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3.xml" ContentType="application/vnd.openxmlformats-officedocument.theme+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4.xml" ContentType="application/vnd.openxmlformats-officedocument.theme+xml"/>
  <Override PartName="/ppt/slideLayouts/slideLayout20.xml" ContentType="application/vnd.openxmlformats-officedocument.presentationml.slideLayout+xml"/>
  <Override PartName="/ppt/theme/theme5.xml" ContentType="application/vnd.openxmlformats-officedocument.theme+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6.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omments/modernComment_5FD_36F5257.xml" ContentType="application/vnd.ms-powerpoint.comment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omments/modernComment_D40_EB0A03A.xml" ContentType="application/vnd.ms-powerpoint.comments+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1.xml" ContentType="application/vnd.openxmlformats-officedocument.themeOverr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8736" r:id="rId1"/>
    <p:sldMasterId id="2147488741" r:id="rId2"/>
    <p:sldMasterId id="2147488747" r:id="rId3"/>
    <p:sldMasterId id="2147488767" r:id="rId4"/>
    <p:sldMasterId id="2147488775" r:id="rId5"/>
    <p:sldMasterId id="2147488778" r:id="rId6"/>
    <p:sldMasterId id="2147488783" r:id="rId7"/>
  </p:sldMasterIdLst>
  <p:notesMasterIdLst>
    <p:notesMasterId r:id="rId229"/>
  </p:notesMasterIdLst>
  <p:handoutMasterIdLst>
    <p:handoutMasterId r:id="rId230"/>
  </p:handoutMasterIdLst>
  <p:sldIdLst>
    <p:sldId id="1500" r:id="rId8"/>
    <p:sldId id="1489" r:id="rId9"/>
    <p:sldId id="3225" r:id="rId10"/>
    <p:sldId id="1533" r:id="rId11"/>
    <p:sldId id="1534" r:id="rId12"/>
    <p:sldId id="1531" r:id="rId13"/>
    <p:sldId id="3501" r:id="rId14"/>
    <p:sldId id="3502" r:id="rId15"/>
    <p:sldId id="3503" r:id="rId16"/>
    <p:sldId id="3504" r:id="rId17"/>
    <p:sldId id="3505" r:id="rId18"/>
    <p:sldId id="3506" r:id="rId19"/>
    <p:sldId id="3507" r:id="rId20"/>
    <p:sldId id="3508" r:id="rId21"/>
    <p:sldId id="3509" r:id="rId22"/>
    <p:sldId id="3510" r:id="rId23"/>
    <p:sldId id="3511" r:id="rId24"/>
    <p:sldId id="3512" r:id="rId25"/>
    <p:sldId id="3513" r:id="rId26"/>
    <p:sldId id="3514" r:id="rId27"/>
    <p:sldId id="3515" r:id="rId28"/>
    <p:sldId id="3516" r:id="rId29"/>
    <p:sldId id="3517" r:id="rId30"/>
    <p:sldId id="3518" r:id="rId31"/>
    <p:sldId id="3519" r:id="rId32"/>
    <p:sldId id="3520" r:id="rId33"/>
    <p:sldId id="3521" r:id="rId34"/>
    <p:sldId id="3522" r:id="rId35"/>
    <p:sldId id="3523" r:id="rId36"/>
    <p:sldId id="3524" r:id="rId37"/>
    <p:sldId id="3525" r:id="rId38"/>
    <p:sldId id="3526" r:id="rId39"/>
    <p:sldId id="3527" r:id="rId40"/>
    <p:sldId id="3528" r:id="rId41"/>
    <p:sldId id="3529" r:id="rId42"/>
    <p:sldId id="3530" r:id="rId43"/>
    <p:sldId id="3531" r:id="rId44"/>
    <p:sldId id="3532" r:id="rId45"/>
    <p:sldId id="3533" r:id="rId46"/>
    <p:sldId id="3534" r:id="rId47"/>
    <p:sldId id="3535" r:id="rId48"/>
    <p:sldId id="3486" r:id="rId49"/>
    <p:sldId id="3487" r:id="rId50"/>
    <p:sldId id="3488" r:id="rId51"/>
    <p:sldId id="3489" r:id="rId52"/>
    <p:sldId id="3490" r:id="rId53"/>
    <p:sldId id="3491" r:id="rId54"/>
    <p:sldId id="3492" r:id="rId55"/>
    <p:sldId id="3493" r:id="rId56"/>
    <p:sldId id="3494" r:id="rId57"/>
    <p:sldId id="3495" r:id="rId58"/>
    <p:sldId id="3496" r:id="rId59"/>
    <p:sldId id="3497" r:id="rId60"/>
    <p:sldId id="3498" r:id="rId61"/>
    <p:sldId id="3411" r:id="rId62"/>
    <p:sldId id="3499" r:id="rId63"/>
    <p:sldId id="3500" r:id="rId64"/>
    <p:sldId id="3325" r:id="rId65"/>
    <p:sldId id="3326" r:id="rId66"/>
    <p:sldId id="3327" r:id="rId67"/>
    <p:sldId id="3536" r:id="rId68"/>
    <p:sldId id="3537" r:id="rId69"/>
    <p:sldId id="3538" r:id="rId70"/>
    <p:sldId id="3539" r:id="rId71"/>
    <p:sldId id="3540" r:id="rId72"/>
    <p:sldId id="3541" r:id="rId73"/>
    <p:sldId id="3542" r:id="rId74"/>
    <p:sldId id="3543" r:id="rId75"/>
    <p:sldId id="3331" r:id="rId76"/>
    <p:sldId id="3332" r:id="rId77"/>
    <p:sldId id="3333" r:id="rId78"/>
    <p:sldId id="3334" r:id="rId79"/>
    <p:sldId id="3338" r:id="rId80"/>
    <p:sldId id="3339" r:id="rId81"/>
    <p:sldId id="3341" r:id="rId82"/>
    <p:sldId id="3340" r:id="rId83"/>
    <p:sldId id="3342" r:id="rId84"/>
    <p:sldId id="3343" r:id="rId85"/>
    <p:sldId id="3344" r:id="rId86"/>
    <p:sldId id="3347" r:id="rId87"/>
    <p:sldId id="3346" r:id="rId88"/>
    <p:sldId id="3345" r:id="rId89"/>
    <p:sldId id="3349" r:id="rId90"/>
    <p:sldId id="3348" r:id="rId91"/>
    <p:sldId id="3352" r:id="rId92"/>
    <p:sldId id="3351" r:id="rId93"/>
    <p:sldId id="3353" r:id="rId94"/>
    <p:sldId id="3354" r:id="rId95"/>
    <p:sldId id="3350" r:id="rId96"/>
    <p:sldId id="3357" r:id="rId97"/>
    <p:sldId id="3356" r:id="rId98"/>
    <p:sldId id="3355" r:id="rId99"/>
    <p:sldId id="3359" r:id="rId100"/>
    <p:sldId id="3358" r:id="rId101"/>
    <p:sldId id="3360" r:id="rId102"/>
    <p:sldId id="3361" r:id="rId103"/>
    <p:sldId id="3362" r:id="rId104"/>
    <p:sldId id="3335" r:id="rId105"/>
    <p:sldId id="3363" r:id="rId106"/>
    <p:sldId id="3364" r:id="rId107"/>
    <p:sldId id="3365" r:id="rId108"/>
    <p:sldId id="3367" r:id="rId109"/>
    <p:sldId id="3366" r:id="rId110"/>
    <p:sldId id="3368" r:id="rId111"/>
    <p:sldId id="3369" r:id="rId112"/>
    <p:sldId id="3370" r:id="rId113"/>
    <p:sldId id="3371" r:id="rId114"/>
    <p:sldId id="3372" r:id="rId115"/>
    <p:sldId id="3373" r:id="rId116"/>
    <p:sldId id="3374" r:id="rId117"/>
    <p:sldId id="3375" r:id="rId118"/>
    <p:sldId id="3376" r:id="rId119"/>
    <p:sldId id="3377" r:id="rId120"/>
    <p:sldId id="3378" r:id="rId121"/>
    <p:sldId id="3379" r:id="rId122"/>
    <p:sldId id="3380" r:id="rId123"/>
    <p:sldId id="3381" r:id="rId124"/>
    <p:sldId id="3382" r:id="rId125"/>
    <p:sldId id="3383" r:id="rId126"/>
    <p:sldId id="3384" r:id="rId127"/>
    <p:sldId id="3385" r:id="rId128"/>
    <p:sldId id="3386" r:id="rId129"/>
    <p:sldId id="3387" r:id="rId130"/>
    <p:sldId id="3388" r:id="rId131"/>
    <p:sldId id="3389" r:id="rId132"/>
    <p:sldId id="3390" r:id="rId133"/>
    <p:sldId id="3391" r:id="rId134"/>
    <p:sldId id="3392" r:id="rId135"/>
    <p:sldId id="3393" r:id="rId136"/>
    <p:sldId id="3394" r:id="rId137"/>
    <p:sldId id="3395" r:id="rId138"/>
    <p:sldId id="3396" r:id="rId139"/>
    <p:sldId id="3397" r:id="rId140"/>
    <p:sldId id="3398" r:id="rId141"/>
    <p:sldId id="3399" r:id="rId142"/>
    <p:sldId id="3400" r:id="rId143"/>
    <p:sldId id="3401" r:id="rId144"/>
    <p:sldId id="3402" r:id="rId145"/>
    <p:sldId id="3403" r:id="rId146"/>
    <p:sldId id="3404" r:id="rId147"/>
    <p:sldId id="3405" r:id="rId148"/>
    <p:sldId id="3406" r:id="rId149"/>
    <p:sldId id="3407" r:id="rId150"/>
    <p:sldId id="3408" r:id="rId151"/>
    <p:sldId id="3409" r:id="rId152"/>
    <p:sldId id="3410" r:id="rId153"/>
    <p:sldId id="3412" r:id="rId154"/>
    <p:sldId id="3413" r:id="rId155"/>
    <p:sldId id="3414" r:id="rId156"/>
    <p:sldId id="3415" r:id="rId157"/>
    <p:sldId id="3416" r:id="rId158"/>
    <p:sldId id="3417" r:id="rId159"/>
    <p:sldId id="3418" r:id="rId160"/>
    <p:sldId id="3419" r:id="rId161"/>
    <p:sldId id="3420" r:id="rId162"/>
    <p:sldId id="3421" r:id="rId163"/>
    <p:sldId id="3422" r:id="rId164"/>
    <p:sldId id="3423" r:id="rId165"/>
    <p:sldId id="3424" r:id="rId166"/>
    <p:sldId id="3425" r:id="rId167"/>
    <p:sldId id="3426" r:id="rId168"/>
    <p:sldId id="3427" r:id="rId169"/>
    <p:sldId id="3428" r:id="rId170"/>
    <p:sldId id="3429" r:id="rId171"/>
    <p:sldId id="3430" r:id="rId172"/>
    <p:sldId id="3431" r:id="rId173"/>
    <p:sldId id="3432" r:id="rId174"/>
    <p:sldId id="3434" r:id="rId175"/>
    <p:sldId id="3435" r:id="rId176"/>
    <p:sldId id="3436" r:id="rId177"/>
    <p:sldId id="3437" r:id="rId178"/>
    <p:sldId id="3438" r:id="rId179"/>
    <p:sldId id="3439" r:id="rId180"/>
    <p:sldId id="3440" r:id="rId181"/>
    <p:sldId id="3441" r:id="rId182"/>
    <p:sldId id="3442" r:id="rId183"/>
    <p:sldId id="3443" r:id="rId184"/>
    <p:sldId id="3444" r:id="rId185"/>
    <p:sldId id="3445" r:id="rId186"/>
    <p:sldId id="3446" r:id="rId187"/>
    <p:sldId id="3447" r:id="rId188"/>
    <p:sldId id="3448" r:id="rId189"/>
    <p:sldId id="3449" r:id="rId190"/>
    <p:sldId id="3450" r:id="rId191"/>
    <p:sldId id="3451" r:id="rId192"/>
    <p:sldId id="3452" r:id="rId193"/>
    <p:sldId id="3453" r:id="rId194"/>
    <p:sldId id="3454" r:id="rId195"/>
    <p:sldId id="3455" r:id="rId196"/>
    <p:sldId id="3456" r:id="rId197"/>
    <p:sldId id="3457" r:id="rId198"/>
    <p:sldId id="3458" r:id="rId199"/>
    <p:sldId id="3459" r:id="rId200"/>
    <p:sldId id="3460" r:id="rId201"/>
    <p:sldId id="3336" r:id="rId202"/>
    <p:sldId id="3461" r:id="rId203"/>
    <p:sldId id="3462" r:id="rId204"/>
    <p:sldId id="3470" r:id="rId205"/>
    <p:sldId id="3463" r:id="rId206"/>
    <p:sldId id="3469" r:id="rId207"/>
    <p:sldId id="3468" r:id="rId208"/>
    <p:sldId id="3467" r:id="rId209"/>
    <p:sldId id="3466" r:id="rId210"/>
    <p:sldId id="3465" r:id="rId211"/>
    <p:sldId id="3464" r:id="rId212"/>
    <p:sldId id="3475" r:id="rId213"/>
    <p:sldId id="3474" r:id="rId214"/>
    <p:sldId id="3473" r:id="rId215"/>
    <p:sldId id="3472" r:id="rId216"/>
    <p:sldId id="3471" r:id="rId217"/>
    <p:sldId id="3480" r:id="rId218"/>
    <p:sldId id="3479" r:id="rId219"/>
    <p:sldId id="3478" r:id="rId220"/>
    <p:sldId id="3477" r:id="rId221"/>
    <p:sldId id="3476" r:id="rId222"/>
    <p:sldId id="3485" r:id="rId223"/>
    <p:sldId id="3484" r:id="rId224"/>
    <p:sldId id="3483" r:id="rId225"/>
    <p:sldId id="3482" r:id="rId226"/>
    <p:sldId id="3481" r:id="rId227"/>
    <p:sldId id="3337" r:id="rId228"/>
  </p:sldIdLst>
  <p:sldSz cx="9906000" cy="6858000" type="A4"/>
  <p:notesSz cx="6797675" cy="9928225"/>
  <p:defaultTextStyle>
    <a:defPPr>
      <a:defRPr lang="fr-FR"/>
    </a:defPPr>
    <a:lvl1pPr algn="l" rtl="0" fontAlgn="base">
      <a:spcBef>
        <a:spcPct val="0"/>
      </a:spcBef>
      <a:spcAft>
        <a:spcPct val="0"/>
      </a:spcAft>
      <a:defRPr kern="1200">
        <a:solidFill>
          <a:schemeClr val="tx1"/>
        </a:solidFill>
        <a:latin typeface="Arial Unicode MS" charset="0"/>
        <a:ea typeface="ＭＳ Ｐゴシック" charset="0"/>
        <a:cs typeface="ＭＳ Ｐゴシック" charset="0"/>
      </a:defRPr>
    </a:lvl1pPr>
    <a:lvl2pPr marL="457200" algn="l" rtl="0" fontAlgn="base">
      <a:spcBef>
        <a:spcPct val="0"/>
      </a:spcBef>
      <a:spcAft>
        <a:spcPct val="0"/>
      </a:spcAft>
      <a:defRPr kern="1200">
        <a:solidFill>
          <a:schemeClr val="tx1"/>
        </a:solidFill>
        <a:latin typeface="Arial Unicode MS" charset="0"/>
        <a:ea typeface="ＭＳ Ｐゴシック" charset="0"/>
        <a:cs typeface="ＭＳ Ｐゴシック" charset="0"/>
      </a:defRPr>
    </a:lvl2pPr>
    <a:lvl3pPr marL="914400" algn="l" rtl="0" fontAlgn="base">
      <a:spcBef>
        <a:spcPct val="0"/>
      </a:spcBef>
      <a:spcAft>
        <a:spcPct val="0"/>
      </a:spcAft>
      <a:defRPr kern="1200">
        <a:solidFill>
          <a:schemeClr val="tx1"/>
        </a:solidFill>
        <a:latin typeface="Arial Unicode MS" charset="0"/>
        <a:ea typeface="ＭＳ Ｐゴシック" charset="0"/>
        <a:cs typeface="ＭＳ Ｐゴシック" charset="0"/>
      </a:defRPr>
    </a:lvl3pPr>
    <a:lvl4pPr marL="1371600" algn="l" rtl="0" fontAlgn="base">
      <a:spcBef>
        <a:spcPct val="0"/>
      </a:spcBef>
      <a:spcAft>
        <a:spcPct val="0"/>
      </a:spcAft>
      <a:defRPr kern="1200">
        <a:solidFill>
          <a:schemeClr val="tx1"/>
        </a:solidFill>
        <a:latin typeface="Arial Unicode MS" charset="0"/>
        <a:ea typeface="ＭＳ Ｐゴシック" charset="0"/>
        <a:cs typeface="ＭＳ Ｐゴシック" charset="0"/>
      </a:defRPr>
    </a:lvl4pPr>
    <a:lvl5pPr marL="1828800" algn="l" rtl="0" fontAlgn="base">
      <a:spcBef>
        <a:spcPct val="0"/>
      </a:spcBef>
      <a:spcAft>
        <a:spcPct val="0"/>
      </a:spcAft>
      <a:defRPr kern="1200">
        <a:solidFill>
          <a:schemeClr val="tx1"/>
        </a:solidFill>
        <a:latin typeface="Arial Unicode MS" charset="0"/>
        <a:ea typeface="ＭＳ Ｐゴシック" charset="0"/>
        <a:cs typeface="ＭＳ Ｐゴシック" charset="0"/>
      </a:defRPr>
    </a:lvl5pPr>
    <a:lvl6pPr marL="2286000" algn="l" defTabSz="457200" rtl="0" eaLnBrk="1" latinLnBrk="0" hangingPunct="1">
      <a:defRPr kern="1200">
        <a:solidFill>
          <a:schemeClr val="tx1"/>
        </a:solidFill>
        <a:latin typeface="Arial Unicode MS" charset="0"/>
        <a:ea typeface="ＭＳ Ｐゴシック" charset="0"/>
        <a:cs typeface="ＭＳ Ｐゴシック" charset="0"/>
      </a:defRPr>
    </a:lvl6pPr>
    <a:lvl7pPr marL="2743200" algn="l" defTabSz="457200" rtl="0" eaLnBrk="1" latinLnBrk="0" hangingPunct="1">
      <a:defRPr kern="1200">
        <a:solidFill>
          <a:schemeClr val="tx1"/>
        </a:solidFill>
        <a:latin typeface="Arial Unicode MS" charset="0"/>
        <a:ea typeface="ＭＳ Ｐゴシック" charset="0"/>
        <a:cs typeface="ＭＳ Ｐゴシック" charset="0"/>
      </a:defRPr>
    </a:lvl7pPr>
    <a:lvl8pPr marL="3200400" algn="l" defTabSz="457200" rtl="0" eaLnBrk="1" latinLnBrk="0" hangingPunct="1">
      <a:defRPr kern="1200">
        <a:solidFill>
          <a:schemeClr val="tx1"/>
        </a:solidFill>
        <a:latin typeface="Arial Unicode MS" charset="0"/>
        <a:ea typeface="ＭＳ Ｐゴシック" charset="0"/>
        <a:cs typeface="ＭＳ Ｐゴシック" charset="0"/>
      </a:defRPr>
    </a:lvl8pPr>
    <a:lvl9pPr marL="3657600" algn="l" defTabSz="457200" rtl="0" eaLnBrk="1" latinLnBrk="0" hangingPunct="1">
      <a:defRPr kern="1200">
        <a:solidFill>
          <a:schemeClr val="tx1"/>
        </a:solidFill>
        <a:latin typeface="Arial Unicode MS" charset="0"/>
        <a:ea typeface="ＭＳ Ｐゴシック" charset="0"/>
        <a:cs typeface="ＭＳ Ｐゴシック" charset="0"/>
      </a:defRPr>
    </a:lvl9pPr>
  </p:defaultTextStyle>
  <p:extLst>
    <p:ext uri="{521415D9-36F7-43E2-AB2F-B90AF26B5E84}">
      <p14:sectionLst xmlns:p14="http://schemas.microsoft.com/office/powerpoint/2010/main">
        <p14:section name="Core FB MC KPI Report" id="{9A575414-7EA3-6D46-A32E-7BC1A8A1029C}">
          <p14:sldIdLst>
            <p14:sldId id="1500"/>
            <p14:sldId id="1489"/>
            <p14:sldId id="3225"/>
            <p14:sldId id="1533"/>
            <p14:sldId id="1534"/>
            <p14:sldId id="1531"/>
            <p14:sldId id="3501"/>
            <p14:sldId id="3502"/>
            <p14:sldId id="3503"/>
            <p14:sldId id="3504"/>
            <p14:sldId id="3505"/>
            <p14:sldId id="3506"/>
            <p14:sldId id="3507"/>
            <p14:sldId id="3508"/>
            <p14:sldId id="3509"/>
            <p14:sldId id="3510"/>
            <p14:sldId id="3511"/>
            <p14:sldId id="3512"/>
            <p14:sldId id="3513"/>
            <p14:sldId id="3514"/>
            <p14:sldId id="3515"/>
            <p14:sldId id="3516"/>
            <p14:sldId id="3517"/>
            <p14:sldId id="3518"/>
            <p14:sldId id="3519"/>
            <p14:sldId id="3520"/>
            <p14:sldId id="3521"/>
            <p14:sldId id="3522"/>
            <p14:sldId id="3523"/>
            <p14:sldId id="3524"/>
            <p14:sldId id="3525"/>
            <p14:sldId id="3526"/>
            <p14:sldId id="3527"/>
            <p14:sldId id="3528"/>
            <p14:sldId id="3529"/>
            <p14:sldId id="3530"/>
            <p14:sldId id="3531"/>
            <p14:sldId id="3532"/>
            <p14:sldId id="3533"/>
            <p14:sldId id="3534"/>
            <p14:sldId id="3535"/>
            <p14:sldId id="3486"/>
            <p14:sldId id="3487"/>
            <p14:sldId id="3488"/>
            <p14:sldId id="3489"/>
            <p14:sldId id="3490"/>
            <p14:sldId id="3491"/>
            <p14:sldId id="3492"/>
            <p14:sldId id="3493"/>
            <p14:sldId id="3494"/>
            <p14:sldId id="3495"/>
            <p14:sldId id="3496"/>
            <p14:sldId id="3497"/>
            <p14:sldId id="3498"/>
            <p14:sldId id="3411"/>
            <p14:sldId id="3499"/>
            <p14:sldId id="3500"/>
            <p14:sldId id="3325"/>
            <p14:sldId id="3326"/>
            <p14:sldId id="3327"/>
            <p14:sldId id="3536"/>
            <p14:sldId id="3537"/>
            <p14:sldId id="3538"/>
            <p14:sldId id="3539"/>
            <p14:sldId id="3540"/>
            <p14:sldId id="3541"/>
            <p14:sldId id="3542"/>
            <p14:sldId id="3543"/>
            <p14:sldId id="3331"/>
            <p14:sldId id="3332"/>
            <p14:sldId id="3333"/>
            <p14:sldId id="3334"/>
            <p14:sldId id="3338"/>
            <p14:sldId id="3339"/>
            <p14:sldId id="3341"/>
            <p14:sldId id="3340"/>
            <p14:sldId id="3342"/>
            <p14:sldId id="3343"/>
            <p14:sldId id="3344"/>
            <p14:sldId id="3347"/>
            <p14:sldId id="3346"/>
            <p14:sldId id="3345"/>
            <p14:sldId id="3349"/>
            <p14:sldId id="3348"/>
            <p14:sldId id="3352"/>
            <p14:sldId id="3351"/>
            <p14:sldId id="3353"/>
            <p14:sldId id="3354"/>
            <p14:sldId id="3350"/>
            <p14:sldId id="3357"/>
            <p14:sldId id="3356"/>
            <p14:sldId id="3355"/>
            <p14:sldId id="3359"/>
            <p14:sldId id="3358"/>
            <p14:sldId id="3360"/>
            <p14:sldId id="3361"/>
            <p14:sldId id="3362"/>
            <p14:sldId id="3335"/>
            <p14:sldId id="3363"/>
            <p14:sldId id="3364"/>
            <p14:sldId id="3365"/>
            <p14:sldId id="3367"/>
            <p14:sldId id="3366"/>
            <p14:sldId id="3368"/>
            <p14:sldId id="3369"/>
            <p14:sldId id="3370"/>
            <p14:sldId id="3371"/>
            <p14:sldId id="3372"/>
            <p14:sldId id="3373"/>
            <p14:sldId id="3374"/>
            <p14:sldId id="3375"/>
            <p14:sldId id="3376"/>
            <p14:sldId id="3377"/>
            <p14:sldId id="3378"/>
            <p14:sldId id="3379"/>
            <p14:sldId id="3380"/>
            <p14:sldId id="3381"/>
            <p14:sldId id="3382"/>
            <p14:sldId id="3383"/>
            <p14:sldId id="3384"/>
            <p14:sldId id="3385"/>
            <p14:sldId id="3386"/>
            <p14:sldId id="3387"/>
            <p14:sldId id="3388"/>
            <p14:sldId id="3389"/>
            <p14:sldId id="3390"/>
            <p14:sldId id="3391"/>
            <p14:sldId id="3392"/>
            <p14:sldId id="3393"/>
            <p14:sldId id="3394"/>
            <p14:sldId id="3395"/>
            <p14:sldId id="3396"/>
            <p14:sldId id="3397"/>
            <p14:sldId id="3398"/>
            <p14:sldId id="3399"/>
            <p14:sldId id="3400"/>
            <p14:sldId id="3401"/>
            <p14:sldId id="3402"/>
            <p14:sldId id="3403"/>
            <p14:sldId id="3404"/>
            <p14:sldId id="3405"/>
            <p14:sldId id="3406"/>
            <p14:sldId id="3407"/>
            <p14:sldId id="3408"/>
            <p14:sldId id="3409"/>
            <p14:sldId id="3410"/>
            <p14:sldId id="3412"/>
            <p14:sldId id="3413"/>
            <p14:sldId id="3414"/>
            <p14:sldId id="3415"/>
            <p14:sldId id="3416"/>
            <p14:sldId id="3417"/>
            <p14:sldId id="3418"/>
            <p14:sldId id="3419"/>
            <p14:sldId id="3420"/>
            <p14:sldId id="3421"/>
            <p14:sldId id="3422"/>
            <p14:sldId id="3423"/>
            <p14:sldId id="3424"/>
            <p14:sldId id="3425"/>
            <p14:sldId id="3426"/>
            <p14:sldId id="3427"/>
            <p14:sldId id="3428"/>
            <p14:sldId id="3429"/>
            <p14:sldId id="3430"/>
            <p14:sldId id="3431"/>
            <p14:sldId id="3432"/>
            <p14:sldId id="3434"/>
            <p14:sldId id="3435"/>
            <p14:sldId id="3436"/>
            <p14:sldId id="3437"/>
            <p14:sldId id="3438"/>
            <p14:sldId id="3439"/>
            <p14:sldId id="3440"/>
            <p14:sldId id="3441"/>
            <p14:sldId id="3442"/>
            <p14:sldId id="3443"/>
            <p14:sldId id="3444"/>
            <p14:sldId id="3445"/>
            <p14:sldId id="3446"/>
            <p14:sldId id="3447"/>
            <p14:sldId id="3448"/>
            <p14:sldId id="3449"/>
            <p14:sldId id="3450"/>
            <p14:sldId id="3451"/>
            <p14:sldId id="3452"/>
            <p14:sldId id="3453"/>
            <p14:sldId id="3454"/>
            <p14:sldId id="3455"/>
            <p14:sldId id="3456"/>
            <p14:sldId id="3457"/>
            <p14:sldId id="3458"/>
            <p14:sldId id="3459"/>
            <p14:sldId id="3460"/>
            <p14:sldId id="3336"/>
            <p14:sldId id="3461"/>
            <p14:sldId id="3462"/>
            <p14:sldId id="3470"/>
            <p14:sldId id="3463"/>
            <p14:sldId id="3469"/>
            <p14:sldId id="3468"/>
            <p14:sldId id="3467"/>
            <p14:sldId id="3466"/>
            <p14:sldId id="3465"/>
            <p14:sldId id="3464"/>
            <p14:sldId id="3475"/>
            <p14:sldId id="3474"/>
            <p14:sldId id="3473"/>
            <p14:sldId id="3472"/>
            <p14:sldId id="3471"/>
            <p14:sldId id="3480"/>
            <p14:sldId id="3479"/>
            <p14:sldId id="3478"/>
            <p14:sldId id="3477"/>
            <p14:sldId id="3476"/>
            <p14:sldId id="3485"/>
            <p14:sldId id="3484"/>
            <p14:sldId id="3483"/>
            <p14:sldId id="3482"/>
            <p14:sldId id="3481"/>
            <p14:sldId id="3337"/>
          </p14:sldIdLst>
        </p14:section>
      </p14:sectionLst>
    </p:ext>
    <p:ext uri="{EFAFB233-063F-42B5-8137-9DF3F51BA10A}">
      <p15:sldGuideLst xmlns:p15="http://schemas.microsoft.com/office/powerpoint/2012/main">
        <p15:guide id="1" orient="horz" pos="1071" userDrawn="1">
          <p15:clr>
            <a:srgbClr val="A4A3A4"/>
          </p15:clr>
        </p15:guide>
        <p15:guide id="2" orient="horz" pos="2840" userDrawn="1">
          <p15:clr>
            <a:srgbClr val="A4A3A4"/>
          </p15:clr>
        </p15:guide>
        <p15:guide id="3" pos="325" userDrawn="1">
          <p15:clr>
            <a:srgbClr val="A4A3A4"/>
          </p15:clr>
        </p15:guide>
      </p15:sldGuideLst>
    </p:ext>
    <p:ext uri="{2D200454-40CA-4A62-9FC3-DE9A4176ACB9}">
      <p15:notesGuideLst xmlns:p15="http://schemas.microsoft.com/office/powerpoint/2012/main">
        <p15:guide id="1" orient="horz" pos="3127">
          <p15:clr>
            <a:srgbClr val="A4A3A4"/>
          </p15:clr>
        </p15:guide>
        <p15:guide id="2" pos="2142">
          <p15:clr>
            <a:srgbClr val="A4A3A4"/>
          </p15:clr>
        </p15:guide>
      </p15:notes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44" name="Autor" initials="A" lastIdx="0" clrIdx="44"/>
</p:cmAuthorLst>
</file>

<file path=ppt/presProps.xml><?xml version="1.0" encoding="utf-8"?>
<p:presentationPr xmlns:a="http://schemas.openxmlformats.org/drawingml/2006/main" xmlns:r="http://schemas.openxmlformats.org/officeDocument/2006/relationships" xmlns:p="http://schemas.openxmlformats.org/presentationml/2006/main">
  <p:prnPr prnWhat="handouts2" hiddenSlides="1" frameSlides="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8000"/>
    <a:srgbClr val="009644"/>
    <a:srgbClr val="0100FE"/>
    <a:srgbClr val="AD0600"/>
    <a:srgbClr val="B40600"/>
    <a:srgbClr val="787F04"/>
    <a:srgbClr val="8BB88D"/>
    <a:srgbClr val="B798CF"/>
    <a:srgbClr val="3266FF"/>
    <a:srgbClr val="00D30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698CBFA7-8087-4AD0-B0AD-B06CD550C472}" v="1" dt="2021-07-08T11:36:31.140"/>
    <p1510:client id="{75686B4A-AC31-4888-904E-DE11A1B185BF}" v="3" dt="2022-03-21T09:00:39.533"/>
    <p1510:client id="{B4C6EA7C-4713-4444-93ED-CBF32DBDFD2C}" v="6" dt="2021-06-21T08:19:03.936"/>
    <p1510:client id="{B9B139B2-E3C3-438D-9BB5-DC7602AC163E}" v="65" dt="2021-06-09T11:59:18.482"/>
    <p1510:client id="{FB93BE96-BCA7-4B13-A801-9E8506DD1F71}" v="3" dt="2022-06-16T13:40:44.014"/>
  </p1510:revLst>
</p1510:revInfo>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144" autoAdjust="0"/>
    <p:restoredTop sz="95581" autoAdjust="0"/>
  </p:normalViewPr>
  <p:slideViewPr>
    <p:cSldViewPr snapToGrid="0">
      <p:cViewPr varScale="1">
        <p:scale>
          <a:sx n="167" d="100"/>
          <a:sy n="167" d="100"/>
        </p:scale>
        <p:origin x="552" y="144"/>
      </p:cViewPr>
      <p:guideLst>
        <p:guide orient="horz" pos="1071"/>
        <p:guide orient="horz" pos="2840"/>
        <p:guide pos="325"/>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1" d="1"/>
        <a:sy n="1" d="1"/>
      </p:scale>
      <p:origin x="0" y="0"/>
    </p:cViewPr>
  </p:sorterViewPr>
  <p:notesViewPr>
    <p:cSldViewPr snapToGrid="0">
      <p:cViewPr>
        <p:scale>
          <a:sx n="75" d="100"/>
          <a:sy n="75" d="100"/>
        </p:scale>
        <p:origin x="4782" y="1278"/>
      </p:cViewPr>
      <p:guideLst>
        <p:guide orient="horz" pos="3127"/>
        <p:guide pos="2142"/>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0.xml"/><Relationship Id="rId21" Type="http://schemas.openxmlformats.org/officeDocument/2006/relationships/slide" Target="slides/slide14.xml"/><Relationship Id="rId42" Type="http://schemas.openxmlformats.org/officeDocument/2006/relationships/slide" Target="slides/slide35.xml"/><Relationship Id="rId63" Type="http://schemas.openxmlformats.org/officeDocument/2006/relationships/slide" Target="slides/slide56.xml"/><Relationship Id="rId84" Type="http://schemas.openxmlformats.org/officeDocument/2006/relationships/slide" Target="slides/slide77.xml"/><Relationship Id="rId138" Type="http://schemas.openxmlformats.org/officeDocument/2006/relationships/slide" Target="slides/slide131.xml"/><Relationship Id="rId159" Type="http://schemas.openxmlformats.org/officeDocument/2006/relationships/slide" Target="slides/slide152.xml"/><Relationship Id="rId170" Type="http://schemas.openxmlformats.org/officeDocument/2006/relationships/slide" Target="slides/slide163.xml"/><Relationship Id="rId191" Type="http://schemas.openxmlformats.org/officeDocument/2006/relationships/slide" Target="slides/slide184.xml"/><Relationship Id="rId205" Type="http://schemas.openxmlformats.org/officeDocument/2006/relationships/slide" Target="slides/slide198.xml"/><Relationship Id="rId226" Type="http://schemas.openxmlformats.org/officeDocument/2006/relationships/slide" Target="slides/slide219.xml"/><Relationship Id="rId107" Type="http://schemas.openxmlformats.org/officeDocument/2006/relationships/slide" Target="slides/slide100.xml"/><Relationship Id="rId11" Type="http://schemas.openxmlformats.org/officeDocument/2006/relationships/slide" Target="slides/slide4.xml"/><Relationship Id="rId32" Type="http://schemas.openxmlformats.org/officeDocument/2006/relationships/slide" Target="slides/slide25.xml"/><Relationship Id="rId53" Type="http://schemas.openxmlformats.org/officeDocument/2006/relationships/slide" Target="slides/slide46.xml"/><Relationship Id="rId74" Type="http://schemas.openxmlformats.org/officeDocument/2006/relationships/slide" Target="slides/slide67.xml"/><Relationship Id="rId128" Type="http://schemas.openxmlformats.org/officeDocument/2006/relationships/slide" Target="slides/slide121.xml"/><Relationship Id="rId149" Type="http://schemas.openxmlformats.org/officeDocument/2006/relationships/slide" Target="slides/slide142.xml"/><Relationship Id="rId5" Type="http://schemas.openxmlformats.org/officeDocument/2006/relationships/slideMaster" Target="slideMasters/slideMaster5.xml"/><Relationship Id="rId95" Type="http://schemas.openxmlformats.org/officeDocument/2006/relationships/slide" Target="slides/slide88.xml"/><Relationship Id="rId160" Type="http://schemas.openxmlformats.org/officeDocument/2006/relationships/slide" Target="slides/slide153.xml"/><Relationship Id="rId181" Type="http://schemas.openxmlformats.org/officeDocument/2006/relationships/slide" Target="slides/slide174.xml"/><Relationship Id="rId216" Type="http://schemas.openxmlformats.org/officeDocument/2006/relationships/slide" Target="slides/slide209.xml"/><Relationship Id="rId237" Type="http://schemas.microsoft.com/office/2018/10/relationships/authors" Target="authors.xml"/><Relationship Id="rId22" Type="http://schemas.openxmlformats.org/officeDocument/2006/relationships/slide" Target="slides/slide15.xml"/><Relationship Id="rId43" Type="http://schemas.openxmlformats.org/officeDocument/2006/relationships/slide" Target="slides/slide36.xml"/><Relationship Id="rId64" Type="http://schemas.openxmlformats.org/officeDocument/2006/relationships/slide" Target="slides/slide57.xml"/><Relationship Id="rId118" Type="http://schemas.openxmlformats.org/officeDocument/2006/relationships/slide" Target="slides/slide111.xml"/><Relationship Id="rId139" Type="http://schemas.openxmlformats.org/officeDocument/2006/relationships/slide" Target="slides/slide132.xml"/><Relationship Id="rId85" Type="http://schemas.openxmlformats.org/officeDocument/2006/relationships/slide" Target="slides/slide78.xml"/><Relationship Id="rId150" Type="http://schemas.openxmlformats.org/officeDocument/2006/relationships/slide" Target="slides/slide143.xml"/><Relationship Id="rId171" Type="http://schemas.openxmlformats.org/officeDocument/2006/relationships/slide" Target="slides/slide164.xml"/><Relationship Id="rId192" Type="http://schemas.openxmlformats.org/officeDocument/2006/relationships/slide" Target="slides/slide185.xml"/><Relationship Id="rId206" Type="http://schemas.openxmlformats.org/officeDocument/2006/relationships/slide" Target="slides/slide199.xml"/><Relationship Id="rId227" Type="http://schemas.openxmlformats.org/officeDocument/2006/relationships/slide" Target="slides/slide220.xml"/><Relationship Id="rId12" Type="http://schemas.openxmlformats.org/officeDocument/2006/relationships/slide" Target="slides/slide5.xml"/><Relationship Id="rId33" Type="http://schemas.openxmlformats.org/officeDocument/2006/relationships/slide" Target="slides/slide26.xml"/><Relationship Id="rId108" Type="http://schemas.openxmlformats.org/officeDocument/2006/relationships/slide" Target="slides/slide101.xml"/><Relationship Id="rId129" Type="http://schemas.openxmlformats.org/officeDocument/2006/relationships/slide" Target="slides/slide122.xml"/><Relationship Id="rId54" Type="http://schemas.openxmlformats.org/officeDocument/2006/relationships/slide" Target="slides/slide47.xml"/><Relationship Id="rId75" Type="http://schemas.openxmlformats.org/officeDocument/2006/relationships/slide" Target="slides/slide68.xml"/><Relationship Id="rId96" Type="http://schemas.openxmlformats.org/officeDocument/2006/relationships/slide" Target="slides/slide89.xml"/><Relationship Id="rId140" Type="http://schemas.openxmlformats.org/officeDocument/2006/relationships/slide" Target="slides/slide133.xml"/><Relationship Id="rId161" Type="http://schemas.openxmlformats.org/officeDocument/2006/relationships/slide" Target="slides/slide154.xml"/><Relationship Id="rId182" Type="http://schemas.openxmlformats.org/officeDocument/2006/relationships/slide" Target="slides/slide175.xml"/><Relationship Id="rId217" Type="http://schemas.openxmlformats.org/officeDocument/2006/relationships/slide" Target="slides/slide210.xml"/><Relationship Id="rId6" Type="http://schemas.openxmlformats.org/officeDocument/2006/relationships/slideMaster" Target="slideMasters/slideMaster6.xml"/><Relationship Id="rId23" Type="http://schemas.openxmlformats.org/officeDocument/2006/relationships/slide" Target="slides/slide16.xml"/><Relationship Id="rId119" Type="http://schemas.openxmlformats.org/officeDocument/2006/relationships/slide" Target="slides/slide112.xml"/><Relationship Id="rId44" Type="http://schemas.openxmlformats.org/officeDocument/2006/relationships/slide" Target="slides/slide37.xml"/><Relationship Id="rId65" Type="http://schemas.openxmlformats.org/officeDocument/2006/relationships/slide" Target="slides/slide58.xml"/><Relationship Id="rId86" Type="http://schemas.openxmlformats.org/officeDocument/2006/relationships/slide" Target="slides/slide79.xml"/><Relationship Id="rId130" Type="http://schemas.openxmlformats.org/officeDocument/2006/relationships/slide" Target="slides/slide123.xml"/><Relationship Id="rId151" Type="http://schemas.openxmlformats.org/officeDocument/2006/relationships/slide" Target="slides/slide144.xml"/><Relationship Id="rId172" Type="http://schemas.openxmlformats.org/officeDocument/2006/relationships/slide" Target="slides/slide165.xml"/><Relationship Id="rId193" Type="http://schemas.openxmlformats.org/officeDocument/2006/relationships/slide" Target="slides/slide186.xml"/><Relationship Id="rId207" Type="http://schemas.openxmlformats.org/officeDocument/2006/relationships/slide" Target="slides/slide200.xml"/><Relationship Id="rId228" Type="http://schemas.openxmlformats.org/officeDocument/2006/relationships/slide" Target="slides/slide221.xml"/><Relationship Id="rId13" Type="http://schemas.openxmlformats.org/officeDocument/2006/relationships/slide" Target="slides/slide6.xml"/><Relationship Id="rId109" Type="http://schemas.openxmlformats.org/officeDocument/2006/relationships/slide" Target="slides/slide102.xml"/><Relationship Id="rId34" Type="http://schemas.openxmlformats.org/officeDocument/2006/relationships/slide" Target="slides/slide27.xml"/><Relationship Id="rId55" Type="http://schemas.openxmlformats.org/officeDocument/2006/relationships/slide" Target="slides/slide48.xml"/><Relationship Id="rId76" Type="http://schemas.openxmlformats.org/officeDocument/2006/relationships/slide" Target="slides/slide69.xml"/><Relationship Id="rId97" Type="http://schemas.openxmlformats.org/officeDocument/2006/relationships/slide" Target="slides/slide90.xml"/><Relationship Id="rId120" Type="http://schemas.openxmlformats.org/officeDocument/2006/relationships/slide" Target="slides/slide113.xml"/><Relationship Id="rId141" Type="http://schemas.openxmlformats.org/officeDocument/2006/relationships/slide" Target="slides/slide134.xml"/><Relationship Id="rId7" Type="http://schemas.openxmlformats.org/officeDocument/2006/relationships/slideMaster" Target="slideMasters/slideMaster7.xml"/><Relationship Id="rId162" Type="http://schemas.openxmlformats.org/officeDocument/2006/relationships/slide" Target="slides/slide155.xml"/><Relationship Id="rId183" Type="http://schemas.openxmlformats.org/officeDocument/2006/relationships/slide" Target="slides/slide176.xml"/><Relationship Id="rId218" Type="http://schemas.openxmlformats.org/officeDocument/2006/relationships/slide" Target="slides/slide211.xml"/><Relationship Id="rId24" Type="http://schemas.openxmlformats.org/officeDocument/2006/relationships/slide" Target="slides/slide17.xml"/><Relationship Id="rId45" Type="http://schemas.openxmlformats.org/officeDocument/2006/relationships/slide" Target="slides/slide38.xml"/><Relationship Id="rId66" Type="http://schemas.openxmlformats.org/officeDocument/2006/relationships/slide" Target="slides/slide59.xml"/><Relationship Id="rId87" Type="http://schemas.openxmlformats.org/officeDocument/2006/relationships/slide" Target="slides/slide80.xml"/><Relationship Id="rId110" Type="http://schemas.openxmlformats.org/officeDocument/2006/relationships/slide" Target="slides/slide103.xml"/><Relationship Id="rId131" Type="http://schemas.openxmlformats.org/officeDocument/2006/relationships/slide" Target="slides/slide124.xml"/><Relationship Id="rId152" Type="http://schemas.openxmlformats.org/officeDocument/2006/relationships/slide" Target="slides/slide145.xml"/><Relationship Id="rId173" Type="http://schemas.openxmlformats.org/officeDocument/2006/relationships/slide" Target="slides/slide166.xml"/><Relationship Id="rId194" Type="http://schemas.openxmlformats.org/officeDocument/2006/relationships/slide" Target="slides/slide187.xml"/><Relationship Id="rId208" Type="http://schemas.openxmlformats.org/officeDocument/2006/relationships/slide" Target="slides/slide201.xml"/><Relationship Id="rId229" Type="http://schemas.openxmlformats.org/officeDocument/2006/relationships/notesMaster" Target="notesMasters/notesMaster1.xml"/><Relationship Id="rId14" Type="http://schemas.openxmlformats.org/officeDocument/2006/relationships/slide" Target="slides/slide7.xml"/><Relationship Id="rId35" Type="http://schemas.openxmlformats.org/officeDocument/2006/relationships/slide" Target="slides/slide28.xml"/><Relationship Id="rId56" Type="http://schemas.openxmlformats.org/officeDocument/2006/relationships/slide" Target="slides/slide49.xml"/><Relationship Id="rId77" Type="http://schemas.openxmlformats.org/officeDocument/2006/relationships/slide" Target="slides/slide70.xml"/><Relationship Id="rId100" Type="http://schemas.openxmlformats.org/officeDocument/2006/relationships/slide" Target="slides/slide93.xml"/><Relationship Id="rId8" Type="http://schemas.openxmlformats.org/officeDocument/2006/relationships/slide" Target="slides/slide1.xml"/><Relationship Id="rId98" Type="http://schemas.openxmlformats.org/officeDocument/2006/relationships/slide" Target="slides/slide91.xml"/><Relationship Id="rId121" Type="http://schemas.openxmlformats.org/officeDocument/2006/relationships/slide" Target="slides/slide114.xml"/><Relationship Id="rId142" Type="http://schemas.openxmlformats.org/officeDocument/2006/relationships/slide" Target="slides/slide135.xml"/><Relationship Id="rId163" Type="http://schemas.openxmlformats.org/officeDocument/2006/relationships/slide" Target="slides/slide156.xml"/><Relationship Id="rId184" Type="http://schemas.openxmlformats.org/officeDocument/2006/relationships/slide" Target="slides/slide177.xml"/><Relationship Id="rId219" Type="http://schemas.openxmlformats.org/officeDocument/2006/relationships/slide" Target="slides/slide212.xml"/><Relationship Id="rId230" Type="http://schemas.openxmlformats.org/officeDocument/2006/relationships/handoutMaster" Target="handoutMasters/handoutMaster1.xml"/><Relationship Id="rId25" Type="http://schemas.openxmlformats.org/officeDocument/2006/relationships/slide" Target="slides/slide18.xml"/><Relationship Id="rId46" Type="http://schemas.openxmlformats.org/officeDocument/2006/relationships/slide" Target="slides/slide39.xml"/><Relationship Id="rId67" Type="http://schemas.openxmlformats.org/officeDocument/2006/relationships/slide" Target="slides/slide60.xml"/><Relationship Id="rId88" Type="http://schemas.openxmlformats.org/officeDocument/2006/relationships/slide" Target="slides/slide81.xml"/><Relationship Id="rId111" Type="http://schemas.openxmlformats.org/officeDocument/2006/relationships/slide" Target="slides/slide104.xml"/><Relationship Id="rId132" Type="http://schemas.openxmlformats.org/officeDocument/2006/relationships/slide" Target="slides/slide125.xml"/><Relationship Id="rId153" Type="http://schemas.openxmlformats.org/officeDocument/2006/relationships/slide" Target="slides/slide146.xml"/><Relationship Id="rId174" Type="http://schemas.openxmlformats.org/officeDocument/2006/relationships/slide" Target="slides/slide167.xml"/><Relationship Id="rId195" Type="http://schemas.openxmlformats.org/officeDocument/2006/relationships/slide" Target="slides/slide188.xml"/><Relationship Id="rId209" Type="http://schemas.openxmlformats.org/officeDocument/2006/relationships/slide" Target="slides/slide202.xml"/><Relationship Id="rId190" Type="http://schemas.openxmlformats.org/officeDocument/2006/relationships/slide" Target="slides/slide183.xml"/><Relationship Id="rId204" Type="http://schemas.openxmlformats.org/officeDocument/2006/relationships/slide" Target="slides/slide197.xml"/><Relationship Id="rId220" Type="http://schemas.openxmlformats.org/officeDocument/2006/relationships/slide" Target="slides/slide213.xml"/><Relationship Id="rId225" Type="http://schemas.openxmlformats.org/officeDocument/2006/relationships/slide" Target="slides/slide218.xml"/><Relationship Id="rId15" Type="http://schemas.openxmlformats.org/officeDocument/2006/relationships/slide" Target="slides/slide8.xml"/><Relationship Id="rId36" Type="http://schemas.openxmlformats.org/officeDocument/2006/relationships/slide" Target="slides/slide29.xml"/><Relationship Id="rId57" Type="http://schemas.openxmlformats.org/officeDocument/2006/relationships/slide" Target="slides/slide50.xml"/><Relationship Id="rId106" Type="http://schemas.openxmlformats.org/officeDocument/2006/relationships/slide" Target="slides/slide99.xml"/><Relationship Id="rId127" Type="http://schemas.openxmlformats.org/officeDocument/2006/relationships/slide" Target="slides/slide120.xml"/><Relationship Id="rId10" Type="http://schemas.openxmlformats.org/officeDocument/2006/relationships/slide" Target="slides/slide3.xml"/><Relationship Id="rId31" Type="http://schemas.openxmlformats.org/officeDocument/2006/relationships/slide" Target="slides/slide24.xml"/><Relationship Id="rId52" Type="http://schemas.openxmlformats.org/officeDocument/2006/relationships/slide" Target="slides/slide45.xml"/><Relationship Id="rId73" Type="http://schemas.openxmlformats.org/officeDocument/2006/relationships/slide" Target="slides/slide66.xml"/><Relationship Id="rId78" Type="http://schemas.openxmlformats.org/officeDocument/2006/relationships/slide" Target="slides/slide71.xml"/><Relationship Id="rId94" Type="http://schemas.openxmlformats.org/officeDocument/2006/relationships/slide" Target="slides/slide87.xml"/><Relationship Id="rId99" Type="http://schemas.openxmlformats.org/officeDocument/2006/relationships/slide" Target="slides/slide92.xml"/><Relationship Id="rId101" Type="http://schemas.openxmlformats.org/officeDocument/2006/relationships/slide" Target="slides/slide94.xml"/><Relationship Id="rId122" Type="http://schemas.openxmlformats.org/officeDocument/2006/relationships/slide" Target="slides/slide115.xml"/><Relationship Id="rId143" Type="http://schemas.openxmlformats.org/officeDocument/2006/relationships/slide" Target="slides/slide136.xml"/><Relationship Id="rId148" Type="http://schemas.openxmlformats.org/officeDocument/2006/relationships/slide" Target="slides/slide141.xml"/><Relationship Id="rId164" Type="http://schemas.openxmlformats.org/officeDocument/2006/relationships/slide" Target="slides/slide157.xml"/><Relationship Id="rId169" Type="http://schemas.openxmlformats.org/officeDocument/2006/relationships/slide" Target="slides/slide162.xml"/><Relationship Id="rId185" Type="http://schemas.openxmlformats.org/officeDocument/2006/relationships/slide" Target="slides/slide178.xml"/><Relationship Id="rId4" Type="http://schemas.openxmlformats.org/officeDocument/2006/relationships/slideMaster" Target="slideMasters/slideMaster4.xml"/><Relationship Id="rId9" Type="http://schemas.openxmlformats.org/officeDocument/2006/relationships/slide" Target="slides/slide2.xml"/><Relationship Id="rId180" Type="http://schemas.openxmlformats.org/officeDocument/2006/relationships/slide" Target="slides/slide173.xml"/><Relationship Id="rId210" Type="http://schemas.openxmlformats.org/officeDocument/2006/relationships/slide" Target="slides/slide203.xml"/><Relationship Id="rId215" Type="http://schemas.openxmlformats.org/officeDocument/2006/relationships/slide" Target="slides/slide208.xml"/><Relationship Id="rId236" Type="http://schemas.microsoft.com/office/2015/10/relationships/revisionInfo" Target="revisionInfo.xml"/><Relationship Id="rId26" Type="http://schemas.openxmlformats.org/officeDocument/2006/relationships/slide" Target="slides/slide19.xml"/><Relationship Id="rId231" Type="http://schemas.openxmlformats.org/officeDocument/2006/relationships/commentAuthors" Target="commentAuthors.xml"/><Relationship Id="rId47" Type="http://schemas.openxmlformats.org/officeDocument/2006/relationships/slide" Target="slides/slide40.xml"/><Relationship Id="rId68" Type="http://schemas.openxmlformats.org/officeDocument/2006/relationships/slide" Target="slides/slide61.xml"/><Relationship Id="rId89" Type="http://schemas.openxmlformats.org/officeDocument/2006/relationships/slide" Target="slides/slide82.xml"/><Relationship Id="rId112" Type="http://schemas.openxmlformats.org/officeDocument/2006/relationships/slide" Target="slides/slide105.xml"/><Relationship Id="rId133" Type="http://schemas.openxmlformats.org/officeDocument/2006/relationships/slide" Target="slides/slide126.xml"/><Relationship Id="rId154" Type="http://schemas.openxmlformats.org/officeDocument/2006/relationships/slide" Target="slides/slide147.xml"/><Relationship Id="rId175" Type="http://schemas.openxmlformats.org/officeDocument/2006/relationships/slide" Target="slides/slide168.xml"/><Relationship Id="rId196" Type="http://schemas.openxmlformats.org/officeDocument/2006/relationships/slide" Target="slides/slide189.xml"/><Relationship Id="rId200" Type="http://schemas.openxmlformats.org/officeDocument/2006/relationships/slide" Target="slides/slide193.xml"/><Relationship Id="rId16" Type="http://schemas.openxmlformats.org/officeDocument/2006/relationships/slide" Target="slides/slide9.xml"/><Relationship Id="rId221" Type="http://schemas.openxmlformats.org/officeDocument/2006/relationships/slide" Target="slides/slide214.xml"/><Relationship Id="rId37" Type="http://schemas.openxmlformats.org/officeDocument/2006/relationships/slide" Target="slides/slide30.xml"/><Relationship Id="rId58" Type="http://schemas.openxmlformats.org/officeDocument/2006/relationships/slide" Target="slides/slide51.xml"/><Relationship Id="rId79" Type="http://schemas.openxmlformats.org/officeDocument/2006/relationships/slide" Target="slides/slide72.xml"/><Relationship Id="rId102" Type="http://schemas.openxmlformats.org/officeDocument/2006/relationships/slide" Target="slides/slide95.xml"/><Relationship Id="rId123" Type="http://schemas.openxmlformats.org/officeDocument/2006/relationships/slide" Target="slides/slide116.xml"/><Relationship Id="rId144" Type="http://schemas.openxmlformats.org/officeDocument/2006/relationships/slide" Target="slides/slide137.xml"/><Relationship Id="rId90" Type="http://schemas.openxmlformats.org/officeDocument/2006/relationships/slide" Target="slides/slide83.xml"/><Relationship Id="rId165" Type="http://schemas.openxmlformats.org/officeDocument/2006/relationships/slide" Target="slides/slide158.xml"/><Relationship Id="rId186" Type="http://schemas.openxmlformats.org/officeDocument/2006/relationships/slide" Target="slides/slide179.xml"/><Relationship Id="rId211" Type="http://schemas.openxmlformats.org/officeDocument/2006/relationships/slide" Target="slides/slide204.xml"/><Relationship Id="rId232" Type="http://schemas.openxmlformats.org/officeDocument/2006/relationships/presProps" Target="presProps.xml"/><Relationship Id="rId27" Type="http://schemas.openxmlformats.org/officeDocument/2006/relationships/slide" Target="slides/slide20.xml"/><Relationship Id="rId48" Type="http://schemas.openxmlformats.org/officeDocument/2006/relationships/slide" Target="slides/slide41.xml"/><Relationship Id="rId69" Type="http://schemas.openxmlformats.org/officeDocument/2006/relationships/slide" Target="slides/slide62.xml"/><Relationship Id="rId113" Type="http://schemas.openxmlformats.org/officeDocument/2006/relationships/slide" Target="slides/slide106.xml"/><Relationship Id="rId134" Type="http://schemas.openxmlformats.org/officeDocument/2006/relationships/slide" Target="slides/slide127.xml"/><Relationship Id="rId80" Type="http://schemas.openxmlformats.org/officeDocument/2006/relationships/slide" Target="slides/slide73.xml"/><Relationship Id="rId155" Type="http://schemas.openxmlformats.org/officeDocument/2006/relationships/slide" Target="slides/slide148.xml"/><Relationship Id="rId176" Type="http://schemas.openxmlformats.org/officeDocument/2006/relationships/slide" Target="slides/slide169.xml"/><Relationship Id="rId197" Type="http://schemas.openxmlformats.org/officeDocument/2006/relationships/slide" Target="slides/slide190.xml"/><Relationship Id="rId201" Type="http://schemas.openxmlformats.org/officeDocument/2006/relationships/slide" Target="slides/slide194.xml"/><Relationship Id="rId222" Type="http://schemas.openxmlformats.org/officeDocument/2006/relationships/slide" Target="slides/slide215.xml"/><Relationship Id="rId17" Type="http://schemas.openxmlformats.org/officeDocument/2006/relationships/slide" Target="slides/slide10.xml"/><Relationship Id="rId38" Type="http://schemas.openxmlformats.org/officeDocument/2006/relationships/slide" Target="slides/slide31.xml"/><Relationship Id="rId59" Type="http://schemas.openxmlformats.org/officeDocument/2006/relationships/slide" Target="slides/slide52.xml"/><Relationship Id="rId103" Type="http://schemas.openxmlformats.org/officeDocument/2006/relationships/slide" Target="slides/slide96.xml"/><Relationship Id="rId124" Type="http://schemas.openxmlformats.org/officeDocument/2006/relationships/slide" Target="slides/slide117.xml"/><Relationship Id="rId70" Type="http://schemas.openxmlformats.org/officeDocument/2006/relationships/slide" Target="slides/slide63.xml"/><Relationship Id="rId91" Type="http://schemas.openxmlformats.org/officeDocument/2006/relationships/slide" Target="slides/slide84.xml"/><Relationship Id="rId145" Type="http://schemas.openxmlformats.org/officeDocument/2006/relationships/slide" Target="slides/slide138.xml"/><Relationship Id="rId166" Type="http://schemas.openxmlformats.org/officeDocument/2006/relationships/slide" Target="slides/slide159.xml"/><Relationship Id="rId187" Type="http://schemas.openxmlformats.org/officeDocument/2006/relationships/slide" Target="slides/slide180.xml"/><Relationship Id="rId1" Type="http://schemas.openxmlformats.org/officeDocument/2006/relationships/slideMaster" Target="slideMasters/slideMaster1.xml"/><Relationship Id="rId212" Type="http://schemas.openxmlformats.org/officeDocument/2006/relationships/slide" Target="slides/slide205.xml"/><Relationship Id="rId233" Type="http://schemas.openxmlformats.org/officeDocument/2006/relationships/viewProps" Target="viewProps.xml"/><Relationship Id="rId28" Type="http://schemas.openxmlformats.org/officeDocument/2006/relationships/slide" Target="slides/slide21.xml"/><Relationship Id="rId49" Type="http://schemas.openxmlformats.org/officeDocument/2006/relationships/slide" Target="slides/slide42.xml"/><Relationship Id="rId114" Type="http://schemas.openxmlformats.org/officeDocument/2006/relationships/slide" Target="slides/slide107.xml"/><Relationship Id="rId60" Type="http://schemas.openxmlformats.org/officeDocument/2006/relationships/slide" Target="slides/slide53.xml"/><Relationship Id="rId81" Type="http://schemas.openxmlformats.org/officeDocument/2006/relationships/slide" Target="slides/slide74.xml"/><Relationship Id="rId135" Type="http://schemas.openxmlformats.org/officeDocument/2006/relationships/slide" Target="slides/slide128.xml"/><Relationship Id="rId156" Type="http://schemas.openxmlformats.org/officeDocument/2006/relationships/slide" Target="slides/slide149.xml"/><Relationship Id="rId177" Type="http://schemas.openxmlformats.org/officeDocument/2006/relationships/slide" Target="slides/slide170.xml"/><Relationship Id="rId198" Type="http://schemas.openxmlformats.org/officeDocument/2006/relationships/slide" Target="slides/slide191.xml"/><Relationship Id="rId202" Type="http://schemas.openxmlformats.org/officeDocument/2006/relationships/slide" Target="slides/slide195.xml"/><Relationship Id="rId223" Type="http://schemas.openxmlformats.org/officeDocument/2006/relationships/slide" Target="slides/slide216.xml"/><Relationship Id="rId18" Type="http://schemas.openxmlformats.org/officeDocument/2006/relationships/slide" Target="slides/slide11.xml"/><Relationship Id="rId39" Type="http://schemas.openxmlformats.org/officeDocument/2006/relationships/slide" Target="slides/slide32.xml"/><Relationship Id="rId50" Type="http://schemas.openxmlformats.org/officeDocument/2006/relationships/slide" Target="slides/slide43.xml"/><Relationship Id="rId104" Type="http://schemas.openxmlformats.org/officeDocument/2006/relationships/slide" Target="slides/slide97.xml"/><Relationship Id="rId125" Type="http://schemas.openxmlformats.org/officeDocument/2006/relationships/slide" Target="slides/slide118.xml"/><Relationship Id="rId146" Type="http://schemas.openxmlformats.org/officeDocument/2006/relationships/slide" Target="slides/slide139.xml"/><Relationship Id="rId167" Type="http://schemas.openxmlformats.org/officeDocument/2006/relationships/slide" Target="slides/slide160.xml"/><Relationship Id="rId188" Type="http://schemas.openxmlformats.org/officeDocument/2006/relationships/slide" Target="slides/slide181.xml"/><Relationship Id="rId71" Type="http://schemas.openxmlformats.org/officeDocument/2006/relationships/slide" Target="slides/slide64.xml"/><Relationship Id="rId92" Type="http://schemas.openxmlformats.org/officeDocument/2006/relationships/slide" Target="slides/slide85.xml"/><Relationship Id="rId213" Type="http://schemas.openxmlformats.org/officeDocument/2006/relationships/slide" Target="slides/slide206.xml"/><Relationship Id="rId234" Type="http://schemas.openxmlformats.org/officeDocument/2006/relationships/theme" Target="theme/theme1.xml"/><Relationship Id="rId2" Type="http://schemas.openxmlformats.org/officeDocument/2006/relationships/slideMaster" Target="slideMasters/slideMaster2.xml"/><Relationship Id="rId29" Type="http://schemas.openxmlformats.org/officeDocument/2006/relationships/slide" Target="slides/slide22.xml"/><Relationship Id="rId40" Type="http://schemas.openxmlformats.org/officeDocument/2006/relationships/slide" Target="slides/slide33.xml"/><Relationship Id="rId115" Type="http://schemas.openxmlformats.org/officeDocument/2006/relationships/slide" Target="slides/slide108.xml"/><Relationship Id="rId136" Type="http://schemas.openxmlformats.org/officeDocument/2006/relationships/slide" Target="slides/slide129.xml"/><Relationship Id="rId157" Type="http://schemas.openxmlformats.org/officeDocument/2006/relationships/slide" Target="slides/slide150.xml"/><Relationship Id="rId178" Type="http://schemas.openxmlformats.org/officeDocument/2006/relationships/slide" Target="slides/slide171.xml"/><Relationship Id="rId61" Type="http://schemas.openxmlformats.org/officeDocument/2006/relationships/slide" Target="slides/slide54.xml"/><Relationship Id="rId82" Type="http://schemas.openxmlformats.org/officeDocument/2006/relationships/slide" Target="slides/slide75.xml"/><Relationship Id="rId199" Type="http://schemas.openxmlformats.org/officeDocument/2006/relationships/slide" Target="slides/slide192.xml"/><Relationship Id="rId203" Type="http://schemas.openxmlformats.org/officeDocument/2006/relationships/slide" Target="slides/slide196.xml"/><Relationship Id="rId19" Type="http://schemas.openxmlformats.org/officeDocument/2006/relationships/slide" Target="slides/slide12.xml"/><Relationship Id="rId224" Type="http://schemas.openxmlformats.org/officeDocument/2006/relationships/slide" Target="slides/slide217.xml"/><Relationship Id="rId30" Type="http://schemas.openxmlformats.org/officeDocument/2006/relationships/slide" Target="slides/slide23.xml"/><Relationship Id="rId105" Type="http://schemas.openxmlformats.org/officeDocument/2006/relationships/slide" Target="slides/slide98.xml"/><Relationship Id="rId126" Type="http://schemas.openxmlformats.org/officeDocument/2006/relationships/slide" Target="slides/slide119.xml"/><Relationship Id="rId147" Type="http://schemas.openxmlformats.org/officeDocument/2006/relationships/slide" Target="slides/slide140.xml"/><Relationship Id="rId168" Type="http://schemas.openxmlformats.org/officeDocument/2006/relationships/slide" Target="slides/slide161.xml"/><Relationship Id="rId51" Type="http://schemas.openxmlformats.org/officeDocument/2006/relationships/slide" Target="slides/slide44.xml"/><Relationship Id="rId72" Type="http://schemas.openxmlformats.org/officeDocument/2006/relationships/slide" Target="slides/slide65.xml"/><Relationship Id="rId93" Type="http://schemas.openxmlformats.org/officeDocument/2006/relationships/slide" Target="slides/slide86.xml"/><Relationship Id="rId189" Type="http://schemas.openxmlformats.org/officeDocument/2006/relationships/slide" Target="slides/slide182.xml"/><Relationship Id="rId3" Type="http://schemas.openxmlformats.org/officeDocument/2006/relationships/slideMaster" Target="slideMasters/slideMaster3.xml"/><Relationship Id="rId214" Type="http://schemas.openxmlformats.org/officeDocument/2006/relationships/slide" Target="slides/slide207.xml"/><Relationship Id="rId235" Type="http://schemas.openxmlformats.org/officeDocument/2006/relationships/tableStyles" Target="tableStyles.xml"/><Relationship Id="rId116" Type="http://schemas.openxmlformats.org/officeDocument/2006/relationships/slide" Target="slides/slide109.xml"/><Relationship Id="rId137" Type="http://schemas.openxmlformats.org/officeDocument/2006/relationships/slide" Target="slides/slide130.xml"/><Relationship Id="rId158" Type="http://schemas.openxmlformats.org/officeDocument/2006/relationships/slide" Target="slides/slide151.xml"/><Relationship Id="rId20" Type="http://schemas.openxmlformats.org/officeDocument/2006/relationships/slide" Target="slides/slide13.xml"/><Relationship Id="rId41" Type="http://schemas.openxmlformats.org/officeDocument/2006/relationships/slide" Target="slides/slide34.xml"/><Relationship Id="rId62" Type="http://schemas.openxmlformats.org/officeDocument/2006/relationships/slide" Target="slides/slide55.xml"/><Relationship Id="rId83" Type="http://schemas.openxmlformats.org/officeDocument/2006/relationships/slide" Target="slides/slide76.xml"/><Relationship Id="rId179" Type="http://schemas.openxmlformats.org/officeDocument/2006/relationships/slide" Target="slides/slide172.xml"/></Relationships>
</file>

<file path=ppt/charts/_rels/chart1.xml.rels><?xml version="1.0" encoding="UTF-8" standalone="yes"?>
<Relationships xmlns="http://schemas.openxmlformats.org/package/2006/relationships"><Relationship Id="rId3" Type="http://schemas.openxmlformats.org/officeDocument/2006/relationships/oleObject" Target="file:///\\Users\e1106\Dropbox%20(TSCNET)\NRAO_passt%20info\01_2022\KPI_output\LimitingCNECs.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file:///\\Users\e1106\Dropbox%20(TSCNET)\NRAO_passt%20info\01_2022\KPI_output\KPI_RelRAM.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package" Target="../embeddings/Microsoft_Excel_Worksheet.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GB" sz="1400" b="0" i="0" baseline="0">
                <a:effectLst/>
              </a:rPr>
              <a:t>Distribution of Limiting CNECs per TSOs - January 2022</a:t>
            </a:r>
            <a:endParaRPr lang="en-DE" sz="1400">
              <a:effectLst/>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Sheet1!$E$3</c:f>
              <c:strCache>
                <c:ptCount val="1"/>
                <c:pt idx="0">
                  <c:v>Before RAO</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Sheet1!$D$4:$D$18</c:f>
              <c:strCache>
                <c:ptCount val="15"/>
                <c:pt idx="0">
                  <c:v>AT</c:v>
                </c:pt>
                <c:pt idx="1">
                  <c:v>BE</c:v>
                </c:pt>
                <c:pt idx="2">
                  <c:v>CZ</c:v>
                </c:pt>
                <c:pt idx="3">
                  <c:v>D2</c:v>
                </c:pt>
                <c:pt idx="4">
                  <c:v>D4</c:v>
                </c:pt>
                <c:pt idx="5">
                  <c:v>D7</c:v>
                </c:pt>
                <c:pt idx="6">
                  <c:v>D8</c:v>
                </c:pt>
                <c:pt idx="7">
                  <c:v>FR</c:v>
                </c:pt>
                <c:pt idx="8">
                  <c:v>HR</c:v>
                </c:pt>
                <c:pt idx="9">
                  <c:v>HU</c:v>
                </c:pt>
                <c:pt idx="10">
                  <c:v>NL</c:v>
                </c:pt>
                <c:pt idx="11">
                  <c:v>PL</c:v>
                </c:pt>
                <c:pt idx="12">
                  <c:v>RO</c:v>
                </c:pt>
                <c:pt idx="13">
                  <c:v>SI</c:v>
                </c:pt>
                <c:pt idx="14">
                  <c:v>SK</c:v>
                </c:pt>
              </c:strCache>
            </c:strRef>
          </c:cat>
          <c:val>
            <c:numRef>
              <c:f>Sheet1!$E$4:$E$18</c:f>
              <c:numCache>
                <c:formatCode>General</c:formatCode>
                <c:ptCount val="15"/>
                <c:pt idx="0">
                  <c:v>46</c:v>
                </c:pt>
                <c:pt idx="1">
                  <c:v>90</c:v>
                </c:pt>
                <c:pt idx="2">
                  <c:v>0</c:v>
                </c:pt>
                <c:pt idx="3">
                  <c:v>315</c:v>
                </c:pt>
                <c:pt idx="4">
                  <c:v>0</c:v>
                </c:pt>
                <c:pt idx="5">
                  <c:v>94</c:v>
                </c:pt>
                <c:pt idx="6">
                  <c:v>24</c:v>
                </c:pt>
                <c:pt idx="7">
                  <c:v>5</c:v>
                </c:pt>
                <c:pt idx="8">
                  <c:v>0</c:v>
                </c:pt>
                <c:pt idx="9">
                  <c:v>0</c:v>
                </c:pt>
                <c:pt idx="10">
                  <c:v>193</c:v>
                </c:pt>
                <c:pt idx="11">
                  <c:v>62</c:v>
                </c:pt>
                <c:pt idx="12">
                  <c:v>12</c:v>
                </c:pt>
                <c:pt idx="13">
                  <c:v>8</c:v>
                </c:pt>
                <c:pt idx="14">
                  <c:v>5</c:v>
                </c:pt>
              </c:numCache>
            </c:numRef>
          </c:val>
          <c:extLst>
            <c:ext xmlns:c16="http://schemas.microsoft.com/office/drawing/2014/chart" uri="{C3380CC4-5D6E-409C-BE32-E72D297353CC}">
              <c16:uniqueId val="{00000000-EAAE-4F46-8831-5CD7F6764D63}"/>
            </c:ext>
          </c:extLst>
        </c:ser>
        <c:ser>
          <c:idx val="1"/>
          <c:order val="1"/>
          <c:tx>
            <c:strRef>
              <c:f>Sheet1!$F$3</c:f>
              <c:strCache>
                <c:ptCount val="1"/>
                <c:pt idx="0">
                  <c:v>After RAO</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Sheet1!$D$4:$D$18</c:f>
              <c:strCache>
                <c:ptCount val="15"/>
                <c:pt idx="0">
                  <c:v>AT</c:v>
                </c:pt>
                <c:pt idx="1">
                  <c:v>BE</c:v>
                </c:pt>
                <c:pt idx="2">
                  <c:v>CZ</c:v>
                </c:pt>
                <c:pt idx="3">
                  <c:v>D2</c:v>
                </c:pt>
                <c:pt idx="4">
                  <c:v>D4</c:v>
                </c:pt>
                <c:pt idx="5">
                  <c:v>D7</c:v>
                </c:pt>
                <c:pt idx="6">
                  <c:v>D8</c:v>
                </c:pt>
                <c:pt idx="7">
                  <c:v>FR</c:v>
                </c:pt>
                <c:pt idx="8">
                  <c:v>HR</c:v>
                </c:pt>
                <c:pt idx="9">
                  <c:v>HU</c:v>
                </c:pt>
                <c:pt idx="10">
                  <c:v>NL</c:v>
                </c:pt>
                <c:pt idx="11">
                  <c:v>PL</c:v>
                </c:pt>
                <c:pt idx="12">
                  <c:v>RO</c:v>
                </c:pt>
                <c:pt idx="13">
                  <c:v>SI</c:v>
                </c:pt>
                <c:pt idx="14">
                  <c:v>SK</c:v>
                </c:pt>
              </c:strCache>
            </c:strRef>
          </c:cat>
          <c:val>
            <c:numRef>
              <c:f>Sheet1!$F$4:$F$18</c:f>
              <c:numCache>
                <c:formatCode>General</c:formatCode>
                <c:ptCount val="15"/>
                <c:pt idx="0">
                  <c:v>46</c:v>
                </c:pt>
                <c:pt idx="1">
                  <c:v>92</c:v>
                </c:pt>
                <c:pt idx="2">
                  <c:v>0</c:v>
                </c:pt>
                <c:pt idx="3">
                  <c:v>241</c:v>
                </c:pt>
                <c:pt idx="4">
                  <c:v>0</c:v>
                </c:pt>
                <c:pt idx="5">
                  <c:v>118</c:v>
                </c:pt>
                <c:pt idx="6">
                  <c:v>31</c:v>
                </c:pt>
                <c:pt idx="7">
                  <c:v>4</c:v>
                </c:pt>
                <c:pt idx="8">
                  <c:v>0</c:v>
                </c:pt>
                <c:pt idx="9">
                  <c:v>0</c:v>
                </c:pt>
                <c:pt idx="10">
                  <c:v>201</c:v>
                </c:pt>
                <c:pt idx="11">
                  <c:v>92</c:v>
                </c:pt>
                <c:pt idx="12">
                  <c:v>16</c:v>
                </c:pt>
                <c:pt idx="13">
                  <c:v>8</c:v>
                </c:pt>
                <c:pt idx="14">
                  <c:v>6</c:v>
                </c:pt>
              </c:numCache>
            </c:numRef>
          </c:val>
          <c:extLst>
            <c:ext xmlns:c16="http://schemas.microsoft.com/office/drawing/2014/chart" uri="{C3380CC4-5D6E-409C-BE32-E72D297353CC}">
              <c16:uniqueId val="{00000001-EAAE-4F46-8831-5CD7F6764D63}"/>
            </c:ext>
          </c:extLst>
        </c:ser>
        <c:dLbls>
          <c:dLblPos val="outEnd"/>
          <c:showLegendKey val="0"/>
          <c:showVal val="1"/>
          <c:showCatName val="0"/>
          <c:showSerName val="0"/>
          <c:showPercent val="0"/>
          <c:showBubbleSize val="0"/>
        </c:dLbls>
        <c:gapWidth val="219"/>
        <c:overlap val="-27"/>
        <c:axId val="605409312"/>
        <c:axId val="605410960"/>
      </c:barChart>
      <c:catAx>
        <c:axId val="6054093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605410960"/>
        <c:crosses val="autoZero"/>
        <c:auto val="1"/>
        <c:lblAlgn val="ctr"/>
        <c:lblOffset val="100"/>
        <c:noMultiLvlLbl val="0"/>
      </c:catAx>
      <c:valAx>
        <c:axId val="60541096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60540931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GB" sz="1800" b="0" i="0" baseline="0">
                <a:effectLst/>
              </a:rPr>
              <a:t>RelRAM comparison before/after RAO</a:t>
            </a:r>
            <a:endParaRPr lang="en-DE">
              <a:effectLst/>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Sheet2!$F$1</c:f>
              <c:strCache>
                <c:ptCount val="1"/>
                <c:pt idx="0">
                  <c:v>Avg RelRAM before RAO</c:v>
                </c:pt>
              </c:strCache>
            </c:strRef>
          </c:tx>
          <c:spPr>
            <a:solidFill>
              <a:schemeClr val="accent1"/>
            </a:solidFill>
            <a:ln>
              <a:noFill/>
            </a:ln>
            <a:effectLst/>
          </c:spPr>
          <c:invertIfNegative val="0"/>
          <c:cat>
            <c:strRef>
              <c:f>Sheet2!$E$2:$E$16</c:f>
              <c:strCache>
                <c:ptCount val="15"/>
                <c:pt idx="0">
                  <c:v>AT</c:v>
                </c:pt>
                <c:pt idx="1">
                  <c:v>BE</c:v>
                </c:pt>
                <c:pt idx="2">
                  <c:v>CZ</c:v>
                </c:pt>
                <c:pt idx="3">
                  <c:v>D2</c:v>
                </c:pt>
                <c:pt idx="4">
                  <c:v>D4</c:v>
                </c:pt>
                <c:pt idx="5">
                  <c:v>D7</c:v>
                </c:pt>
                <c:pt idx="6">
                  <c:v>D8</c:v>
                </c:pt>
                <c:pt idx="7">
                  <c:v>FR</c:v>
                </c:pt>
                <c:pt idx="8">
                  <c:v>HR</c:v>
                </c:pt>
                <c:pt idx="9">
                  <c:v>HU</c:v>
                </c:pt>
                <c:pt idx="10">
                  <c:v>NL</c:v>
                </c:pt>
                <c:pt idx="11">
                  <c:v>PL</c:v>
                </c:pt>
                <c:pt idx="12">
                  <c:v>RO</c:v>
                </c:pt>
                <c:pt idx="13">
                  <c:v>SI</c:v>
                </c:pt>
                <c:pt idx="14">
                  <c:v>SK</c:v>
                </c:pt>
              </c:strCache>
            </c:strRef>
          </c:cat>
          <c:val>
            <c:numRef>
              <c:f>Sheet2!$F$2:$F$16</c:f>
              <c:numCache>
                <c:formatCode>0</c:formatCode>
                <c:ptCount val="15"/>
                <c:pt idx="0">
                  <c:v>-53.08603006968422</c:v>
                </c:pt>
                <c:pt idx="1">
                  <c:v>-179.10468750864726</c:v>
                </c:pt>
                <c:pt idx="2">
                  <c:v>0</c:v>
                </c:pt>
                <c:pt idx="3">
                  <c:v>-915.18730158730159</c:v>
                </c:pt>
                <c:pt idx="4">
                  <c:v>0</c:v>
                </c:pt>
                <c:pt idx="5">
                  <c:v>-446.08510638297872</c:v>
                </c:pt>
                <c:pt idx="6">
                  <c:v>-860.83333333333337</c:v>
                </c:pt>
                <c:pt idx="7">
                  <c:v>-953.8</c:v>
                </c:pt>
                <c:pt idx="8">
                  <c:v>0</c:v>
                </c:pt>
                <c:pt idx="9">
                  <c:v>0</c:v>
                </c:pt>
                <c:pt idx="10">
                  <c:v>-565.99481865284974</c:v>
                </c:pt>
                <c:pt idx="11">
                  <c:v>-74.545355836682944</c:v>
                </c:pt>
                <c:pt idx="12">
                  <c:v>-46.833333333333336</c:v>
                </c:pt>
                <c:pt idx="13">
                  <c:v>83.387214291969528</c:v>
                </c:pt>
                <c:pt idx="14">
                  <c:v>-58.346421920925238</c:v>
                </c:pt>
              </c:numCache>
            </c:numRef>
          </c:val>
          <c:extLst>
            <c:ext xmlns:c16="http://schemas.microsoft.com/office/drawing/2014/chart" uri="{C3380CC4-5D6E-409C-BE32-E72D297353CC}">
              <c16:uniqueId val="{00000000-6013-0947-9E97-C89858F62582}"/>
            </c:ext>
          </c:extLst>
        </c:ser>
        <c:ser>
          <c:idx val="1"/>
          <c:order val="1"/>
          <c:tx>
            <c:strRef>
              <c:f>Sheet2!$G$1</c:f>
              <c:strCache>
                <c:ptCount val="1"/>
                <c:pt idx="0">
                  <c:v>Avg RelRAM after RAO</c:v>
                </c:pt>
              </c:strCache>
            </c:strRef>
          </c:tx>
          <c:spPr>
            <a:solidFill>
              <a:schemeClr val="accent2"/>
            </a:solidFill>
            <a:ln>
              <a:noFill/>
            </a:ln>
            <a:effectLst/>
          </c:spPr>
          <c:invertIfNegative val="0"/>
          <c:cat>
            <c:strRef>
              <c:f>Sheet2!$E$2:$E$16</c:f>
              <c:strCache>
                <c:ptCount val="15"/>
                <c:pt idx="0">
                  <c:v>AT</c:v>
                </c:pt>
                <c:pt idx="1">
                  <c:v>BE</c:v>
                </c:pt>
                <c:pt idx="2">
                  <c:v>CZ</c:v>
                </c:pt>
                <c:pt idx="3">
                  <c:v>D2</c:v>
                </c:pt>
                <c:pt idx="4">
                  <c:v>D4</c:v>
                </c:pt>
                <c:pt idx="5">
                  <c:v>D7</c:v>
                </c:pt>
                <c:pt idx="6">
                  <c:v>D8</c:v>
                </c:pt>
                <c:pt idx="7">
                  <c:v>FR</c:v>
                </c:pt>
                <c:pt idx="8">
                  <c:v>HR</c:v>
                </c:pt>
                <c:pt idx="9">
                  <c:v>HU</c:v>
                </c:pt>
                <c:pt idx="10">
                  <c:v>NL</c:v>
                </c:pt>
                <c:pt idx="11">
                  <c:v>PL</c:v>
                </c:pt>
                <c:pt idx="12">
                  <c:v>RO</c:v>
                </c:pt>
                <c:pt idx="13">
                  <c:v>SI</c:v>
                </c:pt>
                <c:pt idx="14">
                  <c:v>SK</c:v>
                </c:pt>
              </c:strCache>
            </c:strRef>
          </c:cat>
          <c:val>
            <c:numRef>
              <c:f>Sheet2!$G$2:$G$16</c:f>
              <c:numCache>
                <c:formatCode>0</c:formatCode>
                <c:ptCount val="15"/>
                <c:pt idx="0">
                  <c:v>-3.8438448715240949</c:v>
                </c:pt>
                <c:pt idx="1">
                  <c:v>-174.2604561327777</c:v>
                </c:pt>
                <c:pt idx="2">
                  <c:v>0</c:v>
                </c:pt>
                <c:pt idx="3">
                  <c:v>-723.7095562046934</c:v>
                </c:pt>
                <c:pt idx="4">
                  <c:v>0</c:v>
                </c:pt>
                <c:pt idx="5">
                  <c:v>-441.20212765957444</c:v>
                </c:pt>
                <c:pt idx="6">
                  <c:v>-845.66666666666663</c:v>
                </c:pt>
                <c:pt idx="7">
                  <c:v>-715.5</c:v>
                </c:pt>
                <c:pt idx="8">
                  <c:v>0</c:v>
                </c:pt>
                <c:pt idx="9">
                  <c:v>0</c:v>
                </c:pt>
                <c:pt idx="10">
                  <c:v>-494.18980016079706</c:v>
                </c:pt>
                <c:pt idx="11">
                  <c:v>-62.106853670159573</c:v>
                </c:pt>
                <c:pt idx="12">
                  <c:v>-43.666666666666664</c:v>
                </c:pt>
                <c:pt idx="13">
                  <c:v>288.81865922458121</c:v>
                </c:pt>
                <c:pt idx="14">
                  <c:v>-57.494716742889821</c:v>
                </c:pt>
              </c:numCache>
            </c:numRef>
          </c:val>
          <c:extLst>
            <c:ext xmlns:c16="http://schemas.microsoft.com/office/drawing/2014/chart" uri="{C3380CC4-5D6E-409C-BE32-E72D297353CC}">
              <c16:uniqueId val="{00000001-6013-0947-9E97-C89858F62582}"/>
            </c:ext>
          </c:extLst>
        </c:ser>
        <c:dLbls>
          <c:showLegendKey val="0"/>
          <c:showVal val="0"/>
          <c:showCatName val="0"/>
          <c:showSerName val="0"/>
          <c:showPercent val="0"/>
          <c:showBubbleSize val="0"/>
        </c:dLbls>
        <c:gapWidth val="219"/>
        <c:overlap val="-27"/>
        <c:axId val="1188684911"/>
        <c:axId val="1188686559"/>
      </c:barChart>
      <c:catAx>
        <c:axId val="118868491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188686559"/>
        <c:crosses val="autoZero"/>
        <c:auto val="1"/>
        <c:lblAlgn val="ctr"/>
        <c:lblOffset val="100"/>
        <c:noMultiLvlLbl val="0"/>
      </c:catAx>
      <c:valAx>
        <c:axId val="1188686559"/>
        <c:scaling>
          <c:orientation val="minMax"/>
          <c:min val="-100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188684911"/>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pivotSource>
    <c:name>[MC_results_KPIs_v8.xlsm]3.2.6. PRB!PT5</c:name>
    <c:fmtId val="66"/>
  </c:pivotSource>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sl-SI"/>
              <a:t>Number of PRBs</a:t>
            </a:r>
            <a:endParaRPr lang="en-US"/>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ivotFmts>
      <c:pivotFmt>
        <c:idx val="0"/>
        <c:spPr>
          <a:solidFill>
            <a:schemeClr val="accent1"/>
          </a:solidFill>
          <a:ln>
            <a:noFill/>
          </a:ln>
          <a:effectLst/>
        </c:spPr>
        <c:marker>
          <c:symbol val="none"/>
        </c:marker>
      </c:pivotFmt>
      <c:pivotFmt>
        <c:idx val="1"/>
        <c:spPr>
          <a:solidFill>
            <a:schemeClr val="accent1"/>
          </a:solidFill>
          <a:ln>
            <a:noFill/>
          </a:ln>
          <a:effectLst/>
        </c:spPr>
        <c:marker>
          <c:symbol val="none"/>
        </c:marker>
      </c:pivotFmt>
      <c:pivotFmt>
        <c:idx val="2"/>
        <c:spPr>
          <a:solidFill>
            <a:schemeClr val="accent1"/>
          </a:solidFill>
          <a:ln>
            <a:noFill/>
          </a:ln>
          <a:effectLst/>
        </c:spPr>
        <c:marker>
          <c:symbol val="none"/>
        </c:marker>
      </c:pivotFmt>
      <c:pivotFmt>
        <c:idx val="3"/>
        <c:spPr>
          <a:solidFill>
            <a:schemeClr val="accent1"/>
          </a:solidFill>
          <a:ln>
            <a:noFill/>
          </a:ln>
          <a:effectLst/>
        </c:spPr>
        <c:marker>
          <c:symbol val="none"/>
        </c:marker>
      </c:pivotFmt>
      <c:pivotFmt>
        <c:idx val="4"/>
        <c:spPr>
          <a:solidFill>
            <a:schemeClr val="accent1"/>
          </a:solidFill>
          <a:ln>
            <a:noFill/>
          </a:ln>
          <a:effectLst/>
        </c:spPr>
        <c:marker>
          <c:symbol val="none"/>
        </c:marker>
      </c:pivotFmt>
      <c:pivotFmt>
        <c:idx val="5"/>
        <c:spPr>
          <a:solidFill>
            <a:schemeClr val="accent1"/>
          </a:solidFill>
          <a:ln>
            <a:noFill/>
          </a:ln>
          <a:effectLst/>
        </c:spPr>
        <c:marker>
          <c:symbol val="none"/>
        </c:marker>
      </c:pivotFmt>
      <c:pivotFmt>
        <c:idx val="6"/>
        <c:spPr>
          <a:solidFill>
            <a:schemeClr val="accent1"/>
          </a:solidFill>
          <a:ln>
            <a:noFill/>
          </a:ln>
          <a:effectLst/>
        </c:spPr>
        <c:marker>
          <c:symbol val="none"/>
        </c:marker>
      </c:pivotFmt>
      <c:pivotFmt>
        <c:idx val="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
      </c:pivotFmt>
      <c:pivotFmt>
        <c:idx val="8"/>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
      </c:pivotFmt>
      <c:pivotFmt>
        <c:idx val="9"/>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
      </c:pivotFmt>
      <c:pivotFmt>
        <c:idx val="1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
      </c:pivotFmt>
      <c:pivotFmt>
        <c:idx val="1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
      </c:pivotFmt>
      <c:pivotFmt>
        <c:idx val="1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'3.2.6. PRB'!$B$12</c:f>
              <c:strCache>
                <c:ptCount val="1"/>
                <c:pt idx="0">
                  <c:v>Number of PRBs</c:v>
                </c:pt>
              </c:strCache>
            </c:strRef>
          </c:tx>
          <c:spPr>
            <a:solidFill>
              <a:schemeClr val="accent1"/>
            </a:solidFill>
            <a:ln>
              <a:noFill/>
            </a:ln>
            <a:effectLst/>
          </c:spPr>
          <c:invertIfNegative val="0"/>
          <c:cat>
            <c:strRef>
              <c:f>'3.2.6. PRB'!$A$13:$A$38</c:f>
              <c:strCache>
                <c:ptCount val="26"/>
                <c:pt idx="0">
                  <c:v>20220102</c:v>
                </c:pt>
                <c:pt idx="1">
                  <c:v>20220103</c:v>
                </c:pt>
                <c:pt idx="2">
                  <c:v>20220104</c:v>
                </c:pt>
                <c:pt idx="3">
                  <c:v>20220105</c:v>
                </c:pt>
                <c:pt idx="4">
                  <c:v>20220106</c:v>
                </c:pt>
                <c:pt idx="5">
                  <c:v>20220107</c:v>
                </c:pt>
                <c:pt idx="6">
                  <c:v>20220108</c:v>
                </c:pt>
                <c:pt idx="7">
                  <c:v>20220109</c:v>
                </c:pt>
                <c:pt idx="8">
                  <c:v>20220110</c:v>
                </c:pt>
                <c:pt idx="9">
                  <c:v>20220111</c:v>
                </c:pt>
                <c:pt idx="10">
                  <c:v>20220112</c:v>
                </c:pt>
                <c:pt idx="11">
                  <c:v>20220113</c:v>
                </c:pt>
                <c:pt idx="12">
                  <c:v>20220114</c:v>
                </c:pt>
                <c:pt idx="13">
                  <c:v>20220115</c:v>
                </c:pt>
                <c:pt idx="14">
                  <c:v>20220116</c:v>
                </c:pt>
                <c:pt idx="15">
                  <c:v>20220118</c:v>
                </c:pt>
                <c:pt idx="16">
                  <c:v>20220119</c:v>
                </c:pt>
                <c:pt idx="17">
                  <c:v>20220120</c:v>
                </c:pt>
                <c:pt idx="18">
                  <c:v>20220121</c:v>
                </c:pt>
                <c:pt idx="19">
                  <c:v>20220123</c:v>
                </c:pt>
                <c:pt idx="20">
                  <c:v>20220124</c:v>
                </c:pt>
                <c:pt idx="21">
                  <c:v>20220125</c:v>
                </c:pt>
                <c:pt idx="22">
                  <c:v>20220126</c:v>
                </c:pt>
                <c:pt idx="23">
                  <c:v>20220128</c:v>
                </c:pt>
                <c:pt idx="24">
                  <c:v>20220130</c:v>
                </c:pt>
                <c:pt idx="25">
                  <c:v>20220131</c:v>
                </c:pt>
              </c:strCache>
            </c:strRef>
          </c:cat>
          <c:val>
            <c:numRef>
              <c:f>'3.2.6. PRB'!$B$13:$B$38</c:f>
              <c:numCache>
                <c:formatCode>General</c:formatCode>
                <c:ptCount val="26"/>
                <c:pt idx="0">
                  <c:v>3</c:v>
                </c:pt>
                <c:pt idx="1">
                  <c:v>19</c:v>
                </c:pt>
                <c:pt idx="2">
                  <c:v>7</c:v>
                </c:pt>
                <c:pt idx="3">
                  <c:v>20</c:v>
                </c:pt>
                <c:pt idx="4">
                  <c:v>8</c:v>
                </c:pt>
                <c:pt idx="5">
                  <c:v>13</c:v>
                </c:pt>
                <c:pt idx="6">
                  <c:v>6</c:v>
                </c:pt>
                <c:pt idx="7">
                  <c:v>11</c:v>
                </c:pt>
                <c:pt idx="8">
                  <c:v>10</c:v>
                </c:pt>
                <c:pt idx="9">
                  <c:v>19</c:v>
                </c:pt>
                <c:pt idx="10">
                  <c:v>10</c:v>
                </c:pt>
                <c:pt idx="11">
                  <c:v>23</c:v>
                </c:pt>
                <c:pt idx="12">
                  <c:v>11</c:v>
                </c:pt>
                <c:pt idx="13">
                  <c:v>9</c:v>
                </c:pt>
                <c:pt idx="14">
                  <c:v>17</c:v>
                </c:pt>
                <c:pt idx="15">
                  <c:v>8</c:v>
                </c:pt>
                <c:pt idx="16">
                  <c:v>25</c:v>
                </c:pt>
                <c:pt idx="17">
                  <c:v>15</c:v>
                </c:pt>
                <c:pt idx="18">
                  <c:v>14</c:v>
                </c:pt>
                <c:pt idx="19">
                  <c:v>9</c:v>
                </c:pt>
                <c:pt idx="20">
                  <c:v>9</c:v>
                </c:pt>
                <c:pt idx="21">
                  <c:v>12</c:v>
                </c:pt>
                <c:pt idx="22">
                  <c:v>16</c:v>
                </c:pt>
                <c:pt idx="23">
                  <c:v>16</c:v>
                </c:pt>
                <c:pt idx="24">
                  <c:v>10</c:v>
                </c:pt>
                <c:pt idx="25">
                  <c:v>13</c:v>
                </c:pt>
              </c:numCache>
            </c:numRef>
          </c:val>
          <c:extLst>
            <c:ext xmlns:c16="http://schemas.microsoft.com/office/drawing/2014/chart" uri="{C3380CC4-5D6E-409C-BE32-E72D297353CC}">
              <c16:uniqueId val="{00000000-3199-4305-9321-15F86E7CC680}"/>
            </c:ext>
          </c:extLst>
        </c:ser>
        <c:ser>
          <c:idx val="1"/>
          <c:order val="1"/>
          <c:tx>
            <c:strRef>
              <c:f>'3.2.6. PRB'!$C$12</c:f>
              <c:strCache>
                <c:ptCount val="1"/>
                <c:pt idx="0">
                  <c:v>Number of PRB_Prod</c:v>
                </c:pt>
              </c:strCache>
            </c:strRef>
          </c:tx>
          <c:spPr>
            <a:solidFill>
              <a:schemeClr val="accent2"/>
            </a:solidFill>
            <a:ln>
              <a:noFill/>
            </a:ln>
            <a:effectLst/>
          </c:spPr>
          <c:invertIfNegative val="0"/>
          <c:cat>
            <c:strRef>
              <c:f>'3.2.6. PRB'!$A$13:$A$38</c:f>
              <c:strCache>
                <c:ptCount val="26"/>
                <c:pt idx="0">
                  <c:v>20220102</c:v>
                </c:pt>
                <c:pt idx="1">
                  <c:v>20220103</c:v>
                </c:pt>
                <c:pt idx="2">
                  <c:v>20220104</c:v>
                </c:pt>
                <c:pt idx="3">
                  <c:v>20220105</c:v>
                </c:pt>
                <c:pt idx="4">
                  <c:v>20220106</c:v>
                </c:pt>
                <c:pt idx="5">
                  <c:v>20220107</c:v>
                </c:pt>
                <c:pt idx="6">
                  <c:v>20220108</c:v>
                </c:pt>
                <c:pt idx="7">
                  <c:v>20220109</c:v>
                </c:pt>
                <c:pt idx="8">
                  <c:v>20220110</c:v>
                </c:pt>
                <c:pt idx="9">
                  <c:v>20220111</c:v>
                </c:pt>
                <c:pt idx="10">
                  <c:v>20220112</c:v>
                </c:pt>
                <c:pt idx="11">
                  <c:v>20220113</c:v>
                </c:pt>
                <c:pt idx="12">
                  <c:v>20220114</c:v>
                </c:pt>
                <c:pt idx="13">
                  <c:v>20220115</c:v>
                </c:pt>
                <c:pt idx="14">
                  <c:v>20220116</c:v>
                </c:pt>
                <c:pt idx="15">
                  <c:v>20220118</c:v>
                </c:pt>
                <c:pt idx="16">
                  <c:v>20220119</c:v>
                </c:pt>
                <c:pt idx="17">
                  <c:v>20220120</c:v>
                </c:pt>
                <c:pt idx="18">
                  <c:v>20220121</c:v>
                </c:pt>
                <c:pt idx="19">
                  <c:v>20220123</c:v>
                </c:pt>
                <c:pt idx="20">
                  <c:v>20220124</c:v>
                </c:pt>
                <c:pt idx="21">
                  <c:v>20220125</c:v>
                </c:pt>
                <c:pt idx="22">
                  <c:v>20220126</c:v>
                </c:pt>
                <c:pt idx="23">
                  <c:v>20220128</c:v>
                </c:pt>
                <c:pt idx="24">
                  <c:v>20220130</c:v>
                </c:pt>
                <c:pt idx="25">
                  <c:v>20220131</c:v>
                </c:pt>
              </c:strCache>
            </c:strRef>
          </c:cat>
          <c:val>
            <c:numRef>
              <c:f>'3.2.6. PRB'!$C$13:$C$38</c:f>
              <c:numCache>
                <c:formatCode>General</c:formatCode>
                <c:ptCount val="26"/>
                <c:pt idx="0">
                  <c:v>5</c:v>
                </c:pt>
                <c:pt idx="1">
                  <c:v>13</c:v>
                </c:pt>
                <c:pt idx="2">
                  <c:v>8</c:v>
                </c:pt>
                <c:pt idx="3">
                  <c:v>23</c:v>
                </c:pt>
                <c:pt idx="4">
                  <c:v>9</c:v>
                </c:pt>
                <c:pt idx="5">
                  <c:v>21</c:v>
                </c:pt>
                <c:pt idx="6">
                  <c:v>17</c:v>
                </c:pt>
                <c:pt idx="7">
                  <c:v>8</c:v>
                </c:pt>
                <c:pt idx="8">
                  <c:v>8</c:v>
                </c:pt>
                <c:pt idx="9">
                  <c:v>12</c:v>
                </c:pt>
                <c:pt idx="10">
                  <c:v>21</c:v>
                </c:pt>
                <c:pt idx="11">
                  <c:v>36</c:v>
                </c:pt>
                <c:pt idx="12">
                  <c:v>23</c:v>
                </c:pt>
                <c:pt idx="13">
                  <c:v>17</c:v>
                </c:pt>
                <c:pt idx="14">
                  <c:v>13</c:v>
                </c:pt>
                <c:pt idx="15">
                  <c:v>10</c:v>
                </c:pt>
                <c:pt idx="16">
                  <c:v>34</c:v>
                </c:pt>
                <c:pt idx="17">
                  <c:v>92</c:v>
                </c:pt>
                <c:pt idx="18">
                  <c:v>20</c:v>
                </c:pt>
                <c:pt idx="19">
                  <c:v>9</c:v>
                </c:pt>
                <c:pt idx="20">
                  <c:v>9</c:v>
                </c:pt>
                <c:pt idx="21">
                  <c:v>20</c:v>
                </c:pt>
                <c:pt idx="22">
                  <c:v>21</c:v>
                </c:pt>
                <c:pt idx="23">
                  <c:v>15</c:v>
                </c:pt>
                <c:pt idx="24">
                  <c:v>19</c:v>
                </c:pt>
                <c:pt idx="25">
                  <c:v>9</c:v>
                </c:pt>
              </c:numCache>
            </c:numRef>
          </c:val>
          <c:extLst>
            <c:ext xmlns:c16="http://schemas.microsoft.com/office/drawing/2014/chart" uri="{C3380CC4-5D6E-409C-BE32-E72D297353CC}">
              <c16:uniqueId val="{00000001-3199-4305-9321-15F86E7CC680}"/>
            </c:ext>
          </c:extLst>
        </c:ser>
        <c:dLbls>
          <c:showLegendKey val="0"/>
          <c:showVal val="0"/>
          <c:showCatName val="0"/>
          <c:showSerName val="0"/>
          <c:showPercent val="0"/>
          <c:showBubbleSize val="0"/>
        </c:dLbls>
        <c:gapWidth val="219"/>
        <c:overlap val="-27"/>
        <c:axId val="1781326112"/>
        <c:axId val="371943232"/>
      </c:barChart>
      <c:catAx>
        <c:axId val="17813261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371943232"/>
        <c:crosses val="autoZero"/>
        <c:auto val="1"/>
        <c:lblAlgn val="ctr"/>
        <c:lblOffset val="100"/>
        <c:noMultiLvlLbl val="0"/>
      </c:catAx>
      <c:valAx>
        <c:axId val="37194323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813261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extLst>
    <c:ext xmlns:c14="http://schemas.microsoft.com/office/drawing/2007/8/2/chart" uri="{781A3756-C4B2-4CAC-9D66-4F8BD8637D16}">
      <c14:pivotOptions>
        <c14:dropZoneFilter val="1"/>
        <c14:dropZoneCategories val="1"/>
        <c14:dropZoneData val="1"/>
        <c14:dropZoneSeries val="1"/>
      </c14:pivotOptions>
    </c:ext>
    <c:ext xmlns:c16="http://schemas.microsoft.com/office/drawing/2014/chart" uri="{E28EC0CA-F0BB-4C9C-879D-F8772B89E7AC}">
      <c16:pivotOptions16>
        <c16:showExpandCollapseFieldButtons val="1"/>
      </c16:pivotOptions16>
    </c:ext>
  </c:extLst>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omments/modernComment_5FD_36F5257.xml><?xml version="1.0" encoding="utf-8"?>
<p188:cmLst xmlns:a="http://schemas.openxmlformats.org/drawingml/2006/main" xmlns:r="http://schemas.openxmlformats.org/officeDocument/2006/relationships" xmlns:p188="http://schemas.microsoft.com/office/powerpoint/2018/8/main">
  <p188:cm id="{30D0F1D5-58B1-4241-9CB1-5DB7131321BC}" authorId="{00000000-0000-0000-0000-000000000000}" status="resolved" created="2022-03-09T10:56:20.131" complete="100000">
    <ac:deMkLst xmlns:ac="http://schemas.microsoft.com/office/drawing/2013/main/command">
      <pc:docMk xmlns:pc="http://schemas.microsoft.com/office/powerpoint/2013/main/command"/>
      <pc:sldMk xmlns:pc="http://schemas.microsoft.com/office/powerpoint/2013/main/command" cId="57627223" sldId="1533"/>
      <ac:spMk id="10" creationId="{E358852D-FA22-564B-8FF1-4D41EAF68204}"/>
    </ac:deMkLst>
    <p188:pos x="6622504" y="1805041"/>
    <p188:txBody>
      <a:bodyPr/>
      <a:lstStyle/>
      <a:p>
        <a:r>
          <a:rPr lang="nb-NO"/>
          <a:t>@Marius Schrade: please reword (red BDs).</a:t>
        </a:r>
      </a:p>
    </p188:txBody>
  </p188:cm>
</p188:cmLst>
</file>

<file path=ppt/comments/modernComment_D40_EB0A03A.xml><?xml version="1.0" encoding="utf-8"?>
<p188:cmLst xmlns:a="http://schemas.openxmlformats.org/drawingml/2006/main" xmlns:r="http://schemas.openxmlformats.org/officeDocument/2006/relationships" xmlns:p188="http://schemas.microsoft.com/office/powerpoint/2018/8/main">
  <p188:cm id="{FBDD8AB6-B3F1-483B-946E-3EE78C48B152}" authorId="{00000000-0000-0000-0000-000000000000}" created="2022-02-28T08:51:45.361">
    <ac:deMkLst xmlns:ac="http://schemas.microsoft.com/office/drawing/2013/main/command">
      <pc:docMk xmlns:pc="http://schemas.microsoft.com/office/powerpoint/2013/main/command"/>
      <pc:sldMk xmlns:pc="http://schemas.microsoft.com/office/powerpoint/2013/main/command" cId="246456378" sldId="3392"/>
      <ac:graphicFrameMk id="2" creationId="{324C8544-F107-4D45-AD40-EF268FD52D5B}"/>
    </ac:deMkLst>
    <p188:txBody>
      <a:bodyPr/>
      <a:lstStyle/>
      <a:p>
        <a:r>
          <a:rPr lang="en-US"/>
          <a:t>All RAM % are set to 0. To be checked.</a:t>
        </a:r>
      </a:p>
    </p188:txBody>
  </p188:cm>
</p188:cmLst>
</file>

<file path=ppt/handoutMasters/_rels/handoutMaster1.xml.rels><?xml version="1.0" encoding="UTF-8" standalone="yes"?>
<Relationships xmlns="http://schemas.openxmlformats.org/package/2006/relationships"><Relationship Id="rId1" Type="http://schemas.openxmlformats.org/officeDocument/2006/relationships/theme" Target="../theme/theme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19841182"/>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4" name="Rectangle 4"/>
          <p:cNvSpPr>
            <a:spLocks noGrp="1" noRot="1" noChangeAspect="1" noChangeArrowheads="1" noTextEdit="1"/>
          </p:cNvSpPr>
          <p:nvPr>
            <p:ph type="sldImg" idx="2"/>
          </p:nvPr>
        </p:nvSpPr>
        <p:spPr bwMode="auto">
          <a:xfrm>
            <a:off x="711200" y="746125"/>
            <a:ext cx="5375275" cy="37211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2038026400"/>
      </p:ext>
    </p:extLst>
  </p:cSld>
  <p:clrMap bg1="lt1" tx1="dk1" bg2="lt2" tx2="dk2" accent1="accent1" accent2="accent2" accent3="accent3" accent4="accent4" accent5="accent5" accent6="accent6" hlink="hlink" folHlink="folHlink"/>
  <p:hf hdr="0" ftr="0" dt="0"/>
  <p:notesStyle>
    <a:lvl1pPr algn="l" rtl="0" eaLnBrk="0" fontAlgn="base" hangingPunct="0">
      <a:spcBef>
        <a:spcPct val="30000"/>
      </a:spcBef>
      <a:spcAft>
        <a:spcPct val="0"/>
      </a:spcAft>
      <a:defRPr sz="1200" kern="1200">
        <a:solidFill>
          <a:schemeClr val="tx1"/>
        </a:solidFill>
        <a:latin typeface="Arial Unicode MS" pitchFamily="34" charset="-128"/>
        <a:ea typeface="ＭＳ Ｐゴシック" charset="0"/>
        <a:cs typeface="ＭＳ Ｐゴシック" charset="0"/>
      </a:defRPr>
    </a:lvl1pPr>
    <a:lvl2pPr marL="457200" algn="l" rtl="0" eaLnBrk="0" fontAlgn="base" hangingPunct="0">
      <a:spcBef>
        <a:spcPct val="30000"/>
      </a:spcBef>
      <a:spcAft>
        <a:spcPct val="0"/>
      </a:spcAft>
      <a:defRPr sz="1200" kern="1200">
        <a:solidFill>
          <a:schemeClr val="tx1"/>
        </a:solidFill>
        <a:latin typeface="Arial Unicode MS" pitchFamily="34" charset="-128"/>
        <a:ea typeface="ＭＳ Ｐゴシック" charset="0"/>
        <a:cs typeface="+mn-cs"/>
      </a:defRPr>
    </a:lvl2pPr>
    <a:lvl3pPr marL="914400" algn="l" rtl="0" eaLnBrk="0" fontAlgn="base" hangingPunct="0">
      <a:spcBef>
        <a:spcPct val="30000"/>
      </a:spcBef>
      <a:spcAft>
        <a:spcPct val="0"/>
      </a:spcAft>
      <a:defRPr sz="1200" kern="1200">
        <a:solidFill>
          <a:schemeClr val="tx1"/>
        </a:solidFill>
        <a:latin typeface="Arial Unicode MS" pitchFamily="34" charset="-128"/>
        <a:ea typeface="ＭＳ Ｐゴシック" charset="0"/>
        <a:cs typeface="+mn-cs"/>
      </a:defRPr>
    </a:lvl3pPr>
    <a:lvl4pPr marL="1371600" algn="l" rtl="0" eaLnBrk="0" fontAlgn="base" hangingPunct="0">
      <a:spcBef>
        <a:spcPct val="30000"/>
      </a:spcBef>
      <a:spcAft>
        <a:spcPct val="0"/>
      </a:spcAft>
      <a:defRPr sz="1200" kern="1200">
        <a:solidFill>
          <a:schemeClr val="tx1"/>
        </a:solidFill>
        <a:latin typeface="Arial Unicode MS" pitchFamily="34" charset="-128"/>
        <a:ea typeface="ＭＳ Ｐゴシック" charset="0"/>
        <a:cs typeface="+mn-cs"/>
      </a:defRPr>
    </a:lvl4pPr>
    <a:lvl5pPr marL="1828800" algn="l" rtl="0" eaLnBrk="0" fontAlgn="base" hangingPunct="0">
      <a:spcBef>
        <a:spcPct val="30000"/>
      </a:spcBef>
      <a:spcAft>
        <a:spcPct val="0"/>
      </a:spcAft>
      <a:defRPr sz="1200" kern="1200">
        <a:solidFill>
          <a:schemeClr val="tx1"/>
        </a:solidFill>
        <a:latin typeface="Arial Unicode MS" pitchFamily="34" charset="-128"/>
        <a:ea typeface="ＭＳ Ｐゴシック" charset="0"/>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9450" y="4778375"/>
            <a:ext cx="5438775" cy="3908425"/>
          </a:xfrm>
          <a:prstGeom prst="rect">
            <a:avLst/>
          </a:prstGeom>
        </p:spPr>
        <p:txBody>
          <a:bodyPr/>
          <a:lstStyle/>
          <a:p>
            <a:endParaRPr lang="en-US" dirty="0"/>
          </a:p>
        </p:txBody>
      </p:sp>
    </p:spTree>
    <p:extLst>
      <p:ext uri="{BB962C8B-B14F-4D97-AF65-F5344CB8AC3E}">
        <p14:creationId xmlns:p14="http://schemas.microsoft.com/office/powerpoint/2010/main" val="120915322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basicShape</a:t>
            </a:r>
            <a:endParaRPr dirty="0"/>
          </a:p>
          <a:p>
            <a:r>
              <a:rPr b="0" dirty="0"/>
              <a:t>No alt text provided</a:t>
            </a:r>
            <a:endParaRPr dirty="0"/>
          </a:p>
          <a:p>
            <a:endParaRPr dirty="0"/>
          </a:p>
        </p:txBody>
      </p:sp>
    </p:spTree>
    <p:extLst>
      <p:ext uri="{BB962C8B-B14F-4D97-AF65-F5344CB8AC3E}">
        <p14:creationId xmlns:p14="http://schemas.microsoft.com/office/powerpoint/2010/main" val="355406227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basicShape</a:t>
            </a:r>
            <a:endParaRPr dirty="0"/>
          </a:p>
          <a:p>
            <a:r>
              <a:rPr b="0" dirty="0"/>
              <a:t>No alt text provided</a:t>
            </a:r>
            <a:endParaRPr dirty="0"/>
          </a:p>
          <a:p>
            <a:endParaRPr dirty="0"/>
          </a:p>
        </p:txBody>
      </p:sp>
    </p:spTree>
    <p:extLst>
      <p:ext uri="{BB962C8B-B14F-4D97-AF65-F5344CB8AC3E}">
        <p14:creationId xmlns:p14="http://schemas.microsoft.com/office/powerpoint/2010/main" val="8517560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basicShape</a:t>
            </a:r>
            <a:endParaRPr dirty="0"/>
          </a:p>
          <a:p>
            <a:r>
              <a:rPr b="0" dirty="0"/>
              <a:t>No alt text provided</a:t>
            </a:r>
            <a:endParaRPr dirty="0"/>
          </a:p>
          <a:p>
            <a:endParaRPr dirty="0"/>
          </a:p>
        </p:txBody>
      </p:sp>
    </p:spTree>
    <p:extLst>
      <p:ext uri="{BB962C8B-B14F-4D97-AF65-F5344CB8AC3E}">
        <p14:creationId xmlns:p14="http://schemas.microsoft.com/office/powerpoint/2010/main" val="26639788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basicShape</a:t>
            </a:r>
            <a:endParaRPr dirty="0"/>
          </a:p>
          <a:p>
            <a:r>
              <a:rPr b="0" dirty="0"/>
              <a:t>No alt text provided</a:t>
            </a:r>
            <a:endParaRPr dirty="0"/>
          </a:p>
          <a:p>
            <a:endParaRPr dirty="0"/>
          </a:p>
        </p:txBody>
      </p:sp>
    </p:spTree>
    <p:extLst>
      <p:ext uri="{BB962C8B-B14F-4D97-AF65-F5344CB8AC3E}">
        <p14:creationId xmlns:p14="http://schemas.microsoft.com/office/powerpoint/2010/main" val="353907772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basicShape</a:t>
            </a:r>
            <a:endParaRPr dirty="0"/>
          </a:p>
          <a:p>
            <a:r>
              <a:rPr b="0" dirty="0"/>
              <a:t>No alt text provided</a:t>
            </a:r>
            <a:endParaRPr dirty="0"/>
          </a:p>
          <a:p>
            <a:endParaRPr dirty="0"/>
          </a:p>
        </p:txBody>
      </p:sp>
    </p:spTree>
    <p:extLst>
      <p:ext uri="{BB962C8B-B14F-4D97-AF65-F5344CB8AC3E}">
        <p14:creationId xmlns:p14="http://schemas.microsoft.com/office/powerpoint/2010/main" val="82440973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basicShape</a:t>
            </a:r>
            <a:endParaRPr dirty="0"/>
          </a:p>
          <a:p>
            <a:r>
              <a:rPr b="0" dirty="0"/>
              <a:t>No alt text provided</a:t>
            </a:r>
            <a:endParaRPr dirty="0"/>
          </a:p>
          <a:p>
            <a:endParaRPr dirty="0"/>
          </a:p>
        </p:txBody>
      </p:sp>
    </p:spTree>
    <p:extLst>
      <p:ext uri="{BB962C8B-B14F-4D97-AF65-F5344CB8AC3E}">
        <p14:creationId xmlns:p14="http://schemas.microsoft.com/office/powerpoint/2010/main" val="401226474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basicShape</a:t>
            </a:r>
            <a:endParaRPr dirty="0"/>
          </a:p>
          <a:p>
            <a:r>
              <a:rPr b="0" dirty="0"/>
              <a:t>No alt text provided</a:t>
            </a:r>
            <a:endParaRPr dirty="0"/>
          </a:p>
          <a:p>
            <a:endParaRPr dirty="0"/>
          </a:p>
        </p:txBody>
      </p:sp>
    </p:spTree>
    <p:extLst>
      <p:ext uri="{BB962C8B-B14F-4D97-AF65-F5344CB8AC3E}">
        <p14:creationId xmlns:p14="http://schemas.microsoft.com/office/powerpoint/2010/main" val="396872403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basicShape</a:t>
            </a:r>
            <a:endParaRPr dirty="0"/>
          </a:p>
          <a:p>
            <a:r>
              <a:rPr b="0" dirty="0"/>
              <a:t>No alt text provided</a:t>
            </a:r>
            <a:endParaRPr dirty="0"/>
          </a:p>
          <a:p>
            <a:endParaRPr dirty="0"/>
          </a:p>
        </p:txBody>
      </p:sp>
    </p:spTree>
    <p:extLst>
      <p:ext uri="{BB962C8B-B14F-4D97-AF65-F5344CB8AC3E}">
        <p14:creationId xmlns:p14="http://schemas.microsoft.com/office/powerpoint/2010/main" val="59744820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basicShape</a:t>
            </a:r>
            <a:endParaRPr dirty="0"/>
          </a:p>
          <a:p>
            <a:r>
              <a:rPr b="0" dirty="0"/>
              <a:t>No alt text provided</a:t>
            </a:r>
            <a:endParaRPr dirty="0"/>
          </a:p>
          <a:p>
            <a:endParaRPr dirty="0"/>
          </a:p>
        </p:txBody>
      </p:sp>
    </p:spTree>
    <p:extLst>
      <p:ext uri="{BB962C8B-B14F-4D97-AF65-F5344CB8AC3E}">
        <p14:creationId xmlns:p14="http://schemas.microsoft.com/office/powerpoint/2010/main" val="371727000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basicShape</a:t>
            </a:r>
            <a:endParaRPr dirty="0"/>
          </a:p>
          <a:p>
            <a:r>
              <a:rPr b="0" dirty="0"/>
              <a:t>No alt text provided</a:t>
            </a:r>
            <a:endParaRPr dirty="0"/>
          </a:p>
          <a:p>
            <a:endParaRPr dirty="0"/>
          </a:p>
        </p:txBody>
      </p:sp>
    </p:spTree>
    <p:extLst>
      <p:ext uri="{BB962C8B-B14F-4D97-AF65-F5344CB8AC3E}">
        <p14:creationId xmlns:p14="http://schemas.microsoft.com/office/powerpoint/2010/main" val="167660540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9450" y="4778375"/>
            <a:ext cx="5438775" cy="3908425"/>
          </a:xfrm>
          <a:prstGeom prst="rect">
            <a:avLst/>
          </a:prstGeom>
        </p:spPr>
        <p:txBody>
          <a:bodyPr/>
          <a:lstStyle/>
          <a:p>
            <a:endParaRPr lang="en-US" dirty="0"/>
          </a:p>
        </p:txBody>
      </p:sp>
    </p:spTree>
    <p:extLst>
      <p:ext uri="{BB962C8B-B14F-4D97-AF65-F5344CB8AC3E}">
        <p14:creationId xmlns:p14="http://schemas.microsoft.com/office/powerpoint/2010/main" val="67474852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basicShape</a:t>
            </a:r>
            <a:endParaRPr dirty="0"/>
          </a:p>
          <a:p>
            <a:r>
              <a:rPr b="0" dirty="0"/>
              <a:t>No alt text provided</a:t>
            </a:r>
            <a:endParaRPr dirty="0"/>
          </a:p>
          <a:p>
            <a:endParaRPr dirty="0"/>
          </a:p>
        </p:txBody>
      </p:sp>
    </p:spTree>
    <p:extLst>
      <p:ext uri="{BB962C8B-B14F-4D97-AF65-F5344CB8AC3E}">
        <p14:creationId xmlns:p14="http://schemas.microsoft.com/office/powerpoint/2010/main" val="323433304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basicShape</a:t>
            </a:r>
            <a:endParaRPr dirty="0"/>
          </a:p>
          <a:p>
            <a:r>
              <a:rPr b="0" dirty="0"/>
              <a:t>No alt text provided</a:t>
            </a:r>
            <a:endParaRPr dirty="0"/>
          </a:p>
          <a:p>
            <a:endParaRPr dirty="0"/>
          </a:p>
        </p:txBody>
      </p:sp>
    </p:spTree>
    <p:extLst>
      <p:ext uri="{BB962C8B-B14F-4D97-AF65-F5344CB8AC3E}">
        <p14:creationId xmlns:p14="http://schemas.microsoft.com/office/powerpoint/2010/main" val="175312210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basicShape</a:t>
            </a:r>
            <a:endParaRPr dirty="0"/>
          </a:p>
          <a:p>
            <a:r>
              <a:rPr b="0" dirty="0"/>
              <a:t>No alt text provided</a:t>
            </a:r>
            <a:endParaRPr dirty="0"/>
          </a:p>
          <a:p>
            <a:endParaRPr dirty="0"/>
          </a:p>
        </p:txBody>
      </p:sp>
    </p:spTree>
    <p:extLst>
      <p:ext uri="{BB962C8B-B14F-4D97-AF65-F5344CB8AC3E}">
        <p14:creationId xmlns:p14="http://schemas.microsoft.com/office/powerpoint/2010/main" val="152751363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basicShape</a:t>
            </a:r>
            <a:endParaRPr dirty="0"/>
          </a:p>
          <a:p>
            <a:r>
              <a:rPr b="0" dirty="0"/>
              <a:t>No alt text provided</a:t>
            </a:r>
            <a:endParaRPr dirty="0"/>
          </a:p>
          <a:p>
            <a:endParaRPr dirty="0"/>
          </a:p>
        </p:txBody>
      </p:sp>
    </p:spTree>
    <p:extLst>
      <p:ext uri="{BB962C8B-B14F-4D97-AF65-F5344CB8AC3E}">
        <p14:creationId xmlns:p14="http://schemas.microsoft.com/office/powerpoint/2010/main" val="213491383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basicShape</a:t>
            </a:r>
            <a:endParaRPr dirty="0"/>
          </a:p>
          <a:p>
            <a:r>
              <a:rPr b="0" dirty="0"/>
              <a:t>No alt text provided</a:t>
            </a:r>
            <a:endParaRPr dirty="0"/>
          </a:p>
          <a:p>
            <a:endParaRPr dirty="0"/>
          </a:p>
        </p:txBody>
      </p:sp>
    </p:spTree>
    <p:extLst>
      <p:ext uri="{BB962C8B-B14F-4D97-AF65-F5344CB8AC3E}">
        <p14:creationId xmlns:p14="http://schemas.microsoft.com/office/powerpoint/2010/main" val="187098062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basicShape</a:t>
            </a:r>
            <a:endParaRPr dirty="0"/>
          </a:p>
          <a:p>
            <a:r>
              <a:rPr b="0" dirty="0"/>
              <a:t>No alt text provided</a:t>
            </a:r>
            <a:endParaRPr dirty="0"/>
          </a:p>
          <a:p>
            <a:endParaRPr dirty="0"/>
          </a:p>
        </p:txBody>
      </p:sp>
    </p:spTree>
    <p:extLst>
      <p:ext uri="{BB962C8B-B14F-4D97-AF65-F5344CB8AC3E}">
        <p14:creationId xmlns:p14="http://schemas.microsoft.com/office/powerpoint/2010/main" val="238415865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basicShape</a:t>
            </a:r>
            <a:endParaRPr dirty="0"/>
          </a:p>
          <a:p>
            <a:r>
              <a:rPr b="0" dirty="0"/>
              <a:t>No alt text provided</a:t>
            </a:r>
            <a:endParaRPr dirty="0"/>
          </a:p>
          <a:p>
            <a:endParaRPr dirty="0"/>
          </a:p>
        </p:txBody>
      </p:sp>
    </p:spTree>
    <p:extLst>
      <p:ext uri="{BB962C8B-B14F-4D97-AF65-F5344CB8AC3E}">
        <p14:creationId xmlns:p14="http://schemas.microsoft.com/office/powerpoint/2010/main" val="88368802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basicShape</a:t>
            </a:r>
            <a:endParaRPr dirty="0"/>
          </a:p>
          <a:p>
            <a:r>
              <a:rPr b="0" dirty="0"/>
              <a:t>No alt text provided</a:t>
            </a:r>
            <a:endParaRPr dirty="0"/>
          </a:p>
          <a:p>
            <a:endParaRPr dirty="0"/>
          </a:p>
        </p:txBody>
      </p:sp>
    </p:spTree>
    <p:extLst>
      <p:ext uri="{BB962C8B-B14F-4D97-AF65-F5344CB8AC3E}">
        <p14:creationId xmlns:p14="http://schemas.microsoft.com/office/powerpoint/2010/main" val="39298760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basicShape</a:t>
            </a:r>
            <a:endParaRPr dirty="0"/>
          </a:p>
          <a:p>
            <a:r>
              <a:rPr b="0" dirty="0"/>
              <a:t>No alt text provided</a:t>
            </a:r>
            <a:endParaRPr dirty="0"/>
          </a:p>
          <a:p>
            <a:endParaRPr dirty="0"/>
          </a:p>
        </p:txBody>
      </p:sp>
    </p:spTree>
    <p:extLst>
      <p:ext uri="{BB962C8B-B14F-4D97-AF65-F5344CB8AC3E}">
        <p14:creationId xmlns:p14="http://schemas.microsoft.com/office/powerpoint/2010/main" val="362443002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basicShape</a:t>
            </a:r>
            <a:endParaRPr dirty="0"/>
          </a:p>
          <a:p>
            <a:r>
              <a:rPr b="0" dirty="0"/>
              <a:t>No alt text provided</a:t>
            </a:r>
            <a:endParaRPr dirty="0"/>
          </a:p>
          <a:p>
            <a:endParaRPr dirty="0"/>
          </a:p>
        </p:txBody>
      </p:sp>
    </p:spTree>
    <p:extLst>
      <p:ext uri="{BB962C8B-B14F-4D97-AF65-F5344CB8AC3E}">
        <p14:creationId xmlns:p14="http://schemas.microsoft.com/office/powerpoint/2010/main" val="194426397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9450" y="4778375"/>
            <a:ext cx="5438775" cy="3908425"/>
          </a:xfrm>
          <a:prstGeom prst="rect">
            <a:avLst/>
          </a:prstGeom>
        </p:spPr>
        <p:txBody>
          <a:bodyPr/>
          <a:lstStyle/>
          <a:p>
            <a:endParaRPr lang="en-US" dirty="0"/>
          </a:p>
        </p:txBody>
      </p:sp>
    </p:spTree>
    <p:extLst>
      <p:ext uri="{BB962C8B-B14F-4D97-AF65-F5344CB8AC3E}">
        <p14:creationId xmlns:p14="http://schemas.microsoft.com/office/powerpoint/2010/main" val="229430466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basicShape</a:t>
            </a:r>
            <a:endParaRPr dirty="0"/>
          </a:p>
          <a:p>
            <a:r>
              <a:rPr b="0" dirty="0"/>
              <a:t>No alt text provided</a:t>
            </a:r>
            <a:endParaRPr dirty="0"/>
          </a:p>
          <a:p>
            <a:endParaRPr dirty="0"/>
          </a:p>
        </p:txBody>
      </p:sp>
    </p:spTree>
    <p:extLst>
      <p:ext uri="{BB962C8B-B14F-4D97-AF65-F5344CB8AC3E}">
        <p14:creationId xmlns:p14="http://schemas.microsoft.com/office/powerpoint/2010/main" val="174590666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basicShape</a:t>
            </a:r>
            <a:endParaRPr dirty="0"/>
          </a:p>
          <a:p>
            <a:r>
              <a:rPr b="0" dirty="0"/>
              <a:t>No alt text provided</a:t>
            </a:r>
            <a:endParaRPr dirty="0"/>
          </a:p>
          <a:p>
            <a:endParaRPr dirty="0"/>
          </a:p>
        </p:txBody>
      </p:sp>
    </p:spTree>
    <p:extLst>
      <p:ext uri="{BB962C8B-B14F-4D97-AF65-F5344CB8AC3E}">
        <p14:creationId xmlns:p14="http://schemas.microsoft.com/office/powerpoint/2010/main" val="374072159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basicShape</a:t>
            </a:r>
            <a:endParaRPr dirty="0"/>
          </a:p>
          <a:p>
            <a:r>
              <a:rPr b="0" dirty="0"/>
              <a:t>No alt text provided</a:t>
            </a:r>
            <a:endParaRPr dirty="0"/>
          </a:p>
          <a:p>
            <a:endParaRPr dirty="0"/>
          </a:p>
        </p:txBody>
      </p:sp>
    </p:spTree>
    <p:extLst>
      <p:ext uri="{BB962C8B-B14F-4D97-AF65-F5344CB8AC3E}">
        <p14:creationId xmlns:p14="http://schemas.microsoft.com/office/powerpoint/2010/main" val="36277229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basicShape</a:t>
            </a:r>
            <a:endParaRPr dirty="0"/>
          </a:p>
          <a:p>
            <a:r>
              <a:rPr b="0" dirty="0"/>
              <a:t>No alt text provided</a:t>
            </a:r>
            <a:endParaRPr dirty="0"/>
          </a:p>
          <a:p>
            <a:endParaRPr dirty="0"/>
          </a:p>
        </p:txBody>
      </p:sp>
    </p:spTree>
    <p:extLst>
      <p:ext uri="{BB962C8B-B14F-4D97-AF65-F5344CB8AC3E}">
        <p14:creationId xmlns:p14="http://schemas.microsoft.com/office/powerpoint/2010/main" val="134000630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basicShape</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tableEx</a:t>
            </a:r>
            <a:endParaRPr dirty="0"/>
          </a:p>
          <a:p>
            <a:r>
              <a:rPr b="0" dirty="0"/>
              <a:t>No alt text provided</a:t>
            </a:r>
            <a:endParaRPr dirty="0"/>
          </a:p>
          <a:p>
            <a:endParaRPr dirty="0"/>
          </a:p>
        </p:txBody>
      </p:sp>
    </p:spTree>
    <p:extLst>
      <p:ext uri="{BB962C8B-B14F-4D97-AF65-F5344CB8AC3E}">
        <p14:creationId xmlns:p14="http://schemas.microsoft.com/office/powerpoint/2010/main" val="48472481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pivotTable</a:t>
            </a:r>
            <a:endParaRPr dirty="0"/>
          </a:p>
          <a:p>
            <a:r>
              <a:rPr b="0" dirty="0"/>
              <a:t>No alt text provided</a:t>
            </a:r>
            <a:endParaRPr dirty="0"/>
          </a:p>
          <a:p>
            <a:endParaRPr dirty="0"/>
          </a:p>
          <a:p>
            <a:r>
              <a:rPr b="1" dirty="0"/>
              <a:t>clusteredColumnChart</a:t>
            </a:r>
            <a:endParaRPr dirty="0"/>
          </a:p>
          <a:p>
            <a:r>
              <a:rPr b="0" dirty="0"/>
              <a:t>No alt text provided</a:t>
            </a:r>
            <a:endParaRPr dirty="0"/>
          </a:p>
          <a:p>
            <a:endParaRPr dirty="0"/>
          </a:p>
          <a:p>
            <a:r>
              <a:rPr b="1" dirty="0"/>
              <a:t>card</a:t>
            </a:r>
            <a:endParaRPr dirty="0"/>
          </a:p>
          <a:p>
            <a:r>
              <a:rPr b="0" dirty="0"/>
              <a:t>No alt text provided</a:t>
            </a:r>
            <a:endParaRPr dirty="0"/>
          </a:p>
          <a:p>
            <a:endParaRPr dirty="0"/>
          </a:p>
          <a:p>
            <a:r>
              <a:rPr b="1" dirty="0"/>
              <a:t>card</a:t>
            </a:r>
            <a:endParaRPr dirty="0"/>
          </a:p>
          <a:p>
            <a:r>
              <a:rPr b="0" dirty="0"/>
              <a:t>No alt text provided</a:t>
            </a:r>
            <a:endParaRPr dirty="0"/>
          </a:p>
          <a:p>
            <a:endParaRPr dirty="0"/>
          </a:p>
          <a:p>
            <a:r>
              <a:rPr b="1" dirty="0"/>
              <a:t>card</a:t>
            </a:r>
            <a:endParaRPr dirty="0"/>
          </a:p>
          <a:p>
            <a:r>
              <a:rPr b="0" dirty="0"/>
              <a:t>No alt text provided</a:t>
            </a:r>
            <a:endParaRPr dirty="0"/>
          </a:p>
          <a:p>
            <a:endParaRPr dirty="0"/>
          </a:p>
          <a:p>
            <a:r>
              <a:rPr b="1" dirty="0"/>
              <a:t>card</a:t>
            </a:r>
            <a:endParaRPr dirty="0"/>
          </a:p>
          <a:p>
            <a:r>
              <a:rPr b="0" dirty="0"/>
              <a:t>No alt text provided</a:t>
            </a:r>
            <a:endParaRPr dirty="0"/>
          </a:p>
          <a:p>
            <a:endParaRPr dirty="0"/>
          </a:p>
          <a:p>
            <a:r>
              <a:rPr b="1" dirty="0"/>
              <a:t>card</a:t>
            </a:r>
            <a:endParaRPr dirty="0"/>
          </a:p>
          <a:p>
            <a:r>
              <a:rPr b="0" dirty="0"/>
              <a:t>No alt text provided</a:t>
            </a:r>
            <a:endParaRPr dirty="0"/>
          </a:p>
          <a:p>
            <a:endParaRPr dirty="0"/>
          </a:p>
          <a:p>
            <a:r>
              <a:rPr b="1" dirty="0"/>
              <a:t>card</a:t>
            </a:r>
            <a:endParaRPr dirty="0"/>
          </a:p>
          <a:p>
            <a:r>
              <a:rPr b="0" dirty="0"/>
              <a:t>No alt text provided</a:t>
            </a:r>
            <a:endParaRPr dirty="0"/>
          </a:p>
          <a:p>
            <a:endParaRPr dirty="0"/>
          </a:p>
        </p:txBody>
      </p:sp>
    </p:spTree>
    <p:extLst>
      <p:ext uri="{BB962C8B-B14F-4D97-AF65-F5344CB8AC3E}">
        <p14:creationId xmlns:p14="http://schemas.microsoft.com/office/powerpoint/2010/main" val="34122218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AT</a:t>
            </a:r>
            <a:endParaRPr dirty="0"/>
          </a:p>
          <a:p>
            <a:r>
              <a:rPr b="0" dirty="0"/>
              <a:t>No alt text provided</a:t>
            </a:r>
            <a:endParaRPr dirty="0"/>
          </a:p>
          <a:p>
            <a:endParaRPr dirty="0"/>
          </a:p>
          <a:p>
            <a:r>
              <a:rPr b="1" dirty="0"/>
              <a:t>BE</a:t>
            </a:r>
            <a:endParaRPr dirty="0"/>
          </a:p>
          <a:p>
            <a:r>
              <a:rPr b="0" dirty="0"/>
              <a:t>No alt text provided</a:t>
            </a:r>
            <a:endParaRPr dirty="0"/>
          </a:p>
          <a:p>
            <a:endParaRPr dirty="0"/>
          </a:p>
        </p:txBody>
      </p:sp>
    </p:spTree>
    <p:extLst>
      <p:ext uri="{BB962C8B-B14F-4D97-AF65-F5344CB8AC3E}">
        <p14:creationId xmlns:p14="http://schemas.microsoft.com/office/powerpoint/2010/main" val="362171239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CZ</a:t>
            </a:r>
            <a:endParaRPr dirty="0"/>
          </a:p>
          <a:p>
            <a:r>
              <a:rPr b="0" dirty="0"/>
              <a:t>No alt text provided</a:t>
            </a:r>
            <a:endParaRPr dirty="0"/>
          </a:p>
          <a:p>
            <a:endParaRPr dirty="0"/>
          </a:p>
          <a:p>
            <a:r>
              <a:rPr b="1" dirty="0"/>
              <a:t>DE</a:t>
            </a:r>
            <a:endParaRPr dirty="0"/>
          </a:p>
          <a:p>
            <a:r>
              <a:rPr b="0" dirty="0"/>
              <a:t>No alt text provided</a:t>
            </a:r>
            <a:endParaRPr dirty="0"/>
          </a:p>
          <a:p>
            <a:endParaRPr dirty="0"/>
          </a:p>
        </p:txBody>
      </p:sp>
    </p:spTree>
    <p:extLst>
      <p:ext uri="{BB962C8B-B14F-4D97-AF65-F5344CB8AC3E}">
        <p14:creationId xmlns:p14="http://schemas.microsoft.com/office/powerpoint/2010/main" val="421589466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FR</a:t>
            </a:r>
            <a:endParaRPr dirty="0"/>
          </a:p>
          <a:p>
            <a:r>
              <a:rPr b="0" dirty="0"/>
              <a:t>No alt text provided</a:t>
            </a:r>
            <a:endParaRPr dirty="0"/>
          </a:p>
          <a:p>
            <a:endParaRPr dirty="0"/>
          </a:p>
          <a:p>
            <a:r>
              <a:rPr b="1" dirty="0"/>
              <a:t>HR</a:t>
            </a:r>
            <a:endParaRPr dirty="0"/>
          </a:p>
          <a:p>
            <a:r>
              <a:rPr b="0" dirty="0"/>
              <a:t>No alt text provided</a:t>
            </a:r>
            <a:endParaRPr dirty="0"/>
          </a:p>
          <a:p>
            <a:endParaRPr dirty="0"/>
          </a:p>
        </p:txBody>
      </p:sp>
    </p:spTree>
    <p:extLst>
      <p:ext uri="{BB962C8B-B14F-4D97-AF65-F5344CB8AC3E}">
        <p14:creationId xmlns:p14="http://schemas.microsoft.com/office/powerpoint/2010/main" val="153020637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HU</a:t>
            </a:r>
            <a:endParaRPr dirty="0"/>
          </a:p>
          <a:p>
            <a:r>
              <a:rPr b="0" dirty="0"/>
              <a:t>No alt text provided</a:t>
            </a:r>
            <a:endParaRPr dirty="0"/>
          </a:p>
          <a:p>
            <a:endParaRPr dirty="0"/>
          </a:p>
          <a:p>
            <a:r>
              <a:rPr b="1" dirty="0"/>
              <a:t>NL</a:t>
            </a:r>
            <a:endParaRPr dirty="0"/>
          </a:p>
          <a:p>
            <a:r>
              <a:rPr b="0" dirty="0"/>
              <a:t>No alt text provided</a:t>
            </a:r>
            <a:endParaRPr dirty="0"/>
          </a:p>
          <a:p>
            <a:endParaRPr dirty="0"/>
          </a:p>
        </p:txBody>
      </p:sp>
    </p:spTree>
    <p:extLst>
      <p:ext uri="{BB962C8B-B14F-4D97-AF65-F5344CB8AC3E}">
        <p14:creationId xmlns:p14="http://schemas.microsoft.com/office/powerpoint/2010/main" val="87332313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9450" y="4778375"/>
            <a:ext cx="5438775" cy="3908425"/>
          </a:xfrm>
          <a:prstGeom prst="rect">
            <a:avLst/>
          </a:prstGeom>
        </p:spPr>
        <p:txBody>
          <a:bodyPr/>
          <a:lstStyle/>
          <a:p>
            <a:endParaRPr lang="en-US" dirty="0"/>
          </a:p>
        </p:txBody>
      </p:sp>
    </p:spTree>
    <p:extLst>
      <p:ext uri="{BB962C8B-B14F-4D97-AF65-F5344CB8AC3E}">
        <p14:creationId xmlns:p14="http://schemas.microsoft.com/office/powerpoint/2010/main" val="280643292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PL</a:t>
            </a:r>
            <a:endParaRPr dirty="0"/>
          </a:p>
          <a:p>
            <a:r>
              <a:rPr b="0" dirty="0"/>
              <a:t>No alt text provided</a:t>
            </a:r>
            <a:endParaRPr dirty="0"/>
          </a:p>
          <a:p>
            <a:endParaRPr dirty="0"/>
          </a:p>
          <a:p>
            <a:r>
              <a:rPr b="1" dirty="0"/>
              <a:t>RO</a:t>
            </a:r>
            <a:endParaRPr dirty="0"/>
          </a:p>
          <a:p>
            <a:r>
              <a:rPr b="0" dirty="0"/>
              <a:t>No alt text provided</a:t>
            </a:r>
            <a:endParaRPr dirty="0"/>
          </a:p>
          <a:p>
            <a:endParaRPr dirty="0"/>
          </a:p>
        </p:txBody>
      </p:sp>
    </p:spTree>
    <p:extLst>
      <p:ext uri="{BB962C8B-B14F-4D97-AF65-F5344CB8AC3E}">
        <p14:creationId xmlns:p14="http://schemas.microsoft.com/office/powerpoint/2010/main" val="210506940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clusteredColumnChart</a:t>
            </a:r>
            <a:endParaRPr dirty="0"/>
          </a:p>
          <a:p>
            <a:r>
              <a:rPr b="0" dirty="0"/>
              <a:t>No alt text provided</a:t>
            </a:r>
            <a:endParaRPr dirty="0"/>
          </a:p>
          <a:p>
            <a:endParaRPr dirty="0"/>
          </a:p>
          <a:p>
            <a:r>
              <a:rPr b="1" dirty="0"/>
              <a:t>SI</a:t>
            </a:r>
            <a:endParaRPr dirty="0"/>
          </a:p>
          <a:p>
            <a:r>
              <a:rPr b="0" dirty="0"/>
              <a:t>No alt text provided</a:t>
            </a:r>
            <a:endParaRPr dirty="0"/>
          </a:p>
          <a:p>
            <a:endParaRPr dirty="0"/>
          </a:p>
        </p:txBody>
      </p:sp>
    </p:spTree>
    <p:extLst>
      <p:ext uri="{BB962C8B-B14F-4D97-AF65-F5344CB8AC3E}">
        <p14:creationId xmlns:p14="http://schemas.microsoft.com/office/powerpoint/2010/main" val="9207406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9450" y="4778375"/>
            <a:ext cx="5438775" cy="3908425"/>
          </a:xfrm>
          <a:prstGeom prst="rect">
            <a:avLst/>
          </a:prstGeom>
        </p:spPr>
        <p:txBody>
          <a:bodyPr/>
          <a:lstStyle/>
          <a:p>
            <a:endParaRPr lang="en-US" dirty="0"/>
          </a:p>
        </p:txBody>
      </p:sp>
    </p:spTree>
    <p:extLst>
      <p:ext uri="{BB962C8B-B14F-4D97-AF65-F5344CB8AC3E}">
        <p14:creationId xmlns:p14="http://schemas.microsoft.com/office/powerpoint/2010/main" val="321730094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9450" y="4778375"/>
            <a:ext cx="5438775" cy="3908425"/>
          </a:xfrm>
          <a:prstGeom prst="rect">
            <a:avLst/>
          </a:prstGeom>
        </p:spPr>
        <p:txBody>
          <a:bodyPr/>
          <a:lstStyle/>
          <a:p>
            <a:endParaRPr lang="en-US" dirty="0"/>
          </a:p>
        </p:txBody>
      </p:sp>
    </p:spTree>
    <p:extLst>
      <p:ext uri="{BB962C8B-B14F-4D97-AF65-F5344CB8AC3E}">
        <p14:creationId xmlns:p14="http://schemas.microsoft.com/office/powerpoint/2010/main" val="150921475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9450" y="4778375"/>
            <a:ext cx="5438775" cy="3908425"/>
          </a:xfrm>
          <a:prstGeom prst="rect">
            <a:avLst/>
          </a:prstGeom>
        </p:spPr>
        <p:txBody>
          <a:bodyPr/>
          <a:lstStyle/>
          <a:p>
            <a:endParaRPr lang="en-US" dirty="0"/>
          </a:p>
        </p:txBody>
      </p:sp>
    </p:spTree>
    <p:extLst>
      <p:ext uri="{BB962C8B-B14F-4D97-AF65-F5344CB8AC3E}">
        <p14:creationId xmlns:p14="http://schemas.microsoft.com/office/powerpoint/2010/main" val="299188070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9450" y="4778375"/>
            <a:ext cx="5438775" cy="3908425"/>
          </a:xfrm>
          <a:prstGeom prst="rect">
            <a:avLst/>
          </a:prstGeom>
        </p:spPr>
        <p:txBody>
          <a:bodyPr/>
          <a:lstStyle/>
          <a:p>
            <a:endParaRPr lang="en-US" dirty="0"/>
          </a:p>
        </p:txBody>
      </p:sp>
    </p:spTree>
    <p:extLst>
      <p:ext uri="{BB962C8B-B14F-4D97-AF65-F5344CB8AC3E}">
        <p14:creationId xmlns:p14="http://schemas.microsoft.com/office/powerpoint/2010/main" val="305021599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9450" y="4778375"/>
            <a:ext cx="5438775" cy="3908425"/>
          </a:xfrm>
          <a:prstGeom prst="rect">
            <a:avLst/>
          </a:prstGeom>
        </p:spPr>
        <p:txBody>
          <a:bodyPr/>
          <a:lstStyle/>
          <a:p>
            <a:endParaRPr lang="en-US" dirty="0"/>
          </a:p>
        </p:txBody>
      </p:sp>
    </p:spTree>
    <p:extLst>
      <p:ext uri="{BB962C8B-B14F-4D97-AF65-F5344CB8AC3E}">
        <p14:creationId xmlns:p14="http://schemas.microsoft.com/office/powerpoint/2010/main" val="89863303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9450" y="4778375"/>
            <a:ext cx="5438775" cy="3908425"/>
          </a:xfrm>
          <a:prstGeom prst="rect">
            <a:avLst/>
          </a:prstGeom>
        </p:spPr>
        <p:txBody>
          <a:bodyPr/>
          <a:lstStyle/>
          <a:p>
            <a:endParaRPr lang="en-US" dirty="0"/>
          </a:p>
        </p:txBody>
      </p:sp>
    </p:spTree>
    <p:extLst>
      <p:ext uri="{BB962C8B-B14F-4D97-AF65-F5344CB8AC3E}">
        <p14:creationId xmlns:p14="http://schemas.microsoft.com/office/powerpoint/2010/main" val="276040153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9450" y="4778375"/>
            <a:ext cx="5438775" cy="3908425"/>
          </a:xfrm>
          <a:prstGeom prst="rect">
            <a:avLst/>
          </a:prstGeom>
        </p:spPr>
        <p:txBody>
          <a:bodyPr/>
          <a:lstStyle/>
          <a:p>
            <a:endParaRPr lang="en-US" dirty="0"/>
          </a:p>
        </p:txBody>
      </p:sp>
    </p:spTree>
    <p:extLst>
      <p:ext uri="{BB962C8B-B14F-4D97-AF65-F5344CB8AC3E}">
        <p14:creationId xmlns:p14="http://schemas.microsoft.com/office/powerpoint/2010/main" val="179415723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9450" y="4778375"/>
            <a:ext cx="5438775" cy="3908425"/>
          </a:xfrm>
          <a:prstGeom prst="rect">
            <a:avLst/>
          </a:prstGeom>
        </p:spPr>
        <p:txBody>
          <a:bodyPr/>
          <a:lstStyle/>
          <a:p>
            <a:endParaRPr lang="en-US" dirty="0"/>
          </a:p>
        </p:txBody>
      </p:sp>
    </p:spTree>
    <p:extLst>
      <p:ext uri="{BB962C8B-B14F-4D97-AF65-F5344CB8AC3E}">
        <p14:creationId xmlns:p14="http://schemas.microsoft.com/office/powerpoint/2010/main" val="204308196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9450" y="4778375"/>
            <a:ext cx="5438775" cy="3908425"/>
          </a:xfrm>
          <a:prstGeom prst="rect">
            <a:avLst/>
          </a:prstGeom>
        </p:spPr>
        <p:txBody>
          <a:bodyPr/>
          <a:lstStyle/>
          <a:p>
            <a:endParaRPr lang="en-US" dirty="0"/>
          </a:p>
        </p:txBody>
      </p:sp>
    </p:spTree>
    <p:extLst>
      <p:ext uri="{BB962C8B-B14F-4D97-AF65-F5344CB8AC3E}">
        <p14:creationId xmlns:p14="http://schemas.microsoft.com/office/powerpoint/2010/main" val="256726938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9450" y="4778375"/>
            <a:ext cx="5438775" cy="3908425"/>
          </a:xfrm>
          <a:prstGeom prst="rect">
            <a:avLst/>
          </a:prstGeom>
        </p:spPr>
        <p:txBody>
          <a:bodyPr/>
          <a:lstStyle/>
          <a:p>
            <a:endParaRPr lang="en-US" dirty="0"/>
          </a:p>
        </p:txBody>
      </p:sp>
    </p:spTree>
    <p:extLst>
      <p:ext uri="{BB962C8B-B14F-4D97-AF65-F5344CB8AC3E}">
        <p14:creationId xmlns:p14="http://schemas.microsoft.com/office/powerpoint/2010/main" val="73479657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9450" y="4778375"/>
            <a:ext cx="5438775" cy="3908425"/>
          </a:xfrm>
          <a:prstGeom prst="rect">
            <a:avLst/>
          </a:prstGeom>
        </p:spPr>
        <p:txBody>
          <a:bodyPr/>
          <a:lstStyle/>
          <a:p>
            <a:endParaRPr lang="en-US" dirty="0"/>
          </a:p>
        </p:txBody>
      </p:sp>
    </p:spTree>
    <p:extLst>
      <p:ext uri="{BB962C8B-B14F-4D97-AF65-F5344CB8AC3E}">
        <p14:creationId xmlns:p14="http://schemas.microsoft.com/office/powerpoint/2010/main" val="216933817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9450" y="4778375"/>
            <a:ext cx="5438775" cy="3908425"/>
          </a:xfrm>
          <a:prstGeom prst="rect">
            <a:avLst/>
          </a:prstGeom>
        </p:spPr>
        <p:txBody>
          <a:bodyPr/>
          <a:lstStyle/>
          <a:p>
            <a:endParaRPr lang="en-US" dirty="0"/>
          </a:p>
        </p:txBody>
      </p:sp>
    </p:spTree>
    <p:extLst>
      <p:ext uri="{BB962C8B-B14F-4D97-AF65-F5344CB8AC3E}">
        <p14:creationId xmlns:p14="http://schemas.microsoft.com/office/powerpoint/2010/main" val="399493634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9450" y="4778375"/>
            <a:ext cx="5438775" cy="3908425"/>
          </a:xfrm>
          <a:prstGeom prst="rect">
            <a:avLst/>
          </a:prstGeom>
        </p:spPr>
        <p:txBody>
          <a:bodyPr/>
          <a:lstStyle/>
          <a:p>
            <a:endParaRPr lang="en-US" dirty="0"/>
          </a:p>
        </p:txBody>
      </p:sp>
    </p:spTree>
    <p:extLst>
      <p:ext uri="{BB962C8B-B14F-4D97-AF65-F5344CB8AC3E}">
        <p14:creationId xmlns:p14="http://schemas.microsoft.com/office/powerpoint/2010/main" val="232681981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9450" y="4778375"/>
            <a:ext cx="5438775" cy="3908425"/>
          </a:xfrm>
          <a:prstGeom prst="rect">
            <a:avLst/>
          </a:prstGeom>
        </p:spPr>
        <p:txBody>
          <a:bodyPr/>
          <a:lstStyle/>
          <a:p>
            <a:endParaRPr lang="en-US" dirty="0"/>
          </a:p>
        </p:txBody>
      </p:sp>
    </p:spTree>
    <p:extLst>
      <p:ext uri="{BB962C8B-B14F-4D97-AF65-F5344CB8AC3E}">
        <p14:creationId xmlns:p14="http://schemas.microsoft.com/office/powerpoint/2010/main" val="17307588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9450" y="4778375"/>
            <a:ext cx="5438775" cy="3908425"/>
          </a:xfrm>
          <a:prstGeom prst="rect">
            <a:avLst/>
          </a:prstGeom>
        </p:spPr>
        <p:txBody>
          <a:bodyPr/>
          <a:lstStyle/>
          <a:p>
            <a:endParaRPr lang="en-US" dirty="0"/>
          </a:p>
        </p:txBody>
      </p:sp>
    </p:spTree>
    <p:extLst>
      <p:ext uri="{BB962C8B-B14F-4D97-AF65-F5344CB8AC3E}">
        <p14:creationId xmlns:p14="http://schemas.microsoft.com/office/powerpoint/2010/main" val="394581917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9450" y="4778375"/>
            <a:ext cx="5438775" cy="3908425"/>
          </a:xfrm>
          <a:prstGeom prst="rect">
            <a:avLst/>
          </a:prstGeom>
        </p:spPr>
        <p:txBody>
          <a:bodyPr/>
          <a:lstStyle/>
          <a:p>
            <a:endParaRPr lang="en-US" dirty="0"/>
          </a:p>
        </p:txBody>
      </p:sp>
    </p:spTree>
    <p:extLst>
      <p:ext uri="{BB962C8B-B14F-4D97-AF65-F5344CB8AC3E}">
        <p14:creationId xmlns:p14="http://schemas.microsoft.com/office/powerpoint/2010/main" val="67773170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9450" y="4778375"/>
            <a:ext cx="5438775" cy="3908425"/>
          </a:xfrm>
          <a:prstGeom prst="rect">
            <a:avLst/>
          </a:prstGeom>
        </p:spPr>
        <p:txBody>
          <a:bodyPr/>
          <a:lstStyle/>
          <a:p>
            <a:endParaRPr lang="en-US" dirty="0"/>
          </a:p>
        </p:txBody>
      </p:sp>
    </p:spTree>
    <p:extLst>
      <p:ext uri="{BB962C8B-B14F-4D97-AF65-F5344CB8AC3E}">
        <p14:creationId xmlns:p14="http://schemas.microsoft.com/office/powerpoint/2010/main" val="129436462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9450" y="4778375"/>
            <a:ext cx="5438775" cy="3908425"/>
          </a:xfrm>
          <a:prstGeom prst="rect">
            <a:avLst/>
          </a:prstGeom>
        </p:spPr>
        <p:txBody>
          <a:bodyPr/>
          <a:lstStyle/>
          <a:p>
            <a:endParaRPr lang="en-US" dirty="0"/>
          </a:p>
        </p:txBody>
      </p:sp>
    </p:spTree>
    <p:extLst>
      <p:ext uri="{BB962C8B-B14F-4D97-AF65-F5344CB8AC3E}">
        <p14:creationId xmlns:p14="http://schemas.microsoft.com/office/powerpoint/2010/main" val="219232240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9450" y="4778375"/>
            <a:ext cx="5438775" cy="3908425"/>
          </a:xfrm>
          <a:prstGeom prst="rect">
            <a:avLst/>
          </a:prstGeom>
        </p:spPr>
        <p:txBody>
          <a:bodyPr/>
          <a:lstStyle/>
          <a:p>
            <a:endParaRPr lang="en-US" dirty="0"/>
          </a:p>
        </p:txBody>
      </p:sp>
    </p:spTree>
    <p:extLst>
      <p:ext uri="{BB962C8B-B14F-4D97-AF65-F5344CB8AC3E}">
        <p14:creationId xmlns:p14="http://schemas.microsoft.com/office/powerpoint/2010/main" val="402505397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9450" y="4778375"/>
            <a:ext cx="5438775" cy="3908425"/>
          </a:xfrm>
          <a:prstGeom prst="rect">
            <a:avLst/>
          </a:prstGeom>
        </p:spPr>
        <p:txBody>
          <a:bodyPr/>
          <a:lstStyle/>
          <a:p>
            <a:endParaRPr lang="en-US" dirty="0"/>
          </a:p>
        </p:txBody>
      </p:sp>
    </p:spTree>
    <p:extLst>
      <p:ext uri="{BB962C8B-B14F-4D97-AF65-F5344CB8AC3E}">
        <p14:creationId xmlns:p14="http://schemas.microsoft.com/office/powerpoint/2010/main" val="385544207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9450" y="4778375"/>
            <a:ext cx="5438775" cy="3908425"/>
          </a:xfrm>
          <a:prstGeom prst="rect">
            <a:avLst/>
          </a:prstGeom>
        </p:spPr>
        <p:txBody>
          <a:bodyPr/>
          <a:lstStyle/>
          <a:p>
            <a:endParaRPr lang="en-US" dirty="0"/>
          </a:p>
        </p:txBody>
      </p:sp>
    </p:spTree>
    <p:extLst>
      <p:ext uri="{BB962C8B-B14F-4D97-AF65-F5344CB8AC3E}">
        <p14:creationId xmlns:p14="http://schemas.microsoft.com/office/powerpoint/2010/main" val="412471690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9450" y="4778375"/>
            <a:ext cx="5438775" cy="3908425"/>
          </a:xfrm>
          <a:prstGeom prst="rect">
            <a:avLst/>
          </a:prstGeom>
        </p:spPr>
        <p:txBody>
          <a:bodyPr/>
          <a:lstStyle/>
          <a:p>
            <a:endParaRPr lang="en-US" dirty="0"/>
          </a:p>
        </p:txBody>
      </p:sp>
    </p:spTree>
    <p:extLst>
      <p:ext uri="{BB962C8B-B14F-4D97-AF65-F5344CB8AC3E}">
        <p14:creationId xmlns:p14="http://schemas.microsoft.com/office/powerpoint/2010/main" val="334767508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basicShape</a:t>
            </a:r>
            <a:endParaRPr dirty="0"/>
          </a:p>
          <a:p>
            <a:r>
              <a:rPr b="0" dirty="0"/>
              <a:t>No alt text provided</a:t>
            </a:r>
            <a:endParaRPr dirty="0"/>
          </a:p>
          <a:p>
            <a:endParaRPr dirty="0"/>
          </a:p>
        </p:txBody>
      </p:sp>
    </p:spTree>
    <p:extLst>
      <p:ext uri="{BB962C8B-B14F-4D97-AF65-F5344CB8AC3E}">
        <p14:creationId xmlns:p14="http://schemas.microsoft.com/office/powerpoint/2010/main" val="28215994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basicShape</a:t>
            </a:r>
            <a:endParaRPr dirty="0"/>
          </a:p>
          <a:p>
            <a:r>
              <a:rPr b="0" dirty="0"/>
              <a:t>No alt text provided</a:t>
            </a:r>
            <a:endParaRPr dirty="0"/>
          </a:p>
          <a:p>
            <a:endParaRPr dirty="0"/>
          </a:p>
        </p:txBody>
      </p:sp>
    </p:spTree>
    <p:extLst>
      <p:ext uri="{BB962C8B-B14F-4D97-AF65-F5344CB8AC3E}">
        <p14:creationId xmlns:p14="http://schemas.microsoft.com/office/powerpoint/2010/main" val="101982023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Text"/>
          <p:cNvSpPr>
            <a:spLocks noGrp="1"/>
          </p:cNvSpPr>
          <p:nvPr>
            <p:ph type="body" idx="1"/>
          </p:nvPr>
        </p:nvSpPr>
        <p:spPr/>
        <p:txBody>
          <a:bodyPr/>
          <a:lstStyle/>
          <a:p>
            <a:r>
              <a:rPr b="1" dirty="0"/>
              <a:t>tableEx</a:t>
            </a:r>
            <a:endParaRPr dirty="0"/>
          </a:p>
          <a:p>
            <a:r>
              <a:rPr b="0" dirty="0"/>
              <a:t>No alt text provided</a:t>
            </a:r>
            <a:endParaRPr dirty="0"/>
          </a:p>
          <a:p>
            <a:endParaRPr dirty="0"/>
          </a:p>
          <a:p>
            <a:r>
              <a:rPr b="1" dirty="0"/>
              <a:t>Top 10 CNE by Average Maximum AMR (MW) per BD</a:t>
            </a:r>
            <a:endParaRPr dirty="0"/>
          </a:p>
          <a:p>
            <a:r>
              <a:rPr b="0" dirty="0"/>
              <a:t>No alt text provided</a:t>
            </a:r>
            <a:endParaRPr dirty="0"/>
          </a:p>
          <a:p>
            <a:endParaRPr dirty="0"/>
          </a:p>
          <a:p>
            <a:r>
              <a:rPr b="1" dirty="0"/>
              <a:t>multiRowCard</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Average Maximum AMR per BD (MW) by TSO</a:t>
            </a:r>
            <a:endParaRPr dirty="0"/>
          </a:p>
          <a:p>
            <a:r>
              <a:rPr b="0" dirty="0"/>
              <a:t>No alt text provided</a:t>
            </a:r>
            <a:endParaRPr dirty="0"/>
          </a:p>
          <a:p>
            <a:endParaRPr dirty="0"/>
          </a:p>
          <a:p>
            <a:r>
              <a:rPr b="1" dirty="0"/>
              <a:t>tableEx</a:t>
            </a:r>
            <a:endParaRPr dirty="0"/>
          </a:p>
          <a:p>
            <a:r>
              <a:rPr b="0" dirty="0"/>
              <a:t>No alt text provided</a:t>
            </a:r>
            <a:endParaRPr dirty="0"/>
          </a:p>
          <a:p>
            <a:endParaRPr dirty="0"/>
          </a:p>
          <a:p>
            <a:r>
              <a:rPr b="1" dirty="0"/>
              <a:t>basicShape</a:t>
            </a:r>
            <a:endParaRPr dirty="0"/>
          </a:p>
          <a:p>
            <a:r>
              <a:rPr b="0" dirty="0"/>
              <a:t>No alt text provided</a:t>
            </a:r>
            <a:endParaRPr dirty="0"/>
          </a:p>
          <a:p>
            <a:endParaRPr dirty="0"/>
          </a:p>
        </p:txBody>
      </p:sp>
    </p:spTree>
    <p:extLst>
      <p:ext uri="{BB962C8B-B14F-4D97-AF65-F5344CB8AC3E}">
        <p14:creationId xmlns:p14="http://schemas.microsoft.com/office/powerpoint/2010/main" val="342214970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8" Type="http://schemas.openxmlformats.org/officeDocument/2006/relationships/image" Target="../media/image7.gif"/><Relationship Id="rId13" Type="http://schemas.openxmlformats.org/officeDocument/2006/relationships/image" Target="../media/image12.jpeg"/><Relationship Id="rId3" Type="http://schemas.openxmlformats.org/officeDocument/2006/relationships/image" Target="../media/image3.png"/><Relationship Id="rId7" Type="http://schemas.openxmlformats.org/officeDocument/2006/relationships/image" Target="../media/image30.jpg"/><Relationship Id="rId12" Type="http://schemas.openxmlformats.org/officeDocument/2006/relationships/image" Target="../media/image33.png"/><Relationship Id="rId2" Type="http://schemas.openxmlformats.org/officeDocument/2006/relationships/image" Target="../media/image25.jpeg"/><Relationship Id="rId16" Type="http://schemas.openxmlformats.org/officeDocument/2006/relationships/image" Target="../media/image36.jpeg"/><Relationship Id="rId1" Type="http://schemas.openxmlformats.org/officeDocument/2006/relationships/slideMaster" Target="../slideMasters/slideMaster3.xml"/><Relationship Id="rId6" Type="http://schemas.openxmlformats.org/officeDocument/2006/relationships/image" Target="../media/image29.jpeg"/><Relationship Id="rId11" Type="http://schemas.openxmlformats.org/officeDocument/2006/relationships/image" Target="../media/image32.png"/><Relationship Id="rId5" Type="http://schemas.openxmlformats.org/officeDocument/2006/relationships/image" Target="../media/image23.jpeg"/><Relationship Id="rId15" Type="http://schemas.openxmlformats.org/officeDocument/2006/relationships/image" Target="../media/image35.jpeg"/><Relationship Id="rId10" Type="http://schemas.openxmlformats.org/officeDocument/2006/relationships/image" Target="../media/image31.png"/><Relationship Id="rId4" Type="http://schemas.openxmlformats.org/officeDocument/2006/relationships/image" Target="../media/image37.jpeg"/><Relationship Id="rId9" Type="http://schemas.openxmlformats.org/officeDocument/2006/relationships/image" Target="../media/image8.png"/><Relationship Id="rId14" Type="http://schemas.openxmlformats.org/officeDocument/2006/relationships/image" Target="../media/image34.png"/></Relationships>
</file>

<file path=ppt/slideLayouts/_rels/slideLayout13.xml.rels><?xml version="1.0" encoding="UTF-8" standalone="yes"?>
<Relationships xmlns="http://schemas.openxmlformats.org/package/2006/relationships"><Relationship Id="rId8" Type="http://schemas.openxmlformats.org/officeDocument/2006/relationships/image" Target="../media/image7.gif"/><Relationship Id="rId13" Type="http://schemas.openxmlformats.org/officeDocument/2006/relationships/image" Target="../media/image12.jpeg"/><Relationship Id="rId3" Type="http://schemas.openxmlformats.org/officeDocument/2006/relationships/image" Target="../media/image3.png"/><Relationship Id="rId7" Type="http://schemas.openxmlformats.org/officeDocument/2006/relationships/image" Target="../media/image30.jpg"/><Relationship Id="rId12" Type="http://schemas.openxmlformats.org/officeDocument/2006/relationships/image" Target="../media/image33.png"/><Relationship Id="rId2" Type="http://schemas.openxmlformats.org/officeDocument/2006/relationships/image" Target="../media/image25.jpeg"/><Relationship Id="rId16" Type="http://schemas.openxmlformats.org/officeDocument/2006/relationships/image" Target="../media/image36.jpeg"/><Relationship Id="rId1" Type="http://schemas.openxmlformats.org/officeDocument/2006/relationships/slideMaster" Target="../slideMasters/slideMaster3.xml"/><Relationship Id="rId6" Type="http://schemas.openxmlformats.org/officeDocument/2006/relationships/image" Target="../media/image29.jpeg"/><Relationship Id="rId11" Type="http://schemas.openxmlformats.org/officeDocument/2006/relationships/image" Target="../media/image32.png"/><Relationship Id="rId5" Type="http://schemas.openxmlformats.org/officeDocument/2006/relationships/image" Target="../media/image23.jpeg"/><Relationship Id="rId15" Type="http://schemas.openxmlformats.org/officeDocument/2006/relationships/image" Target="../media/image35.jpeg"/><Relationship Id="rId10" Type="http://schemas.openxmlformats.org/officeDocument/2006/relationships/image" Target="../media/image31.png"/><Relationship Id="rId4" Type="http://schemas.openxmlformats.org/officeDocument/2006/relationships/image" Target="../media/image37.jpeg"/><Relationship Id="rId9" Type="http://schemas.openxmlformats.org/officeDocument/2006/relationships/image" Target="../media/image8.png"/><Relationship Id="rId14" Type="http://schemas.openxmlformats.org/officeDocument/2006/relationships/image" Target="../media/image34.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8" Type="http://schemas.openxmlformats.org/officeDocument/2006/relationships/image" Target="../media/image7.gif"/><Relationship Id="rId13" Type="http://schemas.openxmlformats.org/officeDocument/2006/relationships/image" Target="../media/image12.jpeg"/><Relationship Id="rId3" Type="http://schemas.openxmlformats.org/officeDocument/2006/relationships/image" Target="../media/image3.png"/><Relationship Id="rId7" Type="http://schemas.openxmlformats.org/officeDocument/2006/relationships/image" Target="../media/image30.jpg"/><Relationship Id="rId12" Type="http://schemas.openxmlformats.org/officeDocument/2006/relationships/image" Target="../media/image33.png"/><Relationship Id="rId2" Type="http://schemas.openxmlformats.org/officeDocument/2006/relationships/image" Target="../media/image25.jpeg"/><Relationship Id="rId16" Type="http://schemas.openxmlformats.org/officeDocument/2006/relationships/image" Target="../media/image36.jpeg"/><Relationship Id="rId1" Type="http://schemas.openxmlformats.org/officeDocument/2006/relationships/slideMaster" Target="../slideMasters/slideMaster4.xml"/><Relationship Id="rId6" Type="http://schemas.openxmlformats.org/officeDocument/2006/relationships/image" Target="../media/image29.jpeg"/><Relationship Id="rId11" Type="http://schemas.openxmlformats.org/officeDocument/2006/relationships/image" Target="../media/image32.png"/><Relationship Id="rId5" Type="http://schemas.openxmlformats.org/officeDocument/2006/relationships/image" Target="../media/image23.jpeg"/><Relationship Id="rId15" Type="http://schemas.openxmlformats.org/officeDocument/2006/relationships/image" Target="../media/image35.jpeg"/><Relationship Id="rId10" Type="http://schemas.openxmlformats.org/officeDocument/2006/relationships/image" Target="../media/image31.png"/><Relationship Id="rId4" Type="http://schemas.openxmlformats.org/officeDocument/2006/relationships/image" Target="../media/image37.jpeg"/><Relationship Id="rId9" Type="http://schemas.openxmlformats.org/officeDocument/2006/relationships/image" Target="../media/image8.png"/><Relationship Id="rId14" Type="http://schemas.openxmlformats.org/officeDocument/2006/relationships/image" Target="../media/image34.png"/></Relationships>
</file>

<file path=ppt/slideLayouts/_rels/slideLayout18.xml.rels><?xml version="1.0" encoding="UTF-8" standalone="yes"?>
<Relationships xmlns="http://schemas.openxmlformats.org/package/2006/relationships"><Relationship Id="rId8" Type="http://schemas.openxmlformats.org/officeDocument/2006/relationships/image" Target="../media/image7.gif"/><Relationship Id="rId13" Type="http://schemas.openxmlformats.org/officeDocument/2006/relationships/image" Target="../media/image12.jpeg"/><Relationship Id="rId3" Type="http://schemas.openxmlformats.org/officeDocument/2006/relationships/image" Target="../media/image3.png"/><Relationship Id="rId7" Type="http://schemas.openxmlformats.org/officeDocument/2006/relationships/image" Target="../media/image30.jpg"/><Relationship Id="rId12" Type="http://schemas.openxmlformats.org/officeDocument/2006/relationships/image" Target="../media/image33.png"/><Relationship Id="rId2" Type="http://schemas.openxmlformats.org/officeDocument/2006/relationships/image" Target="../media/image25.jpeg"/><Relationship Id="rId16" Type="http://schemas.openxmlformats.org/officeDocument/2006/relationships/image" Target="../media/image36.jpeg"/><Relationship Id="rId1" Type="http://schemas.openxmlformats.org/officeDocument/2006/relationships/slideMaster" Target="../slideMasters/slideMaster4.xml"/><Relationship Id="rId6" Type="http://schemas.openxmlformats.org/officeDocument/2006/relationships/image" Target="../media/image29.jpeg"/><Relationship Id="rId11" Type="http://schemas.openxmlformats.org/officeDocument/2006/relationships/image" Target="../media/image32.png"/><Relationship Id="rId5" Type="http://schemas.openxmlformats.org/officeDocument/2006/relationships/image" Target="../media/image23.jpeg"/><Relationship Id="rId15" Type="http://schemas.openxmlformats.org/officeDocument/2006/relationships/image" Target="../media/image35.jpeg"/><Relationship Id="rId10" Type="http://schemas.openxmlformats.org/officeDocument/2006/relationships/image" Target="../media/image31.png"/><Relationship Id="rId4" Type="http://schemas.openxmlformats.org/officeDocument/2006/relationships/image" Target="../media/image37.jpeg"/><Relationship Id="rId9" Type="http://schemas.openxmlformats.org/officeDocument/2006/relationships/image" Target="../media/image8.png"/><Relationship Id="rId14" Type="http://schemas.openxmlformats.org/officeDocument/2006/relationships/image" Target="../media/image34.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34.png"/><Relationship Id="rId3" Type="http://schemas.openxmlformats.org/officeDocument/2006/relationships/image" Target="../media/image3.png"/><Relationship Id="rId7" Type="http://schemas.openxmlformats.org/officeDocument/2006/relationships/image" Target="../media/image7.gif"/><Relationship Id="rId12" Type="http://schemas.openxmlformats.org/officeDocument/2006/relationships/image" Target="../media/image12.jpeg"/><Relationship Id="rId2" Type="http://schemas.openxmlformats.org/officeDocument/2006/relationships/image" Target="../media/image25.jpeg"/><Relationship Id="rId16" Type="http://schemas.openxmlformats.org/officeDocument/2006/relationships/image" Target="../media/image4.jpg"/><Relationship Id="rId1" Type="http://schemas.openxmlformats.org/officeDocument/2006/relationships/slideMaster" Target="../slideMasters/slideMaster6.xml"/><Relationship Id="rId6" Type="http://schemas.openxmlformats.org/officeDocument/2006/relationships/image" Target="../media/image30.jpg"/><Relationship Id="rId11" Type="http://schemas.openxmlformats.org/officeDocument/2006/relationships/image" Target="../media/image33.png"/><Relationship Id="rId5" Type="http://schemas.openxmlformats.org/officeDocument/2006/relationships/image" Target="../media/image29.jpeg"/><Relationship Id="rId15" Type="http://schemas.openxmlformats.org/officeDocument/2006/relationships/image" Target="../media/image36.jpeg"/><Relationship Id="rId10" Type="http://schemas.openxmlformats.org/officeDocument/2006/relationships/image" Target="../media/image32.png"/><Relationship Id="rId4" Type="http://schemas.openxmlformats.org/officeDocument/2006/relationships/image" Target="../media/image23.jpeg"/><Relationship Id="rId9" Type="http://schemas.openxmlformats.org/officeDocument/2006/relationships/image" Target="../media/image31.png"/><Relationship Id="rId14" Type="http://schemas.openxmlformats.org/officeDocument/2006/relationships/image" Target="../media/image35.jpeg"/></Relationships>
</file>

<file path=ppt/slideLayouts/_rels/slideLayout24.xml.rels><?xml version="1.0" encoding="UTF-8" standalone="yes"?>
<Relationships xmlns="http://schemas.openxmlformats.org/package/2006/relationships"><Relationship Id="rId8" Type="http://schemas.openxmlformats.org/officeDocument/2006/relationships/image" Target="../media/image7.gif"/><Relationship Id="rId13" Type="http://schemas.openxmlformats.org/officeDocument/2006/relationships/image" Target="../media/image12.jpeg"/><Relationship Id="rId3" Type="http://schemas.openxmlformats.org/officeDocument/2006/relationships/image" Target="../media/image3.png"/><Relationship Id="rId7" Type="http://schemas.openxmlformats.org/officeDocument/2006/relationships/image" Target="../media/image30.jpg"/><Relationship Id="rId12" Type="http://schemas.openxmlformats.org/officeDocument/2006/relationships/image" Target="../media/image33.png"/><Relationship Id="rId2" Type="http://schemas.openxmlformats.org/officeDocument/2006/relationships/image" Target="../media/image25.jpeg"/><Relationship Id="rId16" Type="http://schemas.openxmlformats.org/officeDocument/2006/relationships/image" Target="../media/image36.jpeg"/><Relationship Id="rId1" Type="http://schemas.openxmlformats.org/officeDocument/2006/relationships/slideMaster" Target="../slideMasters/slideMaster6.xml"/><Relationship Id="rId6" Type="http://schemas.openxmlformats.org/officeDocument/2006/relationships/image" Target="../media/image29.jpeg"/><Relationship Id="rId11" Type="http://schemas.openxmlformats.org/officeDocument/2006/relationships/image" Target="../media/image32.png"/><Relationship Id="rId5" Type="http://schemas.openxmlformats.org/officeDocument/2006/relationships/image" Target="../media/image23.jpeg"/><Relationship Id="rId15" Type="http://schemas.openxmlformats.org/officeDocument/2006/relationships/image" Target="../media/image35.jpeg"/><Relationship Id="rId10" Type="http://schemas.openxmlformats.org/officeDocument/2006/relationships/image" Target="../media/image31.png"/><Relationship Id="rId4" Type="http://schemas.openxmlformats.org/officeDocument/2006/relationships/image" Target="../media/image37.jpeg"/><Relationship Id="rId9" Type="http://schemas.openxmlformats.org/officeDocument/2006/relationships/image" Target="../media/image8.png"/><Relationship Id="rId14" Type="http://schemas.openxmlformats.org/officeDocument/2006/relationships/image" Target="../media/image34.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34.png"/><Relationship Id="rId3" Type="http://schemas.openxmlformats.org/officeDocument/2006/relationships/image" Target="../media/image3.png"/><Relationship Id="rId7" Type="http://schemas.openxmlformats.org/officeDocument/2006/relationships/image" Target="../media/image7.gif"/><Relationship Id="rId12" Type="http://schemas.openxmlformats.org/officeDocument/2006/relationships/image" Target="../media/image12.jpeg"/><Relationship Id="rId2" Type="http://schemas.openxmlformats.org/officeDocument/2006/relationships/image" Target="../media/image25.jpeg"/><Relationship Id="rId16" Type="http://schemas.openxmlformats.org/officeDocument/2006/relationships/image" Target="../media/image4.jpg"/><Relationship Id="rId1" Type="http://schemas.openxmlformats.org/officeDocument/2006/relationships/slideMaster" Target="../slideMasters/slideMaster7.xml"/><Relationship Id="rId6" Type="http://schemas.openxmlformats.org/officeDocument/2006/relationships/image" Target="../media/image30.jpg"/><Relationship Id="rId11" Type="http://schemas.openxmlformats.org/officeDocument/2006/relationships/image" Target="../media/image33.png"/><Relationship Id="rId5" Type="http://schemas.openxmlformats.org/officeDocument/2006/relationships/image" Target="../media/image29.jpeg"/><Relationship Id="rId15" Type="http://schemas.openxmlformats.org/officeDocument/2006/relationships/image" Target="../media/image36.jpeg"/><Relationship Id="rId10" Type="http://schemas.openxmlformats.org/officeDocument/2006/relationships/image" Target="../media/image32.png"/><Relationship Id="rId4" Type="http://schemas.openxmlformats.org/officeDocument/2006/relationships/image" Target="../media/image23.jpeg"/><Relationship Id="rId9" Type="http://schemas.openxmlformats.org/officeDocument/2006/relationships/image" Target="../media/image31.png"/><Relationship Id="rId14" Type="http://schemas.openxmlformats.org/officeDocument/2006/relationships/image" Target="../media/image35.jpeg"/></Relationships>
</file>

<file path=ppt/slideLayouts/_rels/slideLayout28.xml.rels><?xml version="1.0" encoding="UTF-8" standalone="yes"?>
<Relationships xmlns="http://schemas.openxmlformats.org/package/2006/relationships"><Relationship Id="rId8" Type="http://schemas.openxmlformats.org/officeDocument/2006/relationships/image" Target="../media/image7.gif"/><Relationship Id="rId13" Type="http://schemas.openxmlformats.org/officeDocument/2006/relationships/image" Target="../media/image12.jpeg"/><Relationship Id="rId3" Type="http://schemas.openxmlformats.org/officeDocument/2006/relationships/image" Target="../media/image3.png"/><Relationship Id="rId7" Type="http://schemas.openxmlformats.org/officeDocument/2006/relationships/image" Target="../media/image30.jpg"/><Relationship Id="rId12" Type="http://schemas.openxmlformats.org/officeDocument/2006/relationships/image" Target="../media/image33.png"/><Relationship Id="rId2" Type="http://schemas.openxmlformats.org/officeDocument/2006/relationships/image" Target="../media/image25.jpeg"/><Relationship Id="rId16" Type="http://schemas.openxmlformats.org/officeDocument/2006/relationships/image" Target="../media/image36.jpeg"/><Relationship Id="rId1" Type="http://schemas.openxmlformats.org/officeDocument/2006/relationships/slideMaster" Target="../slideMasters/slideMaster7.xml"/><Relationship Id="rId6" Type="http://schemas.openxmlformats.org/officeDocument/2006/relationships/image" Target="../media/image29.jpeg"/><Relationship Id="rId11" Type="http://schemas.openxmlformats.org/officeDocument/2006/relationships/image" Target="../media/image32.png"/><Relationship Id="rId5" Type="http://schemas.openxmlformats.org/officeDocument/2006/relationships/image" Target="../media/image23.jpeg"/><Relationship Id="rId15" Type="http://schemas.openxmlformats.org/officeDocument/2006/relationships/image" Target="../media/image35.jpeg"/><Relationship Id="rId10" Type="http://schemas.openxmlformats.org/officeDocument/2006/relationships/image" Target="../media/image31.png"/><Relationship Id="rId4" Type="http://schemas.openxmlformats.org/officeDocument/2006/relationships/image" Target="../media/image37.jpeg"/><Relationship Id="rId9" Type="http://schemas.openxmlformats.org/officeDocument/2006/relationships/image" Target="../media/image8.png"/><Relationship Id="rId14" Type="http://schemas.openxmlformats.org/officeDocument/2006/relationships/image" Target="../media/image34.png"/></Relationships>
</file>

<file path=ppt/slideLayouts/_rels/slideLayout3.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jpeg"/><Relationship Id="rId26" Type="http://schemas.openxmlformats.org/officeDocument/2006/relationships/image" Target="../media/image26.jpeg"/><Relationship Id="rId3" Type="http://schemas.openxmlformats.org/officeDocument/2006/relationships/image" Target="../media/image3.png"/><Relationship Id="rId21" Type="http://schemas.openxmlformats.org/officeDocument/2006/relationships/image" Target="../media/image21.jpeg"/><Relationship Id="rId7" Type="http://schemas.openxmlformats.org/officeDocument/2006/relationships/image" Target="../media/image7.gif"/><Relationship Id="rId12" Type="http://schemas.openxmlformats.org/officeDocument/2006/relationships/image" Target="../media/image12.jpeg"/><Relationship Id="rId17" Type="http://schemas.openxmlformats.org/officeDocument/2006/relationships/image" Target="../media/image17.jpeg"/><Relationship Id="rId25" Type="http://schemas.openxmlformats.org/officeDocument/2006/relationships/image" Target="../media/image25.jpeg"/><Relationship Id="rId2" Type="http://schemas.openxmlformats.org/officeDocument/2006/relationships/image" Target="../media/image2.png"/><Relationship Id="rId16" Type="http://schemas.openxmlformats.org/officeDocument/2006/relationships/image" Target="../media/image16.jpeg"/><Relationship Id="rId20" Type="http://schemas.openxmlformats.org/officeDocument/2006/relationships/image" Target="../media/image20.jpeg"/><Relationship Id="rId1" Type="http://schemas.openxmlformats.org/officeDocument/2006/relationships/slideMaster" Target="../slideMasters/slideMaster1.xml"/><Relationship Id="rId6" Type="http://schemas.openxmlformats.org/officeDocument/2006/relationships/image" Target="../media/image6.jpeg"/><Relationship Id="rId11" Type="http://schemas.openxmlformats.org/officeDocument/2006/relationships/image" Target="../media/image11.png"/><Relationship Id="rId24" Type="http://schemas.openxmlformats.org/officeDocument/2006/relationships/image" Target="../media/image24.jpeg"/><Relationship Id="rId5" Type="http://schemas.openxmlformats.org/officeDocument/2006/relationships/image" Target="../media/image5.jpeg"/><Relationship Id="rId15" Type="http://schemas.openxmlformats.org/officeDocument/2006/relationships/image" Target="../media/image15.jpeg"/><Relationship Id="rId23" Type="http://schemas.openxmlformats.org/officeDocument/2006/relationships/image" Target="../media/image23.jpeg"/><Relationship Id="rId28" Type="http://schemas.openxmlformats.org/officeDocument/2006/relationships/image" Target="../media/image28.svg"/><Relationship Id="rId10" Type="http://schemas.openxmlformats.org/officeDocument/2006/relationships/image" Target="../media/image10.png"/><Relationship Id="rId19" Type="http://schemas.openxmlformats.org/officeDocument/2006/relationships/image" Target="../media/image19.jpeg"/><Relationship Id="rId4" Type="http://schemas.openxmlformats.org/officeDocument/2006/relationships/image" Target="../media/image4.jpg"/><Relationship Id="rId9" Type="http://schemas.openxmlformats.org/officeDocument/2006/relationships/image" Target="../media/image9.png"/><Relationship Id="rId14" Type="http://schemas.openxmlformats.org/officeDocument/2006/relationships/image" Target="../media/image14.jpeg"/><Relationship Id="rId22" Type="http://schemas.openxmlformats.org/officeDocument/2006/relationships/image" Target="../media/image22.jpeg"/><Relationship Id="rId27" Type="http://schemas.openxmlformats.org/officeDocument/2006/relationships/image" Target="../media/image27.png"/></Relationships>
</file>

<file path=ppt/slideLayouts/_rels/slideLayout4.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9.jpeg"/><Relationship Id="rId26" Type="http://schemas.openxmlformats.org/officeDocument/2006/relationships/image" Target="../media/image27.png"/><Relationship Id="rId3" Type="http://schemas.openxmlformats.org/officeDocument/2006/relationships/image" Target="../media/image3.png"/><Relationship Id="rId21" Type="http://schemas.openxmlformats.org/officeDocument/2006/relationships/image" Target="../media/image22.jpeg"/><Relationship Id="rId7" Type="http://schemas.openxmlformats.org/officeDocument/2006/relationships/image" Target="../media/image7.gif"/><Relationship Id="rId12" Type="http://schemas.openxmlformats.org/officeDocument/2006/relationships/image" Target="../media/image12.jpeg"/><Relationship Id="rId17" Type="http://schemas.openxmlformats.org/officeDocument/2006/relationships/image" Target="../media/image18.jpeg"/><Relationship Id="rId25" Type="http://schemas.openxmlformats.org/officeDocument/2006/relationships/image" Target="../media/image26.jpeg"/><Relationship Id="rId2" Type="http://schemas.openxmlformats.org/officeDocument/2006/relationships/image" Target="../media/image2.png"/><Relationship Id="rId16" Type="http://schemas.openxmlformats.org/officeDocument/2006/relationships/image" Target="../media/image17.jpeg"/><Relationship Id="rId20" Type="http://schemas.openxmlformats.org/officeDocument/2006/relationships/image" Target="../media/image21.jpeg"/><Relationship Id="rId1" Type="http://schemas.openxmlformats.org/officeDocument/2006/relationships/slideMaster" Target="../slideMasters/slideMaster1.xml"/><Relationship Id="rId6" Type="http://schemas.openxmlformats.org/officeDocument/2006/relationships/image" Target="../media/image6.jpeg"/><Relationship Id="rId11" Type="http://schemas.openxmlformats.org/officeDocument/2006/relationships/image" Target="../media/image11.png"/><Relationship Id="rId24" Type="http://schemas.openxmlformats.org/officeDocument/2006/relationships/image" Target="../media/image25.jpeg"/><Relationship Id="rId5" Type="http://schemas.openxmlformats.org/officeDocument/2006/relationships/image" Target="../media/image5.jpeg"/><Relationship Id="rId15" Type="http://schemas.openxmlformats.org/officeDocument/2006/relationships/image" Target="../media/image16.jpeg"/><Relationship Id="rId23" Type="http://schemas.openxmlformats.org/officeDocument/2006/relationships/image" Target="../media/image24.jpeg"/><Relationship Id="rId28" Type="http://schemas.openxmlformats.org/officeDocument/2006/relationships/image" Target="../media/image14.jpeg"/><Relationship Id="rId10" Type="http://schemas.openxmlformats.org/officeDocument/2006/relationships/image" Target="../media/image10.png"/><Relationship Id="rId19" Type="http://schemas.openxmlformats.org/officeDocument/2006/relationships/image" Target="../media/image20.jpeg"/><Relationship Id="rId4" Type="http://schemas.openxmlformats.org/officeDocument/2006/relationships/image" Target="../media/image4.jpg"/><Relationship Id="rId9" Type="http://schemas.openxmlformats.org/officeDocument/2006/relationships/image" Target="../media/image9.png"/><Relationship Id="rId14" Type="http://schemas.openxmlformats.org/officeDocument/2006/relationships/image" Target="../media/image15.jpeg"/><Relationship Id="rId22" Type="http://schemas.openxmlformats.org/officeDocument/2006/relationships/image" Target="../media/image23.jpeg"/><Relationship Id="rId27" Type="http://schemas.openxmlformats.org/officeDocument/2006/relationships/image" Target="../media/image28.sv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8" Type="http://schemas.openxmlformats.org/officeDocument/2006/relationships/image" Target="../media/image7.gif"/><Relationship Id="rId13" Type="http://schemas.openxmlformats.org/officeDocument/2006/relationships/image" Target="../media/image12.jpeg"/><Relationship Id="rId3" Type="http://schemas.openxmlformats.org/officeDocument/2006/relationships/image" Target="../media/image3.png"/><Relationship Id="rId7" Type="http://schemas.openxmlformats.org/officeDocument/2006/relationships/image" Target="../media/image30.jpg"/><Relationship Id="rId12" Type="http://schemas.openxmlformats.org/officeDocument/2006/relationships/image" Target="../media/image33.png"/><Relationship Id="rId2" Type="http://schemas.openxmlformats.org/officeDocument/2006/relationships/image" Target="../media/image25.jpeg"/><Relationship Id="rId16" Type="http://schemas.openxmlformats.org/officeDocument/2006/relationships/image" Target="../media/image36.jpeg"/><Relationship Id="rId1" Type="http://schemas.openxmlformats.org/officeDocument/2006/relationships/slideMaster" Target="../slideMasters/slideMaster2.xml"/><Relationship Id="rId6" Type="http://schemas.openxmlformats.org/officeDocument/2006/relationships/image" Target="../media/image29.jpeg"/><Relationship Id="rId11" Type="http://schemas.openxmlformats.org/officeDocument/2006/relationships/image" Target="../media/image32.png"/><Relationship Id="rId5" Type="http://schemas.openxmlformats.org/officeDocument/2006/relationships/image" Target="../media/image23.jpeg"/><Relationship Id="rId15" Type="http://schemas.openxmlformats.org/officeDocument/2006/relationships/image" Target="../media/image35.jpeg"/><Relationship Id="rId10" Type="http://schemas.openxmlformats.org/officeDocument/2006/relationships/image" Target="../media/image31.png"/><Relationship Id="rId4" Type="http://schemas.openxmlformats.org/officeDocument/2006/relationships/image" Target="../media/image4.jpg"/><Relationship Id="rId9" Type="http://schemas.openxmlformats.org/officeDocument/2006/relationships/image" Target="../media/image8.png"/><Relationship Id="rId14" Type="http://schemas.openxmlformats.org/officeDocument/2006/relationships/image" Target="../media/image34.png"/></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7.gif"/><Relationship Id="rId13" Type="http://schemas.openxmlformats.org/officeDocument/2006/relationships/image" Target="../media/image12.jpeg"/><Relationship Id="rId3" Type="http://schemas.openxmlformats.org/officeDocument/2006/relationships/image" Target="../media/image3.png"/><Relationship Id="rId7" Type="http://schemas.openxmlformats.org/officeDocument/2006/relationships/image" Target="../media/image30.jpg"/><Relationship Id="rId12" Type="http://schemas.openxmlformats.org/officeDocument/2006/relationships/image" Target="../media/image33.png"/><Relationship Id="rId2" Type="http://schemas.openxmlformats.org/officeDocument/2006/relationships/image" Target="../media/image25.jpeg"/><Relationship Id="rId16" Type="http://schemas.openxmlformats.org/officeDocument/2006/relationships/image" Target="../media/image36.jpeg"/><Relationship Id="rId1" Type="http://schemas.openxmlformats.org/officeDocument/2006/relationships/slideMaster" Target="../slideMasters/slideMaster2.xml"/><Relationship Id="rId6" Type="http://schemas.openxmlformats.org/officeDocument/2006/relationships/image" Target="../media/image29.jpeg"/><Relationship Id="rId11" Type="http://schemas.openxmlformats.org/officeDocument/2006/relationships/image" Target="../media/image32.png"/><Relationship Id="rId5" Type="http://schemas.openxmlformats.org/officeDocument/2006/relationships/image" Target="../media/image23.jpeg"/><Relationship Id="rId15" Type="http://schemas.openxmlformats.org/officeDocument/2006/relationships/image" Target="../media/image35.jpeg"/><Relationship Id="rId10" Type="http://schemas.openxmlformats.org/officeDocument/2006/relationships/image" Target="../media/image31.png"/><Relationship Id="rId4" Type="http://schemas.openxmlformats.org/officeDocument/2006/relationships/image" Target="../media/image4.jpg"/><Relationship Id="rId9" Type="http://schemas.openxmlformats.org/officeDocument/2006/relationships/image" Target="../media/image8.png"/><Relationship Id="rId14" Type="http://schemas.openxmlformats.org/officeDocument/2006/relationships/image" Target="../media/image34.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9999" y="108000"/>
            <a:ext cx="7044142" cy="336550"/>
          </a:xfrm>
        </p:spPr>
        <p:txBody>
          <a:bodyPr vert="horz" lIns="72000" tIns="36000" rIns="72000" bIns="36000" rtlCol="0" anchor="t">
            <a:noAutofit/>
          </a:bodyPr>
          <a:lstStyle>
            <a:lvl1pPr>
              <a:defRPr lang="nl-NL" sz="1600" b="0" i="0" dirty="0">
                <a:solidFill>
                  <a:srgbClr val="008000"/>
                </a:solidFill>
                <a:latin typeface="+mn-lt"/>
                <a:ea typeface="Arial Unicode MS" panose="020B0604020202020204" pitchFamily="34" charset="-128"/>
                <a:cs typeface="Arial" panose="020B0604020202020204" pitchFamily="34" charset="0"/>
              </a:defRPr>
            </a:lvl1pPr>
          </a:lstStyle>
          <a:p>
            <a:pPr marL="0" lvl="0" indent="0" algn="l" rtl="0" eaLnBrk="1" fontAlgn="base" hangingPunct="1">
              <a:spcBef>
                <a:spcPts val="400"/>
              </a:spcBef>
              <a:spcAft>
                <a:spcPct val="0"/>
              </a:spcAft>
              <a:buClr>
                <a:schemeClr val="bg1"/>
              </a:buClr>
              <a:buSzPct val="120000"/>
              <a:buFont typeface="Arial" panose="020B0604020202020204" pitchFamily="34" charset="0"/>
              <a:buNone/>
            </a:pPr>
            <a:r>
              <a:rPr lang="en-US" dirty="0"/>
              <a:t>Click to edit Master title style</a:t>
            </a:r>
            <a:endParaRPr lang="nl-NL" dirty="0"/>
          </a:p>
        </p:txBody>
      </p:sp>
      <p:sp>
        <p:nvSpPr>
          <p:cNvPr id="13" name="Text Placeholder 12"/>
          <p:cNvSpPr>
            <a:spLocks noGrp="1"/>
          </p:cNvSpPr>
          <p:nvPr>
            <p:ph type="body" sz="quarter" idx="16" hasCustomPrompt="1"/>
          </p:nvPr>
        </p:nvSpPr>
        <p:spPr>
          <a:xfrm>
            <a:off x="540000" y="461650"/>
            <a:ext cx="8640000" cy="363850"/>
          </a:xfrm>
          <a:prstGeom prst="rect">
            <a:avLst/>
          </a:prstGeom>
        </p:spPr>
        <p:txBody>
          <a:bodyPr vert="horz" lIns="72000" tIns="36000" rIns="72000" bIns="36000" rtlCol="0" anchor="t">
            <a:noAutofit/>
          </a:bodyPr>
          <a:lstStyle>
            <a:lvl1pPr>
              <a:defRPr lang="nl-NL" sz="1400" b="0" i="0" dirty="0">
                <a:solidFill>
                  <a:srgbClr val="008000"/>
                </a:solidFill>
                <a:latin typeface="+mj-lt"/>
              </a:defRPr>
            </a:lvl1pPr>
          </a:lstStyle>
          <a:p>
            <a:pPr lvl="0">
              <a:spcBef>
                <a:spcPct val="0"/>
              </a:spcBef>
            </a:pPr>
            <a:r>
              <a:rPr lang="en-US" dirty="0"/>
              <a:t>Click to </a:t>
            </a:r>
            <a:r>
              <a:rPr lang="en-US"/>
              <a:t>edit Description</a:t>
            </a:r>
            <a:endParaRPr lang="en-US" dirty="0"/>
          </a:p>
        </p:txBody>
      </p:sp>
      <p:sp>
        <p:nvSpPr>
          <p:cNvPr id="4" name="Content Placeholder 3"/>
          <p:cNvSpPr>
            <a:spLocks noGrp="1"/>
          </p:cNvSpPr>
          <p:nvPr>
            <p:ph sz="quarter" idx="17"/>
          </p:nvPr>
        </p:nvSpPr>
        <p:spPr>
          <a:xfrm>
            <a:off x="540000" y="1080000"/>
            <a:ext cx="9000000" cy="4320000"/>
          </a:xfrm>
        </p:spPr>
        <p:txBody>
          <a:bodyPr/>
          <a:lstStyle>
            <a:lvl1pPr>
              <a:defRPr b="0" i="0">
                <a:solidFill>
                  <a:srgbClr val="008000"/>
                </a:solidFill>
                <a:latin typeface="+mn-lt"/>
              </a:defRPr>
            </a:lvl1pPr>
            <a:lvl2pPr>
              <a:defRPr b="0" i="0">
                <a:latin typeface="+mn-lt"/>
              </a:defRPr>
            </a:lvl2pPr>
            <a:lvl3pPr>
              <a:defRPr b="0" i="0">
                <a:latin typeface="+mn-lt"/>
              </a:defRPr>
            </a:lvl3pPr>
            <a:lvl4pPr>
              <a:defRPr b="0" i="0">
                <a:latin typeface="+mn-lt"/>
              </a:defRPr>
            </a:lvl4pPr>
            <a:lvl5pPr>
              <a:defRPr>
                <a:latin typeface="+mn-lt"/>
              </a:defRPr>
            </a:lvl5pPr>
          </a:lstStyle>
          <a:p>
            <a:pPr lvl="0"/>
            <a:r>
              <a:rPr lang="en-US" dirty="0"/>
              <a:t>Edit Master text styles</a:t>
            </a:r>
          </a:p>
          <a:p>
            <a:pPr lvl="1"/>
            <a:r>
              <a:rPr lang="en-US" dirty="0"/>
              <a:t>[Add text]</a:t>
            </a:r>
          </a:p>
          <a:p>
            <a:pPr lvl="2"/>
            <a:r>
              <a:rPr lang="en-US" dirty="0"/>
              <a:t>[Add text]</a:t>
            </a:r>
          </a:p>
          <a:p>
            <a:pPr lvl="3"/>
            <a:r>
              <a:rPr lang="en-US" dirty="0"/>
              <a:t>[Add text]</a:t>
            </a:r>
            <a:endParaRPr lang="nl-NL" dirty="0"/>
          </a:p>
        </p:txBody>
      </p:sp>
      <p:sp>
        <p:nvSpPr>
          <p:cNvPr id="6" name="Espace réservé du numéro de diapositive 1">
            <a:extLst>
              <a:ext uri="{FF2B5EF4-FFF2-40B4-BE49-F238E27FC236}">
                <a16:creationId xmlns:a16="http://schemas.microsoft.com/office/drawing/2014/main" id="{20A0F5B2-75A8-4841-A428-67AD9E889F7B}"/>
              </a:ext>
            </a:extLst>
          </p:cNvPr>
          <p:cNvSpPr>
            <a:spLocks noGrp="1"/>
          </p:cNvSpPr>
          <p:nvPr>
            <p:ph type="sldNum" sz="quarter" idx="4"/>
          </p:nvPr>
        </p:nvSpPr>
        <p:spPr>
          <a:xfrm>
            <a:off x="9148969" y="6553200"/>
            <a:ext cx="665523" cy="273089"/>
          </a:xfrm>
          <a:prstGeom prst="rect">
            <a:avLst/>
          </a:prstGeom>
        </p:spPr>
        <p:txBody>
          <a:bodyPr vert="horz" lIns="91440" tIns="45720" rIns="91440" bIns="45720" rtlCol="0" anchor="ctr"/>
          <a:lstStyle>
            <a:lvl1pPr algn="r">
              <a:defRPr sz="900" b="0" i="0">
                <a:solidFill>
                  <a:schemeClr val="bg1">
                    <a:lumMod val="50000"/>
                  </a:schemeClr>
                </a:solidFill>
                <a:latin typeface="+mn-lt"/>
                <a:ea typeface="Arial Unicode MS" panose="020B0604020202020204" pitchFamily="34" charset="-128"/>
                <a:cs typeface="Arial" panose="020B0604020202020204" pitchFamily="34" charset="0"/>
              </a:defRPr>
            </a:lvl1pPr>
          </a:lstStyle>
          <a:p>
            <a:fld id="{F551322C-20B2-48C3-B63D-68158FEBF630}" type="slidenum">
              <a:rPr lang="en-US" smtClean="0"/>
              <a:pPr/>
              <a:t>‹#›</a:t>
            </a:fld>
            <a:endParaRPr lang="en-US" dirty="0"/>
          </a:p>
        </p:txBody>
      </p:sp>
    </p:spTree>
    <p:extLst>
      <p:ext uri="{BB962C8B-B14F-4D97-AF65-F5344CB8AC3E}">
        <p14:creationId xmlns:p14="http://schemas.microsoft.com/office/powerpoint/2010/main" val="299035231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9999" y="108000"/>
            <a:ext cx="7044142" cy="336550"/>
          </a:xfrm>
        </p:spPr>
        <p:txBody>
          <a:bodyPr vert="horz" lIns="72000" tIns="36000" rIns="72000" bIns="36000" rtlCol="0" anchor="t">
            <a:noAutofit/>
          </a:bodyPr>
          <a:lstStyle>
            <a:lvl1pPr>
              <a:defRPr lang="nl-NL" sz="1600" b="1" i="0" dirty="0">
                <a:solidFill>
                  <a:srgbClr val="3366FF"/>
                </a:solidFill>
                <a:latin typeface="+mn-lt"/>
                <a:ea typeface="Arial Unicode MS" panose="020B0604020202020204" pitchFamily="34" charset="-128"/>
                <a:cs typeface="Arial" panose="020B0604020202020204" pitchFamily="34" charset="0"/>
              </a:defRPr>
            </a:lvl1pPr>
          </a:lstStyle>
          <a:p>
            <a:pPr marL="0" lvl="0" indent="0" algn="l" rtl="0" eaLnBrk="1" fontAlgn="base" hangingPunct="1">
              <a:spcBef>
                <a:spcPts val="400"/>
              </a:spcBef>
              <a:spcAft>
                <a:spcPct val="0"/>
              </a:spcAft>
              <a:buClr>
                <a:schemeClr val="bg1"/>
              </a:buClr>
              <a:buSzPct val="120000"/>
              <a:buFont typeface="Arial" panose="020B0604020202020204" pitchFamily="34" charset="0"/>
              <a:buNone/>
            </a:pPr>
            <a:r>
              <a:rPr lang="en-US" dirty="0"/>
              <a:t>Click to edit Master title style</a:t>
            </a:r>
            <a:endParaRPr lang="nl-NL" dirty="0"/>
          </a:p>
        </p:txBody>
      </p:sp>
      <p:sp>
        <p:nvSpPr>
          <p:cNvPr id="13" name="Text Placeholder 12"/>
          <p:cNvSpPr>
            <a:spLocks noGrp="1"/>
          </p:cNvSpPr>
          <p:nvPr>
            <p:ph type="body" sz="quarter" idx="16" hasCustomPrompt="1"/>
          </p:nvPr>
        </p:nvSpPr>
        <p:spPr>
          <a:xfrm>
            <a:off x="540000" y="461650"/>
            <a:ext cx="8640000" cy="363850"/>
          </a:xfrm>
          <a:prstGeom prst="rect">
            <a:avLst/>
          </a:prstGeom>
        </p:spPr>
        <p:txBody>
          <a:bodyPr vert="horz" lIns="72000" tIns="36000" rIns="72000" bIns="36000" rtlCol="0" anchor="t">
            <a:noAutofit/>
          </a:bodyPr>
          <a:lstStyle>
            <a:lvl1pPr>
              <a:defRPr lang="nl-NL" sz="1400" b="0" i="0" dirty="0">
                <a:solidFill>
                  <a:srgbClr val="3366FF"/>
                </a:solidFill>
                <a:latin typeface="+mj-lt"/>
              </a:defRPr>
            </a:lvl1pPr>
          </a:lstStyle>
          <a:p>
            <a:pPr lvl="0">
              <a:spcBef>
                <a:spcPct val="0"/>
              </a:spcBef>
            </a:pPr>
            <a:r>
              <a:rPr lang="en-US" dirty="0"/>
              <a:t>Click to </a:t>
            </a:r>
            <a:r>
              <a:rPr lang="en-US"/>
              <a:t>edit Description</a:t>
            </a:r>
            <a:endParaRPr lang="en-US" dirty="0"/>
          </a:p>
        </p:txBody>
      </p:sp>
      <p:sp>
        <p:nvSpPr>
          <p:cNvPr id="4" name="Content Placeholder 3"/>
          <p:cNvSpPr>
            <a:spLocks noGrp="1"/>
          </p:cNvSpPr>
          <p:nvPr>
            <p:ph sz="quarter" idx="17"/>
          </p:nvPr>
        </p:nvSpPr>
        <p:spPr>
          <a:xfrm>
            <a:off x="540000" y="1080000"/>
            <a:ext cx="9000000" cy="4320000"/>
          </a:xfrm>
        </p:spPr>
        <p:txBody>
          <a:bodyPr/>
          <a:lstStyle>
            <a:lvl1pPr>
              <a:defRPr b="0" i="0">
                <a:solidFill>
                  <a:srgbClr val="3366FF"/>
                </a:solidFill>
                <a:latin typeface="+mn-lt"/>
              </a:defRPr>
            </a:lvl1pPr>
            <a:lvl2pPr>
              <a:defRPr b="0" i="0">
                <a:latin typeface="+mn-lt"/>
              </a:defRPr>
            </a:lvl2pPr>
            <a:lvl3pPr>
              <a:defRPr b="0" i="0">
                <a:latin typeface="+mn-lt"/>
              </a:defRPr>
            </a:lvl3pPr>
            <a:lvl4pPr>
              <a:defRPr b="0" i="0">
                <a:latin typeface="+mn-lt"/>
              </a:defRPr>
            </a:lvl4pPr>
            <a:lvl5pPr>
              <a:defRPr>
                <a:latin typeface="+mn-lt"/>
              </a:defRPr>
            </a:lvl5pPr>
          </a:lstStyle>
          <a:p>
            <a:pPr lvl="0"/>
            <a:r>
              <a:rPr lang="en-US" dirty="0"/>
              <a:t>Edit Master text styles</a:t>
            </a:r>
          </a:p>
          <a:p>
            <a:pPr lvl="1"/>
            <a:r>
              <a:rPr lang="en-US" dirty="0"/>
              <a:t>[Add text]</a:t>
            </a:r>
          </a:p>
          <a:p>
            <a:pPr lvl="2"/>
            <a:r>
              <a:rPr lang="en-US" dirty="0"/>
              <a:t>[Add text]</a:t>
            </a:r>
          </a:p>
          <a:p>
            <a:pPr lvl="3"/>
            <a:r>
              <a:rPr lang="en-US" dirty="0"/>
              <a:t>[Add text]</a:t>
            </a:r>
            <a:endParaRPr lang="nl-NL" dirty="0"/>
          </a:p>
        </p:txBody>
      </p:sp>
      <p:sp>
        <p:nvSpPr>
          <p:cNvPr id="6" name="Espace réservé du numéro de diapositive 1">
            <a:extLst>
              <a:ext uri="{FF2B5EF4-FFF2-40B4-BE49-F238E27FC236}">
                <a16:creationId xmlns:a16="http://schemas.microsoft.com/office/drawing/2014/main" id="{20A0F5B2-75A8-4841-A428-67AD9E889F7B}"/>
              </a:ext>
            </a:extLst>
          </p:cNvPr>
          <p:cNvSpPr>
            <a:spLocks noGrp="1"/>
          </p:cNvSpPr>
          <p:nvPr>
            <p:ph type="sldNum" sz="quarter" idx="4"/>
          </p:nvPr>
        </p:nvSpPr>
        <p:spPr>
          <a:xfrm>
            <a:off x="9148969" y="6553200"/>
            <a:ext cx="665523" cy="273089"/>
          </a:xfrm>
          <a:prstGeom prst="rect">
            <a:avLst/>
          </a:prstGeom>
        </p:spPr>
        <p:txBody>
          <a:bodyPr vert="horz" lIns="91440" tIns="45720" rIns="91440" bIns="45720" rtlCol="0" anchor="ctr"/>
          <a:lstStyle>
            <a:lvl1pPr algn="r">
              <a:defRPr sz="900" b="0" i="0">
                <a:solidFill>
                  <a:schemeClr val="bg1">
                    <a:lumMod val="50000"/>
                  </a:schemeClr>
                </a:solidFill>
                <a:latin typeface="+mn-lt"/>
                <a:ea typeface="Arial Unicode MS" panose="020B0604020202020204" pitchFamily="34" charset="-128"/>
                <a:cs typeface="Arial" panose="020B0604020202020204" pitchFamily="34" charset="0"/>
              </a:defRPr>
            </a:lvl1pPr>
          </a:lstStyle>
          <a:p>
            <a:fld id="{F551322C-20B2-48C3-B63D-68158FEBF630}" type="slidenum">
              <a:rPr lang="en-US" smtClean="0"/>
              <a:pPr/>
              <a:t>‹#›</a:t>
            </a:fld>
            <a:endParaRPr lang="en-US" dirty="0"/>
          </a:p>
        </p:txBody>
      </p:sp>
    </p:spTree>
    <p:extLst>
      <p:ext uri="{BB962C8B-B14F-4D97-AF65-F5344CB8AC3E}">
        <p14:creationId xmlns:p14="http://schemas.microsoft.com/office/powerpoint/2010/main" val="410423942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39999" y="108000"/>
            <a:ext cx="6798796" cy="336550"/>
          </a:xfrm>
        </p:spPr>
        <p:txBody>
          <a:bodyPr vert="horz" lIns="72000" tIns="36000" rIns="72000" bIns="36000" rtlCol="0" anchor="t">
            <a:noAutofit/>
          </a:bodyPr>
          <a:lstStyle>
            <a:lvl1pPr>
              <a:defRPr lang="nl-NL" sz="1600" b="1" i="0" dirty="0">
                <a:solidFill>
                  <a:srgbClr val="3366FF"/>
                </a:solidFill>
                <a:latin typeface="+mn-lt"/>
                <a:ea typeface="Arial Unicode MS" panose="020B0604020202020204" pitchFamily="34" charset="-128"/>
                <a:cs typeface="Arial" panose="020B0604020202020204" pitchFamily="34" charset="0"/>
              </a:defRPr>
            </a:lvl1pPr>
          </a:lstStyle>
          <a:p>
            <a:pPr marL="0" lvl="0" indent="0" algn="l" rtl="0" eaLnBrk="1" fontAlgn="base" hangingPunct="1">
              <a:spcBef>
                <a:spcPts val="400"/>
              </a:spcBef>
              <a:spcAft>
                <a:spcPct val="0"/>
              </a:spcAft>
              <a:buClr>
                <a:schemeClr val="bg1"/>
              </a:buClr>
              <a:buSzPct val="120000"/>
              <a:buFont typeface="Arial" panose="020B0604020202020204" pitchFamily="34" charset="0"/>
              <a:buNone/>
            </a:pPr>
            <a:r>
              <a:rPr lang="en-US" dirty="0"/>
              <a:t>Click to edit Master title style</a:t>
            </a:r>
            <a:endParaRPr lang="nl-NL" dirty="0"/>
          </a:p>
        </p:txBody>
      </p:sp>
      <p:sp>
        <p:nvSpPr>
          <p:cNvPr id="13" name="Text Placeholder 12"/>
          <p:cNvSpPr>
            <a:spLocks noGrp="1"/>
          </p:cNvSpPr>
          <p:nvPr>
            <p:ph type="body" sz="quarter" idx="16" hasCustomPrompt="1"/>
          </p:nvPr>
        </p:nvSpPr>
        <p:spPr>
          <a:xfrm>
            <a:off x="540000" y="461650"/>
            <a:ext cx="8376894" cy="363850"/>
          </a:xfrm>
          <a:prstGeom prst="rect">
            <a:avLst/>
          </a:prstGeom>
        </p:spPr>
        <p:txBody>
          <a:bodyPr vert="horz" lIns="72000" tIns="36000" rIns="72000" bIns="36000" rtlCol="0" anchor="t">
            <a:noAutofit/>
          </a:bodyPr>
          <a:lstStyle>
            <a:lvl1pPr>
              <a:defRPr lang="nl-NL" sz="1400" b="0" i="0" dirty="0">
                <a:solidFill>
                  <a:srgbClr val="3366FF"/>
                </a:solidFill>
                <a:latin typeface="+mj-lt"/>
              </a:defRPr>
            </a:lvl1pPr>
          </a:lstStyle>
          <a:p>
            <a:pPr lvl="0">
              <a:spcBef>
                <a:spcPct val="0"/>
              </a:spcBef>
            </a:pPr>
            <a:r>
              <a:rPr lang="en-US" dirty="0"/>
              <a:t>Click to edit Description</a:t>
            </a:r>
          </a:p>
          <a:p>
            <a:pPr lvl="0">
              <a:spcBef>
                <a:spcPct val="0"/>
              </a:spcBef>
            </a:pPr>
            <a:endParaRPr lang="nl-NL" dirty="0"/>
          </a:p>
        </p:txBody>
      </p:sp>
      <p:sp>
        <p:nvSpPr>
          <p:cNvPr id="6" name="Espace réservé du numéro de diapositive 1">
            <a:extLst>
              <a:ext uri="{FF2B5EF4-FFF2-40B4-BE49-F238E27FC236}">
                <a16:creationId xmlns:a16="http://schemas.microsoft.com/office/drawing/2014/main" id="{A202140A-AFAB-44A8-AB9C-F5EEF12E385F}"/>
              </a:ext>
            </a:extLst>
          </p:cNvPr>
          <p:cNvSpPr>
            <a:spLocks noGrp="1"/>
          </p:cNvSpPr>
          <p:nvPr>
            <p:ph type="sldNum" sz="quarter" idx="4"/>
          </p:nvPr>
        </p:nvSpPr>
        <p:spPr>
          <a:xfrm>
            <a:off x="9148969" y="6553200"/>
            <a:ext cx="665523" cy="273089"/>
          </a:xfrm>
          <a:prstGeom prst="rect">
            <a:avLst/>
          </a:prstGeom>
        </p:spPr>
        <p:txBody>
          <a:bodyPr vert="horz" lIns="91440" tIns="45720" rIns="91440" bIns="45720" rtlCol="0" anchor="ctr"/>
          <a:lstStyle>
            <a:lvl1pPr algn="r">
              <a:defRPr sz="900" b="0" i="0">
                <a:solidFill>
                  <a:schemeClr val="bg1">
                    <a:lumMod val="50000"/>
                  </a:schemeClr>
                </a:solidFill>
                <a:latin typeface="+mn-lt"/>
                <a:ea typeface="Arial Unicode MS" panose="020B0604020202020204" pitchFamily="34" charset="-128"/>
                <a:cs typeface="Arial" panose="020B0604020202020204" pitchFamily="34" charset="0"/>
              </a:defRPr>
            </a:lvl1pPr>
          </a:lstStyle>
          <a:p>
            <a:fld id="{F551322C-20B2-48C3-B63D-68158FEBF630}" type="slidenum">
              <a:rPr lang="en-US" smtClean="0"/>
              <a:pPr/>
              <a:t>‹#›</a:t>
            </a:fld>
            <a:endParaRPr lang="en-US" dirty="0"/>
          </a:p>
        </p:txBody>
      </p:sp>
    </p:spTree>
    <p:extLst>
      <p:ext uri="{BB962C8B-B14F-4D97-AF65-F5344CB8AC3E}">
        <p14:creationId xmlns:p14="http://schemas.microsoft.com/office/powerpoint/2010/main" val="365096138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6" name="Text Placeholder 15"/>
          <p:cNvSpPr>
            <a:spLocks noGrp="1"/>
          </p:cNvSpPr>
          <p:nvPr>
            <p:ph type="body" sz="quarter" idx="11" hasCustomPrompt="1"/>
          </p:nvPr>
        </p:nvSpPr>
        <p:spPr>
          <a:xfrm>
            <a:off x="1926168" y="2912663"/>
            <a:ext cx="7395317" cy="792162"/>
          </a:xfrm>
          <a:prstGeom prst="rect">
            <a:avLst/>
          </a:prstGeom>
        </p:spPr>
        <p:txBody>
          <a:bodyPr/>
          <a:lstStyle>
            <a:lvl1pPr marL="0" indent="0">
              <a:buNone/>
              <a:defRPr lang="en-US" sz="1800" b="0" i="0" baseline="0" dirty="0">
                <a:solidFill>
                  <a:schemeClr val="tx2"/>
                </a:solidFill>
                <a:latin typeface="+mn-lt"/>
                <a:ea typeface="Arial Unicode MS" panose="020B0604020202020204" pitchFamily="34" charset="-128"/>
                <a:cs typeface="Arial" panose="020B0604020202020204" pitchFamily="34" charset="0"/>
              </a:defRPr>
            </a:lvl1pPr>
          </a:lstStyle>
          <a:p>
            <a:pPr lvl="0"/>
            <a:r>
              <a:rPr lang="en-US" dirty="0"/>
              <a:t>Date, Place</a:t>
            </a:r>
          </a:p>
        </p:txBody>
      </p:sp>
      <p:sp>
        <p:nvSpPr>
          <p:cNvPr id="15" name="Text Placeholder 15"/>
          <p:cNvSpPr>
            <a:spLocks noGrp="1"/>
          </p:cNvSpPr>
          <p:nvPr>
            <p:ph type="body" sz="quarter" idx="12" hasCustomPrompt="1"/>
          </p:nvPr>
        </p:nvSpPr>
        <p:spPr>
          <a:xfrm>
            <a:off x="1927517" y="1792322"/>
            <a:ext cx="7395317" cy="792162"/>
          </a:xfrm>
          <a:prstGeom prst="rect">
            <a:avLst/>
          </a:prstGeom>
        </p:spPr>
        <p:txBody>
          <a:bodyPr anchor="ctr" anchorCtr="0">
            <a:noAutofit/>
          </a:bodyPr>
          <a:lstStyle>
            <a:lvl1pPr marL="0" indent="0">
              <a:buNone/>
              <a:defRPr lang="en-US" sz="3000" b="0" i="0" baseline="0" dirty="0">
                <a:solidFill>
                  <a:srgbClr val="3366FF"/>
                </a:solidFill>
                <a:latin typeface="+mn-lt"/>
                <a:ea typeface="Arial Unicode MS" panose="020B0604020202020204" pitchFamily="34" charset="-128"/>
                <a:cs typeface="Arial" panose="020B0604020202020204" pitchFamily="34" charset="0"/>
              </a:defRPr>
            </a:lvl1pPr>
          </a:lstStyle>
          <a:p>
            <a:pPr lvl="0"/>
            <a:r>
              <a:rPr lang="en-US" dirty="0"/>
              <a:t>Name of the meeting</a:t>
            </a:r>
          </a:p>
        </p:txBody>
      </p:sp>
      <p:pic>
        <p:nvPicPr>
          <p:cNvPr id="109" name="Picture 108">
            <a:extLst>
              <a:ext uri="{FF2B5EF4-FFF2-40B4-BE49-F238E27FC236}">
                <a16:creationId xmlns:a16="http://schemas.microsoft.com/office/drawing/2014/main" id="{25A1BCE0-4BE3-464C-9DDD-AB4079672055}"/>
              </a:ext>
            </a:extLst>
          </p:cNvPr>
          <p:cNvPicPr>
            <a:picLocks noChangeAspect="1"/>
          </p:cNvPicPr>
          <p:nvPr userDrawn="1"/>
        </p:nvPicPr>
        <p:blipFill>
          <a:blip r:embed="rId2"/>
          <a:stretch>
            <a:fillRect/>
          </a:stretch>
        </p:blipFill>
        <p:spPr>
          <a:xfrm>
            <a:off x="205062" y="5137252"/>
            <a:ext cx="814736" cy="305962"/>
          </a:xfrm>
          <a:prstGeom prst="rect">
            <a:avLst/>
          </a:prstGeom>
        </p:spPr>
      </p:pic>
      <p:pic>
        <p:nvPicPr>
          <p:cNvPr id="110" name="Picture 109">
            <a:extLst>
              <a:ext uri="{FF2B5EF4-FFF2-40B4-BE49-F238E27FC236}">
                <a16:creationId xmlns:a16="http://schemas.microsoft.com/office/drawing/2014/main" id="{91C96C0D-B406-4242-BB39-A03BB3AB9B3B}"/>
              </a:ext>
            </a:extLst>
          </p:cNvPr>
          <p:cNvPicPr>
            <a:picLocks noChangeAspect="1"/>
          </p:cNvPicPr>
          <p:nvPr userDrawn="1"/>
        </p:nvPicPr>
        <p:blipFill>
          <a:blip r:embed="rId3" cstate="email">
            <a:extLst>
              <a:ext uri="{28A0092B-C50C-407E-A947-70E740481C1C}">
                <a14:useLocalDpi xmlns:a14="http://schemas.microsoft.com/office/drawing/2010/main" val="0"/>
              </a:ext>
            </a:extLst>
          </a:blip>
          <a:stretch>
            <a:fillRect/>
          </a:stretch>
        </p:blipFill>
        <p:spPr>
          <a:xfrm>
            <a:off x="1109527" y="4216462"/>
            <a:ext cx="663210" cy="529678"/>
          </a:xfrm>
          <a:prstGeom prst="rect">
            <a:avLst/>
          </a:prstGeom>
        </p:spPr>
      </p:pic>
      <p:pic>
        <p:nvPicPr>
          <p:cNvPr id="111" name="Picture 110">
            <a:extLst>
              <a:ext uri="{FF2B5EF4-FFF2-40B4-BE49-F238E27FC236}">
                <a16:creationId xmlns:a16="http://schemas.microsoft.com/office/drawing/2014/main" id="{5F606D5D-E7C0-48C3-A5D2-A611C085C2E2}"/>
              </a:ext>
            </a:extLst>
          </p:cNvPr>
          <p:cNvPicPr>
            <a:picLocks noChangeAspect="1"/>
          </p:cNvPicPr>
          <p:nvPr userDrawn="1"/>
        </p:nvPicPr>
        <p:blipFill>
          <a:blip r:embed="rId4"/>
          <a:stretch>
            <a:fillRect/>
          </a:stretch>
        </p:blipFill>
        <p:spPr>
          <a:xfrm>
            <a:off x="266404" y="2421002"/>
            <a:ext cx="740405" cy="322741"/>
          </a:xfrm>
          <a:prstGeom prst="rect">
            <a:avLst/>
          </a:prstGeom>
        </p:spPr>
      </p:pic>
      <p:pic>
        <p:nvPicPr>
          <p:cNvPr id="112" name="Picture 111">
            <a:extLst>
              <a:ext uri="{FF2B5EF4-FFF2-40B4-BE49-F238E27FC236}">
                <a16:creationId xmlns:a16="http://schemas.microsoft.com/office/drawing/2014/main" id="{0D58E5C8-F6DD-42B0-A9E8-27FCEA56E2EE}"/>
              </a:ext>
            </a:extLst>
          </p:cNvPr>
          <p:cNvPicPr>
            <a:picLocks noChangeAspect="1"/>
          </p:cNvPicPr>
          <p:nvPr userDrawn="1"/>
        </p:nvPicPr>
        <p:blipFill>
          <a:blip r:embed="rId5"/>
          <a:stretch>
            <a:fillRect/>
          </a:stretch>
        </p:blipFill>
        <p:spPr>
          <a:xfrm>
            <a:off x="289456" y="3550937"/>
            <a:ext cx="648702" cy="325052"/>
          </a:xfrm>
          <a:prstGeom prst="rect">
            <a:avLst/>
          </a:prstGeom>
        </p:spPr>
      </p:pic>
      <p:pic>
        <p:nvPicPr>
          <p:cNvPr id="113" name="Picture 12" descr="http://www.ingenieurjobs.de/content/tinybrowser/image/transnetbw_gmbh.jpg">
            <a:extLst>
              <a:ext uri="{FF2B5EF4-FFF2-40B4-BE49-F238E27FC236}">
                <a16:creationId xmlns:a16="http://schemas.microsoft.com/office/drawing/2014/main" id="{996CE3FF-945E-48DE-988B-5BB9413B5F95}"/>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002563" y="5392629"/>
            <a:ext cx="834236" cy="164762"/>
          </a:xfrm>
          <a:prstGeom prst="rect">
            <a:avLst/>
          </a:prstGeom>
          <a:noFill/>
          <a:extLst>
            <a:ext uri="{909E8E84-426E-40dd-AFC4-6F175D3DCCD1}">
              <a14:hiddenFill xmlns:a14="http://schemas.microsoft.com/office/drawing/2010/main" xmlns="">
                <a:solidFill>
                  <a:srgbClr val="FFFFFF"/>
                </a:solidFill>
              </a14:hiddenFill>
            </a:ext>
          </a:extLst>
        </p:spPr>
      </p:pic>
      <p:pic>
        <p:nvPicPr>
          <p:cNvPr id="114" name="Picture 113">
            <a:extLst>
              <a:ext uri="{FF2B5EF4-FFF2-40B4-BE49-F238E27FC236}">
                <a16:creationId xmlns:a16="http://schemas.microsoft.com/office/drawing/2014/main" id="{7D676C44-74E8-4A9F-82E5-6692FC5438DA}"/>
              </a:ext>
            </a:extLst>
          </p:cNvPr>
          <p:cNvPicPr>
            <a:picLocks noChangeAspect="1"/>
          </p:cNvPicPr>
          <p:nvPr userDrawn="1"/>
        </p:nvPicPr>
        <p:blipFill>
          <a:blip r:embed="rId7"/>
          <a:stretch>
            <a:fillRect/>
          </a:stretch>
        </p:blipFill>
        <p:spPr>
          <a:xfrm>
            <a:off x="1139971" y="2147510"/>
            <a:ext cx="606064" cy="379476"/>
          </a:xfrm>
          <a:prstGeom prst="rect">
            <a:avLst/>
          </a:prstGeom>
        </p:spPr>
      </p:pic>
      <p:pic>
        <p:nvPicPr>
          <p:cNvPr id="115" name="Picture 114">
            <a:extLst>
              <a:ext uri="{FF2B5EF4-FFF2-40B4-BE49-F238E27FC236}">
                <a16:creationId xmlns:a16="http://schemas.microsoft.com/office/drawing/2014/main" id="{83E98E88-B17D-4732-91AA-3FD4EBD236F6}"/>
              </a:ext>
            </a:extLst>
          </p:cNvPr>
          <p:cNvPicPr>
            <a:picLocks noChangeAspect="1"/>
          </p:cNvPicPr>
          <p:nvPr userDrawn="1"/>
        </p:nvPicPr>
        <p:blipFill rotWithShape="1">
          <a:blip r:embed="rId8">
            <a:extLst>
              <a:ext uri="{28A0092B-C50C-407E-A947-70E740481C1C}">
                <a14:useLocalDpi xmlns:a14="http://schemas.microsoft.com/office/drawing/2010/main" val="0"/>
              </a:ext>
            </a:extLst>
          </a:blip>
          <a:srcRect r="66927"/>
          <a:stretch/>
        </p:blipFill>
        <p:spPr>
          <a:xfrm>
            <a:off x="1133792" y="2752294"/>
            <a:ext cx="631011" cy="253934"/>
          </a:xfrm>
          <a:prstGeom prst="rect">
            <a:avLst/>
          </a:prstGeom>
        </p:spPr>
      </p:pic>
      <p:pic>
        <p:nvPicPr>
          <p:cNvPr id="116" name="Picture 115">
            <a:extLst>
              <a:ext uri="{FF2B5EF4-FFF2-40B4-BE49-F238E27FC236}">
                <a16:creationId xmlns:a16="http://schemas.microsoft.com/office/drawing/2014/main" id="{EDD87375-50A6-4D0D-ADDF-2854CE007273}"/>
              </a:ext>
            </a:extLst>
          </p:cNvPr>
          <p:cNvPicPr>
            <a:picLocks noChangeAspect="1"/>
          </p:cNvPicPr>
          <p:nvPr userDrawn="1"/>
        </p:nvPicPr>
        <p:blipFill>
          <a:blip r:embed="rId9" cstate="email">
            <a:extLst>
              <a:ext uri="{28A0092B-C50C-407E-A947-70E740481C1C}">
                <a14:useLocalDpi xmlns:a14="http://schemas.microsoft.com/office/drawing/2010/main" val="0"/>
              </a:ext>
            </a:extLst>
          </a:blip>
          <a:stretch>
            <a:fillRect/>
          </a:stretch>
        </p:blipFill>
        <p:spPr>
          <a:xfrm>
            <a:off x="288899" y="4698332"/>
            <a:ext cx="592836" cy="196596"/>
          </a:xfrm>
          <a:prstGeom prst="rect">
            <a:avLst/>
          </a:prstGeom>
        </p:spPr>
      </p:pic>
      <p:pic>
        <p:nvPicPr>
          <p:cNvPr id="117" name="Picture 116">
            <a:extLst>
              <a:ext uri="{FF2B5EF4-FFF2-40B4-BE49-F238E27FC236}">
                <a16:creationId xmlns:a16="http://schemas.microsoft.com/office/drawing/2014/main" id="{EBD15312-D842-4C3B-B86C-1770DFBBBE9A}"/>
              </a:ext>
            </a:extLst>
          </p:cNvPr>
          <p:cNvPicPr>
            <a:picLocks noChangeAspect="1"/>
          </p:cNvPicPr>
          <p:nvPr userDrawn="1"/>
        </p:nvPicPr>
        <p:blipFill>
          <a:blip r:embed="rId10"/>
          <a:stretch>
            <a:fillRect/>
          </a:stretch>
        </p:blipFill>
        <p:spPr>
          <a:xfrm>
            <a:off x="287703" y="5476257"/>
            <a:ext cx="633790" cy="396119"/>
          </a:xfrm>
          <a:prstGeom prst="rect">
            <a:avLst/>
          </a:prstGeom>
        </p:spPr>
      </p:pic>
      <p:pic>
        <p:nvPicPr>
          <p:cNvPr id="118" name="Picture 117">
            <a:extLst>
              <a:ext uri="{FF2B5EF4-FFF2-40B4-BE49-F238E27FC236}">
                <a16:creationId xmlns:a16="http://schemas.microsoft.com/office/drawing/2014/main" id="{C1C56939-B117-46B6-9EEA-AE1AABE11C95}"/>
              </a:ext>
            </a:extLst>
          </p:cNvPr>
          <p:cNvPicPr>
            <a:picLocks noChangeAspect="1"/>
          </p:cNvPicPr>
          <p:nvPr userDrawn="1"/>
        </p:nvPicPr>
        <p:blipFill>
          <a:blip r:embed="rId11"/>
          <a:stretch>
            <a:fillRect/>
          </a:stretch>
        </p:blipFill>
        <p:spPr>
          <a:xfrm>
            <a:off x="1043955" y="4976691"/>
            <a:ext cx="735485" cy="158997"/>
          </a:xfrm>
          <a:prstGeom prst="rect">
            <a:avLst/>
          </a:prstGeom>
        </p:spPr>
      </p:pic>
      <p:pic>
        <p:nvPicPr>
          <p:cNvPr id="119" name="Picture 118">
            <a:extLst>
              <a:ext uri="{FF2B5EF4-FFF2-40B4-BE49-F238E27FC236}">
                <a16:creationId xmlns:a16="http://schemas.microsoft.com/office/drawing/2014/main" id="{2A77BF0C-EC94-4A8B-A3D5-FAFBBA9524C2}"/>
              </a:ext>
            </a:extLst>
          </p:cNvPr>
          <p:cNvPicPr>
            <a:picLocks noChangeAspect="1"/>
          </p:cNvPicPr>
          <p:nvPr userDrawn="1"/>
        </p:nvPicPr>
        <p:blipFill>
          <a:blip r:embed="rId12">
            <a:clrChange>
              <a:clrFrom>
                <a:srgbClr val="FFFFFF"/>
              </a:clrFrom>
              <a:clrTo>
                <a:srgbClr val="FFFFFF">
                  <a:alpha val="0"/>
                </a:srgbClr>
              </a:clrTo>
            </a:clrChange>
          </a:blip>
          <a:stretch>
            <a:fillRect/>
          </a:stretch>
        </p:blipFill>
        <p:spPr bwMode="auto">
          <a:xfrm>
            <a:off x="1086544" y="3686896"/>
            <a:ext cx="707132" cy="377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0" name="Picture 119">
            <a:extLst>
              <a:ext uri="{FF2B5EF4-FFF2-40B4-BE49-F238E27FC236}">
                <a16:creationId xmlns:a16="http://schemas.microsoft.com/office/drawing/2014/main" id="{15D6D81C-5005-4940-AC28-123B062DA4E7}"/>
              </a:ext>
            </a:extLst>
          </p:cNvPr>
          <p:cNvPicPr>
            <a:picLocks noChangeAspect="1"/>
          </p:cNvPicPr>
          <p:nvPr userDrawn="1"/>
        </p:nvPicPr>
        <p:blipFill>
          <a:blip r:embed="rId13" cstate="hqprint">
            <a:extLst>
              <a:ext uri="{28A0092B-C50C-407E-A947-70E740481C1C}">
                <a14:useLocalDpi xmlns:a14="http://schemas.microsoft.com/office/drawing/2010/main"/>
              </a:ext>
            </a:extLst>
          </a:blip>
          <a:stretch>
            <a:fillRect/>
          </a:stretch>
        </p:blipFill>
        <p:spPr>
          <a:xfrm>
            <a:off x="1213955" y="3158657"/>
            <a:ext cx="396152" cy="366468"/>
          </a:xfrm>
          <a:prstGeom prst="rect">
            <a:avLst/>
          </a:prstGeom>
        </p:spPr>
      </p:pic>
      <p:pic>
        <p:nvPicPr>
          <p:cNvPr id="121" name="Picture 120">
            <a:extLst>
              <a:ext uri="{FF2B5EF4-FFF2-40B4-BE49-F238E27FC236}">
                <a16:creationId xmlns:a16="http://schemas.microsoft.com/office/drawing/2014/main" id="{5876E198-C02B-4B26-B80E-1E0486B4FFB7}"/>
              </a:ext>
            </a:extLst>
          </p:cNvPr>
          <p:cNvPicPr>
            <a:picLocks noChangeAspect="1"/>
          </p:cNvPicPr>
          <p:nvPr userDrawn="1"/>
        </p:nvPicPr>
        <p:blipFill>
          <a:blip r:embed="rId14"/>
          <a:stretch>
            <a:fillRect/>
          </a:stretch>
        </p:blipFill>
        <p:spPr>
          <a:xfrm>
            <a:off x="324830" y="4088565"/>
            <a:ext cx="718857" cy="345045"/>
          </a:xfrm>
          <a:prstGeom prst="rect">
            <a:avLst/>
          </a:prstGeom>
        </p:spPr>
      </p:pic>
      <p:pic>
        <p:nvPicPr>
          <p:cNvPr id="122" name="Picture 121">
            <a:extLst>
              <a:ext uri="{FF2B5EF4-FFF2-40B4-BE49-F238E27FC236}">
                <a16:creationId xmlns:a16="http://schemas.microsoft.com/office/drawing/2014/main" id="{328105EA-4E2F-4BE4-AF5B-3AF23D2588F0}"/>
              </a:ext>
            </a:extLst>
          </p:cNvPr>
          <p:cNvPicPr>
            <a:picLocks noChangeAspect="1"/>
          </p:cNvPicPr>
          <p:nvPr userDrawn="1"/>
        </p:nvPicPr>
        <p:blipFill>
          <a:blip r:embed="rId15"/>
          <a:stretch>
            <a:fillRect/>
          </a:stretch>
        </p:blipFill>
        <p:spPr>
          <a:xfrm>
            <a:off x="216480" y="2964886"/>
            <a:ext cx="762321" cy="358625"/>
          </a:xfrm>
          <a:prstGeom prst="rect">
            <a:avLst/>
          </a:prstGeom>
        </p:spPr>
      </p:pic>
      <p:pic>
        <p:nvPicPr>
          <p:cNvPr id="123" name="Picture 122">
            <a:extLst>
              <a:ext uri="{FF2B5EF4-FFF2-40B4-BE49-F238E27FC236}">
                <a16:creationId xmlns:a16="http://schemas.microsoft.com/office/drawing/2014/main" id="{5E662A49-E15A-4C46-8B2C-78C0EC446D14}"/>
              </a:ext>
            </a:extLst>
          </p:cNvPr>
          <p:cNvPicPr>
            <a:picLocks noChangeAspect="1"/>
          </p:cNvPicPr>
          <p:nvPr userDrawn="1"/>
        </p:nvPicPr>
        <p:blipFill>
          <a:blip r:embed="rId16"/>
          <a:stretch>
            <a:fillRect/>
          </a:stretch>
        </p:blipFill>
        <p:spPr>
          <a:xfrm>
            <a:off x="205062" y="1981362"/>
            <a:ext cx="833968" cy="305962"/>
          </a:xfrm>
          <a:prstGeom prst="rect">
            <a:avLst/>
          </a:prstGeom>
        </p:spPr>
      </p:pic>
      <p:grpSp>
        <p:nvGrpSpPr>
          <p:cNvPr id="161" name="Graphic 3">
            <a:extLst>
              <a:ext uri="{FF2B5EF4-FFF2-40B4-BE49-F238E27FC236}">
                <a16:creationId xmlns:a16="http://schemas.microsoft.com/office/drawing/2014/main" id="{0CD8ADA5-8F92-4554-B026-77F47736CA6D}"/>
              </a:ext>
            </a:extLst>
          </p:cNvPr>
          <p:cNvGrpSpPr>
            <a:grpSpLocks/>
          </p:cNvGrpSpPr>
          <p:nvPr userDrawn="1"/>
        </p:nvGrpSpPr>
        <p:grpSpPr>
          <a:xfrm>
            <a:off x="4805177" y="2340000"/>
            <a:ext cx="5580000" cy="4460400"/>
            <a:chOff x="66025" y="-34306"/>
            <a:chExt cx="6381750" cy="5895975"/>
          </a:xfrm>
          <a:scene3d>
            <a:camera prst="perspectiveRight">
              <a:rot lat="0" lon="19500000" rev="0"/>
            </a:camera>
            <a:lightRig rig="threePt" dir="t"/>
          </a:scene3d>
        </p:grpSpPr>
        <p:sp>
          <p:nvSpPr>
            <p:cNvPr id="162" name="Freeform: Shape 161">
              <a:extLst>
                <a:ext uri="{FF2B5EF4-FFF2-40B4-BE49-F238E27FC236}">
                  <a16:creationId xmlns:a16="http://schemas.microsoft.com/office/drawing/2014/main" id="{4E29C2D3-A23A-475E-ADFD-E18D9CA663A9}"/>
                </a:ext>
              </a:extLst>
            </p:cNvPr>
            <p:cNvSpPr/>
            <p:nvPr/>
          </p:nvSpPr>
          <p:spPr>
            <a:xfrm>
              <a:off x="5751687" y="4420250"/>
              <a:ext cx="484155" cy="202882"/>
            </a:xfrm>
            <a:custGeom>
              <a:avLst/>
              <a:gdLst>
                <a:gd name="connsiteX0" fmla="*/ 426530 w 484155"/>
                <a:gd name="connsiteY0" fmla="*/ 0 h 202882"/>
                <a:gd name="connsiteX1" fmla="*/ 396050 w 484155"/>
                <a:gd name="connsiteY1" fmla="*/ 0 h 202882"/>
                <a:gd name="connsiteX2" fmla="*/ 0 w 484155"/>
                <a:gd name="connsiteY2" fmla="*/ 95 h 202882"/>
                <a:gd name="connsiteX3" fmla="*/ 0 w 484155"/>
                <a:gd name="connsiteY3" fmla="*/ 196596 h 202882"/>
                <a:gd name="connsiteX4" fmla="*/ 476 w 484155"/>
                <a:gd name="connsiteY4" fmla="*/ 202882 h 202882"/>
                <a:gd name="connsiteX5" fmla="*/ 69152 w 484155"/>
                <a:gd name="connsiteY5" fmla="*/ 135255 h 202882"/>
                <a:gd name="connsiteX6" fmla="*/ 426530 w 484155"/>
                <a:gd name="connsiteY6" fmla="*/ 135350 h 202882"/>
                <a:gd name="connsiteX7" fmla="*/ 484156 w 484155"/>
                <a:gd name="connsiteY7" fmla="*/ 77724 h 202882"/>
                <a:gd name="connsiteX8" fmla="*/ 484156 w 484155"/>
                <a:gd name="connsiteY8" fmla="*/ 57721 h 202882"/>
                <a:gd name="connsiteX9" fmla="*/ 426530 w 484155"/>
                <a:gd name="connsiteY9" fmla="*/ 0 h 20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4155" h="202882">
                  <a:moveTo>
                    <a:pt x="426530" y="0"/>
                  </a:moveTo>
                  <a:lnTo>
                    <a:pt x="396050" y="0"/>
                  </a:lnTo>
                  <a:cubicBezTo>
                    <a:pt x="63913" y="0"/>
                    <a:pt x="40767" y="0"/>
                    <a:pt x="0" y="95"/>
                  </a:cubicBezTo>
                  <a:lnTo>
                    <a:pt x="0" y="196596"/>
                  </a:lnTo>
                  <a:cubicBezTo>
                    <a:pt x="571" y="196977"/>
                    <a:pt x="476" y="199930"/>
                    <a:pt x="476" y="202882"/>
                  </a:cubicBezTo>
                  <a:cubicBezTo>
                    <a:pt x="476" y="170497"/>
                    <a:pt x="7334" y="135255"/>
                    <a:pt x="69152" y="135255"/>
                  </a:cubicBezTo>
                  <a:lnTo>
                    <a:pt x="426530" y="135350"/>
                  </a:lnTo>
                  <a:cubicBezTo>
                    <a:pt x="458248" y="135350"/>
                    <a:pt x="484156" y="109442"/>
                    <a:pt x="484156" y="77724"/>
                  </a:cubicBezTo>
                  <a:lnTo>
                    <a:pt x="484156" y="57721"/>
                  </a:lnTo>
                  <a:cubicBezTo>
                    <a:pt x="484156" y="25908"/>
                    <a:pt x="458153" y="0"/>
                    <a:pt x="426530" y="0"/>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63" name="Freeform: Shape 162">
              <a:extLst>
                <a:ext uri="{FF2B5EF4-FFF2-40B4-BE49-F238E27FC236}">
                  <a16:creationId xmlns:a16="http://schemas.microsoft.com/office/drawing/2014/main" id="{234AE2FD-7B38-405F-825B-32C4DFBE3385}"/>
                </a:ext>
              </a:extLst>
            </p:cNvPr>
            <p:cNvSpPr/>
            <p:nvPr/>
          </p:nvSpPr>
          <p:spPr>
            <a:xfrm>
              <a:off x="4971686" y="522730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64" name="Freeform: Shape 163">
              <a:extLst>
                <a:ext uri="{FF2B5EF4-FFF2-40B4-BE49-F238E27FC236}">
                  <a16:creationId xmlns:a16="http://schemas.microsoft.com/office/drawing/2014/main" id="{7544EF93-D6DB-4383-8F27-964E55DFD859}"/>
                </a:ext>
              </a:extLst>
            </p:cNvPr>
            <p:cNvSpPr/>
            <p:nvPr/>
          </p:nvSpPr>
          <p:spPr>
            <a:xfrm>
              <a:off x="4507341" y="4487116"/>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65" name="Freeform: Shape 164">
              <a:extLst>
                <a:ext uri="{FF2B5EF4-FFF2-40B4-BE49-F238E27FC236}">
                  <a16:creationId xmlns:a16="http://schemas.microsoft.com/office/drawing/2014/main" id="{51E76D50-2021-4BFC-9880-8D03EC62ECC1}"/>
                </a:ext>
              </a:extLst>
            </p:cNvPr>
            <p:cNvSpPr/>
            <p:nvPr/>
          </p:nvSpPr>
          <p:spPr>
            <a:xfrm>
              <a:off x="4659360" y="4799536"/>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66" name="Freeform: Shape 165">
              <a:extLst>
                <a:ext uri="{FF2B5EF4-FFF2-40B4-BE49-F238E27FC236}">
                  <a16:creationId xmlns:a16="http://schemas.microsoft.com/office/drawing/2014/main" id="{2E9D3B00-85FC-4691-A0E3-08835F15F394}"/>
                </a:ext>
              </a:extLst>
            </p:cNvPr>
            <p:cNvSpPr/>
            <p:nvPr/>
          </p:nvSpPr>
          <p:spPr>
            <a:xfrm>
              <a:off x="4806046" y="507890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67" name="Freeform: Shape 166">
              <a:extLst>
                <a:ext uri="{FF2B5EF4-FFF2-40B4-BE49-F238E27FC236}">
                  <a16:creationId xmlns:a16="http://schemas.microsoft.com/office/drawing/2014/main" id="{6EC0746B-8391-4A6E-84B9-4FCD93197C17}"/>
                </a:ext>
              </a:extLst>
            </p:cNvPr>
            <p:cNvSpPr/>
            <p:nvPr/>
          </p:nvSpPr>
          <p:spPr>
            <a:xfrm>
              <a:off x="539988" y="2223595"/>
              <a:ext cx="151257" cy="159829"/>
            </a:xfrm>
            <a:custGeom>
              <a:avLst/>
              <a:gdLst>
                <a:gd name="connsiteX0" fmla="*/ 151257 w 151257"/>
                <a:gd name="connsiteY0" fmla="*/ 159829 h 159829"/>
                <a:gd name="connsiteX1" fmla="*/ 151257 w 151257"/>
                <a:gd name="connsiteY1" fmla="*/ 83439 h 159829"/>
                <a:gd name="connsiteX2" fmla="*/ 67818 w 151257"/>
                <a:gd name="connsiteY2" fmla="*/ 0 h 159829"/>
                <a:gd name="connsiteX3" fmla="*/ 0 w 151257"/>
                <a:gd name="connsiteY3" fmla="*/ 0 h 159829"/>
                <a:gd name="connsiteX4" fmla="*/ 0 w 151257"/>
                <a:gd name="connsiteY4" fmla="*/ 76391 h 159829"/>
                <a:gd name="connsiteX5" fmla="*/ 83439 w 151257"/>
                <a:gd name="connsiteY5" fmla="*/ 159829 h 159829"/>
                <a:gd name="connsiteX6" fmla="*/ 151257 w 151257"/>
                <a:gd name="connsiteY6" fmla="*/ 159829 h 15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257" h="159829">
                  <a:moveTo>
                    <a:pt x="151257" y="159829"/>
                  </a:moveTo>
                  <a:lnTo>
                    <a:pt x="151257" y="83439"/>
                  </a:lnTo>
                  <a:cubicBezTo>
                    <a:pt x="151257" y="37529"/>
                    <a:pt x="113729" y="0"/>
                    <a:pt x="67818" y="0"/>
                  </a:cubicBezTo>
                  <a:lnTo>
                    <a:pt x="0" y="0"/>
                  </a:lnTo>
                  <a:lnTo>
                    <a:pt x="0" y="76391"/>
                  </a:lnTo>
                  <a:cubicBezTo>
                    <a:pt x="0" y="122301"/>
                    <a:pt x="37529" y="159829"/>
                    <a:pt x="83439" y="159829"/>
                  </a:cubicBezTo>
                  <a:lnTo>
                    <a:pt x="151257" y="159829"/>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68" name="Freeform: Shape 167">
              <a:extLst>
                <a:ext uri="{FF2B5EF4-FFF2-40B4-BE49-F238E27FC236}">
                  <a16:creationId xmlns:a16="http://schemas.microsoft.com/office/drawing/2014/main" id="{003148F5-74A7-44E6-9797-EA3C6C4F2724}"/>
                </a:ext>
              </a:extLst>
            </p:cNvPr>
            <p:cNvSpPr/>
            <p:nvPr/>
          </p:nvSpPr>
          <p:spPr>
            <a:xfrm>
              <a:off x="243761" y="2223595"/>
              <a:ext cx="447484" cy="566261"/>
            </a:xfrm>
            <a:custGeom>
              <a:avLst/>
              <a:gdLst>
                <a:gd name="connsiteX0" fmla="*/ 83344 w 447484"/>
                <a:gd name="connsiteY0" fmla="*/ 566261 h 566261"/>
                <a:gd name="connsiteX1" fmla="*/ 364046 w 447484"/>
                <a:gd name="connsiteY1" fmla="*/ 566261 h 566261"/>
                <a:gd name="connsiteX2" fmla="*/ 447485 w 447484"/>
                <a:gd name="connsiteY2" fmla="*/ 482822 h 566261"/>
                <a:gd name="connsiteX3" fmla="*/ 447485 w 447484"/>
                <a:gd name="connsiteY3" fmla="*/ 240316 h 566261"/>
                <a:gd name="connsiteX4" fmla="*/ 447485 w 447484"/>
                <a:gd name="connsiteY4" fmla="*/ 159829 h 566261"/>
                <a:gd name="connsiteX5" fmla="*/ 379667 w 447484"/>
                <a:gd name="connsiteY5" fmla="*/ 159829 h 566261"/>
                <a:gd name="connsiteX6" fmla="*/ 375952 w 447484"/>
                <a:gd name="connsiteY6" fmla="*/ 159829 h 566261"/>
                <a:gd name="connsiteX7" fmla="*/ 372999 w 447484"/>
                <a:gd name="connsiteY7" fmla="*/ 159544 h 566261"/>
                <a:gd name="connsiteX8" fmla="*/ 296228 w 447484"/>
                <a:gd name="connsiteY8" fmla="*/ 76391 h 566261"/>
                <a:gd name="connsiteX9" fmla="*/ 296228 w 447484"/>
                <a:gd name="connsiteY9" fmla="*/ 0 h 566261"/>
                <a:gd name="connsiteX10" fmla="*/ 237458 w 447484"/>
                <a:gd name="connsiteY10" fmla="*/ 0 h 566261"/>
                <a:gd name="connsiteX11" fmla="*/ 156496 w 447484"/>
                <a:gd name="connsiteY11" fmla="*/ 78676 h 566261"/>
                <a:gd name="connsiteX12" fmla="*/ 77153 w 447484"/>
                <a:gd name="connsiteY12" fmla="*/ 159639 h 566261"/>
                <a:gd name="connsiteX13" fmla="*/ 0 w 447484"/>
                <a:gd name="connsiteY13" fmla="*/ 240506 h 566261"/>
                <a:gd name="connsiteX14" fmla="*/ 0 w 447484"/>
                <a:gd name="connsiteY14" fmla="*/ 482632 h 566261"/>
                <a:gd name="connsiteX15" fmla="*/ 83344 w 447484"/>
                <a:gd name="connsiteY15" fmla="*/ 566261 h 56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484" h="566261">
                  <a:moveTo>
                    <a:pt x="83344" y="566261"/>
                  </a:moveTo>
                  <a:lnTo>
                    <a:pt x="364046" y="566261"/>
                  </a:lnTo>
                  <a:cubicBezTo>
                    <a:pt x="409956" y="566261"/>
                    <a:pt x="447485" y="528733"/>
                    <a:pt x="447485" y="482822"/>
                  </a:cubicBezTo>
                  <a:lnTo>
                    <a:pt x="447485" y="240316"/>
                  </a:lnTo>
                  <a:lnTo>
                    <a:pt x="447485" y="159829"/>
                  </a:lnTo>
                  <a:lnTo>
                    <a:pt x="379667" y="159829"/>
                  </a:lnTo>
                  <a:cubicBezTo>
                    <a:pt x="378428" y="159829"/>
                    <a:pt x="377190" y="159829"/>
                    <a:pt x="375952" y="159829"/>
                  </a:cubicBezTo>
                  <a:cubicBezTo>
                    <a:pt x="374999" y="159734"/>
                    <a:pt x="373951" y="159639"/>
                    <a:pt x="372999" y="159544"/>
                  </a:cubicBezTo>
                  <a:cubicBezTo>
                    <a:pt x="330232" y="156115"/>
                    <a:pt x="296228" y="120015"/>
                    <a:pt x="296228" y="76391"/>
                  </a:cubicBezTo>
                  <a:lnTo>
                    <a:pt x="296228" y="0"/>
                  </a:lnTo>
                  <a:lnTo>
                    <a:pt x="237458" y="0"/>
                  </a:lnTo>
                  <a:cubicBezTo>
                    <a:pt x="193643" y="0"/>
                    <a:pt x="157734" y="34957"/>
                    <a:pt x="156496" y="78676"/>
                  </a:cubicBezTo>
                  <a:cubicBezTo>
                    <a:pt x="155258" y="122110"/>
                    <a:pt x="120396" y="157543"/>
                    <a:pt x="77153" y="159639"/>
                  </a:cubicBezTo>
                  <a:cubicBezTo>
                    <a:pt x="33909" y="161734"/>
                    <a:pt x="0" y="197263"/>
                    <a:pt x="0" y="240506"/>
                  </a:cubicBezTo>
                  <a:lnTo>
                    <a:pt x="0" y="482632"/>
                  </a:lnTo>
                  <a:cubicBezTo>
                    <a:pt x="0" y="528733"/>
                    <a:pt x="37529" y="566261"/>
                    <a:pt x="83344" y="566261"/>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69" name="Freeform: Shape 168">
              <a:extLst>
                <a:ext uri="{FF2B5EF4-FFF2-40B4-BE49-F238E27FC236}">
                  <a16:creationId xmlns:a16="http://schemas.microsoft.com/office/drawing/2014/main" id="{7F547AD2-0592-4BBE-8DAA-E39DA7FA4765}"/>
                </a:ext>
              </a:extLst>
            </p:cNvPr>
            <p:cNvSpPr/>
            <p:nvPr/>
          </p:nvSpPr>
          <p:spPr>
            <a:xfrm>
              <a:off x="718392" y="1652285"/>
              <a:ext cx="1079087" cy="1436369"/>
            </a:xfrm>
            <a:custGeom>
              <a:avLst/>
              <a:gdLst>
                <a:gd name="connsiteX0" fmla="*/ 235363 w 1079087"/>
                <a:gd name="connsiteY0" fmla="*/ 707612 h 1436369"/>
                <a:gd name="connsiteX1" fmla="*/ 366617 w 1079087"/>
                <a:gd name="connsiteY1" fmla="*/ 707612 h 1436369"/>
                <a:gd name="connsiteX2" fmla="*/ 373856 w 1079087"/>
                <a:gd name="connsiteY2" fmla="*/ 707326 h 1436369"/>
                <a:gd name="connsiteX3" fmla="*/ 387953 w 1079087"/>
                <a:gd name="connsiteY3" fmla="*/ 707326 h 1436369"/>
                <a:gd name="connsiteX4" fmla="*/ 388906 w 1079087"/>
                <a:gd name="connsiteY4" fmla="*/ 707422 h 1436369"/>
                <a:gd name="connsiteX5" fmla="*/ 463772 w 1079087"/>
                <a:gd name="connsiteY5" fmla="*/ 788194 h 1436369"/>
                <a:gd name="connsiteX6" fmla="*/ 463772 w 1079087"/>
                <a:gd name="connsiteY6" fmla="*/ 789527 h 1436369"/>
                <a:gd name="connsiteX7" fmla="*/ 386239 w 1079087"/>
                <a:gd name="connsiteY7" fmla="*/ 870490 h 1436369"/>
                <a:gd name="connsiteX8" fmla="*/ 306896 w 1079087"/>
                <a:gd name="connsiteY8" fmla="*/ 945166 h 1436369"/>
                <a:gd name="connsiteX9" fmla="*/ 226314 w 1079087"/>
                <a:gd name="connsiteY9" fmla="*/ 1017746 h 1436369"/>
                <a:gd name="connsiteX10" fmla="*/ 206407 w 1079087"/>
                <a:gd name="connsiteY10" fmla="*/ 1017746 h 1436369"/>
                <a:gd name="connsiteX11" fmla="*/ 146495 w 1079087"/>
                <a:gd name="connsiteY11" fmla="*/ 1077658 h 1436369"/>
                <a:gd name="connsiteX12" fmla="*/ 146495 w 1079087"/>
                <a:gd name="connsiteY12" fmla="*/ 1083850 h 1436369"/>
                <a:gd name="connsiteX13" fmla="*/ 206407 w 1079087"/>
                <a:gd name="connsiteY13" fmla="*/ 1143762 h 1436369"/>
                <a:gd name="connsiteX14" fmla="*/ 225362 w 1079087"/>
                <a:gd name="connsiteY14" fmla="*/ 1143762 h 1436369"/>
                <a:gd name="connsiteX15" fmla="*/ 306324 w 1079087"/>
                <a:gd name="connsiteY15" fmla="*/ 1224724 h 1436369"/>
                <a:gd name="connsiteX16" fmla="*/ 306324 w 1079087"/>
                <a:gd name="connsiteY16" fmla="*/ 1229392 h 1436369"/>
                <a:gd name="connsiteX17" fmla="*/ 225362 w 1079087"/>
                <a:gd name="connsiteY17" fmla="*/ 1310354 h 1436369"/>
                <a:gd name="connsiteX18" fmla="*/ 59912 w 1079087"/>
                <a:gd name="connsiteY18" fmla="*/ 1310354 h 1436369"/>
                <a:gd name="connsiteX19" fmla="*/ 0 w 1079087"/>
                <a:gd name="connsiteY19" fmla="*/ 1370266 h 1436369"/>
                <a:gd name="connsiteX20" fmla="*/ 0 w 1079087"/>
                <a:gd name="connsiteY20" fmla="*/ 1376458 h 1436369"/>
                <a:gd name="connsiteX21" fmla="*/ 59912 w 1079087"/>
                <a:gd name="connsiteY21" fmla="*/ 1436370 h 1436369"/>
                <a:gd name="connsiteX22" fmla="*/ 389954 w 1079087"/>
                <a:gd name="connsiteY22" fmla="*/ 1436370 h 1436369"/>
                <a:gd name="connsiteX23" fmla="*/ 397764 w 1079087"/>
                <a:gd name="connsiteY23" fmla="*/ 1436370 h 1436369"/>
                <a:gd name="connsiteX24" fmla="*/ 521208 w 1079087"/>
                <a:gd name="connsiteY24" fmla="*/ 1436370 h 1436369"/>
                <a:gd name="connsiteX25" fmla="*/ 603980 w 1079087"/>
                <a:gd name="connsiteY25" fmla="*/ 1363218 h 1436369"/>
                <a:gd name="connsiteX26" fmla="*/ 684371 w 1079087"/>
                <a:gd name="connsiteY26" fmla="*/ 1292162 h 1436369"/>
                <a:gd name="connsiteX27" fmla="*/ 838390 w 1079087"/>
                <a:gd name="connsiteY27" fmla="*/ 1292162 h 1436369"/>
                <a:gd name="connsiteX28" fmla="*/ 920782 w 1079087"/>
                <a:gd name="connsiteY28" fmla="*/ 1221581 h 1436369"/>
                <a:gd name="connsiteX29" fmla="*/ 998315 w 1079087"/>
                <a:gd name="connsiteY29" fmla="*/ 1153192 h 1436369"/>
                <a:gd name="connsiteX30" fmla="*/ 1079087 w 1079087"/>
                <a:gd name="connsiteY30" fmla="*/ 1069848 h 1436369"/>
                <a:gd name="connsiteX31" fmla="*/ 1079087 w 1079087"/>
                <a:gd name="connsiteY31" fmla="*/ 956310 h 1436369"/>
                <a:gd name="connsiteX32" fmla="*/ 998792 w 1079087"/>
                <a:gd name="connsiteY32" fmla="*/ 872966 h 1436369"/>
                <a:gd name="connsiteX33" fmla="*/ 921258 w 1079087"/>
                <a:gd name="connsiteY33" fmla="*/ 800672 h 1436369"/>
                <a:gd name="connsiteX34" fmla="*/ 840581 w 1079087"/>
                <a:gd name="connsiteY34" fmla="*/ 726186 h 1436369"/>
                <a:gd name="connsiteX35" fmla="*/ 761810 w 1079087"/>
                <a:gd name="connsiteY35" fmla="*/ 645223 h 1436369"/>
                <a:gd name="connsiteX36" fmla="*/ 761810 w 1079087"/>
                <a:gd name="connsiteY36" fmla="*/ 515969 h 1436369"/>
                <a:gd name="connsiteX37" fmla="*/ 684657 w 1079087"/>
                <a:gd name="connsiteY37" fmla="*/ 432816 h 1436369"/>
                <a:gd name="connsiteX38" fmla="*/ 609695 w 1079087"/>
                <a:gd name="connsiteY38" fmla="*/ 352044 h 1436369"/>
                <a:gd name="connsiteX39" fmla="*/ 609695 w 1079087"/>
                <a:gd name="connsiteY39" fmla="*/ 224980 h 1436369"/>
                <a:gd name="connsiteX40" fmla="*/ 527780 w 1079087"/>
                <a:gd name="connsiteY40" fmla="*/ 141541 h 1436369"/>
                <a:gd name="connsiteX41" fmla="*/ 449009 w 1079087"/>
                <a:gd name="connsiteY41" fmla="*/ 71818 h 1436369"/>
                <a:gd name="connsiteX42" fmla="*/ 366427 w 1079087"/>
                <a:gd name="connsiteY42" fmla="*/ 0 h 1436369"/>
                <a:gd name="connsiteX43" fmla="*/ 235363 w 1079087"/>
                <a:gd name="connsiteY43" fmla="*/ 0 h 1436369"/>
                <a:gd name="connsiteX44" fmla="*/ 151924 w 1079087"/>
                <a:gd name="connsiteY44" fmla="*/ 83439 h 1436369"/>
                <a:gd name="connsiteX45" fmla="*/ 151924 w 1079087"/>
                <a:gd name="connsiteY45" fmla="*/ 624268 h 1436369"/>
                <a:gd name="connsiteX46" fmla="*/ 235363 w 1079087"/>
                <a:gd name="connsiteY46" fmla="*/ 707612 h 143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79087" h="1436369">
                  <a:moveTo>
                    <a:pt x="235363" y="707612"/>
                  </a:moveTo>
                  <a:lnTo>
                    <a:pt x="366617" y="707612"/>
                  </a:lnTo>
                  <a:cubicBezTo>
                    <a:pt x="369094" y="707612"/>
                    <a:pt x="371475" y="707517"/>
                    <a:pt x="373856" y="707326"/>
                  </a:cubicBezTo>
                  <a:cubicBezTo>
                    <a:pt x="378809" y="706850"/>
                    <a:pt x="383000" y="706850"/>
                    <a:pt x="387953" y="707326"/>
                  </a:cubicBezTo>
                  <a:cubicBezTo>
                    <a:pt x="388239" y="707326"/>
                    <a:pt x="388620" y="707422"/>
                    <a:pt x="388906" y="707422"/>
                  </a:cubicBezTo>
                  <a:cubicBezTo>
                    <a:pt x="431292" y="710660"/>
                    <a:pt x="463772" y="745712"/>
                    <a:pt x="463772" y="788194"/>
                  </a:cubicBezTo>
                  <a:lnTo>
                    <a:pt x="463772" y="789527"/>
                  </a:lnTo>
                  <a:cubicBezTo>
                    <a:pt x="463772" y="832866"/>
                    <a:pt x="429578" y="868585"/>
                    <a:pt x="386239" y="870490"/>
                  </a:cubicBezTo>
                  <a:cubicBezTo>
                    <a:pt x="344900" y="872299"/>
                    <a:pt x="311182" y="904494"/>
                    <a:pt x="306896" y="945166"/>
                  </a:cubicBezTo>
                  <a:cubicBezTo>
                    <a:pt x="302514" y="986599"/>
                    <a:pt x="267938" y="1017746"/>
                    <a:pt x="226314" y="1017746"/>
                  </a:cubicBezTo>
                  <a:lnTo>
                    <a:pt x="206407" y="1017746"/>
                  </a:lnTo>
                  <a:cubicBezTo>
                    <a:pt x="173450" y="1017746"/>
                    <a:pt x="146495" y="1044702"/>
                    <a:pt x="146495" y="1077658"/>
                  </a:cubicBezTo>
                  <a:lnTo>
                    <a:pt x="146495" y="1083850"/>
                  </a:lnTo>
                  <a:cubicBezTo>
                    <a:pt x="146495" y="1116806"/>
                    <a:pt x="173450" y="1143762"/>
                    <a:pt x="206407" y="1143762"/>
                  </a:cubicBezTo>
                  <a:lnTo>
                    <a:pt x="225362" y="1143762"/>
                  </a:lnTo>
                  <a:cubicBezTo>
                    <a:pt x="269939" y="1143762"/>
                    <a:pt x="306324" y="1180148"/>
                    <a:pt x="306324" y="1224724"/>
                  </a:cubicBezTo>
                  <a:lnTo>
                    <a:pt x="306324" y="1229392"/>
                  </a:lnTo>
                  <a:cubicBezTo>
                    <a:pt x="306324" y="1273969"/>
                    <a:pt x="269939" y="1310354"/>
                    <a:pt x="225362" y="1310354"/>
                  </a:cubicBezTo>
                  <a:lnTo>
                    <a:pt x="59912" y="1310354"/>
                  </a:lnTo>
                  <a:cubicBezTo>
                    <a:pt x="26956" y="1310354"/>
                    <a:pt x="0" y="1337310"/>
                    <a:pt x="0" y="1370266"/>
                  </a:cubicBezTo>
                  <a:lnTo>
                    <a:pt x="0" y="1376458"/>
                  </a:lnTo>
                  <a:cubicBezTo>
                    <a:pt x="0" y="1409414"/>
                    <a:pt x="26956" y="1436370"/>
                    <a:pt x="59912" y="1436370"/>
                  </a:cubicBezTo>
                  <a:lnTo>
                    <a:pt x="389954" y="1436370"/>
                  </a:lnTo>
                  <a:lnTo>
                    <a:pt x="397764" y="1436370"/>
                  </a:lnTo>
                  <a:lnTo>
                    <a:pt x="521208" y="1436370"/>
                  </a:lnTo>
                  <a:cubicBezTo>
                    <a:pt x="563594" y="1436370"/>
                    <a:pt x="598932" y="1404271"/>
                    <a:pt x="603980" y="1363218"/>
                  </a:cubicBezTo>
                  <a:cubicBezTo>
                    <a:pt x="609028" y="1322451"/>
                    <a:pt x="643223" y="1292162"/>
                    <a:pt x="684371" y="1292162"/>
                  </a:cubicBezTo>
                  <a:lnTo>
                    <a:pt x="838390" y="1292162"/>
                  </a:lnTo>
                  <a:cubicBezTo>
                    <a:pt x="879920" y="1292162"/>
                    <a:pt x="914590" y="1261396"/>
                    <a:pt x="920782" y="1221581"/>
                  </a:cubicBezTo>
                  <a:cubicBezTo>
                    <a:pt x="926878" y="1182719"/>
                    <a:pt x="958977" y="1154335"/>
                    <a:pt x="998315" y="1153192"/>
                  </a:cubicBezTo>
                  <a:cubicBezTo>
                    <a:pt x="1042988" y="1151763"/>
                    <a:pt x="1079087" y="1114806"/>
                    <a:pt x="1079087" y="1069848"/>
                  </a:cubicBezTo>
                  <a:lnTo>
                    <a:pt x="1079087" y="956310"/>
                  </a:lnTo>
                  <a:cubicBezTo>
                    <a:pt x="1079087" y="911447"/>
                    <a:pt x="1043273" y="874586"/>
                    <a:pt x="998792" y="872966"/>
                  </a:cubicBezTo>
                  <a:cubicBezTo>
                    <a:pt x="958310" y="871442"/>
                    <a:pt x="925640" y="840962"/>
                    <a:pt x="921258" y="800672"/>
                  </a:cubicBezTo>
                  <a:cubicBezTo>
                    <a:pt x="916877" y="759619"/>
                    <a:pt x="882396" y="727329"/>
                    <a:pt x="840581" y="726186"/>
                  </a:cubicBezTo>
                  <a:cubicBezTo>
                    <a:pt x="796766" y="724948"/>
                    <a:pt x="761810" y="689038"/>
                    <a:pt x="761810" y="645223"/>
                  </a:cubicBezTo>
                  <a:lnTo>
                    <a:pt x="761810" y="515969"/>
                  </a:lnTo>
                  <a:cubicBezTo>
                    <a:pt x="761810" y="472154"/>
                    <a:pt x="727615" y="436055"/>
                    <a:pt x="684657" y="432816"/>
                  </a:cubicBezTo>
                  <a:cubicBezTo>
                    <a:pt x="642271" y="429577"/>
                    <a:pt x="609695" y="394525"/>
                    <a:pt x="609695" y="352044"/>
                  </a:cubicBezTo>
                  <a:lnTo>
                    <a:pt x="609695" y="224980"/>
                  </a:lnTo>
                  <a:cubicBezTo>
                    <a:pt x="609695" y="179641"/>
                    <a:pt x="572929" y="142399"/>
                    <a:pt x="527780" y="141541"/>
                  </a:cubicBezTo>
                  <a:cubicBezTo>
                    <a:pt x="487680" y="140875"/>
                    <a:pt x="454533" y="111538"/>
                    <a:pt x="449009" y="71818"/>
                  </a:cubicBezTo>
                  <a:cubicBezTo>
                    <a:pt x="443294" y="31337"/>
                    <a:pt x="408337" y="0"/>
                    <a:pt x="366427" y="0"/>
                  </a:cubicBezTo>
                  <a:lnTo>
                    <a:pt x="235363" y="0"/>
                  </a:lnTo>
                  <a:cubicBezTo>
                    <a:pt x="189452" y="0"/>
                    <a:pt x="151924" y="37528"/>
                    <a:pt x="151924" y="83439"/>
                  </a:cubicBezTo>
                  <a:lnTo>
                    <a:pt x="151924" y="624268"/>
                  </a:lnTo>
                  <a:cubicBezTo>
                    <a:pt x="151924" y="670084"/>
                    <a:pt x="189452" y="707612"/>
                    <a:pt x="235363" y="707612"/>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0" name="Freeform: Shape 169">
              <a:extLst>
                <a:ext uri="{FF2B5EF4-FFF2-40B4-BE49-F238E27FC236}">
                  <a16:creationId xmlns:a16="http://schemas.microsoft.com/office/drawing/2014/main" id="{570D6ED2-D417-4439-9C27-7A1895C9117A}"/>
                </a:ext>
              </a:extLst>
            </p:cNvPr>
            <p:cNvSpPr/>
            <p:nvPr/>
          </p:nvSpPr>
          <p:spPr>
            <a:xfrm>
              <a:off x="4979019" y="1499219"/>
              <a:ext cx="450437" cy="290036"/>
            </a:xfrm>
            <a:custGeom>
              <a:avLst/>
              <a:gdLst>
                <a:gd name="connsiteX0" fmla="*/ 450438 w 450437"/>
                <a:gd name="connsiteY0" fmla="*/ 0 h 290036"/>
                <a:gd name="connsiteX1" fmla="*/ 70009 w 450437"/>
                <a:gd name="connsiteY1" fmla="*/ 0 h 290036"/>
                <a:gd name="connsiteX2" fmla="*/ 0 w 450437"/>
                <a:gd name="connsiteY2" fmla="*/ 70009 h 290036"/>
                <a:gd name="connsiteX3" fmla="*/ 0 w 450437"/>
                <a:gd name="connsiteY3" fmla="*/ 220028 h 290036"/>
                <a:gd name="connsiteX4" fmla="*/ 70009 w 450437"/>
                <a:gd name="connsiteY4" fmla="*/ 290036 h 290036"/>
                <a:gd name="connsiteX5" fmla="*/ 450438 w 450437"/>
                <a:gd name="connsiteY5" fmla="*/ 290036 h 290036"/>
                <a:gd name="connsiteX6" fmla="*/ 450438 w 450437"/>
                <a:gd name="connsiteY6" fmla="*/ 0 h 29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437" h="290036">
                  <a:moveTo>
                    <a:pt x="450438" y="0"/>
                  </a:moveTo>
                  <a:lnTo>
                    <a:pt x="70009" y="0"/>
                  </a:lnTo>
                  <a:cubicBezTo>
                    <a:pt x="31528" y="0"/>
                    <a:pt x="0" y="31528"/>
                    <a:pt x="0" y="70009"/>
                  </a:cubicBezTo>
                  <a:lnTo>
                    <a:pt x="0" y="220028"/>
                  </a:lnTo>
                  <a:cubicBezTo>
                    <a:pt x="0" y="258509"/>
                    <a:pt x="31528" y="290036"/>
                    <a:pt x="70009" y="290036"/>
                  </a:cubicBezTo>
                  <a:lnTo>
                    <a:pt x="450438" y="290036"/>
                  </a:lnTo>
                  <a:lnTo>
                    <a:pt x="450438"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1" name="Freeform: Shape 170">
              <a:extLst>
                <a:ext uri="{FF2B5EF4-FFF2-40B4-BE49-F238E27FC236}">
                  <a16:creationId xmlns:a16="http://schemas.microsoft.com/office/drawing/2014/main" id="{FDE50500-F2AB-450F-908F-5EF21B38E96D}"/>
                </a:ext>
              </a:extLst>
            </p:cNvPr>
            <p:cNvSpPr/>
            <p:nvPr/>
          </p:nvSpPr>
          <p:spPr>
            <a:xfrm>
              <a:off x="4666981" y="1789445"/>
              <a:ext cx="762571" cy="290036"/>
            </a:xfrm>
            <a:custGeom>
              <a:avLst/>
              <a:gdLst>
                <a:gd name="connsiteX0" fmla="*/ 762476 w 762571"/>
                <a:gd name="connsiteY0" fmla="*/ 290036 h 290036"/>
                <a:gd name="connsiteX1" fmla="*/ 70009 w 762571"/>
                <a:gd name="connsiteY1" fmla="*/ 290036 h 290036"/>
                <a:gd name="connsiteX2" fmla="*/ 0 w 762571"/>
                <a:gd name="connsiteY2" fmla="*/ 220028 h 290036"/>
                <a:gd name="connsiteX3" fmla="*/ 0 w 762571"/>
                <a:gd name="connsiteY3" fmla="*/ 70009 h 290036"/>
                <a:gd name="connsiteX4" fmla="*/ 70009 w 762571"/>
                <a:gd name="connsiteY4" fmla="*/ 0 h 290036"/>
                <a:gd name="connsiteX5" fmla="*/ 208216 w 762571"/>
                <a:gd name="connsiteY5" fmla="*/ 0 h 290036"/>
                <a:gd name="connsiteX6" fmla="*/ 299847 w 762571"/>
                <a:gd name="connsiteY6" fmla="*/ 61531 h 290036"/>
                <a:gd name="connsiteX7" fmla="*/ 299847 w 762571"/>
                <a:gd name="connsiteY7" fmla="*/ 77629 h 290036"/>
                <a:gd name="connsiteX8" fmla="*/ 368046 w 762571"/>
                <a:gd name="connsiteY8" fmla="*/ 145828 h 290036"/>
                <a:gd name="connsiteX9" fmla="*/ 391763 w 762571"/>
                <a:gd name="connsiteY9" fmla="*/ 145828 h 290036"/>
                <a:gd name="connsiteX10" fmla="*/ 459962 w 762571"/>
                <a:gd name="connsiteY10" fmla="*/ 77629 h 290036"/>
                <a:gd name="connsiteX11" fmla="*/ 459962 w 762571"/>
                <a:gd name="connsiteY11" fmla="*/ 61531 h 290036"/>
                <a:gd name="connsiteX12" fmla="*/ 421005 w 762571"/>
                <a:gd name="connsiteY12" fmla="*/ 0 h 290036"/>
                <a:gd name="connsiteX13" fmla="*/ 762571 w 762571"/>
                <a:gd name="connsiteY13" fmla="*/ 0 h 290036"/>
                <a:gd name="connsiteX14" fmla="*/ 762571 w 762571"/>
                <a:gd name="connsiteY14" fmla="*/ 290036 h 29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571" h="290036">
                  <a:moveTo>
                    <a:pt x="762476" y="290036"/>
                  </a:moveTo>
                  <a:lnTo>
                    <a:pt x="70009" y="290036"/>
                  </a:lnTo>
                  <a:cubicBezTo>
                    <a:pt x="31528" y="290036"/>
                    <a:pt x="0" y="258509"/>
                    <a:pt x="0" y="220028"/>
                  </a:cubicBezTo>
                  <a:lnTo>
                    <a:pt x="0" y="70009"/>
                  </a:lnTo>
                  <a:cubicBezTo>
                    <a:pt x="0" y="31528"/>
                    <a:pt x="31528" y="0"/>
                    <a:pt x="70009" y="0"/>
                  </a:cubicBezTo>
                  <a:lnTo>
                    <a:pt x="208216" y="0"/>
                  </a:lnTo>
                  <a:cubicBezTo>
                    <a:pt x="268224" y="1143"/>
                    <a:pt x="299847" y="34480"/>
                    <a:pt x="299847" y="61531"/>
                  </a:cubicBezTo>
                  <a:lnTo>
                    <a:pt x="299847" y="77629"/>
                  </a:lnTo>
                  <a:cubicBezTo>
                    <a:pt x="299847" y="115157"/>
                    <a:pt x="330517" y="145828"/>
                    <a:pt x="368046" y="145828"/>
                  </a:cubicBezTo>
                  <a:lnTo>
                    <a:pt x="391763" y="145828"/>
                  </a:lnTo>
                  <a:cubicBezTo>
                    <a:pt x="429292" y="145828"/>
                    <a:pt x="459962" y="115157"/>
                    <a:pt x="459962" y="77629"/>
                  </a:cubicBezTo>
                  <a:lnTo>
                    <a:pt x="459962" y="61531"/>
                  </a:lnTo>
                  <a:cubicBezTo>
                    <a:pt x="459962" y="34480"/>
                    <a:pt x="443960" y="10954"/>
                    <a:pt x="421005" y="0"/>
                  </a:cubicBezTo>
                  <a:lnTo>
                    <a:pt x="762571" y="0"/>
                  </a:lnTo>
                  <a:lnTo>
                    <a:pt x="762571" y="290036"/>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2" name="Freeform: Shape 171">
              <a:extLst>
                <a:ext uri="{FF2B5EF4-FFF2-40B4-BE49-F238E27FC236}">
                  <a16:creationId xmlns:a16="http://schemas.microsoft.com/office/drawing/2014/main" id="{884C6493-08C8-4679-9200-FD8247C1B096}"/>
                </a:ext>
              </a:extLst>
            </p:cNvPr>
            <p:cNvSpPr/>
            <p:nvPr/>
          </p:nvSpPr>
          <p:spPr>
            <a:xfrm>
              <a:off x="4752787" y="2078719"/>
              <a:ext cx="676764" cy="280797"/>
            </a:xfrm>
            <a:custGeom>
              <a:avLst/>
              <a:gdLst>
                <a:gd name="connsiteX0" fmla="*/ 676764 w 676764"/>
                <a:gd name="connsiteY0" fmla="*/ 63056 h 280797"/>
                <a:gd name="connsiteX1" fmla="*/ 676764 w 676764"/>
                <a:gd name="connsiteY1" fmla="*/ 75914 h 280797"/>
                <a:gd name="connsiteX2" fmla="*/ 676764 w 676764"/>
                <a:gd name="connsiteY2" fmla="*/ 84106 h 280797"/>
                <a:gd name="connsiteX3" fmla="*/ 616281 w 676764"/>
                <a:gd name="connsiteY3" fmla="*/ 144590 h 280797"/>
                <a:gd name="connsiteX4" fmla="*/ 526174 w 676764"/>
                <a:gd name="connsiteY4" fmla="*/ 144590 h 280797"/>
                <a:gd name="connsiteX5" fmla="*/ 526174 w 676764"/>
                <a:gd name="connsiteY5" fmla="*/ 220313 h 280797"/>
                <a:gd name="connsiteX6" fmla="*/ 465691 w 676764"/>
                <a:gd name="connsiteY6" fmla="*/ 280797 h 280797"/>
                <a:gd name="connsiteX7" fmla="*/ 227566 w 676764"/>
                <a:gd name="connsiteY7" fmla="*/ 280797 h 280797"/>
                <a:gd name="connsiteX8" fmla="*/ 227566 w 676764"/>
                <a:gd name="connsiteY8" fmla="*/ 205073 h 280797"/>
                <a:gd name="connsiteX9" fmla="*/ 167082 w 676764"/>
                <a:gd name="connsiteY9" fmla="*/ 144590 h 280797"/>
                <a:gd name="connsiteX10" fmla="*/ 7348 w 676764"/>
                <a:gd name="connsiteY10" fmla="*/ 144590 h 280797"/>
                <a:gd name="connsiteX11" fmla="*/ 67832 w 676764"/>
                <a:gd name="connsiteY11" fmla="*/ 84106 h 280797"/>
                <a:gd name="connsiteX12" fmla="*/ 67832 w 676764"/>
                <a:gd name="connsiteY12" fmla="*/ 63056 h 280797"/>
                <a:gd name="connsiteX13" fmla="*/ 7348 w 676764"/>
                <a:gd name="connsiteY13" fmla="*/ 2572 h 280797"/>
                <a:gd name="connsiteX14" fmla="*/ 96502 w 676764"/>
                <a:gd name="connsiteY14" fmla="*/ 1905 h 280797"/>
                <a:gd name="connsiteX15" fmla="*/ 96502 w 676764"/>
                <a:gd name="connsiteY15" fmla="*/ 0 h 280797"/>
                <a:gd name="connsiteX16" fmla="*/ 465691 w 676764"/>
                <a:gd name="connsiteY16" fmla="*/ 0 h 280797"/>
                <a:gd name="connsiteX17" fmla="*/ 676764 w 676764"/>
                <a:gd name="connsiteY17" fmla="*/ 0 h 280797"/>
                <a:gd name="connsiteX18" fmla="*/ 676764 w 676764"/>
                <a:gd name="connsiteY18" fmla="*/ 63056 h 280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6764" h="280797">
                  <a:moveTo>
                    <a:pt x="676764" y="63056"/>
                  </a:moveTo>
                  <a:lnTo>
                    <a:pt x="676764" y="75914"/>
                  </a:lnTo>
                  <a:lnTo>
                    <a:pt x="676764" y="84106"/>
                  </a:lnTo>
                  <a:cubicBezTo>
                    <a:pt x="676764" y="117348"/>
                    <a:pt x="649523" y="144590"/>
                    <a:pt x="616281" y="144590"/>
                  </a:cubicBezTo>
                  <a:lnTo>
                    <a:pt x="526174" y="144590"/>
                  </a:lnTo>
                  <a:lnTo>
                    <a:pt x="526174" y="220313"/>
                  </a:lnTo>
                  <a:cubicBezTo>
                    <a:pt x="526174" y="253556"/>
                    <a:pt x="498933" y="280797"/>
                    <a:pt x="465691" y="280797"/>
                  </a:cubicBezTo>
                  <a:lnTo>
                    <a:pt x="227566" y="280797"/>
                  </a:lnTo>
                  <a:lnTo>
                    <a:pt x="227566" y="205073"/>
                  </a:lnTo>
                  <a:cubicBezTo>
                    <a:pt x="227566" y="171831"/>
                    <a:pt x="200324" y="144590"/>
                    <a:pt x="167082" y="144590"/>
                  </a:cubicBezTo>
                  <a:lnTo>
                    <a:pt x="7348" y="144590"/>
                  </a:lnTo>
                  <a:cubicBezTo>
                    <a:pt x="40590" y="144590"/>
                    <a:pt x="67832" y="117443"/>
                    <a:pt x="67832" y="84106"/>
                  </a:cubicBezTo>
                  <a:lnTo>
                    <a:pt x="67832" y="63056"/>
                  </a:lnTo>
                  <a:cubicBezTo>
                    <a:pt x="67832" y="29813"/>
                    <a:pt x="40590" y="2572"/>
                    <a:pt x="7348" y="2572"/>
                  </a:cubicBezTo>
                  <a:cubicBezTo>
                    <a:pt x="-18370" y="2572"/>
                    <a:pt x="26302" y="2286"/>
                    <a:pt x="96502" y="1905"/>
                  </a:cubicBezTo>
                  <a:lnTo>
                    <a:pt x="96502" y="0"/>
                  </a:lnTo>
                  <a:lnTo>
                    <a:pt x="465691" y="0"/>
                  </a:lnTo>
                  <a:lnTo>
                    <a:pt x="676764" y="0"/>
                  </a:lnTo>
                  <a:lnTo>
                    <a:pt x="676764" y="63056"/>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3" name="Freeform: Shape 172">
              <a:extLst>
                <a:ext uri="{FF2B5EF4-FFF2-40B4-BE49-F238E27FC236}">
                  <a16:creationId xmlns:a16="http://schemas.microsoft.com/office/drawing/2014/main" id="{5BDA4D17-B2AC-48E6-ADE4-0905618EB51A}"/>
                </a:ext>
              </a:extLst>
            </p:cNvPr>
            <p:cNvSpPr/>
            <p:nvPr/>
          </p:nvSpPr>
          <p:spPr>
            <a:xfrm>
              <a:off x="4480672" y="2223214"/>
              <a:ext cx="495776" cy="136207"/>
            </a:xfrm>
            <a:custGeom>
              <a:avLst/>
              <a:gdLst>
                <a:gd name="connsiteX0" fmla="*/ 495776 w 495776"/>
                <a:gd name="connsiteY0" fmla="*/ 136208 h 136207"/>
                <a:gd name="connsiteX1" fmla="*/ 495776 w 495776"/>
                <a:gd name="connsiteY1" fmla="*/ 60484 h 136207"/>
                <a:gd name="connsiteX2" fmla="*/ 435292 w 495776"/>
                <a:gd name="connsiteY2" fmla="*/ 0 h 136207"/>
                <a:gd name="connsiteX3" fmla="*/ 89630 w 495776"/>
                <a:gd name="connsiteY3" fmla="*/ 0 h 136207"/>
                <a:gd name="connsiteX4" fmla="*/ 29146 w 495776"/>
                <a:gd name="connsiteY4" fmla="*/ 60484 h 136207"/>
                <a:gd name="connsiteX5" fmla="*/ 29146 w 495776"/>
                <a:gd name="connsiteY5" fmla="*/ 73914 h 136207"/>
                <a:gd name="connsiteX6" fmla="*/ 0 w 495776"/>
                <a:gd name="connsiteY6" fmla="*/ 136208 h 136207"/>
                <a:gd name="connsiteX7" fmla="*/ 495776 w 495776"/>
                <a:gd name="connsiteY7" fmla="*/ 136208 h 13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76" h="136207">
                  <a:moveTo>
                    <a:pt x="495776" y="136208"/>
                  </a:moveTo>
                  <a:lnTo>
                    <a:pt x="495776" y="60484"/>
                  </a:lnTo>
                  <a:cubicBezTo>
                    <a:pt x="495776" y="27242"/>
                    <a:pt x="468534" y="0"/>
                    <a:pt x="435292" y="0"/>
                  </a:cubicBezTo>
                  <a:lnTo>
                    <a:pt x="89630" y="0"/>
                  </a:lnTo>
                  <a:cubicBezTo>
                    <a:pt x="56388" y="0"/>
                    <a:pt x="29146" y="27242"/>
                    <a:pt x="29146" y="60484"/>
                  </a:cubicBezTo>
                  <a:lnTo>
                    <a:pt x="29146" y="73914"/>
                  </a:lnTo>
                  <a:cubicBezTo>
                    <a:pt x="29146" y="98870"/>
                    <a:pt x="17907" y="121253"/>
                    <a:pt x="0" y="136208"/>
                  </a:cubicBezTo>
                  <a:lnTo>
                    <a:pt x="495776" y="136208"/>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4" name="Freeform: Shape 173">
              <a:extLst>
                <a:ext uri="{FF2B5EF4-FFF2-40B4-BE49-F238E27FC236}">
                  <a16:creationId xmlns:a16="http://schemas.microsoft.com/office/drawing/2014/main" id="{E1943416-4C7E-481A-8D67-5886E7EE0068}"/>
                </a:ext>
              </a:extLst>
            </p:cNvPr>
            <p:cNvSpPr/>
            <p:nvPr/>
          </p:nvSpPr>
          <p:spPr>
            <a:xfrm>
              <a:off x="3380820" y="2942637"/>
              <a:ext cx="1117568" cy="468344"/>
            </a:xfrm>
            <a:custGeom>
              <a:avLst/>
              <a:gdLst>
                <a:gd name="connsiteX0" fmla="*/ 1117568 w 1117568"/>
                <a:gd name="connsiteY0" fmla="*/ 208883 h 468344"/>
                <a:gd name="connsiteX1" fmla="*/ 1117568 w 1117568"/>
                <a:gd name="connsiteY1" fmla="*/ 303943 h 468344"/>
                <a:gd name="connsiteX2" fmla="*/ 1047559 w 1117568"/>
                <a:gd name="connsiteY2" fmla="*/ 303276 h 468344"/>
                <a:gd name="connsiteX3" fmla="*/ 1041273 w 1117568"/>
                <a:gd name="connsiteY3" fmla="*/ 303276 h 468344"/>
                <a:gd name="connsiteX4" fmla="*/ 960310 w 1117568"/>
                <a:gd name="connsiteY4" fmla="*/ 384238 h 468344"/>
                <a:gd name="connsiteX5" fmla="*/ 960310 w 1117568"/>
                <a:gd name="connsiteY5" fmla="*/ 398335 h 468344"/>
                <a:gd name="connsiteX6" fmla="*/ 890302 w 1117568"/>
                <a:gd name="connsiteY6" fmla="*/ 468344 h 468344"/>
                <a:gd name="connsiteX7" fmla="*/ 323088 w 1117568"/>
                <a:gd name="connsiteY7" fmla="*/ 468344 h 468344"/>
                <a:gd name="connsiteX8" fmla="*/ 322421 w 1117568"/>
                <a:gd name="connsiteY8" fmla="*/ 398335 h 468344"/>
                <a:gd name="connsiteX9" fmla="*/ 322421 w 1117568"/>
                <a:gd name="connsiteY9" fmla="*/ 384238 h 468344"/>
                <a:gd name="connsiteX10" fmla="*/ 241459 w 1117568"/>
                <a:gd name="connsiteY10" fmla="*/ 303276 h 468344"/>
                <a:gd name="connsiteX11" fmla="*/ 224695 w 1117568"/>
                <a:gd name="connsiteY11" fmla="*/ 303276 h 468344"/>
                <a:gd name="connsiteX12" fmla="*/ 154876 w 1117568"/>
                <a:gd name="connsiteY12" fmla="*/ 238887 h 468344"/>
                <a:gd name="connsiteX13" fmla="*/ 74104 w 1117568"/>
                <a:gd name="connsiteY13" fmla="*/ 164401 h 468344"/>
                <a:gd name="connsiteX14" fmla="*/ 70009 w 1117568"/>
                <a:gd name="connsiteY14" fmla="*/ 164401 h 468344"/>
                <a:gd name="connsiteX15" fmla="*/ 0 w 1117568"/>
                <a:gd name="connsiteY15" fmla="*/ 94393 h 468344"/>
                <a:gd name="connsiteX16" fmla="*/ 0 w 1117568"/>
                <a:gd name="connsiteY16" fmla="*/ 70009 h 468344"/>
                <a:gd name="connsiteX17" fmla="*/ 70009 w 1117568"/>
                <a:gd name="connsiteY17" fmla="*/ 0 h 468344"/>
                <a:gd name="connsiteX18" fmla="*/ 403003 w 1117568"/>
                <a:gd name="connsiteY18" fmla="*/ 0 h 468344"/>
                <a:gd name="connsiteX19" fmla="*/ 452533 w 1117568"/>
                <a:gd name="connsiteY19" fmla="*/ 0 h 468344"/>
                <a:gd name="connsiteX20" fmla="*/ 567880 w 1117568"/>
                <a:gd name="connsiteY20" fmla="*/ 0 h 468344"/>
                <a:gd name="connsiteX21" fmla="*/ 637699 w 1117568"/>
                <a:gd name="connsiteY21" fmla="*/ 64389 h 468344"/>
                <a:gd name="connsiteX22" fmla="*/ 718471 w 1117568"/>
                <a:gd name="connsiteY22" fmla="*/ 138874 h 468344"/>
                <a:gd name="connsiteX23" fmla="*/ 1047655 w 1117568"/>
                <a:gd name="connsiteY23" fmla="*/ 138874 h 468344"/>
                <a:gd name="connsiteX24" fmla="*/ 1117568 w 1117568"/>
                <a:gd name="connsiteY24" fmla="*/ 208883 h 46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17568" h="468344">
                  <a:moveTo>
                    <a:pt x="1117568" y="208883"/>
                  </a:moveTo>
                  <a:lnTo>
                    <a:pt x="1117568" y="303943"/>
                  </a:lnTo>
                  <a:lnTo>
                    <a:pt x="1047559" y="303276"/>
                  </a:lnTo>
                  <a:lnTo>
                    <a:pt x="1041273" y="303276"/>
                  </a:lnTo>
                  <a:cubicBezTo>
                    <a:pt x="996696" y="303276"/>
                    <a:pt x="960310" y="339662"/>
                    <a:pt x="960310" y="384238"/>
                  </a:cubicBezTo>
                  <a:lnTo>
                    <a:pt x="960310" y="398335"/>
                  </a:lnTo>
                  <a:cubicBezTo>
                    <a:pt x="960310" y="436816"/>
                    <a:pt x="928783" y="468344"/>
                    <a:pt x="890302" y="468344"/>
                  </a:cubicBezTo>
                  <a:lnTo>
                    <a:pt x="323088" y="468344"/>
                  </a:lnTo>
                  <a:lnTo>
                    <a:pt x="322421" y="398335"/>
                  </a:lnTo>
                  <a:lnTo>
                    <a:pt x="322421" y="384238"/>
                  </a:lnTo>
                  <a:cubicBezTo>
                    <a:pt x="322421" y="339662"/>
                    <a:pt x="286036" y="303276"/>
                    <a:pt x="241459" y="303276"/>
                  </a:cubicBezTo>
                  <a:lnTo>
                    <a:pt x="224695" y="303276"/>
                  </a:lnTo>
                  <a:cubicBezTo>
                    <a:pt x="188023" y="303276"/>
                    <a:pt x="157734" y="274796"/>
                    <a:pt x="154876" y="238887"/>
                  </a:cubicBezTo>
                  <a:cubicBezTo>
                    <a:pt x="151447" y="196691"/>
                    <a:pt x="116491" y="164401"/>
                    <a:pt x="74104" y="164401"/>
                  </a:cubicBezTo>
                  <a:lnTo>
                    <a:pt x="70009" y="164401"/>
                  </a:lnTo>
                  <a:cubicBezTo>
                    <a:pt x="31528" y="164401"/>
                    <a:pt x="0" y="132874"/>
                    <a:pt x="0" y="94393"/>
                  </a:cubicBezTo>
                  <a:lnTo>
                    <a:pt x="0" y="70009"/>
                  </a:lnTo>
                  <a:cubicBezTo>
                    <a:pt x="0" y="31528"/>
                    <a:pt x="31528" y="0"/>
                    <a:pt x="70009" y="0"/>
                  </a:cubicBezTo>
                  <a:lnTo>
                    <a:pt x="403003" y="0"/>
                  </a:lnTo>
                  <a:lnTo>
                    <a:pt x="452533" y="0"/>
                  </a:lnTo>
                  <a:lnTo>
                    <a:pt x="567880" y="0"/>
                  </a:lnTo>
                  <a:cubicBezTo>
                    <a:pt x="604456" y="0"/>
                    <a:pt x="634841" y="28480"/>
                    <a:pt x="637699" y="64389"/>
                  </a:cubicBezTo>
                  <a:cubicBezTo>
                    <a:pt x="641128" y="106585"/>
                    <a:pt x="676084" y="138874"/>
                    <a:pt x="718471" y="138874"/>
                  </a:cubicBezTo>
                  <a:lnTo>
                    <a:pt x="1047655" y="138874"/>
                  </a:lnTo>
                  <a:cubicBezTo>
                    <a:pt x="1086040" y="138874"/>
                    <a:pt x="1117568" y="170402"/>
                    <a:pt x="1117568" y="208883"/>
                  </a:cubicBez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5" name="Freeform: Shape 174">
              <a:extLst>
                <a:ext uri="{FF2B5EF4-FFF2-40B4-BE49-F238E27FC236}">
                  <a16:creationId xmlns:a16="http://schemas.microsoft.com/office/drawing/2014/main" id="{7B262B4E-CCF8-48FB-BAC8-633C35083B45}"/>
                </a:ext>
              </a:extLst>
            </p:cNvPr>
            <p:cNvSpPr/>
            <p:nvPr/>
          </p:nvSpPr>
          <p:spPr>
            <a:xfrm>
              <a:off x="4183110" y="3246961"/>
              <a:ext cx="781336" cy="280130"/>
            </a:xfrm>
            <a:custGeom>
              <a:avLst/>
              <a:gdLst>
                <a:gd name="connsiteX0" fmla="*/ 0 w 781336"/>
                <a:gd name="connsiteY0" fmla="*/ 164116 h 280130"/>
                <a:gd name="connsiteX1" fmla="*/ 0 w 781336"/>
                <a:gd name="connsiteY1" fmla="*/ 280130 h 280130"/>
                <a:gd name="connsiteX2" fmla="*/ 241363 w 781336"/>
                <a:gd name="connsiteY2" fmla="*/ 280130 h 280130"/>
                <a:gd name="connsiteX3" fmla="*/ 290894 w 781336"/>
                <a:gd name="connsiteY3" fmla="*/ 280130 h 280130"/>
                <a:gd name="connsiteX4" fmla="*/ 406241 w 781336"/>
                <a:gd name="connsiteY4" fmla="*/ 280130 h 280130"/>
                <a:gd name="connsiteX5" fmla="*/ 476060 w 781336"/>
                <a:gd name="connsiteY5" fmla="*/ 215741 h 280130"/>
                <a:gd name="connsiteX6" fmla="*/ 556832 w 781336"/>
                <a:gd name="connsiteY6" fmla="*/ 141256 h 280130"/>
                <a:gd name="connsiteX7" fmla="*/ 781336 w 781336"/>
                <a:gd name="connsiteY7" fmla="*/ 141256 h 280130"/>
                <a:gd name="connsiteX8" fmla="*/ 781336 w 781336"/>
                <a:gd name="connsiteY8" fmla="*/ 1524 h 280130"/>
                <a:gd name="connsiteX9" fmla="*/ 530162 w 781336"/>
                <a:gd name="connsiteY9" fmla="*/ 1524 h 280130"/>
                <a:gd name="connsiteX10" fmla="*/ 223647 w 781336"/>
                <a:gd name="connsiteY10" fmla="*/ 0 h 280130"/>
                <a:gd name="connsiteX11" fmla="*/ 157925 w 781336"/>
                <a:gd name="connsiteY11" fmla="*/ 80010 h 280130"/>
                <a:gd name="connsiteX12" fmla="*/ 157925 w 781336"/>
                <a:gd name="connsiteY12" fmla="*/ 94107 h 280130"/>
                <a:gd name="connsiteX13" fmla="*/ 87916 w 781336"/>
                <a:gd name="connsiteY13" fmla="*/ 164116 h 280130"/>
                <a:gd name="connsiteX14" fmla="*/ 0 w 781336"/>
                <a:gd name="connsiteY14" fmla="*/ 164116 h 28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1336" h="280130">
                  <a:moveTo>
                    <a:pt x="0" y="164116"/>
                  </a:moveTo>
                  <a:lnTo>
                    <a:pt x="0" y="280130"/>
                  </a:lnTo>
                  <a:lnTo>
                    <a:pt x="241363" y="280130"/>
                  </a:lnTo>
                  <a:lnTo>
                    <a:pt x="290894" y="280130"/>
                  </a:lnTo>
                  <a:lnTo>
                    <a:pt x="406241" y="280130"/>
                  </a:lnTo>
                  <a:cubicBezTo>
                    <a:pt x="442817" y="280130"/>
                    <a:pt x="473202" y="251651"/>
                    <a:pt x="476060" y="215741"/>
                  </a:cubicBezTo>
                  <a:cubicBezTo>
                    <a:pt x="479488" y="173546"/>
                    <a:pt x="514445" y="141256"/>
                    <a:pt x="556832" y="141256"/>
                  </a:cubicBezTo>
                  <a:lnTo>
                    <a:pt x="781336" y="141256"/>
                  </a:lnTo>
                  <a:lnTo>
                    <a:pt x="781336" y="1524"/>
                  </a:lnTo>
                  <a:lnTo>
                    <a:pt x="530162" y="1524"/>
                  </a:lnTo>
                  <a:lnTo>
                    <a:pt x="223647" y="0"/>
                  </a:lnTo>
                  <a:cubicBezTo>
                    <a:pt x="188500" y="8858"/>
                    <a:pt x="157925" y="42196"/>
                    <a:pt x="157925" y="80010"/>
                  </a:cubicBezTo>
                  <a:lnTo>
                    <a:pt x="157925" y="94107"/>
                  </a:lnTo>
                  <a:cubicBezTo>
                    <a:pt x="157925" y="132588"/>
                    <a:pt x="126397" y="164116"/>
                    <a:pt x="87916" y="164116"/>
                  </a:cubicBezTo>
                  <a:lnTo>
                    <a:pt x="0" y="164116"/>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6" name="Freeform: Shape 175">
              <a:extLst>
                <a:ext uri="{FF2B5EF4-FFF2-40B4-BE49-F238E27FC236}">
                  <a16:creationId xmlns:a16="http://schemas.microsoft.com/office/drawing/2014/main" id="{05145005-D286-4846-8652-53F5150847B3}"/>
                </a:ext>
              </a:extLst>
            </p:cNvPr>
            <p:cNvSpPr/>
            <p:nvPr/>
          </p:nvSpPr>
          <p:spPr>
            <a:xfrm>
              <a:off x="3700479" y="2359612"/>
              <a:ext cx="1578101" cy="888872"/>
            </a:xfrm>
            <a:custGeom>
              <a:avLst/>
              <a:gdLst>
                <a:gd name="connsiteX0" fmla="*/ 1423702 w 1578101"/>
                <a:gd name="connsiteY0" fmla="*/ 828389 h 888872"/>
                <a:gd name="connsiteX1" fmla="*/ 1363218 w 1578101"/>
                <a:gd name="connsiteY1" fmla="*/ 888873 h 888872"/>
                <a:gd name="connsiteX2" fmla="*/ 1012793 w 1578101"/>
                <a:gd name="connsiteY2" fmla="*/ 888873 h 888872"/>
                <a:gd name="connsiteX3" fmla="*/ 797909 w 1578101"/>
                <a:gd name="connsiteY3" fmla="*/ 887063 h 888872"/>
                <a:gd name="connsiteX4" fmla="*/ 797909 w 1578101"/>
                <a:gd name="connsiteY4" fmla="*/ 792004 h 888872"/>
                <a:gd name="connsiteX5" fmla="*/ 727900 w 1578101"/>
                <a:gd name="connsiteY5" fmla="*/ 721995 h 888872"/>
                <a:gd name="connsiteX6" fmla="*/ 398716 w 1578101"/>
                <a:gd name="connsiteY6" fmla="*/ 721995 h 888872"/>
                <a:gd name="connsiteX7" fmla="*/ 317945 w 1578101"/>
                <a:gd name="connsiteY7" fmla="*/ 647509 h 888872"/>
                <a:gd name="connsiteX8" fmla="*/ 248126 w 1578101"/>
                <a:gd name="connsiteY8" fmla="*/ 583120 h 888872"/>
                <a:gd name="connsiteX9" fmla="*/ 132683 w 1578101"/>
                <a:gd name="connsiteY9" fmla="*/ 583120 h 888872"/>
                <a:gd name="connsiteX10" fmla="*/ 83153 w 1578101"/>
                <a:gd name="connsiteY10" fmla="*/ 583120 h 888872"/>
                <a:gd name="connsiteX11" fmla="*/ 0 w 1578101"/>
                <a:gd name="connsiteY11" fmla="*/ 583120 h 888872"/>
                <a:gd name="connsiteX12" fmla="*/ 0 w 1578101"/>
                <a:gd name="connsiteY12" fmla="*/ 60484 h 888872"/>
                <a:gd name="connsiteX13" fmla="*/ 60484 w 1578101"/>
                <a:gd name="connsiteY13" fmla="*/ 0 h 888872"/>
                <a:gd name="connsiteX14" fmla="*/ 1420939 w 1578101"/>
                <a:gd name="connsiteY14" fmla="*/ 0 h 888872"/>
                <a:gd name="connsiteX15" fmla="*/ 1420939 w 1578101"/>
                <a:gd name="connsiteY15" fmla="*/ 338328 h 888872"/>
                <a:gd name="connsiteX16" fmla="*/ 1420939 w 1578101"/>
                <a:gd name="connsiteY16" fmla="*/ 390716 h 888872"/>
                <a:gd name="connsiteX17" fmla="*/ 1481423 w 1578101"/>
                <a:gd name="connsiteY17" fmla="*/ 451199 h 888872"/>
                <a:gd name="connsiteX18" fmla="*/ 1575721 w 1578101"/>
                <a:gd name="connsiteY18" fmla="*/ 451199 h 888872"/>
                <a:gd name="connsiteX19" fmla="*/ 1578102 w 1578101"/>
                <a:gd name="connsiteY19" fmla="*/ 729996 h 888872"/>
                <a:gd name="connsiteX20" fmla="*/ 1496282 w 1578101"/>
                <a:gd name="connsiteY20" fmla="*/ 729996 h 888872"/>
                <a:gd name="connsiteX21" fmla="*/ 1423797 w 1578101"/>
                <a:gd name="connsiteY21" fmla="*/ 797624 h 888872"/>
                <a:gd name="connsiteX22" fmla="*/ 1423702 w 1578101"/>
                <a:gd name="connsiteY22" fmla="*/ 828389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8101" h="888872">
                  <a:moveTo>
                    <a:pt x="1423702" y="828389"/>
                  </a:moveTo>
                  <a:cubicBezTo>
                    <a:pt x="1423511" y="861632"/>
                    <a:pt x="1396460" y="888873"/>
                    <a:pt x="1363218" y="888873"/>
                  </a:cubicBezTo>
                  <a:lnTo>
                    <a:pt x="1012793" y="888873"/>
                  </a:lnTo>
                  <a:lnTo>
                    <a:pt x="797909" y="887063"/>
                  </a:lnTo>
                  <a:lnTo>
                    <a:pt x="797909" y="792004"/>
                  </a:lnTo>
                  <a:cubicBezTo>
                    <a:pt x="797909" y="753523"/>
                    <a:pt x="766381" y="721995"/>
                    <a:pt x="727900" y="721995"/>
                  </a:cubicBezTo>
                  <a:lnTo>
                    <a:pt x="398716" y="721995"/>
                  </a:lnTo>
                  <a:cubicBezTo>
                    <a:pt x="356425" y="721995"/>
                    <a:pt x="321373" y="689705"/>
                    <a:pt x="317945" y="647509"/>
                  </a:cubicBezTo>
                  <a:cubicBezTo>
                    <a:pt x="315087" y="611600"/>
                    <a:pt x="284797" y="583120"/>
                    <a:pt x="248126" y="583120"/>
                  </a:cubicBezTo>
                  <a:lnTo>
                    <a:pt x="132683" y="583120"/>
                  </a:lnTo>
                  <a:lnTo>
                    <a:pt x="83153" y="583120"/>
                  </a:lnTo>
                  <a:lnTo>
                    <a:pt x="0" y="583120"/>
                  </a:lnTo>
                  <a:lnTo>
                    <a:pt x="0" y="60484"/>
                  </a:lnTo>
                  <a:cubicBezTo>
                    <a:pt x="0" y="27242"/>
                    <a:pt x="27241" y="0"/>
                    <a:pt x="60484" y="0"/>
                  </a:cubicBezTo>
                  <a:lnTo>
                    <a:pt x="1420939" y="0"/>
                  </a:lnTo>
                  <a:lnTo>
                    <a:pt x="1420939" y="338328"/>
                  </a:lnTo>
                  <a:lnTo>
                    <a:pt x="1420939" y="390716"/>
                  </a:lnTo>
                  <a:cubicBezTo>
                    <a:pt x="1420939" y="423958"/>
                    <a:pt x="1448181" y="451199"/>
                    <a:pt x="1481423" y="451199"/>
                  </a:cubicBezTo>
                  <a:lnTo>
                    <a:pt x="1575721" y="451199"/>
                  </a:lnTo>
                  <a:lnTo>
                    <a:pt x="1578102" y="729996"/>
                  </a:lnTo>
                  <a:lnTo>
                    <a:pt x="1496282" y="729996"/>
                  </a:lnTo>
                  <a:cubicBezTo>
                    <a:pt x="1457801" y="729996"/>
                    <a:pt x="1423988" y="759047"/>
                    <a:pt x="1423797" y="797624"/>
                  </a:cubicBezTo>
                  <a:lnTo>
                    <a:pt x="1423702" y="828389"/>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7" name="Freeform: Shape 176">
              <a:extLst>
                <a:ext uri="{FF2B5EF4-FFF2-40B4-BE49-F238E27FC236}">
                  <a16:creationId xmlns:a16="http://schemas.microsoft.com/office/drawing/2014/main" id="{BBE050C0-428D-4917-B6FA-0476A9EBEB9E}"/>
                </a:ext>
              </a:extLst>
            </p:cNvPr>
            <p:cNvSpPr/>
            <p:nvPr/>
          </p:nvSpPr>
          <p:spPr>
            <a:xfrm>
              <a:off x="2589388" y="2358278"/>
              <a:ext cx="1112234" cy="1175003"/>
            </a:xfrm>
            <a:custGeom>
              <a:avLst/>
              <a:gdLst>
                <a:gd name="connsiteX0" fmla="*/ 162115 w 1112234"/>
                <a:gd name="connsiteY0" fmla="*/ 371475 h 1175003"/>
                <a:gd name="connsiteX1" fmla="*/ 162115 w 1112234"/>
                <a:gd name="connsiteY1" fmla="*/ 164402 h 1175003"/>
                <a:gd name="connsiteX2" fmla="*/ 219837 w 1112234"/>
                <a:gd name="connsiteY2" fmla="*/ 164116 h 1175003"/>
                <a:gd name="connsiteX3" fmla="*/ 246412 w 1112234"/>
                <a:gd name="connsiteY3" fmla="*/ 164116 h 1175003"/>
                <a:gd name="connsiteX4" fmla="*/ 322802 w 1112234"/>
                <a:gd name="connsiteY4" fmla="*/ 87725 h 1175003"/>
                <a:gd name="connsiteX5" fmla="*/ 322802 w 1112234"/>
                <a:gd name="connsiteY5" fmla="*/ 69723 h 1175003"/>
                <a:gd name="connsiteX6" fmla="*/ 279844 w 1112234"/>
                <a:gd name="connsiteY6" fmla="*/ 1143 h 1175003"/>
                <a:gd name="connsiteX7" fmla="*/ 876872 w 1112234"/>
                <a:gd name="connsiteY7" fmla="*/ 0 h 1175003"/>
                <a:gd name="connsiteX8" fmla="*/ 948309 w 1112234"/>
                <a:gd name="connsiteY8" fmla="*/ 69723 h 1175003"/>
                <a:gd name="connsiteX9" fmla="*/ 948309 w 1112234"/>
                <a:gd name="connsiteY9" fmla="*/ 87725 h 1175003"/>
                <a:gd name="connsiteX10" fmla="*/ 1024699 w 1112234"/>
                <a:gd name="connsiteY10" fmla="*/ 164116 h 1175003"/>
                <a:gd name="connsiteX11" fmla="*/ 1051274 w 1112234"/>
                <a:gd name="connsiteY11" fmla="*/ 164116 h 1175003"/>
                <a:gd name="connsiteX12" fmla="*/ 1112234 w 1112234"/>
                <a:gd name="connsiteY12" fmla="*/ 133636 h 1175003"/>
                <a:gd name="connsiteX13" fmla="*/ 1112234 w 1112234"/>
                <a:gd name="connsiteY13" fmla="*/ 584263 h 1175003"/>
                <a:gd name="connsiteX14" fmla="*/ 861346 w 1112234"/>
                <a:gd name="connsiteY14" fmla="*/ 584263 h 1175003"/>
                <a:gd name="connsiteX15" fmla="*/ 791337 w 1112234"/>
                <a:gd name="connsiteY15" fmla="*/ 654272 h 1175003"/>
                <a:gd name="connsiteX16" fmla="*/ 791337 w 1112234"/>
                <a:gd name="connsiteY16" fmla="*/ 678656 h 1175003"/>
                <a:gd name="connsiteX17" fmla="*/ 861346 w 1112234"/>
                <a:gd name="connsiteY17" fmla="*/ 748665 h 1175003"/>
                <a:gd name="connsiteX18" fmla="*/ 865441 w 1112234"/>
                <a:gd name="connsiteY18" fmla="*/ 748665 h 1175003"/>
                <a:gd name="connsiteX19" fmla="*/ 946213 w 1112234"/>
                <a:gd name="connsiteY19" fmla="*/ 823150 h 1175003"/>
                <a:gd name="connsiteX20" fmla="*/ 1016032 w 1112234"/>
                <a:gd name="connsiteY20" fmla="*/ 887539 h 1175003"/>
                <a:gd name="connsiteX21" fmla="*/ 1032796 w 1112234"/>
                <a:gd name="connsiteY21" fmla="*/ 887539 h 1175003"/>
                <a:gd name="connsiteX22" fmla="*/ 1112234 w 1112234"/>
                <a:gd name="connsiteY22" fmla="*/ 952786 h 1175003"/>
                <a:gd name="connsiteX23" fmla="*/ 1112234 w 1112234"/>
                <a:gd name="connsiteY23" fmla="*/ 1103948 h 1175003"/>
                <a:gd name="connsiteX24" fmla="*/ 1042225 w 1112234"/>
                <a:gd name="connsiteY24" fmla="*/ 1173956 h 1175003"/>
                <a:gd name="connsiteX25" fmla="*/ 743236 w 1112234"/>
                <a:gd name="connsiteY25" fmla="*/ 1173956 h 1175003"/>
                <a:gd name="connsiteX26" fmla="*/ 735330 w 1112234"/>
                <a:gd name="connsiteY26" fmla="*/ 1174337 h 1175003"/>
                <a:gd name="connsiteX27" fmla="*/ 720757 w 1112234"/>
                <a:gd name="connsiteY27" fmla="*/ 1175004 h 1175003"/>
                <a:gd name="connsiteX28" fmla="*/ 162782 w 1112234"/>
                <a:gd name="connsiteY28" fmla="*/ 1175004 h 1175003"/>
                <a:gd name="connsiteX29" fmla="*/ 162782 w 1112234"/>
                <a:gd name="connsiteY29" fmla="*/ 1111853 h 1175003"/>
                <a:gd name="connsiteX30" fmla="*/ 81820 w 1112234"/>
                <a:gd name="connsiteY30" fmla="*/ 1030891 h 1175003"/>
                <a:gd name="connsiteX31" fmla="*/ 70009 w 1112234"/>
                <a:gd name="connsiteY31" fmla="*/ 1030891 h 1175003"/>
                <a:gd name="connsiteX32" fmla="*/ 0 w 1112234"/>
                <a:gd name="connsiteY32" fmla="*/ 960882 h 1175003"/>
                <a:gd name="connsiteX33" fmla="*/ 0 w 1112234"/>
                <a:gd name="connsiteY33" fmla="*/ 522446 h 1175003"/>
                <a:gd name="connsiteX34" fmla="*/ 70009 w 1112234"/>
                <a:gd name="connsiteY34" fmla="*/ 452438 h 1175003"/>
                <a:gd name="connsiteX35" fmla="*/ 81153 w 1112234"/>
                <a:gd name="connsiteY35" fmla="*/ 452438 h 1175003"/>
                <a:gd name="connsiteX36" fmla="*/ 162115 w 1112234"/>
                <a:gd name="connsiteY36" fmla="*/ 371475 h 117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12234" h="1175003">
                  <a:moveTo>
                    <a:pt x="162115" y="371475"/>
                  </a:moveTo>
                  <a:lnTo>
                    <a:pt x="162115" y="164402"/>
                  </a:lnTo>
                  <a:lnTo>
                    <a:pt x="219837" y="164116"/>
                  </a:lnTo>
                  <a:lnTo>
                    <a:pt x="246412" y="164116"/>
                  </a:lnTo>
                  <a:cubicBezTo>
                    <a:pt x="288417" y="164116"/>
                    <a:pt x="322802" y="129730"/>
                    <a:pt x="322802" y="87725"/>
                  </a:cubicBezTo>
                  <a:lnTo>
                    <a:pt x="322802" y="69723"/>
                  </a:lnTo>
                  <a:cubicBezTo>
                    <a:pt x="322802" y="39719"/>
                    <a:pt x="305181" y="13621"/>
                    <a:pt x="279844" y="1143"/>
                  </a:cubicBezTo>
                  <a:cubicBezTo>
                    <a:pt x="462439" y="1143"/>
                    <a:pt x="695897" y="0"/>
                    <a:pt x="876872" y="0"/>
                  </a:cubicBezTo>
                  <a:cubicBezTo>
                    <a:pt x="939736" y="1524"/>
                    <a:pt x="948309" y="38767"/>
                    <a:pt x="948309" y="69723"/>
                  </a:cubicBezTo>
                  <a:lnTo>
                    <a:pt x="948309" y="87725"/>
                  </a:lnTo>
                  <a:cubicBezTo>
                    <a:pt x="948309" y="129730"/>
                    <a:pt x="982694" y="164116"/>
                    <a:pt x="1024699" y="164116"/>
                  </a:cubicBezTo>
                  <a:lnTo>
                    <a:pt x="1051274" y="164116"/>
                  </a:lnTo>
                  <a:cubicBezTo>
                    <a:pt x="1076134" y="164116"/>
                    <a:pt x="1098232" y="152114"/>
                    <a:pt x="1112234" y="133636"/>
                  </a:cubicBezTo>
                  <a:lnTo>
                    <a:pt x="1112234" y="584263"/>
                  </a:lnTo>
                  <a:lnTo>
                    <a:pt x="861346" y="584263"/>
                  </a:lnTo>
                  <a:cubicBezTo>
                    <a:pt x="822865" y="584263"/>
                    <a:pt x="791337" y="615791"/>
                    <a:pt x="791337" y="654272"/>
                  </a:cubicBezTo>
                  <a:lnTo>
                    <a:pt x="791337" y="678656"/>
                  </a:lnTo>
                  <a:cubicBezTo>
                    <a:pt x="791337" y="717137"/>
                    <a:pt x="822865" y="748665"/>
                    <a:pt x="861346" y="748665"/>
                  </a:cubicBezTo>
                  <a:lnTo>
                    <a:pt x="865441" y="748665"/>
                  </a:lnTo>
                  <a:cubicBezTo>
                    <a:pt x="907828" y="748665"/>
                    <a:pt x="942784" y="780955"/>
                    <a:pt x="946213" y="823150"/>
                  </a:cubicBezTo>
                  <a:cubicBezTo>
                    <a:pt x="949071" y="859060"/>
                    <a:pt x="979360" y="887539"/>
                    <a:pt x="1016032" y="887539"/>
                  </a:cubicBezTo>
                  <a:lnTo>
                    <a:pt x="1032796" y="887539"/>
                  </a:lnTo>
                  <a:cubicBezTo>
                    <a:pt x="1072039" y="887539"/>
                    <a:pt x="1104900" y="915638"/>
                    <a:pt x="1112234" y="952786"/>
                  </a:cubicBezTo>
                  <a:lnTo>
                    <a:pt x="1112234" y="1103948"/>
                  </a:lnTo>
                  <a:cubicBezTo>
                    <a:pt x="1112234" y="1142429"/>
                    <a:pt x="1080706" y="1173956"/>
                    <a:pt x="1042225" y="1173956"/>
                  </a:cubicBezTo>
                  <a:lnTo>
                    <a:pt x="743236" y="1173956"/>
                  </a:lnTo>
                  <a:cubicBezTo>
                    <a:pt x="740473" y="1173956"/>
                    <a:pt x="738092" y="1174052"/>
                    <a:pt x="735330" y="1174337"/>
                  </a:cubicBezTo>
                  <a:cubicBezTo>
                    <a:pt x="730567" y="1174814"/>
                    <a:pt x="725710" y="1175004"/>
                    <a:pt x="720757" y="1175004"/>
                  </a:cubicBezTo>
                  <a:lnTo>
                    <a:pt x="162782" y="1175004"/>
                  </a:lnTo>
                  <a:lnTo>
                    <a:pt x="162782" y="1111853"/>
                  </a:lnTo>
                  <a:cubicBezTo>
                    <a:pt x="162782" y="1067276"/>
                    <a:pt x="126397" y="1030891"/>
                    <a:pt x="81820" y="1030891"/>
                  </a:cubicBezTo>
                  <a:lnTo>
                    <a:pt x="70009" y="1030891"/>
                  </a:lnTo>
                  <a:cubicBezTo>
                    <a:pt x="31528" y="1030891"/>
                    <a:pt x="0" y="999363"/>
                    <a:pt x="0" y="960882"/>
                  </a:cubicBezTo>
                  <a:lnTo>
                    <a:pt x="0" y="522446"/>
                  </a:lnTo>
                  <a:cubicBezTo>
                    <a:pt x="0" y="483965"/>
                    <a:pt x="31528" y="452438"/>
                    <a:pt x="70009" y="452438"/>
                  </a:cubicBezTo>
                  <a:lnTo>
                    <a:pt x="81153" y="452438"/>
                  </a:lnTo>
                  <a:cubicBezTo>
                    <a:pt x="125730" y="452438"/>
                    <a:pt x="162115" y="416052"/>
                    <a:pt x="162115" y="371475"/>
                  </a:cubicBez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8" name="Freeform: Shape 177">
              <a:extLst>
                <a:ext uri="{FF2B5EF4-FFF2-40B4-BE49-F238E27FC236}">
                  <a16:creationId xmlns:a16="http://schemas.microsoft.com/office/drawing/2014/main" id="{8B9E31CB-38FF-4E31-A160-19C27FDDEC9A}"/>
                </a:ext>
              </a:extLst>
            </p:cNvPr>
            <p:cNvSpPr/>
            <p:nvPr/>
          </p:nvSpPr>
          <p:spPr>
            <a:xfrm>
              <a:off x="2763124" y="1790874"/>
              <a:ext cx="304800" cy="536924"/>
            </a:xfrm>
            <a:custGeom>
              <a:avLst/>
              <a:gdLst>
                <a:gd name="connsiteX0" fmla="*/ 303657 w 304800"/>
                <a:gd name="connsiteY0" fmla="*/ 536639 h 536924"/>
                <a:gd name="connsiteX1" fmla="*/ 304800 w 304800"/>
                <a:gd name="connsiteY1" fmla="*/ 57626 h 536924"/>
                <a:gd name="connsiteX2" fmla="*/ 247174 w 304800"/>
                <a:gd name="connsiteY2" fmla="*/ 0 h 536924"/>
                <a:gd name="connsiteX3" fmla="*/ 227076 w 304800"/>
                <a:gd name="connsiteY3" fmla="*/ 0 h 536924"/>
                <a:gd name="connsiteX4" fmla="*/ 169450 w 304800"/>
                <a:gd name="connsiteY4" fmla="*/ 57626 h 536924"/>
                <a:gd name="connsiteX5" fmla="*/ 169450 w 304800"/>
                <a:gd name="connsiteY5" fmla="*/ 66866 h 536924"/>
                <a:gd name="connsiteX6" fmla="*/ 88487 w 304800"/>
                <a:gd name="connsiteY6" fmla="*/ 147828 h 536924"/>
                <a:gd name="connsiteX7" fmla="*/ 76390 w 304800"/>
                <a:gd name="connsiteY7" fmla="*/ 147828 h 536924"/>
                <a:gd name="connsiteX8" fmla="*/ 0 w 304800"/>
                <a:gd name="connsiteY8" fmla="*/ 224219 h 536924"/>
                <a:gd name="connsiteX9" fmla="*/ 0 w 304800"/>
                <a:gd name="connsiteY9" fmla="*/ 432340 h 536924"/>
                <a:gd name="connsiteX10" fmla="*/ 0 w 304800"/>
                <a:gd name="connsiteY10" fmla="*/ 434531 h 536924"/>
                <a:gd name="connsiteX11" fmla="*/ 0 w 304800"/>
                <a:gd name="connsiteY11" fmla="*/ 439579 h 536924"/>
                <a:gd name="connsiteX12" fmla="*/ 0 w 304800"/>
                <a:gd name="connsiteY12" fmla="*/ 441770 h 536924"/>
                <a:gd name="connsiteX13" fmla="*/ 0 w 304800"/>
                <a:gd name="connsiteY13" fmla="*/ 459772 h 536924"/>
                <a:gd name="connsiteX14" fmla="*/ 76390 w 304800"/>
                <a:gd name="connsiteY14" fmla="*/ 536162 h 536924"/>
                <a:gd name="connsiteX15" fmla="*/ 94107 w 304800"/>
                <a:gd name="connsiteY15" fmla="*/ 536162 h 536924"/>
                <a:gd name="connsiteX16" fmla="*/ 117824 w 304800"/>
                <a:gd name="connsiteY16" fmla="*/ 536924 h 536924"/>
                <a:gd name="connsiteX17" fmla="*/ 303657 w 304800"/>
                <a:gd name="connsiteY17" fmla="*/ 536639 h 53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4800" h="536924">
                  <a:moveTo>
                    <a:pt x="303657" y="536639"/>
                  </a:moveTo>
                  <a:lnTo>
                    <a:pt x="304800" y="57626"/>
                  </a:lnTo>
                  <a:cubicBezTo>
                    <a:pt x="304800" y="25908"/>
                    <a:pt x="278892" y="0"/>
                    <a:pt x="247174" y="0"/>
                  </a:cubicBezTo>
                  <a:lnTo>
                    <a:pt x="227076" y="0"/>
                  </a:lnTo>
                  <a:cubicBezTo>
                    <a:pt x="195358" y="0"/>
                    <a:pt x="169450" y="25908"/>
                    <a:pt x="169450" y="57626"/>
                  </a:cubicBezTo>
                  <a:lnTo>
                    <a:pt x="169450" y="66866"/>
                  </a:lnTo>
                  <a:cubicBezTo>
                    <a:pt x="169450" y="111443"/>
                    <a:pt x="133064" y="147828"/>
                    <a:pt x="88487" y="147828"/>
                  </a:cubicBezTo>
                  <a:lnTo>
                    <a:pt x="76390" y="147828"/>
                  </a:lnTo>
                  <a:cubicBezTo>
                    <a:pt x="34385" y="147828"/>
                    <a:pt x="0" y="182213"/>
                    <a:pt x="0" y="224219"/>
                  </a:cubicBezTo>
                  <a:lnTo>
                    <a:pt x="0" y="432340"/>
                  </a:lnTo>
                  <a:cubicBezTo>
                    <a:pt x="0" y="433102"/>
                    <a:pt x="0" y="433864"/>
                    <a:pt x="0" y="434531"/>
                  </a:cubicBezTo>
                  <a:cubicBezTo>
                    <a:pt x="95" y="436340"/>
                    <a:pt x="95" y="437864"/>
                    <a:pt x="0" y="439579"/>
                  </a:cubicBezTo>
                  <a:cubicBezTo>
                    <a:pt x="0" y="440341"/>
                    <a:pt x="0" y="441008"/>
                    <a:pt x="0" y="441770"/>
                  </a:cubicBezTo>
                  <a:lnTo>
                    <a:pt x="0" y="459772"/>
                  </a:lnTo>
                  <a:cubicBezTo>
                    <a:pt x="0" y="501777"/>
                    <a:pt x="34385" y="536162"/>
                    <a:pt x="76390" y="536162"/>
                  </a:cubicBezTo>
                  <a:lnTo>
                    <a:pt x="94107" y="536162"/>
                  </a:lnTo>
                  <a:cubicBezTo>
                    <a:pt x="102775" y="536162"/>
                    <a:pt x="108871" y="536924"/>
                    <a:pt x="117824" y="536924"/>
                  </a:cubicBezTo>
                  <a:cubicBezTo>
                    <a:pt x="176022" y="536924"/>
                    <a:pt x="238982" y="536829"/>
                    <a:pt x="303657" y="536639"/>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9" name="Freeform: Shape 178">
              <a:extLst>
                <a:ext uri="{FF2B5EF4-FFF2-40B4-BE49-F238E27FC236}">
                  <a16:creationId xmlns:a16="http://schemas.microsoft.com/office/drawing/2014/main" id="{2104DE44-BFDE-4BFD-A680-43AF552CD7E0}"/>
                </a:ext>
              </a:extLst>
            </p:cNvPr>
            <p:cNvSpPr/>
            <p:nvPr/>
          </p:nvSpPr>
          <p:spPr>
            <a:xfrm>
              <a:off x="3109262" y="2015378"/>
              <a:ext cx="266318" cy="238580"/>
            </a:xfrm>
            <a:custGeom>
              <a:avLst/>
              <a:gdLst>
                <a:gd name="connsiteX0" fmla="*/ 208693 w 266318"/>
                <a:gd name="connsiteY0" fmla="*/ 71533 h 238580"/>
                <a:gd name="connsiteX1" fmla="*/ 188690 w 266318"/>
                <a:gd name="connsiteY1" fmla="*/ 71533 h 238580"/>
                <a:gd name="connsiteX2" fmla="*/ 183547 w 266318"/>
                <a:gd name="connsiteY2" fmla="*/ 71818 h 238580"/>
                <a:gd name="connsiteX3" fmla="*/ 183547 w 266318"/>
                <a:gd name="connsiteY3" fmla="*/ 15907 h 238580"/>
                <a:gd name="connsiteX4" fmla="*/ 148876 w 266318"/>
                <a:gd name="connsiteY4" fmla="*/ 286 h 238580"/>
                <a:gd name="connsiteX5" fmla="*/ 136779 w 266318"/>
                <a:gd name="connsiteY5" fmla="*/ 286 h 238580"/>
                <a:gd name="connsiteX6" fmla="*/ 46006 w 266318"/>
                <a:gd name="connsiteY6" fmla="*/ 0 h 238580"/>
                <a:gd name="connsiteX7" fmla="*/ 0 w 266318"/>
                <a:gd name="connsiteY7" fmla="*/ 46006 h 238580"/>
                <a:gd name="connsiteX8" fmla="*/ 0 w 266318"/>
                <a:gd name="connsiteY8" fmla="*/ 134969 h 238580"/>
                <a:gd name="connsiteX9" fmla="*/ 0 w 266318"/>
                <a:gd name="connsiteY9" fmla="*/ 174403 h 238580"/>
                <a:gd name="connsiteX10" fmla="*/ 0 w 266318"/>
                <a:gd name="connsiteY10" fmla="*/ 177451 h 238580"/>
                <a:gd name="connsiteX11" fmla="*/ 0 w 266318"/>
                <a:gd name="connsiteY11" fmla="*/ 178784 h 238580"/>
                <a:gd name="connsiteX12" fmla="*/ 0 w 266318"/>
                <a:gd name="connsiteY12" fmla="*/ 189643 h 238580"/>
                <a:gd name="connsiteX13" fmla="*/ 48768 w 266318"/>
                <a:gd name="connsiteY13" fmla="*/ 238411 h 238580"/>
                <a:gd name="connsiteX14" fmla="*/ 56674 w 266318"/>
                <a:gd name="connsiteY14" fmla="*/ 238411 h 238580"/>
                <a:gd name="connsiteX15" fmla="*/ 180213 w 266318"/>
                <a:gd name="connsiteY15" fmla="*/ 238411 h 238580"/>
                <a:gd name="connsiteX16" fmla="*/ 188690 w 266318"/>
                <a:gd name="connsiteY16" fmla="*/ 238411 h 238580"/>
                <a:gd name="connsiteX17" fmla="*/ 208693 w 266318"/>
                <a:gd name="connsiteY17" fmla="*/ 238411 h 238580"/>
                <a:gd name="connsiteX18" fmla="*/ 266319 w 266318"/>
                <a:gd name="connsiteY18" fmla="*/ 180784 h 238580"/>
                <a:gd name="connsiteX19" fmla="*/ 266319 w 266318"/>
                <a:gd name="connsiteY19" fmla="*/ 129159 h 238580"/>
                <a:gd name="connsiteX20" fmla="*/ 208693 w 266318"/>
                <a:gd name="connsiteY20" fmla="*/ 71533 h 23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6318" h="238580">
                  <a:moveTo>
                    <a:pt x="208693" y="71533"/>
                  </a:moveTo>
                  <a:lnTo>
                    <a:pt x="188690" y="71533"/>
                  </a:lnTo>
                  <a:cubicBezTo>
                    <a:pt x="186976" y="71533"/>
                    <a:pt x="185261" y="71628"/>
                    <a:pt x="183547" y="71818"/>
                  </a:cubicBezTo>
                  <a:lnTo>
                    <a:pt x="183547" y="15907"/>
                  </a:lnTo>
                  <a:cubicBezTo>
                    <a:pt x="183547" y="-3143"/>
                    <a:pt x="167926" y="286"/>
                    <a:pt x="148876" y="286"/>
                  </a:cubicBezTo>
                  <a:lnTo>
                    <a:pt x="136779" y="286"/>
                  </a:lnTo>
                  <a:cubicBezTo>
                    <a:pt x="117729" y="286"/>
                    <a:pt x="46006" y="0"/>
                    <a:pt x="46006" y="0"/>
                  </a:cubicBezTo>
                  <a:cubicBezTo>
                    <a:pt x="20669" y="0"/>
                    <a:pt x="0" y="20669"/>
                    <a:pt x="0" y="46006"/>
                  </a:cubicBezTo>
                  <a:lnTo>
                    <a:pt x="0" y="134969"/>
                  </a:lnTo>
                  <a:cubicBezTo>
                    <a:pt x="0" y="135446"/>
                    <a:pt x="0" y="173926"/>
                    <a:pt x="0" y="174403"/>
                  </a:cubicBezTo>
                  <a:cubicBezTo>
                    <a:pt x="0" y="175450"/>
                    <a:pt x="0" y="176403"/>
                    <a:pt x="0" y="177451"/>
                  </a:cubicBezTo>
                  <a:cubicBezTo>
                    <a:pt x="0" y="177927"/>
                    <a:pt x="0" y="178308"/>
                    <a:pt x="0" y="178784"/>
                  </a:cubicBezTo>
                  <a:lnTo>
                    <a:pt x="0" y="189643"/>
                  </a:lnTo>
                  <a:cubicBezTo>
                    <a:pt x="0" y="216503"/>
                    <a:pt x="22003" y="238411"/>
                    <a:pt x="48768" y="238411"/>
                  </a:cubicBezTo>
                  <a:lnTo>
                    <a:pt x="56674" y="238411"/>
                  </a:lnTo>
                  <a:cubicBezTo>
                    <a:pt x="61913" y="238411"/>
                    <a:pt x="142494" y="238506"/>
                    <a:pt x="180213" y="238411"/>
                  </a:cubicBezTo>
                  <a:cubicBezTo>
                    <a:pt x="182975" y="238792"/>
                    <a:pt x="185833" y="238411"/>
                    <a:pt x="188690" y="238411"/>
                  </a:cubicBezTo>
                  <a:lnTo>
                    <a:pt x="208693" y="238411"/>
                  </a:lnTo>
                  <a:cubicBezTo>
                    <a:pt x="240411" y="238411"/>
                    <a:pt x="266319" y="212503"/>
                    <a:pt x="266319" y="180784"/>
                  </a:cubicBezTo>
                  <a:lnTo>
                    <a:pt x="266319" y="129159"/>
                  </a:lnTo>
                  <a:cubicBezTo>
                    <a:pt x="266319" y="97441"/>
                    <a:pt x="240411" y="71533"/>
                    <a:pt x="208693" y="71533"/>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0" name="Freeform: Shape 179">
              <a:extLst>
                <a:ext uri="{FF2B5EF4-FFF2-40B4-BE49-F238E27FC236}">
                  <a16:creationId xmlns:a16="http://schemas.microsoft.com/office/drawing/2014/main" id="{E9425343-BE95-4DEA-85AD-C655A6887FDE}"/>
                </a:ext>
              </a:extLst>
            </p:cNvPr>
            <p:cNvSpPr/>
            <p:nvPr/>
          </p:nvSpPr>
          <p:spPr>
            <a:xfrm>
              <a:off x="2926191" y="4271089"/>
              <a:ext cx="135255" cy="274415"/>
            </a:xfrm>
            <a:custGeom>
              <a:avLst/>
              <a:gdLst>
                <a:gd name="connsiteX0" fmla="*/ 57626 w 135255"/>
                <a:gd name="connsiteY0" fmla="*/ 274415 h 274415"/>
                <a:gd name="connsiteX1" fmla="*/ 77629 w 135255"/>
                <a:gd name="connsiteY1" fmla="*/ 274415 h 274415"/>
                <a:gd name="connsiteX2" fmla="*/ 135255 w 135255"/>
                <a:gd name="connsiteY2" fmla="*/ 216789 h 274415"/>
                <a:gd name="connsiteX3" fmla="*/ 135255 w 135255"/>
                <a:gd name="connsiteY3" fmla="*/ 57626 h 274415"/>
                <a:gd name="connsiteX4" fmla="*/ 77629 w 135255"/>
                <a:gd name="connsiteY4" fmla="*/ 0 h 274415"/>
                <a:gd name="connsiteX5" fmla="*/ 57626 w 135255"/>
                <a:gd name="connsiteY5" fmla="*/ 0 h 274415"/>
                <a:gd name="connsiteX6" fmla="*/ 0 w 135255"/>
                <a:gd name="connsiteY6" fmla="*/ 57626 h 274415"/>
                <a:gd name="connsiteX7" fmla="*/ 0 w 135255"/>
                <a:gd name="connsiteY7" fmla="*/ 216789 h 274415"/>
                <a:gd name="connsiteX8" fmla="*/ 57626 w 135255"/>
                <a:gd name="connsiteY8" fmla="*/ 274415 h 274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255" h="274415">
                  <a:moveTo>
                    <a:pt x="57626" y="274415"/>
                  </a:moveTo>
                  <a:lnTo>
                    <a:pt x="77629" y="274415"/>
                  </a:lnTo>
                  <a:cubicBezTo>
                    <a:pt x="109347" y="274415"/>
                    <a:pt x="135255" y="248507"/>
                    <a:pt x="135255" y="216789"/>
                  </a:cubicBezTo>
                  <a:lnTo>
                    <a:pt x="135255" y="57626"/>
                  </a:lnTo>
                  <a:cubicBezTo>
                    <a:pt x="135255" y="25908"/>
                    <a:pt x="109347" y="0"/>
                    <a:pt x="77629" y="0"/>
                  </a:cubicBezTo>
                  <a:lnTo>
                    <a:pt x="57626" y="0"/>
                  </a:lnTo>
                  <a:cubicBezTo>
                    <a:pt x="25908" y="0"/>
                    <a:pt x="0" y="25908"/>
                    <a:pt x="0" y="57626"/>
                  </a:cubicBezTo>
                  <a:lnTo>
                    <a:pt x="0" y="216789"/>
                  </a:lnTo>
                  <a:cubicBezTo>
                    <a:pt x="0" y="248412"/>
                    <a:pt x="25908" y="274415"/>
                    <a:pt x="57626" y="274415"/>
                  </a:cubicBez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1" name="Freeform: Shape 180">
              <a:extLst>
                <a:ext uri="{FF2B5EF4-FFF2-40B4-BE49-F238E27FC236}">
                  <a16:creationId xmlns:a16="http://schemas.microsoft.com/office/drawing/2014/main" id="{EC26F890-1BF5-4511-A1AD-26714D9D4878}"/>
                </a:ext>
              </a:extLst>
            </p:cNvPr>
            <p:cNvSpPr/>
            <p:nvPr/>
          </p:nvSpPr>
          <p:spPr>
            <a:xfrm>
              <a:off x="2129520" y="2520773"/>
              <a:ext cx="621982" cy="435008"/>
            </a:xfrm>
            <a:custGeom>
              <a:avLst/>
              <a:gdLst>
                <a:gd name="connsiteX0" fmla="*/ 331280 w 621982"/>
                <a:gd name="connsiteY0" fmla="*/ 2 h 435008"/>
                <a:gd name="connsiteX1" fmla="*/ 247841 w 621982"/>
                <a:gd name="connsiteY1" fmla="*/ 83441 h 435008"/>
                <a:gd name="connsiteX2" fmla="*/ 247841 w 621982"/>
                <a:gd name="connsiteY2" fmla="*/ 146592 h 435008"/>
                <a:gd name="connsiteX3" fmla="*/ 83439 w 621982"/>
                <a:gd name="connsiteY3" fmla="*/ 146592 h 435008"/>
                <a:gd name="connsiteX4" fmla="*/ 0 w 621982"/>
                <a:gd name="connsiteY4" fmla="*/ 230030 h 435008"/>
                <a:gd name="connsiteX5" fmla="*/ 0 w 621982"/>
                <a:gd name="connsiteY5" fmla="*/ 283751 h 435008"/>
                <a:gd name="connsiteX6" fmla="*/ 232410 w 621982"/>
                <a:gd name="connsiteY6" fmla="*/ 283751 h 435008"/>
                <a:gd name="connsiteX7" fmla="*/ 315849 w 621982"/>
                <a:gd name="connsiteY7" fmla="*/ 367190 h 435008"/>
                <a:gd name="connsiteX8" fmla="*/ 393001 w 621982"/>
                <a:gd name="connsiteY8" fmla="*/ 435009 h 435008"/>
                <a:gd name="connsiteX9" fmla="*/ 459867 w 621982"/>
                <a:gd name="connsiteY9" fmla="*/ 434437 h 435008"/>
                <a:gd name="connsiteX10" fmla="*/ 459867 w 621982"/>
                <a:gd name="connsiteY10" fmla="*/ 360142 h 435008"/>
                <a:gd name="connsiteX11" fmla="*/ 529876 w 621982"/>
                <a:gd name="connsiteY11" fmla="*/ 290133 h 435008"/>
                <a:gd name="connsiteX12" fmla="*/ 541020 w 621982"/>
                <a:gd name="connsiteY12" fmla="*/ 290133 h 435008"/>
                <a:gd name="connsiteX13" fmla="*/ 621983 w 621982"/>
                <a:gd name="connsiteY13" fmla="*/ 209171 h 435008"/>
                <a:gd name="connsiteX14" fmla="*/ 621983 w 621982"/>
                <a:gd name="connsiteY14" fmla="*/ 2097 h 435008"/>
                <a:gd name="connsiteX15" fmla="*/ 331280 w 621982"/>
                <a:gd name="connsiteY15" fmla="*/ 2 h 43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1982" h="435008">
                  <a:moveTo>
                    <a:pt x="331280" y="2"/>
                  </a:moveTo>
                  <a:cubicBezTo>
                    <a:pt x="285369" y="-284"/>
                    <a:pt x="247841" y="37530"/>
                    <a:pt x="247841" y="83441"/>
                  </a:cubicBezTo>
                  <a:lnTo>
                    <a:pt x="247841" y="146592"/>
                  </a:lnTo>
                  <a:lnTo>
                    <a:pt x="83439" y="146592"/>
                  </a:lnTo>
                  <a:cubicBezTo>
                    <a:pt x="37529" y="146592"/>
                    <a:pt x="0" y="184120"/>
                    <a:pt x="0" y="230030"/>
                  </a:cubicBezTo>
                  <a:lnTo>
                    <a:pt x="0" y="283751"/>
                  </a:lnTo>
                  <a:lnTo>
                    <a:pt x="232410" y="283751"/>
                  </a:lnTo>
                  <a:cubicBezTo>
                    <a:pt x="278321" y="283751"/>
                    <a:pt x="315849" y="321280"/>
                    <a:pt x="315849" y="367190"/>
                  </a:cubicBezTo>
                  <a:cubicBezTo>
                    <a:pt x="312706" y="406052"/>
                    <a:pt x="339947" y="427103"/>
                    <a:pt x="393001" y="435009"/>
                  </a:cubicBezTo>
                  <a:lnTo>
                    <a:pt x="459867" y="434437"/>
                  </a:lnTo>
                  <a:lnTo>
                    <a:pt x="459867" y="360142"/>
                  </a:lnTo>
                  <a:cubicBezTo>
                    <a:pt x="459867" y="321661"/>
                    <a:pt x="491395" y="290133"/>
                    <a:pt x="529876" y="290133"/>
                  </a:cubicBezTo>
                  <a:lnTo>
                    <a:pt x="541020" y="290133"/>
                  </a:lnTo>
                  <a:cubicBezTo>
                    <a:pt x="585597" y="290133"/>
                    <a:pt x="621983" y="253748"/>
                    <a:pt x="621983" y="209171"/>
                  </a:cubicBezTo>
                  <a:lnTo>
                    <a:pt x="621983" y="2097"/>
                  </a:lnTo>
                  <a:lnTo>
                    <a:pt x="331280" y="2"/>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2" name="Freeform: Shape 181">
              <a:extLst>
                <a:ext uri="{FF2B5EF4-FFF2-40B4-BE49-F238E27FC236}">
                  <a16:creationId xmlns:a16="http://schemas.microsoft.com/office/drawing/2014/main" id="{621359D7-1EE5-4D39-BB9C-08FF8CB994F2}"/>
                </a:ext>
              </a:extLst>
            </p:cNvPr>
            <p:cNvSpPr/>
            <p:nvPr/>
          </p:nvSpPr>
          <p:spPr>
            <a:xfrm>
              <a:off x="1962262" y="2804429"/>
              <a:ext cx="627126" cy="447484"/>
            </a:xfrm>
            <a:custGeom>
              <a:avLst/>
              <a:gdLst>
                <a:gd name="connsiteX0" fmla="*/ 627126 w 627126"/>
                <a:gd name="connsiteY0" fmla="*/ 447485 h 447484"/>
                <a:gd name="connsiteX1" fmla="*/ 627126 w 627126"/>
                <a:gd name="connsiteY1" fmla="*/ 150686 h 447484"/>
                <a:gd name="connsiteX2" fmla="*/ 560260 w 627126"/>
                <a:gd name="connsiteY2" fmla="*/ 151257 h 447484"/>
                <a:gd name="connsiteX3" fmla="*/ 483108 w 627126"/>
                <a:gd name="connsiteY3" fmla="*/ 83439 h 447484"/>
                <a:gd name="connsiteX4" fmla="*/ 399669 w 627126"/>
                <a:gd name="connsiteY4" fmla="*/ 0 h 447484"/>
                <a:gd name="connsiteX5" fmla="*/ 168212 w 627126"/>
                <a:gd name="connsiteY5" fmla="*/ 0 h 447484"/>
                <a:gd name="connsiteX6" fmla="*/ 168212 w 627126"/>
                <a:gd name="connsiteY6" fmla="*/ 69437 h 447484"/>
                <a:gd name="connsiteX7" fmla="*/ 84106 w 627126"/>
                <a:gd name="connsiteY7" fmla="*/ 158401 h 447484"/>
                <a:gd name="connsiteX8" fmla="*/ 0 w 627126"/>
                <a:gd name="connsiteY8" fmla="*/ 158401 h 447484"/>
                <a:gd name="connsiteX9" fmla="*/ 381 w 627126"/>
                <a:gd name="connsiteY9" fmla="*/ 212788 h 447484"/>
                <a:gd name="connsiteX10" fmla="*/ 83820 w 627126"/>
                <a:gd name="connsiteY10" fmla="*/ 296228 h 447484"/>
                <a:gd name="connsiteX11" fmla="*/ 225457 w 627126"/>
                <a:gd name="connsiteY11" fmla="*/ 296228 h 447484"/>
                <a:gd name="connsiteX12" fmla="*/ 318421 w 627126"/>
                <a:gd name="connsiteY12" fmla="*/ 364046 h 447484"/>
                <a:gd name="connsiteX13" fmla="*/ 401860 w 627126"/>
                <a:gd name="connsiteY13" fmla="*/ 447485 h 447484"/>
                <a:gd name="connsiteX14" fmla="*/ 627126 w 627126"/>
                <a:gd name="connsiteY14" fmla="*/ 447485 h 447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7126" h="447484">
                  <a:moveTo>
                    <a:pt x="627126" y="447485"/>
                  </a:moveTo>
                  <a:lnTo>
                    <a:pt x="627126" y="150686"/>
                  </a:lnTo>
                  <a:lnTo>
                    <a:pt x="560260" y="151257"/>
                  </a:lnTo>
                  <a:cubicBezTo>
                    <a:pt x="507301" y="143351"/>
                    <a:pt x="479965" y="122301"/>
                    <a:pt x="483108" y="83439"/>
                  </a:cubicBezTo>
                  <a:cubicBezTo>
                    <a:pt x="483108" y="37529"/>
                    <a:pt x="445580" y="0"/>
                    <a:pt x="399669" y="0"/>
                  </a:cubicBezTo>
                  <a:lnTo>
                    <a:pt x="168212" y="0"/>
                  </a:lnTo>
                  <a:lnTo>
                    <a:pt x="168212" y="69437"/>
                  </a:lnTo>
                  <a:cubicBezTo>
                    <a:pt x="168212" y="115348"/>
                    <a:pt x="130016" y="158401"/>
                    <a:pt x="84106" y="158401"/>
                  </a:cubicBezTo>
                  <a:lnTo>
                    <a:pt x="0" y="158401"/>
                  </a:lnTo>
                  <a:lnTo>
                    <a:pt x="381" y="212788"/>
                  </a:lnTo>
                  <a:cubicBezTo>
                    <a:pt x="667" y="258699"/>
                    <a:pt x="37909" y="296228"/>
                    <a:pt x="83820" y="296228"/>
                  </a:cubicBezTo>
                  <a:lnTo>
                    <a:pt x="225457" y="296228"/>
                  </a:lnTo>
                  <a:cubicBezTo>
                    <a:pt x="307753" y="293180"/>
                    <a:pt x="320326" y="324993"/>
                    <a:pt x="318421" y="364046"/>
                  </a:cubicBezTo>
                  <a:cubicBezTo>
                    <a:pt x="318421" y="409956"/>
                    <a:pt x="355949" y="447485"/>
                    <a:pt x="401860" y="447485"/>
                  </a:cubicBezTo>
                  <a:lnTo>
                    <a:pt x="627126" y="447485"/>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3" name="Freeform: Shape 182">
              <a:extLst>
                <a:ext uri="{FF2B5EF4-FFF2-40B4-BE49-F238E27FC236}">
                  <a16:creationId xmlns:a16="http://schemas.microsoft.com/office/drawing/2014/main" id="{4CF09B19-85C5-42E8-A912-AF948F6D3DB9}"/>
                </a:ext>
              </a:extLst>
            </p:cNvPr>
            <p:cNvSpPr/>
            <p:nvPr/>
          </p:nvSpPr>
          <p:spPr>
            <a:xfrm>
              <a:off x="2437369" y="3095990"/>
              <a:ext cx="152019" cy="156019"/>
            </a:xfrm>
            <a:custGeom>
              <a:avLst/>
              <a:gdLst>
                <a:gd name="connsiteX0" fmla="*/ 152019 w 152019"/>
                <a:gd name="connsiteY0" fmla="*/ 0 h 156019"/>
                <a:gd name="connsiteX1" fmla="*/ 57626 w 152019"/>
                <a:gd name="connsiteY1" fmla="*/ 0 h 156019"/>
                <a:gd name="connsiteX2" fmla="*/ 0 w 152019"/>
                <a:gd name="connsiteY2" fmla="*/ 57626 h 156019"/>
                <a:gd name="connsiteX3" fmla="*/ 0 w 152019"/>
                <a:gd name="connsiteY3" fmla="*/ 156019 h 156019"/>
                <a:gd name="connsiteX4" fmla="*/ 152019 w 152019"/>
                <a:gd name="connsiteY4" fmla="*/ 156019 h 156019"/>
                <a:gd name="connsiteX5" fmla="*/ 152019 w 152019"/>
                <a:gd name="connsiteY5" fmla="*/ 0 h 15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019" h="156019">
                  <a:moveTo>
                    <a:pt x="152019" y="0"/>
                  </a:moveTo>
                  <a:lnTo>
                    <a:pt x="57626" y="0"/>
                  </a:lnTo>
                  <a:cubicBezTo>
                    <a:pt x="25908" y="0"/>
                    <a:pt x="0" y="25908"/>
                    <a:pt x="0" y="57626"/>
                  </a:cubicBezTo>
                  <a:lnTo>
                    <a:pt x="0" y="156019"/>
                  </a:lnTo>
                  <a:lnTo>
                    <a:pt x="152019" y="156019"/>
                  </a:lnTo>
                  <a:lnTo>
                    <a:pt x="152019" y="0"/>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4" name="Freeform: Shape 183">
              <a:extLst>
                <a:ext uri="{FF2B5EF4-FFF2-40B4-BE49-F238E27FC236}">
                  <a16:creationId xmlns:a16="http://schemas.microsoft.com/office/drawing/2014/main" id="{76151290-266A-4468-B6E6-919E9BE7918C}"/>
                </a:ext>
              </a:extLst>
            </p:cNvPr>
            <p:cNvSpPr/>
            <p:nvPr/>
          </p:nvSpPr>
          <p:spPr>
            <a:xfrm>
              <a:off x="866029" y="2961973"/>
              <a:ext cx="1885569" cy="1438655"/>
            </a:xfrm>
            <a:custGeom>
              <a:avLst/>
              <a:gdLst>
                <a:gd name="connsiteX0" fmla="*/ 945452 w 1885569"/>
                <a:gd name="connsiteY0" fmla="*/ 114776 h 1438655"/>
                <a:gd name="connsiteX1" fmla="*/ 945452 w 1885569"/>
                <a:gd name="connsiteY1" fmla="*/ 205835 h 1438655"/>
                <a:gd name="connsiteX2" fmla="*/ 864489 w 1885569"/>
                <a:gd name="connsiteY2" fmla="*/ 286798 h 1438655"/>
                <a:gd name="connsiteX3" fmla="*/ 558165 w 1885569"/>
                <a:gd name="connsiteY3" fmla="*/ 286798 h 1438655"/>
                <a:gd name="connsiteX4" fmla="*/ 475393 w 1885569"/>
                <a:gd name="connsiteY4" fmla="*/ 359759 h 1438655"/>
                <a:gd name="connsiteX5" fmla="*/ 395002 w 1885569"/>
                <a:gd name="connsiteY5" fmla="*/ 430530 h 1438655"/>
                <a:gd name="connsiteX6" fmla="*/ 57626 w 1885569"/>
                <a:gd name="connsiteY6" fmla="*/ 430530 h 1438655"/>
                <a:gd name="connsiteX7" fmla="*/ 0 w 1885569"/>
                <a:gd name="connsiteY7" fmla="*/ 488156 h 1438655"/>
                <a:gd name="connsiteX8" fmla="*/ 0 w 1885569"/>
                <a:gd name="connsiteY8" fmla="*/ 508159 h 1438655"/>
                <a:gd name="connsiteX9" fmla="*/ 57626 w 1885569"/>
                <a:gd name="connsiteY9" fmla="*/ 565785 h 1438655"/>
                <a:gd name="connsiteX10" fmla="*/ 222885 w 1885569"/>
                <a:gd name="connsiteY10" fmla="*/ 565785 h 1438655"/>
                <a:gd name="connsiteX11" fmla="*/ 303848 w 1885569"/>
                <a:gd name="connsiteY11" fmla="*/ 645890 h 1438655"/>
                <a:gd name="connsiteX12" fmla="*/ 361474 w 1885569"/>
                <a:gd name="connsiteY12" fmla="*/ 702850 h 1438655"/>
                <a:gd name="connsiteX13" fmla="*/ 550736 w 1885569"/>
                <a:gd name="connsiteY13" fmla="*/ 702850 h 1438655"/>
                <a:gd name="connsiteX14" fmla="*/ 631698 w 1885569"/>
                <a:gd name="connsiteY14" fmla="*/ 783812 h 1438655"/>
                <a:gd name="connsiteX15" fmla="*/ 631698 w 1885569"/>
                <a:gd name="connsiteY15" fmla="*/ 924687 h 1438655"/>
                <a:gd name="connsiteX16" fmla="*/ 550736 w 1885569"/>
                <a:gd name="connsiteY16" fmla="*/ 1005649 h 1438655"/>
                <a:gd name="connsiteX17" fmla="*/ 536257 w 1885569"/>
                <a:gd name="connsiteY17" fmla="*/ 1005649 h 1438655"/>
                <a:gd name="connsiteX18" fmla="*/ 478631 w 1885569"/>
                <a:gd name="connsiteY18" fmla="*/ 1063276 h 1438655"/>
                <a:gd name="connsiteX19" fmla="*/ 478631 w 1885569"/>
                <a:gd name="connsiteY19" fmla="*/ 1220914 h 1438655"/>
                <a:gd name="connsiteX20" fmla="*/ 397669 w 1885569"/>
                <a:gd name="connsiteY20" fmla="*/ 1301877 h 1438655"/>
                <a:gd name="connsiteX21" fmla="*/ 883634 w 1885569"/>
                <a:gd name="connsiteY21" fmla="*/ 1301877 h 1438655"/>
                <a:gd name="connsiteX22" fmla="*/ 941261 w 1885569"/>
                <a:gd name="connsiteY22" fmla="*/ 1359503 h 1438655"/>
                <a:gd name="connsiteX23" fmla="*/ 941261 w 1885569"/>
                <a:gd name="connsiteY23" fmla="*/ 1380363 h 1438655"/>
                <a:gd name="connsiteX24" fmla="*/ 941546 w 1885569"/>
                <a:gd name="connsiteY24" fmla="*/ 1380363 h 1438655"/>
                <a:gd name="connsiteX25" fmla="*/ 941546 w 1885569"/>
                <a:gd name="connsiteY25" fmla="*/ 1381030 h 1438655"/>
                <a:gd name="connsiteX26" fmla="*/ 999173 w 1885569"/>
                <a:gd name="connsiteY26" fmla="*/ 1438656 h 1438655"/>
                <a:gd name="connsiteX27" fmla="*/ 1261110 w 1885569"/>
                <a:gd name="connsiteY27" fmla="*/ 1438656 h 1438655"/>
                <a:gd name="connsiteX28" fmla="*/ 1261110 w 1885569"/>
                <a:gd name="connsiteY28" fmla="*/ 1362647 h 1438655"/>
                <a:gd name="connsiteX29" fmla="*/ 1318736 w 1885569"/>
                <a:gd name="connsiteY29" fmla="*/ 1305020 h 1438655"/>
                <a:gd name="connsiteX30" fmla="*/ 1765459 w 1885569"/>
                <a:gd name="connsiteY30" fmla="*/ 1305020 h 1438655"/>
                <a:gd name="connsiteX31" fmla="*/ 1785557 w 1885569"/>
                <a:gd name="connsiteY31" fmla="*/ 1304544 h 1438655"/>
                <a:gd name="connsiteX32" fmla="*/ 1827181 w 1885569"/>
                <a:gd name="connsiteY32" fmla="*/ 1303115 h 1438655"/>
                <a:gd name="connsiteX33" fmla="*/ 1884807 w 1885569"/>
                <a:gd name="connsiteY33" fmla="*/ 1245489 h 1438655"/>
                <a:gd name="connsiteX34" fmla="*/ 1885093 w 1885569"/>
                <a:gd name="connsiteY34" fmla="*/ 865251 h 1438655"/>
                <a:gd name="connsiteX35" fmla="*/ 1789367 w 1885569"/>
                <a:gd name="connsiteY35" fmla="*/ 865251 h 1438655"/>
                <a:gd name="connsiteX36" fmla="*/ 1731740 w 1885569"/>
                <a:gd name="connsiteY36" fmla="*/ 807625 h 1438655"/>
                <a:gd name="connsiteX37" fmla="*/ 1731740 w 1885569"/>
                <a:gd name="connsiteY37" fmla="*/ 629983 h 1438655"/>
                <a:gd name="connsiteX38" fmla="*/ 1789367 w 1885569"/>
                <a:gd name="connsiteY38" fmla="*/ 572357 h 1438655"/>
                <a:gd name="connsiteX39" fmla="*/ 1885474 w 1885569"/>
                <a:gd name="connsiteY39" fmla="*/ 572357 h 1438655"/>
                <a:gd name="connsiteX40" fmla="*/ 1885569 w 1885569"/>
                <a:gd name="connsiteY40" fmla="*/ 495967 h 1438655"/>
                <a:gd name="connsiteX41" fmla="*/ 1805464 w 1885569"/>
                <a:gd name="connsiteY41" fmla="*/ 427101 h 1438655"/>
                <a:gd name="connsiteX42" fmla="*/ 1793653 w 1885569"/>
                <a:gd name="connsiteY42" fmla="*/ 427101 h 1438655"/>
                <a:gd name="connsiteX43" fmla="*/ 1723644 w 1885569"/>
                <a:gd name="connsiteY43" fmla="*/ 357092 h 1438655"/>
                <a:gd name="connsiteX44" fmla="*/ 1723644 w 1885569"/>
                <a:gd name="connsiteY44" fmla="*/ 289750 h 1438655"/>
                <a:gd name="connsiteX45" fmla="*/ 1498378 w 1885569"/>
                <a:gd name="connsiteY45" fmla="*/ 289750 h 1438655"/>
                <a:gd name="connsiteX46" fmla="*/ 1417225 w 1885569"/>
                <a:gd name="connsiteY46" fmla="*/ 225742 h 1438655"/>
                <a:gd name="connsiteX47" fmla="*/ 1415034 w 1885569"/>
                <a:gd name="connsiteY47" fmla="*/ 204025 h 1438655"/>
                <a:gd name="connsiteX48" fmla="*/ 1323308 w 1885569"/>
                <a:gd name="connsiteY48" fmla="*/ 138398 h 1438655"/>
                <a:gd name="connsiteX49" fmla="*/ 1320641 w 1885569"/>
                <a:gd name="connsiteY49" fmla="*/ 138398 h 1438655"/>
                <a:gd name="connsiteX50" fmla="*/ 1180338 w 1885569"/>
                <a:gd name="connsiteY50" fmla="*/ 138398 h 1438655"/>
                <a:gd name="connsiteX51" fmla="*/ 1121950 w 1885569"/>
                <a:gd name="connsiteY51" fmla="*/ 114490 h 1438655"/>
                <a:gd name="connsiteX52" fmla="*/ 1121950 w 1885569"/>
                <a:gd name="connsiteY52" fmla="*/ 114490 h 1438655"/>
                <a:gd name="connsiteX53" fmla="*/ 1115092 w 1885569"/>
                <a:gd name="connsiteY53" fmla="*/ 106966 h 1438655"/>
                <a:gd name="connsiteX54" fmla="*/ 1114616 w 1885569"/>
                <a:gd name="connsiteY54" fmla="*/ 106299 h 1438655"/>
                <a:gd name="connsiteX55" fmla="*/ 1114520 w 1885569"/>
                <a:gd name="connsiteY55" fmla="*/ 106204 h 1438655"/>
                <a:gd name="connsiteX56" fmla="*/ 1114425 w 1885569"/>
                <a:gd name="connsiteY56" fmla="*/ 106108 h 1438655"/>
                <a:gd name="connsiteX57" fmla="*/ 1109853 w 1885569"/>
                <a:gd name="connsiteY57" fmla="*/ 99631 h 1438655"/>
                <a:gd name="connsiteX58" fmla="*/ 1109853 w 1885569"/>
                <a:gd name="connsiteY58" fmla="*/ 99631 h 1438655"/>
                <a:gd name="connsiteX59" fmla="*/ 1108805 w 1885569"/>
                <a:gd name="connsiteY59" fmla="*/ 97917 h 1438655"/>
                <a:gd name="connsiteX60" fmla="*/ 1108805 w 1885569"/>
                <a:gd name="connsiteY60" fmla="*/ 97822 h 1438655"/>
                <a:gd name="connsiteX61" fmla="*/ 1108424 w 1885569"/>
                <a:gd name="connsiteY61" fmla="*/ 97155 h 1438655"/>
                <a:gd name="connsiteX62" fmla="*/ 1108329 w 1885569"/>
                <a:gd name="connsiteY62" fmla="*/ 96964 h 1438655"/>
                <a:gd name="connsiteX63" fmla="*/ 1107853 w 1885569"/>
                <a:gd name="connsiteY63" fmla="*/ 96107 h 1438655"/>
                <a:gd name="connsiteX64" fmla="*/ 1107853 w 1885569"/>
                <a:gd name="connsiteY64" fmla="*/ 96107 h 1438655"/>
                <a:gd name="connsiteX65" fmla="*/ 1107377 w 1885569"/>
                <a:gd name="connsiteY65" fmla="*/ 95250 h 1438655"/>
                <a:gd name="connsiteX66" fmla="*/ 1107377 w 1885569"/>
                <a:gd name="connsiteY66" fmla="*/ 95250 h 1438655"/>
                <a:gd name="connsiteX67" fmla="*/ 1106996 w 1885569"/>
                <a:gd name="connsiteY67" fmla="*/ 94488 h 1438655"/>
                <a:gd name="connsiteX68" fmla="*/ 1106900 w 1885569"/>
                <a:gd name="connsiteY68" fmla="*/ 94393 h 1438655"/>
                <a:gd name="connsiteX69" fmla="*/ 1106424 w 1885569"/>
                <a:gd name="connsiteY69" fmla="*/ 93536 h 1438655"/>
                <a:gd name="connsiteX70" fmla="*/ 1106424 w 1885569"/>
                <a:gd name="connsiteY70" fmla="*/ 93440 h 1438655"/>
                <a:gd name="connsiteX71" fmla="*/ 1106329 w 1885569"/>
                <a:gd name="connsiteY71" fmla="*/ 93154 h 1438655"/>
                <a:gd name="connsiteX72" fmla="*/ 1105948 w 1885569"/>
                <a:gd name="connsiteY72" fmla="*/ 92392 h 1438655"/>
                <a:gd name="connsiteX73" fmla="*/ 1105567 w 1885569"/>
                <a:gd name="connsiteY73" fmla="*/ 91630 h 1438655"/>
                <a:gd name="connsiteX74" fmla="*/ 1105091 w 1885569"/>
                <a:gd name="connsiteY74" fmla="*/ 90678 h 1438655"/>
                <a:gd name="connsiteX75" fmla="*/ 1104995 w 1885569"/>
                <a:gd name="connsiteY75" fmla="*/ 90583 h 1438655"/>
                <a:gd name="connsiteX76" fmla="*/ 1104614 w 1885569"/>
                <a:gd name="connsiteY76" fmla="*/ 89821 h 1438655"/>
                <a:gd name="connsiteX77" fmla="*/ 1104614 w 1885569"/>
                <a:gd name="connsiteY77" fmla="*/ 89821 h 1438655"/>
                <a:gd name="connsiteX78" fmla="*/ 1104233 w 1885569"/>
                <a:gd name="connsiteY78" fmla="*/ 88963 h 1438655"/>
                <a:gd name="connsiteX79" fmla="*/ 1104233 w 1885569"/>
                <a:gd name="connsiteY79" fmla="*/ 88963 h 1438655"/>
                <a:gd name="connsiteX80" fmla="*/ 1103852 w 1885569"/>
                <a:gd name="connsiteY80" fmla="*/ 88011 h 1438655"/>
                <a:gd name="connsiteX81" fmla="*/ 1103662 w 1885569"/>
                <a:gd name="connsiteY81" fmla="*/ 87535 h 1438655"/>
                <a:gd name="connsiteX82" fmla="*/ 1103281 w 1885569"/>
                <a:gd name="connsiteY82" fmla="*/ 86582 h 1438655"/>
                <a:gd name="connsiteX83" fmla="*/ 1103186 w 1885569"/>
                <a:gd name="connsiteY83" fmla="*/ 86392 h 1438655"/>
                <a:gd name="connsiteX84" fmla="*/ 1102614 w 1885569"/>
                <a:gd name="connsiteY84" fmla="*/ 84963 h 1438655"/>
                <a:gd name="connsiteX85" fmla="*/ 1102424 w 1885569"/>
                <a:gd name="connsiteY85" fmla="*/ 84582 h 1438655"/>
                <a:gd name="connsiteX86" fmla="*/ 1097090 w 1885569"/>
                <a:gd name="connsiteY86" fmla="*/ 55245 h 1438655"/>
                <a:gd name="connsiteX87" fmla="*/ 1097090 w 1885569"/>
                <a:gd name="connsiteY87" fmla="*/ 0 h 1438655"/>
                <a:gd name="connsiteX88" fmla="*/ 1029367 w 1885569"/>
                <a:gd name="connsiteY88" fmla="*/ 0 h 1438655"/>
                <a:gd name="connsiteX89" fmla="*/ 945928 w 1885569"/>
                <a:gd name="connsiteY89" fmla="*/ 83439 h 1438655"/>
                <a:gd name="connsiteX90" fmla="*/ 945452 w 1885569"/>
                <a:gd name="connsiteY90" fmla="*/ 114776 h 1438655"/>
                <a:gd name="connsiteX91" fmla="*/ 945452 w 1885569"/>
                <a:gd name="connsiteY91" fmla="*/ 114776 h 143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885569" h="1438655">
                  <a:moveTo>
                    <a:pt x="945452" y="114776"/>
                  </a:moveTo>
                  <a:lnTo>
                    <a:pt x="945452" y="205835"/>
                  </a:lnTo>
                  <a:cubicBezTo>
                    <a:pt x="945452" y="250412"/>
                    <a:pt x="909066" y="286798"/>
                    <a:pt x="864489" y="286798"/>
                  </a:cubicBezTo>
                  <a:lnTo>
                    <a:pt x="558165" y="286798"/>
                  </a:lnTo>
                  <a:cubicBezTo>
                    <a:pt x="515874" y="286798"/>
                    <a:pt x="480632" y="318706"/>
                    <a:pt x="475393" y="359759"/>
                  </a:cubicBezTo>
                  <a:cubicBezTo>
                    <a:pt x="470249" y="400431"/>
                    <a:pt x="436055" y="430530"/>
                    <a:pt x="395002" y="430530"/>
                  </a:cubicBezTo>
                  <a:lnTo>
                    <a:pt x="57626" y="430530"/>
                  </a:lnTo>
                  <a:cubicBezTo>
                    <a:pt x="25908" y="430530"/>
                    <a:pt x="0" y="456438"/>
                    <a:pt x="0" y="488156"/>
                  </a:cubicBezTo>
                  <a:lnTo>
                    <a:pt x="0" y="508159"/>
                  </a:lnTo>
                  <a:cubicBezTo>
                    <a:pt x="0" y="539877"/>
                    <a:pt x="25908" y="565785"/>
                    <a:pt x="57626" y="565785"/>
                  </a:cubicBezTo>
                  <a:lnTo>
                    <a:pt x="222885" y="565785"/>
                  </a:lnTo>
                  <a:cubicBezTo>
                    <a:pt x="267176" y="565785"/>
                    <a:pt x="303371" y="601599"/>
                    <a:pt x="303848" y="645890"/>
                  </a:cubicBezTo>
                  <a:cubicBezTo>
                    <a:pt x="304229" y="677323"/>
                    <a:pt x="329946" y="702850"/>
                    <a:pt x="361474" y="702850"/>
                  </a:cubicBezTo>
                  <a:lnTo>
                    <a:pt x="550736" y="702850"/>
                  </a:lnTo>
                  <a:cubicBezTo>
                    <a:pt x="595313" y="702850"/>
                    <a:pt x="631698" y="739235"/>
                    <a:pt x="631698" y="783812"/>
                  </a:cubicBezTo>
                  <a:lnTo>
                    <a:pt x="631698" y="924687"/>
                  </a:lnTo>
                  <a:cubicBezTo>
                    <a:pt x="631698" y="969264"/>
                    <a:pt x="595313" y="1005649"/>
                    <a:pt x="550736" y="1005649"/>
                  </a:cubicBezTo>
                  <a:lnTo>
                    <a:pt x="536257" y="1005649"/>
                  </a:lnTo>
                  <a:cubicBezTo>
                    <a:pt x="504539" y="1005649"/>
                    <a:pt x="478631" y="1031557"/>
                    <a:pt x="478631" y="1063276"/>
                  </a:cubicBezTo>
                  <a:lnTo>
                    <a:pt x="478631" y="1220914"/>
                  </a:lnTo>
                  <a:cubicBezTo>
                    <a:pt x="478631" y="1265491"/>
                    <a:pt x="442246" y="1301877"/>
                    <a:pt x="397669" y="1301877"/>
                  </a:cubicBezTo>
                  <a:lnTo>
                    <a:pt x="883634" y="1301877"/>
                  </a:lnTo>
                  <a:cubicBezTo>
                    <a:pt x="915353" y="1301877"/>
                    <a:pt x="941261" y="1327785"/>
                    <a:pt x="941261" y="1359503"/>
                  </a:cubicBezTo>
                  <a:lnTo>
                    <a:pt x="941261" y="1380363"/>
                  </a:lnTo>
                  <a:lnTo>
                    <a:pt x="941546" y="1380363"/>
                  </a:lnTo>
                  <a:lnTo>
                    <a:pt x="941546" y="1381030"/>
                  </a:lnTo>
                  <a:cubicBezTo>
                    <a:pt x="941546" y="1412748"/>
                    <a:pt x="967454" y="1438656"/>
                    <a:pt x="999173" y="1438656"/>
                  </a:cubicBezTo>
                  <a:lnTo>
                    <a:pt x="1261110" y="1438656"/>
                  </a:lnTo>
                  <a:lnTo>
                    <a:pt x="1261110" y="1362647"/>
                  </a:lnTo>
                  <a:cubicBezTo>
                    <a:pt x="1261110" y="1330928"/>
                    <a:pt x="1287018" y="1305020"/>
                    <a:pt x="1318736" y="1305020"/>
                  </a:cubicBezTo>
                  <a:lnTo>
                    <a:pt x="1765459" y="1305020"/>
                  </a:lnTo>
                  <a:lnTo>
                    <a:pt x="1785557" y="1304544"/>
                  </a:lnTo>
                  <a:lnTo>
                    <a:pt x="1827181" y="1303115"/>
                  </a:lnTo>
                  <a:cubicBezTo>
                    <a:pt x="1858804" y="1302067"/>
                    <a:pt x="1884807" y="1277207"/>
                    <a:pt x="1884807" y="1245489"/>
                  </a:cubicBezTo>
                  <a:cubicBezTo>
                    <a:pt x="1884807" y="1118806"/>
                    <a:pt x="1884902" y="991933"/>
                    <a:pt x="1885093" y="865251"/>
                  </a:cubicBezTo>
                  <a:lnTo>
                    <a:pt x="1789367" y="865251"/>
                  </a:lnTo>
                  <a:cubicBezTo>
                    <a:pt x="1757648" y="865251"/>
                    <a:pt x="1731740" y="839343"/>
                    <a:pt x="1731740" y="807625"/>
                  </a:cubicBezTo>
                  <a:lnTo>
                    <a:pt x="1731740" y="629983"/>
                  </a:lnTo>
                  <a:cubicBezTo>
                    <a:pt x="1731740" y="598265"/>
                    <a:pt x="1757648" y="572357"/>
                    <a:pt x="1789367" y="572357"/>
                  </a:cubicBezTo>
                  <a:lnTo>
                    <a:pt x="1885474" y="572357"/>
                  </a:lnTo>
                  <a:lnTo>
                    <a:pt x="1885569" y="495967"/>
                  </a:lnTo>
                  <a:cubicBezTo>
                    <a:pt x="1879663" y="457009"/>
                    <a:pt x="1845945" y="427101"/>
                    <a:pt x="1805464" y="427101"/>
                  </a:cubicBezTo>
                  <a:lnTo>
                    <a:pt x="1793653" y="427101"/>
                  </a:lnTo>
                  <a:cubicBezTo>
                    <a:pt x="1755172" y="427101"/>
                    <a:pt x="1723644" y="395573"/>
                    <a:pt x="1723644" y="357092"/>
                  </a:cubicBezTo>
                  <a:lnTo>
                    <a:pt x="1723644" y="289750"/>
                  </a:lnTo>
                  <a:lnTo>
                    <a:pt x="1498378" y="289750"/>
                  </a:lnTo>
                  <a:cubicBezTo>
                    <a:pt x="1459135" y="289750"/>
                    <a:pt x="1426083" y="262318"/>
                    <a:pt x="1417225" y="225742"/>
                  </a:cubicBezTo>
                  <a:cubicBezTo>
                    <a:pt x="1415415" y="218313"/>
                    <a:pt x="1414748" y="211741"/>
                    <a:pt x="1415034" y="204025"/>
                  </a:cubicBezTo>
                  <a:cubicBezTo>
                    <a:pt x="1416272" y="166211"/>
                    <a:pt x="1402842" y="135826"/>
                    <a:pt x="1323308" y="138398"/>
                  </a:cubicBezTo>
                  <a:cubicBezTo>
                    <a:pt x="1322356" y="138398"/>
                    <a:pt x="1321594" y="138398"/>
                    <a:pt x="1320641" y="138398"/>
                  </a:cubicBezTo>
                  <a:lnTo>
                    <a:pt x="1180338" y="138398"/>
                  </a:lnTo>
                  <a:cubicBezTo>
                    <a:pt x="1157669" y="138398"/>
                    <a:pt x="1137095" y="129254"/>
                    <a:pt x="1121950" y="114490"/>
                  </a:cubicBezTo>
                  <a:lnTo>
                    <a:pt x="1121950" y="114490"/>
                  </a:lnTo>
                  <a:cubicBezTo>
                    <a:pt x="1119569" y="112109"/>
                    <a:pt x="1117283" y="109633"/>
                    <a:pt x="1115092" y="106966"/>
                  </a:cubicBezTo>
                  <a:lnTo>
                    <a:pt x="1114616" y="106299"/>
                  </a:lnTo>
                  <a:lnTo>
                    <a:pt x="1114520" y="106204"/>
                  </a:lnTo>
                  <a:lnTo>
                    <a:pt x="1114425" y="106108"/>
                  </a:lnTo>
                  <a:cubicBezTo>
                    <a:pt x="1112806" y="104013"/>
                    <a:pt x="1111282" y="101822"/>
                    <a:pt x="1109853" y="99631"/>
                  </a:cubicBezTo>
                  <a:lnTo>
                    <a:pt x="1109853" y="99631"/>
                  </a:lnTo>
                  <a:cubicBezTo>
                    <a:pt x="1109472" y="99060"/>
                    <a:pt x="1109186" y="98488"/>
                    <a:pt x="1108805" y="97917"/>
                  </a:cubicBezTo>
                  <a:lnTo>
                    <a:pt x="1108805" y="97822"/>
                  </a:lnTo>
                  <a:lnTo>
                    <a:pt x="1108424" y="97155"/>
                  </a:lnTo>
                  <a:lnTo>
                    <a:pt x="1108329" y="96964"/>
                  </a:lnTo>
                  <a:lnTo>
                    <a:pt x="1107853" y="96107"/>
                  </a:lnTo>
                  <a:lnTo>
                    <a:pt x="1107853" y="96107"/>
                  </a:lnTo>
                  <a:lnTo>
                    <a:pt x="1107377" y="95250"/>
                  </a:lnTo>
                  <a:lnTo>
                    <a:pt x="1107377" y="95250"/>
                  </a:lnTo>
                  <a:lnTo>
                    <a:pt x="1106996" y="94488"/>
                  </a:lnTo>
                  <a:lnTo>
                    <a:pt x="1106900" y="94393"/>
                  </a:lnTo>
                  <a:lnTo>
                    <a:pt x="1106424" y="93536"/>
                  </a:lnTo>
                  <a:lnTo>
                    <a:pt x="1106424" y="93440"/>
                  </a:lnTo>
                  <a:lnTo>
                    <a:pt x="1106329" y="93154"/>
                  </a:lnTo>
                  <a:lnTo>
                    <a:pt x="1105948" y="92392"/>
                  </a:lnTo>
                  <a:lnTo>
                    <a:pt x="1105567" y="91630"/>
                  </a:lnTo>
                  <a:lnTo>
                    <a:pt x="1105091" y="90678"/>
                  </a:lnTo>
                  <a:lnTo>
                    <a:pt x="1104995" y="90583"/>
                  </a:lnTo>
                  <a:lnTo>
                    <a:pt x="1104614" y="89821"/>
                  </a:lnTo>
                  <a:lnTo>
                    <a:pt x="1104614" y="89821"/>
                  </a:lnTo>
                  <a:lnTo>
                    <a:pt x="1104233" y="88963"/>
                  </a:lnTo>
                  <a:lnTo>
                    <a:pt x="1104233" y="88963"/>
                  </a:lnTo>
                  <a:lnTo>
                    <a:pt x="1103852" y="88011"/>
                  </a:lnTo>
                  <a:lnTo>
                    <a:pt x="1103662" y="87535"/>
                  </a:lnTo>
                  <a:lnTo>
                    <a:pt x="1103281" y="86582"/>
                  </a:lnTo>
                  <a:lnTo>
                    <a:pt x="1103186" y="86392"/>
                  </a:lnTo>
                  <a:lnTo>
                    <a:pt x="1102614" y="84963"/>
                  </a:lnTo>
                  <a:lnTo>
                    <a:pt x="1102424" y="84582"/>
                  </a:lnTo>
                  <a:cubicBezTo>
                    <a:pt x="1098995" y="75438"/>
                    <a:pt x="1097090" y="65532"/>
                    <a:pt x="1097090" y="55245"/>
                  </a:cubicBezTo>
                  <a:lnTo>
                    <a:pt x="1097090" y="0"/>
                  </a:lnTo>
                  <a:lnTo>
                    <a:pt x="1029367" y="0"/>
                  </a:lnTo>
                  <a:cubicBezTo>
                    <a:pt x="983456" y="0"/>
                    <a:pt x="945928" y="37529"/>
                    <a:pt x="945928" y="83439"/>
                  </a:cubicBezTo>
                  <a:lnTo>
                    <a:pt x="945452" y="114776"/>
                  </a:lnTo>
                  <a:lnTo>
                    <a:pt x="945452" y="114776"/>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5" name="Freeform: Shape 184">
              <a:extLst>
                <a:ext uri="{FF2B5EF4-FFF2-40B4-BE49-F238E27FC236}">
                  <a16:creationId xmlns:a16="http://schemas.microsoft.com/office/drawing/2014/main" id="{7489208B-85B7-4E6D-85E1-FD125010F0CB}"/>
                </a:ext>
              </a:extLst>
            </p:cNvPr>
            <p:cNvSpPr/>
            <p:nvPr/>
          </p:nvSpPr>
          <p:spPr>
            <a:xfrm>
              <a:off x="1972549" y="4846494"/>
              <a:ext cx="135254" cy="128873"/>
            </a:xfrm>
            <a:custGeom>
              <a:avLst/>
              <a:gdLst>
                <a:gd name="connsiteX0" fmla="*/ 57626 w 135254"/>
                <a:gd name="connsiteY0" fmla="*/ 128874 h 128873"/>
                <a:gd name="connsiteX1" fmla="*/ 77629 w 135254"/>
                <a:gd name="connsiteY1" fmla="*/ 128874 h 128873"/>
                <a:gd name="connsiteX2" fmla="*/ 135255 w 135254"/>
                <a:gd name="connsiteY2" fmla="*/ 71247 h 128873"/>
                <a:gd name="connsiteX3" fmla="*/ 135255 w 135254"/>
                <a:gd name="connsiteY3" fmla="*/ 57626 h 128873"/>
                <a:gd name="connsiteX4" fmla="*/ 77629 w 135254"/>
                <a:gd name="connsiteY4" fmla="*/ 0 h 128873"/>
                <a:gd name="connsiteX5" fmla="*/ 57626 w 135254"/>
                <a:gd name="connsiteY5" fmla="*/ 0 h 128873"/>
                <a:gd name="connsiteX6" fmla="*/ 0 w 135254"/>
                <a:gd name="connsiteY6" fmla="*/ 57626 h 128873"/>
                <a:gd name="connsiteX7" fmla="*/ 0 w 135254"/>
                <a:gd name="connsiteY7" fmla="*/ 71247 h 128873"/>
                <a:gd name="connsiteX8" fmla="*/ 57626 w 135254"/>
                <a:gd name="connsiteY8" fmla="*/ 128874 h 12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254" h="128873">
                  <a:moveTo>
                    <a:pt x="57626" y="128874"/>
                  </a:moveTo>
                  <a:lnTo>
                    <a:pt x="77629" y="128874"/>
                  </a:lnTo>
                  <a:cubicBezTo>
                    <a:pt x="109347" y="128874"/>
                    <a:pt x="135255" y="102965"/>
                    <a:pt x="135255" y="71247"/>
                  </a:cubicBezTo>
                  <a:lnTo>
                    <a:pt x="135255" y="57626"/>
                  </a:lnTo>
                  <a:cubicBezTo>
                    <a:pt x="135255" y="25908"/>
                    <a:pt x="109347" y="0"/>
                    <a:pt x="77629" y="0"/>
                  </a:cubicBezTo>
                  <a:lnTo>
                    <a:pt x="57626" y="0"/>
                  </a:lnTo>
                  <a:cubicBezTo>
                    <a:pt x="25908" y="0"/>
                    <a:pt x="0" y="25908"/>
                    <a:pt x="0" y="57626"/>
                  </a:cubicBezTo>
                  <a:lnTo>
                    <a:pt x="0" y="71247"/>
                  </a:lnTo>
                  <a:cubicBezTo>
                    <a:pt x="0" y="102965"/>
                    <a:pt x="25908" y="128874"/>
                    <a:pt x="57626" y="128874"/>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6" name="Freeform: Shape 185">
              <a:extLst>
                <a:ext uri="{FF2B5EF4-FFF2-40B4-BE49-F238E27FC236}">
                  <a16:creationId xmlns:a16="http://schemas.microsoft.com/office/drawing/2014/main" id="{3F8290F0-D778-4AE7-8E10-FFFF4BC974E4}"/>
                </a:ext>
              </a:extLst>
            </p:cNvPr>
            <p:cNvSpPr/>
            <p:nvPr/>
          </p:nvSpPr>
          <p:spPr>
            <a:xfrm>
              <a:off x="2926191" y="4710763"/>
              <a:ext cx="299656" cy="417766"/>
            </a:xfrm>
            <a:custGeom>
              <a:avLst/>
              <a:gdLst>
                <a:gd name="connsiteX0" fmla="*/ 57626 w 299656"/>
                <a:gd name="connsiteY0" fmla="*/ 417767 h 417766"/>
                <a:gd name="connsiteX1" fmla="*/ 77629 w 299656"/>
                <a:gd name="connsiteY1" fmla="*/ 417767 h 417766"/>
                <a:gd name="connsiteX2" fmla="*/ 135255 w 299656"/>
                <a:gd name="connsiteY2" fmla="*/ 360140 h 417766"/>
                <a:gd name="connsiteX3" fmla="*/ 135255 w 299656"/>
                <a:gd name="connsiteY3" fmla="*/ 216217 h 417766"/>
                <a:gd name="connsiteX4" fmla="*/ 216218 w 299656"/>
                <a:gd name="connsiteY4" fmla="*/ 135255 h 417766"/>
                <a:gd name="connsiteX5" fmla="*/ 242030 w 299656"/>
                <a:gd name="connsiteY5" fmla="*/ 135255 h 417766"/>
                <a:gd name="connsiteX6" fmla="*/ 299656 w 299656"/>
                <a:gd name="connsiteY6" fmla="*/ 77629 h 417766"/>
                <a:gd name="connsiteX7" fmla="*/ 299656 w 299656"/>
                <a:gd name="connsiteY7" fmla="*/ 57626 h 417766"/>
                <a:gd name="connsiteX8" fmla="*/ 242030 w 299656"/>
                <a:gd name="connsiteY8" fmla="*/ 0 h 417766"/>
                <a:gd name="connsiteX9" fmla="*/ 77629 w 299656"/>
                <a:gd name="connsiteY9" fmla="*/ 0 h 417766"/>
                <a:gd name="connsiteX10" fmla="*/ 57626 w 299656"/>
                <a:gd name="connsiteY10" fmla="*/ 0 h 417766"/>
                <a:gd name="connsiteX11" fmla="*/ 56197 w 299656"/>
                <a:gd name="connsiteY11" fmla="*/ 0 h 417766"/>
                <a:gd name="connsiteX12" fmla="*/ 56197 w 299656"/>
                <a:gd name="connsiteY12" fmla="*/ 0 h 417766"/>
                <a:gd name="connsiteX13" fmla="*/ 54769 w 299656"/>
                <a:gd name="connsiteY13" fmla="*/ 95 h 417766"/>
                <a:gd name="connsiteX14" fmla="*/ 54769 w 299656"/>
                <a:gd name="connsiteY14" fmla="*/ 95 h 417766"/>
                <a:gd name="connsiteX15" fmla="*/ 53340 w 299656"/>
                <a:gd name="connsiteY15" fmla="*/ 190 h 417766"/>
                <a:gd name="connsiteX16" fmla="*/ 53340 w 299656"/>
                <a:gd name="connsiteY16" fmla="*/ 190 h 417766"/>
                <a:gd name="connsiteX17" fmla="*/ 51911 w 299656"/>
                <a:gd name="connsiteY17" fmla="*/ 286 h 417766"/>
                <a:gd name="connsiteX18" fmla="*/ 51911 w 299656"/>
                <a:gd name="connsiteY18" fmla="*/ 286 h 417766"/>
                <a:gd name="connsiteX19" fmla="*/ 50482 w 299656"/>
                <a:gd name="connsiteY19" fmla="*/ 476 h 417766"/>
                <a:gd name="connsiteX20" fmla="*/ 50482 w 299656"/>
                <a:gd name="connsiteY20" fmla="*/ 476 h 417766"/>
                <a:gd name="connsiteX21" fmla="*/ 49054 w 299656"/>
                <a:gd name="connsiteY21" fmla="*/ 667 h 417766"/>
                <a:gd name="connsiteX22" fmla="*/ 49054 w 299656"/>
                <a:gd name="connsiteY22" fmla="*/ 667 h 417766"/>
                <a:gd name="connsiteX23" fmla="*/ 47625 w 299656"/>
                <a:gd name="connsiteY23" fmla="*/ 857 h 417766"/>
                <a:gd name="connsiteX24" fmla="*/ 47625 w 299656"/>
                <a:gd name="connsiteY24" fmla="*/ 857 h 417766"/>
                <a:gd name="connsiteX25" fmla="*/ 46196 w 299656"/>
                <a:gd name="connsiteY25" fmla="*/ 1143 h 417766"/>
                <a:gd name="connsiteX26" fmla="*/ 46196 w 299656"/>
                <a:gd name="connsiteY26" fmla="*/ 1143 h 417766"/>
                <a:gd name="connsiteX27" fmla="*/ 44768 w 299656"/>
                <a:gd name="connsiteY27" fmla="*/ 1429 h 417766"/>
                <a:gd name="connsiteX28" fmla="*/ 44768 w 299656"/>
                <a:gd name="connsiteY28" fmla="*/ 1429 h 417766"/>
                <a:gd name="connsiteX29" fmla="*/ 43339 w 299656"/>
                <a:gd name="connsiteY29" fmla="*/ 1809 h 417766"/>
                <a:gd name="connsiteX30" fmla="*/ 43339 w 299656"/>
                <a:gd name="connsiteY30" fmla="*/ 1809 h 417766"/>
                <a:gd name="connsiteX31" fmla="*/ 42005 w 299656"/>
                <a:gd name="connsiteY31" fmla="*/ 2191 h 417766"/>
                <a:gd name="connsiteX32" fmla="*/ 42005 w 299656"/>
                <a:gd name="connsiteY32" fmla="*/ 2191 h 417766"/>
                <a:gd name="connsiteX33" fmla="*/ 40672 w 299656"/>
                <a:gd name="connsiteY33" fmla="*/ 2572 h 417766"/>
                <a:gd name="connsiteX34" fmla="*/ 40672 w 299656"/>
                <a:gd name="connsiteY34" fmla="*/ 2572 h 417766"/>
                <a:gd name="connsiteX35" fmla="*/ 39338 w 299656"/>
                <a:gd name="connsiteY35" fmla="*/ 3048 h 417766"/>
                <a:gd name="connsiteX36" fmla="*/ 39338 w 299656"/>
                <a:gd name="connsiteY36" fmla="*/ 3048 h 417766"/>
                <a:gd name="connsiteX37" fmla="*/ 38005 w 299656"/>
                <a:gd name="connsiteY37" fmla="*/ 3524 h 417766"/>
                <a:gd name="connsiteX38" fmla="*/ 38005 w 299656"/>
                <a:gd name="connsiteY38" fmla="*/ 3524 h 417766"/>
                <a:gd name="connsiteX39" fmla="*/ 36671 w 299656"/>
                <a:gd name="connsiteY39" fmla="*/ 4000 h 417766"/>
                <a:gd name="connsiteX40" fmla="*/ 36671 w 299656"/>
                <a:gd name="connsiteY40" fmla="*/ 4000 h 417766"/>
                <a:gd name="connsiteX41" fmla="*/ 35338 w 299656"/>
                <a:gd name="connsiteY41" fmla="*/ 4572 h 417766"/>
                <a:gd name="connsiteX42" fmla="*/ 35338 w 299656"/>
                <a:gd name="connsiteY42" fmla="*/ 4572 h 417766"/>
                <a:gd name="connsiteX43" fmla="*/ 34099 w 299656"/>
                <a:gd name="connsiteY43" fmla="*/ 5143 h 417766"/>
                <a:gd name="connsiteX44" fmla="*/ 34099 w 299656"/>
                <a:gd name="connsiteY44" fmla="*/ 5143 h 417766"/>
                <a:gd name="connsiteX45" fmla="*/ 32861 w 299656"/>
                <a:gd name="connsiteY45" fmla="*/ 5715 h 417766"/>
                <a:gd name="connsiteX46" fmla="*/ 32861 w 299656"/>
                <a:gd name="connsiteY46" fmla="*/ 5715 h 417766"/>
                <a:gd name="connsiteX47" fmla="*/ 31623 w 299656"/>
                <a:gd name="connsiteY47" fmla="*/ 6382 h 417766"/>
                <a:gd name="connsiteX48" fmla="*/ 31623 w 299656"/>
                <a:gd name="connsiteY48" fmla="*/ 6382 h 417766"/>
                <a:gd name="connsiteX49" fmla="*/ 30385 w 299656"/>
                <a:gd name="connsiteY49" fmla="*/ 7048 h 417766"/>
                <a:gd name="connsiteX50" fmla="*/ 30385 w 299656"/>
                <a:gd name="connsiteY50" fmla="*/ 7048 h 417766"/>
                <a:gd name="connsiteX51" fmla="*/ 29146 w 299656"/>
                <a:gd name="connsiteY51" fmla="*/ 7715 h 417766"/>
                <a:gd name="connsiteX52" fmla="*/ 29146 w 299656"/>
                <a:gd name="connsiteY52" fmla="*/ 7715 h 417766"/>
                <a:gd name="connsiteX53" fmla="*/ 27908 w 299656"/>
                <a:gd name="connsiteY53" fmla="*/ 8382 h 417766"/>
                <a:gd name="connsiteX54" fmla="*/ 27908 w 299656"/>
                <a:gd name="connsiteY54" fmla="*/ 8382 h 417766"/>
                <a:gd name="connsiteX55" fmla="*/ 26765 w 299656"/>
                <a:gd name="connsiteY55" fmla="*/ 9144 h 417766"/>
                <a:gd name="connsiteX56" fmla="*/ 26765 w 299656"/>
                <a:gd name="connsiteY56" fmla="*/ 9144 h 417766"/>
                <a:gd name="connsiteX57" fmla="*/ 25622 w 299656"/>
                <a:gd name="connsiteY57" fmla="*/ 9906 h 417766"/>
                <a:gd name="connsiteX58" fmla="*/ 25622 w 299656"/>
                <a:gd name="connsiteY58" fmla="*/ 9906 h 417766"/>
                <a:gd name="connsiteX59" fmla="*/ 24479 w 299656"/>
                <a:gd name="connsiteY59" fmla="*/ 10668 h 417766"/>
                <a:gd name="connsiteX60" fmla="*/ 24479 w 299656"/>
                <a:gd name="connsiteY60" fmla="*/ 10668 h 417766"/>
                <a:gd name="connsiteX61" fmla="*/ 23336 w 299656"/>
                <a:gd name="connsiteY61" fmla="*/ 11525 h 417766"/>
                <a:gd name="connsiteX62" fmla="*/ 23336 w 299656"/>
                <a:gd name="connsiteY62" fmla="*/ 11525 h 417766"/>
                <a:gd name="connsiteX63" fmla="*/ 22193 w 299656"/>
                <a:gd name="connsiteY63" fmla="*/ 12382 h 417766"/>
                <a:gd name="connsiteX64" fmla="*/ 22193 w 299656"/>
                <a:gd name="connsiteY64" fmla="*/ 12382 h 417766"/>
                <a:gd name="connsiteX65" fmla="*/ 21146 w 299656"/>
                <a:gd name="connsiteY65" fmla="*/ 13240 h 417766"/>
                <a:gd name="connsiteX66" fmla="*/ 21146 w 299656"/>
                <a:gd name="connsiteY66" fmla="*/ 13240 h 417766"/>
                <a:gd name="connsiteX67" fmla="*/ 20098 w 299656"/>
                <a:gd name="connsiteY67" fmla="*/ 14097 h 417766"/>
                <a:gd name="connsiteX68" fmla="*/ 20098 w 299656"/>
                <a:gd name="connsiteY68" fmla="*/ 14097 h 417766"/>
                <a:gd name="connsiteX69" fmla="*/ 19050 w 299656"/>
                <a:gd name="connsiteY69" fmla="*/ 15049 h 417766"/>
                <a:gd name="connsiteX70" fmla="*/ 19050 w 299656"/>
                <a:gd name="connsiteY70" fmla="*/ 15049 h 417766"/>
                <a:gd name="connsiteX71" fmla="*/ 18002 w 299656"/>
                <a:gd name="connsiteY71" fmla="*/ 16002 h 417766"/>
                <a:gd name="connsiteX72" fmla="*/ 18002 w 299656"/>
                <a:gd name="connsiteY72" fmla="*/ 16002 h 417766"/>
                <a:gd name="connsiteX73" fmla="*/ 17050 w 299656"/>
                <a:gd name="connsiteY73" fmla="*/ 16954 h 417766"/>
                <a:gd name="connsiteX74" fmla="*/ 17050 w 299656"/>
                <a:gd name="connsiteY74" fmla="*/ 16954 h 417766"/>
                <a:gd name="connsiteX75" fmla="*/ 16097 w 299656"/>
                <a:gd name="connsiteY75" fmla="*/ 17907 h 417766"/>
                <a:gd name="connsiteX76" fmla="*/ 16097 w 299656"/>
                <a:gd name="connsiteY76" fmla="*/ 17907 h 417766"/>
                <a:gd name="connsiteX77" fmla="*/ 15145 w 299656"/>
                <a:gd name="connsiteY77" fmla="*/ 18955 h 417766"/>
                <a:gd name="connsiteX78" fmla="*/ 15145 w 299656"/>
                <a:gd name="connsiteY78" fmla="*/ 18955 h 417766"/>
                <a:gd name="connsiteX79" fmla="*/ 14192 w 299656"/>
                <a:gd name="connsiteY79" fmla="*/ 20002 h 417766"/>
                <a:gd name="connsiteX80" fmla="*/ 14192 w 299656"/>
                <a:gd name="connsiteY80" fmla="*/ 20002 h 417766"/>
                <a:gd name="connsiteX81" fmla="*/ 13335 w 299656"/>
                <a:gd name="connsiteY81" fmla="*/ 21050 h 417766"/>
                <a:gd name="connsiteX82" fmla="*/ 13335 w 299656"/>
                <a:gd name="connsiteY82" fmla="*/ 21050 h 417766"/>
                <a:gd name="connsiteX83" fmla="*/ 12478 w 299656"/>
                <a:gd name="connsiteY83" fmla="*/ 22098 h 417766"/>
                <a:gd name="connsiteX84" fmla="*/ 12478 w 299656"/>
                <a:gd name="connsiteY84" fmla="*/ 22098 h 417766"/>
                <a:gd name="connsiteX85" fmla="*/ 11621 w 299656"/>
                <a:gd name="connsiteY85" fmla="*/ 23146 h 417766"/>
                <a:gd name="connsiteX86" fmla="*/ 11621 w 299656"/>
                <a:gd name="connsiteY86" fmla="*/ 23146 h 417766"/>
                <a:gd name="connsiteX87" fmla="*/ 10763 w 299656"/>
                <a:gd name="connsiteY87" fmla="*/ 24289 h 417766"/>
                <a:gd name="connsiteX88" fmla="*/ 10763 w 299656"/>
                <a:gd name="connsiteY88" fmla="*/ 24289 h 417766"/>
                <a:gd name="connsiteX89" fmla="*/ 10001 w 299656"/>
                <a:gd name="connsiteY89" fmla="*/ 25432 h 417766"/>
                <a:gd name="connsiteX90" fmla="*/ 10001 w 299656"/>
                <a:gd name="connsiteY90" fmla="*/ 25432 h 417766"/>
                <a:gd name="connsiteX91" fmla="*/ 9239 w 299656"/>
                <a:gd name="connsiteY91" fmla="*/ 26575 h 417766"/>
                <a:gd name="connsiteX92" fmla="*/ 9239 w 299656"/>
                <a:gd name="connsiteY92" fmla="*/ 26575 h 417766"/>
                <a:gd name="connsiteX93" fmla="*/ 8477 w 299656"/>
                <a:gd name="connsiteY93" fmla="*/ 27717 h 417766"/>
                <a:gd name="connsiteX94" fmla="*/ 8477 w 299656"/>
                <a:gd name="connsiteY94" fmla="*/ 27717 h 417766"/>
                <a:gd name="connsiteX95" fmla="*/ 7811 w 299656"/>
                <a:gd name="connsiteY95" fmla="*/ 28956 h 417766"/>
                <a:gd name="connsiteX96" fmla="*/ 7811 w 299656"/>
                <a:gd name="connsiteY96" fmla="*/ 28956 h 417766"/>
                <a:gd name="connsiteX97" fmla="*/ 7144 w 299656"/>
                <a:gd name="connsiteY97" fmla="*/ 30194 h 417766"/>
                <a:gd name="connsiteX98" fmla="*/ 7144 w 299656"/>
                <a:gd name="connsiteY98" fmla="*/ 30194 h 417766"/>
                <a:gd name="connsiteX99" fmla="*/ 6477 w 299656"/>
                <a:gd name="connsiteY99" fmla="*/ 31432 h 417766"/>
                <a:gd name="connsiteX100" fmla="*/ 6477 w 299656"/>
                <a:gd name="connsiteY100" fmla="*/ 31432 h 417766"/>
                <a:gd name="connsiteX101" fmla="*/ 5810 w 299656"/>
                <a:gd name="connsiteY101" fmla="*/ 32671 h 417766"/>
                <a:gd name="connsiteX102" fmla="*/ 5810 w 299656"/>
                <a:gd name="connsiteY102" fmla="*/ 32671 h 417766"/>
                <a:gd name="connsiteX103" fmla="*/ 5239 w 299656"/>
                <a:gd name="connsiteY103" fmla="*/ 33909 h 417766"/>
                <a:gd name="connsiteX104" fmla="*/ 5239 w 299656"/>
                <a:gd name="connsiteY104" fmla="*/ 33909 h 417766"/>
                <a:gd name="connsiteX105" fmla="*/ 4667 w 299656"/>
                <a:gd name="connsiteY105" fmla="*/ 35147 h 417766"/>
                <a:gd name="connsiteX106" fmla="*/ 4667 w 299656"/>
                <a:gd name="connsiteY106" fmla="*/ 35147 h 417766"/>
                <a:gd name="connsiteX107" fmla="*/ 4096 w 299656"/>
                <a:gd name="connsiteY107" fmla="*/ 36481 h 417766"/>
                <a:gd name="connsiteX108" fmla="*/ 4096 w 299656"/>
                <a:gd name="connsiteY108" fmla="*/ 36481 h 417766"/>
                <a:gd name="connsiteX109" fmla="*/ 3620 w 299656"/>
                <a:gd name="connsiteY109" fmla="*/ 37814 h 417766"/>
                <a:gd name="connsiteX110" fmla="*/ 3620 w 299656"/>
                <a:gd name="connsiteY110" fmla="*/ 37814 h 417766"/>
                <a:gd name="connsiteX111" fmla="*/ 3143 w 299656"/>
                <a:gd name="connsiteY111" fmla="*/ 39148 h 417766"/>
                <a:gd name="connsiteX112" fmla="*/ 3143 w 299656"/>
                <a:gd name="connsiteY112" fmla="*/ 39148 h 417766"/>
                <a:gd name="connsiteX113" fmla="*/ 2667 w 299656"/>
                <a:gd name="connsiteY113" fmla="*/ 40481 h 417766"/>
                <a:gd name="connsiteX114" fmla="*/ 2667 w 299656"/>
                <a:gd name="connsiteY114" fmla="*/ 40481 h 417766"/>
                <a:gd name="connsiteX115" fmla="*/ 2286 w 299656"/>
                <a:gd name="connsiteY115" fmla="*/ 41815 h 417766"/>
                <a:gd name="connsiteX116" fmla="*/ 2286 w 299656"/>
                <a:gd name="connsiteY116" fmla="*/ 41815 h 417766"/>
                <a:gd name="connsiteX117" fmla="*/ 1905 w 299656"/>
                <a:gd name="connsiteY117" fmla="*/ 43148 h 417766"/>
                <a:gd name="connsiteX118" fmla="*/ 1905 w 299656"/>
                <a:gd name="connsiteY118" fmla="*/ 43148 h 417766"/>
                <a:gd name="connsiteX119" fmla="*/ 1524 w 299656"/>
                <a:gd name="connsiteY119" fmla="*/ 44482 h 417766"/>
                <a:gd name="connsiteX120" fmla="*/ 1524 w 299656"/>
                <a:gd name="connsiteY120" fmla="*/ 44482 h 417766"/>
                <a:gd name="connsiteX121" fmla="*/ 1238 w 299656"/>
                <a:gd name="connsiteY121" fmla="*/ 45910 h 417766"/>
                <a:gd name="connsiteX122" fmla="*/ 1238 w 299656"/>
                <a:gd name="connsiteY122" fmla="*/ 45910 h 417766"/>
                <a:gd name="connsiteX123" fmla="*/ 953 w 299656"/>
                <a:gd name="connsiteY123" fmla="*/ 47339 h 417766"/>
                <a:gd name="connsiteX124" fmla="*/ 953 w 299656"/>
                <a:gd name="connsiteY124" fmla="*/ 47339 h 417766"/>
                <a:gd name="connsiteX125" fmla="*/ 667 w 299656"/>
                <a:gd name="connsiteY125" fmla="*/ 48768 h 417766"/>
                <a:gd name="connsiteX126" fmla="*/ 667 w 299656"/>
                <a:gd name="connsiteY126" fmla="*/ 48768 h 417766"/>
                <a:gd name="connsiteX127" fmla="*/ 476 w 299656"/>
                <a:gd name="connsiteY127" fmla="*/ 50197 h 417766"/>
                <a:gd name="connsiteX128" fmla="*/ 476 w 299656"/>
                <a:gd name="connsiteY128" fmla="*/ 50197 h 417766"/>
                <a:gd name="connsiteX129" fmla="*/ 286 w 299656"/>
                <a:gd name="connsiteY129" fmla="*/ 51625 h 417766"/>
                <a:gd name="connsiteX130" fmla="*/ 286 w 299656"/>
                <a:gd name="connsiteY130" fmla="*/ 51625 h 417766"/>
                <a:gd name="connsiteX131" fmla="*/ 190 w 299656"/>
                <a:gd name="connsiteY131" fmla="*/ 53054 h 417766"/>
                <a:gd name="connsiteX132" fmla="*/ 190 w 299656"/>
                <a:gd name="connsiteY132" fmla="*/ 53054 h 417766"/>
                <a:gd name="connsiteX133" fmla="*/ 95 w 299656"/>
                <a:gd name="connsiteY133" fmla="*/ 54483 h 417766"/>
                <a:gd name="connsiteX134" fmla="*/ 95 w 299656"/>
                <a:gd name="connsiteY134" fmla="*/ 54483 h 417766"/>
                <a:gd name="connsiteX135" fmla="*/ 95 w 299656"/>
                <a:gd name="connsiteY135" fmla="*/ 54959 h 417766"/>
                <a:gd name="connsiteX136" fmla="*/ 0 w 299656"/>
                <a:gd name="connsiteY136" fmla="*/ 56864 h 417766"/>
                <a:gd name="connsiteX137" fmla="*/ 0 w 299656"/>
                <a:gd name="connsiteY137" fmla="*/ 57340 h 417766"/>
                <a:gd name="connsiteX138" fmla="*/ 0 w 299656"/>
                <a:gd name="connsiteY138" fmla="*/ 57340 h 417766"/>
                <a:gd name="connsiteX139" fmla="*/ 0 w 299656"/>
                <a:gd name="connsiteY139" fmla="*/ 77343 h 417766"/>
                <a:gd name="connsiteX140" fmla="*/ 0 w 299656"/>
                <a:gd name="connsiteY140" fmla="*/ 359855 h 417766"/>
                <a:gd name="connsiteX141" fmla="*/ 57626 w 299656"/>
                <a:gd name="connsiteY141" fmla="*/ 417767 h 417766"/>
                <a:gd name="connsiteX142" fmla="*/ 57626 w 299656"/>
                <a:gd name="connsiteY142" fmla="*/ 417767 h 417766"/>
                <a:gd name="connsiteX143" fmla="*/ 57626 w 299656"/>
                <a:gd name="connsiteY143" fmla="*/ 0 h 417766"/>
                <a:gd name="connsiteX144" fmla="*/ 57626 w 299656"/>
                <a:gd name="connsiteY144" fmla="*/ 0 h 417766"/>
                <a:gd name="connsiteX145" fmla="*/ 57626 w 299656"/>
                <a:gd name="connsiteY145" fmla="*/ 0 h 41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99656" h="417766">
                  <a:moveTo>
                    <a:pt x="57626" y="417767"/>
                  </a:moveTo>
                  <a:lnTo>
                    <a:pt x="77629" y="417767"/>
                  </a:lnTo>
                  <a:cubicBezTo>
                    <a:pt x="109347" y="417767"/>
                    <a:pt x="135255" y="391858"/>
                    <a:pt x="135255" y="360140"/>
                  </a:cubicBezTo>
                  <a:lnTo>
                    <a:pt x="135255" y="216217"/>
                  </a:lnTo>
                  <a:cubicBezTo>
                    <a:pt x="135255" y="171640"/>
                    <a:pt x="171640" y="135255"/>
                    <a:pt x="216218" y="135255"/>
                  </a:cubicBezTo>
                  <a:lnTo>
                    <a:pt x="242030" y="135255"/>
                  </a:lnTo>
                  <a:cubicBezTo>
                    <a:pt x="273748" y="135255"/>
                    <a:pt x="299656" y="109347"/>
                    <a:pt x="299656" y="77629"/>
                  </a:cubicBezTo>
                  <a:lnTo>
                    <a:pt x="299656" y="57626"/>
                  </a:lnTo>
                  <a:cubicBezTo>
                    <a:pt x="299656" y="25908"/>
                    <a:pt x="273748" y="0"/>
                    <a:pt x="242030" y="0"/>
                  </a:cubicBezTo>
                  <a:lnTo>
                    <a:pt x="77629" y="0"/>
                  </a:lnTo>
                  <a:lnTo>
                    <a:pt x="57626" y="0"/>
                  </a:lnTo>
                  <a:lnTo>
                    <a:pt x="56197" y="0"/>
                  </a:lnTo>
                  <a:lnTo>
                    <a:pt x="56197" y="0"/>
                  </a:lnTo>
                  <a:lnTo>
                    <a:pt x="54769" y="95"/>
                  </a:lnTo>
                  <a:lnTo>
                    <a:pt x="54769" y="95"/>
                  </a:lnTo>
                  <a:lnTo>
                    <a:pt x="53340" y="190"/>
                  </a:lnTo>
                  <a:lnTo>
                    <a:pt x="53340" y="190"/>
                  </a:lnTo>
                  <a:lnTo>
                    <a:pt x="51911" y="286"/>
                  </a:lnTo>
                  <a:lnTo>
                    <a:pt x="51911" y="286"/>
                  </a:lnTo>
                  <a:lnTo>
                    <a:pt x="50482" y="476"/>
                  </a:lnTo>
                  <a:lnTo>
                    <a:pt x="50482" y="476"/>
                  </a:lnTo>
                  <a:lnTo>
                    <a:pt x="49054" y="667"/>
                  </a:lnTo>
                  <a:lnTo>
                    <a:pt x="49054" y="667"/>
                  </a:lnTo>
                  <a:lnTo>
                    <a:pt x="47625" y="857"/>
                  </a:lnTo>
                  <a:lnTo>
                    <a:pt x="47625" y="857"/>
                  </a:lnTo>
                  <a:cubicBezTo>
                    <a:pt x="47149" y="952"/>
                    <a:pt x="46672" y="1048"/>
                    <a:pt x="46196" y="1143"/>
                  </a:cubicBezTo>
                  <a:lnTo>
                    <a:pt x="46196" y="1143"/>
                  </a:lnTo>
                  <a:lnTo>
                    <a:pt x="44768" y="1429"/>
                  </a:lnTo>
                  <a:lnTo>
                    <a:pt x="44768" y="1429"/>
                  </a:lnTo>
                  <a:lnTo>
                    <a:pt x="43339" y="1809"/>
                  </a:lnTo>
                  <a:lnTo>
                    <a:pt x="43339" y="1809"/>
                  </a:lnTo>
                  <a:lnTo>
                    <a:pt x="42005" y="2191"/>
                  </a:lnTo>
                  <a:lnTo>
                    <a:pt x="42005" y="2191"/>
                  </a:lnTo>
                  <a:lnTo>
                    <a:pt x="40672" y="2572"/>
                  </a:lnTo>
                  <a:lnTo>
                    <a:pt x="40672" y="2572"/>
                  </a:lnTo>
                  <a:lnTo>
                    <a:pt x="39338" y="3048"/>
                  </a:lnTo>
                  <a:lnTo>
                    <a:pt x="39338" y="3048"/>
                  </a:lnTo>
                  <a:lnTo>
                    <a:pt x="38005" y="3524"/>
                  </a:lnTo>
                  <a:lnTo>
                    <a:pt x="38005" y="3524"/>
                  </a:lnTo>
                  <a:lnTo>
                    <a:pt x="36671" y="4000"/>
                  </a:lnTo>
                  <a:lnTo>
                    <a:pt x="36671" y="4000"/>
                  </a:lnTo>
                  <a:lnTo>
                    <a:pt x="35338" y="4572"/>
                  </a:lnTo>
                  <a:lnTo>
                    <a:pt x="35338" y="4572"/>
                  </a:lnTo>
                  <a:lnTo>
                    <a:pt x="34099" y="5143"/>
                  </a:lnTo>
                  <a:lnTo>
                    <a:pt x="34099" y="5143"/>
                  </a:lnTo>
                  <a:lnTo>
                    <a:pt x="32861" y="5715"/>
                  </a:lnTo>
                  <a:lnTo>
                    <a:pt x="32861" y="5715"/>
                  </a:lnTo>
                  <a:lnTo>
                    <a:pt x="31623" y="6382"/>
                  </a:lnTo>
                  <a:lnTo>
                    <a:pt x="31623" y="6382"/>
                  </a:lnTo>
                  <a:cubicBezTo>
                    <a:pt x="31242" y="6572"/>
                    <a:pt x="30766" y="6763"/>
                    <a:pt x="30385" y="7048"/>
                  </a:cubicBezTo>
                  <a:lnTo>
                    <a:pt x="30385" y="7048"/>
                  </a:lnTo>
                  <a:lnTo>
                    <a:pt x="29146" y="7715"/>
                  </a:lnTo>
                  <a:lnTo>
                    <a:pt x="29146" y="7715"/>
                  </a:lnTo>
                  <a:cubicBezTo>
                    <a:pt x="28765" y="7906"/>
                    <a:pt x="28385" y="8191"/>
                    <a:pt x="27908" y="8382"/>
                  </a:cubicBezTo>
                  <a:lnTo>
                    <a:pt x="27908" y="8382"/>
                  </a:lnTo>
                  <a:lnTo>
                    <a:pt x="26765" y="9144"/>
                  </a:lnTo>
                  <a:lnTo>
                    <a:pt x="26765" y="9144"/>
                  </a:lnTo>
                  <a:lnTo>
                    <a:pt x="25622" y="9906"/>
                  </a:lnTo>
                  <a:lnTo>
                    <a:pt x="25622" y="9906"/>
                  </a:lnTo>
                  <a:lnTo>
                    <a:pt x="24479" y="10668"/>
                  </a:lnTo>
                  <a:lnTo>
                    <a:pt x="24479" y="10668"/>
                  </a:lnTo>
                  <a:lnTo>
                    <a:pt x="23336" y="11525"/>
                  </a:lnTo>
                  <a:lnTo>
                    <a:pt x="23336" y="11525"/>
                  </a:lnTo>
                  <a:lnTo>
                    <a:pt x="22193" y="12382"/>
                  </a:lnTo>
                  <a:lnTo>
                    <a:pt x="22193" y="12382"/>
                  </a:lnTo>
                  <a:cubicBezTo>
                    <a:pt x="21812" y="12668"/>
                    <a:pt x="21431" y="12954"/>
                    <a:pt x="21146" y="13240"/>
                  </a:cubicBezTo>
                  <a:lnTo>
                    <a:pt x="21146" y="13240"/>
                  </a:lnTo>
                  <a:lnTo>
                    <a:pt x="20098" y="14097"/>
                  </a:lnTo>
                  <a:lnTo>
                    <a:pt x="20098" y="14097"/>
                  </a:lnTo>
                  <a:lnTo>
                    <a:pt x="19050" y="15049"/>
                  </a:lnTo>
                  <a:lnTo>
                    <a:pt x="19050" y="15049"/>
                  </a:lnTo>
                  <a:lnTo>
                    <a:pt x="18002" y="16002"/>
                  </a:lnTo>
                  <a:lnTo>
                    <a:pt x="18002" y="16002"/>
                  </a:lnTo>
                  <a:lnTo>
                    <a:pt x="17050" y="16954"/>
                  </a:lnTo>
                  <a:lnTo>
                    <a:pt x="17050" y="16954"/>
                  </a:lnTo>
                  <a:lnTo>
                    <a:pt x="16097" y="17907"/>
                  </a:lnTo>
                  <a:lnTo>
                    <a:pt x="16097" y="17907"/>
                  </a:lnTo>
                  <a:lnTo>
                    <a:pt x="15145" y="18955"/>
                  </a:lnTo>
                  <a:lnTo>
                    <a:pt x="15145" y="18955"/>
                  </a:lnTo>
                  <a:lnTo>
                    <a:pt x="14192" y="20002"/>
                  </a:lnTo>
                  <a:lnTo>
                    <a:pt x="14192" y="20002"/>
                  </a:lnTo>
                  <a:lnTo>
                    <a:pt x="13335" y="21050"/>
                  </a:lnTo>
                  <a:lnTo>
                    <a:pt x="13335" y="21050"/>
                  </a:lnTo>
                  <a:cubicBezTo>
                    <a:pt x="13049" y="21431"/>
                    <a:pt x="12763" y="21812"/>
                    <a:pt x="12478" y="22098"/>
                  </a:cubicBezTo>
                  <a:lnTo>
                    <a:pt x="12478" y="22098"/>
                  </a:lnTo>
                  <a:cubicBezTo>
                    <a:pt x="12192" y="22479"/>
                    <a:pt x="11906" y="22860"/>
                    <a:pt x="11621" y="23146"/>
                  </a:cubicBezTo>
                  <a:lnTo>
                    <a:pt x="11621" y="23146"/>
                  </a:lnTo>
                  <a:lnTo>
                    <a:pt x="10763" y="24289"/>
                  </a:lnTo>
                  <a:lnTo>
                    <a:pt x="10763" y="24289"/>
                  </a:lnTo>
                  <a:lnTo>
                    <a:pt x="10001" y="25432"/>
                  </a:lnTo>
                  <a:lnTo>
                    <a:pt x="10001" y="25432"/>
                  </a:lnTo>
                  <a:lnTo>
                    <a:pt x="9239" y="26575"/>
                  </a:lnTo>
                  <a:lnTo>
                    <a:pt x="9239" y="26575"/>
                  </a:lnTo>
                  <a:lnTo>
                    <a:pt x="8477" y="27717"/>
                  </a:lnTo>
                  <a:lnTo>
                    <a:pt x="8477" y="27717"/>
                  </a:lnTo>
                  <a:lnTo>
                    <a:pt x="7811" y="28956"/>
                  </a:lnTo>
                  <a:lnTo>
                    <a:pt x="7811" y="28956"/>
                  </a:lnTo>
                  <a:lnTo>
                    <a:pt x="7144" y="30194"/>
                  </a:lnTo>
                  <a:lnTo>
                    <a:pt x="7144" y="30194"/>
                  </a:lnTo>
                  <a:lnTo>
                    <a:pt x="6477" y="31432"/>
                  </a:lnTo>
                  <a:lnTo>
                    <a:pt x="6477" y="31432"/>
                  </a:lnTo>
                  <a:lnTo>
                    <a:pt x="5810" y="32671"/>
                  </a:lnTo>
                  <a:lnTo>
                    <a:pt x="5810" y="32671"/>
                  </a:lnTo>
                  <a:lnTo>
                    <a:pt x="5239" y="33909"/>
                  </a:lnTo>
                  <a:lnTo>
                    <a:pt x="5239" y="33909"/>
                  </a:lnTo>
                  <a:cubicBezTo>
                    <a:pt x="5048" y="34290"/>
                    <a:pt x="4858" y="34766"/>
                    <a:pt x="4667" y="35147"/>
                  </a:cubicBezTo>
                  <a:lnTo>
                    <a:pt x="4667" y="35147"/>
                  </a:lnTo>
                  <a:lnTo>
                    <a:pt x="4096" y="36481"/>
                  </a:lnTo>
                  <a:lnTo>
                    <a:pt x="4096" y="36481"/>
                  </a:lnTo>
                  <a:lnTo>
                    <a:pt x="3620" y="37814"/>
                  </a:lnTo>
                  <a:lnTo>
                    <a:pt x="3620" y="37814"/>
                  </a:lnTo>
                  <a:lnTo>
                    <a:pt x="3143" y="39148"/>
                  </a:lnTo>
                  <a:lnTo>
                    <a:pt x="3143" y="39148"/>
                  </a:lnTo>
                  <a:lnTo>
                    <a:pt x="2667" y="40481"/>
                  </a:lnTo>
                  <a:lnTo>
                    <a:pt x="2667" y="40481"/>
                  </a:lnTo>
                  <a:lnTo>
                    <a:pt x="2286" y="41815"/>
                  </a:lnTo>
                  <a:lnTo>
                    <a:pt x="2286" y="41815"/>
                  </a:lnTo>
                  <a:lnTo>
                    <a:pt x="1905" y="43148"/>
                  </a:lnTo>
                  <a:lnTo>
                    <a:pt x="1905" y="43148"/>
                  </a:lnTo>
                  <a:lnTo>
                    <a:pt x="1524" y="44482"/>
                  </a:lnTo>
                  <a:lnTo>
                    <a:pt x="1524" y="44482"/>
                  </a:lnTo>
                  <a:lnTo>
                    <a:pt x="1238" y="45910"/>
                  </a:lnTo>
                  <a:lnTo>
                    <a:pt x="1238" y="45910"/>
                  </a:lnTo>
                  <a:cubicBezTo>
                    <a:pt x="1143" y="46387"/>
                    <a:pt x="1048" y="46863"/>
                    <a:pt x="953" y="47339"/>
                  </a:cubicBezTo>
                  <a:lnTo>
                    <a:pt x="953" y="47339"/>
                  </a:lnTo>
                  <a:lnTo>
                    <a:pt x="667" y="48768"/>
                  </a:lnTo>
                  <a:lnTo>
                    <a:pt x="667" y="48768"/>
                  </a:lnTo>
                  <a:lnTo>
                    <a:pt x="476" y="50197"/>
                  </a:lnTo>
                  <a:lnTo>
                    <a:pt x="476" y="50197"/>
                  </a:lnTo>
                  <a:lnTo>
                    <a:pt x="286" y="51625"/>
                  </a:lnTo>
                  <a:lnTo>
                    <a:pt x="286" y="51625"/>
                  </a:lnTo>
                  <a:lnTo>
                    <a:pt x="190" y="53054"/>
                  </a:lnTo>
                  <a:lnTo>
                    <a:pt x="190" y="53054"/>
                  </a:lnTo>
                  <a:lnTo>
                    <a:pt x="95" y="54483"/>
                  </a:lnTo>
                  <a:lnTo>
                    <a:pt x="95" y="54483"/>
                  </a:lnTo>
                  <a:lnTo>
                    <a:pt x="95" y="54959"/>
                  </a:lnTo>
                  <a:cubicBezTo>
                    <a:pt x="95" y="55626"/>
                    <a:pt x="95" y="56197"/>
                    <a:pt x="0" y="56864"/>
                  </a:cubicBezTo>
                  <a:lnTo>
                    <a:pt x="0" y="57340"/>
                  </a:lnTo>
                  <a:lnTo>
                    <a:pt x="0" y="57340"/>
                  </a:lnTo>
                  <a:lnTo>
                    <a:pt x="0" y="77343"/>
                  </a:lnTo>
                  <a:lnTo>
                    <a:pt x="0" y="359855"/>
                  </a:lnTo>
                  <a:cubicBezTo>
                    <a:pt x="0" y="391858"/>
                    <a:pt x="25908" y="417767"/>
                    <a:pt x="57626" y="417767"/>
                  </a:cubicBezTo>
                  <a:lnTo>
                    <a:pt x="57626" y="417767"/>
                  </a:lnTo>
                  <a:close/>
                  <a:moveTo>
                    <a:pt x="57626" y="0"/>
                  </a:moveTo>
                  <a:lnTo>
                    <a:pt x="57626" y="0"/>
                  </a:lnTo>
                  <a:lnTo>
                    <a:pt x="57626"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7" name="Freeform: Shape 186">
              <a:extLst>
                <a:ext uri="{FF2B5EF4-FFF2-40B4-BE49-F238E27FC236}">
                  <a16:creationId xmlns:a16="http://schemas.microsoft.com/office/drawing/2014/main" id="{37F892D6-1BA7-43F9-A999-76BCDBE7D53A}"/>
                </a:ext>
              </a:extLst>
            </p:cNvPr>
            <p:cNvSpPr/>
            <p:nvPr/>
          </p:nvSpPr>
          <p:spPr>
            <a:xfrm>
              <a:off x="75454" y="4553410"/>
              <a:ext cx="628078" cy="867822"/>
            </a:xfrm>
            <a:custGeom>
              <a:avLst/>
              <a:gdLst>
                <a:gd name="connsiteX0" fmla="*/ 550069 w 628078"/>
                <a:gd name="connsiteY0" fmla="*/ 300609 h 867822"/>
                <a:gd name="connsiteX1" fmla="*/ 570452 w 628078"/>
                <a:gd name="connsiteY1" fmla="*/ 300609 h 867822"/>
                <a:gd name="connsiteX2" fmla="*/ 628079 w 628078"/>
                <a:gd name="connsiteY2" fmla="*/ 242983 h 867822"/>
                <a:gd name="connsiteX3" fmla="*/ 628079 w 628078"/>
                <a:gd name="connsiteY3" fmla="*/ 57626 h 867822"/>
                <a:gd name="connsiteX4" fmla="*/ 570452 w 628078"/>
                <a:gd name="connsiteY4" fmla="*/ 0 h 867822"/>
                <a:gd name="connsiteX5" fmla="*/ 216599 w 628078"/>
                <a:gd name="connsiteY5" fmla="*/ 0 h 867822"/>
                <a:gd name="connsiteX6" fmla="*/ 158972 w 628078"/>
                <a:gd name="connsiteY6" fmla="*/ 857 h 867822"/>
                <a:gd name="connsiteX7" fmla="*/ 158972 w 628078"/>
                <a:gd name="connsiteY7" fmla="*/ 212884 h 867822"/>
                <a:gd name="connsiteX8" fmla="*/ 78010 w 628078"/>
                <a:gd name="connsiteY8" fmla="*/ 293846 h 867822"/>
                <a:gd name="connsiteX9" fmla="*/ 57626 w 628078"/>
                <a:gd name="connsiteY9" fmla="*/ 293846 h 867822"/>
                <a:gd name="connsiteX10" fmla="*/ 0 w 628078"/>
                <a:gd name="connsiteY10" fmla="*/ 352901 h 867822"/>
                <a:gd name="connsiteX11" fmla="*/ 0 w 628078"/>
                <a:gd name="connsiteY11" fmla="*/ 464153 h 867822"/>
                <a:gd name="connsiteX12" fmla="*/ 0 w 628078"/>
                <a:gd name="connsiteY12" fmla="*/ 520351 h 867822"/>
                <a:gd name="connsiteX13" fmla="*/ 0 w 628078"/>
                <a:gd name="connsiteY13" fmla="*/ 810197 h 867822"/>
                <a:gd name="connsiteX14" fmla="*/ 57626 w 628078"/>
                <a:gd name="connsiteY14" fmla="*/ 867823 h 867822"/>
                <a:gd name="connsiteX15" fmla="*/ 252413 w 628078"/>
                <a:gd name="connsiteY15" fmla="*/ 867823 h 867822"/>
                <a:gd name="connsiteX16" fmla="*/ 310039 w 628078"/>
                <a:gd name="connsiteY16" fmla="*/ 866965 h 867822"/>
                <a:gd name="connsiteX17" fmla="*/ 310039 w 628078"/>
                <a:gd name="connsiteY17" fmla="*/ 660559 h 867822"/>
                <a:gd name="connsiteX18" fmla="*/ 391001 w 628078"/>
                <a:gd name="connsiteY18" fmla="*/ 579596 h 867822"/>
                <a:gd name="connsiteX19" fmla="*/ 411385 w 628078"/>
                <a:gd name="connsiteY19" fmla="*/ 579596 h 867822"/>
                <a:gd name="connsiteX20" fmla="*/ 469011 w 628078"/>
                <a:gd name="connsiteY20" fmla="*/ 520541 h 867822"/>
                <a:gd name="connsiteX21" fmla="*/ 469011 w 628078"/>
                <a:gd name="connsiteY21" fmla="*/ 381667 h 867822"/>
                <a:gd name="connsiteX22" fmla="*/ 550069 w 628078"/>
                <a:gd name="connsiteY22" fmla="*/ 300609 h 86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8078" h="867822">
                  <a:moveTo>
                    <a:pt x="550069" y="300609"/>
                  </a:moveTo>
                  <a:lnTo>
                    <a:pt x="570452" y="300609"/>
                  </a:lnTo>
                  <a:cubicBezTo>
                    <a:pt x="602171" y="300609"/>
                    <a:pt x="628079" y="274701"/>
                    <a:pt x="628079" y="242983"/>
                  </a:cubicBezTo>
                  <a:lnTo>
                    <a:pt x="628079" y="57626"/>
                  </a:lnTo>
                  <a:cubicBezTo>
                    <a:pt x="628079" y="25908"/>
                    <a:pt x="602171" y="0"/>
                    <a:pt x="570452" y="0"/>
                  </a:cubicBezTo>
                  <a:lnTo>
                    <a:pt x="216599" y="0"/>
                  </a:lnTo>
                  <a:lnTo>
                    <a:pt x="158972" y="857"/>
                  </a:lnTo>
                  <a:lnTo>
                    <a:pt x="158972" y="212884"/>
                  </a:lnTo>
                  <a:cubicBezTo>
                    <a:pt x="158972" y="257461"/>
                    <a:pt x="122587" y="293846"/>
                    <a:pt x="78010" y="293846"/>
                  </a:cubicBezTo>
                  <a:lnTo>
                    <a:pt x="57626" y="293846"/>
                  </a:lnTo>
                  <a:cubicBezTo>
                    <a:pt x="25908" y="293846"/>
                    <a:pt x="0" y="320421"/>
                    <a:pt x="0" y="352901"/>
                  </a:cubicBezTo>
                  <a:lnTo>
                    <a:pt x="0" y="464153"/>
                  </a:lnTo>
                  <a:lnTo>
                    <a:pt x="0" y="520351"/>
                  </a:lnTo>
                  <a:lnTo>
                    <a:pt x="0" y="810197"/>
                  </a:lnTo>
                  <a:cubicBezTo>
                    <a:pt x="0" y="841915"/>
                    <a:pt x="25908" y="867823"/>
                    <a:pt x="57626" y="867823"/>
                  </a:cubicBezTo>
                  <a:lnTo>
                    <a:pt x="252413" y="867823"/>
                  </a:lnTo>
                  <a:lnTo>
                    <a:pt x="310039" y="866965"/>
                  </a:lnTo>
                  <a:lnTo>
                    <a:pt x="310039" y="660559"/>
                  </a:lnTo>
                  <a:cubicBezTo>
                    <a:pt x="310039" y="615982"/>
                    <a:pt x="346424" y="579596"/>
                    <a:pt x="391001" y="579596"/>
                  </a:cubicBezTo>
                  <a:lnTo>
                    <a:pt x="411385" y="579596"/>
                  </a:lnTo>
                  <a:cubicBezTo>
                    <a:pt x="443103" y="579596"/>
                    <a:pt x="469011" y="553022"/>
                    <a:pt x="469011" y="520541"/>
                  </a:cubicBezTo>
                  <a:lnTo>
                    <a:pt x="469011" y="381667"/>
                  </a:lnTo>
                  <a:cubicBezTo>
                    <a:pt x="469011" y="336995"/>
                    <a:pt x="505397" y="300609"/>
                    <a:pt x="550069" y="300609"/>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8" name="Freeform: Shape 187">
              <a:extLst>
                <a:ext uri="{FF2B5EF4-FFF2-40B4-BE49-F238E27FC236}">
                  <a16:creationId xmlns:a16="http://schemas.microsoft.com/office/drawing/2014/main" id="{84BCE80F-83C1-44F5-9FE1-16FA0C5C83C7}"/>
                </a:ext>
              </a:extLst>
            </p:cNvPr>
            <p:cNvSpPr/>
            <p:nvPr/>
          </p:nvSpPr>
          <p:spPr>
            <a:xfrm>
              <a:off x="234712" y="4126976"/>
              <a:ext cx="1892046" cy="1432274"/>
            </a:xfrm>
            <a:custGeom>
              <a:avLst/>
              <a:gdLst>
                <a:gd name="connsiteX0" fmla="*/ 388906 w 1892046"/>
                <a:gd name="connsiteY0" fmla="*/ 1432274 h 1432274"/>
                <a:gd name="connsiteX1" fmla="*/ 542068 w 1892046"/>
                <a:gd name="connsiteY1" fmla="*/ 1432274 h 1432274"/>
                <a:gd name="connsiteX2" fmla="*/ 624364 w 1892046"/>
                <a:gd name="connsiteY2" fmla="*/ 1362266 h 1432274"/>
                <a:gd name="connsiteX3" fmla="*/ 704279 w 1892046"/>
                <a:gd name="connsiteY3" fmla="*/ 1294352 h 1432274"/>
                <a:gd name="connsiteX4" fmla="*/ 1017461 w 1892046"/>
                <a:gd name="connsiteY4" fmla="*/ 1294352 h 1432274"/>
                <a:gd name="connsiteX5" fmla="*/ 1100042 w 1892046"/>
                <a:gd name="connsiteY5" fmla="*/ 1222724 h 1432274"/>
                <a:gd name="connsiteX6" fmla="*/ 1177576 w 1892046"/>
                <a:gd name="connsiteY6" fmla="*/ 1153287 h 1432274"/>
                <a:gd name="connsiteX7" fmla="*/ 1258253 w 1892046"/>
                <a:gd name="connsiteY7" fmla="*/ 1069943 h 1432274"/>
                <a:gd name="connsiteX8" fmla="*/ 1258253 w 1892046"/>
                <a:gd name="connsiteY8" fmla="*/ 796194 h 1432274"/>
                <a:gd name="connsiteX9" fmla="*/ 1337405 w 1892046"/>
                <a:gd name="connsiteY9" fmla="*/ 715232 h 1432274"/>
                <a:gd name="connsiteX10" fmla="*/ 1417701 w 1892046"/>
                <a:gd name="connsiteY10" fmla="*/ 645605 h 1432274"/>
                <a:gd name="connsiteX11" fmla="*/ 1495235 w 1892046"/>
                <a:gd name="connsiteY11" fmla="*/ 578072 h 1432274"/>
                <a:gd name="connsiteX12" fmla="*/ 1576292 w 1892046"/>
                <a:gd name="connsiteY12" fmla="*/ 495681 h 1432274"/>
                <a:gd name="connsiteX13" fmla="*/ 1657255 w 1892046"/>
                <a:gd name="connsiteY13" fmla="*/ 415671 h 1432274"/>
                <a:gd name="connsiteX14" fmla="*/ 1833658 w 1892046"/>
                <a:gd name="connsiteY14" fmla="*/ 415671 h 1432274"/>
                <a:gd name="connsiteX15" fmla="*/ 1892046 w 1892046"/>
                <a:gd name="connsiteY15" fmla="*/ 363188 h 1432274"/>
                <a:gd name="connsiteX16" fmla="*/ 1891951 w 1892046"/>
                <a:gd name="connsiteY16" fmla="*/ 273177 h 1432274"/>
                <a:gd name="connsiteX17" fmla="*/ 1630299 w 1892046"/>
                <a:gd name="connsiteY17" fmla="*/ 273844 h 1432274"/>
                <a:gd name="connsiteX18" fmla="*/ 1572673 w 1892046"/>
                <a:gd name="connsiteY18" fmla="*/ 216217 h 1432274"/>
                <a:gd name="connsiteX19" fmla="*/ 1572673 w 1892046"/>
                <a:gd name="connsiteY19" fmla="*/ 215551 h 1432274"/>
                <a:gd name="connsiteX20" fmla="*/ 1572387 w 1892046"/>
                <a:gd name="connsiteY20" fmla="*/ 215551 h 1432274"/>
                <a:gd name="connsiteX21" fmla="*/ 1572387 w 1892046"/>
                <a:gd name="connsiteY21" fmla="*/ 194691 h 1432274"/>
                <a:gd name="connsiteX22" fmla="*/ 1514761 w 1892046"/>
                <a:gd name="connsiteY22" fmla="*/ 137065 h 1432274"/>
                <a:gd name="connsiteX23" fmla="*/ 1028795 w 1892046"/>
                <a:gd name="connsiteY23" fmla="*/ 137065 h 1432274"/>
                <a:gd name="connsiteX24" fmla="*/ 1028986 w 1892046"/>
                <a:gd name="connsiteY24" fmla="*/ 137065 h 1432274"/>
                <a:gd name="connsiteX25" fmla="*/ 852869 w 1892046"/>
                <a:gd name="connsiteY25" fmla="*/ 137065 h 1432274"/>
                <a:gd name="connsiteX26" fmla="*/ 771906 w 1892046"/>
                <a:gd name="connsiteY26" fmla="*/ 56959 h 1432274"/>
                <a:gd name="connsiteX27" fmla="*/ 714280 w 1892046"/>
                <a:gd name="connsiteY27" fmla="*/ 0 h 1432274"/>
                <a:gd name="connsiteX28" fmla="*/ 57626 w 1892046"/>
                <a:gd name="connsiteY28" fmla="*/ 0 h 1432274"/>
                <a:gd name="connsiteX29" fmla="*/ 0 w 1892046"/>
                <a:gd name="connsiteY29" fmla="*/ 57626 h 1432274"/>
                <a:gd name="connsiteX30" fmla="*/ 0 w 1892046"/>
                <a:gd name="connsiteY30" fmla="*/ 288798 h 1432274"/>
                <a:gd name="connsiteX31" fmla="*/ 95 w 1892046"/>
                <a:gd name="connsiteY31" fmla="*/ 291655 h 1432274"/>
                <a:gd name="connsiteX32" fmla="*/ 95 w 1892046"/>
                <a:gd name="connsiteY32" fmla="*/ 299656 h 1432274"/>
                <a:gd name="connsiteX33" fmla="*/ 0 w 1892046"/>
                <a:gd name="connsiteY33" fmla="*/ 303466 h 1432274"/>
                <a:gd name="connsiteX34" fmla="*/ 0 w 1892046"/>
                <a:gd name="connsiteY34" fmla="*/ 427387 h 1432274"/>
                <a:gd name="connsiteX35" fmla="*/ 57341 w 1892046"/>
                <a:gd name="connsiteY35" fmla="*/ 426530 h 1432274"/>
                <a:gd name="connsiteX36" fmla="*/ 411099 w 1892046"/>
                <a:gd name="connsiteY36" fmla="*/ 426530 h 1432274"/>
                <a:gd name="connsiteX37" fmla="*/ 468725 w 1892046"/>
                <a:gd name="connsiteY37" fmla="*/ 484156 h 1432274"/>
                <a:gd name="connsiteX38" fmla="*/ 468725 w 1892046"/>
                <a:gd name="connsiteY38" fmla="*/ 669512 h 1432274"/>
                <a:gd name="connsiteX39" fmla="*/ 411099 w 1892046"/>
                <a:gd name="connsiteY39" fmla="*/ 727138 h 1432274"/>
                <a:gd name="connsiteX40" fmla="*/ 390716 w 1892046"/>
                <a:gd name="connsiteY40" fmla="*/ 727138 h 1432274"/>
                <a:gd name="connsiteX41" fmla="*/ 309753 w 1892046"/>
                <a:gd name="connsiteY41" fmla="*/ 808101 h 1432274"/>
                <a:gd name="connsiteX42" fmla="*/ 309753 w 1892046"/>
                <a:gd name="connsiteY42" fmla="*/ 946975 h 1432274"/>
                <a:gd name="connsiteX43" fmla="*/ 252127 w 1892046"/>
                <a:gd name="connsiteY43" fmla="*/ 1006030 h 1432274"/>
                <a:gd name="connsiteX44" fmla="*/ 231743 w 1892046"/>
                <a:gd name="connsiteY44" fmla="*/ 1006030 h 1432274"/>
                <a:gd name="connsiteX45" fmla="*/ 150781 w 1892046"/>
                <a:gd name="connsiteY45" fmla="*/ 1086993 h 1432274"/>
                <a:gd name="connsiteX46" fmla="*/ 150781 w 1892046"/>
                <a:gd name="connsiteY46" fmla="*/ 1293495 h 1432274"/>
                <a:gd name="connsiteX47" fmla="*/ 107347 w 1892046"/>
                <a:gd name="connsiteY47" fmla="*/ 1294162 h 1432274"/>
                <a:gd name="connsiteX48" fmla="*/ 113348 w 1892046"/>
                <a:gd name="connsiteY48" fmla="*/ 1294352 h 1432274"/>
                <a:gd name="connsiteX49" fmla="*/ 226600 w 1892046"/>
                <a:gd name="connsiteY49" fmla="*/ 1294352 h 1432274"/>
                <a:gd name="connsiteX50" fmla="*/ 306515 w 1892046"/>
                <a:gd name="connsiteY50" fmla="*/ 1362266 h 1432274"/>
                <a:gd name="connsiteX51" fmla="*/ 388906 w 1892046"/>
                <a:gd name="connsiteY51" fmla="*/ 1432274 h 143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892046" h="1432274">
                  <a:moveTo>
                    <a:pt x="388906" y="1432274"/>
                  </a:moveTo>
                  <a:lnTo>
                    <a:pt x="542068" y="1432274"/>
                  </a:lnTo>
                  <a:cubicBezTo>
                    <a:pt x="583406" y="1432274"/>
                    <a:pt x="617982" y="1401794"/>
                    <a:pt x="624364" y="1362266"/>
                  </a:cubicBezTo>
                  <a:cubicBezTo>
                    <a:pt x="630841" y="1322737"/>
                    <a:pt x="664274" y="1294352"/>
                    <a:pt x="704279" y="1294352"/>
                  </a:cubicBezTo>
                  <a:lnTo>
                    <a:pt x="1017461" y="1294352"/>
                  </a:lnTo>
                  <a:cubicBezTo>
                    <a:pt x="1059371" y="1294352"/>
                    <a:pt x="1094232" y="1263110"/>
                    <a:pt x="1100042" y="1222724"/>
                  </a:cubicBezTo>
                  <a:cubicBezTo>
                    <a:pt x="1105662" y="1183481"/>
                    <a:pt x="1137952" y="1154526"/>
                    <a:pt x="1177576" y="1153287"/>
                  </a:cubicBezTo>
                  <a:cubicBezTo>
                    <a:pt x="1222248" y="1151858"/>
                    <a:pt x="1258253" y="1114901"/>
                    <a:pt x="1258253" y="1069943"/>
                  </a:cubicBezTo>
                  <a:lnTo>
                    <a:pt x="1258253" y="796194"/>
                  </a:lnTo>
                  <a:cubicBezTo>
                    <a:pt x="1258253" y="752284"/>
                    <a:pt x="1293400" y="716280"/>
                    <a:pt x="1337405" y="715232"/>
                  </a:cubicBezTo>
                  <a:cubicBezTo>
                    <a:pt x="1377696" y="714280"/>
                    <a:pt x="1411224" y="684371"/>
                    <a:pt x="1417701" y="645605"/>
                  </a:cubicBezTo>
                  <a:cubicBezTo>
                    <a:pt x="1424178" y="607123"/>
                    <a:pt x="1456182" y="579215"/>
                    <a:pt x="1495235" y="578072"/>
                  </a:cubicBezTo>
                  <a:cubicBezTo>
                    <a:pt x="1539716" y="576834"/>
                    <a:pt x="1575721" y="540353"/>
                    <a:pt x="1576292" y="495681"/>
                  </a:cubicBezTo>
                  <a:cubicBezTo>
                    <a:pt x="1576864" y="451390"/>
                    <a:pt x="1613059" y="415671"/>
                    <a:pt x="1657255" y="415671"/>
                  </a:cubicBezTo>
                  <a:lnTo>
                    <a:pt x="1833658" y="415671"/>
                  </a:lnTo>
                  <a:cubicBezTo>
                    <a:pt x="1865376" y="415671"/>
                    <a:pt x="1892141" y="395002"/>
                    <a:pt x="1892046" y="363188"/>
                  </a:cubicBezTo>
                  <a:lnTo>
                    <a:pt x="1891951" y="273177"/>
                  </a:lnTo>
                  <a:cubicBezTo>
                    <a:pt x="1804130" y="273177"/>
                    <a:pt x="1718215" y="273844"/>
                    <a:pt x="1630299" y="273844"/>
                  </a:cubicBezTo>
                  <a:cubicBezTo>
                    <a:pt x="1598581" y="273844"/>
                    <a:pt x="1572673" y="247936"/>
                    <a:pt x="1572673" y="216217"/>
                  </a:cubicBezTo>
                  <a:lnTo>
                    <a:pt x="1572673" y="215551"/>
                  </a:lnTo>
                  <a:lnTo>
                    <a:pt x="1572387" y="215551"/>
                  </a:lnTo>
                  <a:lnTo>
                    <a:pt x="1572387" y="194691"/>
                  </a:lnTo>
                  <a:cubicBezTo>
                    <a:pt x="1572387" y="162973"/>
                    <a:pt x="1546479" y="137065"/>
                    <a:pt x="1514761" y="137065"/>
                  </a:cubicBezTo>
                  <a:lnTo>
                    <a:pt x="1028795" y="137065"/>
                  </a:lnTo>
                  <a:lnTo>
                    <a:pt x="1028986" y="137065"/>
                  </a:lnTo>
                  <a:lnTo>
                    <a:pt x="852869" y="137065"/>
                  </a:lnTo>
                  <a:cubicBezTo>
                    <a:pt x="808577" y="137065"/>
                    <a:pt x="772382" y="101251"/>
                    <a:pt x="771906" y="56959"/>
                  </a:cubicBezTo>
                  <a:cubicBezTo>
                    <a:pt x="771525" y="25622"/>
                    <a:pt x="745712" y="0"/>
                    <a:pt x="714280" y="0"/>
                  </a:cubicBezTo>
                  <a:lnTo>
                    <a:pt x="57626" y="0"/>
                  </a:lnTo>
                  <a:cubicBezTo>
                    <a:pt x="25908" y="0"/>
                    <a:pt x="0" y="25908"/>
                    <a:pt x="0" y="57626"/>
                  </a:cubicBezTo>
                  <a:lnTo>
                    <a:pt x="0" y="288798"/>
                  </a:lnTo>
                  <a:cubicBezTo>
                    <a:pt x="0" y="289750"/>
                    <a:pt x="0" y="290703"/>
                    <a:pt x="95" y="291655"/>
                  </a:cubicBezTo>
                  <a:cubicBezTo>
                    <a:pt x="286" y="294418"/>
                    <a:pt x="286" y="296799"/>
                    <a:pt x="95" y="299656"/>
                  </a:cubicBezTo>
                  <a:cubicBezTo>
                    <a:pt x="0" y="300895"/>
                    <a:pt x="0" y="302228"/>
                    <a:pt x="0" y="303466"/>
                  </a:cubicBezTo>
                  <a:lnTo>
                    <a:pt x="0" y="427387"/>
                  </a:lnTo>
                  <a:lnTo>
                    <a:pt x="57341" y="426530"/>
                  </a:lnTo>
                  <a:lnTo>
                    <a:pt x="411099" y="426530"/>
                  </a:lnTo>
                  <a:cubicBezTo>
                    <a:pt x="442817" y="426530"/>
                    <a:pt x="468725" y="452438"/>
                    <a:pt x="468725" y="484156"/>
                  </a:cubicBezTo>
                  <a:lnTo>
                    <a:pt x="468725" y="669512"/>
                  </a:lnTo>
                  <a:cubicBezTo>
                    <a:pt x="468725" y="701230"/>
                    <a:pt x="442817" y="727138"/>
                    <a:pt x="411099" y="727138"/>
                  </a:cubicBezTo>
                  <a:lnTo>
                    <a:pt x="390716" y="727138"/>
                  </a:lnTo>
                  <a:cubicBezTo>
                    <a:pt x="346139" y="727138"/>
                    <a:pt x="309753" y="763524"/>
                    <a:pt x="309753" y="808101"/>
                  </a:cubicBezTo>
                  <a:lnTo>
                    <a:pt x="309753" y="946975"/>
                  </a:lnTo>
                  <a:cubicBezTo>
                    <a:pt x="309753" y="979456"/>
                    <a:pt x="283845" y="1006030"/>
                    <a:pt x="252127" y="1006030"/>
                  </a:cubicBezTo>
                  <a:lnTo>
                    <a:pt x="231743" y="1006030"/>
                  </a:lnTo>
                  <a:cubicBezTo>
                    <a:pt x="187166" y="1006030"/>
                    <a:pt x="150781" y="1042416"/>
                    <a:pt x="150781" y="1086993"/>
                  </a:cubicBezTo>
                  <a:lnTo>
                    <a:pt x="150781" y="1293495"/>
                  </a:lnTo>
                  <a:lnTo>
                    <a:pt x="107347" y="1294162"/>
                  </a:lnTo>
                  <a:cubicBezTo>
                    <a:pt x="109347" y="1294352"/>
                    <a:pt x="111347" y="1294352"/>
                    <a:pt x="113348" y="1294352"/>
                  </a:cubicBezTo>
                  <a:lnTo>
                    <a:pt x="226600" y="1294352"/>
                  </a:lnTo>
                  <a:cubicBezTo>
                    <a:pt x="266605" y="1294352"/>
                    <a:pt x="300038" y="1322832"/>
                    <a:pt x="306515" y="1362266"/>
                  </a:cubicBezTo>
                  <a:cubicBezTo>
                    <a:pt x="312992" y="1401889"/>
                    <a:pt x="347567" y="1432274"/>
                    <a:pt x="388906" y="1432274"/>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9" name="Freeform: Shape 188">
              <a:extLst>
                <a:ext uri="{FF2B5EF4-FFF2-40B4-BE49-F238E27FC236}">
                  <a16:creationId xmlns:a16="http://schemas.microsoft.com/office/drawing/2014/main" id="{3B32754D-3E5F-4015-B2AA-C0AF959A2E66}"/>
                </a:ext>
              </a:extLst>
            </p:cNvPr>
            <p:cNvSpPr/>
            <p:nvPr/>
          </p:nvSpPr>
          <p:spPr>
            <a:xfrm>
              <a:off x="3572367" y="5286168"/>
              <a:ext cx="417766" cy="299656"/>
            </a:xfrm>
            <a:custGeom>
              <a:avLst/>
              <a:gdLst>
                <a:gd name="connsiteX0" fmla="*/ 0 w 417766"/>
                <a:gd name="connsiteY0" fmla="*/ 57626 h 299656"/>
                <a:gd name="connsiteX1" fmla="*/ 0 w 417766"/>
                <a:gd name="connsiteY1" fmla="*/ 77628 h 299656"/>
                <a:gd name="connsiteX2" fmla="*/ 57626 w 417766"/>
                <a:gd name="connsiteY2" fmla="*/ 135255 h 299656"/>
                <a:gd name="connsiteX3" fmla="*/ 201549 w 417766"/>
                <a:gd name="connsiteY3" fmla="*/ 135255 h 299656"/>
                <a:gd name="connsiteX4" fmla="*/ 282512 w 417766"/>
                <a:gd name="connsiteY4" fmla="*/ 216218 h 299656"/>
                <a:gd name="connsiteX5" fmla="*/ 282512 w 417766"/>
                <a:gd name="connsiteY5" fmla="*/ 242030 h 299656"/>
                <a:gd name="connsiteX6" fmla="*/ 340138 w 417766"/>
                <a:gd name="connsiteY6" fmla="*/ 299656 h 299656"/>
                <a:gd name="connsiteX7" fmla="*/ 360140 w 417766"/>
                <a:gd name="connsiteY7" fmla="*/ 299656 h 299656"/>
                <a:gd name="connsiteX8" fmla="*/ 417767 w 417766"/>
                <a:gd name="connsiteY8" fmla="*/ 242030 h 299656"/>
                <a:gd name="connsiteX9" fmla="*/ 417767 w 417766"/>
                <a:gd name="connsiteY9" fmla="*/ 77628 h 299656"/>
                <a:gd name="connsiteX10" fmla="*/ 417767 w 417766"/>
                <a:gd name="connsiteY10" fmla="*/ 57626 h 299656"/>
                <a:gd name="connsiteX11" fmla="*/ 417767 w 417766"/>
                <a:gd name="connsiteY11" fmla="*/ 56102 h 299656"/>
                <a:gd name="connsiteX12" fmla="*/ 417767 w 417766"/>
                <a:gd name="connsiteY12" fmla="*/ 56102 h 299656"/>
                <a:gd name="connsiteX13" fmla="*/ 417671 w 417766"/>
                <a:gd name="connsiteY13" fmla="*/ 54673 h 299656"/>
                <a:gd name="connsiteX14" fmla="*/ 417671 w 417766"/>
                <a:gd name="connsiteY14" fmla="*/ 54673 h 299656"/>
                <a:gd name="connsiteX15" fmla="*/ 417576 w 417766"/>
                <a:gd name="connsiteY15" fmla="*/ 53244 h 299656"/>
                <a:gd name="connsiteX16" fmla="*/ 417576 w 417766"/>
                <a:gd name="connsiteY16" fmla="*/ 53244 h 299656"/>
                <a:gd name="connsiteX17" fmla="*/ 417481 w 417766"/>
                <a:gd name="connsiteY17" fmla="*/ 51816 h 299656"/>
                <a:gd name="connsiteX18" fmla="*/ 417481 w 417766"/>
                <a:gd name="connsiteY18" fmla="*/ 51816 h 299656"/>
                <a:gd name="connsiteX19" fmla="*/ 417290 w 417766"/>
                <a:gd name="connsiteY19" fmla="*/ 50387 h 299656"/>
                <a:gd name="connsiteX20" fmla="*/ 417290 w 417766"/>
                <a:gd name="connsiteY20" fmla="*/ 50387 h 299656"/>
                <a:gd name="connsiteX21" fmla="*/ 417100 w 417766"/>
                <a:gd name="connsiteY21" fmla="*/ 48958 h 299656"/>
                <a:gd name="connsiteX22" fmla="*/ 417100 w 417766"/>
                <a:gd name="connsiteY22" fmla="*/ 48958 h 299656"/>
                <a:gd name="connsiteX23" fmla="*/ 416909 w 417766"/>
                <a:gd name="connsiteY23" fmla="*/ 47530 h 299656"/>
                <a:gd name="connsiteX24" fmla="*/ 416909 w 417766"/>
                <a:gd name="connsiteY24" fmla="*/ 47530 h 299656"/>
                <a:gd name="connsiteX25" fmla="*/ 416623 w 417766"/>
                <a:gd name="connsiteY25" fmla="*/ 46101 h 299656"/>
                <a:gd name="connsiteX26" fmla="*/ 416623 w 417766"/>
                <a:gd name="connsiteY26" fmla="*/ 46101 h 299656"/>
                <a:gd name="connsiteX27" fmla="*/ 416338 w 417766"/>
                <a:gd name="connsiteY27" fmla="*/ 44672 h 299656"/>
                <a:gd name="connsiteX28" fmla="*/ 416338 w 417766"/>
                <a:gd name="connsiteY28" fmla="*/ 44672 h 299656"/>
                <a:gd name="connsiteX29" fmla="*/ 415957 w 417766"/>
                <a:gd name="connsiteY29" fmla="*/ 43243 h 299656"/>
                <a:gd name="connsiteX30" fmla="*/ 415957 w 417766"/>
                <a:gd name="connsiteY30" fmla="*/ 43243 h 299656"/>
                <a:gd name="connsiteX31" fmla="*/ 415576 w 417766"/>
                <a:gd name="connsiteY31" fmla="*/ 41910 h 299656"/>
                <a:gd name="connsiteX32" fmla="*/ 415576 w 417766"/>
                <a:gd name="connsiteY32" fmla="*/ 41910 h 299656"/>
                <a:gd name="connsiteX33" fmla="*/ 415195 w 417766"/>
                <a:gd name="connsiteY33" fmla="*/ 40577 h 299656"/>
                <a:gd name="connsiteX34" fmla="*/ 415195 w 417766"/>
                <a:gd name="connsiteY34" fmla="*/ 40577 h 299656"/>
                <a:gd name="connsiteX35" fmla="*/ 414719 w 417766"/>
                <a:gd name="connsiteY35" fmla="*/ 39243 h 299656"/>
                <a:gd name="connsiteX36" fmla="*/ 414719 w 417766"/>
                <a:gd name="connsiteY36" fmla="*/ 39243 h 299656"/>
                <a:gd name="connsiteX37" fmla="*/ 414242 w 417766"/>
                <a:gd name="connsiteY37" fmla="*/ 37909 h 299656"/>
                <a:gd name="connsiteX38" fmla="*/ 414242 w 417766"/>
                <a:gd name="connsiteY38" fmla="*/ 37909 h 299656"/>
                <a:gd name="connsiteX39" fmla="*/ 413766 w 417766"/>
                <a:gd name="connsiteY39" fmla="*/ 36576 h 299656"/>
                <a:gd name="connsiteX40" fmla="*/ 413766 w 417766"/>
                <a:gd name="connsiteY40" fmla="*/ 36576 h 299656"/>
                <a:gd name="connsiteX41" fmla="*/ 413195 w 417766"/>
                <a:gd name="connsiteY41" fmla="*/ 35243 h 299656"/>
                <a:gd name="connsiteX42" fmla="*/ 413195 w 417766"/>
                <a:gd name="connsiteY42" fmla="*/ 35243 h 299656"/>
                <a:gd name="connsiteX43" fmla="*/ 412623 w 417766"/>
                <a:gd name="connsiteY43" fmla="*/ 34004 h 299656"/>
                <a:gd name="connsiteX44" fmla="*/ 412623 w 417766"/>
                <a:gd name="connsiteY44" fmla="*/ 34004 h 299656"/>
                <a:gd name="connsiteX45" fmla="*/ 412052 w 417766"/>
                <a:gd name="connsiteY45" fmla="*/ 32766 h 299656"/>
                <a:gd name="connsiteX46" fmla="*/ 412052 w 417766"/>
                <a:gd name="connsiteY46" fmla="*/ 32766 h 299656"/>
                <a:gd name="connsiteX47" fmla="*/ 411385 w 417766"/>
                <a:gd name="connsiteY47" fmla="*/ 31528 h 299656"/>
                <a:gd name="connsiteX48" fmla="*/ 411385 w 417766"/>
                <a:gd name="connsiteY48" fmla="*/ 31528 h 299656"/>
                <a:gd name="connsiteX49" fmla="*/ 410718 w 417766"/>
                <a:gd name="connsiteY49" fmla="*/ 30289 h 299656"/>
                <a:gd name="connsiteX50" fmla="*/ 410718 w 417766"/>
                <a:gd name="connsiteY50" fmla="*/ 30289 h 299656"/>
                <a:gd name="connsiteX51" fmla="*/ 410051 w 417766"/>
                <a:gd name="connsiteY51" fmla="*/ 29051 h 299656"/>
                <a:gd name="connsiteX52" fmla="*/ 410051 w 417766"/>
                <a:gd name="connsiteY52" fmla="*/ 29051 h 299656"/>
                <a:gd name="connsiteX53" fmla="*/ 409385 w 417766"/>
                <a:gd name="connsiteY53" fmla="*/ 27813 h 299656"/>
                <a:gd name="connsiteX54" fmla="*/ 409385 w 417766"/>
                <a:gd name="connsiteY54" fmla="*/ 27813 h 299656"/>
                <a:gd name="connsiteX55" fmla="*/ 408622 w 417766"/>
                <a:gd name="connsiteY55" fmla="*/ 26670 h 299656"/>
                <a:gd name="connsiteX56" fmla="*/ 408622 w 417766"/>
                <a:gd name="connsiteY56" fmla="*/ 26670 h 299656"/>
                <a:gd name="connsiteX57" fmla="*/ 407861 w 417766"/>
                <a:gd name="connsiteY57" fmla="*/ 25527 h 299656"/>
                <a:gd name="connsiteX58" fmla="*/ 407861 w 417766"/>
                <a:gd name="connsiteY58" fmla="*/ 25527 h 299656"/>
                <a:gd name="connsiteX59" fmla="*/ 407098 w 417766"/>
                <a:gd name="connsiteY59" fmla="*/ 24384 h 299656"/>
                <a:gd name="connsiteX60" fmla="*/ 407098 w 417766"/>
                <a:gd name="connsiteY60" fmla="*/ 24384 h 299656"/>
                <a:gd name="connsiteX61" fmla="*/ 406241 w 417766"/>
                <a:gd name="connsiteY61" fmla="*/ 23241 h 299656"/>
                <a:gd name="connsiteX62" fmla="*/ 406241 w 417766"/>
                <a:gd name="connsiteY62" fmla="*/ 23241 h 299656"/>
                <a:gd name="connsiteX63" fmla="*/ 405384 w 417766"/>
                <a:gd name="connsiteY63" fmla="*/ 22193 h 299656"/>
                <a:gd name="connsiteX64" fmla="*/ 405384 w 417766"/>
                <a:gd name="connsiteY64" fmla="*/ 22193 h 299656"/>
                <a:gd name="connsiteX65" fmla="*/ 404527 w 417766"/>
                <a:gd name="connsiteY65" fmla="*/ 21145 h 299656"/>
                <a:gd name="connsiteX66" fmla="*/ 404527 w 417766"/>
                <a:gd name="connsiteY66" fmla="*/ 21145 h 299656"/>
                <a:gd name="connsiteX67" fmla="*/ 403670 w 417766"/>
                <a:gd name="connsiteY67" fmla="*/ 20098 h 299656"/>
                <a:gd name="connsiteX68" fmla="*/ 403670 w 417766"/>
                <a:gd name="connsiteY68" fmla="*/ 20098 h 299656"/>
                <a:gd name="connsiteX69" fmla="*/ 402717 w 417766"/>
                <a:gd name="connsiteY69" fmla="*/ 19050 h 299656"/>
                <a:gd name="connsiteX70" fmla="*/ 402717 w 417766"/>
                <a:gd name="connsiteY70" fmla="*/ 19050 h 299656"/>
                <a:gd name="connsiteX71" fmla="*/ 401764 w 417766"/>
                <a:gd name="connsiteY71" fmla="*/ 18002 h 299656"/>
                <a:gd name="connsiteX72" fmla="*/ 401764 w 417766"/>
                <a:gd name="connsiteY72" fmla="*/ 18002 h 299656"/>
                <a:gd name="connsiteX73" fmla="*/ 400812 w 417766"/>
                <a:gd name="connsiteY73" fmla="*/ 17050 h 299656"/>
                <a:gd name="connsiteX74" fmla="*/ 400812 w 417766"/>
                <a:gd name="connsiteY74" fmla="*/ 17050 h 299656"/>
                <a:gd name="connsiteX75" fmla="*/ 399860 w 417766"/>
                <a:gd name="connsiteY75" fmla="*/ 16097 h 299656"/>
                <a:gd name="connsiteX76" fmla="*/ 399860 w 417766"/>
                <a:gd name="connsiteY76" fmla="*/ 16097 h 299656"/>
                <a:gd name="connsiteX77" fmla="*/ 398812 w 417766"/>
                <a:gd name="connsiteY77" fmla="*/ 15144 h 299656"/>
                <a:gd name="connsiteX78" fmla="*/ 398812 w 417766"/>
                <a:gd name="connsiteY78" fmla="*/ 15144 h 299656"/>
                <a:gd name="connsiteX79" fmla="*/ 397764 w 417766"/>
                <a:gd name="connsiteY79" fmla="*/ 14192 h 299656"/>
                <a:gd name="connsiteX80" fmla="*/ 397764 w 417766"/>
                <a:gd name="connsiteY80" fmla="*/ 14192 h 299656"/>
                <a:gd name="connsiteX81" fmla="*/ 396716 w 417766"/>
                <a:gd name="connsiteY81" fmla="*/ 13335 h 299656"/>
                <a:gd name="connsiteX82" fmla="*/ 396716 w 417766"/>
                <a:gd name="connsiteY82" fmla="*/ 13335 h 299656"/>
                <a:gd name="connsiteX83" fmla="*/ 395669 w 417766"/>
                <a:gd name="connsiteY83" fmla="*/ 12478 h 299656"/>
                <a:gd name="connsiteX84" fmla="*/ 395669 w 417766"/>
                <a:gd name="connsiteY84" fmla="*/ 12478 h 299656"/>
                <a:gd name="connsiteX85" fmla="*/ 394621 w 417766"/>
                <a:gd name="connsiteY85" fmla="*/ 11620 h 299656"/>
                <a:gd name="connsiteX86" fmla="*/ 394621 w 417766"/>
                <a:gd name="connsiteY86" fmla="*/ 11620 h 299656"/>
                <a:gd name="connsiteX87" fmla="*/ 393478 w 417766"/>
                <a:gd name="connsiteY87" fmla="*/ 10763 h 299656"/>
                <a:gd name="connsiteX88" fmla="*/ 393478 w 417766"/>
                <a:gd name="connsiteY88" fmla="*/ 10763 h 299656"/>
                <a:gd name="connsiteX89" fmla="*/ 392335 w 417766"/>
                <a:gd name="connsiteY89" fmla="*/ 10001 h 299656"/>
                <a:gd name="connsiteX90" fmla="*/ 392335 w 417766"/>
                <a:gd name="connsiteY90" fmla="*/ 10001 h 299656"/>
                <a:gd name="connsiteX91" fmla="*/ 391192 w 417766"/>
                <a:gd name="connsiteY91" fmla="*/ 9239 h 299656"/>
                <a:gd name="connsiteX92" fmla="*/ 391192 w 417766"/>
                <a:gd name="connsiteY92" fmla="*/ 9239 h 299656"/>
                <a:gd name="connsiteX93" fmla="*/ 390049 w 417766"/>
                <a:gd name="connsiteY93" fmla="*/ 8477 h 299656"/>
                <a:gd name="connsiteX94" fmla="*/ 390049 w 417766"/>
                <a:gd name="connsiteY94" fmla="*/ 8477 h 299656"/>
                <a:gd name="connsiteX95" fmla="*/ 388811 w 417766"/>
                <a:gd name="connsiteY95" fmla="*/ 7811 h 299656"/>
                <a:gd name="connsiteX96" fmla="*/ 388811 w 417766"/>
                <a:gd name="connsiteY96" fmla="*/ 7811 h 299656"/>
                <a:gd name="connsiteX97" fmla="*/ 387572 w 417766"/>
                <a:gd name="connsiteY97" fmla="*/ 7144 h 299656"/>
                <a:gd name="connsiteX98" fmla="*/ 387572 w 417766"/>
                <a:gd name="connsiteY98" fmla="*/ 7144 h 299656"/>
                <a:gd name="connsiteX99" fmla="*/ 386334 w 417766"/>
                <a:gd name="connsiteY99" fmla="*/ 6477 h 299656"/>
                <a:gd name="connsiteX100" fmla="*/ 386334 w 417766"/>
                <a:gd name="connsiteY100" fmla="*/ 6477 h 299656"/>
                <a:gd name="connsiteX101" fmla="*/ 385096 w 417766"/>
                <a:gd name="connsiteY101" fmla="*/ 5810 h 299656"/>
                <a:gd name="connsiteX102" fmla="*/ 385096 w 417766"/>
                <a:gd name="connsiteY102" fmla="*/ 5810 h 299656"/>
                <a:gd name="connsiteX103" fmla="*/ 383858 w 417766"/>
                <a:gd name="connsiteY103" fmla="*/ 5239 h 299656"/>
                <a:gd name="connsiteX104" fmla="*/ 383858 w 417766"/>
                <a:gd name="connsiteY104" fmla="*/ 5239 h 299656"/>
                <a:gd name="connsiteX105" fmla="*/ 382619 w 417766"/>
                <a:gd name="connsiteY105" fmla="*/ 4667 h 299656"/>
                <a:gd name="connsiteX106" fmla="*/ 382619 w 417766"/>
                <a:gd name="connsiteY106" fmla="*/ 4667 h 299656"/>
                <a:gd name="connsiteX107" fmla="*/ 381286 w 417766"/>
                <a:gd name="connsiteY107" fmla="*/ 4096 h 299656"/>
                <a:gd name="connsiteX108" fmla="*/ 381286 w 417766"/>
                <a:gd name="connsiteY108" fmla="*/ 4096 h 299656"/>
                <a:gd name="connsiteX109" fmla="*/ 379952 w 417766"/>
                <a:gd name="connsiteY109" fmla="*/ 3620 h 299656"/>
                <a:gd name="connsiteX110" fmla="*/ 379952 w 417766"/>
                <a:gd name="connsiteY110" fmla="*/ 3620 h 299656"/>
                <a:gd name="connsiteX111" fmla="*/ 378619 w 417766"/>
                <a:gd name="connsiteY111" fmla="*/ 3143 h 299656"/>
                <a:gd name="connsiteX112" fmla="*/ 378619 w 417766"/>
                <a:gd name="connsiteY112" fmla="*/ 3143 h 299656"/>
                <a:gd name="connsiteX113" fmla="*/ 377285 w 417766"/>
                <a:gd name="connsiteY113" fmla="*/ 2667 h 299656"/>
                <a:gd name="connsiteX114" fmla="*/ 377285 w 417766"/>
                <a:gd name="connsiteY114" fmla="*/ 2667 h 299656"/>
                <a:gd name="connsiteX115" fmla="*/ 375952 w 417766"/>
                <a:gd name="connsiteY115" fmla="*/ 2286 h 299656"/>
                <a:gd name="connsiteX116" fmla="*/ 375952 w 417766"/>
                <a:gd name="connsiteY116" fmla="*/ 2286 h 299656"/>
                <a:gd name="connsiteX117" fmla="*/ 374618 w 417766"/>
                <a:gd name="connsiteY117" fmla="*/ 1905 h 299656"/>
                <a:gd name="connsiteX118" fmla="*/ 374618 w 417766"/>
                <a:gd name="connsiteY118" fmla="*/ 1905 h 299656"/>
                <a:gd name="connsiteX119" fmla="*/ 373285 w 417766"/>
                <a:gd name="connsiteY119" fmla="*/ 1524 h 299656"/>
                <a:gd name="connsiteX120" fmla="*/ 373285 w 417766"/>
                <a:gd name="connsiteY120" fmla="*/ 1524 h 299656"/>
                <a:gd name="connsiteX121" fmla="*/ 371856 w 417766"/>
                <a:gd name="connsiteY121" fmla="*/ 1238 h 299656"/>
                <a:gd name="connsiteX122" fmla="*/ 371856 w 417766"/>
                <a:gd name="connsiteY122" fmla="*/ 1238 h 299656"/>
                <a:gd name="connsiteX123" fmla="*/ 370427 w 417766"/>
                <a:gd name="connsiteY123" fmla="*/ 952 h 299656"/>
                <a:gd name="connsiteX124" fmla="*/ 370427 w 417766"/>
                <a:gd name="connsiteY124" fmla="*/ 952 h 299656"/>
                <a:gd name="connsiteX125" fmla="*/ 368998 w 417766"/>
                <a:gd name="connsiteY125" fmla="*/ 667 h 299656"/>
                <a:gd name="connsiteX126" fmla="*/ 368998 w 417766"/>
                <a:gd name="connsiteY126" fmla="*/ 667 h 299656"/>
                <a:gd name="connsiteX127" fmla="*/ 367570 w 417766"/>
                <a:gd name="connsiteY127" fmla="*/ 476 h 299656"/>
                <a:gd name="connsiteX128" fmla="*/ 367570 w 417766"/>
                <a:gd name="connsiteY128" fmla="*/ 476 h 299656"/>
                <a:gd name="connsiteX129" fmla="*/ 366141 w 417766"/>
                <a:gd name="connsiteY129" fmla="*/ 285 h 299656"/>
                <a:gd name="connsiteX130" fmla="*/ 366141 w 417766"/>
                <a:gd name="connsiteY130" fmla="*/ 285 h 299656"/>
                <a:gd name="connsiteX131" fmla="*/ 364712 w 417766"/>
                <a:gd name="connsiteY131" fmla="*/ 190 h 299656"/>
                <a:gd name="connsiteX132" fmla="*/ 364712 w 417766"/>
                <a:gd name="connsiteY132" fmla="*/ 190 h 299656"/>
                <a:gd name="connsiteX133" fmla="*/ 363284 w 417766"/>
                <a:gd name="connsiteY133" fmla="*/ 95 h 299656"/>
                <a:gd name="connsiteX134" fmla="*/ 363284 w 417766"/>
                <a:gd name="connsiteY134" fmla="*/ 95 h 299656"/>
                <a:gd name="connsiteX135" fmla="*/ 362807 w 417766"/>
                <a:gd name="connsiteY135" fmla="*/ 95 h 299656"/>
                <a:gd name="connsiteX136" fmla="*/ 360902 w 417766"/>
                <a:gd name="connsiteY136" fmla="*/ 0 h 299656"/>
                <a:gd name="connsiteX137" fmla="*/ 360426 w 417766"/>
                <a:gd name="connsiteY137" fmla="*/ 0 h 299656"/>
                <a:gd name="connsiteX138" fmla="*/ 360426 w 417766"/>
                <a:gd name="connsiteY138" fmla="*/ 0 h 299656"/>
                <a:gd name="connsiteX139" fmla="*/ 340423 w 417766"/>
                <a:gd name="connsiteY139" fmla="*/ 0 h 299656"/>
                <a:gd name="connsiteX140" fmla="*/ 57912 w 417766"/>
                <a:gd name="connsiteY140" fmla="*/ 0 h 299656"/>
                <a:gd name="connsiteX141" fmla="*/ 0 w 417766"/>
                <a:gd name="connsiteY141" fmla="*/ 57626 h 299656"/>
                <a:gd name="connsiteX142" fmla="*/ 0 w 417766"/>
                <a:gd name="connsiteY142" fmla="*/ 57626 h 299656"/>
                <a:gd name="connsiteX143" fmla="*/ 417767 w 417766"/>
                <a:gd name="connsiteY143" fmla="*/ 57626 h 299656"/>
                <a:gd name="connsiteX144" fmla="*/ 417767 w 417766"/>
                <a:gd name="connsiteY144" fmla="*/ 57626 h 299656"/>
                <a:gd name="connsiteX145" fmla="*/ 417767 w 417766"/>
                <a:gd name="connsiteY145" fmla="*/ 57626 h 29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417766" h="299656">
                  <a:moveTo>
                    <a:pt x="0" y="57626"/>
                  </a:moveTo>
                  <a:lnTo>
                    <a:pt x="0" y="77628"/>
                  </a:lnTo>
                  <a:cubicBezTo>
                    <a:pt x="0" y="109347"/>
                    <a:pt x="25908" y="135255"/>
                    <a:pt x="57626" y="135255"/>
                  </a:cubicBezTo>
                  <a:lnTo>
                    <a:pt x="201549" y="135255"/>
                  </a:lnTo>
                  <a:cubicBezTo>
                    <a:pt x="246126" y="135255"/>
                    <a:pt x="282512" y="171640"/>
                    <a:pt x="282512" y="216218"/>
                  </a:cubicBezTo>
                  <a:lnTo>
                    <a:pt x="282512" y="242030"/>
                  </a:lnTo>
                  <a:cubicBezTo>
                    <a:pt x="282512" y="273748"/>
                    <a:pt x="308420" y="299656"/>
                    <a:pt x="340138" y="299656"/>
                  </a:cubicBezTo>
                  <a:lnTo>
                    <a:pt x="360140" y="299656"/>
                  </a:lnTo>
                  <a:cubicBezTo>
                    <a:pt x="391859" y="299656"/>
                    <a:pt x="417767" y="273748"/>
                    <a:pt x="417767" y="242030"/>
                  </a:cubicBezTo>
                  <a:lnTo>
                    <a:pt x="417767" y="77628"/>
                  </a:lnTo>
                  <a:lnTo>
                    <a:pt x="417767" y="57626"/>
                  </a:lnTo>
                  <a:lnTo>
                    <a:pt x="417767" y="56102"/>
                  </a:lnTo>
                  <a:lnTo>
                    <a:pt x="417767" y="56102"/>
                  </a:lnTo>
                  <a:lnTo>
                    <a:pt x="417671" y="54673"/>
                  </a:lnTo>
                  <a:lnTo>
                    <a:pt x="417671" y="54673"/>
                  </a:lnTo>
                  <a:lnTo>
                    <a:pt x="417576" y="53244"/>
                  </a:lnTo>
                  <a:lnTo>
                    <a:pt x="417576" y="53244"/>
                  </a:lnTo>
                  <a:lnTo>
                    <a:pt x="417481" y="51816"/>
                  </a:lnTo>
                  <a:lnTo>
                    <a:pt x="417481" y="51816"/>
                  </a:lnTo>
                  <a:lnTo>
                    <a:pt x="417290" y="50387"/>
                  </a:lnTo>
                  <a:lnTo>
                    <a:pt x="417290" y="50387"/>
                  </a:lnTo>
                  <a:lnTo>
                    <a:pt x="417100" y="48958"/>
                  </a:lnTo>
                  <a:lnTo>
                    <a:pt x="417100" y="48958"/>
                  </a:lnTo>
                  <a:lnTo>
                    <a:pt x="416909" y="47530"/>
                  </a:lnTo>
                  <a:lnTo>
                    <a:pt x="416909" y="47530"/>
                  </a:lnTo>
                  <a:cubicBezTo>
                    <a:pt x="416814" y="47054"/>
                    <a:pt x="416719" y="46577"/>
                    <a:pt x="416623" y="46101"/>
                  </a:cubicBezTo>
                  <a:lnTo>
                    <a:pt x="416623" y="46101"/>
                  </a:lnTo>
                  <a:lnTo>
                    <a:pt x="416338" y="44672"/>
                  </a:lnTo>
                  <a:lnTo>
                    <a:pt x="416338" y="44672"/>
                  </a:lnTo>
                  <a:lnTo>
                    <a:pt x="415957" y="43243"/>
                  </a:lnTo>
                  <a:lnTo>
                    <a:pt x="415957" y="43243"/>
                  </a:lnTo>
                  <a:lnTo>
                    <a:pt x="415576" y="41910"/>
                  </a:lnTo>
                  <a:lnTo>
                    <a:pt x="415576" y="41910"/>
                  </a:lnTo>
                  <a:lnTo>
                    <a:pt x="415195" y="40577"/>
                  </a:lnTo>
                  <a:lnTo>
                    <a:pt x="415195" y="40577"/>
                  </a:lnTo>
                  <a:lnTo>
                    <a:pt x="414719" y="39243"/>
                  </a:lnTo>
                  <a:lnTo>
                    <a:pt x="414719" y="39243"/>
                  </a:lnTo>
                  <a:lnTo>
                    <a:pt x="414242" y="37909"/>
                  </a:lnTo>
                  <a:lnTo>
                    <a:pt x="414242" y="37909"/>
                  </a:lnTo>
                  <a:lnTo>
                    <a:pt x="413766" y="36576"/>
                  </a:lnTo>
                  <a:lnTo>
                    <a:pt x="413766" y="36576"/>
                  </a:lnTo>
                  <a:lnTo>
                    <a:pt x="413195" y="35243"/>
                  </a:lnTo>
                  <a:lnTo>
                    <a:pt x="413195" y="35243"/>
                  </a:lnTo>
                  <a:lnTo>
                    <a:pt x="412623" y="34004"/>
                  </a:lnTo>
                  <a:lnTo>
                    <a:pt x="412623" y="34004"/>
                  </a:lnTo>
                  <a:lnTo>
                    <a:pt x="412052" y="32766"/>
                  </a:lnTo>
                  <a:lnTo>
                    <a:pt x="412052" y="32766"/>
                  </a:lnTo>
                  <a:lnTo>
                    <a:pt x="411385" y="31528"/>
                  </a:lnTo>
                  <a:lnTo>
                    <a:pt x="411385" y="31528"/>
                  </a:lnTo>
                  <a:cubicBezTo>
                    <a:pt x="411194" y="31146"/>
                    <a:pt x="411004" y="30670"/>
                    <a:pt x="410718" y="30289"/>
                  </a:cubicBezTo>
                  <a:lnTo>
                    <a:pt x="410718" y="30289"/>
                  </a:lnTo>
                  <a:lnTo>
                    <a:pt x="410051" y="29051"/>
                  </a:lnTo>
                  <a:lnTo>
                    <a:pt x="410051" y="29051"/>
                  </a:lnTo>
                  <a:cubicBezTo>
                    <a:pt x="409861" y="28670"/>
                    <a:pt x="409575" y="28289"/>
                    <a:pt x="409385" y="27813"/>
                  </a:cubicBezTo>
                  <a:lnTo>
                    <a:pt x="409385" y="27813"/>
                  </a:lnTo>
                  <a:lnTo>
                    <a:pt x="408622" y="26670"/>
                  </a:lnTo>
                  <a:lnTo>
                    <a:pt x="408622" y="26670"/>
                  </a:lnTo>
                  <a:lnTo>
                    <a:pt x="407861" y="25527"/>
                  </a:lnTo>
                  <a:lnTo>
                    <a:pt x="407861" y="25527"/>
                  </a:lnTo>
                  <a:lnTo>
                    <a:pt x="407098" y="24384"/>
                  </a:lnTo>
                  <a:lnTo>
                    <a:pt x="407098" y="24384"/>
                  </a:lnTo>
                  <a:lnTo>
                    <a:pt x="406241" y="23241"/>
                  </a:lnTo>
                  <a:lnTo>
                    <a:pt x="406241" y="23241"/>
                  </a:lnTo>
                  <a:lnTo>
                    <a:pt x="405384" y="22193"/>
                  </a:lnTo>
                  <a:lnTo>
                    <a:pt x="405384" y="22193"/>
                  </a:lnTo>
                  <a:cubicBezTo>
                    <a:pt x="405098" y="21812"/>
                    <a:pt x="404813" y="21431"/>
                    <a:pt x="404527" y="21145"/>
                  </a:cubicBezTo>
                  <a:lnTo>
                    <a:pt x="404527" y="21145"/>
                  </a:lnTo>
                  <a:lnTo>
                    <a:pt x="403670" y="20098"/>
                  </a:lnTo>
                  <a:lnTo>
                    <a:pt x="403670" y="20098"/>
                  </a:lnTo>
                  <a:lnTo>
                    <a:pt x="402717" y="19050"/>
                  </a:lnTo>
                  <a:lnTo>
                    <a:pt x="402717" y="19050"/>
                  </a:lnTo>
                  <a:lnTo>
                    <a:pt x="401764" y="18002"/>
                  </a:lnTo>
                  <a:lnTo>
                    <a:pt x="401764" y="18002"/>
                  </a:lnTo>
                  <a:lnTo>
                    <a:pt x="400812" y="17050"/>
                  </a:lnTo>
                  <a:lnTo>
                    <a:pt x="400812" y="17050"/>
                  </a:lnTo>
                  <a:lnTo>
                    <a:pt x="399860" y="16097"/>
                  </a:lnTo>
                  <a:lnTo>
                    <a:pt x="399860" y="16097"/>
                  </a:lnTo>
                  <a:lnTo>
                    <a:pt x="398812" y="15144"/>
                  </a:lnTo>
                  <a:lnTo>
                    <a:pt x="398812" y="15144"/>
                  </a:lnTo>
                  <a:lnTo>
                    <a:pt x="397764" y="14192"/>
                  </a:lnTo>
                  <a:lnTo>
                    <a:pt x="397764" y="14192"/>
                  </a:lnTo>
                  <a:lnTo>
                    <a:pt x="396716" y="13335"/>
                  </a:lnTo>
                  <a:lnTo>
                    <a:pt x="396716" y="13335"/>
                  </a:lnTo>
                  <a:cubicBezTo>
                    <a:pt x="396335" y="13049"/>
                    <a:pt x="395954" y="12763"/>
                    <a:pt x="395669" y="12478"/>
                  </a:cubicBezTo>
                  <a:lnTo>
                    <a:pt x="395669" y="12478"/>
                  </a:lnTo>
                  <a:cubicBezTo>
                    <a:pt x="395288" y="12192"/>
                    <a:pt x="394906" y="11906"/>
                    <a:pt x="394621" y="11620"/>
                  </a:cubicBezTo>
                  <a:lnTo>
                    <a:pt x="394621" y="11620"/>
                  </a:lnTo>
                  <a:lnTo>
                    <a:pt x="393478" y="10763"/>
                  </a:lnTo>
                  <a:lnTo>
                    <a:pt x="393478" y="10763"/>
                  </a:lnTo>
                  <a:lnTo>
                    <a:pt x="392335" y="10001"/>
                  </a:lnTo>
                  <a:lnTo>
                    <a:pt x="392335" y="10001"/>
                  </a:lnTo>
                  <a:lnTo>
                    <a:pt x="391192" y="9239"/>
                  </a:lnTo>
                  <a:lnTo>
                    <a:pt x="391192" y="9239"/>
                  </a:lnTo>
                  <a:lnTo>
                    <a:pt x="390049" y="8477"/>
                  </a:lnTo>
                  <a:lnTo>
                    <a:pt x="390049" y="8477"/>
                  </a:lnTo>
                  <a:lnTo>
                    <a:pt x="388811" y="7811"/>
                  </a:lnTo>
                  <a:lnTo>
                    <a:pt x="388811" y="7811"/>
                  </a:lnTo>
                  <a:lnTo>
                    <a:pt x="387572" y="7144"/>
                  </a:lnTo>
                  <a:lnTo>
                    <a:pt x="387572" y="7144"/>
                  </a:lnTo>
                  <a:lnTo>
                    <a:pt x="386334" y="6477"/>
                  </a:lnTo>
                  <a:lnTo>
                    <a:pt x="386334" y="6477"/>
                  </a:lnTo>
                  <a:lnTo>
                    <a:pt x="385096" y="5810"/>
                  </a:lnTo>
                  <a:lnTo>
                    <a:pt x="385096" y="5810"/>
                  </a:lnTo>
                  <a:lnTo>
                    <a:pt x="383858" y="5239"/>
                  </a:lnTo>
                  <a:lnTo>
                    <a:pt x="383858" y="5239"/>
                  </a:lnTo>
                  <a:cubicBezTo>
                    <a:pt x="383477" y="5048"/>
                    <a:pt x="383000" y="4858"/>
                    <a:pt x="382619" y="4667"/>
                  </a:cubicBezTo>
                  <a:lnTo>
                    <a:pt x="382619" y="4667"/>
                  </a:lnTo>
                  <a:lnTo>
                    <a:pt x="381286" y="4096"/>
                  </a:lnTo>
                  <a:lnTo>
                    <a:pt x="381286" y="4096"/>
                  </a:lnTo>
                  <a:lnTo>
                    <a:pt x="379952" y="3620"/>
                  </a:lnTo>
                  <a:lnTo>
                    <a:pt x="379952" y="3620"/>
                  </a:lnTo>
                  <a:lnTo>
                    <a:pt x="378619" y="3143"/>
                  </a:lnTo>
                  <a:lnTo>
                    <a:pt x="378619" y="3143"/>
                  </a:lnTo>
                  <a:lnTo>
                    <a:pt x="377285" y="2667"/>
                  </a:lnTo>
                  <a:lnTo>
                    <a:pt x="377285" y="2667"/>
                  </a:lnTo>
                  <a:lnTo>
                    <a:pt x="375952" y="2286"/>
                  </a:lnTo>
                  <a:lnTo>
                    <a:pt x="375952" y="2286"/>
                  </a:lnTo>
                  <a:lnTo>
                    <a:pt x="374618" y="1905"/>
                  </a:lnTo>
                  <a:lnTo>
                    <a:pt x="374618" y="1905"/>
                  </a:lnTo>
                  <a:lnTo>
                    <a:pt x="373285" y="1524"/>
                  </a:lnTo>
                  <a:lnTo>
                    <a:pt x="373285" y="1524"/>
                  </a:lnTo>
                  <a:lnTo>
                    <a:pt x="371856" y="1238"/>
                  </a:lnTo>
                  <a:lnTo>
                    <a:pt x="371856" y="1238"/>
                  </a:lnTo>
                  <a:cubicBezTo>
                    <a:pt x="371380" y="1143"/>
                    <a:pt x="370904" y="1048"/>
                    <a:pt x="370427" y="952"/>
                  </a:cubicBezTo>
                  <a:lnTo>
                    <a:pt x="370427" y="952"/>
                  </a:lnTo>
                  <a:lnTo>
                    <a:pt x="368998" y="667"/>
                  </a:lnTo>
                  <a:lnTo>
                    <a:pt x="368998" y="667"/>
                  </a:lnTo>
                  <a:lnTo>
                    <a:pt x="367570" y="476"/>
                  </a:lnTo>
                  <a:lnTo>
                    <a:pt x="367570" y="476"/>
                  </a:lnTo>
                  <a:lnTo>
                    <a:pt x="366141" y="285"/>
                  </a:lnTo>
                  <a:lnTo>
                    <a:pt x="366141" y="285"/>
                  </a:lnTo>
                  <a:lnTo>
                    <a:pt x="364712" y="190"/>
                  </a:lnTo>
                  <a:lnTo>
                    <a:pt x="364712" y="190"/>
                  </a:lnTo>
                  <a:lnTo>
                    <a:pt x="363284" y="95"/>
                  </a:lnTo>
                  <a:lnTo>
                    <a:pt x="363284" y="95"/>
                  </a:lnTo>
                  <a:lnTo>
                    <a:pt x="362807" y="95"/>
                  </a:lnTo>
                  <a:cubicBezTo>
                    <a:pt x="362141" y="95"/>
                    <a:pt x="361569" y="95"/>
                    <a:pt x="360902" y="0"/>
                  </a:cubicBezTo>
                  <a:lnTo>
                    <a:pt x="360426" y="0"/>
                  </a:lnTo>
                  <a:lnTo>
                    <a:pt x="360426" y="0"/>
                  </a:lnTo>
                  <a:lnTo>
                    <a:pt x="340423" y="0"/>
                  </a:lnTo>
                  <a:lnTo>
                    <a:pt x="57912" y="0"/>
                  </a:lnTo>
                  <a:cubicBezTo>
                    <a:pt x="25908" y="0"/>
                    <a:pt x="0" y="25908"/>
                    <a:pt x="0" y="57626"/>
                  </a:cubicBezTo>
                  <a:lnTo>
                    <a:pt x="0" y="57626"/>
                  </a:lnTo>
                  <a:close/>
                  <a:moveTo>
                    <a:pt x="417767" y="57626"/>
                  </a:moveTo>
                  <a:lnTo>
                    <a:pt x="417767" y="57626"/>
                  </a:lnTo>
                  <a:lnTo>
                    <a:pt x="417767" y="57626"/>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0" name="Freeform: Shape 189">
              <a:extLst>
                <a:ext uri="{FF2B5EF4-FFF2-40B4-BE49-F238E27FC236}">
                  <a16:creationId xmlns:a16="http://schemas.microsoft.com/office/drawing/2014/main" id="{957085BC-09FE-4530-8928-A158CE34019F}"/>
                </a:ext>
              </a:extLst>
            </p:cNvPr>
            <p:cNvSpPr/>
            <p:nvPr/>
          </p:nvSpPr>
          <p:spPr>
            <a:xfrm>
              <a:off x="2750550" y="3676824"/>
              <a:ext cx="1739455" cy="1600200"/>
            </a:xfrm>
            <a:custGeom>
              <a:avLst/>
              <a:gdLst>
                <a:gd name="connsiteX0" fmla="*/ 476 w 1739455"/>
                <a:gd name="connsiteY0" fmla="*/ 514921 h 1600200"/>
                <a:gd name="connsiteX1" fmla="*/ 48006 w 1739455"/>
                <a:gd name="connsiteY1" fmla="*/ 442722 h 1600200"/>
                <a:gd name="connsiteX2" fmla="*/ 234791 w 1739455"/>
                <a:gd name="connsiteY2" fmla="*/ 442722 h 1600200"/>
                <a:gd name="connsiteX3" fmla="*/ 319373 w 1739455"/>
                <a:gd name="connsiteY3" fmla="*/ 508063 h 1600200"/>
                <a:gd name="connsiteX4" fmla="*/ 319373 w 1739455"/>
                <a:gd name="connsiteY4" fmla="*/ 527018 h 1600200"/>
                <a:gd name="connsiteX5" fmla="*/ 377000 w 1739455"/>
                <a:gd name="connsiteY5" fmla="*/ 584645 h 1600200"/>
                <a:gd name="connsiteX6" fmla="*/ 405098 w 1739455"/>
                <a:gd name="connsiteY6" fmla="*/ 584645 h 1600200"/>
                <a:gd name="connsiteX7" fmla="*/ 486061 w 1739455"/>
                <a:gd name="connsiteY7" fmla="*/ 665607 h 1600200"/>
                <a:gd name="connsiteX8" fmla="*/ 486061 w 1739455"/>
                <a:gd name="connsiteY8" fmla="*/ 672751 h 1600200"/>
                <a:gd name="connsiteX9" fmla="*/ 486061 w 1739455"/>
                <a:gd name="connsiteY9" fmla="*/ 674275 h 1600200"/>
                <a:gd name="connsiteX10" fmla="*/ 486061 w 1739455"/>
                <a:gd name="connsiteY10" fmla="*/ 674275 h 1600200"/>
                <a:gd name="connsiteX11" fmla="*/ 486156 w 1739455"/>
                <a:gd name="connsiteY11" fmla="*/ 675704 h 1600200"/>
                <a:gd name="connsiteX12" fmla="*/ 486156 w 1739455"/>
                <a:gd name="connsiteY12" fmla="*/ 675704 h 1600200"/>
                <a:gd name="connsiteX13" fmla="*/ 486251 w 1739455"/>
                <a:gd name="connsiteY13" fmla="*/ 677132 h 1600200"/>
                <a:gd name="connsiteX14" fmla="*/ 486251 w 1739455"/>
                <a:gd name="connsiteY14" fmla="*/ 677132 h 1600200"/>
                <a:gd name="connsiteX15" fmla="*/ 486346 w 1739455"/>
                <a:gd name="connsiteY15" fmla="*/ 678561 h 1600200"/>
                <a:gd name="connsiteX16" fmla="*/ 486346 w 1739455"/>
                <a:gd name="connsiteY16" fmla="*/ 678561 h 1600200"/>
                <a:gd name="connsiteX17" fmla="*/ 486537 w 1739455"/>
                <a:gd name="connsiteY17" fmla="*/ 679990 h 1600200"/>
                <a:gd name="connsiteX18" fmla="*/ 486537 w 1739455"/>
                <a:gd name="connsiteY18" fmla="*/ 679990 h 1600200"/>
                <a:gd name="connsiteX19" fmla="*/ 486728 w 1739455"/>
                <a:gd name="connsiteY19" fmla="*/ 681419 h 1600200"/>
                <a:gd name="connsiteX20" fmla="*/ 486728 w 1739455"/>
                <a:gd name="connsiteY20" fmla="*/ 681419 h 1600200"/>
                <a:gd name="connsiteX21" fmla="*/ 486918 w 1739455"/>
                <a:gd name="connsiteY21" fmla="*/ 682847 h 1600200"/>
                <a:gd name="connsiteX22" fmla="*/ 486918 w 1739455"/>
                <a:gd name="connsiteY22" fmla="*/ 682847 h 1600200"/>
                <a:gd name="connsiteX23" fmla="*/ 509206 w 1739455"/>
                <a:gd name="connsiteY23" fmla="*/ 718852 h 1600200"/>
                <a:gd name="connsiteX24" fmla="*/ 509206 w 1739455"/>
                <a:gd name="connsiteY24" fmla="*/ 718852 h 1600200"/>
                <a:gd name="connsiteX25" fmla="*/ 510350 w 1739455"/>
                <a:gd name="connsiteY25" fmla="*/ 719709 h 1600200"/>
                <a:gd name="connsiteX26" fmla="*/ 510350 w 1739455"/>
                <a:gd name="connsiteY26" fmla="*/ 719709 h 1600200"/>
                <a:gd name="connsiteX27" fmla="*/ 511493 w 1739455"/>
                <a:gd name="connsiteY27" fmla="*/ 720471 h 1600200"/>
                <a:gd name="connsiteX28" fmla="*/ 511493 w 1739455"/>
                <a:gd name="connsiteY28" fmla="*/ 720471 h 1600200"/>
                <a:gd name="connsiteX29" fmla="*/ 512636 w 1739455"/>
                <a:gd name="connsiteY29" fmla="*/ 721233 h 1600200"/>
                <a:gd name="connsiteX30" fmla="*/ 512636 w 1739455"/>
                <a:gd name="connsiteY30" fmla="*/ 721233 h 1600200"/>
                <a:gd name="connsiteX31" fmla="*/ 513779 w 1739455"/>
                <a:gd name="connsiteY31" fmla="*/ 721995 h 1600200"/>
                <a:gd name="connsiteX32" fmla="*/ 513779 w 1739455"/>
                <a:gd name="connsiteY32" fmla="*/ 721995 h 1600200"/>
                <a:gd name="connsiteX33" fmla="*/ 514350 w 1739455"/>
                <a:gd name="connsiteY33" fmla="*/ 722281 h 1600200"/>
                <a:gd name="connsiteX34" fmla="*/ 515684 w 1739455"/>
                <a:gd name="connsiteY34" fmla="*/ 723043 h 1600200"/>
                <a:gd name="connsiteX35" fmla="*/ 516255 w 1739455"/>
                <a:gd name="connsiteY35" fmla="*/ 723329 h 1600200"/>
                <a:gd name="connsiteX36" fmla="*/ 516255 w 1739455"/>
                <a:gd name="connsiteY36" fmla="*/ 723329 h 1600200"/>
                <a:gd name="connsiteX37" fmla="*/ 517493 w 1739455"/>
                <a:gd name="connsiteY37" fmla="*/ 723995 h 1600200"/>
                <a:gd name="connsiteX38" fmla="*/ 517493 w 1739455"/>
                <a:gd name="connsiteY38" fmla="*/ 723995 h 1600200"/>
                <a:gd name="connsiteX39" fmla="*/ 518731 w 1739455"/>
                <a:gd name="connsiteY39" fmla="*/ 724662 h 1600200"/>
                <a:gd name="connsiteX40" fmla="*/ 518731 w 1739455"/>
                <a:gd name="connsiteY40" fmla="*/ 724662 h 1600200"/>
                <a:gd name="connsiteX41" fmla="*/ 519970 w 1739455"/>
                <a:gd name="connsiteY41" fmla="*/ 725234 h 1600200"/>
                <a:gd name="connsiteX42" fmla="*/ 519970 w 1739455"/>
                <a:gd name="connsiteY42" fmla="*/ 725234 h 1600200"/>
                <a:gd name="connsiteX43" fmla="*/ 521208 w 1739455"/>
                <a:gd name="connsiteY43" fmla="*/ 725805 h 1600200"/>
                <a:gd name="connsiteX44" fmla="*/ 521208 w 1739455"/>
                <a:gd name="connsiteY44" fmla="*/ 725805 h 1600200"/>
                <a:gd name="connsiteX45" fmla="*/ 522542 w 1739455"/>
                <a:gd name="connsiteY45" fmla="*/ 726377 h 1600200"/>
                <a:gd name="connsiteX46" fmla="*/ 522542 w 1739455"/>
                <a:gd name="connsiteY46" fmla="*/ 726377 h 1600200"/>
                <a:gd name="connsiteX47" fmla="*/ 523875 w 1739455"/>
                <a:gd name="connsiteY47" fmla="*/ 726853 h 1600200"/>
                <a:gd name="connsiteX48" fmla="*/ 523875 w 1739455"/>
                <a:gd name="connsiteY48" fmla="*/ 726853 h 1600200"/>
                <a:gd name="connsiteX49" fmla="*/ 525209 w 1739455"/>
                <a:gd name="connsiteY49" fmla="*/ 727329 h 1600200"/>
                <a:gd name="connsiteX50" fmla="*/ 525209 w 1739455"/>
                <a:gd name="connsiteY50" fmla="*/ 727329 h 1600200"/>
                <a:gd name="connsiteX51" fmla="*/ 525494 w 1739455"/>
                <a:gd name="connsiteY51" fmla="*/ 727424 h 1600200"/>
                <a:gd name="connsiteX52" fmla="*/ 527590 w 1739455"/>
                <a:gd name="connsiteY52" fmla="*/ 728091 h 1600200"/>
                <a:gd name="connsiteX53" fmla="*/ 527876 w 1739455"/>
                <a:gd name="connsiteY53" fmla="*/ 728186 h 1600200"/>
                <a:gd name="connsiteX54" fmla="*/ 527876 w 1739455"/>
                <a:gd name="connsiteY54" fmla="*/ 728186 h 1600200"/>
                <a:gd name="connsiteX55" fmla="*/ 529209 w 1739455"/>
                <a:gd name="connsiteY55" fmla="*/ 728567 h 1600200"/>
                <a:gd name="connsiteX56" fmla="*/ 529209 w 1739455"/>
                <a:gd name="connsiteY56" fmla="*/ 728567 h 1600200"/>
                <a:gd name="connsiteX57" fmla="*/ 530543 w 1739455"/>
                <a:gd name="connsiteY57" fmla="*/ 728948 h 1600200"/>
                <a:gd name="connsiteX58" fmla="*/ 530543 w 1739455"/>
                <a:gd name="connsiteY58" fmla="*/ 728948 h 1600200"/>
                <a:gd name="connsiteX59" fmla="*/ 531971 w 1739455"/>
                <a:gd name="connsiteY59" fmla="*/ 729234 h 1600200"/>
                <a:gd name="connsiteX60" fmla="*/ 531971 w 1739455"/>
                <a:gd name="connsiteY60" fmla="*/ 729234 h 1600200"/>
                <a:gd name="connsiteX61" fmla="*/ 533400 w 1739455"/>
                <a:gd name="connsiteY61" fmla="*/ 729520 h 1600200"/>
                <a:gd name="connsiteX62" fmla="*/ 533400 w 1739455"/>
                <a:gd name="connsiteY62" fmla="*/ 729520 h 1600200"/>
                <a:gd name="connsiteX63" fmla="*/ 533686 w 1739455"/>
                <a:gd name="connsiteY63" fmla="*/ 729520 h 1600200"/>
                <a:gd name="connsiteX64" fmla="*/ 536067 w 1739455"/>
                <a:gd name="connsiteY64" fmla="*/ 729901 h 1600200"/>
                <a:gd name="connsiteX65" fmla="*/ 536353 w 1739455"/>
                <a:gd name="connsiteY65" fmla="*/ 729901 h 1600200"/>
                <a:gd name="connsiteX66" fmla="*/ 536353 w 1739455"/>
                <a:gd name="connsiteY66" fmla="*/ 729901 h 1600200"/>
                <a:gd name="connsiteX67" fmla="*/ 537781 w 1739455"/>
                <a:gd name="connsiteY67" fmla="*/ 730091 h 1600200"/>
                <a:gd name="connsiteX68" fmla="*/ 537781 w 1739455"/>
                <a:gd name="connsiteY68" fmla="*/ 730091 h 1600200"/>
                <a:gd name="connsiteX69" fmla="*/ 539210 w 1739455"/>
                <a:gd name="connsiteY69" fmla="*/ 730187 h 1600200"/>
                <a:gd name="connsiteX70" fmla="*/ 539210 w 1739455"/>
                <a:gd name="connsiteY70" fmla="*/ 730187 h 1600200"/>
                <a:gd name="connsiteX71" fmla="*/ 540639 w 1739455"/>
                <a:gd name="connsiteY71" fmla="*/ 730282 h 1600200"/>
                <a:gd name="connsiteX72" fmla="*/ 540639 w 1739455"/>
                <a:gd name="connsiteY72" fmla="*/ 730282 h 1600200"/>
                <a:gd name="connsiteX73" fmla="*/ 541115 w 1739455"/>
                <a:gd name="connsiteY73" fmla="*/ 730282 h 1600200"/>
                <a:gd name="connsiteX74" fmla="*/ 544259 w 1739455"/>
                <a:gd name="connsiteY74" fmla="*/ 730377 h 1600200"/>
                <a:gd name="connsiteX75" fmla="*/ 563594 w 1739455"/>
                <a:gd name="connsiteY75" fmla="*/ 730377 h 1600200"/>
                <a:gd name="connsiteX76" fmla="*/ 565880 w 1739455"/>
                <a:gd name="connsiteY76" fmla="*/ 730377 h 1600200"/>
                <a:gd name="connsiteX77" fmla="*/ 646843 w 1739455"/>
                <a:gd name="connsiteY77" fmla="*/ 811339 h 1600200"/>
                <a:gd name="connsiteX78" fmla="*/ 646843 w 1739455"/>
                <a:gd name="connsiteY78" fmla="*/ 814864 h 1600200"/>
                <a:gd name="connsiteX79" fmla="*/ 646843 w 1739455"/>
                <a:gd name="connsiteY79" fmla="*/ 816388 h 1600200"/>
                <a:gd name="connsiteX80" fmla="*/ 646843 w 1739455"/>
                <a:gd name="connsiteY80" fmla="*/ 816388 h 1600200"/>
                <a:gd name="connsiteX81" fmla="*/ 646938 w 1739455"/>
                <a:gd name="connsiteY81" fmla="*/ 817817 h 1600200"/>
                <a:gd name="connsiteX82" fmla="*/ 646938 w 1739455"/>
                <a:gd name="connsiteY82" fmla="*/ 817817 h 1600200"/>
                <a:gd name="connsiteX83" fmla="*/ 647033 w 1739455"/>
                <a:gd name="connsiteY83" fmla="*/ 819245 h 1600200"/>
                <a:gd name="connsiteX84" fmla="*/ 647033 w 1739455"/>
                <a:gd name="connsiteY84" fmla="*/ 819245 h 1600200"/>
                <a:gd name="connsiteX85" fmla="*/ 647129 w 1739455"/>
                <a:gd name="connsiteY85" fmla="*/ 820674 h 1600200"/>
                <a:gd name="connsiteX86" fmla="*/ 647129 w 1739455"/>
                <a:gd name="connsiteY86" fmla="*/ 820674 h 1600200"/>
                <a:gd name="connsiteX87" fmla="*/ 647319 w 1739455"/>
                <a:gd name="connsiteY87" fmla="*/ 822103 h 1600200"/>
                <a:gd name="connsiteX88" fmla="*/ 647319 w 1739455"/>
                <a:gd name="connsiteY88" fmla="*/ 822103 h 1600200"/>
                <a:gd name="connsiteX89" fmla="*/ 647510 w 1739455"/>
                <a:gd name="connsiteY89" fmla="*/ 823531 h 1600200"/>
                <a:gd name="connsiteX90" fmla="*/ 647510 w 1739455"/>
                <a:gd name="connsiteY90" fmla="*/ 823531 h 1600200"/>
                <a:gd name="connsiteX91" fmla="*/ 647795 w 1739455"/>
                <a:gd name="connsiteY91" fmla="*/ 824960 h 1600200"/>
                <a:gd name="connsiteX92" fmla="*/ 647795 w 1739455"/>
                <a:gd name="connsiteY92" fmla="*/ 824960 h 1600200"/>
                <a:gd name="connsiteX93" fmla="*/ 648081 w 1739455"/>
                <a:gd name="connsiteY93" fmla="*/ 826389 h 1600200"/>
                <a:gd name="connsiteX94" fmla="*/ 648081 w 1739455"/>
                <a:gd name="connsiteY94" fmla="*/ 826389 h 1600200"/>
                <a:gd name="connsiteX95" fmla="*/ 648367 w 1739455"/>
                <a:gd name="connsiteY95" fmla="*/ 827818 h 1600200"/>
                <a:gd name="connsiteX96" fmla="*/ 648367 w 1739455"/>
                <a:gd name="connsiteY96" fmla="*/ 827818 h 1600200"/>
                <a:gd name="connsiteX97" fmla="*/ 648748 w 1739455"/>
                <a:gd name="connsiteY97" fmla="*/ 829247 h 1600200"/>
                <a:gd name="connsiteX98" fmla="*/ 648748 w 1739455"/>
                <a:gd name="connsiteY98" fmla="*/ 829247 h 1600200"/>
                <a:gd name="connsiteX99" fmla="*/ 700088 w 1739455"/>
                <a:gd name="connsiteY99" fmla="*/ 872300 h 1600200"/>
                <a:gd name="connsiteX100" fmla="*/ 700088 w 1739455"/>
                <a:gd name="connsiteY100" fmla="*/ 872300 h 1600200"/>
                <a:gd name="connsiteX101" fmla="*/ 701516 w 1739455"/>
                <a:gd name="connsiteY101" fmla="*/ 872395 h 1600200"/>
                <a:gd name="connsiteX102" fmla="*/ 701516 w 1739455"/>
                <a:gd name="connsiteY102" fmla="*/ 872395 h 1600200"/>
                <a:gd name="connsiteX103" fmla="*/ 701993 w 1739455"/>
                <a:gd name="connsiteY103" fmla="*/ 872395 h 1600200"/>
                <a:gd name="connsiteX104" fmla="*/ 705136 w 1739455"/>
                <a:gd name="connsiteY104" fmla="*/ 872490 h 1600200"/>
                <a:gd name="connsiteX105" fmla="*/ 712565 w 1739455"/>
                <a:gd name="connsiteY105" fmla="*/ 872490 h 1600200"/>
                <a:gd name="connsiteX106" fmla="*/ 793528 w 1739455"/>
                <a:gd name="connsiteY106" fmla="*/ 953453 h 1600200"/>
                <a:gd name="connsiteX107" fmla="*/ 793528 w 1739455"/>
                <a:gd name="connsiteY107" fmla="*/ 956977 h 1600200"/>
                <a:gd name="connsiteX108" fmla="*/ 793528 w 1739455"/>
                <a:gd name="connsiteY108" fmla="*/ 958501 h 1600200"/>
                <a:gd name="connsiteX109" fmla="*/ 793528 w 1739455"/>
                <a:gd name="connsiteY109" fmla="*/ 958501 h 1600200"/>
                <a:gd name="connsiteX110" fmla="*/ 793623 w 1739455"/>
                <a:gd name="connsiteY110" fmla="*/ 959930 h 1600200"/>
                <a:gd name="connsiteX111" fmla="*/ 793623 w 1739455"/>
                <a:gd name="connsiteY111" fmla="*/ 959930 h 1600200"/>
                <a:gd name="connsiteX112" fmla="*/ 793718 w 1739455"/>
                <a:gd name="connsiteY112" fmla="*/ 961358 h 1600200"/>
                <a:gd name="connsiteX113" fmla="*/ 793718 w 1739455"/>
                <a:gd name="connsiteY113" fmla="*/ 961358 h 1600200"/>
                <a:gd name="connsiteX114" fmla="*/ 793813 w 1739455"/>
                <a:gd name="connsiteY114" fmla="*/ 962787 h 1600200"/>
                <a:gd name="connsiteX115" fmla="*/ 793813 w 1739455"/>
                <a:gd name="connsiteY115" fmla="*/ 962787 h 1600200"/>
                <a:gd name="connsiteX116" fmla="*/ 794004 w 1739455"/>
                <a:gd name="connsiteY116" fmla="*/ 964216 h 1600200"/>
                <a:gd name="connsiteX117" fmla="*/ 794004 w 1739455"/>
                <a:gd name="connsiteY117" fmla="*/ 964216 h 1600200"/>
                <a:gd name="connsiteX118" fmla="*/ 794195 w 1739455"/>
                <a:gd name="connsiteY118" fmla="*/ 965645 h 1600200"/>
                <a:gd name="connsiteX119" fmla="*/ 794195 w 1739455"/>
                <a:gd name="connsiteY119" fmla="*/ 965645 h 1600200"/>
                <a:gd name="connsiteX120" fmla="*/ 823151 w 1739455"/>
                <a:gd name="connsiteY120" fmla="*/ 1007269 h 1600200"/>
                <a:gd name="connsiteX121" fmla="*/ 823722 w 1739455"/>
                <a:gd name="connsiteY121" fmla="*/ 1007555 h 1600200"/>
                <a:gd name="connsiteX122" fmla="*/ 823722 w 1739455"/>
                <a:gd name="connsiteY122" fmla="*/ 1007555 h 1600200"/>
                <a:gd name="connsiteX123" fmla="*/ 824960 w 1739455"/>
                <a:gd name="connsiteY123" fmla="*/ 1008221 h 1600200"/>
                <a:gd name="connsiteX124" fmla="*/ 824960 w 1739455"/>
                <a:gd name="connsiteY124" fmla="*/ 1008221 h 1600200"/>
                <a:gd name="connsiteX125" fmla="*/ 826198 w 1739455"/>
                <a:gd name="connsiteY125" fmla="*/ 1008888 h 1600200"/>
                <a:gd name="connsiteX126" fmla="*/ 826198 w 1739455"/>
                <a:gd name="connsiteY126" fmla="*/ 1008888 h 1600200"/>
                <a:gd name="connsiteX127" fmla="*/ 827437 w 1739455"/>
                <a:gd name="connsiteY127" fmla="*/ 1009460 h 1600200"/>
                <a:gd name="connsiteX128" fmla="*/ 827437 w 1739455"/>
                <a:gd name="connsiteY128" fmla="*/ 1009460 h 1600200"/>
                <a:gd name="connsiteX129" fmla="*/ 828675 w 1739455"/>
                <a:gd name="connsiteY129" fmla="*/ 1010031 h 1600200"/>
                <a:gd name="connsiteX130" fmla="*/ 828675 w 1739455"/>
                <a:gd name="connsiteY130" fmla="*/ 1010031 h 1600200"/>
                <a:gd name="connsiteX131" fmla="*/ 830009 w 1739455"/>
                <a:gd name="connsiteY131" fmla="*/ 1010603 h 1600200"/>
                <a:gd name="connsiteX132" fmla="*/ 830009 w 1739455"/>
                <a:gd name="connsiteY132" fmla="*/ 1010603 h 1600200"/>
                <a:gd name="connsiteX133" fmla="*/ 831342 w 1739455"/>
                <a:gd name="connsiteY133" fmla="*/ 1011079 h 1600200"/>
                <a:gd name="connsiteX134" fmla="*/ 831342 w 1739455"/>
                <a:gd name="connsiteY134" fmla="*/ 1011079 h 1600200"/>
                <a:gd name="connsiteX135" fmla="*/ 832676 w 1739455"/>
                <a:gd name="connsiteY135" fmla="*/ 1011555 h 1600200"/>
                <a:gd name="connsiteX136" fmla="*/ 832676 w 1739455"/>
                <a:gd name="connsiteY136" fmla="*/ 1011555 h 1600200"/>
                <a:gd name="connsiteX137" fmla="*/ 832961 w 1739455"/>
                <a:gd name="connsiteY137" fmla="*/ 1011650 h 1600200"/>
                <a:gd name="connsiteX138" fmla="*/ 835057 w 1739455"/>
                <a:gd name="connsiteY138" fmla="*/ 1012317 h 1600200"/>
                <a:gd name="connsiteX139" fmla="*/ 835343 w 1739455"/>
                <a:gd name="connsiteY139" fmla="*/ 1012412 h 1600200"/>
                <a:gd name="connsiteX140" fmla="*/ 835343 w 1739455"/>
                <a:gd name="connsiteY140" fmla="*/ 1012412 h 1600200"/>
                <a:gd name="connsiteX141" fmla="*/ 836676 w 1739455"/>
                <a:gd name="connsiteY141" fmla="*/ 1012793 h 1600200"/>
                <a:gd name="connsiteX142" fmla="*/ 836676 w 1739455"/>
                <a:gd name="connsiteY142" fmla="*/ 1012793 h 1600200"/>
                <a:gd name="connsiteX143" fmla="*/ 838010 w 1739455"/>
                <a:gd name="connsiteY143" fmla="*/ 1013174 h 1600200"/>
                <a:gd name="connsiteX144" fmla="*/ 838010 w 1739455"/>
                <a:gd name="connsiteY144" fmla="*/ 1013174 h 1600200"/>
                <a:gd name="connsiteX145" fmla="*/ 839438 w 1739455"/>
                <a:gd name="connsiteY145" fmla="*/ 1013460 h 1600200"/>
                <a:gd name="connsiteX146" fmla="*/ 839438 w 1739455"/>
                <a:gd name="connsiteY146" fmla="*/ 1013460 h 1600200"/>
                <a:gd name="connsiteX147" fmla="*/ 840867 w 1739455"/>
                <a:gd name="connsiteY147" fmla="*/ 1013746 h 1600200"/>
                <a:gd name="connsiteX148" fmla="*/ 840867 w 1739455"/>
                <a:gd name="connsiteY148" fmla="*/ 1013746 h 1600200"/>
                <a:gd name="connsiteX149" fmla="*/ 841153 w 1739455"/>
                <a:gd name="connsiteY149" fmla="*/ 1013746 h 1600200"/>
                <a:gd name="connsiteX150" fmla="*/ 843534 w 1739455"/>
                <a:gd name="connsiteY150" fmla="*/ 1014127 h 1600200"/>
                <a:gd name="connsiteX151" fmla="*/ 843820 w 1739455"/>
                <a:gd name="connsiteY151" fmla="*/ 1014127 h 1600200"/>
                <a:gd name="connsiteX152" fmla="*/ 843820 w 1739455"/>
                <a:gd name="connsiteY152" fmla="*/ 1014127 h 1600200"/>
                <a:gd name="connsiteX153" fmla="*/ 845248 w 1739455"/>
                <a:gd name="connsiteY153" fmla="*/ 1014317 h 1600200"/>
                <a:gd name="connsiteX154" fmla="*/ 845248 w 1739455"/>
                <a:gd name="connsiteY154" fmla="*/ 1014317 h 1600200"/>
                <a:gd name="connsiteX155" fmla="*/ 846677 w 1739455"/>
                <a:gd name="connsiteY155" fmla="*/ 1014413 h 1600200"/>
                <a:gd name="connsiteX156" fmla="*/ 846677 w 1739455"/>
                <a:gd name="connsiteY156" fmla="*/ 1014413 h 1600200"/>
                <a:gd name="connsiteX157" fmla="*/ 848106 w 1739455"/>
                <a:gd name="connsiteY157" fmla="*/ 1014508 h 1600200"/>
                <a:gd name="connsiteX158" fmla="*/ 848106 w 1739455"/>
                <a:gd name="connsiteY158" fmla="*/ 1014508 h 1600200"/>
                <a:gd name="connsiteX159" fmla="*/ 848582 w 1739455"/>
                <a:gd name="connsiteY159" fmla="*/ 1014508 h 1600200"/>
                <a:gd name="connsiteX160" fmla="*/ 851726 w 1739455"/>
                <a:gd name="connsiteY160" fmla="*/ 1014603 h 1600200"/>
                <a:gd name="connsiteX161" fmla="*/ 871156 w 1739455"/>
                <a:gd name="connsiteY161" fmla="*/ 1014603 h 1600200"/>
                <a:gd name="connsiteX162" fmla="*/ 878110 w 1739455"/>
                <a:gd name="connsiteY162" fmla="*/ 1014603 h 1600200"/>
                <a:gd name="connsiteX163" fmla="*/ 959072 w 1739455"/>
                <a:gd name="connsiteY163" fmla="*/ 1095566 h 1600200"/>
                <a:gd name="connsiteX164" fmla="*/ 959072 w 1739455"/>
                <a:gd name="connsiteY164" fmla="*/ 1105376 h 1600200"/>
                <a:gd name="connsiteX165" fmla="*/ 959072 w 1739455"/>
                <a:gd name="connsiteY165" fmla="*/ 1106805 h 1600200"/>
                <a:gd name="connsiteX166" fmla="*/ 959072 w 1739455"/>
                <a:gd name="connsiteY166" fmla="*/ 1106805 h 1600200"/>
                <a:gd name="connsiteX167" fmla="*/ 959168 w 1739455"/>
                <a:gd name="connsiteY167" fmla="*/ 1108234 h 1600200"/>
                <a:gd name="connsiteX168" fmla="*/ 959168 w 1739455"/>
                <a:gd name="connsiteY168" fmla="*/ 1108234 h 1600200"/>
                <a:gd name="connsiteX169" fmla="*/ 959263 w 1739455"/>
                <a:gd name="connsiteY169" fmla="*/ 1109663 h 1600200"/>
                <a:gd name="connsiteX170" fmla="*/ 959263 w 1739455"/>
                <a:gd name="connsiteY170" fmla="*/ 1109663 h 1600200"/>
                <a:gd name="connsiteX171" fmla="*/ 959358 w 1739455"/>
                <a:gd name="connsiteY171" fmla="*/ 1111091 h 1600200"/>
                <a:gd name="connsiteX172" fmla="*/ 959358 w 1739455"/>
                <a:gd name="connsiteY172" fmla="*/ 1111091 h 1600200"/>
                <a:gd name="connsiteX173" fmla="*/ 959548 w 1739455"/>
                <a:gd name="connsiteY173" fmla="*/ 1112520 h 1600200"/>
                <a:gd name="connsiteX174" fmla="*/ 959548 w 1739455"/>
                <a:gd name="connsiteY174" fmla="*/ 1112520 h 1600200"/>
                <a:gd name="connsiteX175" fmla="*/ 959739 w 1739455"/>
                <a:gd name="connsiteY175" fmla="*/ 1113949 h 1600200"/>
                <a:gd name="connsiteX176" fmla="*/ 959739 w 1739455"/>
                <a:gd name="connsiteY176" fmla="*/ 1113949 h 1600200"/>
                <a:gd name="connsiteX177" fmla="*/ 959930 w 1739455"/>
                <a:gd name="connsiteY177" fmla="*/ 1115378 h 1600200"/>
                <a:gd name="connsiteX178" fmla="*/ 959930 w 1739455"/>
                <a:gd name="connsiteY178" fmla="*/ 1115378 h 1600200"/>
                <a:gd name="connsiteX179" fmla="*/ 960215 w 1739455"/>
                <a:gd name="connsiteY179" fmla="*/ 1116806 h 1600200"/>
                <a:gd name="connsiteX180" fmla="*/ 960215 w 1739455"/>
                <a:gd name="connsiteY180" fmla="*/ 1116806 h 1600200"/>
                <a:gd name="connsiteX181" fmla="*/ 960501 w 1739455"/>
                <a:gd name="connsiteY181" fmla="*/ 1118235 h 1600200"/>
                <a:gd name="connsiteX182" fmla="*/ 960501 w 1739455"/>
                <a:gd name="connsiteY182" fmla="*/ 1118235 h 1600200"/>
                <a:gd name="connsiteX183" fmla="*/ 960882 w 1739455"/>
                <a:gd name="connsiteY183" fmla="*/ 1119664 h 1600200"/>
                <a:gd name="connsiteX184" fmla="*/ 960882 w 1739455"/>
                <a:gd name="connsiteY184" fmla="*/ 1119664 h 1600200"/>
                <a:gd name="connsiteX185" fmla="*/ 961263 w 1739455"/>
                <a:gd name="connsiteY185" fmla="*/ 1120997 h 1600200"/>
                <a:gd name="connsiteX186" fmla="*/ 961263 w 1739455"/>
                <a:gd name="connsiteY186" fmla="*/ 1120997 h 1600200"/>
                <a:gd name="connsiteX187" fmla="*/ 961644 w 1739455"/>
                <a:gd name="connsiteY187" fmla="*/ 1122331 h 1600200"/>
                <a:gd name="connsiteX188" fmla="*/ 961644 w 1739455"/>
                <a:gd name="connsiteY188" fmla="*/ 1122331 h 1600200"/>
                <a:gd name="connsiteX189" fmla="*/ 962120 w 1739455"/>
                <a:gd name="connsiteY189" fmla="*/ 1123664 h 1600200"/>
                <a:gd name="connsiteX190" fmla="*/ 962120 w 1739455"/>
                <a:gd name="connsiteY190" fmla="*/ 1123664 h 1600200"/>
                <a:gd name="connsiteX191" fmla="*/ 962597 w 1739455"/>
                <a:gd name="connsiteY191" fmla="*/ 1124998 h 1600200"/>
                <a:gd name="connsiteX192" fmla="*/ 962597 w 1739455"/>
                <a:gd name="connsiteY192" fmla="*/ 1124998 h 1600200"/>
                <a:gd name="connsiteX193" fmla="*/ 963073 w 1739455"/>
                <a:gd name="connsiteY193" fmla="*/ 1126331 h 1600200"/>
                <a:gd name="connsiteX194" fmla="*/ 963073 w 1739455"/>
                <a:gd name="connsiteY194" fmla="*/ 1126331 h 1600200"/>
                <a:gd name="connsiteX195" fmla="*/ 963644 w 1739455"/>
                <a:gd name="connsiteY195" fmla="*/ 1127665 h 1600200"/>
                <a:gd name="connsiteX196" fmla="*/ 963644 w 1739455"/>
                <a:gd name="connsiteY196" fmla="*/ 1127665 h 1600200"/>
                <a:gd name="connsiteX197" fmla="*/ 964216 w 1739455"/>
                <a:gd name="connsiteY197" fmla="*/ 1128903 h 1600200"/>
                <a:gd name="connsiteX198" fmla="*/ 964216 w 1739455"/>
                <a:gd name="connsiteY198" fmla="*/ 1128903 h 1600200"/>
                <a:gd name="connsiteX199" fmla="*/ 964787 w 1739455"/>
                <a:gd name="connsiteY199" fmla="*/ 1130141 h 1600200"/>
                <a:gd name="connsiteX200" fmla="*/ 964787 w 1739455"/>
                <a:gd name="connsiteY200" fmla="*/ 1130141 h 1600200"/>
                <a:gd name="connsiteX201" fmla="*/ 965454 w 1739455"/>
                <a:gd name="connsiteY201" fmla="*/ 1131380 h 1600200"/>
                <a:gd name="connsiteX202" fmla="*/ 965454 w 1739455"/>
                <a:gd name="connsiteY202" fmla="*/ 1131380 h 1600200"/>
                <a:gd name="connsiteX203" fmla="*/ 966121 w 1739455"/>
                <a:gd name="connsiteY203" fmla="*/ 1132618 h 1600200"/>
                <a:gd name="connsiteX204" fmla="*/ 966121 w 1739455"/>
                <a:gd name="connsiteY204" fmla="*/ 1132618 h 1600200"/>
                <a:gd name="connsiteX205" fmla="*/ 966788 w 1739455"/>
                <a:gd name="connsiteY205" fmla="*/ 1133856 h 1600200"/>
                <a:gd name="connsiteX206" fmla="*/ 966788 w 1739455"/>
                <a:gd name="connsiteY206" fmla="*/ 1133856 h 1600200"/>
                <a:gd name="connsiteX207" fmla="*/ 967454 w 1739455"/>
                <a:gd name="connsiteY207" fmla="*/ 1135094 h 1600200"/>
                <a:gd name="connsiteX208" fmla="*/ 967454 w 1739455"/>
                <a:gd name="connsiteY208" fmla="*/ 1135094 h 1600200"/>
                <a:gd name="connsiteX209" fmla="*/ 968216 w 1739455"/>
                <a:gd name="connsiteY209" fmla="*/ 1136237 h 1600200"/>
                <a:gd name="connsiteX210" fmla="*/ 968216 w 1739455"/>
                <a:gd name="connsiteY210" fmla="*/ 1136237 h 1600200"/>
                <a:gd name="connsiteX211" fmla="*/ 968978 w 1739455"/>
                <a:gd name="connsiteY211" fmla="*/ 1137380 h 1600200"/>
                <a:gd name="connsiteX212" fmla="*/ 968978 w 1739455"/>
                <a:gd name="connsiteY212" fmla="*/ 1137380 h 1600200"/>
                <a:gd name="connsiteX213" fmla="*/ 969740 w 1739455"/>
                <a:gd name="connsiteY213" fmla="*/ 1138523 h 1600200"/>
                <a:gd name="connsiteX214" fmla="*/ 969740 w 1739455"/>
                <a:gd name="connsiteY214" fmla="*/ 1138523 h 1600200"/>
                <a:gd name="connsiteX215" fmla="*/ 970597 w 1739455"/>
                <a:gd name="connsiteY215" fmla="*/ 1139666 h 1600200"/>
                <a:gd name="connsiteX216" fmla="*/ 970597 w 1739455"/>
                <a:gd name="connsiteY216" fmla="*/ 1139666 h 1600200"/>
                <a:gd name="connsiteX217" fmla="*/ 971455 w 1739455"/>
                <a:gd name="connsiteY217" fmla="*/ 1140809 h 1600200"/>
                <a:gd name="connsiteX218" fmla="*/ 971455 w 1739455"/>
                <a:gd name="connsiteY218" fmla="*/ 1140809 h 1600200"/>
                <a:gd name="connsiteX219" fmla="*/ 972312 w 1739455"/>
                <a:gd name="connsiteY219" fmla="*/ 1141857 h 1600200"/>
                <a:gd name="connsiteX220" fmla="*/ 972312 w 1739455"/>
                <a:gd name="connsiteY220" fmla="*/ 1141857 h 1600200"/>
                <a:gd name="connsiteX221" fmla="*/ 973169 w 1739455"/>
                <a:gd name="connsiteY221" fmla="*/ 1142905 h 1600200"/>
                <a:gd name="connsiteX222" fmla="*/ 973169 w 1739455"/>
                <a:gd name="connsiteY222" fmla="*/ 1142905 h 1600200"/>
                <a:gd name="connsiteX223" fmla="*/ 974122 w 1739455"/>
                <a:gd name="connsiteY223" fmla="*/ 1143953 h 1600200"/>
                <a:gd name="connsiteX224" fmla="*/ 974122 w 1739455"/>
                <a:gd name="connsiteY224" fmla="*/ 1143953 h 1600200"/>
                <a:gd name="connsiteX225" fmla="*/ 975074 w 1739455"/>
                <a:gd name="connsiteY225" fmla="*/ 1145000 h 1600200"/>
                <a:gd name="connsiteX226" fmla="*/ 975074 w 1739455"/>
                <a:gd name="connsiteY226" fmla="*/ 1145000 h 1600200"/>
                <a:gd name="connsiteX227" fmla="*/ 976027 w 1739455"/>
                <a:gd name="connsiteY227" fmla="*/ 1145953 h 1600200"/>
                <a:gd name="connsiteX228" fmla="*/ 976027 w 1739455"/>
                <a:gd name="connsiteY228" fmla="*/ 1145953 h 1600200"/>
                <a:gd name="connsiteX229" fmla="*/ 976979 w 1739455"/>
                <a:gd name="connsiteY229" fmla="*/ 1146905 h 1600200"/>
                <a:gd name="connsiteX230" fmla="*/ 976979 w 1739455"/>
                <a:gd name="connsiteY230" fmla="*/ 1146905 h 1600200"/>
                <a:gd name="connsiteX231" fmla="*/ 978027 w 1739455"/>
                <a:gd name="connsiteY231" fmla="*/ 1147858 h 1600200"/>
                <a:gd name="connsiteX232" fmla="*/ 978027 w 1739455"/>
                <a:gd name="connsiteY232" fmla="*/ 1147858 h 1600200"/>
                <a:gd name="connsiteX233" fmla="*/ 979075 w 1739455"/>
                <a:gd name="connsiteY233" fmla="*/ 1148810 h 1600200"/>
                <a:gd name="connsiteX234" fmla="*/ 979075 w 1739455"/>
                <a:gd name="connsiteY234" fmla="*/ 1148810 h 1600200"/>
                <a:gd name="connsiteX235" fmla="*/ 980122 w 1739455"/>
                <a:gd name="connsiteY235" fmla="*/ 1149668 h 1600200"/>
                <a:gd name="connsiteX236" fmla="*/ 980122 w 1739455"/>
                <a:gd name="connsiteY236" fmla="*/ 1149668 h 1600200"/>
                <a:gd name="connsiteX237" fmla="*/ 981170 w 1739455"/>
                <a:gd name="connsiteY237" fmla="*/ 1150525 h 1600200"/>
                <a:gd name="connsiteX238" fmla="*/ 981170 w 1739455"/>
                <a:gd name="connsiteY238" fmla="*/ 1150525 h 1600200"/>
                <a:gd name="connsiteX239" fmla="*/ 982218 w 1739455"/>
                <a:gd name="connsiteY239" fmla="*/ 1151382 h 1600200"/>
                <a:gd name="connsiteX240" fmla="*/ 982218 w 1739455"/>
                <a:gd name="connsiteY240" fmla="*/ 1151382 h 1600200"/>
                <a:gd name="connsiteX241" fmla="*/ 983361 w 1739455"/>
                <a:gd name="connsiteY241" fmla="*/ 1152239 h 1600200"/>
                <a:gd name="connsiteX242" fmla="*/ 983361 w 1739455"/>
                <a:gd name="connsiteY242" fmla="*/ 1152239 h 1600200"/>
                <a:gd name="connsiteX243" fmla="*/ 984504 w 1739455"/>
                <a:gd name="connsiteY243" fmla="*/ 1153001 h 1600200"/>
                <a:gd name="connsiteX244" fmla="*/ 984504 w 1739455"/>
                <a:gd name="connsiteY244" fmla="*/ 1153001 h 1600200"/>
                <a:gd name="connsiteX245" fmla="*/ 985647 w 1739455"/>
                <a:gd name="connsiteY245" fmla="*/ 1153763 h 1600200"/>
                <a:gd name="connsiteX246" fmla="*/ 985647 w 1739455"/>
                <a:gd name="connsiteY246" fmla="*/ 1153763 h 1600200"/>
                <a:gd name="connsiteX247" fmla="*/ 986790 w 1739455"/>
                <a:gd name="connsiteY247" fmla="*/ 1154525 h 1600200"/>
                <a:gd name="connsiteX248" fmla="*/ 986790 w 1739455"/>
                <a:gd name="connsiteY248" fmla="*/ 1154525 h 1600200"/>
                <a:gd name="connsiteX249" fmla="*/ 988028 w 1739455"/>
                <a:gd name="connsiteY249" fmla="*/ 1155192 h 1600200"/>
                <a:gd name="connsiteX250" fmla="*/ 988028 w 1739455"/>
                <a:gd name="connsiteY250" fmla="*/ 1155192 h 1600200"/>
                <a:gd name="connsiteX251" fmla="*/ 989267 w 1739455"/>
                <a:gd name="connsiteY251" fmla="*/ 1155859 h 1600200"/>
                <a:gd name="connsiteX252" fmla="*/ 989267 w 1739455"/>
                <a:gd name="connsiteY252" fmla="*/ 1155859 h 1600200"/>
                <a:gd name="connsiteX253" fmla="*/ 990505 w 1739455"/>
                <a:gd name="connsiteY253" fmla="*/ 1156526 h 1600200"/>
                <a:gd name="connsiteX254" fmla="*/ 990505 w 1739455"/>
                <a:gd name="connsiteY254" fmla="*/ 1156526 h 1600200"/>
                <a:gd name="connsiteX255" fmla="*/ 991743 w 1739455"/>
                <a:gd name="connsiteY255" fmla="*/ 1157192 h 1600200"/>
                <a:gd name="connsiteX256" fmla="*/ 991743 w 1739455"/>
                <a:gd name="connsiteY256" fmla="*/ 1157192 h 1600200"/>
                <a:gd name="connsiteX257" fmla="*/ 992981 w 1739455"/>
                <a:gd name="connsiteY257" fmla="*/ 1157764 h 1600200"/>
                <a:gd name="connsiteX258" fmla="*/ 992981 w 1739455"/>
                <a:gd name="connsiteY258" fmla="*/ 1157764 h 1600200"/>
                <a:gd name="connsiteX259" fmla="*/ 994220 w 1739455"/>
                <a:gd name="connsiteY259" fmla="*/ 1158335 h 1600200"/>
                <a:gd name="connsiteX260" fmla="*/ 994220 w 1739455"/>
                <a:gd name="connsiteY260" fmla="*/ 1158335 h 1600200"/>
                <a:gd name="connsiteX261" fmla="*/ 995553 w 1739455"/>
                <a:gd name="connsiteY261" fmla="*/ 1158907 h 1600200"/>
                <a:gd name="connsiteX262" fmla="*/ 995553 w 1739455"/>
                <a:gd name="connsiteY262" fmla="*/ 1158907 h 1600200"/>
                <a:gd name="connsiteX263" fmla="*/ 996887 w 1739455"/>
                <a:gd name="connsiteY263" fmla="*/ 1159383 h 1600200"/>
                <a:gd name="connsiteX264" fmla="*/ 996887 w 1739455"/>
                <a:gd name="connsiteY264" fmla="*/ 1159383 h 1600200"/>
                <a:gd name="connsiteX265" fmla="*/ 998220 w 1739455"/>
                <a:gd name="connsiteY265" fmla="*/ 1159859 h 1600200"/>
                <a:gd name="connsiteX266" fmla="*/ 998220 w 1739455"/>
                <a:gd name="connsiteY266" fmla="*/ 1159859 h 1600200"/>
                <a:gd name="connsiteX267" fmla="*/ 999554 w 1739455"/>
                <a:gd name="connsiteY267" fmla="*/ 1160336 h 1600200"/>
                <a:gd name="connsiteX268" fmla="*/ 999554 w 1739455"/>
                <a:gd name="connsiteY268" fmla="*/ 1160336 h 1600200"/>
                <a:gd name="connsiteX269" fmla="*/ 1000887 w 1739455"/>
                <a:gd name="connsiteY269" fmla="*/ 1160717 h 1600200"/>
                <a:gd name="connsiteX270" fmla="*/ 1000887 w 1739455"/>
                <a:gd name="connsiteY270" fmla="*/ 1160717 h 1600200"/>
                <a:gd name="connsiteX271" fmla="*/ 1002221 w 1739455"/>
                <a:gd name="connsiteY271" fmla="*/ 1161098 h 1600200"/>
                <a:gd name="connsiteX272" fmla="*/ 1002221 w 1739455"/>
                <a:gd name="connsiteY272" fmla="*/ 1161098 h 1600200"/>
                <a:gd name="connsiteX273" fmla="*/ 1003554 w 1739455"/>
                <a:gd name="connsiteY273" fmla="*/ 1161479 h 1600200"/>
                <a:gd name="connsiteX274" fmla="*/ 1003554 w 1739455"/>
                <a:gd name="connsiteY274" fmla="*/ 1161479 h 1600200"/>
                <a:gd name="connsiteX275" fmla="*/ 1004983 w 1739455"/>
                <a:gd name="connsiteY275" fmla="*/ 1161764 h 1600200"/>
                <a:gd name="connsiteX276" fmla="*/ 1004983 w 1739455"/>
                <a:gd name="connsiteY276" fmla="*/ 1161764 h 1600200"/>
                <a:gd name="connsiteX277" fmla="*/ 1006412 w 1739455"/>
                <a:gd name="connsiteY277" fmla="*/ 1162050 h 1600200"/>
                <a:gd name="connsiteX278" fmla="*/ 1006412 w 1739455"/>
                <a:gd name="connsiteY278" fmla="*/ 1162050 h 1600200"/>
                <a:gd name="connsiteX279" fmla="*/ 1007840 w 1739455"/>
                <a:gd name="connsiteY279" fmla="*/ 1162336 h 1600200"/>
                <a:gd name="connsiteX280" fmla="*/ 1007840 w 1739455"/>
                <a:gd name="connsiteY280" fmla="*/ 1162336 h 1600200"/>
                <a:gd name="connsiteX281" fmla="*/ 1009269 w 1739455"/>
                <a:gd name="connsiteY281" fmla="*/ 1162526 h 1600200"/>
                <a:gd name="connsiteX282" fmla="*/ 1009269 w 1739455"/>
                <a:gd name="connsiteY282" fmla="*/ 1162526 h 1600200"/>
                <a:gd name="connsiteX283" fmla="*/ 1010698 w 1739455"/>
                <a:gd name="connsiteY283" fmla="*/ 1162717 h 1600200"/>
                <a:gd name="connsiteX284" fmla="*/ 1010698 w 1739455"/>
                <a:gd name="connsiteY284" fmla="*/ 1162717 h 1600200"/>
                <a:gd name="connsiteX285" fmla="*/ 1012127 w 1739455"/>
                <a:gd name="connsiteY285" fmla="*/ 1162812 h 1600200"/>
                <a:gd name="connsiteX286" fmla="*/ 1012127 w 1739455"/>
                <a:gd name="connsiteY286" fmla="*/ 1162812 h 1600200"/>
                <a:gd name="connsiteX287" fmla="*/ 1013555 w 1739455"/>
                <a:gd name="connsiteY287" fmla="*/ 1162907 h 1600200"/>
                <a:gd name="connsiteX288" fmla="*/ 1013555 w 1739455"/>
                <a:gd name="connsiteY288" fmla="*/ 1162907 h 1600200"/>
                <a:gd name="connsiteX289" fmla="*/ 1014031 w 1739455"/>
                <a:gd name="connsiteY289" fmla="*/ 1162907 h 1600200"/>
                <a:gd name="connsiteX290" fmla="*/ 1017175 w 1739455"/>
                <a:gd name="connsiteY290" fmla="*/ 1163003 h 1600200"/>
                <a:gd name="connsiteX291" fmla="*/ 1047560 w 1739455"/>
                <a:gd name="connsiteY291" fmla="*/ 1163003 h 1600200"/>
                <a:gd name="connsiteX292" fmla="*/ 1199483 w 1739455"/>
                <a:gd name="connsiteY292" fmla="*/ 1163003 h 1600200"/>
                <a:gd name="connsiteX293" fmla="*/ 1280446 w 1739455"/>
                <a:gd name="connsiteY293" fmla="*/ 1243965 h 1600200"/>
                <a:gd name="connsiteX294" fmla="*/ 1280446 w 1739455"/>
                <a:gd name="connsiteY294" fmla="*/ 1375886 h 1600200"/>
                <a:gd name="connsiteX295" fmla="*/ 1280446 w 1739455"/>
                <a:gd name="connsiteY295" fmla="*/ 1539431 h 1600200"/>
                <a:gd name="connsiteX296" fmla="*/ 1280446 w 1739455"/>
                <a:gd name="connsiteY296" fmla="*/ 1542574 h 1600200"/>
                <a:gd name="connsiteX297" fmla="*/ 1338072 w 1739455"/>
                <a:gd name="connsiteY297" fmla="*/ 1600200 h 1600200"/>
                <a:gd name="connsiteX298" fmla="*/ 1358075 w 1739455"/>
                <a:gd name="connsiteY298" fmla="*/ 1600200 h 1600200"/>
                <a:gd name="connsiteX299" fmla="*/ 1415701 w 1739455"/>
                <a:gd name="connsiteY299" fmla="*/ 1542574 h 1600200"/>
                <a:gd name="connsiteX300" fmla="*/ 1415701 w 1739455"/>
                <a:gd name="connsiteY300" fmla="*/ 1534477 h 1600200"/>
                <a:gd name="connsiteX301" fmla="*/ 1496663 w 1739455"/>
                <a:gd name="connsiteY301" fmla="*/ 1453515 h 1600200"/>
                <a:gd name="connsiteX302" fmla="*/ 1527239 w 1739455"/>
                <a:gd name="connsiteY302" fmla="*/ 1453515 h 1600200"/>
                <a:gd name="connsiteX303" fmla="*/ 1584865 w 1739455"/>
                <a:gd name="connsiteY303" fmla="*/ 1395889 h 1600200"/>
                <a:gd name="connsiteX304" fmla="*/ 1584865 w 1739455"/>
                <a:gd name="connsiteY304" fmla="*/ 1375886 h 1600200"/>
                <a:gd name="connsiteX305" fmla="*/ 1546765 w 1739455"/>
                <a:gd name="connsiteY305" fmla="*/ 1321689 h 1600200"/>
                <a:gd name="connsiteX306" fmla="*/ 1477518 w 1739455"/>
                <a:gd name="connsiteY306" fmla="*/ 1318070 h 1600200"/>
                <a:gd name="connsiteX307" fmla="*/ 1429988 w 1739455"/>
                <a:gd name="connsiteY307" fmla="*/ 1231487 h 1600200"/>
                <a:gd name="connsiteX308" fmla="*/ 1498759 w 1739455"/>
                <a:gd name="connsiteY308" fmla="*/ 1164527 h 1600200"/>
                <a:gd name="connsiteX309" fmla="*/ 1681829 w 1739455"/>
                <a:gd name="connsiteY309" fmla="*/ 1164527 h 1600200"/>
                <a:gd name="connsiteX310" fmla="*/ 1739456 w 1739455"/>
                <a:gd name="connsiteY310" fmla="*/ 1106900 h 1600200"/>
                <a:gd name="connsiteX311" fmla="*/ 1739456 w 1739455"/>
                <a:gd name="connsiteY311" fmla="*/ 1086898 h 1600200"/>
                <a:gd name="connsiteX312" fmla="*/ 1681829 w 1739455"/>
                <a:gd name="connsiteY312" fmla="*/ 1029272 h 1600200"/>
                <a:gd name="connsiteX313" fmla="*/ 1498854 w 1739455"/>
                <a:gd name="connsiteY313" fmla="*/ 1029272 h 1600200"/>
                <a:gd name="connsiteX314" fmla="*/ 1417892 w 1739455"/>
                <a:gd name="connsiteY314" fmla="*/ 948309 h 1600200"/>
                <a:gd name="connsiteX315" fmla="*/ 1417892 w 1739455"/>
                <a:gd name="connsiteY315" fmla="*/ 942594 h 1600200"/>
                <a:gd name="connsiteX316" fmla="*/ 1360265 w 1739455"/>
                <a:gd name="connsiteY316" fmla="*/ 884968 h 1600200"/>
                <a:gd name="connsiteX317" fmla="*/ 1186148 w 1739455"/>
                <a:gd name="connsiteY317" fmla="*/ 884968 h 1600200"/>
                <a:gd name="connsiteX318" fmla="*/ 1105186 w 1739455"/>
                <a:gd name="connsiteY318" fmla="*/ 804005 h 1600200"/>
                <a:gd name="connsiteX319" fmla="*/ 1105186 w 1739455"/>
                <a:gd name="connsiteY319" fmla="*/ 646176 h 1600200"/>
                <a:gd name="connsiteX320" fmla="*/ 1097089 w 1739455"/>
                <a:gd name="connsiteY320" fmla="*/ 616839 h 1600200"/>
                <a:gd name="connsiteX321" fmla="*/ 1096423 w 1739455"/>
                <a:gd name="connsiteY321" fmla="*/ 615696 h 1600200"/>
                <a:gd name="connsiteX322" fmla="*/ 1046417 w 1739455"/>
                <a:gd name="connsiteY322" fmla="*/ 586550 h 1600200"/>
                <a:gd name="connsiteX323" fmla="*/ 1024128 w 1739455"/>
                <a:gd name="connsiteY323" fmla="*/ 586550 h 1600200"/>
                <a:gd name="connsiteX324" fmla="*/ 943165 w 1739455"/>
                <a:gd name="connsiteY324" fmla="*/ 505587 h 1600200"/>
                <a:gd name="connsiteX325" fmla="*/ 943165 w 1739455"/>
                <a:gd name="connsiteY325" fmla="*/ 505206 h 1600200"/>
                <a:gd name="connsiteX326" fmla="*/ 885539 w 1739455"/>
                <a:gd name="connsiteY326" fmla="*/ 446818 h 1600200"/>
                <a:gd name="connsiteX327" fmla="*/ 844772 w 1739455"/>
                <a:gd name="connsiteY327" fmla="*/ 445580 h 1600200"/>
                <a:gd name="connsiteX328" fmla="*/ 795242 w 1739455"/>
                <a:gd name="connsiteY328" fmla="*/ 388525 h 1600200"/>
                <a:gd name="connsiteX329" fmla="*/ 795242 w 1739455"/>
                <a:gd name="connsiteY329" fmla="*/ 368522 h 1600200"/>
                <a:gd name="connsiteX330" fmla="*/ 852869 w 1739455"/>
                <a:gd name="connsiteY330" fmla="*/ 310896 h 1600200"/>
                <a:gd name="connsiteX331" fmla="*/ 952119 w 1739455"/>
                <a:gd name="connsiteY331" fmla="*/ 310896 h 1600200"/>
                <a:gd name="connsiteX332" fmla="*/ 951167 w 1739455"/>
                <a:gd name="connsiteY332" fmla="*/ 57626 h 1600200"/>
                <a:gd name="connsiteX333" fmla="*/ 893540 w 1739455"/>
                <a:gd name="connsiteY333" fmla="*/ 0 h 1600200"/>
                <a:gd name="connsiteX334" fmla="*/ 214598 w 1739455"/>
                <a:gd name="connsiteY334" fmla="*/ 0 h 1600200"/>
                <a:gd name="connsiteX335" fmla="*/ 157353 w 1739455"/>
                <a:gd name="connsiteY335" fmla="*/ 51149 h 1600200"/>
                <a:gd name="connsiteX336" fmla="*/ 157353 w 1739455"/>
                <a:gd name="connsiteY336" fmla="*/ 93059 h 1600200"/>
                <a:gd name="connsiteX337" fmla="*/ 99727 w 1739455"/>
                <a:gd name="connsiteY337" fmla="*/ 150686 h 1600200"/>
                <a:gd name="connsiteX338" fmla="*/ 0 w 1739455"/>
                <a:gd name="connsiteY338" fmla="*/ 150686 h 1600200"/>
                <a:gd name="connsiteX339" fmla="*/ 476 w 1739455"/>
                <a:gd name="connsiteY339" fmla="*/ 514921 h 1600200"/>
                <a:gd name="connsiteX340" fmla="*/ 476 w 1739455"/>
                <a:gd name="connsiteY340" fmla="*/ 514921 h 1600200"/>
                <a:gd name="connsiteX341" fmla="*/ 959358 w 1739455"/>
                <a:gd name="connsiteY341" fmla="*/ 1105281 h 1600200"/>
                <a:gd name="connsiteX342" fmla="*/ 959358 w 1739455"/>
                <a:gd name="connsiteY342" fmla="*/ 1105281 h 1600200"/>
                <a:gd name="connsiteX343" fmla="*/ 959358 w 1739455"/>
                <a:gd name="connsiteY343" fmla="*/ 1105281 h 1600200"/>
                <a:gd name="connsiteX344" fmla="*/ 959358 w 1739455"/>
                <a:gd name="connsiteY344" fmla="*/ 1105281 h 1600200"/>
                <a:gd name="connsiteX345" fmla="*/ 486156 w 1739455"/>
                <a:gd name="connsiteY345" fmla="*/ 672655 h 1600200"/>
                <a:gd name="connsiteX346" fmla="*/ 486156 w 1739455"/>
                <a:gd name="connsiteY346" fmla="*/ 672655 h 1600200"/>
                <a:gd name="connsiteX347" fmla="*/ 486156 w 1739455"/>
                <a:gd name="connsiteY347" fmla="*/ 672655 h 1600200"/>
                <a:gd name="connsiteX348" fmla="*/ 486156 w 1739455"/>
                <a:gd name="connsiteY348" fmla="*/ 672655 h 1600200"/>
                <a:gd name="connsiteX349" fmla="*/ 647033 w 1739455"/>
                <a:gd name="connsiteY349" fmla="*/ 814769 h 1600200"/>
                <a:gd name="connsiteX350" fmla="*/ 647033 w 1739455"/>
                <a:gd name="connsiteY350" fmla="*/ 814769 h 1600200"/>
                <a:gd name="connsiteX351" fmla="*/ 647033 w 1739455"/>
                <a:gd name="connsiteY351" fmla="*/ 814769 h 1600200"/>
                <a:gd name="connsiteX352" fmla="*/ 647033 w 1739455"/>
                <a:gd name="connsiteY352" fmla="*/ 814769 h 1600200"/>
                <a:gd name="connsiteX353" fmla="*/ 793813 w 1739455"/>
                <a:gd name="connsiteY353" fmla="*/ 956881 h 1600200"/>
                <a:gd name="connsiteX354" fmla="*/ 793813 w 1739455"/>
                <a:gd name="connsiteY354" fmla="*/ 956881 h 1600200"/>
                <a:gd name="connsiteX355" fmla="*/ 793813 w 1739455"/>
                <a:gd name="connsiteY355" fmla="*/ 956881 h 160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1739455" h="1600200">
                  <a:moveTo>
                    <a:pt x="476" y="514921"/>
                  </a:moveTo>
                  <a:cubicBezTo>
                    <a:pt x="0" y="531686"/>
                    <a:pt x="10001" y="442722"/>
                    <a:pt x="48006" y="442722"/>
                  </a:cubicBezTo>
                  <a:lnTo>
                    <a:pt x="234791" y="442722"/>
                  </a:lnTo>
                  <a:cubicBezTo>
                    <a:pt x="271939" y="443389"/>
                    <a:pt x="319373" y="430435"/>
                    <a:pt x="319373" y="508063"/>
                  </a:cubicBezTo>
                  <a:lnTo>
                    <a:pt x="319373" y="527018"/>
                  </a:lnTo>
                  <a:cubicBezTo>
                    <a:pt x="319373" y="558737"/>
                    <a:pt x="345281" y="584645"/>
                    <a:pt x="377000" y="584645"/>
                  </a:cubicBezTo>
                  <a:lnTo>
                    <a:pt x="405098" y="584645"/>
                  </a:lnTo>
                  <a:cubicBezTo>
                    <a:pt x="449675" y="584645"/>
                    <a:pt x="486061" y="621030"/>
                    <a:pt x="486061" y="665607"/>
                  </a:cubicBezTo>
                  <a:lnTo>
                    <a:pt x="486061" y="672751"/>
                  </a:lnTo>
                  <a:lnTo>
                    <a:pt x="486061" y="674275"/>
                  </a:lnTo>
                  <a:lnTo>
                    <a:pt x="486061" y="674275"/>
                  </a:lnTo>
                  <a:lnTo>
                    <a:pt x="486156" y="675704"/>
                  </a:lnTo>
                  <a:lnTo>
                    <a:pt x="486156" y="675704"/>
                  </a:lnTo>
                  <a:lnTo>
                    <a:pt x="486251" y="677132"/>
                  </a:lnTo>
                  <a:lnTo>
                    <a:pt x="486251" y="677132"/>
                  </a:lnTo>
                  <a:lnTo>
                    <a:pt x="486346" y="678561"/>
                  </a:lnTo>
                  <a:lnTo>
                    <a:pt x="486346" y="678561"/>
                  </a:lnTo>
                  <a:lnTo>
                    <a:pt x="486537" y="679990"/>
                  </a:lnTo>
                  <a:lnTo>
                    <a:pt x="486537" y="679990"/>
                  </a:lnTo>
                  <a:lnTo>
                    <a:pt x="486728" y="681419"/>
                  </a:lnTo>
                  <a:lnTo>
                    <a:pt x="486728" y="681419"/>
                  </a:lnTo>
                  <a:lnTo>
                    <a:pt x="486918" y="682847"/>
                  </a:lnTo>
                  <a:lnTo>
                    <a:pt x="486918" y="682847"/>
                  </a:lnTo>
                  <a:cubicBezTo>
                    <a:pt x="489395" y="697039"/>
                    <a:pt x="497586" y="709994"/>
                    <a:pt x="509206" y="718852"/>
                  </a:cubicBezTo>
                  <a:lnTo>
                    <a:pt x="509206" y="718852"/>
                  </a:lnTo>
                  <a:lnTo>
                    <a:pt x="510350" y="719709"/>
                  </a:lnTo>
                  <a:lnTo>
                    <a:pt x="510350" y="719709"/>
                  </a:lnTo>
                  <a:lnTo>
                    <a:pt x="511493" y="720471"/>
                  </a:lnTo>
                  <a:lnTo>
                    <a:pt x="511493" y="720471"/>
                  </a:lnTo>
                  <a:lnTo>
                    <a:pt x="512636" y="721233"/>
                  </a:lnTo>
                  <a:lnTo>
                    <a:pt x="512636" y="721233"/>
                  </a:lnTo>
                  <a:lnTo>
                    <a:pt x="513779" y="721995"/>
                  </a:lnTo>
                  <a:lnTo>
                    <a:pt x="513779" y="721995"/>
                  </a:lnTo>
                  <a:lnTo>
                    <a:pt x="514350" y="722281"/>
                  </a:lnTo>
                  <a:cubicBezTo>
                    <a:pt x="514826" y="722567"/>
                    <a:pt x="515207" y="722757"/>
                    <a:pt x="515684" y="723043"/>
                  </a:cubicBezTo>
                  <a:lnTo>
                    <a:pt x="516255" y="723329"/>
                  </a:lnTo>
                  <a:lnTo>
                    <a:pt x="516255" y="723329"/>
                  </a:lnTo>
                  <a:lnTo>
                    <a:pt x="517493" y="723995"/>
                  </a:lnTo>
                  <a:lnTo>
                    <a:pt x="517493" y="723995"/>
                  </a:lnTo>
                  <a:lnTo>
                    <a:pt x="518731" y="724662"/>
                  </a:lnTo>
                  <a:lnTo>
                    <a:pt x="518731" y="724662"/>
                  </a:lnTo>
                  <a:lnTo>
                    <a:pt x="519970" y="725234"/>
                  </a:lnTo>
                  <a:lnTo>
                    <a:pt x="519970" y="725234"/>
                  </a:lnTo>
                  <a:cubicBezTo>
                    <a:pt x="520351" y="725424"/>
                    <a:pt x="520827" y="725614"/>
                    <a:pt x="521208" y="725805"/>
                  </a:cubicBezTo>
                  <a:lnTo>
                    <a:pt x="521208" y="725805"/>
                  </a:lnTo>
                  <a:lnTo>
                    <a:pt x="522542" y="726377"/>
                  </a:lnTo>
                  <a:lnTo>
                    <a:pt x="522542" y="726377"/>
                  </a:lnTo>
                  <a:lnTo>
                    <a:pt x="523875" y="726853"/>
                  </a:lnTo>
                  <a:lnTo>
                    <a:pt x="523875" y="726853"/>
                  </a:lnTo>
                  <a:lnTo>
                    <a:pt x="525209" y="727329"/>
                  </a:lnTo>
                  <a:lnTo>
                    <a:pt x="525209" y="727329"/>
                  </a:lnTo>
                  <a:lnTo>
                    <a:pt x="525494" y="727424"/>
                  </a:lnTo>
                  <a:cubicBezTo>
                    <a:pt x="526256" y="727615"/>
                    <a:pt x="526828" y="727805"/>
                    <a:pt x="527590" y="728091"/>
                  </a:cubicBezTo>
                  <a:lnTo>
                    <a:pt x="527876" y="728186"/>
                  </a:lnTo>
                  <a:lnTo>
                    <a:pt x="527876" y="728186"/>
                  </a:lnTo>
                  <a:lnTo>
                    <a:pt x="529209" y="728567"/>
                  </a:lnTo>
                  <a:lnTo>
                    <a:pt x="529209" y="728567"/>
                  </a:lnTo>
                  <a:lnTo>
                    <a:pt x="530543" y="728948"/>
                  </a:lnTo>
                  <a:lnTo>
                    <a:pt x="530543" y="728948"/>
                  </a:lnTo>
                  <a:lnTo>
                    <a:pt x="531971" y="729234"/>
                  </a:lnTo>
                  <a:lnTo>
                    <a:pt x="531971" y="729234"/>
                  </a:lnTo>
                  <a:cubicBezTo>
                    <a:pt x="532447" y="729329"/>
                    <a:pt x="532924" y="729425"/>
                    <a:pt x="533400" y="729520"/>
                  </a:cubicBezTo>
                  <a:lnTo>
                    <a:pt x="533400" y="729520"/>
                  </a:lnTo>
                  <a:lnTo>
                    <a:pt x="533686" y="729520"/>
                  </a:lnTo>
                  <a:cubicBezTo>
                    <a:pt x="534543" y="729615"/>
                    <a:pt x="535210" y="729805"/>
                    <a:pt x="536067" y="729901"/>
                  </a:cubicBezTo>
                  <a:lnTo>
                    <a:pt x="536353" y="729901"/>
                  </a:lnTo>
                  <a:lnTo>
                    <a:pt x="536353" y="729901"/>
                  </a:lnTo>
                  <a:lnTo>
                    <a:pt x="537781" y="730091"/>
                  </a:lnTo>
                  <a:lnTo>
                    <a:pt x="537781" y="730091"/>
                  </a:lnTo>
                  <a:lnTo>
                    <a:pt x="539210" y="730187"/>
                  </a:lnTo>
                  <a:lnTo>
                    <a:pt x="539210" y="730187"/>
                  </a:lnTo>
                  <a:lnTo>
                    <a:pt x="540639" y="730282"/>
                  </a:lnTo>
                  <a:lnTo>
                    <a:pt x="540639" y="730282"/>
                  </a:lnTo>
                  <a:lnTo>
                    <a:pt x="541115" y="730282"/>
                  </a:lnTo>
                  <a:cubicBezTo>
                    <a:pt x="542258" y="730282"/>
                    <a:pt x="543115" y="730377"/>
                    <a:pt x="544259" y="730377"/>
                  </a:cubicBezTo>
                  <a:lnTo>
                    <a:pt x="563594" y="730377"/>
                  </a:lnTo>
                  <a:lnTo>
                    <a:pt x="565880" y="730377"/>
                  </a:lnTo>
                  <a:cubicBezTo>
                    <a:pt x="610457" y="730377"/>
                    <a:pt x="646843" y="766763"/>
                    <a:pt x="646843" y="811339"/>
                  </a:cubicBezTo>
                  <a:lnTo>
                    <a:pt x="646843" y="814864"/>
                  </a:lnTo>
                  <a:lnTo>
                    <a:pt x="646843" y="816388"/>
                  </a:lnTo>
                  <a:lnTo>
                    <a:pt x="646843" y="816388"/>
                  </a:lnTo>
                  <a:lnTo>
                    <a:pt x="646938" y="817817"/>
                  </a:lnTo>
                  <a:lnTo>
                    <a:pt x="646938" y="817817"/>
                  </a:lnTo>
                  <a:lnTo>
                    <a:pt x="647033" y="819245"/>
                  </a:lnTo>
                  <a:lnTo>
                    <a:pt x="647033" y="819245"/>
                  </a:lnTo>
                  <a:lnTo>
                    <a:pt x="647129" y="820674"/>
                  </a:lnTo>
                  <a:lnTo>
                    <a:pt x="647129" y="820674"/>
                  </a:lnTo>
                  <a:lnTo>
                    <a:pt x="647319" y="822103"/>
                  </a:lnTo>
                  <a:lnTo>
                    <a:pt x="647319" y="822103"/>
                  </a:lnTo>
                  <a:lnTo>
                    <a:pt x="647510" y="823531"/>
                  </a:lnTo>
                  <a:lnTo>
                    <a:pt x="647510" y="823531"/>
                  </a:lnTo>
                  <a:lnTo>
                    <a:pt x="647795" y="824960"/>
                  </a:lnTo>
                  <a:lnTo>
                    <a:pt x="647795" y="824960"/>
                  </a:lnTo>
                  <a:cubicBezTo>
                    <a:pt x="647890" y="825437"/>
                    <a:pt x="647986" y="825913"/>
                    <a:pt x="648081" y="826389"/>
                  </a:cubicBezTo>
                  <a:lnTo>
                    <a:pt x="648081" y="826389"/>
                  </a:lnTo>
                  <a:lnTo>
                    <a:pt x="648367" y="827818"/>
                  </a:lnTo>
                  <a:lnTo>
                    <a:pt x="648367" y="827818"/>
                  </a:lnTo>
                  <a:lnTo>
                    <a:pt x="648748" y="829247"/>
                  </a:lnTo>
                  <a:lnTo>
                    <a:pt x="648748" y="829247"/>
                  </a:lnTo>
                  <a:cubicBezTo>
                    <a:pt x="654939" y="852392"/>
                    <a:pt x="675227" y="870204"/>
                    <a:pt x="700088" y="872300"/>
                  </a:cubicBezTo>
                  <a:lnTo>
                    <a:pt x="700088" y="872300"/>
                  </a:lnTo>
                  <a:lnTo>
                    <a:pt x="701516" y="872395"/>
                  </a:lnTo>
                  <a:lnTo>
                    <a:pt x="701516" y="872395"/>
                  </a:lnTo>
                  <a:lnTo>
                    <a:pt x="701993" y="872395"/>
                  </a:lnTo>
                  <a:cubicBezTo>
                    <a:pt x="703136" y="872395"/>
                    <a:pt x="703993" y="872490"/>
                    <a:pt x="705136" y="872490"/>
                  </a:cubicBezTo>
                  <a:lnTo>
                    <a:pt x="712565" y="872490"/>
                  </a:lnTo>
                  <a:cubicBezTo>
                    <a:pt x="757142" y="872490"/>
                    <a:pt x="793528" y="908876"/>
                    <a:pt x="793528" y="953453"/>
                  </a:cubicBezTo>
                  <a:lnTo>
                    <a:pt x="793528" y="956977"/>
                  </a:lnTo>
                  <a:lnTo>
                    <a:pt x="793528" y="958501"/>
                  </a:lnTo>
                  <a:lnTo>
                    <a:pt x="793528" y="958501"/>
                  </a:lnTo>
                  <a:lnTo>
                    <a:pt x="793623" y="959930"/>
                  </a:lnTo>
                  <a:lnTo>
                    <a:pt x="793623" y="959930"/>
                  </a:lnTo>
                  <a:lnTo>
                    <a:pt x="793718" y="961358"/>
                  </a:lnTo>
                  <a:lnTo>
                    <a:pt x="793718" y="961358"/>
                  </a:lnTo>
                  <a:lnTo>
                    <a:pt x="793813" y="962787"/>
                  </a:lnTo>
                  <a:lnTo>
                    <a:pt x="793813" y="962787"/>
                  </a:lnTo>
                  <a:lnTo>
                    <a:pt x="794004" y="964216"/>
                  </a:lnTo>
                  <a:lnTo>
                    <a:pt x="794004" y="964216"/>
                  </a:lnTo>
                  <a:lnTo>
                    <a:pt x="794195" y="965645"/>
                  </a:lnTo>
                  <a:lnTo>
                    <a:pt x="794195" y="965645"/>
                  </a:lnTo>
                  <a:cubicBezTo>
                    <a:pt x="797147" y="983361"/>
                    <a:pt x="807530" y="998315"/>
                    <a:pt x="823151" y="1007269"/>
                  </a:cubicBezTo>
                  <a:lnTo>
                    <a:pt x="823722" y="1007555"/>
                  </a:lnTo>
                  <a:lnTo>
                    <a:pt x="823722" y="1007555"/>
                  </a:lnTo>
                  <a:lnTo>
                    <a:pt x="824960" y="1008221"/>
                  </a:lnTo>
                  <a:lnTo>
                    <a:pt x="824960" y="1008221"/>
                  </a:lnTo>
                  <a:lnTo>
                    <a:pt x="826198" y="1008888"/>
                  </a:lnTo>
                  <a:lnTo>
                    <a:pt x="826198" y="1008888"/>
                  </a:lnTo>
                  <a:lnTo>
                    <a:pt x="827437" y="1009460"/>
                  </a:lnTo>
                  <a:lnTo>
                    <a:pt x="827437" y="1009460"/>
                  </a:lnTo>
                  <a:cubicBezTo>
                    <a:pt x="827818" y="1009650"/>
                    <a:pt x="828294" y="1009841"/>
                    <a:pt x="828675" y="1010031"/>
                  </a:cubicBezTo>
                  <a:lnTo>
                    <a:pt x="828675" y="1010031"/>
                  </a:lnTo>
                  <a:lnTo>
                    <a:pt x="830009" y="1010603"/>
                  </a:lnTo>
                  <a:lnTo>
                    <a:pt x="830009" y="1010603"/>
                  </a:lnTo>
                  <a:lnTo>
                    <a:pt x="831342" y="1011079"/>
                  </a:lnTo>
                  <a:lnTo>
                    <a:pt x="831342" y="1011079"/>
                  </a:lnTo>
                  <a:lnTo>
                    <a:pt x="832676" y="1011555"/>
                  </a:lnTo>
                  <a:lnTo>
                    <a:pt x="832676" y="1011555"/>
                  </a:lnTo>
                  <a:lnTo>
                    <a:pt x="832961" y="1011650"/>
                  </a:lnTo>
                  <a:cubicBezTo>
                    <a:pt x="833723" y="1011841"/>
                    <a:pt x="834295" y="1012031"/>
                    <a:pt x="835057" y="1012317"/>
                  </a:cubicBezTo>
                  <a:lnTo>
                    <a:pt x="835343" y="1012412"/>
                  </a:lnTo>
                  <a:lnTo>
                    <a:pt x="835343" y="1012412"/>
                  </a:lnTo>
                  <a:lnTo>
                    <a:pt x="836676" y="1012793"/>
                  </a:lnTo>
                  <a:lnTo>
                    <a:pt x="836676" y="1012793"/>
                  </a:lnTo>
                  <a:lnTo>
                    <a:pt x="838010" y="1013174"/>
                  </a:lnTo>
                  <a:lnTo>
                    <a:pt x="838010" y="1013174"/>
                  </a:lnTo>
                  <a:lnTo>
                    <a:pt x="839438" y="1013460"/>
                  </a:lnTo>
                  <a:lnTo>
                    <a:pt x="839438" y="1013460"/>
                  </a:lnTo>
                  <a:cubicBezTo>
                    <a:pt x="839914" y="1013555"/>
                    <a:pt x="840391" y="1013651"/>
                    <a:pt x="840867" y="1013746"/>
                  </a:cubicBezTo>
                  <a:lnTo>
                    <a:pt x="840867" y="1013746"/>
                  </a:lnTo>
                  <a:lnTo>
                    <a:pt x="841153" y="1013746"/>
                  </a:lnTo>
                  <a:cubicBezTo>
                    <a:pt x="842010" y="1013841"/>
                    <a:pt x="842677" y="1014031"/>
                    <a:pt x="843534" y="1014127"/>
                  </a:cubicBezTo>
                  <a:lnTo>
                    <a:pt x="843820" y="1014127"/>
                  </a:lnTo>
                  <a:lnTo>
                    <a:pt x="843820" y="1014127"/>
                  </a:lnTo>
                  <a:lnTo>
                    <a:pt x="845248" y="1014317"/>
                  </a:lnTo>
                  <a:lnTo>
                    <a:pt x="845248" y="1014317"/>
                  </a:lnTo>
                  <a:lnTo>
                    <a:pt x="846677" y="1014413"/>
                  </a:lnTo>
                  <a:lnTo>
                    <a:pt x="846677" y="1014413"/>
                  </a:lnTo>
                  <a:lnTo>
                    <a:pt x="848106" y="1014508"/>
                  </a:lnTo>
                  <a:lnTo>
                    <a:pt x="848106" y="1014508"/>
                  </a:lnTo>
                  <a:lnTo>
                    <a:pt x="848582" y="1014508"/>
                  </a:lnTo>
                  <a:cubicBezTo>
                    <a:pt x="849725" y="1014508"/>
                    <a:pt x="850583" y="1014603"/>
                    <a:pt x="851726" y="1014603"/>
                  </a:cubicBezTo>
                  <a:lnTo>
                    <a:pt x="871156" y="1014603"/>
                  </a:lnTo>
                  <a:lnTo>
                    <a:pt x="878110" y="1014603"/>
                  </a:lnTo>
                  <a:cubicBezTo>
                    <a:pt x="922687" y="1014603"/>
                    <a:pt x="959072" y="1050989"/>
                    <a:pt x="959072" y="1095566"/>
                  </a:cubicBezTo>
                  <a:lnTo>
                    <a:pt x="959072" y="1105376"/>
                  </a:lnTo>
                  <a:lnTo>
                    <a:pt x="959072" y="1106805"/>
                  </a:lnTo>
                  <a:lnTo>
                    <a:pt x="959072" y="1106805"/>
                  </a:lnTo>
                  <a:lnTo>
                    <a:pt x="959168" y="1108234"/>
                  </a:lnTo>
                  <a:lnTo>
                    <a:pt x="959168" y="1108234"/>
                  </a:lnTo>
                  <a:lnTo>
                    <a:pt x="959263" y="1109663"/>
                  </a:lnTo>
                  <a:lnTo>
                    <a:pt x="959263" y="1109663"/>
                  </a:lnTo>
                  <a:lnTo>
                    <a:pt x="959358" y="1111091"/>
                  </a:lnTo>
                  <a:lnTo>
                    <a:pt x="959358" y="1111091"/>
                  </a:lnTo>
                  <a:lnTo>
                    <a:pt x="959548" y="1112520"/>
                  </a:lnTo>
                  <a:lnTo>
                    <a:pt x="959548" y="1112520"/>
                  </a:lnTo>
                  <a:lnTo>
                    <a:pt x="959739" y="1113949"/>
                  </a:lnTo>
                  <a:lnTo>
                    <a:pt x="959739" y="1113949"/>
                  </a:lnTo>
                  <a:lnTo>
                    <a:pt x="959930" y="1115378"/>
                  </a:lnTo>
                  <a:lnTo>
                    <a:pt x="959930" y="1115378"/>
                  </a:lnTo>
                  <a:cubicBezTo>
                    <a:pt x="960025" y="1115854"/>
                    <a:pt x="960120" y="1116330"/>
                    <a:pt x="960215" y="1116806"/>
                  </a:cubicBezTo>
                  <a:lnTo>
                    <a:pt x="960215" y="1116806"/>
                  </a:lnTo>
                  <a:lnTo>
                    <a:pt x="960501" y="1118235"/>
                  </a:lnTo>
                  <a:lnTo>
                    <a:pt x="960501" y="1118235"/>
                  </a:lnTo>
                  <a:lnTo>
                    <a:pt x="960882" y="1119664"/>
                  </a:lnTo>
                  <a:lnTo>
                    <a:pt x="960882" y="1119664"/>
                  </a:lnTo>
                  <a:lnTo>
                    <a:pt x="961263" y="1120997"/>
                  </a:lnTo>
                  <a:lnTo>
                    <a:pt x="961263" y="1120997"/>
                  </a:lnTo>
                  <a:lnTo>
                    <a:pt x="961644" y="1122331"/>
                  </a:lnTo>
                  <a:lnTo>
                    <a:pt x="961644" y="1122331"/>
                  </a:lnTo>
                  <a:lnTo>
                    <a:pt x="962120" y="1123664"/>
                  </a:lnTo>
                  <a:lnTo>
                    <a:pt x="962120" y="1123664"/>
                  </a:lnTo>
                  <a:lnTo>
                    <a:pt x="962597" y="1124998"/>
                  </a:lnTo>
                  <a:lnTo>
                    <a:pt x="962597" y="1124998"/>
                  </a:lnTo>
                  <a:lnTo>
                    <a:pt x="963073" y="1126331"/>
                  </a:lnTo>
                  <a:lnTo>
                    <a:pt x="963073" y="1126331"/>
                  </a:lnTo>
                  <a:lnTo>
                    <a:pt x="963644" y="1127665"/>
                  </a:lnTo>
                  <a:lnTo>
                    <a:pt x="963644" y="1127665"/>
                  </a:lnTo>
                  <a:lnTo>
                    <a:pt x="964216" y="1128903"/>
                  </a:lnTo>
                  <a:lnTo>
                    <a:pt x="964216" y="1128903"/>
                  </a:lnTo>
                  <a:lnTo>
                    <a:pt x="964787" y="1130141"/>
                  </a:lnTo>
                  <a:lnTo>
                    <a:pt x="964787" y="1130141"/>
                  </a:lnTo>
                  <a:lnTo>
                    <a:pt x="965454" y="1131380"/>
                  </a:lnTo>
                  <a:lnTo>
                    <a:pt x="965454" y="1131380"/>
                  </a:lnTo>
                  <a:cubicBezTo>
                    <a:pt x="965645" y="1131761"/>
                    <a:pt x="965835" y="1132237"/>
                    <a:pt x="966121" y="1132618"/>
                  </a:cubicBezTo>
                  <a:lnTo>
                    <a:pt x="966121" y="1132618"/>
                  </a:lnTo>
                  <a:lnTo>
                    <a:pt x="966788" y="1133856"/>
                  </a:lnTo>
                  <a:lnTo>
                    <a:pt x="966788" y="1133856"/>
                  </a:lnTo>
                  <a:cubicBezTo>
                    <a:pt x="966978" y="1134237"/>
                    <a:pt x="967264" y="1134618"/>
                    <a:pt x="967454" y="1135094"/>
                  </a:cubicBezTo>
                  <a:lnTo>
                    <a:pt x="967454" y="1135094"/>
                  </a:lnTo>
                  <a:lnTo>
                    <a:pt x="968216" y="1136237"/>
                  </a:lnTo>
                  <a:lnTo>
                    <a:pt x="968216" y="1136237"/>
                  </a:lnTo>
                  <a:lnTo>
                    <a:pt x="968978" y="1137380"/>
                  </a:lnTo>
                  <a:lnTo>
                    <a:pt x="968978" y="1137380"/>
                  </a:lnTo>
                  <a:lnTo>
                    <a:pt x="969740" y="1138523"/>
                  </a:lnTo>
                  <a:lnTo>
                    <a:pt x="969740" y="1138523"/>
                  </a:lnTo>
                  <a:lnTo>
                    <a:pt x="970597" y="1139666"/>
                  </a:lnTo>
                  <a:lnTo>
                    <a:pt x="970597" y="1139666"/>
                  </a:lnTo>
                  <a:lnTo>
                    <a:pt x="971455" y="1140809"/>
                  </a:lnTo>
                  <a:lnTo>
                    <a:pt x="971455" y="1140809"/>
                  </a:lnTo>
                  <a:cubicBezTo>
                    <a:pt x="971740" y="1141190"/>
                    <a:pt x="972026" y="1141571"/>
                    <a:pt x="972312" y="1141857"/>
                  </a:cubicBezTo>
                  <a:lnTo>
                    <a:pt x="972312" y="1141857"/>
                  </a:lnTo>
                  <a:lnTo>
                    <a:pt x="973169" y="1142905"/>
                  </a:lnTo>
                  <a:lnTo>
                    <a:pt x="973169" y="1142905"/>
                  </a:lnTo>
                  <a:lnTo>
                    <a:pt x="974122" y="1143953"/>
                  </a:lnTo>
                  <a:lnTo>
                    <a:pt x="974122" y="1143953"/>
                  </a:lnTo>
                  <a:lnTo>
                    <a:pt x="975074" y="1145000"/>
                  </a:lnTo>
                  <a:lnTo>
                    <a:pt x="975074" y="1145000"/>
                  </a:lnTo>
                  <a:lnTo>
                    <a:pt x="976027" y="1145953"/>
                  </a:lnTo>
                  <a:lnTo>
                    <a:pt x="976027" y="1145953"/>
                  </a:lnTo>
                  <a:lnTo>
                    <a:pt x="976979" y="1146905"/>
                  </a:lnTo>
                  <a:lnTo>
                    <a:pt x="976979" y="1146905"/>
                  </a:lnTo>
                  <a:lnTo>
                    <a:pt x="978027" y="1147858"/>
                  </a:lnTo>
                  <a:lnTo>
                    <a:pt x="978027" y="1147858"/>
                  </a:lnTo>
                  <a:lnTo>
                    <a:pt x="979075" y="1148810"/>
                  </a:lnTo>
                  <a:lnTo>
                    <a:pt x="979075" y="1148810"/>
                  </a:lnTo>
                  <a:lnTo>
                    <a:pt x="980122" y="1149668"/>
                  </a:lnTo>
                  <a:lnTo>
                    <a:pt x="980122" y="1149668"/>
                  </a:lnTo>
                  <a:cubicBezTo>
                    <a:pt x="980504" y="1149953"/>
                    <a:pt x="980885" y="1150239"/>
                    <a:pt x="981170" y="1150525"/>
                  </a:cubicBezTo>
                  <a:lnTo>
                    <a:pt x="981170" y="1150525"/>
                  </a:lnTo>
                  <a:cubicBezTo>
                    <a:pt x="981551" y="1150811"/>
                    <a:pt x="981932" y="1151096"/>
                    <a:pt x="982218" y="1151382"/>
                  </a:cubicBezTo>
                  <a:lnTo>
                    <a:pt x="982218" y="1151382"/>
                  </a:lnTo>
                  <a:lnTo>
                    <a:pt x="983361" y="1152239"/>
                  </a:lnTo>
                  <a:lnTo>
                    <a:pt x="983361" y="1152239"/>
                  </a:lnTo>
                  <a:lnTo>
                    <a:pt x="984504" y="1153001"/>
                  </a:lnTo>
                  <a:lnTo>
                    <a:pt x="984504" y="1153001"/>
                  </a:lnTo>
                  <a:lnTo>
                    <a:pt x="985647" y="1153763"/>
                  </a:lnTo>
                  <a:lnTo>
                    <a:pt x="985647" y="1153763"/>
                  </a:lnTo>
                  <a:lnTo>
                    <a:pt x="986790" y="1154525"/>
                  </a:lnTo>
                  <a:lnTo>
                    <a:pt x="986790" y="1154525"/>
                  </a:lnTo>
                  <a:lnTo>
                    <a:pt x="988028" y="1155192"/>
                  </a:lnTo>
                  <a:lnTo>
                    <a:pt x="988028" y="1155192"/>
                  </a:lnTo>
                  <a:lnTo>
                    <a:pt x="989267" y="1155859"/>
                  </a:lnTo>
                  <a:lnTo>
                    <a:pt x="989267" y="1155859"/>
                  </a:lnTo>
                  <a:lnTo>
                    <a:pt x="990505" y="1156526"/>
                  </a:lnTo>
                  <a:lnTo>
                    <a:pt x="990505" y="1156526"/>
                  </a:lnTo>
                  <a:lnTo>
                    <a:pt x="991743" y="1157192"/>
                  </a:lnTo>
                  <a:lnTo>
                    <a:pt x="991743" y="1157192"/>
                  </a:lnTo>
                  <a:lnTo>
                    <a:pt x="992981" y="1157764"/>
                  </a:lnTo>
                  <a:lnTo>
                    <a:pt x="992981" y="1157764"/>
                  </a:lnTo>
                  <a:cubicBezTo>
                    <a:pt x="993362" y="1157954"/>
                    <a:pt x="993838" y="1158145"/>
                    <a:pt x="994220" y="1158335"/>
                  </a:cubicBezTo>
                  <a:lnTo>
                    <a:pt x="994220" y="1158335"/>
                  </a:lnTo>
                  <a:lnTo>
                    <a:pt x="995553" y="1158907"/>
                  </a:lnTo>
                  <a:lnTo>
                    <a:pt x="995553" y="1158907"/>
                  </a:lnTo>
                  <a:lnTo>
                    <a:pt x="996887" y="1159383"/>
                  </a:lnTo>
                  <a:lnTo>
                    <a:pt x="996887" y="1159383"/>
                  </a:lnTo>
                  <a:lnTo>
                    <a:pt x="998220" y="1159859"/>
                  </a:lnTo>
                  <a:lnTo>
                    <a:pt x="998220" y="1159859"/>
                  </a:lnTo>
                  <a:lnTo>
                    <a:pt x="999554" y="1160336"/>
                  </a:lnTo>
                  <a:lnTo>
                    <a:pt x="999554" y="1160336"/>
                  </a:lnTo>
                  <a:lnTo>
                    <a:pt x="1000887" y="1160717"/>
                  </a:lnTo>
                  <a:lnTo>
                    <a:pt x="1000887" y="1160717"/>
                  </a:lnTo>
                  <a:lnTo>
                    <a:pt x="1002221" y="1161098"/>
                  </a:lnTo>
                  <a:lnTo>
                    <a:pt x="1002221" y="1161098"/>
                  </a:lnTo>
                  <a:lnTo>
                    <a:pt x="1003554" y="1161479"/>
                  </a:lnTo>
                  <a:lnTo>
                    <a:pt x="1003554" y="1161479"/>
                  </a:lnTo>
                  <a:lnTo>
                    <a:pt x="1004983" y="1161764"/>
                  </a:lnTo>
                  <a:lnTo>
                    <a:pt x="1004983" y="1161764"/>
                  </a:lnTo>
                  <a:cubicBezTo>
                    <a:pt x="1005459" y="1161860"/>
                    <a:pt x="1005935" y="1161955"/>
                    <a:pt x="1006412" y="1162050"/>
                  </a:cubicBezTo>
                  <a:lnTo>
                    <a:pt x="1006412" y="1162050"/>
                  </a:lnTo>
                  <a:lnTo>
                    <a:pt x="1007840" y="1162336"/>
                  </a:lnTo>
                  <a:lnTo>
                    <a:pt x="1007840" y="1162336"/>
                  </a:lnTo>
                  <a:lnTo>
                    <a:pt x="1009269" y="1162526"/>
                  </a:lnTo>
                  <a:lnTo>
                    <a:pt x="1009269" y="1162526"/>
                  </a:lnTo>
                  <a:lnTo>
                    <a:pt x="1010698" y="1162717"/>
                  </a:lnTo>
                  <a:lnTo>
                    <a:pt x="1010698" y="1162717"/>
                  </a:lnTo>
                  <a:lnTo>
                    <a:pt x="1012127" y="1162812"/>
                  </a:lnTo>
                  <a:lnTo>
                    <a:pt x="1012127" y="1162812"/>
                  </a:lnTo>
                  <a:lnTo>
                    <a:pt x="1013555" y="1162907"/>
                  </a:lnTo>
                  <a:lnTo>
                    <a:pt x="1013555" y="1162907"/>
                  </a:lnTo>
                  <a:lnTo>
                    <a:pt x="1014031" y="1162907"/>
                  </a:lnTo>
                  <a:cubicBezTo>
                    <a:pt x="1015079" y="1162907"/>
                    <a:pt x="1016032" y="1163003"/>
                    <a:pt x="1017175" y="1163003"/>
                  </a:cubicBezTo>
                  <a:lnTo>
                    <a:pt x="1047560" y="1163003"/>
                  </a:lnTo>
                  <a:lnTo>
                    <a:pt x="1199483" y="1163003"/>
                  </a:lnTo>
                  <a:cubicBezTo>
                    <a:pt x="1244060" y="1163003"/>
                    <a:pt x="1280446" y="1199388"/>
                    <a:pt x="1280446" y="1243965"/>
                  </a:cubicBezTo>
                  <a:lnTo>
                    <a:pt x="1280446" y="1375886"/>
                  </a:lnTo>
                  <a:lnTo>
                    <a:pt x="1280446" y="1539431"/>
                  </a:lnTo>
                  <a:lnTo>
                    <a:pt x="1280446" y="1542574"/>
                  </a:lnTo>
                  <a:cubicBezTo>
                    <a:pt x="1280446" y="1574292"/>
                    <a:pt x="1306354" y="1600200"/>
                    <a:pt x="1338072" y="1600200"/>
                  </a:cubicBezTo>
                  <a:lnTo>
                    <a:pt x="1358075" y="1600200"/>
                  </a:lnTo>
                  <a:cubicBezTo>
                    <a:pt x="1389793" y="1600200"/>
                    <a:pt x="1415701" y="1574292"/>
                    <a:pt x="1415701" y="1542574"/>
                  </a:cubicBezTo>
                  <a:lnTo>
                    <a:pt x="1415701" y="1534477"/>
                  </a:lnTo>
                  <a:cubicBezTo>
                    <a:pt x="1415701" y="1489900"/>
                    <a:pt x="1452086" y="1453515"/>
                    <a:pt x="1496663" y="1453515"/>
                  </a:cubicBezTo>
                  <a:lnTo>
                    <a:pt x="1527239" y="1453515"/>
                  </a:lnTo>
                  <a:cubicBezTo>
                    <a:pt x="1558957" y="1453515"/>
                    <a:pt x="1584865" y="1427607"/>
                    <a:pt x="1584865" y="1395889"/>
                  </a:cubicBezTo>
                  <a:lnTo>
                    <a:pt x="1584865" y="1375886"/>
                  </a:lnTo>
                  <a:cubicBezTo>
                    <a:pt x="1584865" y="1351026"/>
                    <a:pt x="1568958" y="1329690"/>
                    <a:pt x="1546765" y="1321689"/>
                  </a:cubicBezTo>
                  <a:cubicBezTo>
                    <a:pt x="1535716" y="1317689"/>
                    <a:pt x="1493520" y="1325689"/>
                    <a:pt x="1477518" y="1318070"/>
                  </a:cubicBezTo>
                  <a:cubicBezTo>
                    <a:pt x="1439609" y="1299877"/>
                    <a:pt x="1425226" y="1259014"/>
                    <a:pt x="1429988" y="1231487"/>
                  </a:cubicBezTo>
                  <a:cubicBezTo>
                    <a:pt x="1436846" y="1192435"/>
                    <a:pt x="1459039" y="1164527"/>
                    <a:pt x="1498759" y="1164527"/>
                  </a:cubicBezTo>
                  <a:lnTo>
                    <a:pt x="1681829" y="1164527"/>
                  </a:lnTo>
                  <a:cubicBezTo>
                    <a:pt x="1713548" y="1164527"/>
                    <a:pt x="1739456" y="1138619"/>
                    <a:pt x="1739456" y="1106900"/>
                  </a:cubicBezTo>
                  <a:lnTo>
                    <a:pt x="1739456" y="1086898"/>
                  </a:lnTo>
                  <a:cubicBezTo>
                    <a:pt x="1739456" y="1055180"/>
                    <a:pt x="1713548" y="1029272"/>
                    <a:pt x="1681829" y="1029272"/>
                  </a:cubicBezTo>
                  <a:lnTo>
                    <a:pt x="1498854" y="1029272"/>
                  </a:lnTo>
                  <a:cubicBezTo>
                    <a:pt x="1454277" y="1029272"/>
                    <a:pt x="1417892" y="992886"/>
                    <a:pt x="1417892" y="948309"/>
                  </a:cubicBezTo>
                  <a:lnTo>
                    <a:pt x="1417892" y="942594"/>
                  </a:lnTo>
                  <a:cubicBezTo>
                    <a:pt x="1417892" y="910876"/>
                    <a:pt x="1391984" y="884968"/>
                    <a:pt x="1360265" y="884968"/>
                  </a:cubicBezTo>
                  <a:lnTo>
                    <a:pt x="1186148" y="884968"/>
                  </a:lnTo>
                  <a:cubicBezTo>
                    <a:pt x="1141571" y="884968"/>
                    <a:pt x="1105186" y="848582"/>
                    <a:pt x="1105186" y="804005"/>
                  </a:cubicBezTo>
                  <a:lnTo>
                    <a:pt x="1105186" y="646176"/>
                  </a:lnTo>
                  <a:cubicBezTo>
                    <a:pt x="1105186" y="635508"/>
                    <a:pt x="1102233" y="625412"/>
                    <a:pt x="1097089" y="616839"/>
                  </a:cubicBezTo>
                  <a:cubicBezTo>
                    <a:pt x="1096804" y="616458"/>
                    <a:pt x="1096613" y="616077"/>
                    <a:pt x="1096423" y="615696"/>
                  </a:cubicBezTo>
                  <a:cubicBezTo>
                    <a:pt x="1086517" y="598361"/>
                    <a:pt x="1067753" y="586550"/>
                    <a:pt x="1046417" y="586550"/>
                  </a:cubicBezTo>
                  <a:lnTo>
                    <a:pt x="1024128" y="586550"/>
                  </a:lnTo>
                  <a:cubicBezTo>
                    <a:pt x="979551" y="586550"/>
                    <a:pt x="943165" y="550164"/>
                    <a:pt x="943165" y="505587"/>
                  </a:cubicBezTo>
                  <a:lnTo>
                    <a:pt x="943165" y="505206"/>
                  </a:lnTo>
                  <a:cubicBezTo>
                    <a:pt x="943165" y="473488"/>
                    <a:pt x="917162" y="447770"/>
                    <a:pt x="885539" y="446818"/>
                  </a:cubicBezTo>
                  <a:lnTo>
                    <a:pt x="844772" y="445580"/>
                  </a:lnTo>
                  <a:cubicBezTo>
                    <a:pt x="816864" y="441674"/>
                    <a:pt x="795242" y="417481"/>
                    <a:pt x="795242" y="388525"/>
                  </a:cubicBezTo>
                  <a:lnTo>
                    <a:pt x="795242" y="368522"/>
                  </a:lnTo>
                  <a:cubicBezTo>
                    <a:pt x="795242" y="336804"/>
                    <a:pt x="821150" y="310896"/>
                    <a:pt x="852869" y="310896"/>
                  </a:cubicBezTo>
                  <a:lnTo>
                    <a:pt x="952119" y="310896"/>
                  </a:lnTo>
                  <a:lnTo>
                    <a:pt x="951167" y="57626"/>
                  </a:lnTo>
                  <a:cubicBezTo>
                    <a:pt x="951071" y="26003"/>
                    <a:pt x="925259" y="0"/>
                    <a:pt x="893540" y="0"/>
                  </a:cubicBezTo>
                  <a:lnTo>
                    <a:pt x="214598" y="0"/>
                  </a:lnTo>
                  <a:cubicBezTo>
                    <a:pt x="185166" y="0"/>
                    <a:pt x="160592" y="22479"/>
                    <a:pt x="157353" y="51149"/>
                  </a:cubicBezTo>
                  <a:lnTo>
                    <a:pt x="157353" y="93059"/>
                  </a:lnTo>
                  <a:cubicBezTo>
                    <a:pt x="157353" y="124778"/>
                    <a:pt x="131445" y="150686"/>
                    <a:pt x="99727" y="150686"/>
                  </a:cubicBezTo>
                  <a:lnTo>
                    <a:pt x="0" y="150686"/>
                  </a:lnTo>
                  <a:lnTo>
                    <a:pt x="476" y="514921"/>
                  </a:lnTo>
                  <a:lnTo>
                    <a:pt x="476" y="514921"/>
                  </a:lnTo>
                  <a:close/>
                  <a:moveTo>
                    <a:pt x="959358" y="1105281"/>
                  </a:moveTo>
                  <a:lnTo>
                    <a:pt x="959358" y="1105281"/>
                  </a:lnTo>
                  <a:lnTo>
                    <a:pt x="959358" y="1105281"/>
                  </a:lnTo>
                  <a:lnTo>
                    <a:pt x="959358" y="1105281"/>
                  </a:lnTo>
                  <a:close/>
                  <a:moveTo>
                    <a:pt x="486156" y="672655"/>
                  </a:moveTo>
                  <a:lnTo>
                    <a:pt x="486156" y="672655"/>
                  </a:lnTo>
                  <a:lnTo>
                    <a:pt x="486156" y="672655"/>
                  </a:lnTo>
                  <a:lnTo>
                    <a:pt x="486156" y="672655"/>
                  </a:lnTo>
                  <a:close/>
                  <a:moveTo>
                    <a:pt x="647033" y="814769"/>
                  </a:moveTo>
                  <a:lnTo>
                    <a:pt x="647033" y="814769"/>
                  </a:lnTo>
                  <a:lnTo>
                    <a:pt x="647033" y="814769"/>
                  </a:lnTo>
                  <a:lnTo>
                    <a:pt x="647033" y="814769"/>
                  </a:lnTo>
                  <a:close/>
                  <a:moveTo>
                    <a:pt x="793813" y="956881"/>
                  </a:moveTo>
                  <a:lnTo>
                    <a:pt x="793813" y="956881"/>
                  </a:lnTo>
                  <a:lnTo>
                    <a:pt x="793813" y="956881"/>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1" name="Freeform: Shape 190">
              <a:extLst>
                <a:ext uri="{FF2B5EF4-FFF2-40B4-BE49-F238E27FC236}">
                  <a16:creationId xmlns:a16="http://schemas.microsoft.com/office/drawing/2014/main" id="{0175BE5F-38C5-471D-9653-1F23F877B7AF}"/>
                </a:ext>
              </a:extLst>
            </p:cNvPr>
            <p:cNvSpPr/>
            <p:nvPr/>
          </p:nvSpPr>
          <p:spPr>
            <a:xfrm>
              <a:off x="2597579" y="3391265"/>
              <a:ext cx="633888" cy="436149"/>
            </a:xfrm>
            <a:custGeom>
              <a:avLst/>
              <a:gdLst>
                <a:gd name="connsiteX0" fmla="*/ 633889 w 633888"/>
                <a:gd name="connsiteY0" fmla="*/ 285464 h 436149"/>
                <a:gd name="connsiteX1" fmla="*/ 633889 w 633888"/>
                <a:gd name="connsiteY1" fmla="*/ 142208 h 436149"/>
                <a:gd name="connsiteX2" fmla="*/ 57626 w 633888"/>
                <a:gd name="connsiteY2" fmla="*/ 143256 h 436149"/>
                <a:gd name="connsiteX3" fmla="*/ 0 w 633888"/>
                <a:gd name="connsiteY3" fmla="*/ 200882 h 436149"/>
                <a:gd name="connsiteX4" fmla="*/ 0 w 633888"/>
                <a:gd name="connsiteY4" fmla="*/ 378523 h 436149"/>
                <a:gd name="connsiteX5" fmla="*/ 57626 w 633888"/>
                <a:gd name="connsiteY5" fmla="*/ 436150 h 436149"/>
                <a:gd name="connsiteX6" fmla="*/ 253079 w 633888"/>
                <a:gd name="connsiteY6" fmla="*/ 436150 h 436149"/>
                <a:gd name="connsiteX7" fmla="*/ 310705 w 633888"/>
                <a:gd name="connsiteY7" fmla="*/ 378523 h 436149"/>
                <a:gd name="connsiteX8" fmla="*/ 310705 w 633888"/>
                <a:gd name="connsiteY8" fmla="*/ 336613 h 436149"/>
                <a:gd name="connsiteX9" fmla="*/ 367951 w 633888"/>
                <a:gd name="connsiteY9" fmla="*/ 285464 h 436149"/>
                <a:gd name="connsiteX10" fmla="*/ 633889 w 633888"/>
                <a:gd name="connsiteY10" fmla="*/ 285464 h 436149"/>
                <a:gd name="connsiteX11" fmla="*/ 633889 w 633888"/>
                <a:gd name="connsiteY11" fmla="*/ 285464 h 436149"/>
                <a:gd name="connsiteX12" fmla="*/ 91345 w 633888"/>
                <a:gd name="connsiteY12" fmla="*/ 0 h 436149"/>
                <a:gd name="connsiteX13" fmla="*/ 91345 w 633888"/>
                <a:gd name="connsiteY13" fmla="*/ 0 h 436149"/>
                <a:gd name="connsiteX14" fmla="*/ 91345 w 633888"/>
                <a:gd name="connsiteY14" fmla="*/ 0 h 436149"/>
                <a:gd name="connsiteX15" fmla="*/ 91345 w 633888"/>
                <a:gd name="connsiteY15" fmla="*/ 0 h 436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3888" h="436149">
                  <a:moveTo>
                    <a:pt x="633889" y="285464"/>
                  </a:moveTo>
                  <a:lnTo>
                    <a:pt x="633889" y="142208"/>
                  </a:lnTo>
                  <a:cubicBezTo>
                    <a:pt x="427482" y="142208"/>
                    <a:pt x="249746" y="143256"/>
                    <a:pt x="57626" y="143256"/>
                  </a:cubicBezTo>
                  <a:cubicBezTo>
                    <a:pt x="25908" y="143256"/>
                    <a:pt x="0" y="169164"/>
                    <a:pt x="0" y="200882"/>
                  </a:cubicBezTo>
                  <a:lnTo>
                    <a:pt x="0" y="378523"/>
                  </a:lnTo>
                  <a:cubicBezTo>
                    <a:pt x="0" y="410242"/>
                    <a:pt x="25908" y="436150"/>
                    <a:pt x="57626" y="436150"/>
                  </a:cubicBezTo>
                  <a:lnTo>
                    <a:pt x="253079" y="436150"/>
                  </a:lnTo>
                  <a:cubicBezTo>
                    <a:pt x="284797" y="436150"/>
                    <a:pt x="310705" y="410242"/>
                    <a:pt x="310705" y="378523"/>
                  </a:cubicBezTo>
                  <a:lnTo>
                    <a:pt x="310705" y="336613"/>
                  </a:lnTo>
                  <a:cubicBezTo>
                    <a:pt x="313944" y="307943"/>
                    <a:pt x="338519" y="285464"/>
                    <a:pt x="367951" y="285464"/>
                  </a:cubicBezTo>
                  <a:lnTo>
                    <a:pt x="633889" y="285464"/>
                  </a:lnTo>
                  <a:lnTo>
                    <a:pt x="633889" y="285464"/>
                  </a:lnTo>
                  <a:close/>
                  <a:moveTo>
                    <a:pt x="91345" y="0"/>
                  </a:moveTo>
                  <a:lnTo>
                    <a:pt x="91345" y="0"/>
                  </a:lnTo>
                  <a:lnTo>
                    <a:pt x="91345" y="0"/>
                  </a:lnTo>
                  <a:lnTo>
                    <a:pt x="91345"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2" name="Freeform: Shape 191">
              <a:extLst>
                <a:ext uri="{FF2B5EF4-FFF2-40B4-BE49-F238E27FC236}">
                  <a16:creationId xmlns:a16="http://schemas.microsoft.com/office/drawing/2014/main" id="{AFC9A18B-BCB3-4C5B-8A90-7CD820B7456E}"/>
                </a:ext>
              </a:extLst>
            </p:cNvPr>
            <p:cNvSpPr/>
            <p:nvPr/>
          </p:nvSpPr>
          <p:spPr>
            <a:xfrm>
              <a:off x="3231373" y="3411077"/>
              <a:ext cx="951737" cy="573595"/>
            </a:xfrm>
            <a:custGeom>
              <a:avLst/>
              <a:gdLst>
                <a:gd name="connsiteX0" fmla="*/ 472440 w 951737"/>
                <a:gd name="connsiteY0" fmla="*/ 0 h 573595"/>
                <a:gd name="connsiteX1" fmla="*/ 951738 w 951737"/>
                <a:gd name="connsiteY1" fmla="*/ 0 h 573595"/>
                <a:gd name="connsiteX2" fmla="*/ 951738 w 951737"/>
                <a:gd name="connsiteY2" fmla="*/ 213265 h 573595"/>
                <a:gd name="connsiteX3" fmla="*/ 894112 w 951737"/>
                <a:gd name="connsiteY3" fmla="*/ 270891 h 573595"/>
                <a:gd name="connsiteX4" fmla="*/ 859250 w 951737"/>
                <a:gd name="connsiteY4" fmla="*/ 270891 h 573595"/>
                <a:gd name="connsiteX5" fmla="*/ 786574 w 951737"/>
                <a:gd name="connsiteY5" fmla="*/ 347567 h 573595"/>
                <a:gd name="connsiteX6" fmla="*/ 786574 w 951737"/>
                <a:gd name="connsiteY6" fmla="*/ 515969 h 573595"/>
                <a:gd name="connsiteX7" fmla="*/ 728948 w 951737"/>
                <a:gd name="connsiteY7" fmla="*/ 573596 h 573595"/>
                <a:gd name="connsiteX8" fmla="*/ 472535 w 951737"/>
                <a:gd name="connsiteY8" fmla="*/ 573596 h 573595"/>
                <a:gd name="connsiteX9" fmla="*/ 475869 w 951737"/>
                <a:gd name="connsiteY9" fmla="*/ 515969 h 573595"/>
                <a:gd name="connsiteX10" fmla="*/ 475869 w 951737"/>
                <a:gd name="connsiteY10" fmla="*/ 316802 h 573595"/>
                <a:gd name="connsiteX11" fmla="*/ 418624 w 951737"/>
                <a:gd name="connsiteY11" fmla="*/ 265652 h 573595"/>
                <a:gd name="connsiteX12" fmla="*/ 0 w 951737"/>
                <a:gd name="connsiteY12" fmla="*/ 265652 h 573595"/>
                <a:gd name="connsiteX13" fmla="*/ 0 w 951737"/>
                <a:gd name="connsiteY13" fmla="*/ 122396 h 573595"/>
                <a:gd name="connsiteX14" fmla="*/ 78772 w 951737"/>
                <a:gd name="connsiteY14" fmla="*/ 122396 h 573595"/>
                <a:gd name="connsiteX15" fmla="*/ 93345 w 951737"/>
                <a:gd name="connsiteY15" fmla="*/ 121729 h 573595"/>
                <a:gd name="connsiteX16" fmla="*/ 101251 w 951737"/>
                <a:gd name="connsiteY16" fmla="*/ 121348 h 573595"/>
                <a:gd name="connsiteX17" fmla="*/ 400240 w 951737"/>
                <a:gd name="connsiteY17" fmla="*/ 121348 h 573595"/>
                <a:gd name="connsiteX18" fmla="*/ 470249 w 951737"/>
                <a:gd name="connsiteY18" fmla="*/ 51340 h 573595"/>
                <a:gd name="connsiteX19" fmla="*/ 472440 w 951737"/>
                <a:gd name="connsiteY19" fmla="*/ 0 h 573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51737" h="573595">
                  <a:moveTo>
                    <a:pt x="472440" y="0"/>
                  </a:moveTo>
                  <a:lnTo>
                    <a:pt x="951738" y="0"/>
                  </a:lnTo>
                  <a:lnTo>
                    <a:pt x="951738" y="213265"/>
                  </a:lnTo>
                  <a:cubicBezTo>
                    <a:pt x="951738" y="244983"/>
                    <a:pt x="925830" y="270891"/>
                    <a:pt x="894112" y="270891"/>
                  </a:cubicBezTo>
                  <a:lnTo>
                    <a:pt x="859250" y="270891"/>
                  </a:lnTo>
                  <a:cubicBezTo>
                    <a:pt x="802957" y="270891"/>
                    <a:pt x="784955" y="325946"/>
                    <a:pt x="786574" y="347567"/>
                  </a:cubicBezTo>
                  <a:lnTo>
                    <a:pt x="786574" y="515969"/>
                  </a:lnTo>
                  <a:cubicBezTo>
                    <a:pt x="786574" y="547688"/>
                    <a:pt x="760666" y="573596"/>
                    <a:pt x="728948" y="573596"/>
                  </a:cubicBezTo>
                  <a:lnTo>
                    <a:pt x="472535" y="573596"/>
                  </a:lnTo>
                  <a:lnTo>
                    <a:pt x="475869" y="515969"/>
                  </a:lnTo>
                  <a:lnTo>
                    <a:pt x="475869" y="316802"/>
                  </a:lnTo>
                  <a:cubicBezTo>
                    <a:pt x="472630" y="288131"/>
                    <a:pt x="448056" y="265652"/>
                    <a:pt x="418624" y="265652"/>
                  </a:cubicBezTo>
                  <a:lnTo>
                    <a:pt x="0" y="265652"/>
                  </a:lnTo>
                  <a:lnTo>
                    <a:pt x="0" y="122396"/>
                  </a:lnTo>
                  <a:lnTo>
                    <a:pt x="78772" y="122396"/>
                  </a:lnTo>
                  <a:cubicBezTo>
                    <a:pt x="83725" y="122396"/>
                    <a:pt x="88582" y="122111"/>
                    <a:pt x="93345" y="121729"/>
                  </a:cubicBezTo>
                  <a:cubicBezTo>
                    <a:pt x="96107" y="121444"/>
                    <a:pt x="98488" y="121348"/>
                    <a:pt x="101251" y="121348"/>
                  </a:cubicBezTo>
                  <a:lnTo>
                    <a:pt x="400240" y="121348"/>
                  </a:lnTo>
                  <a:cubicBezTo>
                    <a:pt x="438721" y="121348"/>
                    <a:pt x="468630" y="89821"/>
                    <a:pt x="470249" y="51340"/>
                  </a:cubicBezTo>
                  <a:lnTo>
                    <a:pt x="472440" y="0"/>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3" name="Freeform: Shape 192">
              <a:extLst>
                <a:ext uri="{FF2B5EF4-FFF2-40B4-BE49-F238E27FC236}">
                  <a16:creationId xmlns:a16="http://schemas.microsoft.com/office/drawing/2014/main" id="{D79E45CE-F531-430F-A611-EFC1194E3BFE}"/>
                </a:ext>
              </a:extLst>
            </p:cNvPr>
            <p:cNvSpPr/>
            <p:nvPr/>
          </p:nvSpPr>
          <p:spPr>
            <a:xfrm>
              <a:off x="3704003" y="3830177"/>
              <a:ext cx="314039" cy="154495"/>
            </a:xfrm>
            <a:custGeom>
              <a:avLst/>
              <a:gdLst>
                <a:gd name="connsiteX0" fmla="*/ 314039 w 314039"/>
                <a:gd name="connsiteY0" fmla="*/ 0 h 154495"/>
                <a:gd name="connsiteX1" fmla="*/ 314039 w 314039"/>
                <a:gd name="connsiteY1" fmla="*/ 96869 h 154495"/>
                <a:gd name="connsiteX2" fmla="*/ 256413 w 314039"/>
                <a:gd name="connsiteY2" fmla="*/ 154496 h 154495"/>
                <a:gd name="connsiteX3" fmla="*/ 0 w 314039"/>
                <a:gd name="connsiteY3" fmla="*/ 154496 h 154495"/>
                <a:gd name="connsiteX4" fmla="*/ 3334 w 314039"/>
                <a:gd name="connsiteY4" fmla="*/ 96869 h 154495"/>
                <a:gd name="connsiteX5" fmla="*/ 3334 w 314039"/>
                <a:gd name="connsiteY5" fmla="*/ 0 h 154495"/>
                <a:gd name="connsiteX6" fmla="*/ 314039 w 314039"/>
                <a:gd name="connsiteY6" fmla="*/ 0 h 15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4039" h="154495">
                  <a:moveTo>
                    <a:pt x="314039" y="0"/>
                  </a:moveTo>
                  <a:lnTo>
                    <a:pt x="314039" y="96869"/>
                  </a:lnTo>
                  <a:cubicBezTo>
                    <a:pt x="314039" y="128588"/>
                    <a:pt x="288131" y="154496"/>
                    <a:pt x="256413" y="154496"/>
                  </a:cubicBezTo>
                  <a:lnTo>
                    <a:pt x="0" y="154496"/>
                  </a:lnTo>
                  <a:lnTo>
                    <a:pt x="3334" y="96869"/>
                  </a:lnTo>
                  <a:lnTo>
                    <a:pt x="3334" y="0"/>
                  </a:lnTo>
                  <a:lnTo>
                    <a:pt x="314039" y="0"/>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4" name="Freeform: Shape 193">
              <a:extLst>
                <a:ext uri="{FF2B5EF4-FFF2-40B4-BE49-F238E27FC236}">
                  <a16:creationId xmlns:a16="http://schemas.microsoft.com/office/drawing/2014/main" id="{FDE15936-D8D8-440F-BA99-7BB8F07288B1}"/>
                </a:ext>
              </a:extLst>
            </p:cNvPr>
            <p:cNvSpPr/>
            <p:nvPr/>
          </p:nvSpPr>
          <p:spPr>
            <a:xfrm>
              <a:off x="3828495" y="3830462"/>
              <a:ext cx="820769" cy="493014"/>
            </a:xfrm>
            <a:custGeom>
              <a:avLst/>
              <a:gdLst>
                <a:gd name="connsiteX0" fmla="*/ 0 w 820769"/>
                <a:gd name="connsiteY0" fmla="*/ 154210 h 493014"/>
                <a:gd name="connsiteX1" fmla="*/ 41053 w 820769"/>
                <a:gd name="connsiteY1" fmla="*/ 220313 h 493014"/>
                <a:gd name="connsiteX2" fmla="*/ 41053 w 820769"/>
                <a:gd name="connsiteY2" fmla="*/ 239268 h 493014"/>
                <a:gd name="connsiteX3" fmla="*/ 98679 w 820769"/>
                <a:gd name="connsiteY3" fmla="*/ 296894 h 493014"/>
                <a:gd name="connsiteX4" fmla="*/ 126778 w 820769"/>
                <a:gd name="connsiteY4" fmla="*/ 296894 h 493014"/>
                <a:gd name="connsiteX5" fmla="*/ 207740 w 820769"/>
                <a:gd name="connsiteY5" fmla="*/ 377857 h 493014"/>
                <a:gd name="connsiteX6" fmla="*/ 207740 w 820769"/>
                <a:gd name="connsiteY6" fmla="*/ 385001 h 493014"/>
                <a:gd name="connsiteX7" fmla="*/ 207740 w 820769"/>
                <a:gd name="connsiteY7" fmla="*/ 386524 h 493014"/>
                <a:gd name="connsiteX8" fmla="*/ 207740 w 820769"/>
                <a:gd name="connsiteY8" fmla="*/ 386524 h 493014"/>
                <a:gd name="connsiteX9" fmla="*/ 207835 w 820769"/>
                <a:gd name="connsiteY9" fmla="*/ 387953 h 493014"/>
                <a:gd name="connsiteX10" fmla="*/ 207835 w 820769"/>
                <a:gd name="connsiteY10" fmla="*/ 387953 h 493014"/>
                <a:gd name="connsiteX11" fmla="*/ 207931 w 820769"/>
                <a:gd name="connsiteY11" fmla="*/ 389382 h 493014"/>
                <a:gd name="connsiteX12" fmla="*/ 207931 w 820769"/>
                <a:gd name="connsiteY12" fmla="*/ 389382 h 493014"/>
                <a:gd name="connsiteX13" fmla="*/ 208026 w 820769"/>
                <a:gd name="connsiteY13" fmla="*/ 390811 h 493014"/>
                <a:gd name="connsiteX14" fmla="*/ 208026 w 820769"/>
                <a:gd name="connsiteY14" fmla="*/ 390811 h 493014"/>
                <a:gd name="connsiteX15" fmla="*/ 208216 w 820769"/>
                <a:gd name="connsiteY15" fmla="*/ 392239 h 493014"/>
                <a:gd name="connsiteX16" fmla="*/ 208216 w 820769"/>
                <a:gd name="connsiteY16" fmla="*/ 392239 h 493014"/>
                <a:gd name="connsiteX17" fmla="*/ 208407 w 820769"/>
                <a:gd name="connsiteY17" fmla="*/ 393668 h 493014"/>
                <a:gd name="connsiteX18" fmla="*/ 208407 w 820769"/>
                <a:gd name="connsiteY18" fmla="*/ 393668 h 493014"/>
                <a:gd name="connsiteX19" fmla="*/ 208597 w 820769"/>
                <a:gd name="connsiteY19" fmla="*/ 395097 h 493014"/>
                <a:gd name="connsiteX20" fmla="*/ 208597 w 820769"/>
                <a:gd name="connsiteY20" fmla="*/ 395097 h 493014"/>
                <a:gd name="connsiteX21" fmla="*/ 230886 w 820769"/>
                <a:gd name="connsiteY21" fmla="*/ 431102 h 493014"/>
                <a:gd name="connsiteX22" fmla="*/ 230886 w 820769"/>
                <a:gd name="connsiteY22" fmla="*/ 431102 h 493014"/>
                <a:gd name="connsiteX23" fmla="*/ 232029 w 820769"/>
                <a:gd name="connsiteY23" fmla="*/ 431959 h 493014"/>
                <a:gd name="connsiteX24" fmla="*/ 232029 w 820769"/>
                <a:gd name="connsiteY24" fmla="*/ 431959 h 493014"/>
                <a:gd name="connsiteX25" fmla="*/ 233172 w 820769"/>
                <a:gd name="connsiteY25" fmla="*/ 432721 h 493014"/>
                <a:gd name="connsiteX26" fmla="*/ 233172 w 820769"/>
                <a:gd name="connsiteY26" fmla="*/ 432721 h 493014"/>
                <a:gd name="connsiteX27" fmla="*/ 234315 w 820769"/>
                <a:gd name="connsiteY27" fmla="*/ 433483 h 493014"/>
                <a:gd name="connsiteX28" fmla="*/ 234315 w 820769"/>
                <a:gd name="connsiteY28" fmla="*/ 433483 h 493014"/>
                <a:gd name="connsiteX29" fmla="*/ 235458 w 820769"/>
                <a:gd name="connsiteY29" fmla="*/ 434245 h 493014"/>
                <a:gd name="connsiteX30" fmla="*/ 235458 w 820769"/>
                <a:gd name="connsiteY30" fmla="*/ 434245 h 493014"/>
                <a:gd name="connsiteX31" fmla="*/ 236029 w 820769"/>
                <a:gd name="connsiteY31" fmla="*/ 434530 h 493014"/>
                <a:gd name="connsiteX32" fmla="*/ 237363 w 820769"/>
                <a:gd name="connsiteY32" fmla="*/ 435293 h 493014"/>
                <a:gd name="connsiteX33" fmla="*/ 237934 w 820769"/>
                <a:gd name="connsiteY33" fmla="*/ 435578 h 493014"/>
                <a:gd name="connsiteX34" fmla="*/ 237934 w 820769"/>
                <a:gd name="connsiteY34" fmla="*/ 435578 h 493014"/>
                <a:gd name="connsiteX35" fmla="*/ 239173 w 820769"/>
                <a:gd name="connsiteY35" fmla="*/ 436245 h 493014"/>
                <a:gd name="connsiteX36" fmla="*/ 239173 w 820769"/>
                <a:gd name="connsiteY36" fmla="*/ 436245 h 493014"/>
                <a:gd name="connsiteX37" fmla="*/ 240411 w 820769"/>
                <a:gd name="connsiteY37" fmla="*/ 436912 h 493014"/>
                <a:gd name="connsiteX38" fmla="*/ 240411 w 820769"/>
                <a:gd name="connsiteY38" fmla="*/ 436912 h 493014"/>
                <a:gd name="connsiteX39" fmla="*/ 241649 w 820769"/>
                <a:gd name="connsiteY39" fmla="*/ 437483 h 493014"/>
                <a:gd name="connsiteX40" fmla="*/ 241649 w 820769"/>
                <a:gd name="connsiteY40" fmla="*/ 437483 h 493014"/>
                <a:gd name="connsiteX41" fmla="*/ 242888 w 820769"/>
                <a:gd name="connsiteY41" fmla="*/ 438055 h 493014"/>
                <a:gd name="connsiteX42" fmla="*/ 242888 w 820769"/>
                <a:gd name="connsiteY42" fmla="*/ 438055 h 493014"/>
                <a:gd name="connsiteX43" fmla="*/ 244221 w 820769"/>
                <a:gd name="connsiteY43" fmla="*/ 438626 h 493014"/>
                <a:gd name="connsiteX44" fmla="*/ 244221 w 820769"/>
                <a:gd name="connsiteY44" fmla="*/ 438626 h 493014"/>
                <a:gd name="connsiteX45" fmla="*/ 245554 w 820769"/>
                <a:gd name="connsiteY45" fmla="*/ 439103 h 493014"/>
                <a:gd name="connsiteX46" fmla="*/ 245554 w 820769"/>
                <a:gd name="connsiteY46" fmla="*/ 439103 h 493014"/>
                <a:gd name="connsiteX47" fmla="*/ 246888 w 820769"/>
                <a:gd name="connsiteY47" fmla="*/ 439579 h 493014"/>
                <a:gd name="connsiteX48" fmla="*/ 246888 w 820769"/>
                <a:gd name="connsiteY48" fmla="*/ 439579 h 493014"/>
                <a:gd name="connsiteX49" fmla="*/ 247174 w 820769"/>
                <a:gd name="connsiteY49" fmla="*/ 439674 h 493014"/>
                <a:gd name="connsiteX50" fmla="*/ 249269 w 820769"/>
                <a:gd name="connsiteY50" fmla="*/ 440341 h 493014"/>
                <a:gd name="connsiteX51" fmla="*/ 249555 w 820769"/>
                <a:gd name="connsiteY51" fmla="*/ 440436 h 493014"/>
                <a:gd name="connsiteX52" fmla="*/ 249555 w 820769"/>
                <a:gd name="connsiteY52" fmla="*/ 440436 h 493014"/>
                <a:gd name="connsiteX53" fmla="*/ 250888 w 820769"/>
                <a:gd name="connsiteY53" fmla="*/ 440817 h 493014"/>
                <a:gd name="connsiteX54" fmla="*/ 250888 w 820769"/>
                <a:gd name="connsiteY54" fmla="*/ 440817 h 493014"/>
                <a:gd name="connsiteX55" fmla="*/ 252222 w 820769"/>
                <a:gd name="connsiteY55" fmla="*/ 441198 h 493014"/>
                <a:gd name="connsiteX56" fmla="*/ 252222 w 820769"/>
                <a:gd name="connsiteY56" fmla="*/ 441198 h 493014"/>
                <a:gd name="connsiteX57" fmla="*/ 253651 w 820769"/>
                <a:gd name="connsiteY57" fmla="*/ 441484 h 493014"/>
                <a:gd name="connsiteX58" fmla="*/ 253651 w 820769"/>
                <a:gd name="connsiteY58" fmla="*/ 441484 h 493014"/>
                <a:gd name="connsiteX59" fmla="*/ 255079 w 820769"/>
                <a:gd name="connsiteY59" fmla="*/ 441770 h 493014"/>
                <a:gd name="connsiteX60" fmla="*/ 255079 w 820769"/>
                <a:gd name="connsiteY60" fmla="*/ 441770 h 493014"/>
                <a:gd name="connsiteX61" fmla="*/ 255365 w 820769"/>
                <a:gd name="connsiteY61" fmla="*/ 441770 h 493014"/>
                <a:gd name="connsiteX62" fmla="*/ 257746 w 820769"/>
                <a:gd name="connsiteY62" fmla="*/ 442151 h 493014"/>
                <a:gd name="connsiteX63" fmla="*/ 258032 w 820769"/>
                <a:gd name="connsiteY63" fmla="*/ 442151 h 493014"/>
                <a:gd name="connsiteX64" fmla="*/ 258032 w 820769"/>
                <a:gd name="connsiteY64" fmla="*/ 442151 h 493014"/>
                <a:gd name="connsiteX65" fmla="*/ 259461 w 820769"/>
                <a:gd name="connsiteY65" fmla="*/ 442341 h 493014"/>
                <a:gd name="connsiteX66" fmla="*/ 259461 w 820769"/>
                <a:gd name="connsiteY66" fmla="*/ 442341 h 493014"/>
                <a:gd name="connsiteX67" fmla="*/ 260890 w 820769"/>
                <a:gd name="connsiteY67" fmla="*/ 442436 h 493014"/>
                <a:gd name="connsiteX68" fmla="*/ 260890 w 820769"/>
                <a:gd name="connsiteY68" fmla="*/ 442436 h 493014"/>
                <a:gd name="connsiteX69" fmla="*/ 262318 w 820769"/>
                <a:gd name="connsiteY69" fmla="*/ 442531 h 493014"/>
                <a:gd name="connsiteX70" fmla="*/ 262318 w 820769"/>
                <a:gd name="connsiteY70" fmla="*/ 442531 h 493014"/>
                <a:gd name="connsiteX71" fmla="*/ 262795 w 820769"/>
                <a:gd name="connsiteY71" fmla="*/ 442531 h 493014"/>
                <a:gd name="connsiteX72" fmla="*/ 265938 w 820769"/>
                <a:gd name="connsiteY72" fmla="*/ 442627 h 493014"/>
                <a:gd name="connsiteX73" fmla="*/ 431768 w 820769"/>
                <a:gd name="connsiteY73" fmla="*/ 442627 h 493014"/>
                <a:gd name="connsiteX74" fmla="*/ 434054 w 820769"/>
                <a:gd name="connsiteY74" fmla="*/ 442627 h 493014"/>
                <a:gd name="connsiteX75" fmla="*/ 509016 w 820769"/>
                <a:gd name="connsiteY75" fmla="*/ 493014 h 493014"/>
                <a:gd name="connsiteX76" fmla="*/ 506349 w 820769"/>
                <a:gd name="connsiteY76" fmla="*/ 345377 h 493014"/>
                <a:gd name="connsiteX77" fmla="*/ 423767 w 820769"/>
                <a:gd name="connsiteY77" fmla="*/ 276130 h 493014"/>
                <a:gd name="connsiteX78" fmla="*/ 408622 w 820769"/>
                <a:gd name="connsiteY78" fmla="*/ 276130 h 493014"/>
                <a:gd name="connsiteX79" fmla="*/ 350996 w 820769"/>
                <a:gd name="connsiteY79" fmla="*/ 218504 h 493014"/>
                <a:gd name="connsiteX80" fmla="*/ 350996 w 820769"/>
                <a:gd name="connsiteY80" fmla="*/ 198501 h 493014"/>
                <a:gd name="connsiteX81" fmla="*/ 408622 w 820769"/>
                <a:gd name="connsiteY81" fmla="*/ 140875 h 493014"/>
                <a:gd name="connsiteX82" fmla="*/ 820769 w 820769"/>
                <a:gd name="connsiteY82" fmla="*/ 140875 h 493014"/>
                <a:gd name="connsiteX83" fmla="*/ 820769 w 820769"/>
                <a:gd name="connsiteY83" fmla="*/ 0 h 493014"/>
                <a:gd name="connsiteX84" fmla="*/ 189547 w 820769"/>
                <a:gd name="connsiteY84" fmla="*/ 0 h 493014"/>
                <a:gd name="connsiteX85" fmla="*/ 189547 w 820769"/>
                <a:gd name="connsiteY85" fmla="*/ 96869 h 493014"/>
                <a:gd name="connsiteX86" fmla="*/ 131921 w 820769"/>
                <a:gd name="connsiteY86" fmla="*/ 154496 h 493014"/>
                <a:gd name="connsiteX87" fmla="*/ 0 w 820769"/>
                <a:gd name="connsiteY87" fmla="*/ 154496 h 493014"/>
                <a:gd name="connsiteX88" fmla="*/ 0 w 820769"/>
                <a:gd name="connsiteY88" fmla="*/ 154210 h 493014"/>
                <a:gd name="connsiteX89" fmla="*/ 207740 w 820769"/>
                <a:gd name="connsiteY89" fmla="*/ 384905 h 493014"/>
                <a:gd name="connsiteX90" fmla="*/ 207740 w 820769"/>
                <a:gd name="connsiteY90" fmla="*/ 384905 h 493014"/>
                <a:gd name="connsiteX91" fmla="*/ 207740 w 820769"/>
                <a:gd name="connsiteY91" fmla="*/ 384905 h 49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820769" h="493014">
                  <a:moveTo>
                    <a:pt x="0" y="154210"/>
                  </a:moveTo>
                  <a:cubicBezTo>
                    <a:pt x="24003" y="154496"/>
                    <a:pt x="41053" y="169450"/>
                    <a:pt x="41053" y="220313"/>
                  </a:cubicBezTo>
                  <a:lnTo>
                    <a:pt x="41053" y="239268"/>
                  </a:lnTo>
                  <a:cubicBezTo>
                    <a:pt x="41053" y="270986"/>
                    <a:pt x="66961" y="296894"/>
                    <a:pt x="98679" y="296894"/>
                  </a:cubicBezTo>
                  <a:lnTo>
                    <a:pt x="126778" y="296894"/>
                  </a:lnTo>
                  <a:cubicBezTo>
                    <a:pt x="171355" y="296894"/>
                    <a:pt x="207740" y="333280"/>
                    <a:pt x="207740" y="377857"/>
                  </a:cubicBezTo>
                  <a:lnTo>
                    <a:pt x="207740" y="385001"/>
                  </a:lnTo>
                  <a:lnTo>
                    <a:pt x="207740" y="386524"/>
                  </a:lnTo>
                  <a:lnTo>
                    <a:pt x="207740" y="386524"/>
                  </a:lnTo>
                  <a:lnTo>
                    <a:pt x="207835" y="387953"/>
                  </a:lnTo>
                  <a:lnTo>
                    <a:pt x="207835" y="387953"/>
                  </a:lnTo>
                  <a:lnTo>
                    <a:pt x="207931" y="389382"/>
                  </a:lnTo>
                  <a:lnTo>
                    <a:pt x="207931" y="389382"/>
                  </a:lnTo>
                  <a:lnTo>
                    <a:pt x="208026" y="390811"/>
                  </a:lnTo>
                  <a:lnTo>
                    <a:pt x="208026" y="390811"/>
                  </a:lnTo>
                  <a:lnTo>
                    <a:pt x="208216" y="392239"/>
                  </a:lnTo>
                  <a:lnTo>
                    <a:pt x="208216" y="392239"/>
                  </a:lnTo>
                  <a:lnTo>
                    <a:pt x="208407" y="393668"/>
                  </a:lnTo>
                  <a:lnTo>
                    <a:pt x="208407" y="393668"/>
                  </a:lnTo>
                  <a:lnTo>
                    <a:pt x="208597" y="395097"/>
                  </a:lnTo>
                  <a:lnTo>
                    <a:pt x="208597" y="395097"/>
                  </a:lnTo>
                  <a:cubicBezTo>
                    <a:pt x="211074" y="409289"/>
                    <a:pt x="219265" y="422243"/>
                    <a:pt x="230886" y="431102"/>
                  </a:cubicBezTo>
                  <a:lnTo>
                    <a:pt x="230886" y="431102"/>
                  </a:lnTo>
                  <a:lnTo>
                    <a:pt x="232029" y="431959"/>
                  </a:lnTo>
                  <a:lnTo>
                    <a:pt x="232029" y="431959"/>
                  </a:lnTo>
                  <a:lnTo>
                    <a:pt x="233172" y="432721"/>
                  </a:lnTo>
                  <a:lnTo>
                    <a:pt x="233172" y="432721"/>
                  </a:lnTo>
                  <a:lnTo>
                    <a:pt x="234315" y="433483"/>
                  </a:lnTo>
                  <a:lnTo>
                    <a:pt x="234315" y="433483"/>
                  </a:lnTo>
                  <a:lnTo>
                    <a:pt x="235458" y="434245"/>
                  </a:lnTo>
                  <a:lnTo>
                    <a:pt x="235458" y="434245"/>
                  </a:lnTo>
                  <a:lnTo>
                    <a:pt x="236029" y="434530"/>
                  </a:lnTo>
                  <a:cubicBezTo>
                    <a:pt x="236506" y="434816"/>
                    <a:pt x="236887" y="435007"/>
                    <a:pt x="237363" y="435293"/>
                  </a:cubicBezTo>
                  <a:lnTo>
                    <a:pt x="237934" y="435578"/>
                  </a:lnTo>
                  <a:lnTo>
                    <a:pt x="237934" y="435578"/>
                  </a:lnTo>
                  <a:lnTo>
                    <a:pt x="239173" y="436245"/>
                  </a:lnTo>
                  <a:lnTo>
                    <a:pt x="239173" y="436245"/>
                  </a:lnTo>
                  <a:lnTo>
                    <a:pt x="240411" y="436912"/>
                  </a:lnTo>
                  <a:lnTo>
                    <a:pt x="240411" y="436912"/>
                  </a:lnTo>
                  <a:lnTo>
                    <a:pt x="241649" y="437483"/>
                  </a:lnTo>
                  <a:lnTo>
                    <a:pt x="241649" y="437483"/>
                  </a:lnTo>
                  <a:cubicBezTo>
                    <a:pt x="242030" y="437674"/>
                    <a:pt x="242506" y="437864"/>
                    <a:pt x="242888" y="438055"/>
                  </a:cubicBezTo>
                  <a:lnTo>
                    <a:pt x="242888" y="438055"/>
                  </a:lnTo>
                  <a:lnTo>
                    <a:pt x="244221" y="438626"/>
                  </a:lnTo>
                  <a:lnTo>
                    <a:pt x="244221" y="438626"/>
                  </a:lnTo>
                  <a:lnTo>
                    <a:pt x="245554" y="439103"/>
                  </a:lnTo>
                  <a:lnTo>
                    <a:pt x="245554" y="439103"/>
                  </a:lnTo>
                  <a:lnTo>
                    <a:pt x="246888" y="439579"/>
                  </a:lnTo>
                  <a:lnTo>
                    <a:pt x="246888" y="439579"/>
                  </a:lnTo>
                  <a:lnTo>
                    <a:pt x="247174" y="439674"/>
                  </a:lnTo>
                  <a:cubicBezTo>
                    <a:pt x="247936" y="439864"/>
                    <a:pt x="248507" y="440055"/>
                    <a:pt x="249269" y="440341"/>
                  </a:cubicBezTo>
                  <a:lnTo>
                    <a:pt x="249555" y="440436"/>
                  </a:lnTo>
                  <a:lnTo>
                    <a:pt x="249555" y="440436"/>
                  </a:lnTo>
                  <a:lnTo>
                    <a:pt x="250888" y="440817"/>
                  </a:lnTo>
                  <a:lnTo>
                    <a:pt x="250888" y="440817"/>
                  </a:lnTo>
                  <a:lnTo>
                    <a:pt x="252222" y="441198"/>
                  </a:lnTo>
                  <a:lnTo>
                    <a:pt x="252222" y="441198"/>
                  </a:lnTo>
                  <a:lnTo>
                    <a:pt x="253651" y="441484"/>
                  </a:lnTo>
                  <a:lnTo>
                    <a:pt x="253651" y="441484"/>
                  </a:lnTo>
                  <a:cubicBezTo>
                    <a:pt x="254127" y="441579"/>
                    <a:pt x="254603" y="441674"/>
                    <a:pt x="255079" y="441770"/>
                  </a:cubicBezTo>
                  <a:lnTo>
                    <a:pt x="255079" y="441770"/>
                  </a:lnTo>
                  <a:lnTo>
                    <a:pt x="255365" y="441770"/>
                  </a:lnTo>
                  <a:cubicBezTo>
                    <a:pt x="256222" y="441865"/>
                    <a:pt x="256889" y="442055"/>
                    <a:pt x="257746" y="442151"/>
                  </a:cubicBezTo>
                  <a:lnTo>
                    <a:pt x="258032" y="442151"/>
                  </a:lnTo>
                  <a:lnTo>
                    <a:pt x="258032" y="442151"/>
                  </a:lnTo>
                  <a:lnTo>
                    <a:pt x="259461" y="442341"/>
                  </a:lnTo>
                  <a:lnTo>
                    <a:pt x="259461" y="442341"/>
                  </a:lnTo>
                  <a:lnTo>
                    <a:pt x="260890" y="442436"/>
                  </a:lnTo>
                  <a:lnTo>
                    <a:pt x="260890" y="442436"/>
                  </a:lnTo>
                  <a:lnTo>
                    <a:pt x="262318" y="442531"/>
                  </a:lnTo>
                  <a:lnTo>
                    <a:pt x="262318" y="442531"/>
                  </a:lnTo>
                  <a:lnTo>
                    <a:pt x="262795" y="442531"/>
                  </a:lnTo>
                  <a:cubicBezTo>
                    <a:pt x="263938" y="442531"/>
                    <a:pt x="264795" y="442627"/>
                    <a:pt x="265938" y="442627"/>
                  </a:cubicBezTo>
                  <a:lnTo>
                    <a:pt x="431768" y="442627"/>
                  </a:lnTo>
                  <a:lnTo>
                    <a:pt x="434054" y="442627"/>
                  </a:lnTo>
                  <a:cubicBezTo>
                    <a:pt x="467868" y="442627"/>
                    <a:pt x="496824" y="463487"/>
                    <a:pt x="509016" y="493014"/>
                  </a:cubicBezTo>
                  <a:lnTo>
                    <a:pt x="506349" y="345377"/>
                  </a:lnTo>
                  <a:cubicBezTo>
                    <a:pt x="505015" y="273463"/>
                    <a:pt x="439007" y="276606"/>
                    <a:pt x="423767" y="276130"/>
                  </a:cubicBezTo>
                  <a:lnTo>
                    <a:pt x="408622" y="276130"/>
                  </a:lnTo>
                  <a:cubicBezTo>
                    <a:pt x="376904" y="276130"/>
                    <a:pt x="350996" y="250222"/>
                    <a:pt x="350996" y="218504"/>
                  </a:cubicBezTo>
                  <a:lnTo>
                    <a:pt x="350996" y="198501"/>
                  </a:lnTo>
                  <a:cubicBezTo>
                    <a:pt x="350996" y="166783"/>
                    <a:pt x="376904" y="140875"/>
                    <a:pt x="408622" y="140875"/>
                  </a:cubicBezTo>
                  <a:lnTo>
                    <a:pt x="820769" y="140875"/>
                  </a:lnTo>
                  <a:lnTo>
                    <a:pt x="820769" y="0"/>
                  </a:lnTo>
                  <a:lnTo>
                    <a:pt x="189547" y="0"/>
                  </a:lnTo>
                  <a:lnTo>
                    <a:pt x="189547" y="96869"/>
                  </a:lnTo>
                  <a:cubicBezTo>
                    <a:pt x="189547" y="128588"/>
                    <a:pt x="163639" y="154496"/>
                    <a:pt x="131921" y="154496"/>
                  </a:cubicBezTo>
                  <a:lnTo>
                    <a:pt x="0" y="154496"/>
                  </a:lnTo>
                  <a:lnTo>
                    <a:pt x="0" y="154210"/>
                  </a:lnTo>
                  <a:close/>
                  <a:moveTo>
                    <a:pt x="207740" y="384905"/>
                  </a:moveTo>
                  <a:lnTo>
                    <a:pt x="207740" y="384905"/>
                  </a:lnTo>
                  <a:lnTo>
                    <a:pt x="207740" y="384905"/>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5" name="Freeform: Shape 194">
              <a:extLst>
                <a:ext uri="{FF2B5EF4-FFF2-40B4-BE49-F238E27FC236}">
                  <a16:creationId xmlns:a16="http://schemas.microsoft.com/office/drawing/2014/main" id="{E3C5FF34-A78C-4467-846C-713CB41EAF5B}"/>
                </a:ext>
              </a:extLst>
            </p:cNvPr>
            <p:cNvSpPr/>
            <p:nvPr/>
          </p:nvSpPr>
          <p:spPr>
            <a:xfrm>
              <a:off x="5452983" y="5721461"/>
              <a:ext cx="448627" cy="135254"/>
            </a:xfrm>
            <a:custGeom>
              <a:avLst/>
              <a:gdLst>
                <a:gd name="connsiteX0" fmla="*/ 0 w 448627"/>
                <a:gd name="connsiteY0" fmla="*/ 57626 h 135254"/>
                <a:gd name="connsiteX1" fmla="*/ 0 w 448627"/>
                <a:gd name="connsiteY1" fmla="*/ 77628 h 135254"/>
                <a:gd name="connsiteX2" fmla="*/ 57626 w 448627"/>
                <a:gd name="connsiteY2" fmla="*/ 135255 h 135254"/>
                <a:gd name="connsiteX3" fmla="*/ 391001 w 448627"/>
                <a:gd name="connsiteY3" fmla="*/ 135255 h 135254"/>
                <a:gd name="connsiteX4" fmla="*/ 448627 w 448627"/>
                <a:gd name="connsiteY4" fmla="*/ 77628 h 135254"/>
                <a:gd name="connsiteX5" fmla="*/ 448627 w 448627"/>
                <a:gd name="connsiteY5" fmla="*/ 57626 h 135254"/>
                <a:gd name="connsiteX6" fmla="*/ 391001 w 448627"/>
                <a:gd name="connsiteY6" fmla="*/ 0 h 135254"/>
                <a:gd name="connsiteX7" fmla="*/ 57626 w 448627"/>
                <a:gd name="connsiteY7" fmla="*/ 0 h 135254"/>
                <a:gd name="connsiteX8" fmla="*/ 0 w 448627"/>
                <a:gd name="connsiteY8" fmla="*/ 57626 h 13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627" h="135254">
                  <a:moveTo>
                    <a:pt x="0" y="57626"/>
                  </a:moveTo>
                  <a:lnTo>
                    <a:pt x="0" y="77628"/>
                  </a:lnTo>
                  <a:cubicBezTo>
                    <a:pt x="0" y="109347"/>
                    <a:pt x="25908" y="135255"/>
                    <a:pt x="57626" y="135255"/>
                  </a:cubicBezTo>
                  <a:lnTo>
                    <a:pt x="391001" y="135255"/>
                  </a:lnTo>
                  <a:cubicBezTo>
                    <a:pt x="422720" y="135255"/>
                    <a:pt x="448627" y="109347"/>
                    <a:pt x="448627" y="77628"/>
                  </a:cubicBezTo>
                  <a:lnTo>
                    <a:pt x="448627" y="57626"/>
                  </a:lnTo>
                  <a:cubicBezTo>
                    <a:pt x="448627" y="25908"/>
                    <a:pt x="422720" y="0"/>
                    <a:pt x="391001" y="0"/>
                  </a:cubicBezTo>
                  <a:lnTo>
                    <a:pt x="57626" y="0"/>
                  </a:lnTo>
                  <a:cubicBezTo>
                    <a:pt x="26003" y="0"/>
                    <a:pt x="0" y="25908"/>
                    <a:pt x="0" y="57626"/>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6" name="Freeform: Shape 195">
              <a:extLst>
                <a:ext uri="{FF2B5EF4-FFF2-40B4-BE49-F238E27FC236}">
                  <a16:creationId xmlns:a16="http://schemas.microsoft.com/office/drawing/2014/main" id="{277F4E04-A131-42C8-A18A-6BF1E68E9761}"/>
                </a:ext>
              </a:extLst>
            </p:cNvPr>
            <p:cNvSpPr/>
            <p:nvPr/>
          </p:nvSpPr>
          <p:spPr>
            <a:xfrm>
              <a:off x="4806046" y="4414821"/>
              <a:ext cx="945927" cy="1170241"/>
            </a:xfrm>
            <a:custGeom>
              <a:avLst/>
              <a:gdLst>
                <a:gd name="connsiteX0" fmla="*/ 168402 w 945927"/>
                <a:gd name="connsiteY0" fmla="*/ 288131 h 1170241"/>
                <a:gd name="connsiteX1" fmla="*/ 168402 w 945927"/>
                <a:gd name="connsiteY1" fmla="*/ 520827 h 1170241"/>
                <a:gd name="connsiteX2" fmla="*/ 110776 w 945927"/>
                <a:gd name="connsiteY2" fmla="*/ 578453 h 1170241"/>
                <a:gd name="connsiteX3" fmla="*/ 0 w 945927"/>
                <a:gd name="connsiteY3" fmla="*/ 578453 h 1170241"/>
                <a:gd name="connsiteX4" fmla="*/ 0 w 945927"/>
                <a:gd name="connsiteY4" fmla="*/ 664083 h 1170241"/>
                <a:gd name="connsiteX5" fmla="*/ 0 w 945927"/>
                <a:gd name="connsiteY5" fmla="*/ 665607 h 1170241"/>
                <a:gd name="connsiteX6" fmla="*/ 0 w 945927"/>
                <a:gd name="connsiteY6" fmla="*/ 665607 h 1170241"/>
                <a:gd name="connsiteX7" fmla="*/ 95 w 945927"/>
                <a:gd name="connsiteY7" fmla="*/ 667036 h 1170241"/>
                <a:gd name="connsiteX8" fmla="*/ 95 w 945927"/>
                <a:gd name="connsiteY8" fmla="*/ 667036 h 1170241"/>
                <a:gd name="connsiteX9" fmla="*/ 190 w 945927"/>
                <a:gd name="connsiteY9" fmla="*/ 668465 h 1170241"/>
                <a:gd name="connsiteX10" fmla="*/ 190 w 945927"/>
                <a:gd name="connsiteY10" fmla="*/ 668465 h 1170241"/>
                <a:gd name="connsiteX11" fmla="*/ 286 w 945927"/>
                <a:gd name="connsiteY11" fmla="*/ 669893 h 1170241"/>
                <a:gd name="connsiteX12" fmla="*/ 286 w 945927"/>
                <a:gd name="connsiteY12" fmla="*/ 669893 h 1170241"/>
                <a:gd name="connsiteX13" fmla="*/ 476 w 945927"/>
                <a:gd name="connsiteY13" fmla="*/ 671322 h 1170241"/>
                <a:gd name="connsiteX14" fmla="*/ 476 w 945927"/>
                <a:gd name="connsiteY14" fmla="*/ 671322 h 1170241"/>
                <a:gd name="connsiteX15" fmla="*/ 667 w 945927"/>
                <a:gd name="connsiteY15" fmla="*/ 672751 h 1170241"/>
                <a:gd name="connsiteX16" fmla="*/ 667 w 945927"/>
                <a:gd name="connsiteY16" fmla="*/ 672751 h 1170241"/>
                <a:gd name="connsiteX17" fmla="*/ 29623 w 945927"/>
                <a:gd name="connsiteY17" fmla="*/ 714375 h 1170241"/>
                <a:gd name="connsiteX18" fmla="*/ 30194 w 945927"/>
                <a:gd name="connsiteY18" fmla="*/ 714661 h 1170241"/>
                <a:gd name="connsiteX19" fmla="*/ 30194 w 945927"/>
                <a:gd name="connsiteY19" fmla="*/ 714661 h 1170241"/>
                <a:gd name="connsiteX20" fmla="*/ 31432 w 945927"/>
                <a:gd name="connsiteY20" fmla="*/ 715328 h 1170241"/>
                <a:gd name="connsiteX21" fmla="*/ 31432 w 945927"/>
                <a:gd name="connsiteY21" fmla="*/ 715328 h 1170241"/>
                <a:gd name="connsiteX22" fmla="*/ 32671 w 945927"/>
                <a:gd name="connsiteY22" fmla="*/ 715994 h 1170241"/>
                <a:gd name="connsiteX23" fmla="*/ 32671 w 945927"/>
                <a:gd name="connsiteY23" fmla="*/ 715994 h 1170241"/>
                <a:gd name="connsiteX24" fmla="*/ 33909 w 945927"/>
                <a:gd name="connsiteY24" fmla="*/ 716566 h 1170241"/>
                <a:gd name="connsiteX25" fmla="*/ 33909 w 945927"/>
                <a:gd name="connsiteY25" fmla="*/ 716566 h 1170241"/>
                <a:gd name="connsiteX26" fmla="*/ 35147 w 945927"/>
                <a:gd name="connsiteY26" fmla="*/ 717137 h 1170241"/>
                <a:gd name="connsiteX27" fmla="*/ 35147 w 945927"/>
                <a:gd name="connsiteY27" fmla="*/ 717137 h 1170241"/>
                <a:gd name="connsiteX28" fmla="*/ 36481 w 945927"/>
                <a:gd name="connsiteY28" fmla="*/ 717709 h 1170241"/>
                <a:gd name="connsiteX29" fmla="*/ 36481 w 945927"/>
                <a:gd name="connsiteY29" fmla="*/ 717709 h 1170241"/>
                <a:gd name="connsiteX30" fmla="*/ 37814 w 945927"/>
                <a:gd name="connsiteY30" fmla="*/ 718185 h 1170241"/>
                <a:gd name="connsiteX31" fmla="*/ 37814 w 945927"/>
                <a:gd name="connsiteY31" fmla="*/ 718185 h 1170241"/>
                <a:gd name="connsiteX32" fmla="*/ 39148 w 945927"/>
                <a:gd name="connsiteY32" fmla="*/ 718661 h 1170241"/>
                <a:gd name="connsiteX33" fmla="*/ 39148 w 945927"/>
                <a:gd name="connsiteY33" fmla="*/ 718661 h 1170241"/>
                <a:gd name="connsiteX34" fmla="*/ 39433 w 945927"/>
                <a:gd name="connsiteY34" fmla="*/ 718756 h 1170241"/>
                <a:gd name="connsiteX35" fmla="*/ 41529 w 945927"/>
                <a:gd name="connsiteY35" fmla="*/ 719423 h 1170241"/>
                <a:gd name="connsiteX36" fmla="*/ 41815 w 945927"/>
                <a:gd name="connsiteY36" fmla="*/ 719519 h 1170241"/>
                <a:gd name="connsiteX37" fmla="*/ 41815 w 945927"/>
                <a:gd name="connsiteY37" fmla="*/ 719519 h 1170241"/>
                <a:gd name="connsiteX38" fmla="*/ 43148 w 945927"/>
                <a:gd name="connsiteY38" fmla="*/ 719899 h 1170241"/>
                <a:gd name="connsiteX39" fmla="*/ 43148 w 945927"/>
                <a:gd name="connsiteY39" fmla="*/ 719899 h 1170241"/>
                <a:gd name="connsiteX40" fmla="*/ 44482 w 945927"/>
                <a:gd name="connsiteY40" fmla="*/ 720280 h 1170241"/>
                <a:gd name="connsiteX41" fmla="*/ 44482 w 945927"/>
                <a:gd name="connsiteY41" fmla="*/ 720280 h 1170241"/>
                <a:gd name="connsiteX42" fmla="*/ 45910 w 945927"/>
                <a:gd name="connsiteY42" fmla="*/ 720566 h 1170241"/>
                <a:gd name="connsiteX43" fmla="*/ 45910 w 945927"/>
                <a:gd name="connsiteY43" fmla="*/ 720566 h 1170241"/>
                <a:gd name="connsiteX44" fmla="*/ 47339 w 945927"/>
                <a:gd name="connsiteY44" fmla="*/ 720852 h 1170241"/>
                <a:gd name="connsiteX45" fmla="*/ 47339 w 945927"/>
                <a:gd name="connsiteY45" fmla="*/ 720852 h 1170241"/>
                <a:gd name="connsiteX46" fmla="*/ 47625 w 945927"/>
                <a:gd name="connsiteY46" fmla="*/ 720852 h 1170241"/>
                <a:gd name="connsiteX47" fmla="*/ 50006 w 945927"/>
                <a:gd name="connsiteY47" fmla="*/ 721233 h 1170241"/>
                <a:gd name="connsiteX48" fmla="*/ 50292 w 945927"/>
                <a:gd name="connsiteY48" fmla="*/ 721233 h 1170241"/>
                <a:gd name="connsiteX49" fmla="*/ 50292 w 945927"/>
                <a:gd name="connsiteY49" fmla="*/ 721233 h 1170241"/>
                <a:gd name="connsiteX50" fmla="*/ 51721 w 945927"/>
                <a:gd name="connsiteY50" fmla="*/ 721424 h 1170241"/>
                <a:gd name="connsiteX51" fmla="*/ 51721 w 945927"/>
                <a:gd name="connsiteY51" fmla="*/ 721424 h 1170241"/>
                <a:gd name="connsiteX52" fmla="*/ 53149 w 945927"/>
                <a:gd name="connsiteY52" fmla="*/ 721518 h 1170241"/>
                <a:gd name="connsiteX53" fmla="*/ 53149 w 945927"/>
                <a:gd name="connsiteY53" fmla="*/ 721518 h 1170241"/>
                <a:gd name="connsiteX54" fmla="*/ 54578 w 945927"/>
                <a:gd name="connsiteY54" fmla="*/ 721614 h 1170241"/>
                <a:gd name="connsiteX55" fmla="*/ 54578 w 945927"/>
                <a:gd name="connsiteY55" fmla="*/ 721614 h 1170241"/>
                <a:gd name="connsiteX56" fmla="*/ 55054 w 945927"/>
                <a:gd name="connsiteY56" fmla="*/ 721614 h 1170241"/>
                <a:gd name="connsiteX57" fmla="*/ 58198 w 945927"/>
                <a:gd name="connsiteY57" fmla="*/ 721709 h 1170241"/>
                <a:gd name="connsiteX58" fmla="*/ 77629 w 945927"/>
                <a:gd name="connsiteY58" fmla="*/ 721709 h 1170241"/>
                <a:gd name="connsiteX59" fmla="*/ 84582 w 945927"/>
                <a:gd name="connsiteY59" fmla="*/ 721709 h 1170241"/>
                <a:gd name="connsiteX60" fmla="*/ 165545 w 945927"/>
                <a:gd name="connsiteY60" fmla="*/ 802672 h 1170241"/>
                <a:gd name="connsiteX61" fmla="*/ 165545 w 945927"/>
                <a:gd name="connsiteY61" fmla="*/ 812483 h 1170241"/>
                <a:gd name="connsiteX62" fmla="*/ 165545 w 945927"/>
                <a:gd name="connsiteY62" fmla="*/ 814006 h 1170241"/>
                <a:gd name="connsiteX63" fmla="*/ 165545 w 945927"/>
                <a:gd name="connsiteY63" fmla="*/ 814006 h 1170241"/>
                <a:gd name="connsiteX64" fmla="*/ 165640 w 945927"/>
                <a:gd name="connsiteY64" fmla="*/ 815435 h 1170241"/>
                <a:gd name="connsiteX65" fmla="*/ 165640 w 945927"/>
                <a:gd name="connsiteY65" fmla="*/ 815435 h 1170241"/>
                <a:gd name="connsiteX66" fmla="*/ 165735 w 945927"/>
                <a:gd name="connsiteY66" fmla="*/ 816864 h 1170241"/>
                <a:gd name="connsiteX67" fmla="*/ 165735 w 945927"/>
                <a:gd name="connsiteY67" fmla="*/ 816864 h 1170241"/>
                <a:gd name="connsiteX68" fmla="*/ 165830 w 945927"/>
                <a:gd name="connsiteY68" fmla="*/ 818293 h 1170241"/>
                <a:gd name="connsiteX69" fmla="*/ 165830 w 945927"/>
                <a:gd name="connsiteY69" fmla="*/ 818293 h 1170241"/>
                <a:gd name="connsiteX70" fmla="*/ 166021 w 945927"/>
                <a:gd name="connsiteY70" fmla="*/ 819721 h 1170241"/>
                <a:gd name="connsiteX71" fmla="*/ 166021 w 945927"/>
                <a:gd name="connsiteY71" fmla="*/ 819721 h 1170241"/>
                <a:gd name="connsiteX72" fmla="*/ 166211 w 945927"/>
                <a:gd name="connsiteY72" fmla="*/ 821150 h 1170241"/>
                <a:gd name="connsiteX73" fmla="*/ 166211 w 945927"/>
                <a:gd name="connsiteY73" fmla="*/ 821150 h 1170241"/>
                <a:gd name="connsiteX74" fmla="*/ 166497 w 945927"/>
                <a:gd name="connsiteY74" fmla="*/ 822579 h 1170241"/>
                <a:gd name="connsiteX75" fmla="*/ 166497 w 945927"/>
                <a:gd name="connsiteY75" fmla="*/ 822579 h 1170241"/>
                <a:gd name="connsiteX76" fmla="*/ 166783 w 945927"/>
                <a:gd name="connsiteY76" fmla="*/ 824008 h 1170241"/>
                <a:gd name="connsiteX77" fmla="*/ 166783 w 945927"/>
                <a:gd name="connsiteY77" fmla="*/ 824008 h 1170241"/>
                <a:gd name="connsiteX78" fmla="*/ 167068 w 945927"/>
                <a:gd name="connsiteY78" fmla="*/ 825437 h 1170241"/>
                <a:gd name="connsiteX79" fmla="*/ 167068 w 945927"/>
                <a:gd name="connsiteY79" fmla="*/ 825437 h 1170241"/>
                <a:gd name="connsiteX80" fmla="*/ 167449 w 945927"/>
                <a:gd name="connsiteY80" fmla="*/ 826865 h 1170241"/>
                <a:gd name="connsiteX81" fmla="*/ 167449 w 945927"/>
                <a:gd name="connsiteY81" fmla="*/ 826865 h 1170241"/>
                <a:gd name="connsiteX82" fmla="*/ 167830 w 945927"/>
                <a:gd name="connsiteY82" fmla="*/ 828199 h 1170241"/>
                <a:gd name="connsiteX83" fmla="*/ 167830 w 945927"/>
                <a:gd name="connsiteY83" fmla="*/ 828199 h 1170241"/>
                <a:gd name="connsiteX84" fmla="*/ 168211 w 945927"/>
                <a:gd name="connsiteY84" fmla="*/ 829532 h 1170241"/>
                <a:gd name="connsiteX85" fmla="*/ 168211 w 945927"/>
                <a:gd name="connsiteY85" fmla="*/ 829532 h 1170241"/>
                <a:gd name="connsiteX86" fmla="*/ 168687 w 945927"/>
                <a:gd name="connsiteY86" fmla="*/ 830866 h 1170241"/>
                <a:gd name="connsiteX87" fmla="*/ 168687 w 945927"/>
                <a:gd name="connsiteY87" fmla="*/ 830866 h 1170241"/>
                <a:gd name="connsiteX88" fmla="*/ 169164 w 945927"/>
                <a:gd name="connsiteY88" fmla="*/ 832199 h 1170241"/>
                <a:gd name="connsiteX89" fmla="*/ 169164 w 945927"/>
                <a:gd name="connsiteY89" fmla="*/ 832199 h 1170241"/>
                <a:gd name="connsiteX90" fmla="*/ 169640 w 945927"/>
                <a:gd name="connsiteY90" fmla="*/ 833533 h 1170241"/>
                <a:gd name="connsiteX91" fmla="*/ 169640 w 945927"/>
                <a:gd name="connsiteY91" fmla="*/ 833533 h 1170241"/>
                <a:gd name="connsiteX92" fmla="*/ 170212 w 945927"/>
                <a:gd name="connsiteY92" fmla="*/ 834866 h 1170241"/>
                <a:gd name="connsiteX93" fmla="*/ 170212 w 945927"/>
                <a:gd name="connsiteY93" fmla="*/ 834866 h 1170241"/>
                <a:gd name="connsiteX94" fmla="*/ 170783 w 945927"/>
                <a:gd name="connsiteY94" fmla="*/ 836105 h 1170241"/>
                <a:gd name="connsiteX95" fmla="*/ 170783 w 945927"/>
                <a:gd name="connsiteY95" fmla="*/ 836105 h 1170241"/>
                <a:gd name="connsiteX96" fmla="*/ 171355 w 945927"/>
                <a:gd name="connsiteY96" fmla="*/ 837343 h 1170241"/>
                <a:gd name="connsiteX97" fmla="*/ 171355 w 945927"/>
                <a:gd name="connsiteY97" fmla="*/ 837343 h 1170241"/>
                <a:gd name="connsiteX98" fmla="*/ 172021 w 945927"/>
                <a:gd name="connsiteY98" fmla="*/ 838581 h 1170241"/>
                <a:gd name="connsiteX99" fmla="*/ 172021 w 945927"/>
                <a:gd name="connsiteY99" fmla="*/ 838581 h 1170241"/>
                <a:gd name="connsiteX100" fmla="*/ 172688 w 945927"/>
                <a:gd name="connsiteY100" fmla="*/ 839819 h 1170241"/>
                <a:gd name="connsiteX101" fmla="*/ 172688 w 945927"/>
                <a:gd name="connsiteY101" fmla="*/ 839819 h 1170241"/>
                <a:gd name="connsiteX102" fmla="*/ 173355 w 945927"/>
                <a:gd name="connsiteY102" fmla="*/ 841058 h 1170241"/>
                <a:gd name="connsiteX103" fmla="*/ 173355 w 945927"/>
                <a:gd name="connsiteY103" fmla="*/ 841058 h 1170241"/>
                <a:gd name="connsiteX104" fmla="*/ 174021 w 945927"/>
                <a:gd name="connsiteY104" fmla="*/ 842296 h 1170241"/>
                <a:gd name="connsiteX105" fmla="*/ 174021 w 945927"/>
                <a:gd name="connsiteY105" fmla="*/ 842296 h 1170241"/>
                <a:gd name="connsiteX106" fmla="*/ 174784 w 945927"/>
                <a:gd name="connsiteY106" fmla="*/ 843439 h 1170241"/>
                <a:gd name="connsiteX107" fmla="*/ 174784 w 945927"/>
                <a:gd name="connsiteY107" fmla="*/ 843439 h 1170241"/>
                <a:gd name="connsiteX108" fmla="*/ 175546 w 945927"/>
                <a:gd name="connsiteY108" fmla="*/ 844582 h 1170241"/>
                <a:gd name="connsiteX109" fmla="*/ 175546 w 945927"/>
                <a:gd name="connsiteY109" fmla="*/ 844582 h 1170241"/>
                <a:gd name="connsiteX110" fmla="*/ 176308 w 945927"/>
                <a:gd name="connsiteY110" fmla="*/ 845725 h 1170241"/>
                <a:gd name="connsiteX111" fmla="*/ 176308 w 945927"/>
                <a:gd name="connsiteY111" fmla="*/ 845725 h 1170241"/>
                <a:gd name="connsiteX112" fmla="*/ 177165 w 945927"/>
                <a:gd name="connsiteY112" fmla="*/ 846868 h 1170241"/>
                <a:gd name="connsiteX113" fmla="*/ 177165 w 945927"/>
                <a:gd name="connsiteY113" fmla="*/ 846868 h 1170241"/>
                <a:gd name="connsiteX114" fmla="*/ 178022 w 945927"/>
                <a:gd name="connsiteY114" fmla="*/ 848011 h 1170241"/>
                <a:gd name="connsiteX115" fmla="*/ 178022 w 945927"/>
                <a:gd name="connsiteY115" fmla="*/ 848011 h 1170241"/>
                <a:gd name="connsiteX116" fmla="*/ 178879 w 945927"/>
                <a:gd name="connsiteY116" fmla="*/ 849058 h 1170241"/>
                <a:gd name="connsiteX117" fmla="*/ 178879 w 945927"/>
                <a:gd name="connsiteY117" fmla="*/ 849058 h 1170241"/>
                <a:gd name="connsiteX118" fmla="*/ 179737 w 945927"/>
                <a:gd name="connsiteY118" fmla="*/ 850106 h 1170241"/>
                <a:gd name="connsiteX119" fmla="*/ 179737 w 945927"/>
                <a:gd name="connsiteY119" fmla="*/ 850106 h 1170241"/>
                <a:gd name="connsiteX120" fmla="*/ 180689 w 945927"/>
                <a:gd name="connsiteY120" fmla="*/ 851154 h 1170241"/>
                <a:gd name="connsiteX121" fmla="*/ 180689 w 945927"/>
                <a:gd name="connsiteY121" fmla="*/ 851154 h 1170241"/>
                <a:gd name="connsiteX122" fmla="*/ 181642 w 945927"/>
                <a:gd name="connsiteY122" fmla="*/ 852202 h 1170241"/>
                <a:gd name="connsiteX123" fmla="*/ 181642 w 945927"/>
                <a:gd name="connsiteY123" fmla="*/ 852202 h 1170241"/>
                <a:gd name="connsiteX124" fmla="*/ 182594 w 945927"/>
                <a:gd name="connsiteY124" fmla="*/ 853154 h 1170241"/>
                <a:gd name="connsiteX125" fmla="*/ 182594 w 945927"/>
                <a:gd name="connsiteY125" fmla="*/ 853154 h 1170241"/>
                <a:gd name="connsiteX126" fmla="*/ 183546 w 945927"/>
                <a:gd name="connsiteY126" fmla="*/ 854107 h 1170241"/>
                <a:gd name="connsiteX127" fmla="*/ 183546 w 945927"/>
                <a:gd name="connsiteY127" fmla="*/ 854107 h 1170241"/>
                <a:gd name="connsiteX128" fmla="*/ 184595 w 945927"/>
                <a:gd name="connsiteY128" fmla="*/ 855059 h 1170241"/>
                <a:gd name="connsiteX129" fmla="*/ 184595 w 945927"/>
                <a:gd name="connsiteY129" fmla="*/ 855059 h 1170241"/>
                <a:gd name="connsiteX130" fmla="*/ 185642 w 945927"/>
                <a:gd name="connsiteY130" fmla="*/ 856011 h 1170241"/>
                <a:gd name="connsiteX131" fmla="*/ 185642 w 945927"/>
                <a:gd name="connsiteY131" fmla="*/ 856011 h 1170241"/>
                <a:gd name="connsiteX132" fmla="*/ 186690 w 945927"/>
                <a:gd name="connsiteY132" fmla="*/ 856869 h 1170241"/>
                <a:gd name="connsiteX133" fmla="*/ 186690 w 945927"/>
                <a:gd name="connsiteY133" fmla="*/ 856869 h 1170241"/>
                <a:gd name="connsiteX134" fmla="*/ 187737 w 945927"/>
                <a:gd name="connsiteY134" fmla="*/ 857726 h 1170241"/>
                <a:gd name="connsiteX135" fmla="*/ 187737 w 945927"/>
                <a:gd name="connsiteY135" fmla="*/ 857726 h 1170241"/>
                <a:gd name="connsiteX136" fmla="*/ 188786 w 945927"/>
                <a:gd name="connsiteY136" fmla="*/ 858583 h 1170241"/>
                <a:gd name="connsiteX137" fmla="*/ 188786 w 945927"/>
                <a:gd name="connsiteY137" fmla="*/ 858583 h 1170241"/>
                <a:gd name="connsiteX138" fmla="*/ 189929 w 945927"/>
                <a:gd name="connsiteY138" fmla="*/ 859441 h 1170241"/>
                <a:gd name="connsiteX139" fmla="*/ 189929 w 945927"/>
                <a:gd name="connsiteY139" fmla="*/ 859441 h 1170241"/>
                <a:gd name="connsiteX140" fmla="*/ 191071 w 945927"/>
                <a:gd name="connsiteY140" fmla="*/ 860202 h 1170241"/>
                <a:gd name="connsiteX141" fmla="*/ 191071 w 945927"/>
                <a:gd name="connsiteY141" fmla="*/ 860202 h 1170241"/>
                <a:gd name="connsiteX142" fmla="*/ 192214 w 945927"/>
                <a:gd name="connsiteY142" fmla="*/ 860965 h 1170241"/>
                <a:gd name="connsiteX143" fmla="*/ 192214 w 945927"/>
                <a:gd name="connsiteY143" fmla="*/ 860965 h 1170241"/>
                <a:gd name="connsiteX144" fmla="*/ 193357 w 945927"/>
                <a:gd name="connsiteY144" fmla="*/ 861727 h 1170241"/>
                <a:gd name="connsiteX145" fmla="*/ 193357 w 945927"/>
                <a:gd name="connsiteY145" fmla="*/ 861727 h 1170241"/>
                <a:gd name="connsiteX146" fmla="*/ 194596 w 945927"/>
                <a:gd name="connsiteY146" fmla="*/ 862394 h 1170241"/>
                <a:gd name="connsiteX147" fmla="*/ 194596 w 945927"/>
                <a:gd name="connsiteY147" fmla="*/ 862394 h 1170241"/>
                <a:gd name="connsiteX148" fmla="*/ 195834 w 945927"/>
                <a:gd name="connsiteY148" fmla="*/ 863060 h 1170241"/>
                <a:gd name="connsiteX149" fmla="*/ 195834 w 945927"/>
                <a:gd name="connsiteY149" fmla="*/ 863060 h 1170241"/>
                <a:gd name="connsiteX150" fmla="*/ 197072 w 945927"/>
                <a:gd name="connsiteY150" fmla="*/ 863727 h 1170241"/>
                <a:gd name="connsiteX151" fmla="*/ 197072 w 945927"/>
                <a:gd name="connsiteY151" fmla="*/ 863727 h 1170241"/>
                <a:gd name="connsiteX152" fmla="*/ 198311 w 945927"/>
                <a:gd name="connsiteY152" fmla="*/ 864393 h 1170241"/>
                <a:gd name="connsiteX153" fmla="*/ 198311 w 945927"/>
                <a:gd name="connsiteY153" fmla="*/ 864393 h 1170241"/>
                <a:gd name="connsiteX154" fmla="*/ 199549 w 945927"/>
                <a:gd name="connsiteY154" fmla="*/ 864965 h 1170241"/>
                <a:gd name="connsiteX155" fmla="*/ 199549 w 945927"/>
                <a:gd name="connsiteY155" fmla="*/ 864965 h 1170241"/>
                <a:gd name="connsiteX156" fmla="*/ 200787 w 945927"/>
                <a:gd name="connsiteY156" fmla="*/ 865536 h 1170241"/>
                <a:gd name="connsiteX157" fmla="*/ 200787 w 945927"/>
                <a:gd name="connsiteY157" fmla="*/ 865536 h 1170241"/>
                <a:gd name="connsiteX158" fmla="*/ 202120 w 945927"/>
                <a:gd name="connsiteY158" fmla="*/ 866109 h 1170241"/>
                <a:gd name="connsiteX159" fmla="*/ 202120 w 945927"/>
                <a:gd name="connsiteY159" fmla="*/ 866109 h 1170241"/>
                <a:gd name="connsiteX160" fmla="*/ 203454 w 945927"/>
                <a:gd name="connsiteY160" fmla="*/ 866585 h 1170241"/>
                <a:gd name="connsiteX161" fmla="*/ 203454 w 945927"/>
                <a:gd name="connsiteY161" fmla="*/ 866585 h 1170241"/>
                <a:gd name="connsiteX162" fmla="*/ 204788 w 945927"/>
                <a:gd name="connsiteY162" fmla="*/ 867061 h 1170241"/>
                <a:gd name="connsiteX163" fmla="*/ 204788 w 945927"/>
                <a:gd name="connsiteY163" fmla="*/ 867061 h 1170241"/>
                <a:gd name="connsiteX164" fmla="*/ 206121 w 945927"/>
                <a:gd name="connsiteY164" fmla="*/ 867537 h 1170241"/>
                <a:gd name="connsiteX165" fmla="*/ 206121 w 945927"/>
                <a:gd name="connsiteY165" fmla="*/ 867537 h 1170241"/>
                <a:gd name="connsiteX166" fmla="*/ 207454 w 945927"/>
                <a:gd name="connsiteY166" fmla="*/ 867918 h 1170241"/>
                <a:gd name="connsiteX167" fmla="*/ 207454 w 945927"/>
                <a:gd name="connsiteY167" fmla="*/ 867918 h 1170241"/>
                <a:gd name="connsiteX168" fmla="*/ 208788 w 945927"/>
                <a:gd name="connsiteY168" fmla="*/ 868299 h 1170241"/>
                <a:gd name="connsiteX169" fmla="*/ 208788 w 945927"/>
                <a:gd name="connsiteY169" fmla="*/ 868299 h 1170241"/>
                <a:gd name="connsiteX170" fmla="*/ 210121 w 945927"/>
                <a:gd name="connsiteY170" fmla="*/ 868680 h 1170241"/>
                <a:gd name="connsiteX171" fmla="*/ 210121 w 945927"/>
                <a:gd name="connsiteY171" fmla="*/ 868680 h 1170241"/>
                <a:gd name="connsiteX172" fmla="*/ 211550 w 945927"/>
                <a:gd name="connsiteY172" fmla="*/ 868966 h 1170241"/>
                <a:gd name="connsiteX173" fmla="*/ 211550 w 945927"/>
                <a:gd name="connsiteY173" fmla="*/ 868966 h 1170241"/>
                <a:gd name="connsiteX174" fmla="*/ 212979 w 945927"/>
                <a:gd name="connsiteY174" fmla="*/ 869251 h 1170241"/>
                <a:gd name="connsiteX175" fmla="*/ 212979 w 945927"/>
                <a:gd name="connsiteY175" fmla="*/ 869251 h 1170241"/>
                <a:gd name="connsiteX176" fmla="*/ 214408 w 945927"/>
                <a:gd name="connsiteY176" fmla="*/ 869537 h 1170241"/>
                <a:gd name="connsiteX177" fmla="*/ 214408 w 945927"/>
                <a:gd name="connsiteY177" fmla="*/ 869537 h 1170241"/>
                <a:gd name="connsiteX178" fmla="*/ 215836 w 945927"/>
                <a:gd name="connsiteY178" fmla="*/ 869727 h 1170241"/>
                <a:gd name="connsiteX179" fmla="*/ 215836 w 945927"/>
                <a:gd name="connsiteY179" fmla="*/ 869727 h 1170241"/>
                <a:gd name="connsiteX180" fmla="*/ 217265 w 945927"/>
                <a:gd name="connsiteY180" fmla="*/ 869918 h 1170241"/>
                <a:gd name="connsiteX181" fmla="*/ 217265 w 945927"/>
                <a:gd name="connsiteY181" fmla="*/ 869918 h 1170241"/>
                <a:gd name="connsiteX182" fmla="*/ 218694 w 945927"/>
                <a:gd name="connsiteY182" fmla="*/ 870013 h 1170241"/>
                <a:gd name="connsiteX183" fmla="*/ 218694 w 945927"/>
                <a:gd name="connsiteY183" fmla="*/ 870013 h 1170241"/>
                <a:gd name="connsiteX184" fmla="*/ 220123 w 945927"/>
                <a:gd name="connsiteY184" fmla="*/ 870109 h 1170241"/>
                <a:gd name="connsiteX185" fmla="*/ 220123 w 945927"/>
                <a:gd name="connsiteY185" fmla="*/ 870109 h 1170241"/>
                <a:gd name="connsiteX186" fmla="*/ 220599 w 945927"/>
                <a:gd name="connsiteY186" fmla="*/ 870109 h 1170241"/>
                <a:gd name="connsiteX187" fmla="*/ 223742 w 945927"/>
                <a:gd name="connsiteY187" fmla="*/ 870204 h 1170241"/>
                <a:gd name="connsiteX188" fmla="*/ 236505 w 945927"/>
                <a:gd name="connsiteY188" fmla="*/ 870204 h 1170241"/>
                <a:gd name="connsiteX189" fmla="*/ 251270 w 945927"/>
                <a:gd name="connsiteY189" fmla="*/ 870204 h 1170241"/>
                <a:gd name="connsiteX190" fmla="*/ 332232 w 945927"/>
                <a:gd name="connsiteY190" fmla="*/ 951167 h 1170241"/>
                <a:gd name="connsiteX191" fmla="*/ 332232 w 945927"/>
                <a:gd name="connsiteY191" fmla="*/ 1014508 h 1170241"/>
                <a:gd name="connsiteX192" fmla="*/ 332232 w 945927"/>
                <a:gd name="connsiteY192" fmla="*/ 1109472 h 1170241"/>
                <a:gd name="connsiteX193" fmla="*/ 332232 w 945927"/>
                <a:gd name="connsiteY193" fmla="*/ 1112615 h 1170241"/>
                <a:gd name="connsiteX194" fmla="*/ 389858 w 945927"/>
                <a:gd name="connsiteY194" fmla="*/ 1170242 h 1170241"/>
                <a:gd name="connsiteX195" fmla="*/ 564737 w 945927"/>
                <a:gd name="connsiteY195" fmla="*/ 1170242 h 1170241"/>
                <a:gd name="connsiteX196" fmla="*/ 622363 w 945927"/>
                <a:gd name="connsiteY196" fmla="*/ 1112615 h 1170241"/>
                <a:gd name="connsiteX197" fmla="*/ 622363 w 945927"/>
                <a:gd name="connsiteY197" fmla="*/ 1104519 h 1170241"/>
                <a:gd name="connsiteX198" fmla="*/ 624364 w 945927"/>
                <a:gd name="connsiteY198" fmla="*/ 600646 h 1170241"/>
                <a:gd name="connsiteX199" fmla="*/ 572928 w 945927"/>
                <a:gd name="connsiteY199" fmla="*/ 559403 h 1170241"/>
                <a:gd name="connsiteX200" fmla="*/ 529494 w 945927"/>
                <a:gd name="connsiteY200" fmla="*/ 559403 h 1170241"/>
                <a:gd name="connsiteX201" fmla="*/ 471868 w 945927"/>
                <a:gd name="connsiteY201" fmla="*/ 501777 h 1170241"/>
                <a:gd name="connsiteX202" fmla="*/ 471868 w 945927"/>
                <a:gd name="connsiteY202" fmla="*/ 481774 h 1170241"/>
                <a:gd name="connsiteX203" fmla="*/ 529494 w 945927"/>
                <a:gd name="connsiteY203" fmla="*/ 424148 h 1170241"/>
                <a:gd name="connsiteX204" fmla="*/ 888302 w 945927"/>
                <a:gd name="connsiteY204" fmla="*/ 423100 h 1170241"/>
                <a:gd name="connsiteX205" fmla="*/ 945928 w 945927"/>
                <a:gd name="connsiteY205" fmla="*/ 365474 h 1170241"/>
                <a:gd name="connsiteX206" fmla="*/ 945928 w 945927"/>
                <a:gd name="connsiteY206" fmla="*/ 208312 h 1170241"/>
                <a:gd name="connsiteX207" fmla="*/ 945452 w 945927"/>
                <a:gd name="connsiteY207" fmla="*/ 202025 h 1170241"/>
                <a:gd name="connsiteX208" fmla="*/ 945452 w 945927"/>
                <a:gd name="connsiteY208" fmla="*/ 0 h 1170241"/>
                <a:gd name="connsiteX209" fmla="*/ 857726 w 945927"/>
                <a:gd name="connsiteY209" fmla="*/ 0 h 1170241"/>
                <a:gd name="connsiteX210" fmla="*/ 802577 w 945927"/>
                <a:gd name="connsiteY210" fmla="*/ 41053 h 1170241"/>
                <a:gd name="connsiteX211" fmla="*/ 802577 w 945927"/>
                <a:gd name="connsiteY211" fmla="*/ 83058 h 1170241"/>
                <a:gd name="connsiteX212" fmla="*/ 744950 w 945927"/>
                <a:gd name="connsiteY212" fmla="*/ 140684 h 1170241"/>
                <a:gd name="connsiteX213" fmla="*/ 635508 w 945927"/>
                <a:gd name="connsiteY213" fmla="*/ 140684 h 1170241"/>
                <a:gd name="connsiteX214" fmla="*/ 635508 w 945927"/>
                <a:gd name="connsiteY214" fmla="*/ 230505 h 1170241"/>
                <a:gd name="connsiteX215" fmla="*/ 577882 w 945927"/>
                <a:gd name="connsiteY215" fmla="*/ 288131 h 1170241"/>
                <a:gd name="connsiteX216" fmla="*/ 168402 w 945927"/>
                <a:gd name="connsiteY216" fmla="*/ 288131 h 1170241"/>
                <a:gd name="connsiteX217" fmla="*/ 165640 w 945927"/>
                <a:gd name="connsiteY217" fmla="*/ 812483 h 1170241"/>
                <a:gd name="connsiteX218" fmla="*/ 165640 w 945927"/>
                <a:gd name="connsiteY218" fmla="*/ 812483 h 1170241"/>
                <a:gd name="connsiteX219" fmla="*/ 165640 w 945927"/>
                <a:gd name="connsiteY219" fmla="*/ 812483 h 1170241"/>
                <a:gd name="connsiteX220" fmla="*/ 165640 w 945927"/>
                <a:gd name="connsiteY220" fmla="*/ 812483 h 1170241"/>
                <a:gd name="connsiteX221" fmla="*/ 0 w 945927"/>
                <a:gd name="connsiteY221" fmla="*/ 664083 h 1170241"/>
                <a:gd name="connsiteX222" fmla="*/ 0 w 945927"/>
                <a:gd name="connsiteY222" fmla="*/ 664083 h 1170241"/>
                <a:gd name="connsiteX223" fmla="*/ 0 w 945927"/>
                <a:gd name="connsiteY223" fmla="*/ 664083 h 117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945927" h="1170241">
                  <a:moveTo>
                    <a:pt x="168402" y="288131"/>
                  </a:moveTo>
                  <a:lnTo>
                    <a:pt x="168402" y="520827"/>
                  </a:lnTo>
                  <a:cubicBezTo>
                    <a:pt x="168402" y="552450"/>
                    <a:pt x="142494" y="578453"/>
                    <a:pt x="110776" y="578453"/>
                  </a:cubicBezTo>
                  <a:lnTo>
                    <a:pt x="0" y="578453"/>
                  </a:lnTo>
                  <a:lnTo>
                    <a:pt x="0" y="664083"/>
                  </a:lnTo>
                  <a:lnTo>
                    <a:pt x="0" y="665607"/>
                  </a:lnTo>
                  <a:lnTo>
                    <a:pt x="0" y="665607"/>
                  </a:lnTo>
                  <a:lnTo>
                    <a:pt x="95" y="667036"/>
                  </a:lnTo>
                  <a:lnTo>
                    <a:pt x="95" y="667036"/>
                  </a:lnTo>
                  <a:lnTo>
                    <a:pt x="190" y="668465"/>
                  </a:lnTo>
                  <a:lnTo>
                    <a:pt x="190" y="668465"/>
                  </a:lnTo>
                  <a:lnTo>
                    <a:pt x="286" y="669893"/>
                  </a:lnTo>
                  <a:lnTo>
                    <a:pt x="286" y="669893"/>
                  </a:lnTo>
                  <a:lnTo>
                    <a:pt x="476" y="671322"/>
                  </a:lnTo>
                  <a:lnTo>
                    <a:pt x="476" y="671322"/>
                  </a:lnTo>
                  <a:lnTo>
                    <a:pt x="667" y="672751"/>
                  </a:lnTo>
                  <a:lnTo>
                    <a:pt x="667" y="672751"/>
                  </a:lnTo>
                  <a:cubicBezTo>
                    <a:pt x="3619" y="690467"/>
                    <a:pt x="14001" y="705421"/>
                    <a:pt x="29623" y="714375"/>
                  </a:cubicBezTo>
                  <a:lnTo>
                    <a:pt x="30194" y="714661"/>
                  </a:lnTo>
                  <a:lnTo>
                    <a:pt x="30194" y="714661"/>
                  </a:lnTo>
                  <a:lnTo>
                    <a:pt x="31432" y="715328"/>
                  </a:lnTo>
                  <a:lnTo>
                    <a:pt x="31432" y="715328"/>
                  </a:lnTo>
                  <a:lnTo>
                    <a:pt x="32671" y="715994"/>
                  </a:lnTo>
                  <a:lnTo>
                    <a:pt x="32671" y="715994"/>
                  </a:lnTo>
                  <a:lnTo>
                    <a:pt x="33909" y="716566"/>
                  </a:lnTo>
                  <a:lnTo>
                    <a:pt x="33909" y="716566"/>
                  </a:lnTo>
                  <a:cubicBezTo>
                    <a:pt x="34290" y="716756"/>
                    <a:pt x="34766" y="716947"/>
                    <a:pt x="35147" y="717137"/>
                  </a:cubicBezTo>
                  <a:lnTo>
                    <a:pt x="35147" y="717137"/>
                  </a:lnTo>
                  <a:lnTo>
                    <a:pt x="36481" y="717709"/>
                  </a:lnTo>
                  <a:lnTo>
                    <a:pt x="36481" y="717709"/>
                  </a:lnTo>
                  <a:lnTo>
                    <a:pt x="37814" y="718185"/>
                  </a:lnTo>
                  <a:lnTo>
                    <a:pt x="37814" y="718185"/>
                  </a:lnTo>
                  <a:lnTo>
                    <a:pt x="39148" y="718661"/>
                  </a:lnTo>
                  <a:lnTo>
                    <a:pt x="39148" y="718661"/>
                  </a:lnTo>
                  <a:lnTo>
                    <a:pt x="39433" y="718756"/>
                  </a:lnTo>
                  <a:cubicBezTo>
                    <a:pt x="40195" y="718947"/>
                    <a:pt x="40767" y="719233"/>
                    <a:pt x="41529" y="719423"/>
                  </a:cubicBezTo>
                  <a:lnTo>
                    <a:pt x="41815" y="719519"/>
                  </a:lnTo>
                  <a:lnTo>
                    <a:pt x="41815" y="719519"/>
                  </a:lnTo>
                  <a:lnTo>
                    <a:pt x="43148" y="719899"/>
                  </a:lnTo>
                  <a:lnTo>
                    <a:pt x="43148" y="719899"/>
                  </a:lnTo>
                  <a:lnTo>
                    <a:pt x="44482" y="720280"/>
                  </a:lnTo>
                  <a:lnTo>
                    <a:pt x="44482" y="720280"/>
                  </a:lnTo>
                  <a:lnTo>
                    <a:pt x="45910" y="720566"/>
                  </a:lnTo>
                  <a:lnTo>
                    <a:pt x="45910" y="720566"/>
                  </a:lnTo>
                  <a:cubicBezTo>
                    <a:pt x="46387" y="720662"/>
                    <a:pt x="46863" y="720757"/>
                    <a:pt x="47339" y="720852"/>
                  </a:cubicBezTo>
                  <a:lnTo>
                    <a:pt x="47339" y="720852"/>
                  </a:lnTo>
                  <a:lnTo>
                    <a:pt x="47625" y="720852"/>
                  </a:lnTo>
                  <a:cubicBezTo>
                    <a:pt x="48482" y="720947"/>
                    <a:pt x="49149" y="721138"/>
                    <a:pt x="50006" y="721233"/>
                  </a:cubicBezTo>
                  <a:lnTo>
                    <a:pt x="50292" y="721233"/>
                  </a:lnTo>
                  <a:lnTo>
                    <a:pt x="50292" y="721233"/>
                  </a:lnTo>
                  <a:lnTo>
                    <a:pt x="51721" y="721424"/>
                  </a:lnTo>
                  <a:lnTo>
                    <a:pt x="51721" y="721424"/>
                  </a:lnTo>
                  <a:lnTo>
                    <a:pt x="53149" y="721518"/>
                  </a:lnTo>
                  <a:lnTo>
                    <a:pt x="53149" y="721518"/>
                  </a:lnTo>
                  <a:lnTo>
                    <a:pt x="54578" y="721614"/>
                  </a:lnTo>
                  <a:lnTo>
                    <a:pt x="54578" y="721614"/>
                  </a:lnTo>
                  <a:lnTo>
                    <a:pt x="55054" y="721614"/>
                  </a:lnTo>
                  <a:cubicBezTo>
                    <a:pt x="56197" y="721614"/>
                    <a:pt x="57055" y="721709"/>
                    <a:pt x="58198" y="721709"/>
                  </a:cubicBezTo>
                  <a:lnTo>
                    <a:pt x="77629" y="721709"/>
                  </a:lnTo>
                  <a:lnTo>
                    <a:pt x="84582" y="721709"/>
                  </a:lnTo>
                  <a:cubicBezTo>
                    <a:pt x="129159" y="721709"/>
                    <a:pt x="165545" y="758095"/>
                    <a:pt x="165545" y="802672"/>
                  </a:cubicBezTo>
                  <a:lnTo>
                    <a:pt x="165545" y="812483"/>
                  </a:lnTo>
                  <a:lnTo>
                    <a:pt x="165545" y="814006"/>
                  </a:lnTo>
                  <a:lnTo>
                    <a:pt x="165545" y="814006"/>
                  </a:lnTo>
                  <a:lnTo>
                    <a:pt x="165640" y="815435"/>
                  </a:lnTo>
                  <a:lnTo>
                    <a:pt x="165640" y="815435"/>
                  </a:lnTo>
                  <a:lnTo>
                    <a:pt x="165735" y="816864"/>
                  </a:lnTo>
                  <a:lnTo>
                    <a:pt x="165735" y="816864"/>
                  </a:lnTo>
                  <a:lnTo>
                    <a:pt x="165830" y="818293"/>
                  </a:lnTo>
                  <a:lnTo>
                    <a:pt x="165830" y="818293"/>
                  </a:lnTo>
                  <a:lnTo>
                    <a:pt x="166021" y="819721"/>
                  </a:lnTo>
                  <a:lnTo>
                    <a:pt x="166021" y="819721"/>
                  </a:lnTo>
                  <a:lnTo>
                    <a:pt x="166211" y="821150"/>
                  </a:lnTo>
                  <a:lnTo>
                    <a:pt x="166211" y="821150"/>
                  </a:lnTo>
                  <a:lnTo>
                    <a:pt x="166497" y="822579"/>
                  </a:lnTo>
                  <a:lnTo>
                    <a:pt x="166497" y="822579"/>
                  </a:lnTo>
                  <a:cubicBezTo>
                    <a:pt x="166592" y="823055"/>
                    <a:pt x="166688" y="823531"/>
                    <a:pt x="166783" y="824008"/>
                  </a:cubicBezTo>
                  <a:lnTo>
                    <a:pt x="166783" y="824008"/>
                  </a:lnTo>
                  <a:lnTo>
                    <a:pt x="167068" y="825437"/>
                  </a:lnTo>
                  <a:lnTo>
                    <a:pt x="167068" y="825437"/>
                  </a:lnTo>
                  <a:lnTo>
                    <a:pt x="167449" y="826865"/>
                  </a:lnTo>
                  <a:lnTo>
                    <a:pt x="167449" y="826865"/>
                  </a:lnTo>
                  <a:lnTo>
                    <a:pt x="167830" y="828199"/>
                  </a:lnTo>
                  <a:lnTo>
                    <a:pt x="167830" y="828199"/>
                  </a:lnTo>
                  <a:lnTo>
                    <a:pt x="168211" y="829532"/>
                  </a:lnTo>
                  <a:lnTo>
                    <a:pt x="168211" y="829532"/>
                  </a:lnTo>
                  <a:lnTo>
                    <a:pt x="168687" y="830866"/>
                  </a:lnTo>
                  <a:lnTo>
                    <a:pt x="168687" y="830866"/>
                  </a:lnTo>
                  <a:lnTo>
                    <a:pt x="169164" y="832199"/>
                  </a:lnTo>
                  <a:lnTo>
                    <a:pt x="169164" y="832199"/>
                  </a:lnTo>
                  <a:lnTo>
                    <a:pt x="169640" y="833533"/>
                  </a:lnTo>
                  <a:lnTo>
                    <a:pt x="169640" y="833533"/>
                  </a:lnTo>
                  <a:lnTo>
                    <a:pt x="170212" y="834866"/>
                  </a:lnTo>
                  <a:lnTo>
                    <a:pt x="170212" y="834866"/>
                  </a:lnTo>
                  <a:lnTo>
                    <a:pt x="170783" y="836105"/>
                  </a:lnTo>
                  <a:lnTo>
                    <a:pt x="170783" y="836105"/>
                  </a:lnTo>
                  <a:lnTo>
                    <a:pt x="171355" y="837343"/>
                  </a:lnTo>
                  <a:lnTo>
                    <a:pt x="171355" y="837343"/>
                  </a:lnTo>
                  <a:lnTo>
                    <a:pt x="172021" y="838581"/>
                  </a:lnTo>
                  <a:lnTo>
                    <a:pt x="172021" y="838581"/>
                  </a:lnTo>
                  <a:cubicBezTo>
                    <a:pt x="172212" y="838962"/>
                    <a:pt x="172402" y="839438"/>
                    <a:pt x="172688" y="839819"/>
                  </a:cubicBezTo>
                  <a:lnTo>
                    <a:pt x="172688" y="839819"/>
                  </a:lnTo>
                  <a:lnTo>
                    <a:pt x="173355" y="841058"/>
                  </a:lnTo>
                  <a:lnTo>
                    <a:pt x="173355" y="841058"/>
                  </a:lnTo>
                  <a:cubicBezTo>
                    <a:pt x="173545" y="841438"/>
                    <a:pt x="173831" y="841819"/>
                    <a:pt x="174021" y="842296"/>
                  </a:cubicBezTo>
                  <a:lnTo>
                    <a:pt x="174021" y="842296"/>
                  </a:lnTo>
                  <a:lnTo>
                    <a:pt x="174784" y="843439"/>
                  </a:lnTo>
                  <a:lnTo>
                    <a:pt x="174784" y="843439"/>
                  </a:lnTo>
                  <a:lnTo>
                    <a:pt x="175546" y="844582"/>
                  </a:lnTo>
                  <a:lnTo>
                    <a:pt x="175546" y="844582"/>
                  </a:lnTo>
                  <a:lnTo>
                    <a:pt x="176308" y="845725"/>
                  </a:lnTo>
                  <a:lnTo>
                    <a:pt x="176308" y="845725"/>
                  </a:lnTo>
                  <a:lnTo>
                    <a:pt x="177165" y="846868"/>
                  </a:lnTo>
                  <a:lnTo>
                    <a:pt x="177165" y="846868"/>
                  </a:lnTo>
                  <a:lnTo>
                    <a:pt x="178022" y="848011"/>
                  </a:lnTo>
                  <a:lnTo>
                    <a:pt x="178022" y="848011"/>
                  </a:lnTo>
                  <a:cubicBezTo>
                    <a:pt x="178308" y="848392"/>
                    <a:pt x="178594" y="848773"/>
                    <a:pt x="178879" y="849058"/>
                  </a:cubicBezTo>
                  <a:lnTo>
                    <a:pt x="178879" y="849058"/>
                  </a:lnTo>
                  <a:lnTo>
                    <a:pt x="179737" y="850106"/>
                  </a:lnTo>
                  <a:lnTo>
                    <a:pt x="179737" y="850106"/>
                  </a:lnTo>
                  <a:lnTo>
                    <a:pt x="180689" y="851154"/>
                  </a:lnTo>
                  <a:lnTo>
                    <a:pt x="180689" y="851154"/>
                  </a:lnTo>
                  <a:lnTo>
                    <a:pt x="181642" y="852202"/>
                  </a:lnTo>
                  <a:lnTo>
                    <a:pt x="181642" y="852202"/>
                  </a:lnTo>
                  <a:lnTo>
                    <a:pt x="182594" y="853154"/>
                  </a:lnTo>
                  <a:lnTo>
                    <a:pt x="182594" y="853154"/>
                  </a:lnTo>
                  <a:lnTo>
                    <a:pt x="183546" y="854107"/>
                  </a:lnTo>
                  <a:lnTo>
                    <a:pt x="183546" y="854107"/>
                  </a:lnTo>
                  <a:lnTo>
                    <a:pt x="184595" y="855059"/>
                  </a:lnTo>
                  <a:lnTo>
                    <a:pt x="184595" y="855059"/>
                  </a:lnTo>
                  <a:lnTo>
                    <a:pt x="185642" y="856011"/>
                  </a:lnTo>
                  <a:lnTo>
                    <a:pt x="185642" y="856011"/>
                  </a:lnTo>
                  <a:lnTo>
                    <a:pt x="186690" y="856869"/>
                  </a:lnTo>
                  <a:lnTo>
                    <a:pt x="186690" y="856869"/>
                  </a:lnTo>
                  <a:cubicBezTo>
                    <a:pt x="187071" y="857155"/>
                    <a:pt x="187452" y="857440"/>
                    <a:pt x="187737" y="857726"/>
                  </a:cubicBezTo>
                  <a:lnTo>
                    <a:pt x="187737" y="857726"/>
                  </a:lnTo>
                  <a:cubicBezTo>
                    <a:pt x="188119" y="858012"/>
                    <a:pt x="188500" y="858298"/>
                    <a:pt x="188786" y="858583"/>
                  </a:cubicBezTo>
                  <a:lnTo>
                    <a:pt x="188786" y="858583"/>
                  </a:lnTo>
                  <a:lnTo>
                    <a:pt x="189929" y="859441"/>
                  </a:lnTo>
                  <a:lnTo>
                    <a:pt x="189929" y="859441"/>
                  </a:lnTo>
                  <a:lnTo>
                    <a:pt x="191071" y="860202"/>
                  </a:lnTo>
                  <a:lnTo>
                    <a:pt x="191071" y="860202"/>
                  </a:lnTo>
                  <a:lnTo>
                    <a:pt x="192214" y="860965"/>
                  </a:lnTo>
                  <a:lnTo>
                    <a:pt x="192214" y="860965"/>
                  </a:lnTo>
                  <a:lnTo>
                    <a:pt x="193357" y="861727"/>
                  </a:lnTo>
                  <a:lnTo>
                    <a:pt x="193357" y="861727"/>
                  </a:lnTo>
                  <a:lnTo>
                    <a:pt x="194596" y="862394"/>
                  </a:lnTo>
                  <a:lnTo>
                    <a:pt x="194596" y="862394"/>
                  </a:lnTo>
                  <a:lnTo>
                    <a:pt x="195834" y="863060"/>
                  </a:lnTo>
                  <a:lnTo>
                    <a:pt x="195834" y="863060"/>
                  </a:lnTo>
                  <a:lnTo>
                    <a:pt x="197072" y="863727"/>
                  </a:lnTo>
                  <a:lnTo>
                    <a:pt x="197072" y="863727"/>
                  </a:lnTo>
                  <a:lnTo>
                    <a:pt x="198311" y="864393"/>
                  </a:lnTo>
                  <a:lnTo>
                    <a:pt x="198311" y="864393"/>
                  </a:lnTo>
                  <a:lnTo>
                    <a:pt x="199549" y="864965"/>
                  </a:lnTo>
                  <a:lnTo>
                    <a:pt x="199549" y="864965"/>
                  </a:lnTo>
                  <a:cubicBezTo>
                    <a:pt x="199930" y="865156"/>
                    <a:pt x="200406" y="865346"/>
                    <a:pt x="200787" y="865536"/>
                  </a:cubicBezTo>
                  <a:lnTo>
                    <a:pt x="200787" y="865536"/>
                  </a:lnTo>
                  <a:lnTo>
                    <a:pt x="202120" y="866109"/>
                  </a:lnTo>
                  <a:lnTo>
                    <a:pt x="202120" y="866109"/>
                  </a:lnTo>
                  <a:lnTo>
                    <a:pt x="203454" y="866585"/>
                  </a:lnTo>
                  <a:lnTo>
                    <a:pt x="203454" y="866585"/>
                  </a:lnTo>
                  <a:lnTo>
                    <a:pt x="204788" y="867061"/>
                  </a:lnTo>
                  <a:lnTo>
                    <a:pt x="204788" y="867061"/>
                  </a:lnTo>
                  <a:lnTo>
                    <a:pt x="206121" y="867537"/>
                  </a:lnTo>
                  <a:lnTo>
                    <a:pt x="206121" y="867537"/>
                  </a:lnTo>
                  <a:lnTo>
                    <a:pt x="207454" y="867918"/>
                  </a:lnTo>
                  <a:lnTo>
                    <a:pt x="207454" y="867918"/>
                  </a:lnTo>
                  <a:lnTo>
                    <a:pt x="208788" y="868299"/>
                  </a:lnTo>
                  <a:lnTo>
                    <a:pt x="208788" y="868299"/>
                  </a:lnTo>
                  <a:lnTo>
                    <a:pt x="210121" y="868680"/>
                  </a:lnTo>
                  <a:lnTo>
                    <a:pt x="210121" y="868680"/>
                  </a:lnTo>
                  <a:lnTo>
                    <a:pt x="211550" y="868966"/>
                  </a:lnTo>
                  <a:lnTo>
                    <a:pt x="211550" y="868966"/>
                  </a:lnTo>
                  <a:cubicBezTo>
                    <a:pt x="212027" y="869061"/>
                    <a:pt x="212503" y="869156"/>
                    <a:pt x="212979" y="869251"/>
                  </a:cubicBezTo>
                  <a:lnTo>
                    <a:pt x="212979" y="869251"/>
                  </a:lnTo>
                  <a:lnTo>
                    <a:pt x="214408" y="869537"/>
                  </a:lnTo>
                  <a:lnTo>
                    <a:pt x="214408" y="869537"/>
                  </a:lnTo>
                  <a:lnTo>
                    <a:pt x="215836" y="869727"/>
                  </a:lnTo>
                  <a:lnTo>
                    <a:pt x="215836" y="869727"/>
                  </a:lnTo>
                  <a:lnTo>
                    <a:pt x="217265" y="869918"/>
                  </a:lnTo>
                  <a:lnTo>
                    <a:pt x="217265" y="869918"/>
                  </a:lnTo>
                  <a:lnTo>
                    <a:pt x="218694" y="870013"/>
                  </a:lnTo>
                  <a:lnTo>
                    <a:pt x="218694" y="870013"/>
                  </a:lnTo>
                  <a:lnTo>
                    <a:pt x="220123" y="870109"/>
                  </a:lnTo>
                  <a:lnTo>
                    <a:pt x="220123" y="870109"/>
                  </a:lnTo>
                  <a:lnTo>
                    <a:pt x="220599" y="870109"/>
                  </a:lnTo>
                  <a:cubicBezTo>
                    <a:pt x="221646" y="870109"/>
                    <a:pt x="222599" y="870204"/>
                    <a:pt x="223742" y="870204"/>
                  </a:cubicBezTo>
                  <a:lnTo>
                    <a:pt x="236505" y="870204"/>
                  </a:lnTo>
                  <a:lnTo>
                    <a:pt x="251270" y="870204"/>
                  </a:lnTo>
                  <a:cubicBezTo>
                    <a:pt x="295846" y="870204"/>
                    <a:pt x="332232" y="906590"/>
                    <a:pt x="332232" y="951167"/>
                  </a:cubicBezTo>
                  <a:lnTo>
                    <a:pt x="332232" y="1014508"/>
                  </a:lnTo>
                  <a:lnTo>
                    <a:pt x="332232" y="1109472"/>
                  </a:lnTo>
                  <a:lnTo>
                    <a:pt x="332232" y="1112615"/>
                  </a:lnTo>
                  <a:cubicBezTo>
                    <a:pt x="332232" y="1144238"/>
                    <a:pt x="358140" y="1170242"/>
                    <a:pt x="389858" y="1170242"/>
                  </a:cubicBezTo>
                  <a:lnTo>
                    <a:pt x="564737" y="1170242"/>
                  </a:lnTo>
                  <a:cubicBezTo>
                    <a:pt x="596455" y="1170242"/>
                    <a:pt x="622363" y="1144333"/>
                    <a:pt x="622363" y="1112615"/>
                  </a:cubicBezTo>
                  <a:lnTo>
                    <a:pt x="622363" y="1104519"/>
                  </a:lnTo>
                  <a:lnTo>
                    <a:pt x="624364" y="600646"/>
                  </a:lnTo>
                  <a:cubicBezTo>
                    <a:pt x="623983" y="579501"/>
                    <a:pt x="613696" y="559403"/>
                    <a:pt x="572928" y="559403"/>
                  </a:cubicBezTo>
                  <a:lnTo>
                    <a:pt x="529494" y="559403"/>
                  </a:lnTo>
                  <a:cubicBezTo>
                    <a:pt x="497777" y="559403"/>
                    <a:pt x="471868" y="533495"/>
                    <a:pt x="471868" y="501777"/>
                  </a:cubicBezTo>
                  <a:lnTo>
                    <a:pt x="471868" y="481774"/>
                  </a:lnTo>
                  <a:cubicBezTo>
                    <a:pt x="471868" y="450056"/>
                    <a:pt x="497777" y="424148"/>
                    <a:pt x="529494" y="424148"/>
                  </a:cubicBezTo>
                  <a:cubicBezTo>
                    <a:pt x="649034" y="424148"/>
                    <a:pt x="767810" y="423100"/>
                    <a:pt x="888302" y="423100"/>
                  </a:cubicBezTo>
                  <a:cubicBezTo>
                    <a:pt x="920019" y="423100"/>
                    <a:pt x="945928" y="397192"/>
                    <a:pt x="945928" y="365474"/>
                  </a:cubicBezTo>
                  <a:lnTo>
                    <a:pt x="945928" y="208312"/>
                  </a:lnTo>
                  <a:cubicBezTo>
                    <a:pt x="945928" y="205359"/>
                    <a:pt x="945928" y="202501"/>
                    <a:pt x="945452" y="202025"/>
                  </a:cubicBezTo>
                  <a:lnTo>
                    <a:pt x="945452" y="0"/>
                  </a:lnTo>
                  <a:lnTo>
                    <a:pt x="857726" y="0"/>
                  </a:lnTo>
                  <a:cubicBezTo>
                    <a:pt x="831818" y="0"/>
                    <a:pt x="809720" y="17431"/>
                    <a:pt x="802577" y="41053"/>
                  </a:cubicBezTo>
                  <a:lnTo>
                    <a:pt x="802577" y="83058"/>
                  </a:lnTo>
                  <a:cubicBezTo>
                    <a:pt x="802577" y="114681"/>
                    <a:pt x="776668" y="140684"/>
                    <a:pt x="744950" y="140684"/>
                  </a:cubicBezTo>
                  <a:lnTo>
                    <a:pt x="635508" y="140684"/>
                  </a:lnTo>
                  <a:lnTo>
                    <a:pt x="635508" y="230505"/>
                  </a:lnTo>
                  <a:cubicBezTo>
                    <a:pt x="635508" y="262128"/>
                    <a:pt x="609600" y="288131"/>
                    <a:pt x="577882" y="288131"/>
                  </a:cubicBezTo>
                  <a:lnTo>
                    <a:pt x="168402" y="288131"/>
                  </a:lnTo>
                  <a:close/>
                  <a:moveTo>
                    <a:pt x="165640" y="812483"/>
                  </a:moveTo>
                  <a:lnTo>
                    <a:pt x="165640" y="812483"/>
                  </a:lnTo>
                  <a:lnTo>
                    <a:pt x="165640" y="812483"/>
                  </a:lnTo>
                  <a:lnTo>
                    <a:pt x="165640" y="812483"/>
                  </a:lnTo>
                  <a:close/>
                  <a:moveTo>
                    <a:pt x="0" y="664083"/>
                  </a:moveTo>
                  <a:lnTo>
                    <a:pt x="0" y="664083"/>
                  </a:lnTo>
                  <a:lnTo>
                    <a:pt x="0" y="664083"/>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7" name="Freeform: Shape 196">
              <a:extLst>
                <a:ext uri="{FF2B5EF4-FFF2-40B4-BE49-F238E27FC236}">
                  <a16:creationId xmlns:a16="http://schemas.microsoft.com/office/drawing/2014/main" id="{8689E83A-946B-4ABB-8201-E09BE6568FDA}"/>
                </a:ext>
              </a:extLst>
            </p:cNvPr>
            <p:cNvSpPr/>
            <p:nvPr/>
          </p:nvSpPr>
          <p:spPr>
            <a:xfrm>
              <a:off x="5763689" y="4552457"/>
              <a:ext cx="678846" cy="1020508"/>
            </a:xfrm>
            <a:custGeom>
              <a:avLst/>
              <a:gdLst>
                <a:gd name="connsiteX0" fmla="*/ 374332 w 678846"/>
                <a:gd name="connsiteY0" fmla="*/ 1020509 h 1020508"/>
                <a:gd name="connsiteX1" fmla="*/ 678847 w 678846"/>
                <a:gd name="connsiteY1" fmla="*/ 1020509 h 1020508"/>
                <a:gd name="connsiteX2" fmla="*/ 678847 w 678846"/>
                <a:gd name="connsiteY2" fmla="*/ 0 h 1020508"/>
                <a:gd name="connsiteX3" fmla="*/ 544925 w 678846"/>
                <a:gd name="connsiteY3" fmla="*/ 0 h 1020508"/>
                <a:gd name="connsiteX4" fmla="*/ 474916 w 678846"/>
                <a:gd name="connsiteY4" fmla="*/ 70009 h 1020508"/>
                <a:gd name="connsiteX5" fmla="*/ 474916 w 678846"/>
                <a:gd name="connsiteY5" fmla="*/ 153258 h 1020508"/>
                <a:gd name="connsiteX6" fmla="*/ 234410 w 678846"/>
                <a:gd name="connsiteY6" fmla="*/ 153258 h 1020508"/>
                <a:gd name="connsiteX7" fmla="*/ 164402 w 678846"/>
                <a:gd name="connsiteY7" fmla="*/ 223266 h 1020508"/>
                <a:gd name="connsiteX8" fmla="*/ 164402 w 678846"/>
                <a:gd name="connsiteY8" fmla="*/ 284893 h 1020508"/>
                <a:gd name="connsiteX9" fmla="*/ 70009 w 678846"/>
                <a:gd name="connsiteY9" fmla="*/ 284893 h 1020508"/>
                <a:gd name="connsiteX10" fmla="*/ 0 w 678846"/>
                <a:gd name="connsiteY10" fmla="*/ 354902 h 1020508"/>
                <a:gd name="connsiteX11" fmla="*/ 0 w 678846"/>
                <a:gd name="connsiteY11" fmla="*/ 662845 h 1020508"/>
                <a:gd name="connsiteX12" fmla="*/ 70009 w 678846"/>
                <a:gd name="connsiteY12" fmla="*/ 732854 h 1020508"/>
                <a:gd name="connsiteX13" fmla="*/ 122682 w 678846"/>
                <a:gd name="connsiteY13" fmla="*/ 732854 h 1020508"/>
                <a:gd name="connsiteX14" fmla="*/ 164402 w 678846"/>
                <a:gd name="connsiteY14" fmla="*/ 777145 h 1020508"/>
                <a:gd name="connsiteX15" fmla="*/ 164402 w 678846"/>
                <a:gd name="connsiteY15" fmla="*/ 806292 h 1020508"/>
                <a:gd name="connsiteX16" fmla="*/ 234410 w 678846"/>
                <a:gd name="connsiteY16" fmla="*/ 876300 h 1020508"/>
                <a:gd name="connsiteX17" fmla="*/ 316706 w 678846"/>
                <a:gd name="connsiteY17" fmla="*/ 876300 h 1020508"/>
                <a:gd name="connsiteX18" fmla="*/ 316706 w 678846"/>
                <a:gd name="connsiteY18" fmla="*/ 962692 h 1020508"/>
                <a:gd name="connsiteX19" fmla="*/ 374332 w 678846"/>
                <a:gd name="connsiteY19" fmla="*/ 1020509 h 102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8846" h="1020508">
                  <a:moveTo>
                    <a:pt x="374332" y="1020509"/>
                  </a:moveTo>
                  <a:lnTo>
                    <a:pt x="678847" y="1020509"/>
                  </a:lnTo>
                  <a:lnTo>
                    <a:pt x="678847" y="0"/>
                  </a:lnTo>
                  <a:lnTo>
                    <a:pt x="544925" y="0"/>
                  </a:lnTo>
                  <a:cubicBezTo>
                    <a:pt x="506444" y="0"/>
                    <a:pt x="474916" y="31528"/>
                    <a:pt x="474916" y="70009"/>
                  </a:cubicBezTo>
                  <a:lnTo>
                    <a:pt x="474916" y="153258"/>
                  </a:lnTo>
                  <a:lnTo>
                    <a:pt x="234410" y="153258"/>
                  </a:lnTo>
                  <a:cubicBezTo>
                    <a:pt x="195929" y="153258"/>
                    <a:pt x="164402" y="184785"/>
                    <a:pt x="164402" y="223266"/>
                  </a:cubicBezTo>
                  <a:lnTo>
                    <a:pt x="164402" y="284893"/>
                  </a:lnTo>
                  <a:lnTo>
                    <a:pt x="70009" y="284893"/>
                  </a:lnTo>
                  <a:cubicBezTo>
                    <a:pt x="31528" y="284893"/>
                    <a:pt x="0" y="316421"/>
                    <a:pt x="0" y="354902"/>
                  </a:cubicBezTo>
                  <a:lnTo>
                    <a:pt x="0" y="662845"/>
                  </a:lnTo>
                  <a:cubicBezTo>
                    <a:pt x="0" y="701326"/>
                    <a:pt x="31528" y="732854"/>
                    <a:pt x="70009" y="732854"/>
                  </a:cubicBezTo>
                  <a:lnTo>
                    <a:pt x="122682" y="732854"/>
                  </a:lnTo>
                  <a:cubicBezTo>
                    <a:pt x="149066" y="734854"/>
                    <a:pt x="165545" y="754475"/>
                    <a:pt x="164402" y="777145"/>
                  </a:cubicBezTo>
                  <a:lnTo>
                    <a:pt x="164402" y="806292"/>
                  </a:lnTo>
                  <a:cubicBezTo>
                    <a:pt x="164402" y="844772"/>
                    <a:pt x="195929" y="876300"/>
                    <a:pt x="234410" y="876300"/>
                  </a:cubicBezTo>
                  <a:lnTo>
                    <a:pt x="316706" y="876300"/>
                  </a:lnTo>
                  <a:lnTo>
                    <a:pt x="316706" y="962692"/>
                  </a:lnTo>
                  <a:cubicBezTo>
                    <a:pt x="316706" y="994600"/>
                    <a:pt x="342615" y="1020509"/>
                    <a:pt x="374332" y="1020509"/>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8" name="Freeform: Shape 197">
              <a:extLst>
                <a:ext uri="{FF2B5EF4-FFF2-40B4-BE49-F238E27FC236}">
                  <a16:creationId xmlns:a16="http://schemas.microsoft.com/office/drawing/2014/main" id="{DC63CD5D-D5F2-4A34-8958-0A5B571439E7}"/>
                </a:ext>
              </a:extLst>
            </p:cNvPr>
            <p:cNvSpPr/>
            <p:nvPr/>
          </p:nvSpPr>
          <p:spPr>
            <a:xfrm>
              <a:off x="5282867" y="4139834"/>
              <a:ext cx="864774" cy="563117"/>
            </a:xfrm>
            <a:custGeom>
              <a:avLst/>
              <a:gdLst>
                <a:gd name="connsiteX0" fmla="*/ 0 w 864774"/>
                <a:gd name="connsiteY0" fmla="*/ 208979 h 563117"/>
                <a:gd name="connsiteX1" fmla="*/ 0 w 864774"/>
                <a:gd name="connsiteY1" fmla="*/ 563118 h 563117"/>
                <a:gd name="connsiteX2" fmla="*/ 101251 w 864774"/>
                <a:gd name="connsiteY2" fmla="*/ 563118 h 563117"/>
                <a:gd name="connsiteX3" fmla="*/ 158877 w 864774"/>
                <a:gd name="connsiteY3" fmla="*/ 505492 h 563117"/>
                <a:gd name="connsiteX4" fmla="*/ 158877 w 864774"/>
                <a:gd name="connsiteY4" fmla="*/ 415671 h 563117"/>
                <a:gd name="connsiteX5" fmla="*/ 268319 w 864774"/>
                <a:gd name="connsiteY5" fmla="*/ 415671 h 563117"/>
                <a:gd name="connsiteX6" fmla="*/ 325945 w 864774"/>
                <a:gd name="connsiteY6" fmla="*/ 358045 h 563117"/>
                <a:gd name="connsiteX7" fmla="*/ 325945 w 864774"/>
                <a:gd name="connsiteY7" fmla="*/ 321564 h 563117"/>
                <a:gd name="connsiteX8" fmla="*/ 381095 w 864774"/>
                <a:gd name="connsiteY8" fmla="*/ 280511 h 563117"/>
                <a:gd name="connsiteX9" fmla="*/ 864775 w 864774"/>
                <a:gd name="connsiteY9" fmla="*/ 280416 h 563117"/>
                <a:gd name="connsiteX10" fmla="*/ 864775 w 864774"/>
                <a:gd name="connsiteY10" fmla="*/ 278416 h 563117"/>
                <a:gd name="connsiteX11" fmla="*/ 856679 w 864774"/>
                <a:gd name="connsiteY11" fmla="*/ 278416 h 563117"/>
                <a:gd name="connsiteX12" fmla="*/ 799052 w 864774"/>
                <a:gd name="connsiteY12" fmla="*/ 220789 h 563117"/>
                <a:gd name="connsiteX13" fmla="*/ 799052 w 864774"/>
                <a:gd name="connsiteY13" fmla="*/ 1143 h 563117"/>
                <a:gd name="connsiteX14" fmla="*/ 786575 w 864774"/>
                <a:gd name="connsiteY14" fmla="*/ 0 h 563117"/>
                <a:gd name="connsiteX15" fmla="*/ 453580 w 864774"/>
                <a:gd name="connsiteY15" fmla="*/ 0 h 563117"/>
                <a:gd name="connsiteX16" fmla="*/ 404050 w 864774"/>
                <a:gd name="connsiteY16" fmla="*/ 0 h 563117"/>
                <a:gd name="connsiteX17" fmla="*/ 288703 w 864774"/>
                <a:gd name="connsiteY17" fmla="*/ 0 h 563117"/>
                <a:gd name="connsiteX18" fmla="*/ 218884 w 864774"/>
                <a:gd name="connsiteY18" fmla="*/ 64389 h 563117"/>
                <a:gd name="connsiteX19" fmla="*/ 138113 w 864774"/>
                <a:gd name="connsiteY19" fmla="*/ 138874 h 563117"/>
                <a:gd name="connsiteX20" fmla="*/ 69913 w 864774"/>
                <a:gd name="connsiteY20" fmla="*/ 138874 h 563117"/>
                <a:gd name="connsiteX21" fmla="*/ 0 w 864774"/>
                <a:gd name="connsiteY21" fmla="*/ 208979 h 56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64774" h="563117">
                  <a:moveTo>
                    <a:pt x="0" y="208979"/>
                  </a:moveTo>
                  <a:lnTo>
                    <a:pt x="0" y="563118"/>
                  </a:lnTo>
                  <a:lnTo>
                    <a:pt x="101251" y="563118"/>
                  </a:lnTo>
                  <a:cubicBezTo>
                    <a:pt x="132969" y="563118"/>
                    <a:pt x="158877" y="537210"/>
                    <a:pt x="158877" y="505492"/>
                  </a:cubicBezTo>
                  <a:lnTo>
                    <a:pt x="158877" y="415671"/>
                  </a:lnTo>
                  <a:lnTo>
                    <a:pt x="268319" y="415671"/>
                  </a:lnTo>
                  <a:cubicBezTo>
                    <a:pt x="300038" y="415671"/>
                    <a:pt x="325945" y="389763"/>
                    <a:pt x="325945" y="358045"/>
                  </a:cubicBezTo>
                  <a:lnTo>
                    <a:pt x="325945" y="321564"/>
                  </a:lnTo>
                  <a:cubicBezTo>
                    <a:pt x="333089" y="297847"/>
                    <a:pt x="355187" y="280511"/>
                    <a:pt x="381095" y="280511"/>
                  </a:cubicBezTo>
                  <a:cubicBezTo>
                    <a:pt x="546449" y="280511"/>
                    <a:pt x="390430" y="280416"/>
                    <a:pt x="864775" y="280416"/>
                  </a:cubicBezTo>
                  <a:lnTo>
                    <a:pt x="864775" y="278416"/>
                  </a:lnTo>
                  <a:lnTo>
                    <a:pt x="856679" y="278416"/>
                  </a:lnTo>
                  <a:cubicBezTo>
                    <a:pt x="825055" y="278416"/>
                    <a:pt x="799052" y="252508"/>
                    <a:pt x="799052" y="220789"/>
                  </a:cubicBezTo>
                  <a:lnTo>
                    <a:pt x="799052" y="1143"/>
                  </a:lnTo>
                  <a:cubicBezTo>
                    <a:pt x="795052" y="381"/>
                    <a:pt x="790860" y="0"/>
                    <a:pt x="786575" y="0"/>
                  </a:cubicBezTo>
                  <a:lnTo>
                    <a:pt x="453580" y="0"/>
                  </a:lnTo>
                  <a:lnTo>
                    <a:pt x="404050" y="0"/>
                  </a:lnTo>
                  <a:lnTo>
                    <a:pt x="288703" y="0"/>
                  </a:lnTo>
                  <a:cubicBezTo>
                    <a:pt x="252126" y="0"/>
                    <a:pt x="221742" y="28480"/>
                    <a:pt x="218884" y="64389"/>
                  </a:cubicBezTo>
                  <a:cubicBezTo>
                    <a:pt x="215551" y="106585"/>
                    <a:pt x="180499" y="138874"/>
                    <a:pt x="138113" y="138874"/>
                  </a:cubicBezTo>
                  <a:lnTo>
                    <a:pt x="69913" y="138874"/>
                  </a:lnTo>
                  <a:cubicBezTo>
                    <a:pt x="31528" y="138970"/>
                    <a:pt x="0" y="170497"/>
                    <a:pt x="0" y="208979"/>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9" name="Freeform: Shape 198">
              <a:extLst>
                <a:ext uri="{FF2B5EF4-FFF2-40B4-BE49-F238E27FC236}">
                  <a16:creationId xmlns:a16="http://schemas.microsoft.com/office/drawing/2014/main" id="{3AE89A28-1388-4F7E-883A-191A136A889D}"/>
                </a:ext>
              </a:extLst>
            </p:cNvPr>
            <p:cNvSpPr/>
            <p:nvPr/>
          </p:nvSpPr>
          <p:spPr>
            <a:xfrm>
              <a:off x="4017848" y="3391550"/>
              <a:ext cx="1149861" cy="437387"/>
            </a:xfrm>
            <a:custGeom>
              <a:avLst/>
              <a:gdLst>
                <a:gd name="connsiteX0" fmla="*/ 16292 w 1149861"/>
                <a:gd name="connsiteY0" fmla="*/ 437388 h 437387"/>
                <a:gd name="connsiteX1" fmla="*/ 927834 w 1149861"/>
                <a:gd name="connsiteY1" fmla="*/ 437388 h 437387"/>
                <a:gd name="connsiteX2" fmla="*/ 985460 w 1149861"/>
                <a:gd name="connsiteY2" fmla="*/ 379762 h 437387"/>
                <a:gd name="connsiteX3" fmla="*/ 985460 w 1149861"/>
                <a:gd name="connsiteY3" fmla="*/ 216217 h 437387"/>
                <a:gd name="connsiteX4" fmla="*/ 1066423 w 1149861"/>
                <a:gd name="connsiteY4" fmla="*/ 135255 h 437387"/>
                <a:gd name="connsiteX5" fmla="*/ 1092236 w 1149861"/>
                <a:gd name="connsiteY5" fmla="*/ 135255 h 437387"/>
                <a:gd name="connsiteX6" fmla="*/ 1149862 w 1149861"/>
                <a:gd name="connsiteY6" fmla="*/ 77629 h 437387"/>
                <a:gd name="connsiteX7" fmla="*/ 1149862 w 1149861"/>
                <a:gd name="connsiteY7" fmla="*/ 57626 h 437387"/>
                <a:gd name="connsiteX8" fmla="*/ 1092236 w 1149861"/>
                <a:gd name="connsiteY8" fmla="*/ 0 h 437387"/>
                <a:gd name="connsiteX9" fmla="*/ 927834 w 1149861"/>
                <a:gd name="connsiteY9" fmla="*/ 0 h 437387"/>
                <a:gd name="connsiteX10" fmla="*/ 698662 w 1149861"/>
                <a:gd name="connsiteY10" fmla="*/ 0 h 437387"/>
                <a:gd name="connsiteX11" fmla="*/ 641322 w 1149861"/>
                <a:gd name="connsiteY11" fmla="*/ 71056 h 437387"/>
                <a:gd name="connsiteX12" fmla="*/ 571504 w 1149861"/>
                <a:gd name="connsiteY12" fmla="*/ 135446 h 437387"/>
                <a:gd name="connsiteX13" fmla="*/ 456156 w 1149861"/>
                <a:gd name="connsiteY13" fmla="*/ 135446 h 437387"/>
                <a:gd name="connsiteX14" fmla="*/ 406626 w 1149861"/>
                <a:gd name="connsiteY14" fmla="*/ 135446 h 437387"/>
                <a:gd name="connsiteX15" fmla="*/ 165262 w 1149861"/>
                <a:gd name="connsiteY15" fmla="*/ 135446 h 437387"/>
                <a:gd name="connsiteX16" fmla="*/ 165262 w 1149861"/>
                <a:gd name="connsiteY16" fmla="*/ 232696 h 437387"/>
                <a:gd name="connsiteX17" fmla="*/ 107636 w 1149861"/>
                <a:gd name="connsiteY17" fmla="*/ 290322 h 437387"/>
                <a:gd name="connsiteX18" fmla="*/ 72775 w 1149861"/>
                <a:gd name="connsiteY18" fmla="*/ 290322 h 437387"/>
                <a:gd name="connsiteX19" fmla="*/ 99 w 1149861"/>
                <a:gd name="connsiteY19" fmla="*/ 366998 h 437387"/>
                <a:gd name="connsiteX20" fmla="*/ 99 w 1149861"/>
                <a:gd name="connsiteY20" fmla="*/ 435007 h 437387"/>
                <a:gd name="connsiteX21" fmla="*/ 16292 w 1149861"/>
                <a:gd name="connsiteY21" fmla="*/ 437388 h 43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49861" h="437387">
                  <a:moveTo>
                    <a:pt x="16292" y="437388"/>
                  </a:moveTo>
                  <a:lnTo>
                    <a:pt x="927834" y="437388"/>
                  </a:lnTo>
                  <a:cubicBezTo>
                    <a:pt x="959552" y="437388"/>
                    <a:pt x="985460" y="411480"/>
                    <a:pt x="985460" y="379762"/>
                  </a:cubicBezTo>
                  <a:lnTo>
                    <a:pt x="985460" y="216217"/>
                  </a:lnTo>
                  <a:cubicBezTo>
                    <a:pt x="985460" y="171640"/>
                    <a:pt x="1021846" y="135255"/>
                    <a:pt x="1066423" y="135255"/>
                  </a:cubicBezTo>
                  <a:lnTo>
                    <a:pt x="1092236" y="135255"/>
                  </a:lnTo>
                  <a:cubicBezTo>
                    <a:pt x="1123954" y="135255"/>
                    <a:pt x="1149862" y="109347"/>
                    <a:pt x="1149862" y="77629"/>
                  </a:cubicBezTo>
                  <a:lnTo>
                    <a:pt x="1149862" y="57626"/>
                  </a:lnTo>
                  <a:cubicBezTo>
                    <a:pt x="1149862" y="25908"/>
                    <a:pt x="1123954" y="0"/>
                    <a:pt x="1092236" y="0"/>
                  </a:cubicBezTo>
                  <a:lnTo>
                    <a:pt x="927834" y="0"/>
                  </a:lnTo>
                  <a:lnTo>
                    <a:pt x="698662" y="0"/>
                  </a:lnTo>
                  <a:cubicBezTo>
                    <a:pt x="667420" y="9334"/>
                    <a:pt x="644084" y="36957"/>
                    <a:pt x="641322" y="71056"/>
                  </a:cubicBezTo>
                  <a:cubicBezTo>
                    <a:pt x="638465" y="106966"/>
                    <a:pt x="608175" y="135446"/>
                    <a:pt x="571504" y="135446"/>
                  </a:cubicBezTo>
                  <a:lnTo>
                    <a:pt x="456156" y="135446"/>
                  </a:lnTo>
                  <a:lnTo>
                    <a:pt x="406626" y="135446"/>
                  </a:lnTo>
                  <a:lnTo>
                    <a:pt x="165262" y="135446"/>
                  </a:lnTo>
                  <a:lnTo>
                    <a:pt x="165262" y="232696"/>
                  </a:lnTo>
                  <a:cubicBezTo>
                    <a:pt x="165262" y="264414"/>
                    <a:pt x="139354" y="290322"/>
                    <a:pt x="107636" y="290322"/>
                  </a:cubicBezTo>
                  <a:lnTo>
                    <a:pt x="72775" y="290322"/>
                  </a:lnTo>
                  <a:cubicBezTo>
                    <a:pt x="16482" y="290322"/>
                    <a:pt x="-1520" y="345376"/>
                    <a:pt x="99" y="366998"/>
                  </a:cubicBezTo>
                  <a:lnTo>
                    <a:pt x="99" y="435007"/>
                  </a:lnTo>
                  <a:cubicBezTo>
                    <a:pt x="5338" y="436626"/>
                    <a:pt x="10672" y="437388"/>
                    <a:pt x="16292" y="437388"/>
                  </a:cubicBez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0" name="Freeform: Shape 199">
              <a:extLst>
                <a:ext uri="{FF2B5EF4-FFF2-40B4-BE49-F238E27FC236}">
                  <a16:creationId xmlns:a16="http://schemas.microsoft.com/office/drawing/2014/main" id="{F50403AD-6617-4BA1-BC4B-2589D5F0A0BF}"/>
                </a:ext>
              </a:extLst>
            </p:cNvPr>
            <p:cNvSpPr/>
            <p:nvPr/>
          </p:nvSpPr>
          <p:spPr>
            <a:xfrm>
              <a:off x="4975781" y="4445015"/>
              <a:ext cx="307848" cy="259556"/>
            </a:xfrm>
            <a:custGeom>
              <a:avLst/>
              <a:gdLst>
                <a:gd name="connsiteX0" fmla="*/ 115157 w 307848"/>
                <a:gd name="connsiteY0" fmla="*/ 0 h 259556"/>
                <a:gd name="connsiteX1" fmla="*/ 0 w 307848"/>
                <a:gd name="connsiteY1" fmla="*/ 114300 h 259556"/>
                <a:gd name="connsiteX2" fmla="*/ 0 w 307848"/>
                <a:gd name="connsiteY2" fmla="*/ 259556 h 259556"/>
                <a:gd name="connsiteX3" fmla="*/ 115157 w 307848"/>
                <a:gd name="connsiteY3" fmla="*/ 259556 h 259556"/>
                <a:gd name="connsiteX4" fmla="*/ 154305 w 307848"/>
                <a:gd name="connsiteY4" fmla="*/ 259556 h 259556"/>
                <a:gd name="connsiteX5" fmla="*/ 307848 w 307848"/>
                <a:gd name="connsiteY5" fmla="*/ 259556 h 259556"/>
                <a:gd name="connsiteX6" fmla="*/ 307848 w 307848"/>
                <a:gd name="connsiteY6" fmla="*/ 0 h 259556"/>
                <a:gd name="connsiteX7" fmla="*/ 115157 w 307848"/>
                <a:gd name="connsiteY7" fmla="*/ 0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848" h="259556">
                  <a:moveTo>
                    <a:pt x="115157" y="0"/>
                  </a:moveTo>
                  <a:cubicBezTo>
                    <a:pt x="51816" y="0"/>
                    <a:pt x="0" y="51435"/>
                    <a:pt x="0" y="114300"/>
                  </a:cubicBezTo>
                  <a:lnTo>
                    <a:pt x="0" y="259556"/>
                  </a:lnTo>
                  <a:lnTo>
                    <a:pt x="115157" y="259556"/>
                  </a:lnTo>
                  <a:lnTo>
                    <a:pt x="154305" y="259556"/>
                  </a:lnTo>
                  <a:lnTo>
                    <a:pt x="307848" y="259556"/>
                  </a:lnTo>
                  <a:lnTo>
                    <a:pt x="307848" y="0"/>
                  </a:lnTo>
                  <a:lnTo>
                    <a:pt x="115157"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1" name="Freeform: Shape 200">
              <a:extLst>
                <a:ext uri="{FF2B5EF4-FFF2-40B4-BE49-F238E27FC236}">
                  <a16:creationId xmlns:a16="http://schemas.microsoft.com/office/drawing/2014/main" id="{BA34FA4D-9EFF-4AEB-B417-247C1C1C3D6D}"/>
                </a:ext>
              </a:extLst>
            </p:cNvPr>
            <p:cNvSpPr/>
            <p:nvPr/>
          </p:nvSpPr>
          <p:spPr>
            <a:xfrm>
              <a:off x="4180063" y="3970003"/>
              <a:ext cx="470820" cy="419195"/>
            </a:xfrm>
            <a:custGeom>
              <a:avLst/>
              <a:gdLst>
                <a:gd name="connsiteX0" fmla="*/ 57626 w 470820"/>
                <a:gd name="connsiteY0" fmla="*/ 571 h 419195"/>
                <a:gd name="connsiteX1" fmla="*/ 0 w 470820"/>
                <a:gd name="connsiteY1" fmla="*/ 58198 h 419195"/>
                <a:gd name="connsiteX2" fmla="*/ 0 w 470820"/>
                <a:gd name="connsiteY2" fmla="*/ 78200 h 419195"/>
                <a:gd name="connsiteX3" fmla="*/ 57626 w 470820"/>
                <a:gd name="connsiteY3" fmla="*/ 135827 h 419195"/>
                <a:gd name="connsiteX4" fmla="*/ 72771 w 470820"/>
                <a:gd name="connsiteY4" fmla="*/ 135827 h 419195"/>
                <a:gd name="connsiteX5" fmla="*/ 155353 w 470820"/>
                <a:gd name="connsiteY5" fmla="*/ 205073 h 419195"/>
                <a:gd name="connsiteX6" fmla="*/ 157448 w 470820"/>
                <a:gd name="connsiteY6" fmla="*/ 319945 h 419195"/>
                <a:gd name="connsiteX7" fmla="*/ 158877 w 470820"/>
                <a:gd name="connsiteY7" fmla="*/ 325946 h 419195"/>
                <a:gd name="connsiteX8" fmla="*/ 158877 w 470820"/>
                <a:gd name="connsiteY8" fmla="*/ 347853 h 419195"/>
                <a:gd name="connsiteX9" fmla="*/ 230219 w 470820"/>
                <a:gd name="connsiteY9" fmla="*/ 419195 h 419195"/>
                <a:gd name="connsiteX10" fmla="*/ 293275 w 470820"/>
                <a:gd name="connsiteY10" fmla="*/ 419195 h 419195"/>
                <a:gd name="connsiteX11" fmla="*/ 293275 w 470820"/>
                <a:gd name="connsiteY11" fmla="*/ 418338 h 419195"/>
                <a:gd name="connsiteX12" fmla="*/ 382714 w 470820"/>
                <a:gd name="connsiteY12" fmla="*/ 418338 h 419195"/>
                <a:gd name="connsiteX13" fmla="*/ 470821 w 470820"/>
                <a:gd name="connsiteY13" fmla="*/ 330232 h 419195"/>
                <a:gd name="connsiteX14" fmla="*/ 470821 w 470820"/>
                <a:gd name="connsiteY14" fmla="*/ 0 h 419195"/>
                <a:gd name="connsiteX15" fmla="*/ 57626 w 470820"/>
                <a:gd name="connsiteY15" fmla="*/ 571 h 4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0820" h="419195">
                  <a:moveTo>
                    <a:pt x="57626" y="571"/>
                  </a:moveTo>
                  <a:cubicBezTo>
                    <a:pt x="25908" y="571"/>
                    <a:pt x="0" y="26479"/>
                    <a:pt x="0" y="58198"/>
                  </a:cubicBezTo>
                  <a:lnTo>
                    <a:pt x="0" y="78200"/>
                  </a:lnTo>
                  <a:cubicBezTo>
                    <a:pt x="0" y="109919"/>
                    <a:pt x="25908" y="135827"/>
                    <a:pt x="57626" y="135827"/>
                  </a:cubicBezTo>
                  <a:lnTo>
                    <a:pt x="72771" y="135827"/>
                  </a:lnTo>
                  <a:cubicBezTo>
                    <a:pt x="88011" y="136303"/>
                    <a:pt x="154114" y="133160"/>
                    <a:pt x="155353" y="205073"/>
                  </a:cubicBezTo>
                  <a:lnTo>
                    <a:pt x="157448" y="319945"/>
                  </a:lnTo>
                  <a:cubicBezTo>
                    <a:pt x="158020" y="321850"/>
                    <a:pt x="158496" y="323850"/>
                    <a:pt x="158877" y="325946"/>
                  </a:cubicBezTo>
                  <a:lnTo>
                    <a:pt x="158877" y="347853"/>
                  </a:lnTo>
                  <a:cubicBezTo>
                    <a:pt x="158877" y="387096"/>
                    <a:pt x="190976" y="419195"/>
                    <a:pt x="230219" y="419195"/>
                  </a:cubicBezTo>
                  <a:lnTo>
                    <a:pt x="293275" y="419195"/>
                  </a:lnTo>
                  <a:lnTo>
                    <a:pt x="293275" y="418338"/>
                  </a:lnTo>
                  <a:lnTo>
                    <a:pt x="382714" y="418338"/>
                  </a:lnTo>
                  <a:cubicBezTo>
                    <a:pt x="431197" y="418338"/>
                    <a:pt x="470821" y="378714"/>
                    <a:pt x="470821" y="330232"/>
                  </a:cubicBezTo>
                  <a:lnTo>
                    <a:pt x="470821" y="0"/>
                  </a:lnTo>
                  <a:lnTo>
                    <a:pt x="57626" y="571"/>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2" name="Freeform: Shape 201">
              <a:extLst>
                <a:ext uri="{FF2B5EF4-FFF2-40B4-BE49-F238E27FC236}">
                  <a16:creationId xmlns:a16="http://schemas.microsoft.com/office/drawing/2014/main" id="{53289D53-DB1C-467C-A726-63E1101D03BE}"/>
                </a:ext>
              </a:extLst>
            </p:cNvPr>
            <p:cNvSpPr/>
            <p:nvPr/>
          </p:nvSpPr>
          <p:spPr>
            <a:xfrm>
              <a:off x="5003118" y="3381263"/>
              <a:ext cx="1432559" cy="951547"/>
            </a:xfrm>
            <a:custGeom>
              <a:avLst/>
              <a:gdLst>
                <a:gd name="connsiteX0" fmla="*/ 1331309 w 1432559"/>
                <a:gd name="connsiteY0" fmla="*/ 122872 h 951547"/>
                <a:gd name="connsiteX1" fmla="*/ 1217009 w 1432559"/>
                <a:gd name="connsiteY1" fmla="*/ 8572 h 951547"/>
                <a:gd name="connsiteX2" fmla="*/ 1217009 w 1432559"/>
                <a:gd name="connsiteY2" fmla="*/ 0 h 951547"/>
                <a:gd name="connsiteX3" fmla="*/ 508921 w 1432559"/>
                <a:gd name="connsiteY3" fmla="*/ 0 h 951547"/>
                <a:gd name="connsiteX4" fmla="*/ 459391 w 1432559"/>
                <a:gd name="connsiteY4" fmla="*/ 0 h 951547"/>
                <a:gd name="connsiteX5" fmla="*/ 344043 w 1432559"/>
                <a:gd name="connsiteY5" fmla="*/ 0 h 951547"/>
                <a:gd name="connsiteX6" fmla="*/ 274225 w 1432559"/>
                <a:gd name="connsiteY6" fmla="*/ 64389 h 951547"/>
                <a:gd name="connsiteX7" fmla="*/ 193453 w 1432559"/>
                <a:gd name="connsiteY7" fmla="*/ 138875 h 951547"/>
                <a:gd name="connsiteX8" fmla="*/ 70009 w 1432559"/>
                <a:gd name="connsiteY8" fmla="*/ 138875 h 951547"/>
                <a:gd name="connsiteX9" fmla="*/ 0 w 1432559"/>
                <a:gd name="connsiteY9" fmla="*/ 208883 h 951547"/>
                <a:gd name="connsiteX10" fmla="*/ 0 w 1432559"/>
                <a:gd name="connsiteY10" fmla="*/ 447008 h 951547"/>
                <a:gd name="connsiteX11" fmla="*/ 222980 w 1432559"/>
                <a:gd name="connsiteY11" fmla="*/ 447008 h 951547"/>
                <a:gd name="connsiteX12" fmla="*/ 281749 w 1432559"/>
                <a:gd name="connsiteY12" fmla="*/ 505778 h 951547"/>
                <a:gd name="connsiteX13" fmla="*/ 281749 w 1432559"/>
                <a:gd name="connsiteY13" fmla="*/ 542258 h 951547"/>
                <a:gd name="connsiteX14" fmla="*/ 281749 w 1432559"/>
                <a:gd name="connsiteY14" fmla="*/ 951547 h 951547"/>
                <a:gd name="connsiteX15" fmla="*/ 349853 w 1432559"/>
                <a:gd name="connsiteY15" fmla="*/ 897446 h 951547"/>
                <a:gd name="connsiteX16" fmla="*/ 418052 w 1432559"/>
                <a:gd name="connsiteY16" fmla="*/ 897446 h 951547"/>
                <a:gd name="connsiteX17" fmla="*/ 498824 w 1432559"/>
                <a:gd name="connsiteY17" fmla="*/ 822960 h 951547"/>
                <a:gd name="connsiteX18" fmla="*/ 568643 w 1432559"/>
                <a:gd name="connsiteY18" fmla="*/ 758571 h 951547"/>
                <a:gd name="connsiteX19" fmla="*/ 683990 w 1432559"/>
                <a:gd name="connsiteY19" fmla="*/ 758571 h 951547"/>
                <a:gd name="connsiteX20" fmla="*/ 733520 w 1432559"/>
                <a:gd name="connsiteY20" fmla="*/ 758571 h 951547"/>
                <a:gd name="connsiteX21" fmla="*/ 1066514 w 1432559"/>
                <a:gd name="connsiteY21" fmla="*/ 758571 h 951547"/>
                <a:gd name="connsiteX22" fmla="*/ 1078992 w 1432559"/>
                <a:gd name="connsiteY22" fmla="*/ 759714 h 951547"/>
                <a:gd name="connsiteX23" fmla="*/ 1078992 w 1432559"/>
                <a:gd name="connsiteY23" fmla="*/ 617506 h 951547"/>
                <a:gd name="connsiteX24" fmla="*/ 1136618 w 1432559"/>
                <a:gd name="connsiteY24" fmla="*/ 559880 h 951547"/>
                <a:gd name="connsiteX25" fmla="*/ 1156621 w 1432559"/>
                <a:gd name="connsiteY25" fmla="*/ 559880 h 951547"/>
                <a:gd name="connsiteX26" fmla="*/ 1158335 w 1432559"/>
                <a:gd name="connsiteY26" fmla="*/ 559880 h 951547"/>
                <a:gd name="connsiteX27" fmla="*/ 1209199 w 1432559"/>
                <a:gd name="connsiteY27" fmla="*/ 559880 h 951547"/>
                <a:gd name="connsiteX28" fmla="*/ 1266825 w 1432559"/>
                <a:gd name="connsiteY28" fmla="*/ 502253 h 951547"/>
                <a:gd name="connsiteX29" fmla="*/ 1266825 w 1432559"/>
                <a:gd name="connsiteY29" fmla="*/ 425768 h 951547"/>
                <a:gd name="connsiteX30" fmla="*/ 1349121 w 1432559"/>
                <a:gd name="connsiteY30" fmla="*/ 425768 h 951547"/>
                <a:gd name="connsiteX31" fmla="*/ 1432560 w 1432559"/>
                <a:gd name="connsiteY31" fmla="*/ 342329 h 951547"/>
                <a:gd name="connsiteX32" fmla="*/ 1432560 w 1432559"/>
                <a:gd name="connsiteY32" fmla="*/ 122777 h 951547"/>
                <a:gd name="connsiteX33" fmla="*/ 1331309 w 1432559"/>
                <a:gd name="connsiteY33" fmla="*/ 122777 h 95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32559" h="951547">
                  <a:moveTo>
                    <a:pt x="1331309" y="122872"/>
                  </a:moveTo>
                  <a:cubicBezTo>
                    <a:pt x="1268444" y="122872"/>
                    <a:pt x="1217009" y="71438"/>
                    <a:pt x="1217009" y="8572"/>
                  </a:cubicBezTo>
                  <a:lnTo>
                    <a:pt x="1217009" y="0"/>
                  </a:lnTo>
                  <a:lnTo>
                    <a:pt x="508921" y="0"/>
                  </a:lnTo>
                  <a:lnTo>
                    <a:pt x="459391" y="0"/>
                  </a:lnTo>
                  <a:lnTo>
                    <a:pt x="344043" y="0"/>
                  </a:lnTo>
                  <a:cubicBezTo>
                    <a:pt x="307467" y="0"/>
                    <a:pt x="277082" y="28480"/>
                    <a:pt x="274225" y="64389"/>
                  </a:cubicBezTo>
                  <a:cubicBezTo>
                    <a:pt x="270891" y="106585"/>
                    <a:pt x="235839" y="138875"/>
                    <a:pt x="193453" y="138875"/>
                  </a:cubicBezTo>
                  <a:lnTo>
                    <a:pt x="70009" y="138875"/>
                  </a:lnTo>
                  <a:cubicBezTo>
                    <a:pt x="31528" y="138875"/>
                    <a:pt x="0" y="170497"/>
                    <a:pt x="0" y="208883"/>
                  </a:cubicBezTo>
                  <a:lnTo>
                    <a:pt x="0" y="447008"/>
                  </a:lnTo>
                  <a:lnTo>
                    <a:pt x="222980" y="447008"/>
                  </a:lnTo>
                  <a:cubicBezTo>
                    <a:pt x="255270" y="447008"/>
                    <a:pt x="281749" y="473488"/>
                    <a:pt x="281749" y="505778"/>
                  </a:cubicBezTo>
                  <a:lnTo>
                    <a:pt x="281749" y="542258"/>
                  </a:lnTo>
                  <a:lnTo>
                    <a:pt x="281749" y="951547"/>
                  </a:lnTo>
                  <a:cubicBezTo>
                    <a:pt x="288988" y="920687"/>
                    <a:pt x="316896" y="897446"/>
                    <a:pt x="349853" y="897446"/>
                  </a:cubicBezTo>
                  <a:lnTo>
                    <a:pt x="418052" y="897446"/>
                  </a:lnTo>
                  <a:cubicBezTo>
                    <a:pt x="460343" y="897446"/>
                    <a:pt x="495395" y="865156"/>
                    <a:pt x="498824" y="822960"/>
                  </a:cubicBezTo>
                  <a:cubicBezTo>
                    <a:pt x="501682" y="787051"/>
                    <a:pt x="532066" y="758571"/>
                    <a:pt x="568643" y="758571"/>
                  </a:cubicBezTo>
                  <a:lnTo>
                    <a:pt x="683990" y="758571"/>
                  </a:lnTo>
                  <a:lnTo>
                    <a:pt x="733520" y="758571"/>
                  </a:lnTo>
                  <a:lnTo>
                    <a:pt x="1066514" y="758571"/>
                  </a:lnTo>
                  <a:cubicBezTo>
                    <a:pt x="1070800" y="758571"/>
                    <a:pt x="1074896" y="758952"/>
                    <a:pt x="1078992" y="759714"/>
                  </a:cubicBezTo>
                  <a:lnTo>
                    <a:pt x="1078992" y="617506"/>
                  </a:lnTo>
                  <a:cubicBezTo>
                    <a:pt x="1078992" y="585788"/>
                    <a:pt x="1104900" y="559880"/>
                    <a:pt x="1136618" y="559880"/>
                  </a:cubicBezTo>
                  <a:lnTo>
                    <a:pt x="1156621" y="559880"/>
                  </a:lnTo>
                  <a:cubicBezTo>
                    <a:pt x="1157192" y="559880"/>
                    <a:pt x="1157764" y="559880"/>
                    <a:pt x="1158335" y="559880"/>
                  </a:cubicBezTo>
                  <a:lnTo>
                    <a:pt x="1209199" y="559880"/>
                  </a:lnTo>
                  <a:cubicBezTo>
                    <a:pt x="1240917" y="559880"/>
                    <a:pt x="1266825" y="533972"/>
                    <a:pt x="1266825" y="502253"/>
                  </a:cubicBezTo>
                  <a:lnTo>
                    <a:pt x="1266825" y="425768"/>
                  </a:lnTo>
                  <a:lnTo>
                    <a:pt x="1349121" y="425768"/>
                  </a:lnTo>
                  <a:cubicBezTo>
                    <a:pt x="1395031" y="425768"/>
                    <a:pt x="1432560" y="388239"/>
                    <a:pt x="1432560" y="342329"/>
                  </a:cubicBezTo>
                  <a:lnTo>
                    <a:pt x="1432560" y="122777"/>
                  </a:lnTo>
                  <a:lnTo>
                    <a:pt x="1331309" y="122777"/>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3" name="Freeform: Shape 202">
              <a:extLst>
                <a:ext uri="{FF2B5EF4-FFF2-40B4-BE49-F238E27FC236}">
                  <a16:creationId xmlns:a16="http://schemas.microsoft.com/office/drawing/2014/main" id="{7C5C6DD8-D050-4F38-9E63-4C0199D6DC1D}"/>
                </a:ext>
              </a:extLst>
            </p:cNvPr>
            <p:cNvSpPr/>
            <p:nvPr/>
          </p:nvSpPr>
          <p:spPr>
            <a:xfrm>
              <a:off x="3245469" y="381555"/>
              <a:ext cx="1149858" cy="1834229"/>
            </a:xfrm>
            <a:custGeom>
              <a:avLst/>
              <a:gdLst>
                <a:gd name="connsiteX0" fmla="*/ 935450 w 1149858"/>
                <a:gd name="connsiteY0" fmla="*/ 0 h 1834229"/>
                <a:gd name="connsiteX1" fmla="*/ 644367 w 1149858"/>
                <a:gd name="connsiteY1" fmla="*/ 0 h 1834229"/>
                <a:gd name="connsiteX2" fmla="*/ 436912 w 1149858"/>
                <a:gd name="connsiteY2" fmla="*/ 0 h 1834229"/>
                <a:gd name="connsiteX3" fmla="*/ 340043 w 1149858"/>
                <a:gd name="connsiteY3" fmla="*/ 96869 h 1834229"/>
                <a:gd name="connsiteX4" fmla="*/ 340043 w 1149858"/>
                <a:gd name="connsiteY4" fmla="*/ 393764 h 1834229"/>
                <a:gd name="connsiteX5" fmla="*/ 98774 w 1149858"/>
                <a:gd name="connsiteY5" fmla="*/ 393764 h 1834229"/>
                <a:gd name="connsiteX6" fmla="*/ 1905 w 1149858"/>
                <a:gd name="connsiteY6" fmla="*/ 490633 h 1834229"/>
                <a:gd name="connsiteX7" fmla="*/ 1905 w 1149858"/>
                <a:gd name="connsiteY7" fmla="*/ 659606 h 1834229"/>
                <a:gd name="connsiteX8" fmla="*/ 0 w 1149858"/>
                <a:gd name="connsiteY8" fmla="*/ 659892 h 1834229"/>
                <a:gd name="connsiteX9" fmla="*/ 0 w 1149858"/>
                <a:gd name="connsiteY9" fmla="*/ 916305 h 1834229"/>
                <a:gd name="connsiteX10" fmla="*/ 0 w 1149858"/>
                <a:gd name="connsiteY10" fmla="*/ 998410 h 1834229"/>
                <a:gd name="connsiteX11" fmla="*/ 0 w 1149858"/>
                <a:gd name="connsiteY11" fmla="*/ 1315593 h 1834229"/>
                <a:gd name="connsiteX12" fmla="*/ 78486 w 1149858"/>
                <a:gd name="connsiteY12" fmla="*/ 1398842 h 1834229"/>
                <a:gd name="connsiteX13" fmla="*/ 154686 w 1149858"/>
                <a:gd name="connsiteY13" fmla="*/ 1479709 h 1834229"/>
                <a:gd name="connsiteX14" fmla="*/ 154686 w 1149858"/>
                <a:gd name="connsiteY14" fmla="*/ 1601343 h 1834229"/>
                <a:gd name="connsiteX15" fmla="*/ 234506 w 1149858"/>
                <a:gd name="connsiteY15" fmla="*/ 1684687 h 1834229"/>
                <a:gd name="connsiteX16" fmla="*/ 312039 w 1149858"/>
                <a:gd name="connsiteY16" fmla="*/ 1765649 h 1834229"/>
                <a:gd name="connsiteX17" fmla="*/ 312039 w 1149858"/>
                <a:gd name="connsiteY17" fmla="*/ 1776603 h 1834229"/>
                <a:gd name="connsiteX18" fmla="*/ 369665 w 1149858"/>
                <a:gd name="connsiteY18" fmla="*/ 1834229 h 1834229"/>
                <a:gd name="connsiteX19" fmla="*/ 389668 w 1149858"/>
                <a:gd name="connsiteY19" fmla="*/ 1834229 h 1834229"/>
                <a:gd name="connsiteX20" fmla="*/ 447294 w 1149858"/>
                <a:gd name="connsiteY20" fmla="*/ 1776603 h 1834229"/>
                <a:gd name="connsiteX21" fmla="*/ 447294 w 1149858"/>
                <a:gd name="connsiteY21" fmla="*/ 1765745 h 1834229"/>
                <a:gd name="connsiteX22" fmla="*/ 528257 w 1149858"/>
                <a:gd name="connsiteY22" fmla="*/ 1684782 h 1834229"/>
                <a:gd name="connsiteX23" fmla="*/ 681323 w 1149858"/>
                <a:gd name="connsiteY23" fmla="*/ 1684782 h 1834229"/>
                <a:gd name="connsiteX24" fmla="*/ 764762 w 1149858"/>
                <a:gd name="connsiteY24" fmla="*/ 1601343 h 1834229"/>
                <a:gd name="connsiteX25" fmla="*/ 764762 w 1149858"/>
                <a:gd name="connsiteY25" fmla="*/ 1348835 h 1834229"/>
                <a:gd name="connsiteX26" fmla="*/ 681323 w 1149858"/>
                <a:gd name="connsiteY26" fmla="*/ 1265396 h 1834229"/>
                <a:gd name="connsiteX27" fmla="*/ 602171 w 1149858"/>
                <a:gd name="connsiteY27" fmla="*/ 1186910 h 1834229"/>
                <a:gd name="connsiteX28" fmla="*/ 683133 w 1149858"/>
                <a:gd name="connsiteY28" fmla="*/ 1105948 h 1834229"/>
                <a:gd name="connsiteX29" fmla="*/ 860870 w 1149858"/>
                <a:gd name="connsiteY29" fmla="*/ 1105948 h 1834229"/>
                <a:gd name="connsiteX30" fmla="*/ 918496 w 1149858"/>
                <a:gd name="connsiteY30" fmla="*/ 1048322 h 1834229"/>
                <a:gd name="connsiteX31" fmla="*/ 918496 w 1149858"/>
                <a:gd name="connsiteY31" fmla="*/ 1028319 h 1834229"/>
                <a:gd name="connsiteX32" fmla="*/ 860870 w 1149858"/>
                <a:gd name="connsiteY32" fmla="*/ 970693 h 1834229"/>
                <a:gd name="connsiteX33" fmla="*/ 845725 w 1149858"/>
                <a:gd name="connsiteY33" fmla="*/ 970693 h 1834229"/>
                <a:gd name="connsiteX34" fmla="*/ 764762 w 1149858"/>
                <a:gd name="connsiteY34" fmla="*/ 889730 h 1834229"/>
                <a:gd name="connsiteX35" fmla="*/ 764762 w 1149858"/>
                <a:gd name="connsiteY35" fmla="*/ 759047 h 1834229"/>
                <a:gd name="connsiteX36" fmla="*/ 763905 w 1149858"/>
                <a:gd name="connsiteY36" fmla="*/ 730282 h 1834229"/>
                <a:gd name="connsiteX37" fmla="*/ 798862 w 1149858"/>
                <a:gd name="connsiteY37" fmla="*/ 730282 h 1834229"/>
                <a:gd name="connsiteX38" fmla="*/ 935355 w 1149858"/>
                <a:gd name="connsiteY38" fmla="*/ 640937 h 1834229"/>
                <a:gd name="connsiteX39" fmla="*/ 935355 w 1149858"/>
                <a:gd name="connsiteY39" fmla="*/ 636556 h 1834229"/>
                <a:gd name="connsiteX40" fmla="*/ 935355 w 1149858"/>
                <a:gd name="connsiteY40" fmla="*/ 626555 h 1834229"/>
                <a:gd name="connsiteX41" fmla="*/ 1006221 w 1149858"/>
                <a:gd name="connsiteY41" fmla="*/ 626555 h 1834229"/>
                <a:gd name="connsiteX42" fmla="*/ 1149858 w 1149858"/>
                <a:gd name="connsiteY42" fmla="*/ 490061 h 1834229"/>
                <a:gd name="connsiteX43" fmla="*/ 1149858 w 1149858"/>
                <a:gd name="connsiteY43" fmla="*/ 0 h 1834229"/>
                <a:gd name="connsiteX44" fmla="*/ 935450 w 1149858"/>
                <a:gd name="connsiteY44" fmla="*/ 0 h 183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149858" h="1834229">
                  <a:moveTo>
                    <a:pt x="935450" y="0"/>
                  </a:moveTo>
                  <a:lnTo>
                    <a:pt x="644367" y="0"/>
                  </a:lnTo>
                  <a:lnTo>
                    <a:pt x="436912" y="0"/>
                  </a:lnTo>
                  <a:cubicBezTo>
                    <a:pt x="383477" y="0"/>
                    <a:pt x="340043" y="43339"/>
                    <a:pt x="340043" y="96869"/>
                  </a:cubicBezTo>
                  <a:lnTo>
                    <a:pt x="340043" y="393764"/>
                  </a:lnTo>
                  <a:lnTo>
                    <a:pt x="98774" y="393764"/>
                  </a:lnTo>
                  <a:cubicBezTo>
                    <a:pt x="45339" y="393764"/>
                    <a:pt x="1905" y="437102"/>
                    <a:pt x="1905" y="490633"/>
                  </a:cubicBezTo>
                  <a:lnTo>
                    <a:pt x="1905" y="659606"/>
                  </a:lnTo>
                  <a:lnTo>
                    <a:pt x="0" y="659892"/>
                  </a:lnTo>
                  <a:lnTo>
                    <a:pt x="0" y="916305"/>
                  </a:lnTo>
                  <a:lnTo>
                    <a:pt x="0" y="998410"/>
                  </a:lnTo>
                  <a:lnTo>
                    <a:pt x="0" y="1315593"/>
                  </a:lnTo>
                  <a:cubicBezTo>
                    <a:pt x="0" y="1359789"/>
                    <a:pt x="34862" y="1396270"/>
                    <a:pt x="78486" y="1398842"/>
                  </a:cubicBezTo>
                  <a:cubicBezTo>
                    <a:pt x="121349" y="1401413"/>
                    <a:pt x="154686" y="1436751"/>
                    <a:pt x="154686" y="1479709"/>
                  </a:cubicBezTo>
                  <a:lnTo>
                    <a:pt x="154686" y="1601343"/>
                  </a:lnTo>
                  <a:cubicBezTo>
                    <a:pt x="154686" y="1646015"/>
                    <a:pt x="190310" y="1682782"/>
                    <a:pt x="234506" y="1684687"/>
                  </a:cubicBezTo>
                  <a:cubicBezTo>
                    <a:pt x="277844" y="1686592"/>
                    <a:pt x="312039" y="1722215"/>
                    <a:pt x="312039" y="1765649"/>
                  </a:cubicBezTo>
                  <a:lnTo>
                    <a:pt x="312039" y="1776603"/>
                  </a:lnTo>
                  <a:cubicBezTo>
                    <a:pt x="312039" y="1808321"/>
                    <a:pt x="337947" y="1834229"/>
                    <a:pt x="369665" y="1834229"/>
                  </a:cubicBezTo>
                  <a:lnTo>
                    <a:pt x="389668" y="1834229"/>
                  </a:lnTo>
                  <a:cubicBezTo>
                    <a:pt x="421386" y="1834229"/>
                    <a:pt x="447294" y="1808321"/>
                    <a:pt x="447294" y="1776603"/>
                  </a:cubicBezTo>
                  <a:lnTo>
                    <a:pt x="447294" y="1765745"/>
                  </a:lnTo>
                  <a:cubicBezTo>
                    <a:pt x="447294" y="1721168"/>
                    <a:pt x="483680" y="1684782"/>
                    <a:pt x="528257" y="1684782"/>
                  </a:cubicBezTo>
                  <a:lnTo>
                    <a:pt x="681323" y="1684782"/>
                  </a:lnTo>
                  <a:cubicBezTo>
                    <a:pt x="727234" y="1684782"/>
                    <a:pt x="764762" y="1647254"/>
                    <a:pt x="764762" y="1601343"/>
                  </a:cubicBezTo>
                  <a:lnTo>
                    <a:pt x="764762" y="1348835"/>
                  </a:lnTo>
                  <a:cubicBezTo>
                    <a:pt x="764762" y="1302925"/>
                    <a:pt x="726662" y="1258253"/>
                    <a:pt x="681323" y="1265396"/>
                  </a:cubicBezTo>
                  <a:cubicBezTo>
                    <a:pt x="633508" y="1272921"/>
                    <a:pt x="601028" y="1256348"/>
                    <a:pt x="602171" y="1186910"/>
                  </a:cubicBezTo>
                  <a:cubicBezTo>
                    <a:pt x="602933" y="1142333"/>
                    <a:pt x="638556" y="1105948"/>
                    <a:pt x="683133" y="1105948"/>
                  </a:cubicBezTo>
                  <a:lnTo>
                    <a:pt x="860870" y="1105948"/>
                  </a:lnTo>
                  <a:cubicBezTo>
                    <a:pt x="892588" y="1105948"/>
                    <a:pt x="918496" y="1080040"/>
                    <a:pt x="918496" y="1048322"/>
                  </a:cubicBezTo>
                  <a:lnTo>
                    <a:pt x="918496" y="1028319"/>
                  </a:lnTo>
                  <a:cubicBezTo>
                    <a:pt x="918496" y="996601"/>
                    <a:pt x="892588" y="970693"/>
                    <a:pt x="860870" y="970693"/>
                  </a:cubicBezTo>
                  <a:lnTo>
                    <a:pt x="845725" y="970693"/>
                  </a:lnTo>
                  <a:cubicBezTo>
                    <a:pt x="801148" y="970693"/>
                    <a:pt x="764762" y="934307"/>
                    <a:pt x="764762" y="889730"/>
                  </a:cubicBezTo>
                  <a:lnTo>
                    <a:pt x="764762" y="759047"/>
                  </a:lnTo>
                  <a:cubicBezTo>
                    <a:pt x="764762" y="748951"/>
                    <a:pt x="764381" y="740950"/>
                    <a:pt x="763905" y="730282"/>
                  </a:cubicBezTo>
                  <a:lnTo>
                    <a:pt x="798862" y="730282"/>
                  </a:lnTo>
                  <a:cubicBezTo>
                    <a:pt x="874300" y="730282"/>
                    <a:pt x="935355" y="716375"/>
                    <a:pt x="935355" y="640937"/>
                  </a:cubicBezTo>
                  <a:lnTo>
                    <a:pt x="935355" y="636556"/>
                  </a:lnTo>
                  <a:lnTo>
                    <a:pt x="935355" y="626555"/>
                  </a:lnTo>
                  <a:lnTo>
                    <a:pt x="1006221" y="626555"/>
                  </a:lnTo>
                  <a:cubicBezTo>
                    <a:pt x="1081659" y="626555"/>
                    <a:pt x="1149858" y="565404"/>
                    <a:pt x="1149858" y="490061"/>
                  </a:cubicBezTo>
                  <a:lnTo>
                    <a:pt x="1149858" y="0"/>
                  </a:lnTo>
                  <a:lnTo>
                    <a:pt x="935450"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4" name="Freeform: Shape 203">
              <a:extLst>
                <a:ext uri="{FF2B5EF4-FFF2-40B4-BE49-F238E27FC236}">
                  <a16:creationId xmlns:a16="http://schemas.microsoft.com/office/drawing/2014/main" id="{7650D9E6-1C8E-4631-96B8-25B14CA16043}"/>
                </a:ext>
              </a:extLst>
            </p:cNvPr>
            <p:cNvSpPr/>
            <p:nvPr/>
          </p:nvSpPr>
          <p:spPr>
            <a:xfrm>
              <a:off x="4395518" y="260683"/>
              <a:ext cx="1290351" cy="1074229"/>
            </a:xfrm>
            <a:custGeom>
              <a:avLst/>
              <a:gdLst>
                <a:gd name="connsiteX0" fmla="*/ 1290352 w 1290351"/>
                <a:gd name="connsiteY0" fmla="*/ 314516 h 1074229"/>
                <a:gd name="connsiteX1" fmla="*/ 626555 w 1290351"/>
                <a:gd name="connsiteY1" fmla="*/ 314516 h 1074229"/>
                <a:gd name="connsiteX2" fmla="*/ 626555 w 1290351"/>
                <a:gd name="connsiteY2" fmla="*/ 136493 h 1074229"/>
                <a:gd name="connsiteX3" fmla="*/ 490061 w 1290351"/>
                <a:gd name="connsiteY3" fmla="*/ 0 h 1074229"/>
                <a:gd name="connsiteX4" fmla="*/ 407765 w 1290351"/>
                <a:gd name="connsiteY4" fmla="*/ 0 h 1074229"/>
                <a:gd name="connsiteX5" fmla="*/ 407765 w 1290351"/>
                <a:gd name="connsiteY5" fmla="*/ 286 h 1074229"/>
                <a:gd name="connsiteX6" fmla="*/ 248983 w 1290351"/>
                <a:gd name="connsiteY6" fmla="*/ 286 h 1074229"/>
                <a:gd name="connsiteX7" fmla="*/ 248983 w 1290351"/>
                <a:gd name="connsiteY7" fmla="*/ 28861 h 1074229"/>
                <a:gd name="connsiteX8" fmla="*/ 156877 w 1290351"/>
                <a:gd name="connsiteY8" fmla="*/ 120967 h 1074229"/>
                <a:gd name="connsiteX9" fmla="*/ 0 w 1290351"/>
                <a:gd name="connsiteY9" fmla="*/ 120967 h 1074229"/>
                <a:gd name="connsiteX10" fmla="*/ 0 w 1290351"/>
                <a:gd name="connsiteY10" fmla="*/ 595408 h 1074229"/>
                <a:gd name="connsiteX11" fmla="*/ 270986 w 1290351"/>
                <a:gd name="connsiteY11" fmla="*/ 595408 h 1074229"/>
                <a:gd name="connsiteX12" fmla="*/ 270986 w 1290351"/>
                <a:gd name="connsiteY12" fmla="*/ 990791 h 1074229"/>
                <a:gd name="connsiteX13" fmla="*/ 354425 w 1290351"/>
                <a:gd name="connsiteY13" fmla="*/ 1074230 h 1074229"/>
                <a:gd name="connsiteX14" fmla="*/ 954500 w 1290351"/>
                <a:gd name="connsiteY14" fmla="*/ 1074230 h 1074229"/>
                <a:gd name="connsiteX15" fmla="*/ 1034415 w 1290351"/>
                <a:gd name="connsiteY15" fmla="*/ 1074230 h 1074229"/>
                <a:gd name="connsiteX16" fmla="*/ 1034701 w 1290351"/>
                <a:gd name="connsiteY16" fmla="*/ 1004602 h 1074229"/>
                <a:gd name="connsiteX17" fmla="*/ 1113186 w 1290351"/>
                <a:gd name="connsiteY17" fmla="*/ 932974 h 1074229"/>
                <a:gd name="connsiteX18" fmla="*/ 1189386 w 1290351"/>
                <a:gd name="connsiteY18" fmla="*/ 863251 h 1074229"/>
                <a:gd name="connsiteX19" fmla="*/ 1272064 w 1290351"/>
                <a:gd name="connsiteY19" fmla="*/ 791337 h 1074229"/>
                <a:gd name="connsiteX20" fmla="*/ 1287780 w 1290351"/>
                <a:gd name="connsiteY20" fmla="*/ 791337 h 1074229"/>
                <a:gd name="connsiteX21" fmla="*/ 1290352 w 1290351"/>
                <a:gd name="connsiteY21" fmla="*/ 314516 h 107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0351" h="1074229">
                  <a:moveTo>
                    <a:pt x="1290352" y="314516"/>
                  </a:moveTo>
                  <a:lnTo>
                    <a:pt x="626555" y="314516"/>
                  </a:lnTo>
                  <a:lnTo>
                    <a:pt x="626555" y="136493"/>
                  </a:lnTo>
                  <a:cubicBezTo>
                    <a:pt x="626555" y="61055"/>
                    <a:pt x="565404" y="0"/>
                    <a:pt x="490061" y="0"/>
                  </a:cubicBezTo>
                  <a:lnTo>
                    <a:pt x="407765" y="0"/>
                  </a:lnTo>
                  <a:lnTo>
                    <a:pt x="407765" y="286"/>
                  </a:lnTo>
                  <a:lnTo>
                    <a:pt x="248983" y="286"/>
                  </a:lnTo>
                  <a:lnTo>
                    <a:pt x="248983" y="28861"/>
                  </a:lnTo>
                  <a:cubicBezTo>
                    <a:pt x="248983" y="79724"/>
                    <a:pt x="207740" y="120967"/>
                    <a:pt x="156877" y="120967"/>
                  </a:cubicBezTo>
                  <a:lnTo>
                    <a:pt x="0" y="120967"/>
                  </a:lnTo>
                  <a:lnTo>
                    <a:pt x="0" y="595408"/>
                  </a:lnTo>
                  <a:lnTo>
                    <a:pt x="270986" y="595408"/>
                  </a:lnTo>
                  <a:lnTo>
                    <a:pt x="270986" y="990791"/>
                  </a:lnTo>
                  <a:cubicBezTo>
                    <a:pt x="270986" y="1036701"/>
                    <a:pt x="308515" y="1074230"/>
                    <a:pt x="354425" y="1074230"/>
                  </a:cubicBezTo>
                  <a:lnTo>
                    <a:pt x="954500" y="1074230"/>
                  </a:lnTo>
                  <a:lnTo>
                    <a:pt x="1034415" y="1074230"/>
                  </a:lnTo>
                  <a:lnTo>
                    <a:pt x="1034701" y="1004602"/>
                  </a:lnTo>
                  <a:cubicBezTo>
                    <a:pt x="1034891" y="965168"/>
                    <a:pt x="1073087" y="934879"/>
                    <a:pt x="1113186" y="932974"/>
                  </a:cubicBezTo>
                  <a:cubicBezTo>
                    <a:pt x="1152430" y="931069"/>
                    <a:pt x="1183958" y="902113"/>
                    <a:pt x="1189386" y="863251"/>
                  </a:cubicBezTo>
                  <a:cubicBezTo>
                    <a:pt x="1195006" y="822770"/>
                    <a:pt x="1230058" y="791337"/>
                    <a:pt x="1272064" y="791337"/>
                  </a:cubicBezTo>
                  <a:lnTo>
                    <a:pt x="1287780" y="791337"/>
                  </a:lnTo>
                  <a:cubicBezTo>
                    <a:pt x="1287208" y="673227"/>
                    <a:pt x="1290352" y="511397"/>
                    <a:pt x="1290352" y="314516"/>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5" name="Freeform: Shape 204">
              <a:extLst>
                <a:ext uri="{FF2B5EF4-FFF2-40B4-BE49-F238E27FC236}">
                  <a16:creationId xmlns:a16="http://schemas.microsoft.com/office/drawing/2014/main" id="{FBF9121E-EF86-4F7A-9BCB-15FCED4340BD}"/>
                </a:ext>
              </a:extLst>
            </p:cNvPr>
            <p:cNvSpPr/>
            <p:nvPr/>
          </p:nvSpPr>
          <p:spPr>
            <a:xfrm>
              <a:off x="2456609" y="-24876"/>
              <a:ext cx="2346960" cy="1813083"/>
            </a:xfrm>
            <a:custGeom>
              <a:avLst/>
              <a:gdLst>
                <a:gd name="connsiteX0" fmla="*/ 862298 w 2346960"/>
                <a:gd name="connsiteY0" fmla="*/ 0 h 1813083"/>
                <a:gd name="connsiteX1" fmla="*/ 654368 w 2346960"/>
                <a:gd name="connsiteY1" fmla="*/ 207931 h 1813083"/>
                <a:gd name="connsiteX2" fmla="*/ 654368 w 2346960"/>
                <a:gd name="connsiteY2" fmla="*/ 444437 h 1813083"/>
                <a:gd name="connsiteX3" fmla="*/ 513112 w 2346960"/>
                <a:gd name="connsiteY3" fmla="*/ 444437 h 1813083"/>
                <a:gd name="connsiteX4" fmla="*/ 305181 w 2346960"/>
                <a:gd name="connsiteY4" fmla="*/ 652367 h 1813083"/>
                <a:gd name="connsiteX5" fmla="*/ 305181 w 2346960"/>
                <a:gd name="connsiteY5" fmla="*/ 1066514 h 1813083"/>
                <a:gd name="connsiteX6" fmla="*/ 268319 w 2346960"/>
                <a:gd name="connsiteY6" fmla="*/ 1078135 h 1813083"/>
                <a:gd name="connsiteX7" fmla="*/ 235458 w 2346960"/>
                <a:gd name="connsiteY7" fmla="*/ 1090327 h 1813083"/>
                <a:gd name="connsiteX8" fmla="*/ 162497 w 2346960"/>
                <a:gd name="connsiteY8" fmla="*/ 1173099 h 1813083"/>
                <a:gd name="connsiteX9" fmla="*/ 162497 w 2346960"/>
                <a:gd name="connsiteY9" fmla="*/ 1441228 h 1813083"/>
                <a:gd name="connsiteX10" fmla="*/ 81915 w 2346960"/>
                <a:gd name="connsiteY10" fmla="*/ 1522190 h 1813083"/>
                <a:gd name="connsiteX11" fmla="*/ 0 w 2346960"/>
                <a:gd name="connsiteY11" fmla="*/ 1605629 h 1813083"/>
                <a:gd name="connsiteX12" fmla="*/ 0 w 2346960"/>
                <a:gd name="connsiteY12" fmla="*/ 1729645 h 1813083"/>
                <a:gd name="connsiteX13" fmla="*/ 83439 w 2346960"/>
                <a:gd name="connsiteY13" fmla="*/ 1813084 h 1813083"/>
                <a:gd name="connsiteX14" fmla="*/ 364141 w 2346960"/>
                <a:gd name="connsiteY14" fmla="*/ 1813084 h 1813083"/>
                <a:gd name="connsiteX15" fmla="*/ 447484 w 2346960"/>
                <a:gd name="connsiteY15" fmla="*/ 1733264 h 1813083"/>
                <a:gd name="connsiteX16" fmla="*/ 527590 w 2346960"/>
                <a:gd name="connsiteY16" fmla="*/ 1655731 h 1813083"/>
                <a:gd name="connsiteX17" fmla="*/ 609600 w 2346960"/>
                <a:gd name="connsiteY17" fmla="*/ 1581817 h 1813083"/>
                <a:gd name="connsiteX18" fmla="*/ 687896 w 2346960"/>
                <a:gd name="connsiteY18" fmla="*/ 1508951 h 1813083"/>
                <a:gd name="connsiteX19" fmla="*/ 708184 w 2346960"/>
                <a:gd name="connsiteY19" fmla="*/ 1508951 h 1813083"/>
                <a:gd name="connsiteX20" fmla="*/ 789146 w 2346960"/>
                <a:gd name="connsiteY20" fmla="*/ 1589913 h 1813083"/>
                <a:gd name="connsiteX21" fmla="*/ 789146 w 2346960"/>
                <a:gd name="connsiteY21" fmla="*/ 1404557 h 1813083"/>
                <a:gd name="connsiteX22" fmla="*/ 789146 w 2346960"/>
                <a:gd name="connsiteY22" fmla="*/ 1322451 h 1813083"/>
                <a:gd name="connsiteX23" fmla="*/ 789146 w 2346960"/>
                <a:gd name="connsiteY23" fmla="*/ 1066038 h 1813083"/>
                <a:gd name="connsiteX24" fmla="*/ 787908 w 2346960"/>
                <a:gd name="connsiteY24" fmla="*/ 1066038 h 1813083"/>
                <a:gd name="connsiteX25" fmla="*/ 787908 w 2346960"/>
                <a:gd name="connsiteY25" fmla="*/ 876300 h 1813083"/>
                <a:gd name="connsiteX26" fmla="*/ 793337 w 2346960"/>
                <a:gd name="connsiteY26" fmla="*/ 876300 h 1813083"/>
                <a:gd name="connsiteX27" fmla="*/ 887921 w 2346960"/>
                <a:gd name="connsiteY27" fmla="*/ 800100 h 1813083"/>
                <a:gd name="connsiteX28" fmla="*/ 1129189 w 2346960"/>
                <a:gd name="connsiteY28" fmla="*/ 800100 h 1813083"/>
                <a:gd name="connsiteX29" fmla="*/ 1129189 w 2346960"/>
                <a:gd name="connsiteY29" fmla="*/ 503301 h 1813083"/>
                <a:gd name="connsiteX30" fmla="*/ 1226058 w 2346960"/>
                <a:gd name="connsiteY30" fmla="*/ 406432 h 1813083"/>
                <a:gd name="connsiteX31" fmla="*/ 1433513 w 2346960"/>
                <a:gd name="connsiteY31" fmla="*/ 406432 h 1813083"/>
                <a:gd name="connsiteX32" fmla="*/ 1724597 w 2346960"/>
                <a:gd name="connsiteY32" fmla="*/ 406432 h 1813083"/>
                <a:gd name="connsiteX33" fmla="*/ 2096072 w 2346960"/>
                <a:gd name="connsiteY33" fmla="*/ 406432 h 1813083"/>
                <a:gd name="connsiteX34" fmla="*/ 2188178 w 2346960"/>
                <a:gd name="connsiteY34" fmla="*/ 314325 h 1813083"/>
                <a:gd name="connsiteX35" fmla="*/ 2188178 w 2346960"/>
                <a:gd name="connsiteY35" fmla="*/ 285750 h 1813083"/>
                <a:gd name="connsiteX36" fmla="*/ 2346960 w 2346960"/>
                <a:gd name="connsiteY36" fmla="*/ 285750 h 1813083"/>
                <a:gd name="connsiteX37" fmla="*/ 2346960 w 2346960"/>
                <a:gd name="connsiteY37" fmla="*/ 0 h 1813083"/>
                <a:gd name="connsiteX38" fmla="*/ 862298 w 2346960"/>
                <a:gd name="connsiteY38" fmla="*/ 0 h 181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46960" h="1813083">
                  <a:moveTo>
                    <a:pt x="862298" y="0"/>
                  </a:moveTo>
                  <a:cubicBezTo>
                    <a:pt x="747427" y="0"/>
                    <a:pt x="654368" y="93155"/>
                    <a:pt x="654368" y="207931"/>
                  </a:cubicBezTo>
                  <a:lnTo>
                    <a:pt x="654368" y="444437"/>
                  </a:lnTo>
                  <a:lnTo>
                    <a:pt x="513112" y="444437"/>
                  </a:lnTo>
                  <a:cubicBezTo>
                    <a:pt x="398240" y="444437"/>
                    <a:pt x="305181" y="537591"/>
                    <a:pt x="305181" y="652367"/>
                  </a:cubicBezTo>
                  <a:lnTo>
                    <a:pt x="305181" y="1066514"/>
                  </a:lnTo>
                  <a:cubicBezTo>
                    <a:pt x="291846" y="1067562"/>
                    <a:pt x="279273" y="1071563"/>
                    <a:pt x="268319" y="1078135"/>
                  </a:cubicBezTo>
                  <a:cubicBezTo>
                    <a:pt x="258223" y="1084231"/>
                    <a:pt x="247174" y="1088803"/>
                    <a:pt x="235458" y="1090327"/>
                  </a:cubicBezTo>
                  <a:cubicBezTo>
                    <a:pt x="194405" y="1095470"/>
                    <a:pt x="162497" y="1130713"/>
                    <a:pt x="162497" y="1173099"/>
                  </a:cubicBezTo>
                  <a:lnTo>
                    <a:pt x="162497" y="1441228"/>
                  </a:lnTo>
                  <a:cubicBezTo>
                    <a:pt x="162497" y="1485519"/>
                    <a:pt x="126206" y="1521428"/>
                    <a:pt x="81915" y="1522190"/>
                  </a:cubicBezTo>
                  <a:cubicBezTo>
                    <a:pt x="36671" y="1522952"/>
                    <a:pt x="0" y="1560195"/>
                    <a:pt x="0" y="1605629"/>
                  </a:cubicBezTo>
                  <a:lnTo>
                    <a:pt x="0" y="1729645"/>
                  </a:lnTo>
                  <a:cubicBezTo>
                    <a:pt x="0" y="1775555"/>
                    <a:pt x="37529" y="1813084"/>
                    <a:pt x="83439" y="1813084"/>
                  </a:cubicBezTo>
                  <a:lnTo>
                    <a:pt x="364141" y="1813084"/>
                  </a:lnTo>
                  <a:cubicBezTo>
                    <a:pt x="408813" y="1813084"/>
                    <a:pt x="445580" y="1777460"/>
                    <a:pt x="447484" y="1733264"/>
                  </a:cubicBezTo>
                  <a:cubicBezTo>
                    <a:pt x="449390" y="1690211"/>
                    <a:pt x="484442" y="1656207"/>
                    <a:pt x="527590" y="1655731"/>
                  </a:cubicBezTo>
                  <a:cubicBezTo>
                    <a:pt x="569881" y="1655255"/>
                    <a:pt x="604838" y="1622965"/>
                    <a:pt x="609600" y="1581817"/>
                  </a:cubicBezTo>
                  <a:cubicBezTo>
                    <a:pt x="614267" y="1540859"/>
                    <a:pt x="646748" y="1508951"/>
                    <a:pt x="687896" y="1508951"/>
                  </a:cubicBezTo>
                  <a:lnTo>
                    <a:pt x="708184" y="1508951"/>
                  </a:lnTo>
                  <a:cubicBezTo>
                    <a:pt x="752761" y="1508951"/>
                    <a:pt x="789146" y="1545336"/>
                    <a:pt x="789146" y="1589913"/>
                  </a:cubicBezTo>
                  <a:lnTo>
                    <a:pt x="789146" y="1404557"/>
                  </a:lnTo>
                  <a:lnTo>
                    <a:pt x="789146" y="1322451"/>
                  </a:lnTo>
                  <a:lnTo>
                    <a:pt x="789146" y="1066038"/>
                  </a:lnTo>
                  <a:lnTo>
                    <a:pt x="787908" y="1066038"/>
                  </a:lnTo>
                  <a:lnTo>
                    <a:pt x="787908" y="876300"/>
                  </a:lnTo>
                  <a:lnTo>
                    <a:pt x="793337" y="876300"/>
                  </a:lnTo>
                  <a:cubicBezTo>
                    <a:pt x="802767" y="832771"/>
                    <a:pt x="841534" y="800100"/>
                    <a:pt x="887921" y="800100"/>
                  </a:cubicBezTo>
                  <a:lnTo>
                    <a:pt x="1129189" y="800100"/>
                  </a:lnTo>
                  <a:lnTo>
                    <a:pt x="1129189" y="503301"/>
                  </a:lnTo>
                  <a:cubicBezTo>
                    <a:pt x="1129189" y="449866"/>
                    <a:pt x="1172527" y="406432"/>
                    <a:pt x="1226058" y="406432"/>
                  </a:cubicBezTo>
                  <a:lnTo>
                    <a:pt x="1433513" y="406432"/>
                  </a:lnTo>
                  <a:lnTo>
                    <a:pt x="1724597" y="406432"/>
                  </a:lnTo>
                  <a:lnTo>
                    <a:pt x="2096072" y="406432"/>
                  </a:lnTo>
                  <a:cubicBezTo>
                    <a:pt x="2146935" y="406432"/>
                    <a:pt x="2188178" y="365189"/>
                    <a:pt x="2188178" y="314325"/>
                  </a:cubicBezTo>
                  <a:lnTo>
                    <a:pt x="2188178" y="285750"/>
                  </a:lnTo>
                  <a:lnTo>
                    <a:pt x="2346960" y="285750"/>
                  </a:lnTo>
                  <a:lnTo>
                    <a:pt x="2346960" y="0"/>
                  </a:lnTo>
                  <a:lnTo>
                    <a:pt x="862298"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6" name="Freeform: Shape 205">
              <a:extLst>
                <a:ext uri="{FF2B5EF4-FFF2-40B4-BE49-F238E27FC236}">
                  <a16:creationId xmlns:a16="http://schemas.microsoft.com/office/drawing/2014/main" id="{7997A310-2F48-4B8C-BA5A-FDFE924A1D01}"/>
                </a:ext>
              </a:extLst>
            </p:cNvPr>
            <p:cNvSpPr/>
            <p:nvPr/>
          </p:nvSpPr>
          <p:spPr>
            <a:xfrm>
              <a:off x="4963684" y="2644504"/>
              <a:ext cx="1471421" cy="875728"/>
            </a:xfrm>
            <a:custGeom>
              <a:avLst/>
              <a:gdLst>
                <a:gd name="connsiteX0" fmla="*/ 157829 w 1471421"/>
                <a:gd name="connsiteY0" fmla="*/ 0 h 875728"/>
                <a:gd name="connsiteX1" fmla="*/ 157829 w 1471421"/>
                <a:gd name="connsiteY1" fmla="*/ 53245 h 875728"/>
                <a:gd name="connsiteX2" fmla="*/ 157829 w 1471421"/>
                <a:gd name="connsiteY2" fmla="*/ 105632 h 875728"/>
                <a:gd name="connsiteX3" fmla="*/ 200406 w 1471421"/>
                <a:gd name="connsiteY3" fmla="*/ 163354 h 875728"/>
                <a:gd name="connsiteX4" fmla="*/ 218313 w 1471421"/>
                <a:gd name="connsiteY4" fmla="*/ 166116 h 875728"/>
                <a:gd name="connsiteX5" fmla="*/ 312515 w 1471421"/>
                <a:gd name="connsiteY5" fmla="*/ 166116 h 875728"/>
                <a:gd name="connsiteX6" fmla="*/ 314134 w 1471421"/>
                <a:gd name="connsiteY6" fmla="*/ 166116 h 875728"/>
                <a:gd name="connsiteX7" fmla="*/ 314801 w 1471421"/>
                <a:gd name="connsiteY7" fmla="*/ 442722 h 875728"/>
                <a:gd name="connsiteX8" fmla="*/ 314801 w 1471421"/>
                <a:gd name="connsiteY8" fmla="*/ 444913 h 875728"/>
                <a:gd name="connsiteX9" fmla="*/ 314801 w 1471421"/>
                <a:gd name="connsiteY9" fmla="*/ 444913 h 875728"/>
                <a:gd name="connsiteX10" fmla="*/ 232982 w 1471421"/>
                <a:gd name="connsiteY10" fmla="*/ 444913 h 875728"/>
                <a:gd name="connsiteX11" fmla="*/ 162020 w 1471421"/>
                <a:gd name="connsiteY11" fmla="*/ 498538 h 875728"/>
                <a:gd name="connsiteX12" fmla="*/ 160401 w 1471421"/>
                <a:gd name="connsiteY12" fmla="*/ 512540 h 875728"/>
                <a:gd name="connsiteX13" fmla="*/ 160211 w 1471421"/>
                <a:gd name="connsiteY13" fmla="*/ 543497 h 875728"/>
                <a:gd name="connsiteX14" fmla="*/ 99726 w 1471421"/>
                <a:gd name="connsiteY14" fmla="*/ 603980 h 875728"/>
                <a:gd name="connsiteX15" fmla="*/ 381 w 1471421"/>
                <a:gd name="connsiteY15" fmla="*/ 603980 h 875728"/>
                <a:gd name="connsiteX16" fmla="*/ 381 w 1471421"/>
                <a:gd name="connsiteY16" fmla="*/ 743712 h 875728"/>
                <a:gd name="connsiteX17" fmla="*/ 0 w 1471421"/>
                <a:gd name="connsiteY17" fmla="*/ 743712 h 875728"/>
                <a:gd name="connsiteX18" fmla="*/ 0 w 1471421"/>
                <a:gd name="connsiteY18" fmla="*/ 747141 h 875728"/>
                <a:gd name="connsiteX19" fmla="*/ 146114 w 1471421"/>
                <a:gd name="connsiteY19" fmla="*/ 747141 h 875728"/>
                <a:gd name="connsiteX20" fmla="*/ 203740 w 1471421"/>
                <a:gd name="connsiteY20" fmla="*/ 804767 h 875728"/>
                <a:gd name="connsiteX21" fmla="*/ 203740 w 1471421"/>
                <a:gd name="connsiteY21" fmla="*/ 824770 h 875728"/>
                <a:gd name="connsiteX22" fmla="*/ 172879 w 1471421"/>
                <a:gd name="connsiteY22" fmla="*/ 875729 h 875728"/>
                <a:gd name="connsiteX23" fmla="*/ 232600 w 1471421"/>
                <a:gd name="connsiteY23" fmla="*/ 875729 h 875728"/>
                <a:gd name="connsiteX24" fmla="*/ 313373 w 1471421"/>
                <a:gd name="connsiteY24" fmla="*/ 801243 h 875728"/>
                <a:gd name="connsiteX25" fmla="*/ 383191 w 1471421"/>
                <a:gd name="connsiteY25" fmla="*/ 736854 h 875728"/>
                <a:gd name="connsiteX26" fmla="*/ 498539 w 1471421"/>
                <a:gd name="connsiteY26" fmla="*/ 736854 h 875728"/>
                <a:gd name="connsiteX27" fmla="*/ 548068 w 1471421"/>
                <a:gd name="connsiteY27" fmla="*/ 736854 h 875728"/>
                <a:gd name="connsiteX28" fmla="*/ 1256157 w 1471421"/>
                <a:gd name="connsiteY28" fmla="*/ 736854 h 875728"/>
                <a:gd name="connsiteX29" fmla="*/ 1256157 w 1471421"/>
                <a:gd name="connsiteY29" fmla="*/ 745427 h 875728"/>
                <a:gd name="connsiteX30" fmla="*/ 1370457 w 1471421"/>
                <a:gd name="connsiteY30" fmla="*/ 859727 h 875728"/>
                <a:gd name="connsiteX31" fmla="*/ 1471422 w 1471421"/>
                <a:gd name="connsiteY31" fmla="*/ 859727 h 875728"/>
                <a:gd name="connsiteX32" fmla="*/ 1471422 w 1471421"/>
                <a:gd name="connsiteY32" fmla="*/ 843439 h 875728"/>
                <a:gd name="connsiteX33" fmla="*/ 1471422 w 1471421"/>
                <a:gd name="connsiteY33" fmla="*/ 390620 h 875728"/>
                <a:gd name="connsiteX34" fmla="*/ 1471422 w 1471421"/>
                <a:gd name="connsiteY34" fmla="*/ 191 h 875728"/>
                <a:gd name="connsiteX35" fmla="*/ 157829 w 1471421"/>
                <a:gd name="connsiteY35" fmla="*/ 191 h 875728"/>
                <a:gd name="connsiteX36" fmla="*/ 1255395 w 1471421"/>
                <a:gd name="connsiteY36" fmla="*/ 736663 h 875728"/>
                <a:gd name="connsiteX37" fmla="*/ 947452 w 1471421"/>
                <a:gd name="connsiteY37" fmla="*/ 736663 h 875728"/>
                <a:gd name="connsiteX38" fmla="*/ 947452 w 1471421"/>
                <a:gd name="connsiteY38" fmla="*/ 496157 h 875728"/>
                <a:gd name="connsiteX39" fmla="*/ 1062609 w 1471421"/>
                <a:gd name="connsiteY39" fmla="*/ 381857 h 875728"/>
                <a:gd name="connsiteX40" fmla="*/ 1255395 w 1471421"/>
                <a:gd name="connsiteY40" fmla="*/ 381857 h 875728"/>
                <a:gd name="connsiteX41" fmla="*/ 1255395 w 1471421"/>
                <a:gd name="connsiteY41" fmla="*/ 736663 h 875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471421" h="875728">
                  <a:moveTo>
                    <a:pt x="157829" y="0"/>
                  </a:moveTo>
                  <a:lnTo>
                    <a:pt x="157829" y="53245"/>
                  </a:lnTo>
                  <a:lnTo>
                    <a:pt x="157829" y="105632"/>
                  </a:lnTo>
                  <a:cubicBezTo>
                    <a:pt x="157829" y="132683"/>
                    <a:pt x="175832" y="155638"/>
                    <a:pt x="200406" y="163354"/>
                  </a:cubicBezTo>
                  <a:cubicBezTo>
                    <a:pt x="206121" y="165163"/>
                    <a:pt x="212122" y="166116"/>
                    <a:pt x="218313" y="166116"/>
                  </a:cubicBezTo>
                  <a:lnTo>
                    <a:pt x="312515" y="166116"/>
                  </a:lnTo>
                  <a:lnTo>
                    <a:pt x="314134" y="166116"/>
                  </a:lnTo>
                  <a:lnTo>
                    <a:pt x="314801" y="442722"/>
                  </a:lnTo>
                  <a:lnTo>
                    <a:pt x="314801" y="444913"/>
                  </a:lnTo>
                  <a:lnTo>
                    <a:pt x="314801" y="444913"/>
                  </a:lnTo>
                  <a:lnTo>
                    <a:pt x="232982" y="444913"/>
                  </a:lnTo>
                  <a:cubicBezTo>
                    <a:pt x="199263" y="444913"/>
                    <a:pt x="169164" y="467201"/>
                    <a:pt x="162020" y="498538"/>
                  </a:cubicBezTo>
                  <a:cubicBezTo>
                    <a:pt x="160973" y="503015"/>
                    <a:pt x="160496" y="507683"/>
                    <a:pt x="160401" y="512540"/>
                  </a:cubicBezTo>
                  <a:lnTo>
                    <a:pt x="160211" y="543497"/>
                  </a:lnTo>
                  <a:cubicBezTo>
                    <a:pt x="160020" y="576739"/>
                    <a:pt x="132969" y="603980"/>
                    <a:pt x="99726" y="603980"/>
                  </a:cubicBezTo>
                  <a:lnTo>
                    <a:pt x="381" y="603980"/>
                  </a:lnTo>
                  <a:lnTo>
                    <a:pt x="381" y="743712"/>
                  </a:lnTo>
                  <a:lnTo>
                    <a:pt x="0" y="743712"/>
                  </a:lnTo>
                  <a:lnTo>
                    <a:pt x="0" y="747141"/>
                  </a:lnTo>
                  <a:lnTo>
                    <a:pt x="146114" y="747141"/>
                  </a:lnTo>
                  <a:cubicBezTo>
                    <a:pt x="177832" y="747141"/>
                    <a:pt x="203740" y="773049"/>
                    <a:pt x="203740" y="804767"/>
                  </a:cubicBezTo>
                  <a:lnTo>
                    <a:pt x="203740" y="824770"/>
                  </a:lnTo>
                  <a:cubicBezTo>
                    <a:pt x="203740" y="846773"/>
                    <a:pt x="191167" y="866013"/>
                    <a:pt x="172879" y="875729"/>
                  </a:cubicBezTo>
                  <a:lnTo>
                    <a:pt x="232600" y="875729"/>
                  </a:lnTo>
                  <a:cubicBezTo>
                    <a:pt x="274891" y="875729"/>
                    <a:pt x="309943" y="843439"/>
                    <a:pt x="313373" y="801243"/>
                  </a:cubicBezTo>
                  <a:cubicBezTo>
                    <a:pt x="316230" y="765334"/>
                    <a:pt x="346615" y="736854"/>
                    <a:pt x="383191" y="736854"/>
                  </a:cubicBezTo>
                  <a:lnTo>
                    <a:pt x="498539" y="736854"/>
                  </a:lnTo>
                  <a:lnTo>
                    <a:pt x="548068" y="736854"/>
                  </a:lnTo>
                  <a:lnTo>
                    <a:pt x="1256157" y="736854"/>
                  </a:lnTo>
                  <a:lnTo>
                    <a:pt x="1256157" y="745427"/>
                  </a:lnTo>
                  <a:cubicBezTo>
                    <a:pt x="1256157" y="808292"/>
                    <a:pt x="1307592" y="859727"/>
                    <a:pt x="1370457" y="859727"/>
                  </a:cubicBezTo>
                  <a:lnTo>
                    <a:pt x="1471422" y="859727"/>
                  </a:lnTo>
                  <a:lnTo>
                    <a:pt x="1471422" y="843439"/>
                  </a:lnTo>
                  <a:lnTo>
                    <a:pt x="1471422" y="390620"/>
                  </a:lnTo>
                  <a:lnTo>
                    <a:pt x="1471422" y="191"/>
                  </a:lnTo>
                  <a:lnTo>
                    <a:pt x="157829" y="191"/>
                  </a:lnTo>
                  <a:close/>
                  <a:moveTo>
                    <a:pt x="1255395" y="736663"/>
                  </a:moveTo>
                  <a:lnTo>
                    <a:pt x="947452" y="736663"/>
                  </a:lnTo>
                  <a:lnTo>
                    <a:pt x="947452" y="496157"/>
                  </a:lnTo>
                  <a:cubicBezTo>
                    <a:pt x="947452" y="433292"/>
                    <a:pt x="999268" y="381857"/>
                    <a:pt x="1062609" y="381857"/>
                  </a:cubicBezTo>
                  <a:lnTo>
                    <a:pt x="1255395" y="381857"/>
                  </a:lnTo>
                  <a:lnTo>
                    <a:pt x="1255395" y="736663"/>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7" name="Freeform: Shape 206">
              <a:extLst>
                <a:ext uri="{FF2B5EF4-FFF2-40B4-BE49-F238E27FC236}">
                  <a16:creationId xmlns:a16="http://schemas.microsoft.com/office/drawing/2014/main" id="{9D6DE197-1962-4681-BB29-003127D8E663}"/>
                </a:ext>
              </a:extLst>
            </p:cNvPr>
            <p:cNvSpPr/>
            <p:nvPr/>
          </p:nvSpPr>
          <p:spPr>
            <a:xfrm>
              <a:off x="5911136" y="3026362"/>
              <a:ext cx="307943" cy="354806"/>
            </a:xfrm>
            <a:custGeom>
              <a:avLst/>
              <a:gdLst>
                <a:gd name="connsiteX0" fmla="*/ 115158 w 307943"/>
                <a:gd name="connsiteY0" fmla="*/ 0 h 354806"/>
                <a:gd name="connsiteX1" fmla="*/ 0 w 307943"/>
                <a:gd name="connsiteY1" fmla="*/ 114300 h 354806"/>
                <a:gd name="connsiteX2" fmla="*/ 0 w 307943"/>
                <a:gd name="connsiteY2" fmla="*/ 354806 h 354806"/>
                <a:gd name="connsiteX3" fmla="*/ 307943 w 307943"/>
                <a:gd name="connsiteY3" fmla="*/ 354806 h 354806"/>
                <a:gd name="connsiteX4" fmla="*/ 307943 w 307943"/>
                <a:gd name="connsiteY4" fmla="*/ 0 h 354806"/>
                <a:gd name="connsiteX5" fmla="*/ 115158 w 307943"/>
                <a:gd name="connsiteY5" fmla="*/ 0 h 354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943" h="354806">
                  <a:moveTo>
                    <a:pt x="115158" y="0"/>
                  </a:moveTo>
                  <a:cubicBezTo>
                    <a:pt x="51816" y="0"/>
                    <a:pt x="0" y="51435"/>
                    <a:pt x="0" y="114300"/>
                  </a:cubicBezTo>
                  <a:lnTo>
                    <a:pt x="0" y="354806"/>
                  </a:lnTo>
                  <a:lnTo>
                    <a:pt x="307943" y="354806"/>
                  </a:lnTo>
                  <a:lnTo>
                    <a:pt x="307943" y="0"/>
                  </a:lnTo>
                  <a:lnTo>
                    <a:pt x="115158"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8" name="Freeform: Shape 207">
              <a:extLst>
                <a:ext uri="{FF2B5EF4-FFF2-40B4-BE49-F238E27FC236}">
                  <a16:creationId xmlns:a16="http://schemas.microsoft.com/office/drawing/2014/main" id="{7FD5173B-D8BE-43D7-B44F-51ED959ED84A}"/>
                </a:ext>
              </a:extLst>
            </p:cNvPr>
            <p:cNvSpPr/>
            <p:nvPr/>
          </p:nvSpPr>
          <p:spPr>
            <a:xfrm>
              <a:off x="4803283" y="-24876"/>
              <a:ext cx="1632204" cy="2667095"/>
            </a:xfrm>
            <a:custGeom>
              <a:avLst/>
              <a:gdLst>
                <a:gd name="connsiteX0" fmla="*/ 1496949 w 1632204"/>
                <a:gd name="connsiteY0" fmla="*/ 1233678 h 2667095"/>
                <a:gd name="connsiteX1" fmla="*/ 1436942 w 1632204"/>
                <a:gd name="connsiteY1" fmla="*/ 1173671 h 2667095"/>
                <a:gd name="connsiteX2" fmla="*/ 1436942 w 1632204"/>
                <a:gd name="connsiteY2" fmla="*/ 1152811 h 2667095"/>
                <a:gd name="connsiteX3" fmla="*/ 1496949 w 1632204"/>
                <a:gd name="connsiteY3" fmla="*/ 1092803 h 2667095"/>
                <a:gd name="connsiteX4" fmla="*/ 1629346 w 1632204"/>
                <a:gd name="connsiteY4" fmla="*/ 1092803 h 2667095"/>
                <a:gd name="connsiteX5" fmla="*/ 1629823 w 1632204"/>
                <a:gd name="connsiteY5" fmla="*/ 596932 h 2667095"/>
                <a:gd name="connsiteX6" fmla="*/ 1264444 w 1632204"/>
                <a:gd name="connsiteY6" fmla="*/ 596932 h 2667095"/>
                <a:gd name="connsiteX7" fmla="*/ 1264444 w 1632204"/>
                <a:gd name="connsiteY7" fmla="*/ 96869 h 2667095"/>
                <a:gd name="connsiteX8" fmla="*/ 1167574 w 1632204"/>
                <a:gd name="connsiteY8" fmla="*/ 0 h 2667095"/>
                <a:gd name="connsiteX9" fmla="*/ 0 w 1632204"/>
                <a:gd name="connsiteY9" fmla="*/ 0 h 2667095"/>
                <a:gd name="connsiteX10" fmla="*/ 0 w 1632204"/>
                <a:gd name="connsiteY10" fmla="*/ 285464 h 2667095"/>
                <a:gd name="connsiteX11" fmla="*/ 82296 w 1632204"/>
                <a:gd name="connsiteY11" fmla="*/ 285464 h 2667095"/>
                <a:gd name="connsiteX12" fmla="*/ 218789 w 1632204"/>
                <a:gd name="connsiteY12" fmla="*/ 421958 h 2667095"/>
                <a:gd name="connsiteX13" fmla="*/ 218789 w 1632204"/>
                <a:gd name="connsiteY13" fmla="*/ 599980 h 2667095"/>
                <a:gd name="connsiteX14" fmla="*/ 882587 w 1632204"/>
                <a:gd name="connsiteY14" fmla="*/ 599980 h 2667095"/>
                <a:gd name="connsiteX15" fmla="*/ 879919 w 1632204"/>
                <a:gd name="connsiteY15" fmla="*/ 1064324 h 2667095"/>
                <a:gd name="connsiteX16" fmla="*/ 879919 w 1632204"/>
                <a:gd name="connsiteY16" fmla="*/ 1076516 h 2667095"/>
                <a:gd name="connsiteX17" fmla="*/ 872966 w 1632204"/>
                <a:gd name="connsiteY17" fmla="*/ 1076516 h 2667095"/>
                <a:gd name="connsiteX18" fmla="*/ 864203 w 1632204"/>
                <a:gd name="connsiteY18" fmla="*/ 1076516 h 2667095"/>
                <a:gd name="connsiteX19" fmla="*/ 856011 w 1632204"/>
                <a:gd name="connsiteY19" fmla="*/ 1076897 h 2667095"/>
                <a:gd name="connsiteX20" fmla="*/ 853440 w 1632204"/>
                <a:gd name="connsiteY20" fmla="*/ 1077278 h 2667095"/>
                <a:gd name="connsiteX21" fmla="*/ 848106 w 1632204"/>
                <a:gd name="connsiteY21" fmla="*/ 1078135 h 2667095"/>
                <a:gd name="connsiteX22" fmla="*/ 847439 w 1632204"/>
                <a:gd name="connsiteY22" fmla="*/ 1078325 h 2667095"/>
                <a:gd name="connsiteX23" fmla="*/ 845153 w 1632204"/>
                <a:gd name="connsiteY23" fmla="*/ 1078897 h 2667095"/>
                <a:gd name="connsiteX24" fmla="*/ 840486 w 1632204"/>
                <a:gd name="connsiteY24" fmla="*/ 1080135 h 2667095"/>
                <a:gd name="connsiteX25" fmla="*/ 837438 w 1632204"/>
                <a:gd name="connsiteY25" fmla="*/ 1081183 h 2667095"/>
                <a:gd name="connsiteX26" fmla="*/ 833056 w 1632204"/>
                <a:gd name="connsiteY26" fmla="*/ 1082802 h 2667095"/>
                <a:gd name="connsiteX27" fmla="*/ 830104 w 1632204"/>
                <a:gd name="connsiteY27" fmla="*/ 1084136 h 2667095"/>
                <a:gd name="connsiteX28" fmla="*/ 826008 w 1632204"/>
                <a:gd name="connsiteY28" fmla="*/ 1086136 h 2667095"/>
                <a:gd name="connsiteX29" fmla="*/ 824484 w 1632204"/>
                <a:gd name="connsiteY29" fmla="*/ 1086993 h 2667095"/>
                <a:gd name="connsiteX30" fmla="*/ 823055 w 1632204"/>
                <a:gd name="connsiteY30" fmla="*/ 1087755 h 2667095"/>
                <a:gd name="connsiteX31" fmla="*/ 819150 w 1632204"/>
                <a:gd name="connsiteY31" fmla="*/ 1090136 h 2667095"/>
                <a:gd name="connsiteX32" fmla="*/ 818674 w 1632204"/>
                <a:gd name="connsiteY32" fmla="*/ 1090422 h 2667095"/>
                <a:gd name="connsiteX33" fmla="*/ 816483 w 1632204"/>
                <a:gd name="connsiteY33" fmla="*/ 1091946 h 2667095"/>
                <a:gd name="connsiteX34" fmla="*/ 812768 w 1632204"/>
                <a:gd name="connsiteY34" fmla="*/ 1094708 h 2667095"/>
                <a:gd name="connsiteX35" fmla="*/ 810292 w 1632204"/>
                <a:gd name="connsiteY35" fmla="*/ 1096709 h 2667095"/>
                <a:gd name="connsiteX36" fmla="*/ 806767 w 1632204"/>
                <a:gd name="connsiteY36" fmla="*/ 1099852 h 2667095"/>
                <a:gd name="connsiteX37" fmla="*/ 804577 w 1632204"/>
                <a:gd name="connsiteY37" fmla="*/ 1101947 h 2667095"/>
                <a:gd name="connsiteX38" fmla="*/ 801148 w 1632204"/>
                <a:gd name="connsiteY38" fmla="*/ 1105662 h 2667095"/>
                <a:gd name="connsiteX39" fmla="*/ 799434 w 1632204"/>
                <a:gd name="connsiteY39" fmla="*/ 1107662 h 2667095"/>
                <a:gd name="connsiteX40" fmla="*/ 795909 w 1632204"/>
                <a:gd name="connsiteY40" fmla="*/ 1112330 h 2667095"/>
                <a:gd name="connsiteX41" fmla="*/ 795814 w 1632204"/>
                <a:gd name="connsiteY41" fmla="*/ 1112520 h 2667095"/>
                <a:gd name="connsiteX42" fmla="*/ 794861 w 1632204"/>
                <a:gd name="connsiteY42" fmla="*/ 1113854 h 2667095"/>
                <a:gd name="connsiteX43" fmla="*/ 790765 w 1632204"/>
                <a:gd name="connsiteY43" fmla="*/ 1120521 h 2667095"/>
                <a:gd name="connsiteX44" fmla="*/ 790480 w 1632204"/>
                <a:gd name="connsiteY44" fmla="*/ 1121093 h 2667095"/>
                <a:gd name="connsiteX45" fmla="*/ 787337 w 1632204"/>
                <a:gd name="connsiteY45" fmla="*/ 1127570 h 2667095"/>
                <a:gd name="connsiteX46" fmla="*/ 786479 w 1632204"/>
                <a:gd name="connsiteY46" fmla="*/ 1129951 h 2667095"/>
                <a:gd name="connsiteX47" fmla="*/ 784669 w 1632204"/>
                <a:gd name="connsiteY47" fmla="*/ 1134904 h 2667095"/>
                <a:gd name="connsiteX48" fmla="*/ 783908 w 1632204"/>
                <a:gd name="connsiteY48" fmla="*/ 1137666 h 2667095"/>
                <a:gd name="connsiteX49" fmla="*/ 783908 w 1632204"/>
                <a:gd name="connsiteY49" fmla="*/ 1137857 h 2667095"/>
                <a:gd name="connsiteX50" fmla="*/ 782669 w 1632204"/>
                <a:gd name="connsiteY50" fmla="*/ 1142524 h 2667095"/>
                <a:gd name="connsiteX51" fmla="*/ 782574 w 1632204"/>
                <a:gd name="connsiteY51" fmla="*/ 1143000 h 2667095"/>
                <a:gd name="connsiteX52" fmla="*/ 782098 w 1632204"/>
                <a:gd name="connsiteY52" fmla="*/ 1145762 h 2667095"/>
                <a:gd name="connsiteX53" fmla="*/ 780764 w 1632204"/>
                <a:gd name="connsiteY53" fmla="*/ 1160336 h 2667095"/>
                <a:gd name="connsiteX54" fmla="*/ 709517 w 1632204"/>
                <a:gd name="connsiteY54" fmla="*/ 1218438 h 2667095"/>
                <a:gd name="connsiteX55" fmla="*/ 702850 w 1632204"/>
                <a:gd name="connsiteY55" fmla="*/ 1218819 h 2667095"/>
                <a:gd name="connsiteX56" fmla="*/ 700754 w 1632204"/>
                <a:gd name="connsiteY56" fmla="*/ 1219010 h 2667095"/>
                <a:gd name="connsiteX57" fmla="*/ 699802 w 1632204"/>
                <a:gd name="connsiteY57" fmla="*/ 1219105 h 2667095"/>
                <a:gd name="connsiteX58" fmla="*/ 693801 w 1632204"/>
                <a:gd name="connsiteY58" fmla="*/ 1220057 h 2667095"/>
                <a:gd name="connsiteX59" fmla="*/ 692563 w 1632204"/>
                <a:gd name="connsiteY59" fmla="*/ 1220248 h 2667095"/>
                <a:gd name="connsiteX60" fmla="*/ 627031 w 1632204"/>
                <a:gd name="connsiteY60" fmla="*/ 1290923 h 2667095"/>
                <a:gd name="connsiteX61" fmla="*/ 626745 w 1632204"/>
                <a:gd name="connsiteY61" fmla="*/ 1359884 h 2667095"/>
                <a:gd name="connsiteX62" fmla="*/ 626174 w 1632204"/>
                <a:gd name="connsiteY62" fmla="*/ 1359884 h 2667095"/>
                <a:gd name="connsiteX63" fmla="*/ 626174 w 1632204"/>
                <a:gd name="connsiteY63" fmla="*/ 1359884 h 2667095"/>
                <a:gd name="connsiteX64" fmla="*/ 887349 w 1632204"/>
                <a:gd name="connsiteY64" fmla="*/ 1359884 h 2667095"/>
                <a:gd name="connsiteX65" fmla="*/ 957358 w 1632204"/>
                <a:gd name="connsiteY65" fmla="*/ 1429893 h 2667095"/>
                <a:gd name="connsiteX66" fmla="*/ 957358 w 1632204"/>
                <a:gd name="connsiteY66" fmla="*/ 1454277 h 2667095"/>
                <a:gd name="connsiteX67" fmla="*/ 887349 w 1632204"/>
                <a:gd name="connsiteY67" fmla="*/ 1524286 h 2667095"/>
                <a:gd name="connsiteX68" fmla="*/ 626174 w 1632204"/>
                <a:gd name="connsiteY68" fmla="*/ 1524286 h 2667095"/>
                <a:gd name="connsiteX69" fmla="*/ 626174 w 1632204"/>
                <a:gd name="connsiteY69" fmla="*/ 1814417 h 2667095"/>
                <a:gd name="connsiteX70" fmla="*/ 626174 w 1632204"/>
                <a:gd name="connsiteY70" fmla="*/ 1959959 h 2667095"/>
                <a:gd name="connsiteX71" fmla="*/ 1134046 w 1632204"/>
                <a:gd name="connsiteY71" fmla="*/ 1959959 h 2667095"/>
                <a:gd name="connsiteX72" fmla="*/ 1249204 w 1632204"/>
                <a:gd name="connsiteY72" fmla="*/ 2074259 h 2667095"/>
                <a:gd name="connsiteX73" fmla="*/ 1249204 w 1632204"/>
                <a:gd name="connsiteY73" fmla="*/ 2667095 h 2667095"/>
                <a:gd name="connsiteX74" fmla="*/ 1632204 w 1632204"/>
                <a:gd name="connsiteY74" fmla="*/ 2667095 h 2667095"/>
                <a:gd name="connsiteX75" fmla="*/ 1632204 w 1632204"/>
                <a:gd name="connsiteY75" fmla="*/ 1233678 h 2667095"/>
                <a:gd name="connsiteX76" fmla="*/ 1496949 w 1632204"/>
                <a:gd name="connsiteY76" fmla="*/ 1233678 h 2667095"/>
                <a:gd name="connsiteX77" fmla="*/ 1277398 w 1632204"/>
                <a:gd name="connsiteY77" fmla="*/ 1311974 h 2667095"/>
                <a:gd name="connsiteX78" fmla="*/ 1217390 w 1632204"/>
                <a:gd name="connsiteY78" fmla="*/ 1371981 h 2667095"/>
                <a:gd name="connsiteX79" fmla="*/ 1196530 w 1632204"/>
                <a:gd name="connsiteY79" fmla="*/ 1371981 h 2667095"/>
                <a:gd name="connsiteX80" fmla="*/ 1136523 w 1632204"/>
                <a:gd name="connsiteY80" fmla="*/ 1313117 h 2667095"/>
                <a:gd name="connsiteX81" fmla="*/ 1055560 w 1632204"/>
                <a:gd name="connsiteY81" fmla="*/ 1233583 h 2667095"/>
                <a:gd name="connsiteX82" fmla="*/ 1016222 w 1632204"/>
                <a:gd name="connsiteY82" fmla="*/ 1233583 h 2667095"/>
                <a:gd name="connsiteX83" fmla="*/ 956215 w 1632204"/>
                <a:gd name="connsiteY83" fmla="*/ 1173575 h 2667095"/>
                <a:gd name="connsiteX84" fmla="*/ 956215 w 1632204"/>
                <a:gd name="connsiteY84" fmla="*/ 1152716 h 2667095"/>
                <a:gd name="connsiteX85" fmla="*/ 1016222 w 1632204"/>
                <a:gd name="connsiteY85" fmla="*/ 1092708 h 2667095"/>
                <a:gd name="connsiteX86" fmla="*/ 1181005 w 1632204"/>
                <a:gd name="connsiteY86" fmla="*/ 1092708 h 2667095"/>
                <a:gd name="connsiteX87" fmla="*/ 1189959 w 1632204"/>
                <a:gd name="connsiteY87" fmla="*/ 1092232 h 2667095"/>
                <a:gd name="connsiteX88" fmla="*/ 1196530 w 1632204"/>
                <a:gd name="connsiteY88" fmla="*/ 1091851 h 2667095"/>
                <a:gd name="connsiteX89" fmla="*/ 1217390 w 1632204"/>
                <a:gd name="connsiteY89" fmla="*/ 1091851 h 2667095"/>
                <a:gd name="connsiteX90" fmla="*/ 1277398 w 1632204"/>
                <a:gd name="connsiteY90" fmla="*/ 1151858 h 2667095"/>
                <a:gd name="connsiteX91" fmla="*/ 1277398 w 1632204"/>
                <a:gd name="connsiteY91" fmla="*/ 1311974 h 266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632204" h="2667095">
                  <a:moveTo>
                    <a:pt x="1496949" y="1233678"/>
                  </a:moveTo>
                  <a:cubicBezTo>
                    <a:pt x="1463992" y="1233678"/>
                    <a:pt x="1436942" y="1206627"/>
                    <a:pt x="1436942" y="1173671"/>
                  </a:cubicBezTo>
                  <a:lnTo>
                    <a:pt x="1436942" y="1152811"/>
                  </a:lnTo>
                  <a:cubicBezTo>
                    <a:pt x="1436942" y="1119854"/>
                    <a:pt x="1463897" y="1092803"/>
                    <a:pt x="1496949" y="1092803"/>
                  </a:cubicBezTo>
                  <a:lnTo>
                    <a:pt x="1629346" y="1092803"/>
                  </a:lnTo>
                  <a:lnTo>
                    <a:pt x="1629823" y="596932"/>
                  </a:lnTo>
                  <a:lnTo>
                    <a:pt x="1264444" y="596932"/>
                  </a:lnTo>
                  <a:lnTo>
                    <a:pt x="1264444" y="96869"/>
                  </a:lnTo>
                  <a:cubicBezTo>
                    <a:pt x="1264444" y="43434"/>
                    <a:pt x="1221105" y="0"/>
                    <a:pt x="1167574" y="0"/>
                  </a:cubicBezTo>
                  <a:lnTo>
                    <a:pt x="0" y="0"/>
                  </a:lnTo>
                  <a:lnTo>
                    <a:pt x="0" y="285464"/>
                  </a:lnTo>
                  <a:lnTo>
                    <a:pt x="82296" y="285464"/>
                  </a:lnTo>
                  <a:cubicBezTo>
                    <a:pt x="157734" y="285464"/>
                    <a:pt x="218789" y="346615"/>
                    <a:pt x="218789" y="421958"/>
                  </a:cubicBezTo>
                  <a:lnTo>
                    <a:pt x="218789" y="599980"/>
                  </a:lnTo>
                  <a:lnTo>
                    <a:pt x="882587" y="599980"/>
                  </a:lnTo>
                  <a:cubicBezTo>
                    <a:pt x="882587" y="790861"/>
                    <a:pt x="879634" y="920306"/>
                    <a:pt x="879919" y="1064324"/>
                  </a:cubicBezTo>
                  <a:cubicBezTo>
                    <a:pt x="880967" y="1072229"/>
                    <a:pt x="881062" y="1076516"/>
                    <a:pt x="879919" y="1076516"/>
                  </a:cubicBezTo>
                  <a:lnTo>
                    <a:pt x="872966" y="1076516"/>
                  </a:lnTo>
                  <a:cubicBezTo>
                    <a:pt x="869537" y="1076611"/>
                    <a:pt x="866489" y="1076516"/>
                    <a:pt x="864203" y="1076516"/>
                  </a:cubicBezTo>
                  <a:cubicBezTo>
                    <a:pt x="861441" y="1076516"/>
                    <a:pt x="858679" y="1076706"/>
                    <a:pt x="856011" y="1076897"/>
                  </a:cubicBezTo>
                  <a:cubicBezTo>
                    <a:pt x="855155" y="1076992"/>
                    <a:pt x="854297" y="1077182"/>
                    <a:pt x="853440" y="1077278"/>
                  </a:cubicBezTo>
                  <a:cubicBezTo>
                    <a:pt x="851630" y="1077468"/>
                    <a:pt x="849821" y="1077754"/>
                    <a:pt x="848106" y="1078135"/>
                  </a:cubicBezTo>
                  <a:cubicBezTo>
                    <a:pt x="847915" y="1078135"/>
                    <a:pt x="847630" y="1078230"/>
                    <a:pt x="847439" y="1078325"/>
                  </a:cubicBezTo>
                  <a:cubicBezTo>
                    <a:pt x="846677" y="1078516"/>
                    <a:pt x="845915" y="1078706"/>
                    <a:pt x="845153" y="1078897"/>
                  </a:cubicBezTo>
                  <a:cubicBezTo>
                    <a:pt x="843534" y="1079278"/>
                    <a:pt x="842010" y="1079659"/>
                    <a:pt x="840486" y="1080135"/>
                  </a:cubicBezTo>
                  <a:cubicBezTo>
                    <a:pt x="839438" y="1080421"/>
                    <a:pt x="838486" y="1080802"/>
                    <a:pt x="837438" y="1081183"/>
                  </a:cubicBezTo>
                  <a:cubicBezTo>
                    <a:pt x="836009" y="1081659"/>
                    <a:pt x="834485" y="1082231"/>
                    <a:pt x="833056" y="1082802"/>
                  </a:cubicBezTo>
                  <a:cubicBezTo>
                    <a:pt x="832009" y="1083183"/>
                    <a:pt x="831056" y="1083659"/>
                    <a:pt x="830104" y="1084136"/>
                  </a:cubicBezTo>
                  <a:cubicBezTo>
                    <a:pt x="828675" y="1084802"/>
                    <a:pt x="827342" y="1085374"/>
                    <a:pt x="826008" y="1086136"/>
                  </a:cubicBezTo>
                  <a:cubicBezTo>
                    <a:pt x="825532" y="1086422"/>
                    <a:pt x="825055" y="1086707"/>
                    <a:pt x="824484" y="1086993"/>
                  </a:cubicBezTo>
                  <a:cubicBezTo>
                    <a:pt x="824008" y="1087279"/>
                    <a:pt x="823531" y="1087469"/>
                    <a:pt x="823055" y="1087755"/>
                  </a:cubicBezTo>
                  <a:cubicBezTo>
                    <a:pt x="821722" y="1088517"/>
                    <a:pt x="820483" y="1089279"/>
                    <a:pt x="819150" y="1090136"/>
                  </a:cubicBezTo>
                  <a:cubicBezTo>
                    <a:pt x="818960" y="1090232"/>
                    <a:pt x="818864" y="1090327"/>
                    <a:pt x="818674" y="1090422"/>
                  </a:cubicBezTo>
                  <a:cubicBezTo>
                    <a:pt x="817911" y="1090898"/>
                    <a:pt x="817150" y="1091375"/>
                    <a:pt x="816483" y="1091946"/>
                  </a:cubicBezTo>
                  <a:cubicBezTo>
                    <a:pt x="815245" y="1092803"/>
                    <a:pt x="814006" y="1093756"/>
                    <a:pt x="812768" y="1094708"/>
                  </a:cubicBezTo>
                  <a:cubicBezTo>
                    <a:pt x="811911" y="1095375"/>
                    <a:pt x="811149" y="1095947"/>
                    <a:pt x="810292" y="1096709"/>
                  </a:cubicBezTo>
                  <a:cubicBezTo>
                    <a:pt x="809053" y="1097756"/>
                    <a:pt x="807910" y="1098804"/>
                    <a:pt x="806767" y="1099852"/>
                  </a:cubicBezTo>
                  <a:cubicBezTo>
                    <a:pt x="806005" y="1100519"/>
                    <a:pt x="805339" y="1101185"/>
                    <a:pt x="804577" y="1101947"/>
                  </a:cubicBezTo>
                  <a:cubicBezTo>
                    <a:pt x="803434" y="1103186"/>
                    <a:pt x="802291" y="1104424"/>
                    <a:pt x="801148" y="1105662"/>
                  </a:cubicBezTo>
                  <a:cubicBezTo>
                    <a:pt x="800576" y="1106329"/>
                    <a:pt x="799910" y="1106996"/>
                    <a:pt x="799434" y="1107662"/>
                  </a:cubicBezTo>
                  <a:cubicBezTo>
                    <a:pt x="798195" y="1109186"/>
                    <a:pt x="797052" y="1110710"/>
                    <a:pt x="795909" y="1112330"/>
                  </a:cubicBezTo>
                  <a:cubicBezTo>
                    <a:pt x="795909" y="1112425"/>
                    <a:pt x="795814" y="1112425"/>
                    <a:pt x="795814" y="1112520"/>
                  </a:cubicBezTo>
                  <a:cubicBezTo>
                    <a:pt x="795528" y="1112996"/>
                    <a:pt x="795147" y="1113377"/>
                    <a:pt x="794861" y="1113854"/>
                  </a:cubicBezTo>
                  <a:cubicBezTo>
                    <a:pt x="793433" y="1116044"/>
                    <a:pt x="792004" y="1118235"/>
                    <a:pt x="790765" y="1120521"/>
                  </a:cubicBezTo>
                  <a:cubicBezTo>
                    <a:pt x="790670" y="1120712"/>
                    <a:pt x="790575" y="1120902"/>
                    <a:pt x="790480" y="1121093"/>
                  </a:cubicBezTo>
                  <a:cubicBezTo>
                    <a:pt x="789336" y="1123188"/>
                    <a:pt x="788289" y="1125379"/>
                    <a:pt x="787337" y="1127570"/>
                  </a:cubicBezTo>
                  <a:cubicBezTo>
                    <a:pt x="787051" y="1128332"/>
                    <a:pt x="786765" y="1129094"/>
                    <a:pt x="786479" y="1129951"/>
                  </a:cubicBezTo>
                  <a:cubicBezTo>
                    <a:pt x="785812" y="1131570"/>
                    <a:pt x="785146" y="1133285"/>
                    <a:pt x="784669" y="1134904"/>
                  </a:cubicBezTo>
                  <a:cubicBezTo>
                    <a:pt x="784384" y="1135856"/>
                    <a:pt x="784098" y="1136714"/>
                    <a:pt x="783908" y="1137666"/>
                  </a:cubicBezTo>
                  <a:cubicBezTo>
                    <a:pt x="783908" y="1137761"/>
                    <a:pt x="783908" y="1137761"/>
                    <a:pt x="783908" y="1137857"/>
                  </a:cubicBezTo>
                  <a:cubicBezTo>
                    <a:pt x="783431" y="1139381"/>
                    <a:pt x="783050" y="1141000"/>
                    <a:pt x="782669" y="1142524"/>
                  </a:cubicBezTo>
                  <a:cubicBezTo>
                    <a:pt x="782669" y="1142714"/>
                    <a:pt x="782574" y="1142905"/>
                    <a:pt x="782574" y="1143000"/>
                  </a:cubicBezTo>
                  <a:cubicBezTo>
                    <a:pt x="782383" y="1143953"/>
                    <a:pt x="782193" y="1144810"/>
                    <a:pt x="782098" y="1145762"/>
                  </a:cubicBezTo>
                  <a:cubicBezTo>
                    <a:pt x="781240" y="1150525"/>
                    <a:pt x="780764" y="1155287"/>
                    <a:pt x="780764" y="1160336"/>
                  </a:cubicBezTo>
                  <a:cubicBezTo>
                    <a:pt x="780288" y="1185863"/>
                    <a:pt x="744760" y="1217771"/>
                    <a:pt x="709517" y="1218438"/>
                  </a:cubicBezTo>
                  <a:cubicBezTo>
                    <a:pt x="707231" y="1218438"/>
                    <a:pt x="705040" y="1218628"/>
                    <a:pt x="702850" y="1218819"/>
                  </a:cubicBezTo>
                  <a:cubicBezTo>
                    <a:pt x="702183" y="1218914"/>
                    <a:pt x="701421" y="1218914"/>
                    <a:pt x="700754" y="1219010"/>
                  </a:cubicBezTo>
                  <a:cubicBezTo>
                    <a:pt x="700469" y="1219010"/>
                    <a:pt x="700087" y="1219105"/>
                    <a:pt x="699802" y="1219105"/>
                  </a:cubicBezTo>
                  <a:cubicBezTo>
                    <a:pt x="697801" y="1219391"/>
                    <a:pt x="695801" y="1219676"/>
                    <a:pt x="693801" y="1220057"/>
                  </a:cubicBezTo>
                  <a:cubicBezTo>
                    <a:pt x="693420" y="1220153"/>
                    <a:pt x="692943" y="1220248"/>
                    <a:pt x="692563" y="1220248"/>
                  </a:cubicBezTo>
                  <a:cubicBezTo>
                    <a:pt x="658273" y="1227487"/>
                    <a:pt x="631698" y="1255871"/>
                    <a:pt x="627031" y="1290923"/>
                  </a:cubicBezTo>
                  <a:lnTo>
                    <a:pt x="626745" y="1359884"/>
                  </a:lnTo>
                  <a:lnTo>
                    <a:pt x="626174" y="1359884"/>
                  </a:lnTo>
                  <a:lnTo>
                    <a:pt x="626174" y="1359884"/>
                  </a:lnTo>
                  <a:lnTo>
                    <a:pt x="887349" y="1359884"/>
                  </a:lnTo>
                  <a:cubicBezTo>
                    <a:pt x="925830" y="1359884"/>
                    <a:pt x="957358" y="1391412"/>
                    <a:pt x="957358" y="1429893"/>
                  </a:cubicBezTo>
                  <a:lnTo>
                    <a:pt x="957358" y="1454277"/>
                  </a:lnTo>
                  <a:cubicBezTo>
                    <a:pt x="957358" y="1492758"/>
                    <a:pt x="925830" y="1524286"/>
                    <a:pt x="887349" y="1524286"/>
                  </a:cubicBezTo>
                  <a:lnTo>
                    <a:pt x="626174" y="1524286"/>
                  </a:lnTo>
                  <a:lnTo>
                    <a:pt x="626174" y="1814417"/>
                  </a:lnTo>
                  <a:lnTo>
                    <a:pt x="626174" y="1959959"/>
                  </a:lnTo>
                  <a:lnTo>
                    <a:pt x="1134046" y="1959959"/>
                  </a:lnTo>
                  <a:cubicBezTo>
                    <a:pt x="1197388" y="1959959"/>
                    <a:pt x="1249204" y="2011394"/>
                    <a:pt x="1249204" y="2074259"/>
                  </a:cubicBezTo>
                  <a:lnTo>
                    <a:pt x="1249204" y="2667095"/>
                  </a:lnTo>
                  <a:lnTo>
                    <a:pt x="1632204" y="2667095"/>
                  </a:lnTo>
                  <a:lnTo>
                    <a:pt x="1632204" y="1233678"/>
                  </a:lnTo>
                  <a:lnTo>
                    <a:pt x="1496949" y="1233678"/>
                  </a:lnTo>
                  <a:close/>
                  <a:moveTo>
                    <a:pt x="1277398" y="1311974"/>
                  </a:moveTo>
                  <a:cubicBezTo>
                    <a:pt x="1277398" y="1344930"/>
                    <a:pt x="1250442" y="1371981"/>
                    <a:pt x="1217390" y="1371981"/>
                  </a:cubicBezTo>
                  <a:lnTo>
                    <a:pt x="1196530" y="1371981"/>
                  </a:lnTo>
                  <a:cubicBezTo>
                    <a:pt x="1163955" y="1371981"/>
                    <a:pt x="1137190" y="1345597"/>
                    <a:pt x="1136523" y="1313117"/>
                  </a:cubicBezTo>
                  <a:cubicBezTo>
                    <a:pt x="1135666" y="1269016"/>
                    <a:pt x="1099661" y="1233583"/>
                    <a:pt x="1055560" y="1233583"/>
                  </a:cubicBezTo>
                  <a:lnTo>
                    <a:pt x="1016222" y="1233583"/>
                  </a:lnTo>
                  <a:cubicBezTo>
                    <a:pt x="983266" y="1233583"/>
                    <a:pt x="956215" y="1206627"/>
                    <a:pt x="956215" y="1173575"/>
                  </a:cubicBezTo>
                  <a:lnTo>
                    <a:pt x="956215" y="1152716"/>
                  </a:lnTo>
                  <a:cubicBezTo>
                    <a:pt x="956215" y="1119759"/>
                    <a:pt x="983171" y="1092708"/>
                    <a:pt x="1016222" y="1092708"/>
                  </a:cubicBezTo>
                  <a:lnTo>
                    <a:pt x="1181005" y="1092708"/>
                  </a:lnTo>
                  <a:cubicBezTo>
                    <a:pt x="1184148" y="1092708"/>
                    <a:pt x="1186815" y="1092518"/>
                    <a:pt x="1189959" y="1092232"/>
                  </a:cubicBezTo>
                  <a:cubicBezTo>
                    <a:pt x="1192149" y="1091946"/>
                    <a:pt x="1194340" y="1091851"/>
                    <a:pt x="1196530" y="1091851"/>
                  </a:cubicBezTo>
                  <a:lnTo>
                    <a:pt x="1217390" y="1091851"/>
                  </a:lnTo>
                  <a:cubicBezTo>
                    <a:pt x="1250347" y="1091851"/>
                    <a:pt x="1277398" y="1118807"/>
                    <a:pt x="1277398" y="1151858"/>
                  </a:cubicBezTo>
                  <a:lnTo>
                    <a:pt x="1277398" y="1311974"/>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9" name="Freeform: Shape 208">
              <a:extLst>
                <a:ext uri="{FF2B5EF4-FFF2-40B4-BE49-F238E27FC236}">
                  <a16:creationId xmlns:a16="http://schemas.microsoft.com/office/drawing/2014/main" id="{E1168188-5084-486D-BD85-EBD8287FA20A}"/>
                </a:ext>
              </a:extLst>
            </p:cNvPr>
            <p:cNvSpPr/>
            <p:nvPr/>
          </p:nvSpPr>
          <p:spPr>
            <a:xfrm>
              <a:off x="5121228" y="1934892"/>
              <a:ext cx="931164" cy="707326"/>
            </a:xfrm>
            <a:custGeom>
              <a:avLst/>
              <a:gdLst>
                <a:gd name="connsiteX0" fmla="*/ 931164 w 931164"/>
                <a:gd name="connsiteY0" fmla="*/ 114300 h 707326"/>
                <a:gd name="connsiteX1" fmla="*/ 816007 w 931164"/>
                <a:gd name="connsiteY1" fmla="*/ 0 h 707326"/>
                <a:gd name="connsiteX2" fmla="*/ 308134 w 931164"/>
                <a:gd name="connsiteY2" fmla="*/ 0 h 707326"/>
                <a:gd name="connsiteX3" fmla="*/ 308134 w 931164"/>
                <a:gd name="connsiteY3" fmla="*/ 143827 h 707326"/>
                <a:gd name="connsiteX4" fmla="*/ 308229 w 931164"/>
                <a:gd name="connsiteY4" fmla="*/ 143827 h 707326"/>
                <a:gd name="connsiteX5" fmla="*/ 308229 w 931164"/>
                <a:gd name="connsiteY5" fmla="*/ 206883 h 707326"/>
                <a:gd name="connsiteX6" fmla="*/ 308229 w 931164"/>
                <a:gd name="connsiteY6" fmla="*/ 219742 h 707326"/>
                <a:gd name="connsiteX7" fmla="*/ 308229 w 931164"/>
                <a:gd name="connsiteY7" fmla="*/ 227933 h 707326"/>
                <a:gd name="connsiteX8" fmla="*/ 308134 w 931164"/>
                <a:gd name="connsiteY8" fmla="*/ 229171 h 707326"/>
                <a:gd name="connsiteX9" fmla="*/ 308134 w 931164"/>
                <a:gd name="connsiteY9" fmla="*/ 230696 h 707326"/>
                <a:gd name="connsiteX10" fmla="*/ 307943 w 931164"/>
                <a:gd name="connsiteY10" fmla="*/ 232410 h 707326"/>
                <a:gd name="connsiteX11" fmla="*/ 307658 w 931164"/>
                <a:gd name="connsiteY11" fmla="*/ 235363 h 707326"/>
                <a:gd name="connsiteX12" fmla="*/ 307181 w 931164"/>
                <a:gd name="connsiteY12" fmla="*/ 238411 h 707326"/>
                <a:gd name="connsiteX13" fmla="*/ 306610 w 931164"/>
                <a:gd name="connsiteY13" fmla="*/ 241268 h 707326"/>
                <a:gd name="connsiteX14" fmla="*/ 305848 w 931164"/>
                <a:gd name="connsiteY14" fmla="*/ 244221 h 707326"/>
                <a:gd name="connsiteX15" fmla="*/ 304991 w 931164"/>
                <a:gd name="connsiteY15" fmla="*/ 246983 h 707326"/>
                <a:gd name="connsiteX16" fmla="*/ 303943 w 931164"/>
                <a:gd name="connsiteY16" fmla="*/ 249746 h 707326"/>
                <a:gd name="connsiteX17" fmla="*/ 302895 w 931164"/>
                <a:gd name="connsiteY17" fmla="*/ 252413 h 707326"/>
                <a:gd name="connsiteX18" fmla="*/ 301657 w 931164"/>
                <a:gd name="connsiteY18" fmla="*/ 254984 h 707326"/>
                <a:gd name="connsiteX19" fmla="*/ 300324 w 931164"/>
                <a:gd name="connsiteY19" fmla="*/ 257556 h 707326"/>
                <a:gd name="connsiteX20" fmla="*/ 298799 w 931164"/>
                <a:gd name="connsiteY20" fmla="*/ 260032 h 707326"/>
                <a:gd name="connsiteX21" fmla="*/ 297275 w 931164"/>
                <a:gd name="connsiteY21" fmla="*/ 262414 h 707326"/>
                <a:gd name="connsiteX22" fmla="*/ 295561 w 931164"/>
                <a:gd name="connsiteY22" fmla="*/ 264700 h 707326"/>
                <a:gd name="connsiteX23" fmla="*/ 293751 w 931164"/>
                <a:gd name="connsiteY23" fmla="*/ 266986 h 707326"/>
                <a:gd name="connsiteX24" fmla="*/ 291846 w 931164"/>
                <a:gd name="connsiteY24" fmla="*/ 269081 h 707326"/>
                <a:gd name="connsiteX25" fmla="*/ 289846 w 931164"/>
                <a:gd name="connsiteY25" fmla="*/ 271177 h 707326"/>
                <a:gd name="connsiteX26" fmla="*/ 287655 w 931164"/>
                <a:gd name="connsiteY26" fmla="*/ 273082 h 707326"/>
                <a:gd name="connsiteX27" fmla="*/ 285560 w 931164"/>
                <a:gd name="connsiteY27" fmla="*/ 274892 h 707326"/>
                <a:gd name="connsiteX28" fmla="*/ 283179 w 931164"/>
                <a:gd name="connsiteY28" fmla="*/ 276606 h 707326"/>
                <a:gd name="connsiteX29" fmla="*/ 280892 w 931164"/>
                <a:gd name="connsiteY29" fmla="*/ 278225 h 707326"/>
                <a:gd name="connsiteX30" fmla="*/ 278321 w 931164"/>
                <a:gd name="connsiteY30" fmla="*/ 279749 h 707326"/>
                <a:gd name="connsiteX31" fmla="*/ 275940 w 931164"/>
                <a:gd name="connsiteY31" fmla="*/ 281178 h 707326"/>
                <a:gd name="connsiteX32" fmla="*/ 273177 w 931164"/>
                <a:gd name="connsiteY32" fmla="*/ 282511 h 707326"/>
                <a:gd name="connsiteX33" fmla="*/ 270701 w 931164"/>
                <a:gd name="connsiteY33" fmla="*/ 283655 h 707326"/>
                <a:gd name="connsiteX34" fmla="*/ 267653 w 931164"/>
                <a:gd name="connsiteY34" fmla="*/ 284797 h 707326"/>
                <a:gd name="connsiteX35" fmla="*/ 265272 w 931164"/>
                <a:gd name="connsiteY35" fmla="*/ 285655 h 707326"/>
                <a:gd name="connsiteX36" fmla="*/ 261938 w 931164"/>
                <a:gd name="connsiteY36" fmla="*/ 286512 h 707326"/>
                <a:gd name="connsiteX37" fmla="*/ 259556 w 931164"/>
                <a:gd name="connsiteY37" fmla="*/ 287084 h 707326"/>
                <a:gd name="connsiteX38" fmla="*/ 255651 w 931164"/>
                <a:gd name="connsiteY38" fmla="*/ 287655 h 707326"/>
                <a:gd name="connsiteX39" fmla="*/ 253651 w 931164"/>
                <a:gd name="connsiteY39" fmla="*/ 287941 h 707326"/>
                <a:gd name="connsiteX40" fmla="*/ 247555 w 931164"/>
                <a:gd name="connsiteY40" fmla="*/ 288226 h 707326"/>
                <a:gd name="connsiteX41" fmla="*/ 157449 w 931164"/>
                <a:gd name="connsiteY41" fmla="*/ 288226 h 707326"/>
                <a:gd name="connsiteX42" fmla="*/ 157449 w 931164"/>
                <a:gd name="connsiteY42" fmla="*/ 363950 h 707326"/>
                <a:gd name="connsiteX43" fmla="*/ 96964 w 931164"/>
                <a:gd name="connsiteY43" fmla="*/ 424434 h 707326"/>
                <a:gd name="connsiteX44" fmla="*/ 0 w 931164"/>
                <a:gd name="connsiteY44" fmla="*/ 424434 h 707326"/>
                <a:gd name="connsiteX45" fmla="*/ 0 w 931164"/>
                <a:gd name="connsiteY45" fmla="*/ 707326 h 707326"/>
                <a:gd name="connsiteX46" fmla="*/ 930879 w 931164"/>
                <a:gd name="connsiteY46" fmla="*/ 707326 h 707326"/>
                <a:gd name="connsiteX47" fmla="*/ 930879 w 931164"/>
                <a:gd name="connsiteY47" fmla="*/ 114300 h 70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31164" h="707326">
                  <a:moveTo>
                    <a:pt x="931164" y="114300"/>
                  </a:moveTo>
                  <a:cubicBezTo>
                    <a:pt x="931164" y="51435"/>
                    <a:pt x="879348" y="0"/>
                    <a:pt x="816007" y="0"/>
                  </a:cubicBezTo>
                  <a:lnTo>
                    <a:pt x="308134" y="0"/>
                  </a:lnTo>
                  <a:lnTo>
                    <a:pt x="308134" y="143827"/>
                  </a:lnTo>
                  <a:lnTo>
                    <a:pt x="308229" y="143827"/>
                  </a:lnTo>
                  <a:lnTo>
                    <a:pt x="308229" y="206883"/>
                  </a:lnTo>
                  <a:lnTo>
                    <a:pt x="308229" y="219742"/>
                  </a:lnTo>
                  <a:lnTo>
                    <a:pt x="308229" y="227933"/>
                  </a:lnTo>
                  <a:cubicBezTo>
                    <a:pt x="308229" y="228314"/>
                    <a:pt x="308134" y="228790"/>
                    <a:pt x="308134" y="229171"/>
                  </a:cubicBezTo>
                  <a:lnTo>
                    <a:pt x="308134" y="230696"/>
                  </a:lnTo>
                  <a:cubicBezTo>
                    <a:pt x="308134" y="231267"/>
                    <a:pt x="308039" y="231838"/>
                    <a:pt x="307943" y="232410"/>
                  </a:cubicBezTo>
                  <a:cubicBezTo>
                    <a:pt x="307848" y="233363"/>
                    <a:pt x="307753" y="234315"/>
                    <a:pt x="307658" y="235363"/>
                  </a:cubicBezTo>
                  <a:cubicBezTo>
                    <a:pt x="307563" y="236410"/>
                    <a:pt x="307372" y="237363"/>
                    <a:pt x="307181" y="238411"/>
                  </a:cubicBezTo>
                  <a:cubicBezTo>
                    <a:pt x="306991" y="239363"/>
                    <a:pt x="306800" y="240316"/>
                    <a:pt x="306610" y="241268"/>
                  </a:cubicBezTo>
                  <a:cubicBezTo>
                    <a:pt x="306420" y="242221"/>
                    <a:pt x="306134" y="243173"/>
                    <a:pt x="305848" y="244221"/>
                  </a:cubicBezTo>
                  <a:cubicBezTo>
                    <a:pt x="305562" y="245173"/>
                    <a:pt x="305371" y="246031"/>
                    <a:pt x="304991" y="246983"/>
                  </a:cubicBezTo>
                  <a:cubicBezTo>
                    <a:pt x="304705" y="247936"/>
                    <a:pt x="304324" y="248793"/>
                    <a:pt x="303943" y="249746"/>
                  </a:cubicBezTo>
                  <a:cubicBezTo>
                    <a:pt x="303562" y="250603"/>
                    <a:pt x="303276" y="251555"/>
                    <a:pt x="302895" y="252413"/>
                  </a:cubicBezTo>
                  <a:cubicBezTo>
                    <a:pt x="302514" y="253270"/>
                    <a:pt x="302038" y="254127"/>
                    <a:pt x="301657" y="254984"/>
                  </a:cubicBezTo>
                  <a:cubicBezTo>
                    <a:pt x="301180" y="255842"/>
                    <a:pt x="300800" y="256699"/>
                    <a:pt x="300324" y="257556"/>
                  </a:cubicBezTo>
                  <a:cubicBezTo>
                    <a:pt x="299847" y="258413"/>
                    <a:pt x="299371" y="259175"/>
                    <a:pt x="298799" y="260032"/>
                  </a:cubicBezTo>
                  <a:cubicBezTo>
                    <a:pt x="298323" y="260794"/>
                    <a:pt x="297752" y="261652"/>
                    <a:pt x="297275" y="262414"/>
                  </a:cubicBezTo>
                  <a:cubicBezTo>
                    <a:pt x="296704" y="263176"/>
                    <a:pt x="296133" y="263938"/>
                    <a:pt x="295561" y="264700"/>
                  </a:cubicBezTo>
                  <a:cubicBezTo>
                    <a:pt x="294990" y="265462"/>
                    <a:pt x="294418" y="266224"/>
                    <a:pt x="293751" y="266986"/>
                  </a:cubicBezTo>
                  <a:cubicBezTo>
                    <a:pt x="293180" y="267748"/>
                    <a:pt x="292513" y="268414"/>
                    <a:pt x="291846" y="269081"/>
                  </a:cubicBezTo>
                  <a:cubicBezTo>
                    <a:pt x="291179" y="269748"/>
                    <a:pt x="290513" y="270510"/>
                    <a:pt x="289846" y="271177"/>
                  </a:cubicBezTo>
                  <a:cubicBezTo>
                    <a:pt x="289179" y="271843"/>
                    <a:pt x="288417" y="272510"/>
                    <a:pt x="287655" y="273082"/>
                  </a:cubicBezTo>
                  <a:cubicBezTo>
                    <a:pt x="286988" y="273748"/>
                    <a:pt x="286227" y="274320"/>
                    <a:pt x="285560" y="274892"/>
                  </a:cubicBezTo>
                  <a:cubicBezTo>
                    <a:pt x="284798" y="275463"/>
                    <a:pt x="284036" y="276034"/>
                    <a:pt x="283179" y="276606"/>
                  </a:cubicBezTo>
                  <a:cubicBezTo>
                    <a:pt x="282416" y="277177"/>
                    <a:pt x="281654" y="277749"/>
                    <a:pt x="280892" y="278225"/>
                  </a:cubicBezTo>
                  <a:cubicBezTo>
                    <a:pt x="280035" y="278797"/>
                    <a:pt x="279178" y="279273"/>
                    <a:pt x="278321" y="279749"/>
                  </a:cubicBezTo>
                  <a:cubicBezTo>
                    <a:pt x="277559" y="280225"/>
                    <a:pt x="276796" y="280702"/>
                    <a:pt x="275940" y="281178"/>
                  </a:cubicBezTo>
                  <a:cubicBezTo>
                    <a:pt x="274987" y="281654"/>
                    <a:pt x="274130" y="282130"/>
                    <a:pt x="273177" y="282511"/>
                  </a:cubicBezTo>
                  <a:cubicBezTo>
                    <a:pt x="272320" y="282892"/>
                    <a:pt x="271558" y="283273"/>
                    <a:pt x="270701" y="283655"/>
                  </a:cubicBezTo>
                  <a:cubicBezTo>
                    <a:pt x="269748" y="284035"/>
                    <a:pt x="268700" y="284417"/>
                    <a:pt x="267653" y="284797"/>
                  </a:cubicBezTo>
                  <a:cubicBezTo>
                    <a:pt x="266891" y="285083"/>
                    <a:pt x="266033" y="285369"/>
                    <a:pt x="265272" y="285655"/>
                  </a:cubicBezTo>
                  <a:cubicBezTo>
                    <a:pt x="264129" y="286036"/>
                    <a:pt x="263080" y="286226"/>
                    <a:pt x="261938" y="286512"/>
                  </a:cubicBezTo>
                  <a:cubicBezTo>
                    <a:pt x="261176" y="286702"/>
                    <a:pt x="260414" y="286988"/>
                    <a:pt x="259556" y="287084"/>
                  </a:cubicBezTo>
                  <a:cubicBezTo>
                    <a:pt x="258223" y="287369"/>
                    <a:pt x="256890" y="287464"/>
                    <a:pt x="255651" y="287655"/>
                  </a:cubicBezTo>
                  <a:cubicBezTo>
                    <a:pt x="254984" y="287750"/>
                    <a:pt x="254318" y="287846"/>
                    <a:pt x="253651" y="287941"/>
                  </a:cubicBezTo>
                  <a:cubicBezTo>
                    <a:pt x="251651" y="288131"/>
                    <a:pt x="249650" y="288226"/>
                    <a:pt x="247555" y="288226"/>
                  </a:cubicBezTo>
                  <a:lnTo>
                    <a:pt x="157449" y="288226"/>
                  </a:lnTo>
                  <a:lnTo>
                    <a:pt x="157449" y="363950"/>
                  </a:lnTo>
                  <a:cubicBezTo>
                    <a:pt x="157449" y="397192"/>
                    <a:pt x="130207" y="424434"/>
                    <a:pt x="96964" y="424434"/>
                  </a:cubicBezTo>
                  <a:lnTo>
                    <a:pt x="0" y="424434"/>
                  </a:lnTo>
                  <a:lnTo>
                    <a:pt x="0" y="707326"/>
                  </a:lnTo>
                  <a:lnTo>
                    <a:pt x="930879" y="707326"/>
                  </a:lnTo>
                  <a:lnTo>
                    <a:pt x="930879" y="11430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10" name="Freeform: Shape 209">
              <a:extLst>
                <a:ext uri="{FF2B5EF4-FFF2-40B4-BE49-F238E27FC236}">
                  <a16:creationId xmlns:a16="http://schemas.microsoft.com/office/drawing/2014/main" id="{1F154C30-B0BC-4216-8E39-C52393F48F52}"/>
                </a:ext>
              </a:extLst>
            </p:cNvPr>
            <p:cNvSpPr/>
            <p:nvPr/>
          </p:nvSpPr>
          <p:spPr>
            <a:xfrm>
              <a:off x="4648978" y="4562649"/>
              <a:ext cx="325278" cy="429958"/>
            </a:xfrm>
            <a:custGeom>
              <a:avLst/>
              <a:gdLst>
                <a:gd name="connsiteX0" fmla="*/ 211741 w 325278"/>
                <a:gd name="connsiteY0" fmla="*/ 95 h 429958"/>
                <a:gd name="connsiteX1" fmla="*/ 172593 w 325278"/>
                <a:gd name="connsiteY1" fmla="*/ 95 h 429958"/>
                <a:gd name="connsiteX2" fmla="*/ 107252 w 325278"/>
                <a:gd name="connsiteY2" fmla="*/ 95 h 429958"/>
                <a:gd name="connsiteX3" fmla="*/ 95155 w 325278"/>
                <a:gd name="connsiteY3" fmla="*/ 95 h 429958"/>
                <a:gd name="connsiteX4" fmla="*/ 0 w 325278"/>
                <a:gd name="connsiteY4" fmla="*/ 95 h 429958"/>
                <a:gd name="connsiteX5" fmla="*/ 11621 w 325278"/>
                <a:gd name="connsiteY5" fmla="*/ 34004 h 429958"/>
                <a:gd name="connsiteX6" fmla="*/ 11049 w 325278"/>
                <a:gd name="connsiteY6" fmla="*/ 232791 h 429958"/>
                <a:gd name="connsiteX7" fmla="*/ 11049 w 325278"/>
                <a:gd name="connsiteY7" fmla="*/ 236315 h 429958"/>
                <a:gd name="connsiteX8" fmla="*/ 11049 w 325278"/>
                <a:gd name="connsiteY8" fmla="*/ 237839 h 429958"/>
                <a:gd name="connsiteX9" fmla="*/ 11049 w 325278"/>
                <a:gd name="connsiteY9" fmla="*/ 237839 h 429958"/>
                <a:gd name="connsiteX10" fmla="*/ 11144 w 325278"/>
                <a:gd name="connsiteY10" fmla="*/ 239268 h 429958"/>
                <a:gd name="connsiteX11" fmla="*/ 11144 w 325278"/>
                <a:gd name="connsiteY11" fmla="*/ 239268 h 429958"/>
                <a:gd name="connsiteX12" fmla="*/ 11239 w 325278"/>
                <a:gd name="connsiteY12" fmla="*/ 240697 h 429958"/>
                <a:gd name="connsiteX13" fmla="*/ 11239 w 325278"/>
                <a:gd name="connsiteY13" fmla="*/ 240697 h 429958"/>
                <a:gd name="connsiteX14" fmla="*/ 11335 w 325278"/>
                <a:gd name="connsiteY14" fmla="*/ 242126 h 429958"/>
                <a:gd name="connsiteX15" fmla="*/ 11335 w 325278"/>
                <a:gd name="connsiteY15" fmla="*/ 242126 h 429958"/>
                <a:gd name="connsiteX16" fmla="*/ 11525 w 325278"/>
                <a:gd name="connsiteY16" fmla="*/ 243554 h 429958"/>
                <a:gd name="connsiteX17" fmla="*/ 11525 w 325278"/>
                <a:gd name="connsiteY17" fmla="*/ 243554 h 429958"/>
                <a:gd name="connsiteX18" fmla="*/ 11716 w 325278"/>
                <a:gd name="connsiteY18" fmla="*/ 244983 h 429958"/>
                <a:gd name="connsiteX19" fmla="*/ 11716 w 325278"/>
                <a:gd name="connsiteY19" fmla="*/ 244983 h 429958"/>
                <a:gd name="connsiteX20" fmla="*/ 12002 w 325278"/>
                <a:gd name="connsiteY20" fmla="*/ 246412 h 429958"/>
                <a:gd name="connsiteX21" fmla="*/ 12002 w 325278"/>
                <a:gd name="connsiteY21" fmla="*/ 246412 h 429958"/>
                <a:gd name="connsiteX22" fmla="*/ 12287 w 325278"/>
                <a:gd name="connsiteY22" fmla="*/ 247841 h 429958"/>
                <a:gd name="connsiteX23" fmla="*/ 12287 w 325278"/>
                <a:gd name="connsiteY23" fmla="*/ 247841 h 429958"/>
                <a:gd name="connsiteX24" fmla="*/ 12573 w 325278"/>
                <a:gd name="connsiteY24" fmla="*/ 249269 h 429958"/>
                <a:gd name="connsiteX25" fmla="*/ 12573 w 325278"/>
                <a:gd name="connsiteY25" fmla="*/ 249269 h 429958"/>
                <a:gd name="connsiteX26" fmla="*/ 12954 w 325278"/>
                <a:gd name="connsiteY26" fmla="*/ 250698 h 429958"/>
                <a:gd name="connsiteX27" fmla="*/ 12954 w 325278"/>
                <a:gd name="connsiteY27" fmla="*/ 250698 h 429958"/>
                <a:gd name="connsiteX28" fmla="*/ 64294 w 325278"/>
                <a:gd name="connsiteY28" fmla="*/ 293751 h 429958"/>
                <a:gd name="connsiteX29" fmla="*/ 64294 w 325278"/>
                <a:gd name="connsiteY29" fmla="*/ 293751 h 429958"/>
                <a:gd name="connsiteX30" fmla="*/ 65722 w 325278"/>
                <a:gd name="connsiteY30" fmla="*/ 293846 h 429958"/>
                <a:gd name="connsiteX31" fmla="*/ 65722 w 325278"/>
                <a:gd name="connsiteY31" fmla="*/ 293846 h 429958"/>
                <a:gd name="connsiteX32" fmla="*/ 66199 w 325278"/>
                <a:gd name="connsiteY32" fmla="*/ 293846 h 429958"/>
                <a:gd name="connsiteX33" fmla="*/ 69342 w 325278"/>
                <a:gd name="connsiteY33" fmla="*/ 293941 h 429958"/>
                <a:gd name="connsiteX34" fmla="*/ 76771 w 325278"/>
                <a:gd name="connsiteY34" fmla="*/ 293941 h 429958"/>
                <a:gd name="connsiteX35" fmla="*/ 157734 w 325278"/>
                <a:gd name="connsiteY35" fmla="*/ 374904 h 429958"/>
                <a:gd name="connsiteX36" fmla="*/ 157734 w 325278"/>
                <a:gd name="connsiteY36" fmla="*/ 429959 h 429958"/>
                <a:gd name="connsiteX37" fmla="*/ 268510 w 325278"/>
                <a:gd name="connsiteY37" fmla="*/ 429959 h 429958"/>
                <a:gd name="connsiteX38" fmla="*/ 325279 w 325278"/>
                <a:gd name="connsiteY38" fmla="*/ 381476 h 429958"/>
                <a:gd name="connsiteX39" fmla="*/ 325279 w 325278"/>
                <a:gd name="connsiteY39" fmla="*/ 0 h 429958"/>
                <a:gd name="connsiteX40" fmla="*/ 211741 w 325278"/>
                <a:gd name="connsiteY40" fmla="*/ 0 h 4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5278" h="429958">
                  <a:moveTo>
                    <a:pt x="211741" y="95"/>
                  </a:moveTo>
                  <a:lnTo>
                    <a:pt x="172593" y="95"/>
                  </a:lnTo>
                  <a:lnTo>
                    <a:pt x="107252" y="95"/>
                  </a:lnTo>
                  <a:lnTo>
                    <a:pt x="95155" y="95"/>
                  </a:lnTo>
                  <a:lnTo>
                    <a:pt x="0" y="95"/>
                  </a:lnTo>
                  <a:cubicBezTo>
                    <a:pt x="7239" y="7906"/>
                    <a:pt x="11716" y="18764"/>
                    <a:pt x="11621" y="34004"/>
                  </a:cubicBezTo>
                  <a:lnTo>
                    <a:pt x="11049" y="232791"/>
                  </a:lnTo>
                  <a:lnTo>
                    <a:pt x="11049" y="236315"/>
                  </a:lnTo>
                  <a:lnTo>
                    <a:pt x="11049" y="237839"/>
                  </a:lnTo>
                  <a:lnTo>
                    <a:pt x="11049" y="237839"/>
                  </a:lnTo>
                  <a:lnTo>
                    <a:pt x="11144" y="239268"/>
                  </a:lnTo>
                  <a:lnTo>
                    <a:pt x="11144" y="239268"/>
                  </a:lnTo>
                  <a:lnTo>
                    <a:pt x="11239" y="240697"/>
                  </a:lnTo>
                  <a:lnTo>
                    <a:pt x="11239" y="240697"/>
                  </a:lnTo>
                  <a:lnTo>
                    <a:pt x="11335" y="242126"/>
                  </a:lnTo>
                  <a:lnTo>
                    <a:pt x="11335" y="242126"/>
                  </a:lnTo>
                  <a:lnTo>
                    <a:pt x="11525" y="243554"/>
                  </a:lnTo>
                  <a:lnTo>
                    <a:pt x="11525" y="243554"/>
                  </a:lnTo>
                  <a:lnTo>
                    <a:pt x="11716" y="244983"/>
                  </a:lnTo>
                  <a:lnTo>
                    <a:pt x="11716" y="244983"/>
                  </a:lnTo>
                  <a:lnTo>
                    <a:pt x="12002" y="246412"/>
                  </a:lnTo>
                  <a:lnTo>
                    <a:pt x="12002" y="246412"/>
                  </a:lnTo>
                  <a:cubicBezTo>
                    <a:pt x="12097" y="246888"/>
                    <a:pt x="12192" y="247364"/>
                    <a:pt x="12287" y="247841"/>
                  </a:cubicBezTo>
                  <a:lnTo>
                    <a:pt x="12287" y="247841"/>
                  </a:lnTo>
                  <a:lnTo>
                    <a:pt x="12573" y="249269"/>
                  </a:lnTo>
                  <a:lnTo>
                    <a:pt x="12573" y="249269"/>
                  </a:lnTo>
                  <a:lnTo>
                    <a:pt x="12954" y="250698"/>
                  </a:lnTo>
                  <a:lnTo>
                    <a:pt x="12954" y="250698"/>
                  </a:lnTo>
                  <a:cubicBezTo>
                    <a:pt x="19145" y="273844"/>
                    <a:pt x="39434" y="291655"/>
                    <a:pt x="64294" y="293751"/>
                  </a:cubicBezTo>
                  <a:lnTo>
                    <a:pt x="64294" y="293751"/>
                  </a:lnTo>
                  <a:lnTo>
                    <a:pt x="65722" y="293846"/>
                  </a:lnTo>
                  <a:lnTo>
                    <a:pt x="65722" y="293846"/>
                  </a:lnTo>
                  <a:lnTo>
                    <a:pt x="66199" y="293846"/>
                  </a:lnTo>
                  <a:cubicBezTo>
                    <a:pt x="67342" y="293846"/>
                    <a:pt x="68199" y="293941"/>
                    <a:pt x="69342" y="293941"/>
                  </a:cubicBezTo>
                  <a:lnTo>
                    <a:pt x="76771" y="293941"/>
                  </a:lnTo>
                  <a:cubicBezTo>
                    <a:pt x="121349" y="293941"/>
                    <a:pt x="157734" y="330327"/>
                    <a:pt x="157734" y="374904"/>
                  </a:cubicBezTo>
                  <a:lnTo>
                    <a:pt x="157734" y="429959"/>
                  </a:lnTo>
                  <a:lnTo>
                    <a:pt x="268510" y="429959"/>
                  </a:lnTo>
                  <a:cubicBezTo>
                    <a:pt x="297085" y="429959"/>
                    <a:pt x="320898" y="408813"/>
                    <a:pt x="325279" y="381476"/>
                  </a:cubicBezTo>
                  <a:cubicBezTo>
                    <a:pt x="325279" y="381476"/>
                    <a:pt x="325279" y="80201"/>
                    <a:pt x="325279" y="0"/>
                  </a:cubicBezTo>
                  <a:lnTo>
                    <a:pt x="211741"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11" name="Freeform: Shape 210">
              <a:extLst>
                <a:ext uri="{FF2B5EF4-FFF2-40B4-BE49-F238E27FC236}">
                  <a16:creationId xmlns:a16="http://schemas.microsoft.com/office/drawing/2014/main" id="{BEF1A51A-4CDC-4918-922A-8E42BA210951}"/>
                </a:ext>
              </a:extLst>
            </p:cNvPr>
            <p:cNvSpPr/>
            <p:nvPr/>
          </p:nvSpPr>
          <p:spPr>
            <a:xfrm>
              <a:off x="4486386" y="4284043"/>
              <a:ext cx="276796" cy="278606"/>
            </a:xfrm>
            <a:custGeom>
              <a:avLst/>
              <a:gdLst>
                <a:gd name="connsiteX0" fmla="*/ 115158 w 276796"/>
                <a:gd name="connsiteY0" fmla="*/ 95 h 278606"/>
                <a:gd name="connsiteX1" fmla="*/ 0 w 276796"/>
                <a:gd name="connsiteY1" fmla="*/ 114395 h 278606"/>
                <a:gd name="connsiteX2" fmla="*/ 0 w 276796"/>
                <a:gd name="connsiteY2" fmla="*/ 164402 h 278606"/>
                <a:gd name="connsiteX3" fmla="*/ 191 w 276796"/>
                <a:gd name="connsiteY3" fmla="*/ 167545 h 278606"/>
                <a:gd name="connsiteX4" fmla="*/ 0 w 276796"/>
                <a:gd name="connsiteY4" fmla="*/ 170688 h 278606"/>
                <a:gd name="connsiteX5" fmla="*/ 0 w 276796"/>
                <a:gd name="connsiteY5" fmla="*/ 278606 h 278606"/>
                <a:gd name="connsiteX6" fmla="*/ 115158 w 276796"/>
                <a:gd name="connsiteY6" fmla="*/ 278606 h 278606"/>
                <a:gd name="connsiteX7" fmla="*/ 154305 w 276796"/>
                <a:gd name="connsiteY7" fmla="*/ 278606 h 278606"/>
                <a:gd name="connsiteX8" fmla="*/ 276797 w 276796"/>
                <a:gd name="connsiteY8" fmla="*/ 278606 h 278606"/>
                <a:gd name="connsiteX9" fmla="*/ 276797 w 276796"/>
                <a:gd name="connsiteY9" fmla="*/ 0 h 278606"/>
                <a:gd name="connsiteX10" fmla="*/ 115158 w 276796"/>
                <a:gd name="connsiteY10" fmla="*/ 0 h 2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6796" h="278606">
                  <a:moveTo>
                    <a:pt x="115158" y="95"/>
                  </a:moveTo>
                  <a:cubicBezTo>
                    <a:pt x="51816" y="95"/>
                    <a:pt x="0" y="51530"/>
                    <a:pt x="0" y="114395"/>
                  </a:cubicBezTo>
                  <a:lnTo>
                    <a:pt x="0" y="164402"/>
                  </a:lnTo>
                  <a:cubicBezTo>
                    <a:pt x="0" y="165449"/>
                    <a:pt x="95" y="166497"/>
                    <a:pt x="191" y="167545"/>
                  </a:cubicBezTo>
                  <a:cubicBezTo>
                    <a:pt x="95" y="168593"/>
                    <a:pt x="0" y="169640"/>
                    <a:pt x="0" y="170688"/>
                  </a:cubicBezTo>
                  <a:lnTo>
                    <a:pt x="0" y="278606"/>
                  </a:lnTo>
                  <a:lnTo>
                    <a:pt x="115158" y="278606"/>
                  </a:lnTo>
                  <a:lnTo>
                    <a:pt x="154305" y="278606"/>
                  </a:lnTo>
                  <a:lnTo>
                    <a:pt x="276797" y="278606"/>
                  </a:lnTo>
                  <a:lnTo>
                    <a:pt x="276797" y="0"/>
                  </a:lnTo>
                  <a:lnTo>
                    <a:pt x="115158"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12" name="Freeform: Shape 211">
              <a:extLst>
                <a:ext uri="{FF2B5EF4-FFF2-40B4-BE49-F238E27FC236}">
                  <a16:creationId xmlns:a16="http://schemas.microsoft.com/office/drawing/2014/main" id="{01478734-0AC6-49AA-BF32-5CA553A98943}"/>
                </a:ext>
              </a:extLst>
            </p:cNvPr>
            <p:cNvSpPr/>
            <p:nvPr/>
          </p:nvSpPr>
          <p:spPr>
            <a:xfrm>
              <a:off x="4651074" y="3828367"/>
              <a:ext cx="633888" cy="734377"/>
            </a:xfrm>
            <a:custGeom>
              <a:avLst/>
              <a:gdLst>
                <a:gd name="connsiteX0" fmla="*/ 575024 w 633888"/>
                <a:gd name="connsiteY0" fmla="*/ 0 h 734377"/>
                <a:gd name="connsiteX1" fmla="*/ 472916 w 633888"/>
                <a:gd name="connsiteY1" fmla="*/ 0 h 734377"/>
                <a:gd name="connsiteX2" fmla="*/ 273463 w 633888"/>
                <a:gd name="connsiteY2" fmla="*/ 0 h 734377"/>
                <a:gd name="connsiteX3" fmla="*/ 247079 w 633888"/>
                <a:gd name="connsiteY3" fmla="*/ 0 h 734377"/>
                <a:gd name="connsiteX4" fmla="*/ 233648 w 633888"/>
                <a:gd name="connsiteY4" fmla="*/ 857 h 734377"/>
                <a:gd name="connsiteX5" fmla="*/ 82487 w 633888"/>
                <a:gd name="connsiteY5" fmla="*/ 1238 h 734377"/>
                <a:gd name="connsiteX6" fmla="*/ 762 w 633888"/>
                <a:gd name="connsiteY6" fmla="*/ 762 h 734377"/>
                <a:gd name="connsiteX7" fmla="*/ 762 w 633888"/>
                <a:gd name="connsiteY7" fmla="*/ 141637 h 734377"/>
                <a:gd name="connsiteX8" fmla="*/ 0 w 633888"/>
                <a:gd name="connsiteY8" fmla="*/ 141637 h 734377"/>
                <a:gd name="connsiteX9" fmla="*/ 0 w 633888"/>
                <a:gd name="connsiteY9" fmla="*/ 455771 h 734377"/>
                <a:gd name="connsiteX10" fmla="*/ 93250 w 633888"/>
                <a:gd name="connsiteY10" fmla="*/ 455771 h 734377"/>
                <a:gd name="connsiteX11" fmla="*/ 105346 w 633888"/>
                <a:gd name="connsiteY11" fmla="*/ 455771 h 734377"/>
                <a:gd name="connsiteX12" fmla="*/ 110776 w 633888"/>
                <a:gd name="connsiteY12" fmla="*/ 455771 h 734377"/>
                <a:gd name="connsiteX13" fmla="*/ 110776 w 633888"/>
                <a:gd name="connsiteY13" fmla="*/ 734378 h 734377"/>
                <a:gd name="connsiteX14" fmla="*/ 182309 w 633888"/>
                <a:gd name="connsiteY14" fmla="*/ 734378 h 734377"/>
                <a:gd name="connsiteX15" fmla="*/ 218504 w 633888"/>
                <a:gd name="connsiteY15" fmla="*/ 734378 h 734377"/>
                <a:gd name="connsiteX16" fmla="*/ 324993 w 633888"/>
                <a:gd name="connsiteY16" fmla="*/ 734378 h 734377"/>
                <a:gd name="connsiteX17" fmla="*/ 324993 w 633888"/>
                <a:gd name="connsiteY17" fmla="*/ 711232 h 734377"/>
                <a:gd name="connsiteX18" fmla="*/ 437674 w 633888"/>
                <a:gd name="connsiteY18" fmla="*/ 615029 h 734377"/>
                <a:gd name="connsiteX19" fmla="*/ 633889 w 633888"/>
                <a:gd name="connsiteY19" fmla="*/ 615029 h 734377"/>
                <a:gd name="connsiteX20" fmla="*/ 633889 w 633888"/>
                <a:gd name="connsiteY20" fmla="*/ 512731 h 734377"/>
                <a:gd name="connsiteX21" fmla="*/ 633889 w 633888"/>
                <a:gd name="connsiteY21" fmla="*/ 232886 h 734377"/>
                <a:gd name="connsiteX22" fmla="*/ 633889 w 633888"/>
                <a:gd name="connsiteY22" fmla="*/ 58769 h 734377"/>
                <a:gd name="connsiteX23" fmla="*/ 575024 w 633888"/>
                <a:gd name="connsiteY23" fmla="*/ 0 h 73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33888" h="734377">
                  <a:moveTo>
                    <a:pt x="575024" y="0"/>
                  </a:moveTo>
                  <a:lnTo>
                    <a:pt x="472916" y="0"/>
                  </a:lnTo>
                  <a:lnTo>
                    <a:pt x="273463" y="0"/>
                  </a:lnTo>
                  <a:lnTo>
                    <a:pt x="247079" y="0"/>
                  </a:lnTo>
                  <a:cubicBezTo>
                    <a:pt x="242506" y="0"/>
                    <a:pt x="238030" y="381"/>
                    <a:pt x="233648" y="857"/>
                  </a:cubicBezTo>
                  <a:lnTo>
                    <a:pt x="82487" y="1238"/>
                  </a:lnTo>
                  <a:lnTo>
                    <a:pt x="762" y="762"/>
                  </a:lnTo>
                  <a:lnTo>
                    <a:pt x="762" y="141637"/>
                  </a:lnTo>
                  <a:lnTo>
                    <a:pt x="0" y="141637"/>
                  </a:lnTo>
                  <a:lnTo>
                    <a:pt x="0" y="455771"/>
                  </a:lnTo>
                  <a:lnTo>
                    <a:pt x="93250" y="455771"/>
                  </a:lnTo>
                  <a:lnTo>
                    <a:pt x="105346" y="455771"/>
                  </a:lnTo>
                  <a:lnTo>
                    <a:pt x="110776" y="455771"/>
                  </a:lnTo>
                  <a:lnTo>
                    <a:pt x="110776" y="734378"/>
                  </a:lnTo>
                  <a:lnTo>
                    <a:pt x="182309" y="734378"/>
                  </a:lnTo>
                  <a:lnTo>
                    <a:pt x="218504" y="734378"/>
                  </a:lnTo>
                  <a:lnTo>
                    <a:pt x="324993" y="734378"/>
                  </a:lnTo>
                  <a:lnTo>
                    <a:pt x="324993" y="711232"/>
                  </a:lnTo>
                  <a:cubicBezTo>
                    <a:pt x="333756" y="656939"/>
                    <a:pt x="381000" y="615029"/>
                    <a:pt x="437674" y="615029"/>
                  </a:cubicBezTo>
                  <a:lnTo>
                    <a:pt x="633889" y="615029"/>
                  </a:lnTo>
                  <a:lnTo>
                    <a:pt x="633889" y="512731"/>
                  </a:lnTo>
                  <a:lnTo>
                    <a:pt x="633889" y="232886"/>
                  </a:lnTo>
                  <a:lnTo>
                    <a:pt x="633889" y="58769"/>
                  </a:lnTo>
                  <a:cubicBezTo>
                    <a:pt x="633699" y="26384"/>
                    <a:pt x="607314" y="0"/>
                    <a:pt x="575024" y="0"/>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411715641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Appendix">
    <p:spTree>
      <p:nvGrpSpPr>
        <p:cNvPr id="1" name=""/>
        <p:cNvGrpSpPr/>
        <p:nvPr/>
      </p:nvGrpSpPr>
      <p:grpSpPr>
        <a:xfrm>
          <a:off x="0" y="0"/>
          <a:ext cx="0" cy="0"/>
          <a:chOff x="0" y="0"/>
          <a:chExt cx="0" cy="0"/>
        </a:xfrm>
      </p:grpSpPr>
      <p:sp>
        <p:nvSpPr>
          <p:cNvPr id="4" name="Espace réservé du numéro de diapositive 3"/>
          <p:cNvSpPr>
            <a:spLocks noGrp="1"/>
          </p:cNvSpPr>
          <p:nvPr>
            <p:ph type="sldNum" sz="quarter" idx="10"/>
          </p:nvPr>
        </p:nvSpPr>
        <p:spPr/>
        <p:txBody>
          <a:bodyPr/>
          <a:lstStyle>
            <a:lvl1pPr>
              <a:defRPr b="0" i="0"/>
            </a:lvl1pPr>
          </a:lstStyle>
          <a:p>
            <a:fld id="{F551322C-20B2-48C3-B63D-68158FEBF630}" type="slidenum">
              <a:rPr lang="en-US" smtClean="0"/>
              <a:pPr/>
              <a:t>‹#›</a:t>
            </a:fld>
            <a:endParaRPr lang="en-US" dirty="0"/>
          </a:p>
        </p:txBody>
      </p:sp>
      <p:sp>
        <p:nvSpPr>
          <p:cNvPr id="22" name="Text Placeholder 15"/>
          <p:cNvSpPr>
            <a:spLocks noGrp="1"/>
          </p:cNvSpPr>
          <p:nvPr>
            <p:ph type="body" sz="quarter" idx="12" hasCustomPrompt="1"/>
          </p:nvPr>
        </p:nvSpPr>
        <p:spPr>
          <a:xfrm>
            <a:off x="1927517" y="1792800"/>
            <a:ext cx="7395317" cy="792162"/>
          </a:xfrm>
          <a:prstGeom prst="rect">
            <a:avLst/>
          </a:prstGeom>
        </p:spPr>
        <p:txBody>
          <a:bodyPr vert="horz" wrap="square" lIns="72000" tIns="36000" rIns="72000" bIns="36000" rtlCol="0" anchor="ctr" anchorCtr="0">
            <a:noAutofit/>
          </a:bodyPr>
          <a:lstStyle>
            <a:lvl1pPr>
              <a:defRPr lang="en-US" sz="3000" b="0" i="0" baseline="0" dirty="0">
                <a:solidFill>
                  <a:srgbClr val="3366FF"/>
                </a:solidFill>
              </a:defRPr>
            </a:lvl1pPr>
          </a:lstStyle>
          <a:p>
            <a:pPr lvl="0"/>
            <a:r>
              <a:rPr lang="en-US" dirty="0"/>
              <a:t>Appendix</a:t>
            </a:r>
          </a:p>
        </p:txBody>
      </p:sp>
      <p:pic>
        <p:nvPicPr>
          <p:cNvPr id="60" name="Picture 59">
            <a:extLst>
              <a:ext uri="{FF2B5EF4-FFF2-40B4-BE49-F238E27FC236}">
                <a16:creationId xmlns:a16="http://schemas.microsoft.com/office/drawing/2014/main" id="{D5DB83FA-5C3A-44ED-B44C-D3FE75776841}"/>
              </a:ext>
            </a:extLst>
          </p:cNvPr>
          <p:cNvPicPr>
            <a:picLocks noChangeAspect="1"/>
          </p:cNvPicPr>
          <p:nvPr userDrawn="1"/>
        </p:nvPicPr>
        <p:blipFill>
          <a:blip r:embed="rId2"/>
          <a:stretch>
            <a:fillRect/>
          </a:stretch>
        </p:blipFill>
        <p:spPr>
          <a:xfrm>
            <a:off x="205062" y="5137252"/>
            <a:ext cx="814736" cy="305962"/>
          </a:xfrm>
          <a:prstGeom prst="rect">
            <a:avLst/>
          </a:prstGeom>
        </p:spPr>
      </p:pic>
      <p:pic>
        <p:nvPicPr>
          <p:cNvPr id="61" name="Picture 60">
            <a:extLst>
              <a:ext uri="{FF2B5EF4-FFF2-40B4-BE49-F238E27FC236}">
                <a16:creationId xmlns:a16="http://schemas.microsoft.com/office/drawing/2014/main" id="{75895028-E589-4F33-808B-9C3894E767F2}"/>
              </a:ext>
            </a:extLst>
          </p:cNvPr>
          <p:cNvPicPr>
            <a:picLocks noChangeAspect="1"/>
          </p:cNvPicPr>
          <p:nvPr userDrawn="1"/>
        </p:nvPicPr>
        <p:blipFill>
          <a:blip r:embed="rId3" cstate="email">
            <a:extLst>
              <a:ext uri="{28A0092B-C50C-407E-A947-70E740481C1C}">
                <a14:useLocalDpi xmlns:a14="http://schemas.microsoft.com/office/drawing/2010/main" val="0"/>
              </a:ext>
            </a:extLst>
          </a:blip>
          <a:stretch>
            <a:fillRect/>
          </a:stretch>
        </p:blipFill>
        <p:spPr>
          <a:xfrm>
            <a:off x="1109527" y="4216462"/>
            <a:ext cx="663210" cy="529678"/>
          </a:xfrm>
          <a:prstGeom prst="rect">
            <a:avLst/>
          </a:prstGeom>
        </p:spPr>
      </p:pic>
      <p:pic>
        <p:nvPicPr>
          <p:cNvPr id="62" name="Picture 61">
            <a:extLst>
              <a:ext uri="{FF2B5EF4-FFF2-40B4-BE49-F238E27FC236}">
                <a16:creationId xmlns:a16="http://schemas.microsoft.com/office/drawing/2014/main" id="{3F101822-F690-4F56-B070-AB6DD6F71706}"/>
              </a:ext>
            </a:extLst>
          </p:cNvPr>
          <p:cNvPicPr>
            <a:picLocks noChangeAspect="1"/>
          </p:cNvPicPr>
          <p:nvPr userDrawn="1"/>
        </p:nvPicPr>
        <p:blipFill>
          <a:blip r:embed="rId4"/>
          <a:stretch>
            <a:fillRect/>
          </a:stretch>
        </p:blipFill>
        <p:spPr>
          <a:xfrm>
            <a:off x="266404" y="2421002"/>
            <a:ext cx="740405" cy="322741"/>
          </a:xfrm>
          <a:prstGeom prst="rect">
            <a:avLst/>
          </a:prstGeom>
        </p:spPr>
      </p:pic>
      <p:pic>
        <p:nvPicPr>
          <p:cNvPr id="63" name="Picture 62">
            <a:extLst>
              <a:ext uri="{FF2B5EF4-FFF2-40B4-BE49-F238E27FC236}">
                <a16:creationId xmlns:a16="http://schemas.microsoft.com/office/drawing/2014/main" id="{CA73086A-306F-4C94-93BE-402DB0DA7242}"/>
              </a:ext>
            </a:extLst>
          </p:cNvPr>
          <p:cNvPicPr>
            <a:picLocks noChangeAspect="1"/>
          </p:cNvPicPr>
          <p:nvPr userDrawn="1"/>
        </p:nvPicPr>
        <p:blipFill>
          <a:blip r:embed="rId5"/>
          <a:stretch>
            <a:fillRect/>
          </a:stretch>
        </p:blipFill>
        <p:spPr>
          <a:xfrm>
            <a:off x="289456" y="3550937"/>
            <a:ext cx="648702" cy="325052"/>
          </a:xfrm>
          <a:prstGeom prst="rect">
            <a:avLst/>
          </a:prstGeom>
        </p:spPr>
      </p:pic>
      <p:pic>
        <p:nvPicPr>
          <p:cNvPr id="64" name="Picture 12" descr="http://www.ingenieurjobs.de/content/tinybrowser/image/transnetbw_gmbh.jpg">
            <a:extLst>
              <a:ext uri="{FF2B5EF4-FFF2-40B4-BE49-F238E27FC236}">
                <a16:creationId xmlns:a16="http://schemas.microsoft.com/office/drawing/2014/main" id="{9671E56D-9292-4787-A077-A350C92D7E7F}"/>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002563" y="5392629"/>
            <a:ext cx="834236" cy="164762"/>
          </a:xfrm>
          <a:prstGeom prst="rect">
            <a:avLst/>
          </a:prstGeom>
          <a:noFill/>
          <a:extLst>
            <a:ext uri="{909E8E84-426E-40dd-AFC4-6F175D3DCCD1}">
              <a14:hiddenFill xmlns:a14="http://schemas.microsoft.com/office/drawing/2010/main" xmlns="">
                <a:solidFill>
                  <a:srgbClr val="FFFFFF"/>
                </a:solidFill>
              </a14:hiddenFill>
            </a:ext>
          </a:extLst>
        </p:spPr>
      </p:pic>
      <p:pic>
        <p:nvPicPr>
          <p:cNvPr id="65" name="Picture 64">
            <a:extLst>
              <a:ext uri="{FF2B5EF4-FFF2-40B4-BE49-F238E27FC236}">
                <a16:creationId xmlns:a16="http://schemas.microsoft.com/office/drawing/2014/main" id="{7AB87BCC-5341-4AB0-90AC-894A2001779D}"/>
              </a:ext>
            </a:extLst>
          </p:cNvPr>
          <p:cNvPicPr>
            <a:picLocks noChangeAspect="1"/>
          </p:cNvPicPr>
          <p:nvPr userDrawn="1"/>
        </p:nvPicPr>
        <p:blipFill>
          <a:blip r:embed="rId7"/>
          <a:stretch>
            <a:fillRect/>
          </a:stretch>
        </p:blipFill>
        <p:spPr>
          <a:xfrm>
            <a:off x="1139971" y="2147510"/>
            <a:ext cx="606064" cy="379476"/>
          </a:xfrm>
          <a:prstGeom prst="rect">
            <a:avLst/>
          </a:prstGeom>
        </p:spPr>
      </p:pic>
      <p:pic>
        <p:nvPicPr>
          <p:cNvPr id="66" name="Picture 65">
            <a:extLst>
              <a:ext uri="{FF2B5EF4-FFF2-40B4-BE49-F238E27FC236}">
                <a16:creationId xmlns:a16="http://schemas.microsoft.com/office/drawing/2014/main" id="{B44AF5C3-962C-487D-BEAE-4FB1A344045F}"/>
              </a:ext>
            </a:extLst>
          </p:cNvPr>
          <p:cNvPicPr>
            <a:picLocks noChangeAspect="1"/>
          </p:cNvPicPr>
          <p:nvPr userDrawn="1"/>
        </p:nvPicPr>
        <p:blipFill rotWithShape="1">
          <a:blip r:embed="rId8">
            <a:extLst>
              <a:ext uri="{28A0092B-C50C-407E-A947-70E740481C1C}">
                <a14:useLocalDpi xmlns:a14="http://schemas.microsoft.com/office/drawing/2010/main" val="0"/>
              </a:ext>
            </a:extLst>
          </a:blip>
          <a:srcRect r="66927"/>
          <a:stretch/>
        </p:blipFill>
        <p:spPr>
          <a:xfrm>
            <a:off x="1133792" y="2752294"/>
            <a:ext cx="631011" cy="253934"/>
          </a:xfrm>
          <a:prstGeom prst="rect">
            <a:avLst/>
          </a:prstGeom>
        </p:spPr>
      </p:pic>
      <p:pic>
        <p:nvPicPr>
          <p:cNvPr id="67" name="Picture 66">
            <a:extLst>
              <a:ext uri="{FF2B5EF4-FFF2-40B4-BE49-F238E27FC236}">
                <a16:creationId xmlns:a16="http://schemas.microsoft.com/office/drawing/2014/main" id="{0441CE42-A4BE-4292-9CF5-0B5059939EB2}"/>
              </a:ext>
            </a:extLst>
          </p:cNvPr>
          <p:cNvPicPr>
            <a:picLocks noChangeAspect="1"/>
          </p:cNvPicPr>
          <p:nvPr userDrawn="1"/>
        </p:nvPicPr>
        <p:blipFill>
          <a:blip r:embed="rId9" cstate="email">
            <a:extLst>
              <a:ext uri="{28A0092B-C50C-407E-A947-70E740481C1C}">
                <a14:useLocalDpi xmlns:a14="http://schemas.microsoft.com/office/drawing/2010/main" val="0"/>
              </a:ext>
            </a:extLst>
          </a:blip>
          <a:stretch>
            <a:fillRect/>
          </a:stretch>
        </p:blipFill>
        <p:spPr>
          <a:xfrm>
            <a:off x="288899" y="4698332"/>
            <a:ext cx="592836" cy="196596"/>
          </a:xfrm>
          <a:prstGeom prst="rect">
            <a:avLst/>
          </a:prstGeom>
        </p:spPr>
      </p:pic>
      <p:pic>
        <p:nvPicPr>
          <p:cNvPr id="68" name="Picture 67">
            <a:extLst>
              <a:ext uri="{FF2B5EF4-FFF2-40B4-BE49-F238E27FC236}">
                <a16:creationId xmlns:a16="http://schemas.microsoft.com/office/drawing/2014/main" id="{E90E7923-392A-45CB-855A-0D6C8538269F}"/>
              </a:ext>
            </a:extLst>
          </p:cNvPr>
          <p:cNvPicPr>
            <a:picLocks noChangeAspect="1"/>
          </p:cNvPicPr>
          <p:nvPr userDrawn="1"/>
        </p:nvPicPr>
        <p:blipFill>
          <a:blip r:embed="rId10"/>
          <a:stretch>
            <a:fillRect/>
          </a:stretch>
        </p:blipFill>
        <p:spPr>
          <a:xfrm>
            <a:off x="287703" y="5476257"/>
            <a:ext cx="633790" cy="396119"/>
          </a:xfrm>
          <a:prstGeom prst="rect">
            <a:avLst/>
          </a:prstGeom>
        </p:spPr>
      </p:pic>
      <p:pic>
        <p:nvPicPr>
          <p:cNvPr id="69" name="Picture 68">
            <a:extLst>
              <a:ext uri="{FF2B5EF4-FFF2-40B4-BE49-F238E27FC236}">
                <a16:creationId xmlns:a16="http://schemas.microsoft.com/office/drawing/2014/main" id="{9C68D06B-5A39-41A4-80B2-6F4C131F30AD}"/>
              </a:ext>
            </a:extLst>
          </p:cNvPr>
          <p:cNvPicPr>
            <a:picLocks noChangeAspect="1"/>
          </p:cNvPicPr>
          <p:nvPr userDrawn="1"/>
        </p:nvPicPr>
        <p:blipFill>
          <a:blip r:embed="rId11"/>
          <a:stretch>
            <a:fillRect/>
          </a:stretch>
        </p:blipFill>
        <p:spPr>
          <a:xfrm>
            <a:off x="1043955" y="4976691"/>
            <a:ext cx="735485" cy="158997"/>
          </a:xfrm>
          <a:prstGeom prst="rect">
            <a:avLst/>
          </a:prstGeom>
        </p:spPr>
      </p:pic>
      <p:pic>
        <p:nvPicPr>
          <p:cNvPr id="70" name="Picture 69">
            <a:extLst>
              <a:ext uri="{FF2B5EF4-FFF2-40B4-BE49-F238E27FC236}">
                <a16:creationId xmlns:a16="http://schemas.microsoft.com/office/drawing/2014/main" id="{7426C16E-8590-4003-A2EC-055671A21C15}"/>
              </a:ext>
            </a:extLst>
          </p:cNvPr>
          <p:cNvPicPr>
            <a:picLocks noChangeAspect="1"/>
          </p:cNvPicPr>
          <p:nvPr userDrawn="1"/>
        </p:nvPicPr>
        <p:blipFill>
          <a:blip r:embed="rId12">
            <a:clrChange>
              <a:clrFrom>
                <a:srgbClr val="FFFFFF"/>
              </a:clrFrom>
              <a:clrTo>
                <a:srgbClr val="FFFFFF">
                  <a:alpha val="0"/>
                </a:srgbClr>
              </a:clrTo>
            </a:clrChange>
          </a:blip>
          <a:stretch>
            <a:fillRect/>
          </a:stretch>
        </p:blipFill>
        <p:spPr bwMode="auto">
          <a:xfrm>
            <a:off x="1086544" y="3686896"/>
            <a:ext cx="707132" cy="377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1" name="Picture 70">
            <a:extLst>
              <a:ext uri="{FF2B5EF4-FFF2-40B4-BE49-F238E27FC236}">
                <a16:creationId xmlns:a16="http://schemas.microsoft.com/office/drawing/2014/main" id="{11197264-EC6B-4EDD-B369-6A244D64DEB5}"/>
              </a:ext>
            </a:extLst>
          </p:cNvPr>
          <p:cNvPicPr>
            <a:picLocks noChangeAspect="1"/>
          </p:cNvPicPr>
          <p:nvPr userDrawn="1"/>
        </p:nvPicPr>
        <p:blipFill>
          <a:blip r:embed="rId13" cstate="hqprint">
            <a:extLst>
              <a:ext uri="{28A0092B-C50C-407E-A947-70E740481C1C}">
                <a14:useLocalDpi xmlns:a14="http://schemas.microsoft.com/office/drawing/2010/main"/>
              </a:ext>
            </a:extLst>
          </a:blip>
          <a:stretch>
            <a:fillRect/>
          </a:stretch>
        </p:blipFill>
        <p:spPr>
          <a:xfrm>
            <a:off x="1213955" y="3158657"/>
            <a:ext cx="396152" cy="366468"/>
          </a:xfrm>
          <a:prstGeom prst="rect">
            <a:avLst/>
          </a:prstGeom>
        </p:spPr>
      </p:pic>
      <p:pic>
        <p:nvPicPr>
          <p:cNvPr id="72" name="Picture 71">
            <a:extLst>
              <a:ext uri="{FF2B5EF4-FFF2-40B4-BE49-F238E27FC236}">
                <a16:creationId xmlns:a16="http://schemas.microsoft.com/office/drawing/2014/main" id="{C77F3350-2568-4786-85F1-BB8BD945DDF0}"/>
              </a:ext>
            </a:extLst>
          </p:cNvPr>
          <p:cNvPicPr>
            <a:picLocks noChangeAspect="1"/>
          </p:cNvPicPr>
          <p:nvPr userDrawn="1"/>
        </p:nvPicPr>
        <p:blipFill>
          <a:blip r:embed="rId14"/>
          <a:stretch>
            <a:fillRect/>
          </a:stretch>
        </p:blipFill>
        <p:spPr>
          <a:xfrm>
            <a:off x="324830" y="4088565"/>
            <a:ext cx="718857" cy="345045"/>
          </a:xfrm>
          <a:prstGeom prst="rect">
            <a:avLst/>
          </a:prstGeom>
        </p:spPr>
      </p:pic>
      <p:pic>
        <p:nvPicPr>
          <p:cNvPr id="73" name="Picture 72">
            <a:extLst>
              <a:ext uri="{FF2B5EF4-FFF2-40B4-BE49-F238E27FC236}">
                <a16:creationId xmlns:a16="http://schemas.microsoft.com/office/drawing/2014/main" id="{580FCB63-5821-4653-AF4A-A93D81B71213}"/>
              </a:ext>
            </a:extLst>
          </p:cNvPr>
          <p:cNvPicPr>
            <a:picLocks noChangeAspect="1"/>
          </p:cNvPicPr>
          <p:nvPr userDrawn="1"/>
        </p:nvPicPr>
        <p:blipFill>
          <a:blip r:embed="rId15"/>
          <a:stretch>
            <a:fillRect/>
          </a:stretch>
        </p:blipFill>
        <p:spPr>
          <a:xfrm>
            <a:off x="216480" y="2964886"/>
            <a:ext cx="762321" cy="358625"/>
          </a:xfrm>
          <a:prstGeom prst="rect">
            <a:avLst/>
          </a:prstGeom>
        </p:spPr>
      </p:pic>
      <p:pic>
        <p:nvPicPr>
          <p:cNvPr id="74" name="Picture 73">
            <a:extLst>
              <a:ext uri="{FF2B5EF4-FFF2-40B4-BE49-F238E27FC236}">
                <a16:creationId xmlns:a16="http://schemas.microsoft.com/office/drawing/2014/main" id="{767BDA7F-3116-46D4-8683-E2D706B8DDE5}"/>
              </a:ext>
            </a:extLst>
          </p:cNvPr>
          <p:cNvPicPr>
            <a:picLocks noChangeAspect="1"/>
          </p:cNvPicPr>
          <p:nvPr userDrawn="1"/>
        </p:nvPicPr>
        <p:blipFill>
          <a:blip r:embed="rId16"/>
          <a:stretch>
            <a:fillRect/>
          </a:stretch>
        </p:blipFill>
        <p:spPr>
          <a:xfrm>
            <a:off x="205062" y="1981362"/>
            <a:ext cx="833968" cy="305962"/>
          </a:xfrm>
          <a:prstGeom prst="rect">
            <a:avLst/>
          </a:prstGeom>
        </p:spPr>
      </p:pic>
    </p:spTree>
    <p:extLst>
      <p:ext uri="{BB962C8B-B14F-4D97-AF65-F5344CB8AC3E}">
        <p14:creationId xmlns:p14="http://schemas.microsoft.com/office/powerpoint/2010/main" val="19631917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cSld name="Prazen">
    <p:spTree>
      <p:nvGrpSpPr>
        <p:cNvPr id="1" name=""/>
        <p:cNvGrpSpPr/>
        <p:nvPr/>
      </p:nvGrpSpPr>
      <p:grpSpPr>
        <a:xfrm>
          <a:off x="0" y="0"/>
          <a:ext cx="0" cy="0"/>
          <a:chOff x="0" y="0"/>
          <a:chExt cx="0" cy="0"/>
        </a:xfrm>
      </p:grpSpPr>
      <p:sp>
        <p:nvSpPr>
          <p:cNvPr id="2" name="Označba mesta datuma 3">
            <a:extLst>
              <a:ext uri="{FF2B5EF4-FFF2-40B4-BE49-F238E27FC236}">
                <a16:creationId xmlns:a16="http://schemas.microsoft.com/office/drawing/2014/main" id="{06DA4AC5-3A6A-4155-87B3-89131988A020}"/>
              </a:ext>
            </a:extLst>
          </p:cNvPr>
          <p:cNvSpPr>
            <a:spLocks noGrp="1"/>
          </p:cNvSpPr>
          <p:nvPr>
            <p:ph type="dt" sz="half" idx="10"/>
          </p:nvPr>
        </p:nvSpPr>
        <p:spPr/>
        <p:txBody>
          <a:bodyPr/>
          <a:lstStyle>
            <a:lvl1pPr>
              <a:defRPr/>
            </a:lvl1pPr>
          </a:lstStyle>
          <a:p>
            <a:pPr>
              <a:defRPr/>
            </a:pPr>
            <a:fld id="{9108A6B4-4626-4D62-8871-DF97071F04E3}" type="datetimeFigureOut">
              <a:rPr lang="sl-SI"/>
              <a:pPr>
                <a:defRPr/>
              </a:pPr>
              <a:t>16. 06. 2022</a:t>
            </a:fld>
            <a:endParaRPr lang="sl-SI"/>
          </a:p>
        </p:txBody>
      </p:sp>
      <p:sp>
        <p:nvSpPr>
          <p:cNvPr id="3" name="Označba mesta noge 4">
            <a:extLst>
              <a:ext uri="{FF2B5EF4-FFF2-40B4-BE49-F238E27FC236}">
                <a16:creationId xmlns:a16="http://schemas.microsoft.com/office/drawing/2014/main" id="{15882E17-F616-468E-AFBD-DB77CDC3914A}"/>
              </a:ext>
            </a:extLst>
          </p:cNvPr>
          <p:cNvSpPr>
            <a:spLocks noGrp="1"/>
          </p:cNvSpPr>
          <p:nvPr>
            <p:ph type="ftr" sz="quarter" idx="11"/>
          </p:nvPr>
        </p:nvSpPr>
        <p:spPr/>
        <p:txBody>
          <a:bodyPr/>
          <a:lstStyle>
            <a:lvl1pPr>
              <a:defRPr/>
            </a:lvl1pPr>
          </a:lstStyle>
          <a:p>
            <a:pPr>
              <a:defRPr/>
            </a:pPr>
            <a:endParaRPr lang="sl-SI"/>
          </a:p>
        </p:txBody>
      </p:sp>
      <p:sp>
        <p:nvSpPr>
          <p:cNvPr id="4" name="Označba mesta številke diapozitiva 5">
            <a:extLst>
              <a:ext uri="{FF2B5EF4-FFF2-40B4-BE49-F238E27FC236}">
                <a16:creationId xmlns:a16="http://schemas.microsoft.com/office/drawing/2014/main" id="{13656F73-1D4B-416B-ABBE-8977FFEDC538}"/>
              </a:ext>
            </a:extLst>
          </p:cNvPr>
          <p:cNvSpPr>
            <a:spLocks noGrp="1"/>
          </p:cNvSpPr>
          <p:nvPr>
            <p:ph type="sldNum" sz="quarter" idx="12"/>
          </p:nvPr>
        </p:nvSpPr>
        <p:spPr/>
        <p:txBody>
          <a:bodyPr/>
          <a:lstStyle>
            <a:lvl1pPr>
              <a:defRPr/>
            </a:lvl1pPr>
          </a:lstStyle>
          <a:p>
            <a:pPr>
              <a:defRPr/>
            </a:pPr>
            <a:fld id="{291EB5F4-4A55-4F23-B369-F19E2A5A9C0A}" type="slidenum">
              <a:rPr lang="sl-SI"/>
              <a:pPr>
                <a:defRPr/>
              </a:pPr>
              <a:t>‹#›</a:t>
            </a:fld>
            <a:endParaRPr lang="sl-SI"/>
          </a:p>
        </p:txBody>
      </p:sp>
    </p:spTree>
    <p:extLst>
      <p:ext uri="{BB962C8B-B14F-4D97-AF65-F5344CB8AC3E}">
        <p14:creationId xmlns:p14="http://schemas.microsoft.com/office/powerpoint/2010/main" val="377788770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9999" y="108000"/>
            <a:ext cx="7044142" cy="336550"/>
          </a:xfrm>
        </p:spPr>
        <p:txBody>
          <a:bodyPr vert="horz" lIns="72000" tIns="36000" rIns="72000" bIns="36000" rtlCol="0" anchor="t">
            <a:noAutofit/>
          </a:bodyPr>
          <a:lstStyle>
            <a:lvl1pPr>
              <a:defRPr lang="nl-NL" sz="1600" b="1" i="0" dirty="0">
                <a:solidFill>
                  <a:srgbClr val="3366FF"/>
                </a:solidFill>
                <a:latin typeface="+mn-lt"/>
                <a:ea typeface="Arial Unicode MS" panose="020B0604020202020204" pitchFamily="34" charset="-128"/>
                <a:cs typeface="Arial" panose="020B0604020202020204" pitchFamily="34" charset="0"/>
              </a:defRPr>
            </a:lvl1pPr>
          </a:lstStyle>
          <a:p>
            <a:pPr marL="0" lvl="0" indent="0" algn="l" rtl="0" eaLnBrk="1" fontAlgn="base" hangingPunct="1">
              <a:spcBef>
                <a:spcPts val="400"/>
              </a:spcBef>
              <a:spcAft>
                <a:spcPct val="0"/>
              </a:spcAft>
              <a:buClr>
                <a:schemeClr val="bg1"/>
              </a:buClr>
              <a:buSzPct val="120000"/>
              <a:buFont typeface="Arial" panose="020B0604020202020204" pitchFamily="34" charset="0"/>
              <a:buNone/>
            </a:pPr>
            <a:r>
              <a:rPr lang="en-US" dirty="0"/>
              <a:t>Click to edit Master title style</a:t>
            </a:r>
            <a:endParaRPr lang="nl-NL" dirty="0"/>
          </a:p>
        </p:txBody>
      </p:sp>
      <p:sp>
        <p:nvSpPr>
          <p:cNvPr id="13" name="Text Placeholder 12"/>
          <p:cNvSpPr>
            <a:spLocks noGrp="1"/>
          </p:cNvSpPr>
          <p:nvPr>
            <p:ph type="body" sz="quarter" idx="16" hasCustomPrompt="1"/>
          </p:nvPr>
        </p:nvSpPr>
        <p:spPr>
          <a:xfrm>
            <a:off x="540000" y="461650"/>
            <a:ext cx="8640000" cy="363850"/>
          </a:xfrm>
          <a:prstGeom prst="rect">
            <a:avLst/>
          </a:prstGeom>
        </p:spPr>
        <p:txBody>
          <a:bodyPr vert="horz" lIns="72000" tIns="36000" rIns="72000" bIns="36000" rtlCol="0" anchor="t">
            <a:noAutofit/>
          </a:bodyPr>
          <a:lstStyle>
            <a:lvl1pPr>
              <a:defRPr lang="nl-NL" sz="1400" b="0" i="0" dirty="0">
                <a:solidFill>
                  <a:srgbClr val="3366FF"/>
                </a:solidFill>
                <a:latin typeface="+mj-lt"/>
              </a:defRPr>
            </a:lvl1pPr>
          </a:lstStyle>
          <a:p>
            <a:pPr lvl="0">
              <a:spcBef>
                <a:spcPct val="0"/>
              </a:spcBef>
            </a:pPr>
            <a:r>
              <a:rPr lang="en-US" dirty="0"/>
              <a:t>Click to </a:t>
            </a:r>
            <a:r>
              <a:rPr lang="en-US"/>
              <a:t>edit Description</a:t>
            </a:r>
            <a:endParaRPr lang="en-US" dirty="0"/>
          </a:p>
        </p:txBody>
      </p:sp>
      <p:sp>
        <p:nvSpPr>
          <p:cNvPr id="4" name="Content Placeholder 3"/>
          <p:cNvSpPr>
            <a:spLocks noGrp="1"/>
          </p:cNvSpPr>
          <p:nvPr>
            <p:ph sz="quarter" idx="17"/>
          </p:nvPr>
        </p:nvSpPr>
        <p:spPr>
          <a:xfrm>
            <a:off x="540000" y="1080000"/>
            <a:ext cx="9000000" cy="4320000"/>
          </a:xfrm>
        </p:spPr>
        <p:txBody>
          <a:bodyPr/>
          <a:lstStyle>
            <a:lvl1pPr>
              <a:defRPr b="0" i="0">
                <a:solidFill>
                  <a:srgbClr val="3366FF"/>
                </a:solidFill>
                <a:latin typeface="+mn-lt"/>
              </a:defRPr>
            </a:lvl1pPr>
            <a:lvl2pPr>
              <a:defRPr b="0" i="0">
                <a:latin typeface="+mn-lt"/>
              </a:defRPr>
            </a:lvl2pPr>
            <a:lvl3pPr>
              <a:defRPr b="0" i="0">
                <a:latin typeface="+mn-lt"/>
              </a:defRPr>
            </a:lvl3pPr>
            <a:lvl4pPr>
              <a:defRPr b="0" i="0">
                <a:latin typeface="+mn-lt"/>
              </a:defRPr>
            </a:lvl4pPr>
            <a:lvl5pPr>
              <a:defRPr>
                <a:latin typeface="+mn-lt"/>
              </a:defRPr>
            </a:lvl5pPr>
          </a:lstStyle>
          <a:p>
            <a:pPr lvl="0"/>
            <a:r>
              <a:rPr lang="en-US" dirty="0"/>
              <a:t>Edit Master text styles</a:t>
            </a:r>
          </a:p>
          <a:p>
            <a:pPr lvl="1"/>
            <a:r>
              <a:rPr lang="en-US" dirty="0"/>
              <a:t>[Add text]</a:t>
            </a:r>
          </a:p>
          <a:p>
            <a:pPr lvl="2"/>
            <a:r>
              <a:rPr lang="en-US" dirty="0"/>
              <a:t>[Add text]</a:t>
            </a:r>
          </a:p>
          <a:p>
            <a:pPr lvl="3"/>
            <a:r>
              <a:rPr lang="en-US" dirty="0"/>
              <a:t>[Add text]</a:t>
            </a:r>
            <a:endParaRPr lang="nl-NL" dirty="0"/>
          </a:p>
        </p:txBody>
      </p:sp>
      <p:sp>
        <p:nvSpPr>
          <p:cNvPr id="6" name="Espace réservé du numéro de diapositive 1">
            <a:extLst>
              <a:ext uri="{FF2B5EF4-FFF2-40B4-BE49-F238E27FC236}">
                <a16:creationId xmlns:a16="http://schemas.microsoft.com/office/drawing/2014/main" id="{20A0F5B2-75A8-4841-A428-67AD9E889F7B}"/>
              </a:ext>
            </a:extLst>
          </p:cNvPr>
          <p:cNvSpPr>
            <a:spLocks noGrp="1"/>
          </p:cNvSpPr>
          <p:nvPr>
            <p:ph type="sldNum" sz="quarter" idx="4"/>
          </p:nvPr>
        </p:nvSpPr>
        <p:spPr>
          <a:xfrm>
            <a:off x="9148969" y="6553200"/>
            <a:ext cx="665523" cy="273089"/>
          </a:xfrm>
          <a:prstGeom prst="rect">
            <a:avLst/>
          </a:prstGeom>
        </p:spPr>
        <p:txBody>
          <a:bodyPr vert="horz" lIns="91440" tIns="45720" rIns="91440" bIns="45720" rtlCol="0" anchor="ctr"/>
          <a:lstStyle>
            <a:lvl1pPr algn="r">
              <a:defRPr sz="900" b="0" i="0">
                <a:solidFill>
                  <a:schemeClr val="bg1">
                    <a:lumMod val="50000"/>
                  </a:schemeClr>
                </a:solidFill>
                <a:latin typeface="+mn-lt"/>
                <a:ea typeface="Arial Unicode MS" panose="020B0604020202020204" pitchFamily="34" charset="-128"/>
                <a:cs typeface="Arial" panose="020B0604020202020204" pitchFamily="34" charset="0"/>
              </a:defRPr>
            </a:lvl1pPr>
          </a:lstStyle>
          <a:p>
            <a:fld id="{F551322C-20B2-48C3-B63D-68158FEBF630}" type="slidenum">
              <a:rPr lang="en-US" smtClean="0"/>
              <a:pPr/>
              <a:t>‹#›</a:t>
            </a:fld>
            <a:endParaRPr lang="en-US" dirty="0"/>
          </a:p>
        </p:txBody>
      </p:sp>
    </p:spTree>
    <p:extLst>
      <p:ext uri="{BB962C8B-B14F-4D97-AF65-F5344CB8AC3E}">
        <p14:creationId xmlns:p14="http://schemas.microsoft.com/office/powerpoint/2010/main" val="148593702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39999" y="108000"/>
            <a:ext cx="6798796" cy="336550"/>
          </a:xfrm>
        </p:spPr>
        <p:txBody>
          <a:bodyPr vert="horz" lIns="72000" tIns="36000" rIns="72000" bIns="36000" rtlCol="0" anchor="t">
            <a:noAutofit/>
          </a:bodyPr>
          <a:lstStyle>
            <a:lvl1pPr>
              <a:defRPr lang="nl-NL" sz="1600" b="1" i="0" dirty="0">
                <a:solidFill>
                  <a:srgbClr val="3366FF"/>
                </a:solidFill>
                <a:latin typeface="+mn-lt"/>
                <a:ea typeface="Arial Unicode MS" panose="020B0604020202020204" pitchFamily="34" charset="-128"/>
                <a:cs typeface="Arial" panose="020B0604020202020204" pitchFamily="34" charset="0"/>
              </a:defRPr>
            </a:lvl1pPr>
          </a:lstStyle>
          <a:p>
            <a:pPr marL="0" lvl="0" indent="0" algn="l" rtl="0" eaLnBrk="1" fontAlgn="base" hangingPunct="1">
              <a:spcBef>
                <a:spcPts val="400"/>
              </a:spcBef>
              <a:spcAft>
                <a:spcPct val="0"/>
              </a:spcAft>
              <a:buClr>
                <a:schemeClr val="bg1"/>
              </a:buClr>
              <a:buSzPct val="120000"/>
              <a:buFont typeface="Arial" panose="020B0604020202020204" pitchFamily="34" charset="0"/>
              <a:buNone/>
            </a:pPr>
            <a:r>
              <a:rPr lang="en-US" dirty="0"/>
              <a:t>Click to edit Master title style</a:t>
            </a:r>
            <a:endParaRPr lang="nl-NL" dirty="0"/>
          </a:p>
        </p:txBody>
      </p:sp>
      <p:sp>
        <p:nvSpPr>
          <p:cNvPr id="13" name="Text Placeholder 12"/>
          <p:cNvSpPr>
            <a:spLocks noGrp="1"/>
          </p:cNvSpPr>
          <p:nvPr>
            <p:ph type="body" sz="quarter" idx="16" hasCustomPrompt="1"/>
          </p:nvPr>
        </p:nvSpPr>
        <p:spPr>
          <a:xfrm>
            <a:off x="540000" y="461650"/>
            <a:ext cx="8376894" cy="363850"/>
          </a:xfrm>
          <a:prstGeom prst="rect">
            <a:avLst/>
          </a:prstGeom>
        </p:spPr>
        <p:txBody>
          <a:bodyPr vert="horz" lIns="72000" tIns="36000" rIns="72000" bIns="36000" rtlCol="0" anchor="t">
            <a:noAutofit/>
          </a:bodyPr>
          <a:lstStyle>
            <a:lvl1pPr>
              <a:defRPr lang="nl-NL" sz="1400" b="0" i="0" dirty="0">
                <a:solidFill>
                  <a:srgbClr val="3366FF"/>
                </a:solidFill>
                <a:latin typeface="+mj-lt"/>
              </a:defRPr>
            </a:lvl1pPr>
          </a:lstStyle>
          <a:p>
            <a:pPr lvl="0">
              <a:spcBef>
                <a:spcPct val="0"/>
              </a:spcBef>
            </a:pPr>
            <a:r>
              <a:rPr lang="en-US" dirty="0"/>
              <a:t>Click to edit Description</a:t>
            </a:r>
          </a:p>
          <a:p>
            <a:pPr lvl="0">
              <a:spcBef>
                <a:spcPct val="0"/>
              </a:spcBef>
            </a:pPr>
            <a:endParaRPr lang="nl-NL" dirty="0"/>
          </a:p>
        </p:txBody>
      </p:sp>
      <p:sp>
        <p:nvSpPr>
          <p:cNvPr id="6" name="Espace réservé du numéro de diapositive 1">
            <a:extLst>
              <a:ext uri="{FF2B5EF4-FFF2-40B4-BE49-F238E27FC236}">
                <a16:creationId xmlns:a16="http://schemas.microsoft.com/office/drawing/2014/main" id="{A202140A-AFAB-44A8-AB9C-F5EEF12E385F}"/>
              </a:ext>
            </a:extLst>
          </p:cNvPr>
          <p:cNvSpPr>
            <a:spLocks noGrp="1"/>
          </p:cNvSpPr>
          <p:nvPr>
            <p:ph type="sldNum" sz="quarter" idx="4"/>
          </p:nvPr>
        </p:nvSpPr>
        <p:spPr>
          <a:xfrm>
            <a:off x="9148969" y="6553200"/>
            <a:ext cx="665523" cy="273089"/>
          </a:xfrm>
          <a:prstGeom prst="rect">
            <a:avLst/>
          </a:prstGeom>
        </p:spPr>
        <p:txBody>
          <a:bodyPr vert="horz" lIns="91440" tIns="45720" rIns="91440" bIns="45720" rtlCol="0" anchor="ctr"/>
          <a:lstStyle>
            <a:lvl1pPr algn="r">
              <a:defRPr sz="900" b="0" i="0">
                <a:solidFill>
                  <a:schemeClr val="bg1">
                    <a:lumMod val="50000"/>
                  </a:schemeClr>
                </a:solidFill>
                <a:latin typeface="+mn-lt"/>
                <a:ea typeface="Arial Unicode MS" panose="020B0604020202020204" pitchFamily="34" charset="-128"/>
                <a:cs typeface="Arial" panose="020B0604020202020204" pitchFamily="34" charset="0"/>
              </a:defRPr>
            </a:lvl1pPr>
          </a:lstStyle>
          <a:p>
            <a:fld id="{F551322C-20B2-48C3-B63D-68158FEBF630}" type="slidenum">
              <a:rPr lang="en-US" smtClean="0"/>
              <a:pPr/>
              <a:t>‹#›</a:t>
            </a:fld>
            <a:endParaRPr lang="en-US" dirty="0"/>
          </a:p>
        </p:txBody>
      </p:sp>
    </p:spTree>
    <p:extLst>
      <p:ext uri="{BB962C8B-B14F-4D97-AF65-F5344CB8AC3E}">
        <p14:creationId xmlns:p14="http://schemas.microsoft.com/office/powerpoint/2010/main" val="250899317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6" name="Text Placeholder 15"/>
          <p:cNvSpPr>
            <a:spLocks noGrp="1"/>
          </p:cNvSpPr>
          <p:nvPr>
            <p:ph type="body" sz="quarter" idx="11" hasCustomPrompt="1"/>
          </p:nvPr>
        </p:nvSpPr>
        <p:spPr>
          <a:xfrm>
            <a:off x="1926168" y="2912663"/>
            <a:ext cx="7395317" cy="792162"/>
          </a:xfrm>
          <a:prstGeom prst="rect">
            <a:avLst/>
          </a:prstGeom>
        </p:spPr>
        <p:txBody>
          <a:bodyPr/>
          <a:lstStyle>
            <a:lvl1pPr marL="0" indent="0">
              <a:buNone/>
              <a:defRPr lang="en-US" sz="1800" b="0" i="0" baseline="0" dirty="0">
                <a:solidFill>
                  <a:schemeClr val="tx2"/>
                </a:solidFill>
                <a:latin typeface="+mn-lt"/>
                <a:ea typeface="Arial Unicode MS" panose="020B0604020202020204" pitchFamily="34" charset="-128"/>
                <a:cs typeface="Arial" panose="020B0604020202020204" pitchFamily="34" charset="0"/>
              </a:defRPr>
            </a:lvl1pPr>
          </a:lstStyle>
          <a:p>
            <a:pPr lvl="0"/>
            <a:r>
              <a:rPr lang="en-US" dirty="0"/>
              <a:t>Date, Place</a:t>
            </a:r>
          </a:p>
        </p:txBody>
      </p:sp>
      <p:sp>
        <p:nvSpPr>
          <p:cNvPr id="15" name="Text Placeholder 15"/>
          <p:cNvSpPr>
            <a:spLocks noGrp="1"/>
          </p:cNvSpPr>
          <p:nvPr>
            <p:ph type="body" sz="quarter" idx="12" hasCustomPrompt="1"/>
          </p:nvPr>
        </p:nvSpPr>
        <p:spPr>
          <a:xfrm>
            <a:off x="1927517" y="1792322"/>
            <a:ext cx="7395317" cy="792162"/>
          </a:xfrm>
          <a:prstGeom prst="rect">
            <a:avLst/>
          </a:prstGeom>
        </p:spPr>
        <p:txBody>
          <a:bodyPr anchor="ctr" anchorCtr="0">
            <a:noAutofit/>
          </a:bodyPr>
          <a:lstStyle>
            <a:lvl1pPr marL="0" indent="0">
              <a:buNone/>
              <a:defRPr lang="en-US" sz="3000" b="0" i="0" baseline="0" dirty="0">
                <a:solidFill>
                  <a:srgbClr val="3366FF"/>
                </a:solidFill>
                <a:latin typeface="+mn-lt"/>
                <a:ea typeface="Arial Unicode MS" panose="020B0604020202020204" pitchFamily="34" charset="-128"/>
                <a:cs typeface="Arial" panose="020B0604020202020204" pitchFamily="34" charset="0"/>
              </a:defRPr>
            </a:lvl1pPr>
          </a:lstStyle>
          <a:p>
            <a:pPr lvl="0"/>
            <a:r>
              <a:rPr lang="en-US" dirty="0"/>
              <a:t>Name of the meeting</a:t>
            </a:r>
          </a:p>
        </p:txBody>
      </p:sp>
      <p:pic>
        <p:nvPicPr>
          <p:cNvPr id="109" name="Picture 108">
            <a:extLst>
              <a:ext uri="{FF2B5EF4-FFF2-40B4-BE49-F238E27FC236}">
                <a16:creationId xmlns:a16="http://schemas.microsoft.com/office/drawing/2014/main" id="{25A1BCE0-4BE3-464C-9DDD-AB4079672055}"/>
              </a:ext>
            </a:extLst>
          </p:cNvPr>
          <p:cNvPicPr>
            <a:picLocks noChangeAspect="1"/>
          </p:cNvPicPr>
          <p:nvPr userDrawn="1"/>
        </p:nvPicPr>
        <p:blipFill>
          <a:blip r:embed="rId2"/>
          <a:stretch>
            <a:fillRect/>
          </a:stretch>
        </p:blipFill>
        <p:spPr>
          <a:xfrm>
            <a:off x="205062" y="5137252"/>
            <a:ext cx="814736" cy="305962"/>
          </a:xfrm>
          <a:prstGeom prst="rect">
            <a:avLst/>
          </a:prstGeom>
        </p:spPr>
      </p:pic>
      <p:pic>
        <p:nvPicPr>
          <p:cNvPr id="110" name="Picture 109">
            <a:extLst>
              <a:ext uri="{FF2B5EF4-FFF2-40B4-BE49-F238E27FC236}">
                <a16:creationId xmlns:a16="http://schemas.microsoft.com/office/drawing/2014/main" id="{91C96C0D-B406-4242-BB39-A03BB3AB9B3B}"/>
              </a:ext>
            </a:extLst>
          </p:cNvPr>
          <p:cNvPicPr>
            <a:picLocks noChangeAspect="1"/>
          </p:cNvPicPr>
          <p:nvPr userDrawn="1"/>
        </p:nvPicPr>
        <p:blipFill>
          <a:blip r:embed="rId3" cstate="email">
            <a:extLst>
              <a:ext uri="{28A0092B-C50C-407E-A947-70E740481C1C}">
                <a14:useLocalDpi xmlns:a14="http://schemas.microsoft.com/office/drawing/2010/main" val="0"/>
              </a:ext>
            </a:extLst>
          </a:blip>
          <a:stretch>
            <a:fillRect/>
          </a:stretch>
        </p:blipFill>
        <p:spPr>
          <a:xfrm>
            <a:off x="1109527" y="4216462"/>
            <a:ext cx="663210" cy="529678"/>
          </a:xfrm>
          <a:prstGeom prst="rect">
            <a:avLst/>
          </a:prstGeom>
        </p:spPr>
      </p:pic>
      <p:pic>
        <p:nvPicPr>
          <p:cNvPr id="111" name="Picture 110">
            <a:extLst>
              <a:ext uri="{FF2B5EF4-FFF2-40B4-BE49-F238E27FC236}">
                <a16:creationId xmlns:a16="http://schemas.microsoft.com/office/drawing/2014/main" id="{5F606D5D-E7C0-48C3-A5D2-A611C085C2E2}"/>
              </a:ext>
            </a:extLst>
          </p:cNvPr>
          <p:cNvPicPr>
            <a:picLocks noChangeAspect="1"/>
          </p:cNvPicPr>
          <p:nvPr userDrawn="1"/>
        </p:nvPicPr>
        <p:blipFill>
          <a:blip r:embed="rId4"/>
          <a:stretch>
            <a:fillRect/>
          </a:stretch>
        </p:blipFill>
        <p:spPr>
          <a:xfrm>
            <a:off x="266404" y="2421002"/>
            <a:ext cx="740405" cy="322741"/>
          </a:xfrm>
          <a:prstGeom prst="rect">
            <a:avLst/>
          </a:prstGeom>
        </p:spPr>
      </p:pic>
      <p:pic>
        <p:nvPicPr>
          <p:cNvPr id="112" name="Picture 111">
            <a:extLst>
              <a:ext uri="{FF2B5EF4-FFF2-40B4-BE49-F238E27FC236}">
                <a16:creationId xmlns:a16="http://schemas.microsoft.com/office/drawing/2014/main" id="{0D58E5C8-F6DD-42B0-A9E8-27FCEA56E2EE}"/>
              </a:ext>
            </a:extLst>
          </p:cNvPr>
          <p:cNvPicPr>
            <a:picLocks noChangeAspect="1"/>
          </p:cNvPicPr>
          <p:nvPr userDrawn="1"/>
        </p:nvPicPr>
        <p:blipFill>
          <a:blip r:embed="rId5"/>
          <a:stretch>
            <a:fillRect/>
          </a:stretch>
        </p:blipFill>
        <p:spPr>
          <a:xfrm>
            <a:off x="289456" y="3550937"/>
            <a:ext cx="648702" cy="325052"/>
          </a:xfrm>
          <a:prstGeom prst="rect">
            <a:avLst/>
          </a:prstGeom>
        </p:spPr>
      </p:pic>
      <p:pic>
        <p:nvPicPr>
          <p:cNvPr id="113" name="Picture 12" descr="http://www.ingenieurjobs.de/content/tinybrowser/image/transnetbw_gmbh.jpg">
            <a:extLst>
              <a:ext uri="{FF2B5EF4-FFF2-40B4-BE49-F238E27FC236}">
                <a16:creationId xmlns:a16="http://schemas.microsoft.com/office/drawing/2014/main" id="{996CE3FF-945E-48DE-988B-5BB9413B5F95}"/>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002563" y="5392629"/>
            <a:ext cx="834236" cy="164762"/>
          </a:xfrm>
          <a:prstGeom prst="rect">
            <a:avLst/>
          </a:prstGeom>
          <a:noFill/>
          <a:extLst>
            <a:ext uri="{909E8E84-426E-40dd-AFC4-6F175D3DCCD1}">
              <a14:hiddenFill xmlns:a14="http://schemas.microsoft.com/office/drawing/2010/main" xmlns="">
                <a:solidFill>
                  <a:srgbClr val="FFFFFF"/>
                </a:solidFill>
              </a14:hiddenFill>
            </a:ext>
          </a:extLst>
        </p:spPr>
      </p:pic>
      <p:pic>
        <p:nvPicPr>
          <p:cNvPr id="114" name="Picture 113">
            <a:extLst>
              <a:ext uri="{FF2B5EF4-FFF2-40B4-BE49-F238E27FC236}">
                <a16:creationId xmlns:a16="http://schemas.microsoft.com/office/drawing/2014/main" id="{7D676C44-74E8-4A9F-82E5-6692FC5438DA}"/>
              </a:ext>
            </a:extLst>
          </p:cNvPr>
          <p:cNvPicPr>
            <a:picLocks noChangeAspect="1"/>
          </p:cNvPicPr>
          <p:nvPr userDrawn="1"/>
        </p:nvPicPr>
        <p:blipFill>
          <a:blip r:embed="rId7"/>
          <a:stretch>
            <a:fillRect/>
          </a:stretch>
        </p:blipFill>
        <p:spPr>
          <a:xfrm>
            <a:off x="1139971" y="2147510"/>
            <a:ext cx="606064" cy="379476"/>
          </a:xfrm>
          <a:prstGeom prst="rect">
            <a:avLst/>
          </a:prstGeom>
        </p:spPr>
      </p:pic>
      <p:pic>
        <p:nvPicPr>
          <p:cNvPr id="115" name="Picture 114">
            <a:extLst>
              <a:ext uri="{FF2B5EF4-FFF2-40B4-BE49-F238E27FC236}">
                <a16:creationId xmlns:a16="http://schemas.microsoft.com/office/drawing/2014/main" id="{83E98E88-B17D-4732-91AA-3FD4EBD236F6}"/>
              </a:ext>
            </a:extLst>
          </p:cNvPr>
          <p:cNvPicPr>
            <a:picLocks noChangeAspect="1"/>
          </p:cNvPicPr>
          <p:nvPr userDrawn="1"/>
        </p:nvPicPr>
        <p:blipFill rotWithShape="1">
          <a:blip r:embed="rId8">
            <a:extLst>
              <a:ext uri="{28A0092B-C50C-407E-A947-70E740481C1C}">
                <a14:useLocalDpi xmlns:a14="http://schemas.microsoft.com/office/drawing/2010/main" val="0"/>
              </a:ext>
            </a:extLst>
          </a:blip>
          <a:srcRect r="66927"/>
          <a:stretch/>
        </p:blipFill>
        <p:spPr>
          <a:xfrm>
            <a:off x="1133792" y="2752294"/>
            <a:ext cx="631011" cy="253934"/>
          </a:xfrm>
          <a:prstGeom prst="rect">
            <a:avLst/>
          </a:prstGeom>
        </p:spPr>
      </p:pic>
      <p:pic>
        <p:nvPicPr>
          <p:cNvPr id="116" name="Picture 115">
            <a:extLst>
              <a:ext uri="{FF2B5EF4-FFF2-40B4-BE49-F238E27FC236}">
                <a16:creationId xmlns:a16="http://schemas.microsoft.com/office/drawing/2014/main" id="{EDD87375-50A6-4D0D-ADDF-2854CE007273}"/>
              </a:ext>
            </a:extLst>
          </p:cNvPr>
          <p:cNvPicPr>
            <a:picLocks noChangeAspect="1"/>
          </p:cNvPicPr>
          <p:nvPr userDrawn="1"/>
        </p:nvPicPr>
        <p:blipFill>
          <a:blip r:embed="rId9" cstate="email">
            <a:extLst>
              <a:ext uri="{28A0092B-C50C-407E-A947-70E740481C1C}">
                <a14:useLocalDpi xmlns:a14="http://schemas.microsoft.com/office/drawing/2010/main" val="0"/>
              </a:ext>
            </a:extLst>
          </a:blip>
          <a:stretch>
            <a:fillRect/>
          </a:stretch>
        </p:blipFill>
        <p:spPr>
          <a:xfrm>
            <a:off x="288899" y="4698332"/>
            <a:ext cx="592836" cy="196596"/>
          </a:xfrm>
          <a:prstGeom prst="rect">
            <a:avLst/>
          </a:prstGeom>
        </p:spPr>
      </p:pic>
      <p:pic>
        <p:nvPicPr>
          <p:cNvPr id="117" name="Picture 116">
            <a:extLst>
              <a:ext uri="{FF2B5EF4-FFF2-40B4-BE49-F238E27FC236}">
                <a16:creationId xmlns:a16="http://schemas.microsoft.com/office/drawing/2014/main" id="{EBD15312-D842-4C3B-B86C-1770DFBBBE9A}"/>
              </a:ext>
            </a:extLst>
          </p:cNvPr>
          <p:cNvPicPr>
            <a:picLocks noChangeAspect="1"/>
          </p:cNvPicPr>
          <p:nvPr userDrawn="1"/>
        </p:nvPicPr>
        <p:blipFill>
          <a:blip r:embed="rId10"/>
          <a:stretch>
            <a:fillRect/>
          </a:stretch>
        </p:blipFill>
        <p:spPr>
          <a:xfrm>
            <a:off x="287703" y="5476257"/>
            <a:ext cx="633790" cy="396119"/>
          </a:xfrm>
          <a:prstGeom prst="rect">
            <a:avLst/>
          </a:prstGeom>
        </p:spPr>
      </p:pic>
      <p:pic>
        <p:nvPicPr>
          <p:cNvPr id="118" name="Picture 117">
            <a:extLst>
              <a:ext uri="{FF2B5EF4-FFF2-40B4-BE49-F238E27FC236}">
                <a16:creationId xmlns:a16="http://schemas.microsoft.com/office/drawing/2014/main" id="{C1C56939-B117-46B6-9EEA-AE1AABE11C95}"/>
              </a:ext>
            </a:extLst>
          </p:cNvPr>
          <p:cNvPicPr>
            <a:picLocks noChangeAspect="1"/>
          </p:cNvPicPr>
          <p:nvPr userDrawn="1"/>
        </p:nvPicPr>
        <p:blipFill>
          <a:blip r:embed="rId11"/>
          <a:stretch>
            <a:fillRect/>
          </a:stretch>
        </p:blipFill>
        <p:spPr>
          <a:xfrm>
            <a:off x="1043955" y="4976691"/>
            <a:ext cx="735485" cy="158997"/>
          </a:xfrm>
          <a:prstGeom prst="rect">
            <a:avLst/>
          </a:prstGeom>
        </p:spPr>
      </p:pic>
      <p:pic>
        <p:nvPicPr>
          <p:cNvPr id="119" name="Picture 118">
            <a:extLst>
              <a:ext uri="{FF2B5EF4-FFF2-40B4-BE49-F238E27FC236}">
                <a16:creationId xmlns:a16="http://schemas.microsoft.com/office/drawing/2014/main" id="{2A77BF0C-EC94-4A8B-A3D5-FAFBBA9524C2}"/>
              </a:ext>
            </a:extLst>
          </p:cNvPr>
          <p:cNvPicPr>
            <a:picLocks noChangeAspect="1"/>
          </p:cNvPicPr>
          <p:nvPr userDrawn="1"/>
        </p:nvPicPr>
        <p:blipFill>
          <a:blip r:embed="rId12">
            <a:clrChange>
              <a:clrFrom>
                <a:srgbClr val="FFFFFF"/>
              </a:clrFrom>
              <a:clrTo>
                <a:srgbClr val="FFFFFF">
                  <a:alpha val="0"/>
                </a:srgbClr>
              </a:clrTo>
            </a:clrChange>
          </a:blip>
          <a:stretch>
            <a:fillRect/>
          </a:stretch>
        </p:blipFill>
        <p:spPr bwMode="auto">
          <a:xfrm>
            <a:off x="1086544" y="3686896"/>
            <a:ext cx="707132" cy="377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0" name="Picture 119">
            <a:extLst>
              <a:ext uri="{FF2B5EF4-FFF2-40B4-BE49-F238E27FC236}">
                <a16:creationId xmlns:a16="http://schemas.microsoft.com/office/drawing/2014/main" id="{15D6D81C-5005-4940-AC28-123B062DA4E7}"/>
              </a:ext>
            </a:extLst>
          </p:cNvPr>
          <p:cNvPicPr>
            <a:picLocks noChangeAspect="1"/>
          </p:cNvPicPr>
          <p:nvPr userDrawn="1"/>
        </p:nvPicPr>
        <p:blipFill>
          <a:blip r:embed="rId13" cstate="hqprint">
            <a:extLst>
              <a:ext uri="{28A0092B-C50C-407E-A947-70E740481C1C}">
                <a14:useLocalDpi xmlns:a14="http://schemas.microsoft.com/office/drawing/2010/main"/>
              </a:ext>
            </a:extLst>
          </a:blip>
          <a:stretch>
            <a:fillRect/>
          </a:stretch>
        </p:blipFill>
        <p:spPr>
          <a:xfrm>
            <a:off x="1213955" y="3158657"/>
            <a:ext cx="396152" cy="366468"/>
          </a:xfrm>
          <a:prstGeom prst="rect">
            <a:avLst/>
          </a:prstGeom>
        </p:spPr>
      </p:pic>
      <p:pic>
        <p:nvPicPr>
          <p:cNvPr id="121" name="Picture 120">
            <a:extLst>
              <a:ext uri="{FF2B5EF4-FFF2-40B4-BE49-F238E27FC236}">
                <a16:creationId xmlns:a16="http://schemas.microsoft.com/office/drawing/2014/main" id="{5876E198-C02B-4B26-B80E-1E0486B4FFB7}"/>
              </a:ext>
            </a:extLst>
          </p:cNvPr>
          <p:cNvPicPr>
            <a:picLocks noChangeAspect="1"/>
          </p:cNvPicPr>
          <p:nvPr userDrawn="1"/>
        </p:nvPicPr>
        <p:blipFill>
          <a:blip r:embed="rId14"/>
          <a:stretch>
            <a:fillRect/>
          </a:stretch>
        </p:blipFill>
        <p:spPr>
          <a:xfrm>
            <a:off x="324830" y="4088565"/>
            <a:ext cx="718857" cy="345045"/>
          </a:xfrm>
          <a:prstGeom prst="rect">
            <a:avLst/>
          </a:prstGeom>
        </p:spPr>
      </p:pic>
      <p:pic>
        <p:nvPicPr>
          <p:cNvPr id="122" name="Picture 121">
            <a:extLst>
              <a:ext uri="{FF2B5EF4-FFF2-40B4-BE49-F238E27FC236}">
                <a16:creationId xmlns:a16="http://schemas.microsoft.com/office/drawing/2014/main" id="{328105EA-4E2F-4BE4-AF5B-3AF23D2588F0}"/>
              </a:ext>
            </a:extLst>
          </p:cNvPr>
          <p:cNvPicPr>
            <a:picLocks noChangeAspect="1"/>
          </p:cNvPicPr>
          <p:nvPr userDrawn="1"/>
        </p:nvPicPr>
        <p:blipFill>
          <a:blip r:embed="rId15"/>
          <a:stretch>
            <a:fillRect/>
          </a:stretch>
        </p:blipFill>
        <p:spPr>
          <a:xfrm>
            <a:off x="216480" y="2964886"/>
            <a:ext cx="762321" cy="358625"/>
          </a:xfrm>
          <a:prstGeom prst="rect">
            <a:avLst/>
          </a:prstGeom>
        </p:spPr>
      </p:pic>
      <p:pic>
        <p:nvPicPr>
          <p:cNvPr id="123" name="Picture 122">
            <a:extLst>
              <a:ext uri="{FF2B5EF4-FFF2-40B4-BE49-F238E27FC236}">
                <a16:creationId xmlns:a16="http://schemas.microsoft.com/office/drawing/2014/main" id="{5E662A49-E15A-4C46-8B2C-78C0EC446D14}"/>
              </a:ext>
            </a:extLst>
          </p:cNvPr>
          <p:cNvPicPr>
            <a:picLocks noChangeAspect="1"/>
          </p:cNvPicPr>
          <p:nvPr userDrawn="1"/>
        </p:nvPicPr>
        <p:blipFill>
          <a:blip r:embed="rId16"/>
          <a:stretch>
            <a:fillRect/>
          </a:stretch>
        </p:blipFill>
        <p:spPr>
          <a:xfrm>
            <a:off x="205062" y="1981362"/>
            <a:ext cx="833968" cy="305962"/>
          </a:xfrm>
          <a:prstGeom prst="rect">
            <a:avLst/>
          </a:prstGeom>
        </p:spPr>
      </p:pic>
      <p:grpSp>
        <p:nvGrpSpPr>
          <p:cNvPr id="161" name="Graphic 3">
            <a:extLst>
              <a:ext uri="{FF2B5EF4-FFF2-40B4-BE49-F238E27FC236}">
                <a16:creationId xmlns:a16="http://schemas.microsoft.com/office/drawing/2014/main" id="{0CD8ADA5-8F92-4554-B026-77F47736CA6D}"/>
              </a:ext>
            </a:extLst>
          </p:cNvPr>
          <p:cNvGrpSpPr>
            <a:grpSpLocks/>
          </p:cNvGrpSpPr>
          <p:nvPr userDrawn="1"/>
        </p:nvGrpSpPr>
        <p:grpSpPr>
          <a:xfrm>
            <a:off x="4805177" y="2340000"/>
            <a:ext cx="5580000" cy="4460400"/>
            <a:chOff x="66025" y="-34306"/>
            <a:chExt cx="6381750" cy="5895975"/>
          </a:xfrm>
          <a:scene3d>
            <a:camera prst="perspectiveRight">
              <a:rot lat="0" lon="19500000" rev="0"/>
            </a:camera>
            <a:lightRig rig="threePt" dir="t"/>
          </a:scene3d>
        </p:grpSpPr>
        <p:sp>
          <p:nvSpPr>
            <p:cNvPr id="162" name="Freeform: Shape 161">
              <a:extLst>
                <a:ext uri="{FF2B5EF4-FFF2-40B4-BE49-F238E27FC236}">
                  <a16:creationId xmlns:a16="http://schemas.microsoft.com/office/drawing/2014/main" id="{4E29C2D3-A23A-475E-ADFD-E18D9CA663A9}"/>
                </a:ext>
              </a:extLst>
            </p:cNvPr>
            <p:cNvSpPr/>
            <p:nvPr/>
          </p:nvSpPr>
          <p:spPr>
            <a:xfrm>
              <a:off x="5751687" y="4420250"/>
              <a:ext cx="484155" cy="202882"/>
            </a:xfrm>
            <a:custGeom>
              <a:avLst/>
              <a:gdLst>
                <a:gd name="connsiteX0" fmla="*/ 426530 w 484155"/>
                <a:gd name="connsiteY0" fmla="*/ 0 h 202882"/>
                <a:gd name="connsiteX1" fmla="*/ 396050 w 484155"/>
                <a:gd name="connsiteY1" fmla="*/ 0 h 202882"/>
                <a:gd name="connsiteX2" fmla="*/ 0 w 484155"/>
                <a:gd name="connsiteY2" fmla="*/ 95 h 202882"/>
                <a:gd name="connsiteX3" fmla="*/ 0 w 484155"/>
                <a:gd name="connsiteY3" fmla="*/ 196596 h 202882"/>
                <a:gd name="connsiteX4" fmla="*/ 476 w 484155"/>
                <a:gd name="connsiteY4" fmla="*/ 202882 h 202882"/>
                <a:gd name="connsiteX5" fmla="*/ 69152 w 484155"/>
                <a:gd name="connsiteY5" fmla="*/ 135255 h 202882"/>
                <a:gd name="connsiteX6" fmla="*/ 426530 w 484155"/>
                <a:gd name="connsiteY6" fmla="*/ 135350 h 202882"/>
                <a:gd name="connsiteX7" fmla="*/ 484156 w 484155"/>
                <a:gd name="connsiteY7" fmla="*/ 77724 h 202882"/>
                <a:gd name="connsiteX8" fmla="*/ 484156 w 484155"/>
                <a:gd name="connsiteY8" fmla="*/ 57721 h 202882"/>
                <a:gd name="connsiteX9" fmla="*/ 426530 w 484155"/>
                <a:gd name="connsiteY9" fmla="*/ 0 h 20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4155" h="202882">
                  <a:moveTo>
                    <a:pt x="426530" y="0"/>
                  </a:moveTo>
                  <a:lnTo>
                    <a:pt x="396050" y="0"/>
                  </a:lnTo>
                  <a:cubicBezTo>
                    <a:pt x="63913" y="0"/>
                    <a:pt x="40767" y="0"/>
                    <a:pt x="0" y="95"/>
                  </a:cubicBezTo>
                  <a:lnTo>
                    <a:pt x="0" y="196596"/>
                  </a:lnTo>
                  <a:cubicBezTo>
                    <a:pt x="571" y="196977"/>
                    <a:pt x="476" y="199930"/>
                    <a:pt x="476" y="202882"/>
                  </a:cubicBezTo>
                  <a:cubicBezTo>
                    <a:pt x="476" y="170497"/>
                    <a:pt x="7334" y="135255"/>
                    <a:pt x="69152" y="135255"/>
                  </a:cubicBezTo>
                  <a:lnTo>
                    <a:pt x="426530" y="135350"/>
                  </a:lnTo>
                  <a:cubicBezTo>
                    <a:pt x="458248" y="135350"/>
                    <a:pt x="484156" y="109442"/>
                    <a:pt x="484156" y="77724"/>
                  </a:cubicBezTo>
                  <a:lnTo>
                    <a:pt x="484156" y="57721"/>
                  </a:lnTo>
                  <a:cubicBezTo>
                    <a:pt x="484156" y="25908"/>
                    <a:pt x="458153" y="0"/>
                    <a:pt x="426530" y="0"/>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63" name="Freeform: Shape 162">
              <a:extLst>
                <a:ext uri="{FF2B5EF4-FFF2-40B4-BE49-F238E27FC236}">
                  <a16:creationId xmlns:a16="http://schemas.microsoft.com/office/drawing/2014/main" id="{234AE2FD-7B38-405F-825B-32C4DFBE3385}"/>
                </a:ext>
              </a:extLst>
            </p:cNvPr>
            <p:cNvSpPr/>
            <p:nvPr/>
          </p:nvSpPr>
          <p:spPr>
            <a:xfrm>
              <a:off x="4971686" y="522730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64" name="Freeform: Shape 163">
              <a:extLst>
                <a:ext uri="{FF2B5EF4-FFF2-40B4-BE49-F238E27FC236}">
                  <a16:creationId xmlns:a16="http://schemas.microsoft.com/office/drawing/2014/main" id="{7544EF93-D6DB-4383-8F27-964E55DFD859}"/>
                </a:ext>
              </a:extLst>
            </p:cNvPr>
            <p:cNvSpPr/>
            <p:nvPr/>
          </p:nvSpPr>
          <p:spPr>
            <a:xfrm>
              <a:off x="4507341" y="4487116"/>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65" name="Freeform: Shape 164">
              <a:extLst>
                <a:ext uri="{FF2B5EF4-FFF2-40B4-BE49-F238E27FC236}">
                  <a16:creationId xmlns:a16="http://schemas.microsoft.com/office/drawing/2014/main" id="{51E76D50-2021-4BFC-9880-8D03EC62ECC1}"/>
                </a:ext>
              </a:extLst>
            </p:cNvPr>
            <p:cNvSpPr/>
            <p:nvPr/>
          </p:nvSpPr>
          <p:spPr>
            <a:xfrm>
              <a:off x="4659360" y="4799536"/>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66" name="Freeform: Shape 165">
              <a:extLst>
                <a:ext uri="{FF2B5EF4-FFF2-40B4-BE49-F238E27FC236}">
                  <a16:creationId xmlns:a16="http://schemas.microsoft.com/office/drawing/2014/main" id="{2E9D3B00-85FC-4691-A0E3-08835F15F394}"/>
                </a:ext>
              </a:extLst>
            </p:cNvPr>
            <p:cNvSpPr/>
            <p:nvPr/>
          </p:nvSpPr>
          <p:spPr>
            <a:xfrm>
              <a:off x="4806046" y="507890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67" name="Freeform: Shape 166">
              <a:extLst>
                <a:ext uri="{FF2B5EF4-FFF2-40B4-BE49-F238E27FC236}">
                  <a16:creationId xmlns:a16="http://schemas.microsoft.com/office/drawing/2014/main" id="{6EC0746B-8391-4A6E-84B9-4FCD93197C17}"/>
                </a:ext>
              </a:extLst>
            </p:cNvPr>
            <p:cNvSpPr/>
            <p:nvPr/>
          </p:nvSpPr>
          <p:spPr>
            <a:xfrm>
              <a:off x="539988" y="2223595"/>
              <a:ext cx="151257" cy="159829"/>
            </a:xfrm>
            <a:custGeom>
              <a:avLst/>
              <a:gdLst>
                <a:gd name="connsiteX0" fmla="*/ 151257 w 151257"/>
                <a:gd name="connsiteY0" fmla="*/ 159829 h 159829"/>
                <a:gd name="connsiteX1" fmla="*/ 151257 w 151257"/>
                <a:gd name="connsiteY1" fmla="*/ 83439 h 159829"/>
                <a:gd name="connsiteX2" fmla="*/ 67818 w 151257"/>
                <a:gd name="connsiteY2" fmla="*/ 0 h 159829"/>
                <a:gd name="connsiteX3" fmla="*/ 0 w 151257"/>
                <a:gd name="connsiteY3" fmla="*/ 0 h 159829"/>
                <a:gd name="connsiteX4" fmla="*/ 0 w 151257"/>
                <a:gd name="connsiteY4" fmla="*/ 76391 h 159829"/>
                <a:gd name="connsiteX5" fmla="*/ 83439 w 151257"/>
                <a:gd name="connsiteY5" fmla="*/ 159829 h 159829"/>
                <a:gd name="connsiteX6" fmla="*/ 151257 w 151257"/>
                <a:gd name="connsiteY6" fmla="*/ 159829 h 15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257" h="159829">
                  <a:moveTo>
                    <a:pt x="151257" y="159829"/>
                  </a:moveTo>
                  <a:lnTo>
                    <a:pt x="151257" y="83439"/>
                  </a:lnTo>
                  <a:cubicBezTo>
                    <a:pt x="151257" y="37529"/>
                    <a:pt x="113729" y="0"/>
                    <a:pt x="67818" y="0"/>
                  </a:cubicBezTo>
                  <a:lnTo>
                    <a:pt x="0" y="0"/>
                  </a:lnTo>
                  <a:lnTo>
                    <a:pt x="0" y="76391"/>
                  </a:lnTo>
                  <a:cubicBezTo>
                    <a:pt x="0" y="122301"/>
                    <a:pt x="37529" y="159829"/>
                    <a:pt x="83439" y="159829"/>
                  </a:cubicBezTo>
                  <a:lnTo>
                    <a:pt x="151257" y="159829"/>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68" name="Freeform: Shape 167">
              <a:extLst>
                <a:ext uri="{FF2B5EF4-FFF2-40B4-BE49-F238E27FC236}">
                  <a16:creationId xmlns:a16="http://schemas.microsoft.com/office/drawing/2014/main" id="{003148F5-74A7-44E6-9797-EA3C6C4F2724}"/>
                </a:ext>
              </a:extLst>
            </p:cNvPr>
            <p:cNvSpPr/>
            <p:nvPr/>
          </p:nvSpPr>
          <p:spPr>
            <a:xfrm>
              <a:off x="243761" y="2223595"/>
              <a:ext cx="447484" cy="566261"/>
            </a:xfrm>
            <a:custGeom>
              <a:avLst/>
              <a:gdLst>
                <a:gd name="connsiteX0" fmla="*/ 83344 w 447484"/>
                <a:gd name="connsiteY0" fmla="*/ 566261 h 566261"/>
                <a:gd name="connsiteX1" fmla="*/ 364046 w 447484"/>
                <a:gd name="connsiteY1" fmla="*/ 566261 h 566261"/>
                <a:gd name="connsiteX2" fmla="*/ 447485 w 447484"/>
                <a:gd name="connsiteY2" fmla="*/ 482822 h 566261"/>
                <a:gd name="connsiteX3" fmla="*/ 447485 w 447484"/>
                <a:gd name="connsiteY3" fmla="*/ 240316 h 566261"/>
                <a:gd name="connsiteX4" fmla="*/ 447485 w 447484"/>
                <a:gd name="connsiteY4" fmla="*/ 159829 h 566261"/>
                <a:gd name="connsiteX5" fmla="*/ 379667 w 447484"/>
                <a:gd name="connsiteY5" fmla="*/ 159829 h 566261"/>
                <a:gd name="connsiteX6" fmla="*/ 375952 w 447484"/>
                <a:gd name="connsiteY6" fmla="*/ 159829 h 566261"/>
                <a:gd name="connsiteX7" fmla="*/ 372999 w 447484"/>
                <a:gd name="connsiteY7" fmla="*/ 159544 h 566261"/>
                <a:gd name="connsiteX8" fmla="*/ 296228 w 447484"/>
                <a:gd name="connsiteY8" fmla="*/ 76391 h 566261"/>
                <a:gd name="connsiteX9" fmla="*/ 296228 w 447484"/>
                <a:gd name="connsiteY9" fmla="*/ 0 h 566261"/>
                <a:gd name="connsiteX10" fmla="*/ 237458 w 447484"/>
                <a:gd name="connsiteY10" fmla="*/ 0 h 566261"/>
                <a:gd name="connsiteX11" fmla="*/ 156496 w 447484"/>
                <a:gd name="connsiteY11" fmla="*/ 78676 h 566261"/>
                <a:gd name="connsiteX12" fmla="*/ 77153 w 447484"/>
                <a:gd name="connsiteY12" fmla="*/ 159639 h 566261"/>
                <a:gd name="connsiteX13" fmla="*/ 0 w 447484"/>
                <a:gd name="connsiteY13" fmla="*/ 240506 h 566261"/>
                <a:gd name="connsiteX14" fmla="*/ 0 w 447484"/>
                <a:gd name="connsiteY14" fmla="*/ 482632 h 566261"/>
                <a:gd name="connsiteX15" fmla="*/ 83344 w 447484"/>
                <a:gd name="connsiteY15" fmla="*/ 566261 h 56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484" h="566261">
                  <a:moveTo>
                    <a:pt x="83344" y="566261"/>
                  </a:moveTo>
                  <a:lnTo>
                    <a:pt x="364046" y="566261"/>
                  </a:lnTo>
                  <a:cubicBezTo>
                    <a:pt x="409956" y="566261"/>
                    <a:pt x="447485" y="528733"/>
                    <a:pt x="447485" y="482822"/>
                  </a:cubicBezTo>
                  <a:lnTo>
                    <a:pt x="447485" y="240316"/>
                  </a:lnTo>
                  <a:lnTo>
                    <a:pt x="447485" y="159829"/>
                  </a:lnTo>
                  <a:lnTo>
                    <a:pt x="379667" y="159829"/>
                  </a:lnTo>
                  <a:cubicBezTo>
                    <a:pt x="378428" y="159829"/>
                    <a:pt x="377190" y="159829"/>
                    <a:pt x="375952" y="159829"/>
                  </a:cubicBezTo>
                  <a:cubicBezTo>
                    <a:pt x="374999" y="159734"/>
                    <a:pt x="373951" y="159639"/>
                    <a:pt x="372999" y="159544"/>
                  </a:cubicBezTo>
                  <a:cubicBezTo>
                    <a:pt x="330232" y="156115"/>
                    <a:pt x="296228" y="120015"/>
                    <a:pt x="296228" y="76391"/>
                  </a:cubicBezTo>
                  <a:lnTo>
                    <a:pt x="296228" y="0"/>
                  </a:lnTo>
                  <a:lnTo>
                    <a:pt x="237458" y="0"/>
                  </a:lnTo>
                  <a:cubicBezTo>
                    <a:pt x="193643" y="0"/>
                    <a:pt x="157734" y="34957"/>
                    <a:pt x="156496" y="78676"/>
                  </a:cubicBezTo>
                  <a:cubicBezTo>
                    <a:pt x="155258" y="122110"/>
                    <a:pt x="120396" y="157543"/>
                    <a:pt x="77153" y="159639"/>
                  </a:cubicBezTo>
                  <a:cubicBezTo>
                    <a:pt x="33909" y="161734"/>
                    <a:pt x="0" y="197263"/>
                    <a:pt x="0" y="240506"/>
                  </a:cubicBezTo>
                  <a:lnTo>
                    <a:pt x="0" y="482632"/>
                  </a:lnTo>
                  <a:cubicBezTo>
                    <a:pt x="0" y="528733"/>
                    <a:pt x="37529" y="566261"/>
                    <a:pt x="83344" y="566261"/>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69" name="Freeform: Shape 168">
              <a:extLst>
                <a:ext uri="{FF2B5EF4-FFF2-40B4-BE49-F238E27FC236}">
                  <a16:creationId xmlns:a16="http://schemas.microsoft.com/office/drawing/2014/main" id="{7F547AD2-0592-4BBE-8DAA-E39DA7FA4765}"/>
                </a:ext>
              </a:extLst>
            </p:cNvPr>
            <p:cNvSpPr/>
            <p:nvPr/>
          </p:nvSpPr>
          <p:spPr>
            <a:xfrm>
              <a:off x="718392" y="1652285"/>
              <a:ext cx="1079087" cy="1436369"/>
            </a:xfrm>
            <a:custGeom>
              <a:avLst/>
              <a:gdLst>
                <a:gd name="connsiteX0" fmla="*/ 235363 w 1079087"/>
                <a:gd name="connsiteY0" fmla="*/ 707612 h 1436369"/>
                <a:gd name="connsiteX1" fmla="*/ 366617 w 1079087"/>
                <a:gd name="connsiteY1" fmla="*/ 707612 h 1436369"/>
                <a:gd name="connsiteX2" fmla="*/ 373856 w 1079087"/>
                <a:gd name="connsiteY2" fmla="*/ 707326 h 1436369"/>
                <a:gd name="connsiteX3" fmla="*/ 387953 w 1079087"/>
                <a:gd name="connsiteY3" fmla="*/ 707326 h 1436369"/>
                <a:gd name="connsiteX4" fmla="*/ 388906 w 1079087"/>
                <a:gd name="connsiteY4" fmla="*/ 707422 h 1436369"/>
                <a:gd name="connsiteX5" fmla="*/ 463772 w 1079087"/>
                <a:gd name="connsiteY5" fmla="*/ 788194 h 1436369"/>
                <a:gd name="connsiteX6" fmla="*/ 463772 w 1079087"/>
                <a:gd name="connsiteY6" fmla="*/ 789527 h 1436369"/>
                <a:gd name="connsiteX7" fmla="*/ 386239 w 1079087"/>
                <a:gd name="connsiteY7" fmla="*/ 870490 h 1436369"/>
                <a:gd name="connsiteX8" fmla="*/ 306896 w 1079087"/>
                <a:gd name="connsiteY8" fmla="*/ 945166 h 1436369"/>
                <a:gd name="connsiteX9" fmla="*/ 226314 w 1079087"/>
                <a:gd name="connsiteY9" fmla="*/ 1017746 h 1436369"/>
                <a:gd name="connsiteX10" fmla="*/ 206407 w 1079087"/>
                <a:gd name="connsiteY10" fmla="*/ 1017746 h 1436369"/>
                <a:gd name="connsiteX11" fmla="*/ 146495 w 1079087"/>
                <a:gd name="connsiteY11" fmla="*/ 1077658 h 1436369"/>
                <a:gd name="connsiteX12" fmla="*/ 146495 w 1079087"/>
                <a:gd name="connsiteY12" fmla="*/ 1083850 h 1436369"/>
                <a:gd name="connsiteX13" fmla="*/ 206407 w 1079087"/>
                <a:gd name="connsiteY13" fmla="*/ 1143762 h 1436369"/>
                <a:gd name="connsiteX14" fmla="*/ 225362 w 1079087"/>
                <a:gd name="connsiteY14" fmla="*/ 1143762 h 1436369"/>
                <a:gd name="connsiteX15" fmla="*/ 306324 w 1079087"/>
                <a:gd name="connsiteY15" fmla="*/ 1224724 h 1436369"/>
                <a:gd name="connsiteX16" fmla="*/ 306324 w 1079087"/>
                <a:gd name="connsiteY16" fmla="*/ 1229392 h 1436369"/>
                <a:gd name="connsiteX17" fmla="*/ 225362 w 1079087"/>
                <a:gd name="connsiteY17" fmla="*/ 1310354 h 1436369"/>
                <a:gd name="connsiteX18" fmla="*/ 59912 w 1079087"/>
                <a:gd name="connsiteY18" fmla="*/ 1310354 h 1436369"/>
                <a:gd name="connsiteX19" fmla="*/ 0 w 1079087"/>
                <a:gd name="connsiteY19" fmla="*/ 1370266 h 1436369"/>
                <a:gd name="connsiteX20" fmla="*/ 0 w 1079087"/>
                <a:gd name="connsiteY20" fmla="*/ 1376458 h 1436369"/>
                <a:gd name="connsiteX21" fmla="*/ 59912 w 1079087"/>
                <a:gd name="connsiteY21" fmla="*/ 1436370 h 1436369"/>
                <a:gd name="connsiteX22" fmla="*/ 389954 w 1079087"/>
                <a:gd name="connsiteY22" fmla="*/ 1436370 h 1436369"/>
                <a:gd name="connsiteX23" fmla="*/ 397764 w 1079087"/>
                <a:gd name="connsiteY23" fmla="*/ 1436370 h 1436369"/>
                <a:gd name="connsiteX24" fmla="*/ 521208 w 1079087"/>
                <a:gd name="connsiteY24" fmla="*/ 1436370 h 1436369"/>
                <a:gd name="connsiteX25" fmla="*/ 603980 w 1079087"/>
                <a:gd name="connsiteY25" fmla="*/ 1363218 h 1436369"/>
                <a:gd name="connsiteX26" fmla="*/ 684371 w 1079087"/>
                <a:gd name="connsiteY26" fmla="*/ 1292162 h 1436369"/>
                <a:gd name="connsiteX27" fmla="*/ 838390 w 1079087"/>
                <a:gd name="connsiteY27" fmla="*/ 1292162 h 1436369"/>
                <a:gd name="connsiteX28" fmla="*/ 920782 w 1079087"/>
                <a:gd name="connsiteY28" fmla="*/ 1221581 h 1436369"/>
                <a:gd name="connsiteX29" fmla="*/ 998315 w 1079087"/>
                <a:gd name="connsiteY29" fmla="*/ 1153192 h 1436369"/>
                <a:gd name="connsiteX30" fmla="*/ 1079087 w 1079087"/>
                <a:gd name="connsiteY30" fmla="*/ 1069848 h 1436369"/>
                <a:gd name="connsiteX31" fmla="*/ 1079087 w 1079087"/>
                <a:gd name="connsiteY31" fmla="*/ 956310 h 1436369"/>
                <a:gd name="connsiteX32" fmla="*/ 998792 w 1079087"/>
                <a:gd name="connsiteY32" fmla="*/ 872966 h 1436369"/>
                <a:gd name="connsiteX33" fmla="*/ 921258 w 1079087"/>
                <a:gd name="connsiteY33" fmla="*/ 800672 h 1436369"/>
                <a:gd name="connsiteX34" fmla="*/ 840581 w 1079087"/>
                <a:gd name="connsiteY34" fmla="*/ 726186 h 1436369"/>
                <a:gd name="connsiteX35" fmla="*/ 761810 w 1079087"/>
                <a:gd name="connsiteY35" fmla="*/ 645223 h 1436369"/>
                <a:gd name="connsiteX36" fmla="*/ 761810 w 1079087"/>
                <a:gd name="connsiteY36" fmla="*/ 515969 h 1436369"/>
                <a:gd name="connsiteX37" fmla="*/ 684657 w 1079087"/>
                <a:gd name="connsiteY37" fmla="*/ 432816 h 1436369"/>
                <a:gd name="connsiteX38" fmla="*/ 609695 w 1079087"/>
                <a:gd name="connsiteY38" fmla="*/ 352044 h 1436369"/>
                <a:gd name="connsiteX39" fmla="*/ 609695 w 1079087"/>
                <a:gd name="connsiteY39" fmla="*/ 224980 h 1436369"/>
                <a:gd name="connsiteX40" fmla="*/ 527780 w 1079087"/>
                <a:gd name="connsiteY40" fmla="*/ 141541 h 1436369"/>
                <a:gd name="connsiteX41" fmla="*/ 449009 w 1079087"/>
                <a:gd name="connsiteY41" fmla="*/ 71818 h 1436369"/>
                <a:gd name="connsiteX42" fmla="*/ 366427 w 1079087"/>
                <a:gd name="connsiteY42" fmla="*/ 0 h 1436369"/>
                <a:gd name="connsiteX43" fmla="*/ 235363 w 1079087"/>
                <a:gd name="connsiteY43" fmla="*/ 0 h 1436369"/>
                <a:gd name="connsiteX44" fmla="*/ 151924 w 1079087"/>
                <a:gd name="connsiteY44" fmla="*/ 83439 h 1436369"/>
                <a:gd name="connsiteX45" fmla="*/ 151924 w 1079087"/>
                <a:gd name="connsiteY45" fmla="*/ 624268 h 1436369"/>
                <a:gd name="connsiteX46" fmla="*/ 235363 w 1079087"/>
                <a:gd name="connsiteY46" fmla="*/ 707612 h 143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79087" h="1436369">
                  <a:moveTo>
                    <a:pt x="235363" y="707612"/>
                  </a:moveTo>
                  <a:lnTo>
                    <a:pt x="366617" y="707612"/>
                  </a:lnTo>
                  <a:cubicBezTo>
                    <a:pt x="369094" y="707612"/>
                    <a:pt x="371475" y="707517"/>
                    <a:pt x="373856" y="707326"/>
                  </a:cubicBezTo>
                  <a:cubicBezTo>
                    <a:pt x="378809" y="706850"/>
                    <a:pt x="383000" y="706850"/>
                    <a:pt x="387953" y="707326"/>
                  </a:cubicBezTo>
                  <a:cubicBezTo>
                    <a:pt x="388239" y="707326"/>
                    <a:pt x="388620" y="707422"/>
                    <a:pt x="388906" y="707422"/>
                  </a:cubicBezTo>
                  <a:cubicBezTo>
                    <a:pt x="431292" y="710660"/>
                    <a:pt x="463772" y="745712"/>
                    <a:pt x="463772" y="788194"/>
                  </a:cubicBezTo>
                  <a:lnTo>
                    <a:pt x="463772" y="789527"/>
                  </a:lnTo>
                  <a:cubicBezTo>
                    <a:pt x="463772" y="832866"/>
                    <a:pt x="429578" y="868585"/>
                    <a:pt x="386239" y="870490"/>
                  </a:cubicBezTo>
                  <a:cubicBezTo>
                    <a:pt x="344900" y="872299"/>
                    <a:pt x="311182" y="904494"/>
                    <a:pt x="306896" y="945166"/>
                  </a:cubicBezTo>
                  <a:cubicBezTo>
                    <a:pt x="302514" y="986599"/>
                    <a:pt x="267938" y="1017746"/>
                    <a:pt x="226314" y="1017746"/>
                  </a:cubicBezTo>
                  <a:lnTo>
                    <a:pt x="206407" y="1017746"/>
                  </a:lnTo>
                  <a:cubicBezTo>
                    <a:pt x="173450" y="1017746"/>
                    <a:pt x="146495" y="1044702"/>
                    <a:pt x="146495" y="1077658"/>
                  </a:cubicBezTo>
                  <a:lnTo>
                    <a:pt x="146495" y="1083850"/>
                  </a:lnTo>
                  <a:cubicBezTo>
                    <a:pt x="146495" y="1116806"/>
                    <a:pt x="173450" y="1143762"/>
                    <a:pt x="206407" y="1143762"/>
                  </a:cubicBezTo>
                  <a:lnTo>
                    <a:pt x="225362" y="1143762"/>
                  </a:lnTo>
                  <a:cubicBezTo>
                    <a:pt x="269939" y="1143762"/>
                    <a:pt x="306324" y="1180148"/>
                    <a:pt x="306324" y="1224724"/>
                  </a:cubicBezTo>
                  <a:lnTo>
                    <a:pt x="306324" y="1229392"/>
                  </a:lnTo>
                  <a:cubicBezTo>
                    <a:pt x="306324" y="1273969"/>
                    <a:pt x="269939" y="1310354"/>
                    <a:pt x="225362" y="1310354"/>
                  </a:cubicBezTo>
                  <a:lnTo>
                    <a:pt x="59912" y="1310354"/>
                  </a:lnTo>
                  <a:cubicBezTo>
                    <a:pt x="26956" y="1310354"/>
                    <a:pt x="0" y="1337310"/>
                    <a:pt x="0" y="1370266"/>
                  </a:cubicBezTo>
                  <a:lnTo>
                    <a:pt x="0" y="1376458"/>
                  </a:lnTo>
                  <a:cubicBezTo>
                    <a:pt x="0" y="1409414"/>
                    <a:pt x="26956" y="1436370"/>
                    <a:pt x="59912" y="1436370"/>
                  </a:cubicBezTo>
                  <a:lnTo>
                    <a:pt x="389954" y="1436370"/>
                  </a:lnTo>
                  <a:lnTo>
                    <a:pt x="397764" y="1436370"/>
                  </a:lnTo>
                  <a:lnTo>
                    <a:pt x="521208" y="1436370"/>
                  </a:lnTo>
                  <a:cubicBezTo>
                    <a:pt x="563594" y="1436370"/>
                    <a:pt x="598932" y="1404271"/>
                    <a:pt x="603980" y="1363218"/>
                  </a:cubicBezTo>
                  <a:cubicBezTo>
                    <a:pt x="609028" y="1322451"/>
                    <a:pt x="643223" y="1292162"/>
                    <a:pt x="684371" y="1292162"/>
                  </a:cubicBezTo>
                  <a:lnTo>
                    <a:pt x="838390" y="1292162"/>
                  </a:lnTo>
                  <a:cubicBezTo>
                    <a:pt x="879920" y="1292162"/>
                    <a:pt x="914590" y="1261396"/>
                    <a:pt x="920782" y="1221581"/>
                  </a:cubicBezTo>
                  <a:cubicBezTo>
                    <a:pt x="926878" y="1182719"/>
                    <a:pt x="958977" y="1154335"/>
                    <a:pt x="998315" y="1153192"/>
                  </a:cubicBezTo>
                  <a:cubicBezTo>
                    <a:pt x="1042988" y="1151763"/>
                    <a:pt x="1079087" y="1114806"/>
                    <a:pt x="1079087" y="1069848"/>
                  </a:cubicBezTo>
                  <a:lnTo>
                    <a:pt x="1079087" y="956310"/>
                  </a:lnTo>
                  <a:cubicBezTo>
                    <a:pt x="1079087" y="911447"/>
                    <a:pt x="1043273" y="874586"/>
                    <a:pt x="998792" y="872966"/>
                  </a:cubicBezTo>
                  <a:cubicBezTo>
                    <a:pt x="958310" y="871442"/>
                    <a:pt x="925640" y="840962"/>
                    <a:pt x="921258" y="800672"/>
                  </a:cubicBezTo>
                  <a:cubicBezTo>
                    <a:pt x="916877" y="759619"/>
                    <a:pt x="882396" y="727329"/>
                    <a:pt x="840581" y="726186"/>
                  </a:cubicBezTo>
                  <a:cubicBezTo>
                    <a:pt x="796766" y="724948"/>
                    <a:pt x="761810" y="689038"/>
                    <a:pt x="761810" y="645223"/>
                  </a:cubicBezTo>
                  <a:lnTo>
                    <a:pt x="761810" y="515969"/>
                  </a:lnTo>
                  <a:cubicBezTo>
                    <a:pt x="761810" y="472154"/>
                    <a:pt x="727615" y="436055"/>
                    <a:pt x="684657" y="432816"/>
                  </a:cubicBezTo>
                  <a:cubicBezTo>
                    <a:pt x="642271" y="429577"/>
                    <a:pt x="609695" y="394525"/>
                    <a:pt x="609695" y="352044"/>
                  </a:cubicBezTo>
                  <a:lnTo>
                    <a:pt x="609695" y="224980"/>
                  </a:lnTo>
                  <a:cubicBezTo>
                    <a:pt x="609695" y="179641"/>
                    <a:pt x="572929" y="142399"/>
                    <a:pt x="527780" y="141541"/>
                  </a:cubicBezTo>
                  <a:cubicBezTo>
                    <a:pt x="487680" y="140875"/>
                    <a:pt x="454533" y="111538"/>
                    <a:pt x="449009" y="71818"/>
                  </a:cubicBezTo>
                  <a:cubicBezTo>
                    <a:pt x="443294" y="31337"/>
                    <a:pt x="408337" y="0"/>
                    <a:pt x="366427" y="0"/>
                  </a:cubicBezTo>
                  <a:lnTo>
                    <a:pt x="235363" y="0"/>
                  </a:lnTo>
                  <a:cubicBezTo>
                    <a:pt x="189452" y="0"/>
                    <a:pt x="151924" y="37528"/>
                    <a:pt x="151924" y="83439"/>
                  </a:cubicBezTo>
                  <a:lnTo>
                    <a:pt x="151924" y="624268"/>
                  </a:lnTo>
                  <a:cubicBezTo>
                    <a:pt x="151924" y="670084"/>
                    <a:pt x="189452" y="707612"/>
                    <a:pt x="235363" y="707612"/>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0" name="Freeform: Shape 169">
              <a:extLst>
                <a:ext uri="{FF2B5EF4-FFF2-40B4-BE49-F238E27FC236}">
                  <a16:creationId xmlns:a16="http://schemas.microsoft.com/office/drawing/2014/main" id="{570D6ED2-D417-4439-9C27-7A1895C9117A}"/>
                </a:ext>
              </a:extLst>
            </p:cNvPr>
            <p:cNvSpPr/>
            <p:nvPr/>
          </p:nvSpPr>
          <p:spPr>
            <a:xfrm>
              <a:off x="4979019" y="1499219"/>
              <a:ext cx="450437" cy="290036"/>
            </a:xfrm>
            <a:custGeom>
              <a:avLst/>
              <a:gdLst>
                <a:gd name="connsiteX0" fmla="*/ 450438 w 450437"/>
                <a:gd name="connsiteY0" fmla="*/ 0 h 290036"/>
                <a:gd name="connsiteX1" fmla="*/ 70009 w 450437"/>
                <a:gd name="connsiteY1" fmla="*/ 0 h 290036"/>
                <a:gd name="connsiteX2" fmla="*/ 0 w 450437"/>
                <a:gd name="connsiteY2" fmla="*/ 70009 h 290036"/>
                <a:gd name="connsiteX3" fmla="*/ 0 w 450437"/>
                <a:gd name="connsiteY3" fmla="*/ 220028 h 290036"/>
                <a:gd name="connsiteX4" fmla="*/ 70009 w 450437"/>
                <a:gd name="connsiteY4" fmla="*/ 290036 h 290036"/>
                <a:gd name="connsiteX5" fmla="*/ 450438 w 450437"/>
                <a:gd name="connsiteY5" fmla="*/ 290036 h 290036"/>
                <a:gd name="connsiteX6" fmla="*/ 450438 w 450437"/>
                <a:gd name="connsiteY6" fmla="*/ 0 h 29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437" h="290036">
                  <a:moveTo>
                    <a:pt x="450438" y="0"/>
                  </a:moveTo>
                  <a:lnTo>
                    <a:pt x="70009" y="0"/>
                  </a:lnTo>
                  <a:cubicBezTo>
                    <a:pt x="31528" y="0"/>
                    <a:pt x="0" y="31528"/>
                    <a:pt x="0" y="70009"/>
                  </a:cubicBezTo>
                  <a:lnTo>
                    <a:pt x="0" y="220028"/>
                  </a:lnTo>
                  <a:cubicBezTo>
                    <a:pt x="0" y="258509"/>
                    <a:pt x="31528" y="290036"/>
                    <a:pt x="70009" y="290036"/>
                  </a:cubicBezTo>
                  <a:lnTo>
                    <a:pt x="450438" y="290036"/>
                  </a:lnTo>
                  <a:lnTo>
                    <a:pt x="450438"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1" name="Freeform: Shape 170">
              <a:extLst>
                <a:ext uri="{FF2B5EF4-FFF2-40B4-BE49-F238E27FC236}">
                  <a16:creationId xmlns:a16="http://schemas.microsoft.com/office/drawing/2014/main" id="{FDE50500-F2AB-450F-908F-5EF21B38E96D}"/>
                </a:ext>
              </a:extLst>
            </p:cNvPr>
            <p:cNvSpPr/>
            <p:nvPr/>
          </p:nvSpPr>
          <p:spPr>
            <a:xfrm>
              <a:off x="4666981" y="1789445"/>
              <a:ext cx="762571" cy="290036"/>
            </a:xfrm>
            <a:custGeom>
              <a:avLst/>
              <a:gdLst>
                <a:gd name="connsiteX0" fmla="*/ 762476 w 762571"/>
                <a:gd name="connsiteY0" fmla="*/ 290036 h 290036"/>
                <a:gd name="connsiteX1" fmla="*/ 70009 w 762571"/>
                <a:gd name="connsiteY1" fmla="*/ 290036 h 290036"/>
                <a:gd name="connsiteX2" fmla="*/ 0 w 762571"/>
                <a:gd name="connsiteY2" fmla="*/ 220028 h 290036"/>
                <a:gd name="connsiteX3" fmla="*/ 0 w 762571"/>
                <a:gd name="connsiteY3" fmla="*/ 70009 h 290036"/>
                <a:gd name="connsiteX4" fmla="*/ 70009 w 762571"/>
                <a:gd name="connsiteY4" fmla="*/ 0 h 290036"/>
                <a:gd name="connsiteX5" fmla="*/ 208216 w 762571"/>
                <a:gd name="connsiteY5" fmla="*/ 0 h 290036"/>
                <a:gd name="connsiteX6" fmla="*/ 299847 w 762571"/>
                <a:gd name="connsiteY6" fmla="*/ 61531 h 290036"/>
                <a:gd name="connsiteX7" fmla="*/ 299847 w 762571"/>
                <a:gd name="connsiteY7" fmla="*/ 77629 h 290036"/>
                <a:gd name="connsiteX8" fmla="*/ 368046 w 762571"/>
                <a:gd name="connsiteY8" fmla="*/ 145828 h 290036"/>
                <a:gd name="connsiteX9" fmla="*/ 391763 w 762571"/>
                <a:gd name="connsiteY9" fmla="*/ 145828 h 290036"/>
                <a:gd name="connsiteX10" fmla="*/ 459962 w 762571"/>
                <a:gd name="connsiteY10" fmla="*/ 77629 h 290036"/>
                <a:gd name="connsiteX11" fmla="*/ 459962 w 762571"/>
                <a:gd name="connsiteY11" fmla="*/ 61531 h 290036"/>
                <a:gd name="connsiteX12" fmla="*/ 421005 w 762571"/>
                <a:gd name="connsiteY12" fmla="*/ 0 h 290036"/>
                <a:gd name="connsiteX13" fmla="*/ 762571 w 762571"/>
                <a:gd name="connsiteY13" fmla="*/ 0 h 290036"/>
                <a:gd name="connsiteX14" fmla="*/ 762571 w 762571"/>
                <a:gd name="connsiteY14" fmla="*/ 290036 h 29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571" h="290036">
                  <a:moveTo>
                    <a:pt x="762476" y="290036"/>
                  </a:moveTo>
                  <a:lnTo>
                    <a:pt x="70009" y="290036"/>
                  </a:lnTo>
                  <a:cubicBezTo>
                    <a:pt x="31528" y="290036"/>
                    <a:pt x="0" y="258509"/>
                    <a:pt x="0" y="220028"/>
                  </a:cubicBezTo>
                  <a:lnTo>
                    <a:pt x="0" y="70009"/>
                  </a:lnTo>
                  <a:cubicBezTo>
                    <a:pt x="0" y="31528"/>
                    <a:pt x="31528" y="0"/>
                    <a:pt x="70009" y="0"/>
                  </a:cubicBezTo>
                  <a:lnTo>
                    <a:pt x="208216" y="0"/>
                  </a:lnTo>
                  <a:cubicBezTo>
                    <a:pt x="268224" y="1143"/>
                    <a:pt x="299847" y="34480"/>
                    <a:pt x="299847" y="61531"/>
                  </a:cubicBezTo>
                  <a:lnTo>
                    <a:pt x="299847" y="77629"/>
                  </a:lnTo>
                  <a:cubicBezTo>
                    <a:pt x="299847" y="115157"/>
                    <a:pt x="330517" y="145828"/>
                    <a:pt x="368046" y="145828"/>
                  </a:cubicBezTo>
                  <a:lnTo>
                    <a:pt x="391763" y="145828"/>
                  </a:lnTo>
                  <a:cubicBezTo>
                    <a:pt x="429292" y="145828"/>
                    <a:pt x="459962" y="115157"/>
                    <a:pt x="459962" y="77629"/>
                  </a:cubicBezTo>
                  <a:lnTo>
                    <a:pt x="459962" y="61531"/>
                  </a:lnTo>
                  <a:cubicBezTo>
                    <a:pt x="459962" y="34480"/>
                    <a:pt x="443960" y="10954"/>
                    <a:pt x="421005" y="0"/>
                  </a:cubicBezTo>
                  <a:lnTo>
                    <a:pt x="762571" y="0"/>
                  </a:lnTo>
                  <a:lnTo>
                    <a:pt x="762571" y="290036"/>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2" name="Freeform: Shape 171">
              <a:extLst>
                <a:ext uri="{FF2B5EF4-FFF2-40B4-BE49-F238E27FC236}">
                  <a16:creationId xmlns:a16="http://schemas.microsoft.com/office/drawing/2014/main" id="{884C6493-08C8-4679-9200-FD8247C1B096}"/>
                </a:ext>
              </a:extLst>
            </p:cNvPr>
            <p:cNvSpPr/>
            <p:nvPr/>
          </p:nvSpPr>
          <p:spPr>
            <a:xfrm>
              <a:off x="4752787" y="2078719"/>
              <a:ext cx="676764" cy="280797"/>
            </a:xfrm>
            <a:custGeom>
              <a:avLst/>
              <a:gdLst>
                <a:gd name="connsiteX0" fmla="*/ 676764 w 676764"/>
                <a:gd name="connsiteY0" fmla="*/ 63056 h 280797"/>
                <a:gd name="connsiteX1" fmla="*/ 676764 w 676764"/>
                <a:gd name="connsiteY1" fmla="*/ 75914 h 280797"/>
                <a:gd name="connsiteX2" fmla="*/ 676764 w 676764"/>
                <a:gd name="connsiteY2" fmla="*/ 84106 h 280797"/>
                <a:gd name="connsiteX3" fmla="*/ 616281 w 676764"/>
                <a:gd name="connsiteY3" fmla="*/ 144590 h 280797"/>
                <a:gd name="connsiteX4" fmla="*/ 526174 w 676764"/>
                <a:gd name="connsiteY4" fmla="*/ 144590 h 280797"/>
                <a:gd name="connsiteX5" fmla="*/ 526174 w 676764"/>
                <a:gd name="connsiteY5" fmla="*/ 220313 h 280797"/>
                <a:gd name="connsiteX6" fmla="*/ 465691 w 676764"/>
                <a:gd name="connsiteY6" fmla="*/ 280797 h 280797"/>
                <a:gd name="connsiteX7" fmla="*/ 227566 w 676764"/>
                <a:gd name="connsiteY7" fmla="*/ 280797 h 280797"/>
                <a:gd name="connsiteX8" fmla="*/ 227566 w 676764"/>
                <a:gd name="connsiteY8" fmla="*/ 205073 h 280797"/>
                <a:gd name="connsiteX9" fmla="*/ 167082 w 676764"/>
                <a:gd name="connsiteY9" fmla="*/ 144590 h 280797"/>
                <a:gd name="connsiteX10" fmla="*/ 7348 w 676764"/>
                <a:gd name="connsiteY10" fmla="*/ 144590 h 280797"/>
                <a:gd name="connsiteX11" fmla="*/ 67832 w 676764"/>
                <a:gd name="connsiteY11" fmla="*/ 84106 h 280797"/>
                <a:gd name="connsiteX12" fmla="*/ 67832 w 676764"/>
                <a:gd name="connsiteY12" fmla="*/ 63056 h 280797"/>
                <a:gd name="connsiteX13" fmla="*/ 7348 w 676764"/>
                <a:gd name="connsiteY13" fmla="*/ 2572 h 280797"/>
                <a:gd name="connsiteX14" fmla="*/ 96502 w 676764"/>
                <a:gd name="connsiteY14" fmla="*/ 1905 h 280797"/>
                <a:gd name="connsiteX15" fmla="*/ 96502 w 676764"/>
                <a:gd name="connsiteY15" fmla="*/ 0 h 280797"/>
                <a:gd name="connsiteX16" fmla="*/ 465691 w 676764"/>
                <a:gd name="connsiteY16" fmla="*/ 0 h 280797"/>
                <a:gd name="connsiteX17" fmla="*/ 676764 w 676764"/>
                <a:gd name="connsiteY17" fmla="*/ 0 h 280797"/>
                <a:gd name="connsiteX18" fmla="*/ 676764 w 676764"/>
                <a:gd name="connsiteY18" fmla="*/ 63056 h 280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6764" h="280797">
                  <a:moveTo>
                    <a:pt x="676764" y="63056"/>
                  </a:moveTo>
                  <a:lnTo>
                    <a:pt x="676764" y="75914"/>
                  </a:lnTo>
                  <a:lnTo>
                    <a:pt x="676764" y="84106"/>
                  </a:lnTo>
                  <a:cubicBezTo>
                    <a:pt x="676764" y="117348"/>
                    <a:pt x="649523" y="144590"/>
                    <a:pt x="616281" y="144590"/>
                  </a:cubicBezTo>
                  <a:lnTo>
                    <a:pt x="526174" y="144590"/>
                  </a:lnTo>
                  <a:lnTo>
                    <a:pt x="526174" y="220313"/>
                  </a:lnTo>
                  <a:cubicBezTo>
                    <a:pt x="526174" y="253556"/>
                    <a:pt x="498933" y="280797"/>
                    <a:pt x="465691" y="280797"/>
                  </a:cubicBezTo>
                  <a:lnTo>
                    <a:pt x="227566" y="280797"/>
                  </a:lnTo>
                  <a:lnTo>
                    <a:pt x="227566" y="205073"/>
                  </a:lnTo>
                  <a:cubicBezTo>
                    <a:pt x="227566" y="171831"/>
                    <a:pt x="200324" y="144590"/>
                    <a:pt x="167082" y="144590"/>
                  </a:cubicBezTo>
                  <a:lnTo>
                    <a:pt x="7348" y="144590"/>
                  </a:lnTo>
                  <a:cubicBezTo>
                    <a:pt x="40590" y="144590"/>
                    <a:pt x="67832" y="117443"/>
                    <a:pt x="67832" y="84106"/>
                  </a:cubicBezTo>
                  <a:lnTo>
                    <a:pt x="67832" y="63056"/>
                  </a:lnTo>
                  <a:cubicBezTo>
                    <a:pt x="67832" y="29813"/>
                    <a:pt x="40590" y="2572"/>
                    <a:pt x="7348" y="2572"/>
                  </a:cubicBezTo>
                  <a:cubicBezTo>
                    <a:pt x="-18370" y="2572"/>
                    <a:pt x="26302" y="2286"/>
                    <a:pt x="96502" y="1905"/>
                  </a:cubicBezTo>
                  <a:lnTo>
                    <a:pt x="96502" y="0"/>
                  </a:lnTo>
                  <a:lnTo>
                    <a:pt x="465691" y="0"/>
                  </a:lnTo>
                  <a:lnTo>
                    <a:pt x="676764" y="0"/>
                  </a:lnTo>
                  <a:lnTo>
                    <a:pt x="676764" y="63056"/>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3" name="Freeform: Shape 172">
              <a:extLst>
                <a:ext uri="{FF2B5EF4-FFF2-40B4-BE49-F238E27FC236}">
                  <a16:creationId xmlns:a16="http://schemas.microsoft.com/office/drawing/2014/main" id="{5BDA4D17-B2AC-48E6-ADE4-0905618EB51A}"/>
                </a:ext>
              </a:extLst>
            </p:cNvPr>
            <p:cNvSpPr/>
            <p:nvPr/>
          </p:nvSpPr>
          <p:spPr>
            <a:xfrm>
              <a:off x="4480672" y="2223214"/>
              <a:ext cx="495776" cy="136207"/>
            </a:xfrm>
            <a:custGeom>
              <a:avLst/>
              <a:gdLst>
                <a:gd name="connsiteX0" fmla="*/ 495776 w 495776"/>
                <a:gd name="connsiteY0" fmla="*/ 136208 h 136207"/>
                <a:gd name="connsiteX1" fmla="*/ 495776 w 495776"/>
                <a:gd name="connsiteY1" fmla="*/ 60484 h 136207"/>
                <a:gd name="connsiteX2" fmla="*/ 435292 w 495776"/>
                <a:gd name="connsiteY2" fmla="*/ 0 h 136207"/>
                <a:gd name="connsiteX3" fmla="*/ 89630 w 495776"/>
                <a:gd name="connsiteY3" fmla="*/ 0 h 136207"/>
                <a:gd name="connsiteX4" fmla="*/ 29146 w 495776"/>
                <a:gd name="connsiteY4" fmla="*/ 60484 h 136207"/>
                <a:gd name="connsiteX5" fmla="*/ 29146 w 495776"/>
                <a:gd name="connsiteY5" fmla="*/ 73914 h 136207"/>
                <a:gd name="connsiteX6" fmla="*/ 0 w 495776"/>
                <a:gd name="connsiteY6" fmla="*/ 136208 h 136207"/>
                <a:gd name="connsiteX7" fmla="*/ 495776 w 495776"/>
                <a:gd name="connsiteY7" fmla="*/ 136208 h 13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76" h="136207">
                  <a:moveTo>
                    <a:pt x="495776" y="136208"/>
                  </a:moveTo>
                  <a:lnTo>
                    <a:pt x="495776" y="60484"/>
                  </a:lnTo>
                  <a:cubicBezTo>
                    <a:pt x="495776" y="27242"/>
                    <a:pt x="468534" y="0"/>
                    <a:pt x="435292" y="0"/>
                  </a:cubicBezTo>
                  <a:lnTo>
                    <a:pt x="89630" y="0"/>
                  </a:lnTo>
                  <a:cubicBezTo>
                    <a:pt x="56388" y="0"/>
                    <a:pt x="29146" y="27242"/>
                    <a:pt x="29146" y="60484"/>
                  </a:cubicBezTo>
                  <a:lnTo>
                    <a:pt x="29146" y="73914"/>
                  </a:lnTo>
                  <a:cubicBezTo>
                    <a:pt x="29146" y="98870"/>
                    <a:pt x="17907" y="121253"/>
                    <a:pt x="0" y="136208"/>
                  </a:cubicBezTo>
                  <a:lnTo>
                    <a:pt x="495776" y="136208"/>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4" name="Freeform: Shape 173">
              <a:extLst>
                <a:ext uri="{FF2B5EF4-FFF2-40B4-BE49-F238E27FC236}">
                  <a16:creationId xmlns:a16="http://schemas.microsoft.com/office/drawing/2014/main" id="{E1943416-4C7E-481A-8D67-5886E7EE0068}"/>
                </a:ext>
              </a:extLst>
            </p:cNvPr>
            <p:cNvSpPr/>
            <p:nvPr/>
          </p:nvSpPr>
          <p:spPr>
            <a:xfrm>
              <a:off x="3380820" y="2942637"/>
              <a:ext cx="1117568" cy="468344"/>
            </a:xfrm>
            <a:custGeom>
              <a:avLst/>
              <a:gdLst>
                <a:gd name="connsiteX0" fmla="*/ 1117568 w 1117568"/>
                <a:gd name="connsiteY0" fmla="*/ 208883 h 468344"/>
                <a:gd name="connsiteX1" fmla="*/ 1117568 w 1117568"/>
                <a:gd name="connsiteY1" fmla="*/ 303943 h 468344"/>
                <a:gd name="connsiteX2" fmla="*/ 1047559 w 1117568"/>
                <a:gd name="connsiteY2" fmla="*/ 303276 h 468344"/>
                <a:gd name="connsiteX3" fmla="*/ 1041273 w 1117568"/>
                <a:gd name="connsiteY3" fmla="*/ 303276 h 468344"/>
                <a:gd name="connsiteX4" fmla="*/ 960310 w 1117568"/>
                <a:gd name="connsiteY4" fmla="*/ 384238 h 468344"/>
                <a:gd name="connsiteX5" fmla="*/ 960310 w 1117568"/>
                <a:gd name="connsiteY5" fmla="*/ 398335 h 468344"/>
                <a:gd name="connsiteX6" fmla="*/ 890302 w 1117568"/>
                <a:gd name="connsiteY6" fmla="*/ 468344 h 468344"/>
                <a:gd name="connsiteX7" fmla="*/ 323088 w 1117568"/>
                <a:gd name="connsiteY7" fmla="*/ 468344 h 468344"/>
                <a:gd name="connsiteX8" fmla="*/ 322421 w 1117568"/>
                <a:gd name="connsiteY8" fmla="*/ 398335 h 468344"/>
                <a:gd name="connsiteX9" fmla="*/ 322421 w 1117568"/>
                <a:gd name="connsiteY9" fmla="*/ 384238 h 468344"/>
                <a:gd name="connsiteX10" fmla="*/ 241459 w 1117568"/>
                <a:gd name="connsiteY10" fmla="*/ 303276 h 468344"/>
                <a:gd name="connsiteX11" fmla="*/ 224695 w 1117568"/>
                <a:gd name="connsiteY11" fmla="*/ 303276 h 468344"/>
                <a:gd name="connsiteX12" fmla="*/ 154876 w 1117568"/>
                <a:gd name="connsiteY12" fmla="*/ 238887 h 468344"/>
                <a:gd name="connsiteX13" fmla="*/ 74104 w 1117568"/>
                <a:gd name="connsiteY13" fmla="*/ 164401 h 468344"/>
                <a:gd name="connsiteX14" fmla="*/ 70009 w 1117568"/>
                <a:gd name="connsiteY14" fmla="*/ 164401 h 468344"/>
                <a:gd name="connsiteX15" fmla="*/ 0 w 1117568"/>
                <a:gd name="connsiteY15" fmla="*/ 94393 h 468344"/>
                <a:gd name="connsiteX16" fmla="*/ 0 w 1117568"/>
                <a:gd name="connsiteY16" fmla="*/ 70009 h 468344"/>
                <a:gd name="connsiteX17" fmla="*/ 70009 w 1117568"/>
                <a:gd name="connsiteY17" fmla="*/ 0 h 468344"/>
                <a:gd name="connsiteX18" fmla="*/ 403003 w 1117568"/>
                <a:gd name="connsiteY18" fmla="*/ 0 h 468344"/>
                <a:gd name="connsiteX19" fmla="*/ 452533 w 1117568"/>
                <a:gd name="connsiteY19" fmla="*/ 0 h 468344"/>
                <a:gd name="connsiteX20" fmla="*/ 567880 w 1117568"/>
                <a:gd name="connsiteY20" fmla="*/ 0 h 468344"/>
                <a:gd name="connsiteX21" fmla="*/ 637699 w 1117568"/>
                <a:gd name="connsiteY21" fmla="*/ 64389 h 468344"/>
                <a:gd name="connsiteX22" fmla="*/ 718471 w 1117568"/>
                <a:gd name="connsiteY22" fmla="*/ 138874 h 468344"/>
                <a:gd name="connsiteX23" fmla="*/ 1047655 w 1117568"/>
                <a:gd name="connsiteY23" fmla="*/ 138874 h 468344"/>
                <a:gd name="connsiteX24" fmla="*/ 1117568 w 1117568"/>
                <a:gd name="connsiteY24" fmla="*/ 208883 h 46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17568" h="468344">
                  <a:moveTo>
                    <a:pt x="1117568" y="208883"/>
                  </a:moveTo>
                  <a:lnTo>
                    <a:pt x="1117568" y="303943"/>
                  </a:lnTo>
                  <a:lnTo>
                    <a:pt x="1047559" y="303276"/>
                  </a:lnTo>
                  <a:lnTo>
                    <a:pt x="1041273" y="303276"/>
                  </a:lnTo>
                  <a:cubicBezTo>
                    <a:pt x="996696" y="303276"/>
                    <a:pt x="960310" y="339662"/>
                    <a:pt x="960310" y="384238"/>
                  </a:cubicBezTo>
                  <a:lnTo>
                    <a:pt x="960310" y="398335"/>
                  </a:lnTo>
                  <a:cubicBezTo>
                    <a:pt x="960310" y="436816"/>
                    <a:pt x="928783" y="468344"/>
                    <a:pt x="890302" y="468344"/>
                  </a:cubicBezTo>
                  <a:lnTo>
                    <a:pt x="323088" y="468344"/>
                  </a:lnTo>
                  <a:lnTo>
                    <a:pt x="322421" y="398335"/>
                  </a:lnTo>
                  <a:lnTo>
                    <a:pt x="322421" y="384238"/>
                  </a:lnTo>
                  <a:cubicBezTo>
                    <a:pt x="322421" y="339662"/>
                    <a:pt x="286036" y="303276"/>
                    <a:pt x="241459" y="303276"/>
                  </a:cubicBezTo>
                  <a:lnTo>
                    <a:pt x="224695" y="303276"/>
                  </a:lnTo>
                  <a:cubicBezTo>
                    <a:pt x="188023" y="303276"/>
                    <a:pt x="157734" y="274796"/>
                    <a:pt x="154876" y="238887"/>
                  </a:cubicBezTo>
                  <a:cubicBezTo>
                    <a:pt x="151447" y="196691"/>
                    <a:pt x="116491" y="164401"/>
                    <a:pt x="74104" y="164401"/>
                  </a:cubicBezTo>
                  <a:lnTo>
                    <a:pt x="70009" y="164401"/>
                  </a:lnTo>
                  <a:cubicBezTo>
                    <a:pt x="31528" y="164401"/>
                    <a:pt x="0" y="132874"/>
                    <a:pt x="0" y="94393"/>
                  </a:cubicBezTo>
                  <a:lnTo>
                    <a:pt x="0" y="70009"/>
                  </a:lnTo>
                  <a:cubicBezTo>
                    <a:pt x="0" y="31528"/>
                    <a:pt x="31528" y="0"/>
                    <a:pt x="70009" y="0"/>
                  </a:cubicBezTo>
                  <a:lnTo>
                    <a:pt x="403003" y="0"/>
                  </a:lnTo>
                  <a:lnTo>
                    <a:pt x="452533" y="0"/>
                  </a:lnTo>
                  <a:lnTo>
                    <a:pt x="567880" y="0"/>
                  </a:lnTo>
                  <a:cubicBezTo>
                    <a:pt x="604456" y="0"/>
                    <a:pt x="634841" y="28480"/>
                    <a:pt x="637699" y="64389"/>
                  </a:cubicBezTo>
                  <a:cubicBezTo>
                    <a:pt x="641128" y="106585"/>
                    <a:pt x="676084" y="138874"/>
                    <a:pt x="718471" y="138874"/>
                  </a:cubicBezTo>
                  <a:lnTo>
                    <a:pt x="1047655" y="138874"/>
                  </a:lnTo>
                  <a:cubicBezTo>
                    <a:pt x="1086040" y="138874"/>
                    <a:pt x="1117568" y="170402"/>
                    <a:pt x="1117568" y="208883"/>
                  </a:cubicBez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5" name="Freeform: Shape 174">
              <a:extLst>
                <a:ext uri="{FF2B5EF4-FFF2-40B4-BE49-F238E27FC236}">
                  <a16:creationId xmlns:a16="http://schemas.microsoft.com/office/drawing/2014/main" id="{7B262B4E-CCF8-48FB-BAC8-633C35083B45}"/>
                </a:ext>
              </a:extLst>
            </p:cNvPr>
            <p:cNvSpPr/>
            <p:nvPr/>
          </p:nvSpPr>
          <p:spPr>
            <a:xfrm>
              <a:off x="4183110" y="3246961"/>
              <a:ext cx="781336" cy="280130"/>
            </a:xfrm>
            <a:custGeom>
              <a:avLst/>
              <a:gdLst>
                <a:gd name="connsiteX0" fmla="*/ 0 w 781336"/>
                <a:gd name="connsiteY0" fmla="*/ 164116 h 280130"/>
                <a:gd name="connsiteX1" fmla="*/ 0 w 781336"/>
                <a:gd name="connsiteY1" fmla="*/ 280130 h 280130"/>
                <a:gd name="connsiteX2" fmla="*/ 241363 w 781336"/>
                <a:gd name="connsiteY2" fmla="*/ 280130 h 280130"/>
                <a:gd name="connsiteX3" fmla="*/ 290894 w 781336"/>
                <a:gd name="connsiteY3" fmla="*/ 280130 h 280130"/>
                <a:gd name="connsiteX4" fmla="*/ 406241 w 781336"/>
                <a:gd name="connsiteY4" fmla="*/ 280130 h 280130"/>
                <a:gd name="connsiteX5" fmla="*/ 476060 w 781336"/>
                <a:gd name="connsiteY5" fmla="*/ 215741 h 280130"/>
                <a:gd name="connsiteX6" fmla="*/ 556832 w 781336"/>
                <a:gd name="connsiteY6" fmla="*/ 141256 h 280130"/>
                <a:gd name="connsiteX7" fmla="*/ 781336 w 781336"/>
                <a:gd name="connsiteY7" fmla="*/ 141256 h 280130"/>
                <a:gd name="connsiteX8" fmla="*/ 781336 w 781336"/>
                <a:gd name="connsiteY8" fmla="*/ 1524 h 280130"/>
                <a:gd name="connsiteX9" fmla="*/ 530162 w 781336"/>
                <a:gd name="connsiteY9" fmla="*/ 1524 h 280130"/>
                <a:gd name="connsiteX10" fmla="*/ 223647 w 781336"/>
                <a:gd name="connsiteY10" fmla="*/ 0 h 280130"/>
                <a:gd name="connsiteX11" fmla="*/ 157925 w 781336"/>
                <a:gd name="connsiteY11" fmla="*/ 80010 h 280130"/>
                <a:gd name="connsiteX12" fmla="*/ 157925 w 781336"/>
                <a:gd name="connsiteY12" fmla="*/ 94107 h 280130"/>
                <a:gd name="connsiteX13" fmla="*/ 87916 w 781336"/>
                <a:gd name="connsiteY13" fmla="*/ 164116 h 280130"/>
                <a:gd name="connsiteX14" fmla="*/ 0 w 781336"/>
                <a:gd name="connsiteY14" fmla="*/ 164116 h 28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1336" h="280130">
                  <a:moveTo>
                    <a:pt x="0" y="164116"/>
                  </a:moveTo>
                  <a:lnTo>
                    <a:pt x="0" y="280130"/>
                  </a:lnTo>
                  <a:lnTo>
                    <a:pt x="241363" y="280130"/>
                  </a:lnTo>
                  <a:lnTo>
                    <a:pt x="290894" y="280130"/>
                  </a:lnTo>
                  <a:lnTo>
                    <a:pt x="406241" y="280130"/>
                  </a:lnTo>
                  <a:cubicBezTo>
                    <a:pt x="442817" y="280130"/>
                    <a:pt x="473202" y="251651"/>
                    <a:pt x="476060" y="215741"/>
                  </a:cubicBezTo>
                  <a:cubicBezTo>
                    <a:pt x="479488" y="173546"/>
                    <a:pt x="514445" y="141256"/>
                    <a:pt x="556832" y="141256"/>
                  </a:cubicBezTo>
                  <a:lnTo>
                    <a:pt x="781336" y="141256"/>
                  </a:lnTo>
                  <a:lnTo>
                    <a:pt x="781336" y="1524"/>
                  </a:lnTo>
                  <a:lnTo>
                    <a:pt x="530162" y="1524"/>
                  </a:lnTo>
                  <a:lnTo>
                    <a:pt x="223647" y="0"/>
                  </a:lnTo>
                  <a:cubicBezTo>
                    <a:pt x="188500" y="8858"/>
                    <a:pt x="157925" y="42196"/>
                    <a:pt x="157925" y="80010"/>
                  </a:cubicBezTo>
                  <a:lnTo>
                    <a:pt x="157925" y="94107"/>
                  </a:lnTo>
                  <a:cubicBezTo>
                    <a:pt x="157925" y="132588"/>
                    <a:pt x="126397" y="164116"/>
                    <a:pt x="87916" y="164116"/>
                  </a:cubicBezTo>
                  <a:lnTo>
                    <a:pt x="0" y="164116"/>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6" name="Freeform: Shape 175">
              <a:extLst>
                <a:ext uri="{FF2B5EF4-FFF2-40B4-BE49-F238E27FC236}">
                  <a16:creationId xmlns:a16="http://schemas.microsoft.com/office/drawing/2014/main" id="{05145005-D286-4846-8652-53F5150847B3}"/>
                </a:ext>
              </a:extLst>
            </p:cNvPr>
            <p:cNvSpPr/>
            <p:nvPr/>
          </p:nvSpPr>
          <p:spPr>
            <a:xfrm>
              <a:off x="3700479" y="2359612"/>
              <a:ext cx="1578101" cy="888872"/>
            </a:xfrm>
            <a:custGeom>
              <a:avLst/>
              <a:gdLst>
                <a:gd name="connsiteX0" fmla="*/ 1423702 w 1578101"/>
                <a:gd name="connsiteY0" fmla="*/ 828389 h 888872"/>
                <a:gd name="connsiteX1" fmla="*/ 1363218 w 1578101"/>
                <a:gd name="connsiteY1" fmla="*/ 888873 h 888872"/>
                <a:gd name="connsiteX2" fmla="*/ 1012793 w 1578101"/>
                <a:gd name="connsiteY2" fmla="*/ 888873 h 888872"/>
                <a:gd name="connsiteX3" fmla="*/ 797909 w 1578101"/>
                <a:gd name="connsiteY3" fmla="*/ 887063 h 888872"/>
                <a:gd name="connsiteX4" fmla="*/ 797909 w 1578101"/>
                <a:gd name="connsiteY4" fmla="*/ 792004 h 888872"/>
                <a:gd name="connsiteX5" fmla="*/ 727900 w 1578101"/>
                <a:gd name="connsiteY5" fmla="*/ 721995 h 888872"/>
                <a:gd name="connsiteX6" fmla="*/ 398716 w 1578101"/>
                <a:gd name="connsiteY6" fmla="*/ 721995 h 888872"/>
                <a:gd name="connsiteX7" fmla="*/ 317945 w 1578101"/>
                <a:gd name="connsiteY7" fmla="*/ 647509 h 888872"/>
                <a:gd name="connsiteX8" fmla="*/ 248126 w 1578101"/>
                <a:gd name="connsiteY8" fmla="*/ 583120 h 888872"/>
                <a:gd name="connsiteX9" fmla="*/ 132683 w 1578101"/>
                <a:gd name="connsiteY9" fmla="*/ 583120 h 888872"/>
                <a:gd name="connsiteX10" fmla="*/ 83153 w 1578101"/>
                <a:gd name="connsiteY10" fmla="*/ 583120 h 888872"/>
                <a:gd name="connsiteX11" fmla="*/ 0 w 1578101"/>
                <a:gd name="connsiteY11" fmla="*/ 583120 h 888872"/>
                <a:gd name="connsiteX12" fmla="*/ 0 w 1578101"/>
                <a:gd name="connsiteY12" fmla="*/ 60484 h 888872"/>
                <a:gd name="connsiteX13" fmla="*/ 60484 w 1578101"/>
                <a:gd name="connsiteY13" fmla="*/ 0 h 888872"/>
                <a:gd name="connsiteX14" fmla="*/ 1420939 w 1578101"/>
                <a:gd name="connsiteY14" fmla="*/ 0 h 888872"/>
                <a:gd name="connsiteX15" fmla="*/ 1420939 w 1578101"/>
                <a:gd name="connsiteY15" fmla="*/ 338328 h 888872"/>
                <a:gd name="connsiteX16" fmla="*/ 1420939 w 1578101"/>
                <a:gd name="connsiteY16" fmla="*/ 390716 h 888872"/>
                <a:gd name="connsiteX17" fmla="*/ 1481423 w 1578101"/>
                <a:gd name="connsiteY17" fmla="*/ 451199 h 888872"/>
                <a:gd name="connsiteX18" fmla="*/ 1575721 w 1578101"/>
                <a:gd name="connsiteY18" fmla="*/ 451199 h 888872"/>
                <a:gd name="connsiteX19" fmla="*/ 1578102 w 1578101"/>
                <a:gd name="connsiteY19" fmla="*/ 729996 h 888872"/>
                <a:gd name="connsiteX20" fmla="*/ 1496282 w 1578101"/>
                <a:gd name="connsiteY20" fmla="*/ 729996 h 888872"/>
                <a:gd name="connsiteX21" fmla="*/ 1423797 w 1578101"/>
                <a:gd name="connsiteY21" fmla="*/ 797624 h 888872"/>
                <a:gd name="connsiteX22" fmla="*/ 1423702 w 1578101"/>
                <a:gd name="connsiteY22" fmla="*/ 828389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8101" h="888872">
                  <a:moveTo>
                    <a:pt x="1423702" y="828389"/>
                  </a:moveTo>
                  <a:cubicBezTo>
                    <a:pt x="1423511" y="861632"/>
                    <a:pt x="1396460" y="888873"/>
                    <a:pt x="1363218" y="888873"/>
                  </a:cubicBezTo>
                  <a:lnTo>
                    <a:pt x="1012793" y="888873"/>
                  </a:lnTo>
                  <a:lnTo>
                    <a:pt x="797909" y="887063"/>
                  </a:lnTo>
                  <a:lnTo>
                    <a:pt x="797909" y="792004"/>
                  </a:lnTo>
                  <a:cubicBezTo>
                    <a:pt x="797909" y="753523"/>
                    <a:pt x="766381" y="721995"/>
                    <a:pt x="727900" y="721995"/>
                  </a:cubicBezTo>
                  <a:lnTo>
                    <a:pt x="398716" y="721995"/>
                  </a:lnTo>
                  <a:cubicBezTo>
                    <a:pt x="356425" y="721995"/>
                    <a:pt x="321373" y="689705"/>
                    <a:pt x="317945" y="647509"/>
                  </a:cubicBezTo>
                  <a:cubicBezTo>
                    <a:pt x="315087" y="611600"/>
                    <a:pt x="284797" y="583120"/>
                    <a:pt x="248126" y="583120"/>
                  </a:cubicBezTo>
                  <a:lnTo>
                    <a:pt x="132683" y="583120"/>
                  </a:lnTo>
                  <a:lnTo>
                    <a:pt x="83153" y="583120"/>
                  </a:lnTo>
                  <a:lnTo>
                    <a:pt x="0" y="583120"/>
                  </a:lnTo>
                  <a:lnTo>
                    <a:pt x="0" y="60484"/>
                  </a:lnTo>
                  <a:cubicBezTo>
                    <a:pt x="0" y="27242"/>
                    <a:pt x="27241" y="0"/>
                    <a:pt x="60484" y="0"/>
                  </a:cubicBezTo>
                  <a:lnTo>
                    <a:pt x="1420939" y="0"/>
                  </a:lnTo>
                  <a:lnTo>
                    <a:pt x="1420939" y="338328"/>
                  </a:lnTo>
                  <a:lnTo>
                    <a:pt x="1420939" y="390716"/>
                  </a:lnTo>
                  <a:cubicBezTo>
                    <a:pt x="1420939" y="423958"/>
                    <a:pt x="1448181" y="451199"/>
                    <a:pt x="1481423" y="451199"/>
                  </a:cubicBezTo>
                  <a:lnTo>
                    <a:pt x="1575721" y="451199"/>
                  </a:lnTo>
                  <a:lnTo>
                    <a:pt x="1578102" y="729996"/>
                  </a:lnTo>
                  <a:lnTo>
                    <a:pt x="1496282" y="729996"/>
                  </a:lnTo>
                  <a:cubicBezTo>
                    <a:pt x="1457801" y="729996"/>
                    <a:pt x="1423988" y="759047"/>
                    <a:pt x="1423797" y="797624"/>
                  </a:cubicBezTo>
                  <a:lnTo>
                    <a:pt x="1423702" y="828389"/>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7" name="Freeform: Shape 176">
              <a:extLst>
                <a:ext uri="{FF2B5EF4-FFF2-40B4-BE49-F238E27FC236}">
                  <a16:creationId xmlns:a16="http://schemas.microsoft.com/office/drawing/2014/main" id="{BBE050C0-428D-4917-B6FA-0476A9EBEB9E}"/>
                </a:ext>
              </a:extLst>
            </p:cNvPr>
            <p:cNvSpPr/>
            <p:nvPr/>
          </p:nvSpPr>
          <p:spPr>
            <a:xfrm>
              <a:off x="2589388" y="2358278"/>
              <a:ext cx="1112234" cy="1175003"/>
            </a:xfrm>
            <a:custGeom>
              <a:avLst/>
              <a:gdLst>
                <a:gd name="connsiteX0" fmla="*/ 162115 w 1112234"/>
                <a:gd name="connsiteY0" fmla="*/ 371475 h 1175003"/>
                <a:gd name="connsiteX1" fmla="*/ 162115 w 1112234"/>
                <a:gd name="connsiteY1" fmla="*/ 164402 h 1175003"/>
                <a:gd name="connsiteX2" fmla="*/ 219837 w 1112234"/>
                <a:gd name="connsiteY2" fmla="*/ 164116 h 1175003"/>
                <a:gd name="connsiteX3" fmla="*/ 246412 w 1112234"/>
                <a:gd name="connsiteY3" fmla="*/ 164116 h 1175003"/>
                <a:gd name="connsiteX4" fmla="*/ 322802 w 1112234"/>
                <a:gd name="connsiteY4" fmla="*/ 87725 h 1175003"/>
                <a:gd name="connsiteX5" fmla="*/ 322802 w 1112234"/>
                <a:gd name="connsiteY5" fmla="*/ 69723 h 1175003"/>
                <a:gd name="connsiteX6" fmla="*/ 279844 w 1112234"/>
                <a:gd name="connsiteY6" fmla="*/ 1143 h 1175003"/>
                <a:gd name="connsiteX7" fmla="*/ 876872 w 1112234"/>
                <a:gd name="connsiteY7" fmla="*/ 0 h 1175003"/>
                <a:gd name="connsiteX8" fmla="*/ 948309 w 1112234"/>
                <a:gd name="connsiteY8" fmla="*/ 69723 h 1175003"/>
                <a:gd name="connsiteX9" fmla="*/ 948309 w 1112234"/>
                <a:gd name="connsiteY9" fmla="*/ 87725 h 1175003"/>
                <a:gd name="connsiteX10" fmla="*/ 1024699 w 1112234"/>
                <a:gd name="connsiteY10" fmla="*/ 164116 h 1175003"/>
                <a:gd name="connsiteX11" fmla="*/ 1051274 w 1112234"/>
                <a:gd name="connsiteY11" fmla="*/ 164116 h 1175003"/>
                <a:gd name="connsiteX12" fmla="*/ 1112234 w 1112234"/>
                <a:gd name="connsiteY12" fmla="*/ 133636 h 1175003"/>
                <a:gd name="connsiteX13" fmla="*/ 1112234 w 1112234"/>
                <a:gd name="connsiteY13" fmla="*/ 584263 h 1175003"/>
                <a:gd name="connsiteX14" fmla="*/ 861346 w 1112234"/>
                <a:gd name="connsiteY14" fmla="*/ 584263 h 1175003"/>
                <a:gd name="connsiteX15" fmla="*/ 791337 w 1112234"/>
                <a:gd name="connsiteY15" fmla="*/ 654272 h 1175003"/>
                <a:gd name="connsiteX16" fmla="*/ 791337 w 1112234"/>
                <a:gd name="connsiteY16" fmla="*/ 678656 h 1175003"/>
                <a:gd name="connsiteX17" fmla="*/ 861346 w 1112234"/>
                <a:gd name="connsiteY17" fmla="*/ 748665 h 1175003"/>
                <a:gd name="connsiteX18" fmla="*/ 865441 w 1112234"/>
                <a:gd name="connsiteY18" fmla="*/ 748665 h 1175003"/>
                <a:gd name="connsiteX19" fmla="*/ 946213 w 1112234"/>
                <a:gd name="connsiteY19" fmla="*/ 823150 h 1175003"/>
                <a:gd name="connsiteX20" fmla="*/ 1016032 w 1112234"/>
                <a:gd name="connsiteY20" fmla="*/ 887539 h 1175003"/>
                <a:gd name="connsiteX21" fmla="*/ 1032796 w 1112234"/>
                <a:gd name="connsiteY21" fmla="*/ 887539 h 1175003"/>
                <a:gd name="connsiteX22" fmla="*/ 1112234 w 1112234"/>
                <a:gd name="connsiteY22" fmla="*/ 952786 h 1175003"/>
                <a:gd name="connsiteX23" fmla="*/ 1112234 w 1112234"/>
                <a:gd name="connsiteY23" fmla="*/ 1103948 h 1175003"/>
                <a:gd name="connsiteX24" fmla="*/ 1042225 w 1112234"/>
                <a:gd name="connsiteY24" fmla="*/ 1173956 h 1175003"/>
                <a:gd name="connsiteX25" fmla="*/ 743236 w 1112234"/>
                <a:gd name="connsiteY25" fmla="*/ 1173956 h 1175003"/>
                <a:gd name="connsiteX26" fmla="*/ 735330 w 1112234"/>
                <a:gd name="connsiteY26" fmla="*/ 1174337 h 1175003"/>
                <a:gd name="connsiteX27" fmla="*/ 720757 w 1112234"/>
                <a:gd name="connsiteY27" fmla="*/ 1175004 h 1175003"/>
                <a:gd name="connsiteX28" fmla="*/ 162782 w 1112234"/>
                <a:gd name="connsiteY28" fmla="*/ 1175004 h 1175003"/>
                <a:gd name="connsiteX29" fmla="*/ 162782 w 1112234"/>
                <a:gd name="connsiteY29" fmla="*/ 1111853 h 1175003"/>
                <a:gd name="connsiteX30" fmla="*/ 81820 w 1112234"/>
                <a:gd name="connsiteY30" fmla="*/ 1030891 h 1175003"/>
                <a:gd name="connsiteX31" fmla="*/ 70009 w 1112234"/>
                <a:gd name="connsiteY31" fmla="*/ 1030891 h 1175003"/>
                <a:gd name="connsiteX32" fmla="*/ 0 w 1112234"/>
                <a:gd name="connsiteY32" fmla="*/ 960882 h 1175003"/>
                <a:gd name="connsiteX33" fmla="*/ 0 w 1112234"/>
                <a:gd name="connsiteY33" fmla="*/ 522446 h 1175003"/>
                <a:gd name="connsiteX34" fmla="*/ 70009 w 1112234"/>
                <a:gd name="connsiteY34" fmla="*/ 452438 h 1175003"/>
                <a:gd name="connsiteX35" fmla="*/ 81153 w 1112234"/>
                <a:gd name="connsiteY35" fmla="*/ 452438 h 1175003"/>
                <a:gd name="connsiteX36" fmla="*/ 162115 w 1112234"/>
                <a:gd name="connsiteY36" fmla="*/ 371475 h 117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12234" h="1175003">
                  <a:moveTo>
                    <a:pt x="162115" y="371475"/>
                  </a:moveTo>
                  <a:lnTo>
                    <a:pt x="162115" y="164402"/>
                  </a:lnTo>
                  <a:lnTo>
                    <a:pt x="219837" y="164116"/>
                  </a:lnTo>
                  <a:lnTo>
                    <a:pt x="246412" y="164116"/>
                  </a:lnTo>
                  <a:cubicBezTo>
                    <a:pt x="288417" y="164116"/>
                    <a:pt x="322802" y="129730"/>
                    <a:pt x="322802" y="87725"/>
                  </a:cubicBezTo>
                  <a:lnTo>
                    <a:pt x="322802" y="69723"/>
                  </a:lnTo>
                  <a:cubicBezTo>
                    <a:pt x="322802" y="39719"/>
                    <a:pt x="305181" y="13621"/>
                    <a:pt x="279844" y="1143"/>
                  </a:cubicBezTo>
                  <a:cubicBezTo>
                    <a:pt x="462439" y="1143"/>
                    <a:pt x="695897" y="0"/>
                    <a:pt x="876872" y="0"/>
                  </a:cubicBezTo>
                  <a:cubicBezTo>
                    <a:pt x="939736" y="1524"/>
                    <a:pt x="948309" y="38767"/>
                    <a:pt x="948309" y="69723"/>
                  </a:cubicBezTo>
                  <a:lnTo>
                    <a:pt x="948309" y="87725"/>
                  </a:lnTo>
                  <a:cubicBezTo>
                    <a:pt x="948309" y="129730"/>
                    <a:pt x="982694" y="164116"/>
                    <a:pt x="1024699" y="164116"/>
                  </a:cubicBezTo>
                  <a:lnTo>
                    <a:pt x="1051274" y="164116"/>
                  </a:lnTo>
                  <a:cubicBezTo>
                    <a:pt x="1076134" y="164116"/>
                    <a:pt x="1098232" y="152114"/>
                    <a:pt x="1112234" y="133636"/>
                  </a:cubicBezTo>
                  <a:lnTo>
                    <a:pt x="1112234" y="584263"/>
                  </a:lnTo>
                  <a:lnTo>
                    <a:pt x="861346" y="584263"/>
                  </a:lnTo>
                  <a:cubicBezTo>
                    <a:pt x="822865" y="584263"/>
                    <a:pt x="791337" y="615791"/>
                    <a:pt x="791337" y="654272"/>
                  </a:cubicBezTo>
                  <a:lnTo>
                    <a:pt x="791337" y="678656"/>
                  </a:lnTo>
                  <a:cubicBezTo>
                    <a:pt x="791337" y="717137"/>
                    <a:pt x="822865" y="748665"/>
                    <a:pt x="861346" y="748665"/>
                  </a:cubicBezTo>
                  <a:lnTo>
                    <a:pt x="865441" y="748665"/>
                  </a:lnTo>
                  <a:cubicBezTo>
                    <a:pt x="907828" y="748665"/>
                    <a:pt x="942784" y="780955"/>
                    <a:pt x="946213" y="823150"/>
                  </a:cubicBezTo>
                  <a:cubicBezTo>
                    <a:pt x="949071" y="859060"/>
                    <a:pt x="979360" y="887539"/>
                    <a:pt x="1016032" y="887539"/>
                  </a:cubicBezTo>
                  <a:lnTo>
                    <a:pt x="1032796" y="887539"/>
                  </a:lnTo>
                  <a:cubicBezTo>
                    <a:pt x="1072039" y="887539"/>
                    <a:pt x="1104900" y="915638"/>
                    <a:pt x="1112234" y="952786"/>
                  </a:cubicBezTo>
                  <a:lnTo>
                    <a:pt x="1112234" y="1103948"/>
                  </a:lnTo>
                  <a:cubicBezTo>
                    <a:pt x="1112234" y="1142429"/>
                    <a:pt x="1080706" y="1173956"/>
                    <a:pt x="1042225" y="1173956"/>
                  </a:cubicBezTo>
                  <a:lnTo>
                    <a:pt x="743236" y="1173956"/>
                  </a:lnTo>
                  <a:cubicBezTo>
                    <a:pt x="740473" y="1173956"/>
                    <a:pt x="738092" y="1174052"/>
                    <a:pt x="735330" y="1174337"/>
                  </a:cubicBezTo>
                  <a:cubicBezTo>
                    <a:pt x="730567" y="1174814"/>
                    <a:pt x="725710" y="1175004"/>
                    <a:pt x="720757" y="1175004"/>
                  </a:cubicBezTo>
                  <a:lnTo>
                    <a:pt x="162782" y="1175004"/>
                  </a:lnTo>
                  <a:lnTo>
                    <a:pt x="162782" y="1111853"/>
                  </a:lnTo>
                  <a:cubicBezTo>
                    <a:pt x="162782" y="1067276"/>
                    <a:pt x="126397" y="1030891"/>
                    <a:pt x="81820" y="1030891"/>
                  </a:cubicBezTo>
                  <a:lnTo>
                    <a:pt x="70009" y="1030891"/>
                  </a:lnTo>
                  <a:cubicBezTo>
                    <a:pt x="31528" y="1030891"/>
                    <a:pt x="0" y="999363"/>
                    <a:pt x="0" y="960882"/>
                  </a:cubicBezTo>
                  <a:lnTo>
                    <a:pt x="0" y="522446"/>
                  </a:lnTo>
                  <a:cubicBezTo>
                    <a:pt x="0" y="483965"/>
                    <a:pt x="31528" y="452438"/>
                    <a:pt x="70009" y="452438"/>
                  </a:cubicBezTo>
                  <a:lnTo>
                    <a:pt x="81153" y="452438"/>
                  </a:lnTo>
                  <a:cubicBezTo>
                    <a:pt x="125730" y="452438"/>
                    <a:pt x="162115" y="416052"/>
                    <a:pt x="162115" y="371475"/>
                  </a:cubicBez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8" name="Freeform: Shape 177">
              <a:extLst>
                <a:ext uri="{FF2B5EF4-FFF2-40B4-BE49-F238E27FC236}">
                  <a16:creationId xmlns:a16="http://schemas.microsoft.com/office/drawing/2014/main" id="{8B9E31CB-38FF-4E31-A160-19C27FDDEC9A}"/>
                </a:ext>
              </a:extLst>
            </p:cNvPr>
            <p:cNvSpPr/>
            <p:nvPr/>
          </p:nvSpPr>
          <p:spPr>
            <a:xfrm>
              <a:off x="2763124" y="1790874"/>
              <a:ext cx="304800" cy="536924"/>
            </a:xfrm>
            <a:custGeom>
              <a:avLst/>
              <a:gdLst>
                <a:gd name="connsiteX0" fmla="*/ 303657 w 304800"/>
                <a:gd name="connsiteY0" fmla="*/ 536639 h 536924"/>
                <a:gd name="connsiteX1" fmla="*/ 304800 w 304800"/>
                <a:gd name="connsiteY1" fmla="*/ 57626 h 536924"/>
                <a:gd name="connsiteX2" fmla="*/ 247174 w 304800"/>
                <a:gd name="connsiteY2" fmla="*/ 0 h 536924"/>
                <a:gd name="connsiteX3" fmla="*/ 227076 w 304800"/>
                <a:gd name="connsiteY3" fmla="*/ 0 h 536924"/>
                <a:gd name="connsiteX4" fmla="*/ 169450 w 304800"/>
                <a:gd name="connsiteY4" fmla="*/ 57626 h 536924"/>
                <a:gd name="connsiteX5" fmla="*/ 169450 w 304800"/>
                <a:gd name="connsiteY5" fmla="*/ 66866 h 536924"/>
                <a:gd name="connsiteX6" fmla="*/ 88487 w 304800"/>
                <a:gd name="connsiteY6" fmla="*/ 147828 h 536924"/>
                <a:gd name="connsiteX7" fmla="*/ 76390 w 304800"/>
                <a:gd name="connsiteY7" fmla="*/ 147828 h 536924"/>
                <a:gd name="connsiteX8" fmla="*/ 0 w 304800"/>
                <a:gd name="connsiteY8" fmla="*/ 224219 h 536924"/>
                <a:gd name="connsiteX9" fmla="*/ 0 w 304800"/>
                <a:gd name="connsiteY9" fmla="*/ 432340 h 536924"/>
                <a:gd name="connsiteX10" fmla="*/ 0 w 304800"/>
                <a:gd name="connsiteY10" fmla="*/ 434531 h 536924"/>
                <a:gd name="connsiteX11" fmla="*/ 0 w 304800"/>
                <a:gd name="connsiteY11" fmla="*/ 439579 h 536924"/>
                <a:gd name="connsiteX12" fmla="*/ 0 w 304800"/>
                <a:gd name="connsiteY12" fmla="*/ 441770 h 536924"/>
                <a:gd name="connsiteX13" fmla="*/ 0 w 304800"/>
                <a:gd name="connsiteY13" fmla="*/ 459772 h 536924"/>
                <a:gd name="connsiteX14" fmla="*/ 76390 w 304800"/>
                <a:gd name="connsiteY14" fmla="*/ 536162 h 536924"/>
                <a:gd name="connsiteX15" fmla="*/ 94107 w 304800"/>
                <a:gd name="connsiteY15" fmla="*/ 536162 h 536924"/>
                <a:gd name="connsiteX16" fmla="*/ 117824 w 304800"/>
                <a:gd name="connsiteY16" fmla="*/ 536924 h 536924"/>
                <a:gd name="connsiteX17" fmla="*/ 303657 w 304800"/>
                <a:gd name="connsiteY17" fmla="*/ 536639 h 53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4800" h="536924">
                  <a:moveTo>
                    <a:pt x="303657" y="536639"/>
                  </a:moveTo>
                  <a:lnTo>
                    <a:pt x="304800" y="57626"/>
                  </a:lnTo>
                  <a:cubicBezTo>
                    <a:pt x="304800" y="25908"/>
                    <a:pt x="278892" y="0"/>
                    <a:pt x="247174" y="0"/>
                  </a:cubicBezTo>
                  <a:lnTo>
                    <a:pt x="227076" y="0"/>
                  </a:lnTo>
                  <a:cubicBezTo>
                    <a:pt x="195358" y="0"/>
                    <a:pt x="169450" y="25908"/>
                    <a:pt x="169450" y="57626"/>
                  </a:cubicBezTo>
                  <a:lnTo>
                    <a:pt x="169450" y="66866"/>
                  </a:lnTo>
                  <a:cubicBezTo>
                    <a:pt x="169450" y="111443"/>
                    <a:pt x="133064" y="147828"/>
                    <a:pt x="88487" y="147828"/>
                  </a:cubicBezTo>
                  <a:lnTo>
                    <a:pt x="76390" y="147828"/>
                  </a:lnTo>
                  <a:cubicBezTo>
                    <a:pt x="34385" y="147828"/>
                    <a:pt x="0" y="182213"/>
                    <a:pt x="0" y="224219"/>
                  </a:cubicBezTo>
                  <a:lnTo>
                    <a:pt x="0" y="432340"/>
                  </a:lnTo>
                  <a:cubicBezTo>
                    <a:pt x="0" y="433102"/>
                    <a:pt x="0" y="433864"/>
                    <a:pt x="0" y="434531"/>
                  </a:cubicBezTo>
                  <a:cubicBezTo>
                    <a:pt x="95" y="436340"/>
                    <a:pt x="95" y="437864"/>
                    <a:pt x="0" y="439579"/>
                  </a:cubicBezTo>
                  <a:cubicBezTo>
                    <a:pt x="0" y="440341"/>
                    <a:pt x="0" y="441008"/>
                    <a:pt x="0" y="441770"/>
                  </a:cubicBezTo>
                  <a:lnTo>
                    <a:pt x="0" y="459772"/>
                  </a:lnTo>
                  <a:cubicBezTo>
                    <a:pt x="0" y="501777"/>
                    <a:pt x="34385" y="536162"/>
                    <a:pt x="76390" y="536162"/>
                  </a:cubicBezTo>
                  <a:lnTo>
                    <a:pt x="94107" y="536162"/>
                  </a:lnTo>
                  <a:cubicBezTo>
                    <a:pt x="102775" y="536162"/>
                    <a:pt x="108871" y="536924"/>
                    <a:pt x="117824" y="536924"/>
                  </a:cubicBezTo>
                  <a:cubicBezTo>
                    <a:pt x="176022" y="536924"/>
                    <a:pt x="238982" y="536829"/>
                    <a:pt x="303657" y="536639"/>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9" name="Freeform: Shape 178">
              <a:extLst>
                <a:ext uri="{FF2B5EF4-FFF2-40B4-BE49-F238E27FC236}">
                  <a16:creationId xmlns:a16="http://schemas.microsoft.com/office/drawing/2014/main" id="{2104DE44-BFDE-4BFD-A680-43AF552CD7E0}"/>
                </a:ext>
              </a:extLst>
            </p:cNvPr>
            <p:cNvSpPr/>
            <p:nvPr/>
          </p:nvSpPr>
          <p:spPr>
            <a:xfrm>
              <a:off x="3109262" y="2015378"/>
              <a:ext cx="266318" cy="238580"/>
            </a:xfrm>
            <a:custGeom>
              <a:avLst/>
              <a:gdLst>
                <a:gd name="connsiteX0" fmla="*/ 208693 w 266318"/>
                <a:gd name="connsiteY0" fmla="*/ 71533 h 238580"/>
                <a:gd name="connsiteX1" fmla="*/ 188690 w 266318"/>
                <a:gd name="connsiteY1" fmla="*/ 71533 h 238580"/>
                <a:gd name="connsiteX2" fmla="*/ 183547 w 266318"/>
                <a:gd name="connsiteY2" fmla="*/ 71818 h 238580"/>
                <a:gd name="connsiteX3" fmla="*/ 183547 w 266318"/>
                <a:gd name="connsiteY3" fmla="*/ 15907 h 238580"/>
                <a:gd name="connsiteX4" fmla="*/ 148876 w 266318"/>
                <a:gd name="connsiteY4" fmla="*/ 286 h 238580"/>
                <a:gd name="connsiteX5" fmla="*/ 136779 w 266318"/>
                <a:gd name="connsiteY5" fmla="*/ 286 h 238580"/>
                <a:gd name="connsiteX6" fmla="*/ 46006 w 266318"/>
                <a:gd name="connsiteY6" fmla="*/ 0 h 238580"/>
                <a:gd name="connsiteX7" fmla="*/ 0 w 266318"/>
                <a:gd name="connsiteY7" fmla="*/ 46006 h 238580"/>
                <a:gd name="connsiteX8" fmla="*/ 0 w 266318"/>
                <a:gd name="connsiteY8" fmla="*/ 134969 h 238580"/>
                <a:gd name="connsiteX9" fmla="*/ 0 w 266318"/>
                <a:gd name="connsiteY9" fmla="*/ 174403 h 238580"/>
                <a:gd name="connsiteX10" fmla="*/ 0 w 266318"/>
                <a:gd name="connsiteY10" fmla="*/ 177451 h 238580"/>
                <a:gd name="connsiteX11" fmla="*/ 0 w 266318"/>
                <a:gd name="connsiteY11" fmla="*/ 178784 h 238580"/>
                <a:gd name="connsiteX12" fmla="*/ 0 w 266318"/>
                <a:gd name="connsiteY12" fmla="*/ 189643 h 238580"/>
                <a:gd name="connsiteX13" fmla="*/ 48768 w 266318"/>
                <a:gd name="connsiteY13" fmla="*/ 238411 h 238580"/>
                <a:gd name="connsiteX14" fmla="*/ 56674 w 266318"/>
                <a:gd name="connsiteY14" fmla="*/ 238411 h 238580"/>
                <a:gd name="connsiteX15" fmla="*/ 180213 w 266318"/>
                <a:gd name="connsiteY15" fmla="*/ 238411 h 238580"/>
                <a:gd name="connsiteX16" fmla="*/ 188690 w 266318"/>
                <a:gd name="connsiteY16" fmla="*/ 238411 h 238580"/>
                <a:gd name="connsiteX17" fmla="*/ 208693 w 266318"/>
                <a:gd name="connsiteY17" fmla="*/ 238411 h 238580"/>
                <a:gd name="connsiteX18" fmla="*/ 266319 w 266318"/>
                <a:gd name="connsiteY18" fmla="*/ 180784 h 238580"/>
                <a:gd name="connsiteX19" fmla="*/ 266319 w 266318"/>
                <a:gd name="connsiteY19" fmla="*/ 129159 h 238580"/>
                <a:gd name="connsiteX20" fmla="*/ 208693 w 266318"/>
                <a:gd name="connsiteY20" fmla="*/ 71533 h 23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6318" h="238580">
                  <a:moveTo>
                    <a:pt x="208693" y="71533"/>
                  </a:moveTo>
                  <a:lnTo>
                    <a:pt x="188690" y="71533"/>
                  </a:lnTo>
                  <a:cubicBezTo>
                    <a:pt x="186976" y="71533"/>
                    <a:pt x="185261" y="71628"/>
                    <a:pt x="183547" y="71818"/>
                  </a:cubicBezTo>
                  <a:lnTo>
                    <a:pt x="183547" y="15907"/>
                  </a:lnTo>
                  <a:cubicBezTo>
                    <a:pt x="183547" y="-3143"/>
                    <a:pt x="167926" y="286"/>
                    <a:pt x="148876" y="286"/>
                  </a:cubicBezTo>
                  <a:lnTo>
                    <a:pt x="136779" y="286"/>
                  </a:lnTo>
                  <a:cubicBezTo>
                    <a:pt x="117729" y="286"/>
                    <a:pt x="46006" y="0"/>
                    <a:pt x="46006" y="0"/>
                  </a:cubicBezTo>
                  <a:cubicBezTo>
                    <a:pt x="20669" y="0"/>
                    <a:pt x="0" y="20669"/>
                    <a:pt x="0" y="46006"/>
                  </a:cubicBezTo>
                  <a:lnTo>
                    <a:pt x="0" y="134969"/>
                  </a:lnTo>
                  <a:cubicBezTo>
                    <a:pt x="0" y="135446"/>
                    <a:pt x="0" y="173926"/>
                    <a:pt x="0" y="174403"/>
                  </a:cubicBezTo>
                  <a:cubicBezTo>
                    <a:pt x="0" y="175450"/>
                    <a:pt x="0" y="176403"/>
                    <a:pt x="0" y="177451"/>
                  </a:cubicBezTo>
                  <a:cubicBezTo>
                    <a:pt x="0" y="177927"/>
                    <a:pt x="0" y="178308"/>
                    <a:pt x="0" y="178784"/>
                  </a:cubicBezTo>
                  <a:lnTo>
                    <a:pt x="0" y="189643"/>
                  </a:lnTo>
                  <a:cubicBezTo>
                    <a:pt x="0" y="216503"/>
                    <a:pt x="22003" y="238411"/>
                    <a:pt x="48768" y="238411"/>
                  </a:cubicBezTo>
                  <a:lnTo>
                    <a:pt x="56674" y="238411"/>
                  </a:lnTo>
                  <a:cubicBezTo>
                    <a:pt x="61913" y="238411"/>
                    <a:pt x="142494" y="238506"/>
                    <a:pt x="180213" y="238411"/>
                  </a:cubicBezTo>
                  <a:cubicBezTo>
                    <a:pt x="182975" y="238792"/>
                    <a:pt x="185833" y="238411"/>
                    <a:pt x="188690" y="238411"/>
                  </a:cubicBezTo>
                  <a:lnTo>
                    <a:pt x="208693" y="238411"/>
                  </a:lnTo>
                  <a:cubicBezTo>
                    <a:pt x="240411" y="238411"/>
                    <a:pt x="266319" y="212503"/>
                    <a:pt x="266319" y="180784"/>
                  </a:cubicBezTo>
                  <a:lnTo>
                    <a:pt x="266319" y="129159"/>
                  </a:lnTo>
                  <a:cubicBezTo>
                    <a:pt x="266319" y="97441"/>
                    <a:pt x="240411" y="71533"/>
                    <a:pt x="208693" y="71533"/>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0" name="Freeform: Shape 179">
              <a:extLst>
                <a:ext uri="{FF2B5EF4-FFF2-40B4-BE49-F238E27FC236}">
                  <a16:creationId xmlns:a16="http://schemas.microsoft.com/office/drawing/2014/main" id="{E9425343-BE95-4DEA-85AD-C655A6887FDE}"/>
                </a:ext>
              </a:extLst>
            </p:cNvPr>
            <p:cNvSpPr/>
            <p:nvPr/>
          </p:nvSpPr>
          <p:spPr>
            <a:xfrm>
              <a:off x="2926191" y="4271089"/>
              <a:ext cx="135255" cy="274415"/>
            </a:xfrm>
            <a:custGeom>
              <a:avLst/>
              <a:gdLst>
                <a:gd name="connsiteX0" fmla="*/ 57626 w 135255"/>
                <a:gd name="connsiteY0" fmla="*/ 274415 h 274415"/>
                <a:gd name="connsiteX1" fmla="*/ 77629 w 135255"/>
                <a:gd name="connsiteY1" fmla="*/ 274415 h 274415"/>
                <a:gd name="connsiteX2" fmla="*/ 135255 w 135255"/>
                <a:gd name="connsiteY2" fmla="*/ 216789 h 274415"/>
                <a:gd name="connsiteX3" fmla="*/ 135255 w 135255"/>
                <a:gd name="connsiteY3" fmla="*/ 57626 h 274415"/>
                <a:gd name="connsiteX4" fmla="*/ 77629 w 135255"/>
                <a:gd name="connsiteY4" fmla="*/ 0 h 274415"/>
                <a:gd name="connsiteX5" fmla="*/ 57626 w 135255"/>
                <a:gd name="connsiteY5" fmla="*/ 0 h 274415"/>
                <a:gd name="connsiteX6" fmla="*/ 0 w 135255"/>
                <a:gd name="connsiteY6" fmla="*/ 57626 h 274415"/>
                <a:gd name="connsiteX7" fmla="*/ 0 w 135255"/>
                <a:gd name="connsiteY7" fmla="*/ 216789 h 274415"/>
                <a:gd name="connsiteX8" fmla="*/ 57626 w 135255"/>
                <a:gd name="connsiteY8" fmla="*/ 274415 h 274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255" h="274415">
                  <a:moveTo>
                    <a:pt x="57626" y="274415"/>
                  </a:moveTo>
                  <a:lnTo>
                    <a:pt x="77629" y="274415"/>
                  </a:lnTo>
                  <a:cubicBezTo>
                    <a:pt x="109347" y="274415"/>
                    <a:pt x="135255" y="248507"/>
                    <a:pt x="135255" y="216789"/>
                  </a:cubicBezTo>
                  <a:lnTo>
                    <a:pt x="135255" y="57626"/>
                  </a:lnTo>
                  <a:cubicBezTo>
                    <a:pt x="135255" y="25908"/>
                    <a:pt x="109347" y="0"/>
                    <a:pt x="77629" y="0"/>
                  </a:cubicBezTo>
                  <a:lnTo>
                    <a:pt x="57626" y="0"/>
                  </a:lnTo>
                  <a:cubicBezTo>
                    <a:pt x="25908" y="0"/>
                    <a:pt x="0" y="25908"/>
                    <a:pt x="0" y="57626"/>
                  </a:cubicBezTo>
                  <a:lnTo>
                    <a:pt x="0" y="216789"/>
                  </a:lnTo>
                  <a:cubicBezTo>
                    <a:pt x="0" y="248412"/>
                    <a:pt x="25908" y="274415"/>
                    <a:pt x="57626" y="274415"/>
                  </a:cubicBez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1" name="Freeform: Shape 180">
              <a:extLst>
                <a:ext uri="{FF2B5EF4-FFF2-40B4-BE49-F238E27FC236}">
                  <a16:creationId xmlns:a16="http://schemas.microsoft.com/office/drawing/2014/main" id="{EC26F890-1BF5-4511-A1AD-26714D9D4878}"/>
                </a:ext>
              </a:extLst>
            </p:cNvPr>
            <p:cNvSpPr/>
            <p:nvPr/>
          </p:nvSpPr>
          <p:spPr>
            <a:xfrm>
              <a:off x="2129520" y="2520773"/>
              <a:ext cx="621982" cy="435008"/>
            </a:xfrm>
            <a:custGeom>
              <a:avLst/>
              <a:gdLst>
                <a:gd name="connsiteX0" fmla="*/ 331280 w 621982"/>
                <a:gd name="connsiteY0" fmla="*/ 2 h 435008"/>
                <a:gd name="connsiteX1" fmla="*/ 247841 w 621982"/>
                <a:gd name="connsiteY1" fmla="*/ 83441 h 435008"/>
                <a:gd name="connsiteX2" fmla="*/ 247841 w 621982"/>
                <a:gd name="connsiteY2" fmla="*/ 146592 h 435008"/>
                <a:gd name="connsiteX3" fmla="*/ 83439 w 621982"/>
                <a:gd name="connsiteY3" fmla="*/ 146592 h 435008"/>
                <a:gd name="connsiteX4" fmla="*/ 0 w 621982"/>
                <a:gd name="connsiteY4" fmla="*/ 230030 h 435008"/>
                <a:gd name="connsiteX5" fmla="*/ 0 w 621982"/>
                <a:gd name="connsiteY5" fmla="*/ 283751 h 435008"/>
                <a:gd name="connsiteX6" fmla="*/ 232410 w 621982"/>
                <a:gd name="connsiteY6" fmla="*/ 283751 h 435008"/>
                <a:gd name="connsiteX7" fmla="*/ 315849 w 621982"/>
                <a:gd name="connsiteY7" fmla="*/ 367190 h 435008"/>
                <a:gd name="connsiteX8" fmla="*/ 393001 w 621982"/>
                <a:gd name="connsiteY8" fmla="*/ 435009 h 435008"/>
                <a:gd name="connsiteX9" fmla="*/ 459867 w 621982"/>
                <a:gd name="connsiteY9" fmla="*/ 434437 h 435008"/>
                <a:gd name="connsiteX10" fmla="*/ 459867 w 621982"/>
                <a:gd name="connsiteY10" fmla="*/ 360142 h 435008"/>
                <a:gd name="connsiteX11" fmla="*/ 529876 w 621982"/>
                <a:gd name="connsiteY11" fmla="*/ 290133 h 435008"/>
                <a:gd name="connsiteX12" fmla="*/ 541020 w 621982"/>
                <a:gd name="connsiteY12" fmla="*/ 290133 h 435008"/>
                <a:gd name="connsiteX13" fmla="*/ 621983 w 621982"/>
                <a:gd name="connsiteY13" fmla="*/ 209171 h 435008"/>
                <a:gd name="connsiteX14" fmla="*/ 621983 w 621982"/>
                <a:gd name="connsiteY14" fmla="*/ 2097 h 435008"/>
                <a:gd name="connsiteX15" fmla="*/ 331280 w 621982"/>
                <a:gd name="connsiteY15" fmla="*/ 2 h 43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1982" h="435008">
                  <a:moveTo>
                    <a:pt x="331280" y="2"/>
                  </a:moveTo>
                  <a:cubicBezTo>
                    <a:pt x="285369" y="-284"/>
                    <a:pt x="247841" y="37530"/>
                    <a:pt x="247841" y="83441"/>
                  </a:cubicBezTo>
                  <a:lnTo>
                    <a:pt x="247841" y="146592"/>
                  </a:lnTo>
                  <a:lnTo>
                    <a:pt x="83439" y="146592"/>
                  </a:lnTo>
                  <a:cubicBezTo>
                    <a:pt x="37529" y="146592"/>
                    <a:pt x="0" y="184120"/>
                    <a:pt x="0" y="230030"/>
                  </a:cubicBezTo>
                  <a:lnTo>
                    <a:pt x="0" y="283751"/>
                  </a:lnTo>
                  <a:lnTo>
                    <a:pt x="232410" y="283751"/>
                  </a:lnTo>
                  <a:cubicBezTo>
                    <a:pt x="278321" y="283751"/>
                    <a:pt x="315849" y="321280"/>
                    <a:pt x="315849" y="367190"/>
                  </a:cubicBezTo>
                  <a:cubicBezTo>
                    <a:pt x="312706" y="406052"/>
                    <a:pt x="339947" y="427103"/>
                    <a:pt x="393001" y="435009"/>
                  </a:cubicBezTo>
                  <a:lnTo>
                    <a:pt x="459867" y="434437"/>
                  </a:lnTo>
                  <a:lnTo>
                    <a:pt x="459867" y="360142"/>
                  </a:lnTo>
                  <a:cubicBezTo>
                    <a:pt x="459867" y="321661"/>
                    <a:pt x="491395" y="290133"/>
                    <a:pt x="529876" y="290133"/>
                  </a:cubicBezTo>
                  <a:lnTo>
                    <a:pt x="541020" y="290133"/>
                  </a:lnTo>
                  <a:cubicBezTo>
                    <a:pt x="585597" y="290133"/>
                    <a:pt x="621983" y="253748"/>
                    <a:pt x="621983" y="209171"/>
                  </a:cubicBezTo>
                  <a:lnTo>
                    <a:pt x="621983" y="2097"/>
                  </a:lnTo>
                  <a:lnTo>
                    <a:pt x="331280" y="2"/>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2" name="Freeform: Shape 181">
              <a:extLst>
                <a:ext uri="{FF2B5EF4-FFF2-40B4-BE49-F238E27FC236}">
                  <a16:creationId xmlns:a16="http://schemas.microsoft.com/office/drawing/2014/main" id="{621359D7-1EE5-4D39-BB9C-08FF8CB994F2}"/>
                </a:ext>
              </a:extLst>
            </p:cNvPr>
            <p:cNvSpPr/>
            <p:nvPr/>
          </p:nvSpPr>
          <p:spPr>
            <a:xfrm>
              <a:off x="1962262" y="2804429"/>
              <a:ext cx="627126" cy="447484"/>
            </a:xfrm>
            <a:custGeom>
              <a:avLst/>
              <a:gdLst>
                <a:gd name="connsiteX0" fmla="*/ 627126 w 627126"/>
                <a:gd name="connsiteY0" fmla="*/ 447485 h 447484"/>
                <a:gd name="connsiteX1" fmla="*/ 627126 w 627126"/>
                <a:gd name="connsiteY1" fmla="*/ 150686 h 447484"/>
                <a:gd name="connsiteX2" fmla="*/ 560260 w 627126"/>
                <a:gd name="connsiteY2" fmla="*/ 151257 h 447484"/>
                <a:gd name="connsiteX3" fmla="*/ 483108 w 627126"/>
                <a:gd name="connsiteY3" fmla="*/ 83439 h 447484"/>
                <a:gd name="connsiteX4" fmla="*/ 399669 w 627126"/>
                <a:gd name="connsiteY4" fmla="*/ 0 h 447484"/>
                <a:gd name="connsiteX5" fmla="*/ 168212 w 627126"/>
                <a:gd name="connsiteY5" fmla="*/ 0 h 447484"/>
                <a:gd name="connsiteX6" fmla="*/ 168212 w 627126"/>
                <a:gd name="connsiteY6" fmla="*/ 69437 h 447484"/>
                <a:gd name="connsiteX7" fmla="*/ 84106 w 627126"/>
                <a:gd name="connsiteY7" fmla="*/ 158401 h 447484"/>
                <a:gd name="connsiteX8" fmla="*/ 0 w 627126"/>
                <a:gd name="connsiteY8" fmla="*/ 158401 h 447484"/>
                <a:gd name="connsiteX9" fmla="*/ 381 w 627126"/>
                <a:gd name="connsiteY9" fmla="*/ 212788 h 447484"/>
                <a:gd name="connsiteX10" fmla="*/ 83820 w 627126"/>
                <a:gd name="connsiteY10" fmla="*/ 296228 h 447484"/>
                <a:gd name="connsiteX11" fmla="*/ 225457 w 627126"/>
                <a:gd name="connsiteY11" fmla="*/ 296228 h 447484"/>
                <a:gd name="connsiteX12" fmla="*/ 318421 w 627126"/>
                <a:gd name="connsiteY12" fmla="*/ 364046 h 447484"/>
                <a:gd name="connsiteX13" fmla="*/ 401860 w 627126"/>
                <a:gd name="connsiteY13" fmla="*/ 447485 h 447484"/>
                <a:gd name="connsiteX14" fmla="*/ 627126 w 627126"/>
                <a:gd name="connsiteY14" fmla="*/ 447485 h 447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7126" h="447484">
                  <a:moveTo>
                    <a:pt x="627126" y="447485"/>
                  </a:moveTo>
                  <a:lnTo>
                    <a:pt x="627126" y="150686"/>
                  </a:lnTo>
                  <a:lnTo>
                    <a:pt x="560260" y="151257"/>
                  </a:lnTo>
                  <a:cubicBezTo>
                    <a:pt x="507301" y="143351"/>
                    <a:pt x="479965" y="122301"/>
                    <a:pt x="483108" y="83439"/>
                  </a:cubicBezTo>
                  <a:cubicBezTo>
                    <a:pt x="483108" y="37529"/>
                    <a:pt x="445580" y="0"/>
                    <a:pt x="399669" y="0"/>
                  </a:cubicBezTo>
                  <a:lnTo>
                    <a:pt x="168212" y="0"/>
                  </a:lnTo>
                  <a:lnTo>
                    <a:pt x="168212" y="69437"/>
                  </a:lnTo>
                  <a:cubicBezTo>
                    <a:pt x="168212" y="115348"/>
                    <a:pt x="130016" y="158401"/>
                    <a:pt x="84106" y="158401"/>
                  </a:cubicBezTo>
                  <a:lnTo>
                    <a:pt x="0" y="158401"/>
                  </a:lnTo>
                  <a:lnTo>
                    <a:pt x="381" y="212788"/>
                  </a:lnTo>
                  <a:cubicBezTo>
                    <a:pt x="667" y="258699"/>
                    <a:pt x="37909" y="296228"/>
                    <a:pt x="83820" y="296228"/>
                  </a:cubicBezTo>
                  <a:lnTo>
                    <a:pt x="225457" y="296228"/>
                  </a:lnTo>
                  <a:cubicBezTo>
                    <a:pt x="307753" y="293180"/>
                    <a:pt x="320326" y="324993"/>
                    <a:pt x="318421" y="364046"/>
                  </a:cubicBezTo>
                  <a:cubicBezTo>
                    <a:pt x="318421" y="409956"/>
                    <a:pt x="355949" y="447485"/>
                    <a:pt x="401860" y="447485"/>
                  </a:cubicBezTo>
                  <a:lnTo>
                    <a:pt x="627126" y="447485"/>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3" name="Freeform: Shape 182">
              <a:extLst>
                <a:ext uri="{FF2B5EF4-FFF2-40B4-BE49-F238E27FC236}">
                  <a16:creationId xmlns:a16="http://schemas.microsoft.com/office/drawing/2014/main" id="{4CF09B19-85C5-42E8-A912-AF948F6D3DB9}"/>
                </a:ext>
              </a:extLst>
            </p:cNvPr>
            <p:cNvSpPr/>
            <p:nvPr/>
          </p:nvSpPr>
          <p:spPr>
            <a:xfrm>
              <a:off x="2437369" y="3095990"/>
              <a:ext cx="152019" cy="156019"/>
            </a:xfrm>
            <a:custGeom>
              <a:avLst/>
              <a:gdLst>
                <a:gd name="connsiteX0" fmla="*/ 152019 w 152019"/>
                <a:gd name="connsiteY0" fmla="*/ 0 h 156019"/>
                <a:gd name="connsiteX1" fmla="*/ 57626 w 152019"/>
                <a:gd name="connsiteY1" fmla="*/ 0 h 156019"/>
                <a:gd name="connsiteX2" fmla="*/ 0 w 152019"/>
                <a:gd name="connsiteY2" fmla="*/ 57626 h 156019"/>
                <a:gd name="connsiteX3" fmla="*/ 0 w 152019"/>
                <a:gd name="connsiteY3" fmla="*/ 156019 h 156019"/>
                <a:gd name="connsiteX4" fmla="*/ 152019 w 152019"/>
                <a:gd name="connsiteY4" fmla="*/ 156019 h 156019"/>
                <a:gd name="connsiteX5" fmla="*/ 152019 w 152019"/>
                <a:gd name="connsiteY5" fmla="*/ 0 h 15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019" h="156019">
                  <a:moveTo>
                    <a:pt x="152019" y="0"/>
                  </a:moveTo>
                  <a:lnTo>
                    <a:pt x="57626" y="0"/>
                  </a:lnTo>
                  <a:cubicBezTo>
                    <a:pt x="25908" y="0"/>
                    <a:pt x="0" y="25908"/>
                    <a:pt x="0" y="57626"/>
                  </a:cubicBezTo>
                  <a:lnTo>
                    <a:pt x="0" y="156019"/>
                  </a:lnTo>
                  <a:lnTo>
                    <a:pt x="152019" y="156019"/>
                  </a:lnTo>
                  <a:lnTo>
                    <a:pt x="152019" y="0"/>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4" name="Freeform: Shape 183">
              <a:extLst>
                <a:ext uri="{FF2B5EF4-FFF2-40B4-BE49-F238E27FC236}">
                  <a16:creationId xmlns:a16="http://schemas.microsoft.com/office/drawing/2014/main" id="{76151290-266A-4468-B6E6-919E9BE7918C}"/>
                </a:ext>
              </a:extLst>
            </p:cNvPr>
            <p:cNvSpPr/>
            <p:nvPr/>
          </p:nvSpPr>
          <p:spPr>
            <a:xfrm>
              <a:off x="866029" y="2961973"/>
              <a:ext cx="1885569" cy="1438655"/>
            </a:xfrm>
            <a:custGeom>
              <a:avLst/>
              <a:gdLst>
                <a:gd name="connsiteX0" fmla="*/ 945452 w 1885569"/>
                <a:gd name="connsiteY0" fmla="*/ 114776 h 1438655"/>
                <a:gd name="connsiteX1" fmla="*/ 945452 w 1885569"/>
                <a:gd name="connsiteY1" fmla="*/ 205835 h 1438655"/>
                <a:gd name="connsiteX2" fmla="*/ 864489 w 1885569"/>
                <a:gd name="connsiteY2" fmla="*/ 286798 h 1438655"/>
                <a:gd name="connsiteX3" fmla="*/ 558165 w 1885569"/>
                <a:gd name="connsiteY3" fmla="*/ 286798 h 1438655"/>
                <a:gd name="connsiteX4" fmla="*/ 475393 w 1885569"/>
                <a:gd name="connsiteY4" fmla="*/ 359759 h 1438655"/>
                <a:gd name="connsiteX5" fmla="*/ 395002 w 1885569"/>
                <a:gd name="connsiteY5" fmla="*/ 430530 h 1438655"/>
                <a:gd name="connsiteX6" fmla="*/ 57626 w 1885569"/>
                <a:gd name="connsiteY6" fmla="*/ 430530 h 1438655"/>
                <a:gd name="connsiteX7" fmla="*/ 0 w 1885569"/>
                <a:gd name="connsiteY7" fmla="*/ 488156 h 1438655"/>
                <a:gd name="connsiteX8" fmla="*/ 0 w 1885569"/>
                <a:gd name="connsiteY8" fmla="*/ 508159 h 1438655"/>
                <a:gd name="connsiteX9" fmla="*/ 57626 w 1885569"/>
                <a:gd name="connsiteY9" fmla="*/ 565785 h 1438655"/>
                <a:gd name="connsiteX10" fmla="*/ 222885 w 1885569"/>
                <a:gd name="connsiteY10" fmla="*/ 565785 h 1438655"/>
                <a:gd name="connsiteX11" fmla="*/ 303848 w 1885569"/>
                <a:gd name="connsiteY11" fmla="*/ 645890 h 1438655"/>
                <a:gd name="connsiteX12" fmla="*/ 361474 w 1885569"/>
                <a:gd name="connsiteY12" fmla="*/ 702850 h 1438655"/>
                <a:gd name="connsiteX13" fmla="*/ 550736 w 1885569"/>
                <a:gd name="connsiteY13" fmla="*/ 702850 h 1438655"/>
                <a:gd name="connsiteX14" fmla="*/ 631698 w 1885569"/>
                <a:gd name="connsiteY14" fmla="*/ 783812 h 1438655"/>
                <a:gd name="connsiteX15" fmla="*/ 631698 w 1885569"/>
                <a:gd name="connsiteY15" fmla="*/ 924687 h 1438655"/>
                <a:gd name="connsiteX16" fmla="*/ 550736 w 1885569"/>
                <a:gd name="connsiteY16" fmla="*/ 1005649 h 1438655"/>
                <a:gd name="connsiteX17" fmla="*/ 536257 w 1885569"/>
                <a:gd name="connsiteY17" fmla="*/ 1005649 h 1438655"/>
                <a:gd name="connsiteX18" fmla="*/ 478631 w 1885569"/>
                <a:gd name="connsiteY18" fmla="*/ 1063276 h 1438655"/>
                <a:gd name="connsiteX19" fmla="*/ 478631 w 1885569"/>
                <a:gd name="connsiteY19" fmla="*/ 1220914 h 1438655"/>
                <a:gd name="connsiteX20" fmla="*/ 397669 w 1885569"/>
                <a:gd name="connsiteY20" fmla="*/ 1301877 h 1438655"/>
                <a:gd name="connsiteX21" fmla="*/ 883634 w 1885569"/>
                <a:gd name="connsiteY21" fmla="*/ 1301877 h 1438655"/>
                <a:gd name="connsiteX22" fmla="*/ 941261 w 1885569"/>
                <a:gd name="connsiteY22" fmla="*/ 1359503 h 1438655"/>
                <a:gd name="connsiteX23" fmla="*/ 941261 w 1885569"/>
                <a:gd name="connsiteY23" fmla="*/ 1380363 h 1438655"/>
                <a:gd name="connsiteX24" fmla="*/ 941546 w 1885569"/>
                <a:gd name="connsiteY24" fmla="*/ 1380363 h 1438655"/>
                <a:gd name="connsiteX25" fmla="*/ 941546 w 1885569"/>
                <a:gd name="connsiteY25" fmla="*/ 1381030 h 1438655"/>
                <a:gd name="connsiteX26" fmla="*/ 999173 w 1885569"/>
                <a:gd name="connsiteY26" fmla="*/ 1438656 h 1438655"/>
                <a:gd name="connsiteX27" fmla="*/ 1261110 w 1885569"/>
                <a:gd name="connsiteY27" fmla="*/ 1438656 h 1438655"/>
                <a:gd name="connsiteX28" fmla="*/ 1261110 w 1885569"/>
                <a:gd name="connsiteY28" fmla="*/ 1362647 h 1438655"/>
                <a:gd name="connsiteX29" fmla="*/ 1318736 w 1885569"/>
                <a:gd name="connsiteY29" fmla="*/ 1305020 h 1438655"/>
                <a:gd name="connsiteX30" fmla="*/ 1765459 w 1885569"/>
                <a:gd name="connsiteY30" fmla="*/ 1305020 h 1438655"/>
                <a:gd name="connsiteX31" fmla="*/ 1785557 w 1885569"/>
                <a:gd name="connsiteY31" fmla="*/ 1304544 h 1438655"/>
                <a:gd name="connsiteX32" fmla="*/ 1827181 w 1885569"/>
                <a:gd name="connsiteY32" fmla="*/ 1303115 h 1438655"/>
                <a:gd name="connsiteX33" fmla="*/ 1884807 w 1885569"/>
                <a:gd name="connsiteY33" fmla="*/ 1245489 h 1438655"/>
                <a:gd name="connsiteX34" fmla="*/ 1885093 w 1885569"/>
                <a:gd name="connsiteY34" fmla="*/ 865251 h 1438655"/>
                <a:gd name="connsiteX35" fmla="*/ 1789367 w 1885569"/>
                <a:gd name="connsiteY35" fmla="*/ 865251 h 1438655"/>
                <a:gd name="connsiteX36" fmla="*/ 1731740 w 1885569"/>
                <a:gd name="connsiteY36" fmla="*/ 807625 h 1438655"/>
                <a:gd name="connsiteX37" fmla="*/ 1731740 w 1885569"/>
                <a:gd name="connsiteY37" fmla="*/ 629983 h 1438655"/>
                <a:gd name="connsiteX38" fmla="*/ 1789367 w 1885569"/>
                <a:gd name="connsiteY38" fmla="*/ 572357 h 1438655"/>
                <a:gd name="connsiteX39" fmla="*/ 1885474 w 1885569"/>
                <a:gd name="connsiteY39" fmla="*/ 572357 h 1438655"/>
                <a:gd name="connsiteX40" fmla="*/ 1885569 w 1885569"/>
                <a:gd name="connsiteY40" fmla="*/ 495967 h 1438655"/>
                <a:gd name="connsiteX41" fmla="*/ 1805464 w 1885569"/>
                <a:gd name="connsiteY41" fmla="*/ 427101 h 1438655"/>
                <a:gd name="connsiteX42" fmla="*/ 1793653 w 1885569"/>
                <a:gd name="connsiteY42" fmla="*/ 427101 h 1438655"/>
                <a:gd name="connsiteX43" fmla="*/ 1723644 w 1885569"/>
                <a:gd name="connsiteY43" fmla="*/ 357092 h 1438655"/>
                <a:gd name="connsiteX44" fmla="*/ 1723644 w 1885569"/>
                <a:gd name="connsiteY44" fmla="*/ 289750 h 1438655"/>
                <a:gd name="connsiteX45" fmla="*/ 1498378 w 1885569"/>
                <a:gd name="connsiteY45" fmla="*/ 289750 h 1438655"/>
                <a:gd name="connsiteX46" fmla="*/ 1417225 w 1885569"/>
                <a:gd name="connsiteY46" fmla="*/ 225742 h 1438655"/>
                <a:gd name="connsiteX47" fmla="*/ 1415034 w 1885569"/>
                <a:gd name="connsiteY47" fmla="*/ 204025 h 1438655"/>
                <a:gd name="connsiteX48" fmla="*/ 1323308 w 1885569"/>
                <a:gd name="connsiteY48" fmla="*/ 138398 h 1438655"/>
                <a:gd name="connsiteX49" fmla="*/ 1320641 w 1885569"/>
                <a:gd name="connsiteY49" fmla="*/ 138398 h 1438655"/>
                <a:gd name="connsiteX50" fmla="*/ 1180338 w 1885569"/>
                <a:gd name="connsiteY50" fmla="*/ 138398 h 1438655"/>
                <a:gd name="connsiteX51" fmla="*/ 1121950 w 1885569"/>
                <a:gd name="connsiteY51" fmla="*/ 114490 h 1438655"/>
                <a:gd name="connsiteX52" fmla="*/ 1121950 w 1885569"/>
                <a:gd name="connsiteY52" fmla="*/ 114490 h 1438655"/>
                <a:gd name="connsiteX53" fmla="*/ 1115092 w 1885569"/>
                <a:gd name="connsiteY53" fmla="*/ 106966 h 1438655"/>
                <a:gd name="connsiteX54" fmla="*/ 1114616 w 1885569"/>
                <a:gd name="connsiteY54" fmla="*/ 106299 h 1438655"/>
                <a:gd name="connsiteX55" fmla="*/ 1114520 w 1885569"/>
                <a:gd name="connsiteY55" fmla="*/ 106204 h 1438655"/>
                <a:gd name="connsiteX56" fmla="*/ 1114425 w 1885569"/>
                <a:gd name="connsiteY56" fmla="*/ 106108 h 1438655"/>
                <a:gd name="connsiteX57" fmla="*/ 1109853 w 1885569"/>
                <a:gd name="connsiteY57" fmla="*/ 99631 h 1438655"/>
                <a:gd name="connsiteX58" fmla="*/ 1109853 w 1885569"/>
                <a:gd name="connsiteY58" fmla="*/ 99631 h 1438655"/>
                <a:gd name="connsiteX59" fmla="*/ 1108805 w 1885569"/>
                <a:gd name="connsiteY59" fmla="*/ 97917 h 1438655"/>
                <a:gd name="connsiteX60" fmla="*/ 1108805 w 1885569"/>
                <a:gd name="connsiteY60" fmla="*/ 97822 h 1438655"/>
                <a:gd name="connsiteX61" fmla="*/ 1108424 w 1885569"/>
                <a:gd name="connsiteY61" fmla="*/ 97155 h 1438655"/>
                <a:gd name="connsiteX62" fmla="*/ 1108329 w 1885569"/>
                <a:gd name="connsiteY62" fmla="*/ 96964 h 1438655"/>
                <a:gd name="connsiteX63" fmla="*/ 1107853 w 1885569"/>
                <a:gd name="connsiteY63" fmla="*/ 96107 h 1438655"/>
                <a:gd name="connsiteX64" fmla="*/ 1107853 w 1885569"/>
                <a:gd name="connsiteY64" fmla="*/ 96107 h 1438655"/>
                <a:gd name="connsiteX65" fmla="*/ 1107377 w 1885569"/>
                <a:gd name="connsiteY65" fmla="*/ 95250 h 1438655"/>
                <a:gd name="connsiteX66" fmla="*/ 1107377 w 1885569"/>
                <a:gd name="connsiteY66" fmla="*/ 95250 h 1438655"/>
                <a:gd name="connsiteX67" fmla="*/ 1106996 w 1885569"/>
                <a:gd name="connsiteY67" fmla="*/ 94488 h 1438655"/>
                <a:gd name="connsiteX68" fmla="*/ 1106900 w 1885569"/>
                <a:gd name="connsiteY68" fmla="*/ 94393 h 1438655"/>
                <a:gd name="connsiteX69" fmla="*/ 1106424 w 1885569"/>
                <a:gd name="connsiteY69" fmla="*/ 93536 h 1438655"/>
                <a:gd name="connsiteX70" fmla="*/ 1106424 w 1885569"/>
                <a:gd name="connsiteY70" fmla="*/ 93440 h 1438655"/>
                <a:gd name="connsiteX71" fmla="*/ 1106329 w 1885569"/>
                <a:gd name="connsiteY71" fmla="*/ 93154 h 1438655"/>
                <a:gd name="connsiteX72" fmla="*/ 1105948 w 1885569"/>
                <a:gd name="connsiteY72" fmla="*/ 92392 h 1438655"/>
                <a:gd name="connsiteX73" fmla="*/ 1105567 w 1885569"/>
                <a:gd name="connsiteY73" fmla="*/ 91630 h 1438655"/>
                <a:gd name="connsiteX74" fmla="*/ 1105091 w 1885569"/>
                <a:gd name="connsiteY74" fmla="*/ 90678 h 1438655"/>
                <a:gd name="connsiteX75" fmla="*/ 1104995 w 1885569"/>
                <a:gd name="connsiteY75" fmla="*/ 90583 h 1438655"/>
                <a:gd name="connsiteX76" fmla="*/ 1104614 w 1885569"/>
                <a:gd name="connsiteY76" fmla="*/ 89821 h 1438655"/>
                <a:gd name="connsiteX77" fmla="*/ 1104614 w 1885569"/>
                <a:gd name="connsiteY77" fmla="*/ 89821 h 1438655"/>
                <a:gd name="connsiteX78" fmla="*/ 1104233 w 1885569"/>
                <a:gd name="connsiteY78" fmla="*/ 88963 h 1438655"/>
                <a:gd name="connsiteX79" fmla="*/ 1104233 w 1885569"/>
                <a:gd name="connsiteY79" fmla="*/ 88963 h 1438655"/>
                <a:gd name="connsiteX80" fmla="*/ 1103852 w 1885569"/>
                <a:gd name="connsiteY80" fmla="*/ 88011 h 1438655"/>
                <a:gd name="connsiteX81" fmla="*/ 1103662 w 1885569"/>
                <a:gd name="connsiteY81" fmla="*/ 87535 h 1438655"/>
                <a:gd name="connsiteX82" fmla="*/ 1103281 w 1885569"/>
                <a:gd name="connsiteY82" fmla="*/ 86582 h 1438655"/>
                <a:gd name="connsiteX83" fmla="*/ 1103186 w 1885569"/>
                <a:gd name="connsiteY83" fmla="*/ 86392 h 1438655"/>
                <a:gd name="connsiteX84" fmla="*/ 1102614 w 1885569"/>
                <a:gd name="connsiteY84" fmla="*/ 84963 h 1438655"/>
                <a:gd name="connsiteX85" fmla="*/ 1102424 w 1885569"/>
                <a:gd name="connsiteY85" fmla="*/ 84582 h 1438655"/>
                <a:gd name="connsiteX86" fmla="*/ 1097090 w 1885569"/>
                <a:gd name="connsiteY86" fmla="*/ 55245 h 1438655"/>
                <a:gd name="connsiteX87" fmla="*/ 1097090 w 1885569"/>
                <a:gd name="connsiteY87" fmla="*/ 0 h 1438655"/>
                <a:gd name="connsiteX88" fmla="*/ 1029367 w 1885569"/>
                <a:gd name="connsiteY88" fmla="*/ 0 h 1438655"/>
                <a:gd name="connsiteX89" fmla="*/ 945928 w 1885569"/>
                <a:gd name="connsiteY89" fmla="*/ 83439 h 1438655"/>
                <a:gd name="connsiteX90" fmla="*/ 945452 w 1885569"/>
                <a:gd name="connsiteY90" fmla="*/ 114776 h 1438655"/>
                <a:gd name="connsiteX91" fmla="*/ 945452 w 1885569"/>
                <a:gd name="connsiteY91" fmla="*/ 114776 h 143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885569" h="1438655">
                  <a:moveTo>
                    <a:pt x="945452" y="114776"/>
                  </a:moveTo>
                  <a:lnTo>
                    <a:pt x="945452" y="205835"/>
                  </a:lnTo>
                  <a:cubicBezTo>
                    <a:pt x="945452" y="250412"/>
                    <a:pt x="909066" y="286798"/>
                    <a:pt x="864489" y="286798"/>
                  </a:cubicBezTo>
                  <a:lnTo>
                    <a:pt x="558165" y="286798"/>
                  </a:lnTo>
                  <a:cubicBezTo>
                    <a:pt x="515874" y="286798"/>
                    <a:pt x="480632" y="318706"/>
                    <a:pt x="475393" y="359759"/>
                  </a:cubicBezTo>
                  <a:cubicBezTo>
                    <a:pt x="470249" y="400431"/>
                    <a:pt x="436055" y="430530"/>
                    <a:pt x="395002" y="430530"/>
                  </a:cubicBezTo>
                  <a:lnTo>
                    <a:pt x="57626" y="430530"/>
                  </a:lnTo>
                  <a:cubicBezTo>
                    <a:pt x="25908" y="430530"/>
                    <a:pt x="0" y="456438"/>
                    <a:pt x="0" y="488156"/>
                  </a:cubicBezTo>
                  <a:lnTo>
                    <a:pt x="0" y="508159"/>
                  </a:lnTo>
                  <a:cubicBezTo>
                    <a:pt x="0" y="539877"/>
                    <a:pt x="25908" y="565785"/>
                    <a:pt x="57626" y="565785"/>
                  </a:cubicBezTo>
                  <a:lnTo>
                    <a:pt x="222885" y="565785"/>
                  </a:lnTo>
                  <a:cubicBezTo>
                    <a:pt x="267176" y="565785"/>
                    <a:pt x="303371" y="601599"/>
                    <a:pt x="303848" y="645890"/>
                  </a:cubicBezTo>
                  <a:cubicBezTo>
                    <a:pt x="304229" y="677323"/>
                    <a:pt x="329946" y="702850"/>
                    <a:pt x="361474" y="702850"/>
                  </a:cubicBezTo>
                  <a:lnTo>
                    <a:pt x="550736" y="702850"/>
                  </a:lnTo>
                  <a:cubicBezTo>
                    <a:pt x="595313" y="702850"/>
                    <a:pt x="631698" y="739235"/>
                    <a:pt x="631698" y="783812"/>
                  </a:cubicBezTo>
                  <a:lnTo>
                    <a:pt x="631698" y="924687"/>
                  </a:lnTo>
                  <a:cubicBezTo>
                    <a:pt x="631698" y="969264"/>
                    <a:pt x="595313" y="1005649"/>
                    <a:pt x="550736" y="1005649"/>
                  </a:cubicBezTo>
                  <a:lnTo>
                    <a:pt x="536257" y="1005649"/>
                  </a:lnTo>
                  <a:cubicBezTo>
                    <a:pt x="504539" y="1005649"/>
                    <a:pt x="478631" y="1031557"/>
                    <a:pt x="478631" y="1063276"/>
                  </a:cubicBezTo>
                  <a:lnTo>
                    <a:pt x="478631" y="1220914"/>
                  </a:lnTo>
                  <a:cubicBezTo>
                    <a:pt x="478631" y="1265491"/>
                    <a:pt x="442246" y="1301877"/>
                    <a:pt x="397669" y="1301877"/>
                  </a:cubicBezTo>
                  <a:lnTo>
                    <a:pt x="883634" y="1301877"/>
                  </a:lnTo>
                  <a:cubicBezTo>
                    <a:pt x="915353" y="1301877"/>
                    <a:pt x="941261" y="1327785"/>
                    <a:pt x="941261" y="1359503"/>
                  </a:cubicBezTo>
                  <a:lnTo>
                    <a:pt x="941261" y="1380363"/>
                  </a:lnTo>
                  <a:lnTo>
                    <a:pt x="941546" y="1380363"/>
                  </a:lnTo>
                  <a:lnTo>
                    <a:pt x="941546" y="1381030"/>
                  </a:lnTo>
                  <a:cubicBezTo>
                    <a:pt x="941546" y="1412748"/>
                    <a:pt x="967454" y="1438656"/>
                    <a:pt x="999173" y="1438656"/>
                  </a:cubicBezTo>
                  <a:lnTo>
                    <a:pt x="1261110" y="1438656"/>
                  </a:lnTo>
                  <a:lnTo>
                    <a:pt x="1261110" y="1362647"/>
                  </a:lnTo>
                  <a:cubicBezTo>
                    <a:pt x="1261110" y="1330928"/>
                    <a:pt x="1287018" y="1305020"/>
                    <a:pt x="1318736" y="1305020"/>
                  </a:cubicBezTo>
                  <a:lnTo>
                    <a:pt x="1765459" y="1305020"/>
                  </a:lnTo>
                  <a:lnTo>
                    <a:pt x="1785557" y="1304544"/>
                  </a:lnTo>
                  <a:lnTo>
                    <a:pt x="1827181" y="1303115"/>
                  </a:lnTo>
                  <a:cubicBezTo>
                    <a:pt x="1858804" y="1302067"/>
                    <a:pt x="1884807" y="1277207"/>
                    <a:pt x="1884807" y="1245489"/>
                  </a:cubicBezTo>
                  <a:cubicBezTo>
                    <a:pt x="1884807" y="1118806"/>
                    <a:pt x="1884902" y="991933"/>
                    <a:pt x="1885093" y="865251"/>
                  </a:cubicBezTo>
                  <a:lnTo>
                    <a:pt x="1789367" y="865251"/>
                  </a:lnTo>
                  <a:cubicBezTo>
                    <a:pt x="1757648" y="865251"/>
                    <a:pt x="1731740" y="839343"/>
                    <a:pt x="1731740" y="807625"/>
                  </a:cubicBezTo>
                  <a:lnTo>
                    <a:pt x="1731740" y="629983"/>
                  </a:lnTo>
                  <a:cubicBezTo>
                    <a:pt x="1731740" y="598265"/>
                    <a:pt x="1757648" y="572357"/>
                    <a:pt x="1789367" y="572357"/>
                  </a:cubicBezTo>
                  <a:lnTo>
                    <a:pt x="1885474" y="572357"/>
                  </a:lnTo>
                  <a:lnTo>
                    <a:pt x="1885569" y="495967"/>
                  </a:lnTo>
                  <a:cubicBezTo>
                    <a:pt x="1879663" y="457009"/>
                    <a:pt x="1845945" y="427101"/>
                    <a:pt x="1805464" y="427101"/>
                  </a:cubicBezTo>
                  <a:lnTo>
                    <a:pt x="1793653" y="427101"/>
                  </a:lnTo>
                  <a:cubicBezTo>
                    <a:pt x="1755172" y="427101"/>
                    <a:pt x="1723644" y="395573"/>
                    <a:pt x="1723644" y="357092"/>
                  </a:cubicBezTo>
                  <a:lnTo>
                    <a:pt x="1723644" y="289750"/>
                  </a:lnTo>
                  <a:lnTo>
                    <a:pt x="1498378" y="289750"/>
                  </a:lnTo>
                  <a:cubicBezTo>
                    <a:pt x="1459135" y="289750"/>
                    <a:pt x="1426083" y="262318"/>
                    <a:pt x="1417225" y="225742"/>
                  </a:cubicBezTo>
                  <a:cubicBezTo>
                    <a:pt x="1415415" y="218313"/>
                    <a:pt x="1414748" y="211741"/>
                    <a:pt x="1415034" y="204025"/>
                  </a:cubicBezTo>
                  <a:cubicBezTo>
                    <a:pt x="1416272" y="166211"/>
                    <a:pt x="1402842" y="135826"/>
                    <a:pt x="1323308" y="138398"/>
                  </a:cubicBezTo>
                  <a:cubicBezTo>
                    <a:pt x="1322356" y="138398"/>
                    <a:pt x="1321594" y="138398"/>
                    <a:pt x="1320641" y="138398"/>
                  </a:cubicBezTo>
                  <a:lnTo>
                    <a:pt x="1180338" y="138398"/>
                  </a:lnTo>
                  <a:cubicBezTo>
                    <a:pt x="1157669" y="138398"/>
                    <a:pt x="1137095" y="129254"/>
                    <a:pt x="1121950" y="114490"/>
                  </a:cubicBezTo>
                  <a:lnTo>
                    <a:pt x="1121950" y="114490"/>
                  </a:lnTo>
                  <a:cubicBezTo>
                    <a:pt x="1119569" y="112109"/>
                    <a:pt x="1117283" y="109633"/>
                    <a:pt x="1115092" y="106966"/>
                  </a:cubicBezTo>
                  <a:lnTo>
                    <a:pt x="1114616" y="106299"/>
                  </a:lnTo>
                  <a:lnTo>
                    <a:pt x="1114520" y="106204"/>
                  </a:lnTo>
                  <a:lnTo>
                    <a:pt x="1114425" y="106108"/>
                  </a:lnTo>
                  <a:cubicBezTo>
                    <a:pt x="1112806" y="104013"/>
                    <a:pt x="1111282" y="101822"/>
                    <a:pt x="1109853" y="99631"/>
                  </a:cubicBezTo>
                  <a:lnTo>
                    <a:pt x="1109853" y="99631"/>
                  </a:lnTo>
                  <a:cubicBezTo>
                    <a:pt x="1109472" y="99060"/>
                    <a:pt x="1109186" y="98488"/>
                    <a:pt x="1108805" y="97917"/>
                  </a:cubicBezTo>
                  <a:lnTo>
                    <a:pt x="1108805" y="97822"/>
                  </a:lnTo>
                  <a:lnTo>
                    <a:pt x="1108424" y="97155"/>
                  </a:lnTo>
                  <a:lnTo>
                    <a:pt x="1108329" y="96964"/>
                  </a:lnTo>
                  <a:lnTo>
                    <a:pt x="1107853" y="96107"/>
                  </a:lnTo>
                  <a:lnTo>
                    <a:pt x="1107853" y="96107"/>
                  </a:lnTo>
                  <a:lnTo>
                    <a:pt x="1107377" y="95250"/>
                  </a:lnTo>
                  <a:lnTo>
                    <a:pt x="1107377" y="95250"/>
                  </a:lnTo>
                  <a:lnTo>
                    <a:pt x="1106996" y="94488"/>
                  </a:lnTo>
                  <a:lnTo>
                    <a:pt x="1106900" y="94393"/>
                  </a:lnTo>
                  <a:lnTo>
                    <a:pt x="1106424" y="93536"/>
                  </a:lnTo>
                  <a:lnTo>
                    <a:pt x="1106424" y="93440"/>
                  </a:lnTo>
                  <a:lnTo>
                    <a:pt x="1106329" y="93154"/>
                  </a:lnTo>
                  <a:lnTo>
                    <a:pt x="1105948" y="92392"/>
                  </a:lnTo>
                  <a:lnTo>
                    <a:pt x="1105567" y="91630"/>
                  </a:lnTo>
                  <a:lnTo>
                    <a:pt x="1105091" y="90678"/>
                  </a:lnTo>
                  <a:lnTo>
                    <a:pt x="1104995" y="90583"/>
                  </a:lnTo>
                  <a:lnTo>
                    <a:pt x="1104614" y="89821"/>
                  </a:lnTo>
                  <a:lnTo>
                    <a:pt x="1104614" y="89821"/>
                  </a:lnTo>
                  <a:lnTo>
                    <a:pt x="1104233" y="88963"/>
                  </a:lnTo>
                  <a:lnTo>
                    <a:pt x="1104233" y="88963"/>
                  </a:lnTo>
                  <a:lnTo>
                    <a:pt x="1103852" y="88011"/>
                  </a:lnTo>
                  <a:lnTo>
                    <a:pt x="1103662" y="87535"/>
                  </a:lnTo>
                  <a:lnTo>
                    <a:pt x="1103281" y="86582"/>
                  </a:lnTo>
                  <a:lnTo>
                    <a:pt x="1103186" y="86392"/>
                  </a:lnTo>
                  <a:lnTo>
                    <a:pt x="1102614" y="84963"/>
                  </a:lnTo>
                  <a:lnTo>
                    <a:pt x="1102424" y="84582"/>
                  </a:lnTo>
                  <a:cubicBezTo>
                    <a:pt x="1098995" y="75438"/>
                    <a:pt x="1097090" y="65532"/>
                    <a:pt x="1097090" y="55245"/>
                  </a:cubicBezTo>
                  <a:lnTo>
                    <a:pt x="1097090" y="0"/>
                  </a:lnTo>
                  <a:lnTo>
                    <a:pt x="1029367" y="0"/>
                  </a:lnTo>
                  <a:cubicBezTo>
                    <a:pt x="983456" y="0"/>
                    <a:pt x="945928" y="37529"/>
                    <a:pt x="945928" y="83439"/>
                  </a:cubicBezTo>
                  <a:lnTo>
                    <a:pt x="945452" y="114776"/>
                  </a:lnTo>
                  <a:lnTo>
                    <a:pt x="945452" y="114776"/>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5" name="Freeform: Shape 184">
              <a:extLst>
                <a:ext uri="{FF2B5EF4-FFF2-40B4-BE49-F238E27FC236}">
                  <a16:creationId xmlns:a16="http://schemas.microsoft.com/office/drawing/2014/main" id="{7489208B-85B7-4E6D-85E1-FD125010F0CB}"/>
                </a:ext>
              </a:extLst>
            </p:cNvPr>
            <p:cNvSpPr/>
            <p:nvPr/>
          </p:nvSpPr>
          <p:spPr>
            <a:xfrm>
              <a:off x="1972549" y="4846494"/>
              <a:ext cx="135254" cy="128873"/>
            </a:xfrm>
            <a:custGeom>
              <a:avLst/>
              <a:gdLst>
                <a:gd name="connsiteX0" fmla="*/ 57626 w 135254"/>
                <a:gd name="connsiteY0" fmla="*/ 128874 h 128873"/>
                <a:gd name="connsiteX1" fmla="*/ 77629 w 135254"/>
                <a:gd name="connsiteY1" fmla="*/ 128874 h 128873"/>
                <a:gd name="connsiteX2" fmla="*/ 135255 w 135254"/>
                <a:gd name="connsiteY2" fmla="*/ 71247 h 128873"/>
                <a:gd name="connsiteX3" fmla="*/ 135255 w 135254"/>
                <a:gd name="connsiteY3" fmla="*/ 57626 h 128873"/>
                <a:gd name="connsiteX4" fmla="*/ 77629 w 135254"/>
                <a:gd name="connsiteY4" fmla="*/ 0 h 128873"/>
                <a:gd name="connsiteX5" fmla="*/ 57626 w 135254"/>
                <a:gd name="connsiteY5" fmla="*/ 0 h 128873"/>
                <a:gd name="connsiteX6" fmla="*/ 0 w 135254"/>
                <a:gd name="connsiteY6" fmla="*/ 57626 h 128873"/>
                <a:gd name="connsiteX7" fmla="*/ 0 w 135254"/>
                <a:gd name="connsiteY7" fmla="*/ 71247 h 128873"/>
                <a:gd name="connsiteX8" fmla="*/ 57626 w 135254"/>
                <a:gd name="connsiteY8" fmla="*/ 128874 h 12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254" h="128873">
                  <a:moveTo>
                    <a:pt x="57626" y="128874"/>
                  </a:moveTo>
                  <a:lnTo>
                    <a:pt x="77629" y="128874"/>
                  </a:lnTo>
                  <a:cubicBezTo>
                    <a:pt x="109347" y="128874"/>
                    <a:pt x="135255" y="102965"/>
                    <a:pt x="135255" y="71247"/>
                  </a:cubicBezTo>
                  <a:lnTo>
                    <a:pt x="135255" y="57626"/>
                  </a:lnTo>
                  <a:cubicBezTo>
                    <a:pt x="135255" y="25908"/>
                    <a:pt x="109347" y="0"/>
                    <a:pt x="77629" y="0"/>
                  </a:cubicBezTo>
                  <a:lnTo>
                    <a:pt x="57626" y="0"/>
                  </a:lnTo>
                  <a:cubicBezTo>
                    <a:pt x="25908" y="0"/>
                    <a:pt x="0" y="25908"/>
                    <a:pt x="0" y="57626"/>
                  </a:cubicBezTo>
                  <a:lnTo>
                    <a:pt x="0" y="71247"/>
                  </a:lnTo>
                  <a:cubicBezTo>
                    <a:pt x="0" y="102965"/>
                    <a:pt x="25908" y="128874"/>
                    <a:pt x="57626" y="128874"/>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6" name="Freeform: Shape 185">
              <a:extLst>
                <a:ext uri="{FF2B5EF4-FFF2-40B4-BE49-F238E27FC236}">
                  <a16:creationId xmlns:a16="http://schemas.microsoft.com/office/drawing/2014/main" id="{3F8290F0-D778-4AE7-8E10-FFFF4BC974E4}"/>
                </a:ext>
              </a:extLst>
            </p:cNvPr>
            <p:cNvSpPr/>
            <p:nvPr/>
          </p:nvSpPr>
          <p:spPr>
            <a:xfrm>
              <a:off x="2926191" y="4710763"/>
              <a:ext cx="299656" cy="417766"/>
            </a:xfrm>
            <a:custGeom>
              <a:avLst/>
              <a:gdLst>
                <a:gd name="connsiteX0" fmla="*/ 57626 w 299656"/>
                <a:gd name="connsiteY0" fmla="*/ 417767 h 417766"/>
                <a:gd name="connsiteX1" fmla="*/ 77629 w 299656"/>
                <a:gd name="connsiteY1" fmla="*/ 417767 h 417766"/>
                <a:gd name="connsiteX2" fmla="*/ 135255 w 299656"/>
                <a:gd name="connsiteY2" fmla="*/ 360140 h 417766"/>
                <a:gd name="connsiteX3" fmla="*/ 135255 w 299656"/>
                <a:gd name="connsiteY3" fmla="*/ 216217 h 417766"/>
                <a:gd name="connsiteX4" fmla="*/ 216218 w 299656"/>
                <a:gd name="connsiteY4" fmla="*/ 135255 h 417766"/>
                <a:gd name="connsiteX5" fmla="*/ 242030 w 299656"/>
                <a:gd name="connsiteY5" fmla="*/ 135255 h 417766"/>
                <a:gd name="connsiteX6" fmla="*/ 299656 w 299656"/>
                <a:gd name="connsiteY6" fmla="*/ 77629 h 417766"/>
                <a:gd name="connsiteX7" fmla="*/ 299656 w 299656"/>
                <a:gd name="connsiteY7" fmla="*/ 57626 h 417766"/>
                <a:gd name="connsiteX8" fmla="*/ 242030 w 299656"/>
                <a:gd name="connsiteY8" fmla="*/ 0 h 417766"/>
                <a:gd name="connsiteX9" fmla="*/ 77629 w 299656"/>
                <a:gd name="connsiteY9" fmla="*/ 0 h 417766"/>
                <a:gd name="connsiteX10" fmla="*/ 57626 w 299656"/>
                <a:gd name="connsiteY10" fmla="*/ 0 h 417766"/>
                <a:gd name="connsiteX11" fmla="*/ 56197 w 299656"/>
                <a:gd name="connsiteY11" fmla="*/ 0 h 417766"/>
                <a:gd name="connsiteX12" fmla="*/ 56197 w 299656"/>
                <a:gd name="connsiteY12" fmla="*/ 0 h 417766"/>
                <a:gd name="connsiteX13" fmla="*/ 54769 w 299656"/>
                <a:gd name="connsiteY13" fmla="*/ 95 h 417766"/>
                <a:gd name="connsiteX14" fmla="*/ 54769 w 299656"/>
                <a:gd name="connsiteY14" fmla="*/ 95 h 417766"/>
                <a:gd name="connsiteX15" fmla="*/ 53340 w 299656"/>
                <a:gd name="connsiteY15" fmla="*/ 190 h 417766"/>
                <a:gd name="connsiteX16" fmla="*/ 53340 w 299656"/>
                <a:gd name="connsiteY16" fmla="*/ 190 h 417766"/>
                <a:gd name="connsiteX17" fmla="*/ 51911 w 299656"/>
                <a:gd name="connsiteY17" fmla="*/ 286 h 417766"/>
                <a:gd name="connsiteX18" fmla="*/ 51911 w 299656"/>
                <a:gd name="connsiteY18" fmla="*/ 286 h 417766"/>
                <a:gd name="connsiteX19" fmla="*/ 50482 w 299656"/>
                <a:gd name="connsiteY19" fmla="*/ 476 h 417766"/>
                <a:gd name="connsiteX20" fmla="*/ 50482 w 299656"/>
                <a:gd name="connsiteY20" fmla="*/ 476 h 417766"/>
                <a:gd name="connsiteX21" fmla="*/ 49054 w 299656"/>
                <a:gd name="connsiteY21" fmla="*/ 667 h 417766"/>
                <a:gd name="connsiteX22" fmla="*/ 49054 w 299656"/>
                <a:gd name="connsiteY22" fmla="*/ 667 h 417766"/>
                <a:gd name="connsiteX23" fmla="*/ 47625 w 299656"/>
                <a:gd name="connsiteY23" fmla="*/ 857 h 417766"/>
                <a:gd name="connsiteX24" fmla="*/ 47625 w 299656"/>
                <a:gd name="connsiteY24" fmla="*/ 857 h 417766"/>
                <a:gd name="connsiteX25" fmla="*/ 46196 w 299656"/>
                <a:gd name="connsiteY25" fmla="*/ 1143 h 417766"/>
                <a:gd name="connsiteX26" fmla="*/ 46196 w 299656"/>
                <a:gd name="connsiteY26" fmla="*/ 1143 h 417766"/>
                <a:gd name="connsiteX27" fmla="*/ 44768 w 299656"/>
                <a:gd name="connsiteY27" fmla="*/ 1429 h 417766"/>
                <a:gd name="connsiteX28" fmla="*/ 44768 w 299656"/>
                <a:gd name="connsiteY28" fmla="*/ 1429 h 417766"/>
                <a:gd name="connsiteX29" fmla="*/ 43339 w 299656"/>
                <a:gd name="connsiteY29" fmla="*/ 1809 h 417766"/>
                <a:gd name="connsiteX30" fmla="*/ 43339 w 299656"/>
                <a:gd name="connsiteY30" fmla="*/ 1809 h 417766"/>
                <a:gd name="connsiteX31" fmla="*/ 42005 w 299656"/>
                <a:gd name="connsiteY31" fmla="*/ 2191 h 417766"/>
                <a:gd name="connsiteX32" fmla="*/ 42005 w 299656"/>
                <a:gd name="connsiteY32" fmla="*/ 2191 h 417766"/>
                <a:gd name="connsiteX33" fmla="*/ 40672 w 299656"/>
                <a:gd name="connsiteY33" fmla="*/ 2572 h 417766"/>
                <a:gd name="connsiteX34" fmla="*/ 40672 w 299656"/>
                <a:gd name="connsiteY34" fmla="*/ 2572 h 417766"/>
                <a:gd name="connsiteX35" fmla="*/ 39338 w 299656"/>
                <a:gd name="connsiteY35" fmla="*/ 3048 h 417766"/>
                <a:gd name="connsiteX36" fmla="*/ 39338 w 299656"/>
                <a:gd name="connsiteY36" fmla="*/ 3048 h 417766"/>
                <a:gd name="connsiteX37" fmla="*/ 38005 w 299656"/>
                <a:gd name="connsiteY37" fmla="*/ 3524 h 417766"/>
                <a:gd name="connsiteX38" fmla="*/ 38005 w 299656"/>
                <a:gd name="connsiteY38" fmla="*/ 3524 h 417766"/>
                <a:gd name="connsiteX39" fmla="*/ 36671 w 299656"/>
                <a:gd name="connsiteY39" fmla="*/ 4000 h 417766"/>
                <a:gd name="connsiteX40" fmla="*/ 36671 w 299656"/>
                <a:gd name="connsiteY40" fmla="*/ 4000 h 417766"/>
                <a:gd name="connsiteX41" fmla="*/ 35338 w 299656"/>
                <a:gd name="connsiteY41" fmla="*/ 4572 h 417766"/>
                <a:gd name="connsiteX42" fmla="*/ 35338 w 299656"/>
                <a:gd name="connsiteY42" fmla="*/ 4572 h 417766"/>
                <a:gd name="connsiteX43" fmla="*/ 34099 w 299656"/>
                <a:gd name="connsiteY43" fmla="*/ 5143 h 417766"/>
                <a:gd name="connsiteX44" fmla="*/ 34099 w 299656"/>
                <a:gd name="connsiteY44" fmla="*/ 5143 h 417766"/>
                <a:gd name="connsiteX45" fmla="*/ 32861 w 299656"/>
                <a:gd name="connsiteY45" fmla="*/ 5715 h 417766"/>
                <a:gd name="connsiteX46" fmla="*/ 32861 w 299656"/>
                <a:gd name="connsiteY46" fmla="*/ 5715 h 417766"/>
                <a:gd name="connsiteX47" fmla="*/ 31623 w 299656"/>
                <a:gd name="connsiteY47" fmla="*/ 6382 h 417766"/>
                <a:gd name="connsiteX48" fmla="*/ 31623 w 299656"/>
                <a:gd name="connsiteY48" fmla="*/ 6382 h 417766"/>
                <a:gd name="connsiteX49" fmla="*/ 30385 w 299656"/>
                <a:gd name="connsiteY49" fmla="*/ 7048 h 417766"/>
                <a:gd name="connsiteX50" fmla="*/ 30385 w 299656"/>
                <a:gd name="connsiteY50" fmla="*/ 7048 h 417766"/>
                <a:gd name="connsiteX51" fmla="*/ 29146 w 299656"/>
                <a:gd name="connsiteY51" fmla="*/ 7715 h 417766"/>
                <a:gd name="connsiteX52" fmla="*/ 29146 w 299656"/>
                <a:gd name="connsiteY52" fmla="*/ 7715 h 417766"/>
                <a:gd name="connsiteX53" fmla="*/ 27908 w 299656"/>
                <a:gd name="connsiteY53" fmla="*/ 8382 h 417766"/>
                <a:gd name="connsiteX54" fmla="*/ 27908 w 299656"/>
                <a:gd name="connsiteY54" fmla="*/ 8382 h 417766"/>
                <a:gd name="connsiteX55" fmla="*/ 26765 w 299656"/>
                <a:gd name="connsiteY55" fmla="*/ 9144 h 417766"/>
                <a:gd name="connsiteX56" fmla="*/ 26765 w 299656"/>
                <a:gd name="connsiteY56" fmla="*/ 9144 h 417766"/>
                <a:gd name="connsiteX57" fmla="*/ 25622 w 299656"/>
                <a:gd name="connsiteY57" fmla="*/ 9906 h 417766"/>
                <a:gd name="connsiteX58" fmla="*/ 25622 w 299656"/>
                <a:gd name="connsiteY58" fmla="*/ 9906 h 417766"/>
                <a:gd name="connsiteX59" fmla="*/ 24479 w 299656"/>
                <a:gd name="connsiteY59" fmla="*/ 10668 h 417766"/>
                <a:gd name="connsiteX60" fmla="*/ 24479 w 299656"/>
                <a:gd name="connsiteY60" fmla="*/ 10668 h 417766"/>
                <a:gd name="connsiteX61" fmla="*/ 23336 w 299656"/>
                <a:gd name="connsiteY61" fmla="*/ 11525 h 417766"/>
                <a:gd name="connsiteX62" fmla="*/ 23336 w 299656"/>
                <a:gd name="connsiteY62" fmla="*/ 11525 h 417766"/>
                <a:gd name="connsiteX63" fmla="*/ 22193 w 299656"/>
                <a:gd name="connsiteY63" fmla="*/ 12382 h 417766"/>
                <a:gd name="connsiteX64" fmla="*/ 22193 w 299656"/>
                <a:gd name="connsiteY64" fmla="*/ 12382 h 417766"/>
                <a:gd name="connsiteX65" fmla="*/ 21146 w 299656"/>
                <a:gd name="connsiteY65" fmla="*/ 13240 h 417766"/>
                <a:gd name="connsiteX66" fmla="*/ 21146 w 299656"/>
                <a:gd name="connsiteY66" fmla="*/ 13240 h 417766"/>
                <a:gd name="connsiteX67" fmla="*/ 20098 w 299656"/>
                <a:gd name="connsiteY67" fmla="*/ 14097 h 417766"/>
                <a:gd name="connsiteX68" fmla="*/ 20098 w 299656"/>
                <a:gd name="connsiteY68" fmla="*/ 14097 h 417766"/>
                <a:gd name="connsiteX69" fmla="*/ 19050 w 299656"/>
                <a:gd name="connsiteY69" fmla="*/ 15049 h 417766"/>
                <a:gd name="connsiteX70" fmla="*/ 19050 w 299656"/>
                <a:gd name="connsiteY70" fmla="*/ 15049 h 417766"/>
                <a:gd name="connsiteX71" fmla="*/ 18002 w 299656"/>
                <a:gd name="connsiteY71" fmla="*/ 16002 h 417766"/>
                <a:gd name="connsiteX72" fmla="*/ 18002 w 299656"/>
                <a:gd name="connsiteY72" fmla="*/ 16002 h 417766"/>
                <a:gd name="connsiteX73" fmla="*/ 17050 w 299656"/>
                <a:gd name="connsiteY73" fmla="*/ 16954 h 417766"/>
                <a:gd name="connsiteX74" fmla="*/ 17050 w 299656"/>
                <a:gd name="connsiteY74" fmla="*/ 16954 h 417766"/>
                <a:gd name="connsiteX75" fmla="*/ 16097 w 299656"/>
                <a:gd name="connsiteY75" fmla="*/ 17907 h 417766"/>
                <a:gd name="connsiteX76" fmla="*/ 16097 w 299656"/>
                <a:gd name="connsiteY76" fmla="*/ 17907 h 417766"/>
                <a:gd name="connsiteX77" fmla="*/ 15145 w 299656"/>
                <a:gd name="connsiteY77" fmla="*/ 18955 h 417766"/>
                <a:gd name="connsiteX78" fmla="*/ 15145 w 299656"/>
                <a:gd name="connsiteY78" fmla="*/ 18955 h 417766"/>
                <a:gd name="connsiteX79" fmla="*/ 14192 w 299656"/>
                <a:gd name="connsiteY79" fmla="*/ 20002 h 417766"/>
                <a:gd name="connsiteX80" fmla="*/ 14192 w 299656"/>
                <a:gd name="connsiteY80" fmla="*/ 20002 h 417766"/>
                <a:gd name="connsiteX81" fmla="*/ 13335 w 299656"/>
                <a:gd name="connsiteY81" fmla="*/ 21050 h 417766"/>
                <a:gd name="connsiteX82" fmla="*/ 13335 w 299656"/>
                <a:gd name="connsiteY82" fmla="*/ 21050 h 417766"/>
                <a:gd name="connsiteX83" fmla="*/ 12478 w 299656"/>
                <a:gd name="connsiteY83" fmla="*/ 22098 h 417766"/>
                <a:gd name="connsiteX84" fmla="*/ 12478 w 299656"/>
                <a:gd name="connsiteY84" fmla="*/ 22098 h 417766"/>
                <a:gd name="connsiteX85" fmla="*/ 11621 w 299656"/>
                <a:gd name="connsiteY85" fmla="*/ 23146 h 417766"/>
                <a:gd name="connsiteX86" fmla="*/ 11621 w 299656"/>
                <a:gd name="connsiteY86" fmla="*/ 23146 h 417766"/>
                <a:gd name="connsiteX87" fmla="*/ 10763 w 299656"/>
                <a:gd name="connsiteY87" fmla="*/ 24289 h 417766"/>
                <a:gd name="connsiteX88" fmla="*/ 10763 w 299656"/>
                <a:gd name="connsiteY88" fmla="*/ 24289 h 417766"/>
                <a:gd name="connsiteX89" fmla="*/ 10001 w 299656"/>
                <a:gd name="connsiteY89" fmla="*/ 25432 h 417766"/>
                <a:gd name="connsiteX90" fmla="*/ 10001 w 299656"/>
                <a:gd name="connsiteY90" fmla="*/ 25432 h 417766"/>
                <a:gd name="connsiteX91" fmla="*/ 9239 w 299656"/>
                <a:gd name="connsiteY91" fmla="*/ 26575 h 417766"/>
                <a:gd name="connsiteX92" fmla="*/ 9239 w 299656"/>
                <a:gd name="connsiteY92" fmla="*/ 26575 h 417766"/>
                <a:gd name="connsiteX93" fmla="*/ 8477 w 299656"/>
                <a:gd name="connsiteY93" fmla="*/ 27717 h 417766"/>
                <a:gd name="connsiteX94" fmla="*/ 8477 w 299656"/>
                <a:gd name="connsiteY94" fmla="*/ 27717 h 417766"/>
                <a:gd name="connsiteX95" fmla="*/ 7811 w 299656"/>
                <a:gd name="connsiteY95" fmla="*/ 28956 h 417766"/>
                <a:gd name="connsiteX96" fmla="*/ 7811 w 299656"/>
                <a:gd name="connsiteY96" fmla="*/ 28956 h 417766"/>
                <a:gd name="connsiteX97" fmla="*/ 7144 w 299656"/>
                <a:gd name="connsiteY97" fmla="*/ 30194 h 417766"/>
                <a:gd name="connsiteX98" fmla="*/ 7144 w 299656"/>
                <a:gd name="connsiteY98" fmla="*/ 30194 h 417766"/>
                <a:gd name="connsiteX99" fmla="*/ 6477 w 299656"/>
                <a:gd name="connsiteY99" fmla="*/ 31432 h 417766"/>
                <a:gd name="connsiteX100" fmla="*/ 6477 w 299656"/>
                <a:gd name="connsiteY100" fmla="*/ 31432 h 417766"/>
                <a:gd name="connsiteX101" fmla="*/ 5810 w 299656"/>
                <a:gd name="connsiteY101" fmla="*/ 32671 h 417766"/>
                <a:gd name="connsiteX102" fmla="*/ 5810 w 299656"/>
                <a:gd name="connsiteY102" fmla="*/ 32671 h 417766"/>
                <a:gd name="connsiteX103" fmla="*/ 5239 w 299656"/>
                <a:gd name="connsiteY103" fmla="*/ 33909 h 417766"/>
                <a:gd name="connsiteX104" fmla="*/ 5239 w 299656"/>
                <a:gd name="connsiteY104" fmla="*/ 33909 h 417766"/>
                <a:gd name="connsiteX105" fmla="*/ 4667 w 299656"/>
                <a:gd name="connsiteY105" fmla="*/ 35147 h 417766"/>
                <a:gd name="connsiteX106" fmla="*/ 4667 w 299656"/>
                <a:gd name="connsiteY106" fmla="*/ 35147 h 417766"/>
                <a:gd name="connsiteX107" fmla="*/ 4096 w 299656"/>
                <a:gd name="connsiteY107" fmla="*/ 36481 h 417766"/>
                <a:gd name="connsiteX108" fmla="*/ 4096 w 299656"/>
                <a:gd name="connsiteY108" fmla="*/ 36481 h 417766"/>
                <a:gd name="connsiteX109" fmla="*/ 3620 w 299656"/>
                <a:gd name="connsiteY109" fmla="*/ 37814 h 417766"/>
                <a:gd name="connsiteX110" fmla="*/ 3620 w 299656"/>
                <a:gd name="connsiteY110" fmla="*/ 37814 h 417766"/>
                <a:gd name="connsiteX111" fmla="*/ 3143 w 299656"/>
                <a:gd name="connsiteY111" fmla="*/ 39148 h 417766"/>
                <a:gd name="connsiteX112" fmla="*/ 3143 w 299656"/>
                <a:gd name="connsiteY112" fmla="*/ 39148 h 417766"/>
                <a:gd name="connsiteX113" fmla="*/ 2667 w 299656"/>
                <a:gd name="connsiteY113" fmla="*/ 40481 h 417766"/>
                <a:gd name="connsiteX114" fmla="*/ 2667 w 299656"/>
                <a:gd name="connsiteY114" fmla="*/ 40481 h 417766"/>
                <a:gd name="connsiteX115" fmla="*/ 2286 w 299656"/>
                <a:gd name="connsiteY115" fmla="*/ 41815 h 417766"/>
                <a:gd name="connsiteX116" fmla="*/ 2286 w 299656"/>
                <a:gd name="connsiteY116" fmla="*/ 41815 h 417766"/>
                <a:gd name="connsiteX117" fmla="*/ 1905 w 299656"/>
                <a:gd name="connsiteY117" fmla="*/ 43148 h 417766"/>
                <a:gd name="connsiteX118" fmla="*/ 1905 w 299656"/>
                <a:gd name="connsiteY118" fmla="*/ 43148 h 417766"/>
                <a:gd name="connsiteX119" fmla="*/ 1524 w 299656"/>
                <a:gd name="connsiteY119" fmla="*/ 44482 h 417766"/>
                <a:gd name="connsiteX120" fmla="*/ 1524 w 299656"/>
                <a:gd name="connsiteY120" fmla="*/ 44482 h 417766"/>
                <a:gd name="connsiteX121" fmla="*/ 1238 w 299656"/>
                <a:gd name="connsiteY121" fmla="*/ 45910 h 417766"/>
                <a:gd name="connsiteX122" fmla="*/ 1238 w 299656"/>
                <a:gd name="connsiteY122" fmla="*/ 45910 h 417766"/>
                <a:gd name="connsiteX123" fmla="*/ 953 w 299656"/>
                <a:gd name="connsiteY123" fmla="*/ 47339 h 417766"/>
                <a:gd name="connsiteX124" fmla="*/ 953 w 299656"/>
                <a:gd name="connsiteY124" fmla="*/ 47339 h 417766"/>
                <a:gd name="connsiteX125" fmla="*/ 667 w 299656"/>
                <a:gd name="connsiteY125" fmla="*/ 48768 h 417766"/>
                <a:gd name="connsiteX126" fmla="*/ 667 w 299656"/>
                <a:gd name="connsiteY126" fmla="*/ 48768 h 417766"/>
                <a:gd name="connsiteX127" fmla="*/ 476 w 299656"/>
                <a:gd name="connsiteY127" fmla="*/ 50197 h 417766"/>
                <a:gd name="connsiteX128" fmla="*/ 476 w 299656"/>
                <a:gd name="connsiteY128" fmla="*/ 50197 h 417766"/>
                <a:gd name="connsiteX129" fmla="*/ 286 w 299656"/>
                <a:gd name="connsiteY129" fmla="*/ 51625 h 417766"/>
                <a:gd name="connsiteX130" fmla="*/ 286 w 299656"/>
                <a:gd name="connsiteY130" fmla="*/ 51625 h 417766"/>
                <a:gd name="connsiteX131" fmla="*/ 190 w 299656"/>
                <a:gd name="connsiteY131" fmla="*/ 53054 h 417766"/>
                <a:gd name="connsiteX132" fmla="*/ 190 w 299656"/>
                <a:gd name="connsiteY132" fmla="*/ 53054 h 417766"/>
                <a:gd name="connsiteX133" fmla="*/ 95 w 299656"/>
                <a:gd name="connsiteY133" fmla="*/ 54483 h 417766"/>
                <a:gd name="connsiteX134" fmla="*/ 95 w 299656"/>
                <a:gd name="connsiteY134" fmla="*/ 54483 h 417766"/>
                <a:gd name="connsiteX135" fmla="*/ 95 w 299656"/>
                <a:gd name="connsiteY135" fmla="*/ 54959 h 417766"/>
                <a:gd name="connsiteX136" fmla="*/ 0 w 299656"/>
                <a:gd name="connsiteY136" fmla="*/ 56864 h 417766"/>
                <a:gd name="connsiteX137" fmla="*/ 0 w 299656"/>
                <a:gd name="connsiteY137" fmla="*/ 57340 h 417766"/>
                <a:gd name="connsiteX138" fmla="*/ 0 w 299656"/>
                <a:gd name="connsiteY138" fmla="*/ 57340 h 417766"/>
                <a:gd name="connsiteX139" fmla="*/ 0 w 299656"/>
                <a:gd name="connsiteY139" fmla="*/ 77343 h 417766"/>
                <a:gd name="connsiteX140" fmla="*/ 0 w 299656"/>
                <a:gd name="connsiteY140" fmla="*/ 359855 h 417766"/>
                <a:gd name="connsiteX141" fmla="*/ 57626 w 299656"/>
                <a:gd name="connsiteY141" fmla="*/ 417767 h 417766"/>
                <a:gd name="connsiteX142" fmla="*/ 57626 w 299656"/>
                <a:gd name="connsiteY142" fmla="*/ 417767 h 417766"/>
                <a:gd name="connsiteX143" fmla="*/ 57626 w 299656"/>
                <a:gd name="connsiteY143" fmla="*/ 0 h 417766"/>
                <a:gd name="connsiteX144" fmla="*/ 57626 w 299656"/>
                <a:gd name="connsiteY144" fmla="*/ 0 h 417766"/>
                <a:gd name="connsiteX145" fmla="*/ 57626 w 299656"/>
                <a:gd name="connsiteY145" fmla="*/ 0 h 41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99656" h="417766">
                  <a:moveTo>
                    <a:pt x="57626" y="417767"/>
                  </a:moveTo>
                  <a:lnTo>
                    <a:pt x="77629" y="417767"/>
                  </a:lnTo>
                  <a:cubicBezTo>
                    <a:pt x="109347" y="417767"/>
                    <a:pt x="135255" y="391858"/>
                    <a:pt x="135255" y="360140"/>
                  </a:cubicBezTo>
                  <a:lnTo>
                    <a:pt x="135255" y="216217"/>
                  </a:lnTo>
                  <a:cubicBezTo>
                    <a:pt x="135255" y="171640"/>
                    <a:pt x="171640" y="135255"/>
                    <a:pt x="216218" y="135255"/>
                  </a:cubicBezTo>
                  <a:lnTo>
                    <a:pt x="242030" y="135255"/>
                  </a:lnTo>
                  <a:cubicBezTo>
                    <a:pt x="273748" y="135255"/>
                    <a:pt x="299656" y="109347"/>
                    <a:pt x="299656" y="77629"/>
                  </a:cubicBezTo>
                  <a:lnTo>
                    <a:pt x="299656" y="57626"/>
                  </a:lnTo>
                  <a:cubicBezTo>
                    <a:pt x="299656" y="25908"/>
                    <a:pt x="273748" y="0"/>
                    <a:pt x="242030" y="0"/>
                  </a:cubicBezTo>
                  <a:lnTo>
                    <a:pt x="77629" y="0"/>
                  </a:lnTo>
                  <a:lnTo>
                    <a:pt x="57626" y="0"/>
                  </a:lnTo>
                  <a:lnTo>
                    <a:pt x="56197" y="0"/>
                  </a:lnTo>
                  <a:lnTo>
                    <a:pt x="56197" y="0"/>
                  </a:lnTo>
                  <a:lnTo>
                    <a:pt x="54769" y="95"/>
                  </a:lnTo>
                  <a:lnTo>
                    <a:pt x="54769" y="95"/>
                  </a:lnTo>
                  <a:lnTo>
                    <a:pt x="53340" y="190"/>
                  </a:lnTo>
                  <a:lnTo>
                    <a:pt x="53340" y="190"/>
                  </a:lnTo>
                  <a:lnTo>
                    <a:pt x="51911" y="286"/>
                  </a:lnTo>
                  <a:lnTo>
                    <a:pt x="51911" y="286"/>
                  </a:lnTo>
                  <a:lnTo>
                    <a:pt x="50482" y="476"/>
                  </a:lnTo>
                  <a:lnTo>
                    <a:pt x="50482" y="476"/>
                  </a:lnTo>
                  <a:lnTo>
                    <a:pt x="49054" y="667"/>
                  </a:lnTo>
                  <a:lnTo>
                    <a:pt x="49054" y="667"/>
                  </a:lnTo>
                  <a:lnTo>
                    <a:pt x="47625" y="857"/>
                  </a:lnTo>
                  <a:lnTo>
                    <a:pt x="47625" y="857"/>
                  </a:lnTo>
                  <a:cubicBezTo>
                    <a:pt x="47149" y="952"/>
                    <a:pt x="46672" y="1048"/>
                    <a:pt x="46196" y="1143"/>
                  </a:cubicBezTo>
                  <a:lnTo>
                    <a:pt x="46196" y="1143"/>
                  </a:lnTo>
                  <a:lnTo>
                    <a:pt x="44768" y="1429"/>
                  </a:lnTo>
                  <a:lnTo>
                    <a:pt x="44768" y="1429"/>
                  </a:lnTo>
                  <a:lnTo>
                    <a:pt x="43339" y="1809"/>
                  </a:lnTo>
                  <a:lnTo>
                    <a:pt x="43339" y="1809"/>
                  </a:lnTo>
                  <a:lnTo>
                    <a:pt x="42005" y="2191"/>
                  </a:lnTo>
                  <a:lnTo>
                    <a:pt x="42005" y="2191"/>
                  </a:lnTo>
                  <a:lnTo>
                    <a:pt x="40672" y="2572"/>
                  </a:lnTo>
                  <a:lnTo>
                    <a:pt x="40672" y="2572"/>
                  </a:lnTo>
                  <a:lnTo>
                    <a:pt x="39338" y="3048"/>
                  </a:lnTo>
                  <a:lnTo>
                    <a:pt x="39338" y="3048"/>
                  </a:lnTo>
                  <a:lnTo>
                    <a:pt x="38005" y="3524"/>
                  </a:lnTo>
                  <a:lnTo>
                    <a:pt x="38005" y="3524"/>
                  </a:lnTo>
                  <a:lnTo>
                    <a:pt x="36671" y="4000"/>
                  </a:lnTo>
                  <a:lnTo>
                    <a:pt x="36671" y="4000"/>
                  </a:lnTo>
                  <a:lnTo>
                    <a:pt x="35338" y="4572"/>
                  </a:lnTo>
                  <a:lnTo>
                    <a:pt x="35338" y="4572"/>
                  </a:lnTo>
                  <a:lnTo>
                    <a:pt x="34099" y="5143"/>
                  </a:lnTo>
                  <a:lnTo>
                    <a:pt x="34099" y="5143"/>
                  </a:lnTo>
                  <a:lnTo>
                    <a:pt x="32861" y="5715"/>
                  </a:lnTo>
                  <a:lnTo>
                    <a:pt x="32861" y="5715"/>
                  </a:lnTo>
                  <a:lnTo>
                    <a:pt x="31623" y="6382"/>
                  </a:lnTo>
                  <a:lnTo>
                    <a:pt x="31623" y="6382"/>
                  </a:lnTo>
                  <a:cubicBezTo>
                    <a:pt x="31242" y="6572"/>
                    <a:pt x="30766" y="6763"/>
                    <a:pt x="30385" y="7048"/>
                  </a:cubicBezTo>
                  <a:lnTo>
                    <a:pt x="30385" y="7048"/>
                  </a:lnTo>
                  <a:lnTo>
                    <a:pt x="29146" y="7715"/>
                  </a:lnTo>
                  <a:lnTo>
                    <a:pt x="29146" y="7715"/>
                  </a:lnTo>
                  <a:cubicBezTo>
                    <a:pt x="28765" y="7906"/>
                    <a:pt x="28385" y="8191"/>
                    <a:pt x="27908" y="8382"/>
                  </a:cubicBezTo>
                  <a:lnTo>
                    <a:pt x="27908" y="8382"/>
                  </a:lnTo>
                  <a:lnTo>
                    <a:pt x="26765" y="9144"/>
                  </a:lnTo>
                  <a:lnTo>
                    <a:pt x="26765" y="9144"/>
                  </a:lnTo>
                  <a:lnTo>
                    <a:pt x="25622" y="9906"/>
                  </a:lnTo>
                  <a:lnTo>
                    <a:pt x="25622" y="9906"/>
                  </a:lnTo>
                  <a:lnTo>
                    <a:pt x="24479" y="10668"/>
                  </a:lnTo>
                  <a:lnTo>
                    <a:pt x="24479" y="10668"/>
                  </a:lnTo>
                  <a:lnTo>
                    <a:pt x="23336" y="11525"/>
                  </a:lnTo>
                  <a:lnTo>
                    <a:pt x="23336" y="11525"/>
                  </a:lnTo>
                  <a:lnTo>
                    <a:pt x="22193" y="12382"/>
                  </a:lnTo>
                  <a:lnTo>
                    <a:pt x="22193" y="12382"/>
                  </a:lnTo>
                  <a:cubicBezTo>
                    <a:pt x="21812" y="12668"/>
                    <a:pt x="21431" y="12954"/>
                    <a:pt x="21146" y="13240"/>
                  </a:cubicBezTo>
                  <a:lnTo>
                    <a:pt x="21146" y="13240"/>
                  </a:lnTo>
                  <a:lnTo>
                    <a:pt x="20098" y="14097"/>
                  </a:lnTo>
                  <a:lnTo>
                    <a:pt x="20098" y="14097"/>
                  </a:lnTo>
                  <a:lnTo>
                    <a:pt x="19050" y="15049"/>
                  </a:lnTo>
                  <a:lnTo>
                    <a:pt x="19050" y="15049"/>
                  </a:lnTo>
                  <a:lnTo>
                    <a:pt x="18002" y="16002"/>
                  </a:lnTo>
                  <a:lnTo>
                    <a:pt x="18002" y="16002"/>
                  </a:lnTo>
                  <a:lnTo>
                    <a:pt x="17050" y="16954"/>
                  </a:lnTo>
                  <a:lnTo>
                    <a:pt x="17050" y="16954"/>
                  </a:lnTo>
                  <a:lnTo>
                    <a:pt x="16097" y="17907"/>
                  </a:lnTo>
                  <a:lnTo>
                    <a:pt x="16097" y="17907"/>
                  </a:lnTo>
                  <a:lnTo>
                    <a:pt x="15145" y="18955"/>
                  </a:lnTo>
                  <a:lnTo>
                    <a:pt x="15145" y="18955"/>
                  </a:lnTo>
                  <a:lnTo>
                    <a:pt x="14192" y="20002"/>
                  </a:lnTo>
                  <a:lnTo>
                    <a:pt x="14192" y="20002"/>
                  </a:lnTo>
                  <a:lnTo>
                    <a:pt x="13335" y="21050"/>
                  </a:lnTo>
                  <a:lnTo>
                    <a:pt x="13335" y="21050"/>
                  </a:lnTo>
                  <a:cubicBezTo>
                    <a:pt x="13049" y="21431"/>
                    <a:pt x="12763" y="21812"/>
                    <a:pt x="12478" y="22098"/>
                  </a:cubicBezTo>
                  <a:lnTo>
                    <a:pt x="12478" y="22098"/>
                  </a:lnTo>
                  <a:cubicBezTo>
                    <a:pt x="12192" y="22479"/>
                    <a:pt x="11906" y="22860"/>
                    <a:pt x="11621" y="23146"/>
                  </a:cubicBezTo>
                  <a:lnTo>
                    <a:pt x="11621" y="23146"/>
                  </a:lnTo>
                  <a:lnTo>
                    <a:pt x="10763" y="24289"/>
                  </a:lnTo>
                  <a:lnTo>
                    <a:pt x="10763" y="24289"/>
                  </a:lnTo>
                  <a:lnTo>
                    <a:pt x="10001" y="25432"/>
                  </a:lnTo>
                  <a:lnTo>
                    <a:pt x="10001" y="25432"/>
                  </a:lnTo>
                  <a:lnTo>
                    <a:pt x="9239" y="26575"/>
                  </a:lnTo>
                  <a:lnTo>
                    <a:pt x="9239" y="26575"/>
                  </a:lnTo>
                  <a:lnTo>
                    <a:pt x="8477" y="27717"/>
                  </a:lnTo>
                  <a:lnTo>
                    <a:pt x="8477" y="27717"/>
                  </a:lnTo>
                  <a:lnTo>
                    <a:pt x="7811" y="28956"/>
                  </a:lnTo>
                  <a:lnTo>
                    <a:pt x="7811" y="28956"/>
                  </a:lnTo>
                  <a:lnTo>
                    <a:pt x="7144" y="30194"/>
                  </a:lnTo>
                  <a:lnTo>
                    <a:pt x="7144" y="30194"/>
                  </a:lnTo>
                  <a:lnTo>
                    <a:pt x="6477" y="31432"/>
                  </a:lnTo>
                  <a:lnTo>
                    <a:pt x="6477" y="31432"/>
                  </a:lnTo>
                  <a:lnTo>
                    <a:pt x="5810" y="32671"/>
                  </a:lnTo>
                  <a:lnTo>
                    <a:pt x="5810" y="32671"/>
                  </a:lnTo>
                  <a:lnTo>
                    <a:pt x="5239" y="33909"/>
                  </a:lnTo>
                  <a:lnTo>
                    <a:pt x="5239" y="33909"/>
                  </a:lnTo>
                  <a:cubicBezTo>
                    <a:pt x="5048" y="34290"/>
                    <a:pt x="4858" y="34766"/>
                    <a:pt x="4667" y="35147"/>
                  </a:cubicBezTo>
                  <a:lnTo>
                    <a:pt x="4667" y="35147"/>
                  </a:lnTo>
                  <a:lnTo>
                    <a:pt x="4096" y="36481"/>
                  </a:lnTo>
                  <a:lnTo>
                    <a:pt x="4096" y="36481"/>
                  </a:lnTo>
                  <a:lnTo>
                    <a:pt x="3620" y="37814"/>
                  </a:lnTo>
                  <a:lnTo>
                    <a:pt x="3620" y="37814"/>
                  </a:lnTo>
                  <a:lnTo>
                    <a:pt x="3143" y="39148"/>
                  </a:lnTo>
                  <a:lnTo>
                    <a:pt x="3143" y="39148"/>
                  </a:lnTo>
                  <a:lnTo>
                    <a:pt x="2667" y="40481"/>
                  </a:lnTo>
                  <a:lnTo>
                    <a:pt x="2667" y="40481"/>
                  </a:lnTo>
                  <a:lnTo>
                    <a:pt x="2286" y="41815"/>
                  </a:lnTo>
                  <a:lnTo>
                    <a:pt x="2286" y="41815"/>
                  </a:lnTo>
                  <a:lnTo>
                    <a:pt x="1905" y="43148"/>
                  </a:lnTo>
                  <a:lnTo>
                    <a:pt x="1905" y="43148"/>
                  </a:lnTo>
                  <a:lnTo>
                    <a:pt x="1524" y="44482"/>
                  </a:lnTo>
                  <a:lnTo>
                    <a:pt x="1524" y="44482"/>
                  </a:lnTo>
                  <a:lnTo>
                    <a:pt x="1238" y="45910"/>
                  </a:lnTo>
                  <a:lnTo>
                    <a:pt x="1238" y="45910"/>
                  </a:lnTo>
                  <a:cubicBezTo>
                    <a:pt x="1143" y="46387"/>
                    <a:pt x="1048" y="46863"/>
                    <a:pt x="953" y="47339"/>
                  </a:cubicBezTo>
                  <a:lnTo>
                    <a:pt x="953" y="47339"/>
                  </a:lnTo>
                  <a:lnTo>
                    <a:pt x="667" y="48768"/>
                  </a:lnTo>
                  <a:lnTo>
                    <a:pt x="667" y="48768"/>
                  </a:lnTo>
                  <a:lnTo>
                    <a:pt x="476" y="50197"/>
                  </a:lnTo>
                  <a:lnTo>
                    <a:pt x="476" y="50197"/>
                  </a:lnTo>
                  <a:lnTo>
                    <a:pt x="286" y="51625"/>
                  </a:lnTo>
                  <a:lnTo>
                    <a:pt x="286" y="51625"/>
                  </a:lnTo>
                  <a:lnTo>
                    <a:pt x="190" y="53054"/>
                  </a:lnTo>
                  <a:lnTo>
                    <a:pt x="190" y="53054"/>
                  </a:lnTo>
                  <a:lnTo>
                    <a:pt x="95" y="54483"/>
                  </a:lnTo>
                  <a:lnTo>
                    <a:pt x="95" y="54483"/>
                  </a:lnTo>
                  <a:lnTo>
                    <a:pt x="95" y="54959"/>
                  </a:lnTo>
                  <a:cubicBezTo>
                    <a:pt x="95" y="55626"/>
                    <a:pt x="95" y="56197"/>
                    <a:pt x="0" y="56864"/>
                  </a:cubicBezTo>
                  <a:lnTo>
                    <a:pt x="0" y="57340"/>
                  </a:lnTo>
                  <a:lnTo>
                    <a:pt x="0" y="57340"/>
                  </a:lnTo>
                  <a:lnTo>
                    <a:pt x="0" y="77343"/>
                  </a:lnTo>
                  <a:lnTo>
                    <a:pt x="0" y="359855"/>
                  </a:lnTo>
                  <a:cubicBezTo>
                    <a:pt x="0" y="391858"/>
                    <a:pt x="25908" y="417767"/>
                    <a:pt x="57626" y="417767"/>
                  </a:cubicBezTo>
                  <a:lnTo>
                    <a:pt x="57626" y="417767"/>
                  </a:lnTo>
                  <a:close/>
                  <a:moveTo>
                    <a:pt x="57626" y="0"/>
                  </a:moveTo>
                  <a:lnTo>
                    <a:pt x="57626" y="0"/>
                  </a:lnTo>
                  <a:lnTo>
                    <a:pt x="57626"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7" name="Freeform: Shape 186">
              <a:extLst>
                <a:ext uri="{FF2B5EF4-FFF2-40B4-BE49-F238E27FC236}">
                  <a16:creationId xmlns:a16="http://schemas.microsoft.com/office/drawing/2014/main" id="{37F892D6-1BA7-43F9-A999-76BCDBE7D53A}"/>
                </a:ext>
              </a:extLst>
            </p:cNvPr>
            <p:cNvSpPr/>
            <p:nvPr/>
          </p:nvSpPr>
          <p:spPr>
            <a:xfrm>
              <a:off x="75454" y="4553410"/>
              <a:ext cx="628078" cy="867822"/>
            </a:xfrm>
            <a:custGeom>
              <a:avLst/>
              <a:gdLst>
                <a:gd name="connsiteX0" fmla="*/ 550069 w 628078"/>
                <a:gd name="connsiteY0" fmla="*/ 300609 h 867822"/>
                <a:gd name="connsiteX1" fmla="*/ 570452 w 628078"/>
                <a:gd name="connsiteY1" fmla="*/ 300609 h 867822"/>
                <a:gd name="connsiteX2" fmla="*/ 628079 w 628078"/>
                <a:gd name="connsiteY2" fmla="*/ 242983 h 867822"/>
                <a:gd name="connsiteX3" fmla="*/ 628079 w 628078"/>
                <a:gd name="connsiteY3" fmla="*/ 57626 h 867822"/>
                <a:gd name="connsiteX4" fmla="*/ 570452 w 628078"/>
                <a:gd name="connsiteY4" fmla="*/ 0 h 867822"/>
                <a:gd name="connsiteX5" fmla="*/ 216599 w 628078"/>
                <a:gd name="connsiteY5" fmla="*/ 0 h 867822"/>
                <a:gd name="connsiteX6" fmla="*/ 158972 w 628078"/>
                <a:gd name="connsiteY6" fmla="*/ 857 h 867822"/>
                <a:gd name="connsiteX7" fmla="*/ 158972 w 628078"/>
                <a:gd name="connsiteY7" fmla="*/ 212884 h 867822"/>
                <a:gd name="connsiteX8" fmla="*/ 78010 w 628078"/>
                <a:gd name="connsiteY8" fmla="*/ 293846 h 867822"/>
                <a:gd name="connsiteX9" fmla="*/ 57626 w 628078"/>
                <a:gd name="connsiteY9" fmla="*/ 293846 h 867822"/>
                <a:gd name="connsiteX10" fmla="*/ 0 w 628078"/>
                <a:gd name="connsiteY10" fmla="*/ 352901 h 867822"/>
                <a:gd name="connsiteX11" fmla="*/ 0 w 628078"/>
                <a:gd name="connsiteY11" fmla="*/ 464153 h 867822"/>
                <a:gd name="connsiteX12" fmla="*/ 0 w 628078"/>
                <a:gd name="connsiteY12" fmla="*/ 520351 h 867822"/>
                <a:gd name="connsiteX13" fmla="*/ 0 w 628078"/>
                <a:gd name="connsiteY13" fmla="*/ 810197 h 867822"/>
                <a:gd name="connsiteX14" fmla="*/ 57626 w 628078"/>
                <a:gd name="connsiteY14" fmla="*/ 867823 h 867822"/>
                <a:gd name="connsiteX15" fmla="*/ 252413 w 628078"/>
                <a:gd name="connsiteY15" fmla="*/ 867823 h 867822"/>
                <a:gd name="connsiteX16" fmla="*/ 310039 w 628078"/>
                <a:gd name="connsiteY16" fmla="*/ 866965 h 867822"/>
                <a:gd name="connsiteX17" fmla="*/ 310039 w 628078"/>
                <a:gd name="connsiteY17" fmla="*/ 660559 h 867822"/>
                <a:gd name="connsiteX18" fmla="*/ 391001 w 628078"/>
                <a:gd name="connsiteY18" fmla="*/ 579596 h 867822"/>
                <a:gd name="connsiteX19" fmla="*/ 411385 w 628078"/>
                <a:gd name="connsiteY19" fmla="*/ 579596 h 867822"/>
                <a:gd name="connsiteX20" fmla="*/ 469011 w 628078"/>
                <a:gd name="connsiteY20" fmla="*/ 520541 h 867822"/>
                <a:gd name="connsiteX21" fmla="*/ 469011 w 628078"/>
                <a:gd name="connsiteY21" fmla="*/ 381667 h 867822"/>
                <a:gd name="connsiteX22" fmla="*/ 550069 w 628078"/>
                <a:gd name="connsiteY22" fmla="*/ 300609 h 86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8078" h="867822">
                  <a:moveTo>
                    <a:pt x="550069" y="300609"/>
                  </a:moveTo>
                  <a:lnTo>
                    <a:pt x="570452" y="300609"/>
                  </a:lnTo>
                  <a:cubicBezTo>
                    <a:pt x="602171" y="300609"/>
                    <a:pt x="628079" y="274701"/>
                    <a:pt x="628079" y="242983"/>
                  </a:cubicBezTo>
                  <a:lnTo>
                    <a:pt x="628079" y="57626"/>
                  </a:lnTo>
                  <a:cubicBezTo>
                    <a:pt x="628079" y="25908"/>
                    <a:pt x="602171" y="0"/>
                    <a:pt x="570452" y="0"/>
                  </a:cubicBezTo>
                  <a:lnTo>
                    <a:pt x="216599" y="0"/>
                  </a:lnTo>
                  <a:lnTo>
                    <a:pt x="158972" y="857"/>
                  </a:lnTo>
                  <a:lnTo>
                    <a:pt x="158972" y="212884"/>
                  </a:lnTo>
                  <a:cubicBezTo>
                    <a:pt x="158972" y="257461"/>
                    <a:pt x="122587" y="293846"/>
                    <a:pt x="78010" y="293846"/>
                  </a:cubicBezTo>
                  <a:lnTo>
                    <a:pt x="57626" y="293846"/>
                  </a:lnTo>
                  <a:cubicBezTo>
                    <a:pt x="25908" y="293846"/>
                    <a:pt x="0" y="320421"/>
                    <a:pt x="0" y="352901"/>
                  </a:cubicBezTo>
                  <a:lnTo>
                    <a:pt x="0" y="464153"/>
                  </a:lnTo>
                  <a:lnTo>
                    <a:pt x="0" y="520351"/>
                  </a:lnTo>
                  <a:lnTo>
                    <a:pt x="0" y="810197"/>
                  </a:lnTo>
                  <a:cubicBezTo>
                    <a:pt x="0" y="841915"/>
                    <a:pt x="25908" y="867823"/>
                    <a:pt x="57626" y="867823"/>
                  </a:cubicBezTo>
                  <a:lnTo>
                    <a:pt x="252413" y="867823"/>
                  </a:lnTo>
                  <a:lnTo>
                    <a:pt x="310039" y="866965"/>
                  </a:lnTo>
                  <a:lnTo>
                    <a:pt x="310039" y="660559"/>
                  </a:lnTo>
                  <a:cubicBezTo>
                    <a:pt x="310039" y="615982"/>
                    <a:pt x="346424" y="579596"/>
                    <a:pt x="391001" y="579596"/>
                  </a:cubicBezTo>
                  <a:lnTo>
                    <a:pt x="411385" y="579596"/>
                  </a:lnTo>
                  <a:cubicBezTo>
                    <a:pt x="443103" y="579596"/>
                    <a:pt x="469011" y="553022"/>
                    <a:pt x="469011" y="520541"/>
                  </a:cubicBezTo>
                  <a:lnTo>
                    <a:pt x="469011" y="381667"/>
                  </a:lnTo>
                  <a:cubicBezTo>
                    <a:pt x="469011" y="336995"/>
                    <a:pt x="505397" y="300609"/>
                    <a:pt x="550069" y="300609"/>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8" name="Freeform: Shape 187">
              <a:extLst>
                <a:ext uri="{FF2B5EF4-FFF2-40B4-BE49-F238E27FC236}">
                  <a16:creationId xmlns:a16="http://schemas.microsoft.com/office/drawing/2014/main" id="{84BCE80F-83C1-44F5-9FE1-16FA0C5C83C7}"/>
                </a:ext>
              </a:extLst>
            </p:cNvPr>
            <p:cNvSpPr/>
            <p:nvPr/>
          </p:nvSpPr>
          <p:spPr>
            <a:xfrm>
              <a:off x="234712" y="4126976"/>
              <a:ext cx="1892046" cy="1432274"/>
            </a:xfrm>
            <a:custGeom>
              <a:avLst/>
              <a:gdLst>
                <a:gd name="connsiteX0" fmla="*/ 388906 w 1892046"/>
                <a:gd name="connsiteY0" fmla="*/ 1432274 h 1432274"/>
                <a:gd name="connsiteX1" fmla="*/ 542068 w 1892046"/>
                <a:gd name="connsiteY1" fmla="*/ 1432274 h 1432274"/>
                <a:gd name="connsiteX2" fmla="*/ 624364 w 1892046"/>
                <a:gd name="connsiteY2" fmla="*/ 1362266 h 1432274"/>
                <a:gd name="connsiteX3" fmla="*/ 704279 w 1892046"/>
                <a:gd name="connsiteY3" fmla="*/ 1294352 h 1432274"/>
                <a:gd name="connsiteX4" fmla="*/ 1017461 w 1892046"/>
                <a:gd name="connsiteY4" fmla="*/ 1294352 h 1432274"/>
                <a:gd name="connsiteX5" fmla="*/ 1100042 w 1892046"/>
                <a:gd name="connsiteY5" fmla="*/ 1222724 h 1432274"/>
                <a:gd name="connsiteX6" fmla="*/ 1177576 w 1892046"/>
                <a:gd name="connsiteY6" fmla="*/ 1153287 h 1432274"/>
                <a:gd name="connsiteX7" fmla="*/ 1258253 w 1892046"/>
                <a:gd name="connsiteY7" fmla="*/ 1069943 h 1432274"/>
                <a:gd name="connsiteX8" fmla="*/ 1258253 w 1892046"/>
                <a:gd name="connsiteY8" fmla="*/ 796194 h 1432274"/>
                <a:gd name="connsiteX9" fmla="*/ 1337405 w 1892046"/>
                <a:gd name="connsiteY9" fmla="*/ 715232 h 1432274"/>
                <a:gd name="connsiteX10" fmla="*/ 1417701 w 1892046"/>
                <a:gd name="connsiteY10" fmla="*/ 645605 h 1432274"/>
                <a:gd name="connsiteX11" fmla="*/ 1495235 w 1892046"/>
                <a:gd name="connsiteY11" fmla="*/ 578072 h 1432274"/>
                <a:gd name="connsiteX12" fmla="*/ 1576292 w 1892046"/>
                <a:gd name="connsiteY12" fmla="*/ 495681 h 1432274"/>
                <a:gd name="connsiteX13" fmla="*/ 1657255 w 1892046"/>
                <a:gd name="connsiteY13" fmla="*/ 415671 h 1432274"/>
                <a:gd name="connsiteX14" fmla="*/ 1833658 w 1892046"/>
                <a:gd name="connsiteY14" fmla="*/ 415671 h 1432274"/>
                <a:gd name="connsiteX15" fmla="*/ 1892046 w 1892046"/>
                <a:gd name="connsiteY15" fmla="*/ 363188 h 1432274"/>
                <a:gd name="connsiteX16" fmla="*/ 1891951 w 1892046"/>
                <a:gd name="connsiteY16" fmla="*/ 273177 h 1432274"/>
                <a:gd name="connsiteX17" fmla="*/ 1630299 w 1892046"/>
                <a:gd name="connsiteY17" fmla="*/ 273844 h 1432274"/>
                <a:gd name="connsiteX18" fmla="*/ 1572673 w 1892046"/>
                <a:gd name="connsiteY18" fmla="*/ 216217 h 1432274"/>
                <a:gd name="connsiteX19" fmla="*/ 1572673 w 1892046"/>
                <a:gd name="connsiteY19" fmla="*/ 215551 h 1432274"/>
                <a:gd name="connsiteX20" fmla="*/ 1572387 w 1892046"/>
                <a:gd name="connsiteY20" fmla="*/ 215551 h 1432274"/>
                <a:gd name="connsiteX21" fmla="*/ 1572387 w 1892046"/>
                <a:gd name="connsiteY21" fmla="*/ 194691 h 1432274"/>
                <a:gd name="connsiteX22" fmla="*/ 1514761 w 1892046"/>
                <a:gd name="connsiteY22" fmla="*/ 137065 h 1432274"/>
                <a:gd name="connsiteX23" fmla="*/ 1028795 w 1892046"/>
                <a:gd name="connsiteY23" fmla="*/ 137065 h 1432274"/>
                <a:gd name="connsiteX24" fmla="*/ 1028986 w 1892046"/>
                <a:gd name="connsiteY24" fmla="*/ 137065 h 1432274"/>
                <a:gd name="connsiteX25" fmla="*/ 852869 w 1892046"/>
                <a:gd name="connsiteY25" fmla="*/ 137065 h 1432274"/>
                <a:gd name="connsiteX26" fmla="*/ 771906 w 1892046"/>
                <a:gd name="connsiteY26" fmla="*/ 56959 h 1432274"/>
                <a:gd name="connsiteX27" fmla="*/ 714280 w 1892046"/>
                <a:gd name="connsiteY27" fmla="*/ 0 h 1432274"/>
                <a:gd name="connsiteX28" fmla="*/ 57626 w 1892046"/>
                <a:gd name="connsiteY28" fmla="*/ 0 h 1432274"/>
                <a:gd name="connsiteX29" fmla="*/ 0 w 1892046"/>
                <a:gd name="connsiteY29" fmla="*/ 57626 h 1432274"/>
                <a:gd name="connsiteX30" fmla="*/ 0 w 1892046"/>
                <a:gd name="connsiteY30" fmla="*/ 288798 h 1432274"/>
                <a:gd name="connsiteX31" fmla="*/ 95 w 1892046"/>
                <a:gd name="connsiteY31" fmla="*/ 291655 h 1432274"/>
                <a:gd name="connsiteX32" fmla="*/ 95 w 1892046"/>
                <a:gd name="connsiteY32" fmla="*/ 299656 h 1432274"/>
                <a:gd name="connsiteX33" fmla="*/ 0 w 1892046"/>
                <a:gd name="connsiteY33" fmla="*/ 303466 h 1432274"/>
                <a:gd name="connsiteX34" fmla="*/ 0 w 1892046"/>
                <a:gd name="connsiteY34" fmla="*/ 427387 h 1432274"/>
                <a:gd name="connsiteX35" fmla="*/ 57341 w 1892046"/>
                <a:gd name="connsiteY35" fmla="*/ 426530 h 1432274"/>
                <a:gd name="connsiteX36" fmla="*/ 411099 w 1892046"/>
                <a:gd name="connsiteY36" fmla="*/ 426530 h 1432274"/>
                <a:gd name="connsiteX37" fmla="*/ 468725 w 1892046"/>
                <a:gd name="connsiteY37" fmla="*/ 484156 h 1432274"/>
                <a:gd name="connsiteX38" fmla="*/ 468725 w 1892046"/>
                <a:gd name="connsiteY38" fmla="*/ 669512 h 1432274"/>
                <a:gd name="connsiteX39" fmla="*/ 411099 w 1892046"/>
                <a:gd name="connsiteY39" fmla="*/ 727138 h 1432274"/>
                <a:gd name="connsiteX40" fmla="*/ 390716 w 1892046"/>
                <a:gd name="connsiteY40" fmla="*/ 727138 h 1432274"/>
                <a:gd name="connsiteX41" fmla="*/ 309753 w 1892046"/>
                <a:gd name="connsiteY41" fmla="*/ 808101 h 1432274"/>
                <a:gd name="connsiteX42" fmla="*/ 309753 w 1892046"/>
                <a:gd name="connsiteY42" fmla="*/ 946975 h 1432274"/>
                <a:gd name="connsiteX43" fmla="*/ 252127 w 1892046"/>
                <a:gd name="connsiteY43" fmla="*/ 1006030 h 1432274"/>
                <a:gd name="connsiteX44" fmla="*/ 231743 w 1892046"/>
                <a:gd name="connsiteY44" fmla="*/ 1006030 h 1432274"/>
                <a:gd name="connsiteX45" fmla="*/ 150781 w 1892046"/>
                <a:gd name="connsiteY45" fmla="*/ 1086993 h 1432274"/>
                <a:gd name="connsiteX46" fmla="*/ 150781 w 1892046"/>
                <a:gd name="connsiteY46" fmla="*/ 1293495 h 1432274"/>
                <a:gd name="connsiteX47" fmla="*/ 107347 w 1892046"/>
                <a:gd name="connsiteY47" fmla="*/ 1294162 h 1432274"/>
                <a:gd name="connsiteX48" fmla="*/ 113348 w 1892046"/>
                <a:gd name="connsiteY48" fmla="*/ 1294352 h 1432274"/>
                <a:gd name="connsiteX49" fmla="*/ 226600 w 1892046"/>
                <a:gd name="connsiteY49" fmla="*/ 1294352 h 1432274"/>
                <a:gd name="connsiteX50" fmla="*/ 306515 w 1892046"/>
                <a:gd name="connsiteY50" fmla="*/ 1362266 h 1432274"/>
                <a:gd name="connsiteX51" fmla="*/ 388906 w 1892046"/>
                <a:gd name="connsiteY51" fmla="*/ 1432274 h 143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892046" h="1432274">
                  <a:moveTo>
                    <a:pt x="388906" y="1432274"/>
                  </a:moveTo>
                  <a:lnTo>
                    <a:pt x="542068" y="1432274"/>
                  </a:lnTo>
                  <a:cubicBezTo>
                    <a:pt x="583406" y="1432274"/>
                    <a:pt x="617982" y="1401794"/>
                    <a:pt x="624364" y="1362266"/>
                  </a:cubicBezTo>
                  <a:cubicBezTo>
                    <a:pt x="630841" y="1322737"/>
                    <a:pt x="664274" y="1294352"/>
                    <a:pt x="704279" y="1294352"/>
                  </a:cubicBezTo>
                  <a:lnTo>
                    <a:pt x="1017461" y="1294352"/>
                  </a:lnTo>
                  <a:cubicBezTo>
                    <a:pt x="1059371" y="1294352"/>
                    <a:pt x="1094232" y="1263110"/>
                    <a:pt x="1100042" y="1222724"/>
                  </a:cubicBezTo>
                  <a:cubicBezTo>
                    <a:pt x="1105662" y="1183481"/>
                    <a:pt x="1137952" y="1154526"/>
                    <a:pt x="1177576" y="1153287"/>
                  </a:cubicBezTo>
                  <a:cubicBezTo>
                    <a:pt x="1222248" y="1151858"/>
                    <a:pt x="1258253" y="1114901"/>
                    <a:pt x="1258253" y="1069943"/>
                  </a:cubicBezTo>
                  <a:lnTo>
                    <a:pt x="1258253" y="796194"/>
                  </a:lnTo>
                  <a:cubicBezTo>
                    <a:pt x="1258253" y="752284"/>
                    <a:pt x="1293400" y="716280"/>
                    <a:pt x="1337405" y="715232"/>
                  </a:cubicBezTo>
                  <a:cubicBezTo>
                    <a:pt x="1377696" y="714280"/>
                    <a:pt x="1411224" y="684371"/>
                    <a:pt x="1417701" y="645605"/>
                  </a:cubicBezTo>
                  <a:cubicBezTo>
                    <a:pt x="1424178" y="607123"/>
                    <a:pt x="1456182" y="579215"/>
                    <a:pt x="1495235" y="578072"/>
                  </a:cubicBezTo>
                  <a:cubicBezTo>
                    <a:pt x="1539716" y="576834"/>
                    <a:pt x="1575721" y="540353"/>
                    <a:pt x="1576292" y="495681"/>
                  </a:cubicBezTo>
                  <a:cubicBezTo>
                    <a:pt x="1576864" y="451390"/>
                    <a:pt x="1613059" y="415671"/>
                    <a:pt x="1657255" y="415671"/>
                  </a:cubicBezTo>
                  <a:lnTo>
                    <a:pt x="1833658" y="415671"/>
                  </a:lnTo>
                  <a:cubicBezTo>
                    <a:pt x="1865376" y="415671"/>
                    <a:pt x="1892141" y="395002"/>
                    <a:pt x="1892046" y="363188"/>
                  </a:cubicBezTo>
                  <a:lnTo>
                    <a:pt x="1891951" y="273177"/>
                  </a:lnTo>
                  <a:cubicBezTo>
                    <a:pt x="1804130" y="273177"/>
                    <a:pt x="1718215" y="273844"/>
                    <a:pt x="1630299" y="273844"/>
                  </a:cubicBezTo>
                  <a:cubicBezTo>
                    <a:pt x="1598581" y="273844"/>
                    <a:pt x="1572673" y="247936"/>
                    <a:pt x="1572673" y="216217"/>
                  </a:cubicBezTo>
                  <a:lnTo>
                    <a:pt x="1572673" y="215551"/>
                  </a:lnTo>
                  <a:lnTo>
                    <a:pt x="1572387" y="215551"/>
                  </a:lnTo>
                  <a:lnTo>
                    <a:pt x="1572387" y="194691"/>
                  </a:lnTo>
                  <a:cubicBezTo>
                    <a:pt x="1572387" y="162973"/>
                    <a:pt x="1546479" y="137065"/>
                    <a:pt x="1514761" y="137065"/>
                  </a:cubicBezTo>
                  <a:lnTo>
                    <a:pt x="1028795" y="137065"/>
                  </a:lnTo>
                  <a:lnTo>
                    <a:pt x="1028986" y="137065"/>
                  </a:lnTo>
                  <a:lnTo>
                    <a:pt x="852869" y="137065"/>
                  </a:lnTo>
                  <a:cubicBezTo>
                    <a:pt x="808577" y="137065"/>
                    <a:pt x="772382" y="101251"/>
                    <a:pt x="771906" y="56959"/>
                  </a:cubicBezTo>
                  <a:cubicBezTo>
                    <a:pt x="771525" y="25622"/>
                    <a:pt x="745712" y="0"/>
                    <a:pt x="714280" y="0"/>
                  </a:cubicBezTo>
                  <a:lnTo>
                    <a:pt x="57626" y="0"/>
                  </a:lnTo>
                  <a:cubicBezTo>
                    <a:pt x="25908" y="0"/>
                    <a:pt x="0" y="25908"/>
                    <a:pt x="0" y="57626"/>
                  </a:cubicBezTo>
                  <a:lnTo>
                    <a:pt x="0" y="288798"/>
                  </a:lnTo>
                  <a:cubicBezTo>
                    <a:pt x="0" y="289750"/>
                    <a:pt x="0" y="290703"/>
                    <a:pt x="95" y="291655"/>
                  </a:cubicBezTo>
                  <a:cubicBezTo>
                    <a:pt x="286" y="294418"/>
                    <a:pt x="286" y="296799"/>
                    <a:pt x="95" y="299656"/>
                  </a:cubicBezTo>
                  <a:cubicBezTo>
                    <a:pt x="0" y="300895"/>
                    <a:pt x="0" y="302228"/>
                    <a:pt x="0" y="303466"/>
                  </a:cubicBezTo>
                  <a:lnTo>
                    <a:pt x="0" y="427387"/>
                  </a:lnTo>
                  <a:lnTo>
                    <a:pt x="57341" y="426530"/>
                  </a:lnTo>
                  <a:lnTo>
                    <a:pt x="411099" y="426530"/>
                  </a:lnTo>
                  <a:cubicBezTo>
                    <a:pt x="442817" y="426530"/>
                    <a:pt x="468725" y="452438"/>
                    <a:pt x="468725" y="484156"/>
                  </a:cubicBezTo>
                  <a:lnTo>
                    <a:pt x="468725" y="669512"/>
                  </a:lnTo>
                  <a:cubicBezTo>
                    <a:pt x="468725" y="701230"/>
                    <a:pt x="442817" y="727138"/>
                    <a:pt x="411099" y="727138"/>
                  </a:cubicBezTo>
                  <a:lnTo>
                    <a:pt x="390716" y="727138"/>
                  </a:lnTo>
                  <a:cubicBezTo>
                    <a:pt x="346139" y="727138"/>
                    <a:pt x="309753" y="763524"/>
                    <a:pt x="309753" y="808101"/>
                  </a:cubicBezTo>
                  <a:lnTo>
                    <a:pt x="309753" y="946975"/>
                  </a:lnTo>
                  <a:cubicBezTo>
                    <a:pt x="309753" y="979456"/>
                    <a:pt x="283845" y="1006030"/>
                    <a:pt x="252127" y="1006030"/>
                  </a:cubicBezTo>
                  <a:lnTo>
                    <a:pt x="231743" y="1006030"/>
                  </a:lnTo>
                  <a:cubicBezTo>
                    <a:pt x="187166" y="1006030"/>
                    <a:pt x="150781" y="1042416"/>
                    <a:pt x="150781" y="1086993"/>
                  </a:cubicBezTo>
                  <a:lnTo>
                    <a:pt x="150781" y="1293495"/>
                  </a:lnTo>
                  <a:lnTo>
                    <a:pt x="107347" y="1294162"/>
                  </a:lnTo>
                  <a:cubicBezTo>
                    <a:pt x="109347" y="1294352"/>
                    <a:pt x="111347" y="1294352"/>
                    <a:pt x="113348" y="1294352"/>
                  </a:cubicBezTo>
                  <a:lnTo>
                    <a:pt x="226600" y="1294352"/>
                  </a:lnTo>
                  <a:cubicBezTo>
                    <a:pt x="266605" y="1294352"/>
                    <a:pt x="300038" y="1322832"/>
                    <a:pt x="306515" y="1362266"/>
                  </a:cubicBezTo>
                  <a:cubicBezTo>
                    <a:pt x="312992" y="1401889"/>
                    <a:pt x="347567" y="1432274"/>
                    <a:pt x="388906" y="1432274"/>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9" name="Freeform: Shape 188">
              <a:extLst>
                <a:ext uri="{FF2B5EF4-FFF2-40B4-BE49-F238E27FC236}">
                  <a16:creationId xmlns:a16="http://schemas.microsoft.com/office/drawing/2014/main" id="{3B32754D-3E5F-4015-B2AA-C0AF959A2E66}"/>
                </a:ext>
              </a:extLst>
            </p:cNvPr>
            <p:cNvSpPr/>
            <p:nvPr/>
          </p:nvSpPr>
          <p:spPr>
            <a:xfrm>
              <a:off x="3572367" y="5286168"/>
              <a:ext cx="417766" cy="299656"/>
            </a:xfrm>
            <a:custGeom>
              <a:avLst/>
              <a:gdLst>
                <a:gd name="connsiteX0" fmla="*/ 0 w 417766"/>
                <a:gd name="connsiteY0" fmla="*/ 57626 h 299656"/>
                <a:gd name="connsiteX1" fmla="*/ 0 w 417766"/>
                <a:gd name="connsiteY1" fmla="*/ 77628 h 299656"/>
                <a:gd name="connsiteX2" fmla="*/ 57626 w 417766"/>
                <a:gd name="connsiteY2" fmla="*/ 135255 h 299656"/>
                <a:gd name="connsiteX3" fmla="*/ 201549 w 417766"/>
                <a:gd name="connsiteY3" fmla="*/ 135255 h 299656"/>
                <a:gd name="connsiteX4" fmla="*/ 282512 w 417766"/>
                <a:gd name="connsiteY4" fmla="*/ 216218 h 299656"/>
                <a:gd name="connsiteX5" fmla="*/ 282512 w 417766"/>
                <a:gd name="connsiteY5" fmla="*/ 242030 h 299656"/>
                <a:gd name="connsiteX6" fmla="*/ 340138 w 417766"/>
                <a:gd name="connsiteY6" fmla="*/ 299656 h 299656"/>
                <a:gd name="connsiteX7" fmla="*/ 360140 w 417766"/>
                <a:gd name="connsiteY7" fmla="*/ 299656 h 299656"/>
                <a:gd name="connsiteX8" fmla="*/ 417767 w 417766"/>
                <a:gd name="connsiteY8" fmla="*/ 242030 h 299656"/>
                <a:gd name="connsiteX9" fmla="*/ 417767 w 417766"/>
                <a:gd name="connsiteY9" fmla="*/ 77628 h 299656"/>
                <a:gd name="connsiteX10" fmla="*/ 417767 w 417766"/>
                <a:gd name="connsiteY10" fmla="*/ 57626 h 299656"/>
                <a:gd name="connsiteX11" fmla="*/ 417767 w 417766"/>
                <a:gd name="connsiteY11" fmla="*/ 56102 h 299656"/>
                <a:gd name="connsiteX12" fmla="*/ 417767 w 417766"/>
                <a:gd name="connsiteY12" fmla="*/ 56102 h 299656"/>
                <a:gd name="connsiteX13" fmla="*/ 417671 w 417766"/>
                <a:gd name="connsiteY13" fmla="*/ 54673 h 299656"/>
                <a:gd name="connsiteX14" fmla="*/ 417671 w 417766"/>
                <a:gd name="connsiteY14" fmla="*/ 54673 h 299656"/>
                <a:gd name="connsiteX15" fmla="*/ 417576 w 417766"/>
                <a:gd name="connsiteY15" fmla="*/ 53244 h 299656"/>
                <a:gd name="connsiteX16" fmla="*/ 417576 w 417766"/>
                <a:gd name="connsiteY16" fmla="*/ 53244 h 299656"/>
                <a:gd name="connsiteX17" fmla="*/ 417481 w 417766"/>
                <a:gd name="connsiteY17" fmla="*/ 51816 h 299656"/>
                <a:gd name="connsiteX18" fmla="*/ 417481 w 417766"/>
                <a:gd name="connsiteY18" fmla="*/ 51816 h 299656"/>
                <a:gd name="connsiteX19" fmla="*/ 417290 w 417766"/>
                <a:gd name="connsiteY19" fmla="*/ 50387 h 299656"/>
                <a:gd name="connsiteX20" fmla="*/ 417290 w 417766"/>
                <a:gd name="connsiteY20" fmla="*/ 50387 h 299656"/>
                <a:gd name="connsiteX21" fmla="*/ 417100 w 417766"/>
                <a:gd name="connsiteY21" fmla="*/ 48958 h 299656"/>
                <a:gd name="connsiteX22" fmla="*/ 417100 w 417766"/>
                <a:gd name="connsiteY22" fmla="*/ 48958 h 299656"/>
                <a:gd name="connsiteX23" fmla="*/ 416909 w 417766"/>
                <a:gd name="connsiteY23" fmla="*/ 47530 h 299656"/>
                <a:gd name="connsiteX24" fmla="*/ 416909 w 417766"/>
                <a:gd name="connsiteY24" fmla="*/ 47530 h 299656"/>
                <a:gd name="connsiteX25" fmla="*/ 416623 w 417766"/>
                <a:gd name="connsiteY25" fmla="*/ 46101 h 299656"/>
                <a:gd name="connsiteX26" fmla="*/ 416623 w 417766"/>
                <a:gd name="connsiteY26" fmla="*/ 46101 h 299656"/>
                <a:gd name="connsiteX27" fmla="*/ 416338 w 417766"/>
                <a:gd name="connsiteY27" fmla="*/ 44672 h 299656"/>
                <a:gd name="connsiteX28" fmla="*/ 416338 w 417766"/>
                <a:gd name="connsiteY28" fmla="*/ 44672 h 299656"/>
                <a:gd name="connsiteX29" fmla="*/ 415957 w 417766"/>
                <a:gd name="connsiteY29" fmla="*/ 43243 h 299656"/>
                <a:gd name="connsiteX30" fmla="*/ 415957 w 417766"/>
                <a:gd name="connsiteY30" fmla="*/ 43243 h 299656"/>
                <a:gd name="connsiteX31" fmla="*/ 415576 w 417766"/>
                <a:gd name="connsiteY31" fmla="*/ 41910 h 299656"/>
                <a:gd name="connsiteX32" fmla="*/ 415576 w 417766"/>
                <a:gd name="connsiteY32" fmla="*/ 41910 h 299656"/>
                <a:gd name="connsiteX33" fmla="*/ 415195 w 417766"/>
                <a:gd name="connsiteY33" fmla="*/ 40577 h 299656"/>
                <a:gd name="connsiteX34" fmla="*/ 415195 w 417766"/>
                <a:gd name="connsiteY34" fmla="*/ 40577 h 299656"/>
                <a:gd name="connsiteX35" fmla="*/ 414719 w 417766"/>
                <a:gd name="connsiteY35" fmla="*/ 39243 h 299656"/>
                <a:gd name="connsiteX36" fmla="*/ 414719 w 417766"/>
                <a:gd name="connsiteY36" fmla="*/ 39243 h 299656"/>
                <a:gd name="connsiteX37" fmla="*/ 414242 w 417766"/>
                <a:gd name="connsiteY37" fmla="*/ 37909 h 299656"/>
                <a:gd name="connsiteX38" fmla="*/ 414242 w 417766"/>
                <a:gd name="connsiteY38" fmla="*/ 37909 h 299656"/>
                <a:gd name="connsiteX39" fmla="*/ 413766 w 417766"/>
                <a:gd name="connsiteY39" fmla="*/ 36576 h 299656"/>
                <a:gd name="connsiteX40" fmla="*/ 413766 w 417766"/>
                <a:gd name="connsiteY40" fmla="*/ 36576 h 299656"/>
                <a:gd name="connsiteX41" fmla="*/ 413195 w 417766"/>
                <a:gd name="connsiteY41" fmla="*/ 35243 h 299656"/>
                <a:gd name="connsiteX42" fmla="*/ 413195 w 417766"/>
                <a:gd name="connsiteY42" fmla="*/ 35243 h 299656"/>
                <a:gd name="connsiteX43" fmla="*/ 412623 w 417766"/>
                <a:gd name="connsiteY43" fmla="*/ 34004 h 299656"/>
                <a:gd name="connsiteX44" fmla="*/ 412623 w 417766"/>
                <a:gd name="connsiteY44" fmla="*/ 34004 h 299656"/>
                <a:gd name="connsiteX45" fmla="*/ 412052 w 417766"/>
                <a:gd name="connsiteY45" fmla="*/ 32766 h 299656"/>
                <a:gd name="connsiteX46" fmla="*/ 412052 w 417766"/>
                <a:gd name="connsiteY46" fmla="*/ 32766 h 299656"/>
                <a:gd name="connsiteX47" fmla="*/ 411385 w 417766"/>
                <a:gd name="connsiteY47" fmla="*/ 31528 h 299656"/>
                <a:gd name="connsiteX48" fmla="*/ 411385 w 417766"/>
                <a:gd name="connsiteY48" fmla="*/ 31528 h 299656"/>
                <a:gd name="connsiteX49" fmla="*/ 410718 w 417766"/>
                <a:gd name="connsiteY49" fmla="*/ 30289 h 299656"/>
                <a:gd name="connsiteX50" fmla="*/ 410718 w 417766"/>
                <a:gd name="connsiteY50" fmla="*/ 30289 h 299656"/>
                <a:gd name="connsiteX51" fmla="*/ 410051 w 417766"/>
                <a:gd name="connsiteY51" fmla="*/ 29051 h 299656"/>
                <a:gd name="connsiteX52" fmla="*/ 410051 w 417766"/>
                <a:gd name="connsiteY52" fmla="*/ 29051 h 299656"/>
                <a:gd name="connsiteX53" fmla="*/ 409385 w 417766"/>
                <a:gd name="connsiteY53" fmla="*/ 27813 h 299656"/>
                <a:gd name="connsiteX54" fmla="*/ 409385 w 417766"/>
                <a:gd name="connsiteY54" fmla="*/ 27813 h 299656"/>
                <a:gd name="connsiteX55" fmla="*/ 408622 w 417766"/>
                <a:gd name="connsiteY55" fmla="*/ 26670 h 299656"/>
                <a:gd name="connsiteX56" fmla="*/ 408622 w 417766"/>
                <a:gd name="connsiteY56" fmla="*/ 26670 h 299656"/>
                <a:gd name="connsiteX57" fmla="*/ 407861 w 417766"/>
                <a:gd name="connsiteY57" fmla="*/ 25527 h 299656"/>
                <a:gd name="connsiteX58" fmla="*/ 407861 w 417766"/>
                <a:gd name="connsiteY58" fmla="*/ 25527 h 299656"/>
                <a:gd name="connsiteX59" fmla="*/ 407098 w 417766"/>
                <a:gd name="connsiteY59" fmla="*/ 24384 h 299656"/>
                <a:gd name="connsiteX60" fmla="*/ 407098 w 417766"/>
                <a:gd name="connsiteY60" fmla="*/ 24384 h 299656"/>
                <a:gd name="connsiteX61" fmla="*/ 406241 w 417766"/>
                <a:gd name="connsiteY61" fmla="*/ 23241 h 299656"/>
                <a:gd name="connsiteX62" fmla="*/ 406241 w 417766"/>
                <a:gd name="connsiteY62" fmla="*/ 23241 h 299656"/>
                <a:gd name="connsiteX63" fmla="*/ 405384 w 417766"/>
                <a:gd name="connsiteY63" fmla="*/ 22193 h 299656"/>
                <a:gd name="connsiteX64" fmla="*/ 405384 w 417766"/>
                <a:gd name="connsiteY64" fmla="*/ 22193 h 299656"/>
                <a:gd name="connsiteX65" fmla="*/ 404527 w 417766"/>
                <a:gd name="connsiteY65" fmla="*/ 21145 h 299656"/>
                <a:gd name="connsiteX66" fmla="*/ 404527 w 417766"/>
                <a:gd name="connsiteY66" fmla="*/ 21145 h 299656"/>
                <a:gd name="connsiteX67" fmla="*/ 403670 w 417766"/>
                <a:gd name="connsiteY67" fmla="*/ 20098 h 299656"/>
                <a:gd name="connsiteX68" fmla="*/ 403670 w 417766"/>
                <a:gd name="connsiteY68" fmla="*/ 20098 h 299656"/>
                <a:gd name="connsiteX69" fmla="*/ 402717 w 417766"/>
                <a:gd name="connsiteY69" fmla="*/ 19050 h 299656"/>
                <a:gd name="connsiteX70" fmla="*/ 402717 w 417766"/>
                <a:gd name="connsiteY70" fmla="*/ 19050 h 299656"/>
                <a:gd name="connsiteX71" fmla="*/ 401764 w 417766"/>
                <a:gd name="connsiteY71" fmla="*/ 18002 h 299656"/>
                <a:gd name="connsiteX72" fmla="*/ 401764 w 417766"/>
                <a:gd name="connsiteY72" fmla="*/ 18002 h 299656"/>
                <a:gd name="connsiteX73" fmla="*/ 400812 w 417766"/>
                <a:gd name="connsiteY73" fmla="*/ 17050 h 299656"/>
                <a:gd name="connsiteX74" fmla="*/ 400812 w 417766"/>
                <a:gd name="connsiteY74" fmla="*/ 17050 h 299656"/>
                <a:gd name="connsiteX75" fmla="*/ 399860 w 417766"/>
                <a:gd name="connsiteY75" fmla="*/ 16097 h 299656"/>
                <a:gd name="connsiteX76" fmla="*/ 399860 w 417766"/>
                <a:gd name="connsiteY76" fmla="*/ 16097 h 299656"/>
                <a:gd name="connsiteX77" fmla="*/ 398812 w 417766"/>
                <a:gd name="connsiteY77" fmla="*/ 15144 h 299656"/>
                <a:gd name="connsiteX78" fmla="*/ 398812 w 417766"/>
                <a:gd name="connsiteY78" fmla="*/ 15144 h 299656"/>
                <a:gd name="connsiteX79" fmla="*/ 397764 w 417766"/>
                <a:gd name="connsiteY79" fmla="*/ 14192 h 299656"/>
                <a:gd name="connsiteX80" fmla="*/ 397764 w 417766"/>
                <a:gd name="connsiteY80" fmla="*/ 14192 h 299656"/>
                <a:gd name="connsiteX81" fmla="*/ 396716 w 417766"/>
                <a:gd name="connsiteY81" fmla="*/ 13335 h 299656"/>
                <a:gd name="connsiteX82" fmla="*/ 396716 w 417766"/>
                <a:gd name="connsiteY82" fmla="*/ 13335 h 299656"/>
                <a:gd name="connsiteX83" fmla="*/ 395669 w 417766"/>
                <a:gd name="connsiteY83" fmla="*/ 12478 h 299656"/>
                <a:gd name="connsiteX84" fmla="*/ 395669 w 417766"/>
                <a:gd name="connsiteY84" fmla="*/ 12478 h 299656"/>
                <a:gd name="connsiteX85" fmla="*/ 394621 w 417766"/>
                <a:gd name="connsiteY85" fmla="*/ 11620 h 299656"/>
                <a:gd name="connsiteX86" fmla="*/ 394621 w 417766"/>
                <a:gd name="connsiteY86" fmla="*/ 11620 h 299656"/>
                <a:gd name="connsiteX87" fmla="*/ 393478 w 417766"/>
                <a:gd name="connsiteY87" fmla="*/ 10763 h 299656"/>
                <a:gd name="connsiteX88" fmla="*/ 393478 w 417766"/>
                <a:gd name="connsiteY88" fmla="*/ 10763 h 299656"/>
                <a:gd name="connsiteX89" fmla="*/ 392335 w 417766"/>
                <a:gd name="connsiteY89" fmla="*/ 10001 h 299656"/>
                <a:gd name="connsiteX90" fmla="*/ 392335 w 417766"/>
                <a:gd name="connsiteY90" fmla="*/ 10001 h 299656"/>
                <a:gd name="connsiteX91" fmla="*/ 391192 w 417766"/>
                <a:gd name="connsiteY91" fmla="*/ 9239 h 299656"/>
                <a:gd name="connsiteX92" fmla="*/ 391192 w 417766"/>
                <a:gd name="connsiteY92" fmla="*/ 9239 h 299656"/>
                <a:gd name="connsiteX93" fmla="*/ 390049 w 417766"/>
                <a:gd name="connsiteY93" fmla="*/ 8477 h 299656"/>
                <a:gd name="connsiteX94" fmla="*/ 390049 w 417766"/>
                <a:gd name="connsiteY94" fmla="*/ 8477 h 299656"/>
                <a:gd name="connsiteX95" fmla="*/ 388811 w 417766"/>
                <a:gd name="connsiteY95" fmla="*/ 7811 h 299656"/>
                <a:gd name="connsiteX96" fmla="*/ 388811 w 417766"/>
                <a:gd name="connsiteY96" fmla="*/ 7811 h 299656"/>
                <a:gd name="connsiteX97" fmla="*/ 387572 w 417766"/>
                <a:gd name="connsiteY97" fmla="*/ 7144 h 299656"/>
                <a:gd name="connsiteX98" fmla="*/ 387572 w 417766"/>
                <a:gd name="connsiteY98" fmla="*/ 7144 h 299656"/>
                <a:gd name="connsiteX99" fmla="*/ 386334 w 417766"/>
                <a:gd name="connsiteY99" fmla="*/ 6477 h 299656"/>
                <a:gd name="connsiteX100" fmla="*/ 386334 w 417766"/>
                <a:gd name="connsiteY100" fmla="*/ 6477 h 299656"/>
                <a:gd name="connsiteX101" fmla="*/ 385096 w 417766"/>
                <a:gd name="connsiteY101" fmla="*/ 5810 h 299656"/>
                <a:gd name="connsiteX102" fmla="*/ 385096 w 417766"/>
                <a:gd name="connsiteY102" fmla="*/ 5810 h 299656"/>
                <a:gd name="connsiteX103" fmla="*/ 383858 w 417766"/>
                <a:gd name="connsiteY103" fmla="*/ 5239 h 299656"/>
                <a:gd name="connsiteX104" fmla="*/ 383858 w 417766"/>
                <a:gd name="connsiteY104" fmla="*/ 5239 h 299656"/>
                <a:gd name="connsiteX105" fmla="*/ 382619 w 417766"/>
                <a:gd name="connsiteY105" fmla="*/ 4667 h 299656"/>
                <a:gd name="connsiteX106" fmla="*/ 382619 w 417766"/>
                <a:gd name="connsiteY106" fmla="*/ 4667 h 299656"/>
                <a:gd name="connsiteX107" fmla="*/ 381286 w 417766"/>
                <a:gd name="connsiteY107" fmla="*/ 4096 h 299656"/>
                <a:gd name="connsiteX108" fmla="*/ 381286 w 417766"/>
                <a:gd name="connsiteY108" fmla="*/ 4096 h 299656"/>
                <a:gd name="connsiteX109" fmla="*/ 379952 w 417766"/>
                <a:gd name="connsiteY109" fmla="*/ 3620 h 299656"/>
                <a:gd name="connsiteX110" fmla="*/ 379952 w 417766"/>
                <a:gd name="connsiteY110" fmla="*/ 3620 h 299656"/>
                <a:gd name="connsiteX111" fmla="*/ 378619 w 417766"/>
                <a:gd name="connsiteY111" fmla="*/ 3143 h 299656"/>
                <a:gd name="connsiteX112" fmla="*/ 378619 w 417766"/>
                <a:gd name="connsiteY112" fmla="*/ 3143 h 299656"/>
                <a:gd name="connsiteX113" fmla="*/ 377285 w 417766"/>
                <a:gd name="connsiteY113" fmla="*/ 2667 h 299656"/>
                <a:gd name="connsiteX114" fmla="*/ 377285 w 417766"/>
                <a:gd name="connsiteY114" fmla="*/ 2667 h 299656"/>
                <a:gd name="connsiteX115" fmla="*/ 375952 w 417766"/>
                <a:gd name="connsiteY115" fmla="*/ 2286 h 299656"/>
                <a:gd name="connsiteX116" fmla="*/ 375952 w 417766"/>
                <a:gd name="connsiteY116" fmla="*/ 2286 h 299656"/>
                <a:gd name="connsiteX117" fmla="*/ 374618 w 417766"/>
                <a:gd name="connsiteY117" fmla="*/ 1905 h 299656"/>
                <a:gd name="connsiteX118" fmla="*/ 374618 w 417766"/>
                <a:gd name="connsiteY118" fmla="*/ 1905 h 299656"/>
                <a:gd name="connsiteX119" fmla="*/ 373285 w 417766"/>
                <a:gd name="connsiteY119" fmla="*/ 1524 h 299656"/>
                <a:gd name="connsiteX120" fmla="*/ 373285 w 417766"/>
                <a:gd name="connsiteY120" fmla="*/ 1524 h 299656"/>
                <a:gd name="connsiteX121" fmla="*/ 371856 w 417766"/>
                <a:gd name="connsiteY121" fmla="*/ 1238 h 299656"/>
                <a:gd name="connsiteX122" fmla="*/ 371856 w 417766"/>
                <a:gd name="connsiteY122" fmla="*/ 1238 h 299656"/>
                <a:gd name="connsiteX123" fmla="*/ 370427 w 417766"/>
                <a:gd name="connsiteY123" fmla="*/ 952 h 299656"/>
                <a:gd name="connsiteX124" fmla="*/ 370427 w 417766"/>
                <a:gd name="connsiteY124" fmla="*/ 952 h 299656"/>
                <a:gd name="connsiteX125" fmla="*/ 368998 w 417766"/>
                <a:gd name="connsiteY125" fmla="*/ 667 h 299656"/>
                <a:gd name="connsiteX126" fmla="*/ 368998 w 417766"/>
                <a:gd name="connsiteY126" fmla="*/ 667 h 299656"/>
                <a:gd name="connsiteX127" fmla="*/ 367570 w 417766"/>
                <a:gd name="connsiteY127" fmla="*/ 476 h 299656"/>
                <a:gd name="connsiteX128" fmla="*/ 367570 w 417766"/>
                <a:gd name="connsiteY128" fmla="*/ 476 h 299656"/>
                <a:gd name="connsiteX129" fmla="*/ 366141 w 417766"/>
                <a:gd name="connsiteY129" fmla="*/ 285 h 299656"/>
                <a:gd name="connsiteX130" fmla="*/ 366141 w 417766"/>
                <a:gd name="connsiteY130" fmla="*/ 285 h 299656"/>
                <a:gd name="connsiteX131" fmla="*/ 364712 w 417766"/>
                <a:gd name="connsiteY131" fmla="*/ 190 h 299656"/>
                <a:gd name="connsiteX132" fmla="*/ 364712 w 417766"/>
                <a:gd name="connsiteY132" fmla="*/ 190 h 299656"/>
                <a:gd name="connsiteX133" fmla="*/ 363284 w 417766"/>
                <a:gd name="connsiteY133" fmla="*/ 95 h 299656"/>
                <a:gd name="connsiteX134" fmla="*/ 363284 w 417766"/>
                <a:gd name="connsiteY134" fmla="*/ 95 h 299656"/>
                <a:gd name="connsiteX135" fmla="*/ 362807 w 417766"/>
                <a:gd name="connsiteY135" fmla="*/ 95 h 299656"/>
                <a:gd name="connsiteX136" fmla="*/ 360902 w 417766"/>
                <a:gd name="connsiteY136" fmla="*/ 0 h 299656"/>
                <a:gd name="connsiteX137" fmla="*/ 360426 w 417766"/>
                <a:gd name="connsiteY137" fmla="*/ 0 h 299656"/>
                <a:gd name="connsiteX138" fmla="*/ 360426 w 417766"/>
                <a:gd name="connsiteY138" fmla="*/ 0 h 299656"/>
                <a:gd name="connsiteX139" fmla="*/ 340423 w 417766"/>
                <a:gd name="connsiteY139" fmla="*/ 0 h 299656"/>
                <a:gd name="connsiteX140" fmla="*/ 57912 w 417766"/>
                <a:gd name="connsiteY140" fmla="*/ 0 h 299656"/>
                <a:gd name="connsiteX141" fmla="*/ 0 w 417766"/>
                <a:gd name="connsiteY141" fmla="*/ 57626 h 299656"/>
                <a:gd name="connsiteX142" fmla="*/ 0 w 417766"/>
                <a:gd name="connsiteY142" fmla="*/ 57626 h 299656"/>
                <a:gd name="connsiteX143" fmla="*/ 417767 w 417766"/>
                <a:gd name="connsiteY143" fmla="*/ 57626 h 299656"/>
                <a:gd name="connsiteX144" fmla="*/ 417767 w 417766"/>
                <a:gd name="connsiteY144" fmla="*/ 57626 h 299656"/>
                <a:gd name="connsiteX145" fmla="*/ 417767 w 417766"/>
                <a:gd name="connsiteY145" fmla="*/ 57626 h 29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417766" h="299656">
                  <a:moveTo>
                    <a:pt x="0" y="57626"/>
                  </a:moveTo>
                  <a:lnTo>
                    <a:pt x="0" y="77628"/>
                  </a:lnTo>
                  <a:cubicBezTo>
                    <a:pt x="0" y="109347"/>
                    <a:pt x="25908" y="135255"/>
                    <a:pt x="57626" y="135255"/>
                  </a:cubicBezTo>
                  <a:lnTo>
                    <a:pt x="201549" y="135255"/>
                  </a:lnTo>
                  <a:cubicBezTo>
                    <a:pt x="246126" y="135255"/>
                    <a:pt x="282512" y="171640"/>
                    <a:pt x="282512" y="216218"/>
                  </a:cubicBezTo>
                  <a:lnTo>
                    <a:pt x="282512" y="242030"/>
                  </a:lnTo>
                  <a:cubicBezTo>
                    <a:pt x="282512" y="273748"/>
                    <a:pt x="308420" y="299656"/>
                    <a:pt x="340138" y="299656"/>
                  </a:cubicBezTo>
                  <a:lnTo>
                    <a:pt x="360140" y="299656"/>
                  </a:lnTo>
                  <a:cubicBezTo>
                    <a:pt x="391859" y="299656"/>
                    <a:pt x="417767" y="273748"/>
                    <a:pt x="417767" y="242030"/>
                  </a:cubicBezTo>
                  <a:lnTo>
                    <a:pt x="417767" y="77628"/>
                  </a:lnTo>
                  <a:lnTo>
                    <a:pt x="417767" y="57626"/>
                  </a:lnTo>
                  <a:lnTo>
                    <a:pt x="417767" y="56102"/>
                  </a:lnTo>
                  <a:lnTo>
                    <a:pt x="417767" y="56102"/>
                  </a:lnTo>
                  <a:lnTo>
                    <a:pt x="417671" y="54673"/>
                  </a:lnTo>
                  <a:lnTo>
                    <a:pt x="417671" y="54673"/>
                  </a:lnTo>
                  <a:lnTo>
                    <a:pt x="417576" y="53244"/>
                  </a:lnTo>
                  <a:lnTo>
                    <a:pt x="417576" y="53244"/>
                  </a:lnTo>
                  <a:lnTo>
                    <a:pt x="417481" y="51816"/>
                  </a:lnTo>
                  <a:lnTo>
                    <a:pt x="417481" y="51816"/>
                  </a:lnTo>
                  <a:lnTo>
                    <a:pt x="417290" y="50387"/>
                  </a:lnTo>
                  <a:lnTo>
                    <a:pt x="417290" y="50387"/>
                  </a:lnTo>
                  <a:lnTo>
                    <a:pt x="417100" y="48958"/>
                  </a:lnTo>
                  <a:lnTo>
                    <a:pt x="417100" y="48958"/>
                  </a:lnTo>
                  <a:lnTo>
                    <a:pt x="416909" y="47530"/>
                  </a:lnTo>
                  <a:lnTo>
                    <a:pt x="416909" y="47530"/>
                  </a:lnTo>
                  <a:cubicBezTo>
                    <a:pt x="416814" y="47054"/>
                    <a:pt x="416719" y="46577"/>
                    <a:pt x="416623" y="46101"/>
                  </a:cubicBezTo>
                  <a:lnTo>
                    <a:pt x="416623" y="46101"/>
                  </a:lnTo>
                  <a:lnTo>
                    <a:pt x="416338" y="44672"/>
                  </a:lnTo>
                  <a:lnTo>
                    <a:pt x="416338" y="44672"/>
                  </a:lnTo>
                  <a:lnTo>
                    <a:pt x="415957" y="43243"/>
                  </a:lnTo>
                  <a:lnTo>
                    <a:pt x="415957" y="43243"/>
                  </a:lnTo>
                  <a:lnTo>
                    <a:pt x="415576" y="41910"/>
                  </a:lnTo>
                  <a:lnTo>
                    <a:pt x="415576" y="41910"/>
                  </a:lnTo>
                  <a:lnTo>
                    <a:pt x="415195" y="40577"/>
                  </a:lnTo>
                  <a:lnTo>
                    <a:pt x="415195" y="40577"/>
                  </a:lnTo>
                  <a:lnTo>
                    <a:pt x="414719" y="39243"/>
                  </a:lnTo>
                  <a:lnTo>
                    <a:pt x="414719" y="39243"/>
                  </a:lnTo>
                  <a:lnTo>
                    <a:pt x="414242" y="37909"/>
                  </a:lnTo>
                  <a:lnTo>
                    <a:pt x="414242" y="37909"/>
                  </a:lnTo>
                  <a:lnTo>
                    <a:pt x="413766" y="36576"/>
                  </a:lnTo>
                  <a:lnTo>
                    <a:pt x="413766" y="36576"/>
                  </a:lnTo>
                  <a:lnTo>
                    <a:pt x="413195" y="35243"/>
                  </a:lnTo>
                  <a:lnTo>
                    <a:pt x="413195" y="35243"/>
                  </a:lnTo>
                  <a:lnTo>
                    <a:pt x="412623" y="34004"/>
                  </a:lnTo>
                  <a:lnTo>
                    <a:pt x="412623" y="34004"/>
                  </a:lnTo>
                  <a:lnTo>
                    <a:pt x="412052" y="32766"/>
                  </a:lnTo>
                  <a:lnTo>
                    <a:pt x="412052" y="32766"/>
                  </a:lnTo>
                  <a:lnTo>
                    <a:pt x="411385" y="31528"/>
                  </a:lnTo>
                  <a:lnTo>
                    <a:pt x="411385" y="31528"/>
                  </a:lnTo>
                  <a:cubicBezTo>
                    <a:pt x="411194" y="31146"/>
                    <a:pt x="411004" y="30670"/>
                    <a:pt x="410718" y="30289"/>
                  </a:cubicBezTo>
                  <a:lnTo>
                    <a:pt x="410718" y="30289"/>
                  </a:lnTo>
                  <a:lnTo>
                    <a:pt x="410051" y="29051"/>
                  </a:lnTo>
                  <a:lnTo>
                    <a:pt x="410051" y="29051"/>
                  </a:lnTo>
                  <a:cubicBezTo>
                    <a:pt x="409861" y="28670"/>
                    <a:pt x="409575" y="28289"/>
                    <a:pt x="409385" y="27813"/>
                  </a:cubicBezTo>
                  <a:lnTo>
                    <a:pt x="409385" y="27813"/>
                  </a:lnTo>
                  <a:lnTo>
                    <a:pt x="408622" y="26670"/>
                  </a:lnTo>
                  <a:lnTo>
                    <a:pt x="408622" y="26670"/>
                  </a:lnTo>
                  <a:lnTo>
                    <a:pt x="407861" y="25527"/>
                  </a:lnTo>
                  <a:lnTo>
                    <a:pt x="407861" y="25527"/>
                  </a:lnTo>
                  <a:lnTo>
                    <a:pt x="407098" y="24384"/>
                  </a:lnTo>
                  <a:lnTo>
                    <a:pt x="407098" y="24384"/>
                  </a:lnTo>
                  <a:lnTo>
                    <a:pt x="406241" y="23241"/>
                  </a:lnTo>
                  <a:lnTo>
                    <a:pt x="406241" y="23241"/>
                  </a:lnTo>
                  <a:lnTo>
                    <a:pt x="405384" y="22193"/>
                  </a:lnTo>
                  <a:lnTo>
                    <a:pt x="405384" y="22193"/>
                  </a:lnTo>
                  <a:cubicBezTo>
                    <a:pt x="405098" y="21812"/>
                    <a:pt x="404813" y="21431"/>
                    <a:pt x="404527" y="21145"/>
                  </a:cubicBezTo>
                  <a:lnTo>
                    <a:pt x="404527" y="21145"/>
                  </a:lnTo>
                  <a:lnTo>
                    <a:pt x="403670" y="20098"/>
                  </a:lnTo>
                  <a:lnTo>
                    <a:pt x="403670" y="20098"/>
                  </a:lnTo>
                  <a:lnTo>
                    <a:pt x="402717" y="19050"/>
                  </a:lnTo>
                  <a:lnTo>
                    <a:pt x="402717" y="19050"/>
                  </a:lnTo>
                  <a:lnTo>
                    <a:pt x="401764" y="18002"/>
                  </a:lnTo>
                  <a:lnTo>
                    <a:pt x="401764" y="18002"/>
                  </a:lnTo>
                  <a:lnTo>
                    <a:pt x="400812" y="17050"/>
                  </a:lnTo>
                  <a:lnTo>
                    <a:pt x="400812" y="17050"/>
                  </a:lnTo>
                  <a:lnTo>
                    <a:pt x="399860" y="16097"/>
                  </a:lnTo>
                  <a:lnTo>
                    <a:pt x="399860" y="16097"/>
                  </a:lnTo>
                  <a:lnTo>
                    <a:pt x="398812" y="15144"/>
                  </a:lnTo>
                  <a:lnTo>
                    <a:pt x="398812" y="15144"/>
                  </a:lnTo>
                  <a:lnTo>
                    <a:pt x="397764" y="14192"/>
                  </a:lnTo>
                  <a:lnTo>
                    <a:pt x="397764" y="14192"/>
                  </a:lnTo>
                  <a:lnTo>
                    <a:pt x="396716" y="13335"/>
                  </a:lnTo>
                  <a:lnTo>
                    <a:pt x="396716" y="13335"/>
                  </a:lnTo>
                  <a:cubicBezTo>
                    <a:pt x="396335" y="13049"/>
                    <a:pt x="395954" y="12763"/>
                    <a:pt x="395669" y="12478"/>
                  </a:cubicBezTo>
                  <a:lnTo>
                    <a:pt x="395669" y="12478"/>
                  </a:lnTo>
                  <a:cubicBezTo>
                    <a:pt x="395288" y="12192"/>
                    <a:pt x="394906" y="11906"/>
                    <a:pt x="394621" y="11620"/>
                  </a:cubicBezTo>
                  <a:lnTo>
                    <a:pt x="394621" y="11620"/>
                  </a:lnTo>
                  <a:lnTo>
                    <a:pt x="393478" y="10763"/>
                  </a:lnTo>
                  <a:lnTo>
                    <a:pt x="393478" y="10763"/>
                  </a:lnTo>
                  <a:lnTo>
                    <a:pt x="392335" y="10001"/>
                  </a:lnTo>
                  <a:lnTo>
                    <a:pt x="392335" y="10001"/>
                  </a:lnTo>
                  <a:lnTo>
                    <a:pt x="391192" y="9239"/>
                  </a:lnTo>
                  <a:lnTo>
                    <a:pt x="391192" y="9239"/>
                  </a:lnTo>
                  <a:lnTo>
                    <a:pt x="390049" y="8477"/>
                  </a:lnTo>
                  <a:lnTo>
                    <a:pt x="390049" y="8477"/>
                  </a:lnTo>
                  <a:lnTo>
                    <a:pt x="388811" y="7811"/>
                  </a:lnTo>
                  <a:lnTo>
                    <a:pt x="388811" y="7811"/>
                  </a:lnTo>
                  <a:lnTo>
                    <a:pt x="387572" y="7144"/>
                  </a:lnTo>
                  <a:lnTo>
                    <a:pt x="387572" y="7144"/>
                  </a:lnTo>
                  <a:lnTo>
                    <a:pt x="386334" y="6477"/>
                  </a:lnTo>
                  <a:lnTo>
                    <a:pt x="386334" y="6477"/>
                  </a:lnTo>
                  <a:lnTo>
                    <a:pt x="385096" y="5810"/>
                  </a:lnTo>
                  <a:lnTo>
                    <a:pt x="385096" y="5810"/>
                  </a:lnTo>
                  <a:lnTo>
                    <a:pt x="383858" y="5239"/>
                  </a:lnTo>
                  <a:lnTo>
                    <a:pt x="383858" y="5239"/>
                  </a:lnTo>
                  <a:cubicBezTo>
                    <a:pt x="383477" y="5048"/>
                    <a:pt x="383000" y="4858"/>
                    <a:pt x="382619" y="4667"/>
                  </a:cubicBezTo>
                  <a:lnTo>
                    <a:pt x="382619" y="4667"/>
                  </a:lnTo>
                  <a:lnTo>
                    <a:pt x="381286" y="4096"/>
                  </a:lnTo>
                  <a:lnTo>
                    <a:pt x="381286" y="4096"/>
                  </a:lnTo>
                  <a:lnTo>
                    <a:pt x="379952" y="3620"/>
                  </a:lnTo>
                  <a:lnTo>
                    <a:pt x="379952" y="3620"/>
                  </a:lnTo>
                  <a:lnTo>
                    <a:pt x="378619" y="3143"/>
                  </a:lnTo>
                  <a:lnTo>
                    <a:pt x="378619" y="3143"/>
                  </a:lnTo>
                  <a:lnTo>
                    <a:pt x="377285" y="2667"/>
                  </a:lnTo>
                  <a:lnTo>
                    <a:pt x="377285" y="2667"/>
                  </a:lnTo>
                  <a:lnTo>
                    <a:pt x="375952" y="2286"/>
                  </a:lnTo>
                  <a:lnTo>
                    <a:pt x="375952" y="2286"/>
                  </a:lnTo>
                  <a:lnTo>
                    <a:pt x="374618" y="1905"/>
                  </a:lnTo>
                  <a:lnTo>
                    <a:pt x="374618" y="1905"/>
                  </a:lnTo>
                  <a:lnTo>
                    <a:pt x="373285" y="1524"/>
                  </a:lnTo>
                  <a:lnTo>
                    <a:pt x="373285" y="1524"/>
                  </a:lnTo>
                  <a:lnTo>
                    <a:pt x="371856" y="1238"/>
                  </a:lnTo>
                  <a:lnTo>
                    <a:pt x="371856" y="1238"/>
                  </a:lnTo>
                  <a:cubicBezTo>
                    <a:pt x="371380" y="1143"/>
                    <a:pt x="370904" y="1048"/>
                    <a:pt x="370427" y="952"/>
                  </a:cubicBezTo>
                  <a:lnTo>
                    <a:pt x="370427" y="952"/>
                  </a:lnTo>
                  <a:lnTo>
                    <a:pt x="368998" y="667"/>
                  </a:lnTo>
                  <a:lnTo>
                    <a:pt x="368998" y="667"/>
                  </a:lnTo>
                  <a:lnTo>
                    <a:pt x="367570" y="476"/>
                  </a:lnTo>
                  <a:lnTo>
                    <a:pt x="367570" y="476"/>
                  </a:lnTo>
                  <a:lnTo>
                    <a:pt x="366141" y="285"/>
                  </a:lnTo>
                  <a:lnTo>
                    <a:pt x="366141" y="285"/>
                  </a:lnTo>
                  <a:lnTo>
                    <a:pt x="364712" y="190"/>
                  </a:lnTo>
                  <a:lnTo>
                    <a:pt x="364712" y="190"/>
                  </a:lnTo>
                  <a:lnTo>
                    <a:pt x="363284" y="95"/>
                  </a:lnTo>
                  <a:lnTo>
                    <a:pt x="363284" y="95"/>
                  </a:lnTo>
                  <a:lnTo>
                    <a:pt x="362807" y="95"/>
                  </a:lnTo>
                  <a:cubicBezTo>
                    <a:pt x="362141" y="95"/>
                    <a:pt x="361569" y="95"/>
                    <a:pt x="360902" y="0"/>
                  </a:cubicBezTo>
                  <a:lnTo>
                    <a:pt x="360426" y="0"/>
                  </a:lnTo>
                  <a:lnTo>
                    <a:pt x="360426" y="0"/>
                  </a:lnTo>
                  <a:lnTo>
                    <a:pt x="340423" y="0"/>
                  </a:lnTo>
                  <a:lnTo>
                    <a:pt x="57912" y="0"/>
                  </a:lnTo>
                  <a:cubicBezTo>
                    <a:pt x="25908" y="0"/>
                    <a:pt x="0" y="25908"/>
                    <a:pt x="0" y="57626"/>
                  </a:cubicBezTo>
                  <a:lnTo>
                    <a:pt x="0" y="57626"/>
                  </a:lnTo>
                  <a:close/>
                  <a:moveTo>
                    <a:pt x="417767" y="57626"/>
                  </a:moveTo>
                  <a:lnTo>
                    <a:pt x="417767" y="57626"/>
                  </a:lnTo>
                  <a:lnTo>
                    <a:pt x="417767" y="57626"/>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0" name="Freeform: Shape 189">
              <a:extLst>
                <a:ext uri="{FF2B5EF4-FFF2-40B4-BE49-F238E27FC236}">
                  <a16:creationId xmlns:a16="http://schemas.microsoft.com/office/drawing/2014/main" id="{957085BC-09FE-4530-8928-A158CE34019F}"/>
                </a:ext>
              </a:extLst>
            </p:cNvPr>
            <p:cNvSpPr/>
            <p:nvPr/>
          </p:nvSpPr>
          <p:spPr>
            <a:xfrm>
              <a:off x="2750550" y="3676824"/>
              <a:ext cx="1739455" cy="1600200"/>
            </a:xfrm>
            <a:custGeom>
              <a:avLst/>
              <a:gdLst>
                <a:gd name="connsiteX0" fmla="*/ 476 w 1739455"/>
                <a:gd name="connsiteY0" fmla="*/ 514921 h 1600200"/>
                <a:gd name="connsiteX1" fmla="*/ 48006 w 1739455"/>
                <a:gd name="connsiteY1" fmla="*/ 442722 h 1600200"/>
                <a:gd name="connsiteX2" fmla="*/ 234791 w 1739455"/>
                <a:gd name="connsiteY2" fmla="*/ 442722 h 1600200"/>
                <a:gd name="connsiteX3" fmla="*/ 319373 w 1739455"/>
                <a:gd name="connsiteY3" fmla="*/ 508063 h 1600200"/>
                <a:gd name="connsiteX4" fmla="*/ 319373 w 1739455"/>
                <a:gd name="connsiteY4" fmla="*/ 527018 h 1600200"/>
                <a:gd name="connsiteX5" fmla="*/ 377000 w 1739455"/>
                <a:gd name="connsiteY5" fmla="*/ 584645 h 1600200"/>
                <a:gd name="connsiteX6" fmla="*/ 405098 w 1739455"/>
                <a:gd name="connsiteY6" fmla="*/ 584645 h 1600200"/>
                <a:gd name="connsiteX7" fmla="*/ 486061 w 1739455"/>
                <a:gd name="connsiteY7" fmla="*/ 665607 h 1600200"/>
                <a:gd name="connsiteX8" fmla="*/ 486061 w 1739455"/>
                <a:gd name="connsiteY8" fmla="*/ 672751 h 1600200"/>
                <a:gd name="connsiteX9" fmla="*/ 486061 w 1739455"/>
                <a:gd name="connsiteY9" fmla="*/ 674275 h 1600200"/>
                <a:gd name="connsiteX10" fmla="*/ 486061 w 1739455"/>
                <a:gd name="connsiteY10" fmla="*/ 674275 h 1600200"/>
                <a:gd name="connsiteX11" fmla="*/ 486156 w 1739455"/>
                <a:gd name="connsiteY11" fmla="*/ 675704 h 1600200"/>
                <a:gd name="connsiteX12" fmla="*/ 486156 w 1739455"/>
                <a:gd name="connsiteY12" fmla="*/ 675704 h 1600200"/>
                <a:gd name="connsiteX13" fmla="*/ 486251 w 1739455"/>
                <a:gd name="connsiteY13" fmla="*/ 677132 h 1600200"/>
                <a:gd name="connsiteX14" fmla="*/ 486251 w 1739455"/>
                <a:gd name="connsiteY14" fmla="*/ 677132 h 1600200"/>
                <a:gd name="connsiteX15" fmla="*/ 486346 w 1739455"/>
                <a:gd name="connsiteY15" fmla="*/ 678561 h 1600200"/>
                <a:gd name="connsiteX16" fmla="*/ 486346 w 1739455"/>
                <a:gd name="connsiteY16" fmla="*/ 678561 h 1600200"/>
                <a:gd name="connsiteX17" fmla="*/ 486537 w 1739455"/>
                <a:gd name="connsiteY17" fmla="*/ 679990 h 1600200"/>
                <a:gd name="connsiteX18" fmla="*/ 486537 w 1739455"/>
                <a:gd name="connsiteY18" fmla="*/ 679990 h 1600200"/>
                <a:gd name="connsiteX19" fmla="*/ 486728 w 1739455"/>
                <a:gd name="connsiteY19" fmla="*/ 681419 h 1600200"/>
                <a:gd name="connsiteX20" fmla="*/ 486728 w 1739455"/>
                <a:gd name="connsiteY20" fmla="*/ 681419 h 1600200"/>
                <a:gd name="connsiteX21" fmla="*/ 486918 w 1739455"/>
                <a:gd name="connsiteY21" fmla="*/ 682847 h 1600200"/>
                <a:gd name="connsiteX22" fmla="*/ 486918 w 1739455"/>
                <a:gd name="connsiteY22" fmla="*/ 682847 h 1600200"/>
                <a:gd name="connsiteX23" fmla="*/ 509206 w 1739455"/>
                <a:gd name="connsiteY23" fmla="*/ 718852 h 1600200"/>
                <a:gd name="connsiteX24" fmla="*/ 509206 w 1739455"/>
                <a:gd name="connsiteY24" fmla="*/ 718852 h 1600200"/>
                <a:gd name="connsiteX25" fmla="*/ 510350 w 1739455"/>
                <a:gd name="connsiteY25" fmla="*/ 719709 h 1600200"/>
                <a:gd name="connsiteX26" fmla="*/ 510350 w 1739455"/>
                <a:gd name="connsiteY26" fmla="*/ 719709 h 1600200"/>
                <a:gd name="connsiteX27" fmla="*/ 511493 w 1739455"/>
                <a:gd name="connsiteY27" fmla="*/ 720471 h 1600200"/>
                <a:gd name="connsiteX28" fmla="*/ 511493 w 1739455"/>
                <a:gd name="connsiteY28" fmla="*/ 720471 h 1600200"/>
                <a:gd name="connsiteX29" fmla="*/ 512636 w 1739455"/>
                <a:gd name="connsiteY29" fmla="*/ 721233 h 1600200"/>
                <a:gd name="connsiteX30" fmla="*/ 512636 w 1739455"/>
                <a:gd name="connsiteY30" fmla="*/ 721233 h 1600200"/>
                <a:gd name="connsiteX31" fmla="*/ 513779 w 1739455"/>
                <a:gd name="connsiteY31" fmla="*/ 721995 h 1600200"/>
                <a:gd name="connsiteX32" fmla="*/ 513779 w 1739455"/>
                <a:gd name="connsiteY32" fmla="*/ 721995 h 1600200"/>
                <a:gd name="connsiteX33" fmla="*/ 514350 w 1739455"/>
                <a:gd name="connsiteY33" fmla="*/ 722281 h 1600200"/>
                <a:gd name="connsiteX34" fmla="*/ 515684 w 1739455"/>
                <a:gd name="connsiteY34" fmla="*/ 723043 h 1600200"/>
                <a:gd name="connsiteX35" fmla="*/ 516255 w 1739455"/>
                <a:gd name="connsiteY35" fmla="*/ 723329 h 1600200"/>
                <a:gd name="connsiteX36" fmla="*/ 516255 w 1739455"/>
                <a:gd name="connsiteY36" fmla="*/ 723329 h 1600200"/>
                <a:gd name="connsiteX37" fmla="*/ 517493 w 1739455"/>
                <a:gd name="connsiteY37" fmla="*/ 723995 h 1600200"/>
                <a:gd name="connsiteX38" fmla="*/ 517493 w 1739455"/>
                <a:gd name="connsiteY38" fmla="*/ 723995 h 1600200"/>
                <a:gd name="connsiteX39" fmla="*/ 518731 w 1739455"/>
                <a:gd name="connsiteY39" fmla="*/ 724662 h 1600200"/>
                <a:gd name="connsiteX40" fmla="*/ 518731 w 1739455"/>
                <a:gd name="connsiteY40" fmla="*/ 724662 h 1600200"/>
                <a:gd name="connsiteX41" fmla="*/ 519970 w 1739455"/>
                <a:gd name="connsiteY41" fmla="*/ 725234 h 1600200"/>
                <a:gd name="connsiteX42" fmla="*/ 519970 w 1739455"/>
                <a:gd name="connsiteY42" fmla="*/ 725234 h 1600200"/>
                <a:gd name="connsiteX43" fmla="*/ 521208 w 1739455"/>
                <a:gd name="connsiteY43" fmla="*/ 725805 h 1600200"/>
                <a:gd name="connsiteX44" fmla="*/ 521208 w 1739455"/>
                <a:gd name="connsiteY44" fmla="*/ 725805 h 1600200"/>
                <a:gd name="connsiteX45" fmla="*/ 522542 w 1739455"/>
                <a:gd name="connsiteY45" fmla="*/ 726377 h 1600200"/>
                <a:gd name="connsiteX46" fmla="*/ 522542 w 1739455"/>
                <a:gd name="connsiteY46" fmla="*/ 726377 h 1600200"/>
                <a:gd name="connsiteX47" fmla="*/ 523875 w 1739455"/>
                <a:gd name="connsiteY47" fmla="*/ 726853 h 1600200"/>
                <a:gd name="connsiteX48" fmla="*/ 523875 w 1739455"/>
                <a:gd name="connsiteY48" fmla="*/ 726853 h 1600200"/>
                <a:gd name="connsiteX49" fmla="*/ 525209 w 1739455"/>
                <a:gd name="connsiteY49" fmla="*/ 727329 h 1600200"/>
                <a:gd name="connsiteX50" fmla="*/ 525209 w 1739455"/>
                <a:gd name="connsiteY50" fmla="*/ 727329 h 1600200"/>
                <a:gd name="connsiteX51" fmla="*/ 525494 w 1739455"/>
                <a:gd name="connsiteY51" fmla="*/ 727424 h 1600200"/>
                <a:gd name="connsiteX52" fmla="*/ 527590 w 1739455"/>
                <a:gd name="connsiteY52" fmla="*/ 728091 h 1600200"/>
                <a:gd name="connsiteX53" fmla="*/ 527876 w 1739455"/>
                <a:gd name="connsiteY53" fmla="*/ 728186 h 1600200"/>
                <a:gd name="connsiteX54" fmla="*/ 527876 w 1739455"/>
                <a:gd name="connsiteY54" fmla="*/ 728186 h 1600200"/>
                <a:gd name="connsiteX55" fmla="*/ 529209 w 1739455"/>
                <a:gd name="connsiteY55" fmla="*/ 728567 h 1600200"/>
                <a:gd name="connsiteX56" fmla="*/ 529209 w 1739455"/>
                <a:gd name="connsiteY56" fmla="*/ 728567 h 1600200"/>
                <a:gd name="connsiteX57" fmla="*/ 530543 w 1739455"/>
                <a:gd name="connsiteY57" fmla="*/ 728948 h 1600200"/>
                <a:gd name="connsiteX58" fmla="*/ 530543 w 1739455"/>
                <a:gd name="connsiteY58" fmla="*/ 728948 h 1600200"/>
                <a:gd name="connsiteX59" fmla="*/ 531971 w 1739455"/>
                <a:gd name="connsiteY59" fmla="*/ 729234 h 1600200"/>
                <a:gd name="connsiteX60" fmla="*/ 531971 w 1739455"/>
                <a:gd name="connsiteY60" fmla="*/ 729234 h 1600200"/>
                <a:gd name="connsiteX61" fmla="*/ 533400 w 1739455"/>
                <a:gd name="connsiteY61" fmla="*/ 729520 h 1600200"/>
                <a:gd name="connsiteX62" fmla="*/ 533400 w 1739455"/>
                <a:gd name="connsiteY62" fmla="*/ 729520 h 1600200"/>
                <a:gd name="connsiteX63" fmla="*/ 533686 w 1739455"/>
                <a:gd name="connsiteY63" fmla="*/ 729520 h 1600200"/>
                <a:gd name="connsiteX64" fmla="*/ 536067 w 1739455"/>
                <a:gd name="connsiteY64" fmla="*/ 729901 h 1600200"/>
                <a:gd name="connsiteX65" fmla="*/ 536353 w 1739455"/>
                <a:gd name="connsiteY65" fmla="*/ 729901 h 1600200"/>
                <a:gd name="connsiteX66" fmla="*/ 536353 w 1739455"/>
                <a:gd name="connsiteY66" fmla="*/ 729901 h 1600200"/>
                <a:gd name="connsiteX67" fmla="*/ 537781 w 1739455"/>
                <a:gd name="connsiteY67" fmla="*/ 730091 h 1600200"/>
                <a:gd name="connsiteX68" fmla="*/ 537781 w 1739455"/>
                <a:gd name="connsiteY68" fmla="*/ 730091 h 1600200"/>
                <a:gd name="connsiteX69" fmla="*/ 539210 w 1739455"/>
                <a:gd name="connsiteY69" fmla="*/ 730187 h 1600200"/>
                <a:gd name="connsiteX70" fmla="*/ 539210 w 1739455"/>
                <a:gd name="connsiteY70" fmla="*/ 730187 h 1600200"/>
                <a:gd name="connsiteX71" fmla="*/ 540639 w 1739455"/>
                <a:gd name="connsiteY71" fmla="*/ 730282 h 1600200"/>
                <a:gd name="connsiteX72" fmla="*/ 540639 w 1739455"/>
                <a:gd name="connsiteY72" fmla="*/ 730282 h 1600200"/>
                <a:gd name="connsiteX73" fmla="*/ 541115 w 1739455"/>
                <a:gd name="connsiteY73" fmla="*/ 730282 h 1600200"/>
                <a:gd name="connsiteX74" fmla="*/ 544259 w 1739455"/>
                <a:gd name="connsiteY74" fmla="*/ 730377 h 1600200"/>
                <a:gd name="connsiteX75" fmla="*/ 563594 w 1739455"/>
                <a:gd name="connsiteY75" fmla="*/ 730377 h 1600200"/>
                <a:gd name="connsiteX76" fmla="*/ 565880 w 1739455"/>
                <a:gd name="connsiteY76" fmla="*/ 730377 h 1600200"/>
                <a:gd name="connsiteX77" fmla="*/ 646843 w 1739455"/>
                <a:gd name="connsiteY77" fmla="*/ 811339 h 1600200"/>
                <a:gd name="connsiteX78" fmla="*/ 646843 w 1739455"/>
                <a:gd name="connsiteY78" fmla="*/ 814864 h 1600200"/>
                <a:gd name="connsiteX79" fmla="*/ 646843 w 1739455"/>
                <a:gd name="connsiteY79" fmla="*/ 816388 h 1600200"/>
                <a:gd name="connsiteX80" fmla="*/ 646843 w 1739455"/>
                <a:gd name="connsiteY80" fmla="*/ 816388 h 1600200"/>
                <a:gd name="connsiteX81" fmla="*/ 646938 w 1739455"/>
                <a:gd name="connsiteY81" fmla="*/ 817817 h 1600200"/>
                <a:gd name="connsiteX82" fmla="*/ 646938 w 1739455"/>
                <a:gd name="connsiteY82" fmla="*/ 817817 h 1600200"/>
                <a:gd name="connsiteX83" fmla="*/ 647033 w 1739455"/>
                <a:gd name="connsiteY83" fmla="*/ 819245 h 1600200"/>
                <a:gd name="connsiteX84" fmla="*/ 647033 w 1739455"/>
                <a:gd name="connsiteY84" fmla="*/ 819245 h 1600200"/>
                <a:gd name="connsiteX85" fmla="*/ 647129 w 1739455"/>
                <a:gd name="connsiteY85" fmla="*/ 820674 h 1600200"/>
                <a:gd name="connsiteX86" fmla="*/ 647129 w 1739455"/>
                <a:gd name="connsiteY86" fmla="*/ 820674 h 1600200"/>
                <a:gd name="connsiteX87" fmla="*/ 647319 w 1739455"/>
                <a:gd name="connsiteY87" fmla="*/ 822103 h 1600200"/>
                <a:gd name="connsiteX88" fmla="*/ 647319 w 1739455"/>
                <a:gd name="connsiteY88" fmla="*/ 822103 h 1600200"/>
                <a:gd name="connsiteX89" fmla="*/ 647510 w 1739455"/>
                <a:gd name="connsiteY89" fmla="*/ 823531 h 1600200"/>
                <a:gd name="connsiteX90" fmla="*/ 647510 w 1739455"/>
                <a:gd name="connsiteY90" fmla="*/ 823531 h 1600200"/>
                <a:gd name="connsiteX91" fmla="*/ 647795 w 1739455"/>
                <a:gd name="connsiteY91" fmla="*/ 824960 h 1600200"/>
                <a:gd name="connsiteX92" fmla="*/ 647795 w 1739455"/>
                <a:gd name="connsiteY92" fmla="*/ 824960 h 1600200"/>
                <a:gd name="connsiteX93" fmla="*/ 648081 w 1739455"/>
                <a:gd name="connsiteY93" fmla="*/ 826389 h 1600200"/>
                <a:gd name="connsiteX94" fmla="*/ 648081 w 1739455"/>
                <a:gd name="connsiteY94" fmla="*/ 826389 h 1600200"/>
                <a:gd name="connsiteX95" fmla="*/ 648367 w 1739455"/>
                <a:gd name="connsiteY95" fmla="*/ 827818 h 1600200"/>
                <a:gd name="connsiteX96" fmla="*/ 648367 w 1739455"/>
                <a:gd name="connsiteY96" fmla="*/ 827818 h 1600200"/>
                <a:gd name="connsiteX97" fmla="*/ 648748 w 1739455"/>
                <a:gd name="connsiteY97" fmla="*/ 829247 h 1600200"/>
                <a:gd name="connsiteX98" fmla="*/ 648748 w 1739455"/>
                <a:gd name="connsiteY98" fmla="*/ 829247 h 1600200"/>
                <a:gd name="connsiteX99" fmla="*/ 700088 w 1739455"/>
                <a:gd name="connsiteY99" fmla="*/ 872300 h 1600200"/>
                <a:gd name="connsiteX100" fmla="*/ 700088 w 1739455"/>
                <a:gd name="connsiteY100" fmla="*/ 872300 h 1600200"/>
                <a:gd name="connsiteX101" fmla="*/ 701516 w 1739455"/>
                <a:gd name="connsiteY101" fmla="*/ 872395 h 1600200"/>
                <a:gd name="connsiteX102" fmla="*/ 701516 w 1739455"/>
                <a:gd name="connsiteY102" fmla="*/ 872395 h 1600200"/>
                <a:gd name="connsiteX103" fmla="*/ 701993 w 1739455"/>
                <a:gd name="connsiteY103" fmla="*/ 872395 h 1600200"/>
                <a:gd name="connsiteX104" fmla="*/ 705136 w 1739455"/>
                <a:gd name="connsiteY104" fmla="*/ 872490 h 1600200"/>
                <a:gd name="connsiteX105" fmla="*/ 712565 w 1739455"/>
                <a:gd name="connsiteY105" fmla="*/ 872490 h 1600200"/>
                <a:gd name="connsiteX106" fmla="*/ 793528 w 1739455"/>
                <a:gd name="connsiteY106" fmla="*/ 953453 h 1600200"/>
                <a:gd name="connsiteX107" fmla="*/ 793528 w 1739455"/>
                <a:gd name="connsiteY107" fmla="*/ 956977 h 1600200"/>
                <a:gd name="connsiteX108" fmla="*/ 793528 w 1739455"/>
                <a:gd name="connsiteY108" fmla="*/ 958501 h 1600200"/>
                <a:gd name="connsiteX109" fmla="*/ 793528 w 1739455"/>
                <a:gd name="connsiteY109" fmla="*/ 958501 h 1600200"/>
                <a:gd name="connsiteX110" fmla="*/ 793623 w 1739455"/>
                <a:gd name="connsiteY110" fmla="*/ 959930 h 1600200"/>
                <a:gd name="connsiteX111" fmla="*/ 793623 w 1739455"/>
                <a:gd name="connsiteY111" fmla="*/ 959930 h 1600200"/>
                <a:gd name="connsiteX112" fmla="*/ 793718 w 1739455"/>
                <a:gd name="connsiteY112" fmla="*/ 961358 h 1600200"/>
                <a:gd name="connsiteX113" fmla="*/ 793718 w 1739455"/>
                <a:gd name="connsiteY113" fmla="*/ 961358 h 1600200"/>
                <a:gd name="connsiteX114" fmla="*/ 793813 w 1739455"/>
                <a:gd name="connsiteY114" fmla="*/ 962787 h 1600200"/>
                <a:gd name="connsiteX115" fmla="*/ 793813 w 1739455"/>
                <a:gd name="connsiteY115" fmla="*/ 962787 h 1600200"/>
                <a:gd name="connsiteX116" fmla="*/ 794004 w 1739455"/>
                <a:gd name="connsiteY116" fmla="*/ 964216 h 1600200"/>
                <a:gd name="connsiteX117" fmla="*/ 794004 w 1739455"/>
                <a:gd name="connsiteY117" fmla="*/ 964216 h 1600200"/>
                <a:gd name="connsiteX118" fmla="*/ 794195 w 1739455"/>
                <a:gd name="connsiteY118" fmla="*/ 965645 h 1600200"/>
                <a:gd name="connsiteX119" fmla="*/ 794195 w 1739455"/>
                <a:gd name="connsiteY119" fmla="*/ 965645 h 1600200"/>
                <a:gd name="connsiteX120" fmla="*/ 823151 w 1739455"/>
                <a:gd name="connsiteY120" fmla="*/ 1007269 h 1600200"/>
                <a:gd name="connsiteX121" fmla="*/ 823722 w 1739455"/>
                <a:gd name="connsiteY121" fmla="*/ 1007555 h 1600200"/>
                <a:gd name="connsiteX122" fmla="*/ 823722 w 1739455"/>
                <a:gd name="connsiteY122" fmla="*/ 1007555 h 1600200"/>
                <a:gd name="connsiteX123" fmla="*/ 824960 w 1739455"/>
                <a:gd name="connsiteY123" fmla="*/ 1008221 h 1600200"/>
                <a:gd name="connsiteX124" fmla="*/ 824960 w 1739455"/>
                <a:gd name="connsiteY124" fmla="*/ 1008221 h 1600200"/>
                <a:gd name="connsiteX125" fmla="*/ 826198 w 1739455"/>
                <a:gd name="connsiteY125" fmla="*/ 1008888 h 1600200"/>
                <a:gd name="connsiteX126" fmla="*/ 826198 w 1739455"/>
                <a:gd name="connsiteY126" fmla="*/ 1008888 h 1600200"/>
                <a:gd name="connsiteX127" fmla="*/ 827437 w 1739455"/>
                <a:gd name="connsiteY127" fmla="*/ 1009460 h 1600200"/>
                <a:gd name="connsiteX128" fmla="*/ 827437 w 1739455"/>
                <a:gd name="connsiteY128" fmla="*/ 1009460 h 1600200"/>
                <a:gd name="connsiteX129" fmla="*/ 828675 w 1739455"/>
                <a:gd name="connsiteY129" fmla="*/ 1010031 h 1600200"/>
                <a:gd name="connsiteX130" fmla="*/ 828675 w 1739455"/>
                <a:gd name="connsiteY130" fmla="*/ 1010031 h 1600200"/>
                <a:gd name="connsiteX131" fmla="*/ 830009 w 1739455"/>
                <a:gd name="connsiteY131" fmla="*/ 1010603 h 1600200"/>
                <a:gd name="connsiteX132" fmla="*/ 830009 w 1739455"/>
                <a:gd name="connsiteY132" fmla="*/ 1010603 h 1600200"/>
                <a:gd name="connsiteX133" fmla="*/ 831342 w 1739455"/>
                <a:gd name="connsiteY133" fmla="*/ 1011079 h 1600200"/>
                <a:gd name="connsiteX134" fmla="*/ 831342 w 1739455"/>
                <a:gd name="connsiteY134" fmla="*/ 1011079 h 1600200"/>
                <a:gd name="connsiteX135" fmla="*/ 832676 w 1739455"/>
                <a:gd name="connsiteY135" fmla="*/ 1011555 h 1600200"/>
                <a:gd name="connsiteX136" fmla="*/ 832676 w 1739455"/>
                <a:gd name="connsiteY136" fmla="*/ 1011555 h 1600200"/>
                <a:gd name="connsiteX137" fmla="*/ 832961 w 1739455"/>
                <a:gd name="connsiteY137" fmla="*/ 1011650 h 1600200"/>
                <a:gd name="connsiteX138" fmla="*/ 835057 w 1739455"/>
                <a:gd name="connsiteY138" fmla="*/ 1012317 h 1600200"/>
                <a:gd name="connsiteX139" fmla="*/ 835343 w 1739455"/>
                <a:gd name="connsiteY139" fmla="*/ 1012412 h 1600200"/>
                <a:gd name="connsiteX140" fmla="*/ 835343 w 1739455"/>
                <a:gd name="connsiteY140" fmla="*/ 1012412 h 1600200"/>
                <a:gd name="connsiteX141" fmla="*/ 836676 w 1739455"/>
                <a:gd name="connsiteY141" fmla="*/ 1012793 h 1600200"/>
                <a:gd name="connsiteX142" fmla="*/ 836676 w 1739455"/>
                <a:gd name="connsiteY142" fmla="*/ 1012793 h 1600200"/>
                <a:gd name="connsiteX143" fmla="*/ 838010 w 1739455"/>
                <a:gd name="connsiteY143" fmla="*/ 1013174 h 1600200"/>
                <a:gd name="connsiteX144" fmla="*/ 838010 w 1739455"/>
                <a:gd name="connsiteY144" fmla="*/ 1013174 h 1600200"/>
                <a:gd name="connsiteX145" fmla="*/ 839438 w 1739455"/>
                <a:gd name="connsiteY145" fmla="*/ 1013460 h 1600200"/>
                <a:gd name="connsiteX146" fmla="*/ 839438 w 1739455"/>
                <a:gd name="connsiteY146" fmla="*/ 1013460 h 1600200"/>
                <a:gd name="connsiteX147" fmla="*/ 840867 w 1739455"/>
                <a:gd name="connsiteY147" fmla="*/ 1013746 h 1600200"/>
                <a:gd name="connsiteX148" fmla="*/ 840867 w 1739455"/>
                <a:gd name="connsiteY148" fmla="*/ 1013746 h 1600200"/>
                <a:gd name="connsiteX149" fmla="*/ 841153 w 1739455"/>
                <a:gd name="connsiteY149" fmla="*/ 1013746 h 1600200"/>
                <a:gd name="connsiteX150" fmla="*/ 843534 w 1739455"/>
                <a:gd name="connsiteY150" fmla="*/ 1014127 h 1600200"/>
                <a:gd name="connsiteX151" fmla="*/ 843820 w 1739455"/>
                <a:gd name="connsiteY151" fmla="*/ 1014127 h 1600200"/>
                <a:gd name="connsiteX152" fmla="*/ 843820 w 1739455"/>
                <a:gd name="connsiteY152" fmla="*/ 1014127 h 1600200"/>
                <a:gd name="connsiteX153" fmla="*/ 845248 w 1739455"/>
                <a:gd name="connsiteY153" fmla="*/ 1014317 h 1600200"/>
                <a:gd name="connsiteX154" fmla="*/ 845248 w 1739455"/>
                <a:gd name="connsiteY154" fmla="*/ 1014317 h 1600200"/>
                <a:gd name="connsiteX155" fmla="*/ 846677 w 1739455"/>
                <a:gd name="connsiteY155" fmla="*/ 1014413 h 1600200"/>
                <a:gd name="connsiteX156" fmla="*/ 846677 w 1739455"/>
                <a:gd name="connsiteY156" fmla="*/ 1014413 h 1600200"/>
                <a:gd name="connsiteX157" fmla="*/ 848106 w 1739455"/>
                <a:gd name="connsiteY157" fmla="*/ 1014508 h 1600200"/>
                <a:gd name="connsiteX158" fmla="*/ 848106 w 1739455"/>
                <a:gd name="connsiteY158" fmla="*/ 1014508 h 1600200"/>
                <a:gd name="connsiteX159" fmla="*/ 848582 w 1739455"/>
                <a:gd name="connsiteY159" fmla="*/ 1014508 h 1600200"/>
                <a:gd name="connsiteX160" fmla="*/ 851726 w 1739455"/>
                <a:gd name="connsiteY160" fmla="*/ 1014603 h 1600200"/>
                <a:gd name="connsiteX161" fmla="*/ 871156 w 1739455"/>
                <a:gd name="connsiteY161" fmla="*/ 1014603 h 1600200"/>
                <a:gd name="connsiteX162" fmla="*/ 878110 w 1739455"/>
                <a:gd name="connsiteY162" fmla="*/ 1014603 h 1600200"/>
                <a:gd name="connsiteX163" fmla="*/ 959072 w 1739455"/>
                <a:gd name="connsiteY163" fmla="*/ 1095566 h 1600200"/>
                <a:gd name="connsiteX164" fmla="*/ 959072 w 1739455"/>
                <a:gd name="connsiteY164" fmla="*/ 1105376 h 1600200"/>
                <a:gd name="connsiteX165" fmla="*/ 959072 w 1739455"/>
                <a:gd name="connsiteY165" fmla="*/ 1106805 h 1600200"/>
                <a:gd name="connsiteX166" fmla="*/ 959072 w 1739455"/>
                <a:gd name="connsiteY166" fmla="*/ 1106805 h 1600200"/>
                <a:gd name="connsiteX167" fmla="*/ 959168 w 1739455"/>
                <a:gd name="connsiteY167" fmla="*/ 1108234 h 1600200"/>
                <a:gd name="connsiteX168" fmla="*/ 959168 w 1739455"/>
                <a:gd name="connsiteY168" fmla="*/ 1108234 h 1600200"/>
                <a:gd name="connsiteX169" fmla="*/ 959263 w 1739455"/>
                <a:gd name="connsiteY169" fmla="*/ 1109663 h 1600200"/>
                <a:gd name="connsiteX170" fmla="*/ 959263 w 1739455"/>
                <a:gd name="connsiteY170" fmla="*/ 1109663 h 1600200"/>
                <a:gd name="connsiteX171" fmla="*/ 959358 w 1739455"/>
                <a:gd name="connsiteY171" fmla="*/ 1111091 h 1600200"/>
                <a:gd name="connsiteX172" fmla="*/ 959358 w 1739455"/>
                <a:gd name="connsiteY172" fmla="*/ 1111091 h 1600200"/>
                <a:gd name="connsiteX173" fmla="*/ 959548 w 1739455"/>
                <a:gd name="connsiteY173" fmla="*/ 1112520 h 1600200"/>
                <a:gd name="connsiteX174" fmla="*/ 959548 w 1739455"/>
                <a:gd name="connsiteY174" fmla="*/ 1112520 h 1600200"/>
                <a:gd name="connsiteX175" fmla="*/ 959739 w 1739455"/>
                <a:gd name="connsiteY175" fmla="*/ 1113949 h 1600200"/>
                <a:gd name="connsiteX176" fmla="*/ 959739 w 1739455"/>
                <a:gd name="connsiteY176" fmla="*/ 1113949 h 1600200"/>
                <a:gd name="connsiteX177" fmla="*/ 959930 w 1739455"/>
                <a:gd name="connsiteY177" fmla="*/ 1115378 h 1600200"/>
                <a:gd name="connsiteX178" fmla="*/ 959930 w 1739455"/>
                <a:gd name="connsiteY178" fmla="*/ 1115378 h 1600200"/>
                <a:gd name="connsiteX179" fmla="*/ 960215 w 1739455"/>
                <a:gd name="connsiteY179" fmla="*/ 1116806 h 1600200"/>
                <a:gd name="connsiteX180" fmla="*/ 960215 w 1739455"/>
                <a:gd name="connsiteY180" fmla="*/ 1116806 h 1600200"/>
                <a:gd name="connsiteX181" fmla="*/ 960501 w 1739455"/>
                <a:gd name="connsiteY181" fmla="*/ 1118235 h 1600200"/>
                <a:gd name="connsiteX182" fmla="*/ 960501 w 1739455"/>
                <a:gd name="connsiteY182" fmla="*/ 1118235 h 1600200"/>
                <a:gd name="connsiteX183" fmla="*/ 960882 w 1739455"/>
                <a:gd name="connsiteY183" fmla="*/ 1119664 h 1600200"/>
                <a:gd name="connsiteX184" fmla="*/ 960882 w 1739455"/>
                <a:gd name="connsiteY184" fmla="*/ 1119664 h 1600200"/>
                <a:gd name="connsiteX185" fmla="*/ 961263 w 1739455"/>
                <a:gd name="connsiteY185" fmla="*/ 1120997 h 1600200"/>
                <a:gd name="connsiteX186" fmla="*/ 961263 w 1739455"/>
                <a:gd name="connsiteY186" fmla="*/ 1120997 h 1600200"/>
                <a:gd name="connsiteX187" fmla="*/ 961644 w 1739455"/>
                <a:gd name="connsiteY187" fmla="*/ 1122331 h 1600200"/>
                <a:gd name="connsiteX188" fmla="*/ 961644 w 1739455"/>
                <a:gd name="connsiteY188" fmla="*/ 1122331 h 1600200"/>
                <a:gd name="connsiteX189" fmla="*/ 962120 w 1739455"/>
                <a:gd name="connsiteY189" fmla="*/ 1123664 h 1600200"/>
                <a:gd name="connsiteX190" fmla="*/ 962120 w 1739455"/>
                <a:gd name="connsiteY190" fmla="*/ 1123664 h 1600200"/>
                <a:gd name="connsiteX191" fmla="*/ 962597 w 1739455"/>
                <a:gd name="connsiteY191" fmla="*/ 1124998 h 1600200"/>
                <a:gd name="connsiteX192" fmla="*/ 962597 w 1739455"/>
                <a:gd name="connsiteY192" fmla="*/ 1124998 h 1600200"/>
                <a:gd name="connsiteX193" fmla="*/ 963073 w 1739455"/>
                <a:gd name="connsiteY193" fmla="*/ 1126331 h 1600200"/>
                <a:gd name="connsiteX194" fmla="*/ 963073 w 1739455"/>
                <a:gd name="connsiteY194" fmla="*/ 1126331 h 1600200"/>
                <a:gd name="connsiteX195" fmla="*/ 963644 w 1739455"/>
                <a:gd name="connsiteY195" fmla="*/ 1127665 h 1600200"/>
                <a:gd name="connsiteX196" fmla="*/ 963644 w 1739455"/>
                <a:gd name="connsiteY196" fmla="*/ 1127665 h 1600200"/>
                <a:gd name="connsiteX197" fmla="*/ 964216 w 1739455"/>
                <a:gd name="connsiteY197" fmla="*/ 1128903 h 1600200"/>
                <a:gd name="connsiteX198" fmla="*/ 964216 w 1739455"/>
                <a:gd name="connsiteY198" fmla="*/ 1128903 h 1600200"/>
                <a:gd name="connsiteX199" fmla="*/ 964787 w 1739455"/>
                <a:gd name="connsiteY199" fmla="*/ 1130141 h 1600200"/>
                <a:gd name="connsiteX200" fmla="*/ 964787 w 1739455"/>
                <a:gd name="connsiteY200" fmla="*/ 1130141 h 1600200"/>
                <a:gd name="connsiteX201" fmla="*/ 965454 w 1739455"/>
                <a:gd name="connsiteY201" fmla="*/ 1131380 h 1600200"/>
                <a:gd name="connsiteX202" fmla="*/ 965454 w 1739455"/>
                <a:gd name="connsiteY202" fmla="*/ 1131380 h 1600200"/>
                <a:gd name="connsiteX203" fmla="*/ 966121 w 1739455"/>
                <a:gd name="connsiteY203" fmla="*/ 1132618 h 1600200"/>
                <a:gd name="connsiteX204" fmla="*/ 966121 w 1739455"/>
                <a:gd name="connsiteY204" fmla="*/ 1132618 h 1600200"/>
                <a:gd name="connsiteX205" fmla="*/ 966788 w 1739455"/>
                <a:gd name="connsiteY205" fmla="*/ 1133856 h 1600200"/>
                <a:gd name="connsiteX206" fmla="*/ 966788 w 1739455"/>
                <a:gd name="connsiteY206" fmla="*/ 1133856 h 1600200"/>
                <a:gd name="connsiteX207" fmla="*/ 967454 w 1739455"/>
                <a:gd name="connsiteY207" fmla="*/ 1135094 h 1600200"/>
                <a:gd name="connsiteX208" fmla="*/ 967454 w 1739455"/>
                <a:gd name="connsiteY208" fmla="*/ 1135094 h 1600200"/>
                <a:gd name="connsiteX209" fmla="*/ 968216 w 1739455"/>
                <a:gd name="connsiteY209" fmla="*/ 1136237 h 1600200"/>
                <a:gd name="connsiteX210" fmla="*/ 968216 w 1739455"/>
                <a:gd name="connsiteY210" fmla="*/ 1136237 h 1600200"/>
                <a:gd name="connsiteX211" fmla="*/ 968978 w 1739455"/>
                <a:gd name="connsiteY211" fmla="*/ 1137380 h 1600200"/>
                <a:gd name="connsiteX212" fmla="*/ 968978 w 1739455"/>
                <a:gd name="connsiteY212" fmla="*/ 1137380 h 1600200"/>
                <a:gd name="connsiteX213" fmla="*/ 969740 w 1739455"/>
                <a:gd name="connsiteY213" fmla="*/ 1138523 h 1600200"/>
                <a:gd name="connsiteX214" fmla="*/ 969740 w 1739455"/>
                <a:gd name="connsiteY214" fmla="*/ 1138523 h 1600200"/>
                <a:gd name="connsiteX215" fmla="*/ 970597 w 1739455"/>
                <a:gd name="connsiteY215" fmla="*/ 1139666 h 1600200"/>
                <a:gd name="connsiteX216" fmla="*/ 970597 w 1739455"/>
                <a:gd name="connsiteY216" fmla="*/ 1139666 h 1600200"/>
                <a:gd name="connsiteX217" fmla="*/ 971455 w 1739455"/>
                <a:gd name="connsiteY217" fmla="*/ 1140809 h 1600200"/>
                <a:gd name="connsiteX218" fmla="*/ 971455 w 1739455"/>
                <a:gd name="connsiteY218" fmla="*/ 1140809 h 1600200"/>
                <a:gd name="connsiteX219" fmla="*/ 972312 w 1739455"/>
                <a:gd name="connsiteY219" fmla="*/ 1141857 h 1600200"/>
                <a:gd name="connsiteX220" fmla="*/ 972312 w 1739455"/>
                <a:gd name="connsiteY220" fmla="*/ 1141857 h 1600200"/>
                <a:gd name="connsiteX221" fmla="*/ 973169 w 1739455"/>
                <a:gd name="connsiteY221" fmla="*/ 1142905 h 1600200"/>
                <a:gd name="connsiteX222" fmla="*/ 973169 w 1739455"/>
                <a:gd name="connsiteY222" fmla="*/ 1142905 h 1600200"/>
                <a:gd name="connsiteX223" fmla="*/ 974122 w 1739455"/>
                <a:gd name="connsiteY223" fmla="*/ 1143953 h 1600200"/>
                <a:gd name="connsiteX224" fmla="*/ 974122 w 1739455"/>
                <a:gd name="connsiteY224" fmla="*/ 1143953 h 1600200"/>
                <a:gd name="connsiteX225" fmla="*/ 975074 w 1739455"/>
                <a:gd name="connsiteY225" fmla="*/ 1145000 h 1600200"/>
                <a:gd name="connsiteX226" fmla="*/ 975074 w 1739455"/>
                <a:gd name="connsiteY226" fmla="*/ 1145000 h 1600200"/>
                <a:gd name="connsiteX227" fmla="*/ 976027 w 1739455"/>
                <a:gd name="connsiteY227" fmla="*/ 1145953 h 1600200"/>
                <a:gd name="connsiteX228" fmla="*/ 976027 w 1739455"/>
                <a:gd name="connsiteY228" fmla="*/ 1145953 h 1600200"/>
                <a:gd name="connsiteX229" fmla="*/ 976979 w 1739455"/>
                <a:gd name="connsiteY229" fmla="*/ 1146905 h 1600200"/>
                <a:gd name="connsiteX230" fmla="*/ 976979 w 1739455"/>
                <a:gd name="connsiteY230" fmla="*/ 1146905 h 1600200"/>
                <a:gd name="connsiteX231" fmla="*/ 978027 w 1739455"/>
                <a:gd name="connsiteY231" fmla="*/ 1147858 h 1600200"/>
                <a:gd name="connsiteX232" fmla="*/ 978027 w 1739455"/>
                <a:gd name="connsiteY232" fmla="*/ 1147858 h 1600200"/>
                <a:gd name="connsiteX233" fmla="*/ 979075 w 1739455"/>
                <a:gd name="connsiteY233" fmla="*/ 1148810 h 1600200"/>
                <a:gd name="connsiteX234" fmla="*/ 979075 w 1739455"/>
                <a:gd name="connsiteY234" fmla="*/ 1148810 h 1600200"/>
                <a:gd name="connsiteX235" fmla="*/ 980122 w 1739455"/>
                <a:gd name="connsiteY235" fmla="*/ 1149668 h 1600200"/>
                <a:gd name="connsiteX236" fmla="*/ 980122 w 1739455"/>
                <a:gd name="connsiteY236" fmla="*/ 1149668 h 1600200"/>
                <a:gd name="connsiteX237" fmla="*/ 981170 w 1739455"/>
                <a:gd name="connsiteY237" fmla="*/ 1150525 h 1600200"/>
                <a:gd name="connsiteX238" fmla="*/ 981170 w 1739455"/>
                <a:gd name="connsiteY238" fmla="*/ 1150525 h 1600200"/>
                <a:gd name="connsiteX239" fmla="*/ 982218 w 1739455"/>
                <a:gd name="connsiteY239" fmla="*/ 1151382 h 1600200"/>
                <a:gd name="connsiteX240" fmla="*/ 982218 w 1739455"/>
                <a:gd name="connsiteY240" fmla="*/ 1151382 h 1600200"/>
                <a:gd name="connsiteX241" fmla="*/ 983361 w 1739455"/>
                <a:gd name="connsiteY241" fmla="*/ 1152239 h 1600200"/>
                <a:gd name="connsiteX242" fmla="*/ 983361 w 1739455"/>
                <a:gd name="connsiteY242" fmla="*/ 1152239 h 1600200"/>
                <a:gd name="connsiteX243" fmla="*/ 984504 w 1739455"/>
                <a:gd name="connsiteY243" fmla="*/ 1153001 h 1600200"/>
                <a:gd name="connsiteX244" fmla="*/ 984504 w 1739455"/>
                <a:gd name="connsiteY244" fmla="*/ 1153001 h 1600200"/>
                <a:gd name="connsiteX245" fmla="*/ 985647 w 1739455"/>
                <a:gd name="connsiteY245" fmla="*/ 1153763 h 1600200"/>
                <a:gd name="connsiteX246" fmla="*/ 985647 w 1739455"/>
                <a:gd name="connsiteY246" fmla="*/ 1153763 h 1600200"/>
                <a:gd name="connsiteX247" fmla="*/ 986790 w 1739455"/>
                <a:gd name="connsiteY247" fmla="*/ 1154525 h 1600200"/>
                <a:gd name="connsiteX248" fmla="*/ 986790 w 1739455"/>
                <a:gd name="connsiteY248" fmla="*/ 1154525 h 1600200"/>
                <a:gd name="connsiteX249" fmla="*/ 988028 w 1739455"/>
                <a:gd name="connsiteY249" fmla="*/ 1155192 h 1600200"/>
                <a:gd name="connsiteX250" fmla="*/ 988028 w 1739455"/>
                <a:gd name="connsiteY250" fmla="*/ 1155192 h 1600200"/>
                <a:gd name="connsiteX251" fmla="*/ 989267 w 1739455"/>
                <a:gd name="connsiteY251" fmla="*/ 1155859 h 1600200"/>
                <a:gd name="connsiteX252" fmla="*/ 989267 w 1739455"/>
                <a:gd name="connsiteY252" fmla="*/ 1155859 h 1600200"/>
                <a:gd name="connsiteX253" fmla="*/ 990505 w 1739455"/>
                <a:gd name="connsiteY253" fmla="*/ 1156526 h 1600200"/>
                <a:gd name="connsiteX254" fmla="*/ 990505 w 1739455"/>
                <a:gd name="connsiteY254" fmla="*/ 1156526 h 1600200"/>
                <a:gd name="connsiteX255" fmla="*/ 991743 w 1739455"/>
                <a:gd name="connsiteY255" fmla="*/ 1157192 h 1600200"/>
                <a:gd name="connsiteX256" fmla="*/ 991743 w 1739455"/>
                <a:gd name="connsiteY256" fmla="*/ 1157192 h 1600200"/>
                <a:gd name="connsiteX257" fmla="*/ 992981 w 1739455"/>
                <a:gd name="connsiteY257" fmla="*/ 1157764 h 1600200"/>
                <a:gd name="connsiteX258" fmla="*/ 992981 w 1739455"/>
                <a:gd name="connsiteY258" fmla="*/ 1157764 h 1600200"/>
                <a:gd name="connsiteX259" fmla="*/ 994220 w 1739455"/>
                <a:gd name="connsiteY259" fmla="*/ 1158335 h 1600200"/>
                <a:gd name="connsiteX260" fmla="*/ 994220 w 1739455"/>
                <a:gd name="connsiteY260" fmla="*/ 1158335 h 1600200"/>
                <a:gd name="connsiteX261" fmla="*/ 995553 w 1739455"/>
                <a:gd name="connsiteY261" fmla="*/ 1158907 h 1600200"/>
                <a:gd name="connsiteX262" fmla="*/ 995553 w 1739455"/>
                <a:gd name="connsiteY262" fmla="*/ 1158907 h 1600200"/>
                <a:gd name="connsiteX263" fmla="*/ 996887 w 1739455"/>
                <a:gd name="connsiteY263" fmla="*/ 1159383 h 1600200"/>
                <a:gd name="connsiteX264" fmla="*/ 996887 w 1739455"/>
                <a:gd name="connsiteY264" fmla="*/ 1159383 h 1600200"/>
                <a:gd name="connsiteX265" fmla="*/ 998220 w 1739455"/>
                <a:gd name="connsiteY265" fmla="*/ 1159859 h 1600200"/>
                <a:gd name="connsiteX266" fmla="*/ 998220 w 1739455"/>
                <a:gd name="connsiteY266" fmla="*/ 1159859 h 1600200"/>
                <a:gd name="connsiteX267" fmla="*/ 999554 w 1739455"/>
                <a:gd name="connsiteY267" fmla="*/ 1160336 h 1600200"/>
                <a:gd name="connsiteX268" fmla="*/ 999554 w 1739455"/>
                <a:gd name="connsiteY268" fmla="*/ 1160336 h 1600200"/>
                <a:gd name="connsiteX269" fmla="*/ 1000887 w 1739455"/>
                <a:gd name="connsiteY269" fmla="*/ 1160717 h 1600200"/>
                <a:gd name="connsiteX270" fmla="*/ 1000887 w 1739455"/>
                <a:gd name="connsiteY270" fmla="*/ 1160717 h 1600200"/>
                <a:gd name="connsiteX271" fmla="*/ 1002221 w 1739455"/>
                <a:gd name="connsiteY271" fmla="*/ 1161098 h 1600200"/>
                <a:gd name="connsiteX272" fmla="*/ 1002221 w 1739455"/>
                <a:gd name="connsiteY272" fmla="*/ 1161098 h 1600200"/>
                <a:gd name="connsiteX273" fmla="*/ 1003554 w 1739455"/>
                <a:gd name="connsiteY273" fmla="*/ 1161479 h 1600200"/>
                <a:gd name="connsiteX274" fmla="*/ 1003554 w 1739455"/>
                <a:gd name="connsiteY274" fmla="*/ 1161479 h 1600200"/>
                <a:gd name="connsiteX275" fmla="*/ 1004983 w 1739455"/>
                <a:gd name="connsiteY275" fmla="*/ 1161764 h 1600200"/>
                <a:gd name="connsiteX276" fmla="*/ 1004983 w 1739455"/>
                <a:gd name="connsiteY276" fmla="*/ 1161764 h 1600200"/>
                <a:gd name="connsiteX277" fmla="*/ 1006412 w 1739455"/>
                <a:gd name="connsiteY277" fmla="*/ 1162050 h 1600200"/>
                <a:gd name="connsiteX278" fmla="*/ 1006412 w 1739455"/>
                <a:gd name="connsiteY278" fmla="*/ 1162050 h 1600200"/>
                <a:gd name="connsiteX279" fmla="*/ 1007840 w 1739455"/>
                <a:gd name="connsiteY279" fmla="*/ 1162336 h 1600200"/>
                <a:gd name="connsiteX280" fmla="*/ 1007840 w 1739455"/>
                <a:gd name="connsiteY280" fmla="*/ 1162336 h 1600200"/>
                <a:gd name="connsiteX281" fmla="*/ 1009269 w 1739455"/>
                <a:gd name="connsiteY281" fmla="*/ 1162526 h 1600200"/>
                <a:gd name="connsiteX282" fmla="*/ 1009269 w 1739455"/>
                <a:gd name="connsiteY282" fmla="*/ 1162526 h 1600200"/>
                <a:gd name="connsiteX283" fmla="*/ 1010698 w 1739455"/>
                <a:gd name="connsiteY283" fmla="*/ 1162717 h 1600200"/>
                <a:gd name="connsiteX284" fmla="*/ 1010698 w 1739455"/>
                <a:gd name="connsiteY284" fmla="*/ 1162717 h 1600200"/>
                <a:gd name="connsiteX285" fmla="*/ 1012127 w 1739455"/>
                <a:gd name="connsiteY285" fmla="*/ 1162812 h 1600200"/>
                <a:gd name="connsiteX286" fmla="*/ 1012127 w 1739455"/>
                <a:gd name="connsiteY286" fmla="*/ 1162812 h 1600200"/>
                <a:gd name="connsiteX287" fmla="*/ 1013555 w 1739455"/>
                <a:gd name="connsiteY287" fmla="*/ 1162907 h 1600200"/>
                <a:gd name="connsiteX288" fmla="*/ 1013555 w 1739455"/>
                <a:gd name="connsiteY288" fmla="*/ 1162907 h 1600200"/>
                <a:gd name="connsiteX289" fmla="*/ 1014031 w 1739455"/>
                <a:gd name="connsiteY289" fmla="*/ 1162907 h 1600200"/>
                <a:gd name="connsiteX290" fmla="*/ 1017175 w 1739455"/>
                <a:gd name="connsiteY290" fmla="*/ 1163003 h 1600200"/>
                <a:gd name="connsiteX291" fmla="*/ 1047560 w 1739455"/>
                <a:gd name="connsiteY291" fmla="*/ 1163003 h 1600200"/>
                <a:gd name="connsiteX292" fmla="*/ 1199483 w 1739455"/>
                <a:gd name="connsiteY292" fmla="*/ 1163003 h 1600200"/>
                <a:gd name="connsiteX293" fmla="*/ 1280446 w 1739455"/>
                <a:gd name="connsiteY293" fmla="*/ 1243965 h 1600200"/>
                <a:gd name="connsiteX294" fmla="*/ 1280446 w 1739455"/>
                <a:gd name="connsiteY294" fmla="*/ 1375886 h 1600200"/>
                <a:gd name="connsiteX295" fmla="*/ 1280446 w 1739455"/>
                <a:gd name="connsiteY295" fmla="*/ 1539431 h 1600200"/>
                <a:gd name="connsiteX296" fmla="*/ 1280446 w 1739455"/>
                <a:gd name="connsiteY296" fmla="*/ 1542574 h 1600200"/>
                <a:gd name="connsiteX297" fmla="*/ 1338072 w 1739455"/>
                <a:gd name="connsiteY297" fmla="*/ 1600200 h 1600200"/>
                <a:gd name="connsiteX298" fmla="*/ 1358075 w 1739455"/>
                <a:gd name="connsiteY298" fmla="*/ 1600200 h 1600200"/>
                <a:gd name="connsiteX299" fmla="*/ 1415701 w 1739455"/>
                <a:gd name="connsiteY299" fmla="*/ 1542574 h 1600200"/>
                <a:gd name="connsiteX300" fmla="*/ 1415701 w 1739455"/>
                <a:gd name="connsiteY300" fmla="*/ 1534477 h 1600200"/>
                <a:gd name="connsiteX301" fmla="*/ 1496663 w 1739455"/>
                <a:gd name="connsiteY301" fmla="*/ 1453515 h 1600200"/>
                <a:gd name="connsiteX302" fmla="*/ 1527239 w 1739455"/>
                <a:gd name="connsiteY302" fmla="*/ 1453515 h 1600200"/>
                <a:gd name="connsiteX303" fmla="*/ 1584865 w 1739455"/>
                <a:gd name="connsiteY303" fmla="*/ 1395889 h 1600200"/>
                <a:gd name="connsiteX304" fmla="*/ 1584865 w 1739455"/>
                <a:gd name="connsiteY304" fmla="*/ 1375886 h 1600200"/>
                <a:gd name="connsiteX305" fmla="*/ 1546765 w 1739455"/>
                <a:gd name="connsiteY305" fmla="*/ 1321689 h 1600200"/>
                <a:gd name="connsiteX306" fmla="*/ 1477518 w 1739455"/>
                <a:gd name="connsiteY306" fmla="*/ 1318070 h 1600200"/>
                <a:gd name="connsiteX307" fmla="*/ 1429988 w 1739455"/>
                <a:gd name="connsiteY307" fmla="*/ 1231487 h 1600200"/>
                <a:gd name="connsiteX308" fmla="*/ 1498759 w 1739455"/>
                <a:gd name="connsiteY308" fmla="*/ 1164527 h 1600200"/>
                <a:gd name="connsiteX309" fmla="*/ 1681829 w 1739455"/>
                <a:gd name="connsiteY309" fmla="*/ 1164527 h 1600200"/>
                <a:gd name="connsiteX310" fmla="*/ 1739456 w 1739455"/>
                <a:gd name="connsiteY310" fmla="*/ 1106900 h 1600200"/>
                <a:gd name="connsiteX311" fmla="*/ 1739456 w 1739455"/>
                <a:gd name="connsiteY311" fmla="*/ 1086898 h 1600200"/>
                <a:gd name="connsiteX312" fmla="*/ 1681829 w 1739455"/>
                <a:gd name="connsiteY312" fmla="*/ 1029272 h 1600200"/>
                <a:gd name="connsiteX313" fmla="*/ 1498854 w 1739455"/>
                <a:gd name="connsiteY313" fmla="*/ 1029272 h 1600200"/>
                <a:gd name="connsiteX314" fmla="*/ 1417892 w 1739455"/>
                <a:gd name="connsiteY314" fmla="*/ 948309 h 1600200"/>
                <a:gd name="connsiteX315" fmla="*/ 1417892 w 1739455"/>
                <a:gd name="connsiteY315" fmla="*/ 942594 h 1600200"/>
                <a:gd name="connsiteX316" fmla="*/ 1360265 w 1739455"/>
                <a:gd name="connsiteY316" fmla="*/ 884968 h 1600200"/>
                <a:gd name="connsiteX317" fmla="*/ 1186148 w 1739455"/>
                <a:gd name="connsiteY317" fmla="*/ 884968 h 1600200"/>
                <a:gd name="connsiteX318" fmla="*/ 1105186 w 1739455"/>
                <a:gd name="connsiteY318" fmla="*/ 804005 h 1600200"/>
                <a:gd name="connsiteX319" fmla="*/ 1105186 w 1739455"/>
                <a:gd name="connsiteY319" fmla="*/ 646176 h 1600200"/>
                <a:gd name="connsiteX320" fmla="*/ 1097089 w 1739455"/>
                <a:gd name="connsiteY320" fmla="*/ 616839 h 1600200"/>
                <a:gd name="connsiteX321" fmla="*/ 1096423 w 1739455"/>
                <a:gd name="connsiteY321" fmla="*/ 615696 h 1600200"/>
                <a:gd name="connsiteX322" fmla="*/ 1046417 w 1739455"/>
                <a:gd name="connsiteY322" fmla="*/ 586550 h 1600200"/>
                <a:gd name="connsiteX323" fmla="*/ 1024128 w 1739455"/>
                <a:gd name="connsiteY323" fmla="*/ 586550 h 1600200"/>
                <a:gd name="connsiteX324" fmla="*/ 943165 w 1739455"/>
                <a:gd name="connsiteY324" fmla="*/ 505587 h 1600200"/>
                <a:gd name="connsiteX325" fmla="*/ 943165 w 1739455"/>
                <a:gd name="connsiteY325" fmla="*/ 505206 h 1600200"/>
                <a:gd name="connsiteX326" fmla="*/ 885539 w 1739455"/>
                <a:gd name="connsiteY326" fmla="*/ 446818 h 1600200"/>
                <a:gd name="connsiteX327" fmla="*/ 844772 w 1739455"/>
                <a:gd name="connsiteY327" fmla="*/ 445580 h 1600200"/>
                <a:gd name="connsiteX328" fmla="*/ 795242 w 1739455"/>
                <a:gd name="connsiteY328" fmla="*/ 388525 h 1600200"/>
                <a:gd name="connsiteX329" fmla="*/ 795242 w 1739455"/>
                <a:gd name="connsiteY329" fmla="*/ 368522 h 1600200"/>
                <a:gd name="connsiteX330" fmla="*/ 852869 w 1739455"/>
                <a:gd name="connsiteY330" fmla="*/ 310896 h 1600200"/>
                <a:gd name="connsiteX331" fmla="*/ 952119 w 1739455"/>
                <a:gd name="connsiteY331" fmla="*/ 310896 h 1600200"/>
                <a:gd name="connsiteX332" fmla="*/ 951167 w 1739455"/>
                <a:gd name="connsiteY332" fmla="*/ 57626 h 1600200"/>
                <a:gd name="connsiteX333" fmla="*/ 893540 w 1739455"/>
                <a:gd name="connsiteY333" fmla="*/ 0 h 1600200"/>
                <a:gd name="connsiteX334" fmla="*/ 214598 w 1739455"/>
                <a:gd name="connsiteY334" fmla="*/ 0 h 1600200"/>
                <a:gd name="connsiteX335" fmla="*/ 157353 w 1739455"/>
                <a:gd name="connsiteY335" fmla="*/ 51149 h 1600200"/>
                <a:gd name="connsiteX336" fmla="*/ 157353 w 1739455"/>
                <a:gd name="connsiteY336" fmla="*/ 93059 h 1600200"/>
                <a:gd name="connsiteX337" fmla="*/ 99727 w 1739455"/>
                <a:gd name="connsiteY337" fmla="*/ 150686 h 1600200"/>
                <a:gd name="connsiteX338" fmla="*/ 0 w 1739455"/>
                <a:gd name="connsiteY338" fmla="*/ 150686 h 1600200"/>
                <a:gd name="connsiteX339" fmla="*/ 476 w 1739455"/>
                <a:gd name="connsiteY339" fmla="*/ 514921 h 1600200"/>
                <a:gd name="connsiteX340" fmla="*/ 476 w 1739455"/>
                <a:gd name="connsiteY340" fmla="*/ 514921 h 1600200"/>
                <a:gd name="connsiteX341" fmla="*/ 959358 w 1739455"/>
                <a:gd name="connsiteY341" fmla="*/ 1105281 h 1600200"/>
                <a:gd name="connsiteX342" fmla="*/ 959358 w 1739455"/>
                <a:gd name="connsiteY342" fmla="*/ 1105281 h 1600200"/>
                <a:gd name="connsiteX343" fmla="*/ 959358 w 1739455"/>
                <a:gd name="connsiteY343" fmla="*/ 1105281 h 1600200"/>
                <a:gd name="connsiteX344" fmla="*/ 959358 w 1739455"/>
                <a:gd name="connsiteY344" fmla="*/ 1105281 h 1600200"/>
                <a:gd name="connsiteX345" fmla="*/ 486156 w 1739455"/>
                <a:gd name="connsiteY345" fmla="*/ 672655 h 1600200"/>
                <a:gd name="connsiteX346" fmla="*/ 486156 w 1739455"/>
                <a:gd name="connsiteY346" fmla="*/ 672655 h 1600200"/>
                <a:gd name="connsiteX347" fmla="*/ 486156 w 1739455"/>
                <a:gd name="connsiteY347" fmla="*/ 672655 h 1600200"/>
                <a:gd name="connsiteX348" fmla="*/ 486156 w 1739455"/>
                <a:gd name="connsiteY348" fmla="*/ 672655 h 1600200"/>
                <a:gd name="connsiteX349" fmla="*/ 647033 w 1739455"/>
                <a:gd name="connsiteY349" fmla="*/ 814769 h 1600200"/>
                <a:gd name="connsiteX350" fmla="*/ 647033 w 1739455"/>
                <a:gd name="connsiteY350" fmla="*/ 814769 h 1600200"/>
                <a:gd name="connsiteX351" fmla="*/ 647033 w 1739455"/>
                <a:gd name="connsiteY351" fmla="*/ 814769 h 1600200"/>
                <a:gd name="connsiteX352" fmla="*/ 647033 w 1739455"/>
                <a:gd name="connsiteY352" fmla="*/ 814769 h 1600200"/>
                <a:gd name="connsiteX353" fmla="*/ 793813 w 1739455"/>
                <a:gd name="connsiteY353" fmla="*/ 956881 h 1600200"/>
                <a:gd name="connsiteX354" fmla="*/ 793813 w 1739455"/>
                <a:gd name="connsiteY354" fmla="*/ 956881 h 1600200"/>
                <a:gd name="connsiteX355" fmla="*/ 793813 w 1739455"/>
                <a:gd name="connsiteY355" fmla="*/ 956881 h 160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1739455" h="1600200">
                  <a:moveTo>
                    <a:pt x="476" y="514921"/>
                  </a:moveTo>
                  <a:cubicBezTo>
                    <a:pt x="0" y="531686"/>
                    <a:pt x="10001" y="442722"/>
                    <a:pt x="48006" y="442722"/>
                  </a:cubicBezTo>
                  <a:lnTo>
                    <a:pt x="234791" y="442722"/>
                  </a:lnTo>
                  <a:cubicBezTo>
                    <a:pt x="271939" y="443389"/>
                    <a:pt x="319373" y="430435"/>
                    <a:pt x="319373" y="508063"/>
                  </a:cubicBezTo>
                  <a:lnTo>
                    <a:pt x="319373" y="527018"/>
                  </a:lnTo>
                  <a:cubicBezTo>
                    <a:pt x="319373" y="558737"/>
                    <a:pt x="345281" y="584645"/>
                    <a:pt x="377000" y="584645"/>
                  </a:cubicBezTo>
                  <a:lnTo>
                    <a:pt x="405098" y="584645"/>
                  </a:lnTo>
                  <a:cubicBezTo>
                    <a:pt x="449675" y="584645"/>
                    <a:pt x="486061" y="621030"/>
                    <a:pt x="486061" y="665607"/>
                  </a:cubicBezTo>
                  <a:lnTo>
                    <a:pt x="486061" y="672751"/>
                  </a:lnTo>
                  <a:lnTo>
                    <a:pt x="486061" y="674275"/>
                  </a:lnTo>
                  <a:lnTo>
                    <a:pt x="486061" y="674275"/>
                  </a:lnTo>
                  <a:lnTo>
                    <a:pt x="486156" y="675704"/>
                  </a:lnTo>
                  <a:lnTo>
                    <a:pt x="486156" y="675704"/>
                  </a:lnTo>
                  <a:lnTo>
                    <a:pt x="486251" y="677132"/>
                  </a:lnTo>
                  <a:lnTo>
                    <a:pt x="486251" y="677132"/>
                  </a:lnTo>
                  <a:lnTo>
                    <a:pt x="486346" y="678561"/>
                  </a:lnTo>
                  <a:lnTo>
                    <a:pt x="486346" y="678561"/>
                  </a:lnTo>
                  <a:lnTo>
                    <a:pt x="486537" y="679990"/>
                  </a:lnTo>
                  <a:lnTo>
                    <a:pt x="486537" y="679990"/>
                  </a:lnTo>
                  <a:lnTo>
                    <a:pt x="486728" y="681419"/>
                  </a:lnTo>
                  <a:lnTo>
                    <a:pt x="486728" y="681419"/>
                  </a:lnTo>
                  <a:lnTo>
                    <a:pt x="486918" y="682847"/>
                  </a:lnTo>
                  <a:lnTo>
                    <a:pt x="486918" y="682847"/>
                  </a:lnTo>
                  <a:cubicBezTo>
                    <a:pt x="489395" y="697039"/>
                    <a:pt x="497586" y="709994"/>
                    <a:pt x="509206" y="718852"/>
                  </a:cubicBezTo>
                  <a:lnTo>
                    <a:pt x="509206" y="718852"/>
                  </a:lnTo>
                  <a:lnTo>
                    <a:pt x="510350" y="719709"/>
                  </a:lnTo>
                  <a:lnTo>
                    <a:pt x="510350" y="719709"/>
                  </a:lnTo>
                  <a:lnTo>
                    <a:pt x="511493" y="720471"/>
                  </a:lnTo>
                  <a:lnTo>
                    <a:pt x="511493" y="720471"/>
                  </a:lnTo>
                  <a:lnTo>
                    <a:pt x="512636" y="721233"/>
                  </a:lnTo>
                  <a:lnTo>
                    <a:pt x="512636" y="721233"/>
                  </a:lnTo>
                  <a:lnTo>
                    <a:pt x="513779" y="721995"/>
                  </a:lnTo>
                  <a:lnTo>
                    <a:pt x="513779" y="721995"/>
                  </a:lnTo>
                  <a:lnTo>
                    <a:pt x="514350" y="722281"/>
                  </a:lnTo>
                  <a:cubicBezTo>
                    <a:pt x="514826" y="722567"/>
                    <a:pt x="515207" y="722757"/>
                    <a:pt x="515684" y="723043"/>
                  </a:cubicBezTo>
                  <a:lnTo>
                    <a:pt x="516255" y="723329"/>
                  </a:lnTo>
                  <a:lnTo>
                    <a:pt x="516255" y="723329"/>
                  </a:lnTo>
                  <a:lnTo>
                    <a:pt x="517493" y="723995"/>
                  </a:lnTo>
                  <a:lnTo>
                    <a:pt x="517493" y="723995"/>
                  </a:lnTo>
                  <a:lnTo>
                    <a:pt x="518731" y="724662"/>
                  </a:lnTo>
                  <a:lnTo>
                    <a:pt x="518731" y="724662"/>
                  </a:lnTo>
                  <a:lnTo>
                    <a:pt x="519970" y="725234"/>
                  </a:lnTo>
                  <a:lnTo>
                    <a:pt x="519970" y="725234"/>
                  </a:lnTo>
                  <a:cubicBezTo>
                    <a:pt x="520351" y="725424"/>
                    <a:pt x="520827" y="725614"/>
                    <a:pt x="521208" y="725805"/>
                  </a:cubicBezTo>
                  <a:lnTo>
                    <a:pt x="521208" y="725805"/>
                  </a:lnTo>
                  <a:lnTo>
                    <a:pt x="522542" y="726377"/>
                  </a:lnTo>
                  <a:lnTo>
                    <a:pt x="522542" y="726377"/>
                  </a:lnTo>
                  <a:lnTo>
                    <a:pt x="523875" y="726853"/>
                  </a:lnTo>
                  <a:lnTo>
                    <a:pt x="523875" y="726853"/>
                  </a:lnTo>
                  <a:lnTo>
                    <a:pt x="525209" y="727329"/>
                  </a:lnTo>
                  <a:lnTo>
                    <a:pt x="525209" y="727329"/>
                  </a:lnTo>
                  <a:lnTo>
                    <a:pt x="525494" y="727424"/>
                  </a:lnTo>
                  <a:cubicBezTo>
                    <a:pt x="526256" y="727615"/>
                    <a:pt x="526828" y="727805"/>
                    <a:pt x="527590" y="728091"/>
                  </a:cubicBezTo>
                  <a:lnTo>
                    <a:pt x="527876" y="728186"/>
                  </a:lnTo>
                  <a:lnTo>
                    <a:pt x="527876" y="728186"/>
                  </a:lnTo>
                  <a:lnTo>
                    <a:pt x="529209" y="728567"/>
                  </a:lnTo>
                  <a:lnTo>
                    <a:pt x="529209" y="728567"/>
                  </a:lnTo>
                  <a:lnTo>
                    <a:pt x="530543" y="728948"/>
                  </a:lnTo>
                  <a:lnTo>
                    <a:pt x="530543" y="728948"/>
                  </a:lnTo>
                  <a:lnTo>
                    <a:pt x="531971" y="729234"/>
                  </a:lnTo>
                  <a:lnTo>
                    <a:pt x="531971" y="729234"/>
                  </a:lnTo>
                  <a:cubicBezTo>
                    <a:pt x="532447" y="729329"/>
                    <a:pt x="532924" y="729425"/>
                    <a:pt x="533400" y="729520"/>
                  </a:cubicBezTo>
                  <a:lnTo>
                    <a:pt x="533400" y="729520"/>
                  </a:lnTo>
                  <a:lnTo>
                    <a:pt x="533686" y="729520"/>
                  </a:lnTo>
                  <a:cubicBezTo>
                    <a:pt x="534543" y="729615"/>
                    <a:pt x="535210" y="729805"/>
                    <a:pt x="536067" y="729901"/>
                  </a:cubicBezTo>
                  <a:lnTo>
                    <a:pt x="536353" y="729901"/>
                  </a:lnTo>
                  <a:lnTo>
                    <a:pt x="536353" y="729901"/>
                  </a:lnTo>
                  <a:lnTo>
                    <a:pt x="537781" y="730091"/>
                  </a:lnTo>
                  <a:lnTo>
                    <a:pt x="537781" y="730091"/>
                  </a:lnTo>
                  <a:lnTo>
                    <a:pt x="539210" y="730187"/>
                  </a:lnTo>
                  <a:lnTo>
                    <a:pt x="539210" y="730187"/>
                  </a:lnTo>
                  <a:lnTo>
                    <a:pt x="540639" y="730282"/>
                  </a:lnTo>
                  <a:lnTo>
                    <a:pt x="540639" y="730282"/>
                  </a:lnTo>
                  <a:lnTo>
                    <a:pt x="541115" y="730282"/>
                  </a:lnTo>
                  <a:cubicBezTo>
                    <a:pt x="542258" y="730282"/>
                    <a:pt x="543115" y="730377"/>
                    <a:pt x="544259" y="730377"/>
                  </a:cubicBezTo>
                  <a:lnTo>
                    <a:pt x="563594" y="730377"/>
                  </a:lnTo>
                  <a:lnTo>
                    <a:pt x="565880" y="730377"/>
                  </a:lnTo>
                  <a:cubicBezTo>
                    <a:pt x="610457" y="730377"/>
                    <a:pt x="646843" y="766763"/>
                    <a:pt x="646843" y="811339"/>
                  </a:cubicBezTo>
                  <a:lnTo>
                    <a:pt x="646843" y="814864"/>
                  </a:lnTo>
                  <a:lnTo>
                    <a:pt x="646843" y="816388"/>
                  </a:lnTo>
                  <a:lnTo>
                    <a:pt x="646843" y="816388"/>
                  </a:lnTo>
                  <a:lnTo>
                    <a:pt x="646938" y="817817"/>
                  </a:lnTo>
                  <a:lnTo>
                    <a:pt x="646938" y="817817"/>
                  </a:lnTo>
                  <a:lnTo>
                    <a:pt x="647033" y="819245"/>
                  </a:lnTo>
                  <a:lnTo>
                    <a:pt x="647033" y="819245"/>
                  </a:lnTo>
                  <a:lnTo>
                    <a:pt x="647129" y="820674"/>
                  </a:lnTo>
                  <a:lnTo>
                    <a:pt x="647129" y="820674"/>
                  </a:lnTo>
                  <a:lnTo>
                    <a:pt x="647319" y="822103"/>
                  </a:lnTo>
                  <a:lnTo>
                    <a:pt x="647319" y="822103"/>
                  </a:lnTo>
                  <a:lnTo>
                    <a:pt x="647510" y="823531"/>
                  </a:lnTo>
                  <a:lnTo>
                    <a:pt x="647510" y="823531"/>
                  </a:lnTo>
                  <a:lnTo>
                    <a:pt x="647795" y="824960"/>
                  </a:lnTo>
                  <a:lnTo>
                    <a:pt x="647795" y="824960"/>
                  </a:lnTo>
                  <a:cubicBezTo>
                    <a:pt x="647890" y="825437"/>
                    <a:pt x="647986" y="825913"/>
                    <a:pt x="648081" y="826389"/>
                  </a:cubicBezTo>
                  <a:lnTo>
                    <a:pt x="648081" y="826389"/>
                  </a:lnTo>
                  <a:lnTo>
                    <a:pt x="648367" y="827818"/>
                  </a:lnTo>
                  <a:lnTo>
                    <a:pt x="648367" y="827818"/>
                  </a:lnTo>
                  <a:lnTo>
                    <a:pt x="648748" y="829247"/>
                  </a:lnTo>
                  <a:lnTo>
                    <a:pt x="648748" y="829247"/>
                  </a:lnTo>
                  <a:cubicBezTo>
                    <a:pt x="654939" y="852392"/>
                    <a:pt x="675227" y="870204"/>
                    <a:pt x="700088" y="872300"/>
                  </a:cubicBezTo>
                  <a:lnTo>
                    <a:pt x="700088" y="872300"/>
                  </a:lnTo>
                  <a:lnTo>
                    <a:pt x="701516" y="872395"/>
                  </a:lnTo>
                  <a:lnTo>
                    <a:pt x="701516" y="872395"/>
                  </a:lnTo>
                  <a:lnTo>
                    <a:pt x="701993" y="872395"/>
                  </a:lnTo>
                  <a:cubicBezTo>
                    <a:pt x="703136" y="872395"/>
                    <a:pt x="703993" y="872490"/>
                    <a:pt x="705136" y="872490"/>
                  </a:cubicBezTo>
                  <a:lnTo>
                    <a:pt x="712565" y="872490"/>
                  </a:lnTo>
                  <a:cubicBezTo>
                    <a:pt x="757142" y="872490"/>
                    <a:pt x="793528" y="908876"/>
                    <a:pt x="793528" y="953453"/>
                  </a:cubicBezTo>
                  <a:lnTo>
                    <a:pt x="793528" y="956977"/>
                  </a:lnTo>
                  <a:lnTo>
                    <a:pt x="793528" y="958501"/>
                  </a:lnTo>
                  <a:lnTo>
                    <a:pt x="793528" y="958501"/>
                  </a:lnTo>
                  <a:lnTo>
                    <a:pt x="793623" y="959930"/>
                  </a:lnTo>
                  <a:lnTo>
                    <a:pt x="793623" y="959930"/>
                  </a:lnTo>
                  <a:lnTo>
                    <a:pt x="793718" y="961358"/>
                  </a:lnTo>
                  <a:lnTo>
                    <a:pt x="793718" y="961358"/>
                  </a:lnTo>
                  <a:lnTo>
                    <a:pt x="793813" y="962787"/>
                  </a:lnTo>
                  <a:lnTo>
                    <a:pt x="793813" y="962787"/>
                  </a:lnTo>
                  <a:lnTo>
                    <a:pt x="794004" y="964216"/>
                  </a:lnTo>
                  <a:lnTo>
                    <a:pt x="794004" y="964216"/>
                  </a:lnTo>
                  <a:lnTo>
                    <a:pt x="794195" y="965645"/>
                  </a:lnTo>
                  <a:lnTo>
                    <a:pt x="794195" y="965645"/>
                  </a:lnTo>
                  <a:cubicBezTo>
                    <a:pt x="797147" y="983361"/>
                    <a:pt x="807530" y="998315"/>
                    <a:pt x="823151" y="1007269"/>
                  </a:cubicBezTo>
                  <a:lnTo>
                    <a:pt x="823722" y="1007555"/>
                  </a:lnTo>
                  <a:lnTo>
                    <a:pt x="823722" y="1007555"/>
                  </a:lnTo>
                  <a:lnTo>
                    <a:pt x="824960" y="1008221"/>
                  </a:lnTo>
                  <a:lnTo>
                    <a:pt x="824960" y="1008221"/>
                  </a:lnTo>
                  <a:lnTo>
                    <a:pt x="826198" y="1008888"/>
                  </a:lnTo>
                  <a:lnTo>
                    <a:pt x="826198" y="1008888"/>
                  </a:lnTo>
                  <a:lnTo>
                    <a:pt x="827437" y="1009460"/>
                  </a:lnTo>
                  <a:lnTo>
                    <a:pt x="827437" y="1009460"/>
                  </a:lnTo>
                  <a:cubicBezTo>
                    <a:pt x="827818" y="1009650"/>
                    <a:pt x="828294" y="1009841"/>
                    <a:pt x="828675" y="1010031"/>
                  </a:cubicBezTo>
                  <a:lnTo>
                    <a:pt x="828675" y="1010031"/>
                  </a:lnTo>
                  <a:lnTo>
                    <a:pt x="830009" y="1010603"/>
                  </a:lnTo>
                  <a:lnTo>
                    <a:pt x="830009" y="1010603"/>
                  </a:lnTo>
                  <a:lnTo>
                    <a:pt x="831342" y="1011079"/>
                  </a:lnTo>
                  <a:lnTo>
                    <a:pt x="831342" y="1011079"/>
                  </a:lnTo>
                  <a:lnTo>
                    <a:pt x="832676" y="1011555"/>
                  </a:lnTo>
                  <a:lnTo>
                    <a:pt x="832676" y="1011555"/>
                  </a:lnTo>
                  <a:lnTo>
                    <a:pt x="832961" y="1011650"/>
                  </a:lnTo>
                  <a:cubicBezTo>
                    <a:pt x="833723" y="1011841"/>
                    <a:pt x="834295" y="1012031"/>
                    <a:pt x="835057" y="1012317"/>
                  </a:cubicBezTo>
                  <a:lnTo>
                    <a:pt x="835343" y="1012412"/>
                  </a:lnTo>
                  <a:lnTo>
                    <a:pt x="835343" y="1012412"/>
                  </a:lnTo>
                  <a:lnTo>
                    <a:pt x="836676" y="1012793"/>
                  </a:lnTo>
                  <a:lnTo>
                    <a:pt x="836676" y="1012793"/>
                  </a:lnTo>
                  <a:lnTo>
                    <a:pt x="838010" y="1013174"/>
                  </a:lnTo>
                  <a:lnTo>
                    <a:pt x="838010" y="1013174"/>
                  </a:lnTo>
                  <a:lnTo>
                    <a:pt x="839438" y="1013460"/>
                  </a:lnTo>
                  <a:lnTo>
                    <a:pt x="839438" y="1013460"/>
                  </a:lnTo>
                  <a:cubicBezTo>
                    <a:pt x="839914" y="1013555"/>
                    <a:pt x="840391" y="1013651"/>
                    <a:pt x="840867" y="1013746"/>
                  </a:cubicBezTo>
                  <a:lnTo>
                    <a:pt x="840867" y="1013746"/>
                  </a:lnTo>
                  <a:lnTo>
                    <a:pt x="841153" y="1013746"/>
                  </a:lnTo>
                  <a:cubicBezTo>
                    <a:pt x="842010" y="1013841"/>
                    <a:pt x="842677" y="1014031"/>
                    <a:pt x="843534" y="1014127"/>
                  </a:cubicBezTo>
                  <a:lnTo>
                    <a:pt x="843820" y="1014127"/>
                  </a:lnTo>
                  <a:lnTo>
                    <a:pt x="843820" y="1014127"/>
                  </a:lnTo>
                  <a:lnTo>
                    <a:pt x="845248" y="1014317"/>
                  </a:lnTo>
                  <a:lnTo>
                    <a:pt x="845248" y="1014317"/>
                  </a:lnTo>
                  <a:lnTo>
                    <a:pt x="846677" y="1014413"/>
                  </a:lnTo>
                  <a:lnTo>
                    <a:pt x="846677" y="1014413"/>
                  </a:lnTo>
                  <a:lnTo>
                    <a:pt x="848106" y="1014508"/>
                  </a:lnTo>
                  <a:lnTo>
                    <a:pt x="848106" y="1014508"/>
                  </a:lnTo>
                  <a:lnTo>
                    <a:pt x="848582" y="1014508"/>
                  </a:lnTo>
                  <a:cubicBezTo>
                    <a:pt x="849725" y="1014508"/>
                    <a:pt x="850583" y="1014603"/>
                    <a:pt x="851726" y="1014603"/>
                  </a:cubicBezTo>
                  <a:lnTo>
                    <a:pt x="871156" y="1014603"/>
                  </a:lnTo>
                  <a:lnTo>
                    <a:pt x="878110" y="1014603"/>
                  </a:lnTo>
                  <a:cubicBezTo>
                    <a:pt x="922687" y="1014603"/>
                    <a:pt x="959072" y="1050989"/>
                    <a:pt x="959072" y="1095566"/>
                  </a:cubicBezTo>
                  <a:lnTo>
                    <a:pt x="959072" y="1105376"/>
                  </a:lnTo>
                  <a:lnTo>
                    <a:pt x="959072" y="1106805"/>
                  </a:lnTo>
                  <a:lnTo>
                    <a:pt x="959072" y="1106805"/>
                  </a:lnTo>
                  <a:lnTo>
                    <a:pt x="959168" y="1108234"/>
                  </a:lnTo>
                  <a:lnTo>
                    <a:pt x="959168" y="1108234"/>
                  </a:lnTo>
                  <a:lnTo>
                    <a:pt x="959263" y="1109663"/>
                  </a:lnTo>
                  <a:lnTo>
                    <a:pt x="959263" y="1109663"/>
                  </a:lnTo>
                  <a:lnTo>
                    <a:pt x="959358" y="1111091"/>
                  </a:lnTo>
                  <a:lnTo>
                    <a:pt x="959358" y="1111091"/>
                  </a:lnTo>
                  <a:lnTo>
                    <a:pt x="959548" y="1112520"/>
                  </a:lnTo>
                  <a:lnTo>
                    <a:pt x="959548" y="1112520"/>
                  </a:lnTo>
                  <a:lnTo>
                    <a:pt x="959739" y="1113949"/>
                  </a:lnTo>
                  <a:lnTo>
                    <a:pt x="959739" y="1113949"/>
                  </a:lnTo>
                  <a:lnTo>
                    <a:pt x="959930" y="1115378"/>
                  </a:lnTo>
                  <a:lnTo>
                    <a:pt x="959930" y="1115378"/>
                  </a:lnTo>
                  <a:cubicBezTo>
                    <a:pt x="960025" y="1115854"/>
                    <a:pt x="960120" y="1116330"/>
                    <a:pt x="960215" y="1116806"/>
                  </a:cubicBezTo>
                  <a:lnTo>
                    <a:pt x="960215" y="1116806"/>
                  </a:lnTo>
                  <a:lnTo>
                    <a:pt x="960501" y="1118235"/>
                  </a:lnTo>
                  <a:lnTo>
                    <a:pt x="960501" y="1118235"/>
                  </a:lnTo>
                  <a:lnTo>
                    <a:pt x="960882" y="1119664"/>
                  </a:lnTo>
                  <a:lnTo>
                    <a:pt x="960882" y="1119664"/>
                  </a:lnTo>
                  <a:lnTo>
                    <a:pt x="961263" y="1120997"/>
                  </a:lnTo>
                  <a:lnTo>
                    <a:pt x="961263" y="1120997"/>
                  </a:lnTo>
                  <a:lnTo>
                    <a:pt x="961644" y="1122331"/>
                  </a:lnTo>
                  <a:lnTo>
                    <a:pt x="961644" y="1122331"/>
                  </a:lnTo>
                  <a:lnTo>
                    <a:pt x="962120" y="1123664"/>
                  </a:lnTo>
                  <a:lnTo>
                    <a:pt x="962120" y="1123664"/>
                  </a:lnTo>
                  <a:lnTo>
                    <a:pt x="962597" y="1124998"/>
                  </a:lnTo>
                  <a:lnTo>
                    <a:pt x="962597" y="1124998"/>
                  </a:lnTo>
                  <a:lnTo>
                    <a:pt x="963073" y="1126331"/>
                  </a:lnTo>
                  <a:lnTo>
                    <a:pt x="963073" y="1126331"/>
                  </a:lnTo>
                  <a:lnTo>
                    <a:pt x="963644" y="1127665"/>
                  </a:lnTo>
                  <a:lnTo>
                    <a:pt x="963644" y="1127665"/>
                  </a:lnTo>
                  <a:lnTo>
                    <a:pt x="964216" y="1128903"/>
                  </a:lnTo>
                  <a:lnTo>
                    <a:pt x="964216" y="1128903"/>
                  </a:lnTo>
                  <a:lnTo>
                    <a:pt x="964787" y="1130141"/>
                  </a:lnTo>
                  <a:lnTo>
                    <a:pt x="964787" y="1130141"/>
                  </a:lnTo>
                  <a:lnTo>
                    <a:pt x="965454" y="1131380"/>
                  </a:lnTo>
                  <a:lnTo>
                    <a:pt x="965454" y="1131380"/>
                  </a:lnTo>
                  <a:cubicBezTo>
                    <a:pt x="965645" y="1131761"/>
                    <a:pt x="965835" y="1132237"/>
                    <a:pt x="966121" y="1132618"/>
                  </a:cubicBezTo>
                  <a:lnTo>
                    <a:pt x="966121" y="1132618"/>
                  </a:lnTo>
                  <a:lnTo>
                    <a:pt x="966788" y="1133856"/>
                  </a:lnTo>
                  <a:lnTo>
                    <a:pt x="966788" y="1133856"/>
                  </a:lnTo>
                  <a:cubicBezTo>
                    <a:pt x="966978" y="1134237"/>
                    <a:pt x="967264" y="1134618"/>
                    <a:pt x="967454" y="1135094"/>
                  </a:cubicBezTo>
                  <a:lnTo>
                    <a:pt x="967454" y="1135094"/>
                  </a:lnTo>
                  <a:lnTo>
                    <a:pt x="968216" y="1136237"/>
                  </a:lnTo>
                  <a:lnTo>
                    <a:pt x="968216" y="1136237"/>
                  </a:lnTo>
                  <a:lnTo>
                    <a:pt x="968978" y="1137380"/>
                  </a:lnTo>
                  <a:lnTo>
                    <a:pt x="968978" y="1137380"/>
                  </a:lnTo>
                  <a:lnTo>
                    <a:pt x="969740" y="1138523"/>
                  </a:lnTo>
                  <a:lnTo>
                    <a:pt x="969740" y="1138523"/>
                  </a:lnTo>
                  <a:lnTo>
                    <a:pt x="970597" y="1139666"/>
                  </a:lnTo>
                  <a:lnTo>
                    <a:pt x="970597" y="1139666"/>
                  </a:lnTo>
                  <a:lnTo>
                    <a:pt x="971455" y="1140809"/>
                  </a:lnTo>
                  <a:lnTo>
                    <a:pt x="971455" y="1140809"/>
                  </a:lnTo>
                  <a:cubicBezTo>
                    <a:pt x="971740" y="1141190"/>
                    <a:pt x="972026" y="1141571"/>
                    <a:pt x="972312" y="1141857"/>
                  </a:cubicBezTo>
                  <a:lnTo>
                    <a:pt x="972312" y="1141857"/>
                  </a:lnTo>
                  <a:lnTo>
                    <a:pt x="973169" y="1142905"/>
                  </a:lnTo>
                  <a:lnTo>
                    <a:pt x="973169" y="1142905"/>
                  </a:lnTo>
                  <a:lnTo>
                    <a:pt x="974122" y="1143953"/>
                  </a:lnTo>
                  <a:lnTo>
                    <a:pt x="974122" y="1143953"/>
                  </a:lnTo>
                  <a:lnTo>
                    <a:pt x="975074" y="1145000"/>
                  </a:lnTo>
                  <a:lnTo>
                    <a:pt x="975074" y="1145000"/>
                  </a:lnTo>
                  <a:lnTo>
                    <a:pt x="976027" y="1145953"/>
                  </a:lnTo>
                  <a:lnTo>
                    <a:pt x="976027" y="1145953"/>
                  </a:lnTo>
                  <a:lnTo>
                    <a:pt x="976979" y="1146905"/>
                  </a:lnTo>
                  <a:lnTo>
                    <a:pt x="976979" y="1146905"/>
                  </a:lnTo>
                  <a:lnTo>
                    <a:pt x="978027" y="1147858"/>
                  </a:lnTo>
                  <a:lnTo>
                    <a:pt x="978027" y="1147858"/>
                  </a:lnTo>
                  <a:lnTo>
                    <a:pt x="979075" y="1148810"/>
                  </a:lnTo>
                  <a:lnTo>
                    <a:pt x="979075" y="1148810"/>
                  </a:lnTo>
                  <a:lnTo>
                    <a:pt x="980122" y="1149668"/>
                  </a:lnTo>
                  <a:lnTo>
                    <a:pt x="980122" y="1149668"/>
                  </a:lnTo>
                  <a:cubicBezTo>
                    <a:pt x="980504" y="1149953"/>
                    <a:pt x="980885" y="1150239"/>
                    <a:pt x="981170" y="1150525"/>
                  </a:cubicBezTo>
                  <a:lnTo>
                    <a:pt x="981170" y="1150525"/>
                  </a:lnTo>
                  <a:cubicBezTo>
                    <a:pt x="981551" y="1150811"/>
                    <a:pt x="981932" y="1151096"/>
                    <a:pt x="982218" y="1151382"/>
                  </a:cubicBezTo>
                  <a:lnTo>
                    <a:pt x="982218" y="1151382"/>
                  </a:lnTo>
                  <a:lnTo>
                    <a:pt x="983361" y="1152239"/>
                  </a:lnTo>
                  <a:lnTo>
                    <a:pt x="983361" y="1152239"/>
                  </a:lnTo>
                  <a:lnTo>
                    <a:pt x="984504" y="1153001"/>
                  </a:lnTo>
                  <a:lnTo>
                    <a:pt x="984504" y="1153001"/>
                  </a:lnTo>
                  <a:lnTo>
                    <a:pt x="985647" y="1153763"/>
                  </a:lnTo>
                  <a:lnTo>
                    <a:pt x="985647" y="1153763"/>
                  </a:lnTo>
                  <a:lnTo>
                    <a:pt x="986790" y="1154525"/>
                  </a:lnTo>
                  <a:lnTo>
                    <a:pt x="986790" y="1154525"/>
                  </a:lnTo>
                  <a:lnTo>
                    <a:pt x="988028" y="1155192"/>
                  </a:lnTo>
                  <a:lnTo>
                    <a:pt x="988028" y="1155192"/>
                  </a:lnTo>
                  <a:lnTo>
                    <a:pt x="989267" y="1155859"/>
                  </a:lnTo>
                  <a:lnTo>
                    <a:pt x="989267" y="1155859"/>
                  </a:lnTo>
                  <a:lnTo>
                    <a:pt x="990505" y="1156526"/>
                  </a:lnTo>
                  <a:lnTo>
                    <a:pt x="990505" y="1156526"/>
                  </a:lnTo>
                  <a:lnTo>
                    <a:pt x="991743" y="1157192"/>
                  </a:lnTo>
                  <a:lnTo>
                    <a:pt x="991743" y="1157192"/>
                  </a:lnTo>
                  <a:lnTo>
                    <a:pt x="992981" y="1157764"/>
                  </a:lnTo>
                  <a:lnTo>
                    <a:pt x="992981" y="1157764"/>
                  </a:lnTo>
                  <a:cubicBezTo>
                    <a:pt x="993362" y="1157954"/>
                    <a:pt x="993838" y="1158145"/>
                    <a:pt x="994220" y="1158335"/>
                  </a:cubicBezTo>
                  <a:lnTo>
                    <a:pt x="994220" y="1158335"/>
                  </a:lnTo>
                  <a:lnTo>
                    <a:pt x="995553" y="1158907"/>
                  </a:lnTo>
                  <a:lnTo>
                    <a:pt x="995553" y="1158907"/>
                  </a:lnTo>
                  <a:lnTo>
                    <a:pt x="996887" y="1159383"/>
                  </a:lnTo>
                  <a:lnTo>
                    <a:pt x="996887" y="1159383"/>
                  </a:lnTo>
                  <a:lnTo>
                    <a:pt x="998220" y="1159859"/>
                  </a:lnTo>
                  <a:lnTo>
                    <a:pt x="998220" y="1159859"/>
                  </a:lnTo>
                  <a:lnTo>
                    <a:pt x="999554" y="1160336"/>
                  </a:lnTo>
                  <a:lnTo>
                    <a:pt x="999554" y="1160336"/>
                  </a:lnTo>
                  <a:lnTo>
                    <a:pt x="1000887" y="1160717"/>
                  </a:lnTo>
                  <a:lnTo>
                    <a:pt x="1000887" y="1160717"/>
                  </a:lnTo>
                  <a:lnTo>
                    <a:pt x="1002221" y="1161098"/>
                  </a:lnTo>
                  <a:lnTo>
                    <a:pt x="1002221" y="1161098"/>
                  </a:lnTo>
                  <a:lnTo>
                    <a:pt x="1003554" y="1161479"/>
                  </a:lnTo>
                  <a:lnTo>
                    <a:pt x="1003554" y="1161479"/>
                  </a:lnTo>
                  <a:lnTo>
                    <a:pt x="1004983" y="1161764"/>
                  </a:lnTo>
                  <a:lnTo>
                    <a:pt x="1004983" y="1161764"/>
                  </a:lnTo>
                  <a:cubicBezTo>
                    <a:pt x="1005459" y="1161860"/>
                    <a:pt x="1005935" y="1161955"/>
                    <a:pt x="1006412" y="1162050"/>
                  </a:cubicBezTo>
                  <a:lnTo>
                    <a:pt x="1006412" y="1162050"/>
                  </a:lnTo>
                  <a:lnTo>
                    <a:pt x="1007840" y="1162336"/>
                  </a:lnTo>
                  <a:lnTo>
                    <a:pt x="1007840" y="1162336"/>
                  </a:lnTo>
                  <a:lnTo>
                    <a:pt x="1009269" y="1162526"/>
                  </a:lnTo>
                  <a:lnTo>
                    <a:pt x="1009269" y="1162526"/>
                  </a:lnTo>
                  <a:lnTo>
                    <a:pt x="1010698" y="1162717"/>
                  </a:lnTo>
                  <a:lnTo>
                    <a:pt x="1010698" y="1162717"/>
                  </a:lnTo>
                  <a:lnTo>
                    <a:pt x="1012127" y="1162812"/>
                  </a:lnTo>
                  <a:lnTo>
                    <a:pt x="1012127" y="1162812"/>
                  </a:lnTo>
                  <a:lnTo>
                    <a:pt x="1013555" y="1162907"/>
                  </a:lnTo>
                  <a:lnTo>
                    <a:pt x="1013555" y="1162907"/>
                  </a:lnTo>
                  <a:lnTo>
                    <a:pt x="1014031" y="1162907"/>
                  </a:lnTo>
                  <a:cubicBezTo>
                    <a:pt x="1015079" y="1162907"/>
                    <a:pt x="1016032" y="1163003"/>
                    <a:pt x="1017175" y="1163003"/>
                  </a:cubicBezTo>
                  <a:lnTo>
                    <a:pt x="1047560" y="1163003"/>
                  </a:lnTo>
                  <a:lnTo>
                    <a:pt x="1199483" y="1163003"/>
                  </a:lnTo>
                  <a:cubicBezTo>
                    <a:pt x="1244060" y="1163003"/>
                    <a:pt x="1280446" y="1199388"/>
                    <a:pt x="1280446" y="1243965"/>
                  </a:cubicBezTo>
                  <a:lnTo>
                    <a:pt x="1280446" y="1375886"/>
                  </a:lnTo>
                  <a:lnTo>
                    <a:pt x="1280446" y="1539431"/>
                  </a:lnTo>
                  <a:lnTo>
                    <a:pt x="1280446" y="1542574"/>
                  </a:lnTo>
                  <a:cubicBezTo>
                    <a:pt x="1280446" y="1574292"/>
                    <a:pt x="1306354" y="1600200"/>
                    <a:pt x="1338072" y="1600200"/>
                  </a:cubicBezTo>
                  <a:lnTo>
                    <a:pt x="1358075" y="1600200"/>
                  </a:lnTo>
                  <a:cubicBezTo>
                    <a:pt x="1389793" y="1600200"/>
                    <a:pt x="1415701" y="1574292"/>
                    <a:pt x="1415701" y="1542574"/>
                  </a:cubicBezTo>
                  <a:lnTo>
                    <a:pt x="1415701" y="1534477"/>
                  </a:lnTo>
                  <a:cubicBezTo>
                    <a:pt x="1415701" y="1489900"/>
                    <a:pt x="1452086" y="1453515"/>
                    <a:pt x="1496663" y="1453515"/>
                  </a:cubicBezTo>
                  <a:lnTo>
                    <a:pt x="1527239" y="1453515"/>
                  </a:lnTo>
                  <a:cubicBezTo>
                    <a:pt x="1558957" y="1453515"/>
                    <a:pt x="1584865" y="1427607"/>
                    <a:pt x="1584865" y="1395889"/>
                  </a:cubicBezTo>
                  <a:lnTo>
                    <a:pt x="1584865" y="1375886"/>
                  </a:lnTo>
                  <a:cubicBezTo>
                    <a:pt x="1584865" y="1351026"/>
                    <a:pt x="1568958" y="1329690"/>
                    <a:pt x="1546765" y="1321689"/>
                  </a:cubicBezTo>
                  <a:cubicBezTo>
                    <a:pt x="1535716" y="1317689"/>
                    <a:pt x="1493520" y="1325689"/>
                    <a:pt x="1477518" y="1318070"/>
                  </a:cubicBezTo>
                  <a:cubicBezTo>
                    <a:pt x="1439609" y="1299877"/>
                    <a:pt x="1425226" y="1259014"/>
                    <a:pt x="1429988" y="1231487"/>
                  </a:cubicBezTo>
                  <a:cubicBezTo>
                    <a:pt x="1436846" y="1192435"/>
                    <a:pt x="1459039" y="1164527"/>
                    <a:pt x="1498759" y="1164527"/>
                  </a:cubicBezTo>
                  <a:lnTo>
                    <a:pt x="1681829" y="1164527"/>
                  </a:lnTo>
                  <a:cubicBezTo>
                    <a:pt x="1713548" y="1164527"/>
                    <a:pt x="1739456" y="1138619"/>
                    <a:pt x="1739456" y="1106900"/>
                  </a:cubicBezTo>
                  <a:lnTo>
                    <a:pt x="1739456" y="1086898"/>
                  </a:lnTo>
                  <a:cubicBezTo>
                    <a:pt x="1739456" y="1055180"/>
                    <a:pt x="1713548" y="1029272"/>
                    <a:pt x="1681829" y="1029272"/>
                  </a:cubicBezTo>
                  <a:lnTo>
                    <a:pt x="1498854" y="1029272"/>
                  </a:lnTo>
                  <a:cubicBezTo>
                    <a:pt x="1454277" y="1029272"/>
                    <a:pt x="1417892" y="992886"/>
                    <a:pt x="1417892" y="948309"/>
                  </a:cubicBezTo>
                  <a:lnTo>
                    <a:pt x="1417892" y="942594"/>
                  </a:lnTo>
                  <a:cubicBezTo>
                    <a:pt x="1417892" y="910876"/>
                    <a:pt x="1391984" y="884968"/>
                    <a:pt x="1360265" y="884968"/>
                  </a:cubicBezTo>
                  <a:lnTo>
                    <a:pt x="1186148" y="884968"/>
                  </a:lnTo>
                  <a:cubicBezTo>
                    <a:pt x="1141571" y="884968"/>
                    <a:pt x="1105186" y="848582"/>
                    <a:pt x="1105186" y="804005"/>
                  </a:cubicBezTo>
                  <a:lnTo>
                    <a:pt x="1105186" y="646176"/>
                  </a:lnTo>
                  <a:cubicBezTo>
                    <a:pt x="1105186" y="635508"/>
                    <a:pt x="1102233" y="625412"/>
                    <a:pt x="1097089" y="616839"/>
                  </a:cubicBezTo>
                  <a:cubicBezTo>
                    <a:pt x="1096804" y="616458"/>
                    <a:pt x="1096613" y="616077"/>
                    <a:pt x="1096423" y="615696"/>
                  </a:cubicBezTo>
                  <a:cubicBezTo>
                    <a:pt x="1086517" y="598361"/>
                    <a:pt x="1067753" y="586550"/>
                    <a:pt x="1046417" y="586550"/>
                  </a:cubicBezTo>
                  <a:lnTo>
                    <a:pt x="1024128" y="586550"/>
                  </a:lnTo>
                  <a:cubicBezTo>
                    <a:pt x="979551" y="586550"/>
                    <a:pt x="943165" y="550164"/>
                    <a:pt x="943165" y="505587"/>
                  </a:cubicBezTo>
                  <a:lnTo>
                    <a:pt x="943165" y="505206"/>
                  </a:lnTo>
                  <a:cubicBezTo>
                    <a:pt x="943165" y="473488"/>
                    <a:pt x="917162" y="447770"/>
                    <a:pt x="885539" y="446818"/>
                  </a:cubicBezTo>
                  <a:lnTo>
                    <a:pt x="844772" y="445580"/>
                  </a:lnTo>
                  <a:cubicBezTo>
                    <a:pt x="816864" y="441674"/>
                    <a:pt x="795242" y="417481"/>
                    <a:pt x="795242" y="388525"/>
                  </a:cubicBezTo>
                  <a:lnTo>
                    <a:pt x="795242" y="368522"/>
                  </a:lnTo>
                  <a:cubicBezTo>
                    <a:pt x="795242" y="336804"/>
                    <a:pt x="821150" y="310896"/>
                    <a:pt x="852869" y="310896"/>
                  </a:cubicBezTo>
                  <a:lnTo>
                    <a:pt x="952119" y="310896"/>
                  </a:lnTo>
                  <a:lnTo>
                    <a:pt x="951167" y="57626"/>
                  </a:lnTo>
                  <a:cubicBezTo>
                    <a:pt x="951071" y="26003"/>
                    <a:pt x="925259" y="0"/>
                    <a:pt x="893540" y="0"/>
                  </a:cubicBezTo>
                  <a:lnTo>
                    <a:pt x="214598" y="0"/>
                  </a:lnTo>
                  <a:cubicBezTo>
                    <a:pt x="185166" y="0"/>
                    <a:pt x="160592" y="22479"/>
                    <a:pt x="157353" y="51149"/>
                  </a:cubicBezTo>
                  <a:lnTo>
                    <a:pt x="157353" y="93059"/>
                  </a:lnTo>
                  <a:cubicBezTo>
                    <a:pt x="157353" y="124778"/>
                    <a:pt x="131445" y="150686"/>
                    <a:pt x="99727" y="150686"/>
                  </a:cubicBezTo>
                  <a:lnTo>
                    <a:pt x="0" y="150686"/>
                  </a:lnTo>
                  <a:lnTo>
                    <a:pt x="476" y="514921"/>
                  </a:lnTo>
                  <a:lnTo>
                    <a:pt x="476" y="514921"/>
                  </a:lnTo>
                  <a:close/>
                  <a:moveTo>
                    <a:pt x="959358" y="1105281"/>
                  </a:moveTo>
                  <a:lnTo>
                    <a:pt x="959358" y="1105281"/>
                  </a:lnTo>
                  <a:lnTo>
                    <a:pt x="959358" y="1105281"/>
                  </a:lnTo>
                  <a:lnTo>
                    <a:pt x="959358" y="1105281"/>
                  </a:lnTo>
                  <a:close/>
                  <a:moveTo>
                    <a:pt x="486156" y="672655"/>
                  </a:moveTo>
                  <a:lnTo>
                    <a:pt x="486156" y="672655"/>
                  </a:lnTo>
                  <a:lnTo>
                    <a:pt x="486156" y="672655"/>
                  </a:lnTo>
                  <a:lnTo>
                    <a:pt x="486156" y="672655"/>
                  </a:lnTo>
                  <a:close/>
                  <a:moveTo>
                    <a:pt x="647033" y="814769"/>
                  </a:moveTo>
                  <a:lnTo>
                    <a:pt x="647033" y="814769"/>
                  </a:lnTo>
                  <a:lnTo>
                    <a:pt x="647033" y="814769"/>
                  </a:lnTo>
                  <a:lnTo>
                    <a:pt x="647033" y="814769"/>
                  </a:lnTo>
                  <a:close/>
                  <a:moveTo>
                    <a:pt x="793813" y="956881"/>
                  </a:moveTo>
                  <a:lnTo>
                    <a:pt x="793813" y="956881"/>
                  </a:lnTo>
                  <a:lnTo>
                    <a:pt x="793813" y="956881"/>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1" name="Freeform: Shape 190">
              <a:extLst>
                <a:ext uri="{FF2B5EF4-FFF2-40B4-BE49-F238E27FC236}">
                  <a16:creationId xmlns:a16="http://schemas.microsoft.com/office/drawing/2014/main" id="{0175BE5F-38C5-471D-9653-1F23F877B7AF}"/>
                </a:ext>
              </a:extLst>
            </p:cNvPr>
            <p:cNvSpPr/>
            <p:nvPr/>
          </p:nvSpPr>
          <p:spPr>
            <a:xfrm>
              <a:off x="2597579" y="3391265"/>
              <a:ext cx="633888" cy="436149"/>
            </a:xfrm>
            <a:custGeom>
              <a:avLst/>
              <a:gdLst>
                <a:gd name="connsiteX0" fmla="*/ 633889 w 633888"/>
                <a:gd name="connsiteY0" fmla="*/ 285464 h 436149"/>
                <a:gd name="connsiteX1" fmla="*/ 633889 w 633888"/>
                <a:gd name="connsiteY1" fmla="*/ 142208 h 436149"/>
                <a:gd name="connsiteX2" fmla="*/ 57626 w 633888"/>
                <a:gd name="connsiteY2" fmla="*/ 143256 h 436149"/>
                <a:gd name="connsiteX3" fmla="*/ 0 w 633888"/>
                <a:gd name="connsiteY3" fmla="*/ 200882 h 436149"/>
                <a:gd name="connsiteX4" fmla="*/ 0 w 633888"/>
                <a:gd name="connsiteY4" fmla="*/ 378523 h 436149"/>
                <a:gd name="connsiteX5" fmla="*/ 57626 w 633888"/>
                <a:gd name="connsiteY5" fmla="*/ 436150 h 436149"/>
                <a:gd name="connsiteX6" fmla="*/ 253079 w 633888"/>
                <a:gd name="connsiteY6" fmla="*/ 436150 h 436149"/>
                <a:gd name="connsiteX7" fmla="*/ 310705 w 633888"/>
                <a:gd name="connsiteY7" fmla="*/ 378523 h 436149"/>
                <a:gd name="connsiteX8" fmla="*/ 310705 w 633888"/>
                <a:gd name="connsiteY8" fmla="*/ 336613 h 436149"/>
                <a:gd name="connsiteX9" fmla="*/ 367951 w 633888"/>
                <a:gd name="connsiteY9" fmla="*/ 285464 h 436149"/>
                <a:gd name="connsiteX10" fmla="*/ 633889 w 633888"/>
                <a:gd name="connsiteY10" fmla="*/ 285464 h 436149"/>
                <a:gd name="connsiteX11" fmla="*/ 633889 w 633888"/>
                <a:gd name="connsiteY11" fmla="*/ 285464 h 436149"/>
                <a:gd name="connsiteX12" fmla="*/ 91345 w 633888"/>
                <a:gd name="connsiteY12" fmla="*/ 0 h 436149"/>
                <a:gd name="connsiteX13" fmla="*/ 91345 w 633888"/>
                <a:gd name="connsiteY13" fmla="*/ 0 h 436149"/>
                <a:gd name="connsiteX14" fmla="*/ 91345 w 633888"/>
                <a:gd name="connsiteY14" fmla="*/ 0 h 436149"/>
                <a:gd name="connsiteX15" fmla="*/ 91345 w 633888"/>
                <a:gd name="connsiteY15" fmla="*/ 0 h 436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3888" h="436149">
                  <a:moveTo>
                    <a:pt x="633889" y="285464"/>
                  </a:moveTo>
                  <a:lnTo>
                    <a:pt x="633889" y="142208"/>
                  </a:lnTo>
                  <a:cubicBezTo>
                    <a:pt x="427482" y="142208"/>
                    <a:pt x="249746" y="143256"/>
                    <a:pt x="57626" y="143256"/>
                  </a:cubicBezTo>
                  <a:cubicBezTo>
                    <a:pt x="25908" y="143256"/>
                    <a:pt x="0" y="169164"/>
                    <a:pt x="0" y="200882"/>
                  </a:cubicBezTo>
                  <a:lnTo>
                    <a:pt x="0" y="378523"/>
                  </a:lnTo>
                  <a:cubicBezTo>
                    <a:pt x="0" y="410242"/>
                    <a:pt x="25908" y="436150"/>
                    <a:pt x="57626" y="436150"/>
                  </a:cubicBezTo>
                  <a:lnTo>
                    <a:pt x="253079" y="436150"/>
                  </a:lnTo>
                  <a:cubicBezTo>
                    <a:pt x="284797" y="436150"/>
                    <a:pt x="310705" y="410242"/>
                    <a:pt x="310705" y="378523"/>
                  </a:cubicBezTo>
                  <a:lnTo>
                    <a:pt x="310705" y="336613"/>
                  </a:lnTo>
                  <a:cubicBezTo>
                    <a:pt x="313944" y="307943"/>
                    <a:pt x="338519" y="285464"/>
                    <a:pt x="367951" y="285464"/>
                  </a:cubicBezTo>
                  <a:lnTo>
                    <a:pt x="633889" y="285464"/>
                  </a:lnTo>
                  <a:lnTo>
                    <a:pt x="633889" y="285464"/>
                  </a:lnTo>
                  <a:close/>
                  <a:moveTo>
                    <a:pt x="91345" y="0"/>
                  </a:moveTo>
                  <a:lnTo>
                    <a:pt x="91345" y="0"/>
                  </a:lnTo>
                  <a:lnTo>
                    <a:pt x="91345" y="0"/>
                  </a:lnTo>
                  <a:lnTo>
                    <a:pt x="91345"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2" name="Freeform: Shape 191">
              <a:extLst>
                <a:ext uri="{FF2B5EF4-FFF2-40B4-BE49-F238E27FC236}">
                  <a16:creationId xmlns:a16="http://schemas.microsoft.com/office/drawing/2014/main" id="{AFC9A18B-BCB3-4C5B-8A90-7CD820B7456E}"/>
                </a:ext>
              </a:extLst>
            </p:cNvPr>
            <p:cNvSpPr/>
            <p:nvPr/>
          </p:nvSpPr>
          <p:spPr>
            <a:xfrm>
              <a:off x="3231373" y="3411077"/>
              <a:ext cx="951737" cy="573595"/>
            </a:xfrm>
            <a:custGeom>
              <a:avLst/>
              <a:gdLst>
                <a:gd name="connsiteX0" fmla="*/ 472440 w 951737"/>
                <a:gd name="connsiteY0" fmla="*/ 0 h 573595"/>
                <a:gd name="connsiteX1" fmla="*/ 951738 w 951737"/>
                <a:gd name="connsiteY1" fmla="*/ 0 h 573595"/>
                <a:gd name="connsiteX2" fmla="*/ 951738 w 951737"/>
                <a:gd name="connsiteY2" fmla="*/ 213265 h 573595"/>
                <a:gd name="connsiteX3" fmla="*/ 894112 w 951737"/>
                <a:gd name="connsiteY3" fmla="*/ 270891 h 573595"/>
                <a:gd name="connsiteX4" fmla="*/ 859250 w 951737"/>
                <a:gd name="connsiteY4" fmla="*/ 270891 h 573595"/>
                <a:gd name="connsiteX5" fmla="*/ 786574 w 951737"/>
                <a:gd name="connsiteY5" fmla="*/ 347567 h 573595"/>
                <a:gd name="connsiteX6" fmla="*/ 786574 w 951737"/>
                <a:gd name="connsiteY6" fmla="*/ 515969 h 573595"/>
                <a:gd name="connsiteX7" fmla="*/ 728948 w 951737"/>
                <a:gd name="connsiteY7" fmla="*/ 573596 h 573595"/>
                <a:gd name="connsiteX8" fmla="*/ 472535 w 951737"/>
                <a:gd name="connsiteY8" fmla="*/ 573596 h 573595"/>
                <a:gd name="connsiteX9" fmla="*/ 475869 w 951737"/>
                <a:gd name="connsiteY9" fmla="*/ 515969 h 573595"/>
                <a:gd name="connsiteX10" fmla="*/ 475869 w 951737"/>
                <a:gd name="connsiteY10" fmla="*/ 316802 h 573595"/>
                <a:gd name="connsiteX11" fmla="*/ 418624 w 951737"/>
                <a:gd name="connsiteY11" fmla="*/ 265652 h 573595"/>
                <a:gd name="connsiteX12" fmla="*/ 0 w 951737"/>
                <a:gd name="connsiteY12" fmla="*/ 265652 h 573595"/>
                <a:gd name="connsiteX13" fmla="*/ 0 w 951737"/>
                <a:gd name="connsiteY13" fmla="*/ 122396 h 573595"/>
                <a:gd name="connsiteX14" fmla="*/ 78772 w 951737"/>
                <a:gd name="connsiteY14" fmla="*/ 122396 h 573595"/>
                <a:gd name="connsiteX15" fmla="*/ 93345 w 951737"/>
                <a:gd name="connsiteY15" fmla="*/ 121729 h 573595"/>
                <a:gd name="connsiteX16" fmla="*/ 101251 w 951737"/>
                <a:gd name="connsiteY16" fmla="*/ 121348 h 573595"/>
                <a:gd name="connsiteX17" fmla="*/ 400240 w 951737"/>
                <a:gd name="connsiteY17" fmla="*/ 121348 h 573595"/>
                <a:gd name="connsiteX18" fmla="*/ 470249 w 951737"/>
                <a:gd name="connsiteY18" fmla="*/ 51340 h 573595"/>
                <a:gd name="connsiteX19" fmla="*/ 472440 w 951737"/>
                <a:gd name="connsiteY19" fmla="*/ 0 h 573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51737" h="573595">
                  <a:moveTo>
                    <a:pt x="472440" y="0"/>
                  </a:moveTo>
                  <a:lnTo>
                    <a:pt x="951738" y="0"/>
                  </a:lnTo>
                  <a:lnTo>
                    <a:pt x="951738" y="213265"/>
                  </a:lnTo>
                  <a:cubicBezTo>
                    <a:pt x="951738" y="244983"/>
                    <a:pt x="925830" y="270891"/>
                    <a:pt x="894112" y="270891"/>
                  </a:cubicBezTo>
                  <a:lnTo>
                    <a:pt x="859250" y="270891"/>
                  </a:lnTo>
                  <a:cubicBezTo>
                    <a:pt x="802957" y="270891"/>
                    <a:pt x="784955" y="325946"/>
                    <a:pt x="786574" y="347567"/>
                  </a:cubicBezTo>
                  <a:lnTo>
                    <a:pt x="786574" y="515969"/>
                  </a:lnTo>
                  <a:cubicBezTo>
                    <a:pt x="786574" y="547688"/>
                    <a:pt x="760666" y="573596"/>
                    <a:pt x="728948" y="573596"/>
                  </a:cubicBezTo>
                  <a:lnTo>
                    <a:pt x="472535" y="573596"/>
                  </a:lnTo>
                  <a:lnTo>
                    <a:pt x="475869" y="515969"/>
                  </a:lnTo>
                  <a:lnTo>
                    <a:pt x="475869" y="316802"/>
                  </a:lnTo>
                  <a:cubicBezTo>
                    <a:pt x="472630" y="288131"/>
                    <a:pt x="448056" y="265652"/>
                    <a:pt x="418624" y="265652"/>
                  </a:cubicBezTo>
                  <a:lnTo>
                    <a:pt x="0" y="265652"/>
                  </a:lnTo>
                  <a:lnTo>
                    <a:pt x="0" y="122396"/>
                  </a:lnTo>
                  <a:lnTo>
                    <a:pt x="78772" y="122396"/>
                  </a:lnTo>
                  <a:cubicBezTo>
                    <a:pt x="83725" y="122396"/>
                    <a:pt x="88582" y="122111"/>
                    <a:pt x="93345" y="121729"/>
                  </a:cubicBezTo>
                  <a:cubicBezTo>
                    <a:pt x="96107" y="121444"/>
                    <a:pt x="98488" y="121348"/>
                    <a:pt x="101251" y="121348"/>
                  </a:cubicBezTo>
                  <a:lnTo>
                    <a:pt x="400240" y="121348"/>
                  </a:lnTo>
                  <a:cubicBezTo>
                    <a:pt x="438721" y="121348"/>
                    <a:pt x="468630" y="89821"/>
                    <a:pt x="470249" y="51340"/>
                  </a:cubicBezTo>
                  <a:lnTo>
                    <a:pt x="472440" y="0"/>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3" name="Freeform: Shape 192">
              <a:extLst>
                <a:ext uri="{FF2B5EF4-FFF2-40B4-BE49-F238E27FC236}">
                  <a16:creationId xmlns:a16="http://schemas.microsoft.com/office/drawing/2014/main" id="{D79E45CE-F531-430F-A611-EFC1194E3BFE}"/>
                </a:ext>
              </a:extLst>
            </p:cNvPr>
            <p:cNvSpPr/>
            <p:nvPr/>
          </p:nvSpPr>
          <p:spPr>
            <a:xfrm>
              <a:off x="3704003" y="3830177"/>
              <a:ext cx="314039" cy="154495"/>
            </a:xfrm>
            <a:custGeom>
              <a:avLst/>
              <a:gdLst>
                <a:gd name="connsiteX0" fmla="*/ 314039 w 314039"/>
                <a:gd name="connsiteY0" fmla="*/ 0 h 154495"/>
                <a:gd name="connsiteX1" fmla="*/ 314039 w 314039"/>
                <a:gd name="connsiteY1" fmla="*/ 96869 h 154495"/>
                <a:gd name="connsiteX2" fmla="*/ 256413 w 314039"/>
                <a:gd name="connsiteY2" fmla="*/ 154496 h 154495"/>
                <a:gd name="connsiteX3" fmla="*/ 0 w 314039"/>
                <a:gd name="connsiteY3" fmla="*/ 154496 h 154495"/>
                <a:gd name="connsiteX4" fmla="*/ 3334 w 314039"/>
                <a:gd name="connsiteY4" fmla="*/ 96869 h 154495"/>
                <a:gd name="connsiteX5" fmla="*/ 3334 w 314039"/>
                <a:gd name="connsiteY5" fmla="*/ 0 h 154495"/>
                <a:gd name="connsiteX6" fmla="*/ 314039 w 314039"/>
                <a:gd name="connsiteY6" fmla="*/ 0 h 15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4039" h="154495">
                  <a:moveTo>
                    <a:pt x="314039" y="0"/>
                  </a:moveTo>
                  <a:lnTo>
                    <a:pt x="314039" y="96869"/>
                  </a:lnTo>
                  <a:cubicBezTo>
                    <a:pt x="314039" y="128588"/>
                    <a:pt x="288131" y="154496"/>
                    <a:pt x="256413" y="154496"/>
                  </a:cubicBezTo>
                  <a:lnTo>
                    <a:pt x="0" y="154496"/>
                  </a:lnTo>
                  <a:lnTo>
                    <a:pt x="3334" y="96869"/>
                  </a:lnTo>
                  <a:lnTo>
                    <a:pt x="3334" y="0"/>
                  </a:lnTo>
                  <a:lnTo>
                    <a:pt x="314039" y="0"/>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4" name="Freeform: Shape 193">
              <a:extLst>
                <a:ext uri="{FF2B5EF4-FFF2-40B4-BE49-F238E27FC236}">
                  <a16:creationId xmlns:a16="http://schemas.microsoft.com/office/drawing/2014/main" id="{FDE15936-D8D8-440F-BA99-7BB8F07288B1}"/>
                </a:ext>
              </a:extLst>
            </p:cNvPr>
            <p:cNvSpPr/>
            <p:nvPr/>
          </p:nvSpPr>
          <p:spPr>
            <a:xfrm>
              <a:off x="3828495" y="3830462"/>
              <a:ext cx="820769" cy="493014"/>
            </a:xfrm>
            <a:custGeom>
              <a:avLst/>
              <a:gdLst>
                <a:gd name="connsiteX0" fmla="*/ 0 w 820769"/>
                <a:gd name="connsiteY0" fmla="*/ 154210 h 493014"/>
                <a:gd name="connsiteX1" fmla="*/ 41053 w 820769"/>
                <a:gd name="connsiteY1" fmla="*/ 220313 h 493014"/>
                <a:gd name="connsiteX2" fmla="*/ 41053 w 820769"/>
                <a:gd name="connsiteY2" fmla="*/ 239268 h 493014"/>
                <a:gd name="connsiteX3" fmla="*/ 98679 w 820769"/>
                <a:gd name="connsiteY3" fmla="*/ 296894 h 493014"/>
                <a:gd name="connsiteX4" fmla="*/ 126778 w 820769"/>
                <a:gd name="connsiteY4" fmla="*/ 296894 h 493014"/>
                <a:gd name="connsiteX5" fmla="*/ 207740 w 820769"/>
                <a:gd name="connsiteY5" fmla="*/ 377857 h 493014"/>
                <a:gd name="connsiteX6" fmla="*/ 207740 w 820769"/>
                <a:gd name="connsiteY6" fmla="*/ 385001 h 493014"/>
                <a:gd name="connsiteX7" fmla="*/ 207740 w 820769"/>
                <a:gd name="connsiteY7" fmla="*/ 386524 h 493014"/>
                <a:gd name="connsiteX8" fmla="*/ 207740 w 820769"/>
                <a:gd name="connsiteY8" fmla="*/ 386524 h 493014"/>
                <a:gd name="connsiteX9" fmla="*/ 207835 w 820769"/>
                <a:gd name="connsiteY9" fmla="*/ 387953 h 493014"/>
                <a:gd name="connsiteX10" fmla="*/ 207835 w 820769"/>
                <a:gd name="connsiteY10" fmla="*/ 387953 h 493014"/>
                <a:gd name="connsiteX11" fmla="*/ 207931 w 820769"/>
                <a:gd name="connsiteY11" fmla="*/ 389382 h 493014"/>
                <a:gd name="connsiteX12" fmla="*/ 207931 w 820769"/>
                <a:gd name="connsiteY12" fmla="*/ 389382 h 493014"/>
                <a:gd name="connsiteX13" fmla="*/ 208026 w 820769"/>
                <a:gd name="connsiteY13" fmla="*/ 390811 h 493014"/>
                <a:gd name="connsiteX14" fmla="*/ 208026 w 820769"/>
                <a:gd name="connsiteY14" fmla="*/ 390811 h 493014"/>
                <a:gd name="connsiteX15" fmla="*/ 208216 w 820769"/>
                <a:gd name="connsiteY15" fmla="*/ 392239 h 493014"/>
                <a:gd name="connsiteX16" fmla="*/ 208216 w 820769"/>
                <a:gd name="connsiteY16" fmla="*/ 392239 h 493014"/>
                <a:gd name="connsiteX17" fmla="*/ 208407 w 820769"/>
                <a:gd name="connsiteY17" fmla="*/ 393668 h 493014"/>
                <a:gd name="connsiteX18" fmla="*/ 208407 w 820769"/>
                <a:gd name="connsiteY18" fmla="*/ 393668 h 493014"/>
                <a:gd name="connsiteX19" fmla="*/ 208597 w 820769"/>
                <a:gd name="connsiteY19" fmla="*/ 395097 h 493014"/>
                <a:gd name="connsiteX20" fmla="*/ 208597 w 820769"/>
                <a:gd name="connsiteY20" fmla="*/ 395097 h 493014"/>
                <a:gd name="connsiteX21" fmla="*/ 230886 w 820769"/>
                <a:gd name="connsiteY21" fmla="*/ 431102 h 493014"/>
                <a:gd name="connsiteX22" fmla="*/ 230886 w 820769"/>
                <a:gd name="connsiteY22" fmla="*/ 431102 h 493014"/>
                <a:gd name="connsiteX23" fmla="*/ 232029 w 820769"/>
                <a:gd name="connsiteY23" fmla="*/ 431959 h 493014"/>
                <a:gd name="connsiteX24" fmla="*/ 232029 w 820769"/>
                <a:gd name="connsiteY24" fmla="*/ 431959 h 493014"/>
                <a:gd name="connsiteX25" fmla="*/ 233172 w 820769"/>
                <a:gd name="connsiteY25" fmla="*/ 432721 h 493014"/>
                <a:gd name="connsiteX26" fmla="*/ 233172 w 820769"/>
                <a:gd name="connsiteY26" fmla="*/ 432721 h 493014"/>
                <a:gd name="connsiteX27" fmla="*/ 234315 w 820769"/>
                <a:gd name="connsiteY27" fmla="*/ 433483 h 493014"/>
                <a:gd name="connsiteX28" fmla="*/ 234315 w 820769"/>
                <a:gd name="connsiteY28" fmla="*/ 433483 h 493014"/>
                <a:gd name="connsiteX29" fmla="*/ 235458 w 820769"/>
                <a:gd name="connsiteY29" fmla="*/ 434245 h 493014"/>
                <a:gd name="connsiteX30" fmla="*/ 235458 w 820769"/>
                <a:gd name="connsiteY30" fmla="*/ 434245 h 493014"/>
                <a:gd name="connsiteX31" fmla="*/ 236029 w 820769"/>
                <a:gd name="connsiteY31" fmla="*/ 434530 h 493014"/>
                <a:gd name="connsiteX32" fmla="*/ 237363 w 820769"/>
                <a:gd name="connsiteY32" fmla="*/ 435293 h 493014"/>
                <a:gd name="connsiteX33" fmla="*/ 237934 w 820769"/>
                <a:gd name="connsiteY33" fmla="*/ 435578 h 493014"/>
                <a:gd name="connsiteX34" fmla="*/ 237934 w 820769"/>
                <a:gd name="connsiteY34" fmla="*/ 435578 h 493014"/>
                <a:gd name="connsiteX35" fmla="*/ 239173 w 820769"/>
                <a:gd name="connsiteY35" fmla="*/ 436245 h 493014"/>
                <a:gd name="connsiteX36" fmla="*/ 239173 w 820769"/>
                <a:gd name="connsiteY36" fmla="*/ 436245 h 493014"/>
                <a:gd name="connsiteX37" fmla="*/ 240411 w 820769"/>
                <a:gd name="connsiteY37" fmla="*/ 436912 h 493014"/>
                <a:gd name="connsiteX38" fmla="*/ 240411 w 820769"/>
                <a:gd name="connsiteY38" fmla="*/ 436912 h 493014"/>
                <a:gd name="connsiteX39" fmla="*/ 241649 w 820769"/>
                <a:gd name="connsiteY39" fmla="*/ 437483 h 493014"/>
                <a:gd name="connsiteX40" fmla="*/ 241649 w 820769"/>
                <a:gd name="connsiteY40" fmla="*/ 437483 h 493014"/>
                <a:gd name="connsiteX41" fmla="*/ 242888 w 820769"/>
                <a:gd name="connsiteY41" fmla="*/ 438055 h 493014"/>
                <a:gd name="connsiteX42" fmla="*/ 242888 w 820769"/>
                <a:gd name="connsiteY42" fmla="*/ 438055 h 493014"/>
                <a:gd name="connsiteX43" fmla="*/ 244221 w 820769"/>
                <a:gd name="connsiteY43" fmla="*/ 438626 h 493014"/>
                <a:gd name="connsiteX44" fmla="*/ 244221 w 820769"/>
                <a:gd name="connsiteY44" fmla="*/ 438626 h 493014"/>
                <a:gd name="connsiteX45" fmla="*/ 245554 w 820769"/>
                <a:gd name="connsiteY45" fmla="*/ 439103 h 493014"/>
                <a:gd name="connsiteX46" fmla="*/ 245554 w 820769"/>
                <a:gd name="connsiteY46" fmla="*/ 439103 h 493014"/>
                <a:gd name="connsiteX47" fmla="*/ 246888 w 820769"/>
                <a:gd name="connsiteY47" fmla="*/ 439579 h 493014"/>
                <a:gd name="connsiteX48" fmla="*/ 246888 w 820769"/>
                <a:gd name="connsiteY48" fmla="*/ 439579 h 493014"/>
                <a:gd name="connsiteX49" fmla="*/ 247174 w 820769"/>
                <a:gd name="connsiteY49" fmla="*/ 439674 h 493014"/>
                <a:gd name="connsiteX50" fmla="*/ 249269 w 820769"/>
                <a:gd name="connsiteY50" fmla="*/ 440341 h 493014"/>
                <a:gd name="connsiteX51" fmla="*/ 249555 w 820769"/>
                <a:gd name="connsiteY51" fmla="*/ 440436 h 493014"/>
                <a:gd name="connsiteX52" fmla="*/ 249555 w 820769"/>
                <a:gd name="connsiteY52" fmla="*/ 440436 h 493014"/>
                <a:gd name="connsiteX53" fmla="*/ 250888 w 820769"/>
                <a:gd name="connsiteY53" fmla="*/ 440817 h 493014"/>
                <a:gd name="connsiteX54" fmla="*/ 250888 w 820769"/>
                <a:gd name="connsiteY54" fmla="*/ 440817 h 493014"/>
                <a:gd name="connsiteX55" fmla="*/ 252222 w 820769"/>
                <a:gd name="connsiteY55" fmla="*/ 441198 h 493014"/>
                <a:gd name="connsiteX56" fmla="*/ 252222 w 820769"/>
                <a:gd name="connsiteY56" fmla="*/ 441198 h 493014"/>
                <a:gd name="connsiteX57" fmla="*/ 253651 w 820769"/>
                <a:gd name="connsiteY57" fmla="*/ 441484 h 493014"/>
                <a:gd name="connsiteX58" fmla="*/ 253651 w 820769"/>
                <a:gd name="connsiteY58" fmla="*/ 441484 h 493014"/>
                <a:gd name="connsiteX59" fmla="*/ 255079 w 820769"/>
                <a:gd name="connsiteY59" fmla="*/ 441770 h 493014"/>
                <a:gd name="connsiteX60" fmla="*/ 255079 w 820769"/>
                <a:gd name="connsiteY60" fmla="*/ 441770 h 493014"/>
                <a:gd name="connsiteX61" fmla="*/ 255365 w 820769"/>
                <a:gd name="connsiteY61" fmla="*/ 441770 h 493014"/>
                <a:gd name="connsiteX62" fmla="*/ 257746 w 820769"/>
                <a:gd name="connsiteY62" fmla="*/ 442151 h 493014"/>
                <a:gd name="connsiteX63" fmla="*/ 258032 w 820769"/>
                <a:gd name="connsiteY63" fmla="*/ 442151 h 493014"/>
                <a:gd name="connsiteX64" fmla="*/ 258032 w 820769"/>
                <a:gd name="connsiteY64" fmla="*/ 442151 h 493014"/>
                <a:gd name="connsiteX65" fmla="*/ 259461 w 820769"/>
                <a:gd name="connsiteY65" fmla="*/ 442341 h 493014"/>
                <a:gd name="connsiteX66" fmla="*/ 259461 w 820769"/>
                <a:gd name="connsiteY66" fmla="*/ 442341 h 493014"/>
                <a:gd name="connsiteX67" fmla="*/ 260890 w 820769"/>
                <a:gd name="connsiteY67" fmla="*/ 442436 h 493014"/>
                <a:gd name="connsiteX68" fmla="*/ 260890 w 820769"/>
                <a:gd name="connsiteY68" fmla="*/ 442436 h 493014"/>
                <a:gd name="connsiteX69" fmla="*/ 262318 w 820769"/>
                <a:gd name="connsiteY69" fmla="*/ 442531 h 493014"/>
                <a:gd name="connsiteX70" fmla="*/ 262318 w 820769"/>
                <a:gd name="connsiteY70" fmla="*/ 442531 h 493014"/>
                <a:gd name="connsiteX71" fmla="*/ 262795 w 820769"/>
                <a:gd name="connsiteY71" fmla="*/ 442531 h 493014"/>
                <a:gd name="connsiteX72" fmla="*/ 265938 w 820769"/>
                <a:gd name="connsiteY72" fmla="*/ 442627 h 493014"/>
                <a:gd name="connsiteX73" fmla="*/ 431768 w 820769"/>
                <a:gd name="connsiteY73" fmla="*/ 442627 h 493014"/>
                <a:gd name="connsiteX74" fmla="*/ 434054 w 820769"/>
                <a:gd name="connsiteY74" fmla="*/ 442627 h 493014"/>
                <a:gd name="connsiteX75" fmla="*/ 509016 w 820769"/>
                <a:gd name="connsiteY75" fmla="*/ 493014 h 493014"/>
                <a:gd name="connsiteX76" fmla="*/ 506349 w 820769"/>
                <a:gd name="connsiteY76" fmla="*/ 345377 h 493014"/>
                <a:gd name="connsiteX77" fmla="*/ 423767 w 820769"/>
                <a:gd name="connsiteY77" fmla="*/ 276130 h 493014"/>
                <a:gd name="connsiteX78" fmla="*/ 408622 w 820769"/>
                <a:gd name="connsiteY78" fmla="*/ 276130 h 493014"/>
                <a:gd name="connsiteX79" fmla="*/ 350996 w 820769"/>
                <a:gd name="connsiteY79" fmla="*/ 218504 h 493014"/>
                <a:gd name="connsiteX80" fmla="*/ 350996 w 820769"/>
                <a:gd name="connsiteY80" fmla="*/ 198501 h 493014"/>
                <a:gd name="connsiteX81" fmla="*/ 408622 w 820769"/>
                <a:gd name="connsiteY81" fmla="*/ 140875 h 493014"/>
                <a:gd name="connsiteX82" fmla="*/ 820769 w 820769"/>
                <a:gd name="connsiteY82" fmla="*/ 140875 h 493014"/>
                <a:gd name="connsiteX83" fmla="*/ 820769 w 820769"/>
                <a:gd name="connsiteY83" fmla="*/ 0 h 493014"/>
                <a:gd name="connsiteX84" fmla="*/ 189547 w 820769"/>
                <a:gd name="connsiteY84" fmla="*/ 0 h 493014"/>
                <a:gd name="connsiteX85" fmla="*/ 189547 w 820769"/>
                <a:gd name="connsiteY85" fmla="*/ 96869 h 493014"/>
                <a:gd name="connsiteX86" fmla="*/ 131921 w 820769"/>
                <a:gd name="connsiteY86" fmla="*/ 154496 h 493014"/>
                <a:gd name="connsiteX87" fmla="*/ 0 w 820769"/>
                <a:gd name="connsiteY87" fmla="*/ 154496 h 493014"/>
                <a:gd name="connsiteX88" fmla="*/ 0 w 820769"/>
                <a:gd name="connsiteY88" fmla="*/ 154210 h 493014"/>
                <a:gd name="connsiteX89" fmla="*/ 207740 w 820769"/>
                <a:gd name="connsiteY89" fmla="*/ 384905 h 493014"/>
                <a:gd name="connsiteX90" fmla="*/ 207740 w 820769"/>
                <a:gd name="connsiteY90" fmla="*/ 384905 h 493014"/>
                <a:gd name="connsiteX91" fmla="*/ 207740 w 820769"/>
                <a:gd name="connsiteY91" fmla="*/ 384905 h 49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820769" h="493014">
                  <a:moveTo>
                    <a:pt x="0" y="154210"/>
                  </a:moveTo>
                  <a:cubicBezTo>
                    <a:pt x="24003" y="154496"/>
                    <a:pt x="41053" y="169450"/>
                    <a:pt x="41053" y="220313"/>
                  </a:cubicBezTo>
                  <a:lnTo>
                    <a:pt x="41053" y="239268"/>
                  </a:lnTo>
                  <a:cubicBezTo>
                    <a:pt x="41053" y="270986"/>
                    <a:pt x="66961" y="296894"/>
                    <a:pt x="98679" y="296894"/>
                  </a:cubicBezTo>
                  <a:lnTo>
                    <a:pt x="126778" y="296894"/>
                  </a:lnTo>
                  <a:cubicBezTo>
                    <a:pt x="171355" y="296894"/>
                    <a:pt x="207740" y="333280"/>
                    <a:pt x="207740" y="377857"/>
                  </a:cubicBezTo>
                  <a:lnTo>
                    <a:pt x="207740" y="385001"/>
                  </a:lnTo>
                  <a:lnTo>
                    <a:pt x="207740" y="386524"/>
                  </a:lnTo>
                  <a:lnTo>
                    <a:pt x="207740" y="386524"/>
                  </a:lnTo>
                  <a:lnTo>
                    <a:pt x="207835" y="387953"/>
                  </a:lnTo>
                  <a:lnTo>
                    <a:pt x="207835" y="387953"/>
                  </a:lnTo>
                  <a:lnTo>
                    <a:pt x="207931" y="389382"/>
                  </a:lnTo>
                  <a:lnTo>
                    <a:pt x="207931" y="389382"/>
                  </a:lnTo>
                  <a:lnTo>
                    <a:pt x="208026" y="390811"/>
                  </a:lnTo>
                  <a:lnTo>
                    <a:pt x="208026" y="390811"/>
                  </a:lnTo>
                  <a:lnTo>
                    <a:pt x="208216" y="392239"/>
                  </a:lnTo>
                  <a:lnTo>
                    <a:pt x="208216" y="392239"/>
                  </a:lnTo>
                  <a:lnTo>
                    <a:pt x="208407" y="393668"/>
                  </a:lnTo>
                  <a:lnTo>
                    <a:pt x="208407" y="393668"/>
                  </a:lnTo>
                  <a:lnTo>
                    <a:pt x="208597" y="395097"/>
                  </a:lnTo>
                  <a:lnTo>
                    <a:pt x="208597" y="395097"/>
                  </a:lnTo>
                  <a:cubicBezTo>
                    <a:pt x="211074" y="409289"/>
                    <a:pt x="219265" y="422243"/>
                    <a:pt x="230886" y="431102"/>
                  </a:cubicBezTo>
                  <a:lnTo>
                    <a:pt x="230886" y="431102"/>
                  </a:lnTo>
                  <a:lnTo>
                    <a:pt x="232029" y="431959"/>
                  </a:lnTo>
                  <a:lnTo>
                    <a:pt x="232029" y="431959"/>
                  </a:lnTo>
                  <a:lnTo>
                    <a:pt x="233172" y="432721"/>
                  </a:lnTo>
                  <a:lnTo>
                    <a:pt x="233172" y="432721"/>
                  </a:lnTo>
                  <a:lnTo>
                    <a:pt x="234315" y="433483"/>
                  </a:lnTo>
                  <a:lnTo>
                    <a:pt x="234315" y="433483"/>
                  </a:lnTo>
                  <a:lnTo>
                    <a:pt x="235458" y="434245"/>
                  </a:lnTo>
                  <a:lnTo>
                    <a:pt x="235458" y="434245"/>
                  </a:lnTo>
                  <a:lnTo>
                    <a:pt x="236029" y="434530"/>
                  </a:lnTo>
                  <a:cubicBezTo>
                    <a:pt x="236506" y="434816"/>
                    <a:pt x="236887" y="435007"/>
                    <a:pt x="237363" y="435293"/>
                  </a:cubicBezTo>
                  <a:lnTo>
                    <a:pt x="237934" y="435578"/>
                  </a:lnTo>
                  <a:lnTo>
                    <a:pt x="237934" y="435578"/>
                  </a:lnTo>
                  <a:lnTo>
                    <a:pt x="239173" y="436245"/>
                  </a:lnTo>
                  <a:lnTo>
                    <a:pt x="239173" y="436245"/>
                  </a:lnTo>
                  <a:lnTo>
                    <a:pt x="240411" y="436912"/>
                  </a:lnTo>
                  <a:lnTo>
                    <a:pt x="240411" y="436912"/>
                  </a:lnTo>
                  <a:lnTo>
                    <a:pt x="241649" y="437483"/>
                  </a:lnTo>
                  <a:lnTo>
                    <a:pt x="241649" y="437483"/>
                  </a:lnTo>
                  <a:cubicBezTo>
                    <a:pt x="242030" y="437674"/>
                    <a:pt x="242506" y="437864"/>
                    <a:pt x="242888" y="438055"/>
                  </a:cubicBezTo>
                  <a:lnTo>
                    <a:pt x="242888" y="438055"/>
                  </a:lnTo>
                  <a:lnTo>
                    <a:pt x="244221" y="438626"/>
                  </a:lnTo>
                  <a:lnTo>
                    <a:pt x="244221" y="438626"/>
                  </a:lnTo>
                  <a:lnTo>
                    <a:pt x="245554" y="439103"/>
                  </a:lnTo>
                  <a:lnTo>
                    <a:pt x="245554" y="439103"/>
                  </a:lnTo>
                  <a:lnTo>
                    <a:pt x="246888" y="439579"/>
                  </a:lnTo>
                  <a:lnTo>
                    <a:pt x="246888" y="439579"/>
                  </a:lnTo>
                  <a:lnTo>
                    <a:pt x="247174" y="439674"/>
                  </a:lnTo>
                  <a:cubicBezTo>
                    <a:pt x="247936" y="439864"/>
                    <a:pt x="248507" y="440055"/>
                    <a:pt x="249269" y="440341"/>
                  </a:cubicBezTo>
                  <a:lnTo>
                    <a:pt x="249555" y="440436"/>
                  </a:lnTo>
                  <a:lnTo>
                    <a:pt x="249555" y="440436"/>
                  </a:lnTo>
                  <a:lnTo>
                    <a:pt x="250888" y="440817"/>
                  </a:lnTo>
                  <a:lnTo>
                    <a:pt x="250888" y="440817"/>
                  </a:lnTo>
                  <a:lnTo>
                    <a:pt x="252222" y="441198"/>
                  </a:lnTo>
                  <a:lnTo>
                    <a:pt x="252222" y="441198"/>
                  </a:lnTo>
                  <a:lnTo>
                    <a:pt x="253651" y="441484"/>
                  </a:lnTo>
                  <a:lnTo>
                    <a:pt x="253651" y="441484"/>
                  </a:lnTo>
                  <a:cubicBezTo>
                    <a:pt x="254127" y="441579"/>
                    <a:pt x="254603" y="441674"/>
                    <a:pt x="255079" y="441770"/>
                  </a:cubicBezTo>
                  <a:lnTo>
                    <a:pt x="255079" y="441770"/>
                  </a:lnTo>
                  <a:lnTo>
                    <a:pt x="255365" y="441770"/>
                  </a:lnTo>
                  <a:cubicBezTo>
                    <a:pt x="256222" y="441865"/>
                    <a:pt x="256889" y="442055"/>
                    <a:pt x="257746" y="442151"/>
                  </a:cubicBezTo>
                  <a:lnTo>
                    <a:pt x="258032" y="442151"/>
                  </a:lnTo>
                  <a:lnTo>
                    <a:pt x="258032" y="442151"/>
                  </a:lnTo>
                  <a:lnTo>
                    <a:pt x="259461" y="442341"/>
                  </a:lnTo>
                  <a:lnTo>
                    <a:pt x="259461" y="442341"/>
                  </a:lnTo>
                  <a:lnTo>
                    <a:pt x="260890" y="442436"/>
                  </a:lnTo>
                  <a:lnTo>
                    <a:pt x="260890" y="442436"/>
                  </a:lnTo>
                  <a:lnTo>
                    <a:pt x="262318" y="442531"/>
                  </a:lnTo>
                  <a:lnTo>
                    <a:pt x="262318" y="442531"/>
                  </a:lnTo>
                  <a:lnTo>
                    <a:pt x="262795" y="442531"/>
                  </a:lnTo>
                  <a:cubicBezTo>
                    <a:pt x="263938" y="442531"/>
                    <a:pt x="264795" y="442627"/>
                    <a:pt x="265938" y="442627"/>
                  </a:cubicBezTo>
                  <a:lnTo>
                    <a:pt x="431768" y="442627"/>
                  </a:lnTo>
                  <a:lnTo>
                    <a:pt x="434054" y="442627"/>
                  </a:lnTo>
                  <a:cubicBezTo>
                    <a:pt x="467868" y="442627"/>
                    <a:pt x="496824" y="463487"/>
                    <a:pt x="509016" y="493014"/>
                  </a:cubicBezTo>
                  <a:lnTo>
                    <a:pt x="506349" y="345377"/>
                  </a:lnTo>
                  <a:cubicBezTo>
                    <a:pt x="505015" y="273463"/>
                    <a:pt x="439007" y="276606"/>
                    <a:pt x="423767" y="276130"/>
                  </a:cubicBezTo>
                  <a:lnTo>
                    <a:pt x="408622" y="276130"/>
                  </a:lnTo>
                  <a:cubicBezTo>
                    <a:pt x="376904" y="276130"/>
                    <a:pt x="350996" y="250222"/>
                    <a:pt x="350996" y="218504"/>
                  </a:cubicBezTo>
                  <a:lnTo>
                    <a:pt x="350996" y="198501"/>
                  </a:lnTo>
                  <a:cubicBezTo>
                    <a:pt x="350996" y="166783"/>
                    <a:pt x="376904" y="140875"/>
                    <a:pt x="408622" y="140875"/>
                  </a:cubicBezTo>
                  <a:lnTo>
                    <a:pt x="820769" y="140875"/>
                  </a:lnTo>
                  <a:lnTo>
                    <a:pt x="820769" y="0"/>
                  </a:lnTo>
                  <a:lnTo>
                    <a:pt x="189547" y="0"/>
                  </a:lnTo>
                  <a:lnTo>
                    <a:pt x="189547" y="96869"/>
                  </a:lnTo>
                  <a:cubicBezTo>
                    <a:pt x="189547" y="128588"/>
                    <a:pt x="163639" y="154496"/>
                    <a:pt x="131921" y="154496"/>
                  </a:cubicBezTo>
                  <a:lnTo>
                    <a:pt x="0" y="154496"/>
                  </a:lnTo>
                  <a:lnTo>
                    <a:pt x="0" y="154210"/>
                  </a:lnTo>
                  <a:close/>
                  <a:moveTo>
                    <a:pt x="207740" y="384905"/>
                  </a:moveTo>
                  <a:lnTo>
                    <a:pt x="207740" y="384905"/>
                  </a:lnTo>
                  <a:lnTo>
                    <a:pt x="207740" y="384905"/>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5" name="Freeform: Shape 194">
              <a:extLst>
                <a:ext uri="{FF2B5EF4-FFF2-40B4-BE49-F238E27FC236}">
                  <a16:creationId xmlns:a16="http://schemas.microsoft.com/office/drawing/2014/main" id="{E3C5FF34-A78C-4467-846C-713CB41EAF5B}"/>
                </a:ext>
              </a:extLst>
            </p:cNvPr>
            <p:cNvSpPr/>
            <p:nvPr/>
          </p:nvSpPr>
          <p:spPr>
            <a:xfrm>
              <a:off x="5452983" y="5721461"/>
              <a:ext cx="448627" cy="135254"/>
            </a:xfrm>
            <a:custGeom>
              <a:avLst/>
              <a:gdLst>
                <a:gd name="connsiteX0" fmla="*/ 0 w 448627"/>
                <a:gd name="connsiteY0" fmla="*/ 57626 h 135254"/>
                <a:gd name="connsiteX1" fmla="*/ 0 w 448627"/>
                <a:gd name="connsiteY1" fmla="*/ 77628 h 135254"/>
                <a:gd name="connsiteX2" fmla="*/ 57626 w 448627"/>
                <a:gd name="connsiteY2" fmla="*/ 135255 h 135254"/>
                <a:gd name="connsiteX3" fmla="*/ 391001 w 448627"/>
                <a:gd name="connsiteY3" fmla="*/ 135255 h 135254"/>
                <a:gd name="connsiteX4" fmla="*/ 448627 w 448627"/>
                <a:gd name="connsiteY4" fmla="*/ 77628 h 135254"/>
                <a:gd name="connsiteX5" fmla="*/ 448627 w 448627"/>
                <a:gd name="connsiteY5" fmla="*/ 57626 h 135254"/>
                <a:gd name="connsiteX6" fmla="*/ 391001 w 448627"/>
                <a:gd name="connsiteY6" fmla="*/ 0 h 135254"/>
                <a:gd name="connsiteX7" fmla="*/ 57626 w 448627"/>
                <a:gd name="connsiteY7" fmla="*/ 0 h 135254"/>
                <a:gd name="connsiteX8" fmla="*/ 0 w 448627"/>
                <a:gd name="connsiteY8" fmla="*/ 57626 h 13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627" h="135254">
                  <a:moveTo>
                    <a:pt x="0" y="57626"/>
                  </a:moveTo>
                  <a:lnTo>
                    <a:pt x="0" y="77628"/>
                  </a:lnTo>
                  <a:cubicBezTo>
                    <a:pt x="0" y="109347"/>
                    <a:pt x="25908" y="135255"/>
                    <a:pt x="57626" y="135255"/>
                  </a:cubicBezTo>
                  <a:lnTo>
                    <a:pt x="391001" y="135255"/>
                  </a:lnTo>
                  <a:cubicBezTo>
                    <a:pt x="422720" y="135255"/>
                    <a:pt x="448627" y="109347"/>
                    <a:pt x="448627" y="77628"/>
                  </a:cubicBezTo>
                  <a:lnTo>
                    <a:pt x="448627" y="57626"/>
                  </a:lnTo>
                  <a:cubicBezTo>
                    <a:pt x="448627" y="25908"/>
                    <a:pt x="422720" y="0"/>
                    <a:pt x="391001" y="0"/>
                  </a:cubicBezTo>
                  <a:lnTo>
                    <a:pt x="57626" y="0"/>
                  </a:lnTo>
                  <a:cubicBezTo>
                    <a:pt x="26003" y="0"/>
                    <a:pt x="0" y="25908"/>
                    <a:pt x="0" y="57626"/>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6" name="Freeform: Shape 195">
              <a:extLst>
                <a:ext uri="{FF2B5EF4-FFF2-40B4-BE49-F238E27FC236}">
                  <a16:creationId xmlns:a16="http://schemas.microsoft.com/office/drawing/2014/main" id="{277F4E04-A131-42C8-A18A-6BF1E68E9761}"/>
                </a:ext>
              </a:extLst>
            </p:cNvPr>
            <p:cNvSpPr/>
            <p:nvPr/>
          </p:nvSpPr>
          <p:spPr>
            <a:xfrm>
              <a:off x="4806046" y="4414821"/>
              <a:ext cx="945927" cy="1170241"/>
            </a:xfrm>
            <a:custGeom>
              <a:avLst/>
              <a:gdLst>
                <a:gd name="connsiteX0" fmla="*/ 168402 w 945927"/>
                <a:gd name="connsiteY0" fmla="*/ 288131 h 1170241"/>
                <a:gd name="connsiteX1" fmla="*/ 168402 w 945927"/>
                <a:gd name="connsiteY1" fmla="*/ 520827 h 1170241"/>
                <a:gd name="connsiteX2" fmla="*/ 110776 w 945927"/>
                <a:gd name="connsiteY2" fmla="*/ 578453 h 1170241"/>
                <a:gd name="connsiteX3" fmla="*/ 0 w 945927"/>
                <a:gd name="connsiteY3" fmla="*/ 578453 h 1170241"/>
                <a:gd name="connsiteX4" fmla="*/ 0 w 945927"/>
                <a:gd name="connsiteY4" fmla="*/ 664083 h 1170241"/>
                <a:gd name="connsiteX5" fmla="*/ 0 w 945927"/>
                <a:gd name="connsiteY5" fmla="*/ 665607 h 1170241"/>
                <a:gd name="connsiteX6" fmla="*/ 0 w 945927"/>
                <a:gd name="connsiteY6" fmla="*/ 665607 h 1170241"/>
                <a:gd name="connsiteX7" fmla="*/ 95 w 945927"/>
                <a:gd name="connsiteY7" fmla="*/ 667036 h 1170241"/>
                <a:gd name="connsiteX8" fmla="*/ 95 w 945927"/>
                <a:gd name="connsiteY8" fmla="*/ 667036 h 1170241"/>
                <a:gd name="connsiteX9" fmla="*/ 190 w 945927"/>
                <a:gd name="connsiteY9" fmla="*/ 668465 h 1170241"/>
                <a:gd name="connsiteX10" fmla="*/ 190 w 945927"/>
                <a:gd name="connsiteY10" fmla="*/ 668465 h 1170241"/>
                <a:gd name="connsiteX11" fmla="*/ 286 w 945927"/>
                <a:gd name="connsiteY11" fmla="*/ 669893 h 1170241"/>
                <a:gd name="connsiteX12" fmla="*/ 286 w 945927"/>
                <a:gd name="connsiteY12" fmla="*/ 669893 h 1170241"/>
                <a:gd name="connsiteX13" fmla="*/ 476 w 945927"/>
                <a:gd name="connsiteY13" fmla="*/ 671322 h 1170241"/>
                <a:gd name="connsiteX14" fmla="*/ 476 w 945927"/>
                <a:gd name="connsiteY14" fmla="*/ 671322 h 1170241"/>
                <a:gd name="connsiteX15" fmla="*/ 667 w 945927"/>
                <a:gd name="connsiteY15" fmla="*/ 672751 h 1170241"/>
                <a:gd name="connsiteX16" fmla="*/ 667 w 945927"/>
                <a:gd name="connsiteY16" fmla="*/ 672751 h 1170241"/>
                <a:gd name="connsiteX17" fmla="*/ 29623 w 945927"/>
                <a:gd name="connsiteY17" fmla="*/ 714375 h 1170241"/>
                <a:gd name="connsiteX18" fmla="*/ 30194 w 945927"/>
                <a:gd name="connsiteY18" fmla="*/ 714661 h 1170241"/>
                <a:gd name="connsiteX19" fmla="*/ 30194 w 945927"/>
                <a:gd name="connsiteY19" fmla="*/ 714661 h 1170241"/>
                <a:gd name="connsiteX20" fmla="*/ 31432 w 945927"/>
                <a:gd name="connsiteY20" fmla="*/ 715328 h 1170241"/>
                <a:gd name="connsiteX21" fmla="*/ 31432 w 945927"/>
                <a:gd name="connsiteY21" fmla="*/ 715328 h 1170241"/>
                <a:gd name="connsiteX22" fmla="*/ 32671 w 945927"/>
                <a:gd name="connsiteY22" fmla="*/ 715994 h 1170241"/>
                <a:gd name="connsiteX23" fmla="*/ 32671 w 945927"/>
                <a:gd name="connsiteY23" fmla="*/ 715994 h 1170241"/>
                <a:gd name="connsiteX24" fmla="*/ 33909 w 945927"/>
                <a:gd name="connsiteY24" fmla="*/ 716566 h 1170241"/>
                <a:gd name="connsiteX25" fmla="*/ 33909 w 945927"/>
                <a:gd name="connsiteY25" fmla="*/ 716566 h 1170241"/>
                <a:gd name="connsiteX26" fmla="*/ 35147 w 945927"/>
                <a:gd name="connsiteY26" fmla="*/ 717137 h 1170241"/>
                <a:gd name="connsiteX27" fmla="*/ 35147 w 945927"/>
                <a:gd name="connsiteY27" fmla="*/ 717137 h 1170241"/>
                <a:gd name="connsiteX28" fmla="*/ 36481 w 945927"/>
                <a:gd name="connsiteY28" fmla="*/ 717709 h 1170241"/>
                <a:gd name="connsiteX29" fmla="*/ 36481 w 945927"/>
                <a:gd name="connsiteY29" fmla="*/ 717709 h 1170241"/>
                <a:gd name="connsiteX30" fmla="*/ 37814 w 945927"/>
                <a:gd name="connsiteY30" fmla="*/ 718185 h 1170241"/>
                <a:gd name="connsiteX31" fmla="*/ 37814 w 945927"/>
                <a:gd name="connsiteY31" fmla="*/ 718185 h 1170241"/>
                <a:gd name="connsiteX32" fmla="*/ 39148 w 945927"/>
                <a:gd name="connsiteY32" fmla="*/ 718661 h 1170241"/>
                <a:gd name="connsiteX33" fmla="*/ 39148 w 945927"/>
                <a:gd name="connsiteY33" fmla="*/ 718661 h 1170241"/>
                <a:gd name="connsiteX34" fmla="*/ 39433 w 945927"/>
                <a:gd name="connsiteY34" fmla="*/ 718756 h 1170241"/>
                <a:gd name="connsiteX35" fmla="*/ 41529 w 945927"/>
                <a:gd name="connsiteY35" fmla="*/ 719423 h 1170241"/>
                <a:gd name="connsiteX36" fmla="*/ 41815 w 945927"/>
                <a:gd name="connsiteY36" fmla="*/ 719519 h 1170241"/>
                <a:gd name="connsiteX37" fmla="*/ 41815 w 945927"/>
                <a:gd name="connsiteY37" fmla="*/ 719519 h 1170241"/>
                <a:gd name="connsiteX38" fmla="*/ 43148 w 945927"/>
                <a:gd name="connsiteY38" fmla="*/ 719899 h 1170241"/>
                <a:gd name="connsiteX39" fmla="*/ 43148 w 945927"/>
                <a:gd name="connsiteY39" fmla="*/ 719899 h 1170241"/>
                <a:gd name="connsiteX40" fmla="*/ 44482 w 945927"/>
                <a:gd name="connsiteY40" fmla="*/ 720280 h 1170241"/>
                <a:gd name="connsiteX41" fmla="*/ 44482 w 945927"/>
                <a:gd name="connsiteY41" fmla="*/ 720280 h 1170241"/>
                <a:gd name="connsiteX42" fmla="*/ 45910 w 945927"/>
                <a:gd name="connsiteY42" fmla="*/ 720566 h 1170241"/>
                <a:gd name="connsiteX43" fmla="*/ 45910 w 945927"/>
                <a:gd name="connsiteY43" fmla="*/ 720566 h 1170241"/>
                <a:gd name="connsiteX44" fmla="*/ 47339 w 945927"/>
                <a:gd name="connsiteY44" fmla="*/ 720852 h 1170241"/>
                <a:gd name="connsiteX45" fmla="*/ 47339 w 945927"/>
                <a:gd name="connsiteY45" fmla="*/ 720852 h 1170241"/>
                <a:gd name="connsiteX46" fmla="*/ 47625 w 945927"/>
                <a:gd name="connsiteY46" fmla="*/ 720852 h 1170241"/>
                <a:gd name="connsiteX47" fmla="*/ 50006 w 945927"/>
                <a:gd name="connsiteY47" fmla="*/ 721233 h 1170241"/>
                <a:gd name="connsiteX48" fmla="*/ 50292 w 945927"/>
                <a:gd name="connsiteY48" fmla="*/ 721233 h 1170241"/>
                <a:gd name="connsiteX49" fmla="*/ 50292 w 945927"/>
                <a:gd name="connsiteY49" fmla="*/ 721233 h 1170241"/>
                <a:gd name="connsiteX50" fmla="*/ 51721 w 945927"/>
                <a:gd name="connsiteY50" fmla="*/ 721424 h 1170241"/>
                <a:gd name="connsiteX51" fmla="*/ 51721 w 945927"/>
                <a:gd name="connsiteY51" fmla="*/ 721424 h 1170241"/>
                <a:gd name="connsiteX52" fmla="*/ 53149 w 945927"/>
                <a:gd name="connsiteY52" fmla="*/ 721518 h 1170241"/>
                <a:gd name="connsiteX53" fmla="*/ 53149 w 945927"/>
                <a:gd name="connsiteY53" fmla="*/ 721518 h 1170241"/>
                <a:gd name="connsiteX54" fmla="*/ 54578 w 945927"/>
                <a:gd name="connsiteY54" fmla="*/ 721614 h 1170241"/>
                <a:gd name="connsiteX55" fmla="*/ 54578 w 945927"/>
                <a:gd name="connsiteY55" fmla="*/ 721614 h 1170241"/>
                <a:gd name="connsiteX56" fmla="*/ 55054 w 945927"/>
                <a:gd name="connsiteY56" fmla="*/ 721614 h 1170241"/>
                <a:gd name="connsiteX57" fmla="*/ 58198 w 945927"/>
                <a:gd name="connsiteY57" fmla="*/ 721709 h 1170241"/>
                <a:gd name="connsiteX58" fmla="*/ 77629 w 945927"/>
                <a:gd name="connsiteY58" fmla="*/ 721709 h 1170241"/>
                <a:gd name="connsiteX59" fmla="*/ 84582 w 945927"/>
                <a:gd name="connsiteY59" fmla="*/ 721709 h 1170241"/>
                <a:gd name="connsiteX60" fmla="*/ 165545 w 945927"/>
                <a:gd name="connsiteY60" fmla="*/ 802672 h 1170241"/>
                <a:gd name="connsiteX61" fmla="*/ 165545 w 945927"/>
                <a:gd name="connsiteY61" fmla="*/ 812483 h 1170241"/>
                <a:gd name="connsiteX62" fmla="*/ 165545 w 945927"/>
                <a:gd name="connsiteY62" fmla="*/ 814006 h 1170241"/>
                <a:gd name="connsiteX63" fmla="*/ 165545 w 945927"/>
                <a:gd name="connsiteY63" fmla="*/ 814006 h 1170241"/>
                <a:gd name="connsiteX64" fmla="*/ 165640 w 945927"/>
                <a:gd name="connsiteY64" fmla="*/ 815435 h 1170241"/>
                <a:gd name="connsiteX65" fmla="*/ 165640 w 945927"/>
                <a:gd name="connsiteY65" fmla="*/ 815435 h 1170241"/>
                <a:gd name="connsiteX66" fmla="*/ 165735 w 945927"/>
                <a:gd name="connsiteY66" fmla="*/ 816864 h 1170241"/>
                <a:gd name="connsiteX67" fmla="*/ 165735 w 945927"/>
                <a:gd name="connsiteY67" fmla="*/ 816864 h 1170241"/>
                <a:gd name="connsiteX68" fmla="*/ 165830 w 945927"/>
                <a:gd name="connsiteY68" fmla="*/ 818293 h 1170241"/>
                <a:gd name="connsiteX69" fmla="*/ 165830 w 945927"/>
                <a:gd name="connsiteY69" fmla="*/ 818293 h 1170241"/>
                <a:gd name="connsiteX70" fmla="*/ 166021 w 945927"/>
                <a:gd name="connsiteY70" fmla="*/ 819721 h 1170241"/>
                <a:gd name="connsiteX71" fmla="*/ 166021 w 945927"/>
                <a:gd name="connsiteY71" fmla="*/ 819721 h 1170241"/>
                <a:gd name="connsiteX72" fmla="*/ 166211 w 945927"/>
                <a:gd name="connsiteY72" fmla="*/ 821150 h 1170241"/>
                <a:gd name="connsiteX73" fmla="*/ 166211 w 945927"/>
                <a:gd name="connsiteY73" fmla="*/ 821150 h 1170241"/>
                <a:gd name="connsiteX74" fmla="*/ 166497 w 945927"/>
                <a:gd name="connsiteY74" fmla="*/ 822579 h 1170241"/>
                <a:gd name="connsiteX75" fmla="*/ 166497 w 945927"/>
                <a:gd name="connsiteY75" fmla="*/ 822579 h 1170241"/>
                <a:gd name="connsiteX76" fmla="*/ 166783 w 945927"/>
                <a:gd name="connsiteY76" fmla="*/ 824008 h 1170241"/>
                <a:gd name="connsiteX77" fmla="*/ 166783 w 945927"/>
                <a:gd name="connsiteY77" fmla="*/ 824008 h 1170241"/>
                <a:gd name="connsiteX78" fmla="*/ 167068 w 945927"/>
                <a:gd name="connsiteY78" fmla="*/ 825437 h 1170241"/>
                <a:gd name="connsiteX79" fmla="*/ 167068 w 945927"/>
                <a:gd name="connsiteY79" fmla="*/ 825437 h 1170241"/>
                <a:gd name="connsiteX80" fmla="*/ 167449 w 945927"/>
                <a:gd name="connsiteY80" fmla="*/ 826865 h 1170241"/>
                <a:gd name="connsiteX81" fmla="*/ 167449 w 945927"/>
                <a:gd name="connsiteY81" fmla="*/ 826865 h 1170241"/>
                <a:gd name="connsiteX82" fmla="*/ 167830 w 945927"/>
                <a:gd name="connsiteY82" fmla="*/ 828199 h 1170241"/>
                <a:gd name="connsiteX83" fmla="*/ 167830 w 945927"/>
                <a:gd name="connsiteY83" fmla="*/ 828199 h 1170241"/>
                <a:gd name="connsiteX84" fmla="*/ 168211 w 945927"/>
                <a:gd name="connsiteY84" fmla="*/ 829532 h 1170241"/>
                <a:gd name="connsiteX85" fmla="*/ 168211 w 945927"/>
                <a:gd name="connsiteY85" fmla="*/ 829532 h 1170241"/>
                <a:gd name="connsiteX86" fmla="*/ 168687 w 945927"/>
                <a:gd name="connsiteY86" fmla="*/ 830866 h 1170241"/>
                <a:gd name="connsiteX87" fmla="*/ 168687 w 945927"/>
                <a:gd name="connsiteY87" fmla="*/ 830866 h 1170241"/>
                <a:gd name="connsiteX88" fmla="*/ 169164 w 945927"/>
                <a:gd name="connsiteY88" fmla="*/ 832199 h 1170241"/>
                <a:gd name="connsiteX89" fmla="*/ 169164 w 945927"/>
                <a:gd name="connsiteY89" fmla="*/ 832199 h 1170241"/>
                <a:gd name="connsiteX90" fmla="*/ 169640 w 945927"/>
                <a:gd name="connsiteY90" fmla="*/ 833533 h 1170241"/>
                <a:gd name="connsiteX91" fmla="*/ 169640 w 945927"/>
                <a:gd name="connsiteY91" fmla="*/ 833533 h 1170241"/>
                <a:gd name="connsiteX92" fmla="*/ 170212 w 945927"/>
                <a:gd name="connsiteY92" fmla="*/ 834866 h 1170241"/>
                <a:gd name="connsiteX93" fmla="*/ 170212 w 945927"/>
                <a:gd name="connsiteY93" fmla="*/ 834866 h 1170241"/>
                <a:gd name="connsiteX94" fmla="*/ 170783 w 945927"/>
                <a:gd name="connsiteY94" fmla="*/ 836105 h 1170241"/>
                <a:gd name="connsiteX95" fmla="*/ 170783 w 945927"/>
                <a:gd name="connsiteY95" fmla="*/ 836105 h 1170241"/>
                <a:gd name="connsiteX96" fmla="*/ 171355 w 945927"/>
                <a:gd name="connsiteY96" fmla="*/ 837343 h 1170241"/>
                <a:gd name="connsiteX97" fmla="*/ 171355 w 945927"/>
                <a:gd name="connsiteY97" fmla="*/ 837343 h 1170241"/>
                <a:gd name="connsiteX98" fmla="*/ 172021 w 945927"/>
                <a:gd name="connsiteY98" fmla="*/ 838581 h 1170241"/>
                <a:gd name="connsiteX99" fmla="*/ 172021 w 945927"/>
                <a:gd name="connsiteY99" fmla="*/ 838581 h 1170241"/>
                <a:gd name="connsiteX100" fmla="*/ 172688 w 945927"/>
                <a:gd name="connsiteY100" fmla="*/ 839819 h 1170241"/>
                <a:gd name="connsiteX101" fmla="*/ 172688 w 945927"/>
                <a:gd name="connsiteY101" fmla="*/ 839819 h 1170241"/>
                <a:gd name="connsiteX102" fmla="*/ 173355 w 945927"/>
                <a:gd name="connsiteY102" fmla="*/ 841058 h 1170241"/>
                <a:gd name="connsiteX103" fmla="*/ 173355 w 945927"/>
                <a:gd name="connsiteY103" fmla="*/ 841058 h 1170241"/>
                <a:gd name="connsiteX104" fmla="*/ 174021 w 945927"/>
                <a:gd name="connsiteY104" fmla="*/ 842296 h 1170241"/>
                <a:gd name="connsiteX105" fmla="*/ 174021 w 945927"/>
                <a:gd name="connsiteY105" fmla="*/ 842296 h 1170241"/>
                <a:gd name="connsiteX106" fmla="*/ 174784 w 945927"/>
                <a:gd name="connsiteY106" fmla="*/ 843439 h 1170241"/>
                <a:gd name="connsiteX107" fmla="*/ 174784 w 945927"/>
                <a:gd name="connsiteY107" fmla="*/ 843439 h 1170241"/>
                <a:gd name="connsiteX108" fmla="*/ 175546 w 945927"/>
                <a:gd name="connsiteY108" fmla="*/ 844582 h 1170241"/>
                <a:gd name="connsiteX109" fmla="*/ 175546 w 945927"/>
                <a:gd name="connsiteY109" fmla="*/ 844582 h 1170241"/>
                <a:gd name="connsiteX110" fmla="*/ 176308 w 945927"/>
                <a:gd name="connsiteY110" fmla="*/ 845725 h 1170241"/>
                <a:gd name="connsiteX111" fmla="*/ 176308 w 945927"/>
                <a:gd name="connsiteY111" fmla="*/ 845725 h 1170241"/>
                <a:gd name="connsiteX112" fmla="*/ 177165 w 945927"/>
                <a:gd name="connsiteY112" fmla="*/ 846868 h 1170241"/>
                <a:gd name="connsiteX113" fmla="*/ 177165 w 945927"/>
                <a:gd name="connsiteY113" fmla="*/ 846868 h 1170241"/>
                <a:gd name="connsiteX114" fmla="*/ 178022 w 945927"/>
                <a:gd name="connsiteY114" fmla="*/ 848011 h 1170241"/>
                <a:gd name="connsiteX115" fmla="*/ 178022 w 945927"/>
                <a:gd name="connsiteY115" fmla="*/ 848011 h 1170241"/>
                <a:gd name="connsiteX116" fmla="*/ 178879 w 945927"/>
                <a:gd name="connsiteY116" fmla="*/ 849058 h 1170241"/>
                <a:gd name="connsiteX117" fmla="*/ 178879 w 945927"/>
                <a:gd name="connsiteY117" fmla="*/ 849058 h 1170241"/>
                <a:gd name="connsiteX118" fmla="*/ 179737 w 945927"/>
                <a:gd name="connsiteY118" fmla="*/ 850106 h 1170241"/>
                <a:gd name="connsiteX119" fmla="*/ 179737 w 945927"/>
                <a:gd name="connsiteY119" fmla="*/ 850106 h 1170241"/>
                <a:gd name="connsiteX120" fmla="*/ 180689 w 945927"/>
                <a:gd name="connsiteY120" fmla="*/ 851154 h 1170241"/>
                <a:gd name="connsiteX121" fmla="*/ 180689 w 945927"/>
                <a:gd name="connsiteY121" fmla="*/ 851154 h 1170241"/>
                <a:gd name="connsiteX122" fmla="*/ 181642 w 945927"/>
                <a:gd name="connsiteY122" fmla="*/ 852202 h 1170241"/>
                <a:gd name="connsiteX123" fmla="*/ 181642 w 945927"/>
                <a:gd name="connsiteY123" fmla="*/ 852202 h 1170241"/>
                <a:gd name="connsiteX124" fmla="*/ 182594 w 945927"/>
                <a:gd name="connsiteY124" fmla="*/ 853154 h 1170241"/>
                <a:gd name="connsiteX125" fmla="*/ 182594 w 945927"/>
                <a:gd name="connsiteY125" fmla="*/ 853154 h 1170241"/>
                <a:gd name="connsiteX126" fmla="*/ 183546 w 945927"/>
                <a:gd name="connsiteY126" fmla="*/ 854107 h 1170241"/>
                <a:gd name="connsiteX127" fmla="*/ 183546 w 945927"/>
                <a:gd name="connsiteY127" fmla="*/ 854107 h 1170241"/>
                <a:gd name="connsiteX128" fmla="*/ 184595 w 945927"/>
                <a:gd name="connsiteY128" fmla="*/ 855059 h 1170241"/>
                <a:gd name="connsiteX129" fmla="*/ 184595 w 945927"/>
                <a:gd name="connsiteY129" fmla="*/ 855059 h 1170241"/>
                <a:gd name="connsiteX130" fmla="*/ 185642 w 945927"/>
                <a:gd name="connsiteY130" fmla="*/ 856011 h 1170241"/>
                <a:gd name="connsiteX131" fmla="*/ 185642 w 945927"/>
                <a:gd name="connsiteY131" fmla="*/ 856011 h 1170241"/>
                <a:gd name="connsiteX132" fmla="*/ 186690 w 945927"/>
                <a:gd name="connsiteY132" fmla="*/ 856869 h 1170241"/>
                <a:gd name="connsiteX133" fmla="*/ 186690 w 945927"/>
                <a:gd name="connsiteY133" fmla="*/ 856869 h 1170241"/>
                <a:gd name="connsiteX134" fmla="*/ 187737 w 945927"/>
                <a:gd name="connsiteY134" fmla="*/ 857726 h 1170241"/>
                <a:gd name="connsiteX135" fmla="*/ 187737 w 945927"/>
                <a:gd name="connsiteY135" fmla="*/ 857726 h 1170241"/>
                <a:gd name="connsiteX136" fmla="*/ 188786 w 945927"/>
                <a:gd name="connsiteY136" fmla="*/ 858583 h 1170241"/>
                <a:gd name="connsiteX137" fmla="*/ 188786 w 945927"/>
                <a:gd name="connsiteY137" fmla="*/ 858583 h 1170241"/>
                <a:gd name="connsiteX138" fmla="*/ 189929 w 945927"/>
                <a:gd name="connsiteY138" fmla="*/ 859441 h 1170241"/>
                <a:gd name="connsiteX139" fmla="*/ 189929 w 945927"/>
                <a:gd name="connsiteY139" fmla="*/ 859441 h 1170241"/>
                <a:gd name="connsiteX140" fmla="*/ 191071 w 945927"/>
                <a:gd name="connsiteY140" fmla="*/ 860202 h 1170241"/>
                <a:gd name="connsiteX141" fmla="*/ 191071 w 945927"/>
                <a:gd name="connsiteY141" fmla="*/ 860202 h 1170241"/>
                <a:gd name="connsiteX142" fmla="*/ 192214 w 945927"/>
                <a:gd name="connsiteY142" fmla="*/ 860965 h 1170241"/>
                <a:gd name="connsiteX143" fmla="*/ 192214 w 945927"/>
                <a:gd name="connsiteY143" fmla="*/ 860965 h 1170241"/>
                <a:gd name="connsiteX144" fmla="*/ 193357 w 945927"/>
                <a:gd name="connsiteY144" fmla="*/ 861727 h 1170241"/>
                <a:gd name="connsiteX145" fmla="*/ 193357 w 945927"/>
                <a:gd name="connsiteY145" fmla="*/ 861727 h 1170241"/>
                <a:gd name="connsiteX146" fmla="*/ 194596 w 945927"/>
                <a:gd name="connsiteY146" fmla="*/ 862394 h 1170241"/>
                <a:gd name="connsiteX147" fmla="*/ 194596 w 945927"/>
                <a:gd name="connsiteY147" fmla="*/ 862394 h 1170241"/>
                <a:gd name="connsiteX148" fmla="*/ 195834 w 945927"/>
                <a:gd name="connsiteY148" fmla="*/ 863060 h 1170241"/>
                <a:gd name="connsiteX149" fmla="*/ 195834 w 945927"/>
                <a:gd name="connsiteY149" fmla="*/ 863060 h 1170241"/>
                <a:gd name="connsiteX150" fmla="*/ 197072 w 945927"/>
                <a:gd name="connsiteY150" fmla="*/ 863727 h 1170241"/>
                <a:gd name="connsiteX151" fmla="*/ 197072 w 945927"/>
                <a:gd name="connsiteY151" fmla="*/ 863727 h 1170241"/>
                <a:gd name="connsiteX152" fmla="*/ 198311 w 945927"/>
                <a:gd name="connsiteY152" fmla="*/ 864393 h 1170241"/>
                <a:gd name="connsiteX153" fmla="*/ 198311 w 945927"/>
                <a:gd name="connsiteY153" fmla="*/ 864393 h 1170241"/>
                <a:gd name="connsiteX154" fmla="*/ 199549 w 945927"/>
                <a:gd name="connsiteY154" fmla="*/ 864965 h 1170241"/>
                <a:gd name="connsiteX155" fmla="*/ 199549 w 945927"/>
                <a:gd name="connsiteY155" fmla="*/ 864965 h 1170241"/>
                <a:gd name="connsiteX156" fmla="*/ 200787 w 945927"/>
                <a:gd name="connsiteY156" fmla="*/ 865536 h 1170241"/>
                <a:gd name="connsiteX157" fmla="*/ 200787 w 945927"/>
                <a:gd name="connsiteY157" fmla="*/ 865536 h 1170241"/>
                <a:gd name="connsiteX158" fmla="*/ 202120 w 945927"/>
                <a:gd name="connsiteY158" fmla="*/ 866109 h 1170241"/>
                <a:gd name="connsiteX159" fmla="*/ 202120 w 945927"/>
                <a:gd name="connsiteY159" fmla="*/ 866109 h 1170241"/>
                <a:gd name="connsiteX160" fmla="*/ 203454 w 945927"/>
                <a:gd name="connsiteY160" fmla="*/ 866585 h 1170241"/>
                <a:gd name="connsiteX161" fmla="*/ 203454 w 945927"/>
                <a:gd name="connsiteY161" fmla="*/ 866585 h 1170241"/>
                <a:gd name="connsiteX162" fmla="*/ 204788 w 945927"/>
                <a:gd name="connsiteY162" fmla="*/ 867061 h 1170241"/>
                <a:gd name="connsiteX163" fmla="*/ 204788 w 945927"/>
                <a:gd name="connsiteY163" fmla="*/ 867061 h 1170241"/>
                <a:gd name="connsiteX164" fmla="*/ 206121 w 945927"/>
                <a:gd name="connsiteY164" fmla="*/ 867537 h 1170241"/>
                <a:gd name="connsiteX165" fmla="*/ 206121 w 945927"/>
                <a:gd name="connsiteY165" fmla="*/ 867537 h 1170241"/>
                <a:gd name="connsiteX166" fmla="*/ 207454 w 945927"/>
                <a:gd name="connsiteY166" fmla="*/ 867918 h 1170241"/>
                <a:gd name="connsiteX167" fmla="*/ 207454 w 945927"/>
                <a:gd name="connsiteY167" fmla="*/ 867918 h 1170241"/>
                <a:gd name="connsiteX168" fmla="*/ 208788 w 945927"/>
                <a:gd name="connsiteY168" fmla="*/ 868299 h 1170241"/>
                <a:gd name="connsiteX169" fmla="*/ 208788 w 945927"/>
                <a:gd name="connsiteY169" fmla="*/ 868299 h 1170241"/>
                <a:gd name="connsiteX170" fmla="*/ 210121 w 945927"/>
                <a:gd name="connsiteY170" fmla="*/ 868680 h 1170241"/>
                <a:gd name="connsiteX171" fmla="*/ 210121 w 945927"/>
                <a:gd name="connsiteY171" fmla="*/ 868680 h 1170241"/>
                <a:gd name="connsiteX172" fmla="*/ 211550 w 945927"/>
                <a:gd name="connsiteY172" fmla="*/ 868966 h 1170241"/>
                <a:gd name="connsiteX173" fmla="*/ 211550 w 945927"/>
                <a:gd name="connsiteY173" fmla="*/ 868966 h 1170241"/>
                <a:gd name="connsiteX174" fmla="*/ 212979 w 945927"/>
                <a:gd name="connsiteY174" fmla="*/ 869251 h 1170241"/>
                <a:gd name="connsiteX175" fmla="*/ 212979 w 945927"/>
                <a:gd name="connsiteY175" fmla="*/ 869251 h 1170241"/>
                <a:gd name="connsiteX176" fmla="*/ 214408 w 945927"/>
                <a:gd name="connsiteY176" fmla="*/ 869537 h 1170241"/>
                <a:gd name="connsiteX177" fmla="*/ 214408 w 945927"/>
                <a:gd name="connsiteY177" fmla="*/ 869537 h 1170241"/>
                <a:gd name="connsiteX178" fmla="*/ 215836 w 945927"/>
                <a:gd name="connsiteY178" fmla="*/ 869727 h 1170241"/>
                <a:gd name="connsiteX179" fmla="*/ 215836 w 945927"/>
                <a:gd name="connsiteY179" fmla="*/ 869727 h 1170241"/>
                <a:gd name="connsiteX180" fmla="*/ 217265 w 945927"/>
                <a:gd name="connsiteY180" fmla="*/ 869918 h 1170241"/>
                <a:gd name="connsiteX181" fmla="*/ 217265 w 945927"/>
                <a:gd name="connsiteY181" fmla="*/ 869918 h 1170241"/>
                <a:gd name="connsiteX182" fmla="*/ 218694 w 945927"/>
                <a:gd name="connsiteY182" fmla="*/ 870013 h 1170241"/>
                <a:gd name="connsiteX183" fmla="*/ 218694 w 945927"/>
                <a:gd name="connsiteY183" fmla="*/ 870013 h 1170241"/>
                <a:gd name="connsiteX184" fmla="*/ 220123 w 945927"/>
                <a:gd name="connsiteY184" fmla="*/ 870109 h 1170241"/>
                <a:gd name="connsiteX185" fmla="*/ 220123 w 945927"/>
                <a:gd name="connsiteY185" fmla="*/ 870109 h 1170241"/>
                <a:gd name="connsiteX186" fmla="*/ 220599 w 945927"/>
                <a:gd name="connsiteY186" fmla="*/ 870109 h 1170241"/>
                <a:gd name="connsiteX187" fmla="*/ 223742 w 945927"/>
                <a:gd name="connsiteY187" fmla="*/ 870204 h 1170241"/>
                <a:gd name="connsiteX188" fmla="*/ 236505 w 945927"/>
                <a:gd name="connsiteY188" fmla="*/ 870204 h 1170241"/>
                <a:gd name="connsiteX189" fmla="*/ 251270 w 945927"/>
                <a:gd name="connsiteY189" fmla="*/ 870204 h 1170241"/>
                <a:gd name="connsiteX190" fmla="*/ 332232 w 945927"/>
                <a:gd name="connsiteY190" fmla="*/ 951167 h 1170241"/>
                <a:gd name="connsiteX191" fmla="*/ 332232 w 945927"/>
                <a:gd name="connsiteY191" fmla="*/ 1014508 h 1170241"/>
                <a:gd name="connsiteX192" fmla="*/ 332232 w 945927"/>
                <a:gd name="connsiteY192" fmla="*/ 1109472 h 1170241"/>
                <a:gd name="connsiteX193" fmla="*/ 332232 w 945927"/>
                <a:gd name="connsiteY193" fmla="*/ 1112615 h 1170241"/>
                <a:gd name="connsiteX194" fmla="*/ 389858 w 945927"/>
                <a:gd name="connsiteY194" fmla="*/ 1170242 h 1170241"/>
                <a:gd name="connsiteX195" fmla="*/ 564737 w 945927"/>
                <a:gd name="connsiteY195" fmla="*/ 1170242 h 1170241"/>
                <a:gd name="connsiteX196" fmla="*/ 622363 w 945927"/>
                <a:gd name="connsiteY196" fmla="*/ 1112615 h 1170241"/>
                <a:gd name="connsiteX197" fmla="*/ 622363 w 945927"/>
                <a:gd name="connsiteY197" fmla="*/ 1104519 h 1170241"/>
                <a:gd name="connsiteX198" fmla="*/ 624364 w 945927"/>
                <a:gd name="connsiteY198" fmla="*/ 600646 h 1170241"/>
                <a:gd name="connsiteX199" fmla="*/ 572928 w 945927"/>
                <a:gd name="connsiteY199" fmla="*/ 559403 h 1170241"/>
                <a:gd name="connsiteX200" fmla="*/ 529494 w 945927"/>
                <a:gd name="connsiteY200" fmla="*/ 559403 h 1170241"/>
                <a:gd name="connsiteX201" fmla="*/ 471868 w 945927"/>
                <a:gd name="connsiteY201" fmla="*/ 501777 h 1170241"/>
                <a:gd name="connsiteX202" fmla="*/ 471868 w 945927"/>
                <a:gd name="connsiteY202" fmla="*/ 481774 h 1170241"/>
                <a:gd name="connsiteX203" fmla="*/ 529494 w 945927"/>
                <a:gd name="connsiteY203" fmla="*/ 424148 h 1170241"/>
                <a:gd name="connsiteX204" fmla="*/ 888302 w 945927"/>
                <a:gd name="connsiteY204" fmla="*/ 423100 h 1170241"/>
                <a:gd name="connsiteX205" fmla="*/ 945928 w 945927"/>
                <a:gd name="connsiteY205" fmla="*/ 365474 h 1170241"/>
                <a:gd name="connsiteX206" fmla="*/ 945928 w 945927"/>
                <a:gd name="connsiteY206" fmla="*/ 208312 h 1170241"/>
                <a:gd name="connsiteX207" fmla="*/ 945452 w 945927"/>
                <a:gd name="connsiteY207" fmla="*/ 202025 h 1170241"/>
                <a:gd name="connsiteX208" fmla="*/ 945452 w 945927"/>
                <a:gd name="connsiteY208" fmla="*/ 0 h 1170241"/>
                <a:gd name="connsiteX209" fmla="*/ 857726 w 945927"/>
                <a:gd name="connsiteY209" fmla="*/ 0 h 1170241"/>
                <a:gd name="connsiteX210" fmla="*/ 802577 w 945927"/>
                <a:gd name="connsiteY210" fmla="*/ 41053 h 1170241"/>
                <a:gd name="connsiteX211" fmla="*/ 802577 w 945927"/>
                <a:gd name="connsiteY211" fmla="*/ 83058 h 1170241"/>
                <a:gd name="connsiteX212" fmla="*/ 744950 w 945927"/>
                <a:gd name="connsiteY212" fmla="*/ 140684 h 1170241"/>
                <a:gd name="connsiteX213" fmla="*/ 635508 w 945927"/>
                <a:gd name="connsiteY213" fmla="*/ 140684 h 1170241"/>
                <a:gd name="connsiteX214" fmla="*/ 635508 w 945927"/>
                <a:gd name="connsiteY214" fmla="*/ 230505 h 1170241"/>
                <a:gd name="connsiteX215" fmla="*/ 577882 w 945927"/>
                <a:gd name="connsiteY215" fmla="*/ 288131 h 1170241"/>
                <a:gd name="connsiteX216" fmla="*/ 168402 w 945927"/>
                <a:gd name="connsiteY216" fmla="*/ 288131 h 1170241"/>
                <a:gd name="connsiteX217" fmla="*/ 165640 w 945927"/>
                <a:gd name="connsiteY217" fmla="*/ 812483 h 1170241"/>
                <a:gd name="connsiteX218" fmla="*/ 165640 w 945927"/>
                <a:gd name="connsiteY218" fmla="*/ 812483 h 1170241"/>
                <a:gd name="connsiteX219" fmla="*/ 165640 w 945927"/>
                <a:gd name="connsiteY219" fmla="*/ 812483 h 1170241"/>
                <a:gd name="connsiteX220" fmla="*/ 165640 w 945927"/>
                <a:gd name="connsiteY220" fmla="*/ 812483 h 1170241"/>
                <a:gd name="connsiteX221" fmla="*/ 0 w 945927"/>
                <a:gd name="connsiteY221" fmla="*/ 664083 h 1170241"/>
                <a:gd name="connsiteX222" fmla="*/ 0 w 945927"/>
                <a:gd name="connsiteY222" fmla="*/ 664083 h 1170241"/>
                <a:gd name="connsiteX223" fmla="*/ 0 w 945927"/>
                <a:gd name="connsiteY223" fmla="*/ 664083 h 117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945927" h="1170241">
                  <a:moveTo>
                    <a:pt x="168402" y="288131"/>
                  </a:moveTo>
                  <a:lnTo>
                    <a:pt x="168402" y="520827"/>
                  </a:lnTo>
                  <a:cubicBezTo>
                    <a:pt x="168402" y="552450"/>
                    <a:pt x="142494" y="578453"/>
                    <a:pt x="110776" y="578453"/>
                  </a:cubicBezTo>
                  <a:lnTo>
                    <a:pt x="0" y="578453"/>
                  </a:lnTo>
                  <a:lnTo>
                    <a:pt x="0" y="664083"/>
                  </a:lnTo>
                  <a:lnTo>
                    <a:pt x="0" y="665607"/>
                  </a:lnTo>
                  <a:lnTo>
                    <a:pt x="0" y="665607"/>
                  </a:lnTo>
                  <a:lnTo>
                    <a:pt x="95" y="667036"/>
                  </a:lnTo>
                  <a:lnTo>
                    <a:pt x="95" y="667036"/>
                  </a:lnTo>
                  <a:lnTo>
                    <a:pt x="190" y="668465"/>
                  </a:lnTo>
                  <a:lnTo>
                    <a:pt x="190" y="668465"/>
                  </a:lnTo>
                  <a:lnTo>
                    <a:pt x="286" y="669893"/>
                  </a:lnTo>
                  <a:lnTo>
                    <a:pt x="286" y="669893"/>
                  </a:lnTo>
                  <a:lnTo>
                    <a:pt x="476" y="671322"/>
                  </a:lnTo>
                  <a:lnTo>
                    <a:pt x="476" y="671322"/>
                  </a:lnTo>
                  <a:lnTo>
                    <a:pt x="667" y="672751"/>
                  </a:lnTo>
                  <a:lnTo>
                    <a:pt x="667" y="672751"/>
                  </a:lnTo>
                  <a:cubicBezTo>
                    <a:pt x="3619" y="690467"/>
                    <a:pt x="14001" y="705421"/>
                    <a:pt x="29623" y="714375"/>
                  </a:cubicBezTo>
                  <a:lnTo>
                    <a:pt x="30194" y="714661"/>
                  </a:lnTo>
                  <a:lnTo>
                    <a:pt x="30194" y="714661"/>
                  </a:lnTo>
                  <a:lnTo>
                    <a:pt x="31432" y="715328"/>
                  </a:lnTo>
                  <a:lnTo>
                    <a:pt x="31432" y="715328"/>
                  </a:lnTo>
                  <a:lnTo>
                    <a:pt x="32671" y="715994"/>
                  </a:lnTo>
                  <a:lnTo>
                    <a:pt x="32671" y="715994"/>
                  </a:lnTo>
                  <a:lnTo>
                    <a:pt x="33909" y="716566"/>
                  </a:lnTo>
                  <a:lnTo>
                    <a:pt x="33909" y="716566"/>
                  </a:lnTo>
                  <a:cubicBezTo>
                    <a:pt x="34290" y="716756"/>
                    <a:pt x="34766" y="716947"/>
                    <a:pt x="35147" y="717137"/>
                  </a:cubicBezTo>
                  <a:lnTo>
                    <a:pt x="35147" y="717137"/>
                  </a:lnTo>
                  <a:lnTo>
                    <a:pt x="36481" y="717709"/>
                  </a:lnTo>
                  <a:lnTo>
                    <a:pt x="36481" y="717709"/>
                  </a:lnTo>
                  <a:lnTo>
                    <a:pt x="37814" y="718185"/>
                  </a:lnTo>
                  <a:lnTo>
                    <a:pt x="37814" y="718185"/>
                  </a:lnTo>
                  <a:lnTo>
                    <a:pt x="39148" y="718661"/>
                  </a:lnTo>
                  <a:lnTo>
                    <a:pt x="39148" y="718661"/>
                  </a:lnTo>
                  <a:lnTo>
                    <a:pt x="39433" y="718756"/>
                  </a:lnTo>
                  <a:cubicBezTo>
                    <a:pt x="40195" y="718947"/>
                    <a:pt x="40767" y="719233"/>
                    <a:pt x="41529" y="719423"/>
                  </a:cubicBezTo>
                  <a:lnTo>
                    <a:pt x="41815" y="719519"/>
                  </a:lnTo>
                  <a:lnTo>
                    <a:pt x="41815" y="719519"/>
                  </a:lnTo>
                  <a:lnTo>
                    <a:pt x="43148" y="719899"/>
                  </a:lnTo>
                  <a:lnTo>
                    <a:pt x="43148" y="719899"/>
                  </a:lnTo>
                  <a:lnTo>
                    <a:pt x="44482" y="720280"/>
                  </a:lnTo>
                  <a:lnTo>
                    <a:pt x="44482" y="720280"/>
                  </a:lnTo>
                  <a:lnTo>
                    <a:pt x="45910" y="720566"/>
                  </a:lnTo>
                  <a:lnTo>
                    <a:pt x="45910" y="720566"/>
                  </a:lnTo>
                  <a:cubicBezTo>
                    <a:pt x="46387" y="720662"/>
                    <a:pt x="46863" y="720757"/>
                    <a:pt x="47339" y="720852"/>
                  </a:cubicBezTo>
                  <a:lnTo>
                    <a:pt x="47339" y="720852"/>
                  </a:lnTo>
                  <a:lnTo>
                    <a:pt x="47625" y="720852"/>
                  </a:lnTo>
                  <a:cubicBezTo>
                    <a:pt x="48482" y="720947"/>
                    <a:pt x="49149" y="721138"/>
                    <a:pt x="50006" y="721233"/>
                  </a:cubicBezTo>
                  <a:lnTo>
                    <a:pt x="50292" y="721233"/>
                  </a:lnTo>
                  <a:lnTo>
                    <a:pt x="50292" y="721233"/>
                  </a:lnTo>
                  <a:lnTo>
                    <a:pt x="51721" y="721424"/>
                  </a:lnTo>
                  <a:lnTo>
                    <a:pt x="51721" y="721424"/>
                  </a:lnTo>
                  <a:lnTo>
                    <a:pt x="53149" y="721518"/>
                  </a:lnTo>
                  <a:lnTo>
                    <a:pt x="53149" y="721518"/>
                  </a:lnTo>
                  <a:lnTo>
                    <a:pt x="54578" y="721614"/>
                  </a:lnTo>
                  <a:lnTo>
                    <a:pt x="54578" y="721614"/>
                  </a:lnTo>
                  <a:lnTo>
                    <a:pt x="55054" y="721614"/>
                  </a:lnTo>
                  <a:cubicBezTo>
                    <a:pt x="56197" y="721614"/>
                    <a:pt x="57055" y="721709"/>
                    <a:pt x="58198" y="721709"/>
                  </a:cubicBezTo>
                  <a:lnTo>
                    <a:pt x="77629" y="721709"/>
                  </a:lnTo>
                  <a:lnTo>
                    <a:pt x="84582" y="721709"/>
                  </a:lnTo>
                  <a:cubicBezTo>
                    <a:pt x="129159" y="721709"/>
                    <a:pt x="165545" y="758095"/>
                    <a:pt x="165545" y="802672"/>
                  </a:cubicBezTo>
                  <a:lnTo>
                    <a:pt x="165545" y="812483"/>
                  </a:lnTo>
                  <a:lnTo>
                    <a:pt x="165545" y="814006"/>
                  </a:lnTo>
                  <a:lnTo>
                    <a:pt x="165545" y="814006"/>
                  </a:lnTo>
                  <a:lnTo>
                    <a:pt x="165640" y="815435"/>
                  </a:lnTo>
                  <a:lnTo>
                    <a:pt x="165640" y="815435"/>
                  </a:lnTo>
                  <a:lnTo>
                    <a:pt x="165735" y="816864"/>
                  </a:lnTo>
                  <a:lnTo>
                    <a:pt x="165735" y="816864"/>
                  </a:lnTo>
                  <a:lnTo>
                    <a:pt x="165830" y="818293"/>
                  </a:lnTo>
                  <a:lnTo>
                    <a:pt x="165830" y="818293"/>
                  </a:lnTo>
                  <a:lnTo>
                    <a:pt x="166021" y="819721"/>
                  </a:lnTo>
                  <a:lnTo>
                    <a:pt x="166021" y="819721"/>
                  </a:lnTo>
                  <a:lnTo>
                    <a:pt x="166211" y="821150"/>
                  </a:lnTo>
                  <a:lnTo>
                    <a:pt x="166211" y="821150"/>
                  </a:lnTo>
                  <a:lnTo>
                    <a:pt x="166497" y="822579"/>
                  </a:lnTo>
                  <a:lnTo>
                    <a:pt x="166497" y="822579"/>
                  </a:lnTo>
                  <a:cubicBezTo>
                    <a:pt x="166592" y="823055"/>
                    <a:pt x="166688" y="823531"/>
                    <a:pt x="166783" y="824008"/>
                  </a:cubicBezTo>
                  <a:lnTo>
                    <a:pt x="166783" y="824008"/>
                  </a:lnTo>
                  <a:lnTo>
                    <a:pt x="167068" y="825437"/>
                  </a:lnTo>
                  <a:lnTo>
                    <a:pt x="167068" y="825437"/>
                  </a:lnTo>
                  <a:lnTo>
                    <a:pt x="167449" y="826865"/>
                  </a:lnTo>
                  <a:lnTo>
                    <a:pt x="167449" y="826865"/>
                  </a:lnTo>
                  <a:lnTo>
                    <a:pt x="167830" y="828199"/>
                  </a:lnTo>
                  <a:lnTo>
                    <a:pt x="167830" y="828199"/>
                  </a:lnTo>
                  <a:lnTo>
                    <a:pt x="168211" y="829532"/>
                  </a:lnTo>
                  <a:lnTo>
                    <a:pt x="168211" y="829532"/>
                  </a:lnTo>
                  <a:lnTo>
                    <a:pt x="168687" y="830866"/>
                  </a:lnTo>
                  <a:lnTo>
                    <a:pt x="168687" y="830866"/>
                  </a:lnTo>
                  <a:lnTo>
                    <a:pt x="169164" y="832199"/>
                  </a:lnTo>
                  <a:lnTo>
                    <a:pt x="169164" y="832199"/>
                  </a:lnTo>
                  <a:lnTo>
                    <a:pt x="169640" y="833533"/>
                  </a:lnTo>
                  <a:lnTo>
                    <a:pt x="169640" y="833533"/>
                  </a:lnTo>
                  <a:lnTo>
                    <a:pt x="170212" y="834866"/>
                  </a:lnTo>
                  <a:lnTo>
                    <a:pt x="170212" y="834866"/>
                  </a:lnTo>
                  <a:lnTo>
                    <a:pt x="170783" y="836105"/>
                  </a:lnTo>
                  <a:lnTo>
                    <a:pt x="170783" y="836105"/>
                  </a:lnTo>
                  <a:lnTo>
                    <a:pt x="171355" y="837343"/>
                  </a:lnTo>
                  <a:lnTo>
                    <a:pt x="171355" y="837343"/>
                  </a:lnTo>
                  <a:lnTo>
                    <a:pt x="172021" y="838581"/>
                  </a:lnTo>
                  <a:lnTo>
                    <a:pt x="172021" y="838581"/>
                  </a:lnTo>
                  <a:cubicBezTo>
                    <a:pt x="172212" y="838962"/>
                    <a:pt x="172402" y="839438"/>
                    <a:pt x="172688" y="839819"/>
                  </a:cubicBezTo>
                  <a:lnTo>
                    <a:pt x="172688" y="839819"/>
                  </a:lnTo>
                  <a:lnTo>
                    <a:pt x="173355" y="841058"/>
                  </a:lnTo>
                  <a:lnTo>
                    <a:pt x="173355" y="841058"/>
                  </a:lnTo>
                  <a:cubicBezTo>
                    <a:pt x="173545" y="841438"/>
                    <a:pt x="173831" y="841819"/>
                    <a:pt x="174021" y="842296"/>
                  </a:cubicBezTo>
                  <a:lnTo>
                    <a:pt x="174021" y="842296"/>
                  </a:lnTo>
                  <a:lnTo>
                    <a:pt x="174784" y="843439"/>
                  </a:lnTo>
                  <a:lnTo>
                    <a:pt x="174784" y="843439"/>
                  </a:lnTo>
                  <a:lnTo>
                    <a:pt x="175546" y="844582"/>
                  </a:lnTo>
                  <a:lnTo>
                    <a:pt x="175546" y="844582"/>
                  </a:lnTo>
                  <a:lnTo>
                    <a:pt x="176308" y="845725"/>
                  </a:lnTo>
                  <a:lnTo>
                    <a:pt x="176308" y="845725"/>
                  </a:lnTo>
                  <a:lnTo>
                    <a:pt x="177165" y="846868"/>
                  </a:lnTo>
                  <a:lnTo>
                    <a:pt x="177165" y="846868"/>
                  </a:lnTo>
                  <a:lnTo>
                    <a:pt x="178022" y="848011"/>
                  </a:lnTo>
                  <a:lnTo>
                    <a:pt x="178022" y="848011"/>
                  </a:lnTo>
                  <a:cubicBezTo>
                    <a:pt x="178308" y="848392"/>
                    <a:pt x="178594" y="848773"/>
                    <a:pt x="178879" y="849058"/>
                  </a:cubicBezTo>
                  <a:lnTo>
                    <a:pt x="178879" y="849058"/>
                  </a:lnTo>
                  <a:lnTo>
                    <a:pt x="179737" y="850106"/>
                  </a:lnTo>
                  <a:lnTo>
                    <a:pt x="179737" y="850106"/>
                  </a:lnTo>
                  <a:lnTo>
                    <a:pt x="180689" y="851154"/>
                  </a:lnTo>
                  <a:lnTo>
                    <a:pt x="180689" y="851154"/>
                  </a:lnTo>
                  <a:lnTo>
                    <a:pt x="181642" y="852202"/>
                  </a:lnTo>
                  <a:lnTo>
                    <a:pt x="181642" y="852202"/>
                  </a:lnTo>
                  <a:lnTo>
                    <a:pt x="182594" y="853154"/>
                  </a:lnTo>
                  <a:lnTo>
                    <a:pt x="182594" y="853154"/>
                  </a:lnTo>
                  <a:lnTo>
                    <a:pt x="183546" y="854107"/>
                  </a:lnTo>
                  <a:lnTo>
                    <a:pt x="183546" y="854107"/>
                  </a:lnTo>
                  <a:lnTo>
                    <a:pt x="184595" y="855059"/>
                  </a:lnTo>
                  <a:lnTo>
                    <a:pt x="184595" y="855059"/>
                  </a:lnTo>
                  <a:lnTo>
                    <a:pt x="185642" y="856011"/>
                  </a:lnTo>
                  <a:lnTo>
                    <a:pt x="185642" y="856011"/>
                  </a:lnTo>
                  <a:lnTo>
                    <a:pt x="186690" y="856869"/>
                  </a:lnTo>
                  <a:lnTo>
                    <a:pt x="186690" y="856869"/>
                  </a:lnTo>
                  <a:cubicBezTo>
                    <a:pt x="187071" y="857155"/>
                    <a:pt x="187452" y="857440"/>
                    <a:pt x="187737" y="857726"/>
                  </a:cubicBezTo>
                  <a:lnTo>
                    <a:pt x="187737" y="857726"/>
                  </a:lnTo>
                  <a:cubicBezTo>
                    <a:pt x="188119" y="858012"/>
                    <a:pt x="188500" y="858298"/>
                    <a:pt x="188786" y="858583"/>
                  </a:cubicBezTo>
                  <a:lnTo>
                    <a:pt x="188786" y="858583"/>
                  </a:lnTo>
                  <a:lnTo>
                    <a:pt x="189929" y="859441"/>
                  </a:lnTo>
                  <a:lnTo>
                    <a:pt x="189929" y="859441"/>
                  </a:lnTo>
                  <a:lnTo>
                    <a:pt x="191071" y="860202"/>
                  </a:lnTo>
                  <a:lnTo>
                    <a:pt x="191071" y="860202"/>
                  </a:lnTo>
                  <a:lnTo>
                    <a:pt x="192214" y="860965"/>
                  </a:lnTo>
                  <a:lnTo>
                    <a:pt x="192214" y="860965"/>
                  </a:lnTo>
                  <a:lnTo>
                    <a:pt x="193357" y="861727"/>
                  </a:lnTo>
                  <a:lnTo>
                    <a:pt x="193357" y="861727"/>
                  </a:lnTo>
                  <a:lnTo>
                    <a:pt x="194596" y="862394"/>
                  </a:lnTo>
                  <a:lnTo>
                    <a:pt x="194596" y="862394"/>
                  </a:lnTo>
                  <a:lnTo>
                    <a:pt x="195834" y="863060"/>
                  </a:lnTo>
                  <a:lnTo>
                    <a:pt x="195834" y="863060"/>
                  </a:lnTo>
                  <a:lnTo>
                    <a:pt x="197072" y="863727"/>
                  </a:lnTo>
                  <a:lnTo>
                    <a:pt x="197072" y="863727"/>
                  </a:lnTo>
                  <a:lnTo>
                    <a:pt x="198311" y="864393"/>
                  </a:lnTo>
                  <a:lnTo>
                    <a:pt x="198311" y="864393"/>
                  </a:lnTo>
                  <a:lnTo>
                    <a:pt x="199549" y="864965"/>
                  </a:lnTo>
                  <a:lnTo>
                    <a:pt x="199549" y="864965"/>
                  </a:lnTo>
                  <a:cubicBezTo>
                    <a:pt x="199930" y="865156"/>
                    <a:pt x="200406" y="865346"/>
                    <a:pt x="200787" y="865536"/>
                  </a:cubicBezTo>
                  <a:lnTo>
                    <a:pt x="200787" y="865536"/>
                  </a:lnTo>
                  <a:lnTo>
                    <a:pt x="202120" y="866109"/>
                  </a:lnTo>
                  <a:lnTo>
                    <a:pt x="202120" y="866109"/>
                  </a:lnTo>
                  <a:lnTo>
                    <a:pt x="203454" y="866585"/>
                  </a:lnTo>
                  <a:lnTo>
                    <a:pt x="203454" y="866585"/>
                  </a:lnTo>
                  <a:lnTo>
                    <a:pt x="204788" y="867061"/>
                  </a:lnTo>
                  <a:lnTo>
                    <a:pt x="204788" y="867061"/>
                  </a:lnTo>
                  <a:lnTo>
                    <a:pt x="206121" y="867537"/>
                  </a:lnTo>
                  <a:lnTo>
                    <a:pt x="206121" y="867537"/>
                  </a:lnTo>
                  <a:lnTo>
                    <a:pt x="207454" y="867918"/>
                  </a:lnTo>
                  <a:lnTo>
                    <a:pt x="207454" y="867918"/>
                  </a:lnTo>
                  <a:lnTo>
                    <a:pt x="208788" y="868299"/>
                  </a:lnTo>
                  <a:lnTo>
                    <a:pt x="208788" y="868299"/>
                  </a:lnTo>
                  <a:lnTo>
                    <a:pt x="210121" y="868680"/>
                  </a:lnTo>
                  <a:lnTo>
                    <a:pt x="210121" y="868680"/>
                  </a:lnTo>
                  <a:lnTo>
                    <a:pt x="211550" y="868966"/>
                  </a:lnTo>
                  <a:lnTo>
                    <a:pt x="211550" y="868966"/>
                  </a:lnTo>
                  <a:cubicBezTo>
                    <a:pt x="212027" y="869061"/>
                    <a:pt x="212503" y="869156"/>
                    <a:pt x="212979" y="869251"/>
                  </a:cubicBezTo>
                  <a:lnTo>
                    <a:pt x="212979" y="869251"/>
                  </a:lnTo>
                  <a:lnTo>
                    <a:pt x="214408" y="869537"/>
                  </a:lnTo>
                  <a:lnTo>
                    <a:pt x="214408" y="869537"/>
                  </a:lnTo>
                  <a:lnTo>
                    <a:pt x="215836" y="869727"/>
                  </a:lnTo>
                  <a:lnTo>
                    <a:pt x="215836" y="869727"/>
                  </a:lnTo>
                  <a:lnTo>
                    <a:pt x="217265" y="869918"/>
                  </a:lnTo>
                  <a:lnTo>
                    <a:pt x="217265" y="869918"/>
                  </a:lnTo>
                  <a:lnTo>
                    <a:pt x="218694" y="870013"/>
                  </a:lnTo>
                  <a:lnTo>
                    <a:pt x="218694" y="870013"/>
                  </a:lnTo>
                  <a:lnTo>
                    <a:pt x="220123" y="870109"/>
                  </a:lnTo>
                  <a:lnTo>
                    <a:pt x="220123" y="870109"/>
                  </a:lnTo>
                  <a:lnTo>
                    <a:pt x="220599" y="870109"/>
                  </a:lnTo>
                  <a:cubicBezTo>
                    <a:pt x="221646" y="870109"/>
                    <a:pt x="222599" y="870204"/>
                    <a:pt x="223742" y="870204"/>
                  </a:cubicBezTo>
                  <a:lnTo>
                    <a:pt x="236505" y="870204"/>
                  </a:lnTo>
                  <a:lnTo>
                    <a:pt x="251270" y="870204"/>
                  </a:lnTo>
                  <a:cubicBezTo>
                    <a:pt x="295846" y="870204"/>
                    <a:pt x="332232" y="906590"/>
                    <a:pt x="332232" y="951167"/>
                  </a:cubicBezTo>
                  <a:lnTo>
                    <a:pt x="332232" y="1014508"/>
                  </a:lnTo>
                  <a:lnTo>
                    <a:pt x="332232" y="1109472"/>
                  </a:lnTo>
                  <a:lnTo>
                    <a:pt x="332232" y="1112615"/>
                  </a:lnTo>
                  <a:cubicBezTo>
                    <a:pt x="332232" y="1144238"/>
                    <a:pt x="358140" y="1170242"/>
                    <a:pt x="389858" y="1170242"/>
                  </a:cubicBezTo>
                  <a:lnTo>
                    <a:pt x="564737" y="1170242"/>
                  </a:lnTo>
                  <a:cubicBezTo>
                    <a:pt x="596455" y="1170242"/>
                    <a:pt x="622363" y="1144333"/>
                    <a:pt x="622363" y="1112615"/>
                  </a:cubicBezTo>
                  <a:lnTo>
                    <a:pt x="622363" y="1104519"/>
                  </a:lnTo>
                  <a:lnTo>
                    <a:pt x="624364" y="600646"/>
                  </a:lnTo>
                  <a:cubicBezTo>
                    <a:pt x="623983" y="579501"/>
                    <a:pt x="613696" y="559403"/>
                    <a:pt x="572928" y="559403"/>
                  </a:cubicBezTo>
                  <a:lnTo>
                    <a:pt x="529494" y="559403"/>
                  </a:lnTo>
                  <a:cubicBezTo>
                    <a:pt x="497777" y="559403"/>
                    <a:pt x="471868" y="533495"/>
                    <a:pt x="471868" y="501777"/>
                  </a:cubicBezTo>
                  <a:lnTo>
                    <a:pt x="471868" y="481774"/>
                  </a:lnTo>
                  <a:cubicBezTo>
                    <a:pt x="471868" y="450056"/>
                    <a:pt x="497777" y="424148"/>
                    <a:pt x="529494" y="424148"/>
                  </a:cubicBezTo>
                  <a:cubicBezTo>
                    <a:pt x="649034" y="424148"/>
                    <a:pt x="767810" y="423100"/>
                    <a:pt x="888302" y="423100"/>
                  </a:cubicBezTo>
                  <a:cubicBezTo>
                    <a:pt x="920019" y="423100"/>
                    <a:pt x="945928" y="397192"/>
                    <a:pt x="945928" y="365474"/>
                  </a:cubicBezTo>
                  <a:lnTo>
                    <a:pt x="945928" y="208312"/>
                  </a:lnTo>
                  <a:cubicBezTo>
                    <a:pt x="945928" y="205359"/>
                    <a:pt x="945928" y="202501"/>
                    <a:pt x="945452" y="202025"/>
                  </a:cubicBezTo>
                  <a:lnTo>
                    <a:pt x="945452" y="0"/>
                  </a:lnTo>
                  <a:lnTo>
                    <a:pt x="857726" y="0"/>
                  </a:lnTo>
                  <a:cubicBezTo>
                    <a:pt x="831818" y="0"/>
                    <a:pt x="809720" y="17431"/>
                    <a:pt x="802577" y="41053"/>
                  </a:cubicBezTo>
                  <a:lnTo>
                    <a:pt x="802577" y="83058"/>
                  </a:lnTo>
                  <a:cubicBezTo>
                    <a:pt x="802577" y="114681"/>
                    <a:pt x="776668" y="140684"/>
                    <a:pt x="744950" y="140684"/>
                  </a:cubicBezTo>
                  <a:lnTo>
                    <a:pt x="635508" y="140684"/>
                  </a:lnTo>
                  <a:lnTo>
                    <a:pt x="635508" y="230505"/>
                  </a:lnTo>
                  <a:cubicBezTo>
                    <a:pt x="635508" y="262128"/>
                    <a:pt x="609600" y="288131"/>
                    <a:pt x="577882" y="288131"/>
                  </a:cubicBezTo>
                  <a:lnTo>
                    <a:pt x="168402" y="288131"/>
                  </a:lnTo>
                  <a:close/>
                  <a:moveTo>
                    <a:pt x="165640" y="812483"/>
                  </a:moveTo>
                  <a:lnTo>
                    <a:pt x="165640" y="812483"/>
                  </a:lnTo>
                  <a:lnTo>
                    <a:pt x="165640" y="812483"/>
                  </a:lnTo>
                  <a:lnTo>
                    <a:pt x="165640" y="812483"/>
                  </a:lnTo>
                  <a:close/>
                  <a:moveTo>
                    <a:pt x="0" y="664083"/>
                  </a:moveTo>
                  <a:lnTo>
                    <a:pt x="0" y="664083"/>
                  </a:lnTo>
                  <a:lnTo>
                    <a:pt x="0" y="664083"/>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7" name="Freeform: Shape 196">
              <a:extLst>
                <a:ext uri="{FF2B5EF4-FFF2-40B4-BE49-F238E27FC236}">
                  <a16:creationId xmlns:a16="http://schemas.microsoft.com/office/drawing/2014/main" id="{8689E83A-946B-4ABB-8201-E09BE6568FDA}"/>
                </a:ext>
              </a:extLst>
            </p:cNvPr>
            <p:cNvSpPr/>
            <p:nvPr/>
          </p:nvSpPr>
          <p:spPr>
            <a:xfrm>
              <a:off x="5763689" y="4552457"/>
              <a:ext cx="678846" cy="1020508"/>
            </a:xfrm>
            <a:custGeom>
              <a:avLst/>
              <a:gdLst>
                <a:gd name="connsiteX0" fmla="*/ 374332 w 678846"/>
                <a:gd name="connsiteY0" fmla="*/ 1020509 h 1020508"/>
                <a:gd name="connsiteX1" fmla="*/ 678847 w 678846"/>
                <a:gd name="connsiteY1" fmla="*/ 1020509 h 1020508"/>
                <a:gd name="connsiteX2" fmla="*/ 678847 w 678846"/>
                <a:gd name="connsiteY2" fmla="*/ 0 h 1020508"/>
                <a:gd name="connsiteX3" fmla="*/ 544925 w 678846"/>
                <a:gd name="connsiteY3" fmla="*/ 0 h 1020508"/>
                <a:gd name="connsiteX4" fmla="*/ 474916 w 678846"/>
                <a:gd name="connsiteY4" fmla="*/ 70009 h 1020508"/>
                <a:gd name="connsiteX5" fmla="*/ 474916 w 678846"/>
                <a:gd name="connsiteY5" fmla="*/ 153258 h 1020508"/>
                <a:gd name="connsiteX6" fmla="*/ 234410 w 678846"/>
                <a:gd name="connsiteY6" fmla="*/ 153258 h 1020508"/>
                <a:gd name="connsiteX7" fmla="*/ 164402 w 678846"/>
                <a:gd name="connsiteY7" fmla="*/ 223266 h 1020508"/>
                <a:gd name="connsiteX8" fmla="*/ 164402 w 678846"/>
                <a:gd name="connsiteY8" fmla="*/ 284893 h 1020508"/>
                <a:gd name="connsiteX9" fmla="*/ 70009 w 678846"/>
                <a:gd name="connsiteY9" fmla="*/ 284893 h 1020508"/>
                <a:gd name="connsiteX10" fmla="*/ 0 w 678846"/>
                <a:gd name="connsiteY10" fmla="*/ 354902 h 1020508"/>
                <a:gd name="connsiteX11" fmla="*/ 0 w 678846"/>
                <a:gd name="connsiteY11" fmla="*/ 662845 h 1020508"/>
                <a:gd name="connsiteX12" fmla="*/ 70009 w 678846"/>
                <a:gd name="connsiteY12" fmla="*/ 732854 h 1020508"/>
                <a:gd name="connsiteX13" fmla="*/ 122682 w 678846"/>
                <a:gd name="connsiteY13" fmla="*/ 732854 h 1020508"/>
                <a:gd name="connsiteX14" fmla="*/ 164402 w 678846"/>
                <a:gd name="connsiteY14" fmla="*/ 777145 h 1020508"/>
                <a:gd name="connsiteX15" fmla="*/ 164402 w 678846"/>
                <a:gd name="connsiteY15" fmla="*/ 806292 h 1020508"/>
                <a:gd name="connsiteX16" fmla="*/ 234410 w 678846"/>
                <a:gd name="connsiteY16" fmla="*/ 876300 h 1020508"/>
                <a:gd name="connsiteX17" fmla="*/ 316706 w 678846"/>
                <a:gd name="connsiteY17" fmla="*/ 876300 h 1020508"/>
                <a:gd name="connsiteX18" fmla="*/ 316706 w 678846"/>
                <a:gd name="connsiteY18" fmla="*/ 962692 h 1020508"/>
                <a:gd name="connsiteX19" fmla="*/ 374332 w 678846"/>
                <a:gd name="connsiteY19" fmla="*/ 1020509 h 102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8846" h="1020508">
                  <a:moveTo>
                    <a:pt x="374332" y="1020509"/>
                  </a:moveTo>
                  <a:lnTo>
                    <a:pt x="678847" y="1020509"/>
                  </a:lnTo>
                  <a:lnTo>
                    <a:pt x="678847" y="0"/>
                  </a:lnTo>
                  <a:lnTo>
                    <a:pt x="544925" y="0"/>
                  </a:lnTo>
                  <a:cubicBezTo>
                    <a:pt x="506444" y="0"/>
                    <a:pt x="474916" y="31528"/>
                    <a:pt x="474916" y="70009"/>
                  </a:cubicBezTo>
                  <a:lnTo>
                    <a:pt x="474916" y="153258"/>
                  </a:lnTo>
                  <a:lnTo>
                    <a:pt x="234410" y="153258"/>
                  </a:lnTo>
                  <a:cubicBezTo>
                    <a:pt x="195929" y="153258"/>
                    <a:pt x="164402" y="184785"/>
                    <a:pt x="164402" y="223266"/>
                  </a:cubicBezTo>
                  <a:lnTo>
                    <a:pt x="164402" y="284893"/>
                  </a:lnTo>
                  <a:lnTo>
                    <a:pt x="70009" y="284893"/>
                  </a:lnTo>
                  <a:cubicBezTo>
                    <a:pt x="31528" y="284893"/>
                    <a:pt x="0" y="316421"/>
                    <a:pt x="0" y="354902"/>
                  </a:cubicBezTo>
                  <a:lnTo>
                    <a:pt x="0" y="662845"/>
                  </a:lnTo>
                  <a:cubicBezTo>
                    <a:pt x="0" y="701326"/>
                    <a:pt x="31528" y="732854"/>
                    <a:pt x="70009" y="732854"/>
                  </a:cubicBezTo>
                  <a:lnTo>
                    <a:pt x="122682" y="732854"/>
                  </a:lnTo>
                  <a:cubicBezTo>
                    <a:pt x="149066" y="734854"/>
                    <a:pt x="165545" y="754475"/>
                    <a:pt x="164402" y="777145"/>
                  </a:cubicBezTo>
                  <a:lnTo>
                    <a:pt x="164402" y="806292"/>
                  </a:lnTo>
                  <a:cubicBezTo>
                    <a:pt x="164402" y="844772"/>
                    <a:pt x="195929" y="876300"/>
                    <a:pt x="234410" y="876300"/>
                  </a:cubicBezTo>
                  <a:lnTo>
                    <a:pt x="316706" y="876300"/>
                  </a:lnTo>
                  <a:lnTo>
                    <a:pt x="316706" y="962692"/>
                  </a:lnTo>
                  <a:cubicBezTo>
                    <a:pt x="316706" y="994600"/>
                    <a:pt x="342615" y="1020509"/>
                    <a:pt x="374332" y="1020509"/>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8" name="Freeform: Shape 197">
              <a:extLst>
                <a:ext uri="{FF2B5EF4-FFF2-40B4-BE49-F238E27FC236}">
                  <a16:creationId xmlns:a16="http://schemas.microsoft.com/office/drawing/2014/main" id="{DC63CD5D-D5F2-4A34-8958-0A5B571439E7}"/>
                </a:ext>
              </a:extLst>
            </p:cNvPr>
            <p:cNvSpPr/>
            <p:nvPr/>
          </p:nvSpPr>
          <p:spPr>
            <a:xfrm>
              <a:off x="5282867" y="4139834"/>
              <a:ext cx="864774" cy="563117"/>
            </a:xfrm>
            <a:custGeom>
              <a:avLst/>
              <a:gdLst>
                <a:gd name="connsiteX0" fmla="*/ 0 w 864774"/>
                <a:gd name="connsiteY0" fmla="*/ 208979 h 563117"/>
                <a:gd name="connsiteX1" fmla="*/ 0 w 864774"/>
                <a:gd name="connsiteY1" fmla="*/ 563118 h 563117"/>
                <a:gd name="connsiteX2" fmla="*/ 101251 w 864774"/>
                <a:gd name="connsiteY2" fmla="*/ 563118 h 563117"/>
                <a:gd name="connsiteX3" fmla="*/ 158877 w 864774"/>
                <a:gd name="connsiteY3" fmla="*/ 505492 h 563117"/>
                <a:gd name="connsiteX4" fmla="*/ 158877 w 864774"/>
                <a:gd name="connsiteY4" fmla="*/ 415671 h 563117"/>
                <a:gd name="connsiteX5" fmla="*/ 268319 w 864774"/>
                <a:gd name="connsiteY5" fmla="*/ 415671 h 563117"/>
                <a:gd name="connsiteX6" fmla="*/ 325945 w 864774"/>
                <a:gd name="connsiteY6" fmla="*/ 358045 h 563117"/>
                <a:gd name="connsiteX7" fmla="*/ 325945 w 864774"/>
                <a:gd name="connsiteY7" fmla="*/ 321564 h 563117"/>
                <a:gd name="connsiteX8" fmla="*/ 381095 w 864774"/>
                <a:gd name="connsiteY8" fmla="*/ 280511 h 563117"/>
                <a:gd name="connsiteX9" fmla="*/ 864775 w 864774"/>
                <a:gd name="connsiteY9" fmla="*/ 280416 h 563117"/>
                <a:gd name="connsiteX10" fmla="*/ 864775 w 864774"/>
                <a:gd name="connsiteY10" fmla="*/ 278416 h 563117"/>
                <a:gd name="connsiteX11" fmla="*/ 856679 w 864774"/>
                <a:gd name="connsiteY11" fmla="*/ 278416 h 563117"/>
                <a:gd name="connsiteX12" fmla="*/ 799052 w 864774"/>
                <a:gd name="connsiteY12" fmla="*/ 220789 h 563117"/>
                <a:gd name="connsiteX13" fmla="*/ 799052 w 864774"/>
                <a:gd name="connsiteY13" fmla="*/ 1143 h 563117"/>
                <a:gd name="connsiteX14" fmla="*/ 786575 w 864774"/>
                <a:gd name="connsiteY14" fmla="*/ 0 h 563117"/>
                <a:gd name="connsiteX15" fmla="*/ 453580 w 864774"/>
                <a:gd name="connsiteY15" fmla="*/ 0 h 563117"/>
                <a:gd name="connsiteX16" fmla="*/ 404050 w 864774"/>
                <a:gd name="connsiteY16" fmla="*/ 0 h 563117"/>
                <a:gd name="connsiteX17" fmla="*/ 288703 w 864774"/>
                <a:gd name="connsiteY17" fmla="*/ 0 h 563117"/>
                <a:gd name="connsiteX18" fmla="*/ 218884 w 864774"/>
                <a:gd name="connsiteY18" fmla="*/ 64389 h 563117"/>
                <a:gd name="connsiteX19" fmla="*/ 138113 w 864774"/>
                <a:gd name="connsiteY19" fmla="*/ 138874 h 563117"/>
                <a:gd name="connsiteX20" fmla="*/ 69913 w 864774"/>
                <a:gd name="connsiteY20" fmla="*/ 138874 h 563117"/>
                <a:gd name="connsiteX21" fmla="*/ 0 w 864774"/>
                <a:gd name="connsiteY21" fmla="*/ 208979 h 56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64774" h="563117">
                  <a:moveTo>
                    <a:pt x="0" y="208979"/>
                  </a:moveTo>
                  <a:lnTo>
                    <a:pt x="0" y="563118"/>
                  </a:lnTo>
                  <a:lnTo>
                    <a:pt x="101251" y="563118"/>
                  </a:lnTo>
                  <a:cubicBezTo>
                    <a:pt x="132969" y="563118"/>
                    <a:pt x="158877" y="537210"/>
                    <a:pt x="158877" y="505492"/>
                  </a:cubicBezTo>
                  <a:lnTo>
                    <a:pt x="158877" y="415671"/>
                  </a:lnTo>
                  <a:lnTo>
                    <a:pt x="268319" y="415671"/>
                  </a:lnTo>
                  <a:cubicBezTo>
                    <a:pt x="300038" y="415671"/>
                    <a:pt x="325945" y="389763"/>
                    <a:pt x="325945" y="358045"/>
                  </a:cubicBezTo>
                  <a:lnTo>
                    <a:pt x="325945" y="321564"/>
                  </a:lnTo>
                  <a:cubicBezTo>
                    <a:pt x="333089" y="297847"/>
                    <a:pt x="355187" y="280511"/>
                    <a:pt x="381095" y="280511"/>
                  </a:cubicBezTo>
                  <a:cubicBezTo>
                    <a:pt x="546449" y="280511"/>
                    <a:pt x="390430" y="280416"/>
                    <a:pt x="864775" y="280416"/>
                  </a:cubicBezTo>
                  <a:lnTo>
                    <a:pt x="864775" y="278416"/>
                  </a:lnTo>
                  <a:lnTo>
                    <a:pt x="856679" y="278416"/>
                  </a:lnTo>
                  <a:cubicBezTo>
                    <a:pt x="825055" y="278416"/>
                    <a:pt x="799052" y="252508"/>
                    <a:pt x="799052" y="220789"/>
                  </a:cubicBezTo>
                  <a:lnTo>
                    <a:pt x="799052" y="1143"/>
                  </a:lnTo>
                  <a:cubicBezTo>
                    <a:pt x="795052" y="381"/>
                    <a:pt x="790860" y="0"/>
                    <a:pt x="786575" y="0"/>
                  </a:cubicBezTo>
                  <a:lnTo>
                    <a:pt x="453580" y="0"/>
                  </a:lnTo>
                  <a:lnTo>
                    <a:pt x="404050" y="0"/>
                  </a:lnTo>
                  <a:lnTo>
                    <a:pt x="288703" y="0"/>
                  </a:lnTo>
                  <a:cubicBezTo>
                    <a:pt x="252126" y="0"/>
                    <a:pt x="221742" y="28480"/>
                    <a:pt x="218884" y="64389"/>
                  </a:cubicBezTo>
                  <a:cubicBezTo>
                    <a:pt x="215551" y="106585"/>
                    <a:pt x="180499" y="138874"/>
                    <a:pt x="138113" y="138874"/>
                  </a:cubicBezTo>
                  <a:lnTo>
                    <a:pt x="69913" y="138874"/>
                  </a:lnTo>
                  <a:cubicBezTo>
                    <a:pt x="31528" y="138970"/>
                    <a:pt x="0" y="170497"/>
                    <a:pt x="0" y="208979"/>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9" name="Freeform: Shape 198">
              <a:extLst>
                <a:ext uri="{FF2B5EF4-FFF2-40B4-BE49-F238E27FC236}">
                  <a16:creationId xmlns:a16="http://schemas.microsoft.com/office/drawing/2014/main" id="{3AE89A28-1388-4F7E-883A-191A136A889D}"/>
                </a:ext>
              </a:extLst>
            </p:cNvPr>
            <p:cNvSpPr/>
            <p:nvPr/>
          </p:nvSpPr>
          <p:spPr>
            <a:xfrm>
              <a:off x="4017848" y="3391550"/>
              <a:ext cx="1149861" cy="437387"/>
            </a:xfrm>
            <a:custGeom>
              <a:avLst/>
              <a:gdLst>
                <a:gd name="connsiteX0" fmla="*/ 16292 w 1149861"/>
                <a:gd name="connsiteY0" fmla="*/ 437388 h 437387"/>
                <a:gd name="connsiteX1" fmla="*/ 927834 w 1149861"/>
                <a:gd name="connsiteY1" fmla="*/ 437388 h 437387"/>
                <a:gd name="connsiteX2" fmla="*/ 985460 w 1149861"/>
                <a:gd name="connsiteY2" fmla="*/ 379762 h 437387"/>
                <a:gd name="connsiteX3" fmla="*/ 985460 w 1149861"/>
                <a:gd name="connsiteY3" fmla="*/ 216217 h 437387"/>
                <a:gd name="connsiteX4" fmla="*/ 1066423 w 1149861"/>
                <a:gd name="connsiteY4" fmla="*/ 135255 h 437387"/>
                <a:gd name="connsiteX5" fmla="*/ 1092236 w 1149861"/>
                <a:gd name="connsiteY5" fmla="*/ 135255 h 437387"/>
                <a:gd name="connsiteX6" fmla="*/ 1149862 w 1149861"/>
                <a:gd name="connsiteY6" fmla="*/ 77629 h 437387"/>
                <a:gd name="connsiteX7" fmla="*/ 1149862 w 1149861"/>
                <a:gd name="connsiteY7" fmla="*/ 57626 h 437387"/>
                <a:gd name="connsiteX8" fmla="*/ 1092236 w 1149861"/>
                <a:gd name="connsiteY8" fmla="*/ 0 h 437387"/>
                <a:gd name="connsiteX9" fmla="*/ 927834 w 1149861"/>
                <a:gd name="connsiteY9" fmla="*/ 0 h 437387"/>
                <a:gd name="connsiteX10" fmla="*/ 698662 w 1149861"/>
                <a:gd name="connsiteY10" fmla="*/ 0 h 437387"/>
                <a:gd name="connsiteX11" fmla="*/ 641322 w 1149861"/>
                <a:gd name="connsiteY11" fmla="*/ 71056 h 437387"/>
                <a:gd name="connsiteX12" fmla="*/ 571504 w 1149861"/>
                <a:gd name="connsiteY12" fmla="*/ 135446 h 437387"/>
                <a:gd name="connsiteX13" fmla="*/ 456156 w 1149861"/>
                <a:gd name="connsiteY13" fmla="*/ 135446 h 437387"/>
                <a:gd name="connsiteX14" fmla="*/ 406626 w 1149861"/>
                <a:gd name="connsiteY14" fmla="*/ 135446 h 437387"/>
                <a:gd name="connsiteX15" fmla="*/ 165262 w 1149861"/>
                <a:gd name="connsiteY15" fmla="*/ 135446 h 437387"/>
                <a:gd name="connsiteX16" fmla="*/ 165262 w 1149861"/>
                <a:gd name="connsiteY16" fmla="*/ 232696 h 437387"/>
                <a:gd name="connsiteX17" fmla="*/ 107636 w 1149861"/>
                <a:gd name="connsiteY17" fmla="*/ 290322 h 437387"/>
                <a:gd name="connsiteX18" fmla="*/ 72775 w 1149861"/>
                <a:gd name="connsiteY18" fmla="*/ 290322 h 437387"/>
                <a:gd name="connsiteX19" fmla="*/ 99 w 1149861"/>
                <a:gd name="connsiteY19" fmla="*/ 366998 h 437387"/>
                <a:gd name="connsiteX20" fmla="*/ 99 w 1149861"/>
                <a:gd name="connsiteY20" fmla="*/ 435007 h 437387"/>
                <a:gd name="connsiteX21" fmla="*/ 16292 w 1149861"/>
                <a:gd name="connsiteY21" fmla="*/ 437388 h 43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49861" h="437387">
                  <a:moveTo>
                    <a:pt x="16292" y="437388"/>
                  </a:moveTo>
                  <a:lnTo>
                    <a:pt x="927834" y="437388"/>
                  </a:lnTo>
                  <a:cubicBezTo>
                    <a:pt x="959552" y="437388"/>
                    <a:pt x="985460" y="411480"/>
                    <a:pt x="985460" y="379762"/>
                  </a:cubicBezTo>
                  <a:lnTo>
                    <a:pt x="985460" y="216217"/>
                  </a:lnTo>
                  <a:cubicBezTo>
                    <a:pt x="985460" y="171640"/>
                    <a:pt x="1021846" y="135255"/>
                    <a:pt x="1066423" y="135255"/>
                  </a:cubicBezTo>
                  <a:lnTo>
                    <a:pt x="1092236" y="135255"/>
                  </a:lnTo>
                  <a:cubicBezTo>
                    <a:pt x="1123954" y="135255"/>
                    <a:pt x="1149862" y="109347"/>
                    <a:pt x="1149862" y="77629"/>
                  </a:cubicBezTo>
                  <a:lnTo>
                    <a:pt x="1149862" y="57626"/>
                  </a:lnTo>
                  <a:cubicBezTo>
                    <a:pt x="1149862" y="25908"/>
                    <a:pt x="1123954" y="0"/>
                    <a:pt x="1092236" y="0"/>
                  </a:cubicBezTo>
                  <a:lnTo>
                    <a:pt x="927834" y="0"/>
                  </a:lnTo>
                  <a:lnTo>
                    <a:pt x="698662" y="0"/>
                  </a:lnTo>
                  <a:cubicBezTo>
                    <a:pt x="667420" y="9334"/>
                    <a:pt x="644084" y="36957"/>
                    <a:pt x="641322" y="71056"/>
                  </a:cubicBezTo>
                  <a:cubicBezTo>
                    <a:pt x="638465" y="106966"/>
                    <a:pt x="608175" y="135446"/>
                    <a:pt x="571504" y="135446"/>
                  </a:cubicBezTo>
                  <a:lnTo>
                    <a:pt x="456156" y="135446"/>
                  </a:lnTo>
                  <a:lnTo>
                    <a:pt x="406626" y="135446"/>
                  </a:lnTo>
                  <a:lnTo>
                    <a:pt x="165262" y="135446"/>
                  </a:lnTo>
                  <a:lnTo>
                    <a:pt x="165262" y="232696"/>
                  </a:lnTo>
                  <a:cubicBezTo>
                    <a:pt x="165262" y="264414"/>
                    <a:pt x="139354" y="290322"/>
                    <a:pt x="107636" y="290322"/>
                  </a:cubicBezTo>
                  <a:lnTo>
                    <a:pt x="72775" y="290322"/>
                  </a:lnTo>
                  <a:cubicBezTo>
                    <a:pt x="16482" y="290322"/>
                    <a:pt x="-1520" y="345376"/>
                    <a:pt x="99" y="366998"/>
                  </a:cubicBezTo>
                  <a:lnTo>
                    <a:pt x="99" y="435007"/>
                  </a:lnTo>
                  <a:cubicBezTo>
                    <a:pt x="5338" y="436626"/>
                    <a:pt x="10672" y="437388"/>
                    <a:pt x="16292" y="437388"/>
                  </a:cubicBez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0" name="Freeform: Shape 199">
              <a:extLst>
                <a:ext uri="{FF2B5EF4-FFF2-40B4-BE49-F238E27FC236}">
                  <a16:creationId xmlns:a16="http://schemas.microsoft.com/office/drawing/2014/main" id="{F50403AD-6617-4BA1-BC4B-2589D5F0A0BF}"/>
                </a:ext>
              </a:extLst>
            </p:cNvPr>
            <p:cNvSpPr/>
            <p:nvPr/>
          </p:nvSpPr>
          <p:spPr>
            <a:xfrm>
              <a:off x="4975781" y="4445015"/>
              <a:ext cx="307848" cy="259556"/>
            </a:xfrm>
            <a:custGeom>
              <a:avLst/>
              <a:gdLst>
                <a:gd name="connsiteX0" fmla="*/ 115157 w 307848"/>
                <a:gd name="connsiteY0" fmla="*/ 0 h 259556"/>
                <a:gd name="connsiteX1" fmla="*/ 0 w 307848"/>
                <a:gd name="connsiteY1" fmla="*/ 114300 h 259556"/>
                <a:gd name="connsiteX2" fmla="*/ 0 w 307848"/>
                <a:gd name="connsiteY2" fmla="*/ 259556 h 259556"/>
                <a:gd name="connsiteX3" fmla="*/ 115157 w 307848"/>
                <a:gd name="connsiteY3" fmla="*/ 259556 h 259556"/>
                <a:gd name="connsiteX4" fmla="*/ 154305 w 307848"/>
                <a:gd name="connsiteY4" fmla="*/ 259556 h 259556"/>
                <a:gd name="connsiteX5" fmla="*/ 307848 w 307848"/>
                <a:gd name="connsiteY5" fmla="*/ 259556 h 259556"/>
                <a:gd name="connsiteX6" fmla="*/ 307848 w 307848"/>
                <a:gd name="connsiteY6" fmla="*/ 0 h 259556"/>
                <a:gd name="connsiteX7" fmla="*/ 115157 w 307848"/>
                <a:gd name="connsiteY7" fmla="*/ 0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848" h="259556">
                  <a:moveTo>
                    <a:pt x="115157" y="0"/>
                  </a:moveTo>
                  <a:cubicBezTo>
                    <a:pt x="51816" y="0"/>
                    <a:pt x="0" y="51435"/>
                    <a:pt x="0" y="114300"/>
                  </a:cubicBezTo>
                  <a:lnTo>
                    <a:pt x="0" y="259556"/>
                  </a:lnTo>
                  <a:lnTo>
                    <a:pt x="115157" y="259556"/>
                  </a:lnTo>
                  <a:lnTo>
                    <a:pt x="154305" y="259556"/>
                  </a:lnTo>
                  <a:lnTo>
                    <a:pt x="307848" y="259556"/>
                  </a:lnTo>
                  <a:lnTo>
                    <a:pt x="307848" y="0"/>
                  </a:lnTo>
                  <a:lnTo>
                    <a:pt x="115157"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1" name="Freeform: Shape 200">
              <a:extLst>
                <a:ext uri="{FF2B5EF4-FFF2-40B4-BE49-F238E27FC236}">
                  <a16:creationId xmlns:a16="http://schemas.microsoft.com/office/drawing/2014/main" id="{BA34FA4D-9EFF-4AEB-B417-247C1C1C3D6D}"/>
                </a:ext>
              </a:extLst>
            </p:cNvPr>
            <p:cNvSpPr/>
            <p:nvPr/>
          </p:nvSpPr>
          <p:spPr>
            <a:xfrm>
              <a:off x="4180063" y="3970003"/>
              <a:ext cx="470820" cy="419195"/>
            </a:xfrm>
            <a:custGeom>
              <a:avLst/>
              <a:gdLst>
                <a:gd name="connsiteX0" fmla="*/ 57626 w 470820"/>
                <a:gd name="connsiteY0" fmla="*/ 571 h 419195"/>
                <a:gd name="connsiteX1" fmla="*/ 0 w 470820"/>
                <a:gd name="connsiteY1" fmla="*/ 58198 h 419195"/>
                <a:gd name="connsiteX2" fmla="*/ 0 w 470820"/>
                <a:gd name="connsiteY2" fmla="*/ 78200 h 419195"/>
                <a:gd name="connsiteX3" fmla="*/ 57626 w 470820"/>
                <a:gd name="connsiteY3" fmla="*/ 135827 h 419195"/>
                <a:gd name="connsiteX4" fmla="*/ 72771 w 470820"/>
                <a:gd name="connsiteY4" fmla="*/ 135827 h 419195"/>
                <a:gd name="connsiteX5" fmla="*/ 155353 w 470820"/>
                <a:gd name="connsiteY5" fmla="*/ 205073 h 419195"/>
                <a:gd name="connsiteX6" fmla="*/ 157448 w 470820"/>
                <a:gd name="connsiteY6" fmla="*/ 319945 h 419195"/>
                <a:gd name="connsiteX7" fmla="*/ 158877 w 470820"/>
                <a:gd name="connsiteY7" fmla="*/ 325946 h 419195"/>
                <a:gd name="connsiteX8" fmla="*/ 158877 w 470820"/>
                <a:gd name="connsiteY8" fmla="*/ 347853 h 419195"/>
                <a:gd name="connsiteX9" fmla="*/ 230219 w 470820"/>
                <a:gd name="connsiteY9" fmla="*/ 419195 h 419195"/>
                <a:gd name="connsiteX10" fmla="*/ 293275 w 470820"/>
                <a:gd name="connsiteY10" fmla="*/ 419195 h 419195"/>
                <a:gd name="connsiteX11" fmla="*/ 293275 w 470820"/>
                <a:gd name="connsiteY11" fmla="*/ 418338 h 419195"/>
                <a:gd name="connsiteX12" fmla="*/ 382714 w 470820"/>
                <a:gd name="connsiteY12" fmla="*/ 418338 h 419195"/>
                <a:gd name="connsiteX13" fmla="*/ 470821 w 470820"/>
                <a:gd name="connsiteY13" fmla="*/ 330232 h 419195"/>
                <a:gd name="connsiteX14" fmla="*/ 470821 w 470820"/>
                <a:gd name="connsiteY14" fmla="*/ 0 h 419195"/>
                <a:gd name="connsiteX15" fmla="*/ 57626 w 470820"/>
                <a:gd name="connsiteY15" fmla="*/ 571 h 4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0820" h="419195">
                  <a:moveTo>
                    <a:pt x="57626" y="571"/>
                  </a:moveTo>
                  <a:cubicBezTo>
                    <a:pt x="25908" y="571"/>
                    <a:pt x="0" y="26479"/>
                    <a:pt x="0" y="58198"/>
                  </a:cubicBezTo>
                  <a:lnTo>
                    <a:pt x="0" y="78200"/>
                  </a:lnTo>
                  <a:cubicBezTo>
                    <a:pt x="0" y="109919"/>
                    <a:pt x="25908" y="135827"/>
                    <a:pt x="57626" y="135827"/>
                  </a:cubicBezTo>
                  <a:lnTo>
                    <a:pt x="72771" y="135827"/>
                  </a:lnTo>
                  <a:cubicBezTo>
                    <a:pt x="88011" y="136303"/>
                    <a:pt x="154114" y="133160"/>
                    <a:pt x="155353" y="205073"/>
                  </a:cubicBezTo>
                  <a:lnTo>
                    <a:pt x="157448" y="319945"/>
                  </a:lnTo>
                  <a:cubicBezTo>
                    <a:pt x="158020" y="321850"/>
                    <a:pt x="158496" y="323850"/>
                    <a:pt x="158877" y="325946"/>
                  </a:cubicBezTo>
                  <a:lnTo>
                    <a:pt x="158877" y="347853"/>
                  </a:lnTo>
                  <a:cubicBezTo>
                    <a:pt x="158877" y="387096"/>
                    <a:pt x="190976" y="419195"/>
                    <a:pt x="230219" y="419195"/>
                  </a:cubicBezTo>
                  <a:lnTo>
                    <a:pt x="293275" y="419195"/>
                  </a:lnTo>
                  <a:lnTo>
                    <a:pt x="293275" y="418338"/>
                  </a:lnTo>
                  <a:lnTo>
                    <a:pt x="382714" y="418338"/>
                  </a:lnTo>
                  <a:cubicBezTo>
                    <a:pt x="431197" y="418338"/>
                    <a:pt x="470821" y="378714"/>
                    <a:pt x="470821" y="330232"/>
                  </a:cubicBezTo>
                  <a:lnTo>
                    <a:pt x="470821" y="0"/>
                  </a:lnTo>
                  <a:lnTo>
                    <a:pt x="57626" y="571"/>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2" name="Freeform: Shape 201">
              <a:extLst>
                <a:ext uri="{FF2B5EF4-FFF2-40B4-BE49-F238E27FC236}">
                  <a16:creationId xmlns:a16="http://schemas.microsoft.com/office/drawing/2014/main" id="{53289D53-DB1C-467C-A726-63E1101D03BE}"/>
                </a:ext>
              </a:extLst>
            </p:cNvPr>
            <p:cNvSpPr/>
            <p:nvPr/>
          </p:nvSpPr>
          <p:spPr>
            <a:xfrm>
              <a:off x="5003118" y="3381263"/>
              <a:ext cx="1432559" cy="951547"/>
            </a:xfrm>
            <a:custGeom>
              <a:avLst/>
              <a:gdLst>
                <a:gd name="connsiteX0" fmla="*/ 1331309 w 1432559"/>
                <a:gd name="connsiteY0" fmla="*/ 122872 h 951547"/>
                <a:gd name="connsiteX1" fmla="*/ 1217009 w 1432559"/>
                <a:gd name="connsiteY1" fmla="*/ 8572 h 951547"/>
                <a:gd name="connsiteX2" fmla="*/ 1217009 w 1432559"/>
                <a:gd name="connsiteY2" fmla="*/ 0 h 951547"/>
                <a:gd name="connsiteX3" fmla="*/ 508921 w 1432559"/>
                <a:gd name="connsiteY3" fmla="*/ 0 h 951547"/>
                <a:gd name="connsiteX4" fmla="*/ 459391 w 1432559"/>
                <a:gd name="connsiteY4" fmla="*/ 0 h 951547"/>
                <a:gd name="connsiteX5" fmla="*/ 344043 w 1432559"/>
                <a:gd name="connsiteY5" fmla="*/ 0 h 951547"/>
                <a:gd name="connsiteX6" fmla="*/ 274225 w 1432559"/>
                <a:gd name="connsiteY6" fmla="*/ 64389 h 951547"/>
                <a:gd name="connsiteX7" fmla="*/ 193453 w 1432559"/>
                <a:gd name="connsiteY7" fmla="*/ 138875 h 951547"/>
                <a:gd name="connsiteX8" fmla="*/ 70009 w 1432559"/>
                <a:gd name="connsiteY8" fmla="*/ 138875 h 951547"/>
                <a:gd name="connsiteX9" fmla="*/ 0 w 1432559"/>
                <a:gd name="connsiteY9" fmla="*/ 208883 h 951547"/>
                <a:gd name="connsiteX10" fmla="*/ 0 w 1432559"/>
                <a:gd name="connsiteY10" fmla="*/ 447008 h 951547"/>
                <a:gd name="connsiteX11" fmla="*/ 222980 w 1432559"/>
                <a:gd name="connsiteY11" fmla="*/ 447008 h 951547"/>
                <a:gd name="connsiteX12" fmla="*/ 281749 w 1432559"/>
                <a:gd name="connsiteY12" fmla="*/ 505778 h 951547"/>
                <a:gd name="connsiteX13" fmla="*/ 281749 w 1432559"/>
                <a:gd name="connsiteY13" fmla="*/ 542258 h 951547"/>
                <a:gd name="connsiteX14" fmla="*/ 281749 w 1432559"/>
                <a:gd name="connsiteY14" fmla="*/ 951547 h 951547"/>
                <a:gd name="connsiteX15" fmla="*/ 349853 w 1432559"/>
                <a:gd name="connsiteY15" fmla="*/ 897446 h 951547"/>
                <a:gd name="connsiteX16" fmla="*/ 418052 w 1432559"/>
                <a:gd name="connsiteY16" fmla="*/ 897446 h 951547"/>
                <a:gd name="connsiteX17" fmla="*/ 498824 w 1432559"/>
                <a:gd name="connsiteY17" fmla="*/ 822960 h 951547"/>
                <a:gd name="connsiteX18" fmla="*/ 568643 w 1432559"/>
                <a:gd name="connsiteY18" fmla="*/ 758571 h 951547"/>
                <a:gd name="connsiteX19" fmla="*/ 683990 w 1432559"/>
                <a:gd name="connsiteY19" fmla="*/ 758571 h 951547"/>
                <a:gd name="connsiteX20" fmla="*/ 733520 w 1432559"/>
                <a:gd name="connsiteY20" fmla="*/ 758571 h 951547"/>
                <a:gd name="connsiteX21" fmla="*/ 1066514 w 1432559"/>
                <a:gd name="connsiteY21" fmla="*/ 758571 h 951547"/>
                <a:gd name="connsiteX22" fmla="*/ 1078992 w 1432559"/>
                <a:gd name="connsiteY22" fmla="*/ 759714 h 951547"/>
                <a:gd name="connsiteX23" fmla="*/ 1078992 w 1432559"/>
                <a:gd name="connsiteY23" fmla="*/ 617506 h 951547"/>
                <a:gd name="connsiteX24" fmla="*/ 1136618 w 1432559"/>
                <a:gd name="connsiteY24" fmla="*/ 559880 h 951547"/>
                <a:gd name="connsiteX25" fmla="*/ 1156621 w 1432559"/>
                <a:gd name="connsiteY25" fmla="*/ 559880 h 951547"/>
                <a:gd name="connsiteX26" fmla="*/ 1158335 w 1432559"/>
                <a:gd name="connsiteY26" fmla="*/ 559880 h 951547"/>
                <a:gd name="connsiteX27" fmla="*/ 1209199 w 1432559"/>
                <a:gd name="connsiteY27" fmla="*/ 559880 h 951547"/>
                <a:gd name="connsiteX28" fmla="*/ 1266825 w 1432559"/>
                <a:gd name="connsiteY28" fmla="*/ 502253 h 951547"/>
                <a:gd name="connsiteX29" fmla="*/ 1266825 w 1432559"/>
                <a:gd name="connsiteY29" fmla="*/ 425768 h 951547"/>
                <a:gd name="connsiteX30" fmla="*/ 1349121 w 1432559"/>
                <a:gd name="connsiteY30" fmla="*/ 425768 h 951547"/>
                <a:gd name="connsiteX31" fmla="*/ 1432560 w 1432559"/>
                <a:gd name="connsiteY31" fmla="*/ 342329 h 951547"/>
                <a:gd name="connsiteX32" fmla="*/ 1432560 w 1432559"/>
                <a:gd name="connsiteY32" fmla="*/ 122777 h 951547"/>
                <a:gd name="connsiteX33" fmla="*/ 1331309 w 1432559"/>
                <a:gd name="connsiteY33" fmla="*/ 122777 h 95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32559" h="951547">
                  <a:moveTo>
                    <a:pt x="1331309" y="122872"/>
                  </a:moveTo>
                  <a:cubicBezTo>
                    <a:pt x="1268444" y="122872"/>
                    <a:pt x="1217009" y="71438"/>
                    <a:pt x="1217009" y="8572"/>
                  </a:cubicBezTo>
                  <a:lnTo>
                    <a:pt x="1217009" y="0"/>
                  </a:lnTo>
                  <a:lnTo>
                    <a:pt x="508921" y="0"/>
                  </a:lnTo>
                  <a:lnTo>
                    <a:pt x="459391" y="0"/>
                  </a:lnTo>
                  <a:lnTo>
                    <a:pt x="344043" y="0"/>
                  </a:lnTo>
                  <a:cubicBezTo>
                    <a:pt x="307467" y="0"/>
                    <a:pt x="277082" y="28480"/>
                    <a:pt x="274225" y="64389"/>
                  </a:cubicBezTo>
                  <a:cubicBezTo>
                    <a:pt x="270891" y="106585"/>
                    <a:pt x="235839" y="138875"/>
                    <a:pt x="193453" y="138875"/>
                  </a:cubicBezTo>
                  <a:lnTo>
                    <a:pt x="70009" y="138875"/>
                  </a:lnTo>
                  <a:cubicBezTo>
                    <a:pt x="31528" y="138875"/>
                    <a:pt x="0" y="170497"/>
                    <a:pt x="0" y="208883"/>
                  </a:cubicBezTo>
                  <a:lnTo>
                    <a:pt x="0" y="447008"/>
                  </a:lnTo>
                  <a:lnTo>
                    <a:pt x="222980" y="447008"/>
                  </a:lnTo>
                  <a:cubicBezTo>
                    <a:pt x="255270" y="447008"/>
                    <a:pt x="281749" y="473488"/>
                    <a:pt x="281749" y="505778"/>
                  </a:cubicBezTo>
                  <a:lnTo>
                    <a:pt x="281749" y="542258"/>
                  </a:lnTo>
                  <a:lnTo>
                    <a:pt x="281749" y="951547"/>
                  </a:lnTo>
                  <a:cubicBezTo>
                    <a:pt x="288988" y="920687"/>
                    <a:pt x="316896" y="897446"/>
                    <a:pt x="349853" y="897446"/>
                  </a:cubicBezTo>
                  <a:lnTo>
                    <a:pt x="418052" y="897446"/>
                  </a:lnTo>
                  <a:cubicBezTo>
                    <a:pt x="460343" y="897446"/>
                    <a:pt x="495395" y="865156"/>
                    <a:pt x="498824" y="822960"/>
                  </a:cubicBezTo>
                  <a:cubicBezTo>
                    <a:pt x="501682" y="787051"/>
                    <a:pt x="532066" y="758571"/>
                    <a:pt x="568643" y="758571"/>
                  </a:cubicBezTo>
                  <a:lnTo>
                    <a:pt x="683990" y="758571"/>
                  </a:lnTo>
                  <a:lnTo>
                    <a:pt x="733520" y="758571"/>
                  </a:lnTo>
                  <a:lnTo>
                    <a:pt x="1066514" y="758571"/>
                  </a:lnTo>
                  <a:cubicBezTo>
                    <a:pt x="1070800" y="758571"/>
                    <a:pt x="1074896" y="758952"/>
                    <a:pt x="1078992" y="759714"/>
                  </a:cubicBezTo>
                  <a:lnTo>
                    <a:pt x="1078992" y="617506"/>
                  </a:lnTo>
                  <a:cubicBezTo>
                    <a:pt x="1078992" y="585788"/>
                    <a:pt x="1104900" y="559880"/>
                    <a:pt x="1136618" y="559880"/>
                  </a:cubicBezTo>
                  <a:lnTo>
                    <a:pt x="1156621" y="559880"/>
                  </a:lnTo>
                  <a:cubicBezTo>
                    <a:pt x="1157192" y="559880"/>
                    <a:pt x="1157764" y="559880"/>
                    <a:pt x="1158335" y="559880"/>
                  </a:cubicBezTo>
                  <a:lnTo>
                    <a:pt x="1209199" y="559880"/>
                  </a:lnTo>
                  <a:cubicBezTo>
                    <a:pt x="1240917" y="559880"/>
                    <a:pt x="1266825" y="533972"/>
                    <a:pt x="1266825" y="502253"/>
                  </a:cubicBezTo>
                  <a:lnTo>
                    <a:pt x="1266825" y="425768"/>
                  </a:lnTo>
                  <a:lnTo>
                    <a:pt x="1349121" y="425768"/>
                  </a:lnTo>
                  <a:cubicBezTo>
                    <a:pt x="1395031" y="425768"/>
                    <a:pt x="1432560" y="388239"/>
                    <a:pt x="1432560" y="342329"/>
                  </a:cubicBezTo>
                  <a:lnTo>
                    <a:pt x="1432560" y="122777"/>
                  </a:lnTo>
                  <a:lnTo>
                    <a:pt x="1331309" y="122777"/>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3" name="Freeform: Shape 202">
              <a:extLst>
                <a:ext uri="{FF2B5EF4-FFF2-40B4-BE49-F238E27FC236}">
                  <a16:creationId xmlns:a16="http://schemas.microsoft.com/office/drawing/2014/main" id="{7C5C6DD8-D050-4F38-9E63-4C0199D6DC1D}"/>
                </a:ext>
              </a:extLst>
            </p:cNvPr>
            <p:cNvSpPr/>
            <p:nvPr/>
          </p:nvSpPr>
          <p:spPr>
            <a:xfrm>
              <a:off x="3245469" y="381555"/>
              <a:ext cx="1149858" cy="1834229"/>
            </a:xfrm>
            <a:custGeom>
              <a:avLst/>
              <a:gdLst>
                <a:gd name="connsiteX0" fmla="*/ 935450 w 1149858"/>
                <a:gd name="connsiteY0" fmla="*/ 0 h 1834229"/>
                <a:gd name="connsiteX1" fmla="*/ 644367 w 1149858"/>
                <a:gd name="connsiteY1" fmla="*/ 0 h 1834229"/>
                <a:gd name="connsiteX2" fmla="*/ 436912 w 1149858"/>
                <a:gd name="connsiteY2" fmla="*/ 0 h 1834229"/>
                <a:gd name="connsiteX3" fmla="*/ 340043 w 1149858"/>
                <a:gd name="connsiteY3" fmla="*/ 96869 h 1834229"/>
                <a:gd name="connsiteX4" fmla="*/ 340043 w 1149858"/>
                <a:gd name="connsiteY4" fmla="*/ 393764 h 1834229"/>
                <a:gd name="connsiteX5" fmla="*/ 98774 w 1149858"/>
                <a:gd name="connsiteY5" fmla="*/ 393764 h 1834229"/>
                <a:gd name="connsiteX6" fmla="*/ 1905 w 1149858"/>
                <a:gd name="connsiteY6" fmla="*/ 490633 h 1834229"/>
                <a:gd name="connsiteX7" fmla="*/ 1905 w 1149858"/>
                <a:gd name="connsiteY7" fmla="*/ 659606 h 1834229"/>
                <a:gd name="connsiteX8" fmla="*/ 0 w 1149858"/>
                <a:gd name="connsiteY8" fmla="*/ 659892 h 1834229"/>
                <a:gd name="connsiteX9" fmla="*/ 0 w 1149858"/>
                <a:gd name="connsiteY9" fmla="*/ 916305 h 1834229"/>
                <a:gd name="connsiteX10" fmla="*/ 0 w 1149858"/>
                <a:gd name="connsiteY10" fmla="*/ 998410 h 1834229"/>
                <a:gd name="connsiteX11" fmla="*/ 0 w 1149858"/>
                <a:gd name="connsiteY11" fmla="*/ 1315593 h 1834229"/>
                <a:gd name="connsiteX12" fmla="*/ 78486 w 1149858"/>
                <a:gd name="connsiteY12" fmla="*/ 1398842 h 1834229"/>
                <a:gd name="connsiteX13" fmla="*/ 154686 w 1149858"/>
                <a:gd name="connsiteY13" fmla="*/ 1479709 h 1834229"/>
                <a:gd name="connsiteX14" fmla="*/ 154686 w 1149858"/>
                <a:gd name="connsiteY14" fmla="*/ 1601343 h 1834229"/>
                <a:gd name="connsiteX15" fmla="*/ 234506 w 1149858"/>
                <a:gd name="connsiteY15" fmla="*/ 1684687 h 1834229"/>
                <a:gd name="connsiteX16" fmla="*/ 312039 w 1149858"/>
                <a:gd name="connsiteY16" fmla="*/ 1765649 h 1834229"/>
                <a:gd name="connsiteX17" fmla="*/ 312039 w 1149858"/>
                <a:gd name="connsiteY17" fmla="*/ 1776603 h 1834229"/>
                <a:gd name="connsiteX18" fmla="*/ 369665 w 1149858"/>
                <a:gd name="connsiteY18" fmla="*/ 1834229 h 1834229"/>
                <a:gd name="connsiteX19" fmla="*/ 389668 w 1149858"/>
                <a:gd name="connsiteY19" fmla="*/ 1834229 h 1834229"/>
                <a:gd name="connsiteX20" fmla="*/ 447294 w 1149858"/>
                <a:gd name="connsiteY20" fmla="*/ 1776603 h 1834229"/>
                <a:gd name="connsiteX21" fmla="*/ 447294 w 1149858"/>
                <a:gd name="connsiteY21" fmla="*/ 1765745 h 1834229"/>
                <a:gd name="connsiteX22" fmla="*/ 528257 w 1149858"/>
                <a:gd name="connsiteY22" fmla="*/ 1684782 h 1834229"/>
                <a:gd name="connsiteX23" fmla="*/ 681323 w 1149858"/>
                <a:gd name="connsiteY23" fmla="*/ 1684782 h 1834229"/>
                <a:gd name="connsiteX24" fmla="*/ 764762 w 1149858"/>
                <a:gd name="connsiteY24" fmla="*/ 1601343 h 1834229"/>
                <a:gd name="connsiteX25" fmla="*/ 764762 w 1149858"/>
                <a:gd name="connsiteY25" fmla="*/ 1348835 h 1834229"/>
                <a:gd name="connsiteX26" fmla="*/ 681323 w 1149858"/>
                <a:gd name="connsiteY26" fmla="*/ 1265396 h 1834229"/>
                <a:gd name="connsiteX27" fmla="*/ 602171 w 1149858"/>
                <a:gd name="connsiteY27" fmla="*/ 1186910 h 1834229"/>
                <a:gd name="connsiteX28" fmla="*/ 683133 w 1149858"/>
                <a:gd name="connsiteY28" fmla="*/ 1105948 h 1834229"/>
                <a:gd name="connsiteX29" fmla="*/ 860870 w 1149858"/>
                <a:gd name="connsiteY29" fmla="*/ 1105948 h 1834229"/>
                <a:gd name="connsiteX30" fmla="*/ 918496 w 1149858"/>
                <a:gd name="connsiteY30" fmla="*/ 1048322 h 1834229"/>
                <a:gd name="connsiteX31" fmla="*/ 918496 w 1149858"/>
                <a:gd name="connsiteY31" fmla="*/ 1028319 h 1834229"/>
                <a:gd name="connsiteX32" fmla="*/ 860870 w 1149858"/>
                <a:gd name="connsiteY32" fmla="*/ 970693 h 1834229"/>
                <a:gd name="connsiteX33" fmla="*/ 845725 w 1149858"/>
                <a:gd name="connsiteY33" fmla="*/ 970693 h 1834229"/>
                <a:gd name="connsiteX34" fmla="*/ 764762 w 1149858"/>
                <a:gd name="connsiteY34" fmla="*/ 889730 h 1834229"/>
                <a:gd name="connsiteX35" fmla="*/ 764762 w 1149858"/>
                <a:gd name="connsiteY35" fmla="*/ 759047 h 1834229"/>
                <a:gd name="connsiteX36" fmla="*/ 763905 w 1149858"/>
                <a:gd name="connsiteY36" fmla="*/ 730282 h 1834229"/>
                <a:gd name="connsiteX37" fmla="*/ 798862 w 1149858"/>
                <a:gd name="connsiteY37" fmla="*/ 730282 h 1834229"/>
                <a:gd name="connsiteX38" fmla="*/ 935355 w 1149858"/>
                <a:gd name="connsiteY38" fmla="*/ 640937 h 1834229"/>
                <a:gd name="connsiteX39" fmla="*/ 935355 w 1149858"/>
                <a:gd name="connsiteY39" fmla="*/ 636556 h 1834229"/>
                <a:gd name="connsiteX40" fmla="*/ 935355 w 1149858"/>
                <a:gd name="connsiteY40" fmla="*/ 626555 h 1834229"/>
                <a:gd name="connsiteX41" fmla="*/ 1006221 w 1149858"/>
                <a:gd name="connsiteY41" fmla="*/ 626555 h 1834229"/>
                <a:gd name="connsiteX42" fmla="*/ 1149858 w 1149858"/>
                <a:gd name="connsiteY42" fmla="*/ 490061 h 1834229"/>
                <a:gd name="connsiteX43" fmla="*/ 1149858 w 1149858"/>
                <a:gd name="connsiteY43" fmla="*/ 0 h 1834229"/>
                <a:gd name="connsiteX44" fmla="*/ 935450 w 1149858"/>
                <a:gd name="connsiteY44" fmla="*/ 0 h 183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149858" h="1834229">
                  <a:moveTo>
                    <a:pt x="935450" y="0"/>
                  </a:moveTo>
                  <a:lnTo>
                    <a:pt x="644367" y="0"/>
                  </a:lnTo>
                  <a:lnTo>
                    <a:pt x="436912" y="0"/>
                  </a:lnTo>
                  <a:cubicBezTo>
                    <a:pt x="383477" y="0"/>
                    <a:pt x="340043" y="43339"/>
                    <a:pt x="340043" y="96869"/>
                  </a:cubicBezTo>
                  <a:lnTo>
                    <a:pt x="340043" y="393764"/>
                  </a:lnTo>
                  <a:lnTo>
                    <a:pt x="98774" y="393764"/>
                  </a:lnTo>
                  <a:cubicBezTo>
                    <a:pt x="45339" y="393764"/>
                    <a:pt x="1905" y="437102"/>
                    <a:pt x="1905" y="490633"/>
                  </a:cubicBezTo>
                  <a:lnTo>
                    <a:pt x="1905" y="659606"/>
                  </a:lnTo>
                  <a:lnTo>
                    <a:pt x="0" y="659892"/>
                  </a:lnTo>
                  <a:lnTo>
                    <a:pt x="0" y="916305"/>
                  </a:lnTo>
                  <a:lnTo>
                    <a:pt x="0" y="998410"/>
                  </a:lnTo>
                  <a:lnTo>
                    <a:pt x="0" y="1315593"/>
                  </a:lnTo>
                  <a:cubicBezTo>
                    <a:pt x="0" y="1359789"/>
                    <a:pt x="34862" y="1396270"/>
                    <a:pt x="78486" y="1398842"/>
                  </a:cubicBezTo>
                  <a:cubicBezTo>
                    <a:pt x="121349" y="1401413"/>
                    <a:pt x="154686" y="1436751"/>
                    <a:pt x="154686" y="1479709"/>
                  </a:cubicBezTo>
                  <a:lnTo>
                    <a:pt x="154686" y="1601343"/>
                  </a:lnTo>
                  <a:cubicBezTo>
                    <a:pt x="154686" y="1646015"/>
                    <a:pt x="190310" y="1682782"/>
                    <a:pt x="234506" y="1684687"/>
                  </a:cubicBezTo>
                  <a:cubicBezTo>
                    <a:pt x="277844" y="1686592"/>
                    <a:pt x="312039" y="1722215"/>
                    <a:pt x="312039" y="1765649"/>
                  </a:cubicBezTo>
                  <a:lnTo>
                    <a:pt x="312039" y="1776603"/>
                  </a:lnTo>
                  <a:cubicBezTo>
                    <a:pt x="312039" y="1808321"/>
                    <a:pt x="337947" y="1834229"/>
                    <a:pt x="369665" y="1834229"/>
                  </a:cubicBezTo>
                  <a:lnTo>
                    <a:pt x="389668" y="1834229"/>
                  </a:lnTo>
                  <a:cubicBezTo>
                    <a:pt x="421386" y="1834229"/>
                    <a:pt x="447294" y="1808321"/>
                    <a:pt x="447294" y="1776603"/>
                  </a:cubicBezTo>
                  <a:lnTo>
                    <a:pt x="447294" y="1765745"/>
                  </a:lnTo>
                  <a:cubicBezTo>
                    <a:pt x="447294" y="1721168"/>
                    <a:pt x="483680" y="1684782"/>
                    <a:pt x="528257" y="1684782"/>
                  </a:cubicBezTo>
                  <a:lnTo>
                    <a:pt x="681323" y="1684782"/>
                  </a:lnTo>
                  <a:cubicBezTo>
                    <a:pt x="727234" y="1684782"/>
                    <a:pt x="764762" y="1647254"/>
                    <a:pt x="764762" y="1601343"/>
                  </a:cubicBezTo>
                  <a:lnTo>
                    <a:pt x="764762" y="1348835"/>
                  </a:lnTo>
                  <a:cubicBezTo>
                    <a:pt x="764762" y="1302925"/>
                    <a:pt x="726662" y="1258253"/>
                    <a:pt x="681323" y="1265396"/>
                  </a:cubicBezTo>
                  <a:cubicBezTo>
                    <a:pt x="633508" y="1272921"/>
                    <a:pt x="601028" y="1256348"/>
                    <a:pt x="602171" y="1186910"/>
                  </a:cubicBezTo>
                  <a:cubicBezTo>
                    <a:pt x="602933" y="1142333"/>
                    <a:pt x="638556" y="1105948"/>
                    <a:pt x="683133" y="1105948"/>
                  </a:cubicBezTo>
                  <a:lnTo>
                    <a:pt x="860870" y="1105948"/>
                  </a:lnTo>
                  <a:cubicBezTo>
                    <a:pt x="892588" y="1105948"/>
                    <a:pt x="918496" y="1080040"/>
                    <a:pt x="918496" y="1048322"/>
                  </a:cubicBezTo>
                  <a:lnTo>
                    <a:pt x="918496" y="1028319"/>
                  </a:lnTo>
                  <a:cubicBezTo>
                    <a:pt x="918496" y="996601"/>
                    <a:pt x="892588" y="970693"/>
                    <a:pt x="860870" y="970693"/>
                  </a:cubicBezTo>
                  <a:lnTo>
                    <a:pt x="845725" y="970693"/>
                  </a:lnTo>
                  <a:cubicBezTo>
                    <a:pt x="801148" y="970693"/>
                    <a:pt x="764762" y="934307"/>
                    <a:pt x="764762" y="889730"/>
                  </a:cubicBezTo>
                  <a:lnTo>
                    <a:pt x="764762" y="759047"/>
                  </a:lnTo>
                  <a:cubicBezTo>
                    <a:pt x="764762" y="748951"/>
                    <a:pt x="764381" y="740950"/>
                    <a:pt x="763905" y="730282"/>
                  </a:cubicBezTo>
                  <a:lnTo>
                    <a:pt x="798862" y="730282"/>
                  </a:lnTo>
                  <a:cubicBezTo>
                    <a:pt x="874300" y="730282"/>
                    <a:pt x="935355" y="716375"/>
                    <a:pt x="935355" y="640937"/>
                  </a:cubicBezTo>
                  <a:lnTo>
                    <a:pt x="935355" y="636556"/>
                  </a:lnTo>
                  <a:lnTo>
                    <a:pt x="935355" y="626555"/>
                  </a:lnTo>
                  <a:lnTo>
                    <a:pt x="1006221" y="626555"/>
                  </a:lnTo>
                  <a:cubicBezTo>
                    <a:pt x="1081659" y="626555"/>
                    <a:pt x="1149858" y="565404"/>
                    <a:pt x="1149858" y="490061"/>
                  </a:cubicBezTo>
                  <a:lnTo>
                    <a:pt x="1149858" y="0"/>
                  </a:lnTo>
                  <a:lnTo>
                    <a:pt x="935450"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4" name="Freeform: Shape 203">
              <a:extLst>
                <a:ext uri="{FF2B5EF4-FFF2-40B4-BE49-F238E27FC236}">
                  <a16:creationId xmlns:a16="http://schemas.microsoft.com/office/drawing/2014/main" id="{7650D9E6-1C8E-4631-96B8-25B14CA16043}"/>
                </a:ext>
              </a:extLst>
            </p:cNvPr>
            <p:cNvSpPr/>
            <p:nvPr/>
          </p:nvSpPr>
          <p:spPr>
            <a:xfrm>
              <a:off x="4395518" y="260683"/>
              <a:ext cx="1290351" cy="1074229"/>
            </a:xfrm>
            <a:custGeom>
              <a:avLst/>
              <a:gdLst>
                <a:gd name="connsiteX0" fmla="*/ 1290352 w 1290351"/>
                <a:gd name="connsiteY0" fmla="*/ 314516 h 1074229"/>
                <a:gd name="connsiteX1" fmla="*/ 626555 w 1290351"/>
                <a:gd name="connsiteY1" fmla="*/ 314516 h 1074229"/>
                <a:gd name="connsiteX2" fmla="*/ 626555 w 1290351"/>
                <a:gd name="connsiteY2" fmla="*/ 136493 h 1074229"/>
                <a:gd name="connsiteX3" fmla="*/ 490061 w 1290351"/>
                <a:gd name="connsiteY3" fmla="*/ 0 h 1074229"/>
                <a:gd name="connsiteX4" fmla="*/ 407765 w 1290351"/>
                <a:gd name="connsiteY4" fmla="*/ 0 h 1074229"/>
                <a:gd name="connsiteX5" fmla="*/ 407765 w 1290351"/>
                <a:gd name="connsiteY5" fmla="*/ 286 h 1074229"/>
                <a:gd name="connsiteX6" fmla="*/ 248983 w 1290351"/>
                <a:gd name="connsiteY6" fmla="*/ 286 h 1074229"/>
                <a:gd name="connsiteX7" fmla="*/ 248983 w 1290351"/>
                <a:gd name="connsiteY7" fmla="*/ 28861 h 1074229"/>
                <a:gd name="connsiteX8" fmla="*/ 156877 w 1290351"/>
                <a:gd name="connsiteY8" fmla="*/ 120967 h 1074229"/>
                <a:gd name="connsiteX9" fmla="*/ 0 w 1290351"/>
                <a:gd name="connsiteY9" fmla="*/ 120967 h 1074229"/>
                <a:gd name="connsiteX10" fmla="*/ 0 w 1290351"/>
                <a:gd name="connsiteY10" fmla="*/ 595408 h 1074229"/>
                <a:gd name="connsiteX11" fmla="*/ 270986 w 1290351"/>
                <a:gd name="connsiteY11" fmla="*/ 595408 h 1074229"/>
                <a:gd name="connsiteX12" fmla="*/ 270986 w 1290351"/>
                <a:gd name="connsiteY12" fmla="*/ 990791 h 1074229"/>
                <a:gd name="connsiteX13" fmla="*/ 354425 w 1290351"/>
                <a:gd name="connsiteY13" fmla="*/ 1074230 h 1074229"/>
                <a:gd name="connsiteX14" fmla="*/ 954500 w 1290351"/>
                <a:gd name="connsiteY14" fmla="*/ 1074230 h 1074229"/>
                <a:gd name="connsiteX15" fmla="*/ 1034415 w 1290351"/>
                <a:gd name="connsiteY15" fmla="*/ 1074230 h 1074229"/>
                <a:gd name="connsiteX16" fmla="*/ 1034701 w 1290351"/>
                <a:gd name="connsiteY16" fmla="*/ 1004602 h 1074229"/>
                <a:gd name="connsiteX17" fmla="*/ 1113186 w 1290351"/>
                <a:gd name="connsiteY17" fmla="*/ 932974 h 1074229"/>
                <a:gd name="connsiteX18" fmla="*/ 1189386 w 1290351"/>
                <a:gd name="connsiteY18" fmla="*/ 863251 h 1074229"/>
                <a:gd name="connsiteX19" fmla="*/ 1272064 w 1290351"/>
                <a:gd name="connsiteY19" fmla="*/ 791337 h 1074229"/>
                <a:gd name="connsiteX20" fmla="*/ 1287780 w 1290351"/>
                <a:gd name="connsiteY20" fmla="*/ 791337 h 1074229"/>
                <a:gd name="connsiteX21" fmla="*/ 1290352 w 1290351"/>
                <a:gd name="connsiteY21" fmla="*/ 314516 h 107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0351" h="1074229">
                  <a:moveTo>
                    <a:pt x="1290352" y="314516"/>
                  </a:moveTo>
                  <a:lnTo>
                    <a:pt x="626555" y="314516"/>
                  </a:lnTo>
                  <a:lnTo>
                    <a:pt x="626555" y="136493"/>
                  </a:lnTo>
                  <a:cubicBezTo>
                    <a:pt x="626555" y="61055"/>
                    <a:pt x="565404" y="0"/>
                    <a:pt x="490061" y="0"/>
                  </a:cubicBezTo>
                  <a:lnTo>
                    <a:pt x="407765" y="0"/>
                  </a:lnTo>
                  <a:lnTo>
                    <a:pt x="407765" y="286"/>
                  </a:lnTo>
                  <a:lnTo>
                    <a:pt x="248983" y="286"/>
                  </a:lnTo>
                  <a:lnTo>
                    <a:pt x="248983" y="28861"/>
                  </a:lnTo>
                  <a:cubicBezTo>
                    <a:pt x="248983" y="79724"/>
                    <a:pt x="207740" y="120967"/>
                    <a:pt x="156877" y="120967"/>
                  </a:cubicBezTo>
                  <a:lnTo>
                    <a:pt x="0" y="120967"/>
                  </a:lnTo>
                  <a:lnTo>
                    <a:pt x="0" y="595408"/>
                  </a:lnTo>
                  <a:lnTo>
                    <a:pt x="270986" y="595408"/>
                  </a:lnTo>
                  <a:lnTo>
                    <a:pt x="270986" y="990791"/>
                  </a:lnTo>
                  <a:cubicBezTo>
                    <a:pt x="270986" y="1036701"/>
                    <a:pt x="308515" y="1074230"/>
                    <a:pt x="354425" y="1074230"/>
                  </a:cubicBezTo>
                  <a:lnTo>
                    <a:pt x="954500" y="1074230"/>
                  </a:lnTo>
                  <a:lnTo>
                    <a:pt x="1034415" y="1074230"/>
                  </a:lnTo>
                  <a:lnTo>
                    <a:pt x="1034701" y="1004602"/>
                  </a:lnTo>
                  <a:cubicBezTo>
                    <a:pt x="1034891" y="965168"/>
                    <a:pt x="1073087" y="934879"/>
                    <a:pt x="1113186" y="932974"/>
                  </a:cubicBezTo>
                  <a:cubicBezTo>
                    <a:pt x="1152430" y="931069"/>
                    <a:pt x="1183958" y="902113"/>
                    <a:pt x="1189386" y="863251"/>
                  </a:cubicBezTo>
                  <a:cubicBezTo>
                    <a:pt x="1195006" y="822770"/>
                    <a:pt x="1230058" y="791337"/>
                    <a:pt x="1272064" y="791337"/>
                  </a:cubicBezTo>
                  <a:lnTo>
                    <a:pt x="1287780" y="791337"/>
                  </a:lnTo>
                  <a:cubicBezTo>
                    <a:pt x="1287208" y="673227"/>
                    <a:pt x="1290352" y="511397"/>
                    <a:pt x="1290352" y="314516"/>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5" name="Freeform: Shape 204">
              <a:extLst>
                <a:ext uri="{FF2B5EF4-FFF2-40B4-BE49-F238E27FC236}">
                  <a16:creationId xmlns:a16="http://schemas.microsoft.com/office/drawing/2014/main" id="{FBF9121E-EF86-4F7A-9BCB-15FCED4340BD}"/>
                </a:ext>
              </a:extLst>
            </p:cNvPr>
            <p:cNvSpPr/>
            <p:nvPr/>
          </p:nvSpPr>
          <p:spPr>
            <a:xfrm>
              <a:off x="2456609" y="-24876"/>
              <a:ext cx="2346960" cy="1813083"/>
            </a:xfrm>
            <a:custGeom>
              <a:avLst/>
              <a:gdLst>
                <a:gd name="connsiteX0" fmla="*/ 862298 w 2346960"/>
                <a:gd name="connsiteY0" fmla="*/ 0 h 1813083"/>
                <a:gd name="connsiteX1" fmla="*/ 654368 w 2346960"/>
                <a:gd name="connsiteY1" fmla="*/ 207931 h 1813083"/>
                <a:gd name="connsiteX2" fmla="*/ 654368 w 2346960"/>
                <a:gd name="connsiteY2" fmla="*/ 444437 h 1813083"/>
                <a:gd name="connsiteX3" fmla="*/ 513112 w 2346960"/>
                <a:gd name="connsiteY3" fmla="*/ 444437 h 1813083"/>
                <a:gd name="connsiteX4" fmla="*/ 305181 w 2346960"/>
                <a:gd name="connsiteY4" fmla="*/ 652367 h 1813083"/>
                <a:gd name="connsiteX5" fmla="*/ 305181 w 2346960"/>
                <a:gd name="connsiteY5" fmla="*/ 1066514 h 1813083"/>
                <a:gd name="connsiteX6" fmla="*/ 268319 w 2346960"/>
                <a:gd name="connsiteY6" fmla="*/ 1078135 h 1813083"/>
                <a:gd name="connsiteX7" fmla="*/ 235458 w 2346960"/>
                <a:gd name="connsiteY7" fmla="*/ 1090327 h 1813083"/>
                <a:gd name="connsiteX8" fmla="*/ 162497 w 2346960"/>
                <a:gd name="connsiteY8" fmla="*/ 1173099 h 1813083"/>
                <a:gd name="connsiteX9" fmla="*/ 162497 w 2346960"/>
                <a:gd name="connsiteY9" fmla="*/ 1441228 h 1813083"/>
                <a:gd name="connsiteX10" fmla="*/ 81915 w 2346960"/>
                <a:gd name="connsiteY10" fmla="*/ 1522190 h 1813083"/>
                <a:gd name="connsiteX11" fmla="*/ 0 w 2346960"/>
                <a:gd name="connsiteY11" fmla="*/ 1605629 h 1813083"/>
                <a:gd name="connsiteX12" fmla="*/ 0 w 2346960"/>
                <a:gd name="connsiteY12" fmla="*/ 1729645 h 1813083"/>
                <a:gd name="connsiteX13" fmla="*/ 83439 w 2346960"/>
                <a:gd name="connsiteY13" fmla="*/ 1813084 h 1813083"/>
                <a:gd name="connsiteX14" fmla="*/ 364141 w 2346960"/>
                <a:gd name="connsiteY14" fmla="*/ 1813084 h 1813083"/>
                <a:gd name="connsiteX15" fmla="*/ 447484 w 2346960"/>
                <a:gd name="connsiteY15" fmla="*/ 1733264 h 1813083"/>
                <a:gd name="connsiteX16" fmla="*/ 527590 w 2346960"/>
                <a:gd name="connsiteY16" fmla="*/ 1655731 h 1813083"/>
                <a:gd name="connsiteX17" fmla="*/ 609600 w 2346960"/>
                <a:gd name="connsiteY17" fmla="*/ 1581817 h 1813083"/>
                <a:gd name="connsiteX18" fmla="*/ 687896 w 2346960"/>
                <a:gd name="connsiteY18" fmla="*/ 1508951 h 1813083"/>
                <a:gd name="connsiteX19" fmla="*/ 708184 w 2346960"/>
                <a:gd name="connsiteY19" fmla="*/ 1508951 h 1813083"/>
                <a:gd name="connsiteX20" fmla="*/ 789146 w 2346960"/>
                <a:gd name="connsiteY20" fmla="*/ 1589913 h 1813083"/>
                <a:gd name="connsiteX21" fmla="*/ 789146 w 2346960"/>
                <a:gd name="connsiteY21" fmla="*/ 1404557 h 1813083"/>
                <a:gd name="connsiteX22" fmla="*/ 789146 w 2346960"/>
                <a:gd name="connsiteY22" fmla="*/ 1322451 h 1813083"/>
                <a:gd name="connsiteX23" fmla="*/ 789146 w 2346960"/>
                <a:gd name="connsiteY23" fmla="*/ 1066038 h 1813083"/>
                <a:gd name="connsiteX24" fmla="*/ 787908 w 2346960"/>
                <a:gd name="connsiteY24" fmla="*/ 1066038 h 1813083"/>
                <a:gd name="connsiteX25" fmla="*/ 787908 w 2346960"/>
                <a:gd name="connsiteY25" fmla="*/ 876300 h 1813083"/>
                <a:gd name="connsiteX26" fmla="*/ 793337 w 2346960"/>
                <a:gd name="connsiteY26" fmla="*/ 876300 h 1813083"/>
                <a:gd name="connsiteX27" fmla="*/ 887921 w 2346960"/>
                <a:gd name="connsiteY27" fmla="*/ 800100 h 1813083"/>
                <a:gd name="connsiteX28" fmla="*/ 1129189 w 2346960"/>
                <a:gd name="connsiteY28" fmla="*/ 800100 h 1813083"/>
                <a:gd name="connsiteX29" fmla="*/ 1129189 w 2346960"/>
                <a:gd name="connsiteY29" fmla="*/ 503301 h 1813083"/>
                <a:gd name="connsiteX30" fmla="*/ 1226058 w 2346960"/>
                <a:gd name="connsiteY30" fmla="*/ 406432 h 1813083"/>
                <a:gd name="connsiteX31" fmla="*/ 1433513 w 2346960"/>
                <a:gd name="connsiteY31" fmla="*/ 406432 h 1813083"/>
                <a:gd name="connsiteX32" fmla="*/ 1724597 w 2346960"/>
                <a:gd name="connsiteY32" fmla="*/ 406432 h 1813083"/>
                <a:gd name="connsiteX33" fmla="*/ 2096072 w 2346960"/>
                <a:gd name="connsiteY33" fmla="*/ 406432 h 1813083"/>
                <a:gd name="connsiteX34" fmla="*/ 2188178 w 2346960"/>
                <a:gd name="connsiteY34" fmla="*/ 314325 h 1813083"/>
                <a:gd name="connsiteX35" fmla="*/ 2188178 w 2346960"/>
                <a:gd name="connsiteY35" fmla="*/ 285750 h 1813083"/>
                <a:gd name="connsiteX36" fmla="*/ 2346960 w 2346960"/>
                <a:gd name="connsiteY36" fmla="*/ 285750 h 1813083"/>
                <a:gd name="connsiteX37" fmla="*/ 2346960 w 2346960"/>
                <a:gd name="connsiteY37" fmla="*/ 0 h 1813083"/>
                <a:gd name="connsiteX38" fmla="*/ 862298 w 2346960"/>
                <a:gd name="connsiteY38" fmla="*/ 0 h 181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46960" h="1813083">
                  <a:moveTo>
                    <a:pt x="862298" y="0"/>
                  </a:moveTo>
                  <a:cubicBezTo>
                    <a:pt x="747427" y="0"/>
                    <a:pt x="654368" y="93155"/>
                    <a:pt x="654368" y="207931"/>
                  </a:cubicBezTo>
                  <a:lnTo>
                    <a:pt x="654368" y="444437"/>
                  </a:lnTo>
                  <a:lnTo>
                    <a:pt x="513112" y="444437"/>
                  </a:lnTo>
                  <a:cubicBezTo>
                    <a:pt x="398240" y="444437"/>
                    <a:pt x="305181" y="537591"/>
                    <a:pt x="305181" y="652367"/>
                  </a:cubicBezTo>
                  <a:lnTo>
                    <a:pt x="305181" y="1066514"/>
                  </a:lnTo>
                  <a:cubicBezTo>
                    <a:pt x="291846" y="1067562"/>
                    <a:pt x="279273" y="1071563"/>
                    <a:pt x="268319" y="1078135"/>
                  </a:cubicBezTo>
                  <a:cubicBezTo>
                    <a:pt x="258223" y="1084231"/>
                    <a:pt x="247174" y="1088803"/>
                    <a:pt x="235458" y="1090327"/>
                  </a:cubicBezTo>
                  <a:cubicBezTo>
                    <a:pt x="194405" y="1095470"/>
                    <a:pt x="162497" y="1130713"/>
                    <a:pt x="162497" y="1173099"/>
                  </a:cubicBezTo>
                  <a:lnTo>
                    <a:pt x="162497" y="1441228"/>
                  </a:lnTo>
                  <a:cubicBezTo>
                    <a:pt x="162497" y="1485519"/>
                    <a:pt x="126206" y="1521428"/>
                    <a:pt x="81915" y="1522190"/>
                  </a:cubicBezTo>
                  <a:cubicBezTo>
                    <a:pt x="36671" y="1522952"/>
                    <a:pt x="0" y="1560195"/>
                    <a:pt x="0" y="1605629"/>
                  </a:cubicBezTo>
                  <a:lnTo>
                    <a:pt x="0" y="1729645"/>
                  </a:lnTo>
                  <a:cubicBezTo>
                    <a:pt x="0" y="1775555"/>
                    <a:pt x="37529" y="1813084"/>
                    <a:pt x="83439" y="1813084"/>
                  </a:cubicBezTo>
                  <a:lnTo>
                    <a:pt x="364141" y="1813084"/>
                  </a:lnTo>
                  <a:cubicBezTo>
                    <a:pt x="408813" y="1813084"/>
                    <a:pt x="445580" y="1777460"/>
                    <a:pt x="447484" y="1733264"/>
                  </a:cubicBezTo>
                  <a:cubicBezTo>
                    <a:pt x="449390" y="1690211"/>
                    <a:pt x="484442" y="1656207"/>
                    <a:pt x="527590" y="1655731"/>
                  </a:cubicBezTo>
                  <a:cubicBezTo>
                    <a:pt x="569881" y="1655255"/>
                    <a:pt x="604838" y="1622965"/>
                    <a:pt x="609600" y="1581817"/>
                  </a:cubicBezTo>
                  <a:cubicBezTo>
                    <a:pt x="614267" y="1540859"/>
                    <a:pt x="646748" y="1508951"/>
                    <a:pt x="687896" y="1508951"/>
                  </a:cubicBezTo>
                  <a:lnTo>
                    <a:pt x="708184" y="1508951"/>
                  </a:lnTo>
                  <a:cubicBezTo>
                    <a:pt x="752761" y="1508951"/>
                    <a:pt x="789146" y="1545336"/>
                    <a:pt x="789146" y="1589913"/>
                  </a:cubicBezTo>
                  <a:lnTo>
                    <a:pt x="789146" y="1404557"/>
                  </a:lnTo>
                  <a:lnTo>
                    <a:pt x="789146" y="1322451"/>
                  </a:lnTo>
                  <a:lnTo>
                    <a:pt x="789146" y="1066038"/>
                  </a:lnTo>
                  <a:lnTo>
                    <a:pt x="787908" y="1066038"/>
                  </a:lnTo>
                  <a:lnTo>
                    <a:pt x="787908" y="876300"/>
                  </a:lnTo>
                  <a:lnTo>
                    <a:pt x="793337" y="876300"/>
                  </a:lnTo>
                  <a:cubicBezTo>
                    <a:pt x="802767" y="832771"/>
                    <a:pt x="841534" y="800100"/>
                    <a:pt x="887921" y="800100"/>
                  </a:cubicBezTo>
                  <a:lnTo>
                    <a:pt x="1129189" y="800100"/>
                  </a:lnTo>
                  <a:lnTo>
                    <a:pt x="1129189" y="503301"/>
                  </a:lnTo>
                  <a:cubicBezTo>
                    <a:pt x="1129189" y="449866"/>
                    <a:pt x="1172527" y="406432"/>
                    <a:pt x="1226058" y="406432"/>
                  </a:cubicBezTo>
                  <a:lnTo>
                    <a:pt x="1433513" y="406432"/>
                  </a:lnTo>
                  <a:lnTo>
                    <a:pt x="1724597" y="406432"/>
                  </a:lnTo>
                  <a:lnTo>
                    <a:pt x="2096072" y="406432"/>
                  </a:lnTo>
                  <a:cubicBezTo>
                    <a:pt x="2146935" y="406432"/>
                    <a:pt x="2188178" y="365189"/>
                    <a:pt x="2188178" y="314325"/>
                  </a:cubicBezTo>
                  <a:lnTo>
                    <a:pt x="2188178" y="285750"/>
                  </a:lnTo>
                  <a:lnTo>
                    <a:pt x="2346960" y="285750"/>
                  </a:lnTo>
                  <a:lnTo>
                    <a:pt x="2346960" y="0"/>
                  </a:lnTo>
                  <a:lnTo>
                    <a:pt x="862298"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6" name="Freeform: Shape 205">
              <a:extLst>
                <a:ext uri="{FF2B5EF4-FFF2-40B4-BE49-F238E27FC236}">
                  <a16:creationId xmlns:a16="http://schemas.microsoft.com/office/drawing/2014/main" id="{7997A310-2F48-4B8C-BA5A-FDFE924A1D01}"/>
                </a:ext>
              </a:extLst>
            </p:cNvPr>
            <p:cNvSpPr/>
            <p:nvPr/>
          </p:nvSpPr>
          <p:spPr>
            <a:xfrm>
              <a:off x="4963684" y="2644504"/>
              <a:ext cx="1471421" cy="875728"/>
            </a:xfrm>
            <a:custGeom>
              <a:avLst/>
              <a:gdLst>
                <a:gd name="connsiteX0" fmla="*/ 157829 w 1471421"/>
                <a:gd name="connsiteY0" fmla="*/ 0 h 875728"/>
                <a:gd name="connsiteX1" fmla="*/ 157829 w 1471421"/>
                <a:gd name="connsiteY1" fmla="*/ 53245 h 875728"/>
                <a:gd name="connsiteX2" fmla="*/ 157829 w 1471421"/>
                <a:gd name="connsiteY2" fmla="*/ 105632 h 875728"/>
                <a:gd name="connsiteX3" fmla="*/ 200406 w 1471421"/>
                <a:gd name="connsiteY3" fmla="*/ 163354 h 875728"/>
                <a:gd name="connsiteX4" fmla="*/ 218313 w 1471421"/>
                <a:gd name="connsiteY4" fmla="*/ 166116 h 875728"/>
                <a:gd name="connsiteX5" fmla="*/ 312515 w 1471421"/>
                <a:gd name="connsiteY5" fmla="*/ 166116 h 875728"/>
                <a:gd name="connsiteX6" fmla="*/ 314134 w 1471421"/>
                <a:gd name="connsiteY6" fmla="*/ 166116 h 875728"/>
                <a:gd name="connsiteX7" fmla="*/ 314801 w 1471421"/>
                <a:gd name="connsiteY7" fmla="*/ 442722 h 875728"/>
                <a:gd name="connsiteX8" fmla="*/ 314801 w 1471421"/>
                <a:gd name="connsiteY8" fmla="*/ 444913 h 875728"/>
                <a:gd name="connsiteX9" fmla="*/ 314801 w 1471421"/>
                <a:gd name="connsiteY9" fmla="*/ 444913 h 875728"/>
                <a:gd name="connsiteX10" fmla="*/ 232982 w 1471421"/>
                <a:gd name="connsiteY10" fmla="*/ 444913 h 875728"/>
                <a:gd name="connsiteX11" fmla="*/ 162020 w 1471421"/>
                <a:gd name="connsiteY11" fmla="*/ 498538 h 875728"/>
                <a:gd name="connsiteX12" fmla="*/ 160401 w 1471421"/>
                <a:gd name="connsiteY12" fmla="*/ 512540 h 875728"/>
                <a:gd name="connsiteX13" fmla="*/ 160211 w 1471421"/>
                <a:gd name="connsiteY13" fmla="*/ 543497 h 875728"/>
                <a:gd name="connsiteX14" fmla="*/ 99726 w 1471421"/>
                <a:gd name="connsiteY14" fmla="*/ 603980 h 875728"/>
                <a:gd name="connsiteX15" fmla="*/ 381 w 1471421"/>
                <a:gd name="connsiteY15" fmla="*/ 603980 h 875728"/>
                <a:gd name="connsiteX16" fmla="*/ 381 w 1471421"/>
                <a:gd name="connsiteY16" fmla="*/ 743712 h 875728"/>
                <a:gd name="connsiteX17" fmla="*/ 0 w 1471421"/>
                <a:gd name="connsiteY17" fmla="*/ 743712 h 875728"/>
                <a:gd name="connsiteX18" fmla="*/ 0 w 1471421"/>
                <a:gd name="connsiteY18" fmla="*/ 747141 h 875728"/>
                <a:gd name="connsiteX19" fmla="*/ 146114 w 1471421"/>
                <a:gd name="connsiteY19" fmla="*/ 747141 h 875728"/>
                <a:gd name="connsiteX20" fmla="*/ 203740 w 1471421"/>
                <a:gd name="connsiteY20" fmla="*/ 804767 h 875728"/>
                <a:gd name="connsiteX21" fmla="*/ 203740 w 1471421"/>
                <a:gd name="connsiteY21" fmla="*/ 824770 h 875728"/>
                <a:gd name="connsiteX22" fmla="*/ 172879 w 1471421"/>
                <a:gd name="connsiteY22" fmla="*/ 875729 h 875728"/>
                <a:gd name="connsiteX23" fmla="*/ 232600 w 1471421"/>
                <a:gd name="connsiteY23" fmla="*/ 875729 h 875728"/>
                <a:gd name="connsiteX24" fmla="*/ 313373 w 1471421"/>
                <a:gd name="connsiteY24" fmla="*/ 801243 h 875728"/>
                <a:gd name="connsiteX25" fmla="*/ 383191 w 1471421"/>
                <a:gd name="connsiteY25" fmla="*/ 736854 h 875728"/>
                <a:gd name="connsiteX26" fmla="*/ 498539 w 1471421"/>
                <a:gd name="connsiteY26" fmla="*/ 736854 h 875728"/>
                <a:gd name="connsiteX27" fmla="*/ 548068 w 1471421"/>
                <a:gd name="connsiteY27" fmla="*/ 736854 h 875728"/>
                <a:gd name="connsiteX28" fmla="*/ 1256157 w 1471421"/>
                <a:gd name="connsiteY28" fmla="*/ 736854 h 875728"/>
                <a:gd name="connsiteX29" fmla="*/ 1256157 w 1471421"/>
                <a:gd name="connsiteY29" fmla="*/ 745427 h 875728"/>
                <a:gd name="connsiteX30" fmla="*/ 1370457 w 1471421"/>
                <a:gd name="connsiteY30" fmla="*/ 859727 h 875728"/>
                <a:gd name="connsiteX31" fmla="*/ 1471422 w 1471421"/>
                <a:gd name="connsiteY31" fmla="*/ 859727 h 875728"/>
                <a:gd name="connsiteX32" fmla="*/ 1471422 w 1471421"/>
                <a:gd name="connsiteY32" fmla="*/ 843439 h 875728"/>
                <a:gd name="connsiteX33" fmla="*/ 1471422 w 1471421"/>
                <a:gd name="connsiteY33" fmla="*/ 390620 h 875728"/>
                <a:gd name="connsiteX34" fmla="*/ 1471422 w 1471421"/>
                <a:gd name="connsiteY34" fmla="*/ 191 h 875728"/>
                <a:gd name="connsiteX35" fmla="*/ 157829 w 1471421"/>
                <a:gd name="connsiteY35" fmla="*/ 191 h 875728"/>
                <a:gd name="connsiteX36" fmla="*/ 1255395 w 1471421"/>
                <a:gd name="connsiteY36" fmla="*/ 736663 h 875728"/>
                <a:gd name="connsiteX37" fmla="*/ 947452 w 1471421"/>
                <a:gd name="connsiteY37" fmla="*/ 736663 h 875728"/>
                <a:gd name="connsiteX38" fmla="*/ 947452 w 1471421"/>
                <a:gd name="connsiteY38" fmla="*/ 496157 h 875728"/>
                <a:gd name="connsiteX39" fmla="*/ 1062609 w 1471421"/>
                <a:gd name="connsiteY39" fmla="*/ 381857 h 875728"/>
                <a:gd name="connsiteX40" fmla="*/ 1255395 w 1471421"/>
                <a:gd name="connsiteY40" fmla="*/ 381857 h 875728"/>
                <a:gd name="connsiteX41" fmla="*/ 1255395 w 1471421"/>
                <a:gd name="connsiteY41" fmla="*/ 736663 h 875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471421" h="875728">
                  <a:moveTo>
                    <a:pt x="157829" y="0"/>
                  </a:moveTo>
                  <a:lnTo>
                    <a:pt x="157829" y="53245"/>
                  </a:lnTo>
                  <a:lnTo>
                    <a:pt x="157829" y="105632"/>
                  </a:lnTo>
                  <a:cubicBezTo>
                    <a:pt x="157829" y="132683"/>
                    <a:pt x="175832" y="155638"/>
                    <a:pt x="200406" y="163354"/>
                  </a:cubicBezTo>
                  <a:cubicBezTo>
                    <a:pt x="206121" y="165163"/>
                    <a:pt x="212122" y="166116"/>
                    <a:pt x="218313" y="166116"/>
                  </a:cubicBezTo>
                  <a:lnTo>
                    <a:pt x="312515" y="166116"/>
                  </a:lnTo>
                  <a:lnTo>
                    <a:pt x="314134" y="166116"/>
                  </a:lnTo>
                  <a:lnTo>
                    <a:pt x="314801" y="442722"/>
                  </a:lnTo>
                  <a:lnTo>
                    <a:pt x="314801" y="444913"/>
                  </a:lnTo>
                  <a:lnTo>
                    <a:pt x="314801" y="444913"/>
                  </a:lnTo>
                  <a:lnTo>
                    <a:pt x="232982" y="444913"/>
                  </a:lnTo>
                  <a:cubicBezTo>
                    <a:pt x="199263" y="444913"/>
                    <a:pt x="169164" y="467201"/>
                    <a:pt x="162020" y="498538"/>
                  </a:cubicBezTo>
                  <a:cubicBezTo>
                    <a:pt x="160973" y="503015"/>
                    <a:pt x="160496" y="507683"/>
                    <a:pt x="160401" y="512540"/>
                  </a:cubicBezTo>
                  <a:lnTo>
                    <a:pt x="160211" y="543497"/>
                  </a:lnTo>
                  <a:cubicBezTo>
                    <a:pt x="160020" y="576739"/>
                    <a:pt x="132969" y="603980"/>
                    <a:pt x="99726" y="603980"/>
                  </a:cubicBezTo>
                  <a:lnTo>
                    <a:pt x="381" y="603980"/>
                  </a:lnTo>
                  <a:lnTo>
                    <a:pt x="381" y="743712"/>
                  </a:lnTo>
                  <a:lnTo>
                    <a:pt x="0" y="743712"/>
                  </a:lnTo>
                  <a:lnTo>
                    <a:pt x="0" y="747141"/>
                  </a:lnTo>
                  <a:lnTo>
                    <a:pt x="146114" y="747141"/>
                  </a:lnTo>
                  <a:cubicBezTo>
                    <a:pt x="177832" y="747141"/>
                    <a:pt x="203740" y="773049"/>
                    <a:pt x="203740" y="804767"/>
                  </a:cubicBezTo>
                  <a:lnTo>
                    <a:pt x="203740" y="824770"/>
                  </a:lnTo>
                  <a:cubicBezTo>
                    <a:pt x="203740" y="846773"/>
                    <a:pt x="191167" y="866013"/>
                    <a:pt x="172879" y="875729"/>
                  </a:cubicBezTo>
                  <a:lnTo>
                    <a:pt x="232600" y="875729"/>
                  </a:lnTo>
                  <a:cubicBezTo>
                    <a:pt x="274891" y="875729"/>
                    <a:pt x="309943" y="843439"/>
                    <a:pt x="313373" y="801243"/>
                  </a:cubicBezTo>
                  <a:cubicBezTo>
                    <a:pt x="316230" y="765334"/>
                    <a:pt x="346615" y="736854"/>
                    <a:pt x="383191" y="736854"/>
                  </a:cubicBezTo>
                  <a:lnTo>
                    <a:pt x="498539" y="736854"/>
                  </a:lnTo>
                  <a:lnTo>
                    <a:pt x="548068" y="736854"/>
                  </a:lnTo>
                  <a:lnTo>
                    <a:pt x="1256157" y="736854"/>
                  </a:lnTo>
                  <a:lnTo>
                    <a:pt x="1256157" y="745427"/>
                  </a:lnTo>
                  <a:cubicBezTo>
                    <a:pt x="1256157" y="808292"/>
                    <a:pt x="1307592" y="859727"/>
                    <a:pt x="1370457" y="859727"/>
                  </a:cubicBezTo>
                  <a:lnTo>
                    <a:pt x="1471422" y="859727"/>
                  </a:lnTo>
                  <a:lnTo>
                    <a:pt x="1471422" y="843439"/>
                  </a:lnTo>
                  <a:lnTo>
                    <a:pt x="1471422" y="390620"/>
                  </a:lnTo>
                  <a:lnTo>
                    <a:pt x="1471422" y="191"/>
                  </a:lnTo>
                  <a:lnTo>
                    <a:pt x="157829" y="191"/>
                  </a:lnTo>
                  <a:close/>
                  <a:moveTo>
                    <a:pt x="1255395" y="736663"/>
                  </a:moveTo>
                  <a:lnTo>
                    <a:pt x="947452" y="736663"/>
                  </a:lnTo>
                  <a:lnTo>
                    <a:pt x="947452" y="496157"/>
                  </a:lnTo>
                  <a:cubicBezTo>
                    <a:pt x="947452" y="433292"/>
                    <a:pt x="999268" y="381857"/>
                    <a:pt x="1062609" y="381857"/>
                  </a:cubicBezTo>
                  <a:lnTo>
                    <a:pt x="1255395" y="381857"/>
                  </a:lnTo>
                  <a:lnTo>
                    <a:pt x="1255395" y="736663"/>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7" name="Freeform: Shape 206">
              <a:extLst>
                <a:ext uri="{FF2B5EF4-FFF2-40B4-BE49-F238E27FC236}">
                  <a16:creationId xmlns:a16="http://schemas.microsoft.com/office/drawing/2014/main" id="{9D6DE197-1962-4681-BB29-003127D8E663}"/>
                </a:ext>
              </a:extLst>
            </p:cNvPr>
            <p:cNvSpPr/>
            <p:nvPr/>
          </p:nvSpPr>
          <p:spPr>
            <a:xfrm>
              <a:off x="5911136" y="3026362"/>
              <a:ext cx="307943" cy="354806"/>
            </a:xfrm>
            <a:custGeom>
              <a:avLst/>
              <a:gdLst>
                <a:gd name="connsiteX0" fmla="*/ 115158 w 307943"/>
                <a:gd name="connsiteY0" fmla="*/ 0 h 354806"/>
                <a:gd name="connsiteX1" fmla="*/ 0 w 307943"/>
                <a:gd name="connsiteY1" fmla="*/ 114300 h 354806"/>
                <a:gd name="connsiteX2" fmla="*/ 0 w 307943"/>
                <a:gd name="connsiteY2" fmla="*/ 354806 h 354806"/>
                <a:gd name="connsiteX3" fmla="*/ 307943 w 307943"/>
                <a:gd name="connsiteY3" fmla="*/ 354806 h 354806"/>
                <a:gd name="connsiteX4" fmla="*/ 307943 w 307943"/>
                <a:gd name="connsiteY4" fmla="*/ 0 h 354806"/>
                <a:gd name="connsiteX5" fmla="*/ 115158 w 307943"/>
                <a:gd name="connsiteY5" fmla="*/ 0 h 354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943" h="354806">
                  <a:moveTo>
                    <a:pt x="115158" y="0"/>
                  </a:moveTo>
                  <a:cubicBezTo>
                    <a:pt x="51816" y="0"/>
                    <a:pt x="0" y="51435"/>
                    <a:pt x="0" y="114300"/>
                  </a:cubicBezTo>
                  <a:lnTo>
                    <a:pt x="0" y="354806"/>
                  </a:lnTo>
                  <a:lnTo>
                    <a:pt x="307943" y="354806"/>
                  </a:lnTo>
                  <a:lnTo>
                    <a:pt x="307943" y="0"/>
                  </a:lnTo>
                  <a:lnTo>
                    <a:pt x="115158"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8" name="Freeform: Shape 207">
              <a:extLst>
                <a:ext uri="{FF2B5EF4-FFF2-40B4-BE49-F238E27FC236}">
                  <a16:creationId xmlns:a16="http://schemas.microsoft.com/office/drawing/2014/main" id="{7FD5173B-D8BE-43D7-B44F-51ED959ED84A}"/>
                </a:ext>
              </a:extLst>
            </p:cNvPr>
            <p:cNvSpPr/>
            <p:nvPr/>
          </p:nvSpPr>
          <p:spPr>
            <a:xfrm>
              <a:off x="4803283" y="-24876"/>
              <a:ext cx="1632204" cy="2667095"/>
            </a:xfrm>
            <a:custGeom>
              <a:avLst/>
              <a:gdLst>
                <a:gd name="connsiteX0" fmla="*/ 1496949 w 1632204"/>
                <a:gd name="connsiteY0" fmla="*/ 1233678 h 2667095"/>
                <a:gd name="connsiteX1" fmla="*/ 1436942 w 1632204"/>
                <a:gd name="connsiteY1" fmla="*/ 1173671 h 2667095"/>
                <a:gd name="connsiteX2" fmla="*/ 1436942 w 1632204"/>
                <a:gd name="connsiteY2" fmla="*/ 1152811 h 2667095"/>
                <a:gd name="connsiteX3" fmla="*/ 1496949 w 1632204"/>
                <a:gd name="connsiteY3" fmla="*/ 1092803 h 2667095"/>
                <a:gd name="connsiteX4" fmla="*/ 1629346 w 1632204"/>
                <a:gd name="connsiteY4" fmla="*/ 1092803 h 2667095"/>
                <a:gd name="connsiteX5" fmla="*/ 1629823 w 1632204"/>
                <a:gd name="connsiteY5" fmla="*/ 596932 h 2667095"/>
                <a:gd name="connsiteX6" fmla="*/ 1264444 w 1632204"/>
                <a:gd name="connsiteY6" fmla="*/ 596932 h 2667095"/>
                <a:gd name="connsiteX7" fmla="*/ 1264444 w 1632204"/>
                <a:gd name="connsiteY7" fmla="*/ 96869 h 2667095"/>
                <a:gd name="connsiteX8" fmla="*/ 1167574 w 1632204"/>
                <a:gd name="connsiteY8" fmla="*/ 0 h 2667095"/>
                <a:gd name="connsiteX9" fmla="*/ 0 w 1632204"/>
                <a:gd name="connsiteY9" fmla="*/ 0 h 2667095"/>
                <a:gd name="connsiteX10" fmla="*/ 0 w 1632204"/>
                <a:gd name="connsiteY10" fmla="*/ 285464 h 2667095"/>
                <a:gd name="connsiteX11" fmla="*/ 82296 w 1632204"/>
                <a:gd name="connsiteY11" fmla="*/ 285464 h 2667095"/>
                <a:gd name="connsiteX12" fmla="*/ 218789 w 1632204"/>
                <a:gd name="connsiteY12" fmla="*/ 421958 h 2667095"/>
                <a:gd name="connsiteX13" fmla="*/ 218789 w 1632204"/>
                <a:gd name="connsiteY13" fmla="*/ 599980 h 2667095"/>
                <a:gd name="connsiteX14" fmla="*/ 882587 w 1632204"/>
                <a:gd name="connsiteY14" fmla="*/ 599980 h 2667095"/>
                <a:gd name="connsiteX15" fmla="*/ 879919 w 1632204"/>
                <a:gd name="connsiteY15" fmla="*/ 1064324 h 2667095"/>
                <a:gd name="connsiteX16" fmla="*/ 879919 w 1632204"/>
                <a:gd name="connsiteY16" fmla="*/ 1076516 h 2667095"/>
                <a:gd name="connsiteX17" fmla="*/ 872966 w 1632204"/>
                <a:gd name="connsiteY17" fmla="*/ 1076516 h 2667095"/>
                <a:gd name="connsiteX18" fmla="*/ 864203 w 1632204"/>
                <a:gd name="connsiteY18" fmla="*/ 1076516 h 2667095"/>
                <a:gd name="connsiteX19" fmla="*/ 856011 w 1632204"/>
                <a:gd name="connsiteY19" fmla="*/ 1076897 h 2667095"/>
                <a:gd name="connsiteX20" fmla="*/ 853440 w 1632204"/>
                <a:gd name="connsiteY20" fmla="*/ 1077278 h 2667095"/>
                <a:gd name="connsiteX21" fmla="*/ 848106 w 1632204"/>
                <a:gd name="connsiteY21" fmla="*/ 1078135 h 2667095"/>
                <a:gd name="connsiteX22" fmla="*/ 847439 w 1632204"/>
                <a:gd name="connsiteY22" fmla="*/ 1078325 h 2667095"/>
                <a:gd name="connsiteX23" fmla="*/ 845153 w 1632204"/>
                <a:gd name="connsiteY23" fmla="*/ 1078897 h 2667095"/>
                <a:gd name="connsiteX24" fmla="*/ 840486 w 1632204"/>
                <a:gd name="connsiteY24" fmla="*/ 1080135 h 2667095"/>
                <a:gd name="connsiteX25" fmla="*/ 837438 w 1632204"/>
                <a:gd name="connsiteY25" fmla="*/ 1081183 h 2667095"/>
                <a:gd name="connsiteX26" fmla="*/ 833056 w 1632204"/>
                <a:gd name="connsiteY26" fmla="*/ 1082802 h 2667095"/>
                <a:gd name="connsiteX27" fmla="*/ 830104 w 1632204"/>
                <a:gd name="connsiteY27" fmla="*/ 1084136 h 2667095"/>
                <a:gd name="connsiteX28" fmla="*/ 826008 w 1632204"/>
                <a:gd name="connsiteY28" fmla="*/ 1086136 h 2667095"/>
                <a:gd name="connsiteX29" fmla="*/ 824484 w 1632204"/>
                <a:gd name="connsiteY29" fmla="*/ 1086993 h 2667095"/>
                <a:gd name="connsiteX30" fmla="*/ 823055 w 1632204"/>
                <a:gd name="connsiteY30" fmla="*/ 1087755 h 2667095"/>
                <a:gd name="connsiteX31" fmla="*/ 819150 w 1632204"/>
                <a:gd name="connsiteY31" fmla="*/ 1090136 h 2667095"/>
                <a:gd name="connsiteX32" fmla="*/ 818674 w 1632204"/>
                <a:gd name="connsiteY32" fmla="*/ 1090422 h 2667095"/>
                <a:gd name="connsiteX33" fmla="*/ 816483 w 1632204"/>
                <a:gd name="connsiteY33" fmla="*/ 1091946 h 2667095"/>
                <a:gd name="connsiteX34" fmla="*/ 812768 w 1632204"/>
                <a:gd name="connsiteY34" fmla="*/ 1094708 h 2667095"/>
                <a:gd name="connsiteX35" fmla="*/ 810292 w 1632204"/>
                <a:gd name="connsiteY35" fmla="*/ 1096709 h 2667095"/>
                <a:gd name="connsiteX36" fmla="*/ 806767 w 1632204"/>
                <a:gd name="connsiteY36" fmla="*/ 1099852 h 2667095"/>
                <a:gd name="connsiteX37" fmla="*/ 804577 w 1632204"/>
                <a:gd name="connsiteY37" fmla="*/ 1101947 h 2667095"/>
                <a:gd name="connsiteX38" fmla="*/ 801148 w 1632204"/>
                <a:gd name="connsiteY38" fmla="*/ 1105662 h 2667095"/>
                <a:gd name="connsiteX39" fmla="*/ 799434 w 1632204"/>
                <a:gd name="connsiteY39" fmla="*/ 1107662 h 2667095"/>
                <a:gd name="connsiteX40" fmla="*/ 795909 w 1632204"/>
                <a:gd name="connsiteY40" fmla="*/ 1112330 h 2667095"/>
                <a:gd name="connsiteX41" fmla="*/ 795814 w 1632204"/>
                <a:gd name="connsiteY41" fmla="*/ 1112520 h 2667095"/>
                <a:gd name="connsiteX42" fmla="*/ 794861 w 1632204"/>
                <a:gd name="connsiteY42" fmla="*/ 1113854 h 2667095"/>
                <a:gd name="connsiteX43" fmla="*/ 790765 w 1632204"/>
                <a:gd name="connsiteY43" fmla="*/ 1120521 h 2667095"/>
                <a:gd name="connsiteX44" fmla="*/ 790480 w 1632204"/>
                <a:gd name="connsiteY44" fmla="*/ 1121093 h 2667095"/>
                <a:gd name="connsiteX45" fmla="*/ 787337 w 1632204"/>
                <a:gd name="connsiteY45" fmla="*/ 1127570 h 2667095"/>
                <a:gd name="connsiteX46" fmla="*/ 786479 w 1632204"/>
                <a:gd name="connsiteY46" fmla="*/ 1129951 h 2667095"/>
                <a:gd name="connsiteX47" fmla="*/ 784669 w 1632204"/>
                <a:gd name="connsiteY47" fmla="*/ 1134904 h 2667095"/>
                <a:gd name="connsiteX48" fmla="*/ 783908 w 1632204"/>
                <a:gd name="connsiteY48" fmla="*/ 1137666 h 2667095"/>
                <a:gd name="connsiteX49" fmla="*/ 783908 w 1632204"/>
                <a:gd name="connsiteY49" fmla="*/ 1137857 h 2667095"/>
                <a:gd name="connsiteX50" fmla="*/ 782669 w 1632204"/>
                <a:gd name="connsiteY50" fmla="*/ 1142524 h 2667095"/>
                <a:gd name="connsiteX51" fmla="*/ 782574 w 1632204"/>
                <a:gd name="connsiteY51" fmla="*/ 1143000 h 2667095"/>
                <a:gd name="connsiteX52" fmla="*/ 782098 w 1632204"/>
                <a:gd name="connsiteY52" fmla="*/ 1145762 h 2667095"/>
                <a:gd name="connsiteX53" fmla="*/ 780764 w 1632204"/>
                <a:gd name="connsiteY53" fmla="*/ 1160336 h 2667095"/>
                <a:gd name="connsiteX54" fmla="*/ 709517 w 1632204"/>
                <a:gd name="connsiteY54" fmla="*/ 1218438 h 2667095"/>
                <a:gd name="connsiteX55" fmla="*/ 702850 w 1632204"/>
                <a:gd name="connsiteY55" fmla="*/ 1218819 h 2667095"/>
                <a:gd name="connsiteX56" fmla="*/ 700754 w 1632204"/>
                <a:gd name="connsiteY56" fmla="*/ 1219010 h 2667095"/>
                <a:gd name="connsiteX57" fmla="*/ 699802 w 1632204"/>
                <a:gd name="connsiteY57" fmla="*/ 1219105 h 2667095"/>
                <a:gd name="connsiteX58" fmla="*/ 693801 w 1632204"/>
                <a:gd name="connsiteY58" fmla="*/ 1220057 h 2667095"/>
                <a:gd name="connsiteX59" fmla="*/ 692563 w 1632204"/>
                <a:gd name="connsiteY59" fmla="*/ 1220248 h 2667095"/>
                <a:gd name="connsiteX60" fmla="*/ 627031 w 1632204"/>
                <a:gd name="connsiteY60" fmla="*/ 1290923 h 2667095"/>
                <a:gd name="connsiteX61" fmla="*/ 626745 w 1632204"/>
                <a:gd name="connsiteY61" fmla="*/ 1359884 h 2667095"/>
                <a:gd name="connsiteX62" fmla="*/ 626174 w 1632204"/>
                <a:gd name="connsiteY62" fmla="*/ 1359884 h 2667095"/>
                <a:gd name="connsiteX63" fmla="*/ 626174 w 1632204"/>
                <a:gd name="connsiteY63" fmla="*/ 1359884 h 2667095"/>
                <a:gd name="connsiteX64" fmla="*/ 887349 w 1632204"/>
                <a:gd name="connsiteY64" fmla="*/ 1359884 h 2667095"/>
                <a:gd name="connsiteX65" fmla="*/ 957358 w 1632204"/>
                <a:gd name="connsiteY65" fmla="*/ 1429893 h 2667095"/>
                <a:gd name="connsiteX66" fmla="*/ 957358 w 1632204"/>
                <a:gd name="connsiteY66" fmla="*/ 1454277 h 2667095"/>
                <a:gd name="connsiteX67" fmla="*/ 887349 w 1632204"/>
                <a:gd name="connsiteY67" fmla="*/ 1524286 h 2667095"/>
                <a:gd name="connsiteX68" fmla="*/ 626174 w 1632204"/>
                <a:gd name="connsiteY68" fmla="*/ 1524286 h 2667095"/>
                <a:gd name="connsiteX69" fmla="*/ 626174 w 1632204"/>
                <a:gd name="connsiteY69" fmla="*/ 1814417 h 2667095"/>
                <a:gd name="connsiteX70" fmla="*/ 626174 w 1632204"/>
                <a:gd name="connsiteY70" fmla="*/ 1959959 h 2667095"/>
                <a:gd name="connsiteX71" fmla="*/ 1134046 w 1632204"/>
                <a:gd name="connsiteY71" fmla="*/ 1959959 h 2667095"/>
                <a:gd name="connsiteX72" fmla="*/ 1249204 w 1632204"/>
                <a:gd name="connsiteY72" fmla="*/ 2074259 h 2667095"/>
                <a:gd name="connsiteX73" fmla="*/ 1249204 w 1632204"/>
                <a:gd name="connsiteY73" fmla="*/ 2667095 h 2667095"/>
                <a:gd name="connsiteX74" fmla="*/ 1632204 w 1632204"/>
                <a:gd name="connsiteY74" fmla="*/ 2667095 h 2667095"/>
                <a:gd name="connsiteX75" fmla="*/ 1632204 w 1632204"/>
                <a:gd name="connsiteY75" fmla="*/ 1233678 h 2667095"/>
                <a:gd name="connsiteX76" fmla="*/ 1496949 w 1632204"/>
                <a:gd name="connsiteY76" fmla="*/ 1233678 h 2667095"/>
                <a:gd name="connsiteX77" fmla="*/ 1277398 w 1632204"/>
                <a:gd name="connsiteY77" fmla="*/ 1311974 h 2667095"/>
                <a:gd name="connsiteX78" fmla="*/ 1217390 w 1632204"/>
                <a:gd name="connsiteY78" fmla="*/ 1371981 h 2667095"/>
                <a:gd name="connsiteX79" fmla="*/ 1196530 w 1632204"/>
                <a:gd name="connsiteY79" fmla="*/ 1371981 h 2667095"/>
                <a:gd name="connsiteX80" fmla="*/ 1136523 w 1632204"/>
                <a:gd name="connsiteY80" fmla="*/ 1313117 h 2667095"/>
                <a:gd name="connsiteX81" fmla="*/ 1055560 w 1632204"/>
                <a:gd name="connsiteY81" fmla="*/ 1233583 h 2667095"/>
                <a:gd name="connsiteX82" fmla="*/ 1016222 w 1632204"/>
                <a:gd name="connsiteY82" fmla="*/ 1233583 h 2667095"/>
                <a:gd name="connsiteX83" fmla="*/ 956215 w 1632204"/>
                <a:gd name="connsiteY83" fmla="*/ 1173575 h 2667095"/>
                <a:gd name="connsiteX84" fmla="*/ 956215 w 1632204"/>
                <a:gd name="connsiteY84" fmla="*/ 1152716 h 2667095"/>
                <a:gd name="connsiteX85" fmla="*/ 1016222 w 1632204"/>
                <a:gd name="connsiteY85" fmla="*/ 1092708 h 2667095"/>
                <a:gd name="connsiteX86" fmla="*/ 1181005 w 1632204"/>
                <a:gd name="connsiteY86" fmla="*/ 1092708 h 2667095"/>
                <a:gd name="connsiteX87" fmla="*/ 1189959 w 1632204"/>
                <a:gd name="connsiteY87" fmla="*/ 1092232 h 2667095"/>
                <a:gd name="connsiteX88" fmla="*/ 1196530 w 1632204"/>
                <a:gd name="connsiteY88" fmla="*/ 1091851 h 2667095"/>
                <a:gd name="connsiteX89" fmla="*/ 1217390 w 1632204"/>
                <a:gd name="connsiteY89" fmla="*/ 1091851 h 2667095"/>
                <a:gd name="connsiteX90" fmla="*/ 1277398 w 1632204"/>
                <a:gd name="connsiteY90" fmla="*/ 1151858 h 2667095"/>
                <a:gd name="connsiteX91" fmla="*/ 1277398 w 1632204"/>
                <a:gd name="connsiteY91" fmla="*/ 1311974 h 266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632204" h="2667095">
                  <a:moveTo>
                    <a:pt x="1496949" y="1233678"/>
                  </a:moveTo>
                  <a:cubicBezTo>
                    <a:pt x="1463992" y="1233678"/>
                    <a:pt x="1436942" y="1206627"/>
                    <a:pt x="1436942" y="1173671"/>
                  </a:cubicBezTo>
                  <a:lnTo>
                    <a:pt x="1436942" y="1152811"/>
                  </a:lnTo>
                  <a:cubicBezTo>
                    <a:pt x="1436942" y="1119854"/>
                    <a:pt x="1463897" y="1092803"/>
                    <a:pt x="1496949" y="1092803"/>
                  </a:cubicBezTo>
                  <a:lnTo>
                    <a:pt x="1629346" y="1092803"/>
                  </a:lnTo>
                  <a:lnTo>
                    <a:pt x="1629823" y="596932"/>
                  </a:lnTo>
                  <a:lnTo>
                    <a:pt x="1264444" y="596932"/>
                  </a:lnTo>
                  <a:lnTo>
                    <a:pt x="1264444" y="96869"/>
                  </a:lnTo>
                  <a:cubicBezTo>
                    <a:pt x="1264444" y="43434"/>
                    <a:pt x="1221105" y="0"/>
                    <a:pt x="1167574" y="0"/>
                  </a:cubicBezTo>
                  <a:lnTo>
                    <a:pt x="0" y="0"/>
                  </a:lnTo>
                  <a:lnTo>
                    <a:pt x="0" y="285464"/>
                  </a:lnTo>
                  <a:lnTo>
                    <a:pt x="82296" y="285464"/>
                  </a:lnTo>
                  <a:cubicBezTo>
                    <a:pt x="157734" y="285464"/>
                    <a:pt x="218789" y="346615"/>
                    <a:pt x="218789" y="421958"/>
                  </a:cubicBezTo>
                  <a:lnTo>
                    <a:pt x="218789" y="599980"/>
                  </a:lnTo>
                  <a:lnTo>
                    <a:pt x="882587" y="599980"/>
                  </a:lnTo>
                  <a:cubicBezTo>
                    <a:pt x="882587" y="790861"/>
                    <a:pt x="879634" y="920306"/>
                    <a:pt x="879919" y="1064324"/>
                  </a:cubicBezTo>
                  <a:cubicBezTo>
                    <a:pt x="880967" y="1072229"/>
                    <a:pt x="881062" y="1076516"/>
                    <a:pt x="879919" y="1076516"/>
                  </a:cubicBezTo>
                  <a:lnTo>
                    <a:pt x="872966" y="1076516"/>
                  </a:lnTo>
                  <a:cubicBezTo>
                    <a:pt x="869537" y="1076611"/>
                    <a:pt x="866489" y="1076516"/>
                    <a:pt x="864203" y="1076516"/>
                  </a:cubicBezTo>
                  <a:cubicBezTo>
                    <a:pt x="861441" y="1076516"/>
                    <a:pt x="858679" y="1076706"/>
                    <a:pt x="856011" y="1076897"/>
                  </a:cubicBezTo>
                  <a:cubicBezTo>
                    <a:pt x="855155" y="1076992"/>
                    <a:pt x="854297" y="1077182"/>
                    <a:pt x="853440" y="1077278"/>
                  </a:cubicBezTo>
                  <a:cubicBezTo>
                    <a:pt x="851630" y="1077468"/>
                    <a:pt x="849821" y="1077754"/>
                    <a:pt x="848106" y="1078135"/>
                  </a:cubicBezTo>
                  <a:cubicBezTo>
                    <a:pt x="847915" y="1078135"/>
                    <a:pt x="847630" y="1078230"/>
                    <a:pt x="847439" y="1078325"/>
                  </a:cubicBezTo>
                  <a:cubicBezTo>
                    <a:pt x="846677" y="1078516"/>
                    <a:pt x="845915" y="1078706"/>
                    <a:pt x="845153" y="1078897"/>
                  </a:cubicBezTo>
                  <a:cubicBezTo>
                    <a:pt x="843534" y="1079278"/>
                    <a:pt x="842010" y="1079659"/>
                    <a:pt x="840486" y="1080135"/>
                  </a:cubicBezTo>
                  <a:cubicBezTo>
                    <a:pt x="839438" y="1080421"/>
                    <a:pt x="838486" y="1080802"/>
                    <a:pt x="837438" y="1081183"/>
                  </a:cubicBezTo>
                  <a:cubicBezTo>
                    <a:pt x="836009" y="1081659"/>
                    <a:pt x="834485" y="1082231"/>
                    <a:pt x="833056" y="1082802"/>
                  </a:cubicBezTo>
                  <a:cubicBezTo>
                    <a:pt x="832009" y="1083183"/>
                    <a:pt x="831056" y="1083659"/>
                    <a:pt x="830104" y="1084136"/>
                  </a:cubicBezTo>
                  <a:cubicBezTo>
                    <a:pt x="828675" y="1084802"/>
                    <a:pt x="827342" y="1085374"/>
                    <a:pt x="826008" y="1086136"/>
                  </a:cubicBezTo>
                  <a:cubicBezTo>
                    <a:pt x="825532" y="1086422"/>
                    <a:pt x="825055" y="1086707"/>
                    <a:pt x="824484" y="1086993"/>
                  </a:cubicBezTo>
                  <a:cubicBezTo>
                    <a:pt x="824008" y="1087279"/>
                    <a:pt x="823531" y="1087469"/>
                    <a:pt x="823055" y="1087755"/>
                  </a:cubicBezTo>
                  <a:cubicBezTo>
                    <a:pt x="821722" y="1088517"/>
                    <a:pt x="820483" y="1089279"/>
                    <a:pt x="819150" y="1090136"/>
                  </a:cubicBezTo>
                  <a:cubicBezTo>
                    <a:pt x="818960" y="1090232"/>
                    <a:pt x="818864" y="1090327"/>
                    <a:pt x="818674" y="1090422"/>
                  </a:cubicBezTo>
                  <a:cubicBezTo>
                    <a:pt x="817911" y="1090898"/>
                    <a:pt x="817150" y="1091375"/>
                    <a:pt x="816483" y="1091946"/>
                  </a:cubicBezTo>
                  <a:cubicBezTo>
                    <a:pt x="815245" y="1092803"/>
                    <a:pt x="814006" y="1093756"/>
                    <a:pt x="812768" y="1094708"/>
                  </a:cubicBezTo>
                  <a:cubicBezTo>
                    <a:pt x="811911" y="1095375"/>
                    <a:pt x="811149" y="1095947"/>
                    <a:pt x="810292" y="1096709"/>
                  </a:cubicBezTo>
                  <a:cubicBezTo>
                    <a:pt x="809053" y="1097756"/>
                    <a:pt x="807910" y="1098804"/>
                    <a:pt x="806767" y="1099852"/>
                  </a:cubicBezTo>
                  <a:cubicBezTo>
                    <a:pt x="806005" y="1100519"/>
                    <a:pt x="805339" y="1101185"/>
                    <a:pt x="804577" y="1101947"/>
                  </a:cubicBezTo>
                  <a:cubicBezTo>
                    <a:pt x="803434" y="1103186"/>
                    <a:pt x="802291" y="1104424"/>
                    <a:pt x="801148" y="1105662"/>
                  </a:cubicBezTo>
                  <a:cubicBezTo>
                    <a:pt x="800576" y="1106329"/>
                    <a:pt x="799910" y="1106996"/>
                    <a:pt x="799434" y="1107662"/>
                  </a:cubicBezTo>
                  <a:cubicBezTo>
                    <a:pt x="798195" y="1109186"/>
                    <a:pt x="797052" y="1110710"/>
                    <a:pt x="795909" y="1112330"/>
                  </a:cubicBezTo>
                  <a:cubicBezTo>
                    <a:pt x="795909" y="1112425"/>
                    <a:pt x="795814" y="1112425"/>
                    <a:pt x="795814" y="1112520"/>
                  </a:cubicBezTo>
                  <a:cubicBezTo>
                    <a:pt x="795528" y="1112996"/>
                    <a:pt x="795147" y="1113377"/>
                    <a:pt x="794861" y="1113854"/>
                  </a:cubicBezTo>
                  <a:cubicBezTo>
                    <a:pt x="793433" y="1116044"/>
                    <a:pt x="792004" y="1118235"/>
                    <a:pt x="790765" y="1120521"/>
                  </a:cubicBezTo>
                  <a:cubicBezTo>
                    <a:pt x="790670" y="1120712"/>
                    <a:pt x="790575" y="1120902"/>
                    <a:pt x="790480" y="1121093"/>
                  </a:cubicBezTo>
                  <a:cubicBezTo>
                    <a:pt x="789336" y="1123188"/>
                    <a:pt x="788289" y="1125379"/>
                    <a:pt x="787337" y="1127570"/>
                  </a:cubicBezTo>
                  <a:cubicBezTo>
                    <a:pt x="787051" y="1128332"/>
                    <a:pt x="786765" y="1129094"/>
                    <a:pt x="786479" y="1129951"/>
                  </a:cubicBezTo>
                  <a:cubicBezTo>
                    <a:pt x="785812" y="1131570"/>
                    <a:pt x="785146" y="1133285"/>
                    <a:pt x="784669" y="1134904"/>
                  </a:cubicBezTo>
                  <a:cubicBezTo>
                    <a:pt x="784384" y="1135856"/>
                    <a:pt x="784098" y="1136714"/>
                    <a:pt x="783908" y="1137666"/>
                  </a:cubicBezTo>
                  <a:cubicBezTo>
                    <a:pt x="783908" y="1137761"/>
                    <a:pt x="783908" y="1137761"/>
                    <a:pt x="783908" y="1137857"/>
                  </a:cubicBezTo>
                  <a:cubicBezTo>
                    <a:pt x="783431" y="1139381"/>
                    <a:pt x="783050" y="1141000"/>
                    <a:pt x="782669" y="1142524"/>
                  </a:cubicBezTo>
                  <a:cubicBezTo>
                    <a:pt x="782669" y="1142714"/>
                    <a:pt x="782574" y="1142905"/>
                    <a:pt x="782574" y="1143000"/>
                  </a:cubicBezTo>
                  <a:cubicBezTo>
                    <a:pt x="782383" y="1143953"/>
                    <a:pt x="782193" y="1144810"/>
                    <a:pt x="782098" y="1145762"/>
                  </a:cubicBezTo>
                  <a:cubicBezTo>
                    <a:pt x="781240" y="1150525"/>
                    <a:pt x="780764" y="1155287"/>
                    <a:pt x="780764" y="1160336"/>
                  </a:cubicBezTo>
                  <a:cubicBezTo>
                    <a:pt x="780288" y="1185863"/>
                    <a:pt x="744760" y="1217771"/>
                    <a:pt x="709517" y="1218438"/>
                  </a:cubicBezTo>
                  <a:cubicBezTo>
                    <a:pt x="707231" y="1218438"/>
                    <a:pt x="705040" y="1218628"/>
                    <a:pt x="702850" y="1218819"/>
                  </a:cubicBezTo>
                  <a:cubicBezTo>
                    <a:pt x="702183" y="1218914"/>
                    <a:pt x="701421" y="1218914"/>
                    <a:pt x="700754" y="1219010"/>
                  </a:cubicBezTo>
                  <a:cubicBezTo>
                    <a:pt x="700469" y="1219010"/>
                    <a:pt x="700087" y="1219105"/>
                    <a:pt x="699802" y="1219105"/>
                  </a:cubicBezTo>
                  <a:cubicBezTo>
                    <a:pt x="697801" y="1219391"/>
                    <a:pt x="695801" y="1219676"/>
                    <a:pt x="693801" y="1220057"/>
                  </a:cubicBezTo>
                  <a:cubicBezTo>
                    <a:pt x="693420" y="1220153"/>
                    <a:pt x="692943" y="1220248"/>
                    <a:pt x="692563" y="1220248"/>
                  </a:cubicBezTo>
                  <a:cubicBezTo>
                    <a:pt x="658273" y="1227487"/>
                    <a:pt x="631698" y="1255871"/>
                    <a:pt x="627031" y="1290923"/>
                  </a:cubicBezTo>
                  <a:lnTo>
                    <a:pt x="626745" y="1359884"/>
                  </a:lnTo>
                  <a:lnTo>
                    <a:pt x="626174" y="1359884"/>
                  </a:lnTo>
                  <a:lnTo>
                    <a:pt x="626174" y="1359884"/>
                  </a:lnTo>
                  <a:lnTo>
                    <a:pt x="887349" y="1359884"/>
                  </a:lnTo>
                  <a:cubicBezTo>
                    <a:pt x="925830" y="1359884"/>
                    <a:pt x="957358" y="1391412"/>
                    <a:pt x="957358" y="1429893"/>
                  </a:cubicBezTo>
                  <a:lnTo>
                    <a:pt x="957358" y="1454277"/>
                  </a:lnTo>
                  <a:cubicBezTo>
                    <a:pt x="957358" y="1492758"/>
                    <a:pt x="925830" y="1524286"/>
                    <a:pt x="887349" y="1524286"/>
                  </a:cubicBezTo>
                  <a:lnTo>
                    <a:pt x="626174" y="1524286"/>
                  </a:lnTo>
                  <a:lnTo>
                    <a:pt x="626174" y="1814417"/>
                  </a:lnTo>
                  <a:lnTo>
                    <a:pt x="626174" y="1959959"/>
                  </a:lnTo>
                  <a:lnTo>
                    <a:pt x="1134046" y="1959959"/>
                  </a:lnTo>
                  <a:cubicBezTo>
                    <a:pt x="1197388" y="1959959"/>
                    <a:pt x="1249204" y="2011394"/>
                    <a:pt x="1249204" y="2074259"/>
                  </a:cubicBezTo>
                  <a:lnTo>
                    <a:pt x="1249204" y="2667095"/>
                  </a:lnTo>
                  <a:lnTo>
                    <a:pt x="1632204" y="2667095"/>
                  </a:lnTo>
                  <a:lnTo>
                    <a:pt x="1632204" y="1233678"/>
                  </a:lnTo>
                  <a:lnTo>
                    <a:pt x="1496949" y="1233678"/>
                  </a:lnTo>
                  <a:close/>
                  <a:moveTo>
                    <a:pt x="1277398" y="1311974"/>
                  </a:moveTo>
                  <a:cubicBezTo>
                    <a:pt x="1277398" y="1344930"/>
                    <a:pt x="1250442" y="1371981"/>
                    <a:pt x="1217390" y="1371981"/>
                  </a:cubicBezTo>
                  <a:lnTo>
                    <a:pt x="1196530" y="1371981"/>
                  </a:lnTo>
                  <a:cubicBezTo>
                    <a:pt x="1163955" y="1371981"/>
                    <a:pt x="1137190" y="1345597"/>
                    <a:pt x="1136523" y="1313117"/>
                  </a:cubicBezTo>
                  <a:cubicBezTo>
                    <a:pt x="1135666" y="1269016"/>
                    <a:pt x="1099661" y="1233583"/>
                    <a:pt x="1055560" y="1233583"/>
                  </a:cubicBezTo>
                  <a:lnTo>
                    <a:pt x="1016222" y="1233583"/>
                  </a:lnTo>
                  <a:cubicBezTo>
                    <a:pt x="983266" y="1233583"/>
                    <a:pt x="956215" y="1206627"/>
                    <a:pt x="956215" y="1173575"/>
                  </a:cubicBezTo>
                  <a:lnTo>
                    <a:pt x="956215" y="1152716"/>
                  </a:lnTo>
                  <a:cubicBezTo>
                    <a:pt x="956215" y="1119759"/>
                    <a:pt x="983171" y="1092708"/>
                    <a:pt x="1016222" y="1092708"/>
                  </a:cubicBezTo>
                  <a:lnTo>
                    <a:pt x="1181005" y="1092708"/>
                  </a:lnTo>
                  <a:cubicBezTo>
                    <a:pt x="1184148" y="1092708"/>
                    <a:pt x="1186815" y="1092518"/>
                    <a:pt x="1189959" y="1092232"/>
                  </a:cubicBezTo>
                  <a:cubicBezTo>
                    <a:pt x="1192149" y="1091946"/>
                    <a:pt x="1194340" y="1091851"/>
                    <a:pt x="1196530" y="1091851"/>
                  </a:cubicBezTo>
                  <a:lnTo>
                    <a:pt x="1217390" y="1091851"/>
                  </a:lnTo>
                  <a:cubicBezTo>
                    <a:pt x="1250347" y="1091851"/>
                    <a:pt x="1277398" y="1118807"/>
                    <a:pt x="1277398" y="1151858"/>
                  </a:cubicBezTo>
                  <a:lnTo>
                    <a:pt x="1277398" y="1311974"/>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9" name="Freeform: Shape 208">
              <a:extLst>
                <a:ext uri="{FF2B5EF4-FFF2-40B4-BE49-F238E27FC236}">
                  <a16:creationId xmlns:a16="http://schemas.microsoft.com/office/drawing/2014/main" id="{E1168188-5084-486D-BD85-EBD8287FA20A}"/>
                </a:ext>
              </a:extLst>
            </p:cNvPr>
            <p:cNvSpPr/>
            <p:nvPr/>
          </p:nvSpPr>
          <p:spPr>
            <a:xfrm>
              <a:off x="5121228" y="1934892"/>
              <a:ext cx="931164" cy="707326"/>
            </a:xfrm>
            <a:custGeom>
              <a:avLst/>
              <a:gdLst>
                <a:gd name="connsiteX0" fmla="*/ 931164 w 931164"/>
                <a:gd name="connsiteY0" fmla="*/ 114300 h 707326"/>
                <a:gd name="connsiteX1" fmla="*/ 816007 w 931164"/>
                <a:gd name="connsiteY1" fmla="*/ 0 h 707326"/>
                <a:gd name="connsiteX2" fmla="*/ 308134 w 931164"/>
                <a:gd name="connsiteY2" fmla="*/ 0 h 707326"/>
                <a:gd name="connsiteX3" fmla="*/ 308134 w 931164"/>
                <a:gd name="connsiteY3" fmla="*/ 143827 h 707326"/>
                <a:gd name="connsiteX4" fmla="*/ 308229 w 931164"/>
                <a:gd name="connsiteY4" fmla="*/ 143827 h 707326"/>
                <a:gd name="connsiteX5" fmla="*/ 308229 w 931164"/>
                <a:gd name="connsiteY5" fmla="*/ 206883 h 707326"/>
                <a:gd name="connsiteX6" fmla="*/ 308229 w 931164"/>
                <a:gd name="connsiteY6" fmla="*/ 219742 h 707326"/>
                <a:gd name="connsiteX7" fmla="*/ 308229 w 931164"/>
                <a:gd name="connsiteY7" fmla="*/ 227933 h 707326"/>
                <a:gd name="connsiteX8" fmla="*/ 308134 w 931164"/>
                <a:gd name="connsiteY8" fmla="*/ 229171 h 707326"/>
                <a:gd name="connsiteX9" fmla="*/ 308134 w 931164"/>
                <a:gd name="connsiteY9" fmla="*/ 230696 h 707326"/>
                <a:gd name="connsiteX10" fmla="*/ 307943 w 931164"/>
                <a:gd name="connsiteY10" fmla="*/ 232410 h 707326"/>
                <a:gd name="connsiteX11" fmla="*/ 307658 w 931164"/>
                <a:gd name="connsiteY11" fmla="*/ 235363 h 707326"/>
                <a:gd name="connsiteX12" fmla="*/ 307181 w 931164"/>
                <a:gd name="connsiteY12" fmla="*/ 238411 h 707326"/>
                <a:gd name="connsiteX13" fmla="*/ 306610 w 931164"/>
                <a:gd name="connsiteY13" fmla="*/ 241268 h 707326"/>
                <a:gd name="connsiteX14" fmla="*/ 305848 w 931164"/>
                <a:gd name="connsiteY14" fmla="*/ 244221 h 707326"/>
                <a:gd name="connsiteX15" fmla="*/ 304991 w 931164"/>
                <a:gd name="connsiteY15" fmla="*/ 246983 h 707326"/>
                <a:gd name="connsiteX16" fmla="*/ 303943 w 931164"/>
                <a:gd name="connsiteY16" fmla="*/ 249746 h 707326"/>
                <a:gd name="connsiteX17" fmla="*/ 302895 w 931164"/>
                <a:gd name="connsiteY17" fmla="*/ 252413 h 707326"/>
                <a:gd name="connsiteX18" fmla="*/ 301657 w 931164"/>
                <a:gd name="connsiteY18" fmla="*/ 254984 h 707326"/>
                <a:gd name="connsiteX19" fmla="*/ 300324 w 931164"/>
                <a:gd name="connsiteY19" fmla="*/ 257556 h 707326"/>
                <a:gd name="connsiteX20" fmla="*/ 298799 w 931164"/>
                <a:gd name="connsiteY20" fmla="*/ 260032 h 707326"/>
                <a:gd name="connsiteX21" fmla="*/ 297275 w 931164"/>
                <a:gd name="connsiteY21" fmla="*/ 262414 h 707326"/>
                <a:gd name="connsiteX22" fmla="*/ 295561 w 931164"/>
                <a:gd name="connsiteY22" fmla="*/ 264700 h 707326"/>
                <a:gd name="connsiteX23" fmla="*/ 293751 w 931164"/>
                <a:gd name="connsiteY23" fmla="*/ 266986 h 707326"/>
                <a:gd name="connsiteX24" fmla="*/ 291846 w 931164"/>
                <a:gd name="connsiteY24" fmla="*/ 269081 h 707326"/>
                <a:gd name="connsiteX25" fmla="*/ 289846 w 931164"/>
                <a:gd name="connsiteY25" fmla="*/ 271177 h 707326"/>
                <a:gd name="connsiteX26" fmla="*/ 287655 w 931164"/>
                <a:gd name="connsiteY26" fmla="*/ 273082 h 707326"/>
                <a:gd name="connsiteX27" fmla="*/ 285560 w 931164"/>
                <a:gd name="connsiteY27" fmla="*/ 274892 h 707326"/>
                <a:gd name="connsiteX28" fmla="*/ 283179 w 931164"/>
                <a:gd name="connsiteY28" fmla="*/ 276606 h 707326"/>
                <a:gd name="connsiteX29" fmla="*/ 280892 w 931164"/>
                <a:gd name="connsiteY29" fmla="*/ 278225 h 707326"/>
                <a:gd name="connsiteX30" fmla="*/ 278321 w 931164"/>
                <a:gd name="connsiteY30" fmla="*/ 279749 h 707326"/>
                <a:gd name="connsiteX31" fmla="*/ 275940 w 931164"/>
                <a:gd name="connsiteY31" fmla="*/ 281178 h 707326"/>
                <a:gd name="connsiteX32" fmla="*/ 273177 w 931164"/>
                <a:gd name="connsiteY32" fmla="*/ 282511 h 707326"/>
                <a:gd name="connsiteX33" fmla="*/ 270701 w 931164"/>
                <a:gd name="connsiteY33" fmla="*/ 283655 h 707326"/>
                <a:gd name="connsiteX34" fmla="*/ 267653 w 931164"/>
                <a:gd name="connsiteY34" fmla="*/ 284797 h 707326"/>
                <a:gd name="connsiteX35" fmla="*/ 265272 w 931164"/>
                <a:gd name="connsiteY35" fmla="*/ 285655 h 707326"/>
                <a:gd name="connsiteX36" fmla="*/ 261938 w 931164"/>
                <a:gd name="connsiteY36" fmla="*/ 286512 h 707326"/>
                <a:gd name="connsiteX37" fmla="*/ 259556 w 931164"/>
                <a:gd name="connsiteY37" fmla="*/ 287084 h 707326"/>
                <a:gd name="connsiteX38" fmla="*/ 255651 w 931164"/>
                <a:gd name="connsiteY38" fmla="*/ 287655 h 707326"/>
                <a:gd name="connsiteX39" fmla="*/ 253651 w 931164"/>
                <a:gd name="connsiteY39" fmla="*/ 287941 h 707326"/>
                <a:gd name="connsiteX40" fmla="*/ 247555 w 931164"/>
                <a:gd name="connsiteY40" fmla="*/ 288226 h 707326"/>
                <a:gd name="connsiteX41" fmla="*/ 157449 w 931164"/>
                <a:gd name="connsiteY41" fmla="*/ 288226 h 707326"/>
                <a:gd name="connsiteX42" fmla="*/ 157449 w 931164"/>
                <a:gd name="connsiteY42" fmla="*/ 363950 h 707326"/>
                <a:gd name="connsiteX43" fmla="*/ 96964 w 931164"/>
                <a:gd name="connsiteY43" fmla="*/ 424434 h 707326"/>
                <a:gd name="connsiteX44" fmla="*/ 0 w 931164"/>
                <a:gd name="connsiteY44" fmla="*/ 424434 h 707326"/>
                <a:gd name="connsiteX45" fmla="*/ 0 w 931164"/>
                <a:gd name="connsiteY45" fmla="*/ 707326 h 707326"/>
                <a:gd name="connsiteX46" fmla="*/ 930879 w 931164"/>
                <a:gd name="connsiteY46" fmla="*/ 707326 h 707326"/>
                <a:gd name="connsiteX47" fmla="*/ 930879 w 931164"/>
                <a:gd name="connsiteY47" fmla="*/ 114300 h 70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31164" h="707326">
                  <a:moveTo>
                    <a:pt x="931164" y="114300"/>
                  </a:moveTo>
                  <a:cubicBezTo>
                    <a:pt x="931164" y="51435"/>
                    <a:pt x="879348" y="0"/>
                    <a:pt x="816007" y="0"/>
                  </a:cubicBezTo>
                  <a:lnTo>
                    <a:pt x="308134" y="0"/>
                  </a:lnTo>
                  <a:lnTo>
                    <a:pt x="308134" y="143827"/>
                  </a:lnTo>
                  <a:lnTo>
                    <a:pt x="308229" y="143827"/>
                  </a:lnTo>
                  <a:lnTo>
                    <a:pt x="308229" y="206883"/>
                  </a:lnTo>
                  <a:lnTo>
                    <a:pt x="308229" y="219742"/>
                  </a:lnTo>
                  <a:lnTo>
                    <a:pt x="308229" y="227933"/>
                  </a:lnTo>
                  <a:cubicBezTo>
                    <a:pt x="308229" y="228314"/>
                    <a:pt x="308134" y="228790"/>
                    <a:pt x="308134" y="229171"/>
                  </a:cubicBezTo>
                  <a:lnTo>
                    <a:pt x="308134" y="230696"/>
                  </a:lnTo>
                  <a:cubicBezTo>
                    <a:pt x="308134" y="231267"/>
                    <a:pt x="308039" y="231838"/>
                    <a:pt x="307943" y="232410"/>
                  </a:cubicBezTo>
                  <a:cubicBezTo>
                    <a:pt x="307848" y="233363"/>
                    <a:pt x="307753" y="234315"/>
                    <a:pt x="307658" y="235363"/>
                  </a:cubicBezTo>
                  <a:cubicBezTo>
                    <a:pt x="307563" y="236410"/>
                    <a:pt x="307372" y="237363"/>
                    <a:pt x="307181" y="238411"/>
                  </a:cubicBezTo>
                  <a:cubicBezTo>
                    <a:pt x="306991" y="239363"/>
                    <a:pt x="306800" y="240316"/>
                    <a:pt x="306610" y="241268"/>
                  </a:cubicBezTo>
                  <a:cubicBezTo>
                    <a:pt x="306420" y="242221"/>
                    <a:pt x="306134" y="243173"/>
                    <a:pt x="305848" y="244221"/>
                  </a:cubicBezTo>
                  <a:cubicBezTo>
                    <a:pt x="305562" y="245173"/>
                    <a:pt x="305371" y="246031"/>
                    <a:pt x="304991" y="246983"/>
                  </a:cubicBezTo>
                  <a:cubicBezTo>
                    <a:pt x="304705" y="247936"/>
                    <a:pt x="304324" y="248793"/>
                    <a:pt x="303943" y="249746"/>
                  </a:cubicBezTo>
                  <a:cubicBezTo>
                    <a:pt x="303562" y="250603"/>
                    <a:pt x="303276" y="251555"/>
                    <a:pt x="302895" y="252413"/>
                  </a:cubicBezTo>
                  <a:cubicBezTo>
                    <a:pt x="302514" y="253270"/>
                    <a:pt x="302038" y="254127"/>
                    <a:pt x="301657" y="254984"/>
                  </a:cubicBezTo>
                  <a:cubicBezTo>
                    <a:pt x="301180" y="255842"/>
                    <a:pt x="300800" y="256699"/>
                    <a:pt x="300324" y="257556"/>
                  </a:cubicBezTo>
                  <a:cubicBezTo>
                    <a:pt x="299847" y="258413"/>
                    <a:pt x="299371" y="259175"/>
                    <a:pt x="298799" y="260032"/>
                  </a:cubicBezTo>
                  <a:cubicBezTo>
                    <a:pt x="298323" y="260794"/>
                    <a:pt x="297752" y="261652"/>
                    <a:pt x="297275" y="262414"/>
                  </a:cubicBezTo>
                  <a:cubicBezTo>
                    <a:pt x="296704" y="263176"/>
                    <a:pt x="296133" y="263938"/>
                    <a:pt x="295561" y="264700"/>
                  </a:cubicBezTo>
                  <a:cubicBezTo>
                    <a:pt x="294990" y="265462"/>
                    <a:pt x="294418" y="266224"/>
                    <a:pt x="293751" y="266986"/>
                  </a:cubicBezTo>
                  <a:cubicBezTo>
                    <a:pt x="293180" y="267748"/>
                    <a:pt x="292513" y="268414"/>
                    <a:pt x="291846" y="269081"/>
                  </a:cubicBezTo>
                  <a:cubicBezTo>
                    <a:pt x="291179" y="269748"/>
                    <a:pt x="290513" y="270510"/>
                    <a:pt x="289846" y="271177"/>
                  </a:cubicBezTo>
                  <a:cubicBezTo>
                    <a:pt x="289179" y="271843"/>
                    <a:pt x="288417" y="272510"/>
                    <a:pt x="287655" y="273082"/>
                  </a:cubicBezTo>
                  <a:cubicBezTo>
                    <a:pt x="286988" y="273748"/>
                    <a:pt x="286227" y="274320"/>
                    <a:pt x="285560" y="274892"/>
                  </a:cubicBezTo>
                  <a:cubicBezTo>
                    <a:pt x="284798" y="275463"/>
                    <a:pt x="284036" y="276034"/>
                    <a:pt x="283179" y="276606"/>
                  </a:cubicBezTo>
                  <a:cubicBezTo>
                    <a:pt x="282416" y="277177"/>
                    <a:pt x="281654" y="277749"/>
                    <a:pt x="280892" y="278225"/>
                  </a:cubicBezTo>
                  <a:cubicBezTo>
                    <a:pt x="280035" y="278797"/>
                    <a:pt x="279178" y="279273"/>
                    <a:pt x="278321" y="279749"/>
                  </a:cubicBezTo>
                  <a:cubicBezTo>
                    <a:pt x="277559" y="280225"/>
                    <a:pt x="276796" y="280702"/>
                    <a:pt x="275940" y="281178"/>
                  </a:cubicBezTo>
                  <a:cubicBezTo>
                    <a:pt x="274987" y="281654"/>
                    <a:pt x="274130" y="282130"/>
                    <a:pt x="273177" y="282511"/>
                  </a:cubicBezTo>
                  <a:cubicBezTo>
                    <a:pt x="272320" y="282892"/>
                    <a:pt x="271558" y="283273"/>
                    <a:pt x="270701" y="283655"/>
                  </a:cubicBezTo>
                  <a:cubicBezTo>
                    <a:pt x="269748" y="284035"/>
                    <a:pt x="268700" y="284417"/>
                    <a:pt x="267653" y="284797"/>
                  </a:cubicBezTo>
                  <a:cubicBezTo>
                    <a:pt x="266891" y="285083"/>
                    <a:pt x="266033" y="285369"/>
                    <a:pt x="265272" y="285655"/>
                  </a:cubicBezTo>
                  <a:cubicBezTo>
                    <a:pt x="264129" y="286036"/>
                    <a:pt x="263080" y="286226"/>
                    <a:pt x="261938" y="286512"/>
                  </a:cubicBezTo>
                  <a:cubicBezTo>
                    <a:pt x="261176" y="286702"/>
                    <a:pt x="260414" y="286988"/>
                    <a:pt x="259556" y="287084"/>
                  </a:cubicBezTo>
                  <a:cubicBezTo>
                    <a:pt x="258223" y="287369"/>
                    <a:pt x="256890" y="287464"/>
                    <a:pt x="255651" y="287655"/>
                  </a:cubicBezTo>
                  <a:cubicBezTo>
                    <a:pt x="254984" y="287750"/>
                    <a:pt x="254318" y="287846"/>
                    <a:pt x="253651" y="287941"/>
                  </a:cubicBezTo>
                  <a:cubicBezTo>
                    <a:pt x="251651" y="288131"/>
                    <a:pt x="249650" y="288226"/>
                    <a:pt x="247555" y="288226"/>
                  </a:cubicBezTo>
                  <a:lnTo>
                    <a:pt x="157449" y="288226"/>
                  </a:lnTo>
                  <a:lnTo>
                    <a:pt x="157449" y="363950"/>
                  </a:lnTo>
                  <a:cubicBezTo>
                    <a:pt x="157449" y="397192"/>
                    <a:pt x="130207" y="424434"/>
                    <a:pt x="96964" y="424434"/>
                  </a:cubicBezTo>
                  <a:lnTo>
                    <a:pt x="0" y="424434"/>
                  </a:lnTo>
                  <a:lnTo>
                    <a:pt x="0" y="707326"/>
                  </a:lnTo>
                  <a:lnTo>
                    <a:pt x="930879" y="707326"/>
                  </a:lnTo>
                  <a:lnTo>
                    <a:pt x="930879" y="11430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10" name="Freeform: Shape 209">
              <a:extLst>
                <a:ext uri="{FF2B5EF4-FFF2-40B4-BE49-F238E27FC236}">
                  <a16:creationId xmlns:a16="http://schemas.microsoft.com/office/drawing/2014/main" id="{1F154C30-B0BC-4216-8E39-C52393F48F52}"/>
                </a:ext>
              </a:extLst>
            </p:cNvPr>
            <p:cNvSpPr/>
            <p:nvPr/>
          </p:nvSpPr>
          <p:spPr>
            <a:xfrm>
              <a:off x="4648978" y="4562649"/>
              <a:ext cx="325278" cy="429958"/>
            </a:xfrm>
            <a:custGeom>
              <a:avLst/>
              <a:gdLst>
                <a:gd name="connsiteX0" fmla="*/ 211741 w 325278"/>
                <a:gd name="connsiteY0" fmla="*/ 95 h 429958"/>
                <a:gd name="connsiteX1" fmla="*/ 172593 w 325278"/>
                <a:gd name="connsiteY1" fmla="*/ 95 h 429958"/>
                <a:gd name="connsiteX2" fmla="*/ 107252 w 325278"/>
                <a:gd name="connsiteY2" fmla="*/ 95 h 429958"/>
                <a:gd name="connsiteX3" fmla="*/ 95155 w 325278"/>
                <a:gd name="connsiteY3" fmla="*/ 95 h 429958"/>
                <a:gd name="connsiteX4" fmla="*/ 0 w 325278"/>
                <a:gd name="connsiteY4" fmla="*/ 95 h 429958"/>
                <a:gd name="connsiteX5" fmla="*/ 11621 w 325278"/>
                <a:gd name="connsiteY5" fmla="*/ 34004 h 429958"/>
                <a:gd name="connsiteX6" fmla="*/ 11049 w 325278"/>
                <a:gd name="connsiteY6" fmla="*/ 232791 h 429958"/>
                <a:gd name="connsiteX7" fmla="*/ 11049 w 325278"/>
                <a:gd name="connsiteY7" fmla="*/ 236315 h 429958"/>
                <a:gd name="connsiteX8" fmla="*/ 11049 w 325278"/>
                <a:gd name="connsiteY8" fmla="*/ 237839 h 429958"/>
                <a:gd name="connsiteX9" fmla="*/ 11049 w 325278"/>
                <a:gd name="connsiteY9" fmla="*/ 237839 h 429958"/>
                <a:gd name="connsiteX10" fmla="*/ 11144 w 325278"/>
                <a:gd name="connsiteY10" fmla="*/ 239268 h 429958"/>
                <a:gd name="connsiteX11" fmla="*/ 11144 w 325278"/>
                <a:gd name="connsiteY11" fmla="*/ 239268 h 429958"/>
                <a:gd name="connsiteX12" fmla="*/ 11239 w 325278"/>
                <a:gd name="connsiteY12" fmla="*/ 240697 h 429958"/>
                <a:gd name="connsiteX13" fmla="*/ 11239 w 325278"/>
                <a:gd name="connsiteY13" fmla="*/ 240697 h 429958"/>
                <a:gd name="connsiteX14" fmla="*/ 11335 w 325278"/>
                <a:gd name="connsiteY14" fmla="*/ 242126 h 429958"/>
                <a:gd name="connsiteX15" fmla="*/ 11335 w 325278"/>
                <a:gd name="connsiteY15" fmla="*/ 242126 h 429958"/>
                <a:gd name="connsiteX16" fmla="*/ 11525 w 325278"/>
                <a:gd name="connsiteY16" fmla="*/ 243554 h 429958"/>
                <a:gd name="connsiteX17" fmla="*/ 11525 w 325278"/>
                <a:gd name="connsiteY17" fmla="*/ 243554 h 429958"/>
                <a:gd name="connsiteX18" fmla="*/ 11716 w 325278"/>
                <a:gd name="connsiteY18" fmla="*/ 244983 h 429958"/>
                <a:gd name="connsiteX19" fmla="*/ 11716 w 325278"/>
                <a:gd name="connsiteY19" fmla="*/ 244983 h 429958"/>
                <a:gd name="connsiteX20" fmla="*/ 12002 w 325278"/>
                <a:gd name="connsiteY20" fmla="*/ 246412 h 429958"/>
                <a:gd name="connsiteX21" fmla="*/ 12002 w 325278"/>
                <a:gd name="connsiteY21" fmla="*/ 246412 h 429958"/>
                <a:gd name="connsiteX22" fmla="*/ 12287 w 325278"/>
                <a:gd name="connsiteY22" fmla="*/ 247841 h 429958"/>
                <a:gd name="connsiteX23" fmla="*/ 12287 w 325278"/>
                <a:gd name="connsiteY23" fmla="*/ 247841 h 429958"/>
                <a:gd name="connsiteX24" fmla="*/ 12573 w 325278"/>
                <a:gd name="connsiteY24" fmla="*/ 249269 h 429958"/>
                <a:gd name="connsiteX25" fmla="*/ 12573 w 325278"/>
                <a:gd name="connsiteY25" fmla="*/ 249269 h 429958"/>
                <a:gd name="connsiteX26" fmla="*/ 12954 w 325278"/>
                <a:gd name="connsiteY26" fmla="*/ 250698 h 429958"/>
                <a:gd name="connsiteX27" fmla="*/ 12954 w 325278"/>
                <a:gd name="connsiteY27" fmla="*/ 250698 h 429958"/>
                <a:gd name="connsiteX28" fmla="*/ 64294 w 325278"/>
                <a:gd name="connsiteY28" fmla="*/ 293751 h 429958"/>
                <a:gd name="connsiteX29" fmla="*/ 64294 w 325278"/>
                <a:gd name="connsiteY29" fmla="*/ 293751 h 429958"/>
                <a:gd name="connsiteX30" fmla="*/ 65722 w 325278"/>
                <a:gd name="connsiteY30" fmla="*/ 293846 h 429958"/>
                <a:gd name="connsiteX31" fmla="*/ 65722 w 325278"/>
                <a:gd name="connsiteY31" fmla="*/ 293846 h 429958"/>
                <a:gd name="connsiteX32" fmla="*/ 66199 w 325278"/>
                <a:gd name="connsiteY32" fmla="*/ 293846 h 429958"/>
                <a:gd name="connsiteX33" fmla="*/ 69342 w 325278"/>
                <a:gd name="connsiteY33" fmla="*/ 293941 h 429958"/>
                <a:gd name="connsiteX34" fmla="*/ 76771 w 325278"/>
                <a:gd name="connsiteY34" fmla="*/ 293941 h 429958"/>
                <a:gd name="connsiteX35" fmla="*/ 157734 w 325278"/>
                <a:gd name="connsiteY35" fmla="*/ 374904 h 429958"/>
                <a:gd name="connsiteX36" fmla="*/ 157734 w 325278"/>
                <a:gd name="connsiteY36" fmla="*/ 429959 h 429958"/>
                <a:gd name="connsiteX37" fmla="*/ 268510 w 325278"/>
                <a:gd name="connsiteY37" fmla="*/ 429959 h 429958"/>
                <a:gd name="connsiteX38" fmla="*/ 325279 w 325278"/>
                <a:gd name="connsiteY38" fmla="*/ 381476 h 429958"/>
                <a:gd name="connsiteX39" fmla="*/ 325279 w 325278"/>
                <a:gd name="connsiteY39" fmla="*/ 0 h 429958"/>
                <a:gd name="connsiteX40" fmla="*/ 211741 w 325278"/>
                <a:gd name="connsiteY40" fmla="*/ 0 h 4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5278" h="429958">
                  <a:moveTo>
                    <a:pt x="211741" y="95"/>
                  </a:moveTo>
                  <a:lnTo>
                    <a:pt x="172593" y="95"/>
                  </a:lnTo>
                  <a:lnTo>
                    <a:pt x="107252" y="95"/>
                  </a:lnTo>
                  <a:lnTo>
                    <a:pt x="95155" y="95"/>
                  </a:lnTo>
                  <a:lnTo>
                    <a:pt x="0" y="95"/>
                  </a:lnTo>
                  <a:cubicBezTo>
                    <a:pt x="7239" y="7906"/>
                    <a:pt x="11716" y="18764"/>
                    <a:pt x="11621" y="34004"/>
                  </a:cubicBezTo>
                  <a:lnTo>
                    <a:pt x="11049" y="232791"/>
                  </a:lnTo>
                  <a:lnTo>
                    <a:pt x="11049" y="236315"/>
                  </a:lnTo>
                  <a:lnTo>
                    <a:pt x="11049" y="237839"/>
                  </a:lnTo>
                  <a:lnTo>
                    <a:pt x="11049" y="237839"/>
                  </a:lnTo>
                  <a:lnTo>
                    <a:pt x="11144" y="239268"/>
                  </a:lnTo>
                  <a:lnTo>
                    <a:pt x="11144" y="239268"/>
                  </a:lnTo>
                  <a:lnTo>
                    <a:pt x="11239" y="240697"/>
                  </a:lnTo>
                  <a:lnTo>
                    <a:pt x="11239" y="240697"/>
                  </a:lnTo>
                  <a:lnTo>
                    <a:pt x="11335" y="242126"/>
                  </a:lnTo>
                  <a:lnTo>
                    <a:pt x="11335" y="242126"/>
                  </a:lnTo>
                  <a:lnTo>
                    <a:pt x="11525" y="243554"/>
                  </a:lnTo>
                  <a:lnTo>
                    <a:pt x="11525" y="243554"/>
                  </a:lnTo>
                  <a:lnTo>
                    <a:pt x="11716" y="244983"/>
                  </a:lnTo>
                  <a:lnTo>
                    <a:pt x="11716" y="244983"/>
                  </a:lnTo>
                  <a:lnTo>
                    <a:pt x="12002" y="246412"/>
                  </a:lnTo>
                  <a:lnTo>
                    <a:pt x="12002" y="246412"/>
                  </a:lnTo>
                  <a:cubicBezTo>
                    <a:pt x="12097" y="246888"/>
                    <a:pt x="12192" y="247364"/>
                    <a:pt x="12287" y="247841"/>
                  </a:cubicBezTo>
                  <a:lnTo>
                    <a:pt x="12287" y="247841"/>
                  </a:lnTo>
                  <a:lnTo>
                    <a:pt x="12573" y="249269"/>
                  </a:lnTo>
                  <a:lnTo>
                    <a:pt x="12573" y="249269"/>
                  </a:lnTo>
                  <a:lnTo>
                    <a:pt x="12954" y="250698"/>
                  </a:lnTo>
                  <a:lnTo>
                    <a:pt x="12954" y="250698"/>
                  </a:lnTo>
                  <a:cubicBezTo>
                    <a:pt x="19145" y="273844"/>
                    <a:pt x="39434" y="291655"/>
                    <a:pt x="64294" y="293751"/>
                  </a:cubicBezTo>
                  <a:lnTo>
                    <a:pt x="64294" y="293751"/>
                  </a:lnTo>
                  <a:lnTo>
                    <a:pt x="65722" y="293846"/>
                  </a:lnTo>
                  <a:lnTo>
                    <a:pt x="65722" y="293846"/>
                  </a:lnTo>
                  <a:lnTo>
                    <a:pt x="66199" y="293846"/>
                  </a:lnTo>
                  <a:cubicBezTo>
                    <a:pt x="67342" y="293846"/>
                    <a:pt x="68199" y="293941"/>
                    <a:pt x="69342" y="293941"/>
                  </a:cubicBezTo>
                  <a:lnTo>
                    <a:pt x="76771" y="293941"/>
                  </a:lnTo>
                  <a:cubicBezTo>
                    <a:pt x="121349" y="293941"/>
                    <a:pt x="157734" y="330327"/>
                    <a:pt x="157734" y="374904"/>
                  </a:cubicBezTo>
                  <a:lnTo>
                    <a:pt x="157734" y="429959"/>
                  </a:lnTo>
                  <a:lnTo>
                    <a:pt x="268510" y="429959"/>
                  </a:lnTo>
                  <a:cubicBezTo>
                    <a:pt x="297085" y="429959"/>
                    <a:pt x="320898" y="408813"/>
                    <a:pt x="325279" y="381476"/>
                  </a:cubicBezTo>
                  <a:cubicBezTo>
                    <a:pt x="325279" y="381476"/>
                    <a:pt x="325279" y="80201"/>
                    <a:pt x="325279" y="0"/>
                  </a:cubicBezTo>
                  <a:lnTo>
                    <a:pt x="211741"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11" name="Freeform: Shape 210">
              <a:extLst>
                <a:ext uri="{FF2B5EF4-FFF2-40B4-BE49-F238E27FC236}">
                  <a16:creationId xmlns:a16="http://schemas.microsoft.com/office/drawing/2014/main" id="{BEF1A51A-4CDC-4918-922A-8E42BA210951}"/>
                </a:ext>
              </a:extLst>
            </p:cNvPr>
            <p:cNvSpPr/>
            <p:nvPr/>
          </p:nvSpPr>
          <p:spPr>
            <a:xfrm>
              <a:off x="4486386" y="4284043"/>
              <a:ext cx="276796" cy="278606"/>
            </a:xfrm>
            <a:custGeom>
              <a:avLst/>
              <a:gdLst>
                <a:gd name="connsiteX0" fmla="*/ 115158 w 276796"/>
                <a:gd name="connsiteY0" fmla="*/ 95 h 278606"/>
                <a:gd name="connsiteX1" fmla="*/ 0 w 276796"/>
                <a:gd name="connsiteY1" fmla="*/ 114395 h 278606"/>
                <a:gd name="connsiteX2" fmla="*/ 0 w 276796"/>
                <a:gd name="connsiteY2" fmla="*/ 164402 h 278606"/>
                <a:gd name="connsiteX3" fmla="*/ 191 w 276796"/>
                <a:gd name="connsiteY3" fmla="*/ 167545 h 278606"/>
                <a:gd name="connsiteX4" fmla="*/ 0 w 276796"/>
                <a:gd name="connsiteY4" fmla="*/ 170688 h 278606"/>
                <a:gd name="connsiteX5" fmla="*/ 0 w 276796"/>
                <a:gd name="connsiteY5" fmla="*/ 278606 h 278606"/>
                <a:gd name="connsiteX6" fmla="*/ 115158 w 276796"/>
                <a:gd name="connsiteY6" fmla="*/ 278606 h 278606"/>
                <a:gd name="connsiteX7" fmla="*/ 154305 w 276796"/>
                <a:gd name="connsiteY7" fmla="*/ 278606 h 278606"/>
                <a:gd name="connsiteX8" fmla="*/ 276797 w 276796"/>
                <a:gd name="connsiteY8" fmla="*/ 278606 h 278606"/>
                <a:gd name="connsiteX9" fmla="*/ 276797 w 276796"/>
                <a:gd name="connsiteY9" fmla="*/ 0 h 278606"/>
                <a:gd name="connsiteX10" fmla="*/ 115158 w 276796"/>
                <a:gd name="connsiteY10" fmla="*/ 0 h 2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6796" h="278606">
                  <a:moveTo>
                    <a:pt x="115158" y="95"/>
                  </a:moveTo>
                  <a:cubicBezTo>
                    <a:pt x="51816" y="95"/>
                    <a:pt x="0" y="51530"/>
                    <a:pt x="0" y="114395"/>
                  </a:cubicBezTo>
                  <a:lnTo>
                    <a:pt x="0" y="164402"/>
                  </a:lnTo>
                  <a:cubicBezTo>
                    <a:pt x="0" y="165449"/>
                    <a:pt x="95" y="166497"/>
                    <a:pt x="191" y="167545"/>
                  </a:cubicBezTo>
                  <a:cubicBezTo>
                    <a:pt x="95" y="168593"/>
                    <a:pt x="0" y="169640"/>
                    <a:pt x="0" y="170688"/>
                  </a:cubicBezTo>
                  <a:lnTo>
                    <a:pt x="0" y="278606"/>
                  </a:lnTo>
                  <a:lnTo>
                    <a:pt x="115158" y="278606"/>
                  </a:lnTo>
                  <a:lnTo>
                    <a:pt x="154305" y="278606"/>
                  </a:lnTo>
                  <a:lnTo>
                    <a:pt x="276797" y="278606"/>
                  </a:lnTo>
                  <a:lnTo>
                    <a:pt x="276797" y="0"/>
                  </a:lnTo>
                  <a:lnTo>
                    <a:pt x="115158"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12" name="Freeform: Shape 211">
              <a:extLst>
                <a:ext uri="{FF2B5EF4-FFF2-40B4-BE49-F238E27FC236}">
                  <a16:creationId xmlns:a16="http://schemas.microsoft.com/office/drawing/2014/main" id="{01478734-0AC6-49AA-BF32-5CA553A98943}"/>
                </a:ext>
              </a:extLst>
            </p:cNvPr>
            <p:cNvSpPr/>
            <p:nvPr/>
          </p:nvSpPr>
          <p:spPr>
            <a:xfrm>
              <a:off x="4651074" y="3828367"/>
              <a:ext cx="633888" cy="734377"/>
            </a:xfrm>
            <a:custGeom>
              <a:avLst/>
              <a:gdLst>
                <a:gd name="connsiteX0" fmla="*/ 575024 w 633888"/>
                <a:gd name="connsiteY0" fmla="*/ 0 h 734377"/>
                <a:gd name="connsiteX1" fmla="*/ 472916 w 633888"/>
                <a:gd name="connsiteY1" fmla="*/ 0 h 734377"/>
                <a:gd name="connsiteX2" fmla="*/ 273463 w 633888"/>
                <a:gd name="connsiteY2" fmla="*/ 0 h 734377"/>
                <a:gd name="connsiteX3" fmla="*/ 247079 w 633888"/>
                <a:gd name="connsiteY3" fmla="*/ 0 h 734377"/>
                <a:gd name="connsiteX4" fmla="*/ 233648 w 633888"/>
                <a:gd name="connsiteY4" fmla="*/ 857 h 734377"/>
                <a:gd name="connsiteX5" fmla="*/ 82487 w 633888"/>
                <a:gd name="connsiteY5" fmla="*/ 1238 h 734377"/>
                <a:gd name="connsiteX6" fmla="*/ 762 w 633888"/>
                <a:gd name="connsiteY6" fmla="*/ 762 h 734377"/>
                <a:gd name="connsiteX7" fmla="*/ 762 w 633888"/>
                <a:gd name="connsiteY7" fmla="*/ 141637 h 734377"/>
                <a:gd name="connsiteX8" fmla="*/ 0 w 633888"/>
                <a:gd name="connsiteY8" fmla="*/ 141637 h 734377"/>
                <a:gd name="connsiteX9" fmla="*/ 0 w 633888"/>
                <a:gd name="connsiteY9" fmla="*/ 455771 h 734377"/>
                <a:gd name="connsiteX10" fmla="*/ 93250 w 633888"/>
                <a:gd name="connsiteY10" fmla="*/ 455771 h 734377"/>
                <a:gd name="connsiteX11" fmla="*/ 105346 w 633888"/>
                <a:gd name="connsiteY11" fmla="*/ 455771 h 734377"/>
                <a:gd name="connsiteX12" fmla="*/ 110776 w 633888"/>
                <a:gd name="connsiteY12" fmla="*/ 455771 h 734377"/>
                <a:gd name="connsiteX13" fmla="*/ 110776 w 633888"/>
                <a:gd name="connsiteY13" fmla="*/ 734378 h 734377"/>
                <a:gd name="connsiteX14" fmla="*/ 182309 w 633888"/>
                <a:gd name="connsiteY14" fmla="*/ 734378 h 734377"/>
                <a:gd name="connsiteX15" fmla="*/ 218504 w 633888"/>
                <a:gd name="connsiteY15" fmla="*/ 734378 h 734377"/>
                <a:gd name="connsiteX16" fmla="*/ 324993 w 633888"/>
                <a:gd name="connsiteY16" fmla="*/ 734378 h 734377"/>
                <a:gd name="connsiteX17" fmla="*/ 324993 w 633888"/>
                <a:gd name="connsiteY17" fmla="*/ 711232 h 734377"/>
                <a:gd name="connsiteX18" fmla="*/ 437674 w 633888"/>
                <a:gd name="connsiteY18" fmla="*/ 615029 h 734377"/>
                <a:gd name="connsiteX19" fmla="*/ 633889 w 633888"/>
                <a:gd name="connsiteY19" fmla="*/ 615029 h 734377"/>
                <a:gd name="connsiteX20" fmla="*/ 633889 w 633888"/>
                <a:gd name="connsiteY20" fmla="*/ 512731 h 734377"/>
                <a:gd name="connsiteX21" fmla="*/ 633889 w 633888"/>
                <a:gd name="connsiteY21" fmla="*/ 232886 h 734377"/>
                <a:gd name="connsiteX22" fmla="*/ 633889 w 633888"/>
                <a:gd name="connsiteY22" fmla="*/ 58769 h 734377"/>
                <a:gd name="connsiteX23" fmla="*/ 575024 w 633888"/>
                <a:gd name="connsiteY23" fmla="*/ 0 h 73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33888" h="734377">
                  <a:moveTo>
                    <a:pt x="575024" y="0"/>
                  </a:moveTo>
                  <a:lnTo>
                    <a:pt x="472916" y="0"/>
                  </a:lnTo>
                  <a:lnTo>
                    <a:pt x="273463" y="0"/>
                  </a:lnTo>
                  <a:lnTo>
                    <a:pt x="247079" y="0"/>
                  </a:lnTo>
                  <a:cubicBezTo>
                    <a:pt x="242506" y="0"/>
                    <a:pt x="238030" y="381"/>
                    <a:pt x="233648" y="857"/>
                  </a:cubicBezTo>
                  <a:lnTo>
                    <a:pt x="82487" y="1238"/>
                  </a:lnTo>
                  <a:lnTo>
                    <a:pt x="762" y="762"/>
                  </a:lnTo>
                  <a:lnTo>
                    <a:pt x="762" y="141637"/>
                  </a:lnTo>
                  <a:lnTo>
                    <a:pt x="0" y="141637"/>
                  </a:lnTo>
                  <a:lnTo>
                    <a:pt x="0" y="455771"/>
                  </a:lnTo>
                  <a:lnTo>
                    <a:pt x="93250" y="455771"/>
                  </a:lnTo>
                  <a:lnTo>
                    <a:pt x="105346" y="455771"/>
                  </a:lnTo>
                  <a:lnTo>
                    <a:pt x="110776" y="455771"/>
                  </a:lnTo>
                  <a:lnTo>
                    <a:pt x="110776" y="734378"/>
                  </a:lnTo>
                  <a:lnTo>
                    <a:pt x="182309" y="734378"/>
                  </a:lnTo>
                  <a:lnTo>
                    <a:pt x="218504" y="734378"/>
                  </a:lnTo>
                  <a:lnTo>
                    <a:pt x="324993" y="734378"/>
                  </a:lnTo>
                  <a:lnTo>
                    <a:pt x="324993" y="711232"/>
                  </a:lnTo>
                  <a:cubicBezTo>
                    <a:pt x="333756" y="656939"/>
                    <a:pt x="381000" y="615029"/>
                    <a:pt x="437674" y="615029"/>
                  </a:cubicBezTo>
                  <a:lnTo>
                    <a:pt x="633889" y="615029"/>
                  </a:lnTo>
                  <a:lnTo>
                    <a:pt x="633889" y="512731"/>
                  </a:lnTo>
                  <a:lnTo>
                    <a:pt x="633889" y="232886"/>
                  </a:lnTo>
                  <a:lnTo>
                    <a:pt x="633889" y="58769"/>
                  </a:lnTo>
                  <a:cubicBezTo>
                    <a:pt x="633699" y="26384"/>
                    <a:pt x="607314" y="0"/>
                    <a:pt x="575024" y="0"/>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87595101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Appendix">
    <p:spTree>
      <p:nvGrpSpPr>
        <p:cNvPr id="1" name=""/>
        <p:cNvGrpSpPr/>
        <p:nvPr/>
      </p:nvGrpSpPr>
      <p:grpSpPr>
        <a:xfrm>
          <a:off x="0" y="0"/>
          <a:ext cx="0" cy="0"/>
          <a:chOff x="0" y="0"/>
          <a:chExt cx="0" cy="0"/>
        </a:xfrm>
      </p:grpSpPr>
      <p:sp>
        <p:nvSpPr>
          <p:cNvPr id="4" name="Espace réservé du numéro de diapositive 3"/>
          <p:cNvSpPr>
            <a:spLocks noGrp="1"/>
          </p:cNvSpPr>
          <p:nvPr>
            <p:ph type="sldNum" sz="quarter" idx="10"/>
          </p:nvPr>
        </p:nvSpPr>
        <p:spPr/>
        <p:txBody>
          <a:bodyPr/>
          <a:lstStyle>
            <a:lvl1pPr>
              <a:defRPr b="0" i="0"/>
            </a:lvl1pPr>
          </a:lstStyle>
          <a:p>
            <a:fld id="{F551322C-20B2-48C3-B63D-68158FEBF630}" type="slidenum">
              <a:rPr lang="en-US" smtClean="0"/>
              <a:pPr/>
              <a:t>‹#›</a:t>
            </a:fld>
            <a:endParaRPr lang="en-US" dirty="0"/>
          </a:p>
        </p:txBody>
      </p:sp>
      <p:sp>
        <p:nvSpPr>
          <p:cNvPr id="22" name="Text Placeholder 15"/>
          <p:cNvSpPr>
            <a:spLocks noGrp="1"/>
          </p:cNvSpPr>
          <p:nvPr>
            <p:ph type="body" sz="quarter" idx="12" hasCustomPrompt="1"/>
          </p:nvPr>
        </p:nvSpPr>
        <p:spPr>
          <a:xfrm>
            <a:off x="1927517" y="1792800"/>
            <a:ext cx="7395317" cy="792162"/>
          </a:xfrm>
          <a:prstGeom prst="rect">
            <a:avLst/>
          </a:prstGeom>
        </p:spPr>
        <p:txBody>
          <a:bodyPr vert="horz" wrap="square" lIns="72000" tIns="36000" rIns="72000" bIns="36000" rtlCol="0" anchor="ctr" anchorCtr="0">
            <a:noAutofit/>
          </a:bodyPr>
          <a:lstStyle>
            <a:lvl1pPr>
              <a:defRPr lang="en-US" sz="3000" b="0" i="0" baseline="0" dirty="0">
                <a:solidFill>
                  <a:srgbClr val="3366FF"/>
                </a:solidFill>
              </a:defRPr>
            </a:lvl1pPr>
          </a:lstStyle>
          <a:p>
            <a:pPr lvl="0"/>
            <a:r>
              <a:rPr lang="en-US" dirty="0"/>
              <a:t>Appendix</a:t>
            </a:r>
          </a:p>
        </p:txBody>
      </p:sp>
      <p:pic>
        <p:nvPicPr>
          <p:cNvPr id="60" name="Picture 59">
            <a:extLst>
              <a:ext uri="{FF2B5EF4-FFF2-40B4-BE49-F238E27FC236}">
                <a16:creationId xmlns:a16="http://schemas.microsoft.com/office/drawing/2014/main" id="{D5DB83FA-5C3A-44ED-B44C-D3FE75776841}"/>
              </a:ext>
            </a:extLst>
          </p:cNvPr>
          <p:cNvPicPr>
            <a:picLocks noChangeAspect="1"/>
          </p:cNvPicPr>
          <p:nvPr userDrawn="1"/>
        </p:nvPicPr>
        <p:blipFill>
          <a:blip r:embed="rId2"/>
          <a:stretch>
            <a:fillRect/>
          </a:stretch>
        </p:blipFill>
        <p:spPr>
          <a:xfrm>
            <a:off x="205062" y="5137252"/>
            <a:ext cx="814736" cy="305962"/>
          </a:xfrm>
          <a:prstGeom prst="rect">
            <a:avLst/>
          </a:prstGeom>
        </p:spPr>
      </p:pic>
      <p:pic>
        <p:nvPicPr>
          <p:cNvPr id="61" name="Picture 60">
            <a:extLst>
              <a:ext uri="{FF2B5EF4-FFF2-40B4-BE49-F238E27FC236}">
                <a16:creationId xmlns:a16="http://schemas.microsoft.com/office/drawing/2014/main" id="{75895028-E589-4F33-808B-9C3894E767F2}"/>
              </a:ext>
            </a:extLst>
          </p:cNvPr>
          <p:cNvPicPr>
            <a:picLocks noChangeAspect="1"/>
          </p:cNvPicPr>
          <p:nvPr userDrawn="1"/>
        </p:nvPicPr>
        <p:blipFill>
          <a:blip r:embed="rId3" cstate="email">
            <a:extLst>
              <a:ext uri="{28A0092B-C50C-407E-A947-70E740481C1C}">
                <a14:useLocalDpi xmlns:a14="http://schemas.microsoft.com/office/drawing/2010/main" val="0"/>
              </a:ext>
            </a:extLst>
          </a:blip>
          <a:stretch>
            <a:fillRect/>
          </a:stretch>
        </p:blipFill>
        <p:spPr>
          <a:xfrm>
            <a:off x="1109527" y="4216462"/>
            <a:ext cx="663210" cy="529678"/>
          </a:xfrm>
          <a:prstGeom prst="rect">
            <a:avLst/>
          </a:prstGeom>
        </p:spPr>
      </p:pic>
      <p:pic>
        <p:nvPicPr>
          <p:cNvPr id="62" name="Picture 61">
            <a:extLst>
              <a:ext uri="{FF2B5EF4-FFF2-40B4-BE49-F238E27FC236}">
                <a16:creationId xmlns:a16="http://schemas.microsoft.com/office/drawing/2014/main" id="{3F101822-F690-4F56-B070-AB6DD6F71706}"/>
              </a:ext>
            </a:extLst>
          </p:cNvPr>
          <p:cNvPicPr>
            <a:picLocks noChangeAspect="1"/>
          </p:cNvPicPr>
          <p:nvPr userDrawn="1"/>
        </p:nvPicPr>
        <p:blipFill>
          <a:blip r:embed="rId4"/>
          <a:stretch>
            <a:fillRect/>
          </a:stretch>
        </p:blipFill>
        <p:spPr>
          <a:xfrm>
            <a:off x="266404" y="2421002"/>
            <a:ext cx="740405" cy="322741"/>
          </a:xfrm>
          <a:prstGeom prst="rect">
            <a:avLst/>
          </a:prstGeom>
        </p:spPr>
      </p:pic>
      <p:pic>
        <p:nvPicPr>
          <p:cNvPr id="63" name="Picture 62">
            <a:extLst>
              <a:ext uri="{FF2B5EF4-FFF2-40B4-BE49-F238E27FC236}">
                <a16:creationId xmlns:a16="http://schemas.microsoft.com/office/drawing/2014/main" id="{CA73086A-306F-4C94-93BE-402DB0DA7242}"/>
              </a:ext>
            </a:extLst>
          </p:cNvPr>
          <p:cNvPicPr>
            <a:picLocks noChangeAspect="1"/>
          </p:cNvPicPr>
          <p:nvPr userDrawn="1"/>
        </p:nvPicPr>
        <p:blipFill>
          <a:blip r:embed="rId5"/>
          <a:stretch>
            <a:fillRect/>
          </a:stretch>
        </p:blipFill>
        <p:spPr>
          <a:xfrm>
            <a:off x="289456" y="3550937"/>
            <a:ext cx="648702" cy="325052"/>
          </a:xfrm>
          <a:prstGeom prst="rect">
            <a:avLst/>
          </a:prstGeom>
        </p:spPr>
      </p:pic>
      <p:pic>
        <p:nvPicPr>
          <p:cNvPr id="64" name="Picture 12" descr="http://www.ingenieurjobs.de/content/tinybrowser/image/transnetbw_gmbh.jpg">
            <a:extLst>
              <a:ext uri="{FF2B5EF4-FFF2-40B4-BE49-F238E27FC236}">
                <a16:creationId xmlns:a16="http://schemas.microsoft.com/office/drawing/2014/main" id="{9671E56D-9292-4787-A077-A350C92D7E7F}"/>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002563" y="5392629"/>
            <a:ext cx="834236" cy="164762"/>
          </a:xfrm>
          <a:prstGeom prst="rect">
            <a:avLst/>
          </a:prstGeom>
          <a:noFill/>
          <a:extLst>
            <a:ext uri="{909E8E84-426E-40dd-AFC4-6F175D3DCCD1}">
              <a14:hiddenFill xmlns:a14="http://schemas.microsoft.com/office/drawing/2010/main" xmlns="">
                <a:solidFill>
                  <a:srgbClr val="FFFFFF"/>
                </a:solidFill>
              </a14:hiddenFill>
            </a:ext>
          </a:extLst>
        </p:spPr>
      </p:pic>
      <p:pic>
        <p:nvPicPr>
          <p:cNvPr id="65" name="Picture 64">
            <a:extLst>
              <a:ext uri="{FF2B5EF4-FFF2-40B4-BE49-F238E27FC236}">
                <a16:creationId xmlns:a16="http://schemas.microsoft.com/office/drawing/2014/main" id="{7AB87BCC-5341-4AB0-90AC-894A2001779D}"/>
              </a:ext>
            </a:extLst>
          </p:cNvPr>
          <p:cNvPicPr>
            <a:picLocks noChangeAspect="1"/>
          </p:cNvPicPr>
          <p:nvPr userDrawn="1"/>
        </p:nvPicPr>
        <p:blipFill>
          <a:blip r:embed="rId7"/>
          <a:stretch>
            <a:fillRect/>
          </a:stretch>
        </p:blipFill>
        <p:spPr>
          <a:xfrm>
            <a:off x="1139971" y="2147510"/>
            <a:ext cx="606064" cy="379476"/>
          </a:xfrm>
          <a:prstGeom prst="rect">
            <a:avLst/>
          </a:prstGeom>
        </p:spPr>
      </p:pic>
      <p:pic>
        <p:nvPicPr>
          <p:cNvPr id="66" name="Picture 65">
            <a:extLst>
              <a:ext uri="{FF2B5EF4-FFF2-40B4-BE49-F238E27FC236}">
                <a16:creationId xmlns:a16="http://schemas.microsoft.com/office/drawing/2014/main" id="{B44AF5C3-962C-487D-BEAE-4FB1A344045F}"/>
              </a:ext>
            </a:extLst>
          </p:cNvPr>
          <p:cNvPicPr>
            <a:picLocks noChangeAspect="1"/>
          </p:cNvPicPr>
          <p:nvPr userDrawn="1"/>
        </p:nvPicPr>
        <p:blipFill rotWithShape="1">
          <a:blip r:embed="rId8">
            <a:extLst>
              <a:ext uri="{28A0092B-C50C-407E-A947-70E740481C1C}">
                <a14:useLocalDpi xmlns:a14="http://schemas.microsoft.com/office/drawing/2010/main" val="0"/>
              </a:ext>
            </a:extLst>
          </a:blip>
          <a:srcRect r="66927"/>
          <a:stretch/>
        </p:blipFill>
        <p:spPr>
          <a:xfrm>
            <a:off x="1133792" y="2752294"/>
            <a:ext cx="631011" cy="253934"/>
          </a:xfrm>
          <a:prstGeom prst="rect">
            <a:avLst/>
          </a:prstGeom>
        </p:spPr>
      </p:pic>
      <p:pic>
        <p:nvPicPr>
          <p:cNvPr id="67" name="Picture 66">
            <a:extLst>
              <a:ext uri="{FF2B5EF4-FFF2-40B4-BE49-F238E27FC236}">
                <a16:creationId xmlns:a16="http://schemas.microsoft.com/office/drawing/2014/main" id="{0441CE42-A4BE-4292-9CF5-0B5059939EB2}"/>
              </a:ext>
            </a:extLst>
          </p:cNvPr>
          <p:cNvPicPr>
            <a:picLocks noChangeAspect="1"/>
          </p:cNvPicPr>
          <p:nvPr userDrawn="1"/>
        </p:nvPicPr>
        <p:blipFill>
          <a:blip r:embed="rId9" cstate="email">
            <a:extLst>
              <a:ext uri="{28A0092B-C50C-407E-A947-70E740481C1C}">
                <a14:useLocalDpi xmlns:a14="http://schemas.microsoft.com/office/drawing/2010/main" val="0"/>
              </a:ext>
            </a:extLst>
          </a:blip>
          <a:stretch>
            <a:fillRect/>
          </a:stretch>
        </p:blipFill>
        <p:spPr>
          <a:xfrm>
            <a:off x="288899" y="4698332"/>
            <a:ext cx="592836" cy="196596"/>
          </a:xfrm>
          <a:prstGeom prst="rect">
            <a:avLst/>
          </a:prstGeom>
        </p:spPr>
      </p:pic>
      <p:pic>
        <p:nvPicPr>
          <p:cNvPr id="68" name="Picture 67">
            <a:extLst>
              <a:ext uri="{FF2B5EF4-FFF2-40B4-BE49-F238E27FC236}">
                <a16:creationId xmlns:a16="http://schemas.microsoft.com/office/drawing/2014/main" id="{E90E7923-392A-45CB-855A-0D6C8538269F}"/>
              </a:ext>
            </a:extLst>
          </p:cNvPr>
          <p:cNvPicPr>
            <a:picLocks noChangeAspect="1"/>
          </p:cNvPicPr>
          <p:nvPr userDrawn="1"/>
        </p:nvPicPr>
        <p:blipFill>
          <a:blip r:embed="rId10"/>
          <a:stretch>
            <a:fillRect/>
          </a:stretch>
        </p:blipFill>
        <p:spPr>
          <a:xfrm>
            <a:off x="287703" y="5476257"/>
            <a:ext cx="633790" cy="396119"/>
          </a:xfrm>
          <a:prstGeom prst="rect">
            <a:avLst/>
          </a:prstGeom>
        </p:spPr>
      </p:pic>
      <p:pic>
        <p:nvPicPr>
          <p:cNvPr id="69" name="Picture 68">
            <a:extLst>
              <a:ext uri="{FF2B5EF4-FFF2-40B4-BE49-F238E27FC236}">
                <a16:creationId xmlns:a16="http://schemas.microsoft.com/office/drawing/2014/main" id="{9C68D06B-5A39-41A4-80B2-6F4C131F30AD}"/>
              </a:ext>
            </a:extLst>
          </p:cNvPr>
          <p:cNvPicPr>
            <a:picLocks noChangeAspect="1"/>
          </p:cNvPicPr>
          <p:nvPr userDrawn="1"/>
        </p:nvPicPr>
        <p:blipFill>
          <a:blip r:embed="rId11"/>
          <a:stretch>
            <a:fillRect/>
          </a:stretch>
        </p:blipFill>
        <p:spPr>
          <a:xfrm>
            <a:off x="1043955" y="4976691"/>
            <a:ext cx="735485" cy="158997"/>
          </a:xfrm>
          <a:prstGeom prst="rect">
            <a:avLst/>
          </a:prstGeom>
        </p:spPr>
      </p:pic>
      <p:pic>
        <p:nvPicPr>
          <p:cNvPr id="70" name="Picture 69">
            <a:extLst>
              <a:ext uri="{FF2B5EF4-FFF2-40B4-BE49-F238E27FC236}">
                <a16:creationId xmlns:a16="http://schemas.microsoft.com/office/drawing/2014/main" id="{7426C16E-8590-4003-A2EC-055671A21C15}"/>
              </a:ext>
            </a:extLst>
          </p:cNvPr>
          <p:cNvPicPr>
            <a:picLocks noChangeAspect="1"/>
          </p:cNvPicPr>
          <p:nvPr userDrawn="1"/>
        </p:nvPicPr>
        <p:blipFill>
          <a:blip r:embed="rId12">
            <a:clrChange>
              <a:clrFrom>
                <a:srgbClr val="FFFFFF"/>
              </a:clrFrom>
              <a:clrTo>
                <a:srgbClr val="FFFFFF">
                  <a:alpha val="0"/>
                </a:srgbClr>
              </a:clrTo>
            </a:clrChange>
          </a:blip>
          <a:stretch>
            <a:fillRect/>
          </a:stretch>
        </p:blipFill>
        <p:spPr bwMode="auto">
          <a:xfrm>
            <a:off x="1086544" y="3686896"/>
            <a:ext cx="707132" cy="377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1" name="Picture 70">
            <a:extLst>
              <a:ext uri="{FF2B5EF4-FFF2-40B4-BE49-F238E27FC236}">
                <a16:creationId xmlns:a16="http://schemas.microsoft.com/office/drawing/2014/main" id="{11197264-EC6B-4EDD-B369-6A244D64DEB5}"/>
              </a:ext>
            </a:extLst>
          </p:cNvPr>
          <p:cNvPicPr>
            <a:picLocks noChangeAspect="1"/>
          </p:cNvPicPr>
          <p:nvPr userDrawn="1"/>
        </p:nvPicPr>
        <p:blipFill>
          <a:blip r:embed="rId13" cstate="hqprint">
            <a:extLst>
              <a:ext uri="{28A0092B-C50C-407E-A947-70E740481C1C}">
                <a14:useLocalDpi xmlns:a14="http://schemas.microsoft.com/office/drawing/2010/main"/>
              </a:ext>
            </a:extLst>
          </a:blip>
          <a:stretch>
            <a:fillRect/>
          </a:stretch>
        </p:blipFill>
        <p:spPr>
          <a:xfrm>
            <a:off x="1213955" y="3158657"/>
            <a:ext cx="396152" cy="366468"/>
          </a:xfrm>
          <a:prstGeom prst="rect">
            <a:avLst/>
          </a:prstGeom>
        </p:spPr>
      </p:pic>
      <p:pic>
        <p:nvPicPr>
          <p:cNvPr id="72" name="Picture 71">
            <a:extLst>
              <a:ext uri="{FF2B5EF4-FFF2-40B4-BE49-F238E27FC236}">
                <a16:creationId xmlns:a16="http://schemas.microsoft.com/office/drawing/2014/main" id="{C77F3350-2568-4786-85F1-BB8BD945DDF0}"/>
              </a:ext>
            </a:extLst>
          </p:cNvPr>
          <p:cNvPicPr>
            <a:picLocks noChangeAspect="1"/>
          </p:cNvPicPr>
          <p:nvPr userDrawn="1"/>
        </p:nvPicPr>
        <p:blipFill>
          <a:blip r:embed="rId14"/>
          <a:stretch>
            <a:fillRect/>
          </a:stretch>
        </p:blipFill>
        <p:spPr>
          <a:xfrm>
            <a:off x="324830" y="4088565"/>
            <a:ext cx="718857" cy="345045"/>
          </a:xfrm>
          <a:prstGeom prst="rect">
            <a:avLst/>
          </a:prstGeom>
        </p:spPr>
      </p:pic>
      <p:pic>
        <p:nvPicPr>
          <p:cNvPr id="73" name="Picture 72">
            <a:extLst>
              <a:ext uri="{FF2B5EF4-FFF2-40B4-BE49-F238E27FC236}">
                <a16:creationId xmlns:a16="http://schemas.microsoft.com/office/drawing/2014/main" id="{580FCB63-5821-4653-AF4A-A93D81B71213}"/>
              </a:ext>
            </a:extLst>
          </p:cNvPr>
          <p:cNvPicPr>
            <a:picLocks noChangeAspect="1"/>
          </p:cNvPicPr>
          <p:nvPr userDrawn="1"/>
        </p:nvPicPr>
        <p:blipFill>
          <a:blip r:embed="rId15"/>
          <a:stretch>
            <a:fillRect/>
          </a:stretch>
        </p:blipFill>
        <p:spPr>
          <a:xfrm>
            <a:off x="216480" y="2964886"/>
            <a:ext cx="762321" cy="358625"/>
          </a:xfrm>
          <a:prstGeom prst="rect">
            <a:avLst/>
          </a:prstGeom>
        </p:spPr>
      </p:pic>
      <p:pic>
        <p:nvPicPr>
          <p:cNvPr id="74" name="Picture 73">
            <a:extLst>
              <a:ext uri="{FF2B5EF4-FFF2-40B4-BE49-F238E27FC236}">
                <a16:creationId xmlns:a16="http://schemas.microsoft.com/office/drawing/2014/main" id="{767BDA7F-3116-46D4-8683-E2D706B8DDE5}"/>
              </a:ext>
            </a:extLst>
          </p:cNvPr>
          <p:cNvPicPr>
            <a:picLocks noChangeAspect="1"/>
          </p:cNvPicPr>
          <p:nvPr userDrawn="1"/>
        </p:nvPicPr>
        <p:blipFill>
          <a:blip r:embed="rId16"/>
          <a:stretch>
            <a:fillRect/>
          </a:stretch>
        </p:blipFill>
        <p:spPr>
          <a:xfrm>
            <a:off x="205062" y="1981362"/>
            <a:ext cx="833968" cy="305962"/>
          </a:xfrm>
          <a:prstGeom prst="rect">
            <a:avLst/>
          </a:prstGeom>
        </p:spPr>
      </p:pic>
    </p:spTree>
    <p:extLst>
      <p:ext uri="{BB962C8B-B14F-4D97-AF65-F5344CB8AC3E}">
        <p14:creationId xmlns:p14="http://schemas.microsoft.com/office/powerpoint/2010/main" val="414960187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2328" y="457200"/>
            <a:ext cx="3194943" cy="1600200"/>
          </a:xfrm>
        </p:spPr>
        <p:txBody>
          <a:bodyPr anchor="b"/>
          <a:lstStyle>
            <a:lvl1pPr>
              <a:defRPr sz="2600"/>
            </a:lvl1pPr>
          </a:lstStyle>
          <a:p>
            <a:r>
              <a:rPr lang="en-US"/>
              <a:t>Click to edit Master title style</a:t>
            </a:r>
          </a:p>
        </p:txBody>
      </p:sp>
      <p:sp>
        <p:nvSpPr>
          <p:cNvPr id="3" name="Content Placeholder 2"/>
          <p:cNvSpPr>
            <a:spLocks noGrp="1"/>
          </p:cNvSpPr>
          <p:nvPr>
            <p:ph idx="1"/>
          </p:nvPr>
        </p:nvSpPr>
        <p:spPr>
          <a:xfrm>
            <a:off x="4211340" y="987426"/>
            <a:ext cx="5014913" cy="4873625"/>
          </a:xfrm>
        </p:spPr>
        <p:txBody>
          <a:bodyPr/>
          <a:lstStyle>
            <a:lvl1pPr>
              <a:defRPr sz="2600"/>
            </a:lvl1pPr>
            <a:lvl2pPr>
              <a:defRPr sz="2275"/>
            </a:lvl2pPr>
            <a:lvl3pPr>
              <a:defRPr sz="1950"/>
            </a:lvl3pPr>
            <a:lvl4pPr>
              <a:defRPr sz="1625"/>
            </a:lvl4pPr>
            <a:lvl5pPr>
              <a:defRPr sz="1625"/>
            </a:lvl5pPr>
            <a:lvl6pPr>
              <a:defRPr sz="1625"/>
            </a:lvl6pPr>
            <a:lvl7pPr>
              <a:defRPr sz="1625"/>
            </a:lvl7pPr>
            <a:lvl8pPr>
              <a:defRPr sz="1625"/>
            </a:lvl8pPr>
            <a:lvl9pPr>
              <a:defRPr sz="1625"/>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328" y="2057400"/>
            <a:ext cx="3194943" cy="3811588"/>
          </a:xfrm>
        </p:spPr>
        <p:txBody>
          <a:bodyPr/>
          <a:lstStyle>
            <a:lvl1pPr marL="0" indent="0">
              <a:buNone/>
              <a:defRPr sz="1300"/>
            </a:lvl1pPr>
            <a:lvl2pPr marL="371475" indent="0">
              <a:buNone/>
              <a:defRPr sz="1138"/>
            </a:lvl2pPr>
            <a:lvl3pPr marL="742950" indent="0">
              <a:buNone/>
              <a:defRPr sz="975"/>
            </a:lvl3pPr>
            <a:lvl4pPr marL="1114425" indent="0">
              <a:buNone/>
              <a:defRPr sz="813"/>
            </a:lvl4pPr>
            <a:lvl5pPr marL="1485900" indent="0">
              <a:buNone/>
              <a:defRPr sz="813"/>
            </a:lvl5pPr>
            <a:lvl6pPr marL="1857375" indent="0">
              <a:buNone/>
              <a:defRPr sz="813"/>
            </a:lvl6pPr>
            <a:lvl7pPr marL="2228850" indent="0">
              <a:buNone/>
              <a:defRPr sz="813"/>
            </a:lvl7pPr>
            <a:lvl8pPr marL="2600325" indent="0">
              <a:buNone/>
              <a:defRPr sz="813"/>
            </a:lvl8pPr>
            <a:lvl9pPr marL="2971800" indent="0">
              <a:buNone/>
              <a:defRPr sz="813"/>
            </a:lvl9pPr>
          </a:lstStyle>
          <a:p>
            <a:pPr lvl="0"/>
            <a:r>
              <a:rPr lang="en-US"/>
              <a:t>Edit Master text styles</a:t>
            </a:r>
          </a:p>
        </p:txBody>
      </p:sp>
      <p:sp>
        <p:nvSpPr>
          <p:cNvPr id="5" name="Date Placeholder 4"/>
          <p:cNvSpPr>
            <a:spLocks noGrp="1"/>
          </p:cNvSpPr>
          <p:nvPr>
            <p:ph type="dt" sz="half" idx="10"/>
          </p:nvPr>
        </p:nvSpPr>
        <p:spPr/>
        <p:txBody>
          <a:bodyPr/>
          <a:lstStyle/>
          <a:p>
            <a:fld id="{627ED9C8-F09A-4D9E-BEC0-4725162E21FF}" type="datetimeFigureOut">
              <a:rPr lang="en-US" smtClean="0"/>
              <a:t>6/16/2022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C7D807A-D3EC-4DEA-86E2-120E4093F1A6}" type="slidenum">
              <a:rPr lang="en-US" smtClean="0"/>
              <a:t>‹#›</a:t>
            </a:fld>
            <a:endParaRPr lang="en-US"/>
          </a:p>
        </p:txBody>
      </p:sp>
    </p:spTree>
    <p:extLst>
      <p:ext uri="{BB962C8B-B14F-4D97-AF65-F5344CB8AC3E}">
        <p14:creationId xmlns:p14="http://schemas.microsoft.com/office/powerpoint/2010/main" val="76512489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39999" y="108000"/>
            <a:ext cx="6798796" cy="336550"/>
          </a:xfrm>
        </p:spPr>
        <p:txBody>
          <a:bodyPr vert="horz" lIns="72000" tIns="36000" rIns="72000" bIns="36000" rtlCol="0" anchor="t">
            <a:noAutofit/>
          </a:bodyPr>
          <a:lstStyle>
            <a:lvl1pPr>
              <a:defRPr lang="nl-NL" sz="1600" b="0" i="0" dirty="0">
                <a:solidFill>
                  <a:srgbClr val="008000"/>
                </a:solidFill>
                <a:latin typeface="+mn-lt"/>
                <a:ea typeface="Arial Unicode MS" panose="020B0604020202020204" pitchFamily="34" charset="-128"/>
                <a:cs typeface="Arial" panose="020B0604020202020204" pitchFamily="34" charset="0"/>
              </a:defRPr>
            </a:lvl1pPr>
          </a:lstStyle>
          <a:p>
            <a:pPr marL="0" lvl="0" indent="0" algn="l" rtl="0" eaLnBrk="1" fontAlgn="base" hangingPunct="1">
              <a:spcBef>
                <a:spcPts val="400"/>
              </a:spcBef>
              <a:spcAft>
                <a:spcPct val="0"/>
              </a:spcAft>
              <a:buClr>
                <a:schemeClr val="bg1"/>
              </a:buClr>
              <a:buSzPct val="120000"/>
              <a:buFont typeface="Arial" panose="020B0604020202020204" pitchFamily="34" charset="0"/>
              <a:buNone/>
            </a:pPr>
            <a:r>
              <a:rPr lang="en-US" dirty="0"/>
              <a:t>Click to edit Master title style</a:t>
            </a:r>
            <a:endParaRPr lang="nl-NL" dirty="0"/>
          </a:p>
        </p:txBody>
      </p:sp>
      <p:sp>
        <p:nvSpPr>
          <p:cNvPr id="13" name="Text Placeholder 12"/>
          <p:cNvSpPr>
            <a:spLocks noGrp="1"/>
          </p:cNvSpPr>
          <p:nvPr>
            <p:ph type="body" sz="quarter" idx="16" hasCustomPrompt="1"/>
          </p:nvPr>
        </p:nvSpPr>
        <p:spPr>
          <a:xfrm>
            <a:off x="540000" y="461650"/>
            <a:ext cx="8376894" cy="363850"/>
          </a:xfrm>
          <a:prstGeom prst="rect">
            <a:avLst/>
          </a:prstGeom>
        </p:spPr>
        <p:txBody>
          <a:bodyPr vert="horz" lIns="72000" tIns="36000" rIns="72000" bIns="36000" rtlCol="0" anchor="t">
            <a:noAutofit/>
          </a:bodyPr>
          <a:lstStyle>
            <a:lvl1pPr>
              <a:defRPr lang="nl-NL" sz="1400" b="0" i="0" dirty="0">
                <a:solidFill>
                  <a:srgbClr val="008000"/>
                </a:solidFill>
                <a:latin typeface="+mj-lt"/>
              </a:defRPr>
            </a:lvl1pPr>
          </a:lstStyle>
          <a:p>
            <a:pPr lvl="0">
              <a:spcBef>
                <a:spcPct val="0"/>
              </a:spcBef>
            </a:pPr>
            <a:r>
              <a:rPr lang="en-US" dirty="0"/>
              <a:t>Click to edit Description</a:t>
            </a:r>
          </a:p>
          <a:p>
            <a:pPr lvl="0">
              <a:spcBef>
                <a:spcPct val="0"/>
              </a:spcBef>
            </a:pPr>
            <a:endParaRPr lang="nl-NL" dirty="0"/>
          </a:p>
        </p:txBody>
      </p:sp>
      <p:sp>
        <p:nvSpPr>
          <p:cNvPr id="6" name="Espace réservé du numéro de diapositive 1">
            <a:extLst>
              <a:ext uri="{FF2B5EF4-FFF2-40B4-BE49-F238E27FC236}">
                <a16:creationId xmlns:a16="http://schemas.microsoft.com/office/drawing/2014/main" id="{A202140A-AFAB-44A8-AB9C-F5EEF12E385F}"/>
              </a:ext>
            </a:extLst>
          </p:cNvPr>
          <p:cNvSpPr>
            <a:spLocks noGrp="1"/>
          </p:cNvSpPr>
          <p:nvPr>
            <p:ph type="sldNum" sz="quarter" idx="4"/>
          </p:nvPr>
        </p:nvSpPr>
        <p:spPr>
          <a:xfrm>
            <a:off x="9148969" y="6553200"/>
            <a:ext cx="665523" cy="273089"/>
          </a:xfrm>
          <a:prstGeom prst="rect">
            <a:avLst/>
          </a:prstGeom>
        </p:spPr>
        <p:txBody>
          <a:bodyPr vert="horz" lIns="91440" tIns="45720" rIns="91440" bIns="45720" rtlCol="0" anchor="ctr"/>
          <a:lstStyle>
            <a:lvl1pPr algn="r">
              <a:defRPr sz="900" b="0" i="0">
                <a:solidFill>
                  <a:schemeClr val="bg1">
                    <a:lumMod val="50000"/>
                  </a:schemeClr>
                </a:solidFill>
                <a:latin typeface="+mn-lt"/>
                <a:ea typeface="Arial Unicode MS" panose="020B0604020202020204" pitchFamily="34" charset="-128"/>
                <a:cs typeface="Arial" panose="020B0604020202020204" pitchFamily="34" charset="0"/>
              </a:defRPr>
            </a:lvl1pPr>
          </a:lstStyle>
          <a:p>
            <a:fld id="{F551322C-20B2-48C3-B63D-68158FEBF630}" type="slidenum">
              <a:rPr lang="en-US" smtClean="0"/>
              <a:pPr/>
              <a:t>‹#›</a:t>
            </a:fld>
            <a:endParaRPr lang="en-US" dirty="0"/>
          </a:p>
        </p:txBody>
      </p:sp>
    </p:spTree>
    <p:extLst>
      <p:ext uri="{BB962C8B-B14F-4D97-AF65-F5344CB8AC3E}">
        <p14:creationId xmlns:p14="http://schemas.microsoft.com/office/powerpoint/2010/main" val="412267608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22D085-85A7-450C-B716-E3754F3E0CC4}"/>
              </a:ext>
            </a:extLst>
          </p:cNvPr>
          <p:cNvSpPr>
            <a:spLocks noGrp="1"/>
          </p:cNvSpPr>
          <p:nvPr>
            <p:ph type="ctrTitle"/>
          </p:nvPr>
        </p:nvSpPr>
        <p:spPr>
          <a:xfrm>
            <a:off x="1238250" y="1122363"/>
            <a:ext cx="7429500" cy="2387600"/>
          </a:xfrm>
        </p:spPr>
        <p:txBody>
          <a:bodyPr anchor="b"/>
          <a:lstStyle>
            <a:lvl1pPr algn="ctr">
              <a:defRPr sz="6000"/>
            </a:lvl1pPr>
          </a:lstStyle>
          <a:p>
            <a:r>
              <a:rPr lang="en-GB"/>
              <a:t>Click to edit Master title style</a:t>
            </a:r>
          </a:p>
        </p:txBody>
      </p:sp>
      <p:sp>
        <p:nvSpPr>
          <p:cNvPr id="3" name="Subtitle 2">
            <a:extLst>
              <a:ext uri="{FF2B5EF4-FFF2-40B4-BE49-F238E27FC236}">
                <a16:creationId xmlns:a16="http://schemas.microsoft.com/office/drawing/2014/main" id="{6203D04F-5293-45E3-9FC2-E506F677B15B}"/>
              </a:ext>
            </a:extLst>
          </p:cNvPr>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p>
        </p:txBody>
      </p:sp>
      <p:sp>
        <p:nvSpPr>
          <p:cNvPr id="4" name="Date Placeholder 3">
            <a:extLst>
              <a:ext uri="{FF2B5EF4-FFF2-40B4-BE49-F238E27FC236}">
                <a16:creationId xmlns:a16="http://schemas.microsoft.com/office/drawing/2014/main" id="{202AD0E1-B48F-49E5-9497-F1B589A532CC}"/>
              </a:ext>
            </a:extLst>
          </p:cNvPr>
          <p:cNvSpPr>
            <a:spLocks noGrp="1"/>
          </p:cNvSpPr>
          <p:nvPr>
            <p:ph type="dt" sz="half" idx="10"/>
          </p:nvPr>
        </p:nvSpPr>
        <p:spPr/>
        <p:txBody>
          <a:bodyPr/>
          <a:lstStyle/>
          <a:p>
            <a:fld id="{627ED9C8-F09A-4D9E-BEC0-4725162E21FF}" type="datetimeFigureOut">
              <a:rPr lang="en-US" smtClean="0"/>
              <a:t>6/16/2022</a:t>
            </a:fld>
            <a:endParaRPr lang="en-US"/>
          </a:p>
        </p:txBody>
      </p:sp>
      <p:sp>
        <p:nvSpPr>
          <p:cNvPr id="5" name="Footer Placeholder 4">
            <a:extLst>
              <a:ext uri="{FF2B5EF4-FFF2-40B4-BE49-F238E27FC236}">
                <a16:creationId xmlns:a16="http://schemas.microsoft.com/office/drawing/2014/main" id="{84C1E42C-8337-49B2-9810-7E9319F3A13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5B75FCB-BA4D-43ED-85CA-E9180753CA21}"/>
              </a:ext>
            </a:extLst>
          </p:cNvPr>
          <p:cNvSpPr>
            <a:spLocks noGrp="1"/>
          </p:cNvSpPr>
          <p:nvPr>
            <p:ph type="sldNum" sz="quarter" idx="12"/>
          </p:nvPr>
        </p:nvSpPr>
        <p:spPr/>
        <p:txBody>
          <a:bodyPr/>
          <a:lstStyle/>
          <a:p>
            <a:fld id="{8C7D807A-D3EC-4DEA-86E2-120E4093F1A6}" type="slidenum">
              <a:rPr lang="en-US" smtClean="0"/>
              <a:t>‹#›</a:t>
            </a:fld>
            <a:endParaRPr lang="en-US"/>
          </a:p>
        </p:txBody>
      </p:sp>
    </p:spTree>
    <p:extLst>
      <p:ext uri="{BB962C8B-B14F-4D97-AF65-F5344CB8AC3E}">
        <p14:creationId xmlns:p14="http://schemas.microsoft.com/office/powerpoint/2010/main" val="64428019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9999" y="108000"/>
            <a:ext cx="7044142" cy="336550"/>
          </a:xfrm>
        </p:spPr>
        <p:txBody>
          <a:bodyPr vert="horz" lIns="72000" tIns="36000" rIns="72000" bIns="36000" rtlCol="0" anchor="t">
            <a:noAutofit/>
          </a:bodyPr>
          <a:lstStyle>
            <a:lvl1pPr>
              <a:defRPr lang="nl-NL" sz="1600" b="0" i="0" dirty="0">
                <a:solidFill>
                  <a:srgbClr val="3366FF"/>
                </a:solidFill>
                <a:latin typeface="+mn-lt"/>
                <a:ea typeface="Arial Unicode MS" panose="020B0604020202020204" pitchFamily="34" charset="-128"/>
                <a:cs typeface="Arial" panose="020B0604020202020204" pitchFamily="34" charset="0"/>
              </a:defRPr>
            </a:lvl1pPr>
          </a:lstStyle>
          <a:p>
            <a:pPr marL="0" lvl="0" indent="0" algn="l" rtl="0" eaLnBrk="1" fontAlgn="base" hangingPunct="1">
              <a:spcBef>
                <a:spcPts val="400"/>
              </a:spcBef>
              <a:spcAft>
                <a:spcPct val="0"/>
              </a:spcAft>
              <a:buClr>
                <a:schemeClr val="bg1"/>
              </a:buClr>
              <a:buSzPct val="120000"/>
              <a:buFont typeface="Arial" panose="020B0604020202020204" pitchFamily="34" charset="0"/>
              <a:buNone/>
            </a:pPr>
            <a:r>
              <a:rPr lang="en-US" dirty="0"/>
              <a:t>Click to edit Master title style</a:t>
            </a:r>
            <a:endParaRPr lang="nl-NL" dirty="0"/>
          </a:p>
        </p:txBody>
      </p:sp>
      <p:sp>
        <p:nvSpPr>
          <p:cNvPr id="13" name="Text Placeholder 12"/>
          <p:cNvSpPr>
            <a:spLocks noGrp="1"/>
          </p:cNvSpPr>
          <p:nvPr>
            <p:ph type="body" sz="quarter" idx="16" hasCustomPrompt="1"/>
          </p:nvPr>
        </p:nvSpPr>
        <p:spPr>
          <a:xfrm>
            <a:off x="540000" y="461650"/>
            <a:ext cx="8640000" cy="363850"/>
          </a:xfrm>
          <a:prstGeom prst="rect">
            <a:avLst/>
          </a:prstGeom>
        </p:spPr>
        <p:txBody>
          <a:bodyPr vert="horz" lIns="72000" tIns="36000" rIns="72000" bIns="36000" rtlCol="0" anchor="t">
            <a:noAutofit/>
          </a:bodyPr>
          <a:lstStyle>
            <a:lvl1pPr>
              <a:defRPr lang="nl-NL" sz="1400" b="0" i="0" dirty="0">
                <a:solidFill>
                  <a:srgbClr val="3366FF"/>
                </a:solidFill>
                <a:latin typeface="+mj-lt"/>
              </a:defRPr>
            </a:lvl1pPr>
          </a:lstStyle>
          <a:p>
            <a:pPr lvl="0">
              <a:spcBef>
                <a:spcPct val="0"/>
              </a:spcBef>
            </a:pPr>
            <a:r>
              <a:rPr lang="en-US" dirty="0"/>
              <a:t>Click to </a:t>
            </a:r>
            <a:r>
              <a:rPr lang="en-US"/>
              <a:t>edit Description</a:t>
            </a:r>
            <a:endParaRPr lang="en-US" dirty="0"/>
          </a:p>
        </p:txBody>
      </p:sp>
      <p:sp>
        <p:nvSpPr>
          <p:cNvPr id="4" name="Content Placeholder 3"/>
          <p:cNvSpPr>
            <a:spLocks noGrp="1"/>
          </p:cNvSpPr>
          <p:nvPr>
            <p:ph sz="quarter" idx="17"/>
          </p:nvPr>
        </p:nvSpPr>
        <p:spPr>
          <a:xfrm>
            <a:off x="540000" y="1080000"/>
            <a:ext cx="9000000" cy="4320000"/>
          </a:xfrm>
        </p:spPr>
        <p:txBody>
          <a:bodyPr/>
          <a:lstStyle>
            <a:lvl1pPr>
              <a:defRPr b="0" i="0">
                <a:solidFill>
                  <a:srgbClr val="3366FF"/>
                </a:solidFill>
                <a:latin typeface="+mn-lt"/>
              </a:defRPr>
            </a:lvl1pPr>
            <a:lvl2pPr>
              <a:defRPr b="0" i="0">
                <a:latin typeface="+mn-lt"/>
              </a:defRPr>
            </a:lvl2pPr>
            <a:lvl3pPr>
              <a:defRPr b="0" i="0">
                <a:latin typeface="+mn-lt"/>
              </a:defRPr>
            </a:lvl3pPr>
            <a:lvl4pPr>
              <a:defRPr b="0" i="0">
                <a:latin typeface="+mn-lt"/>
              </a:defRPr>
            </a:lvl4pPr>
            <a:lvl5pPr>
              <a:defRPr>
                <a:latin typeface="+mn-lt"/>
              </a:defRPr>
            </a:lvl5pPr>
          </a:lstStyle>
          <a:p>
            <a:pPr lvl="0"/>
            <a:r>
              <a:rPr lang="en-US" dirty="0"/>
              <a:t>Edit Master text styles</a:t>
            </a:r>
          </a:p>
          <a:p>
            <a:pPr lvl="1"/>
            <a:r>
              <a:rPr lang="en-US" dirty="0"/>
              <a:t>[Add text]</a:t>
            </a:r>
          </a:p>
          <a:p>
            <a:pPr lvl="2"/>
            <a:r>
              <a:rPr lang="en-US" dirty="0"/>
              <a:t>[Add text]</a:t>
            </a:r>
          </a:p>
          <a:p>
            <a:pPr lvl="3"/>
            <a:r>
              <a:rPr lang="en-US" dirty="0"/>
              <a:t>[Add text]</a:t>
            </a:r>
            <a:endParaRPr lang="nl-NL" dirty="0"/>
          </a:p>
        </p:txBody>
      </p:sp>
      <p:sp>
        <p:nvSpPr>
          <p:cNvPr id="6" name="Espace réservé du numéro de diapositive 1">
            <a:extLst>
              <a:ext uri="{FF2B5EF4-FFF2-40B4-BE49-F238E27FC236}">
                <a16:creationId xmlns:a16="http://schemas.microsoft.com/office/drawing/2014/main" id="{20A0F5B2-75A8-4841-A428-67AD9E889F7B}"/>
              </a:ext>
            </a:extLst>
          </p:cNvPr>
          <p:cNvSpPr>
            <a:spLocks noGrp="1"/>
          </p:cNvSpPr>
          <p:nvPr>
            <p:ph type="sldNum" sz="quarter" idx="4"/>
          </p:nvPr>
        </p:nvSpPr>
        <p:spPr>
          <a:xfrm>
            <a:off x="9148969" y="6553200"/>
            <a:ext cx="665523" cy="273089"/>
          </a:xfrm>
          <a:prstGeom prst="rect">
            <a:avLst/>
          </a:prstGeom>
        </p:spPr>
        <p:txBody>
          <a:bodyPr vert="horz" lIns="91440" tIns="45720" rIns="91440" bIns="45720" rtlCol="0" anchor="ctr"/>
          <a:lstStyle>
            <a:lvl1pPr algn="r">
              <a:defRPr sz="900" b="0" i="0">
                <a:solidFill>
                  <a:schemeClr val="bg1">
                    <a:lumMod val="50000"/>
                  </a:schemeClr>
                </a:solidFill>
                <a:latin typeface="+mn-lt"/>
                <a:ea typeface="Arial Unicode MS" panose="020B0604020202020204" pitchFamily="34" charset="-128"/>
                <a:cs typeface="Arial" panose="020B0604020202020204" pitchFamily="34" charset="0"/>
              </a:defRPr>
            </a:lvl1pPr>
          </a:lstStyle>
          <a:p>
            <a:fld id="{F551322C-20B2-48C3-B63D-68158FEBF630}" type="slidenum">
              <a:rPr lang="en-US" smtClean="0"/>
              <a:pPr/>
              <a:t>‹#›</a:t>
            </a:fld>
            <a:endParaRPr lang="en-US"/>
          </a:p>
        </p:txBody>
      </p:sp>
    </p:spTree>
    <p:extLst>
      <p:ext uri="{BB962C8B-B14F-4D97-AF65-F5344CB8AC3E}">
        <p14:creationId xmlns:p14="http://schemas.microsoft.com/office/powerpoint/2010/main" val="141083062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39999" y="108000"/>
            <a:ext cx="6798796" cy="336550"/>
          </a:xfrm>
        </p:spPr>
        <p:txBody>
          <a:bodyPr vert="horz" lIns="72000" tIns="36000" rIns="72000" bIns="36000" rtlCol="0" anchor="t">
            <a:noAutofit/>
          </a:bodyPr>
          <a:lstStyle>
            <a:lvl1pPr>
              <a:defRPr lang="nl-NL" sz="1600" b="0" i="0" dirty="0">
                <a:solidFill>
                  <a:srgbClr val="3366FF"/>
                </a:solidFill>
                <a:latin typeface="+mn-lt"/>
                <a:ea typeface="Arial Unicode MS" panose="020B0604020202020204" pitchFamily="34" charset="-128"/>
                <a:cs typeface="Arial" panose="020B0604020202020204" pitchFamily="34" charset="0"/>
              </a:defRPr>
            </a:lvl1pPr>
          </a:lstStyle>
          <a:p>
            <a:pPr marL="0" lvl="0" indent="0" algn="l" rtl="0" eaLnBrk="1" fontAlgn="base" hangingPunct="1">
              <a:spcBef>
                <a:spcPts val="400"/>
              </a:spcBef>
              <a:spcAft>
                <a:spcPct val="0"/>
              </a:spcAft>
              <a:buClr>
                <a:schemeClr val="bg1"/>
              </a:buClr>
              <a:buSzPct val="120000"/>
              <a:buFont typeface="Arial" panose="020B0604020202020204" pitchFamily="34" charset="0"/>
              <a:buNone/>
            </a:pPr>
            <a:r>
              <a:rPr lang="en-US" dirty="0"/>
              <a:t>Click to edit Master title style</a:t>
            </a:r>
            <a:endParaRPr lang="nl-NL" dirty="0"/>
          </a:p>
        </p:txBody>
      </p:sp>
      <p:sp>
        <p:nvSpPr>
          <p:cNvPr id="13" name="Text Placeholder 12"/>
          <p:cNvSpPr>
            <a:spLocks noGrp="1"/>
          </p:cNvSpPr>
          <p:nvPr>
            <p:ph type="body" sz="quarter" idx="16" hasCustomPrompt="1"/>
          </p:nvPr>
        </p:nvSpPr>
        <p:spPr>
          <a:xfrm>
            <a:off x="540000" y="461650"/>
            <a:ext cx="8376894" cy="363850"/>
          </a:xfrm>
          <a:prstGeom prst="rect">
            <a:avLst/>
          </a:prstGeom>
        </p:spPr>
        <p:txBody>
          <a:bodyPr vert="horz" lIns="72000" tIns="36000" rIns="72000" bIns="36000" rtlCol="0" anchor="t">
            <a:noAutofit/>
          </a:bodyPr>
          <a:lstStyle>
            <a:lvl1pPr>
              <a:defRPr lang="nl-NL" sz="1400" b="0" i="0" dirty="0">
                <a:solidFill>
                  <a:srgbClr val="3366FF"/>
                </a:solidFill>
                <a:latin typeface="+mj-lt"/>
              </a:defRPr>
            </a:lvl1pPr>
          </a:lstStyle>
          <a:p>
            <a:pPr lvl="0">
              <a:spcBef>
                <a:spcPct val="0"/>
              </a:spcBef>
            </a:pPr>
            <a:r>
              <a:rPr lang="en-US" dirty="0"/>
              <a:t>Click to edit Description</a:t>
            </a:r>
          </a:p>
          <a:p>
            <a:pPr lvl="0">
              <a:spcBef>
                <a:spcPct val="0"/>
              </a:spcBef>
            </a:pPr>
            <a:endParaRPr lang="nl-NL" dirty="0"/>
          </a:p>
        </p:txBody>
      </p:sp>
      <p:sp>
        <p:nvSpPr>
          <p:cNvPr id="6" name="Espace réservé du numéro de diapositive 1">
            <a:extLst>
              <a:ext uri="{FF2B5EF4-FFF2-40B4-BE49-F238E27FC236}">
                <a16:creationId xmlns:a16="http://schemas.microsoft.com/office/drawing/2014/main" id="{A202140A-AFAB-44A8-AB9C-F5EEF12E385F}"/>
              </a:ext>
            </a:extLst>
          </p:cNvPr>
          <p:cNvSpPr>
            <a:spLocks noGrp="1"/>
          </p:cNvSpPr>
          <p:nvPr>
            <p:ph type="sldNum" sz="quarter" idx="4"/>
          </p:nvPr>
        </p:nvSpPr>
        <p:spPr>
          <a:xfrm>
            <a:off x="9148969" y="6553200"/>
            <a:ext cx="665523" cy="273089"/>
          </a:xfrm>
          <a:prstGeom prst="rect">
            <a:avLst/>
          </a:prstGeom>
        </p:spPr>
        <p:txBody>
          <a:bodyPr vert="horz" lIns="91440" tIns="45720" rIns="91440" bIns="45720" rtlCol="0" anchor="ctr"/>
          <a:lstStyle>
            <a:lvl1pPr algn="r">
              <a:defRPr sz="900" b="0" i="0">
                <a:solidFill>
                  <a:schemeClr val="bg1">
                    <a:lumMod val="50000"/>
                  </a:schemeClr>
                </a:solidFill>
                <a:latin typeface="+mn-lt"/>
                <a:ea typeface="Arial Unicode MS" panose="020B0604020202020204" pitchFamily="34" charset="-128"/>
                <a:cs typeface="Arial" panose="020B0604020202020204" pitchFamily="34" charset="0"/>
              </a:defRPr>
            </a:lvl1pPr>
          </a:lstStyle>
          <a:p>
            <a:fld id="{F551322C-20B2-48C3-B63D-68158FEBF630}" type="slidenum">
              <a:rPr lang="en-US" smtClean="0"/>
              <a:pPr/>
              <a:t>‹#›</a:t>
            </a:fld>
            <a:endParaRPr lang="en-US"/>
          </a:p>
        </p:txBody>
      </p:sp>
    </p:spTree>
    <p:extLst>
      <p:ext uri="{BB962C8B-B14F-4D97-AF65-F5344CB8AC3E}">
        <p14:creationId xmlns:p14="http://schemas.microsoft.com/office/powerpoint/2010/main" val="94913577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6" name="Text Placeholder 15"/>
          <p:cNvSpPr>
            <a:spLocks noGrp="1"/>
          </p:cNvSpPr>
          <p:nvPr>
            <p:ph type="body" sz="quarter" idx="11" hasCustomPrompt="1"/>
          </p:nvPr>
        </p:nvSpPr>
        <p:spPr>
          <a:xfrm>
            <a:off x="1926168" y="2912663"/>
            <a:ext cx="7395317" cy="792162"/>
          </a:xfrm>
          <a:prstGeom prst="rect">
            <a:avLst/>
          </a:prstGeom>
        </p:spPr>
        <p:txBody>
          <a:bodyPr/>
          <a:lstStyle>
            <a:lvl1pPr marL="0" indent="0">
              <a:buNone/>
              <a:defRPr lang="en-US" sz="1800" b="0" i="0" baseline="0" dirty="0">
                <a:solidFill>
                  <a:schemeClr val="tx2"/>
                </a:solidFill>
                <a:latin typeface="+mn-lt"/>
                <a:ea typeface="Arial Unicode MS" panose="020B0604020202020204" pitchFamily="34" charset="-128"/>
                <a:cs typeface="Arial" panose="020B0604020202020204" pitchFamily="34" charset="0"/>
              </a:defRPr>
            </a:lvl1pPr>
          </a:lstStyle>
          <a:p>
            <a:pPr lvl="0"/>
            <a:r>
              <a:rPr lang="en-US" dirty="0"/>
              <a:t>Date, Place</a:t>
            </a:r>
          </a:p>
        </p:txBody>
      </p:sp>
      <p:sp>
        <p:nvSpPr>
          <p:cNvPr id="15" name="Text Placeholder 15"/>
          <p:cNvSpPr>
            <a:spLocks noGrp="1"/>
          </p:cNvSpPr>
          <p:nvPr>
            <p:ph type="body" sz="quarter" idx="12" hasCustomPrompt="1"/>
          </p:nvPr>
        </p:nvSpPr>
        <p:spPr>
          <a:xfrm>
            <a:off x="1927517" y="1792322"/>
            <a:ext cx="7395317" cy="792162"/>
          </a:xfrm>
          <a:prstGeom prst="rect">
            <a:avLst/>
          </a:prstGeom>
        </p:spPr>
        <p:txBody>
          <a:bodyPr anchor="ctr" anchorCtr="0">
            <a:noAutofit/>
          </a:bodyPr>
          <a:lstStyle>
            <a:lvl1pPr marL="0" indent="0">
              <a:buNone/>
              <a:defRPr lang="en-US" sz="3000" b="0" i="0" baseline="0" dirty="0">
                <a:solidFill>
                  <a:srgbClr val="3366FF"/>
                </a:solidFill>
                <a:latin typeface="+mn-lt"/>
                <a:ea typeface="Arial Unicode MS" panose="020B0604020202020204" pitchFamily="34" charset="-128"/>
                <a:cs typeface="Arial" panose="020B0604020202020204" pitchFamily="34" charset="0"/>
              </a:defRPr>
            </a:lvl1pPr>
          </a:lstStyle>
          <a:p>
            <a:pPr lvl="0"/>
            <a:r>
              <a:rPr lang="en-US" dirty="0"/>
              <a:t>Name of the meeting</a:t>
            </a:r>
          </a:p>
        </p:txBody>
      </p:sp>
      <p:grpSp>
        <p:nvGrpSpPr>
          <p:cNvPr id="49" name="Group 4">
            <a:extLst>
              <a:ext uri="{FF2B5EF4-FFF2-40B4-BE49-F238E27FC236}">
                <a16:creationId xmlns:a16="http://schemas.microsoft.com/office/drawing/2014/main" id="{CC2661D2-B81A-403F-9A30-869632798B6E}"/>
              </a:ext>
            </a:extLst>
          </p:cNvPr>
          <p:cNvGrpSpPr>
            <a:grpSpLocks noChangeAspect="1"/>
          </p:cNvGrpSpPr>
          <p:nvPr userDrawn="1"/>
        </p:nvGrpSpPr>
        <p:grpSpPr bwMode="auto">
          <a:xfrm>
            <a:off x="4798022" y="2584484"/>
            <a:ext cx="5596957" cy="4239831"/>
            <a:chOff x="762" y="304"/>
            <a:chExt cx="4718" cy="3574"/>
          </a:xfrm>
          <a:scene3d>
            <a:camera prst="perspectiveRight">
              <a:rot lat="0" lon="19499999" rev="0"/>
            </a:camera>
            <a:lightRig rig="threePt" dir="t"/>
          </a:scene3d>
        </p:grpSpPr>
        <p:sp>
          <p:nvSpPr>
            <p:cNvPr id="50" name="Freeform 66">
              <a:extLst>
                <a:ext uri="{FF2B5EF4-FFF2-40B4-BE49-F238E27FC236}">
                  <a16:creationId xmlns:a16="http://schemas.microsoft.com/office/drawing/2014/main" id="{C300093C-1186-42CC-87A2-FBB68879E227}"/>
                </a:ext>
              </a:extLst>
            </p:cNvPr>
            <p:cNvSpPr>
              <a:spLocks noEditPoints="1"/>
            </p:cNvSpPr>
            <p:nvPr userDrawn="1"/>
          </p:nvSpPr>
          <p:spPr bwMode="auto">
            <a:xfrm>
              <a:off x="3683" y="304"/>
              <a:ext cx="1792" cy="3373"/>
            </a:xfrm>
            <a:custGeom>
              <a:avLst/>
              <a:gdLst>
                <a:gd name="T0" fmla="*/ 732 w 1015"/>
                <a:gd name="T1" fmla="*/ 153 h 1909"/>
                <a:gd name="T2" fmla="*/ 530 w 1015"/>
                <a:gd name="T3" fmla="*/ 529 h 1909"/>
                <a:gd name="T4" fmla="*/ 495 w 1015"/>
                <a:gd name="T5" fmla="*/ 861 h 1909"/>
                <a:gd name="T6" fmla="*/ 136 w 1015"/>
                <a:gd name="T7" fmla="*/ 966 h 1909"/>
                <a:gd name="T8" fmla="*/ 0 w 1015"/>
                <a:gd name="T9" fmla="*/ 1172 h 1909"/>
                <a:gd name="T10" fmla="*/ 99 w 1015"/>
                <a:gd name="T11" fmla="*/ 1288 h 1909"/>
                <a:gd name="T12" fmla="*/ 206 w 1015"/>
                <a:gd name="T13" fmla="*/ 1445 h 1909"/>
                <a:gd name="T14" fmla="*/ 206 w 1015"/>
                <a:gd name="T15" fmla="*/ 1449 h 1909"/>
                <a:gd name="T16" fmla="*/ 206 w 1015"/>
                <a:gd name="T17" fmla="*/ 1452 h 1909"/>
                <a:gd name="T18" fmla="*/ 216 w 1015"/>
                <a:gd name="T19" fmla="*/ 1468 h 1909"/>
                <a:gd name="T20" fmla="*/ 218 w 1015"/>
                <a:gd name="T21" fmla="*/ 1469 h 1909"/>
                <a:gd name="T22" fmla="*/ 220 w 1015"/>
                <a:gd name="T23" fmla="*/ 1470 h 1909"/>
                <a:gd name="T24" fmla="*/ 222 w 1015"/>
                <a:gd name="T25" fmla="*/ 1470 h 1909"/>
                <a:gd name="T26" fmla="*/ 224 w 1015"/>
                <a:gd name="T27" fmla="*/ 1471 h 1909"/>
                <a:gd name="T28" fmla="*/ 226 w 1015"/>
                <a:gd name="T29" fmla="*/ 1471 h 1909"/>
                <a:gd name="T30" fmla="*/ 228 w 1015"/>
                <a:gd name="T31" fmla="*/ 1472 h 1909"/>
                <a:gd name="T32" fmla="*/ 270 w 1015"/>
                <a:gd name="T33" fmla="*/ 1494 h 1909"/>
                <a:gd name="T34" fmla="*/ 270 w 1015"/>
                <a:gd name="T35" fmla="*/ 1581 h 1909"/>
                <a:gd name="T36" fmla="*/ 270 w 1015"/>
                <a:gd name="T37" fmla="*/ 1582 h 1909"/>
                <a:gd name="T38" fmla="*/ 270 w 1015"/>
                <a:gd name="T39" fmla="*/ 1585 h 1909"/>
                <a:gd name="T40" fmla="*/ 294 w 1015"/>
                <a:gd name="T41" fmla="*/ 1603 h 1909"/>
                <a:gd name="T42" fmla="*/ 331 w 1015"/>
                <a:gd name="T43" fmla="*/ 1697 h 1909"/>
                <a:gd name="T44" fmla="*/ 331 w 1015"/>
                <a:gd name="T45" fmla="*/ 1700 h 1909"/>
                <a:gd name="T46" fmla="*/ 345 w 1015"/>
                <a:gd name="T47" fmla="*/ 1718 h 1909"/>
                <a:gd name="T48" fmla="*/ 347 w 1015"/>
                <a:gd name="T49" fmla="*/ 1718 h 1909"/>
                <a:gd name="T50" fmla="*/ 349 w 1015"/>
                <a:gd name="T51" fmla="*/ 1719 h 1909"/>
                <a:gd name="T52" fmla="*/ 351 w 1015"/>
                <a:gd name="T53" fmla="*/ 1720 h 1909"/>
                <a:gd name="T54" fmla="*/ 353 w 1015"/>
                <a:gd name="T55" fmla="*/ 1720 h 1909"/>
                <a:gd name="T56" fmla="*/ 356 w 1015"/>
                <a:gd name="T57" fmla="*/ 1720 h 1909"/>
                <a:gd name="T58" fmla="*/ 401 w 1015"/>
                <a:gd name="T59" fmla="*/ 1760 h 1909"/>
                <a:gd name="T60" fmla="*/ 401 w 1015"/>
                <a:gd name="T61" fmla="*/ 1761 h 1909"/>
                <a:gd name="T62" fmla="*/ 401 w 1015"/>
                <a:gd name="T63" fmla="*/ 1764 h 1909"/>
                <a:gd name="T64" fmla="*/ 402 w 1015"/>
                <a:gd name="T65" fmla="*/ 1765 h 1909"/>
                <a:gd name="T66" fmla="*/ 403 w 1015"/>
                <a:gd name="T67" fmla="*/ 1768 h 1909"/>
                <a:gd name="T68" fmla="*/ 403 w 1015"/>
                <a:gd name="T69" fmla="*/ 1769 h 1909"/>
                <a:gd name="T70" fmla="*/ 405 w 1015"/>
                <a:gd name="T71" fmla="*/ 1771 h 1909"/>
                <a:gd name="T72" fmla="*/ 406 w 1015"/>
                <a:gd name="T73" fmla="*/ 1773 h 1909"/>
                <a:gd name="T74" fmla="*/ 407 w 1015"/>
                <a:gd name="T75" fmla="*/ 1775 h 1909"/>
                <a:gd name="T76" fmla="*/ 408 w 1015"/>
                <a:gd name="T77" fmla="*/ 1776 h 1909"/>
                <a:gd name="T78" fmla="*/ 410 w 1015"/>
                <a:gd name="T79" fmla="*/ 1777 h 1909"/>
                <a:gd name="T80" fmla="*/ 411 w 1015"/>
                <a:gd name="T81" fmla="*/ 1778 h 1909"/>
                <a:gd name="T82" fmla="*/ 413 w 1015"/>
                <a:gd name="T83" fmla="*/ 1780 h 1909"/>
                <a:gd name="T84" fmla="*/ 415 w 1015"/>
                <a:gd name="T85" fmla="*/ 1780 h 1909"/>
                <a:gd name="T86" fmla="*/ 417 w 1015"/>
                <a:gd name="T87" fmla="*/ 1781 h 1909"/>
                <a:gd name="T88" fmla="*/ 419 w 1015"/>
                <a:gd name="T89" fmla="*/ 1782 h 1909"/>
                <a:gd name="T90" fmla="*/ 421 w 1015"/>
                <a:gd name="T91" fmla="*/ 1782 h 1909"/>
                <a:gd name="T92" fmla="*/ 423 w 1015"/>
                <a:gd name="T93" fmla="*/ 1782 h 1909"/>
                <a:gd name="T94" fmla="*/ 471 w 1015"/>
                <a:gd name="T95" fmla="*/ 1817 h 1909"/>
                <a:gd name="T96" fmla="*/ 593 w 1015"/>
                <a:gd name="T97" fmla="*/ 1881 h 1909"/>
                <a:gd name="T98" fmla="*/ 704 w 1015"/>
                <a:gd name="T99" fmla="*/ 1595 h 1909"/>
                <a:gd name="T100" fmla="*/ 907 w 1015"/>
                <a:gd name="T101" fmla="*/ 1419 h 1909"/>
                <a:gd name="T102" fmla="*/ 900 w 1015"/>
                <a:gd name="T103" fmla="*/ 1218 h 1909"/>
                <a:gd name="T104" fmla="*/ 1015 w 1015"/>
                <a:gd name="T105" fmla="*/ 71 h 1909"/>
                <a:gd name="T106" fmla="*/ 713 w 1015"/>
                <a:gd name="T107" fmla="*/ 0 h 1909"/>
                <a:gd name="T108" fmla="*/ 206 w 1015"/>
                <a:gd name="T109" fmla="*/ 1447 h 1909"/>
                <a:gd name="T110" fmla="*/ 732 w 1015"/>
                <a:gd name="T111" fmla="*/ 37 h 1909"/>
                <a:gd name="T112" fmla="*/ 866 w 1015"/>
                <a:gd name="T113" fmla="*/ 104 h 1909"/>
                <a:gd name="T114" fmla="*/ 732 w 1015"/>
                <a:gd name="T115" fmla="*/ 37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5" h="1909">
                  <a:moveTo>
                    <a:pt x="693" y="5"/>
                  </a:moveTo>
                  <a:cubicBezTo>
                    <a:pt x="674" y="5"/>
                    <a:pt x="658" y="21"/>
                    <a:pt x="658" y="40"/>
                  </a:cubicBezTo>
                  <a:cubicBezTo>
                    <a:pt x="658" y="51"/>
                    <a:pt x="643" y="64"/>
                    <a:pt x="628" y="64"/>
                  </a:cubicBezTo>
                  <a:cubicBezTo>
                    <a:pt x="609" y="64"/>
                    <a:pt x="593" y="80"/>
                    <a:pt x="593" y="99"/>
                  </a:cubicBezTo>
                  <a:cubicBezTo>
                    <a:pt x="593" y="124"/>
                    <a:pt x="593" y="124"/>
                    <a:pt x="593" y="124"/>
                  </a:cubicBezTo>
                  <a:cubicBezTo>
                    <a:pt x="703" y="124"/>
                    <a:pt x="703" y="124"/>
                    <a:pt x="703" y="124"/>
                  </a:cubicBezTo>
                  <a:cubicBezTo>
                    <a:pt x="719" y="124"/>
                    <a:pt x="732" y="137"/>
                    <a:pt x="732" y="153"/>
                  </a:cubicBezTo>
                  <a:cubicBezTo>
                    <a:pt x="732" y="163"/>
                    <a:pt x="732" y="163"/>
                    <a:pt x="732" y="163"/>
                  </a:cubicBezTo>
                  <a:cubicBezTo>
                    <a:pt x="732" y="179"/>
                    <a:pt x="719" y="193"/>
                    <a:pt x="703" y="193"/>
                  </a:cubicBezTo>
                  <a:cubicBezTo>
                    <a:pt x="593" y="193"/>
                    <a:pt x="593" y="193"/>
                    <a:pt x="593" y="193"/>
                  </a:cubicBezTo>
                  <a:cubicBezTo>
                    <a:pt x="593" y="473"/>
                    <a:pt x="593" y="473"/>
                    <a:pt x="593" y="473"/>
                  </a:cubicBezTo>
                  <a:cubicBezTo>
                    <a:pt x="592" y="486"/>
                    <a:pt x="581" y="497"/>
                    <a:pt x="568" y="497"/>
                  </a:cubicBezTo>
                  <a:cubicBezTo>
                    <a:pt x="530" y="497"/>
                    <a:pt x="530" y="497"/>
                    <a:pt x="530" y="497"/>
                  </a:cubicBezTo>
                  <a:cubicBezTo>
                    <a:pt x="530" y="529"/>
                    <a:pt x="530" y="529"/>
                    <a:pt x="530" y="529"/>
                  </a:cubicBezTo>
                  <a:cubicBezTo>
                    <a:pt x="530" y="543"/>
                    <a:pt x="518" y="554"/>
                    <a:pt x="504" y="554"/>
                  </a:cubicBezTo>
                  <a:cubicBezTo>
                    <a:pt x="464" y="554"/>
                    <a:pt x="464" y="554"/>
                    <a:pt x="464" y="554"/>
                  </a:cubicBezTo>
                  <a:cubicBezTo>
                    <a:pt x="464" y="718"/>
                    <a:pt x="464" y="718"/>
                    <a:pt x="464" y="718"/>
                  </a:cubicBezTo>
                  <a:cubicBezTo>
                    <a:pt x="464" y="732"/>
                    <a:pt x="475" y="743"/>
                    <a:pt x="489" y="743"/>
                  </a:cubicBezTo>
                  <a:cubicBezTo>
                    <a:pt x="529" y="743"/>
                    <a:pt x="529" y="743"/>
                    <a:pt x="529" y="743"/>
                  </a:cubicBezTo>
                  <a:cubicBezTo>
                    <a:pt x="530" y="861"/>
                    <a:pt x="530" y="861"/>
                    <a:pt x="530" y="861"/>
                  </a:cubicBezTo>
                  <a:cubicBezTo>
                    <a:pt x="495" y="861"/>
                    <a:pt x="495" y="861"/>
                    <a:pt x="495" y="861"/>
                  </a:cubicBezTo>
                  <a:cubicBezTo>
                    <a:pt x="479" y="861"/>
                    <a:pt x="465" y="873"/>
                    <a:pt x="465" y="889"/>
                  </a:cubicBezTo>
                  <a:cubicBezTo>
                    <a:pt x="465" y="902"/>
                    <a:pt x="465" y="902"/>
                    <a:pt x="465" y="902"/>
                  </a:cubicBezTo>
                  <a:cubicBezTo>
                    <a:pt x="465" y="916"/>
                    <a:pt x="453" y="927"/>
                    <a:pt x="439" y="927"/>
                  </a:cubicBezTo>
                  <a:cubicBezTo>
                    <a:pt x="292" y="927"/>
                    <a:pt x="292" y="927"/>
                    <a:pt x="292" y="927"/>
                  </a:cubicBezTo>
                  <a:cubicBezTo>
                    <a:pt x="179" y="927"/>
                    <a:pt x="179" y="927"/>
                    <a:pt x="179" y="927"/>
                  </a:cubicBezTo>
                  <a:cubicBezTo>
                    <a:pt x="142" y="925"/>
                    <a:pt x="136" y="944"/>
                    <a:pt x="136" y="960"/>
                  </a:cubicBezTo>
                  <a:cubicBezTo>
                    <a:pt x="136" y="966"/>
                    <a:pt x="136" y="966"/>
                    <a:pt x="136" y="966"/>
                  </a:cubicBezTo>
                  <a:cubicBezTo>
                    <a:pt x="136" y="982"/>
                    <a:pt x="123" y="996"/>
                    <a:pt x="106" y="996"/>
                  </a:cubicBezTo>
                  <a:cubicBezTo>
                    <a:pt x="70" y="996"/>
                    <a:pt x="70" y="996"/>
                    <a:pt x="70" y="996"/>
                  </a:cubicBezTo>
                  <a:cubicBezTo>
                    <a:pt x="70" y="1085"/>
                    <a:pt x="70" y="1085"/>
                    <a:pt x="70" y="1085"/>
                  </a:cubicBezTo>
                  <a:cubicBezTo>
                    <a:pt x="70" y="1098"/>
                    <a:pt x="59" y="1109"/>
                    <a:pt x="45" y="1109"/>
                  </a:cubicBezTo>
                  <a:cubicBezTo>
                    <a:pt x="31" y="1109"/>
                    <a:pt x="31" y="1109"/>
                    <a:pt x="31" y="1109"/>
                  </a:cubicBezTo>
                  <a:cubicBezTo>
                    <a:pt x="7" y="1109"/>
                    <a:pt x="0" y="1132"/>
                    <a:pt x="0" y="1142"/>
                  </a:cubicBezTo>
                  <a:cubicBezTo>
                    <a:pt x="0" y="1172"/>
                    <a:pt x="0" y="1172"/>
                    <a:pt x="0" y="1172"/>
                  </a:cubicBezTo>
                  <a:cubicBezTo>
                    <a:pt x="199" y="1172"/>
                    <a:pt x="199" y="1172"/>
                    <a:pt x="199" y="1172"/>
                  </a:cubicBezTo>
                  <a:cubicBezTo>
                    <a:pt x="199" y="1231"/>
                    <a:pt x="199" y="1231"/>
                    <a:pt x="199" y="1231"/>
                  </a:cubicBezTo>
                  <a:cubicBezTo>
                    <a:pt x="92" y="1231"/>
                    <a:pt x="92" y="1231"/>
                    <a:pt x="92" y="1231"/>
                  </a:cubicBezTo>
                  <a:cubicBezTo>
                    <a:pt x="79" y="1231"/>
                    <a:pt x="68" y="1242"/>
                    <a:pt x="68" y="1255"/>
                  </a:cubicBezTo>
                  <a:cubicBezTo>
                    <a:pt x="68" y="1263"/>
                    <a:pt x="68" y="1263"/>
                    <a:pt x="68" y="1263"/>
                  </a:cubicBezTo>
                  <a:cubicBezTo>
                    <a:pt x="68" y="1277"/>
                    <a:pt x="79" y="1288"/>
                    <a:pt x="92" y="1288"/>
                  </a:cubicBezTo>
                  <a:cubicBezTo>
                    <a:pt x="99" y="1288"/>
                    <a:pt x="99" y="1288"/>
                    <a:pt x="99" y="1288"/>
                  </a:cubicBezTo>
                  <a:cubicBezTo>
                    <a:pt x="105" y="1288"/>
                    <a:pt x="133" y="1286"/>
                    <a:pt x="133" y="1317"/>
                  </a:cubicBezTo>
                  <a:cubicBezTo>
                    <a:pt x="134" y="1365"/>
                    <a:pt x="134" y="1365"/>
                    <a:pt x="134" y="1365"/>
                  </a:cubicBezTo>
                  <a:cubicBezTo>
                    <a:pt x="135" y="1368"/>
                    <a:pt x="136" y="1373"/>
                    <a:pt x="136" y="1378"/>
                  </a:cubicBezTo>
                  <a:cubicBezTo>
                    <a:pt x="136" y="1386"/>
                    <a:pt x="136" y="1386"/>
                    <a:pt x="136" y="1386"/>
                  </a:cubicBezTo>
                  <a:cubicBezTo>
                    <a:pt x="136" y="1400"/>
                    <a:pt x="147" y="1410"/>
                    <a:pt x="160" y="1410"/>
                  </a:cubicBezTo>
                  <a:cubicBezTo>
                    <a:pt x="172" y="1410"/>
                    <a:pt x="172" y="1410"/>
                    <a:pt x="172" y="1410"/>
                  </a:cubicBezTo>
                  <a:cubicBezTo>
                    <a:pt x="190" y="1410"/>
                    <a:pt x="206" y="1426"/>
                    <a:pt x="206" y="1445"/>
                  </a:cubicBezTo>
                  <a:cubicBezTo>
                    <a:pt x="206" y="1447"/>
                    <a:pt x="206" y="1447"/>
                    <a:pt x="206" y="1447"/>
                  </a:cubicBezTo>
                  <a:cubicBezTo>
                    <a:pt x="206" y="1448"/>
                    <a:pt x="206" y="1448"/>
                    <a:pt x="206" y="1448"/>
                  </a:cubicBezTo>
                  <a:cubicBezTo>
                    <a:pt x="206" y="1448"/>
                    <a:pt x="206" y="1448"/>
                    <a:pt x="206" y="1448"/>
                  </a:cubicBezTo>
                  <a:cubicBezTo>
                    <a:pt x="206" y="1449"/>
                    <a:pt x="206" y="1449"/>
                    <a:pt x="206" y="1449"/>
                  </a:cubicBezTo>
                  <a:cubicBezTo>
                    <a:pt x="206" y="1449"/>
                    <a:pt x="206" y="1449"/>
                    <a:pt x="206" y="1449"/>
                  </a:cubicBezTo>
                  <a:cubicBezTo>
                    <a:pt x="206" y="1449"/>
                    <a:pt x="206" y="1449"/>
                    <a:pt x="206" y="1449"/>
                  </a:cubicBezTo>
                  <a:cubicBezTo>
                    <a:pt x="206" y="1449"/>
                    <a:pt x="206" y="1449"/>
                    <a:pt x="206" y="1449"/>
                  </a:cubicBezTo>
                  <a:cubicBezTo>
                    <a:pt x="206" y="1450"/>
                    <a:pt x="206" y="1450"/>
                    <a:pt x="206" y="1450"/>
                  </a:cubicBezTo>
                  <a:cubicBezTo>
                    <a:pt x="206" y="1450"/>
                    <a:pt x="206" y="1450"/>
                    <a:pt x="206" y="1450"/>
                  </a:cubicBezTo>
                  <a:cubicBezTo>
                    <a:pt x="206" y="1451"/>
                    <a:pt x="206" y="1451"/>
                    <a:pt x="206" y="1451"/>
                  </a:cubicBezTo>
                  <a:cubicBezTo>
                    <a:pt x="206" y="1451"/>
                    <a:pt x="206" y="1451"/>
                    <a:pt x="206" y="1451"/>
                  </a:cubicBezTo>
                  <a:cubicBezTo>
                    <a:pt x="206" y="1451"/>
                    <a:pt x="206" y="1451"/>
                    <a:pt x="206" y="1451"/>
                  </a:cubicBezTo>
                  <a:cubicBezTo>
                    <a:pt x="206" y="1451"/>
                    <a:pt x="206" y="1451"/>
                    <a:pt x="206" y="1451"/>
                  </a:cubicBezTo>
                  <a:cubicBezTo>
                    <a:pt x="206" y="1452"/>
                    <a:pt x="206" y="1452"/>
                    <a:pt x="206" y="1452"/>
                  </a:cubicBezTo>
                  <a:cubicBezTo>
                    <a:pt x="206" y="1452"/>
                    <a:pt x="206" y="1452"/>
                    <a:pt x="206" y="1452"/>
                  </a:cubicBezTo>
                  <a:cubicBezTo>
                    <a:pt x="207" y="1458"/>
                    <a:pt x="211" y="1463"/>
                    <a:pt x="215" y="1467"/>
                  </a:cubicBezTo>
                  <a:cubicBezTo>
                    <a:pt x="215" y="1467"/>
                    <a:pt x="215" y="1467"/>
                    <a:pt x="215" y="1467"/>
                  </a:cubicBezTo>
                  <a:cubicBezTo>
                    <a:pt x="216" y="1467"/>
                    <a:pt x="216" y="1467"/>
                    <a:pt x="216" y="1467"/>
                  </a:cubicBezTo>
                  <a:cubicBezTo>
                    <a:pt x="216" y="1467"/>
                    <a:pt x="216" y="1467"/>
                    <a:pt x="216" y="1467"/>
                  </a:cubicBezTo>
                  <a:cubicBezTo>
                    <a:pt x="216" y="1468"/>
                    <a:pt x="216" y="1468"/>
                    <a:pt x="216" y="1468"/>
                  </a:cubicBezTo>
                  <a:cubicBezTo>
                    <a:pt x="216" y="1468"/>
                    <a:pt x="216" y="1468"/>
                    <a:pt x="216" y="1468"/>
                  </a:cubicBezTo>
                  <a:cubicBezTo>
                    <a:pt x="217" y="1468"/>
                    <a:pt x="217" y="1468"/>
                    <a:pt x="217" y="1468"/>
                  </a:cubicBezTo>
                  <a:cubicBezTo>
                    <a:pt x="217" y="1468"/>
                    <a:pt x="217" y="1468"/>
                    <a:pt x="217" y="1468"/>
                  </a:cubicBezTo>
                  <a:cubicBezTo>
                    <a:pt x="217" y="1468"/>
                    <a:pt x="217" y="1468"/>
                    <a:pt x="217" y="1468"/>
                  </a:cubicBezTo>
                  <a:cubicBezTo>
                    <a:pt x="217" y="1468"/>
                    <a:pt x="217" y="1468"/>
                    <a:pt x="217" y="1468"/>
                  </a:cubicBezTo>
                  <a:cubicBezTo>
                    <a:pt x="218" y="1468"/>
                    <a:pt x="218" y="1468"/>
                    <a:pt x="218" y="1468"/>
                  </a:cubicBezTo>
                  <a:cubicBezTo>
                    <a:pt x="218" y="1468"/>
                    <a:pt x="218" y="1469"/>
                    <a:pt x="218" y="1469"/>
                  </a:cubicBezTo>
                  <a:cubicBezTo>
                    <a:pt x="218" y="1469"/>
                    <a:pt x="218" y="1469"/>
                    <a:pt x="218" y="1469"/>
                  </a:cubicBezTo>
                  <a:cubicBezTo>
                    <a:pt x="218" y="1469"/>
                    <a:pt x="218" y="1469"/>
                    <a:pt x="218" y="1469"/>
                  </a:cubicBezTo>
                  <a:cubicBezTo>
                    <a:pt x="219" y="1469"/>
                    <a:pt x="219" y="1469"/>
                    <a:pt x="219" y="1469"/>
                  </a:cubicBezTo>
                  <a:cubicBezTo>
                    <a:pt x="219" y="1469"/>
                    <a:pt x="219" y="1469"/>
                    <a:pt x="219" y="1469"/>
                  </a:cubicBezTo>
                  <a:cubicBezTo>
                    <a:pt x="219" y="1469"/>
                    <a:pt x="219" y="1469"/>
                    <a:pt x="219" y="1469"/>
                  </a:cubicBezTo>
                  <a:cubicBezTo>
                    <a:pt x="219" y="1469"/>
                    <a:pt x="219" y="1469"/>
                    <a:pt x="219" y="1469"/>
                  </a:cubicBezTo>
                  <a:cubicBezTo>
                    <a:pt x="220" y="1470"/>
                    <a:pt x="220" y="1470"/>
                    <a:pt x="220" y="1470"/>
                  </a:cubicBezTo>
                  <a:cubicBezTo>
                    <a:pt x="220" y="1470"/>
                    <a:pt x="220" y="1470"/>
                    <a:pt x="220" y="1470"/>
                  </a:cubicBezTo>
                  <a:cubicBezTo>
                    <a:pt x="220" y="1470"/>
                    <a:pt x="220" y="1470"/>
                    <a:pt x="221" y="1470"/>
                  </a:cubicBezTo>
                  <a:cubicBezTo>
                    <a:pt x="221" y="1470"/>
                    <a:pt x="221" y="1470"/>
                    <a:pt x="221" y="1470"/>
                  </a:cubicBezTo>
                  <a:cubicBezTo>
                    <a:pt x="221" y="1470"/>
                    <a:pt x="221" y="1470"/>
                    <a:pt x="221" y="1470"/>
                  </a:cubicBezTo>
                  <a:cubicBezTo>
                    <a:pt x="221" y="1470"/>
                    <a:pt x="221" y="1470"/>
                    <a:pt x="221" y="1470"/>
                  </a:cubicBezTo>
                  <a:cubicBezTo>
                    <a:pt x="222" y="1470"/>
                    <a:pt x="222" y="1470"/>
                    <a:pt x="222" y="1470"/>
                  </a:cubicBezTo>
                  <a:cubicBezTo>
                    <a:pt x="222" y="1470"/>
                    <a:pt x="222" y="1470"/>
                    <a:pt x="222" y="1470"/>
                  </a:cubicBezTo>
                  <a:cubicBezTo>
                    <a:pt x="222" y="1470"/>
                    <a:pt x="222" y="1470"/>
                    <a:pt x="222" y="1470"/>
                  </a:cubicBezTo>
                  <a:cubicBezTo>
                    <a:pt x="222" y="1470"/>
                    <a:pt x="222" y="1470"/>
                    <a:pt x="222" y="1470"/>
                  </a:cubicBezTo>
                  <a:cubicBezTo>
                    <a:pt x="222" y="1470"/>
                    <a:pt x="222" y="1470"/>
                    <a:pt x="222" y="1470"/>
                  </a:cubicBezTo>
                  <a:cubicBezTo>
                    <a:pt x="223" y="1471"/>
                    <a:pt x="223" y="1471"/>
                    <a:pt x="223" y="1471"/>
                  </a:cubicBezTo>
                  <a:cubicBezTo>
                    <a:pt x="223" y="1471"/>
                    <a:pt x="223" y="1471"/>
                    <a:pt x="223" y="1471"/>
                  </a:cubicBezTo>
                  <a:cubicBezTo>
                    <a:pt x="223" y="1471"/>
                    <a:pt x="223" y="1471"/>
                    <a:pt x="223" y="1471"/>
                  </a:cubicBezTo>
                  <a:cubicBezTo>
                    <a:pt x="224" y="1471"/>
                    <a:pt x="224" y="1471"/>
                    <a:pt x="224" y="1471"/>
                  </a:cubicBezTo>
                  <a:cubicBezTo>
                    <a:pt x="224" y="1471"/>
                    <a:pt x="224" y="1471"/>
                    <a:pt x="224" y="1471"/>
                  </a:cubicBezTo>
                  <a:cubicBezTo>
                    <a:pt x="224" y="1471"/>
                    <a:pt x="224" y="1471"/>
                    <a:pt x="224" y="1471"/>
                  </a:cubicBezTo>
                  <a:cubicBezTo>
                    <a:pt x="224" y="1471"/>
                    <a:pt x="224" y="1471"/>
                    <a:pt x="224" y="1471"/>
                  </a:cubicBezTo>
                  <a:cubicBezTo>
                    <a:pt x="225" y="1471"/>
                    <a:pt x="225" y="1471"/>
                    <a:pt x="225" y="1471"/>
                  </a:cubicBezTo>
                  <a:cubicBezTo>
                    <a:pt x="225" y="1471"/>
                    <a:pt x="225" y="1471"/>
                    <a:pt x="225" y="1471"/>
                  </a:cubicBezTo>
                  <a:cubicBezTo>
                    <a:pt x="225" y="1471"/>
                    <a:pt x="225" y="1471"/>
                    <a:pt x="226" y="1471"/>
                  </a:cubicBezTo>
                  <a:cubicBezTo>
                    <a:pt x="226" y="1471"/>
                    <a:pt x="226" y="1471"/>
                    <a:pt x="226" y="1471"/>
                  </a:cubicBezTo>
                  <a:cubicBezTo>
                    <a:pt x="226" y="1471"/>
                    <a:pt x="226" y="1471"/>
                    <a:pt x="226" y="1471"/>
                  </a:cubicBezTo>
                  <a:cubicBezTo>
                    <a:pt x="226" y="1471"/>
                    <a:pt x="226" y="1471"/>
                    <a:pt x="227" y="1471"/>
                  </a:cubicBezTo>
                  <a:cubicBezTo>
                    <a:pt x="227" y="1471"/>
                    <a:pt x="227" y="1471"/>
                    <a:pt x="227" y="1471"/>
                  </a:cubicBezTo>
                  <a:cubicBezTo>
                    <a:pt x="227" y="1471"/>
                    <a:pt x="227" y="1471"/>
                    <a:pt x="227" y="1471"/>
                  </a:cubicBezTo>
                  <a:cubicBezTo>
                    <a:pt x="227" y="1472"/>
                    <a:pt x="227" y="1472"/>
                    <a:pt x="227" y="1472"/>
                  </a:cubicBezTo>
                  <a:cubicBezTo>
                    <a:pt x="227" y="1472"/>
                    <a:pt x="227" y="1472"/>
                    <a:pt x="227" y="1472"/>
                  </a:cubicBezTo>
                  <a:cubicBezTo>
                    <a:pt x="228" y="1472"/>
                    <a:pt x="228" y="1472"/>
                    <a:pt x="228" y="1472"/>
                  </a:cubicBezTo>
                  <a:cubicBezTo>
                    <a:pt x="228" y="1472"/>
                    <a:pt x="228" y="1472"/>
                    <a:pt x="228" y="1472"/>
                  </a:cubicBezTo>
                  <a:cubicBezTo>
                    <a:pt x="229" y="1472"/>
                    <a:pt x="229" y="1472"/>
                    <a:pt x="229" y="1472"/>
                  </a:cubicBezTo>
                  <a:cubicBezTo>
                    <a:pt x="229" y="1472"/>
                    <a:pt x="229" y="1472"/>
                    <a:pt x="229" y="1472"/>
                  </a:cubicBezTo>
                  <a:cubicBezTo>
                    <a:pt x="229" y="1472"/>
                    <a:pt x="229" y="1472"/>
                    <a:pt x="229" y="1472"/>
                  </a:cubicBezTo>
                  <a:cubicBezTo>
                    <a:pt x="229" y="1472"/>
                    <a:pt x="230" y="1472"/>
                    <a:pt x="230" y="1472"/>
                  </a:cubicBezTo>
                  <a:cubicBezTo>
                    <a:pt x="238" y="1472"/>
                    <a:pt x="238" y="1472"/>
                    <a:pt x="238" y="1472"/>
                  </a:cubicBezTo>
                  <a:cubicBezTo>
                    <a:pt x="239" y="1472"/>
                    <a:pt x="239" y="1472"/>
                    <a:pt x="239" y="1472"/>
                  </a:cubicBezTo>
                  <a:cubicBezTo>
                    <a:pt x="254" y="1472"/>
                    <a:pt x="270" y="1475"/>
                    <a:pt x="270" y="1494"/>
                  </a:cubicBezTo>
                  <a:cubicBezTo>
                    <a:pt x="270" y="1577"/>
                    <a:pt x="270" y="1577"/>
                    <a:pt x="270" y="1577"/>
                  </a:cubicBezTo>
                  <a:cubicBezTo>
                    <a:pt x="270" y="1579"/>
                    <a:pt x="270" y="1579"/>
                    <a:pt x="270" y="1579"/>
                  </a:cubicBezTo>
                  <a:cubicBezTo>
                    <a:pt x="270" y="1579"/>
                    <a:pt x="270" y="1579"/>
                    <a:pt x="270" y="1579"/>
                  </a:cubicBezTo>
                  <a:cubicBezTo>
                    <a:pt x="270" y="1579"/>
                    <a:pt x="270" y="1579"/>
                    <a:pt x="270" y="1579"/>
                  </a:cubicBezTo>
                  <a:cubicBezTo>
                    <a:pt x="270" y="1580"/>
                    <a:pt x="270" y="1580"/>
                    <a:pt x="270" y="1580"/>
                  </a:cubicBezTo>
                  <a:cubicBezTo>
                    <a:pt x="270" y="1580"/>
                    <a:pt x="270" y="1580"/>
                    <a:pt x="270" y="1580"/>
                  </a:cubicBezTo>
                  <a:cubicBezTo>
                    <a:pt x="270" y="1581"/>
                    <a:pt x="270" y="1581"/>
                    <a:pt x="270" y="1581"/>
                  </a:cubicBezTo>
                  <a:cubicBezTo>
                    <a:pt x="270" y="1581"/>
                    <a:pt x="270" y="1581"/>
                    <a:pt x="270" y="1581"/>
                  </a:cubicBezTo>
                  <a:cubicBezTo>
                    <a:pt x="270" y="1581"/>
                    <a:pt x="270" y="1581"/>
                    <a:pt x="270" y="1581"/>
                  </a:cubicBezTo>
                  <a:cubicBezTo>
                    <a:pt x="270" y="1581"/>
                    <a:pt x="270" y="1581"/>
                    <a:pt x="270" y="1581"/>
                  </a:cubicBezTo>
                  <a:cubicBezTo>
                    <a:pt x="270" y="1582"/>
                    <a:pt x="270" y="1582"/>
                    <a:pt x="270" y="1582"/>
                  </a:cubicBezTo>
                  <a:cubicBezTo>
                    <a:pt x="270" y="1582"/>
                    <a:pt x="270" y="1582"/>
                    <a:pt x="270" y="1582"/>
                  </a:cubicBezTo>
                  <a:cubicBezTo>
                    <a:pt x="270" y="1582"/>
                    <a:pt x="270" y="1582"/>
                    <a:pt x="270" y="1582"/>
                  </a:cubicBezTo>
                  <a:cubicBezTo>
                    <a:pt x="270" y="1582"/>
                    <a:pt x="270" y="1582"/>
                    <a:pt x="270" y="1582"/>
                  </a:cubicBezTo>
                  <a:cubicBezTo>
                    <a:pt x="270" y="1583"/>
                    <a:pt x="270" y="1583"/>
                    <a:pt x="270" y="1583"/>
                  </a:cubicBezTo>
                  <a:cubicBezTo>
                    <a:pt x="270" y="1583"/>
                    <a:pt x="270" y="1583"/>
                    <a:pt x="270" y="1583"/>
                  </a:cubicBezTo>
                  <a:cubicBezTo>
                    <a:pt x="270" y="1583"/>
                    <a:pt x="270" y="1583"/>
                    <a:pt x="270" y="1584"/>
                  </a:cubicBezTo>
                  <a:cubicBezTo>
                    <a:pt x="270" y="1584"/>
                    <a:pt x="270" y="1584"/>
                    <a:pt x="270" y="1584"/>
                  </a:cubicBezTo>
                  <a:cubicBezTo>
                    <a:pt x="270" y="1584"/>
                    <a:pt x="270" y="1584"/>
                    <a:pt x="270" y="1584"/>
                  </a:cubicBezTo>
                  <a:cubicBezTo>
                    <a:pt x="270" y="1584"/>
                    <a:pt x="270" y="1584"/>
                    <a:pt x="270" y="1584"/>
                  </a:cubicBezTo>
                  <a:cubicBezTo>
                    <a:pt x="270" y="1585"/>
                    <a:pt x="270" y="1585"/>
                    <a:pt x="270" y="1585"/>
                  </a:cubicBezTo>
                  <a:cubicBezTo>
                    <a:pt x="270" y="1585"/>
                    <a:pt x="270" y="1585"/>
                    <a:pt x="270" y="1585"/>
                  </a:cubicBezTo>
                  <a:cubicBezTo>
                    <a:pt x="273" y="1594"/>
                    <a:pt x="281" y="1602"/>
                    <a:pt x="292" y="1603"/>
                  </a:cubicBezTo>
                  <a:cubicBezTo>
                    <a:pt x="292" y="1603"/>
                    <a:pt x="292" y="1603"/>
                    <a:pt x="292" y="1603"/>
                  </a:cubicBezTo>
                  <a:cubicBezTo>
                    <a:pt x="293" y="1603"/>
                    <a:pt x="293" y="1603"/>
                    <a:pt x="293" y="1603"/>
                  </a:cubicBezTo>
                  <a:cubicBezTo>
                    <a:pt x="293" y="1603"/>
                    <a:pt x="293" y="1603"/>
                    <a:pt x="293" y="1603"/>
                  </a:cubicBezTo>
                  <a:cubicBezTo>
                    <a:pt x="293" y="1603"/>
                    <a:pt x="293" y="1603"/>
                    <a:pt x="293" y="1603"/>
                  </a:cubicBezTo>
                  <a:cubicBezTo>
                    <a:pt x="293" y="1603"/>
                    <a:pt x="294" y="1603"/>
                    <a:pt x="294" y="1603"/>
                  </a:cubicBezTo>
                  <a:cubicBezTo>
                    <a:pt x="297" y="1603"/>
                    <a:pt x="297" y="1603"/>
                    <a:pt x="297" y="1603"/>
                  </a:cubicBezTo>
                  <a:cubicBezTo>
                    <a:pt x="316" y="1603"/>
                    <a:pt x="331" y="1618"/>
                    <a:pt x="331" y="1637"/>
                  </a:cubicBezTo>
                  <a:cubicBezTo>
                    <a:pt x="331" y="1696"/>
                    <a:pt x="331" y="1696"/>
                    <a:pt x="331" y="1696"/>
                  </a:cubicBezTo>
                  <a:cubicBezTo>
                    <a:pt x="331" y="1697"/>
                    <a:pt x="331" y="1697"/>
                    <a:pt x="331" y="1697"/>
                  </a:cubicBezTo>
                  <a:cubicBezTo>
                    <a:pt x="331" y="1697"/>
                    <a:pt x="331" y="1697"/>
                    <a:pt x="331" y="1697"/>
                  </a:cubicBezTo>
                  <a:cubicBezTo>
                    <a:pt x="331" y="1697"/>
                    <a:pt x="331" y="1697"/>
                    <a:pt x="331" y="1697"/>
                  </a:cubicBezTo>
                  <a:cubicBezTo>
                    <a:pt x="331" y="1697"/>
                    <a:pt x="331" y="1697"/>
                    <a:pt x="331" y="1697"/>
                  </a:cubicBezTo>
                  <a:cubicBezTo>
                    <a:pt x="331" y="1698"/>
                    <a:pt x="331" y="1698"/>
                    <a:pt x="331" y="1698"/>
                  </a:cubicBezTo>
                  <a:cubicBezTo>
                    <a:pt x="331" y="1698"/>
                    <a:pt x="331" y="1698"/>
                    <a:pt x="331" y="1698"/>
                  </a:cubicBezTo>
                  <a:cubicBezTo>
                    <a:pt x="331" y="1698"/>
                    <a:pt x="331" y="1698"/>
                    <a:pt x="331" y="1698"/>
                  </a:cubicBezTo>
                  <a:cubicBezTo>
                    <a:pt x="331" y="1698"/>
                    <a:pt x="331" y="1698"/>
                    <a:pt x="331" y="1698"/>
                  </a:cubicBezTo>
                  <a:cubicBezTo>
                    <a:pt x="331" y="1699"/>
                    <a:pt x="331" y="1699"/>
                    <a:pt x="331" y="1699"/>
                  </a:cubicBezTo>
                  <a:cubicBezTo>
                    <a:pt x="331" y="1699"/>
                    <a:pt x="331" y="1699"/>
                    <a:pt x="331" y="1699"/>
                  </a:cubicBezTo>
                  <a:cubicBezTo>
                    <a:pt x="331" y="1700"/>
                    <a:pt x="331" y="1700"/>
                    <a:pt x="331" y="1700"/>
                  </a:cubicBezTo>
                  <a:cubicBezTo>
                    <a:pt x="331" y="1700"/>
                    <a:pt x="331" y="1700"/>
                    <a:pt x="331" y="1700"/>
                  </a:cubicBezTo>
                  <a:cubicBezTo>
                    <a:pt x="333" y="1707"/>
                    <a:pt x="337" y="1713"/>
                    <a:pt x="344" y="1717"/>
                  </a:cubicBezTo>
                  <a:cubicBezTo>
                    <a:pt x="344" y="1717"/>
                    <a:pt x="344" y="1717"/>
                    <a:pt x="344" y="1717"/>
                  </a:cubicBezTo>
                  <a:cubicBezTo>
                    <a:pt x="344" y="1717"/>
                    <a:pt x="344" y="1717"/>
                    <a:pt x="344" y="1717"/>
                  </a:cubicBezTo>
                  <a:cubicBezTo>
                    <a:pt x="344" y="1718"/>
                    <a:pt x="344" y="1718"/>
                    <a:pt x="344" y="1718"/>
                  </a:cubicBezTo>
                  <a:cubicBezTo>
                    <a:pt x="344" y="1718"/>
                    <a:pt x="344" y="1718"/>
                    <a:pt x="344" y="1718"/>
                  </a:cubicBezTo>
                  <a:cubicBezTo>
                    <a:pt x="345" y="1718"/>
                    <a:pt x="345" y="1718"/>
                    <a:pt x="345" y="1718"/>
                  </a:cubicBezTo>
                  <a:cubicBezTo>
                    <a:pt x="345" y="1718"/>
                    <a:pt x="345" y="1718"/>
                    <a:pt x="345" y="1718"/>
                  </a:cubicBezTo>
                  <a:cubicBezTo>
                    <a:pt x="345" y="1718"/>
                    <a:pt x="345" y="1718"/>
                    <a:pt x="345" y="1718"/>
                  </a:cubicBezTo>
                  <a:cubicBezTo>
                    <a:pt x="345" y="1718"/>
                    <a:pt x="345" y="1718"/>
                    <a:pt x="345" y="1718"/>
                  </a:cubicBezTo>
                  <a:cubicBezTo>
                    <a:pt x="346" y="1718"/>
                    <a:pt x="346" y="1718"/>
                    <a:pt x="346" y="1718"/>
                  </a:cubicBezTo>
                  <a:cubicBezTo>
                    <a:pt x="346" y="1718"/>
                    <a:pt x="346" y="1718"/>
                    <a:pt x="346" y="1718"/>
                  </a:cubicBezTo>
                  <a:cubicBezTo>
                    <a:pt x="347" y="1718"/>
                    <a:pt x="347" y="1718"/>
                    <a:pt x="347" y="1718"/>
                  </a:cubicBezTo>
                  <a:cubicBezTo>
                    <a:pt x="347" y="1718"/>
                    <a:pt x="347" y="1718"/>
                    <a:pt x="347" y="1718"/>
                  </a:cubicBezTo>
                  <a:cubicBezTo>
                    <a:pt x="347" y="1719"/>
                    <a:pt x="347" y="1719"/>
                    <a:pt x="347" y="1719"/>
                  </a:cubicBezTo>
                  <a:cubicBezTo>
                    <a:pt x="347" y="1719"/>
                    <a:pt x="347" y="1719"/>
                    <a:pt x="347" y="1719"/>
                  </a:cubicBezTo>
                  <a:cubicBezTo>
                    <a:pt x="348" y="1719"/>
                    <a:pt x="348" y="1719"/>
                    <a:pt x="348" y="1719"/>
                  </a:cubicBezTo>
                  <a:cubicBezTo>
                    <a:pt x="348" y="1719"/>
                    <a:pt x="348" y="1719"/>
                    <a:pt x="348" y="1719"/>
                  </a:cubicBezTo>
                  <a:cubicBezTo>
                    <a:pt x="348" y="1719"/>
                    <a:pt x="348" y="1719"/>
                    <a:pt x="348" y="1719"/>
                  </a:cubicBezTo>
                  <a:cubicBezTo>
                    <a:pt x="348" y="1719"/>
                    <a:pt x="348" y="1719"/>
                    <a:pt x="349" y="1719"/>
                  </a:cubicBezTo>
                  <a:cubicBezTo>
                    <a:pt x="349" y="1719"/>
                    <a:pt x="349" y="1719"/>
                    <a:pt x="349" y="1719"/>
                  </a:cubicBezTo>
                  <a:cubicBezTo>
                    <a:pt x="349" y="1719"/>
                    <a:pt x="349" y="1719"/>
                    <a:pt x="349" y="1719"/>
                  </a:cubicBezTo>
                  <a:cubicBezTo>
                    <a:pt x="349" y="1719"/>
                    <a:pt x="349" y="1719"/>
                    <a:pt x="349" y="1719"/>
                  </a:cubicBezTo>
                  <a:cubicBezTo>
                    <a:pt x="349" y="1719"/>
                    <a:pt x="349" y="1719"/>
                    <a:pt x="349" y="1719"/>
                  </a:cubicBezTo>
                  <a:cubicBezTo>
                    <a:pt x="350" y="1720"/>
                    <a:pt x="350" y="1720"/>
                    <a:pt x="350" y="1720"/>
                  </a:cubicBezTo>
                  <a:cubicBezTo>
                    <a:pt x="350" y="1720"/>
                    <a:pt x="350" y="1720"/>
                    <a:pt x="350" y="1720"/>
                  </a:cubicBezTo>
                  <a:cubicBezTo>
                    <a:pt x="351" y="1720"/>
                    <a:pt x="351" y="1720"/>
                    <a:pt x="351" y="1720"/>
                  </a:cubicBezTo>
                  <a:cubicBezTo>
                    <a:pt x="351" y="1720"/>
                    <a:pt x="351" y="1720"/>
                    <a:pt x="351" y="1720"/>
                  </a:cubicBezTo>
                  <a:cubicBezTo>
                    <a:pt x="351" y="1720"/>
                    <a:pt x="351" y="1720"/>
                    <a:pt x="351" y="1720"/>
                  </a:cubicBezTo>
                  <a:cubicBezTo>
                    <a:pt x="351" y="1720"/>
                    <a:pt x="351" y="1720"/>
                    <a:pt x="351" y="1720"/>
                  </a:cubicBezTo>
                  <a:cubicBezTo>
                    <a:pt x="351" y="1720"/>
                    <a:pt x="351" y="1720"/>
                    <a:pt x="351" y="1720"/>
                  </a:cubicBezTo>
                  <a:cubicBezTo>
                    <a:pt x="352" y="1720"/>
                    <a:pt x="352" y="1720"/>
                    <a:pt x="352" y="1720"/>
                  </a:cubicBezTo>
                  <a:cubicBezTo>
                    <a:pt x="352" y="1720"/>
                    <a:pt x="352" y="1720"/>
                    <a:pt x="352" y="1720"/>
                  </a:cubicBezTo>
                  <a:cubicBezTo>
                    <a:pt x="352" y="1720"/>
                    <a:pt x="352" y="1720"/>
                    <a:pt x="352" y="1720"/>
                  </a:cubicBezTo>
                  <a:cubicBezTo>
                    <a:pt x="353" y="1720"/>
                    <a:pt x="353" y="1720"/>
                    <a:pt x="353" y="1720"/>
                  </a:cubicBezTo>
                  <a:cubicBezTo>
                    <a:pt x="353" y="1720"/>
                    <a:pt x="353" y="1720"/>
                    <a:pt x="353" y="1720"/>
                  </a:cubicBezTo>
                  <a:cubicBezTo>
                    <a:pt x="354" y="1720"/>
                    <a:pt x="354" y="1720"/>
                    <a:pt x="354" y="1720"/>
                  </a:cubicBezTo>
                  <a:cubicBezTo>
                    <a:pt x="354" y="1720"/>
                    <a:pt x="354" y="1720"/>
                    <a:pt x="354" y="1720"/>
                  </a:cubicBezTo>
                  <a:cubicBezTo>
                    <a:pt x="354" y="1720"/>
                    <a:pt x="354" y="1720"/>
                    <a:pt x="354" y="1720"/>
                  </a:cubicBezTo>
                  <a:cubicBezTo>
                    <a:pt x="354" y="1720"/>
                    <a:pt x="354" y="1720"/>
                    <a:pt x="354" y="1720"/>
                  </a:cubicBezTo>
                  <a:cubicBezTo>
                    <a:pt x="354" y="1720"/>
                    <a:pt x="354" y="1720"/>
                    <a:pt x="354" y="1720"/>
                  </a:cubicBezTo>
                  <a:cubicBezTo>
                    <a:pt x="355" y="1720"/>
                    <a:pt x="355" y="1720"/>
                    <a:pt x="356" y="1720"/>
                  </a:cubicBezTo>
                  <a:cubicBezTo>
                    <a:pt x="364" y="1720"/>
                    <a:pt x="364" y="1720"/>
                    <a:pt x="364" y="1720"/>
                  </a:cubicBezTo>
                  <a:cubicBezTo>
                    <a:pt x="367" y="1720"/>
                    <a:pt x="367" y="1720"/>
                    <a:pt x="367" y="1720"/>
                  </a:cubicBezTo>
                  <a:cubicBezTo>
                    <a:pt x="385" y="1720"/>
                    <a:pt x="401" y="1735"/>
                    <a:pt x="401" y="1754"/>
                  </a:cubicBezTo>
                  <a:cubicBezTo>
                    <a:pt x="401" y="1758"/>
                    <a:pt x="401" y="1758"/>
                    <a:pt x="401" y="1758"/>
                  </a:cubicBezTo>
                  <a:cubicBezTo>
                    <a:pt x="401" y="1759"/>
                    <a:pt x="401" y="1759"/>
                    <a:pt x="401" y="1759"/>
                  </a:cubicBezTo>
                  <a:cubicBezTo>
                    <a:pt x="401" y="1759"/>
                    <a:pt x="401" y="1759"/>
                    <a:pt x="401" y="1759"/>
                  </a:cubicBezTo>
                  <a:cubicBezTo>
                    <a:pt x="401" y="1760"/>
                    <a:pt x="401" y="1760"/>
                    <a:pt x="401" y="1760"/>
                  </a:cubicBezTo>
                  <a:cubicBezTo>
                    <a:pt x="401" y="1760"/>
                    <a:pt x="401" y="1760"/>
                    <a:pt x="401" y="1760"/>
                  </a:cubicBezTo>
                  <a:cubicBezTo>
                    <a:pt x="401" y="1760"/>
                    <a:pt x="401" y="1760"/>
                    <a:pt x="401" y="1760"/>
                  </a:cubicBezTo>
                  <a:cubicBezTo>
                    <a:pt x="401" y="1760"/>
                    <a:pt x="401" y="1760"/>
                    <a:pt x="401" y="1760"/>
                  </a:cubicBezTo>
                  <a:cubicBezTo>
                    <a:pt x="401" y="1761"/>
                    <a:pt x="401" y="1761"/>
                    <a:pt x="401" y="1761"/>
                  </a:cubicBezTo>
                  <a:cubicBezTo>
                    <a:pt x="401" y="1761"/>
                    <a:pt x="401" y="1761"/>
                    <a:pt x="401" y="1761"/>
                  </a:cubicBezTo>
                  <a:cubicBezTo>
                    <a:pt x="401" y="1761"/>
                    <a:pt x="401" y="1761"/>
                    <a:pt x="401" y="1761"/>
                  </a:cubicBezTo>
                  <a:cubicBezTo>
                    <a:pt x="401" y="1761"/>
                    <a:pt x="401" y="1761"/>
                    <a:pt x="401" y="1761"/>
                  </a:cubicBezTo>
                  <a:cubicBezTo>
                    <a:pt x="401" y="1762"/>
                    <a:pt x="401" y="1762"/>
                    <a:pt x="401" y="1762"/>
                  </a:cubicBezTo>
                  <a:cubicBezTo>
                    <a:pt x="401" y="1762"/>
                    <a:pt x="401" y="1762"/>
                    <a:pt x="401" y="1762"/>
                  </a:cubicBezTo>
                  <a:cubicBezTo>
                    <a:pt x="401" y="1763"/>
                    <a:pt x="401" y="1763"/>
                    <a:pt x="401" y="1763"/>
                  </a:cubicBezTo>
                  <a:cubicBezTo>
                    <a:pt x="401" y="1763"/>
                    <a:pt x="401" y="1763"/>
                    <a:pt x="401" y="1763"/>
                  </a:cubicBezTo>
                  <a:cubicBezTo>
                    <a:pt x="401" y="1763"/>
                    <a:pt x="401" y="1763"/>
                    <a:pt x="401" y="1763"/>
                  </a:cubicBezTo>
                  <a:cubicBezTo>
                    <a:pt x="401" y="1763"/>
                    <a:pt x="401" y="1763"/>
                    <a:pt x="401" y="1763"/>
                  </a:cubicBezTo>
                  <a:cubicBezTo>
                    <a:pt x="401" y="1764"/>
                    <a:pt x="401" y="1764"/>
                    <a:pt x="401" y="1764"/>
                  </a:cubicBezTo>
                  <a:cubicBezTo>
                    <a:pt x="401" y="1764"/>
                    <a:pt x="401" y="1764"/>
                    <a:pt x="401" y="1764"/>
                  </a:cubicBezTo>
                  <a:cubicBezTo>
                    <a:pt x="402" y="1764"/>
                    <a:pt x="402" y="1764"/>
                    <a:pt x="402" y="1764"/>
                  </a:cubicBezTo>
                  <a:cubicBezTo>
                    <a:pt x="402" y="1764"/>
                    <a:pt x="402" y="1764"/>
                    <a:pt x="402" y="1764"/>
                  </a:cubicBezTo>
                  <a:cubicBezTo>
                    <a:pt x="402" y="1765"/>
                    <a:pt x="402" y="1765"/>
                    <a:pt x="402" y="1765"/>
                  </a:cubicBezTo>
                  <a:cubicBezTo>
                    <a:pt x="402" y="1765"/>
                    <a:pt x="402" y="1765"/>
                    <a:pt x="402" y="1765"/>
                  </a:cubicBezTo>
                  <a:cubicBezTo>
                    <a:pt x="402" y="1765"/>
                    <a:pt x="402" y="1765"/>
                    <a:pt x="402" y="1765"/>
                  </a:cubicBezTo>
                  <a:cubicBezTo>
                    <a:pt x="402" y="1765"/>
                    <a:pt x="402" y="1765"/>
                    <a:pt x="402" y="1765"/>
                  </a:cubicBezTo>
                  <a:cubicBezTo>
                    <a:pt x="402" y="1766"/>
                    <a:pt x="402" y="1766"/>
                    <a:pt x="402" y="1766"/>
                  </a:cubicBezTo>
                  <a:cubicBezTo>
                    <a:pt x="402" y="1766"/>
                    <a:pt x="402" y="1766"/>
                    <a:pt x="402" y="1766"/>
                  </a:cubicBezTo>
                  <a:cubicBezTo>
                    <a:pt x="402" y="1767"/>
                    <a:pt x="402" y="1767"/>
                    <a:pt x="402" y="1767"/>
                  </a:cubicBezTo>
                  <a:cubicBezTo>
                    <a:pt x="402" y="1767"/>
                    <a:pt x="402" y="1767"/>
                    <a:pt x="402" y="1767"/>
                  </a:cubicBezTo>
                  <a:cubicBezTo>
                    <a:pt x="402" y="1767"/>
                    <a:pt x="402" y="1767"/>
                    <a:pt x="402" y="1767"/>
                  </a:cubicBezTo>
                  <a:cubicBezTo>
                    <a:pt x="402" y="1767"/>
                    <a:pt x="402" y="1767"/>
                    <a:pt x="402" y="1767"/>
                  </a:cubicBezTo>
                  <a:cubicBezTo>
                    <a:pt x="403" y="1768"/>
                    <a:pt x="403" y="1768"/>
                    <a:pt x="403" y="1768"/>
                  </a:cubicBezTo>
                  <a:cubicBezTo>
                    <a:pt x="403" y="1768"/>
                    <a:pt x="403" y="1768"/>
                    <a:pt x="403" y="1768"/>
                  </a:cubicBezTo>
                  <a:cubicBezTo>
                    <a:pt x="403" y="1768"/>
                    <a:pt x="403" y="1768"/>
                    <a:pt x="403" y="1768"/>
                  </a:cubicBezTo>
                  <a:cubicBezTo>
                    <a:pt x="403" y="1768"/>
                    <a:pt x="403" y="1768"/>
                    <a:pt x="403" y="1768"/>
                  </a:cubicBezTo>
                  <a:cubicBezTo>
                    <a:pt x="403" y="1769"/>
                    <a:pt x="403" y="1769"/>
                    <a:pt x="403" y="1769"/>
                  </a:cubicBezTo>
                  <a:cubicBezTo>
                    <a:pt x="403" y="1769"/>
                    <a:pt x="403" y="1769"/>
                    <a:pt x="403" y="1769"/>
                  </a:cubicBezTo>
                  <a:cubicBezTo>
                    <a:pt x="403" y="1769"/>
                    <a:pt x="403" y="1769"/>
                    <a:pt x="403" y="1769"/>
                  </a:cubicBezTo>
                  <a:cubicBezTo>
                    <a:pt x="403" y="1769"/>
                    <a:pt x="403" y="1769"/>
                    <a:pt x="403" y="1769"/>
                  </a:cubicBezTo>
                  <a:cubicBezTo>
                    <a:pt x="403" y="1769"/>
                    <a:pt x="404" y="1770"/>
                    <a:pt x="404" y="1770"/>
                  </a:cubicBezTo>
                  <a:cubicBezTo>
                    <a:pt x="404" y="1770"/>
                    <a:pt x="404" y="1770"/>
                    <a:pt x="404" y="1770"/>
                  </a:cubicBezTo>
                  <a:cubicBezTo>
                    <a:pt x="404" y="1770"/>
                    <a:pt x="404" y="1770"/>
                    <a:pt x="404" y="1770"/>
                  </a:cubicBezTo>
                  <a:cubicBezTo>
                    <a:pt x="404" y="1770"/>
                    <a:pt x="404" y="1770"/>
                    <a:pt x="404" y="1770"/>
                  </a:cubicBezTo>
                  <a:cubicBezTo>
                    <a:pt x="404" y="1770"/>
                    <a:pt x="404" y="1771"/>
                    <a:pt x="404" y="1771"/>
                  </a:cubicBezTo>
                  <a:cubicBezTo>
                    <a:pt x="404" y="1771"/>
                    <a:pt x="404" y="1771"/>
                    <a:pt x="404" y="1771"/>
                  </a:cubicBezTo>
                  <a:cubicBezTo>
                    <a:pt x="405" y="1771"/>
                    <a:pt x="405" y="1771"/>
                    <a:pt x="405" y="1771"/>
                  </a:cubicBezTo>
                  <a:cubicBezTo>
                    <a:pt x="405" y="1771"/>
                    <a:pt x="405" y="1771"/>
                    <a:pt x="405" y="1771"/>
                  </a:cubicBezTo>
                  <a:cubicBezTo>
                    <a:pt x="405" y="1772"/>
                    <a:pt x="405" y="1772"/>
                    <a:pt x="405" y="1772"/>
                  </a:cubicBezTo>
                  <a:cubicBezTo>
                    <a:pt x="405" y="1772"/>
                    <a:pt x="405" y="1772"/>
                    <a:pt x="405" y="1772"/>
                  </a:cubicBezTo>
                  <a:cubicBezTo>
                    <a:pt x="405" y="1772"/>
                    <a:pt x="405" y="1772"/>
                    <a:pt x="405" y="1772"/>
                  </a:cubicBezTo>
                  <a:cubicBezTo>
                    <a:pt x="405" y="1772"/>
                    <a:pt x="405" y="1772"/>
                    <a:pt x="405" y="1772"/>
                  </a:cubicBezTo>
                  <a:cubicBezTo>
                    <a:pt x="406" y="1773"/>
                    <a:pt x="406" y="1773"/>
                    <a:pt x="406" y="1773"/>
                  </a:cubicBezTo>
                  <a:cubicBezTo>
                    <a:pt x="406" y="1773"/>
                    <a:pt x="406" y="1773"/>
                    <a:pt x="406" y="1773"/>
                  </a:cubicBezTo>
                  <a:cubicBezTo>
                    <a:pt x="406" y="1773"/>
                    <a:pt x="406" y="1773"/>
                    <a:pt x="406" y="1773"/>
                  </a:cubicBezTo>
                  <a:cubicBezTo>
                    <a:pt x="406" y="1773"/>
                    <a:pt x="406" y="1773"/>
                    <a:pt x="406" y="1773"/>
                  </a:cubicBezTo>
                  <a:cubicBezTo>
                    <a:pt x="406" y="1773"/>
                    <a:pt x="406" y="1774"/>
                    <a:pt x="406" y="1774"/>
                  </a:cubicBezTo>
                  <a:cubicBezTo>
                    <a:pt x="406" y="1774"/>
                    <a:pt x="406" y="1774"/>
                    <a:pt x="406" y="1774"/>
                  </a:cubicBezTo>
                  <a:cubicBezTo>
                    <a:pt x="407" y="1774"/>
                    <a:pt x="407" y="1774"/>
                    <a:pt x="407" y="1774"/>
                  </a:cubicBezTo>
                  <a:cubicBezTo>
                    <a:pt x="407" y="1774"/>
                    <a:pt x="407" y="1774"/>
                    <a:pt x="407" y="1774"/>
                  </a:cubicBezTo>
                  <a:cubicBezTo>
                    <a:pt x="407" y="1775"/>
                    <a:pt x="407" y="1775"/>
                    <a:pt x="407" y="1775"/>
                  </a:cubicBezTo>
                  <a:cubicBezTo>
                    <a:pt x="407" y="1775"/>
                    <a:pt x="407" y="1775"/>
                    <a:pt x="407" y="1775"/>
                  </a:cubicBezTo>
                  <a:cubicBezTo>
                    <a:pt x="407" y="1775"/>
                    <a:pt x="407" y="1775"/>
                    <a:pt x="407" y="1775"/>
                  </a:cubicBezTo>
                  <a:cubicBezTo>
                    <a:pt x="407" y="1775"/>
                    <a:pt x="407" y="1775"/>
                    <a:pt x="407" y="1775"/>
                  </a:cubicBezTo>
                  <a:cubicBezTo>
                    <a:pt x="408" y="1775"/>
                    <a:pt x="408" y="1775"/>
                    <a:pt x="408" y="1775"/>
                  </a:cubicBezTo>
                  <a:cubicBezTo>
                    <a:pt x="408" y="1775"/>
                    <a:pt x="408" y="1775"/>
                    <a:pt x="408" y="1775"/>
                  </a:cubicBezTo>
                  <a:cubicBezTo>
                    <a:pt x="408" y="1776"/>
                    <a:pt x="408" y="1776"/>
                    <a:pt x="408" y="1776"/>
                  </a:cubicBezTo>
                  <a:cubicBezTo>
                    <a:pt x="408" y="1776"/>
                    <a:pt x="408" y="1776"/>
                    <a:pt x="408" y="1776"/>
                  </a:cubicBezTo>
                  <a:cubicBezTo>
                    <a:pt x="409" y="1776"/>
                    <a:pt x="409" y="1776"/>
                    <a:pt x="409" y="1776"/>
                  </a:cubicBezTo>
                  <a:cubicBezTo>
                    <a:pt x="409" y="1776"/>
                    <a:pt x="409" y="1776"/>
                    <a:pt x="409" y="1776"/>
                  </a:cubicBezTo>
                  <a:cubicBezTo>
                    <a:pt x="409" y="1777"/>
                    <a:pt x="409" y="1777"/>
                    <a:pt x="409" y="1777"/>
                  </a:cubicBezTo>
                  <a:cubicBezTo>
                    <a:pt x="409" y="1777"/>
                    <a:pt x="409" y="1777"/>
                    <a:pt x="409" y="1777"/>
                  </a:cubicBezTo>
                  <a:cubicBezTo>
                    <a:pt x="410" y="1777"/>
                    <a:pt x="410" y="1777"/>
                    <a:pt x="410" y="1777"/>
                  </a:cubicBezTo>
                  <a:cubicBezTo>
                    <a:pt x="410" y="1777"/>
                    <a:pt x="410" y="1777"/>
                    <a:pt x="410" y="1777"/>
                  </a:cubicBezTo>
                  <a:cubicBezTo>
                    <a:pt x="410" y="1777"/>
                    <a:pt x="410" y="1777"/>
                    <a:pt x="410" y="1777"/>
                  </a:cubicBezTo>
                  <a:cubicBezTo>
                    <a:pt x="410" y="1777"/>
                    <a:pt x="410" y="1777"/>
                    <a:pt x="410" y="1777"/>
                  </a:cubicBezTo>
                  <a:cubicBezTo>
                    <a:pt x="410" y="1777"/>
                    <a:pt x="410" y="1778"/>
                    <a:pt x="410" y="1778"/>
                  </a:cubicBezTo>
                  <a:cubicBezTo>
                    <a:pt x="410" y="1778"/>
                    <a:pt x="410" y="1778"/>
                    <a:pt x="410" y="1778"/>
                  </a:cubicBezTo>
                  <a:cubicBezTo>
                    <a:pt x="411" y="1778"/>
                    <a:pt x="411" y="1778"/>
                    <a:pt x="411" y="1778"/>
                  </a:cubicBezTo>
                  <a:cubicBezTo>
                    <a:pt x="411" y="1778"/>
                    <a:pt x="411" y="1778"/>
                    <a:pt x="411" y="1778"/>
                  </a:cubicBezTo>
                  <a:cubicBezTo>
                    <a:pt x="411" y="1778"/>
                    <a:pt x="411" y="1778"/>
                    <a:pt x="411" y="1778"/>
                  </a:cubicBezTo>
                  <a:cubicBezTo>
                    <a:pt x="411" y="1778"/>
                    <a:pt x="411" y="1778"/>
                    <a:pt x="411" y="1778"/>
                  </a:cubicBezTo>
                  <a:cubicBezTo>
                    <a:pt x="412" y="1779"/>
                    <a:pt x="412" y="1779"/>
                    <a:pt x="412" y="1779"/>
                  </a:cubicBezTo>
                  <a:cubicBezTo>
                    <a:pt x="412" y="1779"/>
                    <a:pt x="412" y="1779"/>
                    <a:pt x="412" y="1779"/>
                  </a:cubicBezTo>
                  <a:cubicBezTo>
                    <a:pt x="412" y="1779"/>
                    <a:pt x="412" y="1779"/>
                    <a:pt x="412" y="1779"/>
                  </a:cubicBezTo>
                  <a:cubicBezTo>
                    <a:pt x="412" y="1779"/>
                    <a:pt x="412" y="1779"/>
                    <a:pt x="412" y="1779"/>
                  </a:cubicBezTo>
                  <a:cubicBezTo>
                    <a:pt x="413" y="1779"/>
                    <a:pt x="413" y="1779"/>
                    <a:pt x="413" y="1779"/>
                  </a:cubicBezTo>
                  <a:cubicBezTo>
                    <a:pt x="413" y="1779"/>
                    <a:pt x="413" y="1779"/>
                    <a:pt x="413" y="1779"/>
                  </a:cubicBezTo>
                  <a:cubicBezTo>
                    <a:pt x="413" y="1780"/>
                    <a:pt x="413" y="1780"/>
                    <a:pt x="413" y="1780"/>
                  </a:cubicBezTo>
                  <a:cubicBezTo>
                    <a:pt x="413" y="1780"/>
                    <a:pt x="413" y="1780"/>
                    <a:pt x="413" y="1780"/>
                  </a:cubicBezTo>
                  <a:cubicBezTo>
                    <a:pt x="414" y="1780"/>
                    <a:pt x="414" y="1780"/>
                    <a:pt x="414" y="1780"/>
                  </a:cubicBezTo>
                  <a:cubicBezTo>
                    <a:pt x="414" y="1780"/>
                    <a:pt x="414" y="1780"/>
                    <a:pt x="414" y="1780"/>
                  </a:cubicBezTo>
                  <a:cubicBezTo>
                    <a:pt x="414" y="1780"/>
                    <a:pt x="414" y="1780"/>
                    <a:pt x="414" y="1780"/>
                  </a:cubicBezTo>
                  <a:cubicBezTo>
                    <a:pt x="414" y="1780"/>
                    <a:pt x="414" y="1780"/>
                    <a:pt x="414" y="1780"/>
                  </a:cubicBezTo>
                  <a:cubicBezTo>
                    <a:pt x="415" y="1780"/>
                    <a:pt x="415" y="1780"/>
                    <a:pt x="415" y="1780"/>
                  </a:cubicBezTo>
                  <a:cubicBezTo>
                    <a:pt x="415" y="1780"/>
                    <a:pt x="415" y="1780"/>
                    <a:pt x="415" y="1780"/>
                  </a:cubicBezTo>
                  <a:cubicBezTo>
                    <a:pt x="415" y="1780"/>
                    <a:pt x="415" y="1781"/>
                    <a:pt x="416" y="1781"/>
                  </a:cubicBezTo>
                  <a:cubicBezTo>
                    <a:pt x="416" y="1781"/>
                    <a:pt x="416" y="1781"/>
                    <a:pt x="416" y="1781"/>
                  </a:cubicBezTo>
                  <a:cubicBezTo>
                    <a:pt x="416" y="1781"/>
                    <a:pt x="416" y="1781"/>
                    <a:pt x="416" y="1781"/>
                  </a:cubicBezTo>
                  <a:cubicBezTo>
                    <a:pt x="416" y="1781"/>
                    <a:pt x="416" y="1781"/>
                    <a:pt x="416" y="1781"/>
                  </a:cubicBezTo>
                  <a:cubicBezTo>
                    <a:pt x="417" y="1781"/>
                    <a:pt x="417" y="1781"/>
                    <a:pt x="417" y="1781"/>
                  </a:cubicBezTo>
                  <a:cubicBezTo>
                    <a:pt x="417" y="1781"/>
                    <a:pt x="417" y="1781"/>
                    <a:pt x="417" y="1781"/>
                  </a:cubicBezTo>
                  <a:cubicBezTo>
                    <a:pt x="417" y="1781"/>
                    <a:pt x="417" y="1781"/>
                    <a:pt x="417" y="1781"/>
                  </a:cubicBezTo>
                  <a:cubicBezTo>
                    <a:pt x="417" y="1781"/>
                    <a:pt x="417" y="1781"/>
                    <a:pt x="417" y="1781"/>
                  </a:cubicBezTo>
                  <a:cubicBezTo>
                    <a:pt x="418" y="1781"/>
                    <a:pt x="418" y="1781"/>
                    <a:pt x="418" y="1781"/>
                  </a:cubicBezTo>
                  <a:cubicBezTo>
                    <a:pt x="418" y="1781"/>
                    <a:pt x="418" y="1781"/>
                    <a:pt x="418" y="1781"/>
                  </a:cubicBezTo>
                  <a:cubicBezTo>
                    <a:pt x="418" y="1782"/>
                    <a:pt x="418" y="1782"/>
                    <a:pt x="418" y="1782"/>
                  </a:cubicBezTo>
                  <a:cubicBezTo>
                    <a:pt x="418" y="1782"/>
                    <a:pt x="418" y="1782"/>
                    <a:pt x="418" y="1782"/>
                  </a:cubicBezTo>
                  <a:cubicBezTo>
                    <a:pt x="419" y="1782"/>
                    <a:pt x="419" y="1782"/>
                    <a:pt x="419" y="1782"/>
                  </a:cubicBezTo>
                  <a:cubicBezTo>
                    <a:pt x="419" y="1782"/>
                    <a:pt x="419" y="1782"/>
                    <a:pt x="419" y="1782"/>
                  </a:cubicBezTo>
                  <a:cubicBezTo>
                    <a:pt x="419" y="1782"/>
                    <a:pt x="419" y="1782"/>
                    <a:pt x="419" y="1782"/>
                  </a:cubicBezTo>
                  <a:cubicBezTo>
                    <a:pt x="419" y="1782"/>
                    <a:pt x="419" y="1782"/>
                    <a:pt x="419" y="1782"/>
                  </a:cubicBezTo>
                  <a:cubicBezTo>
                    <a:pt x="420" y="1782"/>
                    <a:pt x="420" y="1782"/>
                    <a:pt x="420" y="1782"/>
                  </a:cubicBezTo>
                  <a:cubicBezTo>
                    <a:pt x="420" y="1782"/>
                    <a:pt x="420" y="1782"/>
                    <a:pt x="420" y="1782"/>
                  </a:cubicBezTo>
                  <a:cubicBezTo>
                    <a:pt x="420" y="1782"/>
                    <a:pt x="420" y="1782"/>
                    <a:pt x="421" y="1782"/>
                  </a:cubicBezTo>
                  <a:cubicBezTo>
                    <a:pt x="421" y="1782"/>
                    <a:pt x="421" y="1782"/>
                    <a:pt x="421" y="1782"/>
                  </a:cubicBezTo>
                  <a:cubicBezTo>
                    <a:pt x="421" y="1782"/>
                    <a:pt x="421" y="1782"/>
                    <a:pt x="421" y="1782"/>
                  </a:cubicBezTo>
                  <a:cubicBezTo>
                    <a:pt x="421" y="1782"/>
                    <a:pt x="421" y="1782"/>
                    <a:pt x="421" y="1782"/>
                  </a:cubicBezTo>
                  <a:cubicBezTo>
                    <a:pt x="422" y="1782"/>
                    <a:pt x="422" y="1782"/>
                    <a:pt x="422" y="1782"/>
                  </a:cubicBezTo>
                  <a:cubicBezTo>
                    <a:pt x="422" y="1782"/>
                    <a:pt x="422" y="1782"/>
                    <a:pt x="422" y="1782"/>
                  </a:cubicBezTo>
                  <a:cubicBezTo>
                    <a:pt x="422" y="1782"/>
                    <a:pt x="422" y="1782"/>
                    <a:pt x="422" y="1782"/>
                  </a:cubicBezTo>
                  <a:cubicBezTo>
                    <a:pt x="422" y="1782"/>
                    <a:pt x="422" y="1782"/>
                    <a:pt x="422" y="1782"/>
                  </a:cubicBezTo>
                  <a:cubicBezTo>
                    <a:pt x="423" y="1782"/>
                    <a:pt x="423" y="1782"/>
                    <a:pt x="423" y="1782"/>
                  </a:cubicBezTo>
                  <a:cubicBezTo>
                    <a:pt x="423" y="1782"/>
                    <a:pt x="423" y="1782"/>
                    <a:pt x="423" y="1782"/>
                  </a:cubicBezTo>
                  <a:cubicBezTo>
                    <a:pt x="424" y="1782"/>
                    <a:pt x="424" y="1782"/>
                    <a:pt x="424" y="1782"/>
                  </a:cubicBezTo>
                  <a:cubicBezTo>
                    <a:pt x="424" y="1782"/>
                    <a:pt x="424" y="1782"/>
                    <a:pt x="424" y="1782"/>
                  </a:cubicBezTo>
                  <a:cubicBezTo>
                    <a:pt x="424" y="1782"/>
                    <a:pt x="424" y="1782"/>
                    <a:pt x="424" y="1782"/>
                  </a:cubicBezTo>
                  <a:cubicBezTo>
                    <a:pt x="424" y="1782"/>
                    <a:pt x="425" y="1783"/>
                    <a:pt x="425" y="1783"/>
                  </a:cubicBezTo>
                  <a:cubicBezTo>
                    <a:pt x="431" y="1783"/>
                    <a:pt x="431" y="1783"/>
                    <a:pt x="431" y="1783"/>
                  </a:cubicBezTo>
                  <a:cubicBezTo>
                    <a:pt x="437" y="1783"/>
                    <a:pt x="437" y="1783"/>
                    <a:pt x="437" y="1783"/>
                  </a:cubicBezTo>
                  <a:cubicBezTo>
                    <a:pt x="455" y="1783"/>
                    <a:pt x="471" y="1798"/>
                    <a:pt x="471" y="1817"/>
                  </a:cubicBezTo>
                  <a:cubicBezTo>
                    <a:pt x="471" y="1843"/>
                    <a:pt x="471" y="1843"/>
                    <a:pt x="471" y="1843"/>
                  </a:cubicBezTo>
                  <a:cubicBezTo>
                    <a:pt x="471" y="1883"/>
                    <a:pt x="471" y="1883"/>
                    <a:pt x="471" y="1883"/>
                  </a:cubicBezTo>
                  <a:cubicBezTo>
                    <a:pt x="471" y="1884"/>
                    <a:pt x="471" y="1884"/>
                    <a:pt x="471" y="1884"/>
                  </a:cubicBezTo>
                  <a:cubicBezTo>
                    <a:pt x="471" y="1898"/>
                    <a:pt x="482" y="1909"/>
                    <a:pt x="495" y="1909"/>
                  </a:cubicBezTo>
                  <a:cubicBezTo>
                    <a:pt x="568" y="1909"/>
                    <a:pt x="568" y="1909"/>
                    <a:pt x="568" y="1909"/>
                  </a:cubicBezTo>
                  <a:cubicBezTo>
                    <a:pt x="582" y="1909"/>
                    <a:pt x="593" y="1898"/>
                    <a:pt x="593" y="1884"/>
                  </a:cubicBezTo>
                  <a:cubicBezTo>
                    <a:pt x="593" y="1881"/>
                    <a:pt x="593" y="1881"/>
                    <a:pt x="593" y="1881"/>
                  </a:cubicBezTo>
                  <a:cubicBezTo>
                    <a:pt x="593" y="1669"/>
                    <a:pt x="593" y="1669"/>
                    <a:pt x="593" y="1669"/>
                  </a:cubicBezTo>
                  <a:cubicBezTo>
                    <a:pt x="593" y="1660"/>
                    <a:pt x="589" y="1652"/>
                    <a:pt x="572" y="1652"/>
                  </a:cubicBezTo>
                  <a:cubicBezTo>
                    <a:pt x="554" y="1652"/>
                    <a:pt x="554" y="1652"/>
                    <a:pt x="554" y="1652"/>
                  </a:cubicBezTo>
                  <a:cubicBezTo>
                    <a:pt x="540" y="1652"/>
                    <a:pt x="529" y="1641"/>
                    <a:pt x="529" y="1628"/>
                  </a:cubicBezTo>
                  <a:cubicBezTo>
                    <a:pt x="529" y="1619"/>
                    <a:pt x="529" y="1619"/>
                    <a:pt x="529" y="1619"/>
                  </a:cubicBezTo>
                  <a:cubicBezTo>
                    <a:pt x="529" y="1606"/>
                    <a:pt x="540" y="1595"/>
                    <a:pt x="554" y="1595"/>
                  </a:cubicBezTo>
                  <a:cubicBezTo>
                    <a:pt x="604" y="1595"/>
                    <a:pt x="654" y="1595"/>
                    <a:pt x="704" y="1595"/>
                  </a:cubicBezTo>
                  <a:cubicBezTo>
                    <a:pt x="718" y="1595"/>
                    <a:pt x="728" y="1584"/>
                    <a:pt x="728" y="1571"/>
                  </a:cubicBezTo>
                  <a:cubicBezTo>
                    <a:pt x="728" y="1505"/>
                    <a:pt x="728" y="1505"/>
                    <a:pt x="728" y="1505"/>
                  </a:cubicBezTo>
                  <a:cubicBezTo>
                    <a:pt x="728" y="1491"/>
                    <a:pt x="731" y="1476"/>
                    <a:pt x="757" y="1476"/>
                  </a:cubicBezTo>
                  <a:cubicBezTo>
                    <a:pt x="907" y="1476"/>
                    <a:pt x="907" y="1476"/>
                    <a:pt x="907" y="1476"/>
                  </a:cubicBezTo>
                  <a:cubicBezTo>
                    <a:pt x="921" y="1476"/>
                    <a:pt x="932" y="1465"/>
                    <a:pt x="932" y="1452"/>
                  </a:cubicBezTo>
                  <a:cubicBezTo>
                    <a:pt x="932" y="1444"/>
                    <a:pt x="932" y="1444"/>
                    <a:pt x="932" y="1444"/>
                  </a:cubicBezTo>
                  <a:cubicBezTo>
                    <a:pt x="932" y="1430"/>
                    <a:pt x="921" y="1419"/>
                    <a:pt x="907" y="1419"/>
                  </a:cubicBezTo>
                  <a:cubicBezTo>
                    <a:pt x="895" y="1419"/>
                    <a:pt x="895" y="1419"/>
                    <a:pt x="895" y="1419"/>
                  </a:cubicBezTo>
                  <a:cubicBezTo>
                    <a:pt x="895" y="1419"/>
                    <a:pt x="895" y="1419"/>
                    <a:pt x="895" y="1419"/>
                  </a:cubicBezTo>
                  <a:cubicBezTo>
                    <a:pt x="891" y="1419"/>
                    <a:pt x="891" y="1419"/>
                    <a:pt x="891" y="1419"/>
                  </a:cubicBezTo>
                  <a:cubicBezTo>
                    <a:pt x="878" y="1419"/>
                    <a:pt x="867" y="1408"/>
                    <a:pt x="867" y="1394"/>
                  </a:cubicBezTo>
                  <a:cubicBezTo>
                    <a:pt x="867" y="1242"/>
                    <a:pt x="867" y="1242"/>
                    <a:pt x="867" y="1242"/>
                  </a:cubicBezTo>
                  <a:cubicBezTo>
                    <a:pt x="867" y="1229"/>
                    <a:pt x="878" y="1218"/>
                    <a:pt x="891" y="1218"/>
                  </a:cubicBezTo>
                  <a:cubicBezTo>
                    <a:pt x="900" y="1218"/>
                    <a:pt x="900" y="1218"/>
                    <a:pt x="900" y="1218"/>
                  </a:cubicBezTo>
                  <a:cubicBezTo>
                    <a:pt x="900" y="1218"/>
                    <a:pt x="900" y="1218"/>
                    <a:pt x="900" y="1218"/>
                  </a:cubicBezTo>
                  <a:cubicBezTo>
                    <a:pt x="922" y="1218"/>
                    <a:pt x="922" y="1218"/>
                    <a:pt x="922" y="1218"/>
                  </a:cubicBezTo>
                  <a:cubicBezTo>
                    <a:pt x="935" y="1218"/>
                    <a:pt x="946" y="1207"/>
                    <a:pt x="946" y="1194"/>
                  </a:cubicBezTo>
                  <a:cubicBezTo>
                    <a:pt x="946" y="1162"/>
                    <a:pt x="946" y="1162"/>
                    <a:pt x="946" y="1162"/>
                  </a:cubicBezTo>
                  <a:cubicBezTo>
                    <a:pt x="980" y="1162"/>
                    <a:pt x="980" y="1162"/>
                    <a:pt x="980" y="1162"/>
                  </a:cubicBezTo>
                  <a:cubicBezTo>
                    <a:pt x="1000" y="1162"/>
                    <a:pt x="1015" y="1146"/>
                    <a:pt x="1015" y="1127"/>
                  </a:cubicBezTo>
                  <a:cubicBezTo>
                    <a:pt x="1015" y="71"/>
                    <a:pt x="1015" y="71"/>
                    <a:pt x="1015" y="71"/>
                  </a:cubicBezTo>
                  <a:cubicBezTo>
                    <a:pt x="959" y="71"/>
                    <a:pt x="959" y="71"/>
                    <a:pt x="959" y="71"/>
                  </a:cubicBezTo>
                  <a:cubicBezTo>
                    <a:pt x="945" y="71"/>
                    <a:pt x="933" y="59"/>
                    <a:pt x="933" y="46"/>
                  </a:cubicBezTo>
                  <a:cubicBezTo>
                    <a:pt x="933" y="37"/>
                    <a:pt x="933" y="37"/>
                    <a:pt x="933" y="37"/>
                  </a:cubicBezTo>
                  <a:cubicBezTo>
                    <a:pt x="933" y="23"/>
                    <a:pt x="945" y="12"/>
                    <a:pt x="959" y="12"/>
                  </a:cubicBezTo>
                  <a:cubicBezTo>
                    <a:pt x="1014" y="12"/>
                    <a:pt x="1014" y="12"/>
                    <a:pt x="1014" y="12"/>
                  </a:cubicBezTo>
                  <a:cubicBezTo>
                    <a:pt x="1014" y="0"/>
                    <a:pt x="1014" y="0"/>
                    <a:pt x="1014" y="0"/>
                  </a:cubicBezTo>
                  <a:cubicBezTo>
                    <a:pt x="713" y="0"/>
                    <a:pt x="713" y="0"/>
                    <a:pt x="713" y="0"/>
                  </a:cubicBezTo>
                  <a:cubicBezTo>
                    <a:pt x="705" y="5"/>
                    <a:pt x="697" y="5"/>
                    <a:pt x="693" y="5"/>
                  </a:cubicBezTo>
                  <a:close/>
                  <a:moveTo>
                    <a:pt x="401" y="1758"/>
                  </a:moveTo>
                  <a:cubicBezTo>
                    <a:pt x="401" y="1758"/>
                    <a:pt x="401" y="1758"/>
                    <a:pt x="401" y="1758"/>
                  </a:cubicBezTo>
                  <a:cubicBezTo>
                    <a:pt x="401" y="1758"/>
                    <a:pt x="401" y="1758"/>
                    <a:pt x="401" y="1758"/>
                  </a:cubicBezTo>
                  <a:close/>
                  <a:moveTo>
                    <a:pt x="206" y="1447"/>
                  </a:moveTo>
                  <a:cubicBezTo>
                    <a:pt x="206" y="1447"/>
                    <a:pt x="206" y="1447"/>
                    <a:pt x="206" y="1447"/>
                  </a:cubicBezTo>
                  <a:cubicBezTo>
                    <a:pt x="206" y="1447"/>
                    <a:pt x="206" y="1447"/>
                    <a:pt x="206" y="1447"/>
                  </a:cubicBezTo>
                  <a:close/>
                  <a:moveTo>
                    <a:pt x="270" y="1579"/>
                  </a:moveTo>
                  <a:cubicBezTo>
                    <a:pt x="270" y="1579"/>
                    <a:pt x="270" y="1579"/>
                    <a:pt x="270" y="1579"/>
                  </a:cubicBezTo>
                  <a:cubicBezTo>
                    <a:pt x="270" y="1579"/>
                    <a:pt x="270" y="1579"/>
                    <a:pt x="270" y="1579"/>
                  </a:cubicBezTo>
                  <a:close/>
                  <a:moveTo>
                    <a:pt x="331" y="1696"/>
                  </a:moveTo>
                  <a:cubicBezTo>
                    <a:pt x="331" y="1696"/>
                    <a:pt x="331" y="1696"/>
                    <a:pt x="331" y="1696"/>
                  </a:cubicBezTo>
                  <a:cubicBezTo>
                    <a:pt x="331" y="1696"/>
                    <a:pt x="331" y="1696"/>
                    <a:pt x="331" y="1696"/>
                  </a:cubicBezTo>
                  <a:close/>
                  <a:moveTo>
                    <a:pt x="732" y="37"/>
                  </a:moveTo>
                  <a:cubicBezTo>
                    <a:pt x="732" y="23"/>
                    <a:pt x="743" y="12"/>
                    <a:pt x="757" y="12"/>
                  </a:cubicBezTo>
                  <a:cubicBezTo>
                    <a:pt x="826" y="12"/>
                    <a:pt x="826" y="12"/>
                    <a:pt x="826" y="12"/>
                  </a:cubicBezTo>
                  <a:cubicBezTo>
                    <a:pt x="827" y="12"/>
                    <a:pt x="828" y="12"/>
                    <a:pt x="830" y="11"/>
                  </a:cubicBezTo>
                  <a:cubicBezTo>
                    <a:pt x="831" y="11"/>
                    <a:pt x="832" y="11"/>
                    <a:pt x="833" y="11"/>
                  </a:cubicBezTo>
                  <a:cubicBezTo>
                    <a:pt x="841" y="11"/>
                    <a:pt x="841" y="11"/>
                    <a:pt x="841" y="11"/>
                  </a:cubicBezTo>
                  <a:cubicBezTo>
                    <a:pt x="855" y="11"/>
                    <a:pt x="866" y="23"/>
                    <a:pt x="866" y="36"/>
                  </a:cubicBezTo>
                  <a:cubicBezTo>
                    <a:pt x="866" y="104"/>
                    <a:pt x="866" y="104"/>
                    <a:pt x="866" y="104"/>
                  </a:cubicBezTo>
                  <a:cubicBezTo>
                    <a:pt x="866" y="118"/>
                    <a:pt x="855" y="129"/>
                    <a:pt x="841" y="129"/>
                  </a:cubicBezTo>
                  <a:cubicBezTo>
                    <a:pt x="833" y="129"/>
                    <a:pt x="833" y="129"/>
                    <a:pt x="833" y="129"/>
                  </a:cubicBezTo>
                  <a:cubicBezTo>
                    <a:pt x="819" y="129"/>
                    <a:pt x="808" y="118"/>
                    <a:pt x="807" y="104"/>
                  </a:cubicBezTo>
                  <a:cubicBezTo>
                    <a:pt x="807" y="86"/>
                    <a:pt x="792" y="71"/>
                    <a:pt x="773" y="71"/>
                  </a:cubicBezTo>
                  <a:cubicBezTo>
                    <a:pt x="757" y="71"/>
                    <a:pt x="757" y="71"/>
                    <a:pt x="757" y="71"/>
                  </a:cubicBezTo>
                  <a:cubicBezTo>
                    <a:pt x="743" y="71"/>
                    <a:pt x="732" y="59"/>
                    <a:pt x="732" y="46"/>
                  </a:cubicBezTo>
                  <a:lnTo>
                    <a:pt x="732" y="37"/>
                  </a:ln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51" name="Freeform 67">
              <a:extLst>
                <a:ext uri="{FF2B5EF4-FFF2-40B4-BE49-F238E27FC236}">
                  <a16:creationId xmlns:a16="http://schemas.microsoft.com/office/drawing/2014/main" id="{27434AEE-58B8-4CAD-B563-5B9970D5F481}"/>
                </a:ext>
              </a:extLst>
            </p:cNvPr>
            <p:cNvSpPr>
              <a:spLocks/>
            </p:cNvSpPr>
            <p:nvPr userDrawn="1"/>
          </p:nvSpPr>
          <p:spPr bwMode="auto">
            <a:xfrm>
              <a:off x="1106" y="1182"/>
              <a:ext cx="111" cy="118"/>
            </a:xfrm>
            <a:custGeom>
              <a:avLst/>
              <a:gdLst>
                <a:gd name="T0" fmla="*/ 63 w 63"/>
                <a:gd name="T1" fmla="*/ 67 h 67"/>
                <a:gd name="T2" fmla="*/ 63 w 63"/>
                <a:gd name="T3" fmla="*/ 35 h 67"/>
                <a:gd name="T4" fmla="*/ 28 w 63"/>
                <a:gd name="T5" fmla="*/ 0 h 67"/>
                <a:gd name="T6" fmla="*/ 0 w 63"/>
                <a:gd name="T7" fmla="*/ 0 h 67"/>
                <a:gd name="T8" fmla="*/ 0 w 63"/>
                <a:gd name="T9" fmla="*/ 32 h 67"/>
                <a:gd name="T10" fmla="*/ 35 w 63"/>
                <a:gd name="T11" fmla="*/ 67 h 67"/>
                <a:gd name="T12" fmla="*/ 63 w 63"/>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63" h="67">
                  <a:moveTo>
                    <a:pt x="63" y="67"/>
                  </a:moveTo>
                  <a:cubicBezTo>
                    <a:pt x="63" y="35"/>
                    <a:pt x="63" y="35"/>
                    <a:pt x="63" y="35"/>
                  </a:cubicBezTo>
                  <a:cubicBezTo>
                    <a:pt x="63" y="16"/>
                    <a:pt x="47" y="0"/>
                    <a:pt x="28" y="0"/>
                  </a:cubicBezTo>
                  <a:cubicBezTo>
                    <a:pt x="0" y="0"/>
                    <a:pt x="0" y="0"/>
                    <a:pt x="0" y="0"/>
                  </a:cubicBezTo>
                  <a:cubicBezTo>
                    <a:pt x="0" y="32"/>
                    <a:pt x="0" y="32"/>
                    <a:pt x="0" y="32"/>
                  </a:cubicBezTo>
                  <a:cubicBezTo>
                    <a:pt x="0" y="51"/>
                    <a:pt x="15" y="67"/>
                    <a:pt x="35" y="67"/>
                  </a:cubicBezTo>
                  <a:lnTo>
                    <a:pt x="63" y="67"/>
                  </a:ln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66" name="Freeform 68">
              <a:extLst>
                <a:ext uri="{FF2B5EF4-FFF2-40B4-BE49-F238E27FC236}">
                  <a16:creationId xmlns:a16="http://schemas.microsoft.com/office/drawing/2014/main" id="{F7E8BB7B-9CD6-428D-9F66-F56D5A242D31}"/>
                </a:ext>
              </a:extLst>
            </p:cNvPr>
            <p:cNvSpPr>
              <a:spLocks/>
            </p:cNvSpPr>
            <p:nvPr userDrawn="1"/>
          </p:nvSpPr>
          <p:spPr bwMode="auto">
            <a:xfrm>
              <a:off x="885" y="1182"/>
              <a:ext cx="332" cy="421"/>
            </a:xfrm>
            <a:custGeom>
              <a:avLst/>
              <a:gdLst>
                <a:gd name="T0" fmla="*/ 35 w 188"/>
                <a:gd name="T1" fmla="*/ 238 h 238"/>
                <a:gd name="T2" fmla="*/ 153 w 188"/>
                <a:gd name="T3" fmla="*/ 238 h 238"/>
                <a:gd name="T4" fmla="*/ 188 w 188"/>
                <a:gd name="T5" fmla="*/ 203 h 238"/>
                <a:gd name="T6" fmla="*/ 188 w 188"/>
                <a:gd name="T7" fmla="*/ 101 h 238"/>
                <a:gd name="T8" fmla="*/ 188 w 188"/>
                <a:gd name="T9" fmla="*/ 67 h 238"/>
                <a:gd name="T10" fmla="*/ 160 w 188"/>
                <a:gd name="T11" fmla="*/ 67 h 238"/>
                <a:gd name="T12" fmla="*/ 158 w 188"/>
                <a:gd name="T13" fmla="*/ 67 h 238"/>
                <a:gd name="T14" fmla="*/ 157 w 188"/>
                <a:gd name="T15" fmla="*/ 67 h 238"/>
                <a:gd name="T16" fmla="*/ 125 w 188"/>
                <a:gd name="T17" fmla="*/ 32 h 238"/>
                <a:gd name="T18" fmla="*/ 125 w 188"/>
                <a:gd name="T19" fmla="*/ 0 h 238"/>
                <a:gd name="T20" fmla="*/ 100 w 188"/>
                <a:gd name="T21" fmla="*/ 0 h 238"/>
                <a:gd name="T22" fmla="*/ 66 w 188"/>
                <a:gd name="T23" fmla="*/ 33 h 238"/>
                <a:gd name="T24" fmla="*/ 33 w 188"/>
                <a:gd name="T25" fmla="*/ 67 h 238"/>
                <a:gd name="T26" fmla="*/ 0 w 188"/>
                <a:gd name="T27" fmla="*/ 101 h 238"/>
                <a:gd name="T28" fmla="*/ 0 w 188"/>
                <a:gd name="T29" fmla="*/ 203 h 238"/>
                <a:gd name="T30" fmla="*/ 35 w 188"/>
                <a:gd name="T31"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8" h="238">
                  <a:moveTo>
                    <a:pt x="35" y="238"/>
                  </a:moveTo>
                  <a:cubicBezTo>
                    <a:pt x="153" y="238"/>
                    <a:pt x="153" y="238"/>
                    <a:pt x="153" y="238"/>
                  </a:cubicBezTo>
                  <a:cubicBezTo>
                    <a:pt x="172" y="238"/>
                    <a:pt x="188" y="222"/>
                    <a:pt x="188" y="203"/>
                  </a:cubicBezTo>
                  <a:cubicBezTo>
                    <a:pt x="188" y="101"/>
                    <a:pt x="188" y="101"/>
                    <a:pt x="188" y="101"/>
                  </a:cubicBezTo>
                  <a:cubicBezTo>
                    <a:pt x="188" y="67"/>
                    <a:pt x="188" y="67"/>
                    <a:pt x="188" y="67"/>
                  </a:cubicBezTo>
                  <a:cubicBezTo>
                    <a:pt x="160" y="67"/>
                    <a:pt x="160" y="67"/>
                    <a:pt x="160" y="67"/>
                  </a:cubicBezTo>
                  <a:cubicBezTo>
                    <a:pt x="159" y="67"/>
                    <a:pt x="159" y="67"/>
                    <a:pt x="158" y="67"/>
                  </a:cubicBezTo>
                  <a:cubicBezTo>
                    <a:pt x="158" y="67"/>
                    <a:pt x="157" y="67"/>
                    <a:pt x="157" y="67"/>
                  </a:cubicBezTo>
                  <a:cubicBezTo>
                    <a:pt x="139" y="66"/>
                    <a:pt x="125" y="50"/>
                    <a:pt x="125" y="32"/>
                  </a:cubicBezTo>
                  <a:cubicBezTo>
                    <a:pt x="125" y="0"/>
                    <a:pt x="125" y="0"/>
                    <a:pt x="125" y="0"/>
                  </a:cubicBezTo>
                  <a:cubicBezTo>
                    <a:pt x="100" y="0"/>
                    <a:pt x="100" y="0"/>
                    <a:pt x="100" y="0"/>
                  </a:cubicBezTo>
                  <a:cubicBezTo>
                    <a:pt x="82" y="0"/>
                    <a:pt x="66" y="15"/>
                    <a:pt x="66" y="33"/>
                  </a:cubicBezTo>
                  <a:cubicBezTo>
                    <a:pt x="65" y="51"/>
                    <a:pt x="51" y="66"/>
                    <a:pt x="33" y="67"/>
                  </a:cubicBezTo>
                  <a:cubicBezTo>
                    <a:pt x="14" y="68"/>
                    <a:pt x="0" y="83"/>
                    <a:pt x="0" y="101"/>
                  </a:cubicBezTo>
                  <a:cubicBezTo>
                    <a:pt x="0" y="203"/>
                    <a:pt x="0" y="203"/>
                    <a:pt x="0" y="203"/>
                  </a:cubicBezTo>
                  <a:cubicBezTo>
                    <a:pt x="0" y="222"/>
                    <a:pt x="16" y="238"/>
                    <a:pt x="35" y="238"/>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67" name="Freeform 69">
              <a:extLst>
                <a:ext uri="{FF2B5EF4-FFF2-40B4-BE49-F238E27FC236}">
                  <a16:creationId xmlns:a16="http://schemas.microsoft.com/office/drawing/2014/main" id="{9E20757C-126B-4DED-8FB6-213E31476036}"/>
                </a:ext>
              </a:extLst>
            </p:cNvPr>
            <p:cNvSpPr>
              <a:spLocks/>
            </p:cNvSpPr>
            <p:nvPr userDrawn="1"/>
          </p:nvSpPr>
          <p:spPr bwMode="auto">
            <a:xfrm>
              <a:off x="1238" y="758"/>
              <a:ext cx="800" cy="1065"/>
            </a:xfrm>
            <a:custGeom>
              <a:avLst/>
              <a:gdLst>
                <a:gd name="T0" fmla="*/ 98 w 453"/>
                <a:gd name="T1" fmla="*/ 297 h 603"/>
                <a:gd name="T2" fmla="*/ 154 w 453"/>
                <a:gd name="T3" fmla="*/ 297 h 603"/>
                <a:gd name="T4" fmla="*/ 157 w 453"/>
                <a:gd name="T5" fmla="*/ 297 h 603"/>
                <a:gd name="T6" fmla="*/ 163 w 453"/>
                <a:gd name="T7" fmla="*/ 297 h 603"/>
                <a:gd name="T8" fmla="*/ 163 w 453"/>
                <a:gd name="T9" fmla="*/ 297 h 603"/>
                <a:gd name="T10" fmla="*/ 194 w 453"/>
                <a:gd name="T11" fmla="*/ 331 h 603"/>
                <a:gd name="T12" fmla="*/ 194 w 453"/>
                <a:gd name="T13" fmla="*/ 332 h 603"/>
                <a:gd name="T14" fmla="*/ 162 w 453"/>
                <a:gd name="T15" fmla="*/ 365 h 603"/>
                <a:gd name="T16" fmla="*/ 129 w 453"/>
                <a:gd name="T17" fmla="*/ 397 h 603"/>
                <a:gd name="T18" fmla="*/ 95 w 453"/>
                <a:gd name="T19" fmla="*/ 427 h 603"/>
                <a:gd name="T20" fmla="*/ 86 w 453"/>
                <a:gd name="T21" fmla="*/ 427 h 603"/>
                <a:gd name="T22" fmla="*/ 61 w 453"/>
                <a:gd name="T23" fmla="*/ 452 h 603"/>
                <a:gd name="T24" fmla="*/ 61 w 453"/>
                <a:gd name="T25" fmla="*/ 455 h 603"/>
                <a:gd name="T26" fmla="*/ 86 w 453"/>
                <a:gd name="T27" fmla="*/ 480 h 603"/>
                <a:gd name="T28" fmla="*/ 94 w 453"/>
                <a:gd name="T29" fmla="*/ 480 h 603"/>
                <a:gd name="T30" fmla="*/ 128 w 453"/>
                <a:gd name="T31" fmla="*/ 514 h 603"/>
                <a:gd name="T32" fmla="*/ 128 w 453"/>
                <a:gd name="T33" fmla="*/ 516 h 603"/>
                <a:gd name="T34" fmla="*/ 94 w 453"/>
                <a:gd name="T35" fmla="*/ 550 h 603"/>
                <a:gd name="T36" fmla="*/ 25 w 453"/>
                <a:gd name="T37" fmla="*/ 550 h 603"/>
                <a:gd name="T38" fmla="*/ 0 w 453"/>
                <a:gd name="T39" fmla="*/ 575 h 603"/>
                <a:gd name="T40" fmla="*/ 0 w 453"/>
                <a:gd name="T41" fmla="*/ 578 h 603"/>
                <a:gd name="T42" fmla="*/ 25 w 453"/>
                <a:gd name="T43" fmla="*/ 603 h 603"/>
                <a:gd name="T44" fmla="*/ 163 w 453"/>
                <a:gd name="T45" fmla="*/ 603 h 603"/>
                <a:gd name="T46" fmla="*/ 167 w 453"/>
                <a:gd name="T47" fmla="*/ 603 h 603"/>
                <a:gd name="T48" fmla="*/ 218 w 453"/>
                <a:gd name="T49" fmla="*/ 603 h 603"/>
                <a:gd name="T50" fmla="*/ 253 w 453"/>
                <a:gd name="T51" fmla="*/ 572 h 603"/>
                <a:gd name="T52" fmla="*/ 287 w 453"/>
                <a:gd name="T53" fmla="*/ 543 h 603"/>
                <a:gd name="T54" fmla="*/ 352 w 453"/>
                <a:gd name="T55" fmla="*/ 543 h 603"/>
                <a:gd name="T56" fmla="*/ 386 w 453"/>
                <a:gd name="T57" fmla="*/ 513 h 603"/>
                <a:gd name="T58" fmla="*/ 419 w 453"/>
                <a:gd name="T59" fmla="*/ 484 h 603"/>
                <a:gd name="T60" fmla="*/ 453 w 453"/>
                <a:gd name="T61" fmla="*/ 449 h 603"/>
                <a:gd name="T62" fmla="*/ 453 w 453"/>
                <a:gd name="T63" fmla="*/ 402 h 603"/>
                <a:gd name="T64" fmla="*/ 419 w 453"/>
                <a:gd name="T65" fmla="*/ 367 h 603"/>
                <a:gd name="T66" fmla="*/ 387 w 453"/>
                <a:gd name="T67" fmla="*/ 336 h 603"/>
                <a:gd name="T68" fmla="*/ 353 w 453"/>
                <a:gd name="T69" fmla="*/ 305 h 603"/>
                <a:gd name="T70" fmla="*/ 320 w 453"/>
                <a:gd name="T71" fmla="*/ 271 h 603"/>
                <a:gd name="T72" fmla="*/ 320 w 453"/>
                <a:gd name="T73" fmla="*/ 217 h 603"/>
                <a:gd name="T74" fmla="*/ 287 w 453"/>
                <a:gd name="T75" fmla="*/ 182 h 603"/>
                <a:gd name="T76" fmla="*/ 256 w 453"/>
                <a:gd name="T77" fmla="*/ 148 h 603"/>
                <a:gd name="T78" fmla="*/ 256 w 453"/>
                <a:gd name="T79" fmla="*/ 94 h 603"/>
                <a:gd name="T80" fmla="*/ 221 w 453"/>
                <a:gd name="T81" fmla="*/ 59 h 603"/>
                <a:gd name="T82" fmla="*/ 188 w 453"/>
                <a:gd name="T83" fmla="*/ 30 h 603"/>
                <a:gd name="T84" fmla="*/ 154 w 453"/>
                <a:gd name="T85" fmla="*/ 0 h 603"/>
                <a:gd name="T86" fmla="*/ 98 w 453"/>
                <a:gd name="T87" fmla="*/ 0 h 603"/>
                <a:gd name="T88" fmla="*/ 63 w 453"/>
                <a:gd name="T89" fmla="*/ 35 h 603"/>
                <a:gd name="T90" fmla="*/ 63 w 453"/>
                <a:gd name="T91" fmla="*/ 262 h 603"/>
                <a:gd name="T92" fmla="*/ 98 w 453"/>
                <a:gd name="T93" fmla="*/ 297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3" h="603">
                  <a:moveTo>
                    <a:pt x="98" y="297"/>
                  </a:moveTo>
                  <a:cubicBezTo>
                    <a:pt x="154" y="297"/>
                    <a:pt x="154" y="297"/>
                    <a:pt x="154" y="297"/>
                  </a:cubicBezTo>
                  <a:cubicBezTo>
                    <a:pt x="155" y="297"/>
                    <a:pt x="156" y="297"/>
                    <a:pt x="157" y="297"/>
                  </a:cubicBezTo>
                  <a:cubicBezTo>
                    <a:pt x="159" y="297"/>
                    <a:pt x="160" y="297"/>
                    <a:pt x="163" y="297"/>
                  </a:cubicBezTo>
                  <a:cubicBezTo>
                    <a:pt x="163" y="297"/>
                    <a:pt x="163" y="297"/>
                    <a:pt x="163" y="297"/>
                  </a:cubicBezTo>
                  <a:cubicBezTo>
                    <a:pt x="181" y="298"/>
                    <a:pt x="194" y="313"/>
                    <a:pt x="194" y="331"/>
                  </a:cubicBezTo>
                  <a:cubicBezTo>
                    <a:pt x="194" y="332"/>
                    <a:pt x="194" y="332"/>
                    <a:pt x="194" y="332"/>
                  </a:cubicBezTo>
                  <a:cubicBezTo>
                    <a:pt x="194" y="350"/>
                    <a:pt x="180" y="365"/>
                    <a:pt x="162" y="365"/>
                  </a:cubicBezTo>
                  <a:cubicBezTo>
                    <a:pt x="144" y="366"/>
                    <a:pt x="130" y="380"/>
                    <a:pt x="129" y="397"/>
                  </a:cubicBezTo>
                  <a:cubicBezTo>
                    <a:pt x="127" y="414"/>
                    <a:pt x="112" y="427"/>
                    <a:pt x="95" y="427"/>
                  </a:cubicBezTo>
                  <a:cubicBezTo>
                    <a:pt x="86" y="427"/>
                    <a:pt x="86" y="427"/>
                    <a:pt x="86" y="427"/>
                  </a:cubicBezTo>
                  <a:cubicBezTo>
                    <a:pt x="72" y="427"/>
                    <a:pt x="61" y="439"/>
                    <a:pt x="61" y="452"/>
                  </a:cubicBezTo>
                  <a:cubicBezTo>
                    <a:pt x="61" y="455"/>
                    <a:pt x="61" y="455"/>
                    <a:pt x="61" y="455"/>
                  </a:cubicBezTo>
                  <a:cubicBezTo>
                    <a:pt x="61" y="469"/>
                    <a:pt x="72" y="480"/>
                    <a:pt x="86" y="480"/>
                  </a:cubicBezTo>
                  <a:cubicBezTo>
                    <a:pt x="94" y="480"/>
                    <a:pt x="94" y="480"/>
                    <a:pt x="94" y="480"/>
                  </a:cubicBezTo>
                  <a:cubicBezTo>
                    <a:pt x="113" y="480"/>
                    <a:pt x="128" y="496"/>
                    <a:pt x="128" y="514"/>
                  </a:cubicBezTo>
                  <a:cubicBezTo>
                    <a:pt x="128" y="516"/>
                    <a:pt x="128" y="516"/>
                    <a:pt x="128" y="516"/>
                  </a:cubicBezTo>
                  <a:cubicBezTo>
                    <a:pt x="128" y="535"/>
                    <a:pt x="113" y="550"/>
                    <a:pt x="94" y="550"/>
                  </a:cubicBezTo>
                  <a:cubicBezTo>
                    <a:pt x="25" y="550"/>
                    <a:pt x="25" y="550"/>
                    <a:pt x="25" y="550"/>
                  </a:cubicBezTo>
                  <a:cubicBezTo>
                    <a:pt x="11" y="550"/>
                    <a:pt x="0" y="562"/>
                    <a:pt x="0" y="575"/>
                  </a:cubicBezTo>
                  <a:cubicBezTo>
                    <a:pt x="0" y="578"/>
                    <a:pt x="0" y="578"/>
                    <a:pt x="0" y="578"/>
                  </a:cubicBezTo>
                  <a:cubicBezTo>
                    <a:pt x="0" y="592"/>
                    <a:pt x="11" y="603"/>
                    <a:pt x="25" y="603"/>
                  </a:cubicBezTo>
                  <a:cubicBezTo>
                    <a:pt x="163" y="603"/>
                    <a:pt x="163" y="603"/>
                    <a:pt x="163" y="603"/>
                  </a:cubicBezTo>
                  <a:cubicBezTo>
                    <a:pt x="167" y="603"/>
                    <a:pt x="167" y="603"/>
                    <a:pt x="167" y="603"/>
                  </a:cubicBezTo>
                  <a:cubicBezTo>
                    <a:pt x="218" y="603"/>
                    <a:pt x="218" y="603"/>
                    <a:pt x="218" y="603"/>
                  </a:cubicBezTo>
                  <a:cubicBezTo>
                    <a:pt x="236" y="603"/>
                    <a:pt x="251" y="590"/>
                    <a:pt x="253" y="572"/>
                  </a:cubicBezTo>
                  <a:cubicBezTo>
                    <a:pt x="255" y="555"/>
                    <a:pt x="270" y="543"/>
                    <a:pt x="287" y="543"/>
                  </a:cubicBezTo>
                  <a:cubicBezTo>
                    <a:pt x="352" y="543"/>
                    <a:pt x="352" y="543"/>
                    <a:pt x="352" y="543"/>
                  </a:cubicBezTo>
                  <a:cubicBezTo>
                    <a:pt x="369" y="543"/>
                    <a:pt x="384" y="530"/>
                    <a:pt x="386" y="513"/>
                  </a:cubicBezTo>
                  <a:cubicBezTo>
                    <a:pt x="389" y="497"/>
                    <a:pt x="402" y="485"/>
                    <a:pt x="419" y="484"/>
                  </a:cubicBezTo>
                  <a:cubicBezTo>
                    <a:pt x="438" y="484"/>
                    <a:pt x="453" y="468"/>
                    <a:pt x="453" y="449"/>
                  </a:cubicBezTo>
                  <a:cubicBezTo>
                    <a:pt x="453" y="402"/>
                    <a:pt x="453" y="402"/>
                    <a:pt x="453" y="402"/>
                  </a:cubicBezTo>
                  <a:cubicBezTo>
                    <a:pt x="453" y="383"/>
                    <a:pt x="438" y="367"/>
                    <a:pt x="419" y="367"/>
                  </a:cubicBezTo>
                  <a:cubicBezTo>
                    <a:pt x="402" y="366"/>
                    <a:pt x="388" y="353"/>
                    <a:pt x="387" y="336"/>
                  </a:cubicBezTo>
                  <a:cubicBezTo>
                    <a:pt x="385" y="319"/>
                    <a:pt x="370" y="305"/>
                    <a:pt x="353" y="305"/>
                  </a:cubicBezTo>
                  <a:cubicBezTo>
                    <a:pt x="334" y="304"/>
                    <a:pt x="320" y="289"/>
                    <a:pt x="320" y="271"/>
                  </a:cubicBezTo>
                  <a:cubicBezTo>
                    <a:pt x="320" y="217"/>
                    <a:pt x="320" y="217"/>
                    <a:pt x="320" y="217"/>
                  </a:cubicBezTo>
                  <a:cubicBezTo>
                    <a:pt x="320" y="198"/>
                    <a:pt x="305" y="183"/>
                    <a:pt x="287" y="182"/>
                  </a:cubicBezTo>
                  <a:cubicBezTo>
                    <a:pt x="269" y="180"/>
                    <a:pt x="256" y="166"/>
                    <a:pt x="256" y="148"/>
                  </a:cubicBezTo>
                  <a:cubicBezTo>
                    <a:pt x="256" y="94"/>
                    <a:pt x="256" y="94"/>
                    <a:pt x="256" y="94"/>
                  </a:cubicBezTo>
                  <a:cubicBezTo>
                    <a:pt x="256" y="75"/>
                    <a:pt x="240" y="60"/>
                    <a:pt x="221" y="59"/>
                  </a:cubicBezTo>
                  <a:cubicBezTo>
                    <a:pt x="204" y="59"/>
                    <a:pt x="191" y="47"/>
                    <a:pt x="188" y="30"/>
                  </a:cubicBezTo>
                  <a:cubicBezTo>
                    <a:pt x="186" y="13"/>
                    <a:pt x="171" y="0"/>
                    <a:pt x="154" y="0"/>
                  </a:cubicBezTo>
                  <a:cubicBezTo>
                    <a:pt x="98" y="0"/>
                    <a:pt x="98" y="0"/>
                    <a:pt x="98" y="0"/>
                  </a:cubicBezTo>
                  <a:cubicBezTo>
                    <a:pt x="79" y="0"/>
                    <a:pt x="63" y="16"/>
                    <a:pt x="63" y="35"/>
                  </a:cubicBezTo>
                  <a:cubicBezTo>
                    <a:pt x="63" y="262"/>
                    <a:pt x="63" y="262"/>
                    <a:pt x="63" y="262"/>
                  </a:cubicBezTo>
                  <a:cubicBezTo>
                    <a:pt x="63" y="281"/>
                    <a:pt x="79" y="297"/>
                    <a:pt x="98" y="297"/>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68" name="Freeform 70">
              <a:extLst>
                <a:ext uri="{FF2B5EF4-FFF2-40B4-BE49-F238E27FC236}">
                  <a16:creationId xmlns:a16="http://schemas.microsoft.com/office/drawing/2014/main" id="{0786EBB4-9683-4DD5-BCBC-9491C49CFA5D}"/>
                </a:ext>
              </a:extLst>
            </p:cNvPr>
            <p:cNvSpPr>
              <a:spLocks/>
            </p:cNvSpPr>
            <p:nvPr userDrawn="1"/>
          </p:nvSpPr>
          <p:spPr bwMode="auto">
            <a:xfrm>
              <a:off x="2525" y="304"/>
              <a:ext cx="586" cy="555"/>
            </a:xfrm>
            <a:custGeom>
              <a:avLst/>
              <a:gdLst>
                <a:gd name="T0" fmla="*/ 35 w 332"/>
                <a:gd name="T1" fmla="*/ 314 h 314"/>
                <a:gd name="T2" fmla="*/ 153 w 332"/>
                <a:gd name="T3" fmla="*/ 314 h 314"/>
                <a:gd name="T4" fmla="*/ 188 w 332"/>
                <a:gd name="T5" fmla="*/ 281 h 314"/>
                <a:gd name="T6" fmla="*/ 222 w 332"/>
                <a:gd name="T7" fmla="*/ 248 h 314"/>
                <a:gd name="T8" fmla="*/ 256 w 332"/>
                <a:gd name="T9" fmla="*/ 217 h 314"/>
                <a:gd name="T10" fmla="*/ 290 w 332"/>
                <a:gd name="T11" fmla="*/ 186 h 314"/>
                <a:gd name="T12" fmla="*/ 298 w 332"/>
                <a:gd name="T13" fmla="*/ 186 h 314"/>
                <a:gd name="T14" fmla="*/ 332 w 332"/>
                <a:gd name="T15" fmla="*/ 220 h 314"/>
                <a:gd name="T16" fmla="*/ 332 w 332"/>
                <a:gd name="T17" fmla="*/ 0 h 314"/>
                <a:gd name="T18" fmla="*/ 131 w 332"/>
                <a:gd name="T19" fmla="*/ 0 h 314"/>
                <a:gd name="T20" fmla="*/ 113 w 332"/>
                <a:gd name="T21" fmla="*/ 6 h 314"/>
                <a:gd name="T22" fmla="*/ 99 w 332"/>
                <a:gd name="T23" fmla="*/ 11 h 314"/>
                <a:gd name="T24" fmla="*/ 69 w 332"/>
                <a:gd name="T25" fmla="*/ 45 h 314"/>
                <a:gd name="T26" fmla="*/ 69 w 332"/>
                <a:gd name="T27" fmla="*/ 158 h 314"/>
                <a:gd name="T28" fmla="*/ 35 w 332"/>
                <a:gd name="T29" fmla="*/ 192 h 314"/>
                <a:gd name="T30" fmla="*/ 0 w 332"/>
                <a:gd name="T31" fmla="*/ 227 h 314"/>
                <a:gd name="T32" fmla="*/ 0 w 332"/>
                <a:gd name="T33" fmla="*/ 279 h 314"/>
                <a:gd name="T34" fmla="*/ 35 w 332"/>
                <a:gd name="T3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2" h="314">
                  <a:moveTo>
                    <a:pt x="35" y="314"/>
                  </a:moveTo>
                  <a:cubicBezTo>
                    <a:pt x="153" y="314"/>
                    <a:pt x="153" y="314"/>
                    <a:pt x="153" y="314"/>
                  </a:cubicBezTo>
                  <a:cubicBezTo>
                    <a:pt x="172" y="314"/>
                    <a:pt x="188" y="299"/>
                    <a:pt x="188" y="281"/>
                  </a:cubicBezTo>
                  <a:cubicBezTo>
                    <a:pt x="189" y="263"/>
                    <a:pt x="204" y="248"/>
                    <a:pt x="222" y="248"/>
                  </a:cubicBezTo>
                  <a:cubicBezTo>
                    <a:pt x="240" y="248"/>
                    <a:pt x="255" y="234"/>
                    <a:pt x="256" y="217"/>
                  </a:cubicBezTo>
                  <a:cubicBezTo>
                    <a:pt x="258" y="199"/>
                    <a:pt x="273" y="186"/>
                    <a:pt x="290" y="186"/>
                  </a:cubicBezTo>
                  <a:cubicBezTo>
                    <a:pt x="298" y="186"/>
                    <a:pt x="298" y="186"/>
                    <a:pt x="298" y="186"/>
                  </a:cubicBezTo>
                  <a:cubicBezTo>
                    <a:pt x="317" y="186"/>
                    <a:pt x="332" y="202"/>
                    <a:pt x="332" y="220"/>
                  </a:cubicBezTo>
                  <a:cubicBezTo>
                    <a:pt x="332" y="0"/>
                    <a:pt x="332" y="0"/>
                    <a:pt x="332" y="0"/>
                  </a:cubicBezTo>
                  <a:cubicBezTo>
                    <a:pt x="131" y="0"/>
                    <a:pt x="131" y="0"/>
                    <a:pt x="131" y="0"/>
                  </a:cubicBezTo>
                  <a:cubicBezTo>
                    <a:pt x="125" y="0"/>
                    <a:pt x="118" y="2"/>
                    <a:pt x="113" y="6"/>
                  </a:cubicBezTo>
                  <a:cubicBezTo>
                    <a:pt x="108" y="8"/>
                    <a:pt x="104" y="10"/>
                    <a:pt x="99" y="11"/>
                  </a:cubicBezTo>
                  <a:cubicBezTo>
                    <a:pt x="82" y="13"/>
                    <a:pt x="69" y="28"/>
                    <a:pt x="69" y="45"/>
                  </a:cubicBezTo>
                  <a:cubicBezTo>
                    <a:pt x="69" y="158"/>
                    <a:pt x="69" y="158"/>
                    <a:pt x="69" y="158"/>
                  </a:cubicBezTo>
                  <a:cubicBezTo>
                    <a:pt x="69" y="177"/>
                    <a:pt x="54" y="192"/>
                    <a:pt x="35" y="192"/>
                  </a:cubicBezTo>
                  <a:cubicBezTo>
                    <a:pt x="16" y="192"/>
                    <a:pt x="0" y="208"/>
                    <a:pt x="0" y="227"/>
                  </a:cubicBezTo>
                  <a:cubicBezTo>
                    <a:pt x="0" y="279"/>
                    <a:pt x="0" y="279"/>
                    <a:pt x="0" y="279"/>
                  </a:cubicBezTo>
                  <a:cubicBezTo>
                    <a:pt x="0" y="298"/>
                    <a:pt x="16" y="314"/>
                    <a:pt x="35" y="314"/>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69" name="Freeform 71">
              <a:extLst>
                <a:ext uri="{FF2B5EF4-FFF2-40B4-BE49-F238E27FC236}">
                  <a16:creationId xmlns:a16="http://schemas.microsoft.com/office/drawing/2014/main" id="{9E8448C1-092B-416D-A73F-C6E8D192BF58}"/>
                </a:ext>
              </a:extLst>
            </p:cNvPr>
            <p:cNvSpPr>
              <a:spLocks/>
            </p:cNvSpPr>
            <p:nvPr userDrawn="1"/>
          </p:nvSpPr>
          <p:spPr bwMode="auto">
            <a:xfrm>
              <a:off x="3108" y="1081"/>
              <a:ext cx="98" cy="96"/>
            </a:xfrm>
            <a:custGeom>
              <a:avLst/>
              <a:gdLst>
                <a:gd name="T0" fmla="*/ 24 w 56"/>
                <a:gd name="T1" fmla="*/ 54 h 54"/>
                <a:gd name="T2" fmla="*/ 32 w 56"/>
                <a:gd name="T3" fmla="*/ 54 h 54"/>
                <a:gd name="T4" fmla="*/ 56 w 56"/>
                <a:gd name="T5" fmla="*/ 29 h 54"/>
                <a:gd name="T6" fmla="*/ 56 w 56"/>
                <a:gd name="T7" fmla="*/ 24 h 54"/>
                <a:gd name="T8" fmla="*/ 32 w 56"/>
                <a:gd name="T9" fmla="*/ 0 h 54"/>
                <a:gd name="T10" fmla="*/ 24 w 56"/>
                <a:gd name="T11" fmla="*/ 0 h 54"/>
                <a:gd name="T12" fmla="*/ 0 w 56"/>
                <a:gd name="T13" fmla="*/ 24 h 54"/>
                <a:gd name="T14" fmla="*/ 0 w 56"/>
                <a:gd name="T15" fmla="*/ 29 h 54"/>
                <a:gd name="T16" fmla="*/ 24 w 56"/>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4">
                  <a:moveTo>
                    <a:pt x="24" y="54"/>
                  </a:moveTo>
                  <a:cubicBezTo>
                    <a:pt x="32" y="54"/>
                    <a:pt x="32" y="54"/>
                    <a:pt x="32" y="54"/>
                  </a:cubicBezTo>
                  <a:cubicBezTo>
                    <a:pt x="46" y="54"/>
                    <a:pt x="56" y="43"/>
                    <a:pt x="56" y="29"/>
                  </a:cubicBezTo>
                  <a:cubicBezTo>
                    <a:pt x="56" y="24"/>
                    <a:pt x="56" y="24"/>
                    <a:pt x="56" y="24"/>
                  </a:cubicBezTo>
                  <a:cubicBezTo>
                    <a:pt x="56" y="10"/>
                    <a:pt x="46" y="0"/>
                    <a:pt x="32" y="0"/>
                  </a:cubicBezTo>
                  <a:cubicBezTo>
                    <a:pt x="24" y="0"/>
                    <a:pt x="24" y="0"/>
                    <a:pt x="24" y="0"/>
                  </a:cubicBezTo>
                  <a:cubicBezTo>
                    <a:pt x="11" y="0"/>
                    <a:pt x="0" y="10"/>
                    <a:pt x="0" y="24"/>
                  </a:cubicBezTo>
                  <a:cubicBezTo>
                    <a:pt x="0" y="29"/>
                    <a:pt x="0" y="29"/>
                    <a:pt x="0" y="29"/>
                  </a:cubicBezTo>
                  <a:cubicBezTo>
                    <a:pt x="0" y="43"/>
                    <a:pt x="11" y="54"/>
                    <a:pt x="24" y="54"/>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70" name="Freeform 11">
              <a:extLst>
                <a:ext uri="{FF2B5EF4-FFF2-40B4-BE49-F238E27FC236}">
                  <a16:creationId xmlns:a16="http://schemas.microsoft.com/office/drawing/2014/main" id="{53ADA1A9-72F9-4282-BD02-CEEFE9351595}"/>
                </a:ext>
              </a:extLst>
            </p:cNvPr>
            <p:cNvSpPr>
              <a:spLocks/>
            </p:cNvSpPr>
            <p:nvPr userDrawn="1"/>
          </p:nvSpPr>
          <p:spPr bwMode="auto">
            <a:xfrm>
              <a:off x="3111" y="304"/>
              <a:ext cx="681" cy="873"/>
            </a:xfrm>
            <a:custGeom>
              <a:avLst/>
              <a:gdLst>
                <a:gd name="T0" fmla="*/ 355 w 386"/>
                <a:gd name="T1" fmla="*/ 8 h 494"/>
                <a:gd name="T2" fmla="*/ 363 w 386"/>
                <a:gd name="T3" fmla="*/ 8 h 494"/>
                <a:gd name="T4" fmla="*/ 385 w 386"/>
                <a:gd name="T5" fmla="*/ 0 h 494"/>
                <a:gd name="T6" fmla="*/ 0 w 386"/>
                <a:gd name="T7" fmla="*/ 0 h 494"/>
                <a:gd name="T8" fmla="*/ 0 w 386"/>
                <a:gd name="T9" fmla="*/ 108 h 494"/>
                <a:gd name="T10" fmla="*/ 0 w 386"/>
                <a:gd name="T11" fmla="*/ 143 h 494"/>
                <a:gd name="T12" fmla="*/ 0 w 386"/>
                <a:gd name="T13" fmla="*/ 276 h 494"/>
                <a:gd name="T14" fmla="*/ 33 w 386"/>
                <a:gd name="T15" fmla="*/ 311 h 494"/>
                <a:gd name="T16" fmla="*/ 65 w 386"/>
                <a:gd name="T17" fmla="*/ 345 h 494"/>
                <a:gd name="T18" fmla="*/ 65 w 386"/>
                <a:gd name="T19" fmla="*/ 396 h 494"/>
                <a:gd name="T20" fmla="*/ 98 w 386"/>
                <a:gd name="T21" fmla="*/ 431 h 494"/>
                <a:gd name="T22" fmla="*/ 131 w 386"/>
                <a:gd name="T23" fmla="*/ 465 h 494"/>
                <a:gd name="T24" fmla="*/ 131 w 386"/>
                <a:gd name="T25" fmla="*/ 469 h 494"/>
                <a:gd name="T26" fmla="*/ 155 w 386"/>
                <a:gd name="T27" fmla="*/ 494 h 494"/>
                <a:gd name="T28" fmla="*/ 163 w 386"/>
                <a:gd name="T29" fmla="*/ 494 h 494"/>
                <a:gd name="T30" fmla="*/ 188 w 386"/>
                <a:gd name="T31" fmla="*/ 469 h 494"/>
                <a:gd name="T32" fmla="*/ 188 w 386"/>
                <a:gd name="T33" fmla="*/ 465 h 494"/>
                <a:gd name="T34" fmla="*/ 222 w 386"/>
                <a:gd name="T35" fmla="*/ 431 h 494"/>
                <a:gd name="T36" fmla="*/ 286 w 386"/>
                <a:gd name="T37" fmla="*/ 431 h 494"/>
                <a:gd name="T38" fmla="*/ 321 w 386"/>
                <a:gd name="T39" fmla="*/ 396 h 494"/>
                <a:gd name="T40" fmla="*/ 321 w 386"/>
                <a:gd name="T41" fmla="*/ 290 h 494"/>
                <a:gd name="T42" fmla="*/ 286 w 386"/>
                <a:gd name="T43" fmla="*/ 255 h 494"/>
                <a:gd name="T44" fmla="*/ 253 w 386"/>
                <a:gd name="T45" fmla="*/ 222 h 494"/>
                <a:gd name="T46" fmla="*/ 287 w 386"/>
                <a:gd name="T47" fmla="*/ 188 h 494"/>
                <a:gd name="T48" fmla="*/ 361 w 386"/>
                <a:gd name="T49" fmla="*/ 188 h 494"/>
                <a:gd name="T50" fmla="*/ 386 w 386"/>
                <a:gd name="T51" fmla="*/ 164 h 494"/>
                <a:gd name="T52" fmla="*/ 386 w 386"/>
                <a:gd name="T53" fmla="*/ 155 h 494"/>
                <a:gd name="T54" fmla="*/ 361 w 386"/>
                <a:gd name="T55" fmla="*/ 131 h 494"/>
                <a:gd name="T56" fmla="*/ 355 w 386"/>
                <a:gd name="T57" fmla="*/ 131 h 494"/>
                <a:gd name="T58" fmla="*/ 321 w 386"/>
                <a:gd name="T59" fmla="*/ 97 h 494"/>
                <a:gd name="T60" fmla="*/ 321 w 386"/>
                <a:gd name="T61" fmla="*/ 42 h 494"/>
                <a:gd name="T62" fmla="*/ 355 w 386"/>
                <a:gd name="T63" fmla="*/ 8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6" h="494">
                  <a:moveTo>
                    <a:pt x="355" y="8"/>
                  </a:moveTo>
                  <a:cubicBezTo>
                    <a:pt x="363" y="8"/>
                    <a:pt x="363" y="8"/>
                    <a:pt x="363" y="8"/>
                  </a:cubicBezTo>
                  <a:cubicBezTo>
                    <a:pt x="371" y="8"/>
                    <a:pt x="379" y="5"/>
                    <a:pt x="385" y="0"/>
                  </a:cubicBezTo>
                  <a:cubicBezTo>
                    <a:pt x="0" y="0"/>
                    <a:pt x="0" y="0"/>
                    <a:pt x="0" y="0"/>
                  </a:cubicBezTo>
                  <a:cubicBezTo>
                    <a:pt x="0" y="108"/>
                    <a:pt x="0" y="108"/>
                    <a:pt x="0" y="108"/>
                  </a:cubicBezTo>
                  <a:cubicBezTo>
                    <a:pt x="0" y="143"/>
                    <a:pt x="0" y="143"/>
                    <a:pt x="0" y="143"/>
                  </a:cubicBezTo>
                  <a:cubicBezTo>
                    <a:pt x="0" y="276"/>
                    <a:pt x="0" y="276"/>
                    <a:pt x="0" y="276"/>
                  </a:cubicBezTo>
                  <a:cubicBezTo>
                    <a:pt x="0" y="294"/>
                    <a:pt x="14" y="310"/>
                    <a:pt x="33" y="311"/>
                  </a:cubicBezTo>
                  <a:cubicBezTo>
                    <a:pt x="51" y="312"/>
                    <a:pt x="65" y="327"/>
                    <a:pt x="65" y="345"/>
                  </a:cubicBezTo>
                  <a:cubicBezTo>
                    <a:pt x="65" y="396"/>
                    <a:pt x="65" y="396"/>
                    <a:pt x="65" y="396"/>
                  </a:cubicBezTo>
                  <a:cubicBezTo>
                    <a:pt x="65" y="415"/>
                    <a:pt x="80" y="430"/>
                    <a:pt x="98" y="431"/>
                  </a:cubicBezTo>
                  <a:cubicBezTo>
                    <a:pt x="117" y="432"/>
                    <a:pt x="131" y="447"/>
                    <a:pt x="131" y="465"/>
                  </a:cubicBezTo>
                  <a:cubicBezTo>
                    <a:pt x="131" y="469"/>
                    <a:pt x="131" y="469"/>
                    <a:pt x="131" y="469"/>
                  </a:cubicBezTo>
                  <a:cubicBezTo>
                    <a:pt x="131" y="483"/>
                    <a:pt x="142" y="494"/>
                    <a:pt x="155" y="494"/>
                  </a:cubicBezTo>
                  <a:cubicBezTo>
                    <a:pt x="163" y="494"/>
                    <a:pt x="163" y="494"/>
                    <a:pt x="163" y="494"/>
                  </a:cubicBezTo>
                  <a:cubicBezTo>
                    <a:pt x="177" y="494"/>
                    <a:pt x="188" y="483"/>
                    <a:pt x="188" y="469"/>
                  </a:cubicBezTo>
                  <a:cubicBezTo>
                    <a:pt x="188" y="465"/>
                    <a:pt x="188" y="465"/>
                    <a:pt x="188" y="465"/>
                  </a:cubicBezTo>
                  <a:cubicBezTo>
                    <a:pt x="188" y="446"/>
                    <a:pt x="203" y="431"/>
                    <a:pt x="222" y="431"/>
                  </a:cubicBezTo>
                  <a:cubicBezTo>
                    <a:pt x="286" y="431"/>
                    <a:pt x="286" y="431"/>
                    <a:pt x="286" y="431"/>
                  </a:cubicBezTo>
                  <a:cubicBezTo>
                    <a:pt x="305" y="431"/>
                    <a:pt x="321" y="415"/>
                    <a:pt x="321" y="396"/>
                  </a:cubicBezTo>
                  <a:cubicBezTo>
                    <a:pt x="321" y="290"/>
                    <a:pt x="321" y="290"/>
                    <a:pt x="321" y="290"/>
                  </a:cubicBezTo>
                  <a:cubicBezTo>
                    <a:pt x="321" y="271"/>
                    <a:pt x="305" y="252"/>
                    <a:pt x="286" y="255"/>
                  </a:cubicBezTo>
                  <a:cubicBezTo>
                    <a:pt x="266" y="258"/>
                    <a:pt x="252" y="251"/>
                    <a:pt x="253" y="222"/>
                  </a:cubicBezTo>
                  <a:cubicBezTo>
                    <a:pt x="253" y="203"/>
                    <a:pt x="268" y="188"/>
                    <a:pt x="287" y="188"/>
                  </a:cubicBezTo>
                  <a:cubicBezTo>
                    <a:pt x="361" y="188"/>
                    <a:pt x="361" y="188"/>
                    <a:pt x="361" y="188"/>
                  </a:cubicBezTo>
                  <a:cubicBezTo>
                    <a:pt x="375" y="188"/>
                    <a:pt x="386" y="177"/>
                    <a:pt x="386" y="164"/>
                  </a:cubicBezTo>
                  <a:cubicBezTo>
                    <a:pt x="386" y="155"/>
                    <a:pt x="386" y="155"/>
                    <a:pt x="386" y="155"/>
                  </a:cubicBezTo>
                  <a:cubicBezTo>
                    <a:pt x="386" y="142"/>
                    <a:pt x="375" y="131"/>
                    <a:pt x="361" y="131"/>
                  </a:cubicBezTo>
                  <a:cubicBezTo>
                    <a:pt x="355" y="131"/>
                    <a:pt x="355" y="131"/>
                    <a:pt x="355" y="131"/>
                  </a:cubicBezTo>
                  <a:cubicBezTo>
                    <a:pt x="336" y="131"/>
                    <a:pt x="321" y="116"/>
                    <a:pt x="321" y="97"/>
                  </a:cubicBezTo>
                  <a:cubicBezTo>
                    <a:pt x="321" y="42"/>
                    <a:pt x="321" y="42"/>
                    <a:pt x="321" y="42"/>
                  </a:cubicBezTo>
                  <a:cubicBezTo>
                    <a:pt x="321" y="23"/>
                    <a:pt x="336" y="8"/>
                    <a:pt x="355" y="8"/>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71" name="Freeform 12">
              <a:extLst>
                <a:ext uri="{FF2B5EF4-FFF2-40B4-BE49-F238E27FC236}">
                  <a16:creationId xmlns:a16="http://schemas.microsoft.com/office/drawing/2014/main" id="{967F88EB-A958-46D9-BED7-F85BAE1D498D}"/>
                </a:ext>
              </a:extLst>
            </p:cNvPr>
            <p:cNvSpPr>
              <a:spLocks/>
            </p:cNvSpPr>
            <p:nvPr userDrawn="1"/>
          </p:nvSpPr>
          <p:spPr bwMode="auto">
            <a:xfrm>
              <a:off x="4165" y="304"/>
              <a:ext cx="782" cy="219"/>
            </a:xfrm>
            <a:custGeom>
              <a:avLst/>
              <a:gdLst>
                <a:gd name="T0" fmla="*/ 35 w 443"/>
                <a:gd name="T1" fmla="*/ 124 h 124"/>
                <a:gd name="T2" fmla="*/ 287 w 443"/>
                <a:gd name="T3" fmla="*/ 124 h 124"/>
                <a:gd name="T4" fmla="*/ 320 w 443"/>
                <a:gd name="T5" fmla="*/ 124 h 124"/>
                <a:gd name="T6" fmla="*/ 320 w 443"/>
                <a:gd name="T7" fmla="*/ 94 h 124"/>
                <a:gd name="T8" fmla="*/ 353 w 443"/>
                <a:gd name="T9" fmla="*/ 64 h 124"/>
                <a:gd name="T10" fmla="*/ 385 w 443"/>
                <a:gd name="T11" fmla="*/ 35 h 124"/>
                <a:gd name="T12" fmla="*/ 420 w 443"/>
                <a:gd name="T13" fmla="*/ 5 h 124"/>
                <a:gd name="T14" fmla="*/ 427 w 443"/>
                <a:gd name="T15" fmla="*/ 5 h 124"/>
                <a:gd name="T16" fmla="*/ 443 w 443"/>
                <a:gd name="T17" fmla="*/ 0 h 124"/>
                <a:gd name="T18" fmla="*/ 0 w 443"/>
                <a:gd name="T19" fmla="*/ 0 h 124"/>
                <a:gd name="T20" fmla="*/ 0 w 443"/>
                <a:gd name="T21" fmla="*/ 89 h 124"/>
                <a:gd name="T22" fmla="*/ 35 w 443"/>
                <a:gd name="T2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3" h="124">
                  <a:moveTo>
                    <a:pt x="35" y="124"/>
                  </a:moveTo>
                  <a:cubicBezTo>
                    <a:pt x="287" y="124"/>
                    <a:pt x="287" y="124"/>
                    <a:pt x="287" y="124"/>
                  </a:cubicBezTo>
                  <a:cubicBezTo>
                    <a:pt x="320" y="124"/>
                    <a:pt x="320" y="124"/>
                    <a:pt x="320" y="124"/>
                  </a:cubicBezTo>
                  <a:cubicBezTo>
                    <a:pt x="320" y="94"/>
                    <a:pt x="320" y="94"/>
                    <a:pt x="320" y="94"/>
                  </a:cubicBezTo>
                  <a:cubicBezTo>
                    <a:pt x="320" y="78"/>
                    <a:pt x="336" y="65"/>
                    <a:pt x="353" y="64"/>
                  </a:cubicBezTo>
                  <a:cubicBezTo>
                    <a:pt x="370" y="63"/>
                    <a:pt x="383" y="51"/>
                    <a:pt x="385" y="35"/>
                  </a:cubicBezTo>
                  <a:cubicBezTo>
                    <a:pt x="388" y="18"/>
                    <a:pt x="402" y="5"/>
                    <a:pt x="420" y="5"/>
                  </a:cubicBezTo>
                  <a:cubicBezTo>
                    <a:pt x="427" y="5"/>
                    <a:pt x="427" y="5"/>
                    <a:pt x="427" y="5"/>
                  </a:cubicBezTo>
                  <a:cubicBezTo>
                    <a:pt x="433" y="5"/>
                    <a:pt x="438" y="3"/>
                    <a:pt x="443" y="0"/>
                  </a:cubicBezTo>
                  <a:cubicBezTo>
                    <a:pt x="0" y="0"/>
                    <a:pt x="0" y="0"/>
                    <a:pt x="0" y="0"/>
                  </a:cubicBezTo>
                  <a:cubicBezTo>
                    <a:pt x="0" y="89"/>
                    <a:pt x="0" y="89"/>
                    <a:pt x="0" y="89"/>
                  </a:cubicBezTo>
                  <a:cubicBezTo>
                    <a:pt x="0" y="108"/>
                    <a:pt x="15" y="124"/>
                    <a:pt x="35" y="124"/>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72" name="Freeform 13">
              <a:extLst>
                <a:ext uri="{FF2B5EF4-FFF2-40B4-BE49-F238E27FC236}">
                  <a16:creationId xmlns:a16="http://schemas.microsoft.com/office/drawing/2014/main" id="{9625B03C-1D13-432D-8C0E-28EE635E3F6F}"/>
                </a:ext>
              </a:extLst>
            </p:cNvPr>
            <p:cNvSpPr>
              <a:spLocks/>
            </p:cNvSpPr>
            <p:nvPr userDrawn="1"/>
          </p:nvSpPr>
          <p:spPr bwMode="auto">
            <a:xfrm>
              <a:off x="4396" y="645"/>
              <a:ext cx="334" cy="216"/>
            </a:xfrm>
            <a:custGeom>
              <a:avLst/>
              <a:gdLst>
                <a:gd name="T0" fmla="*/ 189 w 189"/>
                <a:gd name="T1" fmla="*/ 0 h 122"/>
                <a:gd name="T2" fmla="*/ 29 w 189"/>
                <a:gd name="T3" fmla="*/ 0 h 122"/>
                <a:gd name="T4" fmla="*/ 0 w 189"/>
                <a:gd name="T5" fmla="*/ 29 h 122"/>
                <a:gd name="T6" fmla="*/ 0 w 189"/>
                <a:gd name="T7" fmla="*/ 92 h 122"/>
                <a:gd name="T8" fmla="*/ 29 w 189"/>
                <a:gd name="T9" fmla="*/ 122 h 122"/>
                <a:gd name="T10" fmla="*/ 189 w 189"/>
                <a:gd name="T11" fmla="*/ 122 h 122"/>
                <a:gd name="T12" fmla="*/ 189 w 18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89" h="122">
                  <a:moveTo>
                    <a:pt x="189" y="0"/>
                  </a:moveTo>
                  <a:cubicBezTo>
                    <a:pt x="29" y="0"/>
                    <a:pt x="29" y="0"/>
                    <a:pt x="29" y="0"/>
                  </a:cubicBezTo>
                  <a:cubicBezTo>
                    <a:pt x="13" y="0"/>
                    <a:pt x="0" y="13"/>
                    <a:pt x="0" y="29"/>
                  </a:cubicBezTo>
                  <a:cubicBezTo>
                    <a:pt x="0" y="92"/>
                    <a:pt x="0" y="92"/>
                    <a:pt x="0" y="92"/>
                  </a:cubicBezTo>
                  <a:cubicBezTo>
                    <a:pt x="0" y="108"/>
                    <a:pt x="13" y="122"/>
                    <a:pt x="29" y="122"/>
                  </a:cubicBezTo>
                  <a:cubicBezTo>
                    <a:pt x="189" y="122"/>
                    <a:pt x="189" y="122"/>
                    <a:pt x="189" y="122"/>
                  </a:cubicBezTo>
                  <a:lnTo>
                    <a:pt x="189" y="0"/>
                  </a:ln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73" name="Freeform 14">
              <a:extLst>
                <a:ext uri="{FF2B5EF4-FFF2-40B4-BE49-F238E27FC236}">
                  <a16:creationId xmlns:a16="http://schemas.microsoft.com/office/drawing/2014/main" id="{8F8694F8-42C8-4B6B-82D3-0D766F5F70AF}"/>
                </a:ext>
              </a:extLst>
            </p:cNvPr>
            <p:cNvSpPr>
              <a:spLocks/>
            </p:cNvSpPr>
            <p:nvPr userDrawn="1"/>
          </p:nvSpPr>
          <p:spPr bwMode="auto">
            <a:xfrm>
              <a:off x="4165" y="861"/>
              <a:ext cx="565" cy="213"/>
            </a:xfrm>
            <a:custGeom>
              <a:avLst/>
              <a:gdLst>
                <a:gd name="T0" fmla="*/ 320 w 320"/>
                <a:gd name="T1" fmla="*/ 121 h 121"/>
                <a:gd name="T2" fmla="*/ 29 w 320"/>
                <a:gd name="T3" fmla="*/ 121 h 121"/>
                <a:gd name="T4" fmla="*/ 0 w 320"/>
                <a:gd name="T5" fmla="*/ 92 h 121"/>
                <a:gd name="T6" fmla="*/ 0 w 320"/>
                <a:gd name="T7" fmla="*/ 29 h 121"/>
                <a:gd name="T8" fmla="*/ 29 w 320"/>
                <a:gd name="T9" fmla="*/ 0 h 121"/>
                <a:gd name="T10" fmla="*/ 87 w 320"/>
                <a:gd name="T11" fmla="*/ 0 h 121"/>
                <a:gd name="T12" fmla="*/ 126 w 320"/>
                <a:gd name="T13" fmla="*/ 25 h 121"/>
                <a:gd name="T14" fmla="*/ 126 w 320"/>
                <a:gd name="T15" fmla="*/ 32 h 121"/>
                <a:gd name="T16" fmla="*/ 154 w 320"/>
                <a:gd name="T17" fmla="*/ 61 h 121"/>
                <a:gd name="T18" fmla="*/ 164 w 320"/>
                <a:gd name="T19" fmla="*/ 61 h 121"/>
                <a:gd name="T20" fmla="*/ 193 w 320"/>
                <a:gd name="T21" fmla="*/ 32 h 121"/>
                <a:gd name="T22" fmla="*/ 193 w 320"/>
                <a:gd name="T23" fmla="*/ 25 h 121"/>
                <a:gd name="T24" fmla="*/ 177 w 320"/>
                <a:gd name="T25" fmla="*/ 0 h 121"/>
                <a:gd name="T26" fmla="*/ 320 w 320"/>
                <a:gd name="T27" fmla="*/ 0 h 121"/>
                <a:gd name="T28" fmla="*/ 320 w 320"/>
                <a:gd name="T2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0" h="121">
                  <a:moveTo>
                    <a:pt x="320" y="121"/>
                  </a:moveTo>
                  <a:cubicBezTo>
                    <a:pt x="29" y="121"/>
                    <a:pt x="29" y="121"/>
                    <a:pt x="29" y="121"/>
                  </a:cubicBezTo>
                  <a:cubicBezTo>
                    <a:pt x="13" y="121"/>
                    <a:pt x="0" y="108"/>
                    <a:pt x="0" y="92"/>
                  </a:cubicBezTo>
                  <a:cubicBezTo>
                    <a:pt x="0" y="29"/>
                    <a:pt x="0" y="29"/>
                    <a:pt x="0" y="29"/>
                  </a:cubicBezTo>
                  <a:cubicBezTo>
                    <a:pt x="0" y="13"/>
                    <a:pt x="13" y="0"/>
                    <a:pt x="29" y="0"/>
                  </a:cubicBezTo>
                  <a:cubicBezTo>
                    <a:pt x="87" y="0"/>
                    <a:pt x="87" y="0"/>
                    <a:pt x="87" y="0"/>
                  </a:cubicBezTo>
                  <a:cubicBezTo>
                    <a:pt x="112" y="0"/>
                    <a:pt x="126" y="14"/>
                    <a:pt x="126" y="25"/>
                  </a:cubicBezTo>
                  <a:cubicBezTo>
                    <a:pt x="126" y="32"/>
                    <a:pt x="126" y="32"/>
                    <a:pt x="126" y="32"/>
                  </a:cubicBezTo>
                  <a:cubicBezTo>
                    <a:pt x="126" y="48"/>
                    <a:pt x="139" y="61"/>
                    <a:pt x="154" y="61"/>
                  </a:cubicBezTo>
                  <a:cubicBezTo>
                    <a:pt x="164" y="61"/>
                    <a:pt x="164" y="61"/>
                    <a:pt x="164" y="61"/>
                  </a:cubicBezTo>
                  <a:cubicBezTo>
                    <a:pt x="180" y="61"/>
                    <a:pt x="193" y="48"/>
                    <a:pt x="193" y="32"/>
                  </a:cubicBezTo>
                  <a:cubicBezTo>
                    <a:pt x="193" y="25"/>
                    <a:pt x="193" y="25"/>
                    <a:pt x="193" y="25"/>
                  </a:cubicBezTo>
                  <a:cubicBezTo>
                    <a:pt x="193" y="14"/>
                    <a:pt x="186" y="4"/>
                    <a:pt x="177" y="0"/>
                  </a:cubicBezTo>
                  <a:cubicBezTo>
                    <a:pt x="320" y="0"/>
                    <a:pt x="320" y="0"/>
                    <a:pt x="320" y="0"/>
                  </a:cubicBezTo>
                  <a:lnTo>
                    <a:pt x="320" y="121"/>
                  </a:ln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74" name="Freeform 15">
              <a:extLst>
                <a:ext uri="{FF2B5EF4-FFF2-40B4-BE49-F238E27FC236}">
                  <a16:creationId xmlns:a16="http://schemas.microsoft.com/office/drawing/2014/main" id="{4405D6F5-92BF-46C1-BB01-B442330FD790}"/>
                </a:ext>
              </a:extLst>
            </p:cNvPr>
            <p:cNvSpPr>
              <a:spLocks/>
            </p:cNvSpPr>
            <p:nvPr userDrawn="1"/>
          </p:nvSpPr>
          <p:spPr bwMode="auto">
            <a:xfrm>
              <a:off x="4214" y="1074"/>
              <a:ext cx="516" cy="209"/>
            </a:xfrm>
            <a:custGeom>
              <a:avLst/>
              <a:gdLst>
                <a:gd name="T0" fmla="*/ 292 w 292"/>
                <a:gd name="T1" fmla="*/ 27 h 118"/>
                <a:gd name="T2" fmla="*/ 292 w 292"/>
                <a:gd name="T3" fmla="*/ 32 h 118"/>
                <a:gd name="T4" fmla="*/ 292 w 292"/>
                <a:gd name="T5" fmla="*/ 35 h 118"/>
                <a:gd name="T6" fmla="*/ 267 w 292"/>
                <a:gd name="T7" fmla="*/ 61 h 118"/>
                <a:gd name="T8" fmla="*/ 229 w 292"/>
                <a:gd name="T9" fmla="*/ 61 h 118"/>
                <a:gd name="T10" fmla="*/ 229 w 292"/>
                <a:gd name="T11" fmla="*/ 93 h 118"/>
                <a:gd name="T12" fmla="*/ 203 w 292"/>
                <a:gd name="T13" fmla="*/ 118 h 118"/>
                <a:gd name="T14" fmla="*/ 103 w 292"/>
                <a:gd name="T15" fmla="*/ 118 h 118"/>
                <a:gd name="T16" fmla="*/ 103 w 292"/>
                <a:gd name="T17" fmla="*/ 86 h 118"/>
                <a:gd name="T18" fmla="*/ 78 w 292"/>
                <a:gd name="T19" fmla="*/ 61 h 118"/>
                <a:gd name="T20" fmla="*/ 11 w 292"/>
                <a:gd name="T21" fmla="*/ 61 h 118"/>
                <a:gd name="T22" fmla="*/ 36 w 292"/>
                <a:gd name="T23" fmla="*/ 35 h 118"/>
                <a:gd name="T24" fmla="*/ 36 w 292"/>
                <a:gd name="T25" fmla="*/ 27 h 118"/>
                <a:gd name="T26" fmla="*/ 11 w 292"/>
                <a:gd name="T27" fmla="*/ 1 h 118"/>
                <a:gd name="T28" fmla="*/ 48 w 292"/>
                <a:gd name="T29" fmla="*/ 1 h 118"/>
                <a:gd name="T30" fmla="*/ 48 w 292"/>
                <a:gd name="T31" fmla="*/ 0 h 118"/>
                <a:gd name="T32" fmla="*/ 203 w 292"/>
                <a:gd name="T33" fmla="*/ 0 h 118"/>
                <a:gd name="T34" fmla="*/ 292 w 292"/>
                <a:gd name="T35" fmla="*/ 0 h 118"/>
                <a:gd name="T36" fmla="*/ 292 w 292"/>
                <a:gd name="T37" fmla="*/ 2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2" h="118">
                  <a:moveTo>
                    <a:pt x="292" y="27"/>
                  </a:moveTo>
                  <a:cubicBezTo>
                    <a:pt x="292" y="32"/>
                    <a:pt x="292" y="32"/>
                    <a:pt x="292" y="32"/>
                  </a:cubicBezTo>
                  <a:cubicBezTo>
                    <a:pt x="292" y="35"/>
                    <a:pt x="292" y="35"/>
                    <a:pt x="292" y="35"/>
                  </a:cubicBezTo>
                  <a:cubicBezTo>
                    <a:pt x="292" y="49"/>
                    <a:pt x="281" y="61"/>
                    <a:pt x="267" y="61"/>
                  </a:cubicBezTo>
                  <a:cubicBezTo>
                    <a:pt x="229" y="61"/>
                    <a:pt x="229" y="61"/>
                    <a:pt x="229" y="61"/>
                  </a:cubicBezTo>
                  <a:cubicBezTo>
                    <a:pt x="229" y="93"/>
                    <a:pt x="229" y="93"/>
                    <a:pt x="229" y="93"/>
                  </a:cubicBezTo>
                  <a:cubicBezTo>
                    <a:pt x="229" y="107"/>
                    <a:pt x="217" y="118"/>
                    <a:pt x="203" y="118"/>
                  </a:cubicBezTo>
                  <a:cubicBezTo>
                    <a:pt x="103" y="118"/>
                    <a:pt x="103" y="118"/>
                    <a:pt x="103" y="118"/>
                  </a:cubicBezTo>
                  <a:cubicBezTo>
                    <a:pt x="103" y="86"/>
                    <a:pt x="103" y="86"/>
                    <a:pt x="103" y="86"/>
                  </a:cubicBezTo>
                  <a:cubicBezTo>
                    <a:pt x="103" y="72"/>
                    <a:pt x="92" y="61"/>
                    <a:pt x="78" y="61"/>
                  </a:cubicBezTo>
                  <a:cubicBezTo>
                    <a:pt x="11" y="61"/>
                    <a:pt x="11" y="61"/>
                    <a:pt x="11" y="61"/>
                  </a:cubicBezTo>
                  <a:cubicBezTo>
                    <a:pt x="25" y="61"/>
                    <a:pt x="36" y="49"/>
                    <a:pt x="36" y="35"/>
                  </a:cubicBezTo>
                  <a:cubicBezTo>
                    <a:pt x="36" y="27"/>
                    <a:pt x="36" y="27"/>
                    <a:pt x="36" y="27"/>
                  </a:cubicBezTo>
                  <a:cubicBezTo>
                    <a:pt x="36" y="13"/>
                    <a:pt x="25" y="1"/>
                    <a:pt x="11" y="1"/>
                  </a:cubicBezTo>
                  <a:cubicBezTo>
                    <a:pt x="0" y="1"/>
                    <a:pt x="19" y="1"/>
                    <a:pt x="48" y="1"/>
                  </a:cubicBezTo>
                  <a:cubicBezTo>
                    <a:pt x="48" y="0"/>
                    <a:pt x="48" y="0"/>
                    <a:pt x="48" y="0"/>
                  </a:cubicBezTo>
                  <a:cubicBezTo>
                    <a:pt x="203" y="0"/>
                    <a:pt x="203" y="0"/>
                    <a:pt x="203" y="0"/>
                  </a:cubicBezTo>
                  <a:cubicBezTo>
                    <a:pt x="292" y="0"/>
                    <a:pt x="292" y="0"/>
                    <a:pt x="292" y="0"/>
                  </a:cubicBezTo>
                  <a:lnTo>
                    <a:pt x="292" y="27"/>
                  </a:ln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75" name="Freeform 16">
              <a:extLst>
                <a:ext uri="{FF2B5EF4-FFF2-40B4-BE49-F238E27FC236}">
                  <a16:creationId xmlns:a16="http://schemas.microsoft.com/office/drawing/2014/main" id="{F7904F97-5DAA-4B28-AD46-B45C5C9BFF5A}"/>
                </a:ext>
              </a:extLst>
            </p:cNvPr>
            <p:cNvSpPr>
              <a:spLocks/>
            </p:cNvSpPr>
            <p:nvPr userDrawn="1"/>
          </p:nvSpPr>
          <p:spPr bwMode="auto">
            <a:xfrm>
              <a:off x="4027" y="1182"/>
              <a:ext cx="367" cy="101"/>
            </a:xfrm>
            <a:custGeom>
              <a:avLst/>
              <a:gdLst>
                <a:gd name="T0" fmla="*/ 208 w 208"/>
                <a:gd name="T1" fmla="*/ 57 h 57"/>
                <a:gd name="T2" fmla="*/ 208 w 208"/>
                <a:gd name="T3" fmla="*/ 25 h 57"/>
                <a:gd name="T4" fmla="*/ 182 w 208"/>
                <a:gd name="T5" fmla="*/ 0 h 57"/>
                <a:gd name="T6" fmla="*/ 37 w 208"/>
                <a:gd name="T7" fmla="*/ 0 h 57"/>
                <a:gd name="T8" fmla="*/ 12 w 208"/>
                <a:gd name="T9" fmla="*/ 25 h 57"/>
                <a:gd name="T10" fmla="*/ 12 w 208"/>
                <a:gd name="T11" fmla="*/ 31 h 57"/>
                <a:gd name="T12" fmla="*/ 0 w 208"/>
                <a:gd name="T13" fmla="*/ 57 h 57"/>
                <a:gd name="T14" fmla="*/ 208 w 208"/>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8" h="57">
                  <a:moveTo>
                    <a:pt x="208" y="57"/>
                  </a:moveTo>
                  <a:cubicBezTo>
                    <a:pt x="208" y="25"/>
                    <a:pt x="208" y="25"/>
                    <a:pt x="208" y="25"/>
                  </a:cubicBezTo>
                  <a:cubicBezTo>
                    <a:pt x="208" y="11"/>
                    <a:pt x="196" y="0"/>
                    <a:pt x="182" y="0"/>
                  </a:cubicBezTo>
                  <a:cubicBezTo>
                    <a:pt x="37" y="0"/>
                    <a:pt x="37" y="0"/>
                    <a:pt x="37" y="0"/>
                  </a:cubicBezTo>
                  <a:cubicBezTo>
                    <a:pt x="23" y="0"/>
                    <a:pt x="12" y="11"/>
                    <a:pt x="12" y="25"/>
                  </a:cubicBezTo>
                  <a:cubicBezTo>
                    <a:pt x="12" y="31"/>
                    <a:pt x="12" y="31"/>
                    <a:pt x="12" y="31"/>
                  </a:cubicBezTo>
                  <a:cubicBezTo>
                    <a:pt x="12" y="41"/>
                    <a:pt x="7" y="51"/>
                    <a:pt x="0" y="57"/>
                  </a:cubicBezTo>
                  <a:lnTo>
                    <a:pt x="208" y="57"/>
                  </a:ln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76" name="Freeform 17">
              <a:extLst>
                <a:ext uri="{FF2B5EF4-FFF2-40B4-BE49-F238E27FC236}">
                  <a16:creationId xmlns:a16="http://schemas.microsoft.com/office/drawing/2014/main" id="{26623927-E286-4910-892D-1CD742F38704}"/>
                </a:ext>
              </a:extLst>
            </p:cNvPr>
            <p:cNvSpPr>
              <a:spLocks/>
            </p:cNvSpPr>
            <p:nvPr userDrawn="1"/>
          </p:nvSpPr>
          <p:spPr bwMode="auto">
            <a:xfrm>
              <a:off x="3212" y="1716"/>
              <a:ext cx="828" cy="348"/>
            </a:xfrm>
            <a:custGeom>
              <a:avLst/>
              <a:gdLst>
                <a:gd name="T0" fmla="*/ 469 w 469"/>
                <a:gd name="T1" fmla="*/ 88 h 197"/>
                <a:gd name="T2" fmla="*/ 469 w 469"/>
                <a:gd name="T3" fmla="*/ 128 h 197"/>
                <a:gd name="T4" fmla="*/ 440 w 469"/>
                <a:gd name="T5" fmla="*/ 127 h 197"/>
                <a:gd name="T6" fmla="*/ 437 w 469"/>
                <a:gd name="T7" fmla="*/ 127 h 197"/>
                <a:gd name="T8" fmla="*/ 403 w 469"/>
                <a:gd name="T9" fmla="*/ 161 h 197"/>
                <a:gd name="T10" fmla="*/ 403 w 469"/>
                <a:gd name="T11" fmla="*/ 167 h 197"/>
                <a:gd name="T12" fmla="*/ 373 w 469"/>
                <a:gd name="T13" fmla="*/ 197 h 197"/>
                <a:gd name="T14" fmla="*/ 135 w 469"/>
                <a:gd name="T15" fmla="*/ 197 h 197"/>
                <a:gd name="T16" fmla="*/ 135 w 469"/>
                <a:gd name="T17" fmla="*/ 167 h 197"/>
                <a:gd name="T18" fmla="*/ 135 w 469"/>
                <a:gd name="T19" fmla="*/ 161 h 197"/>
                <a:gd name="T20" fmla="*/ 101 w 469"/>
                <a:gd name="T21" fmla="*/ 127 h 197"/>
                <a:gd name="T22" fmla="*/ 94 w 469"/>
                <a:gd name="T23" fmla="*/ 127 h 197"/>
                <a:gd name="T24" fmla="*/ 65 w 469"/>
                <a:gd name="T25" fmla="*/ 100 h 197"/>
                <a:gd name="T26" fmla="*/ 31 w 469"/>
                <a:gd name="T27" fmla="*/ 69 h 197"/>
                <a:gd name="T28" fmla="*/ 29 w 469"/>
                <a:gd name="T29" fmla="*/ 69 h 197"/>
                <a:gd name="T30" fmla="*/ 0 w 469"/>
                <a:gd name="T31" fmla="*/ 39 h 197"/>
                <a:gd name="T32" fmla="*/ 0 w 469"/>
                <a:gd name="T33" fmla="*/ 29 h 197"/>
                <a:gd name="T34" fmla="*/ 29 w 469"/>
                <a:gd name="T35" fmla="*/ 0 h 197"/>
                <a:gd name="T36" fmla="*/ 169 w 469"/>
                <a:gd name="T37" fmla="*/ 0 h 197"/>
                <a:gd name="T38" fmla="*/ 190 w 469"/>
                <a:gd name="T39" fmla="*/ 0 h 197"/>
                <a:gd name="T40" fmla="*/ 238 w 469"/>
                <a:gd name="T41" fmla="*/ 0 h 197"/>
                <a:gd name="T42" fmla="*/ 267 w 469"/>
                <a:gd name="T43" fmla="*/ 27 h 197"/>
                <a:gd name="T44" fmla="*/ 301 w 469"/>
                <a:gd name="T45" fmla="*/ 58 h 197"/>
                <a:gd name="T46" fmla="*/ 440 w 469"/>
                <a:gd name="T47" fmla="*/ 58 h 197"/>
                <a:gd name="T48" fmla="*/ 469 w 469"/>
                <a:gd name="T49" fmla="*/ 8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9" h="197">
                  <a:moveTo>
                    <a:pt x="469" y="88"/>
                  </a:moveTo>
                  <a:cubicBezTo>
                    <a:pt x="469" y="128"/>
                    <a:pt x="469" y="128"/>
                    <a:pt x="469" y="128"/>
                  </a:cubicBezTo>
                  <a:cubicBezTo>
                    <a:pt x="440" y="127"/>
                    <a:pt x="440" y="127"/>
                    <a:pt x="440" y="127"/>
                  </a:cubicBezTo>
                  <a:cubicBezTo>
                    <a:pt x="437" y="127"/>
                    <a:pt x="437" y="127"/>
                    <a:pt x="437" y="127"/>
                  </a:cubicBezTo>
                  <a:cubicBezTo>
                    <a:pt x="418" y="127"/>
                    <a:pt x="403" y="143"/>
                    <a:pt x="403" y="161"/>
                  </a:cubicBezTo>
                  <a:cubicBezTo>
                    <a:pt x="403" y="167"/>
                    <a:pt x="403" y="167"/>
                    <a:pt x="403" y="167"/>
                  </a:cubicBezTo>
                  <a:cubicBezTo>
                    <a:pt x="403" y="183"/>
                    <a:pt x="390" y="197"/>
                    <a:pt x="373" y="197"/>
                  </a:cubicBezTo>
                  <a:cubicBezTo>
                    <a:pt x="135" y="197"/>
                    <a:pt x="135" y="197"/>
                    <a:pt x="135" y="197"/>
                  </a:cubicBezTo>
                  <a:cubicBezTo>
                    <a:pt x="135" y="167"/>
                    <a:pt x="135" y="167"/>
                    <a:pt x="135" y="167"/>
                  </a:cubicBezTo>
                  <a:cubicBezTo>
                    <a:pt x="135" y="161"/>
                    <a:pt x="135" y="161"/>
                    <a:pt x="135" y="161"/>
                  </a:cubicBezTo>
                  <a:cubicBezTo>
                    <a:pt x="135" y="143"/>
                    <a:pt x="120" y="127"/>
                    <a:pt x="101" y="127"/>
                  </a:cubicBezTo>
                  <a:cubicBezTo>
                    <a:pt x="94" y="127"/>
                    <a:pt x="94" y="127"/>
                    <a:pt x="94" y="127"/>
                  </a:cubicBezTo>
                  <a:cubicBezTo>
                    <a:pt x="79" y="127"/>
                    <a:pt x="66" y="115"/>
                    <a:pt x="65" y="100"/>
                  </a:cubicBezTo>
                  <a:cubicBezTo>
                    <a:pt x="63" y="82"/>
                    <a:pt x="49" y="69"/>
                    <a:pt x="31" y="69"/>
                  </a:cubicBezTo>
                  <a:cubicBezTo>
                    <a:pt x="29" y="69"/>
                    <a:pt x="29" y="69"/>
                    <a:pt x="29" y="69"/>
                  </a:cubicBezTo>
                  <a:cubicBezTo>
                    <a:pt x="13" y="69"/>
                    <a:pt x="0" y="56"/>
                    <a:pt x="0" y="39"/>
                  </a:cubicBezTo>
                  <a:cubicBezTo>
                    <a:pt x="0" y="29"/>
                    <a:pt x="0" y="29"/>
                    <a:pt x="0" y="29"/>
                  </a:cubicBezTo>
                  <a:cubicBezTo>
                    <a:pt x="0" y="13"/>
                    <a:pt x="13" y="0"/>
                    <a:pt x="29" y="0"/>
                  </a:cubicBezTo>
                  <a:cubicBezTo>
                    <a:pt x="169" y="0"/>
                    <a:pt x="169" y="0"/>
                    <a:pt x="169" y="0"/>
                  </a:cubicBezTo>
                  <a:cubicBezTo>
                    <a:pt x="190" y="0"/>
                    <a:pt x="190" y="0"/>
                    <a:pt x="190" y="0"/>
                  </a:cubicBezTo>
                  <a:cubicBezTo>
                    <a:pt x="238" y="0"/>
                    <a:pt x="238" y="0"/>
                    <a:pt x="238" y="0"/>
                  </a:cubicBezTo>
                  <a:cubicBezTo>
                    <a:pt x="253" y="0"/>
                    <a:pt x="266" y="12"/>
                    <a:pt x="267" y="27"/>
                  </a:cubicBezTo>
                  <a:cubicBezTo>
                    <a:pt x="269" y="45"/>
                    <a:pt x="284" y="58"/>
                    <a:pt x="301" y="58"/>
                  </a:cubicBezTo>
                  <a:cubicBezTo>
                    <a:pt x="440" y="58"/>
                    <a:pt x="440" y="58"/>
                    <a:pt x="440" y="58"/>
                  </a:cubicBezTo>
                  <a:cubicBezTo>
                    <a:pt x="456" y="58"/>
                    <a:pt x="469" y="71"/>
                    <a:pt x="469" y="88"/>
                  </a:cubicBezTo>
                  <a:close/>
                </a:path>
              </a:pathLst>
            </a:custGeom>
            <a:solidFill>
              <a:srgbClr val="0100FE"/>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lvl="0"/>
              <a:endParaRPr lang="nl-NL" b="0" i="0">
                <a:latin typeface="Arial" panose="020B0604020202020204" pitchFamily="34" charset="0"/>
                <a:cs typeface="Arial" panose="020B0604020202020204" pitchFamily="34" charset="0"/>
              </a:endParaRPr>
            </a:p>
          </p:txBody>
        </p:sp>
        <p:sp>
          <p:nvSpPr>
            <p:cNvPr id="77" name="Freeform 18">
              <a:extLst>
                <a:ext uri="{FF2B5EF4-FFF2-40B4-BE49-F238E27FC236}">
                  <a16:creationId xmlns:a16="http://schemas.microsoft.com/office/drawing/2014/main" id="{3052F4F9-4BF3-46BB-82AD-99C3B64E10C4}"/>
                </a:ext>
              </a:extLst>
            </p:cNvPr>
            <p:cNvSpPr>
              <a:spLocks/>
            </p:cNvSpPr>
            <p:nvPr userDrawn="1"/>
          </p:nvSpPr>
          <p:spPr bwMode="auto">
            <a:xfrm>
              <a:off x="3807" y="1942"/>
              <a:ext cx="579" cy="207"/>
            </a:xfrm>
            <a:custGeom>
              <a:avLst/>
              <a:gdLst>
                <a:gd name="T0" fmla="*/ 0 w 328"/>
                <a:gd name="T1" fmla="*/ 69 h 117"/>
                <a:gd name="T2" fmla="*/ 0 w 328"/>
                <a:gd name="T3" fmla="*/ 117 h 117"/>
                <a:gd name="T4" fmla="*/ 101 w 328"/>
                <a:gd name="T5" fmla="*/ 117 h 117"/>
                <a:gd name="T6" fmla="*/ 122 w 328"/>
                <a:gd name="T7" fmla="*/ 117 h 117"/>
                <a:gd name="T8" fmla="*/ 170 w 328"/>
                <a:gd name="T9" fmla="*/ 117 h 117"/>
                <a:gd name="T10" fmla="*/ 199 w 328"/>
                <a:gd name="T11" fmla="*/ 90 h 117"/>
                <a:gd name="T12" fmla="*/ 233 w 328"/>
                <a:gd name="T13" fmla="*/ 59 h 117"/>
                <a:gd name="T14" fmla="*/ 328 w 328"/>
                <a:gd name="T15" fmla="*/ 59 h 117"/>
                <a:gd name="T16" fmla="*/ 328 w 328"/>
                <a:gd name="T17" fmla="*/ 0 h 117"/>
                <a:gd name="T18" fmla="*/ 222 w 328"/>
                <a:gd name="T19" fmla="*/ 0 h 117"/>
                <a:gd name="T20" fmla="*/ 94 w 328"/>
                <a:gd name="T21" fmla="*/ 0 h 117"/>
                <a:gd name="T22" fmla="*/ 66 w 328"/>
                <a:gd name="T23" fmla="*/ 33 h 117"/>
                <a:gd name="T24" fmla="*/ 66 w 328"/>
                <a:gd name="T25" fmla="*/ 39 h 117"/>
                <a:gd name="T26" fmla="*/ 36 w 328"/>
                <a:gd name="T27" fmla="*/ 69 h 117"/>
                <a:gd name="T28" fmla="*/ 0 w 328"/>
                <a:gd name="T29" fmla="*/ 6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8" h="117">
                  <a:moveTo>
                    <a:pt x="0" y="69"/>
                  </a:moveTo>
                  <a:cubicBezTo>
                    <a:pt x="0" y="117"/>
                    <a:pt x="0" y="117"/>
                    <a:pt x="0" y="117"/>
                  </a:cubicBezTo>
                  <a:cubicBezTo>
                    <a:pt x="101" y="117"/>
                    <a:pt x="101" y="117"/>
                    <a:pt x="101" y="117"/>
                  </a:cubicBezTo>
                  <a:cubicBezTo>
                    <a:pt x="122" y="117"/>
                    <a:pt x="122" y="117"/>
                    <a:pt x="122" y="117"/>
                  </a:cubicBezTo>
                  <a:cubicBezTo>
                    <a:pt x="170" y="117"/>
                    <a:pt x="170" y="117"/>
                    <a:pt x="170" y="117"/>
                  </a:cubicBezTo>
                  <a:cubicBezTo>
                    <a:pt x="186" y="117"/>
                    <a:pt x="198" y="105"/>
                    <a:pt x="199" y="90"/>
                  </a:cubicBezTo>
                  <a:cubicBezTo>
                    <a:pt x="201" y="73"/>
                    <a:pt x="216" y="59"/>
                    <a:pt x="233" y="59"/>
                  </a:cubicBezTo>
                  <a:cubicBezTo>
                    <a:pt x="328" y="59"/>
                    <a:pt x="328" y="59"/>
                    <a:pt x="328" y="59"/>
                  </a:cubicBezTo>
                  <a:cubicBezTo>
                    <a:pt x="328" y="0"/>
                    <a:pt x="328" y="0"/>
                    <a:pt x="328" y="0"/>
                  </a:cubicBezTo>
                  <a:cubicBezTo>
                    <a:pt x="222" y="0"/>
                    <a:pt x="222" y="0"/>
                    <a:pt x="222" y="0"/>
                  </a:cubicBezTo>
                  <a:cubicBezTo>
                    <a:pt x="94" y="0"/>
                    <a:pt x="94" y="0"/>
                    <a:pt x="94" y="0"/>
                  </a:cubicBezTo>
                  <a:cubicBezTo>
                    <a:pt x="79" y="3"/>
                    <a:pt x="66" y="17"/>
                    <a:pt x="66" y="33"/>
                  </a:cubicBezTo>
                  <a:cubicBezTo>
                    <a:pt x="66" y="39"/>
                    <a:pt x="66" y="39"/>
                    <a:pt x="66" y="39"/>
                  </a:cubicBezTo>
                  <a:cubicBezTo>
                    <a:pt x="66" y="55"/>
                    <a:pt x="53" y="69"/>
                    <a:pt x="36" y="69"/>
                  </a:cubicBezTo>
                  <a:lnTo>
                    <a:pt x="0" y="69"/>
                  </a:lnTo>
                  <a:close/>
                </a:path>
              </a:pathLst>
            </a:custGeom>
            <a:solidFill>
              <a:srgbClr val="0100FE"/>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lvl="0"/>
              <a:endParaRPr lang="nl-NL" b="0" i="0">
                <a:latin typeface="Arial" panose="020B0604020202020204" pitchFamily="34" charset="0"/>
                <a:cs typeface="Arial" panose="020B0604020202020204" pitchFamily="34" charset="0"/>
              </a:endParaRPr>
            </a:p>
          </p:txBody>
        </p:sp>
        <p:sp>
          <p:nvSpPr>
            <p:cNvPr id="78" name="Freeform 19">
              <a:extLst>
                <a:ext uri="{FF2B5EF4-FFF2-40B4-BE49-F238E27FC236}">
                  <a16:creationId xmlns:a16="http://schemas.microsoft.com/office/drawing/2014/main" id="{3ECF4FC7-1BA7-4F95-9572-C3E6640FFFBD}"/>
                </a:ext>
              </a:extLst>
            </p:cNvPr>
            <p:cNvSpPr>
              <a:spLocks/>
            </p:cNvSpPr>
            <p:nvPr userDrawn="1"/>
          </p:nvSpPr>
          <p:spPr bwMode="auto">
            <a:xfrm>
              <a:off x="3448" y="1283"/>
              <a:ext cx="1171" cy="659"/>
            </a:xfrm>
            <a:custGeom>
              <a:avLst/>
              <a:gdLst>
                <a:gd name="T0" fmla="*/ 598 w 663"/>
                <a:gd name="T1" fmla="*/ 348 h 373"/>
                <a:gd name="T2" fmla="*/ 572 w 663"/>
                <a:gd name="T3" fmla="*/ 373 h 373"/>
                <a:gd name="T4" fmla="*/ 425 w 663"/>
                <a:gd name="T5" fmla="*/ 373 h 373"/>
                <a:gd name="T6" fmla="*/ 335 w 663"/>
                <a:gd name="T7" fmla="*/ 373 h 373"/>
                <a:gd name="T8" fmla="*/ 335 w 663"/>
                <a:gd name="T9" fmla="*/ 333 h 373"/>
                <a:gd name="T10" fmla="*/ 306 w 663"/>
                <a:gd name="T11" fmla="*/ 303 h 373"/>
                <a:gd name="T12" fmla="*/ 167 w 663"/>
                <a:gd name="T13" fmla="*/ 303 h 373"/>
                <a:gd name="T14" fmla="*/ 133 w 663"/>
                <a:gd name="T15" fmla="*/ 272 h 373"/>
                <a:gd name="T16" fmla="*/ 104 w 663"/>
                <a:gd name="T17" fmla="*/ 245 h 373"/>
                <a:gd name="T18" fmla="*/ 56 w 663"/>
                <a:gd name="T19" fmla="*/ 245 h 373"/>
                <a:gd name="T20" fmla="*/ 35 w 663"/>
                <a:gd name="T21" fmla="*/ 245 h 373"/>
                <a:gd name="T22" fmla="*/ 0 w 663"/>
                <a:gd name="T23" fmla="*/ 245 h 373"/>
                <a:gd name="T24" fmla="*/ 0 w 663"/>
                <a:gd name="T25" fmla="*/ 25 h 373"/>
                <a:gd name="T26" fmla="*/ 25 w 663"/>
                <a:gd name="T27" fmla="*/ 0 h 373"/>
                <a:gd name="T28" fmla="*/ 597 w 663"/>
                <a:gd name="T29" fmla="*/ 0 h 373"/>
                <a:gd name="T30" fmla="*/ 597 w 663"/>
                <a:gd name="T31" fmla="*/ 142 h 373"/>
                <a:gd name="T32" fmla="*/ 597 w 663"/>
                <a:gd name="T33" fmla="*/ 164 h 373"/>
                <a:gd name="T34" fmla="*/ 622 w 663"/>
                <a:gd name="T35" fmla="*/ 189 h 373"/>
                <a:gd name="T36" fmla="*/ 662 w 663"/>
                <a:gd name="T37" fmla="*/ 189 h 373"/>
                <a:gd name="T38" fmla="*/ 663 w 663"/>
                <a:gd name="T39" fmla="*/ 307 h 373"/>
                <a:gd name="T40" fmla="*/ 628 w 663"/>
                <a:gd name="T41" fmla="*/ 307 h 373"/>
                <a:gd name="T42" fmla="*/ 598 w 663"/>
                <a:gd name="T43" fmla="*/ 335 h 373"/>
                <a:gd name="T44" fmla="*/ 598 w 663"/>
                <a:gd name="T45" fmla="*/ 348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3" h="373">
                  <a:moveTo>
                    <a:pt x="598" y="348"/>
                  </a:moveTo>
                  <a:cubicBezTo>
                    <a:pt x="598" y="362"/>
                    <a:pt x="586" y="373"/>
                    <a:pt x="572" y="373"/>
                  </a:cubicBezTo>
                  <a:cubicBezTo>
                    <a:pt x="425" y="373"/>
                    <a:pt x="425" y="373"/>
                    <a:pt x="425" y="373"/>
                  </a:cubicBezTo>
                  <a:cubicBezTo>
                    <a:pt x="335" y="373"/>
                    <a:pt x="335" y="373"/>
                    <a:pt x="335" y="373"/>
                  </a:cubicBezTo>
                  <a:cubicBezTo>
                    <a:pt x="335" y="333"/>
                    <a:pt x="335" y="333"/>
                    <a:pt x="335" y="333"/>
                  </a:cubicBezTo>
                  <a:cubicBezTo>
                    <a:pt x="335" y="316"/>
                    <a:pt x="322" y="303"/>
                    <a:pt x="306" y="303"/>
                  </a:cubicBezTo>
                  <a:cubicBezTo>
                    <a:pt x="167" y="303"/>
                    <a:pt x="167" y="303"/>
                    <a:pt x="167" y="303"/>
                  </a:cubicBezTo>
                  <a:cubicBezTo>
                    <a:pt x="150" y="303"/>
                    <a:pt x="135" y="290"/>
                    <a:pt x="133" y="272"/>
                  </a:cubicBezTo>
                  <a:cubicBezTo>
                    <a:pt x="132" y="257"/>
                    <a:pt x="119" y="245"/>
                    <a:pt x="104" y="245"/>
                  </a:cubicBezTo>
                  <a:cubicBezTo>
                    <a:pt x="56" y="245"/>
                    <a:pt x="56" y="245"/>
                    <a:pt x="56" y="245"/>
                  </a:cubicBezTo>
                  <a:cubicBezTo>
                    <a:pt x="35" y="245"/>
                    <a:pt x="35" y="245"/>
                    <a:pt x="35" y="245"/>
                  </a:cubicBezTo>
                  <a:cubicBezTo>
                    <a:pt x="0" y="245"/>
                    <a:pt x="0" y="245"/>
                    <a:pt x="0" y="245"/>
                  </a:cubicBezTo>
                  <a:cubicBezTo>
                    <a:pt x="0" y="25"/>
                    <a:pt x="0" y="25"/>
                    <a:pt x="0" y="25"/>
                  </a:cubicBezTo>
                  <a:cubicBezTo>
                    <a:pt x="0" y="11"/>
                    <a:pt x="11" y="0"/>
                    <a:pt x="25" y="0"/>
                  </a:cubicBezTo>
                  <a:cubicBezTo>
                    <a:pt x="597" y="0"/>
                    <a:pt x="597" y="0"/>
                    <a:pt x="597" y="0"/>
                  </a:cubicBezTo>
                  <a:cubicBezTo>
                    <a:pt x="597" y="142"/>
                    <a:pt x="597" y="142"/>
                    <a:pt x="597" y="142"/>
                  </a:cubicBezTo>
                  <a:cubicBezTo>
                    <a:pt x="597" y="164"/>
                    <a:pt x="597" y="164"/>
                    <a:pt x="597" y="164"/>
                  </a:cubicBezTo>
                  <a:cubicBezTo>
                    <a:pt x="597" y="178"/>
                    <a:pt x="608" y="189"/>
                    <a:pt x="622" y="189"/>
                  </a:cubicBezTo>
                  <a:cubicBezTo>
                    <a:pt x="662" y="189"/>
                    <a:pt x="662" y="189"/>
                    <a:pt x="662" y="189"/>
                  </a:cubicBezTo>
                  <a:cubicBezTo>
                    <a:pt x="663" y="307"/>
                    <a:pt x="663" y="307"/>
                    <a:pt x="663" y="307"/>
                  </a:cubicBezTo>
                  <a:cubicBezTo>
                    <a:pt x="628" y="307"/>
                    <a:pt x="628" y="307"/>
                    <a:pt x="628" y="307"/>
                  </a:cubicBezTo>
                  <a:cubicBezTo>
                    <a:pt x="612" y="307"/>
                    <a:pt x="598" y="319"/>
                    <a:pt x="598" y="335"/>
                  </a:cubicBezTo>
                  <a:lnTo>
                    <a:pt x="598" y="348"/>
                  </a:lnTo>
                  <a:close/>
                </a:path>
              </a:pathLst>
            </a:custGeom>
            <a:solidFill>
              <a:srgbClr val="0100FE"/>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lvl="0"/>
              <a:endParaRPr lang="nl-NL" b="0" i="0">
                <a:latin typeface="Arial" panose="020B0604020202020204" pitchFamily="34" charset="0"/>
                <a:cs typeface="Arial" panose="020B0604020202020204" pitchFamily="34" charset="0"/>
              </a:endParaRPr>
            </a:p>
          </p:txBody>
        </p:sp>
        <p:sp>
          <p:nvSpPr>
            <p:cNvPr id="79" name="Freeform 20">
              <a:extLst>
                <a:ext uri="{FF2B5EF4-FFF2-40B4-BE49-F238E27FC236}">
                  <a16:creationId xmlns:a16="http://schemas.microsoft.com/office/drawing/2014/main" id="{5A3EFA57-209E-4CA7-AD72-95FE3B939421}"/>
                </a:ext>
              </a:extLst>
            </p:cNvPr>
            <p:cNvSpPr>
              <a:spLocks/>
            </p:cNvSpPr>
            <p:nvPr userDrawn="1"/>
          </p:nvSpPr>
          <p:spPr bwMode="auto">
            <a:xfrm>
              <a:off x="2624" y="1281"/>
              <a:ext cx="824" cy="873"/>
            </a:xfrm>
            <a:custGeom>
              <a:avLst/>
              <a:gdLst>
                <a:gd name="T0" fmla="*/ 68 w 467"/>
                <a:gd name="T1" fmla="*/ 156 h 494"/>
                <a:gd name="T2" fmla="*/ 68 w 467"/>
                <a:gd name="T3" fmla="*/ 70 h 494"/>
                <a:gd name="T4" fmla="*/ 93 w 467"/>
                <a:gd name="T5" fmla="*/ 69 h 494"/>
                <a:gd name="T6" fmla="*/ 104 w 467"/>
                <a:gd name="T7" fmla="*/ 69 h 494"/>
                <a:gd name="T8" fmla="*/ 136 w 467"/>
                <a:gd name="T9" fmla="*/ 37 h 494"/>
                <a:gd name="T10" fmla="*/ 136 w 467"/>
                <a:gd name="T11" fmla="*/ 30 h 494"/>
                <a:gd name="T12" fmla="*/ 118 w 467"/>
                <a:gd name="T13" fmla="*/ 1 h 494"/>
                <a:gd name="T14" fmla="*/ 369 w 467"/>
                <a:gd name="T15" fmla="*/ 0 h 494"/>
                <a:gd name="T16" fmla="*/ 399 w 467"/>
                <a:gd name="T17" fmla="*/ 30 h 494"/>
                <a:gd name="T18" fmla="*/ 399 w 467"/>
                <a:gd name="T19" fmla="*/ 37 h 494"/>
                <a:gd name="T20" fmla="*/ 431 w 467"/>
                <a:gd name="T21" fmla="*/ 69 h 494"/>
                <a:gd name="T22" fmla="*/ 442 w 467"/>
                <a:gd name="T23" fmla="*/ 69 h 494"/>
                <a:gd name="T24" fmla="*/ 467 w 467"/>
                <a:gd name="T25" fmla="*/ 57 h 494"/>
                <a:gd name="T26" fmla="*/ 467 w 467"/>
                <a:gd name="T27" fmla="*/ 246 h 494"/>
                <a:gd name="T28" fmla="*/ 362 w 467"/>
                <a:gd name="T29" fmla="*/ 246 h 494"/>
                <a:gd name="T30" fmla="*/ 333 w 467"/>
                <a:gd name="T31" fmla="*/ 275 h 494"/>
                <a:gd name="T32" fmla="*/ 333 w 467"/>
                <a:gd name="T33" fmla="*/ 285 h 494"/>
                <a:gd name="T34" fmla="*/ 362 w 467"/>
                <a:gd name="T35" fmla="*/ 315 h 494"/>
                <a:gd name="T36" fmla="*/ 364 w 467"/>
                <a:gd name="T37" fmla="*/ 315 h 494"/>
                <a:gd name="T38" fmla="*/ 398 w 467"/>
                <a:gd name="T39" fmla="*/ 346 h 494"/>
                <a:gd name="T40" fmla="*/ 427 w 467"/>
                <a:gd name="T41" fmla="*/ 373 h 494"/>
                <a:gd name="T42" fmla="*/ 434 w 467"/>
                <a:gd name="T43" fmla="*/ 373 h 494"/>
                <a:gd name="T44" fmla="*/ 467 w 467"/>
                <a:gd name="T45" fmla="*/ 401 h 494"/>
                <a:gd name="T46" fmla="*/ 467 w 467"/>
                <a:gd name="T47" fmla="*/ 464 h 494"/>
                <a:gd name="T48" fmla="*/ 438 w 467"/>
                <a:gd name="T49" fmla="*/ 494 h 494"/>
                <a:gd name="T50" fmla="*/ 312 w 467"/>
                <a:gd name="T51" fmla="*/ 494 h 494"/>
                <a:gd name="T52" fmla="*/ 309 w 467"/>
                <a:gd name="T53" fmla="*/ 494 h 494"/>
                <a:gd name="T54" fmla="*/ 303 w 467"/>
                <a:gd name="T55" fmla="*/ 494 h 494"/>
                <a:gd name="T56" fmla="*/ 69 w 467"/>
                <a:gd name="T57" fmla="*/ 494 h 494"/>
                <a:gd name="T58" fmla="*/ 69 w 467"/>
                <a:gd name="T59" fmla="*/ 467 h 494"/>
                <a:gd name="T60" fmla="*/ 35 w 467"/>
                <a:gd name="T61" fmla="*/ 433 h 494"/>
                <a:gd name="T62" fmla="*/ 30 w 467"/>
                <a:gd name="T63" fmla="*/ 433 h 494"/>
                <a:gd name="T64" fmla="*/ 0 w 467"/>
                <a:gd name="T65" fmla="*/ 404 h 494"/>
                <a:gd name="T66" fmla="*/ 0 w 467"/>
                <a:gd name="T67" fmla="*/ 220 h 494"/>
                <a:gd name="T68" fmla="*/ 30 w 467"/>
                <a:gd name="T69" fmla="*/ 190 h 494"/>
                <a:gd name="T70" fmla="*/ 34 w 467"/>
                <a:gd name="T71" fmla="*/ 190 h 494"/>
                <a:gd name="T72" fmla="*/ 68 w 467"/>
                <a:gd name="T73" fmla="*/ 156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7" h="494">
                  <a:moveTo>
                    <a:pt x="68" y="156"/>
                  </a:moveTo>
                  <a:cubicBezTo>
                    <a:pt x="68" y="70"/>
                    <a:pt x="68" y="70"/>
                    <a:pt x="68" y="70"/>
                  </a:cubicBezTo>
                  <a:cubicBezTo>
                    <a:pt x="93" y="69"/>
                    <a:pt x="93" y="69"/>
                    <a:pt x="93" y="69"/>
                  </a:cubicBezTo>
                  <a:cubicBezTo>
                    <a:pt x="104" y="69"/>
                    <a:pt x="104" y="69"/>
                    <a:pt x="104" y="69"/>
                  </a:cubicBezTo>
                  <a:cubicBezTo>
                    <a:pt x="121" y="69"/>
                    <a:pt x="136" y="55"/>
                    <a:pt x="136" y="37"/>
                  </a:cubicBezTo>
                  <a:cubicBezTo>
                    <a:pt x="136" y="30"/>
                    <a:pt x="136" y="30"/>
                    <a:pt x="136" y="30"/>
                  </a:cubicBezTo>
                  <a:cubicBezTo>
                    <a:pt x="136" y="17"/>
                    <a:pt x="128" y="6"/>
                    <a:pt x="118" y="1"/>
                  </a:cubicBezTo>
                  <a:cubicBezTo>
                    <a:pt x="194" y="1"/>
                    <a:pt x="293" y="0"/>
                    <a:pt x="369" y="0"/>
                  </a:cubicBezTo>
                  <a:cubicBezTo>
                    <a:pt x="395" y="1"/>
                    <a:pt x="399" y="17"/>
                    <a:pt x="399" y="30"/>
                  </a:cubicBezTo>
                  <a:cubicBezTo>
                    <a:pt x="399" y="37"/>
                    <a:pt x="399" y="37"/>
                    <a:pt x="399" y="37"/>
                  </a:cubicBezTo>
                  <a:cubicBezTo>
                    <a:pt x="399" y="55"/>
                    <a:pt x="413" y="69"/>
                    <a:pt x="431" y="69"/>
                  </a:cubicBezTo>
                  <a:cubicBezTo>
                    <a:pt x="442" y="69"/>
                    <a:pt x="442" y="69"/>
                    <a:pt x="442" y="69"/>
                  </a:cubicBezTo>
                  <a:cubicBezTo>
                    <a:pt x="452" y="69"/>
                    <a:pt x="462" y="64"/>
                    <a:pt x="467" y="57"/>
                  </a:cubicBezTo>
                  <a:cubicBezTo>
                    <a:pt x="467" y="246"/>
                    <a:pt x="467" y="246"/>
                    <a:pt x="467" y="246"/>
                  </a:cubicBezTo>
                  <a:cubicBezTo>
                    <a:pt x="362" y="246"/>
                    <a:pt x="362" y="246"/>
                    <a:pt x="362" y="246"/>
                  </a:cubicBezTo>
                  <a:cubicBezTo>
                    <a:pt x="346" y="246"/>
                    <a:pt x="333" y="259"/>
                    <a:pt x="333" y="275"/>
                  </a:cubicBezTo>
                  <a:cubicBezTo>
                    <a:pt x="333" y="285"/>
                    <a:pt x="333" y="285"/>
                    <a:pt x="333" y="285"/>
                  </a:cubicBezTo>
                  <a:cubicBezTo>
                    <a:pt x="333" y="302"/>
                    <a:pt x="346" y="315"/>
                    <a:pt x="362" y="315"/>
                  </a:cubicBezTo>
                  <a:cubicBezTo>
                    <a:pt x="364" y="315"/>
                    <a:pt x="364" y="315"/>
                    <a:pt x="364" y="315"/>
                  </a:cubicBezTo>
                  <a:cubicBezTo>
                    <a:pt x="382" y="315"/>
                    <a:pt x="396" y="328"/>
                    <a:pt x="398" y="346"/>
                  </a:cubicBezTo>
                  <a:cubicBezTo>
                    <a:pt x="399" y="361"/>
                    <a:pt x="412" y="373"/>
                    <a:pt x="427" y="373"/>
                  </a:cubicBezTo>
                  <a:cubicBezTo>
                    <a:pt x="434" y="373"/>
                    <a:pt x="434" y="373"/>
                    <a:pt x="434" y="373"/>
                  </a:cubicBezTo>
                  <a:cubicBezTo>
                    <a:pt x="450" y="373"/>
                    <a:pt x="464" y="385"/>
                    <a:pt x="467" y="401"/>
                  </a:cubicBezTo>
                  <a:cubicBezTo>
                    <a:pt x="467" y="464"/>
                    <a:pt x="467" y="464"/>
                    <a:pt x="467" y="464"/>
                  </a:cubicBezTo>
                  <a:cubicBezTo>
                    <a:pt x="467" y="480"/>
                    <a:pt x="454" y="494"/>
                    <a:pt x="438" y="494"/>
                  </a:cubicBezTo>
                  <a:cubicBezTo>
                    <a:pt x="312" y="494"/>
                    <a:pt x="312" y="494"/>
                    <a:pt x="312" y="494"/>
                  </a:cubicBezTo>
                  <a:cubicBezTo>
                    <a:pt x="311" y="494"/>
                    <a:pt x="310" y="494"/>
                    <a:pt x="309" y="494"/>
                  </a:cubicBezTo>
                  <a:cubicBezTo>
                    <a:pt x="307" y="494"/>
                    <a:pt x="305" y="494"/>
                    <a:pt x="303" y="494"/>
                  </a:cubicBezTo>
                  <a:cubicBezTo>
                    <a:pt x="69" y="494"/>
                    <a:pt x="69" y="494"/>
                    <a:pt x="69" y="494"/>
                  </a:cubicBezTo>
                  <a:cubicBezTo>
                    <a:pt x="69" y="467"/>
                    <a:pt x="69" y="467"/>
                    <a:pt x="69" y="467"/>
                  </a:cubicBezTo>
                  <a:cubicBezTo>
                    <a:pt x="69" y="449"/>
                    <a:pt x="53" y="433"/>
                    <a:pt x="35" y="433"/>
                  </a:cubicBezTo>
                  <a:cubicBezTo>
                    <a:pt x="30" y="433"/>
                    <a:pt x="30" y="433"/>
                    <a:pt x="30" y="433"/>
                  </a:cubicBezTo>
                  <a:cubicBezTo>
                    <a:pt x="14" y="433"/>
                    <a:pt x="0" y="420"/>
                    <a:pt x="0" y="404"/>
                  </a:cubicBezTo>
                  <a:cubicBezTo>
                    <a:pt x="0" y="220"/>
                    <a:pt x="0" y="220"/>
                    <a:pt x="0" y="220"/>
                  </a:cubicBezTo>
                  <a:cubicBezTo>
                    <a:pt x="0" y="204"/>
                    <a:pt x="14" y="190"/>
                    <a:pt x="30" y="190"/>
                  </a:cubicBezTo>
                  <a:cubicBezTo>
                    <a:pt x="34" y="190"/>
                    <a:pt x="34" y="190"/>
                    <a:pt x="34" y="190"/>
                  </a:cubicBezTo>
                  <a:cubicBezTo>
                    <a:pt x="53" y="190"/>
                    <a:pt x="68" y="175"/>
                    <a:pt x="68" y="156"/>
                  </a:cubicBezTo>
                  <a:close/>
                </a:path>
              </a:pathLst>
            </a:custGeom>
            <a:solidFill>
              <a:srgbClr val="0100FE"/>
            </a:solidFill>
            <a:ln w="22225"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pPr>
              <a:endParaRPr kumimoji="0" lang="nl-NL" sz="1800" b="0"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endParaRPr>
            </a:p>
          </p:txBody>
        </p:sp>
        <p:sp>
          <p:nvSpPr>
            <p:cNvPr id="80" name="Freeform 21">
              <a:extLst>
                <a:ext uri="{FF2B5EF4-FFF2-40B4-BE49-F238E27FC236}">
                  <a16:creationId xmlns:a16="http://schemas.microsoft.com/office/drawing/2014/main" id="{8CE4FF7F-B212-4872-82AB-6243551FEB0E}"/>
                </a:ext>
              </a:extLst>
            </p:cNvPr>
            <p:cNvSpPr>
              <a:spLocks/>
            </p:cNvSpPr>
            <p:nvPr userDrawn="1"/>
          </p:nvSpPr>
          <p:spPr bwMode="auto">
            <a:xfrm>
              <a:off x="2753" y="861"/>
              <a:ext cx="226" cy="422"/>
            </a:xfrm>
            <a:custGeom>
              <a:avLst/>
              <a:gdLst>
                <a:gd name="T0" fmla="*/ 128 w 128"/>
                <a:gd name="T1" fmla="*/ 239 h 239"/>
                <a:gd name="T2" fmla="*/ 128 w 128"/>
                <a:gd name="T3" fmla="*/ 24 h 239"/>
                <a:gd name="T4" fmla="*/ 104 w 128"/>
                <a:gd name="T5" fmla="*/ 0 h 239"/>
                <a:gd name="T6" fmla="*/ 96 w 128"/>
                <a:gd name="T7" fmla="*/ 0 h 239"/>
                <a:gd name="T8" fmla="*/ 71 w 128"/>
                <a:gd name="T9" fmla="*/ 24 h 239"/>
                <a:gd name="T10" fmla="*/ 71 w 128"/>
                <a:gd name="T11" fmla="*/ 28 h 239"/>
                <a:gd name="T12" fmla="*/ 37 w 128"/>
                <a:gd name="T13" fmla="*/ 62 h 239"/>
                <a:gd name="T14" fmla="*/ 32 w 128"/>
                <a:gd name="T15" fmla="*/ 62 h 239"/>
                <a:gd name="T16" fmla="*/ 0 w 128"/>
                <a:gd name="T17" fmla="*/ 94 h 239"/>
                <a:gd name="T18" fmla="*/ 0 w 128"/>
                <a:gd name="T19" fmla="*/ 194 h 239"/>
                <a:gd name="T20" fmla="*/ 0 w 128"/>
                <a:gd name="T21" fmla="*/ 195 h 239"/>
                <a:gd name="T22" fmla="*/ 0 w 128"/>
                <a:gd name="T23" fmla="*/ 197 h 239"/>
                <a:gd name="T24" fmla="*/ 0 w 128"/>
                <a:gd name="T25" fmla="*/ 198 h 239"/>
                <a:gd name="T26" fmla="*/ 0 w 128"/>
                <a:gd name="T27" fmla="*/ 205 h 239"/>
                <a:gd name="T28" fmla="*/ 32 w 128"/>
                <a:gd name="T29" fmla="*/ 237 h 239"/>
                <a:gd name="T30" fmla="*/ 40 w 128"/>
                <a:gd name="T31" fmla="*/ 237 h 239"/>
                <a:gd name="T32" fmla="*/ 50 w 128"/>
                <a:gd name="T33" fmla="*/ 239 h 239"/>
                <a:gd name="T34" fmla="*/ 128 w 128"/>
                <a:gd name="T35"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 h="239">
                  <a:moveTo>
                    <a:pt x="128" y="239"/>
                  </a:moveTo>
                  <a:cubicBezTo>
                    <a:pt x="128" y="24"/>
                    <a:pt x="128" y="24"/>
                    <a:pt x="128" y="24"/>
                  </a:cubicBezTo>
                  <a:cubicBezTo>
                    <a:pt x="128" y="11"/>
                    <a:pt x="117" y="0"/>
                    <a:pt x="104" y="0"/>
                  </a:cubicBezTo>
                  <a:cubicBezTo>
                    <a:pt x="96" y="0"/>
                    <a:pt x="96" y="0"/>
                    <a:pt x="96" y="0"/>
                  </a:cubicBezTo>
                  <a:cubicBezTo>
                    <a:pt x="82" y="0"/>
                    <a:pt x="71" y="11"/>
                    <a:pt x="71" y="24"/>
                  </a:cubicBezTo>
                  <a:cubicBezTo>
                    <a:pt x="71" y="28"/>
                    <a:pt x="71" y="28"/>
                    <a:pt x="71" y="28"/>
                  </a:cubicBezTo>
                  <a:cubicBezTo>
                    <a:pt x="71" y="47"/>
                    <a:pt x="56" y="62"/>
                    <a:pt x="37" y="62"/>
                  </a:cubicBezTo>
                  <a:cubicBezTo>
                    <a:pt x="32" y="62"/>
                    <a:pt x="32" y="62"/>
                    <a:pt x="32" y="62"/>
                  </a:cubicBezTo>
                  <a:cubicBezTo>
                    <a:pt x="15" y="62"/>
                    <a:pt x="0" y="77"/>
                    <a:pt x="0" y="94"/>
                  </a:cubicBezTo>
                  <a:cubicBezTo>
                    <a:pt x="0" y="194"/>
                    <a:pt x="0" y="194"/>
                    <a:pt x="0" y="194"/>
                  </a:cubicBezTo>
                  <a:cubicBezTo>
                    <a:pt x="0" y="194"/>
                    <a:pt x="0" y="194"/>
                    <a:pt x="0" y="195"/>
                  </a:cubicBezTo>
                  <a:cubicBezTo>
                    <a:pt x="0" y="195"/>
                    <a:pt x="0" y="196"/>
                    <a:pt x="0" y="197"/>
                  </a:cubicBezTo>
                  <a:cubicBezTo>
                    <a:pt x="0" y="197"/>
                    <a:pt x="0" y="197"/>
                    <a:pt x="0" y="198"/>
                  </a:cubicBezTo>
                  <a:cubicBezTo>
                    <a:pt x="0" y="205"/>
                    <a:pt x="0" y="205"/>
                    <a:pt x="0" y="205"/>
                  </a:cubicBezTo>
                  <a:cubicBezTo>
                    <a:pt x="0" y="223"/>
                    <a:pt x="15" y="237"/>
                    <a:pt x="32" y="237"/>
                  </a:cubicBezTo>
                  <a:cubicBezTo>
                    <a:pt x="40" y="237"/>
                    <a:pt x="40" y="237"/>
                    <a:pt x="40" y="237"/>
                  </a:cubicBezTo>
                  <a:cubicBezTo>
                    <a:pt x="43" y="237"/>
                    <a:pt x="47" y="238"/>
                    <a:pt x="50" y="239"/>
                  </a:cubicBezTo>
                  <a:cubicBezTo>
                    <a:pt x="75" y="239"/>
                    <a:pt x="101" y="239"/>
                    <a:pt x="128" y="239"/>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81" name="Freeform 22">
              <a:extLst>
                <a:ext uri="{FF2B5EF4-FFF2-40B4-BE49-F238E27FC236}">
                  <a16:creationId xmlns:a16="http://schemas.microsoft.com/office/drawing/2014/main" id="{1F8915D1-BBC2-4E40-98B8-BF72758C7CB3}"/>
                </a:ext>
              </a:extLst>
            </p:cNvPr>
            <p:cNvSpPr>
              <a:spLocks/>
            </p:cNvSpPr>
            <p:nvPr userDrawn="1"/>
          </p:nvSpPr>
          <p:spPr bwMode="auto">
            <a:xfrm>
              <a:off x="2875" y="2701"/>
              <a:ext cx="100" cy="204"/>
            </a:xfrm>
            <a:custGeom>
              <a:avLst/>
              <a:gdLst>
                <a:gd name="T0" fmla="*/ 24 w 57"/>
                <a:gd name="T1" fmla="*/ 115 h 115"/>
                <a:gd name="T2" fmla="*/ 32 w 57"/>
                <a:gd name="T3" fmla="*/ 115 h 115"/>
                <a:gd name="T4" fmla="*/ 57 w 57"/>
                <a:gd name="T5" fmla="*/ 91 h 115"/>
                <a:gd name="T6" fmla="*/ 57 w 57"/>
                <a:gd name="T7" fmla="*/ 24 h 115"/>
                <a:gd name="T8" fmla="*/ 32 w 57"/>
                <a:gd name="T9" fmla="*/ 0 h 115"/>
                <a:gd name="T10" fmla="*/ 24 w 57"/>
                <a:gd name="T11" fmla="*/ 0 h 115"/>
                <a:gd name="T12" fmla="*/ 0 w 57"/>
                <a:gd name="T13" fmla="*/ 24 h 115"/>
                <a:gd name="T14" fmla="*/ 0 w 57"/>
                <a:gd name="T15" fmla="*/ 91 h 115"/>
                <a:gd name="T16" fmla="*/ 24 w 57"/>
                <a:gd name="T17"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115">
                  <a:moveTo>
                    <a:pt x="24" y="115"/>
                  </a:moveTo>
                  <a:cubicBezTo>
                    <a:pt x="32" y="115"/>
                    <a:pt x="32" y="115"/>
                    <a:pt x="32" y="115"/>
                  </a:cubicBezTo>
                  <a:cubicBezTo>
                    <a:pt x="46" y="115"/>
                    <a:pt x="57" y="104"/>
                    <a:pt x="57" y="91"/>
                  </a:cubicBezTo>
                  <a:cubicBezTo>
                    <a:pt x="57" y="24"/>
                    <a:pt x="57" y="24"/>
                    <a:pt x="57" y="24"/>
                  </a:cubicBezTo>
                  <a:cubicBezTo>
                    <a:pt x="57" y="11"/>
                    <a:pt x="46" y="0"/>
                    <a:pt x="32" y="0"/>
                  </a:cubicBezTo>
                  <a:cubicBezTo>
                    <a:pt x="24" y="0"/>
                    <a:pt x="24" y="0"/>
                    <a:pt x="24" y="0"/>
                  </a:cubicBezTo>
                  <a:cubicBezTo>
                    <a:pt x="11" y="0"/>
                    <a:pt x="0" y="11"/>
                    <a:pt x="0" y="24"/>
                  </a:cubicBezTo>
                  <a:cubicBezTo>
                    <a:pt x="0" y="91"/>
                    <a:pt x="0" y="91"/>
                    <a:pt x="0" y="91"/>
                  </a:cubicBezTo>
                  <a:cubicBezTo>
                    <a:pt x="0" y="104"/>
                    <a:pt x="11" y="115"/>
                    <a:pt x="24" y="115"/>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82" name="Freeform 23">
              <a:extLst>
                <a:ext uri="{FF2B5EF4-FFF2-40B4-BE49-F238E27FC236}">
                  <a16:creationId xmlns:a16="http://schemas.microsoft.com/office/drawing/2014/main" id="{1FB464FD-234D-4734-BA8B-99A6FE3D1493}"/>
                </a:ext>
              </a:extLst>
            </p:cNvPr>
            <p:cNvSpPr>
              <a:spLocks/>
            </p:cNvSpPr>
            <p:nvPr userDrawn="1"/>
          </p:nvSpPr>
          <p:spPr bwMode="auto">
            <a:xfrm>
              <a:off x="2283" y="1403"/>
              <a:ext cx="461" cy="321"/>
            </a:xfrm>
            <a:custGeom>
              <a:avLst/>
              <a:gdLst>
                <a:gd name="T0" fmla="*/ 139 w 261"/>
                <a:gd name="T1" fmla="*/ 0 h 182"/>
                <a:gd name="T2" fmla="*/ 104 w 261"/>
                <a:gd name="T3" fmla="*/ 35 h 182"/>
                <a:gd name="T4" fmla="*/ 104 w 261"/>
                <a:gd name="T5" fmla="*/ 61 h 182"/>
                <a:gd name="T6" fmla="*/ 35 w 261"/>
                <a:gd name="T7" fmla="*/ 61 h 182"/>
                <a:gd name="T8" fmla="*/ 0 w 261"/>
                <a:gd name="T9" fmla="*/ 96 h 182"/>
                <a:gd name="T10" fmla="*/ 0 w 261"/>
                <a:gd name="T11" fmla="*/ 119 h 182"/>
                <a:gd name="T12" fmla="*/ 98 w 261"/>
                <a:gd name="T13" fmla="*/ 119 h 182"/>
                <a:gd name="T14" fmla="*/ 133 w 261"/>
                <a:gd name="T15" fmla="*/ 154 h 182"/>
                <a:gd name="T16" fmla="*/ 165 w 261"/>
                <a:gd name="T17" fmla="*/ 182 h 182"/>
                <a:gd name="T18" fmla="*/ 193 w 261"/>
                <a:gd name="T19" fmla="*/ 182 h 182"/>
                <a:gd name="T20" fmla="*/ 193 w 261"/>
                <a:gd name="T21" fmla="*/ 151 h 182"/>
                <a:gd name="T22" fmla="*/ 223 w 261"/>
                <a:gd name="T23" fmla="*/ 121 h 182"/>
                <a:gd name="T24" fmla="*/ 227 w 261"/>
                <a:gd name="T25" fmla="*/ 121 h 182"/>
                <a:gd name="T26" fmla="*/ 261 w 261"/>
                <a:gd name="T27" fmla="*/ 87 h 182"/>
                <a:gd name="T28" fmla="*/ 261 w 261"/>
                <a:gd name="T29" fmla="*/ 1 h 182"/>
                <a:gd name="T30" fmla="*/ 139 w 261"/>
                <a:gd name="T31"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182">
                  <a:moveTo>
                    <a:pt x="139" y="0"/>
                  </a:moveTo>
                  <a:cubicBezTo>
                    <a:pt x="120" y="0"/>
                    <a:pt x="104" y="15"/>
                    <a:pt x="104" y="35"/>
                  </a:cubicBezTo>
                  <a:cubicBezTo>
                    <a:pt x="104" y="61"/>
                    <a:pt x="104" y="61"/>
                    <a:pt x="104" y="61"/>
                  </a:cubicBezTo>
                  <a:cubicBezTo>
                    <a:pt x="35" y="61"/>
                    <a:pt x="35" y="61"/>
                    <a:pt x="35" y="61"/>
                  </a:cubicBezTo>
                  <a:cubicBezTo>
                    <a:pt x="16" y="61"/>
                    <a:pt x="0" y="77"/>
                    <a:pt x="0" y="96"/>
                  </a:cubicBezTo>
                  <a:cubicBezTo>
                    <a:pt x="0" y="119"/>
                    <a:pt x="0" y="119"/>
                    <a:pt x="0" y="119"/>
                  </a:cubicBezTo>
                  <a:cubicBezTo>
                    <a:pt x="98" y="119"/>
                    <a:pt x="98" y="119"/>
                    <a:pt x="98" y="119"/>
                  </a:cubicBezTo>
                  <a:cubicBezTo>
                    <a:pt x="117" y="119"/>
                    <a:pt x="133" y="135"/>
                    <a:pt x="133" y="154"/>
                  </a:cubicBezTo>
                  <a:cubicBezTo>
                    <a:pt x="131" y="170"/>
                    <a:pt x="143" y="179"/>
                    <a:pt x="165" y="182"/>
                  </a:cubicBezTo>
                  <a:cubicBezTo>
                    <a:pt x="193" y="182"/>
                    <a:pt x="193" y="182"/>
                    <a:pt x="193" y="182"/>
                  </a:cubicBezTo>
                  <a:cubicBezTo>
                    <a:pt x="193" y="151"/>
                    <a:pt x="193" y="151"/>
                    <a:pt x="193" y="151"/>
                  </a:cubicBezTo>
                  <a:cubicBezTo>
                    <a:pt x="193" y="135"/>
                    <a:pt x="207" y="121"/>
                    <a:pt x="223" y="121"/>
                  </a:cubicBezTo>
                  <a:cubicBezTo>
                    <a:pt x="227" y="121"/>
                    <a:pt x="227" y="121"/>
                    <a:pt x="227" y="121"/>
                  </a:cubicBezTo>
                  <a:cubicBezTo>
                    <a:pt x="246" y="121"/>
                    <a:pt x="261" y="106"/>
                    <a:pt x="261" y="87"/>
                  </a:cubicBezTo>
                  <a:cubicBezTo>
                    <a:pt x="261" y="1"/>
                    <a:pt x="261" y="1"/>
                    <a:pt x="261" y="1"/>
                  </a:cubicBezTo>
                  <a:lnTo>
                    <a:pt x="139" y="0"/>
                  </a:lnTo>
                  <a:close/>
                </a:path>
              </a:pathLst>
            </a:custGeom>
            <a:solidFill>
              <a:srgbClr val="0100FE"/>
            </a:solidFill>
            <a:ln w="22225"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pPr>
              <a:endParaRPr kumimoji="0" lang="nl-NL" sz="1800" b="0"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endParaRPr>
            </a:p>
          </p:txBody>
        </p:sp>
        <p:sp>
          <p:nvSpPr>
            <p:cNvPr id="83" name="Freeform 24">
              <a:extLst>
                <a:ext uri="{FF2B5EF4-FFF2-40B4-BE49-F238E27FC236}">
                  <a16:creationId xmlns:a16="http://schemas.microsoft.com/office/drawing/2014/main" id="{B9F4F14A-1AD6-4B92-88E1-5E65B6230448}"/>
                </a:ext>
              </a:extLst>
            </p:cNvPr>
            <p:cNvSpPr>
              <a:spLocks/>
            </p:cNvSpPr>
            <p:nvPr userDrawn="1"/>
          </p:nvSpPr>
          <p:spPr bwMode="auto">
            <a:xfrm>
              <a:off x="2160" y="1613"/>
              <a:ext cx="464" cy="332"/>
            </a:xfrm>
            <a:custGeom>
              <a:avLst/>
              <a:gdLst>
                <a:gd name="T0" fmla="*/ 263 w 263"/>
                <a:gd name="T1" fmla="*/ 188 h 188"/>
                <a:gd name="T2" fmla="*/ 263 w 263"/>
                <a:gd name="T3" fmla="*/ 63 h 188"/>
                <a:gd name="T4" fmla="*/ 235 w 263"/>
                <a:gd name="T5" fmla="*/ 63 h 188"/>
                <a:gd name="T6" fmla="*/ 203 w 263"/>
                <a:gd name="T7" fmla="*/ 35 h 188"/>
                <a:gd name="T8" fmla="*/ 168 w 263"/>
                <a:gd name="T9" fmla="*/ 0 h 188"/>
                <a:gd name="T10" fmla="*/ 71 w 263"/>
                <a:gd name="T11" fmla="*/ 0 h 188"/>
                <a:gd name="T12" fmla="*/ 71 w 263"/>
                <a:gd name="T13" fmla="*/ 29 h 188"/>
                <a:gd name="T14" fmla="*/ 35 w 263"/>
                <a:gd name="T15" fmla="*/ 66 h 188"/>
                <a:gd name="T16" fmla="*/ 0 w 263"/>
                <a:gd name="T17" fmla="*/ 66 h 188"/>
                <a:gd name="T18" fmla="*/ 0 w 263"/>
                <a:gd name="T19" fmla="*/ 89 h 188"/>
                <a:gd name="T20" fmla="*/ 35 w 263"/>
                <a:gd name="T21" fmla="*/ 124 h 188"/>
                <a:gd name="T22" fmla="*/ 95 w 263"/>
                <a:gd name="T23" fmla="*/ 124 h 188"/>
                <a:gd name="T24" fmla="*/ 134 w 263"/>
                <a:gd name="T25" fmla="*/ 153 h 188"/>
                <a:gd name="T26" fmla="*/ 169 w 263"/>
                <a:gd name="T27" fmla="*/ 188 h 188"/>
                <a:gd name="T28" fmla="*/ 263 w 263"/>
                <a:gd name="T29"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3" h="188">
                  <a:moveTo>
                    <a:pt x="263" y="188"/>
                  </a:moveTo>
                  <a:cubicBezTo>
                    <a:pt x="263" y="63"/>
                    <a:pt x="263" y="63"/>
                    <a:pt x="263" y="63"/>
                  </a:cubicBezTo>
                  <a:cubicBezTo>
                    <a:pt x="235" y="63"/>
                    <a:pt x="235" y="63"/>
                    <a:pt x="235" y="63"/>
                  </a:cubicBezTo>
                  <a:cubicBezTo>
                    <a:pt x="213" y="60"/>
                    <a:pt x="201" y="51"/>
                    <a:pt x="203" y="35"/>
                  </a:cubicBezTo>
                  <a:cubicBezTo>
                    <a:pt x="203" y="16"/>
                    <a:pt x="187" y="0"/>
                    <a:pt x="168" y="0"/>
                  </a:cubicBezTo>
                  <a:cubicBezTo>
                    <a:pt x="71" y="0"/>
                    <a:pt x="71" y="0"/>
                    <a:pt x="71" y="0"/>
                  </a:cubicBezTo>
                  <a:cubicBezTo>
                    <a:pt x="71" y="29"/>
                    <a:pt x="71" y="29"/>
                    <a:pt x="71" y="29"/>
                  </a:cubicBezTo>
                  <a:cubicBezTo>
                    <a:pt x="71" y="48"/>
                    <a:pt x="55" y="66"/>
                    <a:pt x="35" y="66"/>
                  </a:cubicBezTo>
                  <a:cubicBezTo>
                    <a:pt x="0" y="66"/>
                    <a:pt x="0" y="66"/>
                    <a:pt x="0" y="66"/>
                  </a:cubicBezTo>
                  <a:cubicBezTo>
                    <a:pt x="0" y="89"/>
                    <a:pt x="0" y="89"/>
                    <a:pt x="0" y="89"/>
                  </a:cubicBezTo>
                  <a:cubicBezTo>
                    <a:pt x="0" y="108"/>
                    <a:pt x="16" y="124"/>
                    <a:pt x="35" y="124"/>
                  </a:cubicBezTo>
                  <a:cubicBezTo>
                    <a:pt x="95" y="124"/>
                    <a:pt x="95" y="124"/>
                    <a:pt x="95" y="124"/>
                  </a:cubicBezTo>
                  <a:cubicBezTo>
                    <a:pt x="129" y="123"/>
                    <a:pt x="134" y="136"/>
                    <a:pt x="134" y="153"/>
                  </a:cubicBezTo>
                  <a:cubicBezTo>
                    <a:pt x="134" y="172"/>
                    <a:pt x="149" y="188"/>
                    <a:pt x="169" y="188"/>
                  </a:cubicBezTo>
                  <a:lnTo>
                    <a:pt x="263" y="188"/>
                  </a:lnTo>
                  <a:close/>
                </a:path>
              </a:pathLst>
            </a:custGeom>
            <a:solidFill>
              <a:srgbClr val="0100FE"/>
            </a:solidFill>
            <a:ln w="22225"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pPr>
              <a:endParaRPr kumimoji="0" lang="nl-NL" sz="1800" b="0"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endParaRPr>
            </a:p>
          </p:txBody>
        </p:sp>
        <p:sp>
          <p:nvSpPr>
            <p:cNvPr id="84" name="Freeform 25">
              <a:extLst>
                <a:ext uri="{FF2B5EF4-FFF2-40B4-BE49-F238E27FC236}">
                  <a16:creationId xmlns:a16="http://schemas.microsoft.com/office/drawing/2014/main" id="{2ACC0069-FC2E-4DAF-905D-098881169B1B}"/>
                </a:ext>
              </a:extLst>
            </p:cNvPr>
            <p:cNvSpPr>
              <a:spLocks/>
            </p:cNvSpPr>
            <p:nvPr userDrawn="1"/>
          </p:nvSpPr>
          <p:spPr bwMode="auto">
            <a:xfrm>
              <a:off x="2511" y="1829"/>
              <a:ext cx="113" cy="116"/>
            </a:xfrm>
            <a:custGeom>
              <a:avLst/>
              <a:gdLst>
                <a:gd name="T0" fmla="*/ 64 w 64"/>
                <a:gd name="T1" fmla="*/ 0 h 66"/>
                <a:gd name="T2" fmla="*/ 25 w 64"/>
                <a:gd name="T3" fmla="*/ 0 h 66"/>
                <a:gd name="T4" fmla="*/ 0 w 64"/>
                <a:gd name="T5" fmla="*/ 24 h 66"/>
                <a:gd name="T6" fmla="*/ 0 w 64"/>
                <a:gd name="T7" fmla="*/ 66 h 66"/>
                <a:gd name="T8" fmla="*/ 64 w 64"/>
                <a:gd name="T9" fmla="*/ 66 h 66"/>
                <a:gd name="T10" fmla="*/ 64 w 64"/>
                <a:gd name="T11" fmla="*/ 0 h 66"/>
              </a:gdLst>
              <a:ahLst/>
              <a:cxnLst>
                <a:cxn ang="0">
                  <a:pos x="T0" y="T1"/>
                </a:cxn>
                <a:cxn ang="0">
                  <a:pos x="T2" y="T3"/>
                </a:cxn>
                <a:cxn ang="0">
                  <a:pos x="T4" y="T5"/>
                </a:cxn>
                <a:cxn ang="0">
                  <a:pos x="T6" y="T7"/>
                </a:cxn>
                <a:cxn ang="0">
                  <a:pos x="T8" y="T9"/>
                </a:cxn>
                <a:cxn ang="0">
                  <a:pos x="T10" y="T11"/>
                </a:cxn>
              </a:cxnLst>
              <a:rect l="0" t="0" r="r" b="b"/>
              <a:pathLst>
                <a:path w="64" h="66">
                  <a:moveTo>
                    <a:pt x="64" y="0"/>
                  </a:moveTo>
                  <a:cubicBezTo>
                    <a:pt x="25" y="0"/>
                    <a:pt x="25" y="0"/>
                    <a:pt x="25" y="0"/>
                  </a:cubicBezTo>
                  <a:cubicBezTo>
                    <a:pt x="11" y="0"/>
                    <a:pt x="0" y="11"/>
                    <a:pt x="0" y="24"/>
                  </a:cubicBezTo>
                  <a:cubicBezTo>
                    <a:pt x="0" y="66"/>
                    <a:pt x="0" y="66"/>
                    <a:pt x="0" y="66"/>
                  </a:cubicBezTo>
                  <a:cubicBezTo>
                    <a:pt x="64" y="66"/>
                    <a:pt x="64" y="66"/>
                    <a:pt x="64" y="66"/>
                  </a:cubicBezTo>
                  <a:lnTo>
                    <a:pt x="64" y="0"/>
                  </a:lnTo>
                  <a:close/>
                </a:path>
              </a:pathLst>
            </a:custGeom>
            <a:solidFill>
              <a:srgbClr val="0100FE"/>
            </a:solidFill>
            <a:ln w="22225"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pPr>
              <a:endParaRPr kumimoji="0" lang="nl-NL" sz="1800" b="0"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endParaRPr>
            </a:p>
          </p:txBody>
        </p:sp>
        <p:sp>
          <p:nvSpPr>
            <p:cNvPr id="85" name="Freeform 26">
              <a:extLst>
                <a:ext uri="{FF2B5EF4-FFF2-40B4-BE49-F238E27FC236}">
                  <a16:creationId xmlns:a16="http://schemas.microsoft.com/office/drawing/2014/main" id="{F03C2A93-00D4-462F-A5CC-1FE808B93444}"/>
                </a:ext>
              </a:extLst>
            </p:cNvPr>
            <p:cNvSpPr>
              <a:spLocks/>
            </p:cNvSpPr>
            <p:nvPr userDrawn="1"/>
          </p:nvSpPr>
          <p:spPr bwMode="auto">
            <a:xfrm>
              <a:off x="1348" y="1730"/>
              <a:ext cx="1396" cy="1067"/>
            </a:xfrm>
            <a:custGeom>
              <a:avLst/>
              <a:gdLst>
                <a:gd name="T0" fmla="*/ 397 w 791"/>
                <a:gd name="T1" fmla="*/ 86 h 604"/>
                <a:gd name="T2" fmla="*/ 234 w 791"/>
                <a:gd name="T3" fmla="*/ 120 h 604"/>
                <a:gd name="T4" fmla="*/ 165 w 791"/>
                <a:gd name="T5" fmla="*/ 181 h 604"/>
                <a:gd name="T6" fmla="*/ 0 w 791"/>
                <a:gd name="T7" fmla="*/ 205 h 604"/>
                <a:gd name="T8" fmla="*/ 24 w 791"/>
                <a:gd name="T9" fmla="*/ 238 h 604"/>
                <a:gd name="T10" fmla="*/ 127 w 791"/>
                <a:gd name="T11" fmla="*/ 271 h 604"/>
                <a:gd name="T12" fmla="*/ 231 w 791"/>
                <a:gd name="T13" fmla="*/ 295 h 604"/>
                <a:gd name="T14" fmla="*/ 265 w 791"/>
                <a:gd name="T15" fmla="*/ 388 h 604"/>
                <a:gd name="T16" fmla="*/ 225 w 791"/>
                <a:gd name="T17" fmla="*/ 422 h 604"/>
                <a:gd name="T18" fmla="*/ 201 w 791"/>
                <a:gd name="T19" fmla="*/ 513 h 604"/>
                <a:gd name="T20" fmla="*/ 371 w 791"/>
                <a:gd name="T21" fmla="*/ 547 h 604"/>
                <a:gd name="T22" fmla="*/ 395 w 791"/>
                <a:gd name="T23" fmla="*/ 580 h 604"/>
                <a:gd name="T24" fmla="*/ 395 w 791"/>
                <a:gd name="T25" fmla="*/ 580 h 604"/>
                <a:gd name="T26" fmla="*/ 529 w 791"/>
                <a:gd name="T27" fmla="*/ 604 h 604"/>
                <a:gd name="T28" fmla="*/ 553 w 791"/>
                <a:gd name="T29" fmla="*/ 548 h 604"/>
                <a:gd name="T30" fmla="*/ 749 w 791"/>
                <a:gd name="T31" fmla="*/ 548 h 604"/>
                <a:gd name="T32" fmla="*/ 791 w 791"/>
                <a:gd name="T33" fmla="*/ 523 h 604"/>
                <a:gd name="T34" fmla="*/ 751 w 791"/>
                <a:gd name="T35" fmla="*/ 363 h 604"/>
                <a:gd name="T36" fmla="*/ 727 w 791"/>
                <a:gd name="T37" fmla="*/ 265 h 604"/>
                <a:gd name="T38" fmla="*/ 791 w 791"/>
                <a:gd name="T39" fmla="*/ 240 h 604"/>
                <a:gd name="T40" fmla="*/ 758 w 791"/>
                <a:gd name="T41" fmla="*/ 179 h 604"/>
                <a:gd name="T42" fmla="*/ 723 w 791"/>
                <a:gd name="T43" fmla="*/ 150 h 604"/>
                <a:gd name="T44" fmla="*/ 629 w 791"/>
                <a:gd name="T45" fmla="*/ 122 h 604"/>
                <a:gd name="T46" fmla="*/ 594 w 791"/>
                <a:gd name="T47" fmla="*/ 86 h 604"/>
                <a:gd name="T48" fmla="*/ 554 w 791"/>
                <a:gd name="T49" fmla="*/ 58 h 604"/>
                <a:gd name="T50" fmla="*/ 471 w 791"/>
                <a:gd name="T51" fmla="*/ 48 h 604"/>
                <a:gd name="T52" fmla="*/ 468 w 791"/>
                <a:gd name="T53" fmla="*/ 45 h 604"/>
                <a:gd name="T54" fmla="*/ 467 w 791"/>
                <a:gd name="T55" fmla="*/ 45 h 604"/>
                <a:gd name="T56" fmla="*/ 466 w 791"/>
                <a:gd name="T57" fmla="*/ 42 h 604"/>
                <a:gd name="T58" fmla="*/ 465 w 791"/>
                <a:gd name="T59" fmla="*/ 41 h 604"/>
                <a:gd name="T60" fmla="*/ 465 w 791"/>
                <a:gd name="T61" fmla="*/ 41 h 604"/>
                <a:gd name="T62" fmla="*/ 465 w 791"/>
                <a:gd name="T63" fmla="*/ 40 h 604"/>
                <a:gd name="T64" fmla="*/ 464 w 791"/>
                <a:gd name="T65" fmla="*/ 40 h 604"/>
                <a:gd name="T66" fmla="*/ 464 w 791"/>
                <a:gd name="T67" fmla="*/ 40 h 604"/>
                <a:gd name="T68" fmla="*/ 464 w 791"/>
                <a:gd name="T69" fmla="*/ 39 h 604"/>
                <a:gd name="T70" fmla="*/ 464 w 791"/>
                <a:gd name="T71" fmla="*/ 39 h 604"/>
                <a:gd name="T72" fmla="*/ 464 w 791"/>
                <a:gd name="T73" fmla="*/ 39 h 604"/>
                <a:gd name="T74" fmla="*/ 463 w 791"/>
                <a:gd name="T75" fmla="*/ 38 h 604"/>
                <a:gd name="T76" fmla="*/ 463 w 791"/>
                <a:gd name="T77" fmla="*/ 38 h 604"/>
                <a:gd name="T78" fmla="*/ 463 w 791"/>
                <a:gd name="T79" fmla="*/ 37 h 604"/>
                <a:gd name="T80" fmla="*/ 463 w 791"/>
                <a:gd name="T81" fmla="*/ 37 h 604"/>
                <a:gd name="T82" fmla="*/ 463 w 791"/>
                <a:gd name="T83" fmla="*/ 36 h 604"/>
                <a:gd name="T84" fmla="*/ 462 w 791"/>
                <a:gd name="T85" fmla="*/ 36 h 604"/>
                <a:gd name="T86" fmla="*/ 460 w 791"/>
                <a:gd name="T87" fmla="*/ 0 h 604"/>
                <a:gd name="T88" fmla="*/ 397 w 791"/>
                <a:gd name="T89" fmla="*/ 35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1" h="604">
                  <a:moveTo>
                    <a:pt x="397" y="48"/>
                  </a:moveTo>
                  <a:cubicBezTo>
                    <a:pt x="397" y="86"/>
                    <a:pt x="397" y="86"/>
                    <a:pt x="397" y="86"/>
                  </a:cubicBezTo>
                  <a:cubicBezTo>
                    <a:pt x="397" y="105"/>
                    <a:pt x="381" y="120"/>
                    <a:pt x="363" y="120"/>
                  </a:cubicBezTo>
                  <a:cubicBezTo>
                    <a:pt x="234" y="120"/>
                    <a:pt x="234" y="120"/>
                    <a:pt x="234" y="120"/>
                  </a:cubicBezTo>
                  <a:cubicBezTo>
                    <a:pt x="216" y="120"/>
                    <a:pt x="201" y="134"/>
                    <a:pt x="199" y="151"/>
                  </a:cubicBezTo>
                  <a:cubicBezTo>
                    <a:pt x="197" y="168"/>
                    <a:pt x="183" y="181"/>
                    <a:pt x="165" y="181"/>
                  </a:cubicBezTo>
                  <a:cubicBezTo>
                    <a:pt x="24" y="181"/>
                    <a:pt x="24" y="181"/>
                    <a:pt x="24" y="181"/>
                  </a:cubicBezTo>
                  <a:cubicBezTo>
                    <a:pt x="10" y="181"/>
                    <a:pt x="0" y="192"/>
                    <a:pt x="0" y="205"/>
                  </a:cubicBezTo>
                  <a:cubicBezTo>
                    <a:pt x="0" y="213"/>
                    <a:pt x="0" y="213"/>
                    <a:pt x="0" y="213"/>
                  </a:cubicBezTo>
                  <a:cubicBezTo>
                    <a:pt x="0" y="227"/>
                    <a:pt x="10" y="238"/>
                    <a:pt x="24" y="238"/>
                  </a:cubicBezTo>
                  <a:cubicBezTo>
                    <a:pt x="93" y="238"/>
                    <a:pt x="93" y="238"/>
                    <a:pt x="93" y="238"/>
                  </a:cubicBezTo>
                  <a:cubicBezTo>
                    <a:pt x="112" y="238"/>
                    <a:pt x="127" y="253"/>
                    <a:pt x="127" y="271"/>
                  </a:cubicBezTo>
                  <a:cubicBezTo>
                    <a:pt x="127" y="284"/>
                    <a:pt x="138" y="295"/>
                    <a:pt x="151" y="295"/>
                  </a:cubicBezTo>
                  <a:cubicBezTo>
                    <a:pt x="231" y="295"/>
                    <a:pt x="231" y="295"/>
                    <a:pt x="231" y="295"/>
                  </a:cubicBezTo>
                  <a:cubicBezTo>
                    <a:pt x="250" y="295"/>
                    <a:pt x="265" y="310"/>
                    <a:pt x="265" y="329"/>
                  </a:cubicBezTo>
                  <a:cubicBezTo>
                    <a:pt x="265" y="388"/>
                    <a:pt x="265" y="388"/>
                    <a:pt x="265" y="388"/>
                  </a:cubicBezTo>
                  <a:cubicBezTo>
                    <a:pt x="265" y="407"/>
                    <a:pt x="250" y="422"/>
                    <a:pt x="231" y="422"/>
                  </a:cubicBezTo>
                  <a:cubicBezTo>
                    <a:pt x="225" y="422"/>
                    <a:pt x="225" y="422"/>
                    <a:pt x="225" y="422"/>
                  </a:cubicBezTo>
                  <a:cubicBezTo>
                    <a:pt x="211" y="422"/>
                    <a:pt x="201" y="433"/>
                    <a:pt x="201" y="447"/>
                  </a:cubicBezTo>
                  <a:cubicBezTo>
                    <a:pt x="201" y="513"/>
                    <a:pt x="201" y="513"/>
                    <a:pt x="201" y="513"/>
                  </a:cubicBezTo>
                  <a:cubicBezTo>
                    <a:pt x="201" y="532"/>
                    <a:pt x="185" y="547"/>
                    <a:pt x="167" y="547"/>
                  </a:cubicBezTo>
                  <a:cubicBezTo>
                    <a:pt x="371" y="547"/>
                    <a:pt x="371" y="547"/>
                    <a:pt x="371" y="547"/>
                  </a:cubicBezTo>
                  <a:cubicBezTo>
                    <a:pt x="384" y="547"/>
                    <a:pt x="395" y="558"/>
                    <a:pt x="395" y="571"/>
                  </a:cubicBezTo>
                  <a:cubicBezTo>
                    <a:pt x="395" y="580"/>
                    <a:pt x="395" y="580"/>
                    <a:pt x="395" y="580"/>
                  </a:cubicBezTo>
                  <a:cubicBezTo>
                    <a:pt x="395" y="580"/>
                    <a:pt x="395" y="580"/>
                    <a:pt x="395" y="580"/>
                  </a:cubicBezTo>
                  <a:cubicBezTo>
                    <a:pt x="395" y="580"/>
                    <a:pt x="395" y="580"/>
                    <a:pt x="395" y="580"/>
                  </a:cubicBezTo>
                  <a:cubicBezTo>
                    <a:pt x="395" y="593"/>
                    <a:pt x="406" y="604"/>
                    <a:pt x="419" y="604"/>
                  </a:cubicBezTo>
                  <a:cubicBezTo>
                    <a:pt x="529" y="604"/>
                    <a:pt x="529" y="604"/>
                    <a:pt x="529" y="604"/>
                  </a:cubicBezTo>
                  <a:cubicBezTo>
                    <a:pt x="529" y="572"/>
                    <a:pt x="529" y="572"/>
                    <a:pt x="529" y="572"/>
                  </a:cubicBezTo>
                  <a:cubicBezTo>
                    <a:pt x="529" y="559"/>
                    <a:pt x="540" y="548"/>
                    <a:pt x="553" y="548"/>
                  </a:cubicBezTo>
                  <a:cubicBezTo>
                    <a:pt x="741" y="548"/>
                    <a:pt x="741" y="548"/>
                    <a:pt x="741" y="548"/>
                  </a:cubicBezTo>
                  <a:cubicBezTo>
                    <a:pt x="749" y="548"/>
                    <a:pt x="749" y="548"/>
                    <a:pt x="749" y="548"/>
                  </a:cubicBezTo>
                  <a:cubicBezTo>
                    <a:pt x="767" y="547"/>
                    <a:pt x="767" y="547"/>
                    <a:pt x="767" y="547"/>
                  </a:cubicBezTo>
                  <a:cubicBezTo>
                    <a:pt x="780" y="547"/>
                    <a:pt x="791" y="536"/>
                    <a:pt x="791" y="523"/>
                  </a:cubicBezTo>
                  <a:cubicBezTo>
                    <a:pt x="791" y="470"/>
                    <a:pt x="791" y="417"/>
                    <a:pt x="791" y="363"/>
                  </a:cubicBezTo>
                  <a:cubicBezTo>
                    <a:pt x="751" y="363"/>
                    <a:pt x="751" y="363"/>
                    <a:pt x="751" y="363"/>
                  </a:cubicBezTo>
                  <a:cubicBezTo>
                    <a:pt x="738" y="363"/>
                    <a:pt x="727" y="353"/>
                    <a:pt x="727" y="339"/>
                  </a:cubicBezTo>
                  <a:cubicBezTo>
                    <a:pt x="727" y="265"/>
                    <a:pt x="727" y="265"/>
                    <a:pt x="727" y="265"/>
                  </a:cubicBezTo>
                  <a:cubicBezTo>
                    <a:pt x="727" y="251"/>
                    <a:pt x="738" y="240"/>
                    <a:pt x="751" y="240"/>
                  </a:cubicBezTo>
                  <a:cubicBezTo>
                    <a:pt x="791" y="240"/>
                    <a:pt x="791" y="240"/>
                    <a:pt x="791" y="240"/>
                  </a:cubicBezTo>
                  <a:cubicBezTo>
                    <a:pt x="791" y="208"/>
                    <a:pt x="791" y="208"/>
                    <a:pt x="791" y="208"/>
                  </a:cubicBezTo>
                  <a:cubicBezTo>
                    <a:pt x="789" y="192"/>
                    <a:pt x="775" y="179"/>
                    <a:pt x="758" y="179"/>
                  </a:cubicBezTo>
                  <a:cubicBezTo>
                    <a:pt x="753" y="179"/>
                    <a:pt x="753" y="179"/>
                    <a:pt x="753" y="179"/>
                  </a:cubicBezTo>
                  <a:cubicBezTo>
                    <a:pt x="737" y="179"/>
                    <a:pt x="723" y="166"/>
                    <a:pt x="723" y="150"/>
                  </a:cubicBezTo>
                  <a:cubicBezTo>
                    <a:pt x="723" y="122"/>
                    <a:pt x="723" y="122"/>
                    <a:pt x="723" y="122"/>
                  </a:cubicBezTo>
                  <a:cubicBezTo>
                    <a:pt x="629" y="122"/>
                    <a:pt x="629" y="122"/>
                    <a:pt x="629" y="122"/>
                  </a:cubicBezTo>
                  <a:cubicBezTo>
                    <a:pt x="612" y="122"/>
                    <a:pt x="598" y="110"/>
                    <a:pt x="595" y="95"/>
                  </a:cubicBezTo>
                  <a:cubicBezTo>
                    <a:pt x="594" y="92"/>
                    <a:pt x="594" y="89"/>
                    <a:pt x="594" y="86"/>
                  </a:cubicBezTo>
                  <a:cubicBezTo>
                    <a:pt x="594" y="70"/>
                    <a:pt x="589" y="57"/>
                    <a:pt x="555" y="58"/>
                  </a:cubicBezTo>
                  <a:cubicBezTo>
                    <a:pt x="555" y="58"/>
                    <a:pt x="554" y="58"/>
                    <a:pt x="554" y="58"/>
                  </a:cubicBezTo>
                  <a:cubicBezTo>
                    <a:pt x="495" y="58"/>
                    <a:pt x="495" y="58"/>
                    <a:pt x="495" y="58"/>
                  </a:cubicBezTo>
                  <a:cubicBezTo>
                    <a:pt x="486" y="58"/>
                    <a:pt x="477" y="54"/>
                    <a:pt x="471" y="48"/>
                  </a:cubicBezTo>
                  <a:cubicBezTo>
                    <a:pt x="471" y="48"/>
                    <a:pt x="471" y="48"/>
                    <a:pt x="471" y="48"/>
                  </a:cubicBezTo>
                  <a:cubicBezTo>
                    <a:pt x="470" y="47"/>
                    <a:pt x="469" y="46"/>
                    <a:pt x="468" y="45"/>
                  </a:cubicBezTo>
                  <a:cubicBezTo>
                    <a:pt x="468" y="45"/>
                    <a:pt x="468" y="45"/>
                    <a:pt x="468" y="45"/>
                  </a:cubicBezTo>
                  <a:cubicBezTo>
                    <a:pt x="467" y="45"/>
                    <a:pt x="467" y="45"/>
                    <a:pt x="467" y="45"/>
                  </a:cubicBezTo>
                  <a:cubicBezTo>
                    <a:pt x="467" y="45"/>
                    <a:pt x="467" y="45"/>
                    <a:pt x="467" y="45"/>
                  </a:cubicBezTo>
                  <a:cubicBezTo>
                    <a:pt x="467" y="44"/>
                    <a:pt x="466" y="43"/>
                    <a:pt x="466" y="42"/>
                  </a:cubicBezTo>
                  <a:cubicBezTo>
                    <a:pt x="466" y="42"/>
                    <a:pt x="466" y="42"/>
                    <a:pt x="466" y="42"/>
                  </a:cubicBezTo>
                  <a:cubicBezTo>
                    <a:pt x="465" y="42"/>
                    <a:pt x="465" y="41"/>
                    <a:pt x="465" y="41"/>
                  </a:cubicBezTo>
                  <a:cubicBezTo>
                    <a:pt x="465" y="41"/>
                    <a:pt x="465" y="41"/>
                    <a:pt x="465" y="41"/>
                  </a:cubicBezTo>
                  <a:cubicBezTo>
                    <a:pt x="465" y="41"/>
                    <a:pt x="465" y="41"/>
                    <a:pt x="465" y="41"/>
                  </a:cubicBezTo>
                  <a:cubicBezTo>
                    <a:pt x="465" y="41"/>
                    <a:pt x="465" y="41"/>
                    <a:pt x="465" y="41"/>
                  </a:cubicBezTo>
                  <a:cubicBezTo>
                    <a:pt x="465" y="40"/>
                    <a:pt x="465" y="40"/>
                    <a:pt x="465" y="40"/>
                  </a:cubicBezTo>
                  <a:cubicBezTo>
                    <a:pt x="465" y="40"/>
                    <a:pt x="465" y="40"/>
                    <a:pt x="465" y="40"/>
                  </a:cubicBezTo>
                  <a:cubicBezTo>
                    <a:pt x="464" y="40"/>
                    <a:pt x="464" y="40"/>
                    <a:pt x="464" y="40"/>
                  </a:cubicBezTo>
                  <a:cubicBezTo>
                    <a:pt x="464" y="40"/>
                    <a:pt x="464" y="40"/>
                    <a:pt x="464" y="40"/>
                  </a:cubicBezTo>
                  <a:cubicBezTo>
                    <a:pt x="464" y="40"/>
                    <a:pt x="464" y="40"/>
                    <a:pt x="464" y="40"/>
                  </a:cubicBezTo>
                  <a:cubicBezTo>
                    <a:pt x="464" y="40"/>
                    <a:pt x="464" y="40"/>
                    <a:pt x="464" y="40"/>
                  </a:cubicBezTo>
                  <a:cubicBezTo>
                    <a:pt x="464" y="39"/>
                    <a:pt x="464" y="39"/>
                    <a:pt x="464" y="39"/>
                  </a:cubicBezTo>
                  <a:cubicBezTo>
                    <a:pt x="464" y="39"/>
                    <a:pt x="464" y="39"/>
                    <a:pt x="464" y="39"/>
                  </a:cubicBezTo>
                  <a:cubicBezTo>
                    <a:pt x="464" y="39"/>
                    <a:pt x="464" y="39"/>
                    <a:pt x="464" y="39"/>
                  </a:cubicBezTo>
                  <a:cubicBezTo>
                    <a:pt x="464" y="39"/>
                    <a:pt x="464" y="39"/>
                    <a:pt x="464" y="39"/>
                  </a:cubicBezTo>
                  <a:cubicBezTo>
                    <a:pt x="464" y="39"/>
                    <a:pt x="464" y="39"/>
                    <a:pt x="464" y="39"/>
                  </a:cubicBezTo>
                  <a:cubicBezTo>
                    <a:pt x="463" y="38"/>
                    <a:pt x="463" y="38"/>
                    <a:pt x="463" y="38"/>
                  </a:cubicBezTo>
                  <a:cubicBezTo>
                    <a:pt x="463" y="38"/>
                    <a:pt x="463" y="38"/>
                    <a:pt x="463" y="38"/>
                  </a:cubicBezTo>
                  <a:cubicBezTo>
                    <a:pt x="463" y="38"/>
                    <a:pt x="463" y="38"/>
                    <a:pt x="463" y="38"/>
                  </a:cubicBezTo>
                  <a:cubicBezTo>
                    <a:pt x="463" y="38"/>
                    <a:pt x="463" y="38"/>
                    <a:pt x="463" y="38"/>
                  </a:cubicBezTo>
                  <a:cubicBezTo>
                    <a:pt x="463" y="37"/>
                    <a:pt x="463" y="37"/>
                    <a:pt x="463" y="37"/>
                  </a:cubicBezTo>
                  <a:cubicBezTo>
                    <a:pt x="463" y="37"/>
                    <a:pt x="463" y="37"/>
                    <a:pt x="463" y="37"/>
                  </a:cubicBezTo>
                  <a:cubicBezTo>
                    <a:pt x="463" y="37"/>
                    <a:pt x="463" y="37"/>
                    <a:pt x="463" y="37"/>
                  </a:cubicBezTo>
                  <a:cubicBezTo>
                    <a:pt x="463" y="37"/>
                    <a:pt x="463" y="37"/>
                    <a:pt x="463" y="37"/>
                  </a:cubicBezTo>
                  <a:cubicBezTo>
                    <a:pt x="463" y="36"/>
                    <a:pt x="463" y="36"/>
                    <a:pt x="463" y="36"/>
                  </a:cubicBezTo>
                  <a:cubicBezTo>
                    <a:pt x="463" y="36"/>
                    <a:pt x="463" y="36"/>
                    <a:pt x="463" y="36"/>
                  </a:cubicBezTo>
                  <a:cubicBezTo>
                    <a:pt x="462" y="36"/>
                    <a:pt x="462" y="36"/>
                    <a:pt x="462" y="36"/>
                  </a:cubicBezTo>
                  <a:cubicBezTo>
                    <a:pt x="462" y="36"/>
                    <a:pt x="462" y="36"/>
                    <a:pt x="462" y="36"/>
                  </a:cubicBezTo>
                  <a:cubicBezTo>
                    <a:pt x="461" y="32"/>
                    <a:pt x="460" y="28"/>
                    <a:pt x="460" y="23"/>
                  </a:cubicBezTo>
                  <a:cubicBezTo>
                    <a:pt x="460" y="0"/>
                    <a:pt x="460" y="0"/>
                    <a:pt x="460" y="0"/>
                  </a:cubicBezTo>
                  <a:cubicBezTo>
                    <a:pt x="432" y="0"/>
                    <a:pt x="432" y="0"/>
                    <a:pt x="432" y="0"/>
                  </a:cubicBezTo>
                  <a:cubicBezTo>
                    <a:pt x="412" y="0"/>
                    <a:pt x="397" y="16"/>
                    <a:pt x="397" y="35"/>
                  </a:cubicBezTo>
                  <a:cubicBezTo>
                    <a:pt x="397" y="48"/>
                    <a:pt x="397" y="48"/>
                    <a:pt x="397" y="48"/>
                  </a:cubicBezTo>
                  <a:close/>
                </a:path>
              </a:pathLst>
            </a:custGeom>
            <a:solidFill>
              <a:srgbClr val="0100FE"/>
            </a:solidFill>
            <a:ln w="22225"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pPr>
              <a:endParaRPr kumimoji="0" lang="nl-NL" sz="1800" b="0"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endParaRPr>
            </a:p>
          </p:txBody>
        </p:sp>
        <p:sp>
          <p:nvSpPr>
            <p:cNvPr id="86" name="Freeform 27">
              <a:extLst>
                <a:ext uri="{FF2B5EF4-FFF2-40B4-BE49-F238E27FC236}">
                  <a16:creationId xmlns:a16="http://schemas.microsoft.com/office/drawing/2014/main" id="{52A1852D-DFBC-42BD-9ECD-8E8489A632FE}"/>
                </a:ext>
              </a:extLst>
            </p:cNvPr>
            <p:cNvSpPr>
              <a:spLocks/>
            </p:cNvSpPr>
            <p:nvPr userDrawn="1"/>
          </p:nvSpPr>
          <p:spPr bwMode="auto">
            <a:xfrm>
              <a:off x="2167" y="3127"/>
              <a:ext cx="100" cy="97"/>
            </a:xfrm>
            <a:custGeom>
              <a:avLst/>
              <a:gdLst>
                <a:gd name="T0" fmla="*/ 24 w 57"/>
                <a:gd name="T1" fmla="*/ 55 h 55"/>
                <a:gd name="T2" fmla="*/ 33 w 57"/>
                <a:gd name="T3" fmla="*/ 55 h 55"/>
                <a:gd name="T4" fmla="*/ 57 w 57"/>
                <a:gd name="T5" fmla="*/ 30 h 55"/>
                <a:gd name="T6" fmla="*/ 57 w 57"/>
                <a:gd name="T7" fmla="*/ 25 h 55"/>
                <a:gd name="T8" fmla="*/ 33 w 57"/>
                <a:gd name="T9" fmla="*/ 0 h 55"/>
                <a:gd name="T10" fmla="*/ 24 w 57"/>
                <a:gd name="T11" fmla="*/ 0 h 55"/>
                <a:gd name="T12" fmla="*/ 0 w 57"/>
                <a:gd name="T13" fmla="*/ 25 h 55"/>
                <a:gd name="T14" fmla="*/ 0 w 57"/>
                <a:gd name="T15" fmla="*/ 30 h 55"/>
                <a:gd name="T16" fmla="*/ 24 w 57"/>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5">
                  <a:moveTo>
                    <a:pt x="24" y="55"/>
                  </a:moveTo>
                  <a:cubicBezTo>
                    <a:pt x="33" y="55"/>
                    <a:pt x="33" y="55"/>
                    <a:pt x="33" y="55"/>
                  </a:cubicBezTo>
                  <a:cubicBezTo>
                    <a:pt x="46" y="55"/>
                    <a:pt x="57" y="44"/>
                    <a:pt x="57" y="30"/>
                  </a:cubicBezTo>
                  <a:cubicBezTo>
                    <a:pt x="57" y="25"/>
                    <a:pt x="57" y="25"/>
                    <a:pt x="57" y="25"/>
                  </a:cubicBezTo>
                  <a:cubicBezTo>
                    <a:pt x="57" y="11"/>
                    <a:pt x="46" y="0"/>
                    <a:pt x="33" y="0"/>
                  </a:cubicBezTo>
                  <a:cubicBezTo>
                    <a:pt x="24" y="0"/>
                    <a:pt x="24" y="0"/>
                    <a:pt x="24" y="0"/>
                  </a:cubicBezTo>
                  <a:cubicBezTo>
                    <a:pt x="11" y="0"/>
                    <a:pt x="0" y="11"/>
                    <a:pt x="0" y="25"/>
                  </a:cubicBezTo>
                  <a:cubicBezTo>
                    <a:pt x="0" y="30"/>
                    <a:pt x="0" y="30"/>
                    <a:pt x="0" y="30"/>
                  </a:cubicBezTo>
                  <a:cubicBezTo>
                    <a:pt x="0" y="44"/>
                    <a:pt x="11" y="55"/>
                    <a:pt x="24" y="55"/>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87" name="Freeform 28">
              <a:extLst>
                <a:ext uri="{FF2B5EF4-FFF2-40B4-BE49-F238E27FC236}">
                  <a16:creationId xmlns:a16="http://schemas.microsoft.com/office/drawing/2014/main" id="{93BA0DBA-70A8-4C62-B8B0-9A00EE21FBD5}"/>
                </a:ext>
              </a:extLst>
            </p:cNvPr>
            <p:cNvSpPr>
              <a:spLocks noEditPoints="1"/>
            </p:cNvSpPr>
            <p:nvPr userDrawn="1"/>
          </p:nvSpPr>
          <p:spPr bwMode="auto">
            <a:xfrm>
              <a:off x="2875" y="3027"/>
              <a:ext cx="222" cy="310"/>
            </a:xfrm>
            <a:custGeom>
              <a:avLst/>
              <a:gdLst>
                <a:gd name="T0" fmla="*/ 57 w 126"/>
                <a:gd name="T1" fmla="*/ 152 h 176"/>
                <a:gd name="T2" fmla="*/ 101 w 126"/>
                <a:gd name="T3" fmla="*/ 57 h 176"/>
                <a:gd name="T4" fmla="*/ 101 w 126"/>
                <a:gd name="T5" fmla="*/ 0 h 176"/>
                <a:gd name="T6" fmla="*/ 23 w 126"/>
                <a:gd name="T7" fmla="*/ 0 h 176"/>
                <a:gd name="T8" fmla="*/ 23 w 126"/>
                <a:gd name="T9" fmla="*/ 0 h 176"/>
                <a:gd name="T10" fmla="*/ 21 w 126"/>
                <a:gd name="T11" fmla="*/ 1 h 176"/>
                <a:gd name="T12" fmla="*/ 21 w 126"/>
                <a:gd name="T13" fmla="*/ 1 h 176"/>
                <a:gd name="T14" fmla="*/ 20 w 126"/>
                <a:gd name="T15" fmla="*/ 1 h 176"/>
                <a:gd name="T16" fmla="*/ 19 w 126"/>
                <a:gd name="T17" fmla="*/ 1 h 176"/>
                <a:gd name="T18" fmla="*/ 18 w 126"/>
                <a:gd name="T19" fmla="*/ 1 h 176"/>
                <a:gd name="T20" fmla="*/ 17 w 126"/>
                <a:gd name="T21" fmla="*/ 1 h 176"/>
                <a:gd name="T22" fmla="*/ 16 w 126"/>
                <a:gd name="T23" fmla="*/ 2 h 176"/>
                <a:gd name="T24" fmla="*/ 16 w 126"/>
                <a:gd name="T25" fmla="*/ 2 h 176"/>
                <a:gd name="T26" fmla="*/ 15 w 126"/>
                <a:gd name="T27" fmla="*/ 2 h 176"/>
                <a:gd name="T28" fmla="*/ 14 w 126"/>
                <a:gd name="T29" fmla="*/ 3 h 176"/>
                <a:gd name="T30" fmla="*/ 13 w 126"/>
                <a:gd name="T31" fmla="*/ 3 h 176"/>
                <a:gd name="T32" fmla="*/ 12 w 126"/>
                <a:gd name="T33" fmla="*/ 3 h 176"/>
                <a:gd name="T34" fmla="*/ 11 w 126"/>
                <a:gd name="T35" fmla="*/ 4 h 176"/>
                <a:gd name="T36" fmla="*/ 11 w 126"/>
                <a:gd name="T37" fmla="*/ 4 h 176"/>
                <a:gd name="T38" fmla="*/ 10 w 126"/>
                <a:gd name="T39" fmla="*/ 5 h 176"/>
                <a:gd name="T40" fmla="*/ 9 w 126"/>
                <a:gd name="T41" fmla="*/ 5 h 176"/>
                <a:gd name="T42" fmla="*/ 9 w 126"/>
                <a:gd name="T43" fmla="*/ 6 h 176"/>
                <a:gd name="T44" fmla="*/ 8 w 126"/>
                <a:gd name="T45" fmla="*/ 6 h 176"/>
                <a:gd name="T46" fmla="*/ 7 w 126"/>
                <a:gd name="T47" fmla="*/ 7 h 176"/>
                <a:gd name="T48" fmla="*/ 7 w 126"/>
                <a:gd name="T49" fmla="*/ 8 h 176"/>
                <a:gd name="T50" fmla="*/ 6 w 126"/>
                <a:gd name="T51" fmla="*/ 8 h 176"/>
                <a:gd name="T52" fmla="*/ 6 w 126"/>
                <a:gd name="T53" fmla="*/ 9 h 176"/>
                <a:gd name="T54" fmla="*/ 5 w 126"/>
                <a:gd name="T55" fmla="*/ 10 h 176"/>
                <a:gd name="T56" fmla="*/ 5 w 126"/>
                <a:gd name="T57" fmla="*/ 10 h 176"/>
                <a:gd name="T58" fmla="*/ 4 w 126"/>
                <a:gd name="T59" fmla="*/ 11 h 176"/>
                <a:gd name="T60" fmla="*/ 4 w 126"/>
                <a:gd name="T61" fmla="*/ 12 h 176"/>
                <a:gd name="T62" fmla="*/ 3 w 126"/>
                <a:gd name="T63" fmla="*/ 13 h 176"/>
                <a:gd name="T64" fmla="*/ 3 w 126"/>
                <a:gd name="T65" fmla="*/ 13 h 176"/>
                <a:gd name="T66" fmla="*/ 2 w 126"/>
                <a:gd name="T67" fmla="*/ 14 h 176"/>
                <a:gd name="T68" fmla="*/ 2 w 126"/>
                <a:gd name="T69" fmla="*/ 15 h 176"/>
                <a:gd name="T70" fmla="*/ 1 w 126"/>
                <a:gd name="T71" fmla="*/ 16 h 176"/>
                <a:gd name="T72" fmla="*/ 1 w 126"/>
                <a:gd name="T73" fmla="*/ 16 h 176"/>
                <a:gd name="T74" fmla="*/ 1 w 126"/>
                <a:gd name="T75" fmla="*/ 17 h 176"/>
                <a:gd name="T76" fmla="*/ 1 w 126"/>
                <a:gd name="T77" fmla="*/ 18 h 176"/>
                <a:gd name="T78" fmla="*/ 0 w 126"/>
                <a:gd name="T79" fmla="*/ 19 h 176"/>
                <a:gd name="T80" fmla="*/ 0 w 126"/>
                <a:gd name="T81" fmla="*/ 20 h 176"/>
                <a:gd name="T82" fmla="*/ 0 w 126"/>
                <a:gd name="T83" fmla="*/ 21 h 176"/>
                <a:gd name="T84" fmla="*/ 0 w 126"/>
                <a:gd name="T85" fmla="*/ 22 h 176"/>
                <a:gd name="T86" fmla="*/ 0 w 126"/>
                <a:gd name="T87" fmla="*/ 23 h 176"/>
                <a:gd name="T88" fmla="*/ 0 w 126"/>
                <a:gd name="T89" fmla="*/ 23 h 176"/>
                <a:gd name="T90" fmla="*/ 0 w 126"/>
                <a:gd name="T91" fmla="*/ 25 h 176"/>
                <a:gd name="T92" fmla="*/ 0 w 126"/>
                <a:gd name="T93" fmla="*/ 152 h 176"/>
                <a:gd name="T94" fmla="*/ 24 w 126"/>
                <a:gd name="T9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6" h="176">
                  <a:moveTo>
                    <a:pt x="24" y="176"/>
                  </a:moveTo>
                  <a:cubicBezTo>
                    <a:pt x="32" y="176"/>
                    <a:pt x="32" y="176"/>
                    <a:pt x="32" y="176"/>
                  </a:cubicBezTo>
                  <a:cubicBezTo>
                    <a:pt x="46" y="176"/>
                    <a:pt x="57" y="165"/>
                    <a:pt x="57" y="152"/>
                  </a:cubicBezTo>
                  <a:cubicBezTo>
                    <a:pt x="57" y="91"/>
                    <a:pt x="57" y="91"/>
                    <a:pt x="57" y="91"/>
                  </a:cubicBezTo>
                  <a:cubicBezTo>
                    <a:pt x="57" y="72"/>
                    <a:pt x="72" y="57"/>
                    <a:pt x="91" y="57"/>
                  </a:cubicBezTo>
                  <a:cubicBezTo>
                    <a:pt x="101" y="57"/>
                    <a:pt x="101" y="57"/>
                    <a:pt x="101" y="57"/>
                  </a:cubicBezTo>
                  <a:cubicBezTo>
                    <a:pt x="115" y="57"/>
                    <a:pt x="126" y="46"/>
                    <a:pt x="126" y="33"/>
                  </a:cubicBezTo>
                  <a:cubicBezTo>
                    <a:pt x="126" y="25"/>
                    <a:pt x="126" y="25"/>
                    <a:pt x="126" y="25"/>
                  </a:cubicBezTo>
                  <a:cubicBezTo>
                    <a:pt x="126" y="11"/>
                    <a:pt x="115" y="0"/>
                    <a:pt x="101" y="0"/>
                  </a:cubicBezTo>
                  <a:cubicBezTo>
                    <a:pt x="32" y="0"/>
                    <a:pt x="32" y="0"/>
                    <a:pt x="32"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2" y="3"/>
                  </a:cubicBezTo>
                  <a:cubicBezTo>
                    <a:pt x="12" y="3"/>
                    <a:pt x="12" y="3"/>
                    <a:pt x="12" y="3"/>
                  </a:cubicBezTo>
                  <a:cubicBezTo>
                    <a:pt x="12" y="4"/>
                    <a:pt x="12" y="4"/>
                    <a:pt x="12" y="4"/>
                  </a:cubicBezTo>
                  <a:cubicBezTo>
                    <a:pt x="12" y="4"/>
                    <a:pt x="12" y="4"/>
                    <a:pt x="12" y="4"/>
                  </a:cubicBezTo>
                  <a:cubicBezTo>
                    <a:pt x="12" y="4"/>
                    <a:pt x="12" y="4"/>
                    <a:pt x="11" y="4"/>
                  </a:cubicBezTo>
                  <a:cubicBezTo>
                    <a:pt x="11" y="4"/>
                    <a:pt x="11" y="4"/>
                    <a:pt x="11" y="4"/>
                  </a:cubicBezTo>
                  <a:cubicBezTo>
                    <a:pt x="11" y="4"/>
                    <a:pt x="11" y="4"/>
                    <a:pt x="11" y="4"/>
                  </a:cubicBezTo>
                  <a:cubicBezTo>
                    <a:pt x="11" y="4"/>
                    <a:pt x="11" y="4"/>
                    <a:pt x="11" y="4"/>
                  </a:cubicBezTo>
                  <a:cubicBezTo>
                    <a:pt x="10" y="5"/>
                    <a:pt x="10" y="5"/>
                    <a:pt x="10" y="5"/>
                  </a:cubicBezTo>
                  <a:cubicBezTo>
                    <a:pt x="10" y="5"/>
                    <a:pt x="10" y="5"/>
                    <a:pt x="10" y="5"/>
                  </a:cubicBezTo>
                  <a:cubicBezTo>
                    <a:pt x="10" y="5"/>
                    <a:pt x="10" y="5"/>
                    <a:pt x="10" y="5"/>
                  </a:cubicBezTo>
                  <a:cubicBezTo>
                    <a:pt x="10" y="5"/>
                    <a:pt x="10" y="5"/>
                    <a:pt x="10"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10"/>
                    <a:pt x="5" y="10"/>
                  </a:cubicBezTo>
                  <a:cubicBezTo>
                    <a:pt x="5" y="10"/>
                    <a:pt x="5" y="10"/>
                    <a:pt x="5" y="10"/>
                  </a:cubicBezTo>
                  <a:cubicBezTo>
                    <a:pt x="5" y="10"/>
                    <a:pt x="5" y="10"/>
                    <a:pt x="5" y="10"/>
                  </a:cubicBezTo>
                  <a:cubicBezTo>
                    <a:pt x="5" y="10"/>
                    <a:pt x="5" y="10"/>
                    <a:pt x="5" y="10"/>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9"/>
                    <a:pt x="1" y="19"/>
                    <a:pt x="1" y="19"/>
                  </a:cubicBezTo>
                  <a:cubicBezTo>
                    <a:pt x="1" y="19"/>
                    <a:pt x="1" y="19"/>
                    <a:pt x="1"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4"/>
                    <a:pt x="0" y="24"/>
                    <a:pt x="0" y="24"/>
                  </a:cubicBezTo>
                  <a:cubicBezTo>
                    <a:pt x="0" y="24"/>
                    <a:pt x="0" y="24"/>
                    <a:pt x="0" y="24"/>
                  </a:cubicBezTo>
                  <a:cubicBezTo>
                    <a:pt x="0" y="25"/>
                    <a:pt x="0" y="25"/>
                    <a:pt x="0" y="25"/>
                  </a:cubicBezTo>
                  <a:cubicBezTo>
                    <a:pt x="0" y="25"/>
                    <a:pt x="0" y="25"/>
                    <a:pt x="0" y="25"/>
                  </a:cubicBezTo>
                  <a:cubicBezTo>
                    <a:pt x="0" y="33"/>
                    <a:pt x="0" y="33"/>
                    <a:pt x="0" y="33"/>
                  </a:cubicBezTo>
                  <a:cubicBezTo>
                    <a:pt x="0" y="152"/>
                    <a:pt x="0" y="152"/>
                    <a:pt x="0" y="152"/>
                  </a:cubicBezTo>
                  <a:cubicBezTo>
                    <a:pt x="0" y="165"/>
                    <a:pt x="11" y="176"/>
                    <a:pt x="24" y="176"/>
                  </a:cubicBezTo>
                  <a:close/>
                  <a:moveTo>
                    <a:pt x="24" y="0"/>
                  </a:moveTo>
                  <a:cubicBezTo>
                    <a:pt x="24" y="0"/>
                    <a:pt x="24" y="0"/>
                    <a:pt x="24" y="0"/>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88" name="Freeform 29">
              <a:extLst>
                <a:ext uri="{FF2B5EF4-FFF2-40B4-BE49-F238E27FC236}">
                  <a16:creationId xmlns:a16="http://schemas.microsoft.com/office/drawing/2014/main" id="{9415327F-E259-479A-96F9-630CA840B699}"/>
                </a:ext>
              </a:extLst>
            </p:cNvPr>
            <p:cNvSpPr>
              <a:spLocks/>
            </p:cNvSpPr>
            <p:nvPr userDrawn="1"/>
          </p:nvSpPr>
          <p:spPr bwMode="auto">
            <a:xfrm>
              <a:off x="762" y="2910"/>
              <a:ext cx="464" cy="645"/>
            </a:xfrm>
            <a:custGeom>
              <a:avLst/>
              <a:gdLst>
                <a:gd name="T0" fmla="*/ 231 w 263"/>
                <a:gd name="T1" fmla="*/ 127 h 365"/>
                <a:gd name="T2" fmla="*/ 239 w 263"/>
                <a:gd name="T3" fmla="*/ 127 h 365"/>
                <a:gd name="T4" fmla="*/ 263 w 263"/>
                <a:gd name="T5" fmla="*/ 102 h 365"/>
                <a:gd name="T6" fmla="*/ 263 w 263"/>
                <a:gd name="T7" fmla="*/ 25 h 365"/>
                <a:gd name="T8" fmla="*/ 239 w 263"/>
                <a:gd name="T9" fmla="*/ 0 h 365"/>
                <a:gd name="T10" fmla="*/ 91 w 263"/>
                <a:gd name="T11" fmla="*/ 0 h 365"/>
                <a:gd name="T12" fmla="*/ 66 w 263"/>
                <a:gd name="T13" fmla="*/ 1 h 365"/>
                <a:gd name="T14" fmla="*/ 66 w 263"/>
                <a:gd name="T15" fmla="*/ 90 h 365"/>
                <a:gd name="T16" fmla="*/ 32 w 263"/>
                <a:gd name="T17" fmla="*/ 124 h 365"/>
                <a:gd name="T18" fmla="*/ 24 w 263"/>
                <a:gd name="T19" fmla="*/ 124 h 365"/>
                <a:gd name="T20" fmla="*/ 0 w 263"/>
                <a:gd name="T21" fmla="*/ 149 h 365"/>
                <a:gd name="T22" fmla="*/ 0 w 263"/>
                <a:gd name="T23" fmla="*/ 195 h 365"/>
                <a:gd name="T24" fmla="*/ 0 w 263"/>
                <a:gd name="T25" fmla="*/ 219 h 365"/>
                <a:gd name="T26" fmla="*/ 0 w 263"/>
                <a:gd name="T27" fmla="*/ 341 h 365"/>
                <a:gd name="T28" fmla="*/ 24 w 263"/>
                <a:gd name="T29" fmla="*/ 365 h 365"/>
                <a:gd name="T30" fmla="*/ 106 w 263"/>
                <a:gd name="T31" fmla="*/ 365 h 365"/>
                <a:gd name="T32" fmla="*/ 130 w 263"/>
                <a:gd name="T33" fmla="*/ 364 h 365"/>
                <a:gd name="T34" fmla="*/ 130 w 263"/>
                <a:gd name="T35" fmla="*/ 278 h 365"/>
                <a:gd name="T36" fmla="*/ 164 w 263"/>
                <a:gd name="T37" fmla="*/ 244 h 365"/>
                <a:gd name="T38" fmla="*/ 172 w 263"/>
                <a:gd name="T39" fmla="*/ 244 h 365"/>
                <a:gd name="T40" fmla="*/ 197 w 263"/>
                <a:gd name="T41" fmla="*/ 219 h 365"/>
                <a:gd name="T42" fmla="*/ 197 w 263"/>
                <a:gd name="T43" fmla="*/ 161 h 365"/>
                <a:gd name="T44" fmla="*/ 231 w 263"/>
                <a:gd name="T45" fmla="*/ 12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3" h="365">
                  <a:moveTo>
                    <a:pt x="231" y="127"/>
                  </a:moveTo>
                  <a:cubicBezTo>
                    <a:pt x="239" y="127"/>
                    <a:pt x="239" y="127"/>
                    <a:pt x="239" y="127"/>
                  </a:cubicBezTo>
                  <a:cubicBezTo>
                    <a:pt x="252" y="127"/>
                    <a:pt x="263" y="116"/>
                    <a:pt x="263" y="102"/>
                  </a:cubicBezTo>
                  <a:cubicBezTo>
                    <a:pt x="263" y="25"/>
                    <a:pt x="263" y="25"/>
                    <a:pt x="263" y="25"/>
                  </a:cubicBezTo>
                  <a:cubicBezTo>
                    <a:pt x="263" y="11"/>
                    <a:pt x="252" y="0"/>
                    <a:pt x="239" y="0"/>
                  </a:cubicBezTo>
                  <a:cubicBezTo>
                    <a:pt x="91" y="0"/>
                    <a:pt x="91" y="0"/>
                    <a:pt x="91" y="0"/>
                  </a:cubicBezTo>
                  <a:cubicBezTo>
                    <a:pt x="66" y="1"/>
                    <a:pt x="66" y="1"/>
                    <a:pt x="66" y="1"/>
                  </a:cubicBezTo>
                  <a:cubicBezTo>
                    <a:pt x="66" y="90"/>
                    <a:pt x="66" y="90"/>
                    <a:pt x="66" y="90"/>
                  </a:cubicBezTo>
                  <a:cubicBezTo>
                    <a:pt x="66" y="108"/>
                    <a:pt x="51" y="124"/>
                    <a:pt x="32" y="124"/>
                  </a:cubicBezTo>
                  <a:cubicBezTo>
                    <a:pt x="24" y="124"/>
                    <a:pt x="24" y="124"/>
                    <a:pt x="24" y="124"/>
                  </a:cubicBezTo>
                  <a:cubicBezTo>
                    <a:pt x="10" y="124"/>
                    <a:pt x="0" y="135"/>
                    <a:pt x="0" y="149"/>
                  </a:cubicBezTo>
                  <a:cubicBezTo>
                    <a:pt x="0" y="195"/>
                    <a:pt x="0" y="195"/>
                    <a:pt x="0" y="195"/>
                  </a:cubicBezTo>
                  <a:cubicBezTo>
                    <a:pt x="0" y="219"/>
                    <a:pt x="0" y="219"/>
                    <a:pt x="0" y="219"/>
                  </a:cubicBezTo>
                  <a:cubicBezTo>
                    <a:pt x="0" y="341"/>
                    <a:pt x="0" y="341"/>
                    <a:pt x="0" y="341"/>
                  </a:cubicBezTo>
                  <a:cubicBezTo>
                    <a:pt x="0" y="354"/>
                    <a:pt x="10" y="365"/>
                    <a:pt x="24" y="365"/>
                  </a:cubicBezTo>
                  <a:cubicBezTo>
                    <a:pt x="106" y="365"/>
                    <a:pt x="106" y="365"/>
                    <a:pt x="106" y="365"/>
                  </a:cubicBezTo>
                  <a:cubicBezTo>
                    <a:pt x="130" y="364"/>
                    <a:pt x="130" y="364"/>
                    <a:pt x="130" y="364"/>
                  </a:cubicBezTo>
                  <a:cubicBezTo>
                    <a:pt x="130" y="278"/>
                    <a:pt x="130" y="278"/>
                    <a:pt x="130" y="278"/>
                  </a:cubicBezTo>
                  <a:cubicBezTo>
                    <a:pt x="130" y="259"/>
                    <a:pt x="145" y="244"/>
                    <a:pt x="164" y="244"/>
                  </a:cubicBezTo>
                  <a:cubicBezTo>
                    <a:pt x="172" y="244"/>
                    <a:pt x="172" y="244"/>
                    <a:pt x="172" y="244"/>
                  </a:cubicBezTo>
                  <a:cubicBezTo>
                    <a:pt x="186" y="244"/>
                    <a:pt x="197" y="233"/>
                    <a:pt x="197" y="219"/>
                  </a:cubicBezTo>
                  <a:cubicBezTo>
                    <a:pt x="197" y="161"/>
                    <a:pt x="197" y="161"/>
                    <a:pt x="197" y="161"/>
                  </a:cubicBezTo>
                  <a:cubicBezTo>
                    <a:pt x="197" y="142"/>
                    <a:pt x="212" y="127"/>
                    <a:pt x="231" y="127"/>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89" name="Freeform 30">
              <a:extLst>
                <a:ext uri="{FF2B5EF4-FFF2-40B4-BE49-F238E27FC236}">
                  <a16:creationId xmlns:a16="http://schemas.microsoft.com/office/drawing/2014/main" id="{AA0DFBDD-2355-4A59-B105-5BDDB484C646}"/>
                </a:ext>
              </a:extLst>
            </p:cNvPr>
            <p:cNvSpPr>
              <a:spLocks/>
            </p:cNvSpPr>
            <p:nvPr userDrawn="1"/>
          </p:nvSpPr>
          <p:spPr bwMode="auto">
            <a:xfrm>
              <a:off x="878" y="2594"/>
              <a:ext cx="1404" cy="1063"/>
            </a:xfrm>
            <a:custGeom>
              <a:avLst/>
              <a:gdLst>
                <a:gd name="T0" fmla="*/ 164 w 795"/>
                <a:gd name="T1" fmla="*/ 602 h 602"/>
                <a:gd name="T2" fmla="*/ 228 w 795"/>
                <a:gd name="T3" fmla="*/ 602 h 602"/>
                <a:gd name="T4" fmla="*/ 263 w 795"/>
                <a:gd name="T5" fmla="*/ 572 h 602"/>
                <a:gd name="T6" fmla="*/ 296 w 795"/>
                <a:gd name="T7" fmla="*/ 544 h 602"/>
                <a:gd name="T8" fmla="*/ 428 w 795"/>
                <a:gd name="T9" fmla="*/ 544 h 602"/>
                <a:gd name="T10" fmla="*/ 462 w 795"/>
                <a:gd name="T11" fmla="*/ 514 h 602"/>
                <a:gd name="T12" fmla="*/ 495 w 795"/>
                <a:gd name="T13" fmla="*/ 485 h 602"/>
                <a:gd name="T14" fmla="*/ 529 w 795"/>
                <a:gd name="T15" fmla="*/ 450 h 602"/>
                <a:gd name="T16" fmla="*/ 529 w 795"/>
                <a:gd name="T17" fmla="*/ 335 h 602"/>
                <a:gd name="T18" fmla="*/ 562 w 795"/>
                <a:gd name="T19" fmla="*/ 301 h 602"/>
                <a:gd name="T20" fmla="*/ 596 w 795"/>
                <a:gd name="T21" fmla="*/ 271 h 602"/>
                <a:gd name="T22" fmla="*/ 628 w 795"/>
                <a:gd name="T23" fmla="*/ 243 h 602"/>
                <a:gd name="T24" fmla="*/ 662 w 795"/>
                <a:gd name="T25" fmla="*/ 208 h 602"/>
                <a:gd name="T26" fmla="*/ 696 w 795"/>
                <a:gd name="T27" fmla="*/ 175 h 602"/>
                <a:gd name="T28" fmla="*/ 771 w 795"/>
                <a:gd name="T29" fmla="*/ 175 h 602"/>
                <a:gd name="T30" fmla="*/ 795 w 795"/>
                <a:gd name="T31" fmla="*/ 153 h 602"/>
                <a:gd name="T32" fmla="*/ 795 w 795"/>
                <a:gd name="T33" fmla="*/ 115 h 602"/>
                <a:gd name="T34" fmla="*/ 685 w 795"/>
                <a:gd name="T35" fmla="*/ 115 h 602"/>
                <a:gd name="T36" fmla="*/ 661 w 795"/>
                <a:gd name="T37" fmla="*/ 91 h 602"/>
                <a:gd name="T38" fmla="*/ 661 w 795"/>
                <a:gd name="T39" fmla="*/ 91 h 602"/>
                <a:gd name="T40" fmla="*/ 661 w 795"/>
                <a:gd name="T41" fmla="*/ 91 h 602"/>
                <a:gd name="T42" fmla="*/ 661 w 795"/>
                <a:gd name="T43" fmla="*/ 82 h 602"/>
                <a:gd name="T44" fmla="*/ 637 w 795"/>
                <a:gd name="T45" fmla="*/ 58 h 602"/>
                <a:gd name="T46" fmla="*/ 433 w 795"/>
                <a:gd name="T47" fmla="*/ 58 h 602"/>
                <a:gd name="T48" fmla="*/ 433 w 795"/>
                <a:gd name="T49" fmla="*/ 58 h 602"/>
                <a:gd name="T50" fmla="*/ 359 w 795"/>
                <a:gd name="T51" fmla="*/ 58 h 602"/>
                <a:gd name="T52" fmla="*/ 325 w 795"/>
                <a:gd name="T53" fmla="*/ 24 h 602"/>
                <a:gd name="T54" fmla="*/ 300 w 795"/>
                <a:gd name="T55" fmla="*/ 0 h 602"/>
                <a:gd name="T56" fmla="*/ 25 w 795"/>
                <a:gd name="T57" fmla="*/ 0 h 602"/>
                <a:gd name="T58" fmla="*/ 0 w 795"/>
                <a:gd name="T59" fmla="*/ 24 h 602"/>
                <a:gd name="T60" fmla="*/ 0 w 795"/>
                <a:gd name="T61" fmla="*/ 122 h 602"/>
                <a:gd name="T62" fmla="*/ 0 w 795"/>
                <a:gd name="T63" fmla="*/ 123 h 602"/>
                <a:gd name="T64" fmla="*/ 0 w 795"/>
                <a:gd name="T65" fmla="*/ 126 h 602"/>
                <a:gd name="T66" fmla="*/ 0 w 795"/>
                <a:gd name="T67" fmla="*/ 128 h 602"/>
                <a:gd name="T68" fmla="*/ 0 w 795"/>
                <a:gd name="T69" fmla="*/ 180 h 602"/>
                <a:gd name="T70" fmla="*/ 25 w 795"/>
                <a:gd name="T71" fmla="*/ 179 h 602"/>
                <a:gd name="T72" fmla="*/ 173 w 795"/>
                <a:gd name="T73" fmla="*/ 179 h 602"/>
                <a:gd name="T74" fmla="*/ 197 w 795"/>
                <a:gd name="T75" fmla="*/ 204 h 602"/>
                <a:gd name="T76" fmla="*/ 197 w 795"/>
                <a:gd name="T77" fmla="*/ 281 h 602"/>
                <a:gd name="T78" fmla="*/ 173 w 795"/>
                <a:gd name="T79" fmla="*/ 306 h 602"/>
                <a:gd name="T80" fmla="*/ 165 w 795"/>
                <a:gd name="T81" fmla="*/ 306 h 602"/>
                <a:gd name="T82" fmla="*/ 131 w 795"/>
                <a:gd name="T83" fmla="*/ 340 h 602"/>
                <a:gd name="T84" fmla="*/ 131 w 795"/>
                <a:gd name="T85" fmla="*/ 398 h 602"/>
                <a:gd name="T86" fmla="*/ 106 w 795"/>
                <a:gd name="T87" fmla="*/ 423 h 602"/>
                <a:gd name="T88" fmla="*/ 98 w 795"/>
                <a:gd name="T89" fmla="*/ 423 h 602"/>
                <a:gd name="T90" fmla="*/ 64 w 795"/>
                <a:gd name="T91" fmla="*/ 457 h 602"/>
                <a:gd name="T92" fmla="*/ 64 w 795"/>
                <a:gd name="T93" fmla="*/ 543 h 602"/>
                <a:gd name="T94" fmla="*/ 46 w 795"/>
                <a:gd name="T95" fmla="*/ 544 h 602"/>
                <a:gd name="T96" fmla="*/ 48 w 795"/>
                <a:gd name="T97" fmla="*/ 544 h 602"/>
                <a:gd name="T98" fmla="*/ 96 w 795"/>
                <a:gd name="T99" fmla="*/ 544 h 602"/>
                <a:gd name="T100" fmla="*/ 129 w 795"/>
                <a:gd name="T101" fmla="*/ 572 h 602"/>
                <a:gd name="T102" fmla="*/ 164 w 795"/>
                <a:gd name="T103" fmla="*/ 60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5" h="602">
                  <a:moveTo>
                    <a:pt x="164" y="602"/>
                  </a:moveTo>
                  <a:cubicBezTo>
                    <a:pt x="228" y="602"/>
                    <a:pt x="228" y="602"/>
                    <a:pt x="228" y="602"/>
                  </a:cubicBezTo>
                  <a:cubicBezTo>
                    <a:pt x="245" y="602"/>
                    <a:pt x="260" y="589"/>
                    <a:pt x="263" y="572"/>
                  </a:cubicBezTo>
                  <a:cubicBezTo>
                    <a:pt x="265" y="556"/>
                    <a:pt x="279" y="544"/>
                    <a:pt x="296" y="544"/>
                  </a:cubicBezTo>
                  <a:cubicBezTo>
                    <a:pt x="428" y="544"/>
                    <a:pt x="428" y="544"/>
                    <a:pt x="428" y="544"/>
                  </a:cubicBezTo>
                  <a:cubicBezTo>
                    <a:pt x="445" y="544"/>
                    <a:pt x="460" y="531"/>
                    <a:pt x="462" y="514"/>
                  </a:cubicBezTo>
                  <a:cubicBezTo>
                    <a:pt x="465" y="497"/>
                    <a:pt x="478" y="485"/>
                    <a:pt x="495" y="485"/>
                  </a:cubicBezTo>
                  <a:cubicBezTo>
                    <a:pt x="514" y="484"/>
                    <a:pt x="529" y="468"/>
                    <a:pt x="529" y="450"/>
                  </a:cubicBezTo>
                  <a:cubicBezTo>
                    <a:pt x="529" y="335"/>
                    <a:pt x="529" y="335"/>
                    <a:pt x="529" y="335"/>
                  </a:cubicBezTo>
                  <a:cubicBezTo>
                    <a:pt x="529" y="316"/>
                    <a:pt x="544" y="301"/>
                    <a:pt x="562" y="301"/>
                  </a:cubicBezTo>
                  <a:cubicBezTo>
                    <a:pt x="579" y="300"/>
                    <a:pt x="593" y="288"/>
                    <a:pt x="596" y="271"/>
                  </a:cubicBezTo>
                  <a:cubicBezTo>
                    <a:pt x="599" y="255"/>
                    <a:pt x="612" y="243"/>
                    <a:pt x="628" y="243"/>
                  </a:cubicBezTo>
                  <a:cubicBezTo>
                    <a:pt x="647" y="242"/>
                    <a:pt x="662" y="227"/>
                    <a:pt x="662" y="208"/>
                  </a:cubicBezTo>
                  <a:cubicBezTo>
                    <a:pt x="663" y="190"/>
                    <a:pt x="678" y="175"/>
                    <a:pt x="696" y="175"/>
                  </a:cubicBezTo>
                  <a:cubicBezTo>
                    <a:pt x="771" y="175"/>
                    <a:pt x="771" y="175"/>
                    <a:pt x="771" y="175"/>
                  </a:cubicBezTo>
                  <a:cubicBezTo>
                    <a:pt x="784" y="175"/>
                    <a:pt x="795" y="166"/>
                    <a:pt x="795" y="153"/>
                  </a:cubicBezTo>
                  <a:cubicBezTo>
                    <a:pt x="795" y="115"/>
                    <a:pt x="795" y="115"/>
                    <a:pt x="795" y="115"/>
                  </a:cubicBezTo>
                  <a:cubicBezTo>
                    <a:pt x="758" y="115"/>
                    <a:pt x="722" y="115"/>
                    <a:pt x="685" y="115"/>
                  </a:cubicBezTo>
                  <a:cubicBezTo>
                    <a:pt x="672" y="115"/>
                    <a:pt x="661" y="104"/>
                    <a:pt x="661" y="91"/>
                  </a:cubicBezTo>
                  <a:cubicBezTo>
                    <a:pt x="661" y="91"/>
                    <a:pt x="661" y="91"/>
                    <a:pt x="661" y="91"/>
                  </a:cubicBezTo>
                  <a:cubicBezTo>
                    <a:pt x="661" y="91"/>
                    <a:pt x="661" y="91"/>
                    <a:pt x="661" y="91"/>
                  </a:cubicBezTo>
                  <a:cubicBezTo>
                    <a:pt x="661" y="82"/>
                    <a:pt x="661" y="82"/>
                    <a:pt x="661" y="82"/>
                  </a:cubicBezTo>
                  <a:cubicBezTo>
                    <a:pt x="661" y="69"/>
                    <a:pt x="650" y="58"/>
                    <a:pt x="637" y="58"/>
                  </a:cubicBezTo>
                  <a:cubicBezTo>
                    <a:pt x="433" y="58"/>
                    <a:pt x="433" y="58"/>
                    <a:pt x="433" y="58"/>
                  </a:cubicBezTo>
                  <a:cubicBezTo>
                    <a:pt x="433" y="58"/>
                    <a:pt x="433" y="58"/>
                    <a:pt x="433" y="58"/>
                  </a:cubicBezTo>
                  <a:cubicBezTo>
                    <a:pt x="359" y="58"/>
                    <a:pt x="359" y="58"/>
                    <a:pt x="359" y="58"/>
                  </a:cubicBezTo>
                  <a:cubicBezTo>
                    <a:pt x="340" y="58"/>
                    <a:pt x="325" y="43"/>
                    <a:pt x="325" y="24"/>
                  </a:cubicBezTo>
                  <a:cubicBezTo>
                    <a:pt x="324" y="11"/>
                    <a:pt x="314" y="0"/>
                    <a:pt x="300" y="0"/>
                  </a:cubicBezTo>
                  <a:cubicBezTo>
                    <a:pt x="25" y="0"/>
                    <a:pt x="25" y="0"/>
                    <a:pt x="25" y="0"/>
                  </a:cubicBezTo>
                  <a:cubicBezTo>
                    <a:pt x="11" y="0"/>
                    <a:pt x="0" y="11"/>
                    <a:pt x="0" y="24"/>
                  </a:cubicBezTo>
                  <a:cubicBezTo>
                    <a:pt x="0" y="122"/>
                    <a:pt x="0" y="122"/>
                    <a:pt x="0" y="122"/>
                  </a:cubicBezTo>
                  <a:cubicBezTo>
                    <a:pt x="0" y="122"/>
                    <a:pt x="0" y="122"/>
                    <a:pt x="0" y="123"/>
                  </a:cubicBezTo>
                  <a:cubicBezTo>
                    <a:pt x="1" y="124"/>
                    <a:pt x="1" y="125"/>
                    <a:pt x="0" y="126"/>
                  </a:cubicBezTo>
                  <a:cubicBezTo>
                    <a:pt x="0" y="127"/>
                    <a:pt x="0" y="127"/>
                    <a:pt x="0" y="128"/>
                  </a:cubicBezTo>
                  <a:cubicBezTo>
                    <a:pt x="0" y="180"/>
                    <a:pt x="0" y="180"/>
                    <a:pt x="0" y="180"/>
                  </a:cubicBezTo>
                  <a:cubicBezTo>
                    <a:pt x="25" y="179"/>
                    <a:pt x="25" y="179"/>
                    <a:pt x="25" y="179"/>
                  </a:cubicBezTo>
                  <a:cubicBezTo>
                    <a:pt x="173" y="179"/>
                    <a:pt x="173" y="179"/>
                    <a:pt x="173" y="179"/>
                  </a:cubicBezTo>
                  <a:cubicBezTo>
                    <a:pt x="186" y="179"/>
                    <a:pt x="197" y="190"/>
                    <a:pt x="197" y="204"/>
                  </a:cubicBezTo>
                  <a:cubicBezTo>
                    <a:pt x="197" y="281"/>
                    <a:pt x="197" y="281"/>
                    <a:pt x="197" y="281"/>
                  </a:cubicBezTo>
                  <a:cubicBezTo>
                    <a:pt x="197" y="295"/>
                    <a:pt x="186" y="306"/>
                    <a:pt x="173" y="306"/>
                  </a:cubicBezTo>
                  <a:cubicBezTo>
                    <a:pt x="165" y="306"/>
                    <a:pt x="165" y="306"/>
                    <a:pt x="165" y="306"/>
                  </a:cubicBezTo>
                  <a:cubicBezTo>
                    <a:pt x="146" y="306"/>
                    <a:pt x="131" y="321"/>
                    <a:pt x="131" y="340"/>
                  </a:cubicBezTo>
                  <a:cubicBezTo>
                    <a:pt x="131" y="398"/>
                    <a:pt x="131" y="398"/>
                    <a:pt x="131" y="398"/>
                  </a:cubicBezTo>
                  <a:cubicBezTo>
                    <a:pt x="131" y="412"/>
                    <a:pt x="120" y="423"/>
                    <a:pt x="106" y="423"/>
                  </a:cubicBezTo>
                  <a:cubicBezTo>
                    <a:pt x="98" y="423"/>
                    <a:pt x="98" y="423"/>
                    <a:pt x="98" y="423"/>
                  </a:cubicBezTo>
                  <a:cubicBezTo>
                    <a:pt x="79" y="423"/>
                    <a:pt x="64" y="438"/>
                    <a:pt x="64" y="457"/>
                  </a:cubicBezTo>
                  <a:cubicBezTo>
                    <a:pt x="64" y="543"/>
                    <a:pt x="64" y="543"/>
                    <a:pt x="64" y="543"/>
                  </a:cubicBezTo>
                  <a:cubicBezTo>
                    <a:pt x="46" y="544"/>
                    <a:pt x="46" y="544"/>
                    <a:pt x="46" y="544"/>
                  </a:cubicBezTo>
                  <a:cubicBezTo>
                    <a:pt x="46" y="544"/>
                    <a:pt x="47" y="544"/>
                    <a:pt x="48" y="544"/>
                  </a:cubicBezTo>
                  <a:cubicBezTo>
                    <a:pt x="96" y="544"/>
                    <a:pt x="96" y="544"/>
                    <a:pt x="96" y="544"/>
                  </a:cubicBezTo>
                  <a:cubicBezTo>
                    <a:pt x="112" y="544"/>
                    <a:pt x="126" y="556"/>
                    <a:pt x="129" y="572"/>
                  </a:cubicBezTo>
                  <a:cubicBezTo>
                    <a:pt x="132" y="589"/>
                    <a:pt x="146" y="602"/>
                    <a:pt x="164" y="602"/>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90" name="Freeform 31">
              <a:extLst>
                <a:ext uri="{FF2B5EF4-FFF2-40B4-BE49-F238E27FC236}">
                  <a16:creationId xmlns:a16="http://schemas.microsoft.com/office/drawing/2014/main" id="{73C7A956-32FA-4F3E-84CA-DD443B88A557}"/>
                </a:ext>
              </a:extLst>
            </p:cNvPr>
            <p:cNvSpPr>
              <a:spLocks noEditPoints="1"/>
            </p:cNvSpPr>
            <p:nvPr userDrawn="1"/>
          </p:nvSpPr>
          <p:spPr bwMode="auto">
            <a:xfrm>
              <a:off x="3353" y="3454"/>
              <a:ext cx="311" cy="223"/>
            </a:xfrm>
            <a:custGeom>
              <a:avLst/>
              <a:gdLst>
                <a:gd name="T0" fmla="*/ 24 w 176"/>
                <a:gd name="T1" fmla="*/ 57 h 126"/>
                <a:gd name="T2" fmla="*/ 119 w 176"/>
                <a:gd name="T3" fmla="*/ 102 h 126"/>
                <a:gd name="T4" fmla="*/ 176 w 176"/>
                <a:gd name="T5" fmla="*/ 102 h 126"/>
                <a:gd name="T6" fmla="*/ 176 w 176"/>
                <a:gd name="T7" fmla="*/ 24 h 126"/>
                <a:gd name="T8" fmla="*/ 175 w 176"/>
                <a:gd name="T9" fmla="*/ 23 h 126"/>
                <a:gd name="T10" fmla="*/ 175 w 176"/>
                <a:gd name="T11" fmla="*/ 22 h 126"/>
                <a:gd name="T12" fmla="*/ 175 w 176"/>
                <a:gd name="T13" fmla="*/ 21 h 126"/>
                <a:gd name="T14" fmla="*/ 175 w 176"/>
                <a:gd name="T15" fmla="*/ 20 h 126"/>
                <a:gd name="T16" fmla="*/ 175 w 176"/>
                <a:gd name="T17" fmla="*/ 19 h 126"/>
                <a:gd name="T18" fmla="*/ 175 w 176"/>
                <a:gd name="T19" fmla="*/ 18 h 126"/>
                <a:gd name="T20" fmla="*/ 175 w 176"/>
                <a:gd name="T21" fmla="*/ 18 h 126"/>
                <a:gd name="T22" fmla="*/ 174 w 176"/>
                <a:gd name="T23" fmla="*/ 16 h 126"/>
                <a:gd name="T24" fmla="*/ 174 w 176"/>
                <a:gd name="T25" fmla="*/ 16 h 126"/>
                <a:gd name="T26" fmla="*/ 174 w 176"/>
                <a:gd name="T27" fmla="*/ 15 h 126"/>
                <a:gd name="T28" fmla="*/ 173 w 176"/>
                <a:gd name="T29" fmla="*/ 14 h 126"/>
                <a:gd name="T30" fmla="*/ 173 w 176"/>
                <a:gd name="T31" fmla="*/ 13 h 126"/>
                <a:gd name="T32" fmla="*/ 173 w 176"/>
                <a:gd name="T33" fmla="*/ 13 h 126"/>
                <a:gd name="T34" fmla="*/ 172 w 176"/>
                <a:gd name="T35" fmla="*/ 12 h 126"/>
                <a:gd name="T36" fmla="*/ 172 w 176"/>
                <a:gd name="T37" fmla="*/ 11 h 126"/>
                <a:gd name="T38" fmla="*/ 171 w 176"/>
                <a:gd name="T39" fmla="*/ 10 h 126"/>
                <a:gd name="T40" fmla="*/ 171 w 176"/>
                <a:gd name="T41" fmla="*/ 10 h 126"/>
                <a:gd name="T42" fmla="*/ 170 w 176"/>
                <a:gd name="T43" fmla="*/ 9 h 126"/>
                <a:gd name="T44" fmla="*/ 170 w 176"/>
                <a:gd name="T45" fmla="*/ 8 h 126"/>
                <a:gd name="T46" fmla="*/ 169 w 176"/>
                <a:gd name="T47" fmla="*/ 8 h 126"/>
                <a:gd name="T48" fmla="*/ 168 w 176"/>
                <a:gd name="T49" fmla="*/ 7 h 126"/>
                <a:gd name="T50" fmla="*/ 168 w 176"/>
                <a:gd name="T51" fmla="*/ 6 h 126"/>
                <a:gd name="T52" fmla="*/ 167 w 176"/>
                <a:gd name="T53" fmla="*/ 6 h 126"/>
                <a:gd name="T54" fmla="*/ 166 w 176"/>
                <a:gd name="T55" fmla="*/ 5 h 126"/>
                <a:gd name="T56" fmla="*/ 166 w 176"/>
                <a:gd name="T57" fmla="*/ 5 h 126"/>
                <a:gd name="T58" fmla="*/ 165 w 176"/>
                <a:gd name="T59" fmla="*/ 4 h 126"/>
                <a:gd name="T60" fmla="*/ 164 w 176"/>
                <a:gd name="T61" fmla="*/ 4 h 126"/>
                <a:gd name="T62" fmla="*/ 163 w 176"/>
                <a:gd name="T63" fmla="*/ 3 h 126"/>
                <a:gd name="T64" fmla="*/ 163 w 176"/>
                <a:gd name="T65" fmla="*/ 3 h 126"/>
                <a:gd name="T66" fmla="*/ 162 w 176"/>
                <a:gd name="T67" fmla="*/ 2 h 126"/>
                <a:gd name="T68" fmla="*/ 161 w 176"/>
                <a:gd name="T69" fmla="*/ 2 h 126"/>
                <a:gd name="T70" fmla="*/ 160 w 176"/>
                <a:gd name="T71" fmla="*/ 2 h 126"/>
                <a:gd name="T72" fmla="*/ 160 w 176"/>
                <a:gd name="T73" fmla="*/ 2 h 126"/>
                <a:gd name="T74" fmla="*/ 159 w 176"/>
                <a:gd name="T75" fmla="*/ 1 h 126"/>
                <a:gd name="T76" fmla="*/ 158 w 176"/>
                <a:gd name="T77" fmla="*/ 1 h 126"/>
                <a:gd name="T78" fmla="*/ 157 w 176"/>
                <a:gd name="T79" fmla="*/ 1 h 126"/>
                <a:gd name="T80" fmla="*/ 156 w 176"/>
                <a:gd name="T81" fmla="*/ 1 h 126"/>
                <a:gd name="T82" fmla="*/ 155 w 176"/>
                <a:gd name="T83" fmla="*/ 0 h 126"/>
                <a:gd name="T84" fmla="*/ 154 w 176"/>
                <a:gd name="T85" fmla="*/ 0 h 126"/>
                <a:gd name="T86" fmla="*/ 153 w 176"/>
                <a:gd name="T87" fmla="*/ 0 h 126"/>
                <a:gd name="T88" fmla="*/ 153 w 176"/>
                <a:gd name="T89" fmla="*/ 0 h 126"/>
                <a:gd name="T90" fmla="*/ 151 w 176"/>
                <a:gd name="T91" fmla="*/ 0 h 126"/>
                <a:gd name="T92" fmla="*/ 24 w 176"/>
                <a:gd name="T93" fmla="*/ 0 h 126"/>
                <a:gd name="T94" fmla="*/ 176 w 176"/>
                <a:gd name="T95"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6" h="126">
                  <a:moveTo>
                    <a:pt x="0" y="24"/>
                  </a:moveTo>
                  <a:cubicBezTo>
                    <a:pt x="0" y="33"/>
                    <a:pt x="0" y="33"/>
                    <a:pt x="0" y="33"/>
                  </a:cubicBezTo>
                  <a:cubicBezTo>
                    <a:pt x="0" y="46"/>
                    <a:pt x="11" y="57"/>
                    <a:pt x="24" y="57"/>
                  </a:cubicBezTo>
                  <a:cubicBezTo>
                    <a:pt x="85" y="57"/>
                    <a:pt x="85" y="57"/>
                    <a:pt x="85" y="57"/>
                  </a:cubicBezTo>
                  <a:cubicBezTo>
                    <a:pt x="103" y="57"/>
                    <a:pt x="119" y="72"/>
                    <a:pt x="119" y="91"/>
                  </a:cubicBezTo>
                  <a:cubicBezTo>
                    <a:pt x="119" y="102"/>
                    <a:pt x="119" y="102"/>
                    <a:pt x="119" y="102"/>
                  </a:cubicBezTo>
                  <a:cubicBezTo>
                    <a:pt x="119" y="115"/>
                    <a:pt x="130" y="126"/>
                    <a:pt x="143" y="126"/>
                  </a:cubicBezTo>
                  <a:cubicBezTo>
                    <a:pt x="151" y="126"/>
                    <a:pt x="151" y="126"/>
                    <a:pt x="151" y="126"/>
                  </a:cubicBezTo>
                  <a:cubicBezTo>
                    <a:pt x="165" y="126"/>
                    <a:pt x="176" y="115"/>
                    <a:pt x="176" y="102"/>
                  </a:cubicBezTo>
                  <a:cubicBezTo>
                    <a:pt x="176" y="33"/>
                    <a:pt x="176" y="33"/>
                    <a:pt x="176" y="33"/>
                  </a:cubicBezTo>
                  <a:cubicBezTo>
                    <a:pt x="176" y="24"/>
                    <a:pt x="176" y="24"/>
                    <a:pt x="176" y="24"/>
                  </a:cubicBezTo>
                  <a:cubicBezTo>
                    <a:pt x="176" y="24"/>
                    <a:pt x="176" y="24"/>
                    <a:pt x="176" y="24"/>
                  </a:cubicBezTo>
                  <a:cubicBezTo>
                    <a:pt x="176" y="24"/>
                    <a:pt x="176" y="24"/>
                    <a:pt x="176" y="24"/>
                  </a:cubicBezTo>
                  <a:cubicBezTo>
                    <a:pt x="175" y="23"/>
                    <a:pt x="175" y="23"/>
                    <a:pt x="175" y="23"/>
                  </a:cubicBezTo>
                  <a:cubicBezTo>
                    <a:pt x="175" y="23"/>
                    <a:pt x="175" y="23"/>
                    <a:pt x="175" y="23"/>
                  </a:cubicBezTo>
                  <a:cubicBezTo>
                    <a:pt x="175" y="22"/>
                    <a:pt x="175" y="22"/>
                    <a:pt x="175" y="22"/>
                  </a:cubicBezTo>
                  <a:cubicBezTo>
                    <a:pt x="175" y="22"/>
                    <a:pt x="175" y="22"/>
                    <a:pt x="175" y="22"/>
                  </a:cubicBezTo>
                  <a:cubicBezTo>
                    <a:pt x="175" y="22"/>
                    <a:pt x="175" y="22"/>
                    <a:pt x="175" y="22"/>
                  </a:cubicBezTo>
                  <a:cubicBezTo>
                    <a:pt x="175" y="22"/>
                    <a:pt x="175" y="22"/>
                    <a:pt x="175" y="22"/>
                  </a:cubicBezTo>
                  <a:cubicBezTo>
                    <a:pt x="175" y="21"/>
                    <a:pt x="175" y="21"/>
                    <a:pt x="175" y="21"/>
                  </a:cubicBezTo>
                  <a:cubicBezTo>
                    <a:pt x="175" y="21"/>
                    <a:pt x="175" y="21"/>
                    <a:pt x="175" y="21"/>
                  </a:cubicBezTo>
                  <a:cubicBezTo>
                    <a:pt x="175" y="21"/>
                    <a:pt x="175" y="21"/>
                    <a:pt x="175" y="21"/>
                  </a:cubicBezTo>
                  <a:cubicBezTo>
                    <a:pt x="175" y="21"/>
                    <a:pt x="175" y="21"/>
                    <a:pt x="175" y="21"/>
                  </a:cubicBezTo>
                  <a:cubicBezTo>
                    <a:pt x="175" y="20"/>
                    <a:pt x="175" y="20"/>
                    <a:pt x="175" y="20"/>
                  </a:cubicBezTo>
                  <a:cubicBezTo>
                    <a:pt x="175" y="20"/>
                    <a:pt x="175" y="20"/>
                    <a:pt x="175" y="20"/>
                  </a:cubicBezTo>
                  <a:cubicBezTo>
                    <a:pt x="175" y="20"/>
                    <a:pt x="175" y="20"/>
                    <a:pt x="175" y="19"/>
                  </a:cubicBezTo>
                  <a:cubicBezTo>
                    <a:pt x="175" y="19"/>
                    <a:pt x="175" y="19"/>
                    <a:pt x="175" y="19"/>
                  </a:cubicBezTo>
                  <a:cubicBezTo>
                    <a:pt x="175" y="19"/>
                    <a:pt x="175" y="19"/>
                    <a:pt x="175" y="19"/>
                  </a:cubicBezTo>
                  <a:cubicBezTo>
                    <a:pt x="175" y="19"/>
                    <a:pt x="175" y="19"/>
                    <a:pt x="175" y="19"/>
                  </a:cubicBezTo>
                  <a:cubicBezTo>
                    <a:pt x="175" y="18"/>
                    <a:pt x="175" y="18"/>
                    <a:pt x="175" y="18"/>
                  </a:cubicBezTo>
                  <a:cubicBezTo>
                    <a:pt x="175" y="18"/>
                    <a:pt x="175" y="18"/>
                    <a:pt x="175" y="18"/>
                  </a:cubicBezTo>
                  <a:cubicBezTo>
                    <a:pt x="175" y="18"/>
                    <a:pt x="175" y="18"/>
                    <a:pt x="175" y="18"/>
                  </a:cubicBezTo>
                  <a:cubicBezTo>
                    <a:pt x="175" y="18"/>
                    <a:pt x="175" y="18"/>
                    <a:pt x="175" y="18"/>
                  </a:cubicBezTo>
                  <a:cubicBezTo>
                    <a:pt x="174" y="17"/>
                    <a:pt x="174" y="17"/>
                    <a:pt x="174" y="17"/>
                  </a:cubicBezTo>
                  <a:cubicBezTo>
                    <a:pt x="174" y="17"/>
                    <a:pt x="174" y="17"/>
                    <a:pt x="174" y="17"/>
                  </a:cubicBezTo>
                  <a:cubicBezTo>
                    <a:pt x="174" y="16"/>
                    <a:pt x="174" y="16"/>
                    <a:pt x="174" y="16"/>
                  </a:cubicBezTo>
                  <a:cubicBezTo>
                    <a:pt x="174" y="16"/>
                    <a:pt x="174" y="16"/>
                    <a:pt x="174" y="16"/>
                  </a:cubicBezTo>
                  <a:cubicBezTo>
                    <a:pt x="174" y="16"/>
                    <a:pt x="174" y="16"/>
                    <a:pt x="174" y="16"/>
                  </a:cubicBezTo>
                  <a:cubicBezTo>
                    <a:pt x="174" y="16"/>
                    <a:pt x="174" y="16"/>
                    <a:pt x="174" y="16"/>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3" y="14"/>
                    <a:pt x="173" y="14"/>
                    <a:pt x="173" y="14"/>
                  </a:cubicBezTo>
                  <a:cubicBezTo>
                    <a:pt x="173" y="14"/>
                    <a:pt x="173" y="14"/>
                    <a:pt x="173" y="14"/>
                  </a:cubicBezTo>
                  <a:cubicBezTo>
                    <a:pt x="173" y="14"/>
                    <a:pt x="173" y="14"/>
                    <a:pt x="173" y="14"/>
                  </a:cubicBezTo>
                  <a:cubicBezTo>
                    <a:pt x="173" y="14"/>
                    <a:pt x="173" y="14"/>
                    <a:pt x="173" y="14"/>
                  </a:cubicBezTo>
                  <a:cubicBezTo>
                    <a:pt x="173" y="13"/>
                    <a:pt x="173" y="13"/>
                    <a:pt x="173" y="13"/>
                  </a:cubicBezTo>
                  <a:cubicBezTo>
                    <a:pt x="173" y="13"/>
                    <a:pt x="173" y="13"/>
                    <a:pt x="173" y="13"/>
                  </a:cubicBezTo>
                  <a:cubicBezTo>
                    <a:pt x="173" y="13"/>
                    <a:pt x="173" y="13"/>
                    <a:pt x="173" y="13"/>
                  </a:cubicBezTo>
                  <a:cubicBezTo>
                    <a:pt x="173" y="13"/>
                    <a:pt x="173" y="13"/>
                    <a:pt x="173" y="13"/>
                  </a:cubicBezTo>
                  <a:cubicBezTo>
                    <a:pt x="172" y="12"/>
                    <a:pt x="172" y="12"/>
                    <a:pt x="172" y="12"/>
                  </a:cubicBezTo>
                  <a:cubicBezTo>
                    <a:pt x="172" y="12"/>
                    <a:pt x="172" y="12"/>
                    <a:pt x="172" y="12"/>
                  </a:cubicBezTo>
                  <a:cubicBezTo>
                    <a:pt x="172" y="12"/>
                    <a:pt x="172" y="12"/>
                    <a:pt x="172" y="12"/>
                  </a:cubicBezTo>
                  <a:cubicBezTo>
                    <a:pt x="172" y="12"/>
                    <a:pt x="172" y="12"/>
                    <a:pt x="172" y="12"/>
                  </a:cubicBezTo>
                  <a:cubicBezTo>
                    <a:pt x="172" y="11"/>
                    <a:pt x="172" y="11"/>
                    <a:pt x="172" y="11"/>
                  </a:cubicBezTo>
                  <a:cubicBezTo>
                    <a:pt x="172" y="11"/>
                    <a:pt x="172" y="11"/>
                    <a:pt x="172" y="11"/>
                  </a:cubicBezTo>
                  <a:cubicBezTo>
                    <a:pt x="171" y="11"/>
                    <a:pt x="171" y="11"/>
                    <a:pt x="171" y="11"/>
                  </a:cubicBezTo>
                  <a:cubicBezTo>
                    <a:pt x="171" y="11"/>
                    <a:pt x="171" y="11"/>
                    <a:pt x="171" y="11"/>
                  </a:cubicBezTo>
                  <a:cubicBezTo>
                    <a:pt x="171" y="10"/>
                    <a:pt x="171" y="10"/>
                    <a:pt x="171" y="10"/>
                  </a:cubicBezTo>
                  <a:cubicBezTo>
                    <a:pt x="171" y="10"/>
                    <a:pt x="171" y="10"/>
                    <a:pt x="171" y="10"/>
                  </a:cubicBezTo>
                  <a:cubicBezTo>
                    <a:pt x="171" y="10"/>
                    <a:pt x="171" y="10"/>
                    <a:pt x="171" y="10"/>
                  </a:cubicBezTo>
                  <a:cubicBezTo>
                    <a:pt x="171" y="10"/>
                    <a:pt x="171" y="10"/>
                    <a:pt x="171" y="10"/>
                  </a:cubicBezTo>
                  <a:cubicBezTo>
                    <a:pt x="170" y="9"/>
                    <a:pt x="170" y="9"/>
                    <a:pt x="170" y="9"/>
                  </a:cubicBezTo>
                  <a:cubicBezTo>
                    <a:pt x="170" y="9"/>
                    <a:pt x="170" y="9"/>
                    <a:pt x="170" y="9"/>
                  </a:cubicBezTo>
                  <a:cubicBezTo>
                    <a:pt x="170" y="9"/>
                    <a:pt x="170" y="9"/>
                    <a:pt x="170" y="9"/>
                  </a:cubicBezTo>
                  <a:cubicBezTo>
                    <a:pt x="170" y="9"/>
                    <a:pt x="170" y="9"/>
                    <a:pt x="170" y="9"/>
                  </a:cubicBezTo>
                  <a:cubicBezTo>
                    <a:pt x="170" y="8"/>
                    <a:pt x="170" y="8"/>
                    <a:pt x="170" y="8"/>
                  </a:cubicBezTo>
                  <a:cubicBezTo>
                    <a:pt x="170" y="8"/>
                    <a:pt x="170" y="8"/>
                    <a:pt x="170" y="8"/>
                  </a:cubicBezTo>
                  <a:cubicBezTo>
                    <a:pt x="169" y="8"/>
                    <a:pt x="169" y="8"/>
                    <a:pt x="169" y="8"/>
                  </a:cubicBezTo>
                  <a:cubicBezTo>
                    <a:pt x="169" y="8"/>
                    <a:pt x="169" y="8"/>
                    <a:pt x="169" y="8"/>
                  </a:cubicBezTo>
                  <a:cubicBezTo>
                    <a:pt x="169" y="8"/>
                    <a:pt x="169" y="8"/>
                    <a:pt x="169" y="8"/>
                  </a:cubicBezTo>
                  <a:cubicBezTo>
                    <a:pt x="169" y="8"/>
                    <a:pt x="169" y="8"/>
                    <a:pt x="169" y="8"/>
                  </a:cubicBezTo>
                  <a:cubicBezTo>
                    <a:pt x="168" y="7"/>
                    <a:pt x="168" y="7"/>
                    <a:pt x="168" y="7"/>
                  </a:cubicBezTo>
                  <a:cubicBezTo>
                    <a:pt x="168" y="7"/>
                    <a:pt x="168" y="7"/>
                    <a:pt x="168" y="7"/>
                  </a:cubicBezTo>
                  <a:cubicBezTo>
                    <a:pt x="168" y="7"/>
                    <a:pt x="168" y="7"/>
                    <a:pt x="168" y="7"/>
                  </a:cubicBezTo>
                  <a:cubicBezTo>
                    <a:pt x="168" y="7"/>
                    <a:pt x="168" y="7"/>
                    <a:pt x="168" y="7"/>
                  </a:cubicBezTo>
                  <a:cubicBezTo>
                    <a:pt x="168" y="6"/>
                    <a:pt x="168" y="6"/>
                    <a:pt x="168" y="6"/>
                  </a:cubicBezTo>
                  <a:cubicBezTo>
                    <a:pt x="168" y="6"/>
                    <a:pt x="168" y="6"/>
                    <a:pt x="168" y="6"/>
                  </a:cubicBezTo>
                  <a:cubicBezTo>
                    <a:pt x="167" y="6"/>
                    <a:pt x="167" y="6"/>
                    <a:pt x="167" y="6"/>
                  </a:cubicBezTo>
                  <a:cubicBezTo>
                    <a:pt x="167" y="6"/>
                    <a:pt x="167" y="6"/>
                    <a:pt x="167" y="6"/>
                  </a:cubicBezTo>
                  <a:cubicBezTo>
                    <a:pt x="167" y="6"/>
                    <a:pt x="167" y="6"/>
                    <a:pt x="167" y="6"/>
                  </a:cubicBezTo>
                  <a:cubicBezTo>
                    <a:pt x="167" y="6"/>
                    <a:pt x="167" y="6"/>
                    <a:pt x="167" y="6"/>
                  </a:cubicBezTo>
                  <a:cubicBezTo>
                    <a:pt x="167" y="5"/>
                    <a:pt x="166" y="5"/>
                    <a:pt x="166" y="5"/>
                  </a:cubicBezTo>
                  <a:cubicBezTo>
                    <a:pt x="166" y="5"/>
                    <a:pt x="166" y="5"/>
                    <a:pt x="166" y="5"/>
                  </a:cubicBezTo>
                  <a:cubicBezTo>
                    <a:pt x="166" y="5"/>
                    <a:pt x="166" y="5"/>
                    <a:pt x="166" y="5"/>
                  </a:cubicBezTo>
                  <a:cubicBezTo>
                    <a:pt x="166" y="5"/>
                    <a:pt x="166" y="5"/>
                    <a:pt x="166" y="5"/>
                  </a:cubicBezTo>
                  <a:cubicBezTo>
                    <a:pt x="165" y="5"/>
                    <a:pt x="165" y="5"/>
                    <a:pt x="165" y="5"/>
                  </a:cubicBezTo>
                  <a:cubicBezTo>
                    <a:pt x="165" y="5"/>
                    <a:pt x="165" y="5"/>
                    <a:pt x="165" y="5"/>
                  </a:cubicBezTo>
                  <a:cubicBezTo>
                    <a:pt x="165" y="4"/>
                    <a:pt x="165" y="4"/>
                    <a:pt x="165" y="4"/>
                  </a:cubicBezTo>
                  <a:cubicBezTo>
                    <a:pt x="165" y="4"/>
                    <a:pt x="165" y="4"/>
                    <a:pt x="165" y="4"/>
                  </a:cubicBezTo>
                  <a:cubicBezTo>
                    <a:pt x="164" y="4"/>
                    <a:pt x="164" y="4"/>
                    <a:pt x="164" y="4"/>
                  </a:cubicBezTo>
                  <a:cubicBezTo>
                    <a:pt x="164" y="4"/>
                    <a:pt x="164" y="4"/>
                    <a:pt x="164" y="4"/>
                  </a:cubicBezTo>
                  <a:cubicBezTo>
                    <a:pt x="164" y="4"/>
                    <a:pt x="164" y="4"/>
                    <a:pt x="164" y="4"/>
                  </a:cubicBezTo>
                  <a:cubicBezTo>
                    <a:pt x="164" y="4"/>
                    <a:pt x="164" y="4"/>
                    <a:pt x="164" y="4"/>
                  </a:cubicBezTo>
                  <a:cubicBezTo>
                    <a:pt x="163" y="3"/>
                    <a:pt x="163" y="3"/>
                    <a:pt x="163" y="3"/>
                  </a:cubicBezTo>
                  <a:cubicBezTo>
                    <a:pt x="163" y="3"/>
                    <a:pt x="163" y="3"/>
                    <a:pt x="163" y="3"/>
                  </a:cubicBezTo>
                  <a:cubicBezTo>
                    <a:pt x="163" y="3"/>
                    <a:pt x="163" y="3"/>
                    <a:pt x="163" y="3"/>
                  </a:cubicBezTo>
                  <a:cubicBezTo>
                    <a:pt x="163" y="3"/>
                    <a:pt x="163" y="3"/>
                    <a:pt x="163" y="3"/>
                  </a:cubicBezTo>
                  <a:cubicBezTo>
                    <a:pt x="162" y="3"/>
                    <a:pt x="162" y="3"/>
                    <a:pt x="162" y="3"/>
                  </a:cubicBezTo>
                  <a:cubicBezTo>
                    <a:pt x="162" y="3"/>
                    <a:pt x="162" y="3"/>
                    <a:pt x="162" y="3"/>
                  </a:cubicBezTo>
                  <a:cubicBezTo>
                    <a:pt x="162" y="2"/>
                    <a:pt x="162" y="2"/>
                    <a:pt x="162" y="2"/>
                  </a:cubicBezTo>
                  <a:cubicBezTo>
                    <a:pt x="162" y="2"/>
                    <a:pt x="162" y="2"/>
                    <a:pt x="162" y="2"/>
                  </a:cubicBezTo>
                  <a:cubicBezTo>
                    <a:pt x="161" y="2"/>
                    <a:pt x="161" y="2"/>
                    <a:pt x="161" y="2"/>
                  </a:cubicBezTo>
                  <a:cubicBezTo>
                    <a:pt x="161" y="2"/>
                    <a:pt x="161" y="2"/>
                    <a:pt x="161" y="2"/>
                  </a:cubicBezTo>
                  <a:cubicBezTo>
                    <a:pt x="161" y="2"/>
                    <a:pt x="161" y="2"/>
                    <a:pt x="161" y="2"/>
                  </a:cubicBezTo>
                  <a:cubicBezTo>
                    <a:pt x="161" y="2"/>
                    <a:pt x="161" y="2"/>
                    <a:pt x="161" y="2"/>
                  </a:cubicBezTo>
                  <a:cubicBezTo>
                    <a:pt x="160" y="2"/>
                    <a:pt x="160" y="2"/>
                    <a:pt x="160" y="2"/>
                  </a:cubicBezTo>
                  <a:cubicBezTo>
                    <a:pt x="160" y="2"/>
                    <a:pt x="160" y="2"/>
                    <a:pt x="160" y="2"/>
                  </a:cubicBezTo>
                  <a:cubicBezTo>
                    <a:pt x="160" y="2"/>
                    <a:pt x="160" y="2"/>
                    <a:pt x="160" y="2"/>
                  </a:cubicBezTo>
                  <a:cubicBezTo>
                    <a:pt x="160" y="2"/>
                    <a:pt x="160" y="2"/>
                    <a:pt x="160" y="2"/>
                  </a:cubicBezTo>
                  <a:cubicBezTo>
                    <a:pt x="159" y="1"/>
                    <a:pt x="159" y="1"/>
                    <a:pt x="159" y="1"/>
                  </a:cubicBezTo>
                  <a:cubicBezTo>
                    <a:pt x="159" y="1"/>
                    <a:pt x="159" y="1"/>
                    <a:pt x="159" y="1"/>
                  </a:cubicBezTo>
                  <a:cubicBezTo>
                    <a:pt x="159" y="1"/>
                    <a:pt x="159" y="1"/>
                    <a:pt x="159" y="1"/>
                  </a:cubicBezTo>
                  <a:cubicBezTo>
                    <a:pt x="159" y="1"/>
                    <a:pt x="159" y="1"/>
                    <a:pt x="159" y="1"/>
                  </a:cubicBezTo>
                  <a:cubicBezTo>
                    <a:pt x="158" y="1"/>
                    <a:pt x="158" y="1"/>
                    <a:pt x="158" y="1"/>
                  </a:cubicBezTo>
                  <a:cubicBezTo>
                    <a:pt x="158" y="1"/>
                    <a:pt x="158" y="1"/>
                    <a:pt x="158" y="1"/>
                  </a:cubicBezTo>
                  <a:cubicBezTo>
                    <a:pt x="157" y="1"/>
                    <a:pt x="157" y="1"/>
                    <a:pt x="157" y="1"/>
                  </a:cubicBezTo>
                  <a:cubicBezTo>
                    <a:pt x="157" y="1"/>
                    <a:pt x="157" y="1"/>
                    <a:pt x="157" y="1"/>
                  </a:cubicBezTo>
                  <a:cubicBezTo>
                    <a:pt x="157" y="1"/>
                    <a:pt x="157" y="1"/>
                    <a:pt x="157" y="1"/>
                  </a:cubicBezTo>
                  <a:cubicBezTo>
                    <a:pt x="157" y="1"/>
                    <a:pt x="157" y="1"/>
                    <a:pt x="157" y="1"/>
                  </a:cubicBezTo>
                  <a:cubicBezTo>
                    <a:pt x="156" y="1"/>
                    <a:pt x="156" y="1"/>
                    <a:pt x="156" y="1"/>
                  </a:cubicBezTo>
                  <a:cubicBezTo>
                    <a:pt x="156" y="1"/>
                    <a:pt x="156" y="1"/>
                    <a:pt x="156" y="1"/>
                  </a:cubicBezTo>
                  <a:cubicBezTo>
                    <a:pt x="156" y="0"/>
                    <a:pt x="156" y="0"/>
                    <a:pt x="156" y="0"/>
                  </a:cubicBezTo>
                  <a:cubicBezTo>
                    <a:pt x="156" y="0"/>
                    <a:pt x="156" y="0"/>
                    <a:pt x="156" y="0"/>
                  </a:cubicBezTo>
                  <a:cubicBezTo>
                    <a:pt x="155" y="0"/>
                    <a:pt x="155" y="0"/>
                    <a:pt x="155" y="0"/>
                  </a:cubicBezTo>
                  <a:cubicBezTo>
                    <a:pt x="155" y="0"/>
                    <a:pt x="155" y="0"/>
                    <a:pt x="155" y="0"/>
                  </a:cubicBezTo>
                  <a:cubicBezTo>
                    <a:pt x="154" y="0"/>
                    <a:pt x="154" y="0"/>
                    <a:pt x="154" y="0"/>
                  </a:cubicBezTo>
                  <a:cubicBezTo>
                    <a:pt x="154" y="0"/>
                    <a:pt x="154" y="0"/>
                    <a:pt x="154" y="0"/>
                  </a:cubicBezTo>
                  <a:cubicBezTo>
                    <a:pt x="154" y="0"/>
                    <a:pt x="154" y="0"/>
                    <a:pt x="154" y="0"/>
                  </a:cubicBezTo>
                  <a:cubicBezTo>
                    <a:pt x="154" y="0"/>
                    <a:pt x="154" y="0"/>
                    <a:pt x="154" y="0"/>
                  </a:cubicBezTo>
                  <a:cubicBezTo>
                    <a:pt x="153" y="0"/>
                    <a:pt x="153" y="0"/>
                    <a:pt x="153" y="0"/>
                  </a:cubicBezTo>
                  <a:cubicBezTo>
                    <a:pt x="153" y="0"/>
                    <a:pt x="153" y="0"/>
                    <a:pt x="153" y="0"/>
                  </a:cubicBezTo>
                  <a:cubicBezTo>
                    <a:pt x="153" y="0"/>
                    <a:pt x="153" y="0"/>
                    <a:pt x="153" y="0"/>
                  </a:cubicBezTo>
                  <a:cubicBezTo>
                    <a:pt x="153" y="0"/>
                    <a:pt x="153" y="0"/>
                    <a:pt x="153" y="0"/>
                  </a:cubicBezTo>
                  <a:cubicBezTo>
                    <a:pt x="152" y="0"/>
                    <a:pt x="152" y="0"/>
                    <a:pt x="152" y="0"/>
                  </a:cubicBezTo>
                  <a:cubicBezTo>
                    <a:pt x="152" y="0"/>
                    <a:pt x="152" y="0"/>
                    <a:pt x="152" y="0"/>
                  </a:cubicBezTo>
                  <a:cubicBezTo>
                    <a:pt x="151" y="0"/>
                    <a:pt x="151" y="0"/>
                    <a:pt x="151" y="0"/>
                  </a:cubicBezTo>
                  <a:cubicBezTo>
                    <a:pt x="151" y="0"/>
                    <a:pt x="151" y="0"/>
                    <a:pt x="151" y="0"/>
                  </a:cubicBezTo>
                  <a:cubicBezTo>
                    <a:pt x="143" y="0"/>
                    <a:pt x="143" y="0"/>
                    <a:pt x="143" y="0"/>
                  </a:cubicBezTo>
                  <a:cubicBezTo>
                    <a:pt x="24" y="0"/>
                    <a:pt x="24" y="0"/>
                    <a:pt x="24" y="0"/>
                  </a:cubicBezTo>
                  <a:cubicBezTo>
                    <a:pt x="11" y="0"/>
                    <a:pt x="0" y="11"/>
                    <a:pt x="0" y="24"/>
                  </a:cubicBezTo>
                  <a:close/>
                  <a:moveTo>
                    <a:pt x="176" y="24"/>
                  </a:moveTo>
                  <a:cubicBezTo>
                    <a:pt x="176" y="24"/>
                    <a:pt x="176" y="24"/>
                    <a:pt x="176" y="24"/>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91" name="Freeform 32">
              <a:extLst>
                <a:ext uri="{FF2B5EF4-FFF2-40B4-BE49-F238E27FC236}">
                  <a16:creationId xmlns:a16="http://schemas.microsoft.com/office/drawing/2014/main" id="{69CFC5FB-6231-42A3-AD71-47747DE63D59}"/>
                </a:ext>
              </a:extLst>
            </p:cNvPr>
            <p:cNvSpPr>
              <a:spLocks noEditPoints="1"/>
            </p:cNvSpPr>
            <p:nvPr userDrawn="1"/>
          </p:nvSpPr>
          <p:spPr bwMode="auto">
            <a:xfrm>
              <a:off x="2744" y="2260"/>
              <a:ext cx="1290" cy="1187"/>
            </a:xfrm>
            <a:custGeom>
              <a:avLst/>
              <a:gdLst>
                <a:gd name="T0" fmla="*/ 158 w 731"/>
                <a:gd name="T1" fmla="*/ 246 h 672"/>
                <a:gd name="T2" fmla="*/ 204 w 731"/>
                <a:gd name="T3" fmla="*/ 284 h 672"/>
                <a:gd name="T4" fmla="*/ 204 w 731"/>
                <a:gd name="T5" fmla="*/ 286 h 672"/>
                <a:gd name="T6" fmla="*/ 214 w 731"/>
                <a:gd name="T7" fmla="*/ 302 h 672"/>
                <a:gd name="T8" fmla="*/ 215 w 731"/>
                <a:gd name="T9" fmla="*/ 303 h 672"/>
                <a:gd name="T10" fmla="*/ 217 w 731"/>
                <a:gd name="T11" fmla="*/ 304 h 672"/>
                <a:gd name="T12" fmla="*/ 218 w 731"/>
                <a:gd name="T13" fmla="*/ 305 h 672"/>
                <a:gd name="T14" fmla="*/ 220 w 731"/>
                <a:gd name="T15" fmla="*/ 305 h 672"/>
                <a:gd name="T16" fmla="*/ 222 w 731"/>
                <a:gd name="T17" fmla="*/ 306 h 672"/>
                <a:gd name="T18" fmla="*/ 223 w 731"/>
                <a:gd name="T19" fmla="*/ 306 h 672"/>
                <a:gd name="T20" fmla="*/ 225 w 731"/>
                <a:gd name="T21" fmla="*/ 307 h 672"/>
                <a:gd name="T22" fmla="*/ 227 w 731"/>
                <a:gd name="T23" fmla="*/ 307 h 672"/>
                <a:gd name="T24" fmla="*/ 272 w 731"/>
                <a:gd name="T25" fmla="*/ 341 h 672"/>
                <a:gd name="T26" fmla="*/ 272 w 731"/>
                <a:gd name="T27" fmla="*/ 344 h 672"/>
                <a:gd name="T28" fmla="*/ 272 w 731"/>
                <a:gd name="T29" fmla="*/ 346 h 672"/>
                <a:gd name="T30" fmla="*/ 272 w 731"/>
                <a:gd name="T31" fmla="*/ 348 h 672"/>
                <a:gd name="T32" fmla="*/ 295 w 731"/>
                <a:gd name="T33" fmla="*/ 367 h 672"/>
                <a:gd name="T34" fmla="*/ 333 w 731"/>
                <a:gd name="T35" fmla="*/ 402 h 672"/>
                <a:gd name="T36" fmla="*/ 333 w 731"/>
                <a:gd name="T37" fmla="*/ 404 h 672"/>
                <a:gd name="T38" fmla="*/ 334 w 731"/>
                <a:gd name="T39" fmla="*/ 406 h 672"/>
                <a:gd name="T40" fmla="*/ 347 w 731"/>
                <a:gd name="T41" fmla="*/ 424 h 672"/>
                <a:gd name="T42" fmla="*/ 349 w 731"/>
                <a:gd name="T43" fmla="*/ 425 h 672"/>
                <a:gd name="T44" fmla="*/ 350 w 731"/>
                <a:gd name="T45" fmla="*/ 425 h 672"/>
                <a:gd name="T46" fmla="*/ 352 w 731"/>
                <a:gd name="T47" fmla="*/ 426 h 672"/>
                <a:gd name="T48" fmla="*/ 353 w 731"/>
                <a:gd name="T49" fmla="*/ 426 h 672"/>
                <a:gd name="T50" fmla="*/ 356 w 731"/>
                <a:gd name="T51" fmla="*/ 426 h 672"/>
                <a:gd name="T52" fmla="*/ 366 w 731"/>
                <a:gd name="T53" fmla="*/ 426 h 672"/>
                <a:gd name="T54" fmla="*/ 403 w 731"/>
                <a:gd name="T55" fmla="*/ 466 h 672"/>
                <a:gd name="T56" fmla="*/ 403 w 731"/>
                <a:gd name="T57" fmla="*/ 467 h 672"/>
                <a:gd name="T58" fmla="*/ 403 w 731"/>
                <a:gd name="T59" fmla="*/ 469 h 672"/>
                <a:gd name="T60" fmla="*/ 404 w 731"/>
                <a:gd name="T61" fmla="*/ 471 h 672"/>
                <a:gd name="T62" fmla="*/ 404 w 731"/>
                <a:gd name="T63" fmla="*/ 473 h 672"/>
                <a:gd name="T64" fmla="*/ 405 w 731"/>
                <a:gd name="T65" fmla="*/ 474 h 672"/>
                <a:gd name="T66" fmla="*/ 406 w 731"/>
                <a:gd name="T67" fmla="*/ 476 h 672"/>
                <a:gd name="T68" fmla="*/ 407 w 731"/>
                <a:gd name="T69" fmla="*/ 477 h 672"/>
                <a:gd name="T70" fmla="*/ 408 w 731"/>
                <a:gd name="T71" fmla="*/ 479 h 672"/>
                <a:gd name="T72" fmla="*/ 409 w 731"/>
                <a:gd name="T73" fmla="*/ 480 h 672"/>
                <a:gd name="T74" fmla="*/ 410 w 731"/>
                <a:gd name="T75" fmla="*/ 481 h 672"/>
                <a:gd name="T76" fmla="*/ 411 w 731"/>
                <a:gd name="T77" fmla="*/ 483 h 672"/>
                <a:gd name="T78" fmla="*/ 413 w 731"/>
                <a:gd name="T79" fmla="*/ 484 h 672"/>
                <a:gd name="T80" fmla="*/ 414 w 731"/>
                <a:gd name="T81" fmla="*/ 485 h 672"/>
                <a:gd name="T82" fmla="*/ 416 w 731"/>
                <a:gd name="T83" fmla="*/ 486 h 672"/>
                <a:gd name="T84" fmla="*/ 417 w 731"/>
                <a:gd name="T85" fmla="*/ 486 h 672"/>
                <a:gd name="T86" fmla="*/ 419 w 731"/>
                <a:gd name="T87" fmla="*/ 487 h 672"/>
                <a:gd name="T88" fmla="*/ 420 w 731"/>
                <a:gd name="T89" fmla="*/ 488 h 672"/>
                <a:gd name="T90" fmla="*/ 422 w 731"/>
                <a:gd name="T91" fmla="*/ 488 h 672"/>
                <a:gd name="T92" fmla="*/ 424 w 731"/>
                <a:gd name="T93" fmla="*/ 488 h 672"/>
                <a:gd name="T94" fmla="*/ 426 w 731"/>
                <a:gd name="T95" fmla="*/ 489 h 672"/>
                <a:gd name="T96" fmla="*/ 538 w 731"/>
                <a:gd name="T97" fmla="*/ 523 h 672"/>
                <a:gd name="T98" fmla="*/ 595 w 731"/>
                <a:gd name="T99" fmla="*/ 648 h 672"/>
                <a:gd name="T100" fmla="*/ 650 w 731"/>
                <a:gd name="T101" fmla="*/ 555 h 672"/>
                <a:gd name="T102" fmla="*/ 731 w 731"/>
                <a:gd name="T103" fmla="*/ 457 h 672"/>
                <a:gd name="T104" fmla="*/ 498 w 731"/>
                <a:gd name="T105" fmla="*/ 372 h 672"/>
                <a:gd name="T106" fmla="*/ 430 w 731"/>
                <a:gd name="T107" fmla="*/ 246 h 672"/>
                <a:gd name="T108" fmla="*/ 334 w 731"/>
                <a:gd name="T109" fmla="*/ 155 h 672"/>
                <a:gd name="T110" fmla="*/ 66 w 731"/>
                <a:gd name="T111" fmla="*/ 22 h 672"/>
                <a:gd name="T112" fmla="*/ 403 w 731"/>
                <a:gd name="T113" fmla="*/ 464 h 672"/>
                <a:gd name="T114" fmla="*/ 272 w 731"/>
                <a:gd name="T115" fmla="*/ 34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1" h="672">
                  <a:moveTo>
                    <a:pt x="0" y="216"/>
                  </a:moveTo>
                  <a:cubicBezTo>
                    <a:pt x="0" y="223"/>
                    <a:pt x="4" y="186"/>
                    <a:pt x="20" y="186"/>
                  </a:cubicBezTo>
                  <a:cubicBezTo>
                    <a:pt x="99" y="186"/>
                    <a:pt x="99" y="186"/>
                    <a:pt x="99" y="186"/>
                  </a:cubicBezTo>
                  <a:cubicBezTo>
                    <a:pt x="114" y="186"/>
                    <a:pt x="134" y="181"/>
                    <a:pt x="134" y="214"/>
                  </a:cubicBezTo>
                  <a:cubicBezTo>
                    <a:pt x="134" y="221"/>
                    <a:pt x="134" y="221"/>
                    <a:pt x="134" y="221"/>
                  </a:cubicBezTo>
                  <a:cubicBezTo>
                    <a:pt x="134" y="235"/>
                    <a:pt x="145" y="246"/>
                    <a:pt x="158" y="246"/>
                  </a:cubicBezTo>
                  <a:cubicBezTo>
                    <a:pt x="170" y="246"/>
                    <a:pt x="170" y="246"/>
                    <a:pt x="170" y="246"/>
                  </a:cubicBezTo>
                  <a:cubicBezTo>
                    <a:pt x="189" y="246"/>
                    <a:pt x="204" y="261"/>
                    <a:pt x="204" y="280"/>
                  </a:cubicBezTo>
                  <a:cubicBezTo>
                    <a:pt x="204" y="283"/>
                    <a:pt x="204" y="283"/>
                    <a:pt x="204" y="283"/>
                  </a:cubicBezTo>
                  <a:cubicBezTo>
                    <a:pt x="204" y="283"/>
                    <a:pt x="204" y="283"/>
                    <a:pt x="204" y="283"/>
                  </a:cubicBezTo>
                  <a:cubicBezTo>
                    <a:pt x="204" y="283"/>
                    <a:pt x="204" y="283"/>
                    <a:pt x="204" y="283"/>
                  </a:cubicBezTo>
                  <a:cubicBezTo>
                    <a:pt x="204" y="284"/>
                    <a:pt x="204" y="284"/>
                    <a:pt x="204" y="284"/>
                  </a:cubicBezTo>
                  <a:cubicBezTo>
                    <a:pt x="204" y="284"/>
                    <a:pt x="204" y="284"/>
                    <a:pt x="204" y="284"/>
                  </a:cubicBezTo>
                  <a:cubicBezTo>
                    <a:pt x="204" y="285"/>
                    <a:pt x="204" y="285"/>
                    <a:pt x="204" y="285"/>
                  </a:cubicBezTo>
                  <a:cubicBezTo>
                    <a:pt x="204" y="285"/>
                    <a:pt x="204" y="285"/>
                    <a:pt x="204" y="285"/>
                  </a:cubicBezTo>
                  <a:cubicBezTo>
                    <a:pt x="204" y="285"/>
                    <a:pt x="204" y="285"/>
                    <a:pt x="204" y="285"/>
                  </a:cubicBezTo>
                  <a:cubicBezTo>
                    <a:pt x="204" y="285"/>
                    <a:pt x="204" y="285"/>
                    <a:pt x="204" y="285"/>
                  </a:cubicBezTo>
                  <a:cubicBezTo>
                    <a:pt x="204" y="286"/>
                    <a:pt x="204" y="286"/>
                    <a:pt x="204" y="286"/>
                  </a:cubicBezTo>
                  <a:cubicBezTo>
                    <a:pt x="204" y="286"/>
                    <a:pt x="204" y="286"/>
                    <a:pt x="204" y="286"/>
                  </a:cubicBezTo>
                  <a:cubicBezTo>
                    <a:pt x="204" y="286"/>
                    <a:pt x="204" y="286"/>
                    <a:pt x="204" y="286"/>
                  </a:cubicBezTo>
                  <a:cubicBezTo>
                    <a:pt x="204" y="286"/>
                    <a:pt x="204" y="286"/>
                    <a:pt x="204" y="286"/>
                  </a:cubicBezTo>
                  <a:cubicBezTo>
                    <a:pt x="205" y="287"/>
                    <a:pt x="205" y="287"/>
                    <a:pt x="205" y="287"/>
                  </a:cubicBezTo>
                  <a:cubicBezTo>
                    <a:pt x="205" y="287"/>
                    <a:pt x="205" y="287"/>
                    <a:pt x="205" y="287"/>
                  </a:cubicBezTo>
                  <a:cubicBezTo>
                    <a:pt x="206" y="293"/>
                    <a:pt x="209" y="298"/>
                    <a:pt x="214" y="302"/>
                  </a:cubicBezTo>
                  <a:cubicBezTo>
                    <a:pt x="214" y="302"/>
                    <a:pt x="214" y="302"/>
                    <a:pt x="214" y="302"/>
                  </a:cubicBezTo>
                  <a:cubicBezTo>
                    <a:pt x="214" y="302"/>
                    <a:pt x="214" y="302"/>
                    <a:pt x="214" y="302"/>
                  </a:cubicBezTo>
                  <a:cubicBezTo>
                    <a:pt x="214" y="302"/>
                    <a:pt x="214" y="302"/>
                    <a:pt x="214" y="302"/>
                  </a:cubicBezTo>
                  <a:cubicBezTo>
                    <a:pt x="215" y="303"/>
                    <a:pt x="215" y="303"/>
                    <a:pt x="215" y="303"/>
                  </a:cubicBezTo>
                  <a:cubicBezTo>
                    <a:pt x="215" y="303"/>
                    <a:pt x="215" y="303"/>
                    <a:pt x="215" y="303"/>
                  </a:cubicBezTo>
                  <a:cubicBezTo>
                    <a:pt x="215" y="303"/>
                    <a:pt x="215" y="303"/>
                    <a:pt x="215" y="303"/>
                  </a:cubicBezTo>
                  <a:cubicBezTo>
                    <a:pt x="215" y="303"/>
                    <a:pt x="215" y="303"/>
                    <a:pt x="215" y="303"/>
                  </a:cubicBezTo>
                  <a:cubicBezTo>
                    <a:pt x="216" y="303"/>
                    <a:pt x="216" y="303"/>
                    <a:pt x="216" y="303"/>
                  </a:cubicBezTo>
                  <a:cubicBezTo>
                    <a:pt x="216" y="303"/>
                    <a:pt x="216" y="303"/>
                    <a:pt x="216" y="303"/>
                  </a:cubicBezTo>
                  <a:cubicBezTo>
                    <a:pt x="216" y="303"/>
                    <a:pt x="216" y="303"/>
                    <a:pt x="216" y="303"/>
                  </a:cubicBezTo>
                  <a:cubicBezTo>
                    <a:pt x="216" y="304"/>
                    <a:pt x="216" y="304"/>
                    <a:pt x="217" y="304"/>
                  </a:cubicBezTo>
                  <a:cubicBezTo>
                    <a:pt x="217" y="304"/>
                    <a:pt x="217" y="304"/>
                    <a:pt x="217" y="304"/>
                  </a:cubicBezTo>
                  <a:cubicBezTo>
                    <a:pt x="217" y="304"/>
                    <a:pt x="217" y="304"/>
                    <a:pt x="217" y="304"/>
                  </a:cubicBezTo>
                  <a:cubicBezTo>
                    <a:pt x="217" y="304"/>
                    <a:pt x="217" y="304"/>
                    <a:pt x="217" y="304"/>
                  </a:cubicBezTo>
                  <a:cubicBezTo>
                    <a:pt x="217" y="304"/>
                    <a:pt x="217" y="304"/>
                    <a:pt x="217" y="304"/>
                  </a:cubicBezTo>
                  <a:cubicBezTo>
                    <a:pt x="218" y="304"/>
                    <a:pt x="218" y="304"/>
                    <a:pt x="218" y="304"/>
                  </a:cubicBezTo>
                  <a:cubicBezTo>
                    <a:pt x="218" y="304"/>
                    <a:pt x="218" y="304"/>
                    <a:pt x="218" y="304"/>
                  </a:cubicBezTo>
                  <a:cubicBezTo>
                    <a:pt x="218" y="305"/>
                    <a:pt x="218" y="305"/>
                    <a:pt x="218" y="305"/>
                  </a:cubicBezTo>
                  <a:cubicBezTo>
                    <a:pt x="218" y="305"/>
                    <a:pt x="218" y="305"/>
                    <a:pt x="218" y="305"/>
                  </a:cubicBezTo>
                  <a:cubicBezTo>
                    <a:pt x="219" y="305"/>
                    <a:pt x="219" y="305"/>
                    <a:pt x="219" y="305"/>
                  </a:cubicBezTo>
                  <a:cubicBezTo>
                    <a:pt x="219" y="305"/>
                    <a:pt x="219" y="305"/>
                    <a:pt x="219" y="305"/>
                  </a:cubicBezTo>
                  <a:cubicBezTo>
                    <a:pt x="219" y="305"/>
                    <a:pt x="219" y="305"/>
                    <a:pt x="219" y="305"/>
                  </a:cubicBezTo>
                  <a:cubicBezTo>
                    <a:pt x="219" y="305"/>
                    <a:pt x="219" y="305"/>
                    <a:pt x="219" y="305"/>
                  </a:cubicBezTo>
                  <a:cubicBezTo>
                    <a:pt x="220" y="305"/>
                    <a:pt x="220" y="305"/>
                    <a:pt x="220" y="305"/>
                  </a:cubicBezTo>
                  <a:cubicBezTo>
                    <a:pt x="220" y="305"/>
                    <a:pt x="220" y="305"/>
                    <a:pt x="220" y="305"/>
                  </a:cubicBezTo>
                  <a:cubicBezTo>
                    <a:pt x="221" y="306"/>
                    <a:pt x="221" y="306"/>
                    <a:pt x="221" y="306"/>
                  </a:cubicBezTo>
                  <a:cubicBezTo>
                    <a:pt x="221" y="306"/>
                    <a:pt x="221" y="306"/>
                    <a:pt x="221" y="306"/>
                  </a:cubicBezTo>
                  <a:cubicBezTo>
                    <a:pt x="221" y="306"/>
                    <a:pt x="221" y="306"/>
                    <a:pt x="221" y="306"/>
                  </a:cubicBezTo>
                  <a:cubicBezTo>
                    <a:pt x="221" y="306"/>
                    <a:pt x="221" y="306"/>
                    <a:pt x="222" y="306"/>
                  </a:cubicBezTo>
                  <a:cubicBezTo>
                    <a:pt x="222" y="306"/>
                    <a:pt x="222" y="306"/>
                    <a:pt x="222" y="306"/>
                  </a:cubicBezTo>
                  <a:cubicBezTo>
                    <a:pt x="222" y="306"/>
                    <a:pt x="222" y="306"/>
                    <a:pt x="222" y="306"/>
                  </a:cubicBezTo>
                  <a:cubicBezTo>
                    <a:pt x="222" y="306"/>
                    <a:pt x="222" y="306"/>
                    <a:pt x="222" y="306"/>
                  </a:cubicBezTo>
                  <a:cubicBezTo>
                    <a:pt x="222" y="306"/>
                    <a:pt x="222" y="306"/>
                    <a:pt x="222" y="306"/>
                  </a:cubicBezTo>
                  <a:cubicBezTo>
                    <a:pt x="223" y="306"/>
                    <a:pt x="223" y="306"/>
                    <a:pt x="223" y="306"/>
                  </a:cubicBezTo>
                  <a:cubicBezTo>
                    <a:pt x="223" y="306"/>
                    <a:pt x="223" y="306"/>
                    <a:pt x="223" y="306"/>
                  </a:cubicBezTo>
                  <a:cubicBezTo>
                    <a:pt x="223" y="306"/>
                    <a:pt x="223" y="306"/>
                    <a:pt x="223" y="306"/>
                  </a:cubicBezTo>
                  <a:cubicBezTo>
                    <a:pt x="223" y="306"/>
                    <a:pt x="223" y="306"/>
                    <a:pt x="223" y="306"/>
                  </a:cubicBezTo>
                  <a:cubicBezTo>
                    <a:pt x="224" y="306"/>
                    <a:pt x="224" y="306"/>
                    <a:pt x="224" y="306"/>
                  </a:cubicBezTo>
                  <a:cubicBezTo>
                    <a:pt x="224" y="306"/>
                    <a:pt x="224" y="306"/>
                    <a:pt x="224" y="306"/>
                  </a:cubicBezTo>
                  <a:cubicBezTo>
                    <a:pt x="224" y="307"/>
                    <a:pt x="224" y="307"/>
                    <a:pt x="224" y="307"/>
                  </a:cubicBezTo>
                  <a:cubicBezTo>
                    <a:pt x="225" y="307"/>
                    <a:pt x="225" y="307"/>
                    <a:pt x="225" y="307"/>
                  </a:cubicBezTo>
                  <a:cubicBezTo>
                    <a:pt x="225" y="307"/>
                    <a:pt x="225" y="307"/>
                    <a:pt x="225" y="307"/>
                  </a:cubicBezTo>
                  <a:cubicBezTo>
                    <a:pt x="225" y="307"/>
                    <a:pt x="225" y="307"/>
                    <a:pt x="225" y="307"/>
                  </a:cubicBezTo>
                  <a:cubicBezTo>
                    <a:pt x="226" y="307"/>
                    <a:pt x="226" y="307"/>
                    <a:pt x="226" y="307"/>
                  </a:cubicBezTo>
                  <a:cubicBezTo>
                    <a:pt x="226" y="307"/>
                    <a:pt x="226" y="307"/>
                    <a:pt x="226" y="307"/>
                  </a:cubicBezTo>
                  <a:cubicBezTo>
                    <a:pt x="226" y="307"/>
                    <a:pt x="226" y="307"/>
                    <a:pt x="226" y="307"/>
                  </a:cubicBezTo>
                  <a:cubicBezTo>
                    <a:pt x="226" y="307"/>
                    <a:pt x="226" y="307"/>
                    <a:pt x="226" y="307"/>
                  </a:cubicBezTo>
                  <a:cubicBezTo>
                    <a:pt x="227" y="307"/>
                    <a:pt x="227" y="307"/>
                    <a:pt x="227" y="307"/>
                  </a:cubicBezTo>
                  <a:cubicBezTo>
                    <a:pt x="227" y="307"/>
                    <a:pt x="227" y="307"/>
                    <a:pt x="227" y="307"/>
                  </a:cubicBezTo>
                  <a:cubicBezTo>
                    <a:pt x="227" y="307"/>
                    <a:pt x="227" y="307"/>
                    <a:pt x="227" y="307"/>
                  </a:cubicBezTo>
                  <a:cubicBezTo>
                    <a:pt x="228" y="307"/>
                    <a:pt x="228" y="307"/>
                    <a:pt x="229" y="307"/>
                  </a:cubicBezTo>
                  <a:cubicBezTo>
                    <a:pt x="237" y="307"/>
                    <a:pt x="237" y="307"/>
                    <a:pt x="237" y="307"/>
                  </a:cubicBezTo>
                  <a:cubicBezTo>
                    <a:pt x="238" y="307"/>
                    <a:pt x="238" y="307"/>
                    <a:pt x="238" y="307"/>
                  </a:cubicBezTo>
                  <a:cubicBezTo>
                    <a:pt x="256" y="307"/>
                    <a:pt x="272" y="322"/>
                    <a:pt x="272" y="341"/>
                  </a:cubicBezTo>
                  <a:cubicBezTo>
                    <a:pt x="272" y="342"/>
                    <a:pt x="272" y="342"/>
                    <a:pt x="272" y="342"/>
                  </a:cubicBezTo>
                  <a:cubicBezTo>
                    <a:pt x="272" y="343"/>
                    <a:pt x="272" y="343"/>
                    <a:pt x="272" y="343"/>
                  </a:cubicBezTo>
                  <a:cubicBezTo>
                    <a:pt x="272" y="343"/>
                    <a:pt x="272" y="343"/>
                    <a:pt x="272" y="343"/>
                  </a:cubicBezTo>
                  <a:cubicBezTo>
                    <a:pt x="272" y="344"/>
                    <a:pt x="272" y="344"/>
                    <a:pt x="272" y="344"/>
                  </a:cubicBezTo>
                  <a:cubicBezTo>
                    <a:pt x="272" y="344"/>
                    <a:pt x="272" y="344"/>
                    <a:pt x="272" y="344"/>
                  </a:cubicBezTo>
                  <a:cubicBezTo>
                    <a:pt x="272" y="344"/>
                    <a:pt x="272" y="344"/>
                    <a:pt x="272" y="344"/>
                  </a:cubicBezTo>
                  <a:cubicBezTo>
                    <a:pt x="272" y="344"/>
                    <a:pt x="272" y="344"/>
                    <a:pt x="272" y="344"/>
                  </a:cubicBezTo>
                  <a:cubicBezTo>
                    <a:pt x="272" y="345"/>
                    <a:pt x="272" y="345"/>
                    <a:pt x="272" y="345"/>
                  </a:cubicBezTo>
                  <a:cubicBezTo>
                    <a:pt x="272" y="345"/>
                    <a:pt x="272" y="345"/>
                    <a:pt x="272" y="345"/>
                  </a:cubicBezTo>
                  <a:cubicBezTo>
                    <a:pt x="272" y="345"/>
                    <a:pt x="272" y="345"/>
                    <a:pt x="272" y="345"/>
                  </a:cubicBezTo>
                  <a:cubicBezTo>
                    <a:pt x="272" y="345"/>
                    <a:pt x="272" y="345"/>
                    <a:pt x="272" y="345"/>
                  </a:cubicBezTo>
                  <a:cubicBezTo>
                    <a:pt x="272" y="346"/>
                    <a:pt x="272" y="346"/>
                    <a:pt x="272" y="346"/>
                  </a:cubicBezTo>
                  <a:cubicBezTo>
                    <a:pt x="272" y="346"/>
                    <a:pt x="272" y="346"/>
                    <a:pt x="272" y="346"/>
                  </a:cubicBezTo>
                  <a:cubicBezTo>
                    <a:pt x="272" y="347"/>
                    <a:pt x="272" y="347"/>
                    <a:pt x="272" y="347"/>
                  </a:cubicBezTo>
                  <a:cubicBezTo>
                    <a:pt x="272" y="347"/>
                    <a:pt x="272" y="347"/>
                    <a:pt x="272" y="347"/>
                  </a:cubicBezTo>
                  <a:cubicBezTo>
                    <a:pt x="272" y="347"/>
                    <a:pt x="272" y="347"/>
                    <a:pt x="272" y="347"/>
                  </a:cubicBezTo>
                  <a:cubicBezTo>
                    <a:pt x="272" y="347"/>
                    <a:pt x="272" y="347"/>
                    <a:pt x="272" y="347"/>
                  </a:cubicBezTo>
                  <a:cubicBezTo>
                    <a:pt x="272" y="348"/>
                    <a:pt x="272" y="348"/>
                    <a:pt x="272" y="348"/>
                  </a:cubicBezTo>
                  <a:cubicBezTo>
                    <a:pt x="272" y="348"/>
                    <a:pt x="272" y="348"/>
                    <a:pt x="272" y="348"/>
                  </a:cubicBezTo>
                  <a:cubicBezTo>
                    <a:pt x="272" y="348"/>
                    <a:pt x="272" y="348"/>
                    <a:pt x="272" y="348"/>
                  </a:cubicBezTo>
                  <a:cubicBezTo>
                    <a:pt x="272" y="348"/>
                    <a:pt x="272" y="348"/>
                    <a:pt x="272" y="348"/>
                  </a:cubicBezTo>
                  <a:cubicBezTo>
                    <a:pt x="275" y="358"/>
                    <a:pt x="284" y="366"/>
                    <a:pt x="294" y="366"/>
                  </a:cubicBezTo>
                  <a:cubicBezTo>
                    <a:pt x="294" y="366"/>
                    <a:pt x="294" y="366"/>
                    <a:pt x="294" y="366"/>
                  </a:cubicBezTo>
                  <a:cubicBezTo>
                    <a:pt x="295" y="367"/>
                    <a:pt x="295" y="367"/>
                    <a:pt x="295" y="367"/>
                  </a:cubicBezTo>
                  <a:cubicBezTo>
                    <a:pt x="295" y="367"/>
                    <a:pt x="295" y="367"/>
                    <a:pt x="295" y="367"/>
                  </a:cubicBezTo>
                  <a:cubicBezTo>
                    <a:pt x="295" y="367"/>
                    <a:pt x="295" y="367"/>
                    <a:pt x="295" y="367"/>
                  </a:cubicBezTo>
                  <a:cubicBezTo>
                    <a:pt x="295" y="367"/>
                    <a:pt x="296" y="367"/>
                    <a:pt x="296" y="367"/>
                  </a:cubicBezTo>
                  <a:cubicBezTo>
                    <a:pt x="299" y="367"/>
                    <a:pt x="299" y="367"/>
                    <a:pt x="299" y="367"/>
                  </a:cubicBezTo>
                  <a:cubicBezTo>
                    <a:pt x="318" y="367"/>
                    <a:pt x="333" y="382"/>
                    <a:pt x="333" y="401"/>
                  </a:cubicBezTo>
                  <a:cubicBezTo>
                    <a:pt x="333" y="402"/>
                    <a:pt x="333" y="402"/>
                    <a:pt x="333" y="402"/>
                  </a:cubicBezTo>
                  <a:cubicBezTo>
                    <a:pt x="333" y="403"/>
                    <a:pt x="333" y="403"/>
                    <a:pt x="333" y="403"/>
                  </a:cubicBezTo>
                  <a:cubicBezTo>
                    <a:pt x="333" y="403"/>
                    <a:pt x="333" y="403"/>
                    <a:pt x="333" y="403"/>
                  </a:cubicBezTo>
                  <a:cubicBezTo>
                    <a:pt x="333" y="403"/>
                    <a:pt x="333" y="403"/>
                    <a:pt x="333" y="403"/>
                  </a:cubicBezTo>
                  <a:cubicBezTo>
                    <a:pt x="333" y="403"/>
                    <a:pt x="333" y="403"/>
                    <a:pt x="333" y="403"/>
                  </a:cubicBezTo>
                  <a:cubicBezTo>
                    <a:pt x="333" y="404"/>
                    <a:pt x="333" y="404"/>
                    <a:pt x="333" y="404"/>
                  </a:cubicBezTo>
                  <a:cubicBezTo>
                    <a:pt x="333" y="404"/>
                    <a:pt x="333" y="404"/>
                    <a:pt x="333" y="404"/>
                  </a:cubicBezTo>
                  <a:cubicBezTo>
                    <a:pt x="333" y="405"/>
                    <a:pt x="333" y="405"/>
                    <a:pt x="333" y="405"/>
                  </a:cubicBezTo>
                  <a:cubicBezTo>
                    <a:pt x="333" y="405"/>
                    <a:pt x="333" y="405"/>
                    <a:pt x="333" y="405"/>
                  </a:cubicBezTo>
                  <a:cubicBezTo>
                    <a:pt x="334" y="405"/>
                    <a:pt x="334" y="405"/>
                    <a:pt x="334" y="405"/>
                  </a:cubicBezTo>
                  <a:cubicBezTo>
                    <a:pt x="334" y="405"/>
                    <a:pt x="334" y="405"/>
                    <a:pt x="334" y="405"/>
                  </a:cubicBezTo>
                  <a:cubicBezTo>
                    <a:pt x="334" y="406"/>
                    <a:pt x="334" y="406"/>
                    <a:pt x="334" y="406"/>
                  </a:cubicBezTo>
                  <a:cubicBezTo>
                    <a:pt x="334" y="406"/>
                    <a:pt x="334" y="406"/>
                    <a:pt x="334" y="406"/>
                  </a:cubicBezTo>
                  <a:cubicBezTo>
                    <a:pt x="335" y="413"/>
                    <a:pt x="339" y="419"/>
                    <a:pt x="346" y="423"/>
                  </a:cubicBezTo>
                  <a:cubicBezTo>
                    <a:pt x="346" y="423"/>
                    <a:pt x="346" y="423"/>
                    <a:pt x="346" y="423"/>
                  </a:cubicBezTo>
                  <a:cubicBezTo>
                    <a:pt x="346" y="423"/>
                    <a:pt x="346" y="423"/>
                    <a:pt x="346" y="423"/>
                  </a:cubicBezTo>
                  <a:cubicBezTo>
                    <a:pt x="347" y="424"/>
                    <a:pt x="347" y="424"/>
                    <a:pt x="347" y="424"/>
                  </a:cubicBezTo>
                  <a:cubicBezTo>
                    <a:pt x="347" y="424"/>
                    <a:pt x="347" y="424"/>
                    <a:pt x="347" y="424"/>
                  </a:cubicBezTo>
                  <a:cubicBezTo>
                    <a:pt x="347" y="424"/>
                    <a:pt x="347" y="424"/>
                    <a:pt x="347" y="424"/>
                  </a:cubicBezTo>
                  <a:cubicBezTo>
                    <a:pt x="347" y="424"/>
                    <a:pt x="347" y="424"/>
                    <a:pt x="347" y="424"/>
                  </a:cubicBezTo>
                  <a:cubicBezTo>
                    <a:pt x="348" y="424"/>
                    <a:pt x="348" y="424"/>
                    <a:pt x="348" y="424"/>
                  </a:cubicBezTo>
                  <a:cubicBezTo>
                    <a:pt x="348" y="424"/>
                    <a:pt x="348" y="424"/>
                    <a:pt x="348" y="424"/>
                  </a:cubicBezTo>
                  <a:cubicBezTo>
                    <a:pt x="348" y="424"/>
                    <a:pt x="348" y="424"/>
                    <a:pt x="348" y="424"/>
                  </a:cubicBezTo>
                  <a:cubicBezTo>
                    <a:pt x="348" y="424"/>
                    <a:pt x="348" y="424"/>
                    <a:pt x="348" y="424"/>
                  </a:cubicBezTo>
                  <a:cubicBezTo>
                    <a:pt x="349" y="425"/>
                    <a:pt x="349" y="425"/>
                    <a:pt x="349" y="425"/>
                  </a:cubicBezTo>
                  <a:cubicBezTo>
                    <a:pt x="349" y="425"/>
                    <a:pt x="349" y="425"/>
                    <a:pt x="349" y="425"/>
                  </a:cubicBezTo>
                  <a:cubicBezTo>
                    <a:pt x="349" y="425"/>
                    <a:pt x="349" y="425"/>
                    <a:pt x="349" y="425"/>
                  </a:cubicBezTo>
                  <a:cubicBezTo>
                    <a:pt x="349" y="425"/>
                    <a:pt x="349" y="425"/>
                    <a:pt x="349" y="425"/>
                  </a:cubicBezTo>
                  <a:cubicBezTo>
                    <a:pt x="350" y="425"/>
                    <a:pt x="350" y="425"/>
                    <a:pt x="350" y="425"/>
                  </a:cubicBezTo>
                  <a:cubicBezTo>
                    <a:pt x="350" y="425"/>
                    <a:pt x="350" y="425"/>
                    <a:pt x="350" y="425"/>
                  </a:cubicBezTo>
                  <a:cubicBezTo>
                    <a:pt x="350" y="425"/>
                    <a:pt x="350" y="425"/>
                    <a:pt x="350" y="425"/>
                  </a:cubicBezTo>
                  <a:cubicBezTo>
                    <a:pt x="350" y="425"/>
                    <a:pt x="350" y="425"/>
                    <a:pt x="351" y="425"/>
                  </a:cubicBezTo>
                  <a:cubicBezTo>
                    <a:pt x="351" y="425"/>
                    <a:pt x="351" y="425"/>
                    <a:pt x="351" y="425"/>
                  </a:cubicBezTo>
                  <a:cubicBezTo>
                    <a:pt x="351" y="425"/>
                    <a:pt x="351" y="425"/>
                    <a:pt x="351" y="425"/>
                  </a:cubicBezTo>
                  <a:cubicBezTo>
                    <a:pt x="351" y="425"/>
                    <a:pt x="351" y="425"/>
                    <a:pt x="351" y="425"/>
                  </a:cubicBezTo>
                  <a:cubicBezTo>
                    <a:pt x="351" y="425"/>
                    <a:pt x="351" y="425"/>
                    <a:pt x="351" y="425"/>
                  </a:cubicBezTo>
                  <a:cubicBezTo>
                    <a:pt x="352" y="426"/>
                    <a:pt x="352" y="426"/>
                    <a:pt x="352" y="426"/>
                  </a:cubicBezTo>
                  <a:cubicBezTo>
                    <a:pt x="352" y="426"/>
                    <a:pt x="352" y="426"/>
                    <a:pt x="352" y="426"/>
                  </a:cubicBezTo>
                  <a:cubicBezTo>
                    <a:pt x="353" y="426"/>
                    <a:pt x="353" y="426"/>
                    <a:pt x="353" y="426"/>
                  </a:cubicBezTo>
                  <a:cubicBezTo>
                    <a:pt x="353" y="426"/>
                    <a:pt x="353" y="426"/>
                    <a:pt x="353" y="426"/>
                  </a:cubicBezTo>
                  <a:cubicBezTo>
                    <a:pt x="353" y="426"/>
                    <a:pt x="353" y="426"/>
                    <a:pt x="353" y="426"/>
                  </a:cubicBezTo>
                  <a:cubicBezTo>
                    <a:pt x="353" y="426"/>
                    <a:pt x="353" y="426"/>
                    <a:pt x="353" y="426"/>
                  </a:cubicBezTo>
                  <a:cubicBezTo>
                    <a:pt x="353" y="426"/>
                    <a:pt x="353" y="426"/>
                    <a:pt x="353" y="426"/>
                  </a:cubicBezTo>
                  <a:cubicBezTo>
                    <a:pt x="354" y="426"/>
                    <a:pt x="354" y="426"/>
                    <a:pt x="354" y="426"/>
                  </a:cubicBezTo>
                  <a:cubicBezTo>
                    <a:pt x="354" y="426"/>
                    <a:pt x="354" y="426"/>
                    <a:pt x="354" y="426"/>
                  </a:cubicBezTo>
                  <a:cubicBezTo>
                    <a:pt x="354" y="426"/>
                    <a:pt x="354" y="426"/>
                    <a:pt x="354" y="426"/>
                  </a:cubicBezTo>
                  <a:cubicBezTo>
                    <a:pt x="355" y="426"/>
                    <a:pt x="355" y="426"/>
                    <a:pt x="355" y="426"/>
                  </a:cubicBezTo>
                  <a:cubicBezTo>
                    <a:pt x="355" y="426"/>
                    <a:pt x="355" y="426"/>
                    <a:pt x="355" y="426"/>
                  </a:cubicBezTo>
                  <a:cubicBezTo>
                    <a:pt x="356" y="426"/>
                    <a:pt x="356" y="426"/>
                    <a:pt x="356" y="426"/>
                  </a:cubicBezTo>
                  <a:cubicBezTo>
                    <a:pt x="356" y="426"/>
                    <a:pt x="356" y="426"/>
                    <a:pt x="356" y="426"/>
                  </a:cubicBezTo>
                  <a:cubicBezTo>
                    <a:pt x="356" y="426"/>
                    <a:pt x="356" y="426"/>
                    <a:pt x="356" y="426"/>
                  </a:cubicBezTo>
                  <a:cubicBezTo>
                    <a:pt x="356" y="426"/>
                    <a:pt x="356" y="426"/>
                    <a:pt x="356" y="426"/>
                  </a:cubicBezTo>
                  <a:cubicBezTo>
                    <a:pt x="356" y="426"/>
                    <a:pt x="356" y="426"/>
                    <a:pt x="356" y="426"/>
                  </a:cubicBezTo>
                  <a:cubicBezTo>
                    <a:pt x="357" y="426"/>
                    <a:pt x="357" y="426"/>
                    <a:pt x="358" y="426"/>
                  </a:cubicBezTo>
                  <a:cubicBezTo>
                    <a:pt x="366" y="426"/>
                    <a:pt x="366" y="426"/>
                    <a:pt x="366" y="426"/>
                  </a:cubicBezTo>
                  <a:cubicBezTo>
                    <a:pt x="369" y="426"/>
                    <a:pt x="369" y="426"/>
                    <a:pt x="369" y="426"/>
                  </a:cubicBezTo>
                  <a:cubicBezTo>
                    <a:pt x="388" y="426"/>
                    <a:pt x="403" y="442"/>
                    <a:pt x="403" y="460"/>
                  </a:cubicBezTo>
                  <a:cubicBezTo>
                    <a:pt x="403" y="464"/>
                    <a:pt x="403" y="464"/>
                    <a:pt x="403" y="464"/>
                  </a:cubicBezTo>
                  <a:cubicBezTo>
                    <a:pt x="403" y="465"/>
                    <a:pt x="403" y="465"/>
                    <a:pt x="403" y="465"/>
                  </a:cubicBezTo>
                  <a:cubicBezTo>
                    <a:pt x="403" y="465"/>
                    <a:pt x="403" y="465"/>
                    <a:pt x="403" y="465"/>
                  </a:cubicBezTo>
                  <a:cubicBezTo>
                    <a:pt x="403" y="466"/>
                    <a:pt x="403" y="466"/>
                    <a:pt x="403" y="466"/>
                  </a:cubicBezTo>
                  <a:cubicBezTo>
                    <a:pt x="403" y="466"/>
                    <a:pt x="403" y="466"/>
                    <a:pt x="403" y="466"/>
                  </a:cubicBezTo>
                  <a:cubicBezTo>
                    <a:pt x="403" y="466"/>
                    <a:pt x="403" y="466"/>
                    <a:pt x="403" y="466"/>
                  </a:cubicBezTo>
                  <a:cubicBezTo>
                    <a:pt x="403" y="466"/>
                    <a:pt x="403" y="466"/>
                    <a:pt x="403" y="466"/>
                  </a:cubicBezTo>
                  <a:cubicBezTo>
                    <a:pt x="403" y="467"/>
                    <a:pt x="403" y="467"/>
                    <a:pt x="403" y="467"/>
                  </a:cubicBezTo>
                  <a:cubicBezTo>
                    <a:pt x="403" y="467"/>
                    <a:pt x="403" y="467"/>
                    <a:pt x="403" y="467"/>
                  </a:cubicBezTo>
                  <a:cubicBezTo>
                    <a:pt x="403" y="467"/>
                    <a:pt x="403" y="467"/>
                    <a:pt x="403" y="467"/>
                  </a:cubicBezTo>
                  <a:cubicBezTo>
                    <a:pt x="403" y="467"/>
                    <a:pt x="403" y="467"/>
                    <a:pt x="403" y="467"/>
                  </a:cubicBezTo>
                  <a:cubicBezTo>
                    <a:pt x="403" y="468"/>
                    <a:pt x="403" y="468"/>
                    <a:pt x="403" y="468"/>
                  </a:cubicBezTo>
                  <a:cubicBezTo>
                    <a:pt x="403" y="468"/>
                    <a:pt x="403" y="468"/>
                    <a:pt x="403" y="468"/>
                  </a:cubicBezTo>
                  <a:cubicBezTo>
                    <a:pt x="403" y="469"/>
                    <a:pt x="403" y="469"/>
                    <a:pt x="403" y="469"/>
                  </a:cubicBezTo>
                  <a:cubicBezTo>
                    <a:pt x="403" y="469"/>
                    <a:pt x="403" y="469"/>
                    <a:pt x="403" y="469"/>
                  </a:cubicBezTo>
                  <a:cubicBezTo>
                    <a:pt x="403" y="469"/>
                    <a:pt x="403" y="469"/>
                    <a:pt x="403" y="469"/>
                  </a:cubicBezTo>
                  <a:cubicBezTo>
                    <a:pt x="403" y="469"/>
                    <a:pt x="403" y="469"/>
                    <a:pt x="403" y="469"/>
                  </a:cubicBezTo>
                  <a:cubicBezTo>
                    <a:pt x="403" y="470"/>
                    <a:pt x="403" y="470"/>
                    <a:pt x="403" y="470"/>
                  </a:cubicBezTo>
                  <a:cubicBezTo>
                    <a:pt x="403" y="470"/>
                    <a:pt x="403" y="470"/>
                    <a:pt x="403" y="470"/>
                  </a:cubicBezTo>
                  <a:cubicBezTo>
                    <a:pt x="404" y="470"/>
                    <a:pt x="404" y="470"/>
                    <a:pt x="404" y="470"/>
                  </a:cubicBezTo>
                  <a:cubicBezTo>
                    <a:pt x="404" y="470"/>
                    <a:pt x="404" y="470"/>
                    <a:pt x="404" y="470"/>
                  </a:cubicBezTo>
                  <a:cubicBezTo>
                    <a:pt x="404" y="471"/>
                    <a:pt x="404" y="471"/>
                    <a:pt x="404" y="471"/>
                  </a:cubicBezTo>
                  <a:cubicBezTo>
                    <a:pt x="404" y="471"/>
                    <a:pt x="404" y="471"/>
                    <a:pt x="404" y="471"/>
                  </a:cubicBezTo>
                  <a:cubicBezTo>
                    <a:pt x="404" y="472"/>
                    <a:pt x="404" y="472"/>
                    <a:pt x="404" y="472"/>
                  </a:cubicBezTo>
                  <a:cubicBezTo>
                    <a:pt x="404" y="472"/>
                    <a:pt x="404" y="472"/>
                    <a:pt x="404" y="472"/>
                  </a:cubicBezTo>
                  <a:cubicBezTo>
                    <a:pt x="404" y="472"/>
                    <a:pt x="404" y="472"/>
                    <a:pt x="404" y="472"/>
                  </a:cubicBezTo>
                  <a:cubicBezTo>
                    <a:pt x="404" y="472"/>
                    <a:pt x="404" y="472"/>
                    <a:pt x="404" y="472"/>
                  </a:cubicBezTo>
                  <a:cubicBezTo>
                    <a:pt x="404" y="473"/>
                    <a:pt x="404" y="473"/>
                    <a:pt x="404" y="473"/>
                  </a:cubicBezTo>
                  <a:cubicBezTo>
                    <a:pt x="404" y="473"/>
                    <a:pt x="404" y="473"/>
                    <a:pt x="404" y="473"/>
                  </a:cubicBezTo>
                  <a:cubicBezTo>
                    <a:pt x="405" y="473"/>
                    <a:pt x="405" y="473"/>
                    <a:pt x="405" y="473"/>
                  </a:cubicBezTo>
                  <a:cubicBezTo>
                    <a:pt x="405" y="473"/>
                    <a:pt x="405" y="473"/>
                    <a:pt x="405" y="473"/>
                  </a:cubicBezTo>
                  <a:cubicBezTo>
                    <a:pt x="405" y="474"/>
                    <a:pt x="405" y="474"/>
                    <a:pt x="405" y="474"/>
                  </a:cubicBezTo>
                  <a:cubicBezTo>
                    <a:pt x="405" y="474"/>
                    <a:pt x="405" y="474"/>
                    <a:pt x="405" y="474"/>
                  </a:cubicBezTo>
                  <a:cubicBezTo>
                    <a:pt x="405" y="474"/>
                    <a:pt x="405" y="474"/>
                    <a:pt x="405" y="474"/>
                  </a:cubicBezTo>
                  <a:cubicBezTo>
                    <a:pt x="405" y="474"/>
                    <a:pt x="405" y="474"/>
                    <a:pt x="405" y="474"/>
                  </a:cubicBezTo>
                  <a:cubicBezTo>
                    <a:pt x="405" y="475"/>
                    <a:pt x="405" y="475"/>
                    <a:pt x="405" y="475"/>
                  </a:cubicBezTo>
                  <a:cubicBezTo>
                    <a:pt x="405" y="475"/>
                    <a:pt x="405" y="475"/>
                    <a:pt x="405" y="475"/>
                  </a:cubicBezTo>
                  <a:cubicBezTo>
                    <a:pt x="406" y="475"/>
                    <a:pt x="406" y="475"/>
                    <a:pt x="406" y="475"/>
                  </a:cubicBezTo>
                  <a:cubicBezTo>
                    <a:pt x="406" y="475"/>
                    <a:pt x="406" y="475"/>
                    <a:pt x="406" y="475"/>
                  </a:cubicBezTo>
                  <a:cubicBezTo>
                    <a:pt x="406" y="476"/>
                    <a:pt x="406" y="476"/>
                    <a:pt x="406" y="476"/>
                  </a:cubicBezTo>
                  <a:cubicBezTo>
                    <a:pt x="406" y="476"/>
                    <a:pt x="406" y="476"/>
                    <a:pt x="406" y="476"/>
                  </a:cubicBezTo>
                  <a:cubicBezTo>
                    <a:pt x="406" y="476"/>
                    <a:pt x="406" y="476"/>
                    <a:pt x="406" y="476"/>
                  </a:cubicBezTo>
                  <a:cubicBezTo>
                    <a:pt x="406" y="476"/>
                    <a:pt x="406" y="476"/>
                    <a:pt x="406" y="476"/>
                  </a:cubicBezTo>
                  <a:cubicBezTo>
                    <a:pt x="406" y="477"/>
                    <a:pt x="406" y="477"/>
                    <a:pt x="406" y="477"/>
                  </a:cubicBezTo>
                  <a:cubicBezTo>
                    <a:pt x="406" y="477"/>
                    <a:pt x="406" y="477"/>
                    <a:pt x="406" y="477"/>
                  </a:cubicBezTo>
                  <a:cubicBezTo>
                    <a:pt x="407" y="477"/>
                    <a:pt x="407" y="477"/>
                    <a:pt x="407" y="477"/>
                  </a:cubicBezTo>
                  <a:cubicBezTo>
                    <a:pt x="407" y="477"/>
                    <a:pt x="407" y="477"/>
                    <a:pt x="407" y="477"/>
                  </a:cubicBezTo>
                  <a:cubicBezTo>
                    <a:pt x="407" y="478"/>
                    <a:pt x="407" y="478"/>
                    <a:pt x="407" y="478"/>
                  </a:cubicBezTo>
                  <a:cubicBezTo>
                    <a:pt x="407" y="478"/>
                    <a:pt x="407" y="478"/>
                    <a:pt x="407" y="478"/>
                  </a:cubicBezTo>
                  <a:cubicBezTo>
                    <a:pt x="407" y="478"/>
                    <a:pt x="407" y="478"/>
                    <a:pt x="407" y="478"/>
                  </a:cubicBezTo>
                  <a:cubicBezTo>
                    <a:pt x="407" y="478"/>
                    <a:pt x="407" y="478"/>
                    <a:pt x="407" y="478"/>
                  </a:cubicBezTo>
                  <a:cubicBezTo>
                    <a:pt x="408" y="479"/>
                    <a:pt x="408" y="479"/>
                    <a:pt x="408" y="479"/>
                  </a:cubicBezTo>
                  <a:cubicBezTo>
                    <a:pt x="408" y="479"/>
                    <a:pt x="408" y="479"/>
                    <a:pt x="408" y="479"/>
                  </a:cubicBezTo>
                  <a:cubicBezTo>
                    <a:pt x="408" y="479"/>
                    <a:pt x="408" y="479"/>
                    <a:pt x="408" y="479"/>
                  </a:cubicBezTo>
                  <a:cubicBezTo>
                    <a:pt x="408" y="479"/>
                    <a:pt x="408" y="479"/>
                    <a:pt x="408" y="479"/>
                  </a:cubicBezTo>
                  <a:cubicBezTo>
                    <a:pt x="408" y="479"/>
                    <a:pt x="408" y="480"/>
                    <a:pt x="408" y="480"/>
                  </a:cubicBezTo>
                  <a:cubicBezTo>
                    <a:pt x="408" y="480"/>
                    <a:pt x="408" y="480"/>
                    <a:pt x="408" y="480"/>
                  </a:cubicBezTo>
                  <a:cubicBezTo>
                    <a:pt x="409" y="480"/>
                    <a:pt x="409" y="480"/>
                    <a:pt x="409" y="480"/>
                  </a:cubicBezTo>
                  <a:cubicBezTo>
                    <a:pt x="409" y="480"/>
                    <a:pt x="409" y="480"/>
                    <a:pt x="409" y="480"/>
                  </a:cubicBezTo>
                  <a:cubicBezTo>
                    <a:pt x="409" y="481"/>
                    <a:pt x="409" y="481"/>
                    <a:pt x="409" y="481"/>
                  </a:cubicBezTo>
                  <a:cubicBezTo>
                    <a:pt x="409" y="481"/>
                    <a:pt x="409" y="481"/>
                    <a:pt x="409" y="481"/>
                  </a:cubicBezTo>
                  <a:cubicBezTo>
                    <a:pt x="410" y="481"/>
                    <a:pt x="410" y="481"/>
                    <a:pt x="410" y="481"/>
                  </a:cubicBezTo>
                  <a:cubicBezTo>
                    <a:pt x="410" y="481"/>
                    <a:pt x="410" y="481"/>
                    <a:pt x="410" y="481"/>
                  </a:cubicBezTo>
                  <a:cubicBezTo>
                    <a:pt x="410" y="481"/>
                    <a:pt x="410" y="481"/>
                    <a:pt x="410" y="481"/>
                  </a:cubicBezTo>
                  <a:cubicBezTo>
                    <a:pt x="410" y="481"/>
                    <a:pt x="410" y="481"/>
                    <a:pt x="410" y="481"/>
                  </a:cubicBezTo>
                  <a:cubicBezTo>
                    <a:pt x="410" y="482"/>
                    <a:pt x="410" y="482"/>
                    <a:pt x="410" y="482"/>
                  </a:cubicBezTo>
                  <a:cubicBezTo>
                    <a:pt x="410" y="482"/>
                    <a:pt x="410" y="482"/>
                    <a:pt x="410" y="482"/>
                  </a:cubicBezTo>
                  <a:cubicBezTo>
                    <a:pt x="411" y="482"/>
                    <a:pt x="411" y="482"/>
                    <a:pt x="411" y="482"/>
                  </a:cubicBezTo>
                  <a:cubicBezTo>
                    <a:pt x="411" y="482"/>
                    <a:pt x="411" y="482"/>
                    <a:pt x="411" y="482"/>
                  </a:cubicBezTo>
                  <a:cubicBezTo>
                    <a:pt x="411" y="483"/>
                    <a:pt x="411" y="483"/>
                    <a:pt x="411" y="483"/>
                  </a:cubicBezTo>
                  <a:cubicBezTo>
                    <a:pt x="411" y="483"/>
                    <a:pt x="411" y="483"/>
                    <a:pt x="411" y="483"/>
                  </a:cubicBezTo>
                  <a:cubicBezTo>
                    <a:pt x="412" y="483"/>
                    <a:pt x="412" y="483"/>
                    <a:pt x="412" y="483"/>
                  </a:cubicBezTo>
                  <a:cubicBezTo>
                    <a:pt x="412" y="483"/>
                    <a:pt x="412" y="483"/>
                    <a:pt x="412" y="483"/>
                  </a:cubicBezTo>
                  <a:cubicBezTo>
                    <a:pt x="412" y="483"/>
                    <a:pt x="412" y="483"/>
                    <a:pt x="412" y="483"/>
                  </a:cubicBezTo>
                  <a:cubicBezTo>
                    <a:pt x="412" y="483"/>
                    <a:pt x="412" y="483"/>
                    <a:pt x="412" y="483"/>
                  </a:cubicBezTo>
                  <a:cubicBezTo>
                    <a:pt x="412" y="484"/>
                    <a:pt x="412" y="484"/>
                    <a:pt x="413" y="484"/>
                  </a:cubicBezTo>
                  <a:cubicBezTo>
                    <a:pt x="413" y="484"/>
                    <a:pt x="413" y="484"/>
                    <a:pt x="413" y="484"/>
                  </a:cubicBezTo>
                  <a:cubicBezTo>
                    <a:pt x="413" y="484"/>
                    <a:pt x="413" y="484"/>
                    <a:pt x="413" y="484"/>
                  </a:cubicBezTo>
                  <a:cubicBezTo>
                    <a:pt x="413" y="484"/>
                    <a:pt x="413" y="484"/>
                    <a:pt x="413" y="484"/>
                  </a:cubicBezTo>
                  <a:cubicBezTo>
                    <a:pt x="414" y="484"/>
                    <a:pt x="414" y="484"/>
                    <a:pt x="414" y="484"/>
                  </a:cubicBezTo>
                  <a:cubicBezTo>
                    <a:pt x="414" y="484"/>
                    <a:pt x="414" y="484"/>
                    <a:pt x="414" y="484"/>
                  </a:cubicBezTo>
                  <a:cubicBezTo>
                    <a:pt x="414" y="485"/>
                    <a:pt x="414" y="485"/>
                    <a:pt x="414" y="485"/>
                  </a:cubicBezTo>
                  <a:cubicBezTo>
                    <a:pt x="414" y="485"/>
                    <a:pt x="414" y="485"/>
                    <a:pt x="414" y="485"/>
                  </a:cubicBezTo>
                  <a:cubicBezTo>
                    <a:pt x="415" y="485"/>
                    <a:pt x="415" y="485"/>
                    <a:pt x="415" y="485"/>
                  </a:cubicBezTo>
                  <a:cubicBezTo>
                    <a:pt x="415" y="485"/>
                    <a:pt x="415" y="485"/>
                    <a:pt x="415" y="485"/>
                  </a:cubicBezTo>
                  <a:cubicBezTo>
                    <a:pt x="415" y="485"/>
                    <a:pt x="415" y="485"/>
                    <a:pt x="415" y="485"/>
                  </a:cubicBezTo>
                  <a:cubicBezTo>
                    <a:pt x="415" y="485"/>
                    <a:pt x="415" y="485"/>
                    <a:pt x="415" y="485"/>
                  </a:cubicBezTo>
                  <a:cubicBezTo>
                    <a:pt x="416" y="486"/>
                    <a:pt x="416" y="486"/>
                    <a:pt x="416" y="486"/>
                  </a:cubicBezTo>
                  <a:cubicBezTo>
                    <a:pt x="416" y="486"/>
                    <a:pt x="416" y="486"/>
                    <a:pt x="416" y="486"/>
                  </a:cubicBezTo>
                  <a:cubicBezTo>
                    <a:pt x="416" y="486"/>
                    <a:pt x="416" y="486"/>
                    <a:pt x="416" y="486"/>
                  </a:cubicBezTo>
                  <a:cubicBezTo>
                    <a:pt x="416" y="486"/>
                    <a:pt x="416" y="486"/>
                    <a:pt x="416" y="486"/>
                  </a:cubicBezTo>
                  <a:cubicBezTo>
                    <a:pt x="417" y="486"/>
                    <a:pt x="417" y="486"/>
                    <a:pt x="417" y="486"/>
                  </a:cubicBezTo>
                  <a:cubicBezTo>
                    <a:pt x="417" y="486"/>
                    <a:pt x="417" y="486"/>
                    <a:pt x="417" y="486"/>
                  </a:cubicBezTo>
                  <a:cubicBezTo>
                    <a:pt x="417" y="486"/>
                    <a:pt x="417" y="486"/>
                    <a:pt x="417" y="486"/>
                  </a:cubicBezTo>
                  <a:cubicBezTo>
                    <a:pt x="417" y="486"/>
                    <a:pt x="417" y="486"/>
                    <a:pt x="417" y="486"/>
                  </a:cubicBezTo>
                  <a:cubicBezTo>
                    <a:pt x="417" y="487"/>
                    <a:pt x="417" y="487"/>
                    <a:pt x="418" y="487"/>
                  </a:cubicBezTo>
                  <a:cubicBezTo>
                    <a:pt x="418" y="487"/>
                    <a:pt x="418" y="487"/>
                    <a:pt x="418" y="487"/>
                  </a:cubicBezTo>
                  <a:cubicBezTo>
                    <a:pt x="418" y="487"/>
                    <a:pt x="418" y="487"/>
                    <a:pt x="418" y="487"/>
                  </a:cubicBezTo>
                  <a:cubicBezTo>
                    <a:pt x="418" y="487"/>
                    <a:pt x="418" y="487"/>
                    <a:pt x="418" y="487"/>
                  </a:cubicBezTo>
                  <a:cubicBezTo>
                    <a:pt x="419" y="487"/>
                    <a:pt x="419" y="487"/>
                    <a:pt x="419" y="487"/>
                  </a:cubicBezTo>
                  <a:cubicBezTo>
                    <a:pt x="419" y="487"/>
                    <a:pt x="419" y="487"/>
                    <a:pt x="419" y="487"/>
                  </a:cubicBezTo>
                  <a:cubicBezTo>
                    <a:pt x="419" y="487"/>
                    <a:pt x="419" y="487"/>
                    <a:pt x="419" y="487"/>
                  </a:cubicBezTo>
                  <a:cubicBezTo>
                    <a:pt x="419" y="487"/>
                    <a:pt x="419" y="487"/>
                    <a:pt x="419" y="487"/>
                  </a:cubicBezTo>
                  <a:cubicBezTo>
                    <a:pt x="420" y="487"/>
                    <a:pt x="420" y="487"/>
                    <a:pt x="420" y="487"/>
                  </a:cubicBezTo>
                  <a:cubicBezTo>
                    <a:pt x="420" y="487"/>
                    <a:pt x="420" y="487"/>
                    <a:pt x="420" y="487"/>
                  </a:cubicBezTo>
                  <a:cubicBezTo>
                    <a:pt x="420" y="488"/>
                    <a:pt x="420" y="488"/>
                    <a:pt x="420" y="488"/>
                  </a:cubicBezTo>
                  <a:cubicBezTo>
                    <a:pt x="420" y="488"/>
                    <a:pt x="420" y="488"/>
                    <a:pt x="420" y="488"/>
                  </a:cubicBezTo>
                  <a:cubicBezTo>
                    <a:pt x="421" y="488"/>
                    <a:pt x="421" y="488"/>
                    <a:pt x="421" y="488"/>
                  </a:cubicBezTo>
                  <a:cubicBezTo>
                    <a:pt x="421" y="488"/>
                    <a:pt x="421" y="488"/>
                    <a:pt x="421" y="488"/>
                  </a:cubicBezTo>
                  <a:cubicBezTo>
                    <a:pt x="422" y="488"/>
                    <a:pt x="422" y="488"/>
                    <a:pt x="422" y="488"/>
                  </a:cubicBezTo>
                  <a:cubicBezTo>
                    <a:pt x="422" y="488"/>
                    <a:pt x="422" y="488"/>
                    <a:pt x="422" y="488"/>
                  </a:cubicBezTo>
                  <a:cubicBezTo>
                    <a:pt x="422" y="488"/>
                    <a:pt x="422" y="488"/>
                    <a:pt x="422" y="488"/>
                  </a:cubicBezTo>
                  <a:cubicBezTo>
                    <a:pt x="422" y="488"/>
                    <a:pt x="422" y="488"/>
                    <a:pt x="422" y="488"/>
                  </a:cubicBezTo>
                  <a:cubicBezTo>
                    <a:pt x="422" y="488"/>
                    <a:pt x="423" y="488"/>
                    <a:pt x="423" y="488"/>
                  </a:cubicBezTo>
                  <a:cubicBezTo>
                    <a:pt x="423" y="488"/>
                    <a:pt x="423" y="488"/>
                    <a:pt x="423" y="488"/>
                  </a:cubicBezTo>
                  <a:cubicBezTo>
                    <a:pt x="423" y="488"/>
                    <a:pt x="423" y="488"/>
                    <a:pt x="423" y="488"/>
                  </a:cubicBezTo>
                  <a:cubicBezTo>
                    <a:pt x="423" y="488"/>
                    <a:pt x="423" y="488"/>
                    <a:pt x="423" y="488"/>
                  </a:cubicBezTo>
                  <a:cubicBezTo>
                    <a:pt x="424" y="488"/>
                    <a:pt x="424" y="488"/>
                    <a:pt x="424" y="488"/>
                  </a:cubicBezTo>
                  <a:cubicBezTo>
                    <a:pt x="424" y="488"/>
                    <a:pt x="424" y="488"/>
                    <a:pt x="424" y="488"/>
                  </a:cubicBezTo>
                  <a:cubicBezTo>
                    <a:pt x="425" y="488"/>
                    <a:pt x="425" y="488"/>
                    <a:pt x="425" y="488"/>
                  </a:cubicBezTo>
                  <a:cubicBezTo>
                    <a:pt x="425" y="488"/>
                    <a:pt x="425" y="488"/>
                    <a:pt x="425" y="488"/>
                  </a:cubicBezTo>
                  <a:cubicBezTo>
                    <a:pt x="425" y="488"/>
                    <a:pt x="425" y="488"/>
                    <a:pt x="425" y="488"/>
                  </a:cubicBezTo>
                  <a:cubicBezTo>
                    <a:pt x="425" y="488"/>
                    <a:pt x="425" y="488"/>
                    <a:pt x="425" y="488"/>
                  </a:cubicBezTo>
                  <a:cubicBezTo>
                    <a:pt x="426" y="489"/>
                    <a:pt x="426" y="489"/>
                    <a:pt x="426" y="489"/>
                  </a:cubicBezTo>
                  <a:cubicBezTo>
                    <a:pt x="426" y="489"/>
                    <a:pt x="426" y="489"/>
                    <a:pt x="426" y="489"/>
                  </a:cubicBezTo>
                  <a:cubicBezTo>
                    <a:pt x="426" y="489"/>
                    <a:pt x="426" y="489"/>
                    <a:pt x="426" y="489"/>
                  </a:cubicBezTo>
                  <a:cubicBezTo>
                    <a:pt x="426" y="489"/>
                    <a:pt x="427" y="489"/>
                    <a:pt x="427" y="489"/>
                  </a:cubicBezTo>
                  <a:cubicBezTo>
                    <a:pt x="440" y="489"/>
                    <a:pt x="440" y="489"/>
                    <a:pt x="440" y="489"/>
                  </a:cubicBezTo>
                  <a:cubicBezTo>
                    <a:pt x="504" y="489"/>
                    <a:pt x="504" y="489"/>
                    <a:pt x="504" y="489"/>
                  </a:cubicBezTo>
                  <a:cubicBezTo>
                    <a:pt x="523" y="489"/>
                    <a:pt x="538" y="504"/>
                    <a:pt x="538" y="523"/>
                  </a:cubicBezTo>
                  <a:cubicBezTo>
                    <a:pt x="538" y="578"/>
                    <a:pt x="538" y="578"/>
                    <a:pt x="538" y="578"/>
                  </a:cubicBezTo>
                  <a:cubicBezTo>
                    <a:pt x="538" y="647"/>
                    <a:pt x="538" y="647"/>
                    <a:pt x="538" y="647"/>
                  </a:cubicBezTo>
                  <a:cubicBezTo>
                    <a:pt x="538" y="648"/>
                    <a:pt x="538" y="648"/>
                    <a:pt x="538" y="648"/>
                  </a:cubicBezTo>
                  <a:cubicBezTo>
                    <a:pt x="538" y="661"/>
                    <a:pt x="549" y="672"/>
                    <a:pt x="562" y="672"/>
                  </a:cubicBezTo>
                  <a:cubicBezTo>
                    <a:pt x="571" y="672"/>
                    <a:pt x="571" y="672"/>
                    <a:pt x="571" y="672"/>
                  </a:cubicBezTo>
                  <a:cubicBezTo>
                    <a:pt x="584" y="672"/>
                    <a:pt x="595" y="661"/>
                    <a:pt x="595" y="648"/>
                  </a:cubicBezTo>
                  <a:cubicBezTo>
                    <a:pt x="595" y="645"/>
                    <a:pt x="595" y="645"/>
                    <a:pt x="595" y="645"/>
                  </a:cubicBezTo>
                  <a:cubicBezTo>
                    <a:pt x="595" y="626"/>
                    <a:pt x="610" y="611"/>
                    <a:pt x="629" y="611"/>
                  </a:cubicBezTo>
                  <a:cubicBezTo>
                    <a:pt x="642" y="611"/>
                    <a:pt x="642" y="611"/>
                    <a:pt x="642" y="611"/>
                  </a:cubicBezTo>
                  <a:cubicBezTo>
                    <a:pt x="655" y="611"/>
                    <a:pt x="666" y="600"/>
                    <a:pt x="666" y="586"/>
                  </a:cubicBezTo>
                  <a:cubicBezTo>
                    <a:pt x="666" y="578"/>
                    <a:pt x="666" y="578"/>
                    <a:pt x="666" y="578"/>
                  </a:cubicBezTo>
                  <a:cubicBezTo>
                    <a:pt x="666" y="568"/>
                    <a:pt x="659" y="559"/>
                    <a:pt x="650" y="555"/>
                  </a:cubicBezTo>
                  <a:cubicBezTo>
                    <a:pt x="645" y="554"/>
                    <a:pt x="627" y="557"/>
                    <a:pt x="621" y="554"/>
                  </a:cubicBezTo>
                  <a:cubicBezTo>
                    <a:pt x="605" y="546"/>
                    <a:pt x="599" y="529"/>
                    <a:pt x="601" y="517"/>
                  </a:cubicBezTo>
                  <a:cubicBezTo>
                    <a:pt x="604" y="501"/>
                    <a:pt x="613" y="489"/>
                    <a:pt x="630" y="489"/>
                  </a:cubicBezTo>
                  <a:cubicBezTo>
                    <a:pt x="706" y="489"/>
                    <a:pt x="706" y="489"/>
                    <a:pt x="706" y="489"/>
                  </a:cubicBezTo>
                  <a:cubicBezTo>
                    <a:pt x="720" y="489"/>
                    <a:pt x="731" y="478"/>
                    <a:pt x="731" y="465"/>
                  </a:cubicBezTo>
                  <a:cubicBezTo>
                    <a:pt x="731" y="457"/>
                    <a:pt x="731" y="457"/>
                    <a:pt x="731" y="457"/>
                  </a:cubicBezTo>
                  <a:cubicBezTo>
                    <a:pt x="731" y="443"/>
                    <a:pt x="720" y="432"/>
                    <a:pt x="706" y="432"/>
                  </a:cubicBezTo>
                  <a:cubicBezTo>
                    <a:pt x="630" y="432"/>
                    <a:pt x="630" y="432"/>
                    <a:pt x="630" y="432"/>
                  </a:cubicBezTo>
                  <a:cubicBezTo>
                    <a:pt x="611" y="432"/>
                    <a:pt x="596" y="417"/>
                    <a:pt x="596" y="398"/>
                  </a:cubicBezTo>
                  <a:cubicBezTo>
                    <a:pt x="596" y="396"/>
                    <a:pt x="596" y="396"/>
                    <a:pt x="596" y="396"/>
                  </a:cubicBezTo>
                  <a:cubicBezTo>
                    <a:pt x="596" y="383"/>
                    <a:pt x="585" y="372"/>
                    <a:pt x="571" y="372"/>
                  </a:cubicBezTo>
                  <a:cubicBezTo>
                    <a:pt x="498" y="372"/>
                    <a:pt x="498" y="372"/>
                    <a:pt x="498" y="372"/>
                  </a:cubicBezTo>
                  <a:cubicBezTo>
                    <a:pt x="480" y="372"/>
                    <a:pt x="464" y="357"/>
                    <a:pt x="464" y="338"/>
                  </a:cubicBezTo>
                  <a:cubicBezTo>
                    <a:pt x="464" y="272"/>
                    <a:pt x="464" y="272"/>
                    <a:pt x="464" y="272"/>
                  </a:cubicBezTo>
                  <a:cubicBezTo>
                    <a:pt x="464" y="267"/>
                    <a:pt x="463" y="263"/>
                    <a:pt x="461" y="259"/>
                  </a:cubicBezTo>
                  <a:cubicBezTo>
                    <a:pt x="461" y="259"/>
                    <a:pt x="461" y="259"/>
                    <a:pt x="461" y="259"/>
                  </a:cubicBezTo>
                  <a:cubicBezTo>
                    <a:pt x="456" y="251"/>
                    <a:pt x="449" y="246"/>
                    <a:pt x="440" y="246"/>
                  </a:cubicBezTo>
                  <a:cubicBezTo>
                    <a:pt x="430" y="246"/>
                    <a:pt x="430" y="246"/>
                    <a:pt x="430" y="246"/>
                  </a:cubicBezTo>
                  <a:cubicBezTo>
                    <a:pt x="412" y="246"/>
                    <a:pt x="396" y="231"/>
                    <a:pt x="396" y="212"/>
                  </a:cubicBezTo>
                  <a:cubicBezTo>
                    <a:pt x="396" y="212"/>
                    <a:pt x="396" y="212"/>
                    <a:pt x="396" y="212"/>
                  </a:cubicBezTo>
                  <a:cubicBezTo>
                    <a:pt x="396" y="199"/>
                    <a:pt x="385" y="188"/>
                    <a:pt x="372" y="188"/>
                  </a:cubicBezTo>
                  <a:cubicBezTo>
                    <a:pt x="355" y="187"/>
                    <a:pt x="355" y="187"/>
                    <a:pt x="355" y="187"/>
                  </a:cubicBezTo>
                  <a:cubicBezTo>
                    <a:pt x="343" y="186"/>
                    <a:pt x="334" y="175"/>
                    <a:pt x="334" y="163"/>
                  </a:cubicBezTo>
                  <a:cubicBezTo>
                    <a:pt x="334" y="155"/>
                    <a:pt x="334" y="155"/>
                    <a:pt x="334" y="155"/>
                  </a:cubicBezTo>
                  <a:cubicBezTo>
                    <a:pt x="334" y="142"/>
                    <a:pt x="345" y="131"/>
                    <a:pt x="358" y="131"/>
                  </a:cubicBezTo>
                  <a:cubicBezTo>
                    <a:pt x="400" y="131"/>
                    <a:pt x="400" y="131"/>
                    <a:pt x="400" y="131"/>
                  </a:cubicBezTo>
                  <a:cubicBezTo>
                    <a:pt x="400" y="24"/>
                    <a:pt x="400" y="24"/>
                    <a:pt x="400" y="24"/>
                  </a:cubicBezTo>
                  <a:cubicBezTo>
                    <a:pt x="399" y="11"/>
                    <a:pt x="389" y="0"/>
                    <a:pt x="375" y="0"/>
                  </a:cubicBezTo>
                  <a:cubicBezTo>
                    <a:pt x="90" y="0"/>
                    <a:pt x="90" y="0"/>
                    <a:pt x="90" y="0"/>
                  </a:cubicBezTo>
                  <a:cubicBezTo>
                    <a:pt x="78" y="0"/>
                    <a:pt x="68" y="10"/>
                    <a:pt x="66" y="22"/>
                  </a:cubicBezTo>
                  <a:cubicBezTo>
                    <a:pt x="66" y="39"/>
                    <a:pt x="66" y="39"/>
                    <a:pt x="66" y="39"/>
                  </a:cubicBezTo>
                  <a:cubicBezTo>
                    <a:pt x="66" y="53"/>
                    <a:pt x="55" y="63"/>
                    <a:pt x="42" y="63"/>
                  </a:cubicBezTo>
                  <a:cubicBezTo>
                    <a:pt x="0" y="63"/>
                    <a:pt x="0" y="63"/>
                    <a:pt x="0" y="63"/>
                  </a:cubicBezTo>
                  <a:cubicBezTo>
                    <a:pt x="0" y="216"/>
                    <a:pt x="0" y="216"/>
                    <a:pt x="0" y="216"/>
                  </a:cubicBezTo>
                  <a:close/>
                  <a:moveTo>
                    <a:pt x="403" y="464"/>
                  </a:moveTo>
                  <a:cubicBezTo>
                    <a:pt x="403" y="464"/>
                    <a:pt x="403" y="464"/>
                    <a:pt x="403" y="464"/>
                  </a:cubicBezTo>
                  <a:cubicBezTo>
                    <a:pt x="403" y="464"/>
                    <a:pt x="403" y="464"/>
                    <a:pt x="403" y="464"/>
                  </a:cubicBezTo>
                  <a:close/>
                  <a:moveTo>
                    <a:pt x="204" y="283"/>
                  </a:moveTo>
                  <a:cubicBezTo>
                    <a:pt x="204" y="283"/>
                    <a:pt x="204" y="283"/>
                    <a:pt x="204" y="283"/>
                  </a:cubicBezTo>
                  <a:cubicBezTo>
                    <a:pt x="204" y="283"/>
                    <a:pt x="204" y="283"/>
                    <a:pt x="204" y="283"/>
                  </a:cubicBezTo>
                  <a:close/>
                  <a:moveTo>
                    <a:pt x="272" y="342"/>
                  </a:moveTo>
                  <a:cubicBezTo>
                    <a:pt x="272" y="342"/>
                    <a:pt x="272" y="342"/>
                    <a:pt x="272" y="342"/>
                  </a:cubicBezTo>
                  <a:cubicBezTo>
                    <a:pt x="272" y="342"/>
                    <a:pt x="272" y="342"/>
                    <a:pt x="272" y="342"/>
                  </a:cubicBezTo>
                  <a:close/>
                  <a:moveTo>
                    <a:pt x="333" y="402"/>
                  </a:moveTo>
                  <a:cubicBezTo>
                    <a:pt x="333" y="402"/>
                    <a:pt x="333" y="402"/>
                    <a:pt x="333" y="402"/>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92" name="Freeform 33">
              <a:extLst>
                <a:ext uri="{FF2B5EF4-FFF2-40B4-BE49-F238E27FC236}">
                  <a16:creationId xmlns:a16="http://schemas.microsoft.com/office/drawing/2014/main" id="{13ED1416-A85B-43B4-9F53-2764BE2C218E}"/>
                </a:ext>
              </a:extLst>
            </p:cNvPr>
            <p:cNvSpPr>
              <a:spLocks noEditPoints="1"/>
            </p:cNvSpPr>
            <p:nvPr userDrawn="1"/>
          </p:nvSpPr>
          <p:spPr bwMode="auto">
            <a:xfrm>
              <a:off x="2631" y="2048"/>
              <a:ext cx="470" cy="323"/>
            </a:xfrm>
            <a:custGeom>
              <a:avLst/>
              <a:gdLst>
                <a:gd name="T0" fmla="*/ 266 w 266"/>
                <a:gd name="T1" fmla="*/ 120 h 183"/>
                <a:gd name="T2" fmla="*/ 266 w 266"/>
                <a:gd name="T3" fmla="*/ 60 h 183"/>
                <a:gd name="T4" fmla="*/ 24 w 266"/>
                <a:gd name="T5" fmla="*/ 60 h 183"/>
                <a:gd name="T6" fmla="*/ 0 w 266"/>
                <a:gd name="T7" fmla="*/ 85 h 183"/>
                <a:gd name="T8" fmla="*/ 0 w 266"/>
                <a:gd name="T9" fmla="*/ 159 h 183"/>
                <a:gd name="T10" fmla="*/ 24 w 266"/>
                <a:gd name="T11" fmla="*/ 183 h 183"/>
                <a:gd name="T12" fmla="*/ 106 w 266"/>
                <a:gd name="T13" fmla="*/ 183 h 183"/>
                <a:gd name="T14" fmla="*/ 130 w 266"/>
                <a:gd name="T15" fmla="*/ 159 h 183"/>
                <a:gd name="T16" fmla="*/ 130 w 266"/>
                <a:gd name="T17" fmla="*/ 142 h 183"/>
                <a:gd name="T18" fmla="*/ 154 w 266"/>
                <a:gd name="T19" fmla="*/ 120 h 183"/>
                <a:gd name="T20" fmla="*/ 266 w 266"/>
                <a:gd name="T21" fmla="*/ 120 h 183"/>
                <a:gd name="T22" fmla="*/ 38 w 266"/>
                <a:gd name="T23" fmla="*/ 0 h 183"/>
                <a:gd name="T24" fmla="*/ 38 w 266"/>
                <a:gd name="T25" fmla="*/ 0 h 183"/>
                <a:gd name="T26" fmla="*/ 38 w 266"/>
                <a:gd name="T2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6" h="183">
                  <a:moveTo>
                    <a:pt x="266" y="120"/>
                  </a:moveTo>
                  <a:cubicBezTo>
                    <a:pt x="266" y="60"/>
                    <a:pt x="266" y="60"/>
                    <a:pt x="266" y="60"/>
                  </a:cubicBezTo>
                  <a:cubicBezTo>
                    <a:pt x="179" y="60"/>
                    <a:pt x="105" y="60"/>
                    <a:pt x="24" y="60"/>
                  </a:cubicBezTo>
                  <a:cubicBezTo>
                    <a:pt x="11" y="60"/>
                    <a:pt x="0" y="71"/>
                    <a:pt x="0" y="85"/>
                  </a:cubicBezTo>
                  <a:cubicBezTo>
                    <a:pt x="0" y="159"/>
                    <a:pt x="0" y="159"/>
                    <a:pt x="0" y="159"/>
                  </a:cubicBezTo>
                  <a:cubicBezTo>
                    <a:pt x="0" y="173"/>
                    <a:pt x="11" y="183"/>
                    <a:pt x="24" y="183"/>
                  </a:cubicBezTo>
                  <a:cubicBezTo>
                    <a:pt x="106" y="183"/>
                    <a:pt x="106" y="183"/>
                    <a:pt x="106" y="183"/>
                  </a:cubicBezTo>
                  <a:cubicBezTo>
                    <a:pt x="119" y="183"/>
                    <a:pt x="130" y="173"/>
                    <a:pt x="130" y="159"/>
                  </a:cubicBezTo>
                  <a:cubicBezTo>
                    <a:pt x="130" y="142"/>
                    <a:pt x="130" y="142"/>
                    <a:pt x="130" y="142"/>
                  </a:cubicBezTo>
                  <a:cubicBezTo>
                    <a:pt x="132" y="130"/>
                    <a:pt x="142" y="120"/>
                    <a:pt x="154" y="120"/>
                  </a:cubicBezTo>
                  <a:cubicBezTo>
                    <a:pt x="266" y="120"/>
                    <a:pt x="266" y="120"/>
                    <a:pt x="266" y="120"/>
                  </a:cubicBezTo>
                  <a:close/>
                  <a:moveTo>
                    <a:pt x="38" y="0"/>
                  </a:moveTo>
                  <a:cubicBezTo>
                    <a:pt x="38" y="0"/>
                    <a:pt x="38" y="0"/>
                    <a:pt x="38" y="0"/>
                  </a:cubicBezTo>
                  <a:cubicBezTo>
                    <a:pt x="38" y="0"/>
                    <a:pt x="38" y="0"/>
                    <a:pt x="38" y="0"/>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93" name="Freeform 34">
              <a:extLst>
                <a:ext uri="{FF2B5EF4-FFF2-40B4-BE49-F238E27FC236}">
                  <a16:creationId xmlns:a16="http://schemas.microsoft.com/office/drawing/2014/main" id="{1D7A3611-1395-4D9A-ABAA-FAABC9882DFD}"/>
                </a:ext>
              </a:extLst>
            </p:cNvPr>
            <p:cNvSpPr>
              <a:spLocks/>
            </p:cNvSpPr>
            <p:nvPr userDrawn="1"/>
          </p:nvSpPr>
          <p:spPr bwMode="auto">
            <a:xfrm>
              <a:off x="3101" y="2064"/>
              <a:ext cx="706" cy="424"/>
            </a:xfrm>
            <a:custGeom>
              <a:avLst/>
              <a:gdLst>
                <a:gd name="T0" fmla="*/ 198 w 400"/>
                <a:gd name="T1" fmla="*/ 0 h 240"/>
                <a:gd name="T2" fmla="*/ 400 w 400"/>
                <a:gd name="T3" fmla="*/ 0 h 240"/>
                <a:gd name="T4" fmla="*/ 400 w 400"/>
                <a:gd name="T5" fmla="*/ 89 h 240"/>
                <a:gd name="T6" fmla="*/ 375 w 400"/>
                <a:gd name="T7" fmla="*/ 113 h 240"/>
                <a:gd name="T8" fmla="*/ 361 w 400"/>
                <a:gd name="T9" fmla="*/ 113 h 240"/>
                <a:gd name="T10" fmla="*/ 330 w 400"/>
                <a:gd name="T11" fmla="*/ 146 h 240"/>
                <a:gd name="T12" fmla="*/ 330 w 400"/>
                <a:gd name="T13" fmla="*/ 216 h 240"/>
                <a:gd name="T14" fmla="*/ 306 w 400"/>
                <a:gd name="T15" fmla="*/ 240 h 240"/>
                <a:gd name="T16" fmla="*/ 198 w 400"/>
                <a:gd name="T17" fmla="*/ 240 h 240"/>
                <a:gd name="T18" fmla="*/ 200 w 400"/>
                <a:gd name="T19" fmla="*/ 216 h 240"/>
                <a:gd name="T20" fmla="*/ 200 w 400"/>
                <a:gd name="T21" fmla="*/ 133 h 240"/>
                <a:gd name="T22" fmla="*/ 176 w 400"/>
                <a:gd name="T23" fmla="*/ 111 h 240"/>
                <a:gd name="T24" fmla="*/ 0 w 400"/>
                <a:gd name="T25" fmla="*/ 111 h 240"/>
                <a:gd name="T26" fmla="*/ 0 w 400"/>
                <a:gd name="T27" fmla="*/ 51 h 240"/>
                <a:gd name="T28" fmla="*/ 33 w 400"/>
                <a:gd name="T29" fmla="*/ 51 h 240"/>
                <a:gd name="T30" fmla="*/ 39 w 400"/>
                <a:gd name="T31" fmla="*/ 51 h 240"/>
                <a:gd name="T32" fmla="*/ 42 w 400"/>
                <a:gd name="T33" fmla="*/ 51 h 240"/>
                <a:gd name="T34" fmla="*/ 168 w 400"/>
                <a:gd name="T35" fmla="*/ 51 h 240"/>
                <a:gd name="T36" fmla="*/ 197 w 400"/>
                <a:gd name="T37" fmla="*/ 21 h 240"/>
                <a:gd name="T38" fmla="*/ 198 w 400"/>
                <a:gd name="T3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0" h="240">
                  <a:moveTo>
                    <a:pt x="198" y="0"/>
                  </a:moveTo>
                  <a:cubicBezTo>
                    <a:pt x="400" y="0"/>
                    <a:pt x="400" y="0"/>
                    <a:pt x="400" y="0"/>
                  </a:cubicBezTo>
                  <a:cubicBezTo>
                    <a:pt x="400" y="89"/>
                    <a:pt x="400" y="89"/>
                    <a:pt x="400" y="89"/>
                  </a:cubicBezTo>
                  <a:cubicBezTo>
                    <a:pt x="400" y="102"/>
                    <a:pt x="389" y="113"/>
                    <a:pt x="375" y="113"/>
                  </a:cubicBezTo>
                  <a:cubicBezTo>
                    <a:pt x="361" y="113"/>
                    <a:pt x="361" y="113"/>
                    <a:pt x="361" y="113"/>
                  </a:cubicBezTo>
                  <a:cubicBezTo>
                    <a:pt x="337" y="113"/>
                    <a:pt x="330" y="136"/>
                    <a:pt x="330" y="146"/>
                  </a:cubicBezTo>
                  <a:cubicBezTo>
                    <a:pt x="330" y="216"/>
                    <a:pt x="330" y="216"/>
                    <a:pt x="330" y="216"/>
                  </a:cubicBezTo>
                  <a:cubicBezTo>
                    <a:pt x="330" y="230"/>
                    <a:pt x="319" y="240"/>
                    <a:pt x="306" y="240"/>
                  </a:cubicBezTo>
                  <a:cubicBezTo>
                    <a:pt x="198" y="240"/>
                    <a:pt x="198" y="240"/>
                    <a:pt x="198" y="240"/>
                  </a:cubicBezTo>
                  <a:cubicBezTo>
                    <a:pt x="200" y="216"/>
                    <a:pt x="200" y="216"/>
                    <a:pt x="200" y="216"/>
                  </a:cubicBezTo>
                  <a:cubicBezTo>
                    <a:pt x="200" y="133"/>
                    <a:pt x="200" y="133"/>
                    <a:pt x="200" y="133"/>
                  </a:cubicBezTo>
                  <a:cubicBezTo>
                    <a:pt x="198" y="121"/>
                    <a:pt x="188" y="111"/>
                    <a:pt x="176" y="111"/>
                  </a:cubicBezTo>
                  <a:cubicBezTo>
                    <a:pt x="0" y="111"/>
                    <a:pt x="0" y="111"/>
                    <a:pt x="0" y="111"/>
                  </a:cubicBezTo>
                  <a:cubicBezTo>
                    <a:pt x="0" y="51"/>
                    <a:pt x="0" y="51"/>
                    <a:pt x="0" y="51"/>
                  </a:cubicBezTo>
                  <a:cubicBezTo>
                    <a:pt x="33" y="51"/>
                    <a:pt x="33" y="51"/>
                    <a:pt x="33" y="51"/>
                  </a:cubicBezTo>
                  <a:cubicBezTo>
                    <a:pt x="35" y="51"/>
                    <a:pt x="37" y="51"/>
                    <a:pt x="39" y="51"/>
                  </a:cubicBezTo>
                  <a:cubicBezTo>
                    <a:pt x="40" y="51"/>
                    <a:pt x="41" y="51"/>
                    <a:pt x="42" y="51"/>
                  </a:cubicBezTo>
                  <a:cubicBezTo>
                    <a:pt x="168" y="51"/>
                    <a:pt x="168" y="51"/>
                    <a:pt x="168" y="51"/>
                  </a:cubicBezTo>
                  <a:cubicBezTo>
                    <a:pt x="184" y="51"/>
                    <a:pt x="197" y="37"/>
                    <a:pt x="197" y="21"/>
                  </a:cubicBezTo>
                  <a:lnTo>
                    <a:pt x="198" y="0"/>
                  </a:lnTo>
                  <a:close/>
                </a:path>
              </a:pathLst>
            </a:custGeom>
            <a:solidFill>
              <a:srgbClr val="0100FE"/>
            </a:solidFill>
            <a:ln w="22225"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pPr>
              <a:endParaRPr kumimoji="0" lang="nl-NL" sz="1800" b="0"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endParaRPr>
            </a:p>
          </p:txBody>
        </p:sp>
        <p:sp>
          <p:nvSpPr>
            <p:cNvPr id="94" name="Freeform 35">
              <a:extLst>
                <a:ext uri="{FF2B5EF4-FFF2-40B4-BE49-F238E27FC236}">
                  <a16:creationId xmlns:a16="http://schemas.microsoft.com/office/drawing/2014/main" id="{19059EE6-4ED7-4F03-B530-0EECC8707485}"/>
                </a:ext>
              </a:extLst>
            </p:cNvPr>
            <p:cNvSpPr>
              <a:spLocks/>
            </p:cNvSpPr>
            <p:nvPr userDrawn="1"/>
          </p:nvSpPr>
          <p:spPr bwMode="auto">
            <a:xfrm>
              <a:off x="3450" y="2375"/>
              <a:ext cx="233" cy="113"/>
            </a:xfrm>
            <a:custGeom>
              <a:avLst/>
              <a:gdLst>
                <a:gd name="T0" fmla="*/ 132 w 132"/>
                <a:gd name="T1" fmla="*/ 0 h 64"/>
                <a:gd name="T2" fmla="*/ 132 w 132"/>
                <a:gd name="T3" fmla="*/ 40 h 64"/>
                <a:gd name="T4" fmla="*/ 108 w 132"/>
                <a:gd name="T5" fmla="*/ 64 h 64"/>
                <a:gd name="T6" fmla="*/ 0 w 132"/>
                <a:gd name="T7" fmla="*/ 64 h 64"/>
                <a:gd name="T8" fmla="*/ 2 w 132"/>
                <a:gd name="T9" fmla="*/ 40 h 64"/>
                <a:gd name="T10" fmla="*/ 2 w 132"/>
                <a:gd name="T11" fmla="*/ 0 h 64"/>
                <a:gd name="T12" fmla="*/ 132 w 132"/>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32" h="64">
                  <a:moveTo>
                    <a:pt x="132" y="0"/>
                  </a:moveTo>
                  <a:cubicBezTo>
                    <a:pt x="132" y="40"/>
                    <a:pt x="132" y="40"/>
                    <a:pt x="132" y="40"/>
                  </a:cubicBezTo>
                  <a:cubicBezTo>
                    <a:pt x="132" y="54"/>
                    <a:pt x="121" y="64"/>
                    <a:pt x="108" y="64"/>
                  </a:cubicBezTo>
                  <a:cubicBezTo>
                    <a:pt x="0" y="64"/>
                    <a:pt x="0" y="64"/>
                    <a:pt x="0" y="64"/>
                  </a:cubicBezTo>
                  <a:cubicBezTo>
                    <a:pt x="2" y="40"/>
                    <a:pt x="2" y="40"/>
                    <a:pt x="2" y="40"/>
                  </a:cubicBezTo>
                  <a:cubicBezTo>
                    <a:pt x="2" y="0"/>
                    <a:pt x="2" y="0"/>
                    <a:pt x="2" y="0"/>
                  </a:cubicBezTo>
                  <a:lnTo>
                    <a:pt x="132" y="0"/>
                  </a:lnTo>
                  <a:close/>
                </a:path>
              </a:pathLst>
            </a:custGeom>
            <a:solidFill>
              <a:srgbClr val="0100FE"/>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lvl="0"/>
              <a:endParaRPr lang="nl-NL" b="0" i="0">
                <a:latin typeface="Arial" panose="020B0604020202020204" pitchFamily="34" charset="0"/>
                <a:cs typeface="Arial" panose="020B0604020202020204" pitchFamily="34" charset="0"/>
              </a:endParaRPr>
            </a:p>
          </p:txBody>
        </p:sp>
        <p:sp>
          <p:nvSpPr>
            <p:cNvPr id="95" name="Freeform 36">
              <a:extLst>
                <a:ext uri="{FF2B5EF4-FFF2-40B4-BE49-F238E27FC236}">
                  <a16:creationId xmlns:a16="http://schemas.microsoft.com/office/drawing/2014/main" id="{226EF779-A68C-439A-9913-8070DBE0CC04}"/>
                </a:ext>
              </a:extLst>
            </p:cNvPr>
            <p:cNvSpPr>
              <a:spLocks noEditPoints="1"/>
            </p:cNvSpPr>
            <p:nvPr userDrawn="1"/>
          </p:nvSpPr>
          <p:spPr bwMode="auto">
            <a:xfrm>
              <a:off x="3544" y="2375"/>
              <a:ext cx="490" cy="365"/>
            </a:xfrm>
            <a:custGeom>
              <a:avLst/>
              <a:gdLst>
                <a:gd name="T0" fmla="*/ 17 w 278"/>
                <a:gd name="T1" fmla="*/ 92 h 207"/>
                <a:gd name="T2" fmla="*/ 41 w 278"/>
                <a:gd name="T3" fmla="*/ 124 h 207"/>
                <a:gd name="T4" fmla="*/ 87 w 278"/>
                <a:gd name="T5" fmla="*/ 158 h 207"/>
                <a:gd name="T6" fmla="*/ 87 w 278"/>
                <a:gd name="T7" fmla="*/ 162 h 207"/>
                <a:gd name="T8" fmla="*/ 87 w 278"/>
                <a:gd name="T9" fmla="*/ 163 h 207"/>
                <a:gd name="T10" fmla="*/ 87 w 278"/>
                <a:gd name="T11" fmla="*/ 163 h 207"/>
                <a:gd name="T12" fmla="*/ 87 w 278"/>
                <a:gd name="T13" fmla="*/ 164 h 207"/>
                <a:gd name="T14" fmla="*/ 87 w 278"/>
                <a:gd name="T15" fmla="*/ 164 h 207"/>
                <a:gd name="T16" fmla="*/ 87 w 278"/>
                <a:gd name="T17" fmla="*/ 165 h 207"/>
                <a:gd name="T18" fmla="*/ 87 w 278"/>
                <a:gd name="T19" fmla="*/ 166 h 207"/>
                <a:gd name="T20" fmla="*/ 97 w 278"/>
                <a:gd name="T21" fmla="*/ 181 h 207"/>
                <a:gd name="T22" fmla="*/ 97 w 278"/>
                <a:gd name="T23" fmla="*/ 181 h 207"/>
                <a:gd name="T24" fmla="*/ 98 w 278"/>
                <a:gd name="T25" fmla="*/ 181 h 207"/>
                <a:gd name="T26" fmla="*/ 98 w 278"/>
                <a:gd name="T27" fmla="*/ 182 h 207"/>
                <a:gd name="T28" fmla="*/ 99 w 278"/>
                <a:gd name="T29" fmla="*/ 182 h 207"/>
                <a:gd name="T30" fmla="*/ 99 w 278"/>
                <a:gd name="T31" fmla="*/ 182 h 207"/>
                <a:gd name="T32" fmla="*/ 100 w 278"/>
                <a:gd name="T33" fmla="*/ 183 h 207"/>
                <a:gd name="T34" fmla="*/ 100 w 278"/>
                <a:gd name="T35" fmla="*/ 183 h 207"/>
                <a:gd name="T36" fmla="*/ 101 w 278"/>
                <a:gd name="T37" fmla="*/ 183 h 207"/>
                <a:gd name="T38" fmla="*/ 101 w 278"/>
                <a:gd name="T39" fmla="*/ 183 h 207"/>
                <a:gd name="T40" fmla="*/ 102 w 278"/>
                <a:gd name="T41" fmla="*/ 184 h 207"/>
                <a:gd name="T42" fmla="*/ 102 w 278"/>
                <a:gd name="T43" fmla="*/ 184 h 207"/>
                <a:gd name="T44" fmla="*/ 103 w 278"/>
                <a:gd name="T45" fmla="*/ 184 h 207"/>
                <a:gd name="T46" fmla="*/ 103 w 278"/>
                <a:gd name="T47" fmla="*/ 184 h 207"/>
                <a:gd name="T48" fmla="*/ 103 w 278"/>
                <a:gd name="T49" fmla="*/ 184 h 207"/>
                <a:gd name="T50" fmla="*/ 104 w 278"/>
                <a:gd name="T51" fmla="*/ 185 h 207"/>
                <a:gd name="T52" fmla="*/ 105 w 278"/>
                <a:gd name="T53" fmla="*/ 185 h 207"/>
                <a:gd name="T54" fmla="*/ 106 w 278"/>
                <a:gd name="T55" fmla="*/ 185 h 207"/>
                <a:gd name="T56" fmla="*/ 106 w 278"/>
                <a:gd name="T57" fmla="*/ 185 h 207"/>
                <a:gd name="T58" fmla="*/ 107 w 278"/>
                <a:gd name="T59" fmla="*/ 185 h 207"/>
                <a:gd name="T60" fmla="*/ 107 w 278"/>
                <a:gd name="T61" fmla="*/ 185 h 207"/>
                <a:gd name="T62" fmla="*/ 108 w 278"/>
                <a:gd name="T63" fmla="*/ 185 h 207"/>
                <a:gd name="T64" fmla="*/ 109 w 278"/>
                <a:gd name="T65" fmla="*/ 185 h 207"/>
                <a:gd name="T66" fmla="*/ 109 w 278"/>
                <a:gd name="T67" fmla="*/ 185 h 207"/>
                <a:gd name="T68" fmla="*/ 110 w 278"/>
                <a:gd name="T69" fmla="*/ 186 h 207"/>
                <a:gd name="T70" fmla="*/ 110 w 278"/>
                <a:gd name="T71" fmla="*/ 186 h 207"/>
                <a:gd name="T72" fmla="*/ 181 w 278"/>
                <a:gd name="T73" fmla="*/ 186 h 207"/>
                <a:gd name="T74" fmla="*/ 213 w 278"/>
                <a:gd name="T75" fmla="*/ 207 h 207"/>
                <a:gd name="T76" fmla="*/ 178 w 278"/>
                <a:gd name="T77" fmla="*/ 116 h 207"/>
                <a:gd name="T78" fmla="*/ 147 w 278"/>
                <a:gd name="T79" fmla="*/ 91 h 207"/>
                <a:gd name="T80" fmla="*/ 171 w 278"/>
                <a:gd name="T81" fmla="*/ 59 h 207"/>
                <a:gd name="T82" fmla="*/ 278 w 278"/>
                <a:gd name="T83" fmla="*/ 0 h 207"/>
                <a:gd name="T84" fmla="*/ 79 w 278"/>
                <a:gd name="T85" fmla="*/ 40 h 207"/>
                <a:gd name="T86" fmla="*/ 0 w 278"/>
                <a:gd name="T87" fmla="*/ 64 h 207"/>
                <a:gd name="T88" fmla="*/ 87 w 278"/>
                <a:gd name="T89" fmla="*/ 16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8" h="207">
                  <a:moveTo>
                    <a:pt x="0" y="64"/>
                  </a:moveTo>
                  <a:cubicBezTo>
                    <a:pt x="10" y="65"/>
                    <a:pt x="17" y="71"/>
                    <a:pt x="17" y="92"/>
                  </a:cubicBezTo>
                  <a:cubicBezTo>
                    <a:pt x="17" y="100"/>
                    <a:pt x="17" y="100"/>
                    <a:pt x="17" y="100"/>
                  </a:cubicBezTo>
                  <a:cubicBezTo>
                    <a:pt x="17" y="113"/>
                    <a:pt x="28" y="124"/>
                    <a:pt x="41" y="124"/>
                  </a:cubicBezTo>
                  <a:cubicBezTo>
                    <a:pt x="53" y="124"/>
                    <a:pt x="53" y="124"/>
                    <a:pt x="53" y="124"/>
                  </a:cubicBezTo>
                  <a:cubicBezTo>
                    <a:pt x="72" y="124"/>
                    <a:pt x="87" y="140"/>
                    <a:pt x="87" y="158"/>
                  </a:cubicBezTo>
                  <a:cubicBezTo>
                    <a:pt x="87" y="161"/>
                    <a:pt x="87" y="161"/>
                    <a:pt x="87" y="161"/>
                  </a:cubicBezTo>
                  <a:cubicBezTo>
                    <a:pt x="87" y="162"/>
                    <a:pt x="87" y="162"/>
                    <a:pt x="87" y="162"/>
                  </a:cubicBezTo>
                  <a:cubicBezTo>
                    <a:pt x="87" y="162"/>
                    <a:pt x="87" y="162"/>
                    <a:pt x="87" y="162"/>
                  </a:cubicBezTo>
                  <a:cubicBezTo>
                    <a:pt x="87" y="163"/>
                    <a:pt x="87" y="163"/>
                    <a:pt x="87" y="163"/>
                  </a:cubicBezTo>
                  <a:cubicBezTo>
                    <a:pt x="87" y="163"/>
                    <a:pt x="87" y="163"/>
                    <a:pt x="87" y="163"/>
                  </a:cubicBezTo>
                  <a:cubicBezTo>
                    <a:pt x="87" y="163"/>
                    <a:pt x="87" y="163"/>
                    <a:pt x="87" y="163"/>
                  </a:cubicBezTo>
                  <a:cubicBezTo>
                    <a:pt x="87" y="163"/>
                    <a:pt x="87" y="163"/>
                    <a:pt x="87" y="163"/>
                  </a:cubicBezTo>
                  <a:cubicBezTo>
                    <a:pt x="87" y="164"/>
                    <a:pt x="87" y="164"/>
                    <a:pt x="87" y="164"/>
                  </a:cubicBezTo>
                  <a:cubicBezTo>
                    <a:pt x="87" y="164"/>
                    <a:pt x="87" y="164"/>
                    <a:pt x="87" y="164"/>
                  </a:cubicBezTo>
                  <a:cubicBezTo>
                    <a:pt x="87" y="164"/>
                    <a:pt x="87" y="164"/>
                    <a:pt x="87" y="164"/>
                  </a:cubicBezTo>
                  <a:cubicBezTo>
                    <a:pt x="87" y="164"/>
                    <a:pt x="87" y="164"/>
                    <a:pt x="87" y="164"/>
                  </a:cubicBezTo>
                  <a:cubicBezTo>
                    <a:pt x="87" y="165"/>
                    <a:pt x="87" y="165"/>
                    <a:pt x="87" y="165"/>
                  </a:cubicBezTo>
                  <a:cubicBezTo>
                    <a:pt x="87" y="165"/>
                    <a:pt x="87" y="165"/>
                    <a:pt x="87" y="165"/>
                  </a:cubicBezTo>
                  <a:cubicBezTo>
                    <a:pt x="87" y="166"/>
                    <a:pt x="87" y="166"/>
                    <a:pt x="87" y="166"/>
                  </a:cubicBezTo>
                  <a:cubicBezTo>
                    <a:pt x="87" y="166"/>
                    <a:pt x="87" y="166"/>
                    <a:pt x="87" y="166"/>
                  </a:cubicBezTo>
                  <a:cubicBezTo>
                    <a:pt x="88" y="172"/>
                    <a:pt x="92" y="177"/>
                    <a:pt x="97" y="181"/>
                  </a:cubicBezTo>
                  <a:cubicBezTo>
                    <a:pt x="97" y="181"/>
                    <a:pt x="97" y="181"/>
                    <a:pt x="97" y="181"/>
                  </a:cubicBezTo>
                  <a:cubicBezTo>
                    <a:pt x="97" y="181"/>
                    <a:pt x="97" y="181"/>
                    <a:pt x="97" y="181"/>
                  </a:cubicBezTo>
                  <a:cubicBezTo>
                    <a:pt x="97" y="181"/>
                    <a:pt x="97" y="181"/>
                    <a:pt x="97" y="181"/>
                  </a:cubicBezTo>
                  <a:cubicBezTo>
                    <a:pt x="98" y="181"/>
                    <a:pt x="98" y="181"/>
                    <a:pt x="98" y="181"/>
                  </a:cubicBezTo>
                  <a:cubicBezTo>
                    <a:pt x="98" y="181"/>
                    <a:pt x="98" y="181"/>
                    <a:pt x="98" y="181"/>
                  </a:cubicBezTo>
                  <a:cubicBezTo>
                    <a:pt x="98" y="182"/>
                    <a:pt x="98" y="182"/>
                    <a:pt x="98" y="182"/>
                  </a:cubicBezTo>
                  <a:cubicBezTo>
                    <a:pt x="98" y="182"/>
                    <a:pt x="98" y="182"/>
                    <a:pt x="98" y="182"/>
                  </a:cubicBezTo>
                  <a:cubicBezTo>
                    <a:pt x="99" y="182"/>
                    <a:pt x="99" y="182"/>
                    <a:pt x="99" y="182"/>
                  </a:cubicBezTo>
                  <a:cubicBezTo>
                    <a:pt x="99" y="182"/>
                    <a:pt x="99" y="182"/>
                    <a:pt x="99" y="182"/>
                  </a:cubicBezTo>
                  <a:cubicBezTo>
                    <a:pt x="99" y="182"/>
                    <a:pt x="99" y="182"/>
                    <a:pt x="99" y="182"/>
                  </a:cubicBezTo>
                  <a:cubicBezTo>
                    <a:pt x="99" y="182"/>
                    <a:pt x="99" y="182"/>
                    <a:pt x="99" y="182"/>
                  </a:cubicBezTo>
                  <a:cubicBezTo>
                    <a:pt x="100" y="183"/>
                    <a:pt x="100" y="183"/>
                    <a:pt x="100" y="183"/>
                  </a:cubicBezTo>
                  <a:cubicBezTo>
                    <a:pt x="100" y="183"/>
                    <a:pt x="100" y="183"/>
                    <a:pt x="100" y="183"/>
                  </a:cubicBezTo>
                  <a:cubicBezTo>
                    <a:pt x="100" y="183"/>
                    <a:pt x="100" y="183"/>
                    <a:pt x="100" y="183"/>
                  </a:cubicBezTo>
                  <a:cubicBezTo>
                    <a:pt x="100" y="183"/>
                    <a:pt x="100" y="183"/>
                    <a:pt x="100" y="183"/>
                  </a:cubicBezTo>
                  <a:cubicBezTo>
                    <a:pt x="101" y="183"/>
                    <a:pt x="101" y="183"/>
                    <a:pt x="101" y="183"/>
                  </a:cubicBezTo>
                  <a:cubicBezTo>
                    <a:pt x="101" y="183"/>
                    <a:pt x="101" y="183"/>
                    <a:pt x="101" y="183"/>
                  </a:cubicBezTo>
                  <a:cubicBezTo>
                    <a:pt x="101" y="183"/>
                    <a:pt x="101" y="183"/>
                    <a:pt x="101" y="183"/>
                  </a:cubicBezTo>
                  <a:cubicBezTo>
                    <a:pt x="101" y="183"/>
                    <a:pt x="101" y="183"/>
                    <a:pt x="101" y="183"/>
                  </a:cubicBezTo>
                  <a:cubicBezTo>
                    <a:pt x="101" y="183"/>
                    <a:pt x="102" y="184"/>
                    <a:pt x="102" y="184"/>
                  </a:cubicBezTo>
                  <a:cubicBezTo>
                    <a:pt x="102" y="184"/>
                    <a:pt x="102" y="184"/>
                    <a:pt x="102" y="184"/>
                  </a:cubicBezTo>
                  <a:cubicBezTo>
                    <a:pt x="102" y="184"/>
                    <a:pt x="102" y="184"/>
                    <a:pt x="102" y="184"/>
                  </a:cubicBezTo>
                  <a:cubicBezTo>
                    <a:pt x="102" y="184"/>
                    <a:pt x="102" y="184"/>
                    <a:pt x="102" y="184"/>
                  </a:cubicBezTo>
                  <a:cubicBezTo>
                    <a:pt x="103" y="184"/>
                    <a:pt x="103" y="184"/>
                    <a:pt x="103" y="184"/>
                  </a:cubicBezTo>
                  <a:cubicBezTo>
                    <a:pt x="103" y="184"/>
                    <a:pt x="103" y="184"/>
                    <a:pt x="103" y="184"/>
                  </a:cubicBezTo>
                  <a:cubicBezTo>
                    <a:pt x="103" y="184"/>
                    <a:pt x="103" y="184"/>
                    <a:pt x="103" y="184"/>
                  </a:cubicBezTo>
                  <a:cubicBezTo>
                    <a:pt x="103" y="184"/>
                    <a:pt x="103" y="184"/>
                    <a:pt x="103" y="184"/>
                  </a:cubicBezTo>
                  <a:cubicBezTo>
                    <a:pt x="103" y="184"/>
                    <a:pt x="103" y="184"/>
                    <a:pt x="103" y="184"/>
                  </a:cubicBezTo>
                  <a:cubicBezTo>
                    <a:pt x="104" y="184"/>
                    <a:pt x="104" y="185"/>
                    <a:pt x="104" y="185"/>
                  </a:cubicBezTo>
                  <a:cubicBezTo>
                    <a:pt x="104" y="185"/>
                    <a:pt x="104" y="185"/>
                    <a:pt x="104" y="185"/>
                  </a:cubicBezTo>
                  <a:cubicBezTo>
                    <a:pt x="104" y="185"/>
                    <a:pt x="104" y="185"/>
                    <a:pt x="104" y="185"/>
                  </a:cubicBezTo>
                  <a:cubicBezTo>
                    <a:pt x="105" y="185"/>
                    <a:pt x="105" y="185"/>
                    <a:pt x="105" y="185"/>
                  </a:cubicBezTo>
                  <a:cubicBezTo>
                    <a:pt x="105" y="185"/>
                    <a:pt x="105" y="185"/>
                    <a:pt x="105"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7" y="185"/>
                    <a:pt x="107" y="185"/>
                  </a:cubicBezTo>
                  <a:cubicBezTo>
                    <a:pt x="107" y="185"/>
                    <a:pt x="107" y="185"/>
                    <a:pt x="107" y="185"/>
                  </a:cubicBezTo>
                  <a:cubicBezTo>
                    <a:pt x="107" y="185"/>
                    <a:pt x="107" y="185"/>
                    <a:pt x="107" y="185"/>
                  </a:cubicBezTo>
                  <a:cubicBezTo>
                    <a:pt x="107" y="185"/>
                    <a:pt x="108" y="185"/>
                    <a:pt x="108" y="185"/>
                  </a:cubicBezTo>
                  <a:cubicBezTo>
                    <a:pt x="108" y="185"/>
                    <a:pt x="108" y="185"/>
                    <a:pt x="108" y="185"/>
                  </a:cubicBezTo>
                  <a:cubicBezTo>
                    <a:pt x="108" y="185"/>
                    <a:pt x="108" y="185"/>
                    <a:pt x="108" y="185"/>
                  </a:cubicBezTo>
                  <a:cubicBezTo>
                    <a:pt x="109" y="185"/>
                    <a:pt x="109" y="185"/>
                    <a:pt x="109" y="185"/>
                  </a:cubicBezTo>
                  <a:cubicBezTo>
                    <a:pt x="109" y="185"/>
                    <a:pt x="109" y="185"/>
                    <a:pt x="109" y="185"/>
                  </a:cubicBezTo>
                  <a:cubicBezTo>
                    <a:pt x="109" y="185"/>
                    <a:pt x="109" y="185"/>
                    <a:pt x="109" y="185"/>
                  </a:cubicBezTo>
                  <a:cubicBezTo>
                    <a:pt x="109" y="185"/>
                    <a:pt x="109" y="185"/>
                    <a:pt x="109" y="185"/>
                  </a:cubicBezTo>
                  <a:cubicBezTo>
                    <a:pt x="110" y="186"/>
                    <a:pt x="110" y="186"/>
                    <a:pt x="110" y="186"/>
                  </a:cubicBezTo>
                  <a:cubicBezTo>
                    <a:pt x="110" y="186"/>
                    <a:pt x="110" y="186"/>
                    <a:pt x="110" y="186"/>
                  </a:cubicBezTo>
                  <a:cubicBezTo>
                    <a:pt x="110" y="186"/>
                    <a:pt x="110" y="186"/>
                    <a:pt x="110" y="186"/>
                  </a:cubicBezTo>
                  <a:cubicBezTo>
                    <a:pt x="111" y="186"/>
                    <a:pt x="111" y="186"/>
                    <a:pt x="111" y="186"/>
                  </a:cubicBezTo>
                  <a:cubicBezTo>
                    <a:pt x="181" y="186"/>
                    <a:pt x="181" y="186"/>
                    <a:pt x="181" y="186"/>
                  </a:cubicBezTo>
                  <a:cubicBezTo>
                    <a:pt x="182" y="186"/>
                    <a:pt x="182" y="186"/>
                    <a:pt x="182" y="186"/>
                  </a:cubicBezTo>
                  <a:cubicBezTo>
                    <a:pt x="196" y="186"/>
                    <a:pt x="208" y="194"/>
                    <a:pt x="213" y="207"/>
                  </a:cubicBezTo>
                  <a:cubicBezTo>
                    <a:pt x="212" y="145"/>
                    <a:pt x="212" y="145"/>
                    <a:pt x="212" y="145"/>
                  </a:cubicBezTo>
                  <a:cubicBezTo>
                    <a:pt x="212" y="114"/>
                    <a:pt x="184" y="116"/>
                    <a:pt x="178" y="116"/>
                  </a:cubicBezTo>
                  <a:cubicBezTo>
                    <a:pt x="171" y="116"/>
                    <a:pt x="171" y="116"/>
                    <a:pt x="171" y="116"/>
                  </a:cubicBezTo>
                  <a:cubicBezTo>
                    <a:pt x="158" y="116"/>
                    <a:pt x="147" y="105"/>
                    <a:pt x="147" y="91"/>
                  </a:cubicBezTo>
                  <a:cubicBezTo>
                    <a:pt x="147" y="83"/>
                    <a:pt x="147" y="83"/>
                    <a:pt x="147" y="83"/>
                  </a:cubicBezTo>
                  <a:cubicBezTo>
                    <a:pt x="147" y="70"/>
                    <a:pt x="158" y="59"/>
                    <a:pt x="171" y="59"/>
                  </a:cubicBezTo>
                  <a:cubicBezTo>
                    <a:pt x="278" y="59"/>
                    <a:pt x="278" y="59"/>
                    <a:pt x="278" y="59"/>
                  </a:cubicBezTo>
                  <a:cubicBezTo>
                    <a:pt x="278" y="0"/>
                    <a:pt x="278" y="0"/>
                    <a:pt x="278" y="0"/>
                  </a:cubicBezTo>
                  <a:cubicBezTo>
                    <a:pt x="79" y="0"/>
                    <a:pt x="79" y="0"/>
                    <a:pt x="79" y="0"/>
                  </a:cubicBezTo>
                  <a:cubicBezTo>
                    <a:pt x="79" y="40"/>
                    <a:pt x="79" y="40"/>
                    <a:pt x="79" y="40"/>
                  </a:cubicBezTo>
                  <a:cubicBezTo>
                    <a:pt x="79" y="54"/>
                    <a:pt x="68" y="64"/>
                    <a:pt x="55" y="64"/>
                  </a:cubicBezTo>
                  <a:cubicBezTo>
                    <a:pt x="0" y="64"/>
                    <a:pt x="0" y="64"/>
                    <a:pt x="0" y="64"/>
                  </a:cubicBezTo>
                  <a:close/>
                  <a:moveTo>
                    <a:pt x="87" y="161"/>
                  </a:moveTo>
                  <a:cubicBezTo>
                    <a:pt x="87" y="161"/>
                    <a:pt x="87" y="161"/>
                    <a:pt x="87" y="161"/>
                  </a:cubicBezTo>
                  <a:close/>
                </a:path>
              </a:pathLst>
            </a:custGeom>
            <a:solidFill>
              <a:srgbClr val="0100FE"/>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lvl="0"/>
              <a:endParaRPr lang="nl-NL" b="0" i="0">
                <a:latin typeface="Arial" panose="020B0604020202020204" pitchFamily="34" charset="0"/>
                <a:cs typeface="Arial" panose="020B0604020202020204" pitchFamily="34" charset="0"/>
              </a:endParaRPr>
            </a:p>
          </p:txBody>
        </p:sp>
        <p:sp>
          <p:nvSpPr>
            <p:cNvPr id="96" name="Freeform 37">
              <a:extLst>
                <a:ext uri="{FF2B5EF4-FFF2-40B4-BE49-F238E27FC236}">
                  <a16:creationId xmlns:a16="http://schemas.microsoft.com/office/drawing/2014/main" id="{98ED496A-44D6-476E-B4D8-95E9CAF9B8CB}"/>
                </a:ext>
              </a:extLst>
            </p:cNvPr>
            <p:cNvSpPr>
              <a:spLocks/>
            </p:cNvSpPr>
            <p:nvPr userDrawn="1"/>
          </p:nvSpPr>
          <p:spPr bwMode="auto">
            <a:xfrm>
              <a:off x="4747" y="3777"/>
              <a:ext cx="332" cy="101"/>
            </a:xfrm>
            <a:custGeom>
              <a:avLst/>
              <a:gdLst>
                <a:gd name="T0" fmla="*/ 0 w 188"/>
                <a:gd name="T1" fmla="*/ 24 h 57"/>
                <a:gd name="T2" fmla="*/ 0 w 188"/>
                <a:gd name="T3" fmla="*/ 32 h 57"/>
                <a:gd name="T4" fmla="*/ 24 w 188"/>
                <a:gd name="T5" fmla="*/ 57 h 57"/>
                <a:gd name="T6" fmla="*/ 164 w 188"/>
                <a:gd name="T7" fmla="*/ 57 h 57"/>
                <a:gd name="T8" fmla="*/ 188 w 188"/>
                <a:gd name="T9" fmla="*/ 32 h 57"/>
                <a:gd name="T10" fmla="*/ 188 w 188"/>
                <a:gd name="T11" fmla="*/ 24 h 57"/>
                <a:gd name="T12" fmla="*/ 164 w 188"/>
                <a:gd name="T13" fmla="*/ 0 h 57"/>
                <a:gd name="T14" fmla="*/ 24 w 188"/>
                <a:gd name="T15" fmla="*/ 0 h 57"/>
                <a:gd name="T16" fmla="*/ 0 w 188"/>
                <a:gd name="T17" fmla="*/ 2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57">
                  <a:moveTo>
                    <a:pt x="0" y="24"/>
                  </a:moveTo>
                  <a:cubicBezTo>
                    <a:pt x="0" y="32"/>
                    <a:pt x="0" y="32"/>
                    <a:pt x="0" y="32"/>
                  </a:cubicBezTo>
                  <a:cubicBezTo>
                    <a:pt x="0" y="46"/>
                    <a:pt x="11" y="57"/>
                    <a:pt x="24" y="57"/>
                  </a:cubicBezTo>
                  <a:cubicBezTo>
                    <a:pt x="164" y="57"/>
                    <a:pt x="164" y="57"/>
                    <a:pt x="164" y="57"/>
                  </a:cubicBezTo>
                  <a:cubicBezTo>
                    <a:pt x="177" y="57"/>
                    <a:pt x="188" y="46"/>
                    <a:pt x="188" y="32"/>
                  </a:cubicBezTo>
                  <a:cubicBezTo>
                    <a:pt x="188" y="24"/>
                    <a:pt x="188" y="24"/>
                    <a:pt x="188" y="24"/>
                  </a:cubicBezTo>
                  <a:cubicBezTo>
                    <a:pt x="188" y="11"/>
                    <a:pt x="177" y="0"/>
                    <a:pt x="164" y="0"/>
                  </a:cubicBezTo>
                  <a:cubicBezTo>
                    <a:pt x="24" y="0"/>
                    <a:pt x="24" y="0"/>
                    <a:pt x="24" y="0"/>
                  </a:cubicBezTo>
                  <a:cubicBezTo>
                    <a:pt x="11" y="0"/>
                    <a:pt x="0" y="11"/>
                    <a:pt x="0" y="24"/>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r>
                <a:rPr lang="en-US" b="0" i="0">
                  <a:latin typeface="Arial" panose="020B0604020202020204" pitchFamily="34" charset="0"/>
                  <a:cs typeface="Arial" panose="020B0604020202020204" pitchFamily="34" charset="0"/>
                </a:rPr>
                <a:t>																						</a:t>
              </a:r>
              <a:endParaRPr lang="nl-NL" b="0" i="0">
                <a:latin typeface="Arial" panose="020B0604020202020204" pitchFamily="34" charset="0"/>
                <a:cs typeface="Arial" panose="020B0604020202020204" pitchFamily="34" charset="0"/>
              </a:endParaRPr>
            </a:p>
          </p:txBody>
        </p:sp>
        <p:sp>
          <p:nvSpPr>
            <p:cNvPr id="97" name="Freeform 38">
              <a:extLst>
                <a:ext uri="{FF2B5EF4-FFF2-40B4-BE49-F238E27FC236}">
                  <a16:creationId xmlns:a16="http://schemas.microsoft.com/office/drawing/2014/main" id="{89C6412E-8AC1-4BFD-805D-02E528F16BF7}"/>
                </a:ext>
              </a:extLst>
            </p:cNvPr>
            <p:cNvSpPr>
              <a:spLocks noEditPoints="1"/>
            </p:cNvSpPr>
            <p:nvPr userDrawn="1"/>
          </p:nvSpPr>
          <p:spPr bwMode="auto">
            <a:xfrm>
              <a:off x="4267" y="2807"/>
              <a:ext cx="703" cy="870"/>
            </a:xfrm>
            <a:custGeom>
              <a:avLst/>
              <a:gdLst>
                <a:gd name="T0" fmla="*/ 71 w 398"/>
                <a:gd name="T1" fmla="*/ 219 h 492"/>
                <a:gd name="T2" fmla="*/ 0 w 398"/>
                <a:gd name="T3" fmla="*/ 280 h 492"/>
                <a:gd name="T4" fmla="*/ 0 w 398"/>
                <a:gd name="T5" fmla="*/ 281 h 492"/>
                <a:gd name="T6" fmla="*/ 0 w 398"/>
                <a:gd name="T7" fmla="*/ 282 h 492"/>
                <a:gd name="T8" fmla="*/ 13 w 398"/>
                <a:gd name="T9" fmla="*/ 300 h 492"/>
                <a:gd name="T10" fmla="*/ 13 w 398"/>
                <a:gd name="T11" fmla="*/ 301 h 492"/>
                <a:gd name="T12" fmla="*/ 14 w 398"/>
                <a:gd name="T13" fmla="*/ 301 h 492"/>
                <a:gd name="T14" fmla="*/ 16 w 398"/>
                <a:gd name="T15" fmla="*/ 301 h 492"/>
                <a:gd name="T16" fmla="*/ 17 w 398"/>
                <a:gd name="T17" fmla="*/ 302 h 492"/>
                <a:gd name="T18" fmla="*/ 18 w 398"/>
                <a:gd name="T19" fmla="*/ 302 h 492"/>
                <a:gd name="T20" fmla="*/ 19 w 398"/>
                <a:gd name="T21" fmla="*/ 303 h 492"/>
                <a:gd name="T22" fmla="*/ 20 w 398"/>
                <a:gd name="T23" fmla="*/ 303 h 492"/>
                <a:gd name="T24" fmla="*/ 21 w 398"/>
                <a:gd name="T25" fmla="*/ 303 h 492"/>
                <a:gd name="T26" fmla="*/ 23 w 398"/>
                <a:gd name="T27" fmla="*/ 303 h 492"/>
                <a:gd name="T28" fmla="*/ 25 w 398"/>
                <a:gd name="T29" fmla="*/ 303 h 492"/>
                <a:gd name="T30" fmla="*/ 70 w 398"/>
                <a:gd name="T31" fmla="*/ 341 h 492"/>
                <a:gd name="T32" fmla="*/ 70 w 398"/>
                <a:gd name="T33" fmla="*/ 343 h 492"/>
                <a:gd name="T34" fmla="*/ 70 w 398"/>
                <a:gd name="T35" fmla="*/ 344 h 492"/>
                <a:gd name="T36" fmla="*/ 70 w 398"/>
                <a:gd name="T37" fmla="*/ 345 h 492"/>
                <a:gd name="T38" fmla="*/ 70 w 398"/>
                <a:gd name="T39" fmla="*/ 346 h 492"/>
                <a:gd name="T40" fmla="*/ 71 w 398"/>
                <a:gd name="T41" fmla="*/ 347 h 492"/>
                <a:gd name="T42" fmla="*/ 71 w 398"/>
                <a:gd name="T43" fmla="*/ 348 h 492"/>
                <a:gd name="T44" fmla="*/ 71 w 398"/>
                <a:gd name="T45" fmla="*/ 350 h 492"/>
                <a:gd name="T46" fmla="*/ 72 w 398"/>
                <a:gd name="T47" fmla="*/ 351 h 492"/>
                <a:gd name="T48" fmla="*/ 72 w 398"/>
                <a:gd name="T49" fmla="*/ 352 h 492"/>
                <a:gd name="T50" fmla="*/ 73 w 398"/>
                <a:gd name="T51" fmla="*/ 353 h 492"/>
                <a:gd name="T52" fmla="*/ 73 w 398"/>
                <a:gd name="T53" fmla="*/ 354 h 492"/>
                <a:gd name="T54" fmla="*/ 74 w 398"/>
                <a:gd name="T55" fmla="*/ 355 h 492"/>
                <a:gd name="T56" fmla="*/ 75 w 398"/>
                <a:gd name="T57" fmla="*/ 356 h 492"/>
                <a:gd name="T58" fmla="*/ 75 w 398"/>
                <a:gd name="T59" fmla="*/ 357 h 492"/>
                <a:gd name="T60" fmla="*/ 76 w 398"/>
                <a:gd name="T61" fmla="*/ 358 h 492"/>
                <a:gd name="T62" fmla="*/ 77 w 398"/>
                <a:gd name="T63" fmla="*/ 358 h 492"/>
                <a:gd name="T64" fmla="*/ 78 w 398"/>
                <a:gd name="T65" fmla="*/ 359 h 492"/>
                <a:gd name="T66" fmla="*/ 79 w 398"/>
                <a:gd name="T67" fmla="*/ 360 h 492"/>
                <a:gd name="T68" fmla="*/ 79 w 398"/>
                <a:gd name="T69" fmla="*/ 361 h 492"/>
                <a:gd name="T70" fmla="*/ 80 w 398"/>
                <a:gd name="T71" fmla="*/ 361 h 492"/>
                <a:gd name="T72" fmla="*/ 81 w 398"/>
                <a:gd name="T73" fmla="*/ 362 h 492"/>
                <a:gd name="T74" fmla="*/ 82 w 398"/>
                <a:gd name="T75" fmla="*/ 363 h 492"/>
                <a:gd name="T76" fmla="*/ 83 w 398"/>
                <a:gd name="T77" fmla="*/ 363 h 492"/>
                <a:gd name="T78" fmla="*/ 85 w 398"/>
                <a:gd name="T79" fmla="*/ 364 h 492"/>
                <a:gd name="T80" fmla="*/ 86 w 398"/>
                <a:gd name="T81" fmla="*/ 364 h 492"/>
                <a:gd name="T82" fmla="*/ 87 w 398"/>
                <a:gd name="T83" fmla="*/ 364 h 492"/>
                <a:gd name="T84" fmla="*/ 88 w 398"/>
                <a:gd name="T85" fmla="*/ 365 h 492"/>
                <a:gd name="T86" fmla="*/ 89 w 398"/>
                <a:gd name="T87" fmla="*/ 365 h 492"/>
                <a:gd name="T88" fmla="*/ 90 w 398"/>
                <a:gd name="T89" fmla="*/ 365 h 492"/>
                <a:gd name="T90" fmla="*/ 91 w 398"/>
                <a:gd name="T91" fmla="*/ 365 h 492"/>
                <a:gd name="T92" fmla="*/ 93 w 398"/>
                <a:gd name="T93" fmla="*/ 365 h 492"/>
                <a:gd name="T94" fmla="*/ 106 w 398"/>
                <a:gd name="T95" fmla="*/ 366 h 492"/>
                <a:gd name="T96" fmla="*/ 140 w 398"/>
                <a:gd name="T97" fmla="*/ 467 h 492"/>
                <a:gd name="T98" fmla="*/ 262 w 398"/>
                <a:gd name="T99" fmla="*/ 464 h 492"/>
                <a:gd name="T100" fmla="*/ 198 w 398"/>
                <a:gd name="T101" fmla="*/ 211 h 492"/>
                <a:gd name="T102" fmla="*/ 397 w 398"/>
                <a:gd name="T103" fmla="*/ 154 h 492"/>
                <a:gd name="T104" fmla="*/ 360 w 398"/>
                <a:gd name="T105" fmla="*/ 0 h 492"/>
                <a:gd name="T106" fmla="*/ 267 w 398"/>
                <a:gd name="T107" fmla="*/ 59 h 492"/>
                <a:gd name="T108" fmla="*/ 70 w 398"/>
                <a:gd name="T109" fmla="*/ 341 h 492"/>
                <a:gd name="T110" fmla="*/ 0 w 398"/>
                <a:gd name="T111" fmla="*/ 279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8" h="492">
                  <a:moveTo>
                    <a:pt x="207" y="121"/>
                  </a:moveTo>
                  <a:cubicBezTo>
                    <a:pt x="207" y="121"/>
                    <a:pt x="207" y="121"/>
                    <a:pt x="207" y="121"/>
                  </a:cubicBezTo>
                  <a:cubicBezTo>
                    <a:pt x="71" y="121"/>
                    <a:pt x="71" y="121"/>
                    <a:pt x="71" y="121"/>
                  </a:cubicBezTo>
                  <a:cubicBezTo>
                    <a:pt x="71" y="219"/>
                    <a:pt x="71" y="219"/>
                    <a:pt x="71" y="219"/>
                  </a:cubicBezTo>
                  <a:cubicBezTo>
                    <a:pt x="71" y="232"/>
                    <a:pt x="60" y="243"/>
                    <a:pt x="47" y="243"/>
                  </a:cubicBezTo>
                  <a:cubicBezTo>
                    <a:pt x="0" y="243"/>
                    <a:pt x="0" y="243"/>
                    <a:pt x="0" y="243"/>
                  </a:cubicBezTo>
                  <a:cubicBezTo>
                    <a:pt x="0" y="279"/>
                    <a:pt x="0" y="279"/>
                    <a:pt x="0" y="279"/>
                  </a:cubicBezTo>
                  <a:cubicBezTo>
                    <a:pt x="0" y="280"/>
                    <a:pt x="0" y="280"/>
                    <a:pt x="0" y="280"/>
                  </a:cubicBezTo>
                  <a:cubicBezTo>
                    <a:pt x="0" y="280"/>
                    <a:pt x="0" y="280"/>
                    <a:pt x="0" y="280"/>
                  </a:cubicBezTo>
                  <a:cubicBezTo>
                    <a:pt x="0" y="280"/>
                    <a:pt x="0" y="280"/>
                    <a:pt x="0" y="280"/>
                  </a:cubicBezTo>
                  <a:cubicBezTo>
                    <a:pt x="0" y="280"/>
                    <a:pt x="0" y="280"/>
                    <a:pt x="0" y="280"/>
                  </a:cubicBezTo>
                  <a:cubicBezTo>
                    <a:pt x="0" y="281"/>
                    <a:pt x="0" y="281"/>
                    <a:pt x="0" y="281"/>
                  </a:cubicBezTo>
                  <a:cubicBezTo>
                    <a:pt x="0" y="281"/>
                    <a:pt x="0" y="281"/>
                    <a:pt x="0" y="281"/>
                  </a:cubicBezTo>
                  <a:cubicBezTo>
                    <a:pt x="0" y="281"/>
                    <a:pt x="0" y="281"/>
                    <a:pt x="0" y="281"/>
                  </a:cubicBezTo>
                  <a:cubicBezTo>
                    <a:pt x="0" y="281"/>
                    <a:pt x="0" y="281"/>
                    <a:pt x="0" y="281"/>
                  </a:cubicBezTo>
                  <a:cubicBezTo>
                    <a:pt x="0" y="282"/>
                    <a:pt x="0" y="282"/>
                    <a:pt x="0" y="282"/>
                  </a:cubicBezTo>
                  <a:cubicBezTo>
                    <a:pt x="0" y="282"/>
                    <a:pt x="0" y="282"/>
                    <a:pt x="0" y="282"/>
                  </a:cubicBezTo>
                  <a:cubicBezTo>
                    <a:pt x="0" y="283"/>
                    <a:pt x="0" y="283"/>
                    <a:pt x="0" y="283"/>
                  </a:cubicBezTo>
                  <a:cubicBezTo>
                    <a:pt x="0" y="283"/>
                    <a:pt x="0" y="283"/>
                    <a:pt x="0" y="283"/>
                  </a:cubicBezTo>
                  <a:cubicBezTo>
                    <a:pt x="2" y="290"/>
                    <a:pt x="6" y="296"/>
                    <a:pt x="13" y="300"/>
                  </a:cubicBezTo>
                  <a:cubicBezTo>
                    <a:pt x="13" y="300"/>
                    <a:pt x="13" y="300"/>
                    <a:pt x="13" y="300"/>
                  </a:cubicBezTo>
                  <a:cubicBezTo>
                    <a:pt x="13" y="300"/>
                    <a:pt x="13" y="300"/>
                    <a:pt x="13" y="300"/>
                  </a:cubicBezTo>
                  <a:cubicBezTo>
                    <a:pt x="13" y="301"/>
                    <a:pt x="13" y="301"/>
                    <a:pt x="13" y="301"/>
                  </a:cubicBezTo>
                  <a:cubicBezTo>
                    <a:pt x="13" y="301"/>
                    <a:pt x="13" y="301"/>
                    <a:pt x="13" y="301"/>
                  </a:cubicBezTo>
                  <a:cubicBezTo>
                    <a:pt x="14" y="301"/>
                    <a:pt x="14" y="301"/>
                    <a:pt x="14" y="301"/>
                  </a:cubicBezTo>
                  <a:cubicBezTo>
                    <a:pt x="14" y="301"/>
                    <a:pt x="14" y="301"/>
                    <a:pt x="14" y="301"/>
                  </a:cubicBezTo>
                  <a:cubicBezTo>
                    <a:pt x="14" y="301"/>
                    <a:pt x="14" y="301"/>
                    <a:pt x="14" y="301"/>
                  </a:cubicBezTo>
                  <a:cubicBezTo>
                    <a:pt x="14" y="301"/>
                    <a:pt x="14" y="301"/>
                    <a:pt x="14" y="301"/>
                  </a:cubicBezTo>
                  <a:cubicBezTo>
                    <a:pt x="15" y="301"/>
                    <a:pt x="15" y="301"/>
                    <a:pt x="15" y="301"/>
                  </a:cubicBezTo>
                  <a:cubicBezTo>
                    <a:pt x="15" y="301"/>
                    <a:pt x="15" y="301"/>
                    <a:pt x="15" y="301"/>
                  </a:cubicBezTo>
                  <a:cubicBezTo>
                    <a:pt x="16" y="301"/>
                    <a:pt x="16" y="301"/>
                    <a:pt x="16" y="301"/>
                  </a:cubicBezTo>
                  <a:cubicBezTo>
                    <a:pt x="16" y="301"/>
                    <a:pt x="16" y="301"/>
                    <a:pt x="16" y="301"/>
                  </a:cubicBezTo>
                  <a:cubicBezTo>
                    <a:pt x="16" y="302"/>
                    <a:pt x="16" y="302"/>
                    <a:pt x="16" y="302"/>
                  </a:cubicBezTo>
                  <a:cubicBezTo>
                    <a:pt x="16" y="302"/>
                    <a:pt x="16" y="302"/>
                    <a:pt x="16" y="302"/>
                  </a:cubicBezTo>
                  <a:cubicBezTo>
                    <a:pt x="17" y="302"/>
                    <a:pt x="17" y="302"/>
                    <a:pt x="17" y="302"/>
                  </a:cubicBezTo>
                  <a:cubicBezTo>
                    <a:pt x="17" y="302"/>
                    <a:pt x="17" y="302"/>
                    <a:pt x="17" y="302"/>
                  </a:cubicBezTo>
                  <a:cubicBezTo>
                    <a:pt x="17" y="302"/>
                    <a:pt x="17" y="302"/>
                    <a:pt x="17" y="302"/>
                  </a:cubicBezTo>
                  <a:cubicBezTo>
                    <a:pt x="17" y="302"/>
                    <a:pt x="17" y="302"/>
                    <a:pt x="18" y="302"/>
                  </a:cubicBezTo>
                  <a:cubicBezTo>
                    <a:pt x="18" y="302"/>
                    <a:pt x="18" y="302"/>
                    <a:pt x="18" y="302"/>
                  </a:cubicBezTo>
                  <a:cubicBezTo>
                    <a:pt x="18" y="302"/>
                    <a:pt x="18" y="302"/>
                    <a:pt x="18" y="302"/>
                  </a:cubicBezTo>
                  <a:cubicBezTo>
                    <a:pt x="18" y="302"/>
                    <a:pt x="18" y="302"/>
                    <a:pt x="18" y="302"/>
                  </a:cubicBezTo>
                  <a:cubicBezTo>
                    <a:pt x="18" y="302"/>
                    <a:pt x="18" y="302"/>
                    <a:pt x="18" y="302"/>
                  </a:cubicBezTo>
                  <a:cubicBezTo>
                    <a:pt x="19" y="303"/>
                    <a:pt x="19" y="303"/>
                    <a:pt x="19" y="303"/>
                  </a:cubicBezTo>
                  <a:cubicBezTo>
                    <a:pt x="19" y="303"/>
                    <a:pt x="19" y="303"/>
                    <a:pt x="19" y="303"/>
                  </a:cubicBezTo>
                  <a:cubicBezTo>
                    <a:pt x="20" y="303"/>
                    <a:pt x="20" y="303"/>
                    <a:pt x="20" y="303"/>
                  </a:cubicBezTo>
                  <a:cubicBezTo>
                    <a:pt x="20" y="303"/>
                    <a:pt x="20" y="303"/>
                    <a:pt x="20" y="303"/>
                  </a:cubicBezTo>
                  <a:cubicBezTo>
                    <a:pt x="20" y="303"/>
                    <a:pt x="20" y="303"/>
                    <a:pt x="20" y="303"/>
                  </a:cubicBezTo>
                  <a:cubicBezTo>
                    <a:pt x="20" y="303"/>
                    <a:pt x="20" y="303"/>
                    <a:pt x="20" y="303"/>
                  </a:cubicBezTo>
                  <a:cubicBezTo>
                    <a:pt x="20" y="303"/>
                    <a:pt x="20" y="303"/>
                    <a:pt x="20" y="303"/>
                  </a:cubicBezTo>
                  <a:cubicBezTo>
                    <a:pt x="21" y="303"/>
                    <a:pt x="21" y="303"/>
                    <a:pt x="21" y="303"/>
                  </a:cubicBezTo>
                  <a:cubicBezTo>
                    <a:pt x="21" y="303"/>
                    <a:pt x="21" y="303"/>
                    <a:pt x="21" y="303"/>
                  </a:cubicBezTo>
                  <a:cubicBezTo>
                    <a:pt x="21" y="303"/>
                    <a:pt x="21" y="303"/>
                    <a:pt x="21" y="303"/>
                  </a:cubicBezTo>
                  <a:cubicBezTo>
                    <a:pt x="22" y="303"/>
                    <a:pt x="22" y="303"/>
                    <a:pt x="22" y="303"/>
                  </a:cubicBezTo>
                  <a:cubicBezTo>
                    <a:pt x="22" y="303"/>
                    <a:pt x="22" y="303"/>
                    <a:pt x="22" y="303"/>
                  </a:cubicBezTo>
                  <a:cubicBezTo>
                    <a:pt x="23" y="303"/>
                    <a:pt x="23" y="303"/>
                    <a:pt x="23" y="303"/>
                  </a:cubicBezTo>
                  <a:cubicBezTo>
                    <a:pt x="23" y="303"/>
                    <a:pt x="23" y="303"/>
                    <a:pt x="23" y="303"/>
                  </a:cubicBezTo>
                  <a:cubicBezTo>
                    <a:pt x="23" y="303"/>
                    <a:pt x="23" y="303"/>
                    <a:pt x="23" y="303"/>
                  </a:cubicBezTo>
                  <a:cubicBezTo>
                    <a:pt x="23" y="303"/>
                    <a:pt x="23" y="303"/>
                    <a:pt x="23" y="303"/>
                  </a:cubicBezTo>
                  <a:cubicBezTo>
                    <a:pt x="23" y="303"/>
                    <a:pt x="23" y="303"/>
                    <a:pt x="23" y="303"/>
                  </a:cubicBezTo>
                  <a:cubicBezTo>
                    <a:pt x="24" y="303"/>
                    <a:pt x="24" y="303"/>
                    <a:pt x="25" y="303"/>
                  </a:cubicBezTo>
                  <a:cubicBezTo>
                    <a:pt x="33" y="303"/>
                    <a:pt x="33" y="303"/>
                    <a:pt x="33" y="303"/>
                  </a:cubicBezTo>
                  <a:cubicBezTo>
                    <a:pt x="36" y="303"/>
                    <a:pt x="36" y="303"/>
                    <a:pt x="36" y="303"/>
                  </a:cubicBezTo>
                  <a:cubicBezTo>
                    <a:pt x="54" y="303"/>
                    <a:pt x="70" y="318"/>
                    <a:pt x="70" y="337"/>
                  </a:cubicBezTo>
                  <a:cubicBezTo>
                    <a:pt x="70" y="341"/>
                    <a:pt x="70" y="341"/>
                    <a:pt x="70" y="341"/>
                  </a:cubicBezTo>
                  <a:cubicBezTo>
                    <a:pt x="70" y="342"/>
                    <a:pt x="70" y="342"/>
                    <a:pt x="70" y="342"/>
                  </a:cubicBezTo>
                  <a:cubicBezTo>
                    <a:pt x="70" y="342"/>
                    <a:pt x="70" y="342"/>
                    <a:pt x="70" y="342"/>
                  </a:cubicBezTo>
                  <a:cubicBezTo>
                    <a:pt x="70" y="343"/>
                    <a:pt x="70" y="343"/>
                    <a:pt x="70" y="343"/>
                  </a:cubicBezTo>
                  <a:cubicBezTo>
                    <a:pt x="70" y="343"/>
                    <a:pt x="70" y="343"/>
                    <a:pt x="70" y="343"/>
                  </a:cubicBezTo>
                  <a:cubicBezTo>
                    <a:pt x="70" y="343"/>
                    <a:pt x="70" y="343"/>
                    <a:pt x="70" y="343"/>
                  </a:cubicBezTo>
                  <a:cubicBezTo>
                    <a:pt x="70" y="343"/>
                    <a:pt x="70" y="343"/>
                    <a:pt x="70" y="343"/>
                  </a:cubicBezTo>
                  <a:cubicBezTo>
                    <a:pt x="70" y="344"/>
                    <a:pt x="70" y="344"/>
                    <a:pt x="70" y="344"/>
                  </a:cubicBezTo>
                  <a:cubicBezTo>
                    <a:pt x="70" y="344"/>
                    <a:pt x="70" y="344"/>
                    <a:pt x="70" y="344"/>
                  </a:cubicBezTo>
                  <a:cubicBezTo>
                    <a:pt x="70" y="344"/>
                    <a:pt x="70" y="344"/>
                    <a:pt x="70" y="344"/>
                  </a:cubicBezTo>
                  <a:cubicBezTo>
                    <a:pt x="70" y="344"/>
                    <a:pt x="70" y="344"/>
                    <a:pt x="70" y="344"/>
                  </a:cubicBezTo>
                  <a:cubicBezTo>
                    <a:pt x="70" y="345"/>
                    <a:pt x="70" y="345"/>
                    <a:pt x="70" y="345"/>
                  </a:cubicBezTo>
                  <a:cubicBezTo>
                    <a:pt x="70" y="345"/>
                    <a:pt x="70" y="345"/>
                    <a:pt x="70" y="345"/>
                  </a:cubicBezTo>
                  <a:cubicBezTo>
                    <a:pt x="70" y="346"/>
                    <a:pt x="70" y="346"/>
                    <a:pt x="70" y="346"/>
                  </a:cubicBezTo>
                  <a:cubicBezTo>
                    <a:pt x="70" y="346"/>
                    <a:pt x="70" y="346"/>
                    <a:pt x="70" y="346"/>
                  </a:cubicBezTo>
                  <a:cubicBezTo>
                    <a:pt x="70" y="346"/>
                    <a:pt x="70" y="346"/>
                    <a:pt x="70" y="346"/>
                  </a:cubicBezTo>
                  <a:cubicBezTo>
                    <a:pt x="70" y="346"/>
                    <a:pt x="70" y="346"/>
                    <a:pt x="70" y="346"/>
                  </a:cubicBezTo>
                  <a:cubicBezTo>
                    <a:pt x="70" y="347"/>
                    <a:pt x="70" y="347"/>
                    <a:pt x="70" y="347"/>
                  </a:cubicBezTo>
                  <a:cubicBezTo>
                    <a:pt x="70" y="347"/>
                    <a:pt x="70" y="347"/>
                    <a:pt x="70" y="347"/>
                  </a:cubicBezTo>
                  <a:cubicBezTo>
                    <a:pt x="71" y="347"/>
                    <a:pt x="71" y="347"/>
                    <a:pt x="71" y="347"/>
                  </a:cubicBezTo>
                  <a:cubicBezTo>
                    <a:pt x="71" y="347"/>
                    <a:pt x="71" y="347"/>
                    <a:pt x="71" y="347"/>
                  </a:cubicBezTo>
                  <a:cubicBezTo>
                    <a:pt x="71" y="348"/>
                    <a:pt x="71" y="348"/>
                    <a:pt x="71" y="348"/>
                  </a:cubicBezTo>
                  <a:cubicBezTo>
                    <a:pt x="71" y="348"/>
                    <a:pt x="71" y="348"/>
                    <a:pt x="71" y="348"/>
                  </a:cubicBezTo>
                  <a:cubicBezTo>
                    <a:pt x="71" y="348"/>
                    <a:pt x="71" y="348"/>
                    <a:pt x="71" y="348"/>
                  </a:cubicBezTo>
                  <a:cubicBezTo>
                    <a:pt x="71" y="348"/>
                    <a:pt x="71" y="348"/>
                    <a:pt x="71" y="348"/>
                  </a:cubicBezTo>
                  <a:cubicBezTo>
                    <a:pt x="71" y="349"/>
                    <a:pt x="71" y="349"/>
                    <a:pt x="71" y="349"/>
                  </a:cubicBezTo>
                  <a:cubicBezTo>
                    <a:pt x="71" y="349"/>
                    <a:pt x="71" y="349"/>
                    <a:pt x="71" y="349"/>
                  </a:cubicBezTo>
                  <a:cubicBezTo>
                    <a:pt x="71" y="350"/>
                    <a:pt x="71" y="350"/>
                    <a:pt x="71" y="350"/>
                  </a:cubicBezTo>
                  <a:cubicBezTo>
                    <a:pt x="71" y="350"/>
                    <a:pt x="71" y="350"/>
                    <a:pt x="71" y="350"/>
                  </a:cubicBezTo>
                  <a:cubicBezTo>
                    <a:pt x="71" y="350"/>
                    <a:pt x="71" y="350"/>
                    <a:pt x="71" y="350"/>
                  </a:cubicBezTo>
                  <a:cubicBezTo>
                    <a:pt x="71" y="350"/>
                    <a:pt x="71" y="350"/>
                    <a:pt x="71" y="350"/>
                  </a:cubicBezTo>
                  <a:cubicBezTo>
                    <a:pt x="72" y="351"/>
                    <a:pt x="72" y="351"/>
                    <a:pt x="72" y="351"/>
                  </a:cubicBezTo>
                  <a:cubicBezTo>
                    <a:pt x="72" y="351"/>
                    <a:pt x="72" y="351"/>
                    <a:pt x="72" y="351"/>
                  </a:cubicBezTo>
                  <a:cubicBezTo>
                    <a:pt x="72" y="351"/>
                    <a:pt x="72" y="351"/>
                    <a:pt x="72" y="351"/>
                  </a:cubicBezTo>
                  <a:cubicBezTo>
                    <a:pt x="72" y="351"/>
                    <a:pt x="72" y="351"/>
                    <a:pt x="72" y="351"/>
                  </a:cubicBezTo>
                  <a:cubicBezTo>
                    <a:pt x="72" y="352"/>
                    <a:pt x="72" y="352"/>
                    <a:pt x="72" y="352"/>
                  </a:cubicBezTo>
                  <a:cubicBezTo>
                    <a:pt x="72" y="352"/>
                    <a:pt x="72" y="352"/>
                    <a:pt x="72" y="352"/>
                  </a:cubicBezTo>
                  <a:cubicBezTo>
                    <a:pt x="72" y="352"/>
                    <a:pt x="72" y="352"/>
                    <a:pt x="72" y="352"/>
                  </a:cubicBezTo>
                  <a:cubicBezTo>
                    <a:pt x="72" y="352"/>
                    <a:pt x="72" y="352"/>
                    <a:pt x="72" y="352"/>
                  </a:cubicBezTo>
                  <a:cubicBezTo>
                    <a:pt x="72" y="352"/>
                    <a:pt x="73" y="353"/>
                    <a:pt x="73" y="353"/>
                  </a:cubicBezTo>
                  <a:cubicBezTo>
                    <a:pt x="73" y="353"/>
                    <a:pt x="73" y="353"/>
                    <a:pt x="73" y="353"/>
                  </a:cubicBezTo>
                  <a:cubicBezTo>
                    <a:pt x="73" y="353"/>
                    <a:pt x="73" y="353"/>
                    <a:pt x="73" y="353"/>
                  </a:cubicBezTo>
                  <a:cubicBezTo>
                    <a:pt x="73" y="353"/>
                    <a:pt x="73" y="353"/>
                    <a:pt x="73" y="353"/>
                  </a:cubicBezTo>
                  <a:cubicBezTo>
                    <a:pt x="73" y="353"/>
                    <a:pt x="73" y="354"/>
                    <a:pt x="73" y="354"/>
                  </a:cubicBezTo>
                  <a:cubicBezTo>
                    <a:pt x="73" y="354"/>
                    <a:pt x="73" y="354"/>
                    <a:pt x="73" y="354"/>
                  </a:cubicBezTo>
                  <a:cubicBezTo>
                    <a:pt x="74" y="354"/>
                    <a:pt x="74" y="354"/>
                    <a:pt x="74" y="354"/>
                  </a:cubicBezTo>
                  <a:cubicBezTo>
                    <a:pt x="74" y="354"/>
                    <a:pt x="74" y="354"/>
                    <a:pt x="74" y="354"/>
                  </a:cubicBezTo>
                  <a:cubicBezTo>
                    <a:pt x="74" y="355"/>
                    <a:pt x="74" y="355"/>
                    <a:pt x="74" y="355"/>
                  </a:cubicBezTo>
                  <a:cubicBezTo>
                    <a:pt x="74" y="355"/>
                    <a:pt x="74" y="355"/>
                    <a:pt x="74" y="355"/>
                  </a:cubicBezTo>
                  <a:cubicBezTo>
                    <a:pt x="74" y="355"/>
                    <a:pt x="74" y="355"/>
                    <a:pt x="74" y="355"/>
                  </a:cubicBezTo>
                  <a:cubicBezTo>
                    <a:pt x="74" y="355"/>
                    <a:pt x="74" y="355"/>
                    <a:pt x="74" y="355"/>
                  </a:cubicBezTo>
                  <a:cubicBezTo>
                    <a:pt x="75" y="356"/>
                    <a:pt x="75" y="356"/>
                    <a:pt x="75" y="356"/>
                  </a:cubicBezTo>
                  <a:cubicBezTo>
                    <a:pt x="75" y="356"/>
                    <a:pt x="75" y="356"/>
                    <a:pt x="75" y="356"/>
                  </a:cubicBezTo>
                  <a:cubicBezTo>
                    <a:pt x="75" y="356"/>
                    <a:pt x="75" y="356"/>
                    <a:pt x="75" y="356"/>
                  </a:cubicBezTo>
                  <a:cubicBezTo>
                    <a:pt x="75" y="356"/>
                    <a:pt x="75" y="356"/>
                    <a:pt x="75" y="356"/>
                  </a:cubicBezTo>
                  <a:cubicBezTo>
                    <a:pt x="75" y="356"/>
                    <a:pt x="75" y="357"/>
                    <a:pt x="75" y="357"/>
                  </a:cubicBezTo>
                  <a:cubicBezTo>
                    <a:pt x="75" y="357"/>
                    <a:pt x="75" y="357"/>
                    <a:pt x="75" y="357"/>
                  </a:cubicBezTo>
                  <a:cubicBezTo>
                    <a:pt x="76" y="357"/>
                    <a:pt x="76" y="357"/>
                    <a:pt x="76" y="357"/>
                  </a:cubicBezTo>
                  <a:cubicBezTo>
                    <a:pt x="76" y="357"/>
                    <a:pt x="76" y="357"/>
                    <a:pt x="76" y="357"/>
                  </a:cubicBezTo>
                  <a:cubicBezTo>
                    <a:pt x="76" y="358"/>
                    <a:pt x="76" y="358"/>
                    <a:pt x="76" y="358"/>
                  </a:cubicBezTo>
                  <a:cubicBezTo>
                    <a:pt x="76" y="358"/>
                    <a:pt x="76" y="358"/>
                    <a:pt x="76" y="358"/>
                  </a:cubicBezTo>
                  <a:cubicBezTo>
                    <a:pt x="76" y="358"/>
                    <a:pt x="76" y="358"/>
                    <a:pt x="76" y="358"/>
                  </a:cubicBezTo>
                  <a:cubicBezTo>
                    <a:pt x="76" y="358"/>
                    <a:pt x="76" y="358"/>
                    <a:pt x="76" y="358"/>
                  </a:cubicBezTo>
                  <a:cubicBezTo>
                    <a:pt x="77" y="358"/>
                    <a:pt x="77" y="358"/>
                    <a:pt x="77" y="358"/>
                  </a:cubicBezTo>
                  <a:cubicBezTo>
                    <a:pt x="77" y="358"/>
                    <a:pt x="77" y="358"/>
                    <a:pt x="77" y="358"/>
                  </a:cubicBezTo>
                  <a:cubicBezTo>
                    <a:pt x="77" y="359"/>
                    <a:pt x="77" y="359"/>
                    <a:pt x="77" y="359"/>
                  </a:cubicBezTo>
                  <a:cubicBezTo>
                    <a:pt x="77" y="359"/>
                    <a:pt x="77" y="359"/>
                    <a:pt x="77" y="359"/>
                  </a:cubicBezTo>
                  <a:cubicBezTo>
                    <a:pt x="78" y="359"/>
                    <a:pt x="78" y="359"/>
                    <a:pt x="78" y="359"/>
                  </a:cubicBezTo>
                  <a:cubicBezTo>
                    <a:pt x="78" y="359"/>
                    <a:pt x="78" y="359"/>
                    <a:pt x="78" y="359"/>
                  </a:cubicBezTo>
                  <a:cubicBezTo>
                    <a:pt x="78" y="360"/>
                    <a:pt x="78" y="360"/>
                    <a:pt x="78" y="360"/>
                  </a:cubicBezTo>
                  <a:cubicBezTo>
                    <a:pt x="78" y="360"/>
                    <a:pt x="78" y="360"/>
                    <a:pt x="78" y="360"/>
                  </a:cubicBezTo>
                  <a:cubicBezTo>
                    <a:pt x="79" y="360"/>
                    <a:pt x="79" y="360"/>
                    <a:pt x="79" y="360"/>
                  </a:cubicBezTo>
                  <a:cubicBezTo>
                    <a:pt x="79" y="360"/>
                    <a:pt x="79" y="360"/>
                    <a:pt x="79" y="360"/>
                  </a:cubicBezTo>
                  <a:cubicBezTo>
                    <a:pt x="79" y="360"/>
                    <a:pt x="79" y="360"/>
                    <a:pt x="79" y="360"/>
                  </a:cubicBezTo>
                  <a:cubicBezTo>
                    <a:pt x="79" y="360"/>
                    <a:pt x="79" y="360"/>
                    <a:pt x="79" y="360"/>
                  </a:cubicBezTo>
                  <a:cubicBezTo>
                    <a:pt x="79" y="360"/>
                    <a:pt x="79" y="361"/>
                    <a:pt x="79" y="361"/>
                  </a:cubicBezTo>
                  <a:cubicBezTo>
                    <a:pt x="79" y="361"/>
                    <a:pt x="79" y="361"/>
                    <a:pt x="79" y="361"/>
                  </a:cubicBezTo>
                  <a:cubicBezTo>
                    <a:pt x="80" y="361"/>
                    <a:pt x="80" y="361"/>
                    <a:pt x="80" y="361"/>
                  </a:cubicBezTo>
                  <a:cubicBezTo>
                    <a:pt x="80" y="361"/>
                    <a:pt x="80" y="361"/>
                    <a:pt x="80" y="361"/>
                  </a:cubicBezTo>
                  <a:cubicBezTo>
                    <a:pt x="80" y="361"/>
                    <a:pt x="80" y="361"/>
                    <a:pt x="80" y="361"/>
                  </a:cubicBezTo>
                  <a:cubicBezTo>
                    <a:pt x="80" y="361"/>
                    <a:pt x="80" y="361"/>
                    <a:pt x="80" y="361"/>
                  </a:cubicBezTo>
                  <a:cubicBezTo>
                    <a:pt x="81" y="362"/>
                    <a:pt x="81" y="362"/>
                    <a:pt x="81" y="362"/>
                  </a:cubicBezTo>
                  <a:cubicBezTo>
                    <a:pt x="81" y="362"/>
                    <a:pt x="81" y="362"/>
                    <a:pt x="81" y="362"/>
                  </a:cubicBezTo>
                  <a:cubicBezTo>
                    <a:pt x="81" y="362"/>
                    <a:pt x="81" y="362"/>
                    <a:pt x="81" y="362"/>
                  </a:cubicBezTo>
                  <a:cubicBezTo>
                    <a:pt x="81" y="362"/>
                    <a:pt x="81" y="362"/>
                    <a:pt x="81" y="362"/>
                  </a:cubicBezTo>
                  <a:cubicBezTo>
                    <a:pt x="82" y="362"/>
                    <a:pt x="82" y="362"/>
                    <a:pt x="82" y="362"/>
                  </a:cubicBezTo>
                  <a:cubicBezTo>
                    <a:pt x="82" y="362"/>
                    <a:pt x="82" y="362"/>
                    <a:pt x="82" y="362"/>
                  </a:cubicBezTo>
                  <a:cubicBezTo>
                    <a:pt x="82" y="363"/>
                    <a:pt x="82" y="363"/>
                    <a:pt x="82" y="363"/>
                  </a:cubicBezTo>
                  <a:cubicBezTo>
                    <a:pt x="82" y="363"/>
                    <a:pt x="82" y="363"/>
                    <a:pt x="82" y="363"/>
                  </a:cubicBezTo>
                  <a:cubicBezTo>
                    <a:pt x="83" y="363"/>
                    <a:pt x="83" y="363"/>
                    <a:pt x="83" y="363"/>
                  </a:cubicBezTo>
                  <a:cubicBezTo>
                    <a:pt x="83" y="363"/>
                    <a:pt x="83" y="363"/>
                    <a:pt x="83" y="363"/>
                  </a:cubicBezTo>
                  <a:cubicBezTo>
                    <a:pt x="83" y="363"/>
                    <a:pt x="83" y="363"/>
                    <a:pt x="83" y="363"/>
                  </a:cubicBezTo>
                  <a:cubicBezTo>
                    <a:pt x="83" y="363"/>
                    <a:pt x="83" y="363"/>
                    <a:pt x="83" y="363"/>
                  </a:cubicBezTo>
                  <a:cubicBezTo>
                    <a:pt x="84" y="363"/>
                    <a:pt x="84" y="363"/>
                    <a:pt x="84" y="363"/>
                  </a:cubicBezTo>
                  <a:cubicBezTo>
                    <a:pt x="84" y="363"/>
                    <a:pt x="84" y="363"/>
                    <a:pt x="84" y="363"/>
                  </a:cubicBezTo>
                  <a:cubicBezTo>
                    <a:pt x="84" y="363"/>
                    <a:pt x="84" y="364"/>
                    <a:pt x="85" y="364"/>
                  </a:cubicBezTo>
                  <a:cubicBezTo>
                    <a:pt x="85" y="364"/>
                    <a:pt x="85" y="364"/>
                    <a:pt x="85" y="364"/>
                  </a:cubicBezTo>
                  <a:cubicBezTo>
                    <a:pt x="85" y="364"/>
                    <a:pt x="85" y="364"/>
                    <a:pt x="85" y="364"/>
                  </a:cubicBezTo>
                  <a:cubicBezTo>
                    <a:pt x="85" y="364"/>
                    <a:pt x="85" y="364"/>
                    <a:pt x="85" y="364"/>
                  </a:cubicBezTo>
                  <a:cubicBezTo>
                    <a:pt x="86" y="364"/>
                    <a:pt x="86" y="364"/>
                    <a:pt x="86" y="364"/>
                  </a:cubicBezTo>
                  <a:cubicBezTo>
                    <a:pt x="86" y="364"/>
                    <a:pt x="86" y="364"/>
                    <a:pt x="86" y="364"/>
                  </a:cubicBezTo>
                  <a:cubicBezTo>
                    <a:pt x="86" y="364"/>
                    <a:pt x="86" y="364"/>
                    <a:pt x="86" y="364"/>
                  </a:cubicBezTo>
                  <a:cubicBezTo>
                    <a:pt x="86" y="364"/>
                    <a:pt x="86" y="364"/>
                    <a:pt x="86" y="364"/>
                  </a:cubicBezTo>
                  <a:cubicBezTo>
                    <a:pt x="87" y="364"/>
                    <a:pt x="87" y="364"/>
                    <a:pt x="87" y="364"/>
                  </a:cubicBezTo>
                  <a:cubicBezTo>
                    <a:pt x="87" y="364"/>
                    <a:pt x="87" y="364"/>
                    <a:pt x="87" y="364"/>
                  </a:cubicBezTo>
                  <a:cubicBezTo>
                    <a:pt x="87" y="365"/>
                    <a:pt x="87" y="365"/>
                    <a:pt x="87" y="365"/>
                  </a:cubicBezTo>
                  <a:cubicBezTo>
                    <a:pt x="87" y="365"/>
                    <a:pt x="87" y="365"/>
                    <a:pt x="87" y="365"/>
                  </a:cubicBezTo>
                  <a:cubicBezTo>
                    <a:pt x="88" y="365"/>
                    <a:pt x="88" y="365"/>
                    <a:pt x="88" y="365"/>
                  </a:cubicBezTo>
                  <a:cubicBezTo>
                    <a:pt x="88" y="365"/>
                    <a:pt x="88" y="365"/>
                    <a:pt x="88" y="365"/>
                  </a:cubicBezTo>
                  <a:cubicBezTo>
                    <a:pt x="88" y="365"/>
                    <a:pt x="88" y="365"/>
                    <a:pt x="88" y="365"/>
                  </a:cubicBezTo>
                  <a:cubicBezTo>
                    <a:pt x="88" y="365"/>
                    <a:pt x="88" y="365"/>
                    <a:pt x="88" y="365"/>
                  </a:cubicBezTo>
                  <a:cubicBezTo>
                    <a:pt x="89" y="365"/>
                    <a:pt x="89" y="365"/>
                    <a:pt x="89" y="365"/>
                  </a:cubicBezTo>
                  <a:cubicBezTo>
                    <a:pt x="89" y="365"/>
                    <a:pt x="89" y="365"/>
                    <a:pt x="89" y="365"/>
                  </a:cubicBezTo>
                  <a:cubicBezTo>
                    <a:pt x="89" y="365"/>
                    <a:pt x="89" y="365"/>
                    <a:pt x="90" y="365"/>
                  </a:cubicBezTo>
                  <a:cubicBezTo>
                    <a:pt x="90" y="365"/>
                    <a:pt x="90" y="365"/>
                    <a:pt x="90" y="365"/>
                  </a:cubicBezTo>
                  <a:cubicBezTo>
                    <a:pt x="90" y="365"/>
                    <a:pt x="90" y="365"/>
                    <a:pt x="90" y="365"/>
                  </a:cubicBezTo>
                  <a:cubicBezTo>
                    <a:pt x="90" y="365"/>
                    <a:pt x="90" y="365"/>
                    <a:pt x="90" y="365"/>
                  </a:cubicBezTo>
                  <a:cubicBezTo>
                    <a:pt x="91" y="365"/>
                    <a:pt x="91" y="365"/>
                    <a:pt x="91" y="365"/>
                  </a:cubicBezTo>
                  <a:cubicBezTo>
                    <a:pt x="91" y="365"/>
                    <a:pt x="91" y="365"/>
                    <a:pt x="91" y="365"/>
                  </a:cubicBezTo>
                  <a:cubicBezTo>
                    <a:pt x="91" y="365"/>
                    <a:pt x="91" y="365"/>
                    <a:pt x="91" y="365"/>
                  </a:cubicBezTo>
                  <a:cubicBezTo>
                    <a:pt x="91" y="365"/>
                    <a:pt x="91" y="365"/>
                    <a:pt x="91" y="365"/>
                  </a:cubicBezTo>
                  <a:cubicBezTo>
                    <a:pt x="92" y="365"/>
                    <a:pt x="92" y="365"/>
                    <a:pt x="92" y="365"/>
                  </a:cubicBezTo>
                  <a:cubicBezTo>
                    <a:pt x="92" y="365"/>
                    <a:pt x="92" y="365"/>
                    <a:pt x="92" y="365"/>
                  </a:cubicBezTo>
                  <a:cubicBezTo>
                    <a:pt x="93" y="365"/>
                    <a:pt x="93" y="365"/>
                    <a:pt x="93" y="365"/>
                  </a:cubicBezTo>
                  <a:cubicBezTo>
                    <a:pt x="93" y="365"/>
                    <a:pt x="93" y="365"/>
                    <a:pt x="93" y="365"/>
                  </a:cubicBezTo>
                  <a:cubicBezTo>
                    <a:pt x="93" y="365"/>
                    <a:pt x="93" y="365"/>
                    <a:pt x="93" y="365"/>
                  </a:cubicBezTo>
                  <a:cubicBezTo>
                    <a:pt x="93" y="365"/>
                    <a:pt x="94" y="366"/>
                    <a:pt x="94" y="366"/>
                  </a:cubicBezTo>
                  <a:cubicBezTo>
                    <a:pt x="100" y="366"/>
                    <a:pt x="100" y="366"/>
                    <a:pt x="100" y="366"/>
                  </a:cubicBezTo>
                  <a:cubicBezTo>
                    <a:pt x="106" y="366"/>
                    <a:pt x="106" y="366"/>
                    <a:pt x="106" y="366"/>
                  </a:cubicBezTo>
                  <a:cubicBezTo>
                    <a:pt x="124" y="366"/>
                    <a:pt x="140" y="381"/>
                    <a:pt x="140" y="400"/>
                  </a:cubicBezTo>
                  <a:cubicBezTo>
                    <a:pt x="140" y="426"/>
                    <a:pt x="140" y="426"/>
                    <a:pt x="140" y="426"/>
                  </a:cubicBezTo>
                  <a:cubicBezTo>
                    <a:pt x="140" y="466"/>
                    <a:pt x="140" y="466"/>
                    <a:pt x="140" y="466"/>
                  </a:cubicBezTo>
                  <a:cubicBezTo>
                    <a:pt x="140" y="467"/>
                    <a:pt x="140" y="467"/>
                    <a:pt x="140" y="467"/>
                  </a:cubicBezTo>
                  <a:cubicBezTo>
                    <a:pt x="140" y="481"/>
                    <a:pt x="151" y="492"/>
                    <a:pt x="164" y="492"/>
                  </a:cubicBezTo>
                  <a:cubicBezTo>
                    <a:pt x="237" y="492"/>
                    <a:pt x="237" y="492"/>
                    <a:pt x="237" y="492"/>
                  </a:cubicBezTo>
                  <a:cubicBezTo>
                    <a:pt x="251" y="492"/>
                    <a:pt x="262" y="481"/>
                    <a:pt x="262" y="467"/>
                  </a:cubicBezTo>
                  <a:cubicBezTo>
                    <a:pt x="262" y="464"/>
                    <a:pt x="262" y="464"/>
                    <a:pt x="262" y="464"/>
                  </a:cubicBezTo>
                  <a:cubicBezTo>
                    <a:pt x="262" y="252"/>
                    <a:pt x="262" y="252"/>
                    <a:pt x="262" y="252"/>
                  </a:cubicBezTo>
                  <a:cubicBezTo>
                    <a:pt x="262" y="243"/>
                    <a:pt x="258" y="235"/>
                    <a:pt x="241" y="235"/>
                  </a:cubicBezTo>
                  <a:cubicBezTo>
                    <a:pt x="223" y="235"/>
                    <a:pt x="223" y="235"/>
                    <a:pt x="223" y="235"/>
                  </a:cubicBezTo>
                  <a:cubicBezTo>
                    <a:pt x="209" y="235"/>
                    <a:pt x="198" y="224"/>
                    <a:pt x="198" y="211"/>
                  </a:cubicBezTo>
                  <a:cubicBezTo>
                    <a:pt x="198" y="202"/>
                    <a:pt x="198" y="202"/>
                    <a:pt x="198" y="202"/>
                  </a:cubicBezTo>
                  <a:cubicBezTo>
                    <a:pt x="198" y="189"/>
                    <a:pt x="209" y="178"/>
                    <a:pt x="223" y="178"/>
                  </a:cubicBezTo>
                  <a:cubicBezTo>
                    <a:pt x="273" y="178"/>
                    <a:pt x="323" y="178"/>
                    <a:pt x="373" y="178"/>
                  </a:cubicBezTo>
                  <a:cubicBezTo>
                    <a:pt x="387" y="178"/>
                    <a:pt x="397" y="167"/>
                    <a:pt x="397" y="154"/>
                  </a:cubicBezTo>
                  <a:cubicBezTo>
                    <a:pt x="397" y="88"/>
                    <a:pt x="397" y="88"/>
                    <a:pt x="397" y="88"/>
                  </a:cubicBezTo>
                  <a:cubicBezTo>
                    <a:pt x="397" y="86"/>
                    <a:pt x="398" y="85"/>
                    <a:pt x="397" y="85"/>
                  </a:cubicBezTo>
                  <a:cubicBezTo>
                    <a:pt x="397" y="0"/>
                    <a:pt x="397" y="0"/>
                    <a:pt x="397" y="0"/>
                  </a:cubicBezTo>
                  <a:cubicBezTo>
                    <a:pt x="360" y="0"/>
                    <a:pt x="360" y="0"/>
                    <a:pt x="360" y="0"/>
                  </a:cubicBezTo>
                  <a:cubicBezTo>
                    <a:pt x="350" y="0"/>
                    <a:pt x="340" y="7"/>
                    <a:pt x="337" y="17"/>
                  </a:cubicBezTo>
                  <a:cubicBezTo>
                    <a:pt x="337" y="35"/>
                    <a:pt x="337" y="35"/>
                    <a:pt x="337" y="35"/>
                  </a:cubicBezTo>
                  <a:cubicBezTo>
                    <a:pt x="337" y="48"/>
                    <a:pt x="326" y="59"/>
                    <a:pt x="313" y="59"/>
                  </a:cubicBezTo>
                  <a:cubicBezTo>
                    <a:pt x="267" y="59"/>
                    <a:pt x="267" y="59"/>
                    <a:pt x="267" y="59"/>
                  </a:cubicBezTo>
                  <a:cubicBezTo>
                    <a:pt x="267" y="97"/>
                    <a:pt x="267" y="97"/>
                    <a:pt x="267" y="97"/>
                  </a:cubicBezTo>
                  <a:cubicBezTo>
                    <a:pt x="267" y="110"/>
                    <a:pt x="256" y="121"/>
                    <a:pt x="243" y="121"/>
                  </a:cubicBezTo>
                  <a:cubicBezTo>
                    <a:pt x="207" y="121"/>
                    <a:pt x="207" y="121"/>
                    <a:pt x="207" y="121"/>
                  </a:cubicBezTo>
                  <a:close/>
                  <a:moveTo>
                    <a:pt x="70" y="341"/>
                  </a:moveTo>
                  <a:cubicBezTo>
                    <a:pt x="70" y="341"/>
                    <a:pt x="70" y="341"/>
                    <a:pt x="70" y="341"/>
                  </a:cubicBezTo>
                  <a:cubicBezTo>
                    <a:pt x="70" y="341"/>
                    <a:pt x="70" y="341"/>
                    <a:pt x="70" y="341"/>
                  </a:cubicBezTo>
                  <a:close/>
                  <a:moveTo>
                    <a:pt x="0" y="279"/>
                  </a:moveTo>
                  <a:cubicBezTo>
                    <a:pt x="0" y="279"/>
                    <a:pt x="0" y="279"/>
                    <a:pt x="0" y="279"/>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98" name="Freeform 39">
              <a:extLst>
                <a:ext uri="{FF2B5EF4-FFF2-40B4-BE49-F238E27FC236}">
                  <a16:creationId xmlns:a16="http://schemas.microsoft.com/office/drawing/2014/main" id="{8B4183DB-1669-45E0-BF46-383730C3999D}"/>
                </a:ext>
              </a:extLst>
            </p:cNvPr>
            <p:cNvSpPr>
              <a:spLocks/>
            </p:cNvSpPr>
            <p:nvPr userDrawn="1"/>
          </p:nvSpPr>
          <p:spPr bwMode="auto">
            <a:xfrm>
              <a:off x="4977" y="2910"/>
              <a:ext cx="503" cy="756"/>
            </a:xfrm>
            <a:custGeom>
              <a:avLst/>
              <a:gdLst>
                <a:gd name="T0" fmla="*/ 158 w 285"/>
                <a:gd name="T1" fmla="*/ 428 h 428"/>
                <a:gd name="T2" fmla="*/ 285 w 285"/>
                <a:gd name="T3" fmla="*/ 428 h 428"/>
                <a:gd name="T4" fmla="*/ 285 w 285"/>
                <a:gd name="T5" fmla="*/ 0 h 428"/>
                <a:gd name="T6" fmla="*/ 229 w 285"/>
                <a:gd name="T7" fmla="*/ 0 h 428"/>
                <a:gd name="T8" fmla="*/ 200 w 285"/>
                <a:gd name="T9" fmla="*/ 29 h 428"/>
                <a:gd name="T10" fmla="*/ 200 w 285"/>
                <a:gd name="T11" fmla="*/ 64 h 428"/>
                <a:gd name="T12" fmla="*/ 99 w 285"/>
                <a:gd name="T13" fmla="*/ 64 h 428"/>
                <a:gd name="T14" fmla="*/ 69 w 285"/>
                <a:gd name="T15" fmla="*/ 94 h 428"/>
                <a:gd name="T16" fmla="*/ 69 w 285"/>
                <a:gd name="T17" fmla="*/ 120 h 428"/>
                <a:gd name="T18" fmla="*/ 30 w 285"/>
                <a:gd name="T19" fmla="*/ 120 h 428"/>
                <a:gd name="T20" fmla="*/ 0 w 285"/>
                <a:gd name="T21" fmla="*/ 149 h 428"/>
                <a:gd name="T22" fmla="*/ 0 w 285"/>
                <a:gd name="T23" fmla="*/ 278 h 428"/>
                <a:gd name="T24" fmla="*/ 30 w 285"/>
                <a:gd name="T25" fmla="*/ 308 h 428"/>
                <a:gd name="T26" fmla="*/ 52 w 285"/>
                <a:gd name="T27" fmla="*/ 308 h 428"/>
                <a:gd name="T28" fmla="*/ 69 w 285"/>
                <a:gd name="T29" fmla="*/ 326 h 428"/>
                <a:gd name="T30" fmla="*/ 69 w 285"/>
                <a:gd name="T31" fmla="*/ 339 h 428"/>
                <a:gd name="T32" fmla="*/ 99 w 285"/>
                <a:gd name="T33" fmla="*/ 368 h 428"/>
                <a:gd name="T34" fmla="*/ 133 w 285"/>
                <a:gd name="T35" fmla="*/ 368 h 428"/>
                <a:gd name="T36" fmla="*/ 133 w 285"/>
                <a:gd name="T37" fmla="*/ 404 h 428"/>
                <a:gd name="T38" fmla="*/ 158 w 285"/>
                <a:gd name="T39" fmla="*/ 428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 h="428">
                  <a:moveTo>
                    <a:pt x="158" y="428"/>
                  </a:moveTo>
                  <a:cubicBezTo>
                    <a:pt x="285" y="428"/>
                    <a:pt x="285" y="428"/>
                    <a:pt x="285" y="428"/>
                  </a:cubicBezTo>
                  <a:cubicBezTo>
                    <a:pt x="285" y="0"/>
                    <a:pt x="285" y="0"/>
                    <a:pt x="285" y="0"/>
                  </a:cubicBezTo>
                  <a:cubicBezTo>
                    <a:pt x="229" y="0"/>
                    <a:pt x="229" y="0"/>
                    <a:pt x="229" y="0"/>
                  </a:cubicBezTo>
                  <a:cubicBezTo>
                    <a:pt x="213" y="0"/>
                    <a:pt x="200" y="13"/>
                    <a:pt x="200" y="29"/>
                  </a:cubicBezTo>
                  <a:cubicBezTo>
                    <a:pt x="200" y="64"/>
                    <a:pt x="200" y="64"/>
                    <a:pt x="200" y="64"/>
                  </a:cubicBezTo>
                  <a:cubicBezTo>
                    <a:pt x="99" y="64"/>
                    <a:pt x="99" y="64"/>
                    <a:pt x="99" y="64"/>
                  </a:cubicBezTo>
                  <a:cubicBezTo>
                    <a:pt x="83" y="64"/>
                    <a:pt x="69" y="78"/>
                    <a:pt x="69" y="94"/>
                  </a:cubicBezTo>
                  <a:cubicBezTo>
                    <a:pt x="69" y="120"/>
                    <a:pt x="69" y="120"/>
                    <a:pt x="69" y="120"/>
                  </a:cubicBezTo>
                  <a:cubicBezTo>
                    <a:pt x="30" y="120"/>
                    <a:pt x="30" y="120"/>
                    <a:pt x="30" y="120"/>
                  </a:cubicBezTo>
                  <a:cubicBezTo>
                    <a:pt x="14" y="120"/>
                    <a:pt x="0" y="133"/>
                    <a:pt x="0" y="149"/>
                  </a:cubicBezTo>
                  <a:cubicBezTo>
                    <a:pt x="0" y="278"/>
                    <a:pt x="0" y="278"/>
                    <a:pt x="0" y="278"/>
                  </a:cubicBezTo>
                  <a:cubicBezTo>
                    <a:pt x="0" y="295"/>
                    <a:pt x="14" y="308"/>
                    <a:pt x="30" y="308"/>
                  </a:cubicBezTo>
                  <a:cubicBezTo>
                    <a:pt x="52" y="308"/>
                    <a:pt x="52" y="308"/>
                    <a:pt x="52" y="308"/>
                  </a:cubicBezTo>
                  <a:cubicBezTo>
                    <a:pt x="63" y="309"/>
                    <a:pt x="70" y="317"/>
                    <a:pt x="69" y="326"/>
                  </a:cubicBezTo>
                  <a:cubicBezTo>
                    <a:pt x="69" y="339"/>
                    <a:pt x="69" y="339"/>
                    <a:pt x="69" y="339"/>
                  </a:cubicBezTo>
                  <a:cubicBezTo>
                    <a:pt x="69" y="355"/>
                    <a:pt x="83" y="368"/>
                    <a:pt x="99" y="368"/>
                  </a:cubicBezTo>
                  <a:cubicBezTo>
                    <a:pt x="133" y="368"/>
                    <a:pt x="133" y="368"/>
                    <a:pt x="133" y="368"/>
                  </a:cubicBezTo>
                  <a:cubicBezTo>
                    <a:pt x="133" y="404"/>
                    <a:pt x="133" y="404"/>
                    <a:pt x="133" y="404"/>
                  </a:cubicBezTo>
                  <a:cubicBezTo>
                    <a:pt x="133" y="418"/>
                    <a:pt x="144" y="428"/>
                    <a:pt x="158" y="428"/>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99" name="Freeform 42">
              <a:extLst>
                <a:ext uri="{FF2B5EF4-FFF2-40B4-BE49-F238E27FC236}">
                  <a16:creationId xmlns:a16="http://schemas.microsoft.com/office/drawing/2014/main" id="{B30CAC8E-0891-44D6-99C7-D36F09146CD7}"/>
                </a:ext>
              </a:extLst>
            </p:cNvPr>
            <p:cNvSpPr>
              <a:spLocks/>
            </p:cNvSpPr>
            <p:nvPr userDrawn="1"/>
          </p:nvSpPr>
          <p:spPr bwMode="auto">
            <a:xfrm>
              <a:off x="4529" y="2604"/>
              <a:ext cx="734" cy="417"/>
            </a:xfrm>
            <a:custGeom>
              <a:avLst/>
              <a:gdLst>
                <a:gd name="T0" fmla="*/ 0 w 416"/>
                <a:gd name="T1" fmla="*/ 87 h 236"/>
                <a:gd name="T2" fmla="*/ 0 w 416"/>
                <a:gd name="T3" fmla="*/ 236 h 236"/>
                <a:gd name="T4" fmla="*/ 59 w 416"/>
                <a:gd name="T5" fmla="*/ 236 h 236"/>
                <a:gd name="T6" fmla="*/ 59 w 416"/>
                <a:gd name="T7" fmla="*/ 236 h 236"/>
                <a:gd name="T8" fmla="*/ 95 w 416"/>
                <a:gd name="T9" fmla="*/ 236 h 236"/>
                <a:gd name="T10" fmla="*/ 119 w 416"/>
                <a:gd name="T11" fmla="*/ 212 h 236"/>
                <a:gd name="T12" fmla="*/ 119 w 416"/>
                <a:gd name="T13" fmla="*/ 174 h 236"/>
                <a:gd name="T14" fmla="*/ 165 w 416"/>
                <a:gd name="T15" fmla="*/ 174 h 236"/>
                <a:gd name="T16" fmla="*/ 189 w 416"/>
                <a:gd name="T17" fmla="*/ 150 h 236"/>
                <a:gd name="T18" fmla="*/ 189 w 416"/>
                <a:gd name="T19" fmla="*/ 135 h 236"/>
                <a:gd name="T20" fmla="*/ 212 w 416"/>
                <a:gd name="T21" fmla="*/ 117 h 236"/>
                <a:gd name="T22" fmla="*/ 416 w 416"/>
                <a:gd name="T23" fmla="*/ 117 h 236"/>
                <a:gd name="T24" fmla="*/ 416 w 416"/>
                <a:gd name="T25" fmla="*/ 117 h 236"/>
                <a:gd name="T26" fmla="*/ 412 w 416"/>
                <a:gd name="T27" fmla="*/ 117 h 236"/>
                <a:gd name="T28" fmla="*/ 388 w 416"/>
                <a:gd name="T29" fmla="*/ 92 h 236"/>
                <a:gd name="T30" fmla="*/ 388 w 416"/>
                <a:gd name="T31" fmla="*/ 0 h 236"/>
                <a:gd name="T32" fmla="*/ 383 w 416"/>
                <a:gd name="T33" fmla="*/ 0 h 236"/>
                <a:gd name="T34" fmla="*/ 243 w 416"/>
                <a:gd name="T35" fmla="*/ 0 h 236"/>
                <a:gd name="T36" fmla="*/ 222 w 416"/>
                <a:gd name="T37" fmla="*/ 0 h 236"/>
                <a:gd name="T38" fmla="*/ 174 w 416"/>
                <a:gd name="T39" fmla="*/ 0 h 236"/>
                <a:gd name="T40" fmla="*/ 144 w 416"/>
                <a:gd name="T41" fmla="*/ 27 h 236"/>
                <a:gd name="T42" fmla="*/ 110 w 416"/>
                <a:gd name="T43" fmla="*/ 58 h 236"/>
                <a:gd name="T44" fmla="*/ 30 w 416"/>
                <a:gd name="T45" fmla="*/ 58 h 236"/>
                <a:gd name="T46" fmla="*/ 0 w 416"/>
                <a:gd name="T47" fmla="*/ 8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6" h="236">
                  <a:moveTo>
                    <a:pt x="0" y="87"/>
                  </a:moveTo>
                  <a:cubicBezTo>
                    <a:pt x="0" y="236"/>
                    <a:pt x="0" y="236"/>
                    <a:pt x="0" y="236"/>
                  </a:cubicBezTo>
                  <a:cubicBezTo>
                    <a:pt x="59" y="236"/>
                    <a:pt x="59" y="236"/>
                    <a:pt x="59" y="236"/>
                  </a:cubicBezTo>
                  <a:cubicBezTo>
                    <a:pt x="59" y="236"/>
                    <a:pt x="59" y="236"/>
                    <a:pt x="59" y="236"/>
                  </a:cubicBezTo>
                  <a:cubicBezTo>
                    <a:pt x="95" y="236"/>
                    <a:pt x="95" y="236"/>
                    <a:pt x="95" y="236"/>
                  </a:cubicBezTo>
                  <a:cubicBezTo>
                    <a:pt x="108" y="236"/>
                    <a:pt x="119" y="225"/>
                    <a:pt x="119" y="212"/>
                  </a:cubicBezTo>
                  <a:cubicBezTo>
                    <a:pt x="119" y="174"/>
                    <a:pt x="119" y="174"/>
                    <a:pt x="119" y="174"/>
                  </a:cubicBezTo>
                  <a:cubicBezTo>
                    <a:pt x="165" y="174"/>
                    <a:pt x="165" y="174"/>
                    <a:pt x="165" y="174"/>
                  </a:cubicBezTo>
                  <a:cubicBezTo>
                    <a:pt x="178" y="174"/>
                    <a:pt x="189" y="163"/>
                    <a:pt x="189" y="150"/>
                  </a:cubicBezTo>
                  <a:cubicBezTo>
                    <a:pt x="189" y="135"/>
                    <a:pt x="189" y="135"/>
                    <a:pt x="189" y="135"/>
                  </a:cubicBezTo>
                  <a:cubicBezTo>
                    <a:pt x="192" y="125"/>
                    <a:pt x="202" y="117"/>
                    <a:pt x="212" y="117"/>
                  </a:cubicBezTo>
                  <a:cubicBezTo>
                    <a:pt x="282" y="117"/>
                    <a:pt x="216" y="117"/>
                    <a:pt x="416" y="117"/>
                  </a:cubicBezTo>
                  <a:cubicBezTo>
                    <a:pt x="416" y="117"/>
                    <a:pt x="416" y="117"/>
                    <a:pt x="416" y="117"/>
                  </a:cubicBezTo>
                  <a:cubicBezTo>
                    <a:pt x="412" y="117"/>
                    <a:pt x="412" y="117"/>
                    <a:pt x="412" y="117"/>
                  </a:cubicBezTo>
                  <a:cubicBezTo>
                    <a:pt x="399" y="117"/>
                    <a:pt x="388" y="106"/>
                    <a:pt x="388" y="92"/>
                  </a:cubicBezTo>
                  <a:cubicBezTo>
                    <a:pt x="388" y="0"/>
                    <a:pt x="388" y="0"/>
                    <a:pt x="388" y="0"/>
                  </a:cubicBezTo>
                  <a:cubicBezTo>
                    <a:pt x="386" y="0"/>
                    <a:pt x="385" y="0"/>
                    <a:pt x="383" y="0"/>
                  </a:cubicBezTo>
                  <a:cubicBezTo>
                    <a:pt x="243" y="0"/>
                    <a:pt x="243" y="0"/>
                    <a:pt x="243" y="0"/>
                  </a:cubicBezTo>
                  <a:cubicBezTo>
                    <a:pt x="222" y="0"/>
                    <a:pt x="222" y="0"/>
                    <a:pt x="222" y="0"/>
                  </a:cubicBezTo>
                  <a:cubicBezTo>
                    <a:pt x="174" y="0"/>
                    <a:pt x="174" y="0"/>
                    <a:pt x="174" y="0"/>
                  </a:cubicBezTo>
                  <a:cubicBezTo>
                    <a:pt x="158" y="0"/>
                    <a:pt x="146" y="12"/>
                    <a:pt x="144" y="27"/>
                  </a:cubicBezTo>
                  <a:cubicBezTo>
                    <a:pt x="143" y="44"/>
                    <a:pt x="128" y="58"/>
                    <a:pt x="110" y="58"/>
                  </a:cubicBezTo>
                  <a:cubicBezTo>
                    <a:pt x="30" y="58"/>
                    <a:pt x="30" y="58"/>
                    <a:pt x="30" y="58"/>
                  </a:cubicBezTo>
                  <a:cubicBezTo>
                    <a:pt x="14" y="58"/>
                    <a:pt x="0" y="71"/>
                    <a:pt x="0" y="87"/>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100" name="Freeform 43">
              <a:extLst>
                <a:ext uri="{FF2B5EF4-FFF2-40B4-BE49-F238E27FC236}">
                  <a16:creationId xmlns:a16="http://schemas.microsoft.com/office/drawing/2014/main" id="{5FDF8D79-619A-4BB3-9B1B-B410B8F1F27C}"/>
                </a:ext>
              </a:extLst>
            </p:cNvPr>
            <p:cNvSpPr>
              <a:spLocks noEditPoints="1"/>
            </p:cNvSpPr>
            <p:nvPr userDrawn="1"/>
          </p:nvSpPr>
          <p:spPr bwMode="auto">
            <a:xfrm>
              <a:off x="4414" y="2041"/>
              <a:ext cx="1061" cy="876"/>
            </a:xfrm>
            <a:custGeom>
              <a:avLst/>
              <a:gdLst>
                <a:gd name="T0" fmla="*/ 58 w 601"/>
                <a:gd name="T1" fmla="*/ 496 h 496"/>
                <a:gd name="T2" fmla="*/ 65 w 601"/>
                <a:gd name="T3" fmla="*/ 406 h 496"/>
                <a:gd name="T4" fmla="*/ 209 w 601"/>
                <a:gd name="T5" fmla="*/ 346 h 496"/>
                <a:gd name="T6" fmla="*/ 308 w 601"/>
                <a:gd name="T7" fmla="*/ 319 h 496"/>
                <a:gd name="T8" fmla="*/ 453 w 601"/>
                <a:gd name="T9" fmla="*/ 259 h 496"/>
                <a:gd name="T10" fmla="*/ 486 w 601"/>
                <a:gd name="T11" fmla="*/ 235 h 496"/>
                <a:gd name="T12" fmla="*/ 532 w 601"/>
                <a:gd name="T13" fmla="*/ 179 h 496"/>
                <a:gd name="T14" fmla="*/ 601 w 601"/>
                <a:gd name="T15" fmla="*/ 45 h 496"/>
                <a:gd name="T16" fmla="*/ 537 w 601"/>
                <a:gd name="T17" fmla="*/ 45 h 496"/>
                <a:gd name="T18" fmla="*/ 536 w 601"/>
                <a:gd name="T19" fmla="*/ 45 h 496"/>
                <a:gd name="T20" fmla="*/ 535 w 601"/>
                <a:gd name="T21" fmla="*/ 45 h 496"/>
                <a:gd name="T22" fmla="*/ 534 w 601"/>
                <a:gd name="T23" fmla="*/ 45 h 496"/>
                <a:gd name="T24" fmla="*/ 533 w 601"/>
                <a:gd name="T25" fmla="*/ 45 h 496"/>
                <a:gd name="T26" fmla="*/ 532 w 601"/>
                <a:gd name="T27" fmla="*/ 44 h 496"/>
                <a:gd name="T28" fmla="*/ 531 w 601"/>
                <a:gd name="T29" fmla="*/ 44 h 496"/>
                <a:gd name="T30" fmla="*/ 530 w 601"/>
                <a:gd name="T31" fmla="*/ 44 h 496"/>
                <a:gd name="T32" fmla="*/ 530 w 601"/>
                <a:gd name="T33" fmla="*/ 44 h 496"/>
                <a:gd name="T34" fmla="*/ 529 w 601"/>
                <a:gd name="T35" fmla="*/ 43 h 496"/>
                <a:gd name="T36" fmla="*/ 528 w 601"/>
                <a:gd name="T37" fmla="*/ 43 h 496"/>
                <a:gd name="T38" fmla="*/ 527 w 601"/>
                <a:gd name="T39" fmla="*/ 43 h 496"/>
                <a:gd name="T40" fmla="*/ 526 w 601"/>
                <a:gd name="T41" fmla="*/ 42 h 496"/>
                <a:gd name="T42" fmla="*/ 525 w 601"/>
                <a:gd name="T43" fmla="*/ 42 h 496"/>
                <a:gd name="T44" fmla="*/ 525 w 601"/>
                <a:gd name="T45" fmla="*/ 42 h 496"/>
                <a:gd name="T46" fmla="*/ 524 w 601"/>
                <a:gd name="T47" fmla="*/ 41 h 496"/>
                <a:gd name="T48" fmla="*/ 523 w 601"/>
                <a:gd name="T49" fmla="*/ 41 h 496"/>
                <a:gd name="T50" fmla="*/ 522 w 601"/>
                <a:gd name="T51" fmla="*/ 40 h 496"/>
                <a:gd name="T52" fmla="*/ 522 w 601"/>
                <a:gd name="T53" fmla="*/ 40 h 496"/>
                <a:gd name="T54" fmla="*/ 521 w 601"/>
                <a:gd name="T55" fmla="*/ 39 h 496"/>
                <a:gd name="T56" fmla="*/ 521 w 601"/>
                <a:gd name="T57" fmla="*/ 39 h 496"/>
                <a:gd name="T58" fmla="*/ 520 w 601"/>
                <a:gd name="T59" fmla="*/ 38 h 496"/>
                <a:gd name="T60" fmla="*/ 519 w 601"/>
                <a:gd name="T61" fmla="*/ 37 h 496"/>
                <a:gd name="T62" fmla="*/ 519 w 601"/>
                <a:gd name="T63" fmla="*/ 36 h 496"/>
                <a:gd name="T64" fmla="*/ 518 w 601"/>
                <a:gd name="T65" fmla="*/ 36 h 496"/>
                <a:gd name="T66" fmla="*/ 517 w 601"/>
                <a:gd name="T67" fmla="*/ 35 h 496"/>
                <a:gd name="T68" fmla="*/ 517 w 601"/>
                <a:gd name="T69" fmla="*/ 35 h 496"/>
                <a:gd name="T70" fmla="*/ 516 w 601"/>
                <a:gd name="T71" fmla="*/ 34 h 496"/>
                <a:gd name="T72" fmla="*/ 516 w 601"/>
                <a:gd name="T73" fmla="*/ 33 h 496"/>
                <a:gd name="T74" fmla="*/ 516 w 601"/>
                <a:gd name="T75" fmla="*/ 32 h 496"/>
                <a:gd name="T76" fmla="*/ 515 w 601"/>
                <a:gd name="T77" fmla="*/ 32 h 496"/>
                <a:gd name="T78" fmla="*/ 515 w 601"/>
                <a:gd name="T79" fmla="*/ 31 h 496"/>
                <a:gd name="T80" fmla="*/ 515 w 601"/>
                <a:gd name="T81" fmla="*/ 30 h 496"/>
                <a:gd name="T82" fmla="*/ 514 w 601"/>
                <a:gd name="T83" fmla="*/ 29 h 496"/>
                <a:gd name="T84" fmla="*/ 514 w 601"/>
                <a:gd name="T85" fmla="*/ 28 h 496"/>
                <a:gd name="T86" fmla="*/ 514 w 601"/>
                <a:gd name="T87" fmla="*/ 27 h 496"/>
                <a:gd name="T88" fmla="*/ 513 w 601"/>
                <a:gd name="T89" fmla="*/ 27 h 496"/>
                <a:gd name="T90" fmla="*/ 513 w 601"/>
                <a:gd name="T91" fmla="*/ 25 h 496"/>
                <a:gd name="T92" fmla="*/ 513 w 601"/>
                <a:gd name="T93" fmla="*/ 25 h 496"/>
                <a:gd name="T94" fmla="*/ 513 w 601"/>
                <a:gd name="T95" fmla="*/ 24 h 496"/>
                <a:gd name="T96" fmla="*/ 513 w 601"/>
                <a:gd name="T97" fmla="*/ 23 h 496"/>
                <a:gd name="T98" fmla="*/ 513 w 601"/>
                <a:gd name="T99" fmla="*/ 22 h 496"/>
                <a:gd name="T100" fmla="*/ 513 w 601"/>
                <a:gd name="T101" fmla="*/ 21 h 496"/>
                <a:gd name="T102" fmla="*/ 513 w 601"/>
                <a:gd name="T103" fmla="*/ 0 h 496"/>
                <a:gd name="T104" fmla="*/ 144 w 601"/>
                <a:gd name="T105" fmla="*/ 0 h 496"/>
                <a:gd name="T106" fmla="*/ 29 w 601"/>
                <a:gd name="T107" fmla="*/ 58 h 496"/>
                <a:gd name="T108" fmla="*/ 513 w 601"/>
                <a:gd name="T109" fmla="*/ 21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1" h="496">
                  <a:moveTo>
                    <a:pt x="0" y="88"/>
                  </a:moveTo>
                  <a:cubicBezTo>
                    <a:pt x="0" y="496"/>
                    <a:pt x="0" y="496"/>
                    <a:pt x="0" y="496"/>
                  </a:cubicBezTo>
                  <a:cubicBezTo>
                    <a:pt x="58" y="496"/>
                    <a:pt x="58" y="496"/>
                    <a:pt x="58" y="496"/>
                  </a:cubicBezTo>
                  <a:cubicBezTo>
                    <a:pt x="58" y="496"/>
                    <a:pt x="58" y="496"/>
                    <a:pt x="58" y="496"/>
                  </a:cubicBezTo>
                  <a:cubicBezTo>
                    <a:pt x="65" y="496"/>
                    <a:pt x="65" y="496"/>
                    <a:pt x="65" y="496"/>
                  </a:cubicBezTo>
                  <a:cubicBezTo>
                    <a:pt x="65" y="406"/>
                    <a:pt x="65" y="406"/>
                    <a:pt x="65" y="406"/>
                  </a:cubicBezTo>
                  <a:cubicBezTo>
                    <a:pt x="65" y="390"/>
                    <a:pt x="79" y="377"/>
                    <a:pt x="95" y="377"/>
                  </a:cubicBezTo>
                  <a:cubicBezTo>
                    <a:pt x="175" y="377"/>
                    <a:pt x="175" y="377"/>
                    <a:pt x="175" y="377"/>
                  </a:cubicBezTo>
                  <a:cubicBezTo>
                    <a:pt x="193" y="377"/>
                    <a:pt x="208" y="363"/>
                    <a:pt x="209" y="346"/>
                  </a:cubicBezTo>
                  <a:cubicBezTo>
                    <a:pt x="211" y="331"/>
                    <a:pt x="223" y="319"/>
                    <a:pt x="239" y="319"/>
                  </a:cubicBezTo>
                  <a:cubicBezTo>
                    <a:pt x="287" y="319"/>
                    <a:pt x="287" y="319"/>
                    <a:pt x="287" y="319"/>
                  </a:cubicBezTo>
                  <a:cubicBezTo>
                    <a:pt x="308" y="319"/>
                    <a:pt x="308" y="319"/>
                    <a:pt x="308" y="319"/>
                  </a:cubicBezTo>
                  <a:cubicBezTo>
                    <a:pt x="448" y="319"/>
                    <a:pt x="448" y="319"/>
                    <a:pt x="448" y="319"/>
                  </a:cubicBezTo>
                  <a:cubicBezTo>
                    <a:pt x="450" y="319"/>
                    <a:pt x="451" y="319"/>
                    <a:pt x="453" y="319"/>
                  </a:cubicBezTo>
                  <a:cubicBezTo>
                    <a:pt x="453" y="259"/>
                    <a:pt x="453" y="259"/>
                    <a:pt x="453" y="259"/>
                  </a:cubicBezTo>
                  <a:cubicBezTo>
                    <a:pt x="453" y="246"/>
                    <a:pt x="464" y="235"/>
                    <a:pt x="477" y="235"/>
                  </a:cubicBezTo>
                  <a:cubicBezTo>
                    <a:pt x="486" y="235"/>
                    <a:pt x="486" y="235"/>
                    <a:pt x="486" y="235"/>
                  </a:cubicBezTo>
                  <a:cubicBezTo>
                    <a:pt x="486" y="235"/>
                    <a:pt x="486" y="235"/>
                    <a:pt x="486" y="235"/>
                  </a:cubicBezTo>
                  <a:cubicBezTo>
                    <a:pt x="508" y="235"/>
                    <a:pt x="508" y="235"/>
                    <a:pt x="508" y="235"/>
                  </a:cubicBezTo>
                  <a:cubicBezTo>
                    <a:pt x="521" y="235"/>
                    <a:pt x="532" y="224"/>
                    <a:pt x="532" y="211"/>
                  </a:cubicBezTo>
                  <a:cubicBezTo>
                    <a:pt x="532" y="179"/>
                    <a:pt x="532" y="179"/>
                    <a:pt x="532" y="179"/>
                  </a:cubicBezTo>
                  <a:cubicBezTo>
                    <a:pt x="566" y="179"/>
                    <a:pt x="566" y="179"/>
                    <a:pt x="566" y="179"/>
                  </a:cubicBezTo>
                  <a:cubicBezTo>
                    <a:pt x="586" y="179"/>
                    <a:pt x="601" y="163"/>
                    <a:pt x="601" y="144"/>
                  </a:cubicBezTo>
                  <a:cubicBezTo>
                    <a:pt x="601" y="45"/>
                    <a:pt x="601" y="45"/>
                    <a:pt x="601" y="45"/>
                  </a:cubicBezTo>
                  <a:cubicBezTo>
                    <a:pt x="545" y="45"/>
                    <a:pt x="545" y="45"/>
                    <a:pt x="545" y="45"/>
                  </a:cubicBezTo>
                  <a:cubicBezTo>
                    <a:pt x="537" y="45"/>
                    <a:pt x="537" y="45"/>
                    <a:pt x="537" y="45"/>
                  </a:cubicBezTo>
                  <a:cubicBezTo>
                    <a:pt x="537" y="45"/>
                    <a:pt x="537" y="45"/>
                    <a:pt x="537" y="45"/>
                  </a:cubicBezTo>
                  <a:cubicBezTo>
                    <a:pt x="537" y="45"/>
                    <a:pt x="537" y="45"/>
                    <a:pt x="537" y="45"/>
                  </a:cubicBezTo>
                  <a:cubicBezTo>
                    <a:pt x="536" y="45"/>
                    <a:pt x="536" y="45"/>
                    <a:pt x="536" y="45"/>
                  </a:cubicBezTo>
                  <a:cubicBezTo>
                    <a:pt x="536" y="45"/>
                    <a:pt x="536" y="45"/>
                    <a:pt x="536" y="45"/>
                  </a:cubicBezTo>
                  <a:cubicBezTo>
                    <a:pt x="536" y="45"/>
                    <a:pt x="536" y="45"/>
                    <a:pt x="536" y="45"/>
                  </a:cubicBezTo>
                  <a:cubicBezTo>
                    <a:pt x="535" y="45"/>
                    <a:pt x="535" y="45"/>
                    <a:pt x="535" y="45"/>
                  </a:cubicBezTo>
                  <a:cubicBezTo>
                    <a:pt x="535" y="45"/>
                    <a:pt x="535" y="45"/>
                    <a:pt x="535" y="45"/>
                  </a:cubicBezTo>
                  <a:cubicBezTo>
                    <a:pt x="534" y="45"/>
                    <a:pt x="534" y="45"/>
                    <a:pt x="534" y="45"/>
                  </a:cubicBezTo>
                  <a:cubicBezTo>
                    <a:pt x="534" y="45"/>
                    <a:pt x="534" y="45"/>
                    <a:pt x="534" y="45"/>
                  </a:cubicBezTo>
                  <a:cubicBezTo>
                    <a:pt x="534" y="45"/>
                    <a:pt x="534" y="45"/>
                    <a:pt x="534" y="45"/>
                  </a:cubicBezTo>
                  <a:cubicBezTo>
                    <a:pt x="534" y="45"/>
                    <a:pt x="534" y="45"/>
                    <a:pt x="534" y="45"/>
                  </a:cubicBezTo>
                  <a:cubicBezTo>
                    <a:pt x="533" y="45"/>
                    <a:pt x="533" y="45"/>
                    <a:pt x="533" y="45"/>
                  </a:cubicBezTo>
                  <a:cubicBezTo>
                    <a:pt x="533" y="45"/>
                    <a:pt x="533" y="45"/>
                    <a:pt x="533" y="45"/>
                  </a:cubicBezTo>
                  <a:cubicBezTo>
                    <a:pt x="533" y="44"/>
                    <a:pt x="533" y="44"/>
                    <a:pt x="533" y="44"/>
                  </a:cubicBezTo>
                  <a:cubicBezTo>
                    <a:pt x="533" y="44"/>
                    <a:pt x="533" y="44"/>
                    <a:pt x="533" y="44"/>
                  </a:cubicBezTo>
                  <a:cubicBezTo>
                    <a:pt x="532" y="44"/>
                    <a:pt x="532" y="44"/>
                    <a:pt x="532" y="44"/>
                  </a:cubicBezTo>
                  <a:cubicBezTo>
                    <a:pt x="532" y="44"/>
                    <a:pt x="532" y="44"/>
                    <a:pt x="532" y="44"/>
                  </a:cubicBezTo>
                  <a:cubicBezTo>
                    <a:pt x="531" y="44"/>
                    <a:pt x="531" y="44"/>
                    <a:pt x="531" y="44"/>
                  </a:cubicBezTo>
                  <a:cubicBezTo>
                    <a:pt x="531" y="44"/>
                    <a:pt x="531" y="44"/>
                    <a:pt x="531" y="44"/>
                  </a:cubicBezTo>
                  <a:cubicBezTo>
                    <a:pt x="531" y="44"/>
                    <a:pt x="531" y="44"/>
                    <a:pt x="531" y="44"/>
                  </a:cubicBezTo>
                  <a:cubicBezTo>
                    <a:pt x="531" y="44"/>
                    <a:pt x="531" y="44"/>
                    <a:pt x="531" y="44"/>
                  </a:cubicBezTo>
                  <a:cubicBezTo>
                    <a:pt x="530" y="44"/>
                    <a:pt x="530" y="44"/>
                    <a:pt x="530" y="44"/>
                  </a:cubicBezTo>
                  <a:cubicBezTo>
                    <a:pt x="530" y="44"/>
                    <a:pt x="530" y="44"/>
                    <a:pt x="530" y="44"/>
                  </a:cubicBezTo>
                  <a:cubicBezTo>
                    <a:pt x="530" y="44"/>
                    <a:pt x="530" y="44"/>
                    <a:pt x="530" y="44"/>
                  </a:cubicBezTo>
                  <a:cubicBezTo>
                    <a:pt x="530" y="44"/>
                    <a:pt x="530" y="44"/>
                    <a:pt x="530" y="44"/>
                  </a:cubicBezTo>
                  <a:cubicBezTo>
                    <a:pt x="529" y="44"/>
                    <a:pt x="529" y="44"/>
                    <a:pt x="529" y="44"/>
                  </a:cubicBezTo>
                  <a:cubicBezTo>
                    <a:pt x="529" y="44"/>
                    <a:pt x="529" y="44"/>
                    <a:pt x="529" y="44"/>
                  </a:cubicBezTo>
                  <a:cubicBezTo>
                    <a:pt x="529" y="43"/>
                    <a:pt x="529" y="43"/>
                    <a:pt x="529" y="43"/>
                  </a:cubicBezTo>
                  <a:cubicBezTo>
                    <a:pt x="529" y="43"/>
                    <a:pt x="529" y="43"/>
                    <a:pt x="529" y="43"/>
                  </a:cubicBezTo>
                  <a:cubicBezTo>
                    <a:pt x="528" y="43"/>
                    <a:pt x="528" y="43"/>
                    <a:pt x="528" y="43"/>
                  </a:cubicBezTo>
                  <a:cubicBezTo>
                    <a:pt x="528" y="43"/>
                    <a:pt x="528" y="43"/>
                    <a:pt x="528" y="43"/>
                  </a:cubicBezTo>
                  <a:cubicBezTo>
                    <a:pt x="527" y="43"/>
                    <a:pt x="527" y="43"/>
                    <a:pt x="527" y="43"/>
                  </a:cubicBezTo>
                  <a:cubicBezTo>
                    <a:pt x="527" y="43"/>
                    <a:pt x="527" y="43"/>
                    <a:pt x="527" y="43"/>
                  </a:cubicBezTo>
                  <a:cubicBezTo>
                    <a:pt x="527" y="43"/>
                    <a:pt x="527" y="43"/>
                    <a:pt x="527" y="43"/>
                  </a:cubicBezTo>
                  <a:cubicBezTo>
                    <a:pt x="527" y="43"/>
                    <a:pt x="527" y="43"/>
                    <a:pt x="527" y="43"/>
                  </a:cubicBezTo>
                  <a:cubicBezTo>
                    <a:pt x="526" y="42"/>
                    <a:pt x="526" y="42"/>
                    <a:pt x="526" y="42"/>
                  </a:cubicBezTo>
                  <a:cubicBezTo>
                    <a:pt x="526" y="42"/>
                    <a:pt x="526" y="42"/>
                    <a:pt x="526" y="42"/>
                  </a:cubicBezTo>
                  <a:cubicBezTo>
                    <a:pt x="526" y="42"/>
                    <a:pt x="526" y="42"/>
                    <a:pt x="526" y="42"/>
                  </a:cubicBezTo>
                  <a:cubicBezTo>
                    <a:pt x="526" y="42"/>
                    <a:pt x="526" y="42"/>
                    <a:pt x="526" y="42"/>
                  </a:cubicBezTo>
                  <a:cubicBezTo>
                    <a:pt x="525" y="42"/>
                    <a:pt x="525" y="42"/>
                    <a:pt x="525" y="42"/>
                  </a:cubicBezTo>
                  <a:cubicBezTo>
                    <a:pt x="525" y="42"/>
                    <a:pt x="525" y="42"/>
                    <a:pt x="525" y="42"/>
                  </a:cubicBezTo>
                  <a:cubicBezTo>
                    <a:pt x="525" y="42"/>
                    <a:pt x="525" y="42"/>
                    <a:pt x="525" y="42"/>
                  </a:cubicBezTo>
                  <a:cubicBezTo>
                    <a:pt x="525" y="42"/>
                    <a:pt x="525" y="42"/>
                    <a:pt x="525" y="42"/>
                  </a:cubicBezTo>
                  <a:cubicBezTo>
                    <a:pt x="524" y="41"/>
                    <a:pt x="524" y="41"/>
                    <a:pt x="524" y="41"/>
                  </a:cubicBezTo>
                  <a:cubicBezTo>
                    <a:pt x="524" y="41"/>
                    <a:pt x="524" y="41"/>
                    <a:pt x="524" y="41"/>
                  </a:cubicBezTo>
                  <a:cubicBezTo>
                    <a:pt x="524" y="41"/>
                    <a:pt x="524" y="41"/>
                    <a:pt x="524" y="41"/>
                  </a:cubicBezTo>
                  <a:cubicBezTo>
                    <a:pt x="524" y="41"/>
                    <a:pt x="524" y="41"/>
                    <a:pt x="524" y="41"/>
                  </a:cubicBezTo>
                  <a:cubicBezTo>
                    <a:pt x="523" y="41"/>
                    <a:pt x="523" y="41"/>
                    <a:pt x="523" y="41"/>
                  </a:cubicBezTo>
                  <a:cubicBezTo>
                    <a:pt x="523" y="41"/>
                    <a:pt x="523" y="41"/>
                    <a:pt x="523" y="41"/>
                  </a:cubicBezTo>
                  <a:cubicBezTo>
                    <a:pt x="523" y="40"/>
                    <a:pt x="523" y="40"/>
                    <a:pt x="523" y="40"/>
                  </a:cubicBezTo>
                  <a:cubicBezTo>
                    <a:pt x="523" y="40"/>
                    <a:pt x="523" y="40"/>
                    <a:pt x="523" y="40"/>
                  </a:cubicBezTo>
                  <a:cubicBezTo>
                    <a:pt x="522" y="40"/>
                    <a:pt x="522" y="40"/>
                    <a:pt x="522" y="40"/>
                  </a:cubicBezTo>
                  <a:cubicBezTo>
                    <a:pt x="522" y="40"/>
                    <a:pt x="522" y="40"/>
                    <a:pt x="522" y="40"/>
                  </a:cubicBezTo>
                  <a:cubicBezTo>
                    <a:pt x="522" y="40"/>
                    <a:pt x="522" y="40"/>
                    <a:pt x="522" y="40"/>
                  </a:cubicBezTo>
                  <a:cubicBezTo>
                    <a:pt x="522" y="40"/>
                    <a:pt x="522" y="40"/>
                    <a:pt x="522" y="40"/>
                  </a:cubicBezTo>
                  <a:cubicBezTo>
                    <a:pt x="522" y="40"/>
                    <a:pt x="522" y="39"/>
                    <a:pt x="521" y="39"/>
                  </a:cubicBezTo>
                  <a:cubicBezTo>
                    <a:pt x="521" y="39"/>
                    <a:pt x="521" y="39"/>
                    <a:pt x="521" y="39"/>
                  </a:cubicBezTo>
                  <a:cubicBezTo>
                    <a:pt x="521" y="39"/>
                    <a:pt x="521" y="39"/>
                    <a:pt x="521" y="39"/>
                  </a:cubicBezTo>
                  <a:cubicBezTo>
                    <a:pt x="521" y="39"/>
                    <a:pt x="521" y="39"/>
                    <a:pt x="521" y="39"/>
                  </a:cubicBezTo>
                  <a:cubicBezTo>
                    <a:pt x="521" y="39"/>
                    <a:pt x="521" y="39"/>
                    <a:pt x="521" y="39"/>
                  </a:cubicBezTo>
                  <a:cubicBezTo>
                    <a:pt x="521" y="39"/>
                    <a:pt x="521" y="39"/>
                    <a:pt x="521" y="39"/>
                  </a:cubicBezTo>
                  <a:cubicBezTo>
                    <a:pt x="520" y="38"/>
                    <a:pt x="520" y="38"/>
                    <a:pt x="520" y="38"/>
                  </a:cubicBezTo>
                  <a:cubicBezTo>
                    <a:pt x="520" y="38"/>
                    <a:pt x="520" y="38"/>
                    <a:pt x="520" y="38"/>
                  </a:cubicBezTo>
                  <a:cubicBezTo>
                    <a:pt x="520" y="38"/>
                    <a:pt x="520" y="38"/>
                    <a:pt x="520" y="38"/>
                  </a:cubicBezTo>
                  <a:cubicBezTo>
                    <a:pt x="520" y="38"/>
                    <a:pt x="520" y="38"/>
                    <a:pt x="520" y="38"/>
                  </a:cubicBezTo>
                  <a:cubicBezTo>
                    <a:pt x="519" y="37"/>
                    <a:pt x="519" y="37"/>
                    <a:pt x="519" y="37"/>
                  </a:cubicBezTo>
                  <a:cubicBezTo>
                    <a:pt x="519" y="37"/>
                    <a:pt x="519" y="37"/>
                    <a:pt x="519" y="37"/>
                  </a:cubicBezTo>
                  <a:cubicBezTo>
                    <a:pt x="519" y="37"/>
                    <a:pt x="519" y="37"/>
                    <a:pt x="519" y="37"/>
                  </a:cubicBezTo>
                  <a:cubicBezTo>
                    <a:pt x="519" y="37"/>
                    <a:pt x="519" y="37"/>
                    <a:pt x="519" y="37"/>
                  </a:cubicBezTo>
                  <a:cubicBezTo>
                    <a:pt x="519" y="36"/>
                    <a:pt x="519" y="36"/>
                    <a:pt x="519" y="36"/>
                  </a:cubicBezTo>
                  <a:cubicBezTo>
                    <a:pt x="519" y="36"/>
                    <a:pt x="519" y="36"/>
                    <a:pt x="519" y="36"/>
                  </a:cubicBezTo>
                  <a:cubicBezTo>
                    <a:pt x="518" y="36"/>
                    <a:pt x="518" y="36"/>
                    <a:pt x="518" y="36"/>
                  </a:cubicBezTo>
                  <a:cubicBezTo>
                    <a:pt x="518" y="36"/>
                    <a:pt x="518" y="36"/>
                    <a:pt x="518" y="36"/>
                  </a:cubicBezTo>
                  <a:cubicBezTo>
                    <a:pt x="518" y="36"/>
                    <a:pt x="518" y="36"/>
                    <a:pt x="518" y="36"/>
                  </a:cubicBezTo>
                  <a:cubicBezTo>
                    <a:pt x="518" y="36"/>
                    <a:pt x="518" y="36"/>
                    <a:pt x="518" y="36"/>
                  </a:cubicBezTo>
                  <a:cubicBezTo>
                    <a:pt x="517" y="35"/>
                    <a:pt x="517" y="35"/>
                    <a:pt x="517" y="35"/>
                  </a:cubicBezTo>
                  <a:cubicBezTo>
                    <a:pt x="517" y="35"/>
                    <a:pt x="517" y="35"/>
                    <a:pt x="517" y="35"/>
                  </a:cubicBezTo>
                  <a:cubicBezTo>
                    <a:pt x="517" y="35"/>
                    <a:pt x="517" y="35"/>
                    <a:pt x="517" y="35"/>
                  </a:cubicBezTo>
                  <a:cubicBezTo>
                    <a:pt x="517" y="35"/>
                    <a:pt x="517" y="35"/>
                    <a:pt x="517" y="35"/>
                  </a:cubicBezTo>
                  <a:cubicBezTo>
                    <a:pt x="517" y="34"/>
                    <a:pt x="517" y="34"/>
                    <a:pt x="517" y="34"/>
                  </a:cubicBezTo>
                  <a:cubicBezTo>
                    <a:pt x="517" y="34"/>
                    <a:pt x="517" y="34"/>
                    <a:pt x="517" y="34"/>
                  </a:cubicBezTo>
                  <a:cubicBezTo>
                    <a:pt x="516" y="34"/>
                    <a:pt x="516" y="34"/>
                    <a:pt x="516" y="34"/>
                  </a:cubicBezTo>
                  <a:cubicBezTo>
                    <a:pt x="516" y="34"/>
                    <a:pt x="516" y="34"/>
                    <a:pt x="516" y="34"/>
                  </a:cubicBezTo>
                  <a:cubicBezTo>
                    <a:pt x="516" y="33"/>
                    <a:pt x="516" y="33"/>
                    <a:pt x="516" y="33"/>
                  </a:cubicBezTo>
                  <a:cubicBezTo>
                    <a:pt x="516" y="33"/>
                    <a:pt x="516" y="33"/>
                    <a:pt x="516" y="33"/>
                  </a:cubicBezTo>
                  <a:cubicBezTo>
                    <a:pt x="516" y="33"/>
                    <a:pt x="516" y="33"/>
                    <a:pt x="516" y="33"/>
                  </a:cubicBezTo>
                  <a:cubicBezTo>
                    <a:pt x="516" y="33"/>
                    <a:pt x="516" y="33"/>
                    <a:pt x="516" y="33"/>
                  </a:cubicBezTo>
                  <a:cubicBezTo>
                    <a:pt x="516" y="32"/>
                    <a:pt x="516" y="32"/>
                    <a:pt x="516" y="32"/>
                  </a:cubicBezTo>
                  <a:cubicBezTo>
                    <a:pt x="516" y="32"/>
                    <a:pt x="516" y="32"/>
                    <a:pt x="516" y="32"/>
                  </a:cubicBezTo>
                  <a:cubicBezTo>
                    <a:pt x="515" y="32"/>
                    <a:pt x="515" y="32"/>
                    <a:pt x="515" y="32"/>
                  </a:cubicBezTo>
                  <a:cubicBezTo>
                    <a:pt x="515" y="32"/>
                    <a:pt x="515" y="32"/>
                    <a:pt x="515" y="32"/>
                  </a:cubicBezTo>
                  <a:cubicBezTo>
                    <a:pt x="515" y="31"/>
                    <a:pt x="515" y="31"/>
                    <a:pt x="515" y="31"/>
                  </a:cubicBezTo>
                  <a:cubicBezTo>
                    <a:pt x="515" y="31"/>
                    <a:pt x="515" y="31"/>
                    <a:pt x="515" y="31"/>
                  </a:cubicBezTo>
                  <a:cubicBezTo>
                    <a:pt x="515" y="31"/>
                    <a:pt x="515" y="31"/>
                    <a:pt x="515" y="31"/>
                  </a:cubicBezTo>
                  <a:cubicBezTo>
                    <a:pt x="515" y="31"/>
                    <a:pt x="515" y="31"/>
                    <a:pt x="515" y="31"/>
                  </a:cubicBezTo>
                  <a:cubicBezTo>
                    <a:pt x="515" y="30"/>
                    <a:pt x="515" y="30"/>
                    <a:pt x="515" y="30"/>
                  </a:cubicBezTo>
                  <a:cubicBezTo>
                    <a:pt x="515" y="30"/>
                    <a:pt x="515" y="30"/>
                    <a:pt x="515" y="30"/>
                  </a:cubicBezTo>
                  <a:cubicBezTo>
                    <a:pt x="514" y="29"/>
                    <a:pt x="514" y="29"/>
                    <a:pt x="514" y="29"/>
                  </a:cubicBezTo>
                  <a:cubicBezTo>
                    <a:pt x="514" y="29"/>
                    <a:pt x="514" y="29"/>
                    <a:pt x="514" y="29"/>
                  </a:cubicBezTo>
                  <a:cubicBezTo>
                    <a:pt x="514" y="29"/>
                    <a:pt x="514" y="29"/>
                    <a:pt x="514" y="29"/>
                  </a:cubicBezTo>
                  <a:cubicBezTo>
                    <a:pt x="514" y="29"/>
                    <a:pt x="514" y="29"/>
                    <a:pt x="514" y="29"/>
                  </a:cubicBezTo>
                  <a:cubicBezTo>
                    <a:pt x="514" y="28"/>
                    <a:pt x="514" y="28"/>
                    <a:pt x="514" y="28"/>
                  </a:cubicBezTo>
                  <a:cubicBezTo>
                    <a:pt x="514" y="28"/>
                    <a:pt x="514" y="28"/>
                    <a:pt x="514" y="28"/>
                  </a:cubicBezTo>
                  <a:cubicBezTo>
                    <a:pt x="514" y="28"/>
                    <a:pt x="514" y="28"/>
                    <a:pt x="514" y="28"/>
                  </a:cubicBezTo>
                  <a:cubicBezTo>
                    <a:pt x="514" y="28"/>
                    <a:pt x="514" y="28"/>
                    <a:pt x="514" y="28"/>
                  </a:cubicBezTo>
                  <a:cubicBezTo>
                    <a:pt x="514" y="27"/>
                    <a:pt x="514" y="27"/>
                    <a:pt x="514" y="27"/>
                  </a:cubicBezTo>
                  <a:cubicBezTo>
                    <a:pt x="514" y="27"/>
                    <a:pt x="514" y="27"/>
                    <a:pt x="514" y="27"/>
                  </a:cubicBezTo>
                  <a:cubicBezTo>
                    <a:pt x="513" y="27"/>
                    <a:pt x="513" y="27"/>
                    <a:pt x="513" y="27"/>
                  </a:cubicBezTo>
                  <a:cubicBezTo>
                    <a:pt x="513" y="27"/>
                    <a:pt x="513" y="27"/>
                    <a:pt x="513" y="27"/>
                  </a:cubicBezTo>
                  <a:cubicBezTo>
                    <a:pt x="513" y="26"/>
                    <a:pt x="513" y="26"/>
                    <a:pt x="513" y="26"/>
                  </a:cubicBezTo>
                  <a:cubicBezTo>
                    <a:pt x="513" y="26"/>
                    <a:pt x="513" y="26"/>
                    <a:pt x="513" y="26"/>
                  </a:cubicBezTo>
                  <a:cubicBezTo>
                    <a:pt x="513" y="25"/>
                    <a:pt x="513" y="25"/>
                    <a:pt x="513" y="25"/>
                  </a:cubicBezTo>
                  <a:cubicBezTo>
                    <a:pt x="513" y="25"/>
                    <a:pt x="513" y="25"/>
                    <a:pt x="513" y="25"/>
                  </a:cubicBezTo>
                  <a:cubicBezTo>
                    <a:pt x="513" y="25"/>
                    <a:pt x="513" y="25"/>
                    <a:pt x="513" y="25"/>
                  </a:cubicBezTo>
                  <a:cubicBezTo>
                    <a:pt x="513" y="25"/>
                    <a:pt x="513" y="25"/>
                    <a:pt x="513" y="25"/>
                  </a:cubicBezTo>
                  <a:cubicBezTo>
                    <a:pt x="513" y="24"/>
                    <a:pt x="513" y="24"/>
                    <a:pt x="513" y="24"/>
                  </a:cubicBezTo>
                  <a:cubicBezTo>
                    <a:pt x="513" y="24"/>
                    <a:pt x="513" y="24"/>
                    <a:pt x="513" y="24"/>
                  </a:cubicBezTo>
                  <a:cubicBezTo>
                    <a:pt x="513" y="24"/>
                    <a:pt x="513" y="24"/>
                    <a:pt x="513" y="24"/>
                  </a:cubicBezTo>
                  <a:cubicBezTo>
                    <a:pt x="513" y="24"/>
                    <a:pt x="513" y="24"/>
                    <a:pt x="513" y="24"/>
                  </a:cubicBezTo>
                  <a:cubicBezTo>
                    <a:pt x="513" y="23"/>
                    <a:pt x="513" y="23"/>
                    <a:pt x="513" y="23"/>
                  </a:cubicBezTo>
                  <a:cubicBezTo>
                    <a:pt x="513" y="23"/>
                    <a:pt x="513" y="23"/>
                    <a:pt x="513" y="23"/>
                  </a:cubicBezTo>
                  <a:cubicBezTo>
                    <a:pt x="513" y="22"/>
                    <a:pt x="513" y="22"/>
                    <a:pt x="513" y="22"/>
                  </a:cubicBezTo>
                  <a:cubicBezTo>
                    <a:pt x="513" y="22"/>
                    <a:pt x="513" y="22"/>
                    <a:pt x="513" y="22"/>
                  </a:cubicBezTo>
                  <a:cubicBezTo>
                    <a:pt x="513" y="22"/>
                    <a:pt x="513" y="22"/>
                    <a:pt x="513" y="22"/>
                  </a:cubicBezTo>
                  <a:cubicBezTo>
                    <a:pt x="513" y="22"/>
                    <a:pt x="513" y="22"/>
                    <a:pt x="513" y="22"/>
                  </a:cubicBezTo>
                  <a:cubicBezTo>
                    <a:pt x="513" y="21"/>
                    <a:pt x="513" y="21"/>
                    <a:pt x="513" y="21"/>
                  </a:cubicBezTo>
                  <a:cubicBezTo>
                    <a:pt x="513" y="21"/>
                    <a:pt x="513" y="21"/>
                    <a:pt x="513" y="21"/>
                  </a:cubicBezTo>
                  <a:cubicBezTo>
                    <a:pt x="513" y="21"/>
                    <a:pt x="513" y="21"/>
                    <a:pt x="513" y="21"/>
                  </a:cubicBezTo>
                  <a:cubicBezTo>
                    <a:pt x="513" y="12"/>
                    <a:pt x="513" y="12"/>
                    <a:pt x="513" y="12"/>
                  </a:cubicBezTo>
                  <a:cubicBezTo>
                    <a:pt x="513" y="0"/>
                    <a:pt x="513" y="0"/>
                    <a:pt x="513" y="0"/>
                  </a:cubicBezTo>
                  <a:cubicBezTo>
                    <a:pt x="214" y="0"/>
                    <a:pt x="214" y="0"/>
                    <a:pt x="214" y="0"/>
                  </a:cubicBezTo>
                  <a:cubicBezTo>
                    <a:pt x="193" y="0"/>
                    <a:pt x="193" y="0"/>
                    <a:pt x="193" y="0"/>
                  </a:cubicBezTo>
                  <a:cubicBezTo>
                    <a:pt x="144" y="0"/>
                    <a:pt x="144" y="0"/>
                    <a:pt x="144" y="0"/>
                  </a:cubicBezTo>
                  <a:cubicBezTo>
                    <a:pt x="129" y="0"/>
                    <a:pt x="116" y="12"/>
                    <a:pt x="115" y="27"/>
                  </a:cubicBezTo>
                  <a:cubicBezTo>
                    <a:pt x="114" y="45"/>
                    <a:pt x="99" y="58"/>
                    <a:pt x="81" y="58"/>
                  </a:cubicBezTo>
                  <a:cubicBezTo>
                    <a:pt x="29" y="58"/>
                    <a:pt x="29" y="58"/>
                    <a:pt x="29" y="58"/>
                  </a:cubicBezTo>
                  <a:cubicBezTo>
                    <a:pt x="13" y="58"/>
                    <a:pt x="0" y="72"/>
                    <a:pt x="0" y="88"/>
                  </a:cubicBezTo>
                  <a:close/>
                  <a:moveTo>
                    <a:pt x="513" y="21"/>
                  </a:moveTo>
                  <a:cubicBezTo>
                    <a:pt x="513" y="21"/>
                    <a:pt x="513" y="21"/>
                    <a:pt x="513" y="21"/>
                  </a:cubicBezTo>
                  <a:close/>
                </a:path>
              </a:pathLst>
            </a:custGeom>
            <a:solidFill>
              <a:srgbClr val="0100FE"/>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lvl="0"/>
              <a:endParaRPr lang="nl-NL" b="0" i="0">
                <a:latin typeface="Arial" panose="020B0604020202020204" pitchFamily="34" charset="0"/>
                <a:cs typeface="Arial" panose="020B0604020202020204" pitchFamily="34" charset="0"/>
              </a:endParaRPr>
            </a:p>
          </p:txBody>
        </p:sp>
        <p:sp>
          <p:nvSpPr>
            <p:cNvPr id="101" name="Freeform 44">
              <a:extLst>
                <a:ext uri="{FF2B5EF4-FFF2-40B4-BE49-F238E27FC236}">
                  <a16:creationId xmlns:a16="http://schemas.microsoft.com/office/drawing/2014/main" id="{EC8E8CA0-6CFF-4534-9A68-18B7B007FB4E}"/>
                </a:ext>
              </a:extLst>
            </p:cNvPr>
            <p:cNvSpPr>
              <a:spLocks/>
            </p:cNvSpPr>
            <p:nvPr userDrawn="1"/>
          </p:nvSpPr>
          <p:spPr bwMode="auto">
            <a:xfrm>
              <a:off x="3683" y="2048"/>
              <a:ext cx="853" cy="325"/>
            </a:xfrm>
            <a:custGeom>
              <a:avLst/>
              <a:gdLst>
                <a:gd name="T0" fmla="*/ 7 w 483"/>
                <a:gd name="T1" fmla="*/ 184 h 184"/>
                <a:gd name="T2" fmla="*/ 390 w 483"/>
                <a:gd name="T3" fmla="*/ 184 h 184"/>
                <a:gd name="T4" fmla="*/ 414 w 483"/>
                <a:gd name="T5" fmla="*/ 160 h 184"/>
                <a:gd name="T6" fmla="*/ 414 w 483"/>
                <a:gd name="T7" fmla="*/ 91 h 184"/>
                <a:gd name="T8" fmla="*/ 448 w 483"/>
                <a:gd name="T9" fmla="*/ 57 h 184"/>
                <a:gd name="T10" fmla="*/ 459 w 483"/>
                <a:gd name="T11" fmla="*/ 57 h 184"/>
                <a:gd name="T12" fmla="*/ 483 w 483"/>
                <a:gd name="T13" fmla="*/ 33 h 184"/>
                <a:gd name="T14" fmla="*/ 483 w 483"/>
                <a:gd name="T15" fmla="*/ 25 h 184"/>
                <a:gd name="T16" fmla="*/ 459 w 483"/>
                <a:gd name="T17" fmla="*/ 0 h 184"/>
                <a:gd name="T18" fmla="*/ 390 w 483"/>
                <a:gd name="T19" fmla="*/ 0 h 184"/>
                <a:gd name="T20" fmla="*/ 294 w 483"/>
                <a:gd name="T21" fmla="*/ 0 h 184"/>
                <a:gd name="T22" fmla="*/ 269 w 483"/>
                <a:gd name="T23" fmla="*/ 30 h 184"/>
                <a:gd name="T24" fmla="*/ 240 w 483"/>
                <a:gd name="T25" fmla="*/ 57 h 184"/>
                <a:gd name="T26" fmla="*/ 192 w 483"/>
                <a:gd name="T27" fmla="*/ 57 h 184"/>
                <a:gd name="T28" fmla="*/ 171 w 483"/>
                <a:gd name="T29" fmla="*/ 57 h 184"/>
                <a:gd name="T30" fmla="*/ 70 w 483"/>
                <a:gd name="T31" fmla="*/ 57 h 184"/>
                <a:gd name="T32" fmla="*/ 70 w 483"/>
                <a:gd name="T33" fmla="*/ 98 h 184"/>
                <a:gd name="T34" fmla="*/ 45 w 483"/>
                <a:gd name="T35" fmla="*/ 122 h 184"/>
                <a:gd name="T36" fmla="*/ 31 w 483"/>
                <a:gd name="T37" fmla="*/ 122 h 184"/>
                <a:gd name="T38" fmla="*/ 0 w 483"/>
                <a:gd name="T39" fmla="*/ 155 h 184"/>
                <a:gd name="T40" fmla="*/ 0 w 483"/>
                <a:gd name="T41" fmla="*/ 183 h 184"/>
                <a:gd name="T42" fmla="*/ 7 w 483"/>
                <a:gd name="T4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3" h="184">
                  <a:moveTo>
                    <a:pt x="7" y="184"/>
                  </a:moveTo>
                  <a:cubicBezTo>
                    <a:pt x="390" y="184"/>
                    <a:pt x="390" y="184"/>
                    <a:pt x="390" y="184"/>
                  </a:cubicBezTo>
                  <a:cubicBezTo>
                    <a:pt x="403" y="184"/>
                    <a:pt x="414" y="173"/>
                    <a:pt x="414" y="160"/>
                  </a:cubicBezTo>
                  <a:cubicBezTo>
                    <a:pt x="414" y="91"/>
                    <a:pt x="414" y="91"/>
                    <a:pt x="414" y="91"/>
                  </a:cubicBezTo>
                  <a:cubicBezTo>
                    <a:pt x="414" y="72"/>
                    <a:pt x="429" y="57"/>
                    <a:pt x="448" y="57"/>
                  </a:cubicBezTo>
                  <a:cubicBezTo>
                    <a:pt x="459" y="57"/>
                    <a:pt x="459" y="57"/>
                    <a:pt x="459" y="57"/>
                  </a:cubicBezTo>
                  <a:cubicBezTo>
                    <a:pt x="472" y="57"/>
                    <a:pt x="483" y="46"/>
                    <a:pt x="483" y="33"/>
                  </a:cubicBezTo>
                  <a:cubicBezTo>
                    <a:pt x="483" y="25"/>
                    <a:pt x="483" y="25"/>
                    <a:pt x="483" y="25"/>
                  </a:cubicBezTo>
                  <a:cubicBezTo>
                    <a:pt x="483" y="11"/>
                    <a:pt x="472" y="0"/>
                    <a:pt x="459" y="0"/>
                  </a:cubicBezTo>
                  <a:cubicBezTo>
                    <a:pt x="390" y="0"/>
                    <a:pt x="390" y="0"/>
                    <a:pt x="390" y="0"/>
                  </a:cubicBezTo>
                  <a:cubicBezTo>
                    <a:pt x="294" y="0"/>
                    <a:pt x="294" y="0"/>
                    <a:pt x="294" y="0"/>
                  </a:cubicBezTo>
                  <a:cubicBezTo>
                    <a:pt x="280" y="4"/>
                    <a:pt x="271" y="16"/>
                    <a:pt x="269" y="30"/>
                  </a:cubicBezTo>
                  <a:cubicBezTo>
                    <a:pt x="268" y="45"/>
                    <a:pt x="256" y="57"/>
                    <a:pt x="240" y="57"/>
                  </a:cubicBezTo>
                  <a:cubicBezTo>
                    <a:pt x="192" y="57"/>
                    <a:pt x="192" y="57"/>
                    <a:pt x="192" y="57"/>
                  </a:cubicBezTo>
                  <a:cubicBezTo>
                    <a:pt x="171" y="57"/>
                    <a:pt x="171" y="57"/>
                    <a:pt x="171" y="57"/>
                  </a:cubicBezTo>
                  <a:cubicBezTo>
                    <a:pt x="70" y="57"/>
                    <a:pt x="70" y="57"/>
                    <a:pt x="70" y="57"/>
                  </a:cubicBezTo>
                  <a:cubicBezTo>
                    <a:pt x="70" y="98"/>
                    <a:pt x="70" y="98"/>
                    <a:pt x="70" y="98"/>
                  </a:cubicBezTo>
                  <a:cubicBezTo>
                    <a:pt x="70" y="111"/>
                    <a:pt x="59" y="122"/>
                    <a:pt x="45" y="122"/>
                  </a:cubicBezTo>
                  <a:cubicBezTo>
                    <a:pt x="31" y="122"/>
                    <a:pt x="31" y="122"/>
                    <a:pt x="31" y="122"/>
                  </a:cubicBezTo>
                  <a:cubicBezTo>
                    <a:pt x="7" y="122"/>
                    <a:pt x="0" y="145"/>
                    <a:pt x="0" y="155"/>
                  </a:cubicBezTo>
                  <a:cubicBezTo>
                    <a:pt x="0" y="183"/>
                    <a:pt x="0" y="183"/>
                    <a:pt x="0" y="183"/>
                  </a:cubicBezTo>
                  <a:cubicBezTo>
                    <a:pt x="2" y="184"/>
                    <a:pt x="5" y="184"/>
                    <a:pt x="7" y="184"/>
                  </a:cubicBezTo>
                  <a:close/>
                </a:path>
              </a:pathLst>
            </a:custGeom>
            <a:solidFill>
              <a:srgbClr val="0100FE"/>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lvl="0"/>
              <a:endParaRPr lang="nl-NL" b="0" i="0">
                <a:latin typeface="Arial" panose="020B0604020202020204" pitchFamily="34" charset="0"/>
                <a:cs typeface="Arial" panose="020B0604020202020204" pitchFamily="34" charset="0"/>
              </a:endParaRPr>
            </a:p>
          </p:txBody>
        </p:sp>
      </p:grpSp>
      <p:pic>
        <p:nvPicPr>
          <p:cNvPr id="109" name="Picture 108">
            <a:extLst>
              <a:ext uri="{FF2B5EF4-FFF2-40B4-BE49-F238E27FC236}">
                <a16:creationId xmlns:a16="http://schemas.microsoft.com/office/drawing/2014/main" id="{25A1BCE0-4BE3-464C-9DDD-AB4079672055}"/>
              </a:ext>
            </a:extLst>
          </p:cNvPr>
          <p:cNvPicPr>
            <a:picLocks noChangeAspect="1"/>
          </p:cNvPicPr>
          <p:nvPr userDrawn="1"/>
        </p:nvPicPr>
        <p:blipFill>
          <a:blip r:embed="rId2"/>
          <a:stretch>
            <a:fillRect/>
          </a:stretch>
        </p:blipFill>
        <p:spPr>
          <a:xfrm>
            <a:off x="205062" y="5137252"/>
            <a:ext cx="814736" cy="305962"/>
          </a:xfrm>
          <a:prstGeom prst="rect">
            <a:avLst/>
          </a:prstGeom>
        </p:spPr>
      </p:pic>
      <p:pic>
        <p:nvPicPr>
          <p:cNvPr id="110" name="Picture 109">
            <a:extLst>
              <a:ext uri="{FF2B5EF4-FFF2-40B4-BE49-F238E27FC236}">
                <a16:creationId xmlns:a16="http://schemas.microsoft.com/office/drawing/2014/main" id="{91C96C0D-B406-4242-BB39-A03BB3AB9B3B}"/>
              </a:ext>
            </a:extLst>
          </p:cNvPr>
          <p:cNvPicPr>
            <a:picLocks noChangeAspect="1"/>
          </p:cNvPicPr>
          <p:nvPr userDrawn="1"/>
        </p:nvPicPr>
        <p:blipFill>
          <a:blip r:embed="rId3" cstate="email">
            <a:extLst>
              <a:ext uri="{28A0092B-C50C-407E-A947-70E740481C1C}">
                <a14:useLocalDpi xmlns:a14="http://schemas.microsoft.com/office/drawing/2010/main" val="0"/>
              </a:ext>
            </a:extLst>
          </a:blip>
          <a:stretch>
            <a:fillRect/>
          </a:stretch>
        </p:blipFill>
        <p:spPr>
          <a:xfrm>
            <a:off x="1109527" y="4216462"/>
            <a:ext cx="663210" cy="529678"/>
          </a:xfrm>
          <a:prstGeom prst="rect">
            <a:avLst/>
          </a:prstGeom>
        </p:spPr>
      </p:pic>
      <p:pic>
        <p:nvPicPr>
          <p:cNvPr id="112" name="Picture 111">
            <a:extLst>
              <a:ext uri="{FF2B5EF4-FFF2-40B4-BE49-F238E27FC236}">
                <a16:creationId xmlns:a16="http://schemas.microsoft.com/office/drawing/2014/main" id="{0D58E5C8-F6DD-42B0-A9E8-27FCEA56E2EE}"/>
              </a:ext>
            </a:extLst>
          </p:cNvPr>
          <p:cNvPicPr>
            <a:picLocks noChangeAspect="1"/>
          </p:cNvPicPr>
          <p:nvPr userDrawn="1"/>
        </p:nvPicPr>
        <p:blipFill>
          <a:blip r:embed="rId4"/>
          <a:stretch>
            <a:fillRect/>
          </a:stretch>
        </p:blipFill>
        <p:spPr>
          <a:xfrm>
            <a:off x="289456" y="3550937"/>
            <a:ext cx="648702" cy="325052"/>
          </a:xfrm>
          <a:prstGeom prst="rect">
            <a:avLst/>
          </a:prstGeom>
        </p:spPr>
      </p:pic>
      <p:pic>
        <p:nvPicPr>
          <p:cNvPr id="113" name="Picture 12" descr="http://www.ingenieurjobs.de/content/tinybrowser/image/transnetbw_gmbh.jpg">
            <a:extLst>
              <a:ext uri="{FF2B5EF4-FFF2-40B4-BE49-F238E27FC236}">
                <a16:creationId xmlns:a16="http://schemas.microsoft.com/office/drawing/2014/main" id="{996CE3FF-945E-48DE-988B-5BB9413B5F95}"/>
              </a:ext>
            </a:extLst>
          </p:cNvPr>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1002563" y="5392629"/>
            <a:ext cx="834236" cy="164762"/>
          </a:xfrm>
          <a:prstGeom prst="rect">
            <a:avLst/>
          </a:prstGeom>
          <a:noFill/>
          <a:extLst>
            <a:ext uri="{909E8E84-426E-40DD-AFC4-6F175D3DCCD1}">
              <a14:hiddenFill xmlns:a14="http://schemas.microsoft.com/office/drawing/2010/main">
                <a:solidFill>
                  <a:srgbClr val="FFFFFF"/>
                </a:solidFill>
              </a14:hiddenFill>
            </a:ext>
          </a:extLst>
        </p:spPr>
      </p:pic>
      <p:pic>
        <p:nvPicPr>
          <p:cNvPr id="114" name="Picture 113">
            <a:extLst>
              <a:ext uri="{FF2B5EF4-FFF2-40B4-BE49-F238E27FC236}">
                <a16:creationId xmlns:a16="http://schemas.microsoft.com/office/drawing/2014/main" id="{7D676C44-74E8-4A9F-82E5-6692FC5438DA}"/>
              </a:ext>
            </a:extLst>
          </p:cNvPr>
          <p:cNvPicPr>
            <a:picLocks noChangeAspect="1"/>
          </p:cNvPicPr>
          <p:nvPr userDrawn="1"/>
        </p:nvPicPr>
        <p:blipFill>
          <a:blip r:embed="rId6"/>
          <a:stretch>
            <a:fillRect/>
          </a:stretch>
        </p:blipFill>
        <p:spPr>
          <a:xfrm>
            <a:off x="1139971" y="2147510"/>
            <a:ext cx="606064" cy="379476"/>
          </a:xfrm>
          <a:prstGeom prst="rect">
            <a:avLst/>
          </a:prstGeom>
        </p:spPr>
      </p:pic>
      <p:pic>
        <p:nvPicPr>
          <p:cNvPr id="115" name="Picture 114">
            <a:extLst>
              <a:ext uri="{FF2B5EF4-FFF2-40B4-BE49-F238E27FC236}">
                <a16:creationId xmlns:a16="http://schemas.microsoft.com/office/drawing/2014/main" id="{83E98E88-B17D-4732-91AA-3FD4EBD236F6}"/>
              </a:ext>
            </a:extLst>
          </p:cNvPr>
          <p:cNvPicPr>
            <a:picLocks noChangeAspect="1"/>
          </p:cNvPicPr>
          <p:nvPr userDrawn="1"/>
        </p:nvPicPr>
        <p:blipFill rotWithShape="1">
          <a:blip r:embed="rId7">
            <a:extLst>
              <a:ext uri="{28A0092B-C50C-407E-A947-70E740481C1C}">
                <a14:useLocalDpi xmlns:a14="http://schemas.microsoft.com/office/drawing/2010/main" val="0"/>
              </a:ext>
            </a:extLst>
          </a:blip>
          <a:srcRect r="66927"/>
          <a:stretch/>
        </p:blipFill>
        <p:spPr>
          <a:xfrm>
            <a:off x="1133792" y="2752294"/>
            <a:ext cx="631011" cy="253934"/>
          </a:xfrm>
          <a:prstGeom prst="rect">
            <a:avLst/>
          </a:prstGeom>
        </p:spPr>
      </p:pic>
      <p:pic>
        <p:nvPicPr>
          <p:cNvPr id="116" name="Picture 115">
            <a:extLst>
              <a:ext uri="{FF2B5EF4-FFF2-40B4-BE49-F238E27FC236}">
                <a16:creationId xmlns:a16="http://schemas.microsoft.com/office/drawing/2014/main" id="{EDD87375-50A6-4D0D-ADDF-2854CE007273}"/>
              </a:ext>
            </a:extLst>
          </p:cNvPr>
          <p:cNvPicPr>
            <a:picLocks noChangeAspect="1"/>
          </p:cNvPicPr>
          <p:nvPr userDrawn="1"/>
        </p:nvPicPr>
        <p:blipFill>
          <a:blip r:embed="rId8" cstate="email">
            <a:extLst>
              <a:ext uri="{28A0092B-C50C-407E-A947-70E740481C1C}">
                <a14:useLocalDpi xmlns:a14="http://schemas.microsoft.com/office/drawing/2010/main" val="0"/>
              </a:ext>
            </a:extLst>
          </a:blip>
          <a:stretch>
            <a:fillRect/>
          </a:stretch>
        </p:blipFill>
        <p:spPr>
          <a:xfrm>
            <a:off x="288899" y="4698332"/>
            <a:ext cx="592836" cy="196596"/>
          </a:xfrm>
          <a:prstGeom prst="rect">
            <a:avLst/>
          </a:prstGeom>
        </p:spPr>
      </p:pic>
      <p:pic>
        <p:nvPicPr>
          <p:cNvPr id="117" name="Picture 116">
            <a:extLst>
              <a:ext uri="{FF2B5EF4-FFF2-40B4-BE49-F238E27FC236}">
                <a16:creationId xmlns:a16="http://schemas.microsoft.com/office/drawing/2014/main" id="{EBD15312-D842-4C3B-B86C-1770DFBBBE9A}"/>
              </a:ext>
            </a:extLst>
          </p:cNvPr>
          <p:cNvPicPr>
            <a:picLocks noChangeAspect="1"/>
          </p:cNvPicPr>
          <p:nvPr userDrawn="1"/>
        </p:nvPicPr>
        <p:blipFill>
          <a:blip r:embed="rId9"/>
          <a:stretch>
            <a:fillRect/>
          </a:stretch>
        </p:blipFill>
        <p:spPr>
          <a:xfrm>
            <a:off x="287703" y="5476257"/>
            <a:ext cx="633790" cy="396119"/>
          </a:xfrm>
          <a:prstGeom prst="rect">
            <a:avLst/>
          </a:prstGeom>
        </p:spPr>
      </p:pic>
      <p:pic>
        <p:nvPicPr>
          <p:cNvPr id="118" name="Picture 117">
            <a:extLst>
              <a:ext uri="{FF2B5EF4-FFF2-40B4-BE49-F238E27FC236}">
                <a16:creationId xmlns:a16="http://schemas.microsoft.com/office/drawing/2014/main" id="{C1C56939-B117-46B6-9EEA-AE1AABE11C95}"/>
              </a:ext>
            </a:extLst>
          </p:cNvPr>
          <p:cNvPicPr>
            <a:picLocks noChangeAspect="1"/>
          </p:cNvPicPr>
          <p:nvPr userDrawn="1"/>
        </p:nvPicPr>
        <p:blipFill>
          <a:blip r:embed="rId10"/>
          <a:stretch>
            <a:fillRect/>
          </a:stretch>
        </p:blipFill>
        <p:spPr>
          <a:xfrm>
            <a:off x="1043955" y="4976691"/>
            <a:ext cx="735485" cy="158997"/>
          </a:xfrm>
          <a:prstGeom prst="rect">
            <a:avLst/>
          </a:prstGeom>
        </p:spPr>
      </p:pic>
      <p:pic>
        <p:nvPicPr>
          <p:cNvPr id="119" name="Picture 118">
            <a:extLst>
              <a:ext uri="{FF2B5EF4-FFF2-40B4-BE49-F238E27FC236}">
                <a16:creationId xmlns:a16="http://schemas.microsoft.com/office/drawing/2014/main" id="{2A77BF0C-EC94-4A8B-A3D5-FAFBBA9524C2}"/>
              </a:ext>
            </a:extLst>
          </p:cNvPr>
          <p:cNvPicPr>
            <a:picLocks noChangeAspect="1"/>
          </p:cNvPicPr>
          <p:nvPr userDrawn="1"/>
        </p:nvPicPr>
        <p:blipFill>
          <a:blip r:embed="rId11">
            <a:clrChange>
              <a:clrFrom>
                <a:srgbClr val="FFFFFF"/>
              </a:clrFrom>
              <a:clrTo>
                <a:srgbClr val="FFFFFF">
                  <a:alpha val="0"/>
                </a:srgbClr>
              </a:clrTo>
            </a:clrChange>
          </a:blip>
          <a:stretch>
            <a:fillRect/>
          </a:stretch>
        </p:blipFill>
        <p:spPr bwMode="auto">
          <a:xfrm>
            <a:off x="1086544" y="3686896"/>
            <a:ext cx="707132" cy="377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119">
            <a:extLst>
              <a:ext uri="{FF2B5EF4-FFF2-40B4-BE49-F238E27FC236}">
                <a16:creationId xmlns:a16="http://schemas.microsoft.com/office/drawing/2014/main" id="{15D6D81C-5005-4940-AC28-123B062DA4E7}"/>
              </a:ext>
            </a:extLst>
          </p:cNvPr>
          <p:cNvPicPr>
            <a:picLocks noChangeAspect="1"/>
          </p:cNvPicPr>
          <p:nvPr userDrawn="1"/>
        </p:nvPicPr>
        <p:blipFill>
          <a:blip r:embed="rId12" cstate="hqprint">
            <a:extLst>
              <a:ext uri="{28A0092B-C50C-407E-A947-70E740481C1C}">
                <a14:useLocalDpi xmlns:a14="http://schemas.microsoft.com/office/drawing/2010/main"/>
              </a:ext>
            </a:extLst>
          </a:blip>
          <a:stretch>
            <a:fillRect/>
          </a:stretch>
        </p:blipFill>
        <p:spPr>
          <a:xfrm>
            <a:off x="1213955" y="3158657"/>
            <a:ext cx="396152" cy="366468"/>
          </a:xfrm>
          <a:prstGeom prst="rect">
            <a:avLst/>
          </a:prstGeom>
        </p:spPr>
      </p:pic>
      <p:pic>
        <p:nvPicPr>
          <p:cNvPr id="121" name="Picture 120">
            <a:extLst>
              <a:ext uri="{FF2B5EF4-FFF2-40B4-BE49-F238E27FC236}">
                <a16:creationId xmlns:a16="http://schemas.microsoft.com/office/drawing/2014/main" id="{5876E198-C02B-4B26-B80E-1E0486B4FFB7}"/>
              </a:ext>
            </a:extLst>
          </p:cNvPr>
          <p:cNvPicPr>
            <a:picLocks noChangeAspect="1"/>
          </p:cNvPicPr>
          <p:nvPr userDrawn="1"/>
        </p:nvPicPr>
        <p:blipFill>
          <a:blip r:embed="rId13"/>
          <a:stretch>
            <a:fillRect/>
          </a:stretch>
        </p:blipFill>
        <p:spPr>
          <a:xfrm>
            <a:off x="324830" y="4088565"/>
            <a:ext cx="718857" cy="345045"/>
          </a:xfrm>
          <a:prstGeom prst="rect">
            <a:avLst/>
          </a:prstGeom>
        </p:spPr>
      </p:pic>
      <p:pic>
        <p:nvPicPr>
          <p:cNvPr id="122" name="Picture 121">
            <a:extLst>
              <a:ext uri="{FF2B5EF4-FFF2-40B4-BE49-F238E27FC236}">
                <a16:creationId xmlns:a16="http://schemas.microsoft.com/office/drawing/2014/main" id="{328105EA-4E2F-4BE4-AF5B-3AF23D2588F0}"/>
              </a:ext>
            </a:extLst>
          </p:cNvPr>
          <p:cNvPicPr>
            <a:picLocks noChangeAspect="1"/>
          </p:cNvPicPr>
          <p:nvPr userDrawn="1"/>
        </p:nvPicPr>
        <p:blipFill>
          <a:blip r:embed="rId14"/>
          <a:stretch>
            <a:fillRect/>
          </a:stretch>
        </p:blipFill>
        <p:spPr>
          <a:xfrm>
            <a:off x="216480" y="2964886"/>
            <a:ext cx="762321" cy="358625"/>
          </a:xfrm>
          <a:prstGeom prst="rect">
            <a:avLst/>
          </a:prstGeom>
        </p:spPr>
      </p:pic>
      <p:pic>
        <p:nvPicPr>
          <p:cNvPr id="123" name="Picture 122">
            <a:extLst>
              <a:ext uri="{FF2B5EF4-FFF2-40B4-BE49-F238E27FC236}">
                <a16:creationId xmlns:a16="http://schemas.microsoft.com/office/drawing/2014/main" id="{5E662A49-E15A-4C46-8B2C-78C0EC446D14}"/>
              </a:ext>
            </a:extLst>
          </p:cNvPr>
          <p:cNvPicPr>
            <a:picLocks noChangeAspect="1"/>
          </p:cNvPicPr>
          <p:nvPr userDrawn="1"/>
        </p:nvPicPr>
        <p:blipFill>
          <a:blip r:embed="rId15"/>
          <a:stretch>
            <a:fillRect/>
          </a:stretch>
        </p:blipFill>
        <p:spPr>
          <a:xfrm>
            <a:off x="205062" y="1981362"/>
            <a:ext cx="833968" cy="305962"/>
          </a:xfrm>
          <a:prstGeom prst="rect">
            <a:avLst/>
          </a:prstGeom>
        </p:spPr>
      </p:pic>
      <p:pic>
        <p:nvPicPr>
          <p:cNvPr id="58" name="Picture 57">
            <a:extLst>
              <a:ext uri="{FF2B5EF4-FFF2-40B4-BE49-F238E27FC236}">
                <a16:creationId xmlns:a16="http://schemas.microsoft.com/office/drawing/2014/main" id="{B666926E-A4A1-894D-A704-AE622FB87516}"/>
              </a:ext>
            </a:extLst>
          </p:cNvPr>
          <p:cNvPicPr>
            <a:picLocks noChangeAspect="1"/>
          </p:cNvPicPr>
          <p:nvPr userDrawn="1"/>
        </p:nvPicPr>
        <p:blipFill>
          <a:blip r:embed="rId16"/>
          <a:srcRect/>
          <a:stretch/>
        </p:blipFill>
        <p:spPr>
          <a:xfrm>
            <a:off x="317253" y="2421002"/>
            <a:ext cx="670193" cy="322740"/>
          </a:xfrm>
          <a:prstGeom prst="rect">
            <a:avLst/>
          </a:prstGeom>
        </p:spPr>
      </p:pic>
    </p:spTree>
    <p:extLst>
      <p:ext uri="{BB962C8B-B14F-4D97-AF65-F5344CB8AC3E}">
        <p14:creationId xmlns:p14="http://schemas.microsoft.com/office/powerpoint/2010/main" val="19465183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Appendix">
    <p:spTree>
      <p:nvGrpSpPr>
        <p:cNvPr id="1" name=""/>
        <p:cNvGrpSpPr/>
        <p:nvPr/>
      </p:nvGrpSpPr>
      <p:grpSpPr>
        <a:xfrm>
          <a:off x="0" y="0"/>
          <a:ext cx="0" cy="0"/>
          <a:chOff x="0" y="0"/>
          <a:chExt cx="0" cy="0"/>
        </a:xfrm>
      </p:grpSpPr>
      <p:sp>
        <p:nvSpPr>
          <p:cNvPr id="4" name="Espace réservé du numéro de diapositive 3"/>
          <p:cNvSpPr>
            <a:spLocks noGrp="1"/>
          </p:cNvSpPr>
          <p:nvPr>
            <p:ph type="sldNum" sz="quarter" idx="10"/>
          </p:nvPr>
        </p:nvSpPr>
        <p:spPr/>
        <p:txBody>
          <a:bodyPr/>
          <a:lstStyle>
            <a:lvl1pPr>
              <a:defRPr b="0" i="0"/>
            </a:lvl1pPr>
          </a:lstStyle>
          <a:p>
            <a:fld id="{F551322C-20B2-48C3-B63D-68158FEBF630}" type="slidenum">
              <a:rPr lang="en-US" smtClean="0"/>
              <a:pPr/>
              <a:t>‹#›</a:t>
            </a:fld>
            <a:endParaRPr lang="en-US"/>
          </a:p>
        </p:txBody>
      </p:sp>
      <p:sp>
        <p:nvSpPr>
          <p:cNvPr id="22" name="Text Placeholder 15"/>
          <p:cNvSpPr>
            <a:spLocks noGrp="1"/>
          </p:cNvSpPr>
          <p:nvPr>
            <p:ph type="body" sz="quarter" idx="12" hasCustomPrompt="1"/>
          </p:nvPr>
        </p:nvSpPr>
        <p:spPr>
          <a:xfrm>
            <a:off x="1927517" y="1792800"/>
            <a:ext cx="7395317" cy="792162"/>
          </a:xfrm>
          <a:prstGeom prst="rect">
            <a:avLst/>
          </a:prstGeom>
        </p:spPr>
        <p:txBody>
          <a:bodyPr vert="horz" wrap="square" lIns="72000" tIns="36000" rIns="72000" bIns="36000" rtlCol="0" anchor="ctr" anchorCtr="0">
            <a:noAutofit/>
          </a:bodyPr>
          <a:lstStyle>
            <a:lvl1pPr>
              <a:defRPr lang="en-US" sz="3000" b="0" i="0" baseline="0" dirty="0">
                <a:solidFill>
                  <a:srgbClr val="3366FF"/>
                </a:solidFill>
              </a:defRPr>
            </a:lvl1pPr>
          </a:lstStyle>
          <a:p>
            <a:pPr lvl="0"/>
            <a:r>
              <a:rPr lang="en-US" dirty="0"/>
              <a:t>Appendix</a:t>
            </a:r>
          </a:p>
        </p:txBody>
      </p:sp>
      <p:pic>
        <p:nvPicPr>
          <p:cNvPr id="60" name="Picture 59">
            <a:extLst>
              <a:ext uri="{FF2B5EF4-FFF2-40B4-BE49-F238E27FC236}">
                <a16:creationId xmlns:a16="http://schemas.microsoft.com/office/drawing/2014/main" id="{D5DB83FA-5C3A-44ED-B44C-D3FE75776841}"/>
              </a:ext>
            </a:extLst>
          </p:cNvPr>
          <p:cNvPicPr>
            <a:picLocks noChangeAspect="1"/>
          </p:cNvPicPr>
          <p:nvPr userDrawn="1"/>
        </p:nvPicPr>
        <p:blipFill>
          <a:blip r:embed="rId2"/>
          <a:stretch>
            <a:fillRect/>
          </a:stretch>
        </p:blipFill>
        <p:spPr>
          <a:xfrm>
            <a:off x="205062" y="5137252"/>
            <a:ext cx="814736" cy="305962"/>
          </a:xfrm>
          <a:prstGeom prst="rect">
            <a:avLst/>
          </a:prstGeom>
        </p:spPr>
      </p:pic>
      <p:pic>
        <p:nvPicPr>
          <p:cNvPr id="61" name="Picture 60">
            <a:extLst>
              <a:ext uri="{FF2B5EF4-FFF2-40B4-BE49-F238E27FC236}">
                <a16:creationId xmlns:a16="http://schemas.microsoft.com/office/drawing/2014/main" id="{75895028-E589-4F33-808B-9C3894E767F2}"/>
              </a:ext>
            </a:extLst>
          </p:cNvPr>
          <p:cNvPicPr>
            <a:picLocks noChangeAspect="1"/>
          </p:cNvPicPr>
          <p:nvPr userDrawn="1"/>
        </p:nvPicPr>
        <p:blipFill>
          <a:blip r:embed="rId3" cstate="email">
            <a:extLst>
              <a:ext uri="{28A0092B-C50C-407E-A947-70E740481C1C}">
                <a14:useLocalDpi xmlns:a14="http://schemas.microsoft.com/office/drawing/2010/main" val="0"/>
              </a:ext>
            </a:extLst>
          </a:blip>
          <a:stretch>
            <a:fillRect/>
          </a:stretch>
        </p:blipFill>
        <p:spPr>
          <a:xfrm>
            <a:off x="1109527" y="4216462"/>
            <a:ext cx="663210" cy="529678"/>
          </a:xfrm>
          <a:prstGeom prst="rect">
            <a:avLst/>
          </a:prstGeom>
        </p:spPr>
      </p:pic>
      <p:pic>
        <p:nvPicPr>
          <p:cNvPr id="62" name="Picture 61">
            <a:extLst>
              <a:ext uri="{FF2B5EF4-FFF2-40B4-BE49-F238E27FC236}">
                <a16:creationId xmlns:a16="http://schemas.microsoft.com/office/drawing/2014/main" id="{3F101822-F690-4F56-B070-AB6DD6F71706}"/>
              </a:ext>
            </a:extLst>
          </p:cNvPr>
          <p:cNvPicPr>
            <a:picLocks noChangeAspect="1"/>
          </p:cNvPicPr>
          <p:nvPr userDrawn="1"/>
        </p:nvPicPr>
        <p:blipFill>
          <a:blip r:embed="rId4"/>
          <a:stretch>
            <a:fillRect/>
          </a:stretch>
        </p:blipFill>
        <p:spPr>
          <a:xfrm>
            <a:off x="266404" y="2421002"/>
            <a:ext cx="740405" cy="322741"/>
          </a:xfrm>
          <a:prstGeom prst="rect">
            <a:avLst/>
          </a:prstGeom>
        </p:spPr>
      </p:pic>
      <p:pic>
        <p:nvPicPr>
          <p:cNvPr id="63" name="Picture 62">
            <a:extLst>
              <a:ext uri="{FF2B5EF4-FFF2-40B4-BE49-F238E27FC236}">
                <a16:creationId xmlns:a16="http://schemas.microsoft.com/office/drawing/2014/main" id="{CA73086A-306F-4C94-93BE-402DB0DA7242}"/>
              </a:ext>
            </a:extLst>
          </p:cNvPr>
          <p:cNvPicPr>
            <a:picLocks noChangeAspect="1"/>
          </p:cNvPicPr>
          <p:nvPr userDrawn="1"/>
        </p:nvPicPr>
        <p:blipFill>
          <a:blip r:embed="rId5"/>
          <a:stretch>
            <a:fillRect/>
          </a:stretch>
        </p:blipFill>
        <p:spPr>
          <a:xfrm>
            <a:off x="289456" y="3550937"/>
            <a:ext cx="648702" cy="325052"/>
          </a:xfrm>
          <a:prstGeom prst="rect">
            <a:avLst/>
          </a:prstGeom>
        </p:spPr>
      </p:pic>
      <p:pic>
        <p:nvPicPr>
          <p:cNvPr id="64" name="Picture 12" descr="http://www.ingenieurjobs.de/content/tinybrowser/image/transnetbw_gmbh.jpg">
            <a:extLst>
              <a:ext uri="{FF2B5EF4-FFF2-40B4-BE49-F238E27FC236}">
                <a16:creationId xmlns:a16="http://schemas.microsoft.com/office/drawing/2014/main" id="{9671E56D-9292-4787-A077-A350C92D7E7F}"/>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002563" y="5392629"/>
            <a:ext cx="834236" cy="164762"/>
          </a:xfrm>
          <a:prstGeom prst="rect">
            <a:avLst/>
          </a:prstGeom>
          <a:noFill/>
          <a:extLst>
            <a:ext uri="{909E8E84-426E-40DD-AFC4-6F175D3DCCD1}">
              <a14:hiddenFill xmlns:a14="http://schemas.microsoft.com/office/drawing/2010/main">
                <a:solidFill>
                  <a:srgbClr val="FFFFFF"/>
                </a:solidFill>
              </a14:hiddenFill>
            </a:ext>
          </a:extLst>
        </p:spPr>
      </p:pic>
      <p:pic>
        <p:nvPicPr>
          <p:cNvPr id="65" name="Picture 64">
            <a:extLst>
              <a:ext uri="{FF2B5EF4-FFF2-40B4-BE49-F238E27FC236}">
                <a16:creationId xmlns:a16="http://schemas.microsoft.com/office/drawing/2014/main" id="{7AB87BCC-5341-4AB0-90AC-894A2001779D}"/>
              </a:ext>
            </a:extLst>
          </p:cNvPr>
          <p:cNvPicPr>
            <a:picLocks noChangeAspect="1"/>
          </p:cNvPicPr>
          <p:nvPr userDrawn="1"/>
        </p:nvPicPr>
        <p:blipFill>
          <a:blip r:embed="rId7"/>
          <a:stretch>
            <a:fillRect/>
          </a:stretch>
        </p:blipFill>
        <p:spPr>
          <a:xfrm>
            <a:off x="1139971" y="2147510"/>
            <a:ext cx="606064" cy="379476"/>
          </a:xfrm>
          <a:prstGeom prst="rect">
            <a:avLst/>
          </a:prstGeom>
        </p:spPr>
      </p:pic>
      <p:pic>
        <p:nvPicPr>
          <p:cNvPr id="66" name="Picture 65">
            <a:extLst>
              <a:ext uri="{FF2B5EF4-FFF2-40B4-BE49-F238E27FC236}">
                <a16:creationId xmlns:a16="http://schemas.microsoft.com/office/drawing/2014/main" id="{B44AF5C3-962C-487D-BEAE-4FB1A344045F}"/>
              </a:ext>
            </a:extLst>
          </p:cNvPr>
          <p:cNvPicPr>
            <a:picLocks noChangeAspect="1"/>
          </p:cNvPicPr>
          <p:nvPr userDrawn="1"/>
        </p:nvPicPr>
        <p:blipFill rotWithShape="1">
          <a:blip r:embed="rId8">
            <a:extLst>
              <a:ext uri="{28A0092B-C50C-407E-A947-70E740481C1C}">
                <a14:useLocalDpi xmlns:a14="http://schemas.microsoft.com/office/drawing/2010/main" val="0"/>
              </a:ext>
            </a:extLst>
          </a:blip>
          <a:srcRect r="66927"/>
          <a:stretch/>
        </p:blipFill>
        <p:spPr>
          <a:xfrm>
            <a:off x="1133792" y="2752294"/>
            <a:ext cx="631011" cy="253934"/>
          </a:xfrm>
          <a:prstGeom prst="rect">
            <a:avLst/>
          </a:prstGeom>
        </p:spPr>
      </p:pic>
      <p:pic>
        <p:nvPicPr>
          <p:cNvPr id="67" name="Picture 66">
            <a:extLst>
              <a:ext uri="{FF2B5EF4-FFF2-40B4-BE49-F238E27FC236}">
                <a16:creationId xmlns:a16="http://schemas.microsoft.com/office/drawing/2014/main" id="{0441CE42-A4BE-4292-9CF5-0B5059939EB2}"/>
              </a:ext>
            </a:extLst>
          </p:cNvPr>
          <p:cNvPicPr>
            <a:picLocks noChangeAspect="1"/>
          </p:cNvPicPr>
          <p:nvPr userDrawn="1"/>
        </p:nvPicPr>
        <p:blipFill>
          <a:blip r:embed="rId9" cstate="email">
            <a:extLst>
              <a:ext uri="{28A0092B-C50C-407E-A947-70E740481C1C}">
                <a14:useLocalDpi xmlns:a14="http://schemas.microsoft.com/office/drawing/2010/main" val="0"/>
              </a:ext>
            </a:extLst>
          </a:blip>
          <a:stretch>
            <a:fillRect/>
          </a:stretch>
        </p:blipFill>
        <p:spPr>
          <a:xfrm>
            <a:off x="288899" y="4698332"/>
            <a:ext cx="592836" cy="196596"/>
          </a:xfrm>
          <a:prstGeom prst="rect">
            <a:avLst/>
          </a:prstGeom>
        </p:spPr>
      </p:pic>
      <p:pic>
        <p:nvPicPr>
          <p:cNvPr id="68" name="Picture 67">
            <a:extLst>
              <a:ext uri="{FF2B5EF4-FFF2-40B4-BE49-F238E27FC236}">
                <a16:creationId xmlns:a16="http://schemas.microsoft.com/office/drawing/2014/main" id="{E90E7923-392A-45CB-855A-0D6C8538269F}"/>
              </a:ext>
            </a:extLst>
          </p:cNvPr>
          <p:cNvPicPr>
            <a:picLocks noChangeAspect="1"/>
          </p:cNvPicPr>
          <p:nvPr userDrawn="1"/>
        </p:nvPicPr>
        <p:blipFill>
          <a:blip r:embed="rId10"/>
          <a:stretch>
            <a:fillRect/>
          </a:stretch>
        </p:blipFill>
        <p:spPr>
          <a:xfrm>
            <a:off x="287703" y="5476257"/>
            <a:ext cx="633790" cy="396119"/>
          </a:xfrm>
          <a:prstGeom prst="rect">
            <a:avLst/>
          </a:prstGeom>
        </p:spPr>
      </p:pic>
      <p:pic>
        <p:nvPicPr>
          <p:cNvPr id="69" name="Picture 68">
            <a:extLst>
              <a:ext uri="{FF2B5EF4-FFF2-40B4-BE49-F238E27FC236}">
                <a16:creationId xmlns:a16="http://schemas.microsoft.com/office/drawing/2014/main" id="{9C68D06B-5A39-41A4-80B2-6F4C131F30AD}"/>
              </a:ext>
            </a:extLst>
          </p:cNvPr>
          <p:cNvPicPr>
            <a:picLocks noChangeAspect="1"/>
          </p:cNvPicPr>
          <p:nvPr userDrawn="1"/>
        </p:nvPicPr>
        <p:blipFill>
          <a:blip r:embed="rId11"/>
          <a:stretch>
            <a:fillRect/>
          </a:stretch>
        </p:blipFill>
        <p:spPr>
          <a:xfrm>
            <a:off x="1043955" y="4976691"/>
            <a:ext cx="735485" cy="158997"/>
          </a:xfrm>
          <a:prstGeom prst="rect">
            <a:avLst/>
          </a:prstGeom>
        </p:spPr>
      </p:pic>
      <p:pic>
        <p:nvPicPr>
          <p:cNvPr id="70" name="Picture 69">
            <a:extLst>
              <a:ext uri="{FF2B5EF4-FFF2-40B4-BE49-F238E27FC236}">
                <a16:creationId xmlns:a16="http://schemas.microsoft.com/office/drawing/2014/main" id="{7426C16E-8590-4003-A2EC-055671A21C15}"/>
              </a:ext>
            </a:extLst>
          </p:cNvPr>
          <p:cNvPicPr>
            <a:picLocks noChangeAspect="1"/>
          </p:cNvPicPr>
          <p:nvPr userDrawn="1"/>
        </p:nvPicPr>
        <p:blipFill>
          <a:blip r:embed="rId12">
            <a:clrChange>
              <a:clrFrom>
                <a:srgbClr val="FFFFFF"/>
              </a:clrFrom>
              <a:clrTo>
                <a:srgbClr val="FFFFFF">
                  <a:alpha val="0"/>
                </a:srgbClr>
              </a:clrTo>
            </a:clrChange>
          </a:blip>
          <a:stretch>
            <a:fillRect/>
          </a:stretch>
        </p:blipFill>
        <p:spPr bwMode="auto">
          <a:xfrm>
            <a:off x="1086544" y="3686896"/>
            <a:ext cx="707132" cy="377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 name="Picture 70">
            <a:extLst>
              <a:ext uri="{FF2B5EF4-FFF2-40B4-BE49-F238E27FC236}">
                <a16:creationId xmlns:a16="http://schemas.microsoft.com/office/drawing/2014/main" id="{11197264-EC6B-4EDD-B369-6A244D64DEB5}"/>
              </a:ext>
            </a:extLst>
          </p:cNvPr>
          <p:cNvPicPr>
            <a:picLocks noChangeAspect="1"/>
          </p:cNvPicPr>
          <p:nvPr userDrawn="1"/>
        </p:nvPicPr>
        <p:blipFill>
          <a:blip r:embed="rId13" cstate="hqprint">
            <a:extLst>
              <a:ext uri="{28A0092B-C50C-407E-A947-70E740481C1C}">
                <a14:useLocalDpi xmlns:a14="http://schemas.microsoft.com/office/drawing/2010/main"/>
              </a:ext>
            </a:extLst>
          </a:blip>
          <a:stretch>
            <a:fillRect/>
          </a:stretch>
        </p:blipFill>
        <p:spPr>
          <a:xfrm>
            <a:off x="1213955" y="3158657"/>
            <a:ext cx="396152" cy="366468"/>
          </a:xfrm>
          <a:prstGeom prst="rect">
            <a:avLst/>
          </a:prstGeom>
        </p:spPr>
      </p:pic>
      <p:pic>
        <p:nvPicPr>
          <p:cNvPr id="72" name="Picture 71">
            <a:extLst>
              <a:ext uri="{FF2B5EF4-FFF2-40B4-BE49-F238E27FC236}">
                <a16:creationId xmlns:a16="http://schemas.microsoft.com/office/drawing/2014/main" id="{C77F3350-2568-4786-85F1-BB8BD945DDF0}"/>
              </a:ext>
            </a:extLst>
          </p:cNvPr>
          <p:cNvPicPr>
            <a:picLocks noChangeAspect="1"/>
          </p:cNvPicPr>
          <p:nvPr userDrawn="1"/>
        </p:nvPicPr>
        <p:blipFill>
          <a:blip r:embed="rId14"/>
          <a:stretch>
            <a:fillRect/>
          </a:stretch>
        </p:blipFill>
        <p:spPr>
          <a:xfrm>
            <a:off x="324830" y="4088565"/>
            <a:ext cx="718857" cy="345045"/>
          </a:xfrm>
          <a:prstGeom prst="rect">
            <a:avLst/>
          </a:prstGeom>
        </p:spPr>
      </p:pic>
      <p:pic>
        <p:nvPicPr>
          <p:cNvPr id="73" name="Picture 72">
            <a:extLst>
              <a:ext uri="{FF2B5EF4-FFF2-40B4-BE49-F238E27FC236}">
                <a16:creationId xmlns:a16="http://schemas.microsoft.com/office/drawing/2014/main" id="{580FCB63-5821-4653-AF4A-A93D81B71213}"/>
              </a:ext>
            </a:extLst>
          </p:cNvPr>
          <p:cNvPicPr>
            <a:picLocks noChangeAspect="1"/>
          </p:cNvPicPr>
          <p:nvPr userDrawn="1"/>
        </p:nvPicPr>
        <p:blipFill>
          <a:blip r:embed="rId15"/>
          <a:stretch>
            <a:fillRect/>
          </a:stretch>
        </p:blipFill>
        <p:spPr>
          <a:xfrm>
            <a:off x="216480" y="2964886"/>
            <a:ext cx="762321" cy="358625"/>
          </a:xfrm>
          <a:prstGeom prst="rect">
            <a:avLst/>
          </a:prstGeom>
        </p:spPr>
      </p:pic>
      <p:pic>
        <p:nvPicPr>
          <p:cNvPr id="74" name="Picture 73">
            <a:extLst>
              <a:ext uri="{FF2B5EF4-FFF2-40B4-BE49-F238E27FC236}">
                <a16:creationId xmlns:a16="http://schemas.microsoft.com/office/drawing/2014/main" id="{767BDA7F-3116-46D4-8683-E2D706B8DDE5}"/>
              </a:ext>
            </a:extLst>
          </p:cNvPr>
          <p:cNvPicPr>
            <a:picLocks noChangeAspect="1"/>
          </p:cNvPicPr>
          <p:nvPr userDrawn="1"/>
        </p:nvPicPr>
        <p:blipFill>
          <a:blip r:embed="rId16"/>
          <a:stretch>
            <a:fillRect/>
          </a:stretch>
        </p:blipFill>
        <p:spPr>
          <a:xfrm>
            <a:off x="205062" y="1981362"/>
            <a:ext cx="833968" cy="305962"/>
          </a:xfrm>
          <a:prstGeom prst="rect">
            <a:avLst/>
          </a:prstGeom>
        </p:spPr>
      </p:pic>
    </p:spTree>
    <p:extLst>
      <p:ext uri="{BB962C8B-B14F-4D97-AF65-F5344CB8AC3E}">
        <p14:creationId xmlns:p14="http://schemas.microsoft.com/office/powerpoint/2010/main" val="18402302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9999" y="108000"/>
            <a:ext cx="7044142" cy="336550"/>
          </a:xfrm>
        </p:spPr>
        <p:txBody>
          <a:bodyPr vert="horz" lIns="72000" tIns="36000" rIns="72000" bIns="36000" rtlCol="0" anchor="t">
            <a:noAutofit/>
          </a:bodyPr>
          <a:lstStyle>
            <a:lvl1pPr>
              <a:defRPr lang="nl-NL" sz="1600" b="0" i="0" dirty="0">
                <a:solidFill>
                  <a:srgbClr val="3366FF"/>
                </a:solidFill>
                <a:latin typeface="+mn-lt"/>
                <a:ea typeface="Arial Unicode MS" panose="020B0604020202020204" pitchFamily="34" charset="-128"/>
                <a:cs typeface="Arial" panose="020B0604020202020204" pitchFamily="34" charset="0"/>
              </a:defRPr>
            </a:lvl1pPr>
          </a:lstStyle>
          <a:p>
            <a:pPr marL="0" lvl="0" indent="0" algn="l" rtl="0" eaLnBrk="1" fontAlgn="base" hangingPunct="1">
              <a:spcBef>
                <a:spcPts val="400"/>
              </a:spcBef>
              <a:spcAft>
                <a:spcPct val="0"/>
              </a:spcAft>
              <a:buClr>
                <a:schemeClr val="bg1"/>
              </a:buClr>
              <a:buSzPct val="120000"/>
              <a:buFont typeface="Arial" panose="020B0604020202020204" pitchFamily="34" charset="0"/>
              <a:buNone/>
            </a:pPr>
            <a:r>
              <a:rPr lang="en-GB"/>
              <a:t>Click to edit Master title style</a:t>
            </a:r>
            <a:endParaRPr lang="nl-NL" dirty="0"/>
          </a:p>
        </p:txBody>
      </p:sp>
      <p:sp>
        <p:nvSpPr>
          <p:cNvPr id="13" name="Text Placeholder 12"/>
          <p:cNvSpPr>
            <a:spLocks noGrp="1"/>
          </p:cNvSpPr>
          <p:nvPr>
            <p:ph type="body" sz="quarter" idx="16" hasCustomPrompt="1"/>
          </p:nvPr>
        </p:nvSpPr>
        <p:spPr>
          <a:xfrm>
            <a:off x="540000" y="461650"/>
            <a:ext cx="8640000" cy="363850"/>
          </a:xfrm>
          <a:prstGeom prst="rect">
            <a:avLst/>
          </a:prstGeom>
        </p:spPr>
        <p:txBody>
          <a:bodyPr vert="horz" lIns="72000" tIns="36000" rIns="72000" bIns="36000" rtlCol="0" anchor="t">
            <a:noAutofit/>
          </a:bodyPr>
          <a:lstStyle>
            <a:lvl1pPr>
              <a:defRPr lang="nl-NL" sz="1400" b="0" i="0" dirty="0">
                <a:solidFill>
                  <a:srgbClr val="3366FF"/>
                </a:solidFill>
                <a:latin typeface="+mj-lt"/>
              </a:defRPr>
            </a:lvl1pPr>
          </a:lstStyle>
          <a:p>
            <a:pPr lvl="0">
              <a:spcBef>
                <a:spcPct val="0"/>
              </a:spcBef>
            </a:pPr>
            <a:r>
              <a:rPr lang="en-US" dirty="0"/>
              <a:t>Click to </a:t>
            </a:r>
            <a:r>
              <a:rPr lang="en-US"/>
              <a:t>edit Description</a:t>
            </a:r>
            <a:endParaRPr lang="en-US" dirty="0"/>
          </a:p>
        </p:txBody>
      </p:sp>
      <p:sp>
        <p:nvSpPr>
          <p:cNvPr id="4" name="Content Placeholder 3"/>
          <p:cNvSpPr>
            <a:spLocks noGrp="1"/>
          </p:cNvSpPr>
          <p:nvPr>
            <p:ph sz="quarter" idx="17"/>
          </p:nvPr>
        </p:nvSpPr>
        <p:spPr>
          <a:xfrm>
            <a:off x="540000" y="1080000"/>
            <a:ext cx="9000000" cy="4320000"/>
          </a:xfrm>
        </p:spPr>
        <p:txBody>
          <a:bodyPr/>
          <a:lstStyle>
            <a:lvl1pPr>
              <a:defRPr b="0" i="0">
                <a:solidFill>
                  <a:srgbClr val="3366FF"/>
                </a:solidFill>
                <a:latin typeface="+mn-lt"/>
              </a:defRPr>
            </a:lvl1pPr>
            <a:lvl2pPr>
              <a:defRPr b="0" i="0">
                <a:latin typeface="+mn-lt"/>
              </a:defRPr>
            </a:lvl2pPr>
            <a:lvl3pPr>
              <a:defRPr b="0" i="0">
                <a:latin typeface="+mn-lt"/>
              </a:defRPr>
            </a:lvl3pPr>
            <a:lvl4pPr>
              <a:defRPr b="0" i="0">
                <a:latin typeface="+mn-lt"/>
              </a:defRPr>
            </a:lvl4pPr>
            <a:lvl5pPr>
              <a:defRPr>
                <a:latin typeface="+mn-lt"/>
              </a:defRPr>
            </a:lvl5pPr>
          </a:lstStyle>
          <a:p>
            <a:pPr lvl="0"/>
            <a:r>
              <a:rPr lang="en-GB"/>
              <a:t>Click to edit Master text styles</a:t>
            </a:r>
          </a:p>
          <a:p>
            <a:pPr lvl="1"/>
            <a:r>
              <a:rPr lang="en-GB"/>
              <a:t>Second level</a:t>
            </a:r>
          </a:p>
          <a:p>
            <a:pPr lvl="2"/>
            <a:r>
              <a:rPr lang="en-GB"/>
              <a:t>Third level</a:t>
            </a:r>
          </a:p>
          <a:p>
            <a:pPr lvl="3"/>
            <a:r>
              <a:rPr lang="en-GB"/>
              <a:t>Fourth level</a:t>
            </a:r>
          </a:p>
        </p:txBody>
      </p:sp>
      <p:sp>
        <p:nvSpPr>
          <p:cNvPr id="6" name="Espace réservé du numéro de diapositive 1">
            <a:extLst>
              <a:ext uri="{FF2B5EF4-FFF2-40B4-BE49-F238E27FC236}">
                <a16:creationId xmlns:a16="http://schemas.microsoft.com/office/drawing/2014/main" id="{20A0F5B2-75A8-4841-A428-67AD9E889F7B}"/>
              </a:ext>
            </a:extLst>
          </p:cNvPr>
          <p:cNvSpPr>
            <a:spLocks noGrp="1"/>
          </p:cNvSpPr>
          <p:nvPr>
            <p:ph type="sldNum" sz="quarter" idx="4"/>
          </p:nvPr>
        </p:nvSpPr>
        <p:spPr>
          <a:xfrm>
            <a:off x="9148969" y="6553200"/>
            <a:ext cx="665523" cy="273089"/>
          </a:xfrm>
          <a:prstGeom prst="rect">
            <a:avLst/>
          </a:prstGeom>
        </p:spPr>
        <p:txBody>
          <a:bodyPr vert="horz" lIns="91440" tIns="45720" rIns="91440" bIns="45720" rtlCol="0" anchor="ctr"/>
          <a:lstStyle>
            <a:lvl1pPr algn="r">
              <a:defRPr sz="900" b="0" i="0">
                <a:solidFill>
                  <a:schemeClr val="bg1">
                    <a:lumMod val="50000"/>
                  </a:schemeClr>
                </a:solidFill>
                <a:latin typeface="+mn-lt"/>
                <a:ea typeface="Arial Unicode MS" panose="020B0604020202020204" pitchFamily="34" charset="-128"/>
                <a:cs typeface="Arial" panose="020B0604020202020204" pitchFamily="34" charset="0"/>
              </a:defRPr>
            </a:lvl1pPr>
          </a:lstStyle>
          <a:p>
            <a:fld id="{F551322C-20B2-48C3-B63D-68158FEBF630}" type="slidenum">
              <a:rPr lang="en-US" smtClean="0"/>
              <a:pPr/>
              <a:t>‹#›</a:t>
            </a:fld>
            <a:endParaRPr lang="en-US"/>
          </a:p>
        </p:txBody>
      </p:sp>
    </p:spTree>
    <p:extLst>
      <p:ext uri="{BB962C8B-B14F-4D97-AF65-F5344CB8AC3E}">
        <p14:creationId xmlns:p14="http://schemas.microsoft.com/office/powerpoint/2010/main" val="418519928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39999" y="108000"/>
            <a:ext cx="6798796" cy="336550"/>
          </a:xfrm>
        </p:spPr>
        <p:txBody>
          <a:bodyPr vert="horz" lIns="72000" tIns="36000" rIns="72000" bIns="36000" rtlCol="0" anchor="t">
            <a:noAutofit/>
          </a:bodyPr>
          <a:lstStyle>
            <a:lvl1pPr>
              <a:defRPr lang="nl-NL" sz="1600" b="0" i="0" dirty="0">
                <a:solidFill>
                  <a:srgbClr val="3366FF"/>
                </a:solidFill>
                <a:latin typeface="+mn-lt"/>
                <a:ea typeface="Arial Unicode MS" panose="020B0604020202020204" pitchFamily="34" charset="-128"/>
                <a:cs typeface="Arial" panose="020B0604020202020204" pitchFamily="34" charset="0"/>
              </a:defRPr>
            </a:lvl1pPr>
          </a:lstStyle>
          <a:p>
            <a:pPr marL="0" lvl="0" indent="0" algn="l" rtl="0" eaLnBrk="1" fontAlgn="base" hangingPunct="1">
              <a:spcBef>
                <a:spcPts val="400"/>
              </a:spcBef>
              <a:spcAft>
                <a:spcPct val="0"/>
              </a:spcAft>
              <a:buClr>
                <a:schemeClr val="bg1"/>
              </a:buClr>
              <a:buSzPct val="120000"/>
              <a:buFont typeface="Arial" panose="020B0604020202020204" pitchFamily="34" charset="0"/>
              <a:buNone/>
            </a:pPr>
            <a:r>
              <a:rPr lang="en-GB"/>
              <a:t>Click to edit Master title style</a:t>
            </a:r>
            <a:endParaRPr lang="nl-NL" dirty="0"/>
          </a:p>
        </p:txBody>
      </p:sp>
      <p:sp>
        <p:nvSpPr>
          <p:cNvPr id="13" name="Text Placeholder 12"/>
          <p:cNvSpPr>
            <a:spLocks noGrp="1"/>
          </p:cNvSpPr>
          <p:nvPr>
            <p:ph type="body" sz="quarter" idx="16" hasCustomPrompt="1"/>
          </p:nvPr>
        </p:nvSpPr>
        <p:spPr>
          <a:xfrm>
            <a:off x="540000" y="461650"/>
            <a:ext cx="8376894" cy="363850"/>
          </a:xfrm>
          <a:prstGeom prst="rect">
            <a:avLst/>
          </a:prstGeom>
        </p:spPr>
        <p:txBody>
          <a:bodyPr vert="horz" lIns="72000" tIns="36000" rIns="72000" bIns="36000" rtlCol="0" anchor="t">
            <a:noAutofit/>
          </a:bodyPr>
          <a:lstStyle>
            <a:lvl1pPr>
              <a:defRPr lang="nl-NL" sz="1400" b="0" i="0" dirty="0">
                <a:solidFill>
                  <a:srgbClr val="3366FF"/>
                </a:solidFill>
                <a:latin typeface="+mj-lt"/>
              </a:defRPr>
            </a:lvl1pPr>
          </a:lstStyle>
          <a:p>
            <a:pPr lvl="0">
              <a:spcBef>
                <a:spcPct val="0"/>
              </a:spcBef>
            </a:pPr>
            <a:r>
              <a:rPr lang="en-US" dirty="0"/>
              <a:t>Click to edit Description</a:t>
            </a:r>
          </a:p>
          <a:p>
            <a:pPr lvl="0">
              <a:spcBef>
                <a:spcPct val="0"/>
              </a:spcBef>
            </a:pPr>
            <a:endParaRPr lang="nl-NL" dirty="0"/>
          </a:p>
        </p:txBody>
      </p:sp>
      <p:sp>
        <p:nvSpPr>
          <p:cNvPr id="6" name="Espace réservé du numéro de diapositive 1">
            <a:extLst>
              <a:ext uri="{FF2B5EF4-FFF2-40B4-BE49-F238E27FC236}">
                <a16:creationId xmlns:a16="http://schemas.microsoft.com/office/drawing/2014/main" id="{A202140A-AFAB-44A8-AB9C-F5EEF12E385F}"/>
              </a:ext>
            </a:extLst>
          </p:cNvPr>
          <p:cNvSpPr>
            <a:spLocks noGrp="1"/>
          </p:cNvSpPr>
          <p:nvPr>
            <p:ph type="sldNum" sz="quarter" idx="4"/>
          </p:nvPr>
        </p:nvSpPr>
        <p:spPr>
          <a:xfrm>
            <a:off x="9148969" y="6553200"/>
            <a:ext cx="665523" cy="273089"/>
          </a:xfrm>
          <a:prstGeom prst="rect">
            <a:avLst/>
          </a:prstGeom>
        </p:spPr>
        <p:txBody>
          <a:bodyPr vert="horz" lIns="91440" tIns="45720" rIns="91440" bIns="45720" rtlCol="0" anchor="ctr"/>
          <a:lstStyle>
            <a:lvl1pPr algn="r">
              <a:defRPr sz="900" b="0" i="0">
                <a:solidFill>
                  <a:schemeClr val="bg1">
                    <a:lumMod val="50000"/>
                  </a:schemeClr>
                </a:solidFill>
                <a:latin typeface="+mn-lt"/>
                <a:ea typeface="Arial Unicode MS" panose="020B0604020202020204" pitchFamily="34" charset="-128"/>
                <a:cs typeface="Arial" panose="020B0604020202020204" pitchFamily="34" charset="0"/>
              </a:defRPr>
            </a:lvl1pPr>
          </a:lstStyle>
          <a:p>
            <a:fld id="{F551322C-20B2-48C3-B63D-68158FEBF630}" type="slidenum">
              <a:rPr lang="en-US" smtClean="0"/>
              <a:pPr/>
              <a:t>‹#›</a:t>
            </a:fld>
            <a:endParaRPr lang="en-US"/>
          </a:p>
        </p:txBody>
      </p:sp>
    </p:spTree>
    <p:extLst>
      <p:ext uri="{BB962C8B-B14F-4D97-AF65-F5344CB8AC3E}">
        <p14:creationId xmlns:p14="http://schemas.microsoft.com/office/powerpoint/2010/main" val="395592552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6" name="Text Placeholder 15"/>
          <p:cNvSpPr>
            <a:spLocks noGrp="1"/>
          </p:cNvSpPr>
          <p:nvPr>
            <p:ph type="body" sz="quarter" idx="11" hasCustomPrompt="1"/>
          </p:nvPr>
        </p:nvSpPr>
        <p:spPr>
          <a:xfrm>
            <a:off x="1926168" y="2912663"/>
            <a:ext cx="7395317" cy="792162"/>
          </a:xfrm>
          <a:prstGeom prst="rect">
            <a:avLst/>
          </a:prstGeom>
        </p:spPr>
        <p:txBody>
          <a:bodyPr/>
          <a:lstStyle>
            <a:lvl1pPr marL="0" indent="0">
              <a:buNone/>
              <a:defRPr lang="en-US" sz="1800" b="0" i="0" baseline="0" dirty="0">
                <a:solidFill>
                  <a:schemeClr val="tx2"/>
                </a:solidFill>
                <a:latin typeface="+mn-lt"/>
                <a:ea typeface="Arial Unicode MS" panose="020B0604020202020204" pitchFamily="34" charset="-128"/>
                <a:cs typeface="Arial" panose="020B0604020202020204" pitchFamily="34" charset="0"/>
              </a:defRPr>
            </a:lvl1pPr>
          </a:lstStyle>
          <a:p>
            <a:pPr lvl="0"/>
            <a:r>
              <a:rPr lang="en-US" dirty="0"/>
              <a:t>Date, Place</a:t>
            </a:r>
          </a:p>
        </p:txBody>
      </p:sp>
      <p:sp>
        <p:nvSpPr>
          <p:cNvPr id="15" name="Text Placeholder 15"/>
          <p:cNvSpPr>
            <a:spLocks noGrp="1"/>
          </p:cNvSpPr>
          <p:nvPr>
            <p:ph type="body" sz="quarter" idx="12" hasCustomPrompt="1"/>
          </p:nvPr>
        </p:nvSpPr>
        <p:spPr>
          <a:xfrm>
            <a:off x="1927517" y="1792322"/>
            <a:ext cx="7395317" cy="792162"/>
          </a:xfrm>
          <a:prstGeom prst="rect">
            <a:avLst/>
          </a:prstGeom>
        </p:spPr>
        <p:txBody>
          <a:bodyPr anchor="ctr" anchorCtr="0">
            <a:noAutofit/>
          </a:bodyPr>
          <a:lstStyle>
            <a:lvl1pPr marL="0" indent="0">
              <a:buNone/>
              <a:defRPr lang="en-US" sz="3000" b="0" i="0" baseline="0" dirty="0">
                <a:solidFill>
                  <a:srgbClr val="3366FF"/>
                </a:solidFill>
                <a:latin typeface="+mn-lt"/>
                <a:ea typeface="Arial Unicode MS" panose="020B0604020202020204" pitchFamily="34" charset="-128"/>
                <a:cs typeface="Arial" panose="020B0604020202020204" pitchFamily="34" charset="0"/>
              </a:defRPr>
            </a:lvl1pPr>
          </a:lstStyle>
          <a:p>
            <a:pPr lvl="0"/>
            <a:r>
              <a:rPr lang="en-US" dirty="0"/>
              <a:t>Name of the meeting</a:t>
            </a:r>
          </a:p>
        </p:txBody>
      </p:sp>
      <p:grpSp>
        <p:nvGrpSpPr>
          <p:cNvPr id="49" name="Group 4">
            <a:extLst>
              <a:ext uri="{FF2B5EF4-FFF2-40B4-BE49-F238E27FC236}">
                <a16:creationId xmlns:a16="http://schemas.microsoft.com/office/drawing/2014/main" id="{CC2661D2-B81A-403F-9A30-869632798B6E}"/>
              </a:ext>
            </a:extLst>
          </p:cNvPr>
          <p:cNvGrpSpPr>
            <a:grpSpLocks noChangeAspect="1"/>
          </p:cNvGrpSpPr>
          <p:nvPr userDrawn="1"/>
        </p:nvGrpSpPr>
        <p:grpSpPr bwMode="auto">
          <a:xfrm>
            <a:off x="4798022" y="2584484"/>
            <a:ext cx="5596957" cy="4239831"/>
            <a:chOff x="762" y="304"/>
            <a:chExt cx="4718" cy="3574"/>
          </a:xfrm>
          <a:scene3d>
            <a:camera prst="perspectiveRight">
              <a:rot lat="0" lon="19499999" rev="0"/>
            </a:camera>
            <a:lightRig rig="threePt" dir="t"/>
          </a:scene3d>
        </p:grpSpPr>
        <p:sp>
          <p:nvSpPr>
            <p:cNvPr id="50" name="Freeform 66">
              <a:extLst>
                <a:ext uri="{FF2B5EF4-FFF2-40B4-BE49-F238E27FC236}">
                  <a16:creationId xmlns:a16="http://schemas.microsoft.com/office/drawing/2014/main" id="{C300093C-1186-42CC-87A2-FBB68879E227}"/>
                </a:ext>
              </a:extLst>
            </p:cNvPr>
            <p:cNvSpPr>
              <a:spLocks noEditPoints="1"/>
            </p:cNvSpPr>
            <p:nvPr userDrawn="1"/>
          </p:nvSpPr>
          <p:spPr bwMode="auto">
            <a:xfrm>
              <a:off x="3683" y="304"/>
              <a:ext cx="1792" cy="3373"/>
            </a:xfrm>
            <a:custGeom>
              <a:avLst/>
              <a:gdLst>
                <a:gd name="T0" fmla="*/ 732 w 1015"/>
                <a:gd name="T1" fmla="*/ 153 h 1909"/>
                <a:gd name="T2" fmla="*/ 530 w 1015"/>
                <a:gd name="T3" fmla="*/ 529 h 1909"/>
                <a:gd name="T4" fmla="*/ 495 w 1015"/>
                <a:gd name="T5" fmla="*/ 861 h 1909"/>
                <a:gd name="T6" fmla="*/ 136 w 1015"/>
                <a:gd name="T7" fmla="*/ 966 h 1909"/>
                <a:gd name="T8" fmla="*/ 0 w 1015"/>
                <a:gd name="T9" fmla="*/ 1172 h 1909"/>
                <a:gd name="T10" fmla="*/ 99 w 1015"/>
                <a:gd name="T11" fmla="*/ 1288 h 1909"/>
                <a:gd name="T12" fmla="*/ 206 w 1015"/>
                <a:gd name="T13" fmla="*/ 1445 h 1909"/>
                <a:gd name="T14" fmla="*/ 206 w 1015"/>
                <a:gd name="T15" fmla="*/ 1449 h 1909"/>
                <a:gd name="T16" fmla="*/ 206 w 1015"/>
                <a:gd name="T17" fmla="*/ 1452 h 1909"/>
                <a:gd name="T18" fmla="*/ 216 w 1015"/>
                <a:gd name="T19" fmla="*/ 1468 h 1909"/>
                <a:gd name="T20" fmla="*/ 218 w 1015"/>
                <a:gd name="T21" fmla="*/ 1469 h 1909"/>
                <a:gd name="T22" fmla="*/ 220 w 1015"/>
                <a:gd name="T23" fmla="*/ 1470 h 1909"/>
                <a:gd name="T24" fmla="*/ 222 w 1015"/>
                <a:gd name="T25" fmla="*/ 1470 h 1909"/>
                <a:gd name="T26" fmla="*/ 224 w 1015"/>
                <a:gd name="T27" fmla="*/ 1471 h 1909"/>
                <a:gd name="T28" fmla="*/ 226 w 1015"/>
                <a:gd name="T29" fmla="*/ 1471 h 1909"/>
                <a:gd name="T30" fmla="*/ 228 w 1015"/>
                <a:gd name="T31" fmla="*/ 1472 h 1909"/>
                <a:gd name="T32" fmla="*/ 270 w 1015"/>
                <a:gd name="T33" fmla="*/ 1494 h 1909"/>
                <a:gd name="T34" fmla="*/ 270 w 1015"/>
                <a:gd name="T35" fmla="*/ 1581 h 1909"/>
                <a:gd name="T36" fmla="*/ 270 w 1015"/>
                <a:gd name="T37" fmla="*/ 1582 h 1909"/>
                <a:gd name="T38" fmla="*/ 270 w 1015"/>
                <a:gd name="T39" fmla="*/ 1585 h 1909"/>
                <a:gd name="T40" fmla="*/ 294 w 1015"/>
                <a:gd name="T41" fmla="*/ 1603 h 1909"/>
                <a:gd name="T42" fmla="*/ 331 w 1015"/>
                <a:gd name="T43" fmla="*/ 1697 h 1909"/>
                <a:gd name="T44" fmla="*/ 331 w 1015"/>
                <a:gd name="T45" fmla="*/ 1700 h 1909"/>
                <a:gd name="T46" fmla="*/ 345 w 1015"/>
                <a:gd name="T47" fmla="*/ 1718 h 1909"/>
                <a:gd name="T48" fmla="*/ 347 w 1015"/>
                <a:gd name="T49" fmla="*/ 1718 h 1909"/>
                <a:gd name="T50" fmla="*/ 349 w 1015"/>
                <a:gd name="T51" fmla="*/ 1719 h 1909"/>
                <a:gd name="T52" fmla="*/ 351 w 1015"/>
                <a:gd name="T53" fmla="*/ 1720 h 1909"/>
                <a:gd name="T54" fmla="*/ 353 w 1015"/>
                <a:gd name="T55" fmla="*/ 1720 h 1909"/>
                <a:gd name="T56" fmla="*/ 356 w 1015"/>
                <a:gd name="T57" fmla="*/ 1720 h 1909"/>
                <a:gd name="T58" fmla="*/ 401 w 1015"/>
                <a:gd name="T59" fmla="*/ 1760 h 1909"/>
                <a:gd name="T60" fmla="*/ 401 w 1015"/>
                <a:gd name="T61" fmla="*/ 1761 h 1909"/>
                <a:gd name="T62" fmla="*/ 401 w 1015"/>
                <a:gd name="T63" fmla="*/ 1764 h 1909"/>
                <a:gd name="T64" fmla="*/ 402 w 1015"/>
                <a:gd name="T65" fmla="*/ 1765 h 1909"/>
                <a:gd name="T66" fmla="*/ 403 w 1015"/>
                <a:gd name="T67" fmla="*/ 1768 h 1909"/>
                <a:gd name="T68" fmla="*/ 403 w 1015"/>
                <a:gd name="T69" fmla="*/ 1769 h 1909"/>
                <a:gd name="T70" fmla="*/ 405 w 1015"/>
                <a:gd name="T71" fmla="*/ 1771 h 1909"/>
                <a:gd name="T72" fmla="*/ 406 w 1015"/>
                <a:gd name="T73" fmla="*/ 1773 h 1909"/>
                <a:gd name="T74" fmla="*/ 407 w 1015"/>
                <a:gd name="T75" fmla="*/ 1775 h 1909"/>
                <a:gd name="T76" fmla="*/ 408 w 1015"/>
                <a:gd name="T77" fmla="*/ 1776 h 1909"/>
                <a:gd name="T78" fmla="*/ 410 w 1015"/>
                <a:gd name="T79" fmla="*/ 1777 h 1909"/>
                <a:gd name="T80" fmla="*/ 411 w 1015"/>
                <a:gd name="T81" fmla="*/ 1778 h 1909"/>
                <a:gd name="T82" fmla="*/ 413 w 1015"/>
                <a:gd name="T83" fmla="*/ 1780 h 1909"/>
                <a:gd name="T84" fmla="*/ 415 w 1015"/>
                <a:gd name="T85" fmla="*/ 1780 h 1909"/>
                <a:gd name="T86" fmla="*/ 417 w 1015"/>
                <a:gd name="T87" fmla="*/ 1781 h 1909"/>
                <a:gd name="T88" fmla="*/ 419 w 1015"/>
                <a:gd name="T89" fmla="*/ 1782 h 1909"/>
                <a:gd name="T90" fmla="*/ 421 w 1015"/>
                <a:gd name="T91" fmla="*/ 1782 h 1909"/>
                <a:gd name="T92" fmla="*/ 423 w 1015"/>
                <a:gd name="T93" fmla="*/ 1782 h 1909"/>
                <a:gd name="T94" fmla="*/ 471 w 1015"/>
                <a:gd name="T95" fmla="*/ 1817 h 1909"/>
                <a:gd name="T96" fmla="*/ 593 w 1015"/>
                <a:gd name="T97" fmla="*/ 1881 h 1909"/>
                <a:gd name="T98" fmla="*/ 704 w 1015"/>
                <a:gd name="T99" fmla="*/ 1595 h 1909"/>
                <a:gd name="T100" fmla="*/ 907 w 1015"/>
                <a:gd name="T101" fmla="*/ 1419 h 1909"/>
                <a:gd name="T102" fmla="*/ 900 w 1015"/>
                <a:gd name="T103" fmla="*/ 1218 h 1909"/>
                <a:gd name="T104" fmla="*/ 1015 w 1015"/>
                <a:gd name="T105" fmla="*/ 71 h 1909"/>
                <a:gd name="T106" fmla="*/ 713 w 1015"/>
                <a:gd name="T107" fmla="*/ 0 h 1909"/>
                <a:gd name="T108" fmla="*/ 206 w 1015"/>
                <a:gd name="T109" fmla="*/ 1447 h 1909"/>
                <a:gd name="T110" fmla="*/ 732 w 1015"/>
                <a:gd name="T111" fmla="*/ 37 h 1909"/>
                <a:gd name="T112" fmla="*/ 866 w 1015"/>
                <a:gd name="T113" fmla="*/ 104 h 1909"/>
                <a:gd name="T114" fmla="*/ 732 w 1015"/>
                <a:gd name="T115" fmla="*/ 37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5" h="1909">
                  <a:moveTo>
                    <a:pt x="693" y="5"/>
                  </a:moveTo>
                  <a:cubicBezTo>
                    <a:pt x="674" y="5"/>
                    <a:pt x="658" y="21"/>
                    <a:pt x="658" y="40"/>
                  </a:cubicBezTo>
                  <a:cubicBezTo>
                    <a:pt x="658" y="51"/>
                    <a:pt x="643" y="64"/>
                    <a:pt x="628" y="64"/>
                  </a:cubicBezTo>
                  <a:cubicBezTo>
                    <a:pt x="609" y="64"/>
                    <a:pt x="593" y="80"/>
                    <a:pt x="593" y="99"/>
                  </a:cubicBezTo>
                  <a:cubicBezTo>
                    <a:pt x="593" y="124"/>
                    <a:pt x="593" y="124"/>
                    <a:pt x="593" y="124"/>
                  </a:cubicBezTo>
                  <a:cubicBezTo>
                    <a:pt x="703" y="124"/>
                    <a:pt x="703" y="124"/>
                    <a:pt x="703" y="124"/>
                  </a:cubicBezTo>
                  <a:cubicBezTo>
                    <a:pt x="719" y="124"/>
                    <a:pt x="732" y="137"/>
                    <a:pt x="732" y="153"/>
                  </a:cubicBezTo>
                  <a:cubicBezTo>
                    <a:pt x="732" y="163"/>
                    <a:pt x="732" y="163"/>
                    <a:pt x="732" y="163"/>
                  </a:cubicBezTo>
                  <a:cubicBezTo>
                    <a:pt x="732" y="179"/>
                    <a:pt x="719" y="193"/>
                    <a:pt x="703" y="193"/>
                  </a:cubicBezTo>
                  <a:cubicBezTo>
                    <a:pt x="593" y="193"/>
                    <a:pt x="593" y="193"/>
                    <a:pt x="593" y="193"/>
                  </a:cubicBezTo>
                  <a:cubicBezTo>
                    <a:pt x="593" y="473"/>
                    <a:pt x="593" y="473"/>
                    <a:pt x="593" y="473"/>
                  </a:cubicBezTo>
                  <a:cubicBezTo>
                    <a:pt x="592" y="486"/>
                    <a:pt x="581" y="497"/>
                    <a:pt x="568" y="497"/>
                  </a:cubicBezTo>
                  <a:cubicBezTo>
                    <a:pt x="530" y="497"/>
                    <a:pt x="530" y="497"/>
                    <a:pt x="530" y="497"/>
                  </a:cubicBezTo>
                  <a:cubicBezTo>
                    <a:pt x="530" y="529"/>
                    <a:pt x="530" y="529"/>
                    <a:pt x="530" y="529"/>
                  </a:cubicBezTo>
                  <a:cubicBezTo>
                    <a:pt x="530" y="543"/>
                    <a:pt x="518" y="554"/>
                    <a:pt x="504" y="554"/>
                  </a:cubicBezTo>
                  <a:cubicBezTo>
                    <a:pt x="464" y="554"/>
                    <a:pt x="464" y="554"/>
                    <a:pt x="464" y="554"/>
                  </a:cubicBezTo>
                  <a:cubicBezTo>
                    <a:pt x="464" y="718"/>
                    <a:pt x="464" y="718"/>
                    <a:pt x="464" y="718"/>
                  </a:cubicBezTo>
                  <a:cubicBezTo>
                    <a:pt x="464" y="732"/>
                    <a:pt x="475" y="743"/>
                    <a:pt x="489" y="743"/>
                  </a:cubicBezTo>
                  <a:cubicBezTo>
                    <a:pt x="529" y="743"/>
                    <a:pt x="529" y="743"/>
                    <a:pt x="529" y="743"/>
                  </a:cubicBezTo>
                  <a:cubicBezTo>
                    <a:pt x="530" y="861"/>
                    <a:pt x="530" y="861"/>
                    <a:pt x="530" y="861"/>
                  </a:cubicBezTo>
                  <a:cubicBezTo>
                    <a:pt x="495" y="861"/>
                    <a:pt x="495" y="861"/>
                    <a:pt x="495" y="861"/>
                  </a:cubicBezTo>
                  <a:cubicBezTo>
                    <a:pt x="479" y="861"/>
                    <a:pt x="465" y="873"/>
                    <a:pt x="465" y="889"/>
                  </a:cubicBezTo>
                  <a:cubicBezTo>
                    <a:pt x="465" y="902"/>
                    <a:pt x="465" y="902"/>
                    <a:pt x="465" y="902"/>
                  </a:cubicBezTo>
                  <a:cubicBezTo>
                    <a:pt x="465" y="916"/>
                    <a:pt x="453" y="927"/>
                    <a:pt x="439" y="927"/>
                  </a:cubicBezTo>
                  <a:cubicBezTo>
                    <a:pt x="292" y="927"/>
                    <a:pt x="292" y="927"/>
                    <a:pt x="292" y="927"/>
                  </a:cubicBezTo>
                  <a:cubicBezTo>
                    <a:pt x="179" y="927"/>
                    <a:pt x="179" y="927"/>
                    <a:pt x="179" y="927"/>
                  </a:cubicBezTo>
                  <a:cubicBezTo>
                    <a:pt x="142" y="925"/>
                    <a:pt x="136" y="944"/>
                    <a:pt x="136" y="960"/>
                  </a:cubicBezTo>
                  <a:cubicBezTo>
                    <a:pt x="136" y="966"/>
                    <a:pt x="136" y="966"/>
                    <a:pt x="136" y="966"/>
                  </a:cubicBezTo>
                  <a:cubicBezTo>
                    <a:pt x="136" y="982"/>
                    <a:pt x="123" y="996"/>
                    <a:pt x="106" y="996"/>
                  </a:cubicBezTo>
                  <a:cubicBezTo>
                    <a:pt x="70" y="996"/>
                    <a:pt x="70" y="996"/>
                    <a:pt x="70" y="996"/>
                  </a:cubicBezTo>
                  <a:cubicBezTo>
                    <a:pt x="70" y="1085"/>
                    <a:pt x="70" y="1085"/>
                    <a:pt x="70" y="1085"/>
                  </a:cubicBezTo>
                  <a:cubicBezTo>
                    <a:pt x="70" y="1098"/>
                    <a:pt x="59" y="1109"/>
                    <a:pt x="45" y="1109"/>
                  </a:cubicBezTo>
                  <a:cubicBezTo>
                    <a:pt x="31" y="1109"/>
                    <a:pt x="31" y="1109"/>
                    <a:pt x="31" y="1109"/>
                  </a:cubicBezTo>
                  <a:cubicBezTo>
                    <a:pt x="7" y="1109"/>
                    <a:pt x="0" y="1132"/>
                    <a:pt x="0" y="1142"/>
                  </a:cubicBezTo>
                  <a:cubicBezTo>
                    <a:pt x="0" y="1172"/>
                    <a:pt x="0" y="1172"/>
                    <a:pt x="0" y="1172"/>
                  </a:cubicBezTo>
                  <a:cubicBezTo>
                    <a:pt x="199" y="1172"/>
                    <a:pt x="199" y="1172"/>
                    <a:pt x="199" y="1172"/>
                  </a:cubicBezTo>
                  <a:cubicBezTo>
                    <a:pt x="199" y="1231"/>
                    <a:pt x="199" y="1231"/>
                    <a:pt x="199" y="1231"/>
                  </a:cubicBezTo>
                  <a:cubicBezTo>
                    <a:pt x="92" y="1231"/>
                    <a:pt x="92" y="1231"/>
                    <a:pt x="92" y="1231"/>
                  </a:cubicBezTo>
                  <a:cubicBezTo>
                    <a:pt x="79" y="1231"/>
                    <a:pt x="68" y="1242"/>
                    <a:pt x="68" y="1255"/>
                  </a:cubicBezTo>
                  <a:cubicBezTo>
                    <a:pt x="68" y="1263"/>
                    <a:pt x="68" y="1263"/>
                    <a:pt x="68" y="1263"/>
                  </a:cubicBezTo>
                  <a:cubicBezTo>
                    <a:pt x="68" y="1277"/>
                    <a:pt x="79" y="1288"/>
                    <a:pt x="92" y="1288"/>
                  </a:cubicBezTo>
                  <a:cubicBezTo>
                    <a:pt x="99" y="1288"/>
                    <a:pt x="99" y="1288"/>
                    <a:pt x="99" y="1288"/>
                  </a:cubicBezTo>
                  <a:cubicBezTo>
                    <a:pt x="105" y="1288"/>
                    <a:pt x="133" y="1286"/>
                    <a:pt x="133" y="1317"/>
                  </a:cubicBezTo>
                  <a:cubicBezTo>
                    <a:pt x="134" y="1365"/>
                    <a:pt x="134" y="1365"/>
                    <a:pt x="134" y="1365"/>
                  </a:cubicBezTo>
                  <a:cubicBezTo>
                    <a:pt x="135" y="1368"/>
                    <a:pt x="136" y="1373"/>
                    <a:pt x="136" y="1378"/>
                  </a:cubicBezTo>
                  <a:cubicBezTo>
                    <a:pt x="136" y="1386"/>
                    <a:pt x="136" y="1386"/>
                    <a:pt x="136" y="1386"/>
                  </a:cubicBezTo>
                  <a:cubicBezTo>
                    <a:pt x="136" y="1400"/>
                    <a:pt x="147" y="1410"/>
                    <a:pt x="160" y="1410"/>
                  </a:cubicBezTo>
                  <a:cubicBezTo>
                    <a:pt x="172" y="1410"/>
                    <a:pt x="172" y="1410"/>
                    <a:pt x="172" y="1410"/>
                  </a:cubicBezTo>
                  <a:cubicBezTo>
                    <a:pt x="190" y="1410"/>
                    <a:pt x="206" y="1426"/>
                    <a:pt x="206" y="1445"/>
                  </a:cubicBezTo>
                  <a:cubicBezTo>
                    <a:pt x="206" y="1447"/>
                    <a:pt x="206" y="1447"/>
                    <a:pt x="206" y="1447"/>
                  </a:cubicBezTo>
                  <a:cubicBezTo>
                    <a:pt x="206" y="1448"/>
                    <a:pt x="206" y="1448"/>
                    <a:pt x="206" y="1448"/>
                  </a:cubicBezTo>
                  <a:cubicBezTo>
                    <a:pt x="206" y="1448"/>
                    <a:pt x="206" y="1448"/>
                    <a:pt x="206" y="1448"/>
                  </a:cubicBezTo>
                  <a:cubicBezTo>
                    <a:pt x="206" y="1449"/>
                    <a:pt x="206" y="1449"/>
                    <a:pt x="206" y="1449"/>
                  </a:cubicBezTo>
                  <a:cubicBezTo>
                    <a:pt x="206" y="1449"/>
                    <a:pt x="206" y="1449"/>
                    <a:pt x="206" y="1449"/>
                  </a:cubicBezTo>
                  <a:cubicBezTo>
                    <a:pt x="206" y="1449"/>
                    <a:pt x="206" y="1449"/>
                    <a:pt x="206" y="1449"/>
                  </a:cubicBezTo>
                  <a:cubicBezTo>
                    <a:pt x="206" y="1449"/>
                    <a:pt x="206" y="1449"/>
                    <a:pt x="206" y="1449"/>
                  </a:cubicBezTo>
                  <a:cubicBezTo>
                    <a:pt x="206" y="1450"/>
                    <a:pt x="206" y="1450"/>
                    <a:pt x="206" y="1450"/>
                  </a:cubicBezTo>
                  <a:cubicBezTo>
                    <a:pt x="206" y="1450"/>
                    <a:pt x="206" y="1450"/>
                    <a:pt x="206" y="1450"/>
                  </a:cubicBezTo>
                  <a:cubicBezTo>
                    <a:pt x="206" y="1451"/>
                    <a:pt x="206" y="1451"/>
                    <a:pt x="206" y="1451"/>
                  </a:cubicBezTo>
                  <a:cubicBezTo>
                    <a:pt x="206" y="1451"/>
                    <a:pt x="206" y="1451"/>
                    <a:pt x="206" y="1451"/>
                  </a:cubicBezTo>
                  <a:cubicBezTo>
                    <a:pt x="206" y="1451"/>
                    <a:pt x="206" y="1451"/>
                    <a:pt x="206" y="1451"/>
                  </a:cubicBezTo>
                  <a:cubicBezTo>
                    <a:pt x="206" y="1451"/>
                    <a:pt x="206" y="1451"/>
                    <a:pt x="206" y="1451"/>
                  </a:cubicBezTo>
                  <a:cubicBezTo>
                    <a:pt x="206" y="1452"/>
                    <a:pt x="206" y="1452"/>
                    <a:pt x="206" y="1452"/>
                  </a:cubicBezTo>
                  <a:cubicBezTo>
                    <a:pt x="206" y="1452"/>
                    <a:pt x="206" y="1452"/>
                    <a:pt x="206" y="1452"/>
                  </a:cubicBezTo>
                  <a:cubicBezTo>
                    <a:pt x="207" y="1458"/>
                    <a:pt x="211" y="1463"/>
                    <a:pt x="215" y="1467"/>
                  </a:cubicBezTo>
                  <a:cubicBezTo>
                    <a:pt x="215" y="1467"/>
                    <a:pt x="215" y="1467"/>
                    <a:pt x="215" y="1467"/>
                  </a:cubicBezTo>
                  <a:cubicBezTo>
                    <a:pt x="216" y="1467"/>
                    <a:pt x="216" y="1467"/>
                    <a:pt x="216" y="1467"/>
                  </a:cubicBezTo>
                  <a:cubicBezTo>
                    <a:pt x="216" y="1467"/>
                    <a:pt x="216" y="1467"/>
                    <a:pt x="216" y="1467"/>
                  </a:cubicBezTo>
                  <a:cubicBezTo>
                    <a:pt x="216" y="1468"/>
                    <a:pt x="216" y="1468"/>
                    <a:pt x="216" y="1468"/>
                  </a:cubicBezTo>
                  <a:cubicBezTo>
                    <a:pt x="216" y="1468"/>
                    <a:pt x="216" y="1468"/>
                    <a:pt x="216" y="1468"/>
                  </a:cubicBezTo>
                  <a:cubicBezTo>
                    <a:pt x="217" y="1468"/>
                    <a:pt x="217" y="1468"/>
                    <a:pt x="217" y="1468"/>
                  </a:cubicBezTo>
                  <a:cubicBezTo>
                    <a:pt x="217" y="1468"/>
                    <a:pt x="217" y="1468"/>
                    <a:pt x="217" y="1468"/>
                  </a:cubicBezTo>
                  <a:cubicBezTo>
                    <a:pt x="217" y="1468"/>
                    <a:pt x="217" y="1468"/>
                    <a:pt x="217" y="1468"/>
                  </a:cubicBezTo>
                  <a:cubicBezTo>
                    <a:pt x="217" y="1468"/>
                    <a:pt x="217" y="1468"/>
                    <a:pt x="217" y="1468"/>
                  </a:cubicBezTo>
                  <a:cubicBezTo>
                    <a:pt x="218" y="1468"/>
                    <a:pt x="218" y="1468"/>
                    <a:pt x="218" y="1468"/>
                  </a:cubicBezTo>
                  <a:cubicBezTo>
                    <a:pt x="218" y="1468"/>
                    <a:pt x="218" y="1469"/>
                    <a:pt x="218" y="1469"/>
                  </a:cubicBezTo>
                  <a:cubicBezTo>
                    <a:pt x="218" y="1469"/>
                    <a:pt x="218" y="1469"/>
                    <a:pt x="218" y="1469"/>
                  </a:cubicBezTo>
                  <a:cubicBezTo>
                    <a:pt x="218" y="1469"/>
                    <a:pt x="218" y="1469"/>
                    <a:pt x="218" y="1469"/>
                  </a:cubicBezTo>
                  <a:cubicBezTo>
                    <a:pt x="219" y="1469"/>
                    <a:pt x="219" y="1469"/>
                    <a:pt x="219" y="1469"/>
                  </a:cubicBezTo>
                  <a:cubicBezTo>
                    <a:pt x="219" y="1469"/>
                    <a:pt x="219" y="1469"/>
                    <a:pt x="219" y="1469"/>
                  </a:cubicBezTo>
                  <a:cubicBezTo>
                    <a:pt x="219" y="1469"/>
                    <a:pt x="219" y="1469"/>
                    <a:pt x="219" y="1469"/>
                  </a:cubicBezTo>
                  <a:cubicBezTo>
                    <a:pt x="219" y="1469"/>
                    <a:pt x="219" y="1469"/>
                    <a:pt x="219" y="1469"/>
                  </a:cubicBezTo>
                  <a:cubicBezTo>
                    <a:pt x="220" y="1470"/>
                    <a:pt x="220" y="1470"/>
                    <a:pt x="220" y="1470"/>
                  </a:cubicBezTo>
                  <a:cubicBezTo>
                    <a:pt x="220" y="1470"/>
                    <a:pt x="220" y="1470"/>
                    <a:pt x="220" y="1470"/>
                  </a:cubicBezTo>
                  <a:cubicBezTo>
                    <a:pt x="220" y="1470"/>
                    <a:pt x="220" y="1470"/>
                    <a:pt x="221" y="1470"/>
                  </a:cubicBezTo>
                  <a:cubicBezTo>
                    <a:pt x="221" y="1470"/>
                    <a:pt x="221" y="1470"/>
                    <a:pt x="221" y="1470"/>
                  </a:cubicBezTo>
                  <a:cubicBezTo>
                    <a:pt x="221" y="1470"/>
                    <a:pt x="221" y="1470"/>
                    <a:pt x="221" y="1470"/>
                  </a:cubicBezTo>
                  <a:cubicBezTo>
                    <a:pt x="221" y="1470"/>
                    <a:pt x="221" y="1470"/>
                    <a:pt x="221" y="1470"/>
                  </a:cubicBezTo>
                  <a:cubicBezTo>
                    <a:pt x="222" y="1470"/>
                    <a:pt x="222" y="1470"/>
                    <a:pt x="222" y="1470"/>
                  </a:cubicBezTo>
                  <a:cubicBezTo>
                    <a:pt x="222" y="1470"/>
                    <a:pt x="222" y="1470"/>
                    <a:pt x="222" y="1470"/>
                  </a:cubicBezTo>
                  <a:cubicBezTo>
                    <a:pt x="222" y="1470"/>
                    <a:pt x="222" y="1470"/>
                    <a:pt x="222" y="1470"/>
                  </a:cubicBezTo>
                  <a:cubicBezTo>
                    <a:pt x="222" y="1470"/>
                    <a:pt x="222" y="1470"/>
                    <a:pt x="222" y="1470"/>
                  </a:cubicBezTo>
                  <a:cubicBezTo>
                    <a:pt x="222" y="1470"/>
                    <a:pt x="222" y="1470"/>
                    <a:pt x="222" y="1470"/>
                  </a:cubicBezTo>
                  <a:cubicBezTo>
                    <a:pt x="223" y="1471"/>
                    <a:pt x="223" y="1471"/>
                    <a:pt x="223" y="1471"/>
                  </a:cubicBezTo>
                  <a:cubicBezTo>
                    <a:pt x="223" y="1471"/>
                    <a:pt x="223" y="1471"/>
                    <a:pt x="223" y="1471"/>
                  </a:cubicBezTo>
                  <a:cubicBezTo>
                    <a:pt x="223" y="1471"/>
                    <a:pt x="223" y="1471"/>
                    <a:pt x="223" y="1471"/>
                  </a:cubicBezTo>
                  <a:cubicBezTo>
                    <a:pt x="224" y="1471"/>
                    <a:pt x="224" y="1471"/>
                    <a:pt x="224" y="1471"/>
                  </a:cubicBezTo>
                  <a:cubicBezTo>
                    <a:pt x="224" y="1471"/>
                    <a:pt x="224" y="1471"/>
                    <a:pt x="224" y="1471"/>
                  </a:cubicBezTo>
                  <a:cubicBezTo>
                    <a:pt x="224" y="1471"/>
                    <a:pt x="224" y="1471"/>
                    <a:pt x="224" y="1471"/>
                  </a:cubicBezTo>
                  <a:cubicBezTo>
                    <a:pt x="224" y="1471"/>
                    <a:pt x="224" y="1471"/>
                    <a:pt x="224" y="1471"/>
                  </a:cubicBezTo>
                  <a:cubicBezTo>
                    <a:pt x="225" y="1471"/>
                    <a:pt x="225" y="1471"/>
                    <a:pt x="225" y="1471"/>
                  </a:cubicBezTo>
                  <a:cubicBezTo>
                    <a:pt x="225" y="1471"/>
                    <a:pt x="225" y="1471"/>
                    <a:pt x="225" y="1471"/>
                  </a:cubicBezTo>
                  <a:cubicBezTo>
                    <a:pt x="225" y="1471"/>
                    <a:pt x="225" y="1471"/>
                    <a:pt x="226" y="1471"/>
                  </a:cubicBezTo>
                  <a:cubicBezTo>
                    <a:pt x="226" y="1471"/>
                    <a:pt x="226" y="1471"/>
                    <a:pt x="226" y="1471"/>
                  </a:cubicBezTo>
                  <a:cubicBezTo>
                    <a:pt x="226" y="1471"/>
                    <a:pt x="226" y="1471"/>
                    <a:pt x="226" y="1471"/>
                  </a:cubicBezTo>
                  <a:cubicBezTo>
                    <a:pt x="226" y="1471"/>
                    <a:pt x="226" y="1471"/>
                    <a:pt x="227" y="1471"/>
                  </a:cubicBezTo>
                  <a:cubicBezTo>
                    <a:pt x="227" y="1471"/>
                    <a:pt x="227" y="1471"/>
                    <a:pt x="227" y="1471"/>
                  </a:cubicBezTo>
                  <a:cubicBezTo>
                    <a:pt x="227" y="1471"/>
                    <a:pt x="227" y="1471"/>
                    <a:pt x="227" y="1471"/>
                  </a:cubicBezTo>
                  <a:cubicBezTo>
                    <a:pt x="227" y="1472"/>
                    <a:pt x="227" y="1472"/>
                    <a:pt x="227" y="1472"/>
                  </a:cubicBezTo>
                  <a:cubicBezTo>
                    <a:pt x="227" y="1472"/>
                    <a:pt x="227" y="1472"/>
                    <a:pt x="227" y="1472"/>
                  </a:cubicBezTo>
                  <a:cubicBezTo>
                    <a:pt x="228" y="1472"/>
                    <a:pt x="228" y="1472"/>
                    <a:pt x="228" y="1472"/>
                  </a:cubicBezTo>
                  <a:cubicBezTo>
                    <a:pt x="228" y="1472"/>
                    <a:pt x="228" y="1472"/>
                    <a:pt x="228" y="1472"/>
                  </a:cubicBezTo>
                  <a:cubicBezTo>
                    <a:pt x="229" y="1472"/>
                    <a:pt x="229" y="1472"/>
                    <a:pt x="229" y="1472"/>
                  </a:cubicBezTo>
                  <a:cubicBezTo>
                    <a:pt x="229" y="1472"/>
                    <a:pt x="229" y="1472"/>
                    <a:pt x="229" y="1472"/>
                  </a:cubicBezTo>
                  <a:cubicBezTo>
                    <a:pt x="229" y="1472"/>
                    <a:pt x="229" y="1472"/>
                    <a:pt x="229" y="1472"/>
                  </a:cubicBezTo>
                  <a:cubicBezTo>
                    <a:pt x="229" y="1472"/>
                    <a:pt x="230" y="1472"/>
                    <a:pt x="230" y="1472"/>
                  </a:cubicBezTo>
                  <a:cubicBezTo>
                    <a:pt x="238" y="1472"/>
                    <a:pt x="238" y="1472"/>
                    <a:pt x="238" y="1472"/>
                  </a:cubicBezTo>
                  <a:cubicBezTo>
                    <a:pt x="239" y="1472"/>
                    <a:pt x="239" y="1472"/>
                    <a:pt x="239" y="1472"/>
                  </a:cubicBezTo>
                  <a:cubicBezTo>
                    <a:pt x="254" y="1472"/>
                    <a:pt x="270" y="1475"/>
                    <a:pt x="270" y="1494"/>
                  </a:cubicBezTo>
                  <a:cubicBezTo>
                    <a:pt x="270" y="1577"/>
                    <a:pt x="270" y="1577"/>
                    <a:pt x="270" y="1577"/>
                  </a:cubicBezTo>
                  <a:cubicBezTo>
                    <a:pt x="270" y="1579"/>
                    <a:pt x="270" y="1579"/>
                    <a:pt x="270" y="1579"/>
                  </a:cubicBezTo>
                  <a:cubicBezTo>
                    <a:pt x="270" y="1579"/>
                    <a:pt x="270" y="1579"/>
                    <a:pt x="270" y="1579"/>
                  </a:cubicBezTo>
                  <a:cubicBezTo>
                    <a:pt x="270" y="1579"/>
                    <a:pt x="270" y="1579"/>
                    <a:pt x="270" y="1579"/>
                  </a:cubicBezTo>
                  <a:cubicBezTo>
                    <a:pt x="270" y="1580"/>
                    <a:pt x="270" y="1580"/>
                    <a:pt x="270" y="1580"/>
                  </a:cubicBezTo>
                  <a:cubicBezTo>
                    <a:pt x="270" y="1580"/>
                    <a:pt x="270" y="1580"/>
                    <a:pt x="270" y="1580"/>
                  </a:cubicBezTo>
                  <a:cubicBezTo>
                    <a:pt x="270" y="1581"/>
                    <a:pt x="270" y="1581"/>
                    <a:pt x="270" y="1581"/>
                  </a:cubicBezTo>
                  <a:cubicBezTo>
                    <a:pt x="270" y="1581"/>
                    <a:pt x="270" y="1581"/>
                    <a:pt x="270" y="1581"/>
                  </a:cubicBezTo>
                  <a:cubicBezTo>
                    <a:pt x="270" y="1581"/>
                    <a:pt x="270" y="1581"/>
                    <a:pt x="270" y="1581"/>
                  </a:cubicBezTo>
                  <a:cubicBezTo>
                    <a:pt x="270" y="1581"/>
                    <a:pt x="270" y="1581"/>
                    <a:pt x="270" y="1581"/>
                  </a:cubicBezTo>
                  <a:cubicBezTo>
                    <a:pt x="270" y="1582"/>
                    <a:pt x="270" y="1582"/>
                    <a:pt x="270" y="1582"/>
                  </a:cubicBezTo>
                  <a:cubicBezTo>
                    <a:pt x="270" y="1582"/>
                    <a:pt x="270" y="1582"/>
                    <a:pt x="270" y="1582"/>
                  </a:cubicBezTo>
                  <a:cubicBezTo>
                    <a:pt x="270" y="1582"/>
                    <a:pt x="270" y="1582"/>
                    <a:pt x="270" y="1582"/>
                  </a:cubicBezTo>
                  <a:cubicBezTo>
                    <a:pt x="270" y="1582"/>
                    <a:pt x="270" y="1582"/>
                    <a:pt x="270" y="1582"/>
                  </a:cubicBezTo>
                  <a:cubicBezTo>
                    <a:pt x="270" y="1583"/>
                    <a:pt x="270" y="1583"/>
                    <a:pt x="270" y="1583"/>
                  </a:cubicBezTo>
                  <a:cubicBezTo>
                    <a:pt x="270" y="1583"/>
                    <a:pt x="270" y="1583"/>
                    <a:pt x="270" y="1583"/>
                  </a:cubicBezTo>
                  <a:cubicBezTo>
                    <a:pt x="270" y="1583"/>
                    <a:pt x="270" y="1583"/>
                    <a:pt x="270" y="1584"/>
                  </a:cubicBezTo>
                  <a:cubicBezTo>
                    <a:pt x="270" y="1584"/>
                    <a:pt x="270" y="1584"/>
                    <a:pt x="270" y="1584"/>
                  </a:cubicBezTo>
                  <a:cubicBezTo>
                    <a:pt x="270" y="1584"/>
                    <a:pt x="270" y="1584"/>
                    <a:pt x="270" y="1584"/>
                  </a:cubicBezTo>
                  <a:cubicBezTo>
                    <a:pt x="270" y="1584"/>
                    <a:pt x="270" y="1584"/>
                    <a:pt x="270" y="1584"/>
                  </a:cubicBezTo>
                  <a:cubicBezTo>
                    <a:pt x="270" y="1585"/>
                    <a:pt x="270" y="1585"/>
                    <a:pt x="270" y="1585"/>
                  </a:cubicBezTo>
                  <a:cubicBezTo>
                    <a:pt x="270" y="1585"/>
                    <a:pt x="270" y="1585"/>
                    <a:pt x="270" y="1585"/>
                  </a:cubicBezTo>
                  <a:cubicBezTo>
                    <a:pt x="273" y="1594"/>
                    <a:pt x="281" y="1602"/>
                    <a:pt x="292" y="1603"/>
                  </a:cubicBezTo>
                  <a:cubicBezTo>
                    <a:pt x="292" y="1603"/>
                    <a:pt x="292" y="1603"/>
                    <a:pt x="292" y="1603"/>
                  </a:cubicBezTo>
                  <a:cubicBezTo>
                    <a:pt x="293" y="1603"/>
                    <a:pt x="293" y="1603"/>
                    <a:pt x="293" y="1603"/>
                  </a:cubicBezTo>
                  <a:cubicBezTo>
                    <a:pt x="293" y="1603"/>
                    <a:pt x="293" y="1603"/>
                    <a:pt x="293" y="1603"/>
                  </a:cubicBezTo>
                  <a:cubicBezTo>
                    <a:pt x="293" y="1603"/>
                    <a:pt x="293" y="1603"/>
                    <a:pt x="293" y="1603"/>
                  </a:cubicBezTo>
                  <a:cubicBezTo>
                    <a:pt x="293" y="1603"/>
                    <a:pt x="294" y="1603"/>
                    <a:pt x="294" y="1603"/>
                  </a:cubicBezTo>
                  <a:cubicBezTo>
                    <a:pt x="297" y="1603"/>
                    <a:pt x="297" y="1603"/>
                    <a:pt x="297" y="1603"/>
                  </a:cubicBezTo>
                  <a:cubicBezTo>
                    <a:pt x="316" y="1603"/>
                    <a:pt x="331" y="1618"/>
                    <a:pt x="331" y="1637"/>
                  </a:cubicBezTo>
                  <a:cubicBezTo>
                    <a:pt x="331" y="1696"/>
                    <a:pt x="331" y="1696"/>
                    <a:pt x="331" y="1696"/>
                  </a:cubicBezTo>
                  <a:cubicBezTo>
                    <a:pt x="331" y="1697"/>
                    <a:pt x="331" y="1697"/>
                    <a:pt x="331" y="1697"/>
                  </a:cubicBezTo>
                  <a:cubicBezTo>
                    <a:pt x="331" y="1697"/>
                    <a:pt x="331" y="1697"/>
                    <a:pt x="331" y="1697"/>
                  </a:cubicBezTo>
                  <a:cubicBezTo>
                    <a:pt x="331" y="1697"/>
                    <a:pt x="331" y="1697"/>
                    <a:pt x="331" y="1697"/>
                  </a:cubicBezTo>
                  <a:cubicBezTo>
                    <a:pt x="331" y="1697"/>
                    <a:pt x="331" y="1697"/>
                    <a:pt x="331" y="1697"/>
                  </a:cubicBezTo>
                  <a:cubicBezTo>
                    <a:pt x="331" y="1698"/>
                    <a:pt x="331" y="1698"/>
                    <a:pt x="331" y="1698"/>
                  </a:cubicBezTo>
                  <a:cubicBezTo>
                    <a:pt x="331" y="1698"/>
                    <a:pt x="331" y="1698"/>
                    <a:pt x="331" y="1698"/>
                  </a:cubicBezTo>
                  <a:cubicBezTo>
                    <a:pt x="331" y="1698"/>
                    <a:pt x="331" y="1698"/>
                    <a:pt x="331" y="1698"/>
                  </a:cubicBezTo>
                  <a:cubicBezTo>
                    <a:pt x="331" y="1698"/>
                    <a:pt x="331" y="1698"/>
                    <a:pt x="331" y="1698"/>
                  </a:cubicBezTo>
                  <a:cubicBezTo>
                    <a:pt x="331" y="1699"/>
                    <a:pt x="331" y="1699"/>
                    <a:pt x="331" y="1699"/>
                  </a:cubicBezTo>
                  <a:cubicBezTo>
                    <a:pt x="331" y="1699"/>
                    <a:pt x="331" y="1699"/>
                    <a:pt x="331" y="1699"/>
                  </a:cubicBezTo>
                  <a:cubicBezTo>
                    <a:pt x="331" y="1700"/>
                    <a:pt x="331" y="1700"/>
                    <a:pt x="331" y="1700"/>
                  </a:cubicBezTo>
                  <a:cubicBezTo>
                    <a:pt x="331" y="1700"/>
                    <a:pt x="331" y="1700"/>
                    <a:pt x="331" y="1700"/>
                  </a:cubicBezTo>
                  <a:cubicBezTo>
                    <a:pt x="333" y="1707"/>
                    <a:pt x="337" y="1713"/>
                    <a:pt x="344" y="1717"/>
                  </a:cubicBezTo>
                  <a:cubicBezTo>
                    <a:pt x="344" y="1717"/>
                    <a:pt x="344" y="1717"/>
                    <a:pt x="344" y="1717"/>
                  </a:cubicBezTo>
                  <a:cubicBezTo>
                    <a:pt x="344" y="1717"/>
                    <a:pt x="344" y="1717"/>
                    <a:pt x="344" y="1717"/>
                  </a:cubicBezTo>
                  <a:cubicBezTo>
                    <a:pt x="344" y="1718"/>
                    <a:pt x="344" y="1718"/>
                    <a:pt x="344" y="1718"/>
                  </a:cubicBezTo>
                  <a:cubicBezTo>
                    <a:pt x="344" y="1718"/>
                    <a:pt x="344" y="1718"/>
                    <a:pt x="344" y="1718"/>
                  </a:cubicBezTo>
                  <a:cubicBezTo>
                    <a:pt x="345" y="1718"/>
                    <a:pt x="345" y="1718"/>
                    <a:pt x="345" y="1718"/>
                  </a:cubicBezTo>
                  <a:cubicBezTo>
                    <a:pt x="345" y="1718"/>
                    <a:pt x="345" y="1718"/>
                    <a:pt x="345" y="1718"/>
                  </a:cubicBezTo>
                  <a:cubicBezTo>
                    <a:pt x="345" y="1718"/>
                    <a:pt x="345" y="1718"/>
                    <a:pt x="345" y="1718"/>
                  </a:cubicBezTo>
                  <a:cubicBezTo>
                    <a:pt x="345" y="1718"/>
                    <a:pt x="345" y="1718"/>
                    <a:pt x="345" y="1718"/>
                  </a:cubicBezTo>
                  <a:cubicBezTo>
                    <a:pt x="346" y="1718"/>
                    <a:pt x="346" y="1718"/>
                    <a:pt x="346" y="1718"/>
                  </a:cubicBezTo>
                  <a:cubicBezTo>
                    <a:pt x="346" y="1718"/>
                    <a:pt x="346" y="1718"/>
                    <a:pt x="346" y="1718"/>
                  </a:cubicBezTo>
                  <a:cubicBezTo>
                    <a:pt x="347" y="1718"/>
                    <a:pt x="347" y="1718"/>
                    <a:pt x="347" y="1718"/>
                  </a:cubicBezTo>
                  <a:cubicBezTo>
                    <a:pt x="347" y="1718"/>
                    <a:pt x="347" y="1718"/>
                    <a:pt x="347" y="1718"/>
                  </a:cubicBezTo>
                  <a:cubicBezTo>
                    <a:pt x="347" y="1719"/>
                    <a:pt x="347" y="1719"/>
                    <a:pt x="347" y="1719"/>
                  </a:cubicBezTo>
                  <a:cubicBezTo>
                    <a:pt x="347" y="1719"/>
                    <a:pt x="347" y="1719"/>
                    <a:pt x="347" y="1719"/>
                  </a:cubicBezTo>
                  <a:cubicBezTo>
                    <a:pt x="348" y="1719"/>
                    <a:pt x="348" y="1719"/>
                    <a:pt x="348" y="1719"/>
                  </a:cubicBezTo>
                  <a:cubicBezTo>
                    <a:pt x="348" y="1719"/>
                    <a:pt x="348" y="1719"/>
                    <a:pt x="348" y="1719"/>
                  </a:cubicBezTo>
                  <a:cubicBezTo>
                    <a:pt x="348" y="1719"/>
                    <a:pt x="348" y="1719"/>
                    <a:pt x="348" y="1719"/>
                  </a:cubicBezTo>
                  <a:cubicBezTo>
                    <a:pt x="348" y="1719"/>
                    <a:pt x="348" y="1719"/>
                    <a:pt x="349" y="1719"/>
                  </a:cubicBezTo>
                  <a:cubicBezTo>
                    <a:pt x="349" y="1719"/>
                    <a:pt x="349" y="1719"/>
                    <a:pt x="349" y="1719"/>
                  </a:cubicBezTo>
                  <a:cubicBezTo>
                    <a:pt x="349" y="1719"/>
                    <a:pt x="349" y="1719"/>
                    <a:pt x="349" y="1719"/>
                  </a:cubicBezTo>
                  <a:cubicBezTo>
                    <a:pt x="349" y="1719"/>
                    <a:pt x="349" y="1719"/>
                    <a:pt x="349" y="1719"/>
                  </a:cubicBezTo>
                  <a:cubicBezTo>
                    <a:pt x="349" y="1719"/>
                    <a:pt x="349" y="1719"/>
                    <a:pt x="349" y="1719"/>
                  </a:cubicBezTo>
                  <a:cubicBezTo>
                    <a:pt x="350" y="1720"/>
                    <a:pt x="350" y="1720"/>
                    <a:pt x="350" y="1720"/>
                  </a:cubicBezTo>
                  <a:cubicBezTo>
                    <a:pt x="350" y="1720"/>
                    <a:pt x="350" y="1720"/>
                    <a:pt x="350" y="1720"/>
                  </a:cubicBezTo>
                  <a:cubicBezTo>
                    <a:pt x="351" y="1720"/>
                    <a:pt x="351" y="1720"/>
                    <a:pt x="351" y="1720"/>
                  </a:cubicBezTo>
                  <a:cubicBezTo>
                    <a:pt x="351" y="1720"/>
                    <a:pt x="351" y="1720"/>
                    <a:pt x="351" y="1720"/>
                  </a:cubicBezTo>
                  <a:cubicBezTo>
                    <a:pt x="351" y="1720"/>
                    <a:pt x="351" y="1720"/>
                    <a:pt x="351" y="1720"/>
                  </a:cubicBezTo>
                  <a:cubicBezTo>
                    <a:pt x="351" y="1720"/>
                    <a:pt x="351" y="1720"/>
                    <a:pt x="351" y="1720"/>
                  </a:cubicBezTo>
                  <a:cubicBezTo>
                    <a:pt x="351" y="1720"/>
                    <a:pt x="351" y="1720"/>
                    <a:pt x="351" y="1720"/>
                  </a:cubicBezTo>
                  <a:cubicBezTo>
                    <a:pt x="352" y="1720"/>
                    <a:pt x="352" y="1720"/>
                    <a:pt x="352" y="1720"/>
                  </a:cubicBezTo>
                  <a:cubicBezTo>
                    <a:pt x="352" y="1720"/>
                    <a:pt x="352" y="1720"/>
                    <a:pt x="352" y="1720"/>
                  </a:cubicBezTo>
                  <a:cubicBezTo>
                    <a:pt x="352" y="1720"/>
                    <a:pt x="352" y="1720"/>
                    <a:pt x="352" y="1720"/>
                  </a:cubicBezTo>
                  <a:cubicBezTo>
                    <a:pt x="353" y="1720"/>
                    <a:pt x="353" y="1720"/>
                    <a:pt x="353" y="1720"/>
                  </a:cubicBezTo>
                  <a:cubicBezTo>
                    <a:pt x="353" y="1720"/>
                    <a:pt x="353" y="1720"/>
                    <a:pt x="353" y="1720"/>
                  </a:cubicBezTo>
                  <a:cubicBezTo>
                    <a:pt x="354" y="1720"/>
                    <a:pt x="354" y="1720"/>
                    <a:pt x="354" y="1720"/>
                  </a:cubicBezTo>
                  <a:cubicBezTo>
                    <a:pt x="354" y="1720"/>
                    <a:pt x="354" y="1720"/>
                    <a:pt x="354" y="1720"/>
                  </a:cubicBezTo>
                  <a:cubicBezTo>
                    <a:pt x="354" y="1720"/>
                    <a:pt x="354" y="1720"/>
                    <a:pt x="354" y="1720"/>
                  </a:cubicBezTo>
                  <a:cubicBezTo>
                    <a:pt x="354" y="1720"/>
                    <a:pt x="354" y="1720"/>
                    <a:pt x="354" y="1720"/>
                  </a:cubicBezTo>
                  <a:cubicBezTo>
                    <a:pt x="354" y="1720"/>
                    <a:pt x="354" y="1720"/>
                    <a:pt x="354" y="1720"/>
                  </a:cubicBezTo>
                  <a:cubicBezTo>
                    <a:pt x="355" y="1720"/>
                    <a:pt x="355" y="1720"/>
                    <a:pt x="356" y="1720"/>
                  </a:cubicBezTo>
                  <a:cubicBezTo>
                    <a:pt x="364" y="1720"/>
                    <a:pt x="364" y="1720"/>
                    <a:pt x="364" y="1720"/>
                  </a:cubicBezTo>
                  <a:cubicBezTo>
                    <a:pt x="367" y="1720"/>
                    <a:pt x="367" y="1720"/>
                    <a:pt x="367" y="1720"/>
                  </a:cubicBezTo>
                  <a:cubicBezTo>
                    <a:pt x="385" y="1720"/>
                    <a:pt x="401" y="1735"/>
                    <a:pt x="401" y="1754"/>
                  </a:cubicBezTo>
                  <a:cubicBezTo>
                    <a:pt x="401" y="1758"/>
                    <a:pt x="401" y="1758"/>
                    <a:pt x="401" y="1758"/>
                  </a:cubicBezTo>
                  <a:cubicBezTo>
                    <a:pt x="401" y="1759"/>
                    <a:pt x="401" y="1759"/>
                    <a:pt x="401" y="1759"/>
                  </a:cubicBezTo>
                  <a:cubicBezTo>
                    <a:pt x="401" y="1759"/>
                    <a:pt x="401" y="1759"/>
                    <a:pt x="401" y="1759"/>
                  </a:cubicBezTo>
                  <a:cubicBezTo>
                    <a:pt x="401" y="1760"/>
                    <a:pt x="401" y="1760"/>
                    <a:pt x="401" y="1760"/>
                  </a:cubicBezTo>
                  <a:cubicBezTo>
                    <a:pt x="401" y="1760"/>
                    <a:pt x="401" y="1760"/>
                    <a:pt x="401" y="1760"/>
                  </a:cubicBezTo>
                  <a:cubicBezTo>
                    <a:pt x="401" y="1760"/>
                    <a:pt x="401" y="1760"/>
                    <a:pt x="401" y="1760"/>
                  </a:cubicBezTo>
                  <a:cubicBezTo>
                    <a:pt x="401" y="1760"/>
                    <a:pt x="401" y="1760"/>
                    <a:pt x="401" y="1760"/>
                  </a:cubicBezTo>
                  <a:cubicBezTo>
                    <a:pt x="401" y="1761"/>
                    <a:pt x="401" y="1761"/>
                    <a:pt x="401" y="1761"/>
                  </a:cubicBezTo>
                  <a:cubicBezTo>
                    <a:pt x="401" y="1761"/>
                    <a:pt x="401" y="1761"/>
                    <a:pt x="401" y="1761"/>
                  </a:cubicBezTo>
                  <a:cubicBezTo>
                    <a:pt x="401" y="1761"/>
                    <a:pt x="401" y="1761"/>
                    <a:pt x="401" y="1761"/>
                  </a:cubicBezTo>
                  <a:cubicBezTo>
                    <a:pt x="401" y="1761"/>
                    <a:pt x="401" y="1761"/>
                    <a:pt x="401" y="1761"/>
                  </a:cubicBezTo>
                  <a:cubicBezTo>
                    <a:pt x="401" y="1762"/>
                    <a:pt x="401" y="1762"/>
                    <a:pt x="401" y="1762"/>
                  </a:cubicBezTo>
                  <a:cubicBezTo>
                    <a:pt x="401" y="1762"/>
                    <a:pt x="401" y="1762"/>
                    <a:pt x="401" y="1762"/>
                  </a:cubicBezTo>
                  <a:cubicBezTo>
                    <a:pt x="401" y="1763"/>
                    <a:pt x="401" y="1763"/>
                    <a:pt x="401" y="1763"/>
                  </a:cubicBezTo>
                  <a:cubicBezTo>
                    <a:pt x="401" y="1763"/>
                    <a:pt x="401" y="1763"/>
                    <a:pt x="401" y="1763"/>
                  </a:cubicBezTo>
                  <a:cubicBezTo>
                    <a:pt x="401" y="1763"/>
                    <a:pt x="401" y="1763"/>
                    <a:pt x="401" y="1763"/>
                  </a:cubicBezTo>
                  <a:cubicBezTo>
                    <a:pt x="401" y="1763"/>
                    <a:pt x="401" y="1763"/>
                    <a:pt x="401" y="1763"/>
                  </a:cubicBezTo>
                  <a:cubicBezTo>
                    <a:pt x="401" y="1764"/>
                    <a:pt x="401" y="1764"/>
                    <a:pt x="401" y="1764"/>
                  </a:cubicBezTo>
                  <a:cubicBezTo>
                    <a:pt x="401" y="1764"/>
                    <a:pt x="401" y="1764"/>
                    <a:pt x="401" y="1764"/>
                  </a:cubicBezTo>
                  <a:cubicBezTo>
                    <a:pt x="402" y="1764"/>
                    <a:pt x="402" y="1764"/>
                    <a:pt x="402" y="1764"/>
                  </a:cubicBezTo>
                  <a:cubicBezTo>
                    <a:pt x="402" y="1764"/>
                    <a:pt x="402" y="1764"/>
                    <a:pt x="402" y="1764"/>
                  </a:cubicBezTo>
                  <a:cubicBezTo>
                    <a:pt x="402" y="1765"/>
                    <a:pt x="402" y="1765"/>
                    <a:pt x="402" y="1765"/>
                  </a:cubicBezTo>
                  <a:cubicBezTo>
                    <a:pt x="402" y="1765"/>
                    <a:pt x="402" y="1765"/>
                    <a:pt x="402" y="1765"/>
                  </a:cubicBezTo>
                  <a:cubicBezTo>
                    <a:pt x="402" y="1765"/>
                    <a:pt x="402" y="1765"/>
                    <a:pt x="402" y="1765"/>
                  </a:cubicBezTo>
                  <a:cubicBezTo>
                    <a:pt x="402" y="1765"/>
                    <a:pt x="402" y="1765"/>
                    <a:pt x="402" y="1765"/>
                  </a:cubicBezTo>
                  <a:cubicBezTo>
                    <a:pt x="402" y="1766"/>
                    <a:pt x="402" y="1766"/>
                    <a:pt x="402" y="1766"/>
                  </a:cubicBezTo>
                  <a:cubicBezTo>
                    <a:pt x="402" y="1766"/>
                    <a:pt x="402" y="1766"/>
                    <a:pt x="402" y="1766"/>
                  </a:cubicBezTo>
                  <a:cubicBezTo>
                    <a:pt x="402" y="1767"/>
                    <a:pt x="402" y="1767"/>
                    <a:pt x="402" y="1767"/>
                  </a:cubicBezTo>
                  <a:cubicBezTo>
                    <a:pt x="402" y="1767"/>
                    <a:pt x="402" y="1767"/>
                    <a:pt x="402" y="1767"/>
                  </a:cubicBezTo>
                  <a:cubicBezTo>
                    <a:pt x="402" y="1767"/>
                    <a:pt x="402" y="1767"/>
                    <a:pt x="402" y="1767"/>
                  </a:cubicBezTo>
                  <a:cubicBezTo>
                    <a:pt x="402" y="1767"/>
                    <a:pt x="402" y="1767"/>
                    <a:pt x="402" y="1767"/>
                  </a:cubicBezTo>
                  <a:cubicBezTo>
                    <a:pt x="403" y="1768"/>
                    <a:pt x="403" y="1768"/>
                    <a:pt x="403" y="1768"/>
                  </a:cubicBezTo>
                  <a:cubicBezTo>
                    <a:pt x="403" y="1768"/>
                    <a:pt x="403" y="1768"/>
                    <a:pt x="403" y="1768"/>
                  </a:cubicBezTo>
                  <a:cubicBezTo>
                    <a:pt x="403" y="1768"/>
                    <a:pt x="403" y="1768"/>
                    <a:pt x="403" y="1768"/>
                  </a:cubicBezTo>
                  <a:cubicBezTo>
                    <a:pt x="403" y="1768"/>
                    <a:pt x="403" y="1768"/>
                    <a:pt x="403" y="1768"/>
                  </a:cubicBezTo>
                  <a:cubicBezTo>
                    <a:pt x="403" y="1769"/>
                    <a:pt x="403" y="1769"/>
                    <a:pt x="403" y="1769"/>
                  </a:cubicBezTo>
                  <a:cubicBezTo>
                    <a:pt x="403" y="1769"/>
                    <a:pt x="403" y="1769"/>
                    <a:pt x="403" y="1769"/>
                  </a:cubicBezTo>
                  <a:cubicBezTo>
                    <a:pt x="403" y="1769"/>
                    <a:pt x="403" y="1769"/>
                    <a:pt x="403" y="1769"/>
                  </a:cubicBezTo>
                  <a:cubicBezTo>
                    <a:pt x="403" y="1769"/>
                    <a:pt x="403" y="1769"/>
                    <a:pt x="403" y="1769"/>
                  </a:cubicBezTo>
                  <a:cubicBezTo>
                    <a:pt x="403" y="1769"/>
                    <a:pt x="404" y="1770"/>
                    <a:pt x="404" y="1770"/>
                  </a:cubicBezTo>
                  <a:cubicBezTo>
                    <a:pt x="404" y="1770"/>
                    <a:pt x="404" y="1770"/>
                    <a:pt x="404" y="1770"/>
                  </a:cubicBezTo>
                  <a:cubicBezTo>
                    <a:pt x="404" y="1770"/>
                    <a:pt x="404" y="1770"/>
                    <a:pt x="404" y="1770"/>
                  </a:cubicBezTo>
                  <a:cubicBezTo>
                    <a:pt x="404" y="1770"/>
                    <a:pt x="404" y="1770"/>
                    <a:pt x="404" y="1770"/>
                  </a:cubicBezTo>
                  <a:cubicBezTo>
                    <a:pt x="404" y="1770"/>
                    <a:pt x="404" y="1771"/>
                    <a:pt x="404" y="1771"/>
                  </a:cubicBezTo>
                  <a:cubicBezTo>
                    <a:pt x="404" y="1771"/>
                    <a:pt x="404" y="1771"/>
                    <a:pt x="404" y="1771"/>
                  </a:cubicBezTo>
                  <a:cubicBezTo>
                    <a:pt x="405" y="1771"/>
                    <a:pt x="405" y="1771"/>
                    <a:pt x="405" y="1771"/>
                  </a:cubicBezTo>
                  <a:cubicBezTo>
                    <a:pt x="405" y="1771"/>
                    <a:pt x="405" y="1771"/>
                    <a:pt x="405" y="1771"/>
                  </a:cubicBezTo>
                  <a:cubicBezTo>
                    <a:pt x="405" y="1772"/>
                    <a:pt x="405" y="1772"/>
                    <a:pt x="405" y="1772"/>
                  </a:cubicBezTo>
                  <a:cubicBezTo>
                    <a:pt x="405" y="1772"/>
                    <a:pt x="405" y="1772"/>
                    <a:pt x="405" y="1772"/>
                  </a:cubicBezTo>
                  <a:cubicBezTo>
                    <a:pt x="405" y="1772"/>
                    <a:pt x="405" y="1772"/>
                    <a:pt x="405" y="1772"/>
                  </a:cubicBezTo>
                  <a:cubicBezTo>
                    <a:pt x="405" y="1772"/>
                    <a:pt x="405" y="1772"/>
                    <a:pt x="405" y="1772"/>
                  </a:cubicBezTo>
                  <a:cubicBezTo>
                    <a:pt x="406" y="1773"/>
                    <a:pt x="406" y="1773"/>
                    <a:pt x="406" y="1773"/>
                  </a:cubicBezTo>
                  <a:cubicBezTo>
                    <a:pt x="406" y="1773"/>
                    <a:pt x="406" y="1773"/>
                    <a:pt x="406" y="1773"/>
                  </a:cubicBezTo>
                  <a:cubicBezTo>
                    <a:pt x="406" y="1773"/>
                    <a:pt x="406" y="1773"/>
                    <a:pt x="406" y="1773"/>
                  </a:cubicBezTo>
                  <a:cubicBezTo>
                    <a:pt x="406" y="1773"/>
                    <a:pt x="406" y="1773"/>
                    <a:pt x="406" y="1773"/>
                  </a:cubicBezTo>
                  <a:cubicBezTo>
                    <a:pt x="406" y="1773"/>
                    <a:pt x="406" y="1774"/>
                    <a:pt x="406" y="1774"/>
                  </a:cubicBezTo>
                  <a:cubicBezTo>
                    <a:pt x="406" y="1774"/>
                    <a:pt x="406" y="1774"/>
                    <a:pt x="406" y="1774"/>
                  </a:cubicBezTo>
                  <a:cubicBezTo>
                    <a:pt x="407" y="1774"/>
                    <a:pt x="407" y="1774"/>
                    <a:pt x="407" y="1774"/>
                  </a:cubicBezTo>
                  <a:cubicBezTo>
                    <a:pt x="407" y="1774"/>
                    <a:pt x="407" y="1774"/>
                    <a:pt x="407" y="1774"/>
                  </a:cubicBezTo>
                  <a:cubicBezTo>
                    <a:pt x="407" y="1775"/>
                    <a:pt x="407" y="1775"/>
                    <a:pt x="407" y="1775"/>
                  </a:cubicBezTo>
                  <a:cubicBezTo>
                    <a:pt x="407" y="1775"/>
                    <a:pt x="407" y="1775"/>
                    <a:pt x="407" y="1775"/>
                  </a:cubicBezTo>
                  <a:cubicBezTo>
                    <a:pt x="407" y="1775"/>
                    <a:pt x="407" y="1775"/>
                    <a:pt x="407" y="1775"/>
                  </a:cubicBezTo>
                  <a:cubicBezTo>
                    <a:pt x="407" y="1775"/>
                    <a:pt x="407" y="1775"/>
                    <a:pt x="407" y="1775"/>
                  </a:cubicBezTo>
                  <a:cubicBezTo>
                    <a:pt x="408" y="1775"/>
                    <a:pt x="408" y="1775"/>
                    <a:pt x="408" y="1775"/>
                  </a:cubicBezTo>
                  <a:cubicBezTo>
                    <a:pt x="408" y="1775"/>
                    <a:pt x="408" y="1775"/>
                    <a:pt x="408" y="1775"/>
                  </a:cubicBezTo>
                  <a:cubicBezTo>
                    <a:pt x="408" y="1776"/>
                    <a:pt x="408" y="1776"/>
                    <a:pt x="408" y="1776"/>
                  </a:cubicBezTo>
                  <a:cubicBezTo>
                    <a:pt x="408" y="1776"/>
                    <a:pt x="408" y="1776"/>
                    <a:pt x="408" y="1776"/>
                  </a:cubicBezTo>
                  <a:cubicBezTo>
                    <a:pt x="409" y="1776"/>
                    <a:pt x="409" y="1776"/>
                    <a:pt x="409" y="1776"/>
                  </a:cubicBezTo>
                  <a:cubicBezTo>
                    <a:pt x="409" y="1776"/>
                    <a:pt x="409" y="1776"/>
                    <a:pt x="409" y="1776"/>
                  </a:cubicBezTo>
                  <a:cubicBezTo>
                    <a:pt x="409" y="1777"/>
                    <a:pt x="409" y="1777"/>
                    <a:pt x="409" y="1777"/>
                  </a:cubicBezTo>
                  <a:cubicBezTo>
                    <a:pt x="409" y="1777"/>
                    <a:pt x="409" y="1777"/>
                    <a:pt x="409" y="1777"/>
                  </a:cubicBezTo>
                  <a:cubicBezTo>
                    <a:pt x="410" y="1777"/>
                    <a:pt x="410" y="1777"/>
                    <a:pt x="410" y="1777"/>
                  </a:cubicBezTo>
                  <a:cubicBezTo>
                    <a:pt x="410" y="1777"/>
                    <a:pt x="410" y="1777"/>
                    <a:pt x="410" y="1777"/>
                  </a:cubicBezTo>
                  <a:cubicBezTo>
                    <a:pt x="410" y="1777"/>
                    <a:pt x="410" y="1777"/>
                    <a:pt x="410" y="1777"/>
                  </a:cubicBezTo>
                  <a:cubicBezTo>
                    <a:pt x="410" y="1777"/>
                    <a:pt x="410" y="1777"/>
                    <a:pt x="410" y="1777"/>
                  </a:cubicBezTo>
                  <a:cubicBezTo>
                    <a:pt x="410" y="1777"/>
                    <a:pt x="410" y="1778"/>
                    <a:pt x="410" y="1778"/>
                  </a:cubicBezTo>
                  <a:cubicBezTo>
                    <a:pt x="410" y="1778"/>
                    <a:pt x="410" y="1778"/>
                    <a:pt x="410" y="1778"/>
                  </a:cubicBezTo>
                  <a:cubicBezTo>
                    <a:pt x="411" y="1778"/>
                    <a:pt x="411" y="1778"/>
                    <a:pt x="411" y="1778"/>
                  </a:cubicBezTo>
                  <a:cubicBezTo>
                    <a:pt x="411" y="1778"/>
                    <a:pt x="411" y="1778"/>
                    <a:pt x="411" y="1778"/>
                  </a:cubicBezTo>
                  <a:cubicBezTo>
                    <a:pt x="411" y="1778"/>
                    <a:pt x="411" y="1778"/>
                    <a:pt x="411" y="1778"/>
                  </a:cubicBezTo>
                  <a:cubicBezTo>
                    <a:pt x="411" y="1778"/>
                    <a:pt x="411" y="1778"/>
                    <a:pt x="411" y="1778"/>
                  </a:cubicBezTo>
                  <a:cubicBezTo>
                    <a:pt x="412" y="1779"/>
                    <a:pt x="412" y="1779"/>
                    <a:pt x="412" y="1779"/>
                  </a:cubicBezTo>
                  <a:cubicBezTo>
                    <a:pt x="412" y="1779"/>
                    <a:pt x="412" y="1779"/>
                    <a:pt x="412" y="1779"/>
                  </a:cubicBezTo>
                  <a:cubicBezTo>
                    <a:pt x="412" y="1779"/>
                    <a:pt x="412" y="1779"/>
                    <a:pt x="412" y="1779"/>
                  </a:cubicBezTo>
                  <a:cubicBezTo>
                    <a:pt x="412" y="1779"/>
                    <a:pt x="412" y="1779"/>
                    <a:pt x="412" y="1779"/>
                  </a:cubicBezTo>
                  <a:cubicBezTo>
                    <a:pt x="413" y="1779"/>
                    <a:pt x="413" y="1779"/>
                    <a:pt x="413" y="1779"/>
                  </a:cubicBezTo>
                  <a:cubicBezTo>
                    <a:pt x="413" y="1779"/>
                    <a:pt x="413" y="1779"/>
                    <a:pt x="413" y="1779"/>
                  </a:cubicBezTo>
                  <a:cubicBezTo>
                    <a:pt x="413" y="1780"/>
                    <a:pt x="413" y="1780"/>
                    <a:pt x="413" y="1780"/>
                  </a:cubicBezTo>
                  <a:cubicBezTo>
                    <a:pt x="413" y="1780"/>
                    <a:pt x="413" y="1780"/>
                    <a:pt x="413" y="1780"/>
                  </a:cubicBezTo>
                  <a:cubicBezTo>
                    <a:pt x="414" y="1780"/>
                    <a:pt x="414" y="1780"/>
                    <a:pt x="414" y="1780"/>
                  </a:cubicBezTo>
                  <a:cubicBezTo>
                    <a:pt x="414" y="1780"/>
                    <a:pt x="414" y="1780"/>
                    <a:pt x="414" y="1780"/>
                  </a:cubicBezTo>
                  <a:cubicBezTo>
                    <a:pt x="414" y="1780"/>
                    <a:pt x="414" y="1780"/>
                    <a:pt x="414" y="1780"/>
                  </a:cubicBezTo>
                  <a:cubicBezTo>
                    <a:pt x="414" y="1780"/>
                    <a:pt x="414" y="1780"/>
                    <a:pt x="414" y="1780"/>
                  </a:cubicBezTo>
                  <a:cubicBezTo>
                    <a:pt x="415" y="1780"/>
                    <a:pt x="415" y="1780"/>
                    <a:pt x="415" y="1780"/>
                  </a:cubicBezTo>
                  <a:cubicBezTo>
                    <a:pt x="415" y="1780"/>
                    <a:pt x="415" y="1780"/>
                    <a:pt x="415" y="1780"/>
                  </a:cubicBezTo>
                  <a:cubicBezTo>
                    <a:pt x="415" y="1780"/>
                    <a:pt x="415" y="1781"/>
                    <a:pt x="416" y="1781"/>
                  </a:cubicBezTo>
                  <a:cubicBezTo>
                    <a:pt x="416" y="1781"/>
                    <a:pt x="416" y="1781"/>
                    <a:pt x="416" y="1781"/>
                  </a:cubicBezTo>
                  <a:cubicBezTo>
                    <a:pt x="416" y="1781"/>
                    <a:pt x="416" y="1781"/>
                    <a:pt x="416" y="1781"/>
                  </a:cubicBezTo>
                  <a:cubicBezTo>
                    <a:pt x="416" y="1781"/>
                    <a:pt x="416" y="1781"/>
                    <a:pt x="416" y="1781"/>
                  </a:cubicBezTo>
                  <a:cubicBezTo>
                    <a:pt x="417" y="1781"/>
                    <a:pt x="417" y="1781"/>
                    <a:pt x="417" y="1781"/>
                  </a:cubicBezTo>
                  <a:cubicBezTo>
                    <a:pt x="417" y="1781"/>
                    <a:pt x="417" y="1781"/>
                    <a:pt x="417" y="1781"/>
                  </a:cubicBezTo>
                  <a:cubicBezTo>
                    <a:pt x="417" y="1781"/>
                    <a:pt x="417" y="1781"/>
                    <a:pt x="417" y="1781"/>
                  </a:cubicBezTo>
                  <a:cubicBezTo>
                    <a:pt x="417" y="1781"/>
                    <a:pt x="417" y="1781"/>
                    <a:pt x="417" y="1781"/>
                  </a:cubicBezTo>
                  <a:cubicBezTo>
                    <a:pt x="418" y="1781"/>
                    <a:pt x="418" y="1781"/>
                    <a:pt x="418" y="1781"/>
                  </a:cubicBezTo>
                  <a:cubicBezTo>
                    <a:pt x="418" y="1781"/>
                    <a:pt x="418" y="1781"/>
                    <a:pt x="418" y="1781"/>
                  </a:cubicBezTo>
                  <a:cubicBezTo>
                    <a:pt x="418" y="1782"/>
                    <a:pt x="418" y="1782"/>
                    <a:pt x="418" y="1782"/>
                  </a:cubicBezTo>
                  <a:cubicBezTo>
                    <a:pt x="418" y="1782"/>
                    <a:pt x="418" y="1782"/>
                    <a:pt x="418" y="1782"/>
                  </a:cubicBezTo>
                  <a:cubicBezTo>
                    <a:pt x="419" y="1782"/>
                    <a:pt x="419" y="1782"/>
                    <a:pt x="419" y="1782"/>
                  </a:cubicBezTo>
                  <a:cubicBezTo>
                    <a:pt x="419" y="1782"/>
                    <a:pt x="419" y="1782"/>
                    <a:pt x="419" y="1782"/>
                  </a:cubicBezTo>
                  <a:cubicBezTo>
                    <a:pt x="419" y="1782"/>
                    <a:pt x="419" y="1782"/>
                    <a:pt x="419" y="1782"/>
                  </a:cubicBezTo>
                  <a:cubicBezTo>
                    <a:pt x="419" y="1782"/>
                    <a:pt x="419" y="1782"/>
                    <a:pt x="419" y="1782"/>
                  </a:cubicBezTo>
                  <a:cubicBezTo>
                    <a:pt x="420" y="1782"/>
                    <a:pt x="420" y="1782"/>
                    <a:pt x="420" y="1782"/>
                  </a:cubicBezTo>
                  <a:cubicBezTo>
                    <a:pt x="420" y="1782"/>
                    <a:pt x="420" y="1782"/>
                    <a:pt x="420" y="1782"/>
                  </a:cubicBezTo>
                  <a:cubicBezTo>
                    <a:pt x="420" y="1782"/>
                    <a:pt x="420" y="1782"/>
                    <a:pt x="421" y="1782"/>
                  </a:cubicBezTo>
                  <a:cubicBezTo>
                    <a:pt x="421" y="1782"/>
                    <a:pt x="421" y="1782"/>
                    <a:pt x="421" y="1782"/>
                  </a:cubicBezTo>
                  <a:cubicBezTo>
                    <a:pt x="421" y="1782"/>
                    <a:pt x="421" y="1782"/>
                    <a:pt x="421" y="1782"/>
                  </a:cubicBezTo>
                  <a:cubicBezTo>
                    <a:pt x="421" y="1782"/>
                    <a:pt x="421" y="1782"/>
                    <a:pt x="421" y="1782"/>
                  </a:cubicBezTo>
                  <a:cubicBezTo>
                    <a:pt x="422" y="1782"/>
                    <a:pt x="422" y="1782"/>
                    <a:pt x="422" y="1782"/>
                  </a:cubicBezTo>
                  <a:cubicBezTo>
                    <a:pt x="422" y="1782"/>
                    <a:pt x="422" y="1782"/>
                    <a:pt x="422" y="1782"/>
                  </a:cubicBezTo>
                  <a:cubicBezTo>
                    <a:pt x="422" y="1782"/>
                    <a:pt x="422" y="1782"/>
                    <a:pt x="422" y="1782"/>
                  </a:cubicBezTo>
                  <a:cubicBezTo>
                    <a:pt x="422" y="1782"/>
                    <a:pt x="422" y="1782"/>
                    <a:pt x="422" y="1782"/>
                  </a:cubicBezTo>
                  <a:cubicBezTo>
                    <a:pt x="423" y="1782"/>
                    <a:pt x="423" y="1782"/>
                    <a:pt x="423" y="1782"/>
                  </a:cubicBezTo>
                  <a:cubicBezTo>
                    <a:pt x="423" y="1782"/>
                    <a:pt x="423" y="1782"/>
                    <a:pt x="423" y="1782"/>
                  </a:cubicBezTo>
                  <a:cubicBezTo>
                    <a:pt x="424" y="1782"/>
                    <a:pt x="424" y="1782"/>
                    <a:pt x="424" y="1782"/>
                  </a:cubicBezTo>
                  <a:cubicBezTo>
                    <a:pt x="424" y="1782"/>
                    <a:pt x="424" y="1782"/>
                    <a:pt x="424" y="1782"/>
                  </a:cubicBezTo>
                  <a:cubicBezTo>
                    <a:pt x="424" y="1782"/>
                    <a:pt x="424" y="1782"/>
                    <a:pt x="424" y="1782"/>
                  </a:cubicBezTo>
                  <a:cubicBezTo>
                    <a:pt x="424" y="1782"/>
                    <a:pt x="425" y="1783"/>
                    <a:pt x="425" y="1783"/>
                  </a:cubicBezTo>
                  <a:cubicBezTo>
                    <a:pt x="431" y="1783"/>
                    <a:pt x="431" y="1783"/>
                    <a:pt x="431" y="1783"/>
                  </a:cubicBezTo>
                  <a:cubicBezTo>
                    <a:pt x="437" y="1783"/>
                    <a:pt x="437" y="1783"/>
                    <a:pt x="437" y="1783"/>
                  </a:cubicBezTo>
                  <a:cubicBezTo>
                    <a:pt x="455" y="1783"/>
                    <a:pt x="471" y="1798"/>
                    <a:pt x="471" y="1817"/>
                  </a:cubicBezTo>
                  <a:cubicBezTo>
                    <a:pt x="471" y="1843"/>
                    <a:pt x="471" y="1843"/>
                    <a:pt x="471" y="1843"/>
                  </a:cubicBezTo>
                  <a:cubicBezTo>
                    <a:pt x="471" y="1883"/>
                    <a:pt x="471" y="1883"/>
                    <a:pt x="471" y="1883"/>
                  </a:cubicBezTo>
                  <a:cubicBezTo>
                    <a:pt x="471" y="1884"/>
                    <a:pt x="471" y="1884"/>
                    <a:pt x="471" y="1884"/>
                  </a:cubicBezTo>
                  <a:cubicBezTo>
                    <a:pt x="471" y="1898"/>
                    <a:pt x="482" y="1909"/>
                    <a:pt x="495" y="1909"/>
                  </a:cubicBezTo>
                  <a:cubicBezTo>
                    <a:pt x="568" y="1909"/>
                    <a:pt x="568" y="1909"/>
                    <a:pt x="568" y="1909"/>
                  </a:cubicBezTo>
                  <a:cubicBezTo>
                    <a:pt x="582" y="1909"/>
                    <a:pt x="593" y="1898"/>
                    <a:pt x="593" y="1884"/>
                  </a:cubicBezTo>
                  <a:cubicBezTo>
                    <a:pt x="593" y="1881"/>
                    <a:pt x="593" y="1881"/>
                    <a:pt x="593" y="1881"/>
                  </a:cubicBezTo>
                  <a:cubicBezTo>
                    <a:pt x="593" y="1669"/>
                    <a:pt x="593" y="1669"/>
                    <a:pt x="593" y="1669"/>
                  </a:cubicBezTo>
                  <a:cubicBezTo>
                    <a:pt x="593" y="1660"/>
                    <a:pt x="589" y="1652"/>
                    <a:pt x="572" y="1652"/>
                  </a:cubicBezTo>
                  <a:cubicBezTo>
                    <a:pt x="554" y="1652"/>
                    <a:pt x="554" y="1652"/>
                    <a:pt x="554" y="1652"/>
                  </a:cubicBezTo>
                  <a:cubicBezTo>
                    <a:pt x="540" y="1652"/>
                    <a:pt x="529" y="1641"/>
                    <a:pt x="529" y="1628"/>
                  </a:cubicBezTo>
                  <a:cubicBezTo>
                    <a:pt x="529" y="1619"/>
                    <a:pt x="529" y="1619"/>
                    <a:pt x="529" y="1619"/>
                  </a:cubicBezTo>
                  <a:cubicBezTo>
                    <a:pt x="529" y="1606"/>
                    <a:pt x="540" y="1595"/>
                    <a:pt x="554" y="1595"/>
                  </a:cubicBezTo>
                  <a:cubicBezTo>
                    <a:pt x="604" y="1595"/>
                    <a:pt x="654" y="1595"/>
                    <a:pt x="704" y="1595"/>
                  </a:cubicBezTo>
                  <a:cubicBezTo>
                    <a:pt x="718" y="1595"/>
                    <a:pt x="728" y="1584"/>
                    <a:pt x="728" y="1571"/>
                  </a:cubicBezTo>
                  <a:cubicBezTo>
                    <a:pt x="728" y="1505"/>
                    <a:pt x="728" y="1505"/>
                    <a:pt x="728" y="1505"/>
                  </a:cubicBezTo>
                  <a:cubicBezTo>
                    <a:pt x="728" y="1491"/>
                    <a:pt x="731" y="1476"/>
                    <a:pt x="757" y="1476"/>
                  </a:cubicBezTo>
                  <a:cubicBezTo>
                    <a:pt x="907" y="1476"/>
                    <a:pt x="907" y="1476"/>
                    <a:pt x="907" y="1476"/>
                  </a:cubicBezTo>
                  <a:cubicBezTo>
                    <a:pt x="921" y="1476"/>
                    <a:pt x="932" y="1465"/>
                    <a:pt x="932" y="1452"/>
                  </a:cubicBezTo>
                  <a:cubicBezTo>
                    <a:pt x="932" y="1444"/>
                    <a:pt x="932" y="1444"/>
                    <a:pt x="932" y="1444"/>
                  </a:cubicBezTo>
                  <a:cubicBezTo>
                    <a:pt x="932" y="1430"/>
                    <a:pt x="921" y="1419"/>
                    <a:pt x="907" y="1419"/>
                  </a:cubicBezTo>
                  <a:cubicBezTo>
                    <a:pt x="895" y="1419"/>
                    <a:pt x="895" y="1419"/>
                    <a:pt x="895" y="1419"/>
                  </a:cubicBezTo>
                  <a:cubicBezTo>
                    <a:pt x="895" y="1419"/>
                    <a:pt x="895" y="1419"/>
                    <a:pt x="895" y="1419"/>
                  </a:cubicBezTo>
                  <a:cubicBezTo>
                    <a:pt x="891" y="1419"/>
                    <a:pt x="891" y="1419"/>
                    <a:pt x="891" y="1419"/>
                  </a:cubicBezTo>
                  <a:cubicBezTo>
                    <a:pt x="878" y="1419"/>
                    <a:pt x="867" y="1408"/>
                    <a:pt x="867" y="1394"/>
                  </a:cubicBezTo>
                  <a:cubicBezTo>
                    <a:pt x="867" y="1242"/>
                    <a:pt x="867" y="1242"/>
                    <a:pt x="867" y="1242"/>
                  </a:cubicBezTo>
                  <a:cubicBezTo>
                    <a:pt x="867" y="1229"/>
                    <a:pt x="878" y="1218"/>
                    <a:pt x="891" y="1218"/>
                  </a:cubicBezTo>
                  <a:cubicBezTo>
                    <a:pt x="900" y="1218"/>
                    <a:pt x="900" y="1218"/>
                    <a:pt x="900" y="1218"/>
                  </a:cubicBezTo>
                  <a:cubicBezTo>
                    <a:pt x="900" y="1218"/>
                    <a:pt x="900" y="1218"/>
                    <a:pt x="900" y="1218"/>
                  </a:cubicBezTo>
                  <a:cubicBezTo>
                    <a:pt x="922" y="1218"/>
                    <a:pt x="922" y="1218"/>
                    <a:pt x="922" y="1218"/>
                  </a:cubicBezTo>
                  <a:cubicBezTo>
                    <a:pt x="935" y="1218"/>
                    <a:pt x="946" y="1207"/>
                    <a:pt x="946" y="1194"/>
                  </a:cubicBezTo>
                  <a:cubicBezTo>
                    <a:pt x="946" y="1162"/>
                    <a:pt x="946" y="1162"/>
                    <a:pt x="946" y="1162"/>
                  </a:cubicBezTo>
                  <a:cubicBezTo>
                    <a:pt x="980" y="1162"/>
                    <a:pt x="980" y="1162"/>
                    <a:pt x="980" y="1162"/>
                  </a:cubicBezTo>
                  <a:cubicBezTo>
                    <a:pt x="1000" y="1162"/>
                    <a:pt x="1015" y="1146"/>
                    <a:pt x="1015" y="1127"/>
                  </a:cubicBezTo>
                  <a:cubicBezTo>
                    <a:pt x="1015" y="71"/>
                    <a:pt x="1015" y="71"/>
                    <a:pt x="1015" y="71"/>
                  </a:cubicBezTo>
                  <a:cubicBezTo>
                    <a:pt x="959" y="71"/>
                    <a:pt x="959" y="71"/>
                    <a:pt x="959" y="71"/>
                  </a:cubicBezTo>
                  <a:cubicBezTo>
                    <a:pt x="945" y="71"/>
                    <a:pt x="933" y="59"/>
                    <a:pt x="933" y="46"/>
                  </a:cubicBezTo>
                  <a:cubicBezTo>
                    <a:pt x="933" y="37"/>
                    <a:pt x="933" y="37"/>
                    <a:pt x="933" y="37"/>
                  </a:cubicBezTo>
                  <a:cubicBezTo>
                    <a:pt x="933" y="23"/>
                    <a:pt x="945" y="12"/>
                    <a:pt x="959" y="12"/>
                  </a:cubicBezTo>
                  <a:cubicBezTo>
                    <a:pt x="1014" y="12"/>
                    <a:pt x="1014" y="12"/>
                    <a:pt x="1014" y="12"/>
                  </a:cubicBezTo>
                  <a:cubicBezTo>
                    <a:pt x="1014" y="0"/>
                    <a:pt x="1014" y="0"/>
                    <a:pt x="1014" y="0"/>
                  </a:cubicBezTo>
                  <a:cubicBezTo>
                    <a:pt x="713" y="0"/>
                    <a:pt x="713" y="0"/>
                    <a:pt x="713" y="0"/>
                  </a:cubicBezTo>
                  <a:cubicBezTo>
                    <a:pt x="705" y="5"/>
                    <a:pt x="697" y="5"/>
                    <a:pt x="693" y="5"/>
                  </a:cubicBezTo>
                  <a:close/>
                  <a:moveTo>
                    <a:pt x="401" y="1758"/>
                  </a:moveTo>
                  <a:cubicBezTo>
                    <a:pt x="401" y="1758"/>
                    <a:pt x="401" y="1758"/>
                    <a:pt x="401" y="1758"/>
                  </a:cubicBezTo>
                  <a:cubicBezTo>
                    <a:pt x="401" y="1758"/>
                    <a:pt x="401" y="1758"/>
                    <a:pt x="401" y="1758"/>
                  </a:cubicBezTo>
                  <a:close/>
                  <a:moveTo>
                    <a:pt x="206" y="1447"/>
                  </a:moveTo>
                  <a:cubicBezTo>
                    <a:pt x="206" y="1447"/>
                    <a:pt x="206" y="1447"/>
                    <a:pt x="206" y="1447"/>
                  </a:cubicBezTo>
                  <a:cubicBezTo>
                    <a:pt x="206" y="1447"/>
                    <a:pt x="206" y="1447"/>
                    <a:pt x="206" y="1447"/>
                  </a:cubicBezTo>
                  <a:close/>
                  <a:moveTo>
                    <a:pt x="270" y="1579"/>
                  </a:moveTo>
                  <a:cubicBezTo>
                    <a:pt x="270" y="1579"/>
                    <a:pt x="270" y="1579"/>
                    <a:pt x="270" y="1579"/>
                  </a:cubicBezTo>
                  <a:cubicBezTo>
                    <a:pt x="270" y="1579"/>
                    <a:pt x="270" y="1579"/>
                    <a:pt x="270" y="1579"/>
                  </a:cubicBezTo>
                  <a:close/>
                  <a:moveTo>
                    <a:pt x="331" y="1696"/>
                  </a:moveTo>
                  <a:cubicBezTo>
                    <a:pt x="331" y="1696"/>
                    <a:pt x="331" y="1696"/>
                    <a:pt x="331" y="1696"/>
                  </a:cubicBezTo>
                  <a:cubicBezTo>
                    <a:pt x="331" y="1696"/>
                    <a:pt x="331" y="1696"/>
                    <a:pt x="331" y="1696"/>
                  </a:cubicBezTo>
                  <a:close/>
                  <a:moveTo>
                    <a:pt x="732" y="37"/>
                  </a:moveTo>
                  <a:cubicBezTo>
                    <a:pt x="732" y="23"/>
                    <a:pt x="743" y="12"/>
                    <a:pt x="757" y="12"/>
                  </a:cubicBezTo>
                  <a:cubicBezTo>
                    <a:pt x="826" y="12"/>
                    <a:pt x="826" y="12"/>
                    <a:pt x="826" y="12"/>
                  </a:cubicBezTo>
                  <a:cubicBezTo>
                    <a:pt x="827" y="12"/>
                    <a:pt x="828" y="12"/>
                    <a:pt x="830" y="11"/>
                  </a:cubicBezTo>
                  <a:cubicBezTo>
                    <a:pt x="831" y="11"/>
                    <a:pt x="832" y="11"/>
                    <a:pt x="833" y="11"/>
                  </a:cubicBezTo>
                  <a:cubicBezTo>
                    <a:pt x="841" y="11"/>
                    <a:pt x="841" y="11"/>
                    <a:pt x="841" y="11"/>
                  </a:cubicBezTo>
                  <a:cubicBezTo>
                    <a:pt x="855" y="11"/>
                    <a:pt x="866" y="23"/>
                    <a:pt x="866" y="36"/>
                  </a:cubicBezTo>
                  <a:cubicBezTo>
                    <a:pt x="866" y="104"/>
                    <a:pt x="866" y="104"/>
                    <a:pt x="866" y="104"/>
                  </a:cubicBezTo>
                  <a:cubicBezTo>
                    <a:pt x="866" y="118"/>
                    <a:pt x="855" y="129"/>
                    <a:pt x="841" y="129"/>
                  </a:cubicBezTo>
                  <a:cubicBezTo>
                    <a:pt x="833" y="129"/>
                    <a:pt x="833" y="129"/>
                    <a:pt x="833" y="129"/>
                  </a:cubicBezTo>
                  <a:cubicBezTo>
                    <a:pt x="819" y="129"/>
                    <a:pt x="808" y="118"/>
                    <a:pt x="807" y="104"/>
                  </a:cubicBezTo>
                  <a:cubicBezTo>
                    <a:pt x="807" y="86"/>
                    <a:pt x="792" y="71"/>
                    <a:pt x="773" y="71"/>
                  </a:cubicBezTo>
                  <a:cubicBezTo>
                    <a:pt x="757" y="71"/>
                    <a:pt x="757" y="71"/>
                    <a:pt x="757" y="71"/>
                  </a:cubicBezTo>
                  <a:cubicBezTo>
                    <a:pt x="743" y="71"/>
                    <a:pt x="732" y="59"/>
                    <a:pt x="732" y="46"/>
                  </a:cubicBezTo>
                  <a:lnTo>
                    <a:pt x="732" y="37"/>
                  </a:ln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51" name="Freeform 67">
              <a:extLst>
                <a:ext uri="{FF2B5EF4-FFF2-40B4-BE49-F238E27FC236}">
                  <a16:creationId xmlns:a16="http://schemas.microsoft.com/office/drawing/2014/main" id="{27434AEE-58B8-4CAD-B563-5B9970D5F481}"/>
                </a:ext>
              </a:extLst>
            </p:cNvPr>
            <p:cNvSpPr>
              <a:spLocks/>
            </p:cNvSpPr>
            <p:nvPr userDrawn="1"/>
          </p:nvSpPr>
          <p:spPr bwMode="auto">
            <a:xfrm>
              <a:off x="1106" y="1182"/>
              <a:ext cx="111" cy="118"/>
            </a:xfrm>
            <a:custGeom>
              <a:avLst/>
              <a:gdLst>
                <a:gd name="T0" fmla="*/ 63 w 63"/>
                <a:gd name="T1" fmla="*/ 67 h 67"/>
                <a:gd name="T2" fmla="*/ 63 w 63"/>
                <a:gd name="T3" fmla="*/ 35 h 67"/>
                <a:gd name="T4" fmla="*/ 28 w 63"/>
                <a:gd name="T5" fmla="*/ 0 h 67"/>
                <a:gd name="T6" fmla="*/ 0 w 63"/>
                <a:gd name="T7" fmla="*/ 0 h 67"/>
                <a:gd name="T8" fmla="*/ 0 w 63"/>
                <a:gd name="T9" fmla="*/ 32 h 67"/>
                <a:gd name="T10" fmla="*/ 35 w 63"/>
                <a:gd name="T11" fmla="*/ 67 h 67"/>
                <a:gd name="T12" fmla="*/ 63 w 63"/>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63" h="67">
                  <a:moveTo>
                    <a:pt x="63" y="67"/>
                  </a:moveTo>
                  <a:cubicBezTo>
                    <a:pt x="63" y="35"/>
                    <a:pt x="63" y="35"/>
                    <a:pt x="63" y="35"/>
                  </a:cubicBezTo>
                  <a:cubicBezTo>
                    <a:pt x="63" y="16"/>
                    <a:pt x="47" y="0"/>
                    <a:pt x="28" y="0"/>
                  </a:cubicBezTo>
                  <a:cubicBezTo>
                    <a:pt x="0" y="0"/>
                    <a:pt x="0" y="0"/>
                    <a:pt x="0" y="0"/>
                  </a:cubicBezTo>
                  <a:cubicBezTo>
                    <a:pt x="0" y="32"/>
                    <a:pt x="0" y="32"/>
                    <a:pt x="0" y="32"/>
                  </a:cubicBezTo>
                  <a:cubicBezTo>
                    <a:pt x="0" y="51"/>
                    <a:pt x="15" y="67"/>
                    <a:pt x="35" y="67"/>
                  </a:cubicBezTo>
                  <a:lnTo>
                    <a:pt x="63" y="67"/>
                  </a:ln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66" name="Freeform 68">
              <a:extLst>
                <a:ext uri="{FF2B5EF4-FFF2-40B4-BE49-F238E27FC236}">
                  <a16:creationId xmlns:a16="http://schemas.microsoft.com/office/drawing/2014/main" id="{F7E8BB7B-9CD6-428D-9F66-F56D5A242D31}"/>
                </a:ext>
              </a:extLst>
            </p:cNvPr>
            <p:cNvSpPr>
              <a:spLocks/>
            </p:cNvSpPr>
            <p:nvPr userDrawn="1"/>
          </p:nvSpPr>
          <p:spPr bwMode="auto">
            <a:xfrm>
              <a:off x="885" y="1182"/>
              <a:ext cx="332" cy="421"/>
            </a:xfrm>
            <a:custGeom>
              <a:avLst/>
              <a:gdLst>
                <a:gd name="T0" fmla="*/ 35 w 188"/>
                <a:gd name="T1" fmla="*/ 238 h 238"/>
                <a:gd name="T2" fmla="*/ 153 w 188"/>
                <a:gd name="T3" fmla="*/ 238 h 238"/>
                <a:gd name="T4" fmla="*/ 188 w 188"/>
                <a:gd name="T5" fmla="*/ 203 h 238"/>
                <a:gd name="T6" fmla="*/ 188 w 188"/>
                <a:gd name="T7" fmla="*/ 101 h 238"/>
                <a:gd name="T8" fmla="*/ 188 w 188"/>
                <a:gd name="T9" fmla="*/ 67 h 238"/>
                <a:gd name="T10" fmla="*/ 160 w 188"/>
                <a:gd name="T11" fmla="*/ 67 h 238"/>
                <a:gd name="T12" fmla="*/ 158 w 188"/>
                <a:gd name="T13" fmla="*/ 67 h 238"/>
                <a:gd name="T14" fmla="*/ 157 w 188"/>
                <a:gd name="T15" fmla="*/ 67 h 238"/>
                <a:gd name="T16" fmla="*/ 125 w 188"/>
                <a:gd name="T17" fmla="*/ 32 h 238"/>
                <a:gd name="T18" fmla="*/ 125 w 188"/>
                <a:gd name="T19" fmla="*/ 0 h 238"/>
                <a:gd name="T20" fmla="*/ 100 w 188"/>
                <a:gd name="T21" fmla="*/ 0 h 238"/>
                <a:gd name="T22" fmla="*/ 66 w 188"/>
                <a:gd name="T23" fmla="*/ 33 h 238"/>
                <a:gd name="T24" fmla="*/ 33 w 188"/>
                <a:gd name="T25" fmla="*/ 67 h 238"/>
                <a:gd name="T26" fmla="*/ 0 w 188"/>
                <a:gd name="T27" fmla="*/ 101 h 238"/>
                <a:gd name="T28" fmla="*/ 0 w 188"/>
                <a:gd name="T29" fmla="*/ 203 h 238"/>
                <a:gd name="T30" fmla="*/ 35 w 188"/>
                <a:gd name="T31"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8" h="238">
                  <a:moveTo>
                    <a:pt x="35" y="238"/>
                  </a:moveTo>
                  <a:cubicBezTo>
                    <a:pt x="153" y="238"/>
                    <a:pt x="153" y="238"/>
                    <a:pt x="153" y="238"/>
                  </a:cubicBezTo>
                  <a:cubicBezTo>
                    <a:pt x="172" y="238"/>
                    <a:pt x="188" y="222"/>
                    <a:pt x="188" y="203"/>
                  </a:cubicBezTo>
                  <a:cubicBezTo>
                    <a:pt x="188" y="101"/>
                    <a:pt x="188" y="101"/>
                    <a:pt x="188" y="101"/>
                  </a:cubicBezTo>
                  <a:cubicBezTo>
                    <a:pt x="188" y="67"/>
                    <a:pt x="188" y="67"/>
                    <a:pt x="188" y="67"/>
                  </a:cubicBezTo>
                  <a:cubicBezTo>
                    <a:pt x="160" y="67"/>
                    <a:pt x="160" y="67"/>
                    <a:pt x="160" y="67"/>
                  </a:cubicBezTo>
                  <a:cubicBezTo>
                    <a:pt x="159" y="67"/>
                    <a:pt x="159" y="67"/>
                    <a:pt x="158" y="67"/>
                  </a:cubicBezTo>
                  <a:cubicBezTo>
                    <a:pt x="158" y="67"/>
                    <a:pt x="157" y="67"/>
                    <a:pt x="157" y="67"/>
                  </a:cubicBezTo>
                  <a:cubicBezTo>
                    <a:pt x="139" y="66"/>
                    <a:pt x="125" y="50"/>
                    <a:pt x="125" y="32"/>
                  </a:cubicBezTo>
                  <a:cubicBezTo>
                    <a:pt x="125" y="0"/>
                    <a:pt x="125" y="0"/>
                    <a:pt x="125" y="0"/>
                  </a:cubicBezTo>
                  <a:cubicBezTo>
                    <a:pt x="100" y="0"/>
                    <a:pt x="100" y="0"/>
                    <a:pt x="100" y="0"/>
                  </a:cubicBezTo>
                  <a:cubicBezTo>
                    <a:pt x="82" y="0"/>
                    <a:pt x="66" y="15"/>
                    <a:pt x="66" y="33"/>
                  </a:cubicBezTo>
                  <a:cubicBezTo>
                    <a:pt x="65" y="51"/>
                    <a:pt x="51" y="66"/>
                    <a:pt x="33" y="67"/>
                  </a:cubicBezTo>
                  <a:cubicBezTo>
                    <a:pt x="14" y="68"/>
                    <a:pt x="0" y="83"/>
                    <a:pt x="0" y="101"/>
                  </a:cubicBezTo>
                  <a:cubicBezTo>
                    <a:pt x="0" y="203"/>
                    <a:pt x="0" y="203"/>
                    <a:pt x="0" y="203"/>
                  </a:cubicBezTo>
                  <a:cubicBezTo>
                    <a:pt x="0" y="222"/>
                    <a:pt x="16" y="238"/>
                    <a:pt x="35" y="238"/>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67" name="Freeform 69">
              <a:extLst>
                <a:ext uri="{FF2B5EF4-FFF2-40B4-BE49-F238E27FC236}">
                  <a16:creationId xmlns:a16="http://schemas.microsoft.com/office/drawing/2014/main" id="{9E20757C-126B-4DED-8FB6-213E31476036}"/>
                </a:ext>
              </a:extLst>
            </p:cNvPr>
            <p:cNvSpPr>
              <a:spLocks/>
            </p:cNvSpPr>
            <p:nvPr userDrawn="1"/>
          </p:nvSpPr>
          <p:spPr bwMode="auto">
            <a:xfrm>
              <a:off x="1238" y="758"/>
              <a:ext cx="800" cy="1065"/>
            </a:xfrm>
            <a:custGeom>
              <a:avLst/>
              <a:gdLst>
                <a:gd name="T0" fmla="*/ 98 w 453"/>
                <a:gd name="T1" fmla="*/ 297 h 603"/>
                <a:gd name="T2" fmla="*/ 154 w 453"/>
                <a:gd name="T3" fmla="*/ 297 h 603"/>
                <a:gd name="T4" fmla="*/ 157 w 453"/>
                <a:gd name="T5" fmla="*/ 297 h 603"/>
                <a:gd name="T6" fmla="*/ 163 w 453"/>
                <a:gd name="T7" fmla="*/ 297 h 603"/>
                <a:gd name="T8" fmla="*/ 163 w 453"/>
                <a:gd name="T9" fmla="*/ 297 h 603"/>
                <a:gd name="T10" fmla="*/ 194 w 453"/>
                <a:gd name="T11" fmla="*/ 331 h 603"/>
                <a:gd name="T12" fmla="*/ 194 w 453"/>
                <a:gd name="T13" fmla="*/ 332 h 603"/>
                <a:gd name="T14" fmla="*/ 162 w 453"/>
                <a:gd name="T15" fmla="*/ 365 h 603"/>
                <a:gd name="T16" fmla="*/ 129 w 453"/>
                <a:gd name="T17" fmla="*/ 397 h 603"/>
                <a:gd name="T18" fmla="*/ 95 w 453"/>
                <a:gd name="T19" fmla="*/ 427 h 603"/>
                <a:gd name="T20" fmla="*/ 86 w 453"/>
                <a:gd name="T21" fmla="*/ 427 h 603"/>
                <a:gd name="T22" fmla="*/ 61 w 453"/>
                <a:gd name="T23" fmla="*/ 452 h 603"/>
                <a:gd name="T24" fmla="*/ 61 w 453"/>
                <a:gd name="T25" fmla="*/ 455 h 603"/>
                <a:gd name="T26" fmla="*/ 86 w 453"/>
                <a:gd name="T27" fmla="*/ 480 h 603"/>
                <a:gd name="T28" fmla="*/ 94 w 453"/>
                <a:gd name="T29" fmla="*/ 480 h 603"/>
                <a:gd name="T30" fmla="*/ 128 w 453"/>
                <a:gd name="T31" fmla="*/ 514 h 603"/>
                <a:gd name="T32" fmla="*/ 128 w 453"/>
                <a:gd name="T33" fmla="*/ 516 h 603"/>
                <a:gd name="T34" fmla="*/ 94 w 453"/>
                <a:gd name="T35" fmla="*/ 550 h 603"/>
                <a:gd name="T36" fmla="*/ 25 w 453"/>
                <a:gd name="T37" fmla="*/ 550 h 603"/>
                <a:gd name="T38" fmla="*/ 0 w 453"/>
                <a:gd name="T39" fmla="*/ 575 h 603"/>
                <a:gd name="T40" fmla="*/ 0 w 453"/>
                <a:gd name="T41" fmla="*/ 578 h 603"/>
                <a:gd name="T42" fmla="*/ 25 w 453"/>
                <a:gd name="T43" fmla="*/ 603 h 603"/>
                <a:gd name="T44" fmla="*/ 163 w 453"/>
                <a:gd name="T45" fmla="*/ 603 h 603"/>
                <a:gd name="T46" fmla="*/ 167 w 453"/>
                <a:gd name="T47" fmla="*/ 603 h 603"/>
                <a:gd name="T48" fmla="*/ 218 w 453"/>
                <a:gd name="T49" fmla="*/ 603 h 603"/>
                <a:gd name="T50" fmla="*/ 253 w 453"/>
                <a:gd name="T51" fmla="*/ 572 h 603"/>
                <a:gd name="T52" fmla="*/ 287 w 453"/>
                <a:gd name="T53" fmla="*/ 543 h 603"/>
                <a:gd name="T54" fmla="*/ 352 w 453"/>
                <a:gd name="T55" fmla="*/ 543 h 603"/>
                <a:gd name="T56" fmla="*/ 386 w 453"/>
                <a:gd name="T57" fmla="*/ 513 h 603"/>
                <a:gd name="T58" fmla="*/ 419 w 453"/>
                <a:gd name="T59" fmla="*/ 484 h 603"/>
                <a:gd name="T60" fmla="*/ 453 w 453"/>
                <a:gd name="T61" fmla="*/ 449 h 603"/>
                <a:gd name="T62" fmla="*/ 453 w 453"/>
                <a:gd name="T63" fmla="*/ 402 h 603"/>
                <a:gd name="T64" fmla="*/ 419 w 453"/>
                <a:gd name="T65" fmla="*/ 367 h 603"/>
                <a:gd name="T66" fmla="*/ 387 w 453"/>
                <a:gd name="T67" fmla="*/ 336 h 603"/>
                <a:gd name="T68" fmla="*/ 353 w 453"/>
                <a:gd name="T69" fmla="*/ 305 h 603"/>
                <a:gd name="T70" fmla="*/ 320 w 453"/>
                <a:gd name="T71" fmla="*/ 271 h 603"/>
                <a:gd name="T72" fmla="*/ 320 w 453"/>
                <a:gd name="T73" fmla="*/ 217 h 603"/>
                <a:gd name="T74" fmla="*/ 287 w 453"/>
                <a:gd name="T75" fmla="*/ 182 h 603"/>
                <a:gd name="T76" fmla="*/ 256 w 453"/>
                <a:gd name="T77" fmla="*/ 148 h 603"/>
                <a:gd name="T78" fmla="*/ 256 w 453"/>
                <a:gd name="T79" fmla="*/ 94 h 603"/>
                <a:gd name="T80" fmla="*/ 221 w 453"/>
                <a:gd name="T81" fmla="*/ 59 h 603"/>
                <a:gd name="T82" fmla="*/ 188 w 453"/>
                <a:gd name="T83" fmla="*/ 30 h 603"/>
                <a:gd name="T84" fmla="*/ 154 w 453"/>
                <a:gd name="T85" fmla="*/ 0 h 603"/>
                <a:gd name="T86" fmla="*/ 98 w 453"/>
                <a:gd name="T87" fmla="*/ 0 h 603"/>
                <a:gd name="T88" fmla="*/ 63 w 453"/>
                <a:gd name="T89" fmla="*/ 35 h 603"/>
                <a:gd name="T90" fmla="*/ 63 w 453"/>
                <a:gd name="T91" fmla="*/ 262 h 603"/>
                <a:gd name="T92" fmla="*/ 98 w 453"/>
                <a:gd name="T93" fmla="*/ 297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3" h="603">
                  <a:moveTo>
                    <a:pt x="98" y="297"/>
                  </a:moveTo>
                  <a:cubicBezTo>
                    <a:pt x="154" y="297"/>
                    <a:pt x="154" y="297"/>
                    <a:pt x="154" y="297"/>
                  </a:cubicBezTo>
                  <a:cubicBezTo>
                    <a:pt x="155" y="297"/>
                    <a:pt x="156" y="297"/>
                    <a:pt x="157" y="297"/>
                  </a:cubicBezTo>
                  <a:cubicBezTo>
                    <a:pt x="159" y="297"/>
                    <a:pt x="160" y="297"/>
                    <a:pt x="163" y="297"/>
                  </a:cubicBezTo>
                  <a:cubicBezTo>
                    <a:pt x="163" y="297"/>
                    <a:pt x="163" y="297"/>
                    <a:pt x="163" y="297"/>
                  </a:cubicBezTo>
                  <a:cubicBezTo>
                    <a:pt x="181" y="298"/>
                    <a:pt x="194" y="313"/>
                    <a:pt x="194" y="331"/>
                  </a:cubicBezTo>
                  <a:cubicBezTo>
                    <a:pt x="194" y="332"/>
                    <a:pt x="194" y="332"/>
                    <a:pt x="194" y="332"/>
                  </a:cubicBezTo>
                  <a:cubicBezTo>
                    <a:pt x="194" y="350"/>
                    <a:pt x="180" y="365"/>
                    <a:pt x="162" y="365"/>
                  </a:cubicBezTo>
                  <a:cubicBezTo>
                    <a:pt x="144" y="366"/>
                    <a:pt x="130" y="380"/>
                    <a:pt x="129" y="397"/>
                  </a:cubicBezTo>
                  <a:cubicBezTo>
                    <a:pt x="127" y="414"/>
                    <a:pt x="112" y="427"/>
                    <a:pt x="95" y="427"/>
                  </a:cubicBezTo>
                  <a:cubicBezTo>
                    <a:pt x="86" y="427"/>
                    <a:pt x="86" y="427"/>
                    <a:pt x="86" y="427"/>
                  </a:cubicBezTo>
                  <a:cubicBezTo>
                    <a:pt x="72" y="427"/>
                    <a:pt x="61" y="439"/>
                    <a:pt x="61" y="452"/>
                  </a:cubicBezTo>
                  <a:cubicBezTo>
                    <a:pt x="61" y="455"/>
                    <a:pt x="61" y="455"/>
                    <a:pt x="61" y="455"/>
                  </a:cubicBezTo>
                  <a:cubicBezTo>
                    <a:pt x="61" y="469"/>
                    <a:pt x="72" y="480"/>
                    <a:pt x="86" y="480"/>
                  </a:cubicBezTo>
                  <a:cubicBezTo>
                    <a:pt x="94" y="480"/>
                    <a:pt x="94" y="480"/>
                    <a:pt x="94" y="480"/>
                  </a:cubicBezTo>
                  <a:cubicBezTo>
                    <a:pt x="113" y="480"/>
                    <a:pt x="128" y="496"/>
                    <a:pt x="128" y="514"/>
                  </a:cubicBezTo>
                  <a:cubicBezTo>
                    <a:pt x="128" y="516"/>
                    <a:pt x="128" y="516"/>
                    <a:pt x="128" y="516"/>
                  </a:cubicBezTo>
                  <a:cubicBezTo>
                    <a:pt x="128" y="535"/>
                    <a:pt x="113" y="550"/>
                    <a:pt x="94" y="550"/>
                  </a:cubicBezTo>
                  <a:cubicBezTo>
                    <a:pt x="25" y="550"/>
                    <a:pt x="25" y="550"/>
                    <a:pt x="25" y="550"/>
                  </a:cubicBezTo>
                  <a:cubicBezTo>
                    <a:pt x="11" y="550"/>
                    <a:pt x="0" y="562"/>
                    <a:pt x="0" y="575"/>
                  </a:cubicBezTo>
                  <a:cubicBezTo>
                    <a:pt x="0" y="578"/>
                    <a:pt x="0" y="578"/>
                    <a:pt x="0" y="578"/>
                  </a:cubicBezTo>
                  <a:cubicBezTo>
                    <a:pt x="0" y="592"/>
                    <a:pt x="11" y="603"/>
                    <a:pt x="25" y="603"/>
                  </a:cubicBezTo>
                  <a:cubicBezTo>
                    <a:pt x="163" y="603"/>
                    <a:pt x="163" y="603"/>
                    <a:pt x="163" y="603"/>
                  </a:cubicBezTo>
                  <a:cubicBezTo>
                    <a:pt x="167" y="603"/>
                    <a:pt x="167" y="603"/>
                    <a:pt x="167" y="603"/>
                  </a:cubicBezTo>
                  <a:cubicBezTo>
                    <a:pt x="218" y="603"/>
                    <a:pt x="218" y="603"/>
                    <a:pt x="218" y="603"/>
                  </a:cubicBezTo>
                  <a:cubicBezTo>
                    <a:pt x="236" y="603"/>
                    <a:pt x="251" y="590"/>
                    <a:pt x="253" y="572"/>
                  </a:cubicBezTo>
                  <a:cubicBezTo>
                    <a:pt x="255" y="555"/>
                    <a:pt x="270" y="543"/>
                    <a:pt x="287" y="543"/>
                  </a:cubicBezTo>
                  <a:cubicBezTo>
                    <a:pt x="352" y="543"/>
                    <a:pt x="352" y="543"/>
                    <a:pt x="352" y="543"/>
                  </a:cubicBezTo>
                  <a:cubicBezTo>
                    <a:pt x="369" y="543"/>
                    <a:pt x="384" y="530"/>
                    <a:pt x="386" y="513"/>
                  </a:cubicBezTo>
                  <a:cubicBezTo>
                    <a:pt x="389" y="497"/>
                    <a:pt x="402" y="485"/>
                    <a:pt x="419" y="484"/>
                  </a:cubicBezTo>
                  <a:cubicBezTo>
                    <a:pt x="438" y="484"/>
                    <a:pt x="453" y="468"/>
                    <a:pt x="453" y="449"/>
                  </a:cubicBezTo>
                  <a:cubicBezTo>
                    <a:pt x="453" y="402"/>
                    <a:pt x="453" y="402"/>
                    <a:pt x="453" y="402"/>
                  </a:cubicBezTo>
                  <a:cubicBezTo>
                    <a:pt x="453" y="383"/>
                    <a:pt x="438" y="367"/>
                    <a:pt x="419" y="367"/>
                  </a:cubicBezTo>
                  <a:cubicBezTo>
                    <a:pt x="402" y="366"/>
                    <a:pt x="388" y="353"/>
                    <a:pt x="387" y="336"/>
                  </a:cubicBezTo>
                  <a:cubicBezTo>
                    <a:pt x="385" y="319"/>
                    <a:pt x="370" y="305"/>
                    <a:pt x="353" y="305"/>
                  </a:cubicBezTo>
                  <a:cubicBezTo>
                    <a:pt x="334" y="304"/>
                    <a:pt x="320" y="289"/>
                    <a:pt x="320" y="271"/>
                  </a:cubicBezTo>
                  <a:cubicBezTo>
                    <a:pt x="320" y="217"/>
                    <a:pt x="320" y="217"/>
                    <a:pt x="320" y="217"/>
                  </a:cubicBezTo>
                  <a:cubicBezTo>
                    <a:pt x="320" y="198"/>
                    <a:pt x="305" y="183"/>
                    <a:pt x="287" y="182"/>
                  </a:cubicBezTo>
                  <a:cubicBezTo>
                    <a:pt x="269" y="180"/>
                    <a:pt x="256" y="166"/>
                    <a:pt x="256" y="148"/>
                  </a:cubicBezTo>
                  <a:cubicBezTo>
                    <a:pt x="256" y="94"/>
                    <a:pt x="256" y="94"/>
                    <a:pt x="256" y="94"/>
                  </a:cubicBezTo>
                  <a:cubicBezTo>
                    <a:pt x="256" y="75"/>
                    <a:pt x="240" y="60"/>
                    <a:pt x="221" y="59"/>
                  </a:cubicBezTo>
                  <a:cubicBezTo>
                    <a:pt x="204" y="59"/>
                    <a:pt x="191" y="47"/>
                    <a:pt x="188" y="30"/>
                  </a:cubicBezTo>
                  <a:cubicBezTo>
                    <a:pt x="186" y="13"/>
                    <a:pt x="171" y="0"/>
                    <a:pt x="154" y="0"/>
                  </a:cubicBezTo>
                  <a:cubicBezTo>
                    <a:pt x="98" y="0"/>
                    <a:pt x="98" y="0"/>
                    <a:pt x="98" y="0"/>
                  </a:cubicBezTo>
                  <a:cubicBezTo>
                    <a:pt x="79" y="0"/>
                    <a:pt x="63" y="16"/>
                    <a:pt x="63" y="35"/>
                  </a:cubicBezTo>
                  <a:cubicBezTo>
                    <a:pt x="63" y="262"/>
                    <a:pt x="63" y="262"/>
                    <a:pt x="63" y="262"/>
                  </a:cubicBezTo>
                  <a:cubicBezTo>
                    <a:pt x="63" y="281"/>
                    <a:pt x="79" y="297"/>
                    <a:pt x="98" y="297"/>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68" name="Freeform 70">
              <a:extLst>
                <a:ext uri="{FF2B5EF4-FFF2-40B4-BE49-F238E27FC236}">
                  <a16:creationId xmlns:a16="http://schemas.microsoft.com/office/drawing/2014/main" id="{0786EBB4-9683-4DD5-BCBC-9491C49CFA5D}"/>
                </a:ext>
              </a:extLst>
            </p:cNvPr>
            <p:cNvSpPr>
              <a:spLocks/>
            </p:cNvSpPr>
            <p:nvPr userDrawn="1"/>
          </p:nvSpPr>
          <p:spPr bwMode="auto">
            <a:xfrm>
              <a:off x="2525" y="304"/>
              <a:ext cx="586" cy="555"/>
            </a:xfrm>
            <a:custGeom>
              <a:avLst/>
              <a:gdLst>
                <a:gd name="T0" fmla="*/ 35 w 332"/>
                <a:gd name="T1" fmla="*/ 314 h 314"/>
                <a:gd name="T2" fmla="*/ 153 w 332"/>
                <a:gd name="T3" fmla="*/ 314 h 314"/>
                <a:gd name="T4" fmla="*/ 188 w 332"/>
                <a:gd name="T5" fmla="*/ 281 h 314"/>
                <a:gd name="T6" fmla="*/ 222 w 332"/>
                <a:gd name="T7" fmla="*/ 248 h 314"/>
                <a:gd name="T8" fmla="*/ 256 w 332"/>
                <a:gd name="T9" fmla="*/ 217 h 314"/>
                <a:gd name="T10" fmla="*/ 290 w 332"/>
                <a:gd name="T11" fmla="*/ 186 h 314"/>
                <a:gd name="T12" fmla="*/ 298 w 332"/>
                <a:gd name="T13" fmla="*/ 186 h 314"/>
                <a:gd name="T14" fmla="*/ 332 w 332"/>
                <a:gd name="T15" fmla="*/ 220 h 314"/>
                <a:gd name="T16" fmla="*/ 332 w 332"/>
                <a:gd name="T17" fmla="*/ 0 h 314"/>
                <a:gd name="T18" fmla="*/ 131 w 332"/>
                <a:gd name="T19" fmla="*/ 0 h 314"/>
                <a:gd name="T20" fmla="*/ 113 w 332"/>
                <a:gd name="T21" fmla="*/ 6 h 314"/>
                <a:gd name="T22" fmla="*/ 99 w 332"/>
                <a:gd name="T23" fmla="*/ 11 h 314"/>
                <a:gd name="T24" fmla="*/ 69 w 332"/>
                <a:gd name="T25" fmla="*/ 45 h 314"/>
                <a:gd name="T26" fmla="*/ 69 w 332"/>
                <a:gd name="T27" fmla="*/ 158 h 314"/>
                <a:gd name="T28" fmla="*/ 35 w 332"/>
                <a:gd name="T29" fmla="*/ 192 h 314"/>
                <a:gd name="T30" fmla="*/ 0 w 332"/>
                <a:gd name="T31" fmla="*/ 227 h 314"/>
                <a:gd name="T32" fmla="*/ 0 w 332"/>
                <a:gd name="T33" fmla="*/ 279 h 314"/>
                <a:gd name="T34" fmla="*/ 35 w 332"/>
                <a:gd name="T3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2" h="314">
                  <a:moveTo>
                    <a:pt x="35" y="314"/>
                  </a:moveTo>
                  <a:cubicBezTo>
                    <a:pt x="153" y="314"/>
                    <a:pt x="153" y="314"/>
                    <a:pt x="153" y="314"/>
                  </a:cubicBezTo>
                  <a:cubicBezTo>
                    <a:pt x="172" y="314"/>
                    <a:pt x="188" y="299"/>
                    <a:pt x="188" y="281"/>
                  </a:cubicBezTo>
                  <a:cubicBezTo>
                    <a:pt x="189" y="263"/>
                    <a:pt x="204" y="248"/>
                    <a:pt x="222" y="248"/>
                  </a:cubicBezTo>
                  <a:cubicBezTo>
                    <a:pt x="240" y="248"/>
                    <a:pt x="255" y="234"/>
                    <a:pt x="256" y="217"/>
                  </a:cubicBezTo>
                  <a:cubicBezTo>
                    <a:pt x="258" y="199"/>
                    <a:pt x="273" y="186"/>
                    <a:pt x="290" y="186"/>
                  </a:cubicBezTo>
                  <a:cubicBezTo>
                    <a:pt x="298" y="186"/>
                    <a:pt x="298" y="186"/>
                    <a:pt x="298" y="186"/>
                  </a:cubicBezTo>
                  <a:cubicBezTo>
                    <a:pt x="317" y="186"/>
                    <a:pt x="332" y="202"/>
                    <a:pt x="332" y="220"/>
                  </a:cubicBezTo>
                  <a:cubicBezTo>
                    <a:pt x="332" y="0"/>
                    <a:pt x="332" y="0"/>
                    <a:pt x="332" y="0"/>
                  </a:cubicBezTo>
                  <a:cubicBezTo>
                    <a:pt x="131" y="0"/>
                    <a:pt x="131" y="0"/>
                    <a:pt x="131" y="0"/>
                  </a:cubicBezTo>
                  <a:cubicBezTo>
                    <a:pt x="125" y="0"/>
                    <a:pt x="118" y="2"/>
                    <a:pt x="113" y="6"/>
                  </a:cubicBezTo>
                  <a:cubicBezTo>
                    <a:pt x="108" y="8"/>
                    <a:pt x="104" y="10"/>
                    <a:pt x="99" y="11"/>
                  </a:cubicBezTo>
                  <a:cubicBezTo>
                    <a:pt x="82" y="13"/>
                    <a:pt x="69" y="28"/>
                    <a:pt x="69" y="45"/>
                  </a:cubicBezTo>
                  <a:cubicBezTo>
                    <a:pt x="69" y="158"/>
                    <a:pt x="69" y="158"/>
                    <a:pt x="69" y="158"/>
                  </a:cubicBezTo>
                  <a:cubicBezTo>
                    <a:pt x="69" y="177"/>
                    <a:pt x="54" y="192"/>
                    <a:pt x="35" y="192"/>
                  </a:cubicBezTo>
                  <a:cubicBezTo>
                    <a:pt x="16" y="192"/>
                    <a:pt x="0" y="208"/>
                    <a:pt x="0" y="227"/>
                  </a:cubicBezTo>
                  <a:cubicBezTo>
                    <a:pt x="0" y="279"/>
                    <a:pt x="0" y="279"/>
                    <a:pt x="0" y="279"/>
                  </a:cubicBezTo>
                  <a:cubicBezTo>
                    <a:pt x="0" y="298"/>
                    <a:pt x="16" y="314"/>
                    <a:pt x="35" y="314"/>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69" name="Freeform 71">
              <a:extLst>
                <a:ext uri="{FF2B5EF4-FFF2-40B4-BE49-F238E27FC236}">
                  <a16:creationId xmlns:a16="http://schemas.microsoft.com/office/drawing/2014/main" id="{9E8448C1-092B-416D-A73F-C6E8D192BF58}"/>
                </a:ext>
              </a:extLst>
            </p:cNvPr>
            <p:cNvSpPr>
              <a:spLocks/>
            </p:cNvSpPr>
            <p:nvPr userDrawn="1"/>
          </p:nvSpPr>
          <p:spPr bwMode="auto">
            <a:xfrm>
              <a:off x="3108" y="1081"/>
              <a:ext cx="98" cy="96"/>
            </a:xfrm>
            <a:custGeom>
              <a:avLst/>
              <a:gdLst>
                <a:gd name="T0" fmla="*/ 24 w 56"/>
                <a:gd name="T1" fmla="*/ 54 h 54"/>
                <a:gd name="T2" fmla="*/ 32 w 56"/>
                <a:gd name="T3" fmla="*/ 54 h 54"/>
                <a:gd name="T4" fmla="*/ 56 w 56"/>
                <a:gd name="T5" fmla="*/ 29 h 54"/>
                <a:gd name="T6" fmla="*/ 56 w 56"/>
                <a:gd name="T7" fmla="*/ 24 h 54"/>
                <a:gd name="T8" fmla="*/ 32 w 56"/>
                <a:gd name="T9" fmla="*/ 0 h 54"/>
                <a:gd name="T10" fmla="*/ 24 w 56"/>
                <a:gd name="T11" fmla="*/ 0 h 54"/>
                <a:gd name="T12" fmla="*/ 0 w 56"/>
                <a:gd name="T13" fmla="*/ 24 h 54"/>
                <a:gd name="T14" fmla="*/ 0 w 56"/>
                <a:gd name="T15" fmla="*/ 29 h 54"/>
                <a:gd name="T16" fmla="*/ 24 w 56"/>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4">
                  <a:moveTo>
                    <a:pt x="24" y="54"/>
                  </a:moveTo>
                  <a:cubicBezTo>
                    <a:pt x="32" y="54"/>
                    <a:pt x="32" y="54"/>
                    <a:pt x="32" y="54"/>
                  </a:cubicBezTo>
                  <a:cubicBezTo>
                    <a:pt x="46" y="54"/>
                    <a:pt x="56" y="43"/>
                    <a:pt x="56" y="29"/>
                  </a:cubicBezTo>
                  <a:cubicBezTo>
                    <a:pt x="56" y="24"/>
                    <a:pt x="56" y="24"/>
                    <a:pt x="56" y="24"/>
                  </a:cubicBezTo>
                  <a:cubicBezTo>
                    <a:pt x="56" y="10"/>
                    <a:pt x="46" y="0"/>
                    <a:pt x="32" y="0"/>
                  </a:cubicBezTo>
                  <a:cubicBezTo>
                    <a:pt x="24" y="0"/>
                    <a:pt x="24" y="0"/>
                    <a:pt x="24" y="0"/>
                  </a:cubicBezTo>
                  <a:cubicBezTo>
                    <a:pt x="11" y="0"/>
                    <a:pt x="0" y="10"/>
                    <a:pt x="0" y="24"/>
                  </a:cubicBezTo>
                  <a:cubicBezTo>
                    <a:pt x="0" y="29"/>
                    <a:pt x="0" y="29"/>
                    <a:pt x="0" y="29"/>
                  </a:cubicBezTo>
                  <a:cubicBezTo>
                    <a:pt x="0" y="43"/>
                    <a:pt x="11" y="54"/>
                    <a:pt x="24" y="54"/>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70" name="Freeform 11">
              <a:extLst>
                <a:ext uri="{FF2B5EF4-FFF2-40B4-BE49-F238E27FC236}">
                  <a16:creationId xmlns:a16="http://schemas.microsoft.com/office/drawing/2014/main" id="{53ADA1A9-72F9-4282-BD02-CEEFE9351595}"/>
                </a:ext>
              </a:extLst>
            </p:cNvPr>
            <p:cNvSpPr>
              <a:spLocks/>
            </p:cNvSpPr>
            <p:nvPr userDrawn="1"/>
          </p:nvSpPr>
          <p:spPr bwMode="auto">
            <a:xfrm>
              <a:off x="3111" y="304"/>
              <a:ext cx="681" cy="873"/>
            </a:xfrm>
            <a:custGeom>
              <a:avLst/>
              <a:gdLst>
                <a:gd name="T0" fmla="*/ 355 w 386"/>
                <a:gd name="T1" fmla="*/ 8 h 494"/>
                <a:gd name="T2" fmla="*/ 363 w 386"/>
                <a:gd name="T3" fmla="*/ 8 h 494"/>
                <a:gd name="T4" fmla="*/ 385 w 386"/>
                <a:gd name="T5" fmla="*/ 0 h 494"/>
                <a:gd name="T6" fmla="*/ 0 w 386"/>
                <a:gd name="T7" fmla="*/ 0 h 494"/>
                <a:gd name="T8" fmla="*/ 0 w 386"/>
                <a:gd name="T9" fmla="*/ 108 h 494"/>
                <a:gd name="T10" fmla="*/ 0 w 386"/>
                <a:gd name="T11" fmla="*/ 143 h 494"/>
                <a:gd name="T12" fmla="*/ 0 w 386"/>
                <a:gd name="T13" fmla="*/ 276 h 494"/>
                <a:gd name="T14" fmla="*/ 33 w 386"/>
                <a:gd name="T15" fmla="*/ 311 h 494"/>
                <a:gd name="T16" fmla="*/ 65 w 386"/>
                <a:gd name="T17" fmla="*/ 345 h 494"/>
                <a:gd name="T18" fmla="*/ 65 w 386"/>
                <a:gd name="T19" fmla="*/ 396 h 494"/>
                <a:gd name="T20" fmla="*/ 98 w 386"/>
                <a:gd name="T21" fmla="*/ 431 h 494"/>
                <a:gd name="T22" fmla="*/ 131 w 386"/>
                <a:gd name="T23" fmla="*/ 465 h 494"/>
                <a:gd name="T24" fmla="*/ 131 w 386"/>
                <a:gd name="T25" fmla="*/ 469 h 494"/>
                <a:gd name="T26" fmla="*/ 155 w 386"/>
                <a:gd name="T27" fmla="*/ 494 h 494"/>
                <a:gd name="T28" fmla="*/ 163 w 386"/>
                <a:gd name="T29" fmla="*/ 494 h 494"/>
                <a:gd name="T30" fmla="*/ 188 w 386"/>
                <a:gd name="T31" fmla="*/ 469 h 494"/>
                <a:gd name="T32" fmla="*/ 188 w 386"/>
                <a:gd name="T33" fmla="*/ 465 h 494"/>
                <a:gd name="T34" fmla="*/ 222 w 386"/>
                <a:gd name="T35" fmla="*/ 431 h 494"/>
                <a:gd name="T36" fmla="*/ 286 w 386"/>
                <a:gd name="T37" fmla="*/ 431 h 494"/>
                <a:gd name="T38" fmla="*/ 321 w 386"/>
                <a:gd name="T39" fmla="*/ 396 h 494"/>
                <a:gd name="T40" fmla="*/ 321 w 386"/>
                <a:gd name="T41" fmla="*/ 290 h 494"/>
                <a:gd name="T42" fmla="*/ 286 w 386"/>
                <a:gd name="T43" fmla="*/ 255 h 494"/>
                <a:gd name="T44" fmla="*/ 253 w 386"/>
                <a:gd name="T45" fmla="*/ 222 h 494"/>
                <a:gd name="T46" fmla="*/ 287 w 386"/>
                <a:gd name="T47" fmla="*/ 188 h 494"/>
                <a:gd name="T48" fmla="*/ 361 w 386"/>
                <a:gd name="T49" fmla="*/ 188 h 494"/>
                <a:gd name="T50" fmla="*/ 386 w 386"/>
                <a:gd name="T51" fmla="*/ 164 h 494"/>
                <a:gd name="T52" fmla="*/ 386 w 386"/>
                <a:gd name="T53" fmla="*/ 155 h 494"/>
                <a:gd name="T54" fmla="*/ 361 w 386"/>
                <a:gd name="T55" fmla="*/ 131 h 494"/>
                <a:gd name="T56" fmla="*/ 355 w 386"/>
                <a:gd name="T57" fmla="*/ 131 h 494"/>
                <a:gd name="T58" fmla="*/ 321 w 386"/>
                <a:gd name="T59" fmla="*/ 97 h 494"/>
                <a:gd name="T60" fmla="*/ 321 w 386"/>
                <a:gd name="T61" fmla="*/ 42 h 494"/>
                <a:gd name="T62" fmla="*/ 355 w 386"/>
                <a:gd name="T63" fmla="*/ 8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6" h="494">
                  <a:moveTo>
                    <a:pt x="355" y="8"/>
                  </a:moveTo>
                  <a:cubicBezTo>
                    <a:pt x="363" y="8"/>
                    <a:pt x="363" y="8"/>
                    <a:pt x="363" y="8"/>
                  </a:cubicBezTo>
                  <a:cubicBezTo>
                    <a:pt x="371" y="8"/>
                    <a:pt x="379" y="5"/>
                    <a:pt x="385" y="0"/>
                  </a:cubicBezTo>
                  <a:cubicBezTo>
                    <a:pt x="0" y="0"/>
                    <a:pt x="0" y="0"/>
                    <a:pt x="0" y="0"/>
                  </a:cubicBezTo>
                  <a:cubicBezTo>
                    <a:pt x="0" y="108"/>
                    <a:pt x="0" y="108"/>
                    <a:pt x="0" y="108"/>
                  </a:cubicBezTo>
                  <a:cubicBezTo>
                    <a:pt x="0" y="143"/>
                    <a:pt x="0" y="143"/>
                    <a:pt x="0" y="143"/>
                  </a:cubicBezTo>
                  <a:cubicBezTo>
                    <a:pt x="0" y="276"/>
                    <a:pt x="0" y="276"/>
                    <a:pt x="0" y="276"/>
                  </a:cubicBezTo>
                  <a:cubicBezTo>
                    <a:pt x="0" y="294"/>
                    <a:pt x="14" y="310"/>
                    <a:pt x="33" y="311"/>
                  </a:cubicBezTo>
                  <a:cubicBezTo>
                    <a:pt x="51" y="312"/>
                    <a:pt x="65" y="327"/>
                    <a:pt x="65" y="345"/>
                  </a:cubicBezTo>
                  <a:cubicBezTo>
                    <a:pt x="65" y="396"/>
                    <a:pt x="65" y="396"/>
                    <a:pt x="65" y="396"/>
                  </a:cubicBezTo>
                  <a:cubicBezTo>
                    <a:pt x="65" y="415"/>
                    <a:pt x="80" y="430"/>
                    <a:pt x="98" y="431"/>
                  </a:cubicBezTo>
                  <a:cubicBezTo>
                    <a:pt x="117" y="432"/>
                    <a:pt x="131" y="447"/>
                    <a:pt x="131" y="465"/>
                  </a:cubicBezTo>
                  <a:cubicBezTo>
                    <a:pt x="131" y="469"/>
                    <a:pt x="131" y="469"/>
                    <a:pt x="131" y="469"/>
                  </a:cubicBezTo>
                  <a:cubicBezTo>
                    <a:pt x="131" y="483"/>
                    <a:pt x="142" y="494"/>
                    <a:pt x="155" y="494"/>
                  </a:cubicBezTo>
                  <a:cubicBezTo>
                    <a:pt x="163" y="494"/>
                    <a:pt x="163" y="494"/>
                    <a:pt x="163" y="494"/>
                  </a:cubicBezTo>
                  <a:cubicBezTo>
                    <a:pt x="177" y="494"/>
                    <a:pt x="188" y="483"/>
                    <a:pt x="188" y="469"/>
                  </a:cubicBezTo>
                  <a:cubicBezTo>
                    <a:pt x="188" y="465"/>
                    <a:pt x="188" y="465"/>
                    <a:pt x="188" y="465"/>
                  </a:cubicBezTo>
                  <a:cubicBezTo>
                    <a:pt x="188" y="446"/>
                    <a:pt x="203" y="431"/>
                    <a:pt x="222" y="431"/>
                  </a:cubicBezTo>
                  <a:cubicBezTo>
                    <a:pt x="286" y="431"/>
                    <a:pt x="286" y="431"/>
                    <a:pt x="286" y="431"/>
                  </a:cubicBezTo>
                  <a:cubicBezTo>
                    <a:pt x="305" y="431"/>
                    <a:pt x="321" y="415"/>
                    <a:pt x="321" y="396"/>
                  </a:cubicBezTo>
                  <a:cubicBezTo>
                    <a:pt x="321" y="290"/>
                    <a:pt x="321" y="290"/>
                    <a:pt x="321" y="290"/>
                  </a:cubicBezTo>
                  <a:cubicBezTo>
                    <a:pt x="321" y="271"/>
                    <a:pt x="305" y="252"/>
                    <a:pt x="286" y="255"/>
                  </a:cubicBezTo>
                  <a:cubicBezTo>
                    <a:pt x="266" y="258"/>
                    <a:pt x="252" y="251"/>
                    <a:pt x="253" y="222"/>
                  </a:cubicBezTo>
                  <a:cubicBezTo>
                    <a:pt x="253" y="203"/>
                    <a:pt x="268" y="188"/>
                    <a:pt x="287" y="188"/>
                  </a:cubicBezTo>
                  <a:cubicBezTo>
                    <a:pt x="361" y="188"/>
                    <a:pt x="361" y="188"/>
                    <a:pt x="361" y="188"/>
                  </a:cubicBezTo>
                  <a:cubicBezTo>
                    <a:pt x="375" y="188"/>
                    <a:pt x="386" y="177"/>
                    <a:pt x="386" y="164"/>
                  </a:cubicBezTo>
                  <a:cubicBezTo>
                    <a:pt x="386" y="155"/>
                    <a:pt x="386" y="155"/>
                    <a:pt x="386" y="155"/>
                  </a:cubicBezTo>
                  <a:cubicBezTo>
                    <a:pt x="386" y="142"/>
                    <a:pt x="375" y="131"/>
                    <a:pt x="361" y="131"/>
                  </a:cubicBezTo>
                  <a:cubicBezTo>
                    <a:pt x="355" y="131"/>
                    <a:pt x="355" y="131"/>
                    <a:pt x="355" y="131"/>
                  </a:cubicBezTo>
                  <a:cubicBezTo>
                    <a:pt x="336" y="131"/>
                    <a:pt x="321" y="116"/>
                    <a:pt x="321" y="97"/>
                  </a:cubicBezTo>
                  <a:cubicBezTo>
                    <a:pt x="321" y="42"/>
                    <a:pt x="321" y="42"/>
                    <a:pt x="321" y="42"/>
                  </a:cubicBezTo>
                  <a:cubicBezTo>
                    <a:pt x="321" y="23"/>
                    <a:pt x="336" y="8"/>
                    <a:pt x="355" y="8"/>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71" name="Freeform 12">
              <a:extLst>
                <a:ext uri="{FF2B5EF4-FFF2-40B4-BE49-F238E27FC236}">
                  <a16:creationId xmlns:a16="http://schemas.microsoft.com/office/drawing/2014/main" id="{967F88EB-A958-46D9-BED7-F85BAE1D498D}"/>
                </a:ext>
              </a:extLst>
            </p:cNvPr>
            <p:cNvSpPr>
              <a:spLocks/>
            </p:cNvSpPr>
            <p:nvPr userDrawn="1"/>
          </p:nvSpPr>
          <p:spPr bwMode="auto">
            <a:xfrm>
              <a:off x="4165" y="304"/>
              <a:ext cx="782" cy="219"/>
            </a:xfrm>
            <a:custGeom>
              <a:avLst/>
              <a:gdLst>
                <a:gd name="T0" fmla="*/ 35 w 443"/>
                <a:gd name="T1" fmla="*/ 124 h 124"/>
                <a:gd name="T2" fmla="*/ 287 w 443"/>
                <a:gd name="T3" fmla="*/ 124 h 124"/>
                <a:gd name="T4" fmla="*/ 320 w 443"/>
                <a:gd name="T5" fmla="*/ 124 h 124"/>
                <a:gd name="T6" fmla="*/ 320 w 443"/>
                <a:gd name="T7" fmla="*/ 94 h 124"/>
                <a:gd name="T8" fmla="*/ 353 w 443"/>
                <a:gd name="T9" fmla="*/ 64 h 124"/>
                <a:gd name="T10" fmla="*/ 385 w 443"/>
                <a:gd name="T11" fmla="*/ 35 h 124"/>
                <a:gd name="T12" fmla="*/ 420 w 443"/>
                <a:gd name="T13" fmla="*/ 5 h 124"/>
                <a:gd name="T14" fmla="*/ 427 w 443"/>
                <a:gd name="T15" fmla="*/ 5 h 124"/>
                <a:gd name="T16" fmla="*/ 443 w 443"/>
                <a:gd name="T17" fmla="*/ 0 h 124"/>
                <a:gd name="T18" fmla="*/ 0 w 443"/>
                <a:gd name="T19" fmla="*/ 0 h 124"/>
                <a:gd name="T20" fmla="*/ 0 w 443"/>
                <a:gd name="T21" fmla="*/ 89 h 124"/>
                <a:gd name="T22" fmla="*/ 35 w 443"/>
                <a:gd name="T2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3" h="124">
                  <a:moveTo>
                    <a:pt x="35" y="124"/>
                  </a:moveTo>
                  <a:cubicBezTo>
                    <a:pt x="287" y="124"/>
                    <a:pt x="287" y="124"/>
                    <a:pt x="287" y="124"/>
                  </a:cubicBezTo>
                  <a:cubicBezTo>
                    <a:pt x="320" y="124"/>
                    <a:pt x="320" y="124"/>
                    <a:pt x="320" y="124"/>
                  </a:cubicBezTo>
                  <a:cubicBezTo>
                    <a:pt x="320" y="94"/>
                    <a:pt x="320" y="94"/>
                    <a:pt x="320" y="94"/>
                  </a:cubicBezTo>
                  <a:cubicBezTo>
                    <a:pt x="320" y="78"/>
                    <a:pt x="336" y="65"/>
                    <a:pt x="353" y="64"/>
                  </a:cubicBezTo>
                  <a:cubicBezTo>
                    <a:pt x="370" y="63"/>
                    <a:pt x="383" y="51"/>
                    <a:pt x="385" y="35"/>
                  </a:cubicBezTo>
                  <a:cubicBezTo>
                    <a:pt x="388" y="18"/>
                    <a:pt x="402" y="5"/>
                    <a:pt x="420" y="5"/>
                  </a:cubicBezTo>
                  <a:cubicBezTo>
                    <a:pt x="427" y="5"/>
                    <a:pt x="427" y="5"/>
                    <a:pt x="427" y="5"/>
                  </a:cubicBezTo>
                  <a:cubicBezTo>
                    <a:pt x="433" y="5"/>
                    <a:pt x="438" y="3"/>
                    <a:pt x="443" y="0"/>
                  </a:cubicBezTo>
                  <a:cubicBezTo>
                    <a:pt x="0" y="0"/>
                    <a:pt x="0" y="0"/>
                    <a:pt x="0" y="0"/>
                  </a:cubicBezTo>
                  <a:cubicBezTo>
                    <a:pt x="0" y="89"/>
                    <a:pt x="0" y="89"/>
                    <a:pt x="0" y="89"/>
                  </a:cubicBezTo>
                  <a:cubicBezTo>
                    <a:pt x="0" y="108"/>
                    <a:pt x="15" y="124"/>
                    <a:pt x="35" y="124"/>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72" name="Freeform 13">
              <a:extLst>
                <a:ext uri="{FF2B5EF4-FFF2-40B4-BE49-F238E27FC236}">
                  <a16:creationId xmlns:a16="http://schemas.microsoft.com/office/drawing/2014/main" id="{9625B03C-1D13-432D-8C0E-28EE635E3F6F}"/>
                </a:ext>
              </a:extLst>
            </p:cNvPr>
            <p:cNvSpPr>
              <a:spLocks/>
            </p:cNvSpPr>
            <p:nvPr userDrawn="1"/>
          </p:nvSpPr>
          <p:spPr bwMode="auto">
            <a:xfrm>
              <a:off x="4396" y="645"/>
              <a:ext cx="334" cy="216"/>
            </a:xfrm>
            <a:custGeom>
              <a:avLst/>
              <a:gdLst>
                <a:gd name="T0" fmla="*/ 189 w 189"/>
                <a:gd name="T1" fmla="*/ 0 h 122"/>
                <a:gd name="T2" fmla="*/ 29 w 189"/>
                <a:gd name="T3" fmla="*/ 0 h 122"/>
                <a:gd name="T4" fmla="*/ 0 w 189"/>
                <a:gd name="T5" fmla="*/ 29 h 122"/>
                <a:gd name="T6" fmla="*/ 0 w 189"/>
                <a:gd name="T7" fmla="*/ 92 h 122"/>
                <a:gd name="T8" fmla="*/ 29 w 189"/>
                <a:gd name="T9" fmla="*/ 122 h 122"/>
                <a:gd name="T10" fmla="*/ 189 w 189"/>
                <a:gd name="T11" fmla="*/ 122 h 122"/>
                <a:gd name="T12" fmla="*/ 189 w 18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89" h="122">
                  <a:moveTo>
                    <a:pt x="189" y="0"/>
                  </a:moveTo>
                  <a:cubicBezTo>
                    <a:pt x="29" y="0"/>
                    <a:pt x="29" y="0"/>
                    <a:pt x="29" y="0"/>
                  </a:cubicBezTo>
                  <a:cubicBezTo>
                    <a:pt x="13" y="0"/>
                    <a:pt x="0" y="13"/>
                    <a:pt x="0" y="29"/>
                  </a:cubicBezTo>
                  <a:cubicBezTo>
                    <a:pt x="0" y="92"/>
                    <a:pt x="0" y="92"/>
                    <a:pt x="0" y="92"/>
                  </a:cubicBezTo>
                  <a:cubicBezTo>
                    <a:pt x="0" y="108"/>
                    <a:pt x="13" y="122"/>
                    <a:pt x="29" y="122"/>
                  </a:cubicBezTo>
                  <a:cubicBezTo>
                    <a:pt x="189" y="122"/>
                    <a:pt x="189" y="122"/>
                    <a:pt x="189" y="122"/>
                  </a:cubicBezTo>
                  <a:lnTo>
                    <a:pt x="189" y="0"/>
                  </a:ln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73" name="Freeform 14">
              <a:extLst>
                <a:ext uri="{FF2B5EF4-FFF2-40B4-BE49-F238E27FC236}">
                  <a16:creationId xmlns:a16="http://schemas.microsoft.com/office/drawing/2014/main" id="{8F8694F8-42C8-4B6B-82D3-0D766F5F70AF}"/>
                </a:ext>
              </a:extLst>
            </p:cNvPr>
            <p:cNvSpPr>
              <a:spLocks/>
            </p:cNvSpPr>
            <p:nvPr userDrawn="1"/>
          </p:nvSpPr>
          <p:spPr bwMode="auto">
            <a:xfrm>
              <a:off x="4165" y="861"/>
              <a:ext cx="565" cy="213"/>
            </a:xfrm>
            <a:custGeom>
              <a:avLst/>
              <a:gdLst>
                <a:gd name="T0" fmla="*/ 320 w 320"/>
                <a:gd name="T1" fmla="*/ 121 h 121"/>
                <a:gd name="T2" fmla="*/ 29 w 320"/>
                <a:gd name="T3" fmla="*/ 121 h 121"/>
                <a:gd name="T4" fmla="*/ 0 w 320"/>
                <a:gd name="T5" fmla="*/ 92 h 121"/>
                <a:gd name="T6" fmla="*/ 0 w 320"/>
                <a:gd name="T7" fmla="*/ 29 h 121"/>
                <a:gd name="T8" fmla="*/ 29 w 320"/>
                <a:gd name="T9" fmla="*/ 0 h 121"/>
                <a:gd name="T10" fmla="*/ 87 w 320"/>
                <a:gd name="T11" fmla="*/ 0 h 121"/>
                <a:gd name="T12" fmla="*/ 126 w 320"/>
                <a:gd name="T13" fmla="*/ 25 h 121"/>
                <a:gd name="T14" fmla="*/ 126 w 320"/>
                <a:gd name="T15" fmla="*/ 32 h 121"/>
                <a:gd name="T16" fmla="*/ 154 w 320"/>
                <a:gd name="T17" fmla="*/ 61 h 121"/>
                <a:gd name="T18" fmla="*/ 164 w 320"/>
                <a:gd name="T19" fmla="*/ 61 h 121"/>
                <a:gd name="T20" fmla="*/ 193 w 320"/>
                <a:gd name="T21" fmla="*/ 32 h 121"/>
                <a:gd name="T22" fmla="*/ 193 w 320"/>
                <a:gd name="T23" fmla="*/ 25 h 121"/>
                <a:gd name="T24" fmla="*/ 177 w 320"/>
                <a:gd name="T25" fmla="*/ 0 h 121"/>
                <a:gd name="T26" fmla="*/ 320 w 320"/>
                <a:gd name="T27" fmla="*/ 0 h 121"/>
                <a:gd name="T28" fmla="*/ 320 w 320"/>
                <a:gd name="T2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0" h="121">
                  <a:moveTo>
                    <a:pt x="320" y="121"/>
                  </a:moveTo>
                  <a:cubicBezTo>
                    <a:pt x="29" y="121"/>
                    <a:pt x="29" y="121"/>
                    <a:pt x="29" y="121"/>
                  </a:cubicBezTo>
                  <a:cubicBezTo>
                    <a:pt x="13" y="121"/>
                    <a:pt x="0" y="108"/>
                    <a:pt x="0" y="92"/>
                  </a:cubicBezTo>
                  <a:cubicBezTo>
                    <a:pt x="0" y="29"/>
                    <a:pt x="0" y="29"/>
                    <a:pt x="0" y="29"/>
                  </a:cubicBezTo>
                  <a:cubicBezTo>
                    <a:pt x="0" y="13"/>
                    <a:pt x="13" y="0"/>
                    <a:pt x="29" y="0"/>
                  </a:cubicBezTo>
                  <a:cubicBezTo>
                    <a:pt x="87" y="0"/>
                    <a:pt x="87" y="0"/>
                    <a:pt x="87" y="0"/>
                  </a:cubicBezTo>
                  <a:cubicBezTo>
                    <a:pt x="112" y="0"/>
                    <a:pt x="126" y="14"/>
                    <a:pt x="126" y="25"/>
                  </a:cubicBezTo>
                  <a:cubicBezTo>
                    <a:pt x="126" y="32"/>
                    <a:pt x="126" y="32"/>
                    <a:pt x="126" y="32"/>
                  </a:cubicBezTo>
                  <a:cubicBezTo>
                    <a:pt x="126" y="48"/>
                    <a:pt x="139" y="61"/>
                    <a:pt x="154" y="61"/>
                  </a:cubicBezTo>
                  <a:cubicBezTo>
                    <a:pt x="164" y="61"/>
                    <a:pt x="164" y="61"/>
                    <a:pt x="164" y="61"/>
                  </a:cubicBezTo>
                  <a:cubicBezTo>
                    <a:pt x="180" y="61"/>
                    <a:pt x="193" y="48"/>
                    <a:pt x="193" y="32"/>
                  </a:cubicBezTo>
                  <a:cubicBezTo>
                    <a:pt x="193" y="25"/>
                    <a:pt x="193" y="25"/>
                    <a:pt x="193" y="25"/>
                  </a:cubicBezTo>
                  <a:cubicBezTo>
                    <a:pt x="193" y="14"/>
                    <a:pt x="186" y="4"/>
                    <a:pt x="177" y="0"/>
                  </a:cubicBezTo>
                  <a:cubicBezTo>
                    <a:pt x="320" y="0"/>
                    <a:pt x="320" y="0"/>
                    <a:pt x="320" y="0"/>
                  </a:cubicBezTo>
                  <a:lnTo>
                    <a:pt x="320" y="121"/>
                  </a:ln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74" name="Freeform 15">
              <a:extLst>
                <a:ext uri="{FF2B5EF4-FFF2-40B4-BE49-F238E27FC236}">
                  <a16:creationId xmlns:a16="http://schemas.microsoft.com/office/drawing/2014/main" id="{4405D6F5-92BF-46C1-BB01-B442330FD790}"/>
                </a:ext>
              </a:extLst>
            </p:cNvPr>
            <p:cNvSpPr>
              <a:spLocks/>
            </p:cNvSpPr>
            <p:nvPr userDrawn="1"/>
          </p:nvSpPr>
          <p:spPr bwMode="auto">
            <a:xfrm>
              <a:off x="4214" y="1074"/>
              <a:ext cx="516" cy="209"/>
            </a:xfrm>
            <a:custGeom>
              <a:avLst/>
              <a:gdLst>
                <a:gd name="T0" fmla="*/ 292 w 292"/>
                <a:gd name="T1" fmla="*/ 27 h 118"/>
                <a:gd name="T2" fmla="*/ 292 w 292"/>
                <a:gd name="T3" fmla="*/ 32 h 118"/>
                <a:gd name="T4" fmla="*/ 292 w 292"/>
                <a:gd name="T5" fmla="*/ 35 h 118"/>
                <a:gd name="T6" fmla="*/ 267 w 292"/>
                <a:gd name="T7" fmla="*/ 61 h 118"/>
                <a:gd name="T8" fmla="*/ 229 w 292"/>
                <a:gd name="T9" fmla="*/ 61 h 118"/>
                <a:gd name="T10" fmla="*/ 229 w 292"/>
                <a:gd name="T11" fmla="*/ 93 h 118"/>
                <a:gd name="T12" fmla="*/ 203 w 292"/>
                <a:gd name="T13" fmla="*/ 118 h 118"/>
                <a:gd name="T14" fmla="*/ 103 w 292"/>
                <a:gd name="T15" fmla="*/ 118 h 118"/>
                <a:gd name="T16" fmla="*/ 103 w 292"/>
                <a:gd name="T17" fmla="*/ 86 h 118"/>
                <a:gd name="T18" fmla="*/ 78 w 292"/>
                <a:gd name="T19" fmla="*/ 61 h 118"/>
                <a:gd name="T20" fmla="*/ 11 w 292"/>
                <a:gd name="T21" fmla="*/ 61 h 118"/>
                <a:gd name="T22" fmla="*/ 36 w 292"/>
                <a:gd name="T23" fmla="*/ 35 h 118"/>
                <a:gd name="T24" fmla="*/ 36 w 292"/>
                <a:gd name="T25" fmla="*/ 27 h 118"/>
                <a:gd name="T26" fmla="*/ 11 w 292"/>
                <a:gd name="T27" fmla="*/ 1 h 118"/>
                <a:gd name="T28" fmla="*/ 48 w 292"/>
                <a:gd name="T29" fmla="*/ 1 h 118"/>
                <a:gd name="T30" fmla="*/ 48 w 292"/>
                <a:gd name="T31" fmla="*/ 0 h 118"/>
                <a:gd name="T32" fmla="*/ 203 w 292"/>
                <a:gd name="T33" fmla="*/ 0 h 118"/>
                <a:gd name="T34" fmla="*/ 292 w 292"/>
                <a:gd name="T35" fmla="*/ 0 h 118"/>
                <a:gd name="T36" fmla="*/ 292 w 292"/>
                <a:gd name="T37" fmla="*/ 2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2" h="118">
                  <a:moveTo>
                    <a:pt x="292" y="27"/>
                  </a:moveTo>
                  <a:cubicBezTo>
                    <a:pt x="292" y="32"/>
                    <a:pt x="292" y="32"/>
                    <a:pt x="292" y="32"/>
                  </a:cubicBezTo>
                  <a:cubicBezTo>
                    <a:pt x="292" y="35"/>
                    <a:pt x="292" y="35"/>
                    <a:pt x="292" y="35"/>
                  </a:cubicBezTo>
                  <a:cubicBezTo>
                    <a:pt x="292" y="49"/>
                    <a:pt x="281" y="61"/>
                    <a:pt x="267" y="61"/>
                  </a:cubicBezTo>
                  <a:cubicBezTo>
                    <a:pt x="229" y="61"/>
                    <a:pt x="229" y="61"/>
                    <a:pt x="229" y="61"/>
                  </a:cubicBezTo>
                  <a:cubicBezTo>
                    <a:pt x="229" y="93"/>
                    <a:pt x="229" y="93"/>
                    <a:pt x="229" y="93"/>
                  </a:cubicBezTo>
                  <a:cubicBezTo>
                    <a:pt x="229" y="107"/>
                    <a:pt x="217" y="118"/>
                    <a:pt x="203" y="118"/>
                  </a:cubicBezTo>
                  <a:cubicBezTo>
                    <a:pt x="103" y="118"/>
                    <a:pt x="103" y="118"/>
                    <a:pt x="103" y="118"/>
                  </a:cubicBezTo>
                  <a:cubicBezTo>
                    <a:pt x="103" y="86"/>
                    <a:pt x="103" y="86"/>
                    <a:pt x="103" y="86"/>
                  </a:cubicBezTo>
                  <a:cubicBezTo>
                    <a:pt x="103" y="72"/>
                    <a:pt x="92" y="61"/>
                    <a:pt x="78" y="61"/>
                  </a:cubicBezTo>
                  <a:cubicBezTo>
                    <a:pt x="11" y="61"/>
                    <a:pt x="11" y="61"/>
                    <a:pt x="11" y="61"/>
                  </a:cubicBezTo>
                  <a:cubicBezTo>
                    <a:pt x="25" y="61"/>
                    <a:pt x="36" y="49"/>
                    <a:pt x="36" y="35"/>
                  </a:cubicBezTo>
                  <a:cubicBezTo>
                    <a:pt x="36" y="27"/>
                    <a:pt x="36" y="27"/>
                    <a:pt x="36" y="27"/>
                  </a:cubicBezTo>
                  <a:cubicBezTo>
                    <a:pt x="36" y="13"/>
                    <a:pt x="25" y="1"/>
                    <a:pt x="11" y="1"/>
                  </a:cubicBezTo>
                  <a:cubicBezTo>
                    <a:pt x="0" y="1"/>
                    <a:pt x="19" y="1"/>
                    <a:pt x="48" y="1"/>
                  </a:cubicBezTo>
                  <a:cubicBezTo>
                    <a:pt x="48" y="0"/>
                    <a:pt x="48" y="0"/>
                    <a:pt x="48" y="0"/>
                  </a:cubicBezTo>
                  <a:cubicBezTo>
                    <a:pt x="203" y="0"/>
                    <a:pt x="203" y="0"/>
                    <a:pt x="203" y="0"/>
                  </a:cubicBezTo>
                  <a:cubicBezTo>
                    <a:pt x="292" y="0"/>
                    <a:pt x="292" y="0"/>
                    <a:pt x="292" y="0"/>
                  </a:cubicBezTo>
                  <a:lnTo>
                    <a:pt x="292" y="27"/>
                  </a:ln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75" name="Freeform 16">
              <a:extLst>
                <a:ext uri="{FF2B5EF4-FFF2-40B4-BE49-F238E27FC236}">
                  <a16:creationId xmlns:a16="http://schemas.microsoft.com/office/drawing/2014/main" id="{F7904F97-5DAA-4B28-AD46-B45C5C9BFF5A}"/>
                </a:ext>
              </a:extLst>
            </p:cNvPr>
            <p:cNvSpPr>
              <a:spLocks/>
            </p:cNvSpPr>
            <p:nvPr userDrawn="1"/>
          </p:nvSpPr>
          <p:spPr bwMode="auto">
            <a:xfrm>
              <a:off x="4027" y="1182"/>
              <a:ext cx="367" cy="101"/>
            </a:xfrm>
            <a:custGeom>
              <a:avLst/>
              <a:gdLst>
                <a:gd name="T0" fmla="*/ 208 w 208"/>
                <a:gd name="T1" fmla="*/ 57 h 57"/>
                <a:gd name="T2" fmla="*/ 208 w 208"/>
                <a:gd name="T3" fmla="*/ 25 h 57"/>
                <a:gd name="T4" fmla="*/ 182 w 208"/>
                <a:gd name="T5" fmla="*/ 0 h 57"/>
                <a:gd name="T6" fmla="*/ 37 w 208"/>
                <a:gd name="T7" fmla="*/ 0 h 57"/>
                <a:gd name="T8" fmla="*/ 12 w 208"/>
                <a:gd name="T9" fmla="*/ 25 h 57"/>
                <a:gd name="T10" fmla="*/ 12 w 208"/>
                <a:gd name="T11" fmla="*/ 31 h 57"/>
                <a:gd name="T12" fmla="*/ 0 w 208"/>
                <a:gd name="T13" fmla="*/ 57 h 57"/>
                <a:gd name="T14" fmla="*/ 208 w 208"/>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8" h="57">
                  <a:moveTo>
                    <a:pt x="208" y="57"/>
                  </a:moveTo>
                  <a:cubicBezTo>
                    <a:pt x="208" y="25"/>
                    <a:pt x="208" y="25"/>
                    <a:pt x="208" y="25"/>
                  </a:cubicBezTo>
                  <a:cubicBezTo>
                    <a:pt x="208" y="11"/>
                    <a:pt x="196" y="0"/>
                    <a:pt x="182" y="0"/>
                  </a:cubicBezTo>
                  <a:cubicBezTo>
                    <a:pt x="37" y="0"/>
                    <a:pt x="37" y="0"/>
                    <a:pt x="37" y="0"/>
                  </a:cubicBezTo>
                  <a:cubicBezTo>
                    <a:pt x="23" y="0"/>
                    <a:pt x="12" y="11"/>
                    <a:pt x="12" y="25"/>
                  </a:cubicBezTo>
                  <a:cubicBezTo>
                    <a:pt x="12" y="31"/>
                    <a:pt x="12" y="31"/>
                    <a:pt x="12" y="31"/>
                  </a:cubicBezTo>
                  <a:cubicBezTo>
                    <a:pt x="12" y="41"/>
                    <a:pt x="7" y="51"/>
                    <a:pt x="0" y="57"/>
                  </a:cubicBezTo>
                  <a:lnTo>
                    <a:pt x="208" y="57"/>
                  </a:ln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76" name="Freeform 17">
              <a:extLst>
                <a:ext uri="{FF2B5EF4-FFF2-40B4-BE49-F238E27FC236}">
                  <a16:creationId xmlns:a16="http://schemas.microsoft.com/office/drawing/2014/main" id="{26623927-E286-4910-892D-1CD742F38704}"/>
                </a:ext>
              </a:extLst>
            </p:cNvPr>
            <p:cNvSpPr>
              <a:spLocks/>
            </p:cNvSpPr>
            <p:nvPr userDrawn="1"/>
          </p:nvSpPr>
          <p:spPr bwMode="auto">
            <a:xfrm>
              <a:off x="3212" y="1716"/>
              <a:ext cx="828" cy="348"/>
            </a:xfrm>
            <a:custGeom>
              <a:avLst/>
              <a:gdLst>
                <a:gd name="T0" fmla="*/ 469 w 469"/>
                <a:gd name="T1" fmla="*/ 88 h 197"/>
                <a:gd name="T2" fmla="*/ 469 w 469"/>
                <a:gd name="T3" fmla="*/ 128 h 197"/>
                <a:gd name="T4" fmla="*/ 440 w 469"/>
                <a:gd name="T5" fmla="*/ 127 h 197"/>
                <a:gd name="T6" fmla="*/ 437 w 469"/>
                <a:gd name="T7" fmla="*/ 127 h 197"/>
                <a:gd name="T8" fmla="*/ 403 w 469"/>
                <a:gd name="T9" fmla="*/ 161 h 197"/>
                <a:gd name="T10" fmla="*/ 403 w 469"/>
                <a:gd name="T11" fmla="*/ 167 h 197"/>
                <a:gd name="T12" fmla="*/ 373 w 469"/>
                <a:gd name="T13" fmla="*/ 197 h 197"/>
                <a:gd name="T14" fmla="*/ 135 w 469"/>
                <a:gd name="T15" fmla="*/ 197 h 197"/>
                <a:gd name="T16" fmla="*/ 135 w 469"/>
                <a:gd name="T17" fmla="*/ 167 h 197"/>
                <a:gd name="T18" fmla="*/ 135 w 469"/>
                <a:gd name="T19" fmla="*/ 161 h 197"/>
                <a:gd name="T20" fmla="*/ 101 w 469"/>
                <a:gd name="T21" fmla="*/ 127 h 197"/>
                <a:gd name="T22" fmla="*/ 94 w 469"/>
                <a:gd name="T23" fmla="*/ 127 h 197"/>
                <a:gd name="T24" fmla="*/ 65 w 469"/>
                <a:gd name="T25" fmla="*/ 100 h 197"/>
                <a:gd name="T26" fmla="*/ 31 w 469"/>
                <a:gd name="T27" fmla="*/ 69 h 197"/>
                <a:gd name="T28" fmla="*/ 29 w 469"/>
                <a:gd name="T29" fmla="*/ 69 h 197"/>
                <a:gd name="T30" fmla="*/ 0 w 469"/>
                <a:gd name="T31" fmla="*/ 39 h 197"/>
                <a:gd name="T32" fmla="*/ 0 w 469"/>
                <a:gd name="T33" fmla="*/ 29 h 197"/>
                <a:gd name="T34" fmla="*/ 29 w 469"/>
                <a:gd name="T35" fmla="*/ 0 h 197"/>
                <a:gd name="T36" fmla="*/ 169 w 469"/>
                <a:gd name="T37" fmla="*/ 0 h 197"/>
                <a:gd name="T38" fmla="*/ 190 w 469"/>
                <a:gd name="T39" fmla="*/ 0 h 197"/>
                <a:gd name="T40" fmla="*/ 238 w 469"/>
                <a:gd name="T41" fmla="*/ 0 h 197"/>
                <a:gd name="T42" fmla="*/ 267 w 469"/>
                <a:gd name="T43" fmla="*/ 27 h 197"/>
                <a:gd name="T44" fmla="*/ 301 w 469"/>
                <a:gd name="T45" fmla="*/ 58 h 197"/>
                <a:gd name="T46" fmla="*/ 440 w 469"/>
                <a:gd name="T47" fmla="*/ 58 h 197"/>
                <a:gd name="T48" fmla="*/ 469 w 469"/>
                <a:gd name="T49" fmla="*/ 8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9" h="197">
                  <a:moveTo>
                    <a:pt x="469" y="88"/>
                  </a:moveTo>
                  <a:cubicBezTo>
                    <a:pt x="469" y="128"/>
                    <a:pt x="469" y="128"/>
                    <a:pt x="469" y="128"/>
                  </a:cubicBezTo>
                  <a:cubicBezTo>
                    <a:pt x="440" y="127"/>
                    <a:pt x="440" y="127"/>
                    <a:pt x="440" y="127"/>
                  </a:cubicBezTo>
                  <a:cubicBezTo>
                    <a:pt x="437" y="127"/>
                    <a:pt x="437" y="127"/>
                    <a:pt x="437" y="127"/>
                  </a:cubicBezTo>
                  <a:cubicBezTo>
                    <a:pt x="418" y="127"/>
                    <a:pt x="403" y="143"/>
                    <a:pt x="403" y="161"/>
                  </a:cubicBezTo>
                  <a:cubicBezTo>
                    <a:pt x="403" y="167"/>
                    <a:pt x="403" y="167"/>
                    <a:pt x="403" y="167"/>
                  </a:cubicBezTo>
                  <a:cubicBezTo>
                    <a:pt x="403" y="183"/>
                    <a:pt x="390" y="197"/>
                    <a:pt x="373" y="197"/>
                  </a:cubicBezTo>
                  <a:cubicBezTo>
                    <a:pt x="135" y="197"/>
                    <a:pt x="135" y="197"/>
                    <a:pt x="135" y="197"/>
                  </a:cubicBezTo>
                  <a:cubicBezTo>
                    <a:pt x="135" y="167"/>
                    <a:pt x="135" y="167"/>
                    <a:pt x="135" y="167"/>
                  </a:cubicBezTo>
                  <a:cubicBezTo>
                    <a:pt x="135" y="161"/>
                    <a:pt x="135" y="161"/>
                    <a:pt x="135" y="161"/>
                  </a:cubicBezTo>
                  <a:cubicBezTo>
                    <a:pt x="135" y="143"/>
                    <a:pt x="120" y="127"/>
                    <a:pt x="101" y="127"/>
                  </a:cubicBezTo>
                  <a:cubicBezTo>
                    <a:pt x="94" y="127"/>
                    <a:pt x="94" y="127"/>
                    <a:pt x="94" y="127"/>
                  </a:cubicBezTo>
                  <a:cubicBezTo>
                    <a:pt x="79" y="127"/>
                    <a:pt x="66" y="115"/>
                    <a:pt x="65" y="100"/>
                  </a:cubicBezTo>
                  <a:cubicBezTo>
                    <a:pt x="63" y="82"/>
                    <a:pt x="49" y="69"/>
                    <a:pt x="31" y="69"/>
                  </a:cubicBezTo>
                  <a:cubicBezTo>
                    <a:pt x="29" y="69"/>
                    <a:pt x="29" y="69"/>
                    <a:pt x="29" y="69"/>
                  </a:cubicBezTo>
                  <a:cubicBezTo>
                    <a:pt x="13" y="69"/>
                    <a:pt x="0" y="56"/>
                    <a:pt x="0" y="39"/>
                  </a:cubicBezTo>
                  <a:cubicBezTo>
                    <a:pt x="0" y="29"/>
                    <a:pt x="0" y="29"/>
                    <a:pt x="0" y="29"/>
                  </a:cubicBezTo>
                  <a:cubicBezTo>
                    <a:pt x="0" y="13"/>
                    <a:pt x="13" y="0"/>
                    <a:pt x="29" y="0"/>
                  </a:cubicBezTo>
                  <a:cubicBezTo>
                    <a:pt x="169" y="0"/>
                    <a:pt x="169" y="0"/>
                    <a:pt x="169" y="0"/>
                  </a:cubicBezTo>
                  <a:cubicBezTo>
                    <a:pt x="190" y="0"/>
                    <a:pt x="190" y="0"/>
                    <a:pt x="190" y="0"/>
                  </a:cubicBezTo>
                  <a:cubicBezTo>
                    <a:pt x="238" y="0"/>
                    <a:pt x="238" y="0"/>
                    <a:pt x="238" y="0"/>
                  </a:cubicBezTo>
                  <a:cubicBezTo>
                    <a:pt x="253" y="0"/>
                    <a:pt x="266" y="12"/>
                    <a:pt x="267" y="27"/>
                  </a:cubicBezTo>
                  <a:cubicBezTo>
                    <a:pt x="269" y="45"/>
                    <a:pt x="284" y="58"/>
                    <a:pt x="301" y="58"/>
                  </a:cubicBezTo>
                  <a:cubicBezTo>
                    <a:pt x="440" y="58"/>
                    <a:pt x="440" y="58"/>
                    <a:pt x="440" y="58"/>
                  </a:cubicBezTo>
                  <a:cubicBezTo>
                    <a:pt x="456" y="58"/>
                    <a:pt x="469" y="71"/>
                    <a:pt x="469" y="88"/>
                  </a:cubicBezTo>
                  <a:close/>
                </a:path>
              </a:pathLst>
            </a:custGeom>
            <a:solidFill>
              <a:srgbClr val="0100FE"/>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lvl="0"/>
              <a:endParaRPr lang="nl-NL" b="0" i="0">
                <a:latin typeface="Arial" panose="020B0604020202020204" pitchFamily="34" charset="0"/>
                <a:cs typeface="Arial" panose="020B0604020202020204" pitchFamily="34" charset="0"/>
              </a:endParaRPr>
            </a:p>
          </p:txBody>
        </p:sp>
        <p:sp>
          <p:nvSpPr>
            <p:cNvPr id="77" name="Freeform 18">
              <a:extLst>
                <a:ext uri="{FF2B5EF4-FFF2-40B4-BE49-F238E27FC236}">
                  <a16:creationId xmlns:a16="http://schemas.microsoft.com/office/drawing/2014/main" id="{3052F4F9-4BF3-46BB-82AD-99C3B64E10C4}"/>
                </a:ext>
              </a:extLst>
            </p:cNvPr>
            <p:cNvSpPr>
              <a:spLocks/>
            </p:cNvSpPr>
            <p:nvPr userDrawn="1"/>
          </p:nvSpPr>
          <p:spPr bwMode="auto">
            <a:xfrm>
              <a:off x="3807" y="1942"/>
              <a:ext cx="579" cy="207"/>
            </a:xfrm>
            <a:custGeom>
              <a:avLst/>
              <a:gdLst>
                <a:gd name="T0" fmla="*/ 0 w 328"/>
                <a:gd name="T1" fmla="*/ 69 h 117"/>
                <a:gd name="T2" fmla="*/ 0 w 328"/>
                <a:gd name="T3" fmla="*/ 117 h 117"/>
                <a:gd name="T4" fmla="*/ 101 w 328"/>
                <a:gd name="T5" fmla="*/ 117 h 117"/>
                <a:gd name="T6" fmla="*/ 122 w 328"/>
                <a:gd name="T7" fmla="*/ 117 h 117"/>
                <a:gd name="T8" fmla="*/ 170 w 328"/>
                <a:gd name="T9" fmla="*/ 117 h 117"/>
                <a:gd name="T10" fmla="*/ 199 w 328"/>
                <a:gd name="T11" fmla="*/ 90 h 117"/>
                <a:gd name="T12" fmla="*/ 233 w 328"/>
                <a:gd name="T13" fmla="*/ 59 h 117"/>
                <a:gd name="T14" fmla="*/ 328 w 328"/>
                <a:gd name="T15" fmla="*/ 59 h 117"/>
                <a:gd name="T16" fmla="*/ 328 w 328"/>
                <a:gd name="T17" fmla="*/ 0 h 117"/>
                <a:gd name="T18" fmla="*/ 222 w 328"/>
                <a:gd name="T19" fmla="*/ 0 h 117"/>
                <a:gd name="T20" fmla="*/ 94 w 328"/>
                <a:gd name="T21" fmla="*/ 0 h 117"/>
                <a:gd name="T22" fmla="*/ 66 w 328"/>
                <a:gd name="T23" fmla="*/ 33 h 117"/>
                <a:gd name="T24" fmla="*/ 66 w 328"/>
                <a:gd name="T25" fmla="*/ 39 h 117"/>
                <a:gd name="T26" fmla="*/ 36 w 328"/>
                <a:gd name="T27" fmla="*/ 69 h 117"/>
                <a:gd name="T28" fmla="*/ 0 w 328"/>
                <a:gd name="T29" fmla="*/ 6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8" h="117">
                  <a:moveTo>
                    <a:pt x="0" y="69"/>
                  </a:moveTo>
                  <a:cubicBezTo>
                    <a:pt x="0" y="117"/>
                    <a:pt x="0" y="117"/>
                    <a:pt x="0" y="117"/>
                  </a:cubicBezTo>
                  <a:cubicBezTo>
                    <a:pt x="101" y="117"/>
                    <a:pt x="101" y="117"/>
                    <a:pt x="101" y="117"/>
                  </a:cubicBezTo>
                  <a:cubicBezTo>
                    <a:pt x="122" y="117"/>
                    <a:pt x="122" y="117"/>
                    <a:pt x="122" y="117"/>
                  </a:cubicBezTo>
                  <a:cubicBezTo>
                    <a:pt x="170" y="117"/>
                    <a:pt x="170" y="117"/>
                    <a:pt x="170" y="117"/>
                  </a:cubicBezTo>
                  <a:cubicBezTo>
                    <a:pt x="186" y="117"/>
                    <a:pt x="198" y="105"/>
                    <a:pt x="199" y="90"/>
                  </a:cubicBezTo>
                  <a:cubicBezTo>
                    <a:pt x="201" y="73"/>
                    <a:pt x="216" y="59"/>
                    <a:pt x="233" y="59"/>
                  </a:cubicBezTo>
                  <a:cubicBezTo>
                    <a:pt x="328" y="59"/>
                    <a:pt x="328" y="59"/>
                    <a:pt x="328" y="59"/>
                  </a:cubicBezTo>
                  <a:cubicBezTo>
                    <a:pt x="328" y="0"/>
                    <a:pt x="328" y="0"/>
                    <a:pt x="328" y="0"/>
                  </a:cubicBezTo>
                  <a:cubicBezTo>
                    <a:pt x="222" y="0"/>
                    <a:pt x="222" y="0"/>
                    <a:pt x="222" y="0"/>
                  </a:cubicBezTo>
                  <a:cubicBezTo>
                    <a:pt x="94" y="0"/>
                    <a:pt x="94" y="0"/>
                    <a:pt x="94" y="0"/>
                  </a:cubicBezTo>
                  <a:cubicBezTo>
                    <a:pt x="79" y="3"/>
                    <a:pt x="66" y="17"/>
                    <a:pt x="66" y="33"/>
                  </a:cubicBezTo>
                  <a:cubicBezTo>
                    <a:pt x="66" y="39"/>
                    <a:pt x="66" y="39"/>
                    <a:pt x="66" y="39"/>
                  </a:cubicBezTo>
                  <a:cubicBezTo>
                    <a:pt x="66" y="55"/>
                    <a:pt x="53" y="69"/>
                    <a:pt x="36" y="69"/>
                  </a:cubicBezTo>
                  <a:lnTo>
                    <a:pt x="0" y="69"/>
                  </a:lnTo>
                  <a:close/>
                </a:path>
              </a:pathLst>
            </a:custGeom>
            <a:solidFill>
              <a:srgbClr val="0100FE"/>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lvl="0"/>
              <a:endParaRPr lang="nl-NL" b="0" i="0">
                <a:latin typeface="Arial" panose="020B0604020202020204" pitchFamily="34" charset="0"/>
                <a:cs typeface="Arial" panose="020B0604020202020204" pitchFamily="34" charset="0"/>
              </a:endParaRPr>
            </a:p>
          </p:txBody>
        </p:sp>
        <p:sp>
          <p:nvSpPr>
            <p:cNvPr id="78" name="Freeform 19">
              <a:extLst>
                <a:ext uri="{FF2B5EF4-FFF2-40B4-BE49-F238E27FC236}">
                  <a16:creationId xmlns:a16="http://schemas.microsoft.com/office/drawing/2014/main" id="{3ECF4FC7-1BA7-4F95-9572-C3E6640FFFBD}"/>
                </a:ext>
              </a:extLst>
            </p:cNvPr>
            <p:cNvSpPr>
              <a:spLocks/>
            </p:cNvSpPr>
            <p:nvPr userDrawn="1"/>
          </p:nvSpPr>
          <p:spPr bwMode="auto">
            <a:xfrm>
              <a:off x="3448" y="1283"/>
              <a:ext cx="1171" cy="659"/>
            </a:xfrm>
            <a:custGeom>
              <a:avLst/>
              <a:gdLst>
                <a:gd name="T0" fmla="*/ 598 w 663"/>
                <a:gd name="T1" fmla="*/ 348 h 373"/>
                <a:gd name="T2" fmla="*/ 572 w 663"/>
                <a:gd name="T3" fmla="*/ 373 h 373"/>
                <a:gd name="T4" fmla="*/ 425 w 663"/>
                <a:gd name="T5" fmla="*/ 373 h 373"/>
                <a:gd name="T6" fmla="*/ 335 w 663"/>
                <a:gd name="T7" fmla="*/ 373 h 373"/>
                <a:gd name="T8" fmla="*/ 335 w 663"/>
                <a:gd name="T9" fmla="*/ 333 h 373"/>
                <a:gd name="T10" fmla="*/ 306 w 663"/>
                <a:gd name="T11" fmla="*/ 303 h 373"/>
                <a:gd name="T12" fmla="*/ 167 w 663"/>
                <a:gd name="T13" fmla="*/ 303 h 373"/>
                <a:gd name="T14" fmla="*/ 133 w 663"/>
                <a:gd name="T15" fmla="*/ 272 h 373"/>
                <a:gd name="T16" fmla="*/ 104 w 663"/>
                <a:gd name="T17" fmla="*/ 245 h 373"/>
                <a:gd name="T18" fmla="*/ 56 w 663"/>
                <a:gd name="T19" fmla="*/ 245 h 373"/>
                <a:gd name="T20" fmla="*/ 35 w 663"/>
                <a:gd name="T21" fmla="*/ 245 h 373"/>
                <a:gd name="T22" fmla="*/ 0 w 663"/>
                <a:gd name="T23" fmla="*/ 245 h 373"/>
                <a:gd name="T24" fmla="*/ 0 w 663"/>
                <a:gd name="T25" fmla="*/ 25 h 373"/>
                <a:gd name="T26" fmla="*/ 25 w 663"/>
                <a:gd name="T27" fmla="*/ 0 h 373"/>
                <a:gd name="T28" fmla="*/ 597 w 663"/>
                <a:gd name="T29" fmla="*/ 0 h 373"/>
                <a:gd name="T30" fmla="*/ 597 w 663"/>
                <a:gd name="T31" fmla="*/ 142 h 373"/>
                <a:gd name="T32" fmla="*/ 597 w 663"/>
                <a:gd name="T33" fmla="*/ 164 h 373"/>
                <a:gd name="T34" fmla="*/ 622 w 663"/>
                <a:gd name="T35" fmla="*/ 189 h 373"/>
                <a:gd name="T36" fmla="*/ 662 w 663"/>
                <a:gd name="T37" fmla="*/ 189 h 373"/>
                <a:gd name="T38" fmla="*/ 663 w 663"/>
                <a:gd name="T39" fmla="*/ 307 h 373"/>
                <a:gd name="T40" fmla="*/ 628 w 663"/>
                <a:gd name="T41" fmla="*/ 307 h 373"/>
                <a:gd name="T42" fmla="*/ 598 w 663"/>
                <a:gd name="T43" fmla="*/ 335 h 373"/>
                <a:gd name="T44" fmla="*/ 598 w 663"/>
                <a:gd name="T45" fmla="*/ 348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3" h="373">
                  <a:moveTo>
                    <a:pt x="598" y="348"/>
                  </a:moveTo>
                  <a:cubicBezTo>
                    <a:pt x="598" y="362"/>
                    <a:pt x="586" y="373"/>
                    <a:pt x="572" y="373"/>
                  </a:cubicBezTo>
                  <a:cubicBezTo>
                    <a:pt x="425" y="373"/>
                    <a:pt x="425" y="373"/>
                    <a:pt x="425" y="373"/>
                  </a:cubicBezTo>
                  <a:cubicBezTo>
                    <a:pt x="335" y="373"/>
                    <a:pt x="335" y="373"/>
                    <a:pt x="335" y="373"/>
                  </a:cubicBezTo>
                  <a:cubicBezTo>
                    <a:pt x="335" y="333"/>
                    <a:pt x="335" y="333"/>
                    <a:pt x="335" y="333"/>
                  </a:cubicBezTo>
                  <a:cubicBezTo>
                    <a:pt x="335" y="316"/>
                    <a:pt x="322" y="303"/>
                    <a:pt x="306" y="303"/>
                  </a:cubicBezTo>
                  <a:cubicBezTo>
                    <a:pt x="167" y="303"/>
                    <a:pt x="167" y="303"/>
                    <a:pt x="167" y="303"/>
                  </a:cubicBezTo>
                  <a:cubicBezTo>
                    <a:pt x="150" y="303"/>
                    <a:pt x="135" y="290"/>
                    <a:pt x="133" y="272"/>
                  </a:cubicBezTo>
                  <a:cubicBezTo>
                    <a:pt x="132" y="257"/>
                    <a:pt x="119" y="245"/>
                    <a:pt x="104" y="245"/>
                  </a:cubicBezTo>
                  <a:cubicBezTo>
                    <a:pt x="56" y="245"/>
                    <a:pt x="56" y="245"/>
                    <a:pt x="56" y="245"/>
                  </a:cubicBezTo>
                  <a:cubicBezTo>
                    <a:pt x="35" y="245"/>
                    <a:pt x="35" y="245"/>
                    <a:pt x="35" y="245"/>
                  </a:cubicBezTo>
                  <a:cubicBezTo>
                    <a:pt x="0" y="245"/>
                    <a:pt x="0" y="245"/>
                    <a:pt x="0" y="245"/>
                  </a:cubicBezTo>
                  <a:cubicBezTo>
                    <a:pt x="0" y="25"/>
                    <a:pt x="0" y="25"/>
                    <a:pt x="0" y="25"/>
                  </a:cubicBezTo>
                  <a:cubicBezTo>
                    <a:pt x="0" y="11"/>
                    <a:pt x="11" y="0"/>
                    <a:pt x="25" y="0"/>
                  </a:cubicBezTo>
                  <a:cubicBezTo>
                    <a:pt x="597" y="0"/>
                    <a:pt x="597" y="0"/>
                    <a:pt x="597" y="0"/>
                  </a:cubicBezTo>
                  <a:cubicBezTo>
                    <a:pt x="597" y="142"/>
                    <a:pt x="597" y="142"/>
                    <a:pt x="597" y="142"/>
                  </a:cubicBezTo>
                  <a:cubicBezTo>
                    <a:pt x="597" y="164"/>
                    <a:pt x="597" y="164"/>
                    <a:pt x="597" y="164"/>
                  </a:cubicBezTo>
                  <a:cubicBezTo>
                    <a:pt x="597" y="178"/>
                    <a:pt x="608" y="189"/>
                    <a:pt x="622" y="189"/>
                  </a:cubicBezTo>
                  <a:cubicBezTo>
                    <a:pt x="662" y="189"/>
                    <a:pt x="662" y="189"/>
                    <a:pt x="662" y="189"/>
                  </a:cubicBezTo>
                  <a:cubicBezTo>
                    <a:pt x="663" y="307"/>
                    <a:pt x="663" y="307"/>
                    <a:pt x="663" y="307"/>
                  </a:cubicBezTo>
                  <a:cubicBezTo>
                    <a:pt x="628" y="307"/>
                    <a:pt x="628" y="307"/>
                    <a:pt x="628" y="307"/>
                  </a:cubicBezTo>
                  <a:cubicBezTo>
                    <a:pt x="612" y="307"/>
                    <a:pt x="598" y="319"/>
                    <a:pt x="598" y="335"/>
                  </a:cubicBezTo>
                  <a:lnTo>
                    <a:pt x="598" y="348"/>
                  </a:lnTo>
                  <a:close/>
                </a:path>
              </a:pathLst>
            </a:custGeom>
            <a:solidFill>
              <a:srgbClr val="0100FE"/>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lvl="0"/>
              <a:endParaRPr lang="nl-NL" b="0" i="0">
                <a:latin typeface="Arial" panose="020B0604020202020204" pitchFamily="34" charset="0"/>
                <a:cs typeface="Arial" panose="020B0604020202020204" pitchFamily="34" charset="0"/>
              </a:endParaRPr>
            </a:p>
          </p:txBody>
        </p:sp>
        <p:sp>
          <p:nvSpPr>
            <p:cNvPr id="79" name="Freeform 20">
              <a:extLst>
                <a:ext uri="{FF2B5EF4-FFF2-40B4-BE49-F238E27FC236}">
                  <a16:creationId xmlns:a16="http://schemas.microsoft.com/office/drawing/2014/main" id="{5A3EFA57-209E-4CA7-AD72-95FE3B939421}"/>
                </a:ext>
              </a:extLst>
            </p:cNvPr>
            <p:cNvSpPr>
              <a:spLocks/>
            </p:cNvSpPr>
            <p:nvPr userDrawn="1"/>
          </p:nvSpPr>
          <p:spPr bwMode="auto">
            <a:xfrm>
              <a:off x="2624" y="1281"/>
              <a:ext cx="824" cy="873"/>
            </a:xfrm>
            <a:custGeom>
              <a:avLst/>
              <a:gdLst>
                <a:gd name="T0" fmla="*/ 68 w 467"/>
                <a:gd name="T1" fmla="*/ 156 h 494"/>
                <a:gd name="T2" fmla="*/ 68 w 467"/>
                <a:gd name="T3" fmla="*/ 70 h 494"/>
                <a:gd name="T4" fmla="*/ 93 w 467"/>
                <a:gd name="T5" fmla="*/ 69 h 494"/>
                <a:gd name="T6" fmla="*/ 104 w 467"/>
                <a:gd name="T7" fmla="*/ 69 h 494"/>
                <a:gd name="T8" fmla="*/ 136 w 467"/>
                <a:gd name="T9" fmla="*/ 37 h 494"/>
                <a:gd name="T10" fmla="*/ 136 w 467"/>
                <a:gd name="T11" fmla="*/ 30 h 494"/>
                <a:gd name="T12" fmla="*/ 118 w 467"/>
                <a:gd name="T13" fmla="*/ 1 h 494"/>
                <a:gd name="T14" fmla="*/ 369 w 467"/>
                <a:gd name="T15" fmla="*/ 0 h 494"/>
                <a:gd name="T16" fmla="*/ 399 w 467"/>
                <a:gd name="T17" fmla="*/ 30 h 494"/>
                <a:gd name="T18" fmla="*/ 399 w 467"/>
                <a:gd name="T19" fmla="*/ 37 h 494"/>
                <a:gd name="T20" fmla="*/ 431 w 467"/>
                <a:gd name="T21" fmla="*/ 69 h 494"/>
                <a:gd name="T22" fmla="*/ 442 w 467"/>
                <a:gd name="T23" fmla="*/ 69 h 494"/>
                <a:gd name="T24" fmla="*/ 467 w 467"/>
                <a:gd name="T25" fmla="*/ 57 h 494"/>
                <a:gd name="T26" fmla="*/ 467 w 467"/>
                <a:gd name="T27" fmla="*/ 246 h 494"/>
                <a:gd name="T28" fmla="*/ 362 w 467"/>
                <a:gd name="T29" fmla="*/ 246 h 494"/>
                <a:gd name="T30" fmla="*/ 333 w 467"/>
                <a:gd name="T31" fmla="*/ 275 h 494"/>
                <a:gd name="T32" fmla="*/ 333 w 467"/>
                <a:gd name="T33" fmla="*/ 285 h 494"/>
                <a:gd name="T34" fmla="*/ 362 w 467"/>
                <a:gd name="T35" fmla="*/ 315 h 494"/>
                <a:gd name="T36" fmla="*/ 364 w 467"/>
                <a:gd name="T37" fmla="*/ 315 h 494"/>
                <a:gd name="T38" fmla="*/ 398 w 467"/>
                <a:gd name="T39" fmla="*/ 346 h 494"/>
                <a:gd name="T40" fmla="*/ 427 w 467"/>
                <a:gd name="T41" fmla="*/ 373 h 494"/>
                <a:gd name="T42" fmla="*/ 434 w 467"/>
                <a:gd name="T43" fmla="*/ 373 h 494"/>
                <a:gd name="T44" fmla="*/ 467 w 467"/>
                <a:gd name="T45" fmla="*/ 401 h 494"/>
                <a:gd name="T46" fmla="*/ 467 w 467"/>
                <a:gd name="T47" fmla="*/ 464 h 494"/>
                <a:gd name="T48" fmla="*/ 438 w 467"/>
                <a:gd name="T49" fmla="*/ 494 h 494"/>
                <a:gd name="T50" fmla="*/ 312 w 467"/>
                <a:gd name="T51" fmla="*/ 494 h 494"/>
                <a:gd name="T52" fmla="*/ 309 w 467"/>
                <a:gd name="T53" fmla="*/ 494 h 494"/>
                <a:gd name="T54" fmla="*/ 303 w 467"/>
                <a:gd name="T55" fmla="*/ 494 h 494"/>
                <a:gd name="T56" fmla="*/ 69 w 467"/>
                <a:gd name="T57" fmla="*/ 494 h 494"/>
                <a:gd name="T58" fmla="*/ 69 w 467"/>
                <a:gd name="T59" fmla="*/ 467 h 494"/>
                <a:gd name="T60" fmla="*/ 35 w 467"/>
                <a:gd name="T61" fmla="*/ 433 h 494"/>
                <a:gd name="T62" fmla="*/ 30 w 467"/>
                <a:gd name="T63" fmla="*/ 433 h 494"/>
                <a:gd name="T64" fmla="*/ 0 w 467"/>
                <a:gd name="T65" fmla="*/ 404 h 494"/>
                <a:gd name="T66" fmla="*/ 0 w 467"/>
                <a:gd name="T67" fmla="*/ 220 h 494"/>
                <a:gd name="T68" fmla="*/ 30 w 467"/>
                <a:gd name="T69" fmla="*/ 190 h 494"/>
                <a:gd name="T70" fmla="*/ 34 w 467"/>
                <a:gd name="T71" fmla="*/ 190 h 494"/>
                <a:gd name="T72" fmla="*/ 68 w 467"/>
                <a:gd name="T73" fmla="*/ 156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7" h="494">
                  <a:moveTo>
                    <a:pt x="68" y="156"/>
                  </a:moveTo>
                  <a:cubicBezTo>
                    <a:pt x="68" y="70"/>
                    <a:pt x="68" y="70"/>
                    <a:pt x="68" y="70"/>
                  </a:cubicBezTo>
                  <a:cubicBezTo>
                    <a:pt x="93" y="69"/>
                    <a:pt x="93" y="69"/>
                    <a:pt x="93" y="69"/>
                  </a:cubicBezTo>
                  <a:cubicBezTo>
                    <a:pt x="104" y="69"/>
                    <a:pt x="104" y="69"/>
                    <a:pt x="104" y="69"/>
                  </a:cubicBezTo>
                  <a:cubicBezTo>
                    <a:pt x="121" y="69"/>
                    <a:pt x="136" y="55"/>
                    <a:pt x="136" y="37"/>
                  </a:cubicBezTo>
                  <a:cubicBezTo>
                    <a:pt x="136" y="30"/>
                    <a:pt x="136" y="30"/>
                    <a:pt x="136" y="30"/>
                  </a:cubicBezTo>
                  <a:cubicBezTo>
                    <a:pt x="136" y="17"/>
                    <a:pt x="128" y="6"/>
                    <a:pt x="118" y="1"/>
                  </a:cubicBezTo>
                  <a:cubicBezTo>
                    <a:pt x="194" y="1"/>
                    <a:pt x="293" y="0"/>
                    <a:pt x="369" y="0"/>
                  </a:cubicBezTo>
                  <a:cubicBezTo>
                    <a:pt x="395" y="1"/>
                    <a:pt x="399" y="17"/>
                    <a:pt x="399" y="30"/>
                  </a:cubicBezTo>
                  <a:cubicBezTo>
                    <a:pt x="399" y="37"/>
                    <a:pt x="399" y="37"/>
                    <a:pt x="399" y="37"/>
                  </a:cubicBezTo>
                  <a:cubicBezTo>
                    <a:pt x="399" y="55"/>
                    <a:pt x="413" y="69"/>
                    <a:pt x="431" y="69"/>
                  </a:cubicBezTo>
                  <a:cubicBezTo>
                    <a:pt x="442" y="69"/>
                    <a:pt x="442" y="69"/>
                    <a:pt x="442" y="69"/>
                  </a:cubicBezTo>
                  <a:cubicBezTo>
                    <a:pt x="452" y="69"/>
                    <a:pt x="462" y="64"/>
                    <a:pt x="467" y="57"/>
                  </a:cubicBezTo>
                  <a:cubicBezTo>
                    <a:pt x="467" y="246"/>
                    <a:pt x="467" y="246"/>
                    <a:pt x="467" y="246"/>
                  </a:cubicBezTo>
                  <a:cubicBezTo>
                    <a:pt x="362" y="246"/>
                    <a:pt x="362" y="246"/>
                    <a:pt x="362" y="246"/>
                  </a:cubicBezTo>
                  <a:cubicBezTo>
                    <a:pt x="346" y="246"/>
                    <a:pt x="333" y="259"/>
                    <a:pt x="333" y="275"/>
                  </a:cubicBezTo>
                  <a:cubicBezTo>
                    <a:pt x="333" y="285"/>
                    <a:pt x="333" y="285"/>
                    <a:pt x="333" y="285"/>
                  </a:cubicBezTo>
                  <a:cubicBezTo>
                    <a:pt x="333" y="302"/>
                    <a:pt x="346" y="315"/>
                    <a:pt x="362" y="315"/>
                  </a:cubicBezTo>
                  <a:cubicBezTo>
                    <a:pt x="364" y="315"/>
                    <a:pt x="364" y="315"/>
                    <a:pt x="364" y="315"/>
                  </a:cubicBezTo>
                  <a:cubicBezTo>
                    <a:pt x="382" y="315"/>
                    <a:pt x="396" y="328"/>
                    <a:pt x="398" y="346"/>
                  </a:cubicBezTo>
                  <a:cubicBezTo>
                    <a:pt x="399" y="361"/>
                    <a:pt x="412" y="373"/>
                    <a:pt x="427" y="373"/>
                  </a:cubicBezTo>
                  <a:cubicBezTo>
                    <a:pt x="434" y="373"/>
                    <a:pt x="434" y="373"/>
                    <a:pt x="434" y="373"/>
                  </a:cubicBezTo>
                  <a:cubicBezTo>
                    <a:pt x="450" y="373"/>
                    <a:pt x="464" y="385"/>
                    <a:pt x="467" y="401"/>
                  </a:cubicBezTo>
                  <a:cubicBezTo>
                    <a:pt x="467" y="464"/>
                    <a:pt x="467" y="464"/>
                    <a:pt x="467" y="464"/>
                  </a:cubicBezTo>
                  <a:cubicBezTo>
                    <a:pt x="467" y="480"/>
                    <a:pt x="454" y="494"/>
                    <a:pt x="438" y="494"/>
                  </a:cubicBezTo>
                  <a:cubicBezTo>
                    <a:pt x="312" y="494"/>
                    <a:pt x="312" y="494"/>
                    <a:pt x="312" y="494"/>
                  </a:cubicBezTo>
                  <a:cubicBezTo>
                    <a:pt x="311" y="494"/>
                    <a:pt x="310" y="494"/>
                    <a:pt x="309" y="494"/>
                  </a:cubicBezTo>
                  <a:cubicBezTo>
                    <a:pt x="307" y="494"/>
                    <a:pt x="305" y="494"/>
                    <a:pt x="303" y="494"/>
                  </a:cubicBezTo>
                  <a:cubicBezTo>
                    <a:pt x="69" y="494"/>
                    <a:pt x="69" y="494"/>
                    <a:pt x="69" y="494"/>
                  </a:cubicBezTo>
                  <a:cubicBezTo>
                    <a:pt x="69" y="467"/>
                    <a:pt x="69" y="467"/>
                    <a:pt x="69" y="467"/>
                  </a:cubicBezTo>
                  <a:cubicBezTo>
                    <a:pt x="69" y="449"/>
                    <a:pt x="53" y="433"/>
                    <a:pt x="35" y="433"/>
                  </a:cubicBezTo>
                  <a:cubicBezTo>
                    <a:pt x="30" y="433"/>
                    <a:pt x="30" y="433"/>
                    <a:pt x="30" y="433"/>
                  </a:cubicBezTo>
                  <a:cubicBezTo>
                    <a:pt x="14" y="433"/>
                    <a:pt x="0" y="420"/>
                    <a:pt x="0" y="404"/>
                  </a:cubicBezTo>
                  <a:cubicBezTo>
                    <a:pt x="0" y="220"/>
                    <a:pt x="0" y="220"/>
                    <a:pt x="0" y="220"/>
                  </a:cubicBezTo>
                  <a:cubicBezTo>
                    <a:pt x="0" y="204"/>
                    <a:pt x="14" y="190"/>
                    <a:pt x="30" y="190"/>
                  </a:cubicBezTo>
                  <a:cubicBezTo>
                    <a:pt x="34" y="190"/>
                    <a:pt x="34" y="190"/>
                    <a:pt x="34" y="190"/>
                  </a:cubicBezTo>
                  <a:cubicBezTo>
                    <a:pt x="53" y="190"/>
                    <a:pt x="68" y="175"/>
                    <a:pt x="68" y="156"/>
                  </a:cubicBezTo>
                  <a:close/>
                </a:path>
              </a:pathLst>
            </a:custGeom>
            <a:solidFill>
              <a:srgbClr val="0100FE"/>
            </a:solidFill>
            <a:ln w="22225"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pPr>
              <a:endParaRPr kumimoji="0" lang="nl-NL" sz="1800" b="0"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endParaRPr>
            </a:p>
          </p:txBody>
        </p:sp>
        <p:sp>
          <p:nvSpPr>
            <p:cNvPr id="80" name="Freeform 21">
              <a:extLst>
                <a:ext uri="{FF2B5EF4-FFF2-40B4-BE49-F238E27FC236}">
                  <a16:creationId xmlns:a16="http://schemas.microsoft.com/office/drawing/2014/main" id="{8CE4FF7F-B212-4872-82AB-6243551FEB0E}"/>
                </a:ext>
              </a:extLst>
            </p:cNvPr>
            <p:cNvSpPr>
              <a:spLocks/>
            </p:cNvSpPr>
            <p:nvPr userDrawn="1"/>
          </p:nvSpPr>
          <p:spPr bwMode="auto">
            <a:xfrm>
              <a:off x="2753" y="861"/>
              <a:ext cx="226" cy="422"/>
            </a:xfrm>
            <a:custGeom>
              <a:avLst/>
              <a:gdLst>
                <a:gd name="T0" fmla="*/ 128 w 128"/>
                <a:gd name="T1" fmla="*/ 239 h 239"/>
                <a:gd name="T2" fmla="*/ 128 w 128"/>
                <a:gd name="T3" fmla="*/ 24 h 239"/>
                <a:gd name="T4" fmla="*/ 104 w 128"/>
                <a:gd name="T5" fmla="*/ 0 h 239"/>
                <a:gd name="T6" fmla="*/ 96 w 128"/>
                <a:gd name="T7" fmla="*/ 0 h 239"/>
                <a:gd name="T8" fmla="*/ 71 w 128"/>
                <a:gd name="T9" fmla="*/ 24 h 239"/>
                <a:gd name="T10" fmla="*/ 71 w 128"/>
                <a:gd name="T11" fmla="*/ 28 h 239"/>
                <a:gd name="T12" fmla="*/ 37 w 128"/>
                <a:gd name="T13" fmla="*/ 62 h 239"/>
                <a:gd name="T14" fmla="*/ 32 w 128"/>
                <a:gd name="T15" fmla="*/ 62 h 239"/>
                <a:gd name="T16" fmla="*/ 0 w 128"/>
                <a:gd name="T17" fmla="*/ 94 h 239"/>
                <a:gd name="T18" fmla="*/ 0 w 128"/>
                <a:gd name="T19" fmla="*/ 194 h 239"/>
                <a:gd name="T20" fmla="*/ 0 w 128"/>
                <a:gd name="T21" fmla="*/ 195 h 239"/>
                <a:gd name="T22" fmla="*/ 0 w 128"/>
                <a:gd name="T23" fmla="*/ 197 h 239"/>
                <a:gd name="T24" fmla="*/ 0 w 128"/>
                <a:gd name="T25" fmla="*/ 198 h 239"/>
                <a:gd name="T26" fmla="*/ 0 w 128"/>
                <a:gd name="T27" fmla="*/ 205 h 239"/>
                <a:gd name="T28" fmla="*/ 32 w 128"/>
                <a:gd name="T29" fmla="*/ 237 h 239"/>
                <a:gd name="T30" fmla="*/ 40 w 128"/>
                <a:gd name="T31" fmla="*/ 237 h 239"/>
                <a:gd name="T32" fmla="*/ 50 w 128"/>
                <a:gd name="T33" fmla="*/ 239 h 239"/>
                <a:gd name="T34" fmla="*/ 128 w 128"/>
                <a:gd name="T35"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 h="239">
                  <a:moveTo>
                    <a:pt x="128" y="239"/>
                  </a:moveTo>
                  <a:cubicBezTo>
                    <a:pt x="128" y="24"/>
                    <a:pt x="128" y="24"/>
                    <a:pt x="128" y="24"/>
                  </a:cubicBezTo>
                  <a:cubicBezTo>
                    <a:pt x="128" y="11"/>
                    <a:pt x="117" y="0"/>
                    <a:pt x="104" y="0"/>
                  </a:cubicBezTo>
                  <a:cubicBezTo>
                    <a:pt x="96" y="0"/>
                    <a:pt x="96" y="0"/>
                    <a:pt x="96" y="0"/>
                  </a:cubicBezTo>
                  <a:cubicBezTo>
                    <a:pt x="82" y="0"/>
                    <a:pt x="71" y="11"/>
                    <a:pt x="71" y="24"/>
                  </a:cubicBezTo>
                  <a:cubicBezTo>
                    <a:pt x="71" y="28"/>
                    <a:pt x="71" y="28"/>
                    <a:pt x="71" y="28"/>
                  </a:cubicBezTo>
                  <a:cubicBezTo>
                    <a:pt x="71" y="47"/>
                    <a:pt x="56" y="62"/>
                    <a:pt x="37" y="62"/>
                  </a:cubicBezTo>
                  <a:cubicBezTo>
                    <a:pt x="32" y="62"/>
                    <a:pt x="32" y="62"/>
                    <a:pt x="32" y="62"/>
                  </a:cubicBezTo>
                  <a:cubicBezTo>
                    <a:pt x="15" y="62"/>
                    <a:pt x="0" y="77"/>
                    <a:pt x="0" y="94"/>
                  </a:cubicBezTo>
                  <a:cubicBezTo>
                    <a:pt x="0" y="194"/>
                    <a:pt x="0" y="194"/>
                    <a:pt x="0" y="194"/>
                  </a:cubicBezTo>
                  <a:cubicBezTo>
                    <a:pt x="0" y="194"/>
                    <a:pt x="0" y="194"/>
                    <a:pt x="0" y="195"/>
                  </a:cubicBezTo>
                  <a:cubicBezTo>
                    <a:pt x="0" y="195"/>
                    <a:pt x="0" y="196"/>
                    <a:pt x="0" y="197"/>
                  </a:cubicBezTo>
                  <a:cubicBezTo>
                    <a:pt x="0" y="197"/>
                    <a:pt x="0" y="197"/>
                    <a:pt x="0" y="198"/>
                  </a:cubicBezTo>
                  <a:cubicBezTo>
                    <a:pt x="0" y="205"/>
                    <a:pt x="0" y="205"/>
                    <a:pt x="0" y="205"/>
                  </a:cubicBezTo>
                  <a:cubicBezTo>
                    <a:pt x="0" y="223"/>
                    <a:pt x="15" y="237"/>
                    <a:pt x="32" y="237"/>
                  </a:cubicBezTo>
                  <a:cubicBezTo>
                    <a:pt x="40" y="237"/>
                    <a:pt x="40" y="237"/>
                    <a:pt x="40" y="237"/>
                  </a:cubicBezTo>
                  <a:cubicBezTo>
                    <a:pt x="43" y="237"/>
                    <a:pt x="47" y="238"/>
                    <a:pt x="50" y="239"/>
                  </a:cubicBezTo>
                  <a:cubicBezTo>
                    <a:pt x="75" y="239"/>
                    <a:pt x="101" y="239"/>
                    <a:pt x="128" y="239"/>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81" name="Freeform 22">
              <a:extLst>
                <a:ext uri="{FF2B5EF4-FFF2-40B4-BE49-F238E27FC236}">
                  <a16:creationId xmlns:a16="http://schemas.microsoft.com/office/drawing/2014/main" id="{1F8915D1-BBC2-4E40-98B8-BF72758C7CB3}"/>
                </a:ext>
              </a:extLst>
            </p:cNvPr>
            <p:cNvSpPr>
              <a:spLocks/>
            </p:cNvSpPr>
            <p:nvPr userDrawn="1"/>
          </p:nvSpPr>
          <p:spPr bwMode="auto">
            <a:xfrm>
              <a:off x="2875" y="2701"/>
              <a:ext cx="100" cy="204"/>
            </a:xfrm>
            <a:custGeom>
              <a:avLst/>
              <a:gdLst>
                <a:gd name="T0" fmla="*/ 24 w 57"/>
                <a:gd name="T1" fmla="*/ 115 h 115"/>
                <a:gd name="T2" fmla="*/ 32 w 57"/>
                <a:gd name="T3" fmla="*/ 115 h 115"/>
                <a:gd name="T4" fmla="*/ 57 w 57"/>
                <a:gd name="T5" fmla="*/ 91 h 115"/>
                <a:gd name="T6" fmla="*/ 57 w 57"/>
                <a:gd name="T7" fmla="*/ 24 h 115"/>
                <a:gd name="T8" fmla="*/ 32 w 57"/>
                <a:gd name="T9" fmla="*/ 0 h 115"/>
                <a:gd name="T10" fmla="*/ 24 w 57"/>
                <a:gd name="T11" fmla="*/ 0 h 115"/>
                <a:gd name="T12" fmla="*/ 0 w 57"/>
                <a:gd name="T13" fmla="*/ 24 h 115"/>
                <a:gd name="T14" fmla="*/ 0 w 57"/>
                <a:gd name="T15" fmla="*/ 91 h 115"/>
                <a:gd name="T16" fmla="*/ 24 w 57"/>
                <a:gd name="T17"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115">
                  <a:moveTo>
                    <a:pt x="24" y="115"/>
                  </a:moveTo>
                  <a:cubicBezTo>
                    <a:pt x="32" y="115"/>
                    <a:pt x="32" y="115"/>
                    <a:pt x="32" y="115"/>
                  </a:cubicBezTo>
                  <a:cubicBezTo>
                    <a:pt x="46" y="115"/>
                    <a:pt x="57" y="104"/>
                    <a:pt x="57" y="91"/>
                  </a:cubicBezTo>
                  <a:cubicBezTo>
                    <a:pt x="57" y="24"/>
                    <a:pt x="57" y="24"/>
                    <a:pt x="57" y="24"/>
                  </a:cubicBezTo>
                  <a:cubicBezTo>
                    <a:pt x="57" y="11"/>
                    <a:pt x="46" y="0"/>
                    <a:pt x="32" y="0"/>
                  </a:cubicBezTo>
                  <a:cubicBezTo>
                    <a:pt x="24" y="0"/>
                    <a:pt x="24" y="0"/>
                    <a:pt x="24" y="0"/>
                  </a:cubicBezTo>
                  <a:cubicBezTo>
                    <a:pt x="11" y="0"/>
                    <a:pt x="0" y="11"/>
                    <a:pt x="0" y="24"/>
                  </a:cubicBezTo>
                  <a:cubicBezTo>
                    <a:pt x="0" y="91"/>
                    <a:pt x="0" y="91"/>
                    <a:pt x="0" y="91"/>
                  </a:cubicBezTo>
                  <a:cubicBezTo>
                    <a:pt x="0" y="104"/>
                    <a:pt x="11" y="115"/>
                    <a:pt x="24" y="115"/>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82" name="Freeform 23">
              <a:extLst>
                <a:ext uri="{FF2B5EF4-FFF2-40B4-BE49-F238E27FC236}">
                  <a16:creationId xmlns:a16="http://schemas.microsoft.com/office/drawing/2014/main" id="{1FB464FD-234D-4734-BA8B-99A6FE3D1493}"/>
                </a:ext>
              </a:extLst>
            </p:cNvPr>
            <p:cNvSpPr>
              <a:spLocks/>
            </p:cNvSpPr>
            <p:nvPr userDrawn="1"/>
          </p:nvSpPr>
          <p:spPr bwMode="auto">
            <a:xfrm>
              <a:off x="2283" y="1403"/>
              <a:ext cx="461" cy="321"/>
            </a:xfrm>
            <a:custGeom>
              <a:avLst/>
              <a:gdLst>
                <a:gd name="T0" fmla="*/ 139 w 261"/>
                <a:gd name="T1" fmla="*/ 0 h 182"/>
                <a:gd name="T2" fmla="*/ 104 w 261"/>
                <a:gd name="T3" fmla="*/ 35 h 182"/>
                <a:gd name="T4" fmla="*/ 104 w 261"/>
                <a:gd name="T5" fmla="*/ 61 h 182"/>
                <a:gd name="T6" fmla="*/ 35 w 261"/>
                <a:gd name="T7" fmla="*/ 61 h 182"/>
                <a:gd name="T8" fmla="*/ 0 w 261"/>
                <a:gd name="T9" fmla="*/ 96 h 182"/>
                <a:gd name="T10" fmla="*/ 0 w 261"/>
                <a:gd name="T11" fmla="*/ 119 h 182"/>
                <a:gd name="T12" fmla="*/ 98 w 261"/>
                <a:gd name="T13" fmla="*/ 119 h 182"/>
                <a:gd name="T14" fmla="*/ 133 w 261"/>
                <a:gd name="T15" fmla="*/ 154 h 182"/>
                <a:gd name="T16" fmla="*/ 165 w 261"/>
                <a:gd name="T17" fmla="*/ 182 h 182"/>
                <a:gd name="T18" fmla="*/ 193 w 261"/>
                <a:gd name="T19" fmla="*/ 182 h 182"/>
                <a:gd name="T20" fmla="*/ 193 w 261"/>
                <a:gd name="T21" fmla="*/ 151 h 182"/>
                <a:gd name="T22" fmla="*/ 223 w 261"/>
                <a:gd name="T23" fmla="*/ 121 h 182"/>
                <a:gd name="T24" fmla="*/ 227 w 261"/>
                <a:gd name="T25" fmla="*/ 121 h 182"/>
                <a:gd name="T26" fmla="*/ 261 w 261"/>
                <a:gd name="T27" fmla="*/ 87 h 182"/>
                <a:gd name="T28" fmla="*/ 261 w 261"/>
                <a:gd name="T29" fmla="*/ 1 h 182"/>
                <a:gd name="T30" fmla="*/ 139 w 261"/>
                <a:gd name="T31"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182">
                  <a:moveTo>
                    <a:pt x="139" y="0"/>
                  </a:moveTo>
                  <a:cubicBezTo>
                    <a:pt x="120" y="0"/>
                    <a:pt x="104" y="15"/>
                    <a:pt x="104" y="35"/>
                  </a:cubicBezTo>
                  <a:cubicBezTo>
                    <a:pt x="104" y="61"/>
                    <a:pt x="104" y="61"/>
                    <a:pt x="104" y="61"/>
                  </a:cubicBezTo>
                  <a:cubicBezTo>
                    <a:pt x="35" y="61"/>
                    <a:pt x="35" y="61"/>
                    <a:pt x="35" y="61"/>
                  </a:cubicBezTo>
                  <a:cubicBezTo>
                    <a:pt x="16" y="61"/>
                    <a:pt x="0" y="77"/>
                    <a:pt x="0" y="96"/>
                  </a:cubicBezTo>
                  <a:cubicBezTo>
                    <a:pt x="0" y="119"/>
                    <a:pt x="0" y="119"/>
                    <a:pt x="0" y="119"/>
                  </a:cubicBezTo>
                  <a:cubicBezTo>
                    <a:pt x="98" y="119"/>
                    <a:pt x="98" y="119"/>
                    <a:pt x="98" y="119"/>
                  </a:cubicBezTo>
                  <a:cubicBezTo>
                    <a:pt x="117" y="119"/>
                    <a:pt x="133" y="135"/>
                    <a:pt x="133" y="154"/>
                  </a:cubicBezTo>
                  <a:cubicBezTo>
                    <a:pt x="131" y="170"/>
                    <a:pt x="143" y="179"/>
                    <a:pt x="165" y="182"/>
                  </a:cubicBezTo>
                  <a:cubicBezTo>
                    <a:pt x="193" y="182"/>
                    <a:pt x="193" y="182"/>
                    <a:pt x="193" y="182"/>
                  </a:cubicBezTo>
                  <a:cubicBezTo>
                    <a:pt x="193" y="151"/>
                    <a:pt x="193" y="151"/>
                    <a:pt x="193" y="151"/>
                  </a:cubicBezTo>
                  <a:cubicBezTo>
                    <a:pt x="193" y="135"/>
                    <a:pt x="207" y="121"/>
                    <a:pt x="223" y="121"/>
                  </a:cubicBezTo>
                  <a:cubicBezTo>
                    <a:pt x="227" y="121"/>
                    <a:pt x="227" y="121"/>
                    <a:pt x="227" y="121"/>
                  </a:cubicBezTo>
                  <a:cubicBezTo>
                    <a:pt x="246" y="121"/>
                    <a:pt x="261" y="106"/>
                    <a:pt x="261" y="87"/>
                  </a:cubicBezTo>
                  <a:cubicBezTo>
                    <a:pt x="261" y="1"/>
                    <a:pt x="261" y="1"/>
                    <a:pt x="261" y="1"/>
                  </a:cubicBezTo>
                  <a:lnTo>
                    <a:pt x="139" y="0"/>
                  </a:lnTo>
                  <a:close/>
                </a:path>
              </a:pathLst>
            </a:custGeom>
            <a:solidFill>
              <a:srgbClr val="0100FE"/>
            </a:solidFill>
            <a:ln w="22225"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pPr>
              <a:endParaRPr kumimoji="0" lang="nl-NL" sz="1800" b="0"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endParaRPr>
            </a:p>
          </p:txBody>
        </p:sp>
        <p:sp>
          <p:nvSpPr>
            <p:cNvPr id="83" name="Freeform 24">
              <a:extLst>
                <a:ext uri="{FF2B5EF4-FFF2-40B4-BE49-F238E27FC236}">
                  <a16:creationId xmlns:a16="http://schemas.microsoft.com/office/drawing/2014/main" id="{B9F4F14A-1AD6-4B92-88E1-5E65B6230448}"/>
                </a:ext>
              </a:extLst>
            </p:cNvPr>
            <p:cNvSpPr>
              <a:spLocks/>
            </p:cNvSpPr>
            <p:nvPr userDrawn="1"/>
          </p:nvSpPr>
          <p:spPr bwMode="auto">
            <a:xfrm>
              <a:off x="2160" y="1613"/>
              <a:ext cx="464" cy="332"/>
            </a:xfrm>
            <a:custGeom>
              <a:avLst/>
              <a:gdLst>
                <a:gd name="T0" fmla="*/ 263 w 263"/>
                <a:gd name="T1" fmla="*/ 188 h 188"/>
                <a:gd name="T2" fmla="*/ 263 w 263"/>
                <a:gd name="T3" fmla="*/ 63 h 188"/>
                <a:gd name="T4" fmla="*/ 235 w 263"/>
                <a:gd name="T5" fmla="*/ 63 h 188"/>
                <a:gd name="T6" fmla="*/ 203 w 263"/>
                <a:gd name="T7" fmla="*/ 35 h 188"/>
                <a:gd name="T8" fmla="*/ 168 w 263"/>
                <a:gd name="T9" fmla="*/ 0 h 188"/>
                <a:gd name="T10" fmla="*/ 71 w 263"/>
                <a:gd name="T11" fmla="*/ 0 h 188"/>
                <a:gd name="T12" fmla="*/ 71 w 263"/>
                <a:gd name="T13" fmla="*/ 29 h 188"/>
                <a:gd name="T14" fmla="*/ 35 w 263"/>
                <a:gd name="T15" fmla="*/ 66 h 188"/>
                <a:gd name="T16" fmla="*/ 0 w 263"/>
                <a:gd name="T17" fmla="*/ 66 h 188"/>
                <a:gd name="T18" fmla="*/ 0 w 263"/>
                <a:gd name="T19" fmla="*/ 89 h 188"/>
                <a:gd name="T20" fmla="*/ 35 w 263"/>
                <a:gd name="T21" fmla="*/ 124 h 188"/>
                <a:gd name="T22" fmla="*/ 95 w 263"/>
                <a:gd name="T23" fmla="*/ 124 h 188"/>
                <a:gd name="T24" fmla="*/ 134 w 263"/>
                <a:gd name="T25" fmla="*/ 153 h 188"/>
                <a:gd name="T26" fmla="*/ 169 w 263"/>
                <a:gd name="T27" fmla="*/ 188 h 188"/>
                <a:gd name="T28" fmla="*/ 263 w 263"/>
                <a:gd name="T29"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3" h="188">
                  <a:moveTo>
                    <a:pt x="263" y="188"/>
                  </a:moveTo>
                  <a:cubicBezTo>
                    <a:pt x="263" y="63"/>
                    <a:pt x="263" y="63"/>
                    <a:pt x="263" y="63"/>
                  </a:cubicBezTo>
                  <a:cubicBezTo>
                    <a:pt x="235" y="63"/>
                    <a:pt x="235" y="63"/>
                    <a:pt x="235" y="63"/>
                  </a:cubicBezTo>
                  <a:cubicBezTo>
                    <a:pt x="213" y="60"/>
                    <a:pt x="201" y="51"/>
                    <a:pt x="203" y="35"/>
                  </a:cubicBezTo>
                  <a:cubicBezTo>
                    <a:pt x="203" y="16"/>
                    <a:pt x="187" y="0"/>
                    <a:pt x="168" y="0"/>
                  </a:cubicBezTo>
                  <a:cubicBezTo>
                    <a:pt x="71" y="0"/>
                    <a:pt x="71" y="0"/>
                    <a:pt x="71" y="0"/>
                  </a:cubicBezTo>
                  <a:cubicBezTo>
                    <a:pt x="71" y="29"/>
                    <a:pt x="71" y="29"/>
                    <a:pt x="71" y="29"/>
                  </a:cubicBezTo>
                  <a:cubicBezTo>
                    <a:pt x="71" y="48"/>
                    <a:pt x="55" y="66"/>
                    <a:pt x="35" y="66"/>
                  </a:cubicBezTo>
                  <a:cubicBezTo>
                    <a:pt x="0" y="66"/>
                    <a:pt x="0" y="66"/>
                    <a:pt x="0" y="66"/>
                  </a:cubicBezTo>
                  <a:cubicBezTo>
                    <a:pt x="0" y="89"/>
                    <a:pt x="0" y="89"/>
                    <a:pt x="0" y="89"/>
                  </a:cubicBezTo>
                  <a:cubicBezTo>
                    <a:pt x="0" y="108"/>
                    <a:pt x="16" y="124"/>
                    <a:pt x="35" y="124"/>
                  </a:cubicBezTo>
                  <a:cubicBezTo>
                    <a:pt x="95" y="124"/>
                    <a:pt x="95" y="124"/>
                    <a:pt x="95" y="124"/>
                  </a:cubicBezTo>
                  <a:cubicBezTo>
                    <a:pt x="129" y="123"/>
                    <a:pt x="134" y="136"/>
                    <a:pt x="134" y="153"/>
                  </a:cubicBezTo>
                  <a:cubicBezTo>
                    <a:pt x="134" y="172"/>
                    <a:pt x="149" y="188"/>
                    <a:pt x="169" y="188"/>
                  </a:cubicBezTo>
                  <a:lnTo>
                    <a:pt x="263" y="188"/>
                  </a:lnTo>
                  <a:close/>
                </a:path>
              </a:pathLst>
            </a:custGeom>
            <a:solidFill>
              <a:srgbClr val="0100FE"/>
            </a:solidFill>
            <a:ln w="22225"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pPr>
              <a:endParaRPr kumimoji="0" lang="nl-NL" sz="1800" b="0"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endParaRPr>
            </a:p>
          </p:txBody>
        </p:sp>
        <p:sp>
          <p:nvSpPr>
            <p:cNvPr id="84" name="Freeform 25">
              <a:extLst>
                <a:ext uri="{FF2B5EF4-FFF2-40B4-BE49-F238E27FC236}">
                  <a16:creationId xmlns:a16="http://schemas.microsoft.com/office/drawing/2014/main" id="{2ACC0069-FC2E-4DAF-905D-098881169B1B}"/>
                </a:ext>
              </a:extLst>
            </p:cNvPr>
            <p:cNvSpPr>
              <a:spLocks/>
            </p:cNvSpPr>
            <p:nvPr userDrawn="1"/>
          </p:nvSpPr>
          <p:spPr bwMode="auto">
            <a:xfrm>
              <a:off x="2511" y="1829"/>
              <a:ext cx="113" cy="116"/>
            </a:xfrm>
            <a:custGeom>
              <a:avLst/>
              <a:gdLst>
                <a:gd name="T0" fmla="*/ 64 w 64"/>
                <a:gd name="T1" fmla="*/ 0 h 66"/>
                <a:gd name="T2" fmla="*/ 25 w 64"/>
                <a:gd name="T3" fmla="*/ 0 h 66"/>
                <a:gd name="T4" fmla="*/ 0 w 64"/>
                <a:gd name="T5" fmla="*/ 24 h 66"/>
                <a:gd name="T6" fmla="*/ 0 w 64"/>
                <a:gd name="T7" fmla="*/ 66 h 66"/>
                <a:gd name="T8" fmla="*/ 64 w 64"/>
                <a:gd name="T9" fmla="*/ 66 h 66"/>
                <a:gd name="T10" fmla="*/ 64 w 64"/>
                <a:gd name="T11" fmla="*/ 0 h 66"/>
              </a:gdLst>
              <a:ahLst/>
              <a:cxnLst>
                <a:cxn ang="0">
                  <a:pos x="T0" y="T1"/>
                </a:cxn>
                <a:cxn ang="0">
                  <a:pos x="T2" y="T3"/>
                </a:cxn>
                <a:cxn ang="0">
                  <a:pos x="T4" y="T5"/>
                </a:cxn>
                <a:cxn ang="0">
                  <a:pos x="T6" y="T7"/>
                </a:cxn>
                <a:cxn ang="0">
                  <a:pos x="T8" y="T9"/>
                </a:cxn>
                <a:cxn ang="0">
                  <a:pos x="T10" y="T11"/>
                </a:cxn>
              </a:cxnLst>
              <a:rect l="0" t="0" r="r" b="b"/>
              <a:pathLst>
                <a:path w="64" h="66">
                  <a:moveTo>
                    <a:pt x="64" y="0"/>
                  </a:moveTo>
                  <a:cubicBezTo>
                    <a:pt x="25" y="0"/>
                    <a:pt x="25" y="0"/>
                    <a:pt x="25" y="0"/>
                  </a:cubicBezTo>
                  <a:cubicBezTo>
                    <a:pt x="11" y="0"/>
                    <a:pt x="0" y="11"/>
                    <a:pt x="0" y="24"/>
                  </a:cubicBezTo>
                  <a:cubicBezTo>
                    <a:pt x="0" y="66"/>
                    <a:pt x="0" y="66"/>
                    <a:pt x="0" y="66"/>
                  </a:cubicBezTo>
                  <a:cubicBezTo>
                    <a:pt x="64" y="66"/>
                    <a:pt x="64" y="66"/>
                    <a:pt x="64" y="66"/>
                  </a:cubicBezTo>
                  <a:lnTo>
                    <a:pt x="64" y="0"/>
                  </a:lnTo>
                  <a:close/>
                </a:path>
              </a:pathLst>
            </a:custGeom>
            <a:solidFill>
              <a:srgbClr val="0100FE"/>
            </a:solidFill>
            <a:ln w="22225"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pPr>
              <a:endParaRPr kumimoji="0" lang="nl-NL" sz="1800" b="0"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endParaRPr>
            </a:p>
          </p:txBody>
        </p:sp>
        <p:sp>
          <p:nvSpPr>
            <p:cNvPr id="85" name="Freeform 26">
              <a:extLst>
                <a:ext uri="{FF2B5EF4-FFF2-40B4-BE49-F238E27FC236}">
                  <a16:creationId xmlns:a16="http://schemas.microsoft.com/office/drawing/2014/main" id="{F03C2A93-00D4-462F-A5CC-1FE808B93444}"/>
                </a:ext>
              </a:extLst>
            </p:cNvPr>
            <p:cNvSpPr>
              <a:spLocks/>
            </p:cNvSpPr>
            <p:nvPr userDrawn="1"/>
          </p:nvSpPr>
          <p:spPr bwMode="auto">
            <a:xfrm>
              <a:off x="1348" y="1730"/>
              <a:ext cx="1396" cy="1067"/>
            </a:xfrm>
            <a:custGeom>
              <a:avLst/>
              <a:gdLst>
                <a:gd name="T0" fmla="*/ 397 w 791"/>
                <a:gd name="T1" fmla="*/ 86 h 604"/>
                <a:gd name="T2" fmla="*/ 234 w 791"/>
                <a:gd name="T3" fmla="*/ 120 h 604"/>
                <a:gd name="T4" fmla="*/ 165 w 791"/>
                <a:gd name="T5" fmla="*/ 181 h 604"/>
                <a:gd name="T6" fmla="*/ 0 w 791"/>
                <a:gd name="T7" fmla="*/ 205 h 604"/>
                <a:gd name="T8" fmla="*/ 24 w 791"/>
                <a:gd name="T9" fmla="*/ 238 h 604"/>
                <a:gd name="T10" fmla="*/ 127 w 791"/>
                <a:gd name="T11" fmla="*/ 271 h 604"/>
                <a:gd name="T12" fmla="*/ 231 w 791"/>
                <a:gd name="T13" fmla="*/ 295 h 604"/>
                <a:gd name="T14" fmla="*/ 265 w 791"/>
                <a:gd name="T15" fmla="*/ 388 h 604"/>
                <a:gd name="T16" fmla="*/ 225 w 791"/>
                <a:gd name="T17" fmla="*/ 422 h 604"/>
                <a:gd name="T18" fmla="*/ 201 w 791"/>
                <a:gd name="T19" fmla="*/ 513 h 604"/>
                <a:gd name="T20" fmla="*/ 371 w 791"/>
                <a:gd name="T21" fmla="*/ 547 h 604"/>
                <a:gd name="T22" fmla="*/ 395 w 791"/>
                <a:gd name="T23" fmla="*/ 580 h 604"/>
                <a:gd name="T24" fmla="*/ 395 w 791"/>
                <a:gd name="T25" fmla="*/ 580 h 604"/>
                <a:gd name="T26" fmla="*/ 529 w 791"/>
                <a:gd name="T27" fmla="*/ 604 h 604"/>
                <a:gd name="T28" fmla="*/ 553 w 791"/>
                <a:gd name="T29" fmla="*/ 548 h 604"/>
                <a:gd name="T30" fmla="*/ 749 w 791"/>
                <a:gd name="T31" fmla="*/ 548 h 604"/>
                <a:gd name="T32" fmla="*/ 791 w 791"/>
                <a:gd name="T33" fmla="*/ 523 h 604"/>
                <a:gd name="T34" fmla="*/ 751 w 791"/>
                <a:gd name="T35" fmla="*/ 363 h 604"/>
                <a:gd name="T36" fmla="*/ 727 w 791"/>
                <a:gd name="T37" fmla="*/ 265 h 604"/>
                <a:gd name="T38" fmla="*/ 791 w 791"/>
                <a:gd name="T39" fmla="*/ 240 h 604"/>
                <a:gd name="T40" fmla="*/ 758 w 791"/>
                <a:gd name="T41" fmla="*/ 179 h 604"/>
                <a:gd name="T42" fmla="*/ 723 w 791"/>
                <a:gd name="T43" fmla="*/ 150 h 604"/>
                <a:gd name="T44" fmla="*/ 629 w 791"/>
                <a:gd name="T45" fmla="*/ 122 h 604"/>
                <a:gd name="T46" fmla="*/ 594 w 791"/>
                <a:gd name="T47" fmla="*/ 86 h 604"/>
                <a:gd name="T48" fmla="*/ 554 w 791"/>
                <a:gd name="T49" fmla="*/ 58 h 604"/>
                <a:gd name="T50" fmla="*/ 471 w 791"/>
                <a:gd name="T51" fmla="*/ 48 h 604"/>
                <a:gd name="T52" fmla="*/ 468 w 791"/>
                <a:gd name="T53" fmla="*/ 45 h 604"/>
                <a:gd name="T54" fmla="*/ 467 w 791"/>
                <a:gd name="T55" fmla="*/ 45 h 604"/>
                <a:gd name="T56" fmla="*/ 466 w 791"/>
                <a:gd name="T57" fmla="*/ 42 h 604"/>
                <a:gd name="T58" fmla="*/ 465 w 791"/>
                <a:gd name="T59" fmla="*/ 41 h 604"/>
                <a:gd name="T60" fmla="*/ 465 w 791"/>
                <a:gd name="T61" fmla="*/ 41 h 604"/>
                <a:gd name="T62" fmla="*/ 465 w 791"/>
                <a:gd name="T63" fmla="*/ 40 h 604"/>
                <a:gd name="T64" fmla="*/ 464 w 791"/>
                <a:gd name="T65" fmla="*/ 40 h 604"/>
                <a:gd name="T66" fmla="*/ 464 w 791"/>
                <a:gd name="T67" fmla="*/ 40 h 604"/>
                <a:gd name="T68" fmla="*/ 464 w 791"/>
                <a:gd name="T69" fmla="*/ 39 h 604"/>
                <a:gd name="T70" fmla="*/ 464 w 791"/>
                <a:gd name="T71" fmla="*/ 39 h 604"/>
                <a:gd name="T72" fmla="*/ 464 w 791"/>
                <a:gd name="T73" fmla="*/ 39 h 604"/>
                <a:gd name="T74" fmla="*/ 463 w 791"/>
                <a:gd name="T75" fmla="*/ 38 h 604"/>
                <a:gd name="T76" fmla="*/ 463 w 791"/>
                <a:gd name="T77" fmla="*/ 38 h 604"/>
                <a:gd name="T78" fmla="*/ 463 w 791"/>
                <a:gd name="T79" fmla="*/ 37 h 604"/>
                <a:gd name="T80" fmla="*/ 463 w 791"/>
                <a:gd name="T81" fmla="*/ 37 h 604"/>
                <a:gd name="T82" fmla="*/ 463 w 791"/>
                <a:gd name="T83" fmla="*/ 36 h 604"/>
                <a:gd name="T84" fmla="*/ 462 w 791"/>
                <a:gd name="T85" fmla="*/ 36 h 604"/>
                <a:gd name="T86" fmla="*/ 460 w 791"/>
                <a:gd name="T87" fmla="*/ 0 h 604"/>
                <a:gd name="T88" fmla="*/ 397 w 791"/>
                <a:gd name="T89" fmla="*/ 35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1" h="604">
                  <a:moveTo>
                    <a:pt x="397" y="48"/>
                  </a:moveTo>
                  <a:cubicBezTo>
                    <a:pt x="397" y="86"/>
                    <a:pt x="397" y="86"/>
                    <a:pt x="397" y="86"/>
                  </a:cubicBezTo>
                  <a:cubicBezTo>
                    <a:pt x="397" y="105"/>
                    <a:pt x="381" y="120"/>
                    <a:pt x="363" y="120"/>
                  </a:cubicBezTo>
                  <a:cubicBezTo>
                    <a:pt x="234" y="120"/>
                    <a:pt x="234" y="120"/>
                    <a:pt x="234" y="120"/>
                  </a:cubicBezTo>
                  <a:cubicBezTo>
                    <a:pt x="216" y="120"/>
                    <a:pt x="201" y="134"/>
                    <a:pt x="199" y="151"/>
                  </a:cubicBezTo>
                  <a:cubicBezTo>
                    <a:pt x="197" y="168"/>
                    <a:pt x="183" y="181"/>
                    <a:pt x="165" y="181"/>
                  </a:cubicBezTo>
                  <a:cubicBezTo>
                    <a:pt x="24" y="181"/>
                    <a:pt x="24" y="181"/>
                    <a:pt x="24" y="181"/>
                  </a:cubicBezTo>
                  <a:cubicBezTo>
                    <a:pt x="10" y="181"/>
                    <a:pt x="0" y="192"/>
                    <a:pt x="0" y="205"/>
                  </a:cubicBezTo>
                  <a:cubicBezTo>
                    <a:pt x="0" y="213"/>
                    <a:pt x="0" y="213"/>
                    <a:pt x="0" y="213"/>
                  </a:cubicBezTo>
                  <a:cubicBezTo>
                    <a:pt x="0" y="227"/>
                    <a:pt x="10" y="238"/>
                    <a:pt x="24" y="238"/>
                  </a:cubicBezTo>
                  <a:cubicBezTo>
                    <a:pt x="93" y="238"/>
                    <a:pt x="93" y="238"/>
                    <a:pt x="93" y="238"/>
                  </a:cubicBezTo>
                  <a:cubicBezTo>
                    <a:pt x="112" y="238"/>
                    <a:pt x="127" y="253"/>
                    <a:pt x="127" y="271"/>
                  </a:cubicBezTo>
                  <a:cubicBezTo>
                    <a:pt x="127" y="284"/>
                    <a:pt x="138" y="295"/>
                    <a:pt x="151" y="295"/>
                  </a:cubicBezTo>
                  <a:cubicBezTo>
                    <a:pt x="231" y="295"/>
                    <a:pt x="231" y="295"/>
                    <a:pt x="231" y="295"/>
                  </a:cubicBezTo>
                  <a:cubicBezTo>
                    <a:pt x="250" y="295"/>
                    <a:pt x="265" y="310"/>
                    <a:pt x="265" y="329"/>
                  </a:cubicBezTo>
                  <a:cubicBezTo>
                    <a:pt x="265" y="388"/>
                    <a:pt x="265" y="388"/>
                    <a:pt x="265" y="388"/>
                  </a:cubicBezTo>
                  <a:cubicBezTo>
                    <a:pt x="265" y="407"/>
                    <a:pt x="250" y="422"/>
                    <a:pt x="231" y="422"/>
                  </a:cubicBezTo>
                  <a:cubicBezTo>
                    <a:pt x="225" y="422"/>
                    <a:pt x="225" y="422"/>
                    <a:pt x="225" y="422"/>
                  </a:cubicBezTo>
                  <a:cubicBezTo>
                    <a:pt x="211" y="422"/>
                    <a:pt x="201" y="433"/>
                    <a:pt x="201" y="447"/>
                  </a:cubicBezTo>
                  <a:cubicBezTo>
                    <a:pt x="201" y="513"/>
                    <a:pt x="201" y="513"/>
                    <a:pt x="201" y="513"/>
                  </a:cubicBezTo>
                  <a:cubicBezTo>
                    <a:pt x="201" y="532"/>
                    <a:pt x="185" y="547"/>
                    <a:pt x="167" y="547"/>
                  </a:cubicBezTo>
                  <a:cubicBezTo>
                    <a:pt x="371" y="547"/>
                    <a:pt x="371" y="547"/>
                    <a:pt x="371" y="547"/>
                  </a:cubicBezTo>
                  <a:cubicBezTo>
                    <a:pt x="384" y="547"/>
                    <a:pt x="395" y="558"/>
                    <a:pt x="395" y="571"/>
                  </a:cubicBezTo>
                  <a:cubicBezTo>
                    <a:pt x="395" y="580"/>
                    <a:pt x="395" y="580"/>
                    <a:pt x="395" y="580"/>
                  </a:cubicBezTo>
                  <a:cubicBezTo>
                    <a:pt x="395" y="580"/>
                    <a:pt x="395" y="580"/>
                    <a:pt x="395" y="580"/>
                  </a:cubicBezTo>
                  <a:cubicBezTo>
                    <a:pt x="395" y="580"/>
                    <a:pt x="395" y="580"/>
                    <a:pt x="395" y="580"/>
                  </a:cubicBezTo>
                  <a:cubicBezTo>
                    <a:pt x="395" y="593"/>
                    <a:pt x="406" y="604"/>
                    <a:pt x="419" y="604"/>
                  </a:cubicBezTo>
                  <a:cubicBezTo>
                    <a:pt x="529" y="604"/>
                    <a:pt x="529" y="604"/>
                    <a:pt x="529" y="604"/>
                  </a:cubicBezTo>
                  <a:cubicBezTo>
                    <a:pt x="529" y="572"/>
                    <a:pt x="529" y="572"/>
                    <a:pt x="529" y="572"/>
                  </a:cubicBezTo>
                  <a:cubicBezTo>
                    <a:pt x="529" y="559"/>
                    <a:pt x="540" y="548"/>
                    <a:pt x="553" y="548"/>
                  </a:cubicBezTo>
                  <a:cubicBezTo>
                    <a:pt x="741" y="548"/>
                    <a:pt x="741" y="548"/>
                    <a:pt x="741" y="548"/>
                  </a:cubicBezTo>
                  <a:cubicBezTo>
                    <a:pt x="749" y="548"/>
                    <a:pt x="749" y="548"/>
                    <a:pt x="749" y="548"/>
                  </a:cubicBezTo>
                  <a:cubicBezTo>
                    <a:pt x="767" y="547"/>
                    <a:pt x="767" y="547"/>
                    <a:pt x="767" y="547"/>
                  </a:cubicBezTo>
                  <a:cubicBezTo>
                    <a:pt x="780" y="547"/>
                    <a:pt x="791" y="536"/>
                    <a:pt x="791" y="523"/>
                  </a:cubicBezTo>
                  <a:cubicBezTo>
                    <a:pt x="791" y="470"/>
                    <a:pt x="791" y="417"/>
                    <a:pt x="791" y="363"/>
                  </a:cubicBezTo>
                  <a:cubicBezTo>
                    <a:pt x="751" y="363"/>
                    <a:pt x="751" y="363"/>
                    <a:pt x="751" y="363"/>
                  </a:cubicBezTo>
                  <a:cubicBezTo>
                    <a:pt x="738" y="363"/>
                    <a:pt x="727" y="353"/>
                    <a:pt x="727" y="339"/>
                  </a:cubicBezTo>
                  <a:cubicBezTo>
                    <a:pt x="727" y="265"/>
                    <a:pt x="727" y="265"/>
                    <a:pt x="727" y="265"/>
                  </a:cubicBezTo>
                  <a:cubicBezTo>
                    <a:pt x="727" y="251"/>
                    <a:pt x="738" y="240"/>
                    <a:pt x="751" y="240"/>
                  </a:cubicBezTo>
                  <a:cubicBezTo>
                    <a:pt x="791" y="240"/>
                    <a:pt x="791" y="240"/>
                    <a:pt x="791" y="240"/>
                  </a:cubicBezTo>
                  <a:cubicBezTo>
                    <a:pt x="791" y="208"/>
                    <a:pt x="791" y="208"/>
                    <a:pt x="791" y="208"/>
                  </a:cubicBezTo>
                  <a:cubicBezTo>
                    <a:pt x="789" y="192"/>
                    <a:pt x="775" y="179"/>
                    <a:pt x="758" y="179"/>
                  </a:cubicBezTo>
                  <a:cubicBezTo>
                    <a:pt x="753" y="179"/>
                    <a:pt x="753" y="179"/>
                    <a:pt x="753" y="179"/>
                  </a:cubicBezTo>
                  <a:cubicBezTo>
                    <a:pt x="737" y="179"/>
                    <a:pt x="723" y="166"/>
                    <a:pt x="723" y="150"/>
                  </a:cubicBezTo>
                  <a:cubicBezTo>
                    <a:pt x="723" y="122"/>
                    <a:pt x="723" y="122"/>
                    <a:pt x="723" y="122"/>
                  </a:cubicBezTo>
                  <a:cubicBezTo>
                    <a:pt x="629" y="122"/>
                    <a:pt x="629" y="122"/>
                    <a:pt x="629" y="122"/>
                  </a:cubicBezTo>
                  <a:cubicBezTo>
                    <a:pt x="612" y="122"/>
                    <a:pt x="598" y="110"/>
                    <a:pt x="595" y="95"/>
                  </a:cubicBezTo>
                  <a:cubicBezTo>
                    <a:pt x="594" y="92"/>
                    <a:pt x="594" y="89"/>
                    <a:pt x="594" y="86"/>
                  </a:cubicBezTo>
                  <a:cubicBezTo>
                    <a:pt x="594" y="70"/>
                    <a:pt x="589" y="57"/>
                    <a:pt x="555" y="58"/>
                  </a:cubicBezTo>
                  <a:cubicBezTo>
                    <a:pt x="555" y="58"/>
                    <a:pt x="554" y="58"/>
                    <a:pt x="554" y="58"/>
                  </a:cubicBezTo>
                  <a:cubicBezTo>
                    <a:pt x="495" y="58"/>
                    <a:pt x="495" y="58"/>
                    <a:pt x="495" y="58"/>
                  </a:cubicBezTo>
                  <a:cubicBezTo>
                    <a:pt x="486" y="58"/>
                    <a:pt x="477" y="54"/>
                    <a:pt x="471" y="48"/>
                  </a:cubicBezTo>
                  <a:cubicBezTo>
                    <a:pt x="471" y="48"/>
                    <a:pt x="471" y="48"/>
                    <a:pt x="471" y="48"/>
                  </a:cubicBezTo>
                  <a:cubicBezTo>
                    <a:pt x="470" y="47"/>
                    <a:pt x="469" y="46"/>
                    <a:pt x="468" y="45"/>
                  </a:cubicBezTo>
                  <a:cubicBezTo>
                    <a:pt x="468" y="45"/>
                    <a:pt x="468" y="45"/>
                    <a:pt x="468" y="45"/>
                  </a:cubicBezTo>
                  <a:cubicBezTo>
                    <a:pt x="467" y="45"/>
                    <a:pt x="467" y="45"/>
                    <a:pt x="467" y="45"/>
                  </a:cubicBezTo>
                  <a:cubicBezTo>
                    <a:pt x="467" y="45"/>
                    <a:pt x="467" y="45"/>
                    <a:pt x="467" y="45"/>
                  </a:cubicBezTo>
                  <a:cubicBezTo>
                    <a:pt x="467" y="44"/>
                    <a:pt x="466" y="43"/>
                    <a:pt x="466" y="42"/>
                  </a:cubicBezTo>
                  <a:cubicBezTo>
                    <a:pt x="466" y="42"/>
                    <a:pt x="466" y="42"/>
                    <a:pt x="466" y="42"/>
                  </a:cubicBezTo>
                  <a:cubicBezTo>
                    <a:pt x="465" y="42"/>
                    <a:pt x="465" y="41"/>
                    <a:pt x="465" y="41"/>
                  </a:cubicBezTo>
                  <a:cubicBezTo>
                    <a:pt x="465" y="41"/>
                    <a:pt x="465" y="41"/>
                    <a:pt x="465" y="41"/>
                  </a:cubicBezTo>
                  <a:cubicBezTo>
                    <a:pt x="465" y="41"/>
                    <a:pt x="465" y="41"/>
                    <a:pt x="465" y="41"/>
                  </a:cubicBezTo>
                  <a:cubicBezTo>
                    <a:pt x="465" y="41"/>
                    <a:pt x="465" y="41"/>
                    <a:pt x="465" y="41"/>
                  </a:cubicBezTo>
                  <a:cubicBezTo>
                    <a:pt x="465" y="40"/>
                    <a:pt x="465" y="40"/>
                    <a:pt x="465" y="40"/>
                  </a:cubicBezTo>
                  <a:cubicBezTo>
                    <a:pt x="465" y="40"/>
                    <a:pt x="465" y="40"/>
                    <a:pt x="465" y="40"/>
                  </a:cubicBezTo>
                  <a:cubicBezTo>
                    <a:pt x="464" y="40"/>
                    <a:pt x="464" y="40"/>
                    <a:pt x="464" y="40"/>
                  </a:cubicBezTo>
                  <a:cubicBezTo>
                    <a:pt x="464" y="40"/>
                    <a:pt x="464" y="40"/>
                    <a:pt x="464" y="40"/>
                  </a:cubicBezTo>
                  <a:cubicBezTo>
                    <a:pt x="464" y="40"/>
                    <a:pt x="464" y="40"/>
                    <a:pt x="464" y="40"/>
                  </a:cubicBezTo>
                  <a:cubicBezTo>
                    <a:pt x="464" y="40"/>
                    <a:pt x="464" y="40"/>
                    <a:pt x="464" y="40"/>
                  </a:cubicBezTo>
                  <a:cubicBezTo>
                    <a:pt x="464" y="39"/>
                    <a:pt x="464" y="39"/>
                    <a:pt x="464" y="39"/>
                  </a:cubicBezTo>
                  <a:cubicBezTo>
                    <a:pt x="464" y="39"/>
                    <a:pt x="464" y="39"/>
                    <a:pt x="464" y="39"/>
                  </a:cubicBezTo>
                  <a:cubicBezTo>
                    <a:pt x="464" y="39"/>
                    <a:pt x="464" y="39"/>
                    <a:pt x="464" y="39"/>
                  </a:cubicBezTo>
                  <a:cubicBezTo>
                    <a:pt x="464" y="39"/>
                    <a:pt x="464" y="39"/>
                    <a:pt x="464" y="39"/>
                  </a:cubicBezTo>
                  <a:cubicBezTo>
                    <a:pt x="464" y="39"/>
                    <a:pt x="464" y="39"/>
                    <a:pt x="464" y="39"/>
                  </a:cubicBezTo>
                  <a:cubicBezTo>
                    <a:pt x="463" y="38"/>
                    <a:pt x="463" y="38"/>
                    <a:pt x="463" y="38"/>
                  </a:cubicBezTo>
                  <a:cubicBezTo>
                    <a:pt x="463" y="38"/>
                    <a:pt x="463" y="38"/>
                    <a:pt x="463" y="38"/>
                  </a:cubicBezTo>
                  <a:cubicBezTo>
                    <a:pt x="463" y="38"/>
                    <a:pt x="463" y="38"/>
                    <a:pt x="463" y="38"/>
                  </a:cubicBezTo>
                  <a:cubicBezTo>
                    <a:pt x="463" y="38"/>
                    <a:pt x="463" y="38"/>
                    <a:pt x="463" y="38"/>
                  </a:cubicBezTo>
                  <a:cubicBezTo>
                    <a:pt x="463" y="37"/>
                    <a:pt x="463" y="37"/>
                    <a:pt x="463" y="37"/>
                  </a:cubicBezTo>
                  <a:cubicBezTo>
                    <a:pt x="463" y="37"/>
                    <a:pt x="463" y="37"/>
                    <a:pt x="463" y="37"/>
                  </a:cubicBezTo>
                  <a:cubicBezTo>
                    <a:pt x="463" y="37"/>
                    <a:pt x="463" y="37"/>
                    <a:pt x="463" y="37"/>
                  </a:cubicBezTo>
                  <a:cubicBezTo>
                    <a:pt x="463" y="37"/>
                    <a:pt x="463" y="37"/>
                    <a:pt x="463" y="37"/>
                  </a:cubicBezTo>
                  <a:cubicBezTo>
                    <a:pt x="463" y="36"/>
                    <a:pt x="463" y="36"/>
                    <a:pt x="463" y="36"/>
                  </a:cubicBezTo>
                  <a:cubicBezTo>
                    <a:pt x="463" y="36"/>
                    <a:pt x="463" y="36"/>
                    <a:pt x="463" y="36"/>
                  </a:cubicBezTo>
                  <a:cubicBezTo>
                    <a:pt x="462" y="36"/>
                    <a:pt x="462" y="36"/>
                    <a:pt x="462" y="36"/>
                  </a:cubicBezTo>
                  <a:cubicBezTo>
                    <a:pt x="462" y="36"/>
                    <a:pt x="462" y="36"/>
                    <a:pt x="462" y="36"/>
                  </a:cubicBezTo>
                  <a:cubicBezTo>
                    <a:pt x="461" y="32"/>
                    <a:pt x="460" y="28"/>
                    <a:pt x="460" y="23"/>
                  </a:cubicBezTo>
                  <a:cubicBezTo>
                    <a:pt x="460" y="0"/>
                    <a:pt x="460" y="0"/>
                    <a:pt x="460" y="0"/>
                  </a:cubicBezTo>
                  <a:cubicBezTo>
                    <a:pt x="432" y="0"/>
                    <a:pt x="432" y="0"/>
                    <a:pt x="432" y="0"/>
                  </a:cubicBezTo>
                  <a:cubicBezTo>
                    <a:pt x="412" y="0"/>
                    <a:pt x="397" y="16"/>
                    <a:pt x="397" y="35"/>
                  </a:cubicBezTo>
                  <a:cubicBezTo>
                    <a:pt x="397" y="48"/>
                    <a:pt x="397" y="48"/>
                    <a:pt x="397" y="48"/>
                  </a:cubicBezTo>
                  <a:close/>
                </a:path>
              </a:pathLst>
            </a:custGeom>
            <a:solidFill>
              <a:srgbClr val="0100FE"/>
            </a:solidFill>
            <a:ln w="22225"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pPr>
              <a:endParaRPr kumimoji="0" lang="nl-NL" sz="1800" b="0"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endParaRPr>
            </a:p>
          </p:txBody>
        </p:sp>
        <p:sp>
          <p:nvSpPr>
            <p:cNvPr id="86" name="Freeform 27">
              <a:extLst>
                <a:ext uri="{FF2B5EF4-FFF2-40B4-BE49-F238E27FC236}">
                  <a16:creationId xmlns:a16="http://schemas.microsoft.com/office/drawing/2014/main" id="{52A1852D-DFBC-42BD-9ECD-8E8489A632FE}"/>
                </a:ext>
              </a:extLst>
            </p:cNvPr>
            <p:cNvSpPr>
              <a:spLocks/>
            </p:cNvSpPr>
            <p:nvPr userDrawn="1"/>
          </p:nvSpPr>
          <p:spPr bwMode="auto">
            <a:xfrm>
              <a:off x="2167" y="3127"/>
              <a:ext cx="100" cy="97"/>
            </a:xfrm>
            <a:custGeom>
              <a:avLst/>
              <a:gdLst>
                <a:gd name="T0" fmla="*/ 24 w 57"/>
                <a:gd name="T1" fmla="*/ 55 h 55"/>
                <a:gd name="T2" fmla="*/ 33 w 57"/>
                <a:gd name="T3" fmla="*/ 55 h 55"/>
                <a:gd name="T4" fmla="*/ 57 w 57"/>
                <a:gd name="T5" fmla="*/ 30 h 55"/>
                <a:gd name="T6" fmla="*/ 57 w 57"/>
                <a:gd name="T7" fmla="*/ 25 h 55"/>
                <a:gd name="T8" fmla="*/ 33 w 57"/>
                <a:gd name="T9" fmla="*/ 0 h 55"/>
                <a:gd name="T10" fmla="*/ 24 w 57"/>
                <a:gd name="T11" fmla="*/ 0 h 55"/>
                <a:gd name="T12" fmla="*/ 0 w 57"/>
                <a:gd name="T13" fmla="*/ 25 h 55"/>
                <a:gd name="T14" fmla="*/ 0 w 57"/>
                <a:gd name="T15" fmla="*/ 30 h 55"/>
                <a:gd name="T16" fmla="*/ 24 w 57"/>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5">
                  <a:moveTo>
                    <a:pt x="24" y="55"/>
                  </a:moveTo>
                  <a:cubicBezTo>
                    <a:pt x="33" y="55"/>
                    <a:pt x="33" y="55"/>
                    <a:pt x="33" y="55"/>
                  </a:cubicBezTo>
                  <a:cubicBezTo>
                    <a:pt x="46" y="55"/>
                    <a:pt x="57" y="44"/>
                    <a:pt x="57" y="30"/>
                  </a:cubicBezTo>
                  <a:cubicBezTo>
                    <a:pt x="57" y="25"/>
                    <a:pt x="57" y="25"/>
                    <a:pt x="57" y="25"/>
                  </a:cubicBezTo>
                  <a:cubicBezTo>
                    <a:pt x="57" y="11"/>
                    <a:pt x="46" y="0"/>
                    <a:pt x="33" y="0"/>
                  </a:cubicBezTo>
                  <a:cubicBezTo>
                    <a:pt x="24" y="0"/>
                    <a:pt x="24" y="0"/>
                    <a:pt x="24" y="0"/>
                  </a:cubicBezTo>
                  <a:cubicBezTo>
                    <a:pt x="11" y="0"/>
                    <a:pt x="0" y="11"/>
                    <a:pt x="0" y="25"/>
                  </a:cubicBezTo>
                  <a:cubicBezTo>
                    <a:pt x="0" y="30"/>
                    <a:pt x="0" y="30"/>
                    <a:pt x="0" y="30"/>
                  </a:cubicBezTo>
                  <a:cubicBezTo>
                    <a:pt x="0" y="44"/>
                    <a:pt x="11" y="55"/>
                    <a:pt x="24" y="55"/>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87" name="Freeform 28">
              <a:extLst>
                <a:ext uri="{FF2B5EF4-FFF2-40B4-BE49-F238E27FC236}">
                  <a16:creationId xmlns:a16="http://schemas.microsoft.com/office/drawing/2014/main" id="{93BA0DBA-70A8-4C62-B8B0-9A00EE21FBD5}"/>
                </a:ext>
              </a:extLst>
            </p:cNvPr>
            <p:cNvSpPr>
              <a:spLocks noEditPoints="1"/>
            </p:cNvSpPr>
            <p:nvPr userDrawn="1"/>
          </p:nvSpPr>
          <p:spPr bwMode="auto">
            <a:xfrm>
              <a:off x="2875" y="3027"/>
              <a:ext cx="222" cy="310"/>
            </a:xfrm>
            <a:custGeom>
              <a:avLst/>
              <a:gdLst>
                <a:gd name="T0" fmla="*/ 57 w 126"/>
                <a:gd name="T1" fmla="*/ 152 h 176"/>
                <a:gd name="T2" fmla="*/ 101 w 126"/>
                <a:gd name="T3" fmla="*/ 57 h 176"/>
                <a:gd name="T4" fmla="*/ 101 w 126"/>
                <a:gd name="T5" fmla="*/ 0 h 176"/>
                <a:gd name="T6" fmla="*/ 23 w 126"/>
                <a:gd name="T7" fmla="*/ 0 h 176"/>
                <a:gd name="T8" fmla="*/ 23 w 126"/>
                <a:gd name="T9" fmla="*/ 0 h 176"/>
                <a:gd name="T10" fmla="*/ 21 w 126"/>
                <a:gd name="T11" fmla="*/ 1 h 176"/>
                <a:gd name="T12" fmla="*/ 21 w 126"/>
                <a:gd name="T13" fmla="*/ 1 h 176"/>
                <a:gd name="T14" fmla="*/ 20 w 126"/>
                <a:gd name="T15" fmla="*/ 1 h 176"/>
                <a:gd name="T16" fmla="*/ 19 w 126"/>
                <a:gd name="T17" fmla="*/ 1 h 176"/>
                <a:gd name="T18" fmla="*/ 18 w 126"/>
                <a:gd name="T19" fmla="*/ 1 h 176"/>
                <a:gd name="T20" fmla="*/ 17 w 126"/>
                <a:gd name="T21" fmla="*/ 1 h 176"/>
                <a:gd name="T22" fmla="*/ 16 w 126"/>
                <a:gd name="T23" fmla="*/ 2 h 176"/>
                <a:gd name="T24" fmla="*/ 16 w 126"/>
                <a:gd name="T25" fmla="*/ 2 h 176"/>
                <a:gd name="T26" fmla="*/ 15 w 126"/>
                <a:gd name="T27" fmla="*/ 2 h 176"/>
                <a:gd name="T28" fmla="*/ 14 w 126"/>
                <a:gd name="T29" fmla="*/ 3 h 176"/>
                <a:gd name="T30" fmla="*/ 13 w 126"/>
                <a:gd name="T31" fmla="*/ 3 h 176"/>
                <a:gd name="T32" fmla="*/ 12 w 126"/>
                <a:gd name="T33" fmla="*/ 3 h 176"/>
                <a:gd name="T34" fmla="*/ 11 w 126"/>
                <a:gd name="T35" fmla="*/ 4 h 176"/>
                <a:gd name="T36" fmla="*/ 11 w 126"/>
                <a:gd name="T37" fmla="*/ 4 h 176"/>
                <a:gd name="T38" fmla="*/ 10 w 126"/>
                <a:gd name="T39" fmla="*/ 5 h 176"/>
                <a:gd name="T40" fmla="*/ 9 w 126"/>
                <a:gd name="T41" fmla="*/ 5 h 176"/>
                <a:gd name="T42" fmla="*/ 9 w 126"/>
                <a:gd name="T43" fmla="*/ 6 h 176"/>
                <a:gd name="T44" fmla="*/ 8 w 126"/>
                <a:gd name="T45" fmla="*/ 6 h 176"/>
                <a:gd name="T46" fmla="*/ 7 w 126"/>
                <a:gd name="T47" fmla="*/ 7 h 176"/>
                <a:gd name="T48" fmla="*/ 7 w 126"/>
                <a:gd name="T49" fmla="*/ 8 h 176"/>
                <a:gd name="T50" fmla="*/ 6 w 126"/>
                <a:gd name="T51" fmla="*/ 8 h 176"/>
                <a:gd name="T52" fmla="*/ 6 w 126"/>
                <a:gd name="T53" fmla="*/ 9 h 176"/>
                <a:gd name="T54" fmla="*/ 5 w 126"/>
                <a:gd name="T55" fmla="*/ 10 h 176"/>
                <a:gd name="T56" fmla="*/ 5 w 126"/>
                <a:gd name="T57" fmla="*/ 10 h 176"/>
                <a:gd name="T58" fmla="*/ 4 w 126"/>
                <a:gd name="T59" fmla="*/ 11 h 176"/>
                <a:gd name="T60" fmla="*/ 4 w 126"/>
                <a:gd name="T61" fmla="*/ 12 h 176"/>
                <a:gd name="T62" fmla="*/ 3 w 126"/>
                <a:gd name="T63" fmla="*/ 13 h 176"/>
                <a:gd name="T64" fmla="*/ 3 w 126"/>
                <a:gd name="T65" fmla="*/ 13 h 176"/>
                <a:gd name="T66" fmla="*/ 2 w 126"/>
                <a:gd name="T67" fmla="*/ 14 h 176"/>
                <a:gd name="T68" fmla="*/ 2 w 126"/>
                <a:gd name="T69" fmla="*/ 15 h 176"/>
                <a:gd name="T70" fmla="*/ 1 w 126"/>
                <a:gd name="T71" fmla="*/ 16 h 176"/>
                <a:gd name="T72" fmla="*/ 1 w 126"/>
                <a:gd name="T73" fmla="*/ 16 h 176"/>
                <a:gd name="T74" fmla="*/ 1 w 126"/>
                <a:gd name="T75" fmla="*/ 17 h 176"/>
                <a:gd name="T76" fmla="*/ 1 w 126"/>
                <a:gd name="T77" fmla="*/ 18 h 176"/>
                <a:gd name="T78" fmla="*/ 0 w 126"/>
                <a:gd name="T79" fmla="*/ 19 h 176"/>
                <a:gd name="T80" fmla="*/ 0 w 126"/>
                <a:gd name="T81" fmla="*/ 20 h 176"/>
                <a:gd name="T82" fmla="*/ 0 w 126"/>
                <a:gd name="T83" fmla="*/ 21 h 176"/>
                <a:gd name="T84" fmla="*/ 0 w 126"/>
                <a:gd name="T85" fmla="*/ 22 h 176"/>
                <a:gd name="T86" fmla="*/ 0 w 126"/>
                <a:gd name="T87" fmla="*/ 23 h 176"/>
                <a:gd name="T88" fmla="*/ 0 w 126"/>
                <a:gd name="T89" fmla="*/ 23 h 176"/>
                <a:gd name="T90" fmla="*/ 0 w 126"/>
                <a:gd name="T91" fmla="*/ 25 h 176"/>
                <a:gd name="T92" fmla="*/ 0 w 126"/>
                <a:gd name="T93" fmla="*/ 152 h 176"/>
                <a:gd name="T94" fmla="*/ 24 w 126"/>
                <a:gd name="T9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6" h="176">
                  <a:moveTo>
                    <a:pt x="24" y="176"/>
                  </a:moveTo>
                  <a:cubicBezTo>
                    <a:pt x="32" y="176"/>
                    <a:pt x="32" y="176"/>
                    <a:pt x="32" y="176"/>
                  </a:cubicBezTo>
                  <a:cubicBezTo>
                    <a:pt x="46" y="176"/>
                    <a:pt x="57" y="165"/>
                    <a:pt x="57" y="152"/>
                  </a:cubicBezTo>
                  <a:cubicBezTo>
                    <a:pt x="57" y="91"/>
                    <a:pt x="57" y="91"/>
                    <a:pt x="57" y="91"/>
                  </a:cubicBezTo>
                  <a:cubicBezTo>
                    <a:pt x="57" y="72"/>
                    <a:pt x="72" y="57"/>
                    <a:pt x="91" y="57"/>
                  </a:cubicBezTo>
                  <a:cubicBezTo>
                    <a:pt x="101" y="57"/>
                    <a:pt x="101" y="57"/>
                    <a:pt x="101" y="57"/>
                  </a:cubicBezTo>
                  <a:cubicBezTo>
                    <a:pt x="115" y="57"/>
                    <a:pt x="126" y="46"/>
                    <a:pt x="126" y="33"/>
                  </a:cubicBezTo>
                  <a:cubicBezTo>
                    <a:pt x="126" y="25"/>
                    <a:pt x="126" y="25"/>
                    <a:pt x="126" y="25"/>
                  </a:cubicBezTo>
                  <a:cubicBezTo>
                    <a:pt x="126" y="11"/>
                    <a:pt x="115" y="0"/>
                    <a:pt x="101" y="0"/>
                  </a:cubicBezTo>
                  <a:cubicBezTo>
                    <a:pt x="32" y="0"/>
                    <a:pt x="32" y="0"/>
                    <a:pt x="32"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2" y="3"/>
                  </a:cubicBezTo>
                  <a:cubicBezTo>
                    <a:pt x="12" y="3"/>
                    <a:pt x="12" y="3"/>
                    <a:pt x="12" y="3"/>
                  </a:cubicBezTo>
                  <a:cubicBezTo>
                    <a:pt x="12" y="4"/>
                    <a:pt x="12" y="4"/>
                    <a:pt x="12" y="4"/>
                  </a:cubicBezTo>
                  <a:cubicBezTo>
                    <a:pt x="12" y="4"/>
                    <a:pt x="12" y="4"/>
                    <a:pt x="12" y="4"/>
                  </a:cubicBezTo>
                  <a:cubicBezTo>
                    <a:pt x="12" y="4"/>
                    <a:pt x="12" y="4"/>
                    <a:pt x="11" y="4"/>
                  </a:cubicBezTo>
                  <a:cubicBezTo>
                    <a:pt x="11" y="4"/>
                    <a:pt x="11" y="4"/>
                    <a:pt x="11" y="4"/>
                  </a:cubicBezTo>
                  <a:cubicBezTo>
                    <a:pt x="11" y="4"/>
                    <a:pt x="11" y="4"/>
                    <a:pt x="11" y="4"/>
                  </a:cubicBezTo>
                  <a:cubicBezTo>
                    <a:pt x="11" y="4"/>
                    <a:pt x="11" y="4"/>
                    <a:pt x="11" y="4"/>
                  </a:cubicBezTo>
                  <a:cubicBezTo>
                    <a:pt x="10" y="5"/>
                    <a:pt x="10" y="5"/>
                    <a:pt x="10" y="5"/>
                  </a:cubicBezTo>
                  <a:cubicBezTo>
                    <a:pt x="10" y="5"/>
                    <a:pt x="10" y="5"/>
                    <a:pt x="10" y="5"/>
                  </a:cubicBezTo>
                  <a:cubicBezTo>
                    <a:pt x="10" y="5"/>
                    <a:pt x="10" y="5"/>
                    <a:pt x="10" y="5"/>
                  </a:cubicBezTo>
                  <a:cubicBezTo>
                    <a:pt x="10" y="5"/>
                    <a:pt x="10" y="5"/>
                    <a:pt x="10"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10"/>
                    <a:pt x="5" y="10"/>
                  </a:cubicBezTo>
                  <a:cubicBezTo>
                    <a:pt x="5" y="10"/>
                    <a:pt x="5" y="10"/>
                    <a:pt x="5" y="10"/>
                  </a:cubicBezTo>
                  <a:cubicBezTo>
                    <a:pt x="5" y="10"/>
                    <a:pt x="5" y="10"/>
                    <a:pt x="5" y="10"/>
                  </a:cubicBezTo>
                  <a:cubicBezTo>
                    <a:pt x="5" y="10"/>
                    <a:pt x="5" y="10"/>
                    <a:pt x="5" y="10"/>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9"/>
                    <a:pt x="1" y="19"/>
                    <a:pt x="1" y="19"/>
                  </a:cubicBezTo>
                  <a:cubicBezTo>
                    <a:pt x="1" y="19"/>
                    <a:pt x="1" y="19"/>
                    <a:pt x="1"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4"/>
                    <a:pt x="0" y="24"/>
                    <a:pt x="0" y="24"/>
                  </a:cubicBezTo>
                  <a:cubicBezTo>
                    <a:pt x="0" y="24"/>
                    <a:pt x="0" y="24"/>
                    <a:pt x="0" y="24"/>
                  </a:cubicBezTo>
                  <a:cubicBezTo>
                    <a:pt x="0" y="25"/>
                    <a:pt x="0" y="25"/>
                    <a:pt x="0" y="25"/>
                  </a:cubicBezTo>
                  <a:cubicBezTo>
                    <a:pt x="0" y="25"/>
                    <a:pt x="0" y="25"/>
                    <a:pt x="0" y="25"/>
                  </a:cubicBezTo>
                  <a:cubicBezTo>
                    <a:pt x="0" y="33"/>
                    <a:pt x="0" y="33"/>
                    <a:pt x="0" y="33"/>
                  </a:cubicBezTo>
                  <a:cubicBezTo>
                    <a:pt x="0" y="152"/>
                    <a:pt x="0" y="152"/>
                    <a:pt x="0" y="152"/>
                  </a:cubicBezTo>
                  <a:cubicBezTo>
                    <a:pt x="0" y="165"/>
                    <a:pt x="11" y="176"/>
                    <a:pt x="24" y="176"/>
                  </a:cubicBezTo>
                  <a:close/>
                  <a:moveTo>
                    <a:pt x="24" y="0"/>
                  </a:moveTo>
                  <a:cubicBezTo>
                    <a:pt x="24" y="0"/>
                    <a:pt x="24" y="0"/>
                    <a:pt x="24" y="0"/>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88" name="Freeform 29">
              <a:extLst>
                <a:ext uri="{FF2B5EF4-FFF2-40B4-BE49-F238E27FC236}">
                  <a16:creationId xmlns:a16="http://schemas.microsoft.com/office/drawing/2014/main" id="{9415327F-E259-479A-96F9-630CA840B699}"/>
                </a:ext>
              </a:extLst>
            </p:cNvPr>
            <p:cNvSpPr>
              <a:spLocks/>
            </p:cNvSpPr>
            <p:nvPr userDrawn="1"/>
          </p:nvSpPr>
          <p:spPr bwMode="auto">
            <a:xfrm>
              <a:off x="762" y="2910"/>
              <a:ext cx="464" cy="645"/>
            </a:xfrm>
            <a:custGeom>
              <a:avLst/>
              <a:gdLst>
                <a:gd name="T0" fmla="*/ 231 w 263"/>
                <a:gd name="T1" fmla="*/ 127 h 365"/>
                <a:gd name="T2" fmla="*/ 239 w 263"/>
                <a:gd name="T3" fmla="*/ 127 h 365"/>
                <a:gd name="T4" fmla="*/ 263 w 263"/>
                <a:gd name="T5" fmla="*/ 102 h 365"/>
                <a:gd name="T6" fmla="*/ 263 w 263"/>
                <a:gd name="T7" fmla="*/ 25 h 365"/>
                <a:gd name="T8" fmla="*/ 239 w 263"/>
                <a:gd name="T9" fmla="*/ 0 h 365"/>
                <a:gd name="T10" fmla="*/ 91 w 263"/>
                <a:gd name="T11" fmla="*/ 0 h 365"/>
                <a:gd name="T12" fmla="*/ 66 w 263"/>
                <a:gd name="T13" fmla="*/ 1 h 365"/>
                <a:gd name="T14" fmla="*/ 66 w 263"/>
                <a:gd name="T15" fmla="*/ 90 h 365"/>
                <a:gd name="T16" fmla="*/ 32 w 263"/>
                <a:gd name="T17" fmla="*/ 124 h 365"/>
                <a:gd name="T18" fmla="*/ 24 w 263"/>
                <a:gd name="T19" fmla="*/ 124 h 365"/>
                <a:gd name="T20" fmla="*/ 0 w 263"/>
                <a:gd name="T21" fmla="*/ 149 h 365"/>
                <a:gd name="T22" fmla="*/ 0 w 263"/>
                <a:gd name="T23" fmla="*/ 195 h 365"/>
                <a:gd name="T24" fmla="*/ 0 w 263"/>
                <a:gd name="T25" fmla="*/ 219 h 365"/>
                <a:gd name="T26" fmla="*/ 0 w 263"/>
                <a:gd name="T27" fmla="*/ 341 h 365"/>
                <a:gd name="T28" fmla="*/ 24 w 263"/>
                <a:gd name="T29" fmla="*/ 365 h 365"/>
                <a:gd name="T30" fmla="*/ 106 w 263"/>
                <a:gd name="T31" fmla="*/ 365 h 365"/>
                <a:gd name="T32" fmla="*/ 130 w 263"/>
                <a:gd name="T33" fmla="*/ 364 h 365"/>
                <a:gd name="T34" fmla="*/ 130 w 263"/>
                <a:gd name="T35" fmla="*/ 278 h 365"/>
                <a:gd name="T36" fmla="*/ 164 w 263"/>
                <a:gd name="T37" fmla="*/ 244 h 365"/>
                <a:gd name="T38" fmla="*/ 172 w 263"/>
                <a:gd name="T39" fmla="*/ 244 h 365"/>
                <a:gd name="T40" fmla="*/ 197 w 263"/>
                <a:gd name="T41" fmla="*/ 219 h 365"/>
                <a:gd name="T42" fmla="*/ 197 w 263"/>
                <a:gd name="T43" fmla="*/ 161 h 365"/>
                <a:gd name="T44" fmla="*/ 231 w 263"/>
                <a:gd name="T45" fmla="*/ 12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3" h="365">
                  <a:moveTo>
                    <a:pt x="231" y="127"/>
                  </a:moveTo>
                  <a:cubicBezTo>
                    <a:pt x="239" y="127"/>
                    <a:pt x="239" y="127"/>
                    <a:pt x="239" y="127"/>
                  </a:cubicBezTo>
                  <a:cubicBezTo>
                    <a:pt x="252" y="127"/>
                    <a:pt x="263" y="116"/>
                    <a:pt x="263" y="102"/>
                  </a:cubicBezTo>
                  <a:cubicBezTo>
                    <a:pt x="263" y="25"/>
                    <a:pt x="263" y="25"/>
                    <a:pt x="263" y="25"/>
                  </a:cubicBezTo>
                  <a:cubicBezTo>
                    <a:pt x="263" y="11"/>
                    <a:pt x="252" y="0"/>
                    <a:pt x="239" y="0"/>
                  </a:cubicBezTo>
                  <a:cubicBezTo>
                    <a:pt x="91" y="0"/>
                    <a:pt x="91" y="0"/>
                    <a:pt x="91" y="0"/>
                  </a:cubicBezTo>
                  <a:cubicBezTo>
                    <a:pt x="66" y="1"/>
                    <a:pt x="66" y="1"/>
                    <a:pt x="66" y="1"/>
                  </a:cubicBezTo>
                  <a:cubicBezTo>
                    <a:pt x="66" y="90"/>
                    <a:pt x="66" y="90"/>
                    <a:pt x="66" y="90"/>
                  </a:cubicBezTo>
                  <a:cubicBezTo>
                    <a:pt x="66" y="108"/>
                    <a:pt x="51" y="124"/>
                    <a:pt x="32" y="124"/>
                  </a:cubicBezTo>
                  <a:cubicBezTo>
                    <a:pt x="24" y="124"/>
                    <a:pt x="24" y="124"/>
                    <a:pt x="24" y="124"/>
                  </a:cubicBezTo>
                  <a:cubicBezTo>
                    <a:pt x="10" y="124"/>
                    <a:pt x="0" y="135"/>
                    <a:pt x="0" y="149"/>
                  </a:cubicBezTo>
                  <a:cubicBezTo>
                    <a:pt x="0" y="195"/>
                    <a:pt x="0" y="195"/>
                    <a:pt x="0" y="195"/>
                  </a:cubicBezTo>
                  <a:cubicBezTo>
                    <a:pt x="0" y="219"/>
                    <a:pt x="0" y="219"/>
                    <a:pt x="0" y="219"/>
                  </a:cubicBezTo>
                  <a:cubicBezTo>
                    <a:pt x="0" y="341"/>
                    <a:pt x="0" y="341"/>
                    <a:pt x="0" y="341"/>
                  </a:cubicBezTo>
                  <a:cubicBezTo>
                    <a:pt x="0" y="354"/>
                    <a:pt x="10" y="365"/>
                    <a:pt x="24" y="365"/>
                  </a:cubicBezTo>
                  <a:cubicBezTo>
                    <a:pt x="106" y="365"/>
                    <a:pt x="106" y="365"/>
                    <a:pt x="106" y="365"/>
                  </a:cubicBezTo>
                  <a:cubicBezTo>
                    <a:pt x="130" y="364"/>
                    <a:pt x="130" y="364"/>
                    <a:pt x="130" y="364"/>
                  </a:cubicBezTo>
                  <a:cubicBezTo>
                    <a:pt x="130" y="278"/>
                    <a:pt x="130" y="278"/>
                    <a:pt x="130" y="278"/>
                  </a:cubicBezTo>
                  <a:cubicBezTo>
                    <a:pt x="130" y="259"/>
                    <a:pt x="145" y="244"/>
                    <a:pt x="164" y="244"/>
                  </a:cubicBezTo>
                  <a:cubicBezTo>
                    <a:pt x="172" y="244"/>
                    <a:pt x="172" y="244"/>
                    <a:pt x="172" y="244"/>
                  </a:cubicBezTo>
                  <a:cubicBezTo>
                    <a:pt x="186" y="244"/>
                    <a:pt x="197" y="233"/>
                    <a:pt x="197" y="219"/>
                  </a:cubicBezTo>
                  <a:cubicBezTo>
                    <a:pt x="197" y="161"/>
                    <a:pt x="197" y="161"/>
                    <a:pt x="197" y="161"/>
                  </a:cubicBezTo>
                  <a:cubicBezTo>
                    <a:pt x="197" y="142"/>
                    <a:pt x="212" y="127"/>
                    <a:pt x="231" y="127"/>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89" name="Freeform 30">
              <a:extLst>
                <a:ext uri="{FF2B5EF4-FFF2-40B4-BE49-F238E27FC236}">
                  <a16:creationId xmlns:a16="http://schemas.microsoft.com/office/drawing/2014/main" id="{AA0DFBDD-2355-4A59-B105-5BDDB484C646}"/>
                </a:ext>
              </a:extLst>
            </p:cNvPr>
            <p:cNvSpPr>
              <a:spLocks/>
            </p:cNvSpPr>
            <p:nvPr userDrawn="1"/>
          </p:nvSpPr>
          <p:spPr bwMode="auto">
            <a:xfrm>
              <a:off x="878" y="2594"/>
              <a:ext cx="1404" cy="1063"/>
            </a:xfrm>
            <a:custGeom>
              <a:avLst/>
              <a:gdLst>
                <a:gd name="T0" fmla="*/ 164 w 795"/>
                <a:gd name="T1" fmla="*/ 602 h 602"/>
                <a:gd name="T2" fmla="*/ 228 w 795"/>
                <a:gd name="T3" fmla="*/ 602 h 602"/>
                <a:gd name="T4" fmla="*/ 263 w 795"/>
                <a:gd name="T5" fmla="*/ 572 h 602"/>
                <a:gd name="T6" fmla="*/ 296 w 795"/>
                <a:gd name="T7" fmla="*/ 544 h 602"/>
                <a:gd name="T8" fmla="*/ 428 w 795"/>
                <a:gd name="T9" fmla="*/ 544 h 602"/>
                <a:gd name="T10" fmla="*/ 462 w 795"/>
                <a:gd name="T11" fmla="*/ 514 h 602"/>
                <a:gd name="T12" fmla="*/ 495 w 795"/>
                <a:gd name="T13" fmla="*/ 485 h 602"/>
                <a:gd name="T14" fmla="*/ 529 w 795"/>
                <a:gd name="T15" fmla="*/ 450 h 602"/>
                <a:gd name="T16" fmla="*/ 529 w 795"/>
                <a:gd name="T17" fmla="*/ 335 h 602"/>
                <a:gd name="T18" fmla="*/ 562 w 795"/>
                <a:gd name="T19" fmla="*/ 301 h 602"/>
                <a:gd name="T20" fmla="*/ 596 w 795"/>
                <a:gd name="T21" fmla="*/ 271 h 602"/>
                <a:gd name="T22" fmla="*/ 628 w 795"/>
                <a:gd name="T23" fmla="*/ 243 h 602"/>
                <a:gd name="T24" fmla="*/ 662 w 795"/>
                <a:gd name="T25" fmla="*/ 208 h 602"/>
                <a:gd name="T26" fmla="*/ 696 w 795"/>
                <a:gd name="T27" fmla="*/ 175 h 602"/>
                <a:gd name="T28" fmla="*/ 771 w 795"/>
                <a:gd name="T29" fmla="*/ 175 h 602"/>
                <a:gd name="T30" fmla="*/ 795 w 795"/>
                <a:gd name="T31" fmla="*/ 153 h 602"/>
                <a:gd name="T32" fmla="*/ 795 w 795"/>
                <a:gd name="T33" fmla="*/ 115 h 602"/>
                <a:gd name="T34" fmla="*/ 685 w 795"/>
                <a:gd name="T35" fmla="*/ 115 h 602"/>
                <a:gd name="T36" fmla="*/ 661 w 795"/>
                <a:gd name="T37" fmla="*/ 91 h 602"/>
                <a:gd name="T38" fmla="*/ 661 w 795"/>
                <a:gd name="T39" fmla="*/ 91 h 602"/>
                <a:gd name="T40" fmla="*/ 661 w 795"/>
                <a:gd name="T41" fmla="*/ 91 h 602"/>
                <a:gd name="T42" fmla="*/ 661 w 795"/>
                <a:gd name="T43" fmla="*/ 82 h 602"/>
                <a:gd name="T44" fmla="*/ 637 w 795"/>
                <a:gd name="T45" fmla="*/ 58 h 602"/>
                <a:gd name="T46" fmla="*/ 433 w 795"/>
                <a:gd name="T47" fmla="*/ 58 h 602"/>
                <a:gd name="T48" fmla="*/ 433 w 795"/>
                <a:gd name="T49" fmla="*/ 58 h 602"/>
                <a:gd name="T50" fmla="*/ 359 w 795"/>
                <a:gd name="T51" fmla="*/ 58 h 602"/>
                <a:gd name="T52" fmla="*/ 325 w 795"/>
                <a:gd name="T53" fmla="*/ 24 h 602"/>
                <a:gd name="T54" fmla="*/ 300 w 795"/>
                <a:gd name="T55" fmla="*/ 0 h 602"/>
                <a:gd name="T56" fmla="*/ 25 w 795"/>
                <a:gd name="T57" fmla="*/ 0 h 602"/>
                <a:gd name="T58" fmla="*/ 0 w 795"/>
                <a:gd name="T59" fmla="*/ 24 h 602"/>
                <a:gd name="T60" fmla="*/ 0 w 795"/>
                <a:gd name="T61" fmla="*/ 122 h 602"/>
                <a:gd name="T62" fmla="*/ 0 w 795"/>
                <a:gd name="T63" fmla="*/ 123 h 602"/>
                <a:gd name="T64" fmla="*/ 0 w 795"/>
                <a:gd name="T65" fmla="*/ 126 h 602"/>
                <a:gd name="T66" fmla="*/ 0 w 795"/>
                <a:gd name="T67" fmla="*/ 128 h 602"/>
                <a:gd name="T68" fmla="*/ 0 w 795"/>
                <a:gd name="T69" fmla="*/ 180 h 602"/>
                <a:gd name="T70" fmla="*/ 25 w 795"/>
                <a:gd name="T71" fmla="*/ 179 h 602"/>
                <a:gd name="T72" fmla="*/ 173 w 795"/>
                <a:gd name="T73" fmla="*/ 179 h 602"/>
                <a:gd name="T74" fmla="*/ 197 w 795"/>
                <a:gd name="T75" fmla="*/ 204 h 602"/>
                <a:gd name="T76" fmla="*/ 197 w 795"/>
                <a:gd name="T77" fmla="*/ 281 h 602"/>
                <a:gd name="T78" fmla="*/ 173 w 795"/>
                <a:gd name="T79" fmla="*/ 306 h 602"/>
                <a:gd name="T80" fmla="*/ 165 w 795"/>
                <a:gd name="T81" fmla="*/ 306 h 602"/>
                <a:gd name="T82" fmla="*/ 131 w 795"/>
                <a:gd name="T83" fmla="*/ 340 h 602"/>
                <a:gd name="T84" fmla="*/ 131 w 795"/>
                <a:gd name="T85" fmla="*/ 398 h 602"/>
                <a:gd name="T86" fmla="*/ 106 w 795"/>
                <a:gd name="T87" fmla="*/ 423 h 602"/>
                <a:gd name="T88" fmla="*/ 98 w 795"/>
                <a:gd name="T89" fmla="*/ 423 h 602"/>
                <a:gd name="T90" fmla="*/ 64 w 795"/>
                <a:gd name="T91" fmla="*/ 457 h 602"/>
                <a:gd name="T92" fmla="*/ 64 w 795"/>
                <a:gd name="T93" fmla="*/ 543 h 602"/>
                <a:gd name="T94" fmla="*/ 46 w 795"/>
                <a:gd name="T95" fmla="*/ 544 h 602"/>
                <a:gd name="T96" fmla="*/ 48 w 795"/>
                <a:gd name="T97" fmla="*/ 544 h 602"/>
                <a:gd name="T98" fmla="*/ 96 w 795"/>
                <a:gd name="T99" fmla="*/ 544 h 602"/>
                <a:gd name="T100" fmla="*/ 129 w 795"/>
                <a:gd name="T101" fmla="*/ 572 h 602"/>
                <a:gd name="T102" fmla="*/ 164 w 795"/>
                <a:gd name="T103" fmla="*/ 60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5" h="602">
                  <a:moveTo>
                    <a:pt x="164" y="602"/>
                  </a:moveTo>
                  <a:cubicBezTo>
                    <a:pt x="228" y="602"/>
                    <a:pt x="228" y="602"/>
                    <a:pt x="228" y="602"/>
                  </a:cubicBezTo>
                  <a:cubicBezTo>
                    <a:pt x="245" y="602"/>
                    <a:pt x="260" y="589"/>
                    <a:pt x="263" y="572"/>
                  </a:cubicBezTo>
                  <a:cubicBezTo>
                    <a:pt x="265" y="556"/>
                    <a:pt x="279" y="544"/>
                    <a:pt x="296" y="544"/>
                  </a:cubicBezTo>
                  <a:cubicBezTo>
                    <a:pt x="428" y="544"/>
                    <a:pt x="428" y="544"/>
                    <a:pt x="428" y="544"/>
                  </a:cubicBezTo>
                  <a:cubicBezTo>
                    <a:pt x="445" y="544"/>
                    <a:pt x="460" y="531"/>
                    <a:pt x="462" y="514"/>
                  </a:cubicBezTo>
                  <a:cubicBezTo>
                    <a:pt x="465" y="497"/>
                    <a:pt x="478" y="485"/>
                    <a:pt x="495" y="485"/>
                  </a:cubicBezTo>
                  <a:cubicBezTo>
                    <a:pt x="514" y="484"/>
                    <a:pt x="529" y="468"/>
                    <a:pt x="529" y="450"/>
                  </a:cubicBezTo>
                  <a:cubicBezTo>
                    <a:pt x="529" y="335"/>
                    <a:pt x="529" y="335"/>
                    <a:pt x="529" y="335"/>
                  </a:cubicBezTo>
                  <a:cubicBezTo>
                    <a:pt x="529" y="316"/>
                    <a:pt x="544" y="301"/>
                    <a:pt x="562" y="301"/>
                  </a:cubicBezTo>
                  <a:cubicBezTo>
                    <a:pt x="579" y="300"/>
                    <a:pt x="593" y="288"/>
                    <a:pt x="596" y="271"/>
                  </a:cubicBezTo>
                  <a:cubicBezTo>
                    <a:pt x="599" y="255"/>
                    <a:pt x="612" y="243"/>
                    <a:pt x="628" y="243"/>
                  </a:cubicBezTo>
                  <a:cubicBezTo>
                    <a:pt x="647" y="242"/>
                    <a:pt x="662" y="227"/>
                    <a:pt x="662" y="208"/>
                  </a:cubicBezTo>
                  <a:cubicBezTo>
                    <a:pt x="663" y="190"/>
                    <a:pt x="678" y="175"/>
                    <a:pt x="696" y="175"/>
                  </a:cubicBezTo>
                  <a:cubicBezTo>
                    <a:pt x="771" y="175"/>
                    <a:pt x="771" y="175"/>
                    <a:pt x="771" y="175"/>
                  </a:cubicBezTo>
                  <a:cubicBezTo>
                    <a:pt x="784" y="175"/>
                    <a:pt x="795" y="166"/>
                    <a:pt x="795" y="153"/>
                  </a:cubicBezTo>
                  <a:cubicBezTo>
                    <a:pt x="795" y="115"/>
                    <a:pt x="795" y="115"/>
                    <a:pt x="795" y="115"/>
                  </a:cubicBezTo>
                  <a:cubicBezTo>
                    <a:pt x="758" y="115"/>
                    <a:pt x="722" y="115"/>
                    <a:pt x="685" y="115"/>
                  </a:cubicBezTo>
                  <a:cubicBezTo>
                    <a:pt x="672" y="115"/>
                    <a:pt x="661" y="104"/>
                    <a:pt x="661" y="91"/>
                  </a:cubicBezTo>
                  <a:cubicBezTo>
                    <a:pt x="661" y="91"/>
                    <a:pt x="661" y="91"/>
                    <a:pt x="661" y="91"/>
                  </a:cubicBezTo>
                  <a:cubicBezTo>
                    <a:pt x="661" y="91"/>
                    <a:pt x="661" y="91"/>
                    <a:pt x="661" y="91"/>
                  </a:cubicBezTo>
                  <a:cubicBezTo>
                    <a:pt x="661" y="82"/>
                    <a:pt x="661" y="82"/>
                    <a:pt x="661" y="82"/>
                  </a:cubicBezTo>
                  <a:cubicBezTo>
                    <a:pt x="661" y="69"/>
                    <a:pt x="650" y="58"/>
                    <a:pt x="637" y="58"/>
                  </a:cubicBezTo>
                  <a:cubicBezTo>
                    <a:pt x="433" y="58"/>
                    <a:pt x="433" y="58"/>
                    <a:pt x="433" y="58"/>
                  </a:cubicBezTo>
                  <a:cubicBezTo>
                    <a:pt x="433" y="58"/>
                    <a:pt x="433" y="58"/>
                    <a:pt x="433" y="58"/>
                  </a:cubicBezTo>
                  <a:cubicBezTo>
                    <a:pt x="359" y="58"/>
                    <a:pt x="359" y="58"/>
                    <a:pt x="359" y="58"/>
                  </a:cubicBezTo>
                  <a:cubicBezTo>
                    <a:pt x="340" y="58"/>
                    <a:pt x="325" y="43"/>
                    <a:pt x="325" y="24"/>
                  </a:cubicBezTo>
                  <a:cubicBezTo>
                    <a:pt x="324" y="11"/>
                    <a:pt x="314" y="0"/>
                    <a:pt x="300" y="0"/>
                  </a:cubicBezTo>
                  <a:cubicBezTo>
                    <a:pt x="25" y="0"/>
                    <a:pt x="25" y="0"/>
                    <a:pt x="25" y="0"/>
                  </a:cubicBezTo>
                  <a:cubicBezTo>
                    <a:pt x="11" y="0"/>
                    <a:pt x="0" y="11"/>
                    <a:pt x="0" y="24"/>
                  </a:cubicBezTo>
                  <a:cubicBezTo>
                    <a:pt x="0" y="122"/>
                    <a:pt x="0" y="122"/>
                    <a:pt x="0" y="122"/>
                  </a:cubicBezTo>
                  <a:cubicBezTo>
                    <a:pt x="0" y="122"/>
                    <a:pt x="0" y="122"/>
                    <a:pt x="0" y="123"/>
                  </a:cubicBezTo>
                  <a:cubicBezTo>
                    <a:pt x="1" y="124"/>
                    <a:pt x="1" y="125"/>
                    <a:pt x="0" y="126"/>
                  </a:cubicBezTo>
                  <a:cubicBezTo>
                    <a:pt x="0" y="127"/>
                    <a:pt x="0" y="127"/>
                    <a:pt x="0" y="128"/>
                  </a:cubicBezTo>
                  <a:cubicBezTo>
                    <a:pt x="0" y="180"/>
                    <a:pt x="0" y="180"/>
                    <a:pt x="0" y="180"/>
                  </a:cubicBezTo>
                  <a:cubicBezTo>
                    <a:pt x="25" y="179"/>
                    <a:pt x="25" y="179"/>
                    <a:pt x="25" y="179"/>
                  </a:cubicBezTo>
                  <a:cubicBezTo>
                    <a:pt x="173" y="179"/>
                    <a:pt x="173" y="179"/>
                    <a:pt x="173" y="179"/>
                  </a:cubicBezTo>
                  <a:cubicBezTo>
                    <a:pt x="186" y="179"/>
                    <a:pt x="197" y="190"/>
                    <a:pt x="197" y="204"/>
                  </a:cubicBezTo>
                  <a:cubicBezTo>
                    <a:pt x="197" y="281"/>
                    <a:pt x="197" y="281"/>
                    <a:pt x="197" y="281"/>
                  </a:cubicBezTo>
                  <a:cubicBezTo>
                    <a:pt x="197" y="295"/>
                    <a:pt x="186" y="306"/>
                    <a:pt x="173" y="306"/>
                  </a:cubicBezTo>
                  <a:cubicBezTo>
                    <a:pt x="165" y="306"/>
                    <a:pt x="165" y="306"/>
                    <a:pt x="165" y="306"/>
                  </a:cubicBezTo>
                  <a:cubicBezTo>
                    <a:pt x="146" y="306"/>
                    <a:pt x="131" y="321"/>
                    <a:pt x="131" y="340"/>
                  </a:cubicBezTo>
                  <a:cubicBezTo>
                    <a:pt x="131" y="398"/>
                    <a:pt x="131" y="398"/>
                    <a:pt x="131" y="398"/>
                  </a:cubicBezTo>
                  <a:cubicBezTo>
                    <a:pt x="131" y="412"/>
                    <a:pt x="120" y="423"/>
                    <a:pt x="106" y="423"/>
                  </a:cubicBezTo>
                  <a:cubicBezTo>
                    <a:pt x="98" y="423"/>
                    <a:pt x="98" y="423"/>
                    <a:pt x="98" y="423"/>
                  </a:cubicBezTo>
                  <a:cubicBezTo>
                    <a:pt x="79" y="423"/>
                    <a:pt x="64" y="438"/>
                    <a:pt x="64" y="457"/>
                  </a:cubicBezTo>
                  <a:cubicBezTo>
                    <a:pt x="64" y="543"/>
                    <a:pt x="64" y="543"/>
                    <a:pt x="64" y="543"/>
                  </a:cubicBezTo>
                  <a:cubicBezTo>
                    <a:pt x="46" y="544"/>
                    <a:pt x="46" y="544"/>
                    <a:pt x="46" y="544"/>
                  </a:cubicBezTo>
                  <a:cubicBezTo>
                    <a:pt x="46" y="544"/>
                    <a:pt x="47" y="544"/>
                    <a:pt x="48" y="544"/>
                  </a:cubicBezTo>
                  <a:cubicBezTo>
                    <a:pt x="96" y="544"/>
                    <a:pt x="96" y="544"/>
                    <a:pt x="96" y="544"/>
                  </a:cubicBezTo>
                  <a:cubicBezTo>
                    <a:pt x="112" y="544"/>
                    <a:pt x="126" y="556"/>
                    <a:pt x="129" y="572"/>
                  </a:cubicBezTo>
                  <a:cubicBezTo>
                    <a:pt x="132" y="589"/>
                    <a:pt x="146" y="602"/>
                    <a:pt x="164" y="602"/>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90" name="Freeform 31">
              <a:extLst>
                <a:ext uri="{FF2B5EF4-FFF2-40B4-BE49-F238E27FC236}">
                  <a16:creationId xmlns:a16="http://schemas.microsoft.com/office/drawing/2014/main" id="{73C7A956-32FA-4F3E-84CA-DD443B88A557}"/>
                </a:ext>
              </a:extLst>
            </p:cNvPr>
            <p:cNvSpPr>
              <a:spLocks noEditPoints="1"/>
            </p:cNvSpPr>
            <p:nvPr userDrawn="1"/>
          </p:nvSpPr>
          <p:spPr bwMode="auto">
            <a:xfrm>
              <a:off x="3353" y="3454"/>
              <a:ext cx="311" cy="223"/>
            </a:xfrm>
            <a:custGeom>
              <a:avLst/>
              <a:gdLst>
                <a:gd name="T0" fmla="*/ 24 w 176"/>
                <a:gd name="T1" fmla="*/ 57 h 126"/>
                <a:gd name="T2" fmla="*/ 119 w 176"/>
                <a:gd name="T3" fmla="*/ 102 h 126"/>
                <a:gd name="T4" fmla="*/ 176 w 176"/>
                <a:gd name="T5" fmla="*/ 102 h 126"/>
                <a:gd name="T6" fmla="*/ 176 w 176"/>
                <a:gd name="T7" fmla="*/ 24 h 126"/>
                <a:gd name="T8" fmla="*/ 175 w 176"/>
                <a:gd name="T9" fmla="*/ 23 h 126"/>
                <a:gd name="T10" fmla="*/ 175 w 176"/>
                <a:gd name="T11" fmla="*/ 22 h 126"/>
                <a:gd name="T12" fmla="*/ 175 w 176"/>
                <a:gd name="T13" fmla="*/ 21 h 126"/>
                <a:gd name="T14" fmla="*/ 175 w 176"/>
                <a:gd name="T15" fmla="*/ 20 h 126"/>
                <a:gd name="T16" fmla="*/ 175 w 176"/>
                <a:gd name="T17" fmla="*/ 19 h 126"/>
                <a:gd name="T18" fmla="*/ 175 w 176"/>
                <a:gd name="T19" fmla="*/ 18 h 126"/>
                <a:gd name="T20" fmla="*/ 175 w 176"/>
                <a:gd name="T21" fmla="*/ 18 h 126"/>
                <a:gd name="T22" fmla="*/ 174 w 176"/>
                <a:gd name="T23" fmla="*/ 16 h 126"/>
                <a:gd name="T24" fmla="*/ 174 w 176"/>
                <a:gd name="T25" fmla="*/ 16 h 126"/>
                <a:gd name="T26" fmla="*/ 174 w 176"/>
                <a:gd name="T27" fmla="*/ 15 h 126"/>
                <a:gd name="T28" fmla="*/ 173 w 176"/>
                <a:gd name="T29" fmla="*/ 14 h 126"/>
                <a:gd name="T30" fmla="*/ 173 w 176"/>
                <a:gd name="T31" fmla="*/ 13 h 126"/>
                <a:gd name="T32" fmla="*/ 173 w 176"/>
                <a:gd name="T33" fmla="*/ 13 h 126"/>
                <a:gd name="T34" fmla="*/ 172 w 176"/>
                <a:gd name="T35" fmla="*/ 12 h 126"/>
                <a:gd name="T36" fmla="*/ 172 w 176"/>
                <a:gd name="T37" fmla="*/ 11 h 126"/>
                <a:gd name="T38" fmla="*/ 171 w 176"/>
                <a:gd name="T39" fmla="*/ 10 h 126"/>
                <a:gd name="T40" fmla="*/ 171 w 176"/>
                <a:gd name="T41" fmla="*/ 10 h 126"/>
                <a:gd name="T42" fmla="*/ 170 w 176"/>
                <a:gd name="T43" fmla="*/ 9 h 126"/>
                <a:gd name="T44" fmla="*/ 170 w 176"/>
                <a:gd name="T45" fmla="*/ 8 h 126"/>
                <a:gd name="T46" fmla="*/ 169 w 176"/>
                <a:gd name="T47" fmla="*/ 8 h 126"/>
                <a:gd name="T48" fmla="*/ 168 w 176"/>
                <a:gd name="T49" fmla="*/ 7 h 126"/>
                <a:gd name="T50" fmla="*/ 168 w 176"/>
                <a:gd name="T51" fmla="*/ 6 h 126"/>
                <a:gd name="T52" fmla="*/ 167 w 176"/>
                <a:gd name="T53" fmla="*/ 6 h 126"/>
                <a:gd name="T54" fmla="*/ 166 w 176"/>
                <a:gd name="T55" fmla="*/ 5 h 126"/>
                <a:gd name="T56" fmla="*/ 166 w 176"/>
                <a:gd name="T57" fmla="*/ 5 h 126"/>
                <a:gd name="T58" fmla="*/ 165 w 176"/>
                <a:gd name="T59" fmla="*/ 4 h 126"/>
                <a:gd name="T60" fmla="*/ 164 w 176"/>
                <a:gd name="T61" fmla="*/ 4 h 126"/>
                <a:gd name="T62" fmla="*/ 163 w 176"/>
                <a:gd name="T63" fmla="*/ 3 h 126"/>
                <a:gd name="T64" fmla="*/ 163 w 176"/>
                <a:gd name="T65" fmla="*/ 3 h 126"/>
                <a:gd name="T66" fmla="*/ 162 w 176"/>
                <a:gd name="T67" fmla="*/ 2 h 126"/>
                <a:gd name="T68" fmla="*/ 161 w 176"/>
                <a:gd name="T69" fmla="*/ 2 h 126"/>
                <a:gd name="T70" fmla="*/ 160 w 176"/>
                <a:gd name="T71" fmla="*/ 2 h 126"/>
                <a:gd name="T72" fmla="*/ 160 w 176"/>
                <a:gd name="T73" fmla="*/ 2 h 126"/>
                <a:gd name="T74" fmla="*/ 159 w 176"/>
                <a:gd name="T75" fmla="*/ 1 h 126"/>
                <a:gd name="T76" fmla="*/ 158 w 176"/>
                <a:gd name="T77" fmla="*/ 1 h 126"/>
                <a:gd name="T78" fmla="*/ 157 w 176"/>
                <a:gd name="T79" fmla="*/ 1 h 126"/>
                <a:gd name="T80" fmla="*/ 156 w 176"/>
                <a:gd name="T81" fmla="*/ 1 h 126"/>
                <a:gd name="T82" fmla="*/ 155 w 176"/>
                <a:gd name="T83" fmla="*/ 0 h 126"/>
                <a:gd name="T84" fmla="*/ 154 w 176"/>
                <a:gd name="T85" fmla="*/ 0 h 126"/>
                <a:gd name="T86" fmla="*/ 153 w 176"/>
                <a:gd name="T87" fmla="*/ 0 h 126"/>
                <a:gd name="T88" fmla="*/ 153 w 176"/>
                <a:gd name="T89" fmla="*/ 0 h 126"/>
                <a:gd name="T90" fmla="*/ 151 w 176"/>
                <a:gd name="T91" fmla="*/ 0 h 126"/>
                <a:gd name="T92" fmla="*/ 24 w 176"/>
                <a:gd name="T93" fmla="*/ 0 h 126"/>
                <a:gd name="T94" fmla="*/ 176 w 176"/>
                <a:gd name="T95"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6" h="126">
                  <a:moveTo>
                    <a:pt x="0" y="24"/>
                  </a:moveTo>
                  <a:cubicBezTo>
                    <a:pt x="0" y="33"/>
                    <a:pt x="0" y="33"/>
                    <a:pt x="0" y="33"/>
                  </a:cubicBezTo>
                  <a:cubicBezTo>
                    <a:pt x="0" y="46"/>
                    <a:pt x="11" y="57"/>
                    <a:pt x="24" y="57"/>
                  </a:cubicBezTo>
                  <a:cubicBezTo>
                    <a:pt x="85" y="57"/>
                    <a:pt x="85" y="57"/>
                    <a:pt x="85" y="57"/>
                  </a:cubicBezTo>
                  <a:cubicBezTo>
                    <a:pt x="103" y="57"/>
                    <a:pt x="119" y="72"/>
                    <a:pt x="119" y="91"/>
                  </a:cubicBezTo>
                  <a:cubicBezTo>
                    <a:pt x="119" y="102"/>
                    <a:pt x="119" y="102"/>
                    <a:pt x="119" y="102"/>
                  </a:cubicBezTo>
                  <a:cubicBezTo>
                    <a:pt x="119" y="115"/>
                    <a:pt x="130" y="126"/>
                    <a:pt x="143" y="126"/>
                  </a:cubicBezTo>
                  <a:cubicBezTo>
                    <a:pt x="151" y="126"/>
                    <a:pt x="151" y="126"/>
                    <a:pt x="151" y="126"/>
                  </a:cubicBezTo>
                  <a:cubicBezTo>
                    <a:pt x="165" y="126"/>
                    <a:pt x="176" y="115"/>
                    <a:pt x="176" y="102"/>
                  </a:cubicBezTo>
                  <a:cubicBezTo>
                    <a:pt x="176" y="33"/>
                    <a:pt x="176" y="33"/>
                    <a:pt x="176" y="33"/>
                  </a:cubicBezTo>
                  <a:cubicBezTo>
                    <a:pt x="176" y="24"/>
                    <a:pt x="176" y="24"/>
                    <a:pt x="176" y="24"/>
                  </a:cubicBezTo>
                  <a:cubicBezTo>
                    <a:pt x="176" y="24"/>
                    <a:pt x="176" y="24"/>
                    <a:pt x="176" y="24"/>
                  </a:cubicBezTo>
                  <a:cubicBezTo>
                    <a:pt x="176" y="24"/>
                    <a:pt x="176" y="24"/>
                    <a:pt x="176" y="24"/>
                  </a:cubicBezTo>
                  <a:cubicBezTo>
                    <a:pt x="175" y="23"/>
                    <a:pt x="175" y="23"/>
                    <a:pt x="175" y="23"/>
                  </a:cubicBezTo>
                  <a:cubicBezTo>
                    <a:pt x="175" y="23"/>
                    <a:pt x="175" y="23"/>
                    <a:pt x="175" y="23"/>
                  </a:cubicBezTo>
                  <a:cubicBezTo>
                    <a:pt x="175" y="22"/>
                    <a:pt x="175" y="22"/>
                    <a:pt x="175" y="22"/>
                  </a:cubicBezTo>
                  <a:cubicBezTo>
                    <a:pt x="175" y="22"/>
                    <a:pt x="175" y="22"/>
                    <a:pt x="175" y="22"/>
                  </a:cubicBezTo>
                  <a:cubicBezTo>
                    <a:pt x="175" y="22"/>
                    <a:pt x="175" y="22"/>
                    <a:pt x="175" y="22"/>
                  </a:cubicBezTo>
                  <a:cubicBezTo>
                    <a:pt x="175" y="22"/>
                    <a:pt x="175" y="22"/>
                    <a:pt x="175" y="22"/>
                  </a:cubicBezTo>
                  <a:cubicBezTo>
                    <a:pt x="175" y="21"/>
                    <a:pt x="175" y="21"/>
                    <a:pt x="175" y="21"/>
                  </a:cubicBezTo>
                  <a:cubicBezTo>
                    <a:pt x="175" y="21"/>
                    <a:pt x="175" y="21"/>
                    <a:pt x="175" y="21"/>
                  </a:cubicBezTo>
                  <a:cubicBezTo>
                    <a:pt x="175" y="21"/>
                    <a:pt x="175" y="21"/>
                    <a:pt x="175" y="21"/>
                  </a:cubicBezTo>
                  <a:cubicBezTo>
                    <a:pt x="175" y="21"/>
                    <a:pt x="175" y="21"/>
                    <a:pt x="175" y="21"/>
                  </a:cubicBezTo>
                  <a:cubicBezTo>
                    <a:pt x="175" y="20"/>
                    <a:pt x="175" y="20"/>
                    <a:pt x="175" y="20"/>
                  </a:cubicBezTo>
                  <a:cubicBezTo>
                    <a:pt x="175" y="20"/>
                    <a:pt x="175" y="20"/>
                    <a:pt x="175" y="20"/>
                  </a:cubicBezTo>
                  <a:cubicBezTo>
                    <a:pt x="175" y="20"/>
                    <a:pt x="175" y="20"/>
                    <a:pt x="175" y="19"/>
                  </a:cubicBezTo>
                  <a:cubicBezTo>
                    <a:pt x="175" y="19"/>
                    <a:pt x="175" y="19"/>
                    <a:pt x="175" y="19"/>
                  </a:cubicBezTo>
                  <a:cubicBezTo>
                    <a:pt x="175" y="19"/>
                    <a:pt x="175" y="19"/>
                    <a:pt x="175" y="19"/>
                  </a:cubicBezTo>
                  <a:cubicBezTo>
                    <a:pt x="175" y="19"/>
                    <a:pt x="175" y="19"/>
                    <a:pt x="175" y="19"/>
                  </a:cubicBezTo>
                  <a:cubicBezTo>
                    <a:pt x="175" y="18"/>
                    <a:pt x="175" y="18"/>
                    <a:pt x="175" y="18"/>
                  </a:cubicBezTo>
                  <a:cubicBezTo>
                    <a:pt x="175" y="18"/>
                    <a:pt x="175" y="18"/>
                    <a:pt x="175" y="18"/>
                  </a:cubicBezTo>
                  <a:cubicBezTo>
                    <a:pt x="175" y="18"/>
                    <a:pt x="175" y="18"/>
                    <a:pt x="175" y="18"/>
                  </a:cubicBezTo>
                  <a:cubicBezTo>
                    <a:pt x="175" y="18"/>
                    <a:pt x="175" y="18"/>
                    <a:pt x="175" y="18"/>
                  </a:cubicBezTo>
                  <a:cubicBezTo>
                    <a:pt x="174" y="17"/>
                    <a:pt x="174" y="17"/>
                    <a:pt x="174" y="17"/>
                  </a:cubicBezTo>
                  <a:cubicBezTo>
                    <a:pt x="174" y="17"/>
                    <a:pt x="174" y="17"/>
                    <a:pt x="174" y="17"/>
                  </a:cubicBezTo>
                  <a:cubicBezTo>
                    <a:pt x="174" y="16"/>
                    <a:pt x="174" y="16"/>
                    <a:pt x="174" y="16"/>
                  </a:cubicBezTo>
                  <a:cubicBezTo>
                    <a:pt x="174" y="16"/>
                    <a:pt x="174" y="16"/>
                    <a:pt x="174" y="16"/>
                  </a:cubicBezTo>
                  <a:cubicBezTo>
                    <a:pt x="174" y="16"/>
                    <a:pt x="174" y="16"/>
                    <a:pt x="174" y="16"/>
                  </a:cubicBezTo>
                  <a:cubicBezTo>
                    <a:pt x="174" y="16"/>
                    <a:pt x="174" y="16"/>
                    <a:pt x="174" y="16"/>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3" y="14"/>
                    <a:pt x="173" y="14"/>
                    <a:pt x="173" y="14"/>
                  </a:cubicBezTo>
                  <a:cubicBezTo>
                    <a:pt x="173" y="14"/>
                    <a:pt x="173" y="14"/>
                    <a:pt x="173" y="14"/>
                  </a:cubicBezTo>
                  <a:cubicBezTo>
                    <a:pt x="173" y="14"/>
                    <a:pt x="173" y="14"/>
                    <a:pt x="173" y="14"/>
                  </a:cubicBezTo>
                  <a:cubicBezTo>
                    <a:pt x="173" y="14"/>
                    <a:pt x="173" y="14"/>
                    <a:pt x="173" y="14"/>
                  </a:cubicBezTo>
                  <a:cubicBezTo>
                    <a:pt x="173" y="13"/>
                    <a:pt x="173" y="13"/>
                    <a:pt x="173" y="13"/>
                  </a:cubicBezTo>
                  <a:cubicBezTo>
                    <a:pt x="173" y="13"/>
                    <a:pt x="173" y="13"/>
                    <a:pt x="173" y="13"/>
                  </a:cubicBezTo>
                  <a:cubicBezTo>
                    <a:pt x="173" y="13"/>
                    <a:pt x="173" y="13"/>
                    <a:pt x="173" y="13"/>
                  </a:cubicBezTo>
                  <a:cubicBezTo>
                    <a:pt x="173" y="13"/>
                    <a:pt x="173" y="13"/>
                    <a:pt x="173" y="13"/>
                  </a:cubicBezTo>
                  <a:cubicBezTo>
                    <a:pt x="172" y="12"/>
                    <a:pt x="172" y="12"/>
                    <a:pt x="172" y="12"/>
                  </a:cubicBezTo>
                  <a:cubicBezTo>
                    <a:pt x="172" y="12"/>
                    <a:pt x="172" y="12"/>
                    <a:pt x="172" y="12"/>
                  </a:cubicBezTo>
                  <a:cubicBezTo>
                    <a:pt x="172" y="12"/>
                    <a:pt x="172" y="12"/>
                    <a:pt x="172" y="12"/>
                  </a:cubicBezTo>
                  <a:cubicBezTo>
                    <a:pt x="172" y="12"/>
                    <a:pt x="172" y="12"/>
                    <a:pt x="172" y="12"/>
                  </a:cubicBezTo>
                  <a:cubicBezTo>
                    <a:pt x="172" y="11"/>
                    <a:pt x="172" y="11"/>
                    <a:pt x="172" y="11"/>
                  </a:cubicBezTo>
                  <a:cubicBezTo>
                    <a:pt x="172" y="11"/>
                    <a:pt x="172" y="11"/>
                    <a:pt x="172" y="11"/>
                  </a:cubicBezTo>
                  <a:cubicBezTo>
                    <a:pt x="171" y="11"/>
                    <a:pt x="171" y="11"/>
                    <a:pt x="171" y="11"/>
                  </a:cubicBezTo>
                  <a:cubicBezTo>
                    <a:pt x="171" y="11"/>
                    <a:pt x="171" y="11"/>
                    <a:pt x="171" y="11"/>
                  </a:cubicBezTo>
                  <a:cubicBezTo>
                    <a:pt x="171" y="10"/>
                    <a:pt x="171" y="10"/>
                    <a:pt x="171" y="10"/>
                  </a:cubicBezTo>
                  <a:cubicBezTo>
                    <a:pt x="171" y="10"/>
                    <a:pt x="171" y="10"/>
                    <a:pt x="171" y="10"/>
                  </a:cubicBezTo>
                  <a:cubicBezTo>
                    <a:pt x="171" y="10"/>
                    <a:pt x="171" y="10"/>
                    <a:pt x="171" y="10"/>
                  </a:cubicBezTo>
                  <a:cubicBezTo>
                    <a:pt x="171" y="10"/>
                    <a:pt x="171" y="10"/>
                    <a:pt x="171" y="10"/>
                  </a:cubicBezTo>
                  <a:cubicBezTo>
                    <a:pt x="170" y="9"/>
                    <a:pt x="170" y="9"/>
                    <a:pt x="170" y="9"/>
                  </a:cubicBezTo>
                  <a:cubicBezTo>
                    <a:pt x="170" y="9"/>
                    <a:pt x="170" y="9"/>
                    <a:pt x="170" y="9"/>
                  </a:cubicBezTo>
                  <a:cubicBezTo>
                    <a:pt x="170" y="9"/>
                    <a:pt x="170" y="9"/>
                    <a:pt x="170" y="9"/>
                  </a:cubicBezTo>
                  <a:cubicBezTo>
                    <a:pt x="170" y="9"/>
                    <a:pt x="170" y="9"/>
                    <a:pt x="170" y="9"/>
                  </a:cubicBezTo>
                  <a:cubicBezTo>
                    <a:pt x="170" y="8"/>
                    <a:pt x="170" y="8"/>
                    <a:pt x="170" y="8"/>
                  </a:cubicBezTo>
                  <a:cubicBezTo>
                    <a:pt x="170" y="8"/>
                    <a:pt x="170" y="8"/>
                    <a:pt x="170" y="8"/>
                  </a:cubicBezTo>
                  <a:cubicBezTo>
                    <a:pt x="169" y="8"/>
                    <a:pt x="169" y="8"/>
                    <a:pt x="169" y="8"/>
                  </a:cubicBezTo>
                  <a:cubicBezTo>
                    <a:pt x="169" y="8"/>
                    <a:pt x="169" y="8"/>
                    <a:pt x="169" y="8"/>
                  </a:cubicBezTo>
                  <a:cubicBezTo>
                    <a:pt x="169" y="8"/>
                    <a:pt x="169" y="8"/>
                    <a:pt x="169" y="8"/>
                  </a:cubicBezTo>
                  <a:cubicBezTo>
                    <a:pt x="169" y="8"/>
                    <a:pt x="169" y="8"/>
                    <a:pt x="169" y="8"/>
                  </a:cubicBezTo>
                  <a:cubicBezTo>
                    <a:pt x="168" y="7"/>
                    <a:pt x="168" y="7"/>
                    <a:pt x="168" y="7"/>
                  </a:cubicBezTo>
                  <a:cubicBezTo>
                    <a:pt x="168" y="7"/>
                    <a:pt x="168" y="7"/>
                    <a:pt x="168" y="7"/>
                  </a:cubicBezTo>
                  <a:cubicBezTo>
                    <a:pt x="168" y="7"/>
                    <a:pt x="168" y="7"/>
                    <a:pt x="168" y="7"/>
                  </a:cubicBezTo>
                  <a:cubicBezTo>
                    <a:pt x="168" y="7"/>
                    <a:pt x="168" y="7"/>
                    <a:pt x="168" y="7"/>
                  </a:cubicBezTo>
                  <a:cubicBezTo>
                    <a:pt x="168" y="6"/>
                    <a:pt x="168" y="6"/>
                    <a:pt x="168" y="6"/>
                  </a:cubicBezTo>
                  <a:cubicBezTo>
                    <a:pt x="168" y="6"/>
                    <a:pt x="168" y="6"/>
                    <a:pt x="168" y="6"/>
                  </a:cubicBezTo>
                  <a:cubicBezTo>
                    <a:pt x="167" y="6"/>
                    <a:pt x="167" y="6"/>
                    <a:pt x="167" y="6"/>
                  </a:cubicBezTo>
                  <a:cubicBezTo>
                    <a:pt x="167" y="6"/>
                    <a:pt x="167" y="6"/>
                    <a:pt x="167" y="6"/>
                  </a:cubicBezTo>
                  <a:cubicBezTo>
                    <a:pt x="167" y="6"/>
                    <a:pt x="167" y="6"/>
                    <a:pt x="167" y="6"/>
                  </a:cubicBezTo>
                  <a:cubicBezTo>
                    <a:pt x="167" y="6"/>
                    <a:pt x="167" y="6"/>
                    <a:pt x="167" y="6"/>
                  </a:cubicBezTo>
                  <a:cubicBezTo>
                    <a:pt x="167" y="5"/>
                    <a:pt x="166" y="5"/>
                    <a:pt x="166" y="5"/>
                  </a:cubicBezTo>
                  <a:cubicBezTo>
                    <a:pt x="166" y="5"/>
                    <a:pt x="166" y="5"/>
                    <a:pt x="166" y="5"/>
                  </a:cubicBezTo>
                  <a:cubicBezTo>
                    <a:pt x="166" y="5"/>
                    <a:pt x="166" y="5"/>
                    <a:pt x="166" y="5"/>
                  </a:cubicBezTo>
                  <a:cubicBezTo>
                    <a:pt x="166" y="5"/>
                    <a:pt x="166" y="5"/>
                    <a:pt x="166" y="5"/>
                  </a:cubicBezTo>
                  <a:cubicBezTo>
                    <a:pt x="165" y="5"/>
                    <a:pt x="165" y="5"/>
                    <a:pt x="165" y="5"/>
                  </a:cubicBezTo>
                  <a:cubicBezTo>
                    <a:pt x="165" y="5"/>
                    <a:pt x="165" y="5"/>
                    <a:pt x="165" y="5"/>
                  </a:cubicBezTo>
                  <a:cubicBezTo>
                    <a:pt x="165" y="4"/>
                    <a:pt x="165" y="4"/>
                    <a:pt x="165" y="4"/>
                  </a:cubicBezTo>
                  <a:cubicBezTo>
                    <a:pt x="165" y="4"/>
                    <a:pt x="165" y="4"/>
                    <a:pt x="165" y="4"/>
                  </a:cubicBezTo>
                  <a:cubicBezTo>
                    <a:pt x="164" y="4"/>
                    <a:pt x="164" y="4"/>
                    <a:pt x="164" y="4"/>
                  </a:cubicBezTo>
                  <a:cubicBezTo>
                    <a:pt x="164" y="4"/>
                    <a:pt x="164" y="4"/>
                    <a:pt x="164" y="4"/>
                  </a:cubicBezTo>
                  <a:cubicBezTo>
                    <a:pt x="164" y="4"/>
                    <a:pt x="164" y="4"/>
                    <a:pt x="164" y="4"/>
                  </a:cubicBezTo>
                  <a:cubicBezTo>
                    <a:pt x="164" y="4"/>
                    <a:pt x="164" y="4"/>
                    <a:pt x="164" y="4"/>
                  </a:cubicBezTo>
                  <a:cubicBezTo>
                    <a:pt x="163" y="3"/>
                    <a:pt x="163" y="3"/>
                    <a:pt x="163" y="3"/>
                  </a:cubicBezTo>
                  <a:cubicBezTo>
                    <a:pt x="163" y="3"/>
                    <a:pt x="163" y="3"/>
                    <a:pt x="163" y="3"/>
                  </a:cubicBezTo>
                  <a:cubicBezTo>
                    <a:pt x="163" y="3"/>
                    <a:pt x="163" y="3"/>
                    <a:pt x="163" y="3"/>
                  </a:cubicBezTo>
                  <a:cubicBezTo>
                    <a:pt x="163" y="3"/>
                    <a:pt x="163" y="3"/>
                    <a:pt x="163" y="3"/>
                  </a:cubicBezTo>
                  <a:cubicBezTo>
                    <a:pt x="162" y="3"/>
                    <a:pt x="162" y="3"/>
                    <a:pt x="162" y="3"/>
                  </a:cubicBezTo>
                  <a:cubicBezTo>
                    <a:pt x="162" y="3"/>
                    <a:pt x="162" y="3"/>
                    <a:pt x="162" y="3"/>
                  </a:cubicBezTo>
                  <a:cubicBezTo>
                    <a:pt x="162" y="2"/>
                    <a:pt x="162" y="2"/>
                    <a:pt x="162" y="2"/>
                  </a:cubicBezTo>
                  <a:cubicBezTo>
                    <a:pt x="162" y="2"/>
                    <a:pt x="162" y="2"/>
                    <a:pt x="162" y="2"/>
                  </a:cubicBezTo>
                  <a:cubicBezTo>
                    <a:pt x="161" y="2"/>
                    <a:pt x="161" y="2"/>
                    <a:pt x="161" y="2"/>
                  </a:cubicBezTo>
                  <a:cubicBezTo>
                    <a:pt x="161" y="2"/>
                    <a:pt x="161" y="2"/>
                    <a:pt x="161" y="2"/>
                  </a:cubicBezTo>
                  <a:cubicBezTo>
                    <a:pt x="161" y="2"/>
                    <a:pt x="161" y="2"/>
                    <a:pt x="161" y="2"/>
                  </a:cubicBezTo>
                  <a:cubicBezTo>
                    <a:pt x="161" y="2"/>
                    <a:pt x="161" y="2"/>
                    <a:pt x="161" y="2"/>
                  </a:cubicBezTo>
                  <a:cubicBezTo>
                    <a:pt x="160" y="2"/>
                    <a:pt x="160" y="2"/>
                    <a:pt x="160" y="2"/>
                  </a:cubicBezTo>
                  <a:cubicBezTo>
                    <a:pt x="160" y="2"/>
                    <a:pt x="160" y="2"/>
                    <a:pt x="160" y="2"/>
                  </a:cubicBezTo>
                  <a:cubicBezTo>
                    <a:pt x="160" y="2"/>
                    <a:pt x="160" y="2"/>
                    <a:pt x="160" y="2"/>
                  </a:cubicBezTo>
                  <a:cubicBezTo>
                    <a:pt x="160" y="2"/>
                    <a:pt x="160" y="2"/>
                    <a:pt x="160" y="2"/>
                  </a:cubicBezTo>
                  <a:cubicBezTo>
                    <a:pt x="159" y="1"/>
                    <a:pt x="159" y="1"/>
                    <a:pt x="159" y="1"/>
                  </a:cubicBezTo>
                  <a:cubicBezTo>
                    <a:pt x="159" y="1"/>
                    <a:pt x="159" y="1"/>
                    <a:pt x="159" y="1"/>
                  </a:cubicBezTo>
                  <a:cubicBezTo>
                    <a:pt x="159" y="1"/>
                    <a:pt x="159" y="1"/>
                    <a:pt x="159" y="1"/>
                  </a:cubicBezTo>
                  <a:cubicBezTo>
                    <a:pt x="159" y="1"/>
                    <a:pt x="159" y="1"/>
                    <a:pt x="159" y="1"/>
                  </a:cubicBezTo>
                  <a:cubicBezTo>
                    <a:pt x="158" y="1"/>
                    <a:pt x="158" y="1"/>
                    <a:pt x="158" y="1"/>
                  </a:cubicBezTo>
                  <a:cubicBezTo>
                    <a:pt x="158" y="1"/>
                    <a:pt x="158" y="1"/>
                    <a:pt x="158" y="1"/>
                  </a:cubicBezTo>
                  <a:cubicBezTo>
                    <a:pt x="157" y="1"/>
                    <a:pt x="157" y="1"/>
                    <a:pt x="157" y="1"/>
                  </a:cubicBezTo>
                  <a:cubicBezTo>
                    <a:pt x="157" y="1"/>
                    <a:pt x="157" y="1"/>
                    <a:pt x="157" y="1"/>
                  </a:cubicBezTo>
                  <a:cubicBezTo>
                    <a:pt x="157" y="1"/>
                    <a:pt x="157" y="1"/>
                    <a:pt x="157" y="1"/>
                  </a:cubicBezTo>
                  <a:cubicBezTo>
                    <a:pt x="157" y="1"/>
                    <a:pt x="157" y="1"/>
                    <a:pt x="157" y="1"/>
                  </a:cubicBezTo>
                  <a:cubicBezTo>
                    <a:pt x="156" y="1"/>
                    <a:pt x="156" y="1"/>
                    <a:pt x="156" y="1"/>
                  </a:cubicBezTo>
                  <a:cubicBezTo>
                    <a:pt x="156" y="1"/>
                    <a:pt x="156" y="1"/>
                    <a:pt x="156" y="1"/>
                  </a:cubicBezTo>
                  <a:cubicBezTo>
                    <a:pt x="156" y="0"/>
                    <a:pt x="156" y="0"/>
                    <a:pt x="156" y="0"/>
                  </a:cubicBezTo>
                  <a:cubicBezTo>
                    <a:pt x="156" y="0"/>
                    <a:pt x="156" y="0"/>
                    <a:pt x="156" y="0"/>
                  </a:cubicBezTo>
                  <a:cubicBezTo>
                    <a:pt x="155" y="0"/>
                    <a:pt x="155" y="0"/>
                    <a:pt x="155" y="0"/>
                  </a:cubicBezTo>
                  <a:cubicBezTo>
                    <a:pt x="155" y="0"/>
                    <a:pt x="155" y="0"/>
                    <a:pt x="155" y="0"/>
                  </a:cubicBezTo>
                  <a:cubicBezTo>
                    <a:pt x="154" y="0"/>
                    <a:pt x="154" y="0"/>
                    <a:pt x="154" y="0"/>
                  </a:cubicBezTo>
                  <a:cubicBezTo>
                    <a:pt x="154" y="0"/>
                    <a:pt x="154" y="0"/>
                    <a:pt x="154" y="0"/>
                  </a:cubicBezTo>
                  <a:cubicBezTo>
                    <a:pt x="154" y="0"/>
                    <a:pt x="154" y="0"/>
                    <a:pt x="154" y="0"/>
                  </a:cubicBezTo>
                  <a:cubicBezTo>
                    <a:pt x="154" y="0"/>
                    <a:pt x="154" y="0"/>
                    <a:pt x="154" y="0"/>
                  </a:cubicBezTo>
                  <a:cubicBezTo>
                    <a:pt x="153" y="0"/>
                    <a:pt x="153" y="0"/>
                    <a:pt x="153" y="0"/>
                  </a:cubicBezTo>
                  <a:cubicBezTo>
                    <a:pt x="153" y="0"/>
                    <a:pt x="153" y="0"/>
                    <a:pt x="153" y="0"/>
                  </a:cubicBezTo>
                  <a:cubicBezTo>
                    <a:pt x="153" y="0"/>
                    <a:pt x="153" y="0"/>
                    <a:pt x="153" y="0"/>
                  </a:cubicBezTo>
                  <a:cubicBezTo>
                    <a:pt x="153" y="0"/>
                    <a:pt x="153" y="0"/>
                    <a:pt x="153" y="0"/>
                  </a:cubicBezTo>
                  <a:cubicBezTo>
                    <a:pt x="152" y="0"/>
                    <a:pt x="152" y="0"/>
                    <a:pt x="152" y="0"/>
                  </a:cubicBezTo>
                  <a:cubicBezTo>
                    <a:pt x="152" y="0"/>
                    <a:pt x="152" y="0"/>
                    <a:pt x="152" y="0"/>
                  </a:cubicBezTo>
                  <a:cubicBezTo>
                    <a:pt x="151" y="0"/>
                    <a:pt x="151" y="0"/>
                    <a:pt x="151" y="0"/>
                  </a:cubicBezTo>
                  <a:cubicBezTo>
                    <a:pt x="151" y="0"/>
                    <a:pt x="151" y="0"/>
                    <a:pt x="151" y="0"/>
                  </a:cubicBezTo>
                  <a:cubicBezTo>
                    <a:pt x="143" y="0"/>
                    <a:pt x="143" y="0"/>
                    <a:pt x="143" y="0"/>
                  </a:cubicBezTo>
                  <a:cubicBezTo>
                    <a:pt x="24" y="0"/>
                    <a:pt x="24" y="0"/>
                    <a:pt x="24" y="0"/>
                  </a:cubicBezTo>
                  <a:cubicBezTo>
                    <a:pt x="11" y="0"/>
                    <a:pt x="0" y="11"/>
                    <a:pt x="0" y="24"/>
                  </a:cubicBezTo>
                  <a:close/>
                  <a:moveTo>
                    <a:pt x="176" y="24"/>
                  </a:moveTo>
                  <a:cubicBezTo>
                    <a:pt x="176" y="24"/>
                    <a:pt x="176" y="24"/>
                    <a:pt x="176" y="24"/>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91" name="Freeform 32">
              <a:extLst>
                <a:ext uri="{FF2B5EF4-FFF2-40B4-BE49-F238E27FC236}">
                  <a16:creationId xmlns:a16="http://schemas.microsoft.com/office/drawing/2014/main" id="{69CFC5FB-6231-42A3-AD71-47747DE63D59}"/>
                </a:ext>
              </a:extLst>
            </p:cNvPr>
            <p:cNvSpPr>
              <a:spLocks noEditPoints="1"/>
            </p:cNvSpPr>
            <p:nvPr userDrawn="1"/>
          </p:nvSpPr>
          <p:spPr bwMode="auto">
            <a:xfrm>
              <a:off x="2744" y="2260"/>
              <a:ext cx="1290" cy="1187"/>
            </a:xfrm>
            <a:custGeom>
              <a:avLst/>
              <a:gdLst>
                <a:gd name="T0" fmla="*/ 158 w 731"/>
                <a:gd name="T1" fmla="*/ 246 h 672"/>
                <a:gd name="T2" fmla="*/ 204 w 731"/>
                <a:gd name="T3" fmla="*/ 284 h 672"/>
                <a:gd name="T4" fmla="*/ 204 w 731"/>
                <a:gd name="T5" fmla="*/ 286 h 672"/>
                <a:gd name="T6" fmla="*/ 214 w 731"/>
                <a:gd name="T7" fmla="*/ 302 h 672"/>
                <a:gd name="T8" fmla="*/ 215 w 731"/>
                <a:gd name="T9" fmla="*/ 303 h 672"/>
                <a:gd name="T10" fmla="*/ 217 w 731"/>
                <a:gd name="T11" fmla="*/ 304 h 672"/>
                <a:gd name="T12" fmla="*/ 218 w 731"/>
                <a:gd name="T13" fmla="*/ 305 h 672"/>
                <a:gd name="T14" fmla="*/ 220 w 731"/>
                <a:gd name="T15" fmla="*/ 305 h 672"/>
                <a:gd name="T16" fmla="*/ 222 w 731"/>
                <a:gd name="T17" fmla="*/ 306 h 672"/>
                <a:gd name="T18" fmla="*/ 223 w 731"/>
                <a:gd name="T19" fmla="*/ 306 h 672"/>
                <a:gd name="T20" fmla="*/ 225 w 731"/>
                <a:gd name="T21" fmla="*/ 307 h 672"/>
                <a:gd name="T22" fmla="*/ 227 w 731"/>
                <a:gd name="T23" fmla="*/ 307 h 672"/>
                <a:gd name="T24" fmla="*/ 272 w 731"/>
                <a:gd name="T25" fmla="*/ 341 h 672"/>
                <a:gd name="T26" fmla="*/ 272 w 731"/>
                <a:gd name="T27" fmla="*/ 344 h 672"/>
                <a:gd name="T28" fmla="*/ 272 w 731"/>
                <a:gd name="T29" fmla="*/ 346 h 672"/>
                <a:gd name="T30" fmla="*/ 272 w 731"/>
                <a:gd name="T31" fmla="*/ 348 h 672"/>
                <a:gd name="T32" fmla="*/ 295 w 731"/>
                <a:gd name="T33" fmla="*/ 367 h 672"/>
                <a:gd name="T34" fmla="*/ 333 w 731"/>
                <a:gd name="T35" fmla="*/ 402 h 672"/>
                <a:gd name="T36" fmla="*/ 333 w 731"/>
                <a:gd name="T37" fmla="*/ 404 h 672"/>
                <a:gd name="T38" fmla="*/ 334 w 731"/>
                <a:gd name="T39" fmla="*/ 406 h 672"/>
                <a:gd name="T40" fmla="*/ 347 w 731"/>
                <a:gd name="T41" fmla="*/ 424 h 672"/>
                <a:gd name="T42" fmla="*/ 349 w 731"/>
                <a:gd name="T43" fmla="*/ 425 h 672"/>
                <a:gd name="T44" fmla="*/ 350 w 731"/>
                <a:gd name="T45" fmla="*/ 425 h 672"/>
                <a:gd name="T46" fmla="*/ 352 w 731"/>
                <a:gd name="T47" fmla="*/ 426 h 672"/>
                <a:gd name="T48" fmla="*/ 353 w 731"/>
                <a:gd name="T49" fmla="*/ 426 h 672"/>
                <a:gd name="T50" fmla="*/ 356 w 731"/>
                <a:gd name="T51" fmla="*/ 426 h 672"/>
                <a:gd name="T52" fmla="*/ 366 w 731"/>
                <a:gd name="T53" fmla="*/ 426 h 672"/>
                <a:gd name="T54" fmla="*/ 403 w 731"/>
                <a:gd name="T55" fmla="*/ 466 h 672"/>
                <a:gd name="T56" fmla="*/ 403 w 731"/>
                <a:gd name="T57" fmla="*/ 467 h 672"/>
                <a:gd name="T58" fmla="*/ 403 w 731"/>
                <a:gd name="T59" fmla="*/ 469 h 672"/>
                <a:gd name="T60" fmla="*/ 404 w 731"/>
                <a:gd name="T61" fmla="*/ 471 h 672"/>
                <a:gd name="T62" fmla="*/ 404 w 731"/>
                <a:gd name="T63" fmla="*/ 473 h 672"/>
                <a:gd name="T64" fmla="*/ 405 w 731"/>
                <a:gd name="T65" fmla="*/ 474 h 672"/>
                <a:gd name="T66" fmla="*/ 406 w 731"/>
                <a:gd name="T67" fmla="*/ 476 h 672"/>
                <a:gd name="T68" fmla="*/ 407 w 731"/>
                <a:gd name="T69" fmla="*/ 477 h 672"/>
                <a:gd name="T70" fmla="*/ 408 w 731"/>
                <a:gd name="T71" fmla="*/ 479 h 672"/>
                <a:gd name="T72" fmla="*/ 409 w 731"/>
                <a:gd name="T73" fmla="*/ 480 h 672"/>
                <a:gd name="T74" fmla="*/ 410 w 731"/>
                <a:gd name="T75" fmla="*/ 481 h 672"/>
                <a:gd name="T76" fmla="*/ 411 w 731"/>
                <a:gd name="T77" fmla="*/ 483 h 672"/>
                <a:gd name="T78" fmla="*/ 413 w 731"/>
                <a:gd name="T79" fmla="*/ 484 h 672"/>
                <a:gd name="T80" fmla="*/ 414 w 731"/>
                <a:gd name="T81" fmla="*/ 485 h 672"/>
                <a:gd name="T82" fmla="*/ 416 w 731"/>
                <a:gd name="T83" fmla="*/ 486 h 672"/>
                <a:gd name="T84" fmla="*/ 417 w 731"/>
                <a:gd name="T85" fmla="*/ 486 h 672"/>
                <a:gd name="T86" fmla="*/ 419 w 731"/>
                <a:gd name="T87" fmla="*/ 487 h 672"/>
                <a:gd name="T88" fmla="*/ 420 w 731"/>
                <a:gd name="T89" fmla="*/ 488 h 672"/>
                <a:gd name="T90" fmla="*/ 422 w 731"/>
                <a:gd name="T91" fmla="*/ 488 h 672"/>
                <a:gd name="T92" fmla="*/ 424 w 731"/>
                <a:gd name="T93" fmla="*/ 488 h 672"/>
                <a:gd name="T94" fmla="*/ 426 w 731"/>
                <a:gd name="T95" fmla="*/ 489 h 672"/>
                <a:gd name="T96" fmla="*/ 538 w 731"/>
                <a:gd name="T97" fmla="*/ 523 h 672"/>
                <a:gd name="T98" fmla="*/ 595 w 731"/>
                <a:gd name="T99" fmla="*/ 648 h 672"/>
                <a:gd name="T100" fmla="*/ 650 w 731"/>
                <a:gd name="T101" fmla="*/ 555 h 672"/>
                <a:gd name="T102" fmla="*/ 731 w 731"/>
                <a:gd name="T103" fmla="*/ 457 h 672"/>
                <a:gd name="T104" fmla="*/ 498 w 731"/>
                <a:gd name="T105" fmla="*/ 372 h 672"/>
                <a:gd name="T106" fmla="*/ 430 w 731"/>
                <a:gd name="T107" fmla="*/ 246 h 672"/>
                <a:gd name="T108" fmla="*/ 334 w 731"/>
                <a:gd name="T109" fmla="*/ 155 h 672"/>
                <a:gd name="T110" fmla="*/ 66 w 731"/>
                <a:gd name="T111" fmla="*/ 22 h 672"/>
                <a:gd name="T112" fmla="*/ 403 w 731"/>
                <a:gd name="T113" fmla="*/ 464 h 672"/>
                <a:gd name="T114" fmla="*/ 272 w 731"/>
                <a:gd name="T115" fmla="*/ 34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1" h="672">
                  <a:moveTo>
                    <a:pt x="0" y="216"/>
                  </a:moveTo>
                  <a:cubicBezTo>
                    <a:pt x="0" y="223"/>
                    <a:pt x="4" y="186"/>
                    <a:pt x="20" y="186"/>
                  </a:cubicBezTo>
                  <a:cubicBezTo>
                    <a:pt x="99" y="186"/>
                    <a:pt x="99" y="186"/>
                    <a:pt x="99" y="186"/>
                  </a:cubicBezTo>
                  <a:cubicBezTo>
                    <a:pt x="114" y="186"/>
                    <a:pt x="134" y="181"/>
                    <a:pt x="134" y="214"/>
                  </a:cubicBezTo>
                  <a:cubicBezTo>
                    <a:pt x="134" y="221"/>
                    <a:pt x="134" y="221"/>
                    <a:pt x="134" y="221"/>
                  </a:cubicBezTo>
                  <a:cubicBezTo>
                    <a:pt x="134" y="235"/>
                    <a:pt x="145" y="246"/>
                    <a:pt x="158" y="246"/>
                  </a:cubicBezTo>
                  <a:cubicBezTo>
                    <a:pt x="170" y="246"/>
                    <a:pt x="170" y="246"/>
                    <a:pt x="170" y="246"/>
                  </a:cubicBezTo>
                  <a:cubicBezTo>
                    <a:pt x="189" y="246"/>
                    <a:pt x="204" y="261"/>
                    <a:pt x="204" y="280"/>
                  </a:cubicBezTo>
                  <a:cubicBezTo>
                    <a:pt x="204" y="283"/>
                    <a:pt x="204" y="283"/>
                    <a:pt x="204" y="283"/>
                  </a:cubicBezTo>
                  <a:cubicBezTo>
                    <a:pt x="204" y="283"/>
                    <a:pt x="204" y="283"/>
                    <a:pt x="204" y="283"/>
                  </a:cubicBezTo>
                  <a:cubicBezTo>
                    <a:pt x="204" y="283"/>
                    <a:pt x="204" y="283"/>
                    <a:pt x="204" y="283"/>
                  </a:cubicBezTo>
                  <a:cubicBezTo>
                    <a:pt x="204" y="284"/>
                    <a:pt x="204" y="284"/>
                    <a:pt x="204" y="284"/>
                  </a:cubicBezTo>
                  <a:cubicBezTo>
                    <a:pt x="204" y="284"/>
                    <a:pt x="204" y="284"/>
                    <a:pt x="204" y="284"/>
                  </a:cubicBezTo>
                  <a:cubicBezTo>
                    <a:pt x="204" y="285"/>
                    <a:pt x="204" y="285"/>
                    <a:pt x="204" y="285"/>
                  </a:cubicBezTo>
                  <a:cubicBezTo>
                    <a:pt x="204" y="285"/>
                    <a:pt x="204" y="285"/>
                    <a:pt x="204" y="285"/>
                  </a:cubicBezTo>
                  <a:cubicBezTo>
                    <a:pt x="204" y="285"/>
                    <a:pt x="204" y="285"/>
                    <a:pt x="204" y="285"/>
                  </a:cubicBezTo>
                  <a:cubicBezTo>
                    <a:pt x="204" y="285"/>
                    <a:pt x="204" y="285"/>
                    <a:pt x="204" y="285"/>
                  </a:cubicBezTo>
                  <a:cubicBezTo>
                    <a:pt x="204" y="286"/>
                    <a:pt x="204" y="286"/>
                    <a:pt x="204" y="286"/>
                  </a:cubicBezTo>
                  <a:cubicBezTo>
                    <a:pt x="204" y="286"/>
                    <a:pt x="204" y="286"/>
                    <a:pt x="204" y="286"/>
                  </a:cubicBezTo>
                  <a:cubicBezTo>
                    <a:pt x="204" y="286"/>
                    <a:pt x="204" y="286"/>
                    <a:pt x="204" y="286"/>
                  </a:cubicBezTo>
                  <a:cubicBezTo>
                    <a:pt x="204" y="286"/>
                    <a:pt x="204" y="286"/>
                    <a:pt x="204" y="286"/>
                  </a:cubicBezTo>
                  <a:cubicBezTo>
                    <a:pt x="205" y="287"/>
                    <a:pt x="205" y="287"/>
                    <a:pt x="205" y="287"/>
                  </a:cubicBezTo>
                  <a:cubicBezTo>
                    <a:pt x="205" y="287"/>
                    <a:pt x="205" y="287"/>
                    <a:pt x="205" y="287"/>
                  </a:cubicBezTo>
                  <a:cubicBezTo>
                    <a:pt x="206" y="293"/>
                    <a:pt x="209" y="298"/>
                    <a:pt x="214" y="302"/>
                  </a:cubicBezTo>
                  <a:cubicBezTo>
                    <a:pt x="214" y="302"/>
                    <a:pt x="214" y="302"/>
                    <a:pt x="214" y="302"/>
                  </a:cubicBezTo>
                  <a:cubicBezTo>
                    <a:pt x="214" y="302"/>
                    <a:pt x="214" y="302"/>
                    <a:pt x="214" y="302"/>
                  </a:cubicBezTo>
                  <a:cubicBezTo>
                    <a:pt x="214" y="302"/>
                    <a:pt x="214" y="302"/>
                    <a:pt x="214" y="302"/>
                  </a:cubicBezTo>
                  <a:cubicBezTo>
                    <a:pt x="215" y="303"/>
                    <a:pt x="215" y="303"/>
                    <a:pt x="215" y="303"/>
                  </a:cubicBezTo>
                  <a:cubicBezTo>
                    <a:pt x="215" y="303"/>
                    <a:pt x="215" y="303"/>
                    <a:pt x="215" y="303"/>
                  </a:cubicBezTo>
                  <a:cubicBezTo>
                    <a:pt x="215" y="303"/>
                    <a:pt x="215" y="303"/>
                    <a:pt x="215" y="303"/>
                  </a:cubicBezTo>
                  <a:cubicBezTo>
                    <a:pt x="215" y="303"/>
                    <a:pt x="215" y="303"/>
                    <a:pt x="215" y="303"/>
                  </a:cubicBezTo>
                  <a:cubicBezTo>
                    <a:pt x="216" y="303"/>
                    <a:pt x="216" y="303"/>
                    <a:pt x="216" y="303"/>
                  </a:cubicBezTo>
                  <a:cubicBezTo>
                    <a:pt x="216" y="303"/>
                    <a:pt x="216" y="303"/>
                    <a:pt x="216" y="303"/>
                  </a:cubicBezTo>
                  <a:cubicBezTo>
                    <a:pt x="216" y="303"/>
                    <a:pt x="216" y="303"/>
                    <a:pt x="216" y="303"/>
                  </a:cubicBezTo>
                  <a:cubicBezTo>
                    <a:pt x="216" y="304"/>
                    <a:pt x="216" y="304"/>
                    <a:pt x="217" y="304"/>
                  </a:cubicBezTo>
                  <a:cubicBezTo>
                    <a:pt x="217" y="304"/>
                    <a:pt x="217" y="304"/>
                    <a:pt x="217" y="304"/>
                  </a:cubicBezTo>
                  <a:cubicBezTo>
                    <a:pt x="217" y="304"/>
                    <a:pt x="217" y="304"/>
                    <a:pt x="217" y="304"/>
                  </a:cubicBezTo>
                  <a:cubicBezTo>
                    <a:pt x="217" y="304"/>
                    <a:pt x="217" y="304"/>
                    <a:pt x="217" y="304"/>
                  </a:cubicBezTo>
                  <a:cubicBezTo>
                    <a:pt x="217" y="304"/>
                    <a:pt x="217" y="304"/>
                    <a:pt x="217" y="304"/>
                  </a:cubicBezTo>
                  <a:cubicBezTo>
                    <a:pt x="218" y="304"/>
                    <a:pt x="218" y="304"/>
                    <a:pt x="218" y="304"/>
                  </a:cubicBezTo>
                  <a:cubicBezTo>
                    <a:pt x="218" y="304"/>
                    <a:pt x="218" y="304"/>
                    <a:pt x="218" y="304"/>
                  </a:cubicBezTo>
                  <a:cubicBezTo>
                    <a:pt x="218" y="305"/>
                    <a:pt x="218" y="305"/>
                    <a:pt x="218" y="305"/>
                  </a:cubicBezTo>
                  <a:cubicBezTo>
                    <a:pt x="218" y="305"/>
                    <a:pt x="218" y="305"/>
                    <a:pt x="218" y="305"/>
                  </a:cubicBezTo>
                  <a:cubicBezTo>
                    <a:pt x="219" y="305"/>
                    <a:pt x="219" y="305"/>
                    <a:pt x="219" y="305"/>
                  </a:cubicBezTo>
                  <a:cubicBezTo>
                    <a:pt x="219" y="305"/>
                    <a:pt x="219" y="305"/>
                    <a:pt x="219" y="305"/>
                  </a:cubicBezTo>
                  <a:cubicBezTo>
                    <a:pt x="219" y="305"/>
                    <a:pt x="219" y="305"/>
                    <a:pt x="219" y="305"/>
                  </a:cubicBezTo>
                  <a:cubicBezTo>
                    <a:pt x="219" y="305"/>
                    <a:pt x="219" y="305"/>
                    <a:pt x="219" y="305"/>
                  </a:cubicBezTo>
                  <a:cubicBezTo>
                    <a:pt x="220" y="305"/>
                    <a:pt x="220" y="305"/>
                    <a:pt x="220" y="305"/>
                  </a:cubicBezTo>
                  <a:cubicBezTo>
                    <a:pt x="220" y="305"/>
                    <a:pt x="220" y="305"/>
                    <a:pt x="220" y="305"/>
                  </a:cubicBezTo>
                  <a:cubicBezTo>
                    <a:pt x="221" y="306"/>
                    <a:pt x="221" y="306"/>
                    <a:pt x="221" y="306"/>
                  </a:cubicBezTo>
                  <a:cubicBezTo>
                    <a:pt x="221" y="306"/>
                    <a:pt x="221" y="306"/>
                    <a:pt x="221" y="306"/>
                  </a:cubicBezTo>
                  <a:cubicBezTo>
                    <a:pt x="221" y="306"/>
                    <a:pt x="221" y="306"/>
                    <a:pt x="221" y="306"/>
                  </a:cubicBezTo>
                  <a:cubicBezTo>
                    <a:pt x="221" y="306"/>
                    <a:pt x="221" y="306"/>
                    <a:pt x="222" y="306"/>
                  </a:cubicBezTo>
                  <a:cubicBezTo>
                    <a:pt x="222" y="306"/>
                    <a:pt x="222" y="306"/>
                    <a:pt x="222" y="306"/>
                  </a:cubicBezTo>
                  <a:cubicBezTo>
                    <a:pt x="222" y="306"/>
                    <a:pt x="222" y="306"/>
                    <a:pt x="222" y="306"/>
                  </a:cubicBezTo>
                  <a:cubicBezTo>
                    <a:pt x="222" y="306"/>
                    <a:pt x="222" y="306"/>
                    <a:pt x="222" y="306"/>
                  </a:cubicBezTo>
                  <a:cubicBezTo>
                    <a:pt x="222" y="306"/>
                    <a:pt x="222" y="306"/>
                    <a:pt x="222" y="306"/>
                  </a:cubicBezTo>
                  <a:cubicBezTo>
                    <a:pt x="223" y="306"/>
                    <a:pt x="223" y="306"/>
                    <a:pt x="223" y="306"/>
                  </a:cubicBezTo>
                  <a:cubicBezTo>
                    <a:pt x="223" y="306"/>
                    <a:pt x="223" y="306"/>
                    <a:pt x="223" y="306"/>
                  </a:cubicBezTo>
                  <a:cubicBezTo>
                    <a:pt x="223" y="306"/>
                    <a:pt x="223" y="306"/>
                    <a:pt x="223" y="306"/>
                  </a:cubicBezTo>
                  <a:cubicBezTo>
                    <a:pt x="223" y="306"/>
                    <a:pt x="223" y="306"/>
                    <a:pt x="223" y="306"/>
                  </a:cubicBezTo>
                  <a:cubicBezTo>
                    <a:pt x="224" y="306"/>
                    <a:pt x="224" y="306"/>
                    <a:pt x="224" y="306"/>
                  </a:cubicBezTo>
                  <a:cubicBezTo>
                    <a:pt x="224" y="306"/>
                    <a:pt x="224" y="306"/>
                    <a:pt x="224" y="306"/>
                  </a:cubicBezTo>
                  <a:cubicBezTo>
                    <a:pt x="224" y="307"/>
                    <a:pt x="224" y="307"/>
                    <a:pt x="224" y="307"/>
                  </a:cubicBezTo>
                  <a:cubicBezTo>
                    <a:pt x="225" y="307"/>
                    <a:pt x="225" y="307"/>
                    <a:pt x="225" y="307"/>
                  </a:cubicBezTo>
                  <a:cubicBezTo>
                    <a:pt x="225" y="307"/>
                    <a:pt x="225" y="307"/>
                    <a:pt x="225" y="307"/>
                  </a:cubicBezTo>
                  <a:cubicBezTo>
                    <a:pt x="225" y="307"/>
                    <a:pt x="225" y="307"/>
                    <a:pt x="225" y="307"/>
                  </a:cubicBezTo>
                  <a:cubicBezTo>
                    <a:pt x="226" y="307"/>
                    <a:pt x="226" y="307"/>
                    <a:pt x="226" y="307"/>
                  </a:cubicBezTo>
                  <a:cubicBezTo>
                    <a:pt x="226" y="307"/>
                    <a:pt x="226" y="307"/>
                    <a:pt x="226" y="307"/>
                  </a:cubicBezTo>
                  <a:cubicBezTo>
                    <a:pt x="226" y="307"/>
                    <a:pt x="226" y="307"/>
                    <a:pt x="226" y="307"/>
                  </a:cubicBezTo>
                  <a:cubicBezTo>
                    <a:pt x="226" y="307"/>
                    <a:pt x="226" y="307"/>
                    <a:pt x="226" y="307"/>
                  </a:cubicBezTo>
                  <a:cubicBezTo>
                    <a:pt x="227" y="307"/>
                    <a:pt x="227" y="307"/>
                    <a:pt x="227" y="307"/>
                  </a:cubicBezTo>
                  <a:cubicBezTo>
                    <a:pt x="227" y="307"/>
                    <a:pt x="227" y="307"/>
                    <a:pt x="227" y="307"/>
                  </a:cubicBezTo>
                  <a:cubicBezTo>
                    <a:pt x="227" y="307"/>
                    <a:pt x="227" y="307"/>
                    <a:pt x="227" y="307"/>
                  </a:cubicBezTo>
                  <a:cubicBezTo>
                    <a:pt x="228" y="307"/>
                    <a:pt x="228" y="307"/>
                    <a:pt x="229" y="307"/>
                  </a:cubicBezTo>
                  <a:cubicBezTo>
                    <a:pt x="237" y="307"/>
                    <a:pt x="237" y="307"/>
                    <a:pt x="237" y="307"/>
                  </a:cubicBezTo>
                  <a:cubicBezTo>
                    <a:pt x="238" y="307"/>
                    <a:pt x="238" y="307"/>
                    <a:pt x="238" y="307"/>
                  </a:cubicBezTo>
                  <a:cubicBezTo>
                    <a:pt x="256" y="307"/>
                    <a:pt x="272" y="322"/>
                    <a:pt x="272" y="341"/>
                  </a:cubicBezTo>
                  <a:cubicBezTo>
                    <a:pt x="272" y="342"/>
                    <a:pt x="272" y="342"/>
                    <a:pt x="272" y="342"/>
                  </a:cubicBezTo>
                  <a:cubicBezTo>
                    <a:pt x="272" y="343"/>
                    <a:pt x="272" y="343"/>
                    <a:pt x="272" y="343"/>
                  </a:cubicBezTo>
                  <a:cubicBezTo>
                    <a:pt x="272" y="343"/>
                    <a:pt x="272" y="343"/>
                    <a:pt x="272" y="343"/>
                  </a:cubicBezTo>
                  <a:cubicBezTo>
                    <a:pt x="272" y="344"/>
                    <a:pt x="272" y="344"/>
                    <a:pt x="272" y="344"/>
                  </a:cubicBezTo>
                  <a:cubicBezTo>
                    <a:pt x="272" y="344"/>
                    <a:pt x="272" y="344"/>
                    <a:pt x="272" y="344"/>
                  </a:cubicBezTo>
                  <a:cubicBezTo>
                    <a:pt x="272" y="344"/>
                    <a:pt x="272" y="344"/>
                    <a:pt x="272" y="344"/>
                  </a:cubicBezTo>
                  <a:cubicBezTo>
                    <a:pt x="272" y="344"/>
                    <a:pt x="272" y="344"/>
                    <a:pt x="272" y="344"/>
                  </a:cubicBezTo>
                  <a:cubicBezTo>
                    <a:pt x="272" y="345"/>
                    <a:pt x="272" y="345"/>
                    <a:pt x="272" y="345"/>
                  </a:cubicBezTo>
                  <a:cubicBezTo>
                    <a:pt x="272" y="345"/>
                    <a:pt x="272" y="345"/>
                    <a:pt x="272" y="345"/>
                  </a:cubicBezTo>
                  <a:cubicBezTo>
                    <a:pt x="272" y="345"/>
                    <a:pt x="272" y="345"/>
                    <a:pt x="272" y="345"/>
                  </a:cubicBezTo>
                  <a:cubicBezTo>
                    <a:pt x="272" y="345"/>
                    <a:pt x="272" y="345"/>
                    <a:pt x="272" y="345"/>
                  </a:cubicBezTo>
                  <a:cubicBezTo>
                    <a:pt x="272" y="346"/>
                    <a:pt x="272" y="346"/>
                    <a:pt x="272" y="346"/>
                  </a:cubicBezTo>
                  <a:cubicBezTo>
                    <a:pt x="272" y="346"/>
                    <a:pt x="272" y="346"/>
                    <a:pt x="272" y="346"/>
                  </a:cubicBezTo>
                  <a:cubicBezTo>
                    <a:pt x="272" y="347"/>
                    <a:pt x="272" y="347"/>
                    <a:pt x="272" y="347"/>
                  </a:cubicBezTo>
                  <a:cubicBezTo>
                    <a:pt x="272" y="347"/>
                    <a:pt x="272" y="347"/>
                    <a:pt x="272" y="347"/>
                  </a:cubicBezTo>
                  <a:cubicBezTo>
                    <a:pt x="272" y="347"/>
                    <a:pt x="272" y="347"/>
                    <a:pt x="272" y="347"/>
                  </a:cubicBezTo>
                  <a:cubicBezTo>
                    <a:pt x="272" y="347"/>
                    <a:pt x="272" y="347"/>
                    <a:pt x="272" y="347"/>
                  </a:cubicBezTo>
                  <a:cubicBezTo>
                    <a:pt x="272" y="348"/>
                    <a:pt x="272" y="348"/>
                    <a:pt x="272" y="348"/>
                  </a:cubicBezTo>
                  <a:cubicBezTo>
                    <a:pt x="272" y="348"/>
                    <a:pt x="272" y="348"/>
                    <a:pt x="272" y="348"/>
                  </a:cubicBezTo>
                  <a:cubicBezTo>
                    <a:pt x="272" y="348"/>
                    <a:pt x="272" y="348"/>
                    <a:pt x="272" y="348"/>
                  </a:cubicBezTo>
                  <a:cubicBezTo>
                    <a:pt x="272" y="348"/>
                    <a:pt x="272" y="348"/>
                    <a:pt x="272" y="348"/>
                  </a:cubicBezTo>
                  <a:cubicBezTo>
                    <a:pt x="275" y="358"/>
                    <a:pt x="284" y="366"/>
                    <a:pt x="294" y="366"/>
                  </a:cubicBezTo>
                  <a:cubicBezTo>
                    <a:pt x="294" y="366"/>
                    <a:pt x="294" y="366"/>
                    <a:pt x="294" y="366"/>
                  </a:cubicBezTo>
                  <a:cubicBezTo>
                    <a:pt x="295" y="367"/>
                    <a:pt x="295" y="367"/>
                    <a:pt x="295" y="367"/>
                  </a:cubicBezTo>
                  <a:cubicBezTo>
                    <a:pt x="295" y="367"/>
                    <a:pt x="295" y="367"/>
                    <a:pt x="295" y="367"/>
                  </a:cubicBezTo>
                  <a:cubicBezTo>
                    <a:pt x="295" y="367"/>
                    <a:pt x="295" y="367"/>
                    <a:pt x="295" y="367"/>
                  </a:cubicBezTo>
                  <a:cubicBezTo>
                    <a:pt x="295" y="367"/>
                    <a:pt x="296" y="367"/>
                    <a:pt x="296" y="367"/>
                  </a:cubicBezTo>
                  <a:cubicBezTo>
                    <a:pt x="299" y="367"/>
                    <a:pt x="299" y="367"/>
                    <a:pt x="299" y="367"/>
                  </a:cubicBezTo>
                  <a:cubicBezTo>
                    <a:pt x="318" y="367"/>
                    <a:pt x="333" y="382"/>
                    <a:pt x="333" y="401"/>
                  </a:cubicBezTo>
                  <a:cubicBezTo>
                    <a:pt x="333" y="402"/>
                    <a:pt x="333" y="402"/>
                    <a:pt x="333" y="402"/>
                  </a:cubicBezTo>
                  <a:cubicBezTo>
                    <a:pt x="333" y="403"/>
                    <a:pt x="333" y="403"/>
                    <a:pt x="333" y="403"/>
                  </a:cubicBezTo>
                  <a:cubicBezTo>
                    <a:pt x="333" y="403"/>
                    <a:pt x="333" y="403"/>
                    <a:pt x="333" y="403"/>
                  </a:cubicBezTo>
                  <a:cubicBezTo>
                    <a:pt x="333" y="403"/>
                    <a:pt x="333" y="403"/>
                    <a:pt x="333" y="403"/>
                  </a:cubicBezTo>
                  <a:cubicBezTo>
                    <a:pt x="333" y="403"/>
                    <a:pt x="333" y="403"/>
                    <a:pt x="333" y="403"/>
                  </a:cubicBezTo>
                  <a:cubicBezTo>
                    <a:pt x="333" y="404"/>
                    <a:pt x="333" y="404"/>
                    <a:pt x="333" y="404"/>
                  </a:cubicBezTo>
                  <a:cubicBezTo>
                    <a:pt x="333" y="404"/>
                    <a:pt x="333" y="404"/>
                    <a:pt x="333" y="404"/>
                  </a:cubicBezTo>
                  <a:cubicBezTo>
                    <a:pt x="333" y="405"/>
                    <a:pt x="333" y="405"/>
                    <a:pt x="333" y="405"/>
                  </a:cubicBezTo>
                  <a:cubicBezTo>
                    <a:pt x="333" y="405"/>
                    <a:pt x="333" y="405"/>
                    <a:pt x="333" y="405"/>
                  </a:cubicBezTo>
                  <a:cubicBezTo>
                    <a:pt x="334" y="405"/>
                    <a:pt x="334" y="405"/>
                    <a:pt x="334" y="405"/>
                  </a:cubicBezTo>
                  <a:cubicBezTo>
                    <a:pt x="334" y="405"/>
                    <a:pt x="334" y="405"/>
                    <a:pt x="334" y="405"/>
                  </a:cubicBezTo>
                  <a:cubicBezTo>
                    <a:pt x="334" y="406"/>
                    <a:pt x="334" y="406"/>
                    <a:pt x="334" y="406"/>
                  </a:cubicBezTo>
                  <a:cubicBezTo>
                    <a:pt x="334" y="406"/>
                    <a:pt x="334" y="406"/>
                    <a:pt x="334" y="406"/>
                  </a:cubicBezTo>
                  <a:cubicBezTo>
                    <a:pt x="335" y="413"/>
                    <a:pt x="339" y="419"/>
                    <a:pt x="346" y="423"/>
                  </a:cubicBezTo>
                  <a:cubicBezTo>
                    <a:pt x="346" y="423"/>
                    <a:pt x="346" y="423"/>
                    <a:pt x="346" y="423"/>
                  </a:cubicBezTo>
                  <a:cubicBezTo>
                    <a:pt x="346" y="423"/>
                    <a:pt x="346" y="423"/>
                    <a:pt x="346" y="423"/>
                  </a:cubicBezTo>
                  <a:cubicBezTo>
                    <a:pt x="347" y="424"/>
                    <a:pt x="347" y="424"/>
                    <a:pt x="347" y="424"/>
                  </a:cubicBezTo>
                  <a:cubicBezTo>
                    <a:pt x="347" y="424"/>
                    <a:pt x="347" y="424"/>
                    <a:pt x="347" y="424"/>
                  </a:cubicBezTo>
                  <a:cubicBezTo>
                    <a:pt x="347" y="424"/>
                    <a:pt x="347" y="424"/>
                    <a:pt x="347" y="424"/>
                  </a:cubicBezTo>
                  <a:cubicBezTo>
                    <a:pt x="347" y="424"/>
                    <a:pt x="347" y="424"/>
                    <a:pt x="347" y="424"/>
                  </a:cubicBezTo>
                  <a:cubicBezTo>
                    <a:pt x="348" y="424"/>
                    <a:pt x="348" y="424"/>
                    <a:pt x="348" y="424"/>
                  </a:cubicBezTo>
                  <a:cubicBezTo>
                    <a:pt x="348" y="424"/>
                    <a:pt x="348" y="424"/>
                    <a:pt x="348" y="424"/>
                  </a:cubicBezTo>
                  <a:cubicBezTo>
                    <a:pt x="348" y="424"/>
                    <a:pt x="348" y="424"/>
                    <a:pt x="348" y="424"/>
                  </a:cubicBezTo>
                  <a:cubicBezTo>
                    <a:pt x="348" y="424"/>
                    <a:pt x="348" y="424"/>
                    <a:pt x="348" y="424"/>
                  </a:cubicBezTo>
                  <a:cubicBezTo>
                    <a:pt x="349" y="425"/>
                    <a:pt x="349" y="425"/>
                    <a:pt x="349" y="425"/>
                  </a:cubicBezTo>
                  <a:cubicBezTo>
                    <a:pt x="349" y="425"/>
                    <a:pt x="349" y="425"/>
                    <a:pt x="349" y="425"/>
                  </a:cubicBezTo>
                  <a:cubicBezTo>
                    <a:pt x="349" y="425"/>
                    <a:pt x="349" y="425"/>
                    <a:pt x="349" y="425"/>
                  </a:cubicBezTo>
                  <a:cubicBezTo>
                    <a:pt x="349" y="425"/>
                    <a:pt x="349" y="425"/>
                    <a:pt x="349" y="425"/>
                  </a:cubicBezTo>
                  <a:cubicBezTo>
                    <a:pt x="350" y="425"/>
                    <a:pt x="350" y="425"/>
                    <a:pt x="350" y="425"/>
                  </a:cubicBezTo>
                  <a:cubicBezTo>
                    <a:pt x="350" y="425"/>
                    <a:pt x="350" y="425"/>
                    <a:pt x="350" y="425"/>
                  </a:cubicBezTo>
                  <a:cubicBezTo>
                    <a:pt x="350" y="425"/>
                    <a:pt x="350" y="425"/>
                    <a:pt x="350" y="425"/>
                  </a:cubicBezTo>
                  <a:cubicBezTo>
                    <a:pt x="350" y="425"/>
                    <a:pt x="350" y="425"/>
                    <a:pt x="351" y="425"/>
                  </a:cubicBezTo>
                  <a:cubicBezTo>
                    <a:pt x="351" y="425"/>
                    <a:pt x="351" y="425"/>
                    <a:pt x="351" y="425"/>
                  </a:cubicBezTo>
                  <a:cubicBezTo>
                    <a:pt x="351" y="425"/>
                    <a:pt x="351" y="425"/>
                    <a:pt x="351" y="425"/>
                  </a:cubicBezTo>
                  <a:cubicBezTo>
                    <a:pt x="351" y="425"/>
                    <a:pt x="351" y="425"/>
                    <a:pt x="351" y="425"/>
                  </a:cubicBezTo>
                  <a:cubicBezTo>
                    <a:pt x="351" y="425"/>
                    <a:pt x="351" y="425"/>
                    <a:pt x="351" y="425"/>
                  </a:cubicBezTo>
                  <a:cubicBezTo>
                    <a:pt x="352" y="426"/>
                    <a:pt x="352" y="426"/>
                    <a:pt x="352" y="426"/>
                  </a:cubicBezTo>
                  <a:cubicBezTo>
                    <a:pt x="352" y="426"/>
                    <a:pt x="352" y="426"/>
                    <a:pt x="352" y="426"/>
                  </a:cubicBezTo>
                  <a:cubicBezTo>
                    <a:pt x="353" y="426"/>
                    <a:pt x="353" y="426"/>
                    <a:pt x="353" y="426"/>
                  </a:cubicBezTo>
                  <a:cubicBezTo>
                    <a:pt x="353" y="426"/>
                    <a:pt x="353" y="426"/>
                    <a:pt x="353" y="426"/>
                  </a:cubicBezTo>
                  <a:cubicBezTo>
                    <a:pt x="353" y="426"/>
                    <a:pt x="353" y="426"/>
                    <a:pt x="353" y="426"/>
                  </a:cubicBezTo>
                  <a:cubicBezTo>
                    <a:pt x="353" y="426"/>
                    <a:pt x="353" y="426"/>
                    <a:pt x="353" y="426"/>
                  </a:cubicBezTo>
                  <a:cubicBezTo>
                    <a:pt x="353" y="426"/>
                    <a:pt x="353" y="426"/>
                    <a:pt x="353" y="426"/>
                  </a:cubicBezTo>
                  <a:cubicBezTo>
                    <a:pt x="354" y="426"/>
                    <a:pt x="354" y="426"/>
                    <a:pt x="354" y="426"/>
                  </a:cubicBezTo>
                  <a:cubicBezTo>
                    <a:pt x="354" y="426"/>
                    <a:pt x="354" y="426"/>
                    <a:pt x="354" y="426"/>
                  </a:cubicBezTo>
                  <a:cubicBezTo>
                    <a:pt x="354" y="426"/>
                    <a:pt x="354" y="426"/>
                    <a:pt x="354" y="426"/>
                  </a:cubicBezTo>
                  <a:cubicBezTo>
                    <a:pt x="355" y="426"/>
                    <a:pt x="355" y="426"/>
                    <a:pt x="355" y="426"/>
                  </a:cubicBezTo>
                  <a:cubicBezTo>
                    <a:pt x="355" y="426"/>
                    <a:pt x="355" y="426"/>
                    <a:pt x="355" y="426"/>
                  </a:cubicBezTo>
                  <a:cubicBezTo>
                    <a:pt x="356" y="426"/>
                    <a:pt x="356" y="426"/>
                    <a:pt x="356" y="426"/>
                  </a:cubicBezTo>
                  <a:cubicBezTo>
                    <a:pt x="356" y="426"/>
                    <a:pt x="356" y="426"/>
                    <a:pt x="356" y="426"/>
                  </a:cubicBezTo>
                  <a:cubicBezTo>
                    <a:pt x="356" y="426"/>
                    <a:pt x="356" y="426"/>
                    <a:pt x="356" y="426"/>
                  </a:cubicBezTo>
                  <a:cubicBezTo>
                    <a:pt x="356" y="426"/>
                    <a:pt x="356" y="426"/>
                    <a:pt x="356" y="426"/>
                  </a:cubicBezTo>
                  <a:cubicBezTo>
                    <a:pt x="356" y="426"/>
                    <a:pt x="356" y="426"/>
                    <a:pt x="356" y="426"/>
                  </a:cubicBezTo>
                  <a:cubicBezTo>
                    <a:pt x="357" y="426"/>
                    <a:pt x="357" y="426"/>
                    <a:pt x="358" y="426"/>
                  </a:cubicBezTo>
                  <a:cubicBezTo>
                    <a:pt x="366" y="426"/>
                    <a:pt x="366" y="426"/>
                    <a:pt x="366" y="426"/>
                  </a:cubicBezTo>
                  <a:cubicBezTo>
                    <a:pt x="369" y="426"/>
                    <a:pt x="369" y="426"/>
                    <a:pt x="369" y="426"/>
                  </a:cubicBezTo>
                  <a:cubicBezTo>
                    <a:pt x="388" y="426"/>
                    <a:pt x="403" y="442"/>
                    <a:pt x="403" y="460"/>
                  </a:cubicBezTo>
                  <a:cubicBezTo>
                    <a:pt x="403" y="464"/>
                    <a:pt x="403" y="464"/>
                    <a:pt x="403" y="464"/>
                  </a:cubicBezTo>
                  <a:cubicBezTo>
                    <a:pt x="403" y="465"/>
                    <a:pt x="403" y="465"/>
                    <a:pt x="403" y="465"/>
                  </a:cubicBezTo>
                  <a:cubicBezTo>
                    <a:pt x="403" y="465"/>
                    <a:pt x="403" y="465"/>
                    <a:pt x="403" y="465"/>
                  </a:cubicBezTo>
                  <a:cubicBezTo>
                    <a:pt x="403" y="466"/>
                    <a:pt x="403" y="466"/>
                    <a:pt x="403" y="466"/>
                  </a:cubicBezTo>
                  <a:cubicBezTo>
                    <a:pt x="403" y="466"/>
                    <a:pt x="403" y="466"/>
                    <a:pt x="403" y="466"/>
                  </a:cubicBezTo>
                  <a:cubicBezTo>
                    <a:pt x="403" y="466"/>
                    <a:pt x="403" y="466"/>
                    <a:pt x="403" y="466"/>
                  </a:cubicBezTo>
                  <a:cubicBezTo>
                    <a:pt x="403" y="466"/>
                    <a:pt x="403" y="466"/>
                    <a:pt x="403" y="466"/>
                  </a:cubicBezTo>
                  <a:cubicBezTo>
                    <a:pt x="403" y="467"/>
                    <a:pt x="403" y="467"/>
                    <a:pt x="403" y="467"/>
                  </a:cubicBezTo>
                  <a:cubicBezTo>
                    <a:pt x="403" y="467"/>
                    <a:pt x="403" y="467"/>
                    <a:pt x="403" y="467"/>
                  </a:cubicBezTo>
                  <a:cubicBezTo>
                    <a:pt x="403" y="467"/>
                    <a:pt x="403" y="467"/>
                    <a:pt x="403" y="467"/>
                  </a:cubicBezTo>
                  <a:cubicBezTo>
                    <a:pt x="403" y="467"/>
                    <a:pt x="403" y="467"/>
                    <a:pt x="403" y="467"/>
                  </a:cubicBezTo>
                  <a:cubicBezTo>
                    <a:pt x="403" y="468"/>
                    <a:pt x="403" y="468"/>
                    <a:pt x="403" y="468"/>
                  </a:cubicBezTo>
                  <a:cubicBezTo>
                    <a:pt x="403" y="468"/>
                    <a:pt x="403" y="468"/>
                    <a:pt x="403" y="468"/>
                  </a:cubicBezTo>
                  <a:cubicBezTo>
                    <a:pt x="403" y="469"/>
                    <a:pt x="403" y="469"/>
                    <a:pt x="403" y="469"/>
                  </a:cubicBezTo>
                  <a:cubicBezTo>
                    <a:pt x="403" y="469"/>
                    <a:pt x="403" y="469"/>
                    <a:pt x="403" y="469"/>
                  </a:cubicBezTo>
                  <a:cubicBezTo>
                    <a:pt x="403" y="469"/>
                    <a:pt x="403" y="469"/>
                    <a:pt x="403" y="469"/>
                  </a:cubicBezTo>
                  <a:cubicBezTo>
                    <a:pt x="403" y="469"/>
                    <a:pt x="403" y="469"/>
                    <a:pt x="403" y="469"/>
                  </a:cubicBezTo>
                  <a:cubicBezTo>
                    <a:pt x="403" y="470"/>
                    <a:pt x="403" y="470"/>
                    <a:pt x="403" y="470"/>
                  </a:cubicBezTo>
                  <a:cubicBezTo>
                    <a:pt x="403" y="470"/>
                    <a:pt x="403" y="470"/>
                    <a:pt x="403" y="470"/>
                  </a:cubicBezTo>
                  <a:cubicBezTo>
                    <a:pt x="404" y="470"/>
                    <a:pt x="404" y="470"/>
                    <a:pt x="404" y="470"/>
                  </a:cubicBezTo>
                  <a:cubicBezTo>
                    <a:pt x="404" y="470"/>
                    <a:pt x="404" y="470"/>
                    <a:pt x="404" y="470"/>
                  </a:cubicBezTo>
                  <a:cubicBezTo>
                    <a:pt x="404" y="471"/>
                    <a:pt x="404" y="471"/>
                    <a:pt x="404" y="471"/>
                  </a:cubicBezTo>
                  <a:cubicBezTo>
                    <a:pt x="404" y="471"/>
                    <a:pt x="404" y="471"/>
                    <a:pt x="404" y="471"/>
                  </a:cubicBezTo>
                  <a:cubicBezTo>
                    <a:pt x="404" y="472"/>
                    <a:pt x="404" y="472"/>
                    <a:pt x="404" y="472"/>
                  </a:cubicBezTo>
                  <a:cubicBezTo>
                    <a:pt x="404" y="472"/>
                    <a:pt x="404" y="472"/>
                    <a:pt x="404" y="472"/>
                  </a:cubicBezTo>
                  <a:cubicBezTo>
                    <a:pt x="404" y="472"/>
                    <a:pt x="404" y="472"/>
                    <a:pt x="404" y="472"/>
                  </a:cubicBezTo>
                  <a:cubicBezTo>
                    <a:pt x="404" y="472"/>
                    <a:pt x="404" y="472"/>
                    <a:pt x="404" y="472"/>
                  </a:cubicBezTo>
                  <a:cubicBezTo>
                    <a:pt x="404" y="473"/>
                    <a:pt x="404" y="473"/>
                    <a:pt x="404" y="473"/>
                  </a:cubicBezTo>
                  <a:cubicBezTo>
                    <a:pt x="404" y="473"/>
                    <a:pt x="404" y="473"/>
                    <a:pt x="404" y="473"/>
                  </a:cubicBezTo>
                  <a:cubicBezTo>
                    <a:pt x="405" y="473"/>
                    <a:pt x="405" y="473"/>
                    <a:pt x="405" y="473"/>
                  </a:cubicBezTo>
                  <a:cubicBezTo>
                    <a:pt x="405" y="473"/>
                    <a:pt x="405" y="473"/>
                    <a:pt x="405" y="473"/>
                  </a:cubicBezTo>
                  <a:cubicBezTo>
                    <a:pt x="405" y="474"/>
                    <a:pt x="405" y="474"/>
                    <a:pt x="405" y="474"/>
                  </a:cubicBezTo>
                  <a:cubicBezTo>
                    <a:pt x="405" y="474"/>
                    <a:pt x="405" y="474"/>
                    <a:pt x="405" y="474"/>
                  </a:cubicBezTo>
                  <a:cubicBezTo>
                    <a:pt x="405" y="474"/>
                    <a:pt x="405" y="474"/>
                    <a:pt x="405" y="474"/>
                  </a:cubicBezTo>
                  <a:cubicBezTo>
                    <a:pt x="405" y="474"/>
                    <a:pt x="405" y="474"/>
                    <a:pt x="405" y="474"/>
                  </a:cubicBezTo>
                  <a:cubicBezTo>
                    <a:pt x="405" y="475"/>
                    <a:pt x="405" y="475"/>
                    <a:pt x="405" y="475"/>
                  </a:cubicBezTo>
                  <a:cubicBezTo>
                    <a:pt x="405" y="475"/>
                    <a:pt x="405" y="475"/>
                    <a:pt x="405" y="475"/>
                  </a:cubicBezTo>
                  <a:cubicBezTo>
                    <a:pt x="406" y="475"/>
                    <a:pt x="406" y="475"/>
                    <a:pt x="406" y="475"/>
                  </a:cubicBezTo>
                  <a:cubicBezTo>
                    <a:pt x="406" y="475"/>
                    <a:pt x="406" y="475"/>
                    <a:pt x="406" y="475"/>
                  </a:cubicBezTo>
                  <a:cubicBezTo>
                    <a:pt x="406" y="476"/>
                    <a:pt x="406" y="476"/>
                    <a:pt x="406" y="476"/>
                  </a:cubicBezTo>
                  <a:cubicBezTo>
                    <a:pt x="406" y="476"/>
                    <a:pt x="406" y="476"/>
                    <a:pt x="406" y="476"/>
                  </a:cubicBezTo>
                  <a:cubicBezTo>
                    <a:pt x="406" y="476"/>
                    <a:pt x="406" y="476"/>
                    <a:pt x="406" y="476"/>
                  </a:cubicBezTo>
                  <a:cubicBezTo>
                    <a:pt x="406" y="476"/>
                    <a:pt x="406" y="476"/>
                    <a:pt x="406" y="476"/>
                  </a:cubicBezTo>
                  <a:cubicBezTo>
                    <a:pt x="406" y="477"/>
                    <a:pt x="406" y="477"/>
                    <a:pt x="406" y="477"/>
                  </a:cubicBezTo>
                  <a:cubicBezTo>
                    <a:pt x="406" y="477"/>
                    <a:pt x="406" y="477"/>
                    <a:pt x="406" y="477"/>
                  </a:cubicBezTo>
                  <a:cubicBezTo>
                    <a:pt x="407" y="477"/>
                    <a:pt x="407" y="477"/>
                    <a:pt x="407" y="477"/>
                  </a:cubicBezTo>
                  <a:cubicBezTo>
                    <a:pt x="407" y="477"/>
                    <a:pt x="407" y="477"/>
                    <a:pt x="407" y="477"/>
                  </a:cubicBezTo>
                  <a:cubicBezTo>
                    <a:pt x="407" y="478"/>
                    <a:pt x="407" y="478"/>
                    <a:pt x="407" y="478"/>
                  </a:cubicBezTo>
                  <a:cubicBezTo>
                    <a:pt x="407" y="478"/>
                    <a:pt x="407" y="478"/>
                    <a:pt x="407" y="478"/>
                  </a:cubicBezTo>
                  <a:cubicBezTo>
                    <a:pt x="407" y="478"/>
                    <a:pt x="407" y="478"/>
                    <a:pt x="407" y="478"/>
                  </a:cubicBezTo>
                  <a:cubicBezTo>
                    <a:pt x="407" y="478"/>
                    <a:pt x="407" y="478"/>
                    <a:pt x="407" y="478"/>
                  </a:cubicBezTo>
                  <a:cubicBezTo>
                    <a:pt x="408" y="479"/>
                    <a:pt x="408" y="479"/>
                    <a:pt x="408" y="479"/>
                  </a:cubicBezTo>
                  <a:cubicBezTo>
                    <a:pt x="408" y="479"/>
                    <a:pt x="408" y="479"/>
                    <a:pt x="408" y="479"/>
                  </a:cubicBezTo>
                  <a:cubicBezTo>
                    <a:pt x="408" y="479"/>
                    <a:pt x="408" y="479"/>
                    <a:pt x="408" y="479"/>
                  </a:cubicBezTo>
                  <a:cubicBezTo>
                    <a:pt x="408" y="479"/>
                    <a:pt x="408" y="479"/>
                    <a:pt x="408" y="479"/>
                  </a:cubicBezTo>
                  <a:cubicBezTo>
                    <a:pt x="408" y="479"/>
                    <a:pt x="408" y="480"/>
                    <a:pt x="408" y="480"/>
                  </a:cubicBezTo>
                  <a:cubicBezTo>
                    <a:pt x="408" y="480"/>
                    <a:pt x="408" y="480"/>
                    <a:pt x="408" y="480"/>
                  </a:cubicBezTo>
                  <a:cubicBezTo>
                    <a:pt x="409" y="480"/>
                    <a:pt x="409" y="480"/>
                    <a:pt x="409" y="480"/>
                  </a:cubicBezTo>
                  <a:cubicBezTo>
                    <a:pt x="409" y="480"/>
                    <a:pt x="409" y="480"/>
                    <a:pt x="409" y="480"/>
                  </a:cubicBezTo>
                  <a:cubicBezTo>
                    <a:pt x="409" y="481"/>
                    <a:pt x="409" y="481"/>
                    <a:pt x="409" y="481"/>
                  </a:cubicBezTo>
                  <a:cubicBezTo>
                    <a:pt x="409" y="481"/>
                    <a:pt x="409" y="481"/>
                    <a:pt x="409" y="481"/>
                  </a:cubicBezTo>
                  <a:cubicBezTo>
                    <a:pt x="410" y="481"/>
                    <a:pt x="410" y="481"/>
                    <a:pt x="410" y="481"/>
                  </a:cubicBezTo>
                  <a:cubicBezTo>
                    <a:pt x="410" y="481"/>
                    <a:pt x="410" y="481"/>
                    <a:pt x="410" y="481"/>
                  </a:cubicBezTo>
                  <a:cubicBezTo>
                    <a:pt x="410" y="481"/>
                    <a:pt x="410" y="481"/>
                    <a:pt x="410" y="481"/>
                  </a:cubicBezTo>
                  <a:cubicBezTo>
                    <a:pt x="410" y="481"/>
                    <a:pt x="410" y="481"/>
                    <a:pt x="410" y="481"/>
                  </a:cubicBezTo>
                  <a:cubicBezTo>
                    <a:pt x="410" y="482"/>
                    <a:pt x="410" y="482"/>
                    <a:pt x="410" y="482"/>
                  </a:cubicBezTo>
                  <a:cubicBezTo>
                    <a:pt x="410" y="482"/>
                    <a:pt x="410" y="482"/>
                    <a:pt x="410" y="482"/>
                  </a:cubicBezTo>
                  <a:cubicBezTo>
                    <a:pt x="411" y="482"/>
                    <a:pt x="411" y="482"/>
                    <a:pt x="411" y="482"/>
                  </a:cubicBezTo>
                  <a:cubicBezTo>
                    <a:pt x="411" y="482"/>
                    <a:pt x="411" y="482"/>
                    <a:pt x="411" y="482"/>
                  </a:cubicBezTo>
                  <a:cubicBezTo>
                    <a:pt x="411" y="483"/>
                    <a:pt x="411" y="483"/>
                    <a:pt x="411" y="483"/>
                  </a:cubicBezTo>
                  <a:cubicBezTo>
                    <a:pt x="411" y="483"/>
                    <a:pt x="411" y="483"/>
                    <a:pt x="411" y="483"/>
                  </a:cubicBezTo>
                  <a:cubicBezTo>
                    <a:pt x="412" y="483"/>
                    <a:pt x="412" y="483"/>
                    <a:pt x="412" y="483"/>
                  </a:cubicBezTo>
                  <a:cubicBezTo>
                    <a:pt x="412" y="483"/>
                    <a:pt x="412" y="483"/>
                    <a:pt x="412" y="483"/>
                  </a:cubicBezTo>
                  <a:cubicBezTo>
                    <a:pt x="412" y="483"/>
                    <a:pt x="412" y="483"/>
                    <a:pt x="412" y="483"/>
                  </a:cubicBezTo>
                  <a:cubicBezTo>
                    <a:pt x="412" y="483"/>
                    <a:pt x="412" y="483"/>
                    <a:pt x="412" y="483"/>
                  </a:cubicBezTo>
                  <a:cubicBezTo>
                    <a:pt x="412" y="484"/>
                    <a:pt x="412" y="484"/>
                    <a:pt x="413" y="484"/>
                  </a:cubicBezTo>
                  <a:cubicBezTo>
                    <a:pt x="413" y="484"/>
                    <a:pt x="413" y="484"/>
                    <a:pt x="413" y="484"/>
                  </a:cubicBezTo>
                  <a:cubicBezTo>
                    <a:pt x="413" y="484"/>
                    <a:pt x="413" y="484"/>
                    <a:pt x="413" y="484"/>
                  </a:cubicBezTo>
                  <a:cubicBezTo>
                    <a:pt x="413" y="484"/>
                    <a:pt x="413" y="484"/>
                    <a:pt x="413" y="484"/>
                  </a:cubicBezTo>
                  <a:cubicBezTo>
                    <a:pt x="414" y="484"/>
                    <a:pt x="414" y="484"/>
                    <a:pt x="414" y="484"/>
                  </a:cubicBezTo>
                  <a:cubicBezTo>
                    <a:pt x="414" y="484"/>
                    <a:pt x="414" y="484"/>
                    <a:pt x="414" y="484"/>
                  </a:cubicBezTo>
                  <a:cubicBezTo>
                    <a:pt x="414" y="485"/>
                    <a:pt x="414" y="485"/>
                    <a:pt x="414" y="485"/>
                  </a:cubicBezTo>
                  <a:cubicBezTo>
                    <a:pt x="414" y="485"/>
                    <a:pt x="414" y="485"/>
                    <a:pt x="414" y="485"/>
                  </a:cubicBezTo>
                  <a:cubicBezTo>
                    <a:pt x="415" y="485"/>
                    <a:pt x="415" y="485"/>
                    <a:pt x="415" y="485"/>
                  </a:cubicBezTo>
                  <a:cubicBezTo>
                    <a:pt x="415" y="485"/>
                    <a:pt x="415" y="485"/>
                    <a:pt x="415" y="485"/>
                  </a:cubicBezTo>
                  <a:cubicBezTo>
                    <a:pt x="415" y="485"/>
                    <a:pt x="415" y="485"/>
                    <a:pt x="415" y="485"/>
                  </a:cubicBezTo>
                  <a:cubicBezTo>
                    <a:pt x="415" y="485"/>
                    <a:pt x="415" y="485"/>
                    <a:pt x="415" y="485"/>
                  </a:cubicBezTo>
                  <a:cubicBezTo>
                    <a:pt x="416" y="486"/>
                    <a:pt x="416" y="486"/>
                    <a:pt x="416" y="486"/>
                  </a:cubicBezTo>
                  <a:cubicBezTo>
                    <a:pt x="416" y="486"/>
                    <a:pt x="416" y="486"/>
                    <a:pt x="416" y="486"/>
                  </a:cubicBezTo>
                  <a:cubicBezTo>
                    <a:pt x="416" y="486"/>
                    <a:pt x="416" y="486"/>
                    <a:pt x="416" y="486"/>
                  </a:cubicBezTo>
                  <a:cubicBezTo>
                    <a:pt x="416" y="486"/>
                    <a:pt x="416" y="486"/>
                    <a:pt x="416" y="486"/>
                  </a:cubicBezTo>
                  <a:cubicBezTo>
                    <a:pt x="417" y="486"/>
                    <a:pt x="417" y="486"/>
                    <a:pt x="417" y="486"/>
                  </a:cubicBezTo>
                  <a:cubicBezTo>
                    <a:pt x="417" y="486"/>
                    <a:pt x="417" y="486"/>
                    <a:pt x="417" y="486"/>
                  </a:cubicBezTo>
                  <a:cubicBezTo>
                    <a:pt x="417" y="486"/>
                    <a:pt x="417" y="486"/>
                    <a:pt x="417" y="486"/>
                  </a:cubicBezTo>
                  <a:cubicBezTo>
                    <a:pt x="417" y="486"/>
                    <a:pt x="417" y="486"/>
                    <a:pt x="417" y="486"/>
                  </a:cubicBezTo>
                  <a:cubicBezTo>
                    <a:pt x="417" y="487"/>
                    <a:pt x="417" y="487"/>
                    <a:pt x="418" y="487"/>
                  </a:cubicBezTo>
                  <a:cubicBezTo>
                    <a:pt x="418" y="487"/>
                    <a:pt x="418" y="487"/>
                    <a:pt x="418" y="487"/>
                  </a:cubicBezTo>
                  <a:cubicBezTo>
                    <a:pt x="418" y="487"/>
                    <a:pt x="418" y="487"/>
                    <a:pt x="418" y="487"/>
                  </a:cubicBezTo>
                  <a:cubicBezTo>
                    <a:pt x="418" y="487"/>
                    <a:pt x="418" y="487"/>
                    <a:pt x="418" y="487"/>
                  </a:cubicBezTo>
                  <a:cubicBezTo>
                    <a:pt x="419" y="487"/>
                    <a:pt x="419" y="487"/>
                    <a:pt x="419" y="487"/>
                  </a:cubicBezTo>
                  <a:cubicBezTo>
                    <a:pt x="419" y="487"/>
                    <a:pt x="419" y="487"/>
                    <a:pt x="419" y="487"/>
                  </a:cubicBezTo>
                  <a:cubicBezTo>
                    <a:pt x="419" y="487"/>
                    <a:pt x="419" y="487"/>
                    <a:pt x="419" y="487"/>
                  </a:cubicBezTo>
                  <a:cubicBezTo>
                    <a:pt x="419" y="487"/>
                    <a:pt x="419" y="487"/>
                    <a:pt x="419" y="487"/>
                  </a:cubicBezTo>
                  <a:cubicBezTo>
                    <a:pt x="420" y="487"/>
                    <a:pt x="420" y="487"/>
                    <a:pt x="420" y="487"/>
                  </a:cubicBezTo>
                  <a:cubicBezTo>
                    <a:pt x="420" y="487"/>
                    <a:pt x="420" y="487"/>
                    <a:pt x="420" y="487"/>
                  </a:cubicBezTo>
                  <a:cubicBezTo>
                    <a:pt x="420" y="488"/>
                    <a:pt x="420" y="488"/>
                    <a:pt x="420" y="488"/>
                  </a:cubicBezTo>
                  <a:cubicBezTo>
                    <a:pt x="420" y="488"/>
                    <a:pt x="420" y="488"/>
                    <a:pt x="420" y="488"/>
                  </a:cubicBezTo>
                  <a:cubicBezTo>
                    <a:pt x="421" y="488"/>
                    <a:pt x="421" y="488"/>
                    <a:pt x="421" y="488"/>
                  </a:cubicBezTo>
                  <a:cubicBezTo>
                    <a:pt x="421" y="488"/>
                    <a:pt x="421" y="488"/>
                    <a:pt x="421" y="488"/>
                  </a:cubicBezTo>
                  <a:cubicBezTo>
                    <a:pt x="422" y="488"/>
                    <a:pt x="422" y="488"/>
                    <a:pt x="422" y="488"/>
                  </a:cubicBezTo>
                  <a:cubicBezTo>
                    <a:pt x="422" y="488"/>
                    <a:pt x="422" y="488"/>
                    <a:pt x="422" y="488"/>
                  </a:cubicBezTo>
                  <a:cubicBezTo>
                    <a:pt x="422" y="488"/>
                    <a:pt x="422" y="488"/>
                    <a:pt x="422" y="488"/>
                  </a:cubicBezTo>
                  <a:cubicBezTo>
                    <a:pt x="422" y="488"/>
                    <a:pt x="422" y="488"/>
                    <a:pt x="422" y="488"/>
                  </a:cubicBezTo>
                  <a:cubicBezTo>
                    <a:pt x="422" y="488"/>
                    <a:pt x="423" y="488"/>
                    <a:pt x="423" y="488"/>
                  </a:cubicBezTo>
                  <a:cubicBezTo>
                    <a:pt x="423" y="488"/>
                    <a:pt x="423" y="488"/>
                    <a:pt x="423" y="488"/>
                  </a:cubicBezTo>
                  <a:cubicBezTo>
                    <a:pt x="423" y="488"/>
                    <a:pt x="423" y="488"/>
                    <a:pt x="423" y="488"/>
                  </a:cubicBezTo>
                  <a:cubicBezTo>
                    <a:pt x="423" y="488"/>
                    <a:pt x="423" y="488"/>
                    <a:pt x="423" y="488"/>
                  </a:cubicBezTo>
                  <a:cubicBezTo>
                    <a:pt x="424" y="488"/>
                    <a:pt x="424" y="488"/>
                    <a:pt x="424" y="488"/>
                  </a:cubicBezTo>
                  <a:cubicBezTo>
                    <a:pt x="424" y="488"/>
                    <a:pt x="424" y="488"/>
                    <a:pt x="424" y="488"/>
                  </a:cubicBezTo>
                  <a:cubicBezTo>
                    <a:pt x="425" y="488"/>
                    <a:pt x="425" y="488"/>
                    <a:pt x="425" y="488"/>
                  </a:cubicBezTo>
                  <a:cubicBezTo>
                    <a:pt x="425" y="488"/>
                    <a:pt x="425" y="488"/>
                    <a:pt x="425" y="488"/>
                  </a:cubicBezTo>
                  <a:cubicBezTo>
                    <a:pt x="425" y="488"/>
                    <a:pt x="425" y="488"/>
                    <a:pt x="425" y="488"/>
                  </a:cubicBezTo>
                  <a:cubicBezTo>
                    <a:pt x="425" y="488"/>
                    <a:pt x="425" y="488"/>
                    <a:pt x="425" y="488"/>
                  </a:cubicBezTo>
                  <a:cubicBezTo>
                    <a:pt x="426" y="489"/>
                    <a:pt x="426" y="489"/>
                    <a:pt x="426" y="489"/>
                  </a:cubicBezTo>
                  <a:cubicBezTo>
                    <a:pt x="426" y="489"/>
                    <a:pt x="426" y="489"/>
                    <a:pt x="426" y="489"/>
                  </a:cubicBezTo>
                  <a:cubicBezTo>
                    <a:pt x="426" y="489"/>
                    <a:pt x="426" y="489"/>
                    <a:pt x="426" y="489"/>
                  </a:cubicBezTo>
                  <a:cubicBezTo>
                    <a:pt x="426" y="489"/>
                    <a:pt x="427" y="489"/>
                    <a:pt x="427" y="489"/>
                  </a:cubicBezTo>
                  <a:cubicBezTo>
                    <a:pt x="440" y="489"/>
                    <a:pt x="440" y="489"/>
                    <a:pt x="440" y="489"/>
                  </a:cubicBezTo>
                  <a:cubicBezTo>
                    <a:pt x="504" y="489"/>
                    <a:pt x="504" y="489"/>
                    <a:pt x="504" y="489"/>
                  </a:cubicBezTo>
                  <a:cubicBezTo>
                    <a:pt x="523" y="489"/>
                    <a:pt x="538" y="504"/>
                    <a:pt x="538" y="523"/>
                  </a:cubicBezTo>
                  <a:cubicBezTo>
                    <a:pt x="538" y="578"/>
                    <a:pt x="538" y="578"/>
                    <a:pt x="538" y="578"/>
                  </a:cubicBezTo>
                  <a:cubicBezTo>
                    <a:pt x="538" y="647"/>
                    <a:pt x="538" y="647"/>
                    <a:pt x="538" y="647"/>
                  </a:cubicBezTo>
                  <a:cubicBezTo>
                    <a:pt x="538" y="648"/>
                    <a:pt x="538" y="648"/>
                    <a:pt x="538" y="648"/>
                  </a:cubicBezTo>
                  <a:cubicBezTo>
                    <a:pt x="538" y="661"/>
                    <a:pt x="549" y="672"/>
                    <a:pt x="562" y="672"/>
                  </a:cubicBezTo>
                  <a:cubicBezTo>
                    <a:pt x="571" y="672"/>
                    <a:pt x="571" y="672"/>
                    <a:pt x="571" y="672"/>
                  </a:cubicBezTo>
                  <a:cubicBezTo>
                    <a:pt x="584" y="672"/>
                    <a:pt x="595" y="661"/>
                    <a:pt x="595" y="648"/>
                  </a:cubicBezTo>
                  <a:cubicBezTo>
                    <a:pt x="595" y="645"/>
                    <a:pt x="595" y="645"/>
                    <a:pt x="595" y="645"/>
                  </a:cubicBezTo>
                  <a:cubicBezTo>
                    <a:pt x="595" y="626"/>
                    <a:pt x="610" y="611"/>
                    <a:pt x="629" y="611"/>
                  </a:cubicBezTo>
                  <a:cubicBezTo>
                    <a:pt x="642" y="611"/>
                    <a:pt x="642" y="611"/>
                    <a:pt x="642" y="611"/>
                  </a:cubicBezTo>
                  <a:cubicBezTo>
                    <a:pt x="655" y="611"/>
                    <a:pt x="666" y="600"/>
                    <a:pt x="666" y="586"/>
                  </a:cubicBezTo>
                  <a:cubicBezTo>
                    <a:pt x="666" y="578"/>
                    <a:pt x="666" y="578"/>
                    <a:pt x="666" y="578"/>
                  </a:cubicBezTo>
                  <a:cubicBezTo>
                    <a:pt x="666" y="568"/>
                    <a:pt x="659" y="559"/>
                    <a:pt x="650" y="555"/>
                  </a:cubicBezTo>
                  <a:cubicBezTo>
                    <a:pt x="645" y="554"/>
                    <a:pt x="627" y="557"/>
                    <a:pt x="621" y="554"/>
                  </a:cubicBezTo>
                  <a:cubicBezTo>
                    <a:pt x="605" y="546"/>
                    <a:pt x="599" y="529"/>
                    <a:pt x="601" y="517"/>
                  </a:cubicBezTo>
                  <a:cubicBezTo>
                    <a:pt x="604" y="501"/>
                    <a:pt x="613" y="489"/>
                    <a:pt x="630" y="489"/>
                  </a:cubicBezTo>
                  <a:cubicBezTo>
                    <a:pt x="706" y="489"/>
                    <a:pt x="706" y="489"/>
                    <a:pt x="706" y="489"/>
                  </a:cubicBezTo>
                  <a:cubicBezTo>
                    <a:pt x="720" y="489"/>
                    <a:pt x="731" y="478"/>
                    <a:pt x="731" y="465"/>
                  </a:cubicBezTo>
                  <a:cubicBezTo>
                    <a:pt x="731" y="457"/>
                    <a:pt x="731" y="457"/>
                    <a:pt x="731" y="457"/>
                  </a:cubicBezTo>
                  <a:cubicBezTo>
                    <a:pt x="731" y="443"/>
                    <a:pt x="720" y="432"/>
                    <a:pt x="706" y="432"/>
                  </a:cubicBezTo>
                  <a:cubicBezTo>
                    <a:pt x="630" y="432"/>
                    <a:pt x="630" y="432"/>
                    <a:pt x="630" y="432"/>
                  </a:cubicBezTo>
                  <a:cubicBezTo>
                    <a:pt x="611" y="432"/>
                    <a:pt x="596" y="417"/>
                    <a:pt x="596" y="398"/>
                  </a:cubicBezTo>
                  <a:cubicBezTo>
                    <a:pt x="596" y="396"/>
                    <a:pt x="596" y="396"/>
                    <a:pt x="596" y="396"/>
                  </a:cubicBezTo>
                  <a:cubicBezTo>
                    <a:pt x="596" y="383"/>
                    <a:pt x="585" y="372"/>
                    <a:pt x="571" y="372"/>
                  </a:cubicBezTo>
                  <a:cubicBezTo>
                    <a:pt x="498" y="372"/>
                    <a:pt x="498" y="372"/>
                    <a:pt x="498" y="372"/>
                  </a:cubicBezTo>
                  <a:cubicBezTo>
                    <a:pt x="480" y="372"/>
                    <a:pt x="464" y="357"/>
                    <a:pt x="464" y="338"/>
                  </a:cubicBezTo>
                  <a:cubicBezTo>
                    <a:pt x="464" y="272"/>
                    <a:pt x="464" y="272"/>
                    <a:pt x="464" y="272"/>
                  </a:cubicBezTo>
                  <a:cubicBezTo>
                    <a:pt x="464" y="267"/>
                    <a:pt x="463" y="263"/>
                    <a:pt x="461" y="259"/>
                  </a:cubicBezTo>
                  <a:cubicBezTo>
                    <a:pt x="461" y="259"/>
                    <a:pt x="461" y="259"/>
                    <a:pt x="461" y="259"/>
                  </a:cubicBezTo>
                  <a:cubicBezTo>
                    <a:pt x="456" y="251"/>
                    <a:pt x="449" y="246"/>
                    <a:pt x="440" y="246"/>
                  </a:cubicBezTo>
                  <a:cubicBezTo>
                    <a:pt x="430" y="246"/>
                    <a:pt x="430" y="246"/>
                    <a:pt x="430" y="246"/>
                  </a:cubicBezTo>
                  <a:cubicBezTo>
                    <a:pt x="412" y="246"/>
                    <a:pt x="396" y="231"/>
                    <a:pt x="396" y="212"/>
                  </a:cubicBezTo>
                  <a:cubicBezTo>
                    <a:pt x="396" y="212"/>
                    <a:pt x="396" y="212"/>
                    <a:pt x="396" y="212"/>
                  </a:cubicBezTo>
                  <a:cubicBezTo>
                    <a:pt x="396" y="199"/>
                    <a:pt x="385" y="188"/>
                    <a:pt x="372" y="188"/>
                  </a:cubicBezTo>
                  <a:cubicBezTo>
                    <a:pt x="355" y="187"/>
                    <a:pt x="355" y="187"/>
                    <a:pt x="355" y="187"/>
                  </a:cubicBezTo>
                  <a:cubicBezTo>
                    <a:pt x="343" y="186"/>
                    <a:pt x="334" y="175"/>
                    <a:pt x="334" y="163"/>
                  </a:cubicBezTo>
                  <a:cubicBezTo>
                    <a:pt x="334" y="155"/>
                    <a:pt x="334" y="155"/>
                    <a:pt x="334" y="155"/>
                  </a:cubicBezTo>
                  <a:cubicBezTo>
                    <a:pt x="334" y="142"/>
                    <a:pt x="345" y="131"/>
                    <a:pt x="358" y="131"/>
                  </a:cubicBezTo>
                  <a:cubicBezTo>
                    <a:pt x="400" y="131"/>
                    <a:pt x="400" y="131"/>
                    <a:pt x="400" y="131"/>
                  </a:cubicBezTo>
                  <a:cubicBezTo>
                    <a:pt x="400" y="24"/>
                    <a:pt x="400" y="24"/>
                    <a:pt x="400" y="24"/>
                  </a:cubicBezTo>
                  <a:cubicBezTo>
                    <a:pt x="399" y="11"/>
                    <a:pt x="389" y="0"/>
                    <a:pt x="375" y="0"/>
                  </a:cubicBezTo>
                  <a:cubicBezTo>
                    <a:pt x="90" y="0"/>
                    <a:pt x="90" y="0"/>
                    <a:pt x="90" y="0"/>
                  </a:cubicBezTo>
                  <a:cubicBezTo>
                    <a:pt x="78" y="0"/>
                    <a:pt x="68" y="10"/>
                    <a:pt x="66" y="22"/>
                  </a:cubicBezTo>
                  <a:cubicBezTo>
                    <a:pt x="66" y="39"/>
                    <a:pt x="66" y="39"/>
                    <a:pt x="66" y="39"/>
                  </a:cubicBezTo>
                  <a:cubicBezTo>
                    <a:pt x="66" y="53"/>
                    <a:pt x="55" y="63"/>
                    <a:pt x="42" y="63"/>
                  </a:cubicBezTo>
                  <a:cubicBezTo>
                    <a:pt x="0" y="63"/>
                    <a:pt x="0" y="63"/>
                    <a:pt x="0" y="63"/>
                  </a:cubicBezTo>
                  <a:cubicBezTo>
                    <a:pt x="0" y="216"/>
                    <a:pt x="0" y="216"/>
                    <a:pt x="0" y="216"/>
                  </a:cubicBezTo>
                  <a:close/>
                  <a:moveTo>
                    <a:pt x="403" y="464"/>
                  </a:moveTo>
                  <a:cubicBezTo>
                    <a:pt x="403" y="464"/>
                    <a:pt x="403" y="464"/>
                    <a:pt x="403" y="464"/>
                  </a:cubicBezTo>
                  <a:cubicBezTo>
                    <a:pt x="403" y="464"/>
                    <a:pt x="403" y="464"/>
                    <a:pt x="403" y="464"/>
                  </a:cubicBezTo>
                  <a:close/>
                  <a:moveTo>
                    <a:pt x="204" y="283"/>
                  </a:moveTo>
                  <a:cubicBezTo>
                    <a:pt x="204" y="283"/>
                    <a:pt x="204" y="283"/>
                    <a:pt x="204" y="283"/>
                  </a:cubicBezTo>
                  <a:cubicBezTo>
                    <a:pt x="204" y="283"/>
                    <a:pt x="204" y="283"/>
                    <a:pt x="204" y="283"/>
                  </a:cubicBezTo>
                  <a:close/>
                  <a:moveTo>
                    <a:pt x="272" y="342"/>
                  </a:moveTo>
                  <a:cubicBezTo>
                    <a:pt x="272" y="342"/>
                    <a:pt x="272" y="342"/>
                    <a:pt x="272" y="342"/>
                  </a:cubicBezTo>
                  <a:cubicBezTo>
                    <a:pt x="272" y="342"/>
                    <a:pt x="272" y="342"/>
                    <a:pt x="272" y="342"/>
                  </a:cubicBezTo>
                  <a:close/>
                  <a:moveTo>
                    <a:pt x="333" y="402"/>
                  </a:moveTo>
                  <a:cubicBezTo>
                    <a:pt x="333" y="402"/>
                    <a:pt x="333" y="402"/>
                    <a:pt x="333" y="402"/>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92" name="Freeform 33">
              <a:extLst>
                <a:ext uri="{FF2B5EF4-FFF2-40B4-BE49-F238E27FC236}">
                  <a16:creationId xmlns:a16="http://schemas.microsoft.com/office/drawing/2014/main" id="{13ED1416-A85B-43B4-9F53-2764BE2C218E}"/>
                </a:ext>
              </a:extLst>
            </p:cNvPr>
            <p:cNvSpPr>
              <a:spLocks noEditPoints="1"/>
            </p:cNvSpPr>
            <p:nvPr userDrawn="1"/>
          </p:nvSpPr>
          <p:spPr bwMode="auto">
            <a:xfrm>
              <a:off x="2631" y="2048"/>
              <a:ext cx="470" cy="323"/>
            </a:xfrm>
            <a:custGeom>
              <a:avLst/>
              <a:gdLst>
                <a:gd name="T0" fmla="*/ 266 w 266"/>
                <a:gd name="T1" fmla="*/ 120 h 183"/>
                <a:gd name="T2" fmla="*/ 266 w 266"/>
                <a:gd name="T3" fmla="*/ 60 h 183"/>
                <a:gd name="T4" fmla="*/ 24 w 266"/>
                <a:gd name="T5" fmla="*/ 60 h 183"/>
                <a:gd name="T6" fmla="*/ 0 w 266"/>
                <a:gd name="T7" fmla="*/ 85 h 183"/>
                <a:gd name="T8" fmla="*/ 0 w 266"/>
                <a:gd name="T9" fmla="*/ 159 h 183"/>
                <a:gd name="T10" fmla="*/ 24 w 266"/>
                <a:gd name="T11" fmla="*/ 183 h 183"/>
                <a:gd name="T12" fmla="*/ 106 w 266"/>
                <a:gd name="T13" fmla="*/ 183 h 183"/>
                <a:gd name="T14" fmla="*/ 130 w 266"/>
                <a:gd name="T15" fmla="*/ 159 h 183"/>
                <a:gd name="T16" fmla="*/ 130 w 266"/>
                <a:gd name="T17" fmla="*/ 142 h 183"/>
                <a:gd name="T18" fmla="*/ 154 w 266"/>
                <a:gd name="T19" fmla="*/ 120 h 183"/>
                <a:gd name="T20" fmla="*/ 266 w 266"/>
                <a:gd name="T21" fmla="*/ 120 h 183"/>
                <a:gd name="T22" fmla="*/ 38 w 266"/>
                <a:gd name="T23" fmla="*/ 0 h 183"/>
                <a:gd name="T24" fmla="*/ 38 w 266"/>
                <a:gd name="T25" fmla="*/ 0 h 183"/>
                <a:gd name="T26" fmla="*/ 38 w 266"/>
                <a:gd name="T2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6" h="183">
                  <a:moveTo>
                    <a:pt x="266" y="120"/>
                  </a:moveTo>
                  <a:cubicBezTo>
                    <a:pt x="266" y="60"/>
                    <a:pt x="266" y="60"/>
                    <a:pt x="266" y="60"/>
                  </a:cubicBezTo>
                  <a:cubicBezTo>
                    <a:pt x="179" y="60"/>
                    <a:pt x="105" y="60"/>
                    <a:pt x="24" y="60"/>
                  </a:cubicBezTo>
                  <a:cubicBezTo>
                    <a:pt x="11" y="60"/>
                    <a:pt x="0" y="71"/>
                    <a:pt x="0" y="85"/>
                  </a:cubicBezTo>
                  <a:cubicBezTo>
                    <a:pt x="0" y="159"/>
                    <a:pt x="0" y="159"/>
                    <a:pt x="0" y="159"/>
                  </a:cubicBezTo>
                  <a:cubicBezTo>
                    <a:pt x="0" y="173"/>
                    <a:pt x="11" y="183"/>
                    <a:pt x="24" y="183"/>
                  </a:cubicBezTo>
                  <a:cubicBezTo>
                    <a:pt x="106" y="183"/>
                    <a:pt x="106" y="183"/>
                    <a:pt x="106" y="183"/>
                  </a:cubicBezTo>
                  <a:cubicBezTo>
                    <a:pt x="119" y="183"/>
                    <a:pt x="130" y="173"/>
                    <a:pt x="130" y="159"/>
                  </a:cubicBezTo>
                  <a:cubicBezTo>
                    <a:pt x="130" y="142"/>
                    <a:pt x="130" y="142"/>
                    <a:pt x="130" y="142"/>
                  </a:cubicBezTo>
                  <a:cubicBezTo>
                    <a:pt x="132" y="130"/>
                    <a:pt x="142" y="120"/>
                    <a:pt x="154" y="120"/>
                  </a:cubicBezTo>
                  <a:cubicBezTo>
                    <a:pt x="266" y="120"/>
                    <a:pt x="266" y="120"/>
                    <a:pt x="266" y="120"/>
                  </a:cubicBezTo>
                  <a:close/>
                  <a:moveTo>
                    <a:pt x="38" y="0"/>
                  </a:moveTo>
                  <a:cubicBezTo>
                    <a:pt x="38" y="0"/>
                    <a:pt x="38" y="0"/>
                    <a:pt x="38" y="0"/>
                  </a:cubicBezTo>
                  <a:cubicBezTo>
                    <a:pt x="38" y="0"/>
                    <a:pt x="38" y="0"/>
                    <a:pt x="38" y="0"/>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93" name="Freeform 34">
              <a:extLst>
                <a:ext uri="{FF2B5EF4-FFF2-40B4-BE49-F238E27FC236}">
                  <a16:creationId xmlns:a16="http://schemas.microsoft.com/office/drawing/2014/main" id="{1D7A3611-1395-4D9A-ABAA-FAABC9882DFD}"/>
                </a:ext>
              </a:extLst>
            </p:cNvPr>
            <p:cNvSpPr>
              <a:spLocks/>
            </p:cNvSpPr>
            <p:nvPr userDrawn="1"/>
          </p:nvSpPr>
          <p:spPr bwMode="auto">
            <a:xfrm>
              <a:off x="3101" y="2064"/>
              <a:ext cx="706" cy="424"/>
            </a:xfrm>
            <a:custGeom>
              <a:avLst/>
              <a:gdLst>
                <a:gd name="T0" fmla="*/ 198 w 400"/>
                <a:gd name="T1" fmla="*/ 0 h 240"/>
                <a:gd name="T2" fmla="*/ 400 w 400"/>
                <a:gd name="T3" fmla="*/ 0 h 240"/>
                <a:gd name="T4" fmla="*/ 400 w 400"/>
                <a:gd name="T5" fmla="*/ 89 h 240"/>
                <a:gd name="T6" fmla="*/ 375 w 400"/>
                <a:gd name="T7" fmla="*/ 113 h 240"/>
                <a:gd name="T8" fmla="*/ 361 w 400"/>
                <a:gd name="T9" fmla="*/ 113 h 240"/>
                <a:gd name="T10" fmla="*/ 330 w 400"/>
                <a:gd name="T11" fmla="*/ 146 h 240"/>
                <a:gd name="T12" fmla="*/ 330 w 400"/>
                <a:gd name="T13" fmla="*/ 216 h 240"/>
                <a:gd name="T14" fmla="*/ 306 w 400"/>
                <a:gd name="T15" fmla="*/ 240 h 240"/>
                <a:gd name="T16" fmla="*/ 198 w 400"/>
                <a:gd name="T17" fmla="*/ 240 h 240"/>
                <a:gd name="T18" fmla="*/ 200 w 400"/>
                <a:gd name="T19" fmla="*/ 216 h 240"/>
                <a:gd name="T20" fmla="*/ 200 w 400"/>
                <a:gd name="T21" fmla="*/ 133 h 240"/>
                <a:gd name="T22" fmla="*/ 176 w 400"/>
                <a:gd name="T23" fmla="*/ 111 h 240"/>
                <a:gd name="T24" fmla="*/ 0 w 400"/>
                <a:gd name="T25" fmla="*/ 111 h 240"/>
                <a:gd name="T26" fmla="*/ 0 w 400"/>
                <a:gd name="T27" fmla="*/ 51 h 240"/>
                <a:gd name="T28" fmla="*/ 33 w 400"/>
                <a:gd name="T29" fmla="*/ 51 h 240"/>
                <a:gd name="T30" fmla="*/ 39 w 400"/>
                <a:gd name="T31" fmla="*/ 51 h 240"/>
                <a:gd name="T32" fmla="*/ 42 w 400"/>
                <a:gd name="T33" fmla="*/ 51 h 240"/>
                <a:gd name="T34" fmla="*/ 168 w 400"/>
                <a:gd name="T35" fmla="*/ 51 h 240"/>
                <a:gd name="T36" fmla="*/ 197 w 400"/>
                <a:gd name="T37" fmla="*/ 21 h 240"/>
                <a:gd name="T38" fmla="*/ 198 w 400"/>
                <a:gd name="T3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0" h="240">
                  <a:moveTo>
                    <a:pt x="198" y="0"/>
                  </a:moveTo>
                  <a:cubicBezTo>
                    <a:pt x="400" y="0"/>
                    <a:pt x="400" y="0"/>
                    <a:pt x="400" y="0"/>
                  </a:cubicBezTo>
                  <a:cubicBezTo>
                    <a:pt x="400" y="89"/>
                    <a:pt x="400" y="89"/>
                    <a:pt x="400" y="89"/>
                  </a:cubicBezTo>
                  <a:cubicBezTo>
                    <a:pt x="400" y="102"/>
                    <a:pt x="389" y="113"/>
                    <a:pt x="375" y="113"/>
                  </a:cubicBezTo>
                  <a:cubicBezTo>
                    <a:pt x="361" y="113"/>
                    <a:pt x="361" y="113"/>
                    <a:pt x="361" y="113"/>
                  </a:cubicBezTo>
                  <a:cubicBezTo>
                    <a:pt x="337" y="113"/>
                    <a:pt x="330" y="136"/>
                    <a:pt x="330" y="146"/>
                  </a:cubicBezTo>
                  <a:cubicBezTo>
                    <a:pt x="330" y="216"/>
                    <a:pt x="330" y="216"/>
                    <a:pt x="330" y="216"/>
                  </a:cubicBezTo>
                  <a:cubicBezTo>
                    <a:pt x="330" y="230"/>
                    <a:pt x="319" y="240"/>
                    <a:pt x="306" y="240"/>
                  </a:cubicBezTo>
                  <a:cubicBezTo>
                    <a:pt x="198" y="240"/>
                    <a:pt x="198" y="240"/>
                    <a:pt x="198" y="240"/>
                  </a:cubicBezTo>
                  <a:cubicBezTo>
                    <a:pt x="200" y="216"/>
                    <a:pt x="200" y="216"/>
                    <a:pt x="200" y="216"/>
                  </a:cubicBezTo>
                  <a:cubicBezTo>
                    <a:pt x="200" y="133"/>
                    <a:pt x="200" y="133"/>
                    <a:pt x="200" y="133"/>
                  </a:cubicBezTo>
                  <a:cubicBezTo>
                    <a:pt x="198" y="121"/>
                    <a:pt x="188" y="111"/>
                    <a:pt x="176" y="111"/>
                  </a:cubicBezTo>
                  <a:cubicBezTo>
                    <a:pt x="0" y="111"/>
                    <a:pt x="0" y="111"/>
                    <a:pt x="0" y="111"/>
                  </a:cubicBezTo>
                  <a:cubicBezTo>
                    <a:pt x="0" y="51"/>
                    <a:pt x="0" y="51"/>
                    <a:pt x="0" y="51"/>
                  </a:cubicBezTo>
                  <a:cubicBezTo>
                    <a:pt x="33" y="51"/>
                    <a:pt x="33" y="51"/>
                    <a:pt x="33" y="51"/>
                  </a:cubicBezTo>
                  <a:cubicBezTo>
                    <a:pt x="35" y="51"/>
                    <a:pt x="37" y="51"/>
                    <a:pt x="39" y="51"/>
                  </a:cubicBezTo>
                  <a:cubicBezTo>
                    <a:pt x="40" y="51"/>
                    <a:pt x="41" y="51"/>
                    <a:pt x="42" y="51"/>
                  </a:cubicBezTo>
                  <a:cubicBezTo>
                    <a:pt x="168" y="51"/>
                    <a:pt x="168" y="51"/>
                    <a:pt x="168" y="51"/>
                  </a:cubicBezTo>
                  <a:cubicBezTo>
                    <a:pt x="184" y="51"/>
                    <a:pt x="197" y="37"/>
                    <a:pt x="197" y="21"/>
                  </a:cubicBezTo>
                  <a:lnTo>
                    <a:pt x="198" y="0"/>
                  </a:lnTo>
                  <a:close/>
                </a:path>
              </a:pathLst>
            </a:custGeom>
            <a:solidFill>
              <a:srgbClr val="0100FE"/>
            </a:solidFill>
            <a:ln w="22225"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pPr>
              <a:endParaRPr kumimoji="0" lang="nl-NL" sz="1800" b="0" i="0" u="none" strike="noStrike" kern="0" cap="none" spc="0" normalizeH="0" baseline="0">
                <a:ln>
                  <a:noFill/>
                </a:ln>
                <a:solidFill>
                  <a:srgbClr val="000000"/>
                </a:solidFill>
                <a:effectLst/>
                <a:uLnTx/>
                <a:uFillTx/>
                <a:latin typeface="Arial" panose="020B0604020202020204" pitchFamily="34" charset="0"/>
                <a:cs typeface="Arial" panose="020B0604020202020204" pitchFamily="34" charset="0"/>
              </a:endParaRPr>
            </a:p>
          </p:txBody>
        </p:sp>
        <p:sp>
          <p:nvSpPr>
            <p:cNvPr id="94" name="Freeform 35">
              <a:extLst>
                <a:ext uri="{FF2B5EF4-FFF2-40B4-BE49-F238E27FC236}">
                  <a16:creationId xmlns:a16="http://schemas.microsoft.com/office/drawing/2014/main" id="{19059EE6-4ED7-4F03-B530-0EECC8707485}"/>
                </a:ext>
              </a:extLst>
            </p:cNvPr>
            <p:cNvSpPr>
              <a:spLocks/>
            </p:cNvSpPr>
            <p:nvPr userDrawn="1"/>
          </p:nvSpPr>
          <p:spPr bwMode="auto">
            <a:xfrm>
              <a:off x="3450" y="2375"/>
              <a:ext cx="233" cy="113"/>
            </a:xfrm>
            <a:custGeom>
              <a:avLst/>
              <a:gdLst>
                <a:gd name="T0" fmla="*/ 132 w 132"/>
                <a:gd name="T1" fmla="*/ 0 h 64"/>
                <a:gd name="T2" fmla="*/ 132 w 132"/>
                <a:gd name="T3" fmla="*/ 40 h 64"/>
                <a:gd name="T4" fmla="*/ 108 w 132"/>
                <a:gd name="T5" fmla="*/ 64 h 64"/>
                <a:gd name="T6" fmla="*/ 0 w 132"/>
                <a:gd name="T7" fmla="*/ 64 h 64"/>
                <a:gd name="T8" fmla="*/ 2 w 132"/>
                <a:gd name="T9" fmla="*/ 40 h 64"/>
                <a:gd name="T10" fmla="*/ 2 w 132"/>
                <a:gd name="T11" fmla="*/ 0 h 64"/>
                <a:gd name="T12" fmla="*/ 132 w 132"/>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32" h="64">
                  <a:moveTo>
                    <a:pt x="132" y="0"/>
                  </a:moveTo>
                  <a:cubicBezTo>
                    <a:pt x="132" y="40"/>
                    <a:pt x="132" y="40"/>
                    <a:pt x="132" y="40"/>
                  </a:cubicBezTo>
                  <a:cubicBezTo>
                    <a:pt x="132" y="54"/>
                    <a:pt x="121" y="64"/>
                    <a:pt x="108" y="64"/>
                  </a:cubicBezTo>
                  <a:cubicBezTo>
                    <a:pt x="0" y="64"/>
                    <a:pt x="0" y="64"/>
                    <a:pt x="0" y="64"/>
                  </a:cubicBezTo>
                  <a:cubicBezTo>
                    <a:pt x="2" y="40"/>
                    <a:pt x="2" y="40"/>
                    <a:pt x="2" y="40"/>
                  </a:cubicBezTo>
                  <a:cubicBezTo>
                    <a:pt x="2" y="0"/>
                    <a:pt x="2" y="0"/>
                    <a:pt x="2" y="0"/>
                  </a:cubicBezTo>
                  <a:lnTo>
                    <a:pt x="132" y="0"/>
                  </a:lnTo>
                  <a:close/>
                </a:path>
              </a:pathLst>
            </a:custGeom>
            <a:solidFill>
              <a:srgbClr val="0100FE"/>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lvl="0"/>
              <a:endParaRPr lang="nl-NL" b="0" i="0">
                <a:latin typeface="Arial" panose="020B0604020202020204" pitchFamily="34" charset="0"/>
                <a:cs typeface="Arial" panose="020B0604020202020204" pitchFamily="34" charset="0"/>
              </a:endParaRPr>
            </a:p>
          </p:txBody>
        </p:sp>
        <p:sp>
          <p:nvSpPr>
            <p:cNvPr id="95" name="Freeform 36">
              <a:extLst>
                <a:ext uri="{FF2B5EF4-FFF2-40B4-BE49-F238E27FC236}">
                  <a16:creationId xmlns:a16="http://schemas.microsoft.com/office/drawing/2014/main" id="{226EF779-A68C-439A-9913-8070DBE0CC04}"/>
                </a:ext>
              </a:extLst>
            </p:cNvPr>
            <p:cNvSpPr>
              <a:spLocks noEditPoints="1"/>
            </p:cNvSpPr>
            <p:nvPr userDrawn="1"/>
          </p:nvSpPr>
          <p:spPr bwMode="auto">
            <a:xfrm>
              <a:off x="3544" y="2375"/>
              <a:ext cx="490" cy="365"/>
            </a:xfrm>
            <a:custGeom>
              <a:avLst/>
              <a:gdLst>
                <a:gd name="T0" fmla="*/ 17 w 278"/>
                <a:gd name="T1" fmla="*/ 92 h 207"/>
                <a:gd name="T2" fmla="*/ 41 w 278"/>
                <a:gd name="T3" fmla="*/ 124 h 207"/>
                <a:gd name="T4" fmla="*/ 87 w 278"/>
                <a:gd name="T5" fmla="*/ 158 h 207"/>
                <a:gd name="T6" fmla="*/ 87 w 278"/>
                <a:gd name="T7" fmla="*/ 162 h 207"/>
                <a:gd name="T8" fmla="*/ 87 w 278"/>
                <a:gd name="T9" fmla="*/ 163 h 207"/>
                <a:gd name="T10" fmla="*/ 87 w 278"/>
                <a:gd name="T11" fmla="*/ 163 h 207"/>
                <a:gd name="T12" fmla="*/ 87 w 278"/>
                <a:gd name="T13" fmla="*/ 164 h 207"/>
                <a:gd name="T14" fmla="*/ 87 w 278"/>
                <a:gd name="T15" fmla="*/ 164 h 207"/>
                <a:gd name="T16" fmla="*/ 87 w 278"/>
                <a:gd name="T17" fmla="*/ 165 h 207"/>
                <a:gd name="T18" fmla="*/ 87 w 278"/>
                <a:gd name="T19" fmla="*/ 166 h 207"/>
                <a:gd name="T20" fmla="*/ 97 w 278"/>
                <a:gd name="T21" fmla="*/ 181 h 207"/>
                <a:gd name="T22" fmla="*/ 97 w 278"/>
                <a:gd name="T23" fmla="*/ 181 h 207"/>
                <a:gd name="T24" fmla="*/ 98 w 278"/>
                <a:gd name="T25" fmla="*/ 181 h 207"/>
                <a:gd name="T26" fmla="*/ 98 w 278"/>
                <a:gd name="T27" fmla="*/ 182 h 207"/>
                <a:gd name="T28" fmla="*/ 99 w 278"/>
                <a:gd name="T29" fmla="*/ 182 h 207"/>
                <a:gd name="T30" fmla="*/ 99 w 278"/>
                <a:gd name="T31" fmla="*/ 182 h 207"/>
                <a:gd name="T32" fmla="*/ 100 w 278"/>
                <a:gd name="T33" fmla="*/ 183 h 207"/>
                <a:gd name="T34" fmla="*/ 100 w 278"/>
                <a:gd name="T35" fmla="*/ 183 h 207"/>
                <a:gd name="T36" fmla="*/ 101 w 278"/>
                <a:gd name="T37" fmla="*/ 183 h 207"/>
                <a:gd name="T38" fmla="*/ 101 w 278"/>
                <a:gd name="T39" fmla="*/ 183 h 207"/>
                <a:gd name="T40" fmla="*/ 102 w 278"/>
                <a:gd name="T41" fmla="*/ 184 h 207"/>
                <a:gd name="T42" fmla="*/ 102 w 278"/>
                <a:gd name="T43" fmla="*/ 184 h 207"/>
                <a:gd name="T44" fmla="*/ 103 w 278"/>
                <a:gd name="T45" fmla="*/ 184 h 207"/>
                <a:gd name="T46" fmla="*/ 103 w 278"/>
                <a:gd name="T47" fmla="*/ 184 h 207"/>
                <a:gd name="T48" fmla="*/ 103 w 278"/>
                <a:gd name="T49" fmla="*/ 184 h 207"/>
                <a:gd name="T50" fmla="*/ 104 w 278"/>
                <a:gd name="T51" fmla="*/ 185 h 207"/>
                <a:gd name="T52" fmla="*/ 105 w 278"/>
                <a:gd name="T53" fmla="*/ 185 h 207"/>
                <a:gd name="T54" fmla="*/ 106 w 278"/>
                <a:gd name="T55" fmla="*/ 185 h 207"/>
                <a:gd name="T56" fmla="*/ 106 w 278"/>
                <a:gd name="T57" fmla="*/ 185 h 207"/>
                <a:gd name="T58" fmla="*/ 107 w 278"/>
                <a:gd name="T59" fmla="*/ 185 h 207"/>
                <a:gd name="T60" fmla="*/ 107 w 278"/>
                <a:gd name="T61" fmla="*/ 185 h 207"/>
                <a:gd name="T62" fmla="*/ 108 w 278"/>
                <a:gd name="T63" fmla="*/ 185 h 207"/>
                <a:gd name="T64" fmla="*/ 109 w 278"/>
                <a:gd name="T65" fmla="*/ 185 h 207"/>
                <a:gd name="T66" fmla="*/ 109 w 278"/>
                <a:gd name="T67" fmla="*/ 185 h 207"/>
                <a:gd name="T68" fmla="*/ 110 w 278"/>
                <a:gd name="T69" fmla="*/ 186 h 207"/>
                <a:gd name="T70" fmla="*/ 110 w 278"/>
                <a:gd name="T71" fmla="*/ 186 h 207"/>
                <a:gd name="T72" fmla="*/ 181 w 278"/>
                <a:gd name="T73" fmla="*/ 186 h 207"/>
                <a:gd name="T74" fmla="*/ 213 w 278"/>
                <a:gd name="T75" fmla="*/ 207 h 207"/>
                <a:gd name="T76" fmla="*/ 178 w 278"/>
                <a:gd name="T77" fmla="*/ 116 h 207"/>
                <a:gd name="T78" fmla="*/ 147 w 278"/>
                <a:gd name="T79" fmla="*/ 91 h 207"/>
                <a:gd name="T80" fmla="*/ 171 w 278"/>
                <a:gd name="T81" fmla="*/ 59 h 207"/>
                <a:gd name="T82" fmla="*/ 278 w 278"/>
                <a:gd name="T83" fmla="*/ 0 h 207"/>
                <a:gd name="T84" fmla="*/ 79 w 278"/>
                <a:gd name="T85" fmla="*/ 40 h 207"/>
                <a:gd name="T86" fmla="*/ 0 w 278"/>
                <a:gd name="T87" fmla="*/ 64 h 207"/>
                <a:gd name="T88" fmla="*/ 87 w 278"/>
                <a:gd name="T89" fmla="*/ 16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8" h="207">
                  <a:moveTo>
                    <a:pt x="0" y="64"/>
                  </a:moveTo>
                  <a:cubicBezTo>
                    <a:pt x="10" y="65"/>
                    <a:pt x="17" y="71"/>
                    <a:pt x="17" y="92"/>
                  </a:cubicBezTo>
                  <a:cubicBezTo>
                    <a:pt x="17" y="100"/>
                    <a:pt x="17" y="100"/>
                    <a:pt x="17" y="100"/>
                  </a:cubicBezTo>
                  <a:cubicBezTo>
                    <a:pt x="17" y="113"/>
                    <a:pt x="28" y="124"/>
                    <a:pt x="41" y="124"/>
                  </a:cubicBezTo>
                  <a:cubicBezTo>
                    <a:pt x="53" y="124"/>
                    <a:pt x="53" y="124"/>
                    <a:pt x="53" y="124"/>
                  </a:cubicBezTo>
                  <a:cubicBezTo>
                    <a:pt x="72" y="124"/>
                    <a:pt x="87" y="140"/>
                    <a:pt x="87" y="158"/>
                  </a:cubicBezTo>
                  <a:cubicBezTo>
                    <a:pt x="87" y="161"/>
                    <a:pt x="87" y="161"/>
                    <a:pt x="87" y="161"/>
                  </a:cubicBezTo>
                  <a:cubicBezTo>
                    <a:pt x="87" y="162"/>
                    <a:pt x="87" y="162"/>
                    <a:pt x="87" y="162"/>
                  </a:cubicBezTo>
                  <a:cubicBezTo>
                    <a:pt x="87" y="162"/>
                    <a:pt x="87" y="162"/>
                    <a:pt x="87" y="162"/>
                  </a:cubicBezTo>
                  <a:cubicBezTo>
                    <a:pt x="87" y="163"/>
                    <a:pt x="87" y="163"/>
                    <a:pt x="87" y="163"/>
                  </a:cubicBezTo>
                  <a:cubicBezTo>
                    <a:pt x="87" y="163"/>
                    <a:pt x="87" y="163"/>
                    <a:pt x="87" y="163"/>
                  </a:cubicBezTo>
                  <a:cubicBezTo>
                    <a:pt x="87" y="163"/>
                    <a:pt x="87" y="163"/>
                    <a:pt x="87" y="163"/>
                  </a:cubicBezTo>
                  <a:cubicBezTo>
                    <a:pt x="87" y="163"/>
                    <a:pt x="87" y="163"/>
                    <a:pt x="87" y="163"/>
                  </a:cubicBezTo>
                  <a:cubicBezTo>
                    <a:pt x="87" y="164"/>
                    <a:pt x="87" y="164"/>
                    <a:pt x="87" y="164"/>
                  </a:cubicBezTo>
                  <a:cubicBezTo>
                    <a:pt x="87" y="164"/>
                    <a:pt x="87" y="164"/>
                    <a:pt x="87" y="164"/>
                  </a:cubicBezTo>
                  <a:cubicBezTo>
                    <a:pt x="87" y="164"/>
                    <a:pt x="87" y="164"/>
                    <a:pt x="87" y="164"/>
                  </a:cubicBezTo>
                  <a:cubicBezTo>
                    <a:pt x="87" y="164"/>
                    <a:pt x="87" y="164"/>
                    <a:pt x="87" y="164"/>
                  </a:cubicBezTo>
                  <a:cubicBezTo>
                    <a:pt x="87" y="165"/>
                    <a:pt x="87" y="165"/>
                    <a:pt x="87" y="165"/>
                  </a:cubicBezTo>
                  <a:cubicBezTo>
                    <a:pt x="87" y="165"/>
                    <a:pt x="87" y="165"/>
                    <a:pt x="87" y="165"/>
                  </a:cubicBezTo>
                  <a:cubicBezTo>
                    <a:pt x="87" y="166"/>
                    <a:pt x="87" y="166"/>
                    <a:pt x="87" y="166"/>
                  </a:cubicBezTo>
                  <a:cubicBezTo>
                    <a:pt x="87" y="166"/>
                    <a:pt x="87" y="166"/>
                    <a:pt x="87" y="166"/>
                  </a:cubicBezTo>
                  <a:cubicBezTo>
                    <a:pt x="88" y="172"/>
                    <a:pt x="92" y="177"/>
                    <a:pt x="97" y="181"/>
                  </a:cubicBezTo>
                  <a:cubicBezTo>
                    <a:pt x="97" y="181"/>
                    <a:pt x="97" y="181"/>
                    <a:pt x="97" y="181"/>
                  </a:cubicBezTo>
                  <a:cubicBezTo>
                    <a:pt x="97" y="181"/>
                    <a:pt x="97" y="181"/>
                    <a:pt x="97" y="181"/>
                  </a:cubicBezTo>
                  <a:cubicBezTo>
                    <a:pt x="97" y="181"/>
                    <a:pt x="97" y="181"/>
                    <a:pt x="97" y="181"/>
                  </a:cubicBezTo>
                  <a:cubicBezTo>
                    <a:pt x="98" y="181"/>
                    <a:pt x="98" y="181"/>
                    <a:pt x="98" y="181"/>
                  </a:cubicBezTo>
                  <a:cubicBezTo>
                    <a:pt x="98" y="181"/>
                    <a:pt x="98" y="181"/>
                    <a:pt x="98" y="181"/>
                  </a:cubicBezTo>
                  <a:cubicBezTo>
                    <a:pt x="98" y="182"/>
                    <a:pt x="98" y="182"/>
                    <a:pt x="98" y="182"/>
                  </a:cubicBezTo>
                  <a:cubicBezTo>
                    <a:pt x="98" y="182"/>
                    <a:pt x="98" y="182"/>
                    <a:pt x="98" y="182"/>
                  </a:cubicBezTo>
                  <a:cubicBezTo>
                    <a:pt x="99" y="182"/>
                    <a:pt x="99" y="182"/>
                    <a:pt x="99" y="182"/>
                  </a:cubicBezTo>
                  <a:cubicBezTo>
                    <a:pt x="99" y="182"/>
                    <a:pt x="99" y="182"/>
                    <a:pt x="99" y="182"/>
                  </a:cubicBezTo>
                  <a:cubicBezTo>
                    <a:pt x="99" y="182"/>
                    <a:pt x="99" y="182"/>
                    <a:pt x="99" y="182"/>
                  </a:cubicBezTo>
                  <a:cubicBezTo>
                    <a:pt x="99" y="182"/>
                    <a:pt x="99" y="182"/>
                    <a:pt x="99" y="182"/>
                  </a:cubicBezTo>
                  <a:cubicBezTo>
                    <a:pt x="100" y="183"/>
                    <a:pt x="100" y="183"/>
                    <a:pt x="100" y="183"/>
                  </a:cubicBezTo>
                  <a:cubicBezTo>
                    <a:pt x="100" y="183"/>
                    <a:pt x="100" y="183"/>
                    <a:pt x="100" y="183"/>
                  </a:cubicBezTo>
                  <a:cubicBezTo>
                    <a:pt x="100" y="183"/>
                    <a:pt x="100" y="183"/>
                    <a:pt x="100" y="183"/>
                  </a:cubicBezTo>
                  <a:cubicBezTo>
                    <a:pt x="100" y="183"/>
                    <a:pt x="100" y="183"/>
                    <a:pt x="100" y="183"/>
                  </a:cubicBezTo>
                  <a:cubicBezTo>
                    <a:pt x="101" y="183"/>
                    <a:pt x="101" y="183"/>
                    <a:pt x="101" y="183"/>
                  </a:cubicBezTo>
                  <a:cubicBezTo>
                    <a:pt x="101" y="183"/>
                    <a:pt x="101" y="183"/>
                    <a:pt x="101" y="183"/>
                  </a:cubicBezTo>
                  <a:cubicBezTo>
                    <a:pt x="101" y="183"/>
                    <a:pt x="101" y="183"/>
                    <a:pt x="101" y="183"/>
                  </a:cubicBezTo>
                  <a:cubicBezTo>
                    <a:pt x="101" y="183"/>
                    <a:pt x="101" y="183"/>
                    <a:pt x="101" y="183"/>
                  </a:cubicBezTo>
                  <a:cubicBezTo>
                    <a:pt x="101" y="183"/>
                    <a:pt x="102" y="184"/>
                    <a:pt x="102" y="184"/>
                  </a:cubicBezTo>
                  <a:cubicBezTo>
                    <a:pt x="102" y="184"/>
                    <a:pt x="102" y="184"/>
                    <a:pt x="102" y="184"/>
                  </a:cubicBezTo>
                  <a:cubicBezTo>
                    <a:pt x="102" y="184"/>
                    <a:pt x="102" y="184"/>
                    <a:pt x="102" y="184"/>
                  </a:cubicBezTo>
                  <a:cubicBezTo>
                    <a:pt x="102" y="184"/>
                    <a:pt x="102" y="184"/>
                    <a:pt x="102" y="184"/>
                  </a:cubicBezTo>
                  <a:cubicBezTo>
                    <a:pt x="103" y="184"/>
                    <a:pt x="103" y="184"/>
                    <a:pt x="103" y="184"/>
                  </a:cubicBezTo>
                  <a:cubicBezTo>
                    <a:pt x="103" y="184"/>
                    <a:pt x="103" y="184"/>
                    <a:pt x="103" y="184"/>
                  </a:cubicBezTo>
                  <a:cubicBezTo>
                    <a:pt x="103" y="184"/>
                    <a:pt x="103" y="184"/>
                    <a:pt x="103" y="184"/>
                  </a:cubicBezTo>
                  <a:cubicBezTo>
                    <a:pt x="103" y="184"/>
                    <a:pt x="103" y="184"/>
                    <a:pt x="103" y="184"/>
                  </a:cubicBezTo>
                  <a:cubicBezTo>
                    <a:pt x="103" y="184"/>
                    <a:pt x="103" y="184"/>
                    <a:pt x="103" y="184"/>
                  </a:cubicBezTo>
                  <a:cubicBezTo>
                    <a:pt x="104" y="184"/>
                    <a:pt x="104" y="185"/>
                    <a:pt x="104" y="185"/>
                  </a:cubicBezTo>
                  <a:cubicBezTo>
                    <a:pt x="104" y="185"/>
                    <a:pt x="104" y="185"/>
                    <a:pt x="104" y="185"/>
                  </a:cubicBezTo>
                  <a:cubicBezTo>
                    <a:pt x="104" y="185"/>
                    <a:pt x="104" y="185"/>
                    <a:pt x="104" y="185"/>
                  </a:cubicBezTo>
                  <a:cubicBezTo>
                    <a:pt x="105" y="185"/>
                    <a:pt x="105" y="185"/>
                    <a:pt x="105" y="185"/>
                  </a:cubicBezTo>
                  <a:cubicBezTo>
                    <a:pt x="105" y="185"/>
                    <a:pt x="105" y="185"/>
                    <a:pt x="105"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7" y="185"/>
                    <a:pt x="107" y="185"/>
                  </a:cubicBezTo>
                  <a:cubicBezTo>
                    <a:pt x="107" y="185"/>
                    <a:pt x="107" y="185"/>
                    <a:pt x="107" y="185"/>
                  </a:cubicBezTo>
                  <a:cubicBezTo>
                    <a:pt x="107" y="185"/>
                    <a:pt x="107" y="185"/>
                    <a:pt x="107" y="185"/>
                  </a:cubicBezTo>
                  <a:cubicBezTo>
                    <a:pt x="107" y="185"/>
                    <a:pt x="108" y="185"/>
                    <a:pt x="108" y="185"/>
                  </a:cubicBezTo>
                  <a:cubicBezTo>
                    <a:pt x="108" y="185"/>
                    <a:pt x="108" y="185"/>
                    <a:pt x="108" y="185"/>
                  </a:cubicBezTo>
                  <a:cubicBezTo>
                    <a:pt x="108" y="185"/>
                    <a:pt x="108" y="185"/>
                    <a:pt x="108" y="185"/>
                  </a:cubicBezTo>
                  <a:cubicBezTo>
                    <a:pt x="109" y="185"/>
                    <a:pt x="109" y="185"/>
                    <a:pt x="109" y="185"/>
                  </a:cubicBezTo>
                  <a:cubicBezTo>
                    <a:pt x="109" y="185"/>
                    <a:pt x="109" y="185"/>
                    <a:pt x="109" y="185"/>
                  </a:cubicBezTo>
                  <a:cubicBezTo>
                    <a:pt x="109" y="185"/>
                    <a:pt x="109" y="185"/>
                    <a:pt x="109" y="185"/>
                  </a:cubicBezTo>
                  <a:cubicBezTo>
                    <a:pt x="109" y="185"/>
                    <a:pt x="109" y="185"/>
                    <a:pt x="109" y="185"/>
                  </a:cubicBezTo>
                  <a:cubicBezTo>
                    <a:pt x="110" y="186"/>
                    <a:pt x="110" y="186"/>
                    <a:pt x="110" y="186"/>
                  </a:cubicBezTo>
                  <a:cubicBezTo>
                    <a:pt x="110" y="186"/>
                    <a:pt x="110" y="186"/>
                    <a:pt x="110" y="186"/>
                  </a:cubicBezTo>
                  <a:cubicBezTo>
                    <a:pt x="110" y="186"/>
                    <a:pt x="110" y="186"/>
                    <a:pt x="110" y="186"/>
                  </a:cubicBezTo>
                  <a:cubicBezTo>
                    <a:pt x="111" y="186"/>
                    <a:pt x="111" y="186"/>
                    <a:pt x="111" y="186"/>
                  </a:cubicBezTo>
                  <a:cubicBezTo>
                    <a:pt x="181" y="186"/>
                    <a:pt x="181" y="186"/>
                    <a:pt x="181" y="186"/>
                  </a:cubicBezTo>
                  <a:cubicBezTo>
                    <a:pt x="182" y="186"/>
                    <a:pt x="182" y="186"/>
                    <a:pt x="182" y="186"/>
                  </a:cubicBezTo>
                  <a:cubicBezTo>
                    <a:pt x="196" y="186"/>
                    <a:pt x="208" y="194"/>
                    <a:pt x="213" y="207"/>
                  </a:cubicBezTo>
                  <a:cubicBezTo>
                    <a:pt x="212" y="145"/>
                    <a:pt x="212" y="145"/>
                    <a:pt x="212" y="145"/>
                  </a:cubicBezTo>
                  <a:cubicBezTo>
                    <a:pt x="212" y="114"/>
                    <a:pt x="184" y="116"/>
                    <a:pt x="178" y="116"/>
                  </a:cubicBezTo>
                  <a:cubicBezTo>
                    <a:pt x="171" y="116"/>
                    <a:pt x="171" y="116"/>
                    <a:pt x="171" y="116"/>
                  </a:cubicBezTo>
                  <a:cubicBezTo>
                    <a:pt x="158" y="116"/>
                    <a:pt x="147" y="105"/>
                    <a:pt x="147" y="91"/>
                  </a:cubicBezTo>
                  <a:cubicBezTo>
                    <a:pt x="147" y="83"/>
                    <a:pt x="147" y="83"/>
                    <a:pt x="147" y="83"/>
                  </a:cubicBezTo>
                  <a:cubicBezTo>
                    <a:pt x="147" y="70"/>
                    <a:pt x="158" y="59"/>
                    <a:pt x="171" y="59"/>
                  </a:cubicBezTo>
                  <a:cubicBezTo>
                    <a:pt x="278" y="59"/>
                    <a:pt x="278" y="59"/>
                    <a:pt x="278" y="59"/>
                  </a:cubicBezTo>
                  <a:cubicBezTo>
                    <a:pt x="278" y="0"/>
                    <a:pt x="278" y="0"/>
                    <a:pt x="278" y="0"/>
                  </a:cubicBezTo>
                  <a:cubicBezTo>
                    <a:pt x="79" y="0"/>
                    <a:pt x="79" y="0"/>
                    <a:pt x="79" y="0"/>
                  </a:cubicBezTo>
                  <a:cubicBezTo>
                    <a:pt x="79" y="40"/>
                    <a:pt x="79" y="40"/>
                    <a:pt x="79" y="40"/>
                  </a:cubicBezTo>
                  <a:cubicBezTo>
                    <a:pt x="79" y="54"/>
                    <a:pt x="68" y="64"/>
                    <a:pt x="55" y="64"/>
                  </a:cubicBezTo>
                  <a:cubicBezTo>
                    <a:pt x="0" y="64"/>
                    <a:pt x="0" y="64"/>
                    <a:pt x="0" y="64"/>
                  </a:cubicBezTo>
                  <a:close/>
                  <a:moveTo>
                    <a:pt x="87" y="161"/>
                  </a:moveTo>
                  <a:cubicBezTo>
                    <a:pt x="87" y="161"/>
                    <a:pt x="87" y="161"/>
                    <a:pt x="87" y="161"/>
                  </a:cubicBezTo>
                  <a:close/>
                </a:path>
              </a:pathLst>
            </a:custGeom>
            <a:solidFill>
              <a:srgbClr val="0100FE"/>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lvl="0"/>
              <a:endParaRPr lang="nl-NL" b="0" i="0">
                <a:latin typeface="Arial" panose="020B0604020202020204" pitchFamily="34" charset="0"/>
                <a:cs typeface="Arial" panose="020B0604020202020204" pitchFamily="34" charset="0"/>
              </a:endParaRPr>
            </a:p>
          </p:txBody>
        </p:sp>
        <p:sp>
          <p:nvSpPr>
            <p:cNvPr id="96" name="Freeform 37">
              <a:extLst>
                <a:ext uri="{FF2B5EF4-FFF2-40B4-BE49-F238E27FC236}">
                  <a16:creationId xmlns:a16="http://schemas.microsoft.com/office/drawing/2014/main" id="{98ED496A-44D6-476E-B4D8-95E9CAF9B8CB}"/>
                </a:ext>
              </a:extLst>
            </p:cNvPr>
            <p:cNvSpPr>
              <a:spLocks/>
            </p:cNvSpPr>
            <p:nvPr userDrawn="1"/>
          </p:nvSpPr>
          <p:spPr bwMode="auto">
            <a:xfrm>
              <a:off x="4747" y="3777"/>
              <a:ext cx="332" cy="101"/>
            </a:xfrm>
            <a:custGeom>
              <a:avLst/>
              <a:gdLst>
                <a:gd name="T0" fmla="*/ 0 w 188"/>
                <a:gd name="T1" fmla="*/ 24 h 57"/>
                <a:gd name="T2" fmla="*/ 0 w 188"/>
                <a:gd name="T3" fmla="*/ 32 h 57"/>
                <a:gd name="T4" fmla="*/ 24 w 188"/>
                <a:gd name="T5" fmla="*/ 57 h 57"/>
                <a:gd name="T6" fmla="*/ 164 w 188"/>
                <a:gd name="T7" fmla="*/ 57 h 57"/>
                <a:gd name="T8" fmla="*/ 188 w 188"/>
                <a:gd name="T9" fmla="*/ 32 h 57"/>
                <a:gd name="T10" fmla="*/ 188 w 188"/>
                <a:gd name="T11" fmla="*/ 24 h 57"/>
                <a:gd name="T12" fmla="*/ 164 w 188"/>
                <a:gd name="T13" fmla="*/ 0 h 57"/>
                <a:gd name="T14" fmla="*/ 24 w 188"/>
                <a:gd name="T15" fmla="*/ 0 h 57"/>
                <a:gd name="T16" fmla="*/ 0 w 188"/>
                <a:gd name="T17" fmla="*/ 2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57">
                  <a:moveTo>
                    <a:pt x="0" y="24"/>
                  </a:moveTo>
                  <a:cubicBezTo>
                    <a:pt x="0" y="32"/>
                    <a:pt x="0" y="32"/>
                    <a:pt x="0" y="32"/>
                  </a:cubicBezTo>
                  <a:cubicBezTo>
                    <a:pt x="0" y="46"/>
                    <a:pt x="11" y="57"/>
                    <a:pt x="24" y="57"/>
                  </a:cubicBezTo>
                  <a:cubicBezTo>
                    <a:pt x="164" y="57"/>
                    <a:pt x="164" y="57"/>
                    <a:pt x="164" y="57"/>
                  </a:cubicBezTo>
                  <a:cubicBezTo>
                    <a:pt x="177" y="57"/>
                    <a:pt x="188" y="46"/>
                    <a:pt x="188" y="32"/>
                  </a:cubicBezTo>
                  <a:cubicBezTo>
                    <a:pt x="188" y="24"/>
                    <a:pt x="188" y="24"/>
                    <a:pt x="188" y="24"/>
                  </a:cubicBezTo>
                  <a:cubicBezTo>
                    <a:pt x="188" y="11"/>
                    <a:pt x="177" y="0"/>
                    <a:pt x="164" y="0"/>
                  </a:cubicBezTo>
                  <a:cubicBezTo>
                    <a:pt x="24" y="0"/>
                    <a:pt x="24" y="0"/>
                    <a:pt x="24" y="0"/>
                  </a:cubicBezTo>
                  <a:cubicBezTo>
                    <a:pt x="11" y="0"/>
                    <a:pt x="0" y="11"/>
                    <a:pt x="0" y="24"/>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r>
                <a:rPr lang="en-US" b="0" i="0">
                  <a:latin typeface="Arial" panose="020B0604020202020204" pitchFamily="34" charset="0"/>
                  <a:cs typeface="Arial" panose="020B0604020202020204" pitchFamily="34" charset="0"/>
                </a:rPr>
                <a:t>																						</a:t>
              </a:r>
              <a:endParaRPr lang="nl-NL" b="0" i="0">
                <a:latin typeface="Arial" panose="020B0604020202020204" pitchFamily="34" charset="0"/>
                <a:cs typeface="Arial" panose="020B0604020202020204" pitchFamily="34" charset="0"/>
              </a:endParaRPr>
            </a:p>
          </p:txBody>
        </p:sp>
        <p:sp>
          <p:nvSpPr>
            <p:cNvPr id="97" name="Freeform 38">
              <a:extLst>
                <a:ext uri="{FF2B5EF4-FFF2-40B4-BE49-F238E27FC236}">
                  <a16:creationId xmlns:a16="http://schemas.microsoft.com/office/drawing/2014/main" id="{89C6412E-8AC1-4BFD-805D-02E528F16BF7}"/>
                </a:ext>
              </a:extLst>
            </p:cNvPr>
            <p:cNvSpPr>
              <a:spLocks noEditPoints="1"/>
            </p:cNvSpPr>
            <p:nvPr userDrawn="1"/>
          </p:nvSpPr>
          <p:spPr bwMode="auto">
            <a:xfrm>
              <a:off x="4267" y="2807"/>
              <a:ext cx="703" cy="870"/>
            </a:xfrm>
            <a:custGeom>
              <a:avLst/>
              <a:gdLst>
                <a:gd name="T0" fmla="*/ 71 w 398"/>
                <a:gd name="T1" fmla="*/ 219 h 492"/>
                <a:gd name="T2" fmla="*/ 0 w 398"/>
                <a:gd name="T3" fmla="*/ 280 h 492"/>
                <a:gd name="T4" fmla="*/ 0 w 398"/>
                <a:gd name="T5" fmla="*/ 281 h 492"/>
                <a:gd name="T6" fmla="*/ 0 w 398"/>
                <a:gd name="T7" fmla="*/ 282 h 492"/>
                <a:gd name="T8" fmla="*/ 13 w 398"/>
                <a:gd name="T9" fmla="*/ 300 h 492"/>
                <a:gd name="T10" fmla="*/ 13 w 398"/>
                <a:gd name="T11" fmla="*/ 301 h 492"/>
                <a:gd name="T12" fmla="*/ 14 w 398"/>
                <a:gd name="T13" fmla="*/ 301 h 492"/>
                <a:gd name="T14" fmla="*/ 16 w 398"/>
                <a:gd name="T15" fmla="*/ 301 h 492"/>
                <a:gd name="T16" fmla="*/ 17 w 398"/>
                <a:gd name="T17" fmla="*/ 302 h 492"/>
                <a:gd name="T18" fmla="*/ 18 w 398"/>
                <a:gd name="T19" fmla="*/ 302 h 492"/>
                <a:gd name="T20" fmla="*/ 19 w 398"/>
                <a:gd name="T21" fmla="*/ 303 h 492"/>
                <a:gd name="T22" fmla="*/ 20 w 398"/>
                <a:gd name="T23" fmla="*/ 303 h 492"/>
                <a:gd name="T24" fmla="*/ 21 w 398"/>
                <a:gd name="T25" fmla="*/ 303 h 492"/>
                <a:gd name="T26" fmla="*/ 23 w 398"/>
                <a:gd name="T27" fmla="*/ 303 h 492"/>
                <a:gd name="T28" fmla="*/ 25 w 398"/>
                <a:gd name="T29" fmla="*/ 303 h 492"/>
                <a:gd name="T30" fmla="*/ 70 w 398"/>
                <a:gd name="T31" fmla="*/ 341 h 492"/>
                <a:gd name="T32" fmla="*/ 70 w 398"/>
                <a:gd name="T33" fmla="*/ 343 h 492"/>
                <a:gd name="T34" fmla="*/ 70 w 398"/>
                <a:gd name="T35" fmla="*/ 344 h 492"/>
                <a:gd name="T36" fmla="*/ 70 w 398"/>
                <a:gd name="T37" fmla="*/ 345 h 492"/>
                <a:gd name="T38" fmla="*/ 70 w 398"/>
                <a:gd name="T39" fmla="*/ 346 h 492"/>
                <a:gd name="T40" fmla="*/ 71 w 398"/>
                <a:gd name="T41" fmla="*/ 347 h 492"/>
                <a:gd name="T42" fmla="*/ 71 w 398"/>
                <a:gd name="T43" fmla="*/ 348 h 492"/>
                <a:gd name="T44" fmla="*/ 71 w 398"/>
                <a:gd name="T45" fmla="*/ 350 h 492"/>
                <a:gd name="T46" fmla="*/ 72 w 398"/>
                <a:gd name="T47" fmla="*/ 351 h 492"/>
                <a:gd name="T48" fmla="*/ 72 w 398"/>
                <a:gd name="T49" fmla="*/ 352 h 492"/>
                <a:gd name="T50" fmla="*/ 73 w 398"/>
                <a:gd name="T51" fmla="*/ 353 h 492"/>
                <a:gd name="T52" fmla="*/ 73 w 398"/>
                <a:gd name="T53" fmla="*/ 354 h 492"/>
                <a:gd name="T54" fmla="*/ 74 w 398"/>
                <a:gd name="T55" fmla="*/ 355 h 492"/>
                <a:gd name="T56" fmla="*/ 75 w 398"/>
                <a:gd name="T57" fmla="*/ 356 h 492"/>
                <a:gd name="T58" fmla="*/ 75 w 398"/>
                <a:gd name="T59" fmla="*/ 357 h 492"/>
                <a:gd name="T60" fmla="*/ 76 w 398"/>
                <a:gd name="T61" fmla="*/ 358 h 492"/>
                <a:gd name="T62" fmla="*/ 77 w 398"/>
                <a:gd name="T63" fmla="*/ 358 h 492"/>
                <a:gd name="T64" fmla="*/ 78 w 398"/>
                <a:gd name="T65" fmla="*/ 359 h 492"/>
                <a:gd name="T66" fmla="*/ 79 w 398"/>
                <a:gd name="T67" fmla="*/ 360 h 492"/>
                <a:gd name="T68" fmla="*/ 79 w 398"/>
                <a:gd name="T69" fmla="*/ 361 h 492"/>
                <a:gd name="T70" fmla="*/ 80 w 398"/>
                <a:gd name="T71" fmla="*/ 361 h 492"/>
                <a:gd name="T72" fmla="*/ 81 w 398"/>
                <a:gd name="T73" fmla="*/ 362 h 492"/>
                <a:gd name="T74" fmla="*/ 82 w 398"/>
                <a:gd name="T75" fmla="*/ 363 h 492"/>
                <a:gd name="T76" fmla="*/ 83 w 398"/>
                <a:gd name="T77" fmla="*/ 363 h 492"/>
                <a:gd name="T78" fmla="*/ 85 w 398"/>
                <a:gd name="T79" fmla="*/ 364 h 492"/>
                <a:gd name="T80" fmla="*/ 86 w 398"/>
                <a:gd name="T81" fmla="*/ 364 h 492"/>
                <a:gd name="T82" fmla="*/ 87 w 398"/>
                <a:gd name="T83" fmla="*/ 364 h 492"/>
                <a:gd name="T84" fmla="*/ 88 w 398"/>
                <a:gd name="T85" fmla="*/ 365 h 492"/>
                <a:gd name="T86" fmla="*/ 89 w 398"/>
                <a:gd name="T87" fmla="*/ 365 h 492"/>
                <a:gd name="T88" fmla="*/ 90 w 398"/>
                <a:gd name="T89" fmla="*/ 365 h 492"/>
                <a:gd name="T90" fmla="*/ 91 w 398"/>
                <a:gd name="T91" fmla="*/ 365 h 492"/>
                <a:gd name="T92" fmla="*/ 93 w 398"/>
                <a:gd name="T93" fmla="*/ 365 h 492"/>
                <a:gd name="T94" fmla="*/ 106 w 398"/>
                <a:gd name="T95" fmla="*/ 366 h 492"/>
                <a:gd name="T96" fmla="*/ 140 w 398"/>
                <a:gd name="T97" fmla="*/ 467 h 492"/>
                <a:gd name="T98" fmla="*/ 262 w 398"/>
                <a:gd name="T99" fmla="*/ 464 h 492"/>
                <a:gd name="T100" fmla="*/ 198 w 398"/>
                <a:gd name="T101" fmla="*/ 211 h 492"/>
                <a:gd name="T102" fmla="*/ 397 w 398"/>
                <a:gd name="T103" fmla="*/ 154 h 492"/>
                <a:gd name="T104" fmla="*/ 360 w 398"/>
                <a:gd name="T105" fmla="*/ 0 h 492"/>
                <a:gd name="T106" fmla="*/ 267 w 398"/>
                <a:gd name="T107" fmla="*/ 59 h 492"/>
                <a:gd name="T108" fmla="*/ 70 w 398"/>
                <a:gd name="T109" fmla="*/ 341 h 492"/>
                <a:gd name="T110" fmla="*/ 0 w 398"/>
                <a:gd name="T111" fmla="*/ 279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8" h="492">
                  <a:moveTo>
                    <a:pt x="207" y="121"/>
                  </a:moveTo>
                  <a:cubicBezTo>
                    <a:pt x="207" y="121"/>
                    <a:pt x="207" y="121"/>
                    <a:pt x="207" y="121"/>
                  </a:cubicBezTo>
                  <a:cubicBezTo>
                    <a:pt x="71" y="121"/>
                    <a:pt x="71" y="121"/>
                    <a:pt x="71" y="121"/>
                  </a:cubicBezTo>
                  <a:cubicBezTo>
                    <a:pt x="71" y="219"/>
                    <a:pt x="71" y="219"/>
                    <a:pt x="71" y="219"/>
                  </a:cubicBezTo>
                  <a:cubicBezTo>
                    <a:pt x="71" y="232"/>
                    <a:pt x="60" y="243"/>
                    <a:pt x="47" y="243"/>
                  </a:cubicBezTo>
                  <a:cubicBezTo>
                    <a:pt x="0" y="243"/>
                    <a:pt x="0" y="243"/>
                    <a:pt x="0" y="243"/>
                  </a:cubicBezTo>
                  <a:cubicBezTo>
                    <a:pt x="0" y="279"/>
                    <a:pt x="0" y="279"/>
                    <a:pt x="0" y="279"/>
                  </a:cubicBezTo>
                  <a:cubicBezTo>
                    <a:pt x="0" y="280"/>
                    <a:pt x="0" y="280"/>
                    <a:pt x="0" y="280"/>
                  </a:cubicBezTo>
                  <a:cubicBezTo>
                    <a:pt x="0" y="280"/>
                    <a:pt x="0" y="280"/>
                    <a:pt x="0" y="280"/>
                  </a:cubicBezTo>
                  <a:cubicBezTo>
                    <a:pt x="0" y="280"/>
                    <a:pt x="0" y="280"/>
                    <a:pt x="0" y="280"/>
                  </a:cubicBezTo>
                  <a:cubicBezTo>
                    <a:pt x="0" y="280"/>
                    <a:pt x="0" y="280"/>
                    <a:pt x="0" y="280"/>
                  </a:cubicBezTo>
                  <a:cubicBezTo>
                    <a:pt x="0" y="281"/>
                    <a:pt x="0" y="281"/>
                    <a:pt x="0" y="281"/>
                  </a:cubicBezTo>
                  <a:cubicBezTo>
                    <a:pt x="0" y="281"/>
                    <a:pt x="0" y="281"/>
                    <a:pt x="0" y="281"/>
                  </a:cubicBezTo>
                  <a:cubicBezTo>
                    <a:pt x="0" y="281"/>
                    <a:pt x="0" y="281"/>
                    <a:pt x="0" y="281"/>
                  </a:cubicBezTo>
                  <a:cubicBezTo>
                    <a:pt x="0" y="281"/>
                    <a:pt x="0" y="281"/>
                    <a:pt x="0" y="281"/>
                  </a:cubicBezTo>
                  <a:cubicBezTo>
                    <a:pt x="0" y="282"/>
                    <a:pt x="0" y="282"/>
                    <a:pt x="0" y="282"/>
                  </a:cubicBezTo>
                  <a:cubicBezTo>
                    <a:pt x="0" y="282"/>
                    <a:pt x="0" y="282"/>
                    <a:pt x="0" y="282"/>
                  </a:cubicBezTo>
                  <a:cubicBezTo>
                    <a:pt x="0" y="283"/>
                    <a:pt x="0" y="283"/>
                    <a:pt x="0" y="283"/>
                  </a:cubicBezTo>
                  <a:cubicBezTo>
                    <a:pt x="0" y="283"/>
                    <a:pt x="0" y="283"/>
                    <a:pt x="0" y="283"/>
                  </a:cubicBezTo>
                  <a:cubicBezTo>
                    <a:pt x="2" y="290"/>
                    <a:pt x="6" y="296"/>
                    <a:pt x="13" y="300"/>
                  </a:cubicBezTo>
                  <a:cubicBezTo>
                    <a:pt x="13" y="300"/>
                    <a:pt x="13" y="300"/>
                    <a:pt x="13" y="300"/>
                  </a:cubicBezTo>
                  <a:cubicBezTo>
                    <a:pt x="13" y="300"/>
                    <a:pt x="13" y="300"/>
                    <a:pt x="13" y="300"/>
                  </a:cubicBezTo>
                  <a:cubicBezTo>
                    <a:pt x="13" y="301"/>
                    <a:pt x="13" y="301"/>
                    <a:pt x="13" y="301"/>
                  </a:cubicBezTo>
                  <a:cubicBezTo>
                    <a:pt x="13" y="301"/>
                    <a:pt x="13" y="301"/>
                    <a:pt x="13" y="301"/>
                  </a:cubicBezTo>
                  <a:cubicBezTo>
                    <a:pt x="14" y="301"/>
                    <a:pt x="14" y="301"/>
                    <a:pt x="14" y="301"/>
                  </a:cubicBezTo>
                  <a:cubicBezTo>
                    <a:pt x="14" y="301"/>
                    <a:pt x="14" y="301"/>
                    <a:pt x="14" y="301"/>
                  </a:cubicBezTo>
                  <a:cubicBezTo>
                    <a:pt x="14" y="301"/>
                    <a:pt x="14" y="301"/>
                    <a:pt x="14" y="301"/>
                  </a:cubicBezTo>
                  <a:cubicBezTo>
                    <a:pt x="14" y="301"/>
                    <a:pt x="14" y="301"/>
                    <a:pt x="14" y="301"/>
                  </a:cubicBezTo>
                  <a:cubicBezTo>
                    <a:pt x="15" y="301"/>
                    <a:pt x="15" y="301"/>
                    <a:pt x="15" y="301"/>
                  </a:cubicBezTo>
                  <a:cubicBezTo>
                    <a:pt x="15" y="301"/>
                    <a:pt x="15" y="301"/>
                    <a:pt x="15" y="301"/>
                  </a:cubicBezTo>
                  <a:cubicBezTo>
                    <a:pt x="16" y="301"/>
                    <a:pt x="16" y="301"/>
                    <a:pt x="16" y="301"/>
                  </a:cubicBezTo>
                  <a:cubicBezTo>
                    <a:pt x="16" y="301"/>
                    <a:pt x="16" y="301"/>
                    <a:pt x="16" y="301"/>
                  </a:cubicBezTo>
                  <a:cubicBezTo>
                    <a:pt x="16" y="302"/>
                    <a:pt x="16" y="302"/>
                    <a:pt x="16" y="302"/>
                  </a:cubicBezTo>
                  <a:cubicBezTo>
                    <a:pt x="16" y="302"/>
                    <a:pt x="16" y="302"/>
                    <a:pt x="16" y="302"/>
                  </a:cubicBezTo>
                  <a:cubicBezTo>
                    <a:pt x="17" y="302"/>
                    <a:pt x="17" y="302"/>
                    <a:pt x="17" y="302"/>
                  </a:cubicBezTo>
                  <a:cubicBezTo>
                    <a:pt x="17" y="302"/>
                    <a:pt x="17" y="302"/>
                    <a:pt x="17" y="302"/>
                  </a:cubicBezTo>
                  <a:cubicBezTo>
                    <a:pt x="17" y="302"/>
                    <a:pt x="17" y="302"/>
                    <a:pt x="17" y="302"/>
                  </a:cubicBezTo>
                  <a:cubicBezTo>
                    <a:pt x="17" y="302"/>
                    <a:pt x="17" y="302"/>
                    <a:pt x="18" y="302"/>
                  </a:cubicBezTo>
                  <a:cubicBezTo>
                    <a:pt x="18" y="302"/>
                    <a:pt x="18" y="302"/>
                    <a:pt x="18" y="302"/>
                  </a:cubicBezTo>
                  <a:cubicBezTo>
                    <a:pt x="18" y="302"/>
                    <a:pt x="18" y="302"/>
                    <a:pt x="18" y="302"/>
                  </a:cubicBezTo>
                  <a:cubicBezTo>
                    <a:pt x="18" y="302"/>
                    <a:pt x="18" y="302"/>
                    <a:pt x="18" y="302"/>
                  </a:cubicBezTo>
                  <a:cubicBezTo>
                    <a:pt x="18" y="302"/>
                    <a:pt x="18" y="302"/>
                    <a:pt x="18" y="302"/>
                  </a:cubicBezTo>
                  <a:cubicBezTo>
                    <a:pt x="19" y="303"/>
                    <a:pt x="19" y="303"/>
                    <a:pt x="19" y="303"/>
                  </a:cubicBezTo>
                  <a:cubicBezTo>
                    <a:pt x="19" y="303"/>
                    <a:pt x="19" y="303"/>
                    <a:pt x="19" y="303"/>
                  </a:cubicBezTo>
                  <a:cubicBezTo>
                    <a:pt x="20" y="303"/>
                    <a:pt x="20" y="303"/>
                    <a:pt x="20" y="303"/>
                  </a:cubicBezTo>
                  <a:cubicBezTo>
                    <a:pt x="20" y="303"/>
                    <a:pt x="20" y="303"/>
                    <a:pt x="20" y="303"/>
                  </a:cubicBezTo>
                  <a:cubicBezTo>
                    <a:pt x="20" y="303"/>
                    <a:pt x="20" y="303"/>
                    <a:pt x="20" y="303"/>
                  </a:cubicBezTo>
                  <a:cubicBezTo>
                    <a:pt x="20" y="303"/>
                    <a:pt x="20" y="303"/>
                    <a:pt x="20" y="303"/>
                  </a:cubicBezTo>
                  <a:cubicBezTo>
                    <a:pt x="20" y="303"/>
                    <a:pt x="20" y="303"/>
                    <a:pt x="20" y="303"/>
                  </a:cubicBezTo>
                  <a:cubicBezTo>
                    <a:pt x="21" y="303"/>
                    <a:pt x="21" y="303"/>
                    <a:pt x="21" y="303"/>
                  </a:cubicBezTo>
                  <a:cubicBezTo>
                    <a:pt x="21" y="303"/>
                    <a:pt x="21" y="303"/>
                    <a:pt x="21" y="303"/>
                  </a:cubicBezTo>
                  <a:cubicBezTo>
                    <a:pt x="21" y="303"/>
                    <a:pt x="21" y="303"/>
                    <a:pt x="21" y="303"/>
                  </a:cubicBezTo>
                  <a:cubicBezTo>
                    <a:pt x="22" y="303"/>
                    <a:pt x="22" y="303"/>
                    <a:pt x="22" y="303"/>
                  </a:cubicBezTo>
                  <a:cubicBezTo>
                    <a:pt x="22" y="303"/>
                    <a:pt x="22" y="303"/>
                    <a:pt x="22" y="303"/>
                  </a:cubicBezTo>
                  <a:cubicBezTo>
                    <a:pt x="23" y="303"/>
                    <a:pt x="23" y="303"/>
                    <a:pt x="23" y="303"/>
                  </a:cubicBezTo>
                  <a:cubicBezTo>
                    <a:pt x="23" y="303"/>
                    <a:pt x="23" y="303"/>
                    <a:pt x="23" y="303"/>
                  </a:cubicBezTo>
                  <a:cubicBezTo>
                    <a:pt x="23" y="303"/>
                    <a:pt x="23" y="303"/>
                    <a:pt x="23" y="303"/>
                  </a:cubicBezTo>
                  <a:cubicBezTo>
                    <a:pt x="23" y="303"/>
                    <a:pt x="23" y="303"/>
                    <a:pt x="23" y="303"/>
                  </a:cubicBezTo>
                  <a:cubicBezTo>
                    <a:pt x="23" y="303"/>
                    <a:pt x="23" y="303"/>
                    <a:pt x="23" y="303"/>
                  </a:cubicBezTo>
                  <a:cubicBezTo>
                    <a:pt x="24" y="303"/>
                    <a:pt x="24" y="303"/>
                    <a:pt x="25" y="303"/>
                  </a:cubicBezTo>
                  <a:cubicBezTo>
                    <a:pt x="33" y="303"/>
                    <a:pt x="33" y="303"/>
                    <a:pt x="33" y="303"/>
                  </a:cubicBezTo>
                  <a:cubicBezTo>
                    <a:pt x="36" y="303"/>
                    <a:pt x="36" y="303"/>
                    <a:pt x="36" y="303"/>
                  </a:cubicBezTo>
                  <a:cubicBezTo>
                    <a:pt x="54" y="303"/>
                    <a:pt x="70" y="318"/>
                    <a:pt x="70" y="337"/>
                  </a:cubicBezTo>
                  <a:cubicBezTo>
                    <a:pt x="70" y="341"/>
                    <a:pt x="70" y="341"/>
                    <a:pt x="70" y="341"/>
                  </a:cubicBezTo>
                  <a:cubicBezTo>
                    <a:pt x="70" y="342"/>
                    <a:pt x="70" y="342"/>
                    <a:pt x="70" y="342"/>
                  </a:cubicBezTo>
                  <a:cubicBezTo>
                    <a:pt x="70" y="342"/>
                    <a:pt x="70" y="342"/>
                    <a:pt x="70" y="342"/>
                  </a:cubicBezTo>
                  <a:cubicBezTo>
                    <a:pt x="70" y="343"/>
                    <a:pt x="70" y="343"/>
                    <a:pt x="70" y="343"/>
                  </a:cubicBezTo>
                  <a:cubicBezTo>
                    <a:pt x="70" y="343"/>
                    <a:pt x="70" y="343"/>
                    <a:pt x="70" y="343"/>
                  </a:cubicBezTo>
                  <a:cubicBezTo>
                    <a:pt x="70" y="343"/>
                    <a:pt x="70" y="343"/>
                    <a:pt x="70" y="343"/>
                  </a:cubicBezTo>
                  <a:cubicBezTo>
                    <a:pt x="70" y="343"/>
                    <a:pt x="70" y="343"/>
                    <a:pt x="70" y="343"/>
                  </a:cubicBezTo>
                  <a:cubicBezTo>
                    <a:pt x="70" y="344"/>
                    <a:pt x="70" y="344"/>
                    <a:pt x="70" y="344"/>
                  </a:cubicBezTo>
                  <a:cubicBezTo>
                    <a:pt x="70" y="344"/>
                    <a:pt x="70" y="344"/>
                    <a:pt x="70" y="344"/>
                  </a:cubicBezTo>
                  <a:cubicBezTo>
                    <a:pt x="70" y="344"/>
                    <a:pt x="70" y="344"/>
                    <a:pt x="70" y="344"/>
                  </a:cubicBezTo>
                  <a:cubicBezTo>
                    <a:pt x="70" y="344"/>
                    <a:pt x="70" y="344"/>
                    <a:pt x="70" y="344"/>
                  </a:cubicBezTo>
                  <a:cubicBezTo>
                    <a:pt x="70" y="345"/>
                    <a:pt x="70" y="345"/>
                    <a:pt x="70" y="345"/>
                  </a:cubicBezTo>
                  <a:cubicBezTo>
                    <a:pt x="70" y="345"/>
                    <a:pt x="70" y="345"/>
                    <a:pt x="70" y="345"/>
                  </a:cubicBezTo>
                  <a:cubicBezTo>
                    <a:pt x="70" y="346"/>
                    <a:pt x="70" y="346"/>
                    <a:pt x="70" y="346"/>
                  </a:cubicBezTo>
                  <a:cubicBezTo>
                    <a:pt x="70" y="346"/>
                    <a:pt x="70" y="346"/>
                    <a:pt x="70" y="346"/>
                  </a:cubicBezTo>
                  <a:cubicBezTo>
                    <a:pt x="70" y="346"/>
                    <a:pt x="70" y="346"/>
                    <a:pt x="70" y="346"/>
                  </a:cubicBezTo>
                  <a:cubicBezTo>
                    <a:pt x="70" y="346"/>
                    <a:pt x="70" y="346"/>
                    <a:pt x="70" y="346"/>
                  </a:cubicBezTo>
                  <a:cubicBezTo>
                    <a:pt x="70" y="347"/>
                    <a:pt x="70" y="347"/>
                    <a:pt x="70" y="347"/>
                  </a:cubicBezTo>
                  <a:cubicBezTo>
                    <a:pt x="70" y="347"/>
                    <a:pt x="70" y="347"/>
                    <a:pt x="70" y="347"/>
                  </a:cubicBezTo>
                  <a:cubicBezTo>
                    <a:pt x="71" y="347"/>
                    <a:pt x="71" y="347"/>
                    <a:pt x="71" y="347"/>
                  </a:cubicBezTo>
                  <a:cubicBezTo>
                    <a:pt x="71" y="347"/>
                    <a:pt x="71" y="347"/>
                    <a:pt x="71" y="347"/>
                  </a:cubicBezTo>
                  <a:cubicBezTo>
                    <a:pt x="71" y="348"/>
                    <a:pt x="71" y="348"/>
                    <a:pt x="71" y="348"/>
                  </a:cubicBezTo>
                  <a:cubicBezTo>
                    <a:pt x="71" y="348"/>
                    <a:pt x="71" y="348"/>
                    <a:pt x="71" y="348"/>
                  </a:cubicBezTo>
                  <a:cubicBezTo>
                    <a:pt x="71" y="348"/>
                    <a:pt x="71" y="348"/>
                    <a:pt x="71" y="348"/>
                  </a:cubicBezTo>
                  <a:cubicBezTo>
                    <a:pt x="71" y="348"/>
                    <a:pt x="71" y="348"/>
                    <a:pt x="71" y="348"/>
                  </a:cubicBezTo>
                  <a:cubicBezTo>
                    <a:pt x="71" y="349"/>
                    <a:pt x="71" y="349"/>
                    <a:pt x="71" y="349"/>
                  </a:cubicBezTo>
                  <a:cubicBezTo>
                    <a:pt x="71" y="349"/>
                    <a:pt x="71" y="349"/>
                    <a:pt x="71" y="349"/>
                  </a:cubicBezTo>
                  <a:cubicBezTo>
                    <a:pt x="71" y="350"/>
                    <a:pt x="71" y="350"/>
                    <a:pt x="71" y="350"/>
                  </a:cubicBezTo>
                  <a:cubicBezTo>
                    <a:pt x="71" y="350"/>
                    <a:pt x="71" y="350"/>
                    <a:pt x="71" y="350"/>
                  </a:cubicBezTo>
                  <a:cubicBezTo>
                    <a:pt x="71" y="350"/>
                    <a:pt x="71" y="350"/>
                    <a:pt x="71" y="350"/>
                  </a:cubicBezTo>
                  <a:cubicBezTo>
                    <a:pt x="71" y="350"/>
                    <a:pt x="71" y="350"/>
                    <a:pt x="71" y="350"/>
                  </a:cubicBezTo>
                  <a:cubicBezTo>
                    <a:pt x="72" y="351"/>
                    <a:pt x="72" y="351"/>
                    <a:pt x="72" y="351"/>
                  </a:cubicBezTo>
                  <a:cubicBezTo>
                    <a:pt x="72" y="351"/>
                    <a:pt x="72" y="351"/>
                    <a:pt x="72" y="351"/>
                  </a:cubicBezTo>
                  <a:cubicBezTo>
                    <a:pt x="72" y="351"/>
                    <a:pt x="72" y="351"/>
                    <a:pt x="72" y="351"/>
                  </a:cubicBezTo>
                  <a:cubicBezTo>
                    <a:pt x="72" y="351"/>
                    <a:pt x="72" y="351"/>
                    <a:pt x="72" y="351"/>
                  </a:cubicBezTo>
                  <a:cubicBezTo>
                    <a:pt x="72" y="352"/>
                    <a:pt x="72" y="352"/>
                    <a:pt x="72" y="352"/>
                  </a:cubicBezTo>
                  <a:cubicBezTo>
                    <a:pt x="72" y="352"/>
                    <a:pt x="72" y="352"/>
                    <a:pt x="72" y="352"/>
                  </a:cubicBezTo>
                  <a:cubicBezTo>
                    <a:pt x="72" y="352"/>
                    <a:pt x="72" y="352"/>
                    <a:pt x="72" y="352"/>
                  </a:cubicBezTo>
                  <a:cubicBezTo>
                    <a:pt x="72" y="352"/>
                    <a:pt x="72" y="352"/>
                    <a:pt x="72" y="352"/>
                  </a:cubicBezTo>
                  <a:cubicBezTo>
                    <a:pt x="72" y="352"/>
                    <a:pt x="73" y="353"/>
                    <a:pt x="73" y="353"/>
                  </a:cubicBezTo>
                  <a:cubicBezTo>
                    <a:pt x="73" y="353"/>
                    <a:pt x="73" y="353"/>
                    <a:pt x="73" y="353"/>
                  </a:cubicBezTo>
                  <a:cubicBezTo>
                    <a:pt x="73" y="353"/>
                    <a:pt x="73" y="353"/>
                    <a:pt x="73" y="353"/>
                  </a:cubicBezTo>
                  <a:cubicBezTo>
                    <a:pt x="73" y="353"/>
                    <a:pt x="73" y="353"/>
                    <a:pt x="73" y="353"/>
                  </a:cubicBezTo>
                  <a:cubicBezTo>
                    <a:pt x="73" y="353"/>
                    <a:pt x="73" y="354"/>
                    <a:pt x="73" y="354"/>
                  </a:cubicBezTo>
                  <a:cubicBezTo>
                    <a:pt x="73" y="354"/>
                    <a:pt x="73" y="354"/>
                    <a:pt x="73" y="354"/>
                  </a:cubicBezTo>
                  <a:cubicBezTo>
                    <a:pt x="74" y="354"/>
                    <a:pt x="74" y="354"/>
                    <a:pt x="74" y="354"/>
                  </a:cubicBezTo>
                  <a:cubicBezTo>
                    <a:pt x="74" y="354"/>
                    <a:pt x="74" y="354"/>
                    <a:pt x="74" y="354"/>
                  </a:cubicBezTo>
                  <a:cubicBezTo>
                    <a:pt x="74" y="355"/>
                    <a:pt x="74" y="355"/>
                    <a:pt x="74" y="355"/>
                  </a:cubicBezTo>
                  <a:cubicBezTo>
                    <a:pt x="74" y="355"/>
                    <a:pt x="74" y="355"/>
                    <a:pt x="74" y="355"/>
                  </a:cubicBezTo>
                  <a:cubicBezTo>
                    <a:pt x="74" y="355"/>
                    <a:pt x="74" y="355"/>
                    <a:pt x="74" y="355"/>
                  </a:cubicBezTo>
                  <a:cubicBezTo>
                    <a:pt x="74" y="355"/>
                    <a:pt x="74" y="355"/>
                    <a:pt x="74" y="355"/>
                  </a:cubicBezTo>
                  <a:cubicBezTo>
                    <a:pt x="75" y="356"/>
                    <a:pt x="75" y="356"/>
                    <a:pt x="75" y="356"/>
                  </a:cubicBezTo>
                  <a:cubicBezTo>
                    <a:pt x="75" y="356"/>
                    <a:pt x="75" y="356"/>
                    <a:pt x="75" y="356"/>
                  </a:cubicBezTo>
                  <a:cubicBezTo>
                    <a:pt x="75" y="356"/>
                    <a:pt x="75" y="356"/>
                    <a:pt x="75" y="356"/>
                  </a:cubicBezTo>
                  <a:cubicBezTo>
                    <a:pt x="75" y="356"/>
                    <a:pt x="75" y="356"/>
                    <a:pt x="75" y="356"/>
                  </a:cubicBezTo>
                  <a:cubicBezTo>
                    <a:pt x="75" y="356"/>
                    <a:pt x="75" y="357"/>
                    <a:pt x="75" y="357"/>
                  </a:cubicBezTo>
                  <a:cubicBezTo>
                    <a:pt x="75" y="357"/>
                    <a:pt x="75" y="357"/>
                    <a:pt x="75" y="357"/>
                  </a:cubicBezTo>
                  <a:cubicBezTo>
                    <a:pt x="76" y="357"/>
                    <a:pt x="76" y="357"/>
                    <a:pt x="76" y="357"/>
                  </a:cubicBezTo>
                  <a:cubicBezTo>
                    <a:pt x="76" y="357"/>
                    <a:pt x="76" y="357"/>
                    <a:pt x="76" y="357"/>
                  </a:cubicBezTo>
                  <a:cubicBezTo>
                    <a:pt x="76" y="358"/>
                    <a:pt x="76" y="358"/>
                    <a:pt x="76" y="358"/>
                  </a:cubicBezTo>
                  <a:cubicBezTo>
                    <a:pt x="76" y="358"/>
                    <a:pt x="76" y="358"/>
                    <a:pt x="76" y="358"/>
                  </a:cubicBezTo>
                  <a:cubicBezTo>
                    <a:pt x="76" y="358"/>
                    <a:pt x="76" y="358"/>
                    <a:pt x="76" y="358"/>
                  </a:cubicBezTo>
                  <a:cubicBezTo>
                    <a:pt x="76" y="358"/>
                    <a:pt x="76" y="358"/>
                    <a:pt x="76" y="358"/>
                  </a:cubicBezTo>
                  <a:cubicBezTo>
                    <a:pt x="77" y="358"/>
                    <a:pt x="77" y="358"/>
                    <a:pt x="77" y="358"/>
                  </a:cubicBezTo>
                  <a:cubicBezTo>
                    <a:pt x="77" y="358"/>
                    <a:pt x="77" y="358"/>
                    <a:pt x="77" y="358"/>
                  </a:cubicBezTo>
                  <a:cubicBezTo>
                    <a:pt x="77" y="359"/>
                    <a:pt x="77" y="359"/>
                    <a:pt x="77" y="359"/>
                  </a:cubicBezTo>
                  <a:cubicBezTo>
                    <a:pt x="77" y="359"/>
                    <a:pt x="77" y="359"/>
                    <a:pt x="77" y="359"/>
                  </a:cubicBezTo>
                  <a:cubicBezTo>
                    <a:pt x="78" y="359"/>
                    <a:pt x="78" y="359"/>
                    <a:pt x="78" y="359"/>
                  </a:cubicBezTo>
                  <a:cubicBezTo>
                    <a:pt x="78" y="359"/>
                    <a:pt x="78" y="359"/>
                    <a:pt x="78" y="359"/>
                  </a:cubicBezTo>
                  <a:cubicBezTo>
                    <a:pt x="78" y="360"/>
                    <a:pt x="78" y="360"/>
                    <a:pt x="78" y="360"/>
                  </a:cubicBezTo>
                  <a:cubicBezTo>
                    <a:pt x="78" y="360"/>
                    <a:pt x="78" y="360"/>
                    <a:pt x="78" y="360"/>
                  </a:cubicBezTo>
                  <a:cubicBezTo>
                    <a:pt x="79" y="360"/>
                    <a:pt x="79" y="360"/>
                    <a:pt x="79" y="360"/>
                  </a:cubicBezTo>
                  <a:cubicBezTo>
                    <a:pt x="79" y="360"/>
                    <a:pt x="79" y="360"/>
                    <a:pt x="79" y="360"/>
                  </a:cubicBezTo>
                  <a:cubicBezTo>
                    <a:pt x="79" y="360"/>
                    <a:pt x="79" y="360"/>
                    <a:pt x="79" y="360"/>
                  </a:cubicBezTo>
                  <a:cubicBezTo>
                    <a:pt x="79" y="360"/>
                    <a:pt x="79" y="360"/>
                    <a:pt x="79" y="360"/>
                  </a:cubicBezTo>
                  <a:cubicBezTo>
                    <a:pt x="79" y="360"/>
                    <a:pt x="79" y="361"/>
                    <a:pt x="79" y="361"/>
                  </a:cubicBezTo>
                  <a:cubicBezTo>
                    <a:pt x="79" y="361"/>
                    <a:pt x="79" y="361"/>
                    <a:pt x="79" y="361"/>
                  </a:cubicBezTo>
                  <a:cubicBezTo>
                    <a:pt x="80" y="361"/>
                    <a:pt x="80" y="361"/>
                    <a:pt x="80" y="361"/>
                  </a:cubicBezTo>
                  <a:cubicBezTo>
                    <a:pt x="80" y="361"/>
                    <a:pt x="80" y="361"/>
                    <a:pt x="80" y="361"/>
                  </a:cubicBezTo>
                  <a:cubicBezTo>
                    <a:pt x="80" y="361"/>
                    <a:pt x="80" y="361"/>
                    <a:pt x="80" y="361"/>
                  </a:cubicBezTo>
                  <a:cubicBezTo>
                    <a:pt x="80" y="361"/>
                    <a:pt x="80" y="361"/>
                    <a:pt x="80" y="361"/>
                  </a:cubicBezTo>
                  <a:cubicBezTo>
                    <a:pt x="81" y="362"/>
                    <a:pt x="81" y="362"/>
                    <a:pt x="81" y="362"/>
                  </a:cubicBezTo>
                  <a:cubicBezTo>
                    <a:pt x="81" y="362"/>
                    <a:pt x="81" y="362"/>
                    <a:pt x="81" y="362"/>
                  </a:cubicBezTo>
                  <a:cubicBezTo>
                    <a:pt x="81" y="362"/>
                    <a:pt x="81" y="362"/>
                    <a:pt x="81" y="362"/>
                  </a:cubicBezTo>
                  <a:cubicBezTo>
                    <a:pt x="81" y="362"/>
                    <a:pt x="81" y="362"/>
                    <a:pt x="81" y="362"/>
                  </a:cubicBezTo>
                  <a:cubicBezTo>
                    <a:pt x="82" y="362"/>
                    <a:pt x="82" y="362"/>
                    <a:pt x="82" y="362"/>
                  </a:cubicBezTo>
                  <a:cubicBezTo>
                    <a:pt x="82" y="362"/>
                    <a:pt x="82" y="362"/>
                    <a:pt x="82" y="362"/>
                  </a:cubicBezTo>
                  <a:cubicBezTo>
                    <a:pt x="82" y="363"/>
                    <a:pt x="82" y="363"/>
                    <a:pt x="82" y="363"/>
                  </a:cubicBezTo>
                  <a:cubicBezTo>
                    <a:pt x="82" y="363"/>
                    <a:pt x="82" y="363"/>
                    <a:pt x="82" y="363"/>
                  </a:cubicBezTo>
                  <a:cubicBezTo>
                    <a:pt x="83" y="363"/>
                    <a:pt x="83" y="363"/>
                    <a:pt x="83" y="363"/>
                  </a:cubicBezTo>
                  <a:cubicBezTo>
                    <a:pt x="83" y="363"/>
                    <a:pt x="83" y="363"/>
                    <a:pt x="83" y="363"/>
                  </a:cubicBezTo>
                  <a:cubicBezTo>
                    <a:pt x="83" y="363"/>
                    <a:pt x="83" y="363"/>
                    <a:pt x="83" y="363"/>
                  </a:cubicBezTo>
                  <a:cubicBezTo>
                    <a:pt x="83" y="363"/>
                    <a:pt x="83" y="363"/>
                    <a:pt x="83" y="363"/>
                  </a:cubicBezTo>
                  <a:cubicBezTo>
                    <a:pt x="84" y="363"/>
                    <a:pt x="84" y="363"/>
                    <a:pt x="84" y="363"/>
                  </a:cubicBezTo>
                  <a:cubicBezTo>
                    <a:pt x="84" y="363"/>
                    <a:pt x="84" y="363"/>
                    <a:pt x="84" y="363"/>
                  </a:cubicBezTo>
                  <a:cubicBezTo>
                    <a:pt x="84" y="363"/>
                    <a:pt x="84" y="364"/>
                    <a:pt x="85" y="364"/>
                  </a:cubicBezTo>
                  <a:cubicBezTo>
                    <a:pt x="85" y="364"/>
                    <a:pt x="85" y="364"/>
                    <a:pt x="85" y="364"/>
                  </a:cubicBezTo>
                  <a:cubicBezTo>
                    <a:pt x="85" y="364"/>
                    <a:pt x="85" y="364"/>
                    <a:pt x="85" y="364"/>
                  </a:cubicBezTo>
                  <a:cubicBezTo>
                    <a:pt x="85" y="364"/>
                    <a:pt x="85" y="364"/>
                    <a:pt x="85" y="364"/>
                  </a:cubicBezTo>
                  <a:cubicBezTo>
                    <a:pt x="86" y="364"/>
                    <a:pt x="86" y="364"/>
                    <a:pt x="86" y="364"/>
                  </a:cubicBezTo>
                  <a:cubicBezTo>
                    <a:pt x="86" y="364"/>
                    <a:pt x="86" y="364"/>
                    <a:pt x="86" y="364"/>
                  </a:cubicBezTo>
                  <a:cubicBezTo>
                    <a:pt x="86" y="364"/>
                    <a:pt x="86" y="364"/>
                    <a:pt x="86" y="364"/>
                  </a:cubicBezTo>
                  <a:cubicBezTo>
                    <a:pt x="86" y="364"/>
                    <a:pt x="86" y="364"/>
                    <a:pt x="86" y="364"/>
                  </a:cubicBezTo>
                  <a:cubicBezTo>
                    <a:pt x="87" y="364"/>
                    <a:pt x="87" y="364"/>
                    <a:pt x="87" y="364"/>
                  </a:cubicBezTo>
                  <a:cubicBezTo>
                    <a:pt x="87" y="364"/>
                    <a:pt x="87" y="364"/>
                    <a:pt x="87" y="364"/>
                  </a:cubicBezTo>
                  <a:cubicBezTo>
                    <a:pt x="87" y="365"/>
                    <a:pt x="87" y="365"/>
                    <a:pt x="87" y="365"/>
                  </a:cubicBezTo>
                  <a:cubicBezTo>
                    <a:pt x="87" y="365"/>
                    <a:pt x="87" y="365"/>
                    <a:pt x="87" y="365"/>
                  </a:cubicBezTo>
                  <a:cubicBezTo>
                    <a:pt x="88" y="365"/>
                    <a:pt x="88" y="365"/>
                    <a:pt x="88" y="365"/>
                  </a:cubicBezTo>
                  <a:cubicBezTo>
                    <a:pt x="88" y="365"/>
                    <a:pt x="88" y="365"/>
                    <a:pt x="88" y="365"/>
                  </a:cubicBezTo>
                  <a:cubicBezTo>
                    <a:pt x="88" y="365"/>
                    <a:pt x="88" y="365"/>
                    <a:pt x="88" y="365"/>
                  </a:cubicBezTo>
                  <a:cubicBezTo>
                    <a:pt x="88" y="365"/>
                    <a:pt x="88" y="365"/>
                    <a:pt x="88" y="365"/>
                  </a:cubicBezTo>
                  <a:cubicBezTo>
                    <a:pt x="89" y="365"/>
                    <a:pt x="89" y="365"/>
                    <a:pt x="89" y="365"/>
                  </a:cubicBezTo>
                  <a:cubicBezTo>
                    <a:pt x="89" y="365"/>
                    <a:pt x="89" y="365"/>
                    <a:pt x="89" y="365"/>
                  </a:cubicBezTo>
                  <a:cubicBezTo>
                    <a:pt x="89" y="365"/>
                    <a:pt x="89" y="365"/>
                    <a:pt x="90" y="365"/>
                  </a:cubicBezTo>
                  <a:cubicBezTo>
                    <a:pt x="90" y="365"/>
                    <a:pt x="90" y="365"/>
                    <a:pt x="90" y="365"/>
                  </a:cubicBezTo>
                  <a:cubicBezTo>
                    <a:pt x="90" y="365"/>
                    <a:pt x="90" y="365"/>
                    <a:pt x="90" y="365"/>
                  </a:cubicBezTo>
                  <a:cubicBezTo>
                    <a:pt x="90" y="365"/>
                    <a:pt x="90" y="365"/>
                    <a:pt x="90" y="365"/>
                  </a:cubicBezTo>
                  <a:cubicBezTo>
                    <a:pt x="91" y="365"/>
                    <a:pt x="91" y="365"/>
                    <a:pt x="91" y="365"/>
                  </a:cubicBezTo>
                  <a:cubicBezTo>
                    <a:pt x="91" y="365"/>
                    <a:pt x="91" y="365"/>
                    <a:pt x="91" y="365"/>
                  </a:cubicBezTo>
                  <a:cubicBezTo>
                    <a:pt x="91" y="365"/>
                    <a:pt x="91" y="365"/>
                    <a:pt x="91" y="365"/>
                  </a:cubicBezTo>
                  <a:cubicBezTo>
                    <a:pt x="91" y="365"/>
                    <a:pt x="91" y="365"/>
                    <a:pt x="91" y="365"/>
                  </a:cubicBezTo>
                  <a:cubicBezTo>
                    <a:pt x="92" y="365"/>
                    <a:pt x="92" y="365"/>
                    <a:pt x="92" y="365"/>
                  </a:cubicBezTo>
                  <a:cubicBezTo>
                    <a:pt x="92" y="365"/>
                    <a:pt x="92" y="365"/>
                    <a:pt x="92" y="365"/>
                  </a:cubicBezTo>
                  <a:cubicBezTo>
                    <a:pt x="93" y="365"/>
                    <a:pt x="93" y="365"/>
                    <a:pt x="93" y="365"/>
                  </a:cubicBezTo>
                  <a:cubicBezTo>
                    <a:pt x="93" y="365"/>
                    <a:pt x="93" y="365"/>
                    <a:pt x="93" y="365"/>
                  </a:cubicBezTo>
                  <a:cubicBezTo>
                    <a:pt x="93" y="365"/>
                    <a:pt x="93" y="365"/>
                    <a:pt x="93" y="365"/>
                  </a:cubicBezTo>
                  <a:cubicBezTo>
                    <a:pt x="93" y="365"/>
                    <a:pt x="94" y="366"/>
                    <a:pt x="94" y="366"/>
                  </a:cubicBezTo>
                  <a:cubicBezTo>
                    <a:pt x="100" y="366"/>
                    <a:pt x="100" y="366"/>
                    <a:pt x="100" y="366"/>
                  </a:cubicBezTo>
                  <a:cubicBezTo>
                    <a:pt x="106" y="366"/>
                    <a:pt x="106" y="366"/>
                    <a:pt x="106" y="366"/>
                  </a:cubicBezTo>
                  <a:cubicBezTo>
                    <a:pt x="124" y="366"/>
                    <a:pt x="140" y="381"/>
                    <a:pt x="140" y="400"/>
                  </a:cubicBezTo>
                  <a:cubicBezTo>
                    <a:pt x="140" y="426"/>
                    <a:pt x="140" y="426"/>
                    <a:pt x="140" y="426"/>
                  </a:cubicBezTo>
                  <a:cubicBezTo>
                    <a:pt x="140" y="466"/>
                    <a:pt x="140" y="466"/>
                    <a:pt x="140" y="466"/>
                  </a:cubicBezTo>
                  <a:cubicBezTo>
                    <a:pt x="140" y="467"/>
                    <a:pt x="140" y="467"/>
                    <a:pt x="140" y="467"/>
                  </a:cubicBezTo>
                  <a:cubicBezTo>
                    <a:pt x="140" y="481"/>
                    <a:pt x="151" y="492"/>
                    <a:pt x="164" y="492"/>
                  </a:cubicBezTo>
                  <a:cubicBezTo>
                    <a:pt x="237" y="492"/>
                    <a:pt x="237" y="492"/>
                    <a:pt x="237" y="492"/>
                  </a:cubicBezTo>
                  <a:cubicBezTo>
                    <a:pt x="251" y="492"/>
                    <a:pt x="262" y="481"/>
                    <a:pt x="262" y="467"/>
                  </a:cubicBezTo>
                  <a:cubicBezTo>
                    <a:pt x="262" y="464"/>
                    <a:pt x="262" y="464"/>
                    <a:pt x="262" y="464"/>
                  </a:cubicBezTo>
                  <a:cubicBezTo>
                    <a:pt x="262" y="252"/>
                    <a:pt x="262" y="252"/>
                    <a:pt x="262" y="252"/>
                  </a:cubicBezTo>
                  <a:cubicBezTo>
                    <a:pt x="262" y="243"/>
                    <a:pt x="258" y="235"/>
                    <a:pt x="241" y="235"/>
                  </a:cubicBezTo>
                  <a:cubicBezTo>
                    <a:pt x="223" y="235"/>
                    <a:pt x="223" y="235"/>
                    <a:pt x="223" y="235"/>
                  </a:cubicBezTo>
                  <a:cubicBezTo>
                    <a:pt x="209" y="235"/>
                    <a:pt x="198" y="224"/>
                    <a:pt x="198" y="211"/>
                  </a:cubicBezTo>
                  <a:cubicBezTo>
                    <a:pt x="198" y="202"/>
                    <a:pt x="198" y="202"/>
                    <a:pt x="198" y="202"/>
                  </a:cubicBezTo>
                  <a:cubicBezTo>
                    <a:pt x="198" y="189"/>
                    <a:pt x="209" y="178"/>
                    <a:pt x="223" y="178"/>
                  </a:cubicBezTo>
                  <a:cubicBezTo>
                    <a:pt x="273" y="178"/>
                    <a:pt x="323" y="178"/>
                    <a:pt x="373" y="178"/>
                  </a:cubicBezTo>
                  <a:cubicBezTo>
                    <a:pt x="387" y="178"/>
                    <a:pt x="397" y="167"/>
                    <a:pt x="397" y="154"/>
                  </a:cubicBezTo>
                  <a:cubicBezTo>
                    <a:pt x="397" y="88"/>
                    <a:pt x="397" y="88"/>
                    <a:pt x="397" y="88"/>
                  </a:cubicBezTo>
                  <a:cubicBezTo>
                    <a:pt x="397" y="86"/>
                    <a:pt x="398" y="85"/>
                    <a:pt x="397" y="85"/>
                  </a:cubicBezTo>
                  <a:cubicBezTo>
                    <a:pt x="397" y="0"/>
                    <a:pt x="397" y="0"/>
                    <a:pt x="397" y="0"/>
                  </a:cubicBezTo>
                  <a:cubicBezTo>
                    <a:pt x="360" y="0"/>
                    <a:pt x="360" y="0"/>
                    <a:pt x="360" y="0"/>
                  </a:cubicBezTo>
                  <a:cubicBezTo>
                    <a:pt x="350" y="0"/>
                    <a:pt x="340" y="7"/>
                    <a:pt x="337" y="17"/>
                  </a:cubicBezTo>
                  <a:cubicBezTo>
                    <a:pt x="337" y="35"/>
                    <a:pt x="337" y="35"/>
                    <a:pt x="337" y="35"/>
                  </a:cubicBezTo>
                  <a:cubicBezTo>
                    <a:pt x="337" y="48"/>
                    <a:pt x="326" y="59"/>
                    <a:pt x="313" y="59"/>
                  </a:cubicBezTo>
                  <a:cubicBezTo>
                    <a:pt x="267" y="59"/>
                    <a:pt x="267" y="59"/>
                    <a:pt x="267" y="59"/>
                  </a:cubicBezTo>
                  <a:cubicBezTo>
                    <a:pt x="267" y="97"/>
                    <a:pt x="267" y="97"/>
                    <a:pt x="267" y="97"/>
                  </a:cubicBezTo>
                  <a:cubicBezTo>
                    <a:pt x="267" y="110"/>
                    <a:pt x="256" y="121"/>
                    <a:pt x="243" y="121"/>
                  </a:cubicBezTo>
                  <a:cubicBezTo>
                    <a:pt x="207" y="121"/>
                    <a:pt x="207" y="121"/>
                    <a:pt x="207" y="121"/>
                  </a:cubicBezTo>
                  <a:close/>
                  <a:moveTo>
                    <a:pt x="70" y="341"/>
                  </a:moveTo>
                  <a:cubicBezTo>
                    <a:pt x="70" y="341"/>
                    <a:pt x="70" y="341"/>
                    <a:pt x="70" y="341"/>
                  </a:cubicBezTo>
                  <a:cubicBezTo>
                    <a:pt x="70" y="341"/>
                    <a:pt x="70" y="341"/>
                    <a:pt x="70" y="341"/>
                  </a:cubicBezTo>
                  <a:close/>
                  <a:moveTo>
                    <a:pt x="0" y="279"/>
                  </a:moveTo>
                  <a:cubicBezTo>
                    <a:pt x="0" y="279"/>
                    <a:pt x="0" y="279"/>
                    <a:pt x="0" y="279"/>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98" name="Freeform 39">
              <a:extLst>
                <a:ext uri="{FF2B5EF4-FFF2-40B4-BE49-F238E27FC236}">
                  <a16:creationId xmlns:a16="http://schemas.microsoft.com/office/drawing/2014/main" id="{8B4183DB-1669-45E0-BF46-383730C3999D}"/>
                </a:ext>
              </a:extLst>
            </p:cNvPr>
            <p:cNvSpPr>
              <a:spLocks/>
            </p:cNvSpPr>
            <p:nvPr userDrawn="1"/>
          </p:nvSpPr>
          <p:spPr bwMode="auto">
            <a:xfrm>
              <a:off x="4977" y="2910"/>
              <a:ext cx="503" cy="756"/>
            </a:xfrm>
            <a:custGeom>
              <a:avLst/>
              <a:gdLst>
                <a:gd name="T0" fmla="*/ 158 w 285"/>
                <a:gd name="T1" fmla="*/ 428 h 428"/>
                <a:gd name="T2" fmla="*/ 285 w 285"/>
                <a:gd name="T3" fmla="*/ 428 h 428"/>
                <a:gd name="T4" fmla="*/ 285 w 285"/>
                <a:gd name="T5" fmla="*/ 0 h 428"/>
                <a:gd name="T6" fmla="*/ 229 w 285"/>
                <a:gd name="T7" fmla="*/ 0 h 428"/>
                <a:gd name="T8" fmla="*/ 200 w 285"/>
                <a:gd name="T9" fmla="*/ 29 h 428"/>
                <a:gd name="T10" fmla="*/ 200 w 285"/>
                <a:gd name="T11" fmla="*/ 64 h 428"/>
                <a:gd name="T12" fmla="*/ 99 w 285"/>
                <a:gd name="T13" fmla="*/ 64 h 428"/>
                <a:gd name="T14" fmla="*/ 69 w 285"/>
                <a:gd name="T15" fmla="*/ 94 h 428"/>
                <a:gd name="T16" fmla="*/ 69 w 285"/>
                <a:gd name="T17" fmla="*/ 120 h 428"/>
                <a:gd name="T18" fmla="*/ 30 w 285"/>
                <a:gd name="T19" fmla="*/ 120 h 428"/>
                <a:gd name="T20" fmla="*/ 0 w 285"/>
                <a:gd name="T21" fmla="*/ 149 h 428"/>
                <a:gd name="T22" fmla="*/ 0 w 285"/>
                <a:gd name="T23" fmla="*/ 278 h 428"/>
                <a:gd name="T24" fmla="*/ 30 w 285"/>
                <a:gd name="T25" fmla="*/ 308 h 428"/>
                <a:gd name="T26" fmla="*/ 52 w 285"/>
                <a:gd name="T27" fmla="*/ 308 h 428"/>
                <a:gd name="T28" fmla="*/ 69 w 285"/>
                <a:gd name="T29" fmla="*/ 326 h 428"/>
                <a:gd name="T30" fmla="*/ 69 w 285"/>
                <a:gd name="T31" fmla="*/ 339 h 428"/>
                <a:gd name="T32" fmla="*/ 99 w 285"/>
                <a:gd name="T33" fmla="*/ 368 h 428"/>
                <a:gd name="T34" fmla="*/ 133 w 285"/>
                <a:gd name="T35" fmla="*/ 368 h 428"/>
                <a:gd name="T36" fmla="*/ 133 w 285"/>
                <a:gd name="T37" fmla="*/ 404 h 428"/>
                <a:gd name="T38" fmla="*/ 158 w 285"/>
                <a:gd name="T39" fmla="*/ 428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 h="428">
                  <a:moveTo>
                    <a:pt x="158" y="428"/>
                  </a:moveTo>
                  <a:cubicBezTo>
                    <a:pt x="285" y="428"/>
                    <a:pt x="285" y="428"/>
                    <a:pt x="285" y="428"/>
                  </a:cubicBezTo>
                  <a:cubicBezTo>
                    <a:pt x="285" y="0"/>
                    <a:pt x="285" y="0"/>
                    <a:pt x="285" y="0"/>
                  </a:cubicBezTo>
                  <a:cubicBezTo>
                    <a:pt x="229" y="0"/>
                    <a:pt x="229" y="0"/>
                    <a:pt x="229" y="0"/>
                  </a:cubicBezTo>
                  <a:cubicBezTo>
                    <a:pt x="213" y="0"/>
                    <a:pt x="200" y="13"/>
                    <a:pt x="200" y="29"/>
                  </a:cubicBezTo>
                  <a:cubicBezTo>
                    <a:pt x="200" y="64"/>
                    <a:pt x="200" y="64"/>
                    <a:pt x="200" y="64"/>
                  </a:cubicBezTo>
                  <a:cubicBezTo>
                    <a:pt x="99" y="64"/>
                    <a:pt x="99" y="64"/>
                    <a:pt x="99" y="64"/>
                  </a:cubicBezTo>
                  <a:cubicBezTo>
                    <a:pt x="83" y="64"/>
                    <a:pt x="69" y="78"/>
                    <a:pt x="69" y="94"/>
                  </a:cubicBezTo>
                  <a:cubicBezTo>
                    <a:pt x="69" y="120"/>
                    <a:pt x="69" y="120"/>
                    <a:pt x="69" y="120"/>
                  </a:cubicBezTo>
                  <a:cubicBezTo>
                    <a:pt x="30" y="120"/>
                    <a:pt x="30" y="120"/>
                    <a:pt x="30" y="120"/>
                  </a:cubicBezTo>
                  <a:cubicBezTo>
                    <a:pt x="14" y="120"/>
                    <a:pt x="0" y="133"/>
                    <a:pt x="0" y="149"/>
                  </a:cubicBezTo>
                  <a:cubicBezTo>
                    <a:pt x="0" y="278"/>
                    <a:pt x="0" y="278"/>
                    <a:pt x="0" y="278"/>
                  </a:cubicBezTo>
                  <a:cubicBezTo>
                    <a:pt x="0" y="295"/>
                    <a:pt x="14" y="308"/>
                    <a:pt x="30" y="308"/>
                  </a:cubicBezTo>
                  <a:cubicBezTo>
                    <a:pt x="52" y="308"/>
                    <a:pt x="52" y="308"/>
                    <a:pt x="52" y="308"/>
                  </a:cubicBezTo>
                  <a:cubicBezTo>
                    <a:pt x="63" y="309"/>
                    <a:pt x="70" y="317"/>
                    <a:pt x="69" y="326"/>
                  </a:cubicBezTo>
                  <a:cubicBezTo>
                    <a:pt x="69" y="339"/>
                    <a:pt x="69" y="339"/>
                    <a:pt x="69" y="339"/>
                  </a:cubicBezTo>
                  <a:cubicBezTo>
                    <a:pt x="69" y="355"/>
                    <a:pt x="83" y="368"/>
                    <a:pt x="99" y="368"/>
                  </a:cubicBezTo>
                  <a:cubicBezTo>
                    <a:pt x="133" y="368"/>
                    <a:pt x="133" y="368"/>
                    <a:pt x="133" y="368"/>
                  </a:cubicBezTo>
                  <a:cubicBezTo>
                    <a:pt x="133" y="404"/>
                    <a:pt x="133" y="404"/>
                    <a:pt x="133" y="404"/>
                  </a:cubicBezTo>
                  <a:cubicBezTo>
                    <a:pt x="133" y="418"/>
                    <a:pt x="144" y="428"/>
                    <a:pt x="158" y="428"/>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99" name="Freeform 42">
              <a:extLst>
                <a:ext uri="{FF2B5EF4-FFF2-40B4-BE49-F238E27FC236}">
                  <a16:creationId xmlns:a16="http://schemas.microsoft.com/office/drawing/2014/main" id="{B30CAC8E-0891-44D6-99C7-D36F09146CD7}"/>
                </a:ext>
              </a:extLst>
            </p:cNvPr>
            <p:cNvSpPr>
              <a:spLocks/>
            </p:cNvSpPr>
            <p:nvPr userDrawn="1"/>
          </p:nvSpPr>
          <p:spPr bwMode="auto">
            <a:xfrm>
              <a:off x="4529" y="2604"/>
              <a:ext cx="734" cy="417"/>
            </a:xfrm>
            <a:custGeom>
              <a:avLst/>
              <a:gdLst>
                <a:gd name="T0" fmla="*/ 0 w 416"/>
                <a:gd name="T1" fmla="*/ 87 h 236"/>
                <a:gd name="T2" fmla="*/ 0 w 416"/>
                <a:gd name="T3" fmla="*/ 236 h 236"/>
                <a:gd name="T4" fmla="*/ 59 w 416"/>
                <a:gd name="T5" fmla="*/ 236 h 236"/>
                <a:gd name="T6" fmla="*/ 59 w 416"/>
                <a:gd name="T7" fmla="*/ 236 h 236"/>
                <a:gd name="T8" fmla="*/ 95 w 416"/>
                <a:gd name="T9" fmla="*/ 236 h 236"/>
                <a:gd name="T10" fmla="*/ 119 w 416"/>
                <a:gd name="T11" fmla="*/ 212 h 236"/>
                <a:gd name="T12" fmla="*/ 119 w 416"/>
                <a:gd name="T13" fmla="*/ 174 h 236"/>
                <a:gd name="T14" fmla="*/ 165 w 416"/>
                <a:gd name="T15" fmla="*/ 174 h 236"/>
                <a:gd name="T16" fmla="*/ 189 w 416"/>
                <a:gd name="T17" fmla="*/ 150 h 236"/>
                <a:gd name="T18" fmla="*/ 189 w 416"/>
                <a:gd name="T19" fmla="*/ 135 h 236"/>
                <a:gd name="T20" fmla="*/ 212 w 416"/>
                <a:gd name="T21" fmla="*/ 117 h 236"/>
                <a:gd name="T22" fmla="*/ 416 w 416"/>
                <a:gd name="T23" fmla="*/ 117 h 236"/>
                <a:gd name="T24" fmla="*/ 416 w 416"/>
                <a:gd name="T25" fmla="*/ 117 h 236"/>
                <a:gd name="T26" fmla="*/ 412 w 416"/>
                <a:gd name="T27" fmla="*/ 117 h 236"/>
                <a:gd name="T28" fmla="*/ 388 w 416"/>
                <a:gd name="T29" fmla="*/ 92 h 236"/>
                <a:gd name="T30" fmla="*/ 388 w 416"/>
                <a:gd name="T31" fmla="*/ 0 h 236"/>
                <a:gd name="T32" fmla="*/ 383 w 416"/>
                <a:gd name="T33" fmla="*/ 0 h 236"/>
                <a:gd name="T34" fmla="*/ 243 w 416"/>
                <a:gd name="T35" fmla="*/ 0 h 236"/>
                <a:gd name="T36" fmla="*/ 222 w 416"/>
                <a:gd name="T37" fmla="*/ 0 h 236"/>
                <a:gd name="T38" fmla="*/ 174 w 416"/>
                <a:gd name="T39" fmla="*/ 0 h 236"/>
                <a:gd name="T40" fmla="*/ 144 w 416"/>
                <a:gd name="T41" fmla="*/ 27 h 236"/>
                <a:gd name="T42" fmla="*/ 110 w 416"/>
                <a:gd name="T43" fmla="*/ 58 h 236"/>
                <a:gd name="T44" fmla="*/ 30 w 416"/>
                <a:gd name="T45" fmla="*/ 58 h 236"/>
                <a:gd name="T46" fmla="*/ 0 w 416"/>
                <a:gd name="T47" fmla="*/ 8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6" h="236">
                  <a:moveTo>
                    <a:pt x="0" y="87"/>
                  </a:moveTo>
                  <a:cubicBezTo>
                    <a:pt x="0" y="236"/>
                    <a:pt x="0" y="236"/>
                    <a:pt x="0" y="236"/>
                  </a:cubicBezTo>
                  <a:cubicBezTo>
                    <a:pt x="59" y="236"/>
                    <a:pt x="59" y="236"/>
                    <a:pt x="59" y="236"/>
                  </a:cubicBezTo>
                  <a:cubicBezTo>
                    <a:pt x="59" y="236"/>
                    <a:pt x="59" y="236"/>
                    <a:pt x="59" y="236"/>
                  </a:cubicBezTo>
                  <a:cubicBezTo>
                    <a:pt x="95" y="236"/>
                    <a:pt x="95" y="236"/>
                    <a:pt x="95" y="236"/>
                  </a:cubicBezTo>
                  <a:cubicBezTo>
                    <a:pt x="108" y="236"/>
                    <a:pt x="119" y="225"/>
                    <a:pt x="119" y="212"/>
                  </a:cubicBezTo>
                  <a:cubicBezTo>
                    <a:pt x="119" y="174"/>
                    <a:pt x="119" y="174"/>
                    <a:pt x="119" y="174"/>
                  </a:cubicBezTo>
                  <a:cubicBezTo>
                    <a:pt x="165" y="174"/>
                    <a:pt x="165" y="174"/>
                    <a:pt x="165" y="174"/>
                  </a:cubicBezTo>
                  <a:cubicBezTo>
                    <a:pt x="178" y="174"/>
                    <a:pt x="189" y="163"/>
                    <a:pt x="189" y="150"/>
                  </a:cubicBezTo>
                  <a:cubicBezTo>
                    <a:pt x="189" y="135"/>
                    <a:pt x="189" y="135"/>
                    <a:pt x="189" y="135"/>
                  </a:cubicBezTo>
                  <a:cubicBezTo>
                    <a:pt x="192" y="125"/>
                    <a:pt x="202" y="117"/>
                    <a:pt x="212" y="117"/>
                  </a:cubicBezTo>
                  <a:cubicBezTo>
                    <a:pt x="282" y="117"/>
                    <a:pt x="216" y="117"/>
                    <a:pt x="416" y="117"/>
                  </a:cubicBezTo>
                  <a:cubicBezTo>
                    <a:pt x="416" y="117"/>
                    <a:pt x="416" y="117"/>
                    <a:pt x="416" y="117"/>
                  </a:cubicBezTo>
                  <a:cubicBezTo>
                    <a:pt x="412" y="117"/>
                    <a:pt x="412" y="117"/>
                    <a:pt x="412" y="117"/>
                  </a:cubicBezTo>
                  <a:cubicBezTo>
                    <a:pt x="399" y="117"/>
                    <a:pt x="388" y="106"/>
                    <a:pt x="388" y="92"/>
                  </a:cubicBezTo>
                  <a:cubicBezTo>
                    <a:pt x="388" y="0"/>
                    <a:pt x="388" y="0"/>
                    <a:pt x="388" y="0"/>
                  </a:cubicBezTo>
                  <a:cubicBezTo>
                    <a:pt x="386" y="0"/>
                    <a:pt x="385" y="0"/>
                    <a:pt x="383" y="0"/>
                  </a:cubicBezTo>
                  <a:cubicBezTo>
                    <a:pt x="243" y="0"/>
                    <a:pt x="243" y="0"/>
                    <a:pt x="243" y="0"/>
                  </a:cubicBezTo>
                  <a:cubicBezTo>
                    <a:pt x="222" y="0"/>
                    <a:pt x="222" y="0"/>
                    <a:pt x="222" y="0"/>
                  </a:cubicBezTo>
                  <a:cubicBezTo>
                    <a:pt x="174" y="0"/>
                    <a:pt x="174" y="0"/>
                    <a:pt x="174" y="0"/>
                  </a:cubicBezTo>
                  <a:cubicBezTo>
                    <a:pt x="158" y="0"/>
                    <a:pt x="146" y="12"/>
                    <a:pt x="144" y="27"/>
                  </a:cubicBezTo>
                  <a:cubicBezTo>
                    <a:pt x="143" y="44"/>
                    <a:pt x="128" y="58"/>
                    <a:pt x="110" y="58"/>
                  </a:cubicBezTo>
                  <a:cubicBezTo>
                    <a:pt x="30" y="58"/>
                    <a:pt x="30" y="58"/>
                    <a:pt x="30" y="58"/>
                  </a:cubicBezTo>
                  <a:cubicBezTo>
                    <a:pt x="14" y="58"/>
                    <a:pt x="0" y="71"/>
                    <a:pt x="0" y="87"/>
                  </a:cubicBezTo>
                  <a:close/>
                </a:path>
              </a:pathLst>
            </a:custGeom>
            <a:solidFill>
              <a:srgbClr val="D1D3D4"/>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b="0" i="0">
                <a:latin typeface="Arial" panose="020B0604020202020204" pitchFamily="34" charset="0"/>
                <a:cs typeface="Arial" panose="020B0604020202020204" pitchFamily="34" charset="0"/>
              </a:endParaRPr>
            </a:p>
          </p:txBody>
        </p:sp>
        <p:sp>
          <p:nvSpPr>
            <p:cNvPr id="100" name="Freeform 43">
              <a:extLst>
                <a:ext uri="{FF2B5EF4-FFF2-40B4-BE49-F238E27FC236}">
                  <a16:creationId xmlns:a16="http://schemas.microsoft.com/office/drawing/2014/main" id="{5FDF8D79-619A-4BB3-9B1B-B410B8F1F27C}"/>
                </a:ext>
              </a:extLst>
            </p:cNvPr>
            <p:cNvSpPr>
              <a:spLocks noEditPoints="1"/>
            </p:cNvSpPr>
            <p:nvPr userDrawn="1"/>
          </p:nvSpPr>
          <p:spPr bwMode="auto">
            <a:xfrm>
              <a:off x="4414" y="2041"/>
              <a:ext cx="1061" cy="876"/>
            </a:xfrm>
            <a:custGeom>
              <a:avLst/>
              <a:gdLst>
                <a:gd name="T0" fmla="*/ 58 w 601"/>
                <a:gd name="T1" fmla="*/ 496 h 496"/>
                <a:gd name="T2" fmla="*/ 65 w 601"/>
                <a:gd name="T3" fmla="*/ 406 h 496"/>
                <a:gd name="T4" fmla="*/ 209 w 601"/>
                <a:gd name="T5" fmla="*/ 346 h 496"/>
                <a:gd name="T6" fmla="*/ 308 w 601"/>
                <a:gd name="T7" fmla="*/ 319 h 496"/>
                <a:gd name="T8" fmla="*/ 453 w 601"/>
                <a:gd name="T9" fmla="*/ 259 h 496"/>
                <a:gd name="T10" fmla="*/ 486 w 601"/>
                <a:gd name="T11" fmla="*/ 235 h 496"/>
                <a:gd name="T12" fmla="*/ 532 w 601"/>
                <a:gd name="T13" fmla="*/ 179 h 496"/>
                <a:gd name="T14" fmla="*/ 601 w 601"/>
                <a:gd name="T15" fmla="*/ 45 h 496"/>
                <a:gd name="T16" fmla="*/ 537 w 601"/>
                <a:gd name="T17" fmla="*/ 45 h 496"/>
                <a:gd name="T18" fmla="*/ 536 w 601"/>
                <a:gd name="T19" fmla="*/ 45 h 496"/>
                <a:gd name="T20" fmla="*/ 535 w 601"/>
                <a:gd name="T21" fmla="*/ 45 h 496"/>
                <a:gd name="T22" fmla="*/ 534 w 601"/>
                <a:gd name="T23" fmla="*/ 45 h 496"/>
                <a:gd name="T24" fmla="*/ 533 w 601"/>
                <a:gd name="T25" fmla="*/ 45 h 496"/>
                <a:gd name="T26" fmla="*/ 532 w 601"/>
                <a:gd name="T27" fmla="*/ 44 h 496"/>
                <a:gd name="T28" fmla="*/ 531 w 601"/>
                <a:gd name="T29" fmla="*/ 44 h 496"/>
                <a:gd name="T30" fmla="*/ 530 w 601"/>
                <a:gd name="T31" fmla="*/ 44 h 496"/>
                <a:gd name="T32" fmla="*/ 530 w 601"/>
                <a:gd name="T33" fmla="*/ 44 h 496"/>
                <a:gd name="T34" fmla="*/ 529 w 601"/>
                <a:gd name="T35" fmla="*/ 43 h 496"/>
                <a:gd name="T36" fmla="*/ 528 w 601"/>
                <a:gd name="T37" fmla="*/ 43 h 496"/>
                <a:gd name="T38" fmla="*/ 527 w 601"/>
                <a:gd name="T39" fmla="*/ 43 h 496"/>
                <a:gd name="T40" fmla="*/ 526 w 601"/>
                <a:gd name="T41" fmla="*/ 42 h 496"/>
                <a:gd name="T42" fmla="*/ 525 w 601"/>
                <a:gd name="T43" fmla="*/ 42 h 496"/>
                <a:gd name="T44" fmla="*/ 525 w 601"/>
                <a:gd name="T45" fmla="*/ 42 h 496"/>
                <a:gd name="T46" fmla="*/ 524 w 601"/>
                <a:gd name="T47" fmla="*/ 41 h 496"/>
                <a:gd name="T48" fmla="*/ 523 w 601"/>
                <a:gd name="T49" fmla="*/ 41 h 496"/>
                <a:gd name="T50" fmla="*/ 522 w 601"/>
                <a:gd name="T51" fmla="*/ 40 h 496"/>
                <a:gd name="T52" fmla="*/ 522 w 601"/>
                <a:gd name="T53" fmla="*/ 40 h 496"/>
                <a:gd name="T54" fmla="*/ 521 w 601"/>
                <a:gd name="T55" fmla="*/ 39 h 496"/>
                <a:gd name="T56" fmla="*/ 521 w 601"/>
                <a:gd name="T57" fmla="*/ 39 h 496"/>
                <a:gd name="T58" fmla="*/ 520 w 601"/>
                <a:gd name="T59" fmla="*/ 38 h 496"/>
                <a:gd name="T60" fmla="*/ 519 w 601"/>
                <a:gd name="T61" fmla="*/ 37 h 496"/>
                <a:gd name="T62" fmla="*/ 519 w 601"/>
                <a:gd name="T63" fmla="*/ 36 h 496"/>
                <a:gd name="T64" fmla="*/ 518 w 601"/>
                <a:gd name="T65" fmla="*/ 36 h 496"/>
                <a:gd name="T66" fmla="*/ 517 w 601"/>
                <a:gd name="T67" fmla="*/ 35 h 496"/>
                <a:gd name="T68" fmla="*/ 517 w 601"/>
                <a:gd name="T69" fmla="*/ 35 h 496"/>
                <a:gd name="T70" fmla="*/ 516 w 601"/>
                <a:gd name="T71" fmla="*/ 34 h 496"/>
                <a:gd name="T72" fmla="*/ 516 w 601"/>
                <a:gd name="T73" fmla="*/ 33 h 496"/>
                <a:gd name="T74" fmla="*/ 516 w 601"/>
                <a:gd name="T75" fmla="*/ 32 h 496"/>
                <a:gd name="T76" fmla="*/ 515 w 601"/>
                <a:gd name="T77" fmla="*/ 32 h 496"/>
                <a:gd name="T78" fmla="*/ 515 w 601"/>
                <a:gd name="T79" fmla="*/ 31 h 496"/>
                <a:gd name="T80" fmla="*/ 515 w 601"/>
                <a:gd name="T81" fmla="*/ 30 h 496"/>
                <a:gd name="T82" fmla="*/ 514 w 601"/>
                <a:gd name="T83" fmla="*/ 29 h 496"/>
                <a:gd name="T84" fmla="*/ 514 w 601"/>
                <a:gd name="T85" fmla="*/ 28 h 496"/>
                <a:gd name="T86" fmla="*/ 514 w 601"/>
                <a:gd name="T87" fmla="*/ 27 h 496"/>
                <a:gd name="T88" fmla="*/ 513 w 601"/>
                <a:gd name="T89" fmla="*/ 27 h 496"/>
                <a:gd name="T90" fmla="*/ 513 w 601"/>
                <a:gd name="T91" fmla="*/ 25 h 496"/>
                <a:gd name="T92" fmla="*/ 513 w 601"/>
                <a:gd name="T93" fmla="*/ 25 h 496"/>
                <a:gd name="T94" fmla="*/ 513 w 601"/>
                <a:gd name="T95" fmla="*/ 24 h 496"/>
                <a:gd name="T96" fmla="*/ 513 w 601"/>
                <a:gd name="T97" fmla="*/ 23 h 496"/>
                <a:gd name="T98" fmla="*/ 513 w 601"/>
                <a:gd name="T99" fmla="*/ 22 h 496"/>
                <a:gd name="T100" fmla="*/ 513 w 601"/>
                <a:gd name="T101" fmla="*/ 21 h 496"/>
                <a:gd name="T102" fmla="*/ 513 w 601"/>
                <a:gd name="T103" fmla="*/ 0 h 496"/>
                <a:gd name="T104" fmla="*/ 144 w 601"/>
                <a:gd name="T105" fmla="*/ 0 h 496"/>
                <a:gd name="T106" fmla="*/ 29 w 601"/>
                <a:gd name="T107" fmla="*/ 58 h 496"/>
                <a:gd name="T108" fmla="*/ 513 w 601"/>
                <a:gd name="T109" fmla="*/ 21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1" h="496">
                  <a:moveTo>
                    <a:pt x="0" y="88"/>
                  </a:moveTo>
                  <a:cubicBezTo>
                    <a:pt x="0" y="496"/>
                    <a:pt x="0" y="496"/>
                    <a:pt x="0" y="496"/>
                  </a:cubicBezTo>
                  <a:cubicBezTo>
                    <a:pt x="58" y="496"/>
                    <a:pt x="58" y="496"/>
                    <a:pt x="58" y="496"/>
                  </a:cubicBezTo>
                  <a:cubicBezTo>
                    <a:pt x="58" y="496"/>
                    <a:pt x="58" y="496"/>
                    <a:pt x="58" y="496"/>
                  </a:cubicBezTo>
                  <a:cubicBezTo>
                    <a:pt x="65" y="496"/>
                    <a:pt x="65" y="496"/>
                    <a:pt x="65" y="496"/>
                  </a:cubicBezTo>
                  <a:cubicBezTo>
                    <a:pt x="65" y="406"/>
                    <a:pt x="65" y="406"/>
                    <a:pt x="65" y="406"/>
                  </a:cubicBezTo>
                  <a:cubicBezTo>
                    <a:pt x="65" y="390"/>
                    <a:pt x="79" y="377"/>
                    <a:pt x="95" y="377"/>
                  </a:cubicBezTo>
                  <a:cubicBezTo>
                    <a:pt x="175" y="377"/>
                    <a:pt x="175" y="377"/>
                    <a:pt x="175" y="377"/>
                  </a:cubicBezTo>
                  <a:cubicBezTo>
                    <a:pt x="193" y="377"/>
                    <a:pt x="208" y="363"/>
                    <a:pt x="209" y="346"/>
                  </a:cubicBezTo>
                  <a:cubicBezTo>
                    <a:pt x="211" y="331"/>
                    <a:pt x="223" y="319"/>
                    <a:pt x="239" y="319"/>
                  </a:cubicBezTo>
                  <a:cubicBezTo>
                    <a:pt x="287" y="319"/>
                    <a:pt x="287" y="319"/>
                    <a:pt x="287" y="319"/>
                  </a:cubicBezTo>
                  <a:cubicBezTo>
                    <a:pt x="308" y="319"/>
                    <a:pt x="308" y="319"/>
                    <a:pt x="308" y="319"/>
                  </a:cubicBezTo>
                  <a:cubicBezTo>
                    <a:pt x="448" y="319"/>
                    <a:pt x="448" y="319"/>
                    <a:pt x="448" y="319"/>
                  </a:cubicBezTo>
                  <a:cubicBezTo>
                    <a:pt x="450" y="319"/>
                    <a:pt x="451" y="319"/>
                    <a:pt x="453" y="319"/>
                  </a:cubicBezTo>
                  <a:cubicBezTo>
                    <a:pt x="453" y="259"/>
                    <a:pt x="453" y="259"/>
                    <a:pt x="453" y="259"/>
                  </a:cubicBezTo>
                  <a:cubicBezTo>
                    <a:pt x="453" y="246"/>
                    <a:pt x="464" y="235"/>
                    <a:pt x="477" y="235"/>
                  </a:cubicBezTo>
                  <a:cubicBezTo>
                    <a:pt x="486" y="235"/>
                    <a:pt x="486" y="235"/>
                    <a:pt x="486" y="235"/>
                  </a:cubicBezTo>
                  <a:cubicBezTo>
                    <a:pt x="486" y="235"/>
                    <a:pt x="486" y="235"/>
                    <a:pt x="486" y="235"/>
                  </a:cubicBezTo>
                  <a:cubicBezTo>
                    <a:pt x="508" y="235"/>
                    <a:pt x="508" y="235"/>
                    <a:pt x="508" y="235"/>
                  </a:cubicBezTo>
                  <a:cubicBezTo>
                    <a:pt x="521" y="235"/>
                    <a:pt x="532" y="224"/>
                    <a:pt x="532" y="211"/>
                  </a:cubicBezTo>
                  <a:cubicBezTo>
                    <a:pt x="532" y="179"/>
                    <a:pt x="532" y="179"/>
                    <a:pt x="532" y="179"/>
                  </a:cubicBezTo>
                  <a:cubicBezTo>
                    <a:pt x="566" y="179"/>
                    <a:pt x="566" y="179"/>
                    <a:pt x="566" y="179"/>
                  </a:cubicBezTo>
                  <a:cubicBezTo>
                    <a:pt x="586" y="179"/>
                    <a:pt x="601" y="163"/>
                    <a:pt x="601" y="144"/>
                  </a:cubicBezTo>
                  <a:cubicBezTo>
                    <a:pt x="601" y="45"/>
                    <a:pt x="601" y="45"/>
                    <a:pt x="601" y="45"/>
                  </a:cubicBezTo>
                  <a:cubicBezTo>
                    <a:pt x="545" y="45"/>
                    <a:pt x="545" y="45"/>
                    <a:pt x="545" y="45"/>
                  </a:cubicBezTo>
                  <a:cubicBezTo>
                    <a:pt x="537" y="45"/>
                    <a:pt x="537" y="45"/>
                    <a:pt x="537" y="45"/>
                  </a:cubicBezTo>
                  <a:cubicBezTo>
                    <a:pt x="537" y="45"/>
                    <a:pt x="537" y="45"/>
                    <a:pt x="537" y="45"/>
                  </a:cubicBezTo>
                  <a:cubicBezTo>
                    <a:pt x="537" y="45"/>
                    <a:pt x="537" y="45"/>
                    <a:pt x="537" y="45"/>
                  </a:cubicBezTo>
                  <a:cubicBezTo>
                    <a:pt x="536" y="45"/>
                    <a:pt x="536" y="45"/>
                    <a:pt x="536" y="45"/>
                  </a:cubicBezTo>
                  <a:cubicBezTo>
                    <a:pt x="536" y="45"/>
                    <a:pt x="536" y="45"/>
                    <a:pt x="536" y="45"/>
                  </a:cubicBezTo>
                  <a:cubicBezTo>
                    <a:pt x="536" y="45"/>
                    <a:pt x="536" y="45"/>
                    <a:pt x="536" y="45"/>
                  </a:cubicBezTo>
                  <a:cubicBezTo>
                    <a:pt x="535" y="45"/>
                    <a:pt x="535" y="45"/>
                    <a:pt x="535" y="45"/>
                  </a:cubicBezTo>
                  <a:cubicBezTo>
                    <a:pt x="535" y="45"/>
                    <a:pt x="535" y="45"/>
                    <a:pt x="535" y="45"/>
                  </a:cubicBezTo>
                  <a:cubicBezTo>
                    <a:pt x="534" y="45"/>
                    <a:pt x="534" y="45"/>
                    <a:pt x="534" y="45"/>
                  </a:cubicBezTo>
                  <a:cubicBezTo>
                    <a:pt x="534" y="45"/>
                    <a:pt x="534" y="45"/>
                    <a:pt x="534" y="45"/>
                  </a:cubicBezTo>
                  <a:cubicBezTo>
                    <a:pt x="534" y="45"/>
                    <a:pt x="534" y="45"/>
                    <a:pt x="534" y="45"/>
                  </a:cubicBezTo>
                  <a:cubicBezTo>
                    <a:pt x="534" y="45"/>
                    <a:pt x="534" y="45"/>
                    <a:pt x="534" y="45"/>
                  </a:cubicBezTo>
                  <a:cubicBezTo>
                    <a:pt x="533" y="45"/>
                    <a:pt x="533" y="45"/>
                    <a:pt x="533" y="45"/>
                  </a:cubicBezTo>
                  <a:cubicBezTo>
                    <a:pt x="533" y="45"/>
                    <a:pt x="533" y="45"/>
                    <a:pt x="533" y="45"/>
                  </a:cubicBezTo>
                  <a:cubicBezTo>
                    <a:pt x="533" y="44"/>
                    <a:pt x="533" y="44"/>
                    <a:pt x="533" y="44"/>
                  </a:cubicBezTo>
                  <a:cubicBezTo>
                    <a:pt x="533" y="44"/>
                    <a:pt x="533" y="44"/>
                    <a:pt x="533" y="44"/>
                  </a:cubicBezTo>
                  <a:cubicBezTo>
                    <a:pt x="532" y="44"/>
                    <a:pt x="532" y="44"/>
                    <a:pt x="532" y="44"/>
                  </a:cubicBezTo>
                  <a:cubicBezTo>
                    <a:pt x="532" y="44"/>
                    <a:pt x="532" y="44"/>
                    <a:pt x="532" y="44"/>
                  </a:cubicBezTo>
                  <a:cubicBezTo>
                    <a:pt x="531" y="44"/>
                    <a:pt x="531" y="44"/>
                    <a:pt x="531" y="44"/>
                  </a:cubicBezTo>
                  <a:cubicBezTo>
                    <a:pt x="531" y="44"/>
                    <a:pt x="531" y="44"/>
                    <a:pt x="531" y="44"/>
                  </a:cubicBezTo>
                  <a:cubicBezTo>
                    <a:pt x="531" y="44"/>
                    <a:pt x="531" y="44"/>
                    <a:pt x="531" y="44"/>
                  </a:cubicBezTo>
                  <a:cubicBezTo>
                    <a:pt x="531" y="44"/>
                    <a:pt x="531" y="44"/>
                    <a:pt x="531" y="44"/>
                  </a:cubicBezTo>
                  <a:cubicBezTo>
                    <a:pt x="530" y="44"/>
                    <a:pt x="530" y="44"/>
                    <a:pt x="530" y="44"/>
                  </a:cubicBezTo>
                  <a:cubicBezTo>
                    <a:pt x="530" y="44"/>
                    <a:pt x="530" y="44"/>
                    <a:pt x="530" y="44"/>
                  </a:cubicBezTo>
                  <a:cubicBezTo>
                    <a:pt x="530" y="44"/>
                    <a:pt x="530" y="44"/>
                    <a:pt x="530" y="44"/>
                  </a:cubicBezTo>
                  <a:cubicBezTo>
                    <a:pt x="530" y="44"/>
                    <a:pt x="530" y="44"/>
                    <a:pt x="530" y="44"/>
                  </a:cubicBezTo>
                  <a:cubicBezTo>
                    <a:pt x="529" y="44"/>
                    <a:pt x="529" y="44"/>
                    <a:pt x="529" y="44"/>
                  </a:cubicBezTo>
                  <a:cubicBezTo>
                    <a:pt x="529" y="44"/>
                    <a:pt x="529" y="44"/>
                    <a:pt x="529" y="44"/>
                  </a:cubicBezTo>
                  <a:cubicBezTo>
                    <a:pt x="529" y="43"/>
                    <a:pt x="529" y="43"/>
                    <a:pt x="529" y="43"/>
                  </a:cubicBezTo>
                  <a:cubicBezTo>
                    <a:pt x="529" y="43"/>
                    <a:pt x="529" y="43"/>
                    <a:pt x="529" y="43"/>
                  </a:cubicBezTo>
                  <a:cubicBezTo>
                    <a:pt x="528" y="43"/>
                    <a:pt x="528" y="43"/>
                    <a:pt x="528" y="43"/>
                  </a:cubicBezTo>
                  <a:cubicBezTo>
                    <a:pt x="528" y="43"/>
                    <a:pt x="528" y="43"/>
                    <a:pt x="528" y="43"/>
                  </a:cubicBezTo>
                  <a:cubicBezTo>
                    <a:pt x="527" y="43"/>
                    <a:pt x="527" y="43"/>
                    <a:pt x="527" y="43"/>
                  </a:cubicBezTo>
                  <a:cubicBezTo>
                    <a:pt x="527" y="43"/>
                    <a:pt x="527" y="43"/>
                    <a:pt x="527" y="43"/>
                  </a:cubicBezTo>
                  <a:cubicBezTo>
                    <a:pt x="527" y="43"/>
                    <a:pt x="527" y="43"/>
                    <a:pt x="527" y="43"/>
                  </a:cubicBezTo>
                  <a:cubicBezTo>
                    <a:pt x="527" y="43"/>
                    <a:pt x="527" y="43"/>
                    <a:pt x="527" y="43"/>
                  </a:cubicBezTo>
                  <a:cubicBezTo>
                    <a:pt x="526" y="42"/>
                    <a:pt x="526" y="42"/>
                    <a:pt x="526" y="42"/>
                  </a:cubicBezTo>
                  <a:cubicBezTo>
                    <a:pt x="526" y="42"/>
                    <a:pt x="526" y="42"/>
                    <a:pt x="526" y="42"/>
                  </a:cubicBezTo>
                  <a:cubicBezTo>
                    <a:pt x="526" y="42"/>
                    <a:pt x="526" y="42"/>
                    <a:pt x="526" y="42"/>
                  </a:cubicBezTo>
                  <a:cubicBezTo>
                    <a:pt x="526" y="42"/>
                    <a:pt x="526" y="42"/>
                    <a:pt x="526" y="42"/>
                  </a:cubicBezTo>
                  <a:cubicBezTo>
                    <a:pt x="525" y="42"/>
                    <a:pt x="525" y="42"/>
                    <a:pt x="525" y="42"/>
                  </a:cubicBezTo>
                  <a:cubicBezTo>
                    <a:pt x="525" y="42"/>
                    <a:pt x="525" y="42"/>
                    <a:pt x="525" y="42"/>
                  </a:cubicBezTo>
                  <a:cubicBezTo>
                    <a:pt x="525" y="42"/>
                    <a:pt x="525" y="42"/>
                    <a:pt x="525" y="42"/>
                  </a:cubicBezTo>
                  <a:cubicBezTo>
                    <a:pt x="525" y="42"/>
                    <a:pt x="525" y="42"/>
                    <a:pt x="525" y="42"/>
                  </a:cubicBezTo>
                  <a:cubicBezTo>
                    <a:pt x="524" y="41"/>
                    <a:pt x="524" y="41"/>
                    <a:pt x="524" y="41"/>
                  </a:cubicBezTo>
                  <a:cubicBezTo>
                    <a:pt x="524" y="41"/>
                    <a:pt x="524" y="41"/>
                    <a:pt x="524" y="41"/>
                  </a:cubicBezTo>
                  <a:cubicBezTo>
                    <a:pt x="524" y="41"/>
                    <a:pt x="524" y="41"/>
                    <a:pt x="524" y="41"/>
                  </a:cubicBezTo>
                  <a:cubicBezTo>
                    <a:pt x="524" y="41"/>
                    <a:pt x="524" y="41"/>
                    <a:pt x="524" y="41"/>
                  </a:cubicBezTo>
                  <a:cubicBezTo>
                    <a:pt x="523" y="41"/>
                    <a:pt x="523" y="41"/>
                    <a:pt x="523" y="41"/>
                  </a:cubicBezTo>
                  <a:cubicBezTo>
                    <a:pt x="523" y="41"/>
                    <a:pt x="523" y="41"/>
                    <a:pt x="523" y="41"/>
                  </a:cubicBezTo>
                  <a:cubicBezTo>
                    <a:pt x="523" y="40"/>
                    <a:pt x="523" y="40"/>
                    <a:pt x="523" y="40"/>
                  </a:cubicBezTo>
                  <a:cubicBezTo>
                    <a:pt x="523" y="40"/>
                    <a:pt x="523" y="40"/>
                    <a:pt x="523" y="40"/>
                  </a:cubicBezTo>
                  <a:cubicBezTo>
                    <a:pt x="522" y="40"/>
                    <a:pt x="522" y="40"/>
                    <a:pt x="522" y="40"/>
                  </a:cubicBezTo>
                  <a:cubicBezTo>
                    <a:pt x="522" y="40"/>
                    <a:pt x="522" y="40"/>
                    <a:pt x="522" y="40"/>
                  </a:cubicBezTo>
                  <a:cubicBezTo>
                    <a:pt x="522" y="40"/>
                    <a:pt x="522" y="40"/>
                    <a:pt x="522" y="40"/>
                  </a:cubicBezTo>
                  <a:cubicBezTo>
                    <a:pt x="522" y="40"/>
                    <a:pt x="522" y="40"/>
                    <a:pt x="522" y="40"/>
                  </a:cubicBezTo>
                  <a:cubicBezTo>
                    <a:pt x="522" y="40"/>
                    <a:pt x="522" y="39"/>
                    <a:pt x="521" y="39"/>
                  </a:cubicBezTo>
                  <a:cubicBezTo>
                    <a:pt x="521" y="39"/>
                    <a:pt x="521" y="39"/>
                    <a:pt x="521" y="39"/>
                  </a:cubicBezTo>
                  <a:cubicBezTo>
                    <a:pt x="521" y="39"/>
                    <a:pt x="521" y="39"/>
                    <a:pt x="521" y="39"/>
                  </a:cubicBezTo>
                  <a:cubicBezTo>
                    <a:pt x="521" y="39"/>
                    <a:pt x="521" y="39"/>
                    <a:pt x="521" y="39"/>
                  </a:cubicBezTo>
                  <a:cubicBezTo>
                    <a:pt x="521" y="39"/>
                    <a:pt x="521" y="39"/>
                    <a:pt x="521" y="39"/>
                  </a:cubicBezTo>
                  <a:cubicBezTo>
                    <a:pt x="521" y="39"/>
                    <a:pt x="521" y="39"/>
                    <a:pt x="521" y="39"/>
                  </a:cubicBezTo>
                  <a:cubicBezTo>
                    <a:pt x="520" y="38"/>
                    <a:pt x="520" y="38"/>
                    <a:pt x="520" y="38"/>
                  </a:cubicBezTo>
                  <a:cubicBezTo>
                    <a:pt x="520" y="38"/>
                    <a:pt x="520" y="38"/>
                    <a:pt x="520" y="38"/>
                  </a:cubicBezTo>
                  <a:cubicBezTo>
                    <a:pt x="520" y="38"/>
                    <a:pt x="520" y="38"/>
                    <a:pt x="520" y="38"/>
                  </a:cubicBezTo>
                  <a:cubicBezTo>
                    <a:pt x="520" y="38"/>
                    <a:pt x="520" y="38"/>
                    <a:pt x="520" y="38"/>
                  </a:cubicBezTo>
                  <a:cubicBezTo>
                    <a:pt x="519" y="37"/>
                    <a:pt x="519" y="37"/>
                    <a:pt x="519" y="37"/>
                  </a:cubicBezTo>
                  <a:cubicBezTo>
                    <a:pt x="519" y="37"/>
                    <a:pt x="519" y="37"/>
                    <a:pt x="519" y="37"/>
                  </a:cubicBezTo>
                  <a:cubicBezTo>
                    <a:pt x="519" y="37"/>
                    <a:pt x="519" y="37"/>
                    <a:pt x="519" y="37"/>
                  </a:cubicBezTo>
                  <a:cubicBezTo>
                    <a:pt x="519" y="37"/>
                    <a:pt x="519" y="37"/>
                    <a:pt x="519" y="37"/>
                  </a:cubicBezTo>
                  <a:cubicBezTo>
                    <a:pt x="519" y="36"/>
                    <a:pt x="519" y="36"/>
                    <a:pt x="519" y="36"/>
                  </a:cubicBezTo>
                  <a:cubicBezTo>
                    <a:pt x="519" y="36"/>
                    <a:pt x="519" y="36"/>
                    <a:pt x="519" y="36"/>
                  </a:cubicBezTo>
                  <a:cubicBezTo>
                    <a:pt x="518" y="36"/>
                    <a:pt x="518" y="36"/>
                    <a:pt x="518" y="36"/>
                  </a:cubicBezTo>
                  <a:cubicBezTo>
                    <a:pt x="518" y="36"/>
                    <a:pt x="518" y="36"/>
                    <a:pt x="518" y="36"/>
                  </a:cubicBezTo>
                  <a:cubicBezTo>
                    <a:pt x="518" y="36"/>
                    <a:pt x="518" y="36"/>
                    <a:pt x="518" y="36"/>
                  </a:cubicBezTo>
                  <a:cubicBezTo>
                    <a:pt x="518" y="36"/>
                    <a:pt x="518" y="36"/>
                    <a:pt x="518" y="36"/>
                  </a:cubicBezTo>
                  <a:cubicBezTo>
                    <a:pt x="517" y="35"/>
                    <a:pt x="517" y="35"/>
                    <a:pt x="517" y="35"/>
                  </a:cubicBezTo>
                  <a:cubicBezTo>
                    <a:pt x="517" y="35"/>
                    <a:pt x="517" y="35"/>
                    <a:pt x="517" y="35"/>
                  </a:cubicBezTo>
                  <a:cubicBezTo>
                    <a:pt x="517" y="35"/>
                    <a:pt x="517" y="35"/>
                    <a:pt x="517" y="35"/>
                  </a:cubicBezTo>
                  <a:cubicBezTo>
                    <a:pt x="517" y="35"/>
                    <a:pt x="517" y="35"/>
                    <a:pt x="517" y="35"/>
                  </a:cubicBezTo>
                  <a:cubicBezTo>
                    <a:pt x="517" y="34"/>
                    <a:pt x="517" y="34"/>
                    <a:pt x="517" y="34"/>
                  </a:cubicBezTo>
                  <a:cubicBezTo>
                    <a:pt x="517" y="34"/>
                    <a:pt x="517" y="34"/>
                    <a:pt x="517" y="34"/>
                  </a:cubicBezTo>
                  <a:cubicBezTo>
                    <a:pt x="516" y="34"/>
                    <a:pt x="516" y="34"/>
                    <a:pt x="516" y="34"/>
                  </a:cubicBezTo>
                  <a:cubicBezTo>
                    <a:pt x="516" y="34"/>
                    <a:pt x="516" y="34"/>
                    <a:pt x="516" y="34"/>
                  </a:cubicBezTo>
                  <a:cubicBezTo>
                    <a:pt x="516" y="33"/>
                    <a:pt x="516" y="33"/>
                    <a:pt x="516" y="33"/>
                  </a:cubicBezTo>
                  <a:cubicBezTo>
                    <a:pt x="516" y="33"/>
                    <a:pt x="516" y="33"/>
                    <a:pt x="516" y="33"/>
                  </a:cubicBezTo>
                  <a:cubicBezTo>
                    <a:pt x="516" y="33"/>
                    <a:pt x="516" y="33"/>
                    <a:pt x="516" y="33"/>
                  </a:cubicBezTo>
                  <a:cubicBezTo>
                    <a:pt x="516" y="33"/>
                    <a:pt x="516" y="33"/>
                    <a:pt x="516" y="33"/>
                  </a:cubicBezTo>
                  <a:cubicBezTo>
                    <a:pt x="516" y="32"/>
                    <a:pt x="516" y="32"/>
                    <a:pt x="516" y="32"/>
                  </a:cubicBezTo>
                  <a:cubicBezTo>
                    <a:pt x="516" y="32"/>
                    <a:pt x="516" y="32"/>
                    <a:pt x="516" y="32"/>
                  </a:cubicBezTo>
                  <a:cubicBezTo>
                    <a:pt x="515" y="32"/>
                    <a:pt x="515" y="32"/>
                    <a:pt x="515" y="32"/>
                  </a:cubicBezTo>
                  <a:cubicBezTo>
                    <a:pt x="515" y="32"/>
                    <a:pt x="515" y="32"/>
                    <a:pt x="515" y="32"/>
                  </a:cubicBezTo>
                  <a:cubicBezTo>
                    <a:pt x="515" y="31"/>
                    <a:pt x="515" y="31"/>
                    <a:pt x="515" y="31"/>
                  </a:cubicBezTo>
                  <a:cubicBezTo>
                    <a:pt x="515" y="31"/>
                    <a:pt x="515" y="31"/>
                    <a:pt x="515" y="31"/>
                  </a:cubicBezTo>
                  <a:cubicBezTo>
                    <a:pt x="515" y="31"/>
                    <a:pt x="515" y="31"/>
                    <a:pt x="515" y="31"/>
                  </a:cubicBezTo>
                  <a:cubicBezTo>
                    <a:pt x="515" y="31"/>
                    <a:pt x="515" y="31"/>
                    <a:pt x="515" y="31"/>
                  </a:cubicBezTo>
                  <a:cubicBezTo>
                    <a:pt x="515" y="30"/>
                    <a:pt x="515" y="30"/>
                    <a:pt x="515" y="30"/>
                  </a:cubicBezTo>
                  <a:cubicBezTo>
                    <a:pt x="515" y="30"/>
                    <a:pt x="515" y="30"/>
                    <a:pt x="515" y="30"/>
                  </a:cubicBezTo>
                  <a:cubicBezTo>
                    <a:pt x="514" y="29"/>
                    <a:pt x="514" y="29"/>
                    <a:pt x="514" y="29"/>
                  </a:cubicBezTo>
                  <a:cubicBezTo>
                    <a:pt x="514" y="29"/>
                    <a:pt x="514" y="29"/>
                    <a:pt x="514" y="29"/>
                  </a:cubicBezTo>
                  <a:cubicBezTo>
                    <a:pt x="514" y="29"/>
                    <a:pt x="514" y="29"/>
                    <a:pt x="514" y="29"/>
                  </a:cubicBezTo>
                  <a:cubicBezTo>
                    <a:pt x="514" y="29"/>
                    <a:pt x="514" y="29"/>
                    <a:pt x="514" y="29"/>
                  </a:cubicBezTo>
                  <a:cubicBezTo>
                    <a:pt x="514" y="28"/>
                    <a:pt x="514" y="28"/>
                    <a:pt x="514" y="28"/>
                  </a:cubicBezTo>
                  <a:cubicBezTo>
                    <a:pt x="514" y="28"/>
                    <a:pt x="514" y="28"/>
                    <a:pt x="514" y="28"/>
                  </a:cubicBezTo>
                  <a:cubicBezTo>
                    <a:pt x="514" y="28"/>
                    <a:pt x="514" y="28"/>
                    <a:pt x="514" y="28"/>
                  </a:cubicBezTo>
                  <a:cubicBezTo>
                    <a:pt x="514" y="28"/>
                    <a:pt x="514" y="28"/>
                    <a:pt x="514" y="28"/>
                  </a:cubicBezTo>
                  <a:cubicBezTo>
                    <a:pt x="514" y="27"/>
                    <a:pt x="514" y="27"/>
                    <a:pt x="514" y="27"/>
                  </a:cubicBezTo>
                  <a:cubicBezTo>
                    <a:pt x="514" y="27"/>
                    <a:pt x="514" y="27"/>
                    <a:pt x="514" y="27"/>
                  </a:cubicBezTo>
                  <a:cubicBezTo>
                    <a:pt x="513" y="27"/>
                    <a:pt x="513" y="27"/>
                    <a:pt x="513" y="27"/>
                  </a:cubicBezTo>
                  <a:cubicBezTo>
                    <a:pt x="513" y="27"/>
                    <a:pt x="513" y="27"/>
                    <a:pt x="513" y="27"/>
                  </a:cubicBezTo>
                  <a:cubicBezTo>
                    <a:pt x="513" y="26"/>
                    <a:pt x="513" y="26"/>
                    <a:pt x="513" y="26"/>
                  </a:cubicBezTo>
                  <a:cubicBezTo>
                    <a:pt x="513" y="26"/>
                    <a:pt x="513" y="26"/>
                    <a:pt x="513" y="26"/>
                  </a:cubicBezTo>
                  <a:cubicBezTo>
                    <a:pt x="513" y="25"/>
                    <a:pt x="513" y="25"/>
                    <a:pt x="513" y="25"/>
                  </a:cubicBezTo>
                  <a:cubicBezTo>
                    <a:pt x="513" y="25"/>
                    <a:pt x="513" y="25"/>
                    <a:pt x="513" y="25"/>
                  </a:cubicBezTo>
                  <a:cubicBezTo>
                    <a:pt x="513" y="25"/>
                    <a:pt x="513" y="25"/>
                    <a:pt x="513" y="25"/>
                  </a:cubicBezTo>
                  <a:cubicBezTo>
                    <a:pt x="513" y="25"/>
                    <a:pt x="513" y="25"/>
                    <a:pt x="513" y="25"/>
                  </a:cubicBezTo>
                  <a:cubicBezTo>
                    <a:pt x="513" y="24"/>
                    <a:pt x="513" y="24"/>
                    <a:pt x="513" y="24"/>
                  </a:cubicBezTo>
                  <a:cubicBezTo>
                    <a:pt x="513" y="24"/>
                    <a:pt x="513" y="24"/>
                    <a:pt x="513" y="24"/>
                  </a:cubicBezTo>
                  <a:cubicBezTo>
                    <a:pt x="513" y="24"/>
                    <a:pt x="513" y="24"/>
                    <a:pt x="513" y="24"/>
                  </a:cubicBezTo>
                  <a:cubicBezTo>
                    <a:pt x="513" y="24"/>
                    <a:pt x="513" y="24"/>
                    <a:pt x="513" y="24"/>
                  </a:cubicBezTo>
                  <a:cubicBezTo>
                    <a:pt x="513" y="23"/>
                    <a:pt x="513" y="23"/>
                    <a:pt x="513" y="23"/>
                  </a:cubicBezTo>
                  <a:cubicBezTo>
                    <a:pt x="513" y="23"/>
                    <a:pt x="513" y="23"/>
                    <a:pt x="513" y="23"/>
                  </a:cubicBezTo>
                  <a:cubicBezTo>
                    <a:pt x="513" y="22"/>
                    <a:pt x="513" y="22"/>
                    <a:pt x="513" y="22"/>
                  </a:cubicBezTo>
                  <a:cubicBezTo>
                    <a:pt x="513" y="22"/>
                    <a:pt x="513" y="22"/>
                    <a:pt x="513" y="22"/>
                  </a:cubicBezTo>
                  <a:cubicBezTo>
                    <a:pt x="513" y="22"/>
                    <a:pt x="513" y="22"/>
                    <a:pt x="513" y="22"/>
                  </a:cubicBezTo>
                  <a:cubicBezTo>
                    <a:pt x="513" y="22"/>
                    <a:pt x="513" y="22"/>
                    <a:pt x="513" y="22"/>
                  </a:cubicBezTo>
                  <a:cubicBezTo>
                    <a:pt x="513" y="21"/>
                    <a:pt x="513" y="21"/>
                    <a:pt x="513" y="21"/>
                  </a:cubicBezTo>
                  <a:cubicBezTo>
                    <a:pt x="513" y="21"/>
                    <a:pt x="513" y="21"/>
                    <a:pt x="513" y="21"/>
                  </a:cubicBezTo>
                  <a:cubicBezTo>
                    <a:pt x="513" y="21"/>
                    <a:pt x="513" y="21"/>
                    <a:pt x="513" y="21"/>
                  </a:cubicBezTo>
                  <a:cubicBezTo>
                    <a:pt x="513" y="12"/>
                    <a:pt x="513" y="12"/>
                    <a:pt x="513" y="12"/>
                  </a:cubicBezTo>
                  <a:cubicBezTo>
                    <a:pt x="513" y="0"/>
                    <a:pt x="513" y="0"/>
                    <a:pt x="513" y="0"/>
                  </a:cubicBezTo>
                  <a:cubicBezTo>
                    <a:pt x="214" y="0"/>
                    <a:pt x="214" y="0"/>
                    <a:pt x="214" y="0"/>
                  </a:cubicBezTo>
                  <a:cubicBezTo>
                    <a:pt x="193" y="0"/>
                    <a:pt x="193" y="0"/>
                    <a:pt x="193" y="0"/>
                  </a:cubicBezTo>
                  <a:cubicBezTo>
                    <a:pt x="144" y="0"/>
                    <a:pt x="144" y="0"/>
                    <a:pt x="144" y="0"/>
                  </a:cubicBezTo>
                  <a:cubicBezTo>
                    <a:pt x="129" y="0"/>
                    <a:pt x="116" y="12"/>
                    <a:pt x="115" y="27"/>
                  </a:cubicBezTo>
                  <a:cubicBezTo>
                    <a:pt x="114" y="45"/>
                    <a:pt x="99" y="58"/>
                    <a:pt x="81" y="58"/>
                  </a:cubicBezTo>
                  <a:cubicBezTo>
                    <a:pt x="29" y="58"/>
                    <a:pt x="29" y="58"/>
                    <a:pt x="29" y="58"/>
                  </a:cubicBezTo>
                  <a:cubicBezTo>
                    <a:pt x="13" y="58"/>
                    <a:pt x="0" y="72"/>
                    <a:pt x="0" y="88"/>
                  </a:cubicBezTo>
                  <a:close/>
                  <a:moveTo>
                    <a:pt x="513" y="21"/>
                  </a:moveTo>
                  <a:cubicBezTo>
                    <a:pt x="513" y="21"/>
                    <a:pt x="513" y="21"/>
                    <a:pt x="513" y="21"/>
                  </a:cubicBezTo>
                  <a:close/>
                </a:path>
              </a:pathLst>
            </a:custGeom>
            <a:solidFill>
              <a:srgbClr val="0100FE"/>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lvl="0"/>
              <a:endParaRPr lang="nl-NL" b="0" i="0">
                <a:latin typeface="Arial" panose="020B0604020202020204" pitchFamily="34" charset="0"/>
                <a:cs typeface="Arial" panose="020B0604020202020204" pitchFamily="34" charset="0"/>
              </a:endParaRPr>
            </a:p>
          </p:txBody>
        </p:sp>
        <p:sp>
          <p:nvSpPr>
            <p:cNvPr id="101" name="Freeform 44">
              <a:extLst>
                <a:ext uri="{FF2B5EF4-FFF2-40B4-BE49-F238E27FC236}">
                  <a16:creationId xmlns:a16="http://schemas.microsoft.com/office/drawing/2014/main" id="{EC8E8CA0-6CFF-4534-9A68-18B7B007FB4E}"/>
                </a:ext>
              </a:extLst>
            </p:cNvPr>
            <p:cNvSpPr>
              <a:spLocks/>
            </p:cNvSpPr>
            <p:nvPr userDrawn="1"/>
          </p:nvSpPr>
          <p:spPr bwMode="auto">
            <a:xfrm>
              <a:off x="3683" y="2048"/>
              <a:ext cx="853" cy="325"/>
            </a:xfrm>
            <a:custGeom>
              <a:avLst/>
              <a:gdLst>
                <a:gd name="T0" fmla="*/ 7 w 483"/>
                <a:gd name="T1" fmla="*/ 184 h 184"/>
                <a:gd name="T2" fmla="*/ 390 w 483"/>
                <a:gd name="T3" fmla="*/ 184 h 184"/>
                <a:gd name="T4" fmla="*/ 414 w 483"/>
                <a:gd name="T5" fmla="*/ 160 h 184"/>
                <a:gd name="T6" fmla="*/ 414 w 483"/>
                <a:gd name="T7" fmla="*/ 91 h 184"/>
                <a:gd name="T8" fmla="*/ 448 w 483"/>
                <a:gd name="T9" fmla="*/ 57 h 184"/>
                <a:gd name="T10" fmla="*/ 459 w 483"/>
                <a:gd name="T11" fmla="*/ 57 h 184"/>
                <a:gd name="T12" fmla="*/ 483 w 483"/>
                <a:gd name="T13" fmla="*/ 33 h 184"/>
                <a:gd name="T14" fmla="*/ 483 w 483"/>
                <a:gd name="T15" fmla="*/ 25 h 184"/>
                <a:gd name="T16" fmla="*/ 459 w 483"/>
                <a:gd name="T17" fmla="*/ 0 h 184"/>
                <a:gd name="T18" fmla="*/ 390 w 483"/>
                <a:gd name="T19" fmla="*/ 0 h 184"/>
                <a:gd name="T20" fmla="*/ 294 w 483"/>
                <a:gd name="T21" fmla="*/ 0 h 184"/>
                <a:gd name="T22" fmla="*/ 269 w 483"/>
                <a:gd name="T23" fmla="*/ 30 h 184"/>
                <a:gd name="T24" fmla="*/ 240 w 483"/>
                <a:gd name="T25" fmla="*/ 57 h 184"/>
                <a:gd name="T26" fmla="*/ 192 w 483"/>
                <a:gd name="T27" fmla="*/ 57 h 184"/>
                <a:gd name="T28" fmla="*/ 171 w 483"/>
                <a:gd name="T29" fmla="*/ 57 h 184"/>
                <a:gd name="T30" fmla="*/ 70 w 483"/>
                <a:gd name="T31" fmla="*/ 57 h 184"/>
                <a:gd name="T32" fmla="*/ 70 w 483"/>
                <a:gd name="T33" fmla="*/ 98 h 184"/>
                <a:gd name="T34" fmla="*/ 45 w 483"/>
                <a:gd name="T35" fmla="*/ 122 h 184"/>
                <a:gd name="T36" fmla="*/ 31 w 483"/>
                <a:gd name="T37" fmla="*/ 122 h 184"/>
                <a:gd name="T38" fmla="*/ 0 w 483"/>
                <a:gd name="T39" fmla="*/ 155 h 184"/>
                <a:gd name="T40" fmla="*/ 0 w 483"/>
                <a:gd name="T41" fmla="*/ 183 h 184"/>
                <a:gd name="T42" fmla="*/ 7 w 483"/>
                <a:gd name="T4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3" h="184">
                  <a:moveTo>
                    <a:pt x="7" y="184"/>
                  </a:moveTo>
                  <a:cubicBezTo>
                    <a:pt x="390" y="184"/>
                    <a:pt x="390" y="184"/>
                    <a:pt x="390" y="184"/>
                  </a:cubicBezTo>
                  <a:cubicBezTo>
                    <a:pt x="403" y="184"/>
                    <a:pt x="414" y="173"/>
                    <a:pt x="414" y="160"/>
                  </a:cubicBezTo>
                  <a:cubicBezTo>
                    <a:pt x="414" y="91"/>
                    <a:pt x="414" y="91"/>
                    <a:pt x="414" y="91"/>
                  </a:cubicBezTo>
                  <a:cubicBezTo>
                    <a:pt x="414" y="72"/>
                    <a:pt x="429" y="57"/>
                    <a:pt x="448" y="57"/>
                  </a:cubicBezTo>
                  <a:cubicBezTo>
                    <a:pt x="459" y="57"/>
                    <a:pt x="459" y="57"/>
                    <a:pt x="459" y="57"/>
                  </a:cubicBezTo>
                  <a:cubicBezTo>
                    <a:pt x="472" y="57"/>
                    <a:pt x="483" y="46"/>
                    <a:pt x="483" y="33"/>
                  </a:cubicBezTo>
                  <a:cubicBezTo>
                    <a:pt x="483" y="25"/>
                    <a:pt x="483" y="25"/>
                    <a:pt x="483" y="25"/>
                  </a:cubicBezTo>
                  <a:cubicBezTo>
                    <a:pt x="483" y="11"/>
                    <a:pt x="472" y="0"/>
                    <a:pt x="459" y="0"/>
                  </a:cubicBezTo>
                  <a:cubicBezTo>
                    <a:pt x="390" y="0"/>
                    <a:pt x="390" y="0"/>
                    <a:pt x="390" y="0"/>
                  </a:cubicBezTo>
                  <a:cubicBezTo>
                    <a:pt x="294" y="0"/>
                    <a:pt x="294" y="0"/>
                    <a:pt x="294" y="0"/>
                  </a:cubicBezTo>
                  <a:cubicBezTo>
                    <a:pt x="280" y="4"/>
                    <a:pt x="271" y="16"/>
                    <a:pt x="269" y="30"/>
                  </a:cubicBezTo>
                  <a:cubicBezTo>
                    <a:pt x="268" y="45"/>
                    <a:pt x="256" y="57"/>
                    <a:pt x="240" y="57"/>
                  </a:cubicBezTo>
                  <a:cubicBezTo>
                    <a:pt x="192" y="57"/>
                    <a:pt x="192" y="57"/>
                    <a:pt x="192" y="57"/>
                  </a:cubicBezTo>
                  <a:cubicBezTo>
                    <a:pt x="171" y="57"/>
                    <a:pt x="171" y="57"/>
                    <a:pt x="171" y="57"/>
                  </a:cubicBezTo>
                  <a:cubicBezTo>
                    <a:pt x="70" y="57"/>
                    <a:pt x="70" y="57"/>
                    <a:pt x="70" y="57"/>
                  </a:cubicBezTo>
                  <a:cubicBezTo>
                    <a:pt x="70" y="98"/>
                    <a:pt x="70" y="98"/>
                    <a:pt x="70" y="98"/>
                  </a:cubicBezTo>
                  <a:cubicBezTo>
                    <a:pt x="70" y="111"/>
                    <a:pt x="59" y="122"/>
                    <a:pt x="45" y="122"/>
                  </a:cubicBezTo>
                  <a:cubicBezTo>
                    <a:pt x="31" y="122"/>
                    <a:pt x="31" y="122"/>
                    <a:pt x="31" y="122"/>
                  </a:cubicBezTo>
                  <a:cubicBezTo>
                    <a:pt x="7" y="122"/>
                    <a:pt x="0" y="145"/>
                    <a:pt x="0" y="155"/>
                  </a:cubicBezTo>
                  <a:cubicBezTo>
                    <a:pt x="0" y="183"/>
                    <a:pt x="0" y="183"/>
                    <a:pt x="0" y="183"/>
                  </a:cubicBezTo>
                  <a:cubicBezTo>
                    <a:pt x="2" y="184"/>
                    <a:pt x="5" y="184"/>
                    <a:pt x="7" y="184"/>
                  </a:cubicBezTo>
                  <a:close/>
                </a:path>
              </a:pathLst>
            </a:custGeom>
            <a:solidFill>
              <a:srgbClr val="0100FE"/>
            </a:solidFill>
            <a:ln w="2222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lvl="0"/>
              <a:endParaRPr lang="nl-NL" b="0" i="0">
                <a:latin typeface="Arial" panose="020B0604020202020204" pitchFamily="34" charset="0"/>
                <a:cs typeface="Arial" panose="020B0604020202020204" pitchFamily="34" charset="0"/>
              </a:endParaRPr>
            </a:p>
          </p:txBody>
        </p:sp>
      </p:grpSp>
      <p:pic>
        <p:nvPicPr>
          <p:cNvPr id="109" name="Picture 108">
            <a:extLst>
              <a:ext uri="{FF2B5EF4-FFF2-40B4-BE49-F238E27FC236}">
                <a16:creationId xmlns:a16="http://schemas.microsoft.com/office/drawing/2014/main" id="{25A1BCE0-4BE3-464C-9DDD-AB4079672055}"/>
              </a:ext>
            </a:extLst>
          </p:cNvPr>
          <p:cNvPicPr>
            <a:picLocks noChangeAspect="1"/>
          </p:cNvPicPr>
          <p:nvPr userDrawn="1"/>
        </p:nvPicPr>
        <p:blipFill>
          <a:blip r:embed="rId2"/>
          <a:stretch>
            <a:fillRect/>
          </a:stretch>
        </p:blipFill>
        <p:spPr>
          <a:xfrm>
            <a:off x="205062" y="5137252"/>
            <a:ext cx="814736" cy="305962"/>
          </a:xfrm>
          <a:prstGeom prst="rect">
            <a:avLst/>
          </a:prstGeom>
        </p:spPr>
      </p:pic>
      <p:pic>
        <p:nvPicPr>
          <p:cNvPr id="110" name="Picture 109">
            <a:extLst>
              <a:ext uri="{FF2B5EF4-FFF2-40B4-BE49-F238E27FC236}">
                <a16:creationId xmlns:a16="http://schemas.microsoft.com/office/drawing/2014/main" id="{91C96C0D-B406-4242-BB39-A03BB3AB9B3B}"/>
              </a:ext>
            </a:extLst>
          </p:cNvPr>
          <p:cNvPicPr>
            <a:picLocks noChangeAspect="1"/>
          </p:cNvPicPr>
          <p:nvPr userDrawn="1"/>
        </p:nvPicPr>
        <p:blipFill>
          <a:blip r:embed="rId3" cstate="email">
            <a:extLst>
              <a:ext uri="{28A0092B-C50C-407E-A947-70E740481C1C}">
                <a14:useLocalDpi xmlns:a14="http://schemas.microsoft.com/office/drawing/2010/main" val="0"/>
              </a:ext>
            </a:extLst>
          </a:blip>
          <a:stretch>
            <a:fillRect/>
          </a:stretch>
        </p:blipFill>
        <p:spPr>
          <a:xfrm>
            <a:off x="1109527" y="4216462"/>
            <a:ext cx="663210" cy="529678"/>
          </a:xfrm>
          <a:prstGeom prst="rect">
            <a:avLst/>
          </a:prstGeom>
        </p:spPr>
      </p:pic>
      <p:pic>
        <p:nvPicPr>
          <p:cNvPr id="112" name="Picture 111">
            <a:extLst>
              <a:ext uri="{FF2B5EF4-FFF2-40B4-BE49-F238E27FC236}">
                <a16:creationId xmlns:a16="http://schemas.microsoft.com/office/drawing/2014/main" id="{0D58E5C8-F6DD-42B0-A9E8-27FCEA56E2EE}"/>
              </a:ext>
            </a:extLst>
          </p:cNvPr>
          <p:cNvPicPr>
            <a:picLocks noChangeAspect="1"/>
          </p:cNvPicPr>
          <p:nvPr userDrawn="1"/>
        </p:nvPicPr>
        <p:blipFill>
          <a:blip r:embed="rId4"/>
          <a:stretch>
            <a:fillRect/>
          </a:stretch>
        </p:blipFill>
        <p:spPr>
          <a:xfrm>
            <a:off x="289456" y="3550937"/>
            <a:ext cx="648702" cy="325052"/>
          </a:xfrm>
          <a:prstGeom prst="rect">
            <a:avLst/>
          </a:prstGeom>
        </p:spPr>
      </p:pic>
      <p:pic>
        <p:nvPicPr>
          <p:cNvPr id="113" name="Picture 12" descr="http://www.ingenieurjobs.de/content/tinybrowser/image/transnetbw_gmbh.jpg">
            <a:extLst>
              <a:ext uri="{FF2B5EF4-FFF2-40B4-BE49-F238E27FC236}">
                <a16:creationId xmlns:a16="http://schemas.microsoft.com/office/drawing/2014/main" id="{996CE3FF-945E-48DE-988B-5BB9413B5F95}"/>
              </a:ext>
            </a:extLst>
          </p:cNvPr>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1002563" y="5392629"/>
            <a:ext cx="834236" cy="164762"/>
          </a:xfrm>
          <a:prstGeom prst="rect">
            <a:avLst/>
          </a:prstGeom>
          <a:noFill/>
          <a:extLst>
            <a:ext uri="{909E8E84-426E-40DD-AFC4-6F175D3DCCD1}">
              <a14:hiddenFill xmlns:a14="http://schemas.microsoft.com/office/drawing/2010/main">
                <a:solidFill>
                  <a:srgbClr val="FFFFFF"/>
                </a:solidFill>
              </a14:hiddenFill>
            </a:ext>
          </a:extLst>
        </p:spPr>
      </p:pic>
      <p:pic>
        <p:nvPicPr>
          <p:cNvPr id="114" name="Picture 113">
            <a:extLst>
              <a:ext uri="{FF2B5EF4-FFF2-40B4-BE49-F238E27FC236}">
                <a16:creationId xmlns:a16="http://schemas.microsoft.com/office/drawing/2014/main" id="{7D676C44-74E8-4A9F-82E5-6692FC5438DA}"/>
              </a:ext>
            </a:extLst>
          </p:cNvPr>
          <p:cNvPicPr>
            <a:picLocks noChangeAspect="1"/>
          </p:cNvPicPr>
          <p:nvPr userDrawn="1"/>
        </p:nvPicPr>
        <p:blipFill>
          <a:blip r:embed="rId6"/>
          <a:stretch>
            <a:fillRect/>
          </a:stretch>
        </p:blipFill>
        <p:spPr>
          <a:xfrm>
            <a:off x="1139971" y="2147510"/>
            <a:ext cx="606064" cy="379476"/>
          </a:xfrm>
          <a:prstGeom prst="rect">
            <a:avLst/>
          </a:prstGeom>
        </p:spPr>
      </p:pic>
      <p:pic>
        <p:nvPicPr>
          <p:cNvPr id="115" name="Picture 114">
            <a:extLst>
              <a:ext uri="{FF2B5EF4-FFF2-40B4-BE49-F238E27FC236}">
                <a16:creationId xmlns:a16="http://schemas.microsoft.com/office/drawing/2014/main" id="{83E98E88-B17D-4732-91AA-3FD4EBD236F6}"/>
              </a:ext>
            </a:extLst>
          </p:cNvPr>
          <p:cNvPicPr>
            <a:picLocks noChangeAspect="1"/>
          </p:cNvPicPr>
          <p:nvPr userDrawn="1"/>
        </p:nvPicPr>
        <p:blipFill rotWithShape="1">
          <a:blip r:embed="rId7">
            <a:extLst>
              <a:ext uri="{28A0092B-C50C-407E-A947-70E740481C1C}">
                <a14:useLocalDpi xmlns:a14="http://schemas.microsoft.com/office/drawing/2010/main" val="0"/>
              </a:ext>
            </a:extLst>
          </a:blip>
          <a:srcRect r="66927"/>
          <a:stretch/>
        </p:blipFill>
        <p:spPr>
          <a:xfrm>
            <a:off x="1133792" y="2752294"/>
            <a:ext cx="631011" cy="253934"/>
          </a:xfrm>
          <a:prstGeom prst="rect">
            <a:avLst/>
          </a:prstGeom>
        </p:spPr>
      </p:pic>
      <p:pic>
        <p:nvPicPr>
          <p:cNvPr id="116" name="Picture 115">
            <a:extLst>
              <a:ext uri="{FF2B5EF4-FFF2-40B4-BE49-F238E27FC236}">
                <a16:creationId xmlns:a16="http://schemas.microsoft.com/office/drawing/2014/main" id="{EDD87375-50A6-4D0D-ADDF-2854CE007273}"/>
              </a:ext>
            </a:extLst>
          </p:cNvPr>
          <p:cNvPicPr>
            <a:picLocks noChangeAspect="1"/>
          </p:cNvPicPr>
          <p:nvPr userDrawn="1"/>
        </p:nvPicPr>
        <p:blipFill>
          <a:blip r:embed="rId8" cstate="email">
            <a:extLst>
              <a:ext uri="{28A0092B-C50C-407E-A947-70E740481C1C}">
                <a14:useLocalDpi xmlns:a14="http://schemas.microsoft.com/office/drawing/2010/main" val="0"/>
              </a:ext>
            </a:extLst>
          </a:blip>
          <a:stretch>
            <a:fillRect/>
          </a:stretch>
        </p:blipFill>
        <p:spPr>
          <a:xfrm>
            <a:off x="288899" y="4698332"/>
            <a:ext cx="592836" cy="196596"/>
          </a:xfrm>
          <a:prstGeom prst="rect">
            <a:avLst/>
          </a:prstGeom>
        </p:spPr>
      </p:pic>
      <p:pic>
        <p:nvPicPr>
          <p:cNvPr id="117" name="Picture 116">
            <a:extLst>
              <a:ext uri="{FF2B5EF4-FFF2-40B4-BE49-F238E27FC236}">
                <a16:creationId xmlns:a16="http://schemas.microsoft.com/office/drawing/2014/main" id="{EBD15312-D842-4C3B-B86C-1770DFBBBE9A}"/>
              </a:ext>
            </a:extLst>
          </p:cNvPr>
          <p:cNvPicPr>
            <a:picLocks noChangeAspect="1"/>
          </p:cNvPicPr>
          <p:nvPr userDrawn="1"/>
        </p:nvPicPr>
        <p:blipFill>
          <a:blip r:embed="rId9"/>
          <a:stretch>
            <a:fillRect/>
          </a:stretch>
        </p:blipFill>
        <p:spPr>
          <a:xfrm>
            <a:off x="287703" y="5476257"/>
            <a:ext cx="633790" cy="396119"/>
          </a:xfrm>
          <a:prstGeom prst="rect">
            <a:avLst/>
          </a:prstGeom>
        </p:spPr>
      </p:pic>
      <p:pic>
        <p:nvPicPr>
          <p:cNvPr id="118" name="Picture 117">
            <a:extLst>
              <a:ext uri="{FF2B5EF4-FFF2-40B4-BE49-F238E27FC236}">
                <a16:creationId xmlns:a16="http://schemas.microsoft.com/office/drawing/2014/main" id="{C1C56939-B117-46B6-9EEA-AE1AABE11C95}"/>
              </a:ext>
            </a:extLst>
          </p:cNvPr>
          <p:cNvPicPr>
            <a:picLocks noChangeAspect="1"/>
          </p:cNvPicPr>
          <p:nvPr userDrawn="1"/>
        </p:nvPicPr>
        <p:blipFill>
          <a:blip r:embed="rId10"/>
          <a:stretch>
            <a:fillRect/>
          </a:stretch>
        </p:blipFill>
        <p:spPr>
          <a:xfrm>
            <a:off x="1043955" y="4976691"/>
            <a:ext cx="735485" cy="158997"/>
          </a:xfrm>
          <a:prstGeom prst="rect">
            <a:avLst/>
          </a:prstGeom>
        </p:spPr>
      </p:pic>
      <p:pic>
        <p:nvPicPr>
          <p:cNvPr id="119" name="Picture 118">
            <a:extLst>
              <a:ext uri="{FF2B5EF4-FFF2-40B4-BE49-F238E27FC236}">
                <a16:creationId xmlns:a16="http://schemas.microsoft.com/office/drawing/2014/main" id="{2A77BF0C-EC94-4A8B-A3D5-FAFBBA9524C2}"/>
              </a:ext>
            </a:extLst>
          </p:cNvPr>
          <p:cNvPicPr>
            <a:picLocks noChangeAspect="1"/>
          </p:cNvPicPr>
          <p:nvPr userDrawn="1"/>
        </p:nvPicPr>
        <p:blipFill>
          <a:blip r:embed="rId11">
            <a:clrChange>
              <a:clrFrom>
                <a:srgbClr val="FFFFFF"/>
              </a:clrFrom>
              <a:clrTo>
                <a:srgbClr val="FFFFFF">
                  <a:alpha val="0"/>
                </a:srgbClr>
              </a:clrTo>
            </a:clrChange>
          </a:blip>
          <a:stretch>
            <a:fillRect/>
          </a:stretch>
        </p:blipFill>
        <p:spPr bwMode="auto">
          <a:xfrm>
            <a:off x="1086544" y="3686896"/>
            <a:ext cx="707132" cy="377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119">
            <a:extLst>
              <a:ext uri="{FF2B5EF4-FFF2-40B4-BE49-F238E27FC236}">
                <a16:creationId xmlns:a16="http://schemas.microsoft.com/office/drawing/2014/main" id="{15D6D81C-5005-4940-AC28-123B062DA4E7}"/>
              </a:ext>
            </a:extLst>
          </p:cNvPr>
          <p:cNvPicPr>
            <a:picLocks noChangeAspect="1"/>
          </p:cNvPicPr>
          <p:nvPr userDrawn="1"/>
        </p:nvPicPr>
        <p:blipFill>
          <a:blip r:embed="rId12" cstate="hqprint">
            <a:extLst>
              <a:ext uri="{28A0092B-C50C-407E-A947-70E740481C1C}">
                <a14:useLocalDpi xmlns:a14="http://schemas.microsoft.com/office/drawing/2010/main"/>
              </a:ext>
            </a:extLst>
          </a:blip>
          <a:stretch>
            <a:fillRect/>
          </a:stretch>
        </p:blipFill>
        <p:spPr>
          <a:xfrm>
            <a:off x="1213955" y="3158657"/>
            <a:ext cx="396152" cy="366468"/>
          </a:xfrm>
          <a:prstGeom prst="rect">
            <a:avLst/>
          </a:prstGeom>
        </p:spPr>
      </p:pic>
      <p:pic>
        <p:nvPicPr>
          <p:cNvPr id="121" name="Picture 120">
            <a:extLst>
              <a:ext uri="{FF2B5EF4-FFF2-40B4-BE49-F238E27FC236}">
                <a16:creationId xmlns:a16="http://schemas.microsoft.com/office/drawing/2014/main" id="{5876E198-C02B-4B26-B80E-1E0486B4FFB7}"/>
              </a:ext>
            </a:extLst>
          </p:cNvPr>
          <p:cNvPicPr>
            <a:picLocks noChangeAspect="1"/>
          </p:cNvPicPr>
          <p:nvPr userDrawn="1"/>
        </p:nvPicPr>
        <p:blipFill>
          <a:blip r:embed="rId13"/>
          <a:stretch>
            <a:fillRect/>
          </a:stretch>
        </p:blipFill>
        <p:spPr>
          <a:xfrm>
            <a:off x="324830" y="4088565"/>
            <a:ext cx="718857" cy="345045"/>
          </a:xfrm>
          <a:prstGeom prst="rect">
            <a:avLst/>
          </a:prstGeom>
        </p:spPr>
      </p:pic>
      <p:pic>
        <p:nvPicPr>
          <p:cNvPr id="122" name="Picture 121">
            <a:extLst>
              <a:ext uri="{FF2B5EF4-FFF2-40B4-BE49-F238E27FC236}">
                <a16:creationId xmlns:a16="http://schemas.microsoft.com/office/drawing/2014/main" id="{328105EA-4E2F-4BE4-AF5B-3AF23D2588F0}"/>
              </a:ext>
            </a:extLst>
          </p:cNvPr>
          <p:cNvPicPr>
            <a:picLocks noChangeAspect="1"/>
          </p:cNvPicPr>
          <p:nvPr userDrawn="1"/>
        </p:nvPicPr>
        <p:blipFill>
          <a:blip r:embed="rId14"/>
          <a:stretch>
            <a:fillRect/>
          </a:stretch>
        </p:blipFill>
        <p:spPr>
          <a:xfrm>
            <a:off x="216480" y="2964886"/>
            <a:ext cx="762321" cy="358625"/>
          </a:xfrm>
          <a:prstGeom prst="rect">
            <a:avLst/>
          </a:prstGeom>
        </p:spPr>
      </p:pic>
      <p:pic>
        <p:nvPicPr>
          <p:cNvPr id="123" name="Picture 122">
            <a:extLst>
              <a:ext uri="{FF2B5EF4-FFF2-40B4-BE49-F238E27FC236}">
                <a16:creationId xmlns:a16="http://schemas.microsoft.com/office/drawing/2014/main" id="{5E662A49-E15A-4C46-8B2C-78C0EC446D14}"/>
              </a:ext>
            </a:extLst>
          </p:cNvPr>
          <p:cNvPicPr>
            <a:picLocks noChangeAspect="1"/>
          </p:cNvPicPr>
          <p:nvPr userDrawn="1"/>
        </p:nvPicPr>
        <p:blipFill>
          <a:blip r:embed="rId15"/>
          <a:stretch>
            <a:fillRect/>
          </a:stretch>
        </p:blipFill>
        <p:spPr>
          <a:xfrm>
            <a:off x="205062" y="1981362"/>
            <a:ext cx="833968" cy="305962"/>
          </a:xfrm>
          <a:prstGeom prst="rect">
            <a:avLst/>
          </a:prstGeom>
        </p:spPr>
      </p:pic>
      <p:pic>
        <p:nvPicPr>
          <p:cNvPr id="58" name="Picture 57">
            <a:extLst>
              <a:ext uri="{FF2B5EF4-FFF2-40B4-BE49-F238E27FC236}">
                <a16:creationId xmlns:a16="http://schemas.microsoft.com/office/drawing/2014/main" id="{B666926E-A4A1-894D-A704-AE622FB87516}"/>
              </a:ext>
            </a:extLst>
          </p:cNvPr>
          <p:cNvPicPr>
            <a:picLocks noChangeAspect="1"/>
          </p:cNvPicPr>
          <p:nvPr userDrawn="1"/>
        </p:nvPicPr>
        <p:blipFill>
          <a:blip r:embed="rId16"/>
          <a:srcRect/>
          <a:stretch/>
        </p:blipFill>
        <p:spPr>
          <a:xfrm>
            <a:off x="317253" y="2421002"/>
            <a:ext cx="670193" cy="322740"/>
          </a:xfrm>
          <a:prstGeom prst="rect">
            <a:avLst/>
          </a:prstGeom>
        </p:spPr>
      </p:pic>
    </p:spTree>
    <p:extLst>
      <p:ext uri="{BB962C8B-B14F-4D97-AF65-F5344CB8AC3E}">
        <p14:creationId xmlns:p14="http://schemas.microsoft.com/office/powerpoint/2010/main" val="247531146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Appendix">
    <p:spTree>
      <p:nvGrpSpPr>
        <p:cNvPr id="1" name=""/>
        <p:cNvGrpSpPr/>
        <p:nvPr/>
      </p:nvGrpSpPr>
      <p:grpSpPr>
        <a:xfrm>
          <a:off x="0" y="0"/>
          <a:ext cx="0" cy="0"/>
          <a:chOff x="0" y="0"/>
          <a:chExt cx="0" cy="0"/>
        </a:xfrm>
      </p:grpSpPr>
      <p:sp>
        <p:nvSpPr>
          <p:cNvPr id="4" name="Espace réservé du numéro de diapositive 3"/>
          <p:cNvSpPr>
            <a:spLocks noGrp="1"/>
          </p:cNvSpPr>
          <p:nvPr>
            <p:ph type="sldNum" sz="quarter" idx="10"/>
          </p:nvPr>
        </p:nvSpPr>
        <p:spPr/>
        <p:txBody>
          <a:bodyPr/>
          <a:lstStyle>
            <a:lvl1pPr>
              <a:defRPr b="0" i="0"/>
            </a:lvl1pPr>
          </a:lstStyle>
          <a:p>
            <a:fld id="{F551322C-20B2-48C3-B63D-68158FEBF630}" type="slidenum">
              <a:rPr lang="en-US" smtClean="0"/>
              <a:pPr/>
              <a:t>‹#›</a:t>
            </a:fld>
            <a:endParaRPr lang="en-US"/>
          </a:p>
        </p:txBody>
      </p:sp>
      <p:sp>
        <p:nvSpPr>
          <p:cNvPr id="22" name="Text Placeholder 15"/>
          <p:cNvSpPr>
            <a:spLocks noGrp="1"/>
          </p:cNvSpPr>
          <p:nvPr>
            <p:ph type="body" sz="quarter" idx="12" hasCustomPrompt="1"/>
          </p:nvPr>
        </p:nvSpPr>
        <p:spPr>
          <a:xfrm>
            <a:off x="1927517" y="1792800"/>
            <a:ext cx="7395317" cy="792162"/>
          </a:xfrm>
          <a:prstGeom prst="rect">
            <a:avLst/>
          </a:prstGeom>
        </p:spPr>
        <p:txBody>
          <a:bodyPr vert="horz" wrap="square" lIns="72000" tIns="36000" rIns="72000" bIns="36000" rtlCol="0" anchor="ctr" anchorCtr="0">
            <a:noAutofit/>
          </a:bodyPr>
          <a:lstStyle>
            <a:lvl1pPr>
              <a:defRPr lang="en-US" sz="3000" b="0" i="0" baseline="0" dirty="0">
                <a:solidFill>
                  <a:srgbClr val="3366FF"/>
                </a:solidFill>
              </a:defRPr>
            </a:lvl1pPr>
          </a:lstStyle>
          <a:p>
            <a:pPr lvl="0"/>
            <a:r>
              <a:rPr lang="en-US" dirty="0"/>
              <a:t>Appendix</a:t>
            </a:r>
          </a:p>
        </p:txBody>
      </p:sp>
      <p:pic>
        <p:nvPicPr>
          <p:cNvPr id="60" name="Picture 59">
            <a:extLst>
              <a:ext uri="{FF2B5EF4-FFF2-40B4-BE49-F238E27FC236}">
                <a16:creationId xmlns:a16="http://schemas.microsoft.com/office/drawing/2014/main" id="{D5DB83FA-5C3A-44ED-B44C-D3FE75776841}"/>
              </a:ext>
            </a:extLst>
          </p:cNvPr>
          <p:cNvPicPr>
            <a:picLocks noChangeAspect="1"/>
          </p:cNvPicPr>
          <p:nvPr userDrawn="1"/>
        </p:nvPicPr>
        <p:blipFill>
          <a:blip r:embed="rId2"/>
          <a:stretch>
            <a:fillRect/>
          </a:stretch>
        </p:blipFill>
        <p:spPr>
          <a:xfrm>
            <a:off x="205062" y="5137252"/>
            <a:ext cx="814736" cy="305962"/>
          </a:xfrm>
          <a:prstGeom prst="rect">
            <a:avLst/>
          </a:prstGeom>
        </p:spPr>
      </p:pic>
      <p:pic>
        <p:nvPicPr>
          <p:cNvPr id="61" name="Picture 60">
            <a:extLst>
              <a:ext uri="{FF2B5EF4-FFF2-40B4-BE49-F238E27FC236}">
                <a16:creationId xmlns:a16="http://schemas.microsoft.com/office/drawing/2014/main" id="{75895028-E589-4F33-808B-9C3894E767F2}"/>
              </a:ext>
            </a:extLst>
          </p:cNvPr>
          <p:cNvPicPr>
            <a:picLocks noChangeAspect="1"/>
          </p:cNvPicPr>
          <p:nvPr userDrawn="1"/>
        </p:nvPicPr>
        <p:blipFill>
          <a:blip r:embed="rId3" cstate="email">
            <a:extLst>
              <a:ext uri="{28A0092B-C50C-407E-A947-70E740481C1C}">
                <a14:useLocalDpi xmlns:a14="http://schemas.microsoft.com/office/drawing/2010/main" val="0"/>
              </a:ext>
            </a:extLst>
          </a:blip>
          <a:stretch>
            <a:fillRect/>
          </a:stretch>
        </p:blipFill>
        <p:spPr>
          <a:xfrm>
            <a:off x="1109527" y="4216462"/>
            <a:ext cx="663210" cy="529678"/>
          </a:xfrm>
          <a:prstGeom prst="rect">
            <a:avLst/>
          </a:prstGeom>
        </p:spPr>
      </p:pic>
      <p:pic>
        <p:nvPicPr>
          <p:cNvPr id="62" name="Picture 61">
            <a:extLst>
              <a:ext uri="{FF2B5EF4-FFF2-40B4-BE49-F238E27FC236}">
                <a16:creationId xmlns:a16="http://schemas.microsoft.com/office/drawing/2014/main" id="{3F101822-F690-4F56-B070-AB6DD6F71706}"/>
              </a:ext>
            </a:extLst>
          </p:cNvPr>
          <p:cNvPicPr>
            <a:picLocks noChangeAspect="1"/>
          </p:cNvPicPr>
          <p:nvPr userDrawn="1"/>
        </p:nvPicPr>
        <p:blipFill>
          <a:blip r:embed="rId4"/>
          <a:stretch>
            <a:fillRect/>
          </a:stretch>
        </p:blipFill>
        <p:spPr>
          <a:xfrm>
            <a:off x="266404" y="2421002"/>
            <a:ext cx="740405" cy="322741"/>
          </a:xfrm>
          <a:prstGeom prst="rect">
            <a:avLst/>
          </a:prstGeom>
        </p:spPr>
      </p:pic>
      <p:pic>
        <p:nvPicPr>
          <p:cNvPr id="63" name="Picture 62">
            <a:extLst>
              <a:ext uri="{FF2B5EF4-FFF2-40B4-BE49-F238E27FC236}">
                <a16:creationId xmlns:a16="http://schemas.microsoft.com/office/drawing/2014/main" id="{CA73086A-306F-4C94-93BE-402DB0DA7242}"/>
              </a:ext>
            </a:extLst>
          </p:cNvPr>
          <p:cNvPicPr>
            <a:picLocks noChangeAspect="1"/>
          </p:cNvPicPr>
          <p:nvPr userDrawn="1"/>
        </p:nvPicPr>
        <p:blipFill>
          <a:blip r:embed="rId5"/>
          <a:stretch>
            <a:fillRect/>
          </a:stretch>
        </p:blipFill>
        <p:spPr>
          <a:xfrm>
            <a:off x="289456" y="3550937"/>
            <a:ext cx="648702" cy="325052"/>
          </a:xfrm>
          <a:prstGeom prst="rect">
            <a:avLst/>
          </a:prstGeom>
        </p:spPr>
      </p:pic>
      <p:pic>
        <p:nvPicPr>
          <p:cNvPr id="64" name="Picture 12" descr="http://www.ingenieurjobs.de/content/tinybrowser/image/transnetbw_gmbh.jpg">
            <a:extLst>
              <a:ext uri="{FF2B5EF4-FFF2-40B4-BE49-F238E27FC236}">
                <a16:creationId xmlns:a16="http://schemas.microsoft.com/office/drawing/2014/main" id="{9671E56D-9292-4787-A077-A350C92D7E7F}"/>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002563" y="5392629"/>
            <a:ext cx="834236" cy="164762"/>
          </a:xfrm>
          <a:prstGeom prst="rect">
            <a:avLst/>
          </a:prstGeom>
          <a:noFill/>
          <a:extLst>
            <a:ext uri="{909E8E84-426E-40DD-AFC4-6F175D3DCCD1}">
              <a14:hiddenFill xmlns:a14="http://schemas.microsoft.com/office/drawing/2010/main">
                <a:solidFill>
                  <a:srgbClr val="FFFFFF"/>
                </a:solidFill>
              </a14:hiddenFill>
            </a:ext>
          </a:extLst>
        </p:spPr>
      </p:pic>
      <p:pic>
        <p:nvPicPr>
          <p:cNvPr id="65" name="Picture 64">
            <a:extLst>
              <a:ext uri="{FF2B5EF4-FFF2-40B4-BE49-F238E27FC236}">
                <a16:creationId xmlns:a16="http://schemas.microsoft.com/office/drawing/2014/main" id="{7AB87BCC-5341-4AB0-90AC-894A2001779D}"/>
              </a:ext>
            </a:extLst>
          </p:cNvPr>
          <p:cNvPicPr>
            <a:picLocks noChangeAspect="1"/>
          </p:cNvPicPr>
          <p:nvPr userDrawn="1"/>
        </p:nvPicPr>
        <p:blipFill>
          <a:blip r:embed="rId7"/>
          <a:stretch>
            <a:fillRect/>
          </a:stretch>
        </p:blipFill>
        <p:spPr>
          <a:xfrm>
            <a:off x="1139971" y="2147510"/>
            <a:ext cx="606064" cy="379476"/>
          </a:xfrm>
          <a:prstGeom prst="rect">
            <a:avLst/>
          </a:prstGeom>
        </p:spPr>
      </p:pic>
      <p:pic>
        <p:nvPicPr>
          <p:cNvPr id="66" name="Picture 65">
            <a:extLst>
              <a:ext uri="{FF2B5EF4-FFF2-40B4-BE49-F238E27FC236}">
                <a16:creationId xmlns:a16="http://schemas.microsoft.com/office/drawing/2014/main" id="{B44AF5C3-962C-487D-BEAE-4FB1A344045F}"/>
              </a:ext>
            </a:extLst>
          </p:cNvPr>
          <p:cNvPicPr>
            <a:picLocks noChangeAspect="1"/>
          </p:cNvPicPr>
          <p:nvPr userDrawn="1"/>
        </p:nvPicPr>
        <p:blipFill rotWithShape="1">
          <a:blip r:embed="rId8">
            <a:extLst>
              <a:ext uri="{28A0092B-C50C-407E-A947-70E740481C1C}">
                <a14:useLocalDpi xmlns:a14="http://schemas.microsoft.com/office/drawing/2010/main" val="0"/>
              </a:ext>
            </a:extLst>
          </a:blip>
          <a:srcRect r="66927"/>
          <a:stretch/>
        </p:blipFill>
        <p:spPr>
          <a:xfrm>
            <a:off x="1133792" y="2752294"/>
            <a:ext cx="631011" cy="253934"/>
          </a:xfrm>
          <a:prstGeom prst="rect">
            <a:avLst/>
          </a:prstGeom>
        </p:spPr>
      </p:pic>
      <p:pic>
        <p:nvPicPr>
          <p:cNvPr id="67" name="Picture 66">
            <a:extLst>
              <a:ext uri="{FF2B5EF4-FFF2-40B4-BE49-F238E27FC236}">
                <a16:creationId xmlns:a16="http://schemas.microsoft.com/office/drawing/2014/main" id="{0441CE42-A4BE-4292-9CF5-0B5059939EB2}"/>
              </a:ext>
            </a:extLst>
          </p:cNvPr>
          <p:cNvPicPr>
            <a:picLocks noChangeAspect="1"/>
          </p:cNvPicPr>
          <p:nvPr userDrawn="1"/>
        </p:nvPicPr>
        <p:blipFill>
          <a:blip r:embed="rId9" cstate="email">
            <a:extLst>
              <a:ext uri="{28A0092B-C50C-407E-A947-70E740481C1C}">
                <a14:useLocalDpi xmlns:a14="http://schemas.microsoft.com/office/drawing/2010/main" val="0"/>
              </a:ext>
            </a:extLst>
          </a:blip>
          <a:stretch>
            <a:fillRect/>
          </a:stretch>
        </p:blipFill>
        <p:spPr>
          <a:xfrm>
            <a:off x="288899" y="4698332"/>
            <a:ext cx="592836" cy="196596"/>
          </a:xfrm>
          <a:prstGeom prst="rect">
            <a:avLst/>
          </a:prstGeom>
        </p:spPr>
      </p:pic>
      <p:pic>
        <p:nvPicPr>
          <p:cNvPr id="68" name="Picture 67">
            <a:extLst>
              <a:ext uri="{FF2B5EF4-FFF2-40B4-BE49-F238E27FC236}">
                <a16:creationId xmlns:a16="http://schemas.microsoft.com/office/drawing/2014/main" id="{E90E7923-392A-45CB-855A-0D6C8538269F}"/>
              </a:ext>
            </a:extLst>
          </p:cNvPr>
          <p:cNvPicPr>
            <a:picLocks noChangeAspect="1"/>
          </p:cNvPicPr>
          <p:nvPr userDrawn="1"/>
        </p:nvPicPr>
        <p:blipFill>
          <a:blip r:embed="rId10"/>
          <a:stretch>
            <a:fillRect/>
          </a:stretch>
        </p:blipFill>
        <p:spPr>
          <a:xfrm>
            <a:off x="287703" y="5476257"/>
            <a:ext cx="633790" cy="396119"/>
          </a:xfrm>
          <a:prstGeom prst="rect">
            <a:avLst/>
          </a:prstGeom>
        </p:spPr>
      </p:pic>
      <p:pic>
        <p:nvPicPr>
          <p:cNvPr id="69" name="Picture 68">
            <a:extLst>
              <a:ext uri="{FF2B5EF4-FFF2-40B4-BE49-F238E27FC236}">
                <a16:creationId xmlns:a16="http://schemas.microsoft.com/office/drawing/2014/main" id="{9C68D06B-5A39-41A4-80B2-6F4C131F30AD}"/>
              </a:ext>
            </a:extLst>
          </p:cNvPr>
          <p:cNvPicPr>
            <a:picLocks noChangeAspect="1"/>
          </p:cNvPicPr>
          <p:nvPr userDrawn="1"/>
        </p:nvPicPr>
        <p:blipFill>
          <a:blip r:embed="rId11"/>
          <a:stretch>
            <a:fillRect/>
          </a:stretch>
        </p:blipFill>
        <p:spPr>
          <a:xfrm>
            <a:off x="1043955" y="4976691"/>
            <a:ext cx="735485" cy="158997"/>
          </a:xfrm>
          <a:prstGeom prst="rect">
            <a:avLst/>
          </a:prstGeom>
        </p:spPr>
      </p:pic>
      <p:pic>
        <p:nvPicPr>
          <p:cNvPr id="70" name="Picture 69">
            <a:extLst>
              <a:ext uri="{FF2B5EF4-FFF2-40B4-BE49-F238E27FC236}">
                <a16:creationId xmlns:a16="http://schemas.microsoft.com/office/drawing/2014/main" id="{7426C16E-8590-4003-A2EC-055671A21C15}"/>
              </a:ext>
            </a:extLst>
          </p:cNvPr>
          <p:cNvPicPr>
            <a:picLocks noChangeAspect="1"/>
          </p:cNvPicPr>
          <p:nvPr userDrawn="1"/>
        </p:nvPicPr>
        <p:blipFill>
          <a:blip r:embed="rId12">
            <a:clrChange>
              <a:clrFrom>
                <a:srgbClr val="FFFFFF"/>
              </a:clrFrom>
              <a:clrTo>
                <a:srgbClr val="FFFFFF">
                  <a:alpha val="0"/>
                </a:srgbClr>
              </a:clrTo>
            </a:clrChange>
          </a:blip>
          <a:stretch>
            <a:fillRect/>
          </a:stretch>
        </p:blipFill>
        <p:spPr bwMode="auto">
          <a:xfrm>
            <a:off x="1086544" y="3686896"/>
            <a:ext cx="707132" cy="377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 name="Picture 70">
            <a:extLst>
              <a:ext uri="{FF2B5EF4-FFF2-40B4-BE49-F238E27FC236}">
                <a16:creationId xmlns:a16="http://schemas.microsoft.com/office/drawing/2014/main" id="{11197264-EC6B-4EDD-B369-6A244D64DEB5}"/>
              </a:ext>
            </a:extLst>
          </p:cNvPr>
          <p:cNvPicPr>
            <a:picLocks noChangeAspect="1"/>
          </p:cNvPicPr>
          <p:nvPr userDrawn="1"/>
        </p:nvPicPr>
        <p:blipFill>
          <a:blip r:embed="rId13" cstate="hqprint">
            <a:extLst>
              <a:ext uri="{28A0092B-C50C-407E-A947-70E740481C1C}">
                <a14:useLocalDpi xmlns:a14="http://schemas.microsoft.com/office/drawing/2010/main"/>
              </a:ext>
            </a:extLst>
          </a:blip>
          <a:stretch>
            <a:fillRect/>
          </a:stretch>
        </p:blipFill>
        <p:spPr>
          <a:xfrm>
            <a:off x="1213955" y="3158657"/>
            <a:ext cx="396152" cy="366468"/>
          </a:xfrm>
          <a:prstGeom prst="rect">
            <a:avLst/>
          </a:prstGeom>
        </p:spPr>
      </p:pic>
      <p:pic>
        <p:nvPicPr>
          <p:cNvPr id="72" name="Picture 71">
            <a:extLst>
              <a:ext uri="{FF2B5EF4-FFF2-40B4-BE49-F238E27FC236}">
                <a16:creationId xmlns:a16="http://schemas.microsoft.com/office/drawing/2014/main" id="{C77F3350-2568-4786-85F1-BB8BD945DDF0}"/>
              </a:ext>
            </a:extLst>
          </p:cNvPr>
          <p:cNvPicPr>
            <a:picLocks noChangeAspect="1"/>
          </p:cNvPicPr>
          <p:nvPr userDrawn="1"/>
        </p:nvPicPr>
        <p:blipFill>
          <a:blip r:embed="rId14"/>
          <a:stretch>
            <a:fillRect/>
          </a:stretch>
        </p:blipFill>
        <p:spPr>
          <a:xfrm>
            <a:off x="324830" y="4088565"/>
            <a:ext cx="718857" cy="345045"/>
          </a:xfrm>
          <a:prstGeom prst="rect">
            <a:avLst/>
          </a:prstGeom>
        </p:spPr>
      </p:pic>
      <p:pic>
        <p:nvPicPr>
          <p:cNvPr id="73" name="Picture 72">
            <a:extLst>
              <a:ext uri="{FF2B5EF4-FFF2-40B4-BE49-F238E27FC236}">
                <a16:creationId xmlns:a16="http://schemas.microsoft.com/office/drawing/2014/main" id="{580FCB63-5821-4653-AF4A-A93D81B71213}"/>
              </a:ext>
            </a:extLst>
          </p:cNvPr>
          <p:cNvPicPr>
            <a:picLocks noChangeAspect="1"/>
          </p:cNvPicPr>
          <p:nvPr userDrawn="1"/>
        </p:nvPicPr>
        <p:blipFill>
          <a:blip r:embed="rId15"/>
          <a:stretch>
            <a:fillRect/>
          </a:stretch>
        </p:blipFill>
        <p:spPr>
          <a:xfrm>
            <a:off x="216480" y="2964886"/>
            <a:ext cx="762321" cy="358625"/>
          </a:xfrm>
          <a:prstGeom prst="rect">
            <a:avLst/>
          </a:prstGeom>
        </p:spPr>
      </p:pic>
      <p:pic>
        <p:nvPicPr>
          <p:cNvPr id="74" name="Picture 73">
            <a:extLst>
              <a:ext uri="{FF2B5EF4-FFF2-40B4-BE49-F238E27FC236}">
                <a16:creationId xmlns:a16="http://schemas.microsoft.com/office/drawing/2014/main" id="{767BDA7F-3116-46D4-8683-E2D706B8DDE5}"/>
              </a:ext>
            </a:extLst>
          </p:cNvPr>
          <p:cNvPicPr>
            <a:picLocks noChangeAspect="1"/>
          </p:cNvPicPr>
          <p:nvPr userDrawn="1"/>
        </p:nvPicPr>
        <p:blipFill>
          <a:blip r:embed="rId16"/>
          <a:stretch>
            <a:fillRect/>
          </a:stretch>
        </p:blipFill>
        <p:spPr>
          <a:xfrm>
            <a:off x="205062" y="1981362"/>
            <a:ext cx="833968" cy="305962"/>
          </a:xfrm>
          <a:prstGeom prst="rect">
            <a:avLst/>
          </a:prstGeom>
        </p:spPr>
      </p:pic>
    </p:spTree>
    <p:extLst>
      <p:ext uri="{BB962C8B-B14F-4D97-AF65-F5344CB8AC3E}">
        <p14:creationId xmlns:p14="http://schemas.microsoft.com/office/powerpoint/2010/main" val="53456317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6" name="Text Placeholder 15"/>
          <p:cNvSpPr>
            <a:spLocks noGrp="1"/>
          </p:cNvSpPr>
          <p:nvPr>
            <p:ph type="body" sz="quarter" idx="11" hasCustomPrompt="1"/>
          </p:nvPr>
        </p:nvSpPr>
        <p:spPr>
          <a:xfrm>
            <a:off x="1926168" y="2912663"/>
            <a:ext cx="7395317" cy="792162"/>
          </a:xfrm>
          <a:prstGeom prst="rect">
            <a:avLst/>
          </a:prstGeom>
        </p:spPr>
        <p:txBody>
          <a:bodyPr/>
          <a:lstStyle>
            <a:lvl1pPr marL="0" indent="0">
              <a:buNone/>
              <a:defRPr lang="en-US" sz="1800" b="0" i="0" baseline="0" dirty="0">
                <a:solidFill>
                  <a:schemeClr val="tx2"/>
                </a:solidFill>
                <a:latin typeface="+mn-lt"/>
                <a:ea typeface="Arial Unicode MS" panose="020B0604020202020204" pitchFamily="34" charset="-128"/>
                <a:cs typeface="Arial" panose="020B0604020202020204" pitchFamily="34" charset="0"/>
              </a:defRPr>
            </a:lvl1pPr>
          </a:lstStyle>
          <a:p>
            <a:pPr lvl="0"/>
            <a:r>
              <a:rPr lang="en-US" dirty="0"/>
              <a:t>Date, Place</a:t>
            </a:r>
          </a:p>
        </p:txBody>
      </p:sp>
      <p:sp>
        <p:nvSpPr>
          <p:cNvPr id="15" name="Text Placeholder 15"/>
          <p:cNvSpPr>
            <a:spLocks noGrp="1"/>
          </p:cNvSpPr>
          <p:nvPr>
            <p:ph type="body" sz="quarter" idx="12" hasCustomPrompt="1"/>
          </p:nvPr>
        </p:nvSpPr>
        <p:spPr>
          <a:xfrm>
            <a:off x="1927517" y="1792322"/>
            <a:ext cx="7395317" cy="792162"/>
          </a:xfrm>
          <a:prstGeom prst="rect">
            <a:avLst/>
          </a:prstGeom>
        </p:spPr>
        <p:txBody>
          <a:bodyPr anchor="ctr" anchorCtr="0">
            <a:noAutofit/>
          </a:bodyPr>
          <a:lstStyle>
            <a:lvl1pPr marL="0" indent="0">
              <a:buNone/>
              <a:defRPr lang="en-US" sz="3000" b="0" i="0" baseline="0" dirty="0">
                <a:solidFill>
                  <a:srgbClr val="008000"/>
                </a:solidFill>
                <a:latin typeface="+mn-lt"/>
                <a:ea typeface="Arial Unicode MS" panose="020B0604020202020204" pitchFamily="34" charset="-128"/>
                <a:cs typeface="Arial" panose="020B0604020202020204" pitchFamily="34" charset="0"/>
              </a:defRPr>
            </a:lvl1pPr>
          </a:lstStyle>
          <a:p>
            <a:pPr lvl="0"/>
            <a:r>
              <a:rPr lang="en-US" dirty="0"/>
              <a:t>Name of the meeting</a:t>
            </a:r>
          </a:p>
        </p:txBody>
      </p:sp>
      <p:pic>
        <p:nvPicPr>
          <p:cNvPr id="68" name="Picture 67">
            <a:extLst>
              <a:ext uri="{FF2B5EF4-FFF2-40B4-BE49-F238E27FC236}">
                <a16:creationId xmlns:a16="http://schemas.microsoft.com/office/drawing/2014/main" id="{B8DA595C-5331-421C-86B4-966FD8CF9BC3}"/>
              </a:ext>
            </a:extLst>
          </p:cNvPr>
          <p:cNvPicPr>
            <a:picLocks noChangeAspect="1"/>
          </p:cNvPicPr>
          <p:nvPr userDrawn="1"/>
        </p:nvPicPr>
        <p:blipFill>
          <a:blip r:embed="rId2" cstate="hqprint">
            <a:extLst>
              <a:ext uri="{28A0092B-C50C-407E-A947-70E740481C1C}">
                <a14:useLocalDpi xmlns:a14="http://schemas.microsoft.com/office/drawing/2010/main"/>
              </a:ext>
            </a:extLst>
          </a:blip>
          <a:stretch>
            <a:fillRect/>
          </a:stretch>
        </p:blipFill>
        <p:spPr>
          <a:xfrm>
            <a:off x="1016762" y="6059368"/>
            <a:ext cx="537715" cy="246320"/>
          </a:xfrm>
          <a:prstGeom prst="rect">
            <a:avLst/>
          </a:prstGeom>
        </p:spPr>
      </p:pic>
      <p:pic>
        <p:nvPicPr>
          <p:cNvPr id="93" name="Picture 92">
            <a:extLst>
              <a:ext uri="{FF2B5EF4-FFF2-40B4-BE49-F238E27FC236}">
                <a16:creationId xmlns:a16="http://schemas.microsoft.com/office/drawing/2014/main" id="{6580E0D9-E078-40FF-9D4D-C37FDC3DAC22}"/>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00723" y="3297190"/>
            <a:ext cx="533570" cy="426140"/>
          </a:xfrm>
          <a:prstGeom prst="rect">
            <a:avLst/>
          </a:prstGeom>
        </p:spPr>
      </p:pic>
      <p:pic>
        <p:nvPicPr>
          <p:cNvPr id="94" name="Picture 93">
            <a:extLst>
              <a:ext uri="{FF2B5EF4-FFF2-40B4-BE49-F238E27FC236}">
                <a16:creationId xmlns:a16="http://schemas.microsoft.com/office/drawing/2014/main" id="{E9DFCD59-8D65-493C-A213-AED51F3040C7}"/>
              </a:ext>
            </a:extLst>
          </p:cNvPr>
          <p:cNvPicPr>
            <a:picLocks noChangeAspect="1"/>
          </p:cNvPicPr>
          <p:nvPr userDrawn="1"/>
        </p:nvPicPr>
        <p:blipFill>
          <a:blip r:embed="rId4"/>
          <a:srcRect/>
          <a:stretch/>
        </p:blipFill>
        <p:spPr>
          <a:xfrm>
            <a:off x="221355" y="4812947"/>
            <a:ext cx="670193" cy="322741"/>
          </a:xfrm>
          <a:prstGeom prst="rect">
            <a:avLst/>
          </a:prstGeom>
        </p:spPr>
      </p:pic>
      <p:pic>
        <p:nvPicPr>
          <p:cNvPr id="95" name="Picture 12" descr="http://www.ingenieurjobs.de/content/tinybrowser/image/transnetbw_gmbh.jpg">
            <a:extLst>
              <a:ext uri="{FF2B5EF4-FFF2-40B4-BE49-F238E27FC236}">
                <a16:creationId xmlns:a16="http://schemas.microsoft.com/office/drawing/2014/main" id="{23419835-DDEB-462F-8C46-C01726255C01}"/>
              </a:ext>
            </a:extLst>
          </p:cNvPr>
          <p:cNvPicPr>
            <a:picLocks noChangeAspect="1" noChangeArrowheads="1"/>
          </p:cNvPicPr>
          <p:nvPr userDrawn="1"/>
        </p:nvPicPr>
        <p:blipFill>
          <a:blip r:embed="rId5" cstate="hqprint">
            <a:extLst>
              <a:ext uri="{28A0092B-C50C-407E-A947-70E740481C1C}">
                <a14:useLocalDpi xmlns:a14="http://schemas.microsoft.com/office/drawing/2010/main"/>
              </a:ext>
            </a:extLst>
          </a:blip>
          <a:srcRect/>
          <a:stretch>
            <a:fillRect/>
          </a:stretch>
        </p:blipFill>
        <p:spPr bwMode="auto">
          <a:xfrm>
            <a:off x="178916" y="5315472"/>
            <a:ext cx="855487" cy="168959"/>
          </a:xfrm>
          <a:prstGeom prst="rect">
            <a:avLst/>
          </a:prstGeom>
          <a:noFill/>
          <a:extLst>
            <a:ext uri="{909E8E84-426E-40dd-AFC4-6F175D3DCCD1}">
              <a14:hiddenFill xmlns="" xmlns:a14="http://schemas.microsoft.com/office/drawing/2010/main">
                <a:solidFill>
                  <a:srgbClr val="FFFFFF"/>
                </a:solidFill>
              </a14:hiddenFill>
            </a:ext>
          </a:extLst>
        </p:spPr>
      </p:pic>
      <p:pic>
        <p:nvPicPr>
          <p:cNvPr id="96" name="Picture 95">
            <a:extLst>
              <a:ext uri="{FF2B5EF4-FFF2-40B4-BE49-F238E27FC236}">
                <a16:creationId xmlns:a16="http://schemas.microsoft.com/office/drawing/2014/main" id="{E59277D4-0C38-4FDA-A5D0-A096CE8AEE0E}"/>
              </a:ext>
            </a:extLst>
          </p:cNvPr>
          <p:cNvPicPr>
            <a:picLocks noChangeAspect="1"/>
          </p:cNvPicPr>
          <p:nvPr userDrawn="1"/>
        </p:nvPicPr>
        <p:blipFill>
          <a:blip r:embed="rId6" cstate="hqprint">
            <a:extLst>
              <a:ext uri="{28A0092B-C50C-407E-A947-70E740481C1C}">
                <a14:useLocalDpi xmlns:a14="http://schemas.microsoft.com/office/drawing/2010/main"/>
              </a:ext>
            </a:extLst>
          </a:blip>
          <a:stretch>
            <a:fillRect/>
          </a:stretch>
        </p:blipFill>
        <p:spPr>
          <a:xfrm>
            <a:off x="276655" y="2867547"/>
            <a:ext cx="606064" cy="379476"/>
          </a:xfrm>
          <a:prstGeom prst="rect">
            <a:avLst/>
          </a:prstGeom>
        </p:spPr>
      </p:pic>
      <p:pic>
        <p:nvPicPr>
          <p:cNvPr id="97" name="Picture 96">
            <a:extLst>
              <a:ext uri="{FF2B5EF4-FFF2-40B4-BE49-F238E27FC236}">
                <a16:creationId xmlns:a16="http://schemas.microsoft.com/office/drawing/2014/main" id="{326987DE-1C4D-47F6-9CDB-2E6E331ED127}"/>
              </a:ext>
            </a:extLst>
          </p:cNvPr>
          <p:cNvPicPr>
            <a:picLocks noChangeAspect="1"/>
          </p:cNvPicPr>
          <p:nvPr userDrawn="1"/>
        </p:nvPicPr>
        <p:blipFill rotWithShape="1">
          <a:blip r:embed="rId7" cstate="hqprint">
            <a:extLst>
              <a:ext uri="{28A0092B-C50C-407E-A947-70E740481C1C}">
                <a14:useLocalDpi xmlns:a14="http://schemas.microsoft.com/office/drawing/2010/main"/>
              </a:ext>
            </a:extLst>
          </a:blip>
          <a:srcRect r="66927"/>
          <a:stretch/>
        </p:blipFill>
        <p:spPr>
          <a:xfrm>
            <a:off x="1016762" y="4475060"/>
            <a:ext cx="562560" cy="226388"/>
          </a:xfrm>
          <a:prstGeom prst="rect">
            <a:avLst/>
          </a:prstGeom>
        </p:spPr>
      </p:pic>
      <p:pic>
        <p:nvPicPr>
          <p:cNvPr id="98" name="Picture 97">
            <a:extLst>
              <a:ext uri="{FF2B5EF4-FFF2-40B4-BE49-F238E27FC236}">
                <a16:creationId xmlns:a16="http://schemas.microsoft.com/office/drawing/2014/main" id="{AD58C978-8FF4-4C4C-BE8D-7C7210C55578}"/>
              </a:ext>
            </a:extLst>
          </p:cNvPr>
          <p:cNvPicPr>
            <a:picLocks noChangeAspect="1"/>
          </p:cNvPicPr>
          <p:nvPr userDrawn="1"/>
        </p:nvPicPr>
        <p:blipFill>
          <a:blip r:embed="rId8" cstate="email">
            <a:extLst>
              <a:ext uri="{28A0092B-C50C-407E-A947-70E740481C1C}">
                <a14:useLocalDpi xmlns:a14="http://schemas.microsoft.com/office/drawing/2010/main"/>
              </a:ext>
            </a:extLst>
          </a:blip>
          <a:stretch>
            <a:fillRect/>
          </a:stretch>
        </p:blipFill>
        <p:spPr>
          <a:xfrm>
            <a:off x="265603" y="2627955"/>
            <a:ext cx="592836" cy="196596"/>
          </a:xfrm>
          <a:prstGeom prst="rect">
            <a:avLst/>
          </a:prstGeom>
        </p:spPr>
      </p:pic>
      <p:pic>
        <p:nvPicPr>
          <p:cNvPr id="99" name="Picture 98">
            <a:extLst>
              <a:ext uri="{FF2B5EF4-FFF2-40B4-BE49-F238E27FC236}">
                <a16:creationId xmlns:a16="http://schemas.microsoft.com/office/drawing/2014/main" id="{C150BA65-4DE4-427B-BDF0-0AE3BE7D5121}"/>
              </a:ext>
            </a:extLst>
          </p:cNvPr>
          <p:cNvPicPr>
            <a:picLocks noChangeAspect="1"/>
          </p:cNvPicPr>
          <p:nvPr userDrawn="1"/>
        </p:nvPicPr>
        <p:blipFill>
          <a:blip r:embed="rId9" cstate="hqprint">
            <a:extLst>
              <a:ext uri="{28A0092B-C50C-407E-A947-70E740481C1C}">
                <a14:useLocalDpi xmlns:a14="http://schemas.microsoft.com/office/drawing/2010/main"/>
              </a:ext>
            </a:extLst>
          </a:blip>
          <a:stretch>
            <a:fillRect/>
          </a:stretch>
        </p:blipFill>
        <p:spPr>
          <a:xfrm>
            <a:off x="232514" y="6009100"/>
            <a:ext cx="633790" cy="396119"/>
          </a:xfrm>
          <a:prstGeom prst="rect">
            <a:avLst/>
          </a:prstGeom>
        </p:spPr>
      </p:pic>
      <p:pic>
        <p:nvPicPr>
          <p:cNvPr id="100" name="Picture 99">
            <a:extLst>
              <a:ext uri="{FF2B5EF4-FFF2-40B4-BE49-F238E27FC236}">
                <a16:creationId xmlns:a16="http://schemas.microsoft.com/office/drawing/2014/main" id="{16C635C3-A747-4DD1-A183-E66FCA2E8440}"/>
              </a:ext>
            </a:extLst>
          </p:cNvPr>
          <p:cNvPicPr>
            <a:picLocks noChangeAspect="1"/>
          </p:cNvPicPr>
          <p:nvPr userDrawn="1"/>
        </p:nvPicPr>
        <p:blipFill>
          <a:blip r:embed="rId10" cstate="hqprint">
            <a:extLst>
              <a:ext uri="{28A0092B-C50C-407E-A947-70E740481C1C}">
                <a14:useLocalDpi xmlns:a14="http://schemas.microsoft.com/office/drawing/2010/main"/>
              </a:ext>
            </a:extLst>
          </a:blip>
          <a:stretch>
            <a:fillRect/>
          </a:stretch>
        </p:blipFill>
        <p:spPr>
          <a:xfrm>
            <a:off x="167382" y="4499299"/>
            <a:ext cx="735485" cy="158997"/>
          </a:xfrm>
          <a:prstGeom prst="rect">
            <a:avLst/>
          </a:prstGeom>
        </p:spPr>
      </p:pic>
      <p:pic>
        <p:nvPicPr>
          <p:cNvPr id="101" name="Picture 100">
            <a:extLst>
              <a:ext uri="{FF2B5EF4-FFF2-40B4-BE49-F238E27FC236}">
                <a16:creationId xmlns:a16="http://schemas.microsoft.com/office/drawing/2014/main" id="{C1263A9A-07FE-48D0-9BE1-92CC074807EF}"/>
              </a:ext>
            </a:extLst>
          </p:cNvPr>
          <p:cNvPicPr>
            <a:picLocks noChangeAspect="1"/>
          </p:cNvPicPr>
          <p:nvPr userDrawn="1"/>
        </p:nvPicPr>
        <p:blipFill>
          <a:blip r:embed="rId11" cstate="hq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bwMode="auto">
          <a:xfrm>
            <a:off x="211859" y="4013895"/>
            <a:ext cx="635064" cy="3387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4" name="Picture 103">
            <a:extLst>
              <a:ext uri="{FF2B5EF4-FFF2-40B4-BE49-F238E27FC236}">
                <a16:creationId xmlns:a16="http://schemas.microsoft.com/office/drawing/2014/main" id="{4ED1C003-0716-4C59-AC2C-4A4D67985F69}"/>
              </a:ext>
            </a:extLst>
          </p:cNvPr>
          <p:cNvPicPr>
            <a:picLocks noChangeAspect="1"/>
          </p:cNvPicPr>
          <p:nvPr userDrawn="1"/>
        </p:nvPicPr>
        <p:blipFill>
          <a:blip r:embed="rId12" cstate="hqprint">
            <a:extLst>
              <a:ext uri="{28A0092B-C50C-407E-A947-70E740481C1C}">
                <a14:useLocalDpi xmlns:a14="http://schemas.microsoft.com/office/drawing/2010/main"/>
              </a:ext>
            </a:extLst>
          </a:blip>
          <a:stretch>
            <a:fillRect/>
          </a:stretch>
        </p:blipFill>
        <p:spPr>
          <a:xfrm>
            <a:off x="1132569" y="5176838"/>
            <a:ext cx="455502" cy="421370"/>
          </a:xfrm>
          <a:prstGeom prst="rect">
            <a:avLst/>
          </a:prstGeom>
        </p:spPr>
      </p:pic>
      <p:pic>
        <p:nvPicPr>
          <p:cNvPr id="105" name="Picture 104">
            <a:extLst>
              <a:ext uri="{FF2B5EF4-FFF2-40B4-BE49-F238E27FC236}">
                <a16:creationId xmlns:a16="http://schemas.microsoft.com/office/drawing/2014/main" id="{973BD1DF-D9B2-46EF-9C92-35141C465803}"/>
              </a:ext>
            </a:extLst>
          </p:cNvPr>
          <p:cNvPicPr>
            <a:picLocks noChangeAspect="1"/>
          </p:cNvPicPr>
          <p:nvPr userDrawn="1"/>
        </p:nvPicPr>
        <p:blipFill>
          <a:blip r:embed="rId13" cstate="hqprint">
            <a:extLst>
              <a:ext uri="{28A0092B-C50C-407E-A947-70E740481C1C}">
                <a14:useLocalDpi xmlns:a14="http://schemas.microsoft.com/office/drawing/2010/main"/>
              </a:ext>
            </a:extLst>
          </a:blip>
          <a:stretch>
            <a:fillRect/>
          </a:stretch>
        </p:blipFill>
        <p:spPr>
          <a:xfrm>
            <a:off x="276655" y="2259089"/>
            <a:ext cx="533146" cy="255904"/>
          </a:xfrm>
          <a:prstGeom prst="rect">
            <a:avLst/>
          </a:prstGeom>
        </p:spPr>
      </p:pic>
      <p:pic>
        <p:nvPicPr>
          <p:cNvPr id="106" name="Picture 105">
            <a:extLst>
              <a:ext uri="{FF2B5EF4-FFF2-40B4-BE49-F238E27FC236}">
                <a16:creationId xmlns:a16="http://schemas.microsoft.com/office/drawing/2014/main" id="{7930FCF6-C0EA-4055-982D-383E7BC1DF9E}"/>
              </a:ext>
            </a:extLst>
          </p:cNvPr>
          <p:cNvPicPr>
            <a:picLocks noChangeAspect="1"/>
          </p:cNvPicPr>
          <p:nvPr userDrawn="1"/>
        </p:nvPicPr>
        <p:blipFill>
          <a:blip r:embed="rId14" cstate="hqprint">
            <a:extLst>
              <a:ext uri="{28A0092B-C50C-407E-A947-70E740481C1C}">
                <a14:useLocalDpi xmlns:a14="http://schemas.microsoft.com/office/drawing/2010/main"/>
              </a:ext>
            </a:extLst>
          </a:blip>
          <a:stretch>
            <a:fillRect/>
          </a:stretch>
        </p:blipFill>
        <p:spPr>
          <a:xfrm>
            <a:off x="882834" y="1899314"/>
            <a:ext cx="935642" cy="284214"/>
          </a:xfrm>
          <a:prstGeom prst="rect">
            <a:avLst/>
          </a:prstGeom>
        </p:spPr>
      </p:pic>
      <p:pic>
        <p:nvPicPr>
          <p:cNvPr id="126" name="Picture 125">
            <a:extLst>
              <a:ext uri="{FF2B5EF4-FFF2-40B4-BE49-F238E27FC236}">
                <a16:creationId xmlns:a16="http://schemas.microsoft.com/office/drawing/2014/main" id="{FF6F13EE-A9BC-4602-B0B3-36448F6EBD04}"/>
              </a:ext>
            </a:extLst>
          </p:cNvPr>
          <p:cNvPicPr>
            <a:picLocks noChangeAspect="1"/>
          </p:cNvPicPr>
          <p:nvPr userDrawn="1"/>
        </p:nvPicPr>
        <p:blipFill>
          <a:blip r:embed="rId15" cstate="hqprint">
            <a:extLst>
              <a:ext uri="{28A0092B-C50C-407E-A947-70E740481C1C}">
                <a14:useLocalDpi xmlns:a14="http://schemas.microsoft.com/office/drawing/2010/main"/>
              </a:ext>
            </a:extLst>
          </a:blip>
          <a:stretch>
            <a:fillRect/>
          </a:stretch>
        </p:blipFill>
        <p:spPr>
          <a:xfrm>
            <a:off x="976463" y="2260297"/>
            <a:ext cx="767715" cy="233480"/>
          </a:xfrm>
          <a:prstGeom prst="rect">
            <a:avLst/>
          </a:prstGeom>
        </p:spPr>
      </p:pic>
      <p:pic>
        <p:nvPicPr>
          <p:cNvPr id="127" name="Picture 126">
            <a:extLst>
              <a:ext uri="{FF2B5EF4-FFF2-40B4-BE49-F238E27FC236}">
                <a16:creationId xmlns:a16="http://schemas.microsoft.com/office/drawing/2014/main" id="{EB9D4C18-EE54-4290-898E-F20C8A26A688}"/>
              </a:ext>
            </a:extLst>
          </p:cNvPr>
          <p:cNvPicPr>
            <a:picLocks noChangeAspect="1"/>
          </p:cNvPicPr>
          <p:nvPr userDrawn="1"/>
        </p:nvPicPr>
        <p:blipFill>
          <a:blip r:embed="rId16" cstate="hqprint">
            <a:extLst>
              <a:ext uri="{28A0092B-C50C-407E-A947-70E740481C1C}">
                <a14:useLocalDpi xmlns:a14="http://schemas.microsoft.com/office/drawing/2010/main"/>
              </a:ext>
            </a:extLst>
          </a:blip>
          <a:stretch>
            <a:fillRect/>
          </a:stretch>
        </p:blipFill>
        <p:spPr>
          <a:xfrm>
            <a:off x="278045" y="3716143"/>
            <a:ext cx="562560" cy="247585"/>
          </a:xfrm>
          <a:prstGeom prst="rect">
            <a:avLst/>
          </a:prstGeom>
        </p:spPr>
      </p:pic>
      <p:pic>
        <p:nvPicPr>
          <p:cNvPr id="128" name="Picture 127">
            <a:extLst>
              <a:ext uri="{FF2B5EF4-FFF2-40B4-BE49-F238E27FC236}">
                <a16:creationId xmlns:a16="http://schemas.microsoft.com/office/drawing/2014/main" id="{05BD539B-0A3B-4C99-933F-172CEDA116BF}"/>
              </a:ext>
            </a:extLst>
          </p:cNvPr>
          <p:cNvPicPr>
            <a:picLocks noChangeAspect="1"/>
          </p:cNvPicPr>
          <p:nvPr userDrawn="1"/>
        </p:nvPicPr>
        <p:blipFill>
          <a:blip r:embed="rId17" cstate="hqprint">
            <a:extLst>
              <a:ext uri="{28A0092B-C50C-407E-A947-70E740481C1C}">
                <a14:useLocalDpi xmlns:a14="http://schemas.microsoft.com/office/drawing/2010/main"/>
              </a:ext>
            </a:extLst>
          </a:blip>
          <a:stretch>
            <a:fillRect/>
          </a:stretch>
        </p:blipFill>
        <p:spPr>
          <a:xfrm>
            <a:off x="789954" y="5689894"/>
            <a:ext cx="767715" cy="240301"/>
          </a:xfrm>
          <a:prstGeom prst="rect">
            <a:avLst/>
          </a:prstGeom>
        </p:spPr>
      </p:pic>
      <p:pic>
        <p:nvPicPr>
          <p:cNvPr id="129" name="Picture 128">
            <a:extLst>
              <a:ext uri="{FF2B5EF4-FFF2-40B4-BE49-F238E27FC236}">
                <a16:creationId xmlns:a16="http://schemas.microsoft.com/office/drawing/2014/main" id="{20E68A81-564F-4B23-9350-1DC2D30271DD}"/>
              </a:ext>
            </a:extLst>
          </p:cNvPr>
          <p:cNvPicPr>
            <a:picLocks noChangeAspect="1"/>
          </p:cNvPicPr>
          <p:nvPr userDrawn="1"/>
        </p:nvPicPr>
        <p:blipFill>
          <a:blip r:embed="rId18" cstate="hqprint">
            <a:extLst>
              <a:ext uri="{28A0092B-C50C-407E-A947-70E740481C1C}">
                <a14:useLocalDpi xmlns:a14="http://schemas.microsoft.com/office/drawing/2010/main"/>
              </a:ext>
            </a:extLst>
          </a:blip>
          <a:stretch>
            <a:fillRect/>
          </a:stretch>
        </p:blipFill>
        <p:spPr>
          <a:xfrm>
            <a:off x="225758" y="5553136"/>
            <a:ext cx="481568" cy="482869"/>
          </a:xfrm>
          <a:prstGeom prst="rect">
            <a:avLst/>
          </a:prstGeom>
        </p:spPr>
      </p:pic>
      <p:pic>
        <p:nvPicPr>
          <p:cNvPr id="130" name="Picture 129">
            <a:extLst>
              <a:ext uri="{FF2B5EF4-FFF2-40B4-BE49-F238E27FC236}">
                <a16:creationId xmlns:a16="http://schemas.microsoft.com/office/drawing/2014/main" id="{FC5C7654-46A0-4FB3-A4FE-8C402CB63D64}"/>
              </a:ext>
            </a:extLst>
          </p:cNvPr>
          <p:cNvPicPr>
            <a:picLocks noChangeAspect="1"/>
          </p:cNvPicPr>
          <p:nvPr userDrawn="1"/>
        </p:nvPicPr>
        <p:blipFill>
          <a:blip r:embed="rId19"/>
          <a:stretch>
            <a:fillRect/>
          </a:stretch>
        </p:blipFill>
        <p:spPr>
          <a:xfrm>
            <a:off x="924659" y="4092615"/>
            <a:ext cx="673376" cy="229771"/>
          </a:xfrm>
          <a:prstGeom prst="rect">
            <a:avLst/>
          </a:prstGeom>
        </p:spPr>
      </p:pic>
      <p:pic>
        <p:nvPicPr>
          <p:cNvPr id="131" name="Picture 130">
            <a:extLst>
              <a:ext uri="{FF2B5EF4-FFF2-40B4-BE49-F238E27FC236}">
                <a16:creationId xmlns:a16="http://schemas.microsoft.com/office/drawing/2014/main" id="{72F2D462-8910-442B-BCAC-00FE1F1761DB}"/>
              </a:ext>
            </a:extLst>
          </p:cNvPr>
          <p:cNvPicPr>
            <a:picLocks noChangeAspect="1"/>
          </p:cNvPicPr>
          <p:nvPr userDrawn="1"/>
        </p:nvPicPr>
        <p:blipFill>
          <a:blip r:embed="rId20"/>
          <a:stretch>
            <a:fillRect/>
          </a:stretch>
        </p:blipFill>
        <p:spPr>
          <a:xfrm>
            <a:off x="1034403" y="2600734"/>
            <a:ext cx="559177" cy="180633"/>
          </a:xfrm>
          <a:prstGeom prst="rect">
            <a:avLst/>
          </a:prstGeom>
        </p:spPr>
      </p:pic>
      <p:pic>
        <p:nvPicPr>
          <p:cNvPr id="132" name="Picture 16" descr="Afbeeldingsresultaat voor Exaa LOGO">
            <a:extLst>
              <a:ext uri="{FF2B5EF4-FFF2-40B4-BE49-F238E27FC236}">
                <a16:creationId xmlns:a16="http://schemas.microsoft.com/office/drawing/2014/main" id="{55EF3831-6039-48FF-9BFE-FA1F8AA691BE}"/>
              </a:ext>
            </a:extLst>
          </p:cNvPr>
          <p:cNvPicPr>
            <a:picLocks noChangeAspect="1" noChangeArrowheads="1"/>
          </p:cNvPicPr>
          <p:nvPr userDrawn="1"/>
        </p:nvPicPr>
        <p:blipFill>
          <a:blip r:embed="rId21" cstate="hqprint">
            <a:extLst>
              <a:ext uri="{28A0092B-C50C-407E-A947-70E740481C1C}">
                <a14:useLocalDpi xmlns:a14="http://schemas.microsoft.com/office/drawing/2010/main"/>
              </a:ext>
            </a:extLst>
          </a:blip>
          <a:srcRect/>
          <a:stretch>
            <a:fillRect/>
          </a:stretch>
        </p:blipFill>
        <p:spPr bwMode="auto">
          <a:xfrm>
            <a:off x="1066173" y="1595900"/>
            <a:ext cx="591177" cy="252076"/>
          </a:xfrm>
          <a:prstGeom prst="rect">
            <a:avLst/>
          </a:prstGeom>
          <a:noFill/>
          <a:extLst>
            <a:ext uri="{909E8E84-426E-40DD-AFC4-6F175D3DCCD1}">
              <a14:hiddenFill xmlns:a14="http://schemas.microsoft.com/office/drawing/2010/main">
                <a:solidFill>
                  <a:srgbClr val="FFFFFF"/>
                </a:solidFill>
              </a14:hiddenFill>
            </a:ext>
          </a:extLst>
        </p:spPr>
      </p:pic>
      <p:pic>
        <p:nvPicPr>
          <p:cNvPr id="133" name="Picture 132">
            <a:extLst>
              <a:ext uri="{FF2B5EF4-FFF2-40B4-BE49-F238E27FC236}">
                <a16:creationId xmlns:a16="http://schemas.microsoft.com/office/drawing/2014/main" id="{336A06E2-0B37-4C13-BBBB-4AAB0015866F}"/>
              </a:ext>
            </a:extLst>
          </p:cNvPr>
          <p:cNvPicPr>
            <a:picLocks noChangeAspect="1"/>
          </p:cNvPicPr>
          <p:nvPr userDrawn="1"/>
        </p:nvPicPr>
        <p:blipFill>
          <a:blip r:embed="rId22" cstate="hqprint">
            <a:extLst>
              <a:ext uri="{28A0092B-C50C-407E-A947-70E740481C1C}">
                <a14:useLocalDpi xmlns:a14="http://schemas.microsoft.com/office/drawing/2010/main"/>
              </a:ext>
            </a:extLst>
          </a:blip>
          <a:stretch>
            <a:fillRect/>
          </a:stretch>
        </p:blipFill>
        <p:spPr>
          <a:xfrm>
            <a:off x="1195092" y="3563180"/>
            <a:ext cx="275438" cy="465584"/>
          </a:xfrm>
          <a:prstGeom prst="rect">
            <a:avLst/>
          </a:prstGeom>
        </p:spPr>
      </p:pic>
      <p:pic>
        <p:nvPicPr>
          <p:cNvPr id="134" name="Picture 133">
            <a:extLst>
              <a:ext uri="{FF2B5EF4-FFF2-40B4-BE49-F238E27FC236}">
                <a16:creationId xmlns:a16="http://schemas.microsoft.com/office/drawing/2014/main" id="{053E0479-7887-44B5-8E17-5CB1F3111808}"/>
              </a:ext>
            </a:extLst>
          </p:cNvPr>
          <p:cNvPicPr>
            <a:picLocks noChangeAspect="1"/>
          </p:cNvPicPr>
          <p:nvPr userDrawn="1"/>
        </p:nvPicPr>
        <p:blipFill>
          <a:blip r:embed="rId23"/>
          <a:stretch>
            <a:fillRect/>
          </a:stretch>
        </p:blipFill>
        <p:spPr>
          <a:xfrm>
            <a:off x="1051749" y="2906920"/>
            <a:ext cx="577033" cy="289140"/>
          </a:xfrm>
          <a:prstGeom prst="rect">
            <a:avLst/>
          </a:prstGeom>
        </p:spPr>
      </p:pic>
      <p:pic>
        <p:nvPicPr>
          <p:cNvPr id="135" name="Picture 134">
            <a:extLst>
              <a:ext uri="{FF2B5EF4-FFF2-40B4-BE49-F238E27FC236}">
                <a16:creationId xmlns:a16="http://schemas.microsoft.com/office/drawing/2014/main" id="{7BDE592B-0570-4828-8273-21FA9562E1C8}"/>
              </a:ext>
            </a:extLst>
          </p:cNvPr>
          <p:cNvPicPr>
            <a:picLocks noChangeAspect="1"/>
          </p:cNvPicPr>
          <p:nvPr userDrawn="1"/>
        </p:nvPicPr>
        <p:blipFill>
          <a:blip r:embed="rId24" cstate="hqprint">
            <a:extLst>
              <a:ext uri="{28A0092B-C50C-407E-A947-70E740481C1C}">
                <a14:useLocalDpi xmlns:a14="http://schemas.microsoft.com/office/drawing/2010/main"/>
              </a:ext>
            </a:extLst>
          </a:blip>
          <a:stretch>
            <a:fillRect/>
          </a:stretch>
        </p:blipFill>
        <p:spPr>
          <a:xfrm>
            <a:off x="211859" y="1862828"/>
            <a:ext cx="688137" cy="323726"/>
          </a:xfrm>
          <a:prstGeom prst="rect">
            <a:avLst/>
          </a:prstGeom>
        </p:spPr>
      </p:pic>
      <p:pic>
        <p:nvPicPr>
          <p:cNvPr id="136" name="Picture 135">
            <a:extLst>
              <a:ext uri="{FF2B5EF4-FFF2-40B4-BE49-F238E27FC236}">
                <a16:creationId xmlns:a16="http://schemas.microsoft.com/office/drawing/2014/main" id="{55DDA979-B94D-43B1-8A18-B69AB85019F8}"/>
              </a:ext>
            </a:extLst>
          </p:cNvPr>
          <p:cNvPicPr>
            <a:picLocks noChangeAspect="1"/>
          </p:cNvPicPr>
          <p:nvPr userDrawn="1"/>
        </p:nvPicPr>
        <p:blipFill>
          <a:blip r:embed="rId25"/>
          <a:stretch>
            <a:fillRect/>
          </a:stretch>
        </p:blipFill>
        <p:spPr>
          <a:xfrm>
            <a:off x="926654" y="4783546"/>
            <a:ext cx="747298" cy="280636"/>
          </a:xfrm>
          <a:prstGeom prst="rect">
            <a:avLst/>
          </a:prstGeom>
        </p:spPr>
      </p:pic>
      <p:pic>
        <p:nvPicPr>
          <p:cNvPr id="137" name="Picture 136">
            <a:extLst>
              <a:ext uri="{FF2B5EF4-FFF2-40B4-BE49-F238E27FC236}">
                <a16:creationId xmlns:a16="http://schemas.microsoft.com/office/drawing/2014/main" id="{B5DC20A2-6355-42C4-BC5A-FE0B07E90C20}"/>
              </a:ext>
            </a:extLst>
          </p:cNvPr>
          <p:cNvPicPr>
            <a:picLocks noChangeAspect="1"/>
          </p:cNvPicPr>
          <p:nvPr userDrawn="1"/>
        </p:nvPicPr>
        <p:blipFill>
          <a:blip r:embed="rId26" cstate="hqprint">
            <a:extLst>
              <a:ext uri="{28A0092B-C50C-407E-A947-70E740481C1C}">
                <a14:useLocalDpi xmlns:a14="http://schemas.microsoft.com/office/drawing/2010/main"/>
              </a:ext>
            </a:extLst>
          </a:blip>
          <a:stretch>
            <a:fillRect/>
          </a:stretch>
        </p:blipFill>
        <p:spPr>
          <a:xfrm>
            <a:off x="129412" y="1509597"/>
            <a:ext cx="764938" cy="280636"/>
          </a:xfrm>
          <a:prstGeom prst="rect">
            <a:avLst/>
          </a:prstGeom>
        </p:spPr>
      </p:pic>
      <p:pic>
        <p:nvPicPr>
          <p:cNvPr id="138" name="Graphic 137">
            <a:extLst>
              <a:ext uri="{FF2B5EF4-FFF2-40B4-BE49-F238E27FC236}">
                <a16:creationId xmlns:a16="http://schemas.microsoft.com/office/drawing/2014/main" id="{3FD3F867-5F54-4155-BD3C-2BB35D75CF4F}"/>
              </a:ext>
            </a:extLst>
          </p:cNvPr>
          <p:cNvPicPr>
            <a:picLocks noChangeAspect="1"/>
          </p:cNvPicPr>
          <p:nvPr userDrawn="1"/>
        </p:nvPicPr>
        <p:blipFill>
          <a:blip r:embed="rId27">
            <a:extLst>
              <a:ext uri="{96DAC541-7B7A-43D3-8B79-37D633B846F1}">
                <asvg:svgBlip xmlns:asvg="http://schemas.microsoft.com/office/drawing/2016/SVG/main" r:embed="rId28"/>
              </a:ext>
            </a:extLst>
          </a:blip>
          <a:stretch>
            <a:fillRect/>
          </a:stretch>
        </p:blipFill>
        <p:spPr>
          <a:xfrm>
            <a:off x="886594" y="3292693"/>
            <a:ext cx="673376" cy="192393"/>
          </a:xfrm>
          <a:prstGeom prst="rect">
            <a:avLst/>
          </a:prstGeom>
        </p:spPr>
      </p:pic>
      <p:grpSp>
        <p:nvGrpSpPr>
          <p:cNvPr id="167" name="Graphic 3">
            <a:extLst>
              <a:ext uri="{FF2B5EF4-FFF2-40B4-BE49-F238E27FC236}">
                <a16:creationId xmlns:a16="http://schemas.microsoft.com/office/drawing/2014/main" id="{94446284-21B9-4C87-AC1F-7B13C7CE109E}"/>
              </a:ext>
            </a:extLst>
          </p:cNvPr>
          <p:cNvGrpSpPr>
            <a:grpSpLocks/>
          </p:cNvGrpSpPr>
          <p:nvPr userDrawn="1"/>
        </p:nvGrpSpPr>
        <p:grpSpPr>
          <a:xfrm>
            <a:off x="4805177" y="2340000"/>
            <a:ext cx="5580000" cy="4460400"/>
            <a:chOff x="66025" y="-34306"/>
            <a:chExt cx="6381750" cy="5895975"/>
          </a:xfrm>
          <a:scene3d>
            <a:camera prst="perspectiveRight">
              <a:rot lat="0" lon="19500000" rev="0"/>
            </a:camera>
            <a:lightRig rig="threePt" dir="t"/>
          </a:scene3d>
        </p:grpSpPr>
        <p:sp>
          <p:nvSpPr>
            <p:cNvPr id="168" name="Freeform: Shape 167">
              <a:extLst>
                <a:ext uri="{FF2B5EF4-FFF2-40B4-BE49-F238E27FC236}">
                  <a16:creationId xmlns:a16="http://schemas.microsoft.com/office/drawing/2014/main" id="{054B982C-4046-4084-B1B5-7B2C88EB8E64}"/>
                </a:ext>
              </a:extLst>
            </p:cNvPr>
            <p:cNvSpPr/>
            <p:nvPr/>
          </p:nvSpPr>
          <p:spPr>
            <a:xfrm>
              <a:off x="5751687" y="4420250"/>
              <a:ext cx="484155" cy="202882"/>
            </a:xfrm>
            <a:custGeom>
              <a:avLst/>
              <a:gdLst>
                <a:gd name="connsiteX0" fmla="*/ 426530 w 484155"/>
                <a:gd name="connsiteY0" fmla="*/ 0 h 202882"/>
                <a:gd name="connsiteX1" fmla="*/ 396050 w 484155"/>
                <a:gd name="connsiteY1" fmla="*/ 0 h 202882"/>
                <a:gd name="connsiteX2" fmla="*/ 0 w 484155"/>
                <a:gd name="connsiteY2" fmla="*/ 95 h 202882"/>
                <a:gd name="connsiteX3" fmla="*/ 0 w 484155"/>
                <a:gd name="connsiteY3" fmla="*/ 196596 h 202882"/>
                <a:gd name="connsiteX4" fmla="*/ 476 w 484155"/>
                <a:gd name="connsiteY4" fmla="*/ 202882 h 202882"/>
                <a:gd name="connsiteX5" fmla="*/ 69152 w 484155"/>
                <a:gd name="connsiteY5" fmla="*/ 135255 h 202882"/>
                <a:gd name="connsiteX6" fmla="*/ 426530 w 484155"/>
                <a:gd name="connsiteY6" fmla="*/ 135350 h 202882"/>
                <a:gd name="connsiteX7" fmla="*/ 484156 w 484155"/>
                <a:gd name="connsiteY7" fmla="*/ 77724 h 202882"/>
                <a:gd name="connsiteX8" fmla="*/ 484156 w 484155"/>
                <a:gd name="connsiteY8" fmla="*/ 57721 h 202882"/>
                <a:gd name="connsiteX9" fmla="*/ 426530 w 484155"/>
                <a:gd name="connsiteY9" fmla="*/ 0 h 20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4155" h="202882">
                  <a:moveTo>
                    <a:pt x="426530" y="0"/>
                  </a:moveTo>
                  <a:lnTo>
                    <a:pt x="396050" y="0"/>
                  </a:lnTo>
                  <a:cubicBezTo>
                    <a:pt x="63913" y="0"/>
                    <a:pt x="40767" y="0"/>
                    <a:pt x="0" y="95"/>
                  </a:cubicBezTo>
                  <a:lnTo>
                    <a:pt x="0" y="196596"/>
                  </a:lnTo>
                  <a:cubicBezTo>
                    <a:pt x="571" y="196977"/>
                    <a:pt x="476" y="199930"/>
                    <a:pt x="476" y="202882"/>
                  </a:cubicBezTo>
                  <a:cubicBezTo>
                    <a:pt x="476" y="170497"/>
                    <a:pt x="7334" y="135255"/>
                    <a:pt x="69152" y="135255"/>
                  </a:cubicBezTo>
                  <a:lnTo>
                    <a:pt x="426530" y="135350"/>
                  </a:lnTo>
                  <a:cubicBezTo>
                    <a:pt x="458248" y="135350"/>
                    <a:pt x="484156" y="109442"/>
                    <a:pt x="484156" y="77724"/>
                  </a:cubicBezTo>
                  <a:lnTo>
                    <a:pt x="484156" y="57721"/>
                  </a:lnTo>
                  <a:cubicBezTo>
                    <a:pt x="484156" y="25908"/>
                    <a:pt x="458153" y="0"/>
                    <a:pt x="426530" y="0"/>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69" name="Freeform: Shape 168">
              <a:extLst>
                <a:ext uri="{FF2B5EF4-FFF2-40B4-BE49-F238E27FC236}">
                  <a16:creationId xmlns:a16="http://schemas.microsoft.com/office/drawing/2014/main" id="{FC65E7BF-329D-4C86-B351-5ED5DA8DC9AD}"/>
                </a:ext>
              </a:extLst>
            </p:cNvPr>
            <p:cNvSpPr/>
            <p:nvPr/>
          </p:nvSpPr>
          <p:spPr>
            <a:xfrm>
              <a:off x="4971686" y="522730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0" name="Freeform: Shape 169">
              <a:extLst>
                <a:ext uri="{FF2B5EF4-FFF2-40B4-BE49-F238E27FC236}">
                  <a16:creationId xmlns:a16="http://schemas.microsoft.com/office/drawing/2014/main" id="{162FD0EC-4031-439C-9BF9-CB5D7F325240}"/>
                </a:ext>
              </a:extLst>
            </p:cNvPr>
            <p:cNvSpPr/>
            <p:nvPr/>
          </p:nvSpPr>
          <p:spPr>
            <a:xfrm>
              <a:off x="4507341" y="4487116"/>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1" name="Freeform: Shape 170">
              <a:extLst>
                <a:ext uri="{FF2B5EF4-FFF2-40B4-BE49-F238E27FC236}">
                  <a16:creationId xmlns:a16="http://schemas.microsoft.com/office/drawing/2014/main" id="{9A488CCC-A841-463D-9B66-C06AC2809C51}"/>
                </a:ext>
              </a:extLst>
            </p:cNvPr>
            <p:cNvSpPr/>
            <p:nvPr/>
          </p:nvSpPr>
          <p:spPr>
            <a:xfrm>
              <a:off x="4659360" y="4799536"/>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2" name="Freeform: Shape 171">
              <a:extLst>
                <a:ext uri="{FF2B5EF4-FFF2-40B4-BE49-F238E27FC236}">
                  <a16:creationId xmlns:a16="http://schemas.microsoft.com/office/drawing/2014/main" id="{ABA4CF64-D9E1-4BB7-B2E7-44EF4CE2CA01}"/>
                </a:ext>
              </a:extLst>
            </p:cNvPr>
            <p:cNvSpPr/>
            <p:nvPr/>
          </p:nvSpPr>
          <p:spPr>
            <a:xfrm>
              <a:off x="4806046" y="507890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3" name="Freeform: Shape 172">
              <a:extLst>
                <a:ext uri="{FF2B5EF4-FFF2-40B4-BE49-F238E27FC236}">
                  <a16:creationId xmlns:a16="http://schemas.microsoft.com/office/drawing/2014/main" id="{61F1C8ED-8639-4FE9-A7F5-AA76DB827788}"/>
                </a:ext>
              </a:extLst>
            </p:cNvPr>
            <p:cNvSpPr/>
            <p:nvPr/>
          </p:nvSpPr>
          <p:spPr>
            <a:xfrm>
              <a:off x="539988" y="2223595"/>
              <a:ext cx="151257" cy="159829"/>
            </a:xfrm>
            <a:custGeom>
              <a:avLst/>
              <a:gdLst>
                <a:gd name="connsiteX0" fmla="*/ 151257 w 151257"/>
                <a:gd name="connsiteY0" fmla="*/ 159829 h 159829"/>
                <a:gd name="connsiteX1" fmla="*/ 151257 w 151257"/>
                <a:gd name="connsiteY1" fmla="*/ 83439 h 159829"/>
                <a:gd name="connsiteX2" fmla="*/ 67818 w 151257"/>
                <a:gd name="connsiteY2" fmla="*/ 0 h 159829"/>
                <a:gd name="connsiteX3" fmla="*/ 0 w 151257"/>
                <a:gd name="connsiteY3" fmla="*/ 0 h 159829"/>
                <a:gd name="connsiteX4" fmla="*/ 0 w 151257"/>
                <a:gd name="connsiteY4" fmla="*/ 76391 h 159829"/>
                <a:gd name="connsiteX5" fmla="*/ 83439 w 151257"/>
                <a:gd name="connsiteY5" fmla="*/ 159829 h 159829"/>
                <a:gd name="connsiteX6" fmla="*/ 151257 w 151257"/>
                <a:gd name="connsiteY6" fmla="*/ 159829 h 15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257" h="159829">
                  <a:moveTo>
                    <a:pt x="151257" y="159829"/>
                  </a:moveTo>
                  <a:lnTo>
                    <a:pt x="151257" y="83439"/>
                  </a:lnTo>
                  <a:cubicBezTo>
                    <a:pt x="151257" y="37529"/>
                    <a:pt x="113729" y="0"/>
                    <a:pt x="67818" y="0"/>
                  </a:cubicBezTo>
                  <a:lnTo>
                    <a:pt x="0" y="0"/>
                  </a:lnTo>
                  <a:lnTo>
                    <a:pt x="0" y="76391"/>
                  </a:lnTo>
                  <a:cubicBezTo>
                    <a:pt x="0" y="122301"/>
                    <a:pt x="37529" y="159829"/>
                    <a:pt x="83439" y="159829"/>
                  </a:cubicBezTo>
                  <a:lnTo>
                    <a:pt x="151257" y="159829"/>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4" name="Freeform: Shape 173">
              <a:extLst>
                <a:ext uri="{FF2B5EF4-FFF2-40B4-BE49-F238E27FC236}">
                  <a16:creationId xmlns:a16="http://schemas.microsoft.com/office/drawing/2014/main" id="{46A3ED45-6CA3-421B-8D66-7BA4E8CED47E}"/>
                </a:ext>
              </a:extLst>
            </p:cNvPr>
            <p:cNvSpPr/>
            <p:nvPr/>
          </p:nvSpPr>
          <p:spPr>
            <a:xfrm>
              <a:off x="243761" y="2223595"/>
              <a:ext cx="447484" cy="566261"/>
            </a:xfrm>
            <a:custGeom>
              <a:avLst/>
              <a:gdLst>
                <a:gd name="connsiteX0" fmla="*/ 83344 w 447484"/>
                <a:gd name="connsiteY0" fmla="*/ 566261 h 566261"/>
                <a:gd name="connsiteX1" fmla="*/ 364046 w 447484"/>
                <a:gd name="connsiteY1" fmla="*/ 566261 h 566261"/>
                <a:gd name="connsiteX2" fmla="*/ 447485 w 447484"/>
                <a:gd name="connsiteY2" fmla="*/ 482822 h 566261"/>
                <a:gd name="connsiteX3" fmla="*/ 447485 w 447484"/>
                <a:gd name="connsiteY3" fmla="*/ 240316 h 566261"/>
                <a:gd name="connsiteX4" fmla="*/ 447485 w 447484"/>
                <a:gd name="connsiteY4" fmla="*/ 159829 h 566261"/>
                <a:gd name="connsiteX5" fmla="*/ 379667 w 447484"/>
                <a:gd name="connsiteY5" fmla="*/ 159829 h 566261"/>
                <a:gd name="connsiteX6" fmla="*/ 375952 w 447484"/>
                <a:gd name="connsiteY6" fmla="*/ 159829 h 566261"/>
                <a:gd name="connsiteX7" fmla="*/ 372999 w 447484"/>
                <a:gd name="connsiteY7" fmla="*/ 159544 h 566261"/>
                <a:gd name="connsiteX8" fmla="*/ 296228 w 447484"/>
                <a:gd name="connsiteY8" fmla="*/ 76391 h 566261"/>
                <a:gd name="connsiteX9" fmla="*/ 296228 w 447484"/>
                <a:gd name="connsiteY9" fmla="*/ 0 h 566261"/>
                <a:gd name="connsiteX10" fmla="*/ 237458 w 447484"/>
                <a:gd name="connsiteY10" fmla="*/ 0 h 566261"/>
                <a:gd name="connsiteX11" fmla="*/ 156496 w 447484"/>
                <a:gd name="connsiteY11" fmla="*/ 78676 h 566261"/>
                <a:gd name="connsiteX12" fmla="*/ 77153 w 447484"/>
                <a:gd name="connsiteY12" fmla="*/ 159639 h 566261"/>
                <a:gd name="connsiteX13" fmla="*/ 0 w 447484"/>
                <a:gd name="connsiteY13" fmla="*/ 240506 h 566261"/>
                <a:gd name="connsiteX14" fmla="*/ 0 w 447484"/>
                <a:gd name="connsiteY14" fmla="*/ 482632 h 566261"/>
                <a:gd name="connsiteX15" fmla="*/ 83344 w 447484"/>
                <a:gd name="connsiteY15" fmla="*/ 566261 h 56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484" h="566261">
                  <a:moveTo>
                    <a:pt x="83344" y="566261"/>
                  </a:moveTo>
                  <a:lnTo>
                    <a:pt x="364046" y="566261"/>
                  </a:lnTo>
                  <a:cubicBezTo>
                    <a:pt x="409956" y="566261"/>
                    <a:pt x="447485" y="528733"/>
                    <a:pt x="447485" y="482822"/>
                  </a:cubicBezTo>
                  <a:lnTo>
                    <a:pt x="447485" y="240316"/>
                  </a:lnTo>
                  <a:lnTo>
                    <a:pt x="447485" y="159829"/>
                  </a:lnTo>
                  <a:lnTo>
                    <a:pt x="379667" y="159829"/>
                  </a:lnTo>
                  <a:cubicBezTo>
                    <a:pt x="378428" y="159829"/>
                    <a:pt x="377190" y="159829"/>
                    <a:pt x="375952" y="159829"/>
                  </a:cubicBezTo>
                  <a:cubicBezTo>
                    <a:pt x="374999" y="159734"/>
                    <a:pt x="373951" y="159639"/>
                    <a:pt x="372999" y="159544"/>
                  </a:cubicBezTo>
                  <a:cubicBezTo>
                    <a:pt x="330232" y="156115"/>
                    <a:pt x="296228" y="120015"/>
                    <a:pt x="296228" y="76391"/>
                  </a:cubicBezTo>
                  <a:lnTo>
                    <a:pt x="296228" y="0"/>
                  </a:lnTo>
                  <a:lnTo>
                    <a:pt x="237458" y="0"/>
                  </a:lnTo>
                  <a:cubicBezTo>
                    <a:pt x="193643" y="0"/>
                    <a:pt x="157734" y="34957"/>
                    <a:pt x="156496" y="78676"/>
                  </a:cubicBezTo>
                  <a:cubicBezTo>
                    <a:pt x="155258" y="122110"/>
                    <a:pt x="120396" y="157543"/>
                    <a:pt x="77153" y="159639"/>
                  </a:cubicBezTo>
                  <a:cubicBezTo>
                    <a:pt x="33909" y="161734"/>
                    <a:pt x="0" y="197263"/>
                    <a:pt x="0" y="240506"/>
                  </a:cubicBezTo>
                  <a:lnTo>
                    <a:pt x="0" y="482632"/>
                  </a:lnTo>
                  <a:cubicBezTo>
                    <a:pt x="0" y="528733"/>
                    <a:pt x="37529" y="566261"/>
                    <a:pt x="83344" y="566261"/>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5" name="Freeform: Shape 174">
              <a:extLst>
                <a:ext uri="{FF2B5EF4-FFF2-40B4-BE49-F238E27FC236}">
                  <a16:creationId xmlns:a16="http://schemas.microsoft.com/office/drawing/2014/main" id="{7F8B2A3C-BD0D-4B96-960C-A9EE97369CD2}"/>
                </a:ext>
              </a:extLst>
            </p:cNvPr>
            <p:cNvSpPr/>
            <p:nvPr/>
          </p:nvSpPr>
          <p:spPr>
            <a:xfrm>
              <a:off x="718392" y="1652285"/>
              <a:ext cx="1079087" cy="1436369"/>
            </a:xfrm>
            <a:custGeom>
              <a:avLst/>
              <a:gdLst>
                <a:gd name="connsiteX0" fmla="*/ 235363 w 1079087"/>
                <a:gd name="connsiteY0" fmla="*/ 707612 h 1436369"/>
                <a:gd name="connsiteX1" fmla="*/ 366617 w 1079087"/>
                <a:gd name="connsiteY1" fmla="*/ 707612 h 1436369"/>
                <a:gd name="connsiteX2" fmla="*/ 373856 w 1079087"/>
                <a:gd name="connsiteY2" fmla="*/ 707326 h 1436369"/>
                <a:gd name="connsiteX3" fmla="*/ 387953 w 1079087"/>
                <a:gd name="connsiteY3" fmla="*/ 707326 h 1436369"/>
                <a:gd name="connsiteX4" fmla="*/ 388906 w 1079087"/>
                <a:gd name="connsiteY4" fmla="*/ 707422 h 1436369"/>
                <a:gd name="connsiteX5" fmla="*/ 463772 w 1079087"/>
                <a:gd name="connsiteY5" fmla="*/ 788194 h 1436369"/>
                <a:gd name="connsiteX6" fmla="*/ 463772 w 1079087"/>
                <a:gd name="connsiteY6" fmla="*/ 789527 h 1436369"/>
                <a:gd name="connsiteX7" fmla="*/ 386239 w 1079087"/>
                <a:gd name="connsiteY7" fmla="*/ 870490 h 1436369"/>
                <a:gd name="connsiteX8" fmla="*/ 306896 w 1079087"/>
                <a:gd name="connsiteY8" fmla="*/ 945166 h 1436369"/>
                <a:gd name="connsiteX9" fmla="*/ 226314 w 1079087"/>
                <a:gd name="connsiteY9" fmla="*/ 1017746 h 1436369"/>
                <a:gd name="connsiteX10" fmla="*/ 206407 w 1079087"/>
                <a:gd name="connsiteY10" fmla="*/ 1017746 h 1436369"/>
                <a:gd name="connsiteX11" fmla="*/ 146495 w 1079087"/>
                <a:gd name="connsiteY11" fmla="*/ 1077658 h 1436369"/>
                <a:gd name="connsiteX12" fmla="*/ 146495 w 1079087"/>
                <a:gd name="connsiteY12" fmla="*/ 1083850 h 1436369"/>
                <a:gd name="connsiteX13" fmla="*/ 206407 w 1079087"/>
                <a:gd name="connsiteY13" fmla="*/ 1143762 h 1436369"/>
                <a:gd name="connsiteX14" fmla="*/ 225362 w 1079087"/>
                <a:gd name="connsiteY14" fmla="*/ 1143762 h 1436369"/>
                <a:gd name="connsiteX15" fmla="*/ 306324 w 1079087"/>
                <a:gd name="connsiteY15" fmla="*/ 1224724 h 1436369"/>
                <a:gd name="connsiteX16" fmla="*/ 306324 w 1079087"/>
                <a:gd name="connsiteY16" fmla="*/ 1229392 h 1436369"/>
                <a:gd name="connsiteX17" fmla="*/ 225362 w 1079087"/>
                <a:gd name="connsiteY17" fmla="*/ 1310354 h 1436369"/>
                <a:gd name="connsiteX18" fmla="*/ 59912 w 1079087"/>
                <a:gd name="connsiteY18" fmla="*/ 1310354 h 1436369"/>
                <a:gd name="connsiteX19" fmla="*/ 0 w 1079087"/>
                <a:gd name="connsiteY19" fmla="*/ 1370266 h 1436369"/>
                <a:gd name="connsiteX20" fmla="*/ 0 w 1079087"/>
                <a:gd name="connsiteY20" fmla="*/ 1376458 h 1436369"/>
                <a:gd name="connsiteX21" fmla="*/ 59912 w 1079087"/>
                <a:gd name="connsiteY21" fmla="*/ 1436370 h 1436369"/>
                <a:gd name="connsiteX22" fmla="*/ 389954 w 1079087"/>
                <a:gd name="connsiteY22" fmla="*/ 1436370 h 1436369"/>
                <a:gd name="connsiteX23" fmla="*/ 397764 w 1079087"/>
                <a:gd name="connsiteY23" fmla="*/ 1436370 h 1436369"/>
                <a:gd name="connsiteX24" fmla="*/ 521208 w 1079087"/>
                <a:gd name="connsiteY24" fmla="*/ 1436370 h 1436369"/>
                <a:gd name="connsiteX25" fmla="*/ 603980 w 1079087"/>
                <a:gd name="connsiteY25" fmla="*/ 1363218 h 1436369"/>
                <a:gd name="connsiteX26" fmla="*/ 684371 w 1079087"/>
                <a:gd name="connsiteY26" fmla="*/ 1292162 h 1436369"/>
                <a:gd name="connsiteX27" fmla="*/ 838390 w 1079087"/>
                <a:gd name="connsiteY27" fmla="*/ 1292162 h 1436369"/>
                <a:gd name="connsiteX28" fmla="*/ 920782 w 1079087"/>
                <a:gd name="connsiteY28" fmla="*/ 1221581 h 1436369"/>
                <a:gd name="connsiteX29" fmla="*/ 998315 w 1079087"/>
                <a:gd name="connsiteY29" fmla="*/ 1153192 h 1436369"/>
                <a:gd name="connsiteX30" fmla="*/ 1079087 w 1079087"/>
                <a:gd name="connsiteY30" fmla="*/ 1069848 h 1436369"/>
                <a:gd name="connsiteX31" fmla="*/ 1079087 w 1079087"/>
                <a:gd name="connsiteY31" fmla="*/ 956310 h 1436369"/>
                <a:gd name="connsiteX32" fmla="*/ 998792 w 1079087"/>
                <a:gd name="connsiteY32" fmla="*/ 872966 h 1436369"/>
                <a:gd name="connsiteX33" fmla="*/ 921258 w 1079087"/>
                <a:gd name="connsiteY33" fmla="*/ 800672 h 1436369"/>
                <a:gd name="connsiteX34" fmla="*/ 840581 w 1079087"/>
                <a:gd name="connsiteY34" fmla="*/ 726186 h 1436369"/>
                <a:gd name="connsiteX35" fmla="*/ 761810 w 1079087"/>
                <a:gd name="connsiteY35" fmla="*/ 645223 h 1436369"/>
                <a:gd name="connsiteX36" fmla="*/ 761810 w 1079087"/>
                <a:gd name="connsiteY36" fmla="*/ 515969 h 1436369"/>
                <a:gd name="connsiteX37" fmla="*/ 684657 w 1079087"/>
                <a:gd name="connsiteY37" fmla="*/ 432816 h 1436369"/>
                <a:gd name="connsiteX38" fmla="*/ 609695 w 1079087"/>
                <a:gd name="connsiteY38" fmla="*/ 352044 h 1436369"/>
                <a:gd name="connsiteX39" fmla="*/ 609695 w 1079087"/>
                <a:gd name="connsiteY39" fmla="*/ 224980 h 1436369"/>
                <a:gd name="connsiteX40" fmla="*/ 527780 w 1079087"/>
                <a:gd name="connsiteY40" fmla="*/ 141541 h 1436369"/>
                <a:gd name="connsiteX41" fmla="*/ 449009 w 1079087"/>
                <a:gd name="connsiteY41" fmla="*/ 71818 h 1436369"/>
                <a:gd name="connsiteX42" fmla="*/ 366427 w 1079087"/>
                <a:gd name="connsiteY42" fmla="*/ 0 h 1436369"/>
                <a:gd name="connsiteX43" fmla="*/ 235363 w 1079087"/>
                <a:gd name="connsiteY43" fmla="*/ 0 h 1436369"/>
                <a:gd name="connsiteX44" fmla="*/ 151924 w 1079087"/>
                <a:gd name="connsiteY44" fmla="*/ 83439 h 1436369"/>
                <a:gd name="connsiteX45" fmla="*/ 151924 w 1079087"/>
                <a:gd name="connsiteY45" fmla="*/ 624268 h 1436369"/>
                <a:gd name="connsiteX46" fmla="*/ 235363 w 1079087"/>
                <a:gd name="connsiteY46" fmla="*/ 707612 h 143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79087" h="1436369">
                  <a:moveTo>
                    <a:pt x="235363" y="707612"/>
                  </a:moveTo>
                  <a:lnTo>
                    <a:pt x="366617" y="707612"/>
                  </a:lnTo>
                  <a:cubicBezTo>
                    <a:pt x="369094" y="707612"/>
                    <a:pt x="371475" y="707517"/>
                    <a:pt x="373856" y="707326"/>
                  </a:cubicBezTo>
                  <a:cubicBezTo>
                    <a:pt x="378809" y="706850"/>
                    <a:pt x="383000" y="706850"/>
                    <a:pt x="387953" y="707326"/>
                  </a:cubicBezTo>
                  <a:cubicBezTo>
                    <a:pt x="388239" y="707326"/>
                    <a:pt x="388620" y="707422"/>
                    <a:pt x="388906" y="707422"/>
                  </a:cubicBezTo>
                  <a:cubicBezTo>
                    <a:pt x="431292" y="710660"/>
                    <a:pt x="463772" y="745712"/>
                    <a:pt x="463772" y="788194"/>
                  </a:cubicBezTo>
                  <a:lnTo>
                    <a:pt x="463772" y="789527"/>
                  </a:lnTo>
                  <a:cubicBezTo>
                    <a:pt x="463772" y="832866"/>
                    <a:pt x="429578" y="868585"/>
                    <a:pt x="386239" y="870490"/>
                  </a:cubicBezTo>
                  <a:cubicBezTo>
                    <a:pt x="344900" y="872299"/>
                    <a:pt x="311182" y="904494"/>
                    <a:pt x="306896" y="945166"/>
                  </a:cubicBezTo>
                  <a:cubicBezTo>
                    <a:pt x="302514" y="986599"/>
                    <a:pt x="267938" y="1017746"/>
                    <a:pt x="226314" y="1017746"/>
                  </a:cubicBezTo>
                  <a:lnTo>
                    <a:pt x="206407" y="1017746"/>
                  </a:lnTo>
                  <a:cubicBezTo>
                    <a:pt x="173450" y="1017746"/>
                    <a:pt x="146495" y="1044702"/>
                    <a:pt x="146495" y="1077658"/>
                  </a:cubicBezTo>
                  <a:lnTo>
                    <a:pt x="146495" y="1083850"/>
                  </a:lnTo>
                  <a:cubicBezTo>
                    <a:pt x="146495" y="1116806"/>
                    <a:pt x="173450" y="1143762"/>
                    <a:pt x="206407" y="1143762"/>
                  </a:cubicBezTo>
                  <a:lnTo>
                    <a:pt x="225362" y="1143762"/>
                  </a:lnTo>
                  <a:cubicBezTo>
                    <a:pt x="269939" y="1143762"/>
                    <a:pt x="306324" y="1180148"/>
                    <a:pt x="306324" y="1224724"/>
                  </a:cubicBezTo>
                  <a:lnTo>
                    <a:pt x="306324" y="1229392"/>
                  </a:lnTo>
                  <a:cubicBezTo>
                    <a:pt x="306324" y="1273969"/>
                    <a:pt x="269939" y="1310354"/>
                    <a:pt x="225362" y="1310354"/>
                  </a:cubicBezTo>
                  <a:lnTo>
                    <a:pt x="59912" y="1310354"/>
                  </a:lnTo>
                  <a:cubicBezTo>
                    <a:pt x="26956" y="1310354"/>
                    <a:pt x="0" y="1337310"/>
                    <a:pt x="0" y="1370266"/>
                  </a:cubicBezTo>
                  <a:lnTo>
                    <a:pt x="0" y="1376458"/>
                  </a:lnTo>
                  <a:cubicBezTo>
                    <a:pt x="0" y="1409414"/>
                    <a:pt x="26956" y="1436370"/>
                    <a:pt x="59912" y="1436370"/>
                  </a:cubicBezTo>
                  <a:lnTo>
                    <a:pt x="389954" y="1436370"/>
                  </a:lnTo>
                  <a:lnTo>
                    <a:pt x="397764" y="1436370"/>
                  </a:lnTo>
                  <a:lnTo>
                    <a:pt x="521208" y="1436370"/>
                  </a:lnTo>
                  <a:cubicBezTo>
                    <a:pt x="563594" y="1436370"/>
                    <a:pt x="598932" y="1404271"/>
                    <a:pt x="603980" y="1363218"/>
                  </a:cubicBezTo>
                  <a:cubicBezTo>
                    <a:pt x="609028" y="1322451"/>
                    <a:pt x="643223" y="1292162"/>
                    <a:pt x="684371" y="1292162"/>
                  </a:cubicBezTo>
                  <a:lnTo>
                    <a:pt x="838390" y="1292162"/>
                  </a:lnTo>
                  <a:cubicBezTo>
                    <a:pt x="879920" y="1292162"/>
                    <a:pt x="914590" y="1261396"/>
                    <a:pt x="920782" y="1221581"/>
                  </a:cubicBezTo>
                  <a:cubicBezTo>
                    <a:pt x="926878" y="1182719"/>
                    <a:pt x="958977" y="1154335"/>
                    <a:pt x="998315" y="1153192"/>
                  </a:cubicBezTo>
                  <a:cubicBezTo>
                    <a:pt x="1042988" y="1151763"/>
                    <a:pt x="1079087" y="1114806"/>
                    <a:pt x="1079087" y="1069848"/>
                  </a:cubicBezTo>
                  <a:lnTo>
                    <a:pt x="1079087" y="956310"/>
                  </a:lnTo>
                  <a:cubicBezTo>
                    <a:pt x="1079087" y="911447"/>
                    <a:pt x="1043273" y="874586"/>
                    <a:pt x="998792" y="872966"/>
                  </a:cubicBezTo>
                  <a:cubicBezTo>
                    <a:pt x="958310" y="871442"/>
                    <a:pt x="925640" y="840962"/>
                    <a:pt x="921258" y="800672"/>
                  </a:cubicBezTo>
                  <a:cubicBezTo>
                    <a:pt x="916877" y="759619"/>
                    <a:pt x="882396" y="727329"/>
                    <a:pt x="840581" y="726186"/>
                  </a:cubicBezTo>
                  <a:cubicBezTo>
                    <a:pt x="796766" y="724948"/>
                    <a:pt x="761810" y="689038"/>
                    <a:pt x="761810" y="645223"/>
                  </a:cubicBezTo>
                  <a:lnTo>
                    <a:pt x="761810" y="515969"/>
                  </a:lnTo>
                  <a:cubicBezTo>
                    <a:pt x="761810" y="472154"/>
                    <a:pt x="727615" y="436055"/>
                    <a:pt x="684657" y="432816"/>
                  </a:cubicBezTo>
                  <a:cubicBezTo>
                    <a:pt x="642271" y="429577"/>
                    <a:pt x="609695" y="394525"/>
                    <a:pt x="609695" y="352044"/>
                  </a:cubicBezTo>
                  <a:lnTo>
                    <a:pt x="609695" y="224980"/>
                  </a:lnTo>
                  <a:cubicBezTo>
                    <a:pt x="609695" y="179641"/>
                    <a:pt x="572929" y="142399"/>
                    <a:pt x="527780" y="141541"/>
                  </a:cubicBezTo>
                  <a:cubicBezTo>
                    <a:pt x="487680" y="140875"/>
                    <a:pt x="454533" y="111538"/>
                    <a:pt x="449009" y="71818"/>
                  </a:cubicBezTo>
                  <a:cubicBezTo>
                    <a:pt x="443294" y="31337"/>
                    <a:pt x="408337" y="0"/>
                    <a:pt x="366427" y="0"/>
                  </a:cubicBezTo>
                  <a:lnTo>
                    <a:pt x="235363" y="0"/>
                  </a:lnTo>
                  <a:cubicBezTo>
                    <a:pt x="189452" y="0"/>
                    <a:pt x="151924" y="37528"/>
                    <a:pt x="151924" y="83439"/>
                  </a:cubicBezTo>
                  <a:lnTo>
                    <a:pt x="151924" y="624268"/>
                  </a:lnTo>
                  <a:cubicBezTo>
                    <a:pt x="151924" y="670084"/>
                    <a:pt x="189452" y="707612"/>
                    <a:pt x="235363" y="707612"/>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6" name="Freeform: Shape 175">
              <a:extLst>
                <a:ext uri="{FF2B5EF4-FFF2-40B4-BE49-F238E27FC236}">
                  <a16:creationId xmlns:a16="http://schemas.microsoft.com/office/drawing/2014/main" id="{80EB344A-4E1F-4FDA-82D3-080C43E6191A}"/>
                </a:ext>
              </a:extLst>
            </p:cNvPr>
            <p:cNvSpPr/>
            <p:nvPr/>
          </p:nvSpPr>
          <p:spPr>
            <a:xfrm>
              <a:off x="4979019" y="1499219"/>
              <a:ext cx="450437" cy="290036"/>
            </a:xfrm>
            <a:custGeom>
              <a:avLst/>
              <a:gdLst>
                <a:gd name="connsiteX0" fmla="*/ 450438 w 450437"/>
                <a:gd name="connsiteY0" fmla="*/ 0 h 290036"/>
                <a:gd name="connsiteX1" fmla="*/ 70009 w 450437"/>
                <a:gd name="connsiteY1" fmla="*/ 0 h 290036"/>
                <a:gd name="connsiteX2" fmla="*/ 0 w 450437"/>
                <a:gd name="connsiteY2" fmla="*/ 70009 h 290036"/>
                <a:gd name="connsiteX3" fmla="*/ 0 w 450437"/>
                <a:gd name="connsiteY3" fmla="*/ 220028 h 290036"/>
                <a:gd name="connsiteX4" fmla="*/ 70009 w 450437"/>
                <a:gd name="connsiteY4" fmla="*/ 290036 h 290036"/>
                <a:gd name="connsiteX5" fmla="*/ 450438 w 450437"/>
                <a:gd name="connsiteY5" fmla="*/ 290036 h 290036"/>
                <a:gd name="connsiteX6" fmla="*/ 450438 w 450437"/>
                <a:gd name="connsiteY6" fmla="*/ 0 h 29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437" h="290036">
                  <a:moveTo>
                    <a:pt x="450438" y="0"/>
                  </a:moveTo>
                  <a:lnTo>
                    <a:pt x="70009" y="0"/>
                  </a:lnTo>
                  <a:cubicBezTo>
                    <a:pt x="31528" y="0"/>
                    <a:pt x="0" y="31528"/>
                    <a:pt x="0" y="70009"/>
                  </a:cubicBezTo>
                  <a:lnTo>
                    <a:pt x="0" y="220028"/>
                  </a:lnTo>
                  <a:cubicBezTo>
                    <a:pt x="0" y="258509"/>
                    <a:pt x="31528" y="290036"/>
                    <a:pt x="70009" y="290036"/>
                  </a:cubicBezTo>
                  <a:lnTo>
                    <a:pt x="450438" y="290036"/>
                  </a:lnTo>
                  <a:lnTo>
                    <a:pt x="450438"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7" name="Freeform: Shape 176">
              <a:extLst>
                <a:ext uri="{FF2B5EF4-FFF2-40B4-BE49-F238E27FC236}">
                  <a16:creationId xmlns:a16="http://schemas.microsoft.com/office/drawing/2014/main" id="{8B64DC48-CF4E-4E69-9F88-63AEDE939BF4}"/>
                </a:ext>
              </a:extLst>
            </p:cNvPr>
            <p:cNvSpPr/>
            <p:nvPr/>
          </p:nvSpPr>
          <p:spPr>
            <a:xfrm>
              <a:off x="4666981" y="1789445"/>
              <a:ext cx="762571" cy="290036"/>
            </a:xfrm>
            <a:custGeom>
              <a:avLst/>
              <a:gdLst>
                <a:gd name="connsiteX0" fmla="*/ 762476 w 762571"/>
                <a:gd name="connsiteY0" fmla="*/ 290036 h 290036"/>
                <a:gd name="connsiteX1" fmla="*/ 70009 w 762571"/>
                <a:gd name="connsiteY1" fmla="*/ 290036 h 290036"/>
                <a:gd name="connsiteX2" fmla="*/ 0 w 762571"/>
                <a:gd name="connsiteY2" fmla="*/ 220028 h 290036"/>
                <a:gd name="connsiteX3" fmla="*/ 0 w 762571"/>
                <a:gd name="connsiteY3" fmla="*/ 70009 h 290036"/>
                <a:gd name="connsiteX4" fmla="*/ 70009 w 762571"/>
                <a:gd name="connsiteY4" fmla="*/ 0 h 290036"/>
                <a:gd name="connsiteX5" fmla="*/ 208216 w 762571"/>
                <a:gd name="connsiteY5" fmla="*/ 0 h 290036"/>
                <a:gd name="connsiteX6" fmla="*/ 299847 w 762571"/>
                <a:gd name="connsiteY6" fmla="*/ 61531 h 290036"/>
                <a:gd name="connsiteX7" fmla="*/ 299847 w 762571"/>
                <a:gd name="connsiteY7" fmla="*/ 77629 h 290036"/>
                <a:gd name="connsiteX8" fmla="*/ 368046 w 762571"/>
                <a:gd name="connsiteY8" fmla="*/ 145828 h 290036"/>
                <a:gd name="connsiteX9" fmla="*/ 391763 w 762571"/>
                <a:gd name="connsiteY9" fmla="*/ 145828 h 290036"/>
                <a:gd name="connsiteX10" fmla="*/ 459962 w 762571"/>
                <a:gd name="connsiteY10" fmla="*/ 77629 h 290036"/>
                <a:gd name="connsiteX11" fmla="*/ 459962 w 762571"/>
                <a:gd name="connsiteY11" fmla="*/ 61531 h 290036"/>
                <a:gd name="connsiteX12" fmla="*/ 421005 w 762571"/>
                <a:gd name="connsiteY12" fmla="*/ 0 h 290036"/>
                <a:gd name="connsiteX13" fmla="*/ 762571 w 762571"/>
                <a:gd name="connsiteY13" fmla="*/ 0 h 290036"/>
                <a:gd name="connsiteX14" fmla="*/ 762571 w 762571"/>
                <a:gd name="connsiteY14" fmla="*/ 290036 h 29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571" h="290036">
                  <a:moveTo>
                    <a:pt x="762476" y="290036"/>
                  </a:moveTo>
                  <a:lnTo>
                    <a:pt x="70009" y="290036"/>
                  </a:lnTo>
                  <a:cubicBezTo>
                    <a:pt x="31528" y="290036"/>
                    <a:pt x="0" y="258509"/>
                    <a:pt x="0" y="220028"/>
                  </a:cubicBezTo>
                  <a:lnTo>
                    <a:pt x="0" y="70009"/>
                  </a:lnTo>
                  <a:cubicBezTo>
                    <a:pt x="0" y="31528"/>
                    <a:pt x="31528" y="0"/>
                    <a:pt x="70009" y="0"/>
                  </a:cubicBezTo>
                  <a:lnTo>
                    <a:pt x="208216" y="0"/>
                  </a:lnTo>
                  <a:cubicBezTo>
                    <a:pt x="268224" y="1143"/>
                    <a:pt x="299847" y="34480"/>
                    <a:pt x="299847" y="61531"/>
                  </a:cubicBezTo>
                  <a:lnTo>
                    <a:pt x="299847" y="77629"/>
                  </a:lnTo>
                  <a:cubicBezTo>
                    <a:pt x="299847" y="115157"/>
                    <a:pt x="330517" y="145828"/>
                    <a:pt x="368046" y="145828"/>
                  </a:cubicBezTo>
                  <a:lnTo>
                    <a:pt x="391763" y="145828"/>
                  </a:lnTo>
                  <a:cubicBezTo>
                    <a:pt x="429292" y="145828"/>
                    <a:pt x="459962" y="115157"/>
                    <a:pt x="459962" y="77629"/>
                  </a:cubicBezTo>
                  <a:lnTo>
                    <a:pt x="459962" y="61531"/>
                  </a:lnTo>
                  <a:cubicBezTo>
                    <a:pt x="459962" y="34480"/>
                    <a:pt x="443960" y="10954"/>
                    <a:pt x="421005" y="0"/>
                  </a:cubicBezTo>
                  <a:lnTo>
                    <a:pt x="762571" y="0"/>
                  </a:lnTo>
                  <a:lnTo>
                    <a:pt x="762571" y="290036"/>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8" name="Freeform: Shape 177">
              <a:extLst>
                <a:ext uri="{FF2B5EF4-FFF2-40B4-BE49-F238E27FC236}">
                  <a16:creationId xmlns:a16="http://schemas.microsoft.com/office/drawing/2014/main" id="{4E2F6F57-1739-49A6-A6E6-2BC07E001D30}"/>
                </a:ext>
              </a:extLst>
            </p:cNvPr>
            <p:cNvSpPr/>
            <p:nvPr/>
          </p:nvSpPr>
          <p:spPr>
            <a:xfrm>
              <a:off x="4752787" y="2078719"/>
              <a:ext cx="676764" cy="280797"/>
            </a:xfrm>
            <a:custGeom>
              <a:avLst/>
              <a:gdLst>
                <a:gd name="connsiteX0" fmla="*/ 676764 w 676764"/>
                <a:gd name="connsiteY0" fmla="*/ 63056 h 280797"/>
                <a:gd name="connsiteX1" fmla="*/ 676764 w 676764"/>
                <a:gd name="connsiteY1" fmla="*/ 75914 h 280797"/>
                <a:gd name="connsiteX2" fmla="*/ 676764 w 676764"/>
                <a:gd name="connsiteY2" fmla="*/ 84106 h 280797"/>
                <a:gd name="connsiteX3" fmla="*/ 616281 w 676764"/>
                <a:gd name="connsiteY3" fmla="*/ 144590 h 280797"/>
                <a:gd name="connsiteX4" fmla="*/ 526174 w 676764"/>
                <a:gd name="connsiteY4" fmla="*/ 144590 h 280797"/>
                <a:gd name="connsiteX5" fmla="*/ 526174 w 676764"/>
                <a:gd name="connsiteY5" fmla="*/ 220313 h 280797"/>
                <a:gd name="connsiteX6" fmla="*/ 465691 w 676764"/>
                <a:gd name="connsiteY6" fmla="*/ 280797 h 280797"/>
                <a:gd name="connsiteX7" fmla="*/ 227566 w 676764"/>
                <a:gd name="connsiteY7" fmla="*/ 280797 h 280797"/>
                <a:gd name="connsiteX8" fmla="*/ 227566 w 676764"/>
                <a:gd name="connsiteY8" fmla="*/ 205073 h 280797"/>
                <a:gd name="connsiteX9" fmla="*/ 167082 w 676764"/>
                <a:gd name="connsiteY9" fmla="*/ 144590 h 280797"/>
                <a:gd name="connsiteX10" fmla="*/ 7348 w 676764"/>
                <a:gd name="connsiteY10" fmla="*/ 144590 h 280797"/>
                <a:gd name="connsiteX11" fmla="*/ 67832 w 676764"/>
                <a:gd name="connsiteY11" fmla="*/ 84106 h 280797"/>
                <a:gd name="connsiteX12" fmla="*/ 67832 w 676764"/>
                <a:gd name="connsiteY12" fmla="*/ 63056 h 280797"/>
                <a:gd name="connsiteX13" fmla="*/ 7348 w 676764"/>
                <a:gd name="connsiteY13" fmla="*/ 2572 h 280797"/>
                <a:gd name="connsiteX14" fmla="*/ 96502 w 676764"/>
                <a:gd name="connsiteY14" fmla="*/ 1905 h 280797"/>
                <a:gd name="connsiteX15" fmla="*/ 96502 w 676764"/>
                <a:gd name="connsiteY15" fmla="*/ 0 h 280797"/>
                <a:gd name="connsiteX16" fmla="*/ 465691 w 676764"/>
                <a:gd name="connsiteY16" fmla="*/ 0 h 280797"/>
                <a:gd name="connsiteX17" fmla="*/ 676764 w 676764"/>
                <a:gd name="connsiteY17" fmla="*/ 0 h 280797"/>
                <a:gd name="connsiteX18" fmla="*/ 676764 w 676764"/>
                <a:gd name="connsiteY18" fmla="*/ 63056 h 280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6764" h="280797">
                  <a:moveTo>
                    <a:pt x="676764" y="63056"/>
                  </a:moveTo>
                  <a:lnTo>
                    <a:pt x="676764" y="75914"/>
                  </a:lnTo>
                  <a:lnTo>
                    <a:pt x="676764" y="84106"/>
                  </a:lnTo>
                  <a:cubicBezTo>
                    <a:pt x="676764" y="117348"/>
                    <a:pt x="649523" y="144590"/>
                    <a:pt x="616281" y="144590"/>
                  </a:cubicBezTo>
                  <a:lnTo>
                    <a:pt x="526174" y="144590"/>
                  </a:lnTo>
                  <a:lnTo>
                    <a:pt x="526174" y="220313"/>
                  </a:lnTo>
                  <a:cubicBezTo>
                    <a:pt x="526174" y="253556"/>
                    <a:pt x="498933" y="280797"/>
                    <a:pt x="465691" y="280797"/>
                  </a:cubicBezTo>
                  <a:lnTo>
                    <a:pt x="227566" y="280797"/>
                  </a:lnTo>
                  <a:lnTo>
                    <a:pt x="227566" y="205073"/>
                  </a:lnTo>
                  <a:cubicBezTo>
                    <a:pt x="227566" y="171831"/>
                    <a:pt x="200324" y="144590"/>
                    <a:pt x="167082" y="144590"/>
                  </a:cubicBezTo>
                  <a:lnTo>
                    <a:pt x="7348" y="144590"/>
                  </a:lnTo>
                  <a:cubicBezTo>
                    <a:pt x="40590" y="144590"/>
                    <a:pt x="67832" y="117443"/>
                    <a:pt x="67832" y="84106"/>
                  </a:cubicBezTo>
                  <a:lnTo>
                    <a:pt x="67832" y="63056"/>
                  </a:lnTo>
                  <a:cubicBezTo>
                    <a:pt x="67832" y="29813"/>
                    <a:pt x="40590" y="2572"/>
                    <a:pt x="7348" y="2572"/>
                  </a:cubicBezTo>
                  <a:cubicBezTo>
                    <a:pt x="-18370" y="2572"/>
                    <a:pt x="26302" y="2286"/>
                    <a:pt x="96502" y="1905"/>
                  </a:cubicBezTo>
                  <a:lnTo>
                    <a:pt x="96502" y="0"/>
                  </a:lnTo>
                  <a:lnTo>
                    <a:pt x="465691" y="0"/>
                  </a:lnTo>
                  <a:lnTo>
                    <a:pt x="676764" y="0"/>
                  </a:lnTo>
                  <a:lnTo>
                    <a:pt x="676764" y="63056"/>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9" name="Freeform: Shape 178">
              <a:extLst>
                <a:ext uri="{FF2B5EF4-FFF2-40B4-BE49-F238E27FC236}">
                  <a16:creationId xmlns:a16="http://schemas.microsoft.com/office/drawing/2014/main" id="{1761ADBE-1EA7-4FB4-A0E2-8B19498D0672}"/>
                </a:ext>
              </a:extLst>
            </p:cNvPr>
            <p:cNvSpPr/>
            <p:nvPr/>
          </p:nvSpPr>
          <p:spPr>
            <a:xfrm>
              <a:off x="4480672" y="2223214"/>
              <a:ext cx="495776" cy="136207"/>
            </a:xfrm>
            <a:custGeom>
              <a:avLst/>
              <a:gdLst>
                <a:gd name="connsiteX0" fmla="*/ 495776 w 495776"/>
                <a:gd name="connsiteY0" fmla="*/ 136208 h 136207"/>
                <a:gd name="connsiteX1" fmla="*/ 495776 w 495776"/>
                <a:gd name="connsiteY1" fmla="*/ 60484 h 136207"/>
                <a:gd name="connsiteX2" fmla="*/ 435292 w 495776"/>
                <a:gd name="connsiteY2" fmla="*/ 0 h 136207"/>
                <a:gd name="connsiteX3" fmla="*/ 89630 w 495776"/>
                <a:gd name="connsiteY3" fmla="*/ 0 h 136207"/>
                <a:gd name="connsiteX4" fmla="*/ 29146 w 495776"/>
                <a:gd name="connsiteY4" fmla="*/ 60484 h 136207"/>
                <a:gd name="connsiteX5" fmla="*/ 29146 w 495776"/>
                <a:gd name="connsiteY5" fmla="*/ 73914 h 136207"/>
                <a:gd name="connsiteX6" fmla="*/ 0 w 495776"/>
                <a:gd name="connsiteY6" fmla="*/ 136208 h 136207"/>
                <a:gd name="connsiteX7" fmla="*/ 495776 w 495776"/>
                <a:gd name="connsiteY7" fmla="*/ 136208 h 13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76" h="136207">
                  <a:moveTo>
                    <a:pt x="495776" y="136208"/>
                  </a:moveTo>
                  <a:lnTo>
                    <a:pt x="495776" y="60484"/>
                  </a:lnTo>
                  <a:cubicBezTo>
                    <a:pt x="495776" y="27242"/>
                    <a:pt x="468534" y="0"/>
                    <a:pt x="435292" y="0"/>
                  </a:cubicBezTo>
                  <a:lnTo>
                    <a:pt x="89630" y="0"/>
                  </a:lnTo>
                  <a:cubicBezTo>
                    <a:pt x="56388" y="0"/>
                    <a:pt x="29146" y="27242"/>
                    <a:pt x="29146" y="60484"/>
                  </a:cubicBezTo>
                  <a:lnTo>
                    <a:pt x="29146" y="73914"/>
                  </a:lnTo>
                  <a:cubicBezTo>
                    <a:pt x="29146" y="98870"/>
                    <a:pt x="17907" y="121253"/>
                    <a:pt x="0" y="136208"/>
                  </a:cubicBezTo>
                  <a:lnTo>
                    <a:pt x="495776" y="136208"/>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0" name="Freeform: Shape 179">
              <a:extLst>
                <a:ext uri="{FF2B5EF4-FFF2-40B4-BE49-F238E27FC236}">
                  <a16:creationId xmlns:a16="http://schemas.microsoft.com/office/drawing/2014/main" id="{395639F7-956A-4B13-A224-65024AD64076}"/>
                </a:ext>
              </a:extLst>
            </p:cNvPr>
            <p:cNvSpPr/>
            <p:nvPr/>
          </p:nvSpPr>
          <p:spPr>
            <a:xfrm>
              <a:off x="3380820" y="2942637"/>
              <a:ext cx="1117568" cy="468344"/>
            </a:xfrm>
            <a:custGeom>
              <a:avLst/>
              <a:gdLst>
                <a:gd name="connsiteX0" fmla="*/ 1117568 w 1117568"/>
                <a:gd name="connsiteY0" fmla="*/ 208883 h 468344"/>
                <a:gd name="connsiteX1" fmla="*/ 1117568 w 1117568"/>
                <a:gd name="connsiteY1" fmla="*/ 303943 h 468344"/>
                <a:gd name="connsiteX2" fmla="*/ 1047559 w 1117568"/>
                <a:gd name="connsiteY2" fmla="*/ 303276 h 468344"/>
                <a:gd name="connsiteX3" fmla="*/ 1041273 w 1117568"/>
                <a:gd name="connsiteY3" fmla="*/ 303276 h 468344"/>
                <a:gd name="connsiteX4" fmla="*/ 960310 w 1117568"/>
                <a:gd name="connsiteY4" fmla="*/ 384238 h 468344"/>
                <a:gd name="connsiteX5" fmla="*/ 960310 w 1117568"/>
                <a:gd name="connsiteY5" fmla="*/ 398335 h 468344"/>
                <a:gd name="connsiteX6" fmla="*/ 890302 w 1117568"/>
                <a:gd name="connsiteY6" fmla="*/ 468344 h 468344"/>
                <a:gd name="connsiteX7" fmla="*/ 323088 w 1117568"/>
                <a:gd name="connsiteY7" fmla="*/ 468344 h 468344"/>
                <a:gd name="connsiteX8" fmla="*/ 322421 w 1117568"/>
                <a:gd name="connsiteY8" fmla="*/ 398335 h 468344"/>
                <a:gd name="connsiteX9" fmla="*/ 322421 w 1117568"/>
                <a:gd name="connsiteY9" fmla="*/ 384238 h 468344"/>
                <a:gd name="connsiteX10" fmla="*/ 241459 w 1117568"/>
                <a:gd name="connsiteY10" fmla="*/ 303276 h 468344"/>
                <a:gd name="connsiteX11" fmla="*/ 224695 w 1117568"/>
                <a:gd name="connsiteY11" fmla="*/ 303276 h 468344"/>
                <a:gd name="connsiteX12" fmla="*/ 154876 w 1117568"/>
                <a:gd name="connsiteY12" fmla="*/ 238887 h 468344"/>
                <a:gd name="connsiteX13" fmla="*/ 74104 w 1117568"/>
                <a:gd name="connsiteY13" fmla="*/ 164401 h 468344"/>
                <a:gd name="connsiteX14" fmla="*/ 70009 w 1117568"/>
                <a:gd name="connsiteY14" fmla="*/ 164401 h 468344"/>
                <a:gd name="connsiteX15" fmla="*/ 0 w 1117568"/>
                <a:gd name="connsiteY15" fmla="*/ 94393 h 468344"/>
                <a:gd name="connsiteX16" fmla="*/ 0 w 1117568"/>
                <a:gd name="connsiteY16" fmla="*/ 70009 h 468344"/>
                <a:gd name="connsiteX17" fmla="*/ 70009 w 1117568"/>
                <a:gd name="connsiteY17" fmla="*/ 0 h 468344"/>
                <a:gd name="connsiteX18" fmla="*/ 403003 w 1117568"/>
                <a:gd name="connsiteY18" fmla="*/ 0 h 468344"/>
                <a:gd name="connsiteX19" fmla="*/ 452533 w 1117568"/>
                <a:gd name="connsiteY19" fmla="*/ 0 h 468344"/>
                <a:gd name="connsiteX20" fmla="*/ 567880 w 1117568"/>
                <a:gd name="connsiteY20" fmla="*/ 0 h 468344"/>
                <a:gd name="connsiteX21" fmla="*/ 637699 w 1117568"/>
                <a:gd name="connsiteY21" fmla="*/ 64389 h 468344"/>
                <a:gd name="connsiteX22" fmla="*/ 718471 w 1117568"/>
                <a:gd name="connsiteY22" fmla="*/ 138874 h 468344"/>
                <a:gd name="connsiteX23" fmla="*/ 1047655 w 1117568"/>
                <a:gd name="connsiteY23" fmla="*/ 138874 h 468344"/>
                <a:gd name="connsiteX24" fmla="*/ 1117568 w 1117568"/>
                <a:gd name="connsiteY24" fmla="*/ 208883 h 46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17568" h="468344">
                  <a:moveTo>
                    <a:pt x="1117568" y="208883"/>
                  </a:moveTo>
                  <a:lnTo>
                    <a:pt x="1117568" y="303943"/>
                  </a:lnTo>
                  <a:lnTo>
                    <a:pt x="1047559" y="303276"/>
                  </a:lnTo>
                  <a:lnTo>
                    <a:pt x="1041273" y="303276"/>
                  </a:lnTo>
                  <a:cubicBezTo>
                    <a:pt x="996696" y="303276"/>
                    <a:pt x="960310" y="339662"/>
                    <a:pt x="960310" y="384238"/>
                  </a:cubicBezTo>
                  <a:lnTo>
                    <a:pt x="960310" y="398335"/>
                  </a:lnTo>
                  <a:cubicBezTo>
                    <a:pt x="960310" y="436816"/>
                    <a:pt x="928783" y="468344"/>
                    <a:pt x="890302" y="468344"/>
                  </a:cubicBezTo>
                  <a:lnTo>
                    <a:pt x="323088" y="468344"/>
                  </a:lnTo>
                  <a:lnTo>
                    <a:pt x="322421" y="398335"/>
                  </a:lnTo>
                  <a:lnTo>
                    <a:pt x="322421" y="384238"/>
                  </a:lnTo>
                  <a:cubicBezTo>
                    <a:pt x="322421" y="339662"/>
                    <a:pt x="286036" y="303276"/>
                    <a:pt x="241459" y="303276"/>
                  </a:cubicBezTo>
                  <a:lnTo>
                    <a:pt x="224695" y="303276"/>
                  </a:lnTo>
                  <a:cubicBezTo>
                    <a:pt x="188023" y="303276"/>
                    <a:pt x="157734" y="274796"/>
                    <a:pt x="154876" y="238887"/>
                  </a:cubicBezTo>
                  <a:cubicBezTo>
                    <a:pt x="151447" y="196691"/>
                    <a:pt x="116491" y="164401"/>
                    <a:pt x="74104" y="164401"/>
                  </a:cubicBezTo>
                  <a:lnTo>
                    <a:pt x="70009" y="164401"/>
                  </a:lnTo>
                  <a:cubicBezTo>
                    <a:pt x="31528" y="164401"/>
                    <a:pt x="0" y="132874"/>
                    <a:pt x="0" y="94393"/>
                  </a:cubicBezTo>
                  <a:lnTo>
                    <a:pt x="0" y="70009"/>
                  </a:lnTo>
                  <a:cubicBezTo>
                    <a:pt x="0" y="31528"/>
                    <a:pt x="31528" y="0"/>
                    <a:pt x="70009" y="0"/>
                  </a:cubicBezTo>
                  <a:lnTo>
                    <a:pt x="403003" y="0"/>
                  </a:lnTo>
                  <a:lnTo>
                    <a:pt x="452533" y="0"/>
                  </a:lnTo>
                  <a:lnTo>
                    <a:pt x="567880" y="0"/>
                  </a:lnTo>
                  <a:cubicBezTo>
                    <a:pt x="604456" y="0"/>
                    <a:pt x="634841" y="28480"/>
                    <a:pt x="637699" y="64389"/>
                  </a:cubicBezTo>
                  <a:cubicBezTo>
                    <a:pt x="641128" y="106585"/>
                    <a:pt x="676084" y="138874"/>
                    <a:pt x="718471" y="138874"/>
                  </a:cubicBezTo>
                  <a:lnTo>
                    <a:pt x="1047655" y="138874"/>
                  </a:lnTo>
                  <a:cubicBezTo>
                    <a:pt x="1086040" y="138874"/>
                    <a:pt x="1117568" y="170402"/>
                    <a:pt x="1117568" y="208883"/>
                  </a:cubicBezTo>
                  <a:close/>
                </a:path>
              </a:pathLst>
            </a:custGeom>
            <a:solidFill>
              <a:srgbClr val="008500"/>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1" name="Freeform: Shape 180">
              <a:extLst>
                <a:ext uri="{FF2B5EF4-FFF2-40B4-BE49-F238E27FC236}">
                  <a16:creationId xmlns:a16="http://schemas.microsoft.com/office/drawing/2014/main" id="{F3B29C80-C2D2-4BE0-AAE2-644A97362385}"/>
                </a:ext>
              </a:extLst>
            </p:cNvPr>
            <p:cNvSpPr/>
            <p:nvPr/>
          </p:nvSpPr>
          <p:spPr>
            <a:xfrm>
              <a:off x="4183110" y="3246961"/>
              <a:ext cx="781336" cy="280130"/>
            </a:xfrm>
            <a:custGeom>
              <a:avLst/>
              <a:gdLst>
                <a:gd name="connsiteX0" fmla="*/ 0 w 781336"/>
                <a:gd name="connsiteY0" fmla="*/ 164116 h 280130"/>
                <a:gd name="connsiteX1" fmla="*/ 0 w 781336"/>
                <a:gd name="connsiteY1" fmla="*/ 280130 h 280130"/>
                <a:gd name="connsiteX2" fmla="*/ 241363 w 781336"/>
                <a:gd name="connsiteY2" fmla="*/ 280130 h 280130"/>
                <a:gd name="connsiteX3" fmla="*/ 290894 w 781336"/>
                <a:gd name="connsiteY3" fmla="*/ 280130 h 280130"/>
                <a:gd name="connsiteX4" fmla="*/ 406241 w 781336"/>
                <a:gd name="connsiteY4" fmla="*/ 280130 h 280130"/>
                <a:gd name="connsiteX5" fmla="*/ 476060 w 781336"/>
                <a:gd name="connsiteY5" fmla="*/ 215741 h 280130"/>
                <a:gd name="connsiteX6" fmla="*/ 556832 w 781336"/>
                <a:gd name="connsiteY6" fmla="*/ 141256 h 280130"/>
                <a:gd name="connsiteX7" fmla="*/ 781336 w 781336"/>
                <a:gd name="connsiteY7" fmla="*/ 141256 h 280130"/>
                <a:gd name="connsiteX8" fmla="*/ 781336 w 781336"/>
                <a:gd name="connsiteY8" fmla="*/ 1524 h 280130"/>
                <a:gd name="connsiteX9" fmla="*/ 530162 w 781336"/>
                <a:gd name="connsiteY9" fmla="*/ 1524 h 280130"/>
                <a:gd name="connsiteX10" fmla="*/ 223647 w 781336"/>
                <a:gd name="connsiteY10" fmla="*/ 0 h 280130"/>
                <a:gd name="connsiteX11" fmla="*/ 157925 w 781336"/>
                <a:gd name="connsiteY11" fmla="*/ 80010 h 280130"/>
                <a:gd name="connsiteX12" fmla="*/ 157925 w 781336"/>
                <a:gd name="connsiteY12" fmla="*/ 94107 h 280130"/>
                <a:gd name="connsiteX13" fmla="*/ 87916 w 781336"/>
                <a:gd name="connsiteY13" fmla="*/ 164116 h 280130"/>
                <a:gd name="connsiteX14" fmla="*/ 0 w 781336"/>
                <a:gd name="connsiteY14" fmla="*/ 164116 h 28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1336" h="280130">
                  <a:moveTo>
                    <a:pt x="0" y="164116"/>
                  </a:moveTo>
                  <a:lnTo>
                    <a:pt x="0" y="280130"/>
                  </a:lnTo>
                  <a:lnTo>
                    <a:pt x="241363" y="280130"/>
                  </a:lnTo>
                  <a:lnTo>
                    <a:pt x="290894" y="280130"/>
                  </a:lnTo>
                  <a:lnTo>
                    <a:pt x="406241" y="280130"/>
                  </a:lnTo>
                  <a:cubicBezTo>
                    <a:pt x="442817" y="280130"/>
                    <a:pt x="473202" y="251651"/>
                    <a:pt x="476060" y="215741"/>
                  </a:cubicBezTo>
                  <a:cubicBezTo>
                    <a:pt x="479488" y="173546"/>
                    <a:pt x="514445" y="141256"/>
                    <a:pt x="556832" y="141256"/>
                  </a:cubicBezTo>
                  <a:lnTo>
                    <a:pt x="781336" y="141256"/>
                  </a:lnTo>
                  <a:lnTo>
                    <a:pt x="781336" y="1524"/>
                  </a:lnTo>
                  <a:lnTo>
                    <a:pt x="530162" y="1524"/>
                  </a:lnTo>
                  <a:lnTo>
                    <a:pt x="223647" y="0"/>
                  </a:lnTo>
                  <a:cubicBezTo>
                    <a:pt x="188500" y="8858"/>
                    <a:pt x="157925" y="42196"/>
                    <a:pt x="157925" y="80010"/>
                  </a:cubicBezTo>
                  <a:lnTo>
                    <a:pt x="157925" y="94107"/>
                  </a:lnTo>
                  <a:cubicBezTo>
                    <a:pt x="157925" y="132588"/>
                    <a:pt x="126397" y="164116"/>
                    <a:pt x="87916" y="164116"/>
                  </a:cubicBezTo>
                  <a:lnTo>
                    <a:pt x="0" y="164116"/>
                  </a:lnTo>
                  <a:close/>
                </a:path>
              </a:pathLst>
            </a:custGeom>
            <a:solidFill>
              <a:srgbClr val="008500"/>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2" name="Freeform: Shape 181">
              <a:extLst>
                <a:ext uri="{FF2B5EF4-FFF2-40B4-BE49-F238E27FC236}">
                  <a16:creationId xmlns:a16="http://schemas.microsoft.com/office/drawing/2014/main" id="{4BE2172F-D7D3-4CDC-98E3-11B641D0317E}"/>
                </a:ext>
              </a:extLst>
            </p:cNvPr>
            <p:cNvSpPr/>
            <p:nvPr/>
          </p:nvSpPr>
          <p:spPr>
            <a:xfrm>
              <a:off x="3700479" y="2359612"/>
              <a:ext cx="1578101" cy="888872"/>
            </a:xfrm>
            <a:custGeom>
              <a:avLst/>
              <a:gdLst>
                <a:gd name="connsiteX0" fmla="*/ 1423702 w 1578101"/>
                <a:gd name="connsiteY0" fmla="*/ 828389 h 888872"/>
                <a:gd name="connsiteX1" fmla="*/ 1363218 w 1578101"/>
                <a:gd name="connsiteY1" fmla="*/ 888873 h 888872"/>
                <a:gd name="connsiteX2" fmla="*/ 1012793 w 1578101"/>
                <a:gd name="connsiteY2" fmla="*/ 888873 h 888872"/>
                <a:gd name="connsiteX3" fmla="*/ 797909 w 1578101"/>
                <a:gd name="connsiteY3" fmla="*/ 887063 h 888872"/>
                <a:gd name="connsiteX4" fmla="*/ 797909 w 1578101"/>
                <a:gd name="connsiteY4" fmla="*/ 792004 h 888872"/>
                <a:gd name="connsiteX5" fmla="*/ 727900 w 1578101"/>
                <a:gd name="connsiteY5" fmla="*/ 721995 h 888872"/>
                <a:gd name="connsiteX6" fmla="*/ 398716 w 1578101"/>
                <a:gd name="connsiteY6" fmla="*/ 721995 h 888872"/>
                <a:gd name="connsiteX7" fmla="*/ 317945 w 1578101"/>
                <a:gd name="connsiteY7" fmla="*/ 647509 h 888872"/>
                <a:gd name="connsiteX8" fmla="*/ 248126 w 1578101"/>
                <a:gd name="connsiteY8" fmla="*/ 583120 h 888872"/>
                <a:gd name="connsiteX9" fmla="*/ 132683 w 1578101"/>
                <a:gd name="connsiteY9" fmla="*/ 583120 h 888872"/>
                <a:gd name="connsiteX10" fmla="*/ 83153 w 1578101"/>
                <a:gd name="connsiteY10" fmla="*/ 583120 h 888872"/>
                <a:gd name="connsiteX11" fmla="*/ 0 w 1578101"/>
                <a:gd name="connsiteY11" fmla="*/ 583120 h 888872"/>
                <a:gd name="connsiteX12" fmla="*/ 0 w 1578101"/>
                <a:gd name="connsiteY12" fmla="*/ 60484 h 888872"/>
                <a:gd name="connsiteX13" fmla="*/ 60484 w 1578101"/>
                <a:gd name="connsiteY13" fmla="*/ 0 h 888872"/>
                <a:gd name="connsiteX14" fmla="*/ 1420939 w 1578101"/>
                <a:gd name="connsiteY14" fmla="*/ 0 h 888872"/>
                <a:gd name="connsiteX15" fmla="*/ 1420939 w 1578101"/>
                <a:gd name="connsiteY15" fmla="*/ 338328 h 888872"/>
                <a:gd name="connsiteX16" fmla="*/ 1420939 w 1578101"/>
                <a:gd name="connsiteY16" fmla="*/ 390716 h 888872"/>
                <a:gd name="connsiteX17" fmla="*/ 1481423 w 1578101"/>
                <a:gd name="connsiteY17" fmla="*/ 451199 h 888872"/>
                <a:gd name="connsiteX18" fmla="*/ 1575721 w 1578101"/>
                <a:gd name="connsiteY18" fmla="*/ 451199 h 888872"/>
                <a:gd name="connsiteX19" fmla="*/ 1578102 w 1578101"/>
                <a:gd name="connsiteY19" fmla="*/ 729996 h 888872"/>
                <a:gd name="connsiteX20" fmla="*/ 1496282 w 1578101"/>
                <a:gd name="connsiteY20" fmla="*/ 729996 h 888872"/>
                <a:gd name="connsiteX21" fmla="*/ 1423797 w 1578101"/>
                <a:gd name="connsiteY21" fmla="*/ 797624 h 888872"/>
                <a:gd name="connsiteX22" fmla="*/ 1423702 w 1578101"/>
                <a:gd name="connsiteY22" fmla="*/ 828389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8101" h="888872">
                  <a:moveTo>
                    <a:pt x="1423702" y="828389"/>
                  </a:moveTo>
                  <a:cubicBezTo>
                    <a:pt x="1423511" y="861632"/>
                    <a:pt x="1396460" y="888873"/>
                    <a:pt x="1363218" y="888873"/>
                  </a:cubicBezTo>
                  <a:lnTo>
                    <a:pt x="1012793" y="888873"/>
                  </a:lnTo>
                  <a:lnTo>
                    <a:pt x="797909" y="887063"/>
                  </a:lnTo>
                  <a:lnTo>
                    <a:pt x="797909" y="792004"/>
                  </a:lnTo>
                  <a:cubicBezTo>
                    <a:pt x="797909" y="753523"/>
                    <a:pt x="766381" y="721995"/>
                    <a:pt x="727900" y="721995"/>
                  </a:cubicBezTo>
                  <a:lnTo>
                    <a:pt x="398716" y="721995"/>
                  </a:lnTo>
                  <a:cubicBezTo>
                    <a:pt x="356425" y="721995"/>
                    <a:pt x="321373" y="689705"/>
                    <a:pt x="317945" y="647509"/>
                  </a:cubicBezTo>
                  <a:cubicBezTo>
                    <a:pt x="315087" y="611600"/>
                    <a:pt x="284797" y="583120"/>
                    <a:pt x="248126" y="583120"/>
                  </a:cubicBezTo>
                  <a:lnTo>
                    <a:pt x="132683" y="583120"/>
                  </a:lnTo>
                  <a:lnTo>
                    <a:pt x="83153" y="583120"/>
                  </a:lnTo>
                  <a:lnTo>
                    <a:pt x="0" y="583120"/>
                  </a:lnTo>
                  <a:lnTo>
                    <a:pt x="0" y="60484"/>
                  </a:lnTo>
                  <a:cubicBezTo>
                    <a:pt x="0" y="27242"/>
                    <a:pt x="27241" y="0"/>
                    <a:pt x="60484" y="0"/>
                  </a:cubicBezTo>
                  <a:lnTo>
                    <a:pt x="1420939" y="0"/>
                  </a:lnTo>
                  <a:lnTo>
                    <a:pt x="1420939" y="338328"/>
                  </a:lnTo>
                  <a:lnTo>
                    <a:pt x="1420939" y="390716"/>
                  </a:lnTo>
                  <a:cubicBezTo>
                    <a:pt x="1420939" y="423958"/>
                    <a:pt x="1448181" y="451199"/>
                    <a:pt x="1481423" y="451199"/>
                  </a:cubicBezTo>
                  <a:lnTo>
                    <a:pt x="1575721" y="451199"/>
                  </a:lnTo>
                  <a:lnTo>
                    <a:pt x="1578102" y="729996"/>
                  </a:lnTo>
                  <a:lnTo>
                    <a:pt x="1496282" y="729996"/>
                  </a:lnTo>
                  <a:cubicBezTo>
                    <a:pt x="1457801" y="729996"/>
                    <a:pt x="1423988" y="759047"/>
                    <a:pt x="1423797" y="797624"/>
                  </a:cubicBezTo>
                  <a:lnTo>
                    <a:pt x="1423702" y="828389"/>
                  </a:lnTo>
                  <a:close/>
                </a:path>
              </a:pathLst>
            </a:custGeom>
            <a:solidFill>
              <a:srgbClr val="008500"/>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3" name="Freeform: Shape 182">
              <a:extLst>
                <a:ext uri="{FF2B5EF4-FFF2-40B4-BE49-F238E27FC236}">
                  <a16:creationId xmlns:a16="http://schemas.microsoft.com/office/drawing/2014/main" id="{8980293D-BAB2-4CB0-AFCD-0270AE7061FE}"/>
                </a:ext>
              </a:extLst>
            </p:cNvPr>
            <p:cNvSpPr/>
            <p:nvPr/>
          </p:nvSpPr>
          <p:spPr>
            <a:xfrm>
              <a:off x="2589388" y="2358278"/>
              <a:ext cx="1112234" cy="1175003"/>
            </a:xfrm>
            <a:custGeom>
              <a:avLst/>
              <a:gdLst>
                <a:gd name="connsiteX0" fmla="*/ 162115 w 1112234"/>
                <a:gd name="connsiteY0" fmla="*/ 371475 h 1175003"/>
                <a:gd name="connsiteX1" fmla="*/ 162115 w 1112234"/>
                <a:gd name="connsiteY1" fmla="*/ 164402 h 1175003"/>
                <a:gd name="connsiteX2" fmla="*/ 219837 w 1112234"/>
                <a:gd name="connsiteY2" fmla="*/ 164116 h 1175003"/>
                <a:gd name="connsiteX3" fmla="*/ 246412 w 1112234"/>
                <a:gd name="connsiteY3" fmla="*/ 164116 h 1175003"/>
                <a:gd name="connsiteX4" fmla="*/ 322802 w 1112234"/>
                <a:gd name="connsiteY4" fmla="*/ 87725 h 1175003"/>
                <a:gd name="connsiteX5" fmla="*/ 322802 w 1112234"/>
                <a:gd name="connsiteY5" fmla="*/ 69723 h 1175003"/>
                <a:gd name="connsiteX6" fmla="*/ 279844 w 1112234"/>
                <a:gd name="connsiteY6" fmla="*/ 1143 h 1175003"/>
                <a:gd name="connsiteX7" fmla="*/ 876872 w 1112234"/>
                <a:gd name="connsiteY7" fmla="*/ 0 h 1175003"/>
                <a:gd name="connsiteX8" fmla="*/ 948309 w 1112234"/>
                <a:gd name="connsiteY8" fmla="*/ 69723 h 1175003"/>
                <a:gd name="connsiteX9" fmla="*/ 948309 w 1112234"/>
                <a:gd name="connsiteY9" fmla="*/ 87725 h 1175003"/>
                <a:gd name="connsiteX10" fmla="*/ 1024699 w 1112234"/>
                <a:gd name="connsiteY10" fmla="*/ 164116 h 1175003"/>
                <a:gd name="connsiteX11" fmla="*/ 1051274 w 1112234"/>
                <a:gd name="connsiteY11" fmla="*/ 164116 h 1175003"/>
                <a:gd name="connsiteX12" fmla="*/ 1112234 w 1112234"/>
                <a:gd name="connsiteY12" fmla="*/ 133636 h 1175003"/>
                <a:gd name="connsiteX13" fmla="*/ 1112234 w 1112234"/>
                <a:gd name="connsiteY13" fmla="*/ 584263 h 1175003"/>
                <a:gd name="connsiteX14" fmla="*/ 861346 w 1112234"/>
                <a:gd name="connsiteY14" fmla="*/ 584263 h 1175003"/>
                <a:gd name="connsiteX15" fmla="*/ 791337 w 1112234"/>
                <a:gd name="connsiteY15" fmla="*/ 654272 h 1175003"/>
                <a:gd name="connsiteX16" fmla="*/ 791337 w 1112234"/>
                <a:gd name="connsiteY16" fmla="*/ 678656 h 1175003"/>
                <a:gd name="connsiteX17" fmla="*/ 861346 w 1112234"/>
                <a:gd name="connsiteY17" fmla="*/ 748665 h 1175003"/>
                <a:gd name="connsiteX18" fmla="*/ 865441 w 1112234"/>
                <a:gd name="connsiteY18" fmla="*/ 748665 h 1175003"/>
                <a:gd name="connsiteX19" fmla="*/ 946213 w 1112234"/>
                <a:gd name="connsiteY19" fmla="*/ 823150 h 1175003"/>
                <a:gd name="connsiteX20" fmla="*/ 1016032 w 1112234"/>
                <a:gd name="connsiteY20" fmla="*/ 887539 h 1175003"/>
                <a:gd name="connsiteX21" fmla="*/ 1032796 w 1112234"/>
                <a:gd name="connsiteY21" fmla="*/ 887539 h 1175003"/>
                <a:gd name="connsiteX22" fmla="*/ 1112234 w 1112234"/>
                <a:gd name="connsiteY22" fmla="*/ 952786 h 1175003"/>
                <a:gd name="connsiteX23" fmla="*/ 1112234 w 1112234"/>
                <a:gd name="connsiteY23" fmla="*/ 1103948 h 1175003"/>
                <a:gd name="connsiteX24" fmla="*/ 1042225 w 1112234"/>
                <a:gd name="connsiteY24" fmla="*/ 1173956 h 1175003"/>
                <a:gd name="connsiteX25" fmla="*/ 743236 w 1112234"/>
                <a:gd name="connsiteY25" fmla="*/ 1173956 h 1175003"/>
                <a:gd name="connsiteX26" fmla="*/ 735330 w 1112234"/>
                <a:gd name="connsiteY26" fmla="*/ 1174337 h 1175003"/>
                <a:gd name="connsiteX27" fmla="*/ 720757 w 1112234"/>
                <a:gd name="connsiteY27" fmla="*/ 1175004 h 1175003"/>
                <a:gd name="connsiteX28" fmla="*/ 162782 w 1112234"/>
                <a:gd name="connsiteY28" fmla="*/ 1175004 h 1175003"/>
                <a:gd name="connsiteX29" fmla="*/ 162782 w 1112234"/>
                <a:gd name="connsiteY29" fmla="*/ 1111853 h 1175003"/>
                <a:gd name="connsiteX30" fmla="*/ 81820 w 1112234"/>
                <a:gd name="connsiteY30" fmla="*/ 1030891 h 1175003"/>
                <a:gd name="connsiteX31" fmla="*/ 70009 w 1112234"/>
                <a:gd name="connsiteY31" fmla="*/ 1030891 h 1175003"/>
                <a:gd name="connsiteX32" fmla="*/ 0 w 1112234"/>
                <a:gd name="connsiteY32" fmla="*/ 960882 h 1175003"/>
                <a:gd name="connsiteX33" fmla="*/ 0 w 1112234"/>
                <a:gd name="connsiteY33" fmla="*/ 522446 h 1175003"/>
                <a:gd name="connsiteX34" fmla="*/ 70009 w 1112234"/>
                <a:gd name="connsiteY34" fmla="*/ 452438 h 1175003"/>
                <a:gd name="connsiteX35" fmla="*/ 81153 w 1112234"/>
                <a:gd name="connsiteY35" fmla="*/ 452438 h 1175003"/>
                <a:gd name="connsiteX36" fmla="*/ 162115 w 1112234"/>
                <a:gd name="connsiteY36" fmla="*/ 371475 h 117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12234" h="1175003">
                  <a:moveTo>
                    <a:pt x="162115" y="371475"/>
                  </a:moveTo>
                  <a:lnTo>
                    <a:pt x="162115" y="164402"/>
                  </a:lnTo>
                  <a:lnTo>
                    <a:pt x="219837" y="164116"/>
                  </a:lnTo>
                  <a:lnTo>
                    <a:pt x="246412" y="164116"/>
                  </a:lnTo>
                  <a:cubicBezTo>
                    <a:pt x="288417" y="164116"/>
                    <a:pt x="322802" y="129730"/>
                    <a:pt x="322802" y="87725"/>
                  </a:cubicBezTo>
                  <a:lnTo>
                    <a:pt x="322802" y="69723"/>
                  </a:lnTo>
                  <a:cubicBezTo>
                    <a:pt x="322802" y="39719"/>
                    <a:pt x="305181" y="13621"/>
                    <a:pt x="279844" y="1143"/>
                  </a:cubicBezTo>
                  <a:cubicBezTo>
                    <a:pt x="462439" y="1143"/>
                    <a:pt x="695897" y="0"/>
                    <a:pt x="876872" y="0"/>
                  </a:cubicBezTo>
                  <a:cubicBezTo>
                    <a:pt x="939736" y="1524"/>
                    <a:pt x="948309" y="38767"/>
                    <a:pt x="948309" y="69723"/>
                  </a:cubicBezTo>
                  <a:lnTo>
                    <a:pt x="948309" y="87725"/>
                  </a:lnTo>
                  <a:cubicBezTo>
                    <a:pt x="948309" y="129730"/>
                    <a:pt x="982694" y="164116"/>
                    <a:pt x="1024699" y="164116"/>
                  </a:cubicBezTo>
                  <a:lnTo>
                    <a:pt x="1051274" y="164116"/>
                  </a:lnTo>
                  <a:cubicBezTo>
                    <a:pt x="1076134" y="164116"/>
                    <a:pt x="1098232" y="152114"/>
                    <a:pt x="1112234" y="133636"/>
                  </a:cubicBezTo>
                  <a:lnTo>
                    <a:pt x="1112234" y="584263"/>
                  </a:lnTo>
                  <a:lnTo>
                    <a:pt x="861346" y="584263"/>
                  </a:lnTo>
                  <a:cubicBezTo>
                    <a:pt x="822865" y="584263"/>
                    <a:pt x="791337" y="615791"/>
                    <a:pt x="791337" y="654272"/>
                  </a:cubicBezTo>
                  <a:lnTo>
                    <a:pt x="791337" y="678656"/>
                  </a:lnTo>
                  <a:cubicBezTo>
                    <a:pt x="791337" y="717137"/>
                    <a:pt x="822865" y="748665"/>
                    <a:pt x="861346" y="748665"/>
                  </a:cubicBezTo>
                  <a:lnTo>
                    <a:pt x="865441" y="748665"/>
                  </a:lnTo>
                  <a:cubicBezTo>
                    <a:pt x="907828" y="748665"/>
                    <a:pt x="942784" y="780955"/>
                    <a:pt x="946213" y="823150"/>
                  </a:cubicBezTo>
                  <a:cubicBezTo>
                    <a:pt x="949071" y="859060"/>
                    <a:pt x="979360" y="887539"/>
                    <a:pt x="1016032" y="887539"/>
                  </a:cubicBezTo>
                  <a:lnTo>
                    <a:pt x="1032796" y="887539"/>
                  </a:lnTo>
                  <a:cubicBezTo>
                    <a:pt x="1072039" y="887539"/>
                    <a:pt x="1104900" y="915638"/>
                    <a:pt x="1112234" y="952786"/>
                  </a:cubicBezTo>
                  <a:lnTo>
                    <a:pt x="1112234" y="1103948"/>
                  </a:lnTo>
                  <a:cubicBezTo>
                    <a:pt x="1112234" y="1142429"/>
                    <a:pt x="1080706" y="1173956"/>
                    <a:pt x="1042225" y="1173956"/>
                  </a:cubicBezTo>
                  <a:lnTo>
                    <a:pt x="743236" y="1173956"/>
                  </a:lnTo>
                  <a:cubicBezTo>
                    <a:pt x="740473" y="1173956"/>
                    <a:pt x="738092" y="1174052"/>
                    <a:pt x="735330" y="1174337"/>
                  </a:cubicBezTo>
                  <a:cubicBezTo>
                    <a:pt x="730567" y="1174814"/>
                    <a:pt x="725710" y="1175004"/>
                    <a:pt x="720757" y="1175004"/>
                  </a:cubicBezTo>
                  <a:lnTo>
                    <a:pt x="162782" y="1175004"/>
                  </a:lnTo>
                  <a:lnTo>
                    <a:pt x="162782" y="1111853"/>
                  </a:lnTo>
                  <a:cubicBezTo>
                    <a:pt x="162782" y="1067276"/>
                    <a:pt x="126397" y="1030891"/>
                    <a:pt x="81820" y="1030891"/>
                  </a:cubicBezTo>
                  <a:lnTo>
                    <a:pt x="70009" y="1030891"/>
                  </a:lnTo>
                  <a:cubicBezTo>
                    <a:pt x="31528" y="1030891"/>
                    <a:pt x="0" y="999363"/>
                    <a:pt x="0" y="960882"/>
                  </a:cubicBezTo>
                  <a:lnTo>
                    <a:pt x="0" y="522446"/>
                  </a:lnTo>
                  <a:cubicBezTo>
                    <a:pt x="0" y="483965"/>
                    <a:pt x="31528" y="452438"/>
                    <a:pt x="70009" y="452438"/>
                  </a:cubicBezTo>
                  <a:lnTo>
                    <a:pt x="81153" y="452438"/>
                  </a:lnTo>
                  <a:cubicBezTo>
                    <a:pt x="125730" y="452438"/>
                    <a:pt x="162115" y="416052"/>
                    <a:pt x="162115" y="371475"/>
                  </a:cubicBezTo>
                  <a:close/>
                </a:path>
              </a:pathLst>
            </a:custGeom>
            <a:solidFill>
              <a:srgbClr val="008500"/>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4" name="Freeform: Shape 183">
              <a:extLst>
                <a:ext uri="{FF2B5EF4-FFF2-40B4-BE49-F238E27FC236}">
                  <a16:creationId xmlns:a16="http://schemas.microsoft.com/office/drawing/2014/main" id="{E2C3DDE4-7F42-4F69-9BDD-E534570328B4}"/>
                </a:ext>
              </a:extLst>
            </p:cNvPr>
            <p:cNvSpPr/>
            <p:nvPr/>
          </p:nvSpPr>
          <p:spPr>
            <a:xfrm>
              <a:off x="2763124" y="1790874"/>
              <a:ext cx="304800" cy="536924"/>
            </a:xfrm>
            <a:custGeom>
              <a:avLst/>
              <a:gdLst>
                <a:gd name="connsiteX0" fmla="*/ 303657 w 304800"/>
                <a:gd name="connsiteY0" fmla="*/ 536639 h 536924"/>
                <a:gd name="connsiteX1" fmla="*/ 304800 w 304800"/>
                <a:gd name="connsiteY1" fmla="*/ 57626 h 536924"/>
                <a:gd name="connsiteX2" fmla="*/ 247174 w 304800"/>
                <a:gd name="connsiteY2" fmla="*/ 0 h 536924"/>
                <a:gd name="connsiteX3" fmla="*/ 227076 w 304800"/>
                <a:gd name="connsiteY3" fmla="*/ 0 h 536924"/>
                <a:gd name="connsiteX4" fmla="*/ 169450 w 304800"/>
                <a:gd name="connsiteY4" fmla="*/ 57626 h 536924"/>
                <a:gd name="connsiteX5" fmla="*/ 169450 w 304800"/>
                <a:gd name="connsiteY5" fmla="*/ 66866 h 536924"/>
                <a:gd name="connsiteX6" fmla="*/ 88487 w 304800"/>
                <a:gd name="connsiteY6" fmla="*/ 147828 h 536924"/>
                <a:gd name="connsiteX7" fmla="*/ 76390 w 304800"/>
                <a:gd name="connsiteY7" fmla="*/ 147828 h 536924"/>
                <a:gd name="connsiteX8" fmla="*/ 0 w 304800"/>
                <a:gd name="connsiteY8" fmla="*/ 224219 h 536924"/>
                <a:gd name="connsiteX9" fmla="*/ 0 w 304800"/>
                <a:gd name="connsiteY9" fmla="*/ 432340 h 536924"/>
                <a:gd name="connsiteX10" fmla="*/ 0 w 304800"/>
                <a:gd name="connsiteY10" fmla="*/ 434531 h 536924"/>
                <a:gd name="connsiteX11" fmla="*/ 0 w 304800"/>
                <a:gd name="connsiteY11" fmla="*/ 439579 h 536924"/>
                <a:gd name="connsiteX12" fmla="*/ 0 w 304800"/>
                <a:gd name="connsiteY12" fmla="*/ 441770 h 536924"/>
                <a:gd name="connsiteX13" fmla="*/ 0 w 304800"/>
                <a:gd name="connsiteY13" fmla="*/ 459772 h 536924"/>
                <a:gd name="connsiteX14" fmla="*/ 76390 w 304800"/>
                <a:gd name="connsiteY14" fmla="*/ 536162 h 536924"/>
                <a:gd name="connsiteX15" fmla="*/ 94107 w 304800"/>
                <a:gd name="connsiteY15" fmla="*/ 536162 h 536924"/>
                <a:gd name="connsiteX16" fmla="*/ 117824 w 304800"/>
                <a:gd name="connsiteY16" fmla="*/ 536924 h 536924"/>
                <a:gd name="connsiteX17" fmla="*/ 303657 w 304800"/>
                <a:gd name="connsiteY17" fmla="*/ 536639 h 53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4800" h="536924">
                  <a:moveTo>
                    <a:pt x="303657" y="536639"/>
                  </a:moveTo>
                  <a:lnTo>
                    <a:pt x="304800" y="57626"/>
                  </a:lnTo>
                  <a:cubicBezTo>
                    <a:pt x="304800" y="25908"/>
                    <a:pt x="278892" y="0"/>
                    <a:pt x="247174" y="0"/>
                  </a:cubicBezTo>
                  <a:lnTo>
                    <a:pt x="227076" y="0"/>
                  </a:lnTo>
                  <a:cubicBezTo>
                    <a:pt x="195358" y="0"/>
                    <a:pt x="169450" y="25908"/>
                    <a:pt x="169450" y="57626"/>
                  </a:cubicBezTo>
                  <a:lnTo>
                    <a:pt x="169450" y="66866"/>
                  </a:lnTo>
                  <a:cubicBezTo>
                    <a:pt x="169450" y="111443"/>
                    <a:pt x="133064" y="147828"/>
                    <a:pt x="88487" y="147828"/>
                  </a:cubicBezTo>
                  <a:lnTo>
                    <a:pt x="76390" y="147828"/>
                  </a:lnTo>
                  <a:cubicBezTo>
                    <a:pt x="34385" y="147828"/>
                    <a:pt x="0" y="182213"/>
                    <a:pt x="0" y="224219"/>
                  </a:cubicBezTo>
                  <a:lnTo>
                    <a:pt x="0" y="432340"/>
                  </a:lnTo>
                  <a:cubicBezTo>
                    <a:pt x="0" y="433102"/>
                    <a:pt x="0" y="433864"/>
                    <a:pt x="0" y="434531"/>
                  </a:cubicBezTo>
                  <a:cubicBezTo>
                    <a:pt x="95" y="436340"/>
                    <a:pt x="95" y="437864"/>
                    <a:pt x="0" y="439579"/>
                  </a:cubicBezTo>
                  <a:cubicBezTo>
                    <a:pt x="0" y="440341"/>
                    <a:pt x="0" y="441008"/>
                    <a:pt x="0" y="441770"/>
                  </a:cubicBezTo>
                  <a:lnTo>
                    <a:pt x="0" y="459772"/>
                  </a:lnTo>
                  <a:cubicBezTo>
                    <a:pt x="0" y="501777"/>
                    <a:pt x="34385" y="536162"/>
                    <a:pt x="76390" y="536162"/>
                  </a:cubicBezTo>
                  <a:lnTo>
                    <a:pt x="94107" y="536162"/>
                  </a:lnTo>
                  <a:cubicBezTo>
                    <a:pt x="102775" y="536162"/>
                    <a:pt x="108871" y="536924"/>
                    <a:pt x="117824" y="536924"/>
                  </a:cubicBezTo>
                  <a:cubicBezTo>
                    <a:pt x="176022" y="536924"/>
                    <a:pt x="238982" y="536829"/>
                    <a:pt x="303657" y="536639"/>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5" name="Freeform: Shape 184">
              <a:extLst>
                <a:ext uri="{FF2B5EF4-FFF2-40B4-BE49-F238E27FC236}">
                  <a16:creationId xmlns:a16="http://schemas.microsoft.com/office/drawing/2014/main" id="{0873752E-A044-4C5A-B052-5965FED23131}"/>
                </a:ext>
              </a:extLst>
            </p:cNvPr>
            <p:cNvSpPr/>
            <p:nvPr/>
          </p:nvSpPr>
          <p:spPr>
            <a:xfrm>
              <a:off x="3109262" y="2015378"/>
              <a:ext cx="266318" cy="238580"/>
            </a:xfrm>
            <a:custGeom>
              <a:avLst/>
              <a:gdLst>
                <a:gd name="connsiteX0" fmla="*/ 208693 w 266318"/>
                <a:gd name="connsiteY0" fmla="*/ 71533 h 238580"/>
                <a:gd name="connsiteX1" fmla="*/ 188690 w 266318"/>
                <a:gd name="connsiteY1" fmla="*/ 71533 h 238580"/>
                <a:gd name="connsiteX2" fmla="*/ 183547 w 266318"/>
                <a:gd name="connsiteY2" fmla="*/ 71818 h 238580"/>
                <a:gd name="connsiteX3" fmla="*/ 183547 w 266318"/>
                <a:gd name="connsiteY3" fmla="*/ 15907 h 238580"/>
                <a:gd name="connsiteX4" fmla="*/ 148876 w 266318"/>
                <a:gd name="connsiteY4" fmla="*/ 286 h 238580"/>
                <a:gd name="connsiteX5" fmla="*/ 136779 w 266318"/>
                <a:gd name="connsiteY5" fmla="*/ 286 h 238580"/>
                <a:gd name="connsiteX6" fmla="*/ 46006 w 266318"/>
                <a:gd name="connsiteY6" fmla="*/ 0 h 238580"/>
                <a:gd name="connsiteX7" fmla="*/ 0 w 266318"/>
                <a:gd name="connsiteY7" fmla="*/ 46006 h 238580"/>
                <a:gd name="connsiteX8" fmla="*/ 0 w 266318"/>
                <a:gd name="connsiteY8" fmla="*/ 134969 h 238580"/>
                <a:gd name="connsiteX9" fmla="*/ 0 w 266318"/>
                <a:gd name="connsiteY9" fmla="*/ 174403 h 238580"/>
                <a:gd name="connsiteX10" fmla="*/ 0 w 266318"/>
                <a:gd name="connsiteY10" fmla="*/ 177451 h 238580"/>
                <a:gd name="connsiteX11" fmla="*/ 0 w 266318"/>
                <a:gd name="connsiteY11" fmla="*/ 178784 h 238580"/>
                <a:gd name="connsiteX12" fmla="*/ 0 w 266318"/>
                <a:gd name="connsiteY12" fmla="*/ 189643 h 238580"/>
                <a:gd name="connsiteX13" fmla="*/ 48768 w 266318"/>
                <a:gd name="connsiteY13" fmla="*/ 238411 h 238580"/>
                <a:gd name="connsiteX14" fmla="*/ 56674 w 266318"/>
                <a:gd name="connsiteY14" fmla="*/ 238411 h 238580"/>
                <a:gd name="connsiteX15" fmla="*/ 180213 w 266318"/>
                <a:gd name="connsiteY15" fmla="*/ 238411 h 238580"/>
                <a:gd name="connsiteX16" fmla="*/ 188690 w 266318"/>
                <a:gd name="connsiteY16" fmla="*/ 238411 h 238580"/>
                <a:gd name="connsiteX17" fmla="*/ 208693 w 266318"/>
                <a:gd name="connsiteY17" fmla="*/ 238411 h 238580"/>
                <a:gd name="connsiteX18" fmla="*/ 266319 w 266318"/>
                <a:gd name="connsiteY18" fmla="*/ 180784 h 238580"/>
                <a:gd name="connsiteX19" fmla="*/ 266319 w 266318"/>
                <a:gd name="connsiteY19" fmla="*/ 129159 h 238580"/>
                <a:gd name="connsiteX20" fmla="*/ 208693 w 266318"/>
                <a:gd name="connsiteY20" fmla="*/ 71533 h 23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6318" h="238580">
                  <a:moveTo>
                    <a:pt x="208693" y="71533"/>
                  </a:moveTo>
                  <a:lnTo>
                    <a:pt x="188690" y="71533"/>
                  </a:lnTo>
                  <a:cubicBezTo>
                    <a:pt x="186976" y="71533"/>
                    <a:pt x="185261" y="71628"/>
                    <a:pt x="183547" y="71818"/>
                  </a:cubicBezTo>
                  <a:lnTo>
                    <a:pt x="183547" y="15907"/>
                  </a:lnTo>
                  <a:cubicBezTo>
                    <a:pt x="183547" y="-3143"/>
                    <a:pt x="167926" y="286"/>
                    <a:pt x="148876" y="286"/>
                  </a:cubicBezTo>
                  <a:lnTo>
                    <a:pt x="136779" y="286"/>
                  </a:lnTo>
                  <a:cubicBezTo>
                    <a:pt x="117729" y="286"/>
                    <a:pt x="46006" y="0"/>
                    <a:pt x="46006" y="0"/>
                  </a:cubicBezTo>
                  <a:cubicBezTo>
                    <a:pt x="20669" y="0"/>
                    <a:pt x="0" y="20669"/>
                    <a:pt x="0" y="46006"/>
                  </a:cubicBezTo>
                  <a:lnTo>
                    <a:pt x="0" y="134969"/>
                  </a:lnTo>
                  <a:cubicBezTo>
                    <a:pt x="0" y="135446"/>
                    <a:pt x="0" y="173926"/>
                    <a:pt x="0" y="174403"/>
                  </a:cubicBezTo>
                  <a:cubicBezTo>
                    <a:pt x="0" y="175450"/>
                    <a:pt x="0" y="176403"/>
                    <a:pt x="0" y="177451"/>
                  </a:cubicBezTo>
                  <a:cubicBezTo>
                    <a:pt x="0" y="177927"/>
                    <a:pt x="0" y="178308"/>
                    <a:pt x="0" y="178784"/>
                  </a:cubicBezTo>
                  <a:lnTo>
                    <a:pt x="0" y="189643"/>
                  </a:lnTo>
                  <a:cubicBezTo>
                    <a:pt x="0" y="216503"/>
                    <a:pt x="22003" y="238411"/>
                    <a:pt x="48768" y="238411"/>
                  </a:cubicBezTo>
                  <a:lnTo>
                    <a:pt x="56674" y="238411"/>
                  </a:lnTo>
                  <a:cubicBezTo>
                    <a:pt x="61913" y="238411"/>
                    <a:pt x="142494" y="238506"/>
                    <a:pt x="180213" y="238411"/>
                  </a:cubicBezTo>
                  <a:cubicBezTo>
                    <a:pt x="182975" y="238792"/>
                    <a:pt x="185833" y="238411"/>
                    <a:pt x="188690" y="238411"/>
                  </a:cubicBezTo>
                  <a:lnTo>
                    <a:pt x="208693" y="238411"/>
                  </a:lnTo>
                  <a:cubicBezTo>
                    <a:pt x="240411" y="238411"/>
                    <a:pt x="266319" y="212503"/>
                    <a:pt x="266319" y="180784"/>
                  </a:cubicBezTo>
                  <a:lnTo>
                    <a:pt x="266319" y="129159"/>
                  </a:lnTo>
                  <a:cubicBezTo>
                    <a:pt x="266319" y="97441"/>
                    <a:pt x="240411" y="71533"/>
                    <a:pt x="208693" y="71533"/>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6" name="Freeform: Shape 185">
              <a:extLst>
                <a:ext uri="{FF2B5EF4-FFF2-40B4-BE49-F238E27FC236}">
                  <a16:creationId xmlns:a16="http://schemas.microsoft.com/office/drawing/2014/main" id="{21522FB4-AA01-476C-8228-482B6EAAEB76}"/>
                </a:ext>
              </a:extLst>
            </p:cNvPr>
            <p:cNvSpPr/>
            <p:nvPr/>
          </p:nvSpPr>
          <p:spPr>
            <a:xfrm>
              <a:off x="2926191" y="4271089"/>
              <a:ext cx="135255" cy="274415"/>
            </a:xfrm>
            <a:custGeom>
              <a:avLst/>
              <a:gdLst>
                <a:gd name="connsiteX0" fmla="*/ 57626 w 135255"/>
                <a:gd name="connsiteY0" fmla="*/ 274415 h 274415"/>
                <a:gd name="connsiteX1" fmla="*/ 77629 w 135255"/>
                <a:gd name="connsiteY1" fmla="*/ 274415 h 274415"/>
                <a:gd name="connsiteX2" fmla="*/ 135255 w 135255"/>
                <a:gd name="connsiteY2" fmla="*/ 216789 h 274415"/>
                <a:gd name="connsiteX3" fmla="*/ 135255 w 135255"/>
                <a:gd name="connsiteY3" fmla="*/ 57626 h 274415"/>
                <a:gd name="connsiteX4" fmla="*/ 77629 w 135255"/>
                <a:gd name="connsiteY4" fmla="*/ 0 h 274415"/>
                <a:gd name="connsiteX5" fmla="*/ 57626 w 135255"/>
                <a:gd name="connsiteY5" fmla="*/ 0 h 274415"/>
                <a:gd name="connsiteX6" fmla="*/ 0 w 135255"/>
                <a:gd name="connsiteY6" fmla="*/ 57626 h 274415"/>
                <a:gd name="connsiteX7" fmla="*/ 0 w 135255"/>
                <a:gd name="connsiteY7" fmla="*/ 216789 h 274415"/>
                <a:gd name="connsiteX8" fmla="*/ 57626 w 135255"/>
                <a:gd name="connsiteY8" fmla="*/ 274415 h 274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255" h="274415">
                  <a:moveTo>
                    <a:pt x="57626" y="274415"/>
                  </a:moveTo>
                  <a:lnTo>
                    <a:pt x="77629" y="274415"/>
                  </a:lnTo>
                  <a:cubicBezTo>
                    <a:pt x="109347" y="274415"/>
                    <a:pt x="135255" y="248507"/>
                    <a:pt x="135255" y="216789"/>
                  </a:cubicBezTo>
                  <a:lnTo>
                    <a:pt x="135255" y="57626"/>
                  </a:lnTo>
                  <a:cubicBezTo>
                    <a:pt x="135255" y="25908"/>
                    <a:pt x="109347" y="0"/>
                    <a:pt x="77629" y="0"/>
                  </a:cubicBezTo>
                  <a:lnTo>
                    <a:pt x="57626" y="0"/>
                  </a:lnTo>
                  <a:cubicBezTo>
                    <a:pt x="25908" y="0"/>
                    <a:pt x="0" y="25908"/>
                    <a:pt x="0" y="57626"/>
                  </a:cubicBezTo>
                  <a:lnTo>
                    <a:pt x="0" y="216789"/>
                  </a:lnTo>
                  <a:cubicBezTo>
                    <a:pt x="0" y="248412"/>
                    <a:pt x="25908" y="274415"/>
                    <a:pt x="57626" y="274415"/>
                  </a:cubicBezTo>
                  <a:close/>
                </a:path>
              </a:pathLst>
            </a:custGeom>
            <a:solidFill>
              <a:srgbClr val="008500"/>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7" name="Freeform: Shape 186">
              <a:extLst>
                <a:ext uri="{FF2B5EF4-FFF2-40B4-BE49-F238E27FC236}">
                  <a16:creationId xmlns:a16="http://schemas.microsoft.com/office/drawing/2014/main" id="{5F239BCA-2F55-4AAA-8079-A9351C609F0B}"/>
                </a:ext>
              </a:extLst>
            </p:cNvPr>
            <p:cNvSpPr/>
            <p:nvPr/>
          </p:nvSpPr>
          <p:spPr>
            <a:xfrm>
              <a:off x="2129520" y="2520773"/>
              <a:ext cx="621982" cy="435008"/>
            </a:xfrm>
            <a:custGeom>
              <a:avLst/>
              <a:gdLst>
                <a:gd name="connsiteX0" fmla="*/ 331280 w 621982"/>
                <a:gd name="connsiteY0" fmla="*/ 2 h 435008"/>
                <a:gd name="connsiteX1" fmla="*/ 247841 w 621982"/>
                <a:gd name="connsiteY1" fmla="*/ 83441 h 435008"/>
                <a:gd name="connsiteX2" fmla="*/ 247841 w 621982"/>
                <a:gd name="connsiteY2" fmla="*/ 146592 h 435008"/>
                <a:gd name="connsiteX3" fmla="*/ 83439 w 621982"/>
                <a:gd name="connsiteY3" fmla="*/ 146592 h 435008"/>
                <a:gd name="connsiteX4" fmla="*/ 0 w 621982"/>
                <a:gd name="connsiteY4" fmla="*/ 230030 h 435008"/>
                <a:gd name="connsiteX5" fmla="*/ 0 w 621982"/>
                <a:gd name="connsiteY5" fmla="*/ 283751 h 435008"/>
                <a:gd name="connsiteX6" fmla="*/ 232410 w 621982"/>
                <a:gd name="connsiteY6" fmla="*/ 283751 h 435008"/>
                <a:gd name="connsiteX7" fmla="*/ 315849 w 621982"/>
                <a:gd name="connsiteY7" fmla="*/ 367190 h 435008"/>
                <a:gd name="connsiteX8" fmla="*/ 393001 w 621982"/>
                <a:gd name="connsiteY8" fmla="*/ 435009 h 435008"/>
                <a:gd name="connsiteX9" fmla="*/ 459867 w 621982"/>
                <a:gd name="connsiteY9" fmla="*/ 434437 h 435008"/>
                <a:gd name="connsiteX10" fmla="*/ 459867 w 621982"/>
                <a:gd name="connsiteY10" fmla="*/ 360142 h 435008"/>
                <a:gd name="connsiteX11" fmla="*/ 529876 w 621982"/>
                <a:gd name="connsiteY11" fmla="*/ 290133 h 435008"/>
                <a:gd name="connsiteX12" fmla="*/ 541020 w 621982"/>
                <a:gd name="connsiteY12" fmla="*/ 290133 h 435008"/>
                <a:gd name="connsiteX13" fmla="*/ 621983 w 621982"/>
                <a:gd name="connsiteY13" fmla="*/ 209171 h 435008"/>
                <a:gd name="connsiteX14" fmla="*/ 621983 w 621982"/>
                <a:gd name="connsiteY14" fmla="*/ 2097 h 435008"/>
                <a:gd name="connsiteX15" fmla="*/ 331280 w 621982"/>
                <a:gd name="connsiteY15" fmla="*/ 2 h 43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1982" h="435008">
                  <a:moveTo>
                    <a:pt x="331280" y="2"/>
                  </a:moveTo>
                  <a:cubicBezTo>
                    <a:pt x="285369" y="-284"/>
                    <a:pt x="247841" y="37530"/>
                    <a:pt x="247841" y="83441"/>
                  </a:cubicBezTo>
                  <a:lnTo>
                    <a:pt x="247841" y="146592"/>
                  </a:lnTo>
                  <a:lnTo>
                    <a:pt x="83439" y="146592"/>
                  </a:lnTo>
                  <a:cubicBezTo>
                    <a:pt x="37529" y="146592"/>
                    <a:pt x="0" y="184120"/>
                    <a:pt x="0" y="230030"/>
                  </a:cubicBezTo>
                  <a:lnTo>
                    <a:pt x="0" y="283751"/>
                  </a:lnTo>
                  <a:lnTo>
                    <a:pt x="232410" y="283751"/>
                  </a:lnTo>
                  <a:cubicBezTo>
                    <a:pt x="278321" y="283751"/>
                    <a:pt x="315849" y="321280"/>
                    <a:pt x="315849" y="367190"/>
                  </a:cubicBezTo>
                  <a:cubicBezTo>
                    <a:pt x="312706" y="406052"/>
                    <a:pt x="339947" y="427103"/>
                    <a:pt x="393001" y="435009"/>
                  </a:cubicBezTo>
                  <a:lnTo>
                    <a:pt x="459867" y="434437"/>
                  </a:lnTo>
                  <a:lnTo>
                    <a:pt x="459867" y="360142"/>
                  </a:lnTo>
                  <a:cubicBezTo>
                    <a:pt x="459867" y="321661"/>
                    <a:pt x="491395" y="290133"/>
                    <a:pt x="529876" y="290133"/>
                  </a:cubicBezTo>
                  <a:lnTo>
                    <a:pt x="541020" y="290133"/>
                  </a:lnTo>
                  <a:cubicBezTo>
                    <a:pt x="585597" y="290133"/>
                    <a:pt x="621983" y="253748"/>
                    <a:pt x="621983" y="209171"/>
                  </a:cubicBezTo>
                  <a:lnTo>
                    <a:pt x="621983" y="2097"/>
                  </a:lnTo>
                  <a:lnTo>
                    <a:pt x="331280" y="2"/>
                  </a:lnTo>
                  <a:close/>
                </a:path>
              </a:pathLst>
            </a:custGeom>
            <a:solidFill>
              <a:srgbClr val="008500"/>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8" name="Freeform: Shape 187">
              <a:extLst>
                <a:ext uri="{FF2B5EF4-FFF2-40B4-BE49-F238E27FC236}">
                  <a16:creationId xmlns:a16="http://schemas.microsoft.com/office/drawing/2014/main" id="{DDD7D8B9-DAF5-483C-866C-3D916B54177E}"/>
                </a:ext>
              </a:extLst>
            </p:cNvPr>
            <p:cNvSpPr/>
            <p:nvPr/>
          </p:nvSpPr>
          <p:spPr>
            <a:xfrm>
              <a:off x="1962262" y="2804429"/>
              <a:ext cx="627126" cy="447484"/>
            </a:xfrm>
            <a:custGeom>
              <a:avLst/>
              <a:gdLst>
                <a:gd name="connsiteX0" fmla="*/ 627126 w 627126"/>
                <a:gd name="connsiteY0" fmla="*/ 447485 h 447484"/>
                <a:gd name="connsiteX1" fmla="*/ 627126 w 627126"/>
                <a:gd name="connsiteY1" fmla="*/ 150686 h 447484"/>
                <a:gd name="connsiteX2" fmla="*/ 560260 w 627126"/>
                <a:gd name="connsiteY2" fmla="*/ 151257 h 447484"/>
                <a:gd name="connsiteX3" fmla="*/ 483108 w 627126"/>
                <a:gd name="connsiteY3" fmla="*/ 83439 h 447484"/>
                <a:gd name="connsiteX4" fmla="*/ 399669 w 627126"/>
                <a:gd name="connsiteY4" fmla="*/ 0 h 447484"/>
                <a:gd name="connsiteX5" fmla="*/ 168212 w 627126"/>
                <a:gd name="connsiteY5" fmla="*/ 0 h 447484"/>
                <a:gd name="connsiteX6" fmla="*/ 168212 w 627126"/>
                <a:gd name="connsiteY6" fmla="*/ 69437 h 447484"/>
                <a:gd name="connsiteX7" fmla="*/ 84106 w 627126"/>
                <a:gd name="connsiteY7" fmla="*/ 158401 h 447484"/>
                <a:gd name="connsiteX8" fmla="*/ 0 w 627126"/>
                <a:gd name="connsiteY8" fmla="*/ 158401 h 447484"/>
                <a:gd name="connsiteX9" fmla="*/ 381 w 627126"/>
                <a:gd name="connsiteY9" fmla="*/ 212788 h 447484"/>
                <a:gd name="connsiteX10" fmla="*/ 83820 w 627126"/>
                <a:gd name="connsiteY10" fmla="*/ 296228 h 447484"/>
                <a:gd name="connsiteX11" fmla="*/ 225457 w 627126"/>
                <a:gd name="connsiteY11" fmla="*/ 296228 h 447484"/>
                <a:gd name="connsiteX12" fmla="*/ 318421 w 627126"/>
                <a:gd name="connsiteY12" fmla="*/ 364046 h 447484"/>
                <a:gd name="connsiteX13" fmla="*/ 401860 w 627126"/>
                <a:gd name="connsiteY13" fmla="*/ 447485 h 447484"/>
                <a:gd name="connsiteX14" fmla="*/ 627126 w 627126"/>
                <a:gd name="connsiteY14" fmla="*/ 447485 h 447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7126" h="447484">
                  <a:moveTo>
                    <a:pt x="627126" y="447485"/>
                  </a:moveTo>
                  <a:lnTo>
                    <a:pt x="627126" y="150686"/>
                  </a:lnTo>
                  <a:lnTo>
                    <a:pt x="560260" y="151257"/>
                  </a:lnTo>
                  <a:cubicBezTo>
                    <a:pt x="507301" y="143351"/>
                    <a:pt x="479965" y="122301"/>
                    <a:pt x="483108" y="83439"/>
                  </a:cubicBezTo>
                  <a:cubicBezTo>
                    <a:pt x="483108" y="37529"/>
                    <a:pt x="445580" y="0"/>
                    <a:pt x="399669" y="0"/>
                  </a:cubicBezTo>
                  <a:lnTo>
                    <a:pt x="168212" y="0"/>
                  </a:lnTo>
                  <a:lnTo>
                    <a:pt x="168212" y="69437"/>
                  </a:lnTo>
                  <a:cubicBezTo>
                    <a:pt x="168212" y="115348"/>
                    <a:pt x="130016" y="158401"/>
                    <a:pt x="84106" y="158401"/>
                  </a:cubicBezTo>
                  <a:lnTo>
                    <a:pt x="0" y="158401"/>
                  </a:lnTo>
                  <a:lnTo>
                    <a:pt x="381" y="212788"/>
                  </a:lnTo>
                  <a:cubicBezTo>
                    <a:pt x="667" y="258699"/>
                    <a:pt x="37909" y="296228"/>
                    <a:pt x="83820" y="296228"/>
                  </a:cubicBezTo>
                  <a:lnTo>
                    <a:pt x="225457" y="296228"/>
                  </a:lnTo>
                  <a:cubicBezTo>
                    <a:pt x="307753" y="293180"/>
                    <a:pt x="320326" y="324993"/>
                    <a:pt x="318421" y="364046"/>
                  </a:cubicBezTo>
                  <a:cubicBezTo>
                    <a:pt x="318421" y="409956"/>
                    <a:pt x="355949" y="447485"/>
                    <a:pt x="401860" y="447485"/>
                  </a:cubicBezTo>
                  <a:lnTo>
                    <a:pt x="627126" y="447485"/>
                  </a:lnTo>
                  <a:close/>
                </a:path>
              </a:pathLst>
            </a:custGeom>
            <a:solidFill>
              <a:srgbClr val="008500"/>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9" name="Freeform: Shape 188">
              <a:extLst>
                <a:ext uri="{FF2B5EF4-FFF2-40B4-BE49-F238E27FC236}">
                  <a16:creationId xmlns:a16="http://schemas.microsoft.com/office/drawing/2014/main" id="{24EE76B5-4081-457C-A889-3BD58B9021BF}"/>
                </a:ext>
              </a:extLst>
            </p:cNvPr>
            <p:cNvSpPr/>
            <p:nvPr/>
          </p:nvSpPr>
          <p:spPr>
            <a:xfrm>
              <a:off x="2437369" y="3095990"/>
              <a:ext cx="152019" cy="156019"/>
            </a:xfrm>
            <a:custGeom>
              <a:avLst/>
              <a:gdLst>
                <a:gd name="connsiteX0" fmla="*/ 152019 w 152019"/>
                <a:gd name="connsiteY0" fmla="*/ 0 h 156019"/>
                <a:gd name="connsiteX1" fmla="*/ 57626 w 152019"/>
                <a:gd name="connsiteY1" fmla="*/ 0 h 156019"/>
                <a:gd name="connsiteX2" fmla="*/ 0 w 152019"/>
                <a:gd name="connsiteY2" fmla="*/ 57626 h 156019"/>
                <a:gd name="connsiteX3" fmla="*/ 0 w 152019"/>
                <a:gd name="connsiteY3" fmla="*/ 156019 h 156019"/>
                <a:gd name="connsiteX4" fmla="*/ 152019 w 152019"/>
                <a:gd name="connsiteY4" fmla="*/ 156019 h 156019"/>
                <a:gd name="connsiteX5" fmla="*/ 152019 w 152019"/>
                <a:gd name="connsiteY5" fmla="*/ 0 h 15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019" h="156019">
                  <a:moveTo>
                    <a:pt x="152019" y="0"/>
                  </a:moveTo>
                  <a:lnTo>
                    <a:pt x="57626" y="0"/>
                  </a:lnTo>
                  <a:cubicBezTo>
                    <a:pt x="25908" y="0"/>
                    <a:pt x="0" y="25908"/>
                    <a:pt x="0" y="57626"/>
                  </a:cubicBezTo>
                  <a:lnTo>
                    <a:pt x="0" y="156019"/>
                  </a:lnTo>
                  <a:lnTo>
                    <a:pt x="152019" y="156019"/>
                  </a:lnTo>
                  <a:lnTo>
                    <a:pt x="152019" y="0"/>
                  </a:lnTo>
                  <a:close/>
                </a:path>
              </a:pathLst>
            </a:custGeom>
            <a:solidFill>
              <a:srgbClr val="008500"/>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0" name="Freeform: Shape 189">
              <a:extLst>
                <a:ext uri="{FF2B5EF4-FFF2-40B4-BE49-F238E27FC236}">
                  <a16:creationId xmlns:a16="http://schemas.microsoft.com/office/drawing/2014/main" id="{0DFA18DC-3A3A-4481-B318-5A4B363ED0ED}"/>
                </a:ext>
              </a:extLst>
            </p:cNvPr>
            <p:cNvSpPr/>
            <p:nvPr/>
          </p:nvSpPr>
          <p:spPr>
            <a:xfrm>
              <a:off x="866029" y="2961973"/>
              <a:ext cx="1885569" cy="1438655"/>
            </a:xfrm>
            <a:custGeom>
              <a:avLst/>
              <a:gdLst>
                <a:gd name="connsiteX0" fmla="*/ 945452 w 1885569"/>
                <a:gd name="connsiteY0" fmla="*/ 114776 h 1438655"/>
                <a:gd name="connsiteX1" fmla="*/ 945452 w 1885569"/>
                <a:gd name="connsiteY1" fmla="*/ 205835 h 1438655"/>
                <a:gd name="connsiteX2" fmla="*/ 864489 w 1885569"/>
                <a:gd name="connsiteY2" fmla="*/ 286798 h 1438655"/>
                <a:gd name="connsiteX3" fmla="*/ 558165 w 1885569"/>
                <a:gd name="connsiteY3" fmla="*/ 286798 h 1438655"/>
                <a:gd name="connsiteX4" fmla="*/ 475393 w 1885569"/>
                <a:gd name="connsiteY4" fmla="*/ 359759 h 1438655"/>
                <a:gd name="connsiteX5" fmla="*/ 395002 w 1885569"/>
                <a:gd name="connsiteY5" fmla="*/ 430530 h 1438655"/>
                <a:gd name="connsiteX6" fmla="*/ 57626 w 1885569"/>
                <a:gd name="connsiteY6" fmla="*/ 430530 h 1438655"/>
                <a:gd name="connsiteX7" fmla="*/ 0 w 1885569"/>
                <a:gd name="connsiteY7" fmla="*/ 488156 h 1438655"/>
                <a:gd name="connsiteX8" fmla="*/ 0 w 1885569"/>
                <a:gd name="connsiteY8" fmla="*/ 508159 h 1438655"/>
                <a:gd name="connsiteX9" fmla="*/ 57626 w 1885569"/>
                <a:gd name="connsiteY9" fmla="*/ 565785 h 1438655"/>
                <a:gd name="connsiteX10" fmla="*/ 222885 w 1885569"/>
                <a:gd name="connsiteY10" fmla="*/ 565785 h 1438655"/>
                <a:gd name="connsiteX11" fmla="*/ 303848 w 1885569"/>
                <a:gd name="connsiteY11" fmla="*/ 645890 h 1438655"/>
                <a:gd name="connsiteX12" fmla="*/ 361474 w 1885569"/>
                <a:gd name="connsiteY12" fmla="*/ 702850 h 1438655"/>
                <a:gd name="connsiteX13" fmla="*/ 550736 w 1885569"/>
                <a:gd name="connsiteY13" fmla="*/ 702850 h 1438655"/>
                <a:gd name="connsiteX14" fmla="*/ 631698 w 1885569"/>
                <a:gd name="connsiteY14" fmla="*/ 783812 h 1438655"/>
                <a:gd name="connsiteX15" fmla="*/ 631698 w 1885569"/>
                <a:gd name="connsiteY15" fmla="*/ 924687 h 1438655"/>
                <a:gd name="connsiteX16" fmla="*/ 550736 w 1885569"/>
                <a:gd name="connsiteY16" fmla="*/ 1005649 h 1438655"/>
                <a:gd name="connsiteX17" fmla="*/ 536257 w 1885569"/>
                <a:gd name="connsiteY17" fmla="*/ 1005649 h 1438655"/>
                <a:gd name="connsiteX18" fmla="*/ 478631 w 1885569"/>
                <a:gd name="connsiteY18" fmla="*/ 1063276 h 1438655"/>
                <a:gd name="connsiteX19" fmla="*/ 478631 w 1885569"/>
                <a:gd name="connsiteY19" fmla="*/ 1220914 h 1438655"/>
                <a:gd name="connsiteX20" fmla="*/ 397669 w 1885569"/>
                <a:gd name="connsiteY20" fmla="*/ 1301877 h 1438655"/>
                <a:gd name="connsiteX21" fmla="*/ 883634 w 1885569"/>
                <a:gd name="connsiteY21" fmla="*/ 1301877 h 1438655"/>
                <a:gd name="connsiteX22" fmla="*/ 941261 w 1885569"/>
                <a:gd name="connsiteY22" fmla="*/ 1359503 h 1438655"/>
                <a:gd name="connsiteX23" fmla="*/ 941261 w 1885569"/>
                <a:gd name="connsiteY23" fmla="*/ 1380363 h 1438655"/>
                <a:gd name="connsiteX24" fmla="*/ 941546 w 1885569"/>
                <a:gd name="connsiteY24" fmla="*/ 1380363 h 1438655"/>
                <a:gd name="connsiteX25" fmla="*/ 941546 w 1885569"/>
                <a:gd name="connsiteY25" fmla="*/ 1381030 h 1438655"/>
                <a:gd name="connsiteX26" fmla="*/ 999173 w 1885569"/>
                <a:gd name="connsiteY26" fmla="*/ 1438656 h 1438655"/>
                <a:gd name="connsiteX27" fmla="*/ 1261110 w 1885569"/>
                <a:gd name="connsiteY27" fmla="*/ 1438656 h 1438655"/>
                <a:gd name="connsiteX28" fmla="*/ 1261110 w 1885569"/>
                <a:gd name="connsiteY28" fmla="*/ 1362647 h 1438655"/>
                <a:gd name="connsiteX29" fmla="*/ 1318736 w 1885569"/>
                <a:gd name="connsiteY29" fmla="*/ 1305020 h 1438655"/>
                <a:gd name="connsiteX30" fmla="*/ 1765459 w 1885569"/>
                <a:gd name="connsiteY30" fmla="*/ 1305020 h 1438655"/>
                <a:gd name="connsiteX31" fmla="*/ 1785557 w 1885569"/>
                <a:gd name="connsiteY31" fmla="*/ 1304544 h 1438655"/>
                <a:gd name="connsiteX32" fmla="*/ 1827181 w 1885569"/>
                <a:gd name="connsiteY32" fmla="*/ 1303115 h 1438655"/>
                <a:gd name="connsiteX33" fmla="*/ 1884807 w 1885569"/>
                <a:gd name="connsiteY33" fmla="*/ 1245489 h 1438655"/>
                <a:gd name="connsiteX34" fmla="*/ 1885093 w 1885569"/>
                <a:gd name="connsiteY34" fmla="*/ 865251 h 1438655"/>
                <a:gd name="connsiteX35" fmla="*/ 1789367 w 1885569"/>
                <a:gd name="connsiteY35" fmla="*/ 865251 h 1438655"/>
                <a:gd name="connsiteX36" fmla="*/ 1731740 w 1885569"/>
                <a:gd name="connsiteY36" fmla="*/ 807625 h 1438655"/>
                <a:gd name="connsiteX37" fmla="*/ 1731740 w 1885569"/>
                <a:gd name="connsiteY37" fmla="*/ 629983 h 1438655"/>
                <a:gd name="connsiteX38" fmla="*/ 1789367 w 1885569"/>
                <a:gd name="connsiteY38" fmla="*/ 572357 h 1438655"/>
                <a:gd name="connsiteX39" fmla="*/ 1885474 w 1885569"/>
                <a:gd name="connsiteY39" fmla="*/ 572357 h 1438655"/>
                <a:gd name="connsiteX40" fmla="*/ 1885569 w 1885569"/>
                <a:gd name="connsiteY40" fmla="*/ 495967 h 1438655"/>
                <a:gd name="connsiteX41" fmla="*/ 1805464 w 1885569"/>
                <a:gd name="connsiteY41" fmla="*/ 427101 h 1438655"/>
                <a:gd name="connsiteX42" fmla="*/ 1793653 w 1885569"/>
                <a:gd name="connsiteY42" fmla="*/ 427101 h 1438655"/>
                <a:gd name="connsiteX43" fmla="*/ 1723644 w 1885569"/>
                <a:gd name="connsiteY43" fmla="*/ 357092 h 1438655"/>
                <a:gd name="connsiteX44" fmla="*/ 1723644 w 1885569"/>
                <a:gd name="connsiteY44" fmla="*/ 289750 h 1438655"/>
                <a:gd name="connsiteX45" fmla="*/ 1498378 w 1885569"/>
                <a:gd name="connsiteY45" fmla="*/ 289750 h 1438655"/>
                <a:gd name="connsiteX46" fmla="*/ 1417225 w 1885569"/>
                <a:gd name="connsiteY46" fmla="*/ 225742 h 1438655"/>
                <a:gd name="connsiteX47" fmla="*/ 1415034 w 1885569"/>
                <a:gd name="connsiteY47" fmla="*/ 204025 h 1438655"/>
                <a:gd name="connsiteX48" fmla="*/ 1323308 w 1885569"/>
                <a:gd name="connsiteY48" fmla="*/ 138398 h 1438655"/>
                <a:gd name="connsiteX49" fmla="*/ 1320641 w 1885569"/>
                <a:gd name="connsiteY49" fmla="*/ 138398 h 1438655"/>
                <a:gd name="connsiteX50" fmla="*/ 1180338 w 1885569"/>
                <a:gd name="connsiteY50" fmla="*/ 138398 h 1438655"/>
                <a:gd name="connsiteX51" fmla="*/ 1121950 w 1885569"/>
                <a:gd name="connsiteY51" fmla="*/ 114490 h 1438655"/>
                <a:gd name="connsiteX52" fmla="*/ 1121950 w 1885569"/>
                <a:gd name="connsiteY52" fmla="*/ 114490 h 1438655"/>
                <a:gd name="connsiteX53" fmla="*/ 1115092 w 1885569"/>
                <a:gd name="connsiteY53" fmla="*/ 106966 h 1438655"/>
                <a:gd name="connsiteX54" fmla="*/ 1114616 w 1885569"/>
                <a:gd name="connsiteY54" fmla="*/ 106299 h 1438655"/>
                <a:gd name="connsiteX55" fmla="*/ 1114520 w 1885569"/>
                <a:gd name="connsiteY55" fmla="*/ 106204 h 1438655"/>
                <a:gd name="connsiteX56" fmla="*/ 1114425 w 1885569"/>
                <a:gd name="connsiteY56" fmla="*/ 106108 h 1438655"/>
                <a:gd name="connsiteX57" fmla="*/ 1109853 w 1885569"/>
                <a:gd name="connsiteY57" fmla="*/ 99631 h 1438655"/>
                <a:gd name="connsiteX58" fmla="*/ 1109853 w 1885569"/>
                <a:gd name="connsiteY58" fmla="*/ 99631 h 1438655"/>
                <a:gd name="connsiteX59" fmla="*/ 1108805 w 1885569"/>
                <a:gd name="connsiteY59" fmla="*/ 97917 h 1438655"/>
                <a:gd name="connsiteX60" fmla="*/ 1108805 w 1885569"/>
                <a:gd name="connsiteY60" fmla="*/ 97822 h 1438655"/>
                <a:gd name="connsiteX61" fmla="*/ 1108424 w 1885569"/>
                <a:gd name="connsiteY61" fmla="*/ 97155 h 1438655"/>
                <a:gd name="connsiteX62" fmla="*/ 1108329 w 1885569"/>
                <a:gd name="connsiteY62" fmla="*/ 96964 h 1438655"/>
                <a:gd name="connsiteX63" fmla="*/ 1107853 w 1885569"/>
                <a:gd name="connsiteY63" fmla="*/ 96107 h 1438655"/>
                <a:gd name="connsiteX64" fmla="*/ 1107853 w 1885569"/>
                <a:gd name="connsiteY64" fmla="*/ 96107 h 1438655"/>
                <a:gd name="connsiteX65" fmla="*/ 1107377 w 1885569"/>
                <a:gd name="connsiteY65" fmla="*/ 95250 h 1438655"/>
                <a:gd name="connsiteX66" fmla="*/ 1107377 w 1885569"/>
                <a:gd name="connsiteY66" fmla="*/ 95250 h 1438655"/>
                <a:gd name="connsiteX67" fmla="*/ 1106996 w 1885569"/>
                <a:gd name="connsiteY67" fmla="*/ 94488 h 1438655"/>
                <a:gd name="connsiteX68" fmla="*/ 1106900 w 1885569"/>
                <a:gd name="connsiteY68" fmla="*/ 94393 h 1438655"/>
                <a:gd name="connsiteX69" fmla="*/ 1106424 w 1885569"/>
                <a:gd name="connsiteY69" fmla="*/ 93536 h 1438655"/>
                <a:gd name="connsiteX70" fmla="*/ 1106424 w 1885569"/>
                <a:gd name="connsiteY70" fmla="*/ 93440 h 1438655"/>
                <a:gd name="connsiteX71" fmla="*/ 1106329 w 1885569"/>
                <a:gd name="connsiteY71" fmla="*/ 93154 h 1438655"/>
                <a:gd name="connsiteX72" fmla="*/ 1105948 w 1885569"/>
                <a:gd name="connsiteY72" fmla="*/ 92392 h 1438655"/>
                <a:gd name="connsiteX73" fmla="*/ 1105567 w 1885569"/>
                <a:gd name="connsiteY73" fmla="*/ 91630 h 1438655"/>
                <a:gd name="connsiteX74" fmla="*/ 1105091 w 1885569"/>
                <a:gd name="connsiteY74" fmla="*/ 90678 h 1438655"/>
                <a:gd name="connsiteX75" fmla="*/ 1104995 w 1885569"/>
                <a:gd name="connsiteY75" fmla="*/ 90583 h 1438655"/>
                <a:gd name="connsiteX76" fmla="*/ 1104614 w 1885569"/>
                <a:gd name="connsiteY76" fmla="*/ 89821 h 1438655"/>
                <a:gd name="connsiteX77" fmla="*/ 1104614 w 1885569"/>
                <a:gd name="connsiteY77" fmla="*/ 89821 h 1438655"/>
                <a:gd name="connsiteX78" fmla="*/ 1104233 w 1885569"/>
                <a:gd name="connsiteY78" fmla="*/ 88963 h 1438655"/>
                <a:gd name="connsiteX79" fmla="*/ 1104233 w 1885569"/>
                <a:gd name="connsiteY79" fmla="*/ 88963 h 1438655"/>
                <a:gd name="connsiteX80" fmla="*/ 1103852 w 1885569"/>
                <a:gd name="connsiteY80" fmla="*/ 88011 h 1438655"/>
                <a:gd name="connsiteX81" fmla="*/ 1103662 w 1885569"/>
                <a:gd name="connsiteY81" fmla="*/ 87535 h 1438655"/>
                <a:gd name="connsiteX82" fmla="*/ 1103281 w 1885569"/>
                <a:gd name="connsiteY82" fmla="*/ 86582 h 1438655"/>
                <a:gd name="connsiteX83" fmla="*/ 1103186 w 1885569"/>
                <a:gd name="connsiteY83" fmla="*/ 86392 h 1438655"/>
                <a:gd name="connsiteX84" fmla="*/ 1102614 w 1885569"/>
                <a:gd name="connsiteY84" fmla="*/ 84963 h 1438655"/>
                <a:gd name="connsiteX85" fmla="*/ 1102424 w 1885569"/>
                <a:gd name="connsiteY85" fmla="*/ 84582 h 1438655"/>
                <a:gd name="connsiteX86" fmla="*/ 1097090 w 1885569"/>
                <a:gd name="connsiteY86" fmla="*/ 55245 h 1438655"/>
                <a:gd name="connsiteX87" fmla="*/ 1097090 w 1885569"/>
                <a:gd name="connsiteY87" fmla="*/ 0 h 1438655"/>
                <a:gd name="connsiteX88" fmla="*/ 1029367 w 1885569"/>
                <a:gd name="connsiteY88" fmla="*/ 0 h 1438655"/>
                <a:gd name="connsiteX89" fmla="*/ 945928 w 1885569"/>
                <a:gd name="connsiteY89" fmla="*/ 83439 h 1438655"/>
                <a:gd name="connsiteX90" fmla="*/ 945452 w 1885569"/>
                <a:gd name="connsiteY90" fmla="*/ 114776 h 1438655"/>
                <a:gd name="connsiteX91" fmla="*/ 945452 w 1885569"/>
                <a:gd name="connsiteY91" fmla="*/ 114776 h 143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885569" h="1438655">
                  <a:moveTo>
                    <a:pt x="945452" y="114776"/>
                  </a:moveTo>
                  <a:lnTo>
                    <a:pt x="945452" y="205835"/>
                  </a:lnTo>
                  <a:cubicBezTo>
                    <a:pt x="945452" y="250412"/>
                    <a:pt x="909066" y="286798"/>
                    <a:pt x="864489" y="286798"/>
                  </a:cubicBezTo>
                  <a:lnTo>
                    <a:pt x="558165" y="286798"/>
                  </a:lnTo>
                  <a:cubicBezTo>
                    <a:pt x="515874" y="286798"/>
                    <a:pt x="480632" y="318706"/>
                    <a:pt x="475393" y="359759"/>
                  </a:cubicBezTo>
                  <a:cubicBezTo>
                    <a:pt x="470249" y="400431"/>
                    <a:pt x="436055" y="430530"/>
                    <a:pt x="395002" y="430530"/>
                  </a:cubicBezTo>
                  <a:lnTo>
                    <a:pt x="57626" y="430530"/>
                  </a:lnTo>
                  <a:cubicBezTo>
                    <a:pt x="25908" y="430530"/>
                    <a:pt x="0" y="456438"/>
                    <a:pt x="0" y="488156"/>
                  </a:cubicBezTo>
                  <a:lnTo>
                    <a:pt x="0" y="508159"/>
                  </a:lnTo>
                  <a:cubicBezTo>
                    <a:pt x="0" y="539877"/>
                    <a:pt x="25908" y="565785"/>
                    <a:pt x="57626" y="565785"/>
                  </a:cubicBezTo>
                  <a:lnTo>
                    <a:pt x="222885" y="565785"/>
                  </a:lnTo>
                  <a:cubicBezTo>
                    <a:pt x="267176" y="565785"/>
                    <a:pt x="303371" y="601599"/>
                    <a:pt x="303848" y="645890"/>
                  </a:cubicBezTo>
                  <a:cubicBezTo>
                    <a:pt x="304229" y="677323"/>
                    <a:pt x="329946" y="702850"/>
                    <a:pt x="361474" y="702850"/>
                  </a:cubicBezTo>
                  <a:lnTo>
                    <a:pt x="550736" y="702850"/>
                  </a:lnTo>
                  <a:cubicBezTo>
                    <a:pt x="595313" y="702850"/>
                    <a:pt x="631698" y="739235"/>
                    <a:pt x="631698" y="783812"/>
                  </a:cubicBezTo>
                  <a:lnTo>
                    <a:pt x="631698" y="924687"/>
                  </a:lnTo>
                  <a:cubicBezTo>
                    <a:pt x="631698" y="969264"/>
                    <a:pt x="595313" y="1005649"/>
                    <a:pt x="550736" y="1005649"/>
                  </a:cubicBezTo>
                  <a:lnTo>
                    <a:pt x="536257" y="1005649"/>
                  </a:lnTo>
                  <a:cubicBezTo>
                    <a:pt x="504539" y="1005649"/>
                    <a:pt x="478631" y="1031557"/>
                    <a:pt x="478631" y="1063276"/>
                  </a:cubicBezTo>
                  <a:lnTo>
                    <a:pt x="478631" y="1220914"/>
                  </a:lnTo>
                  <a:cubicBezTo>
                    <a:pt x="478631" y="1265491"/>
                    <a:pt x="442246" y="1301877"/>
                    <a:pt x="397669" y="1301877"/>
                  </a:cubicBezTo>
                  <a:lnTo>
                    <a:pt x="883634" y="1301877"/>
                  </a:lnTo>
                  <a:cubicBezTo>
                    <a:pt x="915353" y="1301877"/>
                    <a:pt x="941261" y="1327785"/>
                    <a:pt x="941261" y="1359503"/>
                  </a:cubicBezTo>
                  <a:lnTo>
                    <a:pt x="941261" y="1380363"/>
                  </a:lnTo>
                  <a:lnTo>
                    <a:pt x="941546" y="1380363"/>
                  </a:lnTo>
                  <a:lnTo>
                    <a:pt x="941546" y="1381030"/>
                  </a:lnTo>
                  <a:cubicBezTo>
                    <a:pt x="941546" y="1412748"/>
                    <a:pt x="967454" y="1438656"/>
                    <a:pt x="999173" y="1438656"/>
                  </a:cubicBezTo>
                  <a:lnTo>
                    <a:pt x="1261110" y="1438656"/>
                  </a:lnTo>
                  <a:lnTo>
                    <a:pt x="1261110" y="1362647"/>
                  </a:lnTo>
                  <a:cubicBezTo>
                    <a:pt x="1261110" y="1330928"/>
                    <a:pt x="1287018" y="1305020"/>
                    <a:pt x="1318736" y="1305020"/>
                  </a:cubicBezTo>
                  <a:lnTo>
                    <a:pt x="1765459" y="1305020"/>
                  </a:lnTo>
                  <a:lnTo>
                    <a:pt x="1785557" y="1304544"/>
                  </a:lnTo>
                  <a:lnTo>
                    <a:pt x="1827181" y="1303115"/>
                  </a:lnTo>
                  <a:cubicBezTo>
                    <a:pt x="1858804" y="1302067"/>
                    <a:pt x="1884807" y="1277207"/>
                    <a:pt x="1884807" y="1245489"/>
                  </a:cubicBezTo>
                  <a:cubicBezTo>
                    <a:pt x="1884807" y="1118806"/>
                    <a:pt x="1884902" y="991933"/>
                    <a:pt x="1885093" y="865251"/>
                  </a:cubicBezTo>
                  <a:lnTo>
                    <a:pt x="1789367" y="865251"/>
                  </a:lnTo>
                  <a:cubicBezTo>
                    <a:pt x="1757648" y="865251"/>
                    <a:pt x="1731740" y="839343"/>
                    <a:pt x="1731740" y="807625"/>
                  </a:cubicBezTo>
                  <a:lnTo>
                    <a:pt x="1731740" y="629983"/>
                  </a:lnTo>
                  <a:cubicBezTo>
                    <a:pt x="1731740" y="598265"/>
                    <a:pt x="1757648" y="572357"/>
                    <a:pt x="1789367" y="572357"/>
                  </a:cubicBezTo>
                  <a:lnTo>
                    <a:pt x="1885474" y="572357"/>
                  </a:lnTo>
                  <a:lnTo>
                    <a:pt x="1885569" y="495967"/>
                  </a:lnTo>
                  <a:cubicBezTo>
                    <a:pt x="1879663" y="457009"/>
                    <a:pt x="1845945" y="427101"/>
                    <a:pt x="1805464" y="427101"/>
                  </a:cubicBezTo>
                  <a:lnTo>
                    <a:pt x="1793653" y="427101"/>
                  </a:lnTo>
                  <a:cubicBezTo>
                    <a:pt x="1755172" y="427101"/>
                    <a:pt x="1723644" y="395573"/>
                    <a:pt x="1723644" y="357092"/>
                  </a:cubicBezTo>
                  <a:lnTo>
                    <a:pt x="1723644" y="289750"/>
                  </a:lnTo>
                  <a:lnTo>
                    <a:pt x="1498378" y="289750"/>
                  </a:lnTo>
                  <a:cubicBezTo>
                    <a:pt x="1459135" y="289750"/>
                    <a:pt x="1426083" y="262318"/>
                    <a:pt x="1417225" y="225742"/>
                  </a:cubicBezTo>
                  <a:cubicBezTo>
                    <a:pt x="1415415" y="218313"/>
                    <a:pt x="1414748" y="211741"/>
                    <a:pt x="1415034" y="204025"/>
                  </a:cubicBezTo>
                  <a:cubicBezTo>
                    <a:pt x="1416272" y="166211"/>
                    <a:pt x="1402842" y="135826"/>
                    <a:pt x="1323308" y="138398"/>
                  </a:cubicBezTo>
                  <a:cubicBezTo>
                    <a:pt x="1322356" y="138398"/>
                    <a:pt x="1321594" y="138398"/>
                    <a:pt x="1320641" y="138398"/>
                  </a:cubicBezTo>
                  <a:lnTo>
                    <a:pt x="1180338" y="138398"/>
                  </a:lnTo>
                  <a:cubicBezTo>
                    <a:pt x="1157669" y="138398"/>
                    <a:pt x="1137095" y="129254"/>
                    <a:pt x="1121950" y="114490"/>
                  </a:cubicBezTo>
                  <a:lnTo>
                    <a:pt x="1121950" y="114490"/>
                  </a:lnTo>
                  <a:cubicBezTo>
                    <a:pt x="1119569" y="112109"/>
                    <a:pt x="1117283" y="109633"/>
                    <a:pt x="1115092" y="106966"/>
                  </a:cubicBezTo>
                  <a:lnTo>
                    <a:pt x="1114616" y="106299"/>
                  </a:lnTo>
                  <a:lnTo>
                    <a:pt x="1114520" y="106204"/>
                  </a:lnTo>
                  <a:lnTo>
                    <a:pt x="1114425" y="106108"/>
                  </a:lnTo>
                  <a:cubicBezTo>
                    <a:pt x="1112806" y="104013"/>
                    <a:pt x="1111282" y="101822"/>
                    <a:pt x="1109853" y="99631"/>
                  </a:cubicBezTo>
                  <a:lnTo>
                    <a:pt x="1109853" y="99631"/>
                  </a:lnTo>
                  <a:cubicBezTo>
                    <a:pt x="1109472" y="99060"/>
                    <a:pt x="1109186" y="98488"/>
                    <a:pt x="1108805" y="97917"/>
                  </a:cubicBezTo>
                  <a:lnTo>
                    <a:pt x="1108805" y="97822"/>
                  </a:lnTo>
                  <a:lnTo>
                    <a:pt x="1108424" y="97155"/>
                  </a:lnTo>
                  <a:lnTo>
                    <a:pt x="1108329" y="96964"/>
                  </a:lnTo>
                  <a:lnTo>
                    <a:pt x="1107853" y="96107"/>
                  </a:lnTo>
                  <a:lnTo>
                    <a:pt x="1107853" y="96107"/>
                  </a:lnTo>
                  <a:lnTo>
                    <a:pt x="1107377" y="95250"/>
                  </a:lnTo>
                  <a:lnTo>
                    <a:pt x="1107377" y="95250"/>
                  </a:lnTo>
                  <a:lnTo>
                    <a:pt x="1106996" y="94488"/>
                  </a:lnTo>
                  <a:lnTo>
                    <a:pt x="1106900" y="94393"/>
                  </a:lnTo>
                  <a:lnTo>
                    <a:pt x="1106424" y="93536"/>
                  </a:lnTo>
                  <a:lnTo>
                    <a:pt x="1106424" y="93440"/>
                  </a:lnTo>
                  <a:lnTo>
                    <a:pt x="1106329" y="93154"/>
                  </a:lnTo>
                  <a:lnTo>
                    <a:pt x="1105948" y="92392"/>
                  </a:lnTo>
                  <a:lnTo>
                    <a:pt x="1105567" y="91630"/>
                  </a:lnTo>
                  <a:lnTo>
                    <a:pt x="1105091" y="90678"/>
                  </a:lnTo>
                  <a:lnTo>
                    <a:pt x="1104995" y="90583"/>
                  </a:lnTo>
                  <a:lnTo>
                    <a:pt x="1104614" y="89821"/>
                  </a:lnTo>
                  <a:lnTo>
                    <a:pt x="1104614" y="89821"/>
                  </a:lnTo>
                  <a:lnTo>
                    <a:pt x="1104233" y="88963"/>
                  </a:lnTo>
                  <a:lnTo>
                    <a:pt x="1104233" y="88963"/>
                  </a:lnTo>
                  <a:lnTo>
                    <a:pt x="1103852" y="88011"/>
                  </a:lnTo>
                  <a:lnTo>
                    <a:pt x="1103662" y="87535"/>
                  </a:lnTo>
                  <a:lnTo>
                    <a:pt x="1103281" y="86582"/>
                  </a:lnTo>
                  <a:lnTo>
                    <a:pt x="1103186" y="86392"/>
                  </a:lnTo>
                  <a:lnTo>
                    <a:pt x="1102614" y="84963"/>
                  </a:lnTo>
                  <a:lnTo>
                    <a:pt x="1102424" y="84582"/>
                  </a:lnTo>
                  <a:cubicBezTo>
                    <a:pt x="1098995" y="75438"/>
                    <a:pt x="1097090" y="65532"/>
                    <a:pt x="1097090" y="55245"/>
                  </a:cubicBezTo>
                  <a:lnTo>
                    <a:pt x="1097090" y="0"/>
                  </a:lnTo>
                  <a:lnTo>
                    <a:pt x="1029367" y="0"/>
                  </a:lnTo>
                  <a:cubicBezTo>
                    <a:pt x="983456" y="0"/>
                    <a:pt x="945928" y="37529"/>
                    <a:pt x="945928" y="83439"/>
                  </a:cubicBezTo>
                  <a:lnTo>
                    <a:pt x="945452" y="114776"/>
                  </a:lnTo>
                  <a:lnTo>
                    <a:pt x="945452" y="114776"/>
                  </a:lnTo>
                  <a:close/>
                </a:path>
              </a:pathLst>
            </a:custGeom>
            <a:solidFill>
              <a:srgbClr val="008500"/>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1" name="Freeform: Shape 190">
              <a:extLst>
                <a:ext uri="{FF2B5EF4-FFF2-40B4-BE49-F238E27FC236}">
                  <a16:creationId xmlns:a16="http://schemas.microsoft.com/office/drawing/2014/main" id="{4A56189D-EB6B-4926-A6EB-5FC2BE8EC3C6}"/>
                </a:ext>
              </a:extLst>
            </p:cNvPr>
            <p:cNvSpPr/>
            <p:nvPr/>
          </p:nvSpPr>
          <p:spPr>
            <a:xfrm>
              <a:off x="1972549" y="4846494"/>
              <a:ext cx="135254" cy="128873"/>
            </a:xfrm>
            <a:custGeom>
              <a:avLst/>
              <a:gdLst>
                <a:gd name="connsiteX0" fmla="*/ 57626 w 135254"/>
                <a:gd name="connsiteY0" fmla="*/ 128874 h 128873"/>
                <a:gd name="connsiteX1" fmla="*/ 77629 w 135254"/>
                <a:gd name="connsiteY1" fmla="*/ 128874 h 128873"/>
                <a:gd name="connsiteX2" fmla="*/ 135255 w 135254"/>
                <a:gd name="connsiteY2" fmla="*/ 71247 h 128873"/>
                <a:gd name="connsiteX3" fmla="*/ 135255 w 135254"/>
                <a:gd name="connsiteY3" fmla="*/ 57626 h 128873"/>
                <a:gd name="connsiteX4" fmla="*/ 77629 w 135254"/>
                <a:gd name="connsiteY4" fmla="*/ 0 h 128873"/>
                <a:gd name="connsiteX5" fmla="*/ 57626 w 135254"/>
                <a:gd name="connsiteY5" fmla="*/ 0 h 128873"/>
                <a:gd name="connsiteX6" fmla="*/ 0 w 135254"/>
                <a:gd name="connsiteY6" fmla="*/ 57626 h 128873"/>
                <a:gd name="connsiteX7" fmla="*/ 0 w 135254"/>
                <a:gd name="connsiteY7" fmla="*/ 71247 h 128873"/>
                <a:gd name="connsiteX8" fmla="*/ 57626 w 135254"/>
                <a:gd name="connsiteY8" fmla="*/ 128874 h 12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254" h="128873">
                  <a:moveTo>
                    <a:pt x="57626" y="128874"/>
                  </a:moveTo>
                  <a:lnTo>
                    <a:pt x="77629" y="128874"/>
                  </a:lnTo>
                  <a:cubicBezTo>
                    <a:pt x="109347" y="128874"/>
                    <a:pt x="135255" y="102965"/>
                    <a:pt x="135255" y="71247"/>
                  </a:cubicBezTo>
                  <a:lnTo>
                    <a:pt x="135255" y="57626"/>
                  </a:lnTo>
                  <a:cubicBezTo>
                    <a:pt x="135255" y="25908"/>
                    <a:pt x="109347" y="0"/>
                    <a:pt x="77629" y="0"/>
                  </a:cubicBezTo>
                  <a:lnTo>
                    <a:pt x="57626" y="0"/>
                  </a:lnTo>
                  <a:cubicBezTo>
                    <a:pt x="25908" y="0"/>
                    <a:pt x="0" y="25908"/>
                    <a:pt x="0" y="57626"/>
                  </a:cubicBezTo>
                  <a:lnTo>
                    <a:pt x="0" y="71247"/>
                  </a:lnTo>
                  <a:cubicBezTo>
                    <a:pt x="0" y="102965"/>
                    <a:pt x="25908" y="128874"/>
                    <a:pt x="57626" y="128874"/>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2" name="Freeform: Shape 191">
              <a:extLst>
                <a:ext uri="{FF2B5EF4-FFF2-40B4-BE49-F238E27FC236}">
                  <a16:creationId xmlns:a16="http://schemas.microsoft.com/office/drawing/2014/main" id="{231B8844-BF3E-4DC9-88A3-2AB5A2AB1D0E}"/>
                </a:ext>
              </a:extLst>
            </p:cNvPr>
            <p:cNvSpPr/>
            <p:nvPr/>
          </p:nvSpPr>
          <p:spPr>
            <a:xfrm>
              <a:off x="2926191" y="4710763"/>
              <a:ext cx="299656" cy="417766"/>
            </a:xfrm>
            <a:custGeom>
              <a:avLst/>
              <a:gdLst>
                <a:gd name="connsiteX0" fmla="*/ 57626 w 299656"/>
                <a:gd name="connsiteY0" fmla="*/ 417767 h 417766"/>
                <a:gd name="connsiteX1" fmla="*/ 77629 w 299656"/>
                <a:gd name="connsiteY1" fmla="*/ 417767 h 417766"/>
                <a:gd name="connsiteX2" fmla="*/ 135255 w 299656"/>
                <a:gd name="connsiteY2" fmla="*/ 360140 h 417766"/>
                <a:gd name="connsiteX3" fmla="*/ 135255 w 299656"/>
                <a:gd name="connsiteY3" fmla="*/ 216217 h 417766"/>
                <a:gd name="connsiteX4" fmla="*/ 216218 w 299656"/>
                <a:gd name="connsiteY4" fmla="*/ 135255 h 417766"/>
                <a:gd name="connsiteX5" fmla="*/ 242030 w 299656"/>
                <a:gd name="connsiteY5" fmla="*/ 135255 h 417766"/>
                <a:gd name="connsiteX6" fmla="*/ 299656 w 299656"/>
                <a:gd name="connsiteY6" fmla="*/ 77629 h 417766"/>
                <a:gd name="connsiteX7" fmla="*/ 299656 w 299656"/>
                <a:gd name="connsiteY7" fmla="*/ 57626 h 417766"/>
                <a:gd name="connsiteX8" fmla="*/ 242030 w 299656"/>
                <a:gd name="connsiteY8" fmla="*/ 0 h 417766"/>
                <a:gd name="connsiteX9" fmla="*/ 77629 w 299656"/>
                <a:gd name="connsiteY9" fmla="*/ 0 h 417766"/>
                <a:gd name="connsiteX10" fmla="*/ 57626 w 299656"/>
                <a:gd name="connsiteY10" fmla="*/ 0 h 417766"/>
                <a:gd name="connsiteX11" fmla="*/ 56197 w 299656"/>
                <a:gd name="connsiteY11" fmla="*/ 0 h 417766"/>
                <a:gd name="connsiteX12" fmla="*/ 56197 w 299656"/>
                <a:gd name="connsiteY12" fmla="*/ 0 h 417766"/>
                <a:gd name="connsiteX13" fmla="*/ 54769 w 299656"/>
                <a:gd name="connsiteY13" fmla="*/ 95 h 417766"/>
                <a:gd name="connsiteX14" fmla="*/ 54769 w 299656"/>
                <a:gd name="connsiteY14" fmla="*/ 95 h 417766"/>
                <a:gd name="connsiteX15" fmla="*/ 53340 w 299656"/>
                <a:gd name="connsiteY15" fmla="*/ 190 h 417766"/>
                <a:gd name="connsiteX16" fmla="*/ 53340 w 299656"/>
                <a:gd name="connsiteY16" fmla="*/ 190 h 417766"/>
                <a:gd name="connsiteX17" fmla="*/ 51911 w 299656"/>
                <a:gd name="connsiteY17" fmla="*/ 286 h 417766"/>
                <a:gd name="connsiteX18" fmla="*/ 51911 w 299656"/>
                <a:gd name="connsiteY18" fmla="*/ 286 h 417766"/>
                <a:gd name="connsiteX19" fmla="*/ 50482 w 299656"/>
                <a:gd name="connsiteY19" fmla="*/ 476 h 417766"/>
                <a:gd name="connsiteX20" fmla="*/ 50482 w 299656"/>
                <a:gd name="connsiteY20" fmla="*/ 476 h 417766"/>
                <a:gd name="connsiteX21" fmla="*/ 49054 w 299656"/>
                <a:gd name="connsiteY21" fmla="*/ 667 h 417766"/>
                <a:gd name="connsiteX22" fmla="*/ 49054 w 299656"/>
                <a:gd name="connsiteY22" fmla="*/ 667 h 417766"/>
                <a:gd name="connsiteX23" fmla="*/ 47625 w 299656"/>
                <a:gd name="connsiteY23" fmla="*/ 857 h 417766"/>
                <a:gd name="connsiteX24" fmla="*/ 47625 w 299656"/>
                <a:gd name="connsiteY24" fmla="*/ 857 h 417766"/>
                <a:gd name="connsiteX25" fmla="*/ 46196 w 299656"/>
                <a:gd name="connsiteY25" fmla="*/ 1143 h 417766"/>
                <a:gd name="connsiteX26" fmla="*/ 46196 w 299656"/>
                <a:gd name="connsiteY26" fmla="*/ 1143 h 417766"/>
                <a:gd name="connsiteX27" fmla="*/ 44768 w 299656"/>
                <a:gd name="connsiteY27" fmla="*/ 1429 h 417766"/>
                <a:gd name="connsiteX28" fmla="*/ 44768 w 299656"/>
                <a:gd name="connsiteY28" fmla="*/ 1429 h 417766"/>
                <a:gd name="connsiteX29" fmla="*/ 43339 w 299656"/>
                <a:gd name="connsiteY29" fmla="*/ 1809 h 417766"/>
                <a:gd name="connsiteX30" fmla="*/ 43339 w 299656"/>
                <a:gd name="connsiteY30" fmla="*/ 1809 h 417766"/>
                <a:gd name="connsiteX31" fmla="*/ 42005 w 299656"/>
                <a:gd name="connsiteY31" fmla="*/ 2191 h 417766"/>
                <a:gd name="connsiteX32" fmla="*/ 42005 w 299656"/>
                <a:gd name="connsiteY32" fmla="*/ 2191 h 417766"/>
                <a:gd name="connsiteX33" fmla="*/ 40672 w 299656"/>
                <a:gd name="connsiteY33" fmla="*/ 2572 h 417766"/>
                <a:gd name="connsiteX34" fmla="*/ 40672 w 299656"/>
                <a:gd name="connsiteY34" fmla="*/ 2572 h 417766"/>
                <a:gd name="connsiteX35" fmla="*/ 39338 w 299656"/>
                <a:gd name="connsiteY35" fmla="*/ 3048 h 417766"/>
                <a:gd name="connsiteX36" fmla="*/ 39338 w 299656"/>
                <a:gd name="connsiteY36" fmla="*/ 3048 h 417766"/>
                <a:gd name="connsiteX37" fmla="*/ 38005 w 299656"/>
                <a:gd name="connsiteY37" fmla="*/ 3524 h 417766"/>
                <a:gd name="connsiteX38" fmla="*/ 38005 w 299656"/>
                <a:gd name="connsiteY38" fmla="*/ 3524 h 417766"/>
                <a:gd name="connsiteX39" fmla="*/ 36671 w 299656"/>
                <a:gd name="connsiteY39" fmla="*/ 4000 h 417766"/>
                <a:gd name="connsiteX40" fmla="*/ 36671 w 299656"/>
                <a:gd name="connsiteY40" fmla="*/ 4000 h 417766"/>
                <a:gd name="connsiteX41" fmla="*/ 35338 w 299656"/>
                <a:gd name="connsiteY41" fmla="*/ 4572 h 417766"/>
                <a:gd name="connsiteX42" fmla="*/ 35338 w 299656"/>
                <a:gd name="connsiteY42" fmla="*/ 4572 h 417766"/>
                <a:gd name="connsiteX43" fmla="*/ 34099 w 299656"/>
                <a:gd name="connsiteY43" fmla="*/ 5143 h 417766"/>
                <a:gd name="connsiteX44" fmla="*/ 34099 w 299656"/>
                <a:gd name="connsiteY44" fmla="*/ 5143 h 417766"/>
                <a:gd name="connsiteX45" fmla="*/ 32861 w 299656"/>
                <a:gd name="connsiteY45" fmla="*/ 5715 h 417766"/>
                <a:gd name="connsiteX46" fmla="*/ 32861 w 299656"/>
                <a:gd name="connsiteY46" fmla="*/ 5715 h 417766"/>
                <a:gd name="connsiteX47" fmla="*/ 31623 w 299656"/>
                <a:gd name="connsiteY47" fmla="*/ 6382 h 417766"/>
                <a:gd name="connsiteX48" fmla="*/ 31623 w 299656"/>
                <a:gd name="connsiteY48" fmla="*/ 6382 h 417766"/>
                <a:gd name="connsiteX49" fmla="*/ 30385 w 299656"/>
                <a:gd name="connsiteY49" fmla="*/ 7048 h 417766"/>
                <a:gd name="connsiteX50" fmla="*/ 30385 w 299656"/>
                <a:gd name="connsiteY50" fmla="*/ 7048 h 417766"/>
                <a:gd name="connsiteX51" fmla="*/ 29146 w 299656"/>
                <a:gd name="connsiteY51" fmla="*/ 7715 h 417766"/>
                <a:gd name="connsiteX52" fmla="*/ 29146 w 299656"/>
                <a:gd name="connsiteY52" fmla="*/ 7715 h 417766"/>
                <a:gd name="connsiteX53" fmla="*/ 27908 w 299656"/>
                <a:gd name="connsiteY53" fmla="*/ 8382 h 417766"/>
                <a:gd name="connsiteX54" fmla="*/ 27908 w 299656"/>
                <a:gd name="connsiteY54" fmla="*/ 8382 h 417766"/>
                <a:gd name="connsiteX55" fmla="*/ 26765 w 299656"/>
                <a:gd name="connsiteY55" fmla="*/ 9144 h 417766"/>
                <a:gd name="connsiteX56" fmla="*/ 26765 w 299656"/>
                <a:gd name="connsiteY56" fmla="*/ 9144 h 417766"/>
                <a:gd name="connsiteX57" fmla="*/ 25622 w 299656"/>
                <a:gd name="connsiteY57" fmla="*/ 9906 h 417766"/>
                <a:gd name="connsiteX58" fmla="*/ 25622 w 299656"/>
                <a:gd name="connsiteY58" fmla="*/ 9906 h 417766"/>
                <a:gd name="connsiteX59" fmla="*/ 24479 w 299656"/>
                <a:gd name="connsiteY59" fmla="*/ 10668 h 417766"/>
                <a:gd name="connsiteX60" fmla="*/ 24479 w 299656"/>
                <a:gd name="connsiteY60" fmla="*/ 10668 h 417766"/>
                <a:gd name="connsiteX61" fmla="*/ 23336 w 299656"/>
                <a:gd name="connsiteY61" fmla="*/ 11525 h 417766"/>
                <a:gd name="connsiteX62" fmla="*/ 23336 w 299656"/>
                <a:gd name="connsiteY62" fmla="*/ 11525 h 417766"/>
                <a:gd name="connsiteX63" fmla="*/ 22193 w 299656"/>
                <a:gd name="connsiteY63" fmla="*/ 12382 h 417766"/>
                <a:gd name="connsiteX64" fmla="*/ 22193 w 299656"/>
                <a:gd name="connsiteY64" fmla="*/ 12382 h 417766"/>
                <a:gd name="connsiteX65" fmla="*/ 21146 w 299656"/>
                <a:gd name="connsiteY65" fmla="*/ 13240 h 417766"/>
                <a:gd name="connsiteX66" fmla="*/ 21146 w 299656"/>
                <a:gd name="connsiteY66" fmla="*/ 13240 h 417766"/>
                <a:gd name="connsiteX67" fmla="*/ 20098 w 299656"/>
                <a:gd name="connsiteY67" fmla="*/ 14097 h 417766"/>
                <a:gd name="connsiteX68" fmla="*/ 20098 w 299656"/>
                <a:gd name="connsiteY68" fmla="*/ 14097 h 417766"/>
                <a:gd name="connsiteX69" fmla="*/ 19050 w 299656"/>
                <a:gd name="connsiteY69" fmla="*/ 15049 h 417766"/>
                <a:gd name="connsiteX70" fmla="*/ 19050 w 299656"/>
                <a:gd name="connsiteY70" fmla="*/ 15049 h 417766"/>
                <a:gd name="connsiteX71" fmla="*/ 18002 w 299656"/>
                <a:gd name="connsiteY71" fmla="*/ 16002 h 417766"/>
                <a:gd name="connsiteX72" fmla="*/ 18002 w 299656"/>
                <a:gd name="connsiteY72" fmla="*/ 16002 h 417766"/>
                <a:gd name="connsiteX73" fmla="*/ 17050 w 299656"/>
                <a:gd name="connsiteY73" fmla="*/ 16954 h 417766"/>
                <a:gd name="connsiteX74" fmla="*/ 17050 w 299656"/>
                <a:gd name="connsiteY74" fmla="*/ 16954 h 417766"/>
                <a:gd name="connsiteX75" fmla="*/ 16097 w 299656"/>
                <a:gd name="connsiteY75" fmla="*/ 17907 h 417766"/>
                <a:gd name="connsiteX76" fmla="*/ 16097 w 299656"/>
                <a:gd name="connsiteY76" fmla="*/ 17907 h 417766"/>
                <a:gd name="connsiteX77" fmla="*/ 15145 w 299656"/>
                <a:gd name="connsiteY77" fmla="*/ 18955 h 417766"/>
                <a:gd name="connsiteX78" fmla="*/ 15145 w 299656"/>
                <a:gd name="connsiteY78" fmla="*/ 18955 h 417766"/>
                <a:gd name="connsiteX79" fmla="*/ 14192 w 299656"/>
                <a:gd name="connsiteY79" fmla="*/ 20002 h 417766"/>
                <a:gd name="connsiteX80" fmla="*/ 14192 w 299656"/>
                <a:gd name="connsiteY80" fmla="*/ 20002 h 417766"/>
                <a:gd name="connsiteX81" fmla="*/ 13335 w 299656"/>
                <a:gd name="connsiteY81" fmla="*/ 21050 h 417766"/>
                <a:gd name="connsiteX82" fmla="*/ 13335 w 299656"/>
                <a:gd name="connsiteY82" fmla="*/ 21050 h 417766"/>
                <a:gd name="connsiteX83" fmla="*/ 12478 w 299656"/>
                <a:gd name="connsiteY83" fmla="*/ 22098 h 417766"/>
                <a:gd name="connsiteX84" fmla="*/ 12478 w 299656"/>
                <a:gd name="connsiteY84" fmla="*/ 22098 h 417766"/>
                <a:gd name="connsiteX85" fmla="*/ 11621 w 299656"/>
                <a:gd name="connsiteY85" fmla="*/ 23146 h 417766"/>
                <a:gd name="connsiteX86" fmla="*/ 11621 w 299656"/>
                <a:gd name="connsiteY86" fmla="*/ 23146 h 417766"/>
                <a:gd name="connsiteX87" fmla="*/ 10763 w 299656"/>
                <a:gd name="connsiteY87" fmla="*/ 24289 h 417766"/>
                <a:gd name="connsiteX88" fmla="*/ 10763 w 299656"/>
                <a:gd name="connsiteY88" fmla="*/ 24289 h 417766"/>
                <a:gd name="connsiteX89" fmla="*/ 10001 w 299656"/>
                <a:gd name="connsiteY89" fmla="*/ 25432 h 417766"/>
                <a:gd name="connsiteX90" fmla="*/ 10001 w 299656"/>
                <a:gd name="connsiteY90" fmla="*/ 25432 h 417766"/>
                <a:gd name="connsiteX91" fmla="*/ 9239 w 299656"/>
                <a:gd name="connsiteY91" fmla="*/ 26575 h 417766"/>
                <a:gd name="connsiteX92" fmla="*/ 9239 w 299656"/>
                <a:gd name="connsiteY92" fmla="*/ 26575 h 417766"/>
                <a:gd name="connsiteX93" fmla="*/ 8477 w 299656"/>
                <a:gd name="connsiteY93" fmla="*/ 27717 h 417766"/>
                <a:gd name="connsiteX94" fmla="*/ 8477 w 299656"/>
                <a:gd name="connsiteY94" fmla="*/ 27717 h 417766"/>
                <a:gd name="connsiteX95" fmla="*/ 7811 w 299656"/>
                <a:gd name="connsiteY95" fmla="*/ 28956 h 417766"/>
                <a:gd name="connsiteX96" fmla="*/ 7811 w 299656"/>
                <a:gd name="connsiteY96" fmla="*/ 28956 h 417766"/>
                <a:gd name="connsiteX97" fmla="*/ 7144 w 299656"/>
                <a:gd name="connsiteY97" fmla="*/ 30194 h 417766"/>
                <a:gd name="connsiteX98" fmla="*/ 7144 w 299656"/>
                <a:gd name="connsiteY98" fmla="*/ 30194 h 417766"/>
                <a:gd name="connsiteX99" fmla="*/ 6477 w 299656"/>
                <a:gd name="connsiteY99" fmla="*/ 31432 h 417766"/>
                <a:gd name="connsiteX100" fmla="*/ 6477 w 299656"/>
                <a:gd name="connsiteY100" fmla="*/ 31432 h 417766"/>
                <a:gd name="connsiteX101" fmla="*/ 5810 w 299656"/>
                <a:gd name="connsiteY101" fmla="*/ 32671 h 417766"/>
                <a:gd name="connsiteX102" fmla="*/ 5810 w 299656"/>
                <a:gd name="connsiteY102" fmla="*/ 32671 h 417766"/>
                <a:gd name="connsiteX103" fmla="*/ 5239 w 299656"/>
                <a:gd name="connsiteY103" fmla="*/ 33909 h 417766"/>
                <a:gd name="connsiteX104" fmla="*/ 5239 w 299656"/>
                <a:gd name="connsiteY104" fmla="*/ 33909 h 417766"/>
                <a:gd name="connsiteX105" fmla="*/ 4667 w 299656"/>
                <a:gd name="connsiteY105" fmla="*/ 35147 h 417766"/>
                <a:gd name="connsiteX106" fmla="*/ 4667 w 299656"/>
                <a:gd name="connsiteY106" fmla="*/ 35147 h 417766"/>
                <a:gd name="connsiteX107" fmla="*/ 4096 w 299656"/>
                <a:gd name="connsiteY107" fmla="*/ 36481 h 417766"/>
                <a:gd name="connsiteX108" fmla="*/ 4096 w 299656"/>
                <a:gd name="connsiteY108" fmla="*/ 36481 h 417766"/>
                <a:gd name="connsiteX109" fmla="*/ 3620 w 299656"/>
                <a:gd name="connsiteY109" fmla="*/ 37814 h 417766"/>
                <a:gd name="connsiteX110" fmla="*/ 3620 w 299656"/>
                <a:gd name="connsiteY110" fmla="*/ 37814 h 417766"/>
                <a:gd name="connsiteX111" fmla="*/ 3143 w 299656"/>
                <a:gd name="connsiteY111" fmla="*/ 39148 h 417766"/>
                <a:gd name="connsiteX112" fmla="*/ 3143 w 299656"/>
                <a:gd name="connsiteY112" fmla="*/ 39148 h 417766"/>
                <a:gd name="connsiteX113" fmla="*/ 2667 w 299656"/>
                <a:gd name="connsiteY113" fmla="*/ 40481 h 417766"/>
                <a:gd name="connsiteX114" fmla="*/ 2667 w 299656"/>
                <a:gd name="connsiteY114" fmla="*/ 40481 h 417766"/>
                <a:gd name="connsiteX115" fmla="*/ 2286 w 299656"/>
                <a:gd name="connsiteY115" fmla="*/ 41815 h 417766"/>
                <a:gd name="connsiteX116" fmla="*/ 2286 w 299656"/>
                <a:gd name="connsiteY116" fmla="*/ 41815 h 417766"/>
                <a:gd name="connsiteX117" fmla="*/ 1905 w 299656"/>
                <a:gd name="connsiteY117" fmla="*/ 43148 h 417766"/>
                <a:gd name="connsiteX118" fmla="*/ 1905 w 299656"/>
                <a:gd name="connsiteY118" fmla="*/ 43148 h 417766"/>
                <a:gd name="connsiteX119" fmla="*/ 1524 w 299656"/>
                <a:gd name="connsiteY119" fmla="*/ 44482 h 417766"/>
                <a:gd name="connsiteX120" fmla="*/ 1524 w 299656"/>
                <a:gd name="connsiteY120" fmla="*/ 44482 h 417766"/>
                <a:gd name="connsiteX121" fmla="*/ 1238 w 299656"/>
                <a:gd name="connsiteY121" fmla="*/ 45910 h 417766"/>
                <a:gd name="connsiteX122" fmla="*/ 1238 w 299656"/>
                <a:gd name="connsiteY122" fmla="*/ 45910 h 417766"/>
                <a:gd name="connsiteX123" fmla="*/ 953 w 299656"/>
                <a:gd name="connsiteY123" fmla="*/ 47339 h 417766"/>
                <a:gd name="connsiteX124" fmla="*/ 953 w 299656"/>
                <a:gd name="connsiteY124" fmla="*/ 47339 h 417766"/>
                <a:gd name="connsiteX125" fmla="*/ 667 w 299656"/>
                <a:gd name="connsiteY125" fmla="*/ 48768 h 417766"/>
                <a:gd name="connsiteX126" fmla="*/ 667 w 299656"/>
                <a:gd name="connsiteY126" fmla="*/ 48768 h 417766"/>
                <a:gd name="connsiteX127" fmla="*/ 476 w 299656"/>
                <a:gd name="connsiteY127" fmla="*/ 50197 h 417766"/>
                <a:gd name="connsiteX128" fmla="*/ 476 w 299656"/>
                <a:gd name="connsiteY128" fmla="*/ 50197 h 417766"/>
                <a:gd name="connsiteX129" fmla="*/ 286 w 299656"/>
                <a:gd name="connsiteY129" fmla="*/ 51625 h 417766"/>
                <a:gd name="connsiteX130" fmla="*/ 286 w 299656"/>
                <a:gd name="connsiteY130" fmla="*/ 51625 h 417766"/>
                <a:gd name="connsiteX131" fmla="*/ 190 w 299656"/>
                <a:gd name="connsiteY131" fmla="*/ 53054 h 417766"/>
                <a:gd name="connsiteX132" fmla="*/ 190 w 299656"/>
                <a:gd name="connsiteY132" fmla="*/ 53054 h 417766"/>
                <a:gd name="connsiteX133" fmla="*/ 95 w 299656"/>
                <a:gd name="connsiteY133" fmla="*/ 54483 h 417766"/>
                <a:gd name="connsiteX134" fmla="*/ 95 w 299656"/>
                <a:gd name="connsiteY134" fmla="*/ 54483 h 417766"/>
                <a:gd name="connsiteX135" fmla="*/ 95 w 299656"/>
                <a:gd name="connsiteY135" fmla="*/ 54959 h 417766"/>
                <a:gd name="connsiteX136" fmla="*/ 0 w 299656"/>
                <a:gd name="connsiteY136" fmla="*/ 56864 h 417766"/>
                <a:gd name="connsiteX137" fmla="*/ 0 w 299656"/>
                <a:gd name="connsiteY137" fmla="*/ 57340 h 417766"/>
                <a:gd name="connsiteX138" fmla="*/ 0 w 299656"/>
                <a:gd name="connsiteY138" fmla="*/ 57340 h 417766"/>
                <a:gd name="connsiteX139" fmla="*/ 0 w 299656"/>
                <a:gd name="connsiteY139" fmla="*/ 77343 h 417766"/>
                <a:gd name="connsiteX140" fmla="*/ 0 w 299656"/>
                <a:gd name="connsiteY140" fmla="*/ 359855 h 417766"/>
                <a:gd name="connsiteX141" fmla="*/ 57626 w 299656"/>
                <a:gd name="connsiteY141" fmla="*/ 417767 h 417766"/>
                <a:gd name="connsiteX142" fmla="*/ 57626 w 299656"/>
                <a:gd name="connsiteY142" fmla="*/ 417767 h 417766"/>
                <a:gd name="connsiteX143" fmla="*/ 57626 w 299656"/>
                <a:gd name="connsiteY143" fmla="*/ 0 h 417766"/>
                <a:gd name="connsiteX144" fmla="*/ 57626 w 299656"/>
                <a:gd name="connsiteY144" fmla="*/ 0 h 417766"/>
                <a:gd name="connsiteX145" fmla="*/ 57626 w 299656"/>
                <a:gd name="connsiteY145" fmla="*/ 0 h 41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99656" h="417766">
                  <a:moveTo>
                    <a:pt x="57626" y="417767"/>
                  </a:moveTo>
                  <a:lnTo>
                    <a:pt x="77629" y="417767"/>
                  </a:lnTo>
                  <a:cubicBezTo>
                    <a:pt x="109347" y="417767"/>
                    <a:pt x="135255" y="391858"/>
                    <a:pt x="135255" y="360140"/>
                  </a:cubicBezTo>
                  <a:lnTo>
                    <a:pt x="135255" y="216217"/>
                  </a:lnTo>
                  <a:cubicBezTo>
                    <a:pt x="135255" y="171640"/>
                    <a:pt x="171640" y="135255"/>
                    <a:pt x="216218" y="135255"/>
                  </a:cubicBezTo>
                  <a:lnTo>
                    <a:pt x="242030" y="135255"/>
                  </a:lnTo>
                  <a:cubicBezTo>
                    <a:pt x="273748" y="135255"/>
                    <a:pt x="299656" y="109347"/>
                    <a:pt x="299656" y="77629"/>
                  </a:cubicBezTo>
                  <a:lnTo>
                    <a:pt x="299656" y="57626"/>
                  </a:lnTo>
                  <a:cubicBezTo>
                    <a:pt x="299656" y="25908"/>
                    <a:pt x="273748" y="0"/>
                    <a:pt x="242030" y="0"/>
                  </a:cubicBezTo>
                  <a:lnTo>
                    <a:pt x="77629" y="0"/>
                  </a:lnTo>
                  <a:lnTo>
                    <a:pt x="57626" y="0"/>
                  </a:lnTo>
                  <a:lnTo>
                    <a:pt x="56197" y="0"/>
                  </a:lnTo>
                  <a:lnTo>
                    <a:pt x="56197" y="0"/>
                  </a:lnTo>
                  <a:lnTo>
                    <a:pt x="54769" y="95"/>
                  </a:lnTo>
                  <a:lnTo>
                    <a:pt x="54769" y="95"/>
                  </a:lnTo>
                  <a:lnTo>
                    <a:pt x="53340" y="190"/>
                  </a:lnTo>
                  <a:lnTo>
                    <a:pt x="53340" y="190"/>
                  </a:lnTo>
                  <a:lnTo>
                    <a:pt x="51911" y="286"/>
                  </a:lnTo>
                  <a:lnTo>
                    <a:pt x="51911" y="286"/>
                  </a:lnTo>
                  <a:lnTo>
                    <a:pt x="50482" y="476"/>
                  </a:lnTo>
                  <a:lnTo>
                    <a:pt x="50482" y="476"/>
                  </a:lnTo>
                  <a:lnTo>
                    <a:pt x="49054" y="667"/>
                  </a:lnTo>
                  <a:lnTo>
                    <a:pt x="49054" y="667"/>
                  </a:lnTo>
                  <a:lnTo>
                    <a:pt x="47625" y="857"/>
                  </a:lnTo>
                  <a:lnTo>
                    <a:pt x="47625" y="857"/>
                  </a:lnTo>
                  <a:cubicBezTo>
                    <a:pt x="47149" y="952"/>
                    <a:pt x="46672" y="1048"/>
                    <a:pt x="46196" y="1143"/>
                  </a:cubicBezTo>
                  <a:lnTo>
                    <a:pt x="46196" y="1143"/>
                  </a:lnTo>
                  <a:lnTo>
                    <a:pt x="44768" y="1429"/>
                  </a:lnTo>
                  <a:lnTo>
                    <a:pt x="44768" y="1429"/>
                  </a:lnTo>
                  <a:lnTo>
                    <a:pt x="43339" y="1809"/>
                  </a:lnTo>
                  <a:lnTo>
                    <a:pt x="43339" y="1809"/>
                  </a:lnTo>
                  <a:lnTo>
                    <a:pt x="42005" y="2191"/>
                  </a:lnTo>
                  <a:lnTo>
                    <a:pt x="42005" y="2191"/>
                  </a:lnTo>
                  <a:lnTo>
                    <a:pt x="40672" y="2572"/>
                  </a:lnTo>
                  <a:lnTo>
                    <a:pt x="40672" y="2572"/>
                  </a:lnTo>
                  <a:lnTo>
                    <a:pt x="39338" y="3048"/>
                  </a:lnTo>
                  <a:lnTo>
                    <a:pt x="39338" y="3048"/>
                  </a:lnTo>
                  <a:lnTo>
                    <a:pt x="38005" y="3524"/>
                  </a:lnTo>
                  <a:lnTo>
                    <a:pt x="38005" y="3524"/>
                  </a:lnTo>
                  <a:lnTo>
                    <a:pt x="36671" y="4000"/>
                  </a:lnTo>
                  <a:lnTo>
                    <a:pt x="36671" y="4000"/>
                  </a:lnTo>
                  <a:lnTo>
                    <a:pt x="35338" y="4572"/>
                  </a:lnTo>
                  <a:lnTo>
                    <a:pt x="35338" y="4572"/>
                  </a:lnTo>
                  <a:lnTo>
                    <a:pt x="34099" y="5143"/>
                  </a:lnTo>
                  <a:lnTo>
                    <a:pt x="34099" y="5143"/>
                  </a:lnTo>
                  <a:lnTo>
                    <a:pt x="32861" y="5715"/>
                  </a:lnTo>
                  <a:lnTo>
                    <a:pt x="32861" y="5715"/>
                  </a:lnTo>
                  <a:lnTo>
                    <a:pt x="31623" y="6382"/>
                  </a:lnTo>
                  <a:lnTo>
                    <a:pt x="31623" y="6382"/>
                  </a:lnTo>
                  <a:cubicBezTo>
                    <a:pt x="31242" y="6572"/>
                    <a:pt x="30766" y="6763"/>
                    <a:pt x="30385" y="7048"/>
                  </a:cubicBezTo>
                  <a:lnTo>
                    <a:pt x="30385" y="7048"/>
                  </a:lnTo>
                  <a:lnTo>
                    <a:pt x="29146" y="7715"/>
                  </a:lnTo>
                  <a:lnTo>
                    <a:pt x="29146" y="7715"/>
                  </a:lnTo>
                  <a:cubicBezTo>
                    <a:pt x="28765" y="7906"/>
                    <a:pt x="28385" y="8191"/>
                    <a:pt x="27908" y="8382"/>
                  </a:cubicBezTo>
                  <a:lnTo>
                    <a:pt x="27908" y="8382"/>
                  </a:lnTo>
                  <a:lnTo>
                    <a:pt x="26765" y="9144"/>
                  </a:lnTo>
                  <a:lnTo>
                    <a:pt x="26765" y="9144"/>
                  </a:lnTo>
                  <a:lnTo>
                    <a:pt x="25622" y="9906"/>
                  </a:lnTo>
                  <a:lnTo>
                    <a:pt x="25622" y="9906"/>
                  </a:lnTo>
                  <a:lnTo>
                    <a:pt x="24479" y="10668"/>
                  </a:lnTo>
                  <a:lnTo>
                    <a:pt x="24479" y="10668"/>
                  </a:lnTo>
                  <a:lnTo>
                    <a:pt x="23336" y="11525"/>
                  </a:lnTo>
                  <a:lnTo>
                    <a:pt x="23336" y="11525"/>
                  </a:lnTo>
                  <a:lnTo>
                    <a:pt x="22193" y="12382"/>
                  </a:lnTo>
                  <a:lnTo>
                    <a:pt x="22193" y="12382"/>
                  </a:lnTo>
                  <a:cubicBezTo>
                    <a:pt x="21812" y="12668"/>
                    <a:pt x="21431" y="12954"/>
                    <a:pt x="21146" y="13240"/>
                  </a:cubicBezTo>
                  <a:lnTo>
                    <a:pt x="21146" y="13240"/>
                  </a:lnTo>
                  <a:lnTo>
                    <a:pt x="20098" y="14097"/>
                  </a:lnTo>
                  <a:lnTo>
                    <a:pt x="20098" y="14097"/>
                  </a:lnTo>
                  <a:lnTo>
                    <a:pt x="19050" y="15049"/>
                  </a:lnTo>
                  <a:lnTo>
                    <a:pt x="19050" y="15049"/>
                  </a:lnTo>
                  <a:lnTo>
                    <a:pt x="18002" y="16002"/>
                  </a:lnTo>
                  <a:lnTo>
                    <a:pt x="18002" y="16002"/>
                  </a:lnTo>
                  <a:lnTo>
                    <a:pt x="17050" y="16954"/>
                  </a:lnTo>
                  <a:lnTo>
                    <a:pt x="17050" y="16954"/>
                  </a:lnTo>
                  <a:lnTo>
                    <a:pt x="16097" y="17907"/>
                  </a:lnTo>
                  <a:lnTo>
                    <a:pt x="16097" y="17907"/>
                  </a:lnTo>
                  <a:lnTo>
                    <a:pt x="15145" y="18955"/>
                  </a:lnTo>
                  <a:lnTo>
                    <a:pt x="15145" y="18955"/>
                  </a:lnTo>
                  <a:lnTo>
                    <a:pt x="14192" y="20002"/>
                  </a:lnTo>
                  <a:lnTo>
                    <a:pt x="14192" y="20002"/>
                  </a:lnTo>
                  <a:lnTo>
                    <a:pt x="13335" y="21050"/>
                  </a:lnTo>
                  <a:lnTo>
                    <a:pt x="13335" y="21050"/>
                  </a:lnTo>
                  <a:cubicBezTo>
                    <a:pt x="13049" y="21431"/>
                    <a:pt x="12763" y="21812"/>
                    <a:pt x="12478" y="22098"/>
                  </a:cubicBezTo>
                  <a:lnTo>
                    <a:pt x="12478" y="22098"/>
                  </a:lnTo>
                  <a:cubicBezTo>
                    <a:pt x="12192" y="22479"/>
                    <a:pt x="11906" y="22860"/>
                    <a:pt x="11621" y="23146"/>
                  </a:cubicBezTo>
                  <a:lnTo>
                    <a:pt x="11621" y="23146"/>
                  </a:lnTo>
                  <a:lnTo>
                    <a:pt x="10763" y="24289"/>
                  </a:lnTo>
                  <a:lnTo>
                    <a:pt x="10763" y="24289"/>
                  </a:lnTo>
                  <a:lnTo>
                    <a:pt x="10001" y="25432"/>
                  </a:lnTo>
                  <a:lnTo>
                    <a:pt x="10001" y="25432"/>
                  </a:lnTo>
                  <a:lnTo>
                    <a:pt x="9239" y="26575"/>
                  </a:lnTo>
                  <a:lnTo>
                    <a:pt x="9239" y="26575"/>
                  </a:lnTo>
                  <a:lnTo>
                    <a:pt x="8477" y="27717"/>
                  </a:lnTo>
                  <a:lnTo>
                    <a:pt x="8477" y="27717"/>
                  </a:lnTo>
                  <a:lnTo>
                    <a:pt x="7811" y="28956"/>
                  </a:lnTo>
                  <a:lnTo>
                    <a:pt x="7811" y="28956"/>
                  </a:lnTo>
                  <a:lnTo>
                    <a:pt x="7144" y="30194"/>
                  </a:lnTo>
                  <a:lnTo>
                    <a:pt x="7144" y="30194"/>
                  </a:lnTo>
                  <a:lnTo>
                    <a:pt x="6477" y="31432"/>
                  </a:lnTo>
                  <a:lnTo>
                    <a:pt x="6477" y="31432"/>
                  </a:lnTo>
                  <a:lnTo>
                    <a:pt x="5810" y="32671"/>
                  </a:lnTo>
                  <a:lnTo>
                    <a:pt x="5810" y="32671"/>
                  </a:lnTo>
                  <a:lnTo>
                    <a:pt x="5239" y="33909"/>
                  </a:lnTo>
                  <a:lnTo>
                    <a:pt x="5239" y="33909"/>
                  </a:lnTo>
                  <a:cubicBezTo>
                    <a:pt x="5048" y="34290"/>
                    <a:pt x="4858" y="34766"/>
                    <a:pt x="4667" y="35147"/>
                  </a:cubicBezTo>
                  <a:lnTo>
                    <a:pt x="4667" y="35147"/>
                  </a:lnTo>
                  <a:lnTo>
                    <a:pt x="4096" y="36481"/>
                  </a:lnTo>
                  <a:lnTo>
                    <a:pt x="4096" y="36481"/>
                  </a:lnTo>
                  <a:lnTo>
                    <a:pt x="3620" y="37814"/>
                  </a:lnTo>
                  <a:lnTo>
                    <a:pt x="3620" y="37814"/>
                  </a:lnTo>
                  <a:lnTo>
                    <a:pt x="3143" y="39148"/>
                  </a:lnTo>
                  <a:lnTo>
                    <a:pt x="3143" y="39148"/>
                  </a:lnTo>
                  <a:lnTo>
                    <a:pt x="2667" y="40481"/>
                  </a:lnTo>
                  <a:lnTo>
                    <a:pt x="2667" y="40481"/>
                  </a:lnTo>
                  <a:lnTo>
                    <a:pt x="2286" y="41815"/>
                  </a:lnTo>
                  <a:lnTo>
                    <a:pt x="2286" y="41815"/>
                  </a:lnTo>
                  <a:lnTo>
                    <a:pt x="1905" y="43148"/>
                  </a:lnTo>
                  <a:lnTo>
                    <a:pt x="1905" y="43148"/>
                  </a:lnTo>
                  <a:lnTo>
                    <a:pt x="1524" y="44482"/>
                  </a:lnTo>
                  <a:lnTo>
                    <a:pt x="1524" y="44482"/>
                  </a:lnTo>
                  <a:lnTo>
                    <a:pt x="1238" y="45910"/>
                  </a:lnTo>
                  <a:lnTo>
                    <a:pt x="1238" y="45910"/>
                  </a:lnTo>
                  <a:cubicBezTo>
                    <a:pt x="1143" y="46387"/>
                    <a:pt x="1048" y="46863"/>
                    <a:pt x="953" y="47339"/>
                  </a:cubicBezTo>
                  <a:lnTo>
                    <a:pt x="953" y="47339"/>
                  </a:lnTo>
                  <a:lnTo>
                    <a:pt x="667" y="48768"/>
                  </a:lnTo>
                  <a:lnTo>
                    <a:pt x="667" y="48768"/>
                  </a:lnTo>
                  <a:lnTo>
                    <a:pt x="476" y="50197"/>
                  </a:lnTo>
                  <a:lnTo>
                    <a:pt x="476" y="50197"/>
                  </a:lnTo>
                  <a:lnTo>
                    <a:pt x="286" y="51625"/>
                  </a:lnTo>
                  <a:lnTo>
                    <a:pt x="286" y="51625"/>
                  </a:lnTo>
                  <a:lnTo>
                    <a:pt x="190" y="53054"/>
                  </a:lnTo>
                  <a:lnTo>
                    <a:pt x="190" y="53054"/>
                  </a:lnTo>
                  <a:lnTo>
                    <a:pt x="95" y="54483"/>
                  </a:lnTo>
                  <a:lnTo>
                    <a:pt x="95" y="54483"/>
                  </a:lnTo>
                  <a:lnTo>
                    <a:pt x="95" y="54959"/>
                  </a:lnTo>
                  <a:cubicBezTo>
                    <a:pt x="95" y="55626"/>
                    <a:pt x="95" y="56197"/>
                    <a:pt x="0" y="56864"/>
                  </a:cubicBezTo>
                  <a:lnTo>
                    <a:pt x="0" y="57340"/>
                  </a:lnTo>
                  <a:lnTo>
                    <a:pt x="0" y="57340"/>
                  </a:lnTo>
                  <a:lnTo>
                    <a:pt x="0" y="77343"/>
                  </a:lnTo>
                  <a:lnTo>
                    <a:pt x="0" y="359855"/>
                  </a:lnTo>
                  <a:cubicBezTo>
                    <a:pt x="0" y="391858"/>
                    <a:pt x="25908" y="417767"/>
                    <a:pt x="57626" y="417767"/>
                  </a:cubicBezTo>
                  <a:lnTo>
                    <a:pt x="57626" y="417767"/>
                  </a:lnTo>
                  <a:close/>
                  <a:moveTo>
                    <a:pt x="57626" y="0"/>
                  </a:moveTo>
                  <a:lnTo>
                    <a:pt x="57626" y="0"/>
                  </a:lnTo>
                  <a:lnTo>
                    <a:pt x="57626"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3" name="Freeform: Shape 192">
              <a:extLst>
                <a:ext uri="{FF2B5EF4-FFF2-40B4-BE49-F238E27FC236}">
                  <a16:creationId xmlns:a16="http://schemas.microsoft.com/office/drawing/2014/main" id="{E8277266-94C1-499A-9F7F-6E2C59DEFDE8}"/>
                </a:ext>
              </a:extLst>
            </p:cNvPr>
            <p:cNvSpPr/>
            <p:nvPr/>
          </p:nvSpPr>
          <p:spPr>
            <a:xfrm>
              <a:off x="75454" y="4553410"/>
              <a:ext cx="628078" cy="867822"/>
            </a:xfrm>
            <a:custGeom>
              <a:avLst/>
              <a:gdLst>
                <a:gd name="connsiteX0" fmla="*/ 550069 w 628078"/>
                <a:gd name="connsiteY0" fmla="*/ 300609 h 867822"/>
                <a:gd name="connsiteX1" fmla="*/ 570452 w 628078"/>
                <a:gd name="connsiteY1" fmla="*/ 300609 h 867822"/>
                <a:gd name="connsiteX2" fmla="*/ 628079 w 628078"/>
                <a:gd name="connsiteY2" fmla="*/ 242983 h 867822"/>
                <a:gd name="connsiteX3" fmla="*/ 628079 w 628078"/>
                <a:gd name="connsiteY3" fmla="*/ 57626 h 867822"/>
                <a:gd name="connsiteX4" fmla="*/ 570452 w 628078"/>
                <a:gd name="connsiteY4" fmla="*/ 0 h 867822"/>
                <a:gd name="connsiteX5" fmla="*/ 216599 w 628078"/>
                <a:gd name="connsiteY5" fmla="*/ 0 h 867822"/>
                <a:gd name="connsiteX6" fmla="*/ 158972 w 628078"/>
                <a:gd name="connsiteY6" fmla="*/ 857 h 867822"/>
                <a:gd name="connsiteX7" fmla="*/ 158972 w 628078"/>
                <a:gd name="connsiteY7" fmla="*/ 212884 h 867822"/>
                <a:gd name="connsiteX8" fmla="*/ 78010 w 628078"/>
                <a:gd name="connsiteY8" fmla="*/ 293846 h 867822"/>
                <a:gd name="connsiteX9" fmla="*/ 57626 w 628078"/>
                <a:gd name="connsiteY9" fmla="*/ 293846 h 867822"/>
                <a:gd name="connsiteX10" fmla="*/ 0 w 628078"/>
                <a:gd name="connsiteY10" fmla="*/ 352901 h 867822"/>
                <a:gd name="connsiteX11" fmla="*/ 0 w 628078"/>
                <a:gd name="connsiteY11" fmla="*/ 464153 h 867822"/>
                <a:gd name="connsiteX12" fmla="*/ 0 w 628078"/>
                <a:gd name="connsiteY12" fmla="*/ 520351 h 867822"/>
                <a:gd name="connsiteX13" fmla="*/ 0 w 628078"/>
                <a:gd name="connsiteY13" fmla="*/ 810197 h 867822"/>
                <a:gd name="connsiteX14" fmla="*/ 57626 w 628078"/>
                <a:gd name="connsiteY14" fmla="*/ 867823 h 867822"/>
                <a:gd name="connsiteX15" fmla="*/ 252413 w 628078"/>
                <a:gd name="connsiteY15" fmla="*/ 867823 h 867822"/>
                <a:gd name="connsiteX16" fmla="*/ 310039 w 628078"/>
                <a:gd name="connsiteY16" fmla="*/ 866965 h 867822"/>
                <a:gd name="connsiteX17" fmla="*/ 310039 w 628078"/>
                <a:gd name="connsiteY17" fmla="*/ 660559 h 867822"/>
                <a:gd name="connsiteX18" fmla="*/ 391001 w 628078"/>
                <a:gd name="connsiteY18" fmla="*/ 579596 h 867822"/>
                <a:gd name="connsiteX19" fmla="*/ 411385 w 628078"/>
                <a:gd name="connsiteY19" fmla="*/ 579596 h 867822"/>
                <a:gd name="connsiteX20" fmla="*/ 469011 w 628078"/>
                <a:gd name="connsiteY20" fmla="*/ 520541 h 867822"/>
                <a:gd name="connsiteX21" fmla="*/ 469011 w 628078"/>
                <a:gd name="connsiteY21" fmla="*/ 381667 h 867822"/>
                <a:gd name="connsiteX22" fmla="*/ 550069 w 628078"/>
                <a:gd name="connsiteY22" fmla="*/ 300609 h 86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8078" h="867822">
                  <a:moveTo>
                    <a:pt x="550069" y="300609"/>
                  </a:moveTo>
                  <a:lnTo>
                    <a:pt x="570452" y="300609"/>
                  </a:lnTo>
                  <a:cubicBezTo>
                    <a:pt x="602171" y="300609"/>
                    <a:pt x="628079" y="274701"/>
                    <a:pt x="628079" y="242983"/>
                  </a:cubicBezTo>
                  <a:lnTo>
                    <a:pt x="628079" y="57626"/>
                  </a:lnTo>
                  <a:cubicBezTo>
                    <a:pt x="628079" y="25908"/>
                    <a:pt x="602171" y="0"/>
                    <a:pt x="570452" y="0"/>
                  </a:cubicBezTo>
                  <a:lnTo>
                    <a:pt x="216599" y="0"/>
                  </a:lnTo>
                  <a:lnTo>
                    <a:pt x="158972" y="857"/>
                  </a:lnTo>
                  <a:lnTo>
                    <a:pt x="158972" y="212884"/>
                  </a:lnTo>
                  <a:cubicBezTo>
                    <a:pt x="158972" y="257461"/>
                    <a:pt x="122587" y="293846"/>
                    <a:pt x="78010" y="293846"/>
                  </a:cubicBezTo>
                  <a:lnTo>
                    <a:pt x="57626" y="293846"/>
                  </a:lnTo>
                  <a:cubicBezTo>
                    <a:pt x="25908" y="293846"/>
                    <a:pt x="0" y="320421"/>
                    <a:pt x="0" y="352901"/>
                  </a:cubicBezTo>
                  <a:lnTo>
                    <a:pt x="0" y="464153"/>
                  </a:lnTo>
                  <a:lnTo>
                    <a:pt x="0" y="520351"/>
                  </a:lnTo>
                  <a:lnTo>
                    <a:pt x="0" y="810197"/>
                  </a:lnTo>
                  <a:cubicBezTo>
                    <a:pt x="0" y="841915"/>
                    <a:pt x="25908" y="867823"/>
                    <a:pt x="57626" y="867823"/>
                  </a:cubicBezTo>
                  <a:lnTo>
                    <a:pt x="252413" y="867823"/>
                  </a:lnTo>
                  <a:lnTo>
                    <a:pt x="310039" y="866965"/>
                  </a:lnTo>
                  <a:lnTo>
                    <a:pt x="310039" y="660559"/>
                  </a:lnTo>
                  <a:cubicBezTo>
                    <a:pt x="310039" y="615982"/>
                    <a:pt x="346424" y="579596"/>
                    <a:pt x="391001" y="579596"/>
                  </a:cubicBezTo>
                  <a:lnTo>
                    <a:pt x="411385" y="579596"/>
                  </a:lnTo>
                  <a:cubicBezTo>
                    <a:pt x="443103" y="579596"/>
                    <a:pt x="469011" y="553022"/>
                    <a:pt x="469011" y="520541"/>
                  </a:cubicBezTo>
                  <a:lnTo>
                    <a:pt x="469011" y="381667"/>
                  </a:lnTo>
                  <a:cubicBezTo>
                    <a:pt x="469011" y="336995"/>
                    <a:pt x="505397" y="300609"/>
                    <a:pt x="550069" y="300609"/>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4" name="Freeform: Shape 193">
              <a:extLst>
                <a:ext uri="{FF2B5EF4-FFF2-40B4-BE49-F238E27FC236}">
                  <a16:creationId xmlns:a16="http://schemas.microsoft.com/office/drawing/2014/main" id="{790D3AFA-3376-4547-8173-B95D3920E006}"/>
                </a:ext>
              </a:extLst>
            </p:cNvPr>
            <p:cNvSpPr/>
            <p:nvPr/>
          </p:nvSpPr>
          <p:spPr>
            <a:xfrm>
              <a:off x="234712" y="4126976"/>
              <a:ext cx="1892046" cy="1432274"/>
            </a:xfrm>
            <a:custGeom>
              <a:avLst/>
              <a:gdLst>
                <a:gd name="connsiteX0" fmla="*/ 388906 w 1892046"/>
                <a:gd name="connsiteY0" fmla="*/ 1432274 h 1432274"/>
                <a:gd name="connsiteX1" fmla="*/ 542068 w 1892046"/>
                <a:gd name="connsiteY1" fmla="*/ 1432274 h 1432274"/>
                <a:gd name="connsiteX2" fmla="*/ 624364 w 1892046"/>
                <a:gd name="connsiteY2" fmla="*/ 1362266 h 1432274"/>
                <a:gd name="connsiteX3" fmla="*/ 704279 w 1892046"/>
                <a:gd name="connsiteY3" fmla="*/ 1294352 h 1432274"/>
                <a:gd name="connsiteX4" fmla="*/ 1017461 w 1892046"/>
                <a:gd name="connsiteY4" fmla="*/ 1294352 h 1432274"/>
                <a:gd name="connsiteX5" fmla="*/ 1100042 w 1892046"/>
                <a:gd name="connsiteY5" fmla="*/ 1222724 h 1432274"/>
                <a:gd name="connsiteX6" fmla="*/ 1177576 w 1892046"/>
                <a:gd name="connsiteY6" fmla="*/ 1153287 h 1432274"/>
                <a:gd name="connsiteX7" fmla="*/ 1258253 w 1892046"/>
                <a:gd name="connsiteY7" fmla="*/ 1069943 h 1432274"/>
                <a:gd name="connsiteX8" fmla="*/ 1258253 w 1892046"/>
                <a:gd name="connsiteY8" fmla="*/ 796194 h 1432274"/>
                <a:gd name="connsiteX9" fmla="*/ 1337405 w 1892046"/>
                <a:gd name="connsiteY9" fmla="*/ 715232 h 1432274"/>
                <a:gd name="connsiteX10" fmla="*/ 1417701 w 1892046"/>
                <a:gd name="connsiteY10" fmla="*/ 645605 h 1432274"/>
                <a:gd name="connsiteX11" fmla="*/ 1495235 w 1892046"/>
                <a:gd name="connsiteY11" fmla="*/ 578072 h 1432274"/>
                <a:gd name="connsiteX12" fmla="*/ 1576292 w 1892046"/>
                <a:gd name="connsiteY12" fmla="*/ 495681 h 1432274"/>
                <a:gd name="connsiteX13" fmla="*/ 1657255 w 1892046"/>
                <a:gd name="connsiteY13" fmla="*/ 415671 h 1432274"/>
                <a:gd name="connsiteX14" fmla="*/ 1833658 w 1892046"/>
                <a:gd name="connsiteY14" fmla="*/ 415671 h 1432274"/>
                <a:gd name="connsiteX15" fmla="*/ 1892046 w 1892046"/>
                <a:gd name="connsiteY15" fmla="*/ 363188 h 1432274"/>
                <a:gd name="connsiteX16" fmla="*/ 1891951 w 1892046"/>
                <a:gd name="connsiteY16" fmla="*/ 273177 h 1432274"/>
                <a:gd name="connsiteX17" fmla="*/ 1630299 w 1892046"/>
                <a:gd name="connsiteY17" fmla="*/ 273844 h 1432274"/>
                <a:gd name="connsiteX18" fmla="*/ 1572673 w 1892046"/>
                <a:gd name="connsiteY18" fmla="*/ 216217 h 1432274"/>
                <a:gd name="connsiteX19" fmla="*/ 1572673 w 1892046"/>
                <a:gd name="connsiteY19" fmla="*/ 215551 h 1432274"/>
                <a:gd name="connsiteX20" fmla="*/ 1572387 w 1892046"/>
                <a:gd name="connsiteY20" fmla="*/ 215551 h 1432274"/>
                <a:gd name="connsiteX21" fmla="*/ 1572387 w 1892046"/>
                <a:gd name="connsiteY21" fmla="*/ 194691 h 1432274"/>
                <a:gd name="connsiteX22" fmla="*/ 1514761 w 1892046"/>
                <a:gd name="connsiteY22" fmla="*/ 137065 h 1432274"/>
                <a:gd name="connsiteX23" fmla="*/ 1028795 w 1892046"/>
                <a:gd name="connsiteY23" fmla="*/ 137065 h 1432274"/>
                <a:gd name="connsiteX24" fmla="*/ 1028986 w 1892046"/>
                <a:gd name="connsiteY24" fmla="*/ 137065 h 1432274"/>
                <a:gd name="connsiteX25" fmla="*/ 852869 w 1892046"/>
                <a:gd name="connsiteY25" fmla="*/ 137065 h 1432274"/>
                <a:gd name="connsiteX26" fmla="*/ 771906 w 1892046"/>
                <a:gd name="connsiteY26" fmla="*/ 56959 h 1432274"/>
                <a:gd name="connsiteX27" fmla="*/ 714280 w 1892046"/>
                <a:gd name="connsiteY27" fmla="*/ 0 h 1432274"/>
                <a:gd name="connsiteX28" fmla="*/ 57626 w 1892046"/>
                <a:gd name="connsiteY28" fmla="*/ 0 h 1432274"/>
                <a:gd name="connsiteX29" fmla="*/ 0 w 1892046"/>
                <a:gd name="connsiteY29" fmla="*/ 57626 h 1432274"/>
                <a:gd name="connsiteX30" fmla="*/ 0 w 1892046"/>
                <a:gd name="connsiteY30" fmla="*/ 288798 h 1432274"/>
                <a:gd name="connsiteX31" fmla="*/ 95 w 1892046"/>
                <a:gd name="connsiteY31" fmla="*/ 291655 h 1432274"/>
                <a:gd name="connsiteX32" fmla="*/ 95 w 1892046"/>
                <a:gd name="connsiteY32" fmla="*/ 299656 h 1432274"/>
                <a:gd name="connsiteX33" fmla="*/ 0 w 1892046"/>
                <a:gd name="connsiteY33" fmla="*/ 303466 h 1432274"/>
                <a:gd name="connsiteX34" fmla="*/ 0 w 1892046"/>
                <a:gd name="connsiteY34" fmla="*/ 427387 h 1432274"/>
                <a:gd name="connsiteX35" fmla="*/ 57341 w 1892046"/>
                <a:gd name="connsiteY35" fmla="*/ 426530 h 1432274"/>
                <a:gd name="connsiteX36" fmla="*/ 411099 w 1892046"/>
                <a:gd name="connsiteY36" fmla="*/ 426530 h 1432274"/>
                <a:gd name="connsiteX37" fmla="*/ 468725 w 1892046"/>
                <a:gd name="connsiteY37" fmla="*/ 484156 h 1432274"/>
                <a:gd name="connsiteX38" fmla="*/ 468725 w 1892046"/>
                <a:gd name="connsiteY38" fmla="*/ 669512 h 1432274"/>
                <a:gd name="connsiteX39" fmla="*/ 411099 w 1892046"/>
                <a:gd name="connsiteY39" fmla="*/ 727138 h 1432274"/>
                <a:gd name="connsiteX40" fmla="*/ 390716 w 1892046"/>
                <a:gd name="connsiteY40" fmla="*/ 727138 h 1432274"/>
                <a:gd name="connsiteX41" fmla="*/ 309753 w 1892046"/>
                <a:gd name="connsiteY41" fmla="*/ 808101 h 1432274"/>
                <a:gd name="connsiteX42" fmla="*/ 309753 w 1892046"/>
                <a:gd name="connsiteY42" fmla="*/ 946975 h 1432274"/>
                <a:gd name="connsiteX43" fmla="*/ 252127 w 1892046"/>
                <a:gd name="connsiteY43" fmla="*/ 1006030 h 1432274"/>
                <a:gd name="connsiteX44" fmla="*/ 231743 w 1892046"/>
                <a:gd name="connsiteY44" fmla="*/ 1006030 h 1432274"/>
                <a:gd name="connsiteX45" fmla="*/ 150781 w 1892046"/>
                <a:gd name="connsiteY45" fmla="*/ 1086993 h 1432274"/>
                <a:gd name="connsiteX46" fmla="*/ 150781 w 1892046"/>
                <a:gd name="connsiteY46" fmla="*/ 1293495 h 1432274"/>
                <a:gd name="connsiteX47" fmla="*/ 107347 w 1892046"/>
                <a:gd name="connsiteY47" fmla="*/ 1294162 h 1432274"/>
                <a:gd name="connsiteX48" fmla="*/ 113348 w 1892046"/>
                <a:gd name="connsiteY48" fmla="*/ 1294352 h 1432274"/>
                <a:gd name="connsiteX49" fmla="*/ 226600 w 1892046"/>
                <a:gd name="connsiteY49" fmla="*/ 1294352 h 1432274"/>
                <a:gd name="connsiteX50" fmla="*/ 306515 w 1892046"/>
                <a:gd name="connsiteY50" fmla="*/ 1362266 h 1432274"/>
                <a:gd name="connsiteX51" fmla="*/ 388906 w 1892046"/>
                <a:gd name="connsiteY51" fmla="*/ 1432274 h 143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892046" h="1432274">
                  <a:moveTo>
                    <a:pt x="388906" y="1432274"/>
                  </a:moveTo>
                  <a:lnTo>
                    <a:pt x="542068" y="1432274"/>
                  </a:lnTo>
                  <a:cubicBezTo>
                    <a:pt x="583406" y="1432274"/>
                    <a:pt x="617982" y="1401794"/>
                    <a:pt x="624364" y="1362266"/>
                  </a:cubicBezTo>
                  <a:cubicBezTo>
                    <a:pt x="630841" y="1322737"/>
                    <a:pt x="664274" y="1294352"/>
                    <a:pt x="704279" y="1294352"/>
                  </a:cubicBezTo>
                  <a:lnTo>
                    <a:pt x="1017461" y="1294352"/>
                  </a:lnTo>
                  <a:cubicBezTo>
                    <a:pt x="1059371" y="1294352"/>
                    <a:pt x="1094232" y="1263110"/>
                    <a:pt x="1100042" y="1222724"/>
                  </a:cubicBezTo>
                  <a:cubicBezTo>
                    <a:pt x="1105662" y="1183481"/>
                    <a:pt x="1137952" y="1154526"/>
                    <a:pt x="1177576" y="1153287"/>
                  </a:cubicBezTo>
                  <a:cubicBezTo>
                    <a:pt x="1222248" y="1151858"/>
                    <a:pt x="1258253" y="1114901"/>
                    <a:pt x="1258253" y="1069943"/>
                  </a:cubicBezTo>
                  <a:lnTo>
                    <a:pt x="1258253" y="796194"/>
                  </a:lnTo>
                  <a:cubicBezTo>
                    <a:pt x="1258253" y="752284"/>
                    <a:pt x="1293400" y="716280"/>
                    <a:pt x="1337405" y="715232"/>
                  </a:cubicBezTo>
                  <a:cubicBezTo>
                    <a:pt x="1377696" y="714280"/>
                    <a:pt x="1411224" y="684371"/>
                    <a:pt x="1417701" y="645605"/>
                  </a:cubicBezTo>
                  <a:cubicBezTo>
                    <a:pt x="1424178" y="607123"/>
                    <a:pt x="1456182" y="579215"/>
                    <a:pt x="1495235" y="578072"/>
                  </a:cubicBezTo>
                  <a:cubicBezTo>
                    <a:pt x="1539716" y="576834"/>
                    <a:pt x="1575721" y="540353"/>
                    <a:pt x="1576292" y="495681"/>
                  </a:cubicBezTo>
                  <a:cubicBezTo>
                    <a:pt x="1576864" y="451390"/>
                    <a:pt x="1613059" y="415671"/>
                    <a:pt x="1657255" y="415671"/>
                  </a:cubicBezTo>
                  <a:lnTo>
                    <a:pt x="1833658" y="415671"/>
                  </a:lnTo>
                  <a:cubicBezTo>
                    <a:pt x="1865376" y="415671"/>
                    <a:pt x="1892141" y="395002"/>
                    <a:pt x="1892046" y="363188"/>
                  </a:cubicBezTo>
                  <a:lnTo>
                    <a:pt x="1891951" y="273177"/>
                  </a:lnTo>
                  <a:cubicBezTo>
                    <a:pt x="1804130" y="273177"/>
                    <a:pt x="1718215" y="273844"/>
                    <a:pt x="1630299" y="273844"/>
                  </a:cubicBezTo>
                  <a:cubicBezTo>
                    <a:pt x="1598581" y="273844"/>
                    <a:pt x="1572673" y="247936"/>
                    <a:pt x="1572673" y="216217"/>
                  </a:cubicBezTo>
                  <a:lnTo>
                    <a:pt x="1572673" y="215551"/>
                  </a:lnTo>
                  <a:lnTo>
                    <a:pt x="1572387" y="215551"/>
                  </a:lnTo>
                  <a:lnTo>
                    <a:pt x="1572387" y="194691"/>
                  </a:lnTo>
                  <a:cubicBezTo>
                    <a:pt x="1572387" y="162973"/>
                    <a:pt x="1546479" y="137065"/>
                    <a:pt x="1514761" y="137065"/>
                  </a:cubicBezTo>
                  <a:lnTo>
                    <a:pt x="1028795" y="137065"/>
                  </a:lnTo>
                  <a:lnTo>
                    <a:pt x="1028986" y="137065"/>
                  </a:lnTo>
                  <a:lnTo>
                    <a:pt x="852869" y="137065"/>
                  </a:lnTo>
                  <a:cubicBezTo>
                    <a:pt x="808577" y="137065"/>
                    <a:pt x="772382" y="101251"/>
                    <a:pt x="771906" y="56959"/>
                  </a:cubicBezTo>
                  <a:cubicBezTo>
                    <a:pt x="771525" y="25622"/>
                    <a:pt x="745712" y="0"/>
                    <a:pt x="714280" y="0"/>
                  </a:cubicBezTo>
                  <a:lnTo>
                    <a:pt x="57626" y="0"/>
                  </a:lnTo>
                  <a:cubicBezTo>
                    <a:pt x="25908" y="0"/>
                    <a:pt x="0" y="25908"/>
                    <a:pt x="0" y="57626"/>
                  </a:cubicBezTo>
                  <a:lnTo>
                    <a:pt x="0" y="288798"/>
                  </a:lnTo>
                  <a:cubicBezTo>
                    <a:pt x="0" y="289750"/>
                    <a:pt x="0" y="290703"/>
                    <a:pt x="95" y="291655"/>
                  </a:cubicBezTo>
                  <a:cubicBezTo>
                    <a:pt x="286" y="294418"/>
                    <a:pt x="286" y="296799"/>
                    <a:pt x="95" y="299656"/>
                  </a:cubicBezTo>
                  <a:cubicBezTo>
                    <a:pt x="0" y="300895"/>
                    <a:pt x="0" y="302228"/>
                    <a:pt x="0" y="303466"/>
                  </a:cubicBezTo>
                  <a:lnTo>
                    <a:pt x="0" y="427387"/>
                  </a:lnTo>
                  <a:lnTo>
                    <a:pt x="57341" y="426530"/>
                  </a:lnTo>
                  <a:lnTo>
                    <a:pt x="411099" y="426530"/>
                  </a:lnTo>
                  <a:cubicBezTo>
                    <a:pt x="442817" y="426530"/>
                    <a:pt x="468725" y="452438"/>
                    <a:pt x="468725" y="484156"/>
                  </a:cubicBezTo>
                  <a:lnTo>
                    <a:pt x="468725" y="669512"/>
                  </a:lnTo>
                  <a:cubicBezTo>
                    <a:pt x="468725" y="701230"/>
                    <a:pt x="442817" y="727138"/>
                    <a:pt x="411099" y="727138"/>
                  </a:cubicBezTo>
                  <a:lnTo>
                    <a:pt x="390716" y="727138"/>
                  </a:lnTo>
                  <a:cubicBezTo>
                    <a:pt x="346139" y="727138"/>
                    <a:pt x="309753" y="763524"/>
                    <a:pt x="309753" y="808101"/>
                  </a:cubicBezTo>
                  <a:lnTo>
                    <a:pt x="309753" y="946975"/>
                  </a:lnTo>
                  <a:cubicBezTo>
                    <a:pt x="309753" y="979456"/>
                    <a:pt x="283845" y="1006030"/>
                    <a:pt x="252127" y="1006030"/>
                  </a:cubicBezTo>
                  <a:lnTo>
                    <a:pt x="231743" y="1006030"/>
                  </a:lnTo>
                  <a:cubicBezTo>
                    <a:pt x="187166" y="1006030"/>
                    <a:pt x="150781" y="1042416"/>
                    <a:pt x="150781" y="1086993"/>
                  </a:cubicBezTo>
                  <a:lnTo>
                    <a:pt x="150781" y="1293495"/>
                  </a:lnTo>
                  <a:lnTo>
                    <a:pt x="107347" y="1294162"/>
                  </a:lnTo>
                  <a:cubicBezTo>
                    <a:pt x="109347" y="1294352"/>
                    <a:pt x="111347" y="1294352"/>
                    <a:pt x="113348" y="1294352"/>
                  </a:cubicBezTo>
                  <a:lnTo>
                    <a:pt x="226600" y="1294352"/>
                  </a:lnTo>
                  <a:cubicBezTo>
                    <a:pt x="266605" y="1294352"/>
                    <a:pt x="300038" y="1322832"/>
                    <a:pt x="306515" y="1362266"/>
                  </a:cubicBezTo>
                  <a:cubicBezTo>
                    <a:pt x="312992" y="1401889"/>
                    <a:pt x="347567" y="1432274"/>
                    <a:pt x="388906" y="1432274"/>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5" name="Freeform: Shape 194">
              <a:extLst>
                <a:ext uri="{FF2B5EF4-FFF2-40B4-BE49-F238E27FC236}">
                  <a16:creationId xmlns:a16="http://schemas.microsoft.com/office/drawing/2014/main" id="{B068DD80-B862-49C3-A273-246818C19E85}"/>
                </a:ext>
              </a:extLst>
            </p:cNvPr>
            <p:cNvSpPr/>
            <p:nvPr/>
          </p:nvSpPr>
          <p:spPr>
            <a:xfrm>
              <a:off x="3572367" y="5286168"/>
              <a:ext cx="417766" cy="299656"/>
            </a:xfrm>
            <a:custGeom>
              <a:avLst/>
              <a:gdLst>
                <a:gd name="connsiteX0" fmla="*/ 0 w 417766"/>
                <a:gd name="connsiteY0" fmla="*/ 57626 h 299656"/>
                <a:gd name="connsiteX1" fmla="*/ 0 w 417766"/>
                <a:gd name="connsiteY1" fmla="*/ 77628 h 299656"/>
                <a:gd name="connsiteX2" fmla="*/ 57626 w 417766"/>
                <a:gd name="connsiteY2" fmla="*/ 135255 h 299656"/>
                <a:gd name="connsiteX3" fmla="*/ 201549 w 417766"/>
                <a:gd name="connsiteY3" fmla="*/ 135255 h 299656"/>
                <a:gd name="connsiteX4" fmla="*/ 282512 w 417766"/>
                <a:gd name="connsiteY4" fmla="*/ 216218 h 299656"/>
                <a:gd name="connsiteX5" fmla="*/ 282512 w 417766"/>
                <a:gd name="connsiteY5" fmla="*/ 242030 h 299656"/>
                <a:gd name="connsiteX6" fmla="*/ 340138 w 417766"/>
                <a:gd name="connsiteY6" fmla="*/ 299656 h 299656"/>
                <a:gd name="connsiteX7" fmla="*/ 360140 w 417766"/>
                <a:gd name="connsiteY7" fmla="*/ 299656 h 299656"/>
                <a:gd name="connsiteX8" fmla="*/ 417767 w 417766"/>
                <a:gd name="connsiteY8" fmla="*/ 242030 h 299656"/>
                <a:gd name="connsiteX9" fmla="*/ 417767 w 417766"/>
                <a:gd name="connsiteY9" fmla="*/ 77628 h 299656"/>
                <a:gd name="connsiteX10" fmla="*/ 417767 w 417766"/>
                <a:gd name="connsiteY10" fmla="*/ 57626 h 299656"/>
                <a:gd name="connsiteX11" fmla="*/ 417767 w 417766"/>
                <a:gd name="connsiteY11" fmla="*/ 56102 h 299656"/>
                <a:gd name="connsiteX12" fmla="*/ 417767 w 417766"/>
                <a:gd name="connsiteY12" fmla="*/ 56102 h 299656"/>
                <a:gd name="connsiteX13" fmla="*/ 417671 w 417766"/>
                <a:gd name="connsiteY13" fmla="*/ 54673 h 299656"/>
                <a:gd name="connsiteX14" fmla="*/ 417671 w 417766"/>
                <a:gd name="connsiteY14" fmla="*/ 54673 h 299656"/>
                <a:gd name="connsiteX15" fmla="*/ 417576 w 417766"/>
                <a:gd name="connsiteY15" fmla="*/ 53244 h 299656"/>
                <a:gd name="connsiteX16" fmla="*/ 417576 w 417766"/>
                <a:gd name="connsiteY16" fmla="*/ 53244 h 299656"/>
                <a:gd name="connsiteX17" fmla="*/ 417481 w 417766"/>
                <a:gd name="connsiteY17" fmla="*/ 51816 h 299656"/>
                <a:gd name="connsiteX18" fmla="*/ 417481 w 417766"/>
                <a:gd name="connsiteY18" fmla="*/ 51816 h 299656"/>
                <a:gd name="connsiteX19" fmla="*/ 417290 w 417766"/>
                <a:gd name="connsiteY19" fmla="*/ 50387 h 299656"/>
                <a:gd name="connsiteX20" fmla="*/ 417290 w 417766"/>
                <a:gd name="connsiteY20" fmla="*/ 50387 h 299656"/>
                <a:gd name="connsiteX21" fmla="*/ 417100 w 417766"/>
                <a:gd name="connsiteY21" fmla="*/ 48958 h 299656"/>
                <a:gd name="connsiteX22" fmla="*/ 417100 w 417766"/>
                <a:gd name="connsiteY22" fmla="*/ 48958 h 299656"/>
                <a:gd name="connsiteX23" fmla="*/ 416909 w 417766"/>
                <a:gd name="connsiteY23" fmla="*/ 47530 h 299656"/>
                <a:gd name="connsiteX24" fmla="*/ 416909 w 417766"/>
                <a:gd name="connsiteY24" fmla="*/ 47530 h 299656"/>
                <a:gd name="connsiteX25" fmla="*/ 416623 w 417766"/>
                <a:gd name="connsiteY25" fmla="*/ 46101 h 299656"/>
                <a:gd name="connsiteX26" fmla="*/ 416623 w 417766"/>
                <a:gd name="connsiteY26" fmla="*/ 46101 h 299656"/>
                <a:gd name="connsiteX27" fmla="*/ 416338 w 417766"/>
                <a:gd name="connsiteY27" fmla="*/ 44672 h 299656"/>
                <a:gd name="connsiteX28" fmla="*/ 416338 w 417766"/>
                <a:gd name="connsiteY28" fmla="*/ 44672 h 299656"/>
                <a:gd name="connsiteX29" fmla="*/ 415957 w 417766"/>
                <a:gd name="connsiteY29" fmla="*/ 43243 h 299656"/>
                <a:gd name="connsiteX30" fmla="*/ 415957 w 417766"/>
                <a:gd name="connsiteY30" fmla="*/ 43243 h 299656"/>
                <a:gd name="connsiteX31" fmla="*/ 415576 w 417766"/>
                <a:gd name="connsiteY31" fmla="*/ 41910 h 299656"/>
                <a:gd name="connsiteX32" fmla="*/ 415576 w 417766"/>
                <a:gd name="connsiteY32" fmla="*/ 41910 h 299656"/>
                <a:gd name="connsiteX33" fmla="*/ 415195 w 417766"/>
                <a:gd name="connsiteY33" fmla="*/ 40577 h 299656"/>
                <a:gd name="connsiteX34" fmla="*/ 415195 w 417766"/>
                <a:gd name="connsiteY34" fmla="*/ 40577 h 299656"/>
                <a:gd name="connsiteX35" fmla="*/ 414719 w 417766"/>
                <a:gd name="connsiteY35" fmla="*/ 39243 h 299656"/>
                <a:gd name="connsiteX36" fmla="*/ 414719 w 417766"/>
                <a:gd name="connsiteY36" fmla="*/ 39243 h 299656"/>
                <a:gd name="connsiteX37" fmla="*/ 414242 w 417766"/>
                <a:gd name="connsiteY37" fmla="*/ 37909 h 299656"/>
                <a:gd name="connsiteX38" fmla="*/ 414242 w 417766"/>
                <a:gd name="connsiteY38" fmla="*/ 37909 h 299656"/>
                <a:gd name="connsiteX39" fmla="*/ 413766 w 417766"/>
                <a:gd name="connsiteY39" fmla="*/ 36576 h 299656"/>
                <a:gd name="connsiteX40" fmla="*/ 413766 w 417766"/>
                <a:gd name="connsiteY40" fmla="*/ 36576 h 299656"/>
                <a:gd name="connsiteX41" fmla="*/ 413195 w 417766"/>
                <a:gd name="connsiteY41" fmla="*/ 35243 h 299656"/>
                <a:gd name="connsiteX42" fmla="*/ 413195 w 417766"/>
                <a:gd name="connsiteY42" fmla="*/ 35243 h 299656"/>
                <a:gd name="connsiteX43" fmla="*/ 412623 w 417766"/>
                <a:gd name="connsiteY43" fmla="*/ 34004 h 299656"/>
                <a:gd name="connsiteX44" fmla="*/ 412623 w 417766"/>
                <a:gd name="connsiteY44" fmla="*/ 34004 h 299656"/>
                <a:gd name="connsiteX45" fmla="*/ 412052 w 417766"/>
                <a:gd name="connsiteY45" fmla="*/ 32766 h 299656"/>
                <a:gd name="connsiteX46" fmla="*/ 412052 w 417766"/>
                <a:gd name="connsiteY46" fmla="*/ 32766 h 299656"/>
                <a:gd name="connsiteX47" fmla="*/ 411385 w 417766"/>
                <a:gd name="connsiteY47" fmla="*/ 31528 h 299656"/>
                <a:gd name="connsiteX48" fmla="*/ 411385 w 417766"/>
                <a:gd name="connsiteY48" fmla="*/ 31528 h 299656"/>
                <a:gd name="connsiteX49" fmla="*/ 410718 w 417766"/>
                <a:gd name="connsiteY49" fmla="*/ 30289 h 299656"/>
                <a:gd name="connsiteX50" fmla="*/ 410718 w 417766"/>
                <a:gd name="connsiteY50" fmla="*/ 30289 h 299656"/>
                <a:gd name="connsiteX51" fmla="*/ 410051 w 417766"/>
                <a:gd name="connsiteY51" fmla="*/ 29051 h 299656"/>
                <a:gd name="connsiteX52" fmla="*/ 410051 w 417766"/>
                <a:gd name="connsiteY52" fmla="*/ 29051 h 299656"/>
                <a:gd name="connsiteX53" fmla="*/ 409385 w 417766"/>
                <a:gd name="connsiteY53" fmla="*/ 27813 h 299656"/>
                <a:gd name="connsiteX54" fmla="*/ 409385 w 417766"/>
                <a:gd name="connsiteY54" fmla="*/ 27813 h 299656"/>
                <a:gd name="connsiteX55" fmla="*/ 408622 w 417766"/>
                <a:gd name="connsiteY55" fmla="*/ 26670 h 299656"/>
                <a:gd name="connsiteX56" fmla="*/ 408622 w 417766"/>
                <a:gd name="connsiteY56" fmla="*/ 26670 h 299656"/>
                <a:gd name="connsiteX57" fmla="*/ 407861 w 417766"/>
                <a:gd name="connsiteY57" fmla="*/ 25527 h 299656"/>
                <a:gd name="connsiteX58" fmla="*/ 407861 w 417766"/>
                <a:gd name="connsiteY58" fmla="*/ 25527 h 299656"/>
                <a:gd name="connsiteX59" fmla="*/ 407098 w 417766"/>
                <a:gd name="connsiteY59" fmla="*/ 24384 h 299656"/>
                <a:gd name="connsiteX60" fmla="*/ 407098 w 417766"/>
                <a:gd name="connsiteY60" fmla="*/ 24384 h 299656"/>
                <a:gd name="connsiteX61" fmla="*/ 406241 w 417766"/>
                <a:gd name="connsiteY61" fmla="*/ 23241 h 299656"/>
                <a:gd name="connsiteX62" fmla="*/ 406241 w 417766"/>
                <a:gd name="connsiteY62" fmla="*/ 23241 h 299656"/>
                <a:gd name="connsiteX63" fmla="*/ 405384 w 417766"/>
                <a:gd name="connsiteY63" fmla="*/ 22193 h 299656"/>
                <a:gd name="connsiteX64" fmla="*/ 405384 w 417766"/>
                <a:gd name="connsiteY64" fmla="*/ 22193 h 299656"/>
                <a:gd name="connsiteX65" fmla="*/ 404527 w 417766"/>
                <a:gd name="connsiteY65" fmla="*/ 21145 h 299656"/>
                <a:gd name="connsiteX66" fmla="*/ 404527 w 417766"/>
                <a:gd name="connsiteY66" fmla="*/ 21145 h 299656"/>
                <a:gd name="connsiteX67" fmla="*/ 403670 w 417766"/>
                <a:gd name="connsiteY67" fmla="*/ 20098 h 299656"/>
                <a:gd name="connsiteX68" fmla="*/ 403670 w 417766"/>
                <a:gd name="connsiteY68" fmla="*/ 20098 h 299656"/>
                <a:gd name="connsiteX69" fmla="*/ 402717 w 417766"/>
                <a:gd name="connsiteY69" fmla="*/ 19050 h 299656"/>
                <a:gd name="connsiteX70" fmla="*/ 402717 w 417766"/>
                <a:gd name="connsiteY70" fmla="*/ 19050 h 299656"/>
                <a:gd name="connsiteX71" fmla="*/ 401764 w 417766"/>
                <a:gd name="connsiteY71" fmla="*/ 18002 h 299656"/>
                <a:gd name="connsiteX72" fmla="*/ 401764 w 417766"/>
                <a:gd name="connsiteY72" fmla="*/ 18002 h 299656"/>
                <a:gd name="connsiteX73" fmla="*/ 400812 w 417766"/>
                <a:gd name="connsiteY73" fmla="*/ 17050 h 299656"/>
                <a:gd name="connsiteX74" fmla="*/ 400812 w 417766"/>
                <a:gd name="connsiteY74" fmla="*/ 17050 h 299656"/>
                <a:gd name="connsiteX75" fmla="*/ 399860 w 417766"/>
                <a:gd name="connsiteY75" fmla="*/ 16097 h 299656"/>
                <a:gd name="connsiteX76" fmla="*/ 399860 w 417766"/>
                <a:gd name="connsiteY76" fmla="*/ 16097 h 299656"/>
                <a:gd name="connsiteX77" fmla="*/ 398812 w 417766"/>
                <a:gd name="connsiteY77" fmla="*/ 15144 h 299656"/>
                <a:gd name="connsiteX78" fmla="*/ 398812 w 417766"/>
                <a:gd name="connsiteY78" fmla="*/ 15144 h 299656"/>
                <a:gd name="connsiteX79" fmla="*/ 397764 w 417766"/>
                <a:gd name="connsiteY79" fmla="*/ 14192 h 299656"/>
                <a:gd name="connsiteX80" fmla="*/ 397764 w 417766"/>
                <a:gd name="connsiteY80" fmla="*/ 14192 h 299656"/>
                <a:gd name="connsiteX81" fmla="*/ 396716 w 417766"/>
                <a:gd name="connsiteY81" fmla="*/ 13335 h 299656"/>
                <a:gd name="connsiteX82" fmla="*/ 396716 w 417766"/>
                <a:gd name="connsiteY82" fmla="*/ 13335 h 299656"/>
                <a:gd name="connsiteX83" fmla="*/ 395669 w 417766"/>
                <a:gd name="connsiteY83" fmla="*/ 12478 h 299656"/>
                <a:gd name="connsiteX84" fmla="*/ 395669 w 417766"/>
                <a:gd name="connsiteY84" fmla="*/ 12478 h 299656"/>
                <a:gd name="connsiteX85" fmla="*/ 394621 w 417766"/>
                <a:gd name="connsiteY85" fmla="*/ 11620 h 299656"/>
                <a:gd name="connsiteX86" fmla="*/ 394621 w 417766"/>
                <a:gd name="connsiteY86" fmla="*/ 11620 h 299656"/>
                <a:gd name="connsiteX87" fmla="*/ 393478 w 417766"/>
                <a:gd name="connsiteY87" fmla="*/ 10763 h 299656"/>
                <a:gd name="connsiteX88" fmla="*/ 393478 w 417766"/>
                <a:gd name="connsiteY88" fmla="*/ 10763 h 299656"/>
                <a:gd name="connsiteX89" fmla="*/ 392335 w 417766"/>
                <a:gd name="connsiteY89" fmla="*/ 10001 h 299656"/>
                <a:gd name="connsiteX90" fmla="*/ 392335 w 417766"/>
                <a:gd name="connsiteY90" fmla="*/ 10001 h 299656"/>
                <a:gd name="connsiteX91" fmla="*/ 391192 w 417766"/>
                <a:gd name="connsiteY91" fmla="*/ 9239 h 299656"/>
                <a:gd name="connsiteX92" fmla="*/ 391192 w 417766"/>
                <a:gd name="connsiteY92" fmla="*/ 9239 h 299656"/>
                <a:gd name="connsiteX93" fmla="*/ 390049 w 417766"/>
                <a:gd name="connsiteY93" fmla="*/ 8477 h 299656"/>
                <a:gd name="connsiteX94" fmla="*/ 390049 w 417766"/>
                <a:gd name="connsiteY94" fmla="*/ 8477 h 299656"/>
                <a:gd name="connsiteX95" fmla="*/ 388811 w 417766"/>
                <a:gd name="connsiteY95" fmla="*/ 7811 h 299656"/>
                <a:gd name="connsiteX96" fmla="*/ 388811 w 417766"/>
                <a:gd name="connsiteY96" fmla="*/ 7811 h 299656"/>
                <a:gd name="connsiteX97" fmla="*/ 387572 w 417766"/>
                <a:gd name="connsiteY97" fmla="*/ 7144 h 299656"/>
                <a:gd name="connsiteX98" fmla="*/ 387572 w 417766"/>
                <a:gd name="connsiteY98" fmla="*/ 7144 h 299656"/>
                <a:gd name="connsiteX99" fmla="*/ 386334 w 417766"/>
                <a:gd name="connsiteY99" fmla="*/ 6477 h 299656"/>
                <a:gd name="connsiteX100" fmla="*/ 386334 w 417766"/>
                <a:gd name="connsiteY100" fmla="*/ 6477 h 299656"/>
                <a:gd name="connsiteX101" fmla="*/ 385096 w 417766"/>
                <a:gd name="connsiteY101" fmla="*/ 5810 h 299656"/>
                <a:gd name="connsiteX102" fmla="*/ 385096 w 417766"/>
                <a:gd name="connsiteY102" fmla="*/ 5810 h 299656"/>
                <a:gd name="connsiteX103" fmla="*/ 383858 w 417766"/>
                <a:gd name="connsiteY103" fmla="*/ 5239 h 299656"/>
                <a:gd name="connsiteX104" fmla="*/ 383858 w 417766"/>
                <a:gd name="connsiteY104" fmla="*/ 5239 h 299656"/>
                <a:gd name="connsiteX105" fmla="*/ 382619 w 417766"/>
                <a:gd name="connsiteY105" fmla="*/ 4667 h 299656"/>
                <a:gd name="connsiteX106" fmla="*/ 382619 w 417766"/>
                <a:gd name="connsiteY106" fmla="*/ 4667 h 299656"/>
                <a:gd name="connsiteX107" fmla="*/ 381286 w 417766"/>
                <a:gd name="connsiteY107" fmla="*/ 4096 h 299656"/>
                <a:gd name="connsiteX108" fmla="*/ 381286 w 417766"/>
                <a:gd name="connsiteY108" fmla="*/ 4096 h 299656"/>
                <a:gd name="connsiteX109" fmla="*/ 379952 w 417766"/>
                <a:gd name="connsiteY109" fmla="*/ 3620 h 299656"/>
                <a:gd name="connsiteX110" fmla="*/ 379952 w 417766"/>
                <a:gd name="connsiteY110" fmla="*/ 3620 h 299656"/>
                <a:gd name="connsiteX111" fmla="*/ 378619 w 417766"/>
                <a:gd name="connsiteY111" fmla="*/ 3143 h 299656"/>
                <a:gd name="connsiteX112" fmla="*/ 378619 w 417766"/>
                <a:gd name="connsiteY112" fmla="*/ 3143 h 299656"/>
                <a:gd name="connsiteX113" fmla="*/ 377285 w 417766"/>
                <a:gd name="connsiteY113" fmla="*/ 2667 h 299656"/>
                <a:gd name="connsiteX114" fmla="*/ 377285 w 417766"/>
                <a:gd name="connsiteY114" fmla="*/ 2667 h 299656"/>
                <a:gd name="connsiteX115" fmla="*/ 375952 w 417766"/>
                <a:gd name="connsiteY115" fmla="*/ 2286 h 299656"/>
                <a:gd name="connsiteX116" fmla="*/ 375952 w 417766"/>
                <a:gd name="connsiteY116" fmla="*/ 2286 h 299656"/>
                <a:gd name="connsiteX117" fmla="*/ 374618 w 417766"/>
                <a:gd name="connsiteY117" fmla="*/ 1905 h 299656"/>
                <a:gd name="connsiteX118" fmla="*/ 374618 w 417766"/>
                <a:gd name="connsiteY118" fmla="*/ 1905 h 299656"/>
                <a:gd name="connsiteX119" fmla="*/ 373285 w 417766"/>
                <a:gd name="connsiteY119" fmla="*/ 1524 h 299656"/>
                <a:gd name="connsiteX120" fmla="*/ 373285 w 417766"/>
                <a:gd name="connsiteY120" fmla="*/ 1524 h 299656"/>
                <a:gd name="connsiteX121" fmla="*/ 371856 w 417766"/>
                <a:gd name="connsiteY121" fmla="*/ 1238 h 299656"/>
                <a:gd name="connsiteX122" fmla="*/ 371856 w 417766"/>
                <a:gd name="connsiteY122" fmla="*/ 1238 h 299656"/>
                <a:gd name="connsiteX123" fmla="*/ 370427 w 417766"/>
                <a:gd name="connsiteY123" fmla="*/ 952 h 299656"/>
                <a:gd name="connsiteX124" fmla="*/ 370427 w 417766"/>
                <a:gd name="connsiteY124" fmla="*/ 952 h 299656"/>
                <a:gd name="connsiteX125" fmla="*/ 368998 w 417766"/>
                <a:gd name="connsiteY125" fmla="*/ 667 h 299656"/>
                <a:gd name="connsiteX126" fmla="*/ 368998 w 417766"/>
                <a:gd name="connsiteY126" fmla="*/ 667 h 299656"/>
                <a:gd name="connsiteX127" fmla="*/ 367570 w 417766"/>
                <a:gd name="connsiteY127" fmla="*/ 476 h 299656"/>
                <a:gd name="connsiteX128" fmla="*/ 367570 w 417766"/>
                <a:gd name="connsiteY128" fmla="*/ 476 h 299656"/>
                <a:gd name="connsiteX129" fmla="*/ 366141 w 417766"/>
                <a:gd name="connsiteY129" fmla="*/ 285 h 299656"/>
                <a:gd name="connsiteX130" fmla="*/ 366141 w 417766"/>
                <a:gd name="connsiteY130" fmla="*/ 285 h 299656"/>
                <a:gd name="connsiteX131" fmla="*/ 364712 w 417766"/>
                <a:gd name="connsiteY131" fmla="*/ 190 h 299656"/>
                <a:gd name="connsiteX132" fmla="*/ 364712 w 417766"/>
                <a:gd name="connsiteY132" fmla="*/ 190 h 299656"/>
                <a:gd name="connsiteX133" fmla="*/ 363284 w 417766"/>
                <a:gd name="connsiteY133" fmla="*/ 95 h 299656"/>
                <a:gd name="connsiteX134" fmla="*/ 363284 w 417766"/>
                <a:gd name="connsiteY134" fmla="*/ 95 h 299656"/>
                <a:gd name="connsiteX135" fmla="*/ 362807 w 417766"/>
                <a:gd name="connsiteY135" fmla="*/ 95 h 299656"/>
                <a:gd name="connsiteX136" fmla="*/ 360902 w 417766"/>
                <a:gd name="connsiteY136" fmla="*/ 0 h 299656"/>
                <a:gd name="connsiteX137" fmla="*/ 360426 w 417766"/>
                <a:gd name="connsiteY137" fmla="*/ 0 h 299656"/>
                <a:gd name="connsiteX138" fmla="*/ 360426 w 417766"/>
                <a:gd name="connsiteY138" fmla="*/ 0 h 299656"/>
                <a:gd name="connsiteX139" fmla="*/ 340423 w 417766"/>
                <a:gd name="connsiteY139" fmla="*/ 0 h 299656"/>
                <a:gd name="connsiteX140" fmla="*/ 57912 w 417766"/>
                <a:gd name="connsiteY140" fmla="*/ 0 h 299656"/>
                <a:gd name="connsiteX141" fmla="*/ 0 w 417766"/>
                <a:gd name="connsiteY141" fmla="*/ 57626 h 299656"/>
                <a:gd name="connsiteX142" fmla="*/ 0 w 417766"/>
                <a:gd name="connsiteY142" fmla="*/ 57626 h 299656"/>
                <a:gd name="connsiteX143" fmla="*/ 417767 w 417766"/>
                <a:gd name="connsiteY143" fmla="*/ 57626 h 299656"/>
                <a:gd name="connsiteX144" fmla="*/ 417767 w 417766"/>
                <a:gd name="connsiteY144" fmla="*/ 57626 h 299656"/>
                <a:gd name="connsiteX145" fmla="*/ 417767 w 417766"/>
                <a:gd name="connsiteY145" fmla="*/ 57626 h 29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417766" h="299656">
                  <a:moveTo>
                    <a:pt x="0" y="57626"/>
                  </a:moveTo>
                  <a:lnTo>
                    <a:pt x="0" y="77628"/>
                  </a:lnTo>
                  <a:cubicBezTo>
                    <a:pt x="0" y="109347"/>
                    <a:pt x="25908" y="135255"/>
                    <a:pt x="57626" y="135255"/>
                  </a:cubicBezTo>
                  <a:lnTo>
                    <a:pt x="201549" y="135255"/>
                  </a:lnTo>
                  <a:cubicBezTo>
                    <a:pt x="246126" y="135255"/>
                    <a:pt x="282512" y="171640"/>
                    <a:pt x="282512" y="216218"/>
                  </a:cubicBezTo>
                  <a:lnTo>
                    <a:pt x="282512" y="242030"/>
                  </a:lnTo>
                  <a:cubicBezTo>
                    <a:pt x="282512" y="273748"/>
                    <a:pt x="308420" y="299656"/>
                    <a:pt x="340138" y="299656"/>
                  </a:cubicBezTo>
                  <a:lnTo>
                    <a:pt x="360140" y="299656"/>
                  </a:lnTo>
                  <a:cubicBezTo>
                    <a:pt x="391859" y="299656"/>
                    <a:pt x="417767" y="273748"/>
                    <a:pt x="417767" y="242030"/>
                  </a:cubicBezTo>
                  <a:lnTo>
                    <a:pt x="417767" y="77628"/>
                  </a:lnTo>
                  <a:lnTo>
                    <a:pt x="417767" y="57626"/>
                  </a:lnTo>
                  <a:lnTo>
                    <a:pt x="417767" y="56102"/>
                  </a:lnTo>
                  <a:lnTo>
                    <a:pt x="417767" y="56102"/>
                  </a:lnTo>
                  <a:lnTo>
                    <a:pt x="417671" y="54673"/>
                  </a:lnTo>
                  <a:lnTo>
                    <a:pt x="417671" y="54673"/>
                  </a:lnTo>
                  <a:lnTo>
                    <a:pt x="417576" y="53244"/>
                  </a:lnTo>
                  <a:lnTo>
                    <a:pt x="417576" y="53244"/>
                  </a:lnTo>
                  <a:lnTo>
                    <a:pt x="417481" y="51816"/>
                  </a:lnTo>
                  <a:lnTo>
                    <a:pt x="417481" y="51816"/>
                  </a:lnTo>
                  <a:lnTo>
                    <a:pt x="417290" y="50387"/>
                  </a:lnTo>
                  <a:lnTo>
                    <a:pt x="417290" y="50387"/>
                  </a:lnTo>
                  <a:lnTo>
                    <a:pt x="417100" y="48958"/>
                  </a:lnTo>
                  <a:lnTo>
                    <a:pt x="417100" y="48958"/>
                  </a:lnTo>
                  <a:lnTo>
                    <a:pt x="416909" y="47530"/>
                  </a:lnTo>
                  <a:lnTo>
                    <a:pt x="416909" y="47530"/>
                  </a:lnTo>
                  <a:cubicBezTo>
                    <a:pt x="416814" y="47054"/>
                    <a:pt x="416719" y="46577"/>
                    <a:pt x="416623" y="46101"/>
                  </a:cubicBezTo>
                  <a:lnTo>
                    <a:pt x="416623" y="46101"/>
                  </a:lnTo>
                  <a:lnTo>
                    <a:pt x="416338" y="44672"/>
                  </a:lnTo>
                  <a:lnTo>
                    <a:pt x="416338" y="44672"/>
                  </a:lnTo>
                  <a:lnTo>
                    <a:pt x="415957" y="43243"/>
                  </a:lnTo>
                  <a:lnTo>
                    <a:pt x="415957" y="43243"/>
                  </a:lnTo>
                  <a:lnTo>
                    <a:pt x="415576" y="41910"/>
                  </a:lnTo>
                  <a:lnTo>
                    <a:pt x="415576" y="41910"/>
                  </a:lnTo>
                  <a:lnTo>
                    <a:pt x="415195" y="40577"/>
                  </a:lnTo>
                  <a:lnTo>
                    <a:pt x="415195" y="40577"/>
                  </a:lnTo>
                  <a:lnTo>
                    <a:pt x="414719" y="39243"/>
                  </a:lnTo>
                  <a:lnTo>
                    <a:pt x="414719" y="39243"/>
                  </a:lnTo>
                  <a:lnTo>
                    <a:pt x="414242" y="37909"/>
                  </a:lnTo>
                  <a:lnTo>
                    <a:pt x="414242" y="37909"/>
                  </a:lnTo>
                  <a:lnTo>
                    <a:pt x="413766" y="36576"/>
                  </a:lnTo>
                  <a:lnTo>
                    <a:pt x="413766" y="36576"/>
                  </a:lnTo>
                  <a:lnTo>
                    <a:pt x="413195" y="35243"/>
                  </a:lnTo>
                  <a:lnTo>
                    <a:pt x="413195" y="35243"/>
                  </a:lnTo>
                  <a:lnTo>
                    <a:pt x="412623" y="34004"/>
                  </a:lnTo>
                  <a:lnTo>
                    <a:pt x="412623" y="34004"/>
                  </a:lnTo>
                  <a:lnTo>
                    <a:pt x="412052" y="32766"/>
                  </a:lnTo>
                  <a:lnTo>
                    <a:pt x="412052" y="32766"/>
                  </a:lnTo>
                  <a:lnTo>
                    <a:pt x="411385" y="31528"/>
                  </a:lnTo>
                  <a:lnTo>
                    <a:pt x="411385" y="31528"/>
                  </a:lnTo>
                  <a:cubicBezTo>
                    <a:pt x="411194" y="31146"/>
                    <a:pt x="411004" y="30670"/>
                    <a:pt x="410718" y="30289"/>
                  </a:cubicBezTo>
                  <a:lnTo>
                    <a:pt x="410718" y="30289"/>
                  </a:lnTo>
                  <a:lnTo>
                    <a:pt x="410051" y="29051"/>
                  </a:lnTo>
                  <a:lnTo>
                    <a:pt x="410051" y="29051"/>
                  </a:lnTo>
                  <a:cubicBezTo>
                    <a:pt x="409861" y="28670"/>
                    <a:pt x="409575" y="28289"/>
                    <a:pt x="409385" y="27813"/>
                  </a:cubicBezTo>
                  <a:lnTo>
                    <a:pt x="409385" y="27813"/>
                  </a:lnTo>
                  <a:lnTo>
                    <a:pt x="408622" y="26670"/>
                  </a:lnTo>
                  <a:lnTo>
                    <a:pt x="408622" y="26670"/>
                  </a:lnTo>
                  <a:lnTo>
                    <a:pt x="407861" y="25527"/>
                  </a:lnTo>
                  <a:lnTo>
                    <a:pt x="407861" y="25527"/>
                  </a:lnTo>
                  <a:lnTo>
                    <a:pt x="407098" y="24384"/>
                  </a:lnTo>
                  <a:lnTo>
                    <a:pt x="407098" y="24384"/>
                  </a:lnTo>
                  <a:lnTo>
                    <a:pt x="406241" y="23241"/>
                  </a:lnTo>
                  <a:lnTo>
                    <a:pt x="406241" y="23241"/>
                  </a:lnTo>
                  <a:lnTo>
                    <a:pt x="405384" y="22193"/>
                  </a:lnTo>
                  <a:lnTo>
                    <a:pt x="405384" y="22193"/>
                  </a:lnTo>
                  <a:cubicBezTo>
                    <a:pt x="405098" y="21812"/>
                    <a:pt x="404813" y="21431"/>
                    <a:pt x="404527" y="21145"/>
                  </a:cubicBezTo>
                  <a:lnTo>
                    <a:pt x="404527" y="21145"/>
                  </a:lnTo>
                  <a:lnTo>
                    <a:pt x="403670" y="20098"/>
                  </a:lnTo>
                  <a:lnTo>
                    <a:pt x="403670" y="20098"/>
                  </a:lnTo>
                  <a:lnTo>
                    <a:pt x="402717" y="19050"/>
                  </a:lnTo>
                  <a:lnTo>
                    <a:pt x="402717" y="19050"/>
                  </a:lnTo>
                  <a:lnTo>
                    <a:pt x="401764" y="18002"/>
                  </a:lnTo>
                  <a:lnTo>
                    <a:pt x="401764" y="18002"/>
                  </a:lnTo>
                  <a:lnTo>
                    <a:pt x="400812" y="17050"/>
                  </a:lnTo>
                  <a:lnTo>
                    <a:pt x="400812" y="17050"/>
                  </a:lnTo>
                  <a:lnTo>
                    <a:pt x="399860" y="16097"/>
                  </a:lnTo>
                  <a:lnTo>
                    <a:pt x="399860" y="16097"/>
                  </a:lnTo>
                  <a:lnTo>
                    <a:pt x="398812" y="15144"/>
                  </a:lnTo>
                  <a:lnTo>
                    <a:pt x="398812" y="15144"/>
                  </a:lnTo>
                  <a:lnTo>
                    <a:pt x="397764" y="14192"/>
                  </a:lnTo>
                  <a:lnTo>
                    <a:pt x="397764" y="14192"/>
                  </a:lnTo>
                  <a:lnTo>
                    <a:pt x="396716" y="13335"/>
                  </a:lnTo>
                  <a:lnTo>
                    <a:pt x="396716" y="13335"/>
                  </a:lnTo>
                  <a:cubicBezTo>
                    <a:pt x="396335" y="13049"/>
                    <a:pt x="395954" y="12763"/>
                    <a:pt x="395669" y="12478"/>
                  </a:cubicBezTo>
                  <a:lnTo>
                    <a:pt x="395669" y="12478"/>
                  </a:lnTo>
                  <a:cubicBezTo>
                    <a:pt x="395288" y="12192"/>
                    <a:pt x="394906" y="11906"/>
                    <a:pt x="394621" y="11620"/>
                  </a:cubicBezTo>
                  <a:lnTo>
                    <a:pt x="394621" y="11620"/>
                  </a:lnTo>
                  <a:lnTo>
                    <a:pt x="393478" y="10763"/>
                  </a:lnTo>
                  <a:lnTo>
                    <a:pt x="393478" y="10763"/>
                  </a:lnTo>
                  <a:lnTo>
                    <a:pt x="392335" y="10001"/>
                  </a:lnTo>
                  <a:lnTo>
                    <a:pt x="392335" y="10001"/>
                  </a:lnTo>
                  <a:lnTo>
                    <a:pt x="391192" y="9239"/>
                  </a:lnTo>
                  <a:lnTo>
                    <a:pt x="391192" y="9239"/>
                  </a:lnTo>
                  <a:lnTo>
                    <a:pt x="390049" y="8477"/>
                  </a:lnTo>
                  <a:lnTo>
                    <a:pt x="390049" y="8477"/>
                  </a:lnTo>
                  <a:lnTo>
                    <a:pt x="388811" y="7811"/>
                  </a:lnTo>
                  <a:lnTo>
                    <a:pt x="388811" y="7811"/>
                  </a:lnTo>
                  <a:lnTo>
                    <a:pt x="387572" y="7144"/>
                  </a:lnTo>
                  <a:lnTo>
                    <a:pt x="387572" y="7144"/>
                  </a:lnTo>
                  <a:lnTo>
                    <a:pt x="386334" y="6477"/>
                  </a:lnTo>
                  <a:lnTo>
                    <a:pt x="386334" y="6477"/>
                  </a:lnTo>
                  <a:lnTo>
                    <a:pt x="385096" y="5810"/>
                  </a:lnTo>
                  <a:lnTo>
                    <a:pt x="385096" y="5810"/>
                  </a:lnTo>
                  <a:lnTo>
                    <a:pt x="383858" y="5239"/>
                  </a:lnTo>
                  <a:lnTo>
                    <a:pt x="383858" y="5239"/>
                  </a:lnTo>
                  <a:cubicBezTo>
                    <a:pt x="383477" y="5048"/>
                    <a:pt x="383000" y="4858"/>
                    <a:pt x="382619" y="4667"/>
                  </a:cubicBezTo>
                  <a:lnTo>
                    <a:pt x="382619" y="4667"/>
                  </a:lnTo>
                  <a:lnTo>
                    <a:pt x="381286" y="4096"/>
                  </a:lnTo>
                  <a:lnTo>
                    <a:pt x="381286" y="4096"/>
                  </a:lnTo>
                  <a:lnTo>
                    <a:pt x="379952" y="3620"/>
                  </a:lnTo>
                  <a:lnTo>
                    <a:pt x="379952" y="3620"/>
                  </a:lnTo>
                  <a:lnTo>
                    <a:pt x="378619" y="3143"/>
                  </a:lnTo>
                  <a:lnTo>
                    <a:pt x="378619" y="3143"/>
                  </a:lnTo>
                  <a:lnTo>
                    <a:pt x="377285" y="2667"/>
                  </a:lnTo>
                  <a:lnTo>
                    <a:pt x="377285" y="2667"/>
                  </a:lnTo>
                  <a:lnTo>
                    <a:pt x="375952" y="2286"/>
                  </a:lnTo>
                  <a:lnTo>
                    <a:pt x="375952" y="2286"/>
                  </a:lnTo>
                  <a:lnTo>
                    <a:pt x="374618" y="1905"/>
                  </a:lnTo>
                  <a:lnTo>
                    <a:pt x="374618" y="1905"/>
                  </a:lnTo>
                  <a:lnTo>
                    <a:pt x="373285" y="1524"/>
                  </a:lnTo>
                  <a:lnTo>
                    <a:pt x="373285" y="1524"/>
                  </a:lnTo>
                  <a:lnTo>
                    <a:pt x="371856" y="1238"/>
                  </a:lnTo>
                  <a:lnTo>
                    <a:pt x="371856" y="1238"/>
                  </a:lnTo>
                  <a:cubicBezTo>
                    <a:pt x="371380" y="1143"/>
                    <a:pt x="370904" y="1048"/>
                    <a:pt x="370427" y="952"/>
                  </a:cubicBezTo>
                  <a:lnTo>
                    <a:pt x="370427" y="952"/>
                  </a:lnTo>
                  <a:lnTo>
                    <a:pt x="368998" y="667"/>
                  </a:lnTo>
                  <a:lnTo>
                    <a:pt x="368998" y="667"/>
                  </a:lnTo>
                  <a:lnTo>
                    <a:pt x="367570" y="476"/>
                  </a:lnTo>
                  <a:lnTo>
                    <a:pt x="367570" y="476"/>
                  </a:lnTo>
                  <a:lnTo>
                    <a:pt x="366141" y="285"/>
                  </a:lnTo>
                  <a:lnTo>
                    <a:pt x="366141" y="285"/>
                  </a:lnTo>
                  <a:lnTo>
                    <a:pt x="364712" y="190"/>
                  </a:lnTo>
                  <a:lnTo>
                    <a:pt x="364712" y="190"/>
                  </a:lnTo>
                  <a:lnTo>
                    <a:pt x="363284" y="95"/>
                  </a:lnTo>
                  <a:lnTo>
                    <a:pt x="363284" y="95"/>
                  </a:lnTo>
                  <a:lnTo>
                    <a:pt x="362807" y="95"/>
                  </a:lnTo>
                  <a:cubicBezTo>
                    <a:pt x="362141" y="95"/>
                    <a:pt x="361569" y="95"/>
                    <a:pt x="360902" y="0"/>
                  </a:cubicBezTo>
                  <a:lnTo>
                    <a:pt x="360426" y="0"/>
                  </a:lnTo>
                  <a:lnTo>
                    <a:pt x="360426" y="0"/>
                  </a:lnTo>
                  <a:lnTo>
                    <a:pt x="340423" y="0"/>
                  </a:lnTo>
                  <a:lnTo>
                    <a:pt x="57912" y="0"/>
                  </a:lnTo>
                  <a:cubicBezTo>
                    <a:pt x="25908" y="0"/>
                    <a:pt x="0" y="25908"/>
                    <a:pt x="0" y="57626"/>
                  </a:cubicBezTo>
                  <a:lnTo>
                    <a:pt x="0" y="57626"/>
                  </a:lnTo>
                  <a:close/>
                  <a:moveTo>
                    <a:pt x="417767" y="57626"/>
                  </a:moveTo>
                  <a:lnTo>
                    <a:pt x="417767" y="57626"/>
                  </a:lnTo>
                  <a:lnTo>
                    <a:pt x="417767" y="57626"/>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6" name="Freeform: Shape 195">
              <a:extLst>
                <a:ext uri="{FF2B5EF4-FFF2-40B4-BE49-F238E27FC236}">
                  <a16:creationId xmlns:a16="http://schemas.microsoft.com/office/drawing/2014/main" id="{CD54A52D-C24A-493F-B444-97573F474D92}"/>
                </a:ext>
              </a:extLst>
            </p:cNvPr>
            <p:cNvSpPr/>
            <p:nvPr/>
          </p:nvSpPr>
          <p:spPr>
            <a:xfrm>
              <a:off x="2750550" y="3676824"/>
              <a:ext cx="1739455" cy="1600200"/>
            </a:xfrm>
            <a:custGeom>
              <a:avLst/>
              <a:gdLst>
                <a:gd name="connsiteX0" fmla="*/ 476 w 1739455"/>
                <a:gd name="connsiteY0" fmla="*/ 514921 h 1600200"/>
                <a:gd name="connsiteX1" fmla="*/ 48006 w 1739455"/>
                <a:gd name="connsiteY1" fmla="*/ 442722 h 1600200"/>
                <a:gd name="connsiteX2" fmla="*/ 234791 w 1739455"/>
                <a:gd name="connsiteY2" fmla="*/ 442722 h 1600200"/>
                <a:gd name="connsiteX3" fmla="*/ 319373 w 1739455"/>
                <a:gd name="connsiteY3" fmla="*/ 508063 h 1600200"/>
                <a:gd name="connsiteX4" fmla="*/ 319373 w 1739455"/>
                <a:gd name="connsiteY4" fmla="*/ 527018 h 1600200"/>
                <a:gd name="connsiteX5" fmla="*/ 377000 w 1739455"/>
                <a:gd name="connsiteY5" fmla="*/ 584645 h 1600200"/>
                <a:gd name="connsiteX6" fmla="*/ 405098 w 1739455"/>
                <a:gd name="connsiteY6" fmla="*/ 584645 h 1600200"/>
                <a:gd name="connsiteX7" fmla="*/ 486061 w 1739455"/>
                <a:gd name="connsiteY7" fmla="*/ 665607 h 1600200"/>
                <a:gd name="connsiteX8" fmla="*/ 486061 w 1739455"/>
                <a:gd name="connsiteY8" fmla="*/ 672751 h 1600200"/>
                <a:gd name="connsiteX9" fmla="*/ 486061 w 1739455"/>
                <a:gd name="connsiteY9" fmla="*/ 674275 h 1600200"/>
                <a:gd name="connsiteX10" fmla="*/ 486061 w 1739455"/>
                <a:gd name="connsiteY10" fmla="*/ 674275 h 1600200"/>
                <a:gd name="connsiteX11" fmla="*/ 486156 w 1739455"/>
                <a:gd name="connsiteY11" fmla="*/ 675704 h 1600200"/>
                <a:gd name="connsiteX12" fmla="*/ 486156 w 1739455"/>
                <a:gd name="connsiteY12" fmla="*/ 675704 h 1600200"/>
                <a:gd name="connsiteX13" fmla="*/ 486251 w 1739455"/>
                <a:gd name="connsiteY13" fmla="*/ 677132 h 1600200"/>
                <a:gd name="connsiteX14" fmla="*/ 486251 w 1739455"/>
                <a:gd name="connsiteY14" fmla="*/ 677132 h 1600200"/>
                <a:gd name="connsiteX15" fmla="*/ 486346 w 1739455"/>
                <a:gd name="connsiteY15" fmla="*/ 678561 h 1600200"/>
                <a:gd name="connsiteX16" fmla="*/ 486346 w 1739455"/>
                <a:gd name="connsiteY16" fmla="*/ 678561 h 1600200"/>
                <a:gd name="connsiteX17" fmla="*/ 486537 w 1739455"/>
                <a:gd name="connsiteY17" fmla="*/ 679990 h 1600200"/>
                <a:gd name="connsiteX18" fmla="*/ 486537 w 1739455"/>
                <a:gd name="connsiteY18" fmla="*/ 679990 h 1600200"/>
                <a:gd name="connsiteX19" fmla="*/ 486728 w 1739455"/>
                <a:gd name="connsiteY19" fmla="*/ 681419 h 1600200"/>
                <a:gd name="connsiteX20" fmla="*/ 486728 w 1739455"/>
                <a:gd name="connsiteY20" fmla="*/ 681419 h 1600200"/>
                <a:gd name="connsiteX21" fmla="*/ 486918 w 1739455"/>
                <a:gd name="connsiteY21" fmla="*/ 682847 h 1600200"/>
                <a:gd name="connsiteX22" fmla="*/ 486918 w 1739455"/>
                <a:gd name="connsiteY22" fmla="*/ 682847 h 1600200"/>
                <a:gd name="connsiteX23" fmla="*/ 509206 w 1739455"/>
                <a:gd name="connsiteY23" fmla="*/ 718852 h 1600200"/>
                <a:gd name="connsiteX24" fmla="*/ 509206 w 1739455"/>
                <a:gd name="connsiteY24" fmla="*/ 718852 h 1600200"/>
                <a:gd name="connsiteX25" fmla="*/ 510350 w 1739455"/>
                <a:gd name="connsiteY25" fmla="*/ 719709 h 1600200"/>
                <a:gd name="connsiteX26" fmla="*/ 510350 w 1739455"/>
                <a:gd name="connsiteY26" fmla="*/ 719709 h 1600200"/>
                <a:gd name="connsiteX27" fmla="*/ 511493 w 1739455"/>
                <a:gd name="connsiteY27" fmla="*/ 720471 h 1600200"/>
                <a:gd name="connsiteX28" fmla="*/ 511493 w 1739455"/>
                <a:gd name="connsiteY28" fmla="*/ 720471 h 1600200"/>
                <a:gd name="connsiteX29" fmla="*/ 512636 w 1739455"/>
                <a:gd name="connsiteY29" fmla="*/ 721233 h 1600200"/>
                <a:gd name="connsiteX30" fmla="*/ 512636 w 1739455"/>
                <a:gd name="connsiteY30" fmla="*/ 721233 h 1600200"/>
                <a:gd name="connsiteX31" fmla="*/ 513779 w 1739455"/>
                <a:gd name="connsiteY31" fmla="*/ 721995 h 1600200"/>
                <a:gd name="connsiteX32" fmla="*/ 513779 w 1739455"/>
                <a:gd name="connsiteY32" fmla="*/ 721995 h 1600200"/>
                <a:gd name="connsiteX33" fmla="*/ 514350 w 1739455"/>
                <a:gd name="connsiteY33" fmla="*/ 722281 h 1600200"/>
                <a:gd name="connsiteX34" fmla="*/ 515684 w 1739455"/>
                <a:gd name="connsiteY34" fmla="*/ 723043 h 1600200"/>
                <a:gd name="connsiteX35" fmla="*/ 516255 w 1739455"/>
                <a:gd name="connsiteY35" fmla="*/ 723329 h 1600200"/>
                <a:gd name="connsiteX36" fmla="*/ 516255 w 1739455"/>
                <a:gd name="connsiteY36" fmla="*/ 723329 h 1600200"/>
                <a:gd name="connsiteX37" fmla="*/ 517493 w 1739455"/>
                <a:gd name="connsiteY37" fmla="*/ 723995 h 1600200"/>
                <a:gd name="connsiteX38" fmla="*/ 517493 w 1739455"/>
                <a:gd name="connsiteY38" fmla="*/ 723995 h 1600200"/>
                <a:gd name="connsiteX39" fmla="*/ 518731 w 1739455"/>
                <a:gd name="connsiteY39" fmla="*/ 724662 h 1600200"/>
                <a:gd name="connsiteX40" fmla="*/ 518731 w 1739455"/>
                <a:gd name="connsiteY40" fmla="*/ 724662 h 1600200"/>
                <a:gd name="connsiteX41" fmla="*/ 519970 w 1739455"/>
                <a:gd name="connsiteY41" fmla="*/ 725234 h 1600200"/>
                <a:gd name="connsiteX42" fmla="*/ 519970 w 1739455"/>
                <a:gd name="connsiteY42" fmla="*/ 725234 h 1600200"/>
                <a:gd name="connsiteX43" fmla="*/ 521208 w 1739455"/>
                <a:gd name="connsiteY43" fmla="*/ 725805 h 1600200"/>
                <a:gd name="connsiteX44" fmla="*/ 521208 w 1739455"/>
                <a:gd name="connsiteY44" fmla="*/ 725805 h 1600200"/>
                <a:gd name="connsiteX45" fmla="*/ 522542 w 1739455"/>
                <a:gd name="connsiteY45" fmla="*/ 726377 h 1600200"/>
                <a:gd name="connsiteX46" fmla="*/ 522542 w 1739455"/>
                <a:gd name="connsiteY46" fmla="*/ 726377 h 1600200"/>
                <a:gd name="connsiteX47" fmla="*/ 523875 w 1739455"/>
                <a:gd name="connsiteY47" fmla="*/ 726853 h 1600200"/>
                <a:gd name="connsiteX48" fmla="*/ 523875 w 1739455"/>
                <a:gd name="connsiteY48" fmla="*/ 726853 h 1600200"/>
                <a:gd name="connsiteX49" fmla="*/ 525209 w 1739455"/>
                <a:gd name="connsiteY49" fmla="*/ 727329 h 1600200"/>
                <a:gd name="connsiteX50" fmla="*/ 525209 w 1739455"/>
                <a:gd name="connsiteY50" fmla="*/ 727329 h 1600200"/>
                <a:gd name="connsiteX51" fmla="*/ 525494 w 1739455"/>
                <a:gd name="connsiteY51" fmla="*/ 727424 h 1600200"/>
                <a:gd name="connsiteX52" fmla="*/ 527590 w 1739455"/>
                <a:gd name="connsiteY52" fmla="*/ 728091 h 1600200"/>
                <a:gd name="connsiteX53" fmla="*/ 527876 w 1739455"/>
                <a:gd name="connsiteY53" fmla="*/ 728186 h 1600200"/>
                <a:gd name="connsiteX54" fmla="*/ 527876 w 1739455"/>
                <a:gd name="connsiteY54" fmla="*/ 728186 h 1600200"/>
                <a:gd name="connsiteX55" fmla="*/ 529209 w 1739455"/>
                <a:gd name="connsiteY55" fmla="*/ 728567 h 1600200"/>
                <a:gd name="connsiteX56" fmla="*/ 529209 w 1739455"/>
                <a:gd name="connsiteY56" fmla="*/ 728567 h 1600200"/>
                <a:gd name="connsiteX57" fmla="*/ 530543 w 1739455"/>
                <a:gd name="connsiteY57" fmla="*/ 728948 h 1600200"/>
                <a:gd name="connsiteX58" fmla="*/ 530543 w 1739455"/>
                <a:gd name="connsiteY58" fmla="*/ 728948 h 1600200"/>
                <a:gd name="connsiteX59" fmla="*/ 531971 w 1739455"/>
                <a:gd name="connsiteY59" fmla="*/ 729234 h 1600200"/>
                <a:gd name="connsiteX60" fmla="*/ 531971 w 1739455"/>
                <a:gd name="connsiteY60" fmla="*/ 729234 h 1600200"/>
                <a:gd name="connsiteX61" fmla="*/ 533400 w 1739455"/>
                <a:gd name="connsiteY61" fmla="*/ 729520 h 1600200"/>
                <a:gd name="connsiteX62" fmla="*/ 533400 w 1739455"/>
                <a:gd name="connsiteY62" fmla="*/ 729520 h 1600200"/>
                <a:gd name="connsiteX63" fmla="*/ 533686 w 1739455"/>
                <a:gd name="connsiteY63" fmla="*/ 729520 h 1600200"/>
                <a:gd name="connsiteX64" fmla="*/ 536067 w 1739455"/>
                <a:gd name="connsiteY64" fmla="*/ 729901 h 1600200"/>
                <a:gd name="connsiteX65" fmla="*/ 536353 w 1739455"/>
                <a:gd name="connsiteY65" fmla="*/ 729901 h 1600200"/>
                <a:gd name="connsiteX66" fmla="*/ 536353 w 1739455"/>
                <a:gd name="connsiteY66" fmla="*/ 729901 h 1600200"/>
                <a:gd name="connsiteX67" fmla="*/ 537781 w 1739455"/>
                <a:gd name="connsiteY67" fmla="*/ 730091 h 1600200"/>
                <a:gd name="connsiteX68" fmla="*/ 537781 w 1739455"/>
                <a:gd name="connsiteY68" fmla="*/ 730091 h 1600200"/>
                <a:gd name="connsiteX69" fmla="*/ 539210 w 1739455"/>
                <a:gd name="connsiteY69" fmla="*/ 730187 h 1600200"/>
                <a:gd name="connsiteX70" fmla="*/ 539210 w 1739455"/>
                <a:gd name="connsiteY70" fmla="*/ 730187 h 1600200"/>
                <a:gd name="connsiteX71" fmla="*/ 540639 w 1739455"/>
                <a:gd name="connsiteY71" fmla="*/ 730282 h 1600200"/>
                <a:gd name="connsiteX72" fmla="*/ 540639 w 1739455"/>
                <a:gd name="connsiteY72" fmla="*/ 730282 h 1600200"/>
                <a:gd name="connsiteX73" fmla="*/ 541115 w 1739455"/>
                <a:gd name="connsiteY73" fmla="*/ 730282 h 1600200"/>
                <a:gd name="connsiteX74" fmla="*/ 544259 w 1739455"/>
                <a:gd name="connsiteY74" fmla="*/ 730377 h 1600200"/>
                <a:gd name="connsiteX75" fmla="*/ 563594 w 1739455"/>
                <a:gd name="connsiteY75" fmla="*/ 730377 h 1600200"/>
                <a:gd name="connsiteX76" fmla="*/ 565880 w 1739455"/>
                <a:gd name="connsiteY76" fmla="*/ 730377 h 1600200"/>
                <a:gd name="connsiteX77" fmla="*/ 646843 w 1739455"/>
                <a:gd name="connsiteY77" fmla="*/ 811339 h 1600200"/>
                <a:gd name="connsiteX78" fmla="*/ 646843 w 1739455"/>
                <a:gd name="connsiteY78" fmla="*/ 814864 h 1600200"/>
                <a:gd name="connsiteX79" fmla="*/ 646843 w 1739455"/>
                <a:gd name="connsiteY79" fmla="*/ 816388 h 1600200"/>
                <a:gd name="connsiteX80" fmla="*/ 646843 w 1739455"/>
                <a:gd name="connsiteY80" fmla="*/ 816388 h 1600200"/>
                <a:gd name="connsiteX81" fmla="*/ 646938 w 1739455"/>
                <a:gd name="connsiteY81" fmla="*/ 817817 h 1600200"/>
                <a:gd name="connsiteX82" fmla="*/ 646938 w 1739455"/>
                <a:gd name="connsiteY82" fmla="*/ 817817 h 1600200"/>
                <a:gd name="connsiteX83" fmla="*/ 647033 w 1739455"/>
                <a:gd name="connsiteY83" fmla="*/ 819245 h 1600200"/>
                <a:gd name="connsiteX84" fmla="*/ 647033 w 1739455"/>
                <a:gd name="connsiteY84" fmla="*/ 819245 h 1600200"/>
                <a:gd name="connsiteX85" fmla="*/ 647129 w 1739455"/>
                <a:gd name="connsiteY85" fmla="*/ 820674 h 1600200"/>
                <a:gd name="connsiteX86" fmla="*/ 647129 w 1739455"/>
                <a:gd name="connsiteY86" fmla="*/ 820674 h 1600200"/>
                <a:gd name="connsiteX87" fmla="*/ 647319 w 1739455"/>
                <a:gd name="connsiteY87" fmla="*/ 822103 h 1600200"/>
                <a:gd name="connsiteX88" fmla="*/ 647319 w 1739455"/>
                <a:gd name="connsiteY88" fmla="*/ 822103 h 1600200"/>
                <a:gd name="connsiteX89" fmla="*/ 647510 w 1739455"/>
                <a:gd name="connsiteY89" fmla="*/ 823531 h 1600200"/>
                <a:gd name="connsiteX90" fmla="*/ 647510 w 1739455"/>
                <a:gd name="connsiteY90" fmla="*/ 823531 h 1600200"/>
                <a:gd name="connsiteX91" fmla="*/ 647795 w 1739455"/>
                <a:gd name="connsiteY91" fmla="*/ 824960 h 1600200"/>
                <a:gd name="connsiteX92" fmla="*/ 647795 w 1739455"/>
                <a:gd name="connsiteY92" fmla="*/ 824960 h 1600200"/>
                <a:gd name="connsiteX93" fmla="*/ 648081 w 1739455"/>
                <a:gd name="connsiteY93" fmla="*/ 826389 h 1600200"/>
                <a:gd name="connsiteX94" fmla="*/ 648081 w 1739455"/>
                <a:gd name="connsiteY94" fmla="*/ 826389 h 1600200"/>
                <a:gd name="connsiteX95" fmla="*/ 648367 w 1739455"/>
                <a:gd name="connsiteY95" fmla="*/ 827818 h 1600200"/>
                <a:gd name="connsiteX96" fmla="*/ 648367 w 1739455"/>
                <a:gd name="connsiteY96" fmla="*/ 827818 h 1600200"/>
                <a:gd name="connsiteX97" fmla="*/ 648748 w 1739455"/>
                <a:gd name="connsiteY97" fmla="*/ 829247 h 1600200"/>
                <a:gd name="connsiteX98" fmla="*/ 648748 w 1739455"/>
                <a:gd name="connsiteY98" fmla="*/ 829247 h 1600200"/>
                <a:gd name="connsiteX99" fmla="*/ 700088 w 1739455"/>
                <a:gd name="connsiteY99" fmla="*/ 872300 h 1600200"/>
                <a:gd name="connsiteX100" fmla="*/ 700088 w 1739455"/>
                <a:gd name="connsiteY100" fmla="*/ 872300 h 1600200"/>
                <a:gd name="connsiteX101" fmla="*/ 701516 w 1739455"/>
                <a:gd name="connsiteY101" fmla="*/ 872395 h 1600200"/>
                <a:gd name="connsiteX102" fmla="*/ 701516 w 1739455"/>
                <a:gd name="connsiteY102" fmla="*/ 872395 h 1600200"/>
                <a:gd name="connsiteX103" fmla="*/ 701993 w 1739455"/>
                <a:gd name="connsiteY103" fmla="*/ 872395 h 1600200"/>
                <a:gd name="connsiteX104" fmla="*/ 705136 w 1739455"/>
                <a:gd name="connsiteY104" fmla="*/ 872490 h 1600200"/>
                <a:gd name="connsiteX105" fmla="*/ 712565 w 1739455"/>
                <a:gd name="connsiteY105" fmla="*/ 872490 h 1600200"/>
                <a:gd name="connsiteX106" fmla="*/ 793528 w 1739455"/>
                <a:gd name="connsiteY106" fmla="*/ 953453 h 1600200"/>
                <a:gd name="connsiteX107" fmla="*/ 793528 w 1739455"/>
                <a:gd name="connsiteY107" fmla="*/ 956977 h 1600200"/>
                <a:gd name="connsiteX108" fmla="*/ 793528 w 1739455"/>
                <a:gd name="connsiteY108" fmla="*/ 958501 h 1600200"/>
                <a:gd name="connsiteX109" fmla="*/ 793528 w 1739455"/>
                <a:gd name="connsiteY109" fmla="*/ 958501 h 1600200"/>
                <a:gd name="connsiteX110" fmla="*/ 793623 w 1739455"/>
                <a:gd name="connsiteY110" fmla="*/ 959930 h 1600200"/>
                <a:gd name="connsiteX111" fmla="*/ 793623 w 1739455"/>
                <a:gd name="connsiteY111" fmla="*/ 959930 h 1600200"/>
                <a:gd name="connsiteX112" fmla="*/ 793718 w 1739455"/>
                <a:gd name="connsiteY112" fmla="*/ 961358 h 1600200"/>
                <a:gd name="connsiteX113" fmla="*/ 793718 w 1739455"/>
                <a:gd name="connsiteY113" fmla="*/ 961358 h 1600200"/>
                <a:gd name="connsiteX114" fmla="*/ 793813 w 1739455"/>
                <a:gd name="connsiteY114" fmla="*/ 962787 h 1600200"/>
                <a:gd name="connsiteX115" fmla="*/ 793813 w 1739455"/>
                <a:gd name="connsiteY115" fmla="*/ 962787 h 1600200"/>
                <a:gd name="connsiteX116" fmla="*/ 794004 w 1739455"/>
                <a:gd name="connsiteY116" fmla="*/ 964216 h 1600200"/>
                <a:gd name="connsiteX117" fmla="*/ 794004 w 1739455"/>
                <a:gd name="connsiteY117" fmla="*/ 964216 h 1600200"/>
                <a:gd name="connsiteX118" fmla="*/ 794195 w 1739455"/>
                <a:gd name="connsiteY118" fmla="*/ 965645 h 1600200"/>
                <a:gd name="connsiteX119" fmla="*/ 794195 w 1739455"/>
                <a:gd name="connsiteY119" fmla="*/ 965645 h 1600200"/>
                <a:gd name="connsiteX120" fmla="*/ 823151 w 1739455"/>
                <a:gd name="connsiteY120" fmla="*/ 1007269 h 1600200"/>
                <a:gd name="connsiteX121" fmla="*/ 823722 w 1739455"/>
                <a:gd name="connsiteY121" fmla="*/ 1007555 h 1600200"/>
                <a:gd name="connsiteX122" fmla="*/ 823722 w 1739455"/>
                <a:gd name="connsiteY122" fmla="*/ 1007555 h 1600200"/>
                <a:gd name="connsiteX123" fmla="*/ 824960 w 1739455"/>
                <a:gd name="connsiteY123" fmla="*/ 1008221 h 1600200"/>
                <a:gd name="connsiteX124" fmla="*/ 824960 w 1739455"/>
                <a:gd name="connsiteY124" fmla="*/ 1008221 h 1600200"/>
                <a:gd name="connsiteX125" fmla="*/ 826198 w 1739455"/>
                <a:gd name="connsiteY125" fmla="*/ 1008888 h 1600200"/>
                <a:gd name="connsiteX126" fmla="*/ 826198 w 1739455"/>
                <a:gd name="connsiteY126" fmla="*/ 1008888 h 1600200"/>
                <a:gd name="connsiteX127" fmla="*/ 827437 w 1739455"/>
                <a:gd name="connsiteY127" fmla="*/ 1009460 h 1600200"/>
                <a:gd name="connsiteX128" fmla="*/ 827437 w 1739455"/>
                <a:gd name="connsiteY128" fmla="*/ 1009460 h 1600200"/>
                <a:gd name="connsiteX129" fmla="*/ 828675 w 1739455"/>
                <a:gd name="connsiteY129" fmla="*/ 1010031 h 1600200"/>
                <a:gd name="connsiteX130" fmla="*/ 828675 w 1739455"/>
                <a:gd name="connsiteY130" fmla="*/ 1010031 h 1600200"/>
                <a:gd name="connsiteX131" fmla="*/ 830009 w 1739455"/>
                <a:gd name="connsiteY131" fmla="*/ 1010603 h 1600200"/>
                <a:gd name="connsiteX132" fmla="*/ 830009 w 1739455"/>
                <a:gd name="connsiteY132" fmla="*/ 1010603 h 1600200"/>
                <a:gd name="connsiteX133" fmla="*/ 831342 w 1739455"/>
                <a:gd name="connsiteY133" fmla="*/ 1011079 h 1600200"/>
                <a:gd name="connsiteX134" fmla="*/ 831342 w 1739455"/>
                <a:gd name="connsiteY134" fmla="*/ 1011079 h 1600200"/>
                <a:gd name="connsiteX135" fmla="*/ 832676 w 1739455"/>
                <a:gd name="connsiteY135" fmla="*/ 1011555 h 1600200"/>
                <a:gd name="connsiteX136" fmla="*/ 832676 w 1739455"/>
                <a:gd name="connsiteY136" fmla="*/ 1011555 h 1600200"/>
                <a:gd name="connsiteX137" fmla="*/ 832961 w 1739455"/>
                <a:gd name="connsiteY137" fmla="*/ 1011650 h 1600200"/>
                <a:gd name="connsiteX138" fmla="*/ 835057 w 1739455"/>
                <a:gd name="connsiteY138" fmla="*/ 1012317 h 1600200"/>
                <a:gd name="connsiteX139" fmla="*/ 835343 w 1739455"/>
                <a:gd name="connsiteY139" fmla="*/ 1012412 h 1600200"/>
                <a:gd name="connsiteX140" fmla="*/ 835343 w 1739455"/>
                <a:gd name="connsiteY140" fmla="*/ 1012412 h 1600200"/>
                <a:gd name="connsiteX141" fmla="*/ 836676 w 1739455"/>
                <a:gd name="connsiteY141" fmla="*/ 1012793 h 1600200"/>
                <a:gd name="connsiteX142" fmla="*/ 836676 w 1739455"/>
                <a:gd name="connsiteY142" fmla="*/ 1012793 h 1600200"/>
                <a:gd name="connsiteX143" fmla="*/ 838010 w 1739455"/>
                <a:gd name="connsiteY143" fmla="*/ 1013174 h 1600200"/>
                <a:gd name="connsiteX144" fmla="*/ 838010 w 1739455"/>
                <a:gd name="connsiteY144" fmla="*/ 1013174 h 1600200"/>
                <a:gd name="connsiteX145" fmla="*/ 839438 w 1739455"/>
                <a:gd name="connsiteY145" fmla="*/ 1013460 h 1600200"/>
                <a:gd name="connsiteX146" fmla="*/ 839438 w 1739455"/>
                <a:gd name="connsiteY146" fmla="*/ 1013460 h 1600200"/>
                <a:gd name="connsiteX147" fmla="*/ 840867 w 1739455"/>
                <a:gd name="connsiteY147" fmla="*/ 1013746 h 1600200"/>
                <a:gd name="connsiteX148" fmla="*/ 840867 w 1739455"/>
                <a:gd name="connsiteY148" fmla="*/ 1013746 h 1600200"/>
                <a:gd name="connsiteX149" fmla="*/ 841153 w 1739455"/>
                <a:gd name="connsiteY149" fmla="*/ 1013746 h 1600200"/>
                <a:gd name="connsiteX150" fmla="*/ 843534 w 1739455"/>
                <a:gd name="connsiteY150" fmla="*/ 1014127 h 1600200"/>
                <a:gd name="connsiteX151" fmla="*/ 843820 w 1739455"/>
                <a:gd name="connsiteY151" fmla="*/ 1014127 h 1600200"/>
                <a:gd name="connsiteX152" fmla="*/ 843820 w 1739455"/>
                <a:gd name="connsiteY152" fmla="*/ 1014127 h 1600200"/>
                <a:gd name="connsiteX153" fmla="*/ 845248 w 1739455"/>
                <a:gd name="connsiteY153" fmla="*/ 1014317 h 1600200"/>
                <a:gd name="connsiteX154" fmla="*/ 845248 w 1739455"/>
                <a:gd name="connsiteY154" fmla="*/ 1014317 h 1600200"/>
                <a:gd name="connsiteX155" fmla="*/ 846677 w 1739455"/>
                <a:gd name="connsiteY155" fmla="*/ 1014413 h 1600200"/>
                <a:gd name="connsiteX156" fmla="*/ 846677 w 1739455"/>
                <a:gd name="connsiteY156" fmla="*/ 1014413 h 1600200"/>
                <a:gd name="connsiteX157" fmla="*/ 848106 w 1739455"/>
                <a:gd name="connsiteY157" fmla="*/ 1014508 h 1600200"/>
                <a:gd name="connsiteX158" fmla="*/ 848106 w 1739455"/>
                <a:gd name="connsiteY158" fmla="*/ 1014508 h 1600200"/>
                <a:gd name="connsiteX159" fmla="*/ 848582 w 1739455"/>
                <a:gd name="connsiteY159" fmla="*/ 1014508 h 1600200"/>
                <a:gd name="connsiteX160" fmla="*/ 851726 w 1739455"/>
                <a:gd name="connsiteY160" fmla="*/ 1014603 h 1600200"/>
                <a:gd name="connsiteX161" fmla="*/ 871156 w 1739455"/>
                <a:gd name="connsiteY161" fmla="*/ 1014603 h 1600200"/>
                <a:gd name="connsiteX162" fmla="*/ 878110 w 1739455"/>
                <a:gd name="connsiteY162" fmla="*/ 1014603 h 1600200"/>
                <a:gd name="connsiteX163" fmla="*/ 959072 w 1739455"/>
                <a:gd name="connsiteY163" fmla="*/ 1095566 h 1600200"/>
                <a:gd name="connsiteX164" fmla="*/ 959072 w 1739455"/>
                <a:gd name="connsiteY164" fmla="*/ 1105376 h 1600200"/>
                <a:gd name="connsiteX165" fmla="*/ 959072 w 1739455"/>
                <a:gd name="connsiteY165" fmla="*/ 1106805 h 1600200"/>
                <a:gd name="connsiteX166" fmla="*/ 959072 w 1739455"/>
                <a:gd name="connsiteY166" fmla="*/ 1106805 h 1600200"/>
                <a:gd name="connsiteX167" fmla="*/ 959168 w 1739455"/>
                <a:gd name="connsiteY167" fmla="*/ 1108234 h 1600200"/>
                <a:gd name="connsiteX168" fmla="*/ 959168 w 1739455"/>
                <a:gd name="connsiteY168" fmla="*/ 1108234 h 1600200"/>
                <a:gd name="connsiteX169" fmla="*/ 959263 w 1739455"/>
                <a:gd name="connsiteY169" fmla="*/ 1109663 h 1600200"/>
                <a:gd name="connsiteX170" fmla="*/ 959263 w 1739455"/>
                <a:gd name="connsiteY170" fmla="*/ 1109663 h 1600200"/>
                <a:gd name="connsiteX171" fmla="*/ 959358 w 1739455"/>
                <a:gd name="connsiteY171" fmla="*/ 1111091 h 1600200"/>
                <a:gd name="connsiteX172" fmla="*/ 959358 w 1739455"/>
                <a:gd name="connsiteY172" fmla="*/ 1111091 h 1600200"/>
                <a:gd name="connsiteX173" fmla="*/ 959548 w 1739455"/>
                <a:gd name="connsiteY173" fmla="*/ 1112520 h 1600200"/>
                <a:gd name="connsiteX174" fmla="*/ 959548 w 1739455"/>
                <a:gd name="connsiteY174" fmla="*/ 1112520 h 1600200"/>
                <a:gd name="connsiteX175" fmla="*/ 959739 w 1739455"/>
                <a:gd name="connsiteY175" fmla="*/ 1113949 h 1600200"/>
                <a:gd name="connsiteX176" fmla="*/ 959739 w 1739455"/>
                <a:gd name="connsiteY176" fmla="*/ 1113949 h 1600200"/>
                <a:gd name="connsiteX177" fmla="*/ 959930 w 1739455"/>
                <a:gd name="connsiteY177" fmla="*/ 1115378 h 1600200"/>
                <a:gd name="connsiteX178" fmla="*/ 959930 w 1739455"/>
                <a:gd name="connsiteY178" fmla="*/ 1115378 h 1600200"/>
                <a:gd name="connsiteX179" fmla="*/ 960215 w 1739455"/>
                <a:gd name="connsiteY179" fmla="*/ 1116806 h 1600200"/>
                <a:gd name="connsiteX180" fmla="*/ 960215 w 1739455"/>
                <a:gd name="connsiteY180" fmla="*/ 1116806 h 1600200"/>
                <a:gd name="connsiteX181" fmla="*/ 960501 w 1739455"/>
                <a:gd name="connsiteY181" fmla="*/ 1118235 h 1600200"/>
                <a:gd name="connsiteX182" fmla="*/ 960501 w 1739455"/>
                <a:gd name="connsiteY182" fmla="*/ 1118235 h 1600200"/>
                <a:gd name="connsiteX183" fmla="*/ 960882 w 1739455"/>
                <a:gd name="connsiteY183" fmla="*/ 1119664 h 1600200"/>
                <a:gd name="connsiteX184" fmla="*/ 960882 w 1739455"/>
                <a:gd name="connsiteY184" fmla="*/ 1119664 h 1600200"/>
                <a:gd name="connsiteX185" fmla="*/ 961263 w 1739455"/>
                <a:gd name="connsiteY185" fmla="*/ 1120997 h 1600200"/>
                <a:gd name="connsiteX186" fmla="*/ 961263 w 1739455"/>
                <a:gd name="connsiteY186" fmla="*/ 1120997 h 1600200"/>
                <a:gd name="connsiteX187" fmla="*/ 961644 w 1739455"/>
                <a:gd name="connsiteY187" fmla="*/ 1122331 h 1600200"/>
                <a:gd name="connsiteX188" fmla="*/ 961644 w 1739455"/>
                <a:gd name="connsiteY188" fmla="*/ 1122331 h 1600200"/>
                <a:gd name="connsiteX189" fmla="*/ 962120 w 1739455"/>
                <a:gd name="connsiteY189" fmla="*/ 1123664 h 1600200"/>
                <a:gd name="connsiteX190" fmla="*/ 962120 w 1739455"/>
                <a:gd name="connsiteY190" fmla="*/ 1123664 h 1600200"/>
                <a:gd name="connsiteX191" fmla="*/ 962597 w 1739455"/>
                <a:gd name="connsiteY191" fmla="*/ 1124998 h 1600200"/>
                <a:gd name="connsiteX192" fmla="*/ 962597 w 1739455"/>
                <a:gd name="connsiteY192" fmla="*/ 1124998 h 1600200"/>
                <a:gd name="connsiteX193" fmla="*/ 963073 w 1739455"/>
                <a:gd name="connsiteY193" fmla="*/ 1126331 h 1600200"/>
                <a:gd name="connsiteX194" fmla="*/ 963073 w 1739455"/>
                <a:gd name="connsiteY194" fmla="*/ 1126331 h 1600200"/>
                <a:gd name="connsiteX195" fmla="*/ 963644 w 1739455"/>
                <a:gd name="connsiteY195" fmla="*/ 1127665 h 1600200"/>
                <a:gd name="connsiteX196" fmla="*/ 963644 w 1739455"/>
                <a:gd name="connsiteY196" fmla="*/ 1127665 h 1600200"/>
                <a:gd name="connsiteX197" fmla="*/ 964216 w 1739455"/>
                <a:gd name="connsiteY197" fmla="*/ 1128903 h 1600200"/>
                <a:gd name="connsiteX198" fmla="*/ 964216 w 1739455"/>
                <a:gd name="connsiteY198" fmla="*/ 1128903 h 1600200"/>
                <a:gd name="connsiteX199" fmla="*/ 964787 w 1739455"/>
                <a:gd name="connsiteY199" fmla="*/ 1130141 h 1600200"/>
                <a:gd name="connsiteX200" fmla="*/ 964787 w 1739455"/>
                <a:gd name="connsiteY200" fmla="*/ 1130141 h 1600200"/>
                <a:gd name="connsiteX201" fmla="*/ 965454 w 1739455"/>
                <a:gd name="connsiteY201" fmla="*/ 1131380 h 1600200"/>
                <a:gd name="connsiteX202" fmla="*/ 965454 w 1739455"/>
                <a:gd name="connsiteY202" fmla="*/ 1131380 h 1600200"/>
                <a:gd name="connsiteX203" fmla="*/ 966121 w 1739455"/>
                <a:gd name="connsiteY203" fmla="*/ 1132618 h 1600200"/>
                <a:gd name="connsiteX204" fmla="*/ 966121 w 1739455"/>
                <a:gd name="connsiteY204" fmla="*/ 1132618 h 1600200"/>
                <a:gd name="connsiteX205" fmla="*/ 966788 w 1739455"/>
                <a:gd name="connsiteY205" fmla="*/ 1133856 h 1600200"/>
                <a:gd name="connsiteX206" fmla="*/ 966788 w 1739455"/>
                <a:gd name="connsiteY206" fmla="*/ 1133856 h 1600200"/>
                <a:gd name="connsiteX207" fmla="*/ 967454 w 1739455"/>
                <a:gd name="connsiteY207" fmla="*/ 1135094 h 1600200"/>
                <a:gd name="connsiteX208" fmla="*/ 967454 w 1739455"/>
                <a:gd name="connsiteY208" fmla="*/ 1135094 h 1600200"/>
                <a:gd name="connsiteX209" fmla="*/ 968216 w 1739455"/>
                <a:gd name="connsiteY209" fmla="*/ 1136237 h 1600200"/>
                <a:gd name="connsiteX210" fmla="*/ 968216 w 1739455"/>
                <a:gd name="connsiteY210" fmla="*/ 1136237 h 1600200"/>
                <a:gd name="connsiteX211" fmla="*/ 968978 w 1739455"/>
                <a:gd name="connsiteY211" fmla="*/ 1137380 h 1600200"/>
                <a:gd name="connsiteX212" fmla="*/ 968978 w 1739455"/>
                <a:gd name="connsiteY212" fmla="*/ 1137380 h 1600200"/>
                <a:gd name="connsiteX213" fmla="*/ 969740 w 1739455"/>
                <a:gd name="connsiteY213" fmla="*/ 1138523 h 1600200"/>
                <a:gd name="connsiteX214" fmla="*/ 969740 w 1739455"/>
                <a:gd name="connsiteY214" fmla="*/ 1138523 h 1600200"/>
                <a:gd name="connsiteX215" fmla="*/ 970597 w 1739455"/>
                <a:gd name="connsiteY215" fmla="*/ 1139666 h 1600200"/>
                <a:gd name="connsiteX216" fmla="*/ 970597 w 1739455"/>
                <a:gd name="connsiteY216" fmla="*/ 1139666 h 1600200"/>
                <a:gd name="connsiteX217" fmla="*/ 971455 w 1739455"/>
                <a:gd name="connsiteY217" fmla="*/ 1140809 h 1600200"/>
                <a:gd name="connsiteX218" fmla="*/ 971455 w 1739455"/>
                <a:gd name="connsiteY218" fmla="*/ 1140809 h 1600200"/>
                <a:gd name="connsiteX219" fmla="*/ 972312 w 1739455"/>
                <a:gd name="connsiteY219" fmla="*/ 1141857 h 1600200"/>
                <a:gd name="connsiteX220" fmla="*/ 972312 w 1739455"/>
                <a:gd name="connsiteY220" fmla="*/ 1141857 h 1600200"/>
                <a:gd name="connsiteX221" fmla="*/ 973169 w 1739455"/>
                <a:gd name="connsiteY221" fmla="*/ 1142905 h 1600200"/>
                <a:gd name="connsiteX222" fmla="*/ 973169 w 1739455"/>
                <a:gd name="connsiteY222" fmla="*/ 1142905 h 1600200"/>
                <a:gd name="connsiteX223" fmla="*/ 974122 w 1739455"/>
                <a:gd name="connsiteY223" fmla="*/ 1143953 h 1600200"/>
                <a:gd name="connsiteX224" fmla="*/ 974122 w 1739455"/>
                <a:gd name="connsiteY224" fmla="*/ 1143953 h 1600200"/>
                <a:gd name="connsiteX225" fmla="*/ 975074 w 1739455"/>
                <a:gd name="connsiteY225" fmla="*/ 1145000 h 1600200"/>
                <a:gd name="connsiteX226" fmla="*/ 975074 w 1739455"/>
                <a:gd name="connsiteY226" fmla="*/ 1145000 h 1600200"/>
                <a:gd name="connsiteX227" fmla="*/ 976027 w 1739455"/>
                <a:gd name="connsiteY227" fmla="*/ 1145953 h 1600200"/>
                <a:gd name="connsiteX228" fmla="*/ 976027 w 1739455"/>
                <a:gd name="connsiteY228" fmla="*/ 1145953 h 1600200"/>
                <a:gd name="connsiteX229" fmla="*/ 976979 w 1739455"/>
                <a:gd name="connsiteY229" fmla="*/ 1146905 h 1600200"/>
                <a:gd name="connsiteX230" fmla="*/ 976979 w 1739455"/>
                <a:gd name="connsiteY230" fmla="*/ 1146905 h 1600200"/>
                <a:gd name="connsiteX231" fmla="*/ 978027 w 1739455"/>
                <a:gd name="connsiteY231" fmla="*/ 1147858 h 1600200"/>
                <a:gd name="connsiteX232" fmla="*/ 978027 w 1739455"/>
                <a:gd name="connsiteY232" fmla="*/ 1147858 h 1600200"/>
                <a:gd name="connsiteX233" fmla="*/ 979075 w 1739455"/>
                <a:gd name="connsiteY233" fmla="*/ 1148810 h 1600200"/>
                <a:gd name="connsiteX234" fmla="*/ 979075 w 1739455"/>
                <a:gd name="connsiteY234" fmla="*/ 1148810 h 1600200"/>
                <a:gd name="connsiteX235" fmla="*/ 980122 w 1739455"/>
                <a:gd name="connsiteY235" fmla="*/ 1149668 h 1600200"/>
                <a:gd name="connsiteX236" fmla="*/ 980122 w 1739455"/>
                <a:gd name="connsiteY236" fmla="*/ 1149668 h 1600200"/>
                <a:gd name="connsiteX237" fmla="*/ 981170 w 1739455"/>
                <a:gd name="connsiteY237" fmla="*/ 1150525 h 1600200"/>
                <a:gd name="connsiteX238" fmla="*/ 981170 w 1739455"/>
                <a:gd name="connsiteY238" fmla="*/ 1150525 h 1600200"/>
                <a:gd name="connsiteX239" fmla="*/ 982218 w 1739455"/>
                <a:gd name="connsiteY239" fmla="*/ 1151382 h 1600200"/>
                <a:gd name="connsiteX240" fmla="*/ 982218 w 1739455"/>
                <a:gd name="connsiteY240" fmla="*/ 1151382 h 1600200"/>
                <a:gd name="connsiteX241" fmla="*/ 983361 w 1739455"/>
                <a:gd name="connsiteY241" fmla="*/ 1152239 h 1600200"/>
                <a:gd name="connsiteX242" fmla="*/ 983361 w 1739455"/>
                <a:gd name="connsiteY242" fmla="*/ 1152239 h 1600200"/>
                <a:gd name="connsiteX243" fmla="*/ 984504 w 1739455"/>
                <a:gd name="connsiteY243" fmla="*/ 1153001 h 1600200"/>
                <a:gd name="connsiteX244" fmla="*/ 984504 w 1739455"/>
                <a:gd name="connsiteY244" fmla="*/ 1153001 h 1600200"/>
                <a:gd name="connsiteX245" fmla="*/ 985647 w 1739455"/>
                <a:gd name="connsiteY245" fmla="*/ 1153763 h 1600200"/>
                <a:gd name="connsiteX246" fmla="*/ 985647 w 1739455"/>
                <a:gd name="connsiteY246" fmla="*/ 1153763 h 1600200"/>
                <a:gd name="connsiteX247" fmla="*/ 986790 w 1739455"/>
                <a:gd name="connsiteY247" fmla="*/ 1154525 h 1600200"/>
                <a:gd name="connsiteX248" fmla="*/ 986790 w 1739455"/>
                <a:gd name="connsiteY248" fmla="*/ 1154525 h 1600200"/>
                <a:gd name="connsiteX249" fmla="*/ 988028 w 1739455"/>
                <a:gd name="connsiteY249" fmla="*/ 1155192 h 1600200"/>
                <a:gd name="connsiteX250" fmla="*/ 988028 w 1739455"/>
                <a:gd name="connsiteY250" fmla="*/ 1155192 h 1600200"/>
                <a:gd name="connsiteX251" fmla="*/ 989267 w 1739455"/>
                <a:gd name="connsiteY251" fmla="*/ 1155859 h 1600200"/>
                <a:gd name="connsiteX252" fmla="*/ 989267 w 1739455"/>
                <a:gd name="connsiteY252" fmla="*/ 1155859 h 1600200"/>
                <a:gd name="connsiteX253" fmla="*/ 990505 w 1739455"/>
                <a:gd name="connsiteY253" fmla="*/ 1156526 h 1600200"/>
                <a:gd name="connsiteX254" fmla="*/ 990505 w 1739455"/>
                <a:gd name="connsiteY254" fmla="*/ 1156526 h 1600200"/>
                <a:gd name="connsiteX255" fmla="*/ 991743 w 1739455"/>
                <a:gd name="connsiteY255" fmla="*/ 1157192 h 1600200"/>
                <a:gd name="connsiteX256" fmla="*/ 991743 w 1739455"/>
                <a:gd name="connsiteY256" fmla="*/ 1157192 h 1600200"/>
                <a:gd name="connsiteX257" fmla="*/ 992981 w 1739455"/>
                <a:gd name="connsiteY257" fmla="*/ 1157764 h 1600200"/>
                <a:gd name="connsiteX258" fmla="*/ 992981 w 1739455"/>
                <a:gd name="connsiteY258" fmla="*/ 1157764 h 1600200"/>
                <a:gd name="connsiteX259" fmla="*/ 994220 w 1739455"/>
                <a:gd name="connsiteY259" fmla="*/ 1158335 h 1600200"/>
                <a:gd name="connsiteX260" fmla="*/ 994220 w 1739455"/>
                <a:gd name="connsiteY260" fmla="*/ 1158335 h 1600200"/>
                <a:gd name="connsiteX261" fmla="*/ 995553 w 1739455"/>
                <a:gd name="connsiteY261" fmla="*/ 1158907 h 1600200"/>
                <a:gd name="connsiteX262" fmla="*/ 995553 w 1739455"/>
                <a:gd name="connsiteY262" fmla="*/ 1158907 h 1600200"/>
                <a:gd name="connsiteX263" fmla="*/ 996887 w 1739455"/>
                <a:gd name="connsiteY263" fmla="*/ 1159383 h 1600200"/>
                <a:gd name="connsiteX264" fmla="*/ 996887 w 1739455"/>
                <a:gd name="connsiteY264" fmla="*/ 1159383 h 1600200"/>
                <a:gd name="connsiteX265" fmla="*/ 998220 w 1739455"/>
                <a:gd name="connsiteY265" fmla="*/ 1159859 h 1600200"/>
                <a:gd name="connsiteX266" fmla="*/ 998220 w 1739455"/>
                <a:gd name="connsiteY266" fmla="*/ 1159859 h 1600200"/>
                <a:gd name="connsiteX267" fmla="*/ 999554 w 1739455"/>
                <a:gd name="connsiteY267" fmla="*/ 1160336 h 1600200"/>
                <a:gd name="connsiteX268" fmla="*/ 999554 w 1739455"/>
                <a:gd name="connsiteY268" fmla="*/ 1160336 h 1600200"/>
                <a:gd name="connsiteX269" fmla="*/ 1000887 w 1739455"/>
                <a:gd name="connsiteY269" fmla="*/ 1160717 h 1600200"/>
                <a:gd name="connsiteX270" fmla="*/ 1000887 w 1739455"/>
                <a:gd name="connsiteY270" fmla="*/ 1160717 h 1600200"/>
                <a:gd name="connsiteX271" fmla="*/ 1002221 w 1739455"/>
                <a:gd name="connsiteY271" fmla="*/ 1161098 h 1600200"/>
                <a:gd name="connsiteX272" fmla="*/ 1002221 w 1739455"/>
                <a:gd name="connsiteY272" fmla="*/ 1161098 h 1600200"/>
                <a:gd name="connsiteX273" fmla="*/ 1003554 w 1739455"/>
                <a:gd name="connsiteY273" fmla="*/ 1161479 h 1600200"/>
                <a:gd name="connsiteX274" fmla="*/ 1003554 w 1739455"/>
                <a:gd name="connsiteY274" fmla="*/ 1161479 h 1600200"/>
                <a:gd name="connsiteX275" fmla="*/ 1004983 w 1739455"/>
                <a:gd name="connsiteY275" fmla="*/ 1161764 h 1600200"/>
                <a:gd name="connsiteX276" fmla="*/ 1004983 w 1739455"/>
                <a:gd name="connsiteY276" fmla="*/ 1161764 h 1600200"/>
                <a:gd name="connsiteX277" fmla="*/ 1006412 w 1739455"/>
                <a:gd name="connsiteY277" fmla="*/ 1162050 h 1600200"/>
                <a:gd name="connsiteX278" fmla="*/ 1006412 w 1739455"/>
                <a:gd name="connsiteY278" fmla="*/ 1162050 h 1600200"/>
                <a:gd name="connsiteX279" fmla="*/ 1007840 w 1739455"/>
                <a:gd name="connsiteY279" fmla="*/ 1162336 h 1600200"/>
                <a:gd name="connsiteX280" fmla="*/ 1007840 w 1739455"/>
                <a:gd name="connsiteY280" fmla="*/ 1162336 h 1600200"/>
                <a:gd name="connsiteX281" fmla="*/ 1009269 w 1739455"/>
                <a:gd name="connsiteY281" fmla="*/ 1162526 h 1600200"/>
                <a:gd name="connsiteX282" fmla="*/ 1009269 w 1739455"/>
                <a:gd name="connsiteY282" fmla="*/ 1162526 h 1600200"/>
                <a:gd name="connsiteX283" fmla="*/ 1010698 w 1739455"/>
                <a:gd name="connsiteY283" fmla="*/ 1162717 h 1600200"/>
                <a:gd name="connsiteX284" fmla="*/ 1010698 w 1739455"/>
                <a:gd name="connsiteY284" fmla="*/ 1162717 h 1600200"/>
                <a:gd name="connsiteX285" fmla="*/ 1012127 w 1739455"/>
                <a:gd name="connsiteY285" fmla="*/ 1162812 h 1600200"/>
                <a:gd name="connsiteX286" fmla="*/ 1012127 w 1739455"/>
                <a:gd name="connsiteY286" fmla="*/ 1162812 h 1600200"/>
                <a:gd name="connsiteX287" fmla="*/ 1013555 w 1739455"/>
                <a:gd name="connsiteY287" fmla="*/ 1162907 h 1600200"/>
                <a:gd name="connsiteX288" fmla="*/ 1013555 w 1739455"/>
                <a:gd name="connsiteY288" fmla="*/ 1162907 h 1600200"/>
                <a:gd name="connsiteX289" fmla="*/ 1014031 w 1739455"/>
                <a:gd name="connsiteY289" fmla="*/ 1162907 h 1600200"/>
                <a:gd name="connsiteX290" fmla="*/ 1017175 w 1739455"/>
                <a:gd name="connsiteY290" fmla="*/ 1163003 h 1600200"/>
                <a:gd name="connsiteX291" fmla="*/ 1047560 w 1739455"/>
                <a:gd name="connsiteY291" fmla="*/ 1163003 h 1600200"/>
                <a:gd name="connsiteX292" fmla="*/ 1199483 w 1739455"/>
                <a:gd name="connsiteY292" fmla="*/ 1163003 h 1600200"/>
                <a:gd name="connsiteX293" fmla="*/ 1280446 w 1739455"/>
                <a:gd name="connsiteY293" fmla="*/ 1243965 h 1600200"/>
                <a:gd name="connsiteX294" fmla="*/ 1280446 w 1739455"/>
                <a:gd name="connsiteY294" fmla="*/ 1375886 h 1600200"/>
                <a:gd name="connsiteX295" fmla="*/ 1280446 w 1739455"/>
                <a:gd name="connsiteY295" fmla="*/ 1539431 h 1600200"/>
                <a:gd name="connsiteX296" fmla="*/ 1280446 w 1739455"/>
                <a:gd name="connsiteY296" fmla="*/ 1542574 h 1600200"/>
                <a:gd name="connsiteX297" fmla="*/ 1338072 w 1739455"/>
                <a:gd name="connsiteY297" fmla="*/ 1600200 h 1600200"/>
                <a:gd name="connsiteX298" fmla="*/ 1358075 w 1739455"/>
                <a:gd name="connsiteY298" fmla="*/ 1600200 h 1600200"/>
                <a:gd name="connsiteX299" fmla="*/ 1415701 w 1739455"/>
                <a:gd name="connsiteY299" fmla="*/ 1542574 h 1600200"/>
                <a:gd name="connsiteX300" fmla="*/ 1415701 w 1739455"/>
                <a:gd name="connsiteY300" fmla="*/ 1534477 h 1600200"/>
                <a:gd name="connsiteX301" fmla="*/ 1496663 w 1739455"/>
                <a:gd name="connsiteY301" fmla="*/ 1453515 h 1600200"/>
                <a:gd name="connsiteX302" fmla="*/ 1527239 w 1739455"/>
                <a:gd name="connsiteY302" fmla="*/ 1453515 h 1600200"/>
                <a:gd name="connsiteX303" fmla="*/ 1584865 w 1739455"/>
                <a:gd name="connsiteY303" fmla="*/ 1395889 h 1600200"/>
                <a:gd name="connsiteX304" fmla="*/ 1584865 w 1739455"/>
                <a:gd name="connsiteY304" fmla="*/ 1375886 h 1600200"/>
                <a:gd name="connsiteX305" fmla="*/ 1546765 w 1739455"/>
                <a:gd name="connsiteY305" fmla="*/ 1321689 h 1600200"/>
                <a:gd name="connsiteX306" fmla="*/ 1477518 w 1739455"/>
                <a:gd name="connsiteY306" fmla="*/ 1318070 h 1600200"/>
                <a:gd name="connsiteX307" fmla="*/ 1429988 w 1739455"/>
                <a:gd name="connsiteY307" fmla="*/ 1231487 h 1600200"/>
                <a:gd name="connsiteX308" fmla="*/ 1498759 w 1739455"/>
                <a:gd name="connsiteY308" fmla="*/ 1164527 h 1600200"/>
                <a:gd name="connsiteX309" fmla="*/ 1681829 w 1739455"/>
                <a:gd name="connsiteY309" fmla="*/ 1164527 h 1600200"/>
                <a:gd name="connsiteX310" fmla="*/ 1739456 w 1739455"/>
                <a:gd name="connsiteY310" fmla="*/ 1106900 h 1600200"/>
                <a:gd name="connsiteX311" fmla="*/ 1739456 w 1739455"/>
                <a:gd name="connsiteY311" fmla="*/ 1086898 h 1600200"/>
                <a:gd name="connsiteX312" fmla="*/ 1681829 w 1739455"/>
                <a:gd name="connsiteY312" fmla="*/ 1029272 h 1600200"/>
                <a:gd name="connsiteX313" fmla="*/ 1498854 w 1739455"/>
                <a:gd name="connsiteY313" fmla="*/ 1029272 h 1600200"/>
                <a:gd name="connsiteX314" fmla="*/ 1417892 w 1739455"/>
                <a:gd name="connsiteY314" fmla="*/ 948309 h 1600200"/>
                <a:gd name="connsiteX315" fmla="*/ 1417892 w 1739455"/>
                <a:gd name="connsiteY315" fmla="*/ 942594 h 1600200"/>
                <a:gd name="connsiteX316" fmla="*/ 1360265 w 1739455"/>
                <a:gd name="connsiteY316" fmla="*/ 884968 h 1600200"/>
                <a:gd name="connsiteX317" fmla="*/ 1186148 w 1739455"/>
                <a:gd name="connsiteY317" fmla="*/ 884968 h 1600200"/>
                <a:gd name="connsiteX318" fmla="*/ 1105186 w 1739455"/>
                <a:gd name="connsiteY318" fmla="*/ 804005 h 1600200"/>
                <a:gd name="connsiteX319" fmla="*/ 1105186 w 1739455"/>
                <a:gd name="connsiteY319" fmla="*/ 646176 h 1600200"/>
                <a:gd name="connsiteX320" fmla="*/ 1097089 w 1739455"/>
                <a:gd name="connsiteY320" fmla="*/ 616839 h 1600200"/>
                <a:gd name="connsiteX321" fmla="*/ 1096423 w 1739455"/>
                <a:gd name="connsiteY321" fmla="*/ 615696 h 1600200"/>
                <a:gd name="connsiteX322" fmla="*/ 1046417 w 1739455"/>
                <a:gd name="connsiteY322" fmla="*/ 586550 h 1600200"/>
                <a:gd name="connsiteX323" fmla="*/ 1024128 w 1739455"/>
                <a:gd name="connsiteY323" fmla="*/ 586550 h 1600200"/>
                <a:gd name="connsiteX324" fmla="*/ 943165 w 1739455"/>
                <a:gd name="connsiteY324" fmla="*/ 505587 h 1600200"/>
                <a:gd name="connsiteX325" fmla="*/ 943165 w 1739455"/>
                <a:gd name="connsiteY325" fmla="*/ 505206 h 1600200"/>
                <a:gd name="connsiteX326" fmla="*/ 885539 w 1739455"/>
                <a:gd name="connsiteY326" fmla="*/ 446818 h 1600200"/>
                <a:gd name="connsiteX327" fmla="*/ 844772 w 1739455"/>
                <a:gd name="connsiteY327" fmla="*/ 445580 h 1600200"/>
                <a:gd name="connsiteX328" fmla="*/ 795242 w 1739455"/>
                <a:gd name="connsiteY328" fmla="*/ 388525 h 1600200"/>
                <a:gd name="connsiteX329" fmla="*/ 795242 w 1739455"/>
                <a:gd name="connsiteY329" fmla="*/ 368522 h 1600200"/>
                <a:gd name="connsiteX330" fmla="*/ 852869 w 1739455"/>
                <a:gd name="connsiteY330" fmla="*/ 310896 h 1600200"/>
                <a:gd name="connsiteX331" fmla="*/ 952119 w 1739455"/>
                <a:gd name="connsiteY331" fmla="*/ 310896 h 1600200"/>
                <a:gd name="connsiteX332" fmla="*/ 951167 w 1739455"/>
                <a:gd name="connsiteY332" fmla="*/ 57626 h 1600200"/>
                <a:gd name="connsiteX333" fmla="*/ 893540 w 1739455"/>
                <a:gd name="connsiteY333" fmla="*/ 0 h 1600200"/>
                <a:gd name="connsiteX334" fmla="*/ 214598 w 1739455"/>
                <a:gd name="connsiteY334" fmla="*/ 0 h 1600200"/>
                <a:gd name="connsiteX335" fmla="*/ 157353 w 1739455"/>
                <a:gd name="connsiteY335" fmla="*/ 51149 h 1600200"/>
                <a:gd name="connsiteX336" fmla="*/ 157353 w 1739455"/>
                <a:gd name="connsiteY336" fmla="*/ 93059 h 1600200"/>
                <a:gd name="connsiteX337" fmla="*/ 99727 w 1739455"/>
                <a:gd name="connsiteY337" fmla="*/ 150686 h 1600200"/>
                <a:gd name="connsiteX338" fmla="*/ 0 w 1739455"/>
                <a:gd name="connsiteY338" fmla="*/ 150686 h 1600200"/>
                <a:gd name="connsiteX339" fmla="*/ 476 w 1739455"/>
                <a:gd name="connsiteY339" fmla="*/ 514921 h 1600200"/>
                <a:gd name="connsiteX340" fmla="*/ 476 w 1739455"/>
                <a:gd name="connsiteY340" fmla="*/ 514921 h 1600200"/>
                <a:gd name="connsiteX341" fmla="*/ 959358 w 1739455"/>
                <a:gd name="connsiteY341" fmla="*/ 1105281 h 1600200"/>
                <a:gd name="connsiteX342" fmla="*/ 959358 w 1739455"/>
                <a:gd name="connsiteY342" fmla="*/ 1105281 h 1600200"/>
                <a:gd name="connsiteX343" fmla="*/ 959358 w 1739455"/>
                <a:gd name="connsiteY343" fmla="*/ 1105281 h 1600200"/>
                <a:gd name="connsiteX344" fmla="*/ 959358 w 1739455"/>
                <a:gd name="connsiteY344" fmla="*/ 1105281 h 1600200"/>
                <a:gd name="connsiteX345" fmla="*/ 486156 w 1739455"/>
                <a:gd name="connsiteY345" fmla="*/ 672655 h 1600200"/>
                <a:gd name="connsiteX346" fmla="*/ 486156 w 1739455"/>
                <a:gd name="connsiteY346" fmla="*/ 672655 h 1600200"/>
                <a:gd name="connsiteX347" fmla="*/ 486156 w 1739455"/>
                <a:gd name="connsiteY347" fmla="*/ 672655 h 1600200"/>
                <a:gd name="connsiteX348" fmla="*/ 486156 w 1739455"/>
                <a:gd name="connsiteY348" fmla="*/ 672655 h 1600200"/>
                <a:gd name="connsiteX349" fmla="*/ 647033 w 1739455"/>
                <a:gd name="connsiteY349" fmla="*/ 814769 h 1600200"/>
                <a:gd name="connsiteX350" fmla="*/ 647033 w 1739455"/>
                <a:gd name="connsiteY350" fmla="*/ 814769 h 1600200"/>
                <a:gd name="connsiteX351" fmla="*/ 647033 w 1739455"/>
                <a:gd name="connsiteY351" fmla="*/ 814769 h 1600200"/>
                <a:gd name="connsiteX352" fmla="*/ 647033 w 1739455"/>
                <a:gd name="connsiteY352" fmla="*/ 814769 h 1600200"/>
                <a:gd name="connsiteX353" fmla="*/ 793813 w 1739455"/>
                <a:gd name="connsiteY353" fmla="*/ 956881 h 1600200"/>
                <a:gd name="connsiteX354" fmla="*/ 793813 w 1739455"/>
                <a:gd name="connsiteY354" fmla="*/ 956881 h 1600200"/>
                <a:gd name="connsiteX355" fmla="*/ 793813 w 1739455"/>
                <a:gd name="connsiteY355" fmla="*/ 956881 h 160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1739455" h="1600200">
                  <a:moveTo>
                    <a:pt x="476" y="514921"/>
                  </a:moveTo>
                  <a:cubicBezTo>
                    <a:pt x="0" y="531686"/>
                    <a:pt x="10001" y="442722"/>
                    <a:pt x="48006" y="442722"/>
                  </a:cubicBezTo>
                  <a:lnTo>
                    <a:pt x="234791" y="442722"/>
                  </a:lnTo>
                  <a:cubicBezTo>
                    <a:pt x="271939" y="443389"/>
                    <a:pt x="319373" y="430435"/>
                    <a:pt x="319373" y="508063"/>
                  </a:cubicBezTo>
                  <a:lnTo>
                    <a:pt x="319373" y="527018"/>
                  </a:lnTo>
                  <a:cubicBezTo>
                    <a:pt x="319373" y="558737"/>
                    <a:pt x="345281" y="584645"/>
                    <a:pt x="377000" y="584645"/>
                  </a:cubicBezTo>
                  <a:lnTo>
                    <a:pt x="405098" y="584645"/>
                  </a:lnTo>
                  <a:cubicBezTo>
                    <a:pt x="449675" y="584645"/>
                    <a:pt x="486061" y="621030"/>
                    <a:pt x="486061" y="665607"/>
                  </a:cubicBezTo>
                  <a:lnTo>
                    <a:pt x="486061" y="672751"/>
                  </a:lnTo>
                  <a:lnTo>
                    <a:pt x="486061" y="674275"/>
                  </a:lnTo>
                  <a:lnTo>
                    <a:pt x="486061" y="674275"/>
                  </a:lnTo>
                  <a:lnTo>
                    <a:pt x="486156" y="675704"/>
                  </a:lnTo>
                  <a:lnTo>
                    <a:pt x="486156" y="675704"/>
                  </a:lnTo>
                  <a:lnTo>
                    <a:pt x="486251" y="677132"/>
                  </a:lnTo>
                  <a:lnTo>
                    <a:pt x="486251" y="677132"/>
                  </a:lnTo>
                  <a:lnTo>
                    <a:pt x="486346" y="678561"/>
                  </a:lnTo>
                  <a:lnTo>
                    <a:pt x="486346" y="678561"/>
                  </a:lnTo>
                  <a:lnTo>
                    <a:pt x="486537" y="679990"/>
                  </a:lnTo>
                  <a:lnTo>
                    <a:pt x="486537" y="679990"/>
                  </a:lnTo>
                  <a:lnTo>
                    <a:pt x="486728" y="681419"/>
                  </a:lnTo>
                  <a:lnTo>
                    <a:pt x="486728" y="681419"/>
                  </a:lnTo>
                  <a:lnTo>
                    <a:pt x="486918" y="682847"/>
                  </a:lnTo>
                  <a:lnTo>
                    <a:pt x="486918" y="682847"/>
                  </a:lnTo>
                  <a:cubicBezTo>
                    <a:pt x="489395" y="697039"/>
                    <a:pt x="497586" y="709994"/>
                    <a:pt x="509206" y="718852"/>
                  </a:cubicBezTo>
                  <a:lnTo>
                    <a:pt x="509206" y="718852"/>
                  </a:lnTo>
                  <a:lnTo>
                    <a:pt x="510350" y="719709"/>
                  </a:lnTo>
                  <a:lnTo>
                    <a:pt x="510350" y="719709"/>
                  </a:lnTo>
                  <a:lnTo>
                    <a:pt x="511493" y="720471"/>
                  </a:lnTo>
                  <a:lnTo>
                    <a:pt x="511493" y="720471"/>
                  </a:lnTo>
                  <a:lnTo>
                    <a:pt x="512636" y="721233"/>
                  </a:lnTo>
                  <a:lnTo>
                    <a:pt x="512636" y="721233"/>
                  </a:lnTo>
                  <a:lnTo>
                    <a:pt x="513779" y="721995"/>
                  </a:lnTo>
                  <a:lnTo>
                    <a:pt x="513779" y="721995"/>
                  </a:lnTo>
                  <a:lnTo>
                    <a:pt x="514350" y="722281"/>
                  </a:lnTo>
                  <a:cubicBezTo>
                    <a:pt x="514826" y="722567"/>
                    <a:pt x="515207" y="722757"/>
                    <a:pt x="515684" y="723043"/>
                  </a:cubicBezTo>
                  <a:lnTo>
                    <a:pt x="516255" y="723329"/>
                  </a:lnTo>
                  <a:lnTo>
                    <a:pt x="516255" y="723329"/>
                  </a:lnTo>
                  <a:lnTo>
                    <a:pt x="517493" y="723995"/>
                  </a:lnTo>
                  <a:lnTo>
                    <a:pt x="517493" y="723995"/>
                  </a:lnTo>
                  <a:lnTo>
                    <a:pt x="518731" y="724662"/>
                  </a:lnTo>
                  <a:lnTo>
                    <a:pt x="518731" y="724662"/>
                  </a:lnTo>
                  <a:lnTo>
                    <a:pt x="519970" y="725234"/>
                  </a:lnTo>
                  <a:lnTo>
                    <a:pt x="519970" y="725234"/>
                  </a:lnTo>
                  <a:cubicBezTo>
                    <a:pt x="520351" y="725424"/>
                    <a:pt x="520827" y="725614"/>
                    <a:pt x="521208" y="725805"/>
                  </a:cubicBezTo>
                  <a:lnTo>
                    <a:pt x="521208" y="725805"/>
                  </a:lnTo>
                  <a:lnTo>
                    <a:pt x="522542" y="726377"/>
                  </a:lnTo>
                  <a:lnTo>
                    <a:pt x="522542" y="726377"/>
                  </a:lnTo>
                  <a:lnTo>
                    <a:pt x="523875" y="726853"/>
                  </a:lnTo>
                  <a:lnTo>
                    <a:pt x="523875" y="726853"/>
                  </a:lnTo>
                  <a:lnTo>
                    <a:pt x="525209" y="727329"/>
                  </a:lnTo>
                  <a:lnTo>
                    <a:pt x="525209" y="727329"/>
                  </a:lnTo>
                  <a:lnTo>
                    <a:pt x="525494" y="727424"/>
                  </a:lnTo>
                  <a:cubicBezTo>
                    <a:pt x="526256" y="727615"/>
                    <a:pt x="526828" y="727805"/>
                    <a:pt x="527590" y="728091"/>
                  </a:cubicBezTo>
                  <a:lnTo>
                    <a:pt x="527876" y="728186"/>
                  </a:lnTo>
                  <a:lnTo>
                    <a:pt x="527876" y="728186"/>
                  </a:lnTo>
                  <a:lnTo>
                    <a:pt x="529209" y="728567"/>
                  </a:lnTo>
                  <a:lnTo>
                    <a:pt x="529209" y="728567"/>
                  </a:lnTo>
                  <a:lnTo>
                    <a:pt x="530543" y="728948"/>
                  </a:lnTo>
                  <a:lnTo>
                    <a:pt x="530543" y="728948"/>
                  </a:lnTo>
                  <a:lnTo>
                    <a:pt x="531971" y="729234"/>
                  </a:lnTo>
                  <a:lnTo>
                    <a:pt x="531971" y="729234"/>
                  </a:lnTo>
                  <a:cubicBezTo>
                    <a:pt x="532447" y="729329"/>
                    <a:pt x="532924" y="729425"/>
                    <a:pt x="533400" y="729520"/>
                  </a:cubicBezTo>
                  <a:lnTo>
                    <a:pt x="533400" y="729520"/>
                  </a:lnTo>
                  <a:lnTo>
                    <a:pt x="533686" y="729520"/>
                  </a:lnTo>
                  <a:cubicBezTo>
                    <a:pt x="534543" y="729615"/>
                    <a:pt x="535210" y="729805"/>
                    <a:pt x="536067" y="729901"/>
                  </a:cubicBezTo>
                  <a:lnTo>
                    <a:pt x="536353" y="729901"/>
                  </a:lnTo>
                  <a:lnTo>
                    <a:pt x="536353" y="729901"/>
                  </a:lnTo>
                  <a:lnTo>
                    <a:pt x="537781" y="730091"/>
                  </a:lnTo>
                  <a:lnTo>
                    <a:pt x="537781" y="730091"/>
                  </a:lnTo>
                  <a:lnTo>
                    <a:pt x="539210" y="730187"/>
                  </a:lnTo>
                  <a:lnTo>
                    <a:pt x="539210" y="730187"/>
                  </a:lnTo>
                  <a:lnTo>
                    <a:pt x="540639" y="730282"/>
                  </a:lnTo>
                  <a:lnTo>
                    <a:pt x="540639" y="730282"/>
                  </a:lnTo>
                  <a:lnTo>
                    <a:pt x="541115" y="730282"/>
                  </a:lnTo>
                  <a:cubicBezTo>
                    <a:pt x="542258" y="730282"/>
                    <a:pt x="543115" y="730377"/>
                    <a:pt x="544259" y="730377"/>
                  </a:cubicBezTo>
                  <a:lnTo>
                    <a:pt x="563594" y="730377"/>
                  </a:lnTo>
                  <a:lnTo>
                    <a:pt x="565880" y="730377"/>
                  </a:lnTo>
                  <a:cubicBezTo>
                    <a:pt x="610457" y="730377"/>
                    <a:pt x="646843" y="766763"/>
                    <a:pt x="646843" y="811339"/>
                  </a:cubicBezTo>
                  <a:lnTo>
                    <a:pt x="646843" y="814864"/>
                  </a:lnTo>
                  <a:lnTo>
                    <a:pt x="646843" y="816388"/>
                  </a:lnTo>
                  <a:lnTo>
                    <a:pt x="646843" y="816388"/>
                  </a:lnTo>
                  <a:lnTo>
                    <a:pt x="646938" y="817817"/>
                  </a:lnTo>
                  <a:lnTo>
                    <a:pt x="646938" y="817817"/>
                  </a:lnTo>
                  <a:lnTo>
                    <a:pt x="647033" y="819245"/>
                  </a:lnTo>
                  <a:lnTo>
                    <a:pt x="647033" y="819245"/>
                  </a:lnTo>
                  <a:lnTo>
                    <a:pt x="647129" y="820674"/>
                  </a:lnTo>
                  <a:lnTo>
                    <a:pt x="647129" y="820674"/>
                  </a:lnTo>
                  <a:lnTo>
                    <a:pt x="647319" y="822103"/>
                  </a:lnTo>
                  <a:lnTo>
                    <a:pt x="647319" y="822103"/>
                  </a:lnTo>
                  <a:lnTo>
                    <a:pt x="647510" y="823531"/>
                  </a:lnTo>
                  <a:lnTo>
                    <a:pt x="647510" y="823531"/>
                  </a:lnTo>
                  <a:lnTo>
                    <a:pt x="647795" y="824960"/>
                  </a:lnTo>
                  <a:lnTo>
                    <a:pt x="647795" y="824960"/>
                  </a:lnTo>
                  <a:cubicBezTo>
                    <a:pt x="647890" y="825437"/>
                    <a:pt x="647986" y="825913"/>
                    <a:pt x="648081" y="826389"/>
                  </a:cubicBezTo>
                  <a:lnTo>
                    <a:pt x="648081" y="826389"/>
                  </a:lnTo>
                  <a:lnTo>
                    <a:pt x="648367" y="827818"/>
                  </a:lnTo>
                  <a:lnTo>
                    <a:pt x="648367" y="827818"/>
                  </a:lnTo>
                  <a:lnTo>
                    <a:pt x="648748" y="829247"/>
                  </a:lnTo>
                  <a:lnTo>
                    <a:pt x="648748" y="829247"/>
                  </a:lnTo>
                  <a:cubicBezTo>
                    <a:pt x="654939" y="852392"/>
                    <a:pt x="675227" y="870204"/>
                    <a:pt x="700088" y="872300"/>
                  </a:cubicBezTo>
                  <a:lnTo>
                    <a:pt x="700088" y="872300"/>
                  </a:lnTo>
                  <a:lnTo>
                    <a:pt x="701516" y="872395"/>
                  </a:lnTo>
                  <a:lnTo>
                    <a:pt x="701516" y="872395"/>
                  </a:lnTo>
                  <a:lnTo>
                    <a:pt x="701993" y="872395"/>
                  </a:lnTo>
                  <a:cubicBezTo>
                    <a:pt x="703136" y="872395"/>
                    <a:pt x="703993" y="872490"/>
                    <a:pt x="705136" y="872490"/>
                  </a:cubicBezTo>
                  <a:lnTo>
                    <a:pt x="712565" y="872490"/>
                  </a:lnTo>
                  <a:cubicBezTo>
                    <a:pt x="757142" y="872490"/>
                    <a:pt x="793528" y="908876"/>
                    <a:pt x="793528" y="953453"/>
                  </a:cubicBezTo>
                  <a:lnTo>
                    <a:pt x="793528" y="956977"/>
                  </a:lnTo>
                  <a:lnTo>
                    <a:pt x="793528" y="958501"/>
                  </a:lnTo>
                  <a:lnTo>
                    <a:pt x="793528" y="958501"/>
                  </a:lnTo>
                  <a:lnTo>
                    <a:pt x="793623" y="959930"/>
                  </a:lnTo>
                  <a:lnTo>
                    <a:pt x="793623" y="959930"/>
                  </a:lnTo>
                  <a:lnTo>
                    <a:pt x="793718" y="961358"/>
                  </a:lnTo>
                  <a:lnTo>
                    <a:pt x="793718" y="961358"/>
                  </a:lnTo>
                  <a:lnTo>
                    <a:pt x="793813" y="962787"/>
                  </a:lnTo>
                  <a:lnTo>
                    <a:pt x="793813" y="962787"/>
                  </a:lnTo>
                  <a:lnTo>
                    <a:pt x="794004" y="964216"/>
                  </a:lnTo>
                  <a:lnTo>
                    <a:pt x="794004" y="964216"/>
                  </a:lnTo>
                  <a:lnTo>
                    <a:pt x="794195" y="965645"/>
                  </a:lnTo>
                  <a:lnTo>
                    <a:pt x="794195" y="965645"/>
                  </a:lnTo>
                  <a:cubicBezTo>
                    <a:pt x="797147" y="983361"/>
                    <a:pt x="807530" y="998315"/>
                    <a:pt x="823151" y="1007269"/>
                  </a:cubicBezTo>
                  <a:lnTo>
                    <a:pt x="823722" y="1007555"/>
                  </a:lnTo>
                  <a:lnTo>
                    <a:pt x="823722" y="1007555"/>
                  </a:lnTo>
                  <a:lnTo>
                    <a:pt x="824960" y="1008221"/>
                  </a:lnTo>
                  <a:lnTo>
                    <a:pt x="824960" y="1008221"/>
                  </a:lnTo>
                  <a:lnTo>
                    <a:pt x="826198" y="1008888"/>
                  </a:lnTo>
                  <a:lnTo>
                    <a:pt x="826198" y="1008888"/>
                  </a:lnTo>
                  <a:lnTo>
                    <a:pt x="827437" y="1009460"/>
                  </a:lnTo>
                  <a:lnTo>
                    <a:pt x="827437" y="1009460"/>
                  </a:lnTo>
                  <a:cubicBezTo>
                    <a:pt x="827818" y="1009650"/>
                    <a:pt x="828294" y="1009841"/>
                    <a:pt x="828675" y="1010031"/>
                  </a:cubicBezTo>
                  <a:lnTo>
                    <a:pt x="828675" y="1010031"/>
                  </a:lnTo>
                  <a:lnTo>
                    <a:pt x="830009" y="1010603"/>
                  </a:lnTo>
                  <a:lnTo>
                    <a:pt x="830009" y="1010603"/>
                  </a:lnTo>
                  <a:lnTo>
                    <a:pt x="831342" y="1011079"/>
                  </a:lnTo>
                  <a:lnTo>
                    <a:pt x="831342" y="1011079"/>
                  </a:lnTo>
                  <a:lnTo>
                    <a:pt x="832676" y="1011555"/>
                  </a:lnTo>
                  <a:lnTo>
                    <a:pt x="832676" y="1011555"/>
                  </a:lnTo>
                  <a:lnTo>
                    <a:pt x="832961" y="1011650"/>
                  </a:lnTo>
                  <a:cubicBezTo>
                    <a:pt x="833723" y="1011841"/>
                    <a:pt x="834295" y="1012031"/>
                    <a:pt x="835057" y="1012317"/>
                  </a:cubicBezTo>
                  <a:lnTo>
                    <a:pt x="835343" y="1012412"/>
                  </a:lnTo>
                  <a:lnTo>
                    <a:pt x="835343" y="1012412"/>
                  </a:lnTo>
                  <a:lnTo>
                    <a:pt x="836676" y="1012793"/>
                  </a:lnTo>
                  <a:lnTo>
                    <a:pt x="836676" y="1012793"/>
                  </a:lnTo>
                  <a:lnTo>
                    <a:pt x="838010" y="1013174"/>
                  </a:lnTo>
                  <a:lnTo>
                    <a:pt x="838010" y="1013174"/>
                  </a:lnTo>
                  <a:lnTo>
                    <a:pt x="839438" y="1013460"/>
                  </a:lnTo>
                  <a:lnTo>
                    <a:pt x="839438" y="1013460"/>
                  </a:lnTo>
                  <a:cubicBezTo>
                    <a:pt x="839914" y="1013555"/>
                    <a:pt x="840391" y="1013651"/>
                    <a:pt x="840867" y="1013746"/>
                  </a:cubicBezTo>
                  <a:lnTo>
                    <a:pt x="840867" y="1013746"/>
                  </a:lnTo>
                  <a:lnTo>
                    <a:pt x="841153" y="1013746"/>
                  </a:lnTo>
                  <a:cubicBezTo>
                    <a:pt x="842010" y="1013841"/>
                    <a:pt x="842677" y="1014031"/>
                    <a:pt x="843534" y="1014127"/>
                  </a:cubicBezTo>
                  <a:lnTo>
                    <a:pt x="843820" y="1014127"/>
                  </a:lnTo>
                  <a:lnTo>
                    <a:pt x="843820" y="1014127"/>
                  </a:lnTo>
                  <a:lnTo>
                    <a:pt x="845248" y="1014317"/>
                  </a:lnTo>
                  <a:lnTo>
                    <a:pt x="845248" y="1014317"/>
                  </a:lnTo>
                  <a:lnTo>
                    <a:pt x="846677" y="1014413"/>
                  </a:lnTo>
                  <a:lnTo>
                    <a:pt x="846677" y="1014413"/>
                  </a:lnTo>
                  <a:lnTo>
                    <a:pt x="848106" y="1014508"/>
                  </a:lnTo>
                  <a:lnTo>
                    <a:pt x="848106" y="1014508"/>
                  </a:lnTo>
                  <a:lnTo>
                    <a:pt x="848582" y="1014508"/>
                  </a:lnTo>
                  <a:cubicBezTo>
                    <a:pt x="849725" y="1014508"/>
                    <a:pt x="850583" y="1014603"/>
                    <a:pt x="851726" y="1014603"/>
                  </a:cubicBezTo>
                  <a:lnTo>
                    <a:pt x="871156" y="1014603"/>
                  </a:lnTo>
                  <a:lnTo>
                    <a:pt x="878110" y="1014603"/>
                  </a:lnTo>
                  <a:cubicBezTo>
                    <a:pt x="922687" y="1014603"/>
                    <a:pt x="959072" y="1050989"/>
                    <a:pt x="959072" y="1095566"/>
                  </a:cubicBezTo>
                  <a:lnTo>
                    <a:pt x="959072" y="1105376"/>
                  </a:lnTo>
                  <a:lnTo>
                    <a:pt x="959072" y="1106805"/>
                  </a:lnTo>
                  <a:lnTo>
                    <a:pt x="959072" y="1106805"/>
                  </a:lnTo>
                  <a:lnTo>
                    <a:pt x="959168" y="1108234"/>
                  </a:lnTo>
                  <a:lnTo>
                    <a:pt x="959168" y="1108234"/>
                  </a:lnTo>
                  <a:lnTo>
                    <a:pt x="959263" y="1109663"/>
                  </a:lnTo>
                  <a:lnTo>
                    <a:pt x="959263" y="1109663"/>
                  </a:lnTo>
                  <a:lnTo>
                    <a:pt x="959358" y="1111091"/>
                  </a:lnTo>
                  <a:lnTo>
                    <a:pt x="959358" y="1111091"/>
                  </a:lnTo>
                  <a:lnTo>
                    <a:pt x="959548" y="1112520"/>
                  </a:lnTo>
                  <a:lnTo>
                    <a:pt x="959548" y="1112520"/>
                  </a:lnTo>
                  <a:lnTo>
                    <a:pt x="959739" y="1113949"/>
                  </a:lnTo>
                  <a:lnTo>
                    <a:pt x="959739" y="1113949"/>
                  </a:lnTo>
                  <a:lnTo>
                    <a:pt x="959930" y="1115378"/>
                  </a:lnTo>
                  <a:lnTo>
                    <a:pt x="959930" y="1115378"/>
                  </a:lnTo>
                  <a:cubicBezTo>
                    <a:pt x="960025" y="1115854"/>
                    <a:pt x="960120" y="1116330"/>
                    <a:pt x="960215" y="1116806"/>
                  </a:cubicBezTo>
                  <a:lnTo>
                    <a:pt x="960215" y="1116806"/>
                  </a:lnTo>
                  <a:lnTo>
                    <a:pt x="960501" y="1118235"/>
                  </a:lnTo>
                  <a:lnTo>
                    <a:pt x="960501" y="1118235"/>
                  </a:lnTo>
                  <a:lnTo>
                    <a:pt x="960882" y="1119664"/>
                  </a:lnTo>
                  <a:lnTo>
                    <a:pt x="960882" y="1119664"/>
                  </a:lnTo>
                  <a:lnTo>
                    <a:pt x="961263" y="1120997"/>
                  </a:lnTo>
                  <a:lnTo>
                    <a:pt x="961263" y="1120997"/>
                  </a:lnTo>
                  <a:lnTo>
                    <a:pt x="961644" y="1122331"/>
                  </a:lnTo>
                  <a:lnTo>
                    <a:pt x="961644" y="1122331"/>
                  </a:lnTo>
                  <a:lnTo>
                    <a:pt x="962120" y="1123664"/>
                  </a:lnTo>
                  <a:lnTo>
                    <a:pt x="962120" y="1123664"/>
                  </a:lnTo>
                  <a:lnTo>
                    <a:pt x="962597" y="1124998"/>
                  </a:lnTo>
                  <a:lnTo>
                    <a:pt x="962597" y="1124998"/>
                  </a:lnTo>
                  <a:lnTo>
                    <a:pt x="963073" y="1126331"/>
                  </a:lnTo>
                  <a:lnTo>
                    <a:pt x="963073" y="1126331"/>
                  </a:lnTo>
                  <a:lnTo>
                    <a:pt x="963644" y="1127665"/>
                  </a:lnTo>
                  <a:lnTo>
                    <a:pt x="963644" y="1127665"/>
                  </a:lnTo>
                  <a:lnTo>
                    <a:pt x="964216" y="1128903"/>
                  </a:lnTo>
                  <a:lnTo>
                    <a:pt x="964216" y="1128903"/>
                  </a:lnTo>
                  <a:lnTo>
                    <a:pt x="964787" y="1130141"/>
                  </a:lnTo>
                  <a:lnTo>
                    <a:pt x="964787" y="1130141"/>
                  </a:lnTo>
                  <a:lnTo>
                    <a:pt x="965454" y="1131380"/>
                  </a:lnTo>
                  <a:lnTo>
                    <a:pt x="965454" y="1131380"/>
                  </a:lnTo>
                  <a:cubicBezTo>
                    <a:pt x="965645" y="1131761"/>
                    <a:pt x="965835" y="1132237"/>
                    <a:pt x="966121" y="1132618"/>
                  </a:cubicBezTo>
                  <a:lnTo>
                    <a:pt x="966121" y="1132618"/>
                  </a:lnTo>
                  <a:lnTo>
                    <a:pt x="966788" y="1133856"/>
                  </a:lnTo>
                  <a:lnTo>
                    <a:pt x="966788" y="1133856"/>
                  </a:lnTo>
                  <a:cubicBezTo>
                    <a:pt x="966978" y="1134237"/>
                    <a:pt x="967264" y="1134618"/>
                    <a:pt x="967454" y="1135094"/>
                  </a:cubicBezTo>
                  <a:lnTo>
                    <a:pt x="967454" y="1135094"/>
                  </a:lnTo>
                  <a:lnTo>
                    <a:pt x="968216" y="1136237"/>
                  </a:lnTo>
                  <a:lnTo>
                    <a:pt x="968216" y="1136237"/>
                  </a:lnTo>
                  <a:lnTo>
                    <a:pt x="968978" y="1137380"/>
                  </a:lnTo>
                  <a:lnTo>
                    <a:pt x="968978" y="1137380"/>
                  </a:lnTo>
                  <a:lnTo>
                    <a:pt x="969740" y="1138523"/>
                  </a:lnTo>
                  <a:lnTo>
                    <a:pt x="969740" y="1138523"/>
                  </a:lnTo>
                  <a:lnTo>
                    <a:pt x="970597" y="1139666"/>
                  </a:lnTo>
                  <a:lnTo>
                    <a:pt x="970597" y="1139666"/>
                  </a:lnTo>
                  <a:lnTo>
                    <a:pt x="971455" y="1140809"/>
                  </a:lnTo>
                  <a:lnTo>
                    <a:pt x="971455" y="1140809"/>
                  </a:lnTo>
                  <a:cubicBezTo>
                    <a:pt x="971740" y="1141190"/>
                    <a:pt x="972026" y="1141571"/>
                    <a:pt x="972312" y="1141857"/>
                  </a:cubicBezTo>
                  <a:lnTo>
                    <a:pt x="972312" y="1141857"/>
                  </a:lnTo>
                  <a:lnTo>
                    <a:pt x="973169" y="1142905"/>
                  </a:lnTo>
                  <a:lnTo>
                    <a:pt x="973169" y="1142905"/>
                  </a:lnTo>
                  <a:lnTo>
                    <a:pt x="974122" y="1143953"/>
                  </a:lnTo>
                  <a:lnTo>
                    <a:pt x="974122" y="1143953"/>
                  </a:lnTo>
                  <a:lnTo>
                    <a:pt x="975074" y="1145000"/>
                  </a:lnTo>
                  <a:lnTo>
                    <a:pt x="975074" y="1145000"/>
                  </a:lnTo>
                  <a:lnTo>
                    <a:pt x="976027" y="1145953"/>
                  </a:lnTo>
                  <a:lnTo>
                    <a:pt x="976027" y="1145953"/>
                  </a:lnTo>
                  <a:lnTo>
                    <a:pt x="976979" y="1146905"/>
                  </a:lnTo>
                  <a:lnTo>
                    <a:pt x="976979" y="1146905"/>
                  </a:lnTo>
                  <a:lnTo>
                    <a:pt x="978027" y="1147858"/>
                  </a:lnTo>
                  <a:lnTo>
                    <a:pt x="978027" y="1147858"/>
                  </a:lnTo>
                  <a:lnTo>
                    <a:pt x="979075" y="1148810"/>
                  </a:lnTo>
                  <a:lnTo>
                    <a:pt x="979075" y="1148810"/>
                  </a:lnTo>
                  <a:lnTo>
                    <a:pt x="980122" y="1149668"/>
                  </a:lnTo>
                  <a:lnTo>
                    <a:pt x="980122" y="1149668"/>
                  </a:lnTo>
                  <a:cubicBezTo>
                    <a:pt x="980504" y="1149953"/>
                    <a:pt x="980885" y="1150239"/>
                    <a:pt x="981170" y="1150525"/>
                  </a:cubicBezTo>
                  <a:lnTo>
                    <a:pt x="981170" y="1150525"/>
                  </a:lnTo>
                  <a:cubicBezTo>
                    <a:pt x="981551" y="1150811"/>
                    <a:pt x="981932" y="1151096"/>
                    <a:pt x="982218" y="1151382"/>
                  </a:cubicBezTo>
                  <a:lnTo>
                    <a:pt x="982218" y="1151382"/>
                  </a:lnTo>
                  <a:lnTo>
                    <a:pt x="983361" y="1152239"/>
                  </a:lnTo>
                  <a:lnTo>
                    <a:pt x="983361" y="1152239"/>
                  </a:lnTo>
                  <a:lnTo>
                    <a:pt x="984504" y="1153001"/>
                  </a:lnTo>
                  <a:lnTo>
                    <a:pt x="984504" y="1153001"/>
                  </a:lnTo>
                  <a:lnTo>
                    <a:pt x="985647" y="1153763"/>
                  </a:lnTo>
                  <a:lnTo>
                    <a:pt x="985647" y="1153763"/>
                  </a:lnTo>
                  <a:lnTo>
                    <a:pt x="986790" y="1154525"/>
                  </a:lnTo>
                  <a:lnTo>
                    <a:pt x="986790" y="1154525"/>
                  </a:lnTo>
                  <a:lnTo>
                    <a:pt x="988028" y="1155192"/>
                  </a:lnTo>
                  <a:lnTo>
                    <a:pt x="988028" y="1155192"/>
                  </a:lnTo>
                  <a:lnTo>
                    <a:pt x="989267" y="1155859"/>
                  </a:lnTo>
                  <a:lnTo>
                    <a:pt x="989267" y="1155859"/>
                  </a:lnTo>
                  <a:lnTo>
                    <a:pt x="990505" y="1156526"/>
                  </a:lnTo>
                  <a:lnTo>
                    <a:pt x="990505" y="1156526"/>
                  </a:lnTo>
                  <a:lnTo>
                    <a:pt x="991743" y="1157192"/>
                  </a:lnTo>
                  <a:lnTo>
                    <a:pt x="991743" y="1157192"/>
                  </a:lnTo>
                  <a:lnTo>
                    <a:pt x="992981" y="1157764"/>
                  </a:lnTo>
                  <a:lnTo>
                    <a:pt x="992981" y="1157764"/>
                  </a:lnTo>
                  <a:cubicBezTo>
                    <a:pt x="993362" y="1157954"/>
                    <a:pt x="993838" y="1158145"/>
                    <a:pt x="994220" y="1158335"/>
                  </a:cubicBezTo>
                  <a:lnTo>
                    <a:pt x="994220" y="1158335"/>
                  </a:lnTo>
                  <a:lnTo>
                    <a:pt x="995553" y="1158907"/>
                  </a:lnTo>
                  <a:lnTo>
                    <a:pt x="995553" y="1158907"/>
                  </a:lnTo>
                  <a:lnTo>
                    <a:pt x="996887" y="1159383"/>
                  </a:lnTo>
                  <a:lnTo>
                    <a:pt x="996887" y="1159383"/>
                  </a:lnTo>
                  <a:lnTo>
                    <a:pt x="998220" y="1159859"/>
                  </a:lnTo>
                  <a:lnTo>
                    <a:pt x="998220" y="1159859"/>
                  </a:lnTo>
                  <a:lnTo>
                    <a:pt x="999554" y="1160336"/>
                  </a:lnTo>
                  <a:lnTo>
                    <a:pt x="999554" y="1160336"/>
                  </a:lnTo>
                  <a:lnTo>
                    <a:pt x="1000887" y="1160717"/>
                  </a:lnTo>
                  <a:lnTo>
                    <a:pt x="1000887" y="1160717"/>
                  </a:lnTo>
                  <a:lnTo>
                    <a:pt x="1002221" y="1161098"/>
                  </a:lnTo>
                  <a:lnTo>
                    <a:pt x="1002221" y="1161098"/>
                  </a:lnTo>
                  <a:lnTo>
                    <a:pt x="1003554" y="1161479"/>
                  </a:lnTo>
                  <a:lnTo>
                    <a:pt x="1003554" y="1161479"/>
                  </a:lnTo>
                  <a:lnTo>
                    <a:pt x="1004983" y="1161764"/>
                  </a:lnTo>
                  <a:lnTo>
                    <a:pt x="1004983" y="1161764"/>
                  </a:lnTo>
                  <a:cubicBezTo>
                    <a:pt x="1005459" y="1161860"/>
                    <a:pt x="1005935" y="1161955"/>
                    <a:pt x="1006412" y="1162050"/>
                  </a:cubicBezTo>
                  <a:lnTo>
                    <a:pt x="1006412" y="1162050"/>
                  </a:lnTo>
                  <a:lnTo>
                    <a:pt x="1007840" y="1162336"/>
                  </a:lnTo>
                  <a:lnTo>
                    <a:pt x="1007840" y="1162336"/>
                  </a:lnTo>
                  <a:lnTo>
                    <a:pt x="1009269" y="1162526"/>
                  </a:lnTo>
                  <a:lnTo>
                    <a:pt x="1009269" y="1162526"/>
                  </a:lnTo>
                  <a:lnTo>
                    <a:pt x="1010698" y="1162717"/>
                  </a:lnTo>
                  <a:lnTo>
                    <a:pt x="1010698" y="1162717"/>
                  </a:lnTo>
                  <a:lnTo>
                    <a:pt x="1012127" y="1162812"/>
                  </a:lnTo>
                  <a:lnTo>
                    <a:pt x="1012127" y="1162812"/>
                  </a:lnTo>
                  <a:lnTo>
                    <a:pt x="1013555" y="1162907"/>
                  </a:lnTo>
                  <a:lnTo>
                    <a:pt x="1013555" y="1162907"/>
                  </a:lnTo>
                  <a:lnTo>
                    <a:pt x="1014031" y="1162907"/>
                  </a:lnTo>
                  <a:cubicBezTo>
                    <a:pt x="1015079" y="1162907"/>
                    <a:pt x="1016032" y="1163003"/>
                    <a:pt x="1017175" y="1163003"/>
                  </a:cubicBezTo>
                  <a:lnTo>
                    <a:pt x="1047560" y="1163003"/>
                  </a:lnTo>
                  <a:lnTo>
                    <a:pt x="1199483" y="1163003"/>
                  </a:lnTo>
                  <a:cubicBezTo>
                    <a:pt x="1244060" y="1163003"/>
                    <a:pt x="1280446" y="1199388"/>
                    <a:pt x="1280446" y="1243965"/>
                  </a:cubicBezTo>
                  <a:lnTo>
                    <a:pt x="1280446" y="1375886"/>
                  </a:lnTo>
                  <a:lnTo>
                    <a:pt x="1280446" y="1539431"/>
                  </a:lnTo>
                  <a:lnTo>
                    <a:pt x="1280446" y="1542574"/>
                  </a:lnTo>
                  <a:cubicBezTo>
                    <a:pt x="1280446" y="1574292"/>
                    <a:pt x="1306354" y="1600200"/>
                    <a:pt x="1338072" y="1600200"/>
                  </a:cubicBezTo>
                  <a:lnTo>
                    <a:pt x="1358075" y="1600200"/>
                  </a:lnTo>
                  <a:cubicBezTo>
                    <a:pt x="1389793" y="1600200"/>
                    <a:pt x="1415701" y="1574292"/>
                    <a:pt x="1415701" y="1542574"/>
                  </a:cubicBezTo>
                  <a:lnTo>
                    <a:pt x="1415701" y="1534477"/>
                  </a:lnTo>
                  <a:cubicBezTo>
                    <a:pt x="1415701" y="1489900"/>
                    <a:pt x="1452086" y="1453515"/>
                    <a:pt x="1496663" y="1453515"/>
                  </a:cubicBezTo>
                  <a:lnTo>
                    <a:pt x="1527239" y="1453515"/>
                  </a:lnTo>
                  <a:cubicBezTo>
                    <a:pt x="1558957" y="1453515"/>
                    <a:pt x="1584865" y="1427607"/>
                    <a:pt x="1584865" y="1395889"/>
                  </a:cubicBezTo>
                  <a:lnTo>
                    <a:pt x="1584865" y="1375886"/>
                  </a:lnTo>
                  <a:cubicBezTo>
                    <a:pt x="1584865" y="1351026"/>
                    <a:pt x="1568958" y="1329690"/>
                    <a:pt x="1546765" y="1321689"/>
                  </a:cubicBezTo>
                  <a:cubicBezTo>
                    <a:pt x="1535716" y="1317689"/>
                    <a:pt x="1493520" y="1325689"/>
                    <a:pt x="1477518" y="1318070"/>
                  </a:cubicBezTo>
                  <a:cubicBezTo>
                    <a:pt x="1439609" y="1299877"/>
                    <a:pt x="1425226" y="1259014"/>
                    <a:pt x="1429988" y="1231487"/>
                  </a:cubicBezTo>
                  <a:cubicBezTo>
                    <a:pt x="1436846" y="1192435"/>
                    <a:pt x="1459039" y="1164527"/>
                    <a:pt x="1498759" y="1164527"/>
                  </a:cubicBezTo>
                  <a:lnTo>
                    <a:pt x="1681829" y="1164527"/>
                  </a:lnTo>
                  <a:cubicBezTo>
                    <a:pt x="1713548" y="1164527"/>
                    <a:pt x="1739456" y="1138619"/>
                    <a:pt x="1739456" y="1106900"/>
                  </a:cubicBezTo>
                  <a:lnTo>
                    <a:pt x="1739456" y="1086898"/>
                  </a:lnTo>
                  <a:cubicBezTo>
                    <a:pt x="1739456" y="1055180"/>
                    <a:pt x="1713548" y="1029272"/>
                    <a:pt x="1681829" y="1029272"/>
                  </a:cubicBezTo>
                  <a:lnTo>
                    <a:pt x="1498854" y="1029272"/>
                  </a:lnTo>
                  <a:cubicBezTo>
                    <a:pt x="1454277" y="1029272"/>
                    <a:pt x="1417892" y="992886"/>
                    <a:pt x="1417892" y="948309"/>
                  </a:cubicBezTo>
                  <a:lnTo>
                    <a:pt x="1417892" y="942594"/>
                  </a:lnTo>
                  <a:cubicBezTo>
                    <a:pt x="1417892" y="910876"/>
                    <a:pt x="1391984" y="884968"/>
                    <a:pt x="1360265" y="884968"/>
                  </a:cubicBezTo>
                  <a:lnTo>
                    <a:pt x="1186148" y="884968"/>
                  </a:lnTo>
                  <a:cubicBezTo>
                    <a:pt x="1141571" y="884968"/>
                    <a:pt x="1105186" y="848582"/>
                    <a:pt x="1105186" y="804005"/>
                  </a:cubicBezTo>
                  <a:lnTo>
                    <a:pt x="1105186" y="646176"/>
                  </a:lnTo>
                  <a:cubicBezTo>
                    <a:pt x="1105186" y="635508"/>
                    <a:pt x="1102233" y="625412"/>
                    <a:pt x="1097089" y="616839"/>
                  </a:cubicBezTo>
                  <a:cubicBezTo>
                    <a:pt x="1096804" y="616458"/>
                    <a:pt x="1096613" y="616077"/>
                    <a:pt x="1096423" y="615696"/>
                  </a:cubicBezTo>
                  <a:cubicBezTo>
                    <a:pt x="1086517" y="598361"/>
                    <a:pt x="1067753" y="586550"/>
                    <a:pt x="1046417" y="586550"/>
                  </a:cubicBezTo>
                  <a:lnTo>
                    <a:pt x="1024128" y="586550"/>
                  </a:lnTo>
                  <a:cubicBezTo>
                    <a:pt x="979551" y="586550"/>
                    <a:pt x="943165" y="550164"/>
                    <a:pt x="943165" y="505587"/>
                  </a:cubicBezTo>
                  <a:lnTo>
                    <a:pt x="943165" y="505206"/>
                  </a:lnTo>
                  <a:cubicBezTo>
                    <a:pt x="943165" y="473488"/>
                    <a:pt x="917162" y="447770"/>
                    <a:pt x="885539" y="446818"/>
                  </a:cubicBezTo>
                  <a:lnTo>
                    <a:pt x="844772" y="445580"/>
                  </a:lnTo>
                  <a:cubicBezTo>
                    <a:pt x="816864" y="441674"/>
                    <a:pt x="795242" y="417481"/>
                    <a:pt x="795242" y="388525"/>
                  </a:cubicBezTo>
                  <a:lnTo>
                    <a:pt x="795242" y="368522"/>
                  </a:lnTo>
                  <a:cubicBezTo>
                    <a:pt x="795242" y="336804"/>
                    <a:pt x="821150" y="310896"/>
                    <a:pt x="852869" y="310896"/>
                  </a:cubicBezTo>
                  <a:lnTo>
                    <a:pt x="952119" y="310896"/>
                  </a:lnTo>
                  <a:lnTo>
                    <a:pt x="951167" y="57626"/>
                  </a:lnTo>
                  <a:cubicBezTo>
                    <a:pt x="951071" y="26003"/>
                    <a:pt x="925259" y="0"/>
                    <a:pt x="893540" y="0"/>
                  </a:cubicBezTo>
                  <a:lnTo>
                    <a:pt x="214598" y="0"/>
                  </a:lnTo>
                  <a:cubicBezTo>
                    <a:pt x="185166" y="0"/>
                    <a:pt x="160592" y="22479"/>
                    <a:pt x="157353" y="51149"/>
                  </a:cubicBezTo>
                  <a:lnTo>
                    <a:pt x="157353" y="93059"/>
                  </a:lnTo>
                  <a:cubicBezTo>
                    <a:pt x="157353" y="124778"/>
                    <a:pt x="131445" y="150686"/>
                    <a:pt x="99727" y="150686"/>
                  </a:cubicBezTo>
                  <a:lnTo>
                    <a:pt x="0" y="150686"/>
                  </a:lnTo>
                  <a:lnTo>
                    <a:pt x="476" y="514921"/>
                  </a:lnTo>
                  <a:lnTo>
                    <a:pt x="476" y="514921"/>
                  </a:lnTo>
                  <a:close/>
                  <a:moveTo>
                    <a:pt x="959358" y="1105281"/>
                  </a:moveTo>
                  <a:lnTo>
                    <a:pt x="959358" y="1105281"/>
                  </a:lnTo>
                  <a:lnTo>
                    <a:pt x="959358" y="1105281"/>
                  </a:lnTo>
                  <a:lnTo>
                    <a:pt x="959358" y="1105281"/>
                  </a:lnTo>
                  <a:close/>
                  <a:moveTo>
                    <a:pt x="486156" y="672655"/>
                  </a:moveTo>
                  <a:lnTo>
                    <a:pt x="486156" y="672655"/>
                  </a:lnTo>
                  <a:lnTo>
                    <a:pt x="486156" y="672655"/>
                  </a:lnTo>
                  <a:lnTo>
                    <a:pt x="486156" y="672655"/>
                  </a:lnTo>
                  <a:close/>
                  <a:moveTo>
                    <a:pt x="647033" y="814769"/>
                  </a:moveTo>
                  <a:lnTo>
                    <a:pt x="647033" y="814769"/>
                  </a:lnTo>
                  <a:lnTo>
                    <a:pt x="647033" y="814769"/>
                  </a:lnTo>
                  <a:lnTo>
                    <a:pt x="647033" y="814769"/>
                  </a:lnTo>
                  <a:close/>
                  <a:moveTo>
                    <a:pt x="793813" y="956881"/>
                  </a:moveTo>
                  <a:lnTo>
                    <a:pt x="793813" y="956881"/>
                  </a:lnTo>
                  <a:lnTo>
                    <a:pt x="793813" y="956881"/>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7" name="Freeform: Shape 196">
              <a:extLst>
                <a:ext uri="{FF2B5EF4-FFF2-40B4-BE49-F238E27FC236}">
                  <a16:creationId xmlns:a16="http://schemas.microsoft.com/office/drawing/2014/main" id="{1DFAB82C-E6CF-474B-A30B-42DBD51FFBA4}"/>
                </a:ext>
              </a:extLst>
            </p:cNvPr>
            <p:cNvSpPr/>
            <p:nvPr/>
          </p:nvSpPr>
          <p:spPr>
            <a:xfrm>
              <a:off x="2597579" y="3391265"/>
              <a:ext cx="633888" cy="436149"/>
            </a:xfrm>
            <a:custGeom>
              <a:avLst/>
              <a:gdLst>
                <a:gd name="connsiteX0" fmla="*/ 633889 w 633888"/>
                <a:gd name="connsiteY0" fmla="*/ 285464 h 436149"/>
                <a:gd name="connsiteX1" fmla="*/ 633889 w 633888"/>
                <a:gd name="connsiteY1" fmla="*/ 142208 h 436149"/>
                <a:gd name="connsiteX2" fmla="*/ 57626 w 633888"/>
                <a:gd name="connsiteY2" fmla="*/ 143256 h 436149"/>
                <a:gd name="connsiteX3" fmla="*/ 0 w 633888"/>
                <a:gd name="connsiteY3" fmla="*/ 200882 h 436149"/>
                <a:gd name="connsiteX4" fmla="*/ 0 w 633888"/>
                <a:gd name="connsiteY4" fmla="*/ 378523 h 436149"/>
                <a:gd name="connsiteX5" fmla="*/ 57626 w 633888"/>
                <a:gd name="connsiteY5" fmla="*/ 436150 h 436149"/>
                <a:gd name="connsiteX6" fmla="*/ 253079 w 633888"/>
                <a:gd name="connsiteY6" fmla="*/ 436150 h 436149"/>
                <a:gd name="connsiteX7" fmla="*/ 310705 w 633888"/>
                <a:gd name="connsiteY7" fmla="*/ 378523 h 436149"/>
                <a:gd name="connsiteX8" fmla="*/ 310705 w 633888"/>
                <a:gd name="connsiteY8" fmla="*/ 336613 h 436149"/>
                <a:gd name="connsiteX9" fmla="*/ 367951 w 633888"/>
                <a:gd name="connsiteY9" fmla="*/ 285464 h 436149"/>
                <a:gd name="connsiteX10" fmla="*/ 633889 w 633888"/>
                <a:gd name="connsiteY10" fmla="*/ 285464 h 436149"/>
                <a:gd name="connsiteX11" fmla="*/ 633889 w 633888"/>
                <a:gd name="connsiteY11" fmla="*/ 285464 h 436149"/>
                <a:gd name="connsiteX12" fmla="*/ 91345 w 633888"/>
                <a:gd name="connsiteY12" fmla="*/ 0 h 436149"/>
                <a:gd name="connsiteX13" fmla="*/ 91345 w 633888"/>
                <a:gd name="connsiteY13" fmla="*/ 0 h 436149"/>
                <a:gd name="connsiteX14" fmla="*/ 91345 w 633888"/>
                <a:gd name="connsiteY14" fmla="*/ 0 h 436149"/>
                <a:gd name="connsiteX15" fmla="*/ 91345 w 633888"/>
                <a:gd name="connsiteY15" fmla="*/ 0 h 436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3888" h="436149">
                  <a:moveTo>
                    <a:pt x="633889" y="285464"/>
                  </a:moveTo>
                  <a:lnTo>
                    <a:pt x="633889" y="142208"/>
                  </a:lnTo>
                  <a:cubicBezTo>
                    <a:pt x="427482" y="142208"/>
                    <a:pt x="249746" y="143256"/>
                    <a:pt x="57626" y="143256"/>
                  </a:cubicBezTo>
                  <a:cubicBezTo>
                    <a:pt x="25908" y="143256"/>
                    <a:pt x="0" y="169164"/>
                    <a:pt x="0" y="200882"/>
                  </a:cubicBezTo>
                  <a:lnTo>
                    <a:pt x="0" y="378523"/>
                  </a:lnTo>
                  <a:cubicBezTo>
                    <a:pt x="0" y="410242"/>
                    <a:pt x="25908" y="436150"/>
                    <a:pt x="57626" y="436150"/>
                  </a:cubicBezTo>
                  <a:lnTo>
                    <a:pt x="253079" y="436150"/>
                  </a:lnTo>
                  <a:cubicBezTo>
                    <a:pt x="284797" y="436150"/>
                    <a:pt x="310705" y="410242"/>
                    <a:pt x="310705" y="378523"/>
                  </a:cubicBezTo>
                  <a:lnTo>
                    <a:pt x="310705" y="336613"/>
                  </a:lnTo>
                  <a:cubicBezTo>
                    <a:pt x="313944" y="307943"/>
                    <a:pt x="338519" y="285464"/>
                    <a:pt x="367951" y="285464"/>
                  </a:cubicBezTo>
                  <a:lnTo>
                    <a:pt x="633889" y="285464"/>
                  </a:lnTo>
                  <a:lnTo>
                    <a:pt x="633889" y="285464"/>
                  </a:lnTo>
                  <a:close/>
                  <a:moveTo>
                    <a:pt x="91345" y="0"/>
                  </a:moveTo>
                  <a:lnTo>
                    <a:pt x="91345" y="0"/>
                  </a:lnTo>
                  <a:lnTo>
                    <a:pt x="91345" y="0"/>
                  </a:lnTo>
                  <a:lnTo>
                    <a:pt x="91345"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8" name="Freeform: Shape 197">
              <a:extLst>
                <a:ext uri="{FF2B5EF4-FFF2-40B4-BE49-F238E27FC236}">
                  <a16:creationId xmlns:a16="http://schemas.microsoft.com/office/drawing/2014/main" id="{39A15F24-FA3F-4E2A-989B-2584CCD889A2}"/>
                </a:ext>
              </a:extLst>
            </p:cNvPr>
            <p:cNvSpPr/>
            <p:nvPr/>
          </p:nvSpPr>
          <p:spPr>
            <a:xfrm>
              <a:off x="3231373" y="3411077"/>
              <a:ext cx="951737" cy="573595"/>
            </a:xfrm>
            <a:custGeom>
              <a:avLst/>
              <a:gdLst>
                <a:gd name="connsiteX0" fmla="*/ 472440 w 951737"/>
                <a:gd name="connsiteY0" fmla="*/ 0 h 573595"/>
                <a:gd name="connsiteX1" fmla="*/ 951738 w 951737"/>
                <a:gd name="connsiteY1" fmla="*/ 0 h 573595"/>
                <a:gd name="connsiteX2" fmla="*/ 951738 w 951737"/>
                <a:gd name="connsiteY2" fmla="*/ 213265 h 573595"/>
                <a:gd name="connsiteX3" fmla="*/ 894112 w 951737"/>
                <a:gd name="connsiteY3" fmla="*/ 270891 h 573595"/>
                <a:gd name="connsiteX4" fmla="*/ 859250 w 951737"/>
                <a:gd name="connsiteY4" fmla="*/ 270891 h 573595"/>
                <a:gd name="connsiteX5" fmla="*/ 786574 w 951737"/>
                <a:gd name="connsiteY5" fmla="*/ 347567 h 573595"/>
                <a:gd name="connsiteX6" fmla="*/ 786574 w 951737"/>
                <a:gd name="connsiteY6" fmla="*/ 515969 h 573595"/>
                <a:gd name="connsiteX7" fmla="*/ 728948 w 951737"/>
                <a:gd name="connsiteY7" fmla="*/ 573596 h 573595"/>
                <a:gd name="connsiteX8" fmla="*/ 472535 w 951737"/>
                <a:gd name="connsiteY8" fmla="*/ 573596 h 573595"/>
                <a:gd name="connsiteX9" fmla="*/ 475869 w 951737"/>
                <a:gd name="connsiteY9" fmla="*/ 515969 h 573595"/>
                <a:gd name="connsiteX10" fmla="*/ 475869 w 951737"/>
                <a:gd name="connsiteY10" fmla="*/ 316802 h 573595"/>
                <a:gd name="connsiteX11" fmla="*/ 418624 w 951737"/>
                <a:gd name="connsiteY11" fmla="*/ 265652 h 573595"/>
                <a:gd name="connsiteX12" fmla="*/ 0 w 951737"/>
                <a:gd name="connsiteY12" fmla="*/ 265652 h 573595"/>
                <a:gd name="connsiteX13" fmla="*/ 0 w 951737"/>
                <a:gd name="connsiteY13" fmla="*/ 122396 h 573595"/>
                <a:gd name="connsiteX14" fmla="*/ 78772 w 951737"/>
                <a:gd name="connsiteY14" fmla="*/ 122396 h 573595"/>
                <a:gd name="connsiteX15" fmla="*/ 93345 w 951737"/>
                <a:gd name="connsiteY15" fmla="*/ 121729 h 573595"/>
                <a:gd name="connsiteX16" fmla="*/ 101251 w 951737"/>
                <a:gd name="connsiteY16" fmla="*/ 121348 h 573595"/>
                <a:gd name="connsiteX17" fmla="*/ 400240 w 951737"/>
                <a:gd name="connsiteY17" fmla="*/ 121348 h 573595"/>
                <a:gd name="connsiteX18" fmla="*/ 470249 w 951737"/>
                <a:gd name="connsiteY18" fmla="*/ 51340 h 573595"/>
                <a:gd name="connsiteX19" fmla="*/ 472440 w 951737"/>
                <a:gd name="connsiteY19" fmla="*/ 0 h 573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51737" h="573595">
                  <a:moveTo>
                    <a:pt x="472440" y="0"/>
                  </a:moveTo>
                  <a:lnTo>
                    <a:pt x="951738" y="0"/>
                  </a:lnTo>
                  <a:lnTo>
                    <a:pt x="951738" y="213265"/>
                  </a:lnTo>
                  <a:cubicBezTo>
                    <a:pt x="951738" y="244983"/>
                    <a:pt x="925830" y="270891"/>
                    <a:pt x="894112" y="270891"/>
                  </a:cubicBezTo>
                  <a:lnTo>
                    <a:pt x="859250" y="270891"/>
                  </a:lnTo>
                  <a:cubicBezTo>
                    <a:pt x="802957" y="270891"/>
                    <a:pt x="784955" y="325946"/>
                    <a:pt x="786574" y="347567"/>
                  </a:cubicBezTo>
                  <a:lnTo>
                    <a:pt x="786574" y="515969"/>
                  </a:lnTo>
                  <a:cubicBezTo>
                    <a:pt x="786574" y="547688"/>
                    <a:pt x="760666" y="573596"/>
                    <a:pt x="728948" y="573596"/>
                  </a:cubicBezTo>
                  <a:lnTo>
                    <a:pt x="472535" y="573596"/>
                  </a:lnTo>
                  <a:lnTo>
                    <a:pt x="475869" y="515969"/>
                  </a:lnTo>
                  <a:lnTo>
                    <a:pt x="475869" y="316802"/>
                  </a:lnTo>
                  <a:cubicBezTo>
                    <a:pt x="472630" y="288131"/>
                    <a:pt x="448056" y="265652"/>
                    <a:pt x="418624" y="265652"/>
                  </a:cubicBezTo>
                  <a:lnTo>
                    <a:pt x="0" y="265652"/>
                  </a:lnTo>
                  <a:lnTo>
                    <a:pt x="0" y="122396"/>
                  </a:lnTo>
                  <a:lnTo>
                    <a:pt x="78772" y="122396"/>
                  </a:lnTo>
                  <a:cubicBezTo>
                    <a:pt x="83725" y="122396"/>
                    <a:pt x="88582" y="122111"/>
                    <a:pt x="93345" y="121729"/>
                  </a:cubicBezTo>
                  <a:cubicBezTo>
                    <a:pt x="96107" y="121444"/>
                    <a:pt x="98488" y="121348"/>
                    <a:pt x="101251" y="121348"/>
                  </a:cubicBezTo>
                  <a:lnTo>
                    <a:pt x="400240" y="121348"/>
                  </a:lnTo>
                  <a:cubicBezTo>
                    <a:pt x="438721" y="121348"/>
                    <a:pt x="468630" y="89821"/>
                    <a:pt x="470249" y="51340"/>
                  </a:cubicBezTo>
                  <a:lnTo>
                    <a:pt x="472440" y="0"/>
                  </a:lnTo>
                  <a:close/>
                </a:path>
              </a:pathLst>
            </a:custGeom>
            <a:solidFill>
              <a:srgbClr val="008500"/>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9" name="Freeform: Shape 198">
              <a:extLst>
                <a:ext uri="{FF2B5EF4-FFF2-40B4-BE49-F238E27FC236}">
                  <a16:creationId xmlns:a16="http://schemas.microsoft.com/office/drawing/2014/main" id="{D56E6DF8-8F4E-49FC-82CE-C1E4C64D32C4}"/>
                </a:ext>
              </a:extLst>
            </p:cNvPr>
            <p:cNvSpPr/>
            <p:nvPr/>
          </p:nvSpPr>
          <p:spPr>
            <a:xfrm>
              <a:off x="3704003" y="3830177"/>
              <a:ext cx="314039" cy="154495"/>
            </a:xfrm>
            <a:custGeom>
              <a:avLst/>
              <a:gdLst>
                <a:gd name="connsiteX0" fmla="*/ 314039 w 314039"/>
                <a:gd name="connsiteY0" fmla="*/ 0 h 154495"/>
                <a:gd name="connsiteX1" fmla="*/ 314039 w 314039"/>
                <a:gd name="connsiteY1" fmla="*/ 96869 h 154495"/>
                <a:gd name="connsiteX2" fmla="*/ 256413 w 314039"/>
                <a:gd name="connsiteY2" fmla="*/ 154496 h 154495"/>
                <a:gd name="connsiteX3" fmla="*/ 0 w 314039"/>
                <a:gd name="connsiteY3" fmla="*/ 154496 h 154495"/>
                <a:gd name="connsiteX4" fmla="*/ 3334 w 314039"/>
                <a:gd name="connsiteY4" fmla="*/ 96869 h 154495"/>
                <a:gd name="connsiteX5" fmla="*/ 3334 w 314039"/>
                <a:gd name="connsiteY5" fmla="*/ 0 h 154495"/>
                <a:gd name="connsiteX6" fmla="*/ 314039 w 314039"/>
                <a:gd name="connsiteY6" fmla="*/ 0 h 15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4039" h="154495">
                  <a:moveTo>
                    <a:pt x="314039" y="0"/>
                  </a:moveTo>
                  <a:lnTo>
                    <a:pt x="314039" y="96869"/>
                  </a:lnTo>
                  <a:cubicBezTo>
                    <a:pt x="314039" y="128588"/>
                    <a:pt x="288131" y="154496"/>
                    <a:pt x="256413" y="154496"/>
                  </a:cubicBezTo>
                  <a:lnTo>
                    <a:pt x="0" y="154496"/>
                  </a:lnTo>
                  <a:lnTo>
                    <a:pt x="3334" y="96869"/>
                  </a:lnTo>
                  <a:lnTo>
                    <a:pt x="3334" y="0"/>
                  </a:lnTo>
                  <a:lnTo>
                    <a:pt x="314039" y="0"/>
                  </a:lnTo>
                  <a:close/>
                </a:path>
              </a:pathLst>
            </a:custGeom>
            <a:solidFill>
              <a:srgbClr val="008500"/>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0" name="Freeform: Shape 199">
              <a:extLst>
                <a:ext uri="{FF2B5EF4-FFF2-40B4-BE49-F238E27FC236}">
                  <a16:creationId xmlns:a16="http://schemas.microsoft.com/office/drawing/2014/main" id="{05570AE7-F299-4371-9772-9C78633B7D15}"/>
                </a:ext>
              </a:extLst>
            </p:cNvPr>
            <p:cNvSpPr/>
            <p:nvPr/>
          </p:nvSpPr>
          <p:spPr>
            <a:xfrm>
              <a:off x="3828495" y="3830462"/>
              <a:ext cx="820769" cy="493014"/>
            </a:xfrm>
            <a:custGeom>
              <a:avLst/>
              <a:gdLst>
                <a:gd name="connsiteX0" fmla="*/ 0 w 820769"/>
                <a:gd name="connsiteY0" fmla="*/ 154210 h 493014"/>
                <a:gd name="connsiteX1" fmla="*/ 41053 w 820769"/>
                <a:gd name="connsiteY1" fmla="*/ 220313 h 493014"/>
                <a:gd name="connsiteX2" fmla="*/ 41053 w 820769"/>
                <a:gd name="connsiteY2" fmla="*/ 239268 h 493014"/>
                <a:gd name="connsiteX3" fmla="*/ 98679 w 820769"/>
                <a:gd name="connsiteY3" fmla="*/ 296894 h 493014"/>
                <a:gd name="connsiteX4" fmla="*/ 126778 w 820769"/>
                <a:gd name="connsiteY4" fmla="*/ 296894 h 493014"/>
                <a:gd name="connsiteX5" fmla="*/ 207740 w 820769"/>
                <a:gd name="connsiteY5" fmla="*/ 377857 h 493014"/>
                <a:gd name="connsiteX6" fmla="*/ 207740 w 820769"/>
                <a:gd name="connsiteY6" fmla="*/ 385001 h 493014"/>
                <a:gd name="connsiteX7" fmla="*/ 207740 w 820769"/>
                <a:gd name="connsiteY7" fmla="*/ 386524 h 493014"/>
                <a:gd name="connsiteX8" fmla="*/ 207740 w 820769"/>
                <a:gd name="connsiteY8" fmla="*/ 386524 h 493014"/>
                <a:gd name="connsiteX9" fmla="*/ 207835 w 820769"/>
                <a:gd name="connsiteY9" fmla="*/ 387953 h 493014"/>
                <a:gd name="connsiteX10" fmla="*/ 207835 w 820769"/>
                <a:gd name="connsiteY10" fmla="*/ 387953 h 493014"/>
                <a:gd name="connsiteX11" fmla="*/ 207931 w 820769"/>
                <a:gd name="connsiteY11" fmla="*/ 389382 h 493014"/>
                <a:gd name="connsiteX12" fmla="*/ 207931 w 820769"/>
                <a:gd name="connsiteY12" fmla="*/ 389382 h 493014"/>
                <a:gd name="connsiteX13" fmla="*/ 208026 w 820769"/>
                <a:gd name="connsiteY13" fmla="*/ 390811 h 493014"/>
                <a:gd name="connsiteX14" fmla="*/ 208026 w 820769"/>
                <a:gd name="connsiteY14" fmla="*/ 390811 h 493014"/>
                <a:gd name="connsiteX15" fmla="*/ 208216 w 820769"/>
                <a:gd name="connsiteY15" fmla="*/ 392239 h 493014"/>
                <a:gd name="connsiteX16" fmla="*/ 208216 w 820769"/>
                <a:gd name="connsiteY16" fmla="*/ 392239 h 493014"/>
                <a:gd name="connsiteX17" fmla="*/ 208407 w 820769"/>
                <a:gd name="connsiteY17" fmla="*/ 393668 h 493014"/>
                <a:gd name="connsiteX18" fmla="*/ 208407 w 820769"/>
                <a:gd name="connsiteY18" fmla="*/ 393668 h 493014"/>
                <a:gd name="connsiteX19" fmla="*/ 208597 w 820769"/>
                <a:gd name="connsiteY19" fmla="*/ 395097 h 493014"/>
                <a:gd name="connsiteX20" fmla="*/ 208597 w 820769"/>
                <a:gd name="connsiteY20" fmla="*/ 395097 h 493014"/>
                <a:gd name="connsiteX21" fmla="*/ 230886 w 820769"/>
                <a:gd name="connsiteY21" fmla="*/ 431102 h 493014"/>
                <a:gd name="connsiteX22" fmla="*/ 230886 w 820769"/>
                <a:gd name="connsiteY22" fmla="*/ 431102 h 493014"/>
                <a:gd name="connsiteX23" fmla="*/ 232029 w 820769"/>
                <a:gd name="connsiteY23" fmla="*/ 431959 h 493014"/>
                <a:gd name="connsiteX24" fmla="*/ 232029 w 820769"/>
                <a:gd name="connsiteY24" fmla="*/ 431959 h 493014"/>
                <a:gd name="connsiteX25" fmla="*/ 233172 w 820769"/>
                <a:gd name="connsiteY25" fmla="*/ 432721 h 493014"/>
                <a:gd name="connsiteX26" fmla="*/ 233172 w 820769"/>
                <a:gd name="connsiteY26" fmla="*/ 432721 h 493014"/>
                <a:gd name="connsiteX27" fmla="*/ 234315 w 820769"/>
                <a:gd name="connsiteY27" fmla="*/ 433483 h 493014"/>
                <a:gd name="connsiteX28" fmla="*/ 234315 w 820769"/>
                <a:gd name="connsiteY28" fmla="*/ 433483 h 493014"/>
                <a:gd name="connsiteX29" fmla="*/ 235458 w 820769"/>
                <a:gd name="connsiteY29" fmla="*/ 434245 h 493014"/>
                <a:gd name="connsiteX30" fmla="*/ 235458 w 820769"/>
                <a:gd name="connsiteY30" fmla="*/ 434245 h 493014"/>
                <a:gd name="connsiteX31" fmla="*/ 236029 w 820769"/>
                <a:gd name="connsiteY31" fmla="*/ 434530 h 493014"/>
                <a:gd name="connsiteX32" fmla="*/ 237363 w 820769"/>
                <a:gd name="connsiteY32" fmla="*/ 435293 h 493014"/>
                <a:gd name="connsiteX33" fmla="*/ 237934 w 820769"/>
                <a:gd name="connsiteY33" fmla="*/ 435578 h 493014"/>
                <a:gd name="connsiteX34" fmla="*/ 237934 w 820769"/>
                <a:gd name="connsiteY34" fmla="*/ 435578 h 493014"/>
                <a:gd name="connsiteX35" fmla="*/ 239173 w 820769"/>
                <a:gd name="connsiteY35" fmla="*/ 436245 h 493014"/>
                <a:gd name="connsiteX36" fmla="*/ 239173 w 820769"/>
                <a:gd name="connsiteY36" fmla="*/ 436245 h 493014"/>
                <a:gd name="connsiteX37" fmla="*/ 240411 w 820769"/>
                <a:gd name="connsiteY37" fmla="*/ 436912 h 493014"/>
                <a:gd name="connsiteX38" fmla="*/ 240411 w 820769"/>
                <a:gd name="connsiteY38" fmla="*/ 436912 h 493014"/>
                <a:gd name="connsiteX39" fmla="*/ 241649 w 820769"/>
                <a:gd name="connsiteY39" fmla="*/ 437483 h 493014"/>
                <a:gd name="connsiteX40" fmla="*/ 241649 w 820769"/>
                <a:gd name="connsiteY40" fmla="*/ 437483 h 493014"/>
                <a:gd name="connsiteX41" fmla="*/ 242888 w 820769"/>
                <a:gd name="connsiteY41" fmla="*/ 438055 h 493014"/>
                <a:gd name="connsiteX42" fmla="*/ 242888 w 820769"/>
                <a:gd name="connsiteY42" fmla="*/ 438055 h 493014"/>
                <a:gd name="connsiteX43" fmla="*/ 244221 w 820769"/>
                <a:gd name="connsiteY43" fmla="*/ 438626 h 493014"/>
                <a:gd name="connsiteX44" fmla="*/ 244221 w 820769"/>
                <a:gd name="connsiteY44" fmla="*/ 438626 h 493014"/>
                <a:gd name="connsiteX45" fmla="*/ 245554 w 820769"/>
                <a:gd name="connsiteY45" fmla="*/ 439103 h 493014"/>
                <a:gd name="connsiteX46" fmla="*/ 245554 w 820769"/>
                <a:gd name="connsiteY46" fmla="*/ 439103 h 493014"/>
                <a:gd name="connsiteX47" fmla="*/ 246888 w 820769"/>
                <a:gd name="connsiteY47" fmla="*/ 439579 h 493014"/>
                <a:gd name="connsiteX48" fmla="*/ 246888 w 820769"/>
                <a:gd name="connsiteY48" fmla="*/ 439579 h 493014"/>
                <a:gd name="connsiteX49" fmla="*/ 247174 w 820769"/>
                <a:gd name="connsiteY49" fmla="*/ 439674 h 493014"/>
                <a:gd name="connsiteX50" fmla="*/ 249269 w 820769"/>
                <a:gd name="connsiteY50" fmla="*/ 440341 h 493014"/>
                <a:gd name="connsiteX51" fmla="*/ 249555 w 820769"/>
                <a:gd name="connsiteY51" fmla="*/ 440436 h 493014"/>
                <a:gd name="connsiteX52" fmla="*/ 249555 w 820769"/>
                <a:gd name="connsiteY52" fmla="*/ 440436 h 493014"/>
                <a:gd name="connsiteX53" fmla="*/ 250888 w 820769"/>
                <a:gd name="connsiteY53" fmla="*/ 440817 h 493014"/>
                <a:gd name="connsiteX54" fmla="*/ 250888 w 820769"/>
                <a:gd name="connsiteY54" fmla="*/ 440817 h 493014"/>
                <a:gd name="connsiteX55" fmla="*/ 252222 w 820769"/>
                <a:gd name="connsiteY55" fmla="*/ 441198 h 493014"/>
                <a:gd name="connsiteX56" fmla="*/ 252222 w 820769"/>
                <a:gd name="connsiteY56" fmla="*/ 441198 h 493014"/>
                <a:gd name="connsiteX57" fmla="*/ 253651 w 820769"/>
                <a:gd name="connsiteY57" fmla="*/ 441484 h 493014"/>
                <a:gd name="connsiteX58" fmla="*/ 253651 w 820769"/>
                <a:gd name="connsiteY58" fmla="*/ 441484 h 493014"/>
                <a:gd name="connsiteX59" fmla="*/ 255079 w 820769"/>
                <a:gd name="connsiteY59" fmla="*/ 441770 h 493014"/>
                <a:gd name="connsiteX60" fmla="*/ 255079 w 820769"/>
                <a:gd name="connsiteY60" fmla="*/ 441770 h 493014"/>
                <a:gd name="connsiteX61" fmla="*/ 255365 w 820769"/>
                <a:gd name="connsiteY61" fmla="*/ 441770 h 493014"/>
                <a:gd name="connsiteX62" fmla="*/ 257746 w 820769"/>
                <a:gd name="connsiteY62" fmla="*/ 442151 h 493014"/>
                <a:gd name="connsiteX63" fmla="*/ 258032 w 820769"/>
                <a:gd name="connsiteY63" fmla="*/ 442151 h 493014"/>
                <a:gd name="connsiteX64" fmla="*/ 258032 w 820769"/>
                <a:gd name="connsiteY64" fmla="*/ 442151 h 493014"/>
                <a:gd name="connsiteX65" fmla="*/ 259461 w 820769"/>
                <a:gd name="connsiteY65" fmla="*/ 442341 h 493014"/>
                <a:gd name="connsiteX66" fmla="*/ 259461 w 820769"/>
                <a:gd name="connsiteY66" fmla="*/ 442341 h 493014"/>
                <a:gd name="connsiteX67" fmla="*/ 260890 w 820769"/>
                <a:gd name="connsiteY67" fmla="*/ 442436 h 493014"/>
                <a:gd name="connsiteX68" fmla="*/ 260890 w 820769"/>
                <a:gd name="connsiteY68" fmla="*/ 442436 h 493014"/>
                <a:gd name="connsiteX69" fmla="*/ 262318 w 820769"/>
                <a:gd name="connsiteY69" fmla="*/ 442531 h 493014"/>
                <a:gd name="connsiteX70" fmla="*/ 262318 w 820769"/>
                <a:gd name="connsiteY70" fmla="*/ 442531 h 493014"/>
                <a:gd name="connsiteX71" fmla="*/ 262795 w 820769"/>
                <a:gd name="connsiteY71" fmla="*/ 442531 h 493014"/>
                <a:gd name="connsiteX72" fmla="*/ 265938 w 820769"/>
                <a:gd name="connsiteY72" fmla="*/ 442627 h 493014"/>
                <a:gd name="connsiteX73" fmla="*/ 431768 w 820769"/>
                <a:gd name="connsiteY73" fmla="*/ 442627 h 493014"/>
                <a:gd name="connsiteX74" fmla="*/ 434054 w 820769"/>
                <a:gd name="connsiteY74" fmla="*/ 442627 h 493014"/>
                <a:gd name="connsiteX75" fmla="*/ 509016 w 820769"/>
                <a:gd name="connsiteY75" fmla="*/ 493014 h 493014"/>
                <a:gd name="connsiteX76" fmla="*/ 506349 w 820769"/>
                <a:gd name="connsiteY76" fmla="*/ 345377 h 493014"/>
                <a:gd name="connsiteX77" fmla="*/ 423767 w 820769"/>
                <a:gd name="connsiteY77" fmla="*/ 276130 h 493014"/>
                <a:gd name="connsiteX78" fmla="*/ 408622 w 820769"/>
                <a:gd name="connsiteY78" fmla="*/ 276130 h 493014"/>
                <a:gd name="connsiteX79" fmla="*/ 350996 w 820769"/>
                <a:gd name="connsiteY79" fmla="*/ 218504 h 493014"/>
                <a:gd name="connsiteX80" fmla="*/ 350996 w 820769"/>
                <a:gd name="connsiteY80" fmla="*/ 198501 h 493014"/>
                <a:gd name="connsiteX81" fmla="*/ 408622 w 820769"/>
                <a:gd name="connsiteY81" fmla="*/ 140875 h 493014"/>
                <a:gd name="connsiteX82" fmla="*/ 820769 w 820769"/>
                <a:gd name="connsiteY82" fmla="*/ 140875 h 493014"/>
                <a:gd name="connsiteX83" fmla="*/ 820769 w 820769"/>
                <a:gd name="connsiteY83" fmla="*/ 0 h 493014"/>
                <a:gd name="connsiteX84" fmla="*/ 189547 w 820769"/>
                <a:gd name="connsiteY84" fmla="*/ 0 h 493014"/>
                <a:gd name="connsiteX85" fmla="*/ 189547 w 820769"/>
                <a:gd name="connsiteY85" fmla="*/ 96869 h 493014"/>
                <a:gd name="connsiteX86" fmla="*/ 131921 w 820769"/>
                <a:gd name="connsiteY86" fmla="*/ 154496 h 493014"/>
                <a:gd name="connsiteX87" fmla="*/ 0 w 820769"/>
                <a:gd name="connsiteY87" fmla="*/ 154496 h 493014"/>
                <a:gd name="connsiteX88" fmla="*/ 0 w 820769"/>
                <a:gd name="connsiteY88" fmla="*/ 154210 h 493014"/>
                <a:gd name="connsiteX89" fmla="*/ 207740 w 820769"/>
                <a:gd name="connsiteY89" fmla="*/ 384905 h 493014"/>
                <a:gd name="connsiteX90" fmla="*/ 207740 w 820769"/>
                <a:gd name="connsiteY90" fmla="*/ 384905 h 493014"/>
                <a:gd name="connsiteX91" fmla="*/ 207740 w 820769"/>
                <a:gd name="connsiteY91" fmla="*/ 384905 h 49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820769" h="493014">
                  <a:moveTo>
                    <a:pt x="0" y="154210"/>
                  </a:moveTo>
                  <a:cubicBezTo>
                    <a:pt x="24003" y="154496"/>
                    <a:pt x="41053" y="169450"/>
                    <a:pt x="41053" y="220313"/>
                  </a:cubicBezTo>
                  <a:lnTo>
                    <a:pt x="41053" y="239268"/>
                  </a:lnTo>
                  <a:cubicBezTo>
                    <a:pt x="41053" y="270986"/>
                    <a:pt x="66961" y="296894"/>
                    <a:pt x="98679" y="296894"/>
                  </a:cubicBezTo>
                  <a:lnTo>
                    <a:pt x="126778" y="296894"/>
                  </a:lnTo>
                  <a:cubicBezTo>
                    <a:pt x="171355" y="296894"/>
                    <a:pt x="207740" y="333280"/>
                    <a:pt x="207740" y="377857"/>
                  </a:cubicBezTo>
                  <a:lnTo>
                    <a:pt x="207740" y="385001"/>
                  </a:lnTo>
                  <a:lnTo>
                    <a:pt x="207740" y="386524"/>
                  </a:lnTo>
                  <a:lnTo>
                    <a:pt x="207740" y="386524"/>
                  </a:lnTo>
                  <a:lnTo>
                    <a:pt x="207835" y="387953"/>
                  </a:lnTo>
                  <a:lnTo>
                    <a:pt x="207835" y="387953"/>
                  </a:lnTo>
                  <a:lnTo>
                    <a:pt x="207931" y="389382"/>
                  </a:lnTo>
                  <a:lnTo>
                    <a:pt x="207931" y="389382"/>
                  </a:lnTo>
                  <a:lnTo>
                    <a:pt x="208026" y="390811"/>
                  </a:lnTo>
                  <a:lnTo>
                    <a:pt x="208026" y="390811"/>
                  </a:lnTo>
                  <a:lnTo>
                    <a:pt x="208216" y="392239"/>
                  </a:lnTo>
                  <a:lnTo>
                    <a:pt x="208216" y="392239"/>
                  </a:lnTo>
                  <a:lnTo>
                    <a:pt x="208407" y="393668"/>
                  </a:lnTo>
                  <a:lnTo>
                    <a:pt x="208407" y="393668"/>
                  </a:lnTo>
                  <a:lnTo>
                    <a:pt x="208597" y="395097"/>
                  </a:lnTo>
                  <a:lnTo>
                    <a:pt x="208597" y="395097"/>
                  </a:lnTo>
                  <a:cubicBezTo>
                    <a:pt x="211074" y="409289"/>
                    <a:pt x="219265" y="422243"/>
                    <a:pt x="230886" y="431102"/>
                  </a:cubicBezTo>
                  <a:lnTo>
                    <a:pt x="230886" y="431102"/>
                  </a:lnTo>
                  <a:lnTo>
                    <a:pt x="232029" y="431959"/>
                  </a:lnTo>
                  <a:lnTo>
                    <a:pt x="232029" y="431959"/>
                  </a:lnTo>
                  <a:lnTo>
                    <a:pt x="233172" y="432721"/>
                  </a:lnTo>
                  <a:lnTo>
                    <a:pt x="233172" y="432721"/>
                  </a:lnTo>
                  <a:lnTo>
                    <a:pt x="234315" y="433483"/>
                  </a:lnTo>
                  <a:lnTo>
                    <a:pt x="234315" y="433483"/>
                  </a:lnTo>
                  <a:lnTo>
                    <a:pt x="235458" y="434245"/>
                  </a:lnTo>
                  <a:lnTo>
                    <a:pt x="235458" y="434245"/>
                  </a:lnTo>
                  <a:lnTo>
                    <a:pt x="236029" y="434530"/>
                  </a:lnTo>
                  <a:cubicBezTo>
                    <a:pt x="236506" y="434816"/>
                    <a:pt x="236887" y="435007"/>
                    <a:pt x="237363" y="435293"/>
                  </a:cubicBezTo>
                  <a:lnTo>
                    <a:pt x="237934" y="435578"/>
                  </a:lnTo>
                  <a:lnTo>
                    <a:pt x="237934" y="435578"/>
                  </a:lnTo>
                  <a:lnTo>
                    <a:pt x="239173" y="436245"/>
                  </a:lnTo>
                  <a:lnTo>
                    <a:pt x="239173" y="436245"/>
                  </a:lnTo>
                  <a:lnTo>
                    <a:pt x="240411" y="436912"/>
                  </a:lnTo>
                  <a:lnTo>
                    <a:pt x="240411" y="436912"/>
                  </a:lnTo>
                  <a:lnTo>
                    <a:pt x="241649" y="437483"/>
                  </a:lnTo>
                  <a:lnTo>
                    <a:pt x="241649" y="437483"/>
                  </a:lnTo>
                  <a:cubicBezTo>
                    <a:pt x="242030" y="437674"/>
                    <a:pt x="242506" y="437864"/>
                    <a:pt x="242888" y="438055"/>
                  </a:cubicBezTo>
                  <a:lnTo>
                    <a:pt x="242888" y="438055"/>
                  </a:lnTo>
                  <a:lnTo>
                    <a:pt x="244221" y="438626"/>
                  </a:lnTo>
                  <a:lnTo>
                    <a:pt x="244221" y="438626"/>
                  </a:lnTo>
                  <a:lnTo>
                    <a:pt x="245554" y="439103"/>
                  </a:lnTo>
                  <a:lnTo>
                    <a:pt x="245554" y="439103"/>
                  </a:lnTo>
                  <a:lnTo>
                    <a:pt x="246888" y="439579"/>
                  </a:lnTo>
                  <a:lnTo>
                    <a:pt x="246888" y="439579"/>
                  </a:lnTo>
                  <a:lnTo>
                    <a:pt x="247174" y="439674"/>
                  </a:lnTo>
                  <a:cubicBezTo>
                    <a:pt x="247936" y="439864"/>
                    <a:pt x="248507" y="440055"/>
                    <a:pt x="249269" y="440341"/>
                  </a:cubicBezTo>
                  <a:lnTo>
                    <a:pt x="249555" y="440436"/>
                  </a:lnTo>
                  <a:lnTo>
                    <a:pt x="249555" y="440436"/>
                  </a:lnTo>
                  <a:lnTo>
                    <a:pt x="250888" y="440817"/>
                  </a:lnTo>
                  <a:lnTo>
                    <a:pt x="250888" y="440817"/>
                  </a:lnTo>
                  <a:lnTo>
                    <a:pt x="252222" y="441198"/>
                  </a:lnTo>
                  <a:lnTo>
                    <a:pt x="252222" y="441198"/>
                  </a:lnTo>
                  <a:lnTo>
                    <a:pt x="253651" y="441484"/>
                  </a:lnTo>
                  <a:lnTo>
                    <a:pt x="253651" y="441484"/>
                  </a:lnTo>
                  <a:cubicBezTo>
                    <a:pt x="254127" y="441579"/>
                    <a:pt x="254603" y="441674"/>
                    <a:pt x="255079" y="441770"/>
                  </a:cubicBezTo>
                  <a:lnTo>
                    <a:pt x="255079" y="441770"/>
                  </a:lnTo>
                  <a:lnTo>
                    <a:pt x="255365" y="441770"/>
                  </a:lnTo>
                  <a:cubicBezTo>
                    <a:pt x="256222" y="441865"/>
                    <a:pt x="256889" y="442055"/>
                    <a:pt x="257746" y="442151"/>
                  </a:cubicBezTo>
                  <a:lnTo>
                    <a:pt x="258032" y="442151"/>
                  </a:lnTo>
                  <a:lnTo>
                    <a:pt x="258032" y="442151"/>
                  </a:lnTo>
                  <a:lnTo>
                    <a:pt x="259461" y="442341"/>
                  </a:lnTo>
                  <a:lnTo>
                    <a:pt x="259461" y="442341"/>
                  </a:lnTo>
                  <a:lnTo>
                    <a:pt x="260890" y="442436"/>
                  </a:lnTo>
                  <a:lnTo>
                    <a:pt x="260890" y="442436"/>
                  </a:lnTo>
                  <a:lnTo>
                    <a:pt x="262318" y="442531"/>
                  </a:lnTo>
                  <a:lnTo>
                    <a:pt x="262318" y="442531"/>
                  </a:lnTo>
                  <a:lnTo>
                    <a:pt x="262795" y="442531"/>
                  </a:lnTo>
                  <a:cubicBezTo>
                    <a:pt x="263938" y="442531"/>
                    <a:pt x="264795" y="442627"/>
                    <a:pt x="265938" y="442627"/>
                  </a:cubicBezTo>
                  <a:lnTo>
                    <a:pt x="431768" y="442627"/>
                  </a:lnTo>
                  <a:lnTo>
                    <a:pt x="434054" y="442627"/>
                  </a:lnTo>
                  <a:cubicBezTo>
                    <a:pt x="467868" y="442627"/>
                    <a:pt x="496824" y="463487"/>
                    <a:pt x="509016" y="493014"/>
                  </a:cubicBezTo>
                  <a:lnTo>
                    <a:pt x="506349" y="345377"/>
                  </a:lnTo>
                  <a:cubicBezTo>
                    <a:pt x="505015" y="273463"/>
                    <a:pt x="439007" y="276606"/>
                    <a:pt x="423767" y="276130"/>
                  </a:cubicBezTo>
                  <a:lnTo>
                    <a:pt x="408622" y="276130"/>
                  </a:lnTo>
                  <a:cubicBezTo>
                    <a:pt x="376904" y="276130"/>
                    <a:pt x="350996" y="250222"/>
                    <a:pt x="350996" y="218504"/>
                  </a:cubicBezTo>
                  <a:lnTo>
                    <a:pt x="350996" y="198501"/>
                  </a:lnTo>
                  <a:cubicBezTo>
                    <a:pt x="350996" y="166783"/>
                    <a:pt x="376904" y="140875"/>
                    <a:pt x="408622" y="140875"/>
                  </a:cubicBezTo>
                  <a:lnTo>
                    <a:pt x="820769" y="140875"/>
                  </a:lnTo>
                  <a:lnTo>
                    <a:pt x="820769" y="0"/>
                  </a:lnTo>
                  <a:lnTo>
                    <a:pt x="189547" y="0"/>
                  </a:lnTo>
                  <a:lnTo>
                    <a:pt x="189547" y="96869"/>
                  </a:lnTo>
                  <a:cubicBezTo>
                    <a:pt x="189547" y="128588"/>
                    <a:pt x="163639" y="154496"/>
                    <a:pt x="131921" y="154496"/>
                  </a:cubicBezTo>
                  <a:lnTo>
                    <a:pt x="0" y="154496"/>
                  </a:lnTo>
                  <a:lnTo>
                    <a:pt x="0" y="154210"/>
                  </a:lnTo>
                  <a:close/>
                  <a:moveTo>
                    <a:pt x="207740" y="384905"/>
                  </a:moveTo>
                  <a:lnTo>
                    <a:pt x="207740" y="384905"/>
                  </a:lnTo>
                  <a:lnTo>
                    <a:pt x="207740" y="384905"/>
                  </a:lnTo>
                  <a:close/>
                </a:path>
              </a:pathLst>
            </a:custGeom>
            <a:solidFill>
              <a:srgbClr val="008500"/>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1" name="Freeform: Shape 200">
              <a:extLst>
                <a:ext uri="{FF2B5EF4-FFF2-40B4-BE49-F238E27FC236}">
                  <a16:creationId xmlns:a16="http://schemas.microsoft.com/office/drawing/2014/main" id="{E9430146-51AE-4687-98A3-5DDD6C9B5328}"/>
                </a:ext>
              </a:extLst>
            </p:cNvPr>
            <p:cNvSpPr/>
            <p:nvPr/>
          </p:nvSpPr>
          <p:spPr>
            <a:xfrm>
              <a:off x="5452983" y="5721461"/>
              <a:ext cx="448627" cy="135254"/>
            </a:xfrm>
            <a:custGeom>
              <a:avLst/>
              <a:gdLst>
                <a:gd name="connsiteX0" fmla="*/ 0 w 448627"/>
                <a:gd name="connsiteY0" fmla="*/ 57626 h 135254"/>
                <a:gd name="connsiteX1" fmla="*/ 0 w 448627"/>
                <a:gd name="connsiteY1" fmla="*/ 77628 h 135254"/>
                <a:gd name="connsiteX2" fmla="*/ 57626 w 448627"/>
                <a:gd name="connsiteY2" fmla="*/ 135255 h 135254"/>
                <a:gd name="connsiteX3" fmla="*/ 391001 w 448627"/>
                <a:gd name="connsiteY3" fmla="*/ 135255 h 135254"/>
                <a:gd name="connsiteX4" fmla="*/ 448627 w 448627"/>
                <a:gd name="connsiteY4" fmla="*/ 77628 h 135254"/>
                <a:gd name="connsiteX5" fmla="*/ 448627 w 448627"/>
                <a:gd name="connsiteY5" fmla="*/ 57626 h 135254"/>
                <a:gd name="connsiteX6" fmla="*/ 391001 w 448627"/>
                <a:gd name="connsiteY6" fmla="*/ 0 h 135254"/>
                <a:gd name="connsiteX7" fmla="*/ 57626 w 448627"/>
                <a:gd name="connsiteY7" fmla="*/ 0 h 135254"/>
                <a:gd name="connsiteX8" fmla="*/ 0 w 448627"/>
                <a:gd name="connsiteY8" fmla="*/ 57626 h 13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627" h="135254">
                  <a:moveTo>
                    <a:pt x="0" y="57626"/>
                  </a:moveTo>
                  <a:lnTo>
                    <a:pt x="0" y="77628"/>
                  </a:lnTo>
                  <a:cubicBezTo>
                    <a:pt x="0" y="109347"/>
                    <a:pt x="25908" y="135255"/>
                    <a:pt x="57626" y="135255"/>
                  </a:cubicBezTo>
                  <a:lnTo>
                    <a:pt x="391001" y="135255"/>
                  </a:lnTo>
                  <a:cubicBezTo>
                    <a:pt x="422720" y="135255"/>
                    <a:pt x="448627" y="109347"/>
                    <a:pt x="448627" y="77628"/>
                  </a:cubicBezTo>
                  <a:lnTo>
                    <a:pt x="448627" y="57626"/>
                  </a:lnTo>
                  <a:cubicBezTo>
                    <a:pt x="448627" y="25908"/>
                    <a:pt x="422720" y="0"/>
                    <a:pt x="391001" y="0"/>
                  </a:cubicBezTo>
                  <a:lnTo>
                    <a:pt x="57626" y="0"/>
                  </a:lnTo>
                  <a:cubicBezTo>
                    <a:pt x="26003" y="0"/>
                    <a:pt x="0" y="25908"/>
                    <a:pt x="0" y="57626"/>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2" name="Freeform: Shape 201">
              <a:extLst>
                <a:ext uri="{FF2B5EF4-FFF2-40B4-BE49-F238E27FC236}">
                  <a16:creationId xmlns:a16="http://schemas.microsoft.com/office/drawing/2014/main" id="{119128E5-7A13-49F5-99F5-7FB560005A5D}"/>
                </a:ext>
              </a:extLst>
            </p:cNvPr>
            <p:cNvSpPr/>
            <p:nvPr/>
          </p:nvSpPr>
          <p:spPr>
            <a:xfrm>
              <a:off x="4806046" y="4414821"/>
              <a:ext cx="945927" cy="1170241"/>
            </a:xfrm>
            <a:custGeom>
              <a:avLst/>
              <a:gdLst>
                <a:gd name="connsiteX0" fmla="*/ 168402 w 945927"/>
                <a:gd name="connsiteY0" fmla="*/ 288131 h 1170241"/>
                <a:gd name="connsiteX1" fmla="*/ 168402 w 945927"/>
                <a:gd name="connsiteY1" fmla="*/ 520827 h 1170241"/>
                <a:gd name="connsiteX2" fmla="*/ 110776 w 945927"/>
                <a:gd name="connsiteY2" fmla="*/ 578453 h 1170241"/>
                <a:gd name="connsiteX3" fmla="*/ 0 w 945927"/>
                <a:gd name="connsiteY3" fmla="*/ 578453 h 1170241"/>
                <a:gd name="connsiteX4" fmla="*/ 0 w 945927"/>
                <a:gd name="connsiteY4" fmla="*/ 664083 h 1170241"/>
                <a:gd name="connsiteX5" fmla="*/ 0 w 945927"/>
                <a:gd name="connsiteY5" fmla="*/ 665607 h 1170241"/>
                <a:gd name="connsiteX6" fmla="*/ 0 w 945927"/>
                <a:gd name="connsiteY6" fmla="*/ 665607 h 1170241"/>
                <a:gd name="connsiteX7" fmla="*/ 95 w 945927"/>
                <a:gd name="connsiteY7" fmla="*/ 667036 h 1170241"/>
                <a:gd name="connsiteX8" fmla="*/ 95 w 945927"/>
                <a:gd name="connsiteY8" fmla="*/ 667036 h 1170241"/>
                <a:gd name="connsiteX9" fmla="*/ 190 w 945927"/>
                <a:gd name="connsiteY9" fmla="*/ 668465 h 1170241"/>
                <a:gd name="connsiteX10" fmla="*/ 190 w 945927"/>
                <a:gd name="connsiteY10" fmla="*/ 668465 h 1170241"/>
                <a:gd name="connsiteX11" fmla="*/ 286 w 945927"/>
                <a:gd name="connsiteY11" fmla="*/ 669893 h 1170241"/>
                <a:gd name="connsiteX12" fmla="*/ 286 w 945927"/>
                <a:gd name="connsiteY12" fmla="*/ 669893 h 1170241"/>
                <a:gd name="connsiteX13" fmla="*/ 476 w 945927"/>
                <a:gd name="connsiteY13" fmla="*/ 671322 h 1170241"/>
                <a:gd name="connsiteX14" fmla="*/ 476 w 945927"/>
                <a:gd name="connsiteY14" fmla="*/ 671322 h 1170241"/>
                <a:gd name="connsiteX15" fmla="*/ 667 w 945927"/>
                <a:gd name="connsiteY15" fmla="*/ 672751 h 1170241"/>
                <a:gd name="connsiteX16" fmla="*/ 667 w 945927"/>
                <a:gd name="connsiteY16" fmla="*/ 672751 h 1170241"/>
                <a:gd name="connsiteX17" fmla="*/ 29623 w 945927"/>
                <a:gd name="connsiteY17" fmla="*/ 714375 h 1170241"/>
                <a:gd name="connsiteX18" fmla="*/ 30194 w 945927"/>
                <a:gd name="connsiteY18" fmla="*/ 714661 h 1170241"/>
                <a:gd name="connsiteX19" fmla="*/ 30194 w 945927"/>
                <a:gd name="connsiteY19" fmla="*/ 714661 h 1170241"/>
                <a:gd name="connsiteX20" fmla="*/ 31432 w 945927"/>
                <a:gd name="connsiteY20" fmla="*/ 715328 h 1170241"/>
                <a:gd name="connsiteX21" fmla="*/ 31432 w 945927"/>
                <a:gd name="connsiteY21" fmla="*/ 715328 h 1170241"/>
                <a:gd name="connsiteX22" fmla="*/ 32671 w 945927"/>
                <a:gd name="connsiteY22" fmla="*/ 715994 h 1170241"/>
                <a:gd name="connsiteX23" fmla="*/ 32671 w 945927"/>
                <a:gd name="connsiteY23" fmla="*/ 715994 h 1170241"/>
                <a:gd name="connsiteX24" fmla="*/ 33909 w 945927"/>
                <a:gd name="connsiteY24" fmla="*/ 716566 h 1170241"/>
                <a:gd name="connsiteX25" fmla="*/ 33909 w 945927"/>
                <a:gd name="connsiteY25" fmla="*/ 716566 h 1170241"/>
                <a:gd name="connsiteX26" fmla="*/ 35147 w 945927"/>
                <a:gd name="connsiteY26" fmla="*/ 717137 h 1170241"/>
                <a:gd name="connsiteX27" fmla="*/ 35147 w 945927"/>
                <a:gd name="connsiteY27" fmla="*/ 717137 h 1170241"/>
                <a:gd name="connsiteX28" fmla="*/ 36481 w 945927"/>
                <a:gd name="connsiteY28" fmla="*/ 717709 h 1170241"/>
                <a:gd name="connsiteX29" fmla="*/ 36481 w 945927"/>
                <a:gd name="connsiteY29" fmla="*/ 717709 h 1170241"/>
                <a:gd name="connsiteX30" fmla="*/ 37814 w 945927"/>
                <a:gd name="connsiteY30" fmla="*/ 718185 h 1170241"/>
                <a:gd name="connsiteX31" fmla="*/ 37814 w 945927"/>
                <a:gd name="connsiteY31" fmla="*/ 718185 h 1170241"/>
                <a:gd name="connsiteX32" fmla="*/ 39148 w 945927"/>
                <a:gd name="connsiteY32" fmla="*/ 718661 h 1170241"/>
                <a:gd name="connsiteX33" fmla="*/ 39148 w 945927"/>
                <a:gd name="connsiteY33" fmla="*/ 718661 h 1170241"/>
                <a:gd name="connsiteX34" fmla="*/ 39433 w 945927"/>
                <a:gd name="connsiteY34" fmla="*/ 718756 h 1170241"/>
                <a:gd name="connsiteX35" fmla="*/ 41529 w 945927"/>
                <a:gd name="connsiteY35" fmla="*/ 719423 h 1170241"/>
                <a:gd name="connsiteX36" fmla="*/ 41815 w 945927"/>
                <a:gd name="connsiteY36" fmla="*/ 719519 h 1170241"/>
                <a:gd name="connsiteX37" fmla="*/ 41815 w 945927"/>
                <a:gd name="connsiteY37" fmla="*/ 719519 h 1170241"/>
                <a:gd name="connsiteX38" fmla="*/ 43148 w 945927"/>
                <a:gd name="connsiteY38" fmla="*/ 719899 h 1170241"/>
                <a:gd name="connsiteX39" fmla="*/ 43148 w 945927"/>
                <a:gd name="connsiteY39" fmla="*/ 719899 h 1170241"/>
                <a:gd name="connsiteX40" fmla="*/ 44482 w 945927"/>
                <a:gd name="connsiteY40" fmla="*/ 720280 h 1170241"/>
                <a:gd name="connsiteX41" fmla="*/ 44482 w 945927"/>
                <a:gd name="connsiteY41" fmla="*/ 720280 h 1170241"/>
                <a:gd name="connsiteX42" fmla="*/ 45910 w 945927"/>
                <a:gd name="connsiteY42" fmla="*/ 720566 h 1170241"/>
                <a:gd name="connsiteX43" fmla="*/ 45910 w 945927"/>
                <a:gd name="connsiteY43" fmla="*/ 720566 h 1170241"/>
                <a:gd name="connsiteX44" fmla="*/ 47339 w 945927"/>
                <a:gd name="connsiteY44" fmla="*/ 720852 h 1170241"/>
                <a:gd name="connsiteX45" fmla="*/ 47339 w 945927"/>
                <a:gd name="connsiteY45" fmla="*/ 720852 h 1170241"/>
                <a:gd name="connsiteX46" fmla="*/ 47625 w 945927"/>
                <a:gd name="connsiteY46" fmla="*/ 720852 h 1170241"/>
                <a:gd name="connsiteX47" fmla="*/ 50006 w 945927"/>
                <a:gd name="connsiteY47" fmla="*/ 721233 h 1170241"/>
                <a:gd name="connsiteX48" fmla="*/ 50292 w 945927"/>
                <a:gd name="connsiteY48" fmla="*/ 721233 h 1170241"/>
                <a:gd name="connsiteX49" fmla="*/ 50292 w 945927"/>
                <a:gd name="connsiteY49" fmla="*/ 721233 h 1170241"/>
                <a:gd name="connsiteX50" fmla="*/ 51721 w 945927"/>
                <a:gd name="connsiteY50" fmla="*/ 721424 h 1170241"/>
                <a:gd name="connsiteX51" fmla="*/ 51721 w 945927"/>
                <a:gd name="connsiteY51" fmla="*/ 721424 h 1170241"/>
                <a:gd name="connsiteX52" fmla="*/ 53149 w 945927"/>
                <a:gd name="connsiteY52" fmla="*/ 721518 h 1170241"/>
                <a:gd name="connsiteX53" fmla="*/ 53149 w 945927"/>
                <a:gd name="connsiteY53" fmla="*/ 721518 h 1170241"/>
                <a:gd name="connsiteX54" fmla="*/ 54578 w 945927"/>
                <a:gd name="connsiteY54" fmla="*/ 721614 h 1170241"/>
                <a:gd name="connsiteX55" fmla="*/ 54578 w 945927"/>
                <a:gd name="connsiteY55" fmla="*/ 721614 h 1170241"/>
                <a:gd name="connsiteX56" fmla="*/ 55054 w 945927"/>
                <a:gd name="connsiteY56" fmla="*/ 721614 h 1170241"/>
                <a:gd name="connsiteX57" fmla="*/ 58198 w 945927"/>
                <a:gd name="connsiteY57" fmla="*/ 721709 h 1170241"/>
                <a:gd name="connsiteX58" fmla="*/ 77629 w 945927"/>
                <a:gd name="connsiteY58" fmla="*/ 721709 h 1170241"/>
                <a:gd name="connsiteX59" fmla="*/ 84582 w 945927"/>
                <a:gd name="connsiteY59" fmla="*/ 721709 h 1170241"/>
                <a:gd name="connsiteX60" fmla="*/ 165545 w 945927"/>
                <a:gd name="connsiteY60" fmla="*/ 802672 h 1170241"/>
                <a:gd name="connsiteX61" fmla="*/ 165545 w 945927"/>
                <a:gd name="connsiteY61" fmla="*/ 812483 h 1170241"/>
                <a:gd name="connsiteX62" fmla="*/ 165545 w 945927"/>
                <a:gd name="connsiteY62" fmla="*/ 814006 h 1170241"/>
                <a:gd name="connsiteX63" fmla="*/ 165545 w 945927"/>
                <a:gd name="connsiteY63" fmla="*/ 814006 h 1170241"/>
                <a:gd name="connsiteX64" fmla="*/ 165640 w 945927"/>
                <a:gd name="connsiteY64" fmla="*/ 815435 h 1170241"/>
                <a:gd name="connsiteX65" fmla="*/ 165640 w 945927"/>
                <a:gd name="connsiteY65" fmla="*/ 815435 h 1170241"/>
                <a:gd name="connsiteX66" fmla="*/ 165735 w 945927"/>
                <a:gd name="connsiteY66" fmla="*/ 816864 h 1170241"/>
                <a:gd name="connsiteX67" fmla="*/ 165735 w 945927"/>
                <a:gd name="connsiteY67" fmla="*/ 816864 h 1170241"/>
                <a:gd name="connsiteX68" fmla="*/ 165830 w 945927"/>
                <a:gd name="connsiteY68" fmla="*/ 818293 h 1170241"/>
                <a:gd name="connsiteX69" fmla="*/ 165830 w 945927"/>
                <a:gd name="connsiteY69" fmla="*/ 818293 h 1170241"/>
                <a:gd name="connsiteX70" fmla="*/ 166021 w 945927"/>
                <a:gd name="connsiteY70" fmla="*/ 819721 h 1170241"/>
                <a:gd name="connsiteX71" fmla="*/ 166021 w 945927"/>
                <a:gd name="connsiteY71" fmla="*/ 819721 h 1170241"/>
                <a:gd name="connsiteX72" fmla="*/ 166211 w 945927"/>
                <a:gd name="connsiteY72" fmla="*/ 821150 h 1170241"/>
                <a:gd name="connsiteX73" fmla="*/ 166211 w 945927"/>
                <a:gd name="connsiteY73" fmla="*/ 821150 h 1170241"/>
                <a:gd name="connsiteX74" fmla="*/ 166497 w 945927"/>
                <a:gd name="connsiteY74" fmla="*/ 822579 h 1170241"/>
                <a:gd name="connsiteX75" fmla="*/ 166497 w 945927"/>
                <a:gd name="connsiteY75" fmla="*/ 822579 h 1170241"/>
                <a:gd name="connsiteX76" fmla="*/ 166783 w 945927"/>
                <a:gd name="connsiteY76" fmla="*/ 824008 h 1170241"/>
                <a:gd name="connsiteX77" fmla="*/ 166783 w 945927"/>
                <a:gd name="connsiteY77" fmla="*/ 824008 h 1170241"/>
                <a:gd name="connsiteX78" fmla="*/ 167068 w 945927"/>
                <a:gd name="connsiteY78" fmla="*/ 825437 h 1170241"/>
                <a:gd name="connsiteX79" fmla="*/ 167068 w 945927"/>
                <a:gd name="connsiteY79" fmla="*/ 825437 h 1170241"/>
                <a:gd name="connsiteX80" fmla="*/ 167449 w 945927"/>
                <a:gd name="connsiteY80" fmla="*/ 826865 h 1170241"/>
                <a:gd name="connsiteX81" fmla="*/ 167449 w 945927"/>
                <a:gd name="connsiteY81" fmla="*/ 826865 h 1170241"/>
                <a:gd name="connsiteX82" fmla="*/ 167830 w 945927"/>
                <a:gd name="connsiteY82" fmla="*/ 828199 h 1170241"/>
                <a:gd name="connsiteX83" fmla="*/ 167830 w 945927"/>
                <a:gd name="connsiteY83" fmla="*/ 828199 h 1170241"/>
                <a:gd name="connsiteX84" fmla="*/ 168211 w 945927"/>
                <a:gd name="connsiteY84" fmla="*/ 829532 h 1170241"/>
                <a:gd name="connsiteX85" fmla="*/ 168211 w 945927"/>
                <a:gd name="connsiteY85" fmla="*/ 829532 h 1170241"/>
                <a:gd name="connsiteX86" fmla="*/ 168687 w 945927"/>
                <a:gd name="connsiteY86" fmla="*/ 830866 h 1170241"/>
                <a:gd name="connsiteX87" fmla="*/ 168687 w 945927"/>
                <a:gd name="connsiteY87" fmla="*/ 830866 h 1170241"/>
                <a:gd name="connsiteX88" fmla="*/ 169164 w 945927"/>
                <a:gd name="connsiteY88" fmla="*/ 832199 h 1170241"/>
                <a:gd name="connsiteX89" fmla="*/ 169164 w 945927"/>
                <a:gd name="connsiteY89" fmla="*/ 832199 h 1170241"/>
                <a:gd name="connsiteX90" fmla="*/ 169640 w 945927"/>
                <a:gd name="connsiteY90" fmla="*/ 833533 h 1170241"/>
                <a:gd name="connsiteX91" fmla="*/ 169640 w 945927"/>
                <a:gd name="connsiteY91" fmla="*/ 833533 h 1170241"/>
                <a:gd name="connsiteX92" fmla="*/ 170212 w 945927"/>
                <a:gd name="connsiteY92" fmla="*/ 834866 h 1170241"/>
                <a:gd name="connsiteX93" fmla="*/ 170212 w 945927"/>
                <a:gd name="connsiteY93" fmla="*/ 834866 h 1170241"/>
                <a:gd name="connsiteX94" fmla="*/ 170783 w 945927"/>
                <a:gd name="connsiteY94" fmla="*/ 836105 h 1170241"/>
                <a:gd name="connsiteX95" fmla="*/ 170783 w 945927"/>
                <a:gd name="connsiteY95" fmla="*/ 836105 h 1170241"/>
                <a:gd name="connsiteX96" fmla="*/ 171355 w 945927"/>
                <a:gd name="connsiteY96" fmla="*/ 837343 h 1170241"/>
                <a:gd name="connsiteX97" fmla="*/ 171355 w 945927"/>
                <a:gd name="connsiteY97" fmla="*/ 837343 h 1170241"/>
                <a:gd name="connsiteX98" fmla="*/ 172021 w 945927"/>
                <a:gd name="connsiteY98" fmla="*/ 838581 h 1170241"/>
                <a:gd name="connsiteX99" fmla="*/ 172021 w 945927"/>
                <a:gd name="connsiteY99" fmla="*/ 838581 h 1170241"/>
                <a:gd name="connsiteX100" fmla="*/ 172688 w 945927"/>
                <a:gd name="connsiteY100" fmla="*/ 839819 h 1170241"/>
                <a:gd name="connsiteX101" fmla="*/ 172688 w 945927"/>
                <a:gd name="connsiteY101" fmla="*/ 839819 h 1170241"/>
                <a:gd name="connsiteX102" fmla="*/ 173355 w 945927"/>
                <a:gd name="connsiteY102" fmla="*/ 841058 h 1170241"/>
                <a:gd name="connsiteX103" fmla="*/ 173355 w 945927"/>
                <a:gd name="connsiteY103" fmla="*/ 841058 h 1170241"/>
                <a:gd name="connsiteX104" fmla="*/ 174021 w 945927"/>
                <a:gd name="connsiteY104" fmla="*/ 842296 h 1170241"/>
                <a:gd name="connsiteX105" fmla="*/ 174021 w 945927"/>
                <a:gd name="connsiteY105" fmla="*/ 842296 h 1170241"/>
                <a:gd name="connsiteX106" fmla="*/ 174784 w 945927"/>
                <a:gd name="connsiteY106" fmla="*/ 843439 h 1170241"/>
                <a:gd name="connsiteX107" fmla="*/ 174784 w 945927"/>
                <a:gd name="connsiteY107" fmla="*/ 843439 h 1170241"/>
                <a:gd name="connsiteX108" fmla="*/ 175546 w 945927"/>
                <a:gd name="connsiteY108" fmla="*/ 844582 h 1170241"/>
                <a:gd name="connsiteX109" fmla="*/ 175546 w 945927"/>
                <a:gd name="connsiteY109" fmla="*/ 844582 h 1170241"/>
                <a:gd name="connsiteX110" fmla="*/ 176308 w 945927"/>
                <a:gd name="connsiteY110" fmla="*/ 845725 h 1170241"/>
                <a:gd name="connsiteX111" fmla="*/ 176308 w 945927"/>
                <a:gd name="connsiteY111" fmla="*/ 845725 h 1170241"/>
                <a:gd name="connsiteX112" fmla="*/ 177165 w 945927"/>
                <a:gd name="connsiteY112" fmla="*/ 846868 h 1170241"/>
                <a:gd name="connsiteX113" fmla="*/ 177165 w 945927"/>
                <a:gd name="connsiteY113" fmla="*/ 846868 h 1170241"/>
                <a:gd name="connsiteX114" fmla="*/ 178022 w 945927"/>
                <a:gd name="connsiteY114" fmla="*/ 848011 h 1170241"/>
                <a:gd name="connsiteX115" fmla="*/ 178022 w 945927"/>
                <a:gd name="connsiteY115" fmla="*/ 848011 h 1170241"/>
                <a:gd name="connsiteX116" fmla="*/ 178879 w 945927"/>
                <a:gd name="connsiteY116" fmla="*/ 849058 h 1170241"/>
                <a:gd name="connsiteX117" fmla="*/ 178879 w 945927"/>
                <a:gd name="connsiteY117" fmla="*/ 849058 h 1170241"/>
                <a:gd name="connsiteX118" fmla="*/ 179737 w 945927"/>
                <a:gd name="connsiteY118" fmla="*/ 850106 h 1170241"/>
                <a:gd name="connsiteX119" fmla="*/ 179737 w 945927"/>
                <a:gd name="connsiteY119" fmla="*/ 850106 h 1170241"/>
                <a:gd name="connsiteX120" fmla="*/ 180689 w 945927"/>
                <a:gd name="connsiteY120" fmla="*/ 851154 h 1170241"/>
                <a:gd name="connsiteX121" fmla="*/ 180689 w 945927"/>
                <a:gd name="connsiteY121" fmla="*/ 851154 h 1170241"/>
                <a:gd name="connsiteX122" fmla="*/ 181642 w 945927"/>
                <a:gd name="connsiteY122" fmla="*/ 852202 h 1170241"/>
                <a:gd name="connsiteX123" fmla="*/ 181642 w 945927"/>
                <a:gd name="connsiteY123" fmla="*/ 852202 h 1170241"/>
                <a:gd name="connsiteX124" fmla="*/ 182594 w 945927"/>
                <a:gd name="connsiteY124" fmla="*/ 853154 h 1170241"/>
                <a:gd name="connsiteX125" fmla="*/ 182594 w 945927"/>
                <a:gd name="connsiteY125" fmla="*/ 853154 h 1170241"/>
                <a:gd name="connsiteX126" fmla="*/ 183546 w 945927"/>
                <a:gd name="connsiteY126" fmla="*/ 854107 h 1170241"/>
                <a:gd name="connsiteX127" fmla="*/ 183546 w 945927"/>
                <a:gd name="connsiteY127" fmla="*/ 854107 h 1170241"/>
                <a:gd name="connsiteX128" fmla="*/ 184595 w 945927"/>
                <a:gd name="connsiteY128" fmla="*/ 855059 h 1170241"/>
                <a:gd name="connsiteX129" fmla="*/ 184595 w 945927"/>
                <a:gd name="connsiteY129" fmla="*/ 855059 h 1170241"/>
                <a:gd name="connsiteX130" fmla="*/ 185642 w 945927"/>
                <a:gd name="connsiteY130" fmla="*/ 856011 h 1170241"/>
                <a:gd name="connsiteX131" fmla="*/ 185642 w 945927"/>
                <a:gd name="connsiteY131" fmla="*/ 856011 h 1170241"/>
                <a:gd name="connsiteX132" fmla="*/ 186690 w 945927"/>
                <a:gd name="connsiteY132" fmla="*/ 856869 h 1170241"/>
                <a:gd name="connsiteX133" fmla="*/ 186690 w 945927"/>
                <a:gd name="connsiteY133" fmla="*/ 856869 h 1170241"/>
                <a:gd name="connsiteX134" fmla="*/ 187737 w 945927"/>
                <a:gd name="connsiteY134" fmla="*/ 857726 h 1170241"/>
                <a:gd name="connsiteX135" fmla="*/ 187737 w 945927"/>
                <a:gd name="connsiteY135" fmla="*/ 857726 h 1170241"/>
                <a:gd name="connsiteX136" fmla="*/ 188786 w 945927"/>
                <a:gd name="connsiteY136" fmla="*/ 858583 h 1170241"/>
                <a:gd name="connsiteX137" fmla="*/ 188786 w 945927"/>
                <a:gd name="connsiteY137" fmla="*/ 858583 h 1170241"/>
                <a:gd name="connsiteX138" fmla="*/ 189929 w 945927"/>
                <a:gd name="connsiteY138" fmla="*/ 859441 h 1170241"/>
                <a:gd name="connsiteX139" fmla="*/ 189929 w 945927"/>
                <a:gd name="connsiteY139" fmla="*/ 859441 h 1170241"/>
                <a:gd name="connsiteX140" fmla="*/ 191071 w 945927"/>
                <a:gd name="connsiteY140" fmla="*/ 860202 h 1170241"/>
                <a:gd name="connsiteX141" fmla="*/ 191071 w 945927"/>
                <a:gd name="connsiteY141" fmla="*/ 860202 h 1170241"/>
                <a:gd name="connsiteX142" fmla="*/ 192214 w 945927"/>
                <a:gd name="connsiteY142" fmla="*/ 860965 h 1170241"/>
                <a:gd name="connsiteX143" fmla="*/ 192214 w 945927"/>
                <a:gd name="connsiteY143" fmla="*/ 860965 h 1170241"/>
                <a:gd name="connsiteX144" fmla="*/ 193357 w 945927"/>
                <a:gd name="connsiteY144" fmla="*/ 861727 h 1170241"/>
                <a:gd name="connsiteX145" fmla="*/ 193357 w 945927"/>
                <a:gd name="connsiteY145" fmla="*/ 861727 h 1170241"/>
                <a:gd name="connsiteX146" fmla="*/ 194596 w 945927"/>
                <a:gd name="connsiteY146" fmla="*/ 862394 h 1170241"/>
                <a:gd name="connsiteX147" fmla="*/ 194596 w 945927"/>
                <a:gd name="connsiteY147" fmla="*/ 862394 h 1170241"/>
                <a:gd name="connsiteX148" fmla="*/ 195834 w 945927"/>
                <a:gd name="connsiteY148" fmla="*/ 863060 h 1170241"/>
                <a:gd name="connsiteX149" fmla="*/ 195834 w 945927"/>
                <a:gd name="connsiteY149" fmla="*/ 863060 h 1170241"/>
                <a:gd name="connsiteX150" fmla="*/ 197072 w 945927"/>
                <a:gd name="connsiteY150" fmla="*/ 863727 h 1170241"/>
                <a:gd name="connsiteX151" fmla="*/ 197072 w 945927"/>
                <a:gd name="connsiteY151" fmla="*/ 863727 h 1170241"/>
                <a:gd name="connsiteX152" fmla="*/ 198311 w 945927"/>
                <a:gd name="connsiteY152" fmla="*/ 864393 h 1170241"/>
                <a:gd name="connsiteX153" fmla="*/ 198311 w 945927"/>
                <a:gd name="connsiteY153" fmla="*/ 864393 h 1170241"/>
                <a:gd name="connsiteX154" fmla="*/ 199549 w 945927"/>
                <a:gd name="connsiteY154" fmla="*/ 864965 h 1170241"/>
                <a:gd name="connsiteX155" fmla="*/ 199549 w 945927"/>
                <a:gd name="connsiteY155" fmla="*/ 864965 h 1170241"/>
                <a:gd name="connsiteX156" fmla="*/ 200787 w 945927"/>
                <a:gd name="connsiteY156" fmla="*/ 865536 h 1170241"/>
                <a:gd name="connsiteX157" fmla="*/ 200787 w 945927"/>
                <a:gd name="connsiteY157" fmla="*/ 865536 h 1170241"/>
                <a:gd name="connsiteX158" fmla="*/ 202120 w 945927"/>
                <a:gd name="connsiteY158" fmla="*/ 866109 h 1170241"/>
                <a:gd name="connsiteX159" fmla="*/ 202120 w 945927"/>
                <a:gd name="connsiteY159" fmla="*/ 866109 h 1170241"/>
                <a:gd name="connsiteX160" fmla="*/ 203454 w 945927"/>
                <a:gd name="connsiteY160" fmla="*/ 866585 h 1170241"/>
                <a:gd name="connsiteX161" fmla="*/ 203454 w 945927"/>
                <a:gd name="connsiteY161" fmla="*/ 866585 h 1170241"/>
                <a:gd name="connsiteX162" fmla="*/ 204788 w 945927"/>
                <a:gd name="connsiteY162" fmla="*/ 867061 h 1170241"/>
                <a:gd name="connsiteX163" fmla="*/ 204788 w 945927"/>
                <a:gd name="connsiteY163" fmla="*/ 867061 h 1170241"/>
                <a:gd name="connsiteX164" fmla="*/ 206121 w 945927"/>
                <a:gd name="connsiteY164" fmla="*/ 867537 h 1170241"/>
                <a:gd name="connsiteX165" fmla="*/ 206121 w 945927"/>
                <a:gd name="connsiteY165" fmla="*/ 867537 h 1170241"/>
                <a:gd name="connsiteX166" fmla="*/ 207454 w 945927"/>
                <a:gd name="connsiteY166" fmla="*/ 867918 h 1170241"/>
                <a:gd name="connsiteX167" fmla="*/ 207454 w 945927"/>
                <a:gd name="connsiteY167" fmla="*/ 867918 h 1170241"/>
                <a:gd name="connsiteX168" fmla="*/ 208788 w 945927"/>
                <a:gd name="connsiteY168" fmla="*/ 868299 h 1170241"/>
                <a:gd name="connsiteX169" fmla="*/ 208788 w 945927"/>
                <a:gd name="connsiteY169" fmla="*/ 868299 h 1170241"/>
                <a:gd name="connsiteX170" fmla="*/ 210121 w 945927"/>
                <a:gd name="connsiteY170" fmla="*/ 868680 h 1170241"/>
                <a:gd name="connsiteX171" fmla="*/ 210121 w 945927"/>
                <a:gd name="connsiteY171" fmla="*/ 868680 h 1170241"/>
                <a:gd name="connsiteX172" fmla="*/ 211550 w 945927"/>
                <a:gd name="connsiteY172" fmla="*/ 868966 h 1170241"/>
                <a:gd name="connsiteX173" fmla="*/ 211550 w 945927"/>
                <a:gd name="connsiteY173" fmla="*/ 868966 h 1170241"/>
                <a:gd name="connsiteX174" fmla="*/ 212979 w 945927"/>
                <a:gd name="connsiteY174" fmla="*/ 869251 h 1170241"/>
                <a:gd name="connsiteX175" fmla="*/ 212979 w 945927"/>
                <a:gd name="connsiteY175" fmla="*/ 869251 h 1170241"/>
                <a:gd name="connsiteX176" fmla="*/ 214408 w 945927"/>
                <a:gd name="connsiteY176" fmla="*/ 869537 h 1170241"/>
                <a:gd name="connsiteX177" fmla="*/ 214408 w 945927"/>
                <a:gd name="connsiteY177" fmla="*/ 869537 h 1170241"/>
                <a:gd name="connsiteX178" fmla="*/ 215836 w 945927"/>
                <a:gd name="connsiteY178" fmla="*/ 869727 h 1170241"/>
                <a:gd name="connsiteX179" fmla="*/ 215836 w 945927"/>
                <a:gd name="connsiteY179" fmla="*/ 869727 h 1170241"/>
                <a:gd name="connsiteX180" fmla="*/ 217265 w 945927"/>
                <a:gd name="connsiteY180" fmla="*/ 869918 h 1170241"/>
                <a:gd name="connsiteX181" fmla="*/ 217265 w 945927"/>
                <a:gd name="connsiteY181" fmla="*/ 869918 h 1170241"/>
                <a:gd name="connsiteX182" fmla="*/ 218694 w 945927"/>
                <a:gd name="connsiteY182" fmla="*/ 870013 h 1170241"/>
                <a:gd name="connsiteX183" fmla="*/ 218694 w 945927"/>
                <a:gd name="connsiteY183" fmla="*/ 870013 h 1170241"/>
                <a:gd name="connsiteX184" fmla="*/ 220123 w 945927"/>
                <a:gd name="connsiteY184" fmla="*/ 870109 h 1170241"/>
                <a:gd name="connsiteX185" fmla="*/ 220123 w 945927"/>
                <a:gd name="connsiteY185" fmla="*/ 870109 h 1170241"/>
                <a:gd name="connsiteX186" fmla="*/ 220599 w 945927"/>
                <a:gd name="connsiteY186" fmla="*/ 870109 h 1170241"/>
                <a:gd name="connsiteX187" fmla="*/ 223742 w 945927"/>
                <a:gd name="connsiteY187" fmla="*/ 870204 h 1170241"/>
                <a:gd name="connsiteX188" fmla="*/ 236505 w 945927"/>
                <a:gd name="connsiteY188" fmla="*/ 870204 h 1170241"/>
                <a:gd name="connsiteX189" fmla="*/ 251270 w 945927"/>
                <a:gd name="connsiteY189" fmla="*/ 870204 h 1170241"/>
                <a:gd name="connsiteX190" fmla="*/ 332232 w 945927"/>
                <a:gd name="connsiteY190" fmla="*/ 951167 h 1170241"/>
                <a:gd name="connsiteX191" fmla="*/ 332232 w 945927"/>
                <a:gd name="connsiteY191" fmla="*/ 1014508 h 1170241"/>
                <a:gd name="connsiteX192" fmla="*/ 332232 w 945927"/>
                <a:gd name="connsiteY192" fmla="*/ 1109472 h 1170241"/>
                <a:gd name="connsiteX193" fmla="*/ 332232 w 945927"/>
                <a:gd name="connsiteY193" fmla="*/ 1112615 h 1170241"/>
                <a:gd name="connsiteX194" fmla="*/ 389858 w 945927"/>
                <a:gd name="connsiteY194" fmla="*/ 1170242 h 1170241"/>
                <a:gd name="connsiteX195" fmla="*/ 564737 w 945927"/>
                <a:gd name="connsiteY195" fmla="*/ 1170242 h 1170241"/>
                <a:gd name="connsiteX196" fmla="*/ 622363 w 945927"/>
                <a:gd name="connsiteY196" fmla="*/ 1112615 h 1170241"/>
                <a:gd name="connsiteX197" fmla="*/ 622363 w 945927"/>
                <a:gd name="connsiteY197" fmla="*/ 1104519 h 1170241"/>
                <a:gd name="connsiteX198" fmla="*/ 624364 w 945927"/>
                <a:gd name="connsiteY198" fmla="*/ 600646 h 1170241"/>
                <a:gd name="connsiteX199" fmla="*/ 572928 w 945927"/>
                <a:gd name="connsiteY199" fmla="*/ 559403 h 1170241"/>
                <a:gd name="connsiteX200" fmla="*/ 529494 w 945927"/>
                <a:gd name="connsiteY200" fmla="*/ 559403 h 1170241"/>
                <a:gd name="connsiteX201" fmla="*/ 471868 w 945927"/>
                <a:gd name="connsiteY201" fmla="*/ 501777 h 1170241"/>
                <a:gd name="connsiteX202" fmla="*/ 471868 w 945927"/>
                <a:gd name="connsiteY202" fmla="*/ 481774 h 1170241"/>
                <a:gd name="connsiteX203" fmla="*/ 529494 w 945927"/>
                <a:gd name="connsiteY203" fmla="*/ 424148 h 1170241"/>
                <a:gd name="connsiteX204" fmla="*/ 888302 w 945927"/>
                <a:gd name="connsiteY204" fmla="*/ 423100 h 1170241"/>
                <a:gd name="connsiteX205" fmla="*/ 945928 w 945927"/>
                <a:gd name="connsiteY205" fmla="*/ 365474 h 1170241"/>
                <a:gd name="connsiteX206" fmla="*/ 945928 w 945927"/>
                <a:gd name="connsiteY206" fmla="*/ 208312 h 1170241"/>
                <a:gd name="connsiteX207" fmla="*/ 945452 w 945927"/>
                <a:gd name="connsiteY207" fmla="*/ 202025 h 1170241"/>
                <a:gd name="connsiteX208" fmla="*/ 945452 w 945927"/>
                <a:gd name="connsiteY208" fmla="*/ 0 h 1170241"/>
                <a:gd name="connsiteX209" fmla="*/ 857726 w 945927"/>
                <a:gd name="connsiteY209" fmla="*/ 0 h 1170241"/>
                <a:gd name="connsiteX210" fmla="*/ 802577 w 945927"/>
                <a:gd name="connsiteY210" fmla="*/ 41053 h 1170241"/>
                <a:gd name="connsiteX211" fmla="*/ 802577 w 945927"/>
                <a:gd name="connsiteY211" fmla="*/ 83058 h 1170241"/>
                <a:gd name="connsiteX212" fmla="*/ 744950 w 945927"/>
                <a:gd name="connsiteY212" fmla="*/ 140684 h 1170241"/>
                <a:gd name="connsiteX213" fmla="*/ 635508 w 945927"/>
                <a:gd name="connsiteY213" fmla="*/ 140684 h 1170241"/>
                <a:gd name="connsiteX214" fmla="*/ 635508 w 945927"/>
                <a:gd name="connsiteY214" fmla="*/ 230505 h 1170241"/>
                <a:gd name="connsiteX215" fmla="*/ 577882 w 945927"/>
                <a:gd name="connsiteY215" fmla="*/ 288131 h 1170241"/>
                <a:gd name="connsiteX216" fmla="*/ 168402 w 945927"/>
                <a:gd name="connsiteY216" fmla="*/ 288131 h 1170241"/>
                <a:gd name="connsiteX217" fmla="*/ 165640 w 945927"/>
                <a:gd name="connsiteY217" fmla="*/ 812483 h 1170241"/>
                <a:gd name="connsiteX218" fmla="*/ 165640 w 945927"/>
                <a:gd name="connsiteY218" fmla="*/ 812483 h 1170241"/>
                <a:gd name="connsiteX219" fmla="*/ 165640 w 945927"/>
                <a:gd name="connsiteY219" fmla="*/ 812483 h 1170241"/>
                <a:gd name="connsiteX220" fmla="*/ 165640 w 945927"/>
                <a:gd name="connsiteY220" fmla="*/ 812483 h 1170241"/>
                <a:gd name="connsiteX221" fmla="*/ 0 w 945927"/>
                <a:gd name="connsiteY221" fmla="*/ 664083 h 1170241"/>
                <a:gd name="connsiteX222" fmla="*/ 0 w 945927"/>
                <a:gd name="connsiteY222" fmla="*/ 664083 h 1170241"/>
                <a:gd name="connsiteX223" fmla="*/ 0 w 945927"/>
                <a:gd name="connsiteY223" fmla="*/ 664083 h 117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945927" h="1170241">
                  <a:moveTo>
                    <a:pt x="168402" y="288131"/>
                  </a:moveTo>
                  <a:lnTo>
                    <a:pt x="168402" y="520827"/>
                  </a:lnTo>
                  <a:cubicBezTo>
                    <a:pt x="168402" y="552450"/>
                    <a:pt x="142494" y="578453"/>
                    <a:pt x="110776" y="578453"/>
                  </a:cubicBezTo>
                  <a:lnTo>
                    <a:pt x="0" y="578453"/>
                  </a:lnTo>
                  <a:lnTo>
                    <a:pt x="0" y="664083"/>
                  </a:lnTo>
                  <a:lnTo>
                    <a:pt x="0" y="665607"/>
                  </a:lnTo>
                  <a:lnTo>
                    <a:pt x="0" y="665607"/>
                  </a:lnTo>
                  <a:lnTo>
                    <a:pt x="95" y="667036"/>
                  </a:lnTo>
                  <a:lnTo>
                    <a:pt x="95" y="667036"/>
                  </a:lnTo>
                  <a:lnTo>
                    <a:pt x="190" y="668465"/>
                  </a:lnTo>
                  <a:lnTo>
                    <a:pt x="190" y="668465"/>
                  </a:lnTo>
                  <a:lnTo>
                    <a:pt x="286" y="669893"/>
                  </a:lnTo>
                  <a:lnTo>
                    <a:pt x="286" y="669893"/>
                  </a:lnTo>
                  <a:lnTo>
                    <a:pt x="476" y="671322"/>
                  </a:lnTo>
                  <a:lnTo>
                    <a:pt x="476" y="671322"/>
                  </a:lnTo>
                  <a:lnTo>
                    <a:pt x="667" y="672751"/>
                  </a:lnTo>
                  <a:lnTo>
                    <a:pt x="667" y="672751"/>
                  </a:lnTo>
                  <a:cubicBezTo>
                    <a:pt x="3619" y="690467"/>
                    <a:pt x="14001" y="705421"/>
                    <a:pt x="29623" y="714375"/>
                  </a:cubicBezTo>
                  <a:lnTo>
                    <a:pt x="30194" y="714661"/>
                  </a:lnTo>
                  <a:lnTo>
                    <a:pt x="30194" y="714661"/>
                  </a:lnTo>
                  <a:lnTo>
                    <a:pt x="31432" y="715328"/>
                  </a:lnTo>
                  <a:lnTo>
                    <a:pt x="31432" y="715328"/>
                  </a:lnTo>
                  <a:lnTo>
                    <a:pt x="32671" y="715994"/>
                  </a:lnTo>
                  <a:lnTo>
                    <a:pt x="32671" y="715994"/>
                  </a:lnTo>
                  <a:lnTo>
                    <a:pt x="33909" y="716566"/>
                  </a:lnTo>
                  <a:lnTo>
                    <a:pt x="33909" y="716566"/>
                  </a:lnTo>
                  <a:cubicBezTo>
                    <a:pt x="34290" y="716756"/>
                    <a:pt x="34766" y="716947"/>
                    <a:pt x="35147" y="717137"/>
                  </a:cubicBezTo>
                  <a:lnTo>
                    <a:pt x="35147" y="717137"/>
                  </a:lnTo>
                  <a:lnTo>
                    <a:pt x="36481" y="717709"/>
                  </a:lnTo>
                  <a:lnTo>
                    <a:pt x="36481" y="717709"/>
                  </a:lnTo>
                  <a:lnTo>
                    <a:pt x="37814" y="718185"/>
                  </a:lnTo>
                  <a:lnTo>
                    <a:pt x="37814" y="718185"/>
                  </a:lnTo>
                  <a:lnTo>
                    <a:pt x="39148" y="718661"/>
                  </a:lnTo>
                  <a:lnTo>
                    <a:pt x="39148" y="718661"/>
                  </a:lnTo>
                  <a:lnTo>
                    <a:pt x="39433" y="718756"/>
                  </a:lnTo>
                  <a:cubicBezTo>
                    <a:pt x="40195" y="718947"/>
                    <a:pt x="40767" y="719233"/>
                    <a:pt x="41529" y="719423"/>
                  </a:cubicBezTo>
                  <a:lnTo>
                    <a:pt x="41815" y="719519"/>
                  </a:lnTo>
                  <a:lnTo>
                    <a:pt x="41815" y="719519"/>
                  </a:lnTo>
                  <a:lnTo>
                    <a:pt x="43148" y="719899"/>
                  </a:lnTo>
                  <a:lnTo>
                    <a:pt x="43148" y="719899"/>
                  </a:lnTo>
                  <a:lnTo>
                    <a:pt x="44482" y="720280"/>
                  </a:lnTo>
                  <a:lnTo>
                    <a:pt x="44482" y="720280"/>
                  </a:lnTo>
                  <a:lnTo>
                    <a:pt x="45910" y="720566"/>
                  </a:lnTo>
                  <a:lnTo>
                    <a:pt x="45910" y="720566"/>
                  </a:lnTo>
                  <a:cubicBezTo>
                    <a:pt x="46387" y="720662"/>
                    <a:pt x="46863" y="720757"/>
                    <a:pt x="47339" y="720852"/>
                  </a:cubicBezTo>
                  <a:lnTo>
                    <a:pt x="47339" y="720852"/>
                  </a:lnTo>
                  <a:lnTo>
                    <a:pt x="47625" y="720852"/>
                  </a:lnTo>
                  <a:cubicBezTo>
                    <a:pt x="48482" y="720947"/>
                    <a:pt x="49149" y="721138"/>
                    <a:pt x="50006" y="721233"/>
                  </a:cubicBezTo>
                  <a:lnTo>
                    <a:pt x="50292" y="721233"/>
                  </a:lnTo>
                  <a:lnTo>
                    <a:pt x="50292" y="721233"/>
                  </a:lnTo>
                  <a:lnTo>
                    <a:pt x="51721" y="721424"/>
                  </a:lnTo>
                  <a:lnTo>
                    <a:pt x="51721" y="721424"/>
                  </a:lnTo>
                  <a:lnTo>
                    <a:pt x="53149" y="721518"/>
                  </a:lnTo>
                  <a:lnTo>
                    <a:pt x="53149" y="721518"/>
                  </a:lnTo>
                  <a:lnTo>
                    <a:pt x="54578" y="721614"/>
                  </a:lnTo>
                  <a:lnTo>
                    <a:pt x="54578" y="721614"/>
                  </a:lnTo>
                  <a:lnTo>
                    <a:pt x="55054" y="721614"/>
                  </a:lnTo>
                  <a:cubicBezTo>
                    <a:pt x="56197" y="721614"/>
                    <a:pt x="57055" y="721709"/>
                    <a:pt x="58198" y="721709"/>
                  </a:cubicBezTo>
                  <a:lnTo>
                    <a:pt x="77629" y="721709"/>
                  </a:lnTo>
                  <a:lnTo>
                    <a:pt x="84582" y="721709"/>
                  </a:lnTo>
                  <a:cubicBezTo>
                    <a:pt x="129159" y="721709"/>
                    <a:pt x="165545" y="758095"/>
                    <a:pt x="165545" y="802672"/>
                  </a:cubicBezTo>
                  <a:lnTo>
                    <a:pt x="165545" y="812483"/>
                  </a:lnTo>
                  <a:lnTo>
                    <a:pt x="165545" y="814006"/>
                  </a:lnTo>
                  <a:lnTo>
                    <a:pt x="165545" y="814006"/>
                  </a:lnTo>
                  <a:lnTo>
                    <a:pt x="165640" y="815435"/>
                  </a:lnTo>
                  <a:lnTo>
                    <a:pt x="165640" y="815435"/>
                  </a:lnTo>
                  <a:lnTo>
                    <a:pt x="165735" y="816864"/>
                  </a:lnTo>
                  <a:lnTo>
                    <a:pt x="165735" y="816864"/>
                  </a:lnTo>
                  <a:lnTo>
                    <a:pt x="165830" y="818293"/>
                  </a:lnTo>
                  <a:lnTo>
                    <a:pt x="165830" y="818293"/>
                  </a:lnTo>
                  <a:lnTo>
                    <a:pt x="166021" y="819721"/>
                  </a:lnTo>
                  <a:lnTo>
                    <a:pt x="166021" y="819721"/>
                  </a:lnTo>
                  <a:lnTo>
                    <a:pt x="166211" y="821150"/>
                  </a:lnTo>
                  <a:lnTo>
                    <a:pt x="166211" y="821150"/>
                  </a:lnTo>
                  <a:lnTo>
                    <a:pt x="166497" y="822579"/>
                  </a:lnTo>
                  <a:lnTo>
                    <a:pt x="166497" y="822579"/>
                  </a:lnTo>
                  <a:cubicBezTo>
                    <a:pt x="166592" y="823055"/>
                    <a:pt x="166688" y="823531"/>
                    <a:pt x="166783" y="824008"/>
                  </a:cubicBezTo>
                  <a:lnTo>
                    <a:pt x="166783" y="824008"/>
                  </a:lnTo>
                  <a:lnTo>
                    <a:pt x="167068" y="825437"/>
                  </a:lnTo>
                  <a:lnTo>
                    <a:pt x="167068" y="825437"/>
                  </a:lnTo>
                  <a:lnTo>
                    <a:pt x="167449" y="826865"/>
                  </a:lnTo>
                  <a:lnTo>
                    <a:pt x="167449" y="826865"/>
                  </a:lnTo>
                  <a:lnTo>
                    <a:pt x="167830" y="828199"/>
                  </a:lnTo>
                  <a:lnTo>
                    <a:pt x="167830" y="828199"/>
                  </a:lnTo>
                  <a:lnTo>
                    <a:pt x="168211" y="829532"/>
                  </a:lnTo>
                  <a:lnTo>
                    <a:pt x="168211" y="829532"/>
                  </a:lnTo>
                  <a:lnTo>
                    <a:pt x="168687" y="830866"/>
                  </a:lnTo>
                  <a:lnTo>
                    <a:pt x="168687" y="830866"/>
                  </a:lnTo>
                  <a:lnTo>
                    <a:pt x="169164" y="832199"/>
                  </a:lnTo>
                  <a:lnTo>
                    <a:pt x="169164" y="832199"/>
                  </a:lnTo>
                  <a:lnTo>
                    <a:pt x="169640" y="833533"/>
                  </a:lnTo>
                  <a:lnTo>
                    <a:pt x="169640" y="833533"/>
                  </a:lnTo>
                  <a:lnTo>
                    <a:pt x="170212" y="834866"/>
                  </a:lnTo>
                  <a:lnTo>
                    <a:pt x="170212" y="834866"/>
                  </a:lnTo>
                  <a:lnTo>
                    <a:pt x="170783" y="836105"/>
                  </a:lnTo>
                  <a:lnTo>
                    <a:pt x="170783" y="836105"/>
                  </a:lnTo>
                  <a:lnTo>
                    <a:pt x="171355" y="837343"/>
                  </a:lnTo>
                  <a:lnTo>
                    <a:pt x="171355" y="837343"/>
                  </a:lnTo>
                  <a:lnTo>
                    <a:pt x="172021" y="838581"/>
                  </a:lnTo>
                  <a:lnTo>
                    <a:pt x="172021" y="838581"/>
                  </a:lnTo>
                  <a:cubicBezTo>
                    <a:pt x="172212" y="838962"/>
                    <a:pt x="172402" y="839438"/>
                    <a:pt x="172688" y="839819"/>
                  </a:cubicBezTo>
                  <a:lnTo>
                    <a:pt x="172688" y="839819"/>
                  </a:lnTo>
                  <a:lnTo>
                    <a:pt x="173355" y="841058"/>
                  </a:lnTo>
                  <a:lnTo>
                    <a:pt x="173355" y="841058"/>
                  </a:lnTo>
                  <a:cubicBezTo>
                    <a:pt x="173545" y="841438"/>
                    <a:pt x="173831" y="841819"/>
                    <a:pt x="174021" y="842296"/>
                  </a:cubicBezTo>
                  <a:lnTo>
                    <a:pt x="174021" y="842296"/>
                  </a:lnTo>
                  <a:lnTo>
                    <a:pt x="174784" y="843439"/>
                  </a:lnTo>
                  <a:lnTo>
                    <a:pt x="174784" y="843439"/>
                  </a:lnTo>
                  <a:lnTo>
                    <a:pt x="175546" y="844582"/>
                  </a:lnTo>
                  <a:lnTo>
                    <a:pt x="175546" y="844582"/>
                  </a:lnTo>
                  <a:lnTo>
                    <a:pt x="176308" y="845725"/>
                  </a:lnTo>
                  <a:lnTo>
                    <a:pt x="176308" y="845725"/>
                  </a:lnTo>
                  <a:lnTo>
                    <a:pt x="177165" y="846868"/>
                  </a:lnTo>
                  <a:lnTo>
                    <a:pt x="177165" y="846868"/>
                  </a:lnTo>
                  <a:lnTo>
                    <a:pt x="178022" y="848011"/>
                  </a:lnTo>
                  <a:lnTo>
                    <a:pt x="178022" y="848011"/>
                  </a:lnTo>
                  <a:cubicBezTo>
                    <a:pt x="178308" y="848392"/>
                    <a:pt x="178594" y="848773"/>
                    <a:pt x="178879" y="849058"/>
                  </a:cubicBezTo>
                  <a:lnTo>
                    <a:pt x="178879" y="849058"/>
                  </a:lnTo>
                  <a:lnTo>
                    <a:pt x="179737" y="850106"/>
                  </a:lnTo>
                  <a:lnTo>
                    <a:pt x="179737" y="850106"/>
                  </a:lnTo>
                  <a:lnTo>
                    <a:pt x="180689" y="851154"/>
                  </a:lnTo>
                  <a:lnTo>
                    <a:pt x="180689" y="851154"/>
                  </a:lnTo>
                  <a:lnTo>
                    <a:pt x="181642" y="852202"/>
                  </a:lnTo>
                  <a:lnTo>
                    <a:pt x="181642" y="852202"/>
                  </a:lnTo>
                  <a:lnTo>
                    <a:pt x="182594" y="853154"/>
                  </a:lnTo>
                  <a:lnTo>
                    <a:pt x="182594" y="853154"/>
                  </a:lnTo>
                  <a:lnTo>
                    <a:pt x="183546" y="854107"/>
                  </a:lnTo>
                  <a:lnTo>
                    <a:pt x="183546" y="854107"/>
                  </a:lnTo>
                  <a:lnTo>
                    <a:pt x="184595" y="855059"/>
                  </a:lnTo>
                  <a:lnTo>
                    <a:pt x="184595" y="855059"/>
                  </a:lnTo>
                  <a:lnTo>
                    <a:pt x="185642" y="856011"/>
                  </a:lnTo>
                  <a:lnTo>
                    <a:pt x="185642" y="856011"/>
                  </a:lnTo>
                  <a:lnTo>
                    <a:pt x="186690" y="856869"/>
                  </a:lnTo>
                  <a:lnTo>
                    <a:pt x="186690" y="856869"/>
                  </a:lnTo>
                  <a:cubicBezTo>
                    <a:pt x="187071" y="857155"/>
                    <a:pt x="187452" y="857440"/>
                    <a:pt x="187737" y="857726"/>
                  </a:cubicBezTo>
                  <a:lnTo>
                    <a:pt x="187737" y="857726"/>
                  </a:lnTo>
                  <a:cubicBezTo>
                    <a:pt x="188119" y="858012"/>
                    <a:pt x="188500" y="858298"/>
                    <a:pt x="188786" y="858583"/>
                  </a:cubicBezTo>
                  <a:lnTo>
                    <a:pt x="188786" y="858583"/>
                  </a:lnTo>
                  <a:lnTo>
                    <a:pt x="189929" y="859441"/>
                  </a:lnTo>
                  <a:lnTo>
                    <a:pt x="189929" y="859441"/>
                  </a:lnTo>
                  <a:lnTo>
                    <a:pt x="191071" y="860202"/>
                  </a:lnTo>
                  <a:lnTo>
                    <a:pt x="191071" y="860202"/>
                  </a:lnTo>
                  <a:lnTo>
                    <a:pt x="192214" y="860965"/>
                  </a:lnTo>
                  <a:lnTo>
                    <a:pt x="192214" y="860965"/>
                  </a:lnTo>
                  <a:lnTo>
                    <a:pt x="193357" y="861727"/>
                  </a:lnTo>
                  <a:lnTo>
                    <a:pt x="193357" y="861727"/>
                  </a:lnTo>
                  <a:lnTo>
                    <a:pt x="194596" y="862394"/>
                  </a:lnTo>
                  <a:lnTo>
                    <a:pt x="194596" y="862394"/>
                  </a:lnTo>
                  <a:lnTo>
                    <a:pt x="195834" y="863060"/>
                  </a:lnTo>
                  <a:lnTo>
                    <a:pt x="195834" y="863060"/>
                  </a:lnTo>
                  <a:lnTo>
                    <a:pt x="197072" y="863727"/>
                  </a:lnTo>
                  <a:lnTo>
                    <a:pt x="197072" y="863727"/>
                  </a:lnTo>
                  <a:lnTo>
                    <a:pt x="198311" y="864393"/>
                  </a:lnTo>
                  <a:lnTo>
                    <a:pt x="198311" y="864393"/>
                  </a:lnTo>
                  <a:lnTo>
                    <a:pt x="199549" y="864965"/>
                  </a:lnTo>
                  <a:lnTo>
                    <a:pt x="199549" y="864965"/>
                  </a:lnTo>
                  <a:cubicBezTo>
                    <a:pt x="199930" y="865156"/>
                    <a:pt x="200406" y="865346"/>
                    <a:pt x="200787" y="865536"/>
                  </a:cubicBezTo>
                  <a:lnTo>
                    <a:pt x="200787" y="865536"/>
                  </a:lnTo>
                  <a:lnTo>
                    <a:pt x="202120" y="866109"/>
                  </a:lnTo>
                  <a:lnTo>
                    <a:pt x="202120" y="866109"/>
                  </a:lnTo>
                  <a:lnTo>
                    <a:pt x="203454" y="866585"/>
                  </a:lnTo>
                  <a:lnTo>
                    <a:pt x="203454" y="866585"/>
                  </a:lnTo>
                  <a:lnTo>
                    <a:pt x="204788" y="867061"/>
                  </a:lnTo>
                  <a:lnTo>
                    <a:pt x="204788" y="867061"/>
                  </a:lnTo>
                  <a:lnTo>
                    <a:pt x="206121" y="867537"/>
                  </a:lnTo>
                  <a:lnTo>
                    <a:pt x="206121" y="867537"/>
                  </a:lnTo>
                  <a:lnTo>
                    <a:pt x="207454" y="867918"/>
                  </a:lnTo>
                  <a:lnTo>
                    <a:pt x="207454" y="867918"/>
                  </a:lnTo>
                  <a:lnTo>
                    <a:pt x="208788" y="868299"/>
                  </a:lnTo>
                  <a:lnTo>
                    <a:pt x="208788" y="868299"/>
                  </a:lnTo>
                  <a:lnTo>
                    <a:pt x="210121" y="868680"/>
                  </a:lnTo>
                  <a:lnTo>
                    <a:pt x="210121" y="868680"/>
                  </a:lnTo>
                  <a:lnTo>
                    <a:pt x="211550" y="868966"/>
                  </a:lnTo>
                  <a:lnTo>
                    <a:pt x="211550" y="868966"/>
                  </a:lnTo>
                  <a:cubicBezTo>
                    <a:pt x="212027" y="869061"/>
                    <a:pt x="212503" y="869156"/>
                    <a:pt x="212979" y="869251"/>
                  </a:cubicBezTo>
                  <a:lnTo>
                    <a:pt x="212979" y="869251"/>
                  </a:lnTo>
                  <a:lnTo>
                    <a:pt x="214408" y="869537"/>
                  </a:lnTo>
                  <a:lnTo>
                    <a:pt x="214408" y="869537"/>
                  </a:lnTo>
                  <a:lnTo>
                    <a:pt x="215836" y="869727"/>
                  </a:lnTo>
                  <a:lnTo>
                    <a:pt x="215836" y="869727"/>
                  </a:lnTo>
                  <a:lnTo>
                    <a:pt x="217265" y="869918"/>
                  </a:lnTo>
                  <a:lnTo>
                    <a:pt x="217265" y="869918"/>
                  </a:lnTo>
                  <a:lnTo>
                    <a:pt x="218694" y="870013"/>
                  </a:lnTo>
                  <a:lnTo>
                    <a:pt x="218694" y="870013"/>
                  </a:lnTo>
                  <a:lnTo>
                    <a:pt x="220123" y="870109"/>
                  </a:lnTo>
                  <a:lnTo>
                    <a:pt x="220123" y="870109"/>
                  </a:lnTo>
                  <a:lnTo>
                    <a:pt x="220599" y="870109"/>
                  </a:lnTo>
                  <a:cubicBezTo>
                    <a:pt x="221646" y="870109"/>
                    <a:pt x="222599" y="870204"/>
                    <a:pt x="223742" y="870204"/>
                  </a:cubicBezTo>
                  <a:lnTo>
                    <a:pt x="236505" y="870204"/>
                  </a:lnTo>
                  <a:lnTo>
                    <a:pt x="251270" y="870204"/>
                  </a:lnTo>
                  <a:cubicBezTo>
                    <a:pt x="295846" y="870204"/>
                    <a:pt x="332232" y="906590"/>
                    <a:pt x="332232" y="951167"/>
                  </a:cubicBezTo>
                  <a:lnTo>
                    <a:pt x="332232" y="1014508"/>
                  </a:lnTo>
                  <a:lnTo>
                    <a:pt x="332232" y="1109472"/>
                  </a:lnTo>
                  <a:lnTo>
                    <a:pt x="332232" y="1112615"/>
                  </a:lnTo>
                  <a:cubicBezTo>
                    <a:pt x="332232" y="1144238"/>
                    <a:pt x="358140" y="1170242"/>
                    <a:pt x="389858" y="1170242"/>
                  </a:cubicBezTo>
                  <a:lnTo>
                    <a:pt x="564737" y="1170242"/>
                  </a:lnTo>
                  <a:cubicBezTo>
                    <a:pt x="596455" y="1170242"/>
                    <a:pt x="622363" y="1144333"/>
                    <a:pt x="622363" y="1112615"/>
                  </a:cubicBezTo>
                  <a:lnTo>
                    <a:pt x="622363" y="1104519"/>
                  </a:lnTo>
                  <a:lnTo>
                    <a:pt x="624364" y="600646"/>
                  </a:lnTo>
                  <a:cubicBezTo>
                    <a:pt x="623983" y="579501"/>
                    <a:pt x="613696" y="559403"/>
                    <a:pt x="572928" y="559403"/>
                  </a:cubicBezTo>
                  <a:lnTo>
                    <a:pt x="529494" y="559403"/>
                  </a:lnTo>
                  <a:cubicBezTo>
                    <a:pt x="497777" y="559403"/>
                    <a:pt x="471868" y="533495"/>
                    <a:pt x="471868" y="501777"/>
                  </a:cubicBezTo>
                  <a:lnTo>
                    <a:pt x="471868" y="481774"/>
                  </a:lnTo>
                  <a:cubicBezTo>
                    <a:pt x="471868" y="450056"/>
                    <a:pt x="497777" y="424148"/>
                    <a:pt x="529494" y="424148"/>
                  </a:cubicBezTo>
                  <a:cubicBezTo>
                    <a:pt x="649034" y="424148"/>
                    <a:pt x="767810" y="423100"/>
                    <a:pt x="888302" y="423100"/>
                  </a:cubicBezTo>
                  <a:cubicBezTo>
                    <a:pt x="920019" y="423100"/>
                    <a:pt x="945928" y="397192"/>
                    <a:pt x="945928" y="365474"/>
                  </a:cubicBezTo>
                  <a:lnTo>
                    <a:pt x="945928" y="208312"/>
                  </a:lnTo>
                  <a:cubicBezTo>
                    <a:pt x="945928" y="205359"/>
                    <a:pt x="945928" y="202501"/>
                    <a:pt x="945452" y="202025"/>
                  </a:cubicBezTo>
                  <a:lnTo>
                    <a:pt x="945452" y="0"/>
                  </a:lnTo>
                  <a:lnTo>
                    <a:pt x="857726" y="0"/>
                  </a:lnTo>
                  <a:cubicBezTo>
                    <a:pt x="831818" y="0"/>
                    <a:pt x="809720" y="17431"/>
                    <a:pt x="802577" y="41053"/>
                  </a:cubicBezTo>
                  <a:lnTo>
                    <a:pt x="802577" y="83058"/>
                  </a:lnTo>
                  <a:cubicBezTo>
                    <a:pt x="802577" y="114681"/>
                    <a:pt x="776668" y="140684"/>
                    <a:pt x="744950" y="140684"/>
                  </a:cubicBezTo>
                  <a:lnTo>
                    <a:pt x="635508" y="140684"/>
                  </a:lnTo>
                  <a:lnTo>
                    <a:pt x="635508" y="230505"/>
                  </a:lnTo>
                  <a:cubicBezTo>
                    <a:pt x="635508" y="262128"/>
                    <a:pt x="609600" y="288131"/>
                    <a:pt x="577882" y="288131"/>
                  </a:cubicBezTo>
                  <a:lnTo>
                    <a:pt x="168402" y="288131"/>
                  </a:lnTo>
                  <a:close/>
                  <a:moveTo>
                    <a:pt x="165640" y="812483"/>
                  </a:moveTo>
                  <a:lnTo>
                    <a:pt x="165640" y="812483"/>
                  </a:lnTo>
                  <a:lnTo>
                    <a:pt x="165640" y="812483"/>
                  </a:lnTo>
                  <a:lnTo>
                    <a:pt x="165640" y="812483"/>
                  </a:lnTo>
                  <a:close/>
                  <a:moveTo>
                    <a:pt x="0" y="664083"/>
                  </a:moveTo>
                  <a:lnTo>
                    <a:pt x="0" y="664083"/>
                  </a:lnTo>
                  <a:lnTo>
                    <a:pt x="0" y="664083"/>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3" name="Freeform: Shape 202">
              <a:extLst>
                <a:ext uri="{FF2B5EF4-FFF2-40B4-BE49-F238E27FC236}">
                  <a16:creationId xmlns:a16="http://schemas.microsoft.com/office/drawing/2014/main" id="{4CBDA119-5F5B-4763-A493-B98CABC431F3}"/>
                </a:ext>
              </a:extLst>
            </p:cNvPr>
            <p:cNvSpPr/>
            <p:nvPr/>
          </p:nvSpPr>
          <p:spPr>
            <a:xfrm>
              <a:off x="5763689" y="4552457"/>
              <a:ext cx="678846" cy="1020508"/>
            </a:xfrm>
            <a:custGeom>
              <a:avLst/>
              <a:gdLst>
                <a:gd name="connsiteX0" fmla="*/ 374332 w 678846"/>
                <a:gd name="connsiteY0" fmla="*/ 1020509 h 1020508"/>
                <a:gd name="connsiteX1" fmla="*/ 678847 w 678846"/>
                <a:gd name="connsiteY1" fmla="*/ 1020509 h 1020508"/>
                <a:gd name="connsiteX2" fmla="*/ 678847 w 678846"/>
                <a:gd name="connsiteY2" fmla="*/ 0 h 1020508"/>
                <a:gd name="connsiteX3" fmla="*/ 544925 w 678846"/>
                <a:gd name="connsiteY3" fmla="*/ 0 h 1020508"/>
                <a:gd name="connsiteX4" fmla="*/ 474916 w 678846"/>
                <a:gd name="connsiteY4" fmla="*/ 70009 h 1020508"/>
                <a:gd name="connsiteX5" fmla="*/ 474916 w 678846"/>
                <a:gd name="connsiteY5" fmla="*/ 153258 h 1020508"/>
                <a:gd name="connsiteX6" fmla="*/ 234410 w 678846"/>
                <a:gd name="connsiteY6" fmla="*/ 153258 h 1020508"/>
                <a:gd name="connsiteX7" fmla="*/ 164402 w 678846"/>
                <a:gd name="connsiteY7" fmla="*/ 223266 h 1020508"/>
                <a:gd name="connsiteX8" fmla="*/ 164402 w 678846"/>
                <a:gd name="connsiteY8" fmla="*/ 284893 h 1020508"/>
                <a:gd name="connsiteX9" fmla="*/ 70009 w 678846"/>
                <a:gd name="connsiteY9" fmla="*/ 284893 h 1020508"/>
                <a:gd name="connsiteX10" fmla="*/ 0 w 678846"/>
                <a:gd name="connsiteY10" fmla="*/ 354902 h 1020508"/>
                <a:gd name="connsiteX11" fmla="*/ 0 w 678846"/>
                <a:gd name="connsiteY11" fmla="*/ 662845 h 1020508"/>
                <a:gd name="connsiteX12" fmla="*/ 70009 w 678846"/>
                <a:gd name="connsiteY12" fmla="*/ 732854 h 1020508"/>
                <a:gd name="connsiteX13" fmla="*/ 122682 w 678846"/>
                <a:gd name="connsiteY13" fmla="*/ 732854 h 1020508"/>
                <a:gd name="connsiteX14" fmla="*/ 164402 w 678846"/>
                <a:gd name="connsiteY14" fmla="*/ 777145 h 1020508"/>
                <a:gd name="connsiteX15" fmla="*/ 164402 w 678846"/>
                <a:gd name="connsiteY15" fmla="*/ 806292 h 1020508"/>
                <a:gd name="connsiteX16" fmla="*/ 234410 w 678846"/>
                <a:gd name="connsiteY16" fmla="*/ 876300 h 1020508"/>
                <a:gd name="connsiteX17" fmla="*/ 316706 w 678846"/>
                <a:gd name="connsiteY17" fmla="*/ 876300 h 1020508"/>
                <a:gd name="connsiteX18" fmla="*/ 316706 w 678846"/>
                <a:gd name="connsiteY18" fmla="*/ 962692 h 1020508"/>
                <a:gd name="connsiteX19" fmla="*/ 374332 w 678846"/>
                <a:gd name="connsiteY19" fmla="*/ 1020509 h 102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8846" h="1020508">
                  <a:moveTo>
                    <a:pt x="374332" y="1020509"/>
                  </a:moveTo>
                  <a:lnTo>
                    <a:pt x="678847" y="1020509"/>
                  </a:lnTo>
                  <a:lnTo>
                    <a:pt x="678847" y="0"/>
                  </a:lnTo>
                  <a:lnTo>
                    <a:pt x="544925" y="0"/>
                  </a:lnTo>
                  <a:cubicBezTo>
                    <a:pt x="506444" y="0"/>
                    <a:pt x="474916" y="31528"/>
                    <a:pt x="474916" y="70009"/>
                  </a:cubicBezTo>
                  <a:lnTo>
                    <a:pt x="474916" y="153258"/>
                  </a:lnTo>
                  <a:lnTo>
                    <a:pt x="234410" y="153258"/>
                  </a:lnTo>
                  <a:cubicBezTo>
                    <a:pt x="195929" y="153258"/>
                    <a:pt x="164402" y="184785"/>
                    <a:pt x="164402" y="223266"/>
                  </a:cubicBezTo>
                  <a:lnTo>
                    <a:pt x="164402" y="284893"/>
                  </a:lnTo>
                  <a:lnTo>
                    <a:pt x="70009" y="284893"/>
                  </a:lnTo>
                  <a:cubicBezTo>
                    <a:pt x="31528" y="284893"/>
                    <a:pt x="0" y="316421"/>
                    <a:pt x="0" y="354902"/>
                  </a:cubicBezTo>
                  <a:lnTo>
                    <a:pt x="0" y="662845"/>
                  </a:lnTo>
                  <a:cubicBezTo>
                    <a:pt x="0" y="701326"/>
                    <a:pt x="31528" y="732854"/>
                    <a:pt x="70009" y="732854"/>
                  </a:cubicBezTo>
                  <a:lnTo>
                    <a:pt x="122682" y="732854"/>
                  </a:lnTo>
                  <a:cubicBezTo>
                    <a:pt x="149066" y="734854"/>
                    <a:pt x="165545" y="754475"/>
                    <a:pt x="164402" y="777145"/>
                  </a:cubicBezTo>
                  <a:lnTo>
                    <a:pt x="164402" y="806292"/>
                  </a:lnTo>
                  <a:cubicBezTo>
                    <a:pt x="164402" y="844772"/>
                    <a:pt x="195929" y="876300"/>
                    <a:pt x="234410" y="876300"/>
                  </a:cubicBezTo>
                  <a:lnTo>
                    <a:pt x="316706" y="876300"/>
                  </a:lnTo>
                  <a:lnTo>
                    <a:pt x="316706" y="962692"/>
                  </a:lnTo>
                  <a:cubicBezTo>
                    <a:pt x="316706" y="994600"/>
                    <a:pt x="342615" y="1020509"/>
                    <a:pt x="374332" y="1020509"/>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4" name="Freeform: Shape 203">
              <a:extLst>
                <a:ext uri="{FF2B5EF4-FFF2-40B4-BE49-F238E27FC236}">
                  <a16:creationId xmlns:a16="http://schemas.microsoft.com/office/drawing/2014/main" id="{689A2B0C-8E56-4AD9-8E96-B916F44AAE72}"/>
                </a:ext>
              </a:extLst>
            </p:cNvPr>
            <p:cNvSpPr/>
            <p:nvPr/>
          </p:nvSpPr>
          <p:spPr>
            <a:xfrm>
              <a:off x="5282867" y="4139834"/>
              <a:ext cx="864774" cy="563117"/>
            </a:xfrm>
            <a:custGeom>
              <a:avLst/>
              <a:gdLst>
                <a:gd name="connsiteX0" fmla="*/ 0 w 864774"/>
                <a:gd name="connsiteY0" fmla="*/ 208979 h 563117"/>
                <a:gd name="connsiteX1" fmla="*/ 0 w 864774"/>
                <a:gd name="connsiteY1" fmla="*/ 563118 h 563117"/>
                <a:gd name="connsiteX2" fmla="*/ 101251 w 864774"/>
                <a:gd name="connsiteY2" fmla="*/ 563118 h 563117"/>
                <a:gd name="connsiteX3" fmla="*/ 158877 w 864774"/>
                <a:gd name="connsiteY3" fmla="*/ 505492 h 563117"/>
                <a:gd name="connsiteX4" fmla="*/ 158877 w 864774"/>
                <a:gd name="connsiteY4" fmla="*/ 415671 h 563117"/>
                <a:gd name="connsiteX5" fmla="*/ 268319 w 864774"/>
                <a:gd name="connsiteY5" fmla="*/ 415671 h 563117"/>
                <a:gd name="connsiteX6" fmla="*/ 325945 w 864774"/>
                <a:gd name="connsiteY6" fmla="*/ 358045 h 563117"/>
                <a:gd name="connsiteX7" fmla="*/ 325945 w 864774"/>
                <a:gd name="connsiteY7" fmla="*/ 321564 h 563117"/>
                <a:gd name="connsiteX8" fmla="*/ 381095 w 864774"/>
                <a:gd name="connsiteY8" fmla="*/ 280511 h 563117"/>
                <a:gd name="connsiteX9" fmla="*/ 864775 w 864774"/>
                <a:gd name="connsiteY9" fmla="*/ 280416 h 563117"/>
                <a:gd name="connsiteX10" fmla="*/ 864775 w 864774"/>
                <a:gd name="connsiteY10" fmla="*/ 278416 h 563117"/>
                <a:gd name="connsiteX11" fmla="*/ 856679 w 864774"/>
                <a:gd name="connsiteY11" fmla="*/ 278416 h 563117"/>
                <a:gd name="connsiteX12" fmla="*/ 799052 w 864774"/>
                <a:gd name="connsiteY12" fmla="*/ 220789 h 563117"/>
                <a:gd name="connsiteX13" fmla="*/ 799052 w 864774"/>
                <a:gd name="connsiteY13" fmla="*/ 1143 h 563117"/>
                <a:gd name="connsiteX14" fmla="*/ 786575 w 864774"/>
                <a:gd name="connsiteY14" fmla="*/ 0 h 563117"/>
                <a:gd name="connsiteX15" fmla="*/ 453580 w 864774"/>
                <a:gd name="connsiteY15" fmla="*/ 0 h 563117"/>
                <a:gd name="connsiteX16" fmla="*/ 404050 w 864774"/>
                <a:gd name="connsiteY16" fmla="*/ 0 h 563117"/>
                <a:gd name="connsiteX17" fmla="*/ 288703 w 864774"/>
                <a:gd name="connsiteY17" fmla="*/ 0 h 563117"/>
                <a:gd name="connsiteX18" fmla="*/ 218884 w 864774"/>
                <a:gd name="connsiteY18" fmla="*/ 64389 h 563117"/>
                <a:gd name="connsiteX19" fmla="*/ 138113 w 864774"/>
                <a:gd name="connsiteY19" fmla="*/ 138874 h 563117"/>
                <a:gd name="connsiteX20" fmla="*/ 69913 w 864774"/>
                <a:gd name="connsiteY20" fmla="*/ 138874 h 563117"/>
                <a:gd name="connsiteX21" fmla="*/ 0 w 864774"/>
                <a:gd name="connsiteY21" fmla="*/ 208979 h 56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64774" h="563117">
                  <a:moveTo>
                    <a:pt x="0" y="208979"/>
                  </a:moveTo>
                  <a:lnTo>
                    <a:pt x="0" y="563118"/>
                  </a:lnTo>
                  <a:lnTo>
                    <a:pt x="101251" y="563118"/>
                  </a:lnTo>
                  <a:cubicBezTo>
                    <a:pt x="132969" y="563118"/>
                    <a:pt x="158877" y="537210"/>
                    <a:pt x="158877" y="505492"/>
                  </a:cubicBezTo>
                  <a:lnTo>
                    <a:pt x="158877" y="415671"/>
                  </a:lnTo>
                  <a:lnTo>
                    <a:pt x="268319" y="415671"/>
                  </a:lnTo>
                  <a:cubicBezTo>
                    <a:pt x="300038" y="415671"/>
                    <a:pt x="325945" y="389763"/>
                    <a:pt x="325945" y="358045"/>
                  </a:cubicBezTo>
                  <a:lnTo>
                    <a:pt x="325945" y="321564"/>
                  </a:lnTo>
                  <a:cubicBezTo>
                    <a:pt x="333089" y="297847"/>
                    <a:pt x="355187" y="280511"/>
                    <a:pt x="381095" y="280511"/>
                  </a:cubicBezTo>
                  <a:cubicBezTo>
                    <a:pt x="546449" y="280511"/>
                    <a:pt x="390430" y="280416"/>
                    <a:pt x="864775" y="280416"/>
                  </a:cubicBezTo>
                  <a:lnTo>
                    <a:pt x="864775" y="278416"/>
                  </a:lnTo>
                  <a:lnTo>
                    <a:pt x="856679" y="278416"/>
                  </a:lnTo>
                  <a:cubicBezTo>
                    <a:pt x="825055" y="278416"/>
                    <a:pt x="799052" y="252508"/>
                    <a:pt x="799052" y="220789"/>
                  </a:cubicBezTo>
                  <a:lnTo>
                    <a:pt x="799052" y="1143"/>
                  </a:lnTo>
                  <a:cubicBezTo>
                    <a:pt x="795052" y="381"/>
                    <a:pt x="790860" y="0"/>
                    <a:pt x="786575" y="0"/>
                  </a:cubicBezTo>
                  <a:lnTo>
                    <a:pt x="453580" y="0"/>
                  </a:lnTo>
                  <a:lnTo>
                    <a:pt x="404050" y="0"/>
                  </a:lnTo>
                  <a:lnTo>
                    <a:pt x="288703" y="0"/>
                  </a:lnTo>
                  <a:cubicBezTo>
                    <a:pt x="252126" y="0"/>
                    <a:pt x="221742" y="28480"/>
                    <a:pt x="218884" y="64389"/>
                  </a:cubicBezTo>
                  <a:cubicBezTo>
                    <a:pt x="215551" y="106585"/>
                    <a:pt x="180499" y="138874"/>
                    <a:pt x="138113" y="138874"/>
                  </a:cubicBezTo>
                  <a:lnTo>
                    <a:pt x="69913" y="138874"/>
                  </a:lnTo>
                  <a:cubicBezTo>
                    <a:pt x="31528" y="138970"/>
                    <a:pt x="0" y="170497"/>
                    <a:pt x="0" y="208979"/>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5" name="Freeform: Shape 204">
              <a:extLst>
                <a:ext uri="{FF2B5EF4-FFF2-40B4-BE49-F238E27FC236}">
                  <a16:creationId xmlns:a16="http://schemas.microsoft.com/office/drawing/2014/main" id="{55780529-FB73-448A-A34C-BF99366EEEA1}"/>
                </a:ext>
              </a:extLst>
            </p:cNvPr>
            <p:cNvSpPr/>
            <p:nvPr/>
          </p:nvSpPr>
          <p:spPr>
            <a:xfrm>
              <a:off x="4017848" y="3391550"/>
              <a:ext cx="1149861" cy="437387"/>
            </a:xfrm>
            <a:custGeom>
              <a:avLst/>
              <a:gdLst>
                <a:gd name="connsiteX0" fmla="*/ 16292 w 1149861"/>
                <a:gd name="connsiteY0" fmla="*/ 437388 h 437387"/>
                <a:gd name="connsiteX1" fmla="*/ 927834 w 1149861"/>
                <a:gd name="connsiteY1" fmla="*/ 437388 h 437387"/>
                <a:gd name="connsiteX2" fmla="*/ 985460 w 1149861"/>
                <a:gd name="connsiteY2" fmla="*/ 379762 h 437387"/>
                <a:gd name="connsiteX3" fmla="*/ 985460 w 1149861"/>
                <a:gd name="connsiteY3" fmla="*/ 216217 h 437387"/>
                <a:gd name="connsiteX4" fmla="*/ 1066423 w 1149861"/>
                <a:gd name="connsiteY4" fmla="*/ 135255 h 437387"/>
                <a:gd name="connsiteX5" fmla="*/ 1092236 w 1149861"/>
                <a:gd name="connsiteY5" fmla="*/ 135255 h 437387"/>
                <a:gd name="connsiteX6" fmla="*/ 1149862 w 1149861"/>
                <a:gd name="connsiteY6" fmla="*/ 77629 h 437387"/>
                <a:gd name="connsiteX7" fmla="*/ 1149862 w 1149861"/>
                <a:gd name="connsiteY7" fmla="*/ 57626 h 437387"/>
                <a:gd name="connsiteX8" fmla="*/ 1092236 w 1149861"/>
                <a:gd name="connsiteY8" fmla="*/ 0 h 437387"/>
                <a:gd name="connsiteX9" fmla="*/ 927834 w 1149861"/>
                <a:gd name="connsiteY9" fmla="*/ 0 h 437387"/>
                <a:gd name="connsiteX10" fmla="*/ 698662 w 1149861"/>
                <a:gd name="connsiteY10" fmla="*/ 0 h 437387"/>
                <a:gd name="connsiteX11" fmla="*/ 641322 w 1149861"/>
                <a:gd name="connsiteY11" fmla="*/ 71056 h 437387"/>
                <a:gd name="connsiteX12" fmla="*/ 571504 w 1149861"/>
                <a:gd name="connsiteY12" fmla="*/ 135446 h 437387"/>
                <a:gd name="connsiteX13" fmla="*/ 456156 w 1149861"/>
                <a:gd name="connsiteY13" fmla="*/ 135446 h 437387"/>
                <a:gd name="connsiteX14" fmla="*/ 406626 w 1149861"/>
                <a:gd name="connsiteY14" fmla="*/ 135446 h 437387"/>
                <a:gd name="connsiteX15" fmla="*/ 165262 w 1149861"/>
                <a:gd name="connsiteY15" fmla="*/ 135446 h 437387"/>
                <a:gd name="connsiteX16" fmla="*/ 165262 w 1149861"/>
                <a:gd name="connsiteY16" fmla="*/ 232696 h 437387"/>
                <a:gd name="connsiteX17" fmla="*/ 107636 w 1149861"/>
                <a:gd name="connsiteY17" fmla="*/ 290322 h 437387"/>
                <a:gd name="connsiteX18" fmla="*/ 72775 w 1149861"/>
                <a:gd name="connsiteY18" fmla="*/ 290322 h 437387"/>
                <a:gd name="connsiteX19" fmla="*/ 99 w 1149861"/>
                <a:gd name="connsiteY19" fmla="*/ 366998 h 437387"/>
                <a:gd name="connsiteX20" fmla="*/ 99 w 1149861"/>
                <a:gd name="connsiteY20" fmla="*/ 435007 h 437387"/>
                <a:gd name="connsiteX21" fmla="*/ 16292 w 1149861"/>
                <a:gd name="connsiteY21" fmla="*/ 437388 h 43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49861" h="437387">
                  <a:moveTo>
                    <a:pt x="16292" y="437388"/>
                  </a:moveTo>
                  <a:lnTo>
                    <a:pt x="927834" y="437388"/>
                  </a:lnTo>
                  <a:cubicBezTo>
                    <a:pt x="959552" y="437388"/>
                    <a:pt x="985460" y="411480"/>
                    <a:pt x="985460" y="379762"/>
                  </a:cubicBezTo>
                  <a:lnTo>
                    <a:pt x="985460" y="216217"/>
                  </a:lnTo>
                  <a:cubicBezTo>
                    <a:pt x="985460" y="171640"/>
                    <a:pt x="1021846" y="135255"/>
                    <a:pt x="1066423" y="135255"/>
                  </a:cubicBezTo>
                  <a:lnTo>
                    <a:pt x="1092236" y="135255"/>
                  </a:lnTo>
                  <a:cubicBezTo>
                    <a:pt x="1123954" y="135255"/>
                    <a:pt x="1149862" y="109347"/>
                    <a:pt x="1149862" y="77629"/>
                  </a:cubicBezTo>
                  <a:lnTo>
                    <a:pt x="1149862" y="57626"/>
                  </a:lnTo>
                  <a:cubicBezTo>
                    <a:pt x="1149862" y="25908"/>
                    <a:pt x="1123954" y="0"/>
                    <a:pt x="1092236" y="0"/>
                  </a:cubicBezTo>
                  <a:lnTo>
                    <a:pt x="927834" y="0"/>
                  </a:lnTo>
                  <a:lnTo>
                    <a:pt x="698662" y="0"/>
                  </a:lnTo>
                  <a:cubicBezTo>
                    <a:pt x="667420" y="9334"/>
                    <a:pt x="644084" y="36957"/>
                    <a:pt x="641322" y="71056"/>
                  </a:cubicBezTo>
                  <a:cubicBezTo>
                    <a:pt x="638465" y="106966"/>
                    <a:pt x="608175" y="135446"/>
                    <a:pt x="571504" y="135446"/>
                  </a:cubicBezTo>
                  <a:lnTo>
                    <a:pt x="456156" y="135446"/>
                  </a:lnTo>
                  <a:lnTo>
                    <a:pt x="406626" y="135446"/>
                  </a:lnTo>
                  <a:lnTo>
                    <a:pt x="165262" y="135446"/>
                  </a:lnTo>
                  <a:lnTo>
                    <a:pt x="165262" y="232696"/>
                  </a:lnTo>
                  <a:cubicBezTo>
                    <a:pt x="165262" y="264414"/>
                    <a:pt x="139354" y="290322"/>
                    <a:pt x="107636" y="290322"/>
                  </a:cubicBezTo>
                  <a:lnTo>
                    <a:pt x="72775" y="290322"/>
                  </a:lnTo>
                  <a:cubicBezTo>
                    <a:pt x="16482" y="290322"/>
                    <a:pt x="-1520" y="345376"/>
                    <a:pt x="99" y="366998"/>
                  </a:cubicBezTo>
                  <a:lnTo>
                    <a:pt x="99" y="435007"/>
                  </a:lnTo>
                  <a:cubicBezTo>
                    <a:pt x="5338" y="436626"/>
                    <a:pt x="10672" y="437388"/>
                    <a:pt x="16292" y="437388"/>
                  </a:cubicBezTo>
                  <a:close/>
                </a:path>
              </a:pathLst>
            </a:custGeom>
            <a:solidFill>
              <a:srgbClr val="008500"/>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6" name="Freeform: Shape 205">
              <a:extLst>
                <a:ext uri="{FF2B5EF4-FFF2-40B4-BE49-F238E27FC236}">
                  <a16:creationId xmlns:a16="http://schemas.microsoft.com/office/drawing/2014/main" id="{F7D71943-4E40-4119-9D75-695B264B4E6B}"/>
                </a:ext>
              </a:extLst>
            </p:cNvPr>
            <p:cNvSpPr/>
            <p:nvPr/>
          </p:nvSpPr>
          <p:spPr>
            <a:xfrm>
              <a:off x="4975781" y="4445015"/>
              <a:ext cx="307848" cy="259556"/>
            </a:xfrm>
            <a:custGeom>
              <a:avLst/>
              <a:gdLst>
                <a:gd name="connsiteX0" fmla="*/ 115157 w 307848"/>
                <a:gd name="connsiteY0" fmla="*/ 0 h 259556"/>
                <a:gd name="connsiteX1" fmla="*/ 0 w 307848"/>
                <a:gd name="connsiteY1" fmla="*/ 114300 h 259556"/>
                <a:gd name="connsiteX2" fmla="*/ 0 w 307848"/>
                <a:gd name="connsiteY2" fmla="*/ 259556 h 259556"/>
                <a:gd name="connsiteX3" fmla="*/ 115157 w 307848"/>
                <a:gd name="connsiteY3" fmla="*/ 259556 h 259556"/>
                <a:gd name="connsiteX4" fmla="*/ 154305 w 307848"/>
                <a:gd name="connsiteY4" fmla="*/ 259556 h 259556"/>
                <a:gd name="connsiteX5" fmla="*/ 307848 w 307848"/>
                <a:gd name="connsiteY5" fmla="*/ 259556 h 259556"/>
                <a:gd name="connsiteX6" fmla="*/ 307848 w 307848"/>
                <a:gd name="connsiteY6" fmla="*/ 0 h 259556"/>
                <a:gd name="connsiteX7" fmla="*/ 115157 w 307848"/>
                <a:gd name="connsiteY7" fmla="*/ 0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848" h="259556">
                  <a:moveTo>
                    <a:pt x="115157" y="0"/>
                  </a:moveTo>
                  <a:cubicBezTo>
                    <a:pt x="51816" y="0"/>
                    <a:pt x="0" y="51435"/>
                    <a:pt x="0" y="114300"/>
                  </a:cubicBezTo>
                  <a:lnTo>
                    <a:pt x="0" y="259556"/>
                  </a:lnTo>
                  <a:lnTo>
                    <a:pt x="115157" y="259556"/>
                  </a:lnTo>
                  <a:lnTo>
                    <a:pt x="154305" y="259556"/>
                  </a:lnTo>
                  <a:lnTo>
                    <a:pt x="307848" y="259556"/>
                  </a:lnTo>
                  <a:lnTo>
                    <a:pt x="307848" y="0"/>
                  </a:lnTo>
                  <a:lnTo>
                    <a:pt x="115157"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7" name="Freeform: Shape 206">
              <a:extLst>
                <a:ext uri="{FF2B5EF4-FFF2-40B4-BE49-F238E27FC236}">
                  <a16:creationId xmlns:a16="http://schemas.microsoft.com/office/drawing/2014/main" id="{5C26D1AF-F622-4B02-9C99-DD8A5D2DD52E}"/>
                </a:ext>
              </a:extLst>
            </p:cNvPr>
            <p:cNvSpPr/>
            <p:nvPr/>
          </p:nvSpPr>
          <p:spPr>
            <a:xfrm>
              <a:off x="4180063" y="3970003"/>
              <a:ext cx="470820" cy="419195"/>
            </a:xfrm>
            <a:custGeom>
              <a:avLst/>
              <a:gdLst>
                <a:gd name="connsiteX0" fmla="*/ 57626 w 470820"/>
                <a:gd name="connsiteY0" fmla="*/ 571 h 419195"/>
                <a:gd name="connsiteX1" fmla="*/ 0 w 470820"/>
                <a:gd name="connsiteY1" fmla="*/ 58198 h 419195"/>
                <a:gd name="connsiteX2" fmla="*/ 0 w 470820"/>
                <a:gd name="connsiteY2" fmla="*/ 78200 h 419195"/>
                <a:gd name="connsiteX3" fmla="*/ 57626 w 470820"/>
                <a:gd name="connsiteY3" fmla="*/ 135827 h 419195"/>
                <a:gd name="connsiteX4" fmla="*/ 72771 w 470820"/>
                <a:gd name="connsiteY4" fmla="*/ 135827 h 419195"/>
                <a:gd name="connsiteX5" fmla="*/ 155353 w 470820"/>
                <a:gd name="connsiteY5" fmla="*/ 205073 h 419195"/>
                <a:gd name="connsiteX6" fmla="*/ 157448 w 470820"/>
                <a:gd name="connsiteY6" fmla="*/ 319945 h 419195"/>
                <a:gd name="connsiteX7" fmla="*/ 158877 w 470820"/>
                <a:gd name="connsiteY7" fmla="*/ 325946 h 419195"/>
                <a:gd name="connsiteX8" fmla="*/ 158877 w 470820"/>
                <a:gd name="connsiteY8" fmla="*/ 347853 h 419195"/>
                <a:gd name="connsiteX9" fmla="*/ 230219 w 470820"/>
                <a:gd name="connsiteY9" fmla="*/ 419195 h 419195"/>
                <a:gd name="connsiteX10" fmla="*/ 293275 w 470820"/>
                <a:gd name="connsiteY10" fmla="*/ 419195 h 419195"/>
                <a:gd name="connsiteX11" fmla="*/ 293275 w 470820"/>
                <a:gd name="connsiteY11" fmla="*/ 418338 h 419195"/>
                <a:gd name="connsiteX12" fmla="*/ 382714 w 470820"/>
                <a:gd name="connsiteY12" fmla="*/ 418338 h 419195"/>
                <a:gd name="connsiteX13" fmla="*/ 470821 w 470820"/>
                <a:gd name="connsiteY13" fmla="*/ 330232 h 419195"/>
                <a:gd name="connsiteX14" fmla="*/ 470821 w 470820"/>
                <a:gd name="connsiteY14" fmla="*/ 0 h 419195"/>
                <a:gd name="connsiteX15" fmla="*/ 57626 w 470820"/>
                <a:gd name="connsiteY15" fmla="*/ 571 h 4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0820" h="419195">
                  <a:moveTo>
                    <a:pt x="57626" y="571"/>
                  </a:moveTo>
                  <a:cubicBezTo>
                    <a:pt x="25908" y="571"/>
                    <a:pt x="0" y="26479"/>
                    <a:pt x="0" y="58198"/>
                  </a:cubicBezTo>
                  <a:lnTo>
                    <a:pt x="0" y="78200"/>
                  </a:lnTo>
                  <a:cubicBezTo>
                    <a:pt x="0" y="109919"/>
                    <a:pt x="25908" y="135827"/>
                    <a:pt x="57626" y="135827"/>
                  </a:cubicBezTo>
                  <a:lnTo>
                    <a:pt x="72771" y="135827"/>
                  </a:lnTo>
                  <a:cubicBezTo>
                    <a:pt x="88011" y="136303"/>
                    <a:pt x="154114" y="133160"/>
                    <a:pt x="155353" y="205073"/>
                  </a:cubicBezTo>
                  <a:lnTo>
                    <a:pt x="157448" y="319945"/>
                  </a:lnTo>
                  <a:cubicBezTo>
                    <a:pt x="158020" y="321850"/>
                    <a:pt x="158496" y="323850"/>
                    <a:pt x="158877" y="325946"/>
                  </a:cubicBezTo>
                  <a:lnTo>
                    <a:pt x="158877" y="347853"/>
                  </a:lnTo>
                  <a:cubicBezTo>
                    <a:pt x="158877" y="387096"/>
                    <a:pt x="190976" y="419195"/>
                    <a:pt x="230219" y="419195"/>
                  </a:cubicBezTo>
                  <a:lnTo>
                    <a:pt x="293275" y="419195"/>
                  </a:lnTo>
                  <a:lnTo>
                    <a:pt x="293275" y="418338"/>
                  </a:lnTo>
                  <a:lnTo>
                    <a:pt x="382714" y="418338"/>
                  </a:lnTo>
                  <a:cubicBezTo>
                    <a:pt x="431197" y="418338"/>
                    <a:pt x="470821" y="378714"/>
                    <a:pt x="470821" y="330232"/>
                  </a:cubicBezTo>
                  <a:lnTo>
                    <a:pt x="470821" y="0"/>
                  </a:lnTo>
                  <a:lnTo>
                    <a:pt x="57626" y="571"/>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8" name="Freeform: Shape 207">
              <a:extLst>
                <a:ext uri="{FF2B5EF4-FFF2-40B4-BE49-F238E27FC236}">
                  <a16:creationId xmlns:a16="http://schemas.microsoft.com/office/drawing/2014/main" id="{75386B20-FE1A-4338-8F55-C03AC011E39E}"/>
                </a:ext>
              </a:extLst>
            </p:cNvPr>
            <p:cNvSpPr/>
            <p:nvPr/>
          </p:nvSpPr>
          <p:spPr>
            <a:xfrm>
              <a:off x="5003118" y="3381263"/>
              <a:ext cx="1432559" cy="951547"/>
            </a:xfrm>
            <a:custGeom>
              <a:avLst/>
              <a:gdLst>
                <a:gd name="connsiteX0" fmla="*/ 1331309 w 1432559"/>
                <a:gd name="connsiteY0" fmla="*/ 122872 h 951547"/>
                <a:gd name="connsiteX1" fmla="*/ 1217009 w 1432559"/>
                <a:gd name="connsiteY1" fmla="*/ 8572 h 951547"/>
                <a:gd name="connsiteX2" fmla="*/ 1217009 w 1432559"/>
                <a:gd name="connsiteY2" fmla="*/ 0 h 951547"/>
                <a:gd name="connsiteX3" fmla="*/ 508921 w 1432559"/>
                <a:gd name="connsiteY3" fmla="*/ 0 h 951547"/>
                <a:gd name="connsiteX4" fmla="*/ 459391 w 1432559"/>
                <a:gd name="connsiteY4" fmla="*/ 0 h 951547"/>
                <a:gd name="connsiteX5" fmla="*/ 344043 w 1432559"/>
                <a:gd name="connsiteY5" fmla="*/ 0 h 951547"/>
                <a:gd name="connsiteX6" fmla="*/ 274225 w 1432559"/>
                <a:gd name="connsiteY6" fmla="*/ 64389 h 951547"/>
                <a:gd name="connsiteX7" fmla="*/ 193453 w 1432559"/>
                <a:gd name="connsiteY7" fmla="*/ 138875 h 951547"/>
                <a:gd name="connsiteX8" fmla="*/ 70009 w 1432559"/>
                <a:gd name="connsiteY8" fmla="*/ 138875 h 951547"/>
                <a:gd name="connsiteX9" fmla="*/ 0 w 1432559"/>
                <a:gd name="connsiteY9" fmla="*/ 208883 h 951547"/>
                <a:gd name="connsiteX10" fmla="*/ 0 w 1432559"/>
                <a:gd name="connsiteY10" fmla="*/ 447008 h 951547"/>
                <a:gd name="connsiteX11" fmla="*/ 222980 w 1432559"/>
                <a:gd name="connsiteY11" fmla="*/ 447008 h 951547"/>
                <a:gd name="connsiteX12" fmla="*/ 281749 w 1432559"/>
                <a:gd name="connsiteY12" fmla="*/ 505778 h 951547"/>
                <a:gd name="connsiteX13" fmla="*/ 281749 w 1432559"/>
                <a:gd name="connsiteY13" fmla="*/ 542258 h 951547"/>
                <a:gd name="connsiteX14" fmla="*/ 281749 w 1432559"/>
                <a:gd name="connsiteY14" fmla="*/ 951547 h 951547"/>
                <a:gd name="connsiteX15" fmla="*/ 349853 w 1432559"/>
                <a:gd name="connsiteY15" fmla="*/ 897446 h 951547"/>
                <a:gd name="connsiteX16" fmla="*/ 418052 w 1432559"/>
                <a:gd name="connsiteY16" fmla="*/ 897446 h 951547"/>
                <a:gd name="connsiteX17" fmla="*/ 498824 w 1432559"/>
                <a:gd name="connsiteY17" fmla="*/ 822960 h 951547"/>
                <a:gd name="connsiteX18" fmla="*/ 568643 w 1432559"/>
                <a:gd name="connsiteY18" fmla="*/ 758571 h 951547"/>
                <a:gd name="connsiteX19" fmla="*/ 683990 w 1432559"/>
                <a:gd name="connsiteY19" fmla="*/ 758571 h 951547"/>
                <a:gd name="connsiteX20" fmla="*/ 733520 w 1432559"/>
                <a:gd name="connsiteY20" fmla="*/ 758571 h 951547"/>
                <a:gd name="connsiteX21" fmla="*/ 1066514 w 1432559"/>
                <a:gd name="connsiteY21" fmla="*/ 758571 h 951547"/>
                <a:gd name="connsiteX22" fmla="*/ 1078992 w 1432559"/>
                <a:gd name="connsiteY22" fmla="*/ 759714 h 951547"/>
                <a:gd name="connsiteX23" fmla="*/ 1078992 w 1432559"/>
                <a:gd name="connsiteY23" fmla="*/ 617506 h 951547"/>
                <a:gd name="connsiteX24" fmla="*/ 1136618 w 1432559"/>
                <a:gd name="connsiteY24" fmla="*/ 559880 h 951547"/>
                <a:gd name="connsiteX25" fmla="*/ 1156621 w 1432559"/>
                <a:gd name="connsiteY25" fmla="*/ 559880 h 951547"/>
                <a:gd name="connsiteX26" fmla="*/ 1158335 w 1432559"/>
                <a:gd name="connsiteY26" fmla="*/ 559880 h 951547"/>
                <a:gd name="connsiteX27" fmla="*/ 1209199 w 1432559"/>
                <a:gd name="connsiteY27" fmla="*/ 559880 h 951547"/>
                <a:gd name="connsiteX28" fmla="*/ 1266825 w 1432559"/>
                <a:gd name="connsiteY28" fmla="*/ 502253 h 951547"/>
                <a:gd name="connsiteX29" fmla="*/ 1266825 w 1432559"/>
                <a:gd name="connsiteY29" fmla="*/ 425768 h 951547"/>
                <a:gd name="connsiteX30" fmla="*/ 1349121 w 1432559"/>
                <a:gd name="connsiteY30" fmla="*/ 425768 h 951547"/>
                <a:gd name="connsiteX31" fmla="*/ 1432560 w 1432559"/>
                <a:gd name="connsiteY31" fmla="*/ 342329 h 951547"/>
                <a:gd name="connsiteX32" fmla="*/ 1432560 w 1432559"/>
                <a:gd name="connsiteY32" fmla="*/ 122777 h 951547"/>
                <a:gd name="connsiteX33" fmla="*/ 1331309 w 1432559"/>
                <a:gd name="connsiteY33" fmla="*/ 122777 h 95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32559" h="951547">
                  <a:moveTo>
                    <a:pt x="1331309" y="122872"/>
                  </a:moveTo>
                  <a:cubicBezTo>
                    <a:pt x="1268444" y="122872"/>
                    <a:pt x="1217009" y="71438"/>
                    <a:pt x="1217009" y="8572"/>
                  </a:cubicBezTo>
                  <a:lnTo>
                    <a:pt x="1217009" y="0"/>
                  </a:lnTo>
                  <a:lnTo>
                    <a:pt x="508921" y="0"/>
                  </a:lnTo>
                  <a:lnTo>
                    <a:pt x="459391" y="0"/>
                  </a:lnTo>
                  <a:lnTo>
                    <a:pt x="344043" y="0"/>
                  </a:lnTo>
                  <a:cubicBezTo>
                    <a:pt x="307467" y="0"/>
                    <a:pt x="277082" y="28480"/>
                    <a:pt x="274225" y="64389"/>
                  </a:cubicBezTo>
                  <a:cubicBezTo>
                    <a:pt x="270891" y="106585"/>
                    <a:pt x="235839" y="138875"/>
                    <a:pt x="193453" y="138875"/>
                  </a:cubicBezTo>
                  <a:lnTo>
                    <a:pt x="70009" y="138875"/>
                  </a:lnTo>
                  <a:cubicBezTo>
                    <a:pt x="31528" y="138875"/>
                    <a:pt x="0" y="170497"/>
                    <a:pt x="0" y="208883"/>
                  </a:cubicBezTo>
                  <a:lnTo>
                    <a:pt x="0" y="447008"/>
                  </a:lnTo>
                  <a:lnTo>
                    <a:pt x="222980" y="447008"/>
                  </a:lnTo>
                  <a:cubicBezTo>
                    <a:pt x="255270" y="447008"/>
                    <a:pt x="281749" y="473488"/>
                    <a:pt x="281749" y="505778"/>
                  </a:cubicBezTo>
                  <a:lnTo>
                    <a:pt x="281749" y="542258"/>
                  </a:lnTo>
                  <a:lnTo>
                    <a:pt x="281749" y="951547"/>
                  </a:lnTo>
                  <a:cubicBezTo>
                    <a:pt x="288988" y="920687"/>
                    <a:pt x="316896" y="897446"/>
                    <a:pt x="349853" y="897446"/>
                  </a:cubicBezTo>
                  <a:lnTo>
                    <a:pt x="418052" y="897446"/>
                  </a:lnTo>
                  <a:cubicBezTo>
                    <a:pt x="460343" y="897446"/>
                    <a:pt x="495395" y="865156"/>
                    <a:pt x="498824" y="822960"/>
                  </a:cubicBezTo>
                  <a:cubicBezTo>
                    <a:pt x="501682" y="787051"/>
                    <a:pt x="532066" y="758571"/>
                    <a:pt x="568643" y="758571"/>
                  </a:cubicBezTo>
                  <a:lnTo>
                    <a:pt x="683990" y="758571"/>
                  </a:lnTo>
                  <a:lnTo>
                    <a:pt x="733520" y="758571"/>
                  </a:lnTo>
                  <a:lnTo>
                    <a:pt x="1066514" y="758571"/>
                  </a:lnTo>
                  <a:cubicBezTo>
                    <a:pt x="1070800" y="758571"/>
                    <a:pt x="1074896" y="758952"/>
                    <a:pt x="1078992" y="759714"/>
                  </a:cubicBezTo>
                  <a:lnTo>
                    <a:pt x="1078992" y="617506"/>
                  </a:lnTo>
                  <a:cubicBezTo>
                    <a:pt x="1078992" y="585788"/>
                    <a:pt x="1104900" y="559880"/>
                    <a:pt x="1136618" y="559880"/>
                  </a:cubicBezTo>
                  <a:lnTo>
                    <a:pt x="1156621" y="559880"/>
                  </a:lnTo>
                  <a:cubicBezTo>
                    <a:pt x="1157192" y="559880"/>
                    <a:pt x="1157764" y="559880"/>
                    <a:pt x="1158335" y="559880"/>
                  </a:cubicBezTo>
                  <a:lnTo>
                    <a:pt x="1209199" y="559880"/>
                  </a:lnTo>
                  <a:cubicBezTo>
                    <a:pt x="1240917" y="559880"/>
                    <a:pt x="1266825" y="533972"/>
                    <a:pt x="1266825" y="502253"/>
                  </a:cubicBezTo>
                  <a:lnTo>
                    <a:pt x="1266825" y="425768"/>
                  </a:lnTo>
                  <a:lnTo>
                    <a:pt x="1349121" y="425768"/>
                  </a:lnTo>
                  <a:cubicBezTo>
                    <a:pt x="1395031" y="425768"/>
                    <a:pt x="1432560" y="388239"/>
                    <a:pt x="1432560" y="342329"/>
                  </a:cubicBezTo>
                  <a:lnTo>
                    <a:pt x="1432560" y="122777"/>
                  </a:lnTo>
                  <a:lnTo>
                    <a:pt x="1331309" y="122777"/>
                  </a:lnTo>
                  <a:close/>
                </a:path>
              </a:pathLst>
            </a:custGeom>
            <a:solidFill>
              <a:srgbClr val="008500"/>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9" name="Freeform: Shape 208">
              <a:extLst>
                <a:ext uri="{FF2B5EF4-FFF2-40B4-BE49-F238E27FC236}">
                  <a16:creationId xmlns:a16="http://schemas.microsoft.com/office/drawing/2014/main" id="{C1BB8CE2-1672-4C65-A3A9-D5F1F49F6AF0}"/>
                </a:ext>
              </a:extLst>
            </p:cNvPr>
            <p:cNvSpPr/>
            <p:nvPr/>
          </p:nvSpPr>
          <p:spPr>
            <a:xfrm>
              <a:off x="3245469" y="381555"/>
              <a:ext cx="1149858" cy="1834229"/>
            </a:xfrm>
            <a:custGeom>
              <a:avLst/>
              <a:gdLst>
                <a:gd name="connsiteX0" fmla="*/ 935450 w 1149858"/>
                <a:gd name="connsiteY0" fmla="*/ 0 h 1834229"/>
                <a:gd name="connsiteX1" fmla="*/ 644367 w 1149858"/>
                <a:gd name="connsiteY1" fmla="*/ 0 h 1834229"/>
                <a:gd name="connsiteX2" fmla="*/ 436912 w 1149858"/>
                <a:gd name="connsiteY2" fmla="*/ 0 h 1834229"/>
                <a:gd name="connsiteX3" fmla="*/ 340043 w 1149858"/>
                <a:gd name="connsiteY3" fmla="*/ 96869 h 1834229"/>
                <a:gd name="connsiteX4" fmla="*/ 340043 w 1149858"/>
                <a:gd name="connsiteY4" fmla="*/ 393764 h 1834229"/>
                <a:gd name="connsiteX5" fmla="*/ 98774 w 1149858"/>
                <a:gd name="connsiteY5" fmla="*/ 393764 h 1834229"/>
                <a:gd name="connsiteX6" fmla="*/ 1905 w 1149858"/>
                <a:gd name="connsiteY6" fmla="*/ 490633 h 1834229"/>
                <a:gd name="connsiteX7" fmla="*/ 1905 w 1149858"/>
                <a:gd name="connsiteY7" fmla="*/ 659606 h 1834229"/>
                <a:gd name="connsiteX8" fmla="*/ 0 w 1149858"/>
                <a:gd name="connsiteY8" fmla="*/ 659892 h 1834229"/>
                <a:gd name="connsiteX9" fmla="*/ 0 w 1149858"/>
                <a:gd name="connsiteY9" fmla="*/ 916305 h 1834229"/>
                <a:gd name="connsiteX10" fmla="*/ 0 w 1149858"/>
                <a:gd name="connsiteY10" fmla="*/ 998410 h 1834229"/>
                <a:gd name="connsiteX11" fmla="*/ 0 w 1149858"/>
                <a:gd name="connsiteY11" fmla="*/ 1315593 h 1834229"/>
                <a:gd name="connsiteX12" fmla="*/ 78486 w 1149858"/>
                <a:gd name="connsiteY12" fmla="*/ 1398842 h 1834229"/>
                <a:gd name="connsiteX13" fmla="*/ 154686 w 1149858"/>
                <a:gd name="connsiteY13" fmla="*/ 1479709 h 1834229"/>
                <a:gd name="connsiteX14" fmla="*/ 154686 w 1149858"/>
                <a:gd name="connsiteY14" fmla="*/ 1601343 h 1834229"/>
                <a:gd name="connsiteX15" fmla="*/ 234506 w 1149858"/>
                <a:gd name="connsiteY15" fmla="*/ 1684687 h 1834229"/>
                <a:gd name="connsiteX16" fmla="*/ 312039 w 1149858"/>
                <a:gd name="connsiteY16" fmla="*/ 1765649 h 1834229"/>
                <a:gd name="connsiteX17" fmla="*/ 312039 w 1149858"/>
                <a:gd name="connsiteY17" fmla="*/ 1776603 h 1834229"/>
                <a:gd name="connsiteX18" fmla="*/ 369665 w 1149858"/>
                <a:gd name="connsiteY18" fmla="*/ 1834229 h 1834229"/>
                <a:gd name="connsiteX19" fmla="*/ 389668 w 1149858"/>
                <a:gd name="connsiteY19" fmla="*/ 1834229 h 1834229"/>
                <a:gd name="connsiteX20" fmla="*/ 447294 w 1149858"/>
                <a:gd name="connsiteY20" fmla="*/ 1776603 h 1834229"/>
                <a:gd name="connsiteX21" fmla="*/ 447294 w 1149858"/>
                <a:gd name="connsiteY21" fmla="*/ 1765745 h 1834229"/>
                <a:gd name="connsiteX22" fmla="*/ 528257 w 1149858"/>
                <a:gd name="connsiteY22" fmla="*/ 1684782 h 1834229"/>
                <a:gd name="connsiteX23" fmla="*/ 681323 w 1149858"/>
                <a:gd name="connsiteY23" fmla="*/ 1684782 h 1834229"/>
                <a:gd name="connsiteX24" fmla="*/ 764762 w 1149858"/>
                <a:gd name="connsiteY24" fmla="*/ 1601343 h 1834229"/>
                <a:gd name="connsiteX25" fmla="*/ 764762 w 1149858"/>
                <a:gd name="connsiteY25" fmla="*/ 1348835 h 1834229"/>
                <a:gd name="connsiteX26" fmla="*/ 681323 w 1149858"/>
                <a:gd name="connsiteY26" fmla="*/ 1265396 h 1834229"/>
                <a:gd name="connsiteX27" fmla="*/ 602171 w 1149858"/>
                <a:gd name="connsiteY27" fmla="*/ 1186910 h 1834229"/>
                <a:gd name="connsiteX28" fmla="*/ 683133 w 1149858"/>
                <a:gd name="connsiteY28" fmla="*/ 1105948 h 1834229"/>
                <a:gd name="connsiteX29" fmla="*/ 860870 w 1149858"/>
                <a:gd name="connsiteY29" fmla="*/ 1105948 h 1834229"/>
                <a:gd name="connsiteX30" fmla="*/ 918496 w 1149858"/>
                <a:gd name="connsiteY30" fmla="*/ 1048322 h 1834229"/>
                <a:gd name="connsiteX31" fmla="*/ 918496 w 1149858"/>
                <a:gd name="connsiteY31" fmla="*/ 1028319 h 1834229"/>
                <a:gd name="connsiteX32" fmla="*/ 860870 w 1149858"/>
                <a:gd name="connsiteY32" fmla="*/ 970693 h 1834229"/>
                <a:gd name="connsiteX33" fmla="*/ 845725 w 1149858"/>
                <a:gd name="connsiteY33" fmla="*/ 970693 h 1834229"/>
                <a:gd name="connsiteX34" fmla="*/ 764762 w 1149858"/>
                <a:gd name="connsiteY34" fmla="*/ 889730 h 1834229"/>
                <a:gd name="connsiteX35" fmla="*/ 764762 w 1149858"/>
                <a:gd name="connsiteY35" fmla="*/ 759047 h 1834229"/>
                <a:gd name="connsiteX36" fmla="*/ 763905 w 1149858"/>
                <a:gd name="connsiteY36" fmla="*/ 730282 h 1834229"/>
                <a:gd name="connsiteX37" fmla="*/ 798862 w 1149858"/>
                <a:gd name="connsiteY37" fmla="*/ 730282 h 1834229"/>
                <a:gd name="connsiteX38" fmla="*/ 935355 w 1149858"/>
                <a:gd name="connsiteY38" fmla="*/ 640937 h 1834229"/>
                <a:gd name="connsiteX39" fmla="*/ 935355 w 1149858"/>
                <a:gd name="connsiteY39" fmla="*/ 636556 h 1834229"/>
                <a:gd name="connsiteX40" fmla="*/ 935355 w 1149858"/>
                <a:gd name="connsiteY40" fmla="*/ 626555 h 1834229"/>
                <a:gd name="connsiteX41" fmla="*/ 1006221 w 1149858"/>
                <a:gd name="connsiteY41" fmla="*/ 626555 h 1834229"/>
                <a:gd name="connsiteX42" fmla="*/ 1149858 w 1149858"/>
                <a:gd name="connsiteY42" fmla="*/ 490061 h 1834229"/>
                <a:gd name="connsiteX43" fmla="*/ 1149858 w 1149858"/>
                <a:gd name="connsiteY43" fmla="*/ 0 h 1834229"/>
                <a:gd name="connsiteX44" fmla="*/ 935450 w 1149858"/>
                <a:gd name="connsiteY44" fmla="*/ 0 h 183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149858" h="1834229">
                  <a:moveTo>
                    <a:pt x="935450" y="0"/>
                  </a:moveTo>
                  <a:lnTo>
                    <a:pt x="644367" y="0"/>
                  </a:lnTo>
                  <a:lnTo>
                    <a:pt x="436912" y="0"/>
                  </a:lnTo>
                  <a:cubicBezTo>
                    <a:pt x="383477" y="0"/>
                    <a:pt x="340043" y="43339"/>
                    <a:pt x="340043" y="96869"/>
                  </a:cubicBezTo>
                  <a:lnTo>
                    <a:pt x="340043" y="393764"/>
                  </a:lnTo>
                  <a:lnTo>
                    <a:pt x="98774" y="393764"/>
                  </a:lnTo>
                  <a:cubicBezTo>
                    <a:pt x="45339" y="393764"/>
                    <a:pt x="1905" y="437102"/>
                    <a:pt x="1905" y="490633"/>
                  </a:cubicBezTo>
                  <a:lnTo>
                    <a:pt x="1905" y="659606"/>
                  </a:lnTo>
                  <a:lnTo>
                    <a:pt x="0" y="659892"/>
                  </a:lnTo>
                  <a:lnTo>
                    <a:pt x="0" y="916305"/>
                  </a:lnTo>
                  <a:lnTo>
                    <a:pt x="0" y="998410"/>
                  </a:lnTo>
                  <a:lnTo>
                    <a:pt x="0" y="1315593"/>
                  </a:lnTo>
                  <a:cubicBezTo>
                    <a:pt x="0" y="1359789"/>
                    <a:pt x="34862" y="1396270"/>
                    <a:pt x="78486" y="1398842"/>
                  </a:cubicBezTo>
                  <a:cubicBezTo>
                    <a:pt x="121349" y="1401413"/>
                    <a:pt x="154686" y="1436751"/>
                    <a:pt x="154686" y="1479709"/>
                  </a:cubicBezTo>
                  <a:lnTo>
                    <a:pt x="154686" y="1601343"/>
                  </a:lnTo>
                  <a:cubicBezTo>
                    <a:pt x="154686" y="1646015"/>
                    <a:pt x="190310" y="1682782"/>
                    <a:pt x="234506" y="1684687"/>
                  </a:cubicBezTo>
                  <a:cubicBezTo>
                    <a:pt x="277844" y="1686592"/>
                    <a:pt x="312039" y="1722215"/>
                    <a:pt x="312039" y="1765649"/>
                  </a:cubicBezTo>
                  <a:lnTo>
                    <a:pt x="312039" y="1776603"/>
                  </a:lnTo>
                  <a:cubicBezTo>
                    <a:pt x="312039" y="1808321"/>
                    <a:pt x="337947" y="1834229"/>
                    <a:pt x="369665" y="1834229"/>
                  </a:cubicBezTo>
                  <a:lnTo>
                    <a:pt x="389668" y="1834229"/>
                  </a:lnTo>
                  <a:cubicBezTo>
                    <a:pt x="421386" y="1834229"/>
                    <a:pt x="447294" y="1808321"/>
                    <a:pt x="447294" y="1776603"/>
                  </a:cubicBezTo>
                  <a:lnTo>
                    <a:pt x="447294" y="1765745"/>
                  </a:lnTo>
                  <a:cubicBezTo>
                    <a:pt x="447294" y="1721168"/>
                    <a:pt x="483680" y="1684782"/>
                    <a:pt x="528257" y="1684782"/>
                  </a:cubicBezTo>
                  <a:lnTo>
                    <a:pt x="681323" y="1684782"/>
                  </a:lnTo>
                  <a:cubicBezTo>
                    <a:pt x="727234" y="1684782"/>
                    <a:pt x="764762" y="1647254"/>
                    <a:pt x="764762" y="1601343"/>
                  </a:cubicBezTo>
                  <a:lnTo>
                    <a:pt x="764762" y="1348835"/>
                  </a:lnTo>
                  <a:cubicBezTo>
                    <a:pt x="764762" y="1302925"/>
                    <a:pt x="726662" y="1258253"/>
                    <a:pt x="681323" y="1265396"/>
                  </a:cubicBezTo>
                  <a:cubicBezTo>
                    <a:pt x="633508" y="1272921"/>
                    <a:pt x="601028" y="1256348"/>
                    <a:pt x="602171" y="1186910"/>
                  </a:cubicBezTo>
                  <a:cubicBezTo>
                    <a:pt x="602933" y="1142333"/>
                    <a:pt x="638556" y="1105948"/>
                    <a:pt x="683133" y="1105948"/>
                  </a:cubicBezTo>
                  <a:lnTo>
                    <a:pt x="860870" y="1105948"/>
                  </a:lnTo>
                  <a:cubicBezTo>
                    <a:pt x="892588" y="1105948"/>
                    <a:pt x="918496" y="1080040"/>
                    <a:pt x="918496" y="1048322"/>
                  </a:cubicBezTo>
                  <a:lnTo>
                    <a:pt x="918496" y="1028319"/>
                  </a:lnTo>
                  <a:cubicBezTo>
                    <a:pt x="918496" y="996601"/>
                    <a:pt x="892588" y="970693"/>
                    <a:pt x="860870" y="970693"/>
                  </a:cubicBezTo>
                  <a:lnTo>
                    <a:pt x="845725" y="970693"/>
                  </a:lnTo>
                  <a:cubicBezTo>
                    <a:pt x="801148" y="970693"/>
                    <a:pt x="764762" y="934307"/>
                    <a:pt x="764762" y="889730"/>
                  </a:cubicBezTo>
                  <a:lnTo>
                    <a:pt x="764762" y="759047"/>
                  </a:lnTo>
                  <a:cubicBezTo>
                    <a:pt x="764762" y="748951"/>
                    <a:pt x="764381" y="740950"/>
                    <a:pt x="763905" y="730282"/>
                  </a:cubicBezTo>
                  <a:lnTo>
                    <a:pt x="798862" y="730282"/>
                  </a:lnTo>
                  <a:cubicBezTo>
                    <a:pt x="874300" y="730282"/>
                    <a:pt x="935355" y="716375"/>
                    <a:pt x="935355" y="640937"/>
                  </a:cubicBezTo>
                  <a:lnTo>
                    <a:pt x="935355" y="636556"/>
                  </a:lnTo>
                  <a:lnTo>
                    <a:pt x="935355" y="626555"/>
                  </a:lnTo>
                  <a:lnTo>
                    <a:pt x="1006221" y="626555"/>
                  </a:lnTo>
                  <a:cubicBezTo>
                    <a:pt x="1081659" y="626555"/>
                    <a:pt x="1149858" y="565404"/>
                    <a:pt x="1149858" y="490061"/>
                  </a:cubicBezTo>
                  <a:lnTo>
                    <a:pt x="1149858" y="0"/>
                  </a:lnTo>
                  <a:lnTo>
                    <a:pt x="935450"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10" name="Freeform: Shape 209">
              <a:extLst>
                <a:ext uri="{FF2B5EF4-FFF2-40B4-BE49-F238E27FC236}">
                  <a16:creationId xmlns:a16="http://schemas.microsoft.com/office/drawing/2014/main" id="{636B4DD3-3A8C-46B7-8158-5236F9DCBB80}"/>
                </a:ext>
              </a:extLst>
            </p:cNvPr>
            <p:cNvSpPr/>
            <p:nvPr/>
          </p:nvSpPr>
          <p:spPr>
            <a:xfrm>
              <a:off x="4395518" y="260683"/>
              <a:ext cx="1290351" cy="1074229"/>
            </a:xfrm>
            <a:custGeom>
              <a:avLst/>
              <a:gdLst>
                <a:gd name="connsiteX0" fmla="*/ 1290352 w 1290351"/>
                <a:gd name="connsiteY0" fmla="*/ 314516 h 1074229"/>
                <a:gd name="connsiteX1" fmla="*/ 626555 w 1290351"/>
                <a:gd name="connsiteY1" fmla="*/ 314516 h 1074229"/>
                <a:gd name="connsiteX2" fmla="*/ 626555 w 1290351"/>
                <a:gd name="connsiteY2" fmla="*/ 136493 h 1074229"/>
                <a:gd name="connsiteX3" fmla="*/ 490061 w 1290351"/>
                <a:gd name="connsiteY3" fmla="*/ 0 h 1074229"/>
                <a:gd name="connsiteX4" fmla="*/ 407765 w 1290351"/>
                <a:gd name="connsiteY4" fmla="*/ 0 h 1074229"/>
                <a:gd name="connsiteX5" fmla="*/ 407765 w 1290351"/>
                <a:gd name="connsiteY5" fmla="*/ 286 h 1074229"/>
                <a:gd name="connsiteX6" fmla="*/ 248983 w 1290351"/>
                <a:gd name="connsiteY6" fmla="*/ 286 h 1074229"/>
                <a:gd name="connsiteX7" fmla="*/ 248983 w 1290351"/>
                <a:gd name="connsiteY7" fmla="*/ 28861 h 1074229"/>
                <a:gd name="connsiteX8" fmla="*/ 156877 w 1290351"/>
                <a:gd name="connsiteY8" fmla="*/ 120967 h 1074229"/>
                <a:gd name="connsiteX9" fmla="*/ 0 w 1290351"/>
                <a:gd name="connsiteY9" fmla="*/ 120967 h 1074229"/>
                <a:gd name="connsiteX10" fmla="*/ 0 w 1290351"/>
                <a:gd name="connsiteY10" fmla="*/ 595408 h 1074229"/>
                <a:gd name="connsiteX11" fmla="*/ 270986 w 1290351"/>
                <a:gd name="connsiteY11" fmla="*/ 595408 h 1074229"/>
                <a:gd name="connsiteX12" fmla="*/ 270986 w 1290351"/>
                <a:gd name="connsiteY12" fmla="*/ 990791 h 1074229"/>
                <a:gd name="connsiteX13" fmla="*/ 354425 w 1290351"/>
                <a:gd name="connsiteY13" fmla="*/ 1074230 h 1074229"/>
                <a:gd name="connsiteX14" fmla="*/ 954500 w 1290351"/>
                <a:gd name="connsiteY14" fmla="*/ 1074230 h 1074229"/>
                <a:gd name="connsiteX15" fmla="*/ 1034415 w 1290351"/>
                <a:gd name="connsiteY15" fmla="*/ 1074230 h 1074229"/>
                <a:gd name="connsiteX16" fmla="*/ 1034701 w 1290351"/>
                <a:gd name="connsiteY16" fmla="*/ 1004602 h 1074229"/>
                <a:gd name="connsiteX17" fmla="*/ 1113186 w 1290351"/>
                <a:gd name="connsiteY17" fmla="*/ 932974 h 1074229"/>
                <a:gd name="connsiteX18" fmla="*/ 1189386 w 1290351"/>
                <a:gd name="connsiteY18" fmla="*/ 863251 h 1074229"/>
                <a:gd name="connsiteX19" fmla="*/ 1272064 w 1290351"/>
                <a:gd name="connsiteY19" fmla="*/ 791337 h 1074229"/>
                <a:gd name="connsiteX20" fmla="*/ 1287780 w 1290351"/>
                <a:gd name="connsiteY20" fmla="*/ 791337 h 1074229"/>
                <a:gd name="connsiteX21" fmla="*/ 1290352 w 1290351"/>
                <a:gd name="connsiteY21" fmla="*/ 314516 h 107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0351" h="1074229">
                  <a:moveTo>
                    <a:pt x="1290352" y="314516"/>
                  </a:moveTo>
                  <a:lnTo>
                    <a:pt x="626555" y="314516"/>
                  </a:lnTo>
                  <a:lnTo>
                    <a:pt x="626555" y="136493"/>
                  </a:lnTo>
                  <a:cubicBezTo>
                    <a:pt x="626555" y="61055"/>
                    <a:pt x="565404" y="0"/>
                    <a:pt x="490061" y="0"/>
                  </a:cubicBezTo>
                  <a:lnTo>
                    <a:pt x="407765" y="0"/>
                  </a:lnTo>
                  <a:lnTo>
                    <a:pt x="407765" y="286"/>
                  </a:lnTo>
                  <a:lnTo>
                    <a:pt x="248983" y="286"/>
                  </a:lnTo>
                  <a:lnTo>
                    <a:pt x="248983" y="28861"/>
                  </a:lnTo>
                  <a:cubicBezTo>
                    <a:pt x="248983" y="79724"/>
                    <a:pt x="207740" y="120967"/>
                    <a:pt x="156877" y="120967"/>
                  </a:cubicBezTo>
                  <a:lnTo>
                    <a:pt x="0" y="120967"/>
                  </a:lnTo>
                  <a:lnTo>
                    <a:pt x="0" y="595408"/>
                  </a:lnTo>
                  <a:lnTo>
                    <a:pt x="270986" y="595408"/>
                  </a:lnTo>
                  <a:lnTo>
                    <a:pt x="270986" y="990791"/>
                  </a:lnTo>
                  <a:cubicBezTo>
                    <a:pt x="270986" y="1036701"/>
                    <a:pt x="308515" y="1074230"/>
                    <a:pt x="354425" y="1074230"/>
                  </a:cubicBezTo>
                  <a:lnTo>
                    <a:pt x="954500" y="1074230"/>
                  </a:lnTo>
                  <a:lnTo>
                    <a:pt x="1034415" y="1074230"/>
                  </a:lnTo>
                  <a:lnTo>
                    <a:pt x="1034701" y="1004602"/>
                  </a:lnTo>
                  <a:cubicBezTo>
                    <a:pt x="1034891" y="965168"/>
                    <a:pt x="1073087" y="934879"/>
                    <a:pt x="1113186" y="932974"/>
                  </a:cubicBezTo>
                  <a:cubicBezTo>
                    <a:pt x="1152430" y="931069"/>
                    <a:pt x="1183958" y="902113"/>
                    <a:pt x="1189386" y="863251"/>
                  </a:cubicBezTo>
                  <a:cubicBezTo>
                    <a:pt x="1195006" y="822770"/>
                    <a:pt x="1230058" y="791337"/>
                    <a:pt x="1272064" y="791337"/>
                  </a:cubicBezTo>
                  <a:lnTo>
                    <a:pt x="1287780" y="791337"/>
                  </a:lnTo>
                  <a:cubicBezTo>
                    <a:pt x="1287208" y="673227"/>
                    <a:pt x="1290352" y="511397"/>
                    <a:pt x="1290352" y="314516"/>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11" name="Freeform: Shape 210">
              <a:extLst>
                <a:ext uri="{FF2B5EF4-FFF2-40B4-BE49-F238E27FC236}">
                  <a16:creationId xmlns:a16="http://schemas.microsoft.com/office/drawing/2014/main" id="{0612D9FB-0C48-4D45-ACDA-30BE65A697AF}"/>
                </a:ext>
              </a:extLst>
            </p:cNvPr>
            <p:cNvSpPr/>
            <p:nvPr/>
          </p:nvSpPr>
          <p:spPr>
            <a:xfrm>
              <a:off x="2456609" y="-24876"/>
              <a:ext cx="2346960" cy="1813083"/>
            </a:xfrm>
            <a:custGeom>
              <a:avLst/>
              <a:gdLst>
                <a:gd name="connsiteX0" fmla="*/ 862298 w 2346960"/>
                <a:gd name="connsiteY0" fmla="*/ 0 h 1813083"/>
                <a:gd name="connsiteX1" fmla="*/ 654368 w 2346960"/>
                <a:gd name="connsiteY1" fmla="*/ 207931 h 1813083"/>
                <a:gd name="connsiteX2" fmla="*/ 654368 w 2346960"/>
                <a:gd name="connsiteY2" fmla="*/ 444437 h 1813083"/>
                <a:gd name="connsiteX3" fmla="*/ 513112 w 2346960"/>
                <a:gd name="connsiteY3" fmla="*/ 444437 h 1813083"/>
                <a:gd name="connsiteX4" fmla="*/ 305181 w 2346960"/>
                <a:gd name="connsiteY4" fmla="*/ 652367 h 1813083"/>
                <a:gd name="connsiteX5" fmla="*/ 305181 w 2346960"/>
                <a:gd name="connsiteY5" fmla="*/ 1066514 h 1813083"/>
                <a:gd name="connsiteX6" fmla="*/ 268319 w 2346960"/>
                <a:gd name="connsiteY6" fmla="*/ 1078135 h 1813083"/>
                <a:gd name="connsiteX7" fmla="*/ 235458 w 2346960"/>
                <a:gd name="connsiteY7" fmla="*/ 1090327 h 1813083"/>
                <a:gd name="connsiteX8" fmla="*/ 162497 w 2346960"/>
                <a:gd name="connsiteY8" fmla="*/ 1173099 h 1813083"/>
                <a:gd name="connsiteX9" fmla="*/ 162497 w 2346960"/>
                <a:gd name="connsiteY9" fmla="*/ 1441228 h 1813083"/>
                <a:gd name="connsiteX10" fmla="*/ 81915 w 2346960"/>
                <a:gd name="connsiteY10" fmla="*/ 1522190 h 1813083"/>
                <a:gd name="connsiteX11" fmla="*/ 0 w 2346960"/>
                <a:gd name="connsiteY11" fmla="*/ 1605629 h 1813083"/>
                <a:gd name="connsiteX12" fmla="*/ 0 w 2346960"/>
                <a:gd name="connsiteY12" fmla="*/ 1729645 h 1813083"/>
                <a:gd name="connsiteX13" fmla="*/ 83439 w 2346960"/>
                <a:gd name="connsiteY13" fmla="*/ 1813084 h 1813083"/>
                <a:gd name="connsiteX14" fmla="*/ 364141 w 2346960"/>
                <a:gd name="connsiteY14" fmla="*/ 1813084 h 1813083"/>
                <a:gd name="connsiteX15" fmla="*/ 447484 w 2346960"/>
                <a:gd name="connsiteY15" fmla="*/ 1733264 h 1813083"/>
                <a:gd name="connsiteX16" fmla="*/ 527590 w 2346960"/>
                <a:gd name="connsiteY16" fmla="*/ 1655731 h 1813083"/>
                <a:gd name="connsiteX17" fmla="*/ 609600 w 2346960"/>
                <a:gd name="connsiteY17" fmla="*/ 1581817 h 1813083"/>
                <a:gd name="connsiteX18" fmla="*/ 687896 w 2346960"/>
                <a:gd name="connsiteY18" fmla="*/ 1508951 h 1813083"/>
                <a:gd name="connsiteX19" fmla="*/ 708184 w 2346960"/>
                <a:gd name="connsiteY19" fmla="*/ 1508951 h 1813083"/>
                <a:gd name="connsiteX20" fmla="*/ 789146 w 2346960"/>
                <a:gd name="connsiteY20" fmla="*/ 1589913 h 1813083"/>
                <a:gd name="connsiteX21" fmla="*/ 789146 w 2346960"/>
                <a:gd name="connsiteY21" fmla="*/ 1404557 h 1813083"/>
                <a:gd name="connsiteX22" fmla="*/ 789146 w 2346960"/>
                <a:gd name="connsiteY22" fmla="*/ 1322451 h 1813083"/>
                <a:gd name="connsiteX23" fmla="*/ 789146 w 2346960"/>
                <a:gd name="connsiteY23" fmla="*/ 1066038 h 1813083"/>
                <a:gd name="connsiteX24" fmla="*/ 787908 w 2346960"/>
                <a:gd name="connsiteY24" fmla="*/ 1066038 h 1813083"/>
                <a:gd name="connsiteX25" fmla="*/ 787908 w 2346960"/>
                <a:gd name="connsiteY25" fmla="*/ 876300 h 1813083"/>
                <a:gd name="connsiteX26" fmla="*/ 793337 w 2346960"/>
                <a:gd name="connsiteY26" fmla="*/ 876300 h 1813083"/>
                <a:gd name="connsiteX27" fmla="*/ 887921 w 2346960"/>
                <a:gd name="connsiteY27" fmla="*/ 800100 h 1813083"/>
                <a:gd name="connsiteX28" fmla="*/ 1129189 w 2346960"/>
                <a:gd name="connsiteY28" fmla="*/ 800100 h 1813083"/>
                <a:gd name="connsiteX29" fmla="*/ 1129189 w 2346960"/>
                <a:gd name="connsiteY29" fmla="*/ 503301 h 1813083"/>
                <a:gd name="connsiteX30" fmla="*/ 1226058 w 2346960"/>
                <a:gd name="connsiteY30" fmla="*/ 406432 h 1813083"/>
                <a:gd name="connsiteX31" fmla="*/ 1433513 w 2346960"/>
                <a:gd name="connsiteY31" fmla="*/ 406432 h 1813083"/>
                <a:gd name="connsiteX32" fmla="*/ 1724597 w 2346960"/>
                <a:gd name="connsiteY32" fmla="*/ 406432 h 1813083"/>
                <a:gd name="connsiteX33" fmla="*/ 2096072 w 2346960"/>
                <a:gd name="connsiteY33" fmla="*/ 406432 h 1813083"/>
                <a:gd name="connsiteX34" fmla="*/ 2188178 w 2346960"/>
                <a:gd name="connsiteY34" fmla="*/ 314325 h 1813083"/>
                <a:gd name="connsiteX35" fmla="*/ 2188178 w 2346960"/>
                <a:gd name="connsiteY35" fmla="*/ 285750 h 1813083"/>
                <a:gd name="connsiteX36" fmla="*/ 2346960 w 2346960"/>
                <a:gd name="connsiteY36" fmla="*/ 285750 h 1813083"/>
                <a:gd name="connsiteX37" fmla="*/ 2346960 w 2346960"/>
                <a:gd name="connsiteY37" fmla="*/ 0 h 1813083"/>
                <a:gd name="connsiteX38" fmla="*/ 862298 w 2346960"/>
                <a:gd name="connsiteY38" fmla="*/ 0 h 181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46960" h="1813083">
                  <a:moveTo>
                    <a:pt x="862298" y="0"/>
                  </a:moveTo>
                  <a:cubicBezTo>
                    <a:pt x="747427" y="0"/>
                    <a:pt x="654368" y="93155"/>
                    <a:pt x="654368" y="207931"/>
                  </a:cubicBezTo>
                  <a:lnTo>
                    <a:pt x="654368" y="444437"/>
                  </a:lnTo>
                  <a:lnTo>
                    <a:pt x="513112" y="444437"/>
                  </a:lnTo>
                  <a:cubicBezTo>
                    <a:pt x="398240" y="444437"/>
                    <a:pt x="305181" y="537591"/>
                    <a:pt x="305181" y="652367"/>
                  </a:cubicBezTo>
                  <a:lnTo>
                    <a:pt x="305181" y="1066514"/>
                  </a:lnTo>
                  <a:cubicBezTo>
                    <a:pt x="291846" y="1067562"/>
                    <a:pt x="279273" y="1071563"/>
                    <a:pt x="268319" y="1078135"/>
                  </a:cubicBezTo>
                  <a:cubicBezTo>
                    <a:pt x="258223" y="1084231"/>
                    <a:pt x="247174" y="1088803"/>
                    <a:pt x="235458" y="1090327"/>
                  </a:cubicBezTo>
                  <a:cubicBezTo>
                    <a:pt x="194405" y="1095470"/>
                    <a:pt x="162497" y="1130713"/>
                    <a:pt x="162497" y="1173099"/>
                  </a:cubicBezTo>
                  <a:lnTo>
                    <a:pt x="162497" y="1441228"/>
                  </a:lnTo>
                  <a:cubicBezTo>
                    <a:pt x="162497" y="1485519"/>
                    <a:pt x="126206" y="1521428"/>
                    <a:pt x="81915" y="1522190"/>
                  </a:cubicBezTo>
                  <a:cubicBezTo>
                    <a:pt x="36671" y="1522952"/>
                    <a:pt x="0" y="1560195"/>
                    <a:pt x="0" y="1605629"/>
                  </a:cubicBezTo>
                  <a:lnTo>
                    <a:pt x="0" y="1729645"/>
                  </a:lnTo>
                  <a:cubicBezTo>
                    <a:pt x="0" y="1775555"/>
                    <a:pt x="37529" y="1813084"/>
                    <a:pt x="83439" y="1813084"/>
                  </a:cubicBezTo>
                  <a:lnTo>
                    <a:pt x="364141" y="1813084"/>
                  </a:lnTo>
                  <a:cubicBezTo>
                    <a:pt x="408813" y="1813084"/>
                    <a:pt x="445580" y="1777460"/>
                    <a:pt x="447484" y="1733264"/>
                  </a:cubicBezTo>
                  <a:cubicBezTo>
                    <a:pt x="449390" y="1690211"/>
                    <a:pt x="484442" y="1656207"/>
                    <a:pt x="527590" y="1655731"/>
                  </a:cubicBezTo>
                  <a:cubicBezTo>
                    <a:pt x="569881" y="1655255"/>
                    <a:pt x="604838" y="1622965"/>
                    <a:pt x="609600" y="1581817"/>
                  </a:cubicBezTo>
                  <a:cubicBezTo>
                    <a:pt x="614267" y="1540859"/>
                    <a:pt x="646748" y="1508951"/>
                    <a:pt x="687896" y="1508951"/>
                  </a:cubicBezTo>
                  <a:lnTo>
                    <a:pt x="708184" y="1508951"/>
                  </a:lnTo>
                  <a:cubicBezTo>
                    <a:pt x="752761" y="1508951"/>
                    <a:pt x="789146" y="1545336"/>
                    <a:pt x="789146" y="1589913"/>
                  </a:cubicBezTo>
                  <a:lnTo>
                    <a:pt x="789146" y="1404557"/>
                  </a:lnTo>
                  <a:lnTo>
                    <a:pt x="789146" y="1322451"/>
                  </a:lnTo>
                  <a:lnTo>
                    <a:pt x="789146" y="1066038"/>
                  </a:lnTo>
                  <a:lnTo>
                    <a:pt x="787908" y="1066038"/>
                  </a:lnTo>
                  <a:lnTo>
                    <a:pt x="787908" y="876300"/>
                  </a:lnTo>
                  <a:lnTo>
                    <a:pt x="793337" y="876300"/>
                  </a:lnTo>
                  <a:cubicBezTo>
                    <a:pt x="802767" y="832771"/>
                    <a:pt x="841534" y="800100"/>
                    <a:pt x="887921" y="800100"/>
                  </a:cubicBezTo>
                  <a:lnTo>
                    <a:pt x="1129189" y="800100"/>
                  </a:lnTo>
                  <a:lnTo>
                    <a:pt x="1129189" y="503301"/>
                  </a:lnTo>
                  <a:cubicBezTo>
                    <a:pt x="1129189" y="449866"/>
                    <a:pt x="1172527" y="406432"/>
                    <a:pt x="1226058" y="406432"/>
                  </a:cubicBezTo>
                  <a:lnTo>
                    <a:pt x="1433513" y="406432"/>
                  </a:lnTo>
                  <a:lnTo>
                    <a:pt x="1724597" y="406432"/>
                  </a:lnTo>
                  <a:lnTo>
                    <a:pt x="2096072" y="406432"/>
                  </a:lnTo>
                  <a:cubicBezTo>
                    <a:pt x="2146935" y="406432"/>
                    <a:pt x="2188178" y="365189"/>
                    <a:pt x="2188178" y="314325"/>
                  </a:cubicBezTo>
                  <a:lnTo>
                    <a:pt x="2188178" y="285750"/>
                  </a:lnTo>
                  <a:lnTo>
                    <a:pt x="2346960" y="285750"/>
                  </a:lnTo>
                  <a:lnTo>
                    <a:pt x="2346960" y="0"/>
                  </a:lnTo>
                  <a:lnTo>
                    <a:pt x="862298"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12" name="Freeform: Shape 211">
              <a:extLst>
                <a:ext uri="{FF2B5EF4-FFF2-40B4-BE49-F238E27FC236}">
                  <a16:creationId xmlns:a16="http://schemas.microsoft.com/office/drawing/2014/main" id="{392580B4-E5A0-4BC6-82D2-DE3FA10D5074}"/>
                </a:ext>
              </a:extLst>
            </p:cNvPr>
            <p:cNvSpPr/>
            <p:nvPr/>
          </p:nvSpPr>
          <p:spPr>
            <a:xfrm>
              <a:off x="4963684" y="2644504"/>
              <a:ext cx="1471421" cy="875728"/>
            </a:xfrm>
            <a:custGeom>
              <a:avLst/>
              <a:gdLst>
                <a:gd name="connsiteX0" fmla="*/ 157829 w 1471421"/>
                <a:gd name="connsiteY0" fmla="*/ 0 h 875728"/>
                <a:gd name="connsiteX1" fmla="*/ 157829 w 1471421"/>
                <a:gd name="connsiteY1" fmla="*/ 53245 h 875728"/>
                <a:gd name="connsiteX2" fmla="*/ 157829 w 1471421"/>
                <a:gd name="connsiteY2" fmla="*/ 105632 h 875728"/>
                <a:gd name="connsiteX3" fmla="*/ 200406 w 1471421"/>
                <a:gd name="connsiteY3" fmla="*/ 163354 h 875728"/>
                <a:gd name="connsiteX4" fmla="*/ 218313 w 1471421"/>
                <a:gd name="connsiteY4" fmla="*/ 166116 h 875728"/>
                <a:gd name="connsiteX5" fmla="*/ 312515 w 1471421"/>
                <a:gd name="connsiteY5" fmla="*/ 166116 h 875728"/>
                <a:gd name="connsiteX6" fmla="*/ 314134 w 1471421"/>
                <a:gd name="connsiteY6" fmla="*/ 166116 h 875728"/>
                <a:gd name="connsiteX7" fmla="*/ 314801 w 1471421"/>
                <a:gd name="connsiteY7" fmla="*/ 442722 h 875728"/>
                <a:gd name="connsiteX8" fmla="*/ 314801 w 1471421"/>
                <a:gd name="connsiteY8" fmla="*/ 444913 h 875728"/>
                <a:gd name="connsiteX9" fmla="*/ 314801 w 1471421"/>
                <a:gd name="connsiteY9" fmla="*/ 444913 h 875728"/>
                <a:gd name="connsiteX10" fmla="*/ 232982 w 1471421"/>
                <a:gd name="connsiteY10" fmla="*/ 444913 h 875728"/>
                <a:gd name="connsiteX11" fmla="*/ 162020 w 1471421"/>
                <a:gd name="connsiteY11" fmla="*/ 498538 h 875728"/>
                <a:gd name="connsiteX12" fmla="*/ 160401 w 1471421"/>
                <a:gd name="connsiteY12" fmla="*/ 512540 h 875728"/>
                <a:gd name="connsiteX13" fmla="*/ 160211 w 1471421"/>
                <a:gd name="connsiteY13" fmla="*/ 543497 h 875728"/>
                <a:gd name="connsiteX14" fmla="*/ 99726 w 1471421"/>
                <a:gd name="connsiteY14" fmla="*/ 603980 h 875728"/>
                <a:gd name="connsiteX15" fmla="*/ 381 w 1471421"/>
                <a:gd name="connsiteY15" fmla="*/ 603980 h 875728"/>
                <a:gd name="connsiteX16" fmla="*/ 381 w 1471421"/>
                <a:gd name="connsiteY16" fmla="*/ 743712 h 875728"/>
                <a:gd name="connsiteX17" fmla="*/ 0 w 1471421"/>
                <a:gd name="connsiteY17" fmla="*/ 743712 h 875728"/>
                <a:gd name="connsiteX18" fmla="*/ 0 w 1471421"/>
                <a:gd name="connsiteY18" fmla="*/ 747141 h 875728"/>
                <a:gd name="connsiteX19" fmla="*/ 146114 w 1471421"/>
                <a:gd name="connsiteY19" fmla="*/ 747141 h 875728"/>
                <a:gd name="connsiteX20" fmla="*/ 203740 w 1471421"/>
                <a:gd name="connsiteY20" fmla="*/ 804767 h 875728"/>
                <a:gd name="connsiteX21" fmla="*/ 203740 w 1471421"/>
                <a:gd name="connsiteY21" fmla="*/ 824770 h 875728"/>
                <a:gd name="connsiteX22" fmla="*/ 172879 w 1471421"/>
                <a:gd name="connsiteY22" fmla="*/ 875729 h 875728"/>
                <a:gd name="connsiteX23" fmla="*/ 232600 w 1471421"/>
                <a:gd name="connsiteY23" fmla="*/ 875729 h 875728"/>
                <a:gd name="connsiteX24" fmla="*/ 313373 w 1471421"/>
                <a:gd name="connsiteY24" fmla="*/ 801243 h 875728"/>
                <a:gd name="connsiteX25" fmla="*/ 383191 w 1471421"/>
                <a:gd name="connsiteY25" fmla="*/ 736854 h 875728"/>
                <a:gd name="connsiteX26" fmla="*/ 498539 w 1471421"/>
                <a:gd name="connsiteY26" fmla="*/ 736854 h 875728"/>
                <a:gd name="connsiteX27" fmla="*/ 548068 w 1471421"/>
                <a:gd name="connsiteY27" fmla="*/ 736854 h 875728"/>
                <a:gd name="connsiteX28" fmla="*/ 1256157 w 1471421"/>
                <a:gd name="connsiteY28" fmla="*/ 736854 h 875728"/>
                <a:gd name="connsiteX29" fmla="*/ 1256157 w 1471421"/>
                <a:gd name="connsiteY29" fmla="*/ 745427 h 875728"/>
                <a:gd name="connsiteX30" fmla="*/ 1370457 w 1471421"/>
                <a:gd name="connsiteY30" fmla="*/ 859727 h 875728"/>
                <a:gd name="connsiteX31" fmla="*/ 1471422 w 1471421"/>
                <a:gd name="connsiteY31" fmla="*/ 859727 h 875728"/>
                <a:gd name="connsiteX32" fmla="*/ 1471422 w 1471421"/>
                <a:gd name="connsiteY32" fmla="*/ 843439 h 875728"/>
                <a:gd name="connsiteX33" fmla="*/ 1471422 w 1471421"/>
                <a:gd name="connsiteY33" fmla="*/ 390620 h 875728"/>
                <a:gd name="connsiteX34" fmla="*/ 1471422 w 1471421"/>
                <a:gd name="connsiteY34" fmla="*/ 191 h 875728"/>
                <a:gd name="connsiteX35" fmla="*/ 157829 w 1471421"/>
                <a:gd name="connsiteY35" fmla="*/ 191 h 875728"/>
                <a:gd name="connsiteX36" fmla="*/ 1255395 w 1471421"/>
                <a:gd name="connsiteY36" fmla="*/ 736663 h 875728"/>
                <a:gd name="connsiteX37" fmla="*/ 947452 w 1471421"/>
                <a:gd name="connsiteY37" fmla="*/ 736663 h 875728"/>
                <a:gd name="connsiteX38" fmla="*/ 947452 w 1471421"/>
                <a:gd name="connsiteY38" fmla="*/ 496157 h 875728"/>
                <a:gd name="connsiteX39" fmla="*/ 1062609 w 1471421"/>
                <a:gd name="connsiteY39" fmla="*/ 381857 h 875728"/>
                <a:gd name="connsiteX40" fmla="*/ 1255395 w 1471421"/>
                <a:gd name="connsiteY40" fmla="*/ 381857 h 875728"/>
                <a:gd name="connsiteX41" fmla="*/ 1255395 w 1471421"/>
                <a:gd name="connsiteY41" fmla="*/ 736663 h 875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471421" h="875728">
                  <a:moveTo>
                    <a:pt x="157829" y="0"/>
                  </a:moveTo>
                  <a:lnTo>
                    <a:pt x="157829" y="53245"/>
                  </a:lnTo>
                  <a:lnTo>
                    <a:pt x="157829" y="105632"/>
                  </a:lnTo>
                  <a:cubicBezTo>
                    <a:pt x="157829" y="132683"/>
                    <a:pt x="175832" y="155638"/>
                    <a:pt x="200406" y="163354"/>
                  </a:cubicBezTo>
                  <a:cubicBezTo>
                    <a:pt x="206121" y="165163"/>
                    <a:pt x="212122" y="166116"/>
                    <a:pt x="218313" y="166116"/>
                  </a:cubicBezTo>
                  <a:lnTo>
                    <a:pt x="312515" y="166116"/>
                  </a:lnTo>
                  <a:lnTo>
                    <a:pt x="314134" y="166116"/>
                  </a:lnTo>
                  <a:lnTo>
                    <a:pt x="314801" y="442722"/>
                  </a:lnTo>
                  <a:lnTo>
                    <a:pt x="314801" y="444913"/>
                  </a:lnTo>
                  <a:lnTo>
                    <a:pt x="314801" y="444913"/>
                  </a:lnTo>
                  <a:lnTo>
                    <a:pt x="232982" y="444913"/>
                  </a:lnTo>
                  <a:cubicBezTo>
                    <a:pt x="199263" y="444913"/>
                    <a:pt x="169164" y="467201"/>
                    <a:pt x="162020" y="498538"/>
                  </a:cubicBezTo>
                  <a:cubicBezTo>
                    <a:pt x="160973" y="503015"/>
                    <a:pt x="160496" y="507683"/>
                    <a:pt x="160401" y="512540"/>
                  </a:cubicBezTo>
                  <a:lnTo>
                    <a:pt x="160211" y="543497"/>
                  </a:lnTo>
                  <a:cubicBezTo>
                    <a:pt x="160020" y="576739"/>
                    <a:pt x="132969" y="603980"/>
                    <a:pt x="99726" y="603980"/>
                  </a:cubicBezTo>
                  <a:lnTo>
                    <a:pt x="381" y="603980"/>
                  </a:lnTo>
                  <a:lnTo>
                    <a:pt x="381" y="743712"/>
                  </a:lnTo>
                  <a:lnTo>
                    <a:pt x="0" y="743712"/>
                  </a:lnTo>
                  <a:lnTo>
                    <a:pt x="0" y="747141"/>
                  </a:lnTo>
                  <a:lnTo>
                    <a:pt x="146114" y="747141"/>
                  </a:lnTo>
                  <a:cubicBezTo>
                    <a:pt x="177832" y="747141"/>
                    <a:pt x="203740" y="773049"/>
                    <a:pt x="203740" y="804767"/>
                  </a:cubicBezTo>
                  <a:lnTo>
                    <a:pt x="203740" y="824770"/>
                  </a:lnTo>
                  <a:cubicBezTo>
                    <a:pt x="203740" y="846773"/>
                    <a:pt x="191167" y="866013"/>
                    <a:pt x="172879" y="875729"/>
                  </a:cubicBezTo>
                  <a:lnTo>
                    <a:pt x="232600" y="875729"/>
                  </a:lnTo>
                  <a:cubicBezTo>
                    <a:pt x="274891" y="875729"/>
                    <a:pt x="309943" y="843439"/>
                    <a:pt x="313373" y="801243"/>
                  </a:cubicBezTo>
                  <a:cubicBezTo>
                    <a:pt x="316230" y="765334"/>
                    <a:pt x="346615" y="736854"/>
                    <a:pt x="383191" y="736854"/>
                  </a:cubicBezTo>
                  <a:lnTo>
                    <a:pt x="498539" y="736854"/>
                  </a:lnTo>
                  <a:lnTo>
                    <a:pt x="548068" y="736854"/>
                  </a:lnTo>
                  <a:lnTo>
                    <a:pt x="1256157" y="736854"/>
                  </a:lnTo>
                  <a:lnTo>
                    <a:pt x="1256157" y="745427"/>
                  </a:lnTo>
                  <a:cubicBezTo>
                    <a:pt x="1256157" y="808292"/>
                    <a:pt x="1307592" y="859727"/>
                    <a:pt x="1370457" y="859727"/>
                  </a:cubicBezTo>
                  <a:lnTo>
                    <a:pt x="1471422" y="859727"/>
                  </a:lnTo>
                  <a:lnTo>
                    <a:pt x="1471422" y="843439"/>
                  </a:lnTo>
                  <a:lnTo>
                    <a:pt x="1471422" y="390620"/>
                  </a:lnTo>
                  <a:lnTo>
                    <a:pt x="1471422" y="191"/>
                  </a:lnTo>
                  <a:lnTo>
                    <a:pt x="157829" y="191"/>
                  </a:lnTo>
                  <a:close/>
                  <a:moveTo>
                    <a:pt x="1255395" y="736663"/>
                  </a:moveTo>
                  <a:lnTo>
                    <a:pt x="947452" y="736663"/>
                  </a:lnTo>
                  <a:lnTo>
                    <a:pt x="947452" y="496157"/>
                  </a:lnTo>
                  <a:cubicBezTo>
                    <a:pt x="947452" y="433292"/>
                    <a:pt x="999268" y="381857"/>
                    <a:pt x="1062609" y="381857"/>
                  </a:cubicBezTo>
                  <a:lnTo>
                    <a:pt x="1255395" y="381857"/>
                  </a:lnTo>
                  <a:lnTo>
                    <a:pt x="1255395" y="736663"/>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13" name="Freeform: Shape 212">
              <a:extLst>
                <a:ext uri="{FF2B5EF4-FFF2-40B4-BE49-F238E27FC236}">
                  <a16:creationId xmlns:a16="http://schemas.microsoft.com/office/drawing/2014/main" id="{082AA518-77C9-4C40-879F-98AFC4DF1DC3}"/>
                </a:ext>
              </a:extLst>
            </p:cNvPr>
            <p:cNvSpPr/>
            <p:nvPr/>
          </p:nvSpPr>
          <p:spPr>
            <a:xfrm>
              <a:off x="5911136" y="3026362"/>
              <a:ext cx="307943" cy="354806"/>
            </a:xfrm>
            <a:custGeom>
              <a:avLst/>
              <a:gdLst>
                <a:gd name="connsiteX0" fmla="*/ 115158 w 307943"/>
                <a:gd name="connsiteY0" fmla="*/ 0 h 354806"/>
                <a:gd name="connsiteX1" fmla="*/ 0 w 307943"/>
                <a:gd name="connsiteY1" fmla="*/ 114300 h 354806"/>
                <a:gd name="connsiteX2" fmla="*/ 0 w 307943"/>
                <a:gd name="connsiteY2" fmla="*/ 354806 h 354806"/>
                <a:gd name="connsiteX3" fmla="*/ 307943 w 307943"/>
                <a:gd name="connsiteY3" fmla="*/ 354806 h 354806"/>
                <a:gd name="connsiteX4" fmla="*/ 307943 w 307943"/>
                <a:gd name="connsiteY4" fmla="*/ 0 h 354806"/>
                <a:gd name="connsiteX5" fmla="*/ 115158 w 307943"/>
                <a:gd name="connsiteY5" fmla="*/ 0 h 354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943" h="354806">
                  <a:moveTo>
                    <a:pt x="115158" y="0"/>
                  </a:moveTo>
                  <a:cubicBezTo>
                    <a:pt x="51816" y="0"/>
                    <a:pt x="0" y="51435"/>
                    <a:pt x="0" y="114300"/>
                  </a:cubicBezTo>
                  <a:lnTo>
                    <a:pt x="0" y="354806"/>
                  </a:lnTo>
                  <a:lnTo>
                    <a:pt x="307943" y="354806"/>
                  </a:lnTo>
                  <a:lnTo>
                    <a:pt x="307943" y="0"/>
                  </a:lnTo>
                  <a:lnTo>
                    <a:pt x="115158"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14" name="Freeform: Shape 213">
              <a:extLst>
                <a:ext uri="{FF2B5EF4-FFF2-40B4-BE49-F238E27FC236}">
                  <a16:creationId xmlns:a16="http://schemas.microsoft.com/office/drawing/2014/main" id="{8E3A0A2E-80A9-4240-98E1-CCB28ED194B3}"/>
                </a:ext>
              </a:extLst>
            </p:cNvPr>
            <p:cNvSpPr/>
            <p:nvPr/>
          </p:nvSpPr>
          <p:spPr>
            <a:xfrm>
              <a:off x="4803283" y="-24876"/>
              <a:ext cx="1632204" cy="2667095"/>
            </a:xfrm>
            <a:custGeom>
              <a:avLst/>
              <a:gdLst>
                <a:gd name="connsiteX0" fmla="*/ 1496949 w 1632204"/>
                <a:gd name="connsiteY0" fmla="*/ 1233678 h 2667095"/>
                <a:gd name="connsiteX1" fmla="*/ 1436942 w 1632204"/>
                <a:gd name="connsiteY1" fmla="*/ 1173671 h 2667095"/>
                <a:gd name="connsiteX2" fmla="*/ 1436942 w 1632204"/>
                <a:gd name="connsiteY2" fmla="*/ 1152811 h 2667095"/>
                <a:gd name="connsiteX3" fmla="*/ 1496949 w 1632204"/>
                <a:gd name="connsiteY3" fmla="*/ 1092803 h 2667095"/>
                <a:gd name="connsiteX4" fmla="*/ 1629346 w 1632204"/>
                <a:gd name="connsiteY4" fmla="*/ 1092803 h 2667095"/>
                <a:gd name="connsiteX5" fmla="*/ 1629823 w 1632204"/>
                <a:gd name="connsiteY5" fmla="*/ 596932 h 2667095"/>
                <a:gd name="connsiteX6" fmla="*/ 1264444 w 1632204"/>
                <a:gd name="connsiteY6" fmla="*/ 596932 h 2667095"/>
                <a:gd name="connsiteX7" fmla="*/ 1264444 w 1632204"/>
                <a:gd name="connsiteY7" fmla="*/ 96869 h 2667095"/>
                <a:gd name="connsiteX8" fmla="*/ 1167574 w 1632204"/>
                <a:gd name="connsiteY8" fmla="*/ 0 h 2667095"/>
                <a:gd name="connsiteX9" fmla="*/ 0 w 1632204"/>
                <a:gd name="connsiteY9" fmla="*/ 0 h 2667095"/>
                <a:gd name="connsiteX10" fmla="*/ 0 w 1632204"/>
                <a:gd name="connsiteY10" fmla="*/ 285464 h 2667095"/>
                <a:gd name="connsiteX11" fmla="*/ 82296 w 1632204"/>
                <a:gd name="connsiteY11" fmla="*/ 285464 h 2667095"/>
                <a:gd name="connsiteX12" fmla="*/ 218789 w 1632204"/>
                <a:gd name="connsiteY12" fmla="*/ 421958 h 2667095"/>
                <a:gd name="connsiteX13" fmla="*/ 218789 w 1632204"/>
                <a:gd name="connsiteY13" fmla="*/ 599980 h 2667095"/>
                <a:gd name="connsiteX14" fmla="*/ 882587 w 1632204"/>
                <a:gd name="connsiteY14" fmla="*/ 599980 h 2667095"/>
                <a:gd name="connsiteX15" fmla="*/ 879919 w 1632204"/>
                <a:gd name="connsiteY15" fmla="*/ 1064324 h 2667095"/>
                <a:gd name="connsiteX16" fmla="*/ 879919 w 1632204"/>
                <a:gd name="connsiteY16" fmla="*/ 1076516 h 2667095"/>
                <a:gd name="connsiteX17" fmla="*/ 872966 w 1632204"/>
                <a:gd name="connsiteY17" fmla="*/ 1076516 h 2667095"/>
                <a:gd name="connsiteX18" fmla="*/ 864203 w 1632204"/>
                <a:gd name="connsiteY18" fmla="*/ 1076516 h 2667095"/>
                <a:gd name="connsiteX19" fmla="*/ 856011 w 1632204"/>
                <a:gd name="connsiteY19" fmla="*/ 1076897 h 2667095"/>
                <a:gd name="connsiteX20" fmla="*/ 853440 w 1632204"/>
                <a:gd name="connsiteY20" fmla="*/ 1077278 h 2667095"/>
                <a:gd name="connsiteX21" fmla="*/ 848106 w 1632204"/>
                <a:gd name="connsiteY21" fmla="*/ 1078135 h 2667095"/>
                <a:gd name="connsiteX22" fmla="*/ 847439 w 1632204"/>
                <a:gd name="connsiteY22" fmla="*/ 1078325 h 2667095"/>
                <a:gd name="connsiteX23" fmla="*/ 845153 w 1632204"/>
                <a:gd name="connsiteY23" fmla="*/ 1078897 h 2667095"/>
                <a:gd name="connsiteX24" fmla="*/ 840486 w 1632204"/>
                <a:gd name="connsiteY24" fmla="*/ 1080135 h 2667095"/>
                <a:gd name="connsiteX25" fmla="*/ 837438 w 1632204"/>
                <a:gd name="connsiteY25" fmla="*/ 1081183 h 2667095"/>
                <a:gd name="connsiteX26" fmla="*/ 833056 w 1632204"/>
                <a:gd name="connsiteY26" fmla="*/ 1082802 h 2667095"/>
                <a:gd name="connsiteX27" fmla="*/ 830104 w 1632204"/>
                <a:gd name="connsiteY27" fmla="*/ 1084136 h 2667095"/>
                <a:gd name="connsiteX28" fmla="*/ 826008 w 1632204"/>
                <a:gd name="connsiteY28" fmla="*/ 1086136 h 2667095"/>
                <a:gd name="connsiteX29" fmla="*/ 824484 w 1632204"/>
                <a:gd name="connsiteY29" fmla="*/ 1086993 h 2667095"/>
                <a:gd name="connsiteX30" fmla="*/ 823055 w 1632204"/>
                <a:gd name="connsiteY30" fmla="*/ 1087755 h 2667095"/>
                <a:gd name="connsiteX31" fmla="*/ 819150 w 1632204"/>
                <a:gd name="connsiteY31" fmla="*/ 1090136 h 2667095"/>
                <a:gd name="connsiteX32" fmla="*/ 818674 w 1632204"/>
                <a:gd name="connsiteY32" fmla="*/ 1090422 h 2667095"/>
                <a:gd name="connsiteX33" fmla="*/ 816483 w 1632204"/>
                <a:gd name="connsiteY33" fmla="*/ 1091946 h 2667095"/>
                <a:gd name="connsiteX34" fmla="*/ 812768 w 1632204"/>
                <a:gd name="connsiteY34" fmla="*/ 1094708 h 2667095"/>
                <a:gd name="connsiteX35" fmla="*/ 810292 w 1632204"/>
                <a:gd name="connsiteY35" fmla="*/ 1096709 h 2667095"/>
                <a:gd name="connsiteX36" fmla="*/ 806767 w 1632204"/>
                <a:gd name="connsiteY36" fmla="*/ 1099852 h 2667095"/>
                <a:gd name="connsiteX37" fmla="*/ 804577 w 1632204"/>
                <a:gd name="connsiteY37" fmla="*/ 1101947 h 2667095"/>
                <a:gd name="connsiteX38" fmla="*/ 801148 w 1632204"/>
                <a:gd name="connsiteY38" fmla="*/ 1105662 h 2667095"/>
                <a:gd name="connsiteX39" fmla="*/ 799434 w 1632204"/>
                <a:gd name="connsiteY39" fmla="*/ 1107662 h 2667095"/>
                <a:gd name="connsiteX40" fmla="*/ 795909 w 1632204"/>
                <a:gd name="connsiteY40" fmla="*/ 1112330 h 2667095"/>
                <a:gd name="connsiteX41" fmla="*/ 795814 w 1632204"/>
                <a:gd name="connsiteY41" fmla="*/ 1112520 h 2667095"/>
                <a:gd name="connsiteX42" fmla="*/ 794861 w 1632204"/>
                <a:gd name="connsiteY42" fmla="*/ 1113854 h 2667095"/>
                <a:gd name="connsiteX43" fmla="*/ 790765 w 1632204"/>
                <a:gd name="connsiteY43" fmla="*/ 1120521 h 2667095"/>
                <a:gd name="connsiteX44" fmla="*/ 790480 w 1632204"/>
                <a:gd name="connsiteY44" fmla="*/ 1121093 h 2667095"/>
                <a:gd name="connsiteX45" fmla="*/ 787337 w 1632204"/>
                <a:gd name="connsiteY45" fmla="*/ 1127570 h 2667095"/>
                <a:gd name="connsiteX46" fmla="*/ 786479 w 1632204"/>
                <a:gd name="connsiteY46" fmla="*/ 1129951 h 2667095"/>
                <a:gd name="connsiteX47" fmla="*/ 784669 w 1632204"/>
                <a:gd name="connsiteY47" fmla="*/ 1134904 h 2667095"/>
                <a:gd name="connsiteX48" fmla="*/ 783908 w 1632204"/>
                <a:gd name="connsiteY48" fmla="*/ 1137666 h 2667095"/>
                <a:gd name="connsiteX49" fmla="*/ 783908 w 1632204"/>
                <a:gd name="connsiteY49" fmla="*/ 1137857 h 2667095"/>
                <a:gd name="connsiteX50" fmla="*/ 782669 w 1632204"/>
                <a:gd name="connsiteY50" fmla="*/ 1142524 h 2667095"/>
                <a:gd name="connsiteX51" fmla="*/ 782574 w 1632204"/>
                <a:gd name="connsiteY51" fmla="*/ 1143000 h 2667095"/>
                <a:gd name="connsiteX52" fmla="*/ 782098 w 1632204"/>
                <a:gd name="connsiteY52" fmla="*/ 1145762 h 2667095"/>
                <a:gd name="connsiteX53" fmla="*/ 780764 w 1632204"/>
                <a:gd name="connsiteY53" fmla="*/ 1160336 h 2667095"/>
                <a:gd name="connsiteX54" fmla="*/ 709517 w 1632204"/>
                <a:gd name="connsiteY54" fmla="*/ 1218438 h 2667095"/>
                <a:gd name="connsiteX55" fmla="*/ 702850 w 1632204"/>
                <a:gd name="connsiteY55" fmla="*/ 1218819 h 2667095"/>
                <a:gd name="connsiteX56" fmla="*/ 700754 w 1632204"/>
                <a:gd name="connsiteY56" fmla="*/ 1219010 h 2667095"/>
                <a:gd name="connsiteX57" fmla="*/ 699802 w 1632204"/>
                <a:gd name="connsiteY57" fmla="*/ 1219105 h 2667095"/>
                <a:gd name="connsiteX58" fmla="*/ 693801 w 1632204"/>
                <a:gd name="connsiteY58" fmla="*/ 1220057 h 2667095"/>
                <a:gd name="connsiteX59" fmla="*/ 692563 w 1632204"/>
                <a:gd name="connsiteY59" fmla="*/ 1220248 h 2667095"/>
                <a:gd name="connsiteX60" fmla="*/ 627031 w 1632204"/>
                <a:gd name="connsiteY60" fmla="*/ 1290923 h 2667095"/>
                <a:gd name="connsiteX61" fmla="*/ 626745 w 1632204"/>
                <a:gd name="connsiteY61" fmla="*/ 1359884 h 2667095"/>
                <a:gd name="connsiteX62" fmla="*/ 626174 w 1632204"/>
                <a:gd name="connsiteY62" fmla="*/ 1359884 h 2667095"/>
                <a:gd name="connsiteX63" fmla="*/ 626174 w 1632204"/>
                <a:gd name="connsiteY63" fmla="*/ 1359884 h 2667095"/>
                <a:gd name="connsiteX64" fmla="*/ 887349 w 1632204"/>
                <a:gd name="connsiteY64" fmla="*/ 1359884 h 2667095"/>
                <a:gd name="connsiteX65" fmla="*/ 957358 w 1632204"/>
                <a:gd name="connsiteY65" fmla="*/ 1429893 h 2667095"/>
                <a:gd name="connsiteX66" fmla="*/ 957358 w 1632204"/>
                <a:gd name="connsiteY66" fmla="*/ 1454277 h 2667095"/>
                <a:gd name="connsiteX67" fmla="*/ 887349 w 1632204"/>
                <a:gd name="connsiteY67" fmla="*/ 1524286 h 2667095"/>
                <a:gd name="connsiteX68" fmla="*/ 626174 w 1632204"/>
                <a:gd name="connsiteY68" fmla="*/ 1524286 h 2667095"/>
                <a:gd name="connsiteX69" fmla="*/ 626174 w 1632204"/>
                <a:gd name="connsiteY69" fmla="*/ 1814417 h 2667095"/>
                <a:gd name="connsiteX70" fmla="*/ 626174 w 1632204"/>
                <a:gd name="connsiteY70" fmla="*/ 1959959 h 2667095"/>
                <a:gd name="connsiteX71" fmla="*/ 1134046 w 1632204"/>
                <a:gd name="connsiteY71" fmla="*/ 1959959 h 2667095"/>
                <a:gd name="connsiteX72" fmla="*/ 1249204 w 1632204"/>
                <a:gd name="connsiteY72" fmla="*/ 2074259 h 2667095"/>
                <a:gd name="connsiteX73" fmla="*/ 1249204 w 1632204"/>
                <a:gd name="connsiteY73" fmla="*/ 2667095 h 2667095"/>
                <a:gd name="connsiteX74" fmla="*/ 1632204 w 1632204"/>
                <a:gd name="connsiteY74" fmla="*/ 2667095 h 2667095"/>
                <a:gd name="connsiteX75" fmla="*/ 1632204 w 1632204"/>
                <a:gd name="connsiteY75" fmla="*/ 1233678 h 2667095"/>
                <a:gd name="connsiteX76" fmla="*/ 1496949 w 1632204"/>
                <a:gd name="connsiteY76" fmla="*/ 1233678 h 2667095"/>
                <a:gd name="connsiteX77" fmla="*/ 1277398 w 1632204"/>
                <a:gd name="connsiteY77" fmla="*/ 1311974 h 2667095"/>
                <a:gd name="connsiteX78" fmla="*/ 1217390 w 1632204"/>
                <a:gd name="connsiteY78" fmla="*/ 1371981 h 2667095"/>
                <a:gd name="connsiteX79" fmla="*/ 1196530 w 1632204"/>
                <a:gd name="connsiteY79" fmla="*/ 1371981 h 2667095"/>
                <a:gd name="connsiteX80" fmla="*/ 1136523 w 1632204"/>
                <a:gd name="connsiteY80" fmla="*/ 1313117 h 2667095"/>
                <a:gd name="connsiteX81" fmla="*/ 1055560 w 1632204"/>
                <a:gd name="connsiteY81" fmla="*/ 1233583 h 2667095"/>
                <a:gd name="connsiteX82" fmla="*/ 1016222 w 1632204"/>
                <a:gd name="connsiteY82" fmla="*/ 1233583 h 2667095"/>
                <a:gd name="connsiteX83" fmla="*/ 956215 w 1632204"/>
                <a:gd name="connsiteY83" fmla="*/ 1173575 h 2667095"/>
                <a:gd name="connsiteX84" fmla="*/ 956215 w 1632204"/>
                <a:gd name="connsiteY84" fmla="*/ 1152716 h 2667095"/>
                <a:gd name="connsiteX85" fmla="*/ 1016222 w 1632204"/>
                <a:gd name="connsiteY85" fmla="*/ 1092708 h 2667095"/>
                <a:gd name="connsiteX86" fmla="*/ 1181005 w 1632204"/>
                <a:gd name="connsiteY86" fmla="*/ 1092708 h 2667095"/>
                <a:gd name="connsiteX87" fmla="*/ 1189959 w 1632204"/>
                <a:gd name="connsiteY87" fmla="*/ 1092232 h 2667095"/>
                <a:gd name="connsiteX88" fmla="*/ 1196530 w 1632204"/>
                <a:gd name="connsiteY88" fmla="*/ 1091851 h 2667095"/>
                <a:gd name="connsiteX89" fmla="*/ 1217390 w 1632204"/>
                <a:gd name="connsiteY89" fmla="*/ 1091851 h 2667095"/>
                <a:gd name="connsiteX90" fmla="*/ 1277398 w 1632204"/>
                <a:gd name="connsiteY90" fmla="*/ 1151858 h 2667095"/>
                <a:gd name="connsiteX91" fmla="*/ 1277398 w 1632204"/>
                <a:gd name="connsiteY91" fmla="*/ 1311974 h 266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632204" h="2667095">
                  <a:moveTo>
                    <a:pt x="1496949" y="1233678"/>
                  </a:moveTo>
                  <a:cubicBezTo>
                    <a:pt x="1463992" y="1233678"/>
                    <a:pt x="1436942" y="1206627"/>
                    <a:pt x="1436942" y="1173671"/>
                  </a:cubicBezTo>
                  <a:lnTo>
                    <a:pt x="1436942" y="1152811"/>
                  </a:lnTo>
                  <a:cubicBezTo>
                    <a:pt x="1436942" y="1119854"/>
                    <a:pt x="1463897" y="1092803"/>
                    <a:pt x="1496949" y="1092803"/>
                  </a:cubicBezTo>
                  <a:lnTo>
                    <a:pt x="1629346" y="1092803"/>
                  </a:lnTo>
                  <a:lnTo>
                    <a:pt x="1629823" y="596932"/>
                  </a:lnTo>
                  <a:lnTo>
                    <a:pt x="1264444" y="596932"/>
                  </a:lnTo>
                  <a:lnTo>
                    <a:pt x="1264444" y="96869"/>
                  </a:lnTo>
                  <a:cubicBezTo>
                    <a:pt x="1264444" y="43434"/>
                    <a:pt x="1221105" y="0"/>
                    <a:pt x="1167574" y="0"/>
                  </a:cubicBezTo>
                  <a:lnTo>
                    <a:pt x="0" y="0"/>
                  </a:lnTo>
                  <a:lnTo>
                    <a:pt x="0" y="285464"/>
                  </a:lnTo>
                  <a:lnTo>
                    <a:pt x="82296" y="285464"/>
                  </a:lnTo>
                  <a:cubicBezTo>
                    <a:pt x="157734" y="285464"/>
                    <a:pt x="218789" y="346615"/>
                    <a:pt x="218789" y="421958"/>
                  </a:cubicBezTo>
                  <a:lnTo>
                    <a:pt x="218789" y="599980"/>
                  </a:lnTo>
                  <a:lnTo>
                    <a:pt x="882587" y="599980"/>
                  </a:lnTo>
                  <a:cubicBezTo>
                    <a:pt x="882587" y="790861"/>
                    <a:pt x="879634" y="920306"/>
                    <a:pt x="879919" y="1064324"/>
                  </a:cubicBezTo>
                  <a:cubicBezTo>
                    <a:pt x="880967" y="1072229"/>
                    <a:pt x="881062" y="1076516"/>
                    <a:pt x="879919" y="1076516"/>
                  </a:cubicBezTo>
                  <a:lnTo>
                    <a:pt x="872966" y="1076516"/>
                  </a:lnTo>
                  <a:cubicBezTo>
                    <a:pt x="869537" y="1076611"/>
                    <a:pt x="866489" y="1076516"/>
                    <a:pt x="864203" y="1076516"/>
                  </a:cubicBezTo>
                  <a:cubicBezTo>
                    <a:pt x="861441" y="1076516"/>
                    <a:pt x="858679" y="1076706"/>
                    <a:pt x="856011" y="1076897"/>
                  </a:cubicBezTo>
                  <a:cubicBezTo>
                    <a:pt x="855155" y="1076992"/>
                    <a:pt x="854297" y="1077182"/>
                    <a:pt x="853440" y="1077278"/>
                  </a:cubicBezTo>
                  <a:cubicBezTo>
                    <a:pt x="851630" y="1077468"/>
                    <a:pt x="849821" y="1077754"/>
                    <a:pt x="848106" y="1078135"/>
                  </a:cubicBezTo>
                  <a:cubicBezTo>
                    <a:pt x="847915" y="1078135"/>
                    <a:pt x="847630" y="1078230"/>
                    <a:pt x="847439" y="1078325"/>
                  </a:cubicBezTo>
                  <a:cubicBezTo>
                    <a:pt x="846677" y="1078516"/>
                    <a:pt x="845915" y="1078706"/>
                    <a:pt x="845153" y="1078897"/>
                  </a:cubicBezTo>
                  <a:cubicBezTo>
                    <a:pt x="843534" y="1079278"/>
                    <a:pt x="842010" y="1079659"/>
                    <a:pt x="840486" y="1080135"/>
                  </a:cubicBezTo>
                  <a:cubicBezTo>
                    <a:pt x="839438" y="1080421"/>
                    <a:pt x="838486" y="1080802"/>
                    <a:pt x="837438" y="1081183"/>
                  </a:cubicBezTo>
                  <a:cubicBezTo>
                    <a:pt x="836009" y="1081659"/>
                    <a:pt x="834485" y="1082231"/>
                    <a:pt x="833056" y="1082802"/>
                  </a:cubicBezTo>
                  <a:cubicBezTo>
                    <a:pt x="832009" y="1083183"/>
                    <a:pt x="831056" y="1083659"/>
                    <a:pt x="830104" y="1084136"/>
                  </a:cubicBezTo>
                  <a:cubicBezTo>
                    <a:pt x="828675" y="1084802"/>
                    <a:pt x="827342" y="1085374"/>
                    <a:pt x="826008" y="1086136"/>
                  </a:cubicBezTo>
                  <a:cubicBezTo>
                    <a:pt x="825532" y="1086422"/>
                    <a:pt x="825055" y="1086707"/>
                    <a:pt x="824484" y="1086993"/>
                  </a:cubicBezTo>
                  <a:cubicBezTo>
                    <a:pt x="824008" y="1087279"/>
                    <a:pt x="823531" y="1087469"/>
                    <a:pt x="823055" y="1087755"/>
                  </a:cubicBezTo>
                  <a:cubicBezTo>
                    <a:pt x="821722" y="1088517"/>
                    <a:pt x="820483" y="1089279"/>
                    <a:pt x="819150" y="1090136"/>
                  </a:cubicBezTo>
                  <a:cubicBezTo>
                    <a:pt x="818960" y="1090232"/>
                    <a:pt x="818864" y="1090327"/>
                    <a:pt x="818674" y="1090422"/>
                  </a:cubicBezTo>
                  <a:cubicBezTo>
                    <a:pt x="817911" y="1090898"/>
                    <a:pt x="817150" y="1091375"/>
                    <a:pt x="816483" y="1091946"/>
                  </a:cubicBezTo>
                  <a:cubicBezTo>
                    <a:pt x="815245" y="1092803"/>
                    <a:pt x="814006" y="1093756"/>
                    <a:pt x="812768" y="1094708"/>
                  </a:cubicBezTo>
                  <a:cubicBezTo>
                    <a:pt x="811911" y="1095375"/>
                    <a:pt x="811149" y="1095947"/>
                    <a:pt x="810292" y="1096709"/>
                  </a:cubicBezTo>
                  <a:cubicBezTo>
                    <a:pt x="809053" y="1097756"/>
                    <a:pt x="807910" y="1098804"/>
                    <a:pt x="806767" y="1099852"/>
                  </a:cubicBezTo>
                  <a:cubicBezTo>
                    <a:pt x="806005" y="1100519"/>
                    <a:pt x="805339" y="1101185"/>
                    <a:pt x="804577" y="1101947"/>
                  </a:cubicBezTo>
                  <a:cubicBezTo>
                    <a:pt x="803434" y="1103186"/>
                    <a:pt x="802291" y="1104424"/>
                    <a:pt x="801148" y="1105662"/>
                  </a:cubicBezTo>
                  <a:cubicBezTo>
                    <a:pt x="800576" y="1106329"/>
                    <a:pt x="799910" y="1106996"/>
                    <a:pt x="799434" y="1107662"/>
                  </a:cubicBezTo>
                  <a:cubicBezTo>
                    <a:pt x="798195" y="1109186"/>
                    <a:pt x="797052" y="1110710"/>
                    <a:pt x="795909" y="1112330"/>
                  </a:cubicBezTo>
                  <a:cubicBezTo>
                    <a:pt x="795909" y="1112425"/>
                    <a:pt x="795814" y="1112425"/>
                    <a:pt x="795814" y="1112520"/>
                  </a:cubicBezTo>
                  <a:cubicBezTo>
                    <a:pt x="795528" y="1112996"/>
                    <a:pt x="795147" y="1113377"/>
                    <a:pt x="794861" y="1113854"/>
                  </a:cubicBezTo>
                  <a:cubicBezTo>
                    <a:pt x="793433" y="1116044"/>
                    <a:pt x="792004" y="1118235"/>
                    <a:pt x="790765" y="1120521"/>
                  </a:cubicBezTo>
                  <a:cubicBezTo>
                    <a:pt x="790670" y="1120712"/>
                    <a:pt x="790575" y="1120902"/>
                    <a:pt x="790480" y="1121093"/>
                  </a:cubicBezTo>
                  <a:cubicBezTo>
                    <a:pt x="789336" y="1123188"/>
                    <a:pt x="788289" y="1125379"/>
                    <a:pt x="787337" y="1127570"/>
                  </a:cubicBezTo>
                  <a:cubicBezTo>
                    <a:pt x="787051" y="1128332"/>
                    <a:pt x="786765" y="1129094"/>
                    <a:pt x="786479" y="1129951"/>
                  </a:cubicBezTo>
                  <a:cubicBezTo>
                    <a:pt x="785812" y="1131570"/>
                    <a:pt x="785146" y="1133285"/>
                    <a:pt x="784669" y="1134904"/>
                  </a:cubicBezTo>
                  <a:cubicBezTo>
                    <a:pt x="784384" y="1135856"/>
                    <a:pt x="784098" y="1136714"/>
                    <a:pt x="783908" y="1137666"/>
                  </a:cubicBezTo>
                  <a:cubicBezTo>
                    <a:pt x="783908" y="1137761"/>
                    <a:pt x="783908" y="1137761"/>
                    <a:pt x="783908" y="1137857"/>
                  </a:cubicBezTo>
                  <a:cubicBezTo>
                    <a:pt x="783431" y="1139381"/>
                    <a:pt x="783050" y="1141000"/>
                    <a:pt x="782669" y="1142524"/>
                  </a:cubicBezTo>
                  <a:cubicBezTo>
                    <a:pt x="782669" y="1142714"/>
                    <a:pt x="782574" y="1142905"/>
                    <a:pt x="782574" y="1143000"/>
                  </a:cubicBezTo>
                  <a:cubicBezTo>
                    <a:pt x="782383" y="1143953"/>
                    <a:pt x="782193" y="1144810"/>
                    <a:pt x="782098" y="1145762"/>
                  </a:cubicBezTo>
                  <a:cubicBezTo>
                    <a:pt x="781240" y="1150525"/>
                    <a:pt x="780764" y="1155287"/>
                    <a:pt x="780764" y="1160336"/>
                  </a:cubicBezTo>
                  <a:cubicBezTo>
                    <a:pt x="780288" y="1185863"/>
                    <a:pt x="744760" y="1217771"/>
                    <a:pt x="709517" y="1218438"/>
                  </a:cubicBezTo>
                  <a:cubicBezTo>
                    <a:pt x="707231" y="1218438"/>
                    <a:pt x="705040" y="1218628"/>
                    <a:pt x="702850" y="1218819"/>
                  </a:cubicBezTo>
                  <a:cubicBezTo>
                    <a:pt x="702183" y="1218914"/>
                    <a:pt x="701421" y="1218914"/>
                    <a:pt x="700754" y="1219010"/>
                  </a:cubicBezTo>
                  <a:cubicBezTo>
                    <a:pt x="700469" y="1219010"/>
                    <a:pt x="700087" y="1219105"/>
                    <a:pt x="699802" y="1219105"/>
                  </a:cubicBezTo>
                  <a:cubicBezTo>
                    <a:pt x="697801" y="1219391"/>
                    <a:pt x="695801" y="1219676"/>
                    <a:pt x="693801" y="1220057"/>
                  </a:cubicBezTo>
                  <a:cubicBezTo>
                    <a:pt x="693420" y="1220153"/>
                    <a:pt x="692943" y="1220248"/>
                    <a:pt x="692563" y="1220248"/>
                  </a:cubicBezTo>
                  <a:cubicBezTo>
                    <a:pt x="658273" y="1227487"/>
                    <a:pt x="631698" y="1255871"/>
                    <a:pt x="627031" y="1290923"/>
                  </a:cubicBezTo>
                  <a:lnTo>
                    <a:pt x="626745" y="1359884"/>
                  </a:lnTo>
                  <a:lnTo>
                    <a:pt x="626174" y="1359884"/>
                  </a:lnTo>
                  <a:lnTo>
                    <a:pt x="626174" y="1359884"/>
                  </a:lnTo>
                  <a:lnTo>
                    <a:pt x="887349" y="1359884"/>
                  </a:lnTo>
                  <a:cubicBezTo>
                    <a:pt x="925830" y="1359884"/>
                    <a:pt x="957358" y="1391412"/>
                    <a:pt x="957358" y="1429893"/>
                  </a:cubicBezTo>
                  <a:lnTo>
                    <a:pt x="957358" y="1454277"/>
                  </a:lnTo>
                  <a:cubicBezTo>
                    <a:pt x="957358" y="1492758"/>
                    <a:pt x="925830" y="1524286"/>
                    <a:pt x="887349" y="1524286"/>
                  </a:cubicBezTo>
                  <a:lnTo>
                    <a:pt x="626174" y="1524286"/>
                  </a:lnTo>
                  <a:lnTo>
                    <a:pt x="626174" y="1814417"/>
                  </a:lnTo>
                  <a:lnTo>
                    <a:pt x="626174" y="1959959"/>
                  </a:lnTo>
                  <a:lnTo>
                    <a:pt x="1134046" y="1959959"/>
                  </a:lnTo>
                  <a:cubicBezTo>
                    <a:pt x="1197388" y="1959959"/>
                    <a:pt x="1249204" y="2011394"/>
                    <a:pt x="1249204" y="2074259"/>
                  </a:cubicBezTo>
                  <a:lnTo>
                    <a:pt x="1249204" y="2667095"/>
                  </a:lnTo>
                  <a:lnTo>
                    <a:pt x="1632204" y="2667095"/>
                  </a:lnTo>
                  <a:lnTo>
                    <a:pt x="1632204" y="1233678"/>
                  </a:lnTo>
                  <a:lnTo>
                    <a:pt x="1496949" y="1233678"/>
                  </a:lnTo>
                  <a:close/>
                  <a:moveTo>
                    <a:pt x="1277398" y="1311974"/>
                  </a:moveTo>
                  <a:cubicBezTo>
                    <a:pt x="1277398" y="1344930"/>
                    <a:pt x="1250442" y="1371981"/>
                    <a:pt x="1217390" y="1371981"/>
                  </a:cubicBezTo>
                  <a:lnTo>
                    <a:pt x="1196530" y="1371981"/>
                  </a:lnTo>
                  <a:cubicBezTo>
                    <a:pt x="1163955" y="1371981"/>
                    <a:pt x="1137190" y="1345597"/>
                    <a:pt x="1136523" y="1313117"/>
                  </a:cubicBezTo>
                  <a:cubicBezTo>
                    <a:pt x="1135666" y="1269016"/>
                    <a:pt x="1099661" y="1233583"/>
                    <a:pt x="1055560" y="1233583"/>
                  </a:cubicBezTo>
                  <a:lnTo>
                    <a:pt x="1016222" y="1233583"/>
                  </a:lnTo>
                  <a:cubicBezTo>
                    <a:pt x="983266" y="1233583"/>
                    <a:pt x="956215" y="1206627"/>
                    <a:pt x="956215" y="1173575"/>
                  </a:cubicBezTo>
                  <a:lnTo>
                    <a:pt x="956215" y="1152716"/>
                  </a:lnTo>
                  <a:cubicBezTo>
                    <a:pt x="956215" y="1119759"/>
                    <a:pt x="983171" y="1092708"/>
                    <a:pt x="1016222" y="1092708"/>
                  </a:cubicBezTo>
                  <a:lnTo>
                    <a:pt x="1181005" y="1092708"/>
                  </a:lnTo>
                  <a:cubicBezTo>
                    <a:pt x="1184148" y="1092708"/>
                    <a:pt x="1186815" y="1092518"/>
                    <a:pt x="1189959" y="1092232"/>
                  </a:cubicBezTo>
                  <a:cubicBezTo>
                    <a:pt x="1192149" y="1091946"/>
                    <a:pt x="1194340" y="1091851"/>
                    <a:pt x="1196530" y="1091851"/>
                  </a:cubicBezTo>
                  <a:lnTo>
                    <a:pt x="1217390" y="1091851"/>
                  </a:lnTo>
                  <a:cubicBezTo>
                    <a:pt x="1250347" y="1091851"/>
                    <a:pt x="1277398" y="1118807"/>
                    <a:pt x="1277398" y="1151858"/>
                  </a:cubicBezTo>
                  <a:lnTo>
                    <a:pt x="1277398" y="1311974"/>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15" name="Freeform: Shape 214">
              <a:extLst>
                <a:ext uri="{FF2B5EF4-FFF2-40B4-BE49-F238E27FC236}">
                  <a16:creationId xmlns:a16="http://schemas.microsoft.com/office/drawing/2014/main" id="{FE00B755-ED66-4538-BE40-C15793F6CE62}"/>
                </a:ext>
              </a:extLst>
            </p:cNvPr>
            <p:cNvSpPr/>
            <p:nvPr/>
          </p:nvSpPr>
          <p:spPr>
            <a:xfrm>
              <a:off x="5121228" y="1934892"/>
              <a:ext cx="931164" cy="707326"/>
            </a:xfrm>
            <a:custGeom>
              <a:avLst/>
              <a:gdLst>
                <a:gd name="connsiteX0" fmla="*/ 931164 w 931164"/>
                <a:gd name="connsiteY0" fmla="*/ 114300 h 707326"/>
                <a:gd name="connsiteX1" fmla="*/ 816007 w 931164"/>
                <a:gd name="connsiteY1" fmla="*/ 0 h 707326"/>
                <a:gd name="connsiteX2" fmla="*/ 308134 w 931164"/>
                <a:gd name="connsiteY2" fmla="*/ 0 h 707326"/>
                <a:gd name="connsiteX3" fmla="*/ 308134 w 931164"/>
                <a:gd name="connsiteY3" fmla="*/ 143827 h 707326"/>
                <a:gd name="connsiteX4" fmla="*/ 308229 w 931164"/>
                <a:gd name="connsiteY4" fmla="*/ 143827 h 707326"/>
                <a:gd name="connsiteX5" fmla="*/ 308229 w 931164"/>
                <a:gd name="connsiteY5" fmla="*/ 206883 h 707326"/>
                <a:gd name="connsiteX6" fmla="*/ 308229 w 931164"/>
                <a:gd name="connsiteY6" fmla="*/ 219742 h 707326"/>
                <a:gd name="connsiteX7" fmla="*/ 308229 w 931164"/>
                <a:gd name="connsiteY7" fmla="*/ 227933 h 707326"/>
                <a:gd name="connsiteX8" fmla="*/ 308134 w 931164"/>
                <a:gd name="connsiteY8" fmla="*/ 229171 h 707326"/>
                <a:gd name="connsiteX9" fmla="*/ 308134 w 931164"/>
                <a:gd name="connsiteY9" fmla="*/ 230696 h 707326"/>
                <a:gd name="connsiteX10" fmla="*/ 307943 w 931164"/>
                <a:gd name="connsiteY10" fmla="*/ 232410 h 707326"/>
                <a:gd name="connsiteX11" fmla="*/ 307658 w 931164"/>
                <a:gd name="connsiteY11" fmla="*/ 235363 h 707326"/>
                <a:gd name="connsiteX12" fmla="*/ 307181 w 931164"/>
                <a:gd name="connsiteY12" fmla="*/ 238411 h 707326"/>
                <a:gd name="connsiteX13" fmla="*/ 306610 w 931164"/>
                <a:gd name="connsiteY13" fmla="*/ 241268 h 707326"/>
                <a:gd name="connsiteX14" fmla="*/ 305848 w 931164"/>
                <a:gd name="connsiteY14" fmla="*/ 244221 h 707326"/>
                <a:gd name="connsiteX15" fmla="*/ 304991 w 931164"/>
                <a:gd name="connsiteY15" fmla="*/ 246983 h 707326"/>
                <a:gd name="connsiteX16" fmla="*/ 303943 w 931164"/>
                <a:gd name="connsiteY16" fmla="*/ 249746 h 707326"/>
                <a:gd name="connsiteX17" fmla="*/ 302895 w 931164"/>
                <a:gd name="connsiteY17" fmla="*/ 252413 h 707326"/>
                <a:gd name="connsiteX18" fmla="*/ 301657 w 931164"/>
                <a:gd name="connsiteY18" fmla="*/ 254984 h 707326"/>
                <a:gd name="connsiteX19" fmla="*/ 300324 w 931164"/>
                <a:gd name="connsiteY19" fmla="*/ 257556 h 707326"/>
                <a:gd name="connsiteX20" fmla="*/ 298799 w 931164"/>
                <a:gd name="connsiteY20" fmla="*/ 260032 h 707326"/>
                <a:gd name="connsiteX21" fmla="*/ 297275 w 931164"/>
                <a:gd name="connsiteY21" fmla="*/ 262414 h 707326"/>
                <a:gd name="connsiteX22" fmla="*/ 295561 w 931164"/>
                <a:gd name="connsiteY22" fmla="*/ 264700 h 707326"/>
                <a:gd name="connsiteX23" fmla="*/ 293751 w 931164"/>
                <a:gd name="connsiteY23" fmla="*/ 266986 h 707326"/>
                <a:gd name="connsiteX24" fmla="*/ 291846 w 931164"/>
                <a:gd name="connsiteY24" fmla="*/ 269081 h 707326"/>
                <a:gd name="connsiteX25" fmla="*/ 289846 w 931164"/>
                <a:gd name="connsiteY25" fmla="*/ 271177 h 707326"/>
                <a:gd name="connsiteX26" fmla="*/ 287655 w 931164"/>
                <a:gd name="connsiteY26" fmla="*/ 273082 h 707326"/>
                <a:gd name="connsiteX27" fmla="*/ 285560 w 931164"/>
                <a:gd name="connsiteY27" fmla="*/ 274892 h 707326"/>
                <a:gd name="connsiteX28" fmla="*/ 283179 w 931164"/>
                <a:gd name="connsiteY28" fmla="*/ 276606 h 707326"/>
                <a:gd name="connsiteX29" fmla="*/ 280892 w 931164"/>
                <a:gd name="connsiteY29" fmla="*/ 278225 h 707326"/>
                <a:gd name="connsiteX30" fmla="*/ 278321 w 931164"/>
                <a:gd name="connsiteY30" fmla="*/ 279749 h 707326"/>
                <a:gd name="connsiteX31" fmla="*/ 275940 w 931164"/>
                <a:gd name="connsiteY31" fmla="*/ 281178 h 707326"/>
                <a:gd name="connsiteX32" fmla="*/ 273177 w 931164"/>
                <a:gd name="connsiteY32" fmla="*/ 282511 h 707326"/>
                <a:gd name="connsiteX33" fmla="*/ 270701 w 931164"/>
                <a:gd name="connsiteY33" fmla="*/ 283655 h 707326"/>
                <a:gd name="connsiteX34" fmla="*/ 267653 w 931164"/>
                <a:gd name="connsiteY34" fmla="*/ 284797 h 707326"/>
                <a:gd name="connsiteX35" fmla="*/ 265272 w 931164"/>
                <a:gd name="connsiteY35" fmla="*/ 285655 h 707326"/>
                <a:gd name="connsiteX36" fmla="*/ 261938 w 931164"/>
                <a:gd name="connsiteY36" fmla="*/ 286512 h 707326"/>
                <a:gd name="connsiteX37" fmla="*/ 259556 w 931164"/>
                <a:gd name="connsiteY37" fmla="*/ 287084 h 707326"/>
                <a:gd name="connsiteX38" fmla="*/ 255651 w 931164"/>
                <a:gd name="connsiteY38" fmla="*/ 287655 h 707326"/>
                <a:gd name="connsiteX39" fmla="*/ 253651 w 931164"/>
                <a:gd name="connsiteY39" fmla="*/ 287941 h 707326"/>
                <a:gd name="connsiteX40" fmla="*/ 247555 w 931164"/>
                <a:gd name="connsiteY40" fmla="*/ 288226 h 707326"/>
                <a:gd name="connsiteX41" fmla="*/ 157449 w 931164"/>
                <a:gd name="connsiteY41" fmla="*/ 288226 h 707326"/>
                <a:gd name="connsiteX42" fmla="*/ 157449 w 931164"/>
                <a:gd name="connsiteY42" fmla="*/ 363950 h 707326"/>
                <a:gd name="connsiteX43" fmla="*/ 96964 w 931164"/>
                <a:gd name="connsiteY43" fmla="*/ 424434 h 707326"/>
                <a:gd name="connsiteX44" fmla="*/ 0 w 931164"/>
                <a:gd name="connsiteY44" fmla="*/ 424434 h 707326"/>
                <a:gd name="connsiteX45" fmla="*/ 0 w 931164"/>
                <a:gd name="connsiteY45" fmla="*/ 707326 h 707326"/>
                <a:gd name="connsiteX46" fmla="*/ 930879 w 931164"/>
                <a:gd name="connsiteY46" fmla="*/ 707326 h 707326"/>
                <a:gd name="connsiteX47" fmla="*/ 930879 w 931164"/>
                <a:gd name="connsiteY47" fmla="*/ 114300 h 70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31164" h="707326">
                  <a:moveTo>
                    <a:pt x="931164" y="114300"/>
                  </a:moveTo>
                  <a:cubicBezTo>
                    <a:pt x="931164" y="51435"/>
                    <a:pt x="879348" y="0"/>
                    <a:pt x="816007" y="0"/>
                  </a:cubicBezTo>
                  <a:lnTo>
                    <a:pt x="308134" y="0"/>
                  </a:lnTo>
                  <a:lnTo>
                    <a:pt x="308134" y="143827"/>
                  </a:lnTo>
                  <a:lnTo>
                    <a:pt x="308229" y="143827"/>
                  </a:lnTo>
                  <a:lnTo>
                    <a:pt x="308229" y="206883"/>
                  </a:lnTo>
                  <a:lnTo>
                    <a:pt x="308229" y="219742"/>
                  </a:lnTo>
                  <a:lnTo>
                    <a:pt x="308229" y="227933"/>
                  </a:lnTo>
                  <a:cubicBezTo>
                    <a:pt x="308229" y="228314"/>
                    <a:pt x="308134" y="228790"/>
                    <a:pt x="308134" y="229171"/>
                  </a:cubicBezTo>
                  <a:lnTo>
                    <a:pt x="308134" y="230696"/>
                  </a:lnTo>
                  <a:cubicBezTo>
                    <a:pt x="308134" y="231267"/>
                    <a:pt x="308039" y="231838"/>
                    <a:pt x="307943" y="232410"/>
                  </a:cubicBezTo>
                  <a:cubicBezTo>
                    <a:pt x="307848" y="233363"/>
                    <a:pt x="307753" y="234315"/>
                    <a:pt x="307658" y="235363"/>
                  </a:cubicBezTo>
                  <a:cubicBezTo>
                    <a:pt x="307563" y="236410"/>
                    <a:pt x="307372" y="237363"/>
                    <a:pt x="307181" y="238411"/>
                  </a:cubicBezTo>
                  <a:cubicBezTo>
                    <a:pt x="306991" y="239363"/>
                    <a:pt x="306800" y="240316"/>
                    <a:pt x="306610" y="241268"/>
                  </a:cubicBezTo>
                  <a:cubicBezTo>
                    <a:pt x="306420" y="242221"/>
                    <a:pt x="306134" y="243173"/>
                    <a:pt x="305848" y="244221"/>
                  </a:cubicBezTo>
                  <a:cubicBezTo>
                    <a:pt x="305562" y="245173"/>
                    <a:pt x="305371" y="246031"/>
                    <a:pt x="304991" y="246983"/>
                  </a:cubicBezTo>
                  <a:cubicBezTo>
                    <a:pt x="304705" y="247936"/>
                    <a:pt x="304324" y="248793"/>
                    <a:pt x="303943" y="249746"/>
                  </a:cubicBezTo>
                  <a:cubicBezTo>
                    <a:pt x="303562" y="250603"/>
                    <a:pt x="303276" y="251555"/>
                    <a:pt x="302895" y="252413"/>
                  </a:cubicBezTo>
                  <a:cubicBezTo>
                    <a:pt x="302514" y="253270"/>
                    <a:pt x="302038" y="254127"/>
                    <a:pt x="301657" y="254984"/>
                  </a:cubicBezTo>
                  <a:cubicBezTo>
                    <a:pt x="301180" y="255842"/>
                    <a:pt x="300800" y="256699"/>
                    <a:pt x="300324" y="257556"/>
                  </a:cubicBezTo>
                  <a:cubicBezTo>
                    <a:pt x="299847" y="258413"/>
                    <a:pt x="299371" y="259175"/>
                    <a:pt x="298799" y="260032"/>
                  </a:cubicBezTo>
                  <a:cubicBezTo>
                    <a:pt x="298323" y="260794"/>
                    <a:pt x="297752" y="261652"/>
                    <a:pt x="297275" y="262414"/>
                  </a:cubicBezTo>
                  <a:cubicBezTo>
                    <a:pt x="296704" y="263176"/>
                    <a:pt x="296133" y="263938"/>
                    <a:pt x="295561" y="264700"/>
                  </a:cubicBezTo>
                  <a:cubicBezTo>
                    <a:pt x="294990" y="265462"/>
                    <a:pt x="294418" y="266224"/>
                    <a:pt x="293751" y="266986"/>
                  </a:cubicBezTo>
                  <a:cubicBezTo>
                    <a:pt x="293180" y="267748"/>
                    <a:pt x="292513" y="268414"/>
                    <a:pt x="291846" y="269081"/>
                  </a:cubicBezTo>
                  <a:cubicBezTo>
                    <a:pt x="291179" y="269748"/>
                    <a:pt x="290513" y="270510"/>
                    <a:pt x="289846" y="271177"/>
                  </a:cubicBezTo>
                  <a:cubicBezTo>
                    <a:pt x="289179" y="271843"/>
                    <a:pt x="288417" y="272510"/>
                    <a:pt x="287655" y="273082"/>
                  </a:cubicBezTo>
                  <a:cubicBezTo>
                    <a:pt x="286988" y="273748"/>
                    <a:pt x="286227" y="274320"/>
                    <a:pt x="285560" y="274892"/>
                  </a:cubicBezTo>
                  <a:cubicBezTo>
                    <a:pt x="284798" y="275463"/>
                    <a:pt x="284036" y="276034"/>
                    <a:pt x="283179" y="276606"/>
                  </a:cubicBezTo>
                  <a:cubicBezTo>
                    <a:pt x="282416" y="277177"/>
                    <a:pt x="281654" y="277749"/>
                    <a:pt x="280892" y="278225"/>
                  </a:cubicBezTo>
                  <a:cubicBezTo>
                    <a:pt x="280035" y="278797"/>
                    <a:pt x="279178" y="279273"/>
                    <a:pt x="278321" y="279749"/>
                  </a:cubicBezTo>
                  <a:cubicBezTo>
                    <a:pt x="277559" y="280225"/>
                    <a:pt x="276796" y="280702"/>
                    <a:pt x="275940" y="281178"/>
                  </a:cubicBezTo>
                  <a:cubicBezTo>
                    <a:pt x="274987" y="281654"/>
                    <a:pt x="274130" y="282130"/>
                    <a:pt x="273177" y="282511"/>
                  </a:cubicBezTo>
                  <a:cubicBezTo>
                    <a:pt x="272320" y="282892"/>
                    <a:pt x="271558" y="283273"/>
                    <a:pt x="270701" y="283655"/>
                  </a:cubicBezTo>
                  <a:cubicBezTo>
                    <a:pt x="269748" y="284035"/>
                    <a:pt x="268700" y="284417"/>
                    <a:pt x="267653" y="284797"/>
                  </a:cubicBezTo>
                  <a:cubicBezTo>
                    <a:pt x="266891" y="285083"/>
                    <a:pt x="266033" y="285369"/>
                    <a:pt x="265272" y="285655"/>
                  </a:cubicBezTo>
                  <a:cubicBezTo>
                    <a:pt x="264129" y="286036"/>
                    <a:pt x="263080" y="286226"/>
                    <a:pt x="261938" y="286512"/>
                  </a:cubicBezTo>
                  <a:cubicBezTo>
                    <a:pt x="261176" y="286702"/>
                    <a:pt x="260414" y="286988"/>
                    <a:pt x="259556" y="287084"/>
                  </a:cubicBezTo>
                  <a:cubicBezTo>
                    <a:pt x="258223" y="287369"/>
                    <a:pt x="256890" y="287464"/>
                    <a:pt x="255651" y="287655"/>
                  </a:cubicBezTo>
                  <a:cubicBezTo>
                    <a:pt x="254984" y="287750"/>
                    <a:pt x="254318" y="287846"/>
                    <a:pt x="253651" y="287941"/>
                  </a:cubicBezTo>
                  <a:cubicBezTo>
                    <a:pt x="251651" y="288131"/>
                    <a:pt x="249650" y="288226"/>
                    <a:pt x="247555" y="288226"/>
                  </a:cubicBezTo>
                  <a:lnTo>
                    <a:pt x="157449" y="288226"/>
                  </a:lnTo>
                  <a:lnTo>
                    <a:pt x="157449" y="363950"/>
                  </a:lnTo>
                  <a:cubicBezTo>
                    <a:pt x="157449" y="397192"/>
                    <a:pt x="130207" y="424434"/>
                    <a:pt x="96964" y="424434"/>
                  </a:cubicBezTo>
                  <a:lnTo>
                    <a:pt x="0" y="424434"/>
                  </a:lnTo>
                  <a:lnTo>
                    <a:pt x="0" y="707326"/>
                  </a:lnTo>
                  <a:lnTo>
                    <a:pt x="930879" y="707326"/>
                  </a:lnTo>
                  <a:lnTo>
                    <a:pt x="930879" y="11430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16" name="Freeform: Shape 215">
              <a:extLst>
                <a:ext uri="{FF2B5EF4-FFF2-40B4-BE49-F238E27FC236}">
                  <a16:creationId xmlns:a16="http://schemas.microsoft.com/office/drawing/2014/main" id="{41893E24-B888-432C-B24B-6317D0427402}"/>
                </a:ext>
              </a:extLst>
            </p:cNvPr>
            <p:cNvSpPr/>
            <p:nvPr/>
          </p:nvSpPr>
          <p:spPr>
            <a:xfrm>
              <a:off x="4648978" y="4562649"/>
              <a:ext cx="325278" cy="429958"/>
            </a:xfrm>
            <a:custGeom>
              <a:avLst/>
              <a:gdLst>
                <a:gd name="connsiteX0" fmla="*/ 211741 w 325278"/>
                <a:gd name="connsiteY0" fmla="*/ 95 h 429958"/>
                <a:gd name="connsiteX1" fmla="*/ 172593 w 325278"/>
                <a:gd name="connsiteY1" fmla="*/ 95 h 429958"/>
                <a:gd name="connsiteX2" fmla="*/ 107252 w 325278"/>
                <a:gd name="connsiteY2" fmla="*/ 95 h 429958"/>
                <a:gd name="connsiteX3" fmla="*/ 95155 w 325278"/>
                <a:gd name="connsiteY3" fmla="*/ 95 h 429958"/>
                <a:gd name="connsiteX4" fmla="*/ 0 w 325278"/>
                <a:gd name="connsiteY4" fmla="*/ 95 h 429958"/>
                <a:gd name="connsiteX5" fmla="*/ 11621 w 325278"/>
                <a:gd name="connsiteY5" fmla="*/ 34004 h 429958"/>
                <a:gd name="connsiteX6" fmla="*/ 11049 w 325278"/>
                <a:gd name="connsiteY6" fmla="*/ 232791 h 429958"/>
                <a:gd name="connsiteX7" fmla="*/ 11049 w 325278"/>
                <a:gd name="connsiteY7" fmla="*/ 236315 h 429958"/>
                <a:gd name="connsiteX8" fmla="*/ 11049 w 325278"/>
                <a:gd name="connsiteY8" fmla="*/ 237839 h 429958"/>
                <a:gd name="connsiteX9" fmla="*/ 11049 w 325278"/>
                <a:gd name="connsiteY9" fmla="*/ 237839 h 429958"/>
                <a:gd name="connsiteX10" fmla="*/ 11144 w 325278"/>
                <a:gd name="connsiteY10" fmla="*/ 239268 h 429958"/>
                <a:gd name="connsiteX11" fmla="*/ 11144 w 325278"/>
                <a:gd name="connsiteY11" fmla="*/ 239268 h 429958"/>
                <a:gd name="connsiteX12" fmla="*/ 11239 w 325278"/>
                <a:gd name="connsiteY12" fmla="*/ 240697 h 429958"/>
                <a:gd name="connsiteX13" fmla="*/ 11239 w 325278"/>
                <a:gd name="connsiteY13" fmla="*/ 240697 h 429958"/>
                <a:gd name="connsiteX14" fmla="*/ 11335 w 325278"/>
                <a:gd name="connsiteY14" fmla="*/ 242126 h 429958"/>
                <a:gd name="connsiteX15" fmla="*/ 11335 w 325278"/>
                <a:gd name="connsiteY15" fmla="*/ 242126 h 429958"/>
                <a:gd name="connsiteX16" fmla="*/ 11525 w 325278"/>
                <a:gd name="connsiteY16" fmla="*/ 243554 h 429958"/>
                <a:gd name="connsiteX17" fmla="*/ 11525 w 325278"/>
                <a:gd name="connsiteY17" fmla="*/ 243554 h 429958"/>
                <a:gd name="connsiteX18" fmla="*/ 11716 w 325278"/>
                <a:gd name="connsiteY18" fmla="*/ 244983 h 429958"/>
                <a:gd name="connsiteX19" fmla="*/ 11716 w 325278"/>
                <a:gd name="connsiteY19" fmla="*/ 244983 h 429958"/>
                <a:gd name="connsiteX20" fmla="*/ 12002 w 325278"/>
                <a:gd name="connsiteY20" fmla="*/ 246412 h 429958"/>
                <a:gd name="connsiteX21" fmla="*/ 12002 w 325278"/>
                <a:gd name="connsiteY21" fmla="*/ 246412 h 429958"/>
                <a:gd name="connsiteX22" fmla="*/ 12287 w 325278"/>
                <a:gd name="connsiteY22" fmla="*/ 247841 h 429958"/>
                <a:gd name="connsiteX23" fmla="*/ 12287 w 325278"/>
                <a:gd name="connsiteY23" fmla="*/ 247841 h 429958"/>
                <a:gd name="connsiteX24" fmla="*/ 12573 w 325278"/>
                <a:gd name="connsiteY24" fmla="*/ 249269 h 429958"/>
                <a:gd name="connsiteX25" fmla="*/ 12573 w 325278"/>
                <a:gd name="connsiteY25" fmla="*/ 249269 h 429958"/>
                <a:gd name="connsiteX26" fmla="*/ 12954 w 325278"/>
                <a:gd name="connsiteY26" fmla="*/ 250698 h 429958"/>
                <a:gd name="connsiteX27" fmla="*/ 12954 w 325278"/>
                <a:gd name="connsiteY27" fmla="*/ 250698 h 429958"/>
                <a:gd name="connsiteX28" fmla="*/ 64294 w 325278"/>
                <a:gd name="connsiteY28" fmla="*/ 293751 h 429958"/>
                <a:gd name="connsiteX29" fmla="*/ 64294 w 325278"/>
                <a:gd name="connsiteY29" fmla="*/ 293751 h 429958"/>
                <a:gd name="connsiteX30" fmla="*/ 65722 w 325278"/>
                <a:gd name="connsiteY30" fmla="*/ 293846 h 429958"/>
                <a:gd name="connsiteX31" fmla="*/ 65722 w 325278"/>
                <a:gd name="connsiteY31" fmla="*/ 293846 h 429958"/>
                <a:gd name="connsiteX32" fmla="*/ 66199 w 325278"/>
                <a:gd name="connsiteY32" fmla="*/ 293846 h 429958"/>
                <a:gd name="connsiteX33" fmla="*/ 69342 w 325278"/>
                <a:gd name="connsiteY33" fmla="*/ 293941 h 429958"/>
                <a:gd name="connsiteX34" fmla="*/ 76771 w 325278"/>
                <a:gd name="connsiteY34" fmla="*/ 293941 h 429958"/>
                <a:gd name="connsiteX35" fmla="*/ 157734 w 325278"/>
                <a:gd name="connsiteY35" fmla="*/ 374904 h 429958"/>
                <a:gd name="connsiteX36" fmla="*/ 157734 w 325278"/>
                <a:gd name="connsiteY36" fmla="*/ 429959 h 429958"/>
                <a:gd name="connsiteX37" fmla="*/ 268510 w 325278"/>
                <a:gd name="connsiteY37" fmla="*/ 429959 h 429958"/>
                <a:gd name="connsiteX38" fmla="*/ 325279 w 325278"/>
                <a:gd name="connsiteY38" fmla="*/ 381476 h 429958"/>
                <a:gd name="connsiteX39" fmla="*/ 325279 w 325278"/>
                <a:gd name="connsiteY39" fmla="*/ 0 h 429958"/>
                <a:gd name="connsiteX40" fmla="*/ 211741 w 325278"/>
                <a:gd name="connsiteY40" fmla="*/ 0 h 4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5278" h="429958">
                  <a:moveTo>
                    <a:pt x="211741" y="95"/>
                  </a:moveTo>
                  <a:lnTo>
                    <a:pt x="172593" y="95"/>
                  </a:lnTo>
                  <a:lnTo>
                    <a:pt x="107252" y="95"/>
                  </a:lnTo>
                  <a:lnTo>
                    <a:pt x="95155" y="95"/>
                  </a:lnTo>
                  <a:lnTo>
                    <a:pt x="0" y="95"/>
                  </a:lnTo>
                  <a:cubicBezTo>
                    <a:pt x="7239" y="7906"/>
                    <a:pt x="11716" y="18764"/>
                    <a:pt x="11621" y="34004"/>
                  </a:cubicBezTo>
                  <a:lnTo>
                    <a:pt x="11049" y="232791"/>
                  </a:lnTo>
                  <a:lnTo>
                    <a:pt x="11049" y="236315"/>
                  </a:lnTo>
                  <a:lnTo>
                    <a:pt x="11049" y="237839"/>
                  </a:lnTo>
                  <a:lnTo>
                    <a:pt x="11049" y="237839"/>
                  </a:lnTo>
                  <a:lnTo>
                    <a:pt x="11144" y="239268"/>
                  </a:lnTo>
                  <a:lnTo>
                    <a:pt x="11144" y="239268"/>
                  </a:lnTo>
                  <a:lnTo>
                    <a:pt x="11239" y="240697"/>
                  </a:lnTo>
                  <a:lnTo>
                    <a:pt x="11239" y="240697"/>
                  </a:lnTo>
                  <a:lnTo>
                    <a:pt x="11335" y="242126"/>
                  </a:lnTo>
                  <a:lnTo>
                    <a:pt x="11335" y="242126"/>
                  </a:lnTo>
                  <a:lnTo>
                    <a:pt x="11525" y="243554"/>
                  </a:lnTo>
                  <a:lnTo>
                    <a:pt x="11525" y="243554"/>
                  </a:lnTo>
                  <a:lnTo>
                    <a:pt x="11716" y="244983"/>
                  </a:lnTo>
                  <a:lnTo>
                    <a:pt x="11716" y="244983"/>
                  </a:lnTo>
                  <a:lnTo>
                    <a:pt x="12002" y="246412"/>
                  </a:lnTo>
                  <a:lnTo>
                    <a:pt x="12002" y="246412"/>
                  </a:lnTo>
                  <a:cubicBezTo>
                    <a:pt x="12097" y="246888"/>
                    <a:pt x="12192" y="247364"/>
                    <a:pt x="12287" y="247841"/>
                  </a:cubicBezTo>
                  <a:lnTo>
                    <a:pt x="12287" y="247841"/>
                  </a:lnTo>
                  <a:lnTo>
                    <a:pt x="12573" y="249269"/>
                  </a:lnTo>
                  <a:lnTo>
                    <a:pt x="12573" y="249269"/>
                  </a:lnTo>
                  <a:lnTo>
                    <a:pt x="12954" y="250698"/>
                  </a:lnTo>
                  <a:lnTo>
                    <a:pt x="12954" y="250698"/>
                  </a:lnTo>
                  <a:cubicBezTo>
                    <a:pt x="19145" y="273844"/>
                    <a:pt x="39434" y="291655"/>
                    <a:pt x="64294" y="293751"/>
                  </a:cubicBezTo>
                  <a:lnTo>
                    <a:pt x="64294" y="293751"/>
                  </a:lnTo>
                  <a:lnTo>
                    <a:pt x="65722" y="293846"/>
                  </a:lnTo>
                  <a:lnTo>
                    <a:pt x="65722" y="293846"/>
                  </a:lnTo>
                  <a:lnTo>
                    <a:pt x="66199" y="293846"/>
                  </a:lnTo>
                  <a:cubicBezTo>
                    <a:pt x="67342" y="293846"/>
                    <a:pt x="68199" y="293941"/>
                    <a:pt x="69342" y="293941"/>
                  </a:cubicBezTo>
                  <a:lnTo>
                    <a:pt x="76771" y="293941"/>
                  </a:lnTo>
                  <a:cubicBezTo>
                    <a:pt x="121349" y="293941"/>
                    <a:pt x="157734" y="330327"/>
                    <a:pt x="157734" y="374904"/>
                  </a:cubicBezTo>
                  <a:lnTo>
                    <a:pt x="157734" y="429959"/>
                  </a:lnTo>
                  <a:lnTo>
                    <a:pt x="268510" y="429959"/>
                  </a:lnTo>
                  <a:cubicBezTo>
                    <a:pt x="297085" y="429959"/>
                    <a:pt x="320898" y="408813"/>
                    <a:pt x="325279" y="381476"/>
                  </a:cubicBezTo>
                  <a:cubicBezTo>
                    <a:pt x="325279" y="381476"/>
                    <a:pt x="325279" y="80201"/>
                    <a:pt x="325279" y="0"/>
                  </a:cubicBezTo>
                  <a:lnTo>
                    <a:pt x="211741"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17" name="Freeform: Shape 216">
              <a:extLst>
                <a:ext uri="{FF2B5EF4-FFF2-40B4-BE49-F238E27FC236}">
                  <a16:creationId xmlns:a16="http://schemas.microsoft.com/office/drawing/2014/main" id="{609B6428-F9A2-4B39-BD6D-B0734AE95E8D}"/>
                </a:ext>
              </a:extLst>
            </p:cNvPr>
            <p:cNvSpPr/>
            <p:nvPr/>
          </p:nvSpPr>
          <p:spPr>
            <a:xfrm>
              <a:off x="4486386" y="4284043"/>
              <a:ext cx="276796" cy="278606"/>
            </a:xfrm>
            <a:custGeom>
              <a:avLst/>
              <a:gdLst>
                <a:gd name="connsiteX0" fmla="*/ 115158 w 276796"/>
                <a:gd name="connsiteY0" fmla="*/ 95 h 278606"/>
                <a:gd name="connsiteX1" fmla="*/ 0 w 276796"/>
                <a:gd name="connsiteY1" fmla="*/ 114395 h 278606"/>
                <a:gd name="connsiteX2" fmla="*/ 0 w 276796"/>
                <a:gd name="connsiteY2" fmla="*/ 164402 h 278606"/>
                <a:gd name="connsiteX3" fmla="*/ 191 w 276796"/>
                <a:gd name="connsiteY3" fmla="*/ 167545 h 278606"/>
                <a:gd name="connsiteX4" fmla="*/ 0 w 276796"/>
                <a:gd name="connsiteY4" fmla="*/ 170688 h 278606"/>
                <a:gd name="connsiteX5" fmla="*/ 0 w 276796"/>
                <a:gd name="connsiteY5" fmla="*/ 278606 h 278606"/>
                <a:gd name="connsiteX6" fmla="*/ 115158 w 276796"/>
                <a:gd name="connsiteY6" fmla="*/ 278606 h 278606"/>
                <a:gd name="connsiteX7" fmla="*/ 154305 w 276796"/>
                <a:gd name="connsiteY7" fmla="*/ 278606 h 278606"/>
                <a:gd name="connsiteX8" fmla="*/ 276797 w 276796"/>
                <a:gd name="connsiteY8" fmla="*/ 278606 h 278606"/>
                <a:gd name="connsiteX9" fmla="*/ 276797 w 276796"/>
                <a:gd name="connsiteY9" fmla="*/ 0 h 278606"/>
                <a:gd name="connsiteX10" fmla="*/ 115158 w 276796"/>
                <a:gd name="connsiteY10" fmla="*/ 0 h 2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6796" h="278606">
                  <a:moveTo>
                    <a:pt x="115158" y="95"/>
                  </a:moveTo>
                  <a:cubicBezTo>
                    <a:pt x="51816" y="95"/>
                    <a:pt x="0" y="51530"/>
                    <a:pt x="0" y="114395"/>
                  </a:cubicBezTo>
                  <a:lnTo>
                    <a:pt x="0" y="164402"/>
                  </a:lnTo>
                  <a:cubicBezTo>
                    <a:pt x="0" y="165449"/>
                    <a:pt x="95" y="166497"/>
                    <a:pt x="191" y="167545"/>
                  </a:cubicBezTo>
                  <a:cubicBezTo>
                    <a:pt x="95" y="168593"/>
                    <a:pt x="0" y="169640"/>
                    <a:pt x="0" y="170688"/>
                  </a:cubicBezTo>
                  <a:lnTo>
                    <a:pt x="0" y="278606"/>
                  </a:lnTo>
                  <a:lnTo>
                    <a:pt x="115158" y="278606"/>
                  </a:lnTo>
                  <a:lnTo>
                    <a:pt x="154305" y="278606"/>
                  </a:lnTo>
                  <a:lnTo>
                    <a:pt x="276797" y="278606"/>
                  </a:lnTo>
                  <a:lnTo>
                    <a:pt x="276797" y="0"/>
                  </a:lnTo>
                  <a:lnTo>
                    <a:pt x="115158"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18" name="Freeform: Shape 217">
              <a:extLst>
                <a:ext uri="{FF2B5EF4-FFF2-40B4-BE49-F238E27FC236}">
                  <a16:creationId xmlns:a16="http://schemas.microsoft.com/office/drawing/2014/main" id="{6A032AFB-2AAB-4CF4-A427-035A6409DB5E}"/>
                </a:ext>
              </a:extLst>
            </p:cNvPr>
            <p:cNvSpPr/>
            <p:nvPr/>
          </p:nvSpPr>
          <p:spPr>
            <a:xfrm>
              <a:off x="4651074" y="3828367"/>
              <a:ext cx="633888" cy="734377"/>
            </a:xfrm>
            <a:custGeom>
              <a:avLst/>
              <a:gdLst>
                <a:gd name="connsiteX0" fmla="*/ 575024 w 633888"/>
                <a:gd name="connsiteY0" fmla="*/ 0 h 734377"/>
                <a:gd name="connsiteX1" fmla="*/ 472916 w 633888"/>
                <a:gd name="connsiteY1" fmla="*/ 0 h 734377"/>
                <a:gd name="connsiteX2" fmla="*/ 273463 w 633888"/>
                <a:gd name="connsiteY2" fmla="*/ 0 h 734377"/>
                <a:gd name="connsiteX3" fmla="*/ 247079 w 633888"/>
                <a:gd name="connsiteY3" fmla="*/ 0 h 734377"/>
                <a:gd name="connsiteX4" fmla="*/ 233648 w 633888"/>
                <a:gd name="connsiteY4" fmla="*/ 857 h 734377"/>
                <a:gd name="connsiteX5" fmla="*/ 82487 w 633888"/>
                <a:gd name="connsiteY5" fmla="*/ 1238 h 734377"/>
                <a:gd name="connsiteX6" fmla="*/ 762 w 633888"/>
                <a:gd name="connsiteY6" fmla="*/ 762 h 734377"/>
                <a:gd name="connsiteX7" fmla="*/ 762 w 633888"/>
                <a:gd name="connsiteY7" fmla="*/ 141637 h 734377"/>
                <a:gd name="connsiteX8" fmla="*/ 0 w 633888"/>
                <a:gd name="connsiteY8" fmla="*/ 141637 h 734377"/>
                <a:gd name="connsiteX9" fmla="*/ 0 w 633888"/>
                <a:gd name="connsiteY9" fmla="*/ 455771 h 734377"/>
                <a:gd name="connsiteX10" fmla="*/ 93250 w 633888"/>
                <a:gd name="connsiteY10" fmla="*/ 455771 h 734377"/>
                <a:gd name="connsiteX11" fmla="*/ 105346 w 633888"/>
                <a:gd name="connsiteY11" fmla="*/ 455771 h 734377"/>
                <a:gd name="connsiteX12" fmla="*/ 110776 w 633888"/>
                <a:gd name="connsiteY12" fmla="*/ 455771 h 734377"/>
                <a:gd name="connsiteX13" fmla="*/ 110776 w 633888"/>
                <a:gd name="connsiteY13" fmla="*/ 734378 h 734377"/>
                <a:gd name="connsiteX14" fmla="*/ 182309 w 633888"/>
                <a:gd name="connsiteY14" fmla="*/ 734378 h 734377"/>
                <a:gd name="connsiteX15" fmla="*/ 218504 w 633888"/>
                <a:gd name="connsiteY15" fmla="*/ 734378 h 734377"/>
                <a:gd name="connsiteX16" fmla="*/ 324993 w 633888"/>
                <a:gd name="connsiteY16" fmla="*/ 734378 h 734377"/>
                <a:gd name="connsiteX17" fmla="*/ 324993 w 633888"/>
                <a:gd name="connsiteY17" fmla="*/ 711232 h 734377"/>
                <a:gd name="connsiteX18" fmla="*/ 437674 w 633888"/>
                <a:gd name="connsiteY18" fmla="*/ 615029 h 734377"/>
                <a:gd name="connsiteX19" fmla="*/ 633889 w 633888"/>
                <a:gd name="connsiteY19" fmla="*/ 615029 h 734377"/>
                <a:gd name="connsiteX20" fmla="*/ 633889 w 633888"/>
                <a:gd name="connsiteY20" fmla="*/ 512731 h 734377"/>
                <a:gd name="connsiteX21" fmla="*/ 633889 w 633888"/>
                <a:gd name="connsiteY21" fmla="*/ 232886 h 734377"/>
                <a:gd name="connsiteX22" fmla="*/ 633889 w 633888"/>
                <a:gd name="connsiteY22" fmla="*/ 58769 h 734377"/>
                <a:gd name="connsiteX23" fmla="*/ 575024 w 633888"/>
                <a:gd name="connsiteY23" fmla="*/ 0 h 73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33888" h="734377">
                  <a:moveTo>
                    <a:pt x="575024" y="0"/>
                  </a:moveTo>
                  <a:lnTo>
                    <a:pt x="472916" y="0"/>
                  </a:lnTo>
                  <a:lnTo>
                    <a:pt x="273463" y="0"/>
                  </a:lnTo>
                  <a:lnTo>
                    <a:pt x="247079" y="0"/>
                  </a:lnTo>
                  <a:cubicBezTo>
                    <a:pt x="242506" y="0"/>
                    <a:pt x="238030" y="381"/>
                    <a:pt x="233648" y="857"/>
                  </a:cubicBezTo>
                  <a:lnTo>
                    <a:pt x="82487" y="1238"/>
                  </a:lnTo>
                  <a:lnTo>
                    <a:pt x="762" y="762"/>
                  </a:lnTo>
                  <a:lnTo>
                    <a:pt x="762" y="141637"/>
                  </a:lnTo>
                  <a:lnTo>
                    <a:pt x="0" y="141637"/>
                  </a:lnTo>
                  <a:lnTo>
                    <a:pt x="0" y="455771"/>
                  </a:lnTo>
                  <a:lnTo>
                    <a:pt x="93250" y="455771"/>
                  </a:lnTo>
                  <a:lnTo>
                    <a:pt x="105346" y="455771"/>
                  </a:lnTo>
                  <a:lnTo>
                    <a:pt x="110776" y="455771"/>
                  </a:lnTo>
                  <a:lnTo>
                    <a:pt x="110776" y="734378"/>
                  </a:lnTo>
                  <a:lnTo>
                    <a:pt x="182309" y="734378"/>
                  </a:lnTo>
                  <a:lnTo>
                    <a:pt x="218504" y="734378"/>
                  </a:lnTo>
                  <a:lnTo>
                    <a:pt x="324993" y="734378"/>
                  </a:lnTo>
                  <a:lnTo>
                    <a:pt x="324993" y="711232"/>
                  </a:lnTo>
                  <a:cubicBezTo>
                    <a:pt x="333756" y="656939"/>
                    <a:pt x="381000" y="615029"/>
                    <a:pt x="437674" y="615029"/>
                  </a:cubicBezTo>
                  <a:lnTo>
                    <a:pt x="633889" y="615029"/>
                  </a:lnTo>
                  <a:lnTo>
                    <a:pt x="633889" y="512731"/>
                  </a:lnTo>
                  <a:lnTo>
                    <a:pt x="633889" y="232886"/>
                  </a:lnTo>
                  <a:lnTo>
                    <a:pt x="633889" y="58769"/>
                  </a:lnTo>
                  <a:cubicBezTo>
                    <a:pt x="633699" y="26384"/>
                    <a:pt x="607314" y="0"/>
                    <a:pt x="575024" y="0"/>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24348958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Appendix">
    <p:spTree>
      <p:nvGrpSpPr>
        <p:cNvPr id="1" name=""/>
        <p:cNvGrpSpPr/>
        <p:nvPr/>
      </p:nvGrpSpPr>
      <p:grpSpPr>
        <a:xfrm>
          <a:off x="0" y="0"/>
          <a:ext cx="0" cy="0"/>
          <a:chOff x="0" y="0"/>
          <a:chExt cx="0" cy="0"/>
        </a:xfrm>
      </p:grpSpPr>
      <p:sp>
        <p:nvSpPr>
          <p:cNvPr id="4" name="Espace réservé du numéro de diapositive 3"/>
          <p:cNvSpPr>
            <a:spLocks noGrp="1"/>
          </p:cNvSpPr>
          <p:nvPr>
            <p:ph type="sldNum" sz="quarter" idx="10"/>
          </p:nvPr>
        </p:nvSpPr>
        <p:spPr/>
        <p:txBody>
          <a:bodyPr/>
          <a:lstStyle>
            <a:lvl1pPr>
              <a:defRPr b="0" i="0"/>
            </a:lvl1pPr>
          </a:lstStyle>
          <a:p>
            <a:fld id="{F551322C-20B2-48C3-B63D-68158FEBF630}" type="slidenum">
              <a:rPr lang="en-US" smtClean="0"/>
              <a:pPr/>
              <a:t>‹#›</a:t>
            </a:fld>
            <a:endParaRPr lang="en-US" dirty="0"/>
          </a:p>
        </p:txBody>
      </p:sp>
      <p:sp>
        <p:nvSpPr>
          <p:cNvPr id="22" name="Text Placeholder 15"/>
          <p:cNvSpPr>
            <a:spLocks noGrp="1"/>
          </p:cNvSpPr>
          <p:nvPr>
            <p:ph type="body" sz="quarter" idx="12" hasCustomPrompt="1"/>
          </p:nvPr>
        </p:nvSpPr>
        <p:spPr>
          <a:xfrm>
            <a:off x="1927517" y="1792800"/>
            <a:ext cx="7395317" cy="792162"/>
          </a:xfrm>
          <a:prstGeom prst="rect">
            <a:avLst/>
          </a:prstGeom>
        </p:spPr>
        <p:txBody>
          <a:bodyPr vert="horz" wrap="square" lIns="72000" tIns="36000" rIns="72000" bIns="36000" rtlCol="0" anchor="ctr" anchorCtr="0">
            <a:noAutofit/>
          </a:bodyPr>
          <a:lstStyle>
            <a:lvl1pPr>
              <a:defRPr lang="en-US" sz="3000" b="0" i="0" baseline="0" dirty="0">
                <a:solidFill>
                  <a:srgbClr val="008000"/>
                </a:solidFill>
              </a:defRPr>
            </a:lvl1pPr>
          </a:lstStyle>
          <a:p>
            <a:pPr lvl="0"/>
            <a:r>
              <a:rPr lang="en-US" dirty="0"/>
              <a:t>Appendix</a:t>
            </a:r>
          </a:p>
        </p:txBody>
      </p:sp>
      <p:pic>
        <p:nvPicPr>
          <p:cNvPr id="80" name="Picture 79">
            <a:extLst>
              <a:ext uri="{FF2B5EF4-FFF2-40B4-BE49-F238E27FC236}">
                <a16:creationId xmlns:a16="http://schemas.microsoft.com/office/drawing/2014/main" id="{D3879829-9DE4-42F4-B1F5-83619300DEB1}"/>
              </a:ext>
            </a:extLst>
          </p:cNvPr>
          <p:cNvPicPr>
            <a:picLocks noChangeAspect="1"/>
          </p:cNvPicPr>
          <p:nvPr userDrawn="1"/>
        </p:nvPicPr>
        <p:blipFill>
          <a:blip r:embed="rId2" cstate="hqprint">
            <a:extLst>
              <a:ext uri="{28A0092B-C50C-407E-A947-70E740481C1C}">
                <a14:useLocalDpi xmlns:a14="http://schemas.microsoft.com/office/drawing/2010/main"/>
              </a:ext>
            </a:extLst>
          </a:blip>
          <a:stretch>
            <a:fillRect/>
          </a:stretch>
        </p:blipFill>
        <p:spPr>
          <a:xfrm>
            <a:off x="1016762" y="6059368"/>
            <a:ext cx="537715" cy="246320"/>
          </a:xfrm>
          <a:prstGeom prst="rect">
            <a:avLst/>
          </a:prstGeom>
        </p:spPr>
      </p:pic>
      <p:pic>
        <p:nvPicPr>
          <p:cNvPr id="81" name="Picture 80">
            <a:extLst>
              <a:ext uri="{FF2B5EF4-FFF2-40B4-BE49-F238E27FC236}">
                <a16:creationId xmlns:a16="http://schemas.microsoft.com/office/drawing/2014/main" id="{7FB2A7CD-ECE6-4350-881F-54DDBF7B8CBF}"/>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300723" y="3297190"/>
            <a:ext cx="533570" cy="426140"/>
          </a:xfrm>
          <a:prstGeom prst="rect">
            <a:avLst/>
          </a:prstGeom>
        </p:spPr>
      </p:pic>
      <p:pic>
        <p:nvPicPr>
          <p:cNvPr id="82" name="Picture 81">
            <a:extLst>
              <a:ext uri="{FF2B5EF4-FFF2-40B4-BE49-F238E27FC236}">
                <a16:creationId xmlns:a16="http://schemas.microsoft.com/office/drawing/2014/main" id="{64A56606-024F-4E64-A1C9-DEAB6F5FE763}"/>
              </a:ext>
            </a:extLst>
          </p:cNvPr>
          <p:cNvPicPr>
            <a:picLocks noChangeAspect="1"/>
          </p:cNvPicPr>
          <p:nvPr userDrawn="1"/>
        </p:nvPicPr>
        <p:blipFill>
          <a:blip r:embed="rId4"/>
          <a:srcRect/>
          <a:stretch/>
        </p:blipFill>
        <p:spPr>
          <a:xfrm>
            <a:off x="221355" y="4812947"/>
            <a:ext cx="670193" cy="322741"/>
          </a:xfrm>
          <a:prstGeom prst="rect">
            <a:avLst/>
          </a:prstGeom>
        </p:spPr>
      </p:pic>
      <p:pic>
        <p:nvPicPr>
          <p:cNvPr id="83" name="Picture 12" descr="http://www.ingenieurjobs.de/content/tinybrowser/image/transnetbw_gmbh.jpg">
            <a:extLst>
              <a:ext uri="{FF2B5EF4-FFF2-40B4-BE49-F238E27FC236}">
                <a16:creationId xmlns:a16="http://schemas.microsoft.com/office/drawing/2014/main" id="{0ACAEADA-5178-4A9B-B848-FE0E6D308504}"/>
              </a:ext>
            </a:extLst>
          </p:cNvPr>
          <p:cNvPicPr>
            <a:picLocks noChangeAspect="1" noChangeArrowheads="1"/>
          </p:cNvPicPr>
          <p:nvPr userDrawn="1"/>
        </p:nvPicPr>
        <p:blipFill>
          <a:blip r:embed="rId5" cstate="hqprint">
            <a:extLst>
              <a:ext uri="{28A0092B-C50C-407E-A947-70E740481C1C}">
                <a14:useLocalDpi xmlns:a14="http://schemas.microsoft.com/office/drawing/2010/main"/>
              </a:ext>
            </a:extLst>
          </a:blip>
          <a:srcRect/>
          <a:stretch>
            <a:fillRect/>
          </a:stretch>
        </p:blipFill>
        <p:spPr bwMode="auto">
          <a:xfrm>
            <a:off x="178916" y="5315472"/>
            <a:ext cx="855487" cy="168959"/>
          </a:xfrm>
          <a:prstGeom prst="rect">
            <a:avLst/>
          </a:prstGeom>
          <a:noFill/>
          <a:extLst>
            <a:ext uri="{909E8E84-426E-40dd-AFC4-6F175D3DCCD1}">
              <a14:hiddenFill xmlns="" xmlns:a14="http://schemas.microsoft.com/office/drawing/2010/main">
                <a:solidFill>
                  <a:srgbClr val="FFFFFF"/>
                </a:solidFill>
              </a14:hiddenFill>
            </a:ext>
          </a:extLst>
        </p:spPr>
      </p:pic>
      <p:pic>
        <p:nvPicPr>
          <p:cNvPr id="84" name="Picture 83">
            <a:extLst>
              <a:ext uri="{FF2B5EF4-FFF2-40B4-BE49-F238E27FC236}">
                <a16:creationId xmlns:a16="http://schemas.microsoft.com/office/drawing/2014/main" id="{E30B8167-D596-4ED7-BAA1-4F55194F56BB}"/>
              </a:ext>
            </a:extLst>
          </p:cNvPr>
          <p:cNvPicPr>
            <a:picLocks noChangeAspect="1"/>
          </p:cNvPicPr>
          <p:nvPr userDrawn="1"/>
        </p:nvPicPr>
        <p:blipFill>
          <a:blip r:embed="rId6" cstate="hqprint">
            <a:extLst>
              <a:ext uri="{28A0092B-C50C-407E-A947-70E740481C1C}">
                <a14:useLocalDpi xmlns:a14="http://schemas.microsoft.com/office/drawing/2010/main"/>
              </a:ext>
            </a:extLst>
          </a:blip>
          <a:stretch>
            <a:fillRect/>
          </a:stretch>
        </p:blipFill>
        <p:spPr>
          <a:xfrm>
            <a:off x="276655" y="2867547"/>
            <a:ext cx="606064" cy="379476"/>
          </a:xfrm>
          <a:prstGeom prst="rect">
            <a:avLst/>
          </a:prstGeom>
        </p:spPr>
      </p:pic>
      <p:pic>
        <p:nvPicPr>
          <p:cNvPr id="85" name="Picture 84">
            <a:extLst>
              <a:ext uri="{FF2B5EF4-FFF2-40B4-BE49-F238E27FC236}">
                <a16:creationId xmlns:a16="http://schemas.microsoft.com/office/drawing/2014/main" id="{F184FDC1-6627-4354-9ECE-AC776022360F}"/>
              </a:ext>
            </a:extLst>
          </p:cNvPr>
          <p:cNvPicPr>
            <a:picLocks noChangeAspect="1"/>
          </p:cNvPicPr>
          <p:nvPr userDrawn="1"/>
        </p:nvPicPr>
        <p:blipFill rotWithShape="1">
          <a:blip r:embed="rId7" cstate="hqprint">
            <a:extLst>
              <a:ext uri="{28A0092B-C50C-407E-A947-70E740481C1C}">
                <a14:useLocalDpi xmlns:a14="http://schemas.microsoft.com/office/drawing/2010/main"/>
              </a:ext>
            </a:extLst>
          </a:blip>
          <a:srcRect r="66927"/>
          <a:stretch/>
        </p:blipFill>
        <p:spPr>
          <a:xfrm>
            <a:off x="1016762" y="4475060"/>
            <a:ext cx="562560" cy="226388"/>
          </a:xfrm>
          <a:prstGeom prst="rect">
            <a:avLst/>
          </a:prstGeom>
        </p:spPr>
      </p:pic>
      <p:pic>
        <p:nvPicPr>
          <p:cNvPr id="86" name="Picture 85">
            <a:extLst>
              <a:ext uri="{FF2B5EF4-FFF2-40B4-BE49-F238E27FC236}">
                <a16:creationId xmlns:a16="http://schemas.microsoft.com/office/drawing/2014/main" id="{95338C06-04FF-4563-A4C2-4D53DC9BFAC9}"/>
              </a:ext>
            </a:extLst>
          </p:cNvPr>
          <p:cNvPicPr>
            <a:picLocks noChangeAspect="1"/>
          </p:cNvPicPr>
          <p:nvPr userDrawn="1"/>
        </p:nvPicPr>
        <p:blipFill>
          <a:blip r:embed="rId8" cstate="email">
            <a:extLst>
              <a:ext uri="{28A0092B-C50C-407E-A947-70E740481C1C}">
                <a14:useLocalDpi xmlns:a14="http://schemas.microsoft.com/office/drawing/2010/main"/>
              </a:ext>
            </a:extLst>
          </a:blip>
          <a:stretch>
            <a:fillRect/>
          </a:stretch>
        </p:blipFill>
        <p:spPr>
          <a:xfrm>
            <a:off x="265603" y="2627955"/>
            <a:ext cx="592836" cy="196596"/>
          </a:xfrm>
          <a:prstGeom prst="rect">
            <a:avLst/>
          </a:prstGeom>
        </p:spPr>
      </p:pic>
      <p:pic>
        <p:nvPicPr>
          <p:cNvPr id="87" name="Picture 86">
            <a:extLst>
              <a:ext uri="{FF2B5EF4-FFF2-40B4-BE49-F238E27FC236}">
                <a16:creationId xmlns:a16="http://schemas.microsoft.com/office/drawing/2014/main" id="{19BF3472-1064-46A5-B522-BE65AF9914B9}"/>
              </a:ext>
            </a:extLst>
          </p:cNvPr>
          <p:cNvPicPr>
            <a:picLocks noChangeAspect="1"/>
          </p:cNvPicPr>
          <p:nvPr userDrawn="1"/>
        </p:nvPicPr>
        <p:blipFill>
          <a:blip r:embed="rId9" cstate="hqprint">
            <a:extLst>
              <a:ext uri="{28A0092B-C50C-407E-A947-70E740481C1C}">
                <a14:useLocalDpi xmlns:a14="http://schemas.microsoft.com/office/drawing/2010/main"/>
              </a:ext>
            </a:extLst>
          </a:blip>
          <a:stretch>
            <a:fillRect/>
          </a:stretch>
        </p:blipFill>
        <p:spPr>
          <a:xfrm>
            <a:off x="232514" y="6009100"/>
            <a:ext cx="633790" cy="396119"/>
          </a:xfrm>
          <a:prstGeom prst="rect">
            <a:avLst/>
          </a:prstGeom>
        </p:spPr>
      </p:pic>
      <p:pic>
        <p:nvPicPr>
          <p:cNvPr id="88" name="Picture 87">
            <a:extLst>
              <a:ext uri="{FF2B5EF4-FFF2-40B4-BE49-F238E27FC236}">
                <a16:creationId xmlns:a16="http://schemas.microsoft.com/office/drawing/2014/main" id="{97CA790C-E4A6-441D-A6FD-D203C1DD6F16}"/>
              </a:ext>
            </a:extLst>
          </p:cNvPr>
          <p:cNvPicPr>
            <a:picLocks noChangeAspect="1"/>
          </p:cNvPicPr>
          <p:nvPr userDrawn="1"/>
        </p:nvPicPr>
        <p:blipFill>
          <a:blip r:embed="rId10" cstate="hqprint">
            <a:extLst>
              <a:ext uri="{28A0092B-C50C-407E-A947-70E740481C1C}">
                <a14:useLocalDpi xmlns:a14="http://schemas.microsoft.com/office/drawing/2010/main"/>
              </a:ext>
            </a:extLst>
          </a:blip>
          <a:stretch>
            <a:fillRect/>
          </a:stretch>
        </p:blipFill>
        <p:spPr>
          <a:xfrm>
            <a:off x="167382" y="4499299"/>
            <a:ext cx="735485" cy="158997"/>
          </a:xfrm>
          <a:prstGeom prst="rect">
            <a:avLst/>
          </a:prstGeom>
        </p:spPr>
      </p:pic>
      <p:pic>
        <p:nvPicPr>
          <p:cNvPr id="89" name="Picture 88">
            <a:extLst>
              <a:ext uri="{FF2B5EF4-FFF2-40B4-BE49-F238E27FC236}">
                <a16:creationId xmlns:a16="http://schemas.microsoft.com/office/drawing/2014/main" id="{A8FEA2E4-3F96-4E33-991D-A85DDFF9F4C6}"/>
              </a:ext>
            </a:extLst>
          </p:cNvPr>
          <p:cNvPicPr>
            <a:picLocks noChangeAspect="1"/>
          </p:cNvPicPr>
          <p:nvPr userDrawn="1"/>
        </p:nvPicPr>
        <p:blipFill>
          <a:blip r:embed="rId11" cstate="hqprint">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bwMode="auto">
          <a:xfrm>
            <a:off x="211859" y="4013895"/>
            <a:ext cx="635064" cy="3387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0" name="Picture 89">
            <a:extLst>
              <a:ext uri="{FF2B5EF4-FFF2-40B4-BE49-F238E27FC236}">
                <a16:creationId xmlns:a16="http://schemas.microsoft.com/office/drawing/2014/main" id="{AC1BE712-D4B1-4C9B-B063-1A39CCF93566}"/>
              </a:ext>
            </a:extLst>
          </p:cNvPr>
          <p:cNvPicPr>
            <a:picLocks noChangeAspect="1"/>
          </p:cNvPicPr>
          <p:nvPr userDrawn="1"/>
        </p:nvPicPr>
        <p:blipFill>
          <a:blip r:embed="rId12" cstate="hqprint">
            <a:extLst>
              <a:ext uri="{28A0092B-C50C-407E-A947-70E740481C1C}">
                <a14:useLocalDpi xmlns:a14="http://schemas.microsoft.com/office/drawing/2010/main"/>
              </a:ext>
            </a:extLst>
          </a:blip>
          <a:stretch>
            <a:fillRect/>
          </a:stretch>
        </p:blipFill>
        <p:spPr>
          <a:xfrm>
            <a:off x="1132569" y="5176838"/>
            <a:ext cx="455502" cy="421370"/>
          </a:xfrm>
          <a:prstGeom prst="rect">
            <a:avLst/>
          </a:prstGeom>
        </p:spPr>
      </p:pic>
      <p:pic>
        <p:nvPicPr>
          <p:cNvPr id="91" name="Picture 90">
            <a:extLst>
              <a:ext uri="{FF2B5EF4-FFF2-40B4-BE49-F238E27FC236}">
                <a16:creationId xmlns:a16="http://schemas.microsoft.com/office/drawing/2014/main" id="{D1BC5E9A-5B03-4D81-9B06-7A33CD596EE8}"/>
              </a:ext>
            </a:extLst>
          </p:cNvPr>
          <p:cNvPicPr>
            <a:picLocks noChangeAspect="1"/>
          </p:cNvPicPr>
          <p:nvPr userDrawn="1"/>
        </p:nvPicPr>
        <p:blipFill>
          <a:blip r:embed="rId13" cstate="hqprint">
            <a:extLst>
              <a:ext uri="{28A0092B-C50C-407E-A947-70E740481C1C}">
                <a14:useLocalDpi xmlns:a14="http://schemas.microsoft.com/office/drawing/2010/main"/>
              </a:ext>
            </a:extLst>
          </a:blip>
          <a:stretch>
            <a:fillRect/>
          </a:stretch>
        </p:blipFill>
        <p:spPr>
          <a:xfrm>
            <a:off x="276655" y="2259089"/>
            <a:ext cx="533146" cy="255904"/>
          </a:xfrm>
          <a:prstGeom prst="rect">
            <a:avLst/>
          </a:prstGeom>
        </p:spPr>
      </p:pic>
      <p:pic>
        <p:nvPicPr>
          <p:cNvPr id="92" name="Picture 91">
            <a:extLst>
              <a:ext uri="{FF2B5EF4-FFF2-40B4-BE49-F238E27FC236}">
                <a16:creationId xmlns:a16="http://schemas.microsoft.com/office/drawing/2014/main" id="{1BBDDAEC-33FA-4400-9420-66DE17A277A5}"/>
              </a:ext>
            </a:extLst>
          </p:cNvPr>
          <p:cNvPicPr>
            <a:picLocks noChangeAspect="1"/>
          </p:cNvPicPr>
          <p:nvPr userDrawn="1"/>
        </p:nvPicPr>
        <p:blipFill>
          <a:blip r:embed="rId14" cstate="hqprint">
            <a:extLst>
              <a:ext uri="{28A0092B-C50C-407E-A947-70E740481C1C}">
                <a14:useLocalDpi xmlns:a14="http://schemas.microsoft.com/office/drawing/2010/main"/>
              </a:ext>
            </a:extLst>
          </a:blip>
          <a:stretch>
            <a:fillRect/>
          </a:stretch>
        </p:blipFill>
        <p:spPr>
          <a:xfrm>
            <a:off x="976463" y="2260297"/>
            <a:ext cx="767715" cy="233480"/>
          </a:xfrm>
          <a:prstGeom prst="rect">
            <a:avLst/>
          </a:prstGeom>
        </p:spPr>
      </p:pic>
      <p:pic>
        <p:nvPicPr>
          <p:cNvPr id="93" name="Picture 92">
            <a:extLst>
              <a:ext uri="{FF2B5EF4-FFF2-40B4-BE49-F238E27FC236}">
                <a16:creationId xmlns:a16="http://schemas.microsoft.com/office/drawing/2014/main" id="{095EE017-3BE2-48B2-B5B0-5EFF30258C2A}"/>
              </a:ext>
            </a:extLst>
          </p:cNvPr>
          <p:cNvPicPr>
            <a:picLocks noChangeAspect="1"/>
          </p:cNvPicPr>
          <p:nvPr userDrawn="1"/>
        </p:nvPicPr>
        <p:blipFill>
          <a:blip r:embed="rId15" cstate="hqprint">
            <a:extLst>
              <a:ext uri="{28A0092B-C50C-407E-A947-70E740481C1C}">
                <a14:useLocalDpi xmlns:a14="http://schemas.microsoft.com/office/drawing/2010/main"/>
              </a:ext>
            </a:extLst>
          </a:blip>
          <a:stretch>
            <a:fillRect/>
          </a:stretch>
        </p:blipFill>
        <p:spPr>
          <a:xfrm>
            <a:off x="278045" y="3716143"/>
            <a:ext cx="562560" cy="247585"/>
          </a:xfrm>
          <a:prstGeom prst="rect">
            <a:avLst/>
          </a:prstGeom>
        </p:spPr>
      </p:pic>
      <p:pic>
        <p:nvPicPr>
          <p:cNvPr id="94" name="Picture 93">
            <a:extLst>
              <a:ext uri="{FF2B5EF4-FFF2-40B4-BE49-F238E27FC236}">
                <a16:creationId xmlns:a16="http://schemas.microsoft.com/office/drawing/2014/main" id="{C3EC287E-060A-41C0-ABE6-C7E6859AB894}"/>
              </a:ext>
            </a:extLst>
          </p:cNvPr>
          <p:cNvPicPr>
            <a:picLocks noChangeAspect="1"/>
          </p:cNvPicPr>
          <p:nvPr userDrawn="1"/>
        </p:nvPicPr>
        <p:blipFill>
          <a:blip r:embed="rId16" cstate="hqprint">
            <a:extLst>
              <a:ext uri="{28A0092B-C50C-407E-A947-70E740481C1C}">
                <a14:useLocalDpi xmlns:a14="http://schemas.microsoft.com/office/drawing/2010/main"/>
              </a:ext>
            </a:extLst>
          </a:blip>
          <a:stretch>
            <a:fillRect/>
          </a:stretch>
        </p:blipFill>
        <p:spPr>
          <a:xfrm>
            <a:off x="789954" y="5689894"/>
            <a:ext cx="767715" cy="240301"/>
          </a:xfrm>
          <a:prstGeom prst="rect">
            <a:avLst/>
          </a:prstGeom>
        </p:spPr>
      </p:pic>
      <p:pic>
        <p:nvPicPr>
          <p:cNvPr id="95" name="Picture 94">
            <a:extLst>
              <a:ext uri="{FF2B5EF4-FFF2-40B4-BE49-F238E27FC236}">
                <a16:creationId xmlns:a16="http://schemas.microsoft.com/office/drawing/2014/main" id="{23D88511-AD0C-4284-B989-6D1CCD768467}"/>
              </a:ext>
            </a:extLst>
          </p:cNvPr>
          <p:cNvPicPr>
            <a:picLocks noChangeAspect="1"/>
          </p:cNvPicPr>
          <p:nvPr userDrawn="1"/>
        </p:nvPicPr>
        <p:blipFill>
          <a:blip r:embed="rId17" cstate="hqprint">
            <a:extLst>
              <a:ext uri="{28A0092B-C50C-407E-A947-70E740481C1C}">
                <a14:useLocalDpi xmlns:a14="http://schemas.microsoft.com/office/drawing/2010/main"/>
              </a:ext>
            </a:extLst>
          </a:blip>
          <a:stretch>
            <a:fillRect/>
          </a:stretch>
        </p:blipFill>
        <p:spPr>
          <a:xfrm>
            <a:off x="225758" y="5553136"/>
            <a:ext cx="481568" cy="482869"/>
          </a:xfrm>
          <a:prstGeom prst="rect">
            <a:avLst/>
          </a:prstGeom>
        </p:spPr>
      </p:pic>
      <p:pic>
        <p:nvPicPr>
          <p:cNvPr id="96" name="Picture 95">
            <a:extLst>
              <a:ext uri="{FF2B5EF4-FFF2-40B4-BE49-F238E27FC236}">
                <a16:creationId xmlns:a16="http://schemas.microsoft.com/office/drawing/2014/main" id="{E797160A-21E0-4D67-A5DA-C41D46A90A38}"/>
              </a:ext>
            </a:extLst>
          </p:cNvPr>
          <p:cNvPicPr>
            <a:picLocks noChangeAspect="1"/>
          </p:cNvPicPr>
          <p:nvPr userDrawn="1"/>
        </p:nvPicPr>
        <p:blipFill>
          <a:blip r:embed="rId18"/>
          <a:stretch>
            <a:fillRect/>
          </a:stretch>
        </p:blipFill>
        <p:spPr>
          <a:xfrm>
            <a:off x="924659" y="4092615"/>
            <a:ext cx="673376" cy="229771"/>
          </a:xfrm>
          <a:prstGeom prst="rect">
            <a:avLst/>
          </a:prstGeom>
        </p:spPr>
      </p:pic>
      <p:pic>
        <p:nvPicPr>
          <p:cNvPr id="97" name="Picture 96">
            <a:extLst>
              <a:ext uri="{FF2B5EF4-FFF2-40B4-BE49-F238E27FC236}">
                <a16:creationId xmlns:a16="http://schemas.microsoft.com/office/drawing/2014/main" id="{0EB96AB5-3BDB-495C-BF67-4EED173EB4AF}"/>
              </a:ext>
            </a:extLst>
          </p:cNvPr>
          <p:cNvPicPr>
            <a:picLocks noChangeAspect="1"/>
          </p:cNvPicPr>
          <p:nvPr userDrawn="1"/>
        </p:nvPicPr>
        <p:blipFill>
          <a:blip r:embed="rId19"/>
          <a:stretch>
            <a:fillRect/>
          </a:stretch>
        </p:blipFill>
        <p:spPr>
          <a:xfrm>
            <a:off x="1034403" y="2600734"/>
            <a:ext cx="559177" cy="180633"/>
          </a:xfrm>
          <a:prstGeom prst="rect">
            <a:avLst/>
          </a:prstGeom>
        </p:spPr>
      </p:pic>
      <p:pic>
        <p:nvPicPr>
          <p:cNvPr id="98" name="Picture 16" descr="Afbeeldingsresultaat voor Exaa LOGO">
            <a:extLst>
              <a:ext uri="{FF2B5EF4-FFF2-40B4-BE49-F238E27FC236}">
                <a16:creationId xmlns:a16="http://schemas.microsoft.com/office/drawing/2014/main" id="{BAE9BB1C-C683-4A5C-A0B6-4C9E9BB338AA}"/>
              </a:ext>
            </a:extLst>
          </p:cNvPr>
          <p:cNvPicPr>
            <a:picLocks noChangeAspect="1" noChangeArrowheads="1"/>
          </p:cNvPicPr>
          <p:nvPr userDrawn="1"/>
        </p:nvPicPr>
        <p:blipFill>
          <a:blip r:embed="rId20" cstate="hqprint">
            <a:extLst>
              <a:ext uri="{28A0092B-C50C-407E-A947-70E740481C1C}">
                <a14:useLocalDpi xmlns:a14="http://schemas.microsoft.com/office/drawing/2010/main"/>
              </a:ext>
            </a:extLst>
          </a:blip>
          <a:srcRect/>
          <a:stretch>
            <a:fillRect/>
          </a:stretch>
        </p:blipFill>
        <p:spPr bwMode="auto">
          <a:xfrm>
            <a:off x="1066173" y="1595900"/>
            <a:ext cx="591177" cy="252076"/>
          </a:xfrm>
          <a:prstGeom prst="rect">
            <a:avLst/>
          </a:prstGeom>
          <a:noFill/>
          <a:extLst>
            <a:ext uri="{909E8E84-426E-40DD-AFC4-6F175D3DCCD1}">
              <a14:hiddenFill xmlns:a14="http://schemas.microsoft.com/office/drawing/2010/main">
                <a:solidFill>
                  <a:srgbClr val="FFFFFF"/>
                </a:solidFill>
              </a14:hiddenFill>
            </a:ext>
          </a:extLst>
        </p:spPr>
      </p:pic>
      <p:pic>
        <p:nvPicPr>
          <p:cNvPr id="99" name="Picture 98">
            <a:extLst>
              <a:ext uri="{FF2B5EF4-FFF2-40B4-BE49-F238E27FC236}">
                <a16:creationId xmlns:a16="http://schemas.microsoft.com/office/drawing/2014/main" id="{FECB2BEE-FA23-48EC-8B7A-634A72D92401}"/>
              </a:ext>
            </a:extLst>
          </p:cNvPr>
          <p:cNvPicPr>
            <a:picLocks noChangeAspect="1"/>
          </p:cNvPicPr>
          <p:nvPr userDrawn="1"/>
        </p:nvPicPr>
        <p:blipFill>
          <a:blip r:embed="rId21" cstate="hqprint">
            <a:extLst>
              <a:ext uri="{28A0092B-C50C-407E-A947-70E740481C1C}">
                <a14:useLocalDpi xmlns:a14="http://schemas.microsoft.com/office/drawing/2010/main"/>
              </a:ext>
            </a:extLst>
          </a:blip>
          <a:stretch>
            <a:fillRect/>
          </a:stretch>
        </p:blipFill>
        <p:spPr>
          <a:xfrm>
            <a:off x="1195092" y="3563180"/>
            <a:ext cx="275438" cy="465584"/>
          </a:xfrm>
          <a:prstGeom prst="rect">
            <a:avLst/>
          </a:prstGeom>
        </p:spPr>
      </p:pic>
      <p:pic>
        <p:nvPicPr>
          <p:cNvPr id="100" name="Picture 99">
            <a:extLst>
              <a:ext uri="{FF2B5EF4-FFF2-40B4-BE49-F238E27FC236}">
                <a16:creationId xmlns:a16="http://schemas.microsoft.com/office/drawing/2014/main" id="{42520F09-36F1-4281-8B3F-E52CBF818B2E}"/>
              </a:ext>
            </a:extLst>
          </p:cNvPr>
          <p:cNvPicPr>
            <a:picLocks noChangeAspect="1"/>
          </p:cNvPicPr>
          <p:nvPr userDrawn="1"/>
        </p:nvPicPr>
        <p:blipFill>
          <a:blip r:embed="rId22"/>
          <a:stretch>
            <a:fillRect/>
          </a:stretch>
        </p:blipFill>
        <p:spPr>
          <a:xfrm>
            <a:off x="1051749" y="2906920"/>
            <a:ext cx="577033" cy="289140"/>
          </a:xfrm>
          <a:prstGeom prst="rect">
            <a:avLst/>
          </a:prstGeom>
        </p:spPr>
      </p:pic>
      <p:pic>
        <p:nvPicPr>
          <p:cNvPr id="101" name="Picture 100">
            <a:extLst>
              <a:ext uri="{FF2B5EF4-FFF2-40B4-BE49-F238E27FC236}">
                <a16:creationId xmlns:a16="http://schemas.microsoft.com/office/drawing/2014/main" id="{9D3CD38A-58B5-49F5-9EE9-865DA6132818}"/>
              </a:ext>
            </a:extLst>
          </p:cNvPr>
          <p:cNvPicPr>
            <a:picLocks noChangeAspect="1"/>
          </p:cNvPicPr>
          <p:nvPr userDrawn="1"/>
        </p:nvPicPr>
        <p:blipFill>
          <a:blip r:embed="rId23" cstate="hqprint">
            <a:extLst>
              <a:ext uri="{28A0092B-C50C-407E-A947-70E740481C1C}">
                <a14:useLocalDpi xmlns:a14="http://schemas.microsoft.com/office/drawing/2010/main"/>
              </a:ext>
            </a:extLst>
          </a:blip>
          <a:stretch>
            <a:fillRect/>
          </a:stretch>
        </p:blipFill>
        <p:spPr>
          <a:xfrm>
            <a:off x="211859" y="1862828"/>
            <a:ext cx="688137" cy="323726"/>
          </a:xfrm>
          <a:prstGeom prst="rect">
            <a:avLst/>
          </a:prstGeom>
        </p:spPr>
      </p:pic>
      <p:pic>
        <p:nvPicPr>
          <p:cNvPr id="102" name="Picture 101">
            <a:extLst>
              <a:ext uri="{FF2B5EF4-FFF2-40B4-BE49-F238E27FC236}">
                <a16:creationId xmlns:a16="http://schemas.microsoft.com/office/drawing/2014/main" id="{2C5950E9-20A1-4971-A21B-51F443F6F851}"/>
              </a:ext>
            </a:extLst>
          </p:cNvPr>
          <p:cNvPicPr>
            <a:picLocks noChangeAspect="1"/>
          </p:cNvPicPr>
          <p:nvPr userDrawn="1"/>
        </p:nvPicPr>
        <p:blipFill>
          <a:blip r:embed="rId24"/>
          <a:stretch>
            <a:fillRect/>
          </a:stretch>
        </p:blipFill>
        <p:spPr>
          <a:xfrm>
            <a:off x="926654" y="4783546"/>
            <a:ext cx="747298" cy="280636"/>
          </a:xfrm>
          <a:prstGeom prst="rect">
            <a:avLst/>
          </a:prstGeom>
        </p:spPr>
      </p:pic>
      <p:pic>
        <p:nvPicPr>
          <p:cNvPr id="103" name="Picture 102">
            <a:extLst>
              <a:ext uri="{FF2B5EF4-FFF2-40B4-BE49-F238E27FC236}">
                <a16:creationId xmlns:a16="http://schemas.microsoft.com/office/drawing/2014/main" id="{32443FA0-7E67-4443-B5F4-E6568B50FF2A}"/>
              </a:ext>
            </a:extLst>
          </p:cNvPr>
          <p:cNvPicPr>
            <a:picLocks noChangeAspect="1"/>
          </p:cNvPicPr>
          <p:nvPr userDrawn="1"/>
        </p:nvPicPr>
        <p:blipFill>
          <a:blip r:embed="rId25" cstate="hqprint">
            <a:extLst>
              <a:ext uri="{28A0092B-C50C-407E-A947-70E740481C1C}">
                <a14:useLocalDpi xmlns:a14="http://schemas.microsoft.com/office/drawing/2010/main"/>
              </a:ext>
            </a:extLst>
          </a:blip>
          <a:stretch>
            <a:fillRect/>
          </a:stretch>
        </p:blipFill>
        <p:spPr>
          <a:xfrm>
            <a:off x="129412" y="1509597"/>
            <a:ext cx="764938" cy="280636"/>
          </a:xfrm>
          <a:prstGeom prst="rect">
            <a:avLst/>
          </a:prstGeom>
        </p:spPr>
      </p:pic>
      <p:pic>
        <p:nvPicPr>
          <p:cNvPr id="104" name="Graphic 103">
            <a:extLst>
              <a:ext uri="{FF2B5EF4-FFF2-40B4-BE49-F238E27FC236}">
                <a16:creationId xmlns:a16="http://schemas.microsoft.com/office/drawing/2014/main" id="{CCADEAB7-8599-4DEB-9078-8FA7BA7CAF01}"/>
              </a:ext>
            </a:extLst>
          </p:cNvPr>
          <p:cNvPicPr>
            <a:picLocks noChangeAspect="1"/>
          </p:cNvPicPr>
          <p:nvPr userDrawn="1"/>
        </p:nvPicPr>
        <p:blipFill>
          <a:blip r:embed="rId26">
            <a:extLst>
              <a:ext uri="{96DAC541-7B7A-43D3-8B79-37D633B846F1}">
                <asvg:svgBlip xmlns:asvg="http://schemas.microsoft.com/office/drawing/2016/SVG/main" r:embed="rId27"/>
              </a:ext>
            </a:extLst>
          </a:blip>
          <a:stretch>
            <a:fillRect/>
          </a:stretch>
        </p:blipFill>
        <p:spPr>
          <a:xfrm>
            <a:off x="886594" y="3292693"/>
            <a:ext cx="673376" cy="192393"/>
          </a:xfrm>
          <a:prstGeom prst="rect">
            <a:avLst/>
          </a:prstGeom>
        </p:spPr>
      </p:pic>
      <p:pic>
        <p:nvPicPr>
          <p:cNvPr id="105" name="Picture 104">
            <a:extLst>
              <a:ext uri="{FF2B5EF4-FFF2-40B4-BE49-F238E27FC236}">
                <a16:creationId xmlns:a16="http://schemas.microsoft.com/office/drawing/2014/main" id="{A845F282-D7CC-483D-8E12-A044B1FB901F}"/>
              </a:ext>
            </a:extLst>
          </p:cNvPr>
          <p:cNvPicPr>
            <a:picLocks noChangeAspect="1"/>
          </p:cNvPicPr>
          <p:nvPr userDrawn="1"/>
        </p:nvPicPr>
        <p:blipFill>
          <a:blip r:embed="rId28" cstate="hqprint">
            <a:extLst>
              <a:ext uri="{28A0092B-C50C-407E-A947-70E740481C1C}">
                <a14:useLocalDpi xmlns:a14="http://schemas.microsoft.com/office/drawing/2010/main"/>
              </a:ext>
            </a:extLst>
          </a:blip>
          <a:stretch>
            <a:fillRect/>
          </a:stretch>
        </p:blipFill>
        <p:spPr>
          <a:xfrm>
            <a:off x="882834" y="1899314"/>
            <a:ext cx="935642" cy="284214"/>
          </a:xfrm>
          <a:prstGeom prst="rect">
            <a:avLst/>
          </a:prstGeom>
        </p:spPr>
      </p:pic>
    </p:spTree>
    <p:extLst>
      <p:ext uri="{BB962C8B-B14F-4D97-AF65-F5344CB8AC3E}">
        <p14:creationId xmlns:p14="http://schemas.microsoft.com/office/powerpoint/2010/main" val="206787896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2328" y="457200"/>
            <a:ext cx="3194943" cy="1600200"/>
          </a:xfrm>
        </p:spPr>
        <p:txBody>
          <a:bodyPr anchor="b"/>
          <a:lstStyle>
            <a:lvl1pPr>
              <a:defRPr sz="2600"/>
            </a:lvl1pPr>
          </a:lstStyle>
          <a:p>
            <a:r>
              <a:rPr lang="en-US"/>
              <a:t>Click to edit Master title style</a:t>
            </a:r>
          </a:p>
        </p:txBody>
      </p:sp>
      <p:sp>
        <p:nvSpPr>
          <p:cNvPr id="3" name="Content Placeholder 2"/>
          <p:cNvSpPr>
            <a:spLocks noGrp="1"/>
          </p:cNvSpPr>
          <p:nvPr>
            <p:ph idx="1"/>
          </p:nvPr>
        </p:nvSpPr>
        <p:spPr>
          <a:xfrm>
            <a:off x="4211340" y="987426"/>
            <a:ext cx="5014913" cy="4873625"/>
          </a:xfrm>
        </p:spPr>
        <p:txBody>
          <a:bodyPr/>
          <a:lstStyle>
            <a:lvl1pPr>
              <a:defRPr sz="2600"/>
            </a:lvl1pPr>
            <a:lvl2pPr>
              <a:defRPr sz="2275"/>
            </a:lvl2pPr>
            <a:lvl3pPr>
              <a:defRPr sz="1950"/>
            </a:lvl3pPr>
            <a:lvl4pPr>
              <a:defRPr sz="1625"/>
            </a:lvl4pPr>
            <a:lvl5pPr>
              <a:defRPr sz="1625"/>
            </a:lvl5pPr>
            <a:lvl6pPr>
              <a:defRPr sz="1625"/>
            </a:lvl6pPr>
            <a:lvl7pPr>
              <a:defRPr sz="1625"/>
            </a:lvl7pPr>
            <a:lvl8pPr>
              <a:defRPr sz="1625"/>
            </a:lvl8pPr>
            <a:lvl9pPr>
              <a:defRPr sz="1625"/>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328" y="2057400"/>
            <a:ext cx="3194943" cy="3811588"/>
          </a:xfrm>
        </p:spPr>
        <p:txBody>
          <a:bodyPr/>
          <a:lstStyle>
            <a:lvl1pPr marL="0" indent="0">
              <a:buNone/>
              <a:defRPr sz="1300"/>
            </a:lvl1pPr>
            <a:lvl2pPr marL="371475" indent="0">
              <a:buNone/>
              <a:defRPr sz="1138"/>
            </a:lvl2pPr>
            <a:lvl3pPr marL="742950" indent="0">
              <a:buNone/>
              <a:defRPr sz="975"/>
            </a:lvl3pPr>
            <a:lvl4pPr marL="1114425" indent="0">
              <a:buNone/>
              <a:defRPr sz="813"/>
            </a:lvl4pPr>
            <a:lvl5pPr marL="1485900" indent="0">
              <a:buNone/>
              <a:defRPr sz="813"/>
            </a:lvl5pPr>
            <a:lvl6pPr marL="1857375" indent="0">
              <a:buNone/>
              <a:defRPr sz="813"/>
            </a:lvl6pPr>
            <a:lvl7pPr marL="2228850" indent="0">
              <a:buNone/>
              <a:defRPr sz="813"/>
            </a:lvl7pPr>
            <a:lvl8pPr marL="2600325" indent="0">
              <a:buNone/>
              <a:defRPr sz="813"/>
            </a:lvl8pPr>
            <a:lvl9pPr marL="2971800" indent="0">
              <a:buNone/>
              <a:defRPr sz="813"/>
            </a:lvl9pPr>
          </a:lstStyle>
          <a:p>
            <a:pPr lvl="0"/>
            <a:r>
              <a:rPr lang="en-US"/>
              <a:t>Edit Master text styles</a:t>
            </a:r>
          </a:p>
        </p:txBody>
      </p:sp>
      <p:sp>
        <p:nvSpPr>
          <p:cNvPr id="5" name="Date Placeholder 4"/>
          <p:cNvSpPr>
            <a:spLocks noGrp="1"/>
          </p:cNvSpPr>
          <p:nvPr>
            <p:ph type="dt" sz="half" idx="10"/>
          </p:nvPr>
        </p:nvSpPr>
        <p:spPr/>
        <p:txBody>
          <a:bodyPr/>
          <a:lstStyle/>
          <a:p>
            <a:fld id="{627ED9C8-F09A-4D9E-BEC0-4725162E21FF}" type="datetimeFigureOut">
              <a:rPr lang="en-US" smtClean="0"/>
              <a:t>6/16/2022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C7D807A-D3EC-4DEA-86E2-120E4093F1A6}" type="slidenum">
              <a:rPr lang="en-US" smtClean="0"/>
              <a:t>‹#›</a:t>
            </a:fld>
            <a:endParaRPr lang="en-US"/>
          </a:p>
        </p:txBody>
      </p:sp>
    </p:spTree>
    <p:extLst>
      <p:ext uri="{BB962C8B-B14F-4D97-AF65-F5344CB8AC3E}">
        <p14:creationId xmlns:p14="http://schemas.microsoft.com/office/powerpoint/2010/main" val="5748883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39999" y="108000"/>
            <a:ext cx="7044142" cy="336550"/>
          </a:xfrm>
        </p:spPr>
        <p:txBody>
          <a:bodyPr vert="horz" lIns="72000" tIns="36000" rIns="72000" bIns="36000" rtlCol="0" anchor="t">
            <a:noAutofit/>
          </a:bodyPr>
          <a:lstStyle>
            <a:lvl1pPr>
              <a:defRPr lang="nl-NL" sz="1600" b="1" i="0" dirty="0">
                <a:solidFill>
                  <a:srgbClr val="3366FF"/>
                </a:solidFill>
                <a:latin typeface="+mn-lt"/>
                <a:ea typeface="Arial Unicode MS" panose="020B0604020202020204" pitchFamily="34" charset="-128"/>
                <a:cs typeface="Arial" panose="020B0604020202020204" pitchFamily="34" charset="0"/>
              </a:defRPr>
            </a:lvl1pPr>
          </a:lstStyle>
          <a:p>
            <a:pPr marL="0" lvl="0" indent="0" algn="l" rtl="0" eaLnBrk="1" fontAlgn="base" hangingPunct="1">
              <a:spcBef>
                <a:spcPts val="400"/>
              </a:spcBef>
              <a:spcAft>
                <a:spcPct val="0"/>
              </a:spcAft>
              <a:buClr>
                <a:schemeClr val="bg1"/>
              </a:buClr>
              <a:buSzPct val="120000"/>
              <a:buFont typeface="Arial" panose="020B0604020202020204" pitchFamily="34" charset="0"/>
              <a:buNone/>
            </a:pPr>
            <a:r>
              <a:rPr lang="en-US" dirty="0"/>
              <a:t>Click to edit Master title style</a:t>
            </a:r>
            <a:endParaRPr lang="nl-NL" dirty="0"/>
          </a:p>
        </p:txBody>
      </p:sp>
      <p:sp>
        <p:nvSpPr>
          <p:cNvPr id="13" name="Text Placeholder 12"/>
          <p:cNvSpPr>
            <a:spLocks noGrp="1"/>
          </p:cNvSpPr>
          <p:nvPr>
            <p:ph type="body" sz="quarter" idx="16" hasCustomPrompt="1"/>
          </p:nvPr>
        </p:nvSpPr>
        <p:spPr>
          <a:xfrm>
            <a:off x="540000" y="461650"/>
            <a:ext cx="8640000" cy="363850"/>
          </a:xfrm>
          <a:prstGeom prst="rect">
            <a:avLst/>
          </a:prstGeom>
        </p:spPr>
        <p:txBody>
          <a:bodyPr vert="horz" lIns="72000" tIns="36000" rIns="72000" bIns="36000" rtlCol="0" anchor="t">
            <a:noAutofit/>
          </a:bodyPr>
          <a:lstStyle>
            <a:lvl1pPr>
              <a:defRPr lang="nl-NL" sz="1400" b="0" i="0" dirty="0">
                <a:solidFill>
                  <a:srgbClr val="3366FF"/>
                </a:solidFill>
                <a:latin typeface="+mj-lt"/>
              </a:defRPr>
            </a:lvl1pPr>
          </a:lstStyle>
          <a:p>
            <a:pPr lvl="0">
              <a:spcBef>
                <a:spcPct val="0"/>
              </a:spcBef>
            </a:pPr>
            <a:r>
              <a:rPr lang="en-US" dirty="0"/>
              <a:t>Click to </a:t>
            </a:r>
            <a:r>
              <a:rPr lang="en-US"/>
              <a:t>edit Description</a:t>
            </a:r>
            <a:endParaRPr lang="en-US" dirty="0"/>
          </a:p>
        </p:txBody>
      </p:sp>
      <p:sp>
        <p:nvSpPr>
          <p:cNvPr id="4" name="Content Placeholder 3"/>
          <p:cNvSpPr>
            <a:spLocks noGrp="1"/>
          </p:cNvSpPr>
          <p:nvPr>
            <p:ph sz="quarter" idx="17"/>
          </p:nvPr>
        </p:nvSpPr>
        <p:spPr>
          <a:xfrm>
            <a:off x="540000" y="1080000"/>
            <a:ext cx="9000000" cy="4320000"/>
          </a:xfrm>
        </p:spPr>
        <p:txBody>
          <a:bodyPr/>
          <a:lstStyle>
            <a:lvl1pPr>
              <a:defRPr b="0" i="0">
                <a:solidFill>
                  <a:srgbClr val="3366FF"/>
                </a:solidFill>
                <a:latin typeface="+mn-lt"/>
              </a:defRPr>
            </a:lvl1pPr>
            <a:lvl2pPr>
              <a:defRPr b="0" i="0">
                <a:latin typeface="+mn-lt"/>
              </a:defRPr>
            </a:lvl2pPr>
            <a:lvl3pPr>
              <a:defRPr b="0" i="0">
                <a:latin typeface="+mn-lt"/>
              </a:defRPr>
            </a:lvl3pPr>
            <a:lvl4pPr>
              <a:defRPr b="0" i="0">
                <a:latin typeface="+mn-lt"/>
              </a:defRPr>
            </a:lvl4pPr>
            <a:lvl5pPr>
              <a:defRPr>
                <a:latin typeface="+mn-lt"/>
              </a:defRPr>
            </a:lvl5pPr>
          </a:lstStyle>
          <a:p>
            <a:pPr lvl="0"/>
            <a:r>
              <a:rPr lang="en-US" dirty="0"/>
              <a:t>Edit Master text styles</a:t>
            </a:r>
          </a:p>
          <a:p>
            <a:pPr lvl="1"/>
            <a:r>
              <a:rPr lang="en-US" dirty="0"/>
              <a:t>[Add text]</a:t>
            </a:r>
          </a:p>
          <a:p>
            <a:pPr lvl="2"/>
            <a:r>
              <a:rPr lang="en-US" dirty="0"/>
              <a:t>[Add text]</a:t>
            </a:r>
          </a:p>
          <a:p>
            <a:pPr lvl="3"/>
            <a:r>
              <a:rPr lang="en-US" dirty="0"/>
              <a:t>[Add text]</a:t>
            </a:r>
            <a:endParaRPr lang="nl-NL" dirty="0"/>
          </a:p>
        </p:txBody>
      </p:sp>
      <p:sp>
        <p:nvSpPr>
          <p:cNvPr id="6" name="Espace réservé du numéro de diapositive 1">
            <a:extLst>
              <a:ext uri="{FF2B5EF4-FFF2-40B4-BE49-F238E27FC236}">
                <a16:creationId xmlns:a16="http://schemas.microsoft.com/office/drawing/2014/main" id="{20A0F5B2-75A8-4841-A428-67AD9E889F7B}"/>
              </a:ext>
            </a:extLst>
          </p:cNvPr>
          <p:cNvSpPr>
            <a:spLocks noGrp="1"/>
          </p:cNvSpPr>
          <p:nvPr>
            <p:ph type="sldNum" sz="quarter" idx="4"/>
          </p:nvPr>
        </p:nvSpPr>
        <p:spPr>
          <a:xfrm>
            <a:off x="9148969" y="6553200"/>
            <a:ext cx="665523" cy="273089"/>
          </a:xfrm>
          <a:prstGeom prst="rect">
            <a:avLst/>
          </a:prstGeom>
        </p:spPr>
        <p:txBody>
          <a:bodyPr vert="horz" lIns="91440" tIns="45720" rIns="91440" bIns="45720" rtlCol="0" anchor="ctr"/>
          <a:lstStyle>
            <a:lvl1pPr algn="r">
              <a:defRPr sz="900" b="0" i="0">
                <a:solidFill>
                  <a:schemeClr val="bg1">
                    <a:lumMod val="50000"/>
                  </a:schemeClr>
                </a:solidFill>
                <a:latin typeface="+mn-lt"/>
                <a:ea typeface="Arial Unicode MS" panose="020B0604020202020204" pitchFamily="34" charset="-128"/>
                <a:cs typeface="Arial" panose="020B0604020202020204" pitchFamily="34" charset="0"/>
              </a:defRPr>
            </a:lvl1pPr>
          </a:lstStyle>
          <a:p>
            <a:fld id="{F551322C-20B2-48C3-B63D-68158FEBF630}" type="slidenum">
              <a:rPr lang="en-US" smtClean="0"/>
              <a:pPr/>
              <a:t>‹#›</a:t>
            </a:fld>
            <a:endParaRPr lang="en-US" dirty="0"/>
          </a:p>
        </p:txBody>
      </p:sp>
    </p:spTree>
    <p:extLst>
      <p:ext uri="{BB962C8B-B14F-4D97-AF65-F5344CB8AC3E}">
        <p14:creationId xmlns:p14="http://schemas.microsoft.com/office/powerpoint/2010/main" val="196278023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39999" y="108000"/>
            <a:ext cx="6798796" cy="336550"/>
          </a:xfrm>
        </p:spPr>
        <p:txBody>
          <a:bodyPr vert="horz" lIns="72000" tIns="36000" rIns="72000" bIns="36000" rtlCol="0" anchor="t">
            <a:noAutofit/>
          </a:bodyPr>
          <a:lstStyle>
            <a:lvl1pPr>
              <a:defRPr lang="nl-NL" sz="1600" b="1" i="0" dirty="0">
                <a:solidFill>
                  <a:srgbClr val="3366FF"/>
                </a:solidFill>
                <a:latin typeface="+mn-lt"/>
                <a:ea typeface="Arial Unicode MS" panose="020B0604020202020204" pitchFamily="34" charset="-128"/>
                <a:cs typeface="Arial" panose="020B0604020202020204" pitchFamily="34" charset="0"/>
              </a:defRPr>
            </a:lvl1pPr>
          </a:lstStyle>
          <a:p>
            <a:pPr marL="0" lvl="0" indent="0" algn="l" rtl="0" eaLnBrk="1" fontAlgn="base" hangingPunct="1">
              <a:spcBef>
                <a:spcPts val="400"/>
              </a:spcBef>
              <a:spcAft>
                <a:spcPct val="0"/>
              </a:spcAft>
              <a:buClr>
                <a:schemeClr val="bg1"/>
              </a:buClr>
              <a:buSzPct val="120000"/>
              <a:buFont typeface="Arial" panose="020B0604020202020204" pitchFamily="34" charset="0"/>
              <a:buNone/>
            </a:pPr>
            <a:r>
              <a:rPr lang="en-US" dirty="0"/>
              <a:t>Click to edit Master title style</a:t>
            </a:r>
            <a:endParaRPr lang="nl-NL" dirty="0"/>
          </a:p>
        </p:txBody>
      </p:sp>
      <p:sp>
        <p:nvSpPr>
          <p:cNvPr id="13" name="Text Placeholder 12"/>
          <p:cNvSpPr>
            <a:spLocks noGrp="1"/>
          </p:cNvSpPr>
          <p:nvPr>
            <p:ph type="body" sz="quarter" idx="16" hasCustomPrompt="1"/>
          </p:nvPr>
        </p:nvSpPr>
        <p:spPr>
          <a:xfrm>
            <a:off x="540000" y="461650"/>
            <a:ext cx="8376894" cy="363850"/>
          </a:xfrm>
          <a:prstGeom prst="rect">
            <a:avLst/>
          </a:prstGeom>
        </p:spPr>
        <p:txBody>
          <a:bodyPr vert="horz" lIns="72000" tIns="36000" rIns="72000" bIns="36000" rtlCol="0" anchor="t">
            <a:noAutofit/>
          </a:bodyPr>
          <a:lstStyle>
            <a:lvl1pPr>
              <a:defRPr lang="nl-NL" sz="1400" b="0" i="0" dirty="0">
                <a:solidFill>
                  <a:srgbClr val="3366FF"/>
                </a:solidFill>
                <a:latin typeface="+mj-lt"/>
              </a:defRPr>
            </a:lvl1pPr>
          </a:lstStyle>
          <a:p>
            <a:pPr lvl="0">
              <a:spcBef>
                <a:spcPct val="0"/>
              </a:spcBef>
            </a:pPr>
            <a:r>
              <a:rPr lang="en-US" dirty="0"/>
              <a:t>Click to edit Description</a:t>
            </a:r>
          </a:p>
          <a:p>
            <a:pPr lvl="0">
              <a:spcBef>
                <a:spcPct val="0"/>
              </a:spcBef>
            </a:pPr>
            <a:endParaRPr lang="nl-NL" dirty="0"/>
          </a:p>
        </p:txBody>
      </p:sp>
      <p:sp>
        <p:nvSpPr>
          <p:cNvPr id="6" name="Espace réservé du numéro de diapositive 1">
            <a:extLst>
              <a:ext uri="{FF2B5EF4-FFF2-40B4-BE49-F238E27FC236}">
                <a16:creationId xmlns:a16="http://schemas.microsoft.com/office/drawing/2014/main" id="{A202140A-AFAB-44A8-AB9C-F5EEF12E385F}"/>
              </a:ext>
            </a:extLst>
          </p:cNvPr>
          <p:cNvSpPr>
            <a:spLocks noGrp="1"/>
          </p:cNvSpPr>
          <p:nvPr>
            <p:ph type="sldNum" sz="quarter" idx="4"/>
          </p:nvPr>
        </p:nvSpPr>
        <p:spPr>
          <a:xfrm>
            <a:off x="9148969" y="6553200"/>
            <a:ext cx="665523" cy="273089"/>
          </a:xfrm>
          <a:prstGeom prst="rect">
            <a:avLst/>
          </a:prstGeom>
        </p:spPr>
        <p:txBody>
          <a:bodyPr vert="horz" lIns="91440" tIns="45720" rIns="91440" bIns="45720" rtlCol="0" anchor="ctr"/>
          <a:lstStyle>
            <a:lvl1pPr algn="r">
              <a:defRPr sz="900" b="0" i="0">
                <a:solidFill>
                  <a:schemeClr val="bg1">
                    <a:lumMod val="50000"/>
                  </a:schemeClr>
                </a:solidFill>
                <a:latin typeface="+mn-lt"/>
                <a:ea typeface="Arial Unicode MS" panose="020B0604020202020204" pitchFamily="34" charset="-128"/>
                <a:cs typeface="Arial" panose="020B0604020202020204" pitchFamily="34" charset="0"/>
              </a:defRPr>
            </a:lvl1pPr>
          </a:lstStyle>
          <a:p>
            <a:fld id="{F551322C-20B2-48C3-B63D-68158FEBF630}" type="slidenum">
              <a:rPr lang="en-US" smtClean="0"/>
              <a:pPr/>
              <a:t>‹#›</a:t>
            </a:fld>
            <a:endParaRPr lang="en-US" dirty="0"/>
          </a:p>
        </p:txBody>
      </p:sp>
    </p:spTree>
    <p:extLst>
      <p:ext uri="{BB962C8B-B14F-4D97-AF65-F5344CB8AC3E}">
        <p14:creationId xmlns:p14="http://schemas.microsoft.com/office/powerpoint/2010/main" val="170269331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6" name="Text Placeholder 15"/>
          <p:cNvSpPr>
            <a:spLocks noGrp="1"/>
          </p:cNvSpPr>
          <p:nvPr>
            <p:ph type="body" sz="quarter" idx="11" hasCustomPrompt="1"/>
          </p:nvPr>
        </p:nvSpPr>
        <p:spPr>
          <a:xfrm>
            <a:off x="1926168" y="2912663"/>
            <a:ext cx="7395317" cy="792162"/>
          </a:xfrm>
          <a:prstGeom prst="rect">
            <a:avLst/>
          </a:prstGeom>
        </p:spPr>
        <p:txBody>
          <a:bodyPr/>
          <a:lstStyle>
            <a:lvl1pPr marL="0" indent="0">
              <a:buNone/>
              <a:defRPr lang="en-US" sz="1800" b="0" i="0" baseline="0" dirty="0">
                <a:solidFill>
                  <a:schemeClr val="tx2"/>
                </a:solidFill>
                <a:latin typeface="+mn-lt"/>
                <a:ea typeface="Arial Unicode MS" panose="020B0604020202020204" pitchFamily="34" charset="-128"/>
                <a:cs typeface="Arial" panose="020B0604020202020204" pitchFamily="34" charset="0"/>
              </a:defRPr>
            </a:lvl1pPr>
          </a:lstStyle>
          <a:p>
            <a:pPr lvl="0"/>
            <a:r>
              <a:rPr lang="en-US" dirty="0"/>
              <a:t>Date, Place</a:t>
            </a:r>
          </a:p>
        </p:txBody>
      </p:sp>
      <p:sp>
        <p:nvSpPr>
          <p:cNvPr id="15" name="Text Placeholder 15"/>
          <p:cNvSpPr>
            <a:spLocks noGrp="1"/>
          </p:cNvSpPr>
          <p:nvPr>
            <p:ph type="body" sz="quarter" idx="12" hasCustomPrompt="1"/>
          </p:nvPr>
        </p:nvSpPr>
        <p:spPr>
          <a:xfrm>
            <a:off x="1927517" y="1792322"/>
            <a:ext cx="7395317" cy="792162"/>
          </a:xfrm>
          <a:prstGeom prst="rect">
            <a:avLst/>
          </a:prstGeom>
        </p:spPr>
        <p:txBody>
          <a:bodyPr anchor="ctr" anchorCtr="0">
            <a:noAutofit/>
          </a:bodyPr>
          <a:lstStyle>
            <a:lvl1pPr marL="0" indent="0">
              <a:buNone/>
              <a:defRPr lang="en-US" sz="3000" b="0" i="0" baseline="0" dirty="0">
                <a:solidFill>
                  <a:srgbClr val="3366FF"/>
                </a:solidFill>
                <a:latin typeface="+mn-lt"/>
                <a:ea typeface="Arial Unicode MS" panose="020B0604020202020204" pitchFamily="34" charset="-128"/>
                <a:cs typeface="Arial" panose="020B0604020202020204" pitchFamily="34" charset="0"/>
              </a:defRPr>
            </a:lvl1pPr>
          </a:lstStyle>
          <a:p>
            <a:pPr lvl="0"/>
            <a:r>
              <a:rPr lang="en-US" dirty="0"/>
              <a:t>Name of the meeting</a:t>
            </a:r>
          </a:p>
        </p:txBody>
      </p:sp>
      <p:grpSp>
        <p:nvGrpSpPr>
          <p:cNvPr id="161" name="Graphic 3">
            <a:extLst>
              <a:ext uri="{FF2B5EF4-FFF2-40B4-BE49-F238E27FC236}">
                <a16:creationId xmlns:a16="http://schemas.microsoft.com/office/drawing/2014/main" id="{0CD8ADA5-8F92-4554-B026-77F47736CA6D}"/>
              </a:ext>
            </a:extLst>
          </p:cNvPr>
          <p:cNvGrpSpPr>
            <a:grpSpLocks/>
          </p:cNvGrpSpPr>
          <p:nvPr userDrawn="1"/>
        </p:nvGrpSpPr>
        <p:grpSpPr>
          <a:xfrm>
            <a:off x="4805177" y="2340000"/>
            <a:ext cx="5580000" cy="4460400"/>
            <a:chOff x="66025" y="-34306"/>
            <a:chExt cx="6381750" cy="5895975"/>
          </a:xfrm>
          <a:scene3d>
            <a:camera prst="perspectiveRight">
              <a:rot lat="0" lon="19500000" rev="0"/>
            </a:camera>
            <a:lightRig rig="threePt" dir="t"/>
          </a:scene3d>
        </p:grpSpPr>
        <p:sp>
          <p:nvSpPr>
            <p:cNvPr id="162" name="Freeform: Shape 161">
              <a:extLst>
                <a:ext uri="{FF2B5EF4-FFF2-40B4-BE49-F238E27FC236}">
                  <a16:creationId xmlns:a16="http://schemas.microsoft.com/office/drawing/2014/main" id="{4E29C2D3-A23A-475E-ADFD-E18D9CA663A9}"/>
                </a:ext>
              </a:extLst>
            </p:cNvPr>
            <p:cNvSpPr/>
            <p:nvPr/>
          </p:nvSpPr>
          <p:spPr>
            <a:xfrm>
              <a:off x="5751687" y="4420250"/>
              <a:ext cx="484155" cy="202882"/>
            </a:xfrm>
            <a:custGeom>
              <a:avLst/>
              <a:gdLst>
                <a:gd name="connsiteX0" fmla="*/ 426530 w 484155"/>
                <a:gd name="connsiteY0" fmla="*/ 0 h 202882"/>
                <a:gd name="connsiteX1" fmla="*/ 396050 w 484155"/>
                <a:gd name="connsiteY1" fmla="*/ 0 h 202882"/>
                <a:gd name="connsiteX2" fmla="*/ 0 w 484155"/>
                <a:gd name="connsiteY2" fmla="*/ 95 h 202882"/>
                <a:gd name="connsiteX3" fmla="*/ 0 w 484155"/>
                <a:gd name="connsiteY3" fmla="*/ 196596 h 202882"/>
                <a:gd name="connsiteX4" fmla="*/ 476 w 484155"/>
                <a:gd name="connsiteY4" fmla="*/ 202882 h 202882"/>
                <a:gd name="connsiteX5" fmla="*/ 69152 w 484155"/>
                <a:gd name="connsiteY5" fmla="*/ 135255 h 202882"/>
                <a:gd name="connsiteX6" fmla="*/ 426530 w 484155"/>
                <a:gd name="connsiteY6" fmla="*/ 135350 h 202882"/>
                <a:gd name="connsiteX7" fmla="*/ 484156 w 484155"/>
                <a:gd name="connsiteY7" fmla="*/ 77724 h 202882"/>
                <a:gd name="connsiteX8" fmla="*/ 484156 w 484155"/>
                <a:gd name="connsiteY8" fmla="*/ 57721 h 202882"/>
                <a:gd name="connsiteX9" fmla="*/ 426530 w 484155"/>
                <a:gd name="connsiteY9" fmla="*/ 0 h 20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4155" h="202882">
                  <a:moveTo>
                    <a:pt x="426530" y="0"/>
                  </a:moveTo>
                  <a:lnTo>
                    <a:pt x="396050" y="0"/>
                  </a:lnTo>
                  <a:cubicBezTo>
                    <a:pt x="63913" y="0"/>
                    <a:pt x="40767" y="0"/>
                    <a:pt x="0" y="95"/>
                  </a:cubicBezTo>
                  <a:lnTo>
                    <a:pt x="0" y="196596"/>
                  </a:lnTo>
                  <a:cubicBezTo>
                    <a:pt x="571" y="196977"/>
                    <a:pt x="476" y="199930"/>
                    <a:pt x="476" y="202882"/>
                  </a:cubicBezTo>
                  <a:cubicBezTo>
                    <a:pt x="476" y="170497"/>
                    <a:pt x="7334" y="135255"/>
                    <a:pt x="69152" y="135255"/>
                  </a:cubicBezTo>
                  <a:lnTo>
                    <a:pt x="426530" y="135350"/>
                  </a:lnTo>
                  <a:cubicBezTo>
                    <a:pt x="458248" y="135350"/>
                    <a:pt x="484156" y="109442"/>
                    <a:pt x="484156" y="77724"/>
                  </a:cubicBezTo>
                  <a:lnTo>
                    <a:pt x="484156" y="57721"/>
                  </a:lnTo>
                  <a:cubicBezTo>
                    <a:pt x="484156" y="25908"/>
                    <a:pt x="458153" y="0"/>
                    <a:pt x="426530" y="0"/>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63" name="Freeform: Shape 162">
              <a:extLst>
                <a:ext uri="{FF2B5EF4-FFF2-40B4-BE49-F238E27FC236}">
                  <a16:creationId xmlns:a16="http://schemas.microsoft.com/office/drawing/2014/main" id="{234AE2FD-7B38-405F-825B-32C4DFBE3385}"/>
                </a:ext>
              </a:extLst>
            </p:cNvPr>
            <p:cNvSpPr/>
            <p:nvPr/>
          </p:nvSpPr>
          <p:spPr>
            <a:xfrm>
              <a:off x="4971686" y="522730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64" name="Freeform: Shape 163">
              <a:extLst>
                <a:ext uri="{FF2B5EF4-FFF2-40B4-BE49-F238E27FC236}">
                  <a16:creationId xmlns:a16="http://schemas.microsoft.com/office/drawing/2014/main" id="{7544EF93-D6DB-4383-8F27-964E55DFD859}"/>
                </a:ext>
              </a:extLst>
            </p:cNvPr>
            <p:cNvSpPr/>
            <p:nvPr/>
          </p:nvSpPr>
          <p:spPr>
            <a:xfrm>
              <a:off x="4507341" y="4487116"/>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65" name="Freeform: Shape 164">
              <a:extLst>
                <a:ext uri="{FF2B5EF4-FFF2-40B4-BE49-F238E27FC236}">
                  <a16:creationId xmlns:a16="http://schemas.microsoft.com/office/drawing/2014/main" id="{51E76D50-2021-4BFC-9880-8D03EC62ECC1}"/>
                </a:ext>
              </a:extLst>
            </p:cNvPr>
            <p:cNvSpPr/>
            <p:nvPr/>
          </p:nvSpPr>
          <p:spPr>
            <a:xfrm>
              <a:off x="4659360" y="4799536"/>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66" name="Freeform: Shape 165">
              <a:extLst>
                <a:ext uri="{FF2B5EF4-FFF2-40B4-BE49-F238E27FC236}">
                  <a16:creationId xmlns:a16="http://schemas.microsoft.com/office/drawing/2014/main" id="{2E9D3B00-85FC-4691-A0E3-08835F15F394}"/>
                </a:ext>
              </a:extLst>
            </p:cNvPr>
            <p:cNvSpPr/>
            <p:nvPr/>
          </p:nvSpPr>
          <p:spPr>
            <a:xfrm>
              <a:off x="4806046" y="507890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67" name="Freeform: Shape 166">
              <a:extLst>
                <a:ext uri="{FF2B5EF4-FFF2-40B4-BE49-F238E27FC236}">
                  <a16:creationId xmlns:a16="http://schemas.microsoft.com/office/drawing/2014/main" id="{6EC0746B-8391-4A6E-84B9-4FCD93197C17}"/>
                </a:ext>
              </a:extLst>
            </p:cNvPr>
            <p:cNvSpPr/>
            <p:nvPr/>
          </p:nvSpPr>
          <p:spPr>
            <a:xfrm>
              <a:off x="539988" y="2223595"/>
              <a:ext cx="151257" cy="159829"/>
            </a:xfrm>
            <a:custGeom>
              <a:avLst/>
              <a:gdLst>
                <a:gd name="connsiteX0" fmla="*/ 151257 w 151257"/>
                <a:gd name="connsiteY0" fmla="*/ 159829 h 159829"/>
                <a:gd name="connsiteX1" fmla="*/ 151257 w 151257"/>
                <a:gd name="connsiteY1" fmla="*/ 83439 h 159829"/>
                <a:gd name="connsiteX2" fmla="*/ 67818 w 151257"/>
                <a:gd name="connsiteY2" fmla="*/ 0 h 159829"/>
                <a:gd name="connsiteX3" fmla="*/ 0 w 151257"/>
                <a:gd name="connsiteY3" fmla="*/ 0 h 159829"/>
                <a:gd name="connsiteX4" fmla="*/ 0 w 151257"/>
                <a:gd name="connsiteY4" fmla="*/ 76391 h 159829"/>
                <a:gd name="connsiteX5" fmla="*/ 83439 w 151257"/>
                <a:gd name="connsiteY5" fmla="*/ 159829 h 159829"/>
                <a:gd name="connsiteX6" fmla="*/ 151257 w 151257"/>
                <a:gd name="connsiteY6" fmla="*/ 159829 h 15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257" h="159829">
                  <a:moveTo>
                    <a:pt x="151257" y="159829"/>
                  </a:moveTo>
                  <a:lnTo>
                    <a:pt x="151257" y="83439"/>
                  </a:lnTo>
                  <a:cubicBezTo>
                    <a:pt x="151257" y="37529"/>
                    <a:pt x="113729" y="0"/>
                    <a:pt x="67818" y="0"/>
                  </a:cubicBezTo>
                  <a:lnTo>
                    <a:pt x="0" y="0"/>
                  </a:lnTo>
                  <a:lnTo>
                    <a:pt x="0" y="76391"/>
                  </a:lnTo>
                  <a:cubicBezTo>
                    <a:pt x="0" y="122301"/>
                    <a:pt x="37529" y="159829"/>
                    <a:pt x="83439" y="159829"/>
                  </a:cubicBezTo>
                  <a:lnTo>
                    <a:pt x="151257" y="159829"/>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68" name="Freeform: Shape 167">
              <a:extLst>
                <a:ext uri="{FF2B5EF4-FFF2-40B4-BE49-F238E27FC236}">
                  <a16:creationId xmlns:a16="http://schemas.microsoft.com/office/drawing/2014/main" id="{003148F5-74A7-44E6-9797-EA3C6C4F2724}"/>
                </a:ext>
              </a:extLst>
            </p:cNvPr>
            <p:cNvSpPr/>
            <p:nvPr/>
          </p:nvSpPr>
          <p:spPr>
            <a:xfrm>
              <a:off x="243761" y="2223595"/>
              <a:ext cx="447484" cy="566261"/>
            </a:xfrm>
            <a:custGeom>
              <a:avLst/>
              <a:gdLst>
                <a:gd name="connsiteX0" fmla="*/ 83344 w 447484"/>
                <a:gd name="connsiteY0" fmla="*/ 566261 h 566261"/>
                <a:gd name="connsiteX1" fmla="*/ 364046 w 447484"/>
                <a:gd name="connsiteY1" fmla="*/ 566261 h 566261"/>
                <a:gd name="connsiteX2" fmla="*/ 447485 w 447484"/>
                <a:gd name="connsiteY2" fmla="*/ 482822 h 566261"/>
                <a:gd name="connsiteX3" fmla="*/ 447485 w 447484"/>
                <a:gd name="connsiteY3" fmla="*/ 240316 h 566261"/>
                <a:gd name="connsiteX4" fmla="*/ 447485 w 447484"/>
                <a:gd name="connsiteY4" fmla="*/ 159829 h 566261"/>
                <a:gd name="connsiteX5" fmla="*/ 379667 w 447484"/>
                <a:gd name="connsiteY5" fmla="*/ 159829 h 566261"/>
                <a:gd name="connsiteX6" fmla="*/ 375952 w 447484"/>
                <a:gd name="connsiteY6" fmla="*/ 159829 h 566261"/>
                <a:gd name="connsiteX7" fmla="*/ 372999 w 447484"/>
                <a:gd name="connsiteY7" fmla="*/ 159544 h 566261"/>
                <a:gd name="connsiteX8" fmla="*/ 296228 w 447484"/>
                <a:gd name="connsiteY8" fmla="*/ 76391 h 566261"/>
                <a:gd name="connsiteX9" fmla="*/ 296228 w 447484"/>
                <a:gd name="connsiteY9" fmla="*/ 0 h 566261"/>
                <a:gd name="connsiteX10" fmla="*/ 237458 w 447484"/>
                <a:gd name="connsiteY10" fmla="*/ 0 h 566261"/>
                <a:gd name="connsiteX11" fmla="*/ 156496 w 447484"/>
                <a:gd name="connsiteY11" fmla="*/ 78676 h 566261"/>
                <a:gd name="connsiteX12" fmla="*/ 77153 w 447484"/>
                <a:gd name="connsiteY12" fmla="*/ 159639 h 566261"/>
                <a:gd name="connsiteX13" fmla="*/ 0 w 447484"/>
                <a:gd name="connsiteY13" fmla="*/ 240506 h 566261"/>
                <a:gd name="connsiteX14" fmla="*/ 0 w 447484"/>
                <a:gd name="connsiteY14" fmla="*/ 482632 h 566261"/>
                <a:gd name="connsiteX15" fmla="*/ 83344 w 447484"/>
                <a:gd name="connsiteY15" fmla="*/ 566261 h 56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484" h="566261">
                  <a:moveTo>
                    <a:pt x="83344" y="566261"/>
                  </a:moveTo>
                  <a:lnTo>
                    <a:pt x="364046" y="566261"/>
                  </a:lnTo>
                  <a:cubicBezTo>
                    <a:pt x="409956" y="566261"/>
                    <a:pt x="447485" y="528733"/>
                    <a:pt x="447485" y="482822"/>
                  </a:cubicBezTo>
                  <a:lnTo>
                    <a:pt x="447485" y="240316"/>
                  </a:lnTo>
                  <a:lnTo>
                    <a:pt x="447485" y="159829"/>
                  </a:lnTo>
                  <a:lnTo>
                    <a:pt x="379667" y="159829"/>
                  </a:lnTo>
                  <a:cubicBezTo>
                    <a:pt x="378428" y="159829"/>
                    <a:pt x="377190" y="159829"/>
                    <a:pt x="375952" y="159829"/>
                  </a:cubicBezTo>
                  <a:cubicBezTo>
                    <a:pt x="374999" y="159734"/>
                    <a:pt x="373951" y="159639"/>
                    <a:pt x="372999" y="159544"/>
                  </a:cubicBezTo>
                  <a:cubicBezTo>
                    <a:pt x="330232" y="156115"/>
                    <a:pt x="296228" y="120015"/>
                    <a:pt x="296228" y="76391"/>
                  </a:cubicBezTo>
                  <a:lnTo>
                    <a:pt x="296228" y="0"/>
                  </a:lnTo>
                  <a:lnTo>
                    <a:pt x="237458" y="0"/>
                  </a:lnTo>
                  <a:cubicBezTo>
                    <a:pt x="193643" y="0"/>
                    <a:pt x="157734" y="34957"/>
                    <a:pt x="156496" y="78676"/>
                  </a:cubicBezTo>
                  <a:cubicBezTo>
                    <a:pt x="155258" y="122110"/>
                    <a:pt x="120396" y="157543"/>
                    <a:pt x="77153" y="159639"/>
                  </a:cubicBezTo>
                  <a:cubicBezTo>
                    <a:pt x="33909" y="161734"/>
                    <a:pt x="0" y="197263"/>
                    <a:pt x="0" y="240506"/>
                  </a:cubicBezTo>
                  <a:lnTo>
                    <a:pt x="0" y="482632"/>
                  </a:lnTo>
                  <a:cubicBezTo>
                    <a:pt x="0" y="528733"/>
                    <a:pt x="37529" y="566261"/>
                    <a:pt x="83344" y="566261"/>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69" name="Freeform: Shape 168">
              <a:extLst>
                <a:ext uri="{FF2B5EF4-FFF2-40B4-BE49-F238E27FC236}">
                  <a16:creationId xmlns:a16="http://schemas.microsoft.com/office/drawing/2014/main" id="{7F547AD2-0592-4BBE-8DAA-E39DA7FA4765}"/>
                </a:ext>
              </a:extLst>
            </p:cNvPr>
            <p:cNvSpPr/>
            <p:nvPr/>
          </p:nvSpPr>
          <p:spPr>
            <a:xfrm>
              <a:off x="718392" y="1652285"/>
              <a:ext cx="1079087" cy="1436369"/>
            </a:xfrm>
            <a:custGeom>
              <a:avLst/>
              <a:gdLst>
                <a:gd name="connsiteX0" fmla="*/ 235363 w 1079087"/>
                <a:gd name="connsiteY0" fmla="*/ 707612 h 1436369"/>
                <a:gd name="connsiteX1" fmla="*/ 366617 w 1079087"/>
                <a:gd name="connsiteY1" fmla="*/ 707612 h 1436369"/>
                <a:gd name="connsiteX2" fmla="*/ 373856 w 1079087"/>
                <a:gd name="connsiteY2" fmla="*/ 707326 h 1436369"/>
                <a:gd name="connsiteX3" fmla="*/ 387953 w 1079087"/>
                <a:gd name="connsiteY3" fmla="*/ 707326 h 1436369"/>
                <a:gd name="connsiteX4" fmla="*/ 388906 w 1079087"/>
                <a:gd name="connsiteY4" fmla="*/ 707422 h 1436369"/>
                <a:gd name="connsiteX5" fmla="*/ 463772 w 1079087"/>
                <a:gd name="connsiteY5" fmla="*/ 788194 h 1436369"/>
                <a:gd name="connsiteX6" fmla="*/ 463772 w 1079087"/>
                <a:gd name="connsiteY6" fmla="*/ 789527 h 1436369"/>
                <a:gd name="connsiteX7" fmla="*/ 386239 w 1079087"/>
                <a:gd name="connsiteY7" fmla="*/ 870490 h 1436369"/>
                <a:gd name="connsiteX8" fmla="*/ 306896 w 1079087"/>
                <a:gd name="connsiteY8" fmla="*/ 945166 h 1436369"/>
                <a:gd name="connsiteX9" fmla="*/ 226314 w 1079087"/>
                <a:gd name="connsiteY9" fmla="*/ 1017746 h 1436369"/>
                <a:gd name="connsiteX10" fmla="*/ 206407 w 1079087"/>
                <a:gd name="connsiteY10" fmla="*/ 1017746 h 1436369"/>
                <a:gd name="connsiteX11" fmla="*/ 146495 w 1079087"/>
                <a:gd name="connsiteY11" fmla="*/ 1077658 h 1436369"/>
                <a:gd name="connsiteX12" fmla="*/ 146495 w 1079087"/>
                <a:gd name="connsiteY12" fmla="*/ 1083850 h 1436369"/>
                <a:gd name="connsiteX13" fmla="*/ 206407 w 1079087"/>
                <a:gd name="connsiteY13" fmla="*/ 1143762 h 1436369"/>
                <a:gd name="connsiteX14" fmla="*/ 225362 w 1079087"/>
                <a:gd name="connsiteY14" fmla="*/ 1143762 h 1436369"/>
                <a:gd name="connsiteX15" fmla="*/ 306324 w 1079087"/>
                <a:gd name="connsiteY15" fmla="*/ 1224724 h 1436369"/>
                <a:gd name="connsiteX16" fmla="*/ 306324 w 1079087"/>
                <a:gd name="connsiteY16" fmla="*/ 1229392 h 1436369"/>
                <a:gd name="connsiteX17" fmla="*/ 225362 w 1079087"/>
                <a:gd name="connsiteY17" fmla="*/ 1310354 h 1436369"/>
                <a:gd name="connsiteX18" fmla="*/ 59912 w 1079087"/>
                <a:gd name="connsiteY18" fmla="*/ 1310354 h 1436369"/>
                <a:gd name="connsiteX19" fmla="*/ 0 w 1079087"/>
                <a:gd name="connsiteY19" fmla="*/ 1370266 h 1436369"/>
                <a:gd name="connsiteX20" fmla="*/ 0 w 1079087"/>
                <a:gd name="connsiteY20" fmla="*/ 1376458 h 1436369"/>
                <a:gd name="connsiteX21" fmla="*/ 59912 w 1079087"/>
                <a:gd name="connsiteY21" fmla="*/ 1436370 h 1436369"/>
                <a:gd name="connsiteX22" fmla="*/ 389954 w 1079087"/>
                <a:gd name="connsiteY22" fmla="*/ 1436370 h 1436369"/>
                <a:gd name="connsiteX23" fmla="*/ 397764 w 1079087"/>
                <a:gd name="connsiteY23" fmla="*/ 1436370 h 1436369"/>
                <a:gd name="connsiteX24" fmla="*/ 521208 w 1079087"/>
                <a:gd name="connsiteY24" fmla="*/ 1436370 h 1436369"/>
                <a:gd name="connsiteX25" fmla="*/ 603980 w 1079087"/>
                <a:gd name="connsiteY25" fmla="*/ 1363218 h 1436369"/>
                <a:gd name="connsiteX26" fmla="*/ 684371 w 1079087"/>
                <a:gd name="connsiteY26" fmla="*/ 1292162 h 1436369"/>
                <a:gd name="connsiteX27" fmla="*/ 838390 w 1079087"/>
                <a:gd name="connsiteY27" fmla="*/ 1292162 h 1436369"/>
                <a:gd name="connsiteX28" fmla="*/ 920782 w 1079087"/>
                <a:gd name="connsiteY28" fmla="*/ 1221581 h 1436369"/>
                <a:gd name="connsiteX29" fmla="*/ 998315 w 1079087"/>
                <a:gd name="connsiteY29" fmla="*/ 1153192 h 1436369"/>
                <a:gd name="connsiteX30" fmla="*/ 1079087 w 1079087"/>
                <a:gd name="connsiteY30" fmla="*/ 1069848 h 1436369"/>
                <a:gd name="connsiteX31" fmla="*/ 1079087 w 1079087"/>
                <a:gd name="connsiteY31" fmla="*/ 956310 h 1436369"/>
                <a:gd name="connsiteX32" fmla="*/ 998792 w 1079087"/>
                <a:gd name="connsiteY32" fmla="*/ 872966 h 1436369"/>
                <a:gd name="connsiteX33" fmla="*/ 921258 w 1079087"/>
                <a:gd name="connsiteY33" fmla="*/ 800672 h 1436369"/>
                <a:gd name="connsiteX34" fmla="*/ 840581 w 1079087"/>
                <a:gd name="connsiteY34" fmla="*/ 726186 h 1436369"/>
                <a:gd name="connsiteX35" fmla="*/ 761810 w 1079087"/>
                <a:gd name="connsiteY35" fmla="*/ 645223 h 1436369"/>
                <a:gd name="connsiteX36" fmla="*/ 761810 w 1079087"/>
                <a:gd name="connsiteY36" fmla="*/ 515969 h 1436369"/>
                <a:gd name="connsiteX37" fmla="*/ 684657 w 1079087"/>
                <a:gd name="connsiteY37" fmla="*/ 432816 h 1436369"/>
                <a:gd name="connsiteX38" fmla="*/ 609695 w 1079087"/>
                <a:gd name="connsiteY38" fmla="*/ 352044 h 1436369"/>
                <a:gd name="connsiteX39" fmla="*/ 609695 w 1079087"/>
                <a:gd name="connsiteY39" fmla="*/ 224980 h 1436369"/>
                <a:gd name="connsiteX40" fmla="*/ 527780 w 1079087"/>
                <a:gd name="connsiteY40" fmla="*/ 141541 h 1436369"/>
                <a:gd name="connsiteX41" fmla="*/ 449009 w 1079087"/>
                <a:gd name="connsiteY41" fmla="*/ 71818 h 1436369"/>
                <a:gd name="connsiteX42" fmla="*/ 366427 w 1079087"/>
                <a:gd name="connsiteY42" fmla="*/ 0 h 1436369"/>
                <a:gd name="connsiteX43" fmla="*/ 235363 w 1079087"/>
                <a:gd name="connsiteY43" fmla="*/ 0 h 1436369"/>
                <a:gd name="connsiteX44" fmla="*/ 151924 w 1079087"/>
                <a:gd name="connsiteY44" fmla="*/ 83439 h 1436369"/>
                <a:gd name="connsiteX45" fmla="*/ 151924 w 1079087"/>
                <a:gd name="connsiteY45" fmla="*/ 624268 h 1436369"/>
                <a:gd name="connsiteX46" fmla="*/ 235363 w 1079087"/>
                <a:gd name="connsiteY46" fmla="*/ 707612 h 143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79087" h="1436369">
                  <a:moveTo>
                    <a:pt x="235363" y="707612"/>
                  </a:moveTo>
                  <a:lnTo>
                    <a:pt x="366617" y="707612"/>
                  </a:lnTo>
                  <a:cubicBezTo>
                    <a:pt x="369094" y="707612"/>
                    <a:pt x="371475" y="707517"/>
                    <a:pt x="373856" y="707326"/>
                  </a:cubicBezTo>
                  <a:cubicBezTo>
                    <a:pt x="378809" y="706850"/>
                    <a:pt x="383000" y="706850"/>
                    <a:pt x="387953" y="707326"/>
                  </a:cubicBezTo>
                  <a:cubicBezTo>
                    <a:pt x="388239" y="707326"/>
                    <a:pt x="388620" y="707422"/>
                    <a:pt x="388906" y="707422"/>
                  </a:cubicBezTo>
                  <a:cubicBezTo>
                    <a:pt x="431292" y="710660"/>
                    <a:pt x="463772" y="745712"/>
                    <a:pt x="463772" y="788194"/>
                  </a:cubicBezTo>
                  <a:lnTo>
                    <a:pt x="463772" y="789527"/>
                  </a:lnTo>
                  <a:cubicBezTo>
                    <a:pt x="463772" y="832866"/>
                    <a:pt x="429578" y="868585"/>
                    <a:pt x="386239" y="870490"/>
                  </a:cubicBezTo>
                  <a:cubicBezTo>
                    <a:pt x="344900" y="872299"/>
                    <a:pt x="311182" y="904494"/>
                    <a:pt x="306896" y="945166"/>
                  </a:cubicBezTo>
                  <a:cubicBezTo>
                    <a:pt x="302514" y="986599"/>
                    <a:pt x="267938" y="1017746"/>
                    <a:pt x="226314" y="1017746"/>
                  </a:cubicBezTo>
                  <a:lnTo>
                    <a:pt x="206407" y="1017746"/>
                  </a:lnTo>
                  <a:cubicBezTo>
                    <a:pt x="173450" y="1017746"/>
                    <a:pt x="146495" y="1044702"/>
                    <a:pt x="146495" y="1077658"/>
                  </a:cubicBezTo>
                  <a:lnTo>
                    <a:pt x="146495" y="1083850"/>
                  </a:lnTo>
                  <a:cubicBezTo>
                    <a:pt x="146495" y="1116806"/>
                    <a:pt x="173450" y="1143762"/>
                    <a:pt x="206407" y="1143762"/>
                  </a:cubicBezTo>
                  <a:lnTo>
                    <a:pt x="225362" y="1143762"/>
                  </a:lnTo>
                  <a:cubicBezTo>
                    <a:pt x="269939" y="1143762"/>
                    <a:pt x="306324" y="1180148"/>
                    <a:pt x="306324" y="1224724"/>
                  </a:cubicBezTo>
                  <a:lnTo>
                    <a:pt x="306324" y="1229392"/>
                  </a:lnTo>
                  <a:cubicBezTo>
                    <a:pt x="306324" y="1273969"/>
                    <a:pt x="269939" y="1310354"/>
                    <a:pt x="225362" y="1310354"/>
                  </a:cubicBezTo>
                  <a:lnTo>
                    <a:pt x="59912" y="1310354"/>
                  </a:lnTo>
                  <a:cubicBezTo>
                    <a:pt x="26956" y="1310354"/>
                    <a:pt x="0" y="1337310"/>
                    <a:pt x="0" y="1370266"/>
                  </a:cubicBezTo>
                  <a:lnTo>
                    <a:pt x="0" y="1376458"/>
                  </a:lnTo>
                  <a:cubicBezTo>
                    <a:pt x="0" y="1409414"/>
                    <a:pt x="26956" y="1436370"/>
                    <a:pt x="59912" y="1436370"/>
                  </a:cubicBezTo>
                  <a:lnTo>
                    <a:pt x="389954" y="1436370"/>
                  </a:lnTo>
                  <a:lnTo>
                    <a:pt x="397764" y="1436370"/>
                  </a:lnTo>
                  <a:lnTo>
                    <a:pt x="521208" y="1436370"/>
                  </a:lnTo>
                  <a:cubicBezTo>
                    <a:pt x="563594" y="1436370"/>
                    <a:pt x="598932" y="1404271"/>
                    <a:pt x="603980" y="1363218"/>
                  </a:cubicBezTo>
                  <a:cubicBezTo>
                    <a:pt x="609028" y="1322451"/>
                    <a:pt x="643223" y="1292162"/>
                    <a:pt x="684371" y="1292162"/>
                  </a:cubicBezTo>
                  <a:lnTo>
                    <a:pt x="838390" y="1292162"/>
                  </a:lnTo>
                  <a:cubicBezTo>
                    <a:pt x="879920" y="1292162"/>
                    <a:pt x="914590" y="1261396"/>
                    <a:pt x="920782" y="1221581"/>
                  </a:cubicBezTo>
                  <a:cubicBezTo>
                    <a:pt x="926878" y="1182719"/>
                    <a:pt x="958977" y="1154335"/>
                    <a:pt x="998315" y="1153192"/>
                  </a:cubicBezTo>
                  <a:cubicBezTo>
                    <a:pt x="1042988" y="1151763"/>
                    <a:pt x="1079087" y="1114806"/>
                    <a:pt x="1079087" y="1069848"/>
                  </a:cubicBezTo>
                  <a:lnTo>
                    <a:pt x="1079087" y="956310"/>
                  </a:lnTo>
                  <a:cubicBezTo>
                    <a:pt x="1079087" y="911447"/>
                    <a:pt x="1043273" y="874586"/>
                    <a:pt x="998792" y="872966"/>
                  </a:cubicBezTo>
                  <a:cubicBezTo>
                    <a:pt x="958310" y="871442"/>
                    <a:pt x="925640" y="840962"/>
                    <a:pt x="921258" y="800672"/>
                  </a:cubicBezTo>
                  <a:cubicBezTo>
                    <a:pt x="916877" y="759619"/>
                    <a:pt x="882396" y="727329"/>
                    <a:pt x="840581" y="726186"/>
                  </a:cubicBezTo>
                  <a:cubicBezTo>
                    <a:pt x="796766" y="724948"/>
                    <a:pt x="761810" y="689038"/>
                    <a:pt x="761810" y="645223"/>
                  </a:cubicBezTo>
                  <a:lnTo>
                    <a:pt x="761810" y="515969"/>
                  </a:lnTo>
                  <a:cubicBezTo>
                    <a:pt x="761810" y="472154"/>
                    <a:pt x="727615" y="436055"/>
                    <a:pt x="684657" y="432816"/>
                  </a:cubicBezTo>
                  <a:cubicBezTo>
                    <a:pt x="642271" y="429577"/>
                    <a:pt x="609695" y="394525"/>
                    <a:pt x="609695" y="352044"/>
                  </a:cubicBezTo>
                  <a:lnTo>
                    <a:pt x="609695" y="224980"/>
                  </a:lnTo>
                  <a:cubicBezTo>
                    <a:pt x="609695" y="179641"/>
                    <a:pt x="572929" y="142399"/>
                    <a:pt x="527780" y="141541"/>
                  </a:cubicBezTo>
                  <a:cubicBezTo>
                    <a:pt x="487680" y="140875"/>
                    <a:pt x="454533" y="111538"/>
                    <a:pt x="449009" y="71818"/>
                  </a:cubicBezTo>
                  <a:cubicBezTo>
                    <a:pt x="443294" y="31337"/>
                    <a:pt x="408337" y="0"/>
                    <a:pt x="366427" y="0"/>
                  </a:cubicBezTo>
                  <a:lnTo>
                    <a:pt x="235363" y="0"/>
                  </a:lnTo>
                  <a:cubicBezTo>
                    <a:pt x="189452" y="0"/>
                    <a:pt x="151924" y="37528"/>
                    <a:pt x="151924" y="83439"/>
                  </a:cubicBezTo>
                  <a:lnTo>
                    <a:pt x="151924" y="624268"/>
                  </a:lnTo>
                  <a:cubicBezTo>
                    <a:pt x="151924" y="670084"/>
                    <a:pt x="189452" y="707612"/>
                    <a:pt x="235363" y="707612"/>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0" name="Freeform: Shape 169">
              <a:extLst>
                <a:ext uri="{FF2B5EF4-FFF2-40B4-BE49-F238E27FC236}">
                  <a16:creationId xmlns:a16="http://schemas.microsoft.com/office/drawing/2014/main" id="{570D6ED2-D417-4439-9C27-7A1895C9117A}"/>
                </a:ext>
              </a:extLst>
            </p:cNvPr>
            <p:cNvSpPr/>
            <p:nvPr/>
          </p:nvSpPr>
          <p:spPr>
            <a:xfrm>
              <a:off x="4979019" y="1499219"/>
              <a:ext cx="450437" cy="290036"/>
            </a:xfrm>
            <a:custGeom>
              <a:avLst/>
              <a:gdLst>
                <a:gd name="connsiteX0" fmla="*/ 450438 w 450437"/>
                <a:gd name="connsiteY0" fmla="*/ 0 h 290036"/>
                <a:gd name="connsiteX1" fmla="*/ 70009 w 450437"/>
                <a:gd name="connsiteY1" fmla="*/ 0 h 290036"/>
                <a:gd name="connsiteX2" fmla="*/ 0 w 450437"/>
                <a:gd name="connsiteY2" fmla="*/ 70009 h 290036"/>
                <a:gd name="connsiteX3" fmla="*/ 0 w 450437"/>
                <a:gd name="connsiteY3" fmla="*/ 220028 h 290036"/>
                <a:gd name="connsiteX4" fmla="*/ 70009 w 450437"/>
                <a:gd name="connsiteY4" fmla="*/ 290036 h 290036"/>
                <a:gd name="connsiteX5" fmla="*/ 450438 w 450437"/>
                <a:gd name="connsiteY5" fmla="*/ 290036 h 290036"/>
                <a:gd name="connsiteX6" fmla="*/ 450438 w 450437"/>
                <a:gd name="connsiteY6" fmla="*/ 0 h 29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437" h="290036">
                  <a:moveTo>
                    <a:pt x="450438" y="0"/>
                  </a:moveTo>
                  <a:lnTo>
                    <a:pt x="70009" y="0"/>
                  </a:lnTo>
                  <a:cubicBezTo>
                    <a:pt x="31528" y="0"/>
                    <a:pt x="0" y="31528"/>
                    <a:pt x="0" y="70009"/>
                  </a:cubicBezTo>
                  <a:lnTo>
                    <a:pt x="0" y="220028"/>
                  </a:lnTo>
                  <a:cubicBezTo>
                    <a:pt x="0" y="258509"/>
                    <a:pt x="31528" y="290036"/>
                    <a:pt x="70009" y="290036"/>
                  </a:cubicBezTo>
                  <a:lnTo>
                    <a:pt x="450438" y="290036"/>
                  </a:lnTo>
                  <a:lnTo>
                    <a:pt x="450438"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1" name="Freeform: Shape 170">
              <a:extLst>
                <a:ext uri="{FF2B5EF4-FFF2-40B4-BE49-F238E27FC236}">
                  <a16:creationId xmlns:a16="http://schemas.microsoft.com/office/drawing/2014/main" id="{FDE50500-F2AB-450F-908F-5EF21B38E96D}"/>
                </a:ext>
              </a:extLst>
            </p:cNvPr>
            <p:cNvSpPr/>
            <p:nvPr/>
          </p:nvSpPr>
          <p:spPr>
            <a:xfrm>
              <a:off x="4666981" y="1789445"/>
              <a:ext cx="762571" cy="290036"/>
            </a:xfrm>
            <a:custGeom>
              <a:avLst/>
              <a:gdLst>
                <a:gd name="connsiteX0" fmla="*/ 762476 w 762571"/>
                <a:gd name="connsiteY0" fmla="*/ 290036 h 290036"/>
                <a:gd name="connsiteX1" fmla="*/ 70009 w 762571"/>
                <a:gd name="connsiteY1" fmla="*/ 290036 h 290036"/>
                <a:gd name="connsiteX2" fmla="*/ 0 w 762571"/>
                <a:gd name="connsiteY2" fmla="*/ 220028 h 290036"/>
                <a:gd name="connsiteX3" fmla="*/ 0 w 762571"/>
                <a:gd name="connsiteY3" fmla="*/ 70009 h 290036"/>
                <a:gd name="connsiteX4" fmla="*/ 70009 w 762571"/>
                <a:gd name="connsiteY4" fmla="*/ 0 h 290036"/>
                <a:gd name="connsiteX5" fmla="*/ 208216 w 762571"/>
                <a:gd name="connsiteY5" fmla="*/ 0 h 290036"/>
                <a:gd name="connsiteX6" fmla="*/ 299847 w 762571"/>
                <a:gd name="connsiteY6" fmla="*/ 61531 h 290036"/>
                <a:gd name="connsiteX7" fmla="*/ 299847 w 762571"/>
                <a:gd name="connsiteY7" fmla="*/ 77629 h 290036"/>
                <a:gd name="connsiteX8" fmla="*/ 368046 w 762571"/>
                <a:gd name="connsiteY8" fmla="*/ 145828 h 290036"/>
                <a:gd name="connsiteX9" fmla="*/ 391763 w 762571"/>
                <a:gd name="connsiteY9" fmla="*/ 145828 h 290036"/>
                <a:gd name="connsiteX10" fmla="*/ 459962 w 762571"/>
                <a:gd name="connsiteY10" fmla="*/ 77629 h 290036"/>
                <a:gd name="connsiteX11" fmla="*/ 459962 w 762571"/>
                <a:gd name="connsiteY11" fmla="*/ 61531 h 290036"/>
                <a:gd name="connsiteX12" fmla="*/ 421005 w 762571"/>
                <a:gd name="connsiteY12" fmla="*/ 0 h 290036"/>
                <a:gd name="connsiteX13" fmla="*/ 762571 w 762571"/>
                <a:gd name="connsiteY13" fmla="*/ 0 h 290036"/>
                <a:gd name="connsiteX14" fmla="*/ 762571 w 762571"/>
                <a:gd name="connsiteY14" fmla="*/ 290036 h 29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571" h="290036">
                  <a:moveTo>
                    <a:pt x="762476" y="290036"/>
                  </a:moveTo>
                  <a:lnTo>
                    <a:pt x="70009" y="290036"/>
                  </a:lnTo>
                  <a:cubicBezTo>
                    <a:pt x="31528" y="290036"/>
                    <a:pt x="0" y="258509"/>
                    <a:pt x="0" y="220028"/>
                  </a:cubicBezTo>
                  <a:lnTo>
                    <a:pt x="0" y="70009"/>
                  </a:lnTo>
                  <a:cubicBezTo>
                    <a:pt x="0" y="31528"/>
                    <a:pt x="31528" y="0"/>
                    <a:pt x="70009" y="0"/>
                  </a:cubicBezTo>
                  <a:lnTo>
                    <a:pt x="208216" y="0"/>
                  </a:lnTo>
                  <a:cubicBezTo>
                    <a:pt x="268224" y="1143"/>
                    <a:pt x="299847" y="34480"/>
                    <a:pt x="299847" y="61531"/>
                  </a:cubicBezTo>
                  <a:lnTo>
                    <a:pt x="299847" y="77629"/>
                  </a:lnTo>
                  <a:cubicBezTo>
                    <a:pt x="299847" y="115157"/>
                    <a:pt x="330517" y="145828"/>
                    <a:pt x="368046" y="145828"/>
                  </a:cubicBezTo>
                  <a:lnTo>
                    <a:pt x="391763" y="145828"/>
                  </a:lnTo>
                  <a:cubicBezTo>
                    <a:pt x="429292" y="145828"/>
                    <a:pt x="459962" y="115157"/>
                    <a:pt x="459962" y="77629"/>
                  </a:cubicBezTo>
                  <a:lnTo>
                    <a:pt x="459962" y="61531"/>
                  </a:lnTo>
                  <a:cubicBezTo>
                    <a:pt x="459962" y="34480"/>
                    <a:pt x="443960" y="10954"/>
                    <a:pt x="421005" y="0"/>
                  </a:cubicBezTo>
                  <a:lnTo>
                    <a:pt x="762571" y="0"/>
                  </a:lnTo>
                  <a:lnTo>
                    <a:pt x="762571" y="290036"/>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2" name="Freeform: Shape 171">
              <a:extLst>
                <a:ext uri="{FF2B5EF4-FFF2-40B4-BE49-F238E27FC236}">
                  <a16:creationId xmlns:a16="http://schemas.microsoft.com/office/drawing/2014/main" id="{884C6493-08C8-4679-9200-FD8247C1B096}"/>
                </a:ext>
              </a:extLst>
            </p:cNvPr>
            <p:cNvSpPr/>
            <p:nvPr/>
          </p:nvSpPr>
          <p:spPr>
            <a:xfrm>
              <a:off x="4752787" y="2078719"/>
              <a:ext cx="676764" cy="280797"/>
            </a:xfrm>
            <a:custGeom>
              <a:avLst/>
              <a:gdLst>
                <a:gd name="connsiteX0" fmla="*/ 676764 w 676764"/>
                <a:gd name="connsiteY0" fmla="*/ 63056 h 280797"/>
                <a:gd name="connsiteX1" fmla="*/ 676764 w 676764"/>
                <a:gd name="connsiteY1" fmla="*/ 75914 h 280797"/>
                <a:gd name="connsiteX2" fmla="*/ 676764 w 676764"/>
                <a:gd name="connsiteY2" fmla="*/ 84106 h 280797"/>
                <a:gd name="connsiteX3" fmla="*/ 616281 w 676764"/>
                <a:gd name="connsiteY3" fmla="*/ 144590 h 280797"/>
                <a:gd name="connsiteX4" fmla="*/ 526174 w 676764"/>
                <a:gd name="connsiteY4" fmla="*/ 144590 h 280797"/>
                <a:gd name="connsiteX5" fmla="*/ 526174 w 676764"/>
                <a:gd name="connsiteY5" fmla="*/ 220313 h 280797"/>
                <a:gd name="connsiteX6" fmla="*/ 465691 w 676764"/>
                <a:gd name="connsiteY6" fmla="*/ 280797 h 280797"/>
                <a:gd name="connsiteX7" fmla="*/ 227566 w 676764"/>
                <a:gd name="connsiteY7" fmla="*/ 280797 h 280797"/>
                <a:gd name="connsiteX8" fmla="*/ 227566 w 676764"/>
                <a:gd name="connsiteY8" fmla="*/ 205073 h 280797"/>
                <a:gd name="connsiteX9" fmla="*/ 167082 w 676764"/>
                <a:gd name="connsiteY9" fmla="*/ 144590 h 280797"/>
                <a:gd name="connsiteX10" fmla="*/ 7348 w 676764"/>
                <a:gd name="connsiteY10" fmla="*/ 144590 h 280797"/>
                <a:gd name="connsiteX11" fmla="*/ 67832 w 676764"/>
                <a:gd name="connsiteY11" fmla="*/ 84106 h 280797"/>
                <a:gd name="connsiteX12" fmla="*/ 67832 w 676764"/>
                <a:gd name="connsiteY12" fmla="*/ 63056 h 280797"/>
                <a:gd name="connsiteX13" fmla="*/ 7348 w 676764"/>
                <a:gd name="connsiteY13" fmla="*/ 2572 h 280797"/>
                <a:gd name="connsiteX14" fmla="*/ 96502 w 676764"/>
                <a:gd name="connsiteY14" fmla="*/ 1905 h 280797"/>
                <a:gd name="connsiteX15" fmla="*/ 96502 w 676764"/>
                <a:gd name="connsiteY15" fmla="*/ 0 h 280797"/>
                <a:gd name="connsiteX16" fmla="*/ 465691 w 676764"/>
                <a:gd name="connsiteY16" fmla="*/ 0 h 280797"/>
                <a:gd name="connsiteX17" fmla="*/ 676764 w 676764"/>
                <a:gd name="connsiteY17" fmla="*/ 0 h 280797"/>
                <a:gd name="connsiteX18" fmla="*/ 676764 w 676764"/>
                <a:gd name="connsiteY18" fmla="*/ 63056 h 280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6764" h="280797">
                  <a:moveTo>
                    <a:pt x="676764" y="63056"/>
                  </a:moveTo>
                  <a:lnTo>
                    <a:pt x="676764" y="75914"/>
                  </a:lnTo>
                  <a:lnTo>
                    <a:pt x="676764" y="84106"/>
                  </a:lnTo>
                  <a:cubicBezTo>
                    <a:pt x="676764" y="117348"/>
                    <a:pt x="649523" y="144590"/>
                    <a:pt x="616281" y="144590"/>
                  </a:cubicBezTo>
                  <a:lnTo>
                    <a:pt x="526174" y="144590"/>
                  </a:lnTo>
                  <a:lnTo>
                    <a:pt x="526174" y="220313"/>
                  </a:lnTo>
                  <a:cubicBezTo>
                    <a:pt x="526174" y="253556"/>
                    <a:pt x="498933" y="280797"/>
                    <a:pt x="465691" y="280797"/>
                  </a:cubicBezTo>
                  <a:lnTo>
                    <a:pt x="227566" y="280797"/>
                  </a:lnTo>
                  <a:lnTo>
                    <a:pt x="227566" y="205073"/>
                  </a:lnTo>
                  <a:cubicBezTo>
                    <a:pt x="227566" y="171831"/>
                    <a:pt x="200324" y="144590"/>
                    <a:pt x="167082" y="144590"/>
                  </a:cubicBezTo>
                  <a:lnTo>
                    <a:pt x="7348" y="144590"/>
                  </a:lnTo>
                  <a:cubicBezTo>
                    <a:pt x="40590" y="144590"/>
                    <a:pt x="67832" y="117443"/>
                    <a:pt x="67832" y="84106"/>
                  </a:cubicBezTo>
                  <a:lnTo>
                    <a:pt x="67832" y="63056"/>
                  </a:lnTo>
                  <a:cubicBezTo>
                    <a:pt x="67832" y="29813"/>
                    <a:pt x="40590" y="2572"/>
                    <a:pt x="7348" y="2572"/>
                  </a:cubicBezTo>
                  <a:cubicBezTo>
                    <a:pt x="-18370" y="2572"/>
                    <a:pt x="26302" y="2286"/>
                    <a:pt x="96502" y="1905"/>
                  </a:cubicBezTo>
                  <a:lnTo>
                    <a:pt x="96502" y="0"/>
                  </a:lnTo>
                  <a:lnTo>
                    <a:pt x="465691" y="0"/>
                  </a:lnTo>
                  <a:lnTo>
                    <a:pt x="676764" y="0"/>
                  </a:lnTo>
                  <a:lnTo>
                    <a:pt x="676764" y="63056"/>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3" name="Freeform: Shape 172">
              <a:extLst>
                <a:ext uri="{FF2B5EF4-FFF2-40B4-BE49-F238E27FC236}">
                  <a16:creationId xmlns:a16="http://schemas.microsoft.com/office/drawing/2014/main" id="{5BDA4D17-B2AC-48E6-ADE4-0905618EB51A}"/>
                </a:ext>
              </a:extLst>
            </p:cNvPr>
            <p:cNvSpPr/>
            <p:nvPr/>
          </p:nvSpPr>
          <p:spPr>
            <a:xfrm>
              <a:off x="4480672" y="2223214"/>
              <a:ext cx="495776" cy="136207"/>
            </a:xfrm>
            <a:custGeom>
              <a:avLst/>
              <a:gdLst>
                <a:gd name="connsiteX0" fmla="*/ 495776 w 495776"/>
                <a:gd name="connsiteY0" fmla="*/ 136208 h 136207"/>
                <a:gd name="connsiteX1" fmla="*/ 495776 w 495776"/>
                <a:gd name="connsiteY1" fmla="*/ 60484 h 136207"/>
                <a:gd name="connsiteX2" fmla="*/ 435292 w 495776"/>
                <a:gd name="connsiteY2" fmla="*/ 0 h 136207"/>
                <a:gd name="connsiteX3" fmla="*/ 89630 w 495776"/>
                <a:gd name="connsiteY3" fmla="*/ 0 h 136207"/>
                <a:gd name="connsiteX4" fmla="*/ 29146 w 495776"/>
                <a:gd name="connsiteY4" fmla="*/ 60484 h 136207"/>
                <a:gd name="connsiteX5" fmla="*/ 29146 w 495776"/>
                <a:gd name="connsiteY5" fmla="*/ 73914 h 136207"/>
                <a:gd name="connsiteX6" fmla="*/ 0 w 495776"/>
                <a:gd name="connsiteY6" fmla="*/ 136208 h 136207"/>
                <a:gd name="connsiteX7" fmla="*/ 495776 w 495776"/>
                <a:gd name="connsiteY7" fmla="*/ 136208 h 13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76" h="136207">
                  <a:moveTo>
                    <a:pt x="495776" y="136208"/>
                  </a:moveTo>
                  <a:lnTo>
                    <a:pt x="495776" y="60484"/>
                  </a:lnTo>
                  <a:cubicBezTo>
                    <a:pt x="495776" y="27242"/>
                    <a:pt x="468534" y="0"/>
                    <a:pt x="435292" y="0"/>
                  </a:cubicBezTo>
                  <a:lnTo>
                    <a:pt x="89630" y="0"/>
                  </a:lnTo>
                  <a:cubicBezTo>
                    <a:pt x="56388" y="0"/>
                    <a:pt x="29146" y="27242"/>
                    <a:pt x="29146" y="60484"/>
                  </a:cubicBezTo>
                  <a:lnTo>
                    <a:pt x="29146" y="73914"/>
                  </a:lnTo>
                  <a:cubicBezTo>
                    <a:pt x="29146" y="98870"/>
                    <a:pt x="17907" y="121253"/>
                    <a:pt x="0" y="136208"/>
                  </a:cubicBezTo>
                  <a:lnTo>
                    <a:pt x="495776" y="136208"/>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4" name="Freeform: Shape 173">
              <a:extLst>
                <a:ext uri="{FF2B5EF4-FFF2-40B4-BE49-F238E27FC236}">
                  <a16:creationId xmlns:a16="http://schemas.microsoft.com/office/drawing/2014/main" id="{E1943416-4C7E-481A-8D67-5886E7EE0068}"/>
                </a:ext>
              </a:extLst>
            </p:cNvPr>
            <p:cNvSpPr/>
            <p:nvPr/>
          </p:nvSpPr>
          <p:spPr>
            <a:xfrm>
              <a:off x="3380820" y="2942637"/>
              <a:ext cx="1117568" cy="468344"/>
            </a:xfrm>
            <a:custGeom>
              <a:avLst/>
              <a:gdLst>
                <a:gd name="connsiteX0" fmla="*/ 1117568 w 1117568"/>
                <a:gd name="connsiteY0" fmla="*/ 208883 h 468344"/>
                <a:gd name="connsiteX1" fmla="*/ 1117568 w 1117568"/>
                <a:gd name="connsiteY1" fmla="*/ 303943 h 468344"/>
                <a:gd name="connsiteX2" fmla="*/ 1047559 w 1117568"/>
                <a:gd name="connsiteY2" fmla="*/ 303276 h 468344"/>
                <a:gd name="connsiteX3" fmla="*/ 1041273 w 1117568"/>
                <a:gd name="connsiteY3" fmla="*/ 303276 h 468344"/>
                <a:gd name="connsiteX4" fmla="*/ 960310 w 1117568"/>
                <a:gd name="connsiteY4" fmla="*/ 384238 h 468344"/>
                <a:gd name="connsiteX5" fmla="*/ 960310 w 1117568"/>
                <a:gd name="connsiteY5" fmla="*/ 398335 h 468344"/>
                <a:gd name="connsiteX6" fmla="*/ 890302 w 1117568"/>
                <a:gd name="connsiteY6" fmla="*/ 468344 h 468344"/>
                <a:gd name="connsiteX7" fmla="*/ 323088 w 1117568"/>
                <a:gd name="connsiteY7" fmla="*/ 468344 h 468344"/>
                <a:gd name="connsiteX8" fmla="*/ 322421 w 1117568"/>
                <a:gd name="connsiteY8" fmla="*/ 398335 h 468344"/>
                <a:gd name="connsiteX9" fmla="*/ 322421 w 1117568"/>
                <a:gd name="connsiteY9" fmla="*/ 384238 h 468344"/>
                <a:gd name="connsiteX10" fmla="*/ 241459 w 1117568"/>
                <a:gd name="connsiteY10" fmla="*/ 303276 h 468344"/>
                <a:gd name="connsiteX11" fmla="*/ 224695 w 1117568"/>
                <a:gd name="connsiteY11" fmla="*/ 303276 h 468344"/>
                <a:gd name="connsiteX12" fmla="*/ 154876 w 1117568"/>
                <a:gd name="connsiteY12" fmla="*/ 238887 h 468344"/>
                <a:gd name="connsiteX13" fmla="*/ 74104 w 1117568"/>
                <a:gd name="connsiteY13" fmla="*/ 164401 h 468344"/>
                <a:gd name="connsiteX14" fmla="*/ 70009 w 1117568"/>
                <a:gd name="connsiteY14" fmla="*/ 164401 h 468344"/>
                <a:gd name="connsiteX15" fmla="*/ 0 w 1117568"/>
                <a:gd name="connsiteY15" fmla="*/ 94393 h 468344"/>
                <a:gd name="connsiteX16" fmla="*/ 0 w 1117568"/>
                <a:gd name="connsiteY16" fmla="*/ 70009 h 468344"/>
                <a:gd name="connsiteX17" fmla="*/ 70009 w 1117568"/>
                <a:gd name="connsiteY17" fmla="*/ 0 h 468344"/>
                <a:gd name="connsiteX18" fmla="*/ 403003 w 1117568"/>
                <a:gd name="connsiteY18" fmla="*/ 0 h 468344"/>
                <a:gd name="connsiteX19" fmla="*/ 452533 w 1117568"/>
                <a:gd name="connsiteY19" fmla="*/ 0 h 468344"/>
                <a:gd name="connsiteX20" fmla="*/ 567880 w 1117568"/>
                <a:gd name="connsiteY20" fmla="*/ 0 h 468344"/>
                <a:gd name="connsiteX21" fmla="*/ 637699 w 1117568"/>
                <a:gd name="connsiteY21" fmla="*/ 64389 h 468344"/>
                <a:gd name="connsiteX22" fmla="*/ 718471 w 1117568"/>
                <a:gd name="connsiteY22" fmla="*/ 138874 h 468344"/>
                <a:gd name="connsiteX23" fmla="*/ 1047655 w 1117568"/>
                <a:gd name="connsiteY23" fmla="*/ 138874 h 468344"/>
                <a:gd name="connsiteX24" fmla="*/ 1117568 w 1117568"/>
                <a:gd name="connsiteY24" fmla="*/ 208883 h 46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17568" h="468344">
                  <a:moveTo>
                    <a:pt x="1117568" y="208883"/>
                  </a:moveTo>
                  <a:lnTo>
                    <a:pt x="1117568" y="303943"/>
                  </a:lnTo>
                  <a:lnTo>
                    <a:pt x="1047559" y="303276"/>
                  </a:lnTo>
                  <a:lnTo>
                    <a:pt x="1041273" y="303276"/>
                  </a:lnTo>
                  <a:cubicBezTo>
                    <a:pt x="996696" y="303276"/>
                    <a:pt x="960310" y="339662"/>
                    <a:pt x="960310" y="384238"/>
                  </a:cubicBezTo>
                  <a:lnTo>
                    <a:pt x="960310" y="398335"/>
                  </a:lnTo>
                  <a:cubicBezTo>
                    <a:pt x="960310" y="436816"/>
                    <a:pt x="928783" y="468344"/>
                    <a:pt x="890302" y="468344"/>
                  </a:cubicBezTo>
                  <a:lnTo>
                    <a:pt x="323088" y="468344"/>
                  </a:lnTo>
                  <a:lnTo>
                    <a:pt x="322421" y="398335"/>
                  </a:lnTo>
                  <a:lnTo>
                    <a:pt x="322421" y="384238"/>
                  </a:lnTo>
                  <a:cubicBezTo>
                    <a:pt x="322421" y="339662"/>
                    <a:pt x="286036" y="303276"/>
                    <a:pt x="241459" y="303276"/>
                  </a:cubicBezTo>
                  <a:lnTo>
                    <a:pt x="224695" y="303276"/>
                  </a:lnTo>
                  <a:cubicBezTo>
                    <a:pt x="188023" y="303276"/>
                    <a:pt x="157734" y="274796"/>
                    <a:pt x="154876" y="238887"/>
                  </a:cubicBezTo>
                  <a:cubicBezTo>
                    <a:pt x="151447" y="196691"/>
                    <a:pt x="116491" y="164401"/>
                    <a:pt x="74104" y="164401"/>
                  </a:cubicBezTo>
                  <a:lnTo>
                    <a:pt x="70009" y="164401"/>
                  </a:lnTo>
                  <a:cubicBezTo>
                    <a:pt x="31528" y="164401"/>
                    <a:pt x="0" y="132874"/>
                    <a:pt x="0" y="94393"/>
                  </a:cubicBezTo>
                  <a:lnTo>
                    <a:pt x="0" y="70009"/>
                  </a:lnTo>
                  <a:cubicBezTo>
                    <a:pt x="0" y="31528"/>
                    <a:pt x="31528" y="0"/>
                    <a:pt x="70009" y="0"/>
                  </a:cubicBezTo>
                  <a:lnTo>
                    <a:pt x="403003" y="0"/>
                  </a:lnTo>
                  <a:lnTo>
                    <a:pt x="452533" y="0"/>
                  </a:lnTo>
                  <a:lnTo>
                    <a:pt x="567880" y="0"/>
                  </a:lnTo>
                  <a:cubicBezTo>
                    <a:pt x="604456" y="0"/>
                    <a:pt x="634841" y="28480"/>
                    <a:pt x="637699" y="64389"/>
                  </a:cubicBezTo>
                  <a:cubicBezTo>
                    <a:pt x="641128" y="106585"/>
                    <a:pt x="676084" y="138874"/>
                    <a:pt x="718471" y="138874"/>
                  </a:cubicBezTo>
                  <a:lnTo>
                    <a:pt x="1047655" y="138874"/>
                  </a:lnTo>
                  <a:cubicBezTo>
                    <a:pt x="1086040" y="138874"/>
                    <a:pt x="1117568" y="170402"/>
                    <a:pt x="1117568" y="208883"/>
                  </a:cubicBez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5" name="Freeform: Shape 174">
              <a:extLst>
                <a:ext uri="{FF2B5EF4-FFF2-40B4-BE49-F238E27FC236}">
                  <a16:creationId xmlns:a16="http://schemas.microsoft.com/office/drawing/2014/main" id="{7B262B4E-CCF8-48FB-BAC8-633C35083B45}"/>
                </a:ext>
              </a:extLst>
            </p:cNvPr>
            <p:cNvSpPr/>
            <p:nvPr/>
          </p:nvSpPr>
          <p:spPr>
            <a:xfrm>
              <a:off x="4183110" y="3246961"/>
              <a:ext cx="781336" cy="280130"/>
            </a:xfrm>
            <a:custGeom>
              <a:avLst/>
              <a:gdLst>
                <a:gd name="connsiteX0" fmla="*/ 0 w 781336"/>
                <a:gd name="connsiteY0" fmla="*/ 164116 h 280130"/>
                <a:gd name="connsiteX1" fmla="*/ 0 w 781336"/>
                <a:gd name="connsiteY1" fmla="*/ 280130 h 280130"/>
                <a:gd name="connsiteX2" fmla="*/ 241363 w 781336"/>
                <a:gd name="connsiteY2" fmla="*/ 280130 h 280130"/>
                <a:gd name="connsiteX3" fmla="*/ 290894 w 781336"/>
                <a:gd name="connsiteY3" fmla="*/ 280130 h 280130"/>
                <a:gd name="connsiteX4" fmla="*/ 406241 w 781336"/>
                <a:gd name="connsiteY4" fmla="*/ 280130 h 280130"/>
                <a:gd name="connsiteX5" fmla="*/ 476060 w 781336"/>
                <a:gd name="connsiteY5" fmla="*/ 215741 h 280130"/>
                <a:gd name="connsiteX6" fmla="*/ 556832 w 781336"/>
                <a:gd name="connsiteY6" fmla="*/ 141256 h 280130"/>
                <a:gd name="connsiteX7" fmla="*/ 781336 w 781336"/>
                <a:gd name="connsiteY7" fmla="*/ 141256 h 280130"/>
                <a:gd name="connsiteX8" fmla="*/ 781336 w 781336"/>
                <a:gd name="connsiteY8" fmla="*/ 1524 h 280130"/>
                <a:gd name="connsiteX9" fmla="*/ 530162 w 781336"/>
                <a:gd name="connsiteY9" fmla="*/ 1524 h 280130"/>
                <a:gd name="connsiteX10" fmla="*/ 223647 w 781336"/>
                <a:gd name="connsiteY10" fmla="*/ 0 h 280130"/>
                <a:gd name="connsiteX11" fmla="*/ 157925 w 781336"/>
                <a:gd name="connsiteY11" fmla="*/ 80010 h 280130"/>
                <a:gd name="connsiteX12" fmla="*/ 157925 w 781336"/>
                <a:gd name="connsiteY12" fmla="*/ 94107 h 280130"/>
                <a:gd name="connsiteX13" fmla="*/ 87916 w 781336"/>
                <a:gd name="connsiteY13" fmla="*/ 164116 h 280130"/>
                <a:gd name="connsiteX14" fmla="*/ 0 w 781336"/>
                <a:gd name="connsiteY14" fmla="*/ 164116 h 28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1336" h="280130">
                  <a:moveTo>
                    <a:pt x="0" y="164116"/>
                  </a:moveTo>
                  <a:lnTo>
                    <a:pt x="0" y="280130"/>
                  </a:lnTo>
                  <a:lnTo>
                    <a:pt x="241363" y="280130"/>
                  </a:lnTo>
                  <a:lnTo>
                    <a:pt x="290894" y="280130"/>
                  </a:lnTo>
                  <a:lnTo>
                    <a:pt x="406241" y="280130"/>
                  </a:lnTo>
                  <a:cubicBezTo>
                    <a:pt x="442817" y="280130"/>
                    <a:pt x="473202" y="251651"/>
                    <a:pt x="476060" y="215741"/>
                  </a:cubicBezTo>
                  <a:cubicBezTo>
                    <a:pt x="479488" y="173546"/>
                    <a:pt x="514445" y="141256"/>
                    <a:pt x="556832" y="141256"/>
                  </a:cubicBezTo>
                  <a:lnTo>
                    <a:pt x="781336" y="141256"/>
                  </a:lnTo>
                  <a:lnTo>
                    <a:pt x="781336" y="1524"/>
                  </a:lnTo>
                  <a:lnTo>
                    <a:pt x="530162" y="1524"/>
                  </a:lnTo>
                  <a:lnTo>
                    <a:pt x="223647" y="0"/>
                  </a:lnTo>
                  <a:cubicBezTo>
                    <a:pt x="188500" y="8858"/>
                    <a:pt x="157925" y="42196"/>
                    <a:pt x="157925" y="80010"/>
                  </a:cubicBezTo>
                  <a:lnTo>
                    <a:pt x="157925" y="94107"/>
                  </a:lnTo>
                  <a:cubicBezTo>
                    <a:pt x="157925" y="132588"/>
                    <a:pt x="126397" y="164116"/>
                    <a:pt x="87916" y="164116"/>
                  </a:cubicBezTo>
                  <a:lnTo>
                    <a:pt x="0" y="164116"/>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6" name="Freeform: Shape 175">
              <a:extLst>
                <a:ext uri="{FF2B5EF4-FFF2-40B4-BE49-F238E27FC236}">
                  <a16:creationId xmlns:a16="http://schemas.microsoft.com/office/drawing/2014/main" id="{05145005-D286-4846-8652-53F5150847B3}"/>
                </a:ext>
              </a:extLst>
            </p:cNvPr>
            <p:cNvSpPr/>
            <p:nvPr/>
          </p:nvSpPr>
          <p:spPr>
            <a:xfrm>
              <a:off x="3700479" y="2359612"/>
              <a:ext cx="1578101" cy="888872"/>
            </a:xfrm>
            <a:custGeom>
              <a:avLst/>
              <a:gdLst>
                <a:gd name="connsiteX0" fmla="*/ 1423702 w 1578101"/>
                <a:gd name="connsiteY0" fmla="*/ 828389 h 888872"/>
                <a:gd name="connsiteX1" fmla="*/ 1363218 w 1578101"/>
                <a:gd name="connsiteY1" fmla="*/ 888873 h 888872"/>
                <a:gd name="connsiteX2" fmla="*/ 1012793 w 1578101"/>
                <a:gd name="connsiteY2" fmla="*/ 888873 h 888872"/>
                <a:gd name="connsiteX3" fmla="*/ 797909 w 1578101"/>
                <a:gd name="connsiteY3" fmla="*/ 887063 h 888872"/>
                <a:gd name="connsiteX4" fmla="*/ 797909 w 1578101"/>
                <a:gd name="connsiteY4" fmla="*/ 792004 h 888872"/>
                <a:gd name="connsiteX5" fmla="*/ 727900 w 1578101"/>
                <a:gd name="connsiteY5" fmla="*/ 721995 h 888872"/>
                <a:gd name="connsiteX6" fmla="*/ 398716 w 1578101"/>
                <a:gd name="connsiteY6" fmla="*/ 721995 h 888872"/>
                <a:gd name="connsiteX7" fmla="*/ 317945 w 1578101"/>
                <a:gd name="connsiteY7" fmla="*/ 647509 h 888872"/>
                <a:gd name="connsiteX8" fmla="*/ 248126 w 1578101"/>
                <a:gd name="connsiteY8" fmla="*/ 583120 h 888872"/>
                <a:gd name="connsiteX9" fmla="*/ 132683 w 1578101"/>
                <a:gd name="connsiteY9" fmla="*/ 583120 h 888872"/>
                <a:gd name="connsiteX10" fmla="*/ 83153 w 1578101"/>
                <a:gd name="connsiteY10" fmla="*/ 583120 h 888872"/>
                <a:gd name="connsiteX11" fmla="*/ 0 w 1578101"/>
                <a:gd name="connsiteY11" fmla="*/ 583120 h 888872"/>
                <a:gd name="connsiteX12" fmla="*/ 0 w 1578101"/>
                <a:gd name="connsiteY12" fmla="*/ 60484 h 888872"/>
                <a:gd name="connsiteX13" fmla="*/ 60484 w 1578101"/>
                <a:gd name="connsiteY13" fmla="*/ 0 h 888872"/>
                <a:gd name="connsiteX14" fmla="*/ 1420939 w 1578101"/>
                <a:gd name="connsiteY14" fmla="*/ 0 h 888872"/>
                <a:gd name="connsiteX15" fmla="*/ 1420939 w 1578101"/>
                <a:gd name="connsiteY15" fmla="*/ 338328 h 888872"/>
                <a:gd name="connsiteX16" fmla="*/ 1420939 w 1578101"/>
                <a:gd name="connsiteY16" fmla="*/ 390716 h 888872"/>
                <a:gd name="connsiteX17" fmla="*/ 1481423 w 1578101"/>
                <a:gd name="connsiteY17" fmla="*/ 451199 h 888872"/>
                <a:gd name="connsiteX18" fmla="*/ 1575721 w 1578101"/>
                <a:gd name="connsiteY18" fmla="*/ 451199 h 888872"/>
                <a:gd name="connsiteX19" fmla="*/ 1578102 w 1578101"/>
                <a:gd name="connsiteY19" fmla="*/ 729996 h 888872"/>
                <a:gd name="connsiteX20" fmla="*/ 1496282 w 1578101"/>
                <a:gd name="connsiteY20" fmla="*/ 729996 h 888872"/>
                <a:gd name="connsiteX21" fmla="*/ 1423797 w 1578101"/>
                <a:gd name="connsiteY21" fmla="*/ 797624 h 888872"/>
                <a:gd name="connsiteX22" fmla="*/ 1423702 w 1578101"/>
                <a:gd name="connsiteY22" fmla="*/ 828389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8101" h="888872">
                  <a:moveTo>
                    <a:pt x="1423702" y="828389"/>
                  </a:moveTo>
                  <a:cubicBezTo>
                    <a:pt x="1423511" y="861632"/>
                    <a:pt x="1396460" y="888873"/>
                    <a:pt x="1363218" y="888873"/>
                  </a:cubicBezTo>
                  <a:lnTo>
                    <a:pt x="1012793" y="888873"/>
                  </a:lnTo>
                  <a:lnTo>
                    <a:pt x="797909" y="887063"/>
                  </a:lnTo>
                  <a:lnTo>
                    <a:pt x="797909" y="792004"/>
                  </a:lnTo>
                  <a:cubicBezTo>
                    <a:pt x="797909" y="753523"/>
                    <a:pt x="766381" y="721995"/>
                    <a:pt x="727900" y="721995"/>
                  </a:cubicBezTo>
                  <a:lnTo>
                    <a:pt x="398716" y="721995"/>
                  </a:lnTo>
                  <a:cubicBezTo>
                    <a:pt x="356425" y="721995"/>
                    <a:pt x="321373" y="689705"/>
                    <a:pt x="317945" y="647509"/>
                  </a:cubicBezTo>
                  <a:cubicBezTo>
                    <a:pt x="315087" y="611600"/>
                    <a:pt x="284797" y="583120"/>
                    <a:pt x="248126" y="583120"/>
                  </a:cubicBezTo>
                  <a:lnTo>
                    <a:pt x="132683" y="583120"/>
                  </a:lnTo>
                  <a:lnTo>
                    <a:pt x="83153" y="583120"/>
                  </a:lnTo>
                  <a:lnTo>
                    <a:pt x="0" y="583120"/>
                  </a:lnTo>
                  <a:lnTo>
                    <a:pt x="0" y="60484"/>
                  </a:lnTo>
                  <a:cubicBezTo>
                    <a:pt x="0" y="27242"/>
                    <a:pt x="27241" y="0"/>
                    <a:pt x="60484" y="0"/>
                  </a:cubicBezTo>
                  <a:lnTo>
                    <a:pt x="1420939" y="0"/>
                  </a:lnTo>
                  <a:lnTo>
                    <a:pt x="1420939" y="338328"/>
                  </a:lnTo>
                  <a:lnTo>
                    <a:pt x="1420939" y="390716"/>
                  </a:lnTo>
                  <a:cubicBezTo>
                    <a:pt x="1420939" y="423958"/>
                    <a:pt x="1448181" y="451199"/>
                    <a:pt x="1481423" y="451199"/>
                  </a:cubicBezTo>
                  <a:lnTo>
                    <a:pt x="1575721" y="451199"/>
                  </a:lnTo>
                  <a:lnTo>
                    <a:pt x="1578102" y="729996"/>
                  </a:lnTo>
                  <a:lnTo>
                    <a:pt x="1496282" y="729996"/>
                  </a:lnTo>
                  <a:cubicBezTo>
                    <a:pt x="1457801" y="729996"/>
                    <a:pt x="1423988" y="759047"/>
                    <a:pt x="1423797" y="797624"/>
                  </a:cubicBezTo>
                  <a:lnTo>
                    <a:pt x="1423702" y="828389"/>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7" name="Freeform: Shape 176">
              <a:extLst>
                <a:ext uri="{FF2B5EF4-FFF2-40B4-BE49-F238E27FC236}">
                  <a16:creationId xmlns:a16="http://schemas.microsoft.com/office/drawing/2014/main" id="{BBE050C0-428D-4917-B6FA-0476A9EBEB9E}"/>
                </a:ext>
              </a:extLst>
            </p:cNvPr>
            <p:cNvSpPr/>
            <p:nvPr/>
          </p:nvSpPr>
          <p:spPr>
            <a:xfrm>
              <a:off x="2589388" y="2358278"/>
              <a:ext cx="1112234" cy="1175003"/>
            </a:xfrm>
            <a:custGeom>
              <a:avLst/>
              <a:gdLst>
                <a:gd name="connsiteX0" fmla="*/ 162115 w 1112234"/>
                <a:gd name="connsiteY0" fmla="*/ 371475 h 1175003"/>
                <a:gd name="connsiteX1" fmla="*/ 162115 w 1112234"/>
                <a:gd name="connsiteY1" fmla="*/ 164402 h 1175003"/>
                <a:gd name="connsiteX2" fmla="*/ 219837 w 1112234"/>
                <a:gd name="connsiteY2" fmla="*/ 164116 h 1175003"/>
                <a:gd name="connsiteX3" fmla="*/ 246412 w 1112234"/>
                <a:gd name="connsiteY3" fmla="*/ 164116 h 1175003"/>
                <a:gd name="connsiteX4" fmla="*/ 322802 w 1112234"/>
                <a:gd name="connsiteY4" fmla="*/ 87725 h 1175003"/>
                <a:gd name="connsiteX5" fmla="*/ 322802 w 1112234"/>
                <a:gd name="connsiteY5" fmla="*/ 69723 h 1175003"/>
                <a:gd name="connsiteX6" fmla="*/ 279844 w 1112234"/>
                <a:gd name="connsiteY6" fmla="*/ 1143 h 1175003"/>
                <a:gd name="connsiteX7" fmla="*/ 876872 w 1112234"/>
                <a:gd name="connsiteY7" fmla="*/ 0 h 1175003"/>
                <a:gd name="connsiteX8" fmla="*/ 948309 w 1112234"/>
                <a:gd name="connsiteY8" fmla="*/ 69723 h 1175003"/>
                <a:gd name="connsiteX9" fmla="*/ 948309 w 1112234"/>
                <a:gd name="connsiteY9" fmla="*/ 87725 h 1175003"/>
                <a:gd name="connsiteX10" fmla="*/ 1024699 w 1112234"/>
                <a:gd name="connsiteY10" fmla="*/ 164116 h 1175003"/>
                <a:gd name="connsiteX11" fmla="*/ 1051274 w 1112234"/>
                <a:gd name="connsiteY11" fmla="*/ 164116 h 1175003"/>
                <a:gd name="connsiteX12" fmla="*/ 1112234 w 1112234"/>
                <a:gd name="connsiteY12" fmla="*/ 133636 h 1175003"/>
                <a:gd name="connsiteX13" fmla="*/ 1112234 w 1112234"/>
                <a:gd name="connsiteY13" fmla="*/ 584263 h 1175003"/>
                <a:gd name="connsiteX14" fmla="*/ 861346 w 1112234"/>
                <a:gd name="connsiteY14" fmla="*/ 584263 h 1175003"/>
                <a:gd name="connsiteX15" fmla="*/ 791337 w 1112234"/>
                <a:gd name="connsiteY15" fmla="*/ 654272 h 1175003"/>
                <a:gd name="connsiteX16" fmla="*/ 791337 w 1112234"/>
                <a:gd name="connsiteY16" fmla="*/ 678656 h 1175003"/>
                <a:gd name="connsiteX17" fmla="*/ 861346 w 1112234"/>
                <a:gd name="connsiteY17" fmla="*/ 748665 h 1175003"/>
                <a:gd name="connsiteX18" fmla="*/ 865441 w 1112234"/>
                <a:gd name="connsiteY18" fmla="*/ 748665 h 1175003"/>
                <a:gd name="connsiteX19" fmla="*/ 946213 w 1112234"/>
                <a:gd name="connsiteY19" fmla="*/ 823150 h 1175003"/>
                <a:gd name="connsiteX20" fmla="*/ 1016032 w 1112234"/>
                <a:gd name="connsiteY20" fmla="*/ 887539 h 1175003"/>
                <a:gd name="connsiteX21" fmla="*/ 1032796 w 1112234"/>
                <a:gd name="connsiteY21" fmla="*/ 887539 h 1175003"/>
                <a:gd name="connsiteX22" fmla="*/ 1112234 w 1112234"/>
                <a:gd name="connsiteY22" fmla="*/ 952786 h 1175003"/>
                <a:gd name="connsiteX23" fmla="*/ 1112234 w 1112234"/>
                <a:gd name="connsiteY23" fmla="*/ 1103948 h 1175003"/>
                <a:gd name="connsiteX24" fmla="*/ 1042225 w 1112234"/>
                <a:gd name="connsiteY24" fmla="*/ 1173956 h 1175003"/>
                <a:gd name="connsiteX25" fmla="*/ 743236 w 1112234"/>
                <a:gd name="connsiteY25" fmla="*/ 1173956 h 1175003"/>
                <a:gd name="connsiteX26" fmla="*/ 735330 w 1112234"/>
                <a:gd name="connsiteY26" fmla="*/ 1174337 h 1175003"/>
                <a:gd name="connsiteX27" fmla="*/ 720757 w 1112234"/>
                <a:gd name="connsiteY27" fmla="*/ 1175004 h 1175003"/>
                <a:gd name="connsiteX28" fmla="*/ 162782 w 1112234"/>
                <a:gd name="connsiteY28" fmla="*/ 1175004 h 1175003"/>
                <a:gd name="connsiteX29" fmla="*/ 162782 w 1112234"/>
                <a:gd name="connsiteY29" fmla="*/ 1111853 h 1175003"/>
                <a:gd name="connsiteX30" fmla="*/ 81820 w 1112234"/>
                <a:gd name="connsiteY30" fmla="*/ 1030891 h 1175003"/>
                <a:gd name="connsiteX31" fmla="*/ 70009 w 1112234"/>
                <a:gd name="connsiteY31" fmla="*/ 1030891 h 1175003"/>
                <a:gd name="connsiteX32" fmla="*/ 0 w 1112234"/>
                <a:gd name="connsiteY32" fmla="*/ 960882 h 1175003"/>
                <a:gd name="connsiteX33" fmla="*/ 0 w 1112234"/>
                <a:gd name="connsiteY33" fmla="*/ 522446 h 1175003"/>
                <a:gd name="connsiteX34" fmla="*/ 70009 w 1112234"/>
                <a:gd name="connsiteY34" fmla="*/ 452438 h 1175003"/>
                <a:gd name="connsiteX35" fmla="*/ 81153 w 1112234"/>
                <a:gd name="connsiteY35" fmla="*/ 452438 h 1175003"/>
                <a:gd name="connsiteX36" fmla="*/ 162115 w 1112234"/>
                <a:gd name="connsiteY36" fmla="*/ 371475 h 117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12234" h="1175003">
                  <a:moveTo>
                    <a:pt x="162115" y="371475"/>
                  </a:moveTo>
                  <a:lnTo>
                    <a:pt x="162115" y="164402"/>
                  </a:lnTo>
                  <a:lnTo>
                    <a:pt x="219837" y="164116"/>
                  </a:lnTo>
                  <a:lnTo>
                    <a:pt x="246412" y="164116"/>
                  </a:lnTo>
                  <a:cubicBezTo>
                    <a:pt x="288417" y="164116"/>
                    <a:pt x="322802" y="129730"/>
                    <a:pt x="322802" y="87725"/>
                  </a:cubicBezTo>
                  <a:lnTo>
                    <a:pt x="322802" y="69723"/>
                  </a:lnTo>
                  <a:cubicBezTo>
                    <a:pt x="322802" y="39719"/>
                    <a:pt x="305181" y="13621"/>
                    <a:pt x="279844" y="1143"/>
                  </a:cubicBezTo>
                  <a:cubicBezTo>
                    <a:pt x="462439" y="1143"/>
                    <a:pt x="695897" y="0"/>
                    <a:pt x="876872" y="0"/>
                  </a:cubicBezTo>
                  <a:cubicBezTo>
                    <a:pt x="939736" y="1524"/>
                    <a:pt x="948309" y="38767"/>
                    <a:pt x="948309" y="69723"/>
                  </a:cubicBezTo>
                  <a:lnTo>
                    <a:pt x="948309" y="87725"/>
                  </a:lnTo>
                  <a:cubicBezTo>
                    <a:pt x="948309" y="129730"/>
                    <a:pt x="982694" y="164116"/>
                    <a:pt x="1024699" y="164116"/>
                  </a:cubicBezTo>
                  <a:lnTo>
                    <a:pt x="1051274" y="164116"/>
                  </a:lnTo>
                  <a:cubicBezTo>
                    <a:pt x="1076134" y="164116"/>
                    <a:pt x="1098232" y="152114"/>
                    <a:pt x="1112234" y="133636"/>
                  </a:cubicBezTo>
                  <a:lnTo>
                    <a:pt x="1112234" y="584263"/>
                  </a:lnTo>
                  <a:lnTo>
                    <a:pt x="861346" y="584263"/>
                  </a:lnTo>
                  <a:cubicBezTo>
                    <a:pt x="822865" y="584263"/>
                    <a:pt x="791337" y="615791"/>
                    <a:pt x="791337" y="654272"/>
                  </a:cubicBezTo>
                  <a:lnTo>
                    <a:pt x="791337" y="678656"/>
                  </a:lnTo>
                  <a:cubicBezTo>
                    <a:pt x="791337" y="717137"/>
                    <a:pt x="822865" y="748665"/>
                    <a:pt x="861346" y="748665"/>
                  </a:cubicBezTo>
                  <a:lnTo>
                    <a:pt x="865441" y="748665"/>
                  </a:lnTo>
                  <a:cubicBezTo>
                    <a:pt x="907828" y="748665"/>
                    <a:pt x="942784" y="780955"/>
                    <a:pt x="946213" y="823150"/>
                  </a:cubicBezTo>
                  <a:cubicBezTo>
                    <a:pt x="949071" y="859060"/>
                    <a:pt x="979360" y="887539"/>
                    <a:pt x="1016032" y="887539"/>
                  </a:cubicBezTo>
                  <a:lnTo>
                    <a:pt x="1032796" y="887539"/>
                  </a:lnTo>
                  <a:cubicBezTo>
                    <a:pt x="1072039" y="887539"/>
                    <a:pt x="1104900" y="915638"/>
                    <a:pt x="1112234" y="952786"/>
                  </a:cubicBezTo>
                  <a:lnTo>
                    <a:pt x="1112234" y="1103948"/>
                  </a:lnTo>
                  <a:cubicBezTo>
                    <a:pt x="1112234" y="1142429"/>
                    <a:pt x="1080706" y="1173956"/>
                    <a:pt x="1042225" y="1173956"/>
                  </a:cubicBezTo>
                  <a:lnTo>
                    <a:pt x="743236" y="1173956"/>
                  </a:lnTo>
                  <a:cubicBezTo>
                    <a:pt x="740473" y="1173956"/>
                    <a:pt x="738092" y="1174052"/>
                    <a:pt x="735330" y="1174337"/>
                  </a:cubicBezTo>
                  <a:cubicBezTo>
                    <a:pt x="730567" y="1174814"/>
                    <a:pt x="725710" y="1175004"/>
                    <a:pt x="720757" y="1175004"/>
                  </a:cubicBezTo>
                  <a:lnTo>
                    <a:pt x="162782" y="1175004"/>
                  </a:lnTo>
                  <a:lnTo>
                    <a:pt x="162782" y="1111853"/>
                  </a:lnTo>
                  <a:cubicBezTo>
                    <a:pt x="162782" y="1067276"/>
                    <a:pt x="126397" y="1030891"/>
                    <a:pt x="81820" y="1030891"/>
                  </a:cubicBezTo>
                  <a:lnTo>
                    <a:pt x="70009" y="1030891"/>
                  </a:lnTo>
                  <a:cubicBezTo>
                    <a:pt x="31528" y="1030891"/>
                    <a:pt x="0" y="999363"/>
                    <a:pt x="0" y="960882"/>
                  </a:cubicBezTo>
                  <a:lnTo>
                    <a:pt x="0" y="522446"/>
                  </a:lnTo>
                  <a:cubicBezTo>
                    <a:pt x="0" y="483965"/>
                    <a:pt x="31528" y="452438"/>
                    <a:pt x="70009" y="452438"/>
                  </a:cubicBezTo>
                  <a:lnTo>
                    <a:pt x="81153" y="452438"/>
                  </a:lnTo>
                  <a:cubicBezTo>
                    <a:pt x="125730" y="452438"/>
                    <a:pt x="162115" y="416052"/>
                    <a:pt x="162115" y="371475"/>
                  </a:cubicBez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8" name="Freeform: Shape 177">
              <a:extLst>
                <a:ext uri="{FF2B5EF4-FFF2-40B4-BE49-F238E27FC236}">
                  <a16:creationId xmlns:a16="http://schemas.microsoft.com/office/drawing/2014/main" id="{8B9E31CB-38FF-4E31-A160-19C27FDDEC9A}"/>
                </a:ext>
              </a:extLst>
            </p:cNvPr>
            <p:cNvSpPr/>
            <p:nvPr/>
          </p:nvSpPr>
          <p:spPr>
            <a:xfrm>
              <a:off x="2763124" y="1790874"/>
              <a:ext cx="304800" cy="536924"/>
            </a:xfrm>
            <a:custGeom>
              <a:avLst/>
              <a:gdLst>
                <a:gd name="connsiteX0" fmla="*/ 303657 w 304800"/>
                <a:gd name="connsiteY0" fmla="*/ 536639 h 536924"/>
                <a:gd name="connsiteX1" fmla="*/ 304800 w 304800"/>
                <a:gd name="connsiteY1" fmla="*/ 57626 h 536924"/>
                <a:gd name="connsiteX2" fmla="*/ 247174 w 304800"/>
                <a:gd name="connsiteY2" fmla="*/ 0 h 536924"/>
                <a:gd name="connsiteX3" fmla="*/ 227076 w 304800"/>
                <a:gd name="connsiteY3" fmla="*/ 0 h 536924"/>
                <a:gd name="connsiteX4" fmla="*/ 169450 w 304800"/>
                <a:gd name="connsiteY4" fmla="*/ 57626 h 536924"/>
                <a:gd name="connsiteX5" fmla="*/ 169450 w 304800"/>
                <a:gd name="connsiteY5" fmla="*/ 66866 h 536924"/>
                <a:gd name="connsiteX6" fmla="*/ 88487 w 304800"/>
                <a:gd name="connsiteY6" fmla="*/ 147828 h 536924"/>
                <a:gd name="connsiteX7" fmla="*/ 76390 w 304800"/>
                <a:gd name="connsiteY7" fmla="*/ 147828 h 536924"/>
                <a:gd name="connsiteX8" fmla="*/ 0 w 304800"/>
                <a:gd name="connsiteY8" fmla="*/ 224219 h 536924"/>
                <a:gd name="connsiteX9" fmla="*/ 0 w 304800"/>
                <a:gd name="connsiteY9" fmla="*/ 432340 h 536924"/>
                <a:gd name="connsiteX10" fmla="*/ 0 w 304800"/>
                <a:gd name="connsiteY10" fmla="*/ 434531 h 536924"/>
                <a:gd name="connsiteX11" fmla="*/ 0 w 304800"/>
                <a:gd name="connsiteY11" fmla="*/ 439579 h 536924"/>
                <a:gd name="connsiteX12" fmla="*/ 0 w 304800"/>
                <a:gd name="connsiteY12" fmla="*/ 441770 h 536924"/>
                <a:gd name="connsiteX13" fmla="*/ 0 w 304800"/>
                <a:gd name="connsiteY13" fmla="*/ 459772 h 536924"/>
                <a:gd name="connsiteX14" fmla="*/ 76390 w 304800"/>
                <a:gd name="connsiteY14" fmla="*/ 536162 h 536924"/>
                <a:gd name="connsiteX15" fmla="*/ 94107 w 304800"/>
                <a:gd name="connsiteY15" fmla="*/ 536162 h 536924"/>
                <a:gd name="connsiteX16" fmla="*/ 117824 w 304800"/>
                <a:gd name="connsiteY16" fmla="*/ 536924 h 536924"/>
                <a:gd name="connsiteX17" fmla="*/ 303657 w 304800"/>
                <a:gd name="connsiteY17" fmla="*/ 536639 h 53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4800" h="536924">
                  <a:moveTo>
                    <a:pt x="303657" y="536639"/>
                  </a:moveTo>
                  <a:lnTo>
                    <a:pt x="304800" y="57626"/>
                  </a:lnTo>
                  <a:cubicBezTo>
                    <a:pt x="304800" y="25908"/>
                    <a:pt x="278892" y="0"/>
                    <a:pt x="247174" y="0"/>
                  </a:cubicBezTo>
                  <a:lnTo>
                    <a:pt x="227076" y="0"/>
                  </a:lnTo>
                  <a:cubicBezTo>
                    <a:pt x="195358" y="0"/>
                    <a:pt x="169450" y="25908"/>
                    <a:pt x="169450" y="57626"/>
                  </a:cubicBezTo>
                  <a:lnTo>
                    <a:pt x="169450" y="66866"/>
                  </a:lnTo>
                  <a:cubicBezTo>
                    <a:pt x="169450" y="111443"/>
                    <a:pt x="133064" y="147828"/>
                    <a:pt x="88487" y="147828"/>
                  </a:cubicBezTo>
                  <a:lnTo>
                    <a:pt x="76390" y="147828"/>
                  </a:lnTo>
                  <a:cubicBezTo>
                    <a:pt x="34385" y="147828"/>
                    <a:pt x="0" y="182213"/>
                    <a:pt x="0" y="224219"/>
                  </a:cubicBezTo>
                  <a:lnTo>
                    <a:pt x="0" y="432340"/>
                  </a:lnTo>
                  <a:cubicBezTo>
                    <a:pt x="0" y="433102"/>
                    <a:pt x="0" y="433864"/>
                    <a:pt x="0" y="434531"/>
                  </a:cubicBezTo>
                  <a:cubicBezTo>
                    <a:pt x="95" y="436340"/>
                    <a:pt x="95" y="437864"/>
                    <a:pt x="0" y="439579"/>
                  </a:cubicBezTo>
                  <a:cubicBezTo>
                    <a:pt x="0" y="440341"/>
                    <a:pt x="0" y="441008"/>
                    <a:pt x="0" y="441770"/>
                  </a:cubicBezTo>
                  <a:lnTo>
                    <a:pt x="0" y="459772"/>
                  </a:lnTo>
                  <a:cubicBezTo>
                    <a:pt x="0" y="501777"/>
                    <a:pt x="34385" y="536162"/>
                    <a:pt x="76390" y="536162"/>
                  </a:cubicBezTo>
                  <a:lnTo>
                    <a:pt x="94107" y="536162"/>
                  </a:lnTo>
                  <a:cubicBezTo>
                    <a:pt x="102775" y="536162"/>
                    <a:pt x="108871" y="536924"/>
                    <a:pt x="117824" y="536924"/>
                  </a:cubicBezTo>
                  <a:cubicBezTo>
                    <a:pt x="176022" y="536924"/>
                    <a:pt x="238982" y="536829"/>
                    <a:pt x="303657" y="536639"/>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79" name="Freeform: Shape 178">
              <a:extLst>
                <a:ext uri="{FF2B5EF4-FFF2-40B4-BE49-F238E27FC236}">
                  <a16:creationId xmlns:a16="http://schemas.microsoft.com/office/drawing/2014/main" id="{2104DE44-BFDE-4BFD-A680-43AF552CD7E0}"/>
                </a:ext>
              </a:extLst>
            </p:cNvPr>
            <p:cNvSpPr/>
            <p:nvPr/>
          </p:nvSpPr>
          <p:spPr>
            <a:xfrm>
              <a:off x="3109262" y="2015378"/>
              <a:ext cx="266318" cy="238580"/>
            </a:xfrm>
            <a:custGeom>
              <a:avLst/>
              <a:gdLst>
                <a:gd name="connsiteX0" fmla="*/ 208693 w 266318"/>
                <a:gd name="connsiteY0" fmla="*/ 71533 h 238580"/>
                <a:gd name="connsiteX1" fmla="*/ 188690 w 266318"/>
                <a:gd name="connsiteY1" fmla="*/ 71533 h 238580"/>
                <a:gd name="connsiteX2" fmla="*/ 183547 w 266318"/>
                <a:gd name="connsiteY2" fmla="*/ 71818 h 238580"/>
                <a:gd name="connsiteX3" fmla="*/ 183547 w 266318"/>
                <a:gd name="connsiteY3" fmla="*/ 15907 h 238580"/>
                <a:gd name="connsiteX4" fmla="*/ 148876 w 266318"/>
                <a:gd name="connsiteY4" fmla="*/ 286 h 238580"/>
                <a:gd name="connsiteX5" fmla="*/ 136779 w 266318"/>
                <a:gd name="connsiteY5" fmla="*/ 286 h 238580"/>
                <a:gd name="connsiteX6" fmla="*/ 46006 w 266318"/>
                <a:gd name="connsiteY6" fmla="*/ 0 h 238580"/>
                <a:gd name="connsiteX7" fmla="*/ 0 w 266318"/>
                <a:gd name="connsiteY7" fmla="*/ 46006 h 238580"/>
                <a:gd name="connsiteX8" fmla="*/ 0 w 266318"/>
                <a:gd name="connsiteY8" fmla="*/ 134969 h 238580"/>
                <a:gd name="connsiteX9" fmla="*/ 0 w 266318"/>
                <a:gd name="connsiteY9" fmla="*/ 174403 h 238580"/>
                <a:gd name="connsiteX10" fmla="*/ 0 w 266318"/>
                <a:gd name="connsiteY10" fmla="*/ 177451 h 238580"/>
                <a:gd name="connsiteX11" fmla="*/ 0 w 266318"/>
                <a:gd name="connsiteY11" fmla="*/ 178784 h 238580"/>
                <a:gd name="connsiteX12" fmla="*/ 0 w 266318"/>
                <a:gd name="connsiteY12" fmla="*/ 189643 h 238580"/>
                <a:gd name="connsiteX13" fmla="*/ 48768 w 266318"/>
                <a:gd name="connsiteY13" fmla="*/ 238411 h 238580"/>
                <a:gd name="connsiteX14" fmla="*/ 56674 w 266318"/>
                <a:gd name="connsiteY14" fmla="*/ 238411 h 238580"/>
                <a:gd name="connsiteX15" fmla="*/ 180213 w 266318"/>
                <a:gd name="connsiteY15" fmla="*/ 238411 h 238580"/>
                <a:gd name="connsiteX16" fmla="*/ 188690 w 266318"/>
                <a:gd name="connsiteY16" fmla="*/ 238411 h 238580"/>
                <a:gd name="connsiteX17" fmla="*/ 208693 w 266318"/>
                <a:gd name="connsiteY17" fmla="*/ 238411 h 238580"/>
                <a:gd name="connsiteX18" fmla="*/ 266319 w 266318"/>
                <a:gd name="connsiteY18" fmla="*/ 180784 h 238580"/>
                <a:gd name="connsiteX19" fmla="*/ 266319 w 266318"/>
                <a:gd name="connsiteY19" fmla="*/ 129159 h 238580"/>
                <a:gd name="connsiteX20" fmla="*/ 208693 w 266318"/>
                <a:gd name="connsiteY20" fmla="*/ 71533 h 23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6318" h="238580">
                  <a:moveTo>
                    <a:pt x="208693" y="71533"/>
                  </a:moveTo>
                  <a:lnTo>
                    <a:pt x="188690" y="71533"/>
                  </a:lnTo>
                  <a:cubicBezTo>
                    <a:pt x="186976" y="71533"/>
                    <a:pt x="185261" y="71628"/>
                    <a:pt x="183547" y="71818"/>
                  </a:cubicBezTo>
                  <a:lnTo>
                    <a:pt x="183547" y="15907"/>
                  </a:lnTo>
                  <a:cubicBezTo>
                    <a:pt x="183547" y="-3143"/>
                    <a:pt x="167926" y="286"/>
                    <a:pt x="148876" y="286"/>
                  </a:cubicBezTo>
                  <a:lnTo>
                    <a:pt x="136779" y="286"/>
                  </a:lnTo>
                  <a:cubicBezTo>
                    <a:pt x="117729" y="286"/>
                    <a:pt x="46006" y="0"/>
                    <a:pt x="46006" y="0"/>
                  </a:cubicBezTo>
                  <a:cubicBezTo>
                    <a:pt x="20669" y="0"/>
                    <a:pt x="0" y="20669"/>
                    <a:pt x="0" y="46006"/>
                  </a:cubicBezTo>
                  <a:lnTo>
                    <a:pt x="0" y="134969"/>
                  </a:lnTo>
                  <a:cubicBezTo>
                    <a:pt x="0" y="135446"/>
                    <a:pt x="0" y="173926"/>
                    <a:pt x="0" y="174403"/>
                  </a:cubicBezTo>
                  <a:cubicBezTo>
                    <a:pt x="0" y="175450"/>
                    <a:pt x="0" y="176403"/>
                    <a:pt x="0" y="177451"/>
                  </a:cubicBezTo>
                  <a:cubicBezTo>
                    <a:pt x="0" y="177927"/>
                    <a:pt x="0" y="178308"/>
                    <a:pt x="0" y="178784"/>
                  </a:cubicBezTo>
                  <a:lnTo>
                    <a:pt x="0" y="189643"/>
                  </a:lnTo>
                  <a:cubicBezTo>
                    <a:pt x="0" y="216503"/>
                    <a:pt x="22003" y="238411"/>
                    <a:pt x="48768" y="238411"/>
                  </a:cubicBezTo>
                  <a:lnTo>
                    <a:pt x="56674" y="238411"/>
                  </a:lnTo>
                  <a:cubicBezTo>
                    <a:pt x="61913" y="238411"/>
                    <a:pt x="142494" y="238506"/>
                    <a:pt x="180213" y="238411"/>
                  </a:cubicBezTo>
                  <a:cubicBezTo>
                    <a:pt x="182975" y="238792"/>
                    <a:pt x="185833" y="238411"/>
                    <a:pt x="188690" y="238411"/>
                  </a:cubicBezTo>
                  <a:lnTo>
                    <a:pt x="208693" y="238411"/>
                  </a:lnTo>
                  <a:cubicBezTo>
                    <a:pt x="240411" y="238411"/>
                    <a:pt x="266319" y="212503"/>
                    <a:pt x="266319" y="180784"/>
                  </a:cubicBezTo>
                  <a:lnTo>
                    <a:pt x="266319" y="129159"/>
                  </a:lnTo>
                  <a:cubicBezTo>
                    <a:pt x="266319" y="97441"/>
                    <a:pt x="240411" y="71533"/>
                    <a:pt x="208693" y="71533"/>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0" name="Freeform: Shape 179">
              <a:extLst>
                <a:ext uri="{FF2B5EF4-FFF2-40B4-BE49-F238E27FC236}">
                  <a16:creationId xmlns:a16="http://schemas.microsoft.com/office/drawing/2014/main" id="{E9425343-BE95-4DEA-85AD-C655A6887FDE}"/>
                </a:ext>
              </a:extLst>
            </p:cNvPr>
            <p:cNvSpPr/>
            <p:nvPr/>
          </p:nvSpPr>
          <p:spPr>
            <a:xfrm>
              <a:off x="2926191" y="4271089"/>
              <a:ext cx="135255" cy="274415"/>
            </a:xfrm>
            <a:custGeom>
              <a:avLst/>
              <a:gdLst>
                <a:gd name="connsiteX0" fmla="*/ 57626 w 135255"/>
                <a:gd name="connsiteY0" fmla="*/ 274415 h 274415"/>
                <a:gd name="connsiteX1" fmla="*/ 77629 w 135255"/>
                <a:gd name="connsiteY1" fmla="*/ 274415 h 274415"/>
                <a:gd name="connsiteX2" fmla="*/ 135255 w 135255"/>
                <a:gd name="connsiteY2" fmla="*/ 216789 h 274415"/>
                <a:gd name="connsiteX3" fmla="*/ 135255 w 135255"/>
                <a:gd name="connsiteY3" fmla="*/ 57626 h 274415"/>
                <a:gd name="connsiteX4" fmla="*/ 77629 w 135255"/>
                <a:gd name="connsiteY4" fmla="*/ 0 h 274415"/>
                <a:gd name="connsiteX5" fmla="*/ 57626 w 135255"/>
                <a:gd name="connsiteY5" fmla="*/ 0 h 274415"/>
                <a:gd name="connsiteX6" fmla="*/ 0 w 135255"/>
                <a:gd name="connsiteY6" fmla="*/ 57626 h 274415"/>
                <a:gd name="connsiteX7" fmla="*/ 0 w 135255"/>
                <a:gd name="connsiteY7" fmla="*/ 216789 h 274415"/>
                <a:gd name="connsiteX8" fmla="*/ 57626 w 135255"/>
                <a:gd name="connsiteY8" fmla="*/ 274415 h 274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255" h="274415">
                  <a:moveTo>
                    <a:pt x="57626" y="274415"/>
                  </a:moveTo>
                  <a:lnTo>
                    <a:pt x="77629" y="274415"/>
                  </a:lnTo>
                  <a:cubicBezTo>
                    <a:pt x="109347" y="274415"/>
                    <a:pt x="135255" y="248507"/>
                    <a:pt x="135255" y="216789"/>
                  </a:cubicBezTo>
                  <a:lnTo>
                    <a:pt x="135255" y="57626"/>
                  </a:lnTo>
                  <a:cubicBezTo>
                    <a:pt x="135255" y="25908"/>
                    <a:pt x="109347" y="0"/>
                    <a:pt x="77629" y="0"/>
                  </a:cubicBezTo>
                  <a:lnTo>
                    <a:pt x="57626" y="0"/>
                  </a:lnTo>
                  <a:cubicBezTo>
                    <a:pt x="25908" y="0"/>
                    <a:pt x="0" y="25908"/>
                    <a:pt x="0" y="57626"/>
                  </a:cubicBezTo>
                  <a:lnTo>
                    <a:pt x="0" y="216789"/>
                  </a:lnTo>
                  <a:cubicBezTo>
                    <a:pt x="0" y="248412"/>
                    <a:pt x="25908" y="274415"/>
                    <a:pt x="57626" y="274415"/>
                  </a:cubicBez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1" name="Freeform: Shape 180">
              <a:extLst>
                <a:ext uri="{FF2B5EF4-FFF2-40B4-BE49-F238E27FC236}">
                  <a16:creationId xmlns:a16="http://schemas.microsoft.com/office/drawing/2014/main" id="{EC26F890-1BF5-4511-A1AD-26714D9D4878}"/>
                </a:ext>
              </a:extLst>
            </p:cNvPr>
            <p:cNvSpPr/>
            <p:nvPr/>
          </p:nvSpPr>
          <p:spPr>
            <a:xfrm>
              <a:off x="2129520" y="2520773"/>
              <a:ext cx="621982" cy="435008"/>
            </a:xfrm>
            <a:custGeom>
              <a:avLst/>
              <a:gdLst>
                <a:gd name="connsiteX0" fmla="*/ 331280 w 621982"/>
                <a:gd name="connsiteY0" fmla="*/ 2 h 435008"/>
                <a:gd name="connsiteX1" fmla="*/ 247841 w 621982"/>
                <a:gd name="connsiteY1" fmla="*/ 83441 h 435008"/>
                <a:gd name="connsiteX2" fmla="*/ 247841 w 621982"/>
                <a:gd name="connsiteY2" fmla="*/ 146592 h 435008"/>
                <a:gd name="connsiteX3" fmla="*/ 83439 w 621982"/>
                <a:gd name="connsiteY3" fmla="*/ 146592 h 435008"/>
                <a:gd name="connsiteX4" fmla="*/ 0 w 621982"/>
                <a:gd name="connsiteY4" fmla="*/ 230030 h 435008"/>
                <a:gd name="connsiteX5" fmla="*/ 0 w 621982"/>
                <a:gd name="connsiteY5" fmla="*/ 283751 h 435008"/>
                <a:gd name="connsiteX6" fmla="*/ 232410 w 621982"/>
                <a:gd name="connsiteY6" fmla="*/ 283751 h 435008"/>
                <a:gd name="connsiteX7" fmla="*/ 315849 w 621982"/>
                <a:gd name="connsiteY7" fmla="*/ 367190 h 435008"/>
                <a:gd name="connsiteX8" fmla="*/ 393001 w 621982"/>
                <a:gd name="connsiteY8" fmla="*/ 435009 h 435008"/>
                <a:gd name="connsiteX9" fmla="*/ 459867 w 621982"/>
                <a:gd name="connsiteY9" fmla="*/ 434437 h 435008"/>
                <a:gd name="connsiteX10" fmla="*/ 459867 w 621982"/>
                <a:gd name="connsiteY10" fmla="*/ 360142 h 435008"/>
                <a:gd name="connsiteX11" fmla="*/ 529876 w 621982"/>
                <a:gd name="connsiteY11" fmla="*/ 290133 h 435008"/>
                <a:gd name="connsiteX12" fmla="*/ 541020 w 621982"/>
                <a:gd name="connsiteY12" fmla="*/ 290133 h 435008"/>
                <a:gd name="connsiteX13" fmla="*/ 621983 w 621982"/>
                <a:gd name="connsiteY13" fmla="*/ 209171 h 435008"/>
                <a:gd name="connsiteX14" fmla="*/ 621983 w 621982"/>
                <a:gd name="connsiteY14" fmla="*/ 2097 h 435008"/>
                <a:gd name="connsiteX15" fmla="*/ 331280 w 621982"/>
                <a:gd name="connsiteY15" fmla="*/ 2 h 43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1982" h="435008">
                  <a:moveTo>
                    <a:pt x="331280" y="2"/>
                  </a:moveTo>
                  <a:cubicBezTo>
                    <a:pt x="285369" y="-284"/>
                    <a:pt x="247841" y="37530"/>
                    <a:pt x="247841" y="83441"/>
                  </a:cubicBezTo>
                  <a:lnTo>
                    <a:pt x="247841" y="146592"/>
                  </a:lnTo>
                  <a:lnTo>
                    <a:pt x="83439" y="146592"/>
                  </a:lnTo>
                  <a:cubicBezTo>
                    <a:pt x="37529" y="146592"/>
                    <a:pt x="0" y="184120"/>
                    <a:pt x="0" y="230030"/>
                  </a:cubicBezTo>
                  <a:lnTo>
                    <a:pt x="0" y="283751"/>
                  </a:lnTo>
                  <a:lnTo>
                    <a:pt x="232410" y="283751"/>
                  </a:lnTo>
                  <a:cubicBezTo>
                    <a:pt x="278321" y="283751"/>
                    <a:pt x="315849" y="321280"/>
                    <a:pt x="315849" y="367190"/>
                  </a:cubicBezTo>
                  <a:cubicBezTo>
                    <a:pt x="312706" y="406052"/>
                    <a:pt x="339947" y="427103"/>
                    <a:pt x="393001" y="435009"/>
                  </a:cubicBezTo>
                  <a:lnTo>
                    <a:pt x="459867" y="434437"/>
                  </a:lnTo>
                  <a:lnTo>
                    <a:pt x="459867" y="360142"/>
                  </a:lnTo>
                  <a:cubicBezTo>
                    <a:pt x="459867" y="321661"/>
                    <a:pt x="491395" y="290133"/>
                    <a:pt x="529876" y="290133"/>
                  </a:cubicBezTo>
                  <a:lnTo>
                    <a:pt x="541020" y="290133"/>
                  </a:lnTo>
                  <a:cubicBezTo>
                    <a:pt x="585597" y="290133"/>
                    <a:pt x="621983" y="253748"/>
                    <a:pt x="621983" y="209171"/>
                  </a:cubicBezTo>
                  <a:lnTo>
                    <a:pt x="621983" y="2097"/>
                  </a:lnTo>
                  <a:lnTo>
                    <a:pt x="331280" y="2"/>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2" name="Freeform: Shape 181">
              <a:extLst>
                <a:ext uri="{FF2B5EF4-FFF2-40B4-BE49-F238E27FC236}">
                  <a16:creationId xmlns:a16="http://schemas.microsoft.com/office/drawing/2014/main" id="{621359D7-1EE5-4D39-BB9C-08FF8CB994F2}"/>
                </a:ext>
              </a:extLst>
            </p:cNvPr>
            <p:cNvSpPr/>
            <p:nvPr/>
          </p:nvSpPr>
          <p:spPr>
            <a:xfrm>
              <a:off x="1962262" y="2804429"/>
              <a:ext cx="627126" cy="447484"/>
            </a:xfrm>
            <a:custGeom>
              <a:avLst/>
              <a:gdLst>
                <a:gd name="connsiteX0" fmla="*/ 627126 w 627126"/>
                <a:gd name="connsiteY0" fmla="*/ 447485 h 447484"/>
                <a:gd name="connsiteX1" fmla="*/ 627126 w 627126"/>
                <a:gd name="connsiteY1" fmla="*/ 150686 h 447484"/>
                <a:gd name="connsiteX2" fmla="*/ 560260 w 627126"/>
                <a:gd name="connsiteY2" fmla="*/ 151257 h 447484"/>
                <a:gd name="connsiteX3" fmla="*/ 483108 w 627126"/>
                <a:gd name="connsiteY3" fmla="*/ 83439 h 447484"/>
                <a:gd name="connsiteX4" fmla="*/ 399669 w 627126"/>
                <a:gd name="connsiteY4" fmla="*/ 0 h 447484"/>
                <a:gd name="connsiteX5" fmla="*/ 168212 w 627126"/>
                <a:gd name="connsiteY5" fmla="*/ 0 h 447484"/>
                <a:gd name="connsiteX6" fmla="*/ 168212 w 627126"/>
                <a:gd name="connsiteY6" fmla="*/ 69437 h 447484"/>
                <a:gd name="connsiteX7" fmla="*/ 84106 w 627126"/>
                <a:gd name="connsiteY7" fmla="*/ 158401 h 447484"/>
                <a:gd name="connsiteX8" fmla="*/ 0 w 627126"/>
                <a:gd name="connsiteY8" fmla="*/ 158401 h 447484"/>
                <a:gd name="connsiteX9" fmla="*/ 381 w 627126"/>
                <a:gd name="connsiteY9" fmla="*/ 212788 h 447484"/>
                <a:gd name="connsiteX10" fmla="*/ 83820 w 627126"/>
                <a:gd name="connsiteY10" fmla="*/ 296228 h 447484"/>
                <a:gd name="connsiteX11" fmla="*/ 225457 w 627126"/>
                <a:gd name="connsiteY11" fmla="*/ 296228 h 447484"/>
                <a:gd name="connsiteX12" fmla="*/ 318421 w 627126"/>
                <a:gd name="connsiteY12" fmla="*/ 364046 h 447484"/>
                <a:gd name="connsiteX13" fmla="*/ 401860 w 627126"/>
                <a:gd name="connsiteY13" fmla="*/ 447485 h 447484"/>
                <a:gd name="connsiteX14" fmla="*/ 627126 w 627126"/>
                <a:gd name="connsiteY14" fmla="*/ 447485 h 447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7126" h="447484">
                  <a:moveTo>
                    <a:pt x="627126" y="447485"/>
                  </a:moveTo>
                  <a:lnTo>
                    <a:pt x="627126" y="150686"/>
                  </a:lnTo>
                  <a:lnTo>
                    <a:pt x="560260" y="151257"/>
                  </a:lnTo>
                  <a:cubicBezTo>
                    <a:pt x="507301" y="143351"/>
                    <a:pt x="479965" y="122301"/>
                    <a:pt x="483108" y="83439"/>
                  </a:cubicBezTo>
                  <a:cubicBezTo>
                    <a:pt x="483108" y="37529"/>
                    <a:pt x="445580" y="0"/>
                    <a:pt x="399669" y="0"/>
                  </a:cubicBezTo>
                  <a:lnTo>
                    <a:pt x="168212" y="0"/>
                  </a:lnTo>
                  <a:lnTo>
                    <a:pt x="168212" y="69437"/>
                  </a:lnTo>
                  <a:cubicBezTo>
                    <a:pt x="168212" y="115348"/>
                    <a:pt x="130016" y="158401"/>
                    <a:pt x="84106" y="158401"/>
                  </a:cubicBezTo>
                  <a:lnTo>
                    <a:pt x="0" y="158401"/>
                  </a:lnTo>
                  <a:lnTo>
                    <a:pt x="381" y="212788"/>
                  </a:lnTo>
                  <a:cubicBezTo>
                    <a:pt x="667" y="258699"/>
                    <a:pt x="37909" y="296228"/>
                    <a:pt x="83820" y="296228"/>
                  </a:cubicBezTo>
                  <a:lnTo>
                    <a:pt x="225457" y="296228"/>
                  </a:lnTo>
                  <a:cubicBezTo>
                    <a:pt x="307753" y="293180"/>
                    <a:pt x="320326" y="324993"/>
                    <a:pt x="318421" y="364046"/>
                  </a:cubicBezTo>
                  <a:cubicBezTo>
                    <a:pt x="318421" y="409956"/>
                    <a:pt x="355949" y="447485"/>
                    <a:pt x="401860" y="447485"/>
                  </a:cubicBezTo>
                  <a:lnTo>
                    <a:pt x="627126" y="447485"/>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3" name="Freeform: Shape 182">
              <a:extLst>
                <a:ext uri="{FF2B5EF4-FFF2-40B4-BE49-F238E27FC236}">
                  <a16:creationId xmlns:a16="http://schemas.microsoft.com/office/drawing/2014/main" id="{4CF09B19-85C5-42E8-A912-AF948F6D3DB9}"/>
                </a:ext>
              </a:extLst>
            </p:cNvPr>
            <p:cNvSpPr/>
            <p:nvPr/>
          </p:nvSpPr>
          <p:spPr>
            <a:xfrm>
              <a:off x="2437369" y="3095990"/>
              <a:ext cx="152019" cy="156019"/>
            </a:xfrm>
            <a:custGeom>
              <a:avLst/>
              <a:gdLst>
                <a:gd name="connsiteX0" fmla="*/ 152019 w 152019"/>
                <a:gd name="connsiteY0" fmla="*/ 0 h 156019"/>
                <a:gd name="connsiteX1" fmla="*/ 57626 w 152019"/>
                <a:gd name="connsiteY1" fmla="*/ 0 h 156019"/>
                <a:gd name="connsiteX2" fmla="*/ 0 w 152019"/>
                <a:gd name="connsiteY2" fmla="*/ 57626 h 156019"/>
                <a:gd name="connsiteX3" fmla="*/ 0 w 152019"/>
                <a:gd name="connsiteY3" fmla="*/ 156019 h 156019"/>
                <a:gd name="connsiteX4" fmla="*/ 152019 w 152019"/>
                <a:gd name="connsiteY4" fmla="*/ 156019 h 156019"/>
                <a:gd name="connsiteX5" fmla="*/ 152019 w 152019"/>
                <a:gd name="connsiteY5" fmla="*/ 0 h 15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019" h="156019">
                  <a:moveTo>
                    <a:pt x="152019" y="0"/>
                  </a:moveTo>
                  <a:lnTo>
                    <a:pt x="57626" y="0"/>
                  </a:lnTo>
                  <a:cubicBezTo>
                    <a:pt x="25908" y="0"/>
                    <a:pt x="0" y="25908"/>
                    <a:pt x="0" y="57626"/>
                  </a:cubicBezTo>
                  <a:lnTo>
                    <a:pt x="0" y="156019"/>
                  </a:lnTo>
                  <a:lnTo>
                    <a:pt x="152019" y="156019"/>
                  </a:lnTo>
                  <a:lnTo>
                    <a:pt x="152019" y="0"/>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4" name="Freeform: Shape 183">
              <a:extLst>
                <a:ext uri="{FF2B5EF4-FFF2-40B4-BE49-F238E27FC236}">
                  <a16:creationId xmlns:a16="http://schemas.microsoft.com/office/drawing/2014/main" id="{76151290-266A-4468-B6E6-919E9BE7918C}"/>
                </a:ext>
              </a:extLst>
            </p:cNvPr>
            <p:cNvSpPr/>
            <p:nvPr/>
          </p:nvSpPr>
          <p:spPr>
            <a:xfrm>
              <a:off x="866029" y="2961973"/>
              <a:ext cx="1885569" cy="1438655"/>
            </a:xfrm>
            <a:custGeom>
              <a:avLst/>
              <a:gdLst>
                <a:gd name="connsiteX0" fmla="*/ 945452 w 1885569"/>
                <a:gd name="connsiteY0" fmla="*/ 114776 h 1438655"/>
                <a:gd name="connsiteX1" fmla="*/ 945452 w 1885569"/>
                <a:gd name="connsiteY1" fmla="*/ 205835 h 1438655"/>
                <a:gd name="connsiteX2" fmla="*/ 864489 w 1885569"/>
                <a:gd name="connsiteY2" fmla="*/ 286798 h 1438655"/>
                <a:gd name="connsiteX3" fmla="*/ 558165 w 1885569"/>
                <a:gd name="connsiteY3" fmla="*/ 286798 h 1438655"/>
                <a:gd name="connsiteX4" fmla="*/ 475393 w 1885569"/>
                <a:gd name="connsiteY4" fmla="*/ 359759 h 1438655"/>
                <a:gd name="connsiteX5" fmla="*/ 395002 w 1885569"/>
                <a:gd name="connsiteY5" fmla="*/ 430530 h 1438655"/>
                <a:gd name="connsiteX6" fmla="*/ 57626 w 1885569"/>
                <a:gd name="connsiteY6" fmla="*/ 430530 h 1438655"/>
                <a:gd name="connsiteX7" fmla="*/ 0 w 1885569"/>
                <a:gd name="connsiteY7" fmla="*/ 488156 h 1438655"/>
                <a:gd name="connsiteX8" fmla="*/ 0 w 1885569"/>
                <a:gd name="connsiteY8" fmla="*/ 508159 h 1438655"/>
                <a:gd name="connsiteX9" fmla="*/ 57626 w 1885569"/>
                <a:gd name="connsiteY9" fmla="*/ 565785 h 1438655"/>
                <a:gd name="connsiteX10" fmla="*/ 222885 w 1885569"/>
                <a:gd name="connsiteY10" fmla="*/ 565785 h 1438655"/>
                <a:gd name="connsiteX11" fmla="*/ 303848 w 1885569"/>
                <a:gd name="connsiteY11" fmla="*/ 645890 h 1438655"/>
                <a:gd name="connsiteX12" fmla="*/ 361474 w 1885569"/>
                <a:gd name="connsiteY12" fmla="*/ 702850 h 1438655"/>
                <a:gd name="connsiteX13" fmla="*/ 550736 w 1885569"/>
                <a:gd name="connsiteY13" fmla="*/ 702850 h 1438655"/>
                <a:gd name="connsiteX14" fmla="*/ 631698 w 1885569"/>
                <a:gd name="connsiteY14" fmla="*/ 783812 h 1438655"/>
                <a:gd name="connsiteX15" fmla="*/ 631698 w 1885569"/>
                <a:gd name="connsiteY15" fmla="*/ 924687 h 1438655"/>
                <a:gd name="connsiteX16" fmla="*/ 550736 w 1885569"/>
                <a:gd name="connsiteY16" fmla="*/ 1005649 h 1438655"/>
                <a:gd name="connsiteX17" fmla="*/ 536257 w 1885569"/>
                <a:gd name="connsiteY17" fmla="*/ 1005649 h 1438655"/>
                <a:gd name="connsiteX18" fmla="*/ 478631 w 1885569"/>
                <a:gd name="connsiteY18" fmla="*/ 1063276 h 1438655"/>
                <a:gd name="connsiteX19" fmla="*/ 478631 w 1885569"/>
                <a:gd name="connsiteY19" fmla="*/ 1220914 h 1438655"/>
                <a:gd name="connsiteX20" fmla="*/ 397669 w 1885569"/>
                <a:gd name="connsiteY20" fmla="*/ 1301877 h 1438655"/>
                <a:gd name="connsiteX21" fmla="*/ 883634 w 1885569"/>
                <a:gd name="connsiteY21" fmla="*/ 1301877 h 1438655"/>
                <a:gd name="connsiteX22" fmla="*/ 941261 w 1885569"/>
                <a:gd name="connsiteY22" fmla="*/ 1359503 h 1438655"/>
                <a:gd name="connsiteX23" fmla="*/ 941261 w 1885569"/>
                <a:gd name="connsiteY23" fmla="*/ 1380363 h 1438655"/>
                <a:gd name="connsiteX24" fmla="*/ 941546 w 1885569"/>
                <a:gd name="connsiteY24" fmla="*/ 1380363 h 1438655"/>
                <a:gd name="connsiteX25" fmla="*/ 941546 w 1885569"/>
                <a:gd name="connsiteY25" fmla="*/ 1381030 h 1438655"/>
                <a:gd name="connsiteX26" fmla="*/ 999173 w 1885569"/>
                <a:gd name="connsiteY26" fmla="*/ 1438656 h 1438655"/>
                <a:gd name="connsiteX27" fmla="*/ 1261110 w 1885569"/>
                <a:gd name="connsiteY27" fmla="*/ 1438656 h 1438655"/>
                <a:gd name="connsiteX28" fmla="*/ 1261110 w 1885569"/>
                <a:gd name="connsiteY28" fmla="*/ 1362647 h 1438655"/>
                <a:gd name="connsiteX29" fmla="*/ 1318736 w 1885569"/>
                <a:gd name="connsiteY29" fmla="*/ 1305020 h 1438655"/>
                <a:gd name="connsiteX30" fmla="*/ 1765459 w 1885569"/>
                <a:gd name="connsiteY30" fmla="*/ 1305020 h 1438655"/>
                <a:gd name="connsiteX31" fmla="*/ 1785557 w 1885569"/>
                <a:gd name="connsiteY31" fmla="*/ 1304544 h 1438655"/>
                <a:gd name="connsiteX32" fmla="*/ 1827181 w 1885569"/>
                <a:gd name="connsiteY32" fmla="*/ 1303115 h 1438655"/>
                <a:gd name="connsiteX33" fmla="*/ 1884807 w 1885569"/>
                <a:gd name="connsiteY33" fmla="*/ 1245489 h 1438655"/>
                <a:gd name="connsiteX34" fmla="*/ 1885093 w 1885569"/>
                <a:gd name="connsiteY34" fmla="*/ 865251 h 1438655"/>
                <a:gd name="connsiteX35" fmla="*/ 1789367 w 1885569"/>
                <a:gd name="connsiteY35" fmla="*/ 865251 h 1438655"/>
                <a:gd name="connsiteX36" fmla="*/ 1731740 w 1885569"/>
                <a:gd name="connsiteY36" fmla="*/ 807625 h 1438655"/>
                <a:gd name="connsiteX37" fmla="*/ 1731740 w 1885569"/>
                <a:gd name="connsiteY37" fmla="*/ 629983 h 1438655"/>
                <a:gd name="connsiteX38" fmla="*/ 1789367 w 1885569"/>
                <a:gd name="connsiteY38" fmla="*/ 572357 h 1438655"/>
                <a:gd name="connsiteX39" fmla="*/ 1885474 w 1885569"/>
                <a:gd name="connsiteY39" fmla="*/ 572357 h 1438655"/>
                <a:gd name="connsiteX40" fmla="*/ 1885569 w 1885569"/>
                <a:gd name="connsiteY40" fmla="*/ 495967 h 1438655"/>
                <a:gd name="connsiteX41" fmla="*/ 1805464 w 1885569"/>
                <a:gd name="connsiteY41" fmla="*/ 427101 h 1438655"/>
                <a:gd name="connsiteX42" fmla="*/ 1793653 w 1885569"/>
                <a:gd name="connsiteY42" fmla="*/ 427101 h 1438655"/>
                <a:gd name="connsiteX43" fmla="*/ 1723644 w 1885569"/>
                <a:gd name="connsiteY43" fmla="*/ 357092 h 1438655"/>
                <a:gd name="connsiteX44" fmla="*/ 1723644 w 1885569"/>
                <a:gd name="connsiteY44" fmla="*/ 289750 h 1438655"/>
                <a:gd name="connsiteX45" fmla="*/ 1498378 w 1885569"/>
                <a:gd name="connsiteY45" fmla="*/ 289750 h 1438655"/>
                <a:gd name="connsiteX46" fmla="*/ 1417225 w 1885569"/>
                <a:gd name="connsiteY46" fmla="*/ 225742 h 1438655"/>
                <a:gd name="connsiteX47" fmla="*/ 1415034 w 1885569"/>
                <a:gd name="connsiteY47" fmla="*/ 204025 h 1438655"/>
                <a:gd name="connsiteX48" fmla="*/ 1323308 w 1885569"/>
                <a:gd name="connsiteY48" fmla="*/ 138398 h 1438655"/>
                <a:gd name="connsiteX49" fmla="*/ 1320641 w 1885569"/>
                <a:gd name="connsiteY49" fmla="*/ 138398 h 1438655"/>
                <a:gd name="connsiteX50" fmla="*/ 1180338 w 1885569"/>
                <a:gd name="connsiteY50" fmla="*/ 138398 h 1438655"/>
                <a:gd name="connsiteX51" fmla="*/ 1121950 w 1885569"/>
                <a:gd name="connsiteY51" fmla="*/ 114490 h 1438655"/>
                <a:gd name="connsiteX52" fmla="*/ 1121950 w 1885569"/>
                <a:gd name="connsiteY52" fmla="*/ 114490 h 1438655"/>
                <a:gd name="connsiteX53" fmla="*/ 1115092 w 1885569"/>
                <a:gd name="connsiteY53" fmla="*/ 106966 h 1438655"/>
                <a:gd name="connsiteX54" fmla="*/ 1114616 w 1885569"/>
                <a:gd name="connsiteY54" fmla="*/ 106299 h 1438655"/>
                <a:gd name="connsiteX55" fmla="*/ 1114520 w 1885569"/>
                <a:gd name="connsiteY55" fmla="*/ 106204 h 1438655"/>
                <a:gd name="connsiteX56" fmla="*/ 1114425 w 1885569"/>
                <a:gd name="connsiteY56" fmla="*/ 106108 h 1438655"/>
                <a:gd name="connsiteX57" fmla="*/ 1109853 w 1885569"/>
                <a:gd name="connsiteY57" fmla="*/ 99631 h 1438655"/>
                <a:gd name="connsiteX58" fmla="*/ 1109853 w 1885569"/>
                <a:gd name="connsiteY58" fmla="*/ 99631 h 1438655"/>
                <a:gd name="connsiteX59" fmla="*/ 1108805 w 1885569"/>
                <a:gd name="connsiteY59" fmla="*/ 97917 h 1438655"/>
                <a:gd name="connsiteX60" fmla="*/ 1108805 w 1885569"/>
                <a:gd name="connsiteY60" fmla="*/ 97822 h 1438655"/>
                <a:gd name="connsiteX61" fmla="*/ 1108424 w 1885569"/>
                <a:gd name="connsiteY61" fmla="*/ 97155 h 1438655"/>
                <a:gd name="connsiteX62" fmla="*/ 1108329 w 1885569"/>
                <a:gd name="connsiteY62" fmla="*/ 96964 h 1438655"/>
                <a:gd name="connsiteX63" fmla="*/ 1107853 w 1885569"/>
                <a:gd name="connsiteY63" fmla="*/ 96107 h 1438655"/>
                <a:gd name="connsiteX64" fmla="*/ 1107853 w 1885569"/>
                <a:gd name="connsiteY64" fmla="*/ 96107 h 1438655"/>
                <a:gd name="connsiteX65" fmla="*/ 1107377 w 1885569"/>
                <a:gd name="connsiteY65" fmla="*/ 95250 h 1438655"/>
                <a:gd name="connsiteX66" fmla="*/ 1107377 w 1885569"/>
                <a:gd name="connsiteY66" fmla="*/ 95250 h 1438655"/>
                <a:gd name="connsiteX67" fmla="*/ 1106996 w 1885569"/>
                <a:gd name="connsiteY67" fmla="*/ 94488 h 1438655"/>
                <a:gd name="connsiteX68" fmla="*/ 1106900 w 1885569"/>
                <a:gd name="connsiteY68" fmla="*/ 94393 h 1438655"/>
                <a:gd name="connsiteX69" fmla="*/ 1106424 w 1885569"/>
                <a:gd name="connsiteY69" fmla="*/ 93536 h 1438655"/>
                <a:gd name="connsiteX70" fmla="*/ 1106424 w 1885569"/>
                <a:gd name="connsiteY70" fmla="*/ 93440 h 1438655"/>
                <a:gd name="connsiteX71" fmla="*/ 1106329 w 1885569"/>
                <a:gd name="connsiteY71" fmla="*/ 93154 h 1438655"/>
                <a:gd name="connsiteX72" fmla="*/ 1105948 w 1885569"/>
                <a:gd name="connsiteY72" fmla="*/ 92392 h 1438655"/>
                <a:gd name="connsiteX73" fmla="*/ 1105567 w 1885569"/>
                <a:gd name="connsiteY73" fmla="*/ 91630 h 1438655"/>
                <a:gd name="connsiteX74" fmla="*/ 1105091 w 1885569"/>
                <a:gd name="connsiteY74" fmla="*/ 90678 h 1438655"/>
                <a:gd name="connsiteX75" fmla="*/ 1104995 w 1885569"/>
                <a:gd name="connsiteY75" fmla="*/ 90583 h 1438655"/>
                <a:gd name="connsiteX76" fmla="*/ 1104614 w 1885569"/>
                <a:gd name="connsiteY76" fmla="*/ 89821 h 1438655"/>
                <a:gd name="connsiteX77" fmla="*/ 1104614 w 1885569"/>
                <a:gd name="connsiteY77" fmla="*/ 89821 h 1438655"/>
                <a:gd name="connsiteX78" fmla="*/ 1104233 w 1885569"/>
                <a:gd name="connsiteY78" fmla="*/ 88963 h 1438655"/>
                <a:gd name="connsiteX79" fmla="*/ 1104233 w 1885569"/>
                <a:gd name="connsiteY79" fmla="*/ 88963 h 1438655"/>
                <a:gd name="connsiteX80" fmla="*/ 1103852 w 1885569"/>
                <a:gd name="connsiteY80" fmla="*/ 88011 h 1438655"/>
                <a:gd name="connsiteX81" fmla="*/ 1103662 w 1885569"/>
                <a:gd name="connsiteY81" fmla="*/ 87535 h 1438655"/>
                <a:gd name="connsiteX82" fmla="*/ 1103281 w 1885569"/>
                <a:gd name="connsiteY82" fmla="*/ 86582 h 1438655"/>
                <a:gd name="connsiteX83" fmla="*/ 1103186 w 1885569"/>
                <a:gd name="connsiteY83" fmla="*/ 86392 h 1438655"/>
                <a:gd name="connsiteX84" fmla="*/ 1102614 w 1885569"/>
                <a:gd name="connsiteY84" fmla="*/ 84963 h 1438655"/>
                <a:gd name="connsiteX85" fmla="*/ 1102424 w 1885569"/>
                <a:gd name="connsiteY85" fmla="*/ 84582 h 1438655"/>
                <a:gd name="connsiteX86" fmla="*/ 1097090 w 1885569"/>
                <a:gd name="connsiteY86" fmla="*/ 55245 h 1438655"/>
                <a:gd name="connsiteX87" fmla="*/ 1097090 w 1885569"/>
                <a:gd name="connsiteY87" fmla="*/ 0 h 1438655"/>
                <a:gd name="connsiteX88" fmla="*/ 1029367 w 1885569"/>
                <a:gd name="connsiteY88" fmla="*/ 0 h 1438655"/>
                <a:gd name="connsiteX89" fmla="*/ 945928 w 1885569"/>
                <a:gd name="connsiteY89" fmla="*/ 83439 h 1438655"/>
                <a:gd name="connsiteX90" fmla="*/ 945452 w 1885569"/>
                <a:gd name="connsiteY90" fmla="*/ 114776 h 1438655"/>
                <a:gd name="connsiteX91" fmla="*/ 945452 w 1885569"/>
                <a:gd name="connsiteY91" fmla="*/ 114776 h 143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885569" h="1438655">
                  <a:moveTo>
                    <a:pt x="945452" y="114776"/>
                  </a:moveTo>
                  <a:lnTo>
                    <a:pt x="945452" y="205835"/>
                  </a:lnTo>
                  <a:cubicBezTo>
                    <a:pt x="945452" y="250412"/>
                    <a:pt x="909066" y="286798"/>
                    <a:pt x="864489" y="286798"/>
                  </a:cubicBezTo>
                  <a:lnTo>
                    <a:pt x="558165" y="286798"/>
                  </a:lnTo>
                  <a:cubicBezTo>
                    <a:pt x="515874" y="286798"/>
                    <a:pt x="480632" y="318706"/>
                    <a:pt x="475393" y="359759"/>
                  </a:cubicBezTo>
                  <a:cubicBezTo>
                    <a:pt x="470249" y="400431"/>
                    <a:pt x="436055" y="430530"/>
                    <a:pt x="395002" y="430530"/>
                  </a:cubicBezTo>
                  <a:lnTo>
                    <a:pt x="57626" y="430530"/>
                  </a:lnTo>
                  <a:cubicBezTo>
                    <a:pt x="25908" y="430530"/>
                    <a:pt x="0" y="456438"/>
                    <a:pt x="0" y="488156"/>
                  </a:cubicBezTo>
                  <a:lnTo>
                    <a:pt x="0" y="508159"/>
                  </a:lnTo>
                  <a:cubicBezTo>
                    <a:pt x="0" y="539877"/>
                    <a:pt x="25908" y="565785"/>
                    <a:pt x="57626" y="565785"/>
                  </a:cubicBezTo>
                  <a:lnTo>
                    <a:pt x="222885" y="565785"/>
                  </a:lnTo>
                  <a:cubicBezTo>
                    <a:pt x="267176" y="565785"/>
                    <a:pt x="303371" y="601599"/>
                    <a:pt x="303848" y="645890"/>
                  </a:cubicBezTo>
                  <a:cubicBezTo>
                    <a:pt x="304229" y="677323"/>
                    <a:pt x="329946" y="702850"/>
                    <a:pt x="361474" y="702850"/>
                  </a:cubicBezTo>
                  <a:lnTo>
                    <a:pt x="550736" y="702850"/>
                  </a:lnTo>
                  <a:cubicBezTo>
                    <a:pt x="595313" y="702850"/>
                    <a:pt x="631698" y="739235"/>
                    <a:pt x="631698" y="783812"/>
                  </a:cubicBezTo>
                  <a:lnTo>
                    <a:pt x="631698" y="924687"/>
                  </a:lnTo>
                  <a:cubicBezTo>
                    <a:pt x="631698" y="969264"/>
                    <a:pt x="595313" y="1005649"/>
                    <a:pt x="550736" y="1005649"/>
                  </a:cubicBezTo>
                  <a:lnTo>
                    <a:pt x="536257" y="1005649"/>
                  </a:lnTo>
                  <a:cubicBezTo>
                    <a:pt x="504539" y="1005649"/>
                    <a:pt x="478631" y="1031557"/>
                    <a:pt x="478631" y="1063276"/>
                  </a:cubicBezTo>
                  <a:lnTo>
                    <a:pt x="478631" y="1220914"/>
                  </a:lnTo>
                  <a:cubicBezTo>
                    <a:pt x="478631" y="1265491"/>
                    <a:pt x="442246" y="1301877"/>
                    <a:pt x="397669" y="1301877"/>
                  </a:cubicBezTo>
                  <a:lnTo>
                    <a:pt x="883634" y="1301877"/>
                  </a:lnTo>
                  <a:cubicBezTo>
                    <a:pt x="915353" y="1301877"/>
                    <a:pt x="941261" y="1327785"/>
                    <a:pt x="941261" y="1359503"/>
                  </a:cubicBezTo>
                  <a:lnTo>
                    <a:pt x="941261" y="1380363"/>
                  </a:lnTo>
                  <a:lnTo>
                    <a:pt x="941546" y="1380363"/>
                  </a:lnTo>
                  <a:lnTo>
                    <a:pt x="941546" y="1381030"/>
                  </a:lnTo>
                  <a:cubicBezTo>
                    <a:pt x="941546" y="1412748"/>
                    <a:pt x="967454" y="1438656"/>
                    <a:pt x="999173" y="1438656"/>
                  </a:cubicBezTo>
                  <a:lnTo>
                    <a:pt x="1261110" y="1438656"/>
                  </a:lnTo>
                  <a:lnTo>
                    <a:pt x="1261110" y="1362647"/>
                  </a:lnTo>
                  <a:cubicBezTo>
                    <a:pt x="1261110" y="1330928"/>
                    <a:pt x="1287018" y="1305020"/>
                    <a:pt x="1318736" y="1305020"/>
                  </a:cubicBezTo>
                  <a:lnTo>
                    <a:pt x="1765459" y="1305020"/>
                  </a:lnTo>
                  <a:lnTo>
                    <a:pt x="1785557" y="1304544"/>
                  </a:lnTo>
                  <a:lnTo>
                    <a:pt x="1827181" y="1303115"/>
                  </a:lnTo>
                  <a:cubicBezTo>
                    <a:pt x="1858804" y="1302067"/>
                    <a:pt x="1884807" y="1277207"/>
                    <a:pt x="1884807" y="1245489"/>
                  </a:cubicBezTo>
                  <a:cubicBezTo>
                    <a:pt x="1884807" y="1118806"/>
                    <a:pt x="1884902" y="991933"/>
                    <a:pt x="1885093" y="865251"/>
                  </a:cubicBezTo>
                  <a:lnTo>
                    <a:pt x="1789367" y="865251"/>
                  </a:lnTo>
                  <a:cubicBezTo>
                    <a:pt x="1757648" y="865251"/>
                    <a:pt x="1731740" y="839343"/>
                    <a:pt x="1731740" y="807625"/>
                  </a:cubicBezTo>
                  <a:lnTo>
                    <a:pt x="1731740" y="629983"/>
                  </a:lnTo>
                  <a:cubicBezTo>
                    <a:pt x="1731740" y="598265"/>
                    <a:pt x="1757648" y="572357"/>
                    <a:pt x="1789367" y="572357"/>
                  </a:cubicBezTo>
                  <a:lnTo>
                    <a:pt x="1885474" y="572357"/>
                  </a:lnTo>
                  <a:lnTo>
                    <a:pt x="1885569" y="495967"/>
                  </a:lnTo>
                  <a:cubicBezTo>
                    <a:pt x="1879663" y="457009"/>
                    <a:pt x="1845945" y="427101"/>
                    <a:pt x="1805464" y="427101"/>
                  </a:cubicBezTo>
                  <a:lnTo>
                    <a:pt x="1793653" y="427101"/>
                  </a:lnTo>
                  <a:cubicBezTo>
                    <a:pt x="1755172" y="427101"/>
                    <a:pt x="1723644" y="395573"/>
                    <a:pt x="1723644" y="357092"/>
                  </a:cubicBezTo>
                  <a:lnTo>
                    <a:pt x="1723644" y="289750"/>
                  </a:lnTo>
                  <a:lnTo>
                    <a:pt x="1498378" y="289750"/>
                  </a:lnTo>
                  <a:cubicBezTo>
                    <a:pt x="1459135" y="289750"/>
                    <a:pt x="1426083" y="262318"/>
                    <a:pt x="1417225" y="225742"/>
                  </a:cubicBezTo>
                  <a:cubicBezTo>
                    <a:pt x="1415415" y="218313"/>
                    <a:pt x="1414748" y="211741"/>
                    <a:pt x="1415034" y="204025"/>
                  </a:cubicBezTo>
                  <a:cubicBezTo>
                    <a:pt x="1416272" y="166211"/>
                    <a:pt x="1402842" y="135826"/>
                    <a:pt x="1323308" y="138398"/>
                  </a:cubicBezTo>
                  <a:cubicBezTo>
                    <a:pt x="1322356" y="138398"/>
                    <a:pt x="1321594" y="138398"/>
                    <a:pt x="1320641" y="138398"/>
                  </a:cubicBezTo>
                  <a:lnTo>
                    <a:pt x="1180338" y="138398"/>
                  </a:lnTo>
                  <a:cubicBezTo>
                    <a:pt x="1157669" y="138398"/>
                    <a:pt x="1137095" y="129254"/>
                    <a:pt x="1121950" y="114490"/>
                  </a:cubicBezTo>
                  <a:lnTo>
                    <a:pt x="1121950" y="114490"/>
                  </a:lnTo>
                  <a:cubicBezTo>
                    <a:pt x="1119569" y="112109"/>
                    <a:pt x="1117283" y="109633"/>
                    <a:pt x="1115092" y="106966"/>
                  </a:cubicBezTo>
                  <a:lnTo>
                    <a:pt x="1114616" y="106299"/>
                  </a:lnTo>
                  <a:lnTo>
                    <a:pt x="1114520" y="106204"/>
                  </a:lnTo>
                  <a:lnTo>
                    <a:pt x="1114425" y="106108"/>
                  </a:lnTo>
                  <a:cubicBezTo>
                    <a:pt x="1112806" y="104013"/>
                    <a:pt x="1111282" y="101822"/>
                    <a:pt x="1109853" y="99631"/>
                  </a:cubicBezTo>
                  <a:lnTo>
                    <a:pt x="1109853" y="99631"/>
                  </a:lnTo>
                  <a:cubicBezTo>
                    <a:pt x="1109472" y="99060"/>
                    <a:pt x="1109186" y="98488"/>
                    <a:pt x="1108805" y="97917"/>
                  </a:cubicBezTo>
                  <a:lnTo>
                    <a:pt x="1108805" y="97822"/>
                  </a:lnTo>
                  <a:lnTo>
                    <a:pt x="1108424" y="97155"/>
                  </a:lnTo>
                  <a:lnTo>
                    <a:pt x="1108329" y="96964"/>
                  </a:lnTo>
                  <a:lnTo>
                    <a:pt x="1107853" y="96107"/>
                  </a:lnTo>
                  <a:lnTo>
                    <a:pt x="1107853" y="96107"/>
                  </a:lnTo>
                  <a:lnTo>
                    <a:pt x="1107377" y="95250"/>
                  </a:lnTo>
                  <a:lnTo>
                    <a:pt x="1107377" y="95250"/>
                  </a:lnTo>
                  <a:lnTo>
                    <a:pt x="1106996" y="94488"/>
                  </a:lnTo>
                  <a:lnTo>
                    <a:pt x="1106900" y="94393"/>
                  </a:lnTo>
                  <a:lnTo>
                    <a:pt x="1106424" y="93536"/>
                  </a:lnTo>
                  <a:lnTo>
                    <a:pt x="1106424" y="93440"/>
                  </a:lnTo>
                  <a:lnTo>
                    <a:pt x="1106329" y="93154"/>
                  </a:lnTo>
                  <a:lnTo>
                    <a:pt x="1105948" y="92392"/>
                  </a:lnTo>
                  <a:lnTo>
                    <a:pt x="1105567" y="91630"/>
                  </a:lnTo>
                  <a:lnTo>
                    <a:pt x="1105091" y="90678"/>
                  </a:lnTo>
                  <a:lnTo>
                    <a:pt x="1104995" y="90583"/>
                  </a:lnTo>
                  <a:lnTo>
                    <a:pt x="1104614" y="89821"/>
                  </a:lnTo>
                  <a:lnTo>
                    <a:pt x="1104614" y="89821"/>
                  </a:lnTo>
                  <a:lnTo>
                    <a:pt x="1104233" y="88963"/>
                  </a:lnTo>
                  <a:lnTo>
                    <a:pt x="1104233" y="88963"/>
                  </a:lnTo>
                  <a:lnTo>
                    <a:pt x="1103852" y="88011"/>
                  </a:lnTo>
                  <a:lnTo>
                    <a:pt x="1103662" y="87535"/>
                  </a:lnTo>
                  <a:lnTo>
                    <a:pt x="1103281" y="86582"/>
                  </a:lnTo>
                  <a:lnTo>
                    <a:pt x="1103186" y="86392"/>
                  </a:lnTo>
                  <a:lnTo>
                    <a:pt x="1102614" y="84963"/>
                  </a:lnTo>
                  <a:lnTo>
                    <a:pt x="1102424" y="84582"/>
                  </a:lnTo>
                  <a:cubicBezTo>
                    <a:pt x="1098995" y="75438"/>
                    <a:pt x="1097090" y="65532"/>
                    <a:pt x="1097090" y="55245"/>
                  </a:cubicBezTo>
                  <a:lnTo>
                    <a:pt x="1097090" y="0"/>
                  </a:lnTo>
                  <a:lnTo>
                    <a:pt x="1029367" y="0"/>
                  </a:lnTo>
                  <a:cubicBezTo>
                    <a:pt x="983456" y="0"/>
                    <a:pt x="945928" y="37529"/>
                    <a:pt x="945928" y="83439"/>
                  </a:cubicBezTo>
                  <a:lnTo>
                    <a:pt x="945452" y="114776"/>
                  </a:lnTo>
                  <a:lnTo>
                    <a:pt x="945452" y="114776"/>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5" name="Freeform: Shape 184">
              <a:extLst>
                <a:ext uri="{FF2B5EF4-FFF2-40B4-BE49-F238E27FC236}">
                  <a16:creationId xmlns:a16="http://schemas.microsoft.com/office/drawing/2014/main" id="{7489208B-85B7-4E6D-85E1-FD125010F0CB}"/>
                </a:ext>
              </a:extLst>
            </p:cNvPr>
            <p:cNvSpPr/>
            <p:nvPr/>
          </p:nvSpPr>
          <p:spPr>
            <a:xfrm>
              <a:off x="1972549" y="4846494"/>
              <a:ext cx="135254" cy="128873"/>
            </a:xfrm>
            <a:custGeom>
              <a:avLst/>
              <a:gdLst>
                <a:gd name="connsiteX0" fmla="*/ 57626 w 135254"/>
                <a:gd name="connsiteY0" fmla="*/ 128874 h 128873"/>
                <a:gd name="connsiteX1" fmla="*/ 77629 w 135254"/>
                <a:gd name="connsiteY1" fmla="*/ 128874 h 128873"/>
                <a:gd name="connsiteX2" fmla="*/ 135255 w 135254"/>
                <a:gd name="connsiteY2" fmla="*/ 71247 h 128873"/>
                <a:gd name="connsiteX3" fmla="*/ 135255 w 135254"/>
                <a:gd name="connsiteY3" fmla="*/ 57626 h 128873"/>
                <a:gd name="connsiteX4" fmla="*/ 77629 w 135254"/>
                <a:gd name="connsiteY4" fmla="*/ 0 h 128873"/>
                <a:gd name="connsiteX5" fmla="*/ 57626 w 135254"/>
                <a:gd name="connsiteY5" fmla="*/ 0 h 128873"/>
                <a:gd name="connsiteX6" fmla="*/ 0 w 135254"/>
                <a:gd name="connsiteY6" fmla="*/ 57626 h 128873"/>
                <a:gd name="connsiteX7" fmla="*/ 0 w 135254"/>
                <a:gd name="connsiteY7" fmla="*/ 71247 h 128873"/>
                <a:gd name="connsiteX8" fmla="*/ 57626 w 135254"/>
                <a:gd name="connsiteY8" fmla="*/ 128874 h 12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254" h="128873">
                  <a:moveTo>
                    <a:pt x="57626" y="128874"/>
                  </a:moveTo>
                  <a:lnTo>
                    <a:pt x="77629" y="128874"/>
                  </a:lnTo>
                  <a:cubicBezTo>
                    <a:pt x="109347" y="128874"/>
                    <a:pt x="135255" y="102965"/>
                    <a:pt x="135255" y="71247"/>
                  </a:cubicBezTo>
                  <a:lnTo>
                    <a:pt x="135255" y="57626"/>
                  </a:lnTo>
                  <a:cubicBezTo>
                    <a:pt x="135255" y="25908"/>
                    <a:pt x="109347" y="0"/>
                    <a:pt x="77629" y="0"/>
                  </a:cubicBezTo>
                  <a:lnTo>
                    <a:pt x="57626" y="0"/>
                  </a:lnTo>
                  <a:cubicBezTo>
                    <a:pt x="25908" y="0"/>
                    <a:pt x="0" y="25908"/>
                    <a:pt x="0" y="57626"/>
                  </a:cubicBezTo>
                  <a:lnTo>
                    <a:pt x="0" y="71247"/>
                  </a:lnTo>
                  <a:cubicBezTo>
                    <a:pt x="0" y="102965"/>
                    <a:pt x="25908" y="128874"/>
                    <a:pt x="57626" y="128874"/>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6" name="Freeform: Shape 185">
              <a:extLst>
                <a:ext uri="{FF2B5EF4-FFF2-40B4-BE49-F238E27FC236}">
                  <a16:creationId xmlns:a16="http://schemas.microsoft.com/office/drawing/2014/main" id="{3F8290F0-D778-4AE7-8E10-FFFF4BC974E4}"/>
                </a:ext>
              </a:extLst>
            </p:cNvPr>
            <p:cNvSpPr/>
            <p:nvPr/>
          </p:nvSpPr>
          <p:spPr>
            <a:xfrm>
              <a:off x="2926191" y="4710763"/>
              <a:ext cx="299656" cy="417766"/>
            </a:xfrm>
            <a:custGeom>
              <a:avLst/>
              <a:gdLst>
                <a:gd name="connsiteX0" fmla="*/ 57626 w 299656"/>
                <a:gd name="connsiteY0" fmla="*/ 417767 h 417766"/>
                <a:gd name="connsiteX1" fmla="*/ 77629 w 299656"/>
                <a:gd name="connsiteY1" fmla="*/ 417767 h 417766"/>
                <a:gd name="connsiteX2" fmla="*/ 135255 w 299656"/>
                <a:gd name="connsiteY2" fmla="*/ 360140 h 417766"/>
                <a:gd name="connsiteX3" fmla="*/ 135255 w 299656"/>
                <a:gd name="connsiteY3" fmla="*/ 216217 h 417766"/>
                <a:gd name="connsiteX4" fmla="*/ 216218 w 299656"/>
                <a:gd name="connsiteY4" fmla="*/ 135255 h 417766"/>
                <a:gd name="connsiteX5" fmla="*/ 242030 w 299656"/>
                <a:gd name="connsiteY5" fmla="*/ 135255 h 417766"/>
                <a:gd name="connsiteX6" fmla="*/ 299656 w 299656"/>
                <a:gd name="connsiteY6" fmla="*/ 77629 h 417766"/>
                <a:gd name="connsiteX7" fmla="*/ 299656 w 299656"/>
                <a:gd name="connsiteY7" fmla="*/ 57626 h 417766"/>
                <a:gd name="connsiteX8" fmla="*/ 242030 w 299656"/>
                <a:gd name="connsiteY8" fmla="*/ 0 h 417766"/>
                <a:gd name="connsiteX9" fmla="*/ 77629 w 299656"/>
                <a:gd name="connsiteY9" fmla="*/ 0 h 417766"/>
                <a:gd name="connsiteX10" fmla="*/ 57626 w 299656"/>
                <a:gd name="connsiteY10" fmla="*/ 0 h 417766"/>
                <a:gd name="connsiteX11" fmla="*/ 56197 w 299656"/>
                <a:gd name="connsiteY11" fmla="*/ 0 h 417766"/>
                <a:gd name="connsiteX12" fmla="*/ 56197 w 299656"/>
                <a:gd name="connsiteY12" fmla="*/ 0 h 417766"/>
                <a:gd name="connsiteX13" fmla="*/ 54769 w 299656"/>
                <a:gd name="connsiteY13" fmla="*/ 95 h 417766"/>
                <a:gd name="connsiteX14" fmla="*/ 54769 w 299656"/>
                <a:gd name="connsiteY14" fmla="*/ 95 h 417766"/>
                <a:gd name="connsiteX15" fmla="*/ 53340 w 299656"/>
                <a:gd name="connsiteY15" fmla="*/ 190 h 417766"/>
                <a:gd name="connsiteX16" fmla="*/ 53340 w 299656"/>
                <a:gd name="connsiteY16" fmla="*/ 190 h 417766"/>
                <a:gd name="connsiteX17" fmla="*/ 51911 w 299656"/>
                <a:gd name="connsiteY17" fmla="*/ 286 h 417766"/>
                <a:gd name="connsiteX18" fmla="*/ 51911 w 299656"/>
                <a:gd name="connsiteY18" fmla="*/ 286 h 417766"/>
                <a:gd name="connsiteX19" fmla="*/ 50482 w 299656"/>
                <a:gd name="connsiteY19" fmla="*/ 476 h 417766"/>
                <a:gd name="connsiteX20" fmla="*/ 50482 w 299656"/>
                <a:gd name="connsiteY20" fmla="*/ 476 h 417766"/>
                <a:gd name="connsiteX21" fmla="*/ 49054 w 299656"/>
                <a:gd name="connsiteY21" fmla="*/ 667 h 417766"/>
                <a:gd name="connsiteX22" fmla="*/ 49054 w 299656"/>
                <a:gd name="connsiteY22" fmla="*/ 667 h 417766"/>
                <a:gd name="connsiteX23" fmla="*/ 47625 w 299656"/>
                <a:gd name="connsiteY23" fmla="*/ 857 h 417766"/>
                <a:gd name="connsiteX24" fmla="*/ 47625 w 299656"/>
                <a:gd name="connsiteY24" fmla="*/ 857 h 417766"/>
                <a:gd name="connsiteX25" fmla="*/ 46196 w 299656"/>
                <a:gd name="connsiteY25" fmla="*/ 1143 h 417766"/>
                <a:gd name="connsiteX26" fmla="*/ 46196 w 299656"/>
                <a:gd name="connsiteY26" fmla="*/ 1143 h 417766"/>
                <a:gd name="connsiteX27" fmla="*/ 44768 w 299656"/>
                <a:gd name="connsiteY27" fmla="*/ 1429 h 417766"/>
                <a:gd name="connsiteX28" fmla="*/ 44768 w 299656"/>
                <a:gd name="connsiteY28" fmla="*/ 1429 h 417766"/>
                <a:gd name="connsiteX29" fmla="*/ 43339 w 299656"/>
                <a:gd name="connsiteY29" fmla="*/ 1809 h 417766"/>
                <a:gd name="connsiteX30" fmla="*/ 43339 w 299656"/>
                <a:gd name="connsiteY30" fmla="*/ 1809 h 417766"/>
                <a:gd name="connsiteX31" fmla="*/ 42005 w 299656"/>
                <a:gd name="connsiteY31" fmla="*/ 2191 h 417766"/>
                <a:gd name="connsiteX32" fmla="*/ 42005 w 299656"/>
                <a:gd name="connsiteY32" fmla="*/ 2191 h 417766"/>
                <a:gd name="connsiteX33" fmla="*/ 40672 w 299656"/>
                <a:gd name="connsiteY33" fmla="*/ 2572 h 417766"/>
                <a:gd name="connsiteX34" fmla="*/ 40672 w 299656"/>
                <a:gd name="connsiteY34" fmla="*/ 2572 h 417766"/>
                <a:gd name="connsiteX35" fmla="*/ 39338 w 299656"/>
                <a:gd name="connsiteY35" fmla="*/ 3048 h 417766"/>
                <a:gd name="connsiteX36" fmla="*/ 39338 w 299656"/>
                <a:gd name="connsiteY36" fmla="*/ 3048 h 417766"/>
                <a:gd name="connsiteX37" fmla="*/ 38005 w 299656"/>
                <a:gd name="connsiteY37" fmla="*/ 3524 h 417766"/>
                <a:gd name="connsiteX38" fmla="*/ 38005 w 299656"/>
                <a:gd name="connsiteY38" fmla="*/ 3524 h 417766"/>
                <a:gd name="connsiteX39" fmla="*/ 36671 w 299656"/>
                <a:gd name="connsiteY39" fmla="*/ 4000 h 417766"/>
                <a:gd name="connsiteX40" fmla="*/ 36671 w 299656"/>
                <a:gd name="connsiteY40" fmla="*/ 4000 h 417766"/>
                <a:gd name="connsiteX41" fmla="*/ 35338 w 299656"/>
                <a:gd name="connsiteY41" fmla="*/ 4572 h 417766"/>
                <a:gd name="connsiteX42" fmla="*/ 35338 w 299656"/>
                <a:gd name="connsiteY42" fmla="*/ 4572 h 417766"/>
                <a:gd name="connsiteX43" fmla="*/ 34099 w 299656"/>
                <a:gd name="connsiteY43" fmla="*/ 5143 h 417766"/>
                <a:gd name="connsiteX44" fmla="*/ 34099 w 299656"/>
                <a:gd name="connsiteY44" fmla="*/ 5143 h 417766"/>
                <a:gd name="connsiteX45" fmla="*/ 32861 w 299656"/>
                <a:gd name="connsiteY45" fmla="*/ 5715 h 417766"/>
                <a:gd name="connsiteX46" fmla="*/ 32861 w 299656"/>
                <a:gd name="connsiteY46" fmla="*/ 5715 h 417766"/>
                <a:gd name="connsiteX47" fmla="*/ 31623 w 299656"/>
                <a:gd name="connsiteY47" fmla="*/ 6382 h 417766"/>
                <a:gd name="connsiteX48" fmla="*/ 31623 w 299656"/>
                <a:gd name="connsiteY48" fmla="*/ 6382 h 417766"/>
                <a:gd name="connsiteX49" fmla="*/ 30385 w 299656"/>
                <a:gd name="connsiteY49" fmla="*/ 7048 h 417766"/>
                <a:gd name="connsiteX50" fmla="*/ 30385 w 299656"/>
                <a:gd name="connsiteY50" fmla="*/ 7048 h 417766"/>
                <a:gd name="connsiteX51" fmla="*/ 29146 w 299656"/>
                <a:gd name="connsiteY51" fmla="*/ 7715 h 417766"/>
                <a:gd name="connsiteX52" fmla="*/ 29146 w 299656"/>
                <a:gd name="connsiteY52" fmla="*/ 7715 h 417766"/>
                <a:gd name="connsiteX53" fmla="*/ 27908 w 299656"/>
                <a:gd name="connsiteY53" fmla="*/ 8382 h 417766"/>
                <a:gd name="connsiteX54" fmla="*/ 27908 w 299656"/>
                <a:gd name="connsiteY54" fmla="*/ 8382 h 417766"/>
                <a:gd name="connsiteX55" fmla="*/ 26765 w 299656"/>
                <a:gd name="connsiteY55" fmla="*/ 9144 h 417766"/>
                <a:gd name="connsiteX56" fmla="*/ 26765 w 299656"/>
                <a:gd name="connsiteY56" fmla="*/ 9144 h 417766"/>
                <a:gd name="connsiteX57" fmla="*/ 25622 w 299656"/>
                <a:gd name="connsiteY57" fmla="*/ 9906 h 417766"/>
                <a:gd name="connsiteX58" fmla="*/ 25622 w 299656"/>
                <a:gd name="connsiteY58" fmla="*/ 9906 h 417766"/>
                <a:gd name="connsiteX59" fmla="*/ 24479 w 299656"/>
                <a:gd name="connsiteY59" fmla="*/ 10668 h 417766"/>
                <a:gd name="connsiteX60" fmla="*/ 24479 w 299656"/>
                <a:gd name="connsiteY60" fmla="*/ 10668 h 417766"/>
                <a:gd name="connsiteX61" fmla="*/ 23336 w 299656"/>
                <a:gd name="connsiteY61" fmla="*/ 11525 h 417766"/>
                <a:gd name="connsiteX62" fmla="*/ 23336 w 299656"/>
                <a:gd name="connsiteY62" fmla="*/ 11525 h 417766"/>
                <a:gd name="connsiteX63" fmla="*/ 22193 w 299656"/>
                <a:gd name="connsiteY63" fmla="*/ 12382 h 417766"/>
                <a:gd name="connsiteX64" fmla="*/ 22193 w 299656"/>
                <a:gd name="connsiteY64" fmla="*/ 12382 h 417766"/>
                <a:gd name="connsiteX65" fmla="*/ 21146 w 299656"/>
                <a:gd name="connsiteY65" fmla="*/ 13240 h 417766"/>
                <a:gd name="connsiteX66" fmla="*/ 21146 w 299656"/>
                <a:gd name="connsiteY66" fmla="*/ 13240 h 417766"/>
                <a:gd name="connsiteX67" fmla="*/ 20098 w 299656"/>
                <a:gd name="connsiteY67" fmla="*/ 14097 h 417766"/>
                <a:gd name="connsiteX68" fmla="*/ 20098 w 299656"/>
                <a:gd name="connsiteY68" fmla="*/ 14097 h 417766"/>
                <a:gd name="connsiteX69" fmla="*/ 19050 w 299656"/>
                <a:gd name="connsiteY69" fmla="*/ 15049 h 417766"/>
                <a:gd name="connsiteX70" fmla="*/ 19050 w 299656"/>
                <a:gd name="connsiteY70" fmla="*/ 15049 h 417766"/>
                <a:gd name="connsiteX71" fmla="*/ 18002 w 299656"/>
                <a:gd name="connsiteY71" fmla="*/ 16002 h 417766"/>
                <a:gd name="connsiteX72" fmla="*/ 18002 w 299656"/>
                <a:gd name="connsiteY72" fmla="*/ 16002 h 417766"/>
                <a:gd name="connsiteX73" fmla="*/ 17050 w 299656"/>
                <a:gd name="connsiteY73" fmla="*/ 16954 h 417766"/>
                <a:gd name="connsiteX74" fmla="*/ 17050 w 299656"/>
                <a:gd name="connsiteY74" fmla="*/ 16954 h 417766"/>
                <a:gd name="connsiteX75" fmla="*/ 16097 w 299656"/>
                <a:gd name="connsiteY75" fmla="*/ 17907 h 417766"/>
                <a:gd name="connsiteX76" fmla="*/ 16097 w 299656"/>
                <a:gd name="connsiteY76" fmla="*/ 17907 h 417766"/>
                <a:gd name="connsiteX77" fmla="*/ 15145 w 299656"/>
                <a:gd name="connsiteY77" fmla="*/ 18955 h 417766"/>
                <a:gd name="connsiteX78" fmla="*/ 15145 w 299656"/>
                <a:gd name="connsiteY78" fmla="*/ 18955 h 417766"/>
                <a:gd name="connsiteX79" fmla="*/ 14192 w 299656"/>
                <a:gd name="connsiteY79" fmla="*/ 20002 h 417766"/>
                <a:gd name="connsiteX80" fmla="*/ 14192 w 299656"/>
                <a:gd name="connsiteY80" fmla="*/ 20002 h 417766"/>
                <a:gd name="connsiteX81" fmla="*/ 13335 w 299656"/>
                <a:gd name="connsiteY81" fmla="*/ 21050 h 417766"/>
                <a:gd name="connsiteX82" fmla="*/ 13335 w 299656"/>
                <a:gd name="connsiteY82" fmla="*/ 21050 h 417766"/>
                <a:gd name="connsiteX83" fmla="*/ 12478 w 299656"/>
                <a:gd name="connsiteY83" fmla="*/ 22098 h 417766"/>
                <a:gd name="connsiteX84" fmla="*/ 12478 w 299656"/>
                <a:gd name="connsiteY84" fmla="*/ 22098 h 417766"/>
                <a:gd name="connsiteX85" fmla="*/ 11621 w 299656"/>
                <a:gd name="connsiteY85" fmla="*/ 23146 h 417766"/>
                <a:gd name="connsiteX86" fmla="*/ 11621 w 299656"/>
                <a:gd name="connsiteY86" fmla="*/ 23146 h 417766"/>
                <a:gd name="connsiteX87" fmla="*/ 10763 w 299656"/>
                <a:gd name="connsiteY87" fmla="*/ 24289 h 417766"/>
                <a:gd name="connsiteX88" fmla="*/ 10763 w 299656"/>
                <a:gd name="connsiteY88" fmla="*/ 24289 h 417766"/>
                <a:gd name="connsiteX89" fmla="*/ 10001 w 299656"/>
                <a:gd name="connsiteY89" fmla="*/ 25432 h 417766"/>
                <a:gd name="connsiteX90" fmla="*/ 10001 w 299656"/>
                <a:gd name="connsiteY90" fmla="*/ 25432 h 417766"/>
                <a:gd name="connsiteX91" fmla="*/ 9239 w 299656"/>
                <a:gd name="connsiteY91" fmla="*/ 26575 h 417766"/>
                <a:gd name="connsiteX92" fmla="*/ 9239 w 299656"/>
                <a:gd name="connsiteY92" fmla="*/ 26575 h 417766"/>
                <a:gd name="connsiteX93" fmla="*/ 8477 w 299656"/>
                <a:gd name="connsiteY93" fmla="*/ 27717 h 417766"/>
                <a:gd name="connsiteX94" fmla="*/ 8477 w 299656"/>
                <a:gd name="connsiteY94" fmla="*/ 27717 h 417766"/>
                <a:gd name="connsiteX95" fmla="*/ 7811 w 299656"/>
                <a:gd name="connsiteY95" fmla="*/ 28956 h 417766"/>
                <a:gd name="connsiteX96" fmla="*/ 7811 w 299656"/>
                <a:gd name="connsiteY96" fmla="*/ 28956 h 417766"/>
                <a:gd name="connsiteX97" fmla="*/ 7144 w 299656"/>
                <a:gd name="connsiteY97" fmla="*/ 30194 h 417766"/>
                <a:gd name="connsiteX98" fmla="*/ 7144 w 299656"/>
                <a:gd name="connsiteY98" fmla="*/ 30194 h 417766"/>
                <a:gd name="connsiteX99" fmla="*/ 6477 w 299656"/>
                <a:gd name="connsiteY99" fmla="*/ 31432 h 417766"/>
                <a:gd name="connsiteX100" fmla="*/ 6477 w 299656"/>
                <a:gd name="connsiteY100" fmla="*/ 31432 h 417766"/>
                <a:gd name="connsiteX101" fmla="*/ 5810 w 299656"/>
                <a:gd name="connsiteY101" fmla="*/ 32671 h 417766"/>
                <a:gd name="connsiteX102" fmla="*/ 5810 w 299656"/>
                <a:gd name="connsiteY102" fmla="*/ 32671 h 417766"/>
                <a:gd name="connsiteX103" fmla="*/ 5239 w 299656"/>
                <a:gd name="connsiteY103" fmla="*/ 33909 h 417766"/>
                <a:gd name="connsiteX104" fmla="*/ 5239 w 299656"/>
                <a:gd name="connsiteY104" fmla="*/ 33909 h 417766"/>
                <a:gd name="connsiteX105" fmla="*/ 4667 w 299656"/>
                <a:gd name="connsiteY105" fmla="*/ 35147 h 417766"/>
                <a:gd name="connsiteX106" fmla="*/ 4667 w 299656"/>
                <a:gd name="connsiteY106" fmla="*/ 35147 h 417766"/>
                <a:gd name="connsiteX107" fmla="*/ 4096 w 299656"/>
                <a:gd name="connsiteY107" fmla="*/ 36481 h 417766"/>
                <a:gd name="connsiteX108" fmla="*/ 4096 w 299656"/>
                <a:gd name="connsiteY108" fmla="*/ 36481 h 417766"/>
                <a:gd name="connsiteX109" fmla="*/ 3620 w 299656"/>
                <a:gd name="connsiteY109" fmla="*/ 37814 h 417766"/>
                <a:gd name="connsiteX110" fmla="*/ 3620 w 299656"/>
                <a:gd name="connsiteY110" fmla="*/ 37814 h 417766"/>
                <a:gd name="connsiteX111" fmla="*/ 3143 w 299656"/>
                <a:gd name="connsiteY111" fmla="*/ 39148 h 417766"/>
                <a:gd name="connsiteX112" fmla="*/ 3143 w 299656"/>
                <a:gd name="connsiteY112" fmla="*/ 39148 h 417766"/>
                <a:gd name="connsiteX113" fmla="*/ 2667 w 299656"/>
                <a:gd name="connsiteY113" fmla="*/ 40481 h 417766"/>
                <a:gd name="connsiteX114" fmla="*/ 2667 w 299656"/>
                <a:gd name="connsiteY114" fmla="*/ 40481 h 417766"/>
                <a:gd name="connsiteX115" fmla="*/ 2286 w 299656"/>
                <a:gd name="connsiteY115" fmla="*/ 41815 h 417766"/>
                <a:gd name="connsiteX116" fmla="*/ 2286 w 299656"/>
                <a:gd name="connsiteY116" fmla="*/ 41815 h 417766"/>
                <a:gd name="connsiteX117" fmla="*/ 1905 w 299656"/>
                <a:gd name="connsiteY117" fmla="*/ 43148 h 417766"/>
                <a:gd name="connsiteX118" fmla="*/ 1905 w 299656"/>
                <a:gd name="connsiteY118" fmla="*/ 43148 h 417766"/>
                <a:gd name="connsiteX119" fmla="*/ 1524 w 299656"/>
                <a:gd name="connsiteY119" fmla="*/ 44482 h 417766"/>
                <a:gd name="connsiteX120" fmla="*/ 1524 w 299656"/>
                <a:gd name="connsiteY120" fmla="*/ 44482 h 417766"/>
                <a:gd name="connsiteX121" fmla="*/ 1238 w 299656"/>
                <a:gd name="connsiteY121" fmla="*/ 45910 h 417766"/>
                <a:gd name="connsiteX122" fmla="*/ 1238 w 299656"/>
                <a:gd name="connsiteY122" fmla="*/ 45910 h 417766"/>
                <a:gd name="connsiteX123" fmla="*/ 953 w 299656"/>
                <a:gd name="connsiteY123" fmla="*/ 47339 h 417766"/>
                <a:gd name="connsiteX124" fmla="*/ 953 w 299656"/>
                <a:gd name="connsiteY124" fmla="*/ 47339 h 417766"/>
                <a:gd name="connsiteX125" fmla="*/ 667 w 299656"/>
                <a:gd name="connsiteY125" fmla="*/ 48768 h 417766"/>
                <a:gd name="connsiteX126" fmla="*/ 667 w 299656"/>
                <a:gd name="connsiteY126" fmla="*/ 48768 h 417766"/>
                <a:gd name="connsiteX127" fmla="*/ 476 w 299656"/>
                <a:gd name="connsiteY127" fmla="*/ 50197 h 417766"/>
                <a:gd name="connsiteX128" fmla="*/ 476 w 299656"/>
                <a:gd name="connsiteY128" fmla="*/ 50197 h 417766"/>
                <a:gd name="connsiteX129" fmla="*/ 286 w 299656"/>
                <a:gd name="connsiteY129" fmla="*/ 51625 h 417766"/>
                <a:gd name="connsiteX130" fmla="*/ 286 w 299656"/>
                <a:gd name="connsiteY130" fmla="*/ 51625 h 417766"/>
                <a:gd name="connsiteX131" fmla="*/ 190 w 299656"/>
                <a:gd name="connsiteY131" fmla="*/ 53054 h 417766"/>
                <a:gd name="connsiteX132" fmla="*/ 190 w 299656"/>
                <a:gd name="connsiteY132" fmla="*/ 53054 h 417766"/>
                <a:gd name="connsiteX133" fmla="*/ 95 w 299656"/>
                <a:gd name="connsiteY133" fmla="*/ 54483 h 417766"/>
                <a:gd name="connsiteX134" fmla="*/ 95 w 299656"/>
                <a:gd name="connsiteY134" fmla="*/ 54483 h 417766"/>
                <a:gd name="connsiteX135" fmla="*/ 95 w 299656"/>
                <a:gd name="connsiteY135" fmla="*/ 54959 h 417766"/>
                <a:gd name="connsiteX136" fmla="*/ 0 w 299656"/>
                <a:gd name="connsiteY136" fmla="*/ 56864 h 417766"/>
                <a:gd name="connsiteX137" fmla="*/ 0 w 299656"/>
                <a:gd name="connsiteY137" fmla="*/ 57340 h 417766"/>
                <a:gd name="connsiteX138" fmla="*/ 0 w 299656"/>
                <a:gd name="connsiteY138" fmla="*/ 57340 h 417766"/>
                <a:gd name="connsiteX139" fmla="*/ 0 w 299656"/>
                <a:gd name="connsiteY139" fmla="*/ 77343 h 417766"/>
                <a:gd name="connsiteX140" fmla="*/ 0 w 299656"/>
                <a:gd name="connsiteY140" fmla="*/ 359855 h 417766"/>
                <a:gd name="connsiteX141" fmla="*/ 57626 w 299656"/>
                <a:gd name="connsiteY141" fmla="*/ 417767 h 417766"/>
                <a:gd name="connsiteX142" fmla="*/ 57626 w 299656"/>
                <a:gd name="connsiteY142" fmla="*/ 417767 h 417766"/>
                <a:gd name="connsiteX143" fmla="*/ 57626 w 299656"/>
                <a:gd name="connsiteY143" fmla="*/ 0 h 417766"/>
                <a:gd name="connsiteX144" fmla="*/ 57626 w 299656"/>
                <a:gd name="connsiteY144" fmla="*/ 0 h 417766"/>
                <a:gd name="connsiteX145" fmla="*/ 57626 w 299656"/>
                <a:gd name="connsiteY145" fmla="*/ 0 h 41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99656" h="417766">
                  <a:moveTo>
                    <a:pt x="57626" y="417767"/>
                  </a:moveTo>
                  <a:lnTo>
                    <a:pt x="77629" y="417767"/>
                  </a:lnTo>
                  <a:cubicBezTo>
                    <a:pt x="109347" y="417767"/>
                    <a:pt x="135255" y="391858"/>
                    <a:pt x="135255" y="360140"/>
                  </a:cubicBezTo>
                  <a:lnTo>
                    <a:pt x="135255" y="216217"/>
                  </a:lnTo>
                  <a:cubicBezTo>
                    <a:pt x="135255" y="171640"/>
                    <a:pt x="171640" y="135255"/>
                    <a:pt x="216218" y="135255"/>
                  </a:cubicBezTo>
                  <a:lnTo>
                    <a:pt x="242030" y="135255"/>
                  </a:lnTo>
                  <a:cubicBezTo>
                    <a:pt x="273748" y="135255"/>
                    <a:pt x="299656" y="109347"/>
                    <a:pt x="299656" y="77629"/>
                  </a:cubicBezTo>
                  <a:lnTo>
                    <a:pt x="299656" y="57626"/>
                  </a:lnTo>
                  <a:cubicBezTo>
                    <a:pt x="299656" y="25908"/>
                    <a:pt x="273748" y="0"/>
                    <a:pt x="242030" y="0"/>
                  </a:cubicBezTo>
                  <a:lnTo>
                    <a:pt x="77629" y="0"/>
                  </a:lnTo>
                  <a:lnTo>
                    <a:pt x="57626" y="0"/>
                  </a:lnTo>
                  <a:lnTo>
                    <a:pt x="56197" y="0"/>
                  </a:lnTo>
                  <a:lnTo>
                    <a:pt x="56197" y="0"/>
                  </a:lnTo>
                  <a:lnTo>
                    <a:pt x="54769" y="95"/>
                  </a:lnTo>
                  <a:lnTo>
                    <a:pt x="54769" y="95"/>
                  </a:lnTo>
                  <a:lnTo>
                    <a:pt x="53340" y="190"/>
                  </a:lnTo>
                  <a:lnTo>
                    <a:pt x="53340" y="190"/>
                  </a:lnTo>
                  <a:lnTo>
                    <a:pt x="51911" y="286"/>
                  </a:lnTo>
                  <a:lnTo>
                    <a:pt x="51911" y="286"/>
                  </a:lnTo>
                  <a:lnTo>
                    <a:pt x="50482" y="476"/>
                  </a:lnTo>
                  <a:lnTo>
                    <a:pt x="50482" y="476"/>
                  </a:lnTo>
                  <a:lnTo>
                    <a:pt x="49054" y="667"/>
                  </a:lnTo>
                  <a:lnTo>
                    <a:pt x="49054" y="667"/>
                  </a:lnTo>
                  <a:lnTo>
                    <a:pt x="47625" y="857"/>
                  </a:lnTo>
                  <a:lnTo>
                    <a:pt x="47625" y="857"/>
                  </a:lnTo>
                  <a:cubicBezTo>
                    <a:pt x="47149" y="952"/>
                    <a:pt x="46672" y="1048"/>
                    <a:pt x="46196" y="1143"/>
                  </a:cubicBezTo>
                  <a:lnTo>
                    <a:pt x="46196" y="1143"/>
                  </a:lnTo>
                  <a:lnTo>
                    <a:pt x="44768" y="1429"/>
                  </a:lnTo>
                  <a:lnTo>
                    <a:pt x="44768" y="1429"/>
                  </a:lnTo>
                  <a:lnTo>
                    <a:pt x="43339" y="1809"/>
                  </a:lnTo>
                  <a:lnTo>
                    <a:pt x="43339" y="1809"/>
                  </a:lnTo>
                  <a:lnTo>
                    <a:pt x="42005" y="2191"/>
                  </a:lnTo>
                  <a:lnTo>
                    <a:pt x="42005" y="2191"/>
                  </a:lnTo>
                  <a:lnTo>
                    <a:pt x="40672" y="2572"/>
                  </a:lnTo>
                  <a:lnTo>
                    <a:pt x="40672" y="2572"/>
                  </a:lnTo>
                  <a:lnTo>
                    <a:pt x="39338" y="3048"/>
                  </a:lnTo>
                  <a:lnTo>
                    <a:pt x="39338" y="3048"/>
                  </a:lnTo>
                  <a:lnTo>
                    <a:pt x="38005" y="3524"/>
                  </a:lnTo>
                  <a:lnTo>
                    <a:pt x="38005" y="3524"/>
                  </a:lnTo>
                  <a:lnTo>
                    <a:pt x="36671" y="4000"/>
                  </a:lnTo>
                  <a:lnTo>
                    <a:pt x="36671" y="4000"/>
                  </a:lnTo>
                  <a:lnTo>
                    <a:pt x="35338" y="4572"/>
                  </a:lnTo>
                  <a:lnTo>
                    <a:pt x="35338" y="4572"/>
                  </a:lnTo>
                  <a:lnTo>
                    <a:pt x="34099" y="5143"/>
                  </a:lnTo>
                  <a:lnTo>
                    <a:pt x="34099" y="5143"/>
                  </a:lnTo>
                  <a:lnTo>
                    <a:pt x="32861" y="5715"/>
                  </a:lnTo>
                  <a:lnTo>
                    <a:pt x="32861" y="5715"/>
                  </a:lnTo>
                  <a:lnTo>
                    <a:pt x="31623" y="6382"/>
                  </a:lnTo>
                  <a:lnTo>
                    <a:pt x="31623" y="6382"/>
                  </a:lnTo>
                  <a:cubicBezTo>
                    <a:pt x="31242" y="6572"/>
                    <a:pt x="30766" y="6763"/>
                    <a:pt x="30385" y="7048"/>
                  </a:cubicBezTo>
                  <a:lnTo>
                    <a:pt x="30385" y="7048"/>
                  </a:lnTo>
                  <a:lnTo>
                    <a:pt x="29146" y="7715"/>
                  </a:lnTo>
                  <a:lnTo>
                    <a:pt x="29146" y="7715"/>
                  </a:lnTo>
                  <a:cubicBezTo>
                    <a:pt x="28765" y="7906"/>
                    <a:pt x="28385" y="8191"/>
                    <a:pt x="27908" y="8382"/>
                  </a:cubicBezTo>
                  <a:lnTo>
                    <a:pt x="27908" y="8382"/>
                  </a:lnTo>
                  <a:lnTo>
                    <a:pt x="26765" y="9144"/>
                  </a:lnTo>
                  <a:lnTo>
                    <a:pt x="26765" y="9144"/>
                  </a:lnTo>
                  <a:lnTo>
                    <a:pt x="25622" y="9906"/>
                  </a:lnTo>
                  <a:lnTo>
                    <a:pt x="25622" y="9906"/>
                  </a:lnTo>
                  <a:lnTo>
                    <a:pt x="24479" y="10668"/>
                  </a:lnTo>
                  <a:lnTo>
                    <a:pt x="24479" y="10668"/>
                  </a:lnTo>
                  <a:lnTo>
                    <a:pt x="23336" y="11525"/>
                  </a:lnTo>
                  <a:lnTo>
                    <a:pt x="23336" y="11525"/>
                  </a:lnTo>
                  <a:lnTo>
                    <a:pt x="22193" y="12382"/>
                  </a:lnTo>
                  <a:lnTo>
                    <a:pt x="22193" y="12382"/>
                  </a:lnTo>
                  <a:cubicBezTo>
                    <a:pt x="21812" y="12668"/>
                    <a:pt x="21431" y="12954"/>
                    <a:pt x="21146" y="13240"/>
                  </a:cubicBezTo>
                  <a:lnTo>
                    <a:pt x="21146" y="13240"/>
                  </a:lnTo>
                  <a:lnTo>
                    <a:pt x="20098" y="14097"/>
                  </a:lnTo>
                  <a:lnTo>
                    <a:pt x="20098" y="14097"/>
                  </a:lnTo>
                  <a:lnTo>
                    <a:pt x="19050" y="15049"/>
                  </a:lnTo>
                  <a:lnTo>
                    <a:pt x="19050" y="15049"/>
                  </a:lnTo>
                  <a:lnTo>
                    <a:pt x="18002" y="16002"/>
                  </a:lnTo>
                  <a:lnTo>
                    <a:pt x="18002" y="16002"/>
                  </a:lnTo>
                  <a:lnTo>
                    <a:pt x="17050" y="16954"/>
                  </a:lnTo>
                  <a:lnTo>
                    <a:pt x="17050" y="16954"/>
                  </a:lnTo>
                  <a:lnTo>
                    <a:pt x="16097" y="17907"/>
                  </a:lnTo>
                  <a:lnTo>
                    <a:pt x="16097" y="17907"/>
                  </a:lnTo>
                  <a:lnTo>
                    <a:pt x="15145" y="18955"/>
                  </a:lnTo>
                  <a:lnTo>
                    <a:pt x="15145" y="18955"/>
                  </a:lnTo>
                  <a:lnTo>
                    <a:pt x="14192" y="20002"/>
                  </a:lnTo>
                  <a:lnTo>
                    <a:pt x="14192" y="20002"/>
                  </a:lnTo>
                  <a:lnTo>
                    <a:pt x="13335" y="21050"/>
                  </a:lnTo>
                  <a:lnTo>
                    <a:pt x="13335" y="21050"/>
                  </a:lnTo>
                  <a:cubicBezTo>
                    <a:pt x="13049" y="21431"/>
                    <a:pt x="12763" y="21812"/>
                    <a:pt x="12478" y="22098"/>
                  </a:cubicBezTo>
                  <a:lnTo>
                    <a:pt x="12478" y="22098"/>
                  </a:lnTo>
                  <a:cubicBezTo>
                    <a:pt x="12192" y="22479"/>
                    <a:pt x="11906" y="22860"/>
                    <a:pt x="11621" y="23146"/>
                  </a:cubicBezTo>
                  <a:lnTo>
                    <a:pt x="11621" y="23146"/>
                  </a:lnTo>
                  <a:lnTo>
                    <a:pt x="10763" y="24289"/>
                  </a:lnTo>
                  <a:lnTo>
                    <a:pt x="10763" y="24289"/>
                  </a:lnTo>
                  <a:lnTo>
                    <a:pt x="10001" y="25432"/>
                  </a:lnTo>
                  <a:lnTo>
                    <a:pt x="10001" y="25432"/>
                  </a:lnTo>
                  <a:lnTo>
                    <a:pt x="9239" y="26575"/>
                  </a:lnTo>
                  <a:lnTo>
                    <a:pt x="9239" y="26575"/>
                  </a:lnTo>
                  <a:lnTo>
                    <a:pt x="8477" y="27717"/>
                  </a:lnTo>
                  <a:lnTo>
                    <a:pt x="8477" y="27717"/>
                  </a:lnTo>
                  <a:lnTo>
                    <a:pt x="7811" y="28956"/>
                  </a:lnTo>
                  <a:lnTo>
                    <a:pt x="7811" y="28956"/>
                  </a:lnTo>
                  <a:lnTo>
                    <a:pt x="7144" y="30194"/>
                  </a:lnTo>
                  <a:lnTo>
                    <a:pt x="7144" y="30194"/>
                  </a:lnTo>
                  <a:lnTo>
                    <a:pt x="6477" y="31432"/>
                  </a:lnTo>
                  <a:lnTo>
                    <a:pt x="6477" y="31432"/>
                  </a:lnTo>
                  <a:lnTo>
                    <a:pt x="5810" y="32671"/>
                  </a:lnTo>
                  <a:lnTo>
                    <a:pt x="5810" y="32671"/>
                  </a:lnTo>
                  <a:lnTo>
                    <a:pt x="5239" y="33909"/>
                  </a:lnTo>
                  <a:lnTo>
                    <a:pt x="5239" y="33909"/>
                  </a:lnTo>
                  <a:cubicBezTo>
                    <a:pt x="5048" y="34290"/>
                    <a:pt x="4858" y="34766"/>
                    <a:pt x="4667" y="35147"/>
                  </a:cubicBezTo>
                  <a:lnTo>
                    <a:pt x="4667" y="35147"/>
                  </a:lnTo>
                  <a:lnTo>
                    <a:pt x="4096" y="36481"/>
                  </a:lnTo>
                  <a:lnTo>
                    <a:pt x="4096" y="36481"/>
                  </a:lnTo>
                  <a:lnTo>
                    <a:pt x="3620" y="37814"/>
                  </a:lnTo>
                  <a:lnTo>
                    <a:pt x="3620" y="37814"/>
                  </a:lnTo>
                  <a:lnTo>
                    <a:pt x="3143" y="39148"/>
                  </a:lnTo>
                  <a:lnTo>
                    <a:pt x="3143" y="39148"/>
                  </a:lnTo>
                  <a:lnTo>
                    <a:pt x="2667" y="40481"/>
                  </a:lnTo>
                  <a:lnTo>
                    <a:pt x="2667" y="40481"/>
                  </a:lnTo>
                  <a:lnTo>
                    <a:pt x="2286" y="41815"/>
                  </a:lnTo>
                  <a:lnTo>
                    <a:pt x="2286" y="41815"/>
                  </a:lnTo>
                  <a:lnTo>
                    <a:pt x="1905" y="43148"/>
                  </a:lnTo>
                  <a:lnTo>
                    <a:pt x="1905" y="43148"/>
                  </a:lnTo>
                  <a:lnTo>
                    <a:pt x="1524" y="44482"/>
                  </a:lnTo>
                  <a:lnTo>
                    <a:pt x="1524" y="44482"/>
                  </a:lnTo>
                  <a:lnTo>
                    <a:pt x="1238" y="45910"/>
                  </a:lnTo>
                  <a:lnTo>
                    <a:pt x="1238" y="45910"/>
                  </a:lnTo>
                  <a:cubicBezTo>
                    <a:pt x="1143" y="46387"/>
                    <a:pt x="1048" y="46863"/>
                    <a:pt x="953" y="47339"/>
                  </a:cubicBezTo>
                  <a:lnTo>
                    <a:pt x="953" y="47339"/>
                  </a:lnTo>
                  <a:lnTo>
                    <a:pt x="667" y="48768"/>
                  </a:lnTo>
                  <a:lnTo>
                    <a:pt x="667" y="48768"/>
                  </a:lnTo>
                  <a:lnTo>
                    <a:pt x="476" y="50197"/>
                  </a:lnTo>
                  <a:lnTo>
                    <a:pt x="476" y="50197"/>
                  </a:lnTo>
                  <a:lnTo>
                    <a:pt x="286" y="51625"/>
                  </a:lnTo>
                  <a:lnTo>
                    <a:pt x="286" y="51625"/>
                  </a:lnTo>
                  <a:lnTo>
                    <a:pt x="190" y="53054"/>
                  </a:lnTo>
                  <a:lnTo>
                    <a:pt x="190" y="53054"/>
                  </a:lnTo>
                  <a:lnTo>
                    <a:pt x="95" y="54483"/>
                  </a:lnTo>
                  <a:lnTo>
                    <a:pt x="95" y="54483"/>
                  </a:lnTo>
                  <a:lnTo>
                    <a:pt x="95" y="54959"/>
                  </a:lnTo>
                  <a:cubicBezTo>
                    <a:pt x="95" y="55626"/>
                    <a:pt x="95" y="56197"/>
                    <a:pt x="0" y="56864"/>
                  </a:cubicBezTo>
                  <a:lnTo>
                    <a:pt x="0" y="57340"/>
                  </a:lnTo>
                  <a:lnTo>
                    <a:pt x="0" y="57340"/>
                  </a:lnTo>
                  <a:lnTo>
                    <a:pt x="0" y="77343"/>
                  </a:lnTo>
                  <a:lnTo>
                    <a:pt x="0" y="359855"/>
                  </a:lnTo>
                  <a:cubicBezTo>
                    <a:pt x="0" y="391858"/>
                    <a:pt x="25908" y="417767"/>
                    <a:pt x="57626" y="417767"/>
                  </a:cubicBezTo>
                  <a:lnTo>
                    <a:pt x="57626" y="417767"/>
                  </a:lnTo>
                  <a:close/>
                  <a:moveTo>
                    <a:pt x="57626" y="0"/>
                  </a:moveTo>
                  <a:lnTo>
                    <a:pt x="57626" y="0"/>
                  </a:lnTo>
                  <a:lnTo>
                    <a:pt x="57626"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7" name="Freeform: Shape 186">
              <a:extLst>
                <a:ext uri="{FF2B5EF4-FFF2-40B4-BE49-F238E27FC236}">
                  <a16:creationId xmlns:a16="http://schemas.microsoft.com/office/drawing/2014/main" id="{37F892D6-1BA7-43F9-A999-76BCDBE7D53A}"/>
                </a:ext>
              </a:extLst>
            </p:cNvPr>
            <p:cNvSpPr/>
            <p:nvPr/>
          </p:nvSpPr>
          <p:spPr>
            <a:xfrm>
              <a:off x="75454" y="4553410"/>
              <a:ext cx="628078" cy="867822"/>
            </a:xfrm>
            <a:custGeom>
              <a:avLst/>
              <a:gdLst>
                <a:gd name="connsiteX0" fmla="*/ 550069 w 628078"/>
                <a:gd name="connsiteY0" fmla="*/ 300609 h 867822"/>
                <a:gd name="connsiteX1" fmla="*/ 570452 w 628078"/>
                <a:gd name="connsiteY1" fmla="*/ 300609 h 867822"/>
                <a:gd name="connsiteX2" fmla="*/ 628079 w 628078"/>
                <a:gd name="connsiteY2" fmla="*/ 242983 h 867822"/>
                <a:gd name="connsiteX3" fmla="*/ 628079 w 628078"/>
                <a:gd name="connsiteY3" fmla="*/ 57626 h 867822"/>
                <a:gd name="connsiteX4" fmla="*/ 570452 w 628078"/>
                <a:gd name="connsiteY4" fmla="*/ 0 h 867822"/>
                <a:gd name="connsiteX5" fmla="*/ 216599 w 628078"/>
                <a:gd name="connsiteY5" fmla="*/ 0 h 867822"/>
                <a:gd name="connsiteX6" fmla="*/ 158972 w 628078"/>
                <a:gd name="connsiteY6" fmla="*/ 857 h 867822"/>
                <a:gd name="connsiteX7" fmla="*/ 158972 w 628078"/>
                <a:gd name="connsiteY7" fmla="*/ 212884 h 867822"/>
                <a:gd name="connsiteX8" fmla="*/ 78010 w 628078"/>
                <a:gd name="connsiteY8" fmla="*/ 293846 h 867822"/>
                <a:gd name="connsiteX9" fmla="*/ 57626 w 628078"/>
                <a:gd name="connsiteY9" fmla="*/ 293846 h 867822"/>
                <a:gd name="connsiteX10" fmla="*/ 0 w 628078"/>
                <a:gd name="connsiteY10" fmla="*/ 352901 h 867822"/>
                <a:gd name="connsiteX11" fmla="*/ 0 w 628078"/>
                <a:gd name="connsiteY11" fmla="*/ 464153 h 867822"/>
                <a:gd name="connsiteX12" fmla="*/ 0 w 628078"/>
                <a:gd name="connsiteY12" fmla="*/ 520351 h 867822"/>
                <a:gd name="connsiteX13" fmla="*/ 0 w 628078"/>
                <a:gd name="connsiteY13" fmla="*/ 810197 h 867822"/>
                <a:gd name="connsiteX14" fmla="*/ 57626 w 628078"/>
                <a:gd name="connsiteY14" fmla="*/ 867823 h 867822"/>
                <a:gd name="connsiteX15" fmla="*/ 252413 w 628078"/>
                <a:gd name="connsiteY15" fmla="*/ 867823 h 867822"/>
                <a:gd name="connsiteX16" fmla="*/ 310039 w 628078"/>
                <a:gd name="connsiteY16" fmla="*/ 866965 h 867822"/>
                <a:gd name="connsiteX17" fmla="*/ 310039 w 628078"/>
                <a:gd name="connsiteY17" fmla="*/ 660559 h 867822"/>
                <a:gd name="connsiteX18" fmla="*/ 391001 w 628078"/>
                <a:gd name="connsiteY18" fmla="*/ 579596 h 867822"/>
                <a:gd name="connsiteX19" fmla="*/ 411385 w 628078"/>
                <a:gd name="connsiteY19" fmla="*/ 579596 h 867822"/>
                <a:gd name="connsiteX20" fmla="*/ 469011 w 628078"/>
                <a:gd name="connsiteY20" fmla="*/ 520541 h 867822"/>
                <a:gd name="connsiteX21" fmla="*/ 469011 w 628078"/>
                <a:gd name="connsiteY21" fmla="*/ 381667 h 867822"/>
                <a:gd name="connsiteX22" fmla="*/ 550069 w 628078"/>
                <a:gd name="connsiteY22" fmla="*/ 300609 h 86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8078" h="867822">
                  <a:moveTo>
                    <a:pt x="550069" y="300609"/>
                  </a:moveTo>
                  <a:lnTo>
                    <a:pt x="570452" y="300609"/>
                  </a:lnTo>
                  <a:cubicBezTo>
                    <a:pt x="602171" y="300609"/>
                    <a:pt x="628079" y="274701"/>
                    <a:pt x="628079" y="242983"/>
                  </a:cubicBezTo>
                  <a:lnTo>
                    <a:pt x="628079" y="57626"/>
                  </a:lnTo>
                  <a:cubicBezTo>
                    <a:pt x="628079" y="25908"/>
                    <a:pt x="602171" y="0"/>
                    <a:pt x="570452" y="0"/>
                  </a:cubicBezTo>
                  <a:lnTo>
                    <a:pt x="216599" y="0"/>
                  </a:lnTo>
                  <a:lnTo>
                    <a:pt x="158972" y="857"/>
                  </a:lnTo>
                  <a:lnTo>
                    <a:pt x="158972" y="212884"/>
                  </a:lnTo>
                  <a:cubicBezTo>
                    <a:pt x="158972" y="257461"/>
                    <a:pt x="122587" y="293846"/>
                    <a:pt x="78010" y="293846"/>
                  </a:cubicBezTo>
                  <a:lnTo>
                    <a:pt x="57626" y="293846"/>
                  </a:lnTo>
                  <a:cubicBezTo>
                    <a:pt x="25908" y="293846"/>
                    <a:pt x="0" y="320421"/>
                    <a:pt x="0" y="352901"/>
                  </a:cubicBezTo>
                  <a:lnTo>
                    <a:pt x="0" y="464153"/>
                  </a:lnTo>
                  <a:lnTo>
                    <a:pt x="0" y="520351"/>
                  </a:lnTo>
                  <a:lnTo>
                    <a:pt x="0" y="810197"/>
                  </a:lnTo>
                  <a:cubicBezTo>
                    <a:pt x="0" y="841915"/>
                    <a:pt x="25908" y="867823"/>
                    <a:pt x="57626" y="867823"/>
                  </a:cubicBezTo>
                  <a:lnTo>
                    <a:pt x="252413" y="867823"/>
                  </a:lnTo>
                  <a:lnTo>
                    <a:pt x="310039" y="866965"/>
                  </a:lnTo>
                  <a:lnTo>
                    <a:pt x="310039" y="660559"/>
                  </a:lnTo>
                  <a:cubicBezTo>
                    <a:pt x="310039" y="615982"/>
                    <a:pt x="346424" y="579596"/>
                    <a:pt x="391001" y="579596"/>
                  </a:cubicBezTo>
                  <a:lnTo>
                    <a:pt x="411385" y="579596"/>
                  </a:lnTo>
                  <a:cubicBezTo>
                    <a:pt x="443103" y="579596"/>
                    <a:pt x="469011" y="553022"/>
                    <a:pt x="469011" y="520541"/>
                  </a:cubicBezTo>
                  <a:lnTo>
                    <a:pt x="469011" y="381667"/>
                  </a:lnTo>
                  <a:cubicBezTo>
                    <a:pt x="469011" y="336995"/>
                    <a:pt x="505397" y="300609"/>
                    <a:pt x="550069" y="300609"/>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8" name="Freeform: Shape 187">
              <a:extLst>
                <a:ext uri="{FF2B5EF4-FFF2-40B4-BE49-F238E27FC236}">
                  <a16:creationId xmlns:a16="http://schemas.microsoft.com/office/drawing/2014/main" id="{84BCE80F-83C1-44F5-9FE1-16FA0C5C83C7}"/>
                </a:ext>
              </a:extLst>
            </p:cNvPr>
            <p:cNvSpPr/>
            <p:nvPr/>
          </p:nvSpPr>
          <p:spPr>
            <a:xfrm>
              <a:off x="234712" y="4126976"/>
              <a:ext cx="1892046" cy="1432274"/>
            </a:xfrm>
            <a:custGeom>
              <a:avLst/>
              <a:gdLst>
                <a:gd name="connsiteX0" fmla="*/ 388906 w 1892046"/>
                <a:gd name="connsiteY0" fmla="*/ 1432274 h 1432274"/>
                <a:gd name="connsiteX1" fmla="*/ 542068 w 1892046"/>
                <a:gd name="connsiteY1" fmla="*/ 1432274 h 1432274"/>
                <a:gd name="connsiteX2" fmla="*/ 624364 w 1892046"/>
                <a:gd name="connsiteY2" fmla="*/ 1362266 h 1432274"/>
                <a:gd name="connsiteX3" fmla="*/ 704279 w 1892046"/>
                <a:gd name="connsiteY3" fmla="*/ 1294352 h 1432274"/>
                <a:gd name="connsiteX4" fmla="*/ 1017461 w 1892046"/>
                <a:gd name="connsiteY4" fmla="*/ 1294352 h 1432274"/>
                <a:gd name="connsiteX5" fmla="*/ 1100042 w 1892046"/>
                <a:gd name="connsiteY5" fmla="*/ 1222724 h 1432274"/>
                <a:gd name="connsiteX6" fmla="*/ 1177576 w 1892046"/>
                <a:gd name="connsiteY6" fmla="*/ 1153287 h 1432274"/>
                <a:gd name="connsiteX7" fmla="*/ 1258253 w 1892046"/>
                <a:gd name="connsiteY7" fmla="*/ 1069943 h 1432274"/>
                <a:gd name="connsiteX8" fmla="*/ 1258253 w 1892046"/>
                <a:gd name="connsiteY8" fmla="*/ 796194 h 1432274"/>
                <a:gd name="connsiteX9" fmla="*/ 1337405 w 1892046"/>
                <a:gd name="connsiteY9" fmla="*/ 715232 h 1432274"/>
                <a:gd name="connsiteX10" fmla="*/ 1417701 w 1892046"/>
                <a:gd name="connsiteY10" fmla="*/ 645605 h 1432274"/>
                <a:gd name="connsiteX11" fmla="*/ 1495235 w 1892046"/>
                <a:gd name="connsiteY11" fmla="*/ 578072 h 1432274"/>
                <a:gd name="connsiteX12" fmla="*/ 1576292 w 1892046"/>
                <a:gd name="connsiteY12" fmla="*/ 495681 h 1432274"/>
                <a:gd name="connsiteX13" fmla="*/ 1657255 w 1892046"/>
                <a:gd name="connsiteY13" fmla="*/ 415671 h 1432274"/>
                <a:gd name="connsiteX14" fmla="*/ 1833658 w 1892046"/>
                <a:gd name="connsiteY14" fmla="*/ 415671 h 1432274"/>
                <a:gd name="connsiteX15" fmla="*/ 1892046 w 1892046"/>
                <a:gd name="connsiteY15" fmla="*/ 363188 h 1432274"/>
                <a:gd name="connsiteX16" fmla="*/ 1891951 w 1892046"/>
                <a:gd name="connsiteY16" fmla="*/ 273177 h 1432274"/>
                <a:gd name="connsiteX17" fmla="*/ 1630299 w 1892046"/>
                <a:gd name="connsiteY17" fmla="*/ 273844 h 1432274"/>
                <a:gd name="connsiteX18" fmla="*/ 1572673 w 1892046"/>
                <a:gd name="connsiteY18" fmla="*/ 216217 h 1432274"/>
                <a:gd name="connsiteX19" fmla="*/ 1572673 w 1892046"/>
                <a:gd name="connsiteY19" fmla="*/ 215551 h 1432274"/>
                <a:gd name="connsiteX20" fmla="*/ 1572387 w 1892046"/>
                <a:gd name="connsiteY20" fmla="*/ 215551 h 1432274"/>
                <a:gd name="connsiteX21" fmla="*/ 1572387 w 1892046"/>
                <a:gd name="connsiteY21" fmla="*/ 194691 h 1432274"/>
                <a:gd name="connsiteX22" fmla="*/ 1514761 w 1892046"/>
                <a:gd name="connsiteY22" fmla="*/ 137065 h 1432274"/>
                <a:gd name="connsiteX23" fmla="*/ 1028795 w 1892046"/>
                <a:gd name="connsiteY23" fmla="*/ 137065 h 1432274"/>
                <a:gd name="connsiteX24" fmla="*/ 1028986 w 1892046"/>
                <a:gd name="connsiteY24" fmla="*/ 137065 h 1432274"/>
                <a:gd name="connsiteX25" fmla="*/ 852869 w 1892046"/>
                <a:gd name="connsiteY25" fmla="*/ 137065 h 1432274"/>
                <a:gd name="connsiteX26" fmla="*/ 771906 w 1892046"/>
                <a:gd name="connsiteY26" fmla="*/ 56959 h 1432274"/>
                <a:gd name="connsiteX27" fmla="*/ 714280 w 1892046"/>
                <a:gd name="connsiteY27" fmla="*/ 0 h 1432274"/>
                <a:gd name="connsiteX28" fmla="*/ 57626 w 1892046"/>
                <a:gd name="connsiteY28" fmla="*/ 0 h 1432274"/>
                <a:gd name="connsiteX29" fmla="*/ 0 w 1892046"/>
                <a:gd name="connsiteY29" fmla="*/ 57626 h 1432274"/>
                <a:gd name="connsiteX30" fmla="*/ 0 w 1892046"/>
                <a:gd name="connsiteY30" fmla="*/ 288798 h 1432274"/>
                <a:gd name="connsiteX31" fmla="*/ 95 w 1892046"/>
                <a:gd name="connsiteY31" fmla="*/ 291655 h 1432274"/>
                <a:gd name="connsiteX32" fmla="*/ 95 w 1892046"/>
                <a:gd name="connsiteY32" fmla="*/ 299656 h 1432274"/>
                <a:gd name="connsiteX33" fmla="*/ 0 w 1892046"/>
                <a:gd name="connsiteY33" fmla="*/ 303466 h 1432274"/>
                <a:gd name="connsiteX34" fmla="*/ 0 w 1892046"/>
                <a:gd name="connsiteY34" fmla="*/ 427387 h 1432274"/>
                <a:gd name="connsiteX35" fmla="*/ 57341 w 1892046"/>
                <a:gd name="connsiteY35" fmla="*/ 426530 h 1432274"/>
                <a:gd name="connsiteX36" fmla="*/ 411099 w 1892046"/>
                <a:gd name="connsiteY36" fmla="*/ 426530 h 1432274"/>
                <a:gd name="connsiteX37" fmla="*/ 468725 w 1892046"/>
                <a:gd name="connsiteY37" fmla="*/ 484156 h 1432274"/>
                <a:gd name="connsiteX38" fmla="*/ 468725 w 1892046"/>
                <a:gd name="connsiteY38" fmla="*/ 669512 h 1432274"/>
                <a:gd name="connsiteX39" fmla="*/ 411099 w 1892046"/>
                <a:gd name="connsiteY39" fmla="*/ 727138 h 1432274"/>
                <a:gd name="connsiteX40" fmla="*/ 390716 w 1892046"/>
                <a:gd name="connsiteY40" fmla="*/ 727138 h 1432274"/>
                <a:gd name="connsiteX41" fmla="*/ 309753 w 1892046"/>
                <a:gd name="connsiteY41" fmla="*/ 808101 h 1432274"/>
                <a:gd name="connsiteX42" fmla="*/ 309753 w 1892046"/>
                <a:gd name="connsiteY42" fmla="*/ 946975 h 1432274"/>
                <a:gd name="connsiteX43" fmla="*/ 252127 w 1892046"/>
                <a:gd name="connsiteY43" fmla="*/ 1006030 h 1432274"/>
                <a:gd name="connsiteX44" fmla="*/ 231743 w 1892046"/>
                <a:gd name="connsiteY44" fmla="*/ 1006030 h 1432274"/>
                <a:gd name="connsiteX45" fmla="*/ 150781 w 1892046"/>
                <a:gd name="connsiteY45" fmla="*/ 1086993 h 1432274"/>
                <a:gd name="connsiteX46" fmla="*/ 150781 w 1892046"/>
                <a:gd name="connsiteY46" fmla="*/ 1293495 h 1432274"/>
                <a:gd name="connsiteX47" fmla="*/ 107347 w 1892046"/>
                <a:gd name="connsiteY47" fmla="*/ 1294162 h 1432274"/>
                <a:gd name="connsiteX48" fmla="*/ 113348 w 1892046"/>
                <a:gd name="connsiteY48" fmla="*/ 1294352 h 1432274"/>
                <a:gd name="connsiteX49" fmla="*/ 226600 w 1892046"/>
                <a:gd name="connsiteY49" fmla="*/ 1294352 h 1432274"/>
                <a:gd name="connsiteX50" fmla="*/ 306515 w 1892046"/>
                <a:gd name="connsiteY50" fmla="*/ 1362266 h 1432274"/>
                <a:gd name="connsiteX51" fmla="*/ 388906 w 1892046"/>
                <a:gd name="connsiteY51" fmla="*/ 1432274 h 143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892046" h="1432274">
                  <a:moveTo>
                    <a:pt x="388906" y="1432274"/>
                  </a:moveTo>
                  <a:lnTo>
                    <a:pt x="542068" y="1432274"/>
                  </a:lnTo>
                  <a:cubicBezTo>
                    <a:pt x="583406" y="1432274"/>
                    <a:pt x="617982" y="1401794"/>
                    <a:pt x="624364" y="1362266"/>
                  </a:cubicBezTo>
                  <a:cubicBezTo>
                    <a:pt x="630841" y="1322737"/>
                    <a:pt x="664274" y="1294352"/>
                    <a:pt x="704279" y="1294352"/>
                  </a:cubicBezTo>
                  <a:lnTo>
                    <a:pt x="1017461" y="1294352"/>
                  </a:lnTo>
                  <a:cubicBezTo>
                    <a:pt x="1059371" y="1294352"/>
                    <a:pt x="1094232" y="1263110"/>
                    <a:pt x="1100042" y="1222724"/>
                  </a:cubicBezTo>
                  <a:cubicBezTo>
                    <a:pt x="1105662" y="1183481"/>
                    <a:pt x="1137952" y="1154526"/>
                    <a:pt x="1177576" y="1153287"/>
                  </a:cubicBezTo>
                  <a:cubicBezTo>
                    <a:pt x="1222248" y="1151858"/>
                    <a:pt x="1258253" y="1114901"/>
                    <a:pt x="1258253" y="1069943"/>
                  </a:cubicBezTo>
                  <a:lnTo>
                    <a:pt x="1258253" y="796194"/>
                  </a:lnTo>
                  <a:cubicBezTo>
                    <a:pt x="1258253" y="752284"/>
                    <a:pt x="1293400" y="716280"/>
                    <a:pt x="1337405" y="715232"/>
                  </a:cubicBezTo>
                  <a:cubicBezTo>
                    <a:pt x="1377696" y="714280"/>
                    <a:pt x="1411224" y="684371"/>
                    <a:pt x="1417701" y="645605"/>
                  </a:cubicBezTo>
                  <a:cubicBezTo>
                    <a:pt x="1424178" y="607123"/>
                    <a:pt x="1456182" y="579215"/>
                    <a:pt x="1495235" y="578072"/>
                  </a:cubicBezTo>
                  <a:cubicBezTo>
                    <a:pt x="1539716" y="576834"/>
                    <a:pt x="1575721" y="540353"/>
                    <a:pt x="1576292" y="495681"/>
                  </a:cubicBezTo>
                  <a:cubicBezTo>
                    <a:pt x="1576864" y="451390"/>
                    <a:pt x="1613059" y="415671"/>
                    <a:pt x="1657255" y="415671"/>
                  </a:cubicBezTo>
                  <a:lnTo>
                    <a:pt x="1833658" y="415671"/>
                  </a:lnTo>
                  <a:cubicBezTo>
                    <a:pt x="1865376" y="415671"/>
                    <a:pt x="1892141" y="395002"/>
                    <a:pt x="1892046" y="363188"/>
                  </a:cubicBezTo>
                  <a:lnTo>
                    <a:pt x="1891951" y="273177"/>
                  </a:lnTo>
                  <a:cubicBezTo>
                    <a:pt x="1804130" y="273177"/>
                    <a:pt x="1718215" y="273844"/>
                    <a:pt x="1630299" y="273844"/>
                  </a:cubicBezTo>
                  <a:cubicBezTo>
                    <a:pt x="1598581" y="273844"/>
                    <a:pt x="1572673" y="247936"/>
                    <a:pt x="1572673" y="216217"/>
                  </a:cubicBezTo>
                  <a:lnTo>
                    <a:pt x="1572673" y="215551"/>
                  </a:lnTo>
                  <a:lnTo>
                    <a:pt x="1572387" y="215551"/>
                  </a:lnTo>
                  <a:lnTo>
                    <a:pt x="1572387" y="194691"/>
                  </a:lnTo>
                  <a:cubicBezTo>
                    <a:pt x="1572387" y="162973"/>
                    <a:pt x="1546479" y="137065"/>
                    <a:pt x="1514761" y="137065"/>
                  </a:cubicBezTo>
                  <a:lnTo>
                    <a:pt x="1028795" y="137065"/>
                  </a:lnTo>
                  <a:lnTo>
                    <a:pt x="1028986" y="137065"/>
                  </a:lnTo>
                  <a:lnTo>
                    <a:pt x="852869" y="137065"/>
                  </a:lnTo>
                  <a:cubicBezTo>
                    <a:pt x="808577" y="137065"/>
                    <a:pt x="772382" y="101251"/>
                    <a:pt x="771906" y="56959"/>
                  </a:cubicBezTo>
                  <a:cubicBezTo>
                    <a:pt x="771525" y="25622"/>
                    <a:pt x="745712" y="0"/>
                    <a:pt x="714280" y="0"/>
                  </a:cubicBezTo>
                  <a:lnTo>
                    <a:pt x="57626" y="0"/>
                  </a:lnTo>
                  <a:cubicBezTo>
                    <a:pt x="25908" y="0"/>
                    <a:pt x="0" y="25908"/>
                    <a:pt x="0" y="57626"/>
                  </a:cubicBezTo>
                  <a:lnTo>
                    <a:pt x="0" y="288798"/>
                  </a:lnTo>
                  <a:cubicBezTo>
                    <a:pt x="0" y="289750"/>
                    <a:pt x="0" y="290703"/>
                    <a:pt x="95" y="291655"/>
                  </a:cubicBezTo>
                  <a:cubicBezTo>
                    <a:pt x="286" y="294418"/>
                    <a:pt x="286" y="296799"/>
                    <a:pt x="95" y="299656"/>
                  </a:cubicBezTo>
                  <a:cubicBezTo>
                    <a:pt x="0" y="300895"/>
                    <a:pt x="0" y="302228"/>
                    <a:pt x="0" y="303466"/>
                  </a:cubicBezTo>
                  <a:lnTo>
                    <a:pt x="0" y="427387"/>
                  </a:lnTo>
                  <a:lnTo>
                    <a:pt x="57341" y="426530"/>
                  </a:lnTo>
                  <a:lnTo>
                    <a:pt x="411099" y="426530"/>
                  </a:lnTo>
                  <a:cubicBezTo>
                    <a:pt x="442817" y="426530"/>
                    <a:pt x="468725" y="452438"/>
                    <a:pt x="468725" y="484156"/>
                  </a:cubicBezTo>
                  <a:lnTo>
                    <a:pt x="468725" y="669512"/>
                  </a:lnTo>
                  <a:cubicBezTo>
                    <a:pt x="468725" y="701230"/>
                    <a:pt x="442817" y="727138"/>
                    <a:pt x="411099" y="727138"/>
                  </a:cubicBezTo>
                  <a:lnTo>
                    <a:pt x="390716" y="727138"/>
                  </a:lnTo>
                  <a:cubicBezTo>
                    <a:pt x="346139" y="727138"/>
                    <a:pt x="309753" y="763524"/>
                    <a:pt x="309753" y="808101"/>
                  </a:cubicBezTo>
                  <a:lnTo>
                    <a:pt x="309753" y="946975"/>
                  </a:lnTo>
                  <a:cubicBezTo>
                    <a:pt x="309753" y="979456"/>
                    <a:pt x="283845" y="1006030"/>
                    <a:pt x="252127" y="1006030"/>
                  </a:cubicBezTo>
                  <a:lnTo>
                    <a:pt x="231743" y="1006030"/>
                  </a:lnTo>
                  <a:cubicBezTo>
                    <a:pt x="187166" y="1006030"/>
                    <a:pt x="150781" y="1042416"/>
                    <a:pt x="150781" y="1086993"/>
                  </a:cubicBezTo>
                  <a:lnTo>
                    <a:pt x="150781" y="1293495"/>
                  </a:lnTo>
                  <a:lnTo>
                    <a:pt x="107347" y="1294162"/>
                  </a:lnTo>
                  <a:cubicBezTo>
                    <a:pt x="109347" y="1294352"/>
                    <a:pt x="111347" y="1294352"/>
                    <a:pt x="113348" y="1294352"/>
                  </a:cubicBezTo>
                  <a:lnTo>
                    <a:pt x="226600" y="1294352"/>
                  </a:lnTo>
                  <a:cubicBezTo>
                    <a:pt x="266605" y="1294352"/>
                    <a:pt x="300038" y="1322832"/>
                    <a:pt x="306515" y="1362266"/>
                  </a:cubicBezTo>
                  <a:cubicBezTo>
                    <a:pt x="312992" y="1401889"/>
                    <a:pt x="347567" y="1432274"/>
                    <a:pt x="388906" y="1432274"/>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89" name="Freeform: Shape 188">
              <a:extLst>
                <a:ext uri="{FF2B5EF4-FFF2-40B4-BE49-F238E27FC236}">
                  <a16:creationId xmlns:a16="http://schemas.microsoft.com/office/drawing/2014/main" id="{3B32754D-3E5F-4015-B2AA-C0AF959A2E66}"/>
                </a:ext>
              </a:extLst>
            </p:cNvPr>
            <p:cNvSpPr/>
            <p:nvPr/>
          </p:nvSpPr>
          <p:spPr>
            <a:xfrm>
              <a:off x="3572367" y="5286168"/>
              <a:ext cx="417766" cy="299656"/>
            </a:xfrm>
            <a:custGeom>
              <a:avLst/>
              <a:gdLst>
                <a:gd name="connsiteX0" fmla="*/ 0 w 417766"/>
                <a:gd name="connsiteY0" fmla="*/ 57626 h 299656"/>
                <a:gd name="connsiteX1" fmla="*/ 0 w 417766"/>
                <a:gd name="connsiteY1" fmla="*/ 77628 h 299656"/>
                <a:gd name="connsiteX2" fmla="*/ 57626 w 417766"/>
                <a:gd name="connsiteY2" fmla="*/ 135255 h 299656"/>
                <a:gd name="connsiteX3" fmla="*/ 201549 w 417766"/>
                <a:gd name="connsiteY3" fmla="*/ 135255 h 299656"/>
                <a:gd name="connsiteX4" fmla="*/ 282512 w 417766"/>
                <a:gd name="connsiteY4" fmla="*/ 216218 h 299656"/>
                <a:gd name="connsiteX5" fmla="*/ 282512 w 417766"/>
                <a:gd name="connsiteY5" fmla="*/ 242030 h 299656"/>
                <a:gd name="connsiteX6" fmla="*/ 340138 w 417766"/>
                <a:gd name="connsiteY6" fmla="*/ 299656 h 299656"/>
                <a:gd name="connsiteX7" fmla="*/ 360140 w 417766"/>
                <a:gd name="connsiteY7" fmla="*/ 299656 h 299656"/>
                <a:gd name="connsiteX8" fmla="*/ 417767 w 417766"/>
                <a:gd name="connsiteY8" fmla="*/ 242030 h 299656"/>
                <a:gd name="connsiteX9" fmla="*/ 417767 w 417766"/>
                <a:gd name="connsiteY9" fmla="*/ 77628 h 299656"/>
                <a:gd name="connsiteX10" fmla="*/ 417767 w 417766"/>
                <a:gd name="connsiteY10" fmla="*/ 57626 h 299656"/>
                <a:gd name="connsiteX11" fmla="*/ 417767 w 417766"/>
                <a:gd name="connsiteY11" fmla="*/ 56102 h 299656"/>
                <a:gd name="connsiteX12" fmla="*/ 417767 w 417766"/>
                <a:gd name="connsiteY12" fmla="*/ 56102 h 299656"/>
                <a:gd name="connsiteX13" fmla="*/ 417671 w 417766"/>
                <a:gd name="connsiteY13" fmla="*/ 54673 h 299656"/>
                <a:gd name="connsiteX14" fmla="*/ 417671 w 417766"/>
                <a:gd name="connsiteY14" fmla="*/ 54673 h 299656"/>
                <a:gd name="connsiteX15" fmla="*/ 417576 w 417766"/>
                <a:gd name="connsiteY15" fmla="*/ 53244 h 299656"/>
                <a:gd name="connsiteX16" fmla="*/ 417576 w 417766"/>
                <a:gd name="connsiteY16" fmla="*/ 53244 h 299656"/>
                <a:gd name="connsiteX17" fmla="*/ 417481 w 417766"/>
                <a:gd name="connsiteY17" fmla="*/ 51816 h 299656"/>
                <a:gd name="connsiteX18" fmla="*/ 417481 w 417766"/>
                <a:gd name="connsiteY18" fmla="*/ 51816 h 299656"/>
                <a:gd name="connsiteX19" fmla="*/ 417290 w 417766"/>
                <a:gd name="connsiteY19" fmla="*/ 50387 h 299656"/>
                <a:gd name="connsiteX20" fmla="*/ 417290 w 417766"/>
                <a:gd name="connsiteY20" fmla="*/ 50387 h 299656"/>
                <a:gd name="connsiteX21" fmla="*/ 417100 w 417766"/>
                <a:gd name="connsiteY21" fmla="*/ 48958 h 299656"/>
                <a:gd name="connsiteX22" fmla="*/ 417100 w 417766"/>
                <a:gd name="connsiteY22" fmla="*/ 48958 h 299656"/>
                <a:gd name="connsiteX23" fmla="*/ 416909 w 417766"/>
                <a:gd name="connsiteY23" fmla="*/ 47530 h 299656"/>
                <a:gd name="connsiteX24" fmla="*/ 416909 w 417766"/>
                <a:gd name="connsiteY24" fmla="*/ 47530 h 299656"/>
                <a:gd name="connsiteX25" fmla="*/ 416623 w 417766"/>
                <a:gd name="connsiteY25" fmla="*/ 46101 h 299656"/>
                <a:gd name="connsiteX26" fmla="*/ 416623 w 417766"/>
                <a:gd name="connsiteY26" fmla="*/ 46101 h 299656"/>
                <a:gd name="connsiteX27" fmla="*/ 416338 w 417766"/>
                <a:gd name="connsiteY27" fmla="*/ 44672 h 299656"/>
                <a:gd name="connsiteX28" fmla="*/ 416338 w 417766"/>
                <a:gd name="connsiteY28" fmla="*/ 44672 h 299656"/>
                <a:gd name="connsiteX29" fmla="*/ 415957 w 417766"/>
                <a:gd name="connsiteY29" fmla="*/ 43243 h 299656"/>
                <a:gd name="connsiteX30" fmla="*/ 415957 w 417766"/>
                <a:gd name="connsiteY30" fmla="*/ 43243 h 299656"/>
                <a:gd name="connsiteX31" fmla="*/ 415576 w 417766"/>
                <a:gd name="connsiteY31" fmla="*/ 41910 h 299656"/>
                <a:gd name="connsiteX32" fmla="*/ 415576 w 417766"/>
                <a:gd name="connsiteY32" fmla="*/ 41910 h 299656"/>
                <a:gd name="connsiteX33" fmla="*/ 415195 w 417766"/>
                <a:gd name="connsiteY33" fmla="*/ 40577 h 299656"/>
                <a:gd name="connsiteX34" fmla="*/ 415195 w 417766"/>
                <a:gd name="connsiteY34" fmla="*/ 40577 h 299656"/>
                <a:gd name="connsiteX35" fmla="*/ 414719 w 417766"/>
                <a:gd name="connsiteY35" fmla="*/ 39243 h 299656"/>
                <a:gd name="connsiteX36" fmla="*/ 414719 w 417766"/>
                <a:gd name="connsiteY36" fmla="*/ 39243 h 299656"/>
                <a:gd name="connsiteX37" fmla="*/ 414242 w 417766"/>
                <a:gd name="connsiteY37" fmla="*/ 37909 h 299656"/>
                <a:gd name="connsiteX38" fmla="*/ 414242 w 417766"/>
                <a:gd name="connsiteY38" fmla="*/ 37909 h 299656"/>
                <a:gd name="connsiteX39" fmla="*/ 413766 w 417766"/>
                <a:gd name="connsiteY39" fmla="*/ 36576 h 299656"/>
                <a:gd name="connsiteX40" fmla="*/ 413766 w 417766"/>
                <a:gd name="connsiteY40" fmla="*/ 36576 h 299656"/>
                <a:gd name="connsiteX41" fmla="*/ 413195 w 417766"/>
                <a:gd name="connsiteY41" fmla="*/ 35243 h 299656"/>
                <a:gd name="connsiteX42" fmla="*/ 413195 w 417766"/>
                <a:gd name="connsiteY42" fmla="*/ 35243 h 299656"/>
                <a:gd name="connsiteX43" fmla="*/ 412623 w 417766"/>
                <a:gd name="connsiteY43" fmla="*/ 34004 h 299656"/>
                <a:gd name="connsiteX44" fmla="*/ 412623 w 417766"/>
                <a:gd name="connsiteY44" fmla="*/ 34004 h 299656"/>
                <a:gd name="connsiteX45" fmla="*/ 412052 w 417766"/>
                <a:gd name="connsiteY45" fmla="*/ 32766 h 299656"/>
                <a:gd name="connsiteX46" fmla="*/ 412052 w 417766"/>
                <a:gd name="connsiteY46" fmla="*/ 32766 h 299656"/>
                <a:gd name="connsiteX47" fmla="*/ 411385 w 417766"/>
                <a:gd name="connsiteY47" fmla="*/ 31528 h 299656"/>
                <a:gd name="connsiteX48" fmla="*/ 411385 w 417766"/>
                <a:gd name="connsiteY48" fmla="*/ 31528 h 299656"/>
                <a:gd name="connsiteX49" fmla="*/ 410718 w 417766"/>
                <a:gd name="connsiteY49" fmla="*/ 30289 h 299656"/>
                <a:gd name="connsiteX50" fmla="*/ 410718 w 417766"/>
                <a:gd name="connsiteY50" fmla="*/ 30289 h 299656"/>
                <a:gd name="connsiteX51" fmla="*/ 410051 w 417766"/>
                <a:gd name="connsiteY51" fmla="*/ 29051 h 299656"/>
                <a:gd name="connsiteX52" fmla="*/ 410051 w 417766"/>
                <a:gd name="connsiteY52" fmla="*/ 29051 h 299656"/>
                <a:gd name="connsiteX53" fmla="*/ 409385 w 417766"/>
                <a:gd name="connsiteY53" fmla="*/ 27813 h 299656"/>
                <a:gd name="connsiteX54" fmla="*/ 409385 w 417766"/>
                <a:gd name="connsiteY54" fmla="*/ 27813 h 299656"/>
                <a:gd name="connsiteX55" fmla="*/ 408622 w 417766"/>
                <a:gd name="connsiteY55" fmla="*/ 26670 h 299656"/>
                <a:gd name="connsiteX56" fmla="*/ 408622 w 417766"/>
                <a:gd name="connsiteY56" fmla="*/ 26670 h 299656"/>
                <a:gd name="connsiteX57" fmla="*/ 407861 w 417766"/>
                <a:gd name="connsiteY57" fmla="*/ 25527 h 299656"/>
                <a:gd name="connsiteX58" fmla="*/ 407861 w 417766"/>
                <a:gd name="connsiteY58" fmla="*/ 25527 h 299656"/>
                <a:gd name="connsiteX59" fmla="*/ 407098 w 417766"/>
                <a:gd name="connsiteY59" fmla="*/ 24384 h 299656"/>
                <a:gd name="connsiteX60" fmla="*/ 407098 w 417766"/>
                <a:gd name="connsiteY60" fmla="*/ 24384 h 299656"/>
                <a:gd name="connsiteX61" fmla="*/ 406241 w 417766"/>
                <a:gd name="connsiteY61" fmla="*/ 23241 h 299656"/>
                <a:gd name="connsiteX62" fmla="*/ 406241 w 417766"/>
                <a:gd name="connsiteY62" fmla="*/ 23241 h 299656"/>
                <a:gd name="connsiteX63" fmla="*/ 405384 w 417766"/>
                <a:gd name="connsiteY63" fmla="*/ 22193 h 299656"/>
                <a:gd name="connsiteX64" fmla="*/ 405384 w 417766"/>
                <a:gd name="connsiteY64" fmla="*/ 22193 h 299656"/>
                <a:gd name="connsiteX65" fmla="*/ 404527 w 417766"/>
                <a:gd name="connsiteY65" fmla="*/ 21145 h 299656"/>
                <a:gd name="connsiteX66" fmla="*/ 404527 w 417766"/>
                <a:gd name="connsiteY66" fmla="*/ 21145 h 299656"/>
                <a:gd name="connsiteX67" fmla="*/ 403670 w 417766"/>
                <a:gd name="connsiteY67" fmla="*/ 20098 h 299656"/>
                <a:gd name="connsiteX68" fmla="*/ 403670 w 417766"/>
                <a:gd name="connsiteY68" fmla="*/ 20098 h 299656"/>
                <a:gd name="connsiteX69" fmla="*/ 402717 w 417766"/>
                <a:gd name="connsiteY69" fmla="*/ 19050 h 299656"/>
                <a:gd name="connsiteX70" fmla="*/ 402717 w 417766"/>
                <a:gd name="connsiteY70" fmla="*/ 19050 h 299656"/>
                <a:gd name="connsiteX71" fmla="*/ 401764 w 417766"/>
                <a:gd name="connsiteY71" fmla="*/ 18002 h 299656"/>
                <a:gd name="connsiteX72" fmla="*/ 401764 w 417766"/>
                <a:gd name="connsiteY72" fmla="*/ 18002 h 299656"/>
                <a:gd name="connsiteX73" fmla="*/ 400812 w 417766"/>
                <a:gd name="connsiteY73" fmla="*/ 17050 h 299656"/>
                <a:gd name="connsiteX74" fmla="*/ 400812 w 417766"/>
                <a:gd name="connsiteY74" fmla="*/ 17050 h 299656"/>
                <a:gd name="connsiteX75" fmla="*/ 399860 w 417766"/>
                <a:gd name="connsiteY75" fmla="*/ 16097 h 299656"/>
                <a:gd name="connsiteX76" fmla="*/ 399860 w 417766"/>
                <a:gd name="connsiteY76" fmla="*/ 16097 h 299656"/>
                <a:gd name="connsiteX77" fmla="*/ 398812 w 417766"/>
                <a:gd name="connsiteY77" fmla="*/ 15144 h 299656"/>
                <a:gd name="connsiteX78" fmla="*/ 398812 w 417766"/>
                <a:gd name="connsiteY78" fmla="*/ 15144 h 299656"/>
                <a:gd name="connsiteX79" fmla="*/ 397764 w 417766"/>
                <a:gd name="connsiteY79" fmla="*/ 14192 h 299656"/>
                <a:gd name="connsiteX80" fmla="*/ 397764 w 417766"/>
                <a:gd name="connsiteY80" fmla="*/ 14192 h 299656"/>
                <a:gd name="connsiteX81" fmla="*/ 396716 w 417766"/>
                <a:gd name="connsiteY81" fmla="*/ 13335 h 299656"/>
                <a:gd name="connsiteX82" fmla="*/ 396716 w 417766"/>
                <a:gd name="connsiteY82" fmla="*/ 13335 h 299656"/>
                <a:gd name="connsiteX83" fmla="*/ 395669 w 417766"/>
                <a:gd name="connsiteY83" fmla="*/ 12478 h 299656"/>
                <a:gd name="connsiteX84" fmla="*/ 395669 w 417766"/>
                <a:gd name="connsiteY84" fmla="*/ 12478 h 299656"/>
                <a:gd name="connsiteX85" fmla="*/ 394621 w 417766"/>
                <a:gd name="connsiteY85" fmla="*/ 11620 h 299656"/>
                <a:gd name="connsiteX86" fmla="*/ 394621 w 417766"/>
                <a:gd name="connsiteY86" fmla="*/ 11620 h 299656"/>
                <a:gd name="connsiteX87" fmla="*/ 393478 w 417766"/>
                <a:gd name="connsiteY87" fmla="*/ 10763 h 299656"/>
                <a:gd name="connsiteX88" fmla="*/ 393478 w 417766"/>
                <a:gd name="connsiteY88" fmla="*/ 10763 h 299656"/>
                <a:gd name="connsiteX89" fmla="*/ 392335 w 417766"/>
                <a:gd name="connsiteY89" fmla="*/ 10001 h 299656"/>
                <a:gd name="connsiteX90" fmla="*/ 392335 w 417766"/>
                <a:gd name="connsiteY90" fmla="*/ 10001 h 299656"/>
                <a:gd name="connsiteX91" fmla="*/ 391192 w 417766"/>
                <a:gd name="connsiteY91" fmla="*/ 9239 h 299656"/>
                <a:gd name="connsiteX92" fmla="*/ 391192 w 417766"/>
                <a:gd name="connsiteY92" fmla="*/ 9239 h 299656"/>
                <a:gd name="connsiteX93" fmla="*/ 390049 w 417766"/>
                <a:gd name="connsiteY93" fmla="*/ 8477 h 299656"/>
                <a:gd name="connsiteX94" fmla="*/ 390049 w 417766"/>
                <a:gd name="connsiteY94" fmla="*/ 8477 h 299656"/>
                <a:gd name="connsiteX95" fmla="*/ 388811 w 417766"/>
                <a:gd name="connsiteY95" fmla="*/ 7811 h 299656"/>
                <a:gd name="connsiteX96" fmla="*/ 388811 w 417766"/>
                <a:gd name="connsiteY96" fmla="*/ 7811 h 299656"/>
                <a:gd name="connsiteX97" fmla="*/ 387572 w 417766"/>
                <a:gd name="connsiteY97" fmla="*/ 7144 h 299656"/>
                <a:gd name="connsiteX98" fmla="*/ 387572 w 417766"/>
                <a:gd name="connsiteY98" fmla="*/ 7144 h 299656"/>
                <a:gd name="connsiteX99" fmla="*/ 386334 w 417766"/>
                <a:gd name="connsiteY99" fmla="*/ 6477 h 299656"/>
                <a:gd name="connsiteX100" fmla="*/ 386334 w 417766"/>
                <a:gd name="connsiteY100" fmla="*/ 6477 h 299656"/>
                <a:gd name="connsiteX101" fmla="*/ 385096 w 417766"/>
                <a:gd name="connsiteY101" fmla="*/ 5810 h 299656"/>
                <a:gd name="connsiteX102" fmla="*/ 385096 w 417766"/>
                <a:gd name="connsiteY102" fmla="*/ 5810 h 299656"/>
                <a:gd name="connsiteX103" fmla="*/ 383858 w 417766"/>
                <a:gd name="connsiteY103" fmla="*/ 5239 h 299656"/>
                <a:gd name="connsiteX104" fmla="*/ 383858 w 417766"/>
                <a:gd name="connsiteY104" fmla="*/ 5239 h 299656"/>
                <a:gd name="connsiteX105" fmla="*/ 382619 w 417766"/>
                <a:gd name="connsiteY105" fmla="*/ 4667 h 299656"/>
                <a:gd name="connsiteX106" fmla="*/ 382619 w 417766"/>
                <a:gd name="connsiteY106" fmla="*/ 4667 h 299656"/>
                <a:gd name="connsiteX107" fmla="*/ 381286 w 417766"/>
                <a:gd name="connsiteY107" fmla="*/ 4096 h 299656"/>
                <a:gd name="connsiteX108" fmla="*/ 381286 w 417766"/>
                <a:gd name="connsiteY108" fmla="*/ 4096 h 299656"/>
                <a:gd name="connsiteX109" fmla="*/ 379952 w 417766"/>
                <a:gd name="connsiteY109" fmla="*/ 3620 h 299656"/>
                <a:gd name="connsiteX110" fmla="*/ 379952 w 417766"/>
                <a:gd name="connsiteY110" fmla="*/ 3620 h 299656"/>
                <a:gd name="connsiteX111" fmla="*/ 378619 w 417766"/>
                <a:gd name="connsiteY111" fmla="*/ 3143 h 299656"/>
                <a:gd name="connsiteX112" fmla="*/ 378619 w 417766"/>
                <a:gd name="connsiteY112" fmla="*/ 3143 h 299656"/>
                <a:gd name="connsiteX113" fmla="*/ 377285 w 417766"/>
                <a:gd name="connsiteY113" fmla="*/ 2667 h 299656"/>
                <a:gd name="connsiteX114" fmla="*/ 377285 w 417766"/>
                <a:gd name="connsiteY114" fmla="*/ 2667 h 299656"/>
                <a:gd name="connsiteX115" fmla="*/ 375952 w 417766"/>
                <a:gd name="connsiteY115" fmla="*/ 2286 h 299656"/>
                <a:gd name="connsiteX116" fmla="*/ 375952 w 417766"/>
                <a:gd name="connsiteY116" fmla="*/ 2286 h 299656"/>
                <a:gd name="connsiteX117" fmla="*/ 374618 w 417766"/>
                <a:gd name="connsiteY117" fmla="*/ 1905 h 299656"/>
                <a:gd name="connsiteX118" fmla="*/ 374618 w 417766"/>
                <a:gd name="connsiteY118" fmla="*/ 1905 h 299656"/>
                <a:gd name="connsiteX119" fmla="*/ 373285 w 417766"/>
                <a:gd name="connsiteY119" fmla="*/ 1524 h 299656"/>
                <a:gd name="connsiteX120" fmla="*/ 373285 w 417766"/>
                <a:gd name="connsiteY120" fmla="*/ 1524 h 299656"/>
                <a:gd name="connsiteX121" fmla="*/ 371856 w 417766"/>
                <a:gd name="connsiteY121" fmla="*/ 1238 h 299656"/>
                <a:gd name="connsiteX122" fmla="*/ 371856 w 417766"/>
                <a:gd name="connsiteY122" fmla="*/ 1238 h 299656"/>
                <a:gd name="connsiteX123" fmla="*/ 370427 w 417766"/>
                <a:gd name="connsiteY123" fmla="*/ 952 h 299656"/>
                <a:gd name="connsiteX124" fmla="*/ 370427 w 417766"/>
                <a:gd name="connsiteY124" fmla="*/ 952 h 299656"/>
                <a:gd name="connsiteX125" fmla="*/ 368998 w 417766"/>
                <a:gd name="connsiteY125" fmla="*/ 667 h 299656"/>
                <a:gd name="connsiteX126" fmla="*/ 368998 w 417766"/>
                <a:gd name="connsiteY126" fmla="*/ 667 h 299656"/>
                <a:gd name="connsiteX127" fmla="*/ 367570 w 417766"/>
                <a:gd name="connsiteY127" fmla="*/ 476 h 299656"/>
                <a:gd name="connsiteX128" fmla="*/ 367570 w 417766"/>
                <a:gd name="connsiteY128" fmla="*/ 476 h 299656"/>
                <a:gd name="connsiteX129" fmla="*/ 366141 w 417766"/>
                <a:gd name="connsiteY129" fmla="*/ 285 h 299656"/>
                <a:gd name="connsiteX130" fmla="*/ 366141 w 417766"/>
                <a:gd name="connsiteY130" fmla="*/ 285 h 299656"/>
                <a:gd name="connsiteX131" fmla="*/ 364712 w 417766"/>
                <a:gd name="connsiteY131" fmla="*/ 190 h 299656"/>
                <a:gd name="connsiteX132" fmla="*/ 364712 w 417766"/>
                <a:gd name="connsiteY132" fmla="*/ 190 h 299656"/>
                <a:gd name="connsiteX133" fmla="*/ 363284 w 417766"/>
                <a:gd name="connsiteY133" fmla="*/ 95 h 299656"/>
                <a:gd name="connsiteX134" fmla="*/ 363284 w 417766"/>
                <a:gd name="connsiteY134" fmla="*/ 95 h 299656"/>
                <a:gd name="connsiteX135" fmla="*/ 362807 w 417766"/>
                <a:gd name="connsiteY135" fmla="*/ 95 h 299656"/>
                <a:gd name="connsiteX136" fmla="*/ 360902 w 417766"/>
                <a:gd name="connsiteY136" fmla="*/ 0 h 299656"/>
                <a:gd name="connsiteX137" fmla="*/ 360426 w 417766"/>
                <a:gd name="connsiteY137" fmla="*/ 0 h 299656"/>
                <a:gd name="connsiteX138" fmla="*/ 360426 w 417766"/>
                <a:gd name="connsiteY138" fmla="*/ 0 h 299656"/>
                <a:gd name="connsiteX139" fmla="*/ 340423 w 417766"/>
                <a:gd name="connsiteY139" fmla="*/ 0 h 299656"/>
                <a:gd name="connsiteX140" fmla="*/ 57912 w 417766"/>
                <a:gd name="connsiteY140" fmla="*/ 0 h 299656"/>
                <a:gd name="connsiteX141" fmla="*/ 0 w 417766"/>
                <a:gd name="connsiteY141" fmla="*/ 57626 h 299656"/>
                <a:gd name="connsiteX142" fmla="*/ 0 w 417766"/>
                <a:gd name="connsiteY142" fmla="*/ 57626 h 299656"/>
                <a:gd name="connsiteX143" fmla="*/ 417767 w 417766"/>
                <a:gd name="connsiteY143" fmla="*/ 57626 h 299656"/>
                <a:gd name="connsiteX144" fmla="*/ 417767 w 417766"/>
                <a:gd name="connsiteY144" fmla="*/ 57626 h 299656"/>
                <a:gd name="connsiteX145" fmla="*/ 417767 w 417766"/>
                <a:gd name="connsiteY145" fmla="*/ 57626 h 29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417766" h="299656">
                  <a:moveTo>
                    <a:pt x="0" y="57626"/>
                  </a:moveTo>
                  <a:lnTo>
                    <a:pt x="0" y="77628"/>
                  </a:lnTo>
                  <a:cubicBezTo>
                    <a:pt x="0" y="109347"/>
                    <a:pt x="25908" y="135255"/>
                    <a:pt x="57626" y="135255"/>
                  </a:cubicBezTo>
                  <a:lnTo>
                    <a:pt x="201549" y="135255"/>
                  </a:lnTo>
                  <a:cubicBezTo>
                    <a:pt x="246126" y="135255"/>
                    <a:pt x="282512" y="171640"/>
                    <a:pt x="282512" y="216218"/>
                  </a:cubicBezTo>
                  <a:lnTo>
                    <a:pt x="282512" y="242030"/>
                  </a:lnTo>
                  <a:cubicBezTo>
                    <a:pt x="282512" y="273748"/>
                    <a:pt x="308420" y="299656"/>
                    <a:pt x="340138" y="299656"/>
                  </a:cubicBezTo>
                  <a:lnTo>
                    <a:pt x="360140" y="299656"/>
                  </a:lnTo>
                  <a:cubicBezTo>
                    <a:pt x="391859" y="299656"/>
                    <a:pt x="417767" y="273748"/>
                    <a:pt x="417767" y="242030"/>
                  </a:cubicBezTo>
                  <a:lnTo>
                    <a:pt x="417767" y="77628"/>
                  </a:lnTo>
                  <a:lnTo>
                    <a:pt x="417767" y="57626"/>
                  </a:lnTo>
                  <a:lnTo>
                    <a:pt x="417767" y="56102"/>
                  </a:lnTo>
                  <a:lnTo>
                    <a:pt x="417767" y="56102"/>
                  </a:lnTo>
                  <a:lnTo>
                    <a:pt x="417671" y="54673"/>
                  </a:lnTo>
                  <a:lnTo>
                    <a:pt x="417671" y="54673"/>
                  </a:lnTo>
                  <a:lnTo>
                    <a:pt x="417576" y="53244"/>
                  </a:lnTo>
                  <a:lnTo>
                    <a:pt x="417576" y="53244"/>
                  </a:lnTo>
                  <a:lnTo>
                    <a:pt x="417481" y="51816"/>
                  </a:lnTo>
                  <a:lnTo>
                    <a:pt x="417481" y="51816"/>
                  </a:lnTo>
                  <a:lnTo>
                    <a:pt x="417290" y="50387"/>
                  </a:lnTo>
                  <a:lnTo>
                    <a:pt x="417290" y="50387"/>
                  </a:lnTo>
                  <a:lnTo>
                    <a:pt x="417100" y="48958"/>
                  </a:lnTo>
                  <a:lnTo>
                    <a:pt x="417100" y="48958"/>
                  </a:lnTo>
                  <a:lnTo>
                    <a:pt x="416909" y="47530"/>
                  </a:lnTo>
                  <a:lnTo>
                    <a:pt x="416909" y="47530"/>
                  </a:lnTo>
                  <a:cubicBezTo>
                    <a:pt x="416814" y="47054"/>
                    <a:pt x="416719" y="46577"/>
                    <a:pt x="416623" y="46101"/>
                  </a:cubicBezTo>
                  <a:lnTo>
                    <a:pt x="416623" y="46101"/>
                  </a:lnTo>
                  <a:lnTo>
                    <a:pt x="416338" y="44672"/>
                  </a:lnTo>
                  <a:lnTo>
                    <a:pt x="416338" y="44672"/>
                  </a:lnTo>
                  <a:lnTo>
                    <a:pt x="415957" y="43243"/>
                  </a:lnTo>
                  <a:lnTo>
                    <a:pt x="415957" y="43243"/>
                  </a:lnTo>
                  <a:lnTo>
                    <a:pt x="415576" y="41910"/>
                  </a:lnTo>
                  <a:lnTo>
                    <a:pt x="415576" y="41910"/>
                  </a:lnTo>
                  <a:lnTo>
                    <a:pt x="415195" y="40577"/>
                  </a:lnTo>
                  <a:lnTo>
                    <a:pt x="415195" y="40577"/>
                  </a:lnTo>
                  <a:lnTo>
                    <a:pt x="414719" y="39243"/>
                  </a:lnTo>
                  <a:lnTo>
                    <a:pt x="414719" y="39243"/>
                  </a:lnTo>
                  <a:lnTo>
                    <a:pt x="414242" y="37909"/>
                  </a:lnTo>
                  <a:lnTo>
                    <a:pt x="414242" y="37909"/>
                  </a:lnTo>
                  <a:lnTo>
                    <a:pt x="413766" y="36576"/>
                  </a:lnTo>
                  <a:lnTo>
                    <a:pt x="413766" y="36576"/>
                  </a:lnTo>
                  <a:lnTo>
                    <a:pt x="413195" y="35243"/>
                  </a:lnTo>
                  <a:lnTo>
                    <a:pt x="413195" y="35243"/>
                  </a:lnTo>
                  <a:lnTo>
                    <a:pt x="412623" y="34004"/>
                  </a:lnTo>
                  <a:lnTo>
                    <a:pt x="412623" y="34004"/>
                  </a:lnTo>
                  <a:lnTo>
                    <a:pt x="412052" y="32766"/>
                  </a:lnTo>
                  <a:lnTo>
                    <a:pt x="412052" y="32766"/>
                  </a:lnTo>
                  <a:lnTo>
                    <a:pt x="411385" y="31528"/>
                  </a:lnTo>
                  <a:lnTo>
                    <a:pt x="411385" y="31528"/>
                  </a:lnTo>
                  <a:cubicBezTo>
                    <a:pt x="411194" y="31146"/>
                    <a:pt x="411004" y="30670"/>
                    <a:pt x="410718" y="30289"/>
                  </a:cubicBezTo>
                  <a:lnTo>
                    <a:pt x="410718" y="30289"/>
                  </a:lnTo>
                  <a:lnTo>
                    <a:pt x="410051" y="29051"/>
                  </a:lnTo>
                  <a:lnTo>
                    <a:pt x="410051" y="29051"/>
                  </a:lnTo>
                  <a:cubicBezTo>
                    <a:pt x="409861" y="28670"/>
                    <a:pt x="409575" y="28289"/>
                    <a:pt x="409385" y="27813"/>
                  </a:cubicBezTo>
                  <a:lnTo>
                    <a:pt x="409385" y="27813"/>
                  </a:lnTo>
                  <a:lnTo>
                    <a:pt x="408622" y="26670"/>
                  </a:lnTo>
                  <a:lnTo>
                    <a:pt x="408622" y="26670"/>
                  </a:lnTo>
                  <a:lnTo>
                    <a:pt x="407861" y="25527"/>
                  </a:lnTo>
                  <a:lnTo>
                    <a:pt x="407861" y="25527"/>
                  </a:lnTo>
                  <a:lnTo>
                    <a:pt x="407098" y="24384"/>
                  </a:lnTo>
                  <a:lnTo>
                    <a:pt x="407098" y="24384"/>
                  </a:lnTo>
                  <a:lnTo>
                    <a:pt x="406241" y="23241"/>
                  </a:lnTo>
                  <a:lnTo>
                    <a:pt x="406241" y="23241"/>
                  </a:lnTo>
                  <a:lnTo>
                    <a:pt x="405384" y="22193"/>
                  </a:lnTo>
                  <a:lnTo>
                    <a:pt x="405384" y="22193"/>
                  </a:lnTo>
                  <a:cubicBezTo>
                    <a:pt x="405098" y="21812"/>
                    <a:pt x="404813" y="21431"/>
                    <a:pt x="404527" y="21145"/>
                  </a:cubicBezTo>
                  <a:lnTo>
                    <a:pt x="404527" y="21145"/>
                  </a:lnTo>
                  <a:lnTo>
                    <a:pt x="403670" y="20098"/>
                  </a:lnTo>
                  <a:lnTo>
                    <a:pt x="403670" y="20098"/>
                  </a:lnTo>
                  <a:lnTo>
                    <a:pt x="402717" y="19050"/>
                  </a:lnTo>
                  <a:lnTo>
                    <a:pt x="402717" y="19050"/>
                  </a:lnTo>
                  <a:lnTo>
                    <a:pt x="401764" y="18002"/>
                  </a:lnTo>
                  <a:lnTo>
                    <a:pt x="401764" y="18002"/>
                  </a:lnTo>
                  <a:lnTo>
                    <a:pt x="400812" y="17050"/>
                  </a:lnTo>
                  <a:lnTo>
                    <a:pt x="400812" y="17050"/>
                  </a:lnTo>
                  <a:lnTo>
                    <a:pt x="399860" y="16097"/>
                  </a:lnTo>
                  <a:lnTo>
                    <a:pt x="399860" y="16097"/>
                  </a:lnTo>
                  <a:lnTo>
                    <a:pt x="398812" y="15144"/>
                  </a:lnTo>
                  <a:lnTo>
                    <a:pt x="398812" y="15144"/>
                  </a:lnTo>
                  <a:lnTo>
                    <a:pt x="397764" y="14192"/>
                  </a:lnTo>
                  <a:lnTo>
                    <a:pt x="397764" y="14192"/>
                  </a:lnTo>
                  <a:lnTo>
                    <a:pt x="396716" y="13335"/>
                  </a:lnTo>
                  <a:lnTo>
                    <a:pt x="396716" y="13335"/>
                  </a:lnTo>
                  <a:cubicBezTo>
                    <a:pt x="396335" y="13049"/>
                    <a:pt x="395954" y="12763"/>
                    <a:pt x="395669" y="12478"/>
                  </a:cubicBezTo>
                  <a:lnTo>
                    <a:pt x="395669" y="12478"/>
                  </a:lnTo>
                  <a:cubicBezTo>
                    <a:pt x="395288" y="12192"/>
                    <a:pt x="394906" y="11906"/>
                    <a:pt x="394621" y="11620"/>
                  </a:cubicBezTo>
                  <a:lnTo>
                    <a:pt x="394621" y="11620"/>
                  </a:lnTo>
                  <a:lnTo>
                    <a:pt x="393478" y="10763"/>
                  </a:lnTo>
                  <a:lnTo>
                    <a:pt x="393478" y="10763"/>
                  </a:lnTo>
                  <a:lnTo>
                    <a:pt x="392335" y="10001"/>
                  </a:lnTo>
                  <a:lnTo>
                    <a:pt x="392335" y="10001"/>
                  </a:lnTo>
                  <a:lnTo>
                    <a:pt x="391192" y="9239"/>
                  </a:lnTo>
                  <a:lnTo>
                    <a:pt x="391192" y="9239"/>
                  </a:lnTo>
                  <a:lnTo>
                    <a:pt x="390049" y="8477"/>
                  </a:lnTo>
                  <a:lnTo>
                    <a:pt x="390049" y="8477"/>
                  </a:lnTo>
                  <a:lnTo>
                    <a:pt x="388811" y="7811"/>
                  </a:lnTo>
                  <a:lnTo>
                    <a:pt x="388811" y="7811"/>
                  </a:lnTo>
                  <a:lnTo>
                    <a:pt x="387572" y="7144"/>
                  </a:lnTo>
                  <a:lnTo>
                    <a:pt x="387572" y="7144"/>
                  </a:lnTo>
                  <a:lnTo>
                    <a:pt x="386334" y="6477"/>
                  </a:lnTo>
                  <a:lnTo>
                    <a:pt x="386334" y="6477"/>
                  </a:lnTo>
                  <a:lnTo>
                    <a:pt x="385096" y="5810"/>
                  </a:lnTo>
                  <a:lnTo>
                    <a:pt x="385096" y="5810"/>
                  </a:lnTo>
                  <a:lnTo>
                    <a:pt x="383858" y="5239"/>
                  </a:lnTo>
                  <a:lnTo>
                    <a:pt x="383858" y="5239"/>
                  </a:lnTo>
                  <a:cubicBezTo>
                    <a:pt x="383477" y="5048"/>
                    <a:pt x="383000" y="4858"/>
                    <a:pt x="382619" y="4667"/>
                  </a:cubicBezTo>
                  <a:lnTo>
                    <a:pt x="382619" y="4667"/>
                  </a:lnTo>
                  <a:lnTo>
                    <a:pt x="381286" y="4096"/>
                  </a:lnTo>
                  <a:lnTo>
                    <a:pt x="381286" y="4096"/>
                  </a:lnTo>
                  <a:lnTo>
                    <a:pt x="379952" y="3620"/>
                  </a:lnTo>
                  <a:lnTo>
                    <a:pt x="379952" y="3620"/>
                  </a:lnTo>
                  <a:lnTo>
                    <a:pt x="378619" y="3143"/>
                  </a:lnTo>
                  <a:lnTo>
                    <a:pt x="378619" y="3143"/>
                  </a:lnTo>
                  <a:lnTo>
                    <a:pt x="377285" y="2667"/>
                  </a:lnTo>
                  <a:lnTo>
                    <a:pt x="377285" y="2667"/>
                  </a:lnTo>
                  <a:lnTo>
                    <a:pt x="375952" y="2286"/>
                  </a:lnTo>
                  <a:lnTo>
                    <a:pt x="375952" y="2286"/>
                  </a:lnTo>
                  <a:lnTo>
                    <a:pt x="374618" y="1905"/>
                  </a:lnTo>
                  <a:lnTo>
                    <a:pt x="374618" y="1905"/>
                  </a:lnTo>
                  <a:lnTo>
                    <a:pt x="373285" y="1524"/>
                  </a:lnTo>
                  <a:lnTo>
                    <a:pt x="373285" y="1524"/>
                  </a:lnTo>
                  <a:lnTo>
                    <a:pt x="371856" y="1238"/>
                  </a:lnTo>
                  <a:lnTo>
                    <a:pt x="371856" y="1238"/>
                  </a:lnTo>
                  <a:cubicBezTo>
                    <a:pt x="371380" y="1143"/>
                    <a:pt x="370904" y="1048"/>
                    <a:pt x="370427" y="952"/>
                  </a:cubicBezTo>
                  <a:lnTo>
                    <a:pt x="370427" y="952"/>
                  </a:lnTo>
                  <a:lnTo>
                    <a:pt x="368998" y="667"/>
                  </a:lnTo>
                  <a:lnTo>
                    <a:pt x="368998" y="667"/>
                  </a:lnTo>
                  <a:lnTo>
                    <a:pt x="367570" y="476"/>
                  </a:lnTo>
                  <a:lnTo>
                    <a:pt x="367570" y="476"/>
                  </a:lnTo>
                  <a:lnTo>
                    <a:pt x="366141" y="285"/>
                  </a:lnTo>
                  <a:lnTo>
                    <a:pt x="366141" y="285"/>
                  </a:lnTo>
                  <a:lnTo>
                    <a:pt x="364712" y="190"/>
                  </a:lnTo>
                  <a:lnTo>
                    <a:pt x="364712" y="190"/>
                  </a:lnTo>
                  <a:lnTo>
                    <a:pt x="363284" y="95"/>
                  </a:lnTo>
                  <a:lnTo>
                    <a:pt x="363284" y="95"/>
                  </a:lnTo>
                  <a:lnTo>
                    <a:pt x="362807" y="95"/>
                  </a:lnTo>
                  <a:cubicBezTo>
                    <a:pt x="362141" y="95"/>
                    <a:pt x="361569" y="95"/>
                    <a:pt x="360902" y="0"/>
                  </a:cubicBezTo>
                  <a:lnTo>
                    <a:pt x="360426" y="0"/>
                  </a:lnTo>
                  <a:lnTo>
                    <a:pt x="360426" y="0"/>
                  </a:lnTo>
                  <a:lnTo>
                    <a:pt x="340423" y="0"/>
                  </a:lnTo>
                  <a:lnTo>
                    <a:pt x="57912" y="0"/>
                  </a:lnTo>
                  <a:cubicBezTo>
                    <a:pt x="25908" y="0"/>
                    <a:pt x="0" y="25908"/>
                    <a:pt x="0" y="57626"/>
                  </a:cubicBezTo>
                  <a:lnTo>
                    <a:pt x="0" y="57626"/>
                  </a:lnTo>
                  <a:close/>
                  <a:moveTo>
                    <a:pt x="417767" y="57626"/>
                  </a:moveTo>
                  <a:lnTo>
                    <a:pt x="417767" y="57626"/>
                  </a:lnTo>
                  <a:lnTo>
                    <a:pt x="417767" y="57626"/>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0" name="Freeform: Shape 189">
              <a:extLst>
                <a:ext uri="{FF2B5EF4-FFF2-40B4-BE49-F238E27FC236}">
                  <a16:creationId xmlns:a16="http://schemas.microsoft.com/office/drawing/2014/main" id="{957085BC-09FE-4530-8928-A158CE34019F}"/>
                </a:ext>
              </a:extLst>
            </p:cNvPr>
            <p:cNvSpPr/>
            <p:nvPr/>
          </p:nvSpPr>
          <p:spPr>
            <a:xfrm>
              <a:off x="2750550" y="3676824"/>
              <a:ext cx="1739455" cy="1600200"/>
            </a:xfrm>
            <a:custGeom>
              <a:avLst/>
              <a:gdLst>
                <a:gd name="connsiteX0" fmla="*/ 476 w 1739455"/>
                <a:gd name="connsiteY0" fmla="*/ 514921 h 1600200"/>
                <a:gd name="connsiteX1" fmla="*/ 48006 w 1739455"/>
                <a:gd name="connsiteY1" fmla="*/ 442722 h 1600200"/>
                <a:gd name="connsiteX2" fmla="*/ 234791 w 1739455"/>
                <a:gd name="connsiteY2" fmla="*/ 442722 h 1600200"/>
                <a:gd name="connsiteX3" fmla="*/ 319373 w 1739455"/>
                <a:gd name="connsiteY3" fmla="*/ 508063 h 1600200"/>
                <a:gd name="connsiteX4" fmla="*/ 319373 w 1739455"/>
                <a:gd name="connsiteY4" fmla="*/ 527018 h 1600200"/>
                <a:gd name="connsiteX5" fmla="*/ 377000 w 1739455"/>
                <a:gd name="connsiteY5" fmla="*/ 584645 h 1600200"/>
                <a:gd name="connsiteX6" fmla="*/ 405098 w 1739455"/>
                <a:gd name="connsiteY6" fmla="*/ 584645 h 1600200"/>
                <a:gd name="connsiteX7" fmla="*/ 486061 w 1739455"/>
                <a:gd name="connsiteY7" fmla="*/ 665607 h 1600200"/>
                <a:gd name="connsiteX8" fmla="*/ 486061 w 1739455"/>
                <a:gd name="connsiteY8" fmla="*/ 672751 h 1600200"/>
                <a:gd name="connsiteX9" fmla="*/ 486061 w 1739455"/>
                <a:gd name="connsiteY9" fmla="*/ 674275 h 1600200"/>
                <a:gd name="connsiteX10" fmla="*/ 486061 w 1739455"/>
                <a:gd name="connsiteY10" fmla="*/ 674275 h 1600200"/>
                <a:gd name="connsiteX11" fmla="*/ 486156 w 1739455"/>
                <a:gd name="connsiteY11" fmla="*/ 675704 h 1600200"/>
                <a:gd name="connsiteX12" fmla="*/ 486156 w 1739455"/>
                <a:gd name="connsiteY12" fmla="*/ 675704 h 1600200"/>
                <a:gd name="connsiteX13" fmla="*/ 486251 w 1739455"/>
                <a:gd name="connsiteY13" fmla="*/ 677132 h 1600200"/>
                <a:gd name="connsiteX14" fmla="*/ 486251 w 1739455"/>
                <a:gd name="connsiteY14" fmla="*/ 677132 h 1600200"/>
                <a:gd name="connsiteX15" fmla="*/ 486346 w 1739455"/>
                <a:gd name="connsiteY15" fmla="*/ 678561 h 1600200"/>
                <a:gd name="connsiteX16" fmla="*/ 486346 w 1739455"/>
                <a:gd name="connsiteY16" fmla="*/ 678561 h 1600200"/>
                <a:gd name="connsiteX17" fmla="*/ 486537 w 1739455"/>
                <a:gd name="connsiteY17" fmla="*/ 679990 h 1600200"/>
                <a:gd name="connsiteX18" fmla="*/ 486537 w 1739455"/>
                <a:gd name="connsiteY18" fmla="*/ 679990 h 1600200"/>
                <a:gd name="connsiteX19" fmla="*/ 486728 w 1739455"/>
                <a:gd name="connsiteY19" fmla="*/ 681419 h 1600200"/>
                <a:gd name="connsiteX20" fmla="*/ 486728 w 1739455"/>
                <a:gd name="connsiteY20" fmla="*/ 681419 h 1600200"/>
                <a:gd name="connsiteX21" fmla="*/ 486918 w 1739455"/>
                <a:gd name="connsiteY21" fmla="*/ 682847 h 1600200"/>
                <a:gd name="connsiteX22" fmla="*/ 486918 w 1739455"/>
                <a:gd name="connsiteY22" fmla="*/ 682847 h 1600200"/>
                <a:gd name="connsiteX23" fmla="*/ 509206 w 1739455"/>
                <a:gd name="connsiteY23" fmla="*/ 718852 h 1600200"/>
                <a:gd name="connsiteX24" fmla="*/ 509206 w 1739455"/>
                <a:gd name="connsiteY24" fmla="*/ 718852 h 1600200"/>
                <a:gd name="connsiteX25" fmla="*/ 510350 w 1739455"/>
                <a:gd name="connsiteY25" fmla="*/ 719709 h 1600200"/>
                <a:gd name="connsiteX26" fmla="*/ 510350 w 1739455"/>
                <a:gd name="connsiteY26" fmla="*/ 719709 h 1600200"/>
                <a:gd name="connsiteX27" fmla="*/ 511493 w 1739455"/>
                <a:gd name="connsiteY27" fmla="*/ 720471 h 1600200"/>
                <a:gd name="connsiteX28" fmla="*/ 511493 w 1739455"/>
                <a:gd name="connsiteY28" fmla="*/ 720471 h 1600200"/>
                <a:gd name="connsiteX29" fmla="*/ 512636 w 1739455"/>
                <a:gd name="connsiteY29" fmla="*/ 721233 h 1600200"/>
                <a:gd name="connsiteX30" fmla="*/ 512636 w 1739455"/>
                <a:gd name="connsiteY30" fmla="*/ 721233 h 1600200"/>
                <a:gd name="connsiteX31" fmla="*/ 513779 w 1739455"/>
                <a:gd name="connsiteY31" fmla="*/ 721995 h 1600200"/>
                <a:gd name="connsiteX32" fmla="*/ 513779 w 1739455"/>
                <a:gd name="connsiteY32" fmla="*/ 721995 h 1600200"/>
                <a:gd name="connsiteX33" fmla="*/ 514350 w 1739455"/>
                <a:gd name="connsiteY33" fmla="*/ 722281 h 1600200"/>
                <a:gd name="connsiteX34" fmla="*/ 515684 w 1739455"/>
                <a:gd name="connsiteY34" fmla="*/ 723043 h 1600200"/>
                <a:gd name="connsiteX35" fmla="*/ 516255 w 1739455"/>
                <a:gd name="connsiteY35" fmla="*/ 723329 h 1600200"/>
                <a:gd name="connsiteX36" fmla="*/ 516255 w 1739455"/>
                <a:gd name="connsiteY36" fmla="*/ 723329 h 1600200"/>
                <a:gd name="connsiteX37" fmla="*/ 517493 w 1739455"/>
                <a:gd name="connsiteY37" fmla="*/ 723995 h 1600200"/>
                <a:gd name="connsiteX38" fmla="*/ 517493 w 1739455"/>
                <a:gd name="connsiteY38" fmla="*/ 723995 h 1600200"/>
                <a:gd name="connsiteX39" fmla="*/ 518731 w 1739455"/>
                <a:gd name="connsiteY39" fmla="*/ 724662 h 1600200"/>
                <a:gd name="connsiteX40" fmla="*/ 518731 w 1739455"/>
                <a:gd name="connsiteY40" fmla="*/ 724662 h 1600200"/>
                <a:gd name="connsiteX41" fmla="*/ 519970 w 1739455"/>
                <a:gd name="connsiteY41" fmla="*/ 725234 h 1600200"/>
                <a:gd name="connsiteX42" fmla="*/ 519970 w 1739455"/>
                <a:gd name="connsiteY42" fmla="*/ 725234 h 1600200"/>
                <a:gd name="connsiteX43" fmla="*/ 521208 w 1739455"/>
                <a:gd name="connsiteY43" fmla="*/ 725805 h 1600200"/>
                <a:gd name="connsiteX44" fmla="*/ 521208 w 1739455"/>
                <a:gd name="connsiteY44" fmla="*/ 725805 h 1600200"/>
                <a:gd name="connsiteX45" fmla="*/ 522542 w 1739455"/>
                <a:gd name="connsiteY45" fmla="*/ 726377 h 1600200"/>
                <a:gd name="connsiteX46" fmla="*/ 522542 w 1739455"/>
                <a:gd name="connsiteY46" fmla="*/ 726377 h 1600200"/>
                <a:gd name="connsiteX47" fmla="*/ 523875 w 1739455"/>
                <a:gd name="connsiteY47" fmla="*/ 726853 h 1600200"/>
                <a:gd name="connsiteX48" fmla="*/ 523875 w 1739455"/>
                <a:gd name="connsiteY48" fmla="*/ 726853 h 1600200"/>
                <a:gd name="connsiteX49" fmla="*/ 525209 w 1739455"/>
                <a:gd name="connsiteY49" fmla="*/ 727329 h 1600200"/>
                <a:gd name="connsiteX50" fmla="*/ 525209 w 1739455"/>
                <a:gd name="connsiteY50" fmla="*/ 727329 h 1600200"/>
                <a:gd name="connsiteX51" fmla="*/ 525494 w 1739455"/>
                <a:gd name="connsiteY51" fmla="*/ 727424 h 1600200"/>
                <a:gd name="connsiteX52" fmla="*/ 527590 w 1739455"/>
                <a:gd name="connsiteY52" fmla="*/ 728091 h 1600200"/>
                <a:gd name="connsiteX53" fmla="*/ 527876 w 1739455"/>
                <a:gd name="connsiteY53" fmla="*/ 728186 h 1600200"/>
                <a:gd name="connsiteX54" fmla="*/ 527876 w 1739455"/>
                <a:gd name="connsiteY54" fmla="*/ 728186 h 1600200"/>
                <a:gd name="connsiteX55" fmla="*/ 529209 w 1739455"/>
                <a:gd name="connsiteY55" fmla="*/ 728567 h 1600200"/>
                <a:gd name="connsiteX56" fmla="*/ 529209 w 1739455"/>
                <a:gd name="connsiteY56" fmla="*/ 728567 h 1600200"/>
                <a:gd name="connsiteX57" fmla="*/ 530543 w 1739455"/>
                <a:gd name="connsiteY57" fmla="*/ 728948 h 1600200"/>
                <a:gd name="connsiteX58" fmla="*/ 530543 w 1739455"/>
                <a:gd name="connsiteY58" fmla="*/ 728948 h 1600200"/>
                <a:gd name="connsiteX59" fmla="*/ 531971 w 1739455"/>
                <a:gd name="connsiteY59" fmla="*/ 729234 h 1600200"/>
                <a:gd name="connsiteX60" fmla="*/ 531971 w 1739455"/>
                <a:gd name="connsiteY60" fmla="*/ 729234 h 1600200"/>
                <a:gd name="connsiteX61" fmla="*/ 533400 w 1739455"/>
                <a:gd name="connsiteY61" fmla="*/ 729520 h 1600200"/>
                <a:gd name="connsiteX62" fmla="*/ 533400 w 1739455"/>
                <a:gd name="connsiteY62" fmla="*/ 729520 h 1600200"/>
                <a:gd name="connsiteX63" fmla="*/ 533686 w 1739455"/>
                <a:gd name="connsiteY63" fmla="*/ 729520 h 1600200"/>
                <a:gd name="connsiteX64" fmla="*/ 536067 w 1739455"/>
                <a:gd name="connsiteY64" fmla="*/ 729901 h 1600200"/>
                <a:gd name="connsiteX65" fmla="*/ 536353 w 1739455"/>
                <a:gd name="connsiteY65" fmla="*/ 729901 h 1600200"/>
                <a:gd name="connsiteX66" fmla="*/ 536353 w 1739455"/>
                <a:gd name="connsiteY66" fmla="*/ 729901 h 1600200"/>
                <a:gd name="connsiteX67" fmla="*/ 537781 w 1739455"/>
                <a:gd name="connsiteY67" fmla="*/ 730091 h 1600200"/>
                <a:gd name="connsiteX68" fmla="*/ 537781 w 1739455"/>
                <a:gd name="connsiteY68" fmla="*/ 730091 h 1600200"/>
                <a:gd name="connsiteX69" fmla="*/ 539210 w 1739455"/>
                <a:gd name="connsiteY69" fmla="*/ 730187 h 1600200"/>
                <a:gd name="connsiteX70" fmla="*/ 539210 w 1739455"/>
                <a:gd name="connsiteY70" fmla="*/ 730187 h 1600200"/>
                <a:gd name="connsiteX71" fmla="*/ 540639 w 1739455"/>
                <a:gd name="connsiteY71" fmla="*/ 730282 h 1600200"/>
                <a:gd name="connsiteX72" fmla="*/ 540639 w 1739455"/>
                <a:gd name="connsiteY72" fmla="*/ 730282 h 1600200"/>
                <a:gd name="connsiteX73" fmla="*/ 541115 w 1739455"/>
                <a:gd name="connsiteY73" fmla="*/ 730282 h 1600200"/>
                <a:gd name="connsiteX74" fmla="*/ 544259 w 1739455"/>
                <a:gd name="connsiteY74" fmla="*/ 730377 h 1600200"/>
                <a:gd name="connsiteX75" fmla="*/ 563594 w 1739455"/>
                <a:gd name="connsiteY75" fmla="*/ 730377 h 1600200"/>
                <a:gd name="connsiteX76" fmla="*/ 565880 w 1739455"/>
                <a:gd name="connsiteY76" fmla="*/ 730377 h 1600200"/>
                <a:gd name="connsiteX77" fmla="*/ 646843 w 1739455"/>
                <a:gd name="connsiteY77" fmla="*/ 811339 h 1600200"/>
                <a:gd name="connsiteX78" fmla="*/ 646843 w 1739455"/>
                <a:gd name="connsiteY78" fmla="*/ 814864 h 1600200"/>
                <a:gd name="connsiteX79" fmla="*/ 646843 w 1739455"/>
                <a:gd name="connsiteY79" fmla="*/ 816388 h 1600200"/>
                <a:gd name="connsiteX80" fmla="*/ 646843 w 1739455"/>
                <a:gd name="connsiteY80" fmla="*/ 816388 h 1600200"/>
                <a:gd name="connsiteX81" fmla="*/ 646938 w 1739455"/>
                <a:gd name="connsiteY81" fmla="*/ 817817 h 1600200"/>
                <a:gd name="connsiteX82" fmla="*/ 646938 w 1739455"/>
                <a:gd name="connsiteY82" fmla="*/ 817817 h 1600200"/>
                <a:gd name="connsiteX83" fmla="*/ 647033 w 1739455"/>
                <a:gd name="connsiteY83" fmla="*/ 819245 h 1600200"/>
                <a:gd name="connsiteX84" fmla="*/ 647033 w 1739455"/>
                <a:gd name="connsiteY84" fmla="*/ 819245 h 1600200"/>
                <a:gd name="connsiteX85" fmla="*/ 647129 w 1739455"/>
                <a:gd name="connsiteY85" fmla="*/ 820674 h 1600200"/>
                <a:gd name="connsiteX86" fmla="*/ 647129 w 1739455"/>
                <a:gd name="connsiteY86" fmla="*/ 820674 h 1600200"/>
                <a:gd name="connsiteX87" fmla="*/ 647319 w 1739455"/>
                <a:gd name="connsiteY87" fmla="*/ 822103 h 1600200"/>
                <a:gd name="connsiteX88" fmla="*/ 647319 w 1739455"/>
                <a:gd name="connsiteY88" fmla="*/ 822103 h 1600200"/>
                <a:gd name="connsiteX89" fmla="*/ 647510 w 1739455"/>
                <a:gd name="connsiteY89" fmla="*/ 823531 h 1600200"/>
                <a:gd name="connsiteX90" fmla="*/ 647510 w 1739455"/>
                <a:gd name="connsiteY90" fmla="*/ 823531 h 1600200"/>
                <a:gd name="connsiteX91" fmla="*/ 647795 w 1739455"/>
                <a:gd name="connsiteY91" fmla="*/ 824960 h 1600200"/>
                <a:gd name="connsiteX92" fmla="*/ 647795 w 1739455"/>
                <a:gd name="connsiteY92" fmla="*/ 824960 h 1600200"/>
                <a:gd name="connsiteX93" fmla="*/ 648081 w 1739455"/>
                <a:gd name="connsiteY93" fmla="*/ 826389 h 1600200"/>
                <a:gd name="connsiteX94" fmla="*/ 648081 w 1739455"/>
                <a:gd name="connsiteY94" fmla="*/ 826389 h 1600200"/>
                <a:gd name="connsiteX95" fmla="*/ 648367 w 1739455"/>
                <a:gd name="connsiteY95" fmla="*/ 827818 h 1600200"/>
                <a:gd name="connsiteX96" fmla="*/ 648367 w 1739455"/>
                <a:gd name="connsiteY96" fmla="*/ 827818 h 1600200"/>
                <a:gd name="connsiteX97" fmla="*/ 648748 w 1739455"/>
                <a:gd name="connsiteY97" fmla="*/ 829247 h 1600200"/>
                <a:gd name="connsiteX98" fmla="*/ 648748 w 1739455"/>
                <a:gd name="connsiteY98" fmla="*/ 829247 h 1600200"/>
                <a:gd name="connsiteX99" fmla="*/ 700088 w 1739455"/>
                <a:gd name="connsiteY99" fmla="*/ 872300 h 1600200"/>
                <a:gd name="connsiteX100" fmla="*/ 700088 w 1739455"/>
                <a:gd name="connsiteY100" fmla="*/ 872300 h 1600200"/>
                <a:gd name="connsiteX101" fmla="*/ 701516 w 1739455"/>
                <a:gd name="connsiteY101" fmla="*/ 872395 h 1600200"/>
                <a:gd name="connsiteX102" fmla="*/ 701516 w 1739455"/>
                <a:gd name="connsiteY102" fmla="*/ 872395 h 1600200"/>
                <a:gd name="connsiteX103" fmla="*/ 701993 w 1739455"/>
                <a:gd name="connsiteY103" fmla="*/ 872395 h 1600200"/>
                <a:gd name="connsiteX104" fmla="*/ 705136 w 1739455"/>
                <a:gd name="connsiteY104" fmla="*/ 872490 h 1600200"/>
                <a:gd name="connsiteX105" fmla="*/ 712565 w 1739455"/>
                <a:gd name="connsiteY105" fmla="*/ 872490 h 1600200"/>
                <a:gd name="connsiteX106" fmla="*/ 793528 w 1739455"/>
                <a:gd name="connsiteY106" fmla="*/ 953453 h 1600200"/>
                <a:gd name="connsiteX107" fmla="*/ 793528 w 1739455"/>
                <a:gd name="connsiteY107" fmla="*/ 956977 h 1600200"/>
                <a:gd name="connsiteX108" fmla="*/ 793528 w 1739455"/>
                <a:gd name="connsiteY108" fmla="*/ 958501 h 1600200"/>
                <a:gd name="connsiteX109" fmla="*/ 793528 w 1739455"/>
                <a:gd name="connsiteY109" fmla="*/ 958501 h 1600200"/>
                <a:gd name="connsiteX110" fmla="*/ 793623 w 1739455"/>
                <a:gd name="connsiteY110" fmla="*/ 959930 h 1600200"/>
                <a:gd name="connsiteX111" fmla="*/ 793623 w 1739455"/>
                <a:gd name="connsiteY111" fmla="*/ 959930 h 1600200"/>
                <a:gd name="connsiteX112" fmla="*/ 793718 w 1739455"/>
                <a:gd name="connsiteY112" fmla="*/ 961358 h 1600200"/>
                <a:gd name="connsiteX113" fmla="*/ 793718 w 1739455"/>
                <a:gd name="connsiteY113" fmla="*/ 961358 h 1600200"/>
                <a:gd name="connsiteX114" fmla="*/ 793813 w 1739455"/>
                <a:gd name="connsiteY114" fmla="*/ 962787 h 1600200"/>
                <a:gd name="connsiteX115" fmla="*/ 793813 w 1739455"/>
                <a:gd name="connsiteY115" fmla="*/ 962787 h 1600200"/>
                <a:gd name="connsiteX116" fmla="*/ 794004 w 1739455"/>
                <a:gd name="connsiteY116" fmla="*/ 964216 h 1600200"/>
                <a:gd name="connsiteX117" fmla="*/ 794004 w 1739455"/>
                <a:gd name="connsiteY117" fmla="*/ 964216 h 1600200"/>
                <a:gd name="connsiteX118" fmla="*/ 794195 w 1739455"/>
                <a:gd name="connsiteY118" fmla="*/ 965645 h 1600200"/>
                <a:gd name="connsiteX119" fmla="*/ 794195 w 1739455"/>
                <a:gd name="connsiteY119" fmla="*/ 965645 h 1600200"/>
                <a:gd name="connsiteX120" fmla="*/ 823151 w 1739455"/>
                <a:gd name="connsiteY120" fmla="*/ 1007269 h 1600200"/>
                <a:gd name="connsiteX121" fmla="*/ 823722 w 1739455"/>
                <a:gd name="connsiteY121" fmla="*/ 1007555 h 1600200"/>
                <a:gd name="connsiteX122" fmla="*/ 823722 w 1739455"/>
                <a:gd name="connsiteY122" fmla="*/ 1007555 h 1600200"/>
                <a:gd name="connsiteX123" fmla="*/ 824960 w 1739455"/>
                <a:gd name="connsiteY123" fmla="*/ 1008221 h 1600200"/>
                <a:gd name="connsiteX124" fmla="*/ 824960 w 1739455"/>
                <a:gd name="connsiteY124" fmla="*/ 1008221 h 1600200"/>
                <a:gd name="connsiteX125" fmla="*/ 826198 w 1739455"/>
                <a:gd name="connsiteY125" fmla="*/ 1008888 h 1600200"/>
                <a:gd name="connsiteX126" fmla="*/ 826198 w 1739455"/>
                <a:gd name="connsiteY126" fmla="*/ 1008888 h 1600200"/>
                <a:gd name="connsiteX127" fmla="*/ 827437 w 1739455"/>
                <a:gd name="connsiteY127" fmla="*/ 1009460 h 1600200"/>
                <a:gd name="connsiteX128" fmla="*/ 827437 w 1739455"/>
                <a:gd name="connsiteY128" fmla="*/ 1009460 h 1600200"/>
                <a:gd name="connsiteX129" fmla="*/ 828675 w 1739455"/>
                <a:gd name="connsiteY129" fmla="*/ 1010031 h 1600200"/>
                <a:gd name="connsiteX130" fmla="*/ 828675 w 1739455"/>
                <a:gd name="connsiteY130" fmla="*/ 1010031 h 1600200"/>
                <a:gd name="connsiteX131" fmla="*/ 830009 w 1739455"/>
                <a:gd name="connsiteY131" fmla="*/ 1010603 h 1600200"/>
                <a:gd name="connsiteX132" fmla="*/ 830009 w 1739455"/>
                <a:gd name="connsiteY132" fmla="*/ 1010603 h 1600200"/>
                <a:gd name="connsiteX133" fmla="*/ 831342 w 1739455"/>
                <a:gd name="connsiteY133" fmla="*/ 1011079 h 1600200"/>
                <a:gd name="connsiteX134" fmla="*/ 831342 w 1739455"/>
                <a:gd name="connsiteY134" fmla="*/ 1011079 h 1600200"/>
                <a:gd name="connsiteX135" fmla="*/ 832676 w 1739455"/>
                <a:gd name="connsiteY135" fmla="*/ 1011555 h 1600200"/>
                <a:gd name="connsiteX136" fmla="*/ 832676 w 1739455"/>
                <a:gd name="connsiteY136" fmla="*/ 1011555 h 1600200"/>
                <a:gd name="connsiteX137" fmla="*/ 832961 w 1739455"/>
                <a:gd name="connsiteY137" fmla="*/ 1011650 h 1600200"/>
                <a:gd name="connsiteX138" fmla="*/ 835057 w 1739455"/>
                <a:gd name="connsiteY138" fmla="*/ 1012317 h 1600200"/>
                <a:gd name="connsiteX139" fmla="*/ 835343 w 1739455"/>
                <a:gd name="connsiteY139" fmla="*/ 1012412 h 1600200"/>
                <a:gd name="connsiteX140" fmla="*/ 835343 w 1739455"/>
                <a:gd name="connsiteY140" fmla="*/ 1012412 h 1600200"/>
                <a:gd name="connsiteX141" fmla="*/ 836676 w 1739455"/>
                <a:gd name="connsiteY141" fmla="*/ 1012793 h 1600200"/>
                <a:gd name="connsiteX142" fmla="*/ 836676 w 1739455"/>
                <a:gd name="connsiteY142" fmla="*/ 1012793 h 1600200"/>
                <a:gd name="connsiteX143" fmla="*/ 838010 w 1739455"/>
                <a:gd name="connsiteY143" fmla="*/ 1013174 h 1600200"/>
                <a:gd name="connsiteX144" fmla="*/ 838010 w 1739455"/>
                <a:gd name="connsiteY144" fmla="*/ 1013174 h 1600200"/>
                <a:gd name="connsiteX145" fmla="*/ 839438 w 1739455"/>
                <a:gd name="connsiteY145" fmla="*/ 1013460 h 1600200"/>
                <a:gd name="connsiteX146" fmla="*/ 839438 w 1739455"/>
                <a:gd name="connsiteY146" fmla="*/ 1013460 h 1600200"/>
                <a:gd name="connsiteX147" fmla="*/ 840867 w 1739455"/>
                <a:gd name="connsiteY147" fmla="*/ 1013746 h 1600200"/>
                <a:gd name="connsiteX148" fmla="*/ 840867 w 1739455"/>
                <a:gd name="connsiteY148" fmla="*/ 1013746 h 1600200"/>
                <a:gd name="connsiteX149" fmla="*/ 841153 w 1739455"/>
                <a:gd name="connsiteY149" fmla="*/ 1013746 h 1600200"/>
                <a:gd name="connsiteX150" fmla="*/ 843534 w 1739455"/>
                <a:gd name="connsiteY150" fmla="*/ 1014127 h 1600200"/>
                <a:gd name="connsiteX151" fmla="*/ 843820 w 1739455"/>
                <a:gd name="connsiteY151" fmla="*/ 1014127 h 1600200"/>
                <a:gd name="connsiteX152" fmla="*/ 843820 w 1739455"/>
                <a:gd name="connsiteY152" fmla="*/ 1014127 h 1600200"/>
                <a:gd name="connsiteX153" fmla="*/ 845248 w 1739455"/>
                <a:gd name="connsiteY153" fmla="*/ 1014317 h 1600200"/>
                <a:gd name="connsiteX154" fmla="*/ 845248 w 1739455"/>
                <a:gd name="connsiteY154" fmla="*/ 1014317 h 1600200"/>
                <a:gd name="connsiteX155" fmla="*/ 846677 w 1739455"/>
                <a:gd name="connsiteY155" fmla="*/ 1014413 h 1600200"/>
                <a:gd name="connsiteX156" fmla="*/ 846677 w 1739455"/>
                <a:gd name="connsiteY156" fmla="*/ 1014413 h 1600200"/>
                <a:gd name="connsiteX157" fmla="*/ 848106 w 1739455"/>
                <a:gd name="connsiteY157" fmla="*/ 1014508 h 1600200"/>
                <a:gd name="connsiteX158" fmla="*/ 848106 w 1739455"/>
                <a:gd name="connsiteY158" fmla="*/ 1014508 h 1600200"/>
                <a:gd name="connsiteX159" fmla="*/ 848582 w 1739455"/>
                <a:gd name="connsiteY159" fmla="*/ 1014508 h 1600200"/>
                <a:gd name="connsiteX160" fmla="*/ 851726 w 1739455"/>
                <a:gd name="connsiteY160" fmla="*/ 1014603 h 1600200"/>
                <a:gd name="connsiteX161" fmla="*/ 871156 w 1739455"/>
                <a:gd name="connsiteY161" fmla="*/ 1014603 h 1600200"/>
                <a:gd name="connsiteX162" fmla="*/ 878110 w 1739455"/>
                <a:gd name="connsiteY162" fmla="*/ 1014603 h 1600200"/>
                <a:gd name="connsiteX163" fmla="*/ 959072 w 1739455"/>
                <a:gd name="connsiteY163" fmla="*/ 1095566 h 1600200"/>
                <a:gd name="connsiteX164" fmla="*/ 959072 w 1739455"/>
                <a:gd name="connsiteY164" fmla="*/ 1105376 h 1600200"/>
                <a:gd name="connsiteX165" fmla="*/ 959072 w 1739455"/>
                <a:gd name="connsiteY165" fmla="*/ 1106805 h 1600200"/>
                <a:gd name="connsiteX166" fmla="*/ 959072 w 1739455"/>
                <a:gd name="connsiteY166" fmla="*/ 1106805 h 1600200"/>
                <a:gd name="connsiteX167" fmla="*/ 959168 w 1739455"/>
                <a:gd name="connsiteY167" fmla="*/ 1108234 h 1600200"/>
                <a:gd name="connsiteX168" fmla="*/ 959168 w 1739455"/>
                <a:gd name="connsiteY168" fmla="*/ 1108234 h 1600200"/>
                <a:gd name="connsiteX169" fmla="*/ 959263 w 1739455"/>
                <a:gd name="connsiteY169" fmla="*/ 1109663 h 1600200"/>
                <a:gd name="connsiteX170" fmla="*/ 959263 w 1739455"/>
                <a:gd name="connsiteY170" fmla="*/ 1109663 h 1600200"/>
                <a:gd name="connsiteX171" fmla="*/ 959358 w 1739455"/>
                <a:gd name="connsiteY171" fmla="*/ 1111091 h 1600200"/>
                <a:gd name="connsiteX172" fmla="*/ 959358 w 1739455"/>
                <a:gd name="connsiteY172" fmla="*/ 1111091 h 1600200"/>
                <a:gd name="connsiteX173" fmla="*/ 959548 w 1739455"/>
                <a:gd name="connsiteY173" fmla="*/ 1112520 h 1600200"/>
                <a:gd name="connsiteX174" fmla="*/ 959548 w 1739455"/>
                <a:gd name="connsiteY174" fmla="*/ 1112520 h 1600200"/>
                <a:gd name="connsiteX175" fmla="*/ 959739 w 1739455"/>
                <a:gd name="connsiteY175" fmla="*/ 1113949 h 1600200"/>
                <a:gd name="connsiteX176" fmla="*/ 959739 w 1739455"/>
                <a:gd name="connsiteY176" fmla="*/ 1113949 h 1600200"/>
                <a:gd name="connsiteX177" fmla="*/ 959930 w 1739455"/>
                <a:gd name="connsiteY177" fmla="*/ 1115378 h 1600200"/>
                <a:gd name="connsiteX178" fmla="*/ 959930 w 1739455"/>
                <a:gd name="connsiteY178" fmla="*/ 1115378 h 1600200"/>
                <a:gd name="connsiteX179" fmla="*/ 960215 w 1739455"/>
                <a:gd name="connsiteY179" fmla="*/ 1116806 h 1600200"/>
                <a:gd name="connsiteX180" fmla="*/ 960215 w 1739455"/>
                <a:gd name="connsiteY180" fmla="*/ 1116806 h 1600200"/>
                <a:gd name="connsiteX181" fmla="*/ 960501 w 1739455"/>
                <a:gd name="connsiteY181" fmla="*/ 1118235 h 1600200"/>
                <a:gd name="connsiteX182" fmla="*/ 960501 w 1739455"/>
                <a:gd name="connsiteY182" fmla="*/ 1118235 h 1600200"/>
                <a:gd name="connsiteX183" fmla="*/ 960882 w 1739455"/>
                <a:gd name="connsiteY183" fmla="*/ 1119664 h 1600200"/>
                <a:gd name="connsiteX184" fmla="*/ 960882 w 1739455"/>
                <a:gd name="connsiteY184" fmla="*/ 1119664 h 1600200"/>
                <a:gd name="connsiteX185" fmla="*/ 961263 w 1739455"/>
                <a:gd name="connsiteY185" fmla="*/ 1120997 h 1600200"/>
                <a:gd name="connsiteX186" fmla="*/ 961263 w 1739455"/>
                <a:gd name="connsiteY186" fmla="*/ 1120997 h 1600200"/>
                <a:gd name="connsiteX187" fmla="*/ 961644 w 1739455"/>
                <a:gd name="connsiteY187" fmla="*/ 1122331 h 1600200"/>
                <a:gd name="connsiteX188" fmla="*/ 961644 w 1739455"/>
                <a:gd name="connsiteY188" fmla="*/ 1122331 h 1600200"/>
                <a:gd name="connsiteX189" fmla="*/ 962120 w 1739455"/>
                <a:gd name="connsiteY189" fmla="*/ 1123664 h 1600200"/>
                <a:gd name="connsiteX190" fmla="*/ 962120 w 1739455"/>
                <a:gd name="connsiteY190" fmla="*/ 1123664 h 1600200"/>
                <a:gd name="connsiteX191" fmla="*/ 962597 w 1739455"/>
                <a:gd name="connsiteY191" fmla="*/ 1124998 h 1600200"/>
                <a:gd name="connsiteX192" fmla="*/ 962597 w 1739455"/>
                <a:gd name="connsiteY192" fmla="*/ 1124998 h 1600200"/>
                <a:gd name="connsiteX193" fmla="*/ 963073 w 1739455"/>
                <a:gd name="connsiteY193" fmla="*/ 1126331 h 1600200"/>
                <a:gd name="connsiteX194" fmla="*/ 963073 w 1739455"/>
                <a:gd name="connsiteY194" fmla="*/ 1126331 h 1600200"/>
                <a:gd name="connsiteX195" fmla="*/ 963644 w 1739455"/>
                <a:gd name="connsiteY195" fmla="*/ 1127665 h 1600200"/>
                <a:gd name="connsiteX196" fmla="*/ 963644 w 1739455"/>
                <a:gd name="connsiteY196" fmla="*/ 1127665 h 1600200"/>
                <a:gd name="connsiteX197" fmla="*/ 964216 w 1739455"/>
                <a:gd name="connsiteY197" fmla="*/ 1128903 h 1600200"/>
                <a:gd name="connsiteX198" fmla="*/ 964216 w 1739455"/>
                <a:gd name="connsiteY198" fmla="*/ 1128903 h 1600200"/>
                <a:gd name="connsiteX199" fmla="*/ 964787 w 1739455"/>
                <a:gd name="connsiteY199" fmla="*/ 1130141 h 1600200"/>
                <a:gd name="connsiteX200" fmla="*/ 964787 w 1739455"/>
                <a:gd name="connsiteY200" fmla="*/ 1130141 h 1600200"/>
                <a:gd name="connsiteX201" fmla="*/ 965454 w 1739455"/>
                <a:gd name="connsiteY201" fmla="*/ 1131380 h 1600200"/>
                <a:gd name="connsiteX202" fmla="*/ 965454 w 1739455"/>
                <a:gd name="connsiteY202" fmla="*/ 1131380 h 1600200"/>
                <a:gd name="connsiteX203" fmla="*/ 966121 w 1739455"/>
                <a:gd name="connsiteY203" fmla="*/ 1132618 h 1600200"/>
                <a:gd name="connsiteX204" fmla="*/ 966121 w 1739455"/>
                <a:gd name="connsiteY204" fmla="*/ 1132618 h 1600200"/>
                <a:gd name="connsiteX205" fmla="*/ 966788 w 1739455"/>
                <a:gd name="connsiteY205" fmla="*/ 1133856 h 1600200"/>
                <a:gd name="connsiteX206" fmla="*/ 966788 w 1739455"/>
                <a:gd name="connsiteY206" fmla="*/ 1133856 h 1600200"/>
                <a:gd name="connsiteX207" fmla="*/ 967454 w 1739455"/>
                <a:gd name="connsiteY207" fmla="*/ 1135094 h 1600200"/>
                <a:gd name="connsiteX208" fmla="*/ 967454 w 1739455"/>
                <a:gd name="connsiteY208" fmla="*/ 1135094 h 1600200"/>
                <a:gd name="connsiteX209" fmla="*/ 968216 w 1739455"/>
                <a:gd name="connsiteY209" fmla="*/ 1136237 h 1600200"/>
                <a:gd name="connsiteX210" fmla="*/ 968216 w 1739455"/>
                <a:gd name="connsiteY210" fmla="*/ 1136237 h 1600200"/>
                <a:gd name="connsiteX211" fmla="*/ 968978 w 1739455"/>
                <a:gd name="connsiteY211" fmla="*/ 1137380 h 1600200"/>
                <a:gd name="connsiteX212" fmla="*/ 968978 w 1739455"/>
                <a:gd name="connsiteY212" fmla="*/ 1137380 h 1600200"/>
                <a:gd name="connsiteX213" fmla="*/ 969740 w 1739455"/>
                <a:gd name="connsiteY213" fmla="*/ 1138523 h 1600200"/>
                <a:gd name="connsiteX214" fmla="*/ 969740 w 1739455"/>
                <a:gd name="connsiteY214" fmla="*/ 1138523 h 1600200"/>
                <a:gd name="connsiteX215" fmla="*/ 970597 w 1739455"/>
                <a:gd name="connsiteY215" fmla="*/ 1139666 h 1600200"/>
                <a:gd name="connsiteX216" fmla="*/ 970597 w 1739455"/>
                <a:gd name="connsiteY216" fmla="*/ 1139666 h 1600200"/>
                <a:gd name="connsiteX217" fmla="*/ 971455 w 1739455"/>
                <a:gd name="connsiteY217" fmla="*/ 1140809 h 1600200"/>
                <a:gd name="connsiteX218" fmla="*/ 971455 w 1739455"/>
                <a:gd name="connsiteY218" fmla="*/ 1140809 h 1600200"/>
                <a:gd name="connsiteX219" fmla="*/ 972312 w 1739455"/>
                <a:gd name="connsiteY219" fmla="*/ 1141857 h 1600200"/>
                <a:gd name="connsiteX220" fmla="*/ 972312 w 1739455"/>
                <a:gd name="connsiteY220" fmla="*/ 1141857 h 1600200"/>
                <a:gd name="connsiteX221" fmla="*/ 973169 w 1739455"/>
                <a:gd name="connsiteY221" fmla="*/ 1142905 h 1600200"/>
                <a:gd name="connsiteX222" fmla="*/ 973169 w 1739455"/>
                <a:gd name="connsiteY222" fmla="*/ 1142905 h 1600200"/>
                <a:gd name="connsiteX223" fmla="*/ 974122 w 1739455"/>
                <a:gd name="connsiteY223" fmla="*/ 1143953 h 1600200"/>
                <a:gd name="connsiteX224" fmla="*/ 974122 w 1739455"/>
                <a:gd name="connsiteY224" fmla="*/ 1143953 h 1600200"/>
                <a:gd name="connsiteX225" fmla="*/ 975074 w 1739455"/>
                <a:gd name="connsiteY225" fmla="*/ 1145000 h 1600200"/>
                <a:gd name="connsiteX226" fmla="*/ 975074 w 1739455"/>
                <a:gd name="connsiteY226" fmla="*/ 1145000 h 1600200"/>
                <a:gd name="connsiteX227" fmla="*/ 976027 w 1739455"/>
                <a:gd name="connsiteY227" fmla="*/ 1145953 h 1600200"/>
                <a:gd name="connsiteX228" fmla="*/ 976027 w 1739455"/>
                <a:gd name="connsiteY228" fmla="*/ 1145953 h 1600200"/>
                <a:gd name="connsiteX229" fmla="*/ 976979 w 1739455"/>
                <a:gd name="connsiteY229" fmla="*/ 1146905 h 1600200"/>
                <a:gd name="connsiteX230" fmla="*/ 976979 w 1739455"/>
                <a:gd name="connsiteY230" fmla="*/ 1146905 h 1600200"/>
                <a:gd name="connsiteX231" fmla="*/ 978027 w 1739455"/>
                <a:gd name="connsiteY231" fmla="*/ 1147858 h 1600200"/>
                <a:gd name="connsiteX232" fmla="*/ 978027 w 1739455"/>
                <a:gd name="connsiteY232" fmla="*/ 1147858 h 1600200"/>
                <a:gd name="connsiteX233" fmla="*/ 979075 w 1739455"/>
                <a:gd name="connsiteY233" fmla="*/ 1148810 h 1600200"/>
                <a:gd name="connsiteX234" fmla="*/ 979075 w 1739455"/>
                <a:gd name="connsiteY234" fmla="*/ 1148810 h 1600200"/>
                <a:gd name="connsiteX235" fmla="*/ 980122 w 1739455"/>
                <a:gd name="connsiteY235" fmla="*/ 1149668 h 1600200"/>
                <a:gd name="connsiteX236" fmla="*/ 980122 w 1739455"/>
                <a:gd name="connsiteY236" fmla="*/ 1149668 h 1600200"/>
                <a:gd name="connsiteX237" fmla="*/ 981170 w 1739455"/>
                <a:gd name="connsiteY237" fmla="*/ 1150525 h 1600200"/>
                <a:gd name="connsiteX238" fmla="*/ 981170 w 1739455"/>
                <a:gd name="connsiteY238" fmla="*/ 1150525 h 1600200"/>
                <a:gd name="connsiteX239" fmla="*/ 982218 w 1739455"/>
                <a:gd name="connsiteY239" fmla="*/ 1151382 h 1600200"/>
                <a:gd name="connsiteX240" fmla="*/ 982218 w 1739455"/>
                <a:gd name="connsiteY240" fmla="*/ 1151382 h 1600200"/>
                <a:gd name="connsiteX241" fmla="*/ 983361 w 1739455"/>
                <a:gd name="connsiteY241" fmla="*/ 1152239 h 1600200"/>
                <a:gd name="connsiteX242" fmla="*/ 983361 w 1739455"/>
                <a:gd name="connsiteY242" fmla="*/ 1152239 h 1600200"/>
                <a:gd name="connsiteX243" fmla="*/ 984504 w 1739455"/>
                <a:gd name="connsiteY243" fmla="*/ 1153001 h 1600200"/>
                <a:gd name="connsiteX244" fmla="*/ 984504 w 1739455"/>
                <a:gd name="connsiteY244" fmla="*/ 1153001 h 1600200"/>
                <a:gd name="connsiteX245" fmla="*/ 985647 w 1739455"/>
                <a:gd name="connsiteY245" fmla="*/ 1153763 h 1600200"/>
                <a:gd name="connsiteX246" fmla="*/ 985647 w 1739455"/>
                <a:gd name="connsiteY246" fmla="*/ 1153763 h 1600200"/>
                <a:gd name="connsiteX247" fmla="*/ 986790 w 1739455"/>
                <a:gd name="connsiteY247" fmla="*/ 1154525 h 1600200"/>
                <a:gd name="connsiteX248" fmla="*/ 986790 w 1739455"/>
                <a:gd name="connsiteY248" fmla="*/ 1154525 h 1600200"/>
                <a:gd name="connsiteX249" fmla="*/ 988028 w 1739455"/>
                <a:gd name="connsiteY249" fmla="*/ 1155192 h 1600200"/>
                <a:gd name="connsiteX250" fmla="*/ 988028 w 1739455"/>
                <a:gd name="connsiteY250" fmla="*/ 1155192 h 1600200"/>
                <a:gd name="connsiteX251" fmla="*/ 989267 w 1739455"/>
                <a:gd name="connsiteY251" fmla="*/ 1155859 h 1600200"/>
                <a:gd name="connsiteX252" fmla="*/ 989267 w 1739455"/>
                <a:gd name="connsiteY252" fmla="*/ 1155859 h 1600200"/>
                <a:gd name="connsiteX253" fmla="*/ 990505 w 1739455"/>
                <a:gd name="connsiteY253" fmla="*/ 1156526 h 1600200"/>
                <a:gd name="connsiteX254" fmla="*/ 990505 w 1739455"/>
                <a:gd name="connsiteY254" fmla="*/ 1156526 h 1600200"/>
                <a:gd name="connsiteX255" fmla="*/ 991743 w 1739455"/>
                <a:gd name="connsiteY255" fmla="*/ 1157192 h 1600200"/>
                <a:gd name="connsiteX256" fmla="*/ 991743 w 1739455"/>
                <a:gd name="connsiteY256" fmla="*/ 1157192 h 1600200"/>
                <a:gd name="connsiteX257" fmla="*/ 992981 w 1739455"/>
                <a:gd name="connsiteY257" fmla="*/ 1157764 h 1600200"/>
                <a:gd name="connsiteX258" fmla="*/ 992981 w 1739455"/>
                <a:gd name="connsiteY258" fmla="*/ 1157764 h 1600200"/>
                <a:gd name="connsiteX259" fmla="*/ 994220 w 1739455"/>
                <a:gd name="connsiteY259" fmla="*/ 1158335 h 1600200"/>
                <a:gd name="connsiteX260" fmla="*/ 994220 w 1739455"/>
                <a:gd name="connsiteY260" fmla="*/ 1158335 h 1600200"/>
                <a:gd name="connsiteX261" fmla="*/ 995553 w 1739455"/>
                <a:gd name="connsiteY261" fmla="*/ 1158907 h 1600200"/>
                <a:gd name="connsiteX262" fmla="*/ 995553 w 1739455"/>
                <a:gd name="connsiteY262" fmla="*/ 1158907 h 1600200"/>
                <a:gd name="connsiteX263" fmla="*/ 996887 w 1739455"/>
                <a:gd name="connsiteY263" fmla="*/ 1159383 h 1600200"/>
                <a:gd name="connsiteX264" fmla="*/ 996887 w 1739455"/>
                <a:gd name="connsiteY264" fmla="*/ 1159383 h 1600200"/>
                <a:gd name="connsiteX265" fmla="*/ 998220 w 1739455"/>
                <a:gd name="connsiteY265" fmla="*/ 1159859 h 1600200"/>
                <a:gd name="connsiteX266" fmla="*/ 998220 w 1739455"/>
                <a:gd name="connsiteY266" fmla="*/ 1159859 h 1600200"/>
                <a:gd name="connsiteX267" fmla="*/ 999554 w 1739455"/>
                <a:gd name="connsiteY267" fmla="*/ 1160336 h 1600200"/>
                <a:gd name="connsiteX268" fmla="*/ 999554 w 1739455"/>
                <a:gd name="connsiteY268" fmla="*/ 1160336 h 1600200"/>
                <a:gd name="connsiteX269" fmla="*/ 1000887 w 1739455"/>
                <a:gd name="connsiteY269" fmla="*/ 1160717 h 1600200"/>
                <a:gd name="connsiteX270" fmla="*/ 1000887 w 1739455"/>
                <a:gd name="connsiteY270" fmla="*/ 1160717 h 1600200"/>
                <a:gd name="connsiteX271" fmla="*/ 1002221 w 1739455"/>
                <a:gd name="connsiteY271" fmla="*/ 1161098 h 1600200"/>
                <a:gd name="connsiteX272" fmla="*/ 1002221 w 1739455"/>
                <a:gd name="connsiteY272" fmla="*/ 1161098 h 1600200"/>
                <a:gd name="connsiteX273" fmla="*/ 1003554 w 1739455"/>
                <a:gd name="connsiteY273" fmla="*/ 1161479 h 1600200"/>
                <a:gd name="connsiteX274" fmla="*/ 1003554 w 1739455"/>
                <a:gd name="connsiteY274" fmla="*/ 1161479 h 1600200"/>
                <a:gd name="connsiteX275" fmla="*/ 1004983 w 1739455"/>
                <a:gd name="connsiteY275" fmla="*/ 1161764 h 1600200"/>
                <a:gd name="connsiteX276" fmla="*/ 1004983 w 1739455"/>
                <a:gd name="connsiteY276" fmla="*/ 1161764 h 1600200"/>
                <a:gd name="connsiteX277" fmla="*/ 1006412 w 1739455"/>
                <a:gd name="connsiteY277" fmla="*/ 1162050 h 1600200"/>
                <a:gd name="connsiteX278" fmla="*/ 1006412 w 1739455"/>
                <a:gd name="connsiteY278" fmla="*/ 1162050 h 1600200"/>
                <a:gd name="connsiteX279" fmla="*/ 1007840 w 1739455"/>
                <a:gd name="connsiteY279" fmla="*/ 1162336 h 1600200"/>
                <a:gd name="connsiteX280" fmla="*/ 1007840 w 1739455"/>
                <a:gd name="connsiteY280" fmla="*/ 1162336 h 1600200"/>
                <a:gd name="connsiteX281" fmla="*/ 1009269 w 1739455"/>
                <a:gd name="connsiteY281" fmla="*/ 1162526 h 1600200"/>
                <a:gd name="connsiteX282" fmla="*/ 1009269 w 1739455"/>
                <a:gd name="connsiteY282" fmla="*/ 1162526 h 1600200"/>
                <a:gd name="connsiteX283" fmla="*/ 1010698 w 1739455"/>
                <a:gd name="connsiteY283" fmla="*/ 1162717 h 1600200"/>
                <a:gd name="connsiteX284" fmla="*/ 1010698 w 1739455"/>
                <a:gd name="connsiteY284" fmla="*/ 1162717 h 1600200"/>
                <a:gd name="connsiteX285" fmla="*/ 1012127 w 1739455"/>
                <a:gd name="connsiteY285" fmla="*/ 1162812 h 1600200"/>
                <a:gd name="connsiteX286" fmla="*/ 1012127 w 1739455"/>
                <a:gd name="connsiteY286" fmla="*/ 1162812 h 1600200"/>
                <a:gd name="connsiteX287" fmla="*/ 1013555 w 1739455"/>
                <a:gd name="connsiteY287" fmla="*/ 1162907 h 1600200"/>
                <a:gd name="connsiteX288" fmla="*/ 1013555 w 1739455"/>
                <a:gd name="connsiteY288" fmla="*/ 1162907 h 1600200"/>
                <a:gd name="connsiteX289" fmla="*/ 1014031 w 1739455"/>
                <a:gd name="connsiteY289" fmla="*/ 1162907 h 1600200"/>
                <a:gd name="connsiteX290" fmla="*/ 1017175 w 1739455"/>
                <a:gd name="connsiteY290" fmla="*/ 1163003 h 1600200"/>
                <a:gd name="connsiteX291" fmla="*/ 1047560 w 1739455"/>
                <a:gd name="connsiteY291" fmla="*/ 1163003 h 1600200"/>
                <a:gd name="connsiteX292" fmla="*/ 1199483 w 1739455"/>
                <a:gd name="connsiteY292" fmla="*/ 1163003 h 1600200"/>
                <a:gd name="connsiteX293" fmla="*/ 1280446 w 1739455"/>
                <a:gd name="connsiteY293" fmla="*/ 1243965 h 1600200"/>
                <a:gd name="connsiteX294" fmla="*/ 1280446 w 1739455"/>
                <a:gd name="connsiteY294" fmla="*/ 1375886 h 1600200"/>
                <a:gd name="connsiteX295" fmla="*/ 1280446 w 1739455"/>
                <a:gd name="connsiteY295" fmla="*/ 1539431 h 1600200"/>
                <a:gd name="connsiteX296" fmla="*/ 1280446 w 1739455"/>
                <a:gd name="connsiteY296" fmla="*/ 1542574 h 1600200"/>
                <a:gd name="connsiteX297" fmla="*/ 1338072 w 1739455"/>
                <a:gd name="connsiteY297" fmla="*/ 1600200 h 1600200"/>
                <a:gd name="connsiteX298" fmla="*/ 1358075 w 1739455"/>
                <a:gd name="connsiteY298" fmla="*/ 1600200 h 1600200"/>
                <a:gd name="connsiteX299" fmla="*/ 1415701 w 1739455"/>
                <a:gd name="connsiteY299" fmla="*/ 1542574 h 1600200"/>
                <a:gd name="connsiteX300" fmla="*/ 1415701 w 1739455"/>
                <a:gd name="connsiteY300" fmla="*/ 1534477 h 1600200"/>
                <a:gd name="connsiteX301" fmla="*/ 1496663 w 1739455"/>
                <a:gd name="connsiteY301" fmla="*/ 1453515 h 1600200"/>
                <a:gd name="connsiteX302" fmla="*/ 1527239 w 1739455"/>
                <a:gd name="connsiteY302" fmla="*/ 1453515 h 1600200"/>
                <a:gd name="connsiteX303" fmla="*/ 1584865 w 1739455"/>
                <a:gd name="connsiteY303" fmla="*/ 1395889 h 1600200"/>
                <a:gd name="connsiteX304" fmla="*/ 1584865 w 1739455"/>
                <a:gd name="connsiteY304" fmla="*/ 1375886 h 1600200"/>
                <a:gd name="connsiteX305" fmla="*/ 1546765 w 1739455"/>
                <a:gd name="connsiteY305" fmla="*/ 1321689 h 1600200"/>
                <a:gd name="connsiteX306" fmla="*/ 1477518 w 1739455"/>
                <a:gd name="connsiteY306" fmla="*/ 1318070 h 1600200"/>
                <a:gd name="connsiteX307" fmla="*/ 1429988 w 1739455"/>
                <a:gd name="connsiteY307" fmla="*/ 1231487 h 1600200"/>
                <a:gd name="connsiteX308" fmla="*/ 1498759 w 1739455"/>
                <a:gd name="connsiteY308" fmla="*/ 1164527 h 1600200"/>
                <a:gd name="connsiteX309" fmla="*/ 1681829 w 1739455"/>
                <a:gd name="connsiteY309" fmla="*/ 1164527 h 1600200"/>
                <a:gd name="connsiteX310" fmla="*/ 1739456 w 1739455"/>
                <a:gd name="connsiteY310" fmla="*/ 1106900 h 1600200"/>
                <a:gd name="connsiteX311" fmla="*/ 1739456 w 1739455"/>
                <a:gd name="connsiteY311" fmla="*/ 1086898 h 1600200"/>
                <a:gd name="connsiteX312" fmla="*/ 1681829 w 1739455"/>
                <a:gd name="connsiteY312" fmla="*/ 1029272 h 1600200"/>
                <a:gd name="connsiteX313" fmla="*/ 1498854 w 1739455"/>
                <a:gd name="connsiteY313" fmla="*/ 1029272 h 1600200"/>
                <a:gd name="connsiteX314" fmla="*/ 1417892 w 1739455"/>
                <a:gd name="connsiteY314" fmla="*/ 948309 h 1600200"/>
                <a:gd name="connsiteX315" fmla="*/ 1417892 w 1739455"/>
                <a:gd name="connsiteY315" fmla="*/ 942594 h 1600200"/>
                <a:gd name="connsiteX316" fmla="*/ 1360265 w 1739455"/>
                <a:gd name="connsiteY316" fmla="*/ 884968 h 1600200"/>
                <a:gd name="connsiteX317" fmla="*/ 1186148 w 1739455"/>
                <a:gd name="connsiteY317" fmla="*/ 884968 h 1600200"/>
                <a:gd name="connsiteX318" fmla="*/ 1105186 w 1739455"/>
                <a:gd name="connsiteY318" fmla="*/ 804005 h 1600200"/>
                <a:gd name="connsiteX319" fmla="*/ 1105186 w 1739455"/>
                <a:gd name="connsiteY319" fmla="*/ 646176 h 1600200"/>
                <a:gd name="connsiteX320" fmla="*/ 1097089 w 1739455"/>
                <a:gd name="connsiteY320" fmla="*/ 616839 h 1600200"/>
                <a:gd name="connsiteX321" fmla="*/ 1096423 w 1739455"/>
                <a:gd name="connsiteY321" fmla="*/ 615696 h 1600200"/>
                <a:gd name="connsiteX322" fmla="*/ 1046417 w 1739455"/>
                <a:gd name="connsiteY322" fmla="*/ 586550 h 1600200"/>
                <a:gd name="connsiteX323" fmla="*/ 1024128 w 1739455"/>
                <a:gd name="connsiteY323" fmla="*/ 586550 h 1600200"/>
                <a:gd name="connsiteX324" fmla="*/ 943165 w 1739455"/>
                <a:gd name="connsiteY324" fmla="*/ 505587 h 1600200"/>
                <a:gd name="connsiteX325" fmla="*/ 943165 w 1739455"/>
                <a:gd name="connsiteY325" fmla="*/ 505206 h 1600200"/>
                <a:gd name="connsiteX326" fmla="*/ 885539 w 1739455"/>
                <a:gd name="connsiteY326" fmla="*/ 446818 h 1600200"/>
                <a:gd name="connsiteX327" fmla="*/ 844772 w 1739455"/>
                <a:gd name="connsiteY327" fmla="*/ 445580 h 1600200"/>
                <a:gd name="connsiteX328" fmla="*/ 795242 w 1739455"/>
                <a:gd name="connsiteY328" fmla="*/ 388525 h 1600200"/>
                <a:gd name="connsiteX329" fmla="*/ 795242 w 1739455"/>
                <a:gd name="connsiteY329" fmla="*/ 368522 h 1600200"/>
                <a:gd name="connsiteX330" fmla="*/ 852869 w 1739455"/>
                <a:gd name="connsiteY330" fmla="*/ 310896 h 1600200"/>
                <a:gd name="connsiteX331" fmla="*/ 952119 w 1739455"/>
                <a:gd name="connsiteY331" fmla="*/ 310896 h 1600200"/>
                <a:gd name="connsiteX332" fmla="*/ 951167 w 1739455"/>
                <a:gd name="connsiteY332" fmla="*/ 57626 h 1600200"/>
                <a:gd name="connsiteX333" fmla="*/ 893540 w 1739455"/>
                <a:gd name="connsiteY333" fmla="*/ 0 h 1600200"/>
                <a:gd name="connsiteX334" fmla="*/ 214598 w 1739455"/>
                <a:gd name="connsiteY334" fmla="*/ 0 h 1600200"/>
                <a:gd name="connsiteX335" fmla="*/ 157353 w 1739455"/>
                <a:gd name="connsiteY335" fmla="*/ 51149 h 1600200"/>
                <a:gd name="connsiteX336" fmla="*/ 157353 w 1739455"/>
                <a:gd name="connsiteY336" fmla="*/ 93059 h 1600200"/>
                <a:gd name="connsiteX337" fmla="*/ 99727 w 1739455"/>
                <a:gd name="connsiteY337" fmla="*/ 150686 h 1600200"/>
                <a:gd name="connsiteX338" fmla="*/ 0 w 1739455"/>
                <a:gd name="connsiteY338" fmla="*/ 150686 h 1600200"/>
                <a:gd name="connsiteX339" fmla="*/ 476 w 1739455"/>
                <a:gd name="connsiteY339" fmla="*/ 514921 h 1600200"/>
                <a:gd name="connsiteX340" fmla="*/ 476 w 1739455"/>
                <a:gd name="connsiteY340" fmla="*/ 514921 h 1600200"/>
                <a:gd name="connsiteX341" fmla="*/ 959358 w 1739455"/>
                <a:gd name="connsiteY341" fmla="*/ 1105281 h 1600200"/>
                <a:gd name="connsiteX342" fmla="*/ 959358 w 1739455"/>
                <a:gd name="connsiteY342" fmla="*/ 1105281 h 1600200"/>
                <a:gd name="connsiteX343" fmla="*/ 959358 w 1739455"/>
                <a:gd name="connsiteY343" fmla="*/ 1105281 h 1600200"/>
                <a:gd name="connsiteX344" fmla="*/ 959358 w 1739455"/>
                <a:gd name="connsiteY344" fmla="*/ 1105281 h 1600200"/>
                <a:gd name="connsiteX345" fmla="*/ 486156 w 1739455"/>
                <a:gd name="connsiteY345" fmla="*/ 672655 h 1600200"/>
                <a:gd name="connsiteX346" fmla="*/ 486156 w 1739455"/>
                <a:gd name="connsiteY346" fmla="*/ 672655 h 1600200"/>
                <a:gd name="connsiteX347" fmla="*/ 486156 w 1739455"/>
                <a:gd name="connsiteY347" fmla="*/ 672655 h 1600200"/>
                <a:gd name="connsiteX348" fmla="*/ 486156 w 1739455"/>
                <a:gd name="connsiteY348" fmla="*/ 672655 h 1600200"/>
                <a:gd name="connsiteX349" fmla="*/ 647033 w 1739455"/>
                <a:gd name="connsiteY349" fmla="*/ 814769 h 1600200"/>
                <a:gd name="connsiteX350" fmla="*/ 647033 w 1739455"/>
                <a:gd name="connsiteY350" fmla="*/ 814769 h 1600200"/>
                <a:gd name="connsiteX351" fmla="*/ 647033 w 1739455"/>
                <a:gd name="connsiteY351" fmla="*/ 814769 h 1600200"/>
                <a:gd name="connsiteX352" fmla="*/ 647033 w 1739455"/>
                <a:gd name="connsiteY352" fmla="*/ 814769 h 1600200"/>
                <a:gd name="connsiteX353" fmla="*/ 793813 w 1739455"/>
                <a:gd name="connsiteY353" fmla="*/ 956881 h 1600200"/>
                <a:gd name="connsiteX354" fmla="*/ 793813 w 1739455"/>
                <a:gd name="connsiteY354" fmla="*/ 956881 h 1600200"/>
                <a:gd name="connsiteX355" fmla="*/ 793813 w 1739455"/>
                <a:gd name="connsiteY355" fmla="*/ 956881 h 160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1739455" h="1600200">
                  <a:moveTo>
                    <a:pt x="476" y="514921"/>
                  </a:moveTo>
                  <a:cubicBezTo>
                    <a:pt x="0" y="531686"/>
                    <a:pt x="10001" y="442722"/>
                    <a:pt x="48006" y="442722"/>
                  </a:cubicBezTo>
                  <a:lnTo>
                    <a:pt x="234791" y="442722"/>
                  </a:lnTo>
                  <a:cubicBezTo>
                    <a:pt x="271939" y="443389"/>
                    <a:pt x="319373" y="430435"/>
                    <a:pt x="319373" y="508063"/>
                  </a:cubicBezTo>
                  <a:lnTo>
                    <a:pt x="319373" y="527018"/>
                  </a:lnTo>
                  <a:cubicBezTo>
                    <a:pt x="319373" y="558737"/>
                    <a:pt x="345281" y="584645"/>
                    <a:pt x="377000" y="584645"/>
                  </a:cubicBezTo>
                  <a:lnTo>
                    <a:pt x="405098" y="584645"/>
                  </a:lnTo>
                  <a:cubicBezTo>
                    <a:pt x="449675" y="584645"/>
                    <a:pt x="486061" y="621030"/>
                    <a:pt x="486061" y="665607"/>
                  </a:cubicBezTo>
                  <a:lnTo>
                    <a:pt x="486061" y="672751"/>
                  </a:lnTo>
                  <a:lnTo>
                    <a:pt x="486061" y="674275"/>
                  </a:lnTo>
                  <a:lnTo>
                    <a:pt x="486061" y="674275"/>
                  </a:lnTo>
                  <a:lnTo>
                    <a:pt x="486156" y="675704"/>
                  </a:lnTo>
                  <a:lnTo>
                    <a:pt x="486156" y="675704"/>
                  </a:lnTo>
                  <a:lnTo>
                    <a:pt x="486251" y="677132"/>
                  </a:lnTo>
                  <a:lnTo>
                    <a:pt x="486251" y="677132"/>
                  </a:lnTo>
                  <a:lnTo>
                    <a:pt x="486346" y="678561"/>
                  </a:lnTo>
                  <a:lnTo>
                    <a:pt x="486346" y="678561"/>
                  </a:lnTo>
                  <a:lnTo>
                    <a:pt x="486537" y="679990"/>
                  </a:lnTo>
                  <a:lnTo>
                    <a:pt x="486537" y="679990"/>
                  </a:lnTo>
                  <a:lnTo>
                    <a:pt x="486728" y="681419"/>
                  </a:lnTo>
                  <a:lnTo>
                    <a:pt x="486728" y="681419"/>
                  </a:lnTo>
                  <a:lnTo>
                    <a:pt x="486918" y="682847"/>
                  </a:lnTo>
                  <a:lnTo>
                    <a:pt x="486918" y="682847"/>
                  </a:lnTo>
                  <a:cubicBezTo>
                    <a:pt x="489395" y="697039"/>
                    <a:pt x="497586" y="709994"/>
                    <a:pt x="509206" y="718852"/>
                  </a:cubicBezTo>
                  <a:lnTo>
                    <a:pt x="509206" y="718852"/>
                  </a:lnTo>
                  <a:lnTo>
                    <a:pt x="510350" y="719709"/>
                  </a:lnTo>
                  <a:lnTo>
                    <a:pt x="510350" y="719709"/>
                  </a:lnTo>
                  <a:lnTo>
                    <a:pt x="511493" y="720471"/>
                  </a:lnTo>
                  <a:lnTo>
                    <a:pt x="511493" y="720471"/>
                  </a:lnTo>
                  <a:lnTo>
                    <a:pt x="512636" y="721233"/>
                  </a:lnTo>
                  <a:lnTo>
                    <a:pt x="512636" y="721233"/>
                  </a:lnTo>
                  <a:lnTo>
                    <a:pt x="513779" y="721995"/>
                  </a:lnTo>
                  <a:lnTo>
                    <a:pt x="513779" y="721995"/>
                  </a:lnTo>
                  <a:lnTo>
                    <a:pt x="514350" y="722281"/>
                  </a:lnTo>
                  <a:cubicBezTo>
                    <a:pt x="514826" y="722567"/>
                    <a:pt x="515207" y="722757"/>
                    <a:pt x="515684" y="723043"/>
                  </a:cubicBezTo>
                  <a:lnTo>
                    <a:pt x="516255" y="723329"/>
                  </a:lnTo>
                  <a:lnTo>
                    <a:pt x="516255" y="723329"/>
                  </a:lnTo>
                  <a:lnTo>
                    <a:pt x="517493" y="723995"/>
                  </a:lnTo>
                  <a:lnTo>
                    <a:pt x="517493" y="723995"/>
                  </a:lnTo>
                  <a:lnTo>
                    <a:pt x="518731" y="724662"/>
                  </a:lnTo>
                  <a:lnTo>
                    <a:pt x="518731" y="724662"/>
                  </a:lnTo>
                  <a:lnTo>
                    <a:pt x="519970" y="725234"/>
                  </a:lnTo>
                  <a:lnTo>
                    <a:pt x="519970" y="725234"/>
                  </a:lnTo>
                  <a:cubicBezTo>
                    <a:pt x="520351" y="725424"/>
                    <a:pt x="520827" y="725614"/>
                    <a:pt x="521208" y="725805"/>
                  </a:cubicBezTo>
                  <a:lnTo>
                    <a:pt x="521208" y="725805"/>
                  </a:lnTo>
                  <a:lnTo>
                    <a:pt x="522542" y="726377"/>
                  </a:lnTo>
                  <a:lnTo>
                    <a:pt x="522542" y="726377"/>
                  </a:lnTo>
                  <a:lnTo>
                    <a:pt x="523875" y="726853"/>
                  </a:lnTo>
                  <a:lnTo>
                    <a:pt x="523875" y="726853"/>
                  </a:lnTo>
                  <a:lnTo>
                    <a:pt x="525209" y="727329"/>
                  </a:lnTo>
                  <a:lnTo>
                    <a:pt x="525209" y="727329"/>
                  </a:lnTo>
                  <a:lnTo>
                    <a:pt x="525494" y="727424"/>
                  </a:lnTo>
                  <a:cubicBezTo>
                    <a:pt x="526256" y="727615"/>
                    <a:pt x="526828" y="727805"/>
                    <a:pt x="527590" y="728091"/>
                  </a:cubicBezTo>
                  <a:lnTo>
                    <a:pt x="527876" y="728186"/>
                  </a:lnTo>
                  <a:lnTo>
                    <a:pt x="527876" y="728186"/>
                  </a:lnTo>
                  <a:lnTo>
                    <a:pt x="529209" y="728567"/>
                  </a:lnTo>
                  <a:lnTo>
                    <a:pt x="529209" y="728567"/>
                  </a:lnTo>
                  <a:lnTo>
                    <a:pt x="530543" y="728948"/>
                  </a:lnTo>
                  <a:lnTo>
                    <a:pt x="530543" y="728948"/>
                  </a:lnTo>
                  <a:lnTo>
                    <a:pt x="531971" y="729234"/>
                  </a:lnTo>
                  <a:lnTo>
                    <a:pt x="531971" y="729234"/>
                  </a:lnTo>
                  <a:cubicBezTo>
                    <a:pt x="532447" y="729329"/>
                    <a:pt x="532924" y="729425"/>
                    <a:pt x="533400" y="729520"/>
                  </a:cubicBezTo>
                  <a:lnTo>
                    <a:pt x="533400" y="729520"/>
                  </a:lnTo>
                  <a:lnTo>
                    <a:pt x="533686" y="729520"/>
                  </a:lnTo>
                  <a:cubicBezTo>
                    <a:pt x="534543" y="729615"/>
                    <a:pt x="535210" y="729805"/>
                    <a:pt x="536067" y="729901"/>
                  </a:cubicBezTo>
                  <a:lnTo>
                    <a:pt x="536353" y="729901"/>
                  </a:lnTo>
                  <a:lnTo>
                    <a:pt x="536353" y="729901"/>
                  </a:lnTo>
                  <a:lnTo>
                    <a:pt x="537781" y="730091"/>
                  </a:lnTo>
                  <a:lnTo>
                    <a:pt x="537781" y="730091"/>
                  </a:lnTo>
                  <a:lnTo>
                    <a:pt x="539210" y="730187"/>
                  </a:lnTo>
                  <a:lnTo>
                    <a:pt x="539210" y="730187"/>
                  </a:lnTo>
                  <a:lnTo>
                    <a:pt x="540639" y="730282"/>
                  </a:lnTo>
                  <a:lnTo>
                    <a:pt x="540639" y="730282"/>
                  </a:lnTo>
                  <a:lnTo>
                    <a:pt x="541115" y="730282"/>
                  </a:lnTo>
                  <a:cubicBezTo>
                    <a:pt x="542258" y="730282"/>
                    <a:pt x="543115" y="730377"/>
                    <a:pt x="544259" y="730377"/>
                  </a:cubicBezTo>
                  <a:lnTo>
                    <a:pt x="563594" y="730377"/>
                  </a:lnTo>
                  <a:lnTo>
                    <a:pt x="565880" y="730377"/>
                  </a:lnTo>
                  <a:cubicBezTo>
                    <a:pt x="610457" y="730377"/>
                    <a:pt x="646843" y="766763"/>
                    <a:pt x="646843" y="811339"/>
                  </a:cubicBezTo>
                  <a:lnTo>
                    <a:pt x="646843" y="814864"/>
                  </a:lnTo>
                  <a:lnTo>
                    <a:pt x="646843" y="816388"/>
                  </a:lnTo>
                  <a:lnTo>
                    <a:pt x="646843" y="816388"/>
                  </a:lnTo>
                  <a:lnTo>
                    <a:pt x="646938" y="817817"/>
                  </a:lnTo>
                  <a:lnTo>
                    <a:pt x="646938" y="817817"/>
                  </a:lnTo>
                  <a:lnTo>
                    <a:pt x="647033" y="819245"/>
                  </a:lnTo>
                  <a:lnTo>
                    <a:pt x="647033" y="819245"/>
                  </a:lnTo>
                  <a:lnTo>
                    <a:pt x="647129" y="820674"/>
                  </a:lnTo>
                  <a:lnTo>
                    <a:pt x="647129" y="820674"/>
                  </a:lnTo>
                  <a:lnTo>
                    <a:pt x="647319" y="822103"/>
                  </a:lnTo>
                  <a:lnTo>
                    <a:pt x="647319" y="822103"/>
                  </a:lnTo>
                  <a:lnTo>
                    <a:pt x="647510" y="823531"/>
                  </a:lnTo>
                  <a:lnTo>
                    <a:pt x="647510" y="823531"/>
                  </a:lnTo>
                  <a:lnTo>
                    <a:pt x="647795" y="824960"/>
                  </a:lnTo>
                  <a:lnTo>
                    <a:pt x="647795" y="824960"/>
                  </a:lnTo>
                  <a:cubicBezTo>
                    <a:pt x="647890" y="825437"/>
                    <a:pt x="647986" y="825913"/>
                    <a:pt x="648081" y="826389"/>
                  </a:cubicBezTo>
                  <a:lnTo>
                    <a:pt x="648081" y="826389"/>
                  </a:lnTo>
                  <a:lnTo>
                    <a:pt x="648367" y="827818"/>
                  </a:lnTo>
                  <a:lnTo>
                    <a:pt x="648367" y="827818"/>
                  </a:lnTo>
                  <a:lnTo>
                    <a:pt x="648748" y="829247"/>
                  </a:lnTo>
                  <a:lnTo>
                    <a:pt x="648748" y="829247"/>
                  </a:lnTo>
                  <a:cubicBezTo>
                    <a:pt x="654939" y="852392"/>
                    <a:pt x="675227" y="870204"/>
                    <a:pt x="700088" y="872300"/>
                  </a:cubicBezTo>
                  <a:lnTo>
                    <a:pt x="700088" y="872300"/>
                  </a:lnTo>
                  <a:lnTo>
                    <a:pt x="701516" y="872395"/>
                  </a:lnTo>
                  <a:lnTo>
                    <a:pt x="701516" y="872395"/>
                  </a:lnTo>
                  <a:lnTo>
                    <a:pt x="701993" y="872395"/>
                  </a:lnTo>
                  <a:cubicBezTo>
                    <a:pt x="703136" y="872395"/>
                    <a:pt x="703993" y="872490"/>
                    <a:pt x="705136" y="872490"/>
                  </a:cubicBezTo>
                  <a:lnTo>
                    <a:pt x="712565" y="872490"/>
                  </a:lnTo>
                  <a:cubicBezTo>
                    <a:pt x="757142" y="872490"/>
                    <a:pt x="793528" y="908876"/>
                    <a:pt x="793528" y="953453"/>
                  </a:cubicBezTo>
                  <a:lnTo>
                    <a:pt x="793528" y="956977"/>
                  </a:lnTo>
                  <a:lnTo>
                    <a:pt x="793528" y="958501"/>
                  </a:lnTo>
                  <a:lnTo>
                    <a:pt x="793528" y="958501"/>
                  </a:lnTo>
                  <a:lnTo>
                    <a:pt x="793623" y="959930"/>
                  </a:lnTo>
                  <a:lnTo>
                    <a:pt x="793623" y="959930"/>
                  </a:lnTo>
                  <a:lnTo>
                    <a:pt x="793718" y="961358"/>
                  </a:lnTo>
                  <a:lnTo>
                    <a:pt x="793718" y="961358"/>
                  </a:lnTo>
                  <a:lnTo>
                    <a:pt x="793813" y="962787"/>
                  </a:lnTo>
                  <a:lnTo>
                    <a:pt x="793813" y="962787"/>
                  </a:lnTo>
                  <a:lnTo>
                    <a:pt x="794004" y="964216"/>
                  </a:lnTo>
                  <a:lnTo>
                    <a:pt x="794004" y="964216"/>
                  </a:lnTo>
                  <a:lnTo>
                    <a:pt x="794195" y="965645"/>
                  </a:lnTo>
                  <a:lnTo>
                    <a:pt x="794195" y="965645"/>
                  </a:lnTo>
                  <a:cubicBezTo>
                    <a:pt x="797147" y="983361"/>
                    <a:pt x="807530" y="998315"/>
                    <a:pt x="823151" y="1007269"/>
                  </a:cubicBezTo>
                  <a:lnTo>
                    <a:pt x="823722" y="1007555"/>
                  </a:lnTo>
                  <a:lnTo>
                    <a:pt x="823722" y="1007555"/>
                  </a:lnTo>
                  <a:lnTo>
                    <a:pt x="824960" y="1008221"/>
                  </a:lnTo>
                  <a:lnTo>
                    <a:pt x="824960" y="1008221"/>
                  </a:lnTo>
                  <a:lnTo>
                    <a:pt x="826198" y="1008888"/>
                  </a:lnTo>
                  <a:lnTo>
                    <a:pt x="826198" y="1008888"/>
                  </a:lnTo>
                  <a:lnTo>
                    <a:pt x="827437" y="1009460"/>
                  </a:lnTo>
                  <a:lnTo>
                    <a:pt x="827437" y="1009460"/>
                  </a:lnTo>
                  <a:cubicBezTo>
                    <a:pt x="827818" y="1009650"/>
                    <a:pt x="828294" y="1009841"/>
                    <a:pt x="828675" y="1010031"/>
                  </a:cubicBezTo>
                  <a:lnTo>
                    <a:pt x="828675" y="1010031"/>
                  </a:lnTo>
                  <a:lnTo>
                    <a:pt x="830009" y="1010603"/>
                  </a:lnTo>
                  <a:lnTo>
                    <a:pt x="830009" y="1010603"/>
                  </a:lnTo>
                  <a:lnTo>
                    <a:pt x="831342" y="1011079"/>
                  </a:lnTo>
                  <a:lnTo>
                    <a:pt x="831342" y="1011079"/>
                  </a:lnTo>
                  <a:lnTo>
                    <a:pt x="832676" y="1011555"/>
                  </a:lnTo>
                  <a:lnTo>
                    <a:pt x="832676" y="1011555"/>
                  </a:lnTo>
                  <a:lnTo>
                    <a:pt x="832961" y="1011650"/>
                  </a:lnTo>
                  <a:cubicBezTo>
                    <a:pt x="833723" y="1011841"/>
                    <a:pt x="834295" y="1012031"/>
                    <a:pt x="835057" y="1012317"/>
                  </a:cubicBezTo>
                  <a:lnTo>
                    <a:pt x="835343" y="1012412"/>
                  </a:lnTo>
                  <a:lnTo>
                    <a:pt x="835343" y="1012412"/>
                  </a:lnTo>
                  <a:lnTo>
                    <a:pt x="836676" y="1012793"/>
                  </a:lnTo>
                  <a:lnTo>
                    <a:pt x="836676" y="1012793"/>
                  </a:lnTo>
                  <a:lnTo>
                    <a:pt x="838010" y="1013174"/>
                  </a:lnTo>
                  <a:lnTo>
                    <a:pt x="838010" y="1013174"/>
                  </a:lnTo>
                  <a:lnTo>
                    <a:pt x="839438" y="1013460"/>
                  </a:lnTo>
                  <a:lnTo>
                    <a:pt x="839438" y="1013460"/>
                  </a:lnTo>
                  <a:cubicBezTo>
                    <a:pt x="839914" y="1013555"/>
                    <a:pt x="840391" y="1013651"/>
                    <a:pt x="840867" y="1013746"/>
                  </a:cubicBezTo>
                  <a:lnTo>
                    <a:pt x="840867" y="1013746"/>
                  </a:lnTo>
                  <a:lnTo>
                    <a:pt x="841153" y="1013746"/>
                  </a:lnTo>
                  <a:cubicBezTo>
                    <a:pt x="842010" y="1013841"/>
                    <a:pt x="842677" y="1014031"/>
                    <a:pt x="843534" y="1014127"/>
                  </a:cubicBezTo>
                  <a:lnTo>
                    <a:pt x="843820" y="1014127"/>
                  </a:lnTo>
                  <a:lnTo>
                    <a:pt x="843820" y="1014127"/>
                  </a:lnTo>
                  <a:lnTo>
                    <a:pt x="845248" y="1014317"/>
                  </a:lnTo>
                  <a:lnTo>
                    <a:pt x="845248" y="1014317"/>
                  </a:lnTo>
                  <a:lnTo>
                    <a:pt x="846677" y="1014413"/>
                  </a:lnTo>
                  <a:lnTo>
                    <a:pt x="846677" y="1014413"/>
                  </a:lnTo>
                  <a:lnTo>
                    <a:pt x="848106" y="1014508"/>
                  </a:lnTo>
                  <a:lnTo>
                    <a:pt x="848106" y="1014508"/>
                  </a:lnTo>
                  <a:lnTo>
                    <a:pt x="848582" y="1014508"/>
                  </a:lnTo>
                  <a:cubicBezTo>
                    <a:pt x="849725" y="1014508"/>
                    <a:pt x="850583" y="1014603"/>
                    <a:pt x="851726" y="1014603"/>
                  </a:cubicBezTo>
                  <a:lnTo>
                    <a:pt x="871156" y="1014603"/>
                  </a:lnTo>
                  <a:lnTo>
                    <a:pt x="878110" y="1014603"/>
                  </a:lnTo>
                  <a:cubicBezTo>
                    <a:pt x="922687" y="1014603"/>
                    <a:pt x="959072" y="1050989"/>
                    <a:pt x="959072" y="1095566"/>
                  </a:cubicBezTo>
                  <a:lnTo>
                    <a:pt x="959072" y="1105376"/>
                  </a:lnTo>
                  <a:lnTo>
                    <a:pt x="959072" y="1106805"/>
                  </a:lnTo>
                  <a:lnTo>
                    <a:pt x="959072" y="1106805"/>
                  </a:lnTo>
                  <a:lnTo>
                    <a:pt x="959168" y="1108234"/>
                  </a:lnTo>
                  <a:lnTo>
                    <a:pt x="959168" y="1108234"/>
                  </a:lnTo>
                  <a:lnTo>
                    <a:pt x="959263" y="1109663"/>
                  </a:lnTo>
                  <a:lnTo>
                    <a:pt x="959263" y="1109663"/>
                  </a:lnTo>
                  <a:lnTo>
                    <a:pt x="959358" y="1111091"/>
                  </a:lnTo>
                  <a:lnTo>
                    <a:pt x="959358" y="1111091"/>
                  </a:lnTo>
                  <a:lnTo>
                    <a:pt x="959548" y="1112520"/>
                  </a:lnTo>
                  <a:lnTo>
                    <a:pt x="959548" y="1112520"/>
                  </a:lnTo>
                  <a:lnTo>
                    <a:pt x="959739" y="1113949"/>
                  </a:lnTo>
                  <a:lnTo>
                    <a:pt x="959739" y="1113949"/>
                  </a:lnTo>
                  <a:lnTo>
                    <a:pt x="959930" y="1115378"/>
                  </a:lnTo>
                  <a:lnTo>
                    <a:pt x="959930" y="1115378"/>
                  </a:lnTo>
                  <a:cubicBezTo>
                    <a:pt x="960025" y="1115854"/>
                    <a:pt x="960120" y="1116330"/>
                    <a:pt x="960215" y="1116806"/>
                  </a:cubicBezTo>
                  <a:lnTo>
                    <a:pt x="960215" y="1116806"/>
                  </a:lnTo>
                  <a:lnTo>
                    <a:pt x="960501" y="1118235"/>
                  </a:lnTo>
                  <a:lnTo>
                    <a:pt x="960501" y="1118235"/>
                  </a:lnTo>
                  <a:lnTo>
                    <a:pt x="960882" y="1119664"/>
                  </a:lnTo>
                  <a:lnTo>
                    <a:pt x="960882" y="1119664"/>
                  </a:lnTo>
                  <a:lnTo>
                    <a:pt x="961263" y="1120997"/>
                  </a:lnTo>
                  <a:lnTo>
                    <a:pt x="961263" y="1120997"/>
                  </a:lnTo>
                  <a:lnTo>
                    <a:pt x="961644" y="1122331"/>
                  </a:lnTo>
                  <a:lnTo>
                    <a:pt x="961644" y="1122331"/>
                  </a:lnTo>
                  <a:lnTo>
                    <a:pt x="962120" y="1123664"/>
                  </a:lnTo>
                  <a:lnTo>
                    <a:pt x="962120" y="1123664"/>
                  </a:lnTo>
                  <a:lnTo>
                    <a:pt x="962597" y="1124998"/>
                  </a:lnTo>
                  <a:lnTo>
                    <a:pt x="962597" y="1124998"/>
                  </a:lnTo>
                  <a:lnTo>
                    <a:pt x="963073" y="1126331"/>
                  </a:lnTo>
                  <a:lnTo>
                    <a:pt x="963073" y="1126331"/>
                  </a:lnTo>
                  <a:lnTo>
                    <a:pt x="963644" y="1127665"/>
                  </a:lnTo>
                  <a:lnTo>
                    <a:pt x="963644" y="1127665"/>
                  </a:lnTo>
                  <a:lnTo>
                    <a:pt x="964216" y="1128903"/>
                  </a:lnTo>
                  <a:lnTo>
                    <a:pt x="964216" y="1128903"/>
                  </a:lnTo>
                  <a:lnTo>
                    <a:pt x="964787" y="1130141"/>
                  </a:lnTo>
                  <a:lnTo>
                    <a:pt x="964787" y="1130141"/>
                  </a:lnTo>
                  <a:lnTo>
                    <a:pt x="965454" y="1131380"/>
                  </a:lnTo>
                  <a:lnTo>
                    <a:pt x="965454" y="1131380"/>
                  </a:lnTo>
                  <a:cubicBezTo>
                    <a:pt x="965645" y="1131761"/>
                    <a:pt x="965835" y="1132237"/>
                    <a:pt x="966121" y="1132618"/>
                  </a:cubicBezTo>
                  <a:lnTo>
                    <a:pt x="966121" y="1132618"/>
                  </a:lnTo>
                  <a:lnTo>
                    <a:pt x="966788" y="1133856"/>
                  </a:lnTo>
                  <a:lnTo>
                    <a:pt x="966788" y="1133856"/>
                  </a:lnTo>
                  <a:cubicBezTo>
                    <a:pt x="966978" y="1134237"/>
                    <a:pt x="967264" y="1134618"/>
                    <a:pt x="967454" y="1135094"/>
                  </a:cubicBezTo>
                  <a:lnTo>
                    <a:pt x="967454" y="1135094"/>
                  </a:lnTo>
                  <a:lnTo>
                    <a:pt x="968216" y="1136237"/>
                  </a:lnTo>
                  <a:lnTo>
                    <a:pt x="968216" y="1136237"/>
                  </a:lnTo>
                  <a:lnTo>
                    <a:pt x="968978" y="1137380"/>
                  </a:lnTo>
                  <a:lnTo>
                    <a:pt x="968978" y="1137380"/>
                  </a:lnTo>
                  <a:lnTo>
                    <a:pt x="969740" y="1138523"/>
                  </a:lnTo>
                  <a:lnTo>
                    <a:pt x="969740" y="1138523"/>
                  </a:lnTo>
                  <a:lnTo>
                    <a:pt x="970597" y="1139666"/>
                  </a:lnTo>
                  <a:lnTo>
                    <a:pt x="970597" y="1139666"/>
                  </a:lnTo>
                  <a:lnTo>
                    <a:pt x="971455" y="1140809"/>
                  </a:lnTo>
                  <a:lnTo>
                    <a:pt x="971455" y="1140809"/>
                  </a:lnTo>
                  <a:cubicBezTo>
                    <a:pt x="971740" y="1141190"/>
                    <a:pt x="972026" y="1141571"/>
                    <a:pt x="972312" y="1141857"/>
                  </a:cubicBezTo>
                  <a:lnTo>
                    <a:pt x="972312" y="1141857"/>
                  </a:lnTo>
                  <a:lnTo>
                    <a:pt x="973169" y="1142905"/>
                  </a:lnTo>
                  <a:lnTo>
                    <a:pt x="973169" y="1142905"/>
                  </a:lnTo>
                  <a:lnTo>
                    <a:pt x="974122" y="1143953"/>
                  </a:lnTo>
                  <a:lnTo>
                    <a:pt x="974122" y="1143953"/>
                  </a:lnTo>
                  <a:lnTo>
                    <a:pt x="975074" y="1145000"/>
                  </a:lnTo>
                  <a:lnTo>
                    <a:pt x="975074" y="1145000"/>
                  </a:lnTo>
                  <a:lnTo>
                    <a:pt x="976027" y="1145953"/>
                  </a:lnTo>
                  <a:lnTo>
                    <a:pt x="976027" y="1145953"/>
                  </a:lnTo>
                  <a:lnTo>
                    <a:pt x="976979" y="1146905"/>
                  </a:lnTo>
                  <a:lnTo>
                    <a:pt x="976979" y="1146905"/>
                  </a:lnTo>
                  <a:lnTo>
                    <a:pt x="978027" y="1147858"/>
                  </a:lnTo>
                  <a:lnTo>
                    <a:pt x="978027" y="1147858"/>
                  </a:lnTo>
                  <a:lnTo>
                    <a:pt x="979075" y="1148810"/>
                  </a:lnTo>
                  <a:lnTo>
                    <a:pt x="979075" y="1148810"/>
                  </a:lnTo>
                  <a:lnTo>
                    <a:pt x="980122" y="1149668"/>
                  </a:lnTo>
                  <a:lnTo>
                    <a:pt x="980122" y="1149668"/>
                  </a:lnTo>
                  <a:cubicBezTo>
                    <a:pt x="980504" y="1149953"/>
                    <a:pt x="980885" y="1150239"/>
                    <a:pt x="981170" y="1150525"/>
                  </a:cubicBezTo>
                  <a:lnTo>
                    <a:pt x="981170" y="1150525"/>
                  </a:lnTo>
                  <a:cubicBezTo>
                    <a:pt x="981551" y="1150811"/>
                    <a:pt x="981932" y="1151096"/>
                    <a:pt x="982218" y="1151382"/>
                  </a:cubicBezTo>
                  <a:lnTo>
                    <a:pt x="982218" y="1151382"/>
                  </a:lnTo>
                  <a:lnTo>
                    <a:pt x="983361" y="1152239"/>
                  </a:lnTo>
                  <a:lnTo>
                    <a:pt x="983361" y="1152239"/>
                  </a:lnTo>
                  <a:lnTo>
                    <a:pt x="984504" y="1153001"/>
                  </a:lnTo>
                  <a:lnTo>
                    <a:pt x="984504" y="1153001"/>
                  </a:lnTo>
                  <a:lnTo>
                    <a:pt x="985647" y="1153763"/>
                  </a:lnTo>
                  <a:lnTo>
                    <a:pt x="985647" y="1153763"/>
                  </a:lnTo>
                  <a:lnTo>
                    <a:pt x="986790" y="1154525"/>
                  </a:lnTo>
                  <a:lnTo>
                    <a:pt x="986790" y="1154525"/>
                  </a:lnTo>
                  <a:lnTo>
                    <a:pt x="988028" y="1155192"/>
                  </a:lnTo>
                  <a:lnTo>
                    <a:pt x="988028" y="1155192"/>
                  </a:lnTo>
                  <a:lnTo>
                    <a:pt x="989267" y="1155859"/>
                  </a:lnTo>
                  <a:lnTo>
                    <a:pt x="989267" y="1155859"/>
                  </a:lnTo>
                  <a:lnTo>
                    <a:pt x="990505" y="1156526"/>
                  </a:lnTo>
                  <a:lnTo>
                    <a:pt x="990505" y="1156526"/>
                  </a:lnTo>
                  <a:lnTo>
                    <a:pt x="991743" y="1157192"/>
                  </a:lnTo>
                  <a:lnTo>
                    <a:pt x="991743" y="1157192"/>
                  </a:lnTo>
                  <a:lnTo>
                    <a:pt x="992981" y="1157764"/>
                  </a:lnTo>
                  <a:lnTo>
                    <a:pt x="992981" y="1157764"/>
                  </a:lnTo>
                  <a:cubicBezTo>
                    <a:pt x="993362" y="1157954"/>
                    <a:pt x="993838" y="1158145"/>
                    <a:pt x="994220" y="1158335"/>
                  </a:cubicBezTo>
                  <a:lnTo>
                    <a:pt x="994220" y="1158335"/>
                  </a:lnTo>
                  <a:lnTo>
                    <a:pt x="995553" y="1158907"/>
                  </a:lnTo>
                  <a:lnTo>
                    <a:pt x="995553" y="1158907"/>
                  </a:lnTo>
                  <a:lnTo>
                    <a:pt x="996887" y="1159383"/>
                  </a:lnTo>
                  <a:lnTo>
                    <a:pt x="996887" y="1159383"/>
                  </a:lnTo>
                  <a:lnTo>
                    <a:pt x="998220" y="1159859"/>
                  </a:lnTo>
                  <a:lnTo>
                    <a:pt x="998220" y="1159859"/>
                  </a:lnTo>
                  <a:lnTo>
                    <a:pt x="999554" y="1160336"/>
                  </a:lnTo>
                  <a:lnTo>
                    <a:pt x="999554" y="1160336"/>
                  </a:lnTo>
                  <a:lnTo>
                    <a:pt x="1000887" y="1160717"/>
                  </a:lnTo>
                  <a:lnTo>
                    <a:pt x="1000887" y="1160717"/>
                  </a:lnTo>
                  <a:lnTo>
                    <a:pt x="1002221" y="1161098"/>
                  </a:lnTo>
                  <a:lnTo>
                    <a:pt x="1002221" y="1161098"/>
                  </a:lnTo>
                  <a:lnTo>
                    <a:pt x="1003554" y="1161479"/>
                  </a:lnTo>
                  <a:lnTo>
                    <a:pt x="1003554" y="1161479"/>
                  </a:lnTo>
                  <a:lnTo>
                    <a:pt x="1004983" y="1161764"/>
                  </a:lnTo>
                  <a:lnTo>
                    <a:pt x="1004983" y="1161764"/>
                  </a:lnTo>
                  <a:cubicBezTo>
                    <a:pt x="1005459" y="1161860"/>
                    <a:pt x="1005935" y="1161955"/>
                    <a:pt x="1006412" y="1162050"/>
                  </a:cubicBezTo>
                  <a:lnTo>
                    <a:pt x="1006412" y="1162050"/>
                  </a:lnTo>
                  <a:lnTo>
                    <a:pt x="1007840" y="1162336"/>
                  </a:lnTo>
                  <a:lnTo>
                    <a:pt x="1007840" y="1162336"/>
                  </a:lnTo>
                  <a:lnTo>
                    <a:pt x="1009269" y="1162526"/>
                  </a:lnTo>
                  <a:lnTo>
                    <a:pt x="1009269" y="1162526"/>
                  </a:lnTo>
                  <a:lnTo>
                    <a:pt x="1010698" y="1162717"/>
                  </a:lnTo>
                  <a:lnTo>
                    <a:pt x="1010698" y="1162717"/>
                  </a:lnTo>
                  <a:lnTo>
                    <a:pt x="1012127" y="1162812"/>
                  </a:lnTo>
                  <a:lnTo>
                    <a:pt x="1012127" y="1162812"/>
                  </a:lnTo>
                  <a:lnTo>
                    <a:pt x="1013555" y="1162907"/>
                  </a:lnTo>
                  <a:lnTo>
                    <a:pt x="1013555" y="1162907"/>
                  </a:lnTo>
                  <a:lnTo>
                    <a:pt x="1014031" y="1162907"/>
                  </a:lnTo>
                  <a:cubicBezTo>
                    <a:pt x="1015079" y="1162907"/>
                    <a:pt x="1016032" y="1163003"/>
                    <a:pt x="1017175" y="1163003"/>
                  </a:cubicBezTo>
                  <a:lnTo>
                    <a:pt x="1047560" y="1163003"/>
                  </a:lnTo>
                  <a:lnTo>
                    <a:pt x="1199483" y="1163003"/>
                  </a:lnTo>
                  <a:cubicBezTo>
                    <a:pt x="1244060" y="1163003"/>
                    <a:pt x="1280446" y="1199388"/>
                    <a:pt x="1280446" y="1243965"/>
                  </a:cubicBezTo>
                  <a:lnTo>
                    <a:pt x="1280446" y="1375886"/>
                  </a:lnTo>
                  <a:lnTo>
                    <a:pt x="1280446" y="1539431"/>
                  </a:lnTo>
                  <a:lnTo>
                    <a:pt x="1280446" y="1542574"/>
                  </a:lnTo>
                  <a:cubicBezTo>
                    <a:pt x="1280446" y="1574292"/>
                    <a:pt x="1306354" y="1600200"/>
                    <a:pt x="1338072" y="1600200"/>
                  </a:cubicBezTo>
                  <a:lnTo>
                    <a:pt x="1358075" y="1600200"/>
                  </a:lnTo>
                  <a:cubicBezTo>
                    <a:pt x="1389793" y="1600200"/>
                    <a:pt x="1415701" y="1574292"/>
                    <a:pt x="1415701" y="1542574"/>
                  </a:cubicBezTo>
                  <a:lnTo>
                    <a:pt x="1415701" y="1534477"/>
                  </a:lnTo>
                  <a:cubicBezTo>
                    <a:pt x="1415701" y="1489900"/>
                    <a:pt x="1452086" y="1453515"/>
                    <a:pt x="1496663" y="1453515"/>
                  </a:cubicBezTo>
                  <a:lnTo>
                    <a:pt x="1527239" y="1453515"/>
                  </a:lnTo>
                  <a:cubicBezTo>
                    <a:pt x="1558957" y="1453515"/>
                    <a:pt x="1584865" y="1427607"/>
                    <a:pt x="1584865" y="1395889"/>
                  </a:cubicBezTo>
                  <a:lnTo>
                    <a:pt x="1584865" y="1375886"/>
                  </a:lnTo>
                  <a:cubicBezTo>
                    <a:pt x="1584865" y="1351026"/>
                    <a:pt x="1568958" y="1329690"/>
                    <a:pt x="1546765" y="1321689"/>
                  </a:cubicBezTo>
                  <a:cubicBezTo>
                    <a:pt x="1535716" y="1317689"/>
                    <a:pt x="1493520" y="1325689"/>
                    <a:pt x="1477518" y="1318070"/>
                  </a:cubicBezTo>
                  <a:cubicBezTo>
                    <a:pt x="1439609" y="1299877"/>
                    <a:pt x="1425226" y="1259014"/>
                    <a:pt x="1429988" y="1231487"/>
                  </a:cubicBezTo>
                  <a:cubicBezTo>
                    <a:pt x="1436846" y="1192435"/>
                    <a:pt x="1459039" y="1164527"/>
                    <a:pt x="1498759" y="1164527"/>
                  </a:cubicBezTo>
                  <a:lnTo>
                    <a:pt x="1681829" y="1164527"/>
                  </a:lnTo>
                  <a:cubicBezTo>
                    <a:pt x="1713548" y="1164527"/>
                    <a:pt x="1739456" y="1138619"/>
                    <a:pt x="1739456" y="1106900"/>
                  </a:cubicBezTo>
                  <a:lnTo>
                    <a:pt x="1739456" y="1086898"/>
                  </a:lnTo>
                  <a:cubicBezTo>
                    <a:pt x="1739456" y="1055180"/>
                    <a:pt x="1713548" y="1029272"/>
                    <a:pt x="1681829" y="1029272"/>
                  </a:cubicBezTo>
                  <a:lnTo>
                    <a:pt x="1498854" y="1029272"/>
                  </a:lnTo>
                  <a:cubicBezTo>
                    <a:pt x="1454277" y="1029272"/>
                    <a:pt x="1417892" y="992886"/>
                    <a:pt x="1417892" y="948309"/>
                  </a:cubicBezTo>
                  <a:lnTo>
                    <a:pt x="1417892" y="942594"/>
                  </a:lnTo>
                  <a:cubicBezTo>
                    <a:pt x="1417892" y="910876"/>
                    <a:pt x="1391984" y="884968"/>
                    <a:pt x="1360265" y="884968"/>
                  </a:cubicBezTo>
                  <a:lnTo>
                    <a:pt x="1186148" y="884968"/>
                  </a:lnTo>
                  <a:cubicBezTo>
                    <a:pt x="1141571" y="884968"/>
                    <a:pt x="1105186" y="848582"/>
                    <a:pt x="1105186" y="804005"/>
                  </a:cubicBezTo>
                  <a:lnTo>
                    <a:pt x="1105186" y="646176"/>
                  </a:lnTo>
                  <a:cubicBezTo>
                    <a:pt x="1105186" y="635508"/>
                    <a:pt x="1102233" y="625412"/>
                    <a:pt x="1097089" y="616839"/>
                  </a:cubicBezTo>
                  <a:cubicBezTo>
                    <a:pt x="1096804" y="616458"/>
                    <a:pt x="1096613" y="616077"/>
                    <a:pt x="1096423" y="615696"/>
                  </a:cubicBezTo>
                  <a:cubicBezTo>
                    <a:pt x="1086517" y="598361"/>
                    <a:pt x="1067753" y="586550"/>
                    <a:pt x="1046417" y="586550"/>
                  </a:cubicBezTo>
                  <a:lnTo>
                    <a:pt x="1024128" y="586550"/>
                  </a:lnTo>
                  <a:cubicBezTo>
                    <a:pt x="979551" y="586550"/>
                    <a:pt x="943165" y="550164"/>
                    <a:pt x="943165" y="505587"/>
                  </a:cubicBezTo>
                  <a:lnTo>
                    <a:pt x="943165" y="505206"/>
                  </a:lnTo>
                  <a:cubicBezTo>
                    <a:pt x="943165" y="473488"/>
                    <a:pt x="917162" y="447770"/>
                    <a:pt x="885539" y="446818"/>
                  </a:cubicBezTo>
                  <a:lnTo>
                    <a:pt x="844772" y="445580"/>
                  </a:lnTo>
                  <a:cubicBezTo>
                    <a:pt x="816864" y="441674"/>
                    <a:pt x="795242" y="417481"/>
                    <a:pt x="795242" y="388525"/>
                  </a:cubicBezTo>
                  <a:lnTo>
                    <a:pt x="795242" y="368522"/>
                  </a:lnTo>
                  <a:cubicBezTo>
                    <a:pt x="795242" y="336804"/>
                    <a:pt x="821150" y="310896"/>
                    <a:pt x="852869" y="310896"/>
                  </a:cubicBezTo>
                  <a:lnTo>
                    <a:pt x="952119" y="310896"/>
                  </a:lnTo>
                  <a:lnTo>
                    <a:pt x="951167" y="57626"/>
                  </a:lnTo>
                  <a:cubicBezTo>
                    <a:pt x="951071" y="26003"/>
                    <a:pt x="925259" y="0"/>
                    <a:pt x="893540" y="0"/>
                  </a:cubicBezTo>
                  <a:lnTo>
                    <a:pt x="214598" y="0"/>
                  </a:lnTo>
                  <a:cubicBezTo>
                    <a:pt x="185166" y="0"/>
                    <a:pt x="160592" y="22479"/>
                    <a:pt x="157353" y="51149"/>
                  </a:cubicBezTo>
                  <a:lnTo>
                    <a:pt x="157353" y="93059"/>
                  </a:lnTo>
                  <a:cubicBezTo>
                    <a:pt x="157353" y="124778"/>
                    <a:pt x="131445" y="150686"/>
                    <a:pt x="99727" y="150686"/>
                  </a:cubicBezTo>
                  <a:lnTo>
                    <a:pt x="0" y="150686"/>
                  </a:lnTo>
                  <a:lnTo>
                    <a:pt x="476" y="514921"/>
                  </a:lnTo>
                  <a:lnTo>
                    <a:pt x="476" y="514921"/>
                  </a:lnTo>
                  <a:close/>
                  <a:moveTo>
                    <a:pt x="959358" y="1105281"/>
                  </a:moveTo>
                  <a:lnTo>
                    <a:pt x="959358" y="1105281"/>
                  </a:lnTo>
                  <a:lnTo>
                    <a:pt x="959358" y="1105281"/>
                  </a:lnTo>
                  <a:lnTo>
                    <a:pt x="959358" y="1105281"/>
                  </a:lnTo>
                  <a:close/>
                  <a:moveTo>
                    <a:pt x="486156" y="672655"/>
                  </a:moveTo>
                  <a:lnTo>
                    <a:pt x="486156" y="672655"/>
                  </a:lnTo>
                  <a:lnTo>
                    <a:pt x="486156" y="672655"/>
                  </a:lnTo>
                  <a:lnTo>
                    <a:pt x="486156" y="672655"/>
                  </a:lnTo>
                  <a:close/>
                  <a:moveTo>
                    <a:pt x="647033" y="814769"/>
                  </a:moveTo>
                  <a:lnTo>
                    <a:pt x="647033" y="814769"/>
                  </a:lnTo>
                  <a:lnTo>
                    <a:pt x="647033" y="814769"/>
                  </a:lnTo>
                  <a:lnTo>
                    <a:pt x="647033" y="814769"/>
                  </a:lnTo>
                  <a:close/>
                  <a:moveTo>
                    <a:pt x="793813" y="956881"/>
                  </a:moveTo>
                  <a:lnTo>
                    <a:pt x="793813" y="956881"/>
                  </a:lnTo>
                  <a:lnTo>
                    <a:pt x="793813" y="956881"/>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1" name="Freeform: Shape 190">
              <a:extLst>
                <a:ext uri="{FF2B5EF4-FFF2-40B4-BE49-F238E27FC236}">
                  <a16:creationId xmlns:a16="http://schemas.microsoft.com/office/drawing/2014/main" id="{0175BE5F-38C5-471D-9653-1F23F877B7AF}"/>
                </a:ext>
              </a:extLst>
            </p:cNvPr>
            <p:cNvSpPr/>
            <p:nvPr/>
          </p:nvSpPr>
          <p:spPr>
            <a:xfrm>
              <a:off x="2597579" y="3391265"/>
              <a:ext cx="633888" cy="436149"/>
            </a:xfrm>
            <a:custGeom>
              <a:avLst/>
              <a:gdLst>
                <a:gd name="connsiteX0" fmla="*/ 633889 w 633888"/>
                <a:gd name="connsiteY0" fmla="*/ 285464 h 436149"/>
                <a:gd name="connsiteX1" fmla="*/ 633889 w 633888"/>
                <a:gd name="connsiteY1" fmla="*/ 142208 h 436149"/>
                <a:gd name="connsiteX2" fmla="*/ 57626 w 633888"/>
                <a:gd name="connsiteY2" fmla="*/ 143256 h 436149"/>
                <a:gd name="connsiteX3" fmla="*/ 0 w 633888"/>
                <a:gd name="connsiteY3" fmla="*/ 200882 h 436149"/>
                <a:gd name="connsiteX4" fmla="*/ 0 w 633888"/>
                <a:gd name="connsiteY4" fmla="*/ 378523 h 436149"/>
                <a:gd name="connsiteX5" fmla="*/ 57626 w 633888"/>
                <a:gd name="connsiteY5" fmla="*/ 436150 h 436149"/>
                <a:gd name="connsiteX6" fmla="*/ 253079 w 633888"/>
                <a:gd name="connsiteY6" fmla="*/ 436150 h 436149"/>
                <a:gd name="connsiteX7" fmla="*/ 310705 w 633888"/>
                <a:gd name="connsiteY7" fmla="*/ 378523 h 436149"/>
                <a:gd name="connsiteX8" fmla="*/ 310705 w 633888"/>
                <a:gd name="connsiteY8" fmla="*/ 336613 h 436149"/>
                <a:gd name="connsiteX9" fmla="*/ 367951 w 633888"/>
                <a:gd name="connsiteY9" fmla="*/ 285464 h 436149"/>
                <a:gd name="connsiteX10" fmla="*/ 633889 w 633888"/>
                <a:gd name="connsiteY10" fmla="*/ 285464 h 436149"/>
                <a:gd name="connsiteX11" fmla="*/ 633889 w 633888"/>
                <a:gd name="connsiteY11" fmla="*/ 285464 h 436149"/>
                <a:gd name="connsiteX12" fmla="*/ 91345 w 633888"/>
                <a:gd name="connsiteY12" fmla="*/ 0 h 436149"/>
                <a:gd name="connsiteX13" fmla="*/ 91345 w 633888"/>
                <a:gd name="connsiteY13" fmla="*/ 0 h 436149"/>
                <a:gd name="connsiteX14" fmla="*/ 91345 w 633888"/>
                <a:gd name="connsiteY14" fmla="*/ 0 h 436149"/>
                <a:gd name="connsiteX15" fmla="*/ 91345 w 633888"/>
                <a:gd name="connsiteY15" fmla="*/ 0 h 436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3888" h="436149">
                  <a:moveTo>
                    <a:pt x="633889" y="285464"/>
                  </a:moveTo>
                  <a:lnTo>
                    <a:pt x="633889" y="142208"/>
                  </a:lnTo>
                  <a:cubicBezTo>
                    <a:pt x="427482" y="142208"/>
                    <a:pt x="249746" y="143256"/>
                    <a:pt x="57626" y="143256"/>
                  </a:cubicBezTo>
                  <a:cubicBezTo>
                    <a:pt x="25908" y="143256"/>
                    <a:pt x="0" y="169164"/>
                    <a:pt x="0" y="200882"/>
                  </a:cubicBezTo>
                  <a:lnTo>
                    <a:pt x="0" y="378523"/>
                  </a:lnTo>
                  <a:cubicBezTo>
                    <a:pt x="0" y="410242"/>
                    <a:pt x="25908" y="436150"/>
                    <a:pt x="57626" y="436150"/>
                  </a:cubicBezTo>
                  <a:lnTo>
                    <a:pt x="253079" y="436150"/>
                  </a:lnTo>
                  <a:cubicBezTo>
                    <a:pt x="284797" y="436150"/>
                    <a:pt x="310705" y="410242"/>
                    <a:pt x="310705" y="378523"/>
                  </a:cubicBezTo>
                  <a:lnTo>
                    <a:pt x="310705" y="336613"/>
                  </a:lnTo>
                  <a:cubicBezTo>
                    <a:pt x="313944" y="307943"/>
                    <a:pt x="338519" y="285464"/>
                    <a:pt x="367951" y="285464"/>
                  </a:cubicBezTo>
                  <a:lnTo>
                    <a:pt x="633889" y="285464"/>
                  </a:lnTo>
                  <a:lnTo>
                    <a:pt x="633889" y="285464"/>
                  </a:lnTo>
                  <a:close/>
                  <a:moveTo>
                    <a:pt x="91345" y="0"/>
                  </a:moveTo>
                  <a:lnTo>
                    <a:pt x="91345" y="0"/>
                  </a:lnTo>
                  <a:lnTo>
                    <a:pt x="91345" y="0"/>
                  </a:lnTo>
                  <a:lnTo>
                    <a:pt x="91345"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2" name="Freeform: Shape 191">
              <a:extLst>
                <a:ext uri="{FF2B5EF4-FFF2-40B4-BE49-F238E27FC236}">
                  <a16:creationId xmlns:a16="http://schemas.microsoft.com/office/drawing/2014/main" id="{AFC9A18B-BCB3-4C5B-8A90-7CD820B7456E}"/>
                </a:ext>
              </a:extLst>
            </p:cNvPr>
            <p:cNvSpPr/>
            <p:nvPr/>
          </p:nvSpPr>
          <p:spPr>
            <a:xfrm>
              <a:off x="3231373" y="3411077"/>
              <a:ext cx="951737" cy="573595"/>
            </a:xfrm>
            <a:custGeom>
              <a:avLst/>
              <a:gdLst>
                <a:gd name="connsiteX0" fmla="*/ 472440 w 951737"/>
                <a:gd name="connsiteY0" fmla="*/ 0 h 573595"/>
                <a:gd name="connsiteX1" fmla="*/ 951738 w 951737"/>
                <a:gd name="connsiteY1" fmla="*/ 0 h 573595"/>
                <a:gd name="connsiteX2" fmla="*/ 951738 w 951737"/>
                <a:gd name="connsiteY2" fmla="*/ 213265 h 573595"/>
                <a:gd name="connsiteX3" fmla="*/ 894112 w 951737"/>
                <a:gd name="connsiteY3" fmla="*/ 270891 h 573595"/>
                <a:gd name="connsiteX4" fmla="*/ 859250 w 951737"/>
                <a:gd name="connsiteY4" fmla="*/ 270891 h 573595"/>
                <a:gd name="connsiteX5" fmla="*/ 786574 w 951737"/>
                <a:gd name="connsiteY5" fmla="*/ 347567 h 573595"/>
                <a:gd name="connsiteX6" fmla="*/ 786574 w 951737"/>
                <a:gd name="connsiteY6" fmla="*/ 515969 h 573595"/>
                <a:gd name="connsiteX7" fmla="*/ 728948 w 951737"/>
                <a:gd name="connsiteY7" fmla="*/ 573596 h 573595"/>
                <a:gd name="connsiteX8" fmla="*/ 472535 w 951737"/>
                <a:gd name="connsiteY8" fmla="*/ 573596 h 573595"/>
                <a:gd name="connsiteX9" fmla="*/ 475869 w 951737"/>
                <a:gd name="connsiteY9" fmla="*/ 515969 h 573595"/>
                <a:gd name="connsiteX10" fmla="*/ 475869 w 951737"/>
                <a:gd name="connsiteY10" fmla="*/ 316802 h 573595"/>
                <a:gd name="connsiteX11" fmla="*/ 418624 w 951737"/>
                <a:gd name="connsiteY11" fmla="*/ 265652 h 573595"/>
                <a:gd name="connsiteX12" fmla="*/ 0 w 951737"/>
                <a:gd name="connsiteY12" fmla="*/ 265652 h 573595"/>
                <a:gd name="connsiteX13" fmla="*/ 0 w 951737"/>
                <a:gd name="connsiteY13" fmla="*/ 122396 h 573595"/>
                <a:gd name="connsiteX14" fmla="*/ 78772 w 951737"/>
                <a:gd name="connsiteY14" fmla="*/ 122396 h 573595"/>
                <a:gd name="connsiteX15" fmla="*/ 93345 w 951737"/>
                <a:gd name="connsiteY15" fmla="*/ 121729 h 573595"/>
                <a:gd name="connsiteX16" fmla="*/ 101251 w 951737"/>
                <a:gd name="connsiteY16" fmla="*/ 121348 h 573595"/>
                <a:gd name="connsiteX17" fmla="*/ 400240 w 951737"/>
                <a:gd name="connsiteY17" fmla="*/ 121348 h 573595"/>
                <a:gd name="connsiteX18" fmla="*/ 470249 w 951737"/>
                <a:gd name="connsiteY18" fmla="*/ 51340 h 573595"/>
                <a:gd name="connsiteX19" fmla="*/ 472440 w 951737"/>
                <a:gd name="connsiteY19" fmla="*/ 0 h 573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51737" h="573595">
                  <a:moveTo>
                    <a:pt x="472440" y="0"/>
                  </a:moveTo>
                  <a:lnTo>
                    <a:pt x="951738" y="0"/>
                  </a:lnTo>
                  <a:lnTo>
                    <a:pt x="951738" y="213265"/>
                  </a:lnTo>
                  <a:cubicBezTo>
                    <a:pt x="951738" y="244983"/>
                    <a:pt x="925830" y="270891"/>
                    <a:pt x="894112" y="270891"/>
                  </a:cubicBezTo>
                  <a:lnTo>
                    <a:pt x="859250" y="270891"/>
                  </a:lnTo>
                  <a:cubicBezTo>
                    <a:pt x="802957" y="270891"/>
                    <a:pt x="784955" y="325946"/>
                    <a:pt x="786574" y="347567"/>
                  </a:cubicBezTo>
                  <a:lnTo>
                    <a:pt x="786574" y="515969"/>
                  </a:lnTo>
                  <a:cubicBezTo>
                    <a:pt x="786574" y="547688"/>
                    <a:pt x="760666" y="573596"/>
                    <a:pt x="728948" y="573596"/>
                  </a:cubicBezTo>
                  <a:lnTo>
                    <a:pt x="472535" y="573596"/>
                  </a:lnTo>
                  <a:lnTo>
                    <a:pt x="475869" y="515969"/>
                  </a:lnTo>
                  <a:lnTo>
                    <a:pt x="475869" y="316802"/>
                  </a:lnTo>
                  <a:cubicBezTo>
                    <a:pt x="472630" y="288131"/>
                    <a:pt x="448056" y="265652"/>
                    <a:pt x="418624" y="265652"/>
                  </a:cubicBezTo>
                  <a:lnTo>
                    <a:pt x="0" y="265652"/>
                  </a:lnTo>
                  <a:lnTo>
                    <a:pt x="0" y="122396"/>
                  </a:lnTo>
                  <a:lnTo>
                    <a:pt x="78772" y="122396"/>
                  </a:lnTo>
                  <a:cubicBezTo>
                    <a:pt x="83725" y="122396"/>
                    <a:pt x="88582" y="122111"/>
                    <a:pt x="93345" y="121729"/>
                  </a:cubicBezTo>
                  <a:cubicBezTo>
                    <a:pt x="96107" y="121444"/>
                    <a:pt x="98488" y="121348"/>
                    <a:pt x="101251" y="121348"/>
                  </a:cubicBezTo>
                  <a:lnTo>
                    <a:pt x="400240" y="121348"/>
                  </a:lnTo>
                  <a:cubicBezTo>
                    <a:pt x="438721" y="121348"/>
                    <a:pt x="468630" y="89821"/>
                    <a:pt x="470249" y="51340"/>
                  </a:cubicBezTo>
                  <a:lnTo>
                    <a:pt x="472440" y="0"/>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3" name="Freeform: Shape 192">
              <a:extLst>
                <a:ext uri="{FF2B5EF4-FFF2-40B4-BE49-F238E27FC236}">
                  <a16:creationId xmlns:a16="http://schemas.microsoft.com/office/drawing/2014/main" id="{D79E45CE-F531-430F-A611-EFC1194E3BFE}"/>
                </a:ext>
              </a:extLst>
            </p:cNvPr>
            <p:cNvSpPr/>
            <p:nvPr/>
          </p:nvSpPr>
          <p:spPr>
            <a:xfrm>
              <a:off x="3704003" y="3830177"/>
              <a:ext cx="314039" cy="154495"/>
            </a:xfrm>
            <a:custGeom>
              <a:avLst/>
              <a:gdLst>
                <a:gd name="connsiteX0" fmla="*/ 314039 w 314039"/>
                <a:gd name="connsiteY0" fmla="*/ 0 h 154495"/>
                <a:gd name="connsiteX1" fmla="*/ 314039 w 314039"/>
                <a:gd name="connsiteY1" fmla="*/ 96869 h 154495"/>
                <a:gd name="connsiteX2" fmla="*/ 256413 w 314039"/>
                <a:gd name="connsiteY2" fmla="*/ 154496 h 154495"/>
                <a:gd name="connsiteX3" fmla="*/ 0 w 314039"/>
                <a:gd name="connsiteY3" fmla="*/ 154496 h 154495"/>
                <a:gd name="connsiteX4" fmla="*/ 3334 w 314039"/>
                <a:gd name="connsiteY4" fmla="*/ 96869 h 154495"/>
                <a:gd name="connsiteX5" fmla="*/ 3334 w 314039"/>
                <a:gd name="connsiteY5" fmla="*/ 0 h 154495"/>
                <a:gd name="connsiteX6" fmla="*/ 314039 w 314039"/>
                <a:gd name="connsiteY6" fmla="*/ 0 h 15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4039" h="154495">
                  <a:moveTo>
                    <a:pt x="314039" y="0"/>
                  </a:moveTo>
                  <a:lnTo>
                    <a:pt x="314039" y="96869"/>
                  </a:lnTo>
                  <a:cubicBezTo>
                    <a:pt x="314039" y="128588"/>
                    <a:pt x="288131" y="154496"/>
                    <a:pt x="256413" y="154496"/>
                  </a:cubicBezTo>
                  <a:lnTo>
                    <a:pt x="0" y="154496"/>
                  </a:lnTo>
                  <a:lnTo>
                    <a:pt x="3334" y="96869"/>
                  </a:lnTo>
                  <a:lnTo>
                    <a:pt x="3334" y="0"/>
                  </a:lnTo>
                  <a:lnTo>
                    <a:pt x="314039" y="0"/>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4" name="Freeform: Shape 193">
              <a:extLst>
                <a:ext uri="{FF2B5EF4-FFF2-40B4-BE49-F238E27FC236}">
                  <a16:creationId xmlns:a16="http://schemas.microsoft.com/office/drawing/2014/main" id="{FDE15936-D8D8-440F-BA99-7BB8F07288B1}"/>
                </a:ext>
              </a:extLst>
            </p:cNvPr>
            <p:cNvSpPr/>
            <p:nvPr/>
          </p:nvSpPr>
          <p:spPr>
            <a:xfrm>
              <a:off x="3828495" y="3830462"/>
              <a:ext cx="820769" cy="493014"/>
            </a:xfrm>
            <a:custGeom>
              <a:avLst/>
              <a:gdLst>
                <a:gd name="connsiteX0" fmla="*/ 0 w 820769"/>
                <a:gd name="connsiteY0" fmla="*/ 154210 h 493014"/>
                <a:gd name="connsiteX1" fmla="*/ 41053 w 820769"/>
                <a:gd name="connsiteY1" fmla="*/ 220313 h 493014"/>
                <a:gd name="connsiteX2" fmla="*/ 41053 w 820769"/>
                <a:gd name="connsiteY2" fmla="*/ 239268 h 493014"/>
                <a:gd name="connsiteX3" fmla="*/ 98679 w 820769"/>
                <a:gd name="connsiteY3" fmla="*/ 296894 h 493014"/>
                <a:gd name="connsiteX4" fmla="*/ 126778 w 820769"/>
                <a:gd name="connsiteY4" fmla="*/ 296894 h 493014"/>
                <a:gd name="connsiteX5" fmla="*/ 207740 w 820769"/>
                <a:gd name="connsiteY5" fmla="*/ 377857 h 493014"/>
                <a:gd name="connsiteX6" fmla="*/ 207740 w 820769"/>
                <a:gd name="connsiteY6" fmla="*/ 385001 h 493014"/>
                <a:gd name="connsiteX7" fmla="*/ 207740 w 820769"/>
                <a:gd name="connsiteY7" fmla="*/ 386524 h 493014"/>
                <a:gd name="connsiteX8" fmla="*/ 207740 w 820769"/>
                <a:gd name="connsiteY8" fmla="*/ 386524 h 493014"/>
                <a:gd name="connsiteX9" fmla="*/ 207835 w 820769"/>
                <a:gd name="connsiteY9" fmla="*/ 387953 h 493014"/>
                <a:gd name="connsiteX10" fmla="*/ 207835 w 820769"/>
                <a:gd name="connsiteY10" fmla="*/ 387953 h 493014"/>
                <a:gd name="connsiteX11" fmla="*/ 207931 w 820769"/>
                <a:gd name="connsiteY11" fmla="*/ 389382 h 493014"/>
                <a:gd name="connsiteX12" fmla="*/ 207931 w 820769"/>
                <a:gd name="connsiteY12" fmla="*/ 389382 h 493014"/>
                <a:gd name="connsiteX13" fmla="*/ 208026 w 820769"/>
                <a:gd name="connsiteY13" fmla="*/ 390811 h 493014"/>
                <a:gd name="connsiteX14" fmla="*/ 208026 w 820769"/>
                <a:gd name="connsiteY14" fmla="*/ 390811 h 493014"/>
                <a:gd name="connsiteX15" fmla="*/ 208216 w 820769"/>
                <a:gd name="connsiteY15" fmla="*/ 392239 h 493014"/>
                <a:gd name="connsiteX16" fmla="*/ 208216 w 820769"/>
                <a:gd name="connsiteY16" fmla="*/ 392239 h 493014"/>
                <a:gd name="connsiteX17" fmla="*/ 208407 w 820769"/>
                <a:gd name="connsiteY17" fmla="*/ 393668 h 493014"/>
                <a:gd name="connsiteX18" fmla="*/ 208407 w 820769"/>
                <a:gd name="connsiteY18" fmla="*/ 393668 h 493014"/>
                <a:gd name="connsiteX19" fmla="*/ 208597 w 820769"/>
                <a:gd name="connsiteY19" fmla="*/ 395097 h 493014"/>
                <a:gd name="connsiteX20" fmla="*/ 208597 w 820769"/>
                <a:gd name="connsiteY20" fmla="*/ 395097 h 493014"/>
                <a:gd name="connsiteX21" fmla="*/ 230886 w 820769"/>
                <a:gd name="connsiteY21" fmla="*/ 431102 h 493014"/>
                <a:gd name="connsiteX22" fmla="*/ 230886 w 820769"/>
                <a:gd name="connsiteY22" fmla="*/ 431102 h 493014"/>
                <a:gd name="connsiteX23" fmla="*/ 232029 w 820769"/>
                <a:gd name="connsiteY23" fmla="*/ 431959 h 493014"/>
                <a:gd name="connsiteX24" fmla="*/ 232029 w 820769"/>
                <a:gd name="connsiteY24" fmla="*/ 431959 h 493014"/>
                <a:gd name="connsiteX25" fmla="*/ 233172 w 820769"/>
                <a:gd name="connsiteY25" fmla="*/ 432721 h 493014"/>
                <a:gd name="connsiteX26" fmla="*/ 233172 w 820769"/>
                <a:gd name="connsiteY26" fmla="*/ 432721 h 493014"/>
                <a:gd name="connsiteX27" fmla="*/ 234315 w 820769"/>
                <a:gd name="connsiteY27" fmla="*/ 433483 h 493014"/>
                <a:gd name="connsiteX28" fmla="*/ 234315 w 820769"/>
                <a:gd name="connsiteY28" fmla="*/ 433483 h 493014"/>
                <a:gd name="connsiteX29" fmla="*/ 235458 w 820769"/>
                <a:gd name="connsiteY29" fmla="*/ 434245 h 493014"/>
                <a:gd name="connsiteX30" fmla="*/ 235458 w 820769"/>
                <a:gd name="connsiteY30" fmla="*/ 434245 h 493014"/>
                <a:gd name="connsiteX31" fmla="*/ 236029 w 820769"/>
                <a:gd name="connsiteY31" fmla="*/ 434530 h 493014"/>
                <a:gd name="connsiteX32" fmla="*/ 237363 w 820769"/>
                <a:gd name="connsiteY32" fmla="*/ 435293 h 493014"/>
                <a:gd name="connsiteX33" fmla="*/ 237934 w 820769"/>
                <a:gd name="connsiteY33" fmla="*/ 435578 h 493014"/>
                <a:gd name="connsiteX34" fmla="*/ 237934 w 820769"/>
                <a:gd name="connsiteY34" fmla="*/ 435578 h 493014"/>
                <a:gd name="connsiteX35" fmla="*/ 239173 w 820769"/>
                <a:gd name="connsiteY35" fmla="*/ 436245 h 493014"/>
                <a:gd name="connsiteX36" fmla="*/ 239173 w 820769"/>
                <a:gd name="connsiteY36" fmla="*/ 436245 h 493014"/>
                <a:gd name="connsiteX37" fmla="*/ 240411 w 820769"/>
                <a:gd name="connsiteY37" fmla="*/ 436912 h 493014"/>
                <a:gd name="connsiteX38" fmla="*/ 240411 w 820769"/>
                <a:gd name="connsiteY38" fmla="*/ 436912 h 493014"/>
                <a:gd name="connsiteX39" fmla="*/ 241649 w 820769"/>
                <a:gd name="connsiteY39" fmla="*/ 437483 h 493014"/>
                <a:gd name="connsiteX40" fmla="*/ 241649 w 820769"/>
                <a:gd name="connsiteY40" fmla="*/ 437483 h 493014"/>
                <a:gd name="connsiteX41" fmla="*/ 242888 w 820769"/>
                <a:gd name="connsiteY41" fmla="*/ 438055 h 493014"/>
                <a:gd name="connsiteX42" fmla="*/ 242888 w 820769"/>
                <a:gd name="connsiteY42" fmla="*/ 438055 h 493014"/>
                <a:gd name="connsiteX43" fmla="*/ 244221 w 820769"/>
                <a:gd name="connsiteY43" fmla="*/ 438626 h 493014"/>
                <a:gd name="connsiteX44" fmla="*/ 244221 w 820769"/>
                <a:gd name="connsiteY44" fmla="*/ 438626 h 493014"/>
                <a:gd name="connsiteX45" fmla="*/ 245554 w 820769"/>
                <a:gd name="connsiteY45" fmla="*/ 439103 h 493014"/>
                <a:gd name="connsiteX46" fmla="*/ 245554 w 820769"/>
                <a:gd name="connsiteY46" fmla="*/ 439103 h 493014"/>
                <a:gd name="connsiteX47" fmla="*/ 246888 w 820769"/>
                <a:gd name="connsiteY47" fmla="*/ 439579 h 493014"/>
                <a:gd name="connsiteX48" fmla="*/ 246888 w 820769"/>
                <a:gd name="connsiteY48" fmla="*/ 439579 h 493014"/>
                <a:gd name="connsiteX49" fmla="*/ 247174 w 820769"/>
                <a:gd name="connsiteY49" fmla="*/ 439674 h 493014"/>
                <a:gd name="connsiteX50" fmla="*/ 249269 w 820769"/>
                <a:gd name="connsiteY50" fmla="*/ 440341 h 493014"/>
                <a:gd name="connsiteX51" fmla="*/ 249555 w 820769"/>
                <a:gd name="connsiteY51" fmla="*/ 440436 h 493014"/>
                <a:gd name="connsiteX52" fmla="*/ 249555 w 820769"/>
                <a:gd name="connsiteY52" fmla="*/ 440436 h 493014"/>
                <a:gd name="connsiteX53" fmla="*/ 250888 w 820769"/>
                <a:gd name="connsiteY53" fmla="*/ 440817 h 493014"/>
                <a:gd name="connsiteX54" fmla="*/ 250888 w 820769"/>
                <a:gd name="connsiteY54" fmla="*/ 440817 h 493014"/>
                <a:gd name="connsiteX55" fmla="*/ 252222 w 820769"/>
                <a:gd name="connsiteY55" fmla="*/ 441198 h 493014"/>
                <a:gd name="connsiteX56" fmla="*/ 252222 w 820769"/>
                <a:gd name="connsiteY56" fmla="*/ 441198 h 493014"/>
                <a:gd name="connsiteX57" fmla="*/ 253651 w 820769"/>
                <a:gd name="connsiteY57" fmla="*/ 441484 h 493014"/>
                <a:gd name="connsiteX58" fmla="*/ 253651 w 820769"/>
                <a:gd name="connsiteY58" fmla="*/ 441484 h 493014"/>
                <a:gd name="connsiteX59" fmla="*/ 255079 w 820769"/>
                <a:gd name="connsiteY59" fmla="*/ 441770 h 493014"/>
                <a:gd name="connsiteX60" fmla="*/ 255079 w 820769"/>
                <a:gd name="connsiteY60" fmla="*/ 441770 h 493014"/>
                <a:gd name="connsiteX61" fmla="*/ 255365 w 820769"/>
                <a:gd name="connsiteY61" fmla="*/ 441770 h 493014"/>
                <a:gd name="connsiteX62" fmla="*/ 257746 w 820769"/>
                <a:gd name="connsiteY62" fmla="*/ 442151 h 493014"/>
                <a:gd name="connsiteX63" fmla="*/ 258032 w 820769"/>
                <a:gd name="connsiteY63" fmla="*/ 442151 h 493014"/>
                <a:gd name="connsiteX64" fmla="*/ 258032 w 820769"/>
                <a:gd name="connsiteY64" fmla="*/ 442151 h 493014"/>
                <a:gd name="connsiteX65" fmla="*/ 259461 w 820769"/>
                <a:gd name="connsiteY65" fmla="*/ 442341 h 493014"/>
                <a:gd name="connsiteX66" fmla="*/ 259461 w 820769"/>
                <a:gd name="connsiteY66" fmla="*/ 442341 h 493014"/>
                <a:gd name="connsiteX67" fmla="*/ 260890 w 820769"/>
                <a:gd name="connsiteY67" fmla="*/ 442436 h 493014"/>
                <a:gd name="connsiteX68" fmla="*/ 260890 w 820769"/>
                <a:gd name="connsiteY68" fmla="*/ 442436 h 493014"/>
                <a:gd name="connsiteX69" fmla="*/ 262318 w 820769"/>
                <a:gd name="connsiteY69" fmla="*/ 442531 h 493014"/>
                <a:gd name="connsiteX70" fmla="*/ 262318 w 820769"/>
                <a:gd name="connsiteY70" fmla="*/ 442531 h 493014"/>
                <a:gd name="connsiteX71" fmla="*/ 262795 w 820769"/>
                <a:gd name="connsiteY71" fmla="*/ 442531 h 493014"/>
                <a:gd name="connsiteX72" fmla="*/ 265938 w 820769"/>
                <a:gd name="connsiteY72" fmla="*/ 442627 h 493014"/>
                <a:gd name="connsiteX73" fmla="*/ 431768 w 820769"/>
                <a:gd name="connsiteY73" fmla="*/ 442627 h 493014"/>
                <a:gd name="connsiteX74" fmla="*/ 434054 w 820769"/>
                <a:gd name="connsiteY74" fmla="*/ 442627 h 493014"/>
                <a:gd name="connsiteX75" fmla="*/ 509016 w 820769"/>
                <a:gd name="connsiteY75" fmla="*/ 493014 h 493014"/>
                <a:gd name="connsiteX76" fmla="*/ 506349 w 820769"/>
                <a:gd name="connsiteY76" fmla="*/ 345377 h 493014"/>
                <a:gd name="connsiteX77" fmla="*/ 423767 w 820769"/>
                <a:gd name="connsiteY77" fmla="*/ 276130 h 493014"/>
                <a:gd name="connsiteX78" fmla="*/ 408622 w 820769"/>
                <a:gd name="connsiteY78" fmla="*/ 276130 h 493014"/>
                <a:gd name="connsiteX79" fmla="*/ 350996 w 820769"/>
                <a:gd name="connsiteY79" fmla="*/ 218504 h 493014"/>
                <a:gd name="connsiteX80" fmla="*/ 350996 w 820769"/>
                <a:gd name="connsiteY80" fmla="*/ 198501 h 493014"/>
                <a:gd name="connsiteX81" fmla="*/ 408622 w 820769"/>
                <a:gd name="connsiteY81" fmla="*/ 140875 h 493014"/>
                <a:gd name="connsiteX82" fmla="*/ 820769 w 820769"/>
                <a:gd name="connsiteY82" fmla="*/ 140875 h 493014"/>
                <a:gd name="connsiteX83" fmla="*/ 820769 w 820769"/>
                <a:gd name="connsiteY83" fmla="*/ 0 h 493014"/>
                <a:gd name="connsiteX84" fmla="*/ 189547 w 820769"/>
                <a:gd name="connsiteY84" fmla="*/ 0 h 493014"/>
                <a:gd name="connsiteX85" fmla="*/ 189547 w 820769"/>
                <a:gd name="connsiteY85" fmla="*/ 96869 h 493014"/>
                <a:gd name="connsiteX86" fmla="*/ 131921 w 820769"/>
                <a:gd name="connsiteY86" fmla="*/ 154496 h 493014"/>
                <a:gd name="connsiteX87" fmla="*/ 0 w 820769"/>
                <a:gd name="connsiteY87" fmla="*/ 154496 h 493014"/>
                <a:gd name="connsiteX88" fmla="*/ 0 w 820769"/>
                <a:gd name="connsiteY88" fmla="*/ 154210 h 493014"/>
                <a:gd name="connsiteX89" fmla="*/ 207740 w 820769"/>
                <a:gd name="connsiteY89" fmla="*/ 384905 h 493014"/>
                <a:gd name="connsiteX90" fmla="*/ 207740 w 820769"/>
                <a:gd name="connsiteY90" fmla="*/ 384905 h 493014"/>
                <a:gd name="connsiteX91" fmla="*/ 207740 w 820769"/>
                <a:gd name="connsiteY91" fmla="*/ 384905 h 49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820769" h="493014">
                  <a:moveTo>
                    <a:pt x="0" y="154210"/>
                  </a:moveTo>
                  <a:cubicBezTo>
                    <a:pt x="24003" y="154496"/>
                    <a:pt x="41053" y="169450"/>
                    <a:pt x="41053" y="220313"/>
                  </a:cubicBezTo>
                  <a:lnTo>
                    <a:pt x="41053" y="239268"/>
                  </a:lnTo>
                  <a:cubicBezTo>
                    <a:pt x="41053" y="270986"/>
                    <a:pt x="66961" y="296894"/>
                    <a:pt x="98679" y="296894"/>
                  </a:cubicBezTo>
                  <a:lnTo>
                    <a:pt x="126778" y="296894"/>
                  </a:lnTo>
                  <a:cubicBezTo>
                    <a:pt x="171355" y="296894"/>
                    <a:pt x="207740" y="333280"/>
                    <a:pt x="207740" y="377857"/>
                  </a:cubicBezTo>
                  <a:lnTo>
                    <a:pt x="207740" y="385001"/>
                  </a:lnTo>
                  <a:lnTo>
                    <a:pt x="207740" y="386524"/>
                  </a:lnTo>
                  <a:lnTo>
                    <a:pt x="207740" y="386524"/>
                  </a:lnTo>
                  <a:lnTo>
                    <a:pt x="207835" y="387953"/>
                  </a:lnTo>
                  <a:lnTo>
                    <a:pt x="207835" y="387953"/>
                  </a:lnTo>
                  <a:lnTo>
                    <a:pt x="207931" y="389382"/>
                  </a:lnTo>
                  <a:lnTo>
                    <a:pt x="207931" y="389382"/>
                  </a:lnTo>
                  <a:lnTo>
                    <a:pt x="208026" y="390811"/>
                  </a:lnTo>
                  <a:lnTo>
                    <a:pt x="208026" y="390811"/>
                  </a:lnTo>
                  <a:lnTo>
                    <a:pt x="208216" y="392239"/>
                  </a:lnTo>
                  <a:lnTo>
                    <a:pt x="208216" y="392239"/>
                  </a:lnTo>
                  <a:lnTo>
                    <a:pt x="208407" y="393668"/>
                  </a:lnTo>
                  <a:lnTo>
                    <a:pt x="208407" y="393668"/>
                  </a:lnTo>
                  <a:lnTo>
                    <a:pt x="208597" y="395097"/>
                  </a:lnTo>
                  <a:lnTo>
                    <a:pt x="208597" y="395097"/>
                  </a:lnTo>
                  <a:cubicBezTo>
                    <a:pt x="211074" y="409289"/>
                    <a:pt x="219265" y="422243"/>
                    <a:pt x="230886" y="431102"/>
                  </a:cubicBezTo>
                  <a:lnTo>
                    <a:pt x="230886" y="431102"/>
                  </a:lnTo>
                  <a:lnTo>
                    <a:pt x="232029" y="431959"/>
                  </a:lnTo>
                  <a:lnTo>
                    <a:pt x="232029" y="431959"/>
                  </a:lnTo>
                  <a:lnTo>
                    <a:pt x="233172" y="432721"/>
                  </a:lnTo>
                  <a:lnTo>
                    <a:pt x="233172" y="432721"/>
                  </a:lnTo>
                  <a:lnTo>
                    <a:pt x="234315" y="433483"/>
                  </a:lnTo>
                  <a:lnTo>
                    <a:pt x="234315" y="433483"/>
                  </a:lnTo>
                  <a:lnTo>
                    <a:pt x="235458" y="434245"/>
                  </a:lnTo>
                  <a:lnTo>
                    <a:pt x="235458" y="434245"/>
                  </a:lnTo>
                  <a:lnTo>
                    <a:pt x="236029" y="434530"/>
                  </a:lnTo>
                  <a:cubicBezTo>
                    <a:pt x="236506" y="434816"/>
                    <a:pt x="236887" y="435007"/>
                    <a:pt x="237363" y="435293"/>
                  </a:cubicBezTo>
                  <a:lnTo>
                    <a:pt x="237934" y="435578"/>
                  </a:lnTo>
                  <a:lnTo>
                    <a:pt x="237934" y="435578"/>
                  </a:lnTo>
                  <a:lnTo>
                    <a:pt x="239173" y="436245"/>
                  </a:lnTo>
                  <a:lnTo>
                    <a:pt x="239173" y="436245"/>
                  </a:lnTo>
                  <a:lnTo>
                    <a:pt x="240411" y="436912"/>
                  </a:lnTo>
                  <a:lnTo>
                    <a:pt x="240411" y="436912"/>
                  </a:lnTo>
                  <a:lnTo>
                    <a:pt x="241649" y="437483"/>
                  </a:lnTo>
                  <a:lnTo>
                    <a:pt x="241649" y="437483"/>
                  </a:lnTo>
                  <a:cubicBezTo>
                    <a:pt x="242030" y="437674"/>
                    <a:pt x="242506" y="437864"/>
                    <a:pt x="242888" y="438055"/>
                  </a:cubicBezTo>
                  <a:lnTo>
                    <a:pt x="242888" y="438055"/>
                  </a:lnTo>
                  <a:lnTo>
                    <a:pt x="244221" y="438626"/>
                  </a:lnTo>
                  <a:lnTo>
                    <a:pt x="244221" y="438626"/>
                  </a:lnTo>
                  <a:lnTo>
                    <a:pt x="245554" y="439103"/>
                  </a:lnTo>
                  <a:lnTo>
                    <a:pt x="245554" y="439103"/>
                  </a:lnTo>
                  <a:lnTo>
                    <a:pt x="246888" y="439579"/>
                  </a:lnTo>
                  <a:lnTo>
                    <a:pt x="246888" y="439579"/>
                  </a:lnTo>
                  <a:lnTo>
                    <a:pt x="247174" y="439674"/>
                  </a:lnTo>
                  <a:cubicBezTo>
                    <a:pt x="247936" y="439864"/>
                    <a:pt x="248507" y="440055"/>
                    <a:pt x="249269" y="440341"/>
                  </a:cubicBezTo>
                  <a:lnTo>
                    <a:pt x="249555" y="440436"/>
                  </a:lnTo>
                  <a:lnTo>
                    <a:pt x="249555" y="440436"/>
                  </a:lnTo>
                  <a:lnTo>
                    <a:pt x="250888" y="440817"/>
                  </a:lnTo>
                  <a:lnTo>
                    <a:pt x="250888" y="440817"/>
                  </a:lnTo>
                  <a:lnTo>
                    <a:pt x="252222" y="441198"/>
                  </a:lnTo>
                  <a:lnTo>
                    <a:pt x="252222" y="441198"/>
                  </a:lnTo>
                  <a:lnTo>
                    <a:pt x="253651" y="441484"/>
                  </a:lnTo>
                  <a:lnTo>
                    <a:pt x="253651" y="441484"/>
                  </a:lnTo>
                  <a:cubicBezTo>
                    <a:pt x="254127" y="441579"/>
                    <a:pt x="254603" y="441674"/>
                    <a:pt x="255079" y="441770"/>
                  </a:cubicBezTo>
                  <a:lnTo>
                    <a:pt x="255079" y="441770"/>
                  </a:lnTo>
                  <a:lnTo>
                    <a:pt x="255365" y="441770"/>
                  </a:lnTo>
                  <a:cubicBezTo>
                    <a:pt x="256222" y="441865"/>
                    <a:pt x="256889" y="442055"/>
                    <a:pt x="257746" y="442151"/>
                  </a:cubicBezTo>
                  <a:lnTo>
                    <a:pt x="258032" y="442151"/>
                  </a:lnTo>
                  <a:lnTo>
                    <a:pt x="258032" y="442151"/>
                  </a:lnTo>
                  <a:lnTo>
                    <a:pt x="259461" y="442341"/>
                  </a:lnTo>
                  <a:lnTo>
                    <a:pt x="259461" y="442341"/>
                  </a:lnTo>
                  <a:lnTo>
                    <a:pt x="260890" y="442436"/>
                  </a:lnTo>
                  <a:lnTo>
                    <a:pt x="260890" y="442436"/>
                  </a:lnTo>
                  <a:lnTo>
                    <a:pt x="262318" y="442531"/>
                  </a:lnTo>
                  <a:lnTo>
                    <a:pt x="262318" y="442531"/>
                  </a:lnTo>
                  <a:lnTo>
                    <a:pt x="262795" y="442531"/>
                  </a:lnTo>
                  <a:cubicBezTo>
                    <a:pt x="263938" y="442531"/>
                    <a:pt x="264795" y="442627"/>
                    <a:pt x="265938" y="442627"/>
                  </a:cubicBezTo>
                  <a:lnTo>
                    <a:pt x="431768" y="442627"/>
                  </a:lnTo>
                  <a:lnTo>
                    <a:pt x="434054" y="442627"/>
                  </a:lnTo>
                  <a:cubicBezTo>
                    <a:pt x="467868" y="442627"/>
                    <a:pt x="496824" y="463487"/>
                    <a:pt x="509016" y="493014"/>
                  </a:cubicBezTo>
                  <a:lnTo>
                    <a:pt x="506349" y="345377"/>
                  </a:lnTo>
                  <a:cubicBezTo>
                    <a:pt x="505015" y="273463"/>
                    <a:pt x="439007" y="276606"/>
                    <a:pt x="423767" y="276130"/>
                  </a:cubicBezTo>
                  <a:lnTo>
                    <a:pt x="408622" y="276130"/>
                  </a:lnTo>
                  <a:cubicBezTo>
                    <a:pt x="376904" y="276130"/>
                    <a:pt x="350996" y="250222"/>
                    <a:pt x="350996" y="218504"/>
                  </a:cubicBezTo>
                  <a:lnTo>
                    <a:pt x="350996" y="198501"/>
                  </a:lnTo>
                  <a:cubicBezTo>
                    <a:pt x="350996" y="166783"/>
                    <a:pt x="376904" y="140875"/>
                    <a:pt x="408622" y="140875"/>
                  </a:cubicBezTo>
                  <a:lnTo>
                    <a:pt x="820769" y="140875"/>
                  </a:lnTo>
                  <a:lnTo>
                    <a:pt x="820769" y="0"/>
                  </a:lnTo>
                  <a:lnTo>
                    <a:pt x="189547" y="0"/>
                  </a:lnTo>
                  <a:lnTo>
                    <a:pt x="189547" y="96869"/>
                  </a:lnTo>
                  <a:cubicBezTo>
                    <a:pt x="189547" y="128588"/>
                    <a:pt x="163639" y="154496"/>
                    <a:pt x="131921" y="154496"/>
                  </a:cubicBezTo>
                  <a:lnTo>
                    <a:pt x="0" y="154496"/>
                  </a:lnTo>
                  <a:lnTo>
                    <a:pt x="0" y="154210"/>
                  </a:lnTo>
                  <a:close/>
                  <a:moveTo>
                    <a:pt x="207740" y="384905"/>
                  </a:moveTo>
                  <a:lnTo>
                    <a:pt x="207740" y="384905"/>
                  </a:lnTo>
                  <a:lnTo>
                    <a:pt x="207740" y="384905"/>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5" name="Freeform: Shape 194">
              <a:extLst>
                <a:ext uri="{FF2B5EF4-FFF2-40B4-BE49-F238E27FC236}">
                  <a16:creationId xmlns:a16="http://schemas.microsoft.com/office/drawing/2014/main" id="{E3C5FF34-A78C-4467-846C-713CB41EAF5B}"/>
                </a:ext>
              </a:extLst>
            </p:cNvPr>
            <p:cNvSpPr/>
            <p:nvPr/>
          </p:nvSpPr>
          <p:spPr>
            <a:xfrm>
              <a:off x="5452983" y="5721461"/>
              <a:ext cx="448627" cy="135254"/>
            </a:xfrm>
            <a:custGeom>
              <a:avLst/>
              <a:gdLst>
                <a:gd name="connsiteX0" fmla="*/ 0 w 448627"/>
                <a:gd name="connsiteY0" fmla="*/ 57626 h 135254"/>
                <a:gd name="connsiteX1" fmla="*/ 0 w 448627"/>
                <a:gd name="connsiteY1" fmla="*/ 77628 h 135254"/>
                <a:gd name="connsiteX2" fmla="*/ 57626 w 448627"/>
                <a:gd name="connsiteY2" fmla="*/ 135255 h 135254"/>
                <a:gd name="connsiteX3" fmla="*/ 391001 w 448627"/>
                <a:gd name="connsiteY3" fmla="*/ 135255 h 135254"/>
                <a:gd name="connsiteX4" fmla="*/ 448627 w 448627"/>
                <a:gd name="connsiteY4" fmla="*/ 77628 h 135254"/>
                <a:gd name="connsiteX5" fmla="*/ 448627 w 448627"/>
                <a:gd name="connsiteY5" fmla="*/ 57626 h 135254"/>
                <a:gd name="connsiteX6" fmla="*/ 391001 w 448627"/>
                <a:gd name="connsiteY6" fmla="*/ 0 h 135254"/>
                <a:gd name="connsiteX7" fmla="*/ 57626 w 448627"/>
                <a:gd name="connsiteY7" fmla="*/ 0 h 135254"/>
                <a:gd name="connsiteX8" fmla="*/ 0 w 448627"/>
                <a:gd name="connsiteY8" fmla="*/ 57626 h 13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627" h="135254">
                  <a:moveTo>
                    <a:pt x="0" y="57626"/>
                  </a:moveTo>
                  <a:lnTo>
                    <a:pt x="0" y="77628"/>
                  </a:lnTo>
                  <a:cubicBezTo>
                    <a:pt x="0" y="109347"/>
                    <a:pt x="25908" y="135255"/>
                    <a:pt x="57626" y="135255"/>
                  </a:cubicBezTo>
                  <a:lnTo>
                    <a:pt x="391001" y="135255"/>
                  </a:lnTo>
                  <a:cubicBezTo>
                    <a:pt x="422720" y="135255"/>
                    <a:pt x="448627" y="109347"/>
                    <a:pt x="448627" y="77628"/>
                  </a:cubicBezTo>
                  <a:lnTo>
                    <a:pt x="448627" y="57626"/>
                  </a:lnTo>
                  <a:cubicBezTo>
                    <a:pt x="448627" y="25908"/>
                    <a:pt x="422720" y="0"/>
                    <a:pt x="391001" y="0"/>
                  </a:cubicBezTo>
                  <a:lnTo>
                    <a:pt x="57626" y="0"/>
                  </a:lnTo>
                  <a:cubicBezTo>
                    <a:pt x="26003" y="0"/>
                    <a:pt x="0" y="25908"/>
                    <a:pt x="0" y="57626"/>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6" name="Freeform: Shape 195">
              <a:extLst>
                <a:ext uri="{FF2B5EF4-FFF2-40B4-BE49-F238E27FC236}">
                  <a16:creationId xmlns:a16="http://schemas.microsoft.com/office/drawing/2014/main" id="{277F4E04-A131-42C8-A18A-6BF1E68E9761}"/>
                </a:ext>
              </a:extLst>
            </p:cNvPr>
            <p:cNvSpPr/>
            <p:nvPr/>
          </p:nvSpPr>
          <p:spPr>
            <a:xfrm>
              <a:off x="4806046" y="4414821"/>
              <a:ext cx="945927" cy="1170241"/>
            </a:xfrm>
            <a:custGeom>
              <a:avLst/>
              <a:gdLst>
                <a:gd name="connsiteX0" fmla="*/ 168402 w 945927"/>
                <a:gd name="connsiteY0" fmla="*/ 288131 h 1170241"/>
                <a:gd name="connsiteX1" fmla="*/ 168402 w 945927"/>
                <a:gd name="connsiteY1" fmla="*/ 520827 h 1170241"/>
                <a:gd name="connsiteX2" fmla="*/ 110776 w 945927"/>
                <a:gd name="connsiteY2" fmla="*/ 578453 h 1170241"/>
                <a:gd name="connsiteX3" fmla="*/ 0 w 945927"/>
                <a:gd name="connsiteY3" fmla="*/ 578453 h 1170241"/>
                <a:gd name="connsiteX4" fmla="*/ 0 w 945927"/>
                <a:gd name="connsiteY4" fmla="*/ 664083 h 1170241"/>
                <a:gd name="connsiteX5" fmla="*/ 0 w 945927"/>
                <a:gd name="connsiteY5" fmla="*/ 665607 h 1170241"/>
                <a:gd name="connsiteX6" fmla="*/ 0 w 945927"/>
                <a:gd name="connsiteY6" fmla="*/ 665607 h 1170241"/>
                <a:gd name="connsiteX7" fmla="*/ 95 w 945927"/>
                <a:gd name="connsiteY7" fmla="*/ 667036 h 1170241"/>
                <a:gd name="connsiteX8" fmla="*/ 95 w 945927"/>
                <a:gd name="connsiteY8" fmla="*/ 667036 h 1170241"/>
                <a:gd name="connsiteX9" fmla="*/ 190 w 945927"/>
                <a:gd name="connsiteY9" fmla="*/ 668465 h 1170241"/>
                <a:gd name="connsiteX10" fmla="*/ 190 w 945927"/>
                <a:gd name="connsiteY10" fmla="*/ 668465 h 1170241"/>
                <a:gd name="connsiteX11" fmla="*/ 286 w 945927"/>
                <a:gd name="connsiteY11" fmla="*/ 669893 h 1170241"/>
                <a:gd name="connsiteX12" fmla="*/ 286 w 945927"/>
                <a:gd name="connsiteY12" fmla="*/ 669893 h 1170241"/>
                <a:gd name="connsiteX13" fmla="*/ 476 w 945927"/>
                <a:gd name="connsiteY13" fmla="*/ 671322 h 1170241"/>
                <a:gd name="connsiteX14" fmla="*/ 476 w 945927"/>
                <a:gd name="connsiteY14" fmla="*/ 671322 h 1170241"/>
                <a:gd name="connsiteX15" fmla="*/ 667 w 945927"/>
                <a:gd name="connsiteY15" fmla="*/ 672751 h 1170241"/>
                <a:gd name="connsiteX16" fmla="*/ 667 w 945927"/>
                <a:gd name="connsiteY16" fmla="*/ 672751 h 1170241"/>
                <a:gd name="connsiteX17" fmla="*/ 29623 w 945927"/>
                <a:gd name="connsiteY17" fmla="*/ 714375 h 1170241"/>
                <a:gd name="connsiteX18" fmla="*/ 30194 w 945927"/>
                <a:gd name="connsiteY18" fmla="*/ 714661 h 1170241"/>
                <a:gd name="connsiteX19" fmla="*/ 30194 w 945927"/>
                <a:gd name="connsiteY19" fmla="*/ 714661 h 1170241"/>
                <a:gd name="connsiteX20" fmla="*/ 31432 w 945927"/>
                <a:gd name="connsiteY20" fmla="*/ 715328 h 1170241"/>
                <a:gd name="connsiteX21" fmla="*/ 31432 w 945927"/>
                <a:gd name="connsiteY21" fmla="*/ 715328 h 1170241"/>
                <a:gd name="connsiteX22" fmla="*/ 32671 w 945927"/>
                <a:gd name="connsiteY22" fmla="*/ 715994 h 1170241"/>
                <a:gd name="connsiteX23" fmla="*/ 32671 w 945927"/>
                <a:gd name="connsiteY23" fmla="*/ 715994 h 1170241"/>
                <a:gd name="connsiteX24" fmla="*/ 33909 w 945927"/>
                <a:gd name="connsiteY24" fmla="*/ 716566 h 1170241"/>
                <a:gd name="connsiteX25" fmla="*/ 33909 w 945927"/>
                <a:gd name="connsiteY25" fmla="*/ 716566 h 1170241"/>
                <a:gd name="connsiteX26" fmla="*/ 35147 w 945927"/>
                <a:gd name="connsiteY26" fmla="*/ 717137 h 1170241"/>
                <a:gd name="connsiteX27" fmla="*/ 35147 w 945927"/>
                <a:gd name="connsiteY27" fmla="*/ 717137 h 1170241"/>
                <a:gd name="connsiteX28" fmla="*/ 36481 w 945927"/>
                <a:gd name="connsiteY28" fmla="*/ 717709 h 1170241"/>
                <a:gd name="connsiteX29" fmla="*/ 36481 w 945927"/>
                <a:gd name="connsiteY29" fmla="*/ 717709 h 1170241"/>
                <a:gd name="connsiteX30" fmla="*/ 37814 w 945927"/>
                <a:gd name="connsiteY30" fmla="*/ 718185 h 1170241"/>
                <a:gd name="connsiteX31" fmla="*/ 37814 w 945927"/>
                <a:gd name="connsiteY31" fmla="*/ 718185 h 1170241"/>
                <a:gd name="connsiteX32" fmla="*/ 39148 w 945927"/>
                <a:gd name="connsiteY32" fmla="*/ 718661 h 1170241"/>
                <a:gd name="connsiteX33" fmla="*/ 39148 w 945927"/>
                <a:gd name="connsiteY33" fmla="*/ 718661 h 1170241"/>
                <a:gd name="connsiteX34" fmla="*/ 39433 w 945927"/>
                <a:gd name="connsiteY34" fmla="*/ 718756 h 1170241"/>
                <a:gd name="connsiteX35" fmla="*/ 41529 w 945927"/>
                <a:gd name="connsiteY35" fmla="*/ 719423 h 1170241"/>
                <a:gd name="connsiteX36" fmla="*/ 41815 w 945927"/>
                <a:gd name="connsiteY36" fmla="*/ 719519 h 1170241"/>
                <a:gd name="connsiteX37" fmla="*/ 41815 w 945927"/>
                <a:gd name="connsiteY37" fmla="*/ 719519 h 1170241"/>
                <a:gd name="connsiteX38" fmla="*/ 43148 w 945927"/>
                <a:gd name="connsiteY38" fmla="*/ 719899 h 1170241"/>
                <a:gd name="connsiteX39" fmla="*/ 43148 w 945927"/>
                <a:gd name="connsiteY39" fmla="*/ 719899 h 1170241"/>
                <a:gd name="connsiteX40" fmla="*/ 44482 w 945927"/>
                <a:gd name="connsiteY40" fmla="*/ 720280 h 1170241"/>
                <a:gd name="connsiteX41" fmla="*/ 44482 w 945927"/>
                <a:gd name="connsiteY41" fmla="*/ 720280 h 1170241"/>
                <a:gd name="connsiteX42" fmla="*/ 45910 w 945927"/>
                <a:gd name="connsiteY42" fmla="*/ 720566 h 1170241"/>
                <a:gd name="connsiteX43" fmla="*/ 45910 w 945927"/>
                <a:gd name="connsiteY43" fmla="*/ 720566 h 1170241"/>
                <a:gd name="connsiteX44" fmla="*/ 47339 w 945927"/>
                <a:gd name="connsiteY44" fmla="*/ 720852 h 1170241"/>
                <a:gd name="connsiteX45" fmla="*/ 47339 w 945927"/>
                <a:gd name="connsiteY45" fmla="*/ 720852 h 1170241"/>
                <a:gd name="connsiteX46" fmla="*/ 47625 w 945927"/>
                <a:gd name="connsiteY46" fmla="*/ 720852 h 1170241"/>
                <a:gd name="connsiteX47" fmla="*/ 50006 w 945927"/>
                <a:gd name="connsiteY47" fmla="*/ 721233 h 1170241"/>
                <a:gd name="connsiteX48" fmla="*/ 50292 w 945927"/>
                <a:gd name="connsiteY48" fmla="*/ 721233 h 1170241"/>
                <a:gd name="connsiteX49" fmla="*/ 50292 w 945927"/>
                <a:gd name="connsiteY49" fmla="*/ 721233 h 1170241"/>
                <a:gd name="connsiteX50" fmla="*/ 51721 w 945927"/>
                <a:gd name="connsiteY50" fmla="*/ 721424 h 1170241"/>
                <a:gd name="connsiteX51" fmla="*/ 51721 w 945927"/>
                <a:gd name="connsiteY51" fmla="*/ 721424 h 1170241"/>
                <a:gd name="connsiteX52" fmla="*/ 53149 w 945927"/>
                <a:gd name="connsiteY52" fmla="*/ 721518 h 1170241"/>
                <a:gd name="connsiteX53" fmla="*/ 53149 w 945927"/>
                <a:gd name="connsiteY53" fmla="*/ 721518 h 1170241"/>
                <a:gd name="connsiteX54" fmla="*/ 54578 w 945927"/>
                <a:gd name="connsiteY54" fmla="*/ 721614 h 1170241"/>
                <a:gd name="connsiteX55" fmla="*/ 54578 w 945927"/>
                <a:gd name="connsiteY55" fmla="*/ 721614 h 1170241"/>
                <a:gd name="connsiteX56" fmla="*/ 55054 w 945927"/>
                <a:gd name="connsiteY56" fmla="*/ 721614 h 1170241"/>
                <a:gd name="connsiteX57" fmla="*/ 58198 w 945927"/>
                <a:gd name="connsiteY57" fmla="*/ 721709 h 1170241"/>
                <a:gd name="connsiteX58" fmla="*/ 77629 w 945927"/>
                <a:gd name="connsiteY58" fmla="*/ 721709 h 1170241"/>
                <a:gd name="connsiteX59" fmla="*/ 84582 w 945927"/>
                <a:gd name="connsiteY59" fmla="*/ 721709 h 1170241"/>
                <a:gd name="connsiteX60" fmla="*/ 165545 w 945927"/>
                <a:gd name="connsiteY60" fmla="*/ 802672 h 1170241"/>
                <a:gd name="connsiteX61" fmla="*/ 165545 w 945927"/>
                <a:gd name="connsiteY61" fmla="*/ 812483 h 1170241"/>
                <a:gd name="connsiteX62" fmla="*/ 165545 w 945927"/>
                <a:gd name="connsiteY62" fmla="*/ 814006 h 1170241"/>
                <a:gd name="connsiteX63" fmla="*/ 165545 w 945927"/>
                <a:gd name="connsiteY63" fmla="*/ 814006 h 1170241"/>
                <a:gd name="connsiteX64" fmla="*/ 165640 w 945927"/>
                <a:gd name="connsiteY64" fmla="*/ 815435 h 1170241"/>
                <a:gd name="connsiteX65" fmla="*/ 165640 w 945927"/>
                <a:gd name="connsiteY65" fmla="*/ 815435 h 1170241"/>
                <a:gd name="connsiteX66" fmla="*/ 165735 w 945927"/>
                <a:gd name="connsiteY66" fmla="*/ 816864 h 1170241"/>
                <a:gd name="connsiteX67" fmla="*/ 165735 w 945927"/>
                <a:gd name="connsiteY67" fmla="*/ 816864 h 1170241"/>
                <a:gd name="connsiteX68" fmla="*/ 165830 w 945927"/>
                <a:gd name="connsiteY68" fmla="*/ 818293 h 1170241"/>
                <a:gd name="connsiteX69" fmla="*/ 165830 w 945927"/>
                <a:gd name="connsiteY69" fmla="*/ 818293 h 1170241"/>
                <a:gd name="connsiteX70" fmla="*/ 166021 w 945927"/>
                <a:gd name="connsiteY70" fmla="*/ 819721 h 1170241"/>
                <a:gd name="connsiteX71" fmla="*/ 166021 w 945927"/>
                <a:gd name="connsiteY71" fmla="*/ 819721 h 1170241"/>
                <a:gd name="connsiteX72" fmla="*/ 166211 w 945927"/>
                <a:gd name="connsiteY72" fmla="*/ 821150 h 1170241"/>
                <a:gd name="connsiteX73" fmla="*/ 166211 w 945927"/>
                <a:gd name="connsiteY73" fmla="*/ 821150 h 1170241"/>
                <a:gd name="connsiteX74" fmla="*/ 166497 w 945927"/>
                <a:gd name="connsiteY74" fmla="*/ 822579 h 1170241"/>
                <a:gd name="connsiteX75" fmla="*/ 166497 w 945927"/>
                <a:gd name="connsiteY75" fmla="*/ 822579 h 1170241"/>
                <a:gd name="connsiteX76" fmla="*/ 166783 w 945927"/>
                <a:gd name="connsiteY76" fmla="*/ 824008 h 1170241"/>
                <a:gd name="connsiteX77" fmla="*/ 166783 w 945927"/>
                <a:gd name="connsiteY77" fmla="*/ 824008 h 1170241"/>
                <a:gd name="connsiteX78" fmla="*/ 167068 w 945927"/>
                <a:gd name="connsiteY78" fmla="*/ 825437 h 1170241"/>
                <a:gd name="connsiteX79" fmla="*/ 167068 w 945927"/>
                <a:gd name="connsiteY79" fmla="*/ 825437 h 1170241"/>
                <a:gd name="connsiteX80" fmla="*/ 167449 w 945927"/>
                <a:gd name="connsiteY80" fmla="*/ 826865 h 1170241"/>
                <a:gd name="connsiteX81" fmla="*/ 167449 w 945927"/>
                <a:gd name="connsiteY81" fmla="*/ 826865 h 1170241"/>
                <a:gd name="connsiteX82" fmla="*/ 167830 w 945927"/>
                <a:gd name="connsiteY82" fmla="*/ 828199 h 1170241"/>
                <a:gd name="connsiteX83" fmla="*/ 167830 w 945927"/>
                <a:gd name="connsiteY83" fmla="*/ 828199 h 1170241"/>
                <a:gd name="connsiteX84" fmla="*/ 168211 w 945927"/>
                <a:gd name="connsiteY84" fmla="*/ 829532 h 1170241"/>
                <a:gd name="connsiteX85" fmla="*/ 168211 w 945927"/>
                <a:gd name="connsiteY85" fmla="*/ 829532 h 1170241"/>
                <a:gd name="connsiteX86" fmla="*/ 168687 w 945927"/>
                <a:gd name="connsiteY86" fmla="*/ 830866 h 1170241"/>
                <a:gd name="connsiteX87" fmla="*/ 168687 w 945927"/>
                <a:gd name="connsiteY87" fmla="*/ 830866 h 1170241"/>
                <a:gd name="connsiteX88" fmla="*/ 169164 w 945927"/>
                <a:gd name="connsiteY88" fmla="*/ 832199 h 1170241"/>
                <a:gd name="connsiteX89" fmla="*/ 169164 w 945927"/>
                <a:gd name="connsiteY89" fmla="*/ 832199 h 1170241"/>
                <a:gd name="connsiteX90" fmla="*/ 169640 w 945927"/>
                <a:gd name="connsiteY90" fmla="*/ 833533 h 1170241"/>
                <a:gd name="connsiteX91" fmla="*/ 169640 w 945927"/>
                <a:gd name="connsiteY91" fmla="*/ 833533 h 1170241"/>
                <a:gd name="connsiteX92" fmla="*/ 170212 w 945927"/>
                <a:gd name="connsiteY92" fmla="*/ 834866 h 1170241"/>
                <a:gd name="connsiteX93" fmla="*/ 170212 w 945927"/>
                <a:gd name="connsiteY93" fmla="*/ 834866 h 1170241"/>
                <a:gd name="connsiteX94" fmla="*/ 170783 w 945927"/>
                <a:gd name="connsiteY94" fmla="*/ 836105 h 1170241"/>
                <a:gd name="connsiteX95" fmla="*/ 170783 w 945927"/>
                <a:gd name="connsiteY95" fmla="*/ 836105 h 1170241"/>
                <a:gd name="connsiteX96" fmla="*/ 171355 w 945927"/>
                <a:gd name="connsiteY96" fmla="*/ 837343 h 1170241"/>
                <a:gd name="connsiteX97" fmla="*/ 171355 w 945927"/>
                <a:gd name="connsiteY97" fmla="*/ 837343 h 1170241"/>
                <a:gd name="connsiteX98" fmla="*/ 172021 w 945927"/>
                <a:gd name="connsiteY98" fmla="*/ 838581 h 1170241"/>
                <a:gd name="connsiteX99" fmla="*/ 172021 w 945927"/>
                <a:gd name="connsiteY99" fmla="*/ 838581 h 1170241"/>
                <a:gd name="connsiteX100" fmla="*/ 172688 w 945927"/>
                <a:gd name="connsiteY100" fmla="*/ 839819 h 1170241"/>
                <a:gd name="connsiteX101" fmla="*/ 172688 w 945927"/>
                <a:gd name="connsiteY101" fmla="*/ 839819 h 1170241"/>
                <a:gd name="connsiteX102" fmla="*/ 173355 w 945927"/>
                <a:gd name="connsiteY102" fmla="*/ 841058 h 1170241"/>
                <a:gd name="connsiteX103" fmla="*/ 173355 w 945927"/>
                <a:gd name="connsiteY103" fmla="*/ 841058 h 1170241"/>
                <a:gd name="connsiteX104" fmla="*/ 174021 w 945927"/>
                <a:gd name="connsiteY104" fmla="*/ 842296 h 1170241"/>
                <a:gd name="connsiteX105" fmla="*/ 174021 w 945927"/>
                <a:gd name="connsiteY105" fmla="*/ 842296 h 1170241"/>
                <a:gd name="connsiteX106" fmla="*/ 174784 w 945927"/>
                <a:gd name="connsiteY106" fmla="*/ 843439 h 1170241"/>
                <a:gd name="connsiteX107" fmla="*/ 174784 w 945927"/>
                <a:gd name="connsiteY107" fmla="*/ 843439 h 1170241"/>
                <a:gd name="connsiteX108" fmla="*/ 175546 w 945927"/>
                <a:gd name="connsiteY108" fmla="*/ 844582 h 1170241"/>
                <a:gd name="connsiteX109" fmla="*/ 175546 w 945927"/>
                <a:gd name="connsiteY109" fmla="*/ 844582 h 1170241"/>
                <a:gd name="connsiteX110" fmla="*/ 176308 w 945927"/>
                <a:gd name="connsiteY110" fmla="*/ 845725 h 1170241"/>
                <a:gd name="connsiteX111" fmla="*/ 176308 w 945927"/>
                <a:gd name="connsiteY111" fmla="*/ 845725 h 1170241"/>
                <a:gd name="connsiteX112" fmla="*/ 177165 w 945927"/>
                <a:gd name="connsiteY112" fmla="*/ 846868 h 1170241"/>
                <a:gd name="connsiteX113" fmla="*/ 177165 w 945927"/>
                <a:gd name="connsiteY113" fmla="*/ 846868 h 1170241"/>
                <a:gd name="connsiteX114" fmla="*/ 178022 w 945927"/>
                <a:gd name="connsiteY114" fmla="*/ 848011 h 1170241"/>
                <a:gd name="connsiteX115" fmla="*/ 178022 w 945927"/>
                <a:gd name="connsiteY115" fmla="*/ 848011 h 1170241"/>
                <a:gd name="connsiteX116" fmla="*/ 178879 w 945927"/>
                <a:gd name="connsiteY116" fmla="*/ 849058 h 1170241"/>
                <a:gd name="connsiteX117" fmla="*/ 178879 w 945927"/>
                <a:gd name="connsiteY117" fmla="*/ 849058 h 1170241"/>
                <a:gd name="connsiteX118" fmla="*/ 179737 w 945927"/>
                <a:gd name="connsiteY118" fmla="*/ 850106 h 1170241"/>
                <a:gd name="connsiteX119" fmla="*/ 179737 w 945927"/>
                <a:gd name="connsiteY119" fmla="*/ 850106 h 1170241"/>
                <a:gd name="connsiteX120" fmla="*/ 180689 w 945927"/>
                <a:gd name="connsiteY120" fmla="*/ 851154 h 1170241"/>
                <a:gd name="connsiteX121" fmla="*/ 180689 w 945927"/>
                <a:gd name="connsiteY121" fmla="*/ 851154 h 1170241"/>
                <a:gd name="connsiteX122" fmla="*/ 181642 w 945927"/>
                <a:gd name="connsiteY122" fmla="*/ 852202 h 1170241"/>
                <a:gd name="connsiteX123" fmla="*/ 181642 w 945927"/>
                <a:gd name="connsiteY123" fmla="*/ 852202 h 1170241"/>
                <a:gd name="connsiteX124" fmla="*/ 182594 w 945927"/>
                <a:gd name="connsiteY124" fmla="*/ 853154 h 1170241"/>
                <a:gd name="connsiteX125" fmla="*/ 182594 w 945927"/>
                <a:gd name="connsiteY125" fmla="*/ 853154 h 1170241"/>
                <a:gd name="connsiteX126" fmla="*/ 183546 w 945927"/>
                <a:gd name="connsiteY126" fmla="*/ 854107 h 1170241"/>
                <a:gd name="connsiteX127" fmla="*/ 183546 w 945927"/>
                <a:gd name="connsiteY127" fmla="*/ 854107 h 1170241"/>
                <a:gd name="connsiteX128" fmla="*/ 184595 w 945927"/>
                <a:gd name="connsiteY128" fmla="*/ 855059 h 1170241"/>
                <a:gd name="connsiteX129" fmla="*/ 184595 w 945927"/>
                <a:gd name="connsiteY129" fmla="*/ 855059 h 1170241"/>
                <a:gd name="connsiteX130" fmla="*/ 185642 w 945927"/>
                <a:gd name="connsiteY130" fmla="*/ 856011 h 1170241"/>
                <a:gd name="connsiteX131" fmla="*/ 185642 w 945927"/>
                <a:gd name="connsiteY131" fmla="*/ 856011 h 1170241"/>
                <a:gd name="connsiteX132" fmla="*/ 186690 w 945927"/>
                <a:gd name="connsiteY132" fmla="*/ 856869 h 1170241"/>
                <a:gd name="connsiteX133" fmla="*/ 186690 w 945927"/>
                <a:gd name="connsiteY133" fmla="*/ 856869 h 1170241"/>
                <a:gd name="connsiteX134" fmla="*/ 187737 w 945927"/>
                <a:gd name="connsiteY134" fmla="*/ 857726 h 1170241"/>
                <a:gd name="connsiteX135" fmla="*/ 187737 w 945927"/>
                <a:gd name="connsiteY135" fmla="*/ 857726 h 1170241"/>
                <a:gd name="connsiteX136" fmla="*/ 188786 w 945927"/>
                <a:gd name="connsiteY136" fmla="*/ 858583 h 1170241"/>
                <a:gd name="connsiteX137" fmla="*/ 188786 w 945927"/>
                <a:gd name="connsiteY137" fmla="*/ 858583 h 1170241"/>
                <a:gd name="connsiteX138" fmla="*/ 189929 w 945927"/>
                <a:gd name="connsiteY138" fmla="*/ 859441 h 1170241"/>
                <a:gd name="connsiteX139" fmla="*/ 189929 w 945927"/>
                <a:gd name="connsiteY139" fmla="*/ 859441 h 1170241"/>
                <a:gd name="connsiteX140" fmla="*/ 191071 w 945927"/>
                <a:gd name="connsiteY140" fmla="*/ 860202 h 1170241"/>
                <a:gd name="connsiteX141" fmla="*/ 191071 w 945927"/>
                <a:gd name="connsiteY141" fmla="*/ 860202 h 1170241"/>
                <a:gd name="connsiteX142" fmla="*/ 192214 w 945927"/>
                <a:gd name="connsiteY142" fmla="*/ 860965 h 1170241"/>
                <a:gd name="connsiteX143" fmla="*/ 192214 w 945927"/>
                <a:gd name="connsiteY143" fmla="*/ 860965 h 1170241"/>
                <a:gd name="connsiteX144" fmla="*/ 193357 w 945927"/>
                <a:gd name="connsiteY144" fmla="*/ 861727 h 1170241"/>
                <a:gd name="connsiteX145" fmla="*/ 193357 w 945927"/>
                <a:gd name="connsiteY145" fmla="*/ 861727 h 1170241"/>
                <a:gd name="connsiteX146" fmla="*/ 194596 w 945927"/>
                <a:gd name="connsiteY146" fmla="*/ 862394 h 1170241"/>
                <a:gd name="connsiteX147" fmla="*/ 194596 w 945927"/>
                <a:gd name="connsiteY147" fmla="*/ 862394 h 1170241"/>
                <a:gd name="connsiteX148" fmla="*/ 195834 w 945927"/>
                <a:gd name="connsiteY148" fmla="*/ 863060 h 1170241"/>
                <a:gd name="connsiteX149" fmla="*/ 195834 w 945927"/>
                <a:gd name="connsiteY149" fmla="*/ 863060 h 1170241"/>
                <a:gd name="connsiteX150" fmla="*/ 197072 w 945927"/>
                <a:gd name="connsiteY150" fmla="*/ 863727 h 1170241"/>
                <a:gd name="connsiteX151" fmla="*/ 197072 w 945927"/>
                <a:gd name="connsiteY151" fmla="*/ 863727 h 1170241"/>
                <a:gd name="connsiteX152" fmla="*/ 198311 w 945927"/>
                <a:gd name="connsiteY152" fmla="*/ 864393 h 1170241"/>
                <a:gd name="connsiteX153" fmla="*/ 198311 w 945927"/>
                <a:gd name="connsiteY153" fmla="*/ 864393 h 1170241"/>
                <a:gd name="connsiteX154" fmla="*/ 199549 w 945927"/>
                <a:gd name="connsiteY154" fmla="*/ 864965 h 1170241"/>
                <a:gd name="connsiteX155" fmla="*/ 199549 w 945927"/>
                <a:gd name="connsiteY155" fmla="*/ 864965 h 1170241"/>
                <a:gd name="connsiteX156" fmla="*/ 200787 w 945927"/>
                <a:gd name="connsiteY156" fmla="*/ 865536 h 1170241"/>
                <a:gd name="connsiteX157" fmla="*/ 200787 w 945927"/>
                <a:gd name="connsiteY157" fmla="*/ 865536 h 1170241"/>
                <a:gd name="connsiteX158" fmla="*/ 202120 w 945927"/>
                <a:gd name="connsiteY158" fmla="*/ 866109 h 1170241"/>
                <a:gd name="connsiteX159" fmla="*/ 202120 w 945927"/>
                <a:gd name="connsiteY159" fmla="*/ 866109 h 1170241"/>
                <a:gd name="connsiteX160" fmla="*/ 203454 w 945927"/>
                <a:gd name="connsiteY160" fmla="*/ 866585 h 1170241"/>
                <a:gd name="connsiteX161" fmla="*/ 203454 w 945927"/>
                <a:gd name="connsiteY161" fmla="*/ 866585 h 1170241"/>
                <a:gd name="connsiteX162" fmla="*/ 204788 w 945927"/>
                <a:gd name="connsiteY162" fmla="*/ 867061 h 1170241"/>
                <a:gd name="connsiteX163" fmla="*/ 204788 w 945927"/>
                <a:gd name="connsiteY163" fmla="*/ 867061 h 1170241"/>
                <a:gd name="connsiteX164" fmla="*/ 206121 w 945927"/>
                <a:gd name="connsiteY164" fmla="*/ 867537 h 1170241"/>
                <a:gd name="connsiteX165" fmla="*/ 206121 w 945927"/>
                <a:gd name="connsiteY165" fmla="*/ 867537 h 1170241"/>
                <a:gd name="connsiteX166" fmla="*/ 207454 w 945927"/>
                <a:gd name="connsiteY166" fmla="*/ 867918 h 1170241"/>
                <a:gd name="connsiteX167" fmla="*/ 207454 w 945927"/>
                <a:gd name="connsiteY167" fmla="*/ 867918 h 1170241"/>
                <a:gd name="connsiteX168" fmla="*/ 208788 w 945927"/>
                <a:gd name="connsiteY168" fmla="*/ 868299 h 1170241"/>
                <a:gd name="connsiteX169" fmla="*/ 208788 w 945927"/>
                <a:gd name="connsiteY169" fmla="*/ 868299 h 1170241"/>
                <a:gd name="connsiteX170" fmla="*/ 210121 w 945927"/>
                <a:gd name="connsiteY170" fmla="*/ 868680 h 1170241"/>
                <a:gd name="connsiteX171" fmla="*/ 210121 w 945927"/>
                <a:gd name="connsiteY171" fmla="*/ 868680 h 1170241"/>
                <a:gd name="connsiteX172" fmla="*/ 211550 w 945927"/>
                <a:gd name="connsiteY172" fmla="*/ 868966 h 1170241"/>
                <a:gd name="connsiteX173" fmla="*/ 211550 w 945927"/>
                <a:gd name="connsiteY173" fmla="*/ 868966 h 1170241"/>
                <a:gd name="connsiteX174" fmla="*/ 212979 w 945927"/>
                <a:gd name="connsiteY174" fmla="*/ 869251 h 1170241"/>
                <a:gd name="connsiteX175" fmla="*/ 212979 w 945927"/>
                <a:gd name="connsiteY175" fmla="*/ 869251 h 1170241"/>
                <a:gd name="connsiteX176" fmla="*/ 214408 w 945927"/>
                <a:gd name="connsiteY176" fmla="*/ 869537 h 1170241"/>
                <a:gd name="connsiteX177" fmla="*/ 214408 w 945927"/>
                <a:gd name="connsiteY177" fmla="*/ 869537 h 1170241"/>
                <a:gd name="connsiteX178" fmla="*/ 215836 w 945927"/>
                <a:gd name="connsiteY178" fmla="*/ 869727 h 1170241"/>
                <a:gd name="connsiteX179" fmla="*/ 215836 w 945927"/>
                <a:gd name="connsiteY179" fmla="*/ 869727 h 1170241"/>
                <a:gd name="connsiteX180" fmla="*/ 217265 w 945927"/>
                <a:gd name="connsiteY180" fmla="*/ 869918 h 1170241"/>
                <a:gd name="connsiteX181" fmla="*/ 217265 w 945927"/>
                <a:gd name="connsiteY181" fmla="*/ 869918 h 1170241"/>
                <a:gd name="connsiteX182" fmla="*/ 218694 w 945927"/>
                <a:gd name="connsiteY182" fmla="*/ 870013 h 1170241"/>
                <a:gd name="connsiteX183" fmla="*/ 218694 w 945927"/>
                <a:gd name="connsiteY183" fmla="*/ 870013 h 1170241"/>
                <a:gd name="connsiteX184" fmla="*/ 220123 w 945927"/>
                <a:gd name="connsiteY184" fmla="*/ 870109 h 1170241"/>
                <a:gd name="connsiteX185" fmla="*/ 220123 w 945927"/>
                <a:gd name="connsiteY185" fmla="*/ 870109 h 1170241"/>
                <a:gd name="connsiteX186" fmla="*/ 220599 w 945927"/>
                <a:gd name="connsiteY186" fmla="*/ 870109 h 1170241"/>
                <a:gd name="connsiteX187" fmla="*/ 223742 w 945927"/>
                <a:gd name="connsiteY187" fmla="*/ 870204 h 1170241"/>
                <a:gd name="connsiteX188" fmla="*/ 236505 w 945927"/>
                <a:gd name="connsiteY188" fmla="*/ 870204 h 1170241"/>
                <a:gd name="connsiteX189" fmla="*/ 251270 w 945927"/>
                <a:gd name="connsiteY189" fmla="*/ 870204 h 1170241"/>
                <a:gd name="connsiteX190" fmla="*/ 332232 w 945927"/>
                <a:gd name="connsiteY190" fmla="*/ 951167 h 1170241"/>
                <a:gd name="connsiteX191" fmla="*/ 332232 w 945927"/>
                <a:gd name="connsiteY191" fmla="*/ 1014508 h 1170241"/>
                <a:gd name="connsiteX192" fmla="*/ 332232 w 945927"/>
                <a:gd name="connsiteY192" fmla="*/ 1109472 h 1170241"/>
                <a:gd name="connsiteX193" fmla="*/ 332232 w 945927"/>
                <a:gd name="connsiteY193" fmla="*/ 1112615 h 1170241"/>
                <a:gd name="connsiteX194" fmla="*/ 389858 w 945927"/>
                <a:gd name="connsiteY194" fmla="*/ 1170242 h 1170241"/>
                <a:gd name="connsiteX195" fmla="*/ 564737 w 945927"/>
                <a:gd name="connsiteY195" fmla="*/ 1170242 h 1170241"/>
                <a:gd name="connsiteX196" fmla="*/ 622363 w 945927"/>
                <a:gd name="connsiteY196" fmla="*/ 1112615 h 1170241"/>
                <a:gd name="connsiteX197" fmla="*/ 622363 w 945927"/>
                <a:gd name="connsiteY197" fmla="*/ 1104519 h 1170241"/>
                <a:gd name="connsiteX198" fmla="*/ 624364 w 945927"/>
                <a:gd name="connsiteY198" fmla="*/ 600646 h 1170241"/>
                <a:gd name="connsiteX199" fmla="*/ 572928 w 945927"/>
                <a:gd name="connsiteY199" fmla="*/ 559403 h 1170241"/>
                <a:gd name="connsiteX200" fmla="*/ 529494 w 945927"/>
                <a:gd name="connsiteY200" fmla="*/ 559403 h 1170241"/>
                <a:gd name="connsiteX201" fmla="*/ 471868 w 945927"/>
                <a:gd name="connsiteY201" fmla="*/ 501777 h 1170241"/>
                <a:gd name="connsiteX202" fmla="*/ 471868 w 945927"/>
                <a:gd name="connsiteY202" fmla="*/ 481774 h 1170241"/>
                <a:gd name="connsiteX203" fmla="*/ 529494 w 945927"/>
                <a:gd name="connsiteY203" fmla="*/ 424148 h 1170241"/>
                <a:gd name="connsiteX204" fmla="*/ 888302 w 945927"/>
                <a:gd name="connsiteY204" fmla="*/ 423100 h 1170241"/>
                <a:gd name="connsiteX205" fmla="*/ 945928 w 945927"/>
                <a:gd name="connsiteY205" fmla="*/ 365474 h 1170241"/>
                <a:gd name="connsiteX206" fmla="*/ 945928 w 945927"/>
                <a:gd name="connsiteY206" fmla="*/ 208312 h 1170241"/>
                <a:gd name="connsiteX207" fmla="*/ 945452 w 945927"/>
                <a:gd name="connsiteY207" fmla="*/ 202025 h 1170241"/>
                <a:gd name="connsiteX208" fmla="*/ 945452 w 945927"/>
                <a:gd name="connsiteY208" fmla="*/ 0 h 1170241"/>
                <a:gd name="connsiteX209" fmla="*/ 857726 w 945927"/>
                <a:gd name="connsiteY209" fmla="*/ 0 h 1170241"/>
                <a:gd name="connsiteX210" fmla="*/ 802577 w 945927"/>
                <a:gd name="connsiteY210" fmla="*/ 41053 h 1170241"/>
                <a:gd name="connsiteX211" fmla="*/ 802577 w 945927"/>
                <a:gd name="connsiteY211" fmla="*/ 83058 h 1170241"/>
                <a:gd name="connsiteX212" fmla="*/ 744950 w 945927"/>
                <a:gd name="connsiteY212" fmla="*/ 140684 h 1170241"/>
                <a:gd name="connsiteX213" fmla="*/ 635508 w 945927"/>
                <a:gd name="connsiteY213" fmla="*/ 140684 h 1170241"/>
                <a:gd name="connsiteX214" fmla="*/ 635508 w 945927"/>
                <a:gd name="connsiteY214" fmla="*/ 230505 h 1170241"/>
                <a:gd name="connsiteX215" fmla="*/ 577882 w 945927"/>
                <a:gd name="connsiteY215" fmla="*/ 288131 h 1170241"/>
                <a:gd name="connsiteX216" fmla="*/ 168402 w 945927"/>
                <a:gd name="connsiteY216" fmla="*/ 288131 h 1170241"/>
                <a:gd name="connsiteX217" fmla="*/ 165640 w 945927"/>
                <a:gd name="connsiteY217" fmla="*/ 812483 h 1170241"/>
                <a:gd name="connsiteX218" fmla="*/ 165640 w 945927"/>
                <a:gd name="connsiteY218" fmla="*/ 812483 h 1170241"/>
                <a:gd name="connsiteX219" fmla="*/ 165640 w 945927"/>
                <a:gd name="connsiteY219" fmla="*/ 812483 h 1170241"/>
                <a:gd name="connsiteX220" fmla="*/ 165640 w 945927"/>
                <a:gd name="connsiteY220" fmla="*/ 812483 h 1170241"/>
                <a:gd name="connsiteX221" fmla="*/ 0 w 945927"/>
                <a:gd name="connsiteY221" fmla="*/ 664083 h 1170241"/>
                <a:gd name="connsiteX222" fmla="*/ 0 w 945927"/>
                <a:gd name="connsiteY222" fmla="*/ 664083 h 1170241"/>
                <a:gd name="connsiteX223" fmla="*/ 0 w 945927"/>
                <a:gd name="connsiteY223" fmla="*/ 664083 h 117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945927" h="1170241">
                  <a:moveTo>
                    <a:pt x="168402" y="288131"/>
                  </a:moveTo>
                  <a:lnTo>
                    <a:pt x="168402" y="520827"/>
                  </a:lnTo>
                  <a:cubicBezTo>
                    <a:pt x="168402" y="552450"/>
                    <a:pt x="142494" y="578453"/>
                    <a:pt x="110776" y="578453"/>
                  </a:cubicBezTo>
                  <a:lnTo>
                    <a:pt x="0" y="578453"/>
                  </a:lnTo>
                  <a:lnTo>
                    <a:pt x="0" y="664083"/>
                  </a:lnTo>
                  <a:lnTo>
                    <a:pt x="0" y="665607"/>
                  </a:lnTo>
                  <a:lnTo>
                    <a:pt x="0" y="665607"/>
                  </a:lnTo>
                  <a:lnTo>
                    <a:pt x="95" y="667036"/>
                  </a:lnTo>
                  <a:lnTo>
                    <a:pt x="95" y="667036"/>
                  </a:lnTo>
                  <a:lnTo>
                    <a:pt x="190" y="668465"/>
                  </a:lnTo>
                  <a:lnTo>
                    <a:pt x="190" y="668465"/>
                  </a:lnTo>
                  <a:lnTo>
                    <a:pt x="286" y="669893"/>
                  </a:lnTo>
                  <a:lnTo>
                    <a:pt x="286" y="669893"/>
                  </a:lnTo>
                  <a:lnTo>
                    <a:pt x="476" y="671322"/>
                  </a:lnTo>
                  <a:lnTo>
                    <a:pt x="476" y="671322"/>
                  </a:lnTo>
                  <a:lnTo>
                    <a:pt x="667" y="672751"/>
                  </a:lnTo>
                  <a:lnTo>
                    <a:pt x="667" y="672751"/>
                  </a:lnTo>
                  <a:cubicBezTo>
                    <a:pt x="3619" y="690467"/>
                    <a:pt x="14001" y="705421"/>
                    <a:pt x="29623" y="714375"/>
                  </a:cubicBezTo>
                  <a:lnTo>
                    <a:pt x="30194" y="714661"/>
                  </a:lnTo>
                  <a:lnTo>
                    <a:pt x="30194" y="714661"/>
                  </a:lnTo>
                  <a:lnTo>
                    <a:pt x="31432" y="715328"/>
                  </a:lnTo>
                  <a:lnTo>
                    <a:pt x="31432" y="715328"/>
                  </a:lnTo>
                  <a:lnTo>
                    <a:pt x="32671" y="715994"/>
                  </a:lnTo>
                  <a:lnTo>
                    <a:pt x="32671" y="715994"/>
                  </a:lnTo>
                  <a:lnTo>
                    <a:pt x="33909" y="716566"/>
                  </a:lnTo>
                  <a:lnTo>
                    <a:pt x="33909" y="716566"/>
                  </a:lnTo>
                  <a:cubicBezTo>
                    <a:pt x="34290" y="716756"/>
                    <a:pt x="34766" y="716947"/>
                    <a:pt x="35147" y="717137"/>
                  </a:cubicBezTo>
                  <a:lnTo>
                    <a:pt x="35147" y="717137"/>
                  </a:lnTo>
                  <a:lnTo>
                    <a:pt x="36481" y="717709"/>
                  </a:lnTo>
                  <a:lnTo>
                    <a:pt x="36481" y="717709"/>
                  </a:lnTo>
                  <a:lnTo>
                    <a:pt x="37814" y="718185"/>
                  </a:lnTo>
                  <a:lnTo>
                    <a:pt x="37814" y="718185"/>
                  </a:lnTo>
                  <a:lnTo>
                    <a:pt x="39148" y="718661"/>
                  </a:lnTo>
                  <a:lnTo>
                    <a:pt x="39148" y="718661"/>
                  </a:lnTo>
                  <a:lnTo>
                    <a:pt x="39433" y="718756"/>
                  </a:lnTo>
                  <a:cubicBezTo>
                    <a:pt x="40195" y="718947"/>
                    <a:pt x="40767" y="719233"/>
                    <a:pt x="41529" y="719423"/>
                  </a:cubicBezTo>
                  <a:lnTo>
                    <a:pt x="41815" y="719519"/>
                  </a:lnTo>
                  <a:lnTo>
                    <a:pt x="41815" y="719519"/>
                  </a:lnTo>
                  <a:lnTo>
                    <a:pt x="43148" y="719899"/>
                  </a:lnTo>
                  <a:lnTo>
                    <a:pt x="43148" y="719899"/>
                  </a:lnTo>
                  <a:lnTo>
                    <a:pt x="44482" y="720280"/>
                  </a:lnTo>
                  <a:lnTo>
                    <a:pt x="44482" y="720280"/>
                  </a:lnTo>
                  <a:lnTo>
                    <a:pt x="45910" y="720566"/>
                  </a:lnTo>
                  <a:lnTo>
                    <a:pt x="45910" y="720566"/>
                  </a:lnTo>
                  <a:cubicBezTo>
                    <a:pt x="46387" y="720662"/>
                    <a:pt x="46863" y="720757"/>
                    <a:pt x="47339" y="720852"/>
                  </a:cubicBezTo>
                  <a:lnTo>
                    <a:pt x="47339" y="720852"/>
                  </a:lnTo>
                  <a:lnTo>
                    <a:pt x="47625" y="720852"/>
                  </a:lnTo>
                  <a:cubicBezTo>
                    <a:pt x="48482" y="720947"/>
                    <a:pt x="49149" y="721138"/>
                    <a:pt x="50006" y="721233"/>
                  </a:cubicBezTo>
                  <a:lnTo>
                    <a:pt x="50292" y="721233"/>
                  </a:lnTo>
                  <a:lnTo>
                    <a:pt x="50292" y="721233"/>
                  </a:lnTo>
                  <a:lnTo>
                    <a:pt x="51721" y="721424"/>
                  </a:lnTo>
                  <a:lnTo>
                    <a:pt x="51721" y="721424"/>
                  </a:lnTo>
                  <a:lnTo>
                    <a:pt x="53149" y="721518"/>
                  </a:lnTo>
                  <a:lnTo>
                    <a:pt x="53149" y="721518"/>
                  </a:lnTo>
                  <a:lnTo>
                    <a:pt x="54578" y="721614"/>
                  </a:lnTo>
                  <a:lnTo>
                    <a:pt x="54578" y="721614"/>
                  </a:lnTo>
                  <a:lnTo>
                    <a:pt x="55054" y="721614"/>
                  </a:lnTo>
                  <a:cubicBezTo>
                    <a:pt x="56197" y="721614"/>
                    <a:pt x="57055" y="721709"/>
                    <a:pt x="58198" y="721709"/>
                  </a:cubicBezTo>
                  <a:lnTo>
                    <a:pt x="77629" y="721709"/>
                  </a:lnTo>
                  <a:lnTo>
                    <a:pt x="84582" y="721709"/>
                  </a:lnTo>
                  <a:cubicBezTo>
                    <a:pt x="129159" y="721709"/>
                    <a:pt x="165545" y="758095"/>
                    <a:pt x="165545" y="802672"/>
                  </a:cubicBezTo>
                  <a:lnTo>
                    <a:pt x="165545" y="812483"/>
                  </a:lnTo>
                  <a:lnTo>
                    <a:pt x="165545" y="814006"/>
                  </a:lnTo>
                  <a:lnTo>
                    <a:pt x="165545" y="814006"/>
                  </a:lnTo>
                  <a:lnTo>
                    <a:pt x="165640" y="815435"/>
                  </a:lnTo>
                  <a:lnTo>
                    <a:pt x="165640" y="815435"/>
                  </a:lnTo>
                  <a:lnTo>
                    <a:pt x="165735" y="816864"/>
                  </a:lnTo>
                  <a:lnTo>
                    <a:pt x="165735" y="816864"/>
                  </a:lnTo>
                  <a:lnTo>
                    <a:pt x="165830" y="818293"/>
                  </a:lnTo>
                  <a:lnTo>
                    <a:pt x="165830" y="818293"/>
                  </a:lnTo>
                  <a:lnTo>
                    <a:pt x="166021" y="819721"/>
                  </a:lnTo>
                  <a:lnTo>
                    <a:pt x="166021" y="819721"/>
                  </a:lnTo>
                  <a:lnTo>
                    <a:pt x="166211" y="821150"/>
                  </a:lnTo>
                  <a:lnTo>
                    <a:pt x="166211" y="821150"/>
                  </a:lnTo>
                  <a:lnTo>
                    <a:pt x="166497" y="822579"/>
                  </a:lnTo>
                  <a:lnTo>
                    <a:pt x="166497" y="822579"/>
                  </a:lnTo>
                  <a:cubicBezTo>
                    <a:pt x="166592" y="823055"/>
                    <a:pt x="166688" y="823531"/>
                    <a:pt x="166783" y="824008"/>
                  </a:cubicBezTo>
                  <a:lnTo>
                    <a:pt x="166783" y="824008"/>
                  </a:lnTo>
                  <a:lnTo>
                    <a:pt x="167068" y="825437"/>
                  </a:lnTo>
                  <a:lnTo>
                    <a:pt x="167068" y="825437"/>
                  </a:lnTo>
                  <a:lnTo>
                    <a:pt x="167449" y="826865"/>
                  </a:lnTo>
                  <a:lnTo>
                    <a:pt x="167449" y="826865"/>
                  </a:lnTo>
                  <a:lnTo>
                    <a:pt x="167830" y="828199"/>
                  </a:lnTo>
                  <a:lnTo>
                    <a:pt x="167830" y="828199"/>
                  </a:lnTo>
                  <a:lnTo>
                    <a:pt x="168211" y="829532"/>
                  </a:lnTo>
                  <a:lnTo>
                    <a:pt x="168211" y="829532"/>
                  </a:lnTo>
                  <a:lnTo>
                    <a:pt x="168687" y="830866"/>
                  </a:lnTo>
                  <a:lnTo>
                    <a:pt x="168687" y="830866"/>
                  </a:lnTo>
                  <a:lnTo>
                    <a:pt x="169164" y="832199"/>
                  </a:lnTo>
                  <a:lnTo>
                    <a:pt x="169164" y="832199"/>
                  </a:lnTo>
                  <a:lnTo>
                    <a:pt x="169640" y="833533"/>
                  </a:lnTo>
                  <a:lnTo>
                    <a:pt x="169640" y="833533"/>
                  </a:lnTo>
                  <a:lnTo>
                    <a:pt x="170212" y="834866"/>
                  </a:lnTo>
                  <a:lnTo>
                    <a:pt x="170212" y="834866"/>
                  </a:lnTo>
                  <a:lnTo>
                    <a:pt x="170783" y="836105"/>
                  </a:lnTo>
                  <a:lnTo>
                    <a:pt x="170783" y="836105"/>
                  </a:lnTo>
                  <a:lnTo>
                    <a:pt x="171355" y="837343"/>
                  </a:lnTo>
                  <a:lnTo>
                    <a:pt x="171355" y="837343"/>
                  </a:lnTo>
                  <a:lnTo>
                    <a:pt x="172021" y="838581"/>
                  </a:lnTo>
                  <a:lnTo>
                    <a:pt x="172021" y="838581"/>
                  </a:lnTo>
                  <a:cubicBezTo>
                    <a:pt x="172212" y="838962"/>
                    <a:pt x="172402" y="839438"/>
                    <a:pt x="172688" y="839819"/>
                  </a:cubicBezTo>
                  <a:lnTo>
                    <a:pt x="172688" y="839819"/>
                  </a:lnTo>
                  <a:lnTo>
                    <a:pt x="173355" y="841058"/>
                  </a:lnTo>
                  <a:lnTo>
                    <a:pt x="173355" y="841058"/>
                  </a:lnTo>
                  <a:cubicBezTo>
                    <a:pt x="173545" y="841438"/>
                    <a:pt x="173831" y="841819"/>
                    <a:pt x="174021" y="842296"/>
                  </a:cubicBezTo>
                  <a:lnTo>
                    <a:pt x="174021" y="842296"/>
                  </a:lnTo>
                  <a:lnTo>
                    <a:pt x="174784" y="843439"/>
                  </a:lnTo>
                  <a:lnTo>
                    <a:pt x="174784" y="843439"/>
                  </a:lnTo>
                  <a:lnTo>
                    <a:pt x="175546" y="844582"/>
                  </a:lnTo>
                  <a:lnTo>
                    <a:pt x="175546" y="844582"/>
                  </a:lnTo>
                  <a:lnTo>
                    <a:pt x="176308" y="845725"/>
                  </a:lnTo>
                  <a:lnTo>
                    <a:pt x="176308" y="845725"/>
                  </a:lnTo>
                  <a:lnTo>
                    <a:pt x="177165" y="846868"/>
                  </a:lnTo>
                  <a:lnTo>
                    <a:pt x="177165" y="846868"/>
                  </a:lnTo>
                  <a:lnTo>
                    <a:pt x="178022" y="848011"/>
                  </a:lnTo>
                  <a:lnTo>
                    <a:pt x="178022" y="848011"/>
                  </a:lnTo>
                  <a:cubicBezTo>
                    <a:pt x="178308" y="848392"/>
                    <a:pt x="178594" y="848773"/>
                    <a:pt x="178879" y="849058"/>
                  </a:cubicBezTo>
                  <a:lnTo>
                    <a:pt x="178879" y="849058"/>
                  </a:lnTo>
                  <a:lnTo>
                    <a:pt x="179737" y="850106"/>
                  </a:lnTo>
                  <a:lnTo>
                    <a:pt x="179737" y="850106"/>
                  </a:lnTo>
                  <a:lnTo>
                    <a:pt x="180689" y="851154"/>
                  </a:lnTo>
                  <a:lnTo>
                    <a:pt x="180689" y="851154"/>
                  </a:lnTo>
                  <a:lnTo>
                    <a:pt x="181642" y="852202"/>
                  </a:lnTo>
                  <a:lnTo>
                    <a:pt x="181642" y="852202"/>
                  </a:lnTo>
                  <a:lnTo>
                    <a:pt x="182594" y="853154"/>
                  </a:lnTo>
                  <a:lnTo>
                    <a:pt x="182594" y="853154"/>
                  </a:lnTo>
                  <a:lnTo>
                    <a:pt x="183546" y="854107"/>
                  </a:lnTo>
                  <a:lnTo>
                    <a:pt x="183546" y="854107"/>
                  </a:lnTo>
                  <a:lnTo>
                    <a:pt x="184595" y="855059"/>
                  </a:lnTo>
                  <a:lnTo>
                    <a:pt x="184595" y="855059"/>
                  </a:lnTo>
                  <a:lnTo>
                    <a:pt x="185642" y="856011"/>
                  </a:lnTo>
                  <a:lnTo>
                    <a:pt x="185642" y="856011"/>
                  </a:lnTo>
                  <a:lnTo>
                    <a:pt x="186690" y="856869"/>
                  </a:lnTo>
                  <a:lnTo>
                    <a:pt x="186690" y="856869"/>
                  </a:lnTo>
                  <a:cubicBezTo>
                    <a:pt x="187071" y="857155"/>
                    <a:pt x="187452" y="857440"/>
                    <a:pt x="187737" y="857726"/>
                  </a:cubicBezTo>
                  <a:lnTo>
                    <a:pt x="187737" y="857726"/>
                  </a:lnTo>
                  <a:cubicBezTo>
                    <a:pt x="188119" y="858012"/>
                    <a:pt x="188500" y="858298"/>
                    <a:pt x="188786" y="858583"/>
                  </a:cubicBezTo>
                  <a:lnTo>
                    <a:pt x="188786" y="858583"/>
                  </a:lnTo>
                  <a:lnTo>
                    <a:pt x="189929" y="859441"/>
                  </a:lnTo>
                  <a:lnTo>
                    <a:pt x="189929" y="859441"/>
                  </a:lnTo>
                  <a:lnTo>
                    <a:pt x="191071" y="860202"/>
                  </a:lnTo>
                  <a:lnTo>
                    <a:pt x="191071" y="860202"/>
                  </a:lnTo>
                  <a:lnTo>
                    <a:pt x="192214" y="860965"/>
                  </a:lnTo>
                  <a:lnTo>
                    <a:pt x="192214" y="860965"/>
                  </a:lnTo>
                  <a:lnTo>
                    <a:pt x="193357" y="861727"/>
                  </a:lnTo>
                  <a:lnTo>
                    <a:pt x="193357" y="861727"/>
                  </a:lnTo>
                  <a:lnTo>
                    <a:pt x="194596" y="862394"/>
                  </a:lnTo>
                  <a:lnTo>
                    <a:pt x="194596" y="862394"/>
                  </a:lnTo>
                  <a:lnTo>
                    <a:pt x="195834" y="863060"/>
                  </a:lnTo>
                  <a:lnTo>
                    <a:pt x="195834" y="863060"/>
                  </a:lnTo>
                  <a:lnTo>
                    <a:pt x="197072" y="863727"/>
                  </a:lnTo>
                  <a:lnTo>
                    <a:pt x="197072" y="863727"/>
                  </a:lnTo>
                  <a:lnTo>
                    <a:pt x="198311" y="864393"/>
                  </a:lnTo>
                  <a:lnTo>
                    <a:pt x="198311" y="864393"/>
                  </a:lnTo>
                  <a:lnTo>
                    <a:pt x="199549" y="864965"/>
                  </a:lnTo>
                  <a:lnTo>
                    <a:pt x="199549" y="864965"/>
                  </a:lnTo>
                  <a:cubicBezTo>
                    <a:pt x="199930" y="865156"/>
                    <a:pt x="200406" y="865346"/>
                    <a:pt x="200787" y="865536"/>
                  </a:cubicBezTo>
                  <a:lnTo>
                    <a:pt x="200787" y="865536"/>
                  </a:lnTo>
                  <a:lnTo>
                    <a:pt x="202120" y="866109"/>
                  </a:lnTo>
                  <a:lnTo>
                    <a:pt x="202120" y="866109"/>
                  </a:lnTo>
                  <a:lnTo>
                    <a:pt x="203454" y="866585"/>
                  </a:lnTo>
                  <a:lnTo>
                    <a:pt x="203454" y="866585"/>
                  </a:lnTo>
                  <a:lnTo>
                    <a:pt x="204788" y="867061"/>
                  </a:lnTo>
                  <a:lnTo>
                    <a:pt x="204788" y="867061"/>
                  </a:lnTo>
                  <a:lnTo>
                    <a:pt x="206121" y="867537"/>
                  </a:lnTo>
                  <a:lnTo>
                    <a:pt x="206121" y="867537"/>
                  </a:lnTo>
                  <a:lnTo>
                    <a:pt x="207454" y="867918"/>
                  </a:lnTo>
                  <a:lnTo>
                    <a:pt x="207454" y="867918"/>
                  </a:lnTo>
                  <a:lnTo>
                    <a:pt x="208788" y="868299"/>
                  </a:lnTo>
                  <a:lnTo>
                    <a:pt x="208788" y="868299"/>
                  </a:lnTo>
                  <a:lnTo>
                    <a:pt x="210121" y="868680"/>
                  </a:lnTo>
                  <a:lnTo>
                    <a:pt x="210121" y="868680"/>
                  </a:lnTo>
                  <a:lnTo>
                    <a:pt x="211550" y="868966"/>
                  </a:lnTo>
                  <a:lnTo>
                    <a:pt x="211550" y="868966"/>
                  </a:lnTo>
                  <a:cubicBezTo>
                    <a:pt x="212027" y="869061"/>
                    <a:pt x="212503" y="869156"/>
                    <a:pt x="212979" y="869251"/>
                  </a:cubicBezTo>
                  <a:lnTo>
                    <a:pt x="212979" y="869251"/>
                  </a:lnTo>
                  <a:lnTo>
                    <a:pt x="214408" y="869537"/>
                  </a:lnTo>
                  <a:lnTo>
                    <a:pt x="214408" y="869537"/>
                  </a:lnTo>
                  <a:lnTo>
                    <a:pt x="215836" y="869727"/>
                  </a:lnTo>
                  <a:lnTo>
                    <a:pt x="215836" y="869727"/>
                  </a:lnTo>
                  <a:lnTo>
                    <a:pt x="217265" y="869918"/>
                  </a:lnTo>
                  <a:lnTo>
                    <a:pt x="217265" y="869918"/>
                  </a:lnTo>
                  <a:lnTo>
                    <a:pt x="218694" y="870013"/>
                  </a:lnTo>
                  <a:lnTo>
                    <a:pt x="218694" y="870013"/>
                  </a:lnTo>
                  <a:lnTo>
                    <a:pt x="220123" y="870109"/>
                  </a:lnTo>
                  <a:lnTo>
                    <a:pt x="220123" y="870109"/>
                  </a:lnTo>
                  <a:lnTo>
                    <a:pt x="220599" y="870109"/>
                  </a:lnTo>
                  <a:cubicBezTo>
                    <a:pt x="221646" y="870109"/>
                    <a:pt x="222599" y="870204"/>
                    <a:pt x="223742" y="870204"/>
                  </a:cubicBezTo>
                  <a:lnTo>
                    <a:pt x="236505" y="870204"/>
                  </a:lnTo>
                  <a:lnTo>
                    <a:pt x="251270" y="870204"/>
                  </a:lnTo>
                  <a:cubicBezTo>
                    <a:pt x="295846" y="870204"/>
                    <a:pt x="332232" y="906590"/>
                    <a:pt x="332232" y="951167"/>
                  </a:cubicBezTo>
                  <a:lnTo>
                    <a:pt x="332232" y="1014508"/>
                  </a:lnTo>
                  <a:lnTo>
                    <a:pt x="332232" y="1109472"/>
                  </a:lnTo>
                  <a:lnTo>
                    <a:pt x="332232" y="1112615"/>
                  </a:lnTo>
                  <a:cubicBezTo>
                    <a:pt x="332232" y="1144238"/>
                    <a:pt x="358140" y="1170242"/>
                    <a:pt x="389858" y="1170242"/>
                  </a:cubicBezTo>
                  <a:lnTo>
                    <a:pt x="564737" y="1170242"/>
                  </a:lnTo>
                  <a:cubicBezTo>
                    <a:pt x="596455" y="1170242"/>
                    <a:pt x="622363" y="1144333"/>
                    <a:pt x="622363" y="1112615"/>
                  </a:cubicBezTo>
                  <a:lnTo>
                    <a:pt x="622363" y="1104519"/>
                  </a:lnTo>
                  <a:lnTo>
                    <a:pt x="624364" y="600646"/>
                  </a:lnTo>
                  <a:cubicBezTo>
                    <a:pt x="623983" y="579501"/>
                    <a:pt x="613696" y="559403"/>
                    <a:pt x="572928" y="559403"/>
                  </a:cubicBezTo>
                  <a:lnTo>
                    <a:pt x="529494" y="559403"/>
                  </a:lnTo>
                  <a:cubicBezTo>
                    <a:pt x="497777" y="559403"/>
                    <a:pt x="471868" y="533495"/>
                    <a:pt x="471868" y="501777"/>
                  </a:cubicBezTo>
                  <a:lnTo>
                    <a:pt x="471868" y="481774"/>
                  </a:lnTo>
                  <a:cubicBezTo>
                    <a:pt x="471868" y="450056"/>
                    <a:pt x="497777" y="424148"/>
                    <a:pt x="529494" y="424148"/>
                  </a:cubicBezTo>
                  <a:cubicBezTo>
                    <a:pt x="649034" y="424148"/>
                    <a:pt x="767810" y="423100"/>
                    <a:pt x="888302" y="423100"/>
                  </a:cubicBezTo>
                  <a:cubicBezTo>
                    <a:pt x="920019" y="423100"/>
                    <a:pt x="945928" y="397192"/>
                    <a:pt x="945928" y="365474"/>
                  </a:cubicBezTo>
                  <a:lnTo>
                    <a:pt x="945928" y="208312"/>
                  </a:lnTo>
                  <a:cubicBezTo>
                    <a:pt x="945928" y="205359"/>
                    <a:pt x="945928" y="202501"/>
                    <a:pt x="945452" y="202025"/>
                  </a:cubicBezTo>
                  <a:lnTo>
                    <a:pt x="945452" y="0"/>
                  </a:lnTo>
                  <a:lnTo>
                    <a:pt x="857726" y="0"/>
                  </a:lnTo>
                  <a:cubicBezTo>
                    <a:pt x="831818" y="0"/>
                    <a:pt x="809720" y="17431"/>
                    <a:pt x="802577" y="41053"/>
                  </a:cubicBezTo>
                  <a:lnTo>
                    <a:pt x="802577" y="83058"/>
                  </a:lnTo>
                  <a:cubicBezTo>
                    <a:pt x="802577" y="114681"/>
                    <a:pt x="776668" y="140684"/>
                    <a:pt x="744950" y="140684"/>
                  </a:cubicBezTo>
                  <a:lnTo>
                    <a:pt x="635508" y="140684"/>
                  </a:lnTo>
                  <a:lnTo>
                    <a:pt x="635508" y="230505"/>
                  </a:lnTo>
                  <a:cubicBezTo>
                    <a:pt x="635508" y="262128"/>
                    <a:pt x="609600" y="288131"/>
                    <a:pt x="577882" y="288131"/>
                  </a:cubicBezTo>
                  <a:lnTo>
                    <a:pt x="168402" y="288131"/>
                  </a:lnTo>
                  <a:close/>
                  <a:moveTo>
                    <a:pt x="165640" y="812483"/>
                  </a:moveTo>
                  <a:lnTo>
                    <a:pt x="165640" y="812483"/>
                  </a:lnTo>
                  <a:lnTo>
                    <a:pt x="165640" y="812483"/>
                  </a:lnTo>
                  <a:lnTo>
                    <a:pt x="165640" y="812483"/>
                  </a:lnTo>
                  <a:close/>
                  <a:moveTo>
                    <a:pt x="0" y="664083"/>
                  </a:moveTo>
                  <a:lnTo>
                    <a:pt x="0" y="664083"/>
                  </a:lnTo>
                  <a:lnTo>
                    <a:pt x="0" y="664083"/>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7" name="Freeform: Shape 196">
              <a:extLst>
                <a:ext uri="{FF2B5EF4-FFF2-40B4-BE49-F238E27FC236}">
                  <a16:creationId xmlns:a16="http://schemas.microsoft.com/office/drawing/2014/main" id="{8689E83A-946B-4ABB-8201-E09BE6568FDA}"/>
                </a:ext>
              </a:extLst>
            </p:cNvPr>
            <p:cNvSpPr/>
            <p:nvPr/>
          </p:nvSpPr>
          <p:spPr>
            <a:xfrm>
              <a:off x="5763689" y="4552457"/>
              <a:ext cx="678846" cy="1020508"/>
            </a:xfrm>
            <a:custGeom>
              <a:avLst/>
              <a:gdLst>
                <a:gd name="connsiteX0" fmla="*/ 374332 w 678846"/>
                <a:gd name="connsiteY0" fmla="*/ 1020509 h 1020508"/>
                <a:gd name="connsiteX1" fmla="*/ 678847 w 678846"/>
                <a:gd name="connsiteY1" fmla="*/ 1020509 h 1020508"/>
                <a:gd name="connsiteX2" fmla="*/ 678847 w 678846"/>
                <a:gd name="connsiteY2" fmla="*/ 0 h 1020508"/>
                <a:gd name="connsiteX3" fmla="*/ 544925 w 678846"/>
                <a:gd name="connsiteY3" fmla="*/ 0 h 1020508"/>
                <a:gd name="connsiteX4" fmla="*/ 474916 w 678846"/>
                <a:gd name="connsiteY4" fmla="*/ 70009 h 1020508"/>
                <a:gd name="connsiteX5" fmla="*/ 474916 w 678846"/>
                <a:gd name="connsiteY5" fmla="*/ 153258 h 1020508"/>
                <a:gd name="connsiteX6" fmla="*/ 234410 w 678846"/>
                <a:gd name="connsiteY6" fmla="*/ 153258 h 1020508"/>
                <a:gd name="connsiteX7" fmla="*/ 164402 w 678846"/>
                <a:gd name="connsiteY7" fmla="*/ 223266 h 1020508"/>
                <a:gd name="connsiteX8" fmla="*/ 164402 w 678846"/>
                <a:gd name="connsiteY8" fmla="*/ 284893 h 1020508"/>
                <a:gd name="connsiteX9" fmla="*/ 70009 w 678846"/>
                <a:gd name="connsiteY9" fmla="*/ 284893 h 1020508"/>
                <a:gd name="connsiteX10" fmla="*/ 0 w 678846"/>
                <a:gd name="connsiteY10" fmla="*/ 354902 h 1020508"/>
                <a:gd name="connsiteX11" fmla="*/ 0 w 678846"/>
                <a:gd name="connsiteY11" fmla="*/ 662845 h 1020508"/>
                <a:gd name="connsiteX12" fmla="*/ 70009 w 678846"/>
                <a:gd name="connsiteY12" fmla="*/ 732854 h 1020508"/>
                <a:gd name="connsiteX13" fmla="*/ 122682 w 678846"/>
                <a:gd name="connsiteY13" fmla="*/ 732854 h 1020508"/>
                <a:gd name="connsiteX14" fmla="*/ 164402 w 678846"/>
                <a:gd name="connsiteY14" fmla="*/ 777145 h 1020508"/>
                <a:gd name="connsiteX15" fmla="*/ 164402 w 678846"/>
                <a:gd name="connsiteY15" fmla="*/ 806292 h 1020508"/>
                <a:gd name="connsiteX16" fmla="*/ 234410 w 678846"/>
                <a:gd name="connsiteY16" fmla="*/ 876300 h 1020508"/>
                <a:gd name="connsiteX17" fmla="*/ 316706 w 678846"/>
                <a:gd name="connsiteY17" fmla="*/ 876300 h 1020508"/>
                <a:gd name="connsiteX18" fmla="*/ 316706 w 678846"/>
                <a:gd name="connsiteY18" fmla="*/ 962692 h 1020508"/>
                <a:gd name="connsiteX19" fmla="*/ 374332 w 678846"/>
                <a:gd name="connsiteY19" fmla="*/ 1020509 h 102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8846" h="1020508">
                  <a:moveTo>
                    <a:pt x="374332" y="1020509"/>
                  </a:moveTo>
                  <a:lnTo>
                    <a:pt x="678847" y="1020509"/>
                  </a:lnTo>
                  <a:lnTo>
                    <a:pt x="678847" y="0"/>
                  </a:lnTo>
                  <a:lnTo>
                    <a:pt x="544925" y="0"/>
                  </a:lnTo>
                  <a:cubicBezTo>
                    <a:pt x="506444" y="0"/>
                    <a:pt x="474916" y="31528"/>
                    <a:pt x="474916" y="70009"/>
                  </a:cubicBezTo>
                  <a:lnTo>
                    <a:pt x="474916" y="153258"/>
                  </a:lnTo>
                  <a:lnTo>
                    <a:pt x="234410" y="153258"/>
                  </a:lnTo>
                  <a:cubicBezTo>
                    <a:pt x="195929" y="153258"/>
                    <a:pt x="164402" y="184785"/>
                    <a:pt x="164402" y="223266"/>
                  </a:cubicBezTo>
                  <a:lnTo>
                    <a:pt x="164402" y="284893"/>
                  </a:lnTo>
                  <a:lnTo>
                    <a:pt x="70009" y="284893"/>
                  </a:lnTo>
                  <a:cubicBezTo>
                    <a:pt x="31528" y="284893"/>
                    <a:pt x="0" y="316421"/>
                    <a:pt x="0" y="354902"/>
                  </a:cubicBezTo>
                  <a:lnTo>
                    <a:pt x="0" y="662845"/>
                  </a:lnTo>
                  <a:cubicBezTo>
                    <a:pt x="0" y="701326"/>
                    <a:pt x="31528" y="732854"/>
                    <a:pt x="70009" y="732854"/>
                  </a:cubicBezTo>
                  <a:lnTo>
                    <a:pt x="122682" y="732854"/>
                  </a:lnTo>
                  <a:cubicBezTo>
                    <a:pt x="149066" y="734854"/>
                    <a:pt x="165545" y="754475"/>
                    <a:pt x="164402" y="777145"/>
                  </a:cubicBezTo>
                  <a:lnTo>
                    <a:pt x="164402" y="806292"/>
                  </a:lnTo>
                  <a:cubicBezTo>
                    <a:pt x="164402" y="844772"/>
                    <a:pt x="195929" y="876300"/>
                    <a:pt x="234410" y="876300"/>
                  </a:cubicBezTo>
                  <a:lnTo>
                    <a:pt x="316706" y="876300"/>
                  </a:lnTo>
                  <a:lnTo>
                    <a:pt x="316706" y="962692"/>
                  </a:lnTo>
                  <a:cubicBezTo>
                    <a:pt x="316706" y="994600"/>
                    <a:pt x="342615" y="1020509"/>
                    <a:pt x="374332" y="1020509"/>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8" name="Freeform: Shape 197">
              <a:extLst>
                <a:ext uri="{FF2B5EF4-FFF2-40B4-BE49-F238E27FC236}">
                  <a16:creationId xmlns:a16="http://schemas.microsoft.com/office/drawing/2014/main" id="{DC63CD5D-D5F2-4A34-8958-0A5B571439E7}"/>
                </a:ext>
              </a:extLst>
            </p:cNvPr>
            <p:cNvSpPr/>
            <p:nvPr/>
          </p:nvSpPr>
          <p:spPr>
            <a:xfrm>
              <a:off x="5282867" y="4139834"/>
              <a:ext cx="864774" cy="563117"/>
            </a:xfrm>
            <a:custGeom>
              <a:avLst/>
              <a:gdLst>
                <a:gd name="connsiteX0" fmla="*/ 0 w 864774"/>
                <a:gd name="connsiteY0" fmla="*/ 208979 h 563117"/>
                <a:gd name="connsiteX1" fmla="*/ 0 w 864774"/>
                <a:gd name="connsiteY1" fmla="*/ 563118 h 563117"/>
                <a:gd name="connsiteX2" fmla="*/ 101251 w 864774"/>
                <a:gd name="connsiteY2" fmla="*/ 563118 h 563117"/>
                <a:gd name="connsiteX3" fmla="*/ 158877 w 864774"/>
                <a:gd name="connsiteY3" fmla="*/ 505492 h 563117"/>
                <a:gd name="connsiteX4" fmla="*/ 158877 w 864774"/>
                <a:gd name="connsiteY4" fmla="*/ 415671 h 563117"/>
                <a:gd name="connsiteX5" fmla="*/ 268319 w 864774"/>
                <a:gd name="connsiteY5" fmla="*/ 415671 h 563117"/>
                <a:gd name="connsiteX6" fmla="*/ 325945 w 864774"/>
                <a:gd name="connsiteY6" fmla="*/ 358045 h 563117"/>
                <a:gd name="connsiteX7" fmla="*/ 325945 w 864774"/>
                <a:gd name="connsiteY7" fmla="*/ 321564 h 563117"/>
                <a:gd name="connsiteX8" fmla="*/ 381095 w 864774"/>
                <a:gd name="connsiteY8" fmla="*/ 280511 h 563117"/>
                <a:gd name="connsiteX9" fmla="*/ 864775 w 864774"/>
                <a:gd name="connsiteY9" fmla="*/ 280416 h 563117"/>
                <a:gd name="connsiteX10" fmla="*/ 864775 w 864774"/>
                <a:gd name="connsiteY10" fmla="*/ 278416 h 563117"/>
                <a:gd name="connsiteX11" fmla="*/ 856679 w 864774"/>
                <a:gd name="connsiteY11" fmla="*/ 278416 h 563117"/>
                <a:gd name="connsiteX12" fmla="*/ 799052 w 864774"/>
                <a:gd name="connsiteY12" fmla="*/ 220789 h 563117"/>
                <a:gd name="connsiteX13" fmla="*/ 799052 w 864774"/>
                <a:gd name="connsiteY13" fmla="*/ 1143 h 563117"/>
                <a:gd name="connsiteX14" fmla="*/ 786575 w 864774"/>
                <a:gd name="connsiteY14" fmla="*/ 0 h 563117"/>
                <a:gd name="connsiteX15" fmla="*/ 453580 w 864774"/>
                <a:gd name="connsiteY15" fmla="*/ 0 h 563117"/>
                <a:gd name="connsiteX16" fmla="*/ 404050 w 864774"/>
                <a:gd name="connsiteY16" fmla="*/ 0 h 563117"/>
                <a:gd name="connsiteX17" fmla="*/ 288703 w 864774"/>
                <a:gd name="connsiteY17" fmla="*/ 0 h 563117"/>
                <a:gd name="connsiteX18" fmla="*/ 218884 w 864774"/>
                <a:gd name="connsiteY18" fmla="*/ 64389 h 563117"/>
                <a:gd name="connsiteX19" fmla="*/ 138113 w 864774"/>
                <a:gd name="connsiteY19" fmla="*/ 138874 h 563117"/>
                <a:gd name="connsiteX20" fmla="*/ 69913 w 864774"/>
                <a:gd name="connsiteY20" fmla="*/ 138874 h 563117"/>
                <a:gd name="connsiteX21" fmla="*/ 0 w 864774"/>
                <a:gd name="connsiteY21" fmla="*/ 208979 h 56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64774" h="563117">
                  <a:moveTo>
                    <a:pt x="0" y="208979"/>
                  </a:moveTo>
                  <a:lnTo>
                    <a:pt x="0" y="563118"/>
                  </a:lnTo>
                  <a:lnTo>
                    <a:pt x="101251" y="563118"/>
                  </a:lnTo>
                  <a:cubicBezTo>
                    <a:pt x="132969" y="563118"/>
                    <a:pt x="158877" y="537210"/>
                    <a:pt x="158877" y="505492"/>
                  </a:cubicBezTo>
                  <a:lnTo>
                    <a:pt x="158877" y="415671"/>
                  </a:lnTo>
                  <a:lnTo>
                    <a:pt x="268319" y="415671"/>
                  </a:lnTo>
                  <a:cubicBezTo>
                    <a:pt x="300038" y="415671"/>
                    <a:pt x="325945" y="389763"/>
                    <a:pt x="325945" y="358045"/>
                  </a:cubicBezTo>
                  <a:lnTo>
                    <a:pt x="325945" y="321564"/>
                  </a:lnTo>
                  <a:cubicBezTo>
                    <a:pt x="333089" y="297847"/>
                    <a:pt x="355187" y="280511"/>
                    <a:pt x="381095" y="280511"/>
                  </a:cubicBezTo>
                  <a:cubicBezTo>
                    <a:pt x="546449" y="280511"/>
                    <a:pt x="390430" y="280416"/>
                    <a:pt x="864775" y="280416"/>
                  </a:cubicBezTo>
                  <a:lnTo>
                    <a:pt x="864775" y="278416"/>
                  </a:lnTo>
                  <a:lnTo>
                    <a:pt x="856679" y="278416"/>
                  </a:lnTo>
                  <a:cubicBezTo>
                    <a:pt x="825055" y="278416"/>
                    <a:pt x="799052" y="252508"/>
                    <a:pt x="799052" y="220789"/>
                  </a:cubicBezTo>
                  <a:lnTo>
                    <a:pt x="799052" y="1143"/>
                  </a:lnTo>
                  <a:cubicBezTo>
                    <a:pt x="795052" y="381"/>
                    <a:pt x="790860" y="0"/>
                    <a:pt x="786575" y="0"/>
                  </a:cubicBezTo>
                  <a:lnTo>
                    <a:pt x="453580" y="0"/>
                  </a:lnTo>
                  <a:lnTo>
                    <a:pt x="404050" y="0"/>
                  </a:lnTo>
                  <a:lnTo>
                    <a:pt x="288703" y="0"/>
                  </a:lnTo>
                  <a:cubicBezTo>
                    <a:pt x="252126" y="0"/>
                    <a:pt x="221742" y="28480"/>
                    <a:pt x="218884" y="64389"/>
                  </a:cubicBezTo>
                  <a:cubicBezTo>
                    <a:pt x="215551" y="106585"/>
                    <a:pt x="180499" y="138874"/>
                    <a:pt x="138113" y="138874"/>
                  </a:cubicBezTo>
                  <a:lnTo>
                    <a:pt x="69913" y="138874"/>
                  </a:lnTo>
                  <a:cubicBezTo>
                    <a:pt x="31528" y="138970"/>
                    <a:pt x="0" y="170497"/>
                    <a:pt x="0" y="208979"/>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199" name="Freeform: Shape 198">
              <a:extLst>
                <a:ext uri="{FF2B5EF4-FFF2-40B4-BE49-F238E27FC236}">
                  <a16:creationId xmlns:a16="http://schemas.microsoft.com/office/drawing/2014/main" id="{3AE89A28-1388-4F7E-883A-191A136A889D}"/>
                </a:ext>
              </a:extLst>
            </p:cNvPr>
            <p:cNvSpPr/>
            <p:nvPr/>
          </p:nvSpPr>
          <p:spPr>
            <a:xfrm>
              <a:off x="4017848" y="3391550"/>
              <a:ext cx="1149861" cy="437387"/>
            </a:xfrm>
            <a:custGeom>
              <a:avLst/>
              <a:gdLst>
                <a:gd name="connsiteX0" fmla="*/ 16292 w 1149861"/>
                <a:gd name="connsiteY0" fmla="*/ 437388 h 437387"/>
                <a:gd name="connsiteX1" fmla="*/ 927834 w 1149861"/>
                <a:gd name="connsiteY1" fmla="*/ 437388 h 437387"/>
                <a:gd name="connsiteX2" fmla="*/ 985460 w 1149861"/>
                <a:gd name="connsiteY2" fmla="*/ 379762 h 437387"/>
                <a:gd name="connsiteX3" fmla="*/ 985460 w 1149861"/>
                <a:gd name="connsiteY3" fmla="*/ 216217 h 437387"/>
                <a:gd name="connsiteX4" fmla="*/ 1066423 w 1149861"/>
                <a:gd name="connsiteY4" fmla="*/ 135255 h 437387"/>
                <a:gd name="connsiteX5" fmla="*/ 1092236 w 1149861"/>
                <a:gd name="connsiteY5" fmla="*/ 135255 h 437387"/>
                <a:gd name="connsiteX6" fmla="*/ 1149862 w 1149861"/>
                <a:gd name="connsiteY6" fmla="*/ 77629 h 437387"/>
                <a:gd name="connsiteX7" fmla="*/ 1149862 w 1149861"/>
                <a:gd name="connsiteY7" fmla="*/ 57626 h 437387"/>
                <a:gd name="connsiteX8" fmla="*/ 1092236 w 1149861"/>
                <a:gd name="connsiteY8" fmla="*/ 0 h 437387"/>
                <a:gd name="connsiteX9" fmla="*/ 927834 w 1149861"/>
                <a:gd name="connsiteY9" fmla="*/ 0 h 437387"/>
                <a:gd name="connsiteX10" fmla="*/ 698662 w 1149861"/>
                <a:gd name="connsiteY10" fmla="*/ 0 h 437387"/>
                <a:gd name="connsiteX11" fmla="*/ 641322 w 1149861"/>
                <a:gd name="connsiteY11" fmla="*/ 71056 h 437387"/>
                <a:gd name="connsiteX12" fmla="*/ 571504 w 1149861"/>
                <a:gd name="connsiteY12" fmla="*/ 135446 h 437387"/>
                <a:gd name="connsiteX13" fmla="*/ 456156 w 1149861"/>
                <a:gd name="connsiteY13" fmla="*/ 135446 h 437387"/>
                <a:gd name="connsiteX14" fmla="*/ 406626 w 1149861"/>
                <a:gd name="connsiteY14" fmla="*/ 135446 h 437387"/>
                <a:gd name="connsiteX15" fmla="*/ 165262 w 1149861"/>
                <a:gd name="connsiteY15" fmla="*/ 135446 h 437387"/>
                <a:gd name="connsiteX16" fmla="*/ 165262 w 1149861"/>
                <a:gd name="connsiteY16" fmla="*/ 232696 h 437387"/>
                <a:gd name="connsiteX17" fmla="*/ 107636 w 1149861"/>
                <a:gd name="connsiteY17" fmla="*/ 290322 h 437387"/>
                <a:gd name="connsiteX18" fmla="*/ 72775 w 1149861"/>
                <a:gd name="connsiteY18" fmla="*/ 290322 h 437387"/>
                <a:gd name="connsiteX19" fmla="*/ 99 w 1149861"/>
                <a:gd name="connsiteY19" fmla="*/ 366998 h 437387"/>
                <a:gd name="connsiteX20" fmla="*/ 99 w 1149861"/>
                <a:gd name="connsiteY20" fmla="*/ 435007 h 437387"/>
                <a:gd name="connsiteX21" fmla="*/ 16292 w 1149861"/>
                <a:gd name="connsiteY21" fmla="*/ 437388 h 43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49861" h="437387">
                  <a:moveTo>
                    <a:pt x="16292" y="437388"/>
                  </a:moveTo>
                  <a:lnTo>
                    <a:pt x="927834" y="437388"/>
                  </a:lnTo>
                  <a:cubicBezTo>
                    <a:pt x="959552" y="437388"/>
                    <a:pt x="985460" y="411480"/>
                    <a:pt x="985460" y="379762"/>
                  </a:cubicBezTo>
                  <a:lnTo>
                    <a:pt x="985460" y="216217"/>
                  </a:lnTo>
                  <a:cubicBezTo>
                    <a:pt x="985460" y="171640"/>
                    <a:pt x="1021846" y="135255"/>
                    <a:pt x="1066423" y="135255"/>
                  </a:cubicBezTo>
                  <a:lnTo>
                    <a:pt x="1092236" y="135255"/>
                  </a:lnTo>
                  <a:cubicBezTo>
                    <a:pt x="1123954" y="135255"/>
                    <a:pt x="1149862" y="109347"/>
                    <a:pt x="1149862" y="77629"/>
                  </a:cubicBezTo>
                  <a:lnTo>
                    <a:pt x="1149862" y="57626"/>
                  </a:lnTo>
                  <a:cubicBezTo>
                    <a:pt x="1149862" y="25908"/>
                    <a:pt x="1123954" y="0"/>
                    <a:pt x="1092236" y="0"/>
                  </a:cubicBezTo>
                  <a:lnTo>
                    <a:pt x="927834" y="0"/>
                  </a:lnTo>
                  <a:lnTo>
                    <a:pt x="698662" y="0"/>
                  </a:lnTo>
                  <a:cubicBezTo>
                    <a:pt x="667420" y="9334"/>
                    <a:pt x="644084" y="36957"/>
                    <a:pt x="641322" y="71056"/>
                  </a:cubicBezTo>
                  <a:cubicBezTo>
                    <a:pt x="638465" y="106966"/>
                    <a:pt x="608175" y="135446"/>
                    <a:pt x="571504" y="135446"/>
                  </a:cubicBezTo>
                  <a:lnTo>
                    <a:pt x="456156" y="135446"/>
                  </a:lnTo>
                  <a:lnTo>
                    <a:pt x="406626" y="135446"/>
                  </a:lnTo>
                  <a:lnTo>
                    <a:pt x="165262" y="135446"/>
                  </a:lnTo>
                  <a:lnTo>
                    <a:pt x="165262" y="232696"/>
                  </a:lnTo>
                  <a:cubicBezTo>
                    <a:pt x="165262" y="264414"/>
                    <a:pt x="139354" y="290322"/>
                    <a:pt x="107636" y="290322"/>
                  </a:cubicBezTo>
                  <a:lnTo>
                    <a:pt x="72775" y="290322"/>
                  </a:lnTo>
                  <a:cubicBezTo>
                    <a:pt x="16482" y="290322"/>
                    <a:pt x="-1520" y="345376"/>
                    <a:pt x="99" y="366998"/>
                  </a:cubicBezTo>
                  <a:lnTo>
                    <a:pt x="99" y="435007"/>
                  </a:lnTo>
                  <a:cubicBezTo>
                    <a:pt x="5338" y="436626"/>
                    <a:pt x="10672" y="437388"/>
                    <a:pt x="16292" y="437388"/>
                  </a:cubicBez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0" name="Freeform: Shape 199">
              <a:extLst>
                <a:ext uri="{FF2B5EF4-FFF2-40B4-BE49-F238E27FC236}">
                  <a16:creationId xmlns:a16="http://schemas.microsoft.com/office/drawing/2014/main" id="{F50403AD-6617-4BA1-BC4B-2589D5F0A0BF}"/>
                </a:ext>
              </a:extLst>
            </p:cNvPr>
            <p:cNvSpPr/>
            <p:nvPr/>
          </p:nvSpPr>
          <p:spPr>
            <a:xfrm>
              <a:off x="4975781" y="4445015"/>
              <a:ext cx="307848" cy="259556"/>
            </a:xfrm>
            <a:custGeom>
              <a:avLst/>
              <a:gdLst>
                <a:gd name="connsiteX0" fmla="*/ 115157 w 307848"/>
                <a:gd name="connsiteY0" fmla="*/ 0 h 259556"/>
                <a:gd name="connsiteX1" fmla="*/ 0 w 307848"/>
                <a:gd name="connsiteY1" fmla="*/ 114300 h 259556"/>
                <a:gd name="connsiteX2" fmla="*/ 0 w 307848"/>
                <a:gd name="connsiteY2" fmla="*/ 259556 h 259556"/>
                <a:gd name="connsiteX3" fmla="*/ 115157 w 307848"/>
                <a:gd name="connsiteY3" fmla="*/ 259556 h 259556"/>
                <a:gd name="connsiteX4" fmla="*/ 154305 w 307848"/>
                <a:gd name="connsiteY4" fmla="*/ 259556 h 259556"/>
                <a:gd name="connsiteX5" fmla="*/ 307848 w 307848"/>
                <a:gd name="connsiteY5" fmla="*/ 259556 h 259556"/>
                <a:gd name="connsiteX6" fmla="*/ 307848 w 307848"/>
                <a:gd name="connsiteY6" fmla="*/ 0 h 259556"/>
                <a:gd name="connsiteX7" fmla="*/ 115157 w 307848"/>
                <a:gd name="connsiteY7" fmla="*/ 0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848" h="259556">
                  <a:moveTo>
                    <a:pt x="115157" y="0"/>
                  </a:moveTo>
                  <a:cubicBezTo>
                    <a:pt x="51816" y="0"/>
                    <a:pt x="0" y="51435"/>
                    <a:pt x="0" y="114300"/>
                  </a:cubicBezTo>
                  <a:lnTo>
                    <a:pt x="0" y="259556"/>
                  </a:lnTo>
                  <a:lnTo>
                    <a:pt x="115157" y="259556"/>
                  </a:lnTo>
                  <a:lnTo>
                    <a:pt x="154305" y="259556"/>
                  </a:lnTo>
                  <a:lnTo>
                    <a:pt x="307848" y="259556"/>
                  </a:lnTo>
                  <a:lnTo>
                    <a:pt x="307848" y="0"/>
                  </a:lnTo>
                  <a:lnTo>
                    <a:pt x="115157"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1" name="Freeform: Shape 200">
              <a:extLst>
                <a:ext uri="{FF2B5EF4-FFF2-40B4-BE49-F238E27FC236}">
                  <a16:creationId xmlns:a16="http://schemas.microsoft.com/office/drawing/2014/main" id="{BA34FA4D-9EFF-4AEB-B417-247C1C1C3D6D}"/>
                </a:ext>
              </a:extLst>
            </p:cNvPr>
            <p:cNvSpPr/>
            <p:nvPr/>
          </p:nvSpPr>
          <p:spPr>
            <a:xfrm>
              <a:off x="4180063" y="3970003"/>
              <a:ext cx="470820" cy="419195"/>
            </a:xfrm>
            <a:custGeom>
              <a:avLst/>
              <a:gdLst>
                <a:gd name="connsiteX0" fmla="*/ 57626 w 470820"/>
                <a:gd name="connsiteY0" fmla="*/ 571 h 419195"/>
                <a:gd name="connsiteX1" fmla="*/ 0 w 470820"/>
                <a:gd name="connsiteY1" fmla="*/ 58198 h 419195"/>
                <a:gd name="connsiteX2" fmla="*/ 0 w 470820"/>
                <a:gd name="connsiteY2" fmla="*/ 78200 h 419195"/>
                <a:gd name="connsiteX3" fmla="*/ 57626 w 470820"/>
                <a:gd name="connsiteY3" fmla="*/ 135827 h 419195"/>
                <a:gd name="connsiteX4" fmla="*/ 72771 w 470820"/>
                <a:gd name="connsiteY4" fmla="*/ 135827 h 419195"/>
                <a:gd name="connsiteX5" fmla="*/ 155353 w 470820"/>
                <a:gd name="connsiteY5" fmla="*/ 205073 h 419195"/>
                <a:gd name="connsiteX6" fmla="*/ 157448 w 470820"/>
                <a:gd name="connsiteY6" fmla="*/ 319945 h 419195"/>
                <a:gd name="connsiteX7" fmla="*/ 158877 w 470820"/>
                <a:gd name="connsiteY7" fmla="*/ 325946 h 419195"/>
                <a:gd name="connsiteX8" fmla="*/ 158877 w 470820"/>
                <a:gd name="connsiteY8" fmla="*/ 347853 h 419195"/>
                <a:gd name="connsiteX9" fmla="*/ 230219 w 470820"/>
                <a:gd name="connsiteY9" fmla="*/ 419195 h 419195"/>
                <a:gd name="connsiteX10" fmla="*/ 293275 w 470820"/>
                <a:gd name="connsiteY10" fmla="*/ 419195 h 419195"/>
                <a:gd name="connsiteX11" fmla="*/ 293275 w 470820"/>
                <a:gd name="connsiteY11" fmla="*/ 418338 h 419195"/>
                <a:gd name="connsiteX12" fmla="*/ 382714 w 470820"/>
                <a:gd name="connsiteY12" fmla="*/ 418338 h 419195"/>
                <a:gd name="connsiteX13" fmla="*/ 470821 w 470820"/>
                <a:gd name="connsiteY13" fmla="*/ 330232 h 419195"/>
                <a:gd name="connsiteX14" fmla="*/ 470821 w 470820"/>
                <a:gd name="connsiteY14" fmla="*/ 0 h 419195"/>
                <a:gd name="connsiteX15" fmla="*/ 57626 w 470820"/>
                <a:gd name="connsiteY15" fmla="*/ 571 h 4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0820" h="419195">
                  <a:moveTo>
                    <a:pt x="57626" y="571"/>
                  </a:moveTo>
                  <a:cubicBezTo>
                    <a:pt x="25908" y="571"/>
                    <a:pt x="0" y="26479"/>
                    <a:pt x="0" y="58198"/>
                  </a:cubicBezTo>
                  <a:lnTo>
                    <a:pt x="0" y="78200"/>
                  </a:lnTo>
                  <a:cubicBezTo>
                    <a:pt x="0" y="109919"/>
                    <a:pt x="25908" y="135827"/>
                    <a:pt x="57626" y="135827"/>
                  </a:cubicBezTo>
                  <a:lnTo>
                    <a:pt x="72771" y="135827"/>
                  </a:lnTo>
                  <a:cubicBezTo>
                    <a:pt x="88011" y="136303"/>
                    <a:pt x="154114" y="133160"/>
                    <a:pt x="155353" y="205073"/>
                  </a:cubicBezTo>
                  <a:lnTo>
                    <a:pt x="157448" y="319945"/>
                  </a:lnTo>
                  <a:cubicBezTo>
                    <a:pt x="158020" y="321850"/>
                    <a:pt x="158496" y="323850"/>
                    <a:pt x="158877" y="325946"/>
                  </a:cubicBezTo>
                  <a:lnTo>
                    <a:pt x="158877" y="347853"/>
                  </a:lnTo>
                  <a:cubicBezTo>
                    <a:pt x="158877" y="387096"/>
                    <a:pt x="190976" y="419195"/>
                    <a:pt x="230219" y="419195"/>
                  </a:cubicBezTo>
                  <a:lnTo>
                    <a:pt x="293275" y="419195"/>
                  </a:lnTo>
                  <a:lnTo>
                    <a:pt x="293275" y="418338"/>
                  </a:lnTo>
                  <a:lnTo>
                    <a:pt x="382714" y="418338"/>
                  </a:lnTo>
                  <a:cubicBezTo>
                    <a:pt x="431197" y="418338"/>
                    <a:pt x="470821" y="378714"/>
                    <a:pt x="470821" y="330232"/>
                  </a:cubicBezTo>
                  <a:lnTo>
                    <a:pt x="470821" y="0"/>
                  </a:lnTo>
                  <a:lnTo>
                    <a:pt x="57626" y="571"/>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2" name="Freeform: Shape 201">
              <a:extLst>
                <a:ext uri="{FF2B5EF4-FFF2-40B4-BE49-F238E27FC236}">
                  <a16:creationId xmlns:a16="http://schemas.microsoft.com/office/drawing/2014/main" id="{53289D53-DB1C-467C-A726-63E1101D03BE}"/>
                </a:ext>
              </a:extLst>
            </p:cNvPr>
            <p:cNvSpPr/>
            <p:nvPr/>
          </p:nvSpPr>
          <p:spPr>
            <a:xfrm>
              <a:off x="5003118" y="3381263"/>
              <a:ext cx="1432559" cy="951547"/>
            </a:xfrm>
            <a:custGeom>
              <a:avLst/>
              <a:gdLst>
                <a:gd name="connsiteX0" fmla="*/ 1331309 w 1432559"/>
                <a:gd name="connsiteY0" fmla="*/ 122872 h 951547"/>
                <a:gd name="connsiteX1" fmla="*/ 1217009 w 1432559"/>
                <a:gd name="connsiteY1" fmla="*/ 8572 h 951547"/>
                <a:gd name="connsiteX2" fmla="*/ 1217009 w 1432559"/>
                <a:gd name="connsiteY2" fmla="*/ 0 h 951547"/>
                <a:gd name="connsiteX3" fmla="*/ 508921 w 1432559"/>
                <a:gd name="connsiteY3" fmla="*/ 0 h 951547"/>
                <a:gd name="connsiteX4" fmla="*/ 459391 w 1432559"/>
                <a:gd name="connsiteY4" fmla="*/ 0 h 951547"/>
                <a:gd name="connsiteX5" fmla="*/ 344043 w 1432559"/>
                <a:gd name="connsiteY5" fmla="*/ 0 h 951547"/>
                <a:gd name="connsiteX6" fmla="*/ 274225 w 1432559"/>
                <a:gd name="connsiteY6" fmla="*/ 64389 h 951547"/>
                <a:gd name="connsiteX7" fmla="*/ 193453 w 1432559"/>
                <a:gd name="connsiteY7" fmla="*/ 138875 h 951547"/>
                <a:gd name="connsiteX8" fmla="*/ 70009 w 1432559"/>
                <a:gd name="connsiteY8" fmla="*/ 138875 h 951547"/>
                <a:gd name="connsiteX9" fmla="*/ 0 w 1432559"/>
                <a:gd name="connsiteY9" fmla="*/ 208883 h 951547"/>
                <a:gd name="connsiteX10" fmla="*/ 0 w 1432559"/>
                <a:gd name="connsiteY10" fmla="*/ 447008 h 951547"/>
                <a:gd name="connsiteX11" fmla="*/ 222980 w 1432559"/>
                <a:gd name="connsiteY11" fmla="*/ 447008 h 951547"/>
                <a:gd name="connsiteX12" fmla="*/ 281749 w 1432559"/>
                <a:gd name="connsiteY12" fmla="*/ 505778 h 951547"/>
                <a:gd name="connsiteX13" fmla="*/ 281749 w 1432559"/>
                <a:gd name="connsiteY13" fmla="*/ 542258 h 951547"/>
                <a:gd name="connsiteX14" fmla="*/ 281749 w 1432559"/>
                <a:gd name="connsiteY14" fmla="*/ 951547 h 951547"/>
                <a:gd name="connsiteX15" fmla="*/ 349853 w 1432559"/>
                <a:gd name="connsiteY15" fmla="*/ 897446 h 951547"/>
                <a:gd name="connsiteX16" fmla="*/ 418052 w 1432559"/>
                <a:gd name="connsiteY16" fmla="*/ 897446 h 951547"/>
                <a:gd name="connsiteX17" fmla="*/ 498824 w 1432559"/>
                <a:gd name="connsiteY17" fmla="*/ 822960 h 951547"/>
                <a:gd name="connsiteX18" fmla="*/ 568643 w 1432559"/>
                <a:gd name="connsiteY18" fmla="*/ 758571 h 951547"/>
                <a:gd name="connsiteX19" fmla="*/ 683990 w 1432559"/>
                <a:gd name="connsiteY19" fmla="*/ 758571 h 951547"/>
                <a:gd name="connsiteX20" fmla="*/ 733520 w 1432559"/>
                <a:gd name="connsiteY20" fmla="*/ 758571 h 951547"/>
                <a:gd name="connsiteX21" fmla="*/ 1066514 w 1432559"/>
                <a:gd name="connsiteY21" fmla="*/ 758571 h 951547"/>
                <a:gd name="connsiteX22" fmla="*/ 1078992 w 1432559"/>
                <a:gd name="connsiteY22" fmla="*/ 759714 h 951547"/>
                <a:gd name="connsiteX23" fmla="*/ 1078992 w 1432559"/>
                <a:gd name="connsiteY23" fmla="*/ 617506 h 951547"/>
                <a:gd name="connsiteX24" fmla="*/ 1136618 w 1432559"/>
                <a:gd name="connsiteY24" fmla="*/ 559880 h 951547"/>
                <a:gd name="connsiteX25" fmla="*/ 1156621 w 1432559"/>
                <a:gd name="connsiteY25" fmla="*/ 559880 h 951547"/>
                <a:gd name="connsiteX26" fmla="*/ 1158335 w 1432559"/>
                <a:gd name="connsiteY26" fmla="*/ 559880 h 951547"/>
                <a:gd name="connsiteX27" fmla="*/ 1209199 w 1432559"/>
                <a:gd name="connsiteY27" fmla="*/ 559880 h 951547"/>
                <a:gd name="connsiteX28" fmla="*/ 1266825 w 1432559"/>
                <a:gd name="connsiteY28" fmla="*/ 502253 h 951547"/>
                <a:gd name="connsiteX29" fmla="*/ 1266825 w 1432559"/>
                <a:gd name="connsiteY29" fmla="*/ 425768 h 951547"/>
                <a:gd name="connsiteX30" fmla="*/ 1349121 w 1432559"/>
                <a:gd name="connsiteY30" fmla="*/ 425768 h 951547"/>
                <a:gd name="connsiteX31" fmla="*/ 1432560 w 1432559"/>
                <a:gd name="connsiteY31" fmla="*/ 342329 h 951547"/>
                <a:gd name="connsiteX32" fmla="*/ 1432560 w 1432559"/>
                <a:gd name="connsiteY32" fmla="*/ 122777 h 951547"/>
                <a:gd name="connsiteX33" fmla="*/ 1331309 w 1432559"/>
                <a:gd name="connsiteY33" fmla="*/ 122777 h 95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32559" h="951547">
                  <a:moveTo>
                    <a:pt x="1331309" y="122872"/>
                  </a:moveTo>
                  <a:cubicBezTo>
                    <a:pt x="1268444" y="122872"/>
                    <a:pt x="1217009" y="71438"/>
                    <a:pt x="1217009" y="8572"/>
                  </a:cubicBezTo>
                  <a:lnTo>
                    <a:pt x="1217009" y="0"/>
                  </a:lnTo>
                  <a:lnTo>
                    <a:pt x="508921" y="0"/>
                  </a:lnTo>
                  <a:lnTo>
                    <a:pt x="459391" y="0"/>
                  </a:lnTo>
                  <a:lnTo>
                    <a:pt x="344043" y="0"/>
                  </a:lnTo>
                  <a:cubicBezTo>
                    <a:pt x="307467" y="0"/>
                    <a:pt x="277082" y="28480"/>
                    <a:pt x="274225" y="64389"/>
                  </a:cubicBezTo>
                  <a:cubicBezTo>
                    <a:pt x="270891" y="106585"/>
                    <a:pt x="235839" y="138875"/>
                    <a:pt x="193453" y="138875"/>
                  </a:cubicBezTo>
                  <a:lnTo>
                    <a:pt x="70009" y="138875"/>
                  </a:lnTo>
                  <a:cubicBezTo>
                    <a:pt x="31528" y="138875"/>
                    <a:pt x="0" y="170497"/>
                    <a:pt x="0" y="208883"/>
                  </a:cubicBezTo>
                  <a:lnTo>
                    <a:pt x="0" y="447008"/>
                  </a:lnTo>
                  <a:lnTo>
                    <a:pt x="222980" y="447008"/>
                  </a:lnTo>
                  <a:cubicBezTo>
                    <a:pt x="255270" y="447008"/>
                    <a:pt x="281749" y="473488"/>
                    <a:pt x="281749" y="505778"/>
                  </a:cubicBezTo>
                  <a:lnTo>
                    <a:pt x="281749" y="542258"/>
                  </a:lnTo>
                  <a:lnTo>
                    <a:pt x="281749" y="951547"/>
                  </a:lnTo>
                  <a:cubicBezTo>
                    <a:pt x="288988" y="920687"/>
                    <a:pt x="316896" y="897446"/>
                    <a:pt x="349853" y="897446"/>
                  </a:cubicBezTo>
                  <a:lnTo>
                    <a:pt x="418052" y="897446"/>
                  </a:lnTo>
                  <a:cubicBezTo>
                    <a:pt x="460343" y="897446"/>
                    <a:pt x="495395" y="865156"/>
                    <a:pt x="498824" y="822960"/>
                  </a:cubicBezTo>
                  <a:cubicBezTo>
                    <a:pt x="501682" y="787051"/>
                    <a:pt x="532066" y="758571"/>
                    <a:pt x="568643" y="758571"/>
                  </a:cubicBezTo>
                  <a:lnTo>
                    <a:pt x="683990" y="758571"/>
                  </a:lnTo>
                  <a:lnTo>
                    <a:pt x="733520" y="758571"/>
                  </a:lnTo>
                  <a:lnTo>
                    <a:pt x="1066514" y="758571"/>
                  </a:lnTo>
                  <a:cubicBezTo>
                    <a:pt x="1070800" y="758571"/>
                    <a:pt x="1074896" y="758952"/>
                    <a:pt x="1078992" y="759714"/>
                  </a:cubicBezTo>
                  <a:lnTo>
                    <a:pt x="1078992" y="617506"/>
                  </a:lnTo>
                  <a:cubicBezTo>
                    <a:pt x="1078992" y="585788"/>
                    <a:pt x="1104900" y="559880"/>
                    <a:pt x="1136618" y="559880"/>
                  </a:cubicBezTo>
                  <a:lnTo>
                    <a:pt x="1156621" y="559880"/>
                  </a:lnTo>
                  <a:cubicBezTo>
                    <a:pt x="1157192" y="559880"/>
                    <a:pt x="1157764" y="559880"/>
                    <a:pt x="1158335" y="559880"/>
                  </a:cubicBezTo>
                  <a:lnTo>
                    <a:pt x="1209199" y="559880"/>
                  </a:lnTo>
                  <a:cubicBezTo>
                    <a:pt x="1240917" y="559880"/>
                    <a:pt x="1266825" y="533972"/>
                    <a:pt x="1266825" y="502253"/>
                  </a:cubicBezTo>
                  <a:lnTo>
                    <a:pt x="1266825" y="425768"/>
                  </a:lnTo>
                  <a:lnTo>
                    <a:pt x="1349121" y="425768"/>
                  </a:lnTo>
                  <a:cubicBezTo>
                    <a:pt x="1395031" y="425768"/>
                    <a:pt x="1432560" y="388239"/>
                    <a:pt x="1432560" y="342329"/>
                  </a:cubicBezTo>
                  <a:lnTo>
                    <a:pt x="1432560" y="122777"/>
                  </a:lnTo>
                  <a:lnTo>
                    <a:pt x="1331309" y="122777"/>
                  </a:lnTo>
                  <a:close/>
                </a:path>
              </a:pathLst>
            </a:custGeom>
            <a:solidFill>
              <a:srgbClr val="0100FE"/>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3" name="Freeform: Shape 202">
              <a:extLst>
                <a:ext uri="{FF2B5EF4-FFF2-40B4-BE49-F238E27FC236}">
                  <a16:creationId xmlns:a16="http://schemas.microsoft.com/office/drawing/2014/main" id="{7C5C6DD8-D050-4F38-9E63-4C0199D6DC1D}"/>
                </a:ext>
              </a:extLst>
            </p:cNvPr>
            <p:cNvSpPr/>
            <p:nvPr/>
          </p:nvSpPr>
          <p:spPr>
            <a:xfrm>
              <a:off x="3245469" y="381555"/>
              <a:ext cx="1149858" cy="1834229"/>
            </a:xfrm>
            <a:custGeom>
              <a:avLst/>
              <a:gdLst>
                <a:gd name="connsiteX0" fmla="*/ 935450 w 1149858"/>
                <a:gd name="connsiteY0" fmla="*/ 0 h 1834229"/>
                <a:gd name="connsiteX1" fmla="*/ 644367 w 1149858"/>
                <a:gd name="connsiteY1" fmla="*/ 0 h 1834229"/>
                <a:gd name="connsiteX2" fmla="*/ 436912 w 1149858"/>
                <a:gd name="connsiteY2" fmla="*/ 0 h 1834229"/>
                <a:gd name="connsiteX3" fmla="*/ 340043 w 1149858"/>
                <a:gd name="connsiteY3" fmla="*/ 96869 h 1834229"/>
                <a:gd name="connsiteX4" fmla="*/ 340043 w 1149858"/>
                <a:gd name="connsiteY4" fmla="*/ 393764 h 1834229"/>
                <a:gd name="connsiteX5" fmla="*/ 98774 w 1149858"/>
                <a:gd name="connsiteY5" fmla="*/ 393764 h 1834229"/>
                <a:gd name="connsiteX6" fmla="*/ 1905 w 1149858"/>
                <a:gd name="connsiteY6" fmla="*/ 490633 h 1834229"/>
                <a:gd name="connsiteX7" fmla="*/ 1905 w 1149858"/>
                <a:gd name="connsiteY7" fmla="*/ 659606 h 1834229"/>
                <a:gd name="connsiteX8" fmla="*/ 0 w 1149858"/>
                <a:gd name="connsiteY8" fmla="*/ 659892 h 1834229"/>
                <a:gd name="connsiteX9" fmla="*/ 0 w 1149858"/>
                <a:gd name="connsiteY9" fmla="*/ 916305 h 1834229"/>
                <a:gd name="connsiteX10" fmla="*/ 0 w 1149858"/>
                <a:gd name="connsiteY10" fmla="*/ 998410 h 1834229"/>
                <a:gd name="connsiteX11" fmla="*/ 0 w 1149858"/>
                <a:gd name="connsiteY11" fmla="*/ 1315593 h 1834229"/>
                <a:gd name="connsiteX12" fmla="*/ 78486 w 1149858"/>
                <a:gd name="connsiteY12" fmla="*/ 1398842 h 1834229"/>
                <a:gd name="connsiteX13" fmla="*/ 154686 w 1149858"/>
                <a:gd name="connsiteY13" fmla="*/ 1479709 h 1834229"/>
                <a:gd name="connsiteX14" fmla="*/ 154686 w 1149858"/>
                <a:gd name="connsiteY14" fmla="*/ 1601343 h 1834229"/>
                <a:gd name="connsiteX15" fmla="*/ 234506 w 1149858"/>
                <a:gd name="connsiteY15" fmla="*/ 1684687 h 1834229"/>
                <a:gd name="connsiteX16" fmla="*/ 312039 w 1149858"/>
                <a:gd name="connsiteY16" fmla="*/ 1765649 h 1834229"/>
                <a:gd name="connsiteX17" fmla="*/ 312039 w 1149858"/>
                <a:gd name="connsiteY17" fmla="*/ 1776603 h 1834229"/>
                <a:gd name="connsiteX18" fmla="*/ 369665 w 1149858"/>
                <a:gd name="connsiteY18" fmla="*/ 1834229 h 1834229"/>
                <a:gd name="connsiteX19" fmla="*/ 389668 w 1149858"/>
                <a:gd name="connsiteY19" fmla="*/ 1834229 h 1834229"/>
                <a:gd name="connsiteX20" fmla="*/ 447294 w 1149858"/>
                <a:gd name="connsiteY20" fmla="*/ 1776603 h 1834229"/>
                <a:gd name="connsiteX21" fmla="*/ 447294 w 1149858"/>
                <a:gd name="connsiteY21" fmla="*/ 1765745 h 1834229"/>
                <a:gd name="connsiteX22" fmla="*/ 528257 w 1149858"/>
                <a:gd name="connsiteY22" fmla="*/ 1684782 h 1834229"/>
                <a:gd name="connsiteX23" fmla="*/ 681323 w 1149858"/>
                <a:gd name="connsiteY23" fmla="*/ 1684782 h 1834229"/>
                <a:gd name="connsiteX24" fmla="*/ 764762 w 1149858"/>
                <a:gd name="connsiteY24" fmla="*/ 1601343 h 1834229"/>
                <a:gd name="connsiteX25" fmla="*/ 764762 w 1149858"/>
                <a:gd name="connsiteY25" fmla="*/ 1348835 h 1834229"/>
                <a:gd name="connsiteX26" fmla="*/ 681323 w 1149858"/>
                <a:gd name="connsiteY26" fmla="*/ 1265396 h 1834229"/>
                <a:gd name="connsiteX27" fmla="*/ 602171 w 1149858"/>
                <a:gd name="connsiteY27" fmla="*/ 1186910 h 1834229"/>
                <a:gd name="connsiteX28" fmla="*/ 683133 w 1149858"/>
                <a:gd name="connsiteY28" fmla="*/ 1105948 h 1834229"/>
                <a:gd name="connsiteX29" fmla="*/ 860870 w 1149858"/>
                <a:gd name="connsiteY29" fmla="*/ 1105948 h 1834229"/>
                <a:gd name="connsiteX30" fmla="*/ 918496 w 1149858"/>
                <a:gd name="connsiteY30" fmla="*/ 1048322 h 1834229"/>
                <a:gd name="connsiteX31" fmla="*/ 918496 w 1149858"/>
                <a:gd name="connsiteY31" fmla="*/ 1028319 h 1834229"/>
                <a:gd name="connsiteX32" fmla="*/ 860870 w 1149858"/>
                <a:gd name="connsiteY32" fmla="*/ 970693 h 1834229"/>
                <a:gd name="connsiteX33" fmla="*/ 845725 w 1149858"/>
                <a:gd name="connsiteY33" fmla="*/ 970693 h 1834229"/>
                <a:gd name="connsiteX34" fmla="*/ 764762 w 1149858"/>
                <a:gd name="connsiteY34" fmla="*/ 889730 h 1834229"/>
                <a:gd name="connsiteX35" fmla="*/ 764762 w 1149858"/>
                <a:gd name="connsiteY35" fmla="*/ 759047 h 1834229"/>
                <a:gd name="connsiteX36" fmla="*/ 763905 w 1149858"/>
                <a:gd name="connsiteY36" fmla="*/ 730282 h 1834229"/>
                <a:gd name="connsiteX37" fmla="*/ 798862 w 1149858"/>
                <a:gd name="connsiteY37" fmla="*/ 730282 h 1834229"/>
                <a:gd name="connsiteX38" fmla="*/ 935355 w 1149858"/>
                <a:gd name="connsiteY38" fmla="*/ 640937 h 1834229"/>
                <a:gd name="connsiteX39" fmla="*/ 935355 w 1149858"/>
                <a:gd name="connsiteY39" fmla="*/ 636556 h 1834229"/>
                <a:gd name="connsiteX40" fmla="*/ 935355 w 1149858"/>
                <a:gd name="connsiteY40" fmla="*/ 626555 h 1834229"/>
                <a:gd name="connsiteX41" fmla="*/ 1006221 w 1149858"/>
                <a:gd name="connsiteY41" fmla="*/ 626555 h 1834229"/>
                <a:gd name="connsiteX42" fmla="*/ 1149858 w 1149858"/>
                <a:gd name="connsiteY42" fmla="*/ 490061 h 1834229"/>
                <a:gd name="connsiteX43" fmla="*/ 1149858 w 1149858"/>
                <a:gd name="connsiteY43" fmla="*/ 0 h 1834229"/>
                <a:gd name="connsiteX44" fmla="*/ 935450 w 1149858"/>
                <a:gd name="connsiteY44" fmla="*/ 0 h 183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149858" h="1834229">
                  <a:moveTo>
                    <a:pt x="935450" y="0"/>
                  </a:moveTo>
                  <a:lnTo>
                    <a:pt x="644367" y="0"/>
                  </a:lnTo>
                  <a:lnTo>
                    <a:pt x="436912" y="0"/>
                  </a:lnTo>
                  <a:cubicBezTo>
                    <a:pt x="383477" y="0"/>
                    <a:pt x="340043" y="43339"/>
                    <a:pt x="340043" y="96869"/>
                  </a:cubicBezTo>
                  <a:lnTo>
                    <a:pt x="340043" y="393764"/>
                  </a:lnTo>
                  <a:lnTo>
                    <a:pt x="98774" y="393764"/>
                  </a:lnTo>
                  <a:cubicBezTo>
                    <a:pt x="45339" y="393764"/>
                    <a:pt x="1905" y="437102"/>
                    <a:pt x="1905" y="490633"/>
                  </a:cubicBezTo>
                  <a:lnTo>
                    <a:pt x="1905" y="659606"/>
                  </a:lnTo>
                  <a:lnTo>
                    <a:pt x="0" y="659892"/>
                  </a:lnTo>
                  <a:lnTo>
                    <a:pt x="0" y="916305"/>
                  </a:lnTo>
                  <a:lnTo>
                    <a:pt x="0" y="998410"/>
                  </a:lnTo>
                  <a:lnTo>
                    <a:pt x="0" y="1315593"/>
                  </a:lnTo>
                  <a:cubicBezTo>
                    <a:pt x="0" y="1359789"/>
                    <a:pt x="34862" y="1396270"/>
                    <a:pt x="78486" y="1398842"/>
                  </a:cubicBezTo>
                  <a:cubicBezTo>
                    <a:pt x="121349" y="1401413"/>
                    <a:pt x="154686" y="1436751"/>
                    <a:pt x="154686" y="1479709"/>
                  </a:cubicBezTo>
                  <a:lnTo>
                    <a:pt x="154686" y="1601343"/>
                  </a:lnTo>
                  <a:cubicBezTo>
                    <a:pt x="154686" y="1646015"/>
                    <a:pt x="190310" y="1682782"/>
                    <a:pt x="234506" y="1684687"/>
                  </a:cubicBezTo>
                  <a:cubicBezTo>
                    <a:pt x="277844" y="1686592"/>
                    <a:pt x="312039" y="1722215"/>
                    <a:pt x="312039" y="1765649"/>
                  </a:cubicBezTo>
                  <a:lnTo>
                    <a:pt x="312039" y="1776603"/>
                  </a:lnTo>
                  <a:cubicBezTo>
                    <a:pt x="312039" y="1808321"/>
                    <a:pt x="337947" y="1834229"/>
                    <a:pt x="369665" y="1834229"/>
                  </a:cubicBezTo>
                  <a:lnTo>
                    <a:pt x="389668" y="1834229"/>
                  </a:lnTo>
                  <a:cubicBezTo>
                    <a:pt x="421386" y="1834229"/>
                    <a:pt x="447294" y="1808321"/>
                    <a:pt x="447294" y="1776603"/>
                  </a:cubicBezTo>
                  <a:lnTo>
                    <a:pt x="447294" y="1765745"/>
                  </a:lnTo>
                  <a:cubicBezTo>
                    <a:pt x="447294" y="1721168"/>
                    <a:pt x="483680" y="1684782"/>
                    <a:pt x="528257" y="1684782"/>
                  </a:cubicBezTo>
                  <a:lnTo>
                    <a:pt x="681323" y="1684782"/>
                  </a:lnTo>
                  <a:cubicBezTo>
                    <a:pt x="727234" y="1684782"/>
                    <a:pt x="764762" y="1647254"/>
                    <a:pt x="764762" y="1601343"/>
                  </a:cubicBezTo>
                  <a:lnTo>
                    <a:pt x="764762" y="1348835"/>
                  </a:lnTo>
                  <a:cubicBezTo>
                    <a:pt x="764762" y="1302925"/>
                    <a:pt x="726662" y="1258253"/>
                    <a:pt x="681323" y="1265396"/>
                  </a:cubicBezTo>
                  <a:cubicBezTo>
                    <a:pt x="633508" y="1272921"/>
                    <a:pt x="601028" y="1256348"/>
                    <a:pt x="602171" y="1186910"/>
                  </a:cubicBezTo>
                  <a:cubicBezTo>
                    <a:pt x="602933" y="1142333"/>
                    <a:pt x="638556" y="1105948"/>
                    <a:pt x="683133" y="1105948"/>
                  </a:cubicBezTo>
                  <a:lnTo>
                    <a:pt x="860870" y="1105948"/>
                  </a:lnTo>
                  <a:cubicBezTo>
                    <a:pt x="892588" y="1105948"/>
                    <a:pt x="918496" y="1080040"/>
                    <a:pt x="918496" y="1048322"/>
                  </a:cubicBezTo>
                  <a:lnTo>
                    <a:pt x="918496" y="1028319"/>
                  </a:lnTo>
                  <a:cubicBezTo>
                    <a:pt x="918496" y="996601"/>
                    <a:pt x="892588" y="970693"/>
                    <a:pt x="860870" y="970693"/>
                  </a:cubicBezTo>
                  <a:lnTo>
                    <a:pt x="845725" y="970693"/>
                  </a:lnTo>
                  <a:cubicBezTo>
                    <a:pt x="801148" y="970693"/>
                    <a:pt x="764762" y="934307"/>
                    <a:pt x="764762" y="889730"/>
                  </a:cubicBezTo>
                  <a:lnTo>
                    <a:pt x="764762" y="759047"/>
                  </a:lnTo>
                  <a:cubicBezTo>
                    <a:pt x="764762" y="748951"/>
                    <a:pt x="764381" y="740950"/>
                    <a:pt x="763905" y="730282"/>
                  </a:cubicBezTo>
                  <a:lnTo>
                    <a:pt x="798862" y="730282"/>
                  </a:lnTo>
                  <a:cubicBezTo>
                    <a:pt x="874300" y="730282"/>
                    <a:pt x="935355" y="716375"/>
                    <a:pt x="935355" y="640937"/>
                  </a:cubicBezTo>
                  <a:lnTo>
                    <a:pt x="935355" y="636556"/>
                  </a:lnTo>
                  <a:lnTo>
                    <a:pt x="935355" y="626555"/>
                  </a:lnTo>
                  <a:lnTo>
                    <a:pt x="1006221" y="626555"/>
                  </a:lnTo>
                  <a:cubicBezTo>
                    <a:pt x="1081659" y="626555"/>
                    <a:pt x="1149858" y="565404"/>
                    <a:pt x="1149858" y="490061"/>
                  </a:cubicBezTo>
                  <a:lnTo>
                    <a:pt x="1149858" y="0"/>
                  </a:lnTo>
                  <a:lnTo>
                    <a:pt x="935450"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4" name="Freeform: Shape 203">
              <a:extLst>
                <a:ext uri="{FF2B5EF4-FFF2-40B4-BE49-F238E27FC236}">
                  <a16:creationId xmlns:a16="http://schemas.microsoft.com/office/drawing/2014/main" id="{7650D9E6-1C8E-4631-96B8-25B14CA16043}"/>
                </a:ext>
              </a:extLst>
            </p:cNvPr>
            <p:cNvSpPr/>
            <p:nvPr/>
          </p:nvSpPr>
          <p:spPr>
            <a:xfrm>
              <a:off x="4395518" y="260683"/>
              <a:ext cx="1290351" cy="1074229"/>
            </a:xfrm>
            <a:custGeom>
              <a:avLst/>
              <a:gdLst>
                <a:gd name="connsiteX0" fmla="*/ 1290352 w 1290351"/>
                <a:gd name="connsiteY0" fmla="*/ 314516 h 1074229"/>
                <a:gd name="connsiteX1" fmla="*/ 626555 w 1290351"/>
                <a:gd name="connsiteY1" fmla="*/ 314516 h 1074229"/>
                <a:gd name="connsiteX2" fmla="*/ 626555 w 1290351"/>
                <a:gd name="connsiteY2" fmla="*/ 136493 h 1074229"/>
                <a:gd name="connsiteX3" fmla="*/ 490061 w 1290351"/>
                <a:gd name="connsiteY3" fmla="*/ 0 h 1074229"/>
                <a:gd name="connsiteX4" fmla="*/ 407765 w 1290351"/>
                <a:gd name="connsiteY4" fmla="*/ 0 h 1074229"/>
                <a:gd name="connsiteX5" fmla="*/ 407765 w 1290351"/>
                <a:gd name="connsiteY5" fmla="*/ 286 h 1074229"/>
                <a:gd name="connsiteX6" fmla="*/ 248983 w 1290351"/>
                <a:gd name="connsiteY6" fmla="*/ 286 h 1074229"/>
                <a:gd name="connsiteX7" fmla="*/ 248983 w 1290351"/>
                <a:gd name="connsiteY7" fmla="*/ 28861 h 1074229"/>
                <a:gd name="connsiteX8" fmla="*/ 156877 w 1290351"/>
                <a:gd name="connsiteY8" fmla="*/ 120967 h 1074229"/>
                <a:gd name="connsiteX9" fmla="*/ 0 w 1290351"/>
                <a:gd name="connsiteY9" fmla="*/ 120967 h 1074229"/>
                <a:gd name="connsiteX10" fmla="*/ 0 w 1290351"/>
                <a:gd name="connsiteY10" fmla="*/ 595408 h 1074229"/>
                <a:gd name="connsiteX11" fmla="*/ 270986 w 1290351"/>
                <a:gd name="connsiteY11" fmla="*/ 595408 h 1074229"/>
                <a:gd name="connsiteX12" fmla="*/ 270986 w 1290351"/>
                <a:gd name="connsiteY12" fmla="*/ 990791 h 1074229"/>
                <a:gd name="connsiteX13" fmla="*/ 354425 w 1290351"/>
                <a:gd name="connsiteY13" fmla="*/ 1074230 h 1074229"/>
                <a:gd name="connsiteX14" fmla="*/ 954500 w 1290351"/>
                <a:gd name="connsiteY14" fmla="*/ 1074230 h 1074229"/>
                <a:gd name="connsiteX15" fmla="*/ 1034415 w 1290351"/>
                <a:gd name="connsiteY15" fmla="*/ 1074230 h 1074229"/>
                <a:gd name="connsiteX16" fmla="*/ 1034701 w 1290351"/>
                <a:gd name="connsiteY16" fmla="*/ 1004602 h 1074229"/>
                <a:gd name="connsiteX17" fmla="*/ 1113186 w 1290351"/>
                <a:gd name="connsiteY17" fmla="*/ 932974 h 1074229"/>
                <a:gd name="connsiteX18" fmla="*/ 1189386 w 1290351"/>
                <a:gd name="connsiteY18" fmla="*/ 863251 h 1074229"/>
                <a:gd name="connsiteX19" fmla="*/ 1272064 w 1290351"/>
                <a:gd name="connsiteY19" fmla="*/ 791337 h 1074229"/>
                <a:gd name="connsiteX20" fmla="*/ 1287780 w 1290351"/>
                <a:gd name="connsiteY20" fmla="*/ 791337 h 1074229"/>
                <a:gd name="connsiteX21" fmla="*/ 1290352 w 1290351"/>
                <a:gd name="connsiteY21" fmla="*/ 314516 h 107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0351" h="1074229">
                  <a:moveTo>
                    <a:pt x="1290352" y="314516"/>
                  </a:moveTo>
                  <a:lnTo>
                    <a:pt x="626555" y="314516"/>
                  </a:lnTo>
                  <a:lnTo>
                    <a:pt x="626555" y="136493"/>
                  </a:lnTo>
                  <a:cubicBezTo>
                    <a:pt x="626555" y="61055"/>
                    <a:pt x="565404" y="0"/>
                    <a:pt x="490061" y="0"/>
                  </a:cubicBezTo>
                  <a:lnTo>
                    <a:pt x="407765" y="0"/>
                  </a:lnTo>
                  <a:lnTo>
                    <a:pt x="407765" y="286"/>
                  </a:lnTo>
                  <a:lnTo>
                    <a:pt x="248983" y="286"/>
                  </a:lnTo>
                  <a:lnTo>
                    <a:pt x="248983" y="28861"/>
                  </a:lnTo>
                  <a:cubicBezTo>
                    <a:pt x="248983" y="79724"/>
                    <a:pt x="207740" y="120967"/>
                    <a:pt x="156877" y="120967"/>
                  </a:cubicBezTo>
                  <a:lnTo>
                    <a:pt x="0" y="120967"/>
                  </a:lnTo>
                  <a:lnTo>
                    <a:pt x="0" y="595408"/>
                  </a:lnTo>
                  <a:lnTo>
                    <a:pt x="270986" y="595408"/>
                  </a:lnTo>
                  <a:lnTo>
                    <a:pt x="270986" y="990791"/>
                  </a:lnTo>
                  <a:cubicBezTo>
                    <a:pt x="270986" y="1036701"/>
                    <a:pt x="308515" y="1074230"/>
                    <a:pt x="354425" y="1074230"/>
                  </a:cubicBezTo>
                  <a:lnTo>
                    <a:pt x="954500" y="1074230"/>
                  </a:lnTo>
                  <a:lnTo>
                    <a:pt x="1034415" y="1074230"/>
                  </a:lnTo>
                  <a:lnTo>
                    <a:pt x="1034701" y="1004602"/>
                  </a:lnTo>
                  <a:cubicBezTo>
                    <a:pt x="1034891" y="965168"/>
                    <a:pt x="1073087" y="934879"/>
                    <a:pt x="1113186" y="932974"/>
                  </a:cubicBezTo>
                  <a:cubicBezTo>
                    <a:pt x="1152430" y="931069"/>
                    <a:pt x="1183958" y="902113"/>
                    <a:pt x="1189386" y="863251"/>
                  </a:cubicBezTo>
                  <a:cubicBezTo>
                    <a:pt x="1195006" y="822770"/>
                    <a:pt x="1230058" y="791337"/>
                    <a:pt x="1272064" y="791337"/>
                  </a:cubicBezTo>
                  <a:lnTo>
                    <a:pt x="1287780" y="791337"/>
                  </a:lnTo>
                  <a:cubicBezTo>
                    <a:pt x="1287208" y="673227"/>
                    <a:pt x="1290352" y="511397"/>
                    <a:pt x="1290352" y="314516"/>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5" name="Freeform: Shape 204">
              <a:extLst>
                <a:ext uri="{FF2B5EF4-FFF2-40B4-BE49-F238E27FC236}">
                  <a16:creationId xmlns:a16="http://schemas.microsoft.com/office/drawing/2014/main" id="{FBF9121E-EF86-4F7A-9BCB-15FCED4340BD}"/>
                </a:ext>
              </a:extLst>
            </p:cNvPr>
            <p:cNvSpPr/>
            <p:nvPr/>
          </p:nvSpPr>
          <p:spPr>
            <a:xfrm>
              <a:off x="2456609" y="-24876"/>
              <a:ext cx="2346960" cy="1813083"/>
            </a:xfrm>
            <a:custGeom>
              <a:avLst/>
              <a:gdLst>
                <a:gd name="connsiteX0" fmla="*/ 862298 w 2346960"/>
                <a:gd name="connsiteY0" fmla="*/ 0 h 1813083"/>
                <a:gd name="connsiteX1" fmla="*/ 654368 w 2346960"/>
                <a:gd name="connsiteY1" fmla="*/ 207931 h 1813083"/>
                <a:gd name="connsiteX2" fmla="*/ 654368 w 2346960"/>
                <a:gd name="connsiteY2" fmla="*/ 444437 h 1813083"/>
                <a:gd name="connsiteX3" fmla="*/ 513112 w 2346960"/>
                <a:gd name="connsiteY3" fmla="*/ 444437 h 1813083"/>
                <a:gd name="connsiteX4" fmla="*/ 305181 w 2346960"/>
                <a:gd name="connsiteY4" fmla="*/ 652367 h 1813083"/>
                <a:gd name="connsiteX5" fmla="*/ 305181 w 2346960"/>
                <a:gd name="connsiteY5" fmla="*/ 1066514 h 1813083"/>
                <a:gd name="connsiteX6" fmla="*/ 268319 w 2346960"/>
                <a:gd name="connsiteY6" fmla="*/ 1078135 h 1813083"/>
                <a:gd name="connsiteX7" fmla="*/ 235458 w 2346960"/>
                <a:gd name="connsiteY7" fmla="*/ 1090327 h 1813083"/>
                <a:gd name="connsiteX8" fmla="*/ 162497 w 2346960"/>
                <a:gd name="connsiteY8" fmla="*/ 1173099 h 1813083"/>
                <a:gd name="connsiteX9" fmla="*/ 162497 w 2346960"/>
                <a:gd name="connsiteY9" fmla="*/ 1441228 h 1813083"/>
                <a:gd name="connsiteX10" fmla="*/ 81915 w 2346960"/>
                <a:gd name="connsiteY10" fmla="*/ 1522190 h 1813083"/>
                <a:gd name="connsiteX11" fmla="*/ 0 w 2346960"/>
                <a:gd name="connsiteY11" fmla="*/ 1605629 h 1813083"/>
                <a:gd name="connsiteX12" fmla="*/ 0 w 2346960"/>
                <a:gd name="connsiteY12" fmla="*/ 1729645 h 1813083"/>
                <a:gd name="connsiteX13" fmla="*/ 83439 w 2346960"/>
                <a:gd name="connsiteY13" fmla="*/ 1813084 h 1813083"/>
                <a:gd name="connsiteX14" fmla="*/ 364141 w 2346960"/>
                <a:gd name="connsiteY14" fmla="*/ 1813084 h 1813083"/>
                <a:gd name="connsiteX15" fmla="*/ 447484 w 2346960"/>
                <a:gd name="connsiteY15" fmla="*/ 1733264 h 1813083"/>
                <a:gd name="connsiteX16" fmla="*/ 527590 w 2346960"/>
                <a:gd name="connsiteY16" fmla="*/ 1655731 h 1813083"/>
                <a:gd name="connsiteX17" fmla="*/ 609600 w 2346960"/>
                <a:gd name="connsiteY17" fmla="*/ 1581817 h 1813083"/>
                <a:gd name="connsiteX18" fmla="*/ 687896 w 2346960"/>
                <a:gd name="connsiteY18" fmla="*/ 1508951 h 1813083"/>
                <a:gd name="connsiteX19" fmla="*/ 708184 w 2346960"/>
                <a:gd name="connsiteY19" fmla="*/ 1508951 h 1813083"/>
                <a:gd name="connsiteX20" fmla="*/ 789146 w 2346960"/>
                <a:gd name="connsiteY20" fmla="*/ 1589913 h 1813083"/>
                <a:gd name="connsiteX21" fmla="*/ 789146 w 2346960"/>
                <a:gd name="connsiteY21" fmla="*/ 1404557 h 1813083"/>
                <a:gd name="connsiteX22" fmla="*/ 789146 w 2346960"/>
                <a:gd name="connsiteY22" fmla="*/ 1322451 h 1813083"/>
                <a:gd name="connsiteX23" fmla="*/ 789146 w 2346960"/>
                <a:gd name="connsiteY23" fmla="*/ 1066038 h 1813083"/>
                <a:gd name="connsiteX24" fmla="*/ 787908 w 2346960"/>
                <a:gd name="connsiteY24" fmla="*/ 1066038 h 1813083"/>
                <a:gd name="connsiteX25" fmla="*/ 787908 w 2346960"/>
                <a:gd name="connsiteY25" fmla="*/ 876300 h 1813083"/>
                <a:gd name="connsiteX26" fmla="*/ 793337 w 2346960"/>
                <a:gd name="connsiteY26" fmla="*/ 876300 h 1813083"/>
                <a:gd name="connsiteX27" fmla="*/ 887921 w 2346960"/>
                <a:gd name="connsiteY27" fmla="*/ 800100 h 1813083"/>
                <a:gd name="connsiteX28" fmla="*/ 1129189 w 2346960"/>
                <a:gd name="connsiteY28" fmla="*/ 800100 h 1813083"/>
                <a:gd name="connsiteX29" fmla="*/ 1129189 w 2346960"/>
                <a:gd name="connsiteY29" fmla="*/ 503301 h 1813083"/>
                <a:gd name="connsiteX30" fmla="*/ 1226058 w 2346960"/>
                <a:gd name="connsiteY30" fmla="*/ 406432 h 1813083"/>
                <a:gd name="connsiteX31" fmla="*/ 1433513 w 2346960"/>
                <a:gd name="connsiteY31" fmla="*/ 406432 h 1813083"/>
                <a:gd name="connsiteX32" fmla="*/ 1724597 w 2346960"/>
                <a:gd name="connsiteY32" fmla="*/ 406432 h 1813083"/>
                <a:gd name="connsiteX33" fmla="*/ 2096072 w 2346960"/>
                <a:gd name="connsiteY33" fmla="*/ 406432 h 1813083"/>
                <a:gd name="connsiteX34" fmla="*/ 2188178 w 2346960"/>
                <a:gd name="connsiteY34" fmla="*/ 314325 h 1813083"/>
                <a:gd name="connsiteX35" fmla="*/ 2188178 w 2346960"/>
                <a:gd name="connsiteY35" fmla="*/ 285750 h 1813083"/>
                <a:gd name="connsiteX36" fmla="*/ 2346960 w 2346960"/>
                <a:gd name="connsiteY36" fmla="*/ 285750 h 1813083"/>
                <a:gd name="connsiteX37" fmla="*/ 2346960 w 2346960"/>
                <a:gd name="connsiteY37" fmla="*/ 0 h 1813083"/>
                <a:gd name="connsiteX38" fmla="*/ 862298 w 2346960"/>
                <a:gd name="connsiteY38" fmla="*/ 0 h 181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46960" h="1813083">
                  <a:moveTo>
                    <a:pt x="862298" y="0"/>
                  </a:moveTo>
                  <a:cubicBezTo>
                    <a:pt x="747427" y="0"/>
                    <a:pt x="654368" y="93155"/>
                    <a:pt x="654368" y="207931"/>
                  </a:cubicBezTo>
                  <a:lnTo>
                    <a:pt x="654368" y="444437"/>
                  </a:lnTo>
                  <a:lnTo>
                    <a:pt x="513112" y="444437"/>
                  </a:lnTo>
                  <a:cubicBezTo>
                    <a:pt x="398240" y="444437"/>
                    <a:pt x="305181" y="537591"/>
                    <a:pt x="305181" y="652367"/>
                  </a:cubicBezTo>
                  <a:lnTo>
                    <a:pt x="305181" y="1066514"/>
                  </a:lnTo>
                  <a:cubicBezTo>
                    <a:pt x="291846" y="1067562"/>
                    <a:pt x="279273" y="1071563"/>
                    <a:pt x="268319" y="1078135"/>
                  </a:cubicBezTo>
                  <a:cubicBezTo>
                    <a:pt x="258223" y="1084231"/>
                    <a:pt x="247174" y="1088803"/>
                    <a:pt x="235458" y="1090327"/>
                  </a:cubicBezTo>
                  <a:cubicBezTo>
                    <a:pt x="194405" y="1095470"/>
                    <a:pt x="162497" y="1130713"/>
                    <a:pt x="162497" y="1173099"/>
                  </a:cubicBezTo>
                  <a:lnTo>
                    <a:pt x="162497" y="1441228"/>
                  </a:lnTo>
                  <a:cubicBezTo>
                    <a:pt x="162497" y="1485519"/>
                    <a:pt x="126206" y="1521428"/>
                    <a:pt x="81915" y="1522190"/>
                  </a:cubicBezTo>
                  <a:cubicBezTo>
                    <a:pt x="36671" y="1522952"/>
                    <a:pt x="0" y="1560195"/>
                    <a:pt x="0" y="1605629"/>
                  </a:cubicBezTo>
                  <a:lnTo>
                    <a:pt x="0" y="1729645"/>
                  </a:lnTo>
                  <a:cubicBezTo>
                    <a:pt x="0" y="1775555"/>
                    <a:pt x="37529" y="1813084"/>
                    <a:pt x="83439" y="1813084"/>
                  </a:cubicBezTo>
                  <a:lnTo>
                    <a:pt x="364141" y="1813084"/>
                  </a:lnTo>
                  <a:cubicBezTo>
                    <a:pt x="408813" y="1813084"/>
                    <a:pt x="445580" y="1777460"/>
                    <a:pt x="447484" y="1733264"/>
                  </a:cubicBezTo>
                  <a:cubicBezTo>
                    <a:pt x="449390" y="1690211"/>
                    <a:pt x="484442" y="1656207"/>
                    <a:pt x="527590" y="1655731"/>
                  </a:cubicBezTo>
                  <a:cubicBezTo>
                    <a:pt x="569881" y="1655255"/>
                    <a:pt x="604838" y="1622965"/>
                    <a:pt x="609600" y="1581817"/>
                  </a:cubicBezTo>
                  <a:cubicBezTo>
                    <a:pt x="614267" y="1540859"/>
                    <a:pt x="646748" y="1508951"/>
                    <a:pt x="687896" y="1508951"/>
                  </a:cubicBezTo>
                  <a:lnTo>
                    <a:pt x="708184" y="1508951"/>
                  </a:lnTo>
                  <a:cubicBezTo>
                    <a:pt x="752761" y="1508951"/>
                    <a:pt x="789146" y="1545336"/>
                    <a:pt x="789146" y="1589913"/>
                  </a:cubicBezTo>
                  <a:lnTo>
                    <a:pt x="789146" y="1404557"/>
                  </a:lnTo>
                  <a:lnTo>
                    <a:pt x="789146" y="1322451"/>
                  </a:lnTo>
                  <a:lnTo>
                    <a:pt x="789146" y="1066038"/>
                  </a:lnTo>
                  <a:lnTo>
                    <a:pt x="787908" y="1066038"/>
                  </a:lnTo>
                  <a:lnTo>
                    <a:pt x="787908" y="876300"/>
                  </a:lnTo>
                  <a:lnTo>
                    <a:pt x="793337" y="876300"/>
                  </a:lnTo>
                  <a:cubicBezTo>
                    <a:pt x="802767" y="832771"/>
                    <a:pt x="841534" y="800100"/>
                    <a:pt x="887921" y="800100"/>
                  </a:cubicBezTo>
                  <a:lnTo>
                    <a:pt x="1129189" y="800100"/>
                  </a:lnTo>
                  <a:lnTo>
                    <a:pt x="1129189" y="503301"/>
                  </a:lnTo>
                  <a:cubicBezTo>
                    <a:pt x="1129189" y="449866"/>
                    <a:pt x="1172527" y="406432"/>
                    <a:pt x="1226058" y="406432"/>
                  </a:cubicBezTo>
                  <a:lnTo>
                    <a:pt x="1433513" y="406432"/>
                  </a:lnTo>
                  <a:lnTo>
                    <a:pt x="1724597" y="406432"/>
                  </a:lnTo>
                  <a:lnTo>
                    <a:pt x="2096072" y="406432"/>
                  </a:lnTo>
                  <a:cubicBezTo>
                    <a:pt x="2146935" y="406432"/>
                    <a:pt x="2188178" y="365189"/>
                    <a:pt x="2188178" y="314325"/>
                  </a:cubicBezTo>
                  <a:lnTo>
                    <a:pt x="2188178" y="285750"/>
                  </a:lnTo>
                  <a:lnTo>
                    <a:pt x="2346960" y="285750"/>
                  </a:lnTo>
                  <a:lnTo>
                    <a:pt x="2346960" y="0"/>
                  </a:lnTo>
                  <a:lnTo>
                    <a:pt x="862298"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6" name="Freeform: Shape 205">
              <a:extLst>
                <a:ext uri="{FF2B5EF4-FFF2-40B4-BE49-F238E27FC236}">
                  <a16:creationId xmlns:a16="http://schemas.microsoft.com/office/drawing/2014/main" id="{7997A310-2F48-4B8C-BA5A-FDFE924A1D01}"/>
                </a:ext>
              </a:extLst>
            </p:cNvPr>
            <p:cNvSpPr/>
            <p:nvPr/>
          </p:nvSpPr>
          <p:spPr>
            <a:xfrm>
              <a:off x="4963684" y="2644504"/>
              <a:ext cx="1471421" cy="875728"/>
            </a:xfrm>
            <a:custGeom>
              <a:avLst/>
              <a:gdLst>
                <a:gd name="connsiteX0" fmla="*/ 157829 w 1471421"/>
                <a:gd name="connsiteY0" fmla="*/ 0 h 875728"/>
                <a:gd name="connsiteX1" fmla="*/ 157829 w 1471421"/>
                <a:gd name="connsiteY1" fmla="*/ 53245 h 875728"/>
                <a:gd name="connsiteX2" fmla="*/ 157829 w 1471421"/>
                <a:gd name="connsiteY2" fmla="*/ 105632 h 875728"/>
                <a:gd name="connsiteX3" fmla="*/ 200406 w 1471421"/>
                <a:gd name="connsiteY3" fmla="*/ 163354 h 875728"/>
                <a:gd name="connsiteX4" fmla="*/ 218313 w 1471421"/>
                <a:gd name="connsiteY4" fmla="*/ 166116 h 875728"/>
                <a:gd name="connsiteX5" fmla="*/ 312515 w 1471421"/>
                <a:gd name="connsiteY5" fmla="*/ 166116 h 875728"/>
                <a:gd name="connsiteX6" fmla="*/ 314134 w 1471421"/>
                <a:gd name="connsiteY6" fmla="*/ 166116 h 875728"/>
                <a:gd name="connsiteX7" fmla="*/ 314801 w 1471421"/>
                <a:gd name="connsiteY7" fmla="*/ 442722 h 875728"/>
                <a:gd name="connsiteX8" fmla="*/ 314801 w 1471421"/>
                <a:gd name="connsiteY8" fmla="*/ 444913 h 875728"/>
                <a:gd name="connsiteX9" fmla="*/ 314801 w 1471421"/>
                <a:gd name="connsiteY9" fmla="*/ 444913 h 875728"/>
                <a:gd name="connsiteX10" fmla="*/ 232982 w 1471421"/>
                <a:gd name="connsiteY10" fmla="*/ 444913 h 875728"/>
                <a:gd name="connsiteX11" fmla="*/ 162020 w 1471421"/>
                <a:gd name="connsiteY11" fmla="*/ 498538 h 875728"/>
                <a:gd name="connsiteX12" fmla="*/ 160401 w 1471421"/>
                <a:gd name="connsiteY12" fmla="*/ 512540 h 875728"/>
                <a:gd name="connsiteX13" fmla="*/ 160211 w 1471421"/>
                <a:gd name="connsiteY13" fmla="*/ 543497 h 875728"/>
                <a:gd name="connsiteX14" fmla="*/ 99726 w 1471421"/>
                <a:gd name="connsiteY14" fmla="*/ 603980 h 875728"/>
                <a:gd name="connsiteX15" fmla="*/ 381 w 1471421"/>
                <a:gd name="connsiteY15" fmla="*/ 603980 h 875728"/>
                <a:gd name="connsiteX16" fmla="*/ 381 w 1471421"/>
                <a:gd name="connsiteY16" fmla="*/ 743712 h 875728"/>
                <a:gd name="connsiteX17" fmla="*/ 0 w 1471421"/>
                <a:gd name="connsiteY17" fmla="*/ 743712 h 875728"/>
                <a:gd name="connsiteX18" fmla="*/ 0 w 1471421"/>
                <a:gd name="connsiteY18" fmla="*/ 747141 h 875728"/>
                <a:gd name="connsiteX19" fmla="*/ 146114 w 1471421"/>
                <a:gd name="connsiteY19" fmla="*/ 747141 h 875728"/>
                <a:gd name="connsiteX20" fmla="*/ 203740 w 1471421"/>
                <a:gd name="connsiteY20" fmla="*/ 804767 h 875728"/>
                <a:gd name="connsiteX21" fmla="*/ 203740 w 1471421"/>
                <a:gd name="connsiteY21" fmla="*/ 824770 h 875728"/>
                <a:gd name="connsiteX22" fmla="*/ 172879 w 1471421"/>
                <a:gd name="connsiteY22" fmla="*/ 875729 h 875728"/>
                <a:gd name="connsiteX23" fmla="*/ 232600 w 1471421"/>
                <a:gd name="connsiteY23" fmla="*/ 875729 h 875728"/>
                <a:gd name="connsiteX24" fmla="*/ 313373 w 1471421"/>
                <a:gd name="connsiteY24" fmla="*/ 801243 h 875728"/>
                <a:gd name="connsiteX25" fmla="*/ 383191 w 1471421"/>
                <a:gd name="connsiteY25" fmla="*/ 736854 h 875728"/>
                <a:gd name="connsiteX26" fmla="*/ 498539 w 1471421"/>
                <a:gd name="connsiteY26" fmla="*/ 736854 h 875728"/>
                <a:gd name="connsiteX27" fmla="*/ 548068 w 1471421"/>
                <a:gd name="connsiteY27" fmla="*/ 736854 h 875728"/>
                <a:gd name="connsiteX28" fmla="*/ 1256157 w 1471421"/>
                <a:gd name="connsiteY28" fmla="*/ 736854 h 875728"/>
                <a:gd name="connsiteX29" fmla="*/ 1256157 w 1471421"/>
                <a:gd name="connsiteY29" fmla="*/ 745427 h 875728"/>
                <a:gd name="connsiteX30" fmla="*/ 1370457 w 1471421"/>
                <a:gd name="connsiteY30" fmla="*/ 859727 h 875728"/>
                <a:gd name="connsiteX31" fmla="*/ 1471422 w 1471421"/>
                <a:gd name="connsiteY31" fmla="*/ 859727 h 875728"/>
                <a:gd name="connsiteX32" fmla="*/ 1471422 w 1471421"/>
                <a:gd name="connsiteY32" fmla="*/ 843439 h 875728"/>
                <a:gd name="connsiteX33" fmla="*/ 1471422 w 1471421"/>
                <a:gd name="connsiteY33" fmla="*/ 390620 h 875728"/>
                <a:gd name="connsiteX34" fmla="*/ 1471422 w 1471421"/>
                <a:gd name="connsiteY34" fmla="*/ 191 h 875728"/>
                <a:gd name="connsiteX35" fmla="*/ 157829 w 1471421"/>
                <a:gd name="connsiteY35" fmla="*/ 191 h 875728"/>
                <a:gd name="connsiteX36" fmla="*/ 1255395 w 1471421"/>
                <a:gd name="connsiteY36" fmla="*/ 736663 h 875728"/>
                <a:gd name="connsiteX37" fmla="*/ 947452 w 1471421"/>
                <a:gd name="connsiteY37" fmla="*/ 736663 h 875728"/>
                <a:gd name="connsiteX38" fmla="*/ 947452 w 1471421"/>
                <a:gd name="connsiteY38" fmla="*/ 496157 h 875728"/>
                <a:gd name="connsiteX39" fmla="*/ 1062609 w 1471421"/>
                <a:gd name="connsiteY39" fmla="*/ 381857 h 875728"/>
                <a:gd name="connsiteX40" fmla="*/ 1255395 w 1471421"/>
                <a:gd name="connsiteY40" fmla="*/ 381857 h 875728"/>
                <a:gd name="connsiteX41" fmla="*/ 1255395 w 1471421"/>
                <a:gd name="connsiteY41" fmla="*/ 736663 h 875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471421" h="875728">
                  <a:moveTo>
                    <a:pt x="157829" y="0"/>
                  </a:moveTo>
                  <a:lnTo>
                    <a:pt x="157829" y="53245"/>
                  </a:lnTo>
                  <a:lnTo>
                    <a:pt x="157829" y="105632"/>
                  </a:lnTo>
                  <a:cubicBezTo>
                    <a:pt x="157829" y="132683"/>
                    <a:pt x="175832" y="155638"/>
                    <a:pt x="200406" y="163354"/>
                  </a:cubicBezTo>
                  <a:cubicBezTo>
                    <a:pt x="206121" y="165163"/>
                    <a:pt x="212122" y="166116"/>
                    <a:pt x="218313" y="166116"/>
                  </a:cubicBezTo>
                  <a:lnTo>
                    <a:pt x="312515" y="166116"/>
                  </a:lnTo>
                  <a:lnTo>
                    <a:pt x="314134" y="166116"/>
                  </a:lnTo>
                  <a:lnTo>
                    <a:pt x="314801" y="442722"/>
                  </a:lnTo>
                  <a:lnTo>
                    <a:pt x="314801" y="444913"/>
                  </a:lnTo>
                  <a:lnTo>
                    <a:pt x="314801" y="444913"/>
                  </a:lnTo>
                  <a:lnTo>
                    <a:pt x="232982" y="444913"/>
                  </a:lnTo>
                  <a:cubicBezTo>
                    <a:pt x="199263" y="444913"/>
                    <a:pt x="169164" y="467201"/>
                    <a:pt x="162020" y="498538"/>
                  </a:cubicBezTo>
                  <a:cubicBezTo>
                    <a:pt x="160973" y="503015"/>
                    <a:pt x="160496" y="507683"/>
                    <a:pt x="160401" y="512540"/>
                  </a:cubicBezTo>
                  <a:lnTo>
                    <a:pt x="160211" y="543497"/>
                  </a:lnTo>
                  <a:cubicBezTo>
                    <a:pt x="160020" y="576739"/>
                    <a:pt x="132969" y="603980"/>
                    <a:pt x="99726" y="603980"/>
                  </a:cubicBezTo>
                  <a:lnTo>
                    <a:pt x="381" y="603980"/>
                  </a:lnTo>
                  <a:lnTo>
                    <a:pt x="381" y="743712"/>
                  </a:lnTo>
                  <a:lnTo>
                    <a:pt x="0" y="743712"/>
                  </a:lnTo>
                  <a:lnTo>
                    <a:pt x="0" y="747141"/>
                  </a:lnTo>
                  <a:lnTo>
                    <a:pt x="146114" y="747141"/>
                  </a:lnTo>
                  <a:cubicBezTo>
                    <a:pt x="177832" y="747141"/>
                    <a:pt x="203740" y="773049"/>
                    <a:pt x="203740" y="804767"/>
                  </a:cubicBezTo>
                  <a:lnTo>
                    <a:pt x="203740" y="824770"/>
                  </a:lnTo>
                  <a:cubicBezTo>
                    <a:pt x="203740" y="846773"/>
                    <a:pt x="191167" y="866013"/>
                    <a:pt x="172879" y="875729"/>
                  </a:cubicBezTo>
                  <a:lnTo>
                    <a:pt x="232600" y="875729"/>
                  </a:lnTo>
                  <a:cubicBezTo>
                    <a:pt x="274891" y="875729"/>
                    <a:pt x="309943" y="843439"/>
                    <a:pt x="313373" y="801243"/>
                  </a:cubicBezTo>
                  <a:cubicBezTo>
                    <a:pt x="316230" y="765334"/>
                    <a:pt x="346615" y="736854"/>
                    <a:pt x="383191" y="736854"/>
                  </a:cubicBezTo>
                  <a:lnTo>
                    <a:pt x="498539" y="736854"/>
                  </a:lnTo>
                  <a:lnTo>
                    <a:pt x="548068" y="736854"/>
                  </a:lnTo>
                  <a:lnTo>
                    <a:pt x="1256157" y="736854"/>
                  </a:lnTo>
                  <a:lnTo>
                    <a:pt x="1256157" y="745427"/>
                  </a:lnTo>
                  <a:cubicBezTo>
                    <a:pt x="1256157" y="808292"/>
                    <a:pt x="1307592" y="859727"/>
                    <a:pt x="1370457" y="859727"/>
                  </a:cubicBezTo>
                  <a:lnTo>
                    <a:pt x="1471422" y="859727"/>
                  </a:lnTo>
                  <a:lnTo>
                    <a:pt x="1471422" y="843439"/>
                  </a:lnTo>
                  <a:lnTo>
                    <a:pt x="1471422" y="390620"/>
                  </a:lnTo>
                  <a:lnTo>
                    <a:pt x="1471422" y="191"/>
                  </a:lnTo>
                  <a:lnTo>
                    <a:pt x="157829" y="191"/>
                  </a:lnTo>
                  <a:close/>
                  <a:moveTo>
                    <a:pt x="1255395" y="736663"/>
                  </a:moveTo>
                  <a:lnTo>
                    <a:pt x="947452" y="736663"/>
                  </a:lnTo>
                  <a:lnTo>
                    <a:pt x="947452" y="496157"/>
                  </a:lnTo>
                  <a:cubicBezTo>
                    <a:pt x="947452" y="433292"/>
                    <a:pt x="999268" y="381857"/>
                    <a:pt x="1062609" y="381857"/>
                  </a:cubicBezTo>
                  <a:lnTo>
                    <a:pt x="1255395" y="381857"/>
                  </a:lnTo>
                  <a:lnTo>
                    <a:pt x="1255395" y="736663"/>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7" name="Freeform: Shape 206">
              <a:extLst>
                <a:ext uri="{FF2B5EF4-FFF2-40B4-BE49-F238E27FC236}">
                  <a16:creationId xmlns:a16="http://schemas.microsoft.com/office/drawing/2014/main" id="{9D6DE197-1962-4681-BB29-003127D8E663}"/>
                </a:ext>
              </a:extLst>
            </p:cNvPr>
            <p:cNvSpPr/>
            <p:nvPr/>
          </p:nvSpPr>
          <p:spPr>
            <a:xfrm>
              <a:off x="5911136" y="3026362"/>
              <a:ext cx="307943" cy="354806"/>
            </a:xfrm>
            <a:custGeom>
              <a:avLst/>
              <a:gdLst>
                <a:gd name="connsiteX0" fmla="*/ 115158 w 307943"/>
                <a:gd name="connsiteY0" fmla="*/ 0 h 354806"/>
                <a:gd name="connsiteX1" fmla="*/ 0 w 307943"/>
                <a:gd name="connsiteY1" fmla="*/ 114300 h 354806"/>
                <a:gd name="connsiteX2" fmla="*/ 0 w 307943"/>
                <a:gd name="connsiteY2" fmla="*/ 354806 h 354806"/>
                <a:gd name="connsiteX3" fmla="*/ 307943 w 307943"/>
                <a:gd name="connsiteY3" fmla="*/ 354806 h 354806"/>
                <a:gd name="connsiteX4" fmla="*/ 307943 w 307943"/>
                <a:gd name="connsiteY4" fmla="*/ 0 h 354806"/>
                <a:gd name="connsiteX5" fmla="*/ 115158 w 307943"/>
                <a:gd name="connsiteY5" fmla="*/ 0 h 354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943" h="354806">
                  <a:moveTo>
                    <a:pt x="115158" y="0"/>
                  </a:moveTo>
                  <a:cubicBezTo>
                    <a:pt x="51816" y="0"/>
                    <a:pt x="0" y="51435"/>
                    <a:pt x="0" y="114300"/>
                  </a:cubicBezTo>
                  <a:lnTo>
                    <a:pt x="0" y="354806"/>
                  </a:lnTo>
                  <a:lnTo>
                    <a:pt x="307943" y="354806"/>
                  </a:lnTo>
                  <a:lnTo>
                    <a:pt x="307943" y="0"/>
                  </a:lnTo>
                  <a:lnTo>
                    <a:pt x="115158"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8" name="Freeform: Shape 207">
              <a:extLst>
                <a:ext uri="{FF2B5EF4-FFF2-40B4-BE49-F238E27FC236}">
                  <a16:creationId xmlns:a16="http://schemas.microsoft.com/office/drawing/2014/main" id="{7FD5173B-D8BE-43D7-B44F-51ED959ED84A}"/>
                </a:ext>
              </a:extLst>
            </p:cNvPr>
            <p:cNvSpPr/>
            <p:nvPr/>
          </p:nvSpPr>
          <p:spPr>
            <a:xfrm>
              <a:off x="4803283" y="-24876"/>
              <a:ext cx="1632204" cy="2667095"/>
            </a:xfrm>
            <a:custGeom>
              <a:avLst/>
              <a:gdLst>
                <a:gd name="connsiteX0" fmla="*/ 1496949 w 1632204"/>
                <a:gd name="connsiteY0" fmla="*/ 1233678 h 2667095"/>
                <a:gd name="connsiteX1" fmla="*/ 1436942 w 1632204"/>
                <a:gd name="connsiteY1" fmla="*/ 1173671 h 2667095"/>
                <a:gd name="connsiteX2" fmla="*/ 1436942 w 1632204"/>
                <a:gd name="connsiteY2" fmla="*/ 1152811 h 2667095"/>
                <a:gd name="connsiteX3" fmla="*/ 1496949 w 1632204"/>
                <a:gd name="connsiteY3" fmla="*/ 1092803 h 2667095"/>
                <a:gd name="connsiteX4" fmla="*/ 1629346 w 1632204"/>
                <a:gd name="connsiteY4" fmla="*/ 1092803 h 2667095"/>
                <a:gd name="connsiteX5" fmla="*/ 1629823 w 1632204"/>
                <a:gd name="connsiteY5" fmla="*/ 596932 h 2667095"/>
                <a:gd name="connsiteX6" fmla="*/ 1264444 w 1632204"/>
                <a:gd name="connsiteY6" fmla="*/ 596932 h 2667095"/>
                <a:gd name="connsiteX7" fmla="*/ 1264444 w 1632204"/>
                <a:gd name="connsiteY7" fmla="*/ 96869 h 2667095"/>
                <a:gd name="connsiteX8" fmla="*/ 1167574 w 1632204"/>
                <a:gd name="connsiteY8" fmla="*/ 0 h 2667095"/>
                <a:gd name="connsiteX9" fmla="*/ 0 w 1632204"/>
                <a:gd name="connsiteY9" fmla="*/ 0 h 2667095"/>
                <a:gd name="connsiteX10" fmla="*/ 0 w 1632204"/>
                <a:gd name="connsiteY10" fmla="*/ 285464 h 2667095"/>
                <a:gd name="connsiteX11" fmla="*/ 82296 w 1632204"/>
                <a:gd name="connsiteY11" fmla="*/ 285464 h 2667095"/>
                <a:gd name="connsiteX12" fmla="*/ 218789 w 1632204"/>
                <a:gd name="connsiteY12" fmla="*/ 421958 h 2667095"/>
                <a:gd name="connsiteX13" fmla="*/ 218789 w 1632204"/>
                <a:gd name="connsiteY13" fmla="*/ 599980 h 2667095"/>
                <a:gd name="connsiteX14" fmla="*/ 882587 w 1632204"/>
                <a:gd name="connsiteY14" fmla="*/ 599980 h 2667095"/>
                <a:gd name="connsiteX15" fmla="*/ 879919 w 1632204"/>
                <a:gd name="connsiteY15" fmla="*/ 1064324 h 2667095"/>
                <a:gd name="connsiteX16" fmla="*/ 879919 w 1632204"/>
                <a:gd name="connsiteY16" fmla="*/ 1076516 h 2667095"/>
                <a:gd name="connsiteX17" fmla="*/ 872966 w 1632204"/>
                <a:gd name="connsiteY17" fmla="*/ 1076516 h 2667095"/>
                <a:gd name="connsiteX18" fmla="*/ 864203 w 1632204"/>
                <a:gd name="connsiteY18" fmla="*/ 1076516 h 2667095"/>
                <a:gd name="connsiteX19" fmla="*/ 856011 w 1632204"/>
                <a:gd name="connsiteY19" fmla="*/ 1076897 h 2667095"/>
                <a:gd name="connsiteX20" fmla="*/ 853440 w 1632204"/>
                <a:gd name="connsiteY20" fmla="*/ 1077278 h 2667095"/>
                <a:gd name="connsiteX21" fmla="*/ 848106 w 1632204"/>
                <a:gd name="connsiteY21" fmla="*/ 1078135 h 2667095"/>
                <a:gd name="connsiteX22" fmla="*/ 847439 w 1632204"/>
                <a:gd name="connsiteY22" fmla="*/ 1078325 h 2667095"/>
                <a:gd name="connsiteX23" fmla="*/ 845153 w 1632204"/>
                <a:gd name="connsiteY23" fmla="*/ 1078897 h 2667095"/>
                <a:gd name="connsiteX24" fmla="*/ 840486 w 1632204"/>
                <a:gd name="connsiteY24" fmla="*/ 1080135 h 2667095"/>
                <a:gd name="connsiteX25" fmla="*/ 837438 w 1632204"/>
                <a:gd name="connsiteY25" fmla="*/ 1081183 h 2667095"/>
                <a:gd name="connsiteX26" fmla="*/ 833056 w 1632204"/>
                <a:gd name="connsiteY26" fmla="*/ 1082802 h 2667095"/>
                <a:gd name="connsiteX27" fmla="*/ 830104 w 1632204"/>
                <a:gd name="connsiteY27" fmla="*/ 1084136 h 2667095"/>
                <a:gd name="connsiteX28" fmla="*/ 826008 w 1632204"/>
                <a:gd name="connsiteY28" fmla="*/ 1086136 h 2667095"/>
                <a:gd name="connsiteX29" fmla="*/ 824484 w 1632204"/>
                <a:gd name="connsiteY29" fmla="*/ 1086993 h 2667095"/>
                <a:gd name="connsiteX30" fmla="*/ 823055 w 1632204"/>
                <a:gd name="connsiteY30" fmla="*/ 1087755 h 2667095"/>
                <a:gd name="connsiteX31" fmla="*/ 819150 w 1632204"/>
                <a:gd name="connsiteY31" fmla="*/ 1090136 h 2667095"/>
                <a:gd name="connsiteX32" fmla="*/ 818674 w 1632204"/>
                <a:gd name="connsiteY32" fmla="*/ 1090422 h 2667095"/>
                <a:gd name="connsiteX33" fmla="*/ 816483 w 1632204"/>
                <a:gd name="connsiteY33" fmla="*/ 1091946 h 2667095"/>
                <a:gd name="connsiteX34" fmla="*/ 812768 w 1632204"/>
                <a:gd name="connsiteY34" fmla="*/ 1094708 h 2667095"/>
                <a:gd name="connsiteX35" fmla="*/ 810292 w 1632204"/>
                <a:gd name="connsiteY35" fmla="*/ 1096709 h 2667095"/>
                <a:gd name="connsiteX36" fmla="*/ 806767 w 1632204"/>
                <a:gd name="connsiteY36" fmla="*/ 1099852 h 2667095"/>
                <a:gd name="connsiteX37" fmla="*/ 804577 w 1632204"/>
                <a:gd name="connsiteY37" fmla="*/ 1101947 h 2667095"/>
                <a:gd name="connsiteX38" fmla="*/ 801148 w 1632204"/>
                <a:gd name="connsiteY38" fmla="*/ 1105662 h 2667095"/>
                <a:gd name="connsiteX39" fmla="*/ 799434 w 1632204"/>
                <a:gd name="connsiteY39" fmla="*/ 1107662 h 2667095"/>
                <a:gd name="connsiteX40" fmla="*/ 795909 w 1632204"/>
                <a:gd name="connsiteY40" fmla="*/ 1112330 h 2667095"/>
                <a:gd name="connsiteX41" fmla="*/ 795814 w 1632204"/>
                <a:gd name="connsiteY41" fmla="*/ 1112520 h 2667095"/>
                <a:gd name="connsiteX42" fmla="*/ 794861 w 1632204"/>
                <a:gd name="connsiteY42" fmla="*/ 1113854 h 2667095"/>
                <a:gd name="connsiteX43" fmla="*/ 790765 w 1632204"/>
                <a:gd name="connsiteY43" fmla="*/ 1120521 h 2667095"/>
                <a:gd name="connsiteX44" fmla="*/ 790480 w 1632204"/>
                <a:gd name="connsiteY44" fmla="*/ 1121093 h 2667095"/>
                <a:gd name="connsiteX45" fmla="*/ 787337 w 1632204"/>
                <a:gd name="connsiteY45" fmla="*/ 1127570 h 2667095"/>
                <a:gd name="connsiteX46" fmla="*/ 786479 w 1632204"/>
                <a:gd name="connsiteY46" fmla="*/ 1129951 h 2667095"/>
                <a:gd name="connsiteX47" fmla="*/ 784669 w 1632204"/>
                <a:gd name="connsiteY47" fmla="*/ 1134904 h 2667095"/>
                <a:gd name="connsiteX48" fmla="*/ 783908 w 1632204"/>
                <a:gd name="connsiteY48" fmla="*/ 1137666 h 2667095"/>
                <a:gd name="connsiteX49" fmla="*/ 783908 w 1632204"/>
                <a:gd name="connsiteY49" fmla="*/ 1137857 h 2667095"/>
                <a:gd name="connsiteX50" fmla="*/ 782669 w 1632204"/>
                <a:gd name="connsiteY50" fmla="*/ 1142524 h 2667095"/>
                <a:gd name="connsiteX51" fmla="*/ 782574 w 1632204"/>
                <a:gd name="connsiteY51" fmla="*/ 1143000 h 2667095"/>
                <a:gd name="connsiteX52" fmla="*/ 782098 w 1632204"/>
                <a:gd name="connsiteY52" fmla="*/ 1145762 h 2667095"/>
                <a:gd name="connsiteX53" fmla="*/ 780764 w 1632204"/>
                <a:gd name="connsiteY53" fmla="*/ 1160336 h 2667095"/>
                <a:gd name="connsiteX54" fmla="*/ 709517 w 1632204"/>
                <a:gd name="connsiteY54" fmla="*/ 1218438 h 2667095"/>
                <a:gd name="connsiteX55" fmla="*/ 702850 w 1632204"/>
                <a:gd name="connsiteY55" fmla="*/ 1218819 h 2667095"/>
                <a:gd name="connsiteX56" fmla="*/ 700754 w 1632204"/>
                <a:gd name="connsiteY56" fmla="*/ 1219010 h 2667095"/>
                <a:gd name="connsiteX57" fmla="*/ 699802 w 1632204"/>
                <a:gd name="connsiteY57" fmla="*/ 1219105 h 2667095"/>
                <a:gd name="connsiteX58" fmla="*/ 693801 w 1632204"/>
                <a:gd name="connsiteY58" fmla="*/ 1220057 h 2667095"/>
                <a:gd name="connsiteX59" fmla="*/ 692563 w 1632204"/>
                <a:gd name="connsiteY59" fmla="*/ 1220248 h 2667095"/>
                <a:gd name="connsiteX60" fmla="*/ 627031 w 1632204"/>
                <a:gd name="connsiteY60" fmla="*/ 1290923 h 2667095"/>
                <a:gd name="connsiteX61" fmla="*/ 626745 w 1632204"/>
                <a:gd name="connsiteY61" fmla="*/ 1359884 h 2667095"/>
                <a:gd name="connsiteX62" fmla="*/ 626174 w 1632204"/>
                <a:gd name="connsiteY62" fmla="*/ 1359884 h 2667095"/>
                <a:gd name="connsiteX63" fmla="*/ 626174 w 1632204"/>
                <a:gd name="connsiteY63" fmla="*/ 1359884 h 2667095"/>
                <a:gd name="connsiteX64" fmla="*/ 887349 w 1632204"/>
                <a:gd name="connsiteY64" fmla="*/ 1359884 h 2667095"/>
                <a:gd name="connsiteX65" fmla="*/ 957358 w 1632204"/>
                <a:gd name="connsiteY65" fmla="*/ 1429893 h 2667095"/>
                <a:gd name="connsiteX66" fmla="*/ 957358 w 1632204"/>
                <a:gd name="connsiteY66" fmla="*/ 1454277 h 2667095"/>
                <a:gd name="connsiteX67" fmla="*/ 887349 w 1632204"/>
                <a:gd name="connsiteY67" fmla="*/ 1524286 h 2667095"/>
                <a:gd name="connsiteX68" fmla="*/ 626174 w 1632204"/>
                <a:gd name="connsiteY68" fmla="*/ 1524286 h 2667095"/>
                <a:gd name="connsiteX69" fmla="*/ 626174 w 1632204"/>
                <a:gd name="connsiteY69" fmla="*/ 1814417 h 2667095"/>
                <a:gd name="connsiteX70" fmla="*/ 626174 w 1632204"/>
                <a:gd name="connsiteY70" fmla="*/ 1959959 h 2667095"/>
                <a:gd name="connsiteX71" fmla="*/ 1134046 w 1632204"/>
                <a:gd name="connsiteY71" fmla="*/ 1959959 h 2667095"/>
                <a:gd name="connsiteX72" fmla="*/ 1249204 w 1632204"/>
                <a:gd name="connsiteY72" fmla="*/ 2074259 h 2667095"/>
                <a:gd name="connsiteX73" fmla="*/ 1249204 w 1632204"/>
                <a:gd name="connsiteY73" fmla="*/ 2667095 h 2667095"/>
                <a:gd name="connsiteX74" fmla="*/ 1632204 w 1632204"/>
                <a:gd name="connsiteY74" fmla="*/ 2667095 h 2667095"/>
                <a:gd name="connsiteX75" fmla="*/ 1632204 w 1632204"/>
                <a:gd name="connsiteY75" fmla="*/ 1233678 h 2667095"/>
                <a:gd name="connsiteX76" fmla="*/ 1496949 w 1632204"/>
                <a:gd name="connsiteY76" fmla="*/ 1233678 h 2667095"/>
                <a:gd name="connsiteX77" fmla="*/ 1277398 w 1632204"/>
                <a:gd name="connsiteY77" fmla="*/ 1311974 h 2667095"/>
                <a:gd name="connsiteX78" fmla="*/ 1217390 w 1632204"/>
                <a:gd name="connsiteY78" fmla="*/ 1371981 h 2667095"/>
                <a:gd name="connsiteX79" fmla="*/ 1196530 w 1632204"/>
                <a:gd name="connsiteY79" fmla="*/ 1371981 h 2667095"/>
                <a:gd name="connsiteX80" fmla="*/ 1136523 w 1632204"/>
                <a:gd name="connsiteY80" fmla="*/ 1313117 h 2667095"/>
                <a:gd name="connsiteX81" fmla="*/ 1055560 w 1632204"/>
                <a:gd name="connsiteY81" fmla="*/ 1233583 h 2667095"/>
                <a:gd name="connsiteX82" fmla="*/ 1016222 w 1632204"/>
                <a:gd name="connsiteY82" fmla="*/ 1233583 h 2667095"/>
                <a:gd name="connsiteX83" fmla="*/ 956215 w 1632204"/>
                <a:gd name="connsiteY83" fmla="*/ 1173575 h 2667095"/>
                <a:gd name="connsiteX84" fmla="*/ 956215 w 1632204"/>
                <a:gd name="connsiteY84" fmla="*/ 1152716 h 2667095"/>
                <a:gd name="connsiteX85" fmla="*/ 1016222 w 1632204"/>
                <a:gd name="connsiteY85" fmla="*/ 1092708 h 2667095"/>
                <a:gd name="connsiteX86" fmla="*/ 1181005 w 1632204"/>
                <a:gd name="connsiteY86" fmla="*/ 1092708 h 2667095"/>
                <a:gd name="connsiteX87" fmla="*/ 1189959 w 1632204"/>
                <a:gd name="connsiteY87" fmla="*/ 1092232 h 2667095"/>
                <a:gd name="connsiteX88" fmla="*/ 1196530 w 1632204"/>
                <a:gd name="connsiteY88" fmla="*/ 1091851 h 2667095"/>
                <a:gd name="connsiteX89" fmla="*/ 1217390 w 1632204"/>
                <a:gd name="connsiteY89" fmla="*/ 1091851 h 2667095"/>
                <a:gd name="connsiteX90" fmla="*/ 1277398 w 1632204"/>
                <a:gd name="connsiteY90" fmla="*/ 1151858 h 2667095"/>
                <a:gd name="connsiteX91" fmla="*/ 1277398 w 1632204"/>
                <a:gd name="connsiteY91" fmla="*/ 1311974 h 266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632204" h="2667095">
                  <a:moveTo>
                    <a:pt x="1496949" y="1233678"/>
                  </a:moveTo>
                  <a:cubicBezTo>
                    <a:pt x="1463992" y="1233678"/>
                    <a:pt x="1436942" y="1206627"/>
                    <a:pt x="1436942" y="1173671"/>
                  </a:cubicBezTo>
                  <a:lnTo>
                    <a:pt x="1436942" y="1152811"/>
                  </a:lnTo>
                  <a:cubicBezTo>
                    <a:pt x="1436942" y="1119854"/>
                    <a:pt x="1463897" y="1092803"/>
                    <a:pt x="1496949" y="1092803"/>
                  </a:cubicBezTo>
                  <a:lnTo>
                    <a:pt x="1629346" y="1092803"/>
                  </a:lnTo>
                  <a:lnTo>
                    <a:pt x="1629823" y="596932"/>
                  </a:lnTo>
                  <a:lnTo>
                    <a:pt x="1264444" y="596932"/>
                  </a:lnTo>
                  <a:lnTo>
                    <a:pt x="1264444" y="96869"/>
                  </a:lnTo>
                  <a:cubicBezTo>
                    <a:pt x="1264444" y="43434"/>
                    <a:pt x="1221105" y="0"/>
                    <a:pt x="1167574" y="0"/>
                  </a:cubicBezTo>
                  <a:lnTo>
                    <a:pt x="0" y="0"/>
                  </a:lnTo>
                  <a:lnTo>
                    <a:pt x="0" y="285464"/>
                  </a:lnTo>
                  <a:lnTo>
                    <a:pt x="82296" y="285464"/>
                  </a:lnTo>
                  <a:cubicBezTo>
                    <a:pt x="157734" y="285464"/>
                    <a:pt x="218789" y="346615"/>
                    <a:pt x="218789" y="421958"/>
                  </a:cubicBezTo>
                  <a:lnTo>
                    <a:pt x="218789" y="599980"/>
                  </a:lnTo>
                  <a:lnTo>
                    <a:pt x="882587" y="599980"/>
                  </a:lnTo>
                  <a:cubicBezTo>
                    <a:pt x="882587" y="790861"/>
                    <a:pt x="879634" y="920306"/>
                    <a:pt x="879919" y="1064324"/>
                  </a:cubicBezTo>
                  <a:cubicBezTo>
                    <a:pt x="880967" y="1072229"/>
                    <a:pt x="881062" y="1076516"/>
                    <a:pt x="879919" y="1076516"/>
                  </a:cubicBezTo>
                  <a:lnTo>
                    <a:pt x="872966" y="1076516"/>
                  </a:lnTo>
                  <a:cubicBezTo>
                    <a:pt x="869537" y="1076611"/>
                    <a:pt x="866489" y="1076516"/>
                    <a:pt x="864203" y="1076516"/>
                  </a:cubicBezTo>
                  <a:cubicBezTo>
                    <a:pt x="861441" y="1076516"/>
                    <a:pt x="858679" y="1076706"/>
                    <a:pt x="856011" y="1076897"/>
                  </a:cubicBezTo>
                  <a:cubicBezTo>
                    <a:pt x="855155" y="1076992"/>
                    <a:pt x="854297" y="1077182"/>
                    <a:pt x="853440" y="1077278"/>
                  </a:cubicBezTo>
                  <a:cubicBezTo>
                    <a:pt x="851630" y="1077468"/>
                    <a:pt x="849821" y="1077754"/>
                    <a:pt x="848106" y="1078135"/>
                  </a:cubicBezTo>
                  <a:cubicBezTo>
                    <a:pt x="847915" y="1078135"/>
                    <a:pt x="847630" y="1078230"/>
                    <a:pt x="847439" y="1078325"/>
                  </a:cubicBezTo>
                  <a:cubicBezTo>
                    <a:pt x="846677" y="1078516"/>
                    <a:pt x="845915" y="1078706"/>
                    <a:pt x="845153" y="1078897"/>
                  </a:cubicBezTo>
                  <a:cubicBezTo>
                    <a:pt x="843534" y="1079278"/>
                    <a:pt x="842010" y="1079659"/>
                    <a:pt x="840486" y="1080135"/>
                  </a:cubicBezTo>
                  <a:cubicBezTo>
                    <a:pt x="839438" y="1080421"/>
                    <a:pt x="838486" y="1080802"/>
                    <a:pt x="837438" y="1081183"/>
                  </a:cubicBezTo>
                  <a:cubicBezTo>
                    <a:pt x="836009" y="1081659"/>
                    <a:pt x="834485" y="1082231"/>
                    <a:pt x="833056" y="1082802"/>
                  </a:cubicBezTo>
                  <a:cubicBezTo>
                    <a:pt x="832009" y="1083183"/>
                    <a:pt x="831056" y="1083659"/>
                    <a:pt x="830104" y="1084136"/>
                  </a:cubicBezTo>
                  <a:cubicBezTo>
                    <a:pt x="828675" y="1084802"/>
                    <a:pt x="827342" y="1085374"/>
                    <a:pt x="826008" y="1086136"/>
                  </a:cubicBezTo>
                  <a:cubicBezTo>
                    <a:pt x="825532" y="1086422"/>
                    <a:pt x="825055" y="1086707"/>
                    <a:pt x="824484" y="1086993"/>
                  </a:cubicBezTo>
                  <a:cubicBezTo>
                    <a:pt x="824008" y="1087279"/>
                    <a:pt x="823531" y="1087469"/>
                    <a:pt x="823055" y="1087755"/>
                  </a:cubicBezTo>
                  <a:cubicBezTo>
                    <a:pt x="821722" y="1088517"/>
                    <a:pt x="820483" y="1089279"/>
                    <a:pt x="819150" y="1090136"/>
                  </a:cubicBezTo>
                  <a:cubicBezTo>
                    <a:pt x="818960" y="1090232"/>
                    <a:pt x="818864" y="1090327"/>
                    <a:pt x="818674" y="1090422"/>
                  </a:cubicBezTo>
                  <a:cubicBezTo>
                    <a:pt x="817911" y="1090898"/>
                    <a:pt x="817150" y="1091375"/>
                    <a:pt x="816483" y="1091946"/>
                  </a:cubicBezTo>
                  <a:cubicBezTo>
                    <a:pt x="815245" y="1092803"/>
                    <a:pt x="814006" y="1093756"/>
                    <a:pt x="812768" y="1094708"/>
                  </a:cubicBezTo>
                  <a:cubicBezTo>
                    <a:pt x="811911" y="1095375"/>
                    <a:pt x="811149" y="1095947"/>
                    <a:pt x="810292" y="1096709"/>
                  </a:cubicBezTo>
                  <a:cubicBezTo>
                    <a:pt x="809053" y="1097756"/>
                    <a:pt x="807910" y="1098804"/>
                    <a:pt x="806767" y="1099852"/>
                  </a:cubicBezTo>
                  <a:cubicBezTo>
                    <a:pt x="806005" y="1100519"/>
                    <a:pt x="805339" y="1101185"/>
                    <a:pt x="804577" y="1101947"/>
                  </a:cubicBezTo>
                  <a:cubicBezTo>
                    <a:pt x="803434" y="1103186"/>
                    <a:pt x="802291" y="1104424"/>
                    <a:pt x="801148" y="1105662"/>
                  </a:cubicBezTo>
                  <a:cubicBezTo>
                    <a:pt x="800576" y="1106329"/>
                    <a:pt x="799910" y="1106996"/>
                    <a:pt x="799434" y="1107662"/>
                  </a:cubicBezTo>
                  <a:cubicBezTo>
                    <a:pt x="798195" y="1109186"/>
                    <a:pt x="797052" y="1110710"/>
                    <a:pt x="795909" y="1112330"/>
                  </a:cubicBezTo>
                  <a:cubicBezTo>
                    <a:pt x="795909" y="1112425"/>
                    <a:pt x="795814" y="1112425"/>
                    <a:pt x="795814" y="1112520"/>
                  </a:cubicBezTo>
                  <a:cubicBezTo>
                    <a:pt x="795528" y="1112996"/>
                    <a:pt x="795147" y="1113377"/>
                    <a:pt x="794861" y="1113854"/>
                  </a:cubicBezTo>
                  <a:cubicBezTo>
                    <a:pt x="793433" y="1116044"/>
                    <a:pt x="792004" y="1118235"/>
                    <a:pt x="790765" y="1120521"/>
                  </a:cubicBezTo>
                  <a:cubicBezTo>
                    <a:pt x="790670" y="1120712"/>
                    <a:pt x="790575" y="1120902"/>
                    <a:pt x="790480" y="1121093"/>
                  </a:cubicBezTo>
                  <a:cubicBezTo>
                    <a:pt x="789336" y="1123188"/>
                    <a:pt x="788289" y="1125379"/>
                    <a:pt x="787337" y="1127570"/>
                  </a:cubicBezTo>
                  <a:cubicBezTo>
                    <a:pt x="787051" y="1128332"/>
                    <a:pt x="786765" y="1129094"/>
                    <a:pt x="786479" y="1129951"/>
                  </a:cubicBezTo>
                  <a:cubicBezTo>
                    <a:pt x="785812" y="1131570"/>
                    <a:pt x="785146" y="1133285"/>
                    <a:pt x="784669" y="1134904"/>
                  </a:cubicBezTo>
                  <a:cubicBezTo>
                    <a:pt x="784384" y="1135856"/>
                    <a:pt x="784098" y="1136714"/>
                    <a:pt x="783908" y="1137666"/>
                  </a:cubicBezTo>
                  <a:cubicBezTo>
                    <a:pt x="783908" y="1137761"/>
                    <a:pt x="783908" y="1137761"/>
                    <a:pt x="783908" y="1137857"/>
                  </a:cubicBezTo>
                  <a:cubicBezTo>
                    <a:pt x="783431" y="1139381"/>
                    <a:pt x="783050" y="1141000"/>
                    <a:pt x="782669" y="1142524"/>
                  </a:cubicBezTo>
                  <a:cubicBezTo>
                    <a:pt x="782669" y="1142714"/>
                    <a:pt x="782574" y="1142905"/>
                    <a:pt x="782574" y="1143000"/>
                  </a:cubicBezTo>
                  <a:cubicBezTo>
                    <a:pt x="782383" y="1143953"/>
                    <a:pt x="782193" y="1144810"/>
                    <a:pt x="782098" y="1145762"/>
                  </a:cubicBezTo>
                  <a:cubicBezTo>
                    <a:pt x="781240" y="1150525"/>
                    <a:pt x="780764" y="1155287"/>
                    <a:pt x="780764" y="1160336"/>
                  </a:cubicBezTo>
                  <a:cubicBezTo>
                    <a:pt x="780288" y="1185863"/>
                    <a:pt x="744760" y="1217771"/>
                    <a:pt x="709517" y="1218438"/>
                  </a:cubicBezTo>
                  <a:cubicBezTo>
                    <a:pt x="707231" y="1218438"/>
                    <a:pt x="705040" y="1218628"/>
                    <a:pt x="702850" y="1218819"/>
                  </a:cubicBezTo>
                  <a:cubicBezTo>
                    <a:pt x="702183" y="1218914"/>
                    <a:pt x="701421" y="1218914"/>
                    <a:pt x="700754" y="1219010"/>
                  </a:cubicBezTo>
                  <a:cubicBezTo>
                    <a:pt x="700469" y="1219010"/>
                    <a:pt x="700087" y="1219105"/>
                    <a:pt x="699802" y="1219105"/>
                  </a:cubicBezTo>
                  <a:cubicBezTo>
                    <a:pt x="697801" y="1219391"/>
                    <a:pt x="695801" y="1219676"/>
                    <a:pt x="693801" y="1220057"/>
                  </a:cubicBezTo>
                  <a:cubicBezTo>
                    <a:pt x="693420" y="1220153"/>
                    <a:pt x="692943" y="1220248"/>
                    <a:pt x="692563" y="1220248"/>
                  </a:cubicBezTo>
                  <a:cubicBezTo>
                    <a:pt x="658273" y="1227487"/>
                    <a:pt x="631698" y="1255871"/>
                    <a:pt x="627031" y="1290923"/>
                  </a:cubicBezTo>
                  <a:lnTo>
                    <a:pt x="626745" y="1359884"/>
                  </a:lnTo>
                  <a:lnTo>
                    <a:pt x="626174" y="1359884"/>
                  </a:lnTo>
                  <a:lnTo>
                    <a:pt x="626174" y="1359884"/>
                  </a:lnTo>
                  <a:lnTo>
                    <a:pt x="887349" y="1359884"/>
                  </a:lnTo>
                  <a:cubicBezTo>
                    <a:pt x="925830" y="1359884"/>
                    <a:pt x="957358" y="1391412"/>
                    <a:pt x="957358" y="1429893"/>
                  </a:cubicBezTo>
                  <a:lnTo>
                    <a:pt x="957358" y="1454277"/>
                  </a:lnTo>
                  <a:cubicBezTo>
                    <a:pt x="957358" y="1492758"/>
                    <a:pt x="925830" y="1524286"/>
                    <a:pt x="887349" y="1524286"/>
                  </a:cubicBezTo>
                  <a:lnTo>
                    <a:pt x="626174" y="1524286"/>
                  </a:lnTo>
                  <a:lnTo>
                    <a:pt x="626174" y="1814417"/>
                  </a:lnTo>
                  <a:lnTo>
                    <a:pt x="626174" y="1959959"/>
                  </a:lnTo>
                  <a:lnTo>
                    <a:pt x="1134046" y="1959959"/>
                  </a:lnTo>
                  <a:cubicBezTo>
                    <a:pt x="1197388" y="1959959"/>
                    <a:pt x="1249204" y="2011394"/>
                    <a:pt x="1249204" y="2074259"/>
                  </a:cubicBezTo>
                  <a:lnTo>
                    <a:pt x="1249204" y="2667095"/>
                  </a:lnTo>
                  <a:lnTo>
                    <a:pt x="1632204" y="2667095"/>
                  </a:lnTo>
                  <a:lnTo>
                    <a:pt x="1632204" y="1233678"/>
                  </a:lnTo>
                  <a:lnTo>
                    <a:pt x="1496949" y="1233678"/>
                  </a:lnTo>
                  <a:close/>
                  <a:moveTo>
                    <a:pt x="1277398" y="1311974"/>
                  </a:moveTo>
                  <a:cubicBezTo>
                    <a:pt x="1277398" y="1344930"/>
                    <a:pt x="1250442" y="1371981"/>
                    <a:pt x="1217390" y="1371981"/>
                  </a:cubicBezTo>
                  <a:lnTo>
                    <a:pt x="1196530" y="1371981"/>
                  </a:lnTo>
                  <a:cubicBezTo>
                    <a:pt x="1163955" y="1371981"/>
                    <a:pt x="1137190" y="1345597"/>
                    <a:pt x="1136523" y="1313117"/>
                  </a:cubicBezTo>
                  <a:cubicBezTo>
                    <a:pt x="1135666" y="1269016"/>
                    <a:pt x="1099661" y="1233583"/>
                    <a:pt x="1055560" y="1233583"/>
                  </a:cubicBezTo>
                  <a:lnTo>
                    <a:pt x="1016222" y="1233583"/>
                  </a:lnTo>
                  <a:cubicBezTo>
                    <a:pt x="983266" y="1233583"/>
                    <a:pt x="956215" y="1206627"/>
                    <a:pt x="956215" y="1173575"/>
                  </a:cubicBezTo>
                  <a:lnTo>
                    <a:pt x="956215" y="1152716"/>
                  </a:lnTo>
                  <a:cubicBezTo>
                    <a:pt x="956215" y="1119759"/>
                    <a:pt x="983171" y="1092708"/>
                    <a:pt x="1016222" y="1092708"/>
                  </a:cubicBezTo>
                  <a:lnTo>
                    <a:pt x="1181005" y="1092708"/>
                  </a:lnTo>
                  <a:cubicBezTo>
                    <a:pt x="1184148" y="1092708"/>
                    <a:pt x="1186815" y="1092518"/>
                    <a:pt x="1189959" y="1092232"/>
                  </a:cubicBezTo>
                  <a:cubicBezTo>
                    <a:pt x="1192149" y="1091946"/>
                    <a:pt x="1194340" y="1091851"/>
                    <a:pt x="1196530" y="1091851"/>
                  </a:cubicBezTo>
                  <a:lnTo>
                    <a:pt x="1217390" y="1091851"/>
                  </a:lnTo>
                  <a:cubicBezTo>
                    <a:pt x="1250347" y="1091851"/>
                    <a:pt x="1277398" y="1118807"/>
                    <a:pt x="1277398" y="1151858"/>
                  </a:cubicBezTo>
                  <a:lnTo>
                    <a:pt x="1277398" y="1311974"/>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09" name="Freeform: Shape 208">
              <a:extLst>
                <a:ext uri="{FF2B5EF4-FFF2-40B4-BE49-F238E27FC236}">
                  <a16:creationId xmlns:a16="http://schemas.microsoft.com/office/drawing/2014/main" id="{E1168188-5084-486D-BD85-EBD8287FA20A}"/>
                </a:ext>
              </a:extLst>
            </p:cNvPr>
            <p:cNvSpPr/>
            <p:nvPr/>
          </p:nvSpPr>
          <p:spPr>
            <a:xfrm>
              <a:off x="5121228" y="1934892"/>
              <a:ext cx="931164" cy="707326"/>
            </a:xfrm>
            <a:custGeom>
              <a:avLst/>
              <a:gdLst>
                <a:gd name="connsiteX0" fmla="*/ 931164 w 931164"/>
                <a:gd name="connsiteY0" fmla="*/ 114300 h 707326"/>
                <a:gd name="connsiteX1" fmla="*/ 816007 w 931164"/>
                <a:gd name="connsiteY1" fmla="*/ 0 h 707326"/>
                <a:gd name="connsiteX2" fmla="*/ 308134 w 931164"/>
                <a:gd name="connsiteY2" fmla="*/ 0 h 707326"/>
                <a:gd name="connsiteX3" fmla="*/ 308134 w 931164"/>
                <a:gd name="connsiteY3" fmla="*/ 143827 h 707326"/>
                <a:gd name="connsiteX4" fmla="*/ 308229 w 931164"/>
                <a:gd name="connsiteY4" fmla="*/ 143827 h 707326"/>
                <a:gd name="connsiteX5" fmla="*/ 308229 w 931164"/>
                <a:gd name="connsiteY5" fmla="*/ 206883 h 707326"/>
                <a:gd name="connsiteX6" fmla="*/ 308229 w 931164"/>
                <a:gd name="connsiteY6" fmla="*/ 219742 h 707326"/>
                <a:gd name="connsiteX7" fmla="*/ 308229 w 931164"/>
                <a:gd name="connsiteY7" fmla="*/ 227933 h 707326"/>
                <a:gd name="connsiteX8" fmla="*/ 308134 w 931164"/>
                <a:gd name="connsiteY8" fmla="*/ 229171 h 707326"/>
                <a:gd name="connsiteX9" fmla="*/ 308134 w 931164"/>
                <a:gd name="connsiteY9" fmla="*/ 230696 h 707326"/>
                <a:gd name="connsiteX10" fmla="*/ 307943 w 931164"/>
                <a:gd name="connsiteY10" fmla="*/ 232410 h 707326"/>
                <a:gd name="connsiteX11" fmla="*/ 307658 w 931164"/>
                <a:gd name="connsiteY11" fmla="*/ 235363 h 707326"/>
                <a:gd name="connsiteX12" fmla="*/ 307181 w 931164"/>
                <a:gd name="connsiteY12" fmla="*/ 238411 h 707326"/>
                <a:gd name="connsiteX13" fmla="*/ 306610 w 931164"/>
                <a:gd name="connsiteY13" fmla="*/ 241268 h 707326"/>
                <a:gd name="connsiteX14" fmla="*/ 305848 w 931164"/>
                <a:gd name="connsiteY14" fmla="*/ 244221 h 707326"/>
                <a:gd name="connsiteX15" fmla="*/ 304991 w 931164"/>
                <a:gd name="connsiteY15" fmla="*/ 246983 h 707326"/>
                <a:gd name="connsiteX16" fmla="*/ 303943 w 931164"/>
                <a:gd name="connsiteY16" fmla="*/ 249746 h 707326"/>
                <a:gd name="connsiteX17" fmla="*/ 302895 w 931164"/>
                <a:gd name="connsiteY17" fmla="*/ 252413 h 707326"/>
                <a:gd name="connsiteX18" fmla="*/ 301657 w 931164"/>
                <a:gd name="connsiteY18" fmla="*/ 254984 h 707326"/>
                <a:gd name="connsiteX19" fmla="*/ 300324 w 931164"/>
                <a:gd name="connsiteY19" fmla="*/ 257556 h 707326"/>
                <a:gd name="connsiteX20" fmla="*/ 298799 w 931164"/>
                <a:gd name="connsiteY20" fmla="*/ 260032 h 707326"/>
                <a:gd name="connsiteX21" fmla="*/ 297275 w 931164"/>
                <a:gd name="connsiteY21" fmla="*/ 262414 h 707326"/>
                <a:gd name="connsiteX22" fmla="*/ 295561 w 931164"/>
                <a:gd name="connsiteY22" fmla="*/ 264700 h 707326"/>
                <a:gd name="connsiteX23" fmla="*/ 293751 w 931164"/>
                <a:gd name="connsiteY23" fmla="*/ 266986 h 707326"/>
                <a:gd name="connsiteX24" fmla="*/ 291846 w 931164"/>
                <a:gd name="connsiteY24" fmla="*/ 269081 h 707326"/>
                <a:gd name="connsiteX25" fmla="*/ 289846 w 931164"/>
                <a:gd name="connsiteY25" fmla="*/ 271177 h 707326"/>
                <a:gd name="connsiteX26" fmla="*/ 287655 w 931164"/>
                <a:gd name="connsiteY26" fmla="*/ 273082 h 707326"/>
                <a:gd name="connsiteX27" fmla="*/ 285560 w 931164"/>
                <a:gd name="connsiteY27" fmla="*/ 274892 h 707326"/>
                <a:gd name="connsiteX28" fmla="*/ 283179 w 931164"/>
                <a:gd name="connsiteY28" fmla="*/ 276606 h 707326"/>
                <a:gd name="connsiteX29" fmla="*/ 280892 w 931164"/>
                <a:gd name="connsiteY29" fmla="*/ 278225 h 707326"/>
                <a:gd name="connsiteX30" fmla="*/ 278321 w 931164"/>
                <a:gd name="connsiteY30" fmla="*/ 279749 h 707326"/>
                <a:gd name="connsiteX31" fmla="*/ 275940 w 931164"/>
                <a:gd name="connsiteY31" fmla="*/ 281178 h 707326"/>
                <a:gd name="connsiteX32" fmla="*/ 273177 w 931164"/>
                <a:gd name="connsiteY32" fmla="*/ 282511 h 707326"/>
                <a:gd name="connsiteX33" fmla="*/ 270701 w 931164"/>
                <a:gd name="connsiteY33" fmla="*/ 283655 h 707326"/>
                <a:gd name="connsiteX34" fmla="*/ 267653 w 931164"/>
                <a:gd name="connsiteY34" fmla="*/ 284797 h 707326"/>
                <a:gd name="connsiteX35" fmla="*/ 265272 w 931164"/>
                <a:gd name="connsiteY35" fmla="*/ 285655 h 707326"/>
                <a:gd name="connsiteX36" fmla="*/ 261938 w 931164"/>
                <a:gd name="connsiteY36" fmla="*/ 286512 h 707326"/>
                <a:gd name="connsiteX37" fmla="*/ 259556 w 931164"/>
                <a:gd name="connsiteY37" fmla="*/ 287084 h 707326"/>
                <a:gd name="connsiteX38" fmla="*/ 255651 w 931164"/>
                <a:gd name="connsiteY38" fmla="*/ 287655 h 707326"/>
                <a:gd name="connsiteX39" fmla="*/ 253651 w 931164"/>
                <a:gd name="connsiteY39" fmla="*/ 287941 h 707326"/>
                <a:gd name="connsiteX40" fmla="*/ 247555 w 931164"/>
                <a:gd name="connsiteY40" fmla="*/ 288226 h 707326"/>
                <a:gd name="connsiteX41" fmla="*/ 157449 w 931164"/>
                <a:gd name="connsiteY41" fmla="*/ 288226 h 707326"/>
                <a:gd name="connsiteX42" fmla="*/ 157449 w 931164"/>
                <a:gd name="connsiteY42" fmla="*/ 363950 h 707326"/>
                <a:gd name="connsiteX43" fmla="*/ 96964 w 931164"/>
                <a:gd name="connsiteY43" fmla="*/ 424434 h 707326"/>
                <a:gd name="connsiteX44" fmla="*/ 0 w 931164"/>
                <a:gd name="connsiteY44" fmla="*/ 424434 h 707326"/>
                <a:gd name="connsiteX45" fmla="*/ 0 w 931164"/>
                <a:gd name="connsiteY45" fmla="*/ 707326 h 707326"/>
                <a:gd name="connsiteX46" fmla="*/ 930879 w 931164"/>
                <a:gd name="connsiteY46" fmla="*/ 707326 h 707326"/>
                <a:gd name="connsiteX47" fmla="*/ 930879 w 931164"/>
                <a:gd name="connsiteY47" fmla="*/ 114300 h 70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31164" h="707326">
                  <a:moveTo>
                    <a:pt x="931164" y="114300"/>
                  </a:moveTo>
                  <a:cubicBezTo>
                    <a:pt x="931164" y="51435"/>
                    <a:pt x="879348" y="0"/>
                    <a:pt x="816007" y="0"/>
                  </a:cubicBezTo>
                  <a:lnTo>
                    <a:pt x="308134" y="0"/>
                  </a:lnTo>
                  <a:lnTo>
                    <a:pt x="308134" y="143827"/>
                  </a:lnTo>
                  <a:lnTo>
                    <a:pt x="308229" y="143827"/>
                  </a:lnTo>
                  <a:lnTo>
                    <a:pt x="308229" y="206883"/>
                  </a:lnTo>
                  <a:lnTo>
                    <a:pt x="308229" y="219742"/>
                  </a:lnTo>
                  <a:lnTo>
                    <a:pt x="308229" y="227933"/>
                  </a:lnTo>
                  <a:cubicBezTo>
                    <a:pt x="308229" y="228314"/>
                    <a:pt x="308134" y="228790"/>
                    <a:pt x="308134" y="229171"/>
                  </a:cubicBezTo>
                  <a:lnTo>
                    <a:pt x="308134" y="230696"/>
                  </a:lnTo>
                  <a:cubicBezTo>
                    <a:pt x="308134" y="231267"/>
                    <a:pt x="308039" y="231838"/>
                    <a:pt x="307943" y="232410"/>
                  </a:cubicBezTo>
                  <a:cubicBezTo>
                    <a:pt x="307848" y="233363"/>
                    <a:pt x="307753" y="234315"/>
                    <a:pt x="307658" y="235363"/>
                  </a:cubicBezTo>
                  <a:cubicBezTo>
                    <a:pt x="307563" y="236410"/>
                    <a:pt x="307372" y="237363"/>
                    <a:pt x="307181" y="238411"/>
                  </a:cubicBezTo>
                  <a:cubicBezTo>
                    <a:pt x="306991" y="239363"/>
                    <a:pt x="306800" y="240316"/>
                    <a:pt x="306610" y="241268"/>
                  </a:cubicBezTo>
                  <a:cubicBezTo>
                    <a:pt x="306420" y="242221"/>
                    <a:pt x="306134" y="243173"/>
                    <a:pt x="305848" y="244221"/>
                  </a:cubicBezTo>
                  <a:cubicBezTo>
                    <a:pt x="305562" y="245173"/>
                    <a:pt x="305371" y="246031"/>
                    <a:pt x="304991" y="246983"/>
                  </a:cubicBezTo>
                  <a:cubicBezTo>
                    <a:pt x="304705" y="247936"/>
                    <a:pt x="304324" y="248793"/>
                    <a:pt x="303943" y="249746"/>
                  </a:cubicBezTo>
                  <a:cubicBezTo>
                    <a:pt x="303562" y="250603"/>
                    <a:pt x="303276" y="251555"/>
                    <a:pt x="302895" y="252413"/>
                  </a:cubicBezTo>
                  <a:cubicBezTo>
                    <a:pt x="302514" y="253270"/>
                    <a:pt x="302038" y="254127"/>
                    <a:pt x="301657" y="254984"/>
                  </a:cubicBezTo>
                  <a:cubicBezTo>
                    <a:pt x="301180" y="255842"/>
                    <a:pt x="300800" y="256699"/>
                    <a:pt x="300324" y="257556"/>
                  </a:cubicBezTo>
                  <a:cubicBezTo>
                    <a:pt x="299847" y="258413"/>
                    <a:pt x="299371" y="259175"/>
                    <a:pt x="298799" y="260032"/>
                  </a:cubicBezTo>
                  <a:cubicBezTo>
                    <a:pt x="298323" y="260794"/>
                    <a:pt x="297752" y="261652"/>
                    <a:pt x="297275" y="262414"/>
                  </a:cubicBezTo>
                  <a:cubicBezTo>
                    <a:pt x="296704" y="263176"/>
                    <a:pt x="296133" y="263938"/>
                    <a:pt x="295561" y="264700"/>
                  </a:cubicBezTo>
                  <a:cubicBezTo>
                    <a:pt x="294990" y="265462"/>
                    <a:pt x="294418" y="266224"/>
                    <a:pt x="293751" y="266986"/>
                  </a:cubicBezTo>
                  <a:cubicBezTo>
                    <a:pt x="293180" y="267748"/>
                    <a:pt x="292513" y="268414"/>
                    <a:pt x="291846" y="269081"/>
                  </a:cubicBezTo>
                  <a:cubicBezTo>
                    <a:pt x="291179" y="269748"/>
                    <a:pt x="290513" y="270510"/>
                    <a:pt x="289846" y="271177"/>
                  </a:cubicBezTo>
                  <a:cubicBezTo>
                    <a:pt x="289179" y="271843"/>
                    <a:pt x="288417" y="272510"/>
                    <a:pt x="287655" y="273082"/>
                  </a:cubicBezTo>
                  <a:cubicBezTo>
                    <a:pt x="286988" y="273748"/>
                    <a:pt x="286227" y="274320"/>
                    <a:pt x="285560" y="274892"/>
                  </a:cubicBezTo>
                  <a:cubicBezTo>
                    <a:pt x="284798" y="275463"/>
                    <a:pt x="284036" y="276034"/>
                    <a:pt x="283179" y="276606"/>
                  </a:cubicBezTo>
                  <a:cubicBezTo>
                    <a:pt x="282416" y="277177"/>
                    <a:pt x="281654" y="277749"/>
                    <a:pt x="280892" y="278225"/>
                  </a:cubicBezTo>
                  <a:cubicBezTo>
                    <a:pt x="280035" y="278797"/>
                    <a:pt x="279178" y="279273"/>
                    <a:pt x="278321" y="279749"/>
                  </a:cubicBezTo>
                  <a:cubicBezTo>
                    <a:pt x="277559" y="280225"/>
                    <a:pt x="276796" y="280702"/>
                    <a:pt x="275940" y="281178"/>
                  </a:cubicBezTo>
                  <a:cubicBezTo>
                    <a:pt x="274987" y="281654"/>
                    <a:pt x="274130" y="282130"/>
                    <a:pt x="273177" y="282511"/>
                  </a:cubicBezTo>
                  <a:cubicBezTo>
                    <a:pt x="272320" y="282892"/>
                    <a:pt x="271558" y="283273"/>
                    <a:pt x="270701" y="283655"/>
                  </a:cubicBezTo>
                  <a:cubicBezTo>
                    <a:pt x="269748" y="284035"/>
                    <a:pt x="268700" y="284417"/>
                    <a:pt x="267653" y="284797"/>
                  </a:cubicBezTo>
                  <a:cubicBezTo>
                    <a:pt x="266891" y="285083"/>
                    <a:pt x="266033" y="285369"/>
                    <a:pt x="265272" y="285655"/>
                  </a:cubicBezTo>
                  <a:cubicBezTo>
                    <a:pt x="264129" y="286036"/>
                    <a:pt x="263080" y="286226"/>
                    <a:pt x="261938" y="286512"/>
                  </a:cubicBezTo>
                  <a:cubicBezTo>
                    <a:pt x="261176" y="286702"/>
                    <a:pt x="260414" y="286988"/>
                    <a:pt x="259556" y="287084"/>
                  </a:cubicBezTo>
                  <a:cubicBezTo>
                    <a:pt x="258223" y="287369"/>
                    <a:pt x="256890" y="287464"/>
                    <a:pt x="255651" y="287655"/>
                  </a:cubicBezTo>
                  <a:cubicBezTo>
                    <a:pt x="254984" y="287750"/>
                    <a:pt x="254318" y="287846"/>
                    <a:pt x="253651" y="287941"/>
                  </a:cubicBezTo>
                  <a:cubicBezTo>
                    <a:pt x="251651" y="288131"/>
                    <a:pt x="249650" y="288226"/>
                    <a:pt x="247555" y="288226"/>
                  </a:cubicBezTo>
                  <a:lnTo>
                    <a:pt x="157449" y="288226"/>
                  </a:lnTo>
                  <a:lnTo>
                    <a:pt x="157449" y="363950"/>
                  </a:lnTo>
                  <a:cubicBezTo>
                    <a:pt x="157449" y="397192"/>
                    <a:pt x="130207" y="424434"/>
                    <a:pt x="96964" y="424434"/>
                  </a:cubicBezTo>
                  <a:lnTo>
                    <a:pt x="0" y="424434"/>
                  </a:lnTo>
                  <a:lnTo>
                    <a:pt x="0" y="707326"/>
                  </a:lnTo>
                  <a:lnTo>
                    <a:pt x="930879" y="707326"/>
                  </a:lnTo>
                  <a:lnTo>
                    <a:pt x="930879" y="11430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10" name="Freeform: Shape 209">
              <a:extLst>
                <a:ext uri="{FF2B5EF4-FFF2-40B4-BE49-F238E27FC236}">
                  <a16:creationId xmlns:a16="http://schemas.microsoft.com/office/drawing/2014/main" id="{1F154C30-B0BC-4216-8E39-C52393F48F52}"/>
                </a:ext>
              </a:extLst>
            </p:cNvPr>
            <p:cNvSpPr/>
            <p:nvPr/>
          </p:nvSpPr>
          <p:spPr>
            <a:xfrm>
              <a:off x="4648978" y="4562649"/>
              <a:ext cx="325278" cy="429958"/>
            </a:xfrm>
            <a:custGeom>
              <a:avLst/>
              <a:gdLst>
                <a:gd name="connsiteX0" fmla="*/ 211741 w 325278"/>
                <a:gd name="connsiteY0" fmla="*/ 95 h 429958"/>
                <a:gd name="connsiteX1" fmla="*/ 172593 w 325278"/>
                <a:gd name="connsiteY1" fmla="*/ 95 h 429958"/>
                <a:gd name="connsiteX2" fmla="*/ 107252 w 325278"/>
                <a:gd name="connsiteY2" fmla="*/ 95 h 429958"/>
                <a:gd name="connsiteX3" fmla="*/ 95155 w 325278"/>
                <a:gd name="connsiteY3" fmla="*/ 95 h 429958"/>
                <a:gd name="connsiteX4" fmla="*/ 0 w 325278"/>
                <a:gd name="connsiteY4" fmla="*/ 95 h 429958"/>
                <a:gd name="connsiteX5" fmla="*/ 11621 w 325278"/>
                <a:gd name="connsiteY5" fmla="*/ 34004 h 429958"/>
                <a:gd name="connsiteX6" fmla="*/ 11049 w 325278"/>
                <a:gd name="connsiteY6" fmla="*/ 232791 h 429958"/>
                <a:gd name="connsiteX7" fmla="*/ 11049 w 325278"/>
                <a:gd name="connsiteY7" fmla="*/ 236315 h 429958"/>
                <a:gd name="connsiteX8" fmla="*/ 11049 w 325278"/>
                <a:gd name="connsiteY8" fmla="*/ 237839 h 429958"/>
                <a:gd name="connsiteX9" fmla="*/ 11049 w 325278"/>
                <a:gd name="connsiteY9" fmla="*/ 237839 h 429958"/>
                <a:gd name="connsiteX10" fmla="*/ 11144 w 325278"/>
                <a:gd name="connsiteY10" fmla="*/ 239268 h 429958"/>
                <a:gd name="connsiteX11" fmla="*/ 11144 w 325278"/>
                <a:gd name="connsiteY11" fmla="*/ 239268 h 429958"/>
                <a:gd name="connsiteX12" fmla="*/ 11239 w 325278"/>
                <a:gd name="connsiteY12" fmla="*/ 240697 h 429958"/>
                <a:gd name="connsiteX13" fmla="*/ 11239 w 325278"/>
                <a:gd name="connsiteY13" fmla="*/ 240697 h 429958"/>
                <a:gd name="connsiteX14" fmla="*/ 11335 w 325278"/>
                <a:gd name="connsiteY14" fmla="*/ 242126 h 429958"/>
                <a:gd name="connsiteX15" fmla="*/ 11335 w 325278"/>
                <a:gd name="connsiteY15" fmla="*/ 242126 h 429958"/>
                <a:gd name="connsiteX16" fmla="*/ 11525 w 325278"/>
                <a:gd name="connsiteY16" fmla="*/ 243554 h 429958"/>
                <a:gd name="connsiteX17" fmla="*/ 11525 w 325278"/>
                <a:gd name="connsiteY17" fmla="*/ 243554 h 429958"/>
                <a:gd name="connsiteX18" fmla="*/ 11716 w 325278"/>
                <a:gd name="connsiteY18" fmla="*/ 244983 h 429958"/>
                <a:gd name="connsiteX19" fmla="*/ 11716 w 325278"/>
                <a:gd name="connsiteY19" fmla="*/ 244983 h 429958"/>
                <a:gd name="connsiteX20" fmla="*/ 12002 w 325278"/>
                <a:gd name="connsiteY20" fmla="*/ 246412 h 429958"/>
                <a:gd name="connsiteX21" fmla="*/ 12002 w 325278"/>
                <a:gd name="connsiteY21" fmla="*/ 246412 h 429958"/>
                <a:gd name="connsiteX22" fmla="*/ 12287 w 325278"/>
                <a:gd name="connsiteY22" fmla="*/ 247841 h 429958"/>
                <a:gd name="connsiteX23" fmla="*/ 12287 w 325278"/>
                <a:gd name="connsiteY23" fmla="*/ 247841 h 429958"/>
                <a:gd name="connsiteX24" fmla="*/ 12573 w 325278"/>
                <a:gd name="connsiteY24" fmla="*/ 249269 h 429958"/>
                <a:gd name="connsiteX25" fmla="*/ 12573 w 325278"/>
                <a:gd name="connsiteY25" fmla="*/ 249269 h 429958"/>
                <a:gd name="connsiteX26" fmla="*/ 12954 w 325278"/>
                <a:gd name="connsiteY26" fmla="*/ 250698 h 429958"/>
                <a:gd name="connsiteX27" fmla="*/ 12954 w 325278"/>
                <a:gd name="connsiteY27" fmla="*/ 250698 h 429958"/>
                <a:gd name="connsiteX28" fmla="*/ 64294 w 325278"/>
                <a:gd name="connsiteY28" fmla="*/ 293751 h 429958"/>
                <a:gd name="connsiteX29" fmla="*/ 64294 w 325278"/>
                <a:gd name="connsiteY29" fmla="*/ 293751 h 429958"/>
                <a:gd name="connsiteX30" fmla="*/ 65722 w 325278"/>
                <a:gd name="connsiteY30" fmla="*/ 293846 h 429958"/>
                <a:gd name="connsiteX31" fmla="*/ 65722 w 325278"/>
                <a:gd name="connsiteY31" fmla="*/ 293846 h 429958"/>
                <a:gd name="connsiteX32" fmla="*/ 66199 w 325278"/>
                <a:gd name="connsiteY32" fmla="*/ 293846 h 429958"/>
                <a:gd name="connsiteX33" fmla="*/ 69342 w 325278"/>
                <a:gd name="connsiteY33" fmla="*/ 293941 h 429958"/>
                <a:gd name="connsiteX34" fmla="*/ 76771 w 325278"/>
                <a:gd name="connsiteY34" fmla="*/ 293941 h 429958"/>
                <a:gd name="connsiteX35" fmla="*/ 157734 w 325278"/>
                <a:gd name="connsiteY35" fmla="*/ 374904 h 429958"/>
                <a:gd name="connsiteX36" fmla="*/ 157734 w 325278"/>
                <a:gd name="connsiteY36" fmla="*/ 429959 h 429958"/>
                <a:gd name="connsiteX37" fmla="*/ 268510 w 325278"/>
                <a:gd name="connsiteY37" fmla="*/ 429959 h 429958"/>
                <a:gd name="connsiteX38" fmla="*/ 325279 w 325278"/>
                <a:gd name="connsiteY38" fmla="*/ 381476 h 429958"/>
                <a:gd name="connsiteX39" fmla="*/ 325279 w 325278"/>
                <a:gd name="connsiteY39" fmla="*/ 0 h 429958"/>
                <a:gd name="connsiteX40" fmla="*/ 211741 w 325278"/>
                <a:gd name="connsiteY40" fmla="*/ 0 h 4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5278" h="429958">
                  <a:moveTo>
                    <a:pt x="211741" y="95"/>
                  </a:moveTo>
                  <a:lnTo>
                    <a:pt x="172593" y="95"/>
                  </a:lnTo>
                  <a:lnTo>
                    <a:pt x="107252" y="95"/>
                  </a:lnTo>
                  <a:lnTo>
                    <a:pt x="95155" y="95"/>
                  </a:lnTo>
                  <a:lnTo>
                    <a:pt x="0" y="95"/>
                  </a:lnTo>
                  <a:cubicBezTo>
                    <a:pt x="7239" y="7906"/>
                    <a:pt x="11716" y="18764"/>
                    <a:pt x="11621" y="34004"/>
                  </a:cubicBezTo>
                  <a:lnTo>
                    <a:pt x="11049" y="232791"/>
                  </a:lnTo>
                  <a:lnTo>
                    <a:pt x="11049" y="236315"/>
                  </a:lnTo>
                  <a:lnTo>
                    <a:pt x="11049" y="237839"/>
                  </a:lnTo>
                  <a:lnTo>
                    <a:pt x="11049" y="237839"/>
                  </a:lnTo>
                  <a:lnTo>
                    <a:pt x="11144" y="239268"/>
                  </a:lnTo>
                  <a:lnTo>
                    <a:pt x="11144" y="239268"/>
                  </a:lnTo>
                  <a:lnTo>
                    <a:pt x="11239" y="240697"/>
                  </a:lnTo>
                  <a:lnTo>
                    <a:pt x="11239" y="240697"/>
                  </a:lnTo>
                  <a:lnTo>
                    <a:pt x="11335" y="242126"/>
                  </a:lnTo>
                  <a:lnTo>
                    <a:pt x="11335" y="242126"/>
                  </a:lnTo>
                  <a:lnTo>
                    <a:pt x="11525" y="243554"/>
                  </a:lnTo>
                  <a:lnTo>
                    <a:pt x="11525" y="243554"/>
                  </a:lnTo>
                  <a:lnTo>
                    <a:pt x="11716" y="244983"/>
                  </a:lnTo>
                  <a:lnTo>
                    <a:pt x="11716" y="244983"/>
                  </a:lnTo>
                  <a:lnTo>
                    <a:pt x="12002" y="246412"/>
                  </a:lnTo>
                  <a:lnTo>
                    <a:pt x="12002" y="246412"/>
                  </a:lnTo>
                  <a:cubicBezTo>
                    <a:pt x="12097" y="246888"/>
                    <a:pt x="12192" y="247364"/>
                    <a:pt x="12287" y="247841"/>
                  </a:cubicBezTo>
                  <a:lnTo>
                    <a:pt x="12287" y="247841"/>
                  </a:lnTo>
                  <a:lnTo>
                    <a:pt x="12573" y="249269"/>
                  </a:lnTo>
                  <a:lnTo>
                    <a:pt x="12573" y="249269"/>
                  </a:lnTo>
                  <a:lnTo>
                    <a:pt x="12954" y="250698"/>
                  </a:lnTo>
                  <a:lnTo>
                    <a:pt x="12954" y="250698"/>
                  </a:lnTo>
                  <a:cubicBezTo>
                    <a:pt x="19145" y="273844"/>
                    <a:pt x="39434" y="291655"/>
                    <a:pt x="64294" y="293751"/>
                  </a:cubicBezTo>
                  <a:lnTo>
                    <a:pt x="64294" y="293751"/>
                  </a:lnTo>
                  <a:lnTo>
                    <a:pt x="65722" y="293846"/>
                  </a:lnTo>
                  <a:lnTo>
                    <a:pt x="65722" y="293846"/>
                  </a:lnTo>
                  <a:lnTo>
                    <a:pt x="66199" y="293846"/>
                  </a:lnTo>
                  <a:cubicBezTo>
                    <a:pt x="67342" y="293846"/>
                    <a:pt x="68199" y="293941"/>
                    <a:pt x="69342" y="293941"/>
                  </a:cubicBezTo>
                  <a:lnTo>
                    <a:pt x="76771" y="293941"/>
                  </a:lnTo>
                  <a:cubicBezTo>
                    <a:pt x="121349" y="293941"/>
                    <a:pt x="157734" y="330327"/>
                    <a:pt x="157734" y="374904"/>
                  </a:cubicBezTo>
                  <a:lnTo>
                    <a:pt x="157734" y="429959"/>
                  </a:lnTo>
                  <a:lnTo>
                    <a:pt x="268510" y="429959"/>
                  </a:lnTo>
                  <a:cubicBezTo>
                    <a:pt x="297085" y="429959"/>
                    <a:pt x="320898" y="408813"/>
                    <a:pt x="325279" y="381476"/>
                  </a:cubicBezTo>
                  <a:cubicBezTo>
                    <a:pt x="325279" y="381476"/>
                    <a:pt x="325279" y="80201"/>
                    <a:pt x="325279" y="0"/>
                  </a:cubicBezTo>
                  <a:lnTo>
                    <a:pt x="211741"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11" name="Freeform: Shape 210">
              <a:extLst>
                <a:ext uri="{FF2B5EF4-FFF2-40B4-BE49-F238E27FC236}">
                  <a16:creationId xmlns:a16="http://schemas.microsoft.com/office/drawing/2014/main" id="{BEF1A51A-4CDC-4918-922A-8E42BA210951}"/>
                </a:ext>
              </a:extLst>
            </p:cNvPr>
            <p:cNvSpPr/>
            <p:nvPr/>
          </p:nvSpPr>
          <p:spPr>
            <a:xfrm>
              <a:off x="4486386" y="4284043"/>
              <a:ext cx="276796" cy="278606"/>
            </a:xfrm>
            <a:custGeom>
              <a:avLst/>
              <a:gdLst>
                <a:gd name="connsiteX0" fmla="*/ 115158 w 276796"/>
                <a:gd name="connsiteY0" fmla="*/ 95 h 278606"/>
                <a:gd name="connsiteX1" fmla="*/ 0 w 276796"/>
                <a:gd name="connsiteY1" fmla="*/ 114395 h 278606"/>
                <a:gd name="connsiteX2" fmla="*/ 0 w 276796"/>
                <a:gd name="connsiteY2" fmla="*/ 164402 h 278606"/>
                <a:gd name="connsiteX3" fmla="*/ 191 w 276796"/>
                <a:gd name="connsiteY3" fmla="*/ 167545 h 278606"/>
                <a:gd name="connsiteX4" fmla="*/ 0 w 276796"/>
                <a:gd name="connsiteY4" fmla="*/ 170688 h 278606"/>
                <a:gd name="connsiteX5" fmla="*/ 0 w 276796"/>
                <a:gd name="connsiteY5" fmla="*/ 278606 h 278606"/>
                <a:gd name="connsiteX6" fmla="*/ 115158 w 276796"/>
                <a:gd name="connsiteY6" fmla="*/ 278606 h 278606"/>
                <a:gd name="connsiteX7" fmla="*/ 154305 w 276796"/>
                <a:gd name="connsiteY7" fmla="*/ 278606 h 278606"/>
                <a:gd name="connsiteX8" fmla="*/ 276797 w 276796"/>
                <a:gd name="connsiteY8" fmla="*/ 278606 h 278606"/>
                <a:gd name="connsiteX9" fmla="*/ 276797 w 276796"/>
                <a:gd name="connsiteY9" fmla="*/ 0 h 278606"/>
                <a:gd name="connsiteX10" fmla="*/ 115158 w 276796"/>
                <a:gd name="connsiteY10" fmla="*/ 0 h 2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6796" h="278606">
                  <a:moveTo>
                    <a:pt x="115158" y="95"/>
                  </a:moveTo>
                  <a:cubicBezTo>
                    <a:pt x="51816" y="95"/>
                    <a:pt x="0" y="51530"/>
                    <a:pt x="0" y="114395"/>
                  </a:cubicBezTo>
                  <a:lnTo>
                    <a:pt x="0" y="164402"/>
                  </a:lnTo>
                  <a:cubicBezTo>
                    <a:pt x="0" y="165449"/>
                    <a:pt x="95" y="166497"/>
                    <a:pt x="191" y="167545"/>
                  </a:cubicBezTo>
                  <a:cubicBezTo>
                    <a:pt x="95" y="168593"/>
                    <a:pt x="0" y="169640"/>
                    <a:pt x="0" y="170688"/>
                  </a:cubicBezTo>
                  <a:lnTo>
                    <a:pt x="0" y="278606"/>
                  </a:lnTo>
                  <a:lnTo>
                    <a:pt x="115158" y="278606"/>
                  </a:lnTo>
                  <a:lnTo>
                    <a:pt x="154305" y="278606"/>
                  </a:lnTo>
                  <a:lnTo>
                    <a:pt x="276797" y="278606"/>
                  </a:lnTo>
                  <a:lnTo>
                    <a:pt x="276797" y="0"/>
                  </a:lnTo>
                  <a:lnTo>
                    <a:pt x="115158" y="0"/>
                  </a:ln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sp>
          <p:nvSpPr>
            <p:cNvPr id="212" name="Freeform: Shape 211">
              <a:extLst>
                <a:ext uri="{FF2B5EF4-FFF2-40B4-BE49-F238E27FC236}">
                  <a16:creationId xmlns:a16="http://schemas.microsoft.com/office/drawing/2014/main" id="{01478734-0AC6-49AA-BF32-5CA553A98943}"/>
                </a:ext>
              </a:extLst>
            </p:cNvPr>
            <p:cNvSpPr/>
            <p:nvPr/>
          </p:nvSpPr>
          <p:spPr>
            <a:xfrm>
              <a:off x="4651074" y="3828367"/>
              <a:ext cx="633888" cy="734377"/>
            </a:xfrm>
            <a:custGeom>
              <a:avLst/>
              <a:gdLst>
                <a:gd name="connsiteX0" fmla="*/ 575024 w 633888"/>
                <a:gd name="connsiteY0" fmla="*/ 0 h 734377"/>
                <a:gd name="connsiteX1" fmla="*/ 472916 w 633888"/>
                <a:gd name="connsiteY1" fmla="*/ 0 h 734377"/>
                <a:gd name="connsiteX2" fmla="*/ 273463 w 633888"/>
                <a:gd name="connsiteY2" fmla="*/ 0 h 734377"/>
                <a:gd name="connsiteX3" fmla="*/ 247079 w 633888"/>
                <a:gd name="connsiteY3" fmla="*/ 0 h 734377"/>
                <a:gd name="connsiteX4" fmla="*/ 233648 w 633888"/>
                <a:gd name="connsiteY4" fmla="*/ 857 h 734377"/>
                <a:gd name="connsiteX5" fmla="*/ 82487 w 633888"/>
                <a:gd name="connsiteY5" fmla="*/ 1238 h 734377"/>
                <a:gd name="connsiteX6" fmla="*/ 762 w 633888"/>
                <a:gd name="connsiteY6" fmla="*/ 762 h 734377"/>
                <a:gd name="connsiteX7" fmla="*/ 762 w 633888"/>
                <a:gd name="connsiteY7" fmla="*/ 141637 h 734377"/>
                <a:gd name="connsiteX8" fmla="*/ 0 w 633888"/>
                <a:gd name="connsiteY8" fmla="*/ 141637 h 734377"/>
                <a:gd name="connsiteX9" fmla="*/ 0 w 633888"/>
                <a:gd name="connsiteY9" fmla="*/ 455771 h 734377"/>
                <a:gd name="connsiteX10" fmla="*/ 93250 w 633888"/>
                <a:gd name="connsiteY10" fmla="*/ 455771 h 734377"/>
                <a:gd name="connsiteX11" fmla="*/ 105346 w 633888"/>
                <a:gd name="connsiteY11" fmla="*/ 455771 h 734377"/>
                <a:gd name="connsiteX12" fmla="*/ 110776 w 633888"/>
                <a:gd name="connsiteY12" fmla="*/ 455771 h 734377"/>
                <a:gd name="connsiteX13" fmla="*/ 110776 w 633888"/>
                <a:gd name="connsiteY13" fmla="*/ 734378 h 734377"/>
                <a:gd name="connsiteX14" fmla="*/ 182309 w 633888"/>
                <a:gd name="connsiteY14" fmla="*/ 734378 h 734377"/>
                <a:gd name="connsiteX15" fmla="*/ 218504 w 633888"/>
                <a:gd name="connsiteY15" fmla="*/ 734378 h 734377"/>
                <a:gd name="connsiteX16" fmla="*/ 324993 w 633888"/>
                <a:gd name="connsiteY16" fmla="*/ 734378 h 734377"/>
                <a:gd name="connsiteX17" fmla="*/ 324993 w 633888"/>
                <a:gd name="connsiteY17" fmla="*/ 711232 h 734377"/>
                <a:gd name="connsiteX18" fmla="*/ 437674 w 633888"/>
                <a:gd name="connsiteY18" fmla="*/ 615029 h 734377"/>
                <a:gd name="connsiteX19" fmla="*/ 633889 w 633888"/>
                <a:gd name="connsiteY19" fmla="*/ 615029 h 734377"/>
                <a:gd name="connsiteX20" fmla="*/ 633889 w 633888"/>
                <a:gd name="connsiteY20" fmla="*/ 512731 h 734377"/>
                <a:gd name="connsiteX21" fmla="*/ 633889 w 633888"/>
                <a:gd name="connsiteY21" fmla="*/ 232886 h 734377"/>
                <a:gd name="connsiteX22" fmla="*/ 633889 w 633888"/>
                <a:gd name="connsiteY22" fmla="*/ 58769 h 734377"/>
                <a:gd name="connsiteX23" fmla="*/ 575024 w 633888"/>
                <a:gd name="connsiteY23" fmla="*/ 0 h 73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33888" h="734377">
                  <a:moveTo>
                    <a:pt x="575024" y="0"/>
                  </a:moveTo>
                  <a:lnTo>
                    <a:pt x="472916" y="0"/>
                  </a:lnTo>
                  <a:lnTo>
                    <a:pt x="273463" y="0"/>
                  </a:lnTo>
                  <a:lnTo>
                    <a:pt x="247079" y="0"/>
                  </a:lnTo>
                  <a:cubicBezTo>
                    <a:pt x="242506" y="0"/>
                    <a:pt x="238030" y="381"/>
                    <a:pt x="233648" y="857"/>
                  </a:cubicBezTo>
                  <a:lnTo>
                    <a:pt x="82487" y="1238"/>
                  </a:lnTo>
                  <a:lnTo>
                    <a:pt x="762" y="762"/>
                  </a:lnTo>
                  <a:lnTo>
                    <a:pt x="762" y="141637"/>
                  </a:lnTo>
                  <a:lnTo>
                    <a:pt x="0" y="141637"/>
                  </a:lnTo>
                  <a:lnTo>
                    <a:pt x="0" y="455771"/>
                  </a:lnTo>
                  <a:lnTo>
                    <a:pt x="93250" y="455771"/>
                  </a:lnTo>
                  <a:lnTo>
                    <a:pt x="105346" y="455771"/>
                  </a:lnTo>
                  <a:lnTo>
                    <a:pt x="110776" y="455771"/>
                  </a:lnTo>
                  <a:lnTo>
                    <a:pt x="110776" y="734378"/>
                  </a:lnTo>
                  <a:lnTo>
                    <a:pt x="182309" y="734378"/>
                  </a:lnTo>
                  <a:lnTo>
                    <a:pt x="218504" y="734378"/>
                  </a:lnTo>
                  <a:lnTo>
                    <a:pt x="324993" y="734378"/>
                  </a:lnTo>
                  <a:lnTo>
                    <a:pt x="324993" y="711232"/>
                  </a:lnTo>
                  <a:cubicBezTo>
                    <a:pt x="333756" y="656939"/>
                    <a:pt x="381000" y="615029"/>
                    <a:pt x="437674" y="615029"/>
                  </a:cubicBezTo>
                  <a:lnTo>
                    <a:pt x="633889" y="615029"/>
                  </a:lnTo>
                  <a:lnTo>
                    <a:pt x="633889" y="512731"/>
                  </a:lnTo>
                  <a:lnTo>
                    <a:pt x="633889" y="232886"/>
                  </a:lnTo>
                  <a:lnTo>
                    <a:pt x="633889" y="58769"/>
                  </a:lnTo>
                  <a:cubicBezTo>
                    <a:pt x="633699" y="26384"/>
                    <a:pt x="607314" y="0"/>
                    <a:pt x="575024" y="0"/>
                  </a:cubicBezTo>
                  <a:close/>
                </a:path>
              </a:pathLst>
            </a:custGeom>
            <a:solidFill>
              <a:srgbClr val="D1D3D4"/>
            </a:solidFill>
            <a:ln w="18900" cap="flat">
              <a:solidFill>
                <a:srgbClr val="FFFFFF"/>
              </a:solidFill>
              <a:prstDash val="solid"/>
              <a:miter/>
            </a:ln>
          </p:spPr>
          <p:txBody>
            <a:bodyPr rtlCol="0" anchor="ctr"/>
            <a:lstStyle/>
            <a:p>
              <a:endParaRPr lang="x-none">
                <a:latin typeface="Arial" panose="020B0604020202020204" pitchFamily="34" charset="0"/>
                <a:cs typeface="Arial" panose="020B0604020202020204" pitchFamily="34" charset="0"/>
              </a:endParaRPr>
            </a:p>
          </p:txBody>
        </p:sp>
      </p:grpSp>
      <p:pic>
        <p:nvPicPr>
          <p:cNvPr id="71" name="Picture 70">
            <a:extLst>
              <a:ext uri="{FF2B5EF4-FFF2-40B4-BE49-F238E27FC236}">
                <a16:creationId xmlns:a16="http://schemas.microsoft.com/office/drawing/2014/main" id="{B236A094-02C9-43DF-8011-5A941A02988F}"/>
              </a:ext>
            </a:extLst>
          </p:cNvPr>
          <p:cNvPicPr>
            <a:picLocks noChangeAspect="1"/>
          </p:cNvPicPr>
          <p:nvPr userDrawn="1"/>
        </p:nvPicPr>
        <p:blipFill>
          <a:blip r:embed="rId2"/>
          <a:stretch>
            <a:fillRect/>
          </a:stretch>
        </p:blipFill>
        <p:spPr>
          <a:xfrm>
            <a:off x="205062" y="5137252"/>
            <a:ext cx="814736" cy="305962"/>
          </a:xfrm>
          <a:prstGeom prst="rect">
            <a:avLst/>
          </a:prstGeom>
        </p:spPr>
      </p:pic>
      <p:pic>
        <p:nvPicPr>
          <p:cNvPr id="72" name="Picture 71">
            <a:extLst>
              <a:ext uri="{FF2B5EF4-FFF2-40B4-BE49-F238E27FC236}">
                <a16:creationId xmlns:a16="http://schemas.microsoft.com/office/drawing/2014/main" id="{029F9A66-A4B5-4B93-B226-A071A3AFD237}"/>
              </a:ext>
            </a:extLst>
          </p:cNvPr>
          <p:cNvPicPr>
            <a:picLocks noChangeAspect="1"/>
          </p:cNvPicPr>
          <p:nvPr userDrawn="1"/>
        </p:nvPicPr>
        <p:blipFill>
          <a:blip r:embed="rId3" cstate="email">
            <a:extLst>
              <a:ext uri="{28A0092B-C50C-407E-A947-70E740481C1C}">
                <a14:useLocalDpi xmlns:a14="http://schemas.microsoft.com/office/drawing/2010/main" val="0"/>
              </a:ext>
            </a:extLst>
          </a:blip>
          <a:stretch>
            <a:fillRect/>
          </a:stretch>
        </p:blipFill>
        <p:spPr>
          <a:xfrm>
            <a:off x="1109527" y="4216462"/>
            <a:ext cx="663210" cy="529678"/>
          </a:xfrm>
          <a:prstGeom prst="rect">
            <a:avLst/>
          </a:prstGeom>
        </p:spPr>
      </p:pic>
      <p:pic>
        <p:nvPicPr>
          <p:cNvPr id="73" name="Picture 72">
            <a:extLst>
              <a:ext uri="{FF2B5EF4-FFF2-40B4-BE49-F238E27FC236}">
                <a16:creationId xmlns:a16="http://schemas.microsoft.com/office/drawing/2014/main" id="{19A41520-D864-46B2-BBD0-83E67D341E7D}"/>
              </a:ext>
            </a:extLst>
          </p:cNvPr>
          <p:cNvPicPr>
            <a:picLocks noChangeAspect="1"/>
          </p:cNvPicPr>
          <p:nvPr userDrawn="1"/>
        </p:nvPicPr>
        <p:blipFill>
          <a:blip r:embed="rId4"/>
          <a:srcRect/>
          <a:stretch/>
        </p:blipFill>
        <p:spPr>
          <a:xfrm>
            <a:off x="317253" y="2421002"/>
            <a:ext cx="670193" cy="322740"/>
          </a:xfrm>
          <a:prstGeom prst="rect">
            <a:avLst/>
          </a:prstGeom>
        </p:spPr>
      </p:pic>
      <p:pic>
        <p:nvPicPr>
          <p:cNvPr id="74" name="Picture 73">
            <a:extLst>
              <a:ext uri="{FF2B5EF4-FFF2-40B4-BE49-F238E27FC236}">
                <a16:creationId xmlns:a16="http://schemas.microsoft.com/office/drawing/2014/main" id="{23AE1F60-12A9-4AD2-855D-A131433AE767}"/>
              </a:ext>
            </a:extLst>
          </p:cNvPr>
          <p:cNvPicPr>
            <a:picLocks noChangeAspect="1"/>
          </p:cNvPicPr>
          <p:nvPr userDrawn="1"/>
        </p:nvPicPr>
        <p:blipFill>
          <a:blip r:embed="rId5"/>
          <a:stretch>
            <a:fillRect/>
          </a:stretch>
        </p:blipFill>
        <p:spPr>
          <a:xfrm>
            <a:off x="289456" y="3550937"/>
            <a:ext cx="648702" cy="325052"/>
          </a:xfrm>
          <a:prstGeom prst="rect">
            <a:avLst/>
          </a:prstGeom>
        </p:spPr>
      </p:pic>
      <p:pic>
        <p:nvPicPr>
          <p:cNvPr id="75" name="Picture 12" descr="http://www.ingenieurjobs.de/content/tinybrowser/image/transnetbw_gmbh.jpg">
            <a:extLst>
              <a:ext uri="{FF2B5EF4-FFF2-40B4-BE49-F238E27FC236}">
                <a16:creationId xmlns:a16="http://schemas.microsoft.com/office/drawing/2014/main" id="{A7981DA3-0E66-4C0D-9415-86D2B78FB585}"/>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002563" y="5392629"/>
            <a:ext cx="834236" cy="164762"/>
          </a:xfrm>
          <a:prstGeom prst="rect">
            <a:avLst/>
          </a:prstGeom>
          <a:noFill/>
          <a:extLst>
            <a:ext uri="{909E8E84-426E-40dd-AFC4-6F175D3DCCD1}">
              <a14:hiddenFill xmlns="" xmlns:a14="http://schemas.microsoft.com/office/drawing/2010/main">
                <a:solidFill>
                  <a:srgbClr val="FFFFFF"/>
                </a:solidFill>
              </a14:hiddenFill>
            </a:ext>
          </a:extLst>
        </p:spPr>
      </p:pic>
      <p:pic>
        <p:nvPicPr>
          <p:cNvPr id="76" name="Picture 75">
            <a:extLst>
              <a:ext uri="{FF2B5EF4-FFF2-40B4-BE49-F238E27FC236}">
                <a16:creationId xmlns:a16="http://schemas.microsoft.com/office/drawing/2014/main" id="{834FBC12-0DC3-4251-A46C-9BB7736CD5A8}"/>
              </a:ext>
            </a:extLst>
          </p:cNvPr>
          <p:cNvPicPr>
            <a:picLocks noChangeAspect="1"/>
          </p:cNvPicPr>
          <p:nvPr userDrawn="1"/>
        </p:nvPicPr>
        <p:blipFill>
          <a:blip r:embed="rId7"/>
          <a:stretch>
            <a:fillRect/>
          </a:stretch>
        </p:blipFill>
        <p:spPr>
          <a:xfrm>
            <a:off x="1139971" y="2147510"/>
            <a:ext cx="606064" cy="379476"/>
          </a:xfrm>
          <a:prstGeom prst="rect">
            <a:avLst/>
          </a:prstGeom>
        </p:spPr>
      </p:pic>
      <p:pic>
        <p:nvPicPr>
          <p:cNvPr id="77" name="Picture 76">
            <a:extLst>
              <a:ext uri="{FF2B5EF4-FFF2-40B4-BE49-F238E27FC236}">
                <a16:creationId xmlns:a16="http://schemas.microsoft.com/office/drawing/2014/main" id="{B6845202-D472-4B16-88EA-522DE7AA87C2}"/>
              </a:ext>
            </a:extLst>
          </p:cNvPr>
          <p:cNvPicPr>
            <a:picLocks noChangeAspect="1"/>
          </p:cNvPicPr>
          <p:nvPr userDrawn="1"/>
        </p:nvPicPr>
        <p:blipFill rotWithShape="1">
          <a:blip r:embed="rId8">
            <a:extLst>
              <a:ext uri="{28A0092B-C50C-407E-A947-70E740481C1C}">
                <a14:useLocalDpi xmlns:a14="http://schemas.microsoft.com/office/drawing/2010/main" val="0"/>
              </a:ext>
            </a:extLst>
          </a:blip>
          <a:srcRect r="66927"/>
          <a:stretch/>
        </p:blipFill>
        <p:spPr>
          <a:xfrm>
            <a:off x="1133792" y="2752294"/>
            <a:ext cx="631011" cy="253934"/>
          </a:xfrm>
          <a:prstGeom prst="rect">
            <a:avLst/>
          </a:prstGeom>
        </p:spPr>
      </p:pic>
      <p:pic>
        <p:nvPicPr>
          <p:cNvPr id="78" name="Picture 77">
            <a:extLst>
              <a:ext uri="{FF2B5EF4-FFF2-40B4-BE49-F238E27FC236}">
                <a16:creationId xmlns:a16="http://schemas.microsoft.com/office/drawing/2014/main" id="{5FDD0AD2-C9CB-4640-912F-4B95A9331EEA}"/>
              </a:ext>
            </a:extLst>
          </p:cNvPr>
          <p:cNvPicPr>
            <a:picLocks noChangeAspect="1"/>
          </p:cNvPicPr>
          <p:nvPr userDrawn="1"/>
        </p:nvPicPr>
        <p:blipFill>
          <a:blip r:embed="rId9" cstate="email">
            <a:extLst>
              <a:ext uri="{28A0092B-C50C-407E-A947-70E740481C1C}">
                <a14:useLocalDpi xmlns:a14="http://schemas.microsoft.com/office/drawing/2010/main" val="0"/>
              </a:ext>
            </a:extLst>
          </a:blip>
          <a:stretch>
            <a:fillRect/>
          </a:stretch>
        </p:blipFill>
        <p:spPr>
          <a:xfrm>
            <a:off x="288899" y="4698332"/>
            <a:ext cx="592836" cy="196596"/>
          </a:xfrm>
          <a:prstGeom prst="rect">
            <a:avLst/>
          </a:prstGeom>
        </p:spPr>
      </p:pic>
      <p:pic>
        <p:nvPicPr>
          <p:cNvPr id="79" name="Picture 78">
            <a:extLst>
              <a:ext uri="{FF2B5EF4-FFF2-40B4-BE49-F238E27FC236}">
                <a16:creationId xmlns:a16="http://schemas.microsoft.com/office/drawing/2014/main" id="{5A01A73D-D56D-474B-85D8-EDB2EBD134BD}"/>
              </a:ext>
            </a:extLst>
          </p:cNvPr>
          <p:cNvPicPr>
            <a:picLocks noChangeAspect="1"/>
          </p:cNvPicPr>
          <p:nvPr userDrawn="1"/>
        </p:nvPicPr>
        <p:blipFill>
          <a:blip r:embed="rId10"/>
          <a:stretch>
            <a:fillRect/>
          </a:stretch>
        </p:blipFill>
        <p:spPr>
          <a:xfrm>
            <a:off x="287703" y="5476257"/>
            <a:ext cx="633790" cy="396119"/>
          </a:xfrm>
          <a:prstGeom prst="rect">
            <a:avLst/>
          </a:prstGeom>
        </p:spPr>
      </p:pic>
      <p:pic>
        <p:nvPicPr>
          <p:cNvPr id="80" name="Picture 79">
            <a:extLst>
              <a:ext uri="{FF2B5EF4-FFF2-40B4-BE49-F238E27FC236}">
                <a16:creationId xmlns:a16="http://schemas.microsoft.com/office/drawing/2014/main" id="{D9AD8F86-1ED8-45CA-813A-BEAF3D879D54}"/>
              </a:ext>
            </a:extLst>
          </p:cNvPr>
          <p:cNvPicPr>
            <a:picLocks noChangeAspect="1"/>
          </p:cNvPicPr>
          <p:nvPr userDrawn="1"/>
        </p:nvPicPr>
        <p:blipFill>
          <a:blip r:embed="rId11"/>
          <a:stretch>
            <a:fillRect/>
          </a:stretch>
        </p:blipFill>
        <p:spPr>
          <a:xfrm>
            <a:off x="1043955" y="4976691"/>
            <a:ext cx="735485" cy="158997"/>
          </a:xfrm>
          <a:prstGeom prst="rect">
            <a:avLst/>
          </a:prstGeom>
        </p:spPr>
      </p:pic>
      <p:pic>
        <p:nvPicPr>
          <p:cNvPr id="81" name="Picture 80">
            <a:extLst>
              <a:ext uri="{FF2B5EF4-FFF2-40B4-BE49-F238E27FC236}">
                <a16:creationId xmlns:a16="http://schemas.microsoft.com/office/drawing/2014/main" id="{C2DDE729-8096-45A9-BF98-03DF5979F6AE}"/>
              </a:ext>
            </a:extLst>
          </p:cNvPr>
          <p:cNvPicPr>
            <a:picLocks noChangeAspect="1"/>
          </p:cNvPicPr>
          <p:nvPr userDrawn="1"/>
        </p:nvPicPr>
        <p:blipFill>
          <a:blip r:embed="rId12">
            <a:clrChange>
              <a:clrFrom>
                <a:srgbClr val="FFFFFF"/>
              </a:clrFrom>
              <a:clrTo>
                <a:srgbClr val="FFFFFF">
                  <a:alpha val="0"/>
                </a:srgbClr>
              </a:clrTo>
            </a:clrChange>
          </a:blip>
          <a:stretch>
            <a:fillRect/>
          </a:stretch>
        </p:blipFill>
        <p:spPr bwMode="auto">
          <a:xfrm>
            <a:off x="1086544" y="3686896"/>
            <a:ext cx="707132" cy="377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2" name="Picture 81">
            <a:extLst>
              <a:ext uri="{FF2B5EF4-FFF2-40B4-BE49-F238E27FC236}">
                <a16:creationId xmlns:a16="http://schemas.microsoft.com/office/drawing/2014/main" id="{B2177C12-26D9-4587-A31A-4AE598AB58C4}"/>
              </a:ext>
            </a:extLst>
          </p:cNvPr>
          <p:cNvPicPr>
            <a:picLocks noChangeAspect="1"/>
          </p:cNvPicPr>
          <p:nvPr userDrawn="1"/>
        </p:nvPicPr>
        <p:blipFill>
          <a:blip r:embed="rId13" cstate="hqprint">
            <a:extLst>
              <a:ext uri="{28A0092B-C50C-407E-A947-70E740481C1C}">
                <a14:useLocalDpi xmlns:a14="http://schemas.microsoft.com/office/drawing/2010/main"/>
              </a:ext>
            </a:extLst>
          </a:blip>
          <a:stretch>
            <a:fillRect/>
          </a:stretch>
        </p:blipFill>
        <p:spPr>
          <a:xfrm>
            <a:off x="1213955" y="3158657"/>
            <a:ext cx="396152" cy="366468"/>
          </a:xfrm>
          <a:prstGeom prst="rect">
            <a:avLst/>
          </a:prstGeom>
        </p:spPr>
      </p:pic>
      <p:pic>
        <p:nvPicPr>
          <p:cNvPr id="83" name="Picture 82">
            <a:extLst>
              <a:ext uri="{FF2B5EF4-FFF2-40B4-BE49-F238E27FC236}">
                <a16:creationId xmlns:a16="http://schemas.microsoft.com/office/drawing/2014/main" id="{88934E4D-3774-4902-9D98-55AF48EA6100}"/>
              </a:ext>
            </a:extLst>
          </p:cNvPr>
          <p:cNvPicPr>
            <a:picLocks noChangeAspect="1"/>
          </p:cNvPicPr>
          <p:nvPr userDrawn="1"/>
        </p:nvPicPr>
        <p:blipFill>
          <a:blip r:embed="rId14"/>
          <a:stretch>
            <a:fillRect/>
          </a:stretch>
        </p:blipFill>
        <p:spPr>
          <a:xfrm>
            <a:off x="324830" y="4088565"/>
            <a:ext cx="718857" cy="345045"/>
          </a:xfrm>
          <a:prstGeom prst="rect">
            <a:avLst/>
          </a:prstGeom>
        </p:spPr>
      </p:pic>
      <p:pic>
        <p:nvPicPr>
          <p:cNvPr id="84" name="Picture 83">
            <a:extLst>
              <a:ext uri="{FF2B5EF4-FFF2-40B4-BE49-F238E27FC236}">
                <a16:creationId xmlns:a16="http://schemas.microsoft.com/office/drawing/2014/main" id="{F2347764-7F25-44C6-999B-45AEE6CB9544}"/>
              </a:ext>
            </a:extLst>
          </p:cNvPr>
          <p:cNvPicPr>
            <a:picLocks noChangeAspect="1"/>
          </p:cNvPicPr>
          <p:nvPr userDrawn="1"/>
        </p:nvPicPr>
        <p:blipFill>
          <a:blip r:embed="rId15"/>
          <a:stretch>
            <a:fillRect/>
          </a:stretch>
        </p:blipFill>
        <p:spPr>
          <a:xfrm>
            <a:off x="216480" y="2964886"/>
            <a:ext cx="762321" cy="358625"/>
          </a:xfrm>
          <a:prstGeom prst="rect">
            <a:avLst/>
          </a:prstGeom>
        </p:spPr>
      </p:pic>
      <p:pic>
        <p:nvPicPr>
          <p:cNvPr id="85" name="Picture 84">
            <a:extLst>
              <a:ext uri="{FF2B5EF4-FFF2-40B4-BE49-F238E27FC236}">
                <a16:creationId xmlns:a16="http://schemas.microsoft.com/office/drawing/2014/main" id="{F0EF58F3-FE89-4AB6-8676-4691804032EA}"/>
              </a:ext>
            </a:extLst>
          </p:cNvPr>
          <p:cNvPicPr>
            <a:picLocks noChangeAspect="1"/>
          </p:cNvPicPr>
          <p:nvPr userDrawn="1"/>
        </p:nvPicPr>
        <p:blipFill>
          <a:blip r:embed="rId16"/>
          <a:stretch>
            <a:fillRect/>
          </a:stretch>
        </p:blipFill>
        <p:spPr>
          <a:xfrm>
            <a:off x="205062" y="1981362"/>
            <a:ext cx="833968" cy="305962"/>
          </a:xfrm>
          <a:prstGeom prst="rect">
            <a:avLst/>
          </a:prstGeom>
        </p:spPr>
      </p:pic>
    </p:spTree>
    <p:extLst>
      <p:ext uri="{BB962C8B-B14F-4D97-AF65-F5344CB8AC3E}">
        <p14:creationId xmlns:p14="http://schemas.microsoft.com/office/powerpoint/2010/main" val="343439606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Appendix">
    <p:spTree>
      <p:nvGrpSpPr>
        <p:cNvPr id="1" name=""/>
        <p:cNvGrpSpPr/>
        <p:nvPr/>
      </p:nvGrpSpPr>
      <p:grpSpPr>
        <a:xfrm>
          <a:off x="0" y="0"/>
          <a:ext cx="0" cy="0"/>
          <a:chOff x="0" y="0"/>
          <a:chExt cx="0" cy="0"/>
        </a:xfrm>
      </p:grpSpPr>
      <p:sp>
        <p:nvSpPr>
          <p:cNvPr id="4" name="Espace réservé du numéro de diapositive 3"/>
          <p:cNvSpPr>
            <a:spLocks noGrp="1"/>
          </p:cNvSpPr>
          <p:nvPr>
            <p:ph type="sldNum" sz="quarter" idx="10"/>
          </p:nvPr>
        </p:nvSpPr>
        <p:spPr/>
        <p:txBody>
          <a:bodyPr/>
          <a:lstStyle>
            <a:lvl1pPr>
              <a:defRPr b="0" i="0"/>
            </a:lvl1pPr>
          </a:lstStyle>
          <a:p>
            <a:fld id="{F551322C-20B2-48C3-B63D-68158FEBF630}" type="slidenum">
              <a:rPr lang="en-US" smtClean="0"/>
              <a:pPr/>
              <a:t>‹#›</a:t>
            </a:fld>
            <a:endParaRPr lang="en-US" dirty="0"/>
          </a:p>
        </p:txBody>
      </p:sp>
      <p:sp>
        <p:nvSpPr>
          <p:cNvPr id="22" name="Text Placeholder 15"/>
          <p:cNvSpPr>
            <a:spLocks noGrp="1"/>
          </p:cNvSpPr>
          <p:nvPr>
            <p:ph type="body" sz="quarter" idx="12" hasCustomPrompt="1"/>
          </p:nvPr>
        </p:nvSpPr>
        <p:spPr>
          <a:xfrm>
            <a:off x="1927517" y="1792800"/>
            <a:ext cx="7395317" cy="792162"/>
          </a:xfrm>
          <a:prstGeom prst="rect">
            <a:avLst/>
          </a:prstGeom>
        </p:spPr>
        <p:txBody>
          <a:bodyPr vert="horz" wrap="square" lIns="72000" tIns="36000" rIns="72000" bIns="36000" rtlCol="0" anchor="ctr" anchorCtr="0">
            <a:noAutofit/>
          </a:bodyPr>
          <a:lstStyle>
            <a:lvl1pPr>
              <a:defRPr lang="en-US" sz="3000" b="0" i="0" baseline="0" dirty="0">
                <a:solidFill>
                  <a:srgbClr val="3366FF"/>
                </a:solidFill>
              </a:defRPr>
            </a:lvl1pPr>
          </a:lstStyle>
          <a:p>
            <a:pPr lvl="0"/>
            <a:r>
              <a:rPr lang="en-US" dirty="0"/>
              <a:t>Appendix</a:t>
            </a:r>
          </a:p>
        </p:txBody>
      </p:sp>
      <p:pic>
        <p:nvPicPr>
          <p:cNvPr id="19" name="Picture 18">
            <a:extLst>
              <a:ext uri="{FF2B5EF4-FFF2-40B4-BE49-F238E27FC236}">
                <a16:creationId xmlns:a16="http://schemas.microsoft.com/office/drawing/2014/main" id="{42F55E5D-77D2-442C-9DAA-2E75C33A9623}"/>
              </a:ext>
            </a:extLst>
          </p:cNvPr>
          <p:cNvPicPr>
            <a:picLocks noChangeAspect="1"/>
          </p:cNvPicPr>
          <p:nvPr userDrawn="1"/>
        </p:nvPicPr>
        <p:blipFill>
          <a:blip r:embed="rId2"/>
          <a:stretch>
            <a:fillRect/>
          </a:stretch>
        </p:blipFill>
        <p:spPr>
          <a:xfrm>
            <a:off x="205062" y="5137252"/>
            <a:ext cx="814736" cy="305962"/>
          </a:xfrm>
          <a:prstGeom prst="rect">
            <a:avLst/>
          </a:prstGeom>
        </p:spPr>
      </p:pic>
      <p:pic>
        <p:nvPicPr>
          <p:cNvPr id="20" name="Picture 19">
            <a:extLst>
              <a:ext uri="{FF2B5EF4-FFF2-40B4-BE49-F238E27FC236}">
                <a16:creationId xmlns:a16="http://schemas.microsoft.com/office/drawing/2014/main" id="{E501B687-88BD-406B-95BD-F857895DB18E}"/>
              </a:ext>
            </a:extLst>
          </p:cNvPr>
          <p:cNvPicPr>
            <a:picLocks noChangeAspect="1"/>
          </p:cNvPicPr>
          <p:nvPr userDrawn="1"/>
        </p:nvPicPr>
        <p:blipFill>
          <a:blip r:embed="rId3" cstate="email">
            <a:extLst>
              <a:ext uri="{28A0092B-C50C-407E-A947-70E740481C1C}">
                <a14:useLocalDpi xmlns:a14="http://schemas.microsoft.com/office/drawing/2010/main" val="0"/>
              </a:ext>
            </a:extLst>
          </a:blip>
          <a:stretch>
            <a:fillRect/>
          </a:stretch>
        </p:blipFill>
        <p:spPr>
          <a:xfrm>
            <a:off x="1109527" y="4216462"/>
            <a:ext cx="663210" cy="529678"/>
          </a:xfrm>
          <a:prstGeom prst="rect">
            <a:avLst/>
          </a:prstGeom>
        </p:spPr>
      </p:pic>
      <p:pic>
        <p:nvPicPr>
          <p:cNvPr id="21" name="Picture 20">
            <a:extLst>
              <a:ext uri="{FF2B5EF4-FFF2-40B4-BE49-F238E27FC236}">
                <a16:creationId xmlns:a16="http://schemas.microsoft.com/office/drawing/2014/main" id="{BEAE8C97-A038-40DF-A5F4-4BF24D23D8BE}"/>
              </a:ext>
            </a:extLst>
          </p:cNvPr>
          <p:cNvPicPr>
            <a:picLocks noChangeAspect="1"/>
          </p:cNvPicPr>
          <p:nvPr userDrawn="1"/>
        </p:nvPicPr>
        <p:blipFill>
          <a:blip r:embed="rId4"/>
          <a:srcRect/>
          <a:stretch/>
        </p:blipFill>
        <p:spPr>
          <a:xfrm>
            <a:off x="317253" y="2421002"/>
            <a:ext cx="670193" cy="322740"/>
          </a:xfrm>
          <a:prstGeom prst="rect">
            <a:avLst/>
          </a:prstGeom>
        </p:spPr>
      </p:pic>
      <p:pic>
        <p:nvPicPr>
          <p:cNvPr id="23" name="Picture 22">
            <a:extLst>
              <a:ext uri="{FF2B5EF4-FFF2-40B4-BE49-F238E27FC236}">
                <a16:creationId xmlns:a16="http://schemas.microsoft.com/office/drawing/2014/main" id="{0A19F64C-944D-4762-8C26-EFB182840821}"/>
              </a:ext>
            </a:extLst>
          </p:cNvPr>
          <p:cNvPicPr>
            <a:picLocks noChangeAspect="1"/>
          </p:cNvPicPr>
          <p:nvPr userDrawn="1"/>
        </p:nvPicPr>
        <p:blipFill>
          <a:blip r:embed="rId5"/>
          <a:stretch>
            <a:fillRect/>
          </a:stretch>
        </p:blipFill>
        <p:spPr>
          <a:xfrm>
            <a:off x="289456" y="3550937"/>
            <a:ext cx="648702" cy="325052"/>
          </a:xfrm>
          <a:prstGeom prst="rect">
            <a:avLst/>
          </a:prstGeom>
        </p:spPr>
      </p:pic>
      <p:pic>
        <p:nvPicPr>
          <p:cNvPr id="24" name="Picture 12" descr="http://www.ingenieurjobs.de/content/tinybrowser/image/transnetbw_gmbh.jpg">
            <a:extLst>
              <a:ext uri="{FF2B5EF4-FFF2-40B4-BE49-F238E27FC236}">
                <a16:creationId xmlns:a16="http://schemas.microsoft.com/office/drawing/2014/main" id="{84D47F0B-399C-480C-B934-5EAD86BFF888}"/>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002563" y="5392629"/>
            <a:ext cx="834236" cy="164762"/>
          </a:xfrm>
          <a:prstGeom prst="rect">
            <a:avLst/>
          </a:prstGeom>
          <a:noFill/>
          <a:extLst>
            <a:ext uri="{909E8E84-426E-40dd-AFC4-6F175D3DCCD1}">
              <a14:hiddenFill xmlns="" xmlns:a14="http://schemas.microsoft.com/office/drawing/2010/main">
                <a:solidFill>
                  <a:srgbClr val="FFFFFF"/>
                </a:solidFill>
              </a14:hiddenFill>
            </a:ext>
          </a:extLst>
        </p:spPr>
      </p:pic>
      <p:pic>
        <p:nvPicPr>
          <p:cNvPr id="25" name="Picture 24">
            <a:extLst>
              <a:ext uri="{FF2B5EF4-FFF2-40B4-BE49-F238E27FC236}">
                <a16:creationId xmlns:a16="http://schemas.microsoft.com/office/drawing/2014/main" id="{6193CEEB-583C-437B-B46E-24253A8B72FE}"/>
              </a:ext>
            </a:extLst>
          </p:cNvPr>
          <p:cNvPicPr>
            <a:picLocks noChangeAspect="1"/>
          </p:cNvPicPr>
          <p:nvPr userDrawn="1"/>
        </p:nvPicPr>
        <p:blipFill>
          <a:blip r:embed="rId7"/>
          <a:stretch>
            <a:fillRect/>
          </a:stretch>
        </p:blipFill>
        <p:spPr>
          <a:xfrm>
            <a:off x="1139971" y="2147510"/>
            <a:ext cx="606064" cy="379476"/>
          </a:xfrm>
          <a:prstGeom prst="rect">
            <a:avLst/>
          </a:prstGeom>
        </p:spPr>
      </p:pic>
      <p:pic>
        <p:nvPicPr>
          <p:cNvPr id="26" name="Picture 25">
            <a:extLst>
              <a:ext uri="{FF2B5EF4-FFF2-40B4-BE49-F238E27FC236}">
                <a16:creationId xmlns:a16="http://schemas.microsoft.com/office/drawing/2014/main" id="{820A3B4D-0620-4362-90F9-2D7C97A2B134}"/>
              </a:ext>
            </a:extLst>
          </p:cNvPr>
          <p:cNvPicPr>
            <a:picLocks noChangeAspect="1"/>
          </p:cNvPicPr>
          <p:nvPr userDrawn="1"/>
        </p:nvPicPr>
        <p:blipFill rotWithShape="1">
          <a:blip r:embed="rId8">
            <a:extLst>
              <a:ext uri="{28A0092B-C50C-407E-A947-70E740481C1C}">
                <a14:useLocalDpi xmlns:a14="http://schemas.microsoft.com/office/drawing/2010/main" val="0"/>
              </a:ext>
            </a:extLst>
          </a:blip>
          <a:srcRect r="66927"/>
          <a:stretch/>
        </p:blipFill>
        <p:spPr>
          <a:xfrm>
            <a:off x="1133792" y="2752294"/>
            <a:ext cx="631011" cy="253934"/>
          </a:xfrm>
          <a:prstGeom prst="rect">
            <a:avLst/>
          </a:prstGeom>
        </p:spPr>
      </p:pic>
      <p:pic>
        <p:nvPicPr>
          <p:cNvPr id="27" name="Picture 26">
            <a:extLst>
              <a:ext uri="{FF2B5EF4-FFF2-40B4-BE49-F238E27FC236}">
                <a16:creationId xmlns:a16="http://schemas.microsoft.com/office/drawing/2014/main" id="{85BA1FA4-0325-461A-98EA-8D95D7C6435E}"/>
              </a:ext>
            </a:extLst>
          </p:cNvPr>
          <p:cNvPicPr>
            <a:picLocks noChangeAspect="1"/>
          </p:cNvPicPr>
          <p:nvPr userDrawn="1"/>
        </p:nvPicPr>
        <p:blipFill>
          <a:blip r:embed="rId9" cstate="email">
            <a:extLst>
              <a:ext uri="{28A0092B-C50C-407E-A947-70E740481C1C}">
                <a14:useLocalDpi xmlns:a14="http://schemas.microsoft.com/office/drawing/2010/main" val="0"/>
              </a:ext>
            </a:extLst>
          </a:blip>
          <a:stretch>
            <a:fillRect/>
          </a:stretch>
        </p:blipFill>
        <p:spPr>
          <a:xfrm>
            <a:off x="288899" y="4698332"/>
            <a:ext cx="592836" cy="196596"/>
          </a:xfrm>
          <a:prstGeom prst="rect">
            <a:avLst/>
          </a:prstGeom>
        </p:spPr>
      </p:pic>
      <p:pic>
        <p:nvPicPr>
          <p:cNvPr id="28" name="Picture 27">
            <a:extLst>
              <a:ext uri="{FF2B5EF4-FFF2-40B4-BE49-F238E27FC236}">
                <a16:creationId xmlns:a16="http://schemas.microsoft.com/office/drawing/2014/main" id="{05BB2511-04FB-4D70-8576-B2DC13820D9A}"/>
              </a:ext>
            </a:extLst>
          </p:cNvPr>
          <p:cNvPicPr>
            <a:picLocks noChangeAspect="1"/>
          </p:cNvPicPr>
          <p:nvPr userDrawn="1"/>
        </p:nvPicPr>
        <p:blipFill>
          <a:blip r:embed="rId10"/>
          <a:stretch>
            <a:fillRect/>
          </a:stretch>
        </p:blipFill>
        <p:spPr>
          <a:xfrm>
            <a:off x="287703" y="5476257"/>
            <a:ext cx="633790" cy="396119"/>
          </a:xfrm>
          <a:prstGeom prst="rect">
            <a:avLst/>
          </a:prstGeom>
        </p:spPr>
      </p:pic>
      <p:pic>
        <p:nvPicPr>
          <p:cNvPr id="29" name="Picture 28">
            <a:extLst>
              <a:ext uri="{FF2B5EF4-FFF2-40B4-BE49-F238E27FC236}">
                <a16:creationId xmlns:a16="http://schemas.microsoft.com/office/drawing/2014/main" id="{CD10AE0D-BC73-48EC-9ABC-38698113D40E}"/>
              </a:ext>
            </a:extLst>
          </p:cNvPr>
          <p:cNvPicPr>
            <a:picLocks noChangeAspect="1"/>
          </p:cNvPicPr>
          <p:nvPr userDrawn="1"/>
        </p:nvPicPr>
        <p:blipFill>
          <a:blip r:embed="rId11"/>
          <a:stretch>
            <a:fillRect/>
          </a:stretch>
        </p:blipFill>
        <p:spPr>
          <a:xfrm>
            <a:off x="1043955" y="4976691"/>
            <a:ext cx="735485" cy="158997"/>
          </a:xfrm>
          <a:prstGeom prst="rect">
            <a:avLst/>
          </a:prstGeom>
        </p:spPr>
      </p:pic>
      <p:pic>
        <p:nvPicPr>
          <p:cNvPr id="30" name="Picture 29">
            <a:extLst>
              <a:ext uri="{FF2B5EF4-FFF2-40B4-BE49-F238E27FC236}">
                <a16:creationId xmlns:a16="http://schemas.microsoft.com/office/drawing/2014/main" id="{EA354DC2-5FAE-4CE7-8559-E022C0B21224}"/>
              </a:ext>
            </a:extLst>
          </p:cNvPr>
          <p:cNvPicPr>
            <a:picLocks noChangeAspect="1"/>
          </p:cNvPicPr>
          <p:nvPr userDrawn="1"/>
        </p:nvPicPr>
        <p:blipFill>
          <a:blip r:embed="rId12">
            <a:clrChange>
              <a:clrFrom>
                <a:srgbClr val="FFFFFF"/>
              </a:clrFrom>
              <a:clrTo>
                <a:srgbClr val="FFFFFF">
                  <a:alpha val="0"/>
                </a:srgbClr>
              </a:clrTo>
            </a:clrChange>
          </a:blip>
          <a:stretch>
            <a:fillRect/>
          </a:stretch>
        </p:blipFill>
        <p:spPr bwMode="auto">
          <a:xfrm>
            <a:off x="1086544" y="3686896"/>
            <a:ext cx="707132" cy="377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 name="Picture 30">
            <a:extLst>
              <a:ext uri="{FF2B5EF4-FFF2-40B4-BE49-F238E27FC236}">
                <a16:creationId xmlns:a16="http://schemas.microsoft.com/office/drawing/2014/main" id="{98D3481F-832D-4914-B93A-AB2F0AAD5C5B}"/>
              </a:ext>
            </a:extLst>
          </p:cNvPr>
          <p:cNvPicPr>
            <a:picLocks noChangeAspect="1"/>
          </p:cNvPicPr>
          <p:nvPr userDrawn="1"/>
        </p:nvPicPr>
        <p:blipFill>
          <a:blip r:embed="rId13" cstate="hqprint">
            <a:extLst>
              <a:ext uri="{28A0092B-C50C-407E-A947-70E740481C1C}">
                <a14:useLocalDpi xmlns:a14="http://schemas.microsoft.com/office/drawing/2010/main"/>
              </a:ext>
            </a:extLst>
          </a:blip>
          <a:stretch>
            <a:fillRect/>
          </a:stretch>
        </p:blipFill>
        <p:spPr>
          <a:xfrm>
            <a:off x="1213955" y="3158657"/>
            <a:ext cx="396152" cy="366468"/>
          </a:xfrm>
          <a:prstGeom prst="rect">
            <a:avLst/>
          </a:prstGeom>
        </p:spPr>
      </p:pic>
      <p:pic>
        <p:nvPicPr>
          <p:cNvPr id="32" name="Picture 31">
            <a:extLst>
              <a:ext uri="{FF2B5EF4-FFF2-40B4-BE49-F238E27FC236}">
                <a16:creationId xmlns:a16="http://schemas.microsoft.com/office/drawing/2014/main" id="{5645F681-AA9C-4420-8E9B-D40BEA4A93A5}"/>
              </a:ext>
            </a:extLst>
          </p:cNvPr>
          <p:cNvPicPr>
            <a:picLocks noChangeAspect="1"/>
          </p:cNvPicPr>
          <p:nvPr userDrawn="1"/>
        </p:nvPicPr>
        <p:blipFill>
          <a:blip r:embed="rId14"/>
          <a:stretch>
            <a:fillRect/>
          </a:stretch>
        </p:blipFill>
        <p:spPr>
          <a:xfrm>
            <a:off x="324830" y="4088565"/>
            <a:ext cx="718857" cy="345045"/>
          </a:xfrm>
          <a:prstGeom prst="rect">
            <a:avLst/>
          </a:prstGeom>
        </p:spPr>
      </p:pic>
      <p:pic>
        <p:nvPicPr>
          <p:cNvPr id="33" name="Picture 32">
            <a:extLst>
              <a:ext uri="{FF2B5EF4-FFF2-40B4-BE49-F238E27FC236}">
                <a16:creationId xmlns:a16="http://schemas.microsoft.com/office/drawing/2014/main" id="{8DA064E9-42DF-41CF-AE83-6B4F4DC2DC5B}"/>
              </a:ext>
            </a:extLst>
          </p:cNvPr>
          <p:cNvPicPr>
            <a:picLocks noChangeAspect="1"/>
          </p:cNvPicPr>
          <p:nvPr userDrawn="1"/>
        </p:nvPicPr>
        <p:blipFill>
          <a:blip r:embed="rId15"/>
          <a:stretch>
            <a:fillRect/>
          </a:stretch>
        </p:blipFill>
        <p:spPr>
          <a:xfrm>
            <a:off x="216480" y="2964886"/>
            <a:ext cx="762321" cy="358625"/>
          </a:xfrm>
          <a:prstGeom prst="rect">
            <a:avLst/>
          </a:prstGeom>
        </p:spPr>
      </p:pic>
      <p:pic>
        <p:nvPicPr>
          <p:cNvPr id="34" name="Picture 33">
            <a:extLst>
              <a:ext uri="{FF2B5EF4-FFF2-40B4-BE49-F238E27FC236}">
                <a16:creationId xmlns:a16="http://schemas.microsoft.com/office/drawing/2014/main" id="{4B8888BF-F729-4123-A854-A109BF26060E}"/>
              </a:ext>
            </a:extLst>
          </p:cNvPr>
          <p:cNvPicPr>
            <a:picLocks noChangeAspect="1"/>
          </p:cNvPicPr>
          <p:nvPr userDrawn="1"/>
        </p:nvPicPr>
        <p:blipFill>
          <a:blip r:embed="rId16"/>
          <a:stretch>
            <a:fillRect/>
          </a:stretch>
        </p:blipFill>
        <p:spPr>
          <a:xfrm>
            <a:off x="205062" y="1981362"/>
            <a:ext cx="833968" cy="305962"/>
          </a:xfrm>
          <a:prstGeom prst="rect">
            <a:avLst/>
          </a:prstGeom>
        </p:spPr>
      </p:pic>
    </p:spTree>
    <p:extLst>
      <p:ext uri="{BB962C8B-B14F-4D97-AF65-F5344CB8AC3E}">
        <p14:creationId xmlns:p14="http://schemas.microsoft.com/office/powerpoint/2010/main" val="225977502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image" Target="../media/image1.jp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8.xml"/><Relationship Id="rId2" Type="http://schemas.openxmlformats.org/officeDocument/2006/relationships/slideLayout" Target="../slideLayouts/slideLayout7.xml"/><Relationship Id="rId1" Type="http://schemas.openxmlformats.org/officeDocument/2006/relationships/slideLayout" Target="../slideLayouts/slideLayout6.xml"/><Relationship Id="rId6" Type="http://schemas.openxmlformats.org/officeDocument/2006/relationships/image" Target="../media/image1.jpg"/><Relationship Id="rId5" Type="http://schemas.openxmlformats.org/officeDocument/2006/relationships/theme" Target="../theme/theme2.xml"/><Relationship Id="rId4" Type="http://schemas.openxmlformats.org/officeDocument/2006/relationships/slideLayout" Target="../slideLayouts/slideLayout9.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2.xml"/><Relationship Id="rId7" Type="http://schemas.openxmlformats.org/officeDocument/2006/relationships/image" Target="../media/image1.jpg"/><Relationship Id="rId2" Type="http://schemas.openxmlformats.org/officeDocument/2006/relationships/slideLayout" Target="../slideLayouts/slideLayout11.xml"/><Relationship Id="rId1" Type="http://schemas.openxmlformats.org/officeDocument/2006/relationships/slideLayout" Target="../slideLayouts/slideLayout10.xml"/><Relationship Id="rId6" Type="http://schemas.openxmlformats.org/officeDocument/2006/relationships/theme" Target="../theme/theme3.xml"/><Relationship Id="rId5" Type="http://schemas.openxmlformats.org/officeDocument/2006/relationships/slideLayout" Target="../slideLayouts/slideLayout14.xml"/><Relationship Id="rId4" Type="http://schemas.openxmlformats.org/officeDocument/2006/relationships/slideLayout" Target="../slideLayouts/slideLayout13.xml"/></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17.xml"/><Relationship Id="rId7" Type="http://schemas.openxmlformats.org/officeDocument/2006/relationships/image" Target="../media/image1.jpg"/><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theme" Target="../theme/theme4.xml"/><Relationship Id="rId5" Type="http://schemas.openxmlformats.org/officeDocument/2006/relationships/slideLayout" Target="../slideLayouts/slideLayout19.xml"/><Relationship Id="rId4" Type="http://schemas.openxmlformats.org/officeDocument/2006/relationships/slideLayout" Target="../slideLayouts/slideLayout18.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20.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23.xml"/><Relationship Id="rId2" Type="http://schemas.openxmlformats.org/officeDocument/2006/relationships/slideLayout" Target="../slideLayouts/slideLayout22.xml"/><Relationship Id="rId1" Type="http://schemas.openxmlformats.org/officeDocument/2006/relationships/slideLayout" Target="../slideLayouts/slideLayout21.xml"/><Relationship Id="rId6" Type="http://schemas.openxmlformats.org/officeDocument/2006/relationships/image" Target="../media/image1.jpg"/><Relationship Id="rId5" Type="http://schemas.openxmlformats.org/officeDocument/2006/relationships/theme" Target="../theme/theme6.xml"/><Relationship Id="rId4" Type="http://schemas.openxmlformats.org/officeDocument/2006/relationships/slideLayout" Target="../slideLayouts/slideLayout24.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27.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image" Target="../media/image1.jpg"/><Relationship Id="rId5" Type="http://schemas.openxmlformats.org/officeDocument/2006/relationships/theme" Target="../theme/theme7.xml"/><Relationship Id="rId4" Type="http://schemas.openxmlformats.org/officeDocument/2006/relationships/slideLayout" Target="../slideLayouts/slideLayout2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05AA23E-9F3B-4705-91CC-5E7E5423DC71}"/>
              </a:ext>
            </a:extLst>
          </p:cNvPr>
          <p:cNvPicPr>
            <a:picLocks noChangeAspect="1"/>
          </p:cNvPicPr>
          <p:nvPr userDrawn="1"/>
        </p:nvPicPr>
        <p:blipFill>
          <a:blip r:embed="rId7"/>
          <a:stretch>
            <a:fillRect/>
          </a:stretch>
        </p:blipFill>
        <p:spPr>
          <a:xfrm>
            <a:off x="0" y="0"/>
            <a:ext cx="9906000" cy="835819"/>
          </a:xfrm>
          <a:prstGeom prst="rect">
            <a:avLst/>
          </a:prstGeom>
        </p:spPr>
      </p:pic>
      <p:sp>
        <p:nvSpPr>
          <p:cNvPr id="2" name="Espace réservé du numéro de diapositive 1"/>
          <p:cNvSpPr>
            <a:spLocks noGrp="1"/>
          </p:cNvSpPr>
          <p:nvPr>
            <p:ph type="sldNum" sz="quarter" idx="4"/>
          </p:nvPr>
        </p:nvSpPr>
        <p:spPr>
          <a:xfrm>
            <a:off x="9148969" y="6553200"/>
            <a:ext cx="665523" cy="273089"/>
          </a:xfrm>
          <a:prstGeom prst="rect">
            <a:avLst/>
          </a:prstGeom>
        </p:spPr>
        <p:txBody>
          <a:bodyPr vert="horz" lIns="91440" tIns="45720" rIns="91440" bIns="45720" rtlCol="0" anchor="ctr"/>
          <a:lstStyle>
            <a:lvl1pPr algn="r">
              <a:defRPr sz="900" b="0" i="0">
                <a:solidFill>
                  <a:schemeClr val="bg1">
                    <a:lumMod val="50000"/>
                  </a:schemeClr>
                </a:solidFill>
                <a:latin typeface="+mn-lt"/>
                <a:ea typeface="Arial Unicode MS" panose="020B0604020202020204" pitchFamily="34" charset="-128"/>
                <a:cs typeface="Arial" panose="020B0604020202020204" pitchFamily="34" charset="0"/>
              </a:defRPr>
            </a:lvl1pPr>
          </a:lstStyle>
          <a:p>
            <a:fld id="{F551322C-20B2-48C3-B63D-68158FEBF630}" type="slidenum">
              <a:rPr lang="en-US" smtClean="0"/>
              <a:pPr/>
              <a:t>‹#›</a:t>
            </a:fld>
            <a:endParaRPr lang="en-US" dirty="0"/>
          </a:p>
        </p:txBody>
      </p:sp>
      <p:sp>
        <p:nvSpPr>
          <p:cNvPr id="5" name="Title Placeholder 4"/>
          <p:cNvSpPr>
            <a:spLocks noGrp="1"/>
          </p:cNvSpPr>
          <p:nvPr>
            <p:ph type="title"/>
          </p:nvPr>
        </p:nvSpPr>
        <p:spPr>
          <a:xfrm>
            <a:off x="540000" y="108000"/>
            <a:ext cx="8543925" cy="336550"/>
          </a:xfrm>
          <a:prstGeom prst="rect">
            <a:avLst/>
          </a:prstGeom>
        </p:spPr>
        <p:txBody>
          <a:bodyPr vert="horz" lIns="72000" tIns="36000" rIns="72000" bIns="36000" rtlCol="0" anchor="t">
            <a:noAutofit/>
          </a:bodyPr>
          <a:lstStyle/>
          <a:p>
            <a:pPr lvl="0"/>
            <a:r>
              <a:rPr lang="en-US" dirty="0"/>
              <a:t>Click to edit Master title style</a:t>
            </a:r>
            <a:endParaRPr lang="nl-NL" dirty="0"/>
          </a:p>
        </p:txBody>
      </p:sp>
      <p:sp>
        <p:nvSpPr>
          <p:cNvPr id="3" name="Text Placeholder 2"/>
          <p:cNvSpPr>
            <a:spLocks noGrp="1"/>
          </p:cNvSpPr>
          <p:nvPr>
            <p:ph type="body" idx="1"/>
          </p:nvPr>
        </p:nvSpPr>
        <p:spPr>
          <a:xfrm>
            <a:off x="539999" y="1080000"/>
            <a:ext cx="9000000" cy="4351338"/>
          </a:xfrm>
          <a:prstGeom prst="rect">
            <a:avLst/>
          </a:prstGeom>
        </p:spPr>
        <p:txBody>
          <a:bodyPr vert="horz" lIns="91440" tIns="45720" rIns="91440" bIns="45720" rtlCol="0">
            <a:noAutofit/>
          </a:bodyPr>
          <a:lstStyle/>
          <a:p>
            <a:pPr lvl="0"/>
            <a:r>
              <a:rPr lang="en-US" dirty="0"/>
              <a:t>Edit Master text styles</a:t>
            </a:r>
          </a:p>
          <a:p>
            <a:pPr lvl="1"/>
            <a:r>
              <a:rPr lang="en-US" dirty="0"/>
              <a:t>[Add text]</a:t>
            </a:r>
          </a:p>
          <a:p>
            <a:pPr lvl="2"/>
            <a:r>
              <a:rPr lang="en-US" dirty="0"/>
              <a:t>[Add text]</a:t>
            </a:r>
          </a:p>
          <a:p>
            <a:pPr lvl="3"/>
            <a:r>
              <a:rPr lang="en-US" dirty="0"/>
              <a:t>[Add text]</a:t>
            </a:r>
          </a:p>
        </p:txBody>
      </p:sp>
      <p:grpSp>
        <p:nvGrpSpPr>
          <p:cNvPr id="45" name="Graphic 3">
            <a:extLst>
              <a:ext uri="{FF2B5EF4-FFF2-40B4-BE49-F238E27FC236}">
                <a16:creationId xmlns:a16="http://schemas.microsoft.com/office/drawing/2014/main" id="{569F5F31-433B-4F74-8CB3-5244B22572CD}"/>
              </a:ext>
            </a:extLst>
          </p:cNvPr>
          <p:cNvGrpSpPr>
            <a:grpSpLocks noChangeAspect="1"/>
          </p:cNvGrpSpPr>
          <p:nvPr userDrawn="1"/>
        </p:nvGrpSpPr>
        <p:grpSpPr>
          <a:xfrm>
            <a:off x="8928000" y="20857"/>
            <a:ext cx="857650" cy="792366"/>
            <a:chOff x="66025" y="-34306"/>
            <a:chExt cx="6381750" cy="5895975"/>
          </a:xfrm>
        </p:grpSpPr>
        <p:sp>
          <p:nvSpPr>
            <p:cNvPr id="46" name="Freeform: Shape 45">
              <a:extLst>
                <a:ext uri="{FF2B5EF4-FFF2-40B4-BE49-F238E27FC236}">
                  <a16:creationId xmlns:a16="http://schemas.microsoft.com/office/drawing/2014/main" id="{9DD9BAC8-2EFA-4B91-81D3-4B5D375CE1B3}"/>
                </a:ext>
              </a:extLst>
            </p:cNvPr>
            <p:cNvSpPr/>
            <p:nvPr/>
          </p:nvSpPr>
          <p:spPr>
            <a:xfrm>
              <a:off x="5751687" y="4420250"/>
              <a:ext cx="484155" cy="202882"/>
            </a:xfrm>
            <a:custGeom>
              <a:avLst/>
              <a:gdLst>
                <a:gd name="connsiteX0" fmla="*/ 426530 w 484155"/>
                <a:gd name="connsiteY0" fmla="*/ 0 h 202882"/>
                <a:gd name="connsiteX1" fmla="*/ 396050 w 484155"/>
                <a:gd name="connsiteY1" fmla="*/ 0 h 202882"/>
                <a:gd name="connsiteX2" fmla="*/ 0 w 484155"/>
                <a:gd name="connsiteY2" fmla="*/ 95 h 202882"/>
                <a:gd name="connsiteX3" fmla="*/ 0 w 484155"/>
                <a:gd name="connsiteY3" fmla="*/ 196596 h 202882"/>
                <a:gd name="connsiteX4" fmla="*/ 476 w 484155"/>
                <a:gd name="connsiteY4" fmla="*/ 202882 h 202882"/>
                <a:gd name="connsiteX5" fmla="*/ 69152 w 484155"/>
                <a:gd name="connsiteY5" fmla="*/ 135255 h 202882"/>
                <a:gd name="connsiteX6" fmla="*/ 426530 w 484155"/>
                <a:gd name="connsiteY6" fmla="*/ 135350 h 202882"/>
                <a:gd name="connsiteX7" fmla="*/ 484156 w 484155"/>
                <a:gd name="connsiteY7" fmla="*/ 77724 h 202882"/>
                <a:gd name="connsiteX8" fmla="*/ 484156 w 484155"/>
                <a:gd name="connsiteY8" fmla="*/ 57721 h 202882"/>
                <a:gd name="connsiteX9" fmla="*/ 426530 w 484155"/>
                <a:gd name="connsiteY9" fmla="*/ 0 h 20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4155" h="202882">
                  <a:moveTo>
                    <a:pt x="426530" y="0"/>
                  </a:moveTo>
                  <a:lnTo>
                    <a:pt x="396050" y="0"/>
                  </a:lnTo>
                  <a:cubicBezTo>
                    <a:pt x="63913" y="0"/>
                    <a:pt x="40767" y="0"/>
                    <a:pt x="0" y="95"/>
                  </a:cubicBezTo>
                  <a:lnTo>
                    <a:pt x="0" y="196596"/>
                  </a:lnTo>
                  <a:cubicBezTo>
                    <a:pt x="571" y="196977"/>
                    <a:pt x="476" y="199930"/>
                    <a:pt x="476" y="202882"/>
                  </a:cubicBezTo>
                  <a:cubicBezTo>
                    <a:pt x="476" y="170497"/>
                    <a:pt x="7334" y="135255"/>
                    <a:pt x="69152" y="135255"/>
                  </a:cubicBezTo>
                  <a:lnTo>
                    <a:pt x="426530" y="135350"/>
                  </a:lnTo>
                  <a:cubicBezTo>
                    <a:pt x="458248" y="135350"/>
                    <a:pt x="484156" y="109442"/>
                    <a:pt x="484156" y="77724"/>
                  </a:cubicBezTo>
                  <a:lnTo>
                    <a:pt x="484156" y="57721"/>
                  </a:lnTo>
                  <a:cubicBezTo>
                    <a:pt x="484156" y="25908"/>
                    <a:pt x="458153" y="0"/>
                    <a:pt x="426530" y="0"/>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47" name="Freeform: Shape 46">
              <a:extLst>
                <a:ext uri="{FF2B5EF4-FFF2-40B4-BE49-F238E27FC236}">
                  <a16:creationId xmlns:a16="http://schemas.microsoft.com/office/drawing/2014/main" id="{89BAF7F1-9E22-43E0-88A8-FDD4DE0D6F06}"/>
                </a:ext>
              </a:extLst>
            </p:cNvPr>
            <p:cNvSpPr/>
            <p:nvPr/>
          </p:nvSpPr>
          <p:spPr>
            <a:xfrm>
              <a:off x="4971686" y="522730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48" name="Freeform: Shape 47">
              <a:extLst>
                <a:ext uri="{FF2B5EF4-FFF2-40B4-BE49-F238E27FC236}">
                  <a16:creationId xmlns:a16="http://schemas.microsoft.com/office/drawing/2014/main" id="{CC163F8A-8409-4F27-86DB-11C88CEBD545}"/>
                </a:ext>
              </a:extLst>
            </p:cNvPr>
            <p:cNvSpPr/>
            <p:nvPr/>
          </p:nvSpPr>
          <p:spPr>
            <a:xfrm>
              <a:off x="4507341" y="4487116"/>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49" name="Freeform: Shape 48">
              <a:extLst>
                <a:ext uri="{FF2B5EF4-FFF2-40B4-BE49-F238E27FC236}">
                  <a16:creationId xmlns:a16="http://schemas.microsoft.com/office/drawing/2014/main" id="{E8B7A89D-F132-446B-9E7B-B7A6C96B9AA4}"/>
                </a:ext>
              </a:extLst>
            </p:cNvPr>
            <p:cNvSpPr/>
            <p:nvPr/>
          </p:nvSpPr>
          <p:spPr>
            <a:xfrm>
              <a:off x="4659360" y="4799536"/>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0" name="Freeform: Shape 49">
              <a:extLst>
                <a:ext uri="{FF2B5EF4-FFF2-40B4-BE49-F238E27FC236}">
                  <a16:creationId xmlns:a16="http://schemas.microsoft.com/office/drawing/2014/main" id="{677E7CE0-F81C-4608-896F-1A88CF8F532C}"/>
                </a:ext>
              </a:extLst>
            </p:cNvPr>
            <p:cNvSpPr/>
            <p:nvPr/>
          </p:nvSpPr>
          <p:spPr>
            <a:xfrm>
              <a:off x="4806046" y="507890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1" name="Freeform: Shape 50">
              <a:extLst>
                <a:ext uri="{FF2B5EF4-FFF2-40B4-BE49-F238E27FC236}">
                  <a16:creationId xmlns:a16="http://schemas.microsoft.com/office/drawing/2014/main" id="{A4846610-B73E-46DB-8266-9F80796557FE}"/>
                </a:ext>
              </a:extLst>
            </p:cNvPr>
            <p:cNvSpPr/>
            <p:nvPr/>
          </p:nvSpPr>
          <p:spPr>
            <a:xfrm>
              <a:off x="539988" y="2223595"/>
              <a:ext cx="151257" cy="159829"/>
            </a:xfrm>
            <a:custGeom>
              <a:avLst/>
              <a:gdLst>
                <a:gd name="connsiteX0" fmla="*/ 151257 w 151257"/>
                <a:gd name="connsiteY0" fmla="*/ 159829 h 159829"/>
                <a:gd name="connsiteX1" fmla="*/ 151257 w 151257"/>
                <a:gd name="connsiteY1" fmla="*/ 83439 h 159829"/>
                <a:gd name="connsiteX2" fmla="*/ 67818 w 151257"/>
                <a:gd name="connsiteY2" fmla="*/ 0 h 159829"/>
                <a:gd name="connsiteX3" fmla="*/ 0 w 151257"/>
                <a:gd name="connsiteY3" fmla="*/ 0 h 159829"/>
                <a:gd name="connsiteX4" fmla="*/ 0 w 151257"/>
                <a:gd name="connsiteY4" fmla="*/ 76391 h 159829"/>
                <a:gd name="connsiteX5" fmla="*/ 83439 w 151257"/>
                <a:gd name="connsiteY5" fmla="*/ 159829 h 159829"/>
                <a:gd name="connsiteX6" fmla="*/ 151257 w 151257"/>
                <a:gd name="connsiteY6" fmla="*/ 159829 h 15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257" h="159829">
                  <a:moveTo>
                    <a:pt x="151257" y="159829"/>
                  </a:moveTo>
                  <a:lnTo>
                    <a:pt x="151257" y="83439"/>
                  </a:lnTo>
                  <a:cubicBezTo>
                    <a:pt x="151257" y="37529"/>
                    <a:pt x="113729" y="0"/>
                    <a:pt x="67818" y="0"/>
                  </a:cubicBezTo>
                  <a:lnTo>
                    <a:pt x="0" y="0"/>
                  </a:lnTo>
                  <a:lnTo>
                    <a:pt x="0" y="76391"/>
                  </a:lnTo>
                  <a:cubicBezTo>
                    <a:pt x="0" y="122301"/>
                    <a:pt x="37529" y="159829"/>
                    <a:pt x="83439" y="159829"/>
                  </a:cubicBezTo>
                  <a:lnTo>
                    <a:pt x="151257" y="159829"/>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2" name="Freeform: Shape 51">
              <a:extLst>
                <a:ext uri="{FF2B5EF4-FFF2-40B4-BE49-F238E27FC236}">
                  <a16:creationId xmlns:a16="http://schemas.microsoft.com/office/drawing/2014/main" id="{3EEB271C-67B4-4F05-9982-4E49A610A903}"/>
                </a:ext>
              </a:extLst>
            </p:cNvPr>
            <p:cNvSpPr/>
            <p:nvPr/>
          </p:nvSpPr>
          <p:spPr>
            <a:xfrm>
              <a:off x="243761" y="2223595"/>
              <a:ext cx="447484" cy="566261"/>
            </a:xfrm>
            <a:custGeom>
              <a:avLst/>
              <a:gdLst>
                <a:gd name="connsiteX0" fmla="*/ 83344 w 447484"/>
                <a:gd name="connsiteY0" fmla="*/ 566261 h 566261"/>
                <a:gd name="connsiteX1" fmla="*/ 364046 w 447484"/>
                <a:gd name="connsiteY1" fmla="*/ 566261 h 566261"/>
                <a:gd name="connsiteX2" fmla="*/ 447485 w 447484"/>
                <a:gd name="connsiteY2" fmla="*/ 482822 h 566261"/>
                <a:gd name="connsiteX3" fmla="*/ 447485 w 447484"/>
                <a:gd name="connsiteY3" fmla="*/ 240316 h 566261"/>
                <a:gd name="connsiteX4" fmla="*/ 447485 w 447484"/>
                <a:gd name="connsiteY4" fmla="*/ 159829 h 566261"/>
                <a:gd name="connsiteX5" fmla="*/ 379667 w 447484"/>
                <a:gd name="connsiteY5" fmla="*/ 159829 h 566261"/>
                <a:gd name="connsiteX6" fmla="*/ 375952 w 447484"/>
                <a:gd name="connsiteY6" fmla="*/ 159829 h 566261"/>
                <a:gd name="connsiteX7" fmla="*/ 372999 w 447484"/>
                <a:gd name="connsiteY7" fmla="*/ 159544 h 566261"/>
                <a:gd name="connsiteX8" fmla="*/ 296228 w 447484"/>
                <a:gd name="connsiteY8" fmla="*/ 76391 h 566261"/>
                <a:gd name="connsiteX9" fmla="*/ 296228 w 447484"/>
                <a:gd name="connsiteY9" fmla="*/ 0 h 566261"/>
                <a:gd name="connsiteX10" fmla="*/ 237458 w 447484"/>
                <a:gd name="connsiteY10" fmla="*/ 0 h 566261"/>
                <a:gd name="connsiteX11" fmla="*/ 156496 w 447484"/>
                <a:gd name="connsiteY11" fmla="*/ 78676 h 566261"/>
                <a:gd name="connsiteX12" fmla="*/ 77153 w 447484"/>
                <a:gd name="connsiteY12" fmla="*/ 159639 h 566261"/>
                <a:gd name="connsiteX13" fmla="*/ 0 w 447484"/>
                <a:gd name="connsiteY13" fmla="*/ 240506 h 566261"/>
                <a:gd name="connsiteX14" fmla="*/ 0 w 447484"/>
                <a:gd name="connsiteY14" fmla="*/ 482632 h 566261"/>
                <a:gd name="connsiteX15" fmla="*/ 83344 w 447484"/>
                <a:gd name="connsiteY15" fmla="*/ 566261 h 56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484" h="566261">
                  <a:moveTo>
                    <a:pt x="83344" y="566261"/>
                  </a:moveTo>
                  <a:lnTo>
                    <a:pt x="364046" y="566261"/>
                  </a:lnTo>
                  <a:cubicBezTo>
                    <a:pt x="409956" y="566261"/>
                    <a:pt x="447485" y="528733"/>
                    <a:pt x="447485" y="482822"/>
                  </a:cubicBezTo>
                  <a:lnTo>
                    <a:pt x="447485" y="240316"/>
                  </a:lnTo>
                  <a:lnTo>
                    <a:pt x="447485" y="159829"/>
                  </a:lnTo>
                  <a:lnTo>
                    <a:pt x="379667" y="159829"/>
                  </a:lnTo>
                  <a:cubicBezTo>
                    <a:pt x="378428" y="159829"/>
                    <a:pt x="377190" y="159829"/>
                    <a:pt x="375952" y="159829"/>
                  </a:cubicBezTo>
                  <a:cubicBezTo>
                    <a:pt x="374999" y="159734"/>
                    <a:pt x="373951" y="159639"/>
                    <a:pt x="372999" y="159544"/>
                  </a:cubicBezTo>
                  <a:cubicBezTo>
                    <a:pt x="330232" y="156115"/>
                    <a:pt x="296228" y="120015"/>
                    <a:pt x="296228" y="76391"/>
                  </a:cubicBezTo>
                  <a:lnTo>
                    <a:pt x="296228" y="0"/>
                  </a:lnTo>
                  <a:lnTo>
                    <a:pt x="237458" y="0"/>
                  </a:lnTo>
                  <a:cubicBezTo>
                    <a:pt x="193643" y="0"/>
                    <a:pt x="157734" y="34957"/>
                    <a:pt x="156496" y="78676"/>
                  </a:cubicBezTo>
                  <a:cubicBezTo>
                    <a:pt x="155258" y="122110"/>
                    <a:pt x="120396" y="157543"/>
                    <a:pt x="77153" y="159639"/>
                  </a:cubicBezTo>
                  <a:cubicBezTo>
                    <a:pt x="33909" y="161734"/>
                    <a:pt x="0" y="197263"/>
                    <a:pt x="0" y="240506"/>
                  </a:cubicBezTo>
                  <a:lnTo>
                    <a:pt x="0" y="482632"/>
                  </a:lnTo>
                  <a:cubicBezTo>
                    <a:pt x="0" y="528733"/>
                    <a:pt x="37529" y="566261"/>
                    <a:pt x="83344" y="566261"/>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3" name="Freeform: Shape 52">
              <a:extLst>
                <a:ext uri="{FF2B5EF4-FFF2-40B4-BE49-F238E27FC236}">
                  <a16:creationId xmlns:a16="http://schemas.microsoft.com/office/drawing/2014/main" id="{E5903C42-CEC1-41C0-8855-1975800C12F2}"/>
                </a:ext>
              </a:extLst>
            </p:cNvPr>
            <p:cNvSpPr/>
            <p:nvPr/>
          </p:nvSpPr>
          <p:spPr>
            <a:xfrm>
              <a:off x="718392" y="1652285"/>
              <a:ext cx="1079087" cy="1436369"/>
            </a:xfrm>
            <a:custGeom>
              <a:avLst/>
              <a:gdLst>
                <a:gd name="connsiteX0" fmla="*/ 235363 w 1079087"/>
                <a:gd name="connsiteY0" fmla="*/ 707612 h 1436369"/>
                <a:gd name="connsiteX1" fmla="*/ 366617 w 1079087"/>
                <a:gd name="connsiteY1" fmla="*/ 707612 h 1436369"/>
                <a:gd name="connsiteX2" fmla="*/ 373856 w 1079087"/>
                <a:gd name="connsiteY2" fmla="*/ 707326 h 1436369"/>
                <a:gd name="connsiteX3" fmla="*/ 387953 w 1079087"/>
                <a:gd name="connsiteY3" fmla="*/ 707326 h 1436369"/>
                <a:gd name="connsiteX4" fmla="*/ 388906 w 1079087"/>
                <a:gd name="connsiteY4" fmla="*/ 707422 h 1436369"/>
                <a:gd name="connsiteX5" fmla="*/ 463772 w 1079087"/>
                <a:gd name="connsiteY5" fmla="*/ 788194 h 1436369"/>
                <a:gd name="connsiteX6" fmla="*/ 463772 w 1079087"/>
                <a:gd name="connsiteY6" fmla="*/ 789527 h 1436369"/>
                <a:gd name="connsiteX7" fmla="*/ 386239 w 1079087"/>
                <a:gd name="connsiteY7" fmla="*/ 870490 h 1436369"/>
                <a:gd name="connsiteX8" fmla="*/ 306896 w 1079087"/>
                <a:gd name="connsiteY8" fmla="*/ 945166 h 1436369"/>
                <a:gd name="connsiteX9" fmla="*/ 226314 w 1079087"/>
                <a:gd name="connsiteY9" fmla="*/ 1017746 h 1436369"/>
                <a:gd name="connsiteX10" fmla="*/ 206407 w 1079087"/>
                <a:gd name="connsiteY10" fmla="*/ 1017746 h 1436369"/>
                <a:gd name="connsiteX11" fmla="*/ 146495 w 1079087"/>
                <a:gd name="connsiteY11" fmla="*/ 1077658 h 1436369"/>
                <a:gd name="connsiteX12" fmla="*/ 146495 w 1079087"/>
                <a:gd name="connsiteY12" fmla="*/ 1083850 h 1436369"/>
                <a:gd name="connsiteX13" fmla="*/ 206407 w 1079087"/>
                <a:gd name="connsiteY13" fmla="*/ 1143762 h 1436369"/>
                <a:gd name="connsiteX14" fmla="*/ 225362 w 1079087"/>
                <a:gd name="connsiteY14" fmla="*/ 1143762 h 1436369"/>
                <a:gd name="connsiteX15" fmla="*/ 306324 w 1079087"/>
                <a:gd name="connsiteY15" fmla="*/ 1224724 h 1436369"/>
                <a:gd name="connsiteX16" fmla="*/ 306324 w 1079087"/>
                <a:gd name="connsiteY16" fmla="*/ 1229392 h 1436369"/>
                <a:gd name="connsiteX17" fmla="*/ 225362 w 1079087"/>
                <a:gd name="connsiteY17" fmla="*/ 1310354 h 1436369"/>
                <a:gd name="connsiteX18" fmla="*/ 59912 w 1079087"/>
                <a:gd name="connsiteY18" fmla="*/ 1310354 h 1436369"/>
                <a:gd name="connsiteX19" fmla="*/ 0 w 1079087"/>
                <a:gd name="connsiteY19" fmla="*/ 1370266 h 1436369"/>
                <a:gd name="connsiteX20" fmla="*/ 0 w 1079087"/>
                <a:gd name="connsiteY20" fmla="*/ 1376458 h 1436369"/>
                <a:gd name="connsiteX21" fmla="*/ 59912 w 1079087"/>
                <a:gd name="connsiteY21" fmla="*/ 1436370 h 1436369"/>
                <a:gd name="connsiteX22" fmla="*/ 389954 w 1079087"/>
                <a:gd name="connsiteY22" fmla="*/ 1436370 h 1436369"/>
                <a:gd name="connsiteX23" fmla="*/ 397764 w 1079087"/>
                <a:gd name="connsiteY23" fmla="*/ 1436370 h 1436369"/>
                <a:gd name="connsiteX24" fmla="*/ 521208 w 1079087"/>
                <a:gd name="connsiteY24" fmla="*/ 1436370 h 1436369"/>
                <a:gd name="connsiteX25" fmla="*/ 603980 w 1079087"/>
                <a:gd name="connsiteY25" fmla="*/ 1363218 h 1436369"/>
                <a:gd name="connsiteX26" fmla="*/ 684371 w 1079087"/>
                <a:gd name="connsiteY26" fmla="*/ 1292162 h 1436369"/>
                <a:gd name="connsiteX27" fmla="*/ 838390 w 1079087"/>
                <a:gd name="connsiteY27" fmla="*/ 1292162 h 1436369"/>
                <a:gd name="connsiteX28" fmla="*/ 920782 w 1079087"/>
                <a:gd name="connsiteY28" fmla="*/ 1221581 h 1436369"/>
                <a:gd name="connsiteX29" fmla="*/ 998315 w 1079087"/>
                <a:gd name="connsiteY29" fmla="*/ 1153192 h 1436369"/>
                <a:gd name="connsiteX30" fmla="*/ 1079087 w 1079087"/>
                <a:gd name="connsiteY30" fmla="*/ 1069848 h 1436369"/>
                <a:gd name="connsiteX31" fmla="*/ 1079087 w 1079087"/>
                <a:gd name="connsiteY31" fmla="*/ 956310 h 1436369"/>
                <a:gd name="connsiteX32" fmla="*/ 998792 w 1079087"/>
                <a:gd name="connsiteY32" fmla="*/ 872966 h 1436369"/>
                <a:gd name="connsiteX33" fmla="*/ 921258 w 1079087"/>
                <a:gd name="connsiteY33" fmla="*/ 800672 h 1436369"/>
                <a:gd name="connsiteX34" fmla="*/ 840581 w 1079087"/>
                <a:gd name="connsiteY34" fmla="*/ 726186 h 1436369"/>
                <a:gd name="connsiteX35" fmla="*/ 761810 w 1079087"/>
                <a:gd name="connsiteY35" fmla="*/ 645223 h 1436369"/>
                <a:gd name="connsiteX36" fmla="*/ 761810 w 1079087"/>
                <a:gd name="connsiteY36" fmla="*/ 515969 h 1436369"/>
                <a:gd name="connsiteX37" fmla="*/ 684657 w 1079087"/>
                <a:gd name="connsiteY37" fmla="*/ 432816 h 1436369"/>
                <a:gd name="connsiteX38" fmla="*/ 609695 w 1079087"/>
                <a:gd name="connsiteY38" fmla="*/ 352044 h 1436369"/>
                <a:gd name="connsiteX39" fmla="*/ 609695 w 1079087"/>
                <a:gd name="connsiteY39" fmla="*/ 224980 h 1436369"/>
                <a:gd name="connsiteX40" fmla="*/ 527780 w 1079087"/>
                <a:gd name="connsiteY40" fmla="*/ 141541 h 1436369"/>
                <a:gd name="connsiteX41" fmla="*/ 449009 w 1079087"/>
                <a:gd name="connsiteY41" fmla="*/ 71818 h 1436369"/>
                <a:gd name="connsiteX42" fmla="*/ 366427 w 1079087"/>
                <a:gd name="connsiteY42" fmla="*/ 0 h 1436369"/>
                <a:gd name="connsiteX43" fmla="*/ 235363 w 1079087"/>
                <a:gd name="connsiteY43" fmla="*/ 0 h 1436369"/>
                <a:gd name="connsiteX44" fmla="*/ 151924 w 1079087"/>
                <a:gd name="connsiteY44" fmla="*/ 83439 h 1436369"/>
                <a:gd name="connsiteX45" fmla="*/ 151924 w 1079087"/>
                <a:gd name="connsiteY45" fmla="*/ 624268 h 1436369"/>
                <a:gd name="connsiteX46" fmla="*/ 235363 w 1079087"/>
                <a:gd name="connsiteY46" fmla="*/ 707612 h 143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79087" h="1436369">
                  <a:moveTo>
                    <a:pt x="235363" y="707612"/>
                  </a:moveTo>
                  <a:lnTo>
                    <a:pt x="366617" y="707612"/>
                  </a:lnTo>
                  <a:cubicBezTo>
                    <a:pt x="369094" y="707612"/>
                    <a:pt x="371475" y="707517"/>
                    <a:pt x="373856" y="707326"/>
                  </a:cubicBezTo>
                  <a:cubicBezTo>
                    <a:pt x="378809" y="706850"/>
                    <a:pt x="383000" y="706850"/>
                    <a:pt x="387953" y="707326"/>
                  </a:cubicBezTo>
                  <a:cubicBezTo>
                    <a:pt x="388239" y="707326"/>
                    <a:pt x="388620" y="707422"/>
                    <a:pt x="388906" y="707422"/>
                  </a:cubicBezTo>
                  <a:cubicBezTo>
                    <a:pt x="431292" y="710660"/>
                    <a:pt x="463772" y="745712"/>
                    <a:pt x="463772" y="788194"/>
                  </a:cubicBezTo>
                  <a:lnTo>
                    <a:pt x="463772" y="789527"/>
                  </a:lnTo>
                  <a:cubicBezTo>
                    <a:pt x="463772" y="832866"/>
                    <a:pt x="429578" y="868585"/>
                    <a:pt x="386239" y="870490"/>
                  </a:cubicBezTo>
                  <a:cubicBezTo>
                    <a:pt x="344900" y="872299"/>
                    <a:pt x="311182" y="904494"/>
                    <a:pt x="306896" y="945166"/>
                  </a:cubicBezTo>
                  <a:cubicBezTo>
                    <a:pt x="302514" y="986599"/>
                    <a:pt x="267938" y="1017746"/>
                    <a:pt x="226314" y="1017746"/>
                  </a:cubicBezTo>
                  <a:lnTo>
                    <a:pt x="206407" y="1017746"/>
                  </a:lnTo>
                  <a:cubicBezTo>
                    <a:pt x="173450" y="1017746"/>
                    <a:pt x="146495" y="1044702"/>
                    <a:pt x="146495" y="1077658"/>
                  </a:cubicBezTo>
                  <a:lnTo>
                    <a:pt x="146495" y="1083850"/>
                  </a:lnTo>
                  <a:cubicBezTo>
                    <a:pt x="146495" y="1116806"/>
                    <a:pt x="173450" y="1143762"/>
                    <a:pt x="206407" y="1143762"/>
                  </a:cubicBezTo>
                  <a:lnTo>
                    <a:pt x="225362" y="1143762"/>
                  </a:lnTo>
                  <a:cubicBezTo>
                    <a:pt x="269939" y="1143762"/>
                    <a:pt x="306324" y="1180148"/>
                    <a:pt x="306324" y="1224724"/>
                  </a:cubicBezTo>
                  <a:lnTo>
                    <a:pt x="306324" y="1229392"/>
                  </a:lnTo>
                  <a:cubicBezTo>
                    <a:pt x="306324" y="1273969"/>
                    <a:pt x="269939" y="1310354"/>
                    <a:pt x="225362" y="1310354"/>
                  </a:cubicBezTo>
                  <a:lnTo>
                    <a:pt x="59912" y="1310354"/>
                  </a:lnTo>
                  <a:cubicBezTo>
                    <a:pt x="26956" y="1310354"/>
                    <a:pt x="0" y="1337310"/>
                    <a:pt x="0" y="1370266"/>
                  </a:cubicBezTo>
                  <a:lnTo>
                    <a:pt x="0" y="1376458"/>
                  </a:lnTo>
                  <a:cubicBezTo>
                    <a:pt x="0" y="1409414"/>
                    <a:pt x="26956" y="1436370"/>
                    <a:pt x="59912" y="1436370"/>
                  </a:cubicBezTo>
                  <a:lnTo>
                    <a:pt x="389954" y="1436370"/>
                  </a:lnTo>
                  <a:lnTo>
                    <a:pt x="397764" y="1436370"/>
                  </a:lnTo>
                  <a:lnTo>
                    <a:pt x="521208" y="1436370"/>
                  </a:lnTo>
                  <a:cubicBezTo>
                    <a:pt x="563594" y="1436370"/>
                    <a:pt x="598932" y="1404271"/>
                    <a:pt x="603980" y="1363218"/>
                  </a:cubicBezTo>
                  <a:cubicBezTo>
                    <a:pt x="609028" y="1322451"/>
                    <a:pt x="643223" y="1292162"/>
                    <a:pt x="684371" y="1292162"/>
                  </a:cubicBezTo>
                  <a:lnTo>
                    <a:pt x="838390" y="1292162"/>
                  </a:lnTo>
                  <a:cubicBezTo>
                    <a:pt x="879920" y="1292162"/>
                    <a:pt x="914590" y="1261396"/>
                    <a:pt x="920782" y="1221581"/>
                  </a:cubicBezTo>
                  <a:cubicBezTo>
                    <a:pt x="926878" y="1182719"/>
                    <a:pt x="958977" y="1154335"/>
                    <a:pt x="998315" y="1153192"/>
                  </a:cubicBezTo>
                  <a:cubicBezTo>
                    <a:pt x="1042988" y="1151763"/>
                    <a:pt x="1079087" y="1114806"/>
                    <a:pt x="1079087" y="1069848"/>
                  </a:cubicBezTo>
                  <a:lnTo>
                    <a:pt x="1079087" y="956310"/>
                  </a:lnTo>
                  <a:cubicBezTo>
                    <a:pt x="1079087" y="911447"/>
                    <a:pt x="1043273" y="874586"/>
                    <a:pt x="998792" y="872966"/>
                  </a:cubicBezTo>
                  <a:cubicBezTo>
                    <a:pt x="958310" y="871442"/>
                    <a:pt x="925640" y="840962"/>
                    <a:pt x="921258" y="800672"/>
                  </a:cubicBezTo>
                  <a:cubicBezTo>
                    <a:pt x="916877" y="759619"/>
                    <a:pt x="882396" y="727329"/>
                    <a:pt x="840581" y="726186"/>
                  </a:cubicBezTo>
                  <a:cubicBezTo>
                    <a:pt x="796766" y="724948"/>
                    <a:pt x="761810" y="689038"/>
                    <a:pt x="761810" y="645223"/>
                  </a:cubicBezTo>
                  <a:lnTo>
                    <a:pt x="761810" y="515969"/>
                  </a:lnTo>
                  <a:cubicBezTo>
                    <a:pt x="761810" y="472154"/>
                    <a:pt x="727615" y="436055"/>
                    <a:pt x="684657" y="432816"/>
                  </a:cubicBezTo>
                  <a:cubicBezTo>
                    <a:pt x="642271" y="429577"/>
                    <a:pt x="609695" y="394525"/>
                    <a:pt x="609695" y="352044"/>
                  </a:cubicBezTo>
                  <a:lnTo>
                    <a:pt x="609695" y="224980"/>
                  </a:lnTo>
                  <a:cubicBezTo>
                    <a:pt x="609695" y="179641"/>
                    <a:pt x="572929" y="142399"/>
                    <a:pt x="527780" y="141541"/>
                  </a:cubicBezTo>
                  <a:cubicBezTo>
                    <a:pt x="487680" y="140875"/>
                    <a:pt x="454533" y="111538"/>
                    <a:pt x="449009" y="71818"/>
                  </a:cubicBezTo>
                  <a:cubicBezTo>
                    <a:pt x="443294" y="31337"/>
                    <a:pt x="408337" y="0"/>
                    <a:pt x="366427" y="0"/>
                  </a:cubicBezTo>
                  <a:lnTo>
                    <a:pt x="235363" y="0"/>
                  </a:lnTo>
                  <a:cubicBezTo>
                    <a:pt x="189452" y="0"/>
                    <a:pt x="151924" y="37528"/>
                    <a:pt x="151924" y="83439"/>
                  </a:cubicBezTo>
                  <a:lnTo>
                    <a:pt x="151924" y="624268"/>
                  </a:lnTo>
                  <a:cubicBezTo>
                    <a:pt x="151924" y="670084"/>
                    <a:pt x="189452" y="707612"/>
                    <a:pt x="235363" y="707612"/>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4" name="Freeform: Shape 53">
              <a:extLst>
                <a:ext uri="{FF2B5EF4-FFF2-40B4-BE49-F238E27FC236}">
                  <a16:creationId xmlns:a16="http://schemas.microsoft.com/office/drawing/2014/main" id="{E2BBB4BC-D389-4926-BDC1-A8539A256658}"/>
                </a:ext>
              </a:extLst>
            </p:cNvPr>
            <p:cNvSpPr/>
            <p:nvPr/>
          </p:nvSpPr>
          <p:spPr>
            <a:xfrm>
              <a:off x="4979019" y="1499219"/>
              <a:ext cx="450437" cy="290036"/>
            </a:xfrm>
            <a:custGeom>
              <a:avLst/>
              <a:gdLst>
                <a:gd name="connsiteX0" fmla="*/ 450438 w 450437"/>
                <a:gd name="connsiteY0" fmla="*/ 0 h 290036"/>
                <a:gd name="connsiteX1" fmla="*/ 70009 w 450437"/>
                <a:gd name="connsiteY1" fmla="*/ 0 h 290036"/>
                <a:gd name="connsiteX2" fmla="*/ 0 w 450437"/>
                <a:gd name="connsiteY2" fmla="*/ 70009 h 290036"/>
                <a:gd name="connsiteX3" fmla="*/ 0 w 450437"/>
                <a:gd name="connsiteY3" fmla="*/ 220028 h 290036"/>
                <a:gd name="connsiteX4" fmla="*/ 70009 w 450437"/>
                <a:gd name="connsiteY4" fmla="*/ 290036 h 290036"/>
                <a:gd name="connsiteX5" fmla="*/ 450438 w 450437"/>
                <a:gd name="connsiteY5" fmla="*/ 290036 h 290036"/>
                <a:gd name="connsiteX6" fmla="*/ 450438 w 450437"/>
                <a:gd name="connsiteY6" fmla="*/ 0 h 29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437" h="290036">
                  <a:moveTo>
                    <a:pt x="450438" y="0"/>
                  </a:moveTo>
                  <a:lnTo>
                    <a:pt x="70009" y="0"/>
                  </a:lnTo>
                  <a:cubicBezTo>
                    <a:pt x="31528" y="0"/>
                    <a:pt x="0" y="31528"/>
                    <a:pt x="0" y="70009"/>
                  </a:cubicBezTo>
                  <a:lnTo>
                    <a:pt x="0" y="220028"/>
                  </a:lnTo>
                  <a:cubicBezTo>
                    <a:pt x="0" y="258509"/>
                    <a:pt x="31528" y="290036"/>
                    <a:pt x="70009" y="290036"/>
                  </a:cubicBezTo>
                  <a:lnTo>
                    <a:pt x="450438" y="290036"/>
                  </a:lnTo>
                  <a:lnTo>
                    <a:pt x="450438"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5" name="Freeform: Shape 54">
              <a:extLst>
                <a:ext uri="{FF2B5EF4-FFF2-40B4-BE49-F238E27FC236}">
                  <a16:creationId xmlns:a16="http://schemas.microsoft.com/office/drawing/2014/main" id="{54E69683-3760-49E0-B233-246F6C916DC5}"/>
                </a:ext>
              </a:extLst>
            </p:cNvPr>
            <p:cNvSpPr/>
            <p:nvPr/>
          </p:nvSpPr>
          <p:spPr>
            <a:xfrm>
              <a:off x="4666981" y="1789445"/>
              <a:ext cx="762571" cy="290036"/>
            </a:xfrm>
            <a:custGeom>
              <a:avLst/>
              <a:gdLst>
                <a:gd name="connsiteX0" fmla="*/ 762476 w 762571"/>
                <a:gd name="connsiteY0" fmla="*/ 290036 h 290036"/>
                <a:gd name="connsiteX1" fmla="*/ 70009 w 762571"/>
                <a:gd name="connsiteY1" fmla="*/ 290036 h 290036"/>
                <a:gd name="connsiteX2" fmla="*/ 0 w 762571"/>
                <a:gd name="connsiteY2" fmla="*/ 220028 h 290036"/>
                <a:gd name="connsiteX3" fmla="*/ 0 w 762571"/>
                <a:gd name="connsiteY3" fmla="*/ 70009 h 290036"/>
                <a:gd name="connsiteX4" fmla="*/ 70009 w 762571"/>
                <a:gd name="connsiteY4" fmla="*/ 0 h 290036"/>
                <a:gd name="connsiteX5" fmla="*/ 208216 w 762571"/>
                <a:gd name="connsiteY5" fmla="*/ 0 h 290036"/>
                <a:gd name="connsiteX6" fmla="*/ 299847 w 762571"/>
                <a:gd name="connsiteY6" fmla="*/ 61531 h 290036"/>
                <a:gd name="connsiteX7" fmla="*/ 299847 w 762571"/>
                <a:gd name="connsiteY7" fmla="*/ 77629 h 290036"/>
                <a:gd name="connsiteX8" fmla="*/ 368046 w 762571"/>
                <a:gd name="connsiteY8" fmla="*/ 145828 h 290036"/>
                <a:gd name="connsiteX9" fmla="*/ 391763 w 762571"/>
                <a:gd name="connsiteY9" fmla="*/ 145828 h 290036"/>
                <a:gd name="connsiteX10" fmla="*/ 459962 w 762571"/>
                <a:gd name="connsiteY10" fmla="*/ 77629 h 290036"/>
                <a:gd name="connsiteX11" fmla="*/ 459962 w 762571"/>
                <a:gd name="connsiteY11" fmla="*/ 61531 h 290036"/>
                <a:gd name="connsiteX12" fmla="*/ 421005 w 762571"/>
                <a:gd name="connsiteY12" fmla="*/ 0 h 290036"/>
                <a:gd name="connsiteX13" fmla="*/ 762571 w 762571"/>
                <a:gd name="connsiteY13" fmla="*/ 0 h 290036"/>
                <a:gd name="connsiteX14" fmla="*/ 762571 w 762571"/>
                <a:gd name="connsiteY14" fmla="*/ 290036 h 29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571" h="290036">
                  <a:moveTo>
                    <a:pt x="762476" y="290036"/>
                  </a:moveTo>
                  <a:lnTo>
                    <a:pt x="70009" y="290036"/>
                  </a:lnTo>
                  <a:cubicBezTo>
                    <a:pt x="31528" y="290036"/>
                    <a:pt x="0" y="258509"/>
                    <a:pt x="0" y="220028"/>
                  </a:cubicBezTo>
                  <a:lnTo>
                    <a:pt x="0" y="70009"/>
                  </a:lnTo>
                  <a:cubicBezTo>
                    <a:pt x="0" y="31528"/>
                    <a:pt x="31528" y="0"/>
                    <a:pt x="70009" y="0"/>
                  </a:cubicBezTo>
                  <a:lnTo>
                    <a:pt x="208216" y="0"/>
                  </a:lnTo>
                  <a:cubicBezTo>
                    <a:pt x="268224" y="1143"/>
                    <a:pt x="299847" y="34480"/>
                    <a:pt x="299847" y="61531"/>
                  </a:cubicBezTo>
                  <a:lnTo>
                    <a:pt x="299847" y="77629"/>
                  </a:lnTo>
                  <a:cubicBezTo>
                    <a:pt x="299847" y="115157"/>
                    <a:pt x="330517" y="145828"/>
                    <a:pt x="368046" y="145828"/>
                  </a:cubicBezTo>
                  <a:lnTo>
                    <a:pt x="391763" y="145828"/>
                  </a:lnTo>
                  <a:cubicBezTo>
                    <a:pt x="429292" y="145828"/>
                    <a:pt x="459962" y="115157"/>
                    <a:pt x="459962" y="77629"/>
                  </a:cubicBezTo>
                  <a:lnTo>
                    <a:pt x="459962" y="61531"/>
                  </a:lnTo>
                  <a:cubicBezTo>
                    <a:pt x="459962" y="34480"/>
                    <a:pt x="443960" y="10954"/>
                    <a:pt x="421005" y="0"/>
                  </a:cubicBezTo>
                  <a:lnTo>
                    <a:pt x="762571" y="0"/>
                  </a:lnTo>
                  <a:lnTo>
                    <a:pt x="762571" y="290036"/>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6" name="Freeform: Shape 55">
              <a:extLst>
                <a:ext uri="{FF2B5EF4-FFF2-40B4-BE49-F238E27FC236}">
                  <a16:creationId xmlns:a16="http://schemas.microsoft.com/office/drawing/2014/main" id="{C571C796-8B69-4936-B63A-27F4F20276CF}"/>
                </a:ext>
              </a:extLst>
            </p:cNvPr>
            <p:cNvSpPr/>
            <p:nvPr/>
          </p:nvSpPr>
          <p:spPr>
            <a:xfrm>
              <a:off x="4752787" y="2078719"/>
              <a:ext cx="676764" cy="280797"/>
            </a:xfrm>
            <a:custGeom>
              <a:avLst/>
              <a:gdLst>
                <a:gd name="connsiteX0" fmla="*/ 676764 w 676764"/>
                <a:gd name="connsiteY0" fmla="*/ 63056 h 280797"/>
                <a:gd name="connsiteX1" fmla="*/ 676764 w 676764"/>
                <a:gd name="connsiteY1" fmla="*/ 75914 h 280797"/>
                <a:gd name="connsiteX2" fmla="*/ 676764 w 676764"/>
                <a:gd name="connsiteY2" fmla="*/ 84106 h 280797"/>
                <a:gd name="connsiteX3" fmla="*/ 616281 w 676764"/>
                <a:gd name="connsiteY3" fmla="*/ 144590 h 280797"/>
                <a:gd name="connsiteX4" fmla="*/ 526174 w 676764"/>
                <a:gd name="connsiteY4" fmla="*/ 144590 h 280797"/>
                <a:gd name="connsiteX5" fmla="*/ 526174 w 676764"/>
                <a:gd name="connsiteY5" fmla="*/ 220313 h 280797"/>
                <a:gd name="connsiteX6" fmla="*/ 465691 w 676764"/>
                <a:gd name="connsiteY6" fmla="*/ 280797 h 280797"/>
                <a:gd name="connsiteX7" fmla="*/ 227566 w 676764"/>
                <a:gd name="connsiteY7" fmla="*/ 280797 h 280797"/>
                <a:gd name="connsiteX8" fmla="*/ 227566 w 676764"/>
                <a:gd name="connsiteY8" fmla="*/ 205073 h 280797"/>
                <a:gd name="connsiteX9" fmla="*/ 167082 w 676764"/>
                <a:gd name="connsiteY9" fmla="*/ 144590 h 280797"/>
                <a:gd name="connsiteX10" fmla="*/ 7348 w 676764"/>
                <a:gd name="connsiteY10" fmla="*/ 144590 h 280797"/>
                <a:gd name="connsiteX11" fmla="*/ 67832 w 676764"/>
                <a:gd name="connsiteY11" fmla="*/ 84106 h 280797"/>
                <a:gd name="connsiteX12" fmla="*/ 67832 w 676764"/>
                <a:gd name="connsiteY12" fmla="*/ 63056 h 280797"/>
                <a:gd name="connsiteX13" fmla="*/ 7348 w 676764"/>
                <a:gd name="connsiteY13" fmla="*/ 2572 h 280797"/>
                <a:gd name="connsiteX14" fmla="*/ 96502 w 676764"/>
                <a:gd name="connsiteY14" fmla="*/ 1905 h 280797"/>
                <a:gd name="connsiteX15" fmla="*/ 96502 w 676764"/>
                <a:gd name="connsiteY15" fmla="*/ 0 h 280797"/>
                <a:gd name="connsiteX16" fmla="*/ 465691 w 676764"/>
                <a:gd name="connsiteY16" fmla="*/ 0 h 280797"/>
                <a:gd name="connsiteX17" fmla="*/ 676764 w 676764"/>
                <a:gd name="connsiteY17" fmla="*/ 0 h 280797"/>
                <a:gd name="connsiteX18" fmla="*/ 676764 w 676764"/>
                <a:gd name="connsiteY18" fmla="*/ 63056 h 280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6764" h="280797">
                  <a:moveTo>
                    <a:pt x="676764" y="63056"/>
                  </a:moveTo>
                  <a:lnTo>
                    <a:pt x="676764" y="75914"/>
                  </a:lnTo>
                  <a:lnTo>
                    <a:pt x="676764" y="84106"/>
                  </a:lnTo>
                  <a:cubicBezTo>
                    <a:pt x="676764" y="117348"/>
                    <a:pt x="649523" y="144590"/>
                    <a:pt x="616281" y="144590"/>
                  </a:cubicBezTo>
                  <a:lnTo>
                    <a:pt x="526174" y="144590"/>
                  </a:lnTo>
                  <a:lnTo>
                    <a:pt x="526174" y="220313"/>
                  </a:lnTo>
                  <a:cubicBezTo>
                    <a:pt x="526174" y="253556"/>
                    <a:pt x="498933" y="280797"/>
                    <a:pt x="465691" y="280797"/>
                  </a:cubicBezTo>
                  <a:lnTo>
                    <a:pt x="227566" y="280797"/>
                  </a:lnTo>
                  <a:lnTo>
                    <a:pt x="227566" y="205073"/>
                  </a:lnTo>
                  <a:cubicBezTo>
                    <a:pt x="227566" y="171831"/>
                    <a:pt x="200324" y="144590"/>
                    <a:pt x="167082" y="144590"/>
                  </a:cubicBezTo>
                  <a:lnTo>
                    <a:pt x="7348" y="144590"/>
                  </a:lnTo>
                  <a:cubicBezTo>
                    <a:pt x="40590" y="144590"/>
                    <a:pt x="67832" y="117443"/>
                    <a:pt x="67832" y="84106"/>
                  </a:cubicBezTo>
                  <a:lnTo>
                    <a:pt x="67832" y="63056"/>
                  </a:lnTo>
                  <a:cubicBezTo>
                    <a:pt x="67832" y="29813"/>
                    <a:pt x="40590" y="2572"/>
                    <a:pt x="7348" y="2572"/>
                  </a:cubicBezTo>
                  <a:cubicBezTo>
                    <a:pt x="-18370" y="2572"/>
                    <a:pt x="26302" y="2286"/>
                    <a:pt x="96502" y="1905"/>
                  </a:cubicBezTo>
                  <a:lnTo>
                    <a:pt x="96502" y="0"/>
                  </a:lnTo>
                  <a:lnTo>
                    <a:pt x="465691" y="0"/>
                  </a:lnTo>
                  <a:lnTo>
                    <a:pt x="676764" y="0"/>
                  </a:lnTo>
                  <a:lnTo>
                    <a:pt x="676764" y="63056"/>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7" name="Freeform: Shape 56">
              <a:extLst>
                <a:ext uri="{FF2B5EF4-FFF2-40B4-BE49-F238E27FC236}">
                  <a16:creationId xmlns:a16="http://schemas.microsoft.com/office/drawing/2014/main" id="{C676FCF2-775F-4A3D-8729-11E65B2EFB80}"/>
                </a:ext>
              </a:extLst>
            </p:cNvPr>
            <p:cNvSpPr/>
            <p:nvPr/>
          </p:nvSpPr>
          <p:spPr>
            <a:xfrm>
              <a:off x="4480672" y="2223214"/>
              <a:ext cx="495776" cy="136207"/>
            </a:xfrm>
            <a:custGeom>
              <a:avLst/>
              <a:gdLst>
                <a:gd name="connsiteX0" fmla="*/ 495776 w 495776"/>
                <a:gd name="connsiteY0" fmla="*/ 136208 h 136207"/>
                <a:gd name="connsiteX1" fmla="*/ 495776 w 495776"/>
                <a:gd name="connsiteY1" fmla="*/ 60484 h 136207"/>
                <a:gd name="connsiteX2" fmla="*/ 435292 w 495776"/>
                <a:gd name="connsiteY2" fmla="*/ 0 h 136207"/>
                <a:gd name="connsiteX3" fmla="*/ 89630 w 495776"/>
                <a:gd name="connsiteY3" fmla="*/ 0 h 136207"/>
                <a:gd name="connsiteX4" fmla="*/ 29146 w 495776"/>
                <a:gd name="connsiteY4" fmla="*/ 60484 h 136207"/>
                <a:gd name="connsiteX5" fmla="*/ 29146 w 495776"/>
                <a:gd name="connsiteY5" fmla="*/ 73914 h 136207"/>
                <a:gd name="connsiteX6" fmla="*/ 0 w 495776"/>
                <a:gd name="connsiteY6" fmla="*/ 136208 h 136207"/>
                <a:gd name="connsiteX7" fmla="*/ 495776 w 495776"/>
                <a:gd name="connsiteY7" fmla="*/ 136208 h 13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76" h="136207">
                  <a:moveTo>
                    <a:pt x="495776" y="136208"/>
                  </a:moveTo>
                  <a:lnTo>
                    <a:pt x="495776" y="60484"/>
                  </a:lnTo>
                  <a:cubicBezTo>
                    <a:pt x="495776" y="27242"/>
                    <a:pt x="468534" y="0"/>
                    <a:pt x="435292" y="0"/>
                  </a:cubicBezTo>
                  <a:lnTo>
                    <a:pt x="89630" y="0"/>
                  </a:lnTo>
                  <a:cubicBezTo>
                    <a:pt x="56388" y="0"/>
                    <a:pt x="29146" y="27242"/>
                    <a:pt x="29146" y="60484"/>
                  </a:cubicBezTo>
                  <a:lnTo>
                    <a:pt x="29146" y="73914"/>
                  </a:lnTo>
                  <a:cubicBezTo>
                    <a:pt x="29146" y="98870"/>
                    <a:pt x="17907" y="121253"/>
                    <a:pt x="0" y="136208"/>
                  </a:cubicBezTo>
                  <a:lnTo>
                    <a:pt x="495776" y="136208"/>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8" name="Freeform: Shape 57">
              <a:extLst>
                <a:ext uri="{FF2B5EF4-FFF2-40B4-BE49-F238E27FC236}">
                  <a16:creationId xmlns:a16="http://schemas.microsoft.com/office/drawing/2014/main" id="{253A0B2D-D91E-4896-B386-3D9AC0CC746E}"/>
                </a:ext>
              </a:extLst>
            </p:cNvPr>
            <p:cNvSpPr/>
            <p:nvPr/>
          </p:nvSpPr>
          <p:spPr>
            <a:xfrm>
              <a:off x="3380820" y="2942637"/>
              <a:ext cx="1117568" cy="468344"/>
            </a:xfrm>
            <a:custGeom>
              <a:avLst/>
              <a:gdLst>
                <a:gd name="connsiteX0" fmla="*/ 1117568 w 1117568"/>
                <a:gd name="connsiteY0" fmla="*/ 208883 h 468344"/>
                <a:gd name="connsiteX1" fmla="*/ 1117568 w 1117568"/>
                <a:gd name="connsiteY1" fmla="*/ 303943 h 468344"/>
                <a:gd name="connsiteX2" fmla="*/ 1047559 w 1117568"/>
                <a:gd name="connsiteY2" fmla="*/ 303276 h 468344"/>
                <a:gd name="connsiteX3" fmla="*/ 1041273 w 1117568"/>
                <a:gd name="connsiteY3" fmla="*/ 303276 h 468344"/>
                <a:gd name="connsiteX4" fmla="*/ 960310 w 1117568"/>
                <a:gd name="connsiteY4" fmla="*/ 384238 h 468344"/>
                <a:gd name="connsiteX5" fmla="*/ 960310 w 1117568"/>
                <a:gd name="connsiteY5" fmla="*/ 398335 h 468344"/>
                <a:gd name="connsiteX6" fmla="*/ 890302 w 1117568"/>
                <a:gd name="connsiteY6" fmla="*/ 468344 h 468344"/>
                <a:gd name="connsiteX7" fmla="*/ 323088 w 1117568"/>
                <a:gd name="connsiteY7" fmla="*/ 468344 h 468344"/>
                <a:gd name="connsiteX8" fmla="*/ 322421 w 1117568"/>
                <a:gd name="connsiteY8" fmla="*/ 398335 h 468344"/>
                <a:gd name="connsiteX9" fmla="*/ 322421 w 1117568"/>
                <a:gd name="connsiteY9" fmla="*/ 384238 h 468344"/>
                <a:gd name="connsiteX10" fmla="*/ 241459 w 1117568"/>
                <a:gd name="connsiteY10" fmla="*/ 303276 h 468344"/>
                <a:gd name="connsiteX11" fmla="*/ 224695 w 1117568"/>
                <a:gd name="connsiteY11" fmla="*/ 303276 h 468344"/>
                <a:gd name="connsiteX12" fmla="*/ 154876 w 1117568"/>
                <a:gd name="connsiteY12" fmla="*/ 238887 h 468344"/>
                <a:gd name="connsiteX13" fmla="*/ 74104 w 1117568"/>
                <a:gd name="connsiteY13" fmla="*/ 164401 h 468344"/>
                <a:gd name="connsiteX14" fmla="*/ 70009 w 1117568"/>
                <a:gd name="connsiteY14" fmla="*/ 164401 h 468344"/>
                <a:gd name="connsiteX15" fmla="*/ 0 w 1117568"/>
                <a:gd name="connsiteY15" fmla="*/ 94393 h 468344"/>
                <a:gd name="connsiteX16" fmla="*/ 0 w 1117568"/>
                <a:gd name="connsiteY16" fmla="*/ 70009 h 468344"/>
                <a:gd name="connsiteX17" fmla="*/ 70009 w 1117568"/>
                <a:gd name="connsiteY17" fmla="*/ 0 h 468344"/>
                <a:gd name="connsiteX18" fmla="*/ 403003 w 1117568"/>
                <a:gd name="connsiteY18" fmla="*/ 0 h 468344"/>
                <a:gd name="connsiteX19" fmla="*/ 452533 w 1117568"/>
                <a:gd name="connsiteY19" fmla="*/ 0 h 468344"/>
                <a:gd name="connsiteX20" fmla="*/ 567880 w 1117568"/>
                <a:gd name="connsiteY20" fmla="*/ 0 h 468344"/>
                <a:gd name="connsiteX21" fmla="*/ 637699 w 1117568"/>
                <a:gd name="connsiteY21" fmla="*/ 64389 h 468344"/>
                <a:gd name="connsiteX22" fmla="*/ 718471 w 1117568"/>
                <a:gd name="connsiteY22" fmla="*/ 138874 h 468344"/>
                <a:gd name="connsiteX23" fmla="*/ 1047655 w 1117568"/>
                <a:gd name="connsiteY23" fmla="*/ 138874 h 468344"/>
                <a:gd name="connsiteX24" fmla="*/ 1117568 w 1117568"/>
                <a:gd name="connsiteY24" fmla="*/ 208883 h 46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17568" h="468344">
                  <a:moveTo>
                    <a:pt x="1117568" y="208883"/>
                  </a:moveTo>
                  <a:lnTo>
                    <a:pt x="1117568" y="303943"/>
                  </a:lnTo>
                  <a:lnTo>
                    <a:pt x="1047559" y="303276"/>
                  </a:lnTo>
                  <a:lnTo>
                    <a:pt x="1041273" y="303276"/>
                  </a:lnTo>
                  <a:cubicBezTo>
                    <a:pt x="996696" y="303276"/>
                    <a:pt x="960310" y="339662"/>
                    <a:pt x="960310" y="384238"/>
                  </a:cubicBezTo>
                  <a:lnTo>
                    <a:pt x="960310" y="398335"/>
                  </a:lnTo>
                  <a:cubicBezTo>
                    <a:pt x="960310" y="436816"/>
                    <a:pt x="928783" y="468344"/>
                    <a:pt x="890302" y="468344"/>
                  </a:cubicBezTo>
                  <a:lnTo>
                    <a:pt x="323088" y="468344"/>
                  </a:lnTo>
                  <a:lnTo>
                    <a:pt x="322421" y="398335"/>
                  </a:lnTo>
                  <a:lnTo>
                    <a:pt x="322421" y="384238"/>
                  </a:lnTo>
                  <a:cubicBezTo>
                    <a:pt x="322421" y="339662"/>
                    <a:pt x="286036" y="303276"/>
                    <a:pt x="241459" y="303276"/>
                  </a:cubicBezTo>
                  <a:lnTo>
                    <a:pt x="224695" y="303276"/>
                  </a:lnTo>
                  <a:cubicBezTo>
                    <a:pt x="188023" y="303276"/>
                    <a:pt x="157734" y="274796"/>
                    <a:pt x="154876" y="238887"/>
                  </a:cubicBezTo>
                  <a:cubicBezTo>
                    <a:pt x="151447" y="196691"/>
                    <a:pt x="116491" y="164401"/>
                    <a:pt x="74104" y="164401"/>
                  </a:cubicBezTo>
                  <a:lnTo>
                    <a:pt x="70009" y="164401"/>
                  </a:lnTo>
                  <a:cubicBezTo>
                    <a:pt x="31528" y="164401"/>
                    <a:pt x="0" y="132874"/>
                    <a:pt x="0" y="94393"/>
                  </a:cubicBezTo>
                  <a:lnTo>
                    <a:pt x="0" y="70009"/>
                  </a:lnTo>
                  <a:cubicBezTo>
                    <a:pt x="0" y="31528"/>
                    <a:pt x="31528" y="0"/>
                    <a:pt x="70009" y="0"/>
                  </a:cubicBezTo>
                  <a:lnTo>
                    <a:pt x="403003" y="0"/>
                  </a:lnTo>
                  <a:lnTo>
                    <a:pt x="452533" y="0"/>
                  </a:lnTo>
                  <a:lnTo>
                    <a:pt x="567880" y="0"/>
                  </a:lnTo>
                  <a:cubicBezTo>
                    <a:pt x="604456" y="0"/>
                    <a:pt x="634841" y="28480"/>
                    <a:pt x="637699" y="64389"/>
                  </a:cubicBezTo>
                  <a:cubicBezTo>
                    <a:pt x="641128" y="106585"/>
                    <a:pt x="676084" y="138874"/>
                    <a:pt x="718471" y="138874"/>
                  </a:cubicBezTo>
                  <a:lnTo>
                    <a:pt x="1047655" y="138874"/>
                  </a:lnTo>
                  <a:cubicBezTo>
                    <a:pt x="1086040" y="138874"/>
                    <a:pt x="1117568" y="170402"/>
                    <a:pt x="1117568" y="208883"/>
                  </a:cubicBezTo>
                  <a:close/>
                </a:path>
              </a:pathLst>
            </a:custGeom>
            <a:solidFill>
              <a:srgbClr val="008500"/>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9" name="Freeform: Shape 58">
              <a:extLst>
                <a:ext uri="{FF2B5EF4-FFF2-40B4-BE49-F238E27FC236}">
                  <a16:creationId xmlns:a16="http://schemas.microsoft.com/office/drawing/2014/main" id="{920C3BC4-2158-4F82-BBE0-EB01033E43A5}"/>
                </a:ext>
              </a:extLst>
            </p:cNvPr>
            <p:cNvSpPr/>
            <p:nvPr/>
          </p:nvSpPr>
          <p:spPr>
            <a:xfrm>
              <a:off x="4183110" y="3246961"/>
              <a:ext cx="781336" cy="280130"/>
            </a:xfrm>
            <a:custGeom>
              <a:avLst/>
              <a:gdLst>
                <a:gd name="connsiteX0" fmla="*/ 0 w 781336"/>
                <a:gd name="connsiteY0" fmla="*/ 164116 h 280130"/>
                <a:gd name="connsiteX1" fmla="*/ 0 w 781336"/>
                <a:gd name="connsiteY1" fmla="*/ 280130 h 280130"/>
                <a:gd name="connsiteX2" fmla="*/ 241363 w 781336"/>
                <a:gd name="connsiteY2" fmla="*/ 280130 h 280130"/>
                <a:gd name="connsiteX3" fmla="*/ 290894 w 781336"/>
                <a:gd name="connsiteY3" fmla="*/ 280130 h 280130"/>
                <a:gd name="connsiteX4" fmla="*/ 406241 w 781336"/>
                <a:gd name="connsiteY4" fmla="*/ 280130 h 280130"/>
                <a:gd name="connsiteX5" fmla="*/ 476060 w 781336"/>
                <a:gd name="connsiteY5" fmla="*/ 215741 h 280130"/>
                <a:gd name="connsiteX6" fmla="*/ 556832 w 781336"/>
                <a:gd name="connsiteY6" fmla="*/ 141256 h 280130"/>
                <a:gd name="connsiteX7" fmla="*/ 781336 w 781336"/>
                <a:gd name="connsiteY7" fmla="*/ 141256 h 280130"/>
                <a:gd name="connsiteX8" fmla="*/ 781336 w 781336"/>
                <a:gd name="connsiteY8" fmla="*/ 1524 h 280130"/>
                <a:gd name="connsiteX9" fmla="*/ 530162 w 781336"/>
                <a:gd name="connsiteY9" fmla="*/ 1524 h 280130"/>
                <a:gd name="connsiteX10" fmla="*/ 223647 w 781336"/>
                <a:gd name="connsiteY10" fmla="*/ 0 h 280130"/>
                <a:gd name="connsiteX11" fmla="*/ 157925 w 781336"/>
                <a:gd name="connsiteY11" fmla="*/ 80010 h 280130"/>
                <a:gd name="connsiteX12" fmla="*/ 157925 w 781336"/>
                <a:gd name="connsiteY12" fmla="*/ 94107 h 280130"/>
                <a:gd name="connsiteX13" fmla="*/ 87916 w 781336"/>
                <a:gd name="connsiteY13" fmla="*/ 164116 h 280130"/>
                <a:gd name="connsiteX14" fmla="*/ 0 w 781336"/>
                <a:gd name="connsiteY14" fmla="*/ 164116 h 28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1336" h="280130">
                  <a:moveTo>
                    <a:pt x="0" y="164116"/>
                  </a:moveTo>
                  <a:lnTo>
                    <a:pt x="0" y="280130"/>
                  </a:lnTo>
                  <a:lnTo>
                    <a:pt x="241363" y="280130"/>
                  </a:lnTo>
                  <a:lnTo>
                    <a:pt x="290894" y="280130"/>
                  </a:lnTo>
                  <a:lnTo>
                    <a:pt x="406241" y="280130"/>
                  </a:lnTo>
                  <a:cubicBezTo>
                    <a:pt x="442817" y="280130"/>
                    <a:pt x="473202" y="251651"/>
                    <a:pt x="476060" y="215741"/>
                  </a:cubicBezTo>
                  <a:cubicBezTo>
                    <a:pt x="479488" y="173546"/>
                    <a:pt x="514445" y="141256"/>
                    <a:pt x="556832" y="141256"/>
                  </a:cubicBezTo>
                  <a:lnTo>
                    <a:pt x="781336" y="141256"/>
                  </a:lnTo>
                  <a:lnTo>
                    <a:pt x="781336" y="1524"/>
                  </a:lnTo>
                  <a:lnTo>
                    <a:pt x="530162" y="1524"/>
                  </a:lnTo>
                  <a:lnTo>
                    <a:pt x="223647" y="0"/>
                  </a:lnTo>
                  <a:cubicBezTo>
                    <a:pt x="188500" y="8858"/>
                    <a:pt x="157925" y="42196"/>
                    <a:pt x="157925" y="80010"/>
                  </a:cubicBezTo>
                  <a:lnTo>
                    <a:pt x="157925" y="94107"/>
                  </a:lnTo>
                  <a:cubicBezTo>
                    <a:pt x="157925" y="132588"/>
                    <a:pt x="126397" y="164116"/>
                    <a:pt x="87916" y="164116"/>
                  </a:cubicBezTo>
                  <a:lnTo>
                    <a:pt x="0" y="164116"/>
                  </a:lnTo>
                  <a:close/>
                </a:path>
              </a:pathLst>
            </a:custGeom>
            <a:solidFill>
              <a:srgbClr val="008500"/>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0" name="Freeform: Shape 59">
              <a:extLst>
                <a:ext uri="{FF2B5EF4-FFF2-40B4-BE49-F238E27FC236}">
                  <a16:creationId xmlns:a16="http://schemas.microsoft.com/office/drawing/2014/main" id="{35E19AFD-494D-4938-8F98-C38681BD1EA2}"/>
                </a:ext>
              </a:extLst>
            </p:cNvPr>
            <p:cNvSpPr/>
            <p:nvPr/>
          </p:nvSpPr>
          <p:spPr>
            <a:xfrm>
              <a:off x="3700479" y="2359612"/>
              <a:ext cx="1578101" cy="888872"/>
            </a:xfrm>
            <a:custGeom>
              <a:avLst/>
              <a:gdLst>
                <a:gd name="connsiteX0" fmla="*/ 1423702 w 1578101"/>
                <a:gd name="connsiteY0" fmla="*/ 828389 h 888872"/>
                <a:gd name="connsiteX1" fmla="*/ 1363218 w 1578101"/>
                <a:gd name="connsiteY1" fmla="*/ 888873 h 888872"/>
                <a:gd name="connsiteX2" fmla="*/ 1012793 w 1578101"/>
                <a:gd name="connsiteY2" fmla="*/ 888873 h 888872"/>
                <a:gd name="connsiteX3" fmla="*/ 797909 w 1578101"/>
                <a:gd name="connsiteY3" fmla="*/ 887063 h 888872"/>
                <a:gd name="connsiteX4" fmla="*/ 797909 w 1578101"/>
                <a:gd name="connsiteY4" fmla="*/ 792004 h 888872"/>
                <a:gd name="connsiteX5" fmla="*/ 727900 w 1578101"/>
                <a:gd name="connsiteY5" fmla="*/ 721995 h 888872"/>
                <a:gd name="connsiteX6" fmla="*/ 398716 w 1578101"/>
                <a:gd name="connsiteY6" fmla="*/ 721995 h 888872"/>
                <a:gd name="connsiteX7" fmla="*/ 317945 w 1578101"/>
                <a:gd name="connsiteY7" fmla="*/ 647509 h 888872"/>
                <a:gd name="connsiteX8" fmla="*/ 248126 w 1578101"/>
                <a:gd name="connsiteY8" fmla="*/ 583120 h 888872"/>
                <a:gd name="connsiteX9" fmla="*/ 132683 w 1578101"/>
                <a:gd name="connsiteY9" fmla="*/ 583120 h 888872"/>
                <a:gd name="connsiteX10" fmla="*/ 83153 w 1578101"/>
                <a:gd name="connsiteY10" fmla="*/ 583120 h 888872"/>
                <a:gd name="connsiteX11" fmla="*/ 0 w 1578101"/>
                <a:gd name="connsiteY11" fmla="*/ 583120 h 888872"/>
                <a:gd name="connsiteX12" fmla="*/ 0 w 1578101"/>
                <a:gd name="connsiteY12" fmla="*/ 60484 h 888872"/>
                <a:gd name="connsiteX13" fmla="*/ 60484 w 1578101"/>
                <a:gd name="connsiteY13" fmla="*/ 0 h 888872"/>
                <a:gd name="connsiteX14" fmla="*/ 1420939 w 1578101"/>
                <a:gd name="connsiteY14" fmla="*/ 0 h 888872"/>
                <a:gd name="connsiteX15" fmla="*/ 1420939 w 1578101"/>
                <a:gd name="connsiteY15" fmla="*/ 338328 h 888872"/>
                <a:gd name="connsiteX16" fmla="*/ 1420939 w 1578101"/>
                <a:gd name="connsiteY16" fmla="*/ 390716 h 888872"/>
                <a:gd name="connsiteX17" fmla="*/ 1481423 w 1578101"/>
                <a:gd name="connsiteY17" fmla="*/ 451199 h 888872"/>
                <a:gd name="connsiteX18" fmla="*/ 1575721 w 1578101"/>
                <a:gd name="connsiteY18" fmla="*/ 451199 h 888872"/>
                <a:gd name="connsiteX19" fmla="*/ 1578102 w 1578101"/>
                <a:gd name="connsiteY19" fmla="*/ 729996 h 888872"/>
                <a:gd name="connsiteX20" fmla="*/ 1496282 w 1578101"/>
                <a:gd name="connsiteY20" fmla="*/ 729996 h 888872"/>
                <a:gd name="connsiteX21" fmla="*/ 1423797 w 1578101"/>
                <a:gd name="connsiteY21" fmla="*/ 797624 h 888872"/>
                <a:gd name="connsiteX22" fmla="*/ 1423702 w 1578101"/>
                <a:gd name="connsiteY22" fmla="*/ 828389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8101" h="888872">
                  <a:moveTo>
                    <a:pt x="1423702" y="828389"/>
                  </a:moveTo>
                  <a:cubicBezTo>
                    <a:pt x="1423511" y="861632"/>
                    <a:pt x="1396460" y="888873"/>
                    <a:pt x="1363218" y="888873"/>
                  </a:cubicBezTo>
                  <a:lnTo>
                    <a:pt x="1012793" y="888873"/>
                  </a:lnTo>
                  <a:lnTo>
                    <a:pt x="797909" y="887063"/>
                  </a:lnTo>
                  <a:lnTo>
                    <a:pt x="797909" y="792004"/>
                  </a:lnTo>
                  <a:cubicBezTo>
                    <a:pt x="797909" y="753523"/>
                    <a:pt x="766381" y="721995"/>
                    <a:pt x="727900" y="721995"/>
                  </a:cubicBezTo>
                  <a:lnTo>
                    <a:pt x="398716" y="721995"/>
                  </a:lnTo>
                  <a:cubicBezTo>
                    <a:pt x="356425" y="721995"/>
                    <a:pt x="321373" y="689705"/>
                    <a:pt x="317945" y="647509"/>
                  </a:cubicBezTo>
                  <a:cubicBezTo>
                    <a:pt x="315087" y="611600"/>
                    <a:pt x="284797" y="583120"/>
                    <a:pt x="248126" y="583120"/>
                  </a:cubicBezTo>
                  <a:lnTo>
                    <a:pt x="132683" y="583120"/>
                  </a:lnTo>
                  <a:lnTo>
                    <a:pt x="83153" y="583120"/>
                  </a:lnTo>
                  <a:lnTo>
                    <a:pt x="0" y="583120"/>
                  </a:lnTo>
                  <a:lnTo>
                    <a:pt x="0" y="60484"/>
                  </a:lnTo>
                  <a:cubicBezTo>
                    <a:pt x="0" y="27242"/>
                    <a:pt x="27241" y="0"/>
                    <a:pt x="60484" y="0"/>
                  </a:cubicBezTo>
                  <a:lnTo>
                    <a:pt x="1420939" y="0"/>
                  </a:lnTo>
                  <a:lnTo>
                    <a:pt x="1420939" y="338328"/>
                  </a:lnTo>
                  <a:lnTo>
                    <a:pt x="1420939" y="390716"/>
                  </a:lnTo>
                  <a:cubicBezTo>
                    <a:pt x="1420939" y="423958"/>
                    <a:pt x="1448181" y="451199"/>
                    <a:pt x="1481423" y="451199"/>
                  </a:cubicBezTo>
                  <a:lnTo>
                    <a:pt x="1575721" y="451199"/>
                  </a:lnTo>
                  <a:lnTo>
                    <a:pt x="1578102" y="729996"/>
                  </a:lnTo>
                  <a:lnTo>
                    <a:pt x="1496282" y="729996"/>
                  </a:lnTo>
                  <a:cubicBezTo>
                    <a:pt x="1457801" y="729996"/>
                    <a:pt x="1423988" y="759047"/>
                    <a:pt x="1423797" y="797624"/>
                  </a:cubicBezTo>
                  <a:lnTo>
                    <a:pt x="1423702" y="828389"/>
                  </a:lnTo>
                  <a:close/>
                </a:path>
              </a:pathLst>
            </a:custGeom>
            <a:solidFill>
              <a:srgbClr val="008500"/>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1" name="Freeform: Shape 60">
              <a:extLst>
                <a:ext uri="{FF2B5EF4-FFF2-40B4-BE49-F238E27FC236}">
                  <a16:creationId xmlns:a16="http://schemas.microsoft.com/office/drawing/2014/main" id="{64CE92B0-33BC-46FB-AEA9-9C5226902FD0}"/>
                </a:ext>
              </a:extLst>
            </p:cNvPr>
            <p:cNvSpPr/>
            <p:nvPr/>
          </p:nvSpPr>
          <p:spPr>
            <a:xfrm>
              <a:off x="2589388" y="2358278"/>
              <a:ext cx="1112234" cy="1175003"/>
            </a:xfrm>
            <a:custGeom>
              <a:avLst/>
              <a:gdLst>
                <a:gd name="connsiteX0" fmla="*/ 162115 w 1112234"/>
                <a:gd name="connsiteY0" fmla="*/ 371475 h 1175003"/>
                <a:gd name="connsiteX1" fmla="*/ 162115 w 1112234"/>
                <a:gd name="connsiteY1" fmla="*/ 164402 h 1175003"/>
                <a:gd name="connsiteX2" fmla="*/ 219837 w 1112234"/>
                <a:gd name="connsiteY2" fmla="*/ 164116 h 1175003"/>
                <a:gd name="connsiteX3" fmla="*/ 246412 w 1112234"/>
                <a:gd name="connsiteY3" fmla="*/ 164116 h 1175003"/>
                <a:gd name="connsiteX4" fmla="*/ 322802 w 1112234"/>
                <a:gd name="connsiteY4" fmla="*/ 87725 h 1175003"/>
                <a:gd name="connsiteX5" fmla="*/ 322802 w 1112234"/>
                <a:gd name="connsiteY5" fmla="*/ 69723 h 1175003"/>
                <a:gd name="connsiteX6" fmla="*/ 279844 w 1112234"/>
                <a:gd name="connsiteY6" fmla="*/ 1143 h 1175003"/>
                <a:gd name="connsiteX7" fmla="*/ 876872 w 1112234"/>
                <a:gd name="connsiteY7" fmla="*/ 0 h 1175003"/>
                <a:gd name="connsiteX8" fmla="*/ 948309 w 1112234"/>
                <a:gd name="connsiteY8" fmla="*/ 69723 h 1175003"/>
                <a:gd name="connsiteX9" fmla="*/ 948309 w 1112234"/>
                <a:gd name="connsiteY9" fmla="*/ 87725 h 1175003"/>
                <a:gd name="connsiteX10" fmla="*/ 1024699 w 1112234"/>
                <a:gd name="connsiteY10" fmla="*/ 164116 h 1175003"/>
                <a:gd name="connsiteX11" fmla="*/ 1051274 w 1112234"/>
                <a:gd name="connsiteY11" fmla="*/ 164116 h 1175003"/>
                <a:gd name="connsiteX12" fmla="*/ 1112234 w 1112234"/>
                <a:gd name="connsiteY12" fmla="*/ 133636 h 1175003"/>
                <a:gd name="connsiteX13" fmla="*/ 1112234 w 1112234"/>
                <a:gd name="connsiteY13" fmla="*/ 584263 h 1175003"/>
                <a:gd name="connsiteX14" fmla="*/ 861346 w 1112234"/>
                <a:gd name="connsiteY14" fmla="*/ 584263 h 1175003"/>
                <a:gd name="connsiteX15" fmla="*/ 791337 w 1112234"/>
                <a:gd name="connsiteY15" fmla="*/ 654272 h 1175003"/>
                <a:gd name="connsiteX16" fmla="*/ 791337 w 1112234"/>
                <a:gd name="connsiteY16" fmla="*/ 678656 h 1175003"/>
                <a:gd name="connsiteX17" fmla="*/ 861346 w 1112234"/>
                <a:gd name="connsiteY17" fmla="*/ 748665 h 1175003"/>
                <a:gd name="connsiteX18" fmla="*/ 865441 w 1112234"/>
                <a:gd name="connsiteY18" fmla="*/ 748665 h 1175003"/>
                <a:gd name="connsiteX19" fmla="*/ 946213 w 1112234"/>
                <a:gd name="connsiteY19" fmla="*/ 823150 h 1175003"/>
                <a:gd name="connsiteX20" fmla="*/ 1016032 w 1112234"/>
                <a:gd name="connsiteY20" fmla="*/ 887539 h 1175003"/>
                <a:gd name="connsiteX21" fmla="*/ 1032796 w 1112234"/>
                <a:gd name="connsiteY21" fmla="*/ 887539 h 1175003"/>
                <a:gd name="connsiteX22" fmla="*/ 1112234 w 1112234"/>
                <a:gd name="connsiteY22" fmla="*/ 952786 h 1175003"/>
                <a:gd name="connsiteX23" fmla="*/ 1112234 w 1112234"/>
                <a:gd name="connsiteY23" fmla="*/ 1103948 h 1175003"/>
                <a:gd name="connsiteX24" fmla="*/ 1042225 w 1112234"/>
                <a:gd name="connsiteY24" fmla="*/ 1173956 h 1175003"/>
                <a:gd name="connsiteX25" fmla="*/ 743236 w 1112234"/>
                <a:gd name="connsiteY25" fmla="*/ 1173956 h 1175003"/>
                <a:gd name="connsiteX26" fmla="*/ 735330 w 1112234"/>
                <a:gd name="connsiteY26" fmla="*/ 1174337 h 1175003"/>
                <a:gd name="connsiteX27" fmla="*/ 720757 w 1112234"/>
                <a:gd name="connsiteY27" fmla="*/ 1175004 h 1175003"/>
                <a:gd name="connsiteX28" fmla="*/ 162782 w 1112234"/>
                <a:gd name="connsiteY28" fmla="*/ 1175004 h 1175003"/>
                <a:gd name="connsiteX29" fmla="*/ 162782 w 1112234"/>
                <a:gd name="connsiteY29" fmla="*/ 1111853 h 1175003"/>
                <a:gd name="connsiteX30" fmla="*/ 81820 w 1112234"/>
                <a:gd name="connsiteY30" fmla="*/ 1030891 h 1175003"/>
                <a:gd name="connsiteX31" fmla="*/ 70009 w 1112234"/>
                <a:gd name="connsiteY31" fmla="*/ 1030891 h 1175003"/>
                <a:gd name="connsiteX32" fmla="*/ 0 w 1112234"/>
                <a:gd name="connsiteY32" fmla="*/ 960882 h 1175003"/>
                <a:gd name="connsiteX33" fmla="*/ 0 w 1112234"/>
                <a:gd name="connsiteY33" fmla="*/ 522446 h 1175003"/>
                <a:gd name="connsiteX34" fmla="*/ 70009 w 1112234"/>
                <a:gd name="connsiteY34" fmla="*/ 452438 h 1175003"/>
                <a:gd name="connsiteX35" fmla="*/ 81153 w 1112234"/>
                <a:gd name="connsiteY35" fmla="*/ 452438 h 1175003"/>
                <a:gd name="connsiteX36" fmla="*/ 162115 w 1112234"/>
                <a:gd name="connsiteY36" fmla="*/ 371475 h 117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12234" h="1175003">
                  <a:moveTo>
                    <a:pt x="162115" y="371475"/>
                  </a:moveTo>
                  <a:lnTo>
                    <a:pt x="162115" y="164402"/>
                  </a:lnTo>
                  <a:lnTo>
                    <a:pt x="219837" y="164116"/>
                  </a:lnTo>
                  <a:lnTo>
                    <a:pt x="246412" y="164116"/>
                  </a:lnTo>
                  <a:cubicBezTo>
                    <a:pt x="288417" y="164116"/>
                    <a:pt x="322802" y="129730"/>
                    <a:pt x="322802" y="87725"/>
                  </a:cubicBezTo>
                  <a:lnTo>
                    <a:pt x="322802" y="69723"/>
                  </a:lnTo>
                  <a:cubicBezTo>
                    <a:pt x="322802" y="39719"/>
                    <a:pt x="305181" y="13621"/>
                    <a:pt x="279844" y="1143"/>
                  </a:cubicBezTo>
                  <a:cubicBezTo>
                    <a:pt x="462439" y="1143"/>
                    <a:pt x="695897" y="0"/>
                    <a:pt x="876872" y="0"/>
                  </a:cubicBezTo>
                  <a:cubicBezTo>
                    <a:pt x="939736" y="1524"/>
                    <a:pt x="948309" y="38767"/>
                    <a:pt x="948309" y="69723"/>
                  </a:cubicBezTo>
                  <a:lnTo>
                    <a:pt x="948309" y="87725"/>
                  </a:lnTo>
                  <a:cubicBezTo>
                    <a:pt x="948309" y="129730"/>
                    <a:pt x="982694" y="164116"/>
                    <a:pt x="1024699" y="164116"/>
                  </a:cubicBezTo>
                  <a:lnTo>
                    <a:pt x="1051274" y="164116"/>
                  </a:lnTo>
                  <a:cubicBezTo>
                    <a:pt x="1076134" y="164116"/>
                    <a:pt x="1098232" y="152114"/>
                    <a:pt x="1112234" y="133636"/>
                  </a:cubicBezTo>
                  <a:lnTo>
                    <a:pt x="1112234" y="584263"/>
                  </a:lnTo>
                  <a:lnTo>
                    <a:pt x="861346" y="584263"/>
                  </a:lnTo>
                  <a:cubicBezTo>
                    <a:pt x="822865" y="584263"/>
                    <a:pt x="791337" y="615791"/>
                    <a:pt x="791337" y="654272"/>
                  </a:cubicBezTo>
                  <a:lnTo>
                    <a:pt x="791337" y="678656"/>
                  </a:lnTo>
                  <a:cubicBezTo>
                    <a:pt x="791337" y="717137"/>
                    <a:pt x="822865" y="748665"/>
                    <a:pt x="861346" y="748665"/>
                  </a:cubicBezTo>
                  <a:lnTo>
                    <a:pt x="865441" y="748665"/>
                  </a:lnTo>
                  <a:cubicBezTo>
                    <a:pt x="907828" y="748665"/>
                    <a:pt x="942784" y="780955"/>
                    <a:pt x="946213" y="823150"/>
                  </a:cubicBezTo>
                  <a:cubicBezTo>
                    <a:pt x="949071" y="859060"/>
                    <a:pt x="979360" y="887539"/>
                    <a:pt x="1016032" y="887539"/>
                  </a:cubicBezTo>
                  <a:lnTo>
                    <a:pt x="1032796" y="887539"/>
                  </a:lnTo>
                  <a:cubicBezTo>
                    <a:pt x="1072039" y="887539"/>
                    <a:pt x="1104900" y="915638"/>
                    <a:pt x="1112234" y="952786"/>
                  </a:cubicBezTo>
                  <a:lnTo>
                    <a:pt x="1112234" y="1103948"/>
                  </a:lnTo>
                  <a:cubicBezTo>
                    <a:pt x="1112234" y="1142429"/>
                    <a:pt x="1080706" y="1173956"/>
                    <a:pt x="1042225" y="1173956"/>
                  </a:cubicBezTo>
                  <a:lnTo>
                    <a:pt x="743236" y="1173956"/>
                  </a:lnTo>
                  <a:cubicBezTo>
                    <a:pt x="740473" y="1173956"/>
                    <a:pt x="738092" y="1174052"/>
                    <a:pt x="735330" y="1174337"/>
                  </a:cubicBezTo>
                  <a:cubicBezTo>
                    <a:pt x="730567" y="1174814"/>
                    <a:pt x="725710" y="1175004"/>
                    <a:pt x="720757" y="1175004"/>
                  </a:cubicBezTo>
                  <a:lnTo>
                    <a:pt x="162782" y="1175004"/>
                  </a:lnTo>
                  <a:lnTo>
                    <a:pt x="162782" y="1111853"/>
                  </a:lnTo>
                  <a:cubicBezTo>
                    <a:pt x="162782" y="1067276"/>
                    <a:pt x="126397" y="1030891"/>
                    <a:pt x="81820" y="1030891"/>
                  </a:cubicBezTo>
                  <a:lnTo>
                    <a:pt x="70009" y="1030891"/>
                  </a:lnTo>
                  <a:cubicBezTo>
                    <a:pt x="31528" y="1030891"/>
                    <a:pt x="0" y="999363"/>
                    <a:pt x="0" y="960882"/>
                  </a:cubicBezTo>
                  <a:lnTo>
                    <a:pt x="0" y="522446"/>
                  </a:lnTo>
                  <a:cubicBezTo>
                    <a:pt x="0" y="483965"/>
                    <a:pt x="31528" y="452438"/>
                    <a:pt x="70009" y="452438"/>
                  </a:cubicBezTo>
                  <a:lnTo>
                    <a:pt x="81153" y="452438"/>
                  </a:lnTo>
                  <a:cubicBezTo>
                    <a:pt x="125730" y="452438"/>
                    <a:pt x="162115" y="416052"/>
                    <a:pt x="162115" y="371475"/>
                  </a:cubicBezTo>
                  <a:close/>
                </a:path>
              </a:pathLst>
            </a:custGeom>
            <a:solidFill>
              <a:srgbClr val="008500"/>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2" name="Freeform: Shape 61">
              <a:extLst>
                <a:ext uri="{FF2B5EF4-FFF2-40B4-BE49-F238E27FC236}">
                  <a16:creationId xmlns:a16="http://schemas.microsoft.com/office/drawing/2014/main" id="{E4FD333E-88CB-4269-835A-6B4177A5E00F}"/>
                </a:ext>
              </a:extLst>
            </p:cNvPr>
            <p:cNvSpPr/>
            <p:nvPr/>
          </p:nvSpPr>
          <p:spPr>
            <a:xfrm>
              <a:off x="2763124" y="1790874"/>
              <a:ext cx="304800" cy="536924"/>
            </a:xfrm>
            <a:custGeom>
              <a:avLst/>
              <a:gdLst>
                <a:gd name="connsiteX0" fmla="*/ 303657 w 304800"/>
                <a:gd name="connsiteY0" fmla="*/ 536639 h 536924"/>
                <a:gd name="connsiteX1" fmla="*/ 304800 w 304800"/>
                <a:gd name="connsiteY1" fmla="*/ 57626 h 536924"/>
                <a:gd name="connsiteX2" fmla="*/ 247174 w 304800"/>
                <a:gd name="connsiteY2" fmla="*/ 0 h 536924"/>
                <a:gd name="connsiteX3" fmla="*/ 227076 w 304800"/>
                <a:gd name="connsiteY3" fmla="*/ 0 h 536924"/>
                <a:gd name="connsiteX4" fmla="*/ 169450 w 304800"/>
                <a:gd name="connsiteY4" fmla="*/ 57626 h 536924"/>
                <a:gd name="connsiteX5" fmla="*/ 169450 w 304800"/>
                <a:gd name="connsiteY5" fmla="*/ 66866 h 536924"/>
                <a:gd name="connsiteX6" fmla="*/ 88487 w 304800"/>
                <a:gd name="connsiteY6" fmla="*/ 147828 h 536924"/>
                <a:gd name="connsiteX7" fmla="*/ 76390 w 304800"/>
                <a:gd name="connsiteY7" fmla="*/ 147828 h 536924"/>
                <a:gd name="connsiteX8" fmla="*/ 0 w 304800"/>
                <a:gd name="connsiteY8" fmla="*/ 224219 h 536924"/>
                <a:gd name="connsiteX9" fmla="*/ 0 w 304800"/>
                <a:gd name="connsiteY9" fmla="*/ 432340 h 536924"/>
                <a:gd name="connsiteX10" fmla="*/ 0 w 304800"/>
                <a:gd name="connsiteY10" fmla="*/ 434531 h 536924"/>
                <a:gd name="connsiteX11" fmla="*/ 0 w 304800"/>
                <a:gd name="connsiteY11" fmla="*/ 439579 h 536924"/>
                <a:gd name="connsiteX12" fmla="*/ 0 w 304800"/>
                <a:gd name="connsiteY12" fmla="*/ 441770 h 536924"/>
                <a:gd name="connsiteX13" fmla="*/ 0 w 304800"/>
                <a:gd name="connsiteY13" fmla="*/ 459772 h 536924"/>
                <a:gd name="connsiteX14" fmla="*/ 76390 w 304800"/>
                <a:gd name="connsiteY14" fmla="*/ 536162 h 536924"/>
                <a:gd name="connsiteX15" fmla="*/ 94107 w 304800"/>
                <a:gd name="connsiteY15" fmla="*/ 536162 h 536924"/>
                <a:gd name="connsiteX16" fmla="*/ 117824 w 304800"/>
                <a:gd name="connsiteY16" fmla="*/ 536924 h 536924"/>
                <a:gd name="connsiteX17" fmla="*/ 303657 w 304800"/>
                <a:gd name="connsiteY17" fmla="*/ 536639 h 53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4800" h="536924">
                  <a:moveTo>
                    <a:pt x="303657" y="536639"/>
                  </a:moveTo>
                  <a:lnTo>
                    <a:pt x="304800" y="57626"/>
                  </a:lnTo>
                  <a:cubicBezTo>
                    <a:pt x="304800" y="25908"/>
                    <a:pt x="278892" y="0"/>
                    <a:pt x="247174" y="0"/>
                  </a:cubicBezTo>
                  <a:lnTo>
                    <a:pt x="227076" y="0"/>
                  </a:lnTo>
                  <a:cubicBezTo>
                    <a:pt x="195358" y="0"/>
                    <a:pt x="169450" y="25908"/>
                    <a:pt x="169450" y="57626"/>
                  </a:cubicBezTo>
                  <a:lnTo>
                    <a:pt x="169450" y="66866"/>
                  </a:lnTo>
                  <a:cubicBezTo>
                    <a:pt x="169450" y="111443"/>
                    <a:pt x="133064" y="147828"/>
                    <a:pt x="88487" y="147828"/>
                  </a:cubicBezTo>
                  <a:lnTo>
                    <a:pt x="76390" y="147828"/>
                  </a:lnTo>
                  <a:cubicBezTo>
                    <a:pt x="34385" y="147828"/>
                    <a:pt x="0" y="182213"/>
                    <a:pt x="0" y="224219"/>
                  </a:cubicBezTo>
                  <a:lnTo>
                    <a:pt x="0" y="432340"/>
                  </a:lnTo>
                  <a:cubicBezTo>
                    <a:pt x="0" y="433102"/>
                    <a:pt x="0" y="433864"/>
                    <a:pt x="0" y="434531"/>
                  </a:cubicBezTo>
                  <a:cubicBezTo>
                    <a:pt x="95" y="436340"/>
                    <a:pt x="95" y="437864"/>
                    <a:pt x="0" y="439579"/>
                  </a:cubicBezTo>
                  <a:cubicBezTo>
                    <a:pt x="0" y="440341"/>
                    <a:pt x="0" y="441008"/>
                    <a:pt x="0" y="441770"/>
                  </a:cubicBezTo>
                  <a:lnTo>
                    <a:pt x="0" y="459772"/>
                  </a:lnTo>
                  <a:cubicBezTo>
                    <a:pt x="0" y="501777"/>
                    <a:pt x="34385" y="536162"/>
                    <a:pt x="76390" y="536162"/>
                  </a:cubicBezTo>
                  <a:lnTo>
                    <a:pt x="94107" y="536162"/>
                  </a:lnTo>
                  <a:cubicBezTo>
                    <a:pt x="102775" y="536162"/>
                    <a:pt x="108871" y="536924"/>
                    <a:pt x="117824" y="536924"/>
                  </a:cubicBezTo>
                  <a:cubicBezTo>
                    <a:pt x="176022" y="536924"/>
                    <a:pt x="238982" y="536829"/>
                    <a:pt x="303657" y="536639"/>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3" name="Freeform: Shape 62">
              <a:extLst>
                <a:ext uri="{FF2B5EF4-FFF2-40B4-BE49-F238E27FC236}">
                  <a16:creationId xmlns:a16="http://schemas.microsoft.com/office/drawing/2014/main" id="{95612313-461A-4DAB-8E5B-A8109B9A49DC}"/>
                </a:ext>
              </a:extLst>
            </p:cNvPr>
            <p:cNvSpPr/>
            <p:nvPr/>
          </p:nvSpPr>
          <p:spPr>
            <a:xfrm>
              <a:off x="3109262" y="2015378"/>
              <a:ext cx="266318" cy="238580"/>
            </a:xfrm>
            <a:custGeom>
              <a:avLst/>
              <a:gdLst>
                <a:gd name="connsiteX0" fmla="*/ 208693 w 266318"/>
                <a:gd name="connsiteY0" fmla="*/ 71533 h 238580"/>
                <a:gd name="connsiteX1" fmla="*/ 188690 w 266318"/>
                <a:gd name="connsiteY1" fmla="*/ 71533 h 238580"/>
                <a:gd name="connsiteX2" fmla="*/ 183547 w 266318"/>
                <a:gd name="connsiteY2" fmla="*/ 71818 h 238580"/>
                <a:gd name="connsiteX3" fmla="*/ 183547 w 266318"/>
                <a:gd name="connsiteY3" fmla="*/ 15907 h 238580"/>
                <a:gd name="connsiteX4" fmla="*/ 148876 w 266318"/>
                <a:gd name="connsiteY4" fmla="*/ 286 h 238580"/>
                <a:gd name="connsiteX5" fmla="*/ 136779 w 266318"/>
                <a:gd name="connsiteY5" fmla="*/ 286 h 238580"/>
                <a:gd name="connsiteX6" fmla="*/ 46006 w 266318"/>
                <a:gd name="connsiteY6" fmla="*/ 0 h 238580"/>
                <a:gd name="connsiteX7" fmla="*/ 0 w 266318"/>
                <a:gd name="connsiteY7" fmla="*/ 46006 h 238580"/>
                <a:gd name="connsiteX8" fmla="*/ 0 w 266318"/>
                <a:gd name="connsiteY8" fmla="*/ 134969 h 238580"/>
                <a:gd name="connsiteX9" fmla="*/ 0 w 266318"/>
                <a:gd name="connsiteY9" fmla="*/ 174403 h 238580"/>
                <a:gd name="connsiteX10" fmla="*/ 0 w 266318"/>
                <a:gd name="connsiteY10" fmla="*/ 177451 h 238580"/>
                <a:gd name="connsiteX11" fmla="*/ 0 w 266318"/>
                <a:gd name="connsiteY11" fmla="*/ 178784 h 238580"/>
                <a:gd name="connsiteX12" fmla="*/ 0 w 266318"/>
                <a:gd name="connsiteY12" fmla="*/ 189643 h 238580"/>
                <a:gd name="connsiteX13" fmla="*/ 48768 w 266318"/>
                <a:gd name="connsiteY13" fmla="*/ 238411 h 238580"/>
                <a:gd name="connsiteX14" fmla="*/ 56674 w 266318"/>
                <a:gd name="connsiteY14" fmla="*/ 238411 h 238580"/>
                <a:gd name="connsiteX15" fmla="*/ 180213 w 266318"/>
                <a:gd name="connsiteY15" fmla="*/ 238411 h 238580"/>
                <a:gd name="connsiteX16" fmla="*/ 188690 w 266318"/>
                <a:gd name="connsiteY16" fmla="*/ 238411 h 238580"/>
                <a:gd name="connsiteX17" fmla="*/ 208693 w 266318"/>
                <a:gd name="connsiteY17" fmla="*/ 238411 h 238580"/>
                <a:gd name="connsiteX18" fmla="*/ 266319 w 266318"/>
                <a:gd name="connsiteY18" fmla="*/ 180784 h 238580"/>
                <a:gd name="connsiteX19" fmla="*/ 266319 w 266318"/>
                <a:gd name="connsiteY19" fmla="*/ 129159 h 238580"/>
                <a:gd name="connsiteX20" fmla="*/ 208693 w 266318"/>
                <a:gd name="connsiteY20" fmla="*/ 71533 h 23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6318" h="238580">
                  <a:moveTo>
                    <a:pt x="208693" y="71533"/>
                  </a:moveTo>
                  <a:lnTo>
                    <a:pt x="188690" y="71533"/>
                  </a:lnTo>
                  <a:cubicBezTo>
                    <a:pt x="186976" y="71533"/>
                    <a:pt x="185261" y="71628"/>
                    <a:pt x="183547" y="71818"/>
                  </a:cubicBezTo>
                  <a:lnTo>
                    <a:pt x="183547" y="15907"/>
                  </a:lnTo>
                  <a:cubicBezTo>
                    <a:pt x="183547" y="-3143"/>
                    <a:pt x="167926" y="286"/>
                    <a:pt x="148876" y="286"/>
                  </a:cubicBezTo>
                  <a:lnTo>
                    <a:pt x="136779" y="286"/>
                  </a:lnTo>
                  <a:cubicBezTo>
                    <a:pt x="117729" y="286"/>
                    <a:pt x="46006" y="0"/>
                    <a:pt x="46006" y="0"/>
                  </a:cubicBezTo>
                  <a:cubicBezTo>
                    <a:pt x="20669" y="0"/>
                    <a:pt x="0" y="20669"/>
                    <a:pt x="0" y="46006"/>
                  </a:cubicBezTo>
                  <a:lnTo>
                    <a:pt x="0" y="134969"/>
                  </a:lnTo>
                  <a:cubicBezTo>
                    <a:pt x="0" y="135446"/>
                    <a:pt x="0" y="173926"/>
                    <a:pt x="0" y="174403"/>
                  </a:cubicBezTo>
                  <a:cubicBezTo>
                    <a:pt x="0" y="175450"/>
                    <a:pt x="0" y="176403"/>
                    <a:pt x="0" y="177451"/>
                  </a:cubicBezTo>
                  <a:cubicBezTo>
                    <a:pt x="0" y="177927"/>
                    <a:pt x="0" y="178308"/>
                    <a:pt x="0" y="178784"/>
                  </a:cubicBezTo>
                  <a:lnTo>
                    <a:pt x="0" y="189643"/>
                  </a:lnTo>
                  <a:cubicBezTo>
                    <a:pt x="0" y="216503"/>
                    <a:pt x="22003" y="238411"/>
                    <a:pt x="48768" y="238411"/>
                  </a:cubicBezTo>
                  <a:lnTo>
                    <a:pt x="56674" y="238411"/>
                  </a:lnTo>
                  <a:cubicBezTo>
                    <a:pt x="61913" y="238411"/>
                    <a:pt x="142494" y="238506"/>
                    <a:pt x="180213" y="238411"/>
                  </a:cubicBezTo>
                  <a:cubicBezTo>
                    <a:pt x="182975" y="238792"/>
                    <a:pt x="185833" y="238411"/>
                    <a:pt x="188690" y="238411"/>
                  </a:cubicBezTo>
                  <a:lnTo>
                    <a:pt x="208693" y="238411"/>
                  </a:lnTo>
                  <a:cubicBezTo>
                    <a:pt x="240411" y="238411"/>
                    <a:pt x="266319" y="212503"/>
                    <a:pt x="266319" y="180784"/>
                  </a:cubicBezTo>
                  <a:lnTo>
                    <a:pt x="266319" y="129159"/>
                  </a:lnTo>
                  <a:cubicBezTo>
                    <a:pt x="266319" y="97441"/>
                    <a:pt x="240411" y="71533"/>
                    <a:pt x="208693" y="71533"/>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4" name="Freeform: Shape 63">
              <a:extLst>
                <a:ext uri="{FF2B5EF4-FFF2-40B4-BE49-F238E27FC236}">
                  <a16:creationId xmlns:a16="http://schemas.microsoft.com/office/drawing/2014/main" id="{A20C6F2F-E1E9-4158-9F9A-034393B43E98}"/>
                </a:ext>
              </a:extLst>
            </p:cNvPr>
            <p:cNvSpPr/>
            <p:nvPr/>
          </p:nvSpPr>
          <p:spPr>
            <a:xfrm>
              <a:off x="2926191" y="4271089"/>
              <a:ext cx="135255" cy="274415"/>
            </a:xfrm>
            <a:custGeom>
              <a:avLst/>
              <a:gdLst>
                <a:gd name="connsiteX0" fmla="*/ 57626 w 135255"/>
                <a:gd name="connsiteY0" fmla="*/ 274415 h 274415"/>
                <a:gd name="connsiteX1" fmla="*/ 77629 w 135255"/>
                <a:gd name="connsiteY1" fmla="*/ 274415 h 274415"/>
                <a:gd name="connsiteX2" fmla="*/ 135255 w 135255"/>
                <a:gd name="connsiteY2" fmla="*/ 216789 h 274415"/>
                <a:gd name="connsiteX3" fmla="*/ 135255 w 135255"/>
                <a:gd name="connsiteY3" fmla="*/ 57626 h 274415"/>
                <a:gd name="connsiteX4" fmla="*/ 77629 w 135255"/>
                <a:gd name="connsiteY4" fmla="*/ 0 h 274415"/>
                <a:gd name="connsiteX5" fmla="*/ 57626 w 135255"/>
                <a:gd name="connsiteY5" fmla="*/ 0 h 274415"/>
                <a:gd name="connsiteX6" fmla="*/ 0 w 135255"/>
                <a:gd name="connsiteY6" fmla="*/ 57626 h 274415"/>
                <a:gd name="connsiteX7" fmla="*/ 0 w 135255"/>
                <a:gd name="connsiteY7" fmla="*/ 216789 h 274415"/>
                <a:gd name="connsiteX8" fmla="*/ 57626 w 135255"/>
                <a:gd name="connsiteY8" fmla="*/ 274415 h 274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255" h="274415">
                  <a:moveTo>
                    <a:pt x="57626" y="274415"/>
                  </a:moveTo>
                  <a:lnTo>
                    <a:pt x="77629" y="274415"/>
                  </a:lnTo>
                  <a:cubicBezTo>
                    <a:pt x="109347" y="274415"/>
                    <a:pt x="135255" y="248507"/>
                    <a:pt x="135255" y="216789"/>
                  </a:cubicBezTo>
                  <a:lnTo>
                    <a:pt x="135255" y="57626"/>
                  </a:lnTo>
                  <a:cubicBezTo>
                    <a:pt x="135255" y="25908"/>
                    <a:pt x="109347" y="0"/>
                    <a:pt x="77629" y="0"/>
                  </a:cubicBezTo>
                  <a:lnTo>
                    <a:pt x="57626" y="0"/>
                  </a:lnTo>
                  <a:cubicBezTo>
                    <a:pt x="25908" y="0"/>
                    <a:pt x="0" y="25908"/>
                    <a:pt x="0" y="57626"/>
                  </a:cubicBezTo>
                  <a:lnTo>
                    <a:pt x="0" y="216789"/>
                  </a:lnTo>
                  <a:cubicBezTo>
                    <a:pt x="0" y="248412"/>
                    <a:pt x="25908" y="274415"/>
                    <a:pt x="57626" y="274415"/>
                  </a:cubicBezTo>
                  <a:close/>
                </a:path>
              </a:pathLst>
            </a:custGeom>
            <a:solidFill>
              <a:srgbClr val="008500"/>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5" name="Freeform: Shape 64">
              <a:extLst>
                <a:ext uri="{FF2B5EF4-FFF2-40B4-BE49-F238E27FC236}">
                  <a16:creationId xmlns:a16="http://schemas.microsoft.com/office/drawing/2014/main" id="{C6390070-1AA9-447E-8084-C47A1BEA13DB}"/>
                </a:ext>
              </a:extLst>
            </p:cNvPr>
            <p:cNvSpPr/>
            <p:nvPr/>
          </p:nvSpPr>
          <p:spPr>
            <a:xfrm>
              <a:off x="2129520" y="2520773"/>
              <a:ext cx="621982" cy="435008"/>
            </a:xfrm>
            <a:custGeom>
              <a:avLst/>
              <a:gdLst>
                <a:gd name="connsiteX0" fmla="*/ 331280 w 621982"/>
                <a:gd name="connsiteY0" fmla="*/ 2 h 435008"/>
                <a:gd name="connsiteX1" fmla="*/ 247841 w 621982"/>
                <a:gd name="connsiteY1" fmla="*/ 83441 h 435008"/>
                <a:gd name="connsiteX2" fmla="*/ 247841 w 621982"/>
                <a:gd name="connsiteY2" fmla="*/ 146592 h 435008"/>
                <a:gd name="connsiteX3" fmla="*/ 83439 w 621982"/>
                <a:gd name="connsiteY3" fmla="*/ 146592 h 435008"/>
                <a:gd name="connsiteX4" fmla="*/ 0 w 621982"/>
                <a:gd name="connsiteY4" fmla="*/ 230030 h 435008"/>
                <a:gd name="connsiteX5" fmla="*/ 0 w 621982"/>
                <a:gd name="connsiteY5" fmla="*/ 283751 h 435008"/>
                <a:gd name="connsiteX6" fmla="*/ 232410 w 621982"/>
                <a:gd name="connsiteY6" fmla="*/ 283751 h 435008"/>
                <a:gd name="connsiteX7" fmla="*/ 315849 w 621982"/>
                <a:gd name="connsiteY7" fmla="*/ 367190 h 435008"/>
                <a:gd name="connsiteX8" fmla="*/ 393001 w 621982"/>
                <a:gd name="connsiteY8" fmla="*/ 435009 h 435008"/>
                <a:gd name="connsiteX9" fmla="*/ 459867 w 621982"/>
                <a:gd name="connsiteY9" fmla="*/ 434437 h 435008"/>
                <a:gd name="connsiteX10" fmla="*/ 459867 w 621982"/>
                <a:gd name="connsiteY10" fmla="*/ 360142 h 435008"/>
                <a:gd name="connsiteX11" fmla="*/ 529876 w 621982"/>
                <a:gd name="connsiteY11" fmla="*/ 290133 h 435008"/>
                <a:gd name="connsiteX12" fmla="*/ 541020 w 621982"/>
                <a:gd name="connsiteY12" fmla="*/ 290133 h 435008"/>
                <a:gd name="connsiteX13" fmla="*/ 621983 w 621982"/>
                <a:gd name="connsiteY13" fmla="*/ 209171 h 435008"/>
                <a:gd name="connsiteX14" fmla="*/ 621983 w 621982"/>
                <a:gd name="connsiteY14" fmla="*/ 2097 h 435008"/>
                <a:gd name="connsiteX15" fmla="*/ 331280 w 621982"/>
                <a:gd name="connsiteY15" fmla="*/ 2 h 43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1982" h="435008">
                  <a:moveTo>
                    <a:pt x="331280" y="2"/>
                  </a:moveTo>
                  <a:cubicBezTo>
                    <a:pt x="285369" y="-284"/>
                    <a:pt x="247841" y="37530"/>
                    <a:pt x="247841" y="83441"/>
                  </a:cubicBezTo>
                  <a:lnTo>
                    <a:pt x="247841" y="146592"/>
                  </a:lnTo>
                  <a:lnTo>
                    <a:pt x="83439" y="146592"/>
                  </a:lnTo>
                  <a:cubicBezTo>
                    <a:pt x="37529" y="146592"/>
                    <a:pt x="0" y="184120"/>
                    <a:pt x="0" y="230030"/>
                  </a:cubicBezTo>
                  <a:lnTo>
                    <a:pt x="0" y="283751"/>
                  </a:lnTo>
                  <a:lnTo>
                    <a:pt x="232410" y="283751"/>
                  </a:lnTo>
                  <a:cubicBezTo>
                    <a:pt x="278321" y="283751"/>
                    <a:pt x="315849" y="321280"/>
                    <a:pt x="315849" y="367190"/>
                  </a:cubicBezTo>
                  <a:cubicBezTo>
                    <a:pt x="312706" y="406052"/>
                    <a:pt x="339947" y="427103"/>
                    <a:pt x="393001" y="435009"/>
                  </a:cubicBezTo>
                  <a:lnTo>
                    <a:pt x="459867" y="434437"/>
                  </a:lnTo>
                  <a:lnTo>
                    <a:pt x="459867" y="360142"/>
                  </a:lnTo>
                  <a:cubicBezTo>
                    <a:pt x="459867" y="321661"/>
                    <a:pt x="491395" y="290133"/>
                    <a:pt x="529876" y="290133"/>
                  </a:cubicBezTo>
                  <a:lnTo>
                    <a:pt x="541020" y="290133"/>
                  </a:lnTo>
                  <a:cubicBezTo>
                    <a:pt x="585597" y="290133"/>
                    <a:pt x="621983" y="253748"/>
                    <a:pt x="621983" y="209171"/>
                  </a:cubicBezTo>
                  <a:lnTo>
                    <a:pt x="621983" y="2097"/>
                  </a:lnTo>
                  <a:lnTo>
                    <a:pt x="331280" y="2"/>
                  </a:lnTo>
                  <a:close/>
                </a:path>
              </a:pathLst>
            </a:custGeom>
            <a:solidFill>
              <a:srgbClr val="008500"/>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6" name="Freeform: Shape 65">
              <a:extLst>
                <a:ext uri="{FF2B5EF4-FFF2-40B4-BE49-F238E27FC236}">
                  <a16:creationId xmlns:a16="http://schemas.microsoft.com/office/drawing/2014/main" id="{9836281F-0696-4226-9022-122EC473CE08}"/>
                </a:ext>
              </a:extLst>
            </p:cNvPr>
            <p:cNvSpPr/>
            <p:nvPr/>
          </p:nvSpPr>
          <p:spPr>
            <a:xfrm>
              <a:off x="1962262" y="2804429"/>
              <a:ext cx="627126" cy="447484"/>
            </a:xfrm>
            <a:custGeom>
              <a:avLst/>
              <a:gdLst>
                <a:gd name="connsiteX0" fmla="*/ 627126 w 627126"/>
                <a:gd name="connsiteY0" fmla="*/ 447485 h 447484"/>
                <a:gd name="connsiteX1" fmla="*/ 627126 w 627126"/>
                <a:gd name="connsiteY1" fmla="*/ 150686 h 447484"/>
                <a:gd name="connsiteX2" fmla="*/ 560260 w 627126"/>
                <a:gd name="connsiteY2" fmla="*/ 151257 h 447484"/>
                <a:gd name="connsiteX3" fmla="*/ 483108 w 627126"/>
                <a:gd name="connsiteY3" fmla="*/ 83439 h 447484"/>
                <a:gd name="connsiteX4" fmla="*/ 399669 w 627126"/>
                <a:gd name="connsiteY4" fmla="*/ 0 h 447484"/>
                <a:gd name="connsiteX5" fmla="*/ 168212 w 627126"/>
                <a:gd name="connsiteY5" fmla="*/ 0 h 447484"/>
                <a:gd name="connsiteX6" fmla="*/ 168212 w 627126"/>
                <a:gd name="connsiteY6" fmla="*/ 69437 h 447484"/>
                <a:gd name="connsiteX7" fmla="*/ 84106 w 627126"/>
                <a:gd name="connsiteY7" fmla="*/ 158401 h 447484"/>
                <a:gd name="connsiteX8" fmla="*/ 0 w 627126"/>
                <a:gd name="connsiteY8" fmla="*/ 158401 h 447484"/>
                <a:gd name="connsiteX9" fmla="*/ 381 w 627126"/>
                <a:gd name="connsiteY9" fmla="*/ 212788 h 447484"/>
                <a:gd name="connsiteX10" fmla="*/ 83820 w 627126"/>
                <a:gd name="connsiteY10" fmla="*/ 296228 h 447484"/>
                <a:gd name="connsiteX11" fmla="*/ 225457 w 627126"/>
                <a:gd name="connsiteY11" fmla="*/ 296228 h 447484"/>
                <a:gd name="connsiteX12" fmla="*/ 318421 w 627126"/>
                <a:gd name="connsiteY12" fmla="*/ 364046 h 447484"/>
                <a:gd name="connsiteX13" fmla="*/ 401860 w 627126"/>
                <a:gd name="connsiteY13" fmla="*/ 447485 h 447484"/>
                <a:gd name="connsiteX14" fmla="*/ 627126 w 627126"/>
                <a:gd name="connsiteY14" fmla="*/ 447485 h 447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7126" h="447484">
                  <a:moveTo>
                    <a:pt x="627126" y="447485"/>
                  </a:moveTo>
                  <a:lnTo>
                    <a:pt x="627126" y="150686"/>
                  </a:lnTo>
                  <a:lnTo>
                    <a:pt x="560260" y="151257"/>
                  </a:lnTo>
                  <a:cubicBezTo>
                    <a:pt x="507301" y="143351"/>
                    <a:pt x="479965" y="122301"/>
                    <a:pt x="483108" y="83439"/>
                  </a:cubicBezTo>
                  <a:cubicBezTo>
                    <a:pt x="483108" y="37529"/>
                    <a:pt x="445580" y="0"/>
                    <a:pt x="399669" y="0"/>
                  </a:cubicBezTo>
                  <a:lnTo>
                    <a:pt x="168212" y="0"/>
                  </a:lnTo>
                  <a:lnTo>
                    <a:pt x="168212" y="69437"/>
                  </a:lnTo>
                  <a:cubicBezTo>
                    <a:pt x="168212" y="115348"/>
                    <a:pt x="130016" y="158401"/>
                    <a:pt x="84106" y="158401"/>
                  </a:cubicBezTo>
                  <a:lnTo>
                    <a:pt x="0" y="158401"/>
                  </a:lnTo>
                  <a:lnTo>
                    <a:pt x="381" y="212788"/>
                  </a:lnTo>
                  <a:cubicBezTo>
                    <a:pt x="667" y="258699"/>
                    <a:pt x="37909" y="296228"/>
                    <a:pt x="83820" y="296228"/>
                  </a:cubicBezTo>
                  <a:lnTo>
                    <a:pt x="225457" y="296228"/>
                  </a:lnTo>
                  <a:cubicBezTo>
                    <a:pt x="307753" y="293180"/>
                    <a:pt x="320326" y="324993"/>
                    <a:pt x="318421" y="364046"/>
                  </a:cubicBezTo>
                  <a:cubicBezTo>
                    <a:pt x="318421" y="409956"/>
                    <a:pt x="355949" y="447485"/>
                    <a:pt x="401860" y="447485"/>
                  </a:cubicBezTo>
                  <a:lnTo>
                    <a:pt x="627126" y="447485"/>
                  </a:lnTo>
                  <a:close/>
                </a:path>
              </a:pathLst>
            </a:custGeom>
            <a:solidFill>
              <a:srgbClr val="008500"/>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7" name="Freeform: Shape 66">
              <a:extLst>
                <a:ext uri="{FF2B5EF4-FFF2-40B4-BE49-F238E27FC236}">
                  <a16:creationId xmlns:a16="http://schemas.microsoft.com/office/drawing/2014/main" id="{83F290D8-1C59-4878-A189-13E9439CFEA8}"/>
                </a:ext>
              </a:extLst>
            </p:cNvPr>
            <p:cNvSpPr/>
            <p:nvPr/>
          </p:nvSpPr>
          <p:spPr>
            <a:xfrm>
              <a:off x="2437369" y="3095990"/>
              <a:ext cx="152019" cy="156019"/>
            </a:xfrm>
            <a:custGeom>
              <a:avLst/>
              <a:gdLst>
                <a:gd name="connsiteX0" fmla="*/ 152019 w 152019"/>
                <a:gd name="connsiteY0" fmla="*/ 0 h 156019"/>
                <a:gd name="connsiteX1" fmla="*/ 57626 w 152019"/>
                <a:gd name="connsiteY1" fmla="*/ 0 h 156019"/>
                <a:gd name="connsiteX2" fmla="*/ 0 w 152019"/>
                <a:gd name="connsiteY2" fmla="*/ 57626 h 156019"/>
                <a:gd name="connsiteX3" fmla="*/ 0 w 152019"/>
                <a:gd name="connsiteY3" fmla="*/ 156019 h 156019"/>
                <a:gd name="connsiteX4" fmla="*/ 152019 w 152019"/>
                <a:gd name="connsiteY4" fmla="*/ 156019 h 156019"/>
                <a:gd name="connsiteX5" fmla="*/ 152019 w 152019"/>
                <a:gd name="connsiteY5" fmla="*/ 0 h 15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019" h="156019">
                  <a:moveTo>
                    <a:pt x="152019" y="0"/>
                  </a:moveTo>
                  <a:lnTo>
                    <a:pt x="57626" y="0"/>
                  </a:lnTo>
                  <a:cubicBezTo>
                    <a:pt x="25908" y="0"/>
                    <a:pt x="0" y="25908"/>
                    <a:pt x="0" y="57626"/>
                  </a:cubicBezTo>
                  <a:lnTo>
                    <a:pt x="0" y="156019"/>
                  </a:lnTo>
                  <a:lnTo>
                    <a:pt x="152019" y="156019"/>
                  </a:lnTo>
                  <a:lnTo>
                    <a:pt x="152019" y="0"/>
                  </a:lnTo>
                  <a:close/>
                </a:path>
              </a:pathLst>
            </a:custGeom>
            <a:solidFill>
              <a:srgbClr val="008500"/>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8" name="Freeform: Shape 67">
              <a:extLst>
                <a:ext uri="{FF2B5EF4-FFF2-40B4-BE49-F238E27FC236}">
                  <a16:creationId xmlns:a16="http://schemas.microsoft.com/office/drawing/2014/main" id="{5A339954-782C-4EB2-9774-5714F3EA656E}"/>
                </a:ext>
              </a:extLst>
            </p:cNvPr>
            <p:cNvSpPr/>
            <p:nvPr/>
          </p:nvSpPr>
          <p:spPr>
            <a:xfrm>
              <a:off x="866029" y="2961973"/>
              <a:ext cx="1885569" cy="1438655"/>
            </a:xfrm>
            <a:custGeom>
              <a:avLst/>
              <a:gdLst>
                <a:gd name="connsiteX0" fmla="*/ 945452 w 1885569"/>
                <a:gd name="connsiteY0" fmla="*/ 114776 h 1438655"/>
                <a:gd name="connsiteX1" fmla="*/ 945452 w 1885569"/>
                <a:gd name="connsiteY1" fmla="*/ 205835 h 1438655"/>
                <a:gd name="connsiteX2" fmla="*/ 864489 w 1885569"/>
                <a:gd name="connsiteY2" fmla="*/ 286798 h 1438655"/>
                <a:gd name="connsiteX3" fmla="*/ 558165 w 1885569"/>
                <a:gd name="connsiteY3" fmla="*/ 286798 h 1438655"/>
                <a:gd name="connsiteX4" fmla="*/ 475393 w 1885569"/>
                <a:gd name="connsiteY4" fmla="*/ 359759 h 1438655"/>
                <a:gd name="connsiteX5" fmla="*/ 395002 w 1885569"/>
                <a:gd name="connsiteY5" fmla="*/ 430530 h 1438655"/>
                <a:gd name="connsiteX6" fmla="*/ 57626 w 1885569"/>
                <a:gd name="connsiteY6" fmla="*/ 430530 h 1438655"/>
                <a:gd name="connsiteX7" fmla="*/ 0 w 1885569"/>
                <a:gd name="connsiteY7" fmla="*/ 488156 h 1438655"/>
                <a:gd name="connsiteX8" fmla="*/ 0 w 1885569"/>
                <a:gd name="connsiteY8" fmla="*/ 508159 h 1438655"/>
                <a:gd name="connsiteX9" fmla="*/ 57626 w 1885569"/>
                <a:gd name="connsiteY9" fmla="*/ 565785 h 1438655"/>
                <a:gd name="connsiteX10" fmla="*/ 222885 w 1885569"/>
                <a:gd name="connsiteY10" fmla="*/ 565785 h 1438655"/>
                <a:gd name="connsiteX11" fmla="*/ 303848 w 1885569"/>
                <a:gd name="connsiteY11" fmla="*/ 645890 h 1438655"/>
                <a:gd name="connsiteX12" fmla="*/ 361474 w 1885569"/>
                <a:gd name="connsiteY12" fmla="*/ 702850 h 1438655"/>
                <a:gd name="connsiteX13" fmla="*/ 550736 w 1885569"/>
                <a:gd name="connsiteY13" fmla="*/ 702850 h 1438655"/>
                <a:gd name="connsiteX14" fmla="*/ 631698 w 1885569"/>
                <a:gd name="connsiteY14" fmla="*/ 783812 h 1438655"/>
                <a:gd name="connsiteX15" fmla="*/ 631698 w 1885569"/>
                <a:gd name="connsiteY15" fmla="*/ 924687 h 1438655"/>
                <a:gd name="connsiteX16" fmla="*/ 550736 w 1885569"/>
                <a:gd name="connsiteY16" fmla="*/ 1005649 h 1438655"/>
                <a:gd name="connsiteX17" fmla="*/ 536257 w 1885569"/>
                <a:gd name="connsiteY17" fmla="*/ 1005649 h 1438655"/>
                <a:gd name="connsiteX18" fmla="*/ 478631 w 1885569"/>
                <a:gd name="connsiteY18" fmla="*/ 1063276 h 1438655"/>
                <a:gd name="connsiteX19" fmla="*/ 478631 w 1885569"/>
                <a:gd name="connsiteY19" fmla="*/ 1220914 h 1438655"/>
                <a:gd name="connsiteX20" fmla="*/ 397669 w 1885569"/>
                <a:gd name="connsiteY20" fmla="*/ 1301877 h 1438655"/>
                <a:gd name="connsiteX21" fmla="*/ 883634 w 1885569"/>
                <a:gd name="connsiteY21" fmla="*/ 1301877 h 1438655"/>
                <a:gd name="connsiteX22" fmla="*/ 941261 w 1885569"/>
                <a:gd name="connsiteY22" fmla="*/ 1359503 h 1438655"/>
                <a:gd name="connsiteX23" fmla="*/ 941261 w 1885569"/>
                <a:gd name="connsiteY23" fmla="*/ 1380363 h 1438655"/>
                <a:gd name="connsiteX24" fmla="*/ 941546 w 1885569"/>
                <a:gd name="connsiteY24" fmla="*/ 1380363 h 1438655"/>
                <a:gd name="connsiteX25" fmla="*/ 941546 w 1885569"/>
                <a:gd name="connsiteY25" fmla="*/ 1381030 h 1438655"/>
                <a:gd name="connsiteX26" fmla="*/ 999173 w 1885569"/>
                <a:gd name="connsiteY26" fmla="*/ 1438656 h 1438655"/>
                <a:gd name="connsiteX27" fmla="*/ 1261110 w 1885569"/>
                <a:gd name="connsiteY27" fmla="*/ 1438656 h 1438655"/>
                <a:gd name="connsiteX28" fmla="*/ 1261110 w 1885569"/>
                <a:gd name="connsiteY28" fmla="*/ 1362647 h 1438655"/>
                <a:gd name="connsiteX29" fmla="*/ 1318736 w 1885569"/>
                <a:gd name="connsiteY29" fmla="*/ 1305020 h 1438655"/>
                <a:gd name="connsiteX30" fmla="*/ 1765459 w 1885569"/>
                <a:gd name="connsiteY30" fmla="*/ 1305020 h 1438655"/>
                <a:gd name="connsiteX31" fmla="*/ 1785557 w 1885569"/>
                <a:gd name="connsiteY31" fmla="*/ 1304544 h 1438655"/>
                <a:gd name="connsiteX32" fmla="*/ 1827181 w 1885569"/>
                <a:gd name="connsiteY32" fmla="*/ 1303115 h 1438655"/>
                <a:gd name="connsiteX33" fmla="*/ 1884807 w 1885569"/>
                <a:gd name="connsiteY33" fmla="*/ 1245489 h 1438655"/>
                <a:gd name="connsiteX34" fmla="*/ 1885093 w 1885569"/>
                <a:gd name="connsiteY34" fmla="*/ 865251 h 1438655"/>
                <a:gd name="connsiteX35" fmla="*/ 1789367 w 1885569"/>
                <a:gd name="connsiteY35" fmla="*/ 865251 h 1438655"/>
                <a:gd name="connsiteX36" fmla="*/ 1731740 w 1885569"/>
                <a:gd name="connsiteY36" fmla="*/ 807625 h 1438655"/>
                <a:gd name="connsiteX37" fmla="*/ 1731740 w 1885569"/>
                <a:gd name="connsiteY37" fmla="*/ 629983 h 1438655"/>
                <a:gd name="connsiteX38" fmla="*/ 1789367 w 1885569"/>
                <a:gd name="connsiteY38" fmla="*/ 572357 h 1438655"/>
                <a:gd name="connsiteX39" fmla="*/ 1885474 w 1885569"/>
                <a:gd name="connsiteY39" fmla="*/ 572357 h 1438655"/>
                <a:gd name="connsiteX40" fmla="*/ 1885569 w 1885569"/>
                <a:gd name="connsiteY40" fmla="*/ 495967 h 1438655"/>
                <a:gd name="connsiteX41" fmla="*/ 1805464 w 1885569"/>
                <a:gd name="connsiteY41" fmla="*/ 427101 h 1438655"/>
                <a:gd name="connsiteX42" fmla="*/ 1793653 w 1885569"/>
                <a:gd name="connsiteY42" fmla="*/ 427101 h 1438655"/>
                <a:gd name="connsiteX43" fmla="*/ 1723644 w 1885569"/>
                <a:gd name="connsiteY43" fmla="*/ 357092 h 1438655"/>
                <a:gd name="connsiteX44" fmla="*/ 1723644 w 1885569"/>
                <a:gd name="connsiteY44" fmla="*/ 289750 h 1438655"/>
                <a:gd name="connsiteX45" fmla="*/ 1498378 w 1885569"/>
                <a:gd name="connsiteY45" fmla="*/ 289750 h 1438655"/>
                <a:gd name="connsiteX46" fmla="*/ 1417225 w 1885569"/>
                <a:gd name="connsiteY46" fmla="*/ 225742 h 1438655"/>
                <a:gd name="connsiteX47" fmla="*/ 1415034 w 1885569"/>
                <a:gd name="connsiteY47" fmla="*/ 204025 h 1438655"/>
                <a:gd name="connsiteX48" fmla="*/ 1323308 w 1885569"/>
                <a:gd name="connsiteY48" fmla="*/ 138398 h 1438655"/>
                <a:gd name="connsiteX49" fmla="*/ 1320641 w 1885569"/>
                <a:gd name="connsiteY49" fmla="*/ 138398 h 1438655"/>
                <a:gd name="connsiteX50" fmla="*/ 1180338 w 1885569"/>
                <a:gd name="connsiteY50" fmla="*/ 138398 h 1438655"/>
                <a:gd name="connsiteX51" fmla="*/ 1121950 w 1885569"/>
                <a:gd name="connsiteY51" fmla="*/ 114490 h 1438655"/>
                <a:gd name="connsiteX52" fmla="*/ 1121950 w 1885569"/>
                <a:gd name="connsiteY52" fmla="*/ 114490 h 1438655"/>
                <a:gd name="connsiteX53" fmla="*/ 1115092 w 1885569"/>
                <a:gd name="connsiteY53" fmla="*/ 106966 h 1438655"/>
                <a:gd name="connsiteX54" fmla="*/ 1114616 w 1885569"/>
                <a:gd name="connsiteY54" fmla="*/ 106299 h 1438655"/>
                <a:gd name="connsiteX55" fmla="*/ 1114520 w 1885569"/>
                <a:gd name="connsiteY55" fmla="*/ 106204 h 1438655"/>
                <a:gd name="connsiteX56" fmla="*/ 1114425 w 1885569"/>
                <a:gd name="connsiteY56" fmla="*/ 106108 h 1438655"/>
                <a:gd name="connsiteX57" fmla="*/ 1109853 w 1885569"/>
                <a:gd name="connsiteY57" fmla="*/ 99631 h 1438655"/>
                <a:gd name="connsiteX58" fmla="*/ 1109853 w 1885569"/>
                <a:gd name="connsiteY58" fmla="*/ 99631 h 1438655"/>
                <a:gd name="connsiteX59" fmla="*/ 1108805 w 1885569"/>
                <a:gd name="connsiteY59" fmla="*/ 97917 h 1438655"/>
                <a:gd name="connsiteX60" fmla="*/ 1108805 w 1885569"/>
                <a:gd name="connsiteY60" fmla="*/ 97822 h 1438655"/>
                <a:gd name="connsiteX61" fmla="*/ 1108424 w 1885569"/>
                <a:gd name="connsiteY61" fmla="*/ 97155 h 1438655"/>
                <a:gd name="connsiteX62" fmla="*/ 1108329 w 1885569"/>
                <a:gd name="connsiteY62" fmla="*/ 96964 h 1438655"/>
                <a:gd name="connsiteX63" fmla="*/ 1107853 w 1885569"/>
                <a:gd name="connsiteY63" fmla="*/ 96107 h 1438655"/>
                <a:gd name="connsiteX64" fmla="*/ 1107853 w 1885569"/>
                <a:gd name="connsiteY64" fmla="*/ 96107 h 1438655"/>
                <a:gd name="connsiteX65" fmla="*/ 1107377 w 1885569"/>
                <a:gd name="connsiteY65" fmla="*/ 95250 h 1438655"/>
                <a:gd name="connsiteX66" fmla="*/ 1107377 w 1885569"/>
                <a:gd name="connsiteY66" fmla="*/ 95250 h 1438655"/>
                <a:gd name="connsiteX67" fmla="*/ 1106996 w 1885569"/>
                <a:gd name="connsiteY67" fmla="*/ 94488 h 1438655"/>
                <a:gd name="connsiteX68" fmla="*/ 1106900 w 1885569"/>
                <a:gd name="connsiteY68" fmla="*/ 94393 h 1438655"/>
                <a:gd name="connsiteX69" fmla="*/ 1106424 w 1885569"/>
                <a:gd name="connsiteY69" fmla="*/ 93536 h 1438655"/>
                <a:gd name="connsiteX70" fmla="*/ 1106424 w 1885569"/>
                <a:gd name="connsiteY70" fmla="*/ 93440 h 1438655"/>
                <a:gd name="connsiteX71" fmla="*/ 1106329 w 1885569"/>
                <a:gd name="connsiteY71" fmla="*/ 93154 h 1438655"/>
                <a:gd name="connsiteX72" fmla="*/ 1105948 w 1885569"/>
                <a:gd name="connsiteY72" fmla="*/ 92392 h 1438655"/>
                <a:gd name="connsiteX73" fmla="*/ 1105567 w 1885569"/>
                <a:gd name="connsiteY73" fmla="*/ 91630 h 1438655"/>
                <a:gd name="connsiteX74" fmla="*/ 1105091 w 1885569"/>
                <a:gd name="connsiteY74" fmla="*/ 90678 h 1438655"/>
                <a:gd name="connsiteX75" fmla="*/ 1104995 w 1885569"/>
                <a:gd name="connsiteY75" fmla="*/ 90583 h 1438655"/>
                <a:gd name="connsiteX76" fmla="*/ 1104614 w 1885569"/>
                <a:gd name="connsiteY76" fmla="*/ 89821 h 1438655"/>
                <a:gd name="connsiteX77" fmla="*/ 1104614 w 1885569"/>
                <a:gd name="connsiteY77" fmla="*/ 89821 h 1438655"/>
                <a:gd name="connsiteX78" fmla="*/ 1104233 w 1885569"/>
                <a:gd name="connsiteY78" fmla="*/ 88963 h 1438655"/>
                <a:gd name="connsiteX79" fmla="*/ 1104233 w 1885569"/>
                <a:gd name="connsiteY79" fmla="*/ 88963 h 1438655"/>
                <a:gd name="connsiteX80" fmla="*/ 1103852 w 1885569"/>
                <a:gd name="connsiteY80" fmla="*/ 88011 h 1438655"/>
                <a:gd name="connsiteX81" fmla="*/ 1103662 w 1885569"/>
                <a:gd name="connsiteY81" fmla="*/ 87535 h 1438655"/>
                <a:gd name="connsiteX82" fmla="*/ 1103281 w 1885569"/>
                <a:gd name="connsiteY82" fmla="*/ 86582 h 1438655"/>
                <a:gd name="connsiteX83" fmla="*/ 1103186 w 1885569"/>
                <a:gd name="connsiteY83" fmla="*/ 86392 h 1438655"/>
                <a:gd name="connsiteX84" fmla="*/ 1102614 w 1885569"/>
                <a:gd name="connsiteY84" fmla="*/ 84963 h 1438655"/>
                <a:gd name="connsiteX85" fmla="*/ 1102424 w 1885569"/>
                <a:gd name="connsiteY85" fmla="*/ 84582 h 1438655"/>
                <a:gd name="connsiteX86" fmla="*/ 1097090 w 1885569"/>
                <a:gd name="connsiteY86" fmla="*/ 55245 h 1438655"/>
                <a:gd name="connsiteX87" fmla="*/ 1097090 w 1885569"/>
                <a:gd name="connsiteY87" fmla="*/ 0 h 1438655"/>
                <a:gd name="connsiteX88" fmla="*/ 1029367 w 1885569"/>
                <a:gd name="connsiteY88" fmla="*/ 0 h 1438655"/>
                <a:gd name="connsiteX89" fmla="*/ 945928 w 1885569"/>
                <a:gd name="connsiteY89" fmla="*/ 83439 h 1438655"/>
                <a:gd name="connsiteX90" fmla="*/ 945452 w 1885569"/>
                <a:gd name="connsiteY90" fmla="*/ 114776 h 1438655"/>
                <a:gd name="connsiteX91" fmla="*/ 945452 w 1885569"/>
                <a:gd name="connsiteY91" fmla="*/ 114776 h 143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885569" h="1438655">
                  <a:moveTo>
                    <a:pt x="945452" y="114776"/>
                  </a:moveTo>
                  <a:lnTo>
                    <a:pt x="945452" y="205835"/>
                  </a:lnTo>
                  <a:cubicBezTo>
                    <a:pt x="945452" y="250412"/>
                    <a:pt x="909066" y="286798"/>
                    <a:pt x="864489" y="286798"/>
                  </a:cubicBezTo>
                  <a:lnTo>
                    <a:pt x="558165" y="286798"/>
                  </a:lnTo>
                  <a:cubicBezTo>
                    <a:pt x="515874" y="286798"/>
                    <a:pt x="480632" y="318706"/>
                    <a:pt x="475393" y="359759"/>
                  </a:cubicBezTo>
                  <a:cubicBezTo>
                    <a:pt x="470249" y="400431"/>
                    <a:pt x="436055" y="430530"/>
                    <a:pt x="395002" y="430530"/>
                  </a:cubicBezTo>
                  <a:lnTo>
                    <a:pt x="57626" y="430530"/>
                  </a:lnTo>
                  <a:cubicBezTo>
                    <a:pt x="25908" y="430530"/>
                    <a:pt x="0" y="456438"/>
                    <a:pt x="0" y="488156"/>
                  </a:cubicBezTo>
                  <a:lnTo>
                    <a:pt x="0" y="508159"/>
                  </a:lnTo>
                  <a:cubicBezTo>
                    <a:pt x="0" y="539877"/>
                    <a:pt x="25908" y="565785"/>
                    <a:pt x="57626" y="565785"/>
                  </a:cubicBezTo>
                  <a:lnTo>
                    <a:pt x="222885" y="565785"/>
                  </a:lnTo>
                  <a:cubicBezTo>
                    <a:pt x="267176" y="565785"/>
                    <a:pt x="303371" y="601599"/>
                    <a:pt x="303848" y="645890"/>
                  </a:cubicBezTo>
                  <a:cubicBezTo>
                    <a:pt x="304229" y="677323"/>
                    <a:pt x="329946" y="702850"/>
                    <a:pt x="361474" y="702850"/>
                  </a:cubicBezTo>
                  <a:lnTo>
                    <a:pt x="550736" y="702850"/>
                  </a:lnTo>
                  <a:cubicBezTo>
                    <a:pt x="595313" y="702850"/>
                    <a:pt x="631698" y="739235"/>
                    <a:pt x="631698" y="783812"/>
                  </a:cubicBezTo>
                  <a:lnTo>
                    <a:pt x="631698" y="924687"/>
                  </a:lnTo>
                  <a:cubicBezTo>
                    <a:pt x="631698" y="969264"/>
                    <a:pt x="595313" y="1005649"/>
                    <a:pt x="550736" y="1005649"/>
                  </a:cubicBezTo>
                  <a:lnTo>
                    <a:pt x="536257" y="1005649"/>
                  </a:lnTo>
                  <a:cubicBezTo>
                    <a:pt x="504539" y="1005649"/>
                    <a:pt x="478631" y="1031557"/>
                    <a:pt x="478631" y="1063276"/>
                  </a:cubicBezTo>
                  <a:lnTo>
                    <a:pt x="478631" y="1220914"/>
                  </a:lnTo>
                  <a:cubicBezTo>
                    <a:pt x="478631" y="1265491"/>
                    <a:pt x="442246" y="1301877"/>
                    <a:pt x="397669" y="1301877"/>
                  </a:cubicBezTo>
                  <a:lnTo>
                    <a:pt x="883634" y="1301877"/>
                  </a:lnTo>
                  <a:cubicBezTo>
                    <a:pt x="915353" y="1301877"/>
                    <a:pt x="941261" y="1327785"/>
                    <a:pt x="941261" y="1359503"/>
                  </a:cubicBezTo>
                  <a:lnTo>
                    <a:pt x="941261" y="1380363"/>
                  </a:lnTo>
                  <a:lnTo>
                    <a:pt x="941546" y="1380363"/>
                  </a:lnTo>
                  <a:lnTo>
                    <a:pt x="941546" y="1381030"/>
                  </a:lnTo>
                  <a:cubicBezTo>
                    <a:pt x="941546" y="1412748"/>
                    <a:pt x="967454" y="1438656"/>
                    <a:pt x="999173" y="1438656"/>
                  </a:cubicBezTo>
                  <a:lnTo>
                    <a:pt x="1261110" y="1438656"/>
                  </a:lnTo>
                  <a:lnTo>
                    <a:pt x="1261110" y="1362647"/>
                  </a:lnTo>
                  <a:cubicBezTo>
                    <a:pt x="1261110" y="1330928"/>
                    <a:pt x="1287018" y="1305020"/>
                    <a:pt x="1318736" y="1305020"/>
                  </a:cubicBezTo>
                  <a:lnTo>
                    <a:pt x="1765459" y="1305020"/>
                  </a:lnTo>
                  <a:lnTo>
                    <a:pt x="1785557" y="1304544"/>
                  </a:lnTo>
                  <a:lnTo>
                    <a:pt x="1827181" y="1303115"/>
                  </a:lnTo>
                  <a:cubicBezTo>
                    <a:pt x="1858804" y="1302067"/>
                    <a:pt x="1884807" y="1277207"/>
                    <a:pt x="1884807" y="1245489"/>
                  </a:cubicBezTo>
                  <a:cubicBezTo>
                    <a:pt x="1884807" y="1118806"/>
                    <a:pt x="1884902" y="991933"/>
                    <a:pt x="1885093" y="865251"/>
                  </a:cubicBezTo>
                  <a:lnTo>
                    <a:pt x="1789367" y="865251"/>
                  </a:lnTo>
                  <a:cubicBezTo>
                    <a:pt x="1757648" y="865251"/>
                    <a:pt x="1731740" y="839343"/>
                    <a:pt x="1731740" y="807625"/>
                  </a:cubicBezTo>
                  <a:lnTo>
                    <a:pt x="1731740" y="629983"/>
                  </a:lnTo>
                  <a:cubicBezTo>
                    <a:pt x="1731740" y="598265"/>
                    <a:pt x="1757648" y="572357"/>
                    <a:pt x="1789367" y="572357"/>
                  </a:cubicBezTo>
                  <a:lnTo>
                    <a:pt x="1885474" y="572357"/>
                  </a:lnTo>
                  <a:lnTo>
                    <a:pt x="1885569" y="495967"/>
                  </a:lnTo>
                  <a:cubicBezTo>
                    <a:pt x="1879663" y="457009"/>
                    <a:pt x="1845945" y="427101"/>
                    <a:pt x="1805464" y="427101"/>
                  </a:cubicBezTo>
                  <a:lnTo>
                    <a:pt x="1793653" y="427101"/>
                  </a:lnTo>
                  <a:cubicBezTo>
                    <a:pt x="1755172" y="427101"/>
                    <a:pt x="1723644" y="395573"/>
                    <a:pt x="1723644" y="357092"/>
                  </a:cubicBezTo>
                  <a:lnTo>
                    <a:pt x="1723644" y="289750"/>
                  </a:lnTo>
                  <a:lnTo>
                    <a:pt x="1498378" y="289750"/>
                  </a:lnTo>
                  <a:cubicBezTo>
                    <a:pt x="1459135" y="289750"/>
                    <a:pt x="1426083" y="262318"/>
                    <a:pt x="1417225" y="225742"/>
                  </a:cubicBezTo>
                  <a:cubicBezTo>
                    <a:pt x="1415415" y="218313"/>
                    <a:pt x="1414748" y="211741"/>
                    <a:pt x="1415034" y="204025"/>
                  </a:cubicBezTo>
                  <a:cubicBezTo>
                    <a:pt x="1416272" y="166211"/>
                    <a:pt x="1402842" y="135826"/>
                    <a:pt x="1323308" y="138398"/>
                  </a:cubicBezTo>
                  <a:cubicBezTo>
                    <a:pt x="1322356" y="138398"/>
                    <a:pt x="1321594" y="138398"/>
                    <a:pt x="1320641" y="138398"/>
                  </a:cubicBezTo>
                  <a:lnTo>
                    <a:pt x="1180338" y="138398"/>
                  </a:lnTo>
                  <a:cubicBezTo>
                    <a:pt x="1157669" y="138398"/>
                    <a:pt x="1137095" y="129254"/>
                    <a:pt x="1121950" y="114490"/>
                  </a:cubicBezTo>
                  <a:lnTo>
                    <a:pt x="1121950" y="114490"/>
                  </a:lnTo>
                  <a:cubicBezTo>
                    <a:pt x="1119569" y="112109"/>
                    <a:pt x="1117283" y="109633"/>
                    <a:pt x="1115092" y="106966"/>
                  </a:cubicBezTo>
                  <a:lnTo>
                    <a:pt x="1114616" y="106299"/>
                  </a:lnTo>
                  <a:lnTo>
                    <a:pt x="1114520" y="106204"/>
                  </a:lnTo>
                  <a:lnTo>
                    <a:pt x="1114425" y="106108"/>
                  </a:lnTo>
                  <a:cubicBezTo>
                    <a:pt x="1112806" y="104013"/>
                    <a:pt x="1111282" y="101822"/>
                    <a:pt x="1109853" y="99631"/>
                  </a:cubicBezTo>
                  <a:lnTo>
                    <a:pt x="1109853" y="99631"/>
                  </a:lnTo>
                  <a:cubicBezTo>
                    <a:pt x="1109472" y="99060"/>
                    <a:pt x="1109186" y="98488"/>
                    <a:pt x="1108805" y="97917"/>
                  </a:cubicBezTo>
                  <a:lnTo>
                    <a:pt x="1108805" y="97822"/>
                  </a:lnTo>
                  <a:lnTo>
                    <a:pt x="1108424" y="97155"/>
                  </a:lnTo>
                  <a:lnTo>
                    <a:pt x="1108329" y="96964"/>
                  </a:lnTo>
                  <a:lnTo>
                    <a:pt x="1107853" y="96107"/>
                  </a:lnTo>
                  <a:lnTo>
                    <a:pt x="1107853" y="96107"/>
                  </a:lnTo>
                  <a:lnTo>
                    <a:pt x="1107377" y="95250"/>
                  </a:lnTo>
                  <a:lnTo>
                    <a:pt x="1107377" y="95250"/>
                  </a:lnTo>
                  <a:lnTo>
                    <a:pt x="1106996" y="94488"/>
                  </a:lnTo>
                  <a:lnTo>
                    <a:pt x="1106900" y="94393"/>
                  </a:lnTo>
                  <a:lnTo>
                    <a:pt x="1106424" y="93536"/>
                  </a:lnTo>
                  <a:lnTo>
                    <a:pt x="1106424" y="93440"/>
                  </a:lnTo>
                  <a:lnTo>
                    <a:pt x="1106329" y="93154"/>
                  </a:lnTo>
                  <a:lnTo>
                    <a:pt x="1105948" y="92392"/>
                  </a:lnTo>
                  <a:lnTo>
                    <a:pt x="1105567" y="91630"/>
                  </a:lnTo>
                  <a:lnTo>
                    <a:pt x="1105091" y="90678"/>
                  </a:lnTo>
                  <a:lnTo>
                    <a:pt x="1104995" y="90583"/>
                  </a:lnTo>
                  <a:lnTo>
                    <a:pt x="1104614" y="89821"/>
                  </a:lnTo>
                  <a:lnTo>
                    <a:pt x="1104614" y="89821"/>
                  </a:lnTo>
                  <a:lnTo>
                    <a:pt x="1104233" y="88963"/>
                  </a:lnTo>
                  <a:lnTo>
                    <a:pt x="1104233" y="88963"/>
                  </a:lnTo>
                  <a:lnTo>
                    <a:pt x="1103852" y="88011"/>
                  </a:lnTo>
                  <a:lnTo>
                    <a:pt x="1103662" y="87535"/>
                  </a:lnTo>
                  <a:lnTo>
                    <a:pt x="1103281" y="86582"/>
                  </a:lnTo>
                  <a:lnTo>
                    <a:pt x="1103186" y="86392"/>
                  </a:lnTo>
                  <a:lnTo>
                    <a:pt x="1102614" y="84963"/>
                  </a:lnTo>
                  <a:lnTo>
                    <a:pt x="1102424" y="84582"/>
                  </a:lnTo>
                  <a:cubicBezTo>
                    <a:pt x="1098995" y="75438"/>
                    <a:pt x="1097090" y="65532"/>
                    <a:pt x="1097090" y="55245"/>
                  </a:cubicBezTo>
                  <a:lnTo>
                    <a:pt x="1097090" y="0"/>
                  </a:lnTo>
                  <a:lnTo>
                    <a:pt x="1029367" y="0"/>
                  </a:lnTo>
                  <a:cubicBezTo>
                    <a:pt x="983456" y="0"/>
                    <a:pt x="945928" y="37529"/>
                    <a:pt x="945928" y="83439"/>
                  </a:cubicBezTo>
                  <a:lnTo>
                    <a:pt x="945452" y="114776"/>
                  </a:lnTo>
                  <a:lnTo>
                    <a:pt x="945452" y="114776"/>
                  </a:lnTo>
                  <a:close/>
                </a:path>
              </a:pathLst>
            </a:custGeom>
            <a:solidFill>
              <a:srgbClr val="008500"/>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9" name="Freeform: Shape 68">
              <a:extLst>
                <a:ext uri="{FF2B5EF4-FFF2-40B4-BE49-F238E27FC236}">
                  <a16:creationId xmlns:a16="http://schemas.microsoft.com/office/drawing/2014/main" id="{3DF72984-CA40-4AFE-B289-CA75E353D76D}"/>
                </a:ext>
              </a:extLst>
            </p:cNvPr>
            <p:cNvSpPr/>
            <p:nvPr/>
          </p:nvSpPr>
          <p:spPr>
            <a:xfrm>
              <a:off x="1972549" y="4846494"/>
              <a:ext cx="135254" cy="128873"/>
            </a:xfrm>
            <a:custGeom>
              <a:avLst/>
              <a:gdLst>
                <a:gd name="connsiteX0" fmla="*/ 57626 w 135254"/>
                <a:gd name="connsiteY0" fmla="*/ 128874 h 128873"/>
                <a:gd name="connsiteX1" fmla="*/ 77629 w 135254"/>
                <a:gd name="connsiteY1" fmla="*/ 128874 h 128873"/>
                <a:gd name="connsiteX2" fmla="*/ 135255 w 135254"/>
                <a:gd name="connsiteY2" fmla="*/ 71247 h 128873"/>
                <a:gd name="connsiteX3" fmla="*/ 135255 w 135254"/>
                <a:gd name="connsiteY3" fmla="*/ 57626 h 128873"/>
                <a:gd name="connsiteX4" fmla="*/ 77629 w 135254"/>
                <a:gd name="connsiteY4" fmla="*/ 0 h 128873"/>
                <a:gd name="connsiteX5" fmla="*/ 57626 w 135254"/>
                <a:gd name="connsiteY5" fmla="*/ 0 h 128873"/>
                <a:gd name="connsiteX6" fmla="*/ 0 w 135254"/>
                <a:gd name="connsiteY6" fmla="*/ 57626 h 128873"/>
                <a:gd name="connsiteX7" fmla="*/ 0 w 135254"/>
                <a:gd name="connsiteY7" fmla="*/ 71247 h 128873"/>
                <a:gd name="connsiteX8" fmla="*/ 57626 w 135254"/>
                <a:gd name="connsiteY8" fmla="*/ 128874 h 12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254" h="128873">
                  <a:moveTo>
                    <a:pt x="57626" y="128874"/>
                  </a:moveTo>
                  <a:lnTo>
                    <a:pt x="77629" y="128874"/>
                  </a:lnTo>
                  <a:cubicBezTo>
                    <a:pt x="109347" y="128874"/>
                    <a:pt x="135255" y="102965"/>
                    <a:pt x="135255" y="71247"/>
                  </a:cubicBezTo>
                  <a:lnTo>
                    <a:pt x="135255" y="57626"/>
                  </a:lnTo>
                  <a:cubicBezTo>
                    <a:pt x="135255" y="25908"/>
                    <a:pt x="109347" y="0"/>
                    <a:pt x="77629" y="0"/>
                  </a:cubicBezTo>
                  <a:lnTo>
                    <a:pt x="57626" y="0"/>
                  </a:lnTo>
                  <a:cubicBezTo>
                    <a:pt x="25908" y="0"/>
                    <a:pt x="0" y="25908"/>
                    <a:pt x="0" y="57626"/>
                  </a:cubicBezTo>
                  <a:lnTo>
                    <a:pt x="0" y="71247"/>
                  </a:lnTo>
                  <a:cubicBezTo>
                    <a:pt x="0" y="102965"/>
                    <a:pt x="25908" y="128874"/>
                    <a:pt x="57626" y="128874"/>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0" name="Freeform: Shape 69">
              <a:extLst>
                <a:ext uri="{FF2B5EF4-FFF2-40B4-BE49-F238E27FC236}">
                  <a16:creationId xmlns:a16="http://schemas.microsoft.com/office/drawing/2014/main" id="{EEEEC7AB-607C-4699-8EA9-8BF16435A2FB}"/>
                </a:ext>
              </a:extLst>
            </p:cNvPr>
            <p:cNvSpPr/>
            <p:nvPr/>
          </p:nvSpPr>
          <p:spPr>
            <a:xfrm>
              <a:off x="2926191" y="4710763"/>
              <a:ext cx="299656" cy="417766"/>
            </a:xfrm>
            <a:custGeom>
              <a:avLst/>
              <a:gdLst>
                <a:gd name="connsiteX0" fmla="*/ 57626 w 299656"/>
                <a:gd name="connsiteY0" fmla="*/ 417767 h 417766"/>
                <a:gd name="connsiteX1" fmla="*/ 77629 w 299656"/>
                <a:gd name="connsiteY1" fmla="*/ 417767 h 417766"/>
                <a:gd name="connsiteX2" fmla="*/ 135255 w 299656"/>
                <a:gd name="connsiteY2" fmla="*/ 360140 h 417766"/>
                <a:gd name="connsiteX3" fmla="*/ 135255 w 299656"/>
                <a:gd name="connsiteY3" fmla="*/ 216217 h 417766"/>
                <a:gd name="connsiteX4" fmla="*/ 216218 w 299656"/>
                <a:gd name="connsiteY4" fmla="*/ 135255 h 417766"/>
                <a:gd name="connsiteX5" fmla="*/ 242030 w 299656"/>
                <a:gd name="connsiteY5" fmla="*/ 135255 h 417766"/>
                <a:gd name="connsiteX6" fmla="*/ 299656 w 299656"/>
                <a:gd name="connsiteY6" fmla="*/ 77629 h 417766"/>
                <a:gd name="connsiteX7" fmla="*/ 299656 w 299656"/>
                <a:gd name="connsiteY7" fmla="*/ 57626 h 417766"/>
                <a:gd name="connsiteX8" fmla="*/ 242030 w 299656"/>
                <a:gd name="connsiteY8" fmla="*/ 0 h 417766"/>
                <a:gd name="connsiteX9" fmla="*/ 77629 w 299656"/>
                <a:gd name="connsiteY9" fmla="*/ 0 h 417766"/>
                <a:gd name="connsiteX10" fmla="*/ 57626 w 299656"/>
                <a:gd name="connsiteY10" fmla="*/ 0 h 417766"/>
                <a:gd name="connsiteX11" fmla="*/ 56197 w 299656"/>
                <a:gd name="connsiteY11" fmla="*/ 0 h 417766"/>
                <a:gd name="connsiteX12" fmla="*/ 56197 w 299656"/>
                <a:gd name="connsiteY12" fmla="*/ 0 h 417766"/>
                <a:gd name="connsiteX13" fmla="*/ 54769 w 299656"/>
                <a:gd name="connsiteY13" fmla="*/ 95 h 417766"/>
                <a:gd name="connsiteX14" fmla="*/ 54769 w 299656"/>
                <a:gd name="connsiteY14" fmla="*/ 95 h 417766"/>
                <a:gd name="connsiteX15" fmla="*/ 53340 w 299656"/>
                <a:gd name="connsiteY15" fmla="*/ 190 h 417766"/>
                <a:gd name="connsiteX16" fmla="*/ 53340 w 299656"/>
                <a:gd name="connsiteY16" fmla="*/ 190 h 417766"/>
                <a:gd name="connsiteX17" fmla="*/ 51911 w 299656"/>
                <a:gd name="connsiteY17" fmla="*/ 286 h 417766"/>
                <a:gd name="connsiteX18" fmla="*/ 51911 w 299656"/>
                <a:gd name="connsiteY18" fmla="*/ 286 h 417766"/>
                <a:gd name="connsiteX19" fmla="*/ 50482 w 299656"/>
                <a:gd name="connsiteY19" fmla="*/ 476 h 417766"/>
                <a:gd name="connsiteX20" fmla="*/ 50482 w 299656"/>
                <a:gd name="connsiteY20" fmla="*/ 476 h 417766"/>
                <a:gd name="connsiteX21" fmla="*/ 49054 w 299656"/>
                <a:gd name="connsiteY21" fmla="*/ 667 h 417766"/>
                <a:gd name="connsiteX22" fmla="*/ 49054 w 299656"/>
                <a:gd name="connsiteY22" fmla="*/ 667 h 417766"/>
                <a:gd name="connsiteX23" fmla="*/ 47625 w 299656"/>
                <a:gd name="connsiteY23" fmla="*/ 857 h 417766"/>
                <a:gd name="connsiteX24" fmla="*/ 47625 w 299656"/>
                <a:gd name="connsiteY24" fmla="*/ 857 h 417766"/>
                <a:gd name="connsiteX25" fmla="*/ 46196 w 299656"/>
                <a:gd name="connsiteY25" fmla="*/ 1143 h 417766"/>
                <a:gd name="connsiteX26" fmla="*/ 46196 w 299656"/>
                <a:gd name="connsiteY26" fmla="*/ 1143 h 417766"/>
                <a:gd name="connsiteX27" fmla="*/ 44768 w 299656"/>
                <a:gd name="connsiteY27" fmla="*/ 1429 h 417766"/>
                <a:gd name="connsiteX28" fmla="*/ 44768 w 299656"/>
                <a:gd name="connsiteY28" fmla="*/ 1429 h 417766"/>
                <a:gd name="connsiteX29" fmla="*/ 43339 w 299656"/>
                <a:gd name="connsiteY29" fmla="*/ 1809 h 417766"/>
                <a:gd name="connsiteX30" fmla="*/ 43339 w 299656"/>
                <a:gd name="connsiteY30" fmla="*/ 1809 h 417766"/>
                <a:gd name="connsiteX31" fmla="*/ 42005 w 299656"/>
                <a:gd name="connsiteY31" fmla="*/ 2191 h 417766"/>
                <a:gd name="connsiteX32" fmla="*/ 42005 w 299656"/>
                <a:gd name="connsiteY32" fmla="*/ 2191 h 417766"/>
                <a:gd name="connsiteX33" fmla="*/ 40672 w 299656"/>
                <a:gd name="connsiteY33" fmla="*/ 2572 h 417766"/>
                <a:gd name="connsiteX34" fmla="*/ 40672 w 299656"/>
                <a:gd name="connsiteY34" fmla="*/ 2572 h 417766"/>
                <a:gd name="connsiteX35" fmla="*/ 39338 w 299656"/>
                <a:gd name="connsiteY35" fmla="*/ 3048 h 417766"/>
                <a:gd name="connsiteX36" fmla="*/ 39338 w 299656"/>
                <a:gd name="connsiteY36" fmla="*/ 3048 h 417766"/>
                <a:gd name="connsiteX37" fmla="*/ 38005 w 299656"/>
                <a:gd name="connsiteY37" fmla="*/ 3524 h 417766"/>
                <a:gd name="connsiteX38" fmla="*/ 38005 w 299656"/>
                <a:gd name="connsiteY38" fmla="*/ 3524 h 417766"/>
                <a:gd name="connsiteX39" fmla="*/ 36671 w 299656"/>
                <a:gd name="connsiteY39" fmla="*/ 4000 h 417766"/>
                <a:gd name="connsiteX40" fmla="*/ 36671 w 299656"/>
                <a:gd name="connsiteY40" fmla="*/ 4000 h 417766"/>
                <a:gd name="connsiteX41" fmla="*/ 35338 w 299656"/>
                <a:gd name="connsiteY41" fmla="*/ 4572 h 417766"/>
                <a:gd name="connsiteX42" fmla="*/ 35338 w 299656"/>
                <a:gd name="connsiteY42" fmla="*/ 4572 h 417766"/>
                <a:gd name="connsiteX43" fmla="*/ 34099 w 299656"/>
                <a:gd name="connsiteY43" fmla="*/ 5143 h 417766"/>
                <a:gd name="connsiteX44" fmla="*/ 34099 w 299656"/>
                <a:gd name="connsiteY44" fmla="*/ 5143 h 417766"/>
                <a:gd name="connsiteX45" fmla="*/ 32861 w 299656"/>
                <a:gd name="connsiteY45" fmla="*/ 5715 h 417766"/>
                <a:gd name="connsiteX46" fmla="*/ 32861 w 299656"/>
                <a:gd name="connsiteY46" fmla="*/ 5715 h 417766"/>
                <a:gd name="connsiteX47" fmla="*/ 31623 w 299656"/>
                <a:gd name="connsiteY47" fmla="*/ 6382 h 417766"/>
                <a:gd name="connsiteX48" fmla="*/ 31623 w 299656"/>
                <a:gd name="connsiteY48" fmla="*/ 6382 h 417766"/>
                <a:gd name="connsiteX49" fmla="*/ 30385 w 299656"/>
                <a:gd name="connsiteY49" fmla="*/ 7048 h 417766"/>
                <a:gd name="connsiteX50" fmla="*/ 30385 w 299656"/>
                <a:gd name="connsiteY50" fmla="*/ 7048 h 417766"/>
                <a:gd name="connsiteX51" fmla="*/ 29146 w 299656"/>
                <a:gd name="connsiteY51" fmla="*/ 7715 h 417766"/>
                <a:gd name="connsiteX52" fmla="*/ 29146 w 299656"/>
                <a:gd name="connsiteY52" fmla="*/ 7715 h 417766"/>
                <a:gd name="connsiteX53" fmla="*/ 27908 w 299656"/>
                <a:gd name="connsiteY53" fmla="*/ 8382 h 417766"/>
                <a:gd name="connsiteX54" fmla="*/ 27908 w 299656"/>
                <a:gd name="connsiteY54" fmla="*/ 8382 h 417766"/>
                <a:gd name="connsiteX55" fmla="*/ 26765 w 299656"/>
                <a:gd name="connsiteY55" fmla="*/ 9144 h 417766"/>
                <a:gd name="connsiteX56" fmla="*/ 26765 w 299656"/>
                <a:gd name="connsiteY56" fmla="*/ 9144 h 417766"/>
                <a:gd name="connsiteX57" fmla="*/ 25622 w 299656"/>
                <a:gd name="connsiteY57" fmla="*/ 9906 h 417766"/>
                <a:gd name="connsiteX58" fmla="*/ 25622 w 299656"/>
                <a:gd name="connsiteY58" fmla="*/ 9906 h 417766"/>
                <a:gd name="connsiteX59" fmla="*/ 24479 w 299656"/>
                <a:gd name="connsiteY59" fmla="*/ 10668 h 417766"/>
                <a:gd name="connsiteX60" fmla="*/ 24479 w 299656"/>
                <a:gd name="connsiteY60" fmla="*/ 10668 h 417766"/>
                <a:gd name="connsiteX61" fmla="*/ 23336 w 299656"/>
                <a:gd name="connsiteY61" fmla="*/ 11525 h 417766"/>
                <a:gd name="connsiteX62" fmla="*/ 23336 w 299656"/>
                <a:gd name="connsiteY62" fmla="*/ 11525 h 417766"/>
                <a:gd name="connsiteX63" fmla="*/ 22193 w 299656"/>
                <a:gd name="connsiteY63" fmla="*/ 12382 h 417766"/>
                <a:gd name="connsiteX64" fmla="*/ 22193 w 299656"/>
                <a:gd name="connsiteY64" fmla="*/ 12382 h 417766"/>
                <a:gd name="connsiteX65" fmla="*/ 21146 w 299656"/>
                <a:gd name="connsiteY65" fmla="*/ 13240 h 417766"/>
                <a:gd name="connsiteX66" fmla="*/ 21146 w 299656"/>
                <a:gd name="connsiteY66" fmla="*/ 13240 h 417766"/>
                <a:gd name="connsiteX67" fmla="*/ 20098 w 299656"/>
                <a:gd name="connsiteY67" fmla="*/ 14097 h 417766"/>
                <a:gd name="connsiteX68" fmla="*/ 20098 w 299656"/>
                <a:gd name="connsiteY68" fmla="*/ 14097 h 417766"/>
                <a:gd name="connsiteX69" fmla="*/ 19050 w 299656"/>
                <a:gd name="connsiteY69" fmla="*/ 15049 h 417766"/>
                <a:gd name="connsiteX70" fmla="*/ 19050 w 299656"/>
                <a:gd name="connsiteY70" fmla="*/ 15049 h 417766"/>
                <a:gd name="connsiteX71" fmla="*/ 18002 w 299656"/>
                <a:gd name="connsiteY71" fmla="*/ 16002 h 417766"/>
                <a:gd name="connsiteX72" fmla="*/ 18002 w 299656"/>
                <a:gd name="connsiteY72" fmla="*/ 16002 h 417766"/>
                <a:gd name="connsiteX73" fmla="*/ 17050 w 299656"/>
                <a:gd name="connsiteY73" fmla="*/ 16954 h 417766"/>
                <a:gd name="connsiteX74" fmla="*/ 17050 w 299656"/>
                <a:gd name="connsiteY74" fmla="*/ 16954 h 417766"/>
                <a:gd name="connsiteX75" fmla="*/ 16097 w 299656"/>
                <a:gd name="connsiteY75" fmla="*/ 17907 h 417766"/>
                <a:gd name="connsiteX76" fmla="*/ 16097 w 299656"/>
                <a:gd name="connsiteY76" fmla="*/ 17907 h 417766"/>
                <a:gd name="connsiteX77" fmla="*/ 15145 w 299656"/>
                <a:gd name="connsiteY77" fmla="*/ 18955 h 417766"/>
                <a:gd name="connsiteX78" fmla="*/ 15145 w 299656"/>
                <a:gd name="connsiteY78" fmla="*/ 18955 h 417766"/>
                <a:gd name="connsiteX79" fmla="*/ 14192 w 299656"/>
                <a:gd name="connsiteY79" fmla="*/ 20002 h 417766"/>
                <a:gd name="connsiteX80" fmla="*/ 14192 w 299656"/>
                <a:gd name="connsiteY80" fmla="*/ 20002 h 417766"/>
                <a:gd name="connsiteX81" fmla="*/ 13335 w 299656"/>
                <a:gd name="connsiteY81" fmla="*/ 21050 h 417766"/>
                <a:gd name="connsiteX82" fmla="*/ 13335 w 299656"/>
                <a:gd name="connsiteY82" fmla="*/ 21050 h 417766"/>
                <a:gd name="connsiteX83" fmla="*/ 12478 w 299656"/>
                <a:gd name="connsiteY83" fmla="*/ 22098 h 417766"/>
                <a:gd name="connsiteX84" fmla="*/ 12478 w 299656"/>
                <a:gd name="connsiteY84" fmla="*/ 22098 h 417766"/>
                <a:gd name="connsiteX85" fmla="*/ 11621 w 299656"/>
                <a:gd name="connsiteY85" fmla="*/ 23146 h 417766"/>
                <a:gd name="connsiteX86" fmla="*/ 11621 w 299656"/>
                <a:gd name="connsiteY86" fmla="*/ 23146 h 417766"/>
                <a:gd name="connsiteX87" fmla="*/ 10763 w 299656"/>
                <a:gd name="connsiteY87" fmla="*/ 24289 h 417766"/>
                <a:gd name="connsiteX88" fmla="*/ 10763 w 299656"/>
                <a:gd name="connsiteY88" fmla="*/ 24289 h 417766"/>
                <a:gd name="connsiteX89" fmla="*/ 10001 w 299656"/>
                <a:gd name="connsiteY89" fmla="*/ 25432 h 417766"/>
                <a:gd name="connsiteX90" fmla="*/ 10001 w 299656"/>
                <a:gd name="connsiteY90" fmla="*/ 25432 h 417766"/>
                <a:gd name="connsiteX91" fmla="*/ 9239 w 299656"/>
                <a:gd name="connsiteY91" fmla="*/ 26575 h 417766"/>
                <a:gd name="connsiteX92" fmla="*/ 9239 w 299656"/>
                <a:gd name="connsiteY92" fmla="*/ 26575 h 417766"/>
                <a:gd name="connsiteX93" fmla="*/ 8477 w 299656"/>
                <a:gd name="connsiteY93" fmla="*/ 27717 h 417766"/>
                <a:gd name="connsiteX94" fmla="*/ 8477 w 299656"/>
                <a:gd name="connsiteY94" fmla="*/ 27717 h 417766"/>
                <a:gd name="connsiteX95" fmla="*/ 7811 w 299656"/>
                <a:gd name="connsiteY95" fmla="*/ 28956 h 417766"/>
                <a:gd name="connsiteX96" fmla="*/ 7811 w 299656"/>
                <a:gd name="connsiteY96" fmla="*/ 28956 h 417766"/>
                <a:gd name="connsiteX97" fmla="*/ 7144 w 299656"/>
                <a:gd name="connsiteY97" fmla="*/ 30194 h 417766"/>
                <a:gd name="connsiteX98" fmla="*/ 7144 w 299656"/>
                <a:gd name="connsiteY98" fmla="*/ 30194 h 417766"/>
                <a:gd name="connsiteX99" fmla="*/ 6477 w 299656"/>
                <a:gd name="connsiteY99" fmla="*/ 31432 h 417766"/>
                <a:gd name="connsiteX100" fmla="*/ 6477 w 299656"/>
                <a:gd name="connsiteY100" fmla="*/ 31432 h 417766"/>
                <a:gd name="connsiteX101" fmla="*/ 5810 w 299656"/>
                <a:gd name="connsiteY101" fmla="*/ 32671 h 417766"/>
                <a:gd name="connsiteX102" fmla="*/ 5810 w 299656"/>
                <a:gd name="connsiteY102" fmla="*/ 32671 h 417766"/>
                <a:gd name="connsiteX103" fmla="*/ 5239 w 299656"/>
                <a:gd name="connsiteY103" fmla="*/ 33909 h 417766"/>
                <a:gd name="connsiteX104" fmla="*/ 5239 w 299656"/>
                <a:gd name="connsiteY104" fmla="*/ 33909 h 417766"/>
                <a:gd name="connsiteX105" fmla="*/ 4667 w 299656"/>
                <a:gd name="connsiteY105" fmla="*/ 35147 h 417766"/>
                <a:gd name="connsiteX106" fmla="*/ 4667 w 299656"/>
                <a:gd name="connsiteY106" fmla="*/ 35147 h 417766"/>
                <a:gd name="connsiteX107" fmla="*/ 4096 w 299656"/>
                <a:gd name="connsiteY107" fmla="*/ 36481 h 417766"/>
                <a:gd name="connsiteX108" fmla="*/ 4096 w 299656"/>
                <a:gd name="connsiteY108" fmla="*/ 36481 h 417766"/>
                <a:gd name="connsiteX109" fmla="*/ 3620 w 299656"/>
                <a:gd name="connsiteY109" fmla="*/ 37814 h 417766"/>
                <a:gd name="connsiteX110" fmla="*/ 3620 w 299656"/>
                <a:gd name="connsiteY110" fmla="*/ 37814 h 417766"/>
                <a:gd name="connsiteX111" fmla="*/ 3143 w 299656"/>
                <a:gd name="connsiteY111" fmla="*/ 39148 h 417766"/>
                <a:gd name="connsiteX112" fmla="*/ 3143 w 299656"/>
                <a:gd name="connsiteY112" fmla="*/ 39148 h 417766"/>
                <a:gd name="connsiteX113" fmla="*/ 2667 w 299656"/>
                <a:gd name="connsiteY113" fmla="*/ 40481 h 417766"/>
                <a:gd name="connsiteX114" fmla="*/ 2667 w 299656"/>
                <a:gd name="connsiteY114" fmla="*/ 40481 h 417766"/>
                <a:gd name="connsiteX115" fmla="*/ 2286 w 299656"/>
                <a:gd name="connsiteY115" fmla="*/ 41815 h 417766"/>
                <a:gd name="connsiteX116" fmla="*/ 2286 w 299656"/>
                <a:gd name="connsiteY116" fmla="*/ 41815 h 417766"/>
                <a:gd name="connsiteX117" fmla="*/ 1905 w 299656"/>
                <a:gd name="connsiteY117" fmla="*/ 43148 h 417766"/>
                <a:gd name="connsiteX118" fmla="*/ 1905 w 299656"/>
                <a:gd name="connsiteY118" fmla="*/ 43148 h 417766"/>
                <a:gd name="connsiteX119" fmla="*/ 1524 w 299656"/>
                <a:gd name="connsiteY119" fmla="*/ 44482 h 417766"/>
                <a:gd name="connsiteX120" fmla="*/ 1524 w 299656"/>
                <a:gd name="connsiteY120" fmla="*/ 44482 h 417766"/>
                <a:gd name="connsiteX121" fmla="*/ 1238 w 299656"/>
                <a:gd name="connsiteY121" fmla="*/ 45910 h 417766"/>
                <a:gd name="connsiteX122" fmla="*/ 1238 w 299656"/>
                <a:gd name="connsiteY122" fmla="*/ 45910 h 417766"/>
                <a:gd name="connsiteX123" fmla="*/ 953 w 299656"/>
                <a:gd name="connsiteY123" fmla="*/ 47339 h 417766"/>
                <a:gd name="connsiteX124" fmla="*/ 953 w 299656"/>
                <a:gd name="connsiteY124" fmla="*/ 47339 h 417766"/>
                <a:gd name="connsiteX125" fmla="*/ 667 w 299656"/>
                <a:gd name="connsiteY125" fmla="*/ 48768 h 417766"/>
                <a:gd name="connsiteX126" fmla="*/ 667 w 299656"/>
                <a:gd name="connsiteY126" fmla="*/ 48768 h 417766"/>
                <a:gd name="connsiteX127" fmla="*/ 476 w 299656"/>
                <a:gd name="connsiteY127" fmla="*/ 50197 h 417766"/>
                <a:gd name="connsiteX128" fmla="*/ 476 w 299656"/>
                <a:gd name="connsiteY128" fmla="*/ 50197 h 417766"/>
                <a:gd name="connsiteX129" fmla="*/ 286 w 299656"/>
                <a:gd name="connsiteY129" fmla="*/ 51625 h 417766"/>
                <a:gd name="connsiteX130" fmla="*/ 286 w 299656"/>
                <a:gd name="connsiteY130" fmla="*/ 51625 h 417766"/>
                <a:gd name="connsiteX131" fmla="*/ 190 w 299656"/>
                <a:gd name="connsiteY131" fmla="*/ 53054 h 417766"/>
                <a:gd name="connsiteX132" fmla="*/ 190 w 299656"/>
                <a:gd name="connsiteY132" fmla="*/ 53054 h 417766"/>
                <a:gd name="connsiteX133" fmla="*/ 95 w 299656"/>
                <a:gd name="connsiteY133" fmla="*/ 54483 h 417766"/>
                <a:gd name="connsiteX134" fmla="*/ 95 w 299656"/>
                <a:gd name="connsiteY134" fmla="*/ 54483 h 417766"/>
                <a:gd name="connsiteX135" fmla="*/ 95 w 299656"/>
                <a:gd name="connsiteY135" fmla="*/ 54959 h 417766"/>
                <a:gd name="connsiteX136" fmla="*/ 0 w 299656"/>
                <a:gd name="connsiteY136" fmla="*/ 56864 h 417766"/>
                <a:gd name="connsiteX137" fmla="*/ 0 w 299656"/>
                <a:gd name="connsiteY137" fmla="*/ 57340 h 417766"/>
                <a:gd name="connsiteX138" fmla="*/ 0 w 299656"/>
                <a:gd name="connsiteY138" fmla="*/ 57340 h 417766"/>
                <a:gd name="connsiteX139" fmla="*/ 0 w 299656"/>
                <a:gd name="connsiteY139" fmla="*/ 77343 h 417766"/>
                <a:gd name="connsiteX140" fmla="*/ 0 w 299656"/>
                <a:gd name="connsiteY140" fmla="*/ 359855 h 417766"/>
                <a:gd name="connsiteX141" fmla="*/ 57626 w 299656"/>
                <a:gd name="connsiteY141" fmla="*/ 417767 h 417766"/>
                <a:gd name="connsiteX142" fmla="*/ 57626 w 299656"/>
                <a:gd name="connsiteY142" fmla="*/ 417767 h 417766"/>
                <a:gd name="connsiteX143" fmla="*/ 57626 w 299656"/>
                <a:gd name="connsiteY143" fmla="*/ 0 h 417766"/>
                <a:gd name="connsiteX144" fmla="*/ 57626 w 299656"/>
                <a:gd name="connsiteY144" fmla="*/ 0 h 417766"/>
                <a:gd name="connsiteX145" fmla="*/ 57626 w 299656"/>
                <a:gd name="connsiteY145" fmla="*/ 0 h 41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99656" h="417766">
                  <a:moveTo>
                    <a:pt x="57626" y="417767"/>
                  </a:moveTo>
                  <a:lnTo>
                    <a:pt x="77629" y="417767"/>
                  </a:lnTo>
                  <a:cubicBezTo>
                    <a:pt x="109347" y="417767"/>
                    <a:pt x="135255" y="391858"/>
                    <a:pt x="135255" y="360140"/>
                  </a:cubicBezTo>
                  <a:lnTo>
                    <a:pt x="135255" y="216217"/>
                  </a:lnTo>
                  <a:cubicBezTo>
                    <a:pt x="135255" y="171640"/>
                    <a:pt x="171640" y="135255"/>
                    <a:pt x="216218" y="135255"/>
                  </a:cubicBezTo>
                  <a:lnTo>
                    <a:pt x="242030" y="135255"/>
                  </a:lnTo>
                  <a:cubicBezTo>
                    <a:pt x="273748" y="135255"/>
                    <a:pt x="299656" y="109347"/>
                    <a:pt x="299656" y="77629"/>
                  </a:cubicBezTo>
                  <a:lnTo>
                    <a:pt x="299656" y="57626"/>
                  </a:lnTo>
                  <a:cubicBezTo>
                    <a:pt x="299656" y="25908"/>
                    <a:pt x="273748" y="0"/>
                    <a:pt x="242030" y="0"/>
                  </a:cubicBezTo>
                  <a:lnTo>
                    <a:pt x="77629" y="0"/>
                  </a:lnTo>
                  <a:lnTo>
                    <a:pt x="57626" y="0"/>
                  </a:lnTo>
                  <a:lnTo>
                    <a:pt x="56197" y="0"/>
                  </a:lnTo>
                  <a:lnTo>
                    <a:pt x="56197" y="0"/>
                  </a:lnTo>
                  <a:lnTo>
                    <a:pt x="54769" y="95"/>
                  </a:lnTo>
                  <a:lnTo>
                    <a:pt x="54769" y="95"/>
                  </a:lnTo>
                  <a:lnTo>
                    <a:pt x="53340" y="190"/>
                  </a:lnTo>
                  <a:lnTo>
                    <a:pt x="53340" y="190"/>
                  </a:lnTo>
                  <a:lnTo>
                    <a:pt x="51911" y="286"/>
                  </a:lnTo>
                  <a:lnTo>
                    <a:pt x="51911" y="286"/>
                  </a:lnTo>
                  <a:lnTo>
                    <a:pt x="50482" y="476"/>
                  </a:lnTo>
                  <a:lnTo>
                    <a:pt x="50482" y="476"/>
                  </a:lnTo>
                  <a:lnTo>
                    <a:pt x="49054" y="667"/>
                  </a:lnTo>
                  <a:lnTo>
                    <a:pt x="49054" y="667"/>
                  </a:lnTo>
                  <a:lnTo>
                    <a:pt x="47625" y="857"/>
                  </a:lnTo>
                  <a:lnTo>
                    <a:pt x="47625" y="857"/>
                  </a:lnTo>
                  <a:cubicBezTo>
                    <a:pt x="47149" y="952"/>
                    <a:pt x="46672" y="1048"/>
                    <a:pt x="46196" y="1143"/>
                  </a:cubicBezTo>
                  <a:lnTo>
                    <a:pt x="46196" y="1143"/>
                  </a:lnTo>
                  <a:lnTo>
                    <a:pt x="44768" y="1429"/>
                  </a:lnTo>
                  <a:lnTo>
                    <a:pt x="44768" y="1429"/>
                  </a:lnTo>
                  <a:lnTo>
                    <a:pt x="43339" y="1809"/>
                  </a:lnTo>
                  <a:lnTo>
                    <a:pt x="43339" y="1809"/>
                  </a:lnTo>
                  <a:lnTo>
                    <a:pt x="42005" y="2191"/>
                  </a:lnTo>
                  <a:lnTo>
                    <a:pt x="42005" y="2191"/>
                  </a:lnTo>
                  <a:lnTo>
                    <a:pt x="40672" y="2572"/>
                  </a:lnTo>
                  <a:lnTo>
                    <a:pt x="40672" y="2572"/>
                  </a:lnTo>
                  <a:lnTo>
                    <a:pt x="39338" y="3048"/>
                  </a:lnTo>
                  <a:lnTo>
                    <a:pt x="39338" y="3048"/>
                  </a:lnTo>
                  <a:lnTo>
                    <a:pt x="38005" y="3524"/>
                  </a:lnTo>
                  <a:lnTo>
                    <a:pt x="38005" y="3524"/>
                  </a:lnTo>
                  <a:lnTo>
                    <a:pt x="36671" y="4000"/>
                  </a:lnTo>
                  <a:lnTo>
                    <a:pt x="36671" y="4000"/>
                  </a:lnTo>
                  <a:lnTo>
                    <a:pt x="35338" y="4572"/>
                  </a:lnTo>
                  <a:lnTo>
                    <a:pt x="35338" y="4572"/>
                  </a:lnTo>
                  <a:lnTo>
                    <a:pt x="34099" y="5143"/>
                  </a:lnTo>
                  <a:lnTo>
                    <a:pt x="34099" y="5143"/>
                  </a:lnTo>
                  <a:lnTo>
                    <a:pt x="32861" y="5715"/>
                  </a:lnTo>
                  <a:lnTo>
                    <a:pt x="32861" y="5715"/>
                  </a:lnTo>
                  <a:lnTo>
                    <a:pt x="31623" y="6382"/>
                  </a:lnTo>
                  <a:lnTo>
                    <a:pt x="31623" y="6382"/>
                  </a:lnTo>
                  <a:cubicBezTo>
                    <a:pt x="31242" y="6572"/>
                    <a:pt x="30766" y="6763"/>
                    <a:pt x="30385" y="7048"/>
                  </a:cubicBezTo>
                  <a:lnTo>
                    <a:pt x="30385" y="7048"/>
                  </a:lnTo>
                  <a:lnTo>
                    <a:pt x="29146" y="7715"/>
                  </a:lnTo>
                  <a:lnTo>
                    <a:pt x="29146" y="7715"/>
                  </a:lnTo>
                  <a:cubicBezTo>
                    <a:pt x="28765" y="7906"/>
                    <a:pt x="28385" y="8191"/>
                    <a:pt x="27908" y="8382"/>
                  </a:cubicBezTo>
                  <a:lnTo>
                    <a:pt x="27908" y="8382"/>
                  </a:lnTo>
                  <a:lnTo>
                    <a:pt x="26765" y="9144"/>
                  </a:lnTo>
                  <a:lnTo>
                    <a:pt x="26765" y="9144"/>
                  </a:lnTo>
                  <a:lnTo>
                    <a:pt x="25622" y="9906"/>
                  </a:lnTo>
                  <a:lnTo>
                    <a:pt x="25622" y="9906"/>
                  </a:lnTo>
                  <a:lnTo>
                    <a:pt x="24479" y="10668"/>
                  </a:lnTo>
                  <a:lnTo>
                    <a:pt x="24479" y="10668"/>
                  </a:lnTo>
                  <a:lnTo>
                    <a:pt x="23336" y="11525"/>
                  </a:lnTo>
                  <a:lnTo>
                    <a:pt x="23336" y="11525"/>
                  </a:lnTo>
                  <a:lnTo>
                    <a:pt x="22193" y="12382"/>
                  </a:lnTo>
                  <a:lnTo>
                    <a:pt x="22193" y="12382"/>
                  </a:lnTo>
                  <a:cubicBezTo>
                    <a:pt x="21812" y="12668"/>
                    <a:pt x="21431" y="12954"/>
                    <a:pt x="21146" y="13240"/>
                  </a:cubicBezTo>
                  <a:lnTo>
                    <a:pt x="21146" y="13240"/>
                  </a:lnTo>
                  <a:lnTo>
                    <a:pt x="20098" y="14097"/>
                  </a:lnTo>
                  <a:lnTo>
                    <a:pt x="20098" y="14097"/>
                  </a:lnTo>
                  <a:lnTo>
                    <a:pt x="19050" y="15049"/>
                  </a:lnTo>
                  <a:lnTo>
                    <a:pt x="19050" y="15049"/>
                  </a:lnTo>
                  <a:lnTo>
                    <a:pt x="18002" y="16002"/>
                  </a:lnTo>
                  <a:lnTo>
                    <a:pt x="18002" y="16002"/>
                  </a:lnTo>
                  <a:lnTo>
                    <a:pt x="17050" y="16954"/>
                  </a:lnTo>
                  <a:lnTo>
                    <a:pt x="17050" y="16954"/>
                  </a:lnTo>
                  <a:lnTo>
                    <a:pt x="16097" y="17907"/>
                  </a:lnTo>
                  <a:lnTo>
                    <a:pt x="16097" y="17907"/>
                  </a:lnTo>
                  <a:lnTo>
                    <a:pt x="15145" y="18955"/>
                  </a:lnTo>
                  <a:lnTo>
                    <a:pt x="15145" y="18955"/>
                  </a:lnTo>
                  <a:lnTo>
                    <a:pt x="14192" y="20002"/>
                  </a:lnTo>
                  <a:lnTo>
                    <a:pt x="14192" y="20002"/>
                  </a:lnTo>
                  <a:lnTo>
                    <a:pt x="13335" y="21050"/>
                  </a:lnTo>
                  <a:lnTo>
                    <a:pt x="13335" y="21050"/>
                  </a:lnTo>
                  <a:cubicBezTo>
                    <a:pt x="13049" y="21431"/>
                    <a:pt x="12763" y="21812"/>
                    <a:pt x="12478" y="22098"/>
                  </a:cubicBezTo>
                  <a:lnTo>
                    <a:pt x="12478" y="22098"/>
                  </a:lnTo>
                  <a:cubicBezTo>
                    <a:pt x="12192" y="22479"/>
                    <a:pt x="11906" y="22860"/>
                    <a:pt x="11621" y="23146"/>
                  </a:cubicBezTo>
                  <a:lnTo>
                    <a:pt x="11621" y="23146"/>
                  </a:lnTo>
                  <a:lnTo>
                    <a:pt x="10763" y="24289"/>
                  </a:lnTo>
                  <a:lnTo>
                    <a:pt x="10763" y="24289"/>
                  </a:lnTo>
                  <a:lnTo>
                    <a:pt x="10001" y="25432"/>
                  </a:lnTo>
                  <a:lnTo>
                    <a:pt x="10001" y="25432"/>
                  </a:lnTo>
                  <a:lnTo>
                    <a:pt x="9239" y="26575"/>
                  </a:lnTo>
                  <a:lnTo>
                    <a:pt x="9239" y="26575"/>
                  </a:lnTo>
                  <a:lnTo>
                    <a:pt x="8477" y="27717"/>
                  </a:lnTo>
                  <a:lnTo>
                    <a:pt x="8477" y="27717"/>
                  </a:lnTo>
                  <a:lnTo>
                    <a:pt x="7811" y="28956"/>
                  </a:lnTo>
                  <a:lnTo>
                    <a:pt x="7811" y="28956"/>
                  </a:lnTo>
                  <a:lnTo>
                    <a:pt x="7144" y="30194"/>
                  </a:lnTo>
                  <a:lnTo>
                    <a:pt x="7144" y="30194"/>
                  </a:lnTo>
                  <a:lnTo>
                    <a:pt x="6477" y="31432"/>
                  </a:lnTo>
                  <a:lnTo>
                    <a:pt x="6477" y="31432"/>
                  </a:lnTo>
                  <a:lnTo>
                    <a:pt x="5810" y="32671"/>
                  </a:lnTo>
                  <a:lnTo>
                    <a:pt x="5810" y="32671"/>
                  </a:lnTo>
                  <a:lnTo>
                    <a:pt x="5239" y="33909"/>
                  </a:lnTo>
                  <a:lnTo>
                    <a:pt x="5239" y="33909"/>
                  </a:lnTo>
                  <a:cubicBezTo>
                    <a:pt x="5048" y="34290"/>
                    <a:pt x="4858" y="34766"/>
                    <a:pt x="4667" y="35147"/>
                  </a:cubicBezTo>
                  <a:lnTo>
                    <a:pt x="4667" y="35147"/>
                  </a:lnTo>
                  <a:lnTo>
                    <a:pt x="4096" y="36481"/>
                  </a:lnTo>
                  <a:lnTo>
                    <a:pt x="4096" y="36481"/>
                  </a:lnTo>
                  <a:lnTo>
                    <a:pt x="3620" y="37814"/>
                  </a:lnTo>
                  <a:lnTo>
                    <a:pt x="3620" y="37814"/>
                  </a:lnTo>
                  <a:lnTo>
                    <a:pt x="3143" y="39148"/>
                  </a:lnTo>
                  <a:lnTo>
                    <a:pt x="3143" y="39148"/>
                  </a:lnTo>
                  <a:lnTo>
                    <a:pt x="2667" y="40481"/>
                  </a:lnTo>
                  <a:lnTo>
                    <a:pt x="2667" y="40481"/>
                  </a:lnTo>
                  <a:lnTo>
                    <a:pt x="2286" y="41815"/>
                  </a:lnTo>
                  <a:lnTo>
                    <a:pt x="2286" y="41815"/>
                  </a:lnTo>
                  <a:lnTo>
                    <a:pt x="1905" y="43148"/>
                  </a:lnTo>
                  <a:lnTo>
                    <a:pt x="1905" y="43148"/>
                  </a:lnTo>
                  <a:lnTo>
                    <a:pt x="1524" y="44482"/>
                  </a:lnTo>
                  <a:lnTo>
                    <a:pt x="1524" y="44482"/>
                  </a:lnTo>
                  <a:lnTo>
                    <a:pt x="1238" y="45910"/>
                  </a:lnTo>
                  <a:lnTo>
                    <a:pt x="1238" y="45910"/>
                  </a:lnTo>
                  <a:cubicBezTo>
                    <a:pt x="1143" y="46387"/>
                    <a:pt x="1048" y="46863"/>
                    <a:pt x="953" y="47339"/>
                  </a:cubicBezTo>
                  <a:lnTo>
                    <a:pt x="953" y="47339"/>
                  </a:lnTo>
                  <a:lnTo>
                    <a:pt x="667" y="48768"/>
                  </a:lnTo>
                  <a:lnTo>
                    <a:pt x="667" y="48768"/>
                  </a:lnTo>
                  <a:lnTo>
                    <a:pt x="476" y="50197"/>
                  </a:lnTo>
                  <a:lnTo>
                    <a:pt x="476" y="50197"/>
                  </a:lnTo>
                  <a:lnTo>
                    <a:pt x="286" y="51625"/>
                  </a:lnTo>
                  <a:lnTo>
                    <a:pt x="286" y="51625"/>
                  </a:lnTo>
                  <a:lnTo>
                    <a:pt x="190" y="53054"/>
                  </a:lnTo>
                  <a:lnTo>
                    <a:pt x="190" y="53054"/>
                  </a:lnTo>
                  <a:lnTo>
                    <a:pt x="95" y="54483"/>
                  </a:lnTo>
                  <a:lnTo>
                    <a:pt x="95" y="54483"/>
                  </a:lnTo>
                  <a:lnTo>
                    <a:pt x="95" y="54959"/>
                  </a:lnTo>
                  <a:cubicBezTo>
                    <a:pt x="95" y="55626"/>
                    <a:pt x="95" y="56197"/>
                    <a:pt x="0" y="56864"/>
                  </a:cubicBezTo>
                  <a:lnTo>
                    <a:pt x="0" y="57340"/>
                  </a:lnTo>
                  <a:lnTo>
                    <a:pt x="0" y="57340"/>
                  </a:lnTo>
                  <a:lnTo>
                    <a:pt x="0" y="77343"/>
                  </a:lnTo>
                  <a:lnTo>
                    <a:pt x="0" y="359855"/>
                  </a:lnTo>
                  <a:cubicBezTo>
                    <a:pt x="0" y="391858"/>
                    <a:pt x="25908" y="417767"/>
                    <a:pt x="57626" y="417767"/>
                  </a:cubicBezTo>
                  <a:lnTo>
                    <a:pt x="57626" y="417767"/>
                  </a:lnTo>
                  <a:close/>
                  <a:moveTo>
                    <a:pt x="57626" y="0"/>
                  </a:moveTo>
                  <a:lnTo>
                    <a:pt x="57626" y="0"/>
                  </a:lnTo>
                  <a:lnTo>
                    <a:pt x="57626"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1" name="Freeform: Shape 70">
              <a:extLst>
                <a:ext uri="{FF2B5EF4-FFF2-40B4-BE49-F238E27FC236}">
                  <a16:creationId xmlns:a16="http://schemas.microsoft.com/office/drawing/2014/main" id="{13D0AC41-5281-48EE-932C-0E198207F08E}"/>
                </a:ext>
              </a:extLst>
            </p:cNvPr>
            <p:cNvSpPr/>
            <p:nvPr/>
          </p:nvSpPr>
          <p:spPr>
            <a:xfrm>
              <a:off x="75454" y="4553410"/>
              <a:ext cx="628078" cy="867822"/>
            </a:xfrm>
            <a:custGeom>
              <a:avLst/>
              <a:gdLst>
                <a:gd name="connsiteX0" fmla="*/ 550069 w 628078"/>
                <a:gd name="connsiteY0" fmla="*/ 300609 h 867822"/>
                <a:gd name="connsiteX1" fmla="*/ 570452 w 628078"/>
                <a:gd name="connsiteY1" fmla="*/ 300609 h 867822"/>
                <a:gd name="connsiteX2" fmla="*/ 628079 w 628078"/>
                <a:gd name="connsiteY2" fmla="*/ 242983 h 867822"/>
                <a:gd name="connsiteX3" fmla="*/ 628079 w 628078"/>
                <a:gd name="connsiteY3" fmla="*/ 57626 h 867822"/>
                <a:gd name="connsiteX4" fmla="*/ 570452 w 628078"/>
                <a:gd name="connsiteY4" fmla="*/ 0 h 867822"/>
                <a:gd name="connsiteX5" fmla="*/ 216599 w 628078"/>
                <a:gd name="connsiteY5" fmla="*/ 0 h 867822"/>
                <a:gd name="connsiteX6" fmla="*/ 158972 w 628078"/>
                <a:gd name="connsiteY6" fmla="*/ 857 h 867822"/>
                <a:gd name="connsiteX7" fmla="*/ 158972 w 628078"/>
                <a:gd name="connsiteY7" fmla="*/ 212884 h 867822"/>
                <a:gd name="connsiteX8" fmla="*/ 78010 w 628078"/>
                <a:gd name="connsiteY8" fmla="*/ 293846 h 867822"/>
                <a:gd name="connsiteX9" fmla="*/ 57626 w 628078"/>
                <a:gd name="connsiteY9" fmla="*/ 293846 h 867822"/>
                <a:gd name="connsiteX10" fmla="*/ 0 w 628078"/>
                <a:gd name="connsiteY10" fmla="*/ 352901 h 867822"/>
                <a:gd name="connsiteX11" fmla="*/ 0 w 628078"/>
                <a:gd name="connsiteY11" fmla="*/ 464153 h 867822"/>
                <a:gd name="connsiteX12" fmla="*/ 0 w 628078"/>
                <a:gd name="connsiteY12" fmla="*/ 520351 h 867822"/>
                <a:gd name="connsiteX13" fmla="*/ 0 w 628078"/>
                <a:gd name="connsiteY13" fmla="*/ 810197 h 867822"/>
                <a:gd name="connsiteX14" fmla="*/ 57626 w 628078"/>
                <a:gd name="connsiteY14" fmla="*/ 867823 h 867822"/>
                <a:gd name="connsiteX15" fmla="*/ 252413 w 628078"/>
                <a:gd name="connsiteY15" fmla="*/ 867823 h 867822"/>
                <a:gd name="connsiteX16" fmla="*/ 310039 w 628078"/>
                <a:gd name="connsiteY16" fmla="*/ 866965 h 867822"/>
                <a:gd name="connsiteX17" fmla="*/ 310039 w 628078"/>
                <a:gd name="connsiteY17" fmla="*/ 660559 h 867822"/>
                <a:gd name="connsiteX18" fmla="*/ 391001 w 628078"/>
                <a:gd name="connsiteY18" fmla="*/ 579596 h 867822"/>
                <a:gd name="connsiteX19" fmla="*/ 411385 w 628078"/>
                <a:gd name="connsiteY19" fmla="*/ 579596 h 867822"/>
                <a:gd name="connsiteX20" fmla="*/ 469011 w 628078"/>
                <a:gd name="connsiteY20" fmla="*/ 520541 h 867822"/>
                <a:gd name="connsiteX21" fmla="*/ 469011 w 628078"/>
                <a:gd name="connsiteY21" fmla="*/ 381667 h 867822"/>
                <a:gd name="connsiteX22" fmla="*/ 550069 w 628078"/>
                <a:gd name="connsiteY22" fmla="*/ 300609 h 86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8078" h="867822">
                  <a:moveTo>
                    <a:pt x="550069" y="300609"/>
                  </a:moveTo>
                  <a:lnTo>
                    <a:pt x="570452" y="300609"/>
                  </a:lnTo>
                  <a:cubicBezTo>
                    <a:pt x="602171" y="300609"/>
                    <a:pt x="628079" y="274701"/>
                    <a:pt x="628079" y="242983"/>
                  </a:cubicBezTo>
                  <a:lnTo>
                    <a:pt x="628079" y="57626"/>
                  </a:lnTo>
                  <a:cubicBezTo>
                    <a:pt x="628079" y="25908"/>
                    <a:pt x="602171" y="0"/>
                    <a:pt x="570452" y="0"/>
                  </a:cubicBezTo>
                  <a:lnTo>
                    <a:pt x="216599" y="0"/>
                  </a:lnTo>
                  <a:lnTo>
                    <a:pt x="158972" y="857"/>
                  </a:lnTo>
                  <a:lnTo>
                    <a:pt x="158972" y="212884"/>
                  </a:lnTo>
                  <a:cubicBezTo>
                    <a:pt x="158972" y="257461"/>
                    <a:pt x="122587" y="293846"/>
                    <a:pt x="78010" y="293846"/>
                  </a:cubicBezTo>
                  <a:lnTo>
                    <a:pt x="57626" y="293846"/>
                  </a:lnTo>
                  <a:cubicBezTo>
                    <a:pt x="25908" y="293846"/>
                    <a:pt x="0" y="320421"/>
                    <a:pt x="0" y="352901"/>
                  </a:cubicBezTo>
                  <a:lnTo>
                    <a:pt x="0" y="464153"/>
                  </a:lnTo>
                  <a:lnTo>
                    <a:pt x="0" y="520351"/>
                  </a:lnTo>
                  <a:lnTo>
                    <a:pt x="0" y="810197"/>
                  </a:lnTo>
                  <a:cubicBezTo>
                    <a:pt x="0" y="841915"/>
                    <a:pt x="25908" y="867823"/>
                    <a:pt x="57626" y="867823"/>
                  </a:cubicBezTo>
                  <a:lnTo>
                    <a:pt x="252413" y="867823"/>
                  </a:lnTo>
                  <a:lnTo>
                    <a:pt x="310039" y="866965"/>
                  </a:lnTo>
                  <a:lnTo>
                    <a:pt x="310039" y="660559"/>
                  </a:lnTo>
                  <a:cubicBezTo>
                    <a:pt x="310039" y="615982"/>
                    <a:pt x="346424" y="579596"/>
                    <a:pt x="391001" y="579596"/>
                  </a:cubicBezTo>
                  <a:lnTo>
                    <a:pt x="411385" y="579596"/>
                  </a:lnTo>
                  <a:cubicBezTo>
                    <a:pt x="443103" y="579596"/>
                    <a:pt x="469011" y="553022"/>
                    <a:pt x="469011" y="520541"/>
                  </a:cubicBezTo>
                  <a:lnTo>
                    <a:pt x="469011" y="381667"/>
                  </a:lnTo>
                  <a:cubicBezTo>
                    <a:pt x="469011" y="336995"/>
                    <a:pt x="505397" y="300609"/>
                    <a:pt x="550069" y="300609"/>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2" name="Freeform: Shape 71">
              <a:extLst>
                <a:ext uri="{FF2B5EF4-FFF2-40B4-BE49-F238E27FC236}">
                  <a16:creationId xmlns:a16="http://schemas.microsoft.com/office/drawing/2014/main" id="{7CB4F138-13A0-4C68-890E-EE37B083D9E3}"/>
                </a:ext>
              </a:extLst>
            </p:cNvPr>
            <p:cNvSpPr/>
            <p:nvPr/>
          </p:nvSpPr>
          <p:spPr>
            <a:xfrm>
              <a:off x="234712" y="4126976"/>
              <a:ext cx="1892046" cy="1432274"/>
            </a:xfrm>
            <a:custGeom>
              <a:avLst/>
              <a:gdLst>
                <a:gd name="connsiteX0" fmla="*/ 388906 w 1892046"/>
                <a:gd name="connsiteY0" fmla="*/ 1432274 h 1432274"/>
                <a:gd name="connsiteX1" fmla="*/ 542068 w 1892046"/>
                <a:gd name="connsiteY1" fmla="*/ 1432274 h 1432274"/>
                <a:gd name="connsiteX2" fmla="*/ 624364 w 1892046"/>
                <a:gd name="connsiteY2" fmla="*/ 1362266 h 1432274"/>
                <a:gd name="connsiteX3" fmla="*/ 704279 w 1892046"/>
                <a:gd name="connsiteY3" fmla="*/ 1294352 h 1432274"/>
                <a:gd name="connsiteX4" fmla="*/ 1017461 w 1892046"/>
                <a:gd name="connsiteY4" fmla="*/ 1294352 h 1432274"/>
                <a:gd name="connsiteX5" fmla="*/ 1100042 w 1892046"/>
                <a:gd name="connsiteY5" fmla="*/ 1222724 h 1432274"/>
                <a:gd name="connsiteX6" fmla="*/ 1177576 w 1892046"/>
                <a:gd name="connsiteY6" fmla="*/ 1153287 h 1432274"/>
                <a:gd name="connsiteX7" fmla="*/ 1258253 w 1892046"/>
                <a:gd name="connsiteY7" fmla="*/ 1069943 h 1432274"/>
                <a:gd name="connsiteX8" fmla="*/ 1258253 w 1892046"/>
                <a:gd name="connsiteY8" fmla="*/ 796194 h 1432274"/>
                <a:gd name="connsiteX9" fmla="*/ 1337405 w 1892046"/>
                <a:gd name="connsiteY9" fmla="*/ 715232 h 1432274"/>
                <a:gd name="connsiteX10" fmla="*/ 1417701 w 1892046"/>
                <a:gd name="connsiteY10" fmla="*/ 645605 h 1432274"/>
                <a:gd name="connsiteX11" fmla="*/ 1495235 w 1892046"/>
                <a:gd name="connsiteY11" fmla="*/ 578072 h 1432274"/>
                <a:gd name="connsiteX12" fmla="*/ 1576292 w 1892046"/>
                <a:gd name="connsiteY12" fmla="*/ 495681 h 1432274"/>
                <a:gd name="connsiteX13" fmla="*/ 1657255 w 1892046"/>
                <a:gd name="connsiteY13" fmla="*/ 415671 h 1432274"/>
                <a:gd name="connsiteX14" fmla="*/ 1833658 w 1892046"/>
                <a:gd name="connsiteY14" fmla="*/ 415671 h 1432274"/>
                <a:gd name="connsiteX15" fmla="*/ 1892046 w 1892046"/>
                <a:gd name="connsiteY15" fmla="*/ 363188 h 1432274"/>
                <a:gd name="connsiteX16" fmla="*/ 1891951 w 1892046"/>
                <a:gd name="connsiteY16" fmla="*/ 273177 h 1432274"/>
                <a:gd name="connsiteX17" fmla="*/ 1630299 w 1892046"/>
                <a:gd name="connsiteY17" fmla="*/ 273844 h 1432274"/>
                <a:gd name="connsiteX18" fmla="*/ 1572673 w 1892046"/>
                <a:gd name="connsiteY18" fmla="*/ 216217 h 1432274"/>
                <a:gd name="connsiteX19" fmla="*/ 1572673 w 1892046"/>
                <a:gd name="connsiteY19" fmla="*/ 215551 h 1432274"/>
                <a:gd name="connsiteX20" fmla="*/ 1572387 w 1892046"/>
                <a:gd name="connsiteY20" fmla="*/ 215551 h 1432274"/>
                <a:gd name="connsiteX21" fmla="*/ 1572387 w 1892046"/>
                <a:gd name="connsiteY21" fmla="*/ 194691 h 1432274"/>
                <a:gd name="connsiteX22" fmla="*/ 1514761 w 1892046"/>
                <a:gd name="connsiteY22" fmla="*/ 137065 h 1432274"/>
                <a:gd name="connsiteX23" fmla="*/ 1028795 w 1892046"/>
                <a:gd name="connsiteY23" fmla="*/ 137065 h 1432274"/>
                <a:gd name="connsiteX24" fmla="*/ 1028986 w 1892046"/>
                <a:gd name="connsiteY24" fmla="*/ 137065 h 1432274"/>
                <a:gd name="connsiteX25" fmla="*/ 852869 w 1892046"/>
                <a:gd name="connsiteY25" fmla="*/ 137065 h 1432274"/>
                <a:gd name="connsiteX26" fmla="*/ 771906 w 1892046"/>
                <a:gd name="connsiteY26" fmla="*/ 56959 h 1432274"/>
                <a:gd name="connsiteX27" fmla="*/ 714280 w 1892046"/>
                <a:gd name="connsiteY27" fmla="*/ 0 h 1432274"/>
                <a:gd name="connsiteX28" fmla="*/ 57626 w 1892046"/>
                <a:gd name="connsiteY28" fmla="*/ 0 h 1432274"/>
                <a:gd name="connsiteX29" fmla="*/ 0 w 1892046"/>
                <a:gd name="connsiteY29" fmla="*/ 57626 h 1432274"/>
                <a:gd name="connsiteX30" fmla="*/ 0 w 1892046"/>
                <a:gd name="connsiteY30" fmla="*/ 288798 h 1432274"/>
                <a:gd name="connsiteX31" fmla="*/ 95 w 1892046"/>
                <a:gd name="connsiteY31" fmla="*/ 291655 h 1432274"/>
                <a:gd name="connsiteX32" fmla="*/ 95 w 1892046"/>
                <a:gd name="connsiteY32" fmla="*/ 299656 h 1432274"/>
                <a:gd name="connsiteX33" fmla="*/ 0 w 1892046"/>
                <a:gd name="connsiteY33" fmla="*/ 303466 h 1432274"/>
                <a:gd name="connsiteX34" fmla="*/ 0 w 1892046"/>
                <a:gd name="connsiteY34" fmla="*/ 427387 h 1432274"/>
                <a:gd name="connsiteX35" fmla="*/ 57341 w 1892046"/>
                <a:gd name="connsiteY35" fmla="*/ 426530 h 1432274"/>
                <a:gd name="connsiteX36" fmla="*/ 411099 w 1892046"/>
                <a:gd name="connsiteY36" fmla="*/ 426530 h 1432274"/>
                <a:gd name="connsiteX37" fmla="*/ 468725 w 1892046"/>
                <a:gd name="connsiteY37" fmla="*/ 484156 h 1432274"/>
                <a:gd name="connsiteX38" fmla="*/ 468725 w 1892046"/>
                <a:gd name="connsiteY38" fmla="*/ 669512 h 1432274"/>
                <a:gd name="connsiteX39" fmla="*/ 411099 w 1892046"/>
                <a:gd name="connsiteY39" fmla="*/ 727138 h 1432274"/>
                <a:gd name="connsiteX40" fmla="*/ 390716 w 1892046"/>
                <a:gd name="connsiteY40" fmla="*/ 727138 h 1432274"/>
                <a:gd name="connsiteX41" fmla="*/ 309753 w 1892046"/>
                <a:gd name="connsiteY41" fmla="*/ 808101 h 1432274"/>
                <a:gd name="connsiteX42" fmla="*/ 309753 w 1892046"/>
                <a:gd name="connsiteY42" fmla="*/ 946975 h 1432274"/>
                <a:gd name="connsiteX43" fmla="*/ 252127 w 1892046"/>
                <a:gd name="connsiteY43" fmla="*/ 1006030 h 1432274"/>
                <a:gd name="connsiteX44" fmla="*/ 231743 w 1892046"/>
                <a:gd name="connsiteY44" fmla="*/ 1006030 h 1432274"/>
                <a:gd name="connsiteX45" fmla="*/ 150781 w 1892046"/>
                <a:gd name="connsiteY45" fmla="*/ 1086993 h 1432274"/>
                <a:gd name="connsiteX46" fmla="*/ 150781 w 1892046"/>
                <a:gd name="connsiteY46" fmla="*/ 1293495 h 1432274"/>
                <a:gd name="connsiteX47" fmla="*/ 107347 w 1892046"/>
                <a:gd name="connsiteY47" fmla="*/ 1294162 h 1432274"/>
                <a:gd name="connsiteX48" fmla="*/ 113348 w 1892046"/>
                <a:gd name="connsiteY48" fmla="*/ 1294352 h 1432274"/>
                <a:gd name="connsiteX49" fmla="*/ 226600 w 1892046"/>
                <a:gd name="connsiteY49" fmla="*/ 1294352 h 1432274"/>
                <a:gd name="connsiteX50" fmla="*/ 306515 w 1892046"/>
                <a:gd name="connsiteY50" fmla="*/ 1362266 h 1432274"/>
                <a:gd name="connsiteX51" fmla="*/ 388906 w 1892046"/>
                <a:gd name="connsiteY51" fmla="*/ 1432274 h 143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892046" h="1432274">
                  <a:moveTo>
                    <a:pt x="388906" y="1432274"/>
                  </a:moveTo>
                  <a:lnTo>
                    <a:pt x="542068" y="1432274"/>
                  </a:lnTo>
                  <a:cubicBezTo>
                    <a:pt x="583406" y="1432274"/>
                    <a:pt x="617982" y="1401794"/>
                    <a:pt x="624364" y="1362266"/>
                  </a:cubicBezTo>
                  <a:cubicBezTo>
                    <a:pt x="630841" y="1322737"/>
                    <a:pt x="664274" y="1294352"/>
                    <a:pt x="704279" y="1294352"/>
                  </a:cubicBezTo>
                  <a:lnTo>
                    <a:pt x="1017461" y="1294352"/>
                  </a:lnTo>
                  <a:cubicBezTo>
                    <a:pt x="1059371" y="1294352"/>
                    <a:pt x="1094232" y="1263110"/>
                    <a:pt x="1100042" y="1222724"/>
                  </a:cubicBezTo>
                  <a:cubicBezTo>
                    <a:pt x="1105662" y="1183481"/>
                    <a:pt x="1137952" y="1154526"/>
                    <a:pt x="1177576" y="1153287"/>
                  </a:cubicBezTo>
                  <a:cubicBezTo>
                    <a:pt x="1222248" y="1151858"/>
                    <a:pt x="1258253" y="1114901"/>
                    <a:pt x="1258253" y="1069943"/>
                  </a:cubicBezTo>
                  <a:lnTo>
                    <a:pt x="1258253" y="796194"/>
                  </a:lnTo>
                  <a:cubicBezTo>
                    <a:pt x="1258253" y="752284"/>
                    <a:pt x="1293400" y="716280"/>
                    <a:pt x="1337405" y="715232"/>
                  </a:cubicBezTo>
                  <a:cubicBezTo>
                    <a:pt x="1377696" y="714280"/>
                    <a:pt x="1411224" y="684371"/>
                    <a:pt x="1417701" y="645605"/>
                  </a:cubicBezTo>
                  <a:cubicBezTo>
                    <a:pt x="1424178" y="607123"/>
                    <a:pt x="1456182" y="579215"/>
                    <a:pt x="1495235" y="578072"/>
                  </a:cubicBezTo>
                  <a:cubicBezTo>
                    <a:pt x="1539716" y="576834"/>
                    <a:pt x="1575721" y="540353"/>
                    <a:pt x="1576292" y="495681"/>
                  </a:cubicBezTo>
                  <a:cubicBezTo>
                    <a:pt x="1576864" y="451390"/>
                    <a:pt x="1613059" y="415671"/>
                    <a:pt x="1657255" y="415671"/>
                  </a:cubicBezTo>
                  <a:lnTo>
                    <a:pt x="1833658" y="415671"/>
                  </a:lnTo>
                  <a:cubicBezTo>
                    <a:pt x="1865376" y="415671"/>
                    <a:pt x="1892141" y="395002"/>
                    <a:pt x="1892046" y="363188"/>
                  </a:cubicBezTo>
                  <a:lnTo>
                    <a:pt x="1891951" y="273177"/>
                  </a:lnTo>
                  <a:cubicBezTo>
                    <a:pt x="1804130" y="273177"/>
                    <a:pt x="1718215" y="273844"/>
                    <a:pt x="1630299" y="273844"/>
                  </a:cubicBezTo>
                  <a:cubicBezTo>
                    <a:pt x="1598581" y="273844"/>
                    <a:pt x="1572673" y="247936"/>
                    <a:pt x="1572673" y="216217"/>
                  </a:cubicBezTo>
                  <a:lnTo>
                    <a:pt x="1572673" y="215551"/>
                  </a:lnTo>
                  <a:lnTo>
                    <a:pt x="1572387" y="215551"/>
                  </a:lnTo>
                  <a:lnTo>
                    <a:pt x="1572387" y="194691"/>
                  </a:lnTo>
                  <a:cubicBezTo>
                    <a:pt x="1572387" y="162973"/>
                    <a:pt x="1546479" y="137065"/>
                    <a:pt x="1514761" y="137065"/>
                  </a:cubicBezTo>
                  <a:lnTo>
                    <a:pt x="1028795" y="137065"/>
                  </a:lnTo>
                  <a:lnTo>
                    <a:pt x="1028986" y="137065"/>
                  </a:lnTo>
                  <a:lnTo>
                    <a:pt x="852869" y="137065"/>
                  </a:lnTo>
                  <a:cubicBezTo>
                    <a:pt x="808577" y="137065"/>
                    <a:pt x="772382" y="101251"/>
                    <a:pt x="771906" y="56959"/>
                  </a:cubicBezTo>
                  <a:cubicBezTo>
                    <a:pt x="771525" y="25622"/>
                    <a:pt x="745712" y="0"/>
                    <a:pt x="714280" y="0"/>
                  </a:cubicBezTo>
                  <a:lnTo>
                    <a:pt x="57626" y="0"/>
                  </a:lnTo>
                  <a:cubicBezTo>
                    <a:pt x="25908" y="0"/>
                    <a:pt x="0" y="25908"/>
                    <a:pt x="0" y="57626"/>
                  </a:cubicBezTo>
                  <a:lnTo>
                    <a:pt x="0" y="288798"/>
                  </a:lnTo>
                  <a:cubicBezTo>
                    <a:pt x="0" y="289750"/>
                    <a:pt x="0" y="290703"/>
                    <a:pt x="95" y="291655"/>
                  </a:cubicBezTo>
                  <a:cubicBezTo>
                    <a:pt x="286" y="294418"/>
                    <a:pt x="286" y="296799"/>
                    <a:pt x="95" y="299656"/>
                  </a:cubicBezTo>
                  <a:cubicBezTo>
                    <a:pt x="0" y="300895"/>
                    <a:pt x="0" y="302228"/>
                    <a:pt x="0" y="303466"/>
                  </a:cubicBezTo>
                  <a:lnTo>
                    <a:pt x="0" y="427387"/>
                  </a:lnTo>
                  <a:lnTo>
                    <a:pt x="57341" y="426530"/>
                  </a:lnTo>
                  <a:lnTo>
                    <a:pt x="411099" y="426530"/>
                  </a:lnTo>
                  <a:cubicBezTo>
                    <a:pt x="442817" y="426530"/>
                    <a:pt x="468725" y="452438"/>
                    <a:pt x="468725" y="484156"/>
                  </a:cubicBezTo>
                  <a:lnTo>
                    <a:pt x="468725" y="669512"/>
                  </a:lnTo>
                  <a:cubicBezTo>
                    <a:pt x="468725" y="701230"/>
                    <a:pt x="442817" y="727138"/>
                    <a:pt x="411099" y="727138"/>
                  </a:cubicBezTo>
                  <a:lnTo>
                    <a:pt x="390716" y="727138"/>
                  </a:lnTo>
                  <a:cubicBezTo>
                    <a:pt x="346139" y="727138"/>
                    <a:pt x="309753" y="763524"/>
                    <a:pt x="309753" y="808101"/>
                  </a:cubicBezTo>
                  <a:lnTo>
                    <a:pt x="309753" y="946975"/>
                  </a:lnTo>
                  <a:cubicBezTo>
                    <a:pt x="309753" y="979456"/>
                    <a:pt x="283845" y="1006030"/>
                    <a:pt x="252127" y="1006030"/>
                  </a:cubicBezTo>
                  <a:lnTo>
                    <a:pt x="231743" y="1006030"/>
                  </a:lnTo>
                  <a:cubicBezTo>
                    <a:pt x="187166" y="1006030"/>
                    <a:pt x="150781" y="1042416"/>
                    <a:pt x="150781" y="1086993"/>
                  </a:cubicBezTo>
                  <a:lnTo>
                    <a:pt x="150781" y="1293495"/>
                  </a:lnTo>
                  <a:lnTo>
                    <a:pt x="107347" y="1294162"/>
                  </a:lnTo>
                  <a:cubicBezTo>
                    <a:pt x="109347" y="1294352"/>
                    <a:pt x="111347" y="1294352"/>
                    <a:pt x="113348" y="1294352"/>
                  </a:cubicBezTo>
                  <a:lnTo>
                    <a:pt x="226600" y="1294352"/>
                  </a:lnTo>
                  <a:cubicBezTo>
                    <a:pt x="266605" y="1294352"/>
                    <a:pt x="300038" y="1322832"/>
                    <a:pt x="306515" y="1362266"/>
                  </a:cubicBezTo>
                  <a:cubicBezTo>
                    <a:pt x="312992" y="1401889"/>
                    <a:pt x="347567" y="1432274"/>
                    <a:pt x="388906" y="1432274"/>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3" name="Freeform: Shape 72">
              <a:extLst>
                <a:ext uri="{FF2B5EF4-FFF2-40B4-BE49-F238E27FC236}">
                  <a16:creationId xmlns:a16="http://schemas.microsoft.com/office/drawing/2014/main" id="{876EDD4A-2858-4E62-BA98-F0C66EB6A221}"/>
                </a:ext>
              </a:extLst>
            </p:cNvPr>
            <p:cNvSpPr/>
            <p:nvPr/>
          </p:nvSpPr>
          <p:spPr>
            <a:xfrm>
              <a:off x="3572367" y="5286168"/>
              <a:ext cx="417766" cy="299656"/>
            </a:xfrm>
            <a:custGeom>
              <a:avLst/>
              <a:gdLst>
                <a:gd name="connsiteX0" fmla="*/ 0 w 417766"/>
                <a:gd name="connsiteY0" fmla="*/ 57626 h 299656"/>
                <a:gd name="connsiteX1" fmla="*/ 0 w 417766"/>
                <a:gd name="connsiteY1" fmla="*/ 77628 h 299656"/>
                <a:gd name="connsiteX2" fmla="*/ 57626 w 417766"/>
                <a:gd name="connsiteY2" fmla="*/ 135255 h 299656"/>
                <a:gd name="connsiteX3" fmla="*/ 201549 w 417766"/>
                <a:gd name="connsiteY3" fmla="*/ 135255 h 299656"/>
                <a:gd name="connsiteX4" fmla="*/ 282512 w 417766"/>
                <a:gd name="connsiteY4" fmla="*/ 216218 h 299656"/>
                <a:gd name="connsiteX5" fmla="*/ 282512 w 417766"/>
                <a:gd name="connsiteY5" fmla="*/ 242030 h 299656"/>
                <a:gd name="connsiteX6" fmla="*/ 340138 w 417766"/>
                <a:gd name="connsiteY6" fmla="*/ 299656 h 299656"/>
                <a:gd name="connsiteX7" fmla="*/ 360140 w 417766"/>
                <a:gd name="connsiteY7" fmla="*/ 299656 h 299656"/>
                <a:gd name="connsiteX8" fmla="*/ 417767 w 417766"/>
                <a:gd name="connsiteY8" fmla="*/ 242030 h 299656"/>
                <a:gd name="connsiteX9" fmla="*/ 417767 w 417766"/>
                <a:gd name="connsiteY9" fmla="*/ 77628 h 299656"/>
                <a:gd name="connsiteX10" fmla="*/ 417767 w 417766"/>
                <a:gd name="connsiteY10" fmla="*/ 57626 h 299656"/>
                <a:gd name="connsiteX11" fmla="*/ 417767 w 417766"/>
                <a:gd name="connsiteY11" fmla="*/ 56102 h 299656"/>
                <a:gd name="connsiteX12" fmla="*/ 417767 w 417766"/>
                <a:gd name="connsiteY12" fmla="*/ 56102 h 299656"/>
                <a:gd name="connsiteX13" fmla="*/ 417671 w 417766"/>
                <a:gd name="connsiteY13" fmla="*/ 54673 h 299656"/>
                <a:gd name="connsiteX14" fmla="*/ 417671 w 417766"/>
                <a:gd name="connsiteY14" fmla="*/ 54673 h 299656"/>
                <a:gd name="connsiteX15" fmla="*/ 417576 w 417766"/>
                <a:gd name="connsiteY15" fmla="*/ 53244 h 299656"/>
                <a:gd name="connsiteX16" fmla="*/ 417576 w 417766"/>
                <a:gd name="connsiteY16" fmla="*/ 53244 h 299656"/>
                <a:gd name="connsiteX17" fmla="*/ 417481 w 417766"/>
                <a:gd name="connsiteY17" fmla="*/ 51816 h 299656"/>
                <a:gd name="connsiteX18" fmla="*/ 417481 w 417766"/>
                <a:gd name="connsiteY18" fmla="*/ 51816 h 299656"/>
                <a:gd name="connsiteX19" fmla="*/ 417290 w 417766"/>
                <a:gd name="connsiteY19" fmla="*/ 50387 h 299656"/>
                <a:gd name="connsiteX20" fmla="*/ 417290 w 417766"/>
                <a:gd name="connsiteY20" fmla="*/ 50387 h 299656"/>
                <a:gd name="connsiteX21" fmla="*/ 417100 w 417766"/>
                <a:gd name="connsiteY21" fmla="*/ 48958 h 299656"/>
                <a:gd name="connsiteX22" fmla="*/ 417100 w 417766"/>
                <a:gd name="connsiteY22" fmla="*/ 48958 h 299656"/>
                <a:gd name="connsiteX23" fmla="*/ 416909 w 417766"/>
                <a:gd name="connsiteY23" fmla="*/ 47530 h 299656"/>
                <a:gd name="connsiteX24" fmla="*/ 416909 w 417766"/>
                <a:gd name="connsiteY24" fmla="*/ 47530 h 299656"/>
                <a:gd name="connsiteX25" fmla="*/ 416623 w 417766"/>
                <a:gd name="connsiteY25" fmla="*/ 46101 h 299656"/>
                <a:gd name="connsiteX26" fmla="*/ 416623 w 417766"/>
                <a:gd name="connsiteY26" fmla="*/ 46101 h 299656"/>
                <a:gd name="connsiteX27" fmla="*/ 416338 w 417766"/>
                <a:gd name="connsiteY27" fmla="*/ 44672 h 299656"/>
                <a:gd name="connsiteX28" fmla="*/ 416338 w 417766"/>
                <a:gd name="connsiteY28" fmla="*/ 44672 h 299656"/>
                <a:gd name="connsiteX29" fmla="*/ 415957 w 417766"/>
                <a:gd name="connsiteY29" fmla="*/ 43243 h 299656"/>
                <a:gd name="connsiteX30" fmla="*/ 415957 w 417766"/>
                <a:gd name="connsiteY30" fmla="*/ 43243 h 299656"/>
                <a:gd name="connsiteX31" fmla="*/ 415576 w 417766"/>
                <a:gd name="connsiteY31" fmla="*/ 41910 h 299656"/>
                <a:gd name="connsiteX32" fmla="*/ 415576 w 417766"/>
                <a:gd name="connsiteY32" fmla="*/ 41910 h 299656"/>
                <a:gd name="connsiteX33" fmla="*/ 415195 w 417766"/>
                <a:gd name="connsiteY33" fmla="*/ 40577 h 299656"/>
                <a:gd name="connsiteX34" fmla="*/ 415195 w 417766"/>
                <a:gd name="connsiteY34" fmla="*/ 40577 h 299656"/>
                <a:gd name="connsiteX35" fmla="*/ 414719 w 417766"/>
                <a:gd name="connsiteY35" fmla="*/ 39243 h 299656"/>
                <a:gd name="connsiteX36" fmla="*/ 414719 w 417766"/>
                <a:gd name="connsiteY36" fmla="*/ 39243 h 299656"/>
                <a:gd name="connsiteX37" fmla="*/ 414242 w 417766"/>
                <a:gd name="connsiteY37" fmla="*/ 37909 h 299656"/>
                <a:gd name="connsiteX38" fmla="*/ 414242 w 417766"/>
                <a:gd name="connsiteY38" fmla="*/ 37909 h 299656"/>
                <a:gd name="connsiteX39" fmla="*/ 413766 w 417766"/>
                <a:gd name="connsiteY39" fmla="*/ 36576 h 299656"/>
                <a:gd name="connsiteX40" fmla="*/ 413766 w 417766"/>
                <a:gd name="connsiteY40" fmla="*/ 36576 h 299656"/>
                <a:gd name="connsiteX41" fmla="*/ 413195 w 417766"/>
                <a:gd name="connsiteY41" fmla="*/ 35243 h 299656"/>
                <a:gd name="connsiteX42" fmla="*/ 413195 w 417766"/>
                <a:gd name="connsiteY42" fmla="*/ 35243 h 299656"/>
                <a:gd name="connsiteX43" fmla="*/ 412623 w 417766"/>
                <a:gd name="connsiteY43" fmla="*/ 34004 h 299656"/>
                <a:gd name="connsiteX44" fmla="*/ 412623 w 417766"/>
                <a:gd name="connsiteY44" fmla="*/ 34004 h 299656"/>
                <a:gd name="connsiteX45" fmla="*/ 412052 w 417766"/>
                <a:gd name="connsiteY45" fmla="*/ 32766 h 299656"/>
                <a:gd name="connsiteX46" fmla="*/ 412052 w 417766"/>
                <a:gd name="connsiteY46" fmla="*/ 32766 h 299656"/>
                <a:gd name="connsiteX47" fmla="*/ 411385 w 417766"/>
                <a:gd name="connsiteY47" fmla="*/ 31528 h 299656"/>
                <a:gd name="connsiteX48" fmla="*/ 411385 w 417766"/>
                <a:gd name="connsiteY48" fmla="*/ 31528 h 299656"/>
                <a:gd name="connsiteX49" fmla="*/ 410718 w 417766"/>
                <a:gd name="connsiteY49" fmla="*/ 30289 h 299656"/>
                <a:gd name="connsiteX50" fmla="*/ 410718 w 417766"/>
                <a:gd name="connsiteY50" fmla="*/ 30289 h 299656"/>
                <a:gd name="connsiteX51" fmla="*/ 410051 w 417766"/>
                <a:gd name="connsiteY51" fmla="*/ 29051 h 299656"/>
                <a:gd name="connsiteX52" fmla="*/ 410051 w 417766"/>
                <a:gd name="connsiteY52" fmla="*/ 29051 h 299656"/>
                <a:gd name="connsiteX53" fmla="*/ 409385 w 417766"/>
                <a:gd name="connsiteY53" fmla="*/ 27813 h 299656"/>
                <a:gd name="connsiteX54" fmla="*/ 409385 w 417766"/>
                <a:gd name="connsiteY54" fmla="*/ 27813 h 299656"/>
                <a:gd name="connsiteX55" fmla="*/ 408622 w 417766"/>
                <a:gd name="connsiteY55" fmla="*/ 26670 h 299656"/>
                <a:gd name="connsiteX56" fmla="*/ 408622 w 417766"/>
                <a:gd name="connsiteY56" fmla="*/ 26670 h 299656"/>
                <a:gd name="connsiteX57" fmla="*/ 407861 w 417766"/>
                <a:gd name="connsiteY57" fmla="*/ 25527 h 299656"/>
                <a:gd name="connsiteX58" fmla="*/ 407861 w 417766"/>
                <a:gd name="connsiteY58" fmla="*/ 25527 h 299656"/>
                <a:gd name="connsiteX59" fmla="*/ 407098 w 417766"/>
                <a:gd name="connsiteY59" fmla="*/ 24384 h 299656"/>
                <a:gd name="connsiteX60" fmla="*/ 407098 w 417766"/>
                <a:gd name="connsiteY60" fmla="*/ 24384 h 299656"/>
                <a:gd name="connsiteX61" fmla="*/ 406241 w 417766"/>
                <a:gd name="connsiteY61" fmla="*/ 23241 h 299656"/>
                <a:gd name="connsiteX62" fmla="*/ 406241 w 417766"/>
                <a:gd name="connsiteY62" fmla="*/ 23241 h 299656"/>
                <a:gd name="connsiteX63" fmla="*/ 405384 w 417766"/>
                <a:gd name="connsiteY63" fmla="*/ 22193 h 299656"/>
                <a:gd name="connsiteX64" fmla="*/ 405384 w 417766"/>
                <a:gd name="connsiteY64" fmla="*/ 22193 h 299656"/>
                <a:gd name="connsiteX65" fmla="*/ 404527 w 417766"/>
                <a:gd name="connsiteY65" fmla="*/ 21145 h 299656"/>
                <a:gd name="connsiteX66" fmla="*/ 404527 w 417766"/>
                <a:gd name="connsiteY66" fmla="*/ 21145 h 299656"/>
                <a:gd name="connsiteX67" fmla="*/ 403670 w 417766"/>
                <a:gd name="connsiteY67" fmla="*/ 20098 h 299656"/>
                <a:gd name="connsiteX68" fmla="*/ 403670 w 417766"/>
                <a:gd name="connsiteY68" fmla="*/ 20098 h 299656"/>
                <a:gd name="connsiteX69" fmla="*/ 402717 w 417766"/>
                <a:gd name="connsiteY69" fmla="*/ 19050 h 299656"/>
                <a:gd name="connsiteX70" fmla="*/ 402717 w 417766"/>
                <a:gd name="connsiteY70" fmla="*/ 19050 h 299656"/>
                <a:gd name="connsiteX71" fmla="*/ 401764 w 417766"/>
                <a:gd name="connsiteY71" fmla="*/ 18002 h 299656"/>
                <a:gd name="connsiteX72" fmla="*/ 401764 w 417766"/>
                <a:gd name="connsiteY72" fmla="*/ 18002 h 299656"/>
                <a:gd name="connsiteX73" fmla="*/ 400812 w 417766"/>
                <a:gd name="connsiteY73" fmla="*/ 17050 h 299656"/>
                <a:gd name="connsiteX74" fmla="*/ 400812 w 417766"/>
                <a:gd name="connsiteY74" fmla="*/ 17050 h 299656"/>
                <a:gd name="connsiteX75" fmla="*/ 399860 w 417766"/>
                <a:gd name="connsiteY75" fmla="*/ 16097 h 299656"/>
                <a:gd name="connsiteX76" fmla="*/ 399860 w 417766"/>
                <a:gd name="connsiteY76" fmla="*/ 16097 h 299656"/>
                <a:gd name="connsiteX77" fmla="*/ 398812 w 417766"/>
                <a:gd name="connsiteY77" fmla="*/ 15144 h 299656"/>
                <a:gd name="connsiteX78" fmla="*/ 398812 w 417766"/>
                <a:gd name="connsiteY78" fmla="*/ 15144 h 299656"/>
                <a:gd name="connsiteX79" fmla="*/ 397764 w 417766"/>
                <a:gd name="connsiteY79" fmla="*/ 14192 h 299656"/>
                <a:gd name="connsiteX80" fmla="*/ 397764 w 417766"/>
                <a:gd name="connsiteY80" fmla="*/ 14192 h 299656"/>
                <a:gd name="connsiteX81" fmla="*/ 396716 w 417766"/>
                <a:gd name="connsiteY81" fmla="*/ 13335 h 299656"/>
                <a:gd name="connsiteX82" fmla="*/ 396716 w 417766"/>
                <a:gd name="connsiteY82" fmla="*/ 13335 h 299656"/>
                <a:gd name="connsiteX83" fmla="*/ 395669 w 417766"/>
                <a:gd name="connsiteY83" fmla="*/ 12478 h 299656"/>
                <a:gd name="connsiteX84" fmla="*/ 395669 w 417766"/>
                <a:gd name="connsiteY84" fmla="*/ 12478 h 299656"/>
                <a:gd name="connsiteX85" fmla="*/ 394621 w 417766"/>
                <a:gd name="connsiteY85" fmla="*/ 11620 h 299656"/>
                <a:gd name="connsiteX86" fmla="*/ 394621 w 417766"/>
                <a:gd name="connsiteY86" fmla="*/ 11620 h 299656"/>
                <a:gd name="connsiteX87" fmla="*/ 393478 w 417766"/>
                <a:gd name="connsiteY87" fmla="*/ 10763 h 299656"/>
                <a:gd name="connsiteX88" fmla="*/ 393478 w 417766"/>
                <a:gd name="connsiteY88" fmla="*/ 10763 h 299656"/>
                <a:gd name="connsiteX89" fmla="*/ 392335 w 417766"/>
                <a:gd name="connsiteY89" fmla="*/ 10001 h 299656"/>
                <a:gd name="connsiteX90" fmla="*/ 392335 w 417766"/>
                <a:gd name="connsiteY90" fmla="*/ 10001 h 299656"/>
                <a:gd name="connsiteX91" fmla="*/ 391192 w 417766"/>
                <a:gd name="connsiteY91" fmla="*/ 9239 h 299656"/>
                <a:gd name="connsiteX92" fmla="*/ 391192 w 417766"/>
                <a:gd name="connsiteY92" fmla="*/ 9239 h 299656"/>
                <a:gd name="connsiteX93" fmla="*/ 390049 w 417766"/>
                <a:gd name="connsiteY93" fmla="*/ 8477 h 299656"/>
                <a:gd name="connsiteX94" fmla="*/ 390049 w 417766"/>
                <a:gd name="connsiteY94" fmla="*/ 8477 h 299656"/>
                <a:gd name="connsiteX95" fmla="*/ 388811 w 417766"/>
                <a:gd name="connsiteY95" fmla="*/ 7811 h 299656"/>
                <a:gd name="connsiteX96" fmla="*/ 388811 w 417766"/>
                <a:gd name="connsiteY96" fmla="*/ 7811 h 299656"/>
                <a:gd name="connsiteX97" fmla="*/ 387572 w 417766"/>
                <a:gd name="connsiteY97" fmla="*/ 7144 h 299656"/>
                <a:gd name="connsiteX98" fmla="*/ 387572 w 417766"/>
                <a:gd name="connsiteY98" fmla="*/ 7144 h 299656"/>
                <a:gd name="connsiteX99" fmla="*/ 386334 w 417766"/>
                <a:gd name="connsiteY99" fmla="*/ 6477 h 299656"/>
                <a:gd name="connsiteX100" fmla="*/ 386334 w 417766"/>
                <a:gd name="connsiteY100" fmla="*/ 6477 h 299656"/>
                <a:gd name="connsiteX101" fmla="*/ 385096 w 417766"/>
                <a:gd name="connsiteY101" fmla="*/ 5810 h 299656"/>
                <a:gd name="connsiteX102" fmla="*/ 385096 w 417766"/>
                <a:gd name="connsiteY102" fmla="*/ 5810 h 299656"/>
                <a:gd name="connsiteX103" fmla="*/ 383858 w 417766"/>
                <a:gd name="connsiteY103" fmla="*/ 5239 h 299656"/>
                <a:gd name="connsiteX104" fmla="*/ 383858 w 417766"/>
                <a:gd name="connsiteY104" fmla="*/ 5239 h 299656"/>
                <a:gd name="connsiteX105" fmla="*/ 382619 w 417766"/>
                <a:gd name="connsiteY105" fmla="*/ 4667 h 299656"/>
                <a:gd name="connsiteX106" fmla="*/ 382619 w 417766"/>
                <a:gd name="connsiteY106" fmla="*/ 4667 h 299656"/>
                <a:gd name="connsiteX107" fmla="*/ 381286 w 417766"/>
                <a:gd name="connsiteY107" fmla="*/ 4096 h 299656"/>
                <a:gd name="connsiteX108" fmla="*/ 381286 w 417766"/>
                <a:gd name="connsiteY108" fmla="*/ 4096 h 299656"/>
                <a:gd name="connsiteX109" fmla="*/ 379952 w 417766"/>
                <a:gd name="connsiteY109" fmla="*/ 3620 h 299656"/>
                <a:gd name="connsiteX110" fmla="*/ 379952 w 417766"/>
                <a:gd name="connsiteY110" fmla="*/ 3620 h 299656"/>
                <a:gd name="connsiteX111" fmla="*/ 378619 w 417766"/>
                <a:gd name="connsiteY111" fmla="*/ 3143 h 299656"/>
                <a:gd name="connsiteX112" fmla="*/ 378619 w 417766"/>
                <a:gd name="connsiteY112" fmla="*/ 3143 h 299656"/>
                <a:gd name="connsiteX113" fmla="*/ 377285 w 417766"/>
                <a:gd name="connsiteY113" fmla="*/ 2667 h 299656"/>
                <a:gd name="connsiteX114" fmla="*/ 377285 w 417766"/>
                <a:gd name="connsiteY114" fmla="*/ 2667 h 299656"/>
                <a:gd name="connsiteX115" fmla="*/ 375952 w 417766"/>
                <a:gd name="connsiteY115" fmla="*/ 2286 h 299656"/>
                <a:gd name="connsiteX116" fmla="*/ 375952 w 417766"/>
                <a:gd name="connsiteY116" fmla="*/ 2286 h 299656"/>
                <a:gd name="connsiteX117" fmla="*/ 374618 w 417766"/>
                <a:gd name="connsiteY117" fmla="*/ 1905 h 299656"/>
                <a:gd name="connsiteX118" fmla="*/ 374618 w 417766"/>
                <a:gd name="connsiteY118" fmla="*/ 1905 h 299656"/>
                <a:gd name="connsiteX119" fmla="*/ 373285 w 417766"/>
                <a:gd name="connsiteY119" fmla="*/ 1524 h 299656"/>
                <a:gd name="connsiteX120" fmla="*/ 373285 w 417766"/>
                <a:gd name="connsiteY120" fmla="*/ 1524 h 299656"/>
                <a:gd name="connsiteX121" fmla="*/ 371856 w 417766"/>
                <a:gd name="connsiteY121" fmla="*/ 1238 h 299656"/>
                <a:gd name="connsiteX122" fmla="*/ 371856 w 417766"/>
                <a:gd name="connsiteY122" fmla="*/ 1238 h 299656"/>
                <a:gd name="connsiteX123" fmla="*/ 370427 w 417766"/>
                <a:gd name="connsiteY123" fmla="*/ 952 h 299656"/>
                <a:gd name="connsiteX124" fmla="*/ 370427 w 417766"/>
                <a:gd name="connsiteY124" fmla="*/ 952 h 299656"/>
                <a:gd name="connsiteX125" fmla="*/ 368998 w 417766"/>
                <a:gd name="connsiteY125" fmla="*/ 667 h 299656"/>
                <a:gd name="connsiteX126" fmla="*/ 368998 w 417766"/>
                <a:gd name="connsiteY126" fmla="*/ 667 h 299656"/>
                <a:gd name="connsiteX127" fmla="*/ 367570 w 417766"/>
                <a:gd name="connsiteY127" fmla="*/ 476 h 299656"/>
                <a:gd name="connsiteX128" fmla="*/ 367570 w 417766"/>
                <a:gd name="connsiteY128" fmla="*/ 476 h 299656"/>
                <a:gd name="connsiteX129" fmla="*/ 366141 w 417766"/>
                <a:gd name="connsiteY129" fmla="*/ 285 h 299656"/>
                <a:gd name="connsiteX130" fmla="*/ 366141 w 417766"/>
                <a:gd name="connsiteY130" fmla="*/ 285 h 299656"/>
                <a:gd name="connsiteX131" fmla="*/ 364712 w 417766"/>
                <a:gd name="connsiteY131" fmla="*/ 190 h 299656"/>
                <a:gd name="connsiteX132" fmla="*/ 364712 w 417766"/>
                <a:gd name="connsiteY132" fmla="*/ 190 h 299656"/>
                <a:gd name="connsiteX133" fmla="*/ 363284 w 417766"/>
                <a:gd name="connsiteY133" fmla="*/ 95 h 299656"/>
                <a:gd name="connsiteX134" fmla="*/ 363284 w 417766"/>
                <a:gd name="connsiteY134" fmla="*/ 95 h 299656"/>
                <a:gd name="connsiteX135" fmla="*/ 362807 w 417766"/>
                <a:gd name="connsiteY135" fmla="*/ 95 h 299656"/>
                <a:gd name="connsiteX136" fmla="*/ 360902 w 417766"/>
                <a:gd name="connsiteY136" fmla="*/ 0 h 299656"/>
                <a:gd name="connsiteX137" fmla="*/ 360426 w 417766"/>
                <a:gd name="connsiteY137" fmla="*/ 0 h 299656"/>
                <a:gd name="connsiteX138" fmla="*/ 360426 w 417766"/>
                <a:gd name="connsiteY138" fmla="*/ 0 h 299656"/>
                <a:gd name="connsiteX139" fmla="*/ 340423 w 417766"/>
                <a:gd name="connsiteY139" fmla="*/ 0 h 299656"/>
                <a:gd name="connsiteX140" fmla="*/ 57912 w 417766"/>
                <a:gd name="connsiteY140" fmla="*/ 0 h 299656"/>
                <a:gd name="connsiteX141" fmla="*/ 0 w 417766"/>
                <a:gd name="connsiteY141" fmla="*/ 57626 h 299656"/>
                <a:gd name="connsiteX142" fmla="*/ 0 w 417766"/>
                <a:gd name="connsiteY142" fmla="*/ 57626 h 299656"/>
                <a:gd name="connsiteX143" fmla="*/ 417767 w 417766"/>
                <a:gd name="connsiteY143" fmla="*/ 57626 h 299656"/>
                <a:gd name="connsiteX144" fmla="*/ 417767 w 417766"/>
                <a:gd name="connsiteY144" fmla="*/ 57626 h 299656"/>
                <a:gd name="connsiteX145" fmla="*/ 417767 w 417766"/>
                <a:gd name="connsiteY145" fmla="*/ 57626 h 29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417766" h="299656">
                  <a:moveTo>
                    <a:pt x="0" y="57626"/>
                  </a:moveTo>
                  <a:lnTo>
                    <a:pt x="0" y="77628"/>
                  </a:lnTo>
                  <a:cubicBezTo>
                    <a:pt x="0" y="109347"/>
                    <a:pt x="25908" y="135255"/>
                    <a:pt x="57626" y="135255"/>
                  </a:cubicBezTo>
                  <a:lnTo>
                    <a:pt x="201549" y="135255"/>
                  </a:lnTo>
                  <a:cubicBezTo>
                    <a:pt x="246126" y="135255"/>
                    <a:pt x="282512" y="171640"/>
                    <a:pt x="282512" y="216218"/>
                  </a:cubicBezTo>
                  <a:lnTo>
                    <a:pt x="282512" y="242030"/>
                  </a:lnTo>
                  <a:cubicBezTo>
                    <a:pt x="282512" y="273748"/>
                    <a:pt x="308420" y="299656"/>
                    <a:pt x="340138" y="299656"/>
                  </a:cubicBezTo>
                  <a:lnTo>
                    <a:pt x="360140" y="299656"/>
                  </a:lnTo>
                  <a:cubicBezTo>
                    <a:pt x="391859" y="299656"/>
                    <a:pt x="417767" y="273748"/>
                    <a:pt x="417767" y="242030"/>
                  </a:cubicBezTo>
                  <a:lnTo>
                    <a:pt x="417767" y="77628"/>
                  </a:lnTo>
                  <a:lnTo>
                    <a:pt x="417767" y="57626"/>
                  </a:lnTo>
                  <a:lnTo>
                    <a:pt x="417767" y="56102"/>
                  </a:lnTo>
                  <a:lnTo>
                    <a:pt x="417767" y="56102"/>
                  </a:lnTo>
                  <a:lnTo>
                    <a:pt x="417671" y="54673"/>
                  </a:lnTo>
                  <a:lnTo>
                    <a:pt x="417671" y="54673"/>
                  </a:lnTo>
                  <a:lnTo>
                    <a:pt x="417576" y="53244"/>
                  </a:lnTo>
                  <a:lnTo>
                    <a:pt x="417576" y="53244"/>
                  </a:lnTo>
                  <a:lnTo>
                    <a:pt x="417481" y="51816"/>
                  </a:lnTo>
                  <a:lnTo>
                    <a:pt x="417481" y="51816"/>
                  </a:lnTo>
                  <a:lnTo>
                    <a:pt x="417290" y="50387"/>
                  </a:lnTo>
                  <a:lnTo>
                    <a:pt x="417290" y="50387"/>
                  </a:lnTo>
                  <a:lnTo>
                    <a:pt x="417100" y="48958"/>
                  </a:lnTo>
                  <a:lnTo>
                    <a:pt x="417100" y="48958"/>
                  </a:lnTo>
                  <a:lnTo>
                    <a:pt x="416909" y="47530"/>
                  </a:lnTo>
                  <a:lnTo>
                    <a:pt x="416909" y="47530"/>
                  </a:lnTo>
                  <a:cubicBezTo>
                    <a:pt x="416814" y="47054"/>
                    <a:pt x="416719" y="46577"/>
                    <a:pt x="416623" y="46101"/>
                  </a:cubicBezTo>
                  <a:lnTo>
                    <a:pt x="416623" y="46101"/>
                  </a:lnTo>
                  <a:lnTo>
                    <a:pt x="416338" y="44672"/>
                  </a:lnTo>
                  <a:lnTo>
                    <a:pt x="416338" y="44672"/>
                  </a:lnTo>
                  <a:lnTo>
                    <a:pt x="415957" y="43243"/>
                  </a:lnTo>
                  <a:lnTo>
                    <a:pt x="415957" y="43243"/>
                  </a:lnTo>
                  <a:lnTo>
                    <a:pt x="415576" y="41910"/>
                  </a:lnTo>
                  <a:lnTo>
                    <a:pt x="415576" y="41910"/>
                  </a:lnTo>
                  <a:lnTo>
                    <a:pt x="415195" y="40577"/>
                  </a:lnTo>
                  <a:lnTo>
                    <a:pt x="415195" y="40577"/>
                  </a:lnTo>
                  <a:lnTo>
                    <a:pt x="414719" y="39243"/>
                  </a:lnTo>
                  <a:lnTo>
                    <a:pt x="414719" y="39243"/>
                  </a:lnTo>
                  <a:lnTo>
                    <a:pt x="414242" y="37909"/>
                  </a:lnTo>
                  <a:lnTo>
                    <a:pt x="414242" y="37909"/>
                  </a:lnTo>
                  <a:lnTo>
                    <a:pt x="413766" y="36576"/>
                  </a:lnTo>
                  <a:lnTo>
                    <a:pt x="413766" y="36576"/>
                  </a:lnTo>
                  <a:lnTo>
                    <a:pt x="413195" y="35243"/>
                  </a:lnTo>
                  <a:lnTo>
                    <a:pt x="413195" y="35243"/>
                  </a:lnTo>
                  <a:lnTo>
                    <a:pt x="412623" y="34004"/>
                  </a:lnTo>
                  <a:lnTo>
                    <a:pt x="412623" y="34004"/>
                  </a:lnTo>
                  <a:lnTo>
                    <a:pt x="412052" y="32766"/>
                  </a:lnTo>
                  <a:lnTo>
                    <a:pt x="412052" y="32766"/>
                  </a:lnTo>
                  <a:lnTo>
                    <a:pt x="411385" y="31528"/>
                  </a:lnTo>
                  <a:lnTo>
                    <a:pt x="411385" y="31528"/>
                  </a:lnTo>
                  <a:cubicBezTo>
                    <a:pt x="411194" y="31146"/>
                    <a:pt x="411004" y="30670"/>
                    <a:pt x="410718" y="30289"/>
                  </a:cubicBezTo>
                  <a:lnTo>
                    <a:pt x="410718" y="30289"/>
                  </a:lnTo>
                  <a:lnTo>
                    <a:pt x="410051" y="29051"/>
                  </a:lnTo>
                  <a:lnTo>
                    <a:pt x="410051" y="29051"/>
                  </a:lnTo>
                  <a:cubicBezTo>
                    <a:pt x="409861" y="28670"/>
                    <a:pt x="409575" y="28289"/>
                    <a:pt x="409385" y="27813"/>
                  </a:cubicBezTo>
                  <a:lnTo>
                    <a:pt x="409385" y="27813"/>
                  </a:lnTo>
                  <a:lnTo>
                    <a:pt x="408622" y="26670"/>
                  </a:lnTo>
                  <a:lnTo>
                    <a:pt x="408622" y="26670"/>
                  </a:lnTo>
                  <a:lnTo>
                    <a:pt x="407861" y="25527"/>
                  </a:lnTo>
                  <a:lnTo>
                    <a:pt x="407861" y="25527"/>
                  </a:lnTo>
                  <a:lnTo>
                    <a:pt x="407098" y="24384"/>
                  </a:lnTo>
                  <a:lnTo>
                    <a:pt x="407098" y="24384"/>
                  </a:lnTo>
                  <a:lnTo>
                    <a:pt x="406241" y="23241"/>
                  </a:lnTo>
                  <a:lnTo>
                    <a:pt x="406241" y="23241"/>
                  </a:lnTo>
                  <a:lnTo>
                    <a:pt x="405384" y="22193"/>
                  </a:lnTo>
                  <a:lnTo>
                    <a:pt x="405384" y="22193"/>
                  </a:lnTo>
                  <a:cubicBezTo>
                    <a:pt x="405098" y="21812"/>
                    <a:pt x="404813" y="21431"/>
                    <a:pt x="404527" y="21145"/>
                  </a:cubicBezTo>
                  <a:lnTo>
                    <a:pt x="404527" y="21145"/>
                  </a:lnTo>
                  <a:lnTo>
                    <a:pt x="403670" y="20098"/>
                  </a:lnTo>
                  <a:lnTo>
                    <a:pt x="403670" y="20098"/>
                  </a:lnTo>
                  <a:lnTo>
                    <a:pt x="402717" y="19050"/>
                  </a:lnTo>
                  <a:lnTo>
                    <a:pt x="402717" y="19050"/>
                  </a:lnTo>
                  <a:lnTo>
                    <a:pt x="401764" y="18002"/>
                  </a:lnTo>
                  <a:lnTo>
                    <a:pt x="401764" y="18002"/>
                  </a:lnTo>
                  <a:lnTo>
                    <a:pt x="400812" y="17050"/>
                  </a:lnTo>
                  <a:lnTo>
                    <a:pt x="400812" y="17050"/>
                  </a:lnTo>
                  <a:lnTo>
                    <a:pt x="399860" y="16097"/>
                  </a:lnTo>
                  <a:lnTo>
                    <a:pt x="399860" y="16097"/>
                  </a:lnTo>
                  <a:lnTo>
                    <a:pt x="398812" y="15144"/>
                  </a:lnTo>
                  <a:lnTo>
                    <a:pt x="398812" y="15144"/>
                  </a:lnTo>
                  <a:lnTo>
                    <a:pt x="397764" y="14192"/>
                  </a:lnTo>
                  <a:lnTo>
                    <a:pt x="397764" y="14192"/>
                  </a:lnTo>
                  <a:lnTo>
                    <a:pt x="396716" y="13335"/>
                  </a:lnTo>
                  <a:lnTo>
                    <a:pt x="396716" y="13335"/>
                  </a:lnTo>
                  <a:cubicBezTo>
                    <a:pt x="396335" y="13049"/>
                    <a:pt x="395954" y="12763"/>
                    <a:pt x="395669" y="12478"/>
                  </a:cubicBezTo>
                  <a:lnTo>
                    <a:pt x="395669" y="12478"/>
                  </a:lnTo>
                  <a:cubicBezTo>
                    <a:pt x="395288" y="12192"/>
                    <a:pt x="394906" y="11906"/>
                    <a:pt x="394621" y="11620"/>
                  </a:cubicBezTo>
                  <a:lnTo>
                    <a:pt x="394621" y="11620"/>
                  </a:lnTo>
                  <a:lnTo>
                    <a:pt x="393478" y="10763"/>
                  </a:lnTo>
                  <a:lnTo>
                    <a:pt x="393478" y="10763"/>
                  </a:lnTo>
                  <a:lnTo>
                    <a:pt x="392335" y="10001"/>
                  </a:lnTo>
                  <a:lnTo>
                    <a:pt x="392335" y="10001"/>
                  </a:lnTo>
                  <a:lnTo>
                    <a:pt x="391192" y="9239"/>
                  </a:lnTo>
                  <a:lnTo>
                    <a:pt x="391192" y="9239"/>
                  </a:lnTo>
                  <a:lnTo>
                    <a:pt x="390049" y="8477"/>
                  </a:lnTo>
                  <a:lnTo>
                    <a:pt x="390049" y="8477"/>
                  </a:lnTo>
                  <a:lnTo>
                    <a:pt x="388811" y="7811"/>
                  </a:lnTo>
                  <a:lnTo>
                    <a:pt x="388811" y="7811"/>
                  </a:lnTo>
                  <a:lnTo>
                    <a:pt x="387572" y="7144"/>
                  </a:lnTo>
                  <a:lnTo>
                    <a:pt x="387572" y="7144"/>
                  </a:lnTo>
                  <a:lnTo>
                    <a:pt x="386334" y="6477"/>
                  </a:lnTo>
                  <a:lnTo>
                    <a:pt x="386334" y="6477"/>
                  </a:lnTo>
                  <a:lnTo>
                    <a:pt x="385096" y="5810"/>
                  </a:lnTo>
                  <a:lnTo>
                    <a:pt x="385096" y="5810"/>
                  </a:lnTo>
                  <a:lnTo>
                    <a:pt x="383858" y="5239"/>
                  </a:lnTo>
                  <a:lnTo>
                    <a:pt x="383858" y="5239"/>
                  </a:lnTo>
                  <a:cubicBezTo>
                    <a:pt x="383477" y="5048"/>
                    <a:pt x="383000" y="4858"/>
                    <a:pt x="382619" y="4667"/>
                  </a:cubicBezTo>
                  <a:lnTo>
                    <a:pt x="382619" y="4667"/>
                  </a:lnTo>
                  <a:lnTo>
                    <a:pt x="381286" y="4096"/>
                  </a:lnTo>
                  <a:lnTo>
                    <a:pt x="381286" y="4096"/>
                  </a:lnTo>
                  <a:lnTo>
                    <a:pt x="379952" y="3620"/>
                  </a:lnTo>
                  <a:lnTo>
                    <a:pt x="379952" y="3620"/>
                  </a:lnTo>
                  <a:lnTo>
                    <a:pt x="378619" y="3143"/>
                  </a:lnTo>
                  <a:lnTo>
                    <a:pt x="378619" y="3143"/>
                  </a:lnTo>
                  <a:lnTo>
                    <a:pt x="377285" y="2667"/>
                  </a:lnTo>
                  <a:lnTo>
                    <a:pt x="377285" y="2667"/>
                  </a:lnTo>
                  <a:lnTo>
                    <a:pt x="375952" y="2286"/>
                  </a:lnTo>
                  <a:lnTo>
                    <a:pt x="375952" y="2286"/>
                  </a:lnTo>
                  <a:lnTo>
                    <a:pt x="374618" y="1905"/>
                  </a:lnTo>
                  <a:lnTo>
                    <a:pt x="374618" y="1905"/>
                  </a:lnTo>
                  <a:lnTo>
                    <a:pt x="373285" y="1524"/>
                  </a:lnTo>
                  <a:lnTo>
                    <a:pt x="373285" y="1524"/>
                  </a:lnTo>
                  <a:lnTo>
                    <a:pt x="371856" y="1238"/>
                  </a:lnTo>
                  <a:lnTo>
                    <a:pt x="371856" y="1238"/>
                  </a:lnTo>
                  <a:cubicBezTo>
                    <a:pt x="371380" y="1143"/>
                    <a:pt x="370904" y="1048"/>
                    <a:pt x="370427" y="952"/>
                  </a:cubicBezTo>
                  <a:lnTo>
                    <a:pt x="370427" y="952"/>
                  </a:lnTo>
                  <a:lnTo>
                    <a:pt x="368998" y="667"/>
                  </a:lnTo>
                  <a:lnTo>
                    <a:pt x="368998" y="667"/>
                  </a:lnTo>
                  <a:lnTo>
                    <a:pt x="367570" y="476"/>
                  </a:lnTo>
                  <a:lnTo>
                    <a:pt x="367570" y="476"/>
                  </a:lnTo>
                  <a:lnTo>
                    <a:pt x="366141" y="285"/>
                  </a:lnTo>
                  <a:lnTo>
                    <a:pt x="366141" y="285"/>
                  </a:lnTo>
                  <a:lnTo>
                    <a:pt x="364712" y="190"/>
                  </a:lnTo>
                  <a:lnTo>
                    <a:pt x="364712" y="190"/>
                  </a:lnTo>
                  <a:lnTo>
                    <a:pt x="363284" y="95"/>
                  </a:lnTo>
                  <a:lnTo>
                    <a:pt x="363284" y="95"/>
                  </a:lnTo>
                  <a:lnTo>
                    <a:pt x="362807" y="95"/>
                  </a:lnTo>
                  <a:cubicBezTo>
                    <a:pt x="362141" y="95"/>
                    <a:pt x="361569" y="95"/>
                    <a:pt x="360902" y="0"/>
                  </a:cubicBezTo>
                  <a:lnTo>
                    <a:pt x="360426" y="0"/>
                  </a:lnTo>
                  <a:lnTo>
                    <a:pt x="360426" y="0"/>
                  </a:lnTo>
                  <a:lnTo>
                    <a:pt x="340423" y="0"/>
                  </a:lnTo>
                  <a:lnTo>
                    <a:pt x="57912" y="0"/>
                  </a:lnTo>
                  <a:cubicBezTo>
                    <a:pt x="25908" y="0"/>
                    <a:pt x="0" y="25908"/>
                    <a:pt x="0" y="57626"/>
                  </a:cubicBezTo>
                  <a:lnTo>
                    <a:pt x="0" y="57626"/>
                  </a:lnTo>
                  <a:close/>
                  <a:moveTo>
                    <a:pt x="417767" y="57626"/>
                  </a:moveTo>
                  <a:lnTo>
                    <a:pt x="417767" y="57626"/>
                  </a:lnTo>
                  <a:lnTo>
                    <a:pt x="417767" y="57626"/>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4" name="Freeform: Shape 73">
              <a:extLst>
                <a:ext uri="{FF2B5EF4-FFF2-40B4-BE49-F238E27FC236}">
                  <a16:creationId xmlns:a16="http://schemas.microsoft.com/office/drawing/2014/main" id="{287E926B-E962-4E91-AD5B-CB7DB0BF22AA}"/>
                </a:ext>
              </a:extLst>
            </p:cNvPr>
            <p:cNvSpPr/>
            <p:nvPr/>
          </p:nvSpPr>
          <p:spPr>
            <a:xfrm>
              <a:off x="2750550" y="3676824"/>
              <a:ext cx="1739455" cy="1600200"/>
            </a:xfrm>
            <a:custGeom>
              <a:avLst/>
              <a:gdLst>
                <a:gd name="connsiteX0" fmla="*/ 476 w 1739455"/>
                <a:gd name="connsiteY0" fmla="*/ 514921 h 1600200"/>
                <a:gd name="connsiteX1" fmla="*/ 48006 w 1739455"/>
                <a:gd name="connsiteY1" fmla="*/ 442722 h 1600200"/>
                <a:gd name="connsiteX2" fmla="*/ 234791 w 1739455"/>
                <a:gd name="connsiteY2" fmla="*/ 442722 h 1600200"/>
                <a:gd name="connsiteX3" fmla="*/ 319373 w 1739455"/>
                <a:gd name="connsiteY3" fmla="*/ 508063 h 1600200"/>
                <a:gd name="connsiteX4" fmla="*/ 319373 w 1739455"/>
                <a:gd name="connsiteY4" fmla="*/ 527018 h 1600200"/>
                <a:gd name="connsiteX5" fmla="*/ 377000 w 1739455"/>
                <a:gd name="connsiteY5" fmla="*/ 584645 h 1600200"/>
                <a:gd name="connsiteX6" fmla="*/ 405098 w 1739455"/>
                <a:gd name="connsiteY6" fmla="*/ 584645 h 1600200"/>
                <a:gd name="connsiteX7" fmla="*/ 486061 w 1739455"/>
                <a:gd name="connsiteY7" fmla="*/ 665607 h 1600200"/>
                <a:gd name="connsiteX8" fmla="*/ 486061 w 1739455"/>
                <a:gd name="connsiteY8" fmla="*/ 672751 h 1600200"/>
                <a:gd name="connsiteX9" fmla="*/ 486061 w 1739455"/>
                <a:gd name="connsiteY9" fmla="*/ 674275 h 1600200"/>
                <a:gd name="connsiteX10" fmla="*/ 486061 w 1739455"/>
                <a:gd name="connsiteY10" fmla="*/ 674275 h 1600200"/>
                <a:gd name="connsiteX11" fmla="*/ 486156 w 1739455"/>
                <a:gd name="connsiteY11" fmla="*/ 675704 h 1600200"/>
                <a:gd name="connsiteX12" fmla="*/ 486156 w 1739455"/>
                <a:gd name="connsiteY12" fmla="*/ 675704 h 1600200"/>
                <a:gd name="connsiteX13" fmla="*/ 486251 w 1739455"/>
                <a:gd name="connsiteY13" fmla="*/ 677132 h 1600200"/>
                <a:gd name="connsiteX14" fmla="*/ 486251 w 1739455"/>
                <a:gd name="connsiteY14" fmla="*/ 677132 h 1600200"/>
                <a:gd name="connsiteX15" fmla="*/ 486346 w 1739455"/>
                <a:gd name="connsiteY15" fmla="*/ 678561 h 1600200"/>
                <a:gd name="connsiteX16" fmla="*/ 486346 w 1739455"/>
                <a:gd name="connsiteY16" fmla="*/ 678561 h 1600200"/>
                <a:gd name="connsiteX17" fmla="*/ 486537 w 1739455"/>
                <a:gd name="connsiteY17" fmla="*/ 679990 h 1600200"/>
                <a:gd name="connsiteX18" fmla="*/ 486537 w 1739455"/>
                <a:gd name="connsiteY18" fmla="*/ 679990 h 1600200"/>
                <a:gd name="connsiteX19" fmla="*/ 486728 w 1739455"/>
                <a:gd name="connsiteY19" fmla="*/ 681419 h 1600200"/>
                <a:gd name="connsiteX20" fmla="*/ 486728 w 1739455"/>
                <a:gd name="connsiteY20" fmla="*/ 681419 h 1600200"/>
                <a:gd name="connsiteX21" fmla="*/ 486918 w 1739455"/>
                <a:gd name="connsiteY21" fmla="*/ 682847 h 1600200"/>
                <a:gd name="connsiteX22" fmla="*/ 486918 w 1739455"/>
                <a:gd name="connsiteY22" fmla="*/ 682847 h 1600200"/>
                <a:gd name="connsiteX23" fmla="*/ 509206 w 1739455"/>
                <a:gd name="connsiteY23" fmla="*/ 718852 h 1600200"/>
                <a:gd name="connsiteX24" fmla="*/ 509206 w 1739455"/>
                <a:gd name="connsiteY24" fmla="*/ 718852 h 1600200"/>
                <a:gd name="connsiteX25" fmla="*/ 510350 w 1739455"/>
                <a:gd name="connsiteY25" fmla="*/ 719709 h 1600200"/>
                <a:gd name="connsiteX26" fmla="*/ 510350 w 1739455"/>
                <a:gd name="connsiteY26" fmla="*/ 719709 h 1600200"/>
                <a:gd name="connsiteX27" fmla="*/ 511493 w 1739455"/>
                <a:gd name="connsiteY27" fmla="*/ 720471 h 1600200"/>
                <a:gd name="connsiteX28" fmla="*/ 511493 w 1739455"/>
                <a:gd name="connsiteY28" fmla="*/ 720471 h 1600200"/>
                <a:gd name="connsiteX29" fmla="*/ 512636 w 1739455"/>
                <a:gd name="connsiteY29" fmla="*/ 721233 h 1600200"/>
                <a:gd name="connsiteX30" fmla="*/ 512636 w 1739455"/>
                <a:gd name="connsiteY30" fmla="*/ 721233 h 1600200"/>
                <a:gd name="connsiteX31" fmla="*/ 513779 w 1739455"/>
                <a:gd name="connsiteY31" fmla="*/ 721995 h 1600200"/>
                <a:gd name="connsiteX32" fmla="*/ 513779 w 1739455"/>
                <a:gd name="connsiteY32" fmla="*/ 721995 h 1600200"/>
                <a:gd name="connsiteX33" fmla="*/ 514350 w 1739455"/>
                <a:gd name="connsiteY33" fmla="*/ 722281 h 1600200"/>
                <a:gd name="connsiteX34" fmla="*/ 515684 w 1739455"/>
                <a:gd name="connsiteY34" fmla="*/ 723043 h 1600200"/>
                <a:gd name="connsiteX35" fmla="*/ 516255 w 1739455"/>
                <a:gd name="connsiteY35" fmla="*/ 723329 h 1600200"/>
                <a:gd name="connsiteX36" fmla="*/ 516255 w 1739455"/>
                <a:gd name="connsiteY36" fmla="*/ 723329 h 1600200"/>
                <a:gd name="connsiteX37" fmla="*/ 517493 w 1739455"/>
                <a:gd name="connsiteY37" fmla="*/ 723995 h 1600200"/>
                <a:gd name="connsiteX38" fmla="*/ 517493 w 1739455"/>
                <a:gd name="connsiteY38" fmla="*/ 723995 h 1600200"/>
                <a:gd name="connsiteX39" fmla="*/ 518731 w 1739455"/>
                <a:gd name="connsiteY39" fmla="*/ 724662 h 1600200"/>
                <a:gd name="connsiteX40" fmla="*/ 518731 w 1739455"/>
                <a:gd name="connsiteY40" fmla="*/ 724662 h 1600200"/>
                <a:gd name="connsiteX41" fmla="*/ 519970 w 1739455"/>
                <a:gd name="connsiteY41" fmla="*/ 725234 h 1600200"/>
                <a:gd name="connsiteX42" fmla="*/ 519970 w 1739455"/>
                <a:gd name="connsiteY42" fmla="*/ 725234 h 1600200"/>
                <a:gd name="connsiteX43" fmla="*/ 521208 w 1739455"/>
                <a:gd name="connsiteY43" fmla="*/ 725805 h 1600200"/>
                <a:gd name="connsiteX44" fmla="*/ 521208 w 1739455"/>
                <a:gd name="connsiteY44" fmla="*/ 725805 h 1600200"/>
                <a:gd name="connsiteX45" fmla="*/ 522542 w 1739455"/>
                <a:gd name="connsiteY45" fmla="*/ 726377 h 1600200"/>
                <a:gd name="connsiteX46" fmla="*/ 522542 w 1739455"/>
                <a:gd name="connsiteY46" fmla="*/ 726377 h 1600200"/>
                <a:gd name="connsiteX47" fmla="*/ 523875 w 1739455"/>
                <a:gd name="connsiteY47" fmla="*/ 726853 h 1600200"/>
                <a:gd name="connsiteX48" fmla="*/ 523875 w 1739455"/>
                <a:gd name="connsiteY48" fmla="*/ 726853 h 1600200"/>
                <a:gd name="connsiteX49" fmla="*/ 525209 w 1739455"/>
                <a:gd name="connsiteY49" fmla="*/ 727329 h 1600200"/>
                <a:gd name="connsiteX50" fmla="*/ 525209 w 1739455"/>
                <a:gd name="connsiteY50" fmla="*/ 727329 h 1600200"/>
                <a:gd name="connsiteX51" fmla="*/ 525494 w 1739455"/>
                <a:gd name="connsiteY51" fmla="*/ 727424 h 1600200"/>
                <a:gd name="connsiteX52" fmla="*/ 527590 w 1739455"/>
                <a:gd name="connsiteY52" fmla="*/ 728091 h 1600200"/>
                <a:gd name="connsiteX53" fmla="*/ 527876 w 1739455"/>
                <a:gd name="connsiteY53" fmla="*/ 728186 h 1600200"/>
                <a:gd name="connsiteX54" fmla="*/ 527876 w 1739455"/>
                <a:gd name="connsiteY54" fmla="*/ 728186 h 1600200"/>
                <a:gd name="connsiteX55" fmla="*/ 529209 w 1739455"/>
                <a:gd name="connsiteY55" fmla="*/ 728567 h 1600200"/>
                <a:gd name="connsiteX56" fmla="*/ 529209 w 1739455"/>
                <a:gd name="connsiteY56" fmla="*/ 728567 h 1600200"/>
                <a:gd name="connsiteX57" fmla="*/ 530543 w 1739455"/>
                <a:gd name="connsiteY57" fmla="*/ 728948 h 1600200"/>
                <a:gd name="connsiteX58" fmla="*/ 530543 w 1739455"/>
                <a:gd name="connsiteY58" fmla="*/ 728948 h 1600200"/>
                <a:gd name="connsiteX59" fmla="*/ 531971 w 1739455"/>
                <a:gd name="connsiteY59" fmla="*/ 729234 h 1600200"/>
                <a:gd name="connsiteX60" fmla="*/ 531971 w 1739455"/>
                <a:gd name="connsiteY60" fmla="*/ 729234 h 1600200"/>
                <a:gd name="connsiteX61" fmla="*/ 533400 w 1739455"/>
                <a:gd name="connsiteY61" fmla="*/ 729520 h 1600200"/>
                <a:gd name="connsiteX62" fmla="*/ 533400 w 1739455"/>
                <a:gd name="connsiteY62" fmla="*/ 729520 h 1600200"/>
                <a:gd name="connsiteX63" fmla="*/ 533686 w 1739455"/>
                <a:gd name="connsiteY63" fmla="*/ 729520 h 1600200"/>
                <a:gd name="connsiteX64" fmla="*/ 536067 w 1739455"/>
                <a:gd name="connsiteY64" fmla="*/ 729901 h 1600200"/>
                <a:gd name="connsiteX65" fmla="*/ 536353 w 1739455"/>
                <a:gd name="connsiteY65" fmla="*/ 729901 h 1600200"/>
                <a:gd name="connsiteX66" fmla="*/ 536353 w 1739455"/>
                <a:gd name="connsiteY66" fmla="*/ 729901 h 1600200"/>
                <a:gd name="connsiteX67" fmla="*/ 537781 w 1739455"/>
                <a:gd name="connsiteY67" fmla="*/ 730091 h 1600200"/>
                <a:gd name="connsiteX68" fmla="*/ 537781 w 1739455"/>
                <a:gd name="connsiteY68" fmla="*/ 730091 h 1600200"/>
                <a:gd name="connsiteX69" fmla="*/ 539210 w 1739455"/>
                <a:gd name="connsiteY69" fmla="*/ 730187 h 1600200"/>
                <a:gd name="connsiteX70" fmla="*/ 539210 w 1739455"/>
                <a:gd name="connsiteY70" fmla="*/ 730187 h 1600200"/>
                <a:gd name="connsiteX71" fmla="*/ 540639 w 1739455"/>
                <a:gd name="connsiteY71" fmla="*/ 730282 h 1600200"/>
                <a:gd name="connsiteX72" fmla="*/ 540639 w 1739455"/>
                <a:gd name="connsiteY72" fmla="*/ 730282 h 1600200"/>
                <a:gd name="connsiteX73" fmla="*/ 541115 w 1739455"/>
                <a:gd name="connsiteY73" fmla="*/ 730282 h 1600200"/>
                <a:gd name="connsiteX74" fmla="*/ 544259 w 1739455"/>
                <a:gd name="connsiteY74" fmla="*/ 730377 h 1600200"/>
                <a:gd name="connsiteX75" fmla="*/ 563594 w 1739455"/>
                <a:gd name="connsiteY75" fmla="*/ 730377 h 1600200"/>
                <a:gd name="connsiteX76" fmla="*/ 565880 w 1739455"/>
                <a:gd name="connsiteY76" fmla="*/ 730377 h 1600200"/>
                <a:gd name="connsiteX77" fmla="*/ 646843 w 1739455"/>
                <a:gd name="connsiteY77" fmla="*/ 811339 h 1600200"/>
                <a:gd name="connsiteX78" fmla="*/ 646843 w 1739455"/>
                <a:gd name="connsiteY78" fmla="*/ 814864 h 1600200"/>
                <a:gd name="connsiteX79" fmla="*/ 646843 w 1739455"/>
                <a:gd name="connsiteY79" fmla="*/ 816388 h 1600200"/>
                <a:gd name="connsiteX80" fmla="*/ 646843 w 1739455"/>
                <a:gd name="connsiteY80" fmla="*/ 816388 h 1600200"/>
                <a:gd name="connsiteX81" fmla="*/ 646938 w 1739455"/>
                <a:gd name="connsiteY81" fmla="*/ 817817 h 1600200"/>
                <a:gd name="connsiteX82" fmla="*/ 646938 w 1739455"/>
                <a:gd name="connsiteY82" fmla="*/ 817817 h 1600200"/>
                <a:gd name="connsiteX83" fmla="*/ 647033 w 1739455"/>
                <a:gd name="connsiteY83" fmla="*/ 819245 h 1600200"/>
                <a:gd name="connsiteX84" fmla="*/ 647033 w 1739455"/>
                <a:gd name="connsiteY84" fmla="*/ 819245 h 1600200"/>
                <a:gd name="connsiteX85" fmla="*/ 647129 w 1739455"/>
                <a:gd name="connsiteY85" fmla="*/ 820674 h 1600200"/>
                <a:gd name="connsiteX86" fmla="*/ 647129 w 1739455"/>
                <a:gd name="connsiteY86" fmla="*/ 820674 h 1600200"/>
                <a:gd name="connsiteX87" fmla="*/ 647319 w 1739455"/>
                <a:gd name="connsiteY87" fmla="*/ 822103 h 1600200"/>
                <a:gd name="connsiteX88" fmla="*/ 647319 w 1739455"/>
                <a:gd name="connsiteY88" fmla="*/ 822103 h 1600200"/>
                <a:gd name="connsiteX89" fmla="*/ 647510 w 1739455"/>
                <a:gd name="connsiteY89" fmla="*/ 823531 h 1600200"/>
                <a:gd name="connsiteX90" fmla="*/ 647510 w 1739455"/>
                <a:gd name="connsiteY90" fmla="*/ 823531 h 1600200"/>
                <a:gd name="connsiteX91" fmla="*/ 647795 w 1739455"/>
                <a:gd name="connsiteY91" fmla="*/ 824960 h 1600200"/>
                <a:gd name="connsiteX92" fmla="*/ 647795 w 1739455"/>
                <a:gd name="connsiteY92" fmla="*/ 824960 h 1600200"/>
                <a:gd name="connsiteX93" fmla="*/ 648081 w 1739455"/>
                <a:gd name="connsiteY93" fmla="*/ 826389 h 1600200"/>
                <a:gd name="connsiteX94" fmla="*/ 648081 w 1739455"/>
                <a:gd name="connsiteY94" fmla="*/ 826389 h 1600200"/>
                <a:gd name="connsiteX95" fmla="*/ 648367 w 1739455"/>
                <a:gd name="connsiteY95" fmla="*/ 827818 h 1600200"/>
                <a:gd name="connsiteX96" fmla="*/ 648367 w 1739455"/>
                <a:gd name="connsiteY96" fmla="*/ 827818 h 1600200"/>
                <a:gd name="connsiteX97" fmla="*/ 648748 w 1739455"/>
                <a:gd name="connsiteY97" fmla="*/ 829247 h 1600200"/>
                <a:gd name="connsiteX98" fmla="*/ 648748 w 1739455"/>
                <a:gd name="connsiteY98" fmla="*/ 829247 h 1600200"/>
                <a:gd name="connsiteX99" fmla="*/ 700088 w 1739455"/>
                <a:gd name="connsiteY99" fmla="*/ 872300 h 1600200"/>
                <a:gd name="connsiteX100" fmla="*/ 700088 w 1739455"/>
                <a:gd name="connsiteY100" fmla="*/ 872300 h 1600200"/>
                <a:gd name="connsiteX101" fmla="*/ 701516 w 1739455"/>
                <a:gd name="connsiteY101" fmla="*/ 872395 h 1600200"/>
                <a:gd name="connsiteX102" fmla="*/ 701516 w 1739455"/>
                <a:gd name="connsiteY102" fmla="*/ 872395 h 1600200"/>
                <a:gd name="connsiteX103" fmla="*/ 701993 w 1739455"/>
                <a:gd name="connsiteY103" fmla="*/ 872395 h 1600200"/>
                <a:gd name="connsiteX104" fmla="*/ 705136 w 1739455"/>
                <a:gd name="connsiteY104" fmla="*/ 872490 h 1600200"/>
                <a:gd name="connsiteX105" fmla="*/ 712565 w 1739455"/>
                <a:gd name="connsiteY105" fmla="*/ 872490 h 1600200"/>
                <a:gd name="connsiteX106" fmla="*/ 793528 w 1739455"/>
                <a:gd name="connsiteY106" fmla="*/ 953453 h 1600200"/>
                <a:gd name="connsiteX107" fmla="*/ 793528 w 1739455"/>
                <a:gd name="connsiteY107" fmla="*/ 956977 h 1600200"/>
                <a:gd name="connsiteX108" fmla="*/ 793528 w 1739455"/>
                <a:gd name="connsiteY108" fmla="*/ 958501 h 1600200"/>
                <a:gd name="connsiteX109" fmla="*/ 793528 w 1739455"/>
                <a:gd name="connsiteY109" fmla="*/ 958501 h 1600200"/>
                <a:gd name="connsiteX110" fmla="*/ 793623 w 1739455"/>
                <a:gd name="connsiteY110" fmla="*/ 959930 h 1600200"/>
                <a:gd name="connsiteX111" fmla="*/ 793623 w 1739455"/>
                <a:gd name="connsiteY111" fmla="*/ 959930 h 1600200"/>
                <a:gd name="connsiteX112" fmla="*/ 793718 w 1739455"/>
                <a:gd name="connsiteY112" fmla="*/ 961358 h 1600200"/>
                <a:gd name="connsiteX113" fmla="*/ 793718 w 1739455"/>
                <a:gd name="connsiteY113" fmla="*/ 961358 h 1600200"/>
                <a:gd name="connsiteX114" fmla="*/ 793813 w 1739455"/>
                <a:gd name="connsiteY114" fmla="*/ 962787 h 1600200"/>
                <a:gd name="connsiteX115" fmla="*/ 793813 w 1739455"/>
                <a:gd name="connsiteY115" fmla="*/ 962787 h 1600200"/>
                <a:gd name="connsiteX116" fmla="*/ 794004 w 1739455"/>
                <a:gd name="connsiteY116" fmla="*/ 964216 h 1600200"/>
                <a:gd name="connsiteX117" fmla="*/ 794004 w 1739455"/>
                <a:gd name="connsiteY117" fmla="*/ 964216 h 1600200"/>
                <a:gd name="connsiteX118" fmla="*/ 794195 w 1739455"/>
                <a:gd name="connsiteY118" fmla="*/ 965645 h 1600200"/>
                <a:gd name="connsiteX119" fmla="*/ 794195 w 1739455"/>
                <a:gd name="connsiteY119" fmla="*/ 965645 h 1600200"/>
                <a:gd name="connsiteX120" fmla="*/ 823151 w 1739455"/>
                <a:gd name="connsiteY120" fmla="*/ 1007269 h 1600200"/>
                <a:gd name="connsiteX121" fmla="*/ 823722 w 1739455"/>
                <a:gd name="connsiteY121" fmla="*/ 1007555 h 1600200"/>
                <a:gd name="connsiteX122" fmla="*/ 823722 w 1739455"/>
                <a:gd name="connsiteY122" fmla="*/ 1007555 h 1600200"/>
                <a:gd name="connsiteX123" fmla="*/ 824960 w 1739455"/>
                <a:gd name="connsiteY123" fmla="*/ 1008221 h 1600200"/>
                <a:gd name="connsiteX124" fmla="*/ 824960 w 1739455"/>
                <a:gd name="connsiteY124" fmla="*/ 1008221 h 1600200"/>
                <a:gd name="connsiteX125" fmla="*/ 826198 w 1739455"/>
                <a:gd name="connsiteY125" fmla="*/ 1008888 h 1600200"/>
                <a:gd name="connsiteX126" fmla="*/ 826198 w 1739455"/>
                <a:gd name="connsiteY126" fmla="*/ 1008888 h 1600200"/>
                <a:gd name="connsiteX127" fmla="*/ 827437 w 1739455"/>
                <a:gd name="connsiteY127" fmla="*/ 1009460 h 1600200"/>
                <a:gd name="connsiteX128" fmla="*/ 827437 w 1739455"/>
                <a:gd name="connsiteY128" fmla="*/ 1009460 h 1600200"/>
                <a:gd name="connsiteX129" fmla="*/ 828675 w 1739455"/>
                <a:gd name="connsiteY129" fmla="*/ 1010031 h 1600200"/>
                <a:gd name="connsiteX130" fmla="*/ 828675 w 1739455"/>
                <a:gd name="connsiteY130" fmla="*/ 1010031 h 1600200"/>
                <a:gd name="connsiteX131" fmla="*/ 830009 w 1739455"/>
                <a:gd name="connsiteY131" fmla="*/ 1010603 h 1600200"/>
                <a:gd name="connsiteX132" fmla="*/ 830009 w 1739455"/>
                <a:gd name="connsiteY132" fmla="*/ 1010603 h 1600200"/>
                <a:gd name="connsiteX133" fmla="*/ 831342 w 1739455"/>
                <a:gd name="connsiteY133" fmla="*/ 1011079 h 1600200"/>
                <a:gd name="connsiteX134" fmla="*/ 831342 w 1739455"/>
                <a:gd name="connsiteY134" fmla="*/ 1011079 h 1600200"/>
                <a:gd name="connsiteX135" fmla="*/ 832676 w 1739455"/>
                <a:gd name="connsiteY135" fmla="*/ 1011555 h 1600200"/>
                <a:gd name="connsiteX136" fmla="*/ 832676 w 1739455"/>
                <a:gd name="connsiteY136" fmla="*/ 1011555 h 1600200"/>
                <a:gd name="connsiteX137" fmla="*/ 832961 w 1739455"/>
                <a:gd name="connsiteY137" fmla="*/ 1011650 h 1600200"/>
                <a:gd name="connsiteX138" fmla="*/ 835057 w 1739455"/>
                <a:gd name="connsiteY138" fmla="*/ 1012317 h 1600200"/>
                <a:gd name="connsiteX139" fmla="*/ 835343 w 1739455"/>
                <a:gd name="connsiteY139" fmla="*/ 1012412 h 1600200"/>
                <a:gd name="connsiteX140" fmla="*/ 835343 w 1739455"/>
                <a:gd name="connsiteY140" fmla="*/ 1012412 h 1600200"/>
                <a:gd name="connsiteX141" fmla="*/ 836676 w 1739455"/>
                <a:gd name="connsiteY141" fmla="*/ 1012793 h 1600200"/>
                <a:gd name="connsiteX142" fmla="*/ 836676 w 1739455"/>
                <a:gd name="connsiteY142" fmla="*/ 1012793 h 1600200"/>
                <a:gd name="connsiteX143" fmla="*/ 838010 w 1739455"/>
                <a:gd name="connsiteY143" fmla="*/ 1013174 h 1600200"/>
                <a:gd name="connsiteX144" fmla="*/ 838010 w 1739455"/>
                <a:gd name="connsiteY144" fmla="*/ 1013174 h 1600200"/>
                <a:gd name="connsiteX145" fmla="*/ 839438 w 1739455"/>
                <a:gd name="connsiteY145" fmla="*/ 1013460 h 1600200"/>
                <a:gd name="connsiteX146" fmla="*/ 839438 w 1739455"/>
                <a:gd name="connsiteY146" fmla="*/ 1013460 h 1600200"/>
                <a:gd name="connsiteX147" fmla="*/ 840867 w 1739455"/>
                <a:gd name="connsiteY147" fmla="*/ 1013746 h 1600200"/>
                <a:gd name="connsiteX148" fmla="*/ 840867 w 1739455"/>
                <a:gd name="connsiteY148" fmla="*/ 1013746 h 1600200"/>
                <a:gd name="connsiteX149" fmla="*/ 841153 w 1739455"/>
                <a:gd name="connsiteY149" fmla="*/ 1013746 h 1600200"/>
                <a:gd name="connsiteX150" fmla="*/ 843534 w 1739455"/>
                <a:gd name="connsiteY150" fmla="*/ 1014127 h 1600200"/>
                <a:gd name="connsiteX151" fmla="*/ 843820 w 1739455"/>
                <a:gd name="connsiteY151" fmla="*/ 1014127 h 1600200"/>
                <a:gd name="connsiteX152" fmla="*/ 843820 w 1739455"/>
                <a:gd name="connsiteY152" fmla="*/ 1014127 h 1600200"/>
                <a:gd name="connsiteX153" fmla="*/ 845248 w 1739455"/>
                <a:gd name="connsiteY153" fmla="*/ 1014317 h 1600200"/>
                <a:gd name="connsiteX154" fmla="*/ 845248 w 1739455"/>
                <a:gd name="connsiteY154" fmla="*/ 1014317 h 1600200"/>
                <a:gd name="connsiteX155" fmla="*/ 846677 w 1739455"/>
                <a:gd name="connsiteY155" fmla="*/ 1014413 h 1600200"/>
                <a:gd name="connsiteX156" fmla="*/ 846677 w 1739455"/>
                <a:gd name="connsiteY156" fmla="*/ 1014413 h 1600200"/>
                <a:gd name="connsiteX157" fmla="*/ 848106 w 1739455"/>
                <a:gd name="connsiteY157" fmla="*/ 1014508 h 1600200"/>
                <a:gd name="connsiteX158" fmla="*/ 848106 w 1739455"/>
                <a:gd name="connsiteY158" fmla="*/ 1014508 h 1600200"/>
                <a:gd name="connsiteX159" fmla="*/ 848582 w 1739455"/>
                <a:gd name="connsiteY159" fmla="*/ 1014508 h 1600200"/>
                <a:gd name="connsiteX160" fmla="*/ 851726 w 1739455"/>
                <a:gd name="connsiteY160" fmla="*/ 1014603 h 1600200"/>
                <a:gd name="connsiteX161" fmla="*/ 871156 w 1739455"/>
                <a:gd name="connsiteY161" fmla="*/ 1014603 h 1600200"/>
                <a:gd name="connsiteX162" fmla="*/ 878110 w 1739455"/>
                <a:gd name="connsiteY162" fmla="*/ 1014603 h 1600200"/>
                <a:gd name="connsiteX163" fmla="*/ 959072 w 1739455"/>
                <a:gd name="connsiteY163" fmla="*/ 1095566 h 1600200"/>
                <a:gd name="connsiteX164" fmla="*/ 959072 w 1739455"/>
                <a:gd name="connsiteY164" fmla="*/ 1105376 h 1600200"/>
                <a:gd name="connsiteX165" fmla="*/ 959072 w 1739455"/>
                <a:gd name="connsiteY165" fmla="*/ 1106805 h 1600200"/>
                <a:gd name="connsiteX166" fmla="*/ 959072 w 1739455"/>
                <a:gd name="connsiteY166" fmla="*/ 1106805 h 1600200"/>
                <a:gd name="connsiteX167" fmla="*/ 959168 w 1739455"/>
                <a:gd name="connsiteY167" fmla="*/ 1108234 h 1600200"/>
                <a:gd name="connsiteX168" fmla="*/ 959168 w 1739455"/>
                <a:gd name="connsiteY168" fmla="*/ 1108234 h 1600200"/>
                <a:gd name="connsiteX169" fmla="*/ 959263 w 1739455"/>
                <a:gd name="connsiteY169" fmla="*/ 1109663 h 1600200"/>
                <a:gd name="connsiteX170" fmla="*/ 959263 w 1739455"/>
                <a:gd name="connsiteY170" fmla="*/ 1109663 h 1600200"/>
                <a:gd name="connsiteX171" fmla="*/ 959358 w 1739455"/>
                <a:gd name="connsiteY171" fmla="*/ 1111091 h 1600200"/>
                <a:gd name="connsiteX172" fmla="*/ 959358 w 1739455"/>
                <a:gd name="connsiteY172" fmla="*/ 1111091 h 1600200"/>
                <a:gd name="connsiteX173" fmla="*/ 959548 w 1739455"/>
                <a:gd name="connsiteY173" fmla="*/ 1112520 h 1600200"/>
                <a:gd name="connsiteX174" fmla="*/ 959548 w 1739455"/>
                <a:gd name="connsiteY174" fmla="*/ 1112520 h 1600200"/>
                <a:gd name="connsiteX175" fmla="*/ 959739 w 1739455"/>
                <a:gd name="connsiteY175" fmla="*/ 1113949 h 1600200"/>
                <a:gd name="connsiteX176" fmla="*/ 959739 w 1739455"/>
                <a:gd name="connsiteY176" fmla="*/ 1113949 h 1600200"/>
                <a:gd name="connsiteX177" fmla="*/ 959930 w 1739455"/>
                <a:gd name="connsiteY177" fmla="*/ 1115378 h 1600200"/>
                <a:gd name="connsiteX178" fmla="*/ 959930 w 1739455"/>
                <a:gd name="connsiteY178" fmla="*/ 1115378 h 1600200"/>
                <a:gd name="connsiteX179" fmla="*/ 960215 w 1739455"/>
                <a:gd name="connsiteY179" fmla="*/ 1116806 h 1600200"/>
                <a:gd name="connsiteX180" fmla="*/ 960215 w 1739455"/>
                <a:gd name="connsiteY180" fmla="*/ 1116806 h 1600200"/>
                <a:gd name="connsiteX181" fmla="*/ 960501 w 1739455"/>
                <a:gd name="connsiteY181" fmla="*/ 1118235 h 1600200"/>
                <a:gd name="connsiteX182" fmla="*/ 960501 w 1739455"/>
                <a:gd name="connsiteY182" fmla="*/ 1118235 h 1600200"/>
                <a:gd name="connsiteX183" fmla="*/ 960882 w 1739455"/>
                <a:gd name="connsiteY183" fmla="*/ 1119664 h 1600200"/>
                <a:gd name="connsiteX184" fmla="*/ 960882 w 1739455"/>
                <a:gd name="connsiteY184" fmla="*/ 1119664 h 1600200"/>
                <a:gd name="connsiteX185" fmla="*/ 961263 w 1739455"/>
                <a:gd name="connsiteY185" fmla="*/ 1120997 h 1600200"/>
                <a:gd name="connsiteX186" fmla="*/ 961263 w 1739455"/>
                <a:gd name="connsiteY186" fmla="*/ 1120997 h 1600200"/>
                <a:gd name="connsiteX187" fmla="*/ 961644 w 1739455"/>
                <a:gd name="connsiteY187" fmla="*/ 1122331 h 1600200"/>
                <a:gd name="connsiteX188" fmla="*/ 961644 w 1739455"/>
                <a:gd name="connsiteY188" fmla="*/ 1122331 h 1600200"/>
                <a:gd name="connsiteX189" fmla="*/ 962120 w 1739455"/>
                <a:gd name="connsiteY189" fmla="*/ 1123664 h 1600200"/>
                <a:gd name="connsiteX190" fmla="*/ 962120 w 1739455"/>
                <a:gd name="connsiteY190" fmla="*/ 1123664 h 1600200"/>
                <a:gd name="connsiteX191" fmla="*/ 962597 w 1739455"/>
                <a:gd name="connsiteY191" fmla="*/ 1124998 h 1600200"/>
                <a:gd name="connsiteX192" fmla="*/ 962597 w 1739455"/>
                <a:gd name="connsiteY192" fmla="*/ 1124998 h 1600200"/>
                <a:gd name="connsiteX193" fmla="*/ 963073 w 1739455"/>
                <a:gd name="connsiteY193" fmla="*/ 1126331 h 1600200"/>
                <a:gd name="connsiteX194" fmla="*/ 963073 w 1739455"/>
                <a:gd name="connsiteY194" fmla="*/ 1126331 h 1600200"/>
                <a:gd name="connsiteX195" fmla="*/ 963644 w 1739455"/>
                <a:gd name="connsiteY195" fmla="*/ 1127665 h 1600200"/>
                <a:gd name="connsiteX196" fmla="*/ 963644 w 1739455"/>
                <a:gd name="connsiteY196" fmla="*/ 1127665 h 1600200"/>
                <a:gd name="connsiteX197" fmla="*/ 964216 w 1739455"/>
                <a:gd name="connsiteY197" fmla="*/ 1128903 h 1600200"/>
                <a:gd name="connsiteX198" fmla="*/ 964216 w 1739455"/>
                <a:gd name="connsiteY198" fmla="*/ 1128903 h 1600200"/>
                <a:gd name="connsiteX199" fmla="*/ 964787 w 1739455"/>
                <a:gd name="connsiteY199" fmla="*/ 1130141 h 1600200"/>
                <a:gd name="connsiteX200" fmla="*/ 964787 w 1739455"/>
                <a:gd name="connsiteY200" fmla="*/ 1130141 h 1600200"/>
                <a:gd name="connsiteX201" fmla="*/ 965454 w 1739455"/>
                <a:gd name="connsiteY201" fmla="*/ 1131380 h 1600200"/>
                <a:gd name="connsiteX202" fmla="*/ 965454 w 1739455"/>
                <a:gd name="connsiteY202" fmla="*/ 1131380 h 1600200"/>
                <a:gd name="connsiteX203" fmla="*/ 966121 w 1739455"/>
                <a:gd name="connsiteY203" fmla="*/ 1132618 h 1600200"/>
                <a:gd name="connsiteX204" fmla="*/ 966121 w 1739455"/>
                <a:gd name="connsiteY204" fmla="*/ 1132618 h 1600200"/>
                <a:gd name="connsiteX205" fmla="*/ 966788 w 1739455"/>
                <a:gd name="connsiteY205" fmla="*/ 1133856 h 1600200"/>
                <a:gd name="connsiteX206" fmla="*/ 966788 w 1739455"/>
                <a:gd name="connsiteY206" fmla="*/ 1133856 h 1600200"/>
                <a:gd name="connsiteX207" fmla="*/ 967454 w 1739455"/>
                <a:gd name="connsiteY207" fmla="*/ 1135094 h 1600200"/>
                <a:gd name="connsiteX208" fmla="*/ 967454 w 1739455"/>
                <a:gd name="connsiteY208" fmla="*/ 1135094 h 1600200"/>
                <a:gd name="connsiteX209" fmla="*/ 968216 w 1739455"/>
                <a:gd name="connsiteY209" fmla="*/ 1136237 h 1600200"/>
                <a:gd name="connsiteX210" fmla="*/ 968216 w 1739455"/>
                <a:gd name="connsiteY210" fmla="*/ 1136237 h 1600200"/>
                <a:gd name="connsiteX211" fmla="*/ 968978 w 1739455"/>
                <a:gd name="connsiteY211" fmla="*/ 1137380 h 1600200"/>
                <a:gd name="connsiteX212" fmla="*/ 968978 w 1739455"/>
                <a:gd name="connsiteY212" fmla="*/ 1137380 h 1600200"/>
                <a:gd name="connsiteX213" fmla="*/ 969740 w 1739455"/>
                <a:gd name="connsiteY213" fmla="*/ 1138523 h 1600200"/>
                <a:gd name="connsiteX214" fmla="*/ 969740 w 1739455"/>
                <a:gd name="connsiteY214" fmla="*/ 1138523 h 1600200"/>
                <a:gd name="connsiteX215" fmla="*/ 970597 w 1739455"/>
                <a:gd name="connsiteY215" fmla="*/ 1139666 h 1600200"/>
                <a:gd name="connsiteX216" fmla="*/ 970597 w 1739455"/>
                <a:gd name="connsiteY216" fmla="*/ 1139666 h 1600200"/>
                <a:gd name="connsiteX217" fmla="*/ 971455 w 1739455"/>
                <a:gd name="connsiteY217" fmla="*/ 1140809 h 1600200"/>
                <a:gd name="connsiteX218" fmla="*/ 971455 w 1739455"/>
                <a:gd name="connsiteY218" fmla="*/ 1140809 h 1600200"/>
                <a:gd name="connsiteX219" fmla="*/ 972312 w 1739455"/>
                <a:gd name="connsiteY219" fmla="*/ 1141857 h 1600200"/>
                <a:gd name="connsiteX220" fmla="*/ 972312 w 1739455"/>
                <a:gd name="connsiteY220" fmla="*/ 1141857 h 1600200"/>
                <a:gd name="connsiteX221" fmla="*/ 973169 w 1739455"/>
                <a:gd name="connsiteY221" fmla="*/ 1142905 h 1600200"/>
                <a:gd name="connsiteX222" fmla="*/ 973169 w 1739455"/>
                <a:gd name="connsiteY222" fmla="*/ 1142905 h 1600200"/>
                <a:gd name="connsiteX223" fmla="*/ 974122 w 1739455"/>
                <a:gd name="connsiteY223" fmla="*/ 1143953 h 1600200"/>
                <a:gd name="connsiteX224" fmla="*/ 974122 w 1739455"/>
                <a:gd name="connsiteY224" fmla="*/ 1143953 h 1600200"/>
                <a:gd name="connsiteX225" fmla="*/ 975074 w 1739455"/>
                <a:gd name="connsiteY225" fmla="*/ 1145000 h 1600200"/>
                <a:gd name="connsiteX226" fmla="*/ 975074 w 1739455"/>
                <a:gd name="connsiteY226" fmla="*/ 1145000 h 1600200"/>
                <a:gd name="connsiteX227" fmla="*/ 976027 w 1739455"/>
                <a:gd name="connsiteY227" fmla="*/ 1145953 h 1600200"/>
                <a:gd name="connsiteX228" fmla="*/ 976027 w 1739455"/>
                <a:gd name="connsiteY228" fmla="*/ 1145953 h 1600200"/>
                <a:gd name="connsiteX229" fmla="*/ 976979 w 1739455"/>
                <a:gd name="connsiteY229" fmla="*/ 1146905 h 1600200"/>
                <a:gd name="connsiteX230" fmla="*/ 976979 w 1739455"/>
                <a:gd name="connsiteY230" fmla="*/ 1146905 h 1600200"/>
                <a:gd name="connsiteX231" fmla="*/ 978027 w 1739455"/>
                <a:gd name="connsiteY231" fmla="*/ 1147858 h 1600200"/>
                <a:gd name="connsiteX232" fmla="*/ 978027 w 1739455"/>
                <a:gd name="connsiteY232" fmla="*/ 1147858 h 1600200"/>
                <a:gd name="connsiteX233" fmla="*/ 979075 w 1739455"/>
                <a:gd name="connsiteY233" fmla="*/ 1148810 h 1600200"/>
                <a:gd name="connsiteX234" fmla="*/ 979075 w 1739455"/>
                <a:gd name="connsiteY234" fmla="*/ 1148810 h 1600200"/>
                <a:gd name="connsiteX235" fmla="*/ 980122 w 1739455"/>
                <a:gd name="connsiteY235" fmla="*/ 1149668 h 1600200"/>
                <a:gd name="connsiteX236" fmla="*/ 980122 w 1739455"/>
                <a:gd name="connsiteY236" fmla="*/ 1149668 h 1600200"/>
                <a:gd name="connsiteX237" fmla="*/ 981170 w 1739455"/>
                <a:gd name="connsiteY237" fmla="*/ 1150525 h 1600200"/>
                <a:gd name="connsiteX238" fmla="*/ 981170 w 1739455"/>
                <a:gd name="connsiteY238" fmla="*/ 1150525 h 1600200"/>
                <a:gd name="connsiteX239" fmla="*/ 982218 w 1739455"/>
                <a:gd name="connsiteY239" fmla="*/ 1151382 h 1600200"/>
                <a:gd name="connsiteX240" fmla="*/ 982218 w 1739455"/>
                <a:gd name="connsiteY240" fmla="*/ 1151382 h 1600200"/>
                <a:gd name="connsiteX241" fmla="*/ 983361 w 1739455"/>
                <a:gd name="connsiteY241" fmla="*/ 1152239 h 1600200"/>
                <a:gd name="connsiteX242" fmla="*/ 983361 w 1739455"/>
                <a:gd name="connsiteY242" fmla="*/ 1152239 h 1600200"/>
                <a:gd name="connsiteX243" fmla="*/ 984504 w 1739455"/>
                <a:gd name="connsiteY243" fmla="*/ 1153001 h 1600200"/>
                <a:gd name="connsiteX244" fmla="*/ 984504 w 1739455"/>
                <a:gd name="connsiteY244" fmla="*/ 1153001 h 1600200"/>
                <a:gd name="connsiteX245" fmla="*/ 985647 w 1739455"/>
                <a:gd name="connsiteY245" fmla="*/ 1153763 h 1600200"/>
                <a:gd name="connsiteX246" fmla="*/ 985647 w 1739455"/>
                <a:gd name="connsiteY246" fmla="*/ 1153763 h 1600200"/>
                <a:gd name="connsiteX247" fmla="*/ 986790 w 1739455"/>
                <a:gd name="connsiteY247" fmla="*/ 1154525 h 1600200"/>
                <a:gd name="connsiteX248" fmla="*/ 986790 w 1739455"/>
                <a:gd name="connsiteY248" fmla="*/ 1154525 h 1600200"/>
                <a:gd name="connsiteX249" fmla="*/ 988028 w 1739455"/>
                <a:gd name="connsiteY249" fmla="*/ 1155192 h 1600200"/>
                <a:gd name="connsiteX250" fmla="*/ 988028 w 1739455"/>
                <a:gd name="connsiteY250" fmla="*/ 1155192 h 1600200"/>
                <a:gd name="connsiteX251" fmla="*/ 989267 w 1739455"/>
                <a:gd name="connsiteY251" fmla="*/ 1155859 h 1600200"/>
                <a:gd name="connsiteX252" fmla="*/ 989267 w 1739455"/>
                <a:gd name="connsiteY252" fmla="*/ 1155859 h 1600200"/>
                <a:gd name="connsiteX253" fmla="*/ 990505 w 1739455"/>
                <a:gd name="connsiteY253" fmla="*/ 1156526 h 1600200"/>
                <a:gd name="connsiteX254" fmla="*/ 990505 w 1739455"/>
                <a:gd name="connsiteY254" fmla="*/ 1156526 h 1600200"/>
                <a:gd name="connsiteX255" fmla="*/ 991743 w 1739455"/>
                <a:gd name="connsiteY255" fmla="*/ 1157192 h 1600200"/>
                <a:gd name="connsiteX256" fmla="*/ 991743 w 1739455"/>
                <a:gd name="connsiteY256" fmla="*/ 1157192 h 1600200"/>
                <a:gd name="connsiteX257" fmla="*/ 992981 w 1739455"/>
                <a:gd name="connsiteY257" fmla="*/ 1157764 h 1600200"/>
                <a:gd name="connsiteX258" fmla="*/ 992981 w 1739455"/>
                <a:gd name="connsiteY258" fmla="*/ 1157764 h 1600200"/>
                <a:gd name="connsiteX259" fmla="*/ 994220 w 1739455"/>
                <a:gd name="connsiteY259" fmla="*/ 1158335 h 1600200"/>
                <a:gd name="connsiteX260" fmla="*/ 994220 w 1739455"/>
                <a:gd name="connsiteY260" fmla="*/ 1158335 h 1600200"/>
                <a:gd name="connsiteX261" fmla="*/ 995553 w 1739455"/>
                <a:gd name="connsiteY261" fmla="*/ 1158907 h 1600200"/>
                <a:gd name="connsiteX262" fmla="*/ 995553 w 1739455"/>
                <a:gd name="connsiteY262" fmla="*/ 1158907 h 1600200"/>
                <a:gd name="connsiteX263" fmla="*/ 996887 w 1739455"/>
                <a:gd name="connsiteY263" fmla="*/ 1159383 h 1600200"/>
                <a:gd name="connsiteX264" fmla="*/ 996887 w 1739455"/>
                <a:gd name="connsiteY264" fmla="*/ 1159383 h 1600200"/>
                <a:gd name="connsiteX265" fmla="*/ 998220 w 1739455"/>
                <a:gd name="connsiteY265" fmla="*/ 1159859 h 1600200"/>
                <a:gd name="connsiteX266" fmla="*/ 998220 w 1739455"/>
                <a:gd name="connsiteY266" fmla="*/ 1159859 h 1600200"/>
                <a:gd name="connsiteX267" fmla="*/ 999554 w 1739455"/>
                <a:gd name="connsiteY267" fmla="*/ 1160336 h 1600200"/>
                <a:gd name="connsiteX268" fmla="*/ 999554 w 1739455"/>
                <a:gd name="connsiteY268" fmla="*/ 1160336 h 1600200"/>
                <a:gd name="connsiteX269" fmla="*/ 1000887 w 1739455"/>
                <a:gd name="connsiteY269" fmla="*/ 1160717 h 1600200"/>
                <a:gd name="connsiteX270" fmla="*/ 1000887 w 1739455"/>
                <a:gd name="connsiteY270" fmla="*/ 1160717 h 1600200"/>
                <a:gd name="connsiteX271" fmla="*/ 1002221 w 1739455"/>
                <a:gd name="connsiteY271" fmla="*/ 1161098 h 1600200"/>
                <a:gd name="connsiteX272" fmla="*/ 1002221 w 1739455"/>
                <a:gd name="connsiteY272" fmla="*/ 1161098 h 1600200"/>
                <a:gd name="connsiteX273" fmla="*/ 1003554 w 1739455"/>
                <a:gd name="connsiteY273" fmla="*/ 1161479 h 1600200"/>
                <a:gd name="connsiteX274" fmla="*/ 1003554 w 1739455"/>
                <a:gd name="connsiteY274" fmla="*/ 1161479 h 1600200"/>
                <a:gd name="connsiteX275" fmla="*/ 1004983 w 1739455"/>
                <a:gd name="connsiteY275" fmla="*/ 1161764 h 1600200"/>
                <a:gd name="connsiteX276" fmla="*/ 1004983 w 1739455"/>
                <a:gd name="connsiteY276" fmla="*/ 1161764 h 1600200"/>
                <a:gd name="connsiteX277" fmla="*/ 1006412 w 1739455"/>
                <a:gd name="connsiteY277" fmla="*/ 1162050 h 1600200"/>
                <a:gd name="connsiteX278" fmla="*/ 1006412 w 1739455"/>
                <a:gd name="connsiteY278" fmla="*/ 1162050 h 1600200"/>
                <a:gd name="connsiteX279" fmla="*/ 1007840 w 1739455"/>
                <a:gd name="connsiteY279" fmla="*/ 1162336 h 1600200"/>
                <a:gd name="connsiteX280" fmla="*/ 1007840 w 1739455"/>
                <a:gd name="connsiteY280" fmla="*/ 1162336 h 1600200"/>
                <a:gd name="connsiteX281" fmla="*/ 1009269 w 1739455"/>
                <a:gd name="connsiteY281" fmla="*/ 1162526 h 1600200"/>
                <a:gd name="connsiteX282" fmla="*/ 1009269 w 1739455"/>
                <a:gd name="connsiteY282" fmla="*/ 1162526 h 1600200"/>
                <a:gd name="connsiteX283" fmla="*/ 1010698 w 1739455"/>
                <a:gd name="connsiteY283" fmla="*/ 1162717 h 1600200"/>
                <a:gd name="connsiteX284" fmla="*/ 1010698 w 1739455"/>
                <a:gd name="connsiteY284" fmla="*/ 1162717 h 1600200"/>
                <a:gd name="connsiteX285" fmla="*/ 1012127 w 1739455"/>
                <a:gd name="connsiteY285" fmla="*/ 1162812 h 1600200"/>
                <a:gd name="connsiteX286" fmla="*/ 1012127 w 1739455"/>
                <a:gd name="connsiteY286" fmla="*/ 1162812 h 1600200"/>
                <a:gd name="connsiteX287" fmla="*/ 1013555 w 1739455"/>
                <a:gd name="connsiteY287" fmla="*/ 1162907 h 1600200"/>
                <a:gd name="connsiteX288" fmla="*/ 1013555 w 1739455"/>
                <a:gd name="connsiteY288" fmla="*/ 1162907 h 1600200"/>
                <a:gd name="connsiteX289" fmla="*/ 1014031 w 1739455"/>
                <a:gd name="connsiteY289" fmla="*/ 1162907 h 1600200"/>
                <a:gd name="connsiteX290" fmla="*/ 1017175 w 1739455"/>
                <a:gd name="connsiteY290" fmla="*/ 1163003 h 1600200"/>
                <a:gd name="connsiteX291" fmla="*/ 1047560 w 1739455"/>
                <a:gd name="connsiteY291" fmla="*/ 1163003 h 1600200"/>
                <a:gd name="connsiteX292" fmla="*/ 1199483 w 1739455"/>
                <a:gd name="connsiteY292" fmla="*/ 1163003 h 1600200"/>
                <a:gd name="connsiteX293" fmla="*/ 1280446 w 1739455"/>
                <a:gd name="connsiteY293" fmla="*/ 1243965 h 1600200"/>
                <a:gd name="connsiteX294" fmla="*/ 1280446 w 1739455"/>
                <a:gd name="connsiteY294" fmla="*/ 1375886 h 1600200"/>
                <a:gd name="connsiteX295" fmla="*/ 1280446 w 1739455"/>
                <a:gd name="connsiteY295" fmla="*/ 1539431 h 1600200"/>
                <a:gd name="connsiteX296" fmla="*/ 1280446 w 1739455"/>
                <a:gd name="connsiteY296" fmla="*/ 1542574 h 1600200"/>
                <a:gd name="connsiteX297" fmla="*/ 1338072 w 1739455"/>
                <a:gd name="connsiteY297" fmla="*/ 1600200 h 1600200"/>
                <a:gd name="connsiteX298" fmla="*/ 1358075 w 1739455"/>
                <a:gd name="connsiteY298" fmla="*/ 1600200 h 1600200"/>
                <a:gd name="connsiteX299" fmla="*/ 1415701 w 1739455"/>
                <a:gd name="connsiteY299" fmla="*/ 1542574 h 1600200"/>
                <a:gd name="connsiteX300" fmla="*/ 1415701 w 1739455"/>
                <a:gd name="connsiteY300" fmla="*/ 1534477 h 1600200"/>
                <a:gd name="connsiteX301" fmla="*/ 1496663 w 1739455"/>
                <a:gd name="connsiteY301" fmla="*/ 1453515 h 1600200"/>
                <a:gd name="connsiteX302" fmla="*/ 1527239 w 1739455"/>
                <a:gd name="connsiteY302" fmla="*/ 1453515 h 1600200"/>
                <a:gd name="connsiteX303" fmla="*/ 1584865 w 1739455"/>
                <a:gd name="connsiteY303" fmla="*/ 1395889 h 1600200"/>
                <a:gd name="connsiteX304" fmla="*/ 1584865 w 1739455"/>
                <a:gd name="connsiteY304" fmla="*/ 1375886 h 1600200"/>
                <a:gd name="connsiteX305" fmla="*/ 1546765 w 1739455"/>
                <a:gd name="connsiteY305" fmla="*/ 1321689 h 1600200"/>
                <a:gd name="connsiteX306" fmla="*/ 1477518 w 1739455"/>
                <a:gd name="connsiteY306" fmla="*/ 1318070 h 1600200"/>
                <a:gd name="connsiteX307" fmla="*/ 1429988 w 1739455"/>
                <a:gd name="connsiteY307" fmla="*/ 1231487 h 1600200"/>
                <a:gd name="connsiteX308" fmla="*/ 1498759 w 1739455"/>
                <a:gd name="connsiteY308" fmla="*/ 1164527 h 1600200"/>
                <a:gd name="connsiteX309" fmla="*/ 1681829 w 1739455"/>
                <a:gd name="connsiteY309" fmla="*/ 1164527 h 1600200"/>
                <a:gd name="connsiteX310" fmla="*/ 1739456 w 1739455"/>
                <a:gd name="connsiteY310" fmla="*/ 1106900 h 1600200"/>
                <a:gd name="connsiteX311" fmla="*/ 1739456 w 1739455"/>
                <a:gd name="connsiteY311" fmla="*/ 1086898 h 1600200"/>
                <a:gd name="connsiteX312" fmla="*/ 1681829 w 1739455"/>
                <a:gd name="connsiteY312" fmla="*/ 1029272 h 1600200"/>
                <a:gd name="connsiteX313" fmla="*/ 1498854 w 1739455"/>
                <a:gd name="connsiteY313" fmla="*/ 1029272 h 1600200"/>
                <a:gd name="connsiteX314" fmla="*/ 1417892 w 1739455"/>
                <a:gd name="connsiteY314" fmla="*/ 948309 h 1600200"/>
                <a:gd name="connsiteX315" fmla="*/ 1417892 w 1739455"/>
                <a:gd name="connsiteY315" fmla="*/ 942594 h 1600200"/>
                <a:gd name="connsiteX316" fmla="*/ 1360265 w 1739455"/>
                <a:gd name="connsiteY316" fmla="*/ 884968 h 1600200"/>
                <a:gd name="connsiteX317" fmla="*/ 1186148 w 1739455"/>
                <a:gd name="connsiteY317" fmla="*/ 884968 h 1600200"/>
                <a:gd name="connsiteX318" fmla="*/ 1105186 w 1739455"/>
                <a:gd name="connsiteY318" fmla="*/ 804005 h 1600200"/>
                <a:gd name="connsiteX319" fmla="*/ 1105186 w 1739455"/>
                <a:gd name="connsiteY319" fmla="*/ 646176 h 1600200"/>
                <a:gd name="connsiteX320" fmla="*/ 1097089 w 1739455"/>
                <a:gd name="connsiteY320" fmla="*/ 616839 h 1600200"/>
                <a:gd name="connsiteX321" fmla="*/ 1096423 w 1739455"/>
                <a:gd name="connsiteY321" fmla="*/ 615696 h 1600200"/>
                <a:gd name="connsiteX322" fmla="*/ 1046417 w 1739455"/>
                <a:gd name="connsiteY322" fmla="*/ 586550 h 1600200"/>
                <a:gd name="connsiteX323" fmla="*/ 1024128 w 1739455"/>
                <a:gd name="connsiteY323" fmla="*/ 586550 h 1600200"/>
                <a:gd name="connsiteX324" fmla="*/ 943165 w 1739455"/>
                <a:gd name="connsiteY324" fmla="*/ 505587 h 1600200"/>
                <a:gd name="connsiteX325" fmla="*/ 943165 w 1739455"/>
                <a:gd name="connsiteY325" fmla="*/ 505206 h 1600200"/>
                <a:gd name="connsiteX326" fmla="*/ 885539 w 1739455"/>
                <a:gd name="connsiteY326" fmla="*/ 446818 h 1600200"/>
                <a:gd name="connsiteX327" fmla="*/ 844772 w 1739455"/>
                <a:gd name="connsiteY327" fmla="*/ 445580 h 1600200"/>
                <a:gd name="connsiteX328" fmla="*/ 795242 w 1739455"/>
                <a:gd name="connsiteY328" fmla="*/ 388525 h 1600200"/>
                <a:gd name="connsiteX329" fmla="*/ 795242 w 1739455"/>
                <a:gd name="connsiteY329" fmla="*/ 368522 h 1600200"/>
                <a:gd name="connsiteX330" fmla="*/ 852869 w 1739455"/>
                <a:gd name="connsiteY330" fmla="*/ 310896 h 1600200"/>
                <a:gd name="connsiteX331" fmla="*/ 952119 w 1739455"/>
                <a:gd name="connsiteY331" fmla="*/ 310896 h 1600200"/>
                <a:gd name="connsiteX332" fmla="*/ 951167 w 1739455"/>
                <a:gd name="connsiteY332" fmla="*/ 57626 h 1600200"/>
                <a:gd name="connsiteX333" fmla="*/ 893540 w 1739455"/>
                <a:gd name="connsiteY333" fmla="*/ 0 h 1600200"/>
                <a:gd name="connsiteX334" fmla="*/ 214598 w 1739455"/>
                <a:gd name="connsiteY334" fmla="*/ 0 h 1600200"/>
                <a:gd name="connsiteX335" fmla="*/ 157353 w 1739455"/>
                <a:gd name="connsiteY335" fmla="*/ 51149 h 1600200"/>
                <a:gd name="connsiteX336" fmla="*/ 157353 w 1739455"/>
                <a:gd name="connsiteY336" fmla="*/ 93059 h 1600200"/>
                <a:gd name="connsiteX337" fmla="*/ 99727 w 1739455"/>
                <a:gd name="connsiteY337" fmla="*/ 150686 h 1600200"/>
                <a:gd name="connsiteX338" fmla="*/ 0 w 1739455"/>
                <a:gd name="connsiteY338" fmla="*/ 150686 h 1600200"/>
                <a:gd name="connsiteX339" fmla="*/ 476 w 1739455"/>
                <a:gd name="connsiteY339" fmla="*/ 514921 h 1600200"/>
                <a:gd name="connsiteX340" fmla="*/ 476 w 1739455"/>
                <a:gd name="connsiteY340" fmla="*/ 514921 h 1600200"/>
                <a:gd name="connsiteX341" fmla="*/ 959358 w 1739455"/>
                <a:gd name="connsiteY341" fmla="*/ 1105281 h 1600200"/>
                <a:gd name="connsiteX342" fmla="*/ 959358 w 1739455"/>
                <a:gd name="connsiteY342" fmla="*/ 1105281 h 1600200"/>
                <a:gd name="connsiteX343" fmla="*/ 959358 w 1739455"/>
                <a:gd name="connsiteY343" fmla="*/ 1105281 h 1600200"/>
                <a:gd name="connsiteX344" fmla="*/ 959358 w 1739455"/>
                <a:gd name="connsiteY344" fmla="*/ 1105281 h 1600200"/>
                <a:gd name="connsiteX345" fmla="*/ 486156 w 1739455"/>
                <a:gd name="connsiteY345" fmla="*/ 672655 h 1600200"/>
                <a:gd name="connsiteX346" fmla="*/ 486156 w 1739455"/>
                <a:gd name="connsiteY346" fmla="*/ 672655 h 1600200"/>
                <a:gd name="connsiteX347" fmla="*/ 486156 w 1739455"/>
                <a:gd name="connsiteY347" fmla="*/ 672655 h 1600200"/>
                <a:gd name="connsiteX348" fmla="*/ 486156 w 1739455"/>
                <a:gd name="connsiteY348" fmla="*/ 672655 h 1600200"/>
                <a:gd name="connsiteX349" fmla="*/ 647033 w 1739455"/>
                <a:gd name="connsiteY349" fmla="*/ 814769 h 1600200"/>
                <a:gd name="connsiteX350" fmla="*/ 647033 w 1739455"/>
                <a:gd name="connsiteY350" fmla="*/ 814769 h 1600200"/>
                <a:gd name="connsiteX351" fmla="*/ 647033 w 1739455"/>
                <a:gd name="connsiteY351" fmla="*/ 814769 h 1600200"/>
                <a:gd name="connsiteX352" fmla="*/ 647033 w 1739455"/>
                <a:gd name="connsiteY352" fmla="*/ 814769 h 1600200"/>
                <a:gd name="connsiteX353" fmla="*/ 793813 w 1739455"/>
                <a:gd name="connsiteY353" fmla="*/ 956881 h 1600200"/>
                <a:gd name="connsiteX354" fmla="*/ 793813 w 1739455"/>
                <a:gd name="connsiteY354" fmla="*/ 956881 h 1600200"/>
                <a:gd name="connsiteX355" fmla="*/ 793813 w 1739455"/>
                <a:gd name="connsiteY355" fmla="*/ 956881 h 160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1739455" h="1600200">
                  <a:moveTo>
                    <a:pt x="476" y="514921"/>
                  </a:moveTo>
                  <a:cubicBezTo>
                    <a:pt x="0" y="531686"/>
                    <a:pt x="10001" y="442722"/>
                    <a:pt x="48006" y="442722"/>
                  </a:cubicBezTo>
                  <a:lnTo>
                    <a:pt x="234791" y="442722"/>
                  </a:lnTo>
                  <a:cubicBezTo>
                    <a:pt x="271939" y="443389"/>
                    <a:pt x="319373" y="430435"/>
                    <a:pt x="319373" y="508063"/>
                  </a:cubicBezTo>
                  <a:lnTo>
                    <a:pt x="319373" y="527018"/>
                  </a:lnTo>
                  <a:cubicBezTo>
                    <a:pt x="319373" y="558737"/>
                    <a:pt x="345281" y="584645"/>
                    <a:pt x="377000" y="584645"/>
                  </a:cubicBezTo>
                  <a:lnTo>
                    <a:pt x="405098" y="584645"/>
                  </a:lnTo>
                  <a:cubicBezTo>
                    <a:pt x="449675" y="584645"/>
                    <a:pt x="486061" y="621030"/>
                    <a:pt x="486061" y="665607"/>
                  </a:cubicBezTo>
                  <a:lnTo>
                    <a:pt x="486061" y="672751"/>
                  </a:lnTo>
                  <a:lnTo>
                    <a:pt x="486061" y="674275"/>
                  </a:lnTo>
                  <a:lnTo>
                    <a:pt x="486061" y="674275"/>
                  </a:lnTo>
                  <a:lnTo>
                    <a:pt x="486156" y="675704"/>
                  </a:lnTo>
                  <a:lnTo>
                    <a:pt x="486156" y="675704"/>
                  </a:lnTo>
                  <a:lnTo>
                    <a:pt x="486251" y="677132"/>
                  </a:lnTo>
                  <a:lnTo>
                    <a:pt x="486251" y="677132"/>
                  </a:lnTo>
                  <a:lnTo>
                    <a:pt x="486346" y="678561"/>
                  </a:lnTo>
                  <a:lnTo>
                    <a:pt x="486346" y="678561"/>
                  </a:lnTo>
                  <a:lnTo>
                    <a:pt x="486537" y="679990"/>
                  </a:lnTo>
                  <a:lnTo>
                    <a:pt x="486537" y="679990"/>
                  </a:lnTo>
                  <a:lnTo>
                    <a:pt x="486728" y="681419"/>
                  </a:lnTo>
                  <a:lnTo>
                    <a:pt x="486728" y="681419"/>
                  </a:lnTo>
                  <a:lnTo>
                    <a:pt x="486918" y="682847"/>
                  </a:lnTo>
                  <a:lnTo>
                    <a:pt x="486918" y="682847"/>
                  </a:lnTo>
                  <a:cubicBezTo>
                    <a:pt x="489395" y="697039"/>
                    <a:pt x="497586" y="709994"/>
                    <a:pt x="509206" y="718852"/>
                  </a:cubicBezTo>
                  <a:lnTo>
                    <a:pt x="509206" y="718852"/>
                  </a:lnTo>
                  <a:lnTo>
                    <a:pt x="510350" y="719709"/>
                  </a:lnTo>
                  <a:lnTo>
                    <a:pt x="510350" y="719709"/>
                  </a:lnTo>
                  <a:lnTo>
                    <a:pt x="511493" y="720471"/>
                  </a:lnTo>
                  <a:lnTo>
                    <a:pt x="511493" y="720471"/>
                  </a:lnTo>
                  <a:lnTo>
                    <a:pt x="512636" y="721233"/>
                  </a:lnTo>
                  <a:lnTo>
                    <a:pt x="512636" y="721233"/>
                  </a:lnTo>
                  <a:lnTo>
                    <a:pt x="513779" y="721995"/>
                  </a:lnTo>
                  <a:lnTo>
                    <a:pt x="513779" y="721995"/>
                  </a:lnTo>
                  <a:lnTo>
                    <a:pt x="514350" y="722281"/>
                  </a:lnTo>
                  <a:cubicBezTo>
                    <a:pt x="514826" y="722567"/>
                    <a:pt x="515207" y="722757"/>
                    <a:pt x="515684" y="723043"/>
                  </a:cubicBezTo>
                  <a:lnTo>
                    <a:pt x="516255" y="723329"/>
                  </a:lnTo>
                  <a:lnTo>
                    <a:pt x="516255" y="723329"/>
                  </a:lnTo>
                  <a:lnTo>
                    <a:pt x="517493" y="723995"/>
                  </a:lnTo>
                  <a:lnTo>
                    <a:pt x="517493" y="723995"/>
                  </a:lnTo>
                  <a:lnTo>
                    <a:pt x="518731" y="724662"/>
                  </a:lnTo>
                  <a:lnTo>
                    <a:pt x="518731" y="724662"/>
                  </a:lnTo>
                  <a:lnTo>
                    <a:pt x="519970" y="725234"/>
                  </a:lnTo>
                  <a:lnTo>
                    <a:pt x="519970" y="725234"/>
                  </a:lnTo>
                  <a:cubicBezTo>
                    <a:pt x="520351" y="725424"/>
                    <a:pt x="520827" y="725614"/>
                    <a:pt x="521208" y="725805"/>
                  </a:cubicBezTo>
                  <a:lnTo>
                    <a:pt x="521208" y="725805"/>
                  </a:lnTo>
                  <a:lnTo>
                    <a:pt x="522542" y="726377"/>
                  </a:lnTo>
                  <a:lnTo>
                    <a:pt x="522542" y="726377"/>
                  </a:lnTo>
                  <a:lnTo>
                    <a:pt x="523875" y="726853"/>
                  </a:lnTo>
                  <a:lnTo>
                    <a:pt x="523875" y="726853"/>
                  </a:lnTo>
                  <a:lnTo>
                    <a:pt x="525209" y="727329"/>
                  </a:lnTo>
                  <a:lnTo>
                    <a:pt x="525209" y="727329"/>
                  </a:lnTo>
                  <a:lnTo>
                    <a:pt x="525494" y="727424"/>
                  </a:lnTo>
                  <a:cubicBezTo>
                    <a:pt x="526256" y="727615"/>
                    <a:pt x="526828" y="727805"/>
                    <a:pt x="527590" y="728091"/>
                  </a:cubicBezTo>
                  <a:lnTo>
                    <a:pt x="527876" y="728186"/>
                  </a:lnTo>
                  <a:lnTo>
                    <a:pt x="527876" y="728186"/>
                  </a:lnTo>
                  <a:lnTo>
                    <a:pt x="529209" y="728567"/>
                  </a:lnTo>
                  <a:lnTo>
                    <a:pt x="529209" y="728567"/>
                  </a:lnTo>
                  <a:lnTo>
                    <a:pt x="530543" y="728948"/>
                  </a:lnTo>
                  <a:lnTo>
                    <a:pt x="530543" y="728948"/>
                  </a:lnTo>
                  <a:lnTo>
                    <a:pt x="531971" y="729234"/>
                  </a:lnTo>
                  <a:lnTo>
                    <a:pt x="531971" y="729234"/>
                  </a:lnTo>
                  <a:cubicBezTo>
                    <a:pt x="532447" y="729329"/>
                    <a:pt x="532924" y="729425"/>
                    <a:pt x="533400" y="729520"/>
                  </a:cubicBezTo>
                  <a:lnTo>
                    <a:pt x="533400" y="729520"/>
                  </a:lnTo>
                  <a:lnTo>
                    <a:pt x="533686" y="729520"/>
                  </a:lnTo>
                  <a:cubicBezTo>
                    <a:pt x="534543" y="729615"/>
                    <a:pt x="535210" y="729805"/>
                    <a:pt x="536067" y="729901"/>
                  </a:cubicBezTo>
                  <a:lnTo>
                    <a:pt x="536353" y="729901"/>
                  </a:lnTo>
                  <a:lnTo>
                    <a:pt x="536353" y="729901"/>
                  </a:lnTo>
                  <a:lnTo>
                    <a:pt x="537781" y="730091"/>
                  </a:lnTo>
                  <a:lnTo>
                    <a:pt x="537781" y="730091"/>
                  </a:lnTo>
                  <a:lnTo>
                    <a:pt x="539210" y="730187"/>
                  </a:lnTo>
                  <a:lnTo>
                    <a:pt x="539210" y="730187"/>
                  </a:lnTo>
                  <a:lnTo>
                    <a:pt x="540639" y="730282"/>
                  </a:lnTo>
                  <a:lnTo>
                    <a:pt x="540639" y="730282"/>
                  </a:lnTo>
                  <a:lnTo>
                    <a:pt x="541115" y="730282"/>
                  </a:lnTo>
                  <a:cubicBezTo>
                    <a:pt x="542258" y="730282"/>
                    <a:pt x="543115" y="730377"/>
                    <a:pt x="544259" y="730377"/>
                  </a:cubicBezTo>
                  <a:lnTo>
                    <a:pt x="563594" y="730377"/>
                  </a:lnTo>
                  <a:lnTo>
                    <a:pt x="565880" y="730377"/>
                  </a:lnTo>
                  <a:cubicBezTo>
                    <a:pt x="610457" y="730377"/>
                    <a:pt x="646843" y="766763"/>
                    <a:pt x="646843" y="811339"/>
                  </a:cubicBezTo>
                  <a:lnTo>
                    <a:pt x="646843" y="814864"/>
                  </a:lnTo>
                  <a:lnTo>
                    <a:pt x="646843" y="816388"/>
                  </a:lnTo>
                  <a:lnTo>
                    <a:pt x="646843" y="816388"/>
                  </a:lnTo>
                  <a:lnTo>
                    <a:pt x="646938" y="817817"/>
                  </a:lnTo>
                  <a:lnTo>
                    <a:pt x="646938" y="817817"/>
                  </a:lnTo>
                  <a:lnTo>
                    <a:pt x="647033" y="819245"/>
                  </a:lnTo>
                  <a:lnTo>
                    <a:pt x="647033" y="819245"/>
                  </a:lnTo>
                  <a:lnTo>
                    <a:pt x="647129" y="820674"/>
                  </a:lnTo>
                  <a:lnTo>
                    <a:pt x="647129" y="820674"/>
                  </a:lnTo>
                  <a:lnTo>
                    <a:pt x="647319" y="822103"/>
                  </a:lnTo>
                  <a:lnTo>
                    <a:pt x="647319" y="822103"/>
                  </a:lnTo>
                  <a:lnTo>
                    <a:pt x="647510" y="823531"/>
                  </a:lnTo>
                  <a:lnTo>
                    <a:pt x="647510" y="823531"/>
                  </a:lnTo>
                  <a:lnTo>
                    <a:pt x="647795" y="824960"/>
                  </a:lnTo>
                  <a:lnTo>
                    <a:pt x="647795" y="824960"/>
                  </a:lnTo>
                  <a:cubicBezTo>
                    <a:pt x="647890" y="825437"/>
                    <a:pt x="647986" y="825913"/>
                    <a:pt x="648081" y="826389"/>
                  </a:cubicBezTo>
                  <a:lnTo>
                    <a:pt x="648081" y="826389"/>
                  </a:lnTo>
                  <a:lnTo>
                    <a:pt x="648367" y="827818"/>
                  </a:lnTo>
                  <a:lnTo>
                    <a:pt x="648367" y="827818"/>
                  </a:lnTo>
                  <a:lnTo>
                    <a:pt x="648748" y="829247"/>
                  </a:lnTo>
                  <a:lnTo>
                    <a:pt x="648748" y="829247"/>
                  </a:lnTo>
                  <a:cubicBezTo>
                    <a:pt x="654939" y="852392"/>
                    <a:pt x="675227" y="870204"/>
                    <a:pt x="700088" y="872300"/>
                  </a:cubicBezTo>
                  <a:lnTo>
                    <a:pt x="700088" y="872300"/>
                  </a:lnTo>
                  <a:lnTo>
                    <a:pt x="701516" y="872395"/>
                  </a:lnTo>
                  <a:lnTo>
                    <a:pt x="701516" y="872395"/>
                  </a:lnTo>
                  <a:lnTo>
                    <a:pt x="701993" y="872395"/>
                  </a:lnTo>
                  <a:cubicBezTo>
                    <a:pt x="703136" y="872395"/>
                    <a:pt x="703993" y="872490"/>
                    <a:pt x="705136" y="872490"/>
                  </a:cubicBezTo>
                  <a:lnTo>
                    <a:pt x="712565" y="872490"/>
                  </a:lnTo>
                  <a:cubicBezTo>
                    <a:pt x="757142" y="872490"/>
                    <a:pt x="793528" y="908876"/>
                    <a:pt x="793528" y="953453"/>
                  </a:cubicBezTo>
                  <a:lnTo>
                    <a:pt x="793528" y="956977"/>
                  </a:lnTo>
                  <a:lnTo>
                    <a:pt x="793528" y="958501"/>
                  </a:lnTo>
                  <a:lnTo>
                    <a:pt x="793528" y="958501"/>
                  </a:lnTo>
                  <a:lnTo>
                    <a:pt x="793623" y="959930"/>
                  </a:lnTo>
                  <a:lnTo>
                    <a:pt x="793623" y="959930"/>
                  </a:lnTo>
                  <a:lnTo>
                    <a:pt x="793718" y="961358"/>
                  </a:lnTo>
                  <a:lnTo>
                    <a:pt x="793718" y="961358"/>
                  </a:lnTo>
                  <a:lnTo>
                    <a:pt x="793813" y="962787"/>
                  </a:lnTo>
                  <a:lnTo>
                    <a:pt x="793813" y="962787"/>
                  </a:lnTo>
                  <a:lnTo>
                    <a:pt x="794004" y="964216"/>
                  </a:lnTo>
                  <a:lnTo>
                    <a:pt x="794004" y="964216"/>
                  </a:lnTo>
                  <a:lnTo>
                    <a:pt x="794195" y="965645"/>
                  </a:lnTo>
                  <a:lnTo>
                    <a:pt x="794195" y="965645"/>
                  </a:lnTo>
                  <a:cubicBezTo>
                    <a:pt x="797147" y="983361"/>
                    <a:pt x="807530" y="998315"/>
                    <a:pt x="823151" y="1007269"/>
                  </a:cubicBezTo>
                  <a:lnTo>
                    <a:pt x="823722" y="1007555"/>
                  </a:lnTo>
                  <a:lnTo>
                    <a:pt x="823722" y="1007555"/>
                  </a:lnTo>
                  <a:lnTo>
                    <a:pt x="824960" y="1008221"/>
                  </a:lnTo>
                  <a:lnTo>
                    <a:pt x="824960" y="1008221"/>
                  </a:lnTo>
                  <a:lnTo>
                    <a:pt x="826198" y="1008888"/>
                  </a:lnTo>
                  <a:lnTo>
                    <a:pt x="826198" y="1008888"/>
                  </a:lnTo>
                  <a:lnTo>
                    <a:pt x="827437" y="1009460"/>
                  </a:lnTo>
                  <a:lnTo>
                    <a:pt x="827437" y="1009460"/>
                  </a:lnTo>
                  <a:cubicBezTo>
                    <a:pt x="827818" y="1009650"/>
                    <a:pt x="828294" y="1009841"/>
                    <a:pt x="828675" y="1010031"/>
                  </a:cubicBezTo>
                  <a:lnTo>
                    <a:pt x="828675" y="1010031"/>
                  </a:lnTo>
                  <a:lnTo>
                    <a:pt x="830009" y="1010603"/>
                  </a:lnTo>
                  <a:lnTo>
                    <a:pt x="830009" y="1010603"/>
                  </a:lnTo>
                  <a:lnTo>
                    <a:pt x="831342" y="1011079"/>
                  </a:lnTo>
                  <a:lnTo>
                    <a:pt x="831342" y="1011079"/>
                  </a:lnTo>
                  <a:lnTo>
                    <a:pt x="832676" y="1011555"/>
                  </a:lnTo>
                  <a:lnTo>
                    <a:pt x="832676" y="1011555"/>
                  </a:lnTo>
                  <a:lnTo>
                    <a:pt x="832961" y="1011650"/>
                  </a:lnTo>
                  <a:cubicBezTo>
                    <a:pt x="833723" y="1011841"/>
                    <a:pt x="834295" y="1012031"/>
                    <a:pt x="835057" y="1012317"/>
                  </a:cubicBezTo>
                  <a:lnTo>
                    <a:pt x="835343" y="1012412"/>
                  </a:lnTo>
                  <a:lnTo>
                    <a:pt x="835343" y="1012412"/>
                  </a:lnTo>
                  <a:lnTo>
                    <a:pt x="836676" y="1012793"/>
                  </a:lnTo>
                  <a:lnTo>
                    <a:pt x="836676" y="1012793"/>
                  </a:lnTo>
                  <a:lnTo>
                    <a:pt x="838010" y="1013174"/>
                  </a:lnTo>
                  <a:lnTo>
                    <a:pt x="838010" y="1013174"/>
                  </a:lnTo>
                  <a:lnTo>
                    <a:pt x="839438" y="1013460"/>
                  </a:lnTo>
                  <a:lnTo>
                    <a:pt x="839438" y="1013460"/>
                  </a:lnTo>
                  <a:cubicBezTo>
                    <a:pt x="839914" y="1013555"/>
                    <a:pt x="840391" y="1013651"/>
                    <a:pt x="840867" y="1013746"/>
                  </a:cubicBezTo>
                  <a:lnTo>
                    <a:pt x="840867" y="1013746"/>
                  </a:lnTo>
                  <a:lnTo>
                    <a:pt x="841153" y="1013746"/>
                  </a:lnTo>
                  <a:cubicBezTo>
                    <a:pt x="842010" y="1013841"/>
                    <a:pt x="842677" y="1014031"/>
                    <a:pt x="843534" y="1014127"/>
                  </a:cubicBezTo>
                  <a:lnTo>
                    <a:pt x="843820" y="1014127"/>
                  </a:lnTo>
                  <a:lnTo>
                    <a:pt x="843820" y="1014127"/>
                  </a:lnTo>
                  <a:lnTo>
                    <a:pt x="845248" y="1014317"/>
                  </a:lnTo>
                  <a:lnTo>
                    <a:pt x="845248" y="1014317"/>
                  </a:lnTo>
                  <a:lnTo>
                    <a:pt x="846677" y="1014413"/>
                  </a:lnTo>
                  <a:lnTo>
                    <a:pt x="846677" y="1014413"/>
                  </a:lnTo>
                  <a:lnTo>
                    <a:pt x="848106" y="1014508"/>
                  </a:lnTo>
                  <a:lnTo>
                    <a:pt x="848106" y="1014508"/>
                  </a:lnTo>
                  <a:lnTo>
                    <a:pt x="848582" y="1014508"/>
                  </a:lnTo>
                  <a:cubicBezTo>
                    <a:pt x="849725" y="1014508"/>
                    <a:pt x="850583" y="1014603"/>
                    <a:pt x="851726" y="1014603"/>
                  </a:cubicBezTo>
                  <a:lnTo>
                    <a:pt x="871156" y="1014603"/>
                  </a:lnTo>
                  <a:lnTo>
                    <a:pt x="878110" y="1014603"/>
                  </a:lnTo>
                  <a:cubicBezTo>
                    <a:pt x="922687" y="1014603"/>
                    <a:pt x="959072" y="1050989"/>
                    <a:pt x="959072" y="1095566"/>
                  </a:cubicBezTo>
                  <a:lnTo>
                    <a:pt x="959072" y="1105376"/>
                  </a:lnTo>
                  <a:lnTo>
                    <a:pt x="959072" y="1106805"/>
                  </a:lnTo>
                  <a:lnTo>
                    <a:pt x="959072" y="1106805"/>
                  </a:lnTo>
                  <a:lnTo>
                    <a:pt x="959168" y="1108234"/>
                  </a:lnTo>
                  <a:lnTo>
                    <a:pt x="959168" y="1108234"/>
                  </a:lnTo>
                  <a:lnTo>
                    <a:pt x="959263" y="1109663"/>
                  </a:lnTo>
                  <a:lnTo>
                    <a:pt x="959263" y="1109663"/>
                  </a:lnTo>
                  <a:lnTo>
                    <a:pt x="959358" y="1111091"/>
                  </a:lnTo>
                  <a:lnTo>
                    <a:pt x="959358" y="1111091"/>
                  </a:lnTo>
                  <a:lnTo>
                    <a:pt x="959548" y="1112520"/>
                  </a:lnTo>
                  <a:lnTo>
                    <a:pt x="959548" y="1112520"/>
                  </a:lnTo>
                  <a:lnTo>
                    <a:pt x="959739" y="1113949"/>
                  </a:lnTo>
                  <a:lnTo>
                    <a:pt x="959739" y="1113949"/>
                  </a:lnTo>
                  <a:lnTo>
                    <a:pt x="959930" y="1115378"/>
                  </a:lnTo>
                  <a:lnTo>
                    <a:pt x="959930" y="1115378"/>
                  </a:lnTo>
                  <a:cubicBezTo>
                    <a:pt x="960025" y="1115854"/>
                    <a:pt x="960120" y="1116330"/>
                    <a:pt x="960215" y="1116806"/>
                  </a:cubicBezTo>
                  <a:lnTo>
                    <a:pt x="960215" y="1116806"/>
                  </a:lnTo>
                  <a:lnTo>
                    <a:pt x="960501" y="1118235"/>
                  </a:lnTo>
                  <a:lnTo>
                    <a:pt x="960501" y="1118235"/>
                  </a:lnTo>
                  <a:lnTo>
                    <a:pt x="960882" y="1119664"/>
                  </a:lnTo>
                  <a:lnTo>
                    <a:pt x="960882" y="1119664"/>
                  </a:lnTo>
                  <a:lnTo>
                    <a:pt x="961263" y="1120997"/>
                  </a:lnTo>
                  <a:lnTo>
                    <a:pt x="961263" y="1120997"/>
                  </a:lnTo>
                  <a:lnTo>
                    <a:pt x="961644" y="1122331"/>
                  </a:lnTo>
                  <a:lnTo>
                    <a:pt x="961644" y="1122331"/>
                  </a:lnTo>
                  <a:lnTo>
                    <a:pt x="962120" y="1123664"/>
                  </a:lnTo>
                  <a:lnTo>
                    <a:pt x="962120" y="1123664"/>
                  </a:lnTo>
                  <a:lnTo>
                    <a:pt x="962597" y="1124998"/>
                  </a:lnTo>
                  <a:lnTo>
                    <a:pt x="962597" y="1124998"/>
                  </a:lnTo>
                  <a:lnTo>
                    <a:pt x="963073" y="1126331"/>
                  </a:lnTo>
                  <a:lnTo>
                    <a:pt x="963073" y="1126331"/>
                  </a:lnTo>
                  <a:lnTo>
                    <a:pt x="963644" y="1127665"/>
                  </a:lnTo>
                  <a:lnTo>
                    <a:pt x="963644" y="1127665"/>
                  </a:lnTo>
                  <a:lnTo>
                    <a:pt x="964216" y="1128903"/>
                  </a:lnTo>
                  <a:lnTo>
                    <a:pt x="964216" y="1128903"/>
                  </a:lnTo>
                  <a:lnTo>
                    <a:pt x="964787" y="1130141"/>
                  </a:lnTo>
                  <a:lnTo>
                    <a:pt x="964787" y="1130141"/>
                  </a:lnTo>
                  <a:lnTo>
                    <a:pt x="965454" y="1131380"/>
                  </a:lnTo>
                  <a:lnTo>
                    <a:pt x="965454" y="1131380"/>
                  </a:lnTo>
                  <a:cubicBezTo>
                    <a:pt x="965645" y="1131761"/>
                    <a:pt x="965835" y="1132237"/>
                    <a:pt x="966121" y="1132618"/>
                  </a:cubicBezTo>
                  <a:lnTo>
                    <a:pt x="966121" y="1132618"/>
                  </a:lnTo>
                  <a:lnTo>
                    <a:pt x="966788" y="1133856"/>
                  </a:lnTo>
                  <a:lnTo>
                    <a:pt x="966788" y="1133856"/>
                  </a:lnTo>
                  <a:cubicBezTo>
                    <a:pt x="966978" y="1134237"/>
                    <a:pt x="967264" y="1134618"/>
                    <a:pt x="967454" y="1135094"/>
                  </a:cubicBezTo>
                  <a:lnTo>
                    <a:pt x="967454" y="1135094"/>
                  </a:lnTo>
                  <a:lnTo>
                    <a:pt x="968216" y="1136237"/>
                  </a:lnTo>
                  <a:lnTo>
                    <a:pt x="968216" y="1136237"/>
                  </a:lnTo>
                  <a:lnTo>
                    <a:pt x="968978" y="1137380"/>
                  </a:lnTo>
                  <a:lnTo>
                    <a:pt x="968978" y="1137380"/>
                  </a:lnTo>
                  <a:lnTo>
                    <a:pt x="969740" y="1138523"/>
                  </a:lnTo>
                  <a:lnTo>
                    <a:pt x="969740" y="1138523"/>
                  </a:lnTo>
                  <a:lnTo>
                    <a:pt x="970597" y="1139666"/>
                  </a:lnTo>
                  <a:lnTo>
                    <a:pt x="970597" y="1139666"/>
                  </a:lnTo>
                  <a:lnTo>
                    <a:pt x="971455" y="1140809"/>
                  </a:lnTo>
                  <a:lnTo>
                    <a:pt x="971455" y="1140809"/>
                  </a:lnTo>
                  <a:cubicBezTo>
                    <a:pt x="971740" y="1141190"/>
                    <a:pt x="972026" y="1141571"/>
                    <a:pt x="972312" y="1141857"/>
                  </a:cubicBezTo>
                  <a:lnTo>
                    <a:pt x="972312" y="1141857"/>
                  </a:lnTo>
                  <a:lnTo>
                    <a:pt x="973169" y="1142905"/>
                  </a:lnTo>
                  <a:lnTo>
                    <a:pt x="973169" y="1142905"/>
                  </a:lnTo>
                  <a:lnTo>
                    <a:pt x="974122" y="1143953"/>
                  </a:lnTo>
                  <a:lnTo>
                    <a:pt x="974122" y="1143953"/>
                  </a:lnTo>
                  <a:lnTo>
                    <a:pt x="975074" y="1145000"/>
                  </a:lnTo>
                  <a:lnTo>
                    <a:pt x="975074" y="1145000"/>
                  </a:lnTo>
                  <a:lnTo>
                    <a:pt x="976027" y="1145953"/>
                  </a:lnTo>
                  <a:lnTo>
                    <a:pt x="976027" y="1145953"/>
                  </a:lnTo>
                  <a:lnTo>
                    <a:pt x="976979" y="1146905"/>
                  </a:lnTo>
                  <a:lnTo>
                    <a:pt x="976979" y="1146905"/>
                  </a:lnTo>
                  <a:lnTo>
                    <a:pt x="978027" y="1147858"/>
                  </a:lnTo>
                  <a:lnTo>
                    <a:pt x="978027" y="1147858"/>
                  </a:lnTo>
                  <a:lnTo>
                    <a:pt x="979075" y="1148810"/>
                  </a:lnTo>
                  <a:lnTo>
                    <a:pt x="979075" y="1148810"/>
                  </a:lnTo>
                  <a:lnTo>
                    <a:pt x="980122" y="1149668"/>
                  </a:lnTo>
                  <a:lnTo>
                    <a:pt x="980122" y="1149668"/>
                  </a:lnTo>
                  <a:cubicBezTo>
                    <a:pt x="980504" y="1149953"/>
                    <a:pt x="980885" y="1150239"/>
                    <a:pt x="981170" y="1150525"/>
                  </a:cubicBezTo>
                  <a:lnTo>
                    <a:pt x="981170" y="1150525"/>
                  </a:lnTo>
                  <a:cubicBezTo>
                    <a:pt x="981551" y="1150811"/>
                    <a:pt x="981932" y="1151096"/>
                    <a:pt x="982218" y="1151382"/>
                  </a:cubicBezTo>
                  <a:lnTo>
                    <a:pt x="982218" y="1151382"/>
                  </a:lnTo>
                  <a:lnTo>
                    <a:pt x="983361" y="1152239"/>
                  </a:lnTo>
                  <a:lnTo>
                    <a:pt x="983361" y="1152239"/>
                  </a:lnTo>
                  <a:lnTo>
                    <a:pt x="984504" y="1153001"/>
                  </a:lnTo>
                  <a:lnTo>
                    <a:pt x="984504" y="1153001"/>
                  </a:lnTo>
                  <a:lnTo>
                    <a:pt x="985647" y="1153763"/>
                  </a:lnTo>
                  <a:lnTo>
                    <a:pt x="985647" y="1153763"/>
                  </a:lnTo>
                  <a:lnTo>
                    <a:pt x="986790" y="1154525"/>
                  </a:lnTo>
                  <a:lnTo>
                    <a:pt x="986790" y="1154525"/>
                  </a:lnTo>
                  <a:lnTo>
                    <a:pt x="988028" y="1155192"/>
                  </a:lnTo>
                  <a:lnTo>
                    <a:pt x="988028" y="1155192"/>
                  </a:lnTo>
                  <a:lnTo>
                    <a:pt x="989267" y="1155859"/>
                  </a:lnTo>
                  <a:lnTo>
                    <a:pt x="989267" y="1155859"/>
                  </a:lnTo>
                  <a:lnTo>
                    <a:pt x="990505" y="1156526"/>
                  </a:lnTo>
                  <a:lnTo>
                    <a:pt x="990505" y="1156526"/>
                  </a:lnTo>
                  <a:lnTo>
                    <a:pt x="991743" y="1157192"/>
                  </a:lnTo>
                  <a:lnTo>
                    <a:pt x="991743" y="1157192"/>
                  </a:lnTo>
                  <a:lnTo>
                    <a:pt x="992981" y="1157764"/>
                  </a:lnTo>
                  <a:lnTo>
                    <a:pt x="992981" y="1157764"/>
                  </a:lnTo>
                  <a:cubicBezTo>
                    <a:pt x="993362" y="1157954"/>
                    <a:pt x="993838" y="1158145"/>
                    <a:pt x="994220" y="1158335"/>
                  </a:cubicBezTo>
                  <a:lnTo>
                    <a:pt x="994220" y="1158335"/>
                  </a:lnTo>
                  <a:lnTo>
                    <a:pt x="995553" y="1158907"/>
                  </a:lnTo>
                  <a:lnTo>
                    <a:pt x="995553" y="1158907"/>
                  </a:lnTo>
                  <a:lnTo>
                    <a:pt x="996887" y="1159383"/>
                  </a:lnTo>
                  <a:lnTo>
                    <a:pt x="996887" y="1159383"/>
                  </a:lnTo>
                  <a:lnTo>
                    <a:pt x="998220" y="1159859"/>
                  </a:lnTo>
                  <a:lnTo>
                    <a:pt x="998220" y="1159859"/>
                  </a:lnTo>
                  <a:lnTo>
                    <a:pt x="999554" y="1160336"/>
                  </a:lnTo>
                  <a:lnTo>
                    <a:pt x="999554" y="1160336"/>
                  </a:lnTo>
                  <a:lnTo>
                    <a:pt x="1000887" y="1160717"/>
                  </a:lnTo>
                  <a:lnTo>
                    <a:pt x="1000887" y="1160717"/>
                  </a:lnTo>
                  <a:lnTo>
                    <a:pt x="1002221" y="1161098"/>
                  </a:lnTo>
                  <a:lnTo>
                    <a:pt x="1002221" y="1161098"/>
                  </a:lnTo>
                  <a:lnTo>
                    <a:pt x="1003554" y="1161479"/>
                  </a:lnTo>
                  <a:lnTo>
                    <a:pt x="1003554" y="1161479"/>
                  </a:lnTo>
                  <a:lnTo>
                    <a:pt x="1004983" y="1161764"/>
                  </a:lnTo>
                  <a:lnTo>
                    <a:pt x="1004983" y="1161764"/>
                  </a:lnTo>
                  <a:cubicBezTo>
                    <a:pt x="1005459" y="1161860"/>
                    <a:pt x="1005935" y="1161955"/>
                    <a:pt x="1006412" y="1162050"/>
                  </a:cubicBezTo>
                  <a:lnTo>
                    <a:pt x="1006412" y="1162050"/>
                  </a:lnTo>
                  <a:lnTo>
                    <a:pt x="1007840" y="1162336"/>
                  </a:lnTo>
                  <a:lnTo>
                    <a:pt x="1007840" y="1162336"/>
                  </a:lnTo>
                  <a:lnTo>
                    <a:pt x="1009269" y="1162526"/>
                  </a:lnTo>
                  <a:lnTo>
                    <a:pt x="1009269" y="1162526"/>
                  </a:lnTo>
                  <a:lnTo>
                    <a:pt x="1010698" y="1162717"/>
                  </a:lnTo>
                  <a:lnTo>
                    <a:pt x="1010698" y="1162717"/>
                  </a:lnTo>
                  <a:lnTo>
                    <a:pt x="1012127" y="1162812"/>
                  </a:lnTo>
                  <a:lnTo>
                    <a:pt x="1012127" y="1162812"/>
                  </a:lnTo>
                  <a:lnTo>
                    <a:pt x="1013555" y="1162907"/>
                  </a:lnTo>
                  <a:lnTo>
                    <a:pt x="1013555" y="1162907"/>
                  </a:lnTo>
                  <a:lnTo>
                    <a:pt x="1014031" y="1162907"/>
                  </a:lnTo>
                  <a:cubicBezTo>
                    <a:pt x="1015079" y="1162907"/>
                    <a:pt x="1016032" y="1163003"/>
                    <a:pt x="1017175" y="1163003"/>
                  </a:cubicBezTo>
                  <a:lnTo>
                    <a:pt x="1047560" y="1163003"/>
                  </a:lnTo>
                  <a:lnTo>
                    <a:pt x="1199483" y="1163003"/>
                  </a:lnTo>
                  <a:cubicBezTo>
                    <a:pt x="1244060" y="1163003"/>
                    <a:pt x="1280446" y="1199388"/>
                    <a:pt x="1280446" y="1243965"/>
                  </a:cubicBezTo>
                  <a:lnTo>
                    <a:pt x="1280446" y="1375886"/>
                  </a:lnTo>
                  <a:lnTo>
                    <a:pt x="1280446" y="1539431"/>
                  </a:lnTo>
                  <a:lnTo>
                    <a:pt x="1280446" y="1542574"/>
                  </a:lnTo>
                  <a:cubicBezTo>
                    <a:pt x="1280446" y="1574292"/>
                    <a:pt x="1306354" y="1600200"/>
                    <a:pt x="1338072" y="1600200"/>
                  </a:cubicBezTo>
                  <a:lnTo>
                    <a:pt x="1358075" y="1600200"/>
                  </a:lnTo>
                  <a:cubicBezTo>
                    <a:pt x="1389793" y="1600200"/>
                    <a:pt x="1415701" y="1574292"/>
                    <a:pt x="1415701" y="1542574"/>
                  </a:cubicBezTo>
                  <a:lnTo>
                    <a:pt x="1415701" y="1534477"/>
                  </a:lnTo>
                  <a:cubicBezTo>
                    <a:pt x="1415701" y="1489900"/>
                    <a:pt x="1452086" y="1453515"/>
                    <a:pt x="1496663" y="1453515"/>
                  </a:cubicBezTo>
                  <a:lnTo>
                    <a:pt x="1527239" y="1453515"/>
                  </a:lnTo>
                  <a:cubicBezTo>
                    <a:pt x="1558957" y="1453515"/>
                    <a:pt x="1584865" y="1427607"/>
                    <a:pt x="1584865" y="1395889"/>
                  </a:cubicBezTo>
                  <a:lnTo>
                    <a:pt x="1584865" y="1375886"/>
                  </a:lnTo>
                  <a:cubicBezTo>
                    <a:pt x="1584865" y="1351026"/>
                    <a:pt x="1568958" y="1329690"/>
                    <a:pt x="1546765" y="1321689"/>
                  </a:cubicBezTo>
                  <a:cubicBezTo>
                    <a:pt x="1535716" y="1317689"/>
                    <a:pt x="1493520" y="1325689"/>
                    <a:pt x="1477518" y="1318070"/>
                  </a:cubicBezTo>
                  <a:cubicBezTo>
                    <a:pt x="1439609" y="1299877"/>
                    <a:pt x="1425226" y="1259014"/>
                    <a:pt x="1429988" y="1231487"/>
                  </a:cubicBezTo>
                  <a:cubicBezTo>
                    <a:pt x="1436846" y="1192435"/>
                    <a:pt x="1459039" y="1164527"/>
                    <a:pt x="1498759" y="1164527"/>
                  </a:cubicBezTo>
                  <a:lnTo>
                    <a:pt x="1681829" y="1164527"/>
                  </a:lnTo>
                  <a:cubicBezTo>
                    <a:pt x="1713548" y="1164527"/>
                    <a:pt x="1739456" y="1138619"/>
                    <a:pt x="1739456" y="1106900"/>
                  </a:cubicBezTo>
                  <a:lnTo>
                    <a:pt x="1739456" y="1086898"/>
                  </a:lnTo>
                  <a:cubicBezTo>
                    <a:pt x="1739456" y="1055180"/>
                    <a:pt x="1713548" y="1029272"/>
                    <a:pt x="1681829" y="1029272"/>
                  </a:cubicBezTo>
                  <a:lnTo>
                    <a:pt x="1498854" y="1029272"/>
                  </a:lnTo>
                  <a:cubicBezTo>
                    <a:pt x="1454277" y="1029272"/>
                    <a:pt x="1417892" y="992886"/>
                    <a:pt x="1417892" y="948309"/>
                  </a:cubicBezTo>
                  <a:lnTo>
                    <a:pt x="1417892" y="942594"/>
                  </a:lnTo>
                  <a:cubicBezTo>
                    <a:pt x="1417892" y="910876"/>
                    <a:pt x="1391984" y="884968"/>
                    <a:pt x="1360265" y="884968"/>
                  </a:cubicBezTo>
                  <a:lnTo>
                    <a:pt x="1186148" y="884968"/>
                  </a:lnTo>
                  <a:cubicBezTo>
                    <a:pt x="1141571" y="884968"/>
                    <a:pt x="1105186" y="848582"/>
                    <a:pt x="1105186" y="804005"/>
                  </a:cubicBezTo>
                  <a:lnTo>
                    <a:pt x="1105186" y="646176"/>
                  </a:lnTo>
                  <a:cubicBezTo>
                    <a:pt x="1105186" y="635508"/>
                    <a:pt x="1102233" y="625412"/>
                    <a:pt x="1097089" y="616839"/>
                  </a:cubicBezTo>
                  <a:cubicBezTo>
                    <a:pt x="1096804" y="616458"/>
                    <a:pt x="1096613" y="616077"/>
                    <a:pt x="1096423" y="615696"/>
                  </a:cubicBezTo>
                  <a:cubicBezTo>
                    <a:pt x="1086517" y="598361"/>
                    <a:pt x="1067753" y="586550"/>
                    <a:pt x="1046417" y="586550"/>
                  </a:cubicBezTo>
                  <a:lnTo>
                    <a:pt x="1024128" y="586550"/>
                  </a:lnTo>
                  <a:cubicBezTo>
                    <a:pt x="979551" y="586550"/>
                    <a:pt x="943165" y="550164"/>
                    <a:pt x="943165" y="505587"/>
                  </a:cubicBezTo>
                  <a:lnTo>
                    <a:pt x="943165" y="505206"/>
                  </a:lnTo>
                  <a:cubicBezTo>
                    <a:pt x="943165" y="473488"/>
                    <a:pt x="917162" y="447770"/>
                    <a:pt x="885539" y="446818"/>
                  </a:cubicBezTo>
                  <a:lnTo>
                    <a:pt x="844772" y="445580"/>
                  </a:lnTo>
                  <a:cubicBezTo>
                    <a:pt x="816864" y="441674"/>
                    <a:pt x="795242" y="417481"/>
                    <a:pt x="795242" y="388525"/>
                  </a:cubicBezTo>
                  <a:lnTo>
                    <a:pt x="795242" y="368522"/>
                  </a:lnTo>
                  <a:cubicBezTo>
                    <a:pt x="795242" y="336804"/>
                    <a:pt x="821150" y="310896"/>
                    <a:pt x="852869" y="310896"/>
                  </a:cubicBezTo>
                  <a:lnTo>
                    <a:pt x="952119" y="310896"/>
                  </a:lnTo>
                  <a:lnTo>
                    <a:pt x="951167" y="57626"/>
                  </a:lnTo>
                  <a:cubicBezTo>
                    <a:pt x="951071" y="26003"/>
                    <a:pt x="925259" y="0"/>
                    <a:pt x="893540" y="0"/>
                  </a:cubicBezTo>
                  <a:lnTo>
                    <a:pt x="214598" y="0"/>
                  </a:lnTo>
                  <a:cubicBezTo>
                    <a:pt x="185166" y="0"/>
                    <a:pt x="160592" y="22479"/>
                    <a:pt x="157353" y="51149"/>
                  </a:cubicBezTo>
                  <a:lnTo>
                    <a:pt x="157353" y="93059"/>
                  </a:lnTo>
                  <a:cubicBezTo>
                    <a:pt x="157353" y="124778"/>
                    <a:pt x="131445" y="150686"/>
                    <a:pt x="99727" y="150686"/>
                  </a:cubicBezTo>
                  <a:lnTo>
                    <a:pt x="0" y="150686"/>
                  </a:lnTo>
                  <a:lnTo>
                    <a:pt x="476" y="514921"/>
                  </a:lnTo>
                  <a:lnTo>
                    <a:pt x="476" y="514921"/>
                  </a:lnTo>
                  <a:close/>
                  <a:moveTo>
                    <a:pt x="959358" y="1105281"/>
                  </a:moveTo>
                  <a:lnTo>
                    <a:pt x="959358" y="1105281"/>
                  </a:lnTo>
                  <a:lnTo>
                    <a:pt x="959358" y="1105281"/>
                  </a:lnTo>
                  <a:lnTo>
                    <a:pt x="959358" y="1105281"/>
                  </a:lnTo>
                  <a:close/>
                  <a:moveTo>
                    <a:pt x="486156" y="672655"/>
                  </a:moveTo>
                  <a:lnTo>
                    <a:pt x="486156" y="672655"/>
                  </a:lnTo>
                  <a:lnTo>
                    <a:pt x="486156" y="672655"/>
                  </a:lnTo>
                  <a:lnTo>
                    <a:pt x="486156" y="672655"/>
                  </a:lnTo>
                  <a:close/>
                  <a:moveTo>
                    <a:pt x="647033" y="814769"/>
                  </a:moveTo>
                  <a:lnTo>
                    <a:pt x="647033" y="814769"/>
                  </a:lnTo>
                  <a:lnTo>
                    <a:pt x="647033" y="814769"/>
                  </a:lnTo>
                  <a:lnTo>
                    <a:pt x="647033" y="814769"/>
                  </a:lnTo>
                  <a:close/>
                  <a:moveTo>
                    <a:pt x="793813" y="956881"/>
                  </a:moveTo>
                  <a:lnTo>
                    <a:pt x="793813" y="956881"/>
                  </a:lnTo>
                  <a:lnTo>
                    <a:pt x="793813" y="956881"/>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5" name="Freeform: Shape 74">
              <a:extLst>
                <a:ext uri="{FF2B5EF4-FFF2-40B4-BE49-F238E27FC236}">
                  <a16:creationId xmlns:a16="http://schemas.microsoft.com/office/drawing/2014/main" id="{15669F3F-3070-4B55-A37C-BEF48CFF3FEE}"/>
                </a:ext>
              </a:extLst>
            </p:cNvPr>
            <p:cNvSpPr/>
            <p:nvPr/>
          </p:nvSpPr>
          <p:spPr>
            <a:xfrm>
              <a:off x="2597579" y="3391265"/>
              <a:ext cx="633888" cy="436149"/>
            </a:xfrm>
            <a:custGeom>
              <a:avLst/>
              <a:gdLst>
                <a:gd name="connsiteX0" fmla="*/ 633889 w 633888"/>
                <a:gd name="connsiteY0" fmla="*/ 285464 h 436149"/>
                <a:gd name="connsiteX1" fmla="*/ 633889 w 633888"/>
                <a:gd name="connsiteY1" fmla="*/ 142208 h 436149"/>
                <a:gd name="connsiteX2" fmla="*/ 57626 w 633888"/>
                <a:gd name="connsiteY2" fmla="*/ 143256 h 436149"/>
                <a:gd name="connsiteX3" fmla="*/ 0 w 633888"/>
                <a:gd name="connsiteY3" fmla="*/ 200882 h 436149"/>
                <a:gd name="connsiteX4" fmla="*/ 0 w 633888"/>
                <a:gd name="connsiteY4" fmla="*/ 378523 h 436149"/>
                <a:gd name="connsiteX5" fmla="*/ 57626 w 633888"/>
                <a:gd name="connsiteY5" fmla="*/ 436150 h 436149"/>
                <a:gd name="connsiteX6" fmla="*/ 253079 w 633888"/>
                <a:gd name="connsiteY6" fmla="*/ 436150 h 436149"/>
                <a:gd name="connsiteX7" fmla="*/ 310705 w 633888"/>
                <a:gd name="connsiteY7" fmla="*/ 378523 h 436149"/>
                <a:gd name="connsiteX8" fmla="*/ 310705 w 633888"/>
                <a:gd name="connsiteY8" fmla="*/ 336613 h 436149"/>
                <a:gd name="connsiteX9" fmla="*/ 367951 w 633888"/>
                <a:gd name="connsiteY9" fmla="*/ 285464 h 436149"/>
                <a:gd name="connsiteX10" fmla="*/ 633889 w 633888"/>
                <a:gd name="connsiteY10" fmla="*/ 285464 h 436149"/>
                <a:gd name="connsiteX11" fmla="*/ 633889 w 633888"/>
                <a:gd name="connsiteY11" fmla="*/ 285464 h 436149"/>
                <a:gd name="connsiteX12" fmla="*/ 91345 w 633888"/>
                <a:gd name="connsiteY12" fmla="*/ 0 h 436149"/>
                <a:gd name="connsiteX13" fmla="*/ 91345 w 633888"/>
                <a:gd name="connsiteY13" fmla="*/ 0 h 436149"/>
                <a:gd name="connsiteX14" fmla="*/ 91345 w 633888"/>
                <a:gd name="connsiteY14" fmla="*/ 0 h 436149"/>
                <a:gd name="connsiteX15" fmla="*/ 91345 w 633888"/>
                <a:gd name="connsiteY15" fmla="*/ 0 h 436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3888" h="436149">
                  <a:moveTo>
                    <a:pt x="633889" y="285464"/>
                  </a:moveTo>
                  <a:lnTo>
                    <a:pt x="633889" y="142208"/>
                  </a:lnTo>
                  <a:cubicBezTo>
                    <a:pt x="427482" y="142208"/>
                    <a:pt x="249746" y="143256"/>
                    <a:pt x="57626" y="143256"/>
                  </a:cubicBezTo>
                  <a:cubicBezTo>
                    <a:pt x="25908" y="143256"/>
                    <a:pt x="0" y="169164"/>
                    <a:pt x="0" y="200882"/>
                  </a:cubicBezTo>
                  <a:lnTo>
                    <a:pt x="0" y="378523"/>
                  </a:lnTo>
                  <a:cubicBezTo>
                    <a:pt x="0" y="410242"/>
                    <a:pt x="25908" y="436150"/>
                    <a:pt x="57626" y="436150"/>
                  </a:cubicBezTo>
                  <a:lnTo>
                    <a:pt x="253079" y="436150"/>
                  </a:lnTo>
                  <a:cubicBezTo>
                    <a:pt x="284797" y="436150"/>
                    <a:pt x="310705" y="410242"/>
                    <a:pt x="310705" y="378523"/>
                  </a:cubicBezTo>
                  <a:lnTo>
                    <a:pt x="310705" y="336613"/>
                  </a:lnTo>
                  <a:cubicBezTo>
                    <a:pt x="313944" y="307943"/>
                    <a:pt x="338519" y="285464"/>
                    <a:pt x="367951" y="285464"/>
                  </a:cubicBezTo>
                  <a:lnTo>
                    <a:pt x="633889" y="285464"/>
                  </a:lnTo>
                  <a:lnTo>
                    <a:pt x="633889" y="285464"/>
                  </a:lnTo>
                  <a:close/>
                  <a:moveTo>
                    <a:pt x="91345" y="0"/>
                  </a:moveTo>
                  <a:lnTo>
                    <a:pt x="91345" y="0"/>
                  </a:lnTo>
                  <a:lnTo>
                    <a:pt x="91345" y="0"/>
                  </a:lnTo>
                  <a:lnTo>
                    <a:pt x="91345"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6" name="Freeform: Shape 75">
              <a:extLst>
                <a:ext uri="{FF2B5EF4-FFF2-40B4-BE49-F238E27FC236}">
                  <a16:creationId xmlns:a16="http://schemas.microsoft.com/office/drawing/2014/main" id="{9445C2BA-ACB4-4BE3-9596-C6EA26F808B7}"/>
                </a:ext>
              </a:extLst>
            </p:cNvPr>
            <p:cNvSpPr/>
            <p:nvPr/>
          </p:nvSpPr>
          <p:spPr>
            <a:xfrm>
              <a:off x="3231373" y="3411077"/>
              <a:ext cx="951737" cy="573595"/>
            </a:xfrm>
            <a:custGeom>
              <a:avLst/>
              <a:gdLst>
                <a:gd name="connsiteX0" fmla="*/ 472440 w 951737"/>
                <a:gd name="connsiteY0" fmla="*/ 0 h 573595"/>
                <a:gd name="connsiteX1" fmla="*/ 951738 w 951737"/>
                <a:gd name="connsiteY1" fmla="*/ 0 h 573595"/>
                <a:gd name="connsiteX2" fmla="*/ 951738 w 951737"/>
                <a:gd name="connsiteY2" fmla="*/ 213265 h 573595"/>
                <a:gd name="connsiteX3" fmla="*/ 894112 w 951737"/>
                <a:gd name="connsiteY3" fmla="*/ 270891 h 573595"/>
                <a:gd name="connsiteX4" fmla="*/ 859250 w 951737"/>
                <a:gd name="connsiteY4" fmla="*/ 270891 h 573595"/>
                <a:gd name="connsiteX5" fmla="*/ 786574 w 951737"/>
                <a:gd name="connsiteY5" fmla="*/ 347567 h 573595"/>
                <a:gd name="connsiteX6" fmla="*/ 786574 w 951737"/>
                <a:gd name="connsiteY6" fmla="*/ 515969 h 573595"/>
                <a:gd name="connsiteX7" fmla="*/ 728948 w 951737"/>
                <a:gd name="connsiteY7" fmla="*/ 573596 h 573595"/>
                <a:gd name="connsiteX8" fmla="*/ 472535 w 951737"/>
                <a:gd name="connsiteY8" fmla="*/ 573596 h 573595"/>
                <a:gd name="connsiteX9" fmla="*/ 475869 w 951737"/>
                <a:gd name="connsiteY9" fmla="*/ 515969 h 573595"/>
                <a:gd name="connsiteX10" fmla="*/ 475869 w 951737"/>
                <a:gd name="connsiteY10" fmla="*/ 316802 h 573595"/>
                <a:gd name="connsiteX11" fmla="*/ 418624 w 951737"/>
                <a:gd name="connsiteY11" fmla="*/ 265652 h 573595"/>
                <a:gd name="connsiteX12" fmla="*/ 0 w 951737"/>
                <a:gd name="connsiteY12" fmla="*/ 265652 h 573595"/>
                <a:gd name="connsiteX13" fmla="*/ 0 w 951737"/>
                <a:gd name="connsiteY13" fmla="*/ 122396 h 573595"/>
                <a:gd name="connsiteX14" fmla="*/ 78772 w 951737"/>
                <a:gd name="connsiteY14" fmla="*/ 122396 h 573595"/>
                <a:gd name="connsiteX15" fmla="*/ 93345 w 951737"/>
                <a:gd name="connsiteY15" fmla="*/ 121729 h 573595"/>
                <a:gd name="connsiteX16" fmla="*/ 101251 w 951737"/>
                <a:gd name="connsiteY16" fmla="*/ 121348 h 573595"/>
                <a:gd name="connsiteX17" fmla="*/ 400240 w 951737"/>
                <a:gd name="connsiteY17" fmla="*/ 121348 h 573595"/>
                <a:gd name="connsiteX18" fmla="*/ 470249 w 951737"/>
                <a:gd name="connsiteY18" fmla="*/ 51340 h 573595"/>
                <a:gd name="connsiteX19" fmla="*/ 472440 w 951737"/>
                <a:gd name="connsiteY19" fmla="*/ 0 h 573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51737" h="573595">
                  <a:moveTo>
                    <a:pt x="472440" y="0"/>
                  </a:moveTo>
                  <a:lnTo>
                    <a:pt x="951738" y="0"/>
                  </a:lnTo>
                  <a:lnTo>
                    <a:pt x="951738" y="213265"/>
                  </a:lnTo>
                  <a:cubicBezTo>
                    <a:pt x="951738" y="244983"/>
                    <a:pt x="925830" y="270891"/>
                    <a:pt x="894112" y="270891"/>
                  </a:cubicBezTo>
                  <a:lnTo>
                    <a:pt x="859250" y="270891"/>
                  </a:lnTo>
                  <a:cubicBezTo>
                    <a:pt x="802957" y="270891"/>
                    <a:pt x="784955" y="325946"/>
                    <a:pt x="786574" y="347567"/>
                  </a:cubicBezTo>
                  <a:lnTo>
                    <a:pt x="786574" y="515969"/>
                  </a:lnTo>
                  <a:cubicBezTo>
                    <a:pt x="786574" y="547688"/>
                    <a:pt x="760666" y="573596"/>
                    <a:pt x="728948" y="573596"/>
                  </a:cubicBezTo>
                  <a:lnTo>
                    <a:pt x="472535" y="573596"/>
                  </a:lnTo>
                  <a:lnTo>
                    <a:pt x="475869" y="515969"/>
                  </a:lnTo>
                  <a:lnTo>
                    <a:pt x="475869" y="316802"/>
                  </a:lnTo>
                  <a:cubicBezTo>
                    <a:pt x="472630" y="288131"/>
                    <a:pt x="448056" y="265652"/>
                    <a:pt x="418624" y="265652"/>
                  </a:cubicBezTo>
                  <a:lnTo>
                    <a:pt x="0" y="265652"/>
                  </a:lnTo>
                  <a:lnTo>
                    <a:pt x="0" y="122396"/>
                  </a:lnTo>
                  <a:lnTo>
                    <a:pt x="78772" y="122396"/>
                  </a:lnTo>
                  <a:cubicBezTo>
                    <a:pt x="83725" y="122396"/>
                    <a:pt x="88582" y="122111"/>
                    <a:pt x="93345" y="121729"/>
                  </a:cubicBezTo>
                  <a:cubicBezTo>
                    <a:pt x="96107" y="121444"/>
                    <a:pt x="98488" y="121348"/>
                    <a:pt x="101251" y="121348"/>
                  </a:cubicBezTo>
                  <a:lnTo>
                    <a:pt x="400240" y="121348"/>
                  </a:lnTo>
                  <a:cubicBezTo>
                    <a:pt x="438721" y="121348"/>
                    <a:pt x="468630" y="89821"/>
                    <a:pt x="470249" y="51340"/>
                  </a:cubicBezTo>
                  <a:lnTo>
                    <a:pt x="472440" y="0"/>
                  </a:lnTo>
                  <a:close/>
                </a:path>
              </a:pathLst>
            </a:custGeom>
            <a:solidFill>
              <a:srgbClr val="008500"/>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7" name="Freeform: Shape 76">
              <a:extLst>
                <a:ext uri="{FF2B5EF4-FFF2-40B4-BE49-F238E27FC236}">
                  <a16:creationId xmlns:a16="http://schemas.microsoft.com/office/drawing/2014/main" id="{68431EEA-E93D-405B-9FA3-E17CF92DE0A0}"/>
                </a:ext>
              </a:extLst>
            </p:cNvPr>
            <p:cNvSpPr/>
            <p:nvPr/>
          </p:nvSpPr>
          <p:spPr>
            <a:xfrm>
              <a:off x="3704003" y="3830177"/>
              <a:ext cx="314039" cy="154495"/>
            </a:xfrm>
            <a:custGeom>
              <a:avLst/>
              <a:gdLst>
                <a:gd name="connsiteX0" fmla="*/ 314039 w 314039"/>
                <a:gd name="connsiteY0" fmla="*/ 0 h 154495"/>
                <a:gd name="connsiteX1" fmla="*/ 314039 w 314039"/>
                <a:gd name="connsiteY1" fmla="*/ 96869 h 154495"/>
                <a:gd name="connsiteX2" fmla="*/ 256413 w 314039"/>
                <a:gd name="connsiteY2" fmla="*/ 154496 h 154495"/>
                <a:gd name="connsiteX3" fmla="*/ 0 w 314039"/>
                <a:gd name="connsiteY3" fmla="*/ 154496 h 154495"/>
                <a:gd name="connsiteX4" fmla="*/ 3334 w 314039"/>
                <a:gd name="connsiteY4" fmla="*/ 96869 h 154495"/>
                <a:gd name="connsiteX5" fmla="*/ 3334 w 314039"/>
                <a:gd name="connsiteY5" fmla="*/ 0 h 154495"/>
                <a:gd name="connsiteX6" fmla="*/ 314039 w 314039"/>
                <a:gd name="connsiteY6" fmla="*/ 0 h 15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4039" h="154495">
                  <a:moveTo>
                    <a:pt x="314039" y="0"/>
                  </a:moveTo>
                  <a:lnTo>
                    <a:pt x="314039" y="96869"/>
                  </a:lnTo>
                  <a:cubicBezTo>
                    <a:pt x="314039" y="128588"/>
                    <a:pt x="288131" y="154496"/>
                    <a:pt x="256413" y="154496"/>
                  </a:cubicBezTo>
                  <a:lnTo>
                    <a:pt x="0" y="154496"/>
                  </a:lnTo>
                  <a:lnTo>
                    <a:pt x="3334" y="96869"/>
                  </a:lnTo>
                  <a:lnTo>
                    <a:pt x="3334" y="0"/>
                  </a:lnTo>
                  <a:lnTo>
                    <a:pt x="314039" y="0"/>
                  </a:lnTo>
                  <a:close/>
                </a:path>
              </a:pathLst>
            </a:custGeom>
            <a:solidFill>
              <a:srgbClr val="008500"/>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8" name="Freeform: Shape 77">
              <a:extLst>
                <a:ext uri="{FF2B5EF4-FFF2-40B4-BE49-F238E27FC236}">
                  <a16:creationId xmlns:a16="http://schemas.microsoft.com/office/drawing/2014/main" id="{3D2C71A6-7878-4B89-8FDA-805E9A48E229}"/>
                </a:ext>
              </a:extLst>
            </p:cNvPr>
            <p:cNvSpPr/>
            <p:nvPr/>
          </p:nvSpPr>
          <p:spPr>
            <a:xfrm>
              <a:off x="3828495" y="3830462"/>
              <a:ext cx="820769" cy="493014"/>
            </a:xfrm>
            <a:custGeom>
              <a:avLst/>
              <a:gdLst>
                <a:gd name="connsiteX0" fmla="*/ 0 w 820769"/>
                <a:gd name="connsiteY0" fmla="*/ 154210 h 493014"/>
                <a:gd name="connsiteX1" fmla="*/ 41053 w 820769"/>
                <a:gd name="connsiteY1" fmla="*/ 220313 h 493014"/>
                <a:gd name="connsiteX2" fmla="*/ 41053 w 820769"/>
                <a:gd name="connsiteY2" fmla="*/ 239268 h 493014"/>
                <a:gd name="connsiteX3" fmla="*/ 98679 w 820769"/>
                <a:gd name="connsiteY3" fmla="*/ 296894 h 493014"/>
                <a:gd name="connsiteX4" fmla="*/ 126778 w 820769"/>
                <a:gd name="connsiteY4" fmla="*/ 296894 h 493014"/>
                <a:gd name="connsiteX5" fmla="*/ 207740 w 820769"/>
                <a:gd name="connsiteY5" fmla="*/ 377857 h 493014"/>
                <a:gd name="connsiteX6" fmla="*/ 207740 w 820769"/>
                <a:gd name="connsiteY6" fmla="*/ 385001 h 493014"/>
                <a:gd name="connsiteX7" fmla="*/ 207740 w 820769"/>
                <a:gd name="connsiteY7" fmla="*/ 386524 h 493014"/>
                <a:gd name="connsiteX8" fmla="*/ 207740 w 820769"/>
                <a:gd name="connsiteY8" fmla="*/ 386524 h 493014"/>
                <a:gd name="connsiteX9" fmla="*/ 207835 w 820769"/>
                <a:gd name="connsiteY9" fmla="*/ 387953 h 493014"/>
                <a:gd name="connsiteX10" fmla="*/ 207835 w 820769"/>
                <a:gd name="connsiteY10" fmla="*/ 387953 h 493014"/>
                <a:gd name="connsiteX11" fmla="*/ 207931 w 820769"/>
                <a:gd name="connsiteY11" fmla="*/ 389382 h 493014"/>
                <a:gd name="connsiteX12" fmla="*/ 207931 w 820769"/>
                <a:gd name="connsiteY12" fmla="*/ 389382 h 493014"/>
                <a:gd name="connsiteX13" fmla="*/ 208026 w 820769"/>
                <a:gd name="connsiteY13" fmla="*/ 390811 h 493014"/>
                <a:gd name="connsiteX14" fmla="*/ 208026 w 820769"/>
                <a:gd name="connsiteY14" fmla="*/ 390811 h 493014"/>
                <a:gd name="connsiteX15" fmla="*/ 208216 w 820769"/>
                <a:gd name="connsiteY15" fmla="*/ 392239 h 493014"/>
                <a:gd name="connsiteX16" fmla="*/ 208216 w 820769"/>
                <a:gd name="connsiteY16" fmla="*/ 392239 h 493014"/>
                <a:gd name="connsiteX17" fmla="*/ 208407 w 820769"/>
                <a:gd name="connsiteY17" fmla="*/ 393668 h 493014"/>
                <a:gd name="connsiteX18" fmla="*/ 208407 w 820769"/>
                <a:gd name="connsiteY18" fmla="*/ 393668 h 493014"/>
                <a:gd name="connsiteX19" fmla="*/ 208597 w 820769"/>
                <a:gd name="connsiteY19" fmla="*/ 395097 h 493014"/>
                <a:gd name="connsiteX20" fmla="*/ 208597 w 820769"/>
                <a:gd name="connsiteY20" fmla="*/ 395097 h 493014"/>
                <a:gd name="connsiteX21" fmla="*/ 230886 w 820769"/>
                <a:gd name="connsiteY21" fmla="*/ 431102 h 493014"/>
                <a:gd name="connsiteX22" fmla="*/ 230886 w 820769"/>
                <a:gd name="connsiteY22" fmla="*/ 431102 h 493014"/>
                <a:gd name="connsiteX23" fmla="*/ 232029 w 820769"/>
                <a:gd name="connsiteY23" fmla="*/ 431959 h 493014"/>
                <a:gd name="connsiteX24" fmla="*/ 232029 w 820769"/>
                <a:gd name="connsiteY24" fmla="*/ 431959 h 493014"/>
                <a:gd name="connsiteX25" fmla="*/ 233172 w 820769"/>
                <a:gd name="connsiteY25" fmla="*/ 432721 h 493014"/>
                <a:gd name="connsiteX26" fmla="*/ 233172 w 820769"/>
                <a:gd name="connsiteY26" fmla="*/ 432721 h 493014"/>
                <a:gd name="connsiteX27" fmla="*/ 234315 w 820769"/>
                <a:gd name="connsiteY27" fmla="*/ 433483 h 493014"/>
                <a:gd name="connsiteX28" fmla="*/ 234315 w 820769"/>
                <a:gd name="connsiteY28" fmla="*/ 433483 h 493014"/>
                <a:gd name="connsiteX29" fmla="*/ 235458 w 820769"/>
                <a:gd name="connsiteY29" fmla="*/ 434245 h 493014"/>
                <a:gd name="connsiteX30" fmla="*/ 235458 w 820769"/>
                <a:gd name="connsiteY30" fmla="*/ 434245 h 493014"/>
                <a:gd name="connsiteX31" fmla="*/ 236029 w 820769"/>
                <a:gd name="connsiteY31" fmla="*/ 434530 h 493014"/>
                <a:gd name="connsiteX32" fmla="*/ 237363 w 820769"/>
                <a:gd name="connsiteY32" fmla="*/ 435293 h 493014"/>
                <a:gd name="connsiteX33" fmla="*/ 237934 w 820769"/>
                <a:gd name="connsiteY33" fmla="*/ 435578 h 493014"/>
                <a:gd name="connsiteX34" fmla="*/ 237934 w 820769"/>
                <a:gd name="connsiteY34" fmla="*/ 435578 h 493014"/>
                <a:gd name="connsiteX35" fmla="*/ 239173 w 820769"/>
                <a:gd name="connsiteY35" fmla="*/ 436245 h 493014"/>
                <a:gd name="connsiteX36" fmla="*/ 239173 w 820769"/>
                <a:gd name="connsiteY36" fmla="*/ 436245 h 493014"/>
                <a:gd name="connsiteX37" fmla="*/ 240411 w 820769"/>
                <a:gd name="connsiteY37" fmla="*/ 436912 h 493014"/>
                <a:gd name="connsiteX38" fmla="*/ 240411 w 820769"/>
                <a:gd name="connsiteY38" fmla="*/ 436912 h 493014"/>
                <a:gd name="connsiteX39" fmla="*/ 241649 w 820769"/>
                <a:gd name="connsiteY39" fmla="*/ 437483 h 493014"/>
                <a:gd name="connsiteX40" fmla="*/ 241649 w 820769"/>
                <a:gd name="connsiteY40" fmla="*/ 437483 h 493014"/>
                <a:gd name="connsiteX41" fmla="*/ 242888 w 820769"/>
                <a:gd name="connsiteY41" fmla="*/ 438055 h 493014"/>
                <a:gd name="connsiteX42" fmla="*/ 242888 w 820769"/>
                <a:gd name="connsiteY42" fmla="*/ 438055 h 493014"/>
                <a:gd name="connsiteX43" fmla="*/ 244221 w 820769"/>
                <a:gd name="connsiteY43" fmla="*/ 438626 h 493014"/>
                <a:gd name="connsiteX44" fmla="*/ 244221 w 820769"/>
                <a:gd name="connsiteY44" fmla="*/ 438626 h 493014"/>
                <a:gd name="connsiteX45" fmla="*/ 245554 w 820769"/>
                <a:gd name="connsiteY45" fmla="*/ 439103 h 493014"/>
                <a:gd name="connsiteX46" fmla="*/ 245554 w 820769"/>
                <a:gd name="connsiteY46" fmla="*/ 439103 h 493014"/>
                <a:gd name="connsiteX47" fmla="*/ 246888 w 820769"/>
                <a:gd name="connsiteY47" fmla="*/ 439579 h 493014"/>
                <a:gd name="connsiteX48" fmla="*/ 246888 w 820769"/>
                <a:gd name="connsiteY48" fmla="*/ 439579 h 493014"/>
                <a:gd name="connsiteX49" fmla="*/ 247174 w 820769"/>
                <a:gd name="connsiteY49" fmla="*/ 439674 h 493014"/>
                <a:gd name="connsiteX50" fmla="*/ 249269 w 820769"/>
                <a:gd name="connsiteY50" fmla="*/ 440341 h 493014"/>
                <a:gd name="connsiteX51" fmla="*/ 249555 w 820769"/>
                <a:gd name="connsiteY51" fmla="*/ 440436 h 493014"/>
                <a:gd name="connsiteX52" fmla="*/ 249555 w 820769"/>
                <a:gd name="connsiteY52" fmla="*/ 440436 h 493014"/>
                <a:gd name="connsiteX53" fmla="*/ 250888 w 820769"/>
                <a:gd name="connsiteY53" fmla="*/ 440817 h 493014"/>
                <a:gd name="connsiteX54" fmla="*/ 250888 w 820769"/>
                <a:gd name="connsiteY54" fmla="*/ 440817 h 493014"/>
                <a:gd name="connsiteX55" fmla="*/ 252222 w 820769"/>
                <a:gd name="connsiteY55" fmla="*/ 441198 h 493014"/>
                <a:gd name="connsiteX56" fmla="*/ 252222 w 820769"/>
                <a:gd name="connsiteY56" fmla="*/ 441198 h 493014"/>
                <a:gd name="connsiteX57" fmla="*/ 253651 w 820769"/>
                <a:gd name="connsiteY57" fmla="*/ 441484 h 493014"/>
                <a:gd name="connsiteX58" fmla="*/ 253651 w 820769"/>
                <a:gd name="connsiteY58" fmla="*/ 441484 h 493014"/>
                <a:gd name="connsiteX59" fmla="*/ 255079 w 820769"/>
                <a:gd name="connsiteY59" fmla="*/ 441770 h 493014"/>
                <a:gd name="connsiteX60" fmla="*/ 255079 w 820769"/>
                <a:gd name="connsiteY60" fmla="*/ 441770 h 493014"/>
                <a:gd name="connsiteX61" fmla="*/ 255365 w 820769"/>
                <a:gd name="connsiteY61" fmla="*/ 441770 h 493014"/>
                <a:gd name="connsiteX62" fmla="*/ 257746 w 820769"/>
                <a:gd name="connsiteY62" fmla="*/ 442151 h 493014"/>
                <a:gd name="connsiteX63" fmla="*/ 258032 w 820769"/>
                <a:gd name="connsiteY63" fmla="*/ 442151 h 493014"/>
                <a:gd name="connsiteX64" fmla="*/ 258032 w 820769"/>
                <a:gd name="connsiteY64" fmla="*/ 442151 h 493014"/>
                <a:gd name="connsiteX65" fmla="*/ 259461 w 820769"/>
                <a:gd name="connsiteY65" fmla="*/ 442341 h 493014"/>
                <a:gd name="connsiteX66" fmla="*/ 259461 w 820769"/>
                <a:gd name="connsiteY66" fmla="*/ 442341 h 493014"/>
                <a:gd name="connsiteX67" fmla="*/ 260890 w 820769"/>
                <a:gd name="connsiteY67" fmla="*/ 442436 h 493014"/>
                <a:gd name="connsiteX68" fmla="*/ 260890 w 820769"/>
                <a:gd name="connsiteY68" fmla="*/ 442436 h 493014"/>
                <a:gd name="connsiteX69" fmla="*/ 262318 w 820769"/>
                <a:gd name="connsiteY69" fmla="*/ 442531 h 493014"/>
                <a:gd name="connsiteX70" fmla="*/ 262318 w 820769"/>
                <a:gd name="connsiteY70" fmla="*/ 442531 h 493014"/>
                <a:gd name="connsiteX71" fmla="*/ 262795 w 820769"/>
                <a:gd name="connsiteY71" fmla="*/ 442531 h 493014"/>
                <a:gd name="connsiteX72" fmla="*/ 265938 w 820769"/>
                <a:gd name="connsiteY72" fmla="*/ 442627 h 493014"/>
                <a:gd name="connsiteX73" fmla="*/ 431768 w 820769"/>
                <a:gd name="connsiteY73" fmla="*/ 442627 h 493014"/>
                <a:gd name="connsiteX74" fmla="*/ 434054 w 820769"/>
                <a:gd name="connsiteY74" fmla="*/ 442627 h 493014"/>
                <a:gd name="connsiteX75" fmla="*/ 509016 w 820769"/>
                <a:gd name="connsiteY75" fmla="*/ 493014 h 493014"/>
                <a:gd name="connsiteX76" fmla="*/ 506349 w 820769"/>
                <a:gd name="connsiteY76" fmla="*/ 345377 h 493014"/>
                <a:gd name="connsiteX77" fmla="*/ 423767 w 820769"/>
                <a:gd name="connsiteY77" fmla="*/ 276130 h 493014"/>
                <a:gd name="connsiteX78" fmla="*/ 408622 w 820769"/>
                <a:gd name="connsiteY78" fmla="*/ 276130 h 493014"/>
                <a:gd name="connsiteX79" fmla="*/ 350996 w 820769"/>
                <a:gd name="connsiteY79" fmla="*/ 218504 h 493014"/>
                <a:gd name="connsiteX80" fmla="*/ 350996 w 820769"/>
                <a:gd name="connsiteY80" fmla="*/ 198501 h 493014"/>
                <a:gd name="connsiteX81" fmla="*/ 408622 w 820769"/>
                <a:gd name="connsiteY81" fmla="*/ 140875 h 493014"/>
                <a:gd name="connsiteX82" fmla="*/ 820769 w 820769"/>
                <a:gd name="connsiteY82" fmla="*/ 140875 h 493014"/>
                <a:gd name="connsiteX83" fmla="*/ 820769 w 820769"/>
                <a:gd name="connsiteY83" fmla="*/ 0 h 493014"/>
                <a:gd name="connsiteX84" fmla="*/ 189547 w 820769"/>
                <a:gd name="connsiteY84" fmla="*/ 0 h 493014"/>
                <a:gd name="connsiteX85" fmla="*/ 189547 w 820769"/>
                <a:gd name="connsiteY85" fmla="*/ 96869 h 493014"/>
                <a:gd name="connsiteX86" fmla="*/ 131921 w 820769"/>
                <a:gd name="connsiteY86" fmla="*/ 154496 h 493014"/>
                <a:gd name="connsiteX87" fmla="*/ 0 w 820769"/>
                <a:gd name="connsiteY87" fmla="*/ 154496 h 493014"/>
                <a:gd name="connsiteX88" fmla="*/ 0 w 820769"/>
                <a:gd name="connsiteY88" fmla="*/ 154210 h 493014"/>
                <a:gd name="connsiteX89" fmla="*/ 207740 w 820769"/>
                <a:gd name="connsiteY89" fmla="*/ 384905 h 493014"/>
                <a:gd name="connsiteX90" fmla="*/ 207740 w 820769"/>
                <a:gd name="connsiteY90" fmla="*/ 384905 h 493014"/>
                <a:gd name="connsiteX91" fmla="*/ 207740 w 820769"/>
                <a:gd name="connsiteY91" fmla="*/ 384905 h 49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820769" h="493014">
                  <a:moveTo>
                    <a:pt x="0" y="154210"/>
                  </a:moveTo>
                  <a:cubicBezTo>
                    <a:pt x="24003" y="154496"/>
                    <a:pt x="41053" y="169450"/>
                    <a:pt x="41053" y="220313"/>
                  </a:cubicBezTo>
                  <a:lnTo>
                    <a:pt x="41053" y="239268"/>
                  </a:lnTo>
                  <a:cubicBezTo>
                    <a:pt x="41053" y="270986"/>
                    <a:pt x="66961" y="296894"/>
                    <a:pt x="98679" y="296894"/>
                  </a:cubicBezTo>
                  <a:lnTo>
                    <a:pt x="126778" y="296894"/>
                  </a:lnTo>
                  <a:cubicBezTo>
                    <a:pt x="171355" y="296894"/>
                    <a:pt x="207740" y="333280"/>
                    <a:pt x="207740" y="377857"/>
                  </a:cubicBezTo>
                  <a:lnTo>
                    <a:pt x="207740" y="385001"/>
                  </a:lnTo>
                  <a:lnTo>
                    <a:pt x="207740" y="386524"/>
                  </a:lnTo>
                  <a:lnTo>
                    <a:pt x="207740" y="386524"/>
                  </a:lnTo>
                  <a:lnTo>
                    <a:pt x="207835" y="387953"/>
                  </a:lnTo>
                  <a:lnTo>
                    <a:pt x="207835" y="387953"/>
                  </a:lnTo>
                  <a:lnTo>
                    <a:pt x="207931" y="389382"/>
                  </a:lnTo>
                  <a:lnTo>
                    <a:pt x="207931" y="389382"/>
                  </a:lnTo>
                  <a:lnTo>
                    <a:pt x="208026" y="390811"/>
                  </a:lnTo>
                  <a:lnTo>
                    <a:pt x="208026" y="390811"/>
                  </a:lnTo>
                  <a:lnTo>
                    <a:pt x="208216" y="392239"/>
                  </a:lnTo>
                  <a:lnTo>
                    <a:pt x="208216" y="392239"/>
                  </a:lnTo>
                  <a:lnTo>
                    <a:pt x="208407" y="393668"/>
                  </a:lnTo>
                  <a:lnTo>
                    <a:pt x="208407" y="393668"/>
                  </a:lnTo>
                  <a:lnTo>
                    <a:pt x="208597" y="395097"/>
                  </a:lnTo>
                  <a:lnTo>
                    <a:pt x="208597" y="395097"/>
                  </a:lnTo>
                  <a:cubicBezTo>
                    <a:pt x="211074" y="409289"/>
                    <a:pt x="219265" y="422243"/>
                    <a:pt x="230886" y="431102"/>
                  </a:cubicBezTo>
                  <a:lnTo>
                    <a:pt x="230886" y="431102"/>
                  </a:lnTo>
                  <a:lnTo>
                    <a:pt x="232029" y="431959"/>
                  </a:lnTo>
                  <a:lnTo>
                    <a:pt x="232029" y="431959"/>
                  </a:lnTo>
                  <a:lnTo>
                    <a:pt x="233172" y="432721"/>
                  </a:lnTo>
                  <a:lnTo>
                    <a:pt x="233172" y="432721"/>
                  </a:lnTo>
                  <a:lnTo>
                    <a:pt x="234315" y="433483"/>
                  </a:lnTo>
                  <a:lnTo>
                    <a:pt x="234315" y="433483"/>
                  </a:lnTo>
                  <a:lnTo>
                    <a:pt x="235458" y="434245"/>
                  </a:lnTo>
                  <a:lnTo>
                    <a:pt x="235458" y="434245"/>
                  </a:lnTo>
                  <a:lnTo>
                    <a:pt x="236029" y="434530"/>
                  </a:lnTo>
                  <a:cubicBezTo>
                    <a:pt x="236506" y="434816"/>
                    <a:pt x="236887" y="435007"/>
                    <a:pt x="237363" y="435293"/>
                  </a:cubicBezTo>
                  <a:lnTo>
                    <a:pt x="237934" y="435578"/>
                  </a:lnTo>
                  <a:lnTo>
                    <a:pt x="237934" y="435578"/>
                  </a:lnTo>
                  <a:lnTo>
                    <a:pt x="239173" y="436245"/>
                  </a:lnTo>
                  <a:lnTo>
                    <a:pt x="239173" y="436245"/>
                  </a:lnTo>
                  <a:lnTo>
                    <a:pt x="240411" y="436912"/>
                  </a:lnTo>
                  <a:lnTo>
                    <a:pt x="240411" y="436912"/>
                  </a:lnTo>
                  <a:lnTo>
                    <a:pt x="241649" y="437483"/>
                  </a:lnTo>
                  <a:lnTo>
                    <a:pt x="241649" y="437483"/>
                  </a:lnTo>
                  <a:cubicBezTo>
                    <a:pt x="242030" y="437674"/>
                    <a:pt x="242506" y="437864"/>
                    <a:pt x="242888" y="438055"/>
                  </a:cubicBezTo>
                  <a:lnTo>
                    <a:pt x="242888" y="438055"/>
                  </a:lnTo>
                  <a:lnTo>
                    <a:pt x="244221" y="438626"/>
                  </a:lnTo>
                  <a:lnTo>
                    <a:pt x="244221" y="438626"/>
                  </a:lnTo>
                  <a:lnTo>
                    <a:pt x="245554" y="439103"/>
                  </a:lnTo>
                  <a:lnTo>
                    <a:pt x="245554" y="439103"/>
                  </a:lnTo>
                  <a:lnTo>
                    <a:pt x="246888" y="439579"/>
                  </a:lnTo>
                  <a:lnTo>
                    <a:pt x="246888" y="439579"/>
                  </a:lnTo>
                  <a:lnTo>
                    <a:pt x="247174" y="439674"/>
                  </a:lnTo>
                  <a:cubicBezTo>
                    <a:pt x="247936" y="439864"/>
                    <a:pt x="248507" y="440055"/>
                    <a:pt x="249269" y="440341"/>
                  </a:cubicBezTo>
                  <a:lnTo>
                    <a:pt x="249555" y="440436"/>
                  </a:lnTo>
                  <a:lnTo>
                    <a:pt x="249555" y="440436"/>
                  </a:lnTo>
                  <a:lnTo>
                    <a:pt x="250888" y="440817"/>
                  </a:lnTo>
                  <a:lnTo>
                    <a:pt x="250888" y="440817"/>
                  </a:lnTo>
                  <a:lnTo>
                    <a:pt x="252222" y="441198"/>
                  </a:lnTo>
                  <a:lnTo>
                    <a:pt x="252222" y="441198"/>
                  </a:lnTo>
                  <a:lnTo>
                    <a:pt x="253651" y="441484"/>
                  </a:lnTo>
                  <a:lnTo>
                    <a:pt x="253651" y="441484"/>
                  </a:lnTo>
                  <a:cubicBezTo>
                    <a:pt x="254127" y="441579"/>
                    <a:pt x="254603" y="441674"/>
                    <a:pt x="255079" y="441770"/>
                  </a:cubicBezTo>
                  <a:lnTo>
                    <a:pt x="255079" y="441770"/>
                  </a:lnTo>
                  <a:lnTo>
                    <a:pt x="255365" y="441770"/>
                  </a:lnTo>
                  <a:cubicBezTo>
                    <a:pt x="256222" y="441865"/>
                    <a:pt x="256889" y="442055"/>
                    <a:pt x="257746" y="442151"/>
                  </a:cubicBezTo>
                  <a:lnTo>
                    <a:pt x="258032" y="442151"/>
                  </a:lnTo>
                  <a:lnTo>
                    <a:pt x="258032" y="442151"/>
                  </a:lnTo>
                  <a:lnTo>
                    <a:pt x="259461" y="442341"/>
                  </a:lnTo>
                  <a:lnTo>
                    <a:pt x="259461" y="442341"/>
                  </a:lnTo>
                  <a:lnTo>
                    <a:pt x="260890" y="442436"/>
                  </a:lnTo>
                  <a:lnTo>
                    <a:pt x="260890" y="442436"/>
                  </a:lnTo>
                  <a:lnTo>
                    <a:pt x="262318" y="442531"/>
                  </a:lnTo>
                  <a:lnTo>
                    <a:pt x="262318" y="442531"/>
                  </a:lnTo>
                  <a:lnTo>
                    <a:pt x="262795" y="442531"/>
                  </a:lnTo>
                  <a:cubicBezTo>
                    <a:pt x="263938" y="442531"/>
                    <a:pt x="264795" y="442627"/>
                    <a:pt x="265938" y="442627"/>
                  </a:cubicBezTo>
                  <a:lnTo>
                    <a:pt x="431768" y="442627"/>
                  </a:lnTo>
                  <a:lnTo>
                    <a:pt x="434054" y="442627"/>
                  </a:lnTo>
                  <a:cubicBezTo>
                    <a:pt x="467868" y="442627"/>
                    <a:pt x="496824" y="463487"/>
                    <a:pt x="509016" y="493014"/>
                  </a:cubicBezTo>
                  <a:lnTo>
                    <a:pt x="506349" y="345377"/>
                  </a:lnTo>
                  <a:cubicBezTo>
                    <a:pt x="505015" y="273463"/>
                    <a:pt x="439007" y="276606"/>
                    <a:pt x="423767" y="276130"/>
                  </a:cubicBezTo>
                  <a:lnTo>
                    <a:pt x="408622" y="276130"/>
                  </a:lnTo>
                  <a:cubicBezTo>
                    <a:pt x="376904" y="276130"/>
                    <a:pt x="350996" y="250222"/>
                    <a:pt x="350996" y="218504"/>
                  </a:cubicBezTo>
                  <a:lnTo>
                    <a:pt x="350996" y="198501"/>
                  </a:lnTo>
                  <a:cubicBezTo>
                    <a:pt x="350996" y="166783"/>
                    <a:pt x="376904" y="140875"/>
                    <a:pt x="408622" y="140875"/>
                  </a:cubicBezTo>
                  <a:lnTo>
                    <a:pt x="820769" y="140875"/>
                  </a:lnTo>
                  <a:lnTo>
                    <a:pt x="820769" y="0"/>
                  </a:lnTo>
                  <a:lnTo>
                    <a:pt x="189547" y="0"/>
                  </a:lnTo>
                  <a:lnTo>
                    <a:pt x="189547" y="96869"/>
                  </a:lnTo>
                  <a:cubicBezTo>
                    <a:pt x="189547" y="128588"/>
                    <a:pt x="163639" y="154496"/>
                    <a:pt x="131921" y="154496"/>
                  </a:cubicBezTo>
                  <a:lnTo>
                    <a:pt x="0" y="154496"/>
                  </a:lnTo>
                  <a:lnTo>
                    <a:pt x="0" y="154210"/>
                  </a:lnTo>
                  <a:close/>
                  <a:moveTo>
                    <a:pt x="207740" y="384905"/>
                  </a:moveTo>
                  <a:lnTo>
                    <a:pt x="207740" y="384905"/>
                  </a:lnTo>
                  <a:lnTo>
                    <a:pt x="207740" y="384905"/>
                  </a:lnTo>
                  <a:close/>
                </a:path>
              </a:pathLst>
            </a:custGeom>
            <a:solidFill>
              <a:srgbClr val="008500"/>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9" name="Freeform: Shape 78">
              <a:extLst>
                <a:ext uri="{FF2B5EF4-FFF2-40B4-BE49-F238E27FC236}">
                  <a16:creationId xmlns:a16="http://schemas.microsoft.com/office/drawing/2014/main" id="{E3501168-BEA3-4857-9DEE-083507295484}"/>
                </a:ext>
              </a:extLst>
            </p:cNvPr>
            <p:cNvSpPr/>
            <p:nvPr/>
          </p:nvSpPr>
          <p:spPr>
            <a:xfrm>
              <a:off x="5452983" y="5721461"/>
              <a:ext cx="448627" cy="135254"/>
            </a:xfrm>
            <a:custGeom>
              <a:avLst/>
              <a:gdLst>
                <a:gd name="connsiteX0" fmla="*/ 0 w 448627"/>
                <a:gd name="connsiteY0" fmla="*/ 57626 h 135254"/>
                <a:gd name="connsiteX1" fmla="*/ 0 w 448627"/>
                <a:gd name="connsiteY1" fmla="*/ 77628 h 135254"/>
                <a:gd name="connsiteX2" fmla="*/ 57626 w 448627"/>
                <a:gd name="connsiteY2" fmla="*/ 135255 h 135254"/>
                <a:gd name="connsiteX3" fmla="*/ 391001 w 448627"/>
                <a:gd name="connsiteY3" fmla="*/ 135255 h 135254"/>
                <a:gd name="connsiteX4" fmla="*/ 448627 w 448627"/>
                <a:gd name="connsiteY4" fmla="*/ 77628 h 135254"/>
                <a:gd name="connsiteX5" fmla="*/ 448627 w 448627"/>
                <a:gd name="connsiteY5" fmla="*/ 57626 h 135254"/>
                <a:gd name="connsiteX6" fmla="*/ 391001 w 448627"/>
                <a:gd name="connsiteY6" fmla="*/ 0 h 135254"/>
                <a:gd name="connsiteX7" fmla="*/ 57626 w 448627"/>
                <a:gd name="connsiteY7" fmla="*/ 0 h 135254"/>
                <a:gd name="connsiteX8" fmla="*/ 0 w 448627"/>
                <a:gd name="connsiteY8" fmla="*/ 57626 h 13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627" h="135254">
                  <a:moveTo>
                    <a:pt x="0" y="57626"/>
                  </a:moveTo>
                  <a:lnTo>
                    <a:pt x="0" y="77628"/>
                  </a:lnTo>
                  <a:cubicBezTo>
                    <a:pt x="0" y="109347"/>
                    <a:pt x="25908" y="135255"/>
                    <a:pt x="57626" y="135255"/>
                  </a:cubicBezTo>
                  <a:lnTo>
                    <a:pt x="391001" y="135255"/>
                  </a:lnTo>
                  <a:cubicBezTo>
                    <a:pt x="422720" y="135255"/>
                    <a:pt x="448627" y="109347"/>
                    <a:pt x="448627" y="77628"/>
                  </a:cubicBezTo>
                  <a:lnTo>
                    <a:pt x="448627" y="57626"/>
                  </a:lnTo>
                  <a:cubicBezTo>
                    <a:pt x="448627" y="25908"/>
                    <a:pt x="422720" y="0"/>
                    <a:pt x="391001" y="0"/>
                  </a:cubicBezTo>
                  <a:lnTo>
                    <a:pt x="57626" y="0"/>
                  </a:lnTo>
                  <a:cubicBezTo>
                    <a:pt x="26003" y="0"/>
                    <a:pt x="0" y="25908"/>
                    <a:pt x="0" y="57626"/>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80" name="Freeform: Shape 79">
              <a:extLst>
                <a:ext uri="{FF2B5EF4-FFF2-40B4-BE49-F238E27FC236}">
                  <a16:creationId xmlns:a16="http://schemas.microsoft.com/office/drawing/2014/main" id="{039D9409-9AFC-4176-AC8F-DD2AAE1DA318}"/>
                </a:ext>
              </a:extLst>
            </p:cNvPr>
            <p:cNvSpPr/>
            <p:nvPr/>
          </p:nvSpPr>
          <p:spPr>
            <a:xfrm>
              <a:off x="4806046" y="4414821"/>
              <a:ext cx="945927" cy="1170241"/>
            </a:xfrm>
            <a:custGeom>
              <a:avLst/>
              <a:gdLst>
                <a:gd name="connsiteX0" fmla="*/ 168402 w 945927"/>
                <a:gd name="connsiteY0" fmla="*/ 288131 h 1170241"/>
                <a:gd name="connsiteX1" fmla="*/ 168402 w 945927"/>
                <a:gd name="connsiteY1" fmla="*/ 520827 h 1170241"/>
                <a:gd name="connsiteX2" fmla="*/ 110776 w 945927"/>
                <a:gd name="connsiteY2" fmla="*/ 578453 h 1170241"/>
                <a:gd name="connsiteX3" fmla="*/ 0 w 945927"/>
                <a:gd name="connsiteY3" fmla="*/ 578453 h 1170241"/>
                <a:gd name="connsiteX4" fmla="*/ 0 w 945927"/>
                <a:gd name="connsiteY4" fmla="*/ 664083 h 1170241"/>
                <a:gd name="connsiteX5" fmla="*/ 0 w 945927"/>
                <a:gd name="connsiteY5" fmla="*/ 665607 h 1170241"/>
                <a:gd name="connsiteX6" fmla="*/ 0 w 945927"/>
                <a:gd name="connsiteY6" fmla="*/ 665607 h 1170241"/>
                <a:gd name="connsiteX7" fmla="*/ 95 w 945927"/>
                <a:gd name="connsiteY7" fmla="*/ 667036 h 1170241"/>
                <a:gd name="connsiteX8" fmla="*/ 95 w 945927"/>
                <a:gd name="connsiteY8" fmla="*/ 667036 h 1170241"/>
                <a:gd name="connsiteX9" fmla="*/ 190 w 945927"/>
                <a:gd name="connsiteY9" fmla="*/ 668465 h 1170241"/>
                <a:gd name="connsiteX10" fmla="*/ 190 w 945927"/>
                <a:gd name="connsiteY10" fmla="*/ 668465 h 1170241"/>
                <a:gd name="connsiteX11" fmla="*/ 286 w 945927"/>
                <a:gd name="connsiteY11" fmla="*/ 669893 h 1170241"/>
                <a:gd name="connsiteX12" fmla="*/ 286 w 945927"/>
                <a:gd name="connsiteY12" fmla="*/ 669893 h 1170241"/>
                <a:gd name="connsiteX13" fmla="*/ 476 w 945927"/>
                <a:gd name="connsiteY13" fmla="*/ 671322 h 1170241"/>
                <a:gd name="connsiteX14" fmla="*/ 476 w 945927"/>
                <a:gd name="connsiteY14" fmla="*/ 671322 h 1170241"/>
                <a:gd name="connsiteX15" fmla="*/ 667 w 945927"/>
                <a:gd name="connsiteY15" fmla="*/ 672751 h 1170241"/>
                <a:gd name="connsiteX16" fmla="*/ 667 w 945927"/>
                <a:gd name="connsiteY16" fmla="*/ 672751 h 1170241"/>
                <a:gd name="connsiteX17" fmla="*/ 29623 w 945927"/>
                <a:gd name="connsiteY17" fmla="*/ 714375 h 1170241"/>
                <a:gd name="connsiteX18" fmla="*/ 30194 w 945927"/>
                <a:gd name="connsiteY18" fmla="*/ 714661 h 1170241"/>
                <a:gd name="connsiteX19" fmla="*/ 30194 w 945927"/>
                <a:gd name="connsiteY19" fmla="*/ 714661 h 1170241"/>
                <a:gd name="connsiteX20" fmla="*/ 31432 w 945927"/>
                <a:gd name="connsiteY20" fmla="*/ 715328 h 1170241"/>
                <a:gd name="connsiteX21" fmla="*/ 31432 w 945927"/>
                <a:gd name="connsiteY21" fmla="*/ 715328 h 1170241"/>
                <a:gd name="connsiteX22" fmla="*/ 32671 w 945927"/>
                <a:gd name="connsiteY22" fmla="*/ 715994 h 1170241"/>
                <a:gd name="connsiteX23" fmla="*/ 32671 w 945927"/>
                <a:gd name="connsiteY23" fmla="*/ 715994 h 1170241"/>
                <a:gd name="connsiteX24" fmla="*/ 33909 w 945927"/>
                <a:gd name="connsiteY24" fmla="*/ 716566 h 1170241"/>
                <a:gd name="connsiteX25" fmla="*/ 33909 w 945927"/>
                <a:gd name="connsiteY25" fmla="*/ 716566 h 1170241"/>
                <a:gd name="connsiteX26" fmla="*/ 35147 w 945927"/>
                <a:gd name="connsiteY26" fmla="*/ 717137 h 1170241"/>
                <a:gd name="connsiteX27" fmla="*/ 35147 w 945927"/>
                <a:gd name="connsiteY27" fmla="*/ 717137 h 1170241"/>
                <a:gd name="connsiteX28" fmla="*/ 36481 w 945927"/>
                <a:gd name="connsiteY28" fmla="*/ 717709 h 1170241"/>
                <a:gd name="connsiteX29" fmla="*/ 36481 w 945927"/>
                <a:gd name="connsiteY29" fmla="*/ 717709 h 1170241"/>
                <a:gd name="connsiteX30" fmla="*/ 37814 w 945927"/>
                <a:gd name="connsiteY30" fmla="*/ 718185 h 1170241"/>
                <a:gd name="connsiteX31" fmla="*/ 37814 w 945927"/>
                <a:gd name="connsiteY31" fmla="*/ 718185 h 1170241"/>
                <a:gd name="connsiteX32" fmla="*/ 39148 w 945927"/>
                <a:gd name="connsiteY32" fmla="*/ 718661 h 1170241"/>
                <a:gd name="connsiteX33" fmla="*/ 39148 w 945927"/>
                <a:gd name="connsiteY33" fmla="*/ 718661 h 1170241"/>
                <a:gd name="connsiteX34" fmla="*/ 39433 w 945927"/>
                <a:gd name="connsiteY34" fmla="*/ 718756 h 1170241"/>
                <a:gd name="connsiteX35" fmla="*/ 41529 w 945927"/>
                <a:gd name="connsiteY35" fmla="*/ 719423 h 1170241"/>
                <a:gd name="connsiteX36" fmla="*/ 41815 w 945927"/>
                <a:gd name="connsiteY36" fmla="*/ 719519 h 1170241"/>
                <a:gd name="connsiteX37" fmla="*/ 41815 w 945927"/>
                <a:gd name="connsiteY37" fmla="*/ 719519 h 1170241"/>
                <a:gd name="connsiteX38" fmla="*/ 43148 w 945927"/>
                <a:gd name="connsiteY38" fmla="*/ 719899 h 1170241"/>
                <a:gd name="connsiteX39" fmla="*/ 43148 w 945927"/>
                <a:gd name="connsiteY39" fmla="*/ 719899 h 1170241"/>
                <a:gd name="connsiteX40" fmla="*/ 44482 w 945927"/>
                <a:gd name="connsiteY40" fmla="*/ 720280 h 1170241"/>
                <a:gd name="connsiteX41" fmla="*/ 44482 w 945927"/>
                <a:gd name="connsiteY41" fmla="*/ 720280 h 1170241"/>
                <a:gd name="connsiteX42" fmla="*/ 45910 w 945927"/>
                <a:gd name="connsiteY42" fmla="*/ 720566 h 1170241"/>
                <a:gd name="connsiteX43" fmla="*/ 45910 w 945927"/>
                <a:gd name="connsiteY43" fmla="*/ 720566 h 1170241"/>
                <a:gd name="connsiteX44" fmla="*/ 47339 w 945927"/>
                <a:gd name="connsiteY44" fmla="*/ 720852 h 1170241"/>
                <a:gd name="connsiteX45" fmla="*/ 47339 w 945927"/>
                <a:gd name="connsiteY45" fmla="*/ 720852 h 1170241"/>
                <a:gd name="connsiteX46" fmla="*/ 47625 w 945927"/>
                <a:gd name="connsiteY46" fmla="*/ 720852 h 1170241"/>
                <a:gd name="connsiteX47" fmla="*/ 50006 w 945927"/>
                <a:gd name="connsiteY47" fmla="*/ 721233 h 1170241"/>
                <a:gd name="connsiteX48" fmla="*/ 50292 w 945927"/>
                <a:gd name="connsiteY48" fmla="*/ 721233 h 1170241"/>
                <a:gd name="connsiteX49" fmla="*/ 50292 w 945927"/>
                <a:gd name="connsiteY49" fmla="*/ 721233 h 1170241"/>
                <a:gd name="connsiteX50" fmla="*/ 51721 w 945927"/>
                <a:gd name="connsiteY50" fmla="*/ 721424 h 1170241"/>
                <a:gd name="connsiteX51" fmla="*/ 51721 w 945927"/>
                <a:gd name="connsiteY51" fmla="*/ 721424 h 1170241"/>
                <a:gd name="connsiteX52" fmla="*/ 53149 w 945927"/>
                <a:gd name="connsiteY52" fmla="*/ 721518 h 1170241"/>
                <a:gd name="connsiteX53" fmla="*/ 53149 w 945927"/>
                <a:gd name="connsiteY53" fmla="*/ 721518 h 1170241"/>
                <a:gd name="connsiteX54" fmla="*/ 54578 w 945927"/>
                <a:gd name="connsiteY54" fmla="*/ 721614 h 1170241"/>
                <a:gd name="connsiteX55" fmla="*/ 54578 w 945927"/>
                <a:gd name="connsiteY55" fmla="*/ 721614 h 1170241"/>
                <a:gd name="connsiteX56" fmla="*/ 55054 w 945927"/>
                <a:gd name="connsiteY56" fmla="*/ 721614 h 1170241"/>
                <a:gd name="connsiteX57" fmla="*/ 58198 w 945927"/>
                <a:gd name="connsiteY57" fmla="*/ 721709 h 1170241"/>
                <a:gd name="connsiteX58" fmla="*/ 77629 w 945927"/>
                <a:gd name="connsiteY58" fmla="*/ 721709 h 1170241"/>
                <a:gd name="connsiteX59" fmla="*/ 84582 w 945927"/>
                <a:gd name="connsiteY59" fmla="*/ 721709 h 1170241"/>
                <a:gd name="connsiteX60" fmla="*/ 165545 w 945927"/>
                <a:gd name="connsiteY60" fmla="*/ 802672 h 1170241"/>
                <a:gd name="connsiteX61" fmla="*/ 165545 w 945927"/>
                <a:gd name="connsiteY61" fmla="*/ 812483 h 1170241"/>
                <a:gd name="connsiteX62" fmla="*/ 165545 w 945927"/>
                <a:gd name="connsiteY62" fmla="*/ 814006 h 1170241"/>
                <a:gd name="connsiteX63" fmla="*/ 165545 w 945927"/>
                <a:gd name="connsiteY63" fmla="*/ 814006 h 1170241"/>
                <a:gd name="connsiteX64" fmla="*/ 165640 w 945927"/>
                <a:gd name="connsiteY64" fmla="*/ 815435 h 1170241"/>
                <a:gd name="connsiteX65" fmla="*/ 165640 w 945927"/>
                <a:gd name="connsiteY65" fmla="*/ 815435 h 1170241"/>
                <a:gd name="connsiteX66" fmla="*/ 165735 w 945927"/>
                <a:gd name="connsiteY66" fmla="*/ 816864 h 1170241"/>
                <a:gd name="connsiteX67" fmla="*/ 165735 w 945927"/>
                <a:gd name="connsiteY67" fmla="*/ 816864 h 1170241"/>
                <a:gd name="connsiteX68" fmla="*/ 165830 w 945927"/>
                <a:gd name="connsiteY68" fmla="*/ 818293 h 1170241"/>
                <a:gd name="connsiteX69" fmla="*/ 165830 w 945927"/>
                <a:gd name="connsiteY69" fmla="*/ 818293 h 1170241"/>
                <a:gd name="connsiteX70" fmla="*/ 166021 w 945927"/>
                <a:gd name="connsiteY70" fmla="*/ 819721 h 1170241"/>
                <a:gd name="connsiteX71" fmla="*/ 166021 w 945927"/>
                <a:gd name="connsiteY71" fmla="*/ 819721 h 1170241"/>
                <a:gd name="connsiteX72" fmla="*/ 166211 w 945927"/>
                <a:gd name="connsiteY72" fmla="*/ 821150 h 1170241"/>
                <a:gd name="connsiteX73" fmla="*/ 166211 w 945927"/>
                <a:gd name="connsiteY73" fmla="*/ 821150 h 1170241"/>
                <a:gd name="connsiteX74" fmla="*/ 166497 w 945927"/>
                <a:gd name="connsiteY74" fmla="*/ 822579 h 1170241"/>
                <a:gd name="connsiteX75" fmla="*/ 166497 w 945927"/>
                <a:gd name="connsiteY75" fmla="*/ 822579 h 1170241"/>
                <a:gd name="connsiteX76" fmla="*/ 166783 w 945927"/>
                <a:gd name="connsiteY76" fmla="*/ 824008 h 1170241"/>
                <a:gd name="connsiteX77" fmla="*/ 166783 w 945927"/>
                <a:gd name="connsiteY77" fmla="*/ 824008 h 1170241"/>
                <a:gd name="connsiteX78" fmla="*/ 167068 w 945927"/>
                <a:gd name="connsiteY78" fmla="*/ 825437 h 1170241"/>
                <a:gd name="connsiteX79" fmla="*/ 167068 w 945927"/>
                <a:gd name="connsiteY79" fmla="*/ 825437 h 1170241"/>
                <a:gd name="connsiteX80" fmla="*/ 167449 w 945927"/>
                <a:gd name="connsiteY80" fmla="*/ 826865 h 1170241"/>
                <a:gd name="connsiteX81" fmla="*/ 167449 w 945927"/>
                <a:gd name="connsiteY81" fmla="*/ 826865 h 1170241"/>
                <a:gd name="connsiteX82" fmla="*/ 167830 w 945927"/>
                <a:gd name="connsiteY82" fmla="*/ 828199 h 1170241"/>
                <a:gd name="connsiteX83" fmla="*/ 167830 w 945927"/>
                <a:gd name="connsiteY83" fmla="*/ 828199 h 1170241"/>
                <a:gd name="connsiteX84" fmla="*/ 168211 w 945927"/>
                <a:gd name="connsiteY84" fmla="*/ 829532 h 1170241"/>
                <a:gd name="connsiteX85" fmla="*/ 168211 w 945927"/>
                <a:gd name="connsiteY85" fmla="*/ 829532 h 1170241"/>
                <a:gd name="connsiteX86" fmla="*/ 168687 w 945927"/>
                <a:gd name="connsiteY86" fmla="*/ 830866 h 1170241"/>
                <a:gd name="connsiteX87" fmla="*/ 168687 w 945927"/>
                <a:gd name="connsiteY87" fmla="*/ 830866 h 1170241"/>
                <a:gd name="connsiteX88" fmla="*/ 169164 w 945927"/>
                <a:gd name="connsiteY88" fmla="*/ 832199 h 1170241"/>
                <a:gd name="connsiteX89" fmla="*/ 169164 w 945927"/>
                <a:gd name="connsiteY89" fmla="*/ 832199 h 1170241"/>
                <a:gd name="connsiteX90" fmla="*/ 169640 w 945927"/>
                <a:gd name="connsiteY90" fmla="*/ 833533 h 1170241"/>
                <a:gd name="connsiteX91" fmla="*/ 169640 w 945927"/>
                <a:gd name="connsiteY91" fmla="*/ 833533 h 1170241"/>
                <a:gd name="connsiteX92" fmla="*/ 170212 w 945927"/>
                <a:gd name="connsiteY92" fmla="*/ 834866 h 1170241"/>
                <a:gd name="connsiteX93" fmla="*/ 170212 w 945927"/>
                <a:gd name="connsiteY93" fmla="*/ 834866 h 1170241"/>
                <a:gd name="connsiteX94" fmla="*/ 170783 w 945927"/>
                <a:gd name="connsiteY94" fmla="*/ 836105 h 1170241"/>
                <a:gd name="connsiteX95" fmla="*/ 170783 w 945927"/>
                <a:gd name="connsiteY95" fmla="*/ 836105 h 1170241"/>
                <a:gd name="connsiteX96" fmla="*/ 171355 w 945927"/>
                <a:gd name="connsiteY96" fmla="*/ 837343 h 1170241"/>
                <a:gd name="connsiteX97" fmla="*/ 171355 w 945927"/>
                <a:gd name="connsiteY97" fmla="*/ 837343 h 1170241"/>
                <a:gd name="connsiteX98" fmla="*/ 172021 w 945927"/>
                <a:gd name="connsiteY98" fmla="*/ 838581 h 1170241"/>
                <a:gd name="connsiteX99" fmla="*/ 172021 w 945927"/>
                <a:gd name="connsiteY99" fmla="*/ 838581 h 1170241"/>
                <a:gd name="connsiteX100" fmla="*/ 172688 w 945927"/>
                <a:gd name="connsiteY100" fmla="*/ 839819 h 1170241"/>
                <a:gd name="connsiteX101" fmla="*/ 172688 w 945927"/>
                <a:gd name="connsiteY101" fmla="*/ 839819 h 1170241"/>
                <a:gd name="connsiteX102" fmla="*/ 173355 w 945927"/>
                <a:gd name="connsiteY102" fmla="*/ 841058 h 1170241"/>
                <a:gd name="connsiteX103" fmla="*/ 173355 w 945927"/>
                <a:gd name="connsiteY103" fmla="*/ 841058 h 1170241"/>
                <a:gd name="connsiteX104" fmla="*/ 174021 w 945927"/>
                <a:gd name="connsiteY104" fmla="*/ 842296 h 1170241"/>
                <a:gd name="connsiteX105" fmla="*/ 174021 w 945927"/>
                <a:gd name="connsiteY105" fmla="*/ 842296 h 1170241"/>
                <a:gd name="connsiteX106" fmla="*/ 174784 w 945927"/>
                <a:gd name="connsiteY106" fmla="*/ 843439 h 1170241"/>
                <a:gd name="connsiteX107" fmla="*/ 174784 w 945927"/>
                <a:gd name="connsiteY107" fmla="*/ 843439 h 1170241"/>
                <a:gd name="connsiteX108" fmla="*/ 175546 w 945927"/>
                <a:gd name="connsiteY108" fmla="*/ 844582 h 1170241"/>
                <a:gd name="connsiteX109" fmla="*/ 175546 w 945927"/>
                <a:gd name="connsiteY109" fmla="*/ 844582 h 1170241"/>
                <a:gd name="connsiteX110" fmla="*/ 176308 w 945927"/>
                <a:gd name="connsiteY110" fmla="*/ 845725 h 1170241"/>
                <a:gd name="connsiteX111" fmla="*/ 176308 w 945927"/>
                <a:gd name="connsiteY111" fmla="*/ 845725 h 1170241"/>
                <a:gd name="connsiteX112" fmla="*/ 177165 w 945927"/>
                <a:gd name="connsiteY112" fmla="*/ 846868 h 1170241"/>
                <a:gd name="connsiteX113" fmla="*/ 177165 w 945927"/>
                <a:gd name="connsiteY113" fmla="*/ 846868 h 1170241"/>
                <a:gd name="connsiteX114" fmla="*/ 178022 w 945927"/>
                <a:gd name="connsiteY114" fmla="*/ 848011 h 1170241"/>
                <a:gd name="connsiteX115" fmla="*/ 178022 w 945927"/>
                <a:gd name="connsiteY115" fmla="*/ 848011 h 1170241"/>
                <a:gd name="connsiteX116" fmla="*/ 178879 w 945927"/>
                <a:gd name="connsiteY116" fmla="*/ 849058 h 1170241"/>
                <a:gd name="connsiteX117" fmla="*/ 178879 w 945927"/>
                <a:gd name="connsiteY117" fmla="*/ 849058 h 1170241"/>
                <a:gd name="connsiteX118" fmla="*/ 179737 w 945927"/>
                <a:gd name="connsiteY118" fmla="*/ 850106 h 1170241"/>
                <a:gd name="connsiteX119" fmla="*/ 179737 w 945927"/>
                <a:gd name="connsiteY119" fmla="*/ 850106 h 1170241"/>
                <a:gd name="connsiteX120" fmla="*/ 180689 w 945927"/>
                <a:gd name="connsiteY120" fmla="*/ 851154 h 1170241"/>
                <a:gd name="connsiteX121" fmla="*/ 180689 w 945927"/>
                <a:gd name="connsiteY121" fmla="*/ 851154 h 1170241"/>
                <a:gd name="connsiteX122" fmla="*/ 181642 w 945927"/>
                <a:gd name="connsiteY122" fmla="*/ 852202 h 1170241"/>
                <a:gd name="connsiteX123" fmla="*/ 181642 w 945927"/>
                <a:gd name="connsiteY123" fmla="*/ 852202 h 1170241"/>
                <a:gd name="connsiteX124" fmla="*/ 182594 w 945927"/>
                <a:gd name="connsiteY124" fmla="*/ 853154 h 1170241"/>
                <a:gd name="connsiteX125" fmla="*/ 182594 w 945927"/>
                <a:gd name="connsiteY125" fmla="*/ 853154 h 1170241"/>
                <a:gd name="connsiteX126" fmla="*/ 183546 w 945927"/>
                <a:gd name="connsiteY126" fmla="*/ 854107 h 1170241"/>
                <a:gd name="connsiteX127" fmla="*/ 183546 w 945927"/>
                <a:gd name="connsiteY127" fmla="*/ 854107 h 1170241"/>
                <a:gd name="connsiteX128" fmla="*/ 184595 w 945927"/>
                <a:gd name="connsiteY128" fmla="*/ 855059 h 1170241"/>
                <a:gd name="connsiteX129" fmla="*/ 184595 w 945927"/>
                <a:gd name="connsiteY129" fmla="*/ 855059 h 1170241"/>
                <a:gd name="connsiteX130" fmla="*/ 185642 w 945927"/>
                <a:gd name="connsiteY130" fmla="*/ 856011 h 1170241"/>
                <a:gd name="connsiteX131" fmla="*/ 185642 w 945927"/>
                <a:gd name="connsiteY131" fmla="*/ 856011 h 1170241"/>
                <a:gd name="connsiteX132" fmla="*/ 186690 w 945927"/>
                <a:gd name="connsiteY132" fmla="*/ 856869 h 1170241"/>
                <a:gd name="connsiteX133" fmla="*/ 186690 w 945927"/>
                <a:gd name="connsiteY133" fmla="*/ 856869 h 1170241"/>
                <a:gd name="connsiteX134" fmla="*/ 187737 w 945927"/>
                <a:gd name="connsiteY134" fmla="*/ 857726 h 1170241"/>
                <a:gd name="connsiteX135" fmla="*/ 187737 w 945927"/>
                <a:gd name="connsiteY135" fmla="*/ 857726 h 1170241"/>
                <a:gd name="connsiteX136" fmla="*/ 188786 w 945927"/>
                <a:gd name="connsiteY136" fmla="*/ 858583 h 1170241"/>
                <a:gd name="connsiteX137" fmla="*/ 188786 w 945927"/>
                <a:gd name="connsiteY137" fmla="*/ 858583 h 1170241"/>
                <a:gd name="connsiteX138" fmla="*/ 189929 w 945927"/>
                <a:gd name="connsiteY138" fmla="*/ 859441 h 1170241"/>
                <a:gd name="connsiteX139" fmla="*/ 189929 w 945927"/>
                <a:gd name="connsiteY139" fmla="*/ 859441 h 1170241"/>
                <a:gd name="connsiteX140" fmla="*/ 191071 w 945927"/>
                <a:gd name="connsiteY140" fmla="*/ 860202 h 1170241"/>
                <a:gd name="connsiteX141" fmla="*/ 191071 w 945927"/>
                <a:gd name="connsiteY141" fmla="*/ 860202 h 1170241"/>
                <a:gd name="connsiteX142" fmla="*/ 192214 w 945927"/>
                <a:gd name="connsiteY142" fmla="*/ 860965 h 1170241"/>
                <a:gd name="connsiteX143" fmla="*/ 192214 w 945927"/>
                <a:gd name="connsiteY143" fmla="*/ 860965 h 1170241"/>
                <a:gd name="connsiteX144" fmla="*/ 193357 w 945927"/>
                <a:gd name="connsiteY144" fmla="*/ 861727 h 1170241"/>
                <a:gd name="connsiteX145" fmla="*/ 193357 w 945927"/>
                <a:gd name="connsiteY145" fmla="*/ 861727 h 1170241"/>
                <a:gd name="connsiteX146" fmla="*/ 194596 w 945927"/>
                <a:gd name="connsiteY146" fmla="*/ 862394 h 1170241"/>
                <a:gd name="connsiteX147" fmla="*/ 194596 w 945927"/>
                <a:gd name="connsiteY147" fmla="*/ 862394 h 1170241"/>
                <a:gd name="connsiteX148" fmla="*/ 195834 w 945927"/>
                <a:gd name="connsiteY148" fmla="*/ 863060 h 1170241"/>
                <a:gd name="connsiteX149" fmla="*/ 195834 w 945927"/>
                <a:gd name="connsiteY149" fmla="*/ 863060 h 1170241"/>
                <a:gd name="connsiteX150" fmla="*/ 197072 w 945927"/>
                <a:gd name="connsiteY150" fmla="*/ 863727 h 1170241"/>
                <a:gd name="connsiteX151" fmla="*/ 197072 w 945927"/>
                <a:gd name="connsiteY151" fmla="*/ 863727 h 1170241"/>
                <a:gd name="connsiteX152" fmla="*/ 198311 w 945927"/>
                <a:gd name="connsiteY152" fmla="*/ 864393 h 1170241"/>
                <a:gd name="connsiteX153" fmla="*/ 198311 w 945927"/>
                <a:gd name="connsiteY153" fmla="*/ 864393 h 1170241"/>
                <a:gd name="connsiteX154" fmla="*/ 199549 w 945927"/>
                <a:gd name="connsiteY154" fmla="*/ 864965 h 1170241"/>
                <a:gd name="connsiteX155" fmla="*/ 199549 w 945927"/>
                <a:gd name="connsiteY155" fmla="*/ 864965 h 1170241"/>
                <a:gd name="connsiteX156" fmla="*/ 200787 w 945927"/>
                <a:gd name="connsiteY156" fmla="*/ 865536 h 1170241"/>
                <a:gd name="connsiteX157" fmla="*/ 200787 w 945927"/>
                <a:gd name="connsiteY157" fmla="*/ 865536 h 1170241"/>
                <a:gd name="connsiteX158" fmla="*/ 202120 w 945927"/>
                <a:gd name="connsiteY158" fmla="*/ 866109 h 1170241"/>
                <a:gd name="connsiteX159" fmla="*/ 202120 w 945927"/>
                <a:gd name="connsiteY159" fmla="*/ 866109 h 1170241"/>
                <a:gd name="connsiteX160" fmla="*/ 203454 w 945927"/>
                <a:gd name="connsiteY160" fmla="*/ 866585 h 1170241"/>
                <a:gd name="connsiteX161" fmla="*/ 203454 w 945927"/>
                <a:gd name="connsiteY161" fmla="*/ 866585 h 1170241"/>
                <a:gd name="connsiteX162" fmla="*/ 204788 w 945927"/>
                <a:gd name="connsiteY162" fmla="*/ 867061 h 1170241"/>
                <a:gd name="connsiteX163" fmla="*/ 204788 w 945927"/>
                <a:gd name="connsiteY163" fmla="*/ 867061 h 1170241"/>
                <a:gd name="connsiteX164" fmla="*/ 206121 w 945927"/>
                <a:gd name="connsiteY164" fmla="*/ 867537 h 1170241"/>
                <a:gd name="connsiteX165" fmla="*/ 206121 w 945927"/>
                <a:gd name="connsiteY165" fmla="*/ 867537 h 1170241"/>
                <a:gd name="connsiteX166" fmla="*/ 207454 w 945927"/>
                <a:gd name="connsiteY166" fmla="*/ 867918 h 1170241"/>
                <a:gd name="connsiteX167" fmla="*/ 207454 w 945927"/>
                <a:gd name="connsiteY167" fmla="*/ 867918 h 1170241"/>
                <a:gd name="connsiteX168" fmla="*/ 208788 w 945927"/>
                <a:gd name="connsiteY168" fmla="*/ 868299 h 1170241"/>
                <a:gd name="connsiteX169" fmla="*/ 208788 w 945927"/>
                <a:gd name="connsiteY169" fmla="*/ 868299 h 1170241"/>
                <a:gd name="connsiteX170" fmla="*/ 210121 w 945927"/>
                <a:gd name="connsiteY170" fmla="*/ 868680 h 1170241"/>
                <a:gd name="connsiteX171" fmla="*/ 210121 w 945927"/>
                <a:gd name="connsiteY171" fmla="*/ 868680 h 1170241"/>
                <a:gd name="connsiteX172" fmla="*/ 211550 w 945927"/>
                <a:gd name="connsiteY172" fmla="*/ 868966 h 1170241"/>
                <a:gd name="connsiteX173" fmla="*/ 211550 w 945927"/>
                <a:gd name="connsiteY173" fmla="*/ 868966 h 1170241"/>
                <a:gd name="connsiteX174" fmla="*/ 212979 w 945927"/>
                <a:gd name="connsiteY174" fmla="*/ 869251 h 1170241"/>
                <a:gd name="connsiteX175" fmla="*/ 212979 w 945927"/>
                <a:gd name="connsiteY175" fmla="*/ 869251 h 1170241"/>
                <a:gd name="connsiteX176" fmla="*/ 214408 w 945927"/>
                <a:gd name="connsiteY176" fmla="*/ 869537 h 1170241"/>
                <a:gd name="connsiteX177" fmla="*/ 214408 w 945927"/>
                <a:gd name="connsiteY177" fmla="*/ 869537 h 1170241"/>
                <a:gd name="connsiteX178" fmla="*/ 215836 w 945927"/>
                <a:gd name="connsiteY178" fmla="*/ 869727 h 1170241"/>
                <a:gd name="connsiteX179" fmla="*/ 215836 w 945927"/>
                <a:gd name="connsiteY179" fmla="*/ 869727 h 1170241"/>
                <a:gd name="connsiteX180" fmla="*/ 217265 w 945927"/>
                <a:gd name="connsiteY180" fmla="*/ 869918 h 1170241"/>
                <a:gd name="connsiteX181" fmla="*/ 217265 w 945927"/>
                <a:gd name="connsiteY181" fmla="*/ 869918 h 1170241"/>
                <a:gd name="connsiteX182" fmla="*/ 218694 w 945927"/>
                <a:gd name="connsiteY182" fmla="*/ 870013 h 1170241"/>
                <a:gd name="connsiteX183" fmla="*/ 218694 w 945927"/>
                <a:gd name="connsiteY183" fmla="*/ 870013 h 1170241"/>
                <a:gd name="connsiteX184" fmla="*/ 220123 w 945927"/>
                <a:gd name="connsiteY184" fmla="*/ 870109 h 1170241"/>
                <a:gd name="connsiteX185" fmla="*/ 220123 w 945927"/>
                <a:gd name="connsiteY185" fmla="*/ 870109 h 1170241"/>
                <a:gd name="connsiteX186" fmla="*/ 220599 w 945927"/>
                <a:gd name="connsiteY186" fmla="*/ 870109 h 1170241"/>
                <a:gd name="connsiteX187" fmla="*/ 223742 w 945927"/>
                <a:gd name="connsiteY187" fmla="*/ 870204 h 1170241"/>
                <a:gd name="connsiteX188" fmla="*/ 236505 w 945927"/>
                <a:gd name="connsiteY188" fmla="*/ 870204 h 1170241"/>
                <a:gd name="connsiteX189" fmla="*/ 251270 w 945927"/>
                <a:gd name="connsiteY189" fmla="*/ 870204 h 1170241"/>
                <a:gd name="connsiteX190" fmla="*/ 332232 w 945927"/>
                <a:gd name="connsiteY190" fmla="*/ 951167 h 1170241"/>
                <a:gd name="connsiteX191" fmla="*/ 332232 w 945927"/>
                <a:gd name="connsiteY191" fmla="*/ 1014508 h 1170241"/>
                <a:gd name="connsiteX192" fmla="*/ 332232 w 945927"/>
                <a:gd name="connsiteY192" fmla="*/ 1109472 h 1170241"/>
                <a:gd name="connsiteX193" fmla="*/ 332232 w 945927"/>
                <a:gd name="connsiteY193" fmla="*/ 1112615 h 1170241"/>
                <a:gd name="connsiteX194" fmla="*/ 389858 w 945927"/>
                <a:gd name="connsiteY194" fmla="*/ 1170242 h 1170241"/>
                <a:gd name="connsiteX195" fmla="*/ 564737 w 945927"/>
                <a:gd name="connsiteY195" fmla="*/ 1170242 h 1170241"/>
                <a:gd name="connsiteX196" fmla="*/ 622363 w 945927"/>
                <a:gd name="connsiteY196" fmla="*/ 1112615 h 1170241"/>
                <a:gd name="connsiteX197" fmla="*/ 622363 w 945927"/>
                <a:gd name="connsiteY197" fmla="*/ 1104519 h 1170241"/>
                <a:gd name="connsiteX198" fmla="*/ 624364 w 945927"/>
                <a:gd name="connsiteY198" fmla="*/ 600646 h 1170241"/>
                <a:gd name="connsiteX199" fmla="*/ 572928 w 945927"/>
                <a:gd name="connsiteY199" fmla="*/ 559403 h 1170241"/>
                <a:gd name="connsiteX200" fmla="*/ 529494 w 945927"/>
                <a:gd name="connsiteY200" fmla="*/ 559403 h 1170241"/>
                <a:gd name="connsiteX201" fmla="*/ 471868 w 945927"/>
                <a:gd name="connsiteY201" fmla="*/ 501777 h 1170241"/>
                <a:gd name="connsiteX202" fmla="*/ 471868 w 945927"/>
                <a:gd name="connsiteY202" fmla="*/ 481774 h 1170241"/>
                <a:gd name="connsiteX203" fmla="*/ 529494 w 945927"/>
                <a:gd name="connsiteY203" fmla="*/ 424148 h 1170241"/>
                <a:gd name="connsiteX204" fmla="*/ 888302 w 945927"/>
                <a:gd name="connsiteY204" fmla="*/ 423100 h 1170241"/>
                <a:gd name="connsiteX205" fmla="*/ 945928 w 945927"/>
                <a:gd name="connsiteY205" fmla="*/ 365474 h 1170241"/>
                <a:gd name="connsiteX206" fmla="*/ 945928 w 945927"/>
                <a:gd name="connsiteY206" fmla="*/ 208312 h 1170241"/>
                <a:gd name="connsiteX207" fmla="*/ 945452 w 945927"/>
                <a:gd name="connsiteY207" fmla="*/ 202025 h 1170241"/>
                <a:gd name="connsiteX208" fmla="*/ 945452 w 945927"/>
                <a:gd name="connsiteY208" fmla="*/ 0 h 1170241"/>
                <a:gd name="connsiteX209" fmla="*/ 857726 w 945927"/>
                <a:gd name="connsiteY209" fmla="*/ 0 h 1170241"/>
                <a:gd name="connsiteX210" fmla="*/ 802577 w 945927"/>
                <a:gd name="connsiteY210" fmla="*/ 41053 h 1170241"/>
                <a:gd name="connsiteX211" fmla="*/ 802577 w 945927"/>
                <a:gd name="connsiteY211" fmla="*/ 83058 h 1170241"/>
                <a:gd name="connsiteX212" fmla="*/ 744950 w 945927"/>
                <a:gd name="connsiteY212" fmla="*/ 140684 h 1170241"/>
                <a:gd name="connsiteX213" fmla="*/ 635508 w 945927"/>
                <a:gd name="connsiteY213" fmla="*/ 140684 h 1170241"/>
                <a:gd name="connsiteX214" fmla="*/ 635508 w 945927"/>
                <a:gd name="connsiteY214" fmla="*/ 230505 h 1170241"/>
                <a:gd name="connsiteX215" fmla="*/ 577882 w 945927"/>
                <a:gd name="connsiteY215" fmla="*/ 288131 h 1170241"/>
                <a:gd name="connsiteX216" fmla="*/ 168402 w 945927"/>
                <a:gd name="connsiteY216" fmla="*/ 288131 h 1170241"/>
                <a:gd name="connsiteX217" fmla="*/ 165640 w 945927"/>
                <a:gd name="connsiteY217" fmla="*/ 812483 h 1170241"/>
                <a:gd name="connsiteX218" fmla="*/ 165640 w 945927"/>
                <a:gd name="connsiteY218" fmla="*/ 812483 h 1170241"/>
                <a:gd name="connsiteX219" fmla="*/ 165640 w 945927"/>
                <a:gd name="connsiteY219" fmla="*/ 812483 h 1170241"/>
                <a:gd name="connsiteX220" fmla="*/ 165640 w 945927"/>
                <a:gd name="connsiteY220" fmla="*/ 812483 h 1170241"/>
                <a:gd name="connsiteX221" fmla="*/ 0 w 945927"/>
                <a:gd name="connsiteY221" fmla="*/ 664083 h 1170241"/>
                <a:gd name="connsiteX222" fmla="*/ 0 w 945927"/>
                <a:gd name="connsiteY222" fmla="*/ 664083 h 1170241"/>
                <a:gd name="connsiteX223" fmla="*/ 0 w 945927"/>
                <a:gd name="connsiteY223" fmla="*/ 664083 h 117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945927" h="1170241">
                  <a:moveTo>
                    <a:pt x="168402" y="288131"/>
                  </a:moveTo>
                  <a:lnTo>
                    <a:pt x="168402" y="520827"/>
                  </a:lnTo>
                  <a:cubicBezTo>
                    <a:pt x="168402" y="552450"/>
                    <a:pt x="142494" y="578453"/>
                    <a:pt x="110776" y="578453"/>
                  </a:cubicBezTo>
                  <a:lnTo>
                    <a:pt x="0" y="578453"/>
                  </a:lnTo>
                  <a:lnTo>
                    <a:pt x="0" y="664083"/>
                  </a:lnTo>
                  <a:lnTo>
                    <a:pt x="0" y="665607"/>
                  </a:lnTo>
                  <a:lnTo>
                    <a:pt x="0" y="665607"/>
                  </a:lnTo>
                  <a:lnTo>
                    <a:pt x="95" y="667036"/>
                  </a:lnTo>
                  <a:lnTo>
                    <a:pt x="95" y="667036"/>
                  </a:lnTo>
                  <a:lnTo>
                    <a:pt x="190" y="668465"/>
                  </a:lnTo>
                  <a:lnTo>
                    <a:pt x="190" y="668465"/>
                  </a:lnTo>
                  <a:lnTo>
                    <a:pt x="286" y="669893"/>
                  </a:lnTo>
                  <a:lnTo>
                    <a:pt x="286" y="669893"/>
                  </a:lnTo>
                  <a:lnTo>
                    <a:pt x="476" y="671322"/>
                  </a:lnTo>
                  <a:lnTo>
                    <a:pt x="476" y="671322"/>
                  </a:lnTo>
                  <a:lnTo>
                    <a:pt x="667" y="672751"/>
                  </a:lnTo>
                  <a:lnTo>
                    <a:pt x="667" y="672751"/>
                  </a:lnTo>
                  <a:cubicBezTo>
                    <a:pt x="3619" y="690467"/>
                    <a:pt x="14001" y="705421"/>
                    <a:pt x="29623" y="714375"/>
                  </a:cubicBezTo>
                  <a:lnTo>
                    <a:pt x="30194" y="714661"/>
                  </a:lnTo>
                  <a:lnTo>
                    <a:pt x="30194" y="714661"/>
                  </a:lnTo>
                  <a:lnTo>
                    <a:pt x="31432" y="715328"/>
                  </a:lnTo>
                  <a:lnTo>
                    <a:pt x="31432" y="715328"/>
                  </a:lnTo>
                  <a:lnTo>
                    <a:pt x="32671" y="715994"/>
                  </a:lnTo>
                  <a:lnTo>
                    <a:pt x="32671" y="715994"/>
                  </a:lnTo>
                  <a:lnTo>
                    <a:pt x="33909" y="716566"/>
                  </a:lnTo>
                  <a:lnTo>
                    <a:pt x="33909" y="716566"/>
                  </a:lnTo>
                  <a:cubicBezTo>
                    <a:pt x="34290" y="716756"/>
                    <a:pt x="34766" y="716947"/>
                    <a:pt x="35147" y="717137"/>
                  </a:cubicBezTo>
                  <a:lnTo>
                    <a:pt x="35147" y="717137"/>
                  </a:lnTo>
                  <a:lnTo>
                    <a:pt x="36481" y="717709"/>
                  </a:lnTo>
                  <a:lnTo>
                    <a:pt x="36481" y="717709"/>
                  </a:lnTo>
                  <a:lnTo>
                    <a:pt x="37814" y="718185"/>
                  </a:lnTo>
                  <a:lnTo>
                    <a:pt x="37814" y="718185"/>
                  </a:lnTo>
                  <a:lnTo>
                    <a:pt x="39148" y="718661"/>
                  </a:lnTo>
                  <a:lnTo>
                    <a:pt x="39148" y="718661"/>
                  </a:lnTo>
                  <a:lnTo>
                    <a:pt x="39433" y="718756"/>
                  </a:lnTo>
                  <a:cubicBezTo>
                    <a:pt x="40195" y="718947"/>
                    <a:pt x="40767" y="719233"/>
                    <a:pt x="41529" y="719423"/>
                  </a:cubicBezTo>
                  <a:lnTo>
                    <a:pt x="41815" y="719519"/>
                  </a:lnTo>
                  <a:lnTo>
                    <a:pt x="41815" y="719519"/>
                  </a:lnTo>
                  <a:lnTo>
                    <a:pt x="43148" y="719899"/>
                  </a:lnTo>
                  <a:lnTo>
                    <a:pt x="43148" y="719899"/>
                  </a:lnTo>
                  <a:lnTo>
                    <a:pt x="44482" y="720280"/>
                  </a:lnTo>
                  <a:lnTo>
                    <a:pt x="44482" y="720280"/>
                  </a:lnTo>
                  <a:lnTo>
                    <a:pt x="45910" y="720566"/>
                  </a:lnTo>
                  <a:lnTo>
                    <a:pt x="45910" y="720566"/>
                  </a:lnTo>
                  <a:cubicBezTo>
                    <a:pt x="46387" y="720662"/>
                    <a:pt x="46863" y="720757"/>
                    <a:pt x="47339" y="720852"/>
                  </a:cubicBezTo>
                  <a:lnTo>
                    <a:pt x="47339" y="720852"/>
                  </a:lnTo>
                  <a:lnTo>
                    <a:pt x="47625" y="720852"/>
                  </a:lnTo>
                  <a:cubicBezTo>
                    <a:pt x="48482" y="720947"/>
                    <a:pt x="49149" y="721138"/>
                    <a:pt x="50006" y="721233"/>
                  </a:cubicBezTo>
                  <a:lnTo>
                    <a:pt x="50292" y="721233"/>
                  </a:lnTo>
                  <a:lnTo>
                    <a:pt x="50292" y="721233"/>
                  </a:lnTo>
                  <a:lnTo>
                    <a:pt x="51721" y="721424"/>
                  </a:lnTo>
                  <a:lnTo>
                    <a:pt x="51721" y="721424"/>
                  </a:lnTo>
                  <a:lnTo>
                    <a:pt x="53149" y="721518"/>
                  </a:lnTo>
                  <a:lnTo>
                    <a:pt x="53149" y="721518"/>
                  </a:lnTo>
                  <a:lnTo>
                    <a:pt x="54578" y="721614"/>
                  </a:lnTo>
                  <a:lnTo>
                    <a:pt x="54578" y="721614"/>
                  </a:lnTo>
                  <a:lnTo>
                    <a:pt x="55054" y="721614"/>
                  </a:lnTo>
                  <a:cubicBezTo>
                    <a:pt x="56197" y="721614"/>
                    <a:pt x="57055" y="721709"/>
                    <a:pt x="58198" y="721709"/>
                  </a:cubicBezTo>
                  <a:lnTo>
                    <a:pt x="77629" y="721709"/>
                  </a:lnTo>
                  <a:lnTo>
                    <a:pt x="84582" y="721709"/>
                  </a:lnTo>
                  <a:cubicBezTo>
                    <a:pt x="129159" y="721709"/>
                    <a:pt x="165545" y="758095"/>
                    <a:pt x="165545" y="802672"/>
                  </a:cubicBezTo>
                  <a:lnTo>
                    <a:pt x="165545" y="812483"/>
                  </a:lnTo>
                  <a:lnTo>
                    <a:pt x="165545" y="814006"/>
                  </a:lnTo>
                  <a:lnTo>
                    <a:pt x="165545" y="814006"/>
                  </a:lnTo>
                  <a:lnTo>
                    <a:pt x="165640" y="815435"/>
                  </a:lnTo>
                  <a:lnTo>
                    <a:pt x="165640" y="815435"/>
                  </a:lnTo>
                  <a:lnTo>
                    <a:pt x="165735" y="816864"/>
                  </a:lnTo>
                  <a:lnTo>
                    <a:pt x="165735" y="816864"/>
                  </a:lnTo>
                  <a:lnTo>
                    <a:pt x="165830" y="818293"/>
                  </a:lnTo>
                  <a:lnTo>
                    <a:pt x="165830" y="818293"/>
                  </a:lnTo>
                  <a:lnTo>
                    <a:pt x="166021" y="819721"/>
                  </a:lnTo>
                  <a:lnTo>
                    <a:pt x="166021" y="819721"/>
                  </a:lnTo>
                  <a:lnTo>
                    <a:pt x="166211" y="821150"/>
                  </a:lnTo>
                  <a:lnTo>
                    <a:pt x="166211" y="821150"/>
                  </a:lnTo>
                  <a:lnTo>
                    <a:pt x="166497" y="822579"/>
                  </a:lnTo>
                  <a:lnTo>
                    <a:pt x="166497" y="822579"/>
                  </a:lnTo>
                  <a:cubicBezTo>
                    <a:pt x="166592" y="823055"/>
                    <a:pt x="166688" y="823531"/>
                    <a:pt x="166783" y="824008"/>
                  </a:cubicBezTo>
                  <a:lnTo>
                    <a:pt x="166783" y="824008"/>
                  </a:lnTo>
                  <a:lnTo>
                    <a:pt x="167068" y="825437"/>
                  </a:lnTo>
                  <a:lnTo>
                    <a:pt x="167068" y="825437"/>
                  </a:lnTo>
                  <a:lnTo>
                    <a:pt x="167449" y="826865"/>
                  </a:lnTo>
                  <a:lnTo>
                    <a:pt x="167449" y="826865"/>
                  </a:lnTo>
                  <a:lnTo>
                    <a:pt x="167830" y="828199"/>
                  </a:lnTo>
                  <a:lnTo>
                    <a:pt x="167830" y="828199"/>
                  </a:lnTo>
                  <a:lnTo>
                    <a:pt x="168211" y="829532"/>
                  </a:lnTo>
                  <a:lnTo>
                    <a:pt x="168211" y="829532"/>
                  </a:lnTo>
                  <a:lnTo>
                    <a:pt x="168687" y="830866"/>
                  </a:lnTo>
                  <a:lnTo>
                    <a:pt x="168687" y="830866"/>
                  </a:lnTo>
                  <a:lnTo>
                    <a:pt x="169164" y="832199"/>
                  </a:lnTo>
                  <a:lnTo>
                    <a:pt x="169164" y="832199"/>
                  </a:lnTo>
                  <a:lnTo>
                    <a:pt x="169640" y="833533"/>
                  </a:lnTo>
                  <a:lnTo>
                    <a:pt x="169640" y="833533"/>
                  </a:lnTo>
                  <a:lnTo>
                    <a:pt x="170212" y="834866"/>
                  </a:lnTo>
                  <a:lnTo>
                    <a:pt x="170212" y="834866"/>
                  </a:lnTo>
                  <a:lnTo>
                    <a:pt x="170783" y="836105"/>
                  </a:lnTo>
                  <a:lnTo>
                    <a:pt x="170783" y="836105"/>
                  </a:lnTo>
                  <a:lnTo>
                    <a:pt x="171355" y="837343"/>
                  </a:lnTo>
                  <a:lnTo>
                    <a:pt x="171355" y="837343"/>
                  </a:lnTo>
                  <a:lnTo>
                    <a:pt x="172021" y="838581"/>
                  </a:lnTo>
                  <a:lnTo>
                    <a:pt x="172021" y="838581"/>
                  </a:lnTo>
                  <a:cubicBezTo>
                    <a:pt x="172212" y="838962"/>
                    <a:pt x="172402" y="839438"/>
                    <a:pt x="172688" y="839819"/>
                  </a:cubicBezTo>
                  <a:lnTo>
                    <a:pt x="172688" y="839819"/>
                  </a:lnTo>
                  <a:lnTo>
                    <a:pt x="173355" y="841058"/>
                  </a:lnTo>
                  <a:lnTo>
                    <a:pt x="173355" y="841058"/>
                  </a:lnTo>
                  <a:cubicBezTo>
                    <a:pt x="173545" y="841438"/>
                    <a:pt x="173831" y="841819"/>
                    <a:pt x="174021" y="842296"/>
                  </a:cubicBezTo>
                  <a:lnTo>
                    <a:pt x="174021" y="842296"/>
                  </a:lnTo>
                  <a:lnTo>
                    <a:pt x="174784" y="843439"/>
                  </a:lnTo>
                  <a:lnTo>
                    <a:pt x="174784" y="843439"/>
                  </a:lnTo>
                  <a:lnTo>
                    <a:pt x="175546" y="844582"/>
                  </a:lnTo>
                  <a:lnTo>
                    <a:pt x="175546" y="844582"/>
                  </a:lnTo>
                  <a:lnTo>
                    <a:pt x="176308" y="845725"/>
                  </a:lnTo>
                  <a:lnTo>
                    <a:pt x="176308" y="845725"/>
                  </a:lnTo>
                  <a:lnTo>
                    <a:pt x="177165" y="846868"/>
                  </a:lnTo>
                  <a:lnTo>
                    <a:pt x="177165" y="846868"/>
                  </a:lnTo>
                  <a:lnTo>
                    <a:pt x="178022" y="848011"/>
                  </a:lnTo>
                  <a:lnTo>
                    <a:pt x="178022" y="848011"/>
                  </a:lnTo>
                  <a:cubicBezTo>
                    <a:pt x="178308" y="848392"/>
                    <a:pt x="178594" y="848773"/>
                    <a:pt x="178879" y="849058"/>
                  </a:cubicBezTo>
                  <a:lnTo>
                    <a:pt x="178879" y="849058"/>
                  </a:lnTo>
                  <a:lnTo>
                    <a:pt x="179737" y="850106"/>
                  </a:lnTo>
                  <a:lnTo>
                    <a:pt x="179737" y="850106"/>
                  </a:lnTo>
                  <a:lnTo>
                    <a:pt x="180689" y="851154"/>
                  </a:lnTo>
                  <a:lnTo>
                    <a:pt x="180689" y="851154"/>
                  </a:lnTo>
                  <a:lnTo>
                    <a:pt x="181642" y="852202"/>
                  </a:lnTo>
                  <a:lnTo>
                    <a:pt x="181642" y="852202"/>
                  </a:lnTo>
                  <a:lnTo>
                    <a:pt x="182594" y="853154"/>
                  </a:lnTo>
                  <a:lnTo>
                    <a:pt x="182594" y="853154"/>
                  </a:lnTo>
                  <a:lnTo>
                    <a:pt x="183546" y="854107"/>
                  </a:lnTo>
                  <a:lnTo>
                    <a:pt x="183546" y="854107"/>
                  </a:lnTo>
                  <a:lnTo>
                    <a:pt x="184595" y="855059"/>
                  </a:lnTo>
                  <a:lnTo>
                    <a:pt x="184595" y="855059"/>
                  </a:lnTo>
                  <a:lnTo>
                    <a:pt x="185642" y="856011"/>
                  </a:lnTo>
                  <a:lnTo>
                    <a:pt x="185642" y="856011"/>
                  </a:lnTo>
                  <a:lnTo>
                    <a:pt x="186690" y="856869"/>
                  </a:lnTo>
                  <a:lnTo>
                    <a:pt x="186690" y="856869"/>
                  </a:lnTo>
                  <a:cubicBezTo>
                    <a:pt x="187071" y="857155"/>
                    <a:pt x="187452" y="857440"/>
                    <a:pt x="187737" y="857726"/>
                  </a:cubicBezTo>
                  <a:lnTo>
                    <a:pt x="187737" y="857726"/>
                  </a:lnTo>
                  <a:cubicBezTo>
                    <a:pt x="188119" y="858012"/>
                    <a:pt x="188500" y="858298"/>
                    <a:pt x="188786" y="858583"/>
                  </a:cubicBezTo>
                  <a:lnTo>
                    <a:pt x="188786" y="858583"/>
                  </a:lnTo>
                  <a:lnTo>
                    <a:pt x="189929" y="859441"/>
                  </a:lnTo>
                  <a:lnTo>
                    <a:pt x="189929" y="859441"/>
                  </a:lnTo>
                  <a:lnTo>
                    <a:pt x="191071" y="860202"/>
                  </a:lnTo>
                  <a:lnTo>
                    <a:pt x="191071" y="860202"/>
                  </a:lnTo>
                  <a:lnTo>
                    <a:pt x="192214" y="860965"/>
                  </a:lnTo>
                  <a:lnTo>
                    <a:pt x="192214" y="860965"/>
                  </a:lnTo>
                  <a:lnTo>
                    <a:pt x="193357" y="861727"/>
                  </a:lnTo>
                  <a:lnTo>
                    <a:pt x="193357" y="861727"/>
                  </a:lnTo>
                  <a:lnTo>
                    <a:pt x="194596" y="862394"/>
                  </a:lnTo>
                  <a:lnTo>
                    <a:pt x="194596" y="862394"/>
                  </a:lnTo>
                  <a:lnTo>
                    <a:pt x="195834" y="863060"/>
                  </a:lnTo>
                  <a:lnTo>
                    <a:pt x="195834" y="863060"/>
                  </a:lnTo>
                  <a:lnTo>
                    <a:pt x="197072" y="863727"/>
                  </a:lnTo>
                  <a:lnTo>
                    <a:pt x="197072" y="863727"/>
                  </a:lnTo>
                  <a:lnTo>
                    <a:pt x="198311" y="864393"/>
                  </a:lnTo>
                  <a:lnTo>
                    <a:pt x="198311" y="864393"/>
                  </a:lnTo>
                  <a:lnTo>
                    <a:pt x="199549" y="864965"/>
                  </a:lnTo>
                  <a:lnTo>
                    <a:pt x="199549" y="864965"/>
                  </a:lnTo>
                  <a:cubicBezTo>
                    <a:pt x="199930" y="865156"/>
                    <a:pt x="200406" y="865346"/>
                    <a:pt x="200787" y="865536"/>
                  </a:cubicBezTo>
                  <a:lnTo>
                    <a:pt x="200787" y="865536"/>
                  </a:lnTo>
                  <a:lnTo>
                    <a:pt x="202120" y="866109"/>
                  </a:lnTo>
                  <a:lnTo>
                    <a:pt x="202120" y="866109"/>
                  </a:lnTo>
                  <a:lnTo>
                    <a:pt x="203454" y="866585"/>
                  </a:lnTo>
                  <a:lnTo>
                    <a:pt x="203454" y="866585"/>
                  </a:lnTo>
                  <a:lnTo>
                    <a:pt x="204788" y="867061"/>
                  </a:lnTo>
                  <a:lnTo>
                    <a:pt x="204788" y="867061"/>
                  </a:lnTo>
                  <a:lnTo>
                    <a:pt x="206121" y="867537"/>
                  </a:lnTo>
                  <a:lnTo>
                    <a:pt x="206121" y="867537"/>
                  </a:lnTo>
                  <a:lnTo>
                    <a:pt x="207454" y="867918"/>
                  </a:lnTo>
                  <a:lnTo>
                    <a:pt x="207454" y="867918"/>
                  </a:lnTo>
                  <a:lnTo>
                    <a:pt x="208788" y="868299"/>
                  </a:lnTo>
                  <a:lnTo>
                    <a:pt x="208788" y="868299"/>
                  </a:lnTo>
                  <a:lnTo>
                    <a:pt x="210121" y="868680"/>
                  </a:lnTo>
                  <a:lnTo>
                    <a:pt x="210121" y="868680"/>
                  </a:lnTo>
                  <a:lnTo>
                    <a:pt x="211550" y="868966"/>
                  </a:lnTo>
                  <a:lnTo>
                    <a:pt x="211550" y="868966"/>
                  </a:lnTo>
                  <a:cubicBezTo>
                    <a:pt x="212027" y="869061"/>
                    <a:pt x="212503" y="869156"/>
                    <a:pt x="212979" y="869251"/>
                  </a:cubicBezTo>
                  <a:lnTo>
                    <a:pt x="212979" y="869251"/>
                  </a:lnTo>
                  <a:lnTo>
                    <a:pt x="214408" y="869537"/>
                  </a:lnTo>
                  <a:lnTo>
                    <a:pt x="214408" y="869537"/>
                  </a:lnTo>
                  <a:lnTo>
                    <a:pt x="215836" y="869727"/>
                  </a:lnTo>
                  <a:lnTo>
                    <a:pt x="215836" y="869727"/>
                  </a:lnTo>
                  <a:lnTo>
                    <a:pt x="217265" y="869918"/>
                  </a:lnTo>
                  <a:lnTo>
                    <a:pt x="217265" y="869918"/>
                  </a:lnTo>
                  <a:lnTo>
                    <a:pt x="218694" y="870013"/>
                  </a:lnTo>
                  <a:lnTo>
                    <a:pt x="218694" y="870013"/>
                  </a:lnTo>
                  <a:lnTo>
                    <a:pt x="220123" y="870109"/>
                  </a:lnTo>
                  <a:lnTo>
                    <a:pt x="220123" y="870109"/>
                  </a:lnTo>
                  <a:lnTo>
                    <a:pt x="220599" y="870109"/>
                  </a:lnTo>
                  <a:cubicBezTo>
                    <a:pt x="221646" y="870109"/>
                    <a:pt x="222599" y="870204"/>
                    <a:pt x="223742" y="870204"/>
                  </a:cubicBezTo>
                  <a:lnTo>
                    <a:pt x="236505" y="870204"/>
                  </a:lnTo>
                  <a:lnTo>
                    <a:pt x="251270" y="870204"/>
                  </a:lnTo>
                  <a:cubicBezTo>
                    <a:pt x="295846" y="870204"/>
                    <a:pt x="332232" y="906590"/>
                    <a:pt x="332232" y="951167"/>
                  </a:cubicBezTo>
                  <a:lnTo>
                    <a:pt x="332232" y="1014508"/>
                  </a:lnTo>
                  <a:lnTo>
                    <a:pt x="332232" y="1109472"/>
                  </a:lnTo>
                  <a:lnTo>
                    <a:pt x="332232" y="1112615"/>
                  </a:lnTo>
                  <a:cubicBezTo>
                    <a:pt x="332232" y="1144238"/>
                    <a:pt x="358140" y="1170242"/>
                    <a:pt x="389858" y="1170242"/>
                  </a:cubicBezTo>
                  <a:lnTo>
                    <a:pt x="564737" y="1170242"/>
                  </a:lnTo>
                  <a:cubicBezTo>
                    <a:pt x="596455" y="1170242"/>
                    <a:pt x="622363" y="1144333"/>
                    <a:pt x="622363" y="1112615"/>
                  </a:cubicBezTo>
                  <a:lnTo>
                    <a:pt x="622363" y="1104519"/>
                  </a:lnTo>
                  <a:lnTo>
                    <a:pt x="624364" y="600646"/>
                  </a:lnTo>
                  <a:cubicBezTo>
                    <a:pt x="623983" y="579501"/>
                    <a:pt x="613696" y="559403"/>
                    <a:pt x="572928" y="559403"/>
                  </a:cubicBezTo>
                  <a:lnTo>
                    <a:pt x="529494" y="559403"/>
                  </a:lnTo>
                  <a:cubicBezTo>
                    <a:pt x="497777" y="559403"/>
                    <a:pt x="471868" y="533495"/>
                    <a:pt x="471868" y="501777"/>
                  </a:cubicBezTo>
                  <a:lnTo>
                    <a:pt x="471868" y="481774"/>
                  </a:lnTo>
                  <a:cubicBezTo>
                    <a:pt x="471868" y="450056"/>
                    <a:pt x="497777" y="424148"/>
                    <a:pt x="529494" y="424148"/>
                  </a:cubicBezTo>
                  <a:cubicBezTo>
                    <a:pt x="649034" y="424148"/>
                    <a:pt x="767810" y="423100"/>
                    <a:pt x="888302" y="423100"/>
                  </a:cubicBezTo>
                  <a:cubicBezTo>
                    <a:pt x="920019" y="423100"/>
                    <a:pt x="945928" y="397192"/>
                    <a:pt x="945928" y="365474"/>
                  </a:cubicBezTo>
                  <a:lnTo>
                    <a:pt x="945928" y="208312"/>
                  </a:lnTo>
                  <a:cubicBezTo>
                    <a:pt x="945928" y="205359"/>
                    <a:pt x="945928" y="202501"/>
                    <a:pt x="945452" y="202025"/>
                  </a:cubicBezTo>
                  <a:lnTo>
                    <a:pt x="945452" y="0"/>
                  </a:lnTo>
                  <a:lnTo>
                    <a:pt x="857726" y="0"/>
                  </a:lnTo>
                  <a:cubicBezTo>
                    <a:pt x="831818" y="0"/>
                    <a:pt x="809720" y="17431"/>
                    <a:pt x="802577" y="41053"/>
                  </a:cubicBezTo>
                  <a:lnTo>
                    <a:pt x="802577" y="83058"/>
                  </a:lnTo>
                  <a:cubicBezTo>
                    <a:pt x="802577" y="114681"/>
                    <a:pt x="776668" y="140684"/>
                    <a:pt x="744950" y="140684"/>
                  </a:cubicBezTo>
                  <a:lnTo>
                    <a:pt x="635508" y="140684"/>
                  </a:lnTo>
                  <a:lnTo>
                    <a:pt x="635508" y="230505"/>
                  </a:lnTo>
                  <a:cubicBezTo>
                    <a:pt x="635508" y="262128"/>
                    <a:pt x="609600" y="288131"/>
                    <a:pt x="577882" y="288131"/>
                  </a:cubicBezTo>
                  <a:lnTo>
                    <a:pt x="168402" y="288131"/>
                  </a:lnTo>
                  <a:close/>
                  <a:moveTo>
                    <a:pt x="165640" y="812483"/>
                  </a:moveTo>
                  <a:lnTo>
                    <a:pt x="165640" y="812483"/>
                  </a:lnTo>
                  <a:lnTo>
                    <a:pt x="165640" y="812483"/>
                  </a:lnTo>
                  <a:lnTo>
                    <a:pt x="165640" y="812483"/>
                  </a:lnTo>
                  <a:close/>
                  <a:moveTo>
                    <a:pt x="0" y="664083"/>
                  </a:moveTo>
                  <a:lnTo>
                    <a:pt x="0" y="664083"/>
                  </a:lnTo>
                  <a:lnTo>
                    <a:pt x="0" y="664083"/>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81" name="Freeform: Shape 80">
              <a:extLst>
                <a:ext uri="{FF2B5EF4-FFF2-40B4-BE49-F238E27FC236}">
                  <a16:creationId xmlns:a16="http://schemas.microsoft.com/office/drawing/2014/main" id="{D93ACE0C-6B09-44F0-AD15-34097101AB81}"/>
                </a:ext>
              </a:extLst>
            </p:cNvPr>
            <p:cNvSpPr/>
            <p:nvPr/>
          </p:nvSpPr>
          <p:spPr>
            <a:xfrm>
              <a:off x="5763689" y="4552457"/>
              <a:ext cx="678846" cy="1020508"/>
            </a:xfrm>
            <a:custGeom>
              <a:avLst/>
              <a:gdLst>
                <a:gd name="connsiteX0" fmla="*/ 374332 w 678846"/>
                <a:gd name="connsiteY0" fmla="*/ 1020509 h 1020508"/>
                <a:gd name="connsiteX1" fmla="*/ 678847 w 678846"/>
                <a:gd name="connsiteY1" fmla="*/ 1020509 h 1020508"/>
                <a:gd name="connsiteX2" fmla="*/ 678847 w 678846"/>
                <a:gd name="connsiteY2" fmla="*/ 0 h 1020508"/>
                <a:gd name="connsiteX3" fmla="*/ 544925 w 678846"/>
                <a:gd name="connsiteY3" fmla="*/ 0 h 1020508"/>
                <a:gd name="connsiteX4" fmla="*/ 474916 w 678846"/>
                <a:gd name="connsiteY4" fmla="*/ 70009 h 1020508"/>
                <a:gd name="connsiteX5" fmla="*/ 474916 w 678846"/>
                <a:gd name="connsiteY5" fmla="*/ 153258 h 1020508"/>
                <a:gd name="connsiteX6" fmla="*/ 234410 w 678846"/>
                <a:gd name="connsiteY6" fmla="*/ 153258 h 1020508"/>
                <a:gd name="connsiteX7" fmla="*/ 164402 w 678846"/>
                <a:gd name="connsiteY7" fmla="*/ 223266 h 1020508"/>
                <a:gd name="connsiteX8" fmla="*/ 164402 w 678846"/>
                <a:gd name="connsiteY8" fmla="*/ 284893 h 1020508"/>
                <a:gd name="connsiteX9" fmla="*/ 70009 w 678846"/>
                <a:gd name="connsiteY9" fmla="*/ 284893 h 1020508"/>
                <a:gd name="connsiteX10" fmla="*/ 0 w 678846"/>
                <a:gd name="connsiteY10" fmla="*/ 354902 h 1020508"/>
                <a:gd name="connsiteX11" fmla="*/ 0 w 678846"/>
                <a:gd name="connsiteY11" fmla="*/ 662845 h 1020508"/>
                <a:gd name="connsiteX12" fmla="*/ 70009 w 678846"/>
                <a:gd name="connsiteY12" fmla="*/ 732854 h 1020508"/>
                <a:gd name="connsiteX13" fmla="*/ 122682 w 678846"/>
                <a:gd name="connsiteY13" fmla="*/ 732854 h 1020508"/>
                <a:gd name="connsiteX14" fmla="*/ 164402 w 678846"/>
                <a:gd name="connsiteY14" fmla="*/ 777145 h 1020508"/>
                <a:gd name="connsiteX15" fmla="*/ 164402 w 678846"/>
                <a:gd name="connsiteY15" fmla="*/ 806292 h 1020508"/>
                <a:gd name="connsiteX16" fmla="*/ 234410 w 678846"/>
                <a:gd name="connsiteY16" fmla="*/ 876300 h 1020508"/>
                <a:gd name="connsiteX17" fmla="*/ 316706 w 678846"/>
                <a:gd name="connsiteY17" fmla="*/ 876300 h 1020508"/>
                <a:gd name="connsiteX18" fmla="*/ 316706 w 678846"/>
                <a:gd name="connsiteY18" fmla="*/ 962692 h 1020508"/>
                <a:gd name="connsiteX19" fmla="*/ 374332 w 678846"/>
                <a:gd name="connsiteY19" fmla="*/ 1020509 h 102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8846" h="1020508">
                  <a:moveTo>
                    <a:pt x="374332" y="1020509"/>
                  </a:moveTo>
                  <a:lnTo>
                    <a:pt x="678847" y="1020509"/>
                  </a:lnTo>
                  <a:lnTo>
                    <a:pt x="678847" y="0"/>
                  </a:lnTo>
                  <a:lnTo>
                    <a:pt x="544925" y="0"/>
                  </a:lnTo>
                  <a:cubicBezTo>
                    <a:pt x="506444" y="0"/>
                    <a:pt x="474916" y="31528"/>
                    <a:pt x="474916" y="70009"/>
                  </a:cubicBezTo>
                  <a:lnTo>
                    <a:pt x="474916" y="153258"/>
                  </a:lnTo>
                  <a:lnTo>
                    <a:pt x="234410" y="153258"/>
                  </a:lnTo>
                  <a:cubicBezTo>
                    <a:pt x="195929" y="153258"/>
                    <a:pt x="164402" y="184785"/>
                    <a:pt x="164402" y="223266"/>
                  </a:cubicBezTo>
                  <a:lnTo>
                    <a:pt x="164402" y="284893"/>
                  </a:lnTo>
                  <a:lnTo>
                    <a:pt x="70009" y="284893"/>
                  </a:lnTo>
                  <a:cubicBezTo>
                    <a:pt x="31528" y="284893"/>
                    <a:pt x="0" y="316421"/>
                    <a:pt x="0" y="354902"/>
                  </a:cubicBezTo>
                  <a:lnTo>
                    <a:pt x="0" y="662845"/>
                  </a:lnTo>
                  <a:cubicBezTo>
                    <a:pt x="0" y="701326"/>
                    <a:pt x="31528" y="732854"/>
                    <a:pt x="70009" y="732854"/>
                  </a:cubicBezTo>
                  <a:lnTo>
                    <a:pt x="122682" y="732854"/>
                  </a:lnTo>
                  <a:cubicBezTo>
                    <a:pt x="149066" y="734854"/>
                    <a:pt x="165545" y="754475"/>
                    <a:pt x="164402" y="777145"/>
                  </a:cubicBezTo>
                  <a:lnTo>
                    <a:pt x="164402" y="806292"/>
                  </a:lnTo>
                  <a:cubicBezTo>
                    <a:pt x="164402" y="844772"/>
                    <a:pt x="195929" y="876300"/>
                    <a:pt x="234410" y="876300"/>
                  </a:cubicBezTo>
                  <a:lnTo>
                    <a:pt x="316706" y="876300"/>
                  </a:lnTo>
                  <a:lnTo>
                    <a:pt x="316706" y="962692"/>
                  </a:lnTo>
                  <a:cubicBezTo>
                    <a:pt x="316706" y="994600"/>
                    <a:pt x="342615" y="1020509"/>
                    <a:pt x="374332" y="1020509"/>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84" name="Freeform: Shape 83">
              <a:extLst>
                <a:ext uri="{FF2B5EF4-FFF2-40B4-BE49-F238E27FC236}">
                  <a16:creationId xmlns:a16="http://schemas.microsoft.com/office/drawing/2014/main" id="{833D8E77-1AE0-4541-A955-00616DFA3AE6}"/>
                </a:ext>
              </a:extLst>
            </p:cNvPr>
            <p:cNvSpPr/>
            <p:nvPr/>
          </p:nvSpPr>
          <p:spPr>
            <a:xfrm>
              <a:off x="5282867" y="4139834"/>
              <a:ext cx="864774" cy="563117"/>
            </a:xfrm>
            <a:custGeom>
              <a:avLst/>
              <a:gdLst>
                <a:gd name="connsiteX0" fmla="*/ 0 w 864774"/>
                <a:gd name="connsiteY0" fmla="*/ 208979 h 563117"/>
                <a:gd name="connsiteX1" fmla="*/ 0 w 864774"/>
                <a:gd name="connsiteY1" fmla="*/ 563118 h 563117"/>
                <a:gd name="connsiteX2" fmla="*/ 101251 w 864774"/>
                <a:gd name="connsiteY2" fmla="*/ 563118 h 563117"/>
                <a:gd name="connsiteX3" fmla="*/ 158877 w 864774"/>
                <a:gd name="connsiteY3" fmla="*/ 505492 h 563117"/>
                <a:gd name="connsiteX4" fmla="*/ 158877 w 864774"/>
                <a:gd name="connsiteY4" fmla="*/ 415671 h 563117"/>
                <a:gd name="connsiteX5" fmla="*/ 268319 w 864774"/>
                <a:gd name="connsiteY5" fmla="*/ 415671 h 563117"/>
                <a:gd name="connsiteX6" fmla="*/ 325945 w 864774"/>
                <a:gd name="connsiteY6" fmla="*/ 358045 h 563117"/>
                <a:gd name="connsiteX7" fmla="*/ 325945 w 864774"/>
                <a:gd name="connsiteY7" fmla="*/ 321564 h 563117"/>
                <a:gd name="connsiteX8" fmla="*/ 381095 w 864774"/>
                <a:gd name="connsiteY8" fmla="*/ 280511 h 563117"/>
                <a:gd name="connsiteX9" fmla="*/ 864775 w 864774"/>
                <a:gd name="connsiteY9" fmla="*/ 280416 h 563117"/>
                <a:gd name="connsiteX10" fmla="*/ 864775 w 864774"/>
                <a:gd name="connsiteY10" fmla="*/ 278416 h 563117"/>
                <a:gd name="connsiteX11" fmla="*/ 856679 w 864774"/>
                <a:gd name="connsiteY11" fmla="*/ 278416 h 563117"/>
                <a:gd name="connsiteX12" fmla="*/ 799052 w 864774"/>
                <a:gd name="connsiteY12" fmla="*/ 220789 h 563117"/>
                <a:gd name="connsiteX13" fmla="*/ 799052 w 864774"/>
                <a:gd name="connsiteY13" fmla="*/ 1143 h 563117"/>
                <a:gd name="connsiteX14" fmla="*/ 786575 w 864774"/>
                <a:gd name="connsiteY14" fmla="*/ 0 h 563117"/>
                <a:gd name="connsiteX15" fmla="*/ 453580 w 864774"/>
                <a:gd name="connsiteY15" fmla="*/ 0 h 563117"/>
                <a:gd name="connsiteX16" fmla="*/ 404050 w 864774"/>
                <a:gd name="connsiteY16" fmla="*/ 0 h 563117"/>
                <a:gd name="connsiteX17" fmla="*/ 288703 w 864774"/>
                <a:gd name="connsiteY17" fmla="*/ 0 h 563117"/>
                <a:gd name="connsiteX18" fmla="*/ 218884 w 864774"/>
                <a:gd name="connsiteY18" fmla="*/ 64389 h 563117"/>
                <a:gd name="connsiteX19" fmla="*/ 138113 w 864774"/>
                <a:gd name="connsiteY19" fmla="*/ 138874 h 563117"/>
                <a:gd name="connsiteX20" fmla="*/ 69913 w 864774"/>
                <a:gd name="connsiteY20" fmla="*/ 138874 h 563117"/>
                <a:gd name="connsiteX21" fmla="*/ 0 w 864774"/>
                <a:gd name="connsiteY21" fmla="*/ 208979 h 56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64774" h="563117">
                  <a:moveTo>
                    <a:pt x="0" y="208979"/>
                  </a:moveTo>
                  <a:lnTo>
                    <a:pt x="0" y="563118"/>
                  </a:lnTo>
                  <a:lnTo>
                    <a:pt x="101251" y="563118"/>
                  </a:lnTo>
                  <a:cubicBezTo>
                    <a:pt x="132969" y="563118"/>
                    <a:pt x="158877" y="537210"/>
                    <a:pt x="158877" y="505492"/>
                  </a:cubicBezTo>
                  <a:lnTo>
                    <a:pt x="158877" y="415671"/>
                  </a:lnTo>
                  <a:lnTo>
                    <a:pt x="268319" y="415671"/>
                  </a:lnTo>
                  <a:cubicBezTo>
                    <a:pt x="300038" y="415671"/>
                    <a:pt x="325945" y="389763"/>
                    <a:pt x="325945" y="358045"/>
                  </a:cubicBezTo>
                  <a:lnTo>
                    <a:pt x="325945" y="321564"/>
                  </a:lnTo>
                  <a:cubicBezTo>
                    <a:pt x="333089" y="297847"/>
                    <a:pt x="355187" y="280511"/>
                    <a:pt x="381095" y="280511"/>
                  </a:cubicBezTo>
                  <a:cubicBezTo>
                    <a:pt x="546449" y="280511"/>
                    <a:pt x="390430" y="280416"/>
                    <a:pt x="864775" y="280416"/>
                  </a:cubicBezTo>
                  <a:lnTo>
                    <a:pt x="864775" y="278416"/>
                  </a:lnTo>
                  <a:lnTo>
                    <a:pt x="856679" y="278416"/>
                  </a:lnTo>
                  <a:cubicBezTo>
                    <a:pt x="825055" y="278416"/>
                    <a:pt x="799052" y="252508"/>
                    <a:pt x="799052" y="220789"/>
                  </a:cubicBezTo>
                  <a:lnTo>
                    <a:pt x="799052" y="1143"/>
                  </a:lnTo>
                  <a:cubicBezTo>
                    <a:pt x="795052" y="381"/>
                    <a:pt x="790860" y="0"/>
                    <a:pt x="786575" y="0"/>
                  </a:cubicBezTo>
                  <a:lnTo>
                    <a:pt x="453580" y="0"/>
                  </a:lnTo>
                  <a:lnTo>
                    <a:pt x="404050" y="0"/>
                  </a:lnTo>
                  <a:lnTo>
                    <a:pt x="288703" y="0"/>
                  </a:lnTo>
                  <a:cubicBezTo>
                    <a:pt x="252126" y="0"/>
                    <a:pt x="221742" y="28480"/>
                    <a:pt x="218884" y="64389"/>
                  </a:cubicBezTo>
                  <a:cubicBezTo>
                    <a:pt x="215551" y="106585"/>
                    <a:pt x="180499" y="138874"/>
                    <a:pt x="138113" y="138874"/>
                  </a:cubicBezTo>
                  <a:lnTo>
                    <a:pt x="69913" y="138874"/>
                  </a:lnTo>
                  <a:cubicBezTo>
                    <a:pt x="31528" y="138970"/>
                    <a:pt x="0" y="170497"/>
                    <a:pt x="0" y="208979"/>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85" name="Freeform: Shape 84">
              <a:extLst>
                <a:ext uri="{FF2B5EF4-FFF2-40B4-BE49-F238E27FC236}">
                  <a16:creationId xmlns:a16="http://schemas.microsoft.com/office/drawing/2014/main" id="{A47A71D2-E59B-41BC-83F1-F79CA1774FBB}"/>
                </a:ext>
              </a:extLst>
            </p:cNvPr>
            <p:cNvSpPr/>
            <p:nvPr/>
          </p:nvSpPr>
          <p:spPr>
            <a:xfrm>
              <a:off x="4017848" y="3391550"/>
              <a:ext cx="1149861" cy="437387"/>
            </a:xfrm>
            <a:custGeom>
              <a:avLst/>
              <a:gdLst>
                <a:gd name="connsiteX0" fmla="*/ 16292 w 1149861"/>
                <a:gd name="connsiteY0" fmla="*/ 437388 h 437387"/>
                <a:gd name="connsiteX1" fmla="*/ 927834 w 1149861"/>
                <a:gd name="connsiteY1" fmla="*/ 437388 h 437387"/>
                <a:gd name="connsiteX2" fmla="*/ 985460 w 1149861"/>
                <a:gd name="connsiteY2" fmla="*/ 379762 h 437387"/>
                <a:gd name="connsiteX3" fmla="*/ 985460 w 1149861"/>
                <a:gd name="connsiteY3" fmla="*/ 216217 h 437387"/>
                <a:gd name="connsiteX4" fmla="*/ 1066423 w 1149861"/>
                <a:gd name="connsiteY4" fmla="*/ 135255 h 437387"/>
                <a:gd name="connsiteX5" fmla="*/ 1092236 w 1149861"/>
                <a:gd name="connsiteY5" fmla="*/ 135255 h 437387"/>
                <a:gd name="connsiteX6" fmla="*/ 1149862 w 1149861"/>
                <a:gd name="connsiteY6" fmla="*/ 77629 h 437387"/>
                <a:gd name="connsiteX7" fmla="*/ 1149862 w 1149861"/>
                <a:gd name="connsiteY7" fmla="*/ 57626 h 437387"/>
                <a:gd name="connsiteX8" fmla="*/ 1092236 w 1149861"/>
                <a:gd name="connsiteY8" fmla="*/ 0 h 437387"/>
                <a:gd name="connsiteX9" fmla="*/ 927834 w 1149861"/>
                <a:gd name="connsiteY9" fmla="*/ 0 h 437387"/>
                <a:gd name="connsiteX10" fmla="*/ 698662 w 1149861"/>
                <a:gd name="connsiteY10" fmla="*/ 0 h 437387"/>
                <a:gd name="connsiteX11" fmla="*/ 641322 w 1149861"/>
                <a:gd name="connsiteY11" fmla="*/ 71056 h 437387"/>
                <a:gd name="connsiteX12" fmla="*/ 571504 w 1149861"/>
                <a:gd name="connsiteY12" fmla="*/ 135446 h 437387"/>
                <a:gd name="connsiteX13" fmla="*/ 456156 w 1149861"/>
                <a:gd name="connsiteY13" fmla="*/ 135446 h 437387"/>
                <a:gd name="connsiteX14" fmla="*/ 406626 w 1149861"/>
                <a:gd name="connsiteY14" fmla="*/ 135446 h 437387"/>
                <a:gd name="connsiteX15" fmla="*/ 165262 w 1149861"/>
                <a:gd name="connsiteY15" fmla="*/ 135446 h 437387"/>
                <a:gd name="connsiteX16" fmla="*/ 165262 w 1149861"/>
                <a:gd name="connsiteY16" fmla="*/ 232696 h 437387"/>
                <a:gd name="connsiteX17" fmla="*/ 107636 w 1149861"/>
                <a:gd name="connsiteY17" fmla="*/ 290322 h 437387"/>
                <a:gd name="connsiteX18" fmla="*/ 72775 w 1149861"/>
                <a:gd name="connsiteY18" fmla="*/ 290322 h 437387"/>
                <a:gd name="connsiteX19" fmla="*/ 99 w 1149861"/>
                <a:gd name="connsiteY19" fmla="*/ 366998 h 437387"/>
                <a:gd name="connsiteX20" fmla="*/ 99 w 1149861"/>
                <a:gd name="connsiteY20" fmla="*/ 435007 h 437387"/>
                <a:gd name="connsiteX21" fmla="*/ 16292 w 1149861"/>
                <a:gd name="connsiteY21" fmla="*/ 437388 h 43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49861" h="437387">
                  <a:moveTo>
                    <a:pt x="16292" y="437388"/>
                  </a:moveTo>
                  <a:lnTo>
                    <a:pt x="927834" y="437388"/>
                  </a:lnTo>
                  <a:cubicBezTo>
                    <a:pt x="959552" y="437388"/>
                    <a:pt x="985460" y="411480"/>
                    <a:pt x="985460" y="379762"/>
                  </a:cubicBezTo>
                  <a:lnTo>
                    <a:pt x="985460" y="216217"/>
                  </a:lnTo>
                  <a:cubicBezTo>
                    <a:pt x="985460" y="171640"/>
                    <a:pt x="1021846" y="135255"/>
                    <a:pt x="1066423" y="135255"/>
                  </a:cubicBezTo>
                  <a:lnTo>
                    <a:pt x="1092236" y="135255"/>
                  </a:lnTo>
                  <a:cubicBezTo>
                    <a:pt x="1123954" y="135255"/>
                    <a:pt x="1149862" y="109347"/>
                    <a:pt x="1149862" y="77629"/>
                  </a:cubicBezTo>
                  <a:lnTo>
                    <a:pt x="1149862" y="57626"/>
                  </a:lnTo>
                  <a:cubicBezTo>
                    <a:pt x="1149862" y="25908"/>
                    <a:pt x="1123954" y="0"/>
                    <a:pt x="1092236" y="0"/>
                  </a:cubicBezTo>
                  <a:lnTo>
                    <a:pt x="927834" y="0"/>
                  </a:lnTo>
                  <a:lnTo>
                    <a:pt x="698662" y="0"/>
                  </a:lnTo>
                  <a:cubicBezTo>
                    <a:pt x="667420" y="9334"/>
                    <a:pt x="644084" y="36957"/>
                    <a:pt x="641322" y="71056"/>
                  </a:cubicBezTo>
                  <a:cubicBezTo>
                    <a:pt x="638465" y="106966"/>
                    <a:pt x="608175" y="135446"/>
                    <a:pt x="571504" y="135446"/>
                  </a:cubicBezTo>
                  <a:lnTo>
                    <a:pt x="456156" y="135446"/>
                  </a:lnTo>
                  <a:lnTo>
                    <a:pt x="406626" y="135446"/>
                  </a:lnTo>
                  <a:lnTo>
                    <a:pt x="165262" y="135446"/>
                  </a:lnTo>
                  <a:lnTo>
                    <a:pt x="165262" y="232696"/>
                  </a:lnTo>
                  <a:cubicBezTo>
                    <a:pt x="165262" y="264414"/>
                    <a:pt x="139354" y="290322"/>
                    <a:pt x="107636" y="290322"/>
                  </a:cubicBezTo>
                  <a:lnTo>
                    <a:pt x="72775" y="290322"/>
                  </a:lnTo>
                  <a:cubicBezTo>
                    <a:pt x="16482" y="290322"/>
                    <a:pt x="-1520" y="345376"/>
                    <a:pt x="99" y="366998"/>
                  </a:cubicBezTo>
                  <a:lnTo>
                    <a:pt x="99" y="435007"/>
                  </a:lnTo>
                  <a:cubicBezTo>
                    <a:pt x="5338" y="436626"/>
                    <a:pt x="10672" y="437388"/>
                    <a:pt x="16292" y="437388"/>
                  </a:cubicBezTo>
                  <a:close/>
                </a:path>
              </a:pathLst>
            </a:custGeom>
            <a:solidFill>
              <a:srgbClr val="008500"/>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86" name="Freeform: Shape 85">
              <a:extLst>
                <a:ext uri="{FF2B5EF4-FFF2-40B4-BE49-F238E27FC236}">
                  <a16:creationId xmlns:a16="http://schemas.microsoft.com/office/drawing/2014/main" id="{ED39AF7A-4244-42F2-B0E2-C8CB8AFFE12E}"/>
                </a:ext>
              </a:extLst>
            </p:cNvPr>
            <p:cNvSpPr/>
            <p:nvPr/>
          </p:nvSpPr>
          <p:spPr>
            <a:xfrm>
              <a:off x="4975781" y="4445015"/>
              <a:ext cx="307848" cy="259556"/>
            </a:xfrm>
            <a:custGeom>
              <a:avLst/>
              <a:gdLst>
                <a:gd name="connsiteX0" fmla="*/ 115157 w 307848"/>
                <a:gd name="connsiteY0" fmla="*/ 0 h 259556"/>
                <a:gd name="connsiteX1" fmla="*/ 0 w 307848"/>
                <a:gd name="connsiteY1" fmla="*/ 114300 h 259556"/>
                <a:gd name="connsiteX2" fmla="*/ 0 w 307848"/>
                <a:gd name="connsiteY2" fmla="*/ 259556 h 259556"/>
                <a:gd name="connsiteX3" fmla="*/ 115157 w 307848"/>
                <a:gd name="connsiteY3" fmla="*/ 259556 h 259556"/>
                <a:gd name="connsiteX4" fmla="*/ 154305 w 307848"/>
                <a:gd name="connsiteY4" fmla="*/ 259556 h 259556"/>
                <a:gd name="connsiteX5" fmla="*/ 307848 w 307848"/>
                <a:gd name="connsiteY5" fmla="*/ 259556 h 259556"/>
                <a:gd name="connsiteX6" fmla="*/ 307848 w 307848"/>
                <a:gd name="connsiteY6" fmla="*/ 0 h 259556"/>
                <a:gd name="connsiteX7" fmla="*/ 115157 w 307848"/>
                <a:gd name="connsiteY7" fmla="*/ 0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848" h="259556">
                  <a:moveTo>
                    <a:pt x="115157" y="0"/>
                  </a:moveTo>
                  <a:cubicBezTo>
                    <a:pt x="51816" y="0"/>
                    <a:pt x="0" y="51435"/>
                    <a:pt x="0" y="114300"/>
                  </a:cubicBezTo>
                  <a:lnTo>
                    <a:pt x="0" y="259556"/>
                  </a:lnTo>
                  <a:lnTo>
                    <a:pt x="115157" y="259556"/>
                  </a:lnTo>
                  <a:lnTo>
                    <a:pt x="154305" y="259556"/>
                  </a:lnTo>
                  <a:lnTo>
                    <a:pt x="307848" y="259556"/>
                  </a:lnTo>
                  <a:lnTo>
                    <a:pt x="307848" y="0"/>
                  </a:lnTo>
                  <a:lnTo>
                    <a:pt x="115157"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87" name="Freeform: Shape 86">
              <a:extLst>
                <a:ext uri="{FF2B5EF4-FFF2-40B4-BE49-F238E27FC236}">
                  <a16:creationId xmlns:a16="http://schemas.microsoft.com/office/drawing/2014/main" id="{05F7679F-DFF3-4466-8541-F58222CA50E7}"/>
                </a:ext>
              </a:extLst>
            </p:cNvPr>
            <p:cNvSpPr/>
            <p:nvPr/>
          </p:nvSpPr>
          <p:spPr>
            <a:xfrm>
              <a:off x="4180063" y="3970003"/>
              <a:ext cx="470820" cy="419195"/>
            </a:xfrm>
            <a:custGeom>
              <a:avLst/>
              <a:gdLst>
                <a:gd name="connsiteX0" fmla="*/ 57626 w 470820"/>
                <a:gd name="connsiteY0" fmla="*/ 571 h 419195"/>
                <a:gd name="connsiteX1" fmla="*/ 0 w 470820"/>
                <a:gd name="connsiteY1" fmla="*/ 58198 h 419195"/>
                <a:gd name="connsiteX2" fmla="*/ 0 w 470820"/>
                <a:gd name="connsiteY2" fmla="*/ 78200 h 419195"/>
                <a:gd name="connsiteX3" fmla="*/ 57626 w 470820"/>
                <a:gd name="connsiteY3" fmla="*/ 135827 h 419195"/>
                <a:gd name="connsiteX4" fmla="*/ 72771 w 470820"/>
                <a:gd name="connsiteY4" fmla="*/ 135827 h 419195"/>
                <a:gd name="connsiteX5" fmla="*/ 155353 w 470820"/>
                <a:gd name="connsiteY5" fmla="*/ 205073 h 419195"/>
                <a:gd name="connsiteX6" fmla="*/ 157448 w 470820"/>
                <a:gd name="connsiteY6" fmla="*/ 319945 h 419195"/>
                <a:gd name="connsiteX7" fmla="*/ 158877 w 470820"/>
                <a:gd name="connsiteY7" fmla="*/ 325946 h 419195"/>
                <a:gd name="connsiteX8" fmla="*/ 158877 w 470820"/>
                <a:gd name="connsiteY8" fmla="*/ 347853 h 419195"/>
                <a:gd name="connsiteX9" fmla="*/ 230219 w 470820"/>
                <a:gd name="connsiteY9" fmla="*/ 419195 h 419195"/>
                <a:gd name="connsiteX10" fmla="*/ 293275 w 470820"/>
                <a:gd name="connsiteY10" fmla="*/ 419195 h 419195"/>
                <a:gd name="connsiteX11" fmla="*/ 293275 w 470820"/>
                <a:gd name="connsiteY11" fmla="*/ 418338 h 419195"/>
                <a:gd name="connsiteX12" fmla="*/ 382714 w 470820"/>
                <a:gd name="connsiteY12" fmla="*/ 418338 h 419195"/>
                <a:gd name="connsiteX13" fmla="*/ 470821 w 470820"/>
                <a:gd name="connsiteY13" fmla="*/ 330232 h 419195"/>
                <a:gd name="connsiteX14" fmla="*/ 470821 w 470820"/>
                <a:gd name="connsiteY14" fmla="*/ 0 h 419195"/>
                <a:gd name="connsiteX15" fmla="*/ 57626 w 470820"/>
                <a:gd name="connsiteY15" fmla="*/ 571 h 4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0820" h="419195">
                  <a:moveTo>
                    <a:pt x="57626" y="571"/>
                  </a:moveTo>
                  <a:cubicBezTo>
                    <a:pt x="25908" y="571"/>
                    <a:pt x="0" y="26479"/>
                    <a:pt x="0" y="58198"/>
                  </a:cubicBezTo>
                  <a:lnTo>
                    <a:pt x="0" y="78200"/>
                  </a:lnTo>
                  <a:cubicBezTo>
                    <a:pt x="0" y="109919"/>
                    <a:pt x="25908" y="135827"/>
                    <a:pt x="57626" y="135827"/>
                  </a:cubicBezTo>
                  <a:lnTo>
                    <a:pt x="72771" y="135827"/>
                  </a:lnTo>
                  <a:cubicBezTo>
                    <a:pt x="88011" y="136303"/>
                    <a:pt x="154114" y="133160"/>
                    <a:pt x="155353" y="205073"/>
                  </a:cubicBezTo>
                  <a:lnTo>
                    <a:pt x="157448" y="319945"/>
                  </a:lnTo>
                  <a:cubicBezTo>
                    <a:pt x="158020" y="321850"/>
                    <a:pt x="158496" y="323850"/>
                    <a:pt x="158877" y="325946"/>
                  </a:cubicBezTo>
                  <a:lnTo>
                    <a:pt x="158877" y="347853"/>
                  </a:lnTo>
                  <a:cubicBezTo>
                    <a:pt x="158877" y="387096"/>
                    <a:pt x="190976" y="419195"/>
                    <a:pt x="230219" y="419195"/>
                  </a:cubicBezTo>
                  <a:lnTo>
                    <a:pt x="293275" y="419195"/>
                  </a:lnTo>
                  <a:lnTo>
                    <a:pt x="293275" y="418338"/>
                  </a:lnTo>
                  <a:lnTo>
                    <a:pt x="382714" y="418338"/>
                  </a:lnTo>
                  <a:cubicBezTo>
                    <a:pt x="431197" y="418338"/>
                    <a:pt x="470821" y="378714"/>
                    <a:pt x="470821" y="330232"/>
                  </a:cubicBezTo>
                  <a:lnTo>
                    <a:pt x="470821" y="0"/>
                  </a:lnTo>
                  <a:lnTo>
                    <a:pt x="57626" y="571"/>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88" name="Freeform: Shape 87">
              <a:extLst>
                <a:ext uri="{FF2B5EF4-FFF2-40B4-BE49-F238E27FC236}">
                  <a16:creationId xmlns:a16="http://schemas.microsoft.com/office/drawing/2014/main" id="{89D4E620-8358-4989-BB12-A884F1802062}"/>
                </a:ext>
              </a:extLst>
            </p:cNvPr>
            <p:cNvSpPr/>
            <p:nvPr/>
          </p:nvSpPr>
          <p:spPr>
            <a:xfrm>
              <a:off x="5003118" y="3381263"/>
              <a:ext cx="1432559" cy="951547"/>
            </a:xfrm>
            <a:custGeom>
              <a:avLst/>
              <a:gdLst>
                <a:gd name="connsiteX0" fmla="*/ 1331309 w 1432559"/>
                <a:gd name="connsiteY0" fmla="*/ 122872 h 951547"/>
                <a:gd name="connsiteX1" fmla="*/ 1217009 w 1432559"/>
                <a:gd name="connsiteY1" fmla="*/ 8572 h 951547"/>
                <a:gd name="connsiteX2" fmla="*/ 1217009 w 1432559"/>
                <a:gd name="connsiteY2" fmla="*/ 0 h 951547"/>
                <a:gd name="connsiteX3" fmla="*/ 508921 w 1432559"/>
                <a:gd name="connsiteY3" fmla="*/ 0 h 951547"/>
                <a:gd name="connsiteX4" fmla="*/ 459391 w 1432559"/>
                <a:gd name="connsiteY4" fmla="*/ 0 h 951547"/>
                <a:gd name="connsiteX5" fmla="*/ 344043 w 1432559"/>
                <a:gd name="connsiteY5" fmla="*/ 0 h 951547"/>
                <a:gd name="connsiteX6" fmla="*/ 274225 w 1432559"/>
                <a:gd name="connsiteY6" fmla="*/ 64389 h 951547"/>
                <a:gd name="connsiteX7" fmla="*/ 193453 w 1432559"/>
                <a:gd name="connsiteY7" fmla="*/ 138875 h 951547"/>
                <a:gd name="connsiteX8" fmla="*/ 70009 w 1432559"/>
                <a:gd name="connsiteY8" fmla="*/ 138875 h 951547"/>
                <a:gd name="connsiteX9" fmla="*/ 0 w 1432559"/>
                <a:gd name="connsiteY9" fmla="*/ 208883 h 951547"/>
                <a:gd name="connsiteX10" fmla="*/ 0 w 1432559"/>
                <a:gd name="connsiteY10" fmla="*/ 447008 h 951547"/>
                <a:gd name="connsiteX11" fmla="*/ 222980 w 1432559"/>
                <a:gd name="connsiteY11" fmla="*/ 447008 h 951547"/>
                <a:gd name="connsiteX12" fmla="*/ 281749 w 1432559"/>
                <a:gd name="connsiteY12" fmla="*/ 505778 h 951547"/>
                <a:gd name="connsiteX13" fmla="*/ 281749 w 1432559"/>
                <a:gd name="connsiteY13" fmla="*/ 542258 h 951547"/>
                <a:gd name="connsiteX14" fmla="*/ 281749 w 1432559"/>
                <a:gd name="connsiteY14" fmla="*/ 951547 h 951547"/>
                <a:gd name="connsiteX15" fmla="*/ 349853 w 1432559"/>
                <a:gd name="connsiteY15" fmla="*/ 897446 h 951547"/>
                <a:gd name="connsiteX16" fmla="*/ 418052 w 1432559"/>
                <a:gd name="connsiteY16" fmla="*/ 897446 h 951547"/>
                <a:gd name="connsiteX17" fmla="*/ 498824 w 1432559"/>
                <a:gd name="connsiteY17" fmla="*/ 822960 h 951547"/>
                <a:gd name="connsiteX18" fmla="*/ 568643 w 1432559"/>
                <a:gd name="connsiteY18" fmla="*/ 758571 h 951547"/>
                <a:gd name="connsiteX19" fmla="*/ 683990 w 1432559"/>
                <a:gd name="connsiteY19" fmla="*/ 758571 h 951547"/>
                <a:gd name="connsiteX20" fmla="*/ 733520 w 1432559"/>
                <a:gd name="connsiteY20" fmla="*/ 758571 h 951547"/>
                <a:gd name="connsiteX21" fmla="*/ 1066514 w 1432559"/>
                <a:gd name="connsiteY21" fmla="*/ 758571 h 951547"/>
                <a:gd name="connsiteX22" fmla="*/ 1078992 w 1432559"/>
                <a:gd name="connsiteY22" fmla="*/ 759714 h 951547"/>
                <a:gd name="connsiteX23" fmla="*/ 1078992 w 1432559"/>
                <a:gd name="connsiteY23" fmla="*/ 617506 h 951547"/>
                <a:gd name="connsiteX24" fmla="*/ 1136618 w 1432559"/>
                <a:gd name="connsiteY24" fmla="*/ 559880 h 951547"/>
                <a:gd name="connsiteX25" fmla="*/ 1156621 w 1432559"/>
                <a:gd name="connsiteY25" fmla="*/ 559880 h 951547"/>
                <a:gd name="connsiteX26" fmla="*/ 1158335 w 1432559"/>
                <a:gd name="connsiteY26" fmla="*/ 559880 h 951547"/>
                <a:gd name="connsiteX27" fmla="*/ 1209199 w 1432559"/>
                <a:gd name="connsiteY27" fmla="*/ 559880 h 951547"/>
                <a:gd name="connsiteX28" fmla="*/ 1266825 w 1432559"/>
                <a:gd name="connsiteY28" fmla="*/ 502253 h 951547"/>
                <a:gd name="connsiteX29" fmla="*/ 1266825 w 1432559"/>
                <a:gd name="connsiteY29" fmla="*/ 425768 h 951547"/>
                <a:gd name="connsiteX30" fmla="*/ 1349121 w 1432559"/>
                <a:gd name="connsiteY30" fmla="*/ 425768 h 951547"/>
                <a:gd name="connsiteX31" fmla="*/ 1432560 w 1432559"/>
                <a:gd name="connsiteY31" fmla="*/ 342329 h 951547"/>
                <a:gd name="connsiteX32" fmla="*/ 1432560 w 1432559"/>
                <a:gd name="connsiteY32" fmla="*/ 122777 h 951547"/>
                <a:gd name="connsiteX33" fmla="*/ 1331309 w 1432559"/>
                <a:gd name="connsiteY33" fmla="*/ 122777 h 95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32559" h="951547">
                  <a:moveTo>
                    <a:pt x="1331309" y="122872"/>
                  </a:moveTo>
                  <a:cubicBezTo>
                    <a:pt x="1268444" y="122872"/>
                    <a:pt x="1217009" y="71438"/>
                    <a:pt x="1217009" y="8572"/>
                  </a:cubicBezTo>
                  <a:lnTo>
                    <a:pt x="1217009" y="0"/>
                  </a:lnTo>
                  <a:lnTo>
                    <a:pt x="508921" y="0"/>
                  </a:lnTo>
                  <a:lnTo>
                    <a:pt x="459391" y="0"/>
                  </a:lnTo>
                  <a:lnTo>
                    <a:pt x="344043" y="0"/>
                  </a:lnTo>
                  <a:cubicBezTo>
                    <a:pt x="307467" y="0"/>
                    <a:pt x="277082" y="28480"/>
                    <a:pt x="274225" y="64389"/>
                  </a:cubicBezTo>
                  <a:cubicBezTo>
                    <a:pt x="270891" y="106585"/>
                    <a:pt x="235839" y="138875"/>
                    <a:pt x="193453" y="138875"/>
                  </a:cubicBezTo>
                  <a:lnTo>
                    <a:pt x="70009" y="138875"/>
                  </a:lnTo>
                  <a:cubicBezTo>
                    <a:pt x="31528" y="138875"/>
                    <a:pt x="0" y="170497"/>
                    <a:pt x="0" y="208883"/>
                  </a:cubicBezTo>
                  <a:lnTo>
                    <a:pt x="0" y="447008"/>
                  </a:lnTo>
                  <a:lnTo>
                    <a:pt x="222980" y="447008"/>
                  </a:lnTo>
                  <a:cubicBezTo>
                    <a:pt x="255270" y="447008"/>
                    <a:pt x="281749" y="473488"/>
                    <a:pt x="281749" y="505778"/>
                  </a:cubicBezTo>
                  <a:lnTo>
                    <a:pt x="281749" y="542258"/>
                  </a:lnTo>
                  <a:lnTo>
                    <a:pt x="281749" y="951547"/>
                  </a:lnTo>
                  <a:cubicBezTo>
                    <a:pt x="288988" y="920687"/>
                    <a:pt x="316896" y="897446"/>
                    <a:pt x="349853" y="897446"/>
                  </a:cubicBezTo>
                  <a:lnTo>
                    <a:pt x="418052" y="897446"/>
                  </a:lnTo>
                  <a:cubicBezTo>
                    <a:pt x="460343" y="897446"/>
                    <a:pt x="495395" y="865156"/>
                    <a:pt x="498824" y="822960"/>
                  </a:cubicBezTo>
                  <a:cubicBezTo>
                    <a:pt x="501682" y="787051"/>
                    <a:pt x="532066" y="758571"/>
                    <a:pt x="568643" y="758571"/>
                  </a:cubicBezTo>
                  <a:lnTo>
                    <a:pt x="683990" y="758571"/>
                  </a:lnTo>
                  <a:lnTo>
                    <a:pt x="733520" y="758571"/>
                  </a:lnTo>
                  <a:lnTo>
                    <a:pt x="1066514" y="758571"/>
                  </a:lnTo>
                  <a:cubicBezTo>
                    <a:pt x="1070800" y="758571"/>
                    <a:pt x="1074896" y="758952"/>
                    <a:pt x="1078992" y="759714"/>
                  </a:cubicBezTo>
                  <a:lnTo>
                    <a:pt x="1078992" y="617506"/>
                  </a:lnTo>
                  <a:cubicBezTo>
                    <a:pt x="1078992" y="585788"/>
                    <a:pt x="1104900" y="559880"/>
                    <a:pt x="1136618" y="559880"/>
                  </a:cubicBezTo>
                  <a:lnTo>
                    <a:pt x="1156621" y="559880"/>
                  </a:lnTo>
                  <a:cubicBezTo>
                    <a:pt x="1157192" y="559880"/>
                    <a:pt x="1157764" y="559880"/>
                    <a:pt x="1158335" y="559880"/>
                  </a:cubicBezTo>
                  <a:lnTo>
                    <a:pt x="1209199" y="559880"/>
                  </a:lnTo>
                  <a:cubicBezTo>
                    <a:pt x="1240917" y="559880"/>
                    <a:pt x="1266825" y="533972"/>
                    <a:pt x="1266825" y="502253"/>
                  </a:cubicBezTo>
                  <a:lnTo>
                    <a:pt x="1266825" y="425768"/>
                  </a:lnTo>
                  <a:lnTo>
                    <a:pt x="1349121" y="425768"/>
                  </a:lnTo>
                  <a:cubicBezTo>
                    <a:pt x="1395031" y="425768"/>
                    <a:pt x="1432560" y="388239"/>
                    <a:pt x="1432560" y="342329"/>
                  </a:cubicBezTo>
                  <a:lnTo>
                    <a:pt x="1432560" y="122777"/>
                  </a:lnTo>
                  <a:lnTo>
                    <a:pt x="1331309" y="122777"/>
                  </a:lnTo>
                  <a:close/>
                </a:path>
              </a:pathLst>
            </a:custGeom>
            <a:solidFill>
              <a:srgbClr val="008500"/>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89" name="Freeform: Shape 88">
              <a:extLst>
                <a:ext uri="{FF2B5EF4-FFF2-40B4-BE49-F238E27FC236}">
                  <a16:creationId xmlns:a16="http://schemas.microsoft.com/office/drawing/2014/main" id="{960B2D7A-3F4B-4204-86C0-9AED99F45446}"/>
                </a:ext>
              </a:extLst>
            </p:cNvPr>
            <p:cNvSpPr/>
            <p:nvPr/>
          </p:nvSpPr>
          <p:spPr>
            <a:xfrm>
              <a:off x="3245469" y="381555"/>
              <a:ext cx="1149858" cy="1834229"/>
            </a:xfrm>
            <a:custGeom>
              <a:avLst/>
              <a:gdLst>
                <a:gd name="connsiteX0" fmla="*/ 935450 w 1149858"/>
                <a:gd name="connsiteY0" fmla="*/ 0 h 1834229"/>
                <a:gd name="connsiteX1" fmla="*/ 644367 w 1149858"/>
                <a:gd name="connsiteY1" fmla="*/ 0 h 1834229"/>
                <a:gd name="connsiteX2" fmla="*/ 436912 w 1149858"/>
                <a:gd name="connsiteY2" fmla="*/ 0 h 1834229"/>
                <a:gd name="connsiteX3" fmla="*/ 340043 w 1149858"/>
                <a:gd name="connsiteY3" fmla="*/ 96869 h 1834229"/>
                <a:gd name="connsiteX4" fmla="*/ 340043 w 1149858"/>
                <a:gd name="connsiteY4" fmla="*/ 393764 h 1834229"/>
                <a:gd name="connsiteX5" fmla="*/ 98774 w 1149858"/>
                <a:gd name="connsiteY5" fmla="*/ 393764 h 1834229"/>
                <a:gd name="connsiteX6" fmla="*/ 1905 w 1149858"/>
                <a:gd name="connsiteY6" fmla="*/ 490633 h 1834229"/>
                <a:gd name="connsiteX7" fmla="*/ 1905 w 1149858"/>
                <a:gd name="connsiteY7" fmla="*/ 659606 h 1834229"/>
                <a:gd name="connsiteX8" fmla="*/ 0 w 1149858"/>
                <a:gd name="connsiteY8" fmla="*/ 659892 h 1834229"/>
                <a:gd name="connsiteX9" fmla="*/ 0 w 1149858"/>
                <a:gd name="connsiteY9" fmla="*/ 916305 h 1834229"/>
                <a:gd name="connsiteX10" fmla="*/ 0 w 1149858"/>
                <a:gd name="connsiteY10" fmla="*/ 998410 h 1834229"/>
                <a:gd name="connsiteX11" fmla="*/ 0 w 1149858"/>
                <a:gd name="connsiteY11" fmla="*/ 1315593 h 1834229"/>
                <a:gd name="connsiteX12" fmla="*/ 78486 w 1149858"/>
                <a:gd name="connsiteY12" fmla="*/ 1398842 h 1834229"/>
                <a:gd name="connsiteX13" fmla="*/ 154686 w 1149858"/>
                <a:gd name="connsiteY13" fmla="*/ 1479709 h 1834229"/>
                <a:gd name="connsiteX14" fmla="*/ 154686 w 1149858"/>
                <a:gd name="connsiteY14" fmla="*/ 1601343 h 1834229"/>
                <a:gd name="connsiteX15" fmla="*/ 234506 w 1149858"/>
                <a:gd name="connsiteY15" fmla="*/ 1684687 h 1834229"/>
                <a:gd name="connsiteX16" fmla="*/ 312039 w 1149858"/>
                <a:gd name="connsiteY16" fmla="*/ 1765649 h 1834229"/>
                <a:gd name="connsiteX17" fmla="*/ 312039 w 1149858"/>
                <a:gd name="connsiteY17" fmla="*/ 1776603 h 1834229"/>
                <a:gd name="connsiteX18" fmla="*/ 369665 w 1149858"/>
                <a:gd name="connsiteY18" fmla="*/ 1834229 h 1834229"/>
                <a:gd name="connsiteX19" fmla="*/ 389668 w 1149858"/>
                <a:gd name="connsiteY19" fmla="*/ 1834229 h 1834229"/>
                <a:gd name="connsiteX20" fmla="*/ 447294 w 1149858"/>
                <a:gd name="connsiteY20" fmla="*/ 1776603 h 1834229"/>
                <a:gd name="connsiteX21" fmla="*/ 447294 w 1149858"/>
                <a:gd name="connsiteY21" fmla="*/ 1765745 h 1834229"/>
                <a:gd name="connsiteX22" fmla="*/ 528257 w 1149858"/>
                <a:gd name="connsiteY22" fmla="*/ 1684782 h 1834229"/>
                <a:gd name="connsiteX23" fmla="*/ 681323 w 1149858"/>
                <a:gd name="connsiteY23" fmla="*/ 1684782 h 1834229"/>
                <a:gd name="connsiteX24" fmla="*/ 764762 w 1149858"/>
                <a:gd name="connsiteY24" fmla="*/ 1601343 h 1834229"/>
                <a:gd name="connsiteX25" fmla="*/ 764762 w 1149858"/>
                <a:gd name="connsiteY25" fmla="*/ 1348835 h 1834229"/>
                <a:gd name="connsiteX26" fmla="*/ 681323 w 1149858"/>
                <a:gd name="connsiteY26" fmla="*/ 1265396 h 1834229"/>
                <a:gd name="connsiteX27" fmla="*/ 602171 w 1149858"/>
                <a:gd name="connsiteY27" fmla="*/ 1186910 h 1834229"/>
                <a:gd name="connsiteX28" fmla="*/ 683133 w 1149858"/>
                <a:gd name="connsiteY28" fmla="*/ 1105948 h 1834229"/>
                <a:gd name="connsiteX29" fmla="*/ 860870 w 1149858"/>
                <a:gd name="connsiteY29" fmla="*/ 1105948 h 1834229"/>
                <a:gd name="connsiteX30" fmla="*/ 918496 w 1149858"/>
                <a:gd name="connsiteY30" fmla="*/ 1048322 h 1834229"/>
                <a:gd name="connsiteX31" fmla="*/ 918496 w 1149858"/>
                <a:gd name="connsiteY31" fmla="*/ 1028319 h 1834229"/>
                <a:gd name="connsiteX32" fmla="*/ 860870 w 1149858"/>
                <a:gd name="connsiteY32" fmla="*/ 970693 h 1834229"/>
                <a:gd name="connsiteX33" fmla="*/ 845725 w 1149858"/>
                <a:gd name="connsiteY33" fmla="*/ 970693 h 1834229"/>
                <a:gd name="connsiteX34" fmla="*/ 764762 w 1149858"/>
                <a:gd name="connsiteY34" fmla="*/ 889730 h 1834229"/>
                <a:gd name="connsiteX35" fmla="*/ 764762 w 1149858"/>
                <a:gd name="connsiteY35" fmla="*/ 759047 h 1834229"/>
                <a:gd name="connsiteX36" fmla="*/ 763905 w 1149858"/>
                <a:gd name="connsiteY36" fmla="*/ 730282 h 1834229"/>
                <a:gd name="connsiteX37" fmla="*/ 798862 w 1149858"/>
                <a:gd name="connsiteY37" fmla="*/ 730282 h 1834229"/>
                <a:gd name="connsiteX38" fmla="*/ 935355 w 1149858"/>
                <a:gd name="connsiteY38" fmla="*/ 640937 h 1834229"/>
                <a:gd name="connsiteX39" fmla="*/ 935355 w 1149858"/>
                <a:gd name="connsiteY39" fmla="*/ 636556 h 1834229"/>
                <a:gd name="connsiteX40" fmla="*/ 935355 w 1149858"/>
                <a:gd name="connsiteY40" fmla="*/ 626555 h 1834229"/>
                <a:gd name="connsiteX41" fmla="*/ 1006221 w 1149858"/>
                <a:gd name="connsiteY41" fmla="*/ 626555 h 1834229"/>
                <a:gd name="connsiteX42" fmla="*/ 1149858 w 1149858"/>
                <a:gd name="connsiteY42" fmla="*/ 490061 h 1834229"/>
                <a:gd name="connsiteX43" fmla="*/ 1149858 w 1149858"/>
                <a:gd name="connsiteY43" fmla="*/ 0 h 1834229"/>
                <a:gd name="connsiteX44" fmla="*/ 935450 w 1149858"/>
                <a:gd name="connsiteY44" fmla="*/ 0 h 183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149858" h="1834229">
                  <a:moveTo>
                    <a:pt x="935450" y="0"/>
                  </a:moveTo>
                  <a:lnTo>
                    <a:pt x="644367" y="0"/>
                  </a:lnTo>
                  <a:lnTo>
                    <a:pt x="436912" y="0"/>
                  </a:lnTo>
                  <a:cubicBezTo>
                    <a:pt x="383477" y="0"/>
                    <a:pt x="340043" y="43339"/>
                    <a:pt x="340043" y="96869"/>
                  </a:cubicBezTo>
                  <a:lnTo>
                    <a:pt x="340043" y="393764"/>
                  </a:lnTo>
                  <a:lnTo>
                    <a:pt x="98774" y="393764"/>
                  </a:lnTo>
                  <a:cubicBezTo>
                    <a:pt x="45339" y="393764"/>
                    <a:pt x="1905" y="437102"/>
                    <a:pt x="1905" y="490633"/>
                  </a:cubicBezTo>
                  <a:lnTo>
                    <a:pt x="1905" y="659606"/>
                  </a:lnTo>
                  <a:lnTo>
                    <a:pt x="0" y="659892"/>
                  </a:lnTo>
                  <a:lnTo>
                    <a:pt x="0" y="916305"/>
                  </a:lnTo>
                  <a:lnTo>
                    <a:pt x="0" y="998410"/>
                  </a:lnTo>
                  <a:lnTo>
                    <a:pt x="0" y="1315593"/>
                  </a:lnTo>
                  <a:cubicBezTo>
                    <a:pt x="0" y="1359789"/>
                    <a:pt x="34862" y="1396270"/>
                    <a:pt x="78486" y="1398842"/>
                  </a:cubicBezTo>
                  <a:cubicBezTo>
                    <a:pt x="121349" y="1401413"/>
                    <a:pt x="154686" y="1436751"/>
                    <a:pt x="154686" y="1479709"/>
                  </a:cubicBezTo>
                  <a:lnTo>
                    <a:pt x="154686" y="1601343"/>
                  </a:lnTo>
                  <a:cubicBezTo>
                    <a:pt x="154686" y="1646015"/>
                    <a:pt x="190310" y="1682782"/>
                    <a:pt x="234506" y="1684687"/>
                  </a:cubicBezTo>
                  <a:cubicBezTo>
                    <a:pt x="277844" y="1686592"/>
                    <a:pt x="312039" y="1722215"/>
                    <a:pt x="312039" y="1765649"/>
                  </a:cubicBezTo>
                  <a:lnTo>
                    <a:pt x="312039" y="1776603"/>
                  </a:lnTo>
                  <a:cubicBezTo>
                    <a:pt x="312039" y="1808321"/>
                    <a:pt x="337947" y="1834229"/>
                    <a:pt x="369665" y="1834229"/>
                  </a:cubicBezTo>
                  <a:lnTo>
                    <a:pt x="389668" y="1834229"/>
                  </a:lnTo>
                  <a:cubicBezTo>
                    <a:pt x="421386" y="1834229"/>
                    <a:pt x="447294" y="1808321"/>
                    <a:pt x="447294" y="1776603"/>
                  </a:cubicBezTo>
                  <a:lnTo>
                    <a:pt x="447294" y="1765745"/>
                  </a:lnTo>
                  <a:cubicBezTo>
                    <a:pt x="447294" y="1721168"/>
                    <a:pt x="483680" y="1684782"/>
                    <a:pt x="528257" y="1684782"/>
                  </a:cubicBezTo>
                  <a:lnTo>
                    <a:pt x="681323" y="1684782"/>
                  </a:lnTo>
                  <a:cubicBezTo>
                    <a:pt x="727234" y="1684782"/>
                    <a:pt x="764762" y="1647254"/>
                    <a:pt x="764762" y="1601343"/>
                  </a:cubicBezTo>
                  <a:lnTo>
                    <a:pt x="764762" y="1348835"/>
                  </a:lnTo>
                  <a:cubicBezTo>
                    <a:pt x="764762" y="1302925"/>
                    <a:pt x="726662" y="1258253"/>
                    <a:pt x="681323" y="1265396"/>
                  </a:cubicBezTo>
                  <a:cubicBezTo>
                    <a:pt x="633508" y="1272921"/>
                    <a:pt x="601028" y="1256348"/>
                    <a:pt x="602171" y="1186910"/>
                  </a:cubicBezTo>
                  <a:cubicBezTo>
                    <a:pt x="602933" y="1142333"/>
                    <a:pt x="638556" y="1105948"/>
                    <a:pt x="683133" y="1105948"/>
                  </a:cubicBezTo>
                  <a:lnTo>
                    <a:pt x="860870" y="1105948"/>
                  </a:lnTo>
                  <a:cubicBezTo>
                    <a:pt x="892588" y="1105948"/>
                    <a:pt x="918496" y="1080040"/>
                    <a:pt x="918496" y="1048322"/>
                  </a:cubicBezTo>
                  <a:lnTo>
                    <a:pt x="918496" y="1028319"/>
                  </a:lnTo>
                  <a:cubicBezTo>
                    <a:pt x="918496" y="996601"/>
                    <a:pt x="892588" y="970693"/>
                    <a:pt x="860870" y="970693"/>
                  </a:cubicBezTo>
                  <a:lnTo>
                    <a:pt x="845725" y="970693"/>
                  </a:lnTo>
                  <a:cubicBezTo>
                    <a:pt x="801148" y="970693"/>
                    <a:pt x="764762" y="934307"/>
                    <a:pt x="764762" y="889730"/>
                  </a:cubicBezTo>
                  <a:lnTo>
                    <a:pt x="764762" y="759047"/>
                  </a:lnTo>
                  <a:cubicBezTo>
                    <a:pt x="764762" y="748951"/>
                    <a:pt x="764381" y="740950"/>
                    <a:pt x="763905" y="730282"/>
                  </a:cubicBezTo>
                  <a:lnTo>
                    <a:pt x="798862" y="730282"/>
                  </a:lnTo>
                  <a:cubicBezTo>
                    <a:pt x="874300" y="730282"/>
                    <a:pt x="935355" y="716375"/>
                    <a:pt x="935355" y="640937"/>
                  </a:cubicBezTo>
                  <a:lnTo>
                    <a:pt x="935355" y="636556"/>
                  </a:lnTo>
                  <a:lnTo>
                    <a:pt x="935355" y="626555"/>
                  </a:lnTo>
                  <a:lnTo>
                    <a:pt x="1006221" y="626555"/>
                  </a:lnTo>
                  <a:cubicBezTo>
                    <a:pt x="1081659" y="626555"/>
                    <a:pt x="1149858" y="565404"/>
                    <a:pt x="1149858" y="490061"/>
                  </a:cubicBezTo>
                  <a:lnTo>
                    <a:pt x="1149858" y="0"/>
                  </a:lnTo>
                  <a:lnTo>
                    <a:pt x="935450"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90" name="Freeform: Shape 89">
              <a:extLst>
                <a:ext uri="{FF2B5EF4-FFF2-40B4-BE49-F238E27FC236}">
                  <a16:creationId xmlns:a16="http://schemas.microsoft.com/office/drawing/2014/main" id="{ACB4AC2D-F846-4BCE-BD02-1111A41C8B56}"/>
                </a:ext>
              </a:extLst>
            </p:cNvPr>
            <p:cNvSpPr/>
            <p:nvPr/>
          </p:nvSpPr>
          <p:spPr>
            <a:xfrm>
              <a:off x="4395518" y="260683"/>
              <a:ext cx="1290351" cy="1074229"/>
            </a:xfrm>
            <a:custGeom>
              <a:avLst/>
              <a:gdLst>
                <a:gd name="connsiteX0" fmla="*/ 1290352 w 1290351"/>
                <a:gd name="connsiteY0" fmla="*/ 314516 h 1074229"/>
                <a:gd name="connsiteX1" fmla="*/ 626555 w 1290351"/>
                <a:gd name="connsiteY1" fmla="*/ 314516 h 1074229"/>
                <a:gd name="connsiteX2" fmla="*/ 626555 w 1290351"/>
                <a:gd name="connsiteY2" fmla="*/ 136493 h 1074229"/>
                <a:gd name="connsiteX3" fmla="*/ 490061 w 1290351"/>
                <a:gd name="connsiteY3" fmla="*/ 0 h 1074229"/>
                <a:gd name="connsiteX4" fmla="*/ 407765 w 1290351"/>
                <a:gd name="connsiteY4" fmla="*/ 0 h 1074229"/>
                <a:gd name="connsiteX5" fmla="*/ 407765 w 1290351"/>
                <a:gd name="connsiteY5" fmla="*/ 286 h 1074229"/>
                <a:gd name="connsiteX6" fmla="*/ 248983 w 1290351"/>
                <a:gd name="connsiteY6" fmla="*/ 286 h 1074229"/>
                <a:gd name="connsiteX7" fmla="*/ 248983 w 1290351"/>
                <a:gd name="connsiteY7" fmla="*/ 28861 h 1074229"/>
                <a:gd name="connsiteX8" fmla="*/ 156877 w 1290351"/>
                <a:gd name="connsiteY8" fmla="*/ 120967 h 1074229"/>
                <a:gd name="connsiteX9" fmla="*/ 0 w 1290351"/>
                <a:gd name="connsiteY9" fmla="*/ 120967 h 1074229"/>
                <a:gd name="connsiteX10" fmla="*/ 0 w 1290351"/>
                <a:gd name="connsiteY10" fmla="*/ 595408 h 1074229"/>
                <a:gd name="connsiteX11" fmla="*/ 270986 w 1290351"/>
                <a:gd name="connsiteY11" fmla="*/ 595408 h 1074229"/>
                <a:gd name="connsiteX12" fmla="*/ 270986 w 1290351"/>
                <a:gd name="connsiteY12" fmla="*/ 990791 h 1074229"/>
                <a:gd name="connsiteX13" fmla="*/ 354425 w 1290351"/>
                <a:gd name="connsiteY13" fmla="*/ 1074230 h 1074229"/>
                <a:gd name="connsiteX14" fmla="*/ 954500 w 1290351"/>
                <a:gd name="connsiteY14" fmla="*/ 1074230 h 1074229"/>
                <a:gd name="connsiteX15" fmla="*/ 1034415 w 1290351"/>
                <a:gd name="connsiteY15" fmla="*/ 1074230 h 1074229"/>
                <a:gd name="connsiteX16" fmla="*/ 1034701 w 1290351"/>
                <a:gd name="connsiteY16" fmla="*/ 1004602 h 1074229"/>
                <a:gd name="connsiteX17" fmla="*/ 1113186 w 1290351"/>
                <a:gd name="connsiteY17" fmla="*/ 932974 h 1074229"/>
                <a:gd name="connsiteX18" fmla="*/ 1189386 w 1290351"/>
                <a:gd name="connsiteY18" fmla="*/ 863251 h 1074229"/>
                <a:gd name="connsiteX19" fmla="*/ 1272064 w 1290351"/>
                <a:gd name="connsiteY19" fmla="*/ 791337 h 1074229"/>
                <a:gd name="connsiteX20" fmla="*/ 1287780 w 1290351"/>
                <a:gd name="connsiteY20" fmla="*/ 791337 h 1074229"/>
                <a:gd name="connsiteX21" fmla="*/ 1290352 w 1290351"/>
                <a:gd name="connsiteY21" fmla="*/ 314516 h 107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0351" h="1074229">
                  <a:moveTo>
                    <a:pt x="1290352" y="314516"/>
                  </a:moveTo>
                  <a:lnTo>
                    <a:pt x="626555" y="314516"/>
                  </a:lnTo>
                  <a:lnTo>
                    <a:pt x="626555" y="136493"/>
                  </a:lnTo>
                  <a:cubicBezTo>
                    <a:pt x="626555" y="61055"/>
                    <a:pt x="565404" y="0"/>
                    <a:pt x="490061" y="0"/>
                  </a:cubicBezTo>
                  <a:lnTo>
                    <a:pt x="407765" y="0"/>
                  </a:lnTo>
                  <a:lnTo>
                    <a:pt x="407765" y="286"/>
                  </a:lnTo>
                  <a:lnTo>
                    <a:pt x="248983" y="286"/>
                  </a:lnTo>
                  <a:lnTo>
                    <a:pt x="248983" y="28861"/>
                  </a:lnTo>
                  <a:cubicBezTo>
                    <a:pt x="248983" y="79724"/>
                    <a:pt x="207740" y="120967"/>
                    <a:pt x="156877" y="120967"/>
                  </a:cubicBezTo>
                  <a:lnTo>
                    <a:pt x="0" y="120967"/>
                  </a:lnTo>
                  <a:lnTo>
                    <a:pt x="0" y="595408"/>
                  </a:lnTo>
                  <a:lnTo>
                    <a:pt x="270986" y="595408"/>
                  </a:lnTo>
                  <a:lnTo>
                    <a:pt x="270986" y="990791"/>
                  </a:lnTo>
                  <a:cubicBezTo>
                    <a:pt x="270986" y="1036701"/>
                    <a:pt x="308515" y="1074230"/>
                    <a:pt x="354425" y="1074230"/>
                  </a:cubicBezTo>
                  <a:lnTo>
                    <a:pt x="954500" y="1074230"/>
                  </a:lnTo>
                  <a:lnTo>
                    <a:pt x="1034415" y="1074230"/>
                  </a:lnTo>
                  <a:lnTo>
                    <a:pt x="1034701" y="1004602"/>
                  </a:lnTo>
                  <a:cubicBezTo>
                    <a:pt x="1034891" y="965168"/>
                    <a:pt x="1073087" y="934879"/>
                    <a:pt x="1113186" y="932974"/>
                  </a:cubicBezTo>
                  <a:cubicBezTo>
                    <a:pt x="1152430" y="931069"/>
                    <a:pt x="1183958" y="902113"/>
                    <a:pt x="1189386" y="863251"/>
                  </a:cubicBezTo>
                  <a:cubicBezTo>
                    <a:pt x="1195006" y="822770"/>
                    <a:pt x="1230058" y="791337"/>
                    <a:pt x="1272064" y="791337"/>
                  </a:cubicBezTo>
                  <a:lnTo>
                    <a:pt x="1287780" y="791337"/>
                  </a:lnTo>
                  <a:cubicBezTo>
                    <a:pt x="1287208" y="673227"/>
                    <a:pt x="1290352" y="511397"/>
                    <a:pt x="1290352" y="314516"/>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91" name="Freeform: Shape 90">
              <a:extLst>
                <a:ext uri="{FF2B5EF4-FFF2-40B4-BE49-F238E27FC236}">
                  <a16:creationId xmlns:a16="http://schemas.microsoft.com/office/drawing/2014/main" id="{C8E2D37B-3A3C-4817-9ACE-363587E88BAB}"/>
                </a:ext>
              </a:extLst>
            </p:cNvPr>
            <p:cNvSpPr/>
            <p:nvPr/>
          </p:nvSpPr>
          <p:spPr>
            <a:xfrm>
              <a:off x="2456609" y="-24876"/>
              <a:ext cx="2346960" cy="1813083"/>
            </a:xfrm>
            <a:custGeom>
              <a:avLst/>
              <a:gdLst>
                <a:gd name="connsiteX0" fmla="*/ 862298 w 2346960"/>
                <a:gd name="connsiteY0" fmla="*/ 0 h 1813083"/>
                <a:gd name="connsiteX1" fmla="*/ 654368 w 2346960"/>
                <a:gd name="connsiteY1" fmla="*/ 207931 h 1813083"/>
                <a:gd name="connsiteX2" fmla="*/ 654368 w 2346960"/>
                <a:gd name="connsiteY2" fmla="*/ 444437 h 1813083"/>
                <a:gd name="connsiteX3" fmla="*/ 513112 w 2346960"/>
                <a:gd name="connsiteY3" fmla="*/ 444437 h 1813083"/>
                <a:gd name="connsiteX4" fmla="*/ 305181 w 2346960"/>
                <a:gd name="connsiteY4" fmla="*/ 652367 h 1813083"/>
                <a:gd name="connsiteX5" fmla="*/ 305181 w 2346960"/>
                <a:gd name="connsiteY5" fmla="*/ 1066514 h 1813083"/>
                <a:gd name="connsiteX6" fmla="*/ 268319 w 2346960"/>
                <a:gd name="connsiteY6" fmla="*/ 1078135 h 1813083"/>
                <a:gd name="connsiteX7" fmla="*/ 235458 w 2346960"/>
                <a:gd name="connsiteY7" fmla="*/ 1090327 h 1813083"/>
                <a:gd name="connsiteX8" fmla="*/ 162497 w 2346960"/>
                <a:gd name="connsiteY8" fmla="*/ 1173099 h 1813083"/>
                <a:gd name="connsiteX9" fmla="*/ 162497 w 2346960"/>
                <a:gd name="connsiteY9" fmla="*/ 1441228 h 1813083"/>
                <a:gd name="connsiteX10" fmla="*/ 81915 w 2346960"/>
                <a:gd name="connsiteY10" fmla="*/ 1522190 h 1813083"/>
                <a:gd name="connsiteX11" fmla="*/ 0 w 2346960"/>
                <a:gd name="connsiteY11" fmla="*/ 1605629 h 1813083"/>
                <a:gd name="connsiteX12" fmla="*/ 0 w 2346960"/>
                <a:gd name="connsiteY12" fmla="*/ 1729645 h 1813083"/>
                <a:gd name="connsiteX13" fmla="*/ 83439 w 2346960"/>
                <a:gd name="connsiteY13" fmla="*/ 1813084 h 1813083"/>
                <a:gd name="connsiteX14" fmla="*/ 364141 w 2346960"/>
                <a:gd name="connsiteY14" fmla="*/ 1813084 h 1813083"/>
                <a:gd name="connsiteX15" fmla="*/ 447484 w 2346960"/>
                <a:gd name="connsiteY15" fmla="*/ 1733264 h 1813083"/>
                <a:gd name="connsiteX16" fmla="*/ 527590 w 2346960"/>
                <a:gd name="connsiteY16" fmla="*/ 1655731 h 1813083"/>
                <a:gd name="connsiteX17" fmla="*/ 609600 w 2346960"/>
                <a:gd name="connsiteY17" fmla="*/ 1581817 h 1813083"/>
                <a:gd name="connsiteX18" fmla="*/ 687896 w 2346960"/>
                <a:gd name="connsiteY18" fmla="*/ 1508951 h 1813083"/>
                <a:gd name="connsiteX19" fmla="*/ 708184 w 2346960"/>
                <a:gd name="connsiteY19" fmla="*/ 1508951 h 1813083"/>
                <a:gd name="connsiteX20" fmla="*/ 789146 w 2346960"/>
                <a:gd name="connsiteY20" fmla="*/ 1589913 h 1813083"/>
                <a:gd name="connsiteX21" fmla="*/ 789146 w 2346960"/>
                <a:gd name="connsiteY21" fmla="*/ 1404557 h 1813083"/>
                <a:gd name="connsiteX22" fmla="*/ 789146 w 2346960"/>
                <a:gd name="connsiteY22" fmla="*/ 1322451 h 1813083"/>
                <a:gd name="connsiteX23" fmla="*/ 789146 w 2346960"/>
                <a:gd name="connsiteY23" fmla="*/ 1066038 h 1813083"/>
                <a:gd name="connsiteX24" fmla="*/ 787908 w 2346960"/>
                <a:gd name="connsiteY24" fmla="*/ 1066038 h 1813083"/>
                <a:gd name="connsiteX25" fmla="*/ 787908 w 2346960"/>
                <a:gd name="connsiteY25" fmla="*/ 876300 h 1813083"/>
                <a:gd name="connsiteX26" fmla="*/ 793337 w 2346960"/>
                <a:gd name="connsiteY26" fmla="*/ 876300 h 1813083"/>
                <a:gd name="connsiteX27" fmla="*/ 887921 w 2346960"/>
                <a:gd name="connsiteY27" fmla="*/ 800100 h 1813083"/>
                <a:gd name="connsiteX28" fmla="*/ 1129189 w 2346960"/>
                <a:gd name="connsiteY28" fmla="*/ 800100 h 1813083"/>
                <a:gd name="connsiteX29" fmla="*/ 1129189 w 2346960"/>
                <a:gd name="connsiteY29" fmla="*/ 503301 h 1813083"/>
                <a:gd name="connsiteX30" fmla="*/ 1226058 w 2346960"/>
                <a:gd name="connsiteY30" fmla="*/ 406432 h 1813083"/>
                <a:gd name="connsiteX31" fmla="*/ 1433513 w 2346960"/>
                <a:gd name="connsiteY31" fmla="*/ 406432 h 1813083"/>
                <a:gd name="connsiteX32" fmla="*/ 1724597 w 2346960"/>
                <a:gd name="connsiteY32" fmla="*/ 406432 h 1813083"/>
                <a:gd name="connsiteX33" fmla="*/ 2096072 w 2346960"/>
                <a:gd name="connsiteY33" fmla="*/ 406432 h 1813083"/>
                <a:gd name="connsiteX34" fmla="*/ 2188178 w 2346960"/>
                <a:gd name="connsiteY34" fmla="*/ 314325 h 1813083"/>
                <a:gd name="connsiteX35" fmla="*/ 2188178 w 2346960"/>
                <a:gd name="connsiteY35" fmla="*/ 285750 h 1813083"/>
                <a:gd name="connsiteX36" fmla="*/ 2346960 w 2346960"/>
                <a:gd name="connsiteY36" fmla="*/ 285750 h 1813083"/>
                <a:gd name="connsiteX37" fmla="*/ 2346960 w 2346960"/>
                <a:gd name="connsiteY37" fmla="*/ 0 h 1813083"/>
                <a:gd name="connsiteX38" fmla="*/ 862298 w 2346960"/>
                <a:gd name="connsiteY38" fmla="*/ 0 h 181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46960" h="1813083">
                  <a:moveTo>
                    <a:pt x="862298" y="0"/>
                  </a:moveTo>
                  <a:cubicBezTo>
                    <a:pt x="747427" y="0"/>
                    <a:pt x="654368" y="93155"/>
                    <a:pt x="654368" y="207931"/>
                  </a:cubicBezTo>
                  <a:lnTo>
                    <a:pt x="654368" y="444437"/>
                  </a:lnTo>
                  <a:lnTo>
                    <a:pt x="513112" y="444437"/>
                  </a:lnTo>
                  <a:cubicBezTo>
                    <a:pt x="398240" y="444437"/>
                    <a:pt x="305181" y="537591"/>
                    <a:pt x="305181" y="652367"/>
                  </a:cubicBezTo>
                  <a:lnTo>
                    <a:pt x="305181" y="1066514"/>
                  </a:lnTo>
                  <a:cubicBezTo>
                    <a:pt x="291846" y="1067562"/>
                    <a:pt x="279273" y="1071563"/>
                    <a:pt x="268319" y="1078135"/>
                  </a:cubicBezTo>
                  <a:cubicBezTo>
                    <a:pt x="258223" y="1084231"/>
                    <a:pt x="247174" y="1088803"/>
                    <a:pt x="235458" y="1090327"/>
                  </a:cubicBezTo>
                  <a:cubicBezTo>
                    <a:pt x="194405" y="1095470"/>
                    <a:pt x="162497" y="1130713"/>
                    <a:pt x="162497" y="1173099"/>
                  </a:cubicBezTo>
                  <a:lnTo>
                    <a:pt x="162497" y="1441228"/>
                  </a:lnTo>
                  <a:cubicBezTo>
                    <a:pt x="162497" y="1485519"/>
                    <a:pt x="126206" y="1521428"/>
                    <a:pt x="81915" y="1522190"/>
                  </a:cubicBezTo>
                  <a:cubicBezTo>
                    <a:pt x="36671" y="1522952"/>
                    <a:pt x="0" y="1560195"/>
                    <a:pt x="0" y="1605629"/>
                  </a:cubicBezTo>
                  <a:lnTo>
                    <a:pt x="0" y="1729645"/>
                  </a:lnTo>
                  <a:cubicBezTo>
                    <a:pt x="0" y="1775555"/>
                    <a:pt x="37529" y="1813084"/>
                    <a:pt x="83439" y="1813084"/>
                  </a:cubicBezTo>
                  <a:lnTo>
                    <a:pt x="364141" y="1813084"/>
                  </a:lnTo>
                  <a:cubicBezTo>
                    <a:pt x="408813" y="1813084"/>
                    <a:pt x="445580" y="1777460"/>
                    <a:pt x="447484" y="1733264"/>
                  </a:cubicBezTo>
                  <a:cubicBezTo>
                    <a:pt x="449390" y="1690211"/>
                    <a:pt x="484442" y="1656207"/>
                    <a:pt x="527590" y="1655731"/>
                  </a:cubicBezTo>
                  <a:cubicBezTo>
                    <a:pt x="569881" y="1655255"/>
                    <a:pt x="604838" y="1622965"/>
                    <a:pt x="609600" y="1581817"/>
                  </a:cubicBezTo>
                  <a:cubicBezTo>
                    <a:pt x="614267" y="1540859"/>
                    <a:pt x="646748" y="1508951"/>
                    <a:pt x="687896" y="1508951"/>
                  </a:cubicBezTo>
                  <a:lnTo>
                    <a:pt x="708184" y="1508951"/>
                  </a:lnTo>
                  <a:cubicBezTo>
                    <a:pt x="752761" y="1508951"/>
                    <a:pt x="789146" y="1545336"/>
                    <a:pt x="789146" y="1589913"/>
                  </a:cubicBezTo>
                  <a:lnTo>
                    <a:pt x="789146" y="1404557"/>
                  </a:lnTo>
                  <a:lnTo>
                    <a:pt x="789146" y="1322451"/>
                  </a:lnTo>
                  <a:lnTo>
                    <a:pt x="789146" y="1066038"/>
                  </a:lnTo>
                  <a:lnTo>
                    <a:pt x="787908" y="1066038"/>
                  </a:lnTo>
                  <a:lnTo>
                    <a:pt x="787908" y="876300"/>
                  </a:lnTo>
                  <a:lnTo>
                    <a:pt x="793337" y="876300"/>
                  </a:lnTo>
                  <a:cubicBezTo>
                    <a:pt x="802767" y="832771"/>
                    <a:pt x="841534" y="800100"/>
                    <a:pt x="887921" y="800100"/>
                  </a:cubicBezTo>
                  <a:lnTo>
                    <a:pt x="1129189" y="800100"/>
                  </a:lnTo>
                  <a:lnTo>
                    <a:pt x="1129189" y="503301"/>
                  </a:lnTo>
                  <a:cubicBezTo>
                    <a:pt x="1129189" y="449866"/>
                    <a:pt x="1172527" y="406432"/>
                    <a:pt x="1226058" y="406432"/>
                  </a:cubicBezTo>
                  <a:lnTo>
                    <a:pt x="1433513" y="406432"/>
                  </a:lnTo>
                  <a:lnTo>
                    <a:pt x="1724597" y="406432"/>
                  </a:lnTo>
                  <a:lnTo>
                    <a:pt x="2096072" y="406432"/>
                  </a:lnTo>
                  <a:cubicBezTo>
                    <a:pt x="2146935" y="406432"/>
                    <a:pt x="2188178" y="365189"/>
                    <a:pt x="2188178" y="314325"/>
                  </a:cubicBezTo>
                  <a:lnTo>
                    <a:pt x="2188178" y="285750"/>
                  </a:lnTo>
                  <a:lnTo>
                    <a:pt x="2346960" y="285750"/>
                  </a:lnTo>
                  <a:lnTo>
                    <a:pt x="2346960" y="0"/>
                  </a:lnTo>
                  <a:lnTo>
                    <a:pt x="862298"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92" name="Freeform: Shape 91">
              <a:extLst>
                <a:ext uri="{FF2B5EF4-FFF2-40B4-BE49-F238E27FC236}">
                  <a16:creationId xmlns:a16="http://schemas.microsoft.com/office/drawing/2014/main" id="{3868437F-D2DD-47C9-AD3A-E562BC747F66}"/>
                </a:ext>
              </a:extLst>
            </p:cNvPr>
            <p:cNvSpPr/>
            <p:nvPr/>
          </p:nvSpPr>
          <p:spPr>
            <a:xfrm>
              <a:off x="4963684" y="2644504"/>
              <a:ext cx="1471421" cy="875728"/>
            </a:xfrm>
            <a:custGeom>
              <a:avLst/>
              <a:gdLst>
                <a:gd name="connsiteX0" fmla="*/ 157829 w 1471421"/>
                <a:gd name="connsiteY0" fmla="*/ 0 h 875728"/>
                <a:gd name="connsiteX1" fmla="*/ 157829 w 1471421"/>
                <a:gd name="connsiteY1" fmla="*/ 53245 h 875728"/>
                <a:gd name="connsiteX2" fmla="*/ 157829 w 1471421"/>
                <a:gd name="connsiteY2" fmla="*/ 105632 h 875728"/>
                <a:gd name="connsiteX3" fmla="*/ 200406 w 1471421"/>
                <a:gd name="connsiteY3" fmla="*/ 163354 h 875728"/>
                <a:gd name="connsiteX4" fmla="*/ 218313 w 1471421"/>
                <a:gd name="connsiteY4" fmla="*/ 166116 h 875728"/>
                <a:gd name="connsiteX5" fmla="*/ 312515 w 1471421"/>
                <a:gd name="connsiteY5" fmla="*/ 166116 h 875728"/>
                <a:gd name="connsiteX6" fmla="*/ 314134 w 1471421"/>
                <a:gd name="connsiteY6" fmla="*/ 166116 h 875728"/>
                <a:gd name="connsiteX7" fmla="*/ 314801 w 1471421"/>
                <a:gd name="connsiteY7" fmla="*/ 442722 h 875728"/>
                <a:gd name="connsiteX8" fmla="*/ 314801 w 1471421"/>
                <a:gd name="connsiteY8" fmla="*/ 444913 h 875728"/>
                <a:gd name="connsiteX9" fmla="*/ 314801 w 1471421"/>
                <a:gd name="connsiteY9" fmla="*/ 444913 h 875728"/>
                <a:gd name="connsiteX10" fmla="*/ 232982 w 1471421"/>
                <a:gd name="connsiteY10" fmla="*/ 444913 h 875728"/>
                <a:gd name="connsiteX11" fmla="*/ 162020 w 1471421"/>
                <a:gd name="connsiteY11" fmla="*/ 498538 h 875728"/>
                <a:gd name="connsiteX12" fmla="*/ 160401 w 1471421"/>
                <a:gd name="connsiteY12" fmla="*/ 512540 h 875728"/>
                <a:gd name="connsiteX13" fmla="*/ 160211 w 1471421"/>
                <a:gd name="connsiteY13" fmla="*/ 543497 h 875728"/>
                <a:gd name="connsiteX14" fmla="*/ 99726 w 1471421"/>
                <a:gd name="connsiteY14" fmla="*/ 603980 h 875728"/>
                <a:gd name="connsiteX15" fmla="*/ 381 w 1471421"/>
                <a:gd name="connsiteY15" fmla="*/ 603980 h 875728"/>
                <a:gd name="connsiteX16" fmla="*/ 381 w 1471421"/>
                <a:gd name="connsiteY16" fmla="*/ 743712 h 875728"/>
                <a:gd name="connsiteX17" fmla="*/ 0 w 1471421"/>
                <a:gd name="connsiteY17" fmla="*/ 743712 h 875728"/>
                <a:gd name="connsiteX18" fmla="*/ 0 w 1471421"/>
                <a:gd name="connsiteY18" fmla="*/ 747141 h 875728"/>
                <a:gd name="connsiteX19" fmla="*/ 146114 w 1471421"/>
                <a:gd name="connsiteY19" fmla="*/ 747141 h 875728"/>
                <a:gd name="connsiteX20" fmla="*/ 203740 w 1471421"/>
                <a:gd name="connsiteY20" fmla="*/ 804767 h 875728"/>
                <a:gd name="connsiteX21" fmla="*/ 203740 w 1471421"/>
                <a:gd name="connsiteY21" fmla="*/ 824770 h 875728"/>
                <a:gd name="connsiteX22" fmla="*/ 172879 w 1471421"/>
                <a:gd name="connsiteY22" fmla="*/ 875729 h 875728"/>
                <a:gd name="connsiteX23" fmla="*/ 232600 w 1471421"/>
                <a:gd name="connsiteY23" fmla="*/ 875729 h 875728"/>
                <a:gd name="connsiteX24" fmla="*/ 313373 w 1471421"/>
                <a:gd name="connsiteY24" fmla="*/ 801243 h 875728"/>
                <a:gd name="connsiteX25" fmla="*/ 383191 w 1471421"/>
                <a:gd name="connsiteY25" fmla="*/ 736854 h 875728"/>
                <a:gd name="connsiteX26" fmla="*/ 498539 w 1471421"/>
                <a:gd name="connsiteY26" fmla="*/ 736854 h 875728"/>
                <a:gd name="connsiteX27" fmla="*/ 548068 w 1471421"/>
                <a:gd name="connsiteY27" fmla="*/ 736854 h 875728"/>
                <a:gd name="connsiteX28" fmla="*/ 1256157 w 1471421"/>
                <a:gd name="connsiteY28" fmla="*/ 736854 h 875728"/>
                <a:gd name="connsiteX29" fmla="*/ 1256157 w 1471421"/>
                <a:gd name="connsiteY29" fmla="*/ 745427 h 875728"/>
                <a:gd name="connsiteX30" fmla="*/ 1370457 w 1471421"/>
                <a:gd name="connsiteY30" fmla="*/ 859727 h 875728"/>
                <a:gd name="connsiteX31" fmla="*/ 1471422 w 1471421"/>
                <a:gd name="connsiteY31" fmla="*/ 859727 h 875728"/>
                <a:gd name="connsiteX32" fmla="*/ 1471422 w 1471421"/>
                <a:gd name="connsiteY32" fmla="*/ 843439 h 875728"/>
                <a:gd name="connsiteX33" fmla="*/ 1471422 w 1471421"/>
                <a:gd name="connsiteY33" fmla="*/ 390620 h 875728"/>
                <a:gd name="connsiteX34" fmla="*/ 1471422 w 1471421"/>
                <a:gd name="connsiteY34" fmla="*/ 191 h 875728"/>
                <a:gd name="connsiteX35" fmla="*/ 157829 w 1471421"/>
                <a:gd name="connsiteY35" fmla="*/ 191 h 875728"/>
                <a:gd name="connsiteX36" fmla="*/ 1255395 w 1471421"/>
                <a:gd name="connsiteY36" fmla="*/ 736663 h 875728"/>
                <a:gd name="connsiteX37" fmla="*/ 947452 w 1471421"/>
                <a:gd name="connsiteY37" fmla="*/ 736663 h 875728"/>
                <a:gd name="connsiteX38" fmla="*/ 947452 w 1471421"/>
                <a:gd name="connsiteY38" fmla="*/ 496157 h 875728"/>
                <a:gd name="connsiteX39" fmla="*/ 1062609 w 1471421"/>
                <a:gd name="connsiteY39" fmla="*/ 381857 h 875728"/>
                <a:gd name="connsiteX40" fmla="*/ 1255395 w 1471421"/>
                <a:gd name="connsiteY40" fmla="*/ 381857 h 875728"/>
                <a:gd name="connsiteX41" fmla="*/ 1255395 w 1471421"/>
                <a:gd name="connsiteY41" fmla="*/ 736663 h 875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471421" h="875728">
                  <a:moveTo>
                    <a:pt x="157829" y="0"/>
                  </a:moveTo>
                  <a:lnTo>
                    <a:pt x="157829" y="53245"/>
                  </a:lnTo>
                  <a:lnTo>
                    <a:pt x="157829" y="105632"/>
                  </a:lnTo>
                  <a:cubicBezTo>
                    <a:pt x="157829" y="132683"/>
                    <a:pt x="175832" y="155638"/>
                    <a:pt x="200406" y="163354"/>
                  </a:cubicBezTo>
                  <a:cubicBezTo>
                    <a:pt x="206121" y="165163"/>
                    <a:pt x="212122" y="166116"/>
                    <a:pt x="218313" y="166116"/>
                  </a:cubicBezTo>
                  <a:lnTo>
                    <a:pt x="312515" y="166116"/>
                  </a:lnTo>
                  <a:lnTo>
                    <a:pt x="314134" y="166116"/>
                  </a:lnTo>
                  <a:lnTo>
                    <a:pt x="314801" y="442722"/>
                  </a:lnTo>
                  <a:lnTo>
                    <a:pt x="314801" y="444913"/>
                  </a:lnTo>
                  <a:lnTo>
                    <a:pt x="314801" y="444913"/>
                  </a:lnTo>
                  <a:lnTo>
                    <a:pt x="232982" y="444913"/>
                  </a:lnTo>
                  <a:cubicBezTo>
                    <a:pt x="199263" y="444913"/>
                    <a:pt x="169164" y="467201"/>
                    <a:pt x="162020" y="498538"/>
                  </a:cubicBezTo>
                  <a:cubicBezTo>
                    <a:pt x="160973" y="503015"/>
                    <a:pt x="160496" y="507683"/>
                    <a:pt x="160401" y="512540"/>
                  </a:cubicBezTo>
                  <a:lnTo>
                    <a:pt x="160211" y="543497"/>
                  </a:lnTo>
                  <a:cubicBezTo>
                    <a:pt x="160020" y="576739"/>
                    <a:pt x="132969" y="603980"/>
                    <a:pt x="99726" y="603980"/>
                  </a:cubicBezTo>
                  <a:lnTo>
                    <a:pt x="381" y="603980"/>
                  </a:lnTo>
                  <a:lnTo>
                    <a:pt x="381" y="743712"/>
                  </a:lnTo>
                  <a:lnTo>
                    <a:pt x="0" y="743712"/>
                  </a:lnTo>
                  <a:lnTo>
                    <a:pt x="0" y="747141"/>
                  </a:lnTo>
                  <a:lnTo>
                    <a:pt x="146114" y="747141"/>
                  </a:lnTo>
                  <a:cubicBezTo>
                    <a:pt x="177832" y="747141"/>
                    <a:pt x="203740" y="773049"/>
                    <a:pt x="203740" y="804767"/>
                  </a:cubicBezTo>
                  <a:lnTo>
                    <a:pt x="203740" y="824770"/>
                  </a:lnTo>
                  <a:cubicBezTo>
                    <a:pt x="203740" y="846773"/>
                    <a:pt x="191167" y="866013"/>
                    <a:pt x="172879" y="875729"/>
                  </a:cubicBezTo>
                  <a:lnTo>
                    <a:pt x="232600" y="875729"/>
                  </a:lnTo>
                  <a:cubicBezTo>
                    <a:pt x="274891" y="875729"/>
                    <a:pt x="309943" y="843439"/>
                    <a:pt x="313373" y="801243"/>
                  </a:cubicBezTo>
                  <a:cubicBezTo>
                    <a:pt x="316230" y="765334"/>
                    <a:pt x="346615" y="736854"/>
                    <a:pt x="383191" y="736854"/>
                  </a:cubicBezTo>
                  <a:lnTo>
                    <a:pt x="498539" y="736854"/>
                  </a:lnTo>
                  <a:lnTo>
                    <a:pt x="548068" y="736854"/>
                  </a:lnTo>
                  <a:lnTo>
                    <a:pt x="1256157" y="736854"/>
                  </a:lnTo>
                  <a:lnTo>
                    <a:pt x="1256157" y="745427"/>
                  </a:lnTo>
                  <a:cubicBezTo>
                    <a:pt x="1256157" y="808292"/>
                    <a:pt x="1307592" y="859727"/>
                    <a:pt x="1370457" y="859727"/>
                  </a:cubicBezTo>
                  <a:lnTo>
                    <a:pt x="1471422" y="859727"/>
                  </a:lnTo>
                  <a:lnTo>
                    <a:pt x="1471422" y="843439"/>
                  </a:lnTo>
                  <a:lnTo>
                    <a:pt x="1471422" y="390620"/>
                  </a:lnTo>
                  <a:lnTo>
                    <a:pt x="1471422" y="191"/>
                  </a:lnTo>
                  <a:lnTo>
                    <a:pt x="157829" y="191"/>
                  </a:lnTo>
                  <a:close/>
                  <a:moveTo>
                    <a:pt x="1255395" y="736663"/>
                  </a:moveTo>
                  <a:lnTo>
                    <a:pt x="947452" y="736663"/>
                  </a:lnTo>
                  <a:lnTo>
                    <a:pt x="947452" y="496157"/>
                  </a:lnTo>
                  <a:cubicBezTo>
                    <a:pt x="947452" y="433292"/>
                    <a:pt x="999268" y="381857"/>
                    <a:pt x="1062609" y="381857"/>
                  </a:cubicBezTo>
                  <a:lnTo>
                    <a:pt x="1255395" y="381857"/>
                  </a:lnTo>
                  <a:lnTo>
                    <a:pt x="1255395" y="736663"/>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93" name="Freeform: Shape 92">
              <a:extLst>
                <a:ext uri="{FF2B5EF4-FFF2-40B4-BE49-F238E27FC236}">
                  <a16:creationId xmlns:a16="http://schemas.microsoft.com/office/drawing/2014/main" id="{E4DFC4F9-164A-49B6-BC61-130D4DA2C882}"/>
                </a:ext>
              </a:extLst>
            </p:cNvPr>
            <p:cNvSpPr/>
            <p:nvPr/>
          </p:nvSpPr>
          <p:spPr>
            <a:xfrm>
              <a:off x="5911136" y="3026362"/>
              <a:ext cx="307943" cy="354806"/>
            </a:xfrm>
            <a:custGeom>
              <a:avLst/>
              <a:gdLst>
                <a:gd name="connsiteX0" fmla="*/ 115158 w 307943"/>
                <a:gd name="connsiteY0" fmla="*/ 0 h 354806"/>
                <a:gd name="connsiteX1" fmla="*/ 0 w 307943"/>
                <a:gd name="connsiteY1" fmla="*/ 114300 h 354806"/>
                <a:gd name="connsiteX2" fmla="*/ 0 w 307943"/>
                <a:gd name="connsiteY2" fmla="*/ 354806 h 354806"/>
                <a:gd name="connsiteX3" fmla="*/ 307943 w 307943"/>
                <a:gd name="connsiteY3" fmla="*/ 354806 h 354806"/>
                <a:gd name="connsiteX4" fmla="*/ 307943 w 307943"/>
                <a:gd name="connsiteY4" fmla="*/ 0 h 354806"/>
                <a:gd name="connsiteX5" fmla="*/ 115158 w 307943"/>
                <a:gd name="connsiteY5" fmla="*/ 0 h 354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943" h="354806">
                  <a:moveTo>
                    <a:pt x="115158" y="0"/>
                  </a:moveTo>
                  <a:cubicBezTo>
                    <a:pt x="51816" y="0"/>
                    <a:pt x="0" y="51435"/>
                    <a:pt x="0" y="114300"/>
                  </a:cubicBezTo>
                  <a:lnTo>
                    <a:pt x="0" y="354806"/>
                  </a:lnTo>
                  <a:lnTo>
                    <a:pt x="307943" y="354806"/>
                  </a:lnTo>
                  <a:lnTo>
                    <a:pt x="307943" y="0"/>
                  </a:lnTo>
                  <a:lnTo>
                    <a:pt x="115158"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94" name="Freeform: Shape 93">
              <a:extLst>
                <a:ext uri="{FF2B5EF4-FFF2-40B4-BE49-F238E27FC236}">
                  <a16:creationId xmlns:a16="http://schemas.microsoft.com/office/drawing/2014/main" id="{FD256FD2-A132-4E97-810D-DBE532D2A0C4}"/>
                </a:ext>
              </a:extLst>
            </p:cNvPr>
            <p:cNvSpPr/>
            <p:nvPr/>
          </p:nvSpPr>
          <p:spPr>
            <a:xfrm>
              <a:off x="4803283" y="-24876"/>
              <a:ext cx="1632204" cy="2667095"/>
            </a:xfrm>
            <a:custGeom>
              <a:avLst/>
              <a:gdLst>
                <a:gd name="connsiteX0" fmla="*/ 1496949 w 1632204"/>
                <a:gd name="connsiteY0" fmla="*/ 1233678 h 2667095"/>
                <a:gd name="connsiteX1" fmla="*/ 1436942 w 1632204"/>
                <a:gd name="connsiteY1" fmla="*/ 1173671 h 2667095"/>
                <a:gd name="connsiteX2" fmla="*/ 1436942 w 1632204"/>
                <a:gd name="connsiteY2" fmla="*/ 1152811 h 2667095"/>
                <a:gd name="connsiteX3" fmla="*/ 1496949 w 1632204"/>
                <a:gd name="connsiteY3" fmla="*/ 1092803 h 2667095"/>
                <a:gd name="connsiteX4" fmla="*/ 1629346 w 1632204"/>
                <a:gd name="connsiteY4" fmla="*/ 1092803 h 2667095"/>
                <a:gd name="connsiteX5" fmla="*/ 1629823 w 1632204"/>
                <a:gd name="connsiteY5" fmla="*/ 596932 h 2667095"/>
                <a:gd name="connsiteX6" fmla="*/ 1264444 w 1632204"/>
                <a:gd name="connsiteY6" fmla="*/ 596932 h 2667095"/>
                <a:gd name="connsiteX7" fmla="*/ 1264444 w 1632204"/>
                <a:gd name="connsiteY7" fmla="*/ 96869 h 2667095"/>
                <a:gd name="connsiteX8" fmla="*/ 1167574 w 1632204"/>
                <a:gd name="connsiteY8" fmla="*/ 0 h 2667095"/>
                <a:gd name="connsiteX9" fmla="*/ 0 w 1632204"/>
                <a:gd name="connsiteY9" fmla="*/ 0 h 2667095"/>
                <a:gd name="connsiteX10" fmla="*/ 0 w 1632204"/>
                <a:gd name="connsiteY10" fmla="*/ 285464 h 2667095"/>
                <a:gd name="connsiteX11" fmla="*/ 82296 w 1632204"/>
                <a:gd name="connsiteY11" fmla="*/ 285464 h 2667095"/>
                <a:gd name="connsiteX12" fmla="*/ 218789 w 1632204"/>
                <a:gd name="connsiteY12" fmla="*/ 421958 h 2667095"/>
                <a:gd name="connsiteX13" fmla="*/ 218789 w 1632204"/>
                <a:gd name="connsiteY13" fmla="*/ 599980 h 2667095"/>
                <a:gd name="connsiteX14" fmla="*/ 882587 w 1632204"/>
                <a:gd name="connsiteY14" fmla="*/ 599980 h 2667095"/>
                <a:gd name="connsiteX15" fmla="*/ 879919 w 1632204"/>
                <a:gd name="connsiteY15" fmla="*/ 1064324 h 2667095"/>
                <a:gd name="connsiteX16" fmla="*/ 879919 w 1632204"/>
                <a:gd name="connsiteY16" fmla="*/ 1076516 h 2667095"/>
                <a:gd name="connsiteX17" fmla="*/ 872966 w 1632204"/>
                <a:gd name="connsiteY17" fmla="*/ 1076516 h 2667095"/>
                <a:gd name="connsiteX18" fmla="*/ 864203 w 1632204"/>
                <a:gd name="connsiteY18" fmla="*/ 1076516 h 2667095"/>
                <a:gd name="connsiteX19" fmla="*/ 856011 w 1632204"/>
                <a:gd name="connsiteY19" fmla="*/ 1076897 h 2667095"/>
                <a:gd name="connsiteX20" fmla="*/ 853440 w 1632204"/>
                <a:gd name="connsiteY20" fmla="*/ 1077278 h 2667095"/>
                <a:gd name="connsiteX21" fmla="*/ 848106 w 1632204"/>
                <a:gd name="connsiteY21" fmla="*/ 1078135 h 2667095"/>
                <a:gd name="connsiteX22" fmla="*/ 847439 w 1632204"/>
                <a:gd name="connsiteY22" fmla="*/ 1078325 h 2667095"/>
                <a:gd name="connsiteX23" fmla="*/ 845153 w 1632204"/>
                <a:gd name="connsiteY23" fmla="*/ 1078897 h 2667095"/>
                <a:gd name="connsiteX24" fmla="*/ 840486 w 1632204"/>
                <a:gd name="connsiteY24" fmla="*/ 1080135 h 2667095"/>
                <a:gd name="connsiteX25" fmla="*/ 837438 w 1632204"/>
                <a:gd name="connsiteY25" fmla="*/ 1081183 h 2667095"/>
                <a:gd name="connsiteX26" fmla="*/ 833056 w 1632204"/>
                <a:gd name="connsiteY26" fmla="*/ 1082802 h 2667095"/>
                <a:gd name="connsiteX27" fmla="*/ 830104 w 1632204"/>
                <a:gd name="connsiteY27" fmla="*/ 1084136 h 2667095"/>
                <a:gd name="connsiteX28" fmla="*/ 826008 w 1632204"/>
                <a:gd name="connsiteY28" fmla="*/ 1086136 h 2667095"/>
                <a:gd name="connsiteX29" fmla="*/ 824484 w 1632204"/>
                <a:gd name="connsiteY29" fmla="*/ 1086993 h 2667095"/>
                <a:gd name="connsiteX30" fmla="*/ 823055 w 1632204"/>
                <a:gd name="connsiteY30" fmla="*/ 1087755 h 2667095"/>
                <a:gd name="connsiteX31" fmla="*/ 819150 w 1632204"/>
                <a:gd name="connsiteY31" fmla="*/ 1090136 h 2667095"/>
                <a:gd name="connsiteX32" fmla="*/ 818674 w 1632204"/>
                <a:gd name="connsiteY32" fmla="*/ 1090422 h 2667095"/>
                <a:gd name="connsiteX33" fmla="*/ 816483 w 1632204"/>
                <a:gd name="connsiteY33" fmla="*/ 1091946 h 2667095"/>
                <a:gd name="connsiteX34" fmla="*/ 812768 w 1632204"/>
                <a:gd name="connsiteY34" fmla="*/ 1094708 h 2667095"/>
                <a:gd name="connsiteX35" fmla="*/ 810292 w 1632204"/>
                <a:gd name="connsiteY35" fmla="*/ 1096709 h 2667095"/>
                <a:gd name="connsiteX36" fmla="*/ 806767 w 1632204"/>
                <a:gd name="connsiteY36" fmla="*/ 1099852 h 2667095"/>
                <a:gd name="connsiteX37" fmla="*/ 804577 w 1632204"/>
                <a:gd name="connsiteY37" fmla="*/ 1101947 h 2667095"/>
                <a:gd name="connsiteX38" fmla="*/ 801148 w 1632204"/>
                <a:gd name="connsiteY38" fmla="*/ 1105662 h 2667095"/>
                <a:gd name="connsiteX39" fmla="*/ 799434 w 1632204"/>
                <a:gd name="connsiteY39" fmla="*/ 1107662 h 2667095"/>
                <a:gd name="connsiteX40" fmla="*/ 795909 w 1632204"/>
                <a:gd name="connsiteY40" fmla="*/ 1112330 h 2667095"/>
                <a:gd name="connsiteX41" fmla="*/ 795814 w 1632204"/>
                <a:gd name="connsiteY41" fmla="*/ 1112520 h 2667095"/>
                <a:gd name="connsiteX42" fmla="*/ 794861 w 1632204"/>
                <a:gd name="connsiteY42" fmla="*/ 1113854 h 2667095"/>
                <a:gd name="connsiteX43" fmla="*/ 790765 w 1632204"/>
                <a:gd name="connsiteY43" fmla="*/ 1120521 h 2667095"/>
                <a:gd name="connsiteX44" fmla="*/ 790480 w 1632204"/>
                <a:gd name="connsiteY44" fmla="*/ 1121093 h 2667095"/>
                <a:gd name="connsiteX45" fmla="*/ 787337 w 1632204"/>
                <a:gd name="connsiteY45" fmla="*/ 1127570 h 2667095"/>
                <a:gd name="connsiteX46" fmla="*/ 786479 w 1632204"/>
                <a:gd name="connsiteY46" fmla="*/ 1129951 h 2667095"/>
                <a:gd name="connsiteX47" fmla="*/ 784669 w 1632204"/>
                <a:gd name="connsiteY47" fmla="*/ 1134904 h 2667095"/>
                <a:gd name="connsiteX48" fmla="*/ 783908 w 1632204"/>
                <a:gd name="connsiteY48" fmla="*/ 1137666 h 2667095"/>
                <a:gd name="connsiteX49" fmla="*/ 783908 w 1632204"/>
                <a:gd name="connsiteY49" fmla="*/ 1137857 h 2667095"/>
                <a:gd name="connsiteX50" fmla="*/ 782669 w 1632204"/>
                <a:gd name="connsiteY50" fmla="*/ 1142524 h 2667095"/>
                <a:gd name="connsiteX51" fmla="*/ 782574 w 1632204"/>
                <a:gd name="connsiteY51" fmla="*/ 1143000 h 2667095"/>
                <a:gd name="connsiteX52" fmla="*/ 782098 w 1632204"/>
                <a:gd name="connsiteY52" fmla="*/ 1145762 h 2667095"/>
                <a:gd name="connsiteX53" fmla="*/ 780764 w 1632204"/>
                <a:gd name="connsiteY53" fmla="*/ 1160336 h 2667095"/>
                <a:gd name="connsiteX54" fmla="*/ 709517 w 1632204"/>
                <a:gd name="connsiteY54" fmla="*/ 1218438 h 2667095"/>
                <a:gd name="connsiteX55" fmla="*/ 702850 w 1632204"/>
                <a:gd name="connsiteY55" fmla="*/ 1218819 h 2667095"/>
                <a:gd name="connsiteX56" fmla="*/ 700754 w 1632204"/>
                <a:gd name="connsiteY56" fmla="*/ 1219010 h 2667095"/>
                <a:gd name="connsiteX57" fmla="*/ 699802 w 1632204"/>
                <a:gd name="connsiteY57" fmla="*/ 1219105 h 2667095"/>
                <a:gd name="connsiteX58" fmla="*/ 693801 w 1632204"/>
                <a:gd name="connsiteY58" fmla="*/ 1220057 h 2667095"/>
                <a:gd name="connsiteX59" fmla="*/ 692563 w 1632204"/>
                <a:gd name="connsiteY59" fmla="*/ 1220248 h 2667095"/>
                <a:gd name="connsiteX60" fmla="*/ 627031 w 1632204"/>
                <a:gd name="connsiteY60" fmla="*/ 1290923 h 2667095"/>
                <a:gd name="connsiteX61" fmla="*/ 626745 w 1632204"/>
                <a:gd name="connsiteY61" fmla="*/ 1359884 h 2667095"/>
                <a:gd name="connsiteX62" fmla="*/ 626174 w 1632204"/>
                <a:gd name="connsiteY62" fmla="*/ 1359884 h 2667095"/>
                <a:gd name="connsiteX63" fmla="*/ 626174 w 1632204"/>
                <a:gd name="connsiteY63" fmla="*/ 1359884 h 2667095"/>
                <a:gd name="connsiteX64" fmla="*/ 887349 w 1632204"/>
                <a:gd name="connsiteY64" fmla="*/ 1359884 h 2667095"/>
                <a:gd name="connsiteX65" fmla="*/ 957358 w 1632204"/>
                <a:gd name="connsiteY65" fmla="*/ 1429893 h 2667095"/>
                <a:gd name="connsiteX66" fmla="*/ 957358 w 1632204"/>
                <a:gd name="connsiteY66" fmla="*/ 1454277 h 2667095"/>
                <a:gd name="connsiteX67" fmla="*/ 887349 w 1632204"/>
                <a:gd name="connsiteY67" fmla="*/ 1524286 h 2667095"/>
                <a:gd name="connsiteX68" fmla="*/ 626174 w 1632204"/>
                <a:gd name="connsiteY68" fmla="*/ 1524286 h 2667095"/>
                <a:gd name="connsiteX69" fmla="*/ 626174 w 1632204"/>
                <a:gd name="connsiteY69" fmla="*/ 1814417 h 2667095"/>
                <a:gd name="connsiteX70" fmla="*/ 626174 w 1632204"/>
                <a:gd name="connsiteY70" fmla="*/ 1959959 h 2667095"/>
                <a:gd name="connsiteX71" fmla="*/ 1134046 w 1632204"/>
                <a:gd name="connsiteY71" fmla="*/ 1959959 h 2667095"/>
                <a:gd name="connsiteX72" fmla="*/ 1249204 w 1632204"/>
                <a:gd name="connsiteY72" fmla="*/ 2074259 h 2667095"/>
                <a:gd name="connsiteX73" fmla="*/ 1249204 w 1632204"/>
                <a:gd name="connsiteY73" fmla="*/ 2667095 h 2667095"/>
                <a:gd name="connsiteX74" fmla="*/ 1632204 w 1632204"/>
                <a:gd name="connsiteY74" fmla="*/ 2667095 h 2667095"/>
                <a:gd name="connsiteX75" fmla="*/ 1632204 w 1632204"/>
                <a:gd name="connsiteY75" fmla="*/ 1233678 h 2667095"/>
                <a:gd name="connsiteX76" fmla="*/ 1496949 w 1632204"/>
                <a:gd name="connsiteY76" fmla="*/ 1233678 h 2667095"/>
                <a:gd name="connsiteX77" fmla="*/ 1277398 w 1632204"/>
                <a:gd name="connsiteY77" fmla="*/ 1311974 h 2667095"/>
                <a:gd name="connsiteX78" fmla="*/ 1217390 w 1632204"/>
                <a:gd name="connsiteY78" fmla="*/ 1371981 h 2667095"/>
                <a:gd name="connsiteX79" fmla="*/ 1196530 w 1632204"/>
                <a:gd name="connsiteY79" fmla="*/ 1371981 h 2667095"/>
                <a:gd name="connsiteX80" fmla="*/ 1136523 w 1632204"/>
                <a:gd name="connsiteY80" fmla="*/ 1313117 h 2667095"/>
                <a:gd name="connsiteX81" fmla="*/ 1055560 w 1632204"/>
                <a:gd name="connsiteY81" fmla="*/ 1233583 h 2667095"/>
                <a:gd name="connsiteX82" fmla="*/ 1016222 w 1632204"/>
                <a:gd name="connsiteY82" fmla="*/ 1233583 h 2667095"/>
                <a:gd name="connsiteX83" fmla="*/ 956215 w 1632204"/>
                <a:gd name="connsiteY83" fmla="*/ 1173575 h 2667095"/>
                <a:gd name="connsiteX84" fmla="*/ 956215 w 1632204"/>
                <a:gd name="connsiteY84" fmla="*/ 1152716 h 2667095"/>
                <a:gd name="connsiteX85" fmla="*/ 1016222 w 1632204"/>
                <a:gd name="connsiteY85" fmla="*/ 1092708 h 2667095"/>
                <a:gd name="connsiteX86" fmla="*/ 1181005 w 1632204"/>
                <a:gd name="connsiteY86" fmla="*/ 1092708 h 2667095"/>
                <a:gd name="connsiteX87" fmla="*/ 1189959 w 1632204"/>
                <a:gd name="connsiteY87" fmla="*/ 1092232 h 2667095"/>
                <a:gd name="connsiteX88" fmla="*/ 1196530 w 1632204"/>
                <a:gd name="connsiteY88" fmla="*/ 1091851 h 2667095"/>
                <a:gd name="connsiteX89" fmla="*/ 1217390 w 1632204"/>
                <a:gd name="connsiteY89" fmla="*/ 1091851 h 2667095"/>
                <a:gd name="connsiteX90" fmla="*/ 1277398 w 1632204"/>
                <a:gd name="connsiteY90" fmla="*/ 1151858 h 2667095"/>
                <a:gd name="connsiteX91" fmla="*/ 1277398 w 1632204"/>
                <a:gd name="connsiteY91" fmla="*/ 1311974 h 266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632204" h="2667095">
                  <a:moveTo>
                    <a:pt x="1496949" y="1233678"/>
                  </a:moveTo>
                  <a:cubicBezTo>
                    <a:pt x="1463992" y="1233678"/>
                    <a:pt x="1436942" y="1206627"/>
                    <a:pt x="1436942" y="1173671"/>
                  </a:cubicBezTo>
                  <a:lnTo>
                    <a:pt x="1436942" y="1152811"/>
                  </a:lnTo>
                  <a:cubicBezTo>
                    <a:pt x="1436942" y="1119854"/>
                    <a:pt x="1463897" y="1092803"/>
                    <a:pt x="1496949" y="1092803"/>
                  </a:cubicBezTo>
                  <a:lnTo>
                    <a:pt x="1629346" y="1092803"/>
                  </a:lnTo>
                  <a:lnTo>
                    <a:pt x="1629823" y="596932"/>
                  </a:lnTo>
                  <a:lnTo>
                    <a:pt x="1264444" y="596932"/>
                  </a:lnTo>
                  <a:lnTo>
                    <a:pt x="1264444" y="96869"/>
                  </a:lnTo>
                  <a:cubicBezTo>
                    <a:pt x="1264444" y="43434"/>
                    <a:pt x="1221105" y="0"/>
                    <a:pt x="1167574" y="0"/>
                  </a:cubicBezTo>
                  <a:lnTo>
                    <a:pt x="0" y="0"/>
                  </a:lnTo>
                  <a:lnTo>
                    <a:pt x="0" y="285464"/>
                  </a:lnTo>
                  <a:lnTo>
                    <a:pt x="82296" y="285464"/>
                  </a:lnTo>
                  <a:cubicBezTo>
                    <a:pt x="157734" y="285464"/>
                    <a:pt x="218789" y="346615"/>
                    <a:pt x="218789" y="421958"/>
                  </a:cubicBezTo>
                  <a:lnTo>
                    <a:pt x="218789" y="599980"/>
                  </a:lnTo>
                  <a:lnTo>
                    <a:pt x="882587" y="599980"/>
                  </a:lnTo>
                  <a:cubicBezTo>
                    <a:pt x="882587" y="790861"/>
                    <a:pt x="879634" y="920306"/>
                    <a:pt x="879919" y="1064324"/>
                  </a:cubicBezTo>
                  <a:cubicBezTo>
                    <a:pt x="880967" y="1072229"/>
                    <a:pt x="881062" y="1076516"/>
                    <a:pt x="879919" y="1076516"/>
                  </a:cubicBezTo>
                  <a:lnTo>
                    <a:pt x="872966" y="1076516"/>
                  </a:lnTo>
                  <a:cubicBezTo>
                    <a:pt x="869537" y="1076611"/>
                    <a:pt x="866489" y="1076516"/>
                    <a:pt x="864203" y="1076516"/>
                  </a:cubicBezTo>
                  <a:cubicBezTo>
                    <a:pt x="861441" y="1076516"/>
                    <a:pt x="858679" y="1076706"/>
                    <a:pt x="856011" y="1076897"/>
                  </a:cubicBezTo>
                  <a:cubicBezTo>
                    <a:pt x="855155" y="1076992"/>
                    <a:pt x="854297" y="1077182"/>
                    <a:pt x="853440" y="1077278"/>
                  </a:cubicBezTo>
                  <a:cubicBezTo>
                    <a:pt x="851630" y="1077468"/>
                    <a:pt x="849821" y="1077754"/>
                    <a:pt x="848106" y="1078135"/>
                  </a:cubicBezTo>
                  <a:cubicBezTo>
                    <a:pt x="847915" y="1078135"/>
                    <a:pt x="847630" y="1078230"/>
                    <a:pt x="847439" y="1078325"/>
                  </a:cubicBezTo>
                  <a:cubicBezTo>
                    <a:pt x="846677" y="1078516"/>
                    <a:pt x="845915" y="1078706"/>
                    <a:pt x="845153" y="1078897"/>
                  </a:cubicBezTo>
                  <a:cubicBezTo>
                    <a:pt x="843534" y="1079278"/>
                    <a:pt x="842010" y="1079659"/>
                    <a:pt x="840486" y="1080135"/>
                  </a:cubicBezTo>
                  <a:cubicBezTo>
                    <a:pt x="839438" y="1080421"/>
                    <a:pt x="838486" y="1080802"/>
                    <a:pt x="837438" y="1081183"/>
                  </a:cubicBezTo>
                  <a:cubicBezTo>
                    <a:pt x="836009" y="1081659"/>
                    <a:pt x="834485" y="1082231"/>
                    <a:pt x="833056" y="1082802"/>
                  </a:cubicBezTo>
                  <a:cubicBezTo>
                    <a:pt x="832009" y="1083183"/>
                    <a:pt x="831056" y="1083659"/>
                    <a:pt x="830104" y="1084136"/>
                  </a:cubicBezTo>
                  <a:cubicBezTo>
                    <a:pt x="828675" y="1084802"/>
                    <a:pt x="827342" y="1085374"/>
                    <a:pt x="826008" y="1086136"/>
                  </a:cubicBezTo>
                  <a:cubicBezTo>
                    <a:pt x="825532" y="1086422"/>
                    <a:pt x="825055" y="1086707"/>
                    <a:pt x="824484" y="1086993"/>
                  </a:cubicBezTo>
                  <a:cubicBezTo>
                    <a:pt x="824008" y="1087279"/>
                    <a:pt x="823531" y="1087469"/>
                    <a:pt x="823055" y="1087755"/>
                  </a:cubicBezTo>
                  <a:cubicBezTo>
                    <a:pt x="821722" y="1088517"/>
                    <a:pt x="820483" y="1089279"/>
                    <a:pt x="819150" y="1090136"/>
                  </a:cubicBezTo>
                  <a:cubicBezTo>
                    <a:pt x="818960" y="1090232"/>
                    <a:pt x="818864" y="1090327"/>
                    <a:pt x="818674" y="1090422"/>
                  </a:cubicBezTo>
                  <a:cubicBezTo>
                    <a:pt x="817911" y="1090898"/>
                    <a:pt x="817150" y="1091375"/>
                    <a:pt x="816483" y="1091946"/>
                  </a:cubicBezTo>
                  <a:cubicBezTo>
                    <a:pt x="815245" y="1092803"/>
                    <a:pt x="814006" y="1093756"/>
                    <a:pt x="812768" y="1094708"/>
                  </a:cubicBezTo>
                  <a:cubicBezTo>
                    <a:pt x="811911" y="1095375"/>
                    <a:pt x="811149" y="1095947"/>
                    <a:pt x="810292" y="1096709"/>
                  </a:cubicBezTo>
                  <a:cubicBezTo>
                    <a:pt x="809053" y="1097756"/>
                    <a:pt x="807910" y="1098804"/>
                    <a:pt x="806767" y="1099852"/>
                  </a:cubicBezTo>
                  <a:cubicBezTo>
                    <a:pt x="806005" y="1100519"/>
                    <a:pt x="805339" y="1101185"/>
                    <a:pt x="804577" y="1101947"/>
                  </a:cubicBezTo>
                  <a:cubicBezTo>
                    <a:pt x="803434" y="1103186"/>
                    <a:pt x="802291" y="1104424"/>
                    <a:pt x="801148" y="1105662"/>
                  </a:cubicBezTo>
                  <a:cubicBezTo>
                    <a:pt x="800576" y="1106329"/>
                    <a:pt x="799910" y="1106996"/>
                    <a:pt x="799434" y="1107662"/>
                  </a:cubicBezTo>
                  <a:cubicBezTo>
                    <a:pt x="798195" y="1109186"/>
                    <a:pt x="797052" y="1110710"/>
                    <a:pt x="795909" y="1112330"/>
                  </a:cubicBezTo>
                  <a:cubicBezTo>
                    <a:pt x="795909" y="1112425"/>
                    <a:pt x="795814" y="1112425"/>
                    <a:pt x="795814" y="1112520"/>
                  </a:cubicBezTo>
                  <a:cubicBezTo>
                    <a:pt x="795528" y="1112996"/>
                    <a:pt x="795147" y="1113377"/>
                    <a:pt x="794861" y="1113854"/>
                  </a:cubicBezTo>
                  <a:cubicBezTo>
                    <a:pt x="793433" y="1116044"/>
                    <a:pt x="792004" y="1118235"/>
                    <a:pt x="790765" y="1120521"/>
                  </a:cubicBezTo>
                  <a:cubicBezTo>
                    <a:pt x="790670" y="1120712"/>
                    <a:pt x="790575" y="1120902"/>
                    <a:pt x="790480" y="1121093"/>
                  </a:cubicBezTo>
                  <a:cubicBezTo>
                    <a:pt x="789336" y="1123188"/>
                    <a:pt x="788289" y="1125379"/>
                    <a:pt x="787337" y="1127570"/>
                  </a:cubicBezTo>
                  <a:cubicBezTo>
                    <a:pt x="787051" y="1128332"/>
                    <a:pt x="786765" y="1129094"/>
                    <a:pt x="786479" y="1129951"/>
                  </a:cubicBezTo>
                  <a:cubicBezTo>
                    <a:pt x="785812" y="1131570"/>
                    <a:pt x="785146" y="1133285"/>
                    <a:pt x="784669" y="1134904"/>
                  </a:cubicBezTo>
                  <a:cubicBezTo>
                    <a:pt x="784384" y="1135856"/>
                    <a:pt x="784098" y="1136714"/>
                    <a:pt x="783908" y="1137666"/>
                  </a:cubicBezTo>
                  <a:cubicBezTo>
                    <a:pt x="783908" y="1137761"/>
                    <a:pt x="783908" y="1137761"/>
                    <a:pt x="783908" y="1137857"/>
                  </a:cubicBezTo>
                  <a:cubicBezTo>
                    <a:pt x="783431" y="1139381"/>
                    <a:pt x="783050" y="1141000"/>
                    <a:pt x="782669" y="1142524"/>
                  </a:cubicBezTo>
                  <a:cubicBezTo>
                    <a:pt x="782669" y="1142714"/>
                    <a:pt x="782574" y="1142905"/>
                    <a:pt x="782574" y="1143000"/>
                  </a:cubicBezTo>
                  <a:cubicBezTo>
                    <a:pt x="782383" y="1143953"/>
                    <a:pt x="782193" y="1144810"/>
                    <a:pt x="782098" y="1145762"/>
                  </a:cubicBezTo>
                  <a:cubicBezTo>
                    <a:pt x="781240" y="1150525"/>
                    <a:pt x="780764" y="1155287"/>
                    <a:pt x="780764" y="1160336"/>
                  </a:cubicBezTo>
                  <a:cubicBezTo>
                    <a:pt x="780288" y="1185863"/>
                    <a:pt x="744760" y="1217771"/>
                    <a:pt x="709517" y="1218438"/>
                  </a:cubicBezTo>
                  <a:cubicBezTo>
                    <a:pt x="707231" y="1218438"/>
                    <a:pt x="705040" y="1218628"/>
                    <a:pt x="702850" y="1218819"/>
                  </a:cubicBezTo>
                  <a:cubicBezTo>
                    <a:pt x="702183" y="1218914"/>
                    <a:pt x="701421" y="1218914"/>
                    <a:pt x="700754" y="1219010"/>
                  </a:cubicBezTo>
                  <a:cubicBezTo>
                    <a:pt x="700469" y="1219010"/>
                    <a:pt x="700087" y="1219105"/>
                    <a:pt x="699802" y="1219105"/>
                  </a:cubicBezTo>
                  <a:cubicBezTo>
                    <a:pt x="697801" y="1219391"/>
                    <a:pt x="695801" y="1219676"/>
                    <a:pt x="693801" y="1220057"/>
                  </a:cubicBezTo>
                  <a:cubicBezTo>
                    <a:pt x="693420" y="1220153"/>
                    <a:pt x="692943" y="1220248"/>
                    <a:pt x="692563" y="1220248"/>
                  </a:cubicBezTo>
                  <a:cubicBezTo>
                    <a:pt x="658273" y="1227487"/>
                    <a:pt x="631698" y="1255871"/>
                    <a:pt x="627031" y="1290923"/>
                  </a:cubicBezTo>
                  <a:lnTo>
                    <a:pt x="626745" y="1359884"/>
                  </a:lnTo>
                  <a:lnTo>
                    <a:pt x="626174" y="1359884"/>
                  </a:lnTo>
                  <a:lnTo>
                    <a:pt x="626174" y="1359884"/>
                  </a:lnTo>
                  <a:lnTo>
                    <a:pt x="887349" y="1359884"/>
                  </a:lnTo>
                  <a:cubicBezTo>
                    <a:pt x="925830" y="1359884"/>
                    <a:pt x="957358" y="1391412"/>
                    <a:pt x="957358" y="1429893"/>
                  </a:cubicBezTo>
                  <a:lnTo>
                    <a:pt x="957358" y="1454277"/>
                  </a:lnTo>
                  <a:cubicBezTo>
                    <a:pt x="957358" y="1492758"/>
                    <a:pt x="925830" y="1524286"/>
                    <a:pt x="887349" y="1524286"/>
                  </a:cubicBezTo>
                  <a:lnTo>
                    <a:pt x="626174" y="1524286"/>
                  </a:lnTo>
                  <a:lnTo>
                    <a:pt x="626174" y="1814417"/>
                  </a:lnTo>
                  <a:lnTo>
                    <a:pt x="626174" y="1959959"/>
                  </a:lnTo>
                  <a:lnTo>
                    <a:pt x="1134046" y="1959959"/>
                  </a:lnTo>
                  <a:cubicBezTo>
                    <a:pt x="1197388" y="1959959"/>
                    <a:pt x="1249204" y="2011394"/>
                    <a:pt x="1249204" y="2074259"/>
                  </a:cubicBezTo>
                  <a:lnTo>
                    <a:pt x="1249204" y="2667095"/>
                  </a:lnTo>
                  <a:lnTo>
                    <a:pt x="1632204" y="2667095"/>
                  </a:lnTo>
                  <a:lnTo>
                    <a:pt x="1632204" y="1233678"/>
                  </a:lnTo>
                  <a:lnTo>
                    <a:pt x="1496949" y="1233678"/>
                  </a:lnTo>
                  <a:close/>
                  <a:moveTo>
                    <a:pt x="1277398" y="1311974"/>
                  </a:moveTo>
                  <a:cubicBezTo>
                    <a:pt x="1277398" y="1344930"/>
                    <a:pt x="1250442" y="1371981"/>
                    <a:pt x="1217390" y="1371981"/>
                  </a:cubicBezTo>
                  <a:lnTo>
                    <a:pt x="1196530" y="1371981"/>
                  </a:lnTo>
                  <a:cubicBezTo>
                    <a:pt x="1163955" y="1371981"/>
                    <a:pt x="1137190" y="1345597"/>
                    <a:pt x="1136523" y="1313117"/>
                  </a:cubicBezTo>
                  <a:cubicBezTo>
                    <a:pt x="1135666" y="1269016"/>
                    <a:pt x="1099661" y="1233583"/>
                    <a:pt x="1055560" y="1233583"/>
                  </a:cubicBezTo>
                  <a:lnTo>
                    <a:pt x="1016222" y="1233583"/>
                  </a:lnTo>
                  <a:cubicBezTo>
                    <a:pt x="983266" y="1233583"/>
                    <a:pt x="956215" y="1206627"/>
                    <a:pt x="956215" y="1173575"/>
                  </a:cubicBezTo>
                  <a:lnTo>
                    <a:pt x="956215" y="1152716"/>
                  </a:lnTo>
                  <a:cubicBezTo>
                    <a:pt x="956215" y="1119759"/>
                    <a:pt x="983171" y="1092708"/>
                    <a:pt x="1016222" y="1092708"/>
                  </a:cubicBezTo>
                  <a:lnTo>
                    <a:pt x="1181005" y="1092708"/>
                  </a:lnTo>
                  <a:cubicBezTo>
                    <a:pt x="1184148" y="1092708"/>
                    <a:pt x="1186815" y="1092518"/>
                    <a:pt x="1189959" y="1092232"/>
                  </a:cubicBezTo>
                  <a:cubicBezTo>
                    <a:pt x="1192149" y="1091946"/>
                    <a:pt x="1194340" y="1091851"/>
                    <a:pt x="1196530" y="1091851"/>
                  </a:cubicBezTo>
                  <a:lnTo>
                    <a:pt x="1217390" y="1091851"/>
                  </a:lnTo>
                  <a:cubicBezTo>
                    <a:pt x="1250347" y="1091851"/>
                    <a:pt x="1277398" y="1118807"/>
                    <a:pt x="1277398" y="1151858"/>
                  </a:cubicBezTo>
                  <a:lnTo>
                    <a:pt x="1277398" y="1311974"/>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95" name="Freeform: Shape 94">
              <a:extLst>
                <a:ext uri="{FF2B5EF4-FFF2-40B4-BE49-F238E27FC236}">
                  <a16:creationId xmlns:a16="http://schemas.microsoft.com/office/drawing/2014/main" id="{7507190B-6C66-4DB8-8FBE-C47A0113353C}"/>
                </a:ext>
              </a:extLst>
            </p:cNvPr>
            <p:cNvSpPr/>
            <p:nvPr/>
          </p:nvSpPr>
          <p:spPr>
            <a:xfrm>
              <a:off x="5121228" y="1934892"/>
              <a:ext cx="931164" cy="707326"/>
            </a:xfrm>
            <a:custGeom>
              <a:avLst/>
              <a:gdLst>
                <a:gd name="connsiteX0" fmla="*/ 931164 w 931164"/>
                <a:gd name="connsiteY0" fmla="*/ 114300 h 707326"/>
                <a:gd name="connsiteX1" fmla="*/ 816007 w 931164"/>
                <a:gd name="connsiteY1" fmla="*/ 0 h 707326"/>
                <a:gd name="connsiteX2" fmla="*/ 308134 w 931164"/>
                <a:gd name="connsiteY2" fmla="*/ 0 h 707326"/>
                <a:gd name="connsiteX3" fmla="*/ 308134 w 931164"/>
                <a:gd name="connsiteY3" fmla="*/ 143827 h 707326"/>
                <a:gd name="connsiteX4" fmla="*/ 308229 w 931164"/>
                <a:gd name="connsiteY4" fmla="*/ 143827 h 707326"/>
                <a:gd name="connsiteX5" fmla="*/ 308229 w 931164"/>
                <a:gd name="connsiteY5" fmla="*/ 206883 h 707326"/>
                <a:gd name="connsiteX6" fmla="*/ 308229 w 931164"/>
                <a:gd name="connsiteY6" fmla="*/ 219742 h 707326"/>
                <a:gd name="connsiteX7" fmla="*/ 308229 w 931164"/>
                <a:gd name="connsiteY7" fmla="*/ 227933 h 707326"/>
                <a:gd name="connsiteX8" fmla="*/ 308134 w 931164"/>
                <a:gd name="connsiteY8" fmla="*/ 229171 h 707326"/>
                <a:gd name="connsiteX9" fmla="*/ 308134 w 931164"/>
                <a:gd name="connsiteY9" fmla="*/ 230696 h 707326"/>
                <a:gd name="connsiteX10" fmla="*/ 307943 w 931164"/>
                <a:gd name="connsiteY10" fmla="*/ 232410 h 707326"/>
                <a:gd name="connsiteX11" fmla="*/ 307658 w 931164"/>
                <a:gd name="connsiteY11" fmla="*/ 235363 h 707326"/>
                <a:gd name="connsiteX12" fmla="*/ 307181 w 931164"/>
                <a:gd name="connsiteY12" fmla="*/ 238411 h 707326"/>
                <a:gd name="connsiteX13" fmla="*/ 306610 w 931164"/>
                <a:gd name="connsiteY13" fmla="*/ 241268 h 707326"/>
                <a:gd name="connsiteX14" fmla="*/ 305848 w 931164"/>
                <a:gd name="connsiteY14" fmla="*/ 244221 h 707326"/>
                <a:gd name="connsiteX15" fmla="*/ 304991 w 931164"/>
                <a:gd name="connsiteY15" fmla="*/ 246983 h 707326"/>
                <a:gd name="connsiteX16" fmla="*/ 303943 w 931164"/>
                <a:gd name="connsiteY16" fmla="*/ 249746 h 707326"/>
                <a:gd name="connsiteX17" fmla="*/ 302895 w 931164"/>
                <a:gd name="connsiteY17" fmla="*/ 252413 h 707326"/>
                <a:gd name="connsiteX18" fmla="*/ 301657 w 931164"/>
                <a:gd name="connsiteY18" fmla="*/ 254984 h 707326"/>
                <a:gd name="connsiteX19" fmla="*/ 300324 w 931164"/>
                <a:gd name="connsiteY19" fmla="*/ 257556 h 707326"/>
                <a:gd name="connsiteX20" fmla="*/ 298799 w 931164"/>
                <a:gd name="connsiteY20" fmla="*/ 260032 h 707326"/>
                <a:gd name="connsiteX21" fmla="*/ 297275 w 931164"/>
                <a:gd name="connsiteY21" fmla="*/ 262414 h 707326"/>
                <a:gd name="connsiteX22" fmla="*/ 295561 w 931164"/>
                <a:gd name="connsiteY22" fmla="*/ 264700 h 707326"/>
                <a:gd name="connsiteX23" fmla="*/ 293751 w 931164"/>
                <a:gd name="connsiteY23" fmla="*/ 266986 h 707326"/>
                <a:gd name="connsiteX24" fmla="*/ 291846 w 931164"/>
                <a:gd name="connsiteY24" fmla="*/ 269081 h 707326"/>
                <a:gd name="connsiteX25" fmla="*/ 289846 w 931164"/>
                <a:gd name="connsiteY25" fmla="*/ 271177 h 707326"/>
                <a:gd name="connsiteX26" fmla="*/ 287655 w 931164"/>
                <a:gd name="connsiteY26" fmla="*/ 273082 h 707326"/>
                <a:gd name="connsiteX27" fmla="*/ 285560 w 931164"/>
                <a:gd name="connsiteY27" fmla="*/ 274892 h 707326"/>
                <a:gd name="connsiteX28" fmla="*/ 283179 w 931164"/>
                <a:gd name="connsiteY28" fmla="*/ 276606 h 707326"/>
                <a:gd name="connsiteX29" fmla="*/ 280892 w 931164"/>
                <a:gd name="connsiteY29" fmla="*/ 278225 h 707326"/>
                <a:gd name="connsiteX30" fmla="*/ 278321 w 931164"/>
                <a:gd name="connsiteY30" fmla="*/ 279749 h 707326"/>
                <a:gd name="connsiteX31" fmla="*/ 275940 w 931164"/>
                <a:gd name="connsiteY31" fmla="*/ 281178 h 707326"/>
                <a:gd name="connsiteX32" fmla="*/ 273177 w 931164"/>
                <a:gd name="connsiteY32" fmla="*/ 282511 h 707326"/>
                <a:gd name="connsiteX33" fmla="*/ 270701 w 931164"/>
                <a:gd name="connsiteY33" fmla="*/ 283655 h 707326"/>
                <a:gd name="connsiteX34" fmla="*/ 267653 w 931164"/>
                <a:gd name="connsiteY34" fmla="*/ 284797 h 707326"/>
                <a:gd name="connsiteX35" fmla="*/ 265272 w 931164"/>
                <a:gd name="connsiteY35" fmla="*/ 285655 h 707326"/>
                <a:gd name="connsiteX36" fmla="*/ 261938 w 931164"/>
                <a:gd name="connsiteY36" fmla="*/ 286512 h 707326"/>
                <a:gd name="connsiteX37" fmla="*/ 259556 w 931164"/>
                <a:gd name="connsiteY37" fmla="*/ 287084 h 707326"/>
                <a:gd name="connsiteX38" fmla="*/ 255651 w 931164"/>
                <a:gd name="connsiteY38" fmla="*/ 287655 h 707326"/>
                <a:gd name="connsiteX39" fmla="*/ 253651 w 931164"/>
                <a:gd name="connsiteY39" fmla="*/ 287941 h 707326"/>
                <a:gd name="connsiteX40" fmla="*/ 247555 w 931164"/>
                <a:gd name="connsiteY40" fmla="*/ 288226 h 707326"/>
                <a:gd name="connsiteX41" fmla="*/ 157449 w 931164"/>
                <a:gd name="connsiteY41" fmla="*/ 288226 h 707326"/>
                <a:gd name="connsiteX42" fmla="*/ 157449 w 931164"/>
                <a:gd name="connsiteY42" fmla="*/ 363950 h 707326"/>
                <a:gd name="connsiteX43" fmla="*/ 96964 w 931164"/>
                <a:gd name="connsiteY43" fmla="*/ 424434 h 707326"/>
                <a:gd name="connsiteX44" fmla="*/ 0 w 931164"/>
                <a:gd name="connsiteY44" fmla="*/ 424434 h 707326"/>
                <a:gd name="connsiteX45" fmla="*/ 0 w 931164"/>
                <a:gd name="connsiteY45" fmla="*/ 707326 h 707326"/>
                <a:gd name="connsiteX46" fmla="*/ 930879 w 931164"/>
                <a:gd name="connsiteY46" fmla="*/ 707326 h 707326"/>
                <a:gd name="connsiteX47" fmla="*/ 930879 w 931164"/>
                <a:gd name="connsiteY47" fmla="*/ 114300 h 70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31164" h="707326">
                  <a:moveTo>
                    <a:pt x="931164" y="114300"/>
                  </a:moveTo>
                  <a:cubicBezTo>
                    <a:pt x="931164" y="51435"/>
                    <a:pt x="879348" y="0"/>
                    <a:pt x="816007" y="0"/>
                  </a:cubicBezTo>
                  <a:lnTo>
                    <a:pt x="308134" y="0"/>
                  </a:lnTo>
                  <a:lnTo>
                    <a:pt x="308134" y="143827"/>
                  </a:lnTo>
                  <a:lnTo>
                    <a:pt x="308229" y="143827"/>
                  </a:lnTo>
                  <a:lnTo>
                    <a:pt x="308229" y="206883"/>
                  </a:lnTo>
                  <a:lnTo>
                    <a:pt x="308229" y="219742"/>
                  </a:lnTo>
                  <a:lnTo>
                    <a:pt x="308229" y="227933"/>
                  </a:lnTo>
                  <a:cubicBezTo>
                    <a:pt x="308229" y="228314"/>
                    <a:pt x="308134" y="228790"/>
                    <a:pt x="308134" y="229171"/>
                  </a:cubicBezTo>
                  <a:lnTo>
                    <a:pt x="308134" y="230696"/>
                  </a:lnTo>
                  <a:cubicBezTo>
                    <a:pt x="308134" y="231267"/>
                    <a:pt x="308039" y="231838"/>
                    <a:pt x="307943" y="232410"/>
                  </a:cubicBezTo>
                  <a:cubicBezTo>
                    <a:pt x="307848" y="233363"/>
                    <a:pt x="307753" y="234315"/>
                    <a:pt x="307658" y="235363"/>
                  </a:cubicBezTo>
                  <a:cubicBezTo>
                    <a:pt x="307563" y="236410"/>
                    <a:pt x="307372" y="237363"/>
                    <a:pt x="307181" y="238411"/>
                  </a:cubicBezTo>
                  <a:cubicBezTo>
                    <a:pt x="306991" y="239363"/>
                    <a:pt x="306800" y="240316"/>
                    <a:pt x="306610" y="241268"/>
                  </a:cubicBezTo>
                  <a:cubicBezTo>
                    <a:pt x="306420" y="242221"/>
                    <a:pt x="306134" y="243173"/>
                    <a:pt x="305848" y="244221"/>
                  </a:cubicBezTo>
                  <a:cubicBezTo>
                    <a:pt x="305562" y="245173"/>
                    <a:pt x="305371" y="246031"/>
                    <a:pt x="304991" y="246983"/>
                  </a:cubicBezTo>
                  <a:cubicBezTo>
                    <a:pt x="304705" y="247936"/>
                    <a:pt x="304324" y="248793"/>
                    <a:pt x="303943" y="249746"/>
                  </a:cubicBezTo>
                  <a:cubicBezTo>
                    <a:pt x="303562" y="250603"/>
                    <a:pt x="303276" y="251555"/>
                    <a:pt x="302895" y="252413"/>
                  </a:cubicBezTo>
                  <a:cubicBezTo>
                    <a:pt x="302514" y="253270"/>
                    <a:pt x="302038" y="254127"/>
                    <a:pt x="301657" y="254984"/>
                  </a:cubicBezTo>
                  <a:cubicBezTo>
                    <a:pt x="301180" y="255842"/>
                    <a:pt x="300800" y="256699"/>
                    <a:pt x="300324" y="257556"/>
                  </a:cubicBezTo>
                  <a:cubicBezTo>
                    <a:pt x="299847" y="258413"/>
                    <a:pt x="299371" y="259175"/>
                    <a:pt x="298799" y="260032"/>
                  </a:cubicBezTo>
                  <a:cubicBezTo>
                    <a:pt x="298323" y="260794"/>
                    <a:pt x="297752" y="261652"/>
                    <a:pt x="297275" y="262414"/>
                  </a:cubicBezTo>
                  <a:cubicBezTo>
                    <a:pt x="296704" y="263176"/>
                    <a:pt x="296133" y="263938"/>
                    <a:pt x="295561" y="264700"/>
                  </a:cubicBezTo>
                  <a:cubicBezTo>
                    <a:pt x="294990" y="265462"/>
                    <a:pt x="294418" y="266224"/>
                    <a:pt x="293751" y="266986"/>
                  </a:cubicBezTo>
                  <a:cubicBezTo>
                    <a:pt x="293180" y="267748"/>
                    <a:pt x="292513" y="268414"/>
                    <a:pt x="291846" y="269081"/>
                  </a:cubicBezTo>
                  <a:cubicBezTo>
                    <a:pt x="291179" y="269748"/>
                    <a:pt x="290513" y="270510"/>
                    <a:pt x="289846" y="271177"/>
                  </a:cubicBezTo>
                  <a:cubicBezTo>
                    <a:pt x="289179" y="271843"/>
                    <a:pt x="288417" y="272510"/>
                    <a:pt x="287655" y="273082"/>
                  </a:cubicBezTo>
                  <a:cubicBezTo>
                    <a:pt x="286988" y="273748"/>
                    <a:pt x="286227" y="274320"/>
                    <a:pt x="285560" y="274892"/>
                  </a:cubicBezTo>
                  <a:cubicBezTo>
                    <a:pt x="284798" y="275463"/>
                    <a:pt x="284036" y="276034"/>
                    <a:pt x="283179" y="276606"/>
                  </a:cubicBezTo>
                  <a:cubicBezTo>
                    <a:pt x="282416" y="277177"/>
                    <a:pt x="281654" y="277749"/>
                    <a:pt x="280892" y="278225"/>
                  </a:cubicBezTo>
                  <a:cubicBezTo>
                    <a:pt x="280035" y="278797"/>
                    <a:pt x="279178" y="279273"/>
                    <a:pt x="278321" y="279749"/>
                  </a:cubicBezTo>
                  <a:cubicBezTo>
                    <a:pt x="277559" y="280225"/>
                    <a:pt x="276796" y="280702"/>
                    <a:pt x="275940" y="281178"/>
                  </a:cubicBezTo>
                  <a:cubicBezTo>
                    <a:pt x="274987" y="281654"/>
                    <a:pt x="274130" y="282130"/>
                    <a:pt x="273177" y="282511"/>
                  </a:cubicBezTo>
                  <a:cubicBezTo>
                    <a:pt x="272320" y="282892"/>
                    <a:pt x="271558" y="283273"/>
                    <a:pt x="270701" y="283655"/>
                  </a:cubicBezTo>
                  <a:cubicBezTo>
                    <a:pt x="269748" y="284035"/>
                    <a:pt x="268700" y="284417"/>
                    <a:pt x="267653" y="284797"/>
                  </a:cubicBezTo>
                  <a:cubicBezTo>
                    <a:pt x="266891" y="285083"/>
                    <a:pt x="266033" y="285369"/>
                    <a:pt x="265272" y="285655"/>
                  </a:cubicBezTo>
                  <a:cubicBezTo>
                    <a:pt x="264129" y="286036"/>
                    <a:pt x="263080" y="286226"/>
                    <a:pt x="261938" y="286512"/>
                  </a:cubicBezTo>
                  <a:cubicBezTo>
                    <a:pt x="261176" y="286702"/>
                    <a:pt x="260414" y="286988"/>
                    <a:pt x="259556" y="287084"/>
                  </a:cubicBezTo>
                  <a:cubicBezTo>
                    <a:pt x="258223" y="287369"/>
                    <a:pt x="256890" y="287464"/>
                    <a:pt x="255651" y="287655"/>
                  </a:cubicBezTo>
                  <a:cubicBezTo>
                    <a:pt x="254984" y="287750"/>
                    <a:pt x="254318" y="287846"/>
                    <a:pt x="253651" y="287941"/>
                  </a:cubicBezTo>
                  <a:cubicBezTo>
                    <a:pt x="251651" y="288131"/>
                    <a:pt x="249650" y="288226"/>
                    <a:pt x="247555" y="288226"/>
                  </a:cubicBezTo>
                  <a:lnTo>
                    <a:pt x="157449" y="288226"/>
                  </a:lnTo>
                  <a:lnTo>
                    <a:pt x="157449" y="363950"/>
                  </a:lnTo>
                  <a:cubicBezTo>
                    <a:pt x="157449" y="397192"/>
                    <a:pt x="130207" y="424434"/>
                    <a:pt x="96964" y="424434"/>
                  </a:cubicBezTo>
                  <a:lnTo>
                    <a:pt x="0" y="424434"/>
                  </a:lnTo>
                  <a:lnTo>
                    <a:pt x="0" y="707326"/>
                  </a:lnTo>
                  <a:lnTo>
                    <a:pt x="930879" y="707326"/>
                  </a:lnTo>
                  <a:lnTo>
                    <a:pt x="930879" y="11430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96" name="Freeform: Shape 95">
              <a:extLst>
                <a:ext uri="{FF2B5EF4-FFF2-40B4-BE49-F238E27FC236}">
                  <a16:creationId xmlns:a16="http://schemas.microsoft.com/office/drawing/2014/main" id="{149BFFBE-A686-4349-8241-33B529BA17DC}"/>
                </a:ext>
              </a:extLst>
            </p:cNvPr>
            <p:cNvSpPr/>
            <p:nvPr/>
          </p:nvSpPr>
          <p:spPr>
            <a:xfrm>
              <a:off x="4648978" y="4562649"/>
              <a:ext cx="325278" cy="429958"/>
            </a:xfrm>
            <a:custGeom>
              <a:avLst/>
              <a:gdLst>
                <a:gd name="connsiteX0" fmla="*/ 211741 w 325278"/>
                <a:gd name="connsiteY0" fmla="*/ 95 h 429958"/>
                <a:gd name="connsiteX1" fmla="*/ 172593 w 325278"/>
                <a:gd name="connsiteY1" fmla="*/ 95 h 429958"/>
                <a:gd name="connsiteX2" fmla="*/ 107252 w 325278"/>
                <a:gd name="connsiteY2" fmla="*/ 95 h 429958"/>
                <a:gd name="connsiteX3" fmla="*/ 95155 w 325278"/>
                <a:gd name="connsiteY3" fmla="*/ 95 h 429958"/>
                <a:gd name="connsiteX4" fmla="*/ 0 w 325278"/>
                <a:gd name="connsiteY4" fmla="*/ 95 h 429958"/>
                <a:gd name="connsiteX5" fmla="*/ 11621 w 325278"/>
                <a:gd name="connsiteY5" fmla="*/ 34004 h 429958"/>
                <a:gd name="connsiteX6" fmla="*/ 11049 w 325278"/>
                <a:gd name="connsiteY6" fmla="*/ 232791 h 429958"/>
                <a:gd name="connsiteX7" fmla="*/ 11049 w 325278"/>
                <a:gd name="connsiteY7" fmla="*/ 236315 h 429958"/>
                <a:gd name="connsiteX8" fmla="*/ 11049 w 325278"/>
                <a:gd name="connsiteY8" fmla="*/ 237839 h 429958"/>
                <a:gd name="connsiteX9" fmla="*/ 11049 w 325278"/>
                <a:gd name="connsiteY9" fmla="*/ 237839 h 429958"/>
                <a:gd name="connsiteX10" fmla="*/ 11144 w 325278"/>
                <a:gd name="connsiteY10" fmla="*/ 239268 h 429958"/>
                <a:gd name="connsiteX11" fmla="*/ 11144 w 325278"/>
                <a:gd name="connsiteY11" fmla="*/ 239268 h 429958"/>
                <a:gd name="connsiteX12" fmla="*/ 11239 w 325278"/>
                <a:gd name="connsiteY12" fmla="*/ 240697 h 429958"/>
                <a:gd name="connsiteX13" fmla="*/ 11239 w 325278"/>
                <a:gd name="connsiteY13" fmla="*/ 240697 h 429958"/>
                <a:gd name="connsiteX14" fmla="*/ 11335 w 325278"/>
                <a:gd name="connsiteY14" fmla="*/ 242126 h 429958"/>
                <a:gd name="connsiteX15" fmla="*/ 11335 w 325278"/>
                <a:gd name="connsiteY15" fmla="*/ 242126 h 429958"/>
                <a:gd name="connsiteX16" fmla="*/ 11525 w 325278"/>
                <a:gd name="connsiteY16" fmla="*/ 243554 h 429958"/>
                <a:gd name="connsiteX17" fmla="*/ 11525 w 325278"/>
                <a:gd name="connsiteY17" fmla="*/ 243554 h 429958"/>
                <a:gd name="connsiteX18" fmla="*/ 11716 w 325278"/>
                <a:gd name="connsiteY18" fmla="*/ 244983 h 429958"/>
                <a:gd name="connsiteX19" fmla="*/ 11716 w 325278"/>
                <a:gd name="connsiteY19" fmla="*/ 244983 h 429958"/>
                <a:gd name="connsiteX20" fmla="*/ 12002 w 325278"/>
                <a:gd name="connsiteY20" fmla="*/ 246412 h 429958"/>
                <a:gd name="connsiteX21" fmla="*/ 12002 w 325278"/>
                <a:gd name="connsiteY21" fmla="*/ 246412 h 429958"/>
                <a:gd name="connsiteX22" fmla="*/ 12287 w 325278"/>
                <a:gd name="connsiteY22" fmla="*/ 247841 h 429958"/>
                <a:gd name="connsiteX23" fmla="*/ 12287 w 325278"/>
                <a:gd name="connsiteY23" fmla="*/ 247841 h 429958"/>
                <a:gd name="connsiteX24" fmla="*/ 12573 w 325278"/>
                <a:gd name="connsiteY24" fmla="*/ 249269 h 429958"/>
                <a:gd name="connsiteX25" fmla="*/ 12573 w 325278"/>
                <a:gd name="connsiteY25" fmla="*/ 249269 h 429958"/>
                <a:gd name="connsiteX26" fmla="*/ 12954 w 325278"/>
                <a:gd name="connsiteY26" fmla="*/ 250698 h 429958"/>
                <a:gd name="connsiteX27" fmla="*/ 12954 w 325278"/>
                <a:gd name="connsiteY27" fmla="*/ 250698 h 429958"/>
                <a:gd name="connsiteX28" fmla="*/ 64294 w 325278"/>
                <a:gd name="connsiteY28" fmla="*/ 293751 h 429958"/>
                <a:gd name="connsiteX29" fmla="*/ 64294 w 325278"/>
                <a:gd name="connsiteY29" fmla="*/ 293751 h 429958"/>
                <a:gd name="connsiteX30" fmla="*/ 65722 w 325278"/>
                <a:gd name="connsiteY30" fmla="*/ 293846 h 429958"/>
                <a:gd name="connsiteX31" fmla="*/ 65722 w 325278"/>
                <a:gd name="connsiteY31" fmla="*/ 293846 h 429958"/>
                <a:gd name="connsiteX32" fmla="*/ 66199 w 325278"/>
                <a:gd name="connsiteY32" fmla="*/ 293846 h 429958"/>
                <a:gd name="connsiteX33" fmla="*/ 69342 w 325278"/>
                <a:gd name="connsiteY33" fmla="*/ 293941 h 429958"/>
                <a:gd name="connsiteX34" fmla="*/ 76771 w 325278"/>
                <a:gd name="connsiteY34" fmla="*/ 293941 h 429958"/>
                <a:gd name="connsiteX35" fmla="*/ 157734 w 325278"/>
                <a:gd name="connsiteY35" fmla="*/ 374904 h 429958"/>
                <a:gd name="connsiteX36" fmla="*/ 157734 w 325278"/>
                <a:gd name="connsiteY36" fmla="*/ 429959 h 429958"/>
                <a:gd name="connsiteX37" fmla="*/ 268510 w 325278"/>
                <a:gd name="connsiteY37" fmla="*/ 429959 h 429958"/>
                <a:gd name="connsiteX38" fmla="*/ 325279 w 325278"/>
                <a:gd name="connsiteY38" fmla="*/ 381476 h 429958"/>
                <a:gd name="connsiteX39" fmla="*/ 325279 w 325278"/>
                <a:gd name="connsiteY39" fmla="*/ 0 h 429958"/>
                <a:gd name="connsiteX40" fmla="*/ 211741 w 325278"/>
                <a:gd name="connsiteY40" fmla="*/ 0 h 4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5278" h="429958">
                  <a:moveTo>
                    <a:pt x="211741" y="95"/>
                  </a:moveTo>
                  <a:lnTo>
                    <a:pt x="172593" y="95"/>
                  </a:lnTo>
                  <a:lnTo>
                    <a:pt x="107252" y="95"/>
                  </a:lnTo>
                  <a:lnTo>
                    <a:pt x="95155" y="95"/>
                  </a:lnTo>
                  <a:lnTo>
                    <a:pt x="0" y="95"/>
                  </a:lnTo>
                  <a:cubicBezTo>
                    <a:pt x="7239" y="7906"/>
                    <a:pt x="11716" y="18764"/>
                    <a:pt x="11621" y="34004"/>
                  </a:cubicBezTo>
                  <a:lnTo>
                    <a:pt x="11049" y="232791"/>
                  </a:lnTo>
                  <a:lnTo>
                    <a:pt x="11049" y="236315"/>
                  </a:lnTo>
                  <a:lnTo>
                    <a:pt x="11049" y="237839"/>
                  </a:lnTo>
                  <a:lnTo>
                    <a:pt x="11049" y="237839"/>
                  </a:lnTo>
                  <a:lnTo>
                    <a:pt x="11144" y="239268"/>
                  </a:lnTo>
                  <a:lnTo>
                    <a:pt x="11144" y="239268"/>
                  </a:lnTo>
                  <a:lnTo>
                    <a:pt x="11239" y="240697"/>
                  </a:lnTo>
                  <a:lnTo>
                    <a:pt x="11239" y="240697"/>
                  </a:lnTo>
                  <a:lnTo>
                    <a:pt x="11335" y="242126"/>
                  </a:lnTo>
                  <a:lnTo>
                    <a:pt x="11335" y="242126"/>
                  </a:lnTo>
                  <a:lnTo>
                    <a:pt x="11525" y="243554"/>
                  </a:lnTo>
                  <a:lnTo>
                    <a:pt x="11525" y="243554"/>
                  </a:lnTo>
                  <a:lnTo>
                    <a:pt x="11716" y="244983"/>
                  </a:lnTo>
                  <a:lnTo>
                    <a:pt x="11716" y="244983"/>
                  </a:lnTo>
                  <a:lnTo>
                    <a:pt x="12002" y="246412"/>
                  </a:lnTo>
                  <a:lnTo>
                    <a:pt x="12002" y="246412"/>
                  </a:lnTo>
                  <a:cubicBezTo>
                    <a:pt x="12097" y="246888"/>
                    <a:pt x="12192" y="247364"/>
                    <a:pt x="12287" y="247841"/>
                  </a:cubicBezTo>
                  <a:lnTo>
                    <a:pt x="12287" y="247841"/>
                  </a:lnTo>
                  <a:lnTo>
                    <a:pt x="12573" y="249269"/>
                  </a:lnTo>
                  <a:lnTo>
                    <a:pt x="12573" y="249269"/>
                  </a:lnTo>
                  <a:lnTo>
                    <a:pt x="12954" y="250698"/>
                  </a:lnTo>
                  <a:lnTo>
                    <a:pt x="12954" y="250698"/>
                  </a:lnTo>
                  <a:cubicBezTo>
                    <a:pt x="19145" y="273844"/>
                    <a:pt x="39434" y="291655"/>
                    <a:pt x="64294" y="293751"/>
                  </a:cubicBezTo>
                  <a:lnTo>
                    <a:pt x="64294" y="293751"/>
                  </a:lnTo>
                  <a:lnTo>
                    <a:pt x="65722" y="293846"/>
                  </a:lnTo>
                  <a:lnTo>
                    <a:pt x="65722" y="293846"/>
                  </a:lnTo>
                  <a:lnTo>
                    <a:pt x="66199" y="293846"/>
                  </a:lnTo>
                  <a:cubicBezTo>
                    <a:pt x="67342" y="293846"/>
                    <a:pt x="68199" y="293941"/>
                    <a:pt x="69342" y="293941"/>
                  </a:cubicBezTo>
                  <a:lnTo>
                    <a:pt x="76771" y="293941"/>
                  </a:lnTo>
                  <a:cubicBezTo>
                    <a:pt x="121349" y="293941"/>
                    <a:pt x="157734" y="330327"/>
                    <a:pt x="157734" y="374904"/>
                  </a:cubicBezTo>
                  <a:lnTo>
                    <a:pt x="157734" y="429959"/>
                  </a:lnTo>
                  <a:lnTo>
                    <a:pt x="268510" y="429959"/>
                  </a:lnTo>
                  <a:cubicBezTo>
                    <a:pt x="297085" y="429959"/>
                    <a:pt x="320898" y="408813"/>
                    <a:pt x="325279" y="381476"/>
                  </a:cubicBezTo>
                  <a:cubicBezTo>
                    <a:pt x="325279" y="381476"/>
                    <a:pt x="325279" y="80201"/>
                    <a:pt x="325279" y="0"/>
                  </a:cubicBezTo>
                  <a:lnTo>
                    <a:pt x="211741"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97" name="Freeform: Shape 96">
              <a:extLst>
                <a:ext uri="{FF2B5EF4-FFF2-40B4-BE49-F238E27FC236}">
                  <a16:creationId xmlns:a16="http://schemas.microsoft.com/office/drawing/2014/main" id="{B653AC31-5523-4466-A442-013526B39BE9}"/>
                </a:ext>
              </a:extLst>
            </p:cNvPr>
            <p:cNvSpPr/>
            <p:nvPr/>
          </p:nvSpPr>
          <p:spPr>
            <a:xfrm>
              <a:off x="4486386" y="4284043"/>
              <a:ext cx="276796" cy="278606"/>
            </a:xfrm>
            <a:custGeom>
              <a:avLst/>
              <a:gdLst>
                <a:gd name="connsiteX0" fmla="*/ 115158 w 276796"/>
                <a:gd name="connsiteY0" fmla="*/ 95 h 278606"/>
                <a:gd name="connsiteX1" fmla="*/ 0 w 276796"/>
                <a:gd name="connsiteY1" fmla="*/ 114395 h 278606"/>
                <a:gd name="connsiteX2" fmla="*/ 0 w 276796"/>
                <a:gd name="connsiteY2" fmla="*/ 164402 h 278606"/>
                <a:gd name="connsiteX3" fmla="*/ 191 w 276796"/>
                <a:gd name="connsiteY3" fmla="*/ 167545 h 278606"/>
                <a:gd name="connsiteX4" fmla="*/ 0 w 276796"/>
                <a:gd name="connsiteY4" fmla="*/ 170688 h 278606"/>
                <a:gd name="connsiteX5" fmla="*/ 0 w 276796"/>
                <a:gd name="connsiteY5" fmla="*/ 278606 h 278606"/>
                <a:gd name="connsiteX6" fmla="*/ 115158 w 276796"/>
                <a:gd name="connsiteY6" fmla="*/ 278606 h 278606"/>
                <a:gd name="connsiteX7" fmla="*/ 154305 w 276796"/>
                <a:gd name="connsiteY7" fmla="*/ 278606 h 278606"/>
                <a:gd name="connsiteX8" fmla="*/ 276797 w 276796"/>
                <a:gd name="connsiteY8" fmla="*/ 278606 h 278606"/>
                <a:gd name="connsiteX9" fmla="*/ 276797 w 276796"/>
                <a:gd name="connsiteY9" fmla="*/ 0 h 278606"/>
                <a:gd name="connsiteX10" fmla="*/ 115158 w 276796"/>
                <a:gd name="connsiteY10" fmla="*/ 0 h 2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6796" h="278606">
                  <a:moveTo>
                    <a:pt x="115158" y="95"/>
                  </a:moveTo>
                  <a:cubicBezTo>
                    <a:pt x="51816" y="95"/>
                    <a:pt x="0" y="51530"/>
                    <a:pt x="0" y="114395"/>
                  </a:cubicBezTo>
                  <a:lnTo>
                    <a:pt x="0" y="164402"/>
                  </a:lnTo>
                  <a:cubicBezTo>
                    <a:pt x="0" y="165449"/>
                    <a:pt x="95" y="166497"/>
                    <a:pt x="191" y="167545"/>
                  </a:cubicBezTo>
                  <a:cubicBezTo>
                    <a:pt x="95" y="168593"/>
                    <a:pt x="0" y="169640"/>
                    <a:pt x="0" y="170688"/>
                  </a:cubicBezTo>
                  <a:lnTo>
                    <a:pt x="0" y="278606"/>
                  </a:lnTo>
                  <a:lnTo>
                    <a:pt x="115158" y="278606"/>
                  </a:lnTo>
                  <a:lnTo>
                    <a:pt x="154305" y="278606"/>
                  </a:lnTo>
                  <a:lnTo>
                    <a:pt x="276797" y="278606"/>
                  </a:lnTo>
                  <a:lnTo>
                    <a:pt x="276797" y="0"/>
                  </a:lnTo>
                  <a:lnTo>
                    <a:pt x="115158"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98" name="Freeform: Shape 97">
              <a:extLst>
                <a:ext uri="{FF2B5EF4-FFF2-40B4-BE49-F238E27FC236}">
                  <a16:creationId xmlns:a16="http://schemas.microsoft.com/office/drawing/2014/main" id="{7DEF3EEC-23A1-4F1A-889A-9E8421125DC1}"/>
                </a:ext>
              </a:extLst>
            </p:cNvPr>
            <p:cNvSpPr/>
            <p:nvPr/>
          </p:nvSpPr>
          <p:spPr>
            <a:xfrm>
              <a:off x="4651074" y="3828367"/>
              <a:ext cx="633888" cy="734377"/>
            </a:xfrm>
            <a:custGeom>
              <a:avLst/>
              <a:gdLst>
                <a:gd name="connsiteX0" fmla="*/ 575024 w 633888"/>
                <a:gd name="connsiteY0" fmla="*/ 0 h 734377"/>
                <a:gd name="connsiteX1" fmla="*/ 472916 w 633888"/>
                <a:gd name="connsiteY1" fmla="*/ 0 h 734377"/>
                <a:gd name="connsiteX2" fmla="*/ 273463 w 633888"/>
                <a:gd name="connsiteY2" fmla="*/ 0 h 734377"/>
                <a:gd name="connsiteX3" fmla="*/ 247079 w 633888"/>
                <a:gd name="connsiteY3" fmla="*/ 0 h 734377"/>
                <a:gd name="connsiteX4" fmla="*/ 233648 w 633888"/>
                <a:gd name="connsiteY4" fmla="*/ 857 h 734377"/>
                <a:gd name="connsiteX5" fmla="*/ 82487 w 633888"/>
                <a:gd name="connsiteY5" fmla="*/ 1238 h 734377"/>
                <a:gd name="connsiteX6" fmla="*/ 762 w 633888"/>
                <a:gd name="connsiteY6" fmla="*/ 762 h 734377"/>
                <a:gd name="connsiteX7" fmla="*/ 762 w 633888"/>
                <a:gd name="connsiteY7" fmla="*/ 141637 h 734377"/>
                <a:gd name="connsiteX8" fmla="*/ 0 w 633888"/>
                <a:gd name="connsiteY8" fmla="*/ 141637 h 734377"/>
                <a:gd name="connsiteX9" fmla="*/ 0 w 633888"/>
                <a:gd name="connsiteY9" fmla="*/ 455771 h 734377"/>
                <a:gd name="connsiteX10" fmla="*/ 93250 w 633888"/>
                <a:gd name="connsiteY10" fmla="*/ 455771 h 734377"/>
                <a:gd name="connsiteX11" fmla="*/ 105346 w 633888"/>
                <a:gd name="connsiteY11" fmla="*/ 455771 h 734377"/>
                <a:gd name="connsiteX12" fmla="*/ 110776 w 633888"/>
                <a:gd name="connsiteY12" fmla="*/ 455771 h 734377"/>
                <a:gd name="connsiteX13" fmla="*/ 110776 w 633888"/>
                <a:gd name="connsiteY13" fmla="*/ 734378 h 734377"/>
                <a:gd name="connsiteX14" fmla="*/ 182309 w 633888"/>
                <a:gd name="connsiteY14" fmla="*/ 734378 h 734377"/>
                <a:gd name="connsiteX15" fmla="*/ 218504 w 633888"/>
                <a:gd name="connsiteY15" fmla="*/ 734378 h 734377"/>
                <a:gd name="connsiteX16" fmla="*/ 324993 w 633888"/>
                <a:gd name="connsiteY16" fmla="*/ 734378 h 734377"/>
                <a:gd name="connsiteX17" fmla="*/ 324993 w 633888"/>
                <a:gd name="connsiteY17" fmla="*/ 711232 h 734377"/>
                <a:gd name="connsiteX18" fmla="*/ 437674 w 633888"/>
                <a:gd name="connsiteY18" fmla="*/ 615029 h 734377"/>
                <a:gd name="connsiteX19" fmla="*/ 633889 w 633888"/>
                <a:gd name="connsiteY19" fmla="*/ 615029 h 734377"/>
                <a:gd name="connsiteX20" fmla="*/ 633889 w 633888"/>
                <a:gd name="connsiteY20" fmla="*/ 512731 h 734377"/>
                <a:gd name="connsiteX21" fmla="*/ 633889 w 633888"/>
                <a:gd name="connsiteY21" fmla="*/ 232886 h 734377"/>
                <a:gd name="connsiteX22" fmla="*/ 633889 w 633888"/>
                <a:gd name="connsiteY22" fmla="*/ 58769 h 734377"/>
                <a:gd name="connsiteX23" fmla="*/ 575024 w 633888"/>
                <a:gd name="connsiteY23" fmla="*/ 0 h 73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33888" h="734377">
                  <a:moveTo>
                    <a:pt x="575024" y="0"/>
                  </a:moveTo>
                  <a:lnTo>
                    <a:pt x="472916" y="0"/>
                  </a:lnTo>
                  <a:lnTo>
                    <a:pt x="273463" y="0"/>
                  </a:lnTo>
                  <a:lnTo>
                    <a:pt x="247079" y="0"/>
                  </a:lnTo>
                  <a:cubicBezTo>
                    <a:pt x="242506" y="0"/>
                    <a:pt x="238030" y="381"/>
                    <a:pt x="233648" y="857"/>
                  </a:cubicBezTo>
                  <a:lnTo>
                    <a:pt x="82487" y="1238"/>
                  </a:lnTo>
                  <a:lnTo>
                    <a:pt x="762" y="762"/>
                  </a:lnTo>
                  <a:lnTo>
                    <a:pt x="762" y="141637"/>
                  </a:lnTo>
                  <a:lnTo>
                    <a:pt x="0" y="141637"/>
                  </a:lnTo>
                  <a:lnTo>
                    <a:pt x="0" y="455771"/>
                  </a:lnTo>
                  <a:lnTo>
                    <a:pt x="93250" y="455771"/>
                  </a:lnTo>
                  <a:lnTo>
                    <a:pt x="105346" y="455771"/>
                  </a:lnTo>
                  <a:lnTo>
                    <a:pt x="110776" y="455771"/>
                  </a:lnTo>
                  <a:lnTo>
                    <a:pt x="110776" y="734378"/>
                  </a:lnTo>
                  <a:lnTo>
                    <a:pt x="182309" y="734378"/>
                  </a:lnTo>
                  <a:lnTo>
                    <a:pt x="218504" y="734378"/>
                  </a:lnTo>
                  <a:lnTo>
                    <a:pt x="324993" y="734378"/>
                  </a:lnTo>
                  <a:lnTo>
                    <a:pt x="324993" y="711232"/>
                  </a:lnTo>
                  <a:cubicBezTo>
                    <a:pt x="333756" y="656939"/>
                    <a:pt x="381000" y="615029"/>
                    <a:pt x="437674" y="615029"/>
                  </a:cubicBezTo>
                  <a:lnTo>
                    <a:pt x="633889" y="615029"/>
                  </a:lnTo>
                  <a:lnTo>
                    <a:pt x="633889" y="512731"/>
                  </a:lnTo>
                  <a:lnTo>
                    <a:pt x="633889" y="232886"/>
                  </a:lnTo>
                  <a:lnTo>
                    <a:pt x="633889" y="58769"/>
                  </a:lnTo>
                  <a:cubicBezTo>
                    <a:pt x="633699" y="26384"/>
                    <a:pt x="607314" y="0"/>
                    <a:pt x="575024" y="0"/>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647417966"/>
      </p:ext>
    </p:extLst>
  </p:cSld>
  <p:clrMap bg1="lt1" tx1="dk1" bg2="lt2" tx2="dk2" accent1="accent1" accent2="accent2" accent3="accent3" accent4="accent4" accent5="accent5" accent6="accent6" hlink="hlink" folHlink="folHlink"/>
  <p:sldLayoutIdLst>
    <p:sldLayoutId id="2147488737" r:id="rId1"/>
    <p:sldLayoutId id="2147488738" r:id="rId2"/>
    <p:sldLayoutId id="2147488739" r:id="rId3"/>
    <p:sldLayoutId id="2147488740" r:id="rId4"/>
    <p:sldLayoutId id="2147488766" r:id="rId5"/>
  </p:sldLayoutIdLst>
  <p:hf hdr="0" ftr="0" dt="0"/>
  <p:txStyles>
    <p:titleStyle>
      <a:lvl1pPr marL="0" indent="0" algn="l" rtl="0" eaLnBrk="1" fontAlgn="base" hangingPunct="1">
        <a:spcBef>
          <a:spcPct val="0"/>
        </a:spcBef>
        <a:spcAft>
          <a:spcPct val="0"/>
        </a:spcAft>
        <a:defRPr sz="1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p:titleStyle>
    <p:body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p:bodyStyle>
    <p:otherStyle>
      <a:defPPr>
        <a:defRPr lang="fr-FR"/>
      </a:defPPr>
      <a:lvl1pPr marL="0" algn="l" defTabSz="440284" rtl="0" eaLnBrk="1" latinLnBrk="0" hangingPunct="1">
        <a:defRPr sz="1733" kern="1200">
          <a:solidFill>
            <a:schemeClr val="tx1"/>
          </a:solidFill>
          <a:latin typeface="+mn-lt"/>
          <a:ea typeface="+mn-ea"/>
          <a:cs typeface="+mn-cs"/>
        </a:defRPr>
      </a:lvl1pPr>
      <a:lvl2pPr marL="440284" algn="l" defTabSz="440284" rtl="0" eaLnBrk="1" latinLnBrk="0" hangingPunct="1">
        <a:defRPr sz="1733" kern="1200">
          <a:solidFill>
            <a:schemeClr val="tx1"/>
          </a:solidFill>
          <a:latin typeface="+mn-lt"/>
          <a:ea typeface="+mn-ea"/>
          <a:cs typeface="+mn-cs"/>
        </a:defRPr>
      </a:lvl2pPr>
      <a:lvl3pPr marL="880567" algn="l" defTabSz="440284" rtl="0" eaLnBrk="1" latinLnBrk="0" hangingPunct="1">
        <a:defRPr sz="1733" kern="1200">
          <a:solidFill>
            <a:schemeClr val="tx1"/>
          </a:solidFill>
          <a:latin typeface="+mn-lt"/>
          <a:ea typeface="+mn-ea"/>
          <a:cs typeface="+mn-cs"/>
        </a:defRPr>
      </a:lvl3pPr>
      <a:lvl4pPr marL="1320851" algn="l" defTabSz="440284" rtl="0" eaLnBrk="1" latinLnBrk="0" hangingPunct="1">
        <a:defRPr sz="1733" kern="1200">
          <a:solidFill>
            <a:schemeClr val="tx1"/>
          </a:solidFill>
          <a:latin typeface="+mn-lt"/>
          <a:ea typeface="+mn-ea"/>
          <a:cs typeface="+mn-cs"/>
        </a:defRPr>
      </a:lvl4pPr>
      <a:lvl5pPr marL="1761134" algn="l" defTabSz="440284" rtl="0" eaLnBrk="1" latinLnBrk="0" hangingPunct="1">
        <a:defRPr sz="1733" kern="1200">
          <a:solidFill>
            <a:schemeClr val="tx1"/>
          </a:solidFill>
          <a:latin typeface="+mn-lt"/>
          <a:ea typeface="+mn-ea"/>
          <a:cs typeface="+mn-cs"/>
        </a:defRPr>
      </a:lvl5pPr>
      <a:lvl6pPr marL="2201418" algn="l" defTabSz="440284" rtl="0" eaLnBrk="1" latinLnBrk="0" hangingPunct="1">
        <a:defRPr sz="1733" kern="1200">
          <a:solidFill>
            <a:schemeClr val="tx1"/>
          </a:solidFill>
          <a:latin typeface="+mn-lt"/>
          <a:ea typeface="+mn-ea"/>
          <a:cs typeface="+mn-cs"/>
        </a:defRPr>
      </a:lvl6pPr>
      <a:lvl7pPr marL="2641702" algn="l" defTabSz="440284" rtl="0" eaLnBrk="1" latinLnBrk="0" hangingPunct="1">
        <a:defRPr sz="1733" kern="1200">
          <a:solidFill>
            <a:schemeClr val="tx1"/>
          </a:solidFill>
          <a:latin typeface="+mn-lt"/>
          <a:ea typeface="+mn-ea"/>
          <a:cs typeface="+mn-cs"/>
        </a:defRPr>
      </a:lvl7pPr>
      <a:lvl8pPr marL="3081985" algn="l" defTabSz="440284" rtl="0" eaLnBrk="1" latinLnBrk="0" hangingPunct="1">
        <a:defRPr sz="1733" kern="1200">
          <a:solidFill>
            <a:schemeClr val="tx1"/>
          </a:solidFill>
          <a:latin typeface="+mn-lt"/>
          <a:ea typeface="+mn-ea"/>
          <a:cs typeface="+mn-cs"/>
        </a:defRPr>
      </a:lvl8pPr>
      <a:lvl9pPr marL="3522269" algn="l" defTabSz="440284" rtl="0" eaLnBrk="1" latinLnBrk="0" hangingPunct="1">
        <a:defRPr sz="1733"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05AA23E-9F3B-4705-91CC-5E7E5423DC71}"/>
              </a:ext>
            </a:extLst>
          </p:cNvPr>
          <p:cNvPicPr>
            <a:picLocks noChangeAspect="1"/>
          </p:cNvPicPr>
          <p:nvPr userDrawn="1"/>
        </p:nvPicPr>
        <p:blipFill>
          <a:blip r:embed="rId6"/>
          <a:stretch>
            <a:fillRect/>
          </a:stretch>
        </p:blipFill>
        <p:spPr>
          <a:xfrm>
            <a:off x="0" y="0"/>
            <a:ext cx="9906000" cy="835819"/>
          </a:xfrm>
          <a:prstGeom prst="rect">
            <a:avLst/>
          </a:prstGeom>
        </p:spPr>
      </p:pic>
      <p:sp>
        <p:nvSpPr>
          <p:cNvPr id="2" name="Espace réservé du numéro de diapositive 1"/>
          <p:cNvSpPr>
            <a:spLocks noGrp="1"/>
          </p:cNvSpPr>
          <p:nvPr>
            <p:ph type="sldNum" sz="quarter" idx="4"/>
          </p:nvPr>
        </p:nvSpPr>
        <p:spPr>
          <a:xfrm>
            <a:off x="9148969" y="6553200"/>
            <a:ext cx="665523" cy="273089"/>
          </a:xfrm>
          <a:prstGeom prst="rect">
            <a:avLst/>
          </a:prstGeom>
        </p:spPr>
        <p:txBody>
          <a:bodyPr vert="horz" lIns="91440" tIns="45720" rIns="91440" bIns="45720" rtlCol="0" anchor="ctr"/>
          <a:lstStyle>
            <a:lvl1pPr algn="r">
              <a:defRPr sz="900" b="0" i="0">
                <a:solidFill>
                  <a:schemeClr val="bg1">
                    <a:lumMod val="50000"/>
                  </a:schemeClr>
                </a:solidFill>
                <a:latin typeface="+mn-lt"/>
                <a:ea typeface="Arial Unicode MS" panose="020B0604020202020204" pitchFamily="34" charset="-128"/>
                <a:cs typeface="Arial" panose="020B0604020202020204" pitchFamily="34" charset="0"/>
              </a:defRPr>
            </a:lvl1pPr>
          </a:lstStyle>
          <a:p>
            <a:fld id="{F551322C-20B2-48C3-B63D-68158FEBF630}" type="slidenum">
              <a:rPr lang="en-US" smtClean="0"/>
              <a:pPr/>
              <a:t>‹#›</a:t>
            </a:fld>
            <a:endParaRPr lang="en-US" dirty="0"/>
          </a:p>
        </p:txBody>
      </p:sp>
      <p:sp>
        <p:nvSpPr>
          <p:cNvPr id="5" name="Title Placeholder 4"/>
          <p:cNvSpPr>
            <a:spLocks noGrp="1"/>
          </p:cNvSpPr>
          <p:nvPr>
            <p:ph type="title"/>
          </p:nvPr>
        </p:nvSpPr>
        <p:spPr>
          <a:xfrm>
            <a:off x="540000" y="108000"/>
            <a:ext cx="8543925" cy="336550"/>
          </a:xfrm>
          <a:prstGeom prst="rect">
            <a:avLst/>
          </a:prstGeom>
        </p:spPr>
        <p:txBody>
          <a:bodyPr vert="horz" lIns="72000" tIns="36000" rIns="72000" bIns="36000" rtlCol="0" anchor="t">
            <a:noAutofit/>
          </a:bodyPr>
          <a:lstStyle/>
          <a:p>
            <a:pPr lvl="0"/>
            <a:r>
              <a:rPr lang="en-US" dirty="0"/>
              <a:t>Click to edit Master title style</a:t>
            </a:r>
            <a:endParaRPr lang="nl-NL" dirty="0"/>
          </a:p>
        </p:txBody>
      </p:sp>
      <p:sp>
        <p:nvSpPr>
          <p:cNvPr id="3" name="Text Placeholder 2"/>
          <p:cNvSpPr>
            <a:spLocks noGrp="1"/>
          </p:cNvSpPr>
          <p:nvPr>
            <p:ph type="body" idx="1"/>
          </p:nvPr>
        </p:nvSpPr>
        <p:spPr>
          <a:xfrm>
            <a:off x="539999" y="1080000"/>
            <a:ext cx="9000000" cy="4351338"/>
          </a:xfrm>
          <a:prstGeom prst="rect">
            <a:avLst/>
          </a:prstGeom>
        </p:spPr>
        <p:txBody>
          <a:bodyPr vert="horz" lIns="91440" tIns="45720" rIns="91440" bIns="45720" rtlCol="0">
            <a:noAutofit/>
          </a:bodyPr>
          <a:lstStyle/>
          <a:p>
            <a:pPr lvl="0"/>
            <a:r>
              <a:rPr lang="en-US" dirty="0"/>
              <a:t>Edit Master text styles</a:t>
            </a:r>
          </a:p>
          <a:p>
            <a:pPr lvl="1"/>
            <a:r>
              <a:rPr lang="en-US" dirty="0"/>
              <a:t>[Add text]</a:t>
            </a:r>
          </a:p>
          <a:p>
            <a:pPr lvl="2"/>
            <a:r>
              <a:rPr lang="en-US" dirty="0"/>
              <a:t>[Add text]</a:t>
            </a:r>
          </a:p>
          <a:p>
            <a:pPr lvl="3"/>
            <a:r>
              <a:rPr lang="en-US" dirty="0"/>
              <a:t>[Add text]</a:t>
            </a:r>
          </a:p>
        </p:txBody>
      </p:sp>
      <p:grpSp>
        <p:nvGrpSpPr>
          <p:cNvPr id="45" name="Graphic 3">
            <a:extLst>
              <a:ext uri="{FF2B5EF4-FFF2-40B4-BE49-F238E27FC236}">
                <a16:creationId xmlns:a16="http://schemas.microsoft.com/office/drawing/2014/main" id="{56B033C0-3928-468B-8CF6-1496F52E0712}"/>
              </a:ext>
            </a:extLst>
          </p:cNvPr>
          <p:cNvGrpSpPr>
            <a:grpSpLocks noChangeAspect="1"/>
          </p:cNvGrpSpPr>
          <p:nvPr userDrawn="1"/>
        </p:nvGrpSpPr>
        <p:grpSpPr>
          <a:xfrm>
            <a:off x="8928000" y="20857"/>
            <a:ext cx="857650" cy="792366"/>
            <a:chOff x="66025" y="-34306"/>
            <a:chExt cx="6381750" cy="5895975"/>
          </a:xfrm>
        </p:grpSpPr>
        <p:sp>
          <p:nvSpPr>
            <p:cNvPr id="47" name="Freeform: Shape 46">
              <a:extLst>
                <a:ext uri="{FF2B5EF4-FFF2-40B4-BE49-F238E27FC236}">
                  <a16:creationId xmlns:a16="http://schemas.microsoft.com/office/drawing/2014/main" id="{8FFBD3D4-4671-45AB-B604-0CEAAC63B7C9}"/>
                </a:ext>
              </a:extLst>
            </p:cNvPr>
            <p:cNvSpPr/>
            <p:nvPr/>
          </p:nvSpPr>
          <p:spPr>
            <a:xfrm>
              <a:off x="5751687" y="4420250"/>
              <a:ext cx="484155" cy="202882"/>
            </a:xfrm>
            <a:custGeom>
              <a:avLst/>
              <a:gdLst>
                <a:gd name="connsiteX0" fmla="*/ 426530 w 484155"/>
                <a:gd name="connsiteY0" fmla="*/ 0 h 202882"/>
                <a:gd name="connsiteX1" fmla="*/ 396050 w 484155"/>
                <a:gd name="connsiteY1" fmla="*/ 0 h 202882"/>
                <a:gd name="connsiteX2" fmla="*/ 0 w 484155"/>
                <a:gd name="connsiteY2" fmla="*/ 95 h 202882"/>
                <a:gd name="connsiteX3" fmla="*/ 0 w 484155"/>
                <a:gd name="connsiteY3" fmla="*/ 196596 h 202882"/>
                <a:gd name="connsiteX4" fmla="*/ 476 w 484155"/>
                <a:gd name="connsiteY4" fmla="*/ 202882 h 202882"/>
                <a:gd name="connsiteX5" fmla="*/ 69152 w 484155"/>
                <a:gd name="connsiteY5" fmla="*/ 135255 h 202882"/>
                <a:gd name="connsiteX6" fmla="*/ 426530 w 484155"/>
                <a:gd name="connsiteY6" fmla="*/ 135350 h 202882"/>
                <a:gd name="connsiteX7" fmla="*/ 484156 w 484155"/>
                <a:gd name="connsiteY7" fmla="*/ 77724 h 202882"/>
                <a:gd name="connsiteX8" fmla="*/ 484156 w 484155"/>
                <a:gd name="connsiteY8" fmla="*/ 57721 h 202882"/>
                <a:gd name="connsiteX9" fmla="*/ 426530 w 484155"/>
                <a:gd name="connsiteY9" fmla="*/ 0 h 20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4155" h="202882">
                  <a:moveTo>
                    <a:pt x="426530" y="0"/>
                  </a:moveTo>
                  <a:lnTo>
                    <a:pt x="396050" y="0"/>
                  </a:lnTo>
                  <a:cubicBezTo>
                    <a:pt x="63913" y="0"/>
                    <a:pt x="40767" y="0"/>
                    <a:pt x="0" y="95"/>
                  </a:cubicBezTo>
                  <a:lnTo>
                    <a:pt x="0" y="196596"/>
                  </a:lnTo>
                  <a:cubicBezTo>
                    <a:pt x="571" y="196977"/>
                    <a:pt x="476" y="199930"/>
                    <a:pt x="476" y="202882"/>
                  </a:cubicBezTo>
                  <a:cubicBezTo>
                    <a:pt x="476" y="170497"/>
                    <a:pt x="7334" y="135255"/>
                    <a:pt x="69152" y="135255"/>
                  </a:cubicBezTo>
                  <a:lnTo>
                    <a:pt x="426530" y="135350"/>
                  </a:lnTo>
                  <a:cubicBezTo>
                    <a:pt x="458248" y="135350"/>
                    <a:pt x="484156" y="109442"/>
                    <a:pt x="484156" y="77724"/>
                  </a:cubicBezTo>
                  <a:lnTo>
                    <a:pt x="484156" y="57721"/>
                  </a:lnTo>
                  <a:cubicBezTo>
                    <a:pt x="484156" y="25908"/>
                    <a:pt x="458153" y="0"/>
                    <a:pt x="426530" y="0"/>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48" name="Freeform: Shape 47">
              <a:extLst>
                <a:ext uri="{FF2B5EF4-FFF2-40B4-BE49-F238E27FC236}">
                  <a16:creationId xmlns:a16="http://schemas.microsoft.com/office/drawing/2014/main" id="{70E968C3-6094-4563-9C29-65EB27A50039}"/>
                </a:ext>
              </a:extLst>
            </p:cNvPr>
            <p:cNvSpPr/>
            <p:nvPr/>
          </p:nvSpPr>
          <p:spPr>
            <a:xfrm>
              <a:off x="4971686" y="522730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49" name="Freeform: Shape 48">
              <a:extLst>
                <a:ext uri="{FF2B5EF4-FFF2-40B4-BE49-F238E27FC236}">
                  <a16:creationId xmlns:a16="http://schemas.microsoft.com/office/drawing/2014/main" id="{55A31E9F-A94F-45F8-BF93-D84A8C6DA807}"/>
                </a:ext>
              </a:extLst>
            </p:cNvPr>
            <p:cNvSpPr/>
            <p:nvPr/>
          </p:nvSpPr>
          <p:spPr>
            <a:xfrm>
              <a:off x="4507341" y="4487116"/>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0" name="Freeform: Shape 49">
              <a:extLst>
                <a:ext uri="{FF2B5EF4-FFF2-40B4-BE49-F238E27FC236}">
                  <a16:creationId xmlns:a16="http://schemas.microsoft.com/office/drawing/2014/main" id="{C2DB8481-8B23-479A-9514-240E6508D49C}"/>
                </a:ext>
              </a:extLst>
            </p:cNvPr>
            <p:cNvSpPr/>
            <p:nvPr/>
          </p:nvSpPr>
          <p:spPr>
            <a:xfrm>
              <a:off x="4659360" y="4799536"/>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1" name="Freeform: Shape 50">
              <a:extLst>
                <a:ext uri="{FF2B5EF4-FFF2-40B4-BE49-F238E27FC236}">
                  <a16:creationId xmlns:a16="http://schemas.microsoft.com/office/drawing/2014/main" id="{20BC56EA-7519-4612-A39E-81EBB7DD740C}"/>
                </a:ext>
              </a:extLst>
            </p:cNvPr>
            <p:cNvSpPr/>
            <p:nvPr/>
          </p:nvSpPr>
          <p:spPr>
            <a:xfrm>
              <a:off x="4806046" y="507890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2" name="Freeform: Shape 51">
              <a:extLst>
                <a:ext uri="{FF2B5EF4-FFF2-40B4-BE49-F238E27FC236}">
                  <a16:creationId xmlns:a16="http://schemas.microsoft.com/office/drawing/2014/main" id="{63C56C61-7E4E-4C7A-8C28-8EC4584AD35D}"/>
                </a:ext>
              </a:extLst>
            </p:cNvPr>
            <p:cNvSpPr/>
            <p:nvPr/>
          </p:nvSpPr>
          <p:spPr>
            <a:xfrm>
              <a:off x="539988" y="2223595"/>
              <a:ext cx="151257" cy="159829"/>
            </a:xfrm>
            <a:custGeom>
              <a:avLst/>
              <a:gdLst>
                <a:gd name="connsiteX0" fmla="*/ 151257 w 151257"/>
                <a:gd name="connsiteY0" fmla="*/ 159829 h 159829"/>
                <a:gd name="connsiteX1" fmla="*/ 151257 w 151257"/>
                <a:gd name="connsiteY1" fmla="*/ 83439 h 159829"/>
                <a:gd name="connsiteX2" fmla="*/ 67818 w 151257"/>
                <a:gd name="connsiteY2" fmla="*/ 0 h 159829"/>
                <a:gd name="connsiteX3" fmla="*/ 0 w 151257"/>
                <a:gd name="connsiteY3" fmla="*/ 0 h 159829"/>
                <a:gd name="connsiteX4" fmla="*/ 0 w 151257"/>
                <a:gd name="connsiteY4" fmla="*/ 76391 h 159829"/>
                <a:gd name="connsiteX5" fmla="*/ 83439 w 151257"/>
                <a:gd name="connsiteY5" fmla="*/ 159829 h 159829"/>
                <a:gd name="connsiteX6" fmla="*/ 151257 w 151257"/>
                <a:gd name="connsiteY6" fmla="*/ 159829 h 15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257" h="159829">
                  <a:moveTo>
                    <a:pt x="151257" y="159829"/>
                  </a:moveTo>
                  <a:lnTo>
                    <a:pt x="151257" y="83439"/>
                  </a:lnTo>
                  <a:cubicBezTo>
                    <a:pt x="151257" y="37529"/>
                    <a:pt x="113729" y="0"/>
                    <a:pt x="67818" y="0"/>
                  </a:cubicBezTo>
                  <a:lnTo>
                    <a:pt x="0" y="0"/>
                  </a:lnTo>
                  <a:lnTo>
                    <a:pt x="0" y="76391"/>
                  </a:lnTo>
                  <a:cubicBezTo>
                    <a:pt x="0" y="122301"/>
                    <a:pt x="37529" y="159829"/>
                    <a:pt x="83439" y="159829"/>
                  </a:cubicBezTo>
                  <a:lnTo>
                    <a:pt x="151257" y="159829"/>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3" name="Freeform: Shape 52">
              <a:extLst>
                <a:ext uri="{FF2B5EF4-FFF2-40B4-BE49-F238E27FC236}">
                  <a16:creationId xmlns:a16="http://schemas.microsoft.com/office/drawing/2014/main" id="{4805347C-EEE8-4911-8713-96A3756D3ABD}"/>
                </a:ext>
              </a:extLst>
            </p:cNvPr>
            <p:cNvSpPr/>
            <p:nvPr/>
          </p:nvSpPr>
          <p:spPr>
            <a:xfrm>
              <a:off x="243761" y="2223595"/>
              <a:ext cx="447484" cy="566261"/>
            </a:xfrm>
            <a:custGeom>
              <a:avLst/>
              <a:gdLst>
                <a:gd name="connsiteX0" fmla="*/ 83344 w 447484"/>
                <a:gd name="connsiteY0" fmla="*/ 566261 h 566261"/>
                <a:gd name="connsiteX1" fmla="*/ 364046 w 447484"/>
                <a:gd name="connsiteY1" fmla="*/ 566261 h 566261"/>
                <a:gd name="connsiteX2" fmla="*/ 447485 w 447484"/>
                <a:gd name="connsiteY2" fmla="*/ 482822 h 566261"/>
                <a:gd name="connsiteX3" fmla="*/ 447485 w 447484"/>
                <a:gd name="connsiteY3" fmla="*/ 240316 h 566261"/>
                <a:gd name="connsiteX4" fmla="*/ 447485 w 447484"/>
                <a:gd name="connsiteY4" fmla="*/ 159829 h 566261"/>
                <a:gd name="connsiteX5" fmla="*/ 379667 w 447484"/>
                <a:gd name="connsiteY5" fmla="*/ 159829 h 566261"/>
                <a:gd name="connsiteX6" fmla="*/ 375952 w 447484"/>
                <a:gd name="connsiteY6" fmla="*/ 159829 h 566261"/>
                <a:gd name="connsiteX7" fmla="*/ 372999 w 447484"/>
                <a:gd name="connsiteY7" fmla="*/ 159544 h 566261"/>
                <a:gd name="connsiteX8" fmla="*/ 296228 w 447484"/>
                <a:gd name="connsiteY8" fmla="*/ 76391 h 566261"/>
                <a:gd name="connsiteX9" fmla="*/ 296228 w 447484"/>
                <a:gd name="connsiteY9" fmla="*/ 0 h 566261"/>
                <a:gd name="connsiteX10" fmla="*/ 237458 w 447484"/>
                <a:gd name="connsiteY10" fmla="*/ 0 h 566261"/>
                <a:gd name="connsiteX11" fmla="*/ 156496 w 447484"/>
                <a:gd name="connsiteY11" fmla="*/ 78676 h 566261"/>
                <a:gd name="connsiteX12" fmla="*/ 77153 w 447484"/>
                <a:gd name="connsiteY12" fmla="*/ 159639 h 566261"/>
                <a:gd name="connsiteX13" fmla="*/ 0 w 447484"/>
                <a:gd name="connsiteY13" fmla="*/ 240506 h 566261"/>
                <a:gd name="connsiteX14" fmla="*/ 0 w 447484"/>
                <a:gd name="connsiteY14" fmla="*/ 482632 h 566261"/>
                <a:gd name="connsiteX15" fmla="*/ 83344 w 447484"/>
                <a:gd name="connsiteY15" fmla="*/ 566261 h 56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484" h="566261">
                  <a:moveTo>
                    <a:pt x="83344" y="566261"/>
                  </a:moveTo>
                  <a:lnTo>
                    <a:pt x="364046" y="566261"/>
                  </a:lnTo>
                  <a:cubicBezTo>
                    <a:pt x="409956" y="566261"/>
                    <a:pt x="447485" y="528733"/>
                    <a:pt x="447485" y="482822"/>
                  </a:cubicBezTo>
                  <a:lnTo>
                    <a:pt x="447485" y="240316"/>
                  </a:lnTo>
                  <a:lnTo>
                    <a:pt x="447485" y="159829"/>
                  </a:lnTo>
                  <a:lnTo>
                    <a:pt x="379667" y="159829"/>
                  </a:lnTo>
                  <a:cubicBezTo>
                    <a:pt x="378428" y="159829"/>
                    <a:pt x="377190" y="159829"/>
                    <a:pt x="375952" y="159829"/>
                  </a:cubicBezTo>
                  <a:cubicBezTo>
                    <a:pt x="374999" y="159734"/>
                    <a:pt x="373951" y="159639"/>
                    <a:pt x="372999" y="159544"/>
                  </a:cubicBezTo>
                  <a:cubicBezTo>
                    <a:pt x="330232" y="156115"/>
                    <a:pt x="296228" y="120015"/>
                    <a:pt x="296228" y="76391"/>
                  </a:cubicBezTo>
                  <a:lnTo>
                    <a:pt x="296228" y="0"/>
                  </a:lnTo>
                  <a:lnTo>
                    <a:pt x="237458" y="0"/>
                  </a:lnTo>
                  <a:cubicBezTo>
                    <a:pt x="193643" y="0"/>
                    <a:pt x="157734" y="34957"/>
                    <a:pt x="156496" y="78676"/>
                  </a:cubicBezTo>
                  <a:cubicBezTo>
                    <a:pt x="155258" y="122110"/>
                    <a:pt x="120396" y="157543"/>
                    <a:pt x="77153" y="159639"/>
                  </a:cubicBezTo>
                  <a:cubicBezTo>
                    <a:pt x="33909" y="161734"/>
                    <a:pt x="0" y="197263"/>
                    <a:pt x="0" y="240506"/>
                  </a:cubicBezTo>
                  <a:lnTo>
                    <a:pt x="0" y="482632"/>
                  </a:lnTo>
                  <a:cubicBezTo>
                    <a:pt x="0" y="528733"/>
                    <a:pt x="37529" y="566261"/>
                    <a:pt x="83344" y="566261"/>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4" name="Freeform: Shape 53">
              <a:extLst>
                <a:ext uri="{FF2B5EF4-FFF2-40B4-BE49-F238E27FC236}">
                  <a16:creationId xmlns:a16="http://schemas.microsoft.com/office/drawing/2014/main" id="{FB9ADC9D-67CE-485B-9843-09372F3614C1}"/>
                </a:ext>
              </a:extLst>
            </p:cNvPr>
            <p:cNvSpPr/>
            <p:nvPr/>
          </p:nvSpPr>
          <p:spPr>
            <a:xfrm>
              <a:off x="718392" y="1652285"/>
              <a:ext cx="1079087" cy="1436369"/>
            </a:xfrm>
            <a:custGeom>
              <a:avLst/>
              <a:gdLst>
                <a:gd name="connsiteX0" fmla="*/ 235363 w 1079087"/>
                <a:gd name="connsiteY0" fmla="*/ 707612 h 1436369"/>
                <a:gd name="connsiteX1" fmla="*/ 366617 w 1079087"/>
                <a:gd name="connsiteY1" fmla="*/ 707612 h 1436369"/>
                <a:gd name="connsiteX2" fmla="*/ 373856 w 1079087"/>
                <a:gd name="connsiteY2" fmla="*/ 707326 h 1436369"/>
                <a:gd name="connsiteX3" fmla="*/ 387953 w 1079087"/>
                <a:gd name="connsiteY3" fmla="*/ 707326 h 1436369"/>
                <a:gd name="connsiteX4" fmla="*/ 388906 w 1079087"/>
                <a:gd name="connsiteY4" fmla="*/ 707422 h 1436369"/>
                <a:gd name="connsiteX5" fmla="*/ 463772 w 1079087"/>
                <a:gd name="connsiteY5" fmla="*/ 788194 h 1436369"/>
                <a:gd name="connsiteX6" fmla="*/ 463772 w 1079087"/>
                <a:gd name="connsiteY6" fmla="*/ 789527 h 1436369"/>
                <a:gd name="connsiteX7" fmla="*/ 386239 w 1079087"/>
                <a:gd name="connsiteY7" fmla="*/ 870490 h 1436369"/>
                <a:gd name="connsiteX8" fmla="*/ 306896 w 1079087"/>
                <a:gd name="connsiteY8" fmla="*/ 945166 h 1436369"/>
                <a:gd name="connsiteX9" fmla="*/ 226314 w 1079087"/>
                <a:gd name="connsiteY9" fmla="*/ 1017746 h 1436369"/>
                <a:gd name="connsiteX10" fmla="*/ 206407 w 1079087"/>
                <a:gd name="connsiteY10" fmla="*/ 1017746 h 1436369"/>
                <a:gd name="connsiteX11" fmla="*/ 146495 w 1079087"/>
                <a:gd name="connsiteY11" fmla="*/ 1077658 h 1436369"/>
                <a:gd name="connsiteX12" fmla="*/ 146495 w 1079087"/>
                <a:gd name="connsiteY12" fmla="*/ 1083850 h 1436369"/>
                <a:gd name="connsiteX13" fmla="*/ 206407 w 1079087"/>
                <a:gd name="connsiteY13" fmla="*/ 1143762 h 1436369"/>
                <a:gd name="connsiteX14" fmla="*/ 225362 w 1079087"/>
                <a:gd name="connsiteY14" fmla="*/ 1143762 h 1436369"/>
                <a:gd name="connsiteX15" fmla="*/ 306324 w 1079087"/>
                <a:gd name="connsiteY15" fmla="*/ 1224724 h 1436369"/>
                <a:gd name="connsiteX16" fmla="*/ 306324 w 1079087"/>
                <a:gd name="connsiteY16" fmla="*/ 1229392 h 1436369"/>
                <a:gd name="connsiteX17" fmla="*/ 225362 w 1079087"/>
                <a:gd name="connsiteY17" fmla="*/ 1310354 h 1436369"/>
                <a:gd name="connsiteX18" fmla="*/ 59912 w 1079087"/>
                <a:gd name="connsiteY18" fmla="*/ 1310354 h 1436369"/>
                <a:gd name="connsiteX19" fmla="*/ 0 w 1079087"/>
                <a:gd name="connsiteY19" fmla="*/ 1370266 h 1436369"/>
                <a:gd name="connsiteX20" fmla="*/ 0 w 1079087"/>
                <a:gd name="connsiteY20" fmla="*/ 1376458 h 1436369"/>
                <a:gd name="connsiteX21" fmla="*/ 59912 w 1079087"/>
                <a:gd name="connsiteY21" fmla="*/ 1436370 h 1436369"/>
                <a:gd name="connsiteX22" fmla="*/ 389954 w 1079087"/>
                <a:gd name="connsiteY22" fmla="*/ 1436370 h 1436369"/>
                <a:gd name="connsiteX23" fmla="*/ 397764 w 1079087"/>
                <a:gd name="connsiteY23" fmla="*/ 1436370 h 1436369"/>
                <a:gd name="connsiteX24" fmla="*/ 521208 w 1079087"/>
                <a:gd name="connsiteY24" fmla="*/ 1436370 h 1436369"/>
                <a:gd name="connsiteX25" fmla="*/ 603980 w 1079087"/>
                <a:gd name="connsiteY25" fmla="*/ 1363218 h 1436369"/>
                <a:gd name="connsiteX26" fmla="*/ 684371 w 1079087"/>
                <a:gd name="connsiteY26" fmla="*/ 1292162 h 1436369"/>
                <a:gd name="connsiteX27" fmla="*/ 838390 w 1079087"/>
                <a:gd name="connsiteY27" fmla="*/ 1292162 h 1436369"/>
                <a:gd name="connsiteX28" fmla="*/ 920782 w 1079087"/>
                <a:gd name="connsiteY28" fmla="*/ 1221581 h 1436369"/>
                <a:gd name="connsiteX29" fmla="*/ 998315 w 1079087"/>
                <a:gd name="connsiteY29" fmla="*/ 1153192 h 1436369"/>
                <a:gd name="connsiteX30" fmla="*/ 1079087 w 1079087"/>
                <a:gd name="connsiteY30" fmla="*/ 1069848 h 1436369"/>
                <a:gd name="connsiteX31" fmla="*/ 1079087 w 1079087"/>
                <a:gd name="connsiteY31" fmla="*/ 956310 h 1436369"/>
                <a:gd name="connsiteX32" fmla="*/ 998792 w 1079087"/>
                <a:gd name="connsiteY32" fmla="*/ 872966 h 1436369"/>
                <a:gd name="connsiteX33" fmla="*/ 921258 w 1079087"/>
                <a:gd name="connsiteY33" fmla="*/ 800672 h 1436369"/>
                <a:gd name="connsiteX34" fmla="*/ 840581 w 1079087"/>
                <a:gd name="connsiteY34" fmla="*/ 726186 h 1436369"/>
                <a:gd name="connsiteX35" fmla="*/ 761810 w 1079087"/>
                <a:gd name="connsiteY35" fmla="*/ 645223 h 1436369"/>
                <a:gd name="connsiteX36" fmla="*/ 761810 w 1079087"/>
                <a:gd name="connsiteY36" fmla="*/ 515969 h 1436369"/>
                <a:gd name="connsiteX37" fmla="*/ 684657 w 1079087"/>
                <a:gd name="connsiteY37" fmla="*/ 432816 h 1436369"/>
                <a:gd name="connsiteX38" fmla="*/ 609695 w 1079087"/>
                <a:gd name="connsiteY38" fmla="*/ 352044 h 1436369"/>
                <a:gd name="connsiteX39" fmla="*/ 609695 w 1079087"/>
                <a:gd name="connsiteY39" fmla="*/ 224980 h 1436369"/>
                <a:gd name="connsiteX40" fmla="*/ 527780 w 1079087"/>
                <a:gd name="connsiteY40" fmla="*/ 141541 h 1436369"/>
                <a:gd name="connsiteX41" fmla="*/ 449009 w 1079087"/>
                <a:gd name="connsiteY41" fmla="*/ 71818 h 1436369"/>
                <a:gd name="connsiteX42" fmla="*/ 366427 w 1079087"/>
                <a:gd name="connsiteY42" fmla="*/ 0 h 1436369"/>
                <a:gd name="connsiteX43" fmla="*/ 235363 w 1079087"/>
                <a:gd name="connsiteY43" fmla="*/ 0 h 1436369"/>
                <a:gd name="connsiteX44" fmla="*/ 151924 w 1079087"/>
                <a:gd name="connsiteY44" fmla="*/ 83439 h 1436369"/>
                <a:gd name="connsiteX45" fmla="*/ 151924 w 1079087"/>
                <a:gd name="connsiteY45" fmla="*/ 624268 h 1436369"/>
                <a:gd name="connsiteX46" fmla="*/ 235363 w 1079087"/>
                <a:gd name="connsiteY46" fmla="*/ 707612 h 143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79087" h="1436369">
                  <a:moveTo>
                    <a:pt x="235363" y="707612"/>
                  </a:moveTo>
                  <a:lnTo>
                    <a:pt x="366617" y="707612"/>
                  </a:lnTo>
                  <a:cubicBezTo>
                    <a:pt x="369094" y="707612"/>
                    <a:pt x="371475" y="707517"/>
                    <a:pt x="373856" y="707326"/>
                  </a:cubicBezTo>
                  <a:cubicBezTo>
                    <a:pt x="378809" y="706850"/>
                    <a:pt x="383000" y="706850"/>
                    <a:pt x="387953" y="707326"/>
                  </a:cubicBezTo>
                  <a:cubicBezTo>
                    <a:pt x="388239" y="707326"/>
                    <a:pt x="388620" y="707422"/>
                    <a:pt x="388906" y="707422"/>
                  </a:cubicBezTo>
                  <a:cubicBezTo>
                    <a:pt x="431292" y="710660"/>
                    <a:pt x="463772" y="745712"/>
                    <a:pt x="463772" y="788194"/>
                  </a:cubicBezTo>
                  <a:lnTo>
                    <a:pt x="463772" y="789527"/>
                  </a:lnTo>
                  <a:cubicBezTo>
                    <a:pt x="463772" y="832866"/>
                    <a:pt x="429578" y="868585"/>
                    <a:pt x="386239" y="870490"/>
                  </a:cubicBezTo>
                  <a:cubicBezTo>
                    <a:pt x="344900" y="872299"/>
                    <a:pt x="311182" y="904494"/>
                    <a:pt x="306896" y="945166"/>
                  </a:cubicBezTo>
                  <a:cubicBezTo>
                    <a:pt x="302514" y="986599"/>
                    <a:pt x="267938" y="1017746"/>
                    <a:pt x="226314" y="1017746"/>
                  </a:cubicBezTo>
                  <a:lnTo>
                    <a:pt x="206407" y="1017746"/>
                  </a:lnTo>
                  <a:cubicBezTo>
                    <a:pt x="173450" y="1017746"/>
                    <a:pt x="146495" y="1044702"/>
                    <a:pt x="146495" y="1077658"/>
                  </a:cubicBezTo>
                  <a:lnTo>
                    <a:pt x="146495" y="1083850"/>
                  </a:lnTo>
                  <a:cubicBezTo>
                    <a:pt x="146495" y="1116806"/>
                    <a:pt x="173450" y="1143762"/>
                    <a:pt x="206407" y="1143762"/>
                  </a:cubicBezTo>
                  <a:lnTo>
                    <a:pt x="225362" y="1143762"/>
                  </a:lnTo>
                  <a:cubicBezTo>
                    <a:pt x="269939" y="1143762"/>
                    <a:pt x="306324" y="1180148"/>
                    <a:pt x="306324" y="1224724"/>
                  </a:cubicBezTo>
                  <a:lnTo>
                    <a:pt x="306324" y="1229392"/>
                  </a:lnTo>
                  <a:cubicBezTo>
                    <a:pt x="306324" y="1273969"/>
                    <a:pt x="269939" y="1310354"/>
                    <a:pt x="225362" y="1310354"/>
                  </a:cubicBezTo>
                  <a:lnTo>
                    <a:pt x="59912" y="1310354"/>
                  </a:lnTo>
                  <a:cubicBezTo>
                    <a:pt x="26956" y="1310354"/>
                    <a:pt x="0" y="1337310"/>
                    <a:pt x="0" y="1370266"/>
                  </a:cubicBezTo>
                  <a:lnTo>
                    <a:pt x="0" y="1376458"/>
                  </a:lnTo>
                  <a:cubicBezTo>
                    <a:pt x="0" y="1409414"/>
                    <a:pt x="26956" y="1436370"/>
                    <a:pt x="59912" y="1436370"/>
                  </a:cubicBezTo>
                  <a:lnTo>
                    <a:pt x="389954" y="1436370"/>
                  </a:lnTo>
                  <a:lnTo>
                    <a:pt x="397764" y="1436370"/>
                  </a:lnTo>
                  <a:lnTo>
                    <a:pt x="521208" y="1436370"/>
                  </a:lnTo>
                  <a:cubicBezTo>
                    <a:pt x="563594" y="1436370"/>
                    <a:pt x="598932" y="1404271"/>
                    <a:pt x="603980" y="1363218"/>
                  </a:cubicBezTo>
                  <a:cubicBezTo>
                    <a:pt x="609028" y="1322451"/>
                    <a:pt x="643223" y="1292162"/>
                    <a:pt x="684371" y="1292162"/>
                  </a:cubicBezTo>
                  <a:lnTo>
                    <a:pt x="838390" y="1292162"/>
                  </a:lnTo>
                  <a:cubicBezTo>
                    <a:pt x="879920" y="1292162"/>
                    <a:pt x="914590" y="1261396"/>
                    <a:pt x="920782" y="1221581"/>
                  </a:cubicBezTo>
                  <a:cubicBezTo>
                    <a:pt x="926878" y="1182719"/>
                    <a:pt x="958977" y="1154335"/>
                    <a:pt x="998315" y="1153192"/>
                  </a:cubicBezTo>
                  <a:cubicBezTo>
                    <a:pt x="1042988" y="1151763"/>
                    <a:pt x="1079087" y="1114806"/>
                    <a:pt x="1079087" y="1069848"/>
                  </a:cubicBezTo>
                  <a:lnTo>
                    <a:pt x="1079087" y="956310"/>
                  </a:lnTo>
                  <a:cubicBezTo>
                    <a:pt x="1079087" y="911447"/>
                    <a:pt x="1043273" y="874586"/>
                    <a:pt x="998792" y="872966"/>
                  </a:cubicBezTo>
                  <a:cubicBezTo>
                    <a:pt x="958310" y="871442"/>
                    <a:pt x="925640" y="840962"/>
                    <a:pt x="921258" y="800672"/>
                  </a:cubicBezTo>
                  <a:cubicBezTo>
                    <a:pt x="916877" y="759619"/>
                    <a:pt x="882396" y="727329"/>
                    <a:pt x="840581" y="726186"/>
                  </a:cubicBezTo>
                  <a:cubicBezTo>
                    <a:pt x="796766" y="724948"/>
                    <a:pt x="761810" y="689038"/>
                    <a:pt x="761810" y="645223"/>
                  </a:cubicBezTo>
                  <a:lnTo>
                    <a:pt x="761810" y="515969"/>
                  </a:lnTo>
                  <a:cubicBezTo>
                    <a:pt x="761810" y="472154"/>
                    <a:pt x="727615" y="436055"/>
                    <a:pt x="684657" y="432816"/>
                  </a:cubicBezTo>
                  <a:cubicBezTo>
                    <a:pt x="642271" y="429577"/>
                    <a:pt x="609695" y="394525"/>
                    <a:pt x="609695" y="352044"/>
                  </a:cubicBezTo>
                  <a:lnTo>
                    <a:pt x="609695" y="224980"/>
                  </a:lnTo>
                  <a:cubicBezTo>
                    <a:pt x="609695" y="179641"/>
                    <a:pt x="572929" y="142399"/>
                    <a:pt x="527780" y="141541"/>
                  </a:cubicBezTo>
                  <a:cubicBezTo>
                    <a:pt x="487680" y="140875"/>
                    <a:pt x="454533" y="111538"/>
                    <a:pt x="449009" y="71818"/>
                  </a:cubicBezTo>
                  <a:cubicBezTo>
                    <a:pt x="443294" y="31337"/>
                    <a:pt x="408337" y="0"/>
                    <a:pt x="366427" y="0"/>
                  </a:cubicBezTo>
                  <a:lnTo>
                    <a:pt x="235363" y="0"/>
                  </a:lnTo>
                  <a:cubicBezTo>
                    <a:pt x="189452" y="0"/>
                    <a:pt x="151924" y="37528"/>
                    <a:pt x="151924" y="83439"/>
                  </a:cubicBezTo>
                  <a:lnTo>
                    <a:pt x="151924" y="624268"/>
                  </a:lnTo>
                  <a:cubicBezTo>
                    <a:pt x="151924" y="670084"/>
                    <a:pt x="189452" y="707612"/>
                    <a:pt x="235363" y="707612"/>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5" name="Freeform: Shape 54">
              <a:extLst>
                <a:ext uri="{FF2B5EF4-FFF2-40B4-BE49-F238E27FC236}">
                  <a16:creationId xmlns:a16="http://schemas.microsoft.com/office/drawing/2014/main" id="{47B7A1B4-FD2D-44A8-A32B-03E30BD09CF7}"/>
                </a:ext>
              </a:extLst>
            </p:cNvPr>
            <p:cNvSpPr/>
            <p:nvPr/>
          </p:nvSpPr>
          <p:spPr>
            <a:xfrm>
              <a:off x="4979019" y="1499219"/>
              <a:ext cx="450437" cy="290036"/>
            </a:xfrm>
            <a:custGeom>
              <a:avLst/>
              <a:gdLst>
                <a:gd name="connsiteX0" fmla="*/ 450438 w 450437"/>
                <a:gd name="connsiteY0" fmla="*/ 0 h 290036"/>
                <a:gd name="connsiteX1" fmla="*/ 70009 w 450437"/>
                <a:gd name="connsiteY1" fmla="*/ 0 h 290036"/>
                <a:gd name="connsiteX2" fmla="*/ 0 w 450437"/>
                <a:gd name="connsiteY2" fmla="*/ 70009 h 290036"/>
                <a:gd name="connsiteX3" fmla="*/ 0 w 450437"/>
                <a:gd name="connsiteY3" fmla="*/ 220028 h 290036"/>
                <a:gd name="connsiteX4" fmla="*/ 70009 w 450437"/>
                <a:gd name="connsiteY4" fmla="*/ 290036 h 290036"/>
                <a:gd name="connsiteX5" fmla="*/ 450438 w 450437"/>
                <a:gd name="connsiteY5" fmla="*/ 290036 h 290036"/>
                <a:gd name="connsiteX6" fmla="*/ 450438 w 450437"/>
                <a:gd name="connsiteY6" fmla="*/ 0 h 29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437" h="290036">
                  <a:moveTo>
                    <a:pt x="450438" y="0"/>
                  </a:moveTo>
                  <a:lnTo>
                    <a:pt x="70009" y="0"/>
                  </a:lnTo>
                  <a:cubicBezTo>
                    <a:pt x="31528" y="0"/>
                    <a:pt x="0" y="31528"/>
                    <a:pt x="0" y="70009"/>
                  </a:cubicBezTo>
                  <a:lnTo>
                    <a:pt x="0" y="220028"/>
                  </a:lnTo>
                  <a:cubicBezTo>
                    <a:pt x="0" y="258509"/>
                    <a:pt x="31528" y="290036"/>
                    <a:pt x="70009" y="290036"/>
                  </a:cubicBezTo>
                  <a:lnTo>
                    <a:pt x="450438" y="290036"/>
                  </a:lnTo>
                  <a:lnTo>
                    <a:pt x="450438"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6" name="Freeform: Shape 55">
              <a:extLst>
                <a:ext uri="{FF2B5EF4-FFF2-40B4-BE49-F238E27FC236}">
                  <a16:creationId xmlns:a16="http://schemas.microsoft.com/office/drawing/2014/main" id="{577E858F-FC3D-459D-84E3-39455C9A7343}"/>
                </a:ext>
              </a:extLst>
            </p:cNvPr>
            <p:cNvSpPr/>
            <p:nvPr/>
          </p:nvSpPr>
          <p:spPr>
            <a:xfrm>
              <a:off x="4666981" y="1789445"/>
              <a:ext cx="762571" cy="290036"/>
            </a:xfrm>
            <a:custGeom>
              <a:avLst/>
              <a:gdLst>
                <a:gd name="connsiteX0" fmla="*/ 762476 w 762571"/>
                <a:gd name="connsiteY0" fmla="*/ 290036 h 290036"/>
                <a:gd name="connsiteX1" fmla="*/ 70009 w 762571"/>
                <a:gd name="connsiteY1" fmla="*/ 290036 h 290036"/>
                <a:gd name="connsiteX2" fmla="*/ 0 w 762571"/>
                <a:gd name="connsiteY2" fmla="*/ 220028 h 290036"/>
                <a:gd name="connsiteX3" fmla="*/ 0 w 762571"/>
                <a:gd name="connsiteY3" fmla="*/ 70009 h 290036"/>
                <a:gd name="connsiteX4" fmla="*/ 70009 w 762571"/>
                <a:gd name="connsiteY4" fmla="*/ 0 h 290036"/>
                <a:gd name="connsiteX5" fmla="*/ 208216 w 762571"/>
                <a:gd name="connsiteY5" fmla="*/ 0 h 290036"/>
                <a:gd name="connsiteX6" fmla="*/ 299847 w 762571"/>
                <a:gd name="connsiteY6" fmla="*/ 61531 h 290036"/>
                <a:gd name="connsiteX7" fmla="*/ 299847 w 762571"/>
                <a:gd name="connsiteY7" fmla="*/ 77629 h 290036"/>
                <a:gd name="connsiteX8" fmla="*/ 368046 w 762571"/>
                <a:gd name="connsiteY8" fmla="*/ 145828 h 290036"/>
                <a:gd name="connsiteX9" fmla="*/ 391763 w 762571"/>
                <a:gd name="connsiteY9" fmla="*/ 145828 h 290036"/>
                <a:gd name="connsiteX10" fmla="*/ 459962 w 762571"/>
                <a:gd name="connsiteY10" fmla="*/ 77629 h 290036"/>
                <a:gd name="connsiteX11" fmla="*/ 459962 w 762571"/>
                <a:gd name="connsiteY11" fmla="*/ 61531 h 290036"/>
                <a:gd name="connsiteX12" fmla="*/ 421005 w 762571"/>
                <a:gd name="connsiteY12" fmla="*/ 0 h 290036"/>
                <a:gd name="connsiteX13" fmla="*/ 762571 w 762571"/>
                <a:gd name="connsiteY13" fmla="*/ 0 h 290036"/>
                <a:gd name="connsiteX14" fmla="*/ 762571 w 762571"/>
                <a:gd name="connsiteY14" fmla="*/ 290036 h 29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571" h="290036">
                  <a:moveTo>
                    <a:pt x="762476" y="290036"/>
                  </a:moveTo>
                  <a:lnTo>
                    <a:pt x="70009" y="290036"/>
                  </a:lnTo>
                  <a:cubicBezTo>
                    <a:pt x="31528" y="290036"/>
                    <a:pt x="0" y="258509"/>
                    <a:pt x="0" y="220028"/>
                  </a:cubicBezTo>
                  <a:lnTo>
                    <a:pt x="0" y="70009"/>
                  </a:lnTo>
                  <a:cubicBezTo>
                    <a:pt x="0" y="31528"/>
                    <a:pt x="31528" y="0"/>
                    <a:pt x="70009" y="0"/>
                  </a:cubicBezTo>
                  <a:lnTo>
                    <a:pt x="208216" y="0"/>
                  </a:lnTo>
                  <a:cubicBezTo>
                    <a:pt x="268224" y="1143"/>
                    <a:pt x="299847" y="34480"/>
                    <a:pt x="299847" y="61531"/>
                  </a:cubicBezTo>
                  <a:lnTo>
                    <a:pt x="299847" y="77629"/>
                  </a:lnTo>
                  <a:cubicBezTo>
                    <a:pt x="299847" y="115157"/>
                    <a:pt x="330517" y="145828"/>
                    <a:pt x="368046" y="145828"/>
                  </a:cubicBezTo>
                  <a:lnTo>
                    <a:pt x="391763" y="145828"/>
                  </a:lnTo>
                  <a:cubicBezTo>
                    <a:pt x="429292" y="145828"/>
                    <a:pt x="459962" y="115157"/>
                    <a:pt x="459962" y="77629"/>
                  </a:cubicBezTo>
                  <a:lnTo>
                    <a:pt x="459962" y="61531"/>
                  </a:lnTo>
                  <a:cubicBezTo>
                    <a:pt x="459962" y="34480"/>
                    <a:pt x="443960" y="10954"/>
                    <a:pt x="421005" y="0"/>
                  </a:cubicBezTo>
                  <a:lnTo>
                    <a:pt x="762571" y="0"/>
                  </a:lnTo>
                  <a:lnTo>
                    <a:pt x="762571" y="290036"/>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7" name="Freeform: Shape 56">
              <a:extLst>
                <a:ext uri="{FF2B5EF4-FFF2-40B4-BE49-F238E27FC236}">
                  <a16:creationId xmlns:a16="http://schemas.microsoft.com/office/drawing/2014/main" id="{4D18E699-492E-4A0A-8F83-20CA3D9275C1}"/>
                </a:ext>
              </a:extLst>
            </p:cNvPr>
            <p:cNvSpPr/>
            <p:nvPr/>
          </p:nvSpPr>
          <p:spPr>
            <a:xfrm>
              <a:off x="4752787" y="2078719"/>
              <a:ext cx="676764" cy="280797"/>
            </a:xfrm>
            <a:custGeom>
              <a:avLst/>
              <a:gdLst>
                <a:gd name="connsiteX0" fmla="*/ 676764 w 676764"/>
                <a:gd name="connsiteY0" fmla="*/ 63056 h 280797"/>
                <a:gd name="connsiteX1" fmla="*/ 676764 w 676764"/>
                <a:gd name="connsiteY1" fmla="*/ 75914 h 280797"/>
                <a:gd name="connsiteX2" fmla="*/ 676764 w 676764"/>
                <a:gd name="connsiteY2" fmla="*/ 84106 h 280797"/>
                <a:gd name="connsiteX3" fmla="*/ 616281 w 676764"/>
                <a:gd name="connsiteY3" fmla="*/ 144590 h 280797"/>
                <a:gd name="connsiteX4" fmla="*/ 526174 w 676764"/>
                <a:gd name="connsiteY4" fmla="*/ 144590 h 280797"/>
                <a:gd name="connsiteX5" fmla="*/ 526174 w 676764"/>
                <a:gd name="connsiteY5" fmla="*/ 220313 h 280797"/>
                <a:gd name="connsiteX6" fmla="*/ 465691 w 676764"/>
                <a:gd name="connsiteY6" fmla="*/ 280797 h 280797"/>
                <a:gd name="connsiteX7" fmla="*/ 227566 w 676764"/>
                <a:gd name="connsiteY7" fmla="*/ 280797 h 280797"/>
                <a:gd name="connsiteX8" fmla="*/ 227566 w 676764"/>
                <a:gd name="connsiteY8" fmla="*/ 205073 h 280797"/>
                <a:gd name="connsiteX9" fmla="*/ 167082 w 676764"/>
                <a:gd name="connsiteY9" fmla="*/ 144590 h 280797"/>
                <a:gd name="connsiteX10" fmla="*/ 7348 w 676764"/>
                <a:gd name="connsiteY10" fmla="*/ 144590 h 280797"/>
                <a:gd name="connsiteX11" fmla="*/ 67832 w 676764"/>
                <a:gd name="connsiteY11" fmla="*/ 84106 h 280797"/>
                <a:gd name="connsiteX12" fmla="*/ 67832 w 676764"/>
                <a:gd name="connsiteY12" fmla="*/ 63056 h 280797"/>
                <a:gd name="connsiteX13" fmla="*/ 7348 w 676764"/>
                <a:gd name="connsiteY13" fmla="*/ 2572 h 280797"/>
                <a:gd name="connsiteX14" fmla="*/ 96502 w 676764"/>
                <a:gd name="connsiteY14" fmla="*/ 1905 h 280797"/>
                <a:gd name="connsiteX15" fmla="*/ 96502 w 676764"/>
                <a:gd name="connsiteY15" fmla="*/ 0 h 280797"/>
                <a:gd name="connsiteX16" fmla="*/ 465691 w 676764"/>
                <a:gd name="connsiteY16" fmla="*/ 0 h 280797"/>
                <a:gd name="connsiteX17" fmla="*/ 676764 w 676764"/>
                <a:gd name="connsiteY17" fmla="*/ 0 h 280797"/>
                <a:gd name="connsiteX18" fmla="*/ 676764 w 676764"/>
                <a:gd name="connsiteY18" fmla="*/ 63056 h 280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6764" h="280797">
                  <a:moveTo>
                    <a:pt x="676764" y="63056"/>
                  </a:moveTo>
                  <a:lnTo>
                    <a:pt x="676764" y="75914"/>
                  </a:lnTo>
                  <a:lnTo>
                    <a:pt x="676764" y="84106"/>
                  </a:lnTo>
                  <a:cubicBezTo>
                    <a:pt x="676764" y="117348"/>
                    <a:pt x="649523" y="144590"/>
                    <a:pt x="616281" y="144590"/>
                  </a:cubicBezTo>
                  <a:lnTo>
                    <a:pt x="526174" y="144590"/>
                  </a:lnTo>
                  <a:lnTo>
                    <a:pt x="526174" y="220313"/>
                  </a:lnTo>
                  <a:cubicBezTo>
                    <a:pt x="526174" y="253556"/>
                    <a:pt x="498933" y="280797"/>
                    <a:pt x="465691" y="280797"/>
                  </a:cubicBezTo>
                  <a:lnTo>
                    <a:pt x="227566" y="280797"/>
                  </a:lnTo>
                  <a:lnTo>
                    <a:pt x="227566" y="205073"/>
                  </a:lnTo>
                  <a:cubicBezTo>
                    <a:pt x="227566" y="171831"/>
                    <a:pt x="200324" y="144590"/>
                    <a:pt x="167082" y="144590"/>
                  </a:cubicBezTo>
                  <a:lnTo>
                    <a:pt x="7348" y="144590"/>
                  </a:lnTo>
                  <a:cubicBezTo>
                    <a:pt x="40590" y="144590"/>
                    <a:pt x="67832" y="117443"/>
                    <a:pt x="67832" y="84106"/>
                  </a:cubicBezTo>
                  <a:lnTo>
                    <a:pt x="67832" y="63056"/>
                  </a:lnTo>
                  <a:cubicBezTo>
                    <a:pt x="67832" y="29813"/>
                    <a:pt x="40590" y="2572"/>
                    <a:pt x="7348" y="2572"/>
                  </a:cubicBezTo>
                  <a:cubicBezTo>
                    <a:pt x="-18370" y="2572"/>
                    <a:pt x="26302" y="2286"/>
                    <a:pt x="96502" y="1905"/>
                  </a:cubicBezTo>
                  <a:lnTo>
                    <a:pt x="96502" y="0"/>
                  </a:lnTo>
                  <a:lnTo>
                    <a:pt x="465691" y="0"/>
                  </a:lnTo>
                  <a:lnTo>
                    <a:pt x="676764" y="0"/>
                  </a:lnTo>
                  <a:lnTo>
                    <a:pt x="676764" y="63056"/>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8" name="Freeform: Shape 57">
              <a:extLst>
                <a:ext uri="{FF2B5EF4-FFF2-40B4-BE49-F238E27FC236}">
                  <a16:creationId xmlns:a16="http://schemas.microsoft.com/office/drawing/2014/main" id="{D57D48E2-D36D-4C65-8FB4-4F27AF98A90F}"/>
                </a:ext>
              </a:extLst>
            </p:cNvPr>
            <p:cNvSpPr/>
            <p:nvPr/>
          </p:nvSpPr>
          <p:spPr>
            <a:xfrm>
              <a:off x="4480672" y="2223214"/>
              <a:ext cx="495776" cy="136207"/>
            </a:xfrm>
            <a:custGeom>
              <a:avLst/>
              <a:gdLst>
                <a:gd name="connsiteX0" fmla="*/ 495776 w 495776"/>
                <a:gd name="connsiteY0" fmla="*/ 136208 h 136207"/>
                <a:gd name="connsiteX1" fmla="*/ 495776 w 495776"/>
                <a:gd name="connsiteY1" fmla="*/ 60484 h 136207"/>
                <a:gd name="connsiteX2" fmla="*/ 435292 w 495776"/>
                <a:gd name="connsiteY2" fmla="*/ 0 h 136207"/>
                <a:gd name="connsiteX3" fmla="*/ 89630 w 495776"/>
                <a:gd name="connsiteY3" fmla="*/ 0 h 136207"/>
                <a:gd name="connsiteX4" fmla="*/ 29146 w 495776"/>
                <a:gd name="connsiteY4" fmla="*/ 60484 h 136207"/>
                <a:gd name="connsiteX5" fmla="*/ 29146 w 495776"/>
                <a:gd name="connsiteY5" fmla="*/ 73914 h 136207"/>
                <a:gd name="connsiteX6" fmla="*/ 0 w 495776"/>
                <a:gd name="connsiteY6" fmla="*/ 136208 h 136207"/>
                <a:gd name="connsiteX7" fmla="*/ 495776 w 495776"/>
                <a:gd name="connsiteY7" fmla="*/ 136208 h 13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76" h="136207">
                  <a:moveTo>
                    <a:pt x="495776" y="136208"/>
                  </a:moveTo>
                  <a:lnTo>
                    <a:pt x="495776" y="60484"/>
                  </a:lnTo>
                  <a:cubicBezTo>
                    <a:pt x="495776" y="27242"/>
                    <a:pt x="468534" y="0"/>
                    <a:pt x="435292" y="0"/>
                  </a:cubicBezTo>
                  <a:lnTo>
                    <a:pt x="89630" y="0"/>
                  </a:lnTo>
                  <a:cubicBezTo>
                    <a:pt x="56388" y="0"/>
                    <a:pt x="29146" y="27242"/>
                    <a:pt x="29146" y="60484"/>
                  </a:cubicBezTo>
                  <a:lnTo>
                    <a:pt x="29146" y="73914"/>
                  </a:lnTo>
                  <a:cubicBezTo>
                    <a:pt x="29146" y="98870"/>
                    <a:pt x="17907" y="121253"/>
                    <a:pt x="0" y="136208"/>
                  </a:cubicBezTo>
                  <a:lnTo>
                    <a:pt x="495776" y="136208"/>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9" name="Freeform: Shape 58">
              <a:extLst>
                <a:ext uri="{FF2B5EF4-FFF2-40B4-BE49-F238E27FC236}">
                  <a16:creationId xmlns:a16="http://schemas.microsoft.com/office/drawing/2014/main" id="{CC95BA71-F64B-4E49-913A-83C7DB7E2B10}"/>
                </a:ext>
              </a:extLst>
            </p:cNvPr>
            <p:cNvSpPr/>
            <p:nvPr/>
          </p:nvSpPr>
          <p:spPr>
            <a:xfrm>
              <a:off x="3380820" y="2942637"/>
              <a:ext cx="1117568" cy="468344"/>
            </a:xfrm>
            <a:custGeom>
              <a:avLst/>
              <a:gdLst>
                <a:gd name="connsiteX0" fmla="*/ 1117568 w 1117568"/>
                <a:gd name="connsiteY0" fmla="*/ 208883 h 468344"/>
                <a:gd name="connsiteX1" fmla="*/ 1117568 w 1117568"/>
                <a:gd name="connsiteY1" fmla="*/ 303943 h 468344"/>
                <a:gd name="connsiteX2" fmla="*/ 1047559 w 1117568"/>
                <a:gd name="connsiteY2" fmla="*/ 303276 h 468344"/>
                <a:gd name="connsiteX3" fmla="*/ 1041273 w 1117568"/>
                <a:gd name="connsiteY3" fmla="*/ 303276 h 468344"/>
                <a:gd name="connsiteX4" fmla="*/ 960310 w 1117568"/>
                <a:gd name="connsiteY4" fmla="*/ 384238 h 468344"/>
                <a:gd name="connsiteX5" fmla="*/ 960310 w 1117568"/>
                <a:gd name="connsiteY5" fmla="*/ 398335 h 468344"/>
                <a:gd name="connsiteX6" fmla="*/ 890302 w 1117568"/>
                <a:gd name="connsiteY6" fmla="*/ 468344 h 468344"/>
                <a:gd name="connsiteX7" fmla="*/ 323088 w 1117568"/>
                <a:gd name="connsiteY7" fmla="*/ 468344 h 468344"/>
                <a:gd name="connsiteX8" fmla="*/ 322421 w 1117568"/>
                <a:gd name="connsiteY8" fmla="*/ 398335 h 468344"/>
                <a:gd name="connsiteX9" fmla="*/ 322421 w 1117568"/>
                <a:gd name="connsiteY9" fmla="*/ 384238 h 468344"/>
                <a:gd name="connsiteX10" fmla="*/ 241459 w 1117568"/>
                <a:gd name="connsiteY10" fmla="*/ 303276 h 468344"/>
                <a:gd name="connsiteX11" fmla="*/ 224695 w 1117568"/>
                <a:gd name="connsiteY11" fmla="*/ 303276 h 468344"/>
                <a:gd name="connsiteX12" fmla="*/ 154876 w 1117568"/>
                <a:gd name="connsiteY12" fmla="*/ 238887 h 468344"/>
                <a:gd name="connsiteX13" fmla="*/ 74104 w 1117568"/>
                <a:gd name="connsiteY13" fmla="*/ 164401 h 468344"/>
                <a:gd name="connsiteX14" fmla="*/ 70009 w 1117568"/>
                <a:gd name="connsiteY14" fmla="*/ 164401 h 468344"/>
                <a:gd name="connsiteX15" fmla="*/ 0 w 1117568"/>
                <a:gd name="connsiteY15" fmla="*/ 94393 h 468344"/>
                <a:gd name="connsiteX16" fmla="*/ 0 w 1117568"/>
                <a:gd name="connsiteY16" fmla="*/ 70009 h 468344"/>
                <a:gd name="connsiteX17" fmla="*/ 70009 w 1117568"/>
                <a:gd name="connsiteY17" fmla="*/ 0 h 468344"/>
                <a:gd name="connsiteX18" fmla="*/ 403003 w 1117568"/>
                <a:gd name="connsiteY18" fmla="*/ 0 h 468344"/>
                <a:gd name="connsiteX19" fmla="*/ 452533 w 1117568"/>
                <a:gd name="connsiteY19" fmla="*/ 0 h 468344"/>
                <a:gd name="connsiteX20" fmla="*/ 567880 w 1117568"/>
                <a:gd name="connsiteY20" fmla="*/ 0 h 468344"/>
                <a:gd name="connsiteX21" fmla="*/ 637699 w 1117568"/>
                <a:gd name="connsiteY21" fmla="*/ 64389 h 468344"/>
                <a:gd name="connsiteX22" fmla="*/ 718471 w 1117568"/>
                <a:gd name="connsiteY22" fmla="*/ 138874 h 468344"/>
                <a:gd name="connsiteX23" fmla="*/ 1047655 w 1117568"/>
                <a:gd name="connsiteY23" fmla="*/ 138874 h 468344"/>
                <a:gd name="connsiteX24" fmla="*/ 1117568 w 1117568"/>
                <a:gd name="connsiteY24" fmla="*/ 208883 h 46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17568" h="468344">
                  <a:moveTo>
                    <a:pt x="1117568" y="208883"/>
                  </a:moveTo>
                  <a:lnTo>
                    <a:pt x="1117568" y="303943"/>
                  </a:lnTo>
                  <a:lnTo>
                    <a:pt x="1047559" y="303276"/>
                  </a:lnTo>
                  <a:lnTo>
                    <a:pt x="1041273" y="303276"/>
                  </a:lnTo>
                  <a:cubicBezTo>
                    <a:pt x="996696" y="303276"/>
                    <a:pt x="960310" y="339662"/>
                    <a:pt x="960310" y="384238"/>
                  </a:cubicBezTo>
                  <a:lnTo>
                    <a:pt x="960310" y="398335"/>
                  </a:lnTo>
                  <a:cubicBezTo>
                    <a:pt x="960310" y="436816"/>
                    <a:pt x="928783" y="468344"/>
                    <a:pt x="890302" y="468344"/>
                  </a:cubicBezTo>
                  <a:lnTo>
                    <a:pt x="323088" y="468344"/>
                  </a:lnTo>
                  <a:lnTo>
                    <a:pt x="322421" y="398335"/>
                  </a:lnTo>
                  <a:lnTo>
                    <a:pt x="322421" y="384238"/>
                  </a:lnTo>
                  <a:cubicBezTo>
                    <a:pt x="322421" y="339662"/>
                    <a:pt x="286036" y="303276"/>
                    <a:pt x="241459" y="303276"/>
                  </a:cubicBezTo>
                  <a:lnTo>
                    <a:pt x="224695" y="303276"/>
                  </a:lnTo>
                  <a:cubicBezTo>
                    <a:pt x="188023" y="303276"/>
                    <a:pt x="157734" y="274796"/>
                    <a:pt x="154876" y="238887"/>
                  </a:cubicBezTo>
                  <a:cubicBezTo>
                    <a:pt x="151447" y="196691"/>
                    <a:pt x="116491" y="164401"/>
                    <a:pt x="74104" y="164401"/>
                  </a:cubicBezTo>
                  <a:lnTo>
                    <a:pt x="70009" y="164401"/>
                  </a:lnTo>
                  <a:cubicBezTo>
                    <a:pt x="31528" y="164401"/>
                    <a:pt x="0" y="132874"/>
                    <a:pt x="0" y="94393"/>
                  </a:cubicBezTo>
                  <a:lnTo>
                    <a:pt x="0" y="70009"/>
                  </a:lnTo>
                  <a:cubicBezTo>
                    <a:pt x="0" y="31528"/>
                    <a:pt x="31528" y="0"/>
                    <a:pt x="70009" y="0"/>
                  </a:cubicBezTo>
                  <a:lnTo>
                    <a:pt x="403003" y="0"/>
                  </a:lnTo>
                  <a:lnTo>
                    <a:pt x="452533" y="0"/>
                  </a:lnTo>
                  <a:lnTo>
                    <a:pt x="567880" y="0"/>
                  </a:lnTo>
                  <a:cubicBezTo>
                    <a:pt x="604456" y="0"/>
                    <a:pt x="634841" y="28480"/>
                    <a:pt x="637699" y="64389"/>
                  </a:cubicBezTo>
                  <a:cubicBezTo>
                    <a:pt x="641128" y="106585"/>
                    <a:pt x="676084" y="138874"/>
                    <a:pt x="718471" y="138874"/>
                  </a:cubicBezTo>
                  <a:lnTo>
                    <a:pt x="1047655" y="138874"/>
                  </a:lnTo>
                  <a:cubicBezTo>
                    <a:pt x="1086040" y="138874"/>
                    <a:pt x="1117568" y="170402"/>
                    <a:pt x="1117568" y="208883"/>
                  </a:cubicBez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0" name="Freeform: Shape 59">
              <a:extLst>
                <a:ext uri="{FF2B5EF4-FFF2-40B4-BE49-F238E27FC236}">
                  <a16:creationId xmlns:a16="http://schemas.microsoft.com/office/drawing/2014/main" id="{8EA42EC0-CC00-472D-9C59-C262992F99D9}"/>
                </a:ext>
              </a:extLst>
            </p:cNvPr>
            <p:cNvSpPr/>
            <p:nvPr/>
          </p:nvSpPr>
          <p:spPr>
            <a:xfrm>
              <a:off x="4183110" y="3246961"/>
              <a:ext cx="781336" cy="280130"/>
            </a:xfrm>
            <a:custGeom>
              <a:avLst/>
              <a:gdLst>
                <a:gd name="connsiteX0" fmla="*/ 0 w 781336"/>
                <a:gd name="connsiteY0" fmla="*/ 164116 h 280130"/>
                <a:gd name="connsiteX1" fmla="*/ 0 w 781336"/>
                <a:gd name="connsiteY1" fmla="*/ 280130 h 280130"/>
                <a:gd name="connsiteX2" fmla="*/ 241363 w 781336"/>
                <a:gd name="connsiteY2" fmla="*/ 280130 h 280130"/>
                <a:gd name="connsiteX3" fmla="*/ 290894 w 781336"/>
                <a:gd name="connsiteY3" fmla="*/ 280130 h 280130"/>
                <a:gd name="connsiteX4" fmla="*/ 406241 w 781336"/>
                <a:gd name="connsiteY4" fmla="*/ 280130 h 280130"/>
                <a:gd name="connsiteX5" fmla="*/ 476060 w 781336"/>
                <a:gd name="connsiteY5" fmla="*/ 215741 h 280130"/>
                <a:gd name="connsiteX6" fmla="*/ 556832 w 781336"/>
                <a:gd name="connsiteY6" fmla="*/ 141256 h 280130"/>
                <a:gd name="connsiteX7" fmla="*/ 781336 w 781336"/>
                <a:gd name="connsiteY7" fmla="*/ 141256 h 280130"/>
                <a:gd name="connsiteX8" fmla="*/ 781336 w 781336"/>
                <a:gd name="connsiteY8" fmla="*/ 1524 h 280130"/>
                <a:gd name="connsiteX9" fmla="*/ 530162 w 781336"/>
                <a:gd name="connsiteY9" fmla="*/ 1524 h 280130"/>
                <a:gd name="connsiteX10" fmla="*/ 223647 w 781336"/>
                <a:gd name="connsiteY10" fmla="*/ 0 h 280130"/>
                <a:gd name="connsiteX11" fmla="*/ 157925 w 781336"/>
                <a:gd name="connsiteY11" fmla="*/ 80010 h 280130"/>
                <a:gd name="connsiteX12" fmla="*/ 157925 w 781336"/>
                <a:gd name="connsiteY12" fmla="*/ 94107 h 280130"/>
                <a:gd name="connsiteX13" fmla="*/ 87916 w 781336"/>
                <a:gd name="connsiteY13" fmla="*/ 164116 h 280130"/>
                <a:gd name="connsiteX14" fmla="*/ 0 w 781336"/>
                <a:gd name="connsiteY14" fmla="*/ 164116 h 28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1336" h="280130">
                  <a:moveTo>
                    <a:pt x="0" y="164116"/>
                  </a:moveTo>
                  <a:lnTo>
                    <a:pt x="0" y="280130"/>
                  </a:lnTo>
                  <a:lnTo>
                    <a:pt x="241363" y="280130"/>
                  </a:lnTo>
                  <a:lnTo>
                    <a:pt x="290894" y="280130"/>
                  </a:lnTo>
                  <a:lnTo>
                    <a:pt x="406241" y="280130"/>
                  </a:lnTo>
                  <a:cubicBezTo>
                    <a:pt x="442817" y="280130"/>
                    <a:pt x="473202" y="251651"/>
                    <a:pt x="476060" y="215741"/>
                  </a:cubicBezTo>
                  <a:cubicBezTo>
                    <a:pt x="479488" y="173546"/>
                    <a:pt x="514445" y="141256"/>
                    <a:pt x="556832" y="141256"/>
                  </a:cubicBezTo>
                  <a:lnTo>
                    <a:pt x="781336" y="141256"/>
                  </a:lnTo>
                  <a:lnTo>
                    <a:pt x="781336" y="1524"/>
                  </a:lnTo>
                  <a:lnTo>
                    <a:pt x="530162" y="1524"/>
                  </a:lnTo>
                  <a:lnTo>
                    <a:pt x="223647" y="0"/>
                  </a:lnTo>
                  <a:cubicBezTo>
                    <a:pt x="188500" y="8858"/>
                    <a:pt x="157925" y="42196"/>
                    <a:pt x="157925" y="80010"/>
                  </a:cubicBezTo>
                  <a:lnTo>
                    <a:pt x="157925" y="94107"/>
                  </a:lnTo>
                  <a:cubicBezTo>
                    <a:pt x="157925" y="132588"/>
                    <a:pt x="126397" y="164116"/>
                    <a:pt x="87916" y="164116"/>
                  </a:cubicBezTo>
                  <a:lnTo>
                    <a:pt x="0" y="164116"/>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1" name="Freeform: Shape 60">
              <a:extLst>
                <a:ext uri="{FF2B5EF4-FFF2-40B4-BE49-F238E27FC236}">
                  <a16:creationId xmlns:a16="http://schemas.microsoft.com/office/drawing/2014/main" id="{D8036831-E3F9-413C-82F8-1AAE8176253E}"/>
                </a:ext>
              </a:extLst>
            </p:cNvPr>
            <p:cNvSpPr/>
            <p:nvPr/>
          </p:nvSpPr>
          <p:spPr>
            <a:xfrm>
              <a:off x="3700479" y="2359612"/>
              <a:ext cx="1578101" cy="888872"/>
            </a:xfrm>
            <a:custGeom>
              <a:avLst/>
              <a:gdLst>
                <a:gd name="connsiteX0" fmla="*/ 1423702 w 1578101"/>
                <a:gd name="connsiteY0" fmla="*/ 828389 h 888872"/>
                <a:gd name="connsiteX1" fmla="*/ 1363218 w 1578101"/>
                <a:gd name="connsiteY1" fmla="*/ 888873 h 888872"/>
                <a:gd name="connsiteX2" fmla="*/ 1012793 w 1578101"/>
                <a:gd name="connsiteY2" fmla="*/ 888873 h 888872"/>
                <a:gd name="connsiteX3" fmla="*/ 797909 w 1578101"/>
                <a:gd name="connsiteY3" fmla="*/ 887063 h 888872"/>
                <a:gd name="connsiteX4" fmla="*/ 797909 w 1578101"/>
                <a:gd name="connsiteY4" fmla="*/ 792004 h 888872"/>
                <a:gd name="connsiteX5" fmla="*/ 727900 w 1578101"/>
                <a:gd name="connsiteY5" fmla="*/ 721995 h 888872"/>
                <a:gd name="connsiteX6" fmla="*/ 398716 w 1578101"/>
                <a:gd name="connsiteY6" fmla="*/ 721995 h 888872"/>
                <a:gd name="connsiteX7" fmla="*/ 317945 w 1578101"/>
                <a:gd name="connsiteY7" fmla="*/ 647509 h 888872"/>
                <a:gd name="connsiteX8" fmla="*/ 248126 w 1578101"/>
                <a:gd name="connsiteY8" fmla="*/ 583120 h 888872"/>
                <a:gd name="connsiteX9" fmla="*/ 132683 w 1578101"/>
                <a:gd name="connsiteY9" fmla="*/ 583120 h 888872"/>
                <a:gd name="connsiteX10" fmla="*/ 83153 w 1578101"/>
                <a:gd name="connsiteY10" fmla="*/ 583120 h 888872"/>
                <a:gd name="connsiteX11" fmla="*/ 0 w 1578101"/>
                <a:gd name="connsiteY11" fmla="*/ 583120 h 888872"/>
                <a:gd name="connsiteX12" fmla="*/ 0 w 1578101"/>
                <a:gd name="connsiteY12" fmla="*/ 60484 h 888872"/>
                <a:gd name="connsiteX13" fmla="*/ 60484 w 1578101"/>
                <a:gd name="connsiteY13" fmla="*/ 0 h 888872"/>
                <a:gd name="connsiteX14" fmla="*/ 1420939 w 1578101"/>
                <a:gd name="connsiteY14" fmla="*/ 0 h 888872"/>
                <a:gd name="connsiteX15" fmla="*/ 1420939 w 1578101"/>
                <a:gd name="connsiteY15" fmla="*/ 338328 h 888872"/>
                <a:gd name="connsiteX16" fmla="*/ 1420939 w 1578101"/>
                <a:gd name="connsiteY16" fmla="*/ 390716 h 888872"/>
                <a:gd name="connsiteX17" fmla="*/ 1481423 w 1578101"/>
                <a:gd name="connsiteY17" fmla="*/ 451199 h 888872"/>
                <a:gd name="connsiteX18" fmla="*/ 1575721 w 1578101"/>
                <a:gd name="connsiteY18" fmla="*/ 451199 h 888872"/>
                <a:gd name="connsiteX19" fmla="*/ 1578102 w 1578101"/>
                <a:gd name="connsiteY19" fmla="*/ 729996 h 888872"/>
                <a:gd name="connsiteX20" fmla="*/ 1496282 w 1578101"/>
                <a:gd name="connsiteY20" fmla="*/ 729996 h 888872"/>
                <a:gd name="connsiteX21" fmla="*/ 1423797 w 1578101"/>
                <a:gd name="connsiteY21" fmla="*/ 797624 h 888872"/>
                <a:gd name="connsiteX22" fmla="*/ 1423702 w 1578101"/>
                <a:gd name="connsiteY22" fmla="*/ 828389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8101" h="888872">
                  <a:moveTo>
                    <a:pt x="1423702" y="828389"/>
                  </a:moveTo>
                  <a:cubicBezTo>
                    <a:pt x="1423511" y="861632"/>
                    <a:pt x="1396460" y="888873"/>
                    <a:pt x="1363218" y="888873"/>
                  </a:cubicBezTo>
                  <a:lnTo>
                    <a:pt x="1012793" y="888873"/>
                  </a:lnTo>
                  <a:lnTo>
                    <a:pt x="797909" y="887063"/>
                  </a:lnTo>
                  <a:lnTo>
                    <a:pt x="797909" y="792004"/>
                  </a:lnTo>
                  <a:cubicBezTo>
                    <a:pt x="797909" y="753523"/>
                    <a:pt x="766381" y="721995"/>
                    <a:pt x="727900" y="721995"/>
                  </a:cubicBezTo>
                  <a:lnTo>
                    <a:pt x="398716" y="721995"/>
                  </a:lnTo>
                  <a:cubicBezTo>
                    <a:pt x="356425" y="721995"/>
                    <a:pt x="321373" y="689705"/>
                    <a:pt x="317945" y="647509"/>
                  </a:cubicBezTo>
                  <a:cubicBezTo>
                    <a:pt x="315087" y="611600"/>
                    <a:pt x="284797" y="583120"/>
                    <a:pt x="248126" y="583120"/>
                  </a:cubicBezTo>
                  <a:lnTo>
                    <a:pt x="132683" y="583120"/>
                  </a:lnTo>
                  <a:lnTo>
                    <a:pt x="83153" y="583120"/>
                  </a:lnTo>
                  <a:lnTo>
                    <a:pt x="0" y="583120"/>
                  </a:lnTo>
                  <a:lnTo>
                    <a:pt x="0" y="60484"/>
                  </a:lnTo>
                  <a:cubicBezTo>
                    <a:pt x="0" y="27242"/>
                    <a:pt x="27241" y="0"/>
                    <a:pt x="60484" y="0"/>
                  </a:cubicBezTo>
                  <a:lnTo>
                    <a:pt x="1420939" y="0"/>
                  </a:lnTo>
                  <a:lnTo>
                    <a:pt x="1420939" y="338328"/>
                  </a:lnTo>
                  <a:lnTo>
                    <a:pt x="1420939" y="390716"/>
                  </a:lnTo>
                  <a:cubicBezTo>
                    <a:pt x="1420939" y="423958"/>
                    <a:pt x="1448181" y="451199"/>
                    <a:pt x="1481423" y="451199"/>
                  </a:cubicBezTo>
                  <a:lnTo>
                    <a:pt x="1575721" y="451199"/>
                  </a:lnTo>
                  <a:lnTo>
                    <a:pt x="1578102" y="729996"/>
                  </a:lnTo>
                  <a:lnTo>
                    <a:pt x="1496282" y="729996"/>
                  </a:lnTo>
                  <a:cubicBezTo>
                    <a:pt x="1457801" y="729996"/>
                    <a:pt x="1423988" y="759047"/>
                    <a:pt x="1423797" y="797624"/>
                  </a:cubicBezTo>
                  <a:lnTo>
                    <a:pt x="1423702" y="828389"/>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2" name="Freeform: Shape 61">
              <a:extLst>
                <a:ext uri="{FF2B5EF4-FFF2-40B4-BE49-F238E27FC236}">
                  <a16:creationId xmlns:a16="http://schemas.microsoft.com/office/drawing/2014/main" id="{97E700EE-8996-4E37-AAEB-1EB990B7019B}"/>
                </a:ext>
              </a:extLst>
            </p:cNvPr>
            <p:cNvSpPr/>
            <p:nvPr/>
          </p:nvSpPr>
          <p:spPr>
            <a:xfrm>
              <a:off x="2589388" y="2358278"/>
              <a:ext cx="1112234" cy="1175003"/>
            </a:xfrm>
            <a:custGeom>
              <a:avLst/>
              <a:gdLst>
                <a:gd name="connsiteX0" fmla="*/ 162115 w 1112234"/>
                <a:gd name="connsiteY0" fmla="*/ 371475 h 1175003"/>
                <a:gd name="connsiteX1" fmla="*/ 162115 w 1112234"/>
                <a:gd name="connsiteY1" fmla="*/ 164402 h 1175003"/>
                <a:gd name="connsiteX2" fmla="*/ 219837 w 1112234"/>
                <a:gd name="connsiteY2" fmla="*/ 164116 h 1175003"/>
                <a:gd name="connsiteX3" fmla="*/ 246412 w 1112234"/>
                <a:gd name="connsiteY3" fmla="*/ 164116 h 1175003"/>
                <a:gd name="connsiteX4" fmla="*/ 322802 w 1112234"/>
                <a:gd name="connsiteY4" fmla="*/ 87725 h 1175003"/>
                <a:gd name="connsiteX5" fmla="*/ 322802 w 1112234"/>
                <a:gd name="connsiteY5" fmla="*/ 69723 h 1175003"/>
                <a:gd name="connsiteX6" fmla="*/ 279844 w 1112234"/>
                <a:gd name="connsiteY6" fmla="*/ 1143 h 1175003"/>
                <a:gd name="connsiteX7" fmla="*/ 876872 w 1112234"/>
                <a:gd name="connsiteY7" fmla="*/ 0 h 1175003"/>
                <a:gd name="connsiteX8" fmla="*/ 948309 w 1112234"/>
                <a:gd name="connsiteY8" fmla="*/ 69723 h 1175003"/>
                <a:gd name="connsiteX9" fmla="*/ 948309 w 1112234"/>
                <a:gd name="connsiteY9" fmla="*/ 87725 h 1175003"/>
                <a:gd name="connsiteX10" fmla="*/ 1024699 w 1112234"/>
                <a:gd name="connsiteY10" fmla="*/ 164116 h 1175003"/>
                <a:gd name="connsiteX11" fmla="*/ 1051274 w 1112234"/>
                <a:gd name="connsiteY11" fmla="*/ 164116 h 1175003"/>
                <a:gd name="connsiteX12" fmla="*/ 1112234 w 1112234"/>
                <a:gd name="connsiteY12" fmla="*/ 133636 h 1175003"/>
                <a:gd name="connsiteX13" fmla="*/ 1112234 w 1112234"/>
                <a:gd name="connsiteY13" fmla="*/ 584263 h 1175003"/>
                <a:gd name="connsiteX14" fmla="*/ 861346 w 1112234"/>
                <a:gd name="connsiteY14" fmla="*/ 584263 h 1175003"/>
                <a:gd name="connsiteX15" fmla="*/ 791337 w 1112234"/>
                <a:gd name="connsiteY15" fmla="*/ 654272 h 1175003"/>
                <a:gd name="connsiteX16" fmla="*/ 791337 w 1112234"/>
                <a:gd name="connsiteY16" fmla="*/ 678656 h 1175003"/>
                <a:gd name="connsiteX17" fmla="*/ 861346 w 1112234"/>
                <a:gd name="connsiteY17" fmla="*/ 748665 h 1175003"/>
                <a:gd name="connsiteX18" fmla="*/ 865441 w 1112234"/>
                <a:gd name="connsiteY18" fmla="*/ 748665 h 1175003"/>
                <a:gd name="connsiteX19" fmla="*/ 946213 w 1112234"/>
                <a:gd name="connsiteY19" fmla="*/ 823150 h 1175003"/>
                <a:gd name="connsiteX20" fmla="*/ 1016032 w 1112234"/>
                <a:gd name="connsiteY20" fmla="*/ 887539 h 1175003"/>
                <a:gd name="connsiteX21" fmla="*/ 1032796 w 1112234"/>
                <a:gd name="connsiteY21" fmla="*/ 887539 h 1175003"/>
                <a:gd name="connsiteX22" fmla="*/ 1112234 w 1112234"/>
                <a:gd name="connsiteY22" fmla="*/ 952786 h 1175003"/>
                <a:gd name="connsiteX23" fmla="*/ 1112234 w 1112234"/>
                <a:gd name="connsiteY23" fmla="*/ 1103948 h 1175003"/>
                <a:gd name="connsiteX24" fmla="*/ 1042225 w 1112234"/>
                <a:gd name="connsiteY24" fmla="*/ 1173956 h 1175003"/>
                <a:gd name="connsiteX25" fmla="*/ 743236 w 1112234"/>
                <a:gd name="connsiteY25" fmla="*/ 1173956 h 1175003"/>
                <a:gd name="connsiteX26" fmla="*/ 735330 w 1112234"/>
                <a:gd name="connsiteY26" fmla="*/ 1174337 h 1175003"/>
                <a:gd name="connsiteX27" fmla="*/ 720757 w 1112234"/>
                <a:gd name="connsiteY27" fmla="*/ 1175004 h 1175003"/>
                <a:gd name="connsiteX28" fmla="*/ 162782 w 1112234"/>
                <a:gd name="connsiteY28" fmla="*/ 1175004 h 1175003"/>
                <a:gd name="connsiteX29" fmla="*/ 162782 w 1112234"/>
                <a:gd name="connsiteY29" fmla="*/ 1111853 h 1175003"/>
                <a:gd name="connsiteX30" fmla="*/ 81820 w 1112234"/>
                <a:gd name="connsiteY30" fmla="*/ 1030891 h 1175003"/>
                <a:gd name="connsiteX31" fmla="*/ 70009 w 1112234"/>
                <a:gd name="connsiteY31" fmla="*/ 1030891 h 1175003"/>
                <a:gd name="connsiteX32" fmla="*/ 0 w 1112234"/>
                <a:gd name="connsiteY32" fmla="*/ 960882 h 1175003"/>
                <a:gd name="connsiteX33" fmla="*/ 0 w 1112234"/>
                <a:gd name="connsiteY33" fmla="*/ 522446 h 1175003"/>
                <a:gd name="connsiteX34" fmla="*/ 70009 w 1112234"/>
                <a:gd name="connsiteY34" fmla="*/ 452438 h 1175003"/>
                <a:gd name="connsiteX35" fmla="*/ 81153 w 1112234"/>
                <a:gd name="connsiteY35" fmla="*/ 452438 h 1175003"/>
                <a:gd name="connsiteX36" fmla="*/ 162115 w 1112234"/>
                <a:gd name="connsiteY36" fmla="*/ 371475 h 117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12234" h="1175003">
                  <a:moveTo>
                    <a:pt x="162115" y="371475"/>
                  </a:moveTo>
                  <a:lnTo>
                    <a:pt x="162115" y="164402"/>
                  </a:lnTo>
                  <a:lnTo>
                    <a:pt x="219837" y="164116"/>
                  </a:lnTo>
                  <a:lnTo>
                    <a:pt x="246412" y="164116"/>
                  </a:lnTo>
                  <a:cubicBezTo>
                    <a:pt x="288417" y="164116"/>
                    <a:pt x="322802" y="129730"/>
                    <a:pt x="322802" y="87725"/>
                  </a:cubicBezTo>
                  <a:lnTo>
                    <a:pt x="322802" y="69723"/>
                  </a:lnTo>
                  <a:cubicBezTo>
                    <a:pt x="322802" y="39719"/>
                    <a:pt x="305181" y="13621"/>
                    <a:pt x="279844" y="1143"/>
                  </a:cubicBezTo>
                  <a:cubicBezTo>
                    <a:pt x="462439" y="1143"/>
                    <a:pt x="695897" y="0"/>
                    <a:pt x="876872" y="0"/>
                  </a:cubicBezTo>
                  <a:cubicBezTo>
                    <a:pt x="939736" y="1524"/>
                    <a:pt x="948309" y="38767"/>
                    <a:pt x="948309" y="69723"/>
                  </a:cubicBezTo>
                  <a:lnTo>
                    <a:pt x="948309" y="87725"/>
                  </a:lnTo>
                  <a:cubicBezTo>
                    <a:pt x="948309" y="129730"/>
                    <a:pt x="982694" y="164116"/>
                    <a:pt x="1024699" y="164116"/>
                  </a:cubicBezTo>
                  <a:lnTo>
                    <a:pt x="1051274" y="164116"/>
                  </a:lnTo>
                  <a:cubicBezTo>
                    <a:pt x="1076134" y="164116"/>
                    <a:pt x="1098232" y="152114"/>
                    <a:pt x="1112234" y="133636"/>
                  </a:cubicBezTo>
                  <a:lnTo>
                    <a:pt x="1112234" y="584263"/>
                  </a:lnTo>
                  <a:lnTo>
                    <a:pt x="861346" y="584263"/>
                  </a:lnTo>
                  <a:cubicBezTo>
                    <a:pt x="822865" y="584263"/>
                    <a:pt x="791337" y="615791"/>
                    <a:pt x="791337" y="654272"/>
                  </a:cubicBezTo>
                  <a:lnTo>
                    <a:pt x="791337" y="678656"/>
                  </a:lnTo>
                  <a:cubicBezTo>
                    <a:pt x="791337" y="717137"/>
                    <a:pt x="822865" y="748665"/>
                    <a:pt x="861346" y="748665"/>
                  </a:cubicBezTo>
                  <a:lnTo>
                    <a:pt x="865441" y="748665"/>
                  </a:lnTo>
                  <a:cubicBezTo>
                    <a:pt x="907828" y="748665"/>
                    <a:pt x="942784" y="780955"/>
                    <a:pt x="946213" y="823150"/>
                  </a:cubicBezTo>
                  <a:cubicBezTo>
                    <a:pt x="949071" y="859060"/>
                    <a:pt x="979360" y="887539"/>
                    <a:pt x="1016032" y="887539"/>
                  </a:cubicBezTo>
                  <a:lnTo>
                    <a:pt x="1032796" y="887539"/>
                  </a:lnTo>
                  <a:cubicBezTo>
                    <a:pt x="1072039" y="887539"/>
                    <a:pt x="1104900" y="915638"/>
                    <a:pt x="1112234" y="952786"/>
                  </a:cubicBezTo>
                  <a:lnTo>
                    <a:pt x="1112234" y="1103948"/>
                  </a:lnTo>
                  <a:cubicBezTo>
                    <a:pt x="1112234" y="1142429"/>
                    <a:pt x="1080706" y="1173956"/>
                    <a:pt x="1042225" y="1173956"/>
                  </a:cubicBezTo>
                  <a:lnTo>
                    <a:pt x="743236" y="1173956"/>
                  </a:lnTo>
                  <a:cubicBezTo>
                    <a:pt x="740473" y="1173956"/>
                    <a:pt x="738092" y="1174052"/>
                    <a:pt x="735330" y="1174337"/>
                  </a:cubicBezTo>
                  <a:cubicBezTo>
                    <a:pt x="730567" y="1174814"/>
                    <a:pt x="725710" y="1175004"/>
                    <a:pt x="720757" y="1175004"/>
                  </a:cubicBezTo>
                  <a:lnTo>
                    <a:pt x="162782" y="1175004"/>
                  </a:lnTo>
                  <a:lnTo>
                    <a:pt x="162782" y="1111853"/>
                  </a:lnTo>
                  <a:cubicBezTo>
                    <a:pt x="162782" y="1067276"/>
                    <a:pt x="126397" y="1030891"/>
                    <a:pt x="81820" y="1030891"/>
                  </a:cubicBezTo>
                  <a:lnTo>
                    <a:pt x="70009" y="1030891"/>
                  </a:lnTo>
                  <a:cubicBezTo>
                    <a:pt x="31528" y="1030891"/>
                    <a:pt x="0" y="999363"/>
                    <a:pt x="0" y="960882"/>
                  </a:cubicBezTo>
                  <a:lnTo>
                    <a:pt x="0" y="522446"/>
                  </a:lnTo>
                  <a:cubicBezTo>
                    <a:pt x="0" y="483965"/>
                    <a:pt x="31528" y="452438"/>
                    <a:pt x="70009" y="452438"/>
                  </a:cubicBezTo>
                  <a:lnTo>
                    <a:pt x="81153" y="452438"/>
                  </a:lnTo>
                  <a:cubicBezTo>
                    <a:pt x="125730" y="452438"/>
                    <a:pt x="162115" y="416052"/>
                    <a:pt x="162115" y="371475"/>
                  </a:cubicBez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3" name="Freeform: Shape 62">
              <a:extLst>
                <a:ext uri="{FF2B5EF4-FFF2-40B4-BE49-F238E27FC236}">
                  <a16:creationId xmlns:a16="http://schemas.microsoft.com/office/drawing/2014/main" id="{6413D5FD-88A1-4E99-8BF3-01C6F0698E93}"/>
                </a:ext>
              </a:extLst>
            </p:cNvPr>
            <p:cNvSpPr/>
            <p:nvPr/>
          </p:nvSpPr>
          <p:spPr>
            <a:xfrm>
              <a:off x="2763124" y="1790874"/>
              <a:ext cx="304800" cy="536924"/>
            </a:xfrm>
            <a:custGeom>
              <a:avLst/>
              <a:gdLst>
                <a:gd name="connsiteX0" fmla="*/ 303657 w 304800"/>
                <a:gd name="connsiteY0" fmla="*/ 536639 h 536924"/>
                <a:gd name="connsiteX1" fmla="*/ 304800 w 304800"/>
                <a:gd name="connsiteY1" fmla="*/ 57626 h 536924"/>
                <a:gd name="connsiteX2" fmla="*/ 247174 w 304800"/>
                <a:gd name="connsiteY2" fmla="*/ 0 h 536924"/>
                <a:gd name="connsiteX3" fmla="*/ 227076 w 304800"/>
                <a:gd name="connsiteY3" fmla="*/ 0 h 536924"/>
                <a:gd name="connsiteX4" fmla="*/ 169450 w 304800"/>
                <a:gd name="connsiteY4" fmla="*/ 57626 h 536924"/>
                <a:gd name="connsiteX5" fmla="*/ 169450 w 304800"/>
                <a:gd name="connsiteY5" fmla="*/ 66866 h 536924"/>
                <a:gd name="connsiteX6" fmla="*/ 88487 w 304800"/>
                <a:gd name="connsiteY6" fmla="*/ 147828 h 536924"/>
                <a:gd name="connsiteX7" fmla="*/ 76390 w 304800"/>
                <a:gd name="connsiteY7" fmla="*/ 147828 h 536924"/>
                <a:gd name="connsiteX8" fmla="*/ 0 w 304800"/>
                <a:gd name="connsiteY8" fmla="*/ 224219 h 536924"/>
                <a:gd name="connsiteX9" fmla="*/ 0 w 304800"/>
                <a:gd name="connsiteY9" fmla="*/ 432340 h 536924"/>
                <a:gd name="connsiteX10" fmla="*/ 0 w 304800"/>
                <a:gd name="connsiteY10" fmla="*/ 434531 h 536924"/>
                <a:gd name="connsiteX11" fmla="*/ 0 w 304800"/>
                <a:gd name="connsiteY11" fmla="*/ 439579 h 536924"/>
                <a:gd name="connsiteX12" fmla="*/ 0 w 304800"/>
                <a:gd name="connsiteY12" fmla="*/ 441770 h 536924"/>
                <a:gd name="connsiteX13" fmla="*/ 0 w 304800"/>
                <a:gd name="connsiteY13" fmla="*/ 459772 h 536924"/>
                <a:gd name="connsiteX14" fmla="*/ 76390 w 304800"/>
                <a:gd name="connsiteY14" fmla="*/ 536162 h 536924"/>
                <a:gd name="connsiteX15" fmla="*/ 94107 w 304800"/>
                <a:gd name="connsiteY15" fmla="*/ 536162 h 536924"/>
                <a:gd name="connsiteX16" fmla="*/ 117824 w 304800"/>
                <a:gd name="connsiteY16" fmla="*/ 536924 h 536924"/>
                <a:gd name="connsiteX17" fmla="*/ 303657 w 304800"/>
                <a:gd name="connsiteY17" fmla="*/ 536639 h 53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4800" h="536924">
                  <a:moveTo>
                    <a:pt x="303657" y="536639"/>
                  </a:moveTo>
                  <a:lnTo>
                    <a:pt x="304800" y="57626"/>
                  </a:lnTo>
                  <a:cubicBezTo>
                    <a:pt x="304800" y="25908"/>
                    <a:pt x="278892" y="0"/>
                    <a:pt x="247174" y="0"/>
                  </a:cubicBezTo>
                  <a:lnTo>
                    <a:pt x="227076" y="0"/>
                  </a:lnTo>
                  <a:cubicBezTo>
                    <a:pt x="195358" y="0"/>
                    <a:pt x="169450" y="25908"/>
                    <a:pt x="169450" y="57626"/>
                  </a:cubicBezTo>
                  <a:lnTo>
                    <a:pt x="169450" y="66866"/>
                  </a:lnTo>
                  <a:cubicBezTo>
                    <a:pt x="169450" y="111443"/>
                    <a:pt x="133064" y="147828"/>
                    <a:pt x="88487" y="147828"/>
                  </a:cubicBezTo>
                  <a:lnTo>
                    <a:pt x="76390" y="147828"/>
                  </a:lnTo>
                  <a:cubicBezTo>
                    <a:pt x="34385" y="147828"/>
                    <a:pt x="0" y="182213"/>
                    <a:pt x="0" y="224219"/>
                  </a:cubicBezTo>
                  <a:lnTo>
                    <a:pt x="0" y="432340"/>
                  </a:lnTo>
                  <a:cubicBezTo>
                    <a:pt x="0" y="433102"/>
                    <a:pt x="0" y="433864"/>
                    <a:pt x="0" y="434531"/>
                  </a:cubicBezTo>
                  <a:cubicBezTo>
                    <a:pt x="95" y="436340"/>
                    <a:pt x="95" y="437864"/>
                    <a:pt x="0" y="439579"/>
                  </a:cubicBezTo>
                  <a:cubicBezTo>
                    <a:pt x="0" y="440341"/>
                    <a:pt x="0" y="441008"/>
                    <a:pt x="0" y="441770"/>
                  </a:cubicBezTo>
                  <a:lnTo>
                    <a:pt x="0" y="459772"/>
                  </a:lnTo>
                  <a:cubicBezTo>
                    <a:pt x="0" y="501777"/>
                    <a:pt x="34385" y="536162"/>
                    <a:pt x="76390" y="536162"/>
                  </a:cubicBezTo>
                  <a:lnTo>
                    <a:pt x="94107" y="536162"/>
                  </a:lnTo>
                  <a:cubicBezTo>
                    <a:pt x="102775" y="536162"/>
                    <a:pt x="108871" y="536924"/>
                    <a:pt x="117824" y="536924"/>
                  </a:cubicBezTo>
                  <a:cubicBezTo>
                    <a:pt x="176022" y="536924"/>
                    <a:pt x="238982" y="536829"/>
                    <a:pt x="303657" y="536639"/>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4" name="Freeform: Shape 63">
              <a:extLst>
                <a:ext uri="{FF2B5EF4-FFF2-40B4-BE49-F238E27FC236}">
                  <a16:creationId xmlns:a16="http://schemas.microsoft.com/office/drawing/2014/main" id="{D11FD7DF-3CC7-4E66-9DD8-A15D26C32876}"/>
                </a:ext>
              </a:extLst>
            </p:cNvPr>
            <p:cNvSpPr/>
            <p:nvPr/>
          </p:nvSpPr>
          <p:spPr>
            <a:xfrm>
              <a:off x="3109262" y="2015378"/>
              <a:ext cx="266318" cy="238580"/>
            </a:xfrm>
            <a:custGeom>
              <a:avLst/>
              <a:gdLst>
                <a:gd name="connsiteX0" fmla="*/ 208693 w 266318"/>
                <a:gd name="connsiteY0" fmla="*/ 71533 h 238580"/>
                <a:gd name="connsiteX1" fmla="*/ 188690 w 266318"/>
                <a:gd name="connsiteY1" fmla="*/ 71533 h 238580"/>
                <a:gd name="connsiteX2" fmla="*/ 183547 w 266318"/>
                <a:gd name="connsiteY2" fmla="*/ 71818 h 238580"/>
                <a:gd name="connsiteX3" fmla="*/ 183547 w 266318"/>
                <a:gd name="connsiteY3" fmla="*/ 15907 h 238580"/>
                <a:gd name="connsiteX4" fmla="*/ 148876 w 266318"/>
                <a:gd name="connsiteY4" fmla="*/ 286 h 238580"/>
                <a:gd name="connsiteX5" fmla="*/ 136779 w 266318"/>
                <a:gd name="connsiteY5" fmla="*/ 286 h 238580"/>
                <a:gd name="connsiteX6" fmla="*/ 46006 w 266318"/>
                <a:gd name="connsiteY6" fmla="*/ 0 h 238580"/>
                <a:gd name="connsiteX7" fmla="*/ 0 w 266318"/>
                <a:gd name="connsiteY7" fmla="*/ 46006 h 238580"/>
                <a:gd name="connsiteX8" fmla="*/ 0 w 266318"/>
                <a:gd name="connsiteY8" fmla="*/ 134969 h 238580"/>
                <a:gd name="connsiteX9" fmla="*/ 0 w 266318"/>
                <a:gd name="connsiteY9" fmla="*/ 174403 h 238580"/>
                <a:gd name="connsiteX10" fmla="*/ 0 w 266318"/>
                <a:gd name="connsiteY10" fmla="*/ 177451 h 238580"/>
                <a:gd name="connsiteX11" fmla="*/ 0 w 266318"/>
                <a:gd name="connsiteY11" fmla="*/ 178784 h 238580"/>
                <a:gd name="connsiteX12" fmla="*/ 0 w 266318"/>
                <a:gd name="connsiteY12" fmla="*/ 189643 h 238580"/>
                <a:gd name="connsiteX13" fmla="*/ 48768 w 266318"/>
                <a:gd name="connsiteY13" fmla="*/ 238411 h 238580"/>
                <a:gd name="connsiteX14" fmla="*/ 56674 w 266318"/>
                <a:gd name="connsiteY14" fmla="*/ 238411 h 238580"/>
                <a:gd name="connsiteX15" fmla="*/ 180213 w 266318"/>
                <a:gd name="connsiteY15" fmla="*/ 238411 h 238580"/>
                <a:gd name="connsiteX16" fmla="*/ 188690 w 266318"/>
                <a:gd name="connsiteY16" fmla="*/ 238411 h 238580"/>
                <a:gd name="connsiteX17" fmla="*/ 208693 w 266318"/>
                <a:gd name="connsiteY17" fmla="*/ 238411 h 238580"/>
                <a:gd name="connsiteX18" fmla="*/ 266319 w 266318"/>
                <a:gd name="connsiteY18" fmla="*/ 180784 h 238580"/>
                <a:gd name="connsiteX19" fmla="*/ 266319 w 266318"/>
                <a:gd name="connsiteY19" fmla="*/ 129159 h 238580"/>
                <a:gd name="connsiteX20" fmla="*/ 208693 w 266318"/>
                <a:gd name="connsiteY20" fmla="*/ 71533 h 23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6318" h="238580">
                  <a:moveTo>
                    <a:pt x="208693" y="71533"/>
                  </a:moveTo>
                  <a:lnTo>
                    <a:pt x="188690" y="71533"/>
                  </a:lnTo>
                  <a:cubicBezTo>
                    <a:pt x="186976" y="71533"/>
                    <a:pt x="185261" y="71628"/>
                    <a:pt x="183547" y="71818"/>
                  </a:cubicBezTo>
                  <a:lnTo>
                    <a:pt x="183547" y="15907"/>
                  </a:lnTo>
                  <a:cubicBezTo>
                    <a:pt x="183547" y="-3143"/>
                    <a:pt x="167926" y="286"/>
                    <a:pt x="148876" y="286"/>
                  </a:cubicBezTo>
                  <a:lnTo>
                    <a:pt x="136779" y="286"/>
                  </a:lnTo>
                  <a:cubicBezTo>
                    <a:pt x="117729" y="286"/>
                    <a:pt x="46006" y="0"/>
                    <a:pt x="46006" y="0"/>
                  </a:cubicBezTo>
                  <a:cubicBezTo>
                    <a:pt x="20669" y="0"/>
                    <a:pt x="0" y="20669"/>
                    <a:pt x="0" y="46006"/>
                  </a:cubicBezTo>
                  <a:lnTo>
                    <a:pt x="0" y="134969"/>
                  </a:lnTo>
                  <a:cubicBezTo>
                    <a:pt x="0" y="135446"/>
                    <a:pt x="0" y="173926"/>
                    <a:pt x="0" y="174403"/>
                  </a:cubicBezTo>
                  <a:cubicBezTo>
                    <a:pt x="0" y="175450"/>
                    <a:pt x="0" y="176403"/>
                    <a:pt x="0" y="177451"/>
                  </a:cubicBezTo>
                  <a:cubicBezTo>
                    <a:pt x="0" y="177927"/>
                    <a:pt x="0" y="178308"/>
                    <a:pt x="0" y="178784"/>
                  </a:cubicBezTo>
                  <a:lnTo>
                    <a:pt x="0" y="189643"/>
                  </a:lnTo>
                  <a:cubicBezTo>
                    <a:pt x="0" y="216503"/>
                    <a:pt x="22003" y="238411"/>
                    <a:pt x="48768" y="238411"/>
                  </a:cubicBezTo>
                  <a:lnTo>
                    <a:pt x="56674" y="238411"/>
                  </a:lnTo>
                  <a:cubicBezTo>
                    <a:pt x="61913" y="238411"/>
                    <a:pt x="142494" y="238506"/>
                    <a:pt x="180213" y="238411"/>
                  </a:cubicBezTo>
                  <a:cubicBezTo>
                    <a:pt x="182975" y="238792"/>
                    <a:pt x="185833" y="238411"/>
                    <a:pt x="188690" y="238411"/>
                  </a:cubicBezTo>
                  <a:lnTo>
                    <a:pt x="208693" y="238411"/>
                  </a:lnTo>
                  <a:cubicBezTo>
                    <a:pt x="240411" y="238411"/>
                    <a:pt x="266319" y="212503"/>
                    <a:pt x="266319" y="180784"/>
                  </a:cubicBezTo>
                  <a:lnTo>
                    <a:pt x="266319" y="129159"/>
                  </a:lnTo>
                  <a:cubicBezTo>
                    <a:pt x="266319" y="97441"/>
                    <a:pt x="240411" y="71533"/>
                    <a:pt x="208693" y="71533"/>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5" name="Freeform: Shape 64">
              <a:extLst>
                <a:ext uri="{FF2B5EF4-FFF2-40B4-BE49-F238E27FC236}">
                  <a16:creationId xmlns:a16="http://schemas.microsoft.com/office/drawing/2014/main" id="{5533A543-785C-48BD-ADF0-7CBB79F446CD}"/>
                </a:ext>
              </a:extLst>
            </p:cNvPr>
            <p:cNvSpPr/>
            <p:nvPr/>
          </p:nvSpPr>
          <p:spPr>
            <a:xfrm>
              <a:off x="2926191" y="4271089"/>
              <a:ext cx="135255" cy="274415"/>
            </a:xfrm>
            <a:custGeom>
              <a:avLst/>
              <a:gdLst>
                <a:gd name="connsiteX0" fmla="*/ 57626 w 135255"/>
                <a:gd name="connsiteY0" fmla="*/ 274415 h 274415"/>
                <a:gd name="connsiteX1" fmla="*/ 77629 w 135255"/>
                <a:gd name="connsiteY1" fmla="*/ 274415 h 274415"/>
                <a:gd name="connsiteX2" fmla="*/ 135255 w 135255"/>
                <a:gd name="connsiteY2" fmla="*/ 216789 h 274415"/>
                <a:gd name="connsiteX3" fmla="*/ 135255 w 135255"/>
                <a:gd name="connsiteY3" fmla="*/ 57626 h 274415"/>
                <a:gd name="connsiteX4" fmla="*/ 77629 w 135255"/>
                <a:gd name="connsiteY4" fmla="*/ 0 h 274415"/>
                <a:gd name="connsiteX5" fmla="*/ 57626 w 135255"/>
                <a:gd name="connsiteY5" fmla="*/ 0 h 274415"/>
                <a:gd name="connsiteX6" fmla="*/ 0 w 135255"/>
                <a:gd name="connsiteY6" fmla="*/ 57626 h 274415"/>
                <a:gd name="connsiteX7" fmla="*/ 0 w 135255"/>
                <a:gd name="connsiteY7" fmla="*/ 216789 h 274415"/>
                <a:gd name="connsiteX8" fmla="*/ 57626 w 135255"/>
                <a:gd name="connsiteY8" fmla="*/ 274415 h 274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255" h="274415">
                  <a:moveTo>
                    <a:pt x="57626" y="274415"/>
                  </a:moveTo>
                  <a:lnTo>
                    <a:pt x="77629" y="274415"/>
                  </a:lnTo>
                  <a:cubicBezTo>
                    <a:pt x="109347" y="274415"/>
                    <a:pt x="135255" y="248507"/>
                    <a:pt x="135255" y="216789"/>
                  </a:cubicBezTo>
                  <a:lnTo>
                    <a:pt x="135255" y="57626"/>
                  </a:lnTo>
                  <a:cubicBezTo>
                    <a:pt x="135255" y="25908"/>
                    <a:pt x="109347" y="0"/>
                    <a:pt x="77629" y="0"/>
                  </a:cubicBezTo>
                  <a:lnTo>
                    <a:pt x="57626" y="0"/>
                  </a:lnTo>
                  <a:cubicBezTo>
                    <a:pt x="25908" y="0"/>
                    <a:pt x="0" y="25908"/>
                    <a:pt x="0" y="57626"/>
                  </a:cubicBezTo>
                  <a:lnTo>
                    <a:pt x="0" y="216789"/>
                  </a:lnTo>
                  <a:cubicBezTo>
                    <a:pt x="0" y="248412"/>
                    <a:pt x="25908" y="274415"/>
                    <a:pt x="57626" y="274415"/>
                  </a:cubicBez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6" name="Freeform: Shape 65">
              <a:extLst>
                <a:ext uri="{FF2B5EF4-FFF2-40B4-BE49-F238E27FC236}">
                  <a16:creationId xmlns:a16="http://schemas.microsoft.com/office/drawing/2014/main" id="{DF251ECA-FFEA-4F2C-9464-2E5641CE9989}"/>
                </a:ext>
              </a:extLst>
            </p:cNvPr>
            <p:cNvSpPr/>
            <p:nvPr/>
          </p:nvSpPr>
          <p:spPr>
            <a:xfrm>
              <a:off x="2129520" y="2520773"/>
              <a:ext cx="621982" cy="435008"/>
            </a:xfrm>
            <a:custGeom>
              <a:avLst/>
              <a:gdLst>
                <a:gd name="connsiteX0" fmla="*/ 331280 w 621982"/>
                <a:gd name="connsiteY0" fmla="*/ 2 h 435008"/>
                <a:gd name="connsiteX1" fmla="*/ 247841 w 621982"/>
                <a:gd name="connsiteY1" fmla="*/ 83441 h 435008"/>
                <a:gd name="connsiteX2" fmla="*/ 247841 w 621982"/>
                <a:gd name="connsiteY2" fmla="*/ 146592 h 435008"/>
                <a:gd name="connsiteX3" fmla="*/ 83439 w 621982"/>
                <a:gd name="connsiteY3" fmla="*/ 146592 h 435008"/>
                <a:gd name="connsiteX4" fmla="*/ 0 w 621982"/>
                <a:gd name="connsiteY4" fmla="*/ 230030 h 435008"/>
                <a:gd name="connsiteX5" fmla="*/ 0 w 621982"/>
                <a:gd name="connsiteY5" fmla="*/ 283751 h 435008"/>
                <a:gd name="connsiteX6" fmla="*/ 232410 w 621982"/>
                <a:gd name="connsiteY6" fmla="*/ 283751 h 435008"/>
                <a:gd name="connsiteX7" fmla="*/ 315849 w 621982"/>
                <a:gd name="connsiteY7" fmla="*/ 367190 h 435008"/>
                <a:gd name="connsiteX8" fmla="*/ 393001 w 621982"/>
                <a:gd name="connsiteY8" fmla="*/ 435009 h 435008"/>
                <a:gd name="connsiteX9" fmla="*/ 459867 w 621982"/>
                <a:gd name="connsiteY9" fmla="*/ 434437 h 435008"/>
                <a:gd name="connsiteX10" fmla="*/ 459867 w 621982"/>
                <a:gd name="connsiteY10" fmla="*/ 360142 h 435008"/>
                <a:gd name="connsiteX11" fmla="*/ 529876 w 621982"/>
                <a:gd name="connsiteY11" fmla="*/ 290133 h 435008"/>
                <a:gd name="connsiteX12" fmla="*/ 541020 w 621982"/>
                <a:gd name="connsiteY12" fmla="*/ 290133 h 435008"/>
                <a:gd name="connsiteX13" fmla="*/ 621983 w 621982"/>
                <a:gd name="connsiteY13" fmla="*/ 209171 h 435008"/>
                <a:gd name="connsiteX14" fmla="*/ 621983 w 621982"/>
                <a:gd name="connsiteY14" fmla="*/ 2097 h 435008"/>
                <a:gd name="connsiteX15" fmla="*/ 331280 w 621982"/>
                <a:gd name="connsiteY15" fmla="*/ 2 h 43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1982" h="435008">
                  <a:moveTo>
                    <a:pt x="331280" y="2"/>
                  </a:moveTo>
                  <a:cubicBezTo>
                    <a:pt x="285369" y="-284"/>
                    <a:pt x="247841" y="37530"/>
                    <a:pt x="247841" y="83441"/>
                  </a:cubicBezTo>
                  <a:lnTo>
                    <a:pt x="247841" y="146592"/>
                  </a:lnTo>
                  <a:lnTo>
                    <a:pt x="83439" y="146592"/>
                  </a:lnTo>
                  <a:cubicBezTo>
                    <a:pt x="37529" y="146592"/>
                    <a:pt x="0" y="184120"/>
                    <a:pt x="0" y="230030"/>
                  </a:cubicBezTo>
                  <a:lnTo>
                    <a:pt x="0" y="283751"/>
                  </a:lnTo>
                  <a:lnTo>
                    <a:pt x="232410" y="283751"/>
                  </a:lnTo>
                  <a:cubicBezTo>
                    <a:pt x="278321" y="283751"/>
                    <a:pt x="315849" y="321280"/>
                    <a:pt x="315849" y="367190"/>
                  </a:cubicBezTo>
                  <a:cubicBezTo>
                    <a:pt x="312706" y="406052"/>
                    <a:pt x="339947" y="427103"/>
                    <a:pt x="393001" y="435009"/>
                  </a:cubicBezTo>
                  <a:lnTo>
                    <a:pt x="459867" y="434437"/>
                  </a:lnTo>
                  <a:lnTo>
                    <a:pt x="459867" y="360142"/>
                  </a:lnTo>
                  <a:cubicBezTo>
                    <a:pt x="459867" y="321661"/>
                    <a:pt x="491395" y="290133"/>
                    <a:pt x="529876" y="290133"/>
                  </a:cubicBezTo>
                  <a:lnTo>
                    <a:pt x="541020" y="290133"/>
                  </a:lnTo>
                  <a:cubicBezTo>
                    <a:pt x="585597" y="290133"/>
                    <a:pt x="621983" y="253748"/>
                    <a:pt x="621983" y="209171"/>
                  </a:cubicBezTo>
                  <a:lnTo>
                    <a:pt x="621983" y="2097"/>
                  </a:lnTo>
                  <a:lnTo>
                    <a:pt x="331280" y="2"/>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7" name="Freeform: Shape 66">
              <a:extLst>
                <a:ext uri="{FF2B5EF4-FFF2-40B4-BE49-F238E27FC236}">
                  <a16:creationId xmlns:a16="http://schemas.microsoft.com/office/drawing/2014/main" id="{18B987F5-EBC0-43E8-B606-0AC7F7AE8A40}"/>
                </a:ext>
              </a:extLst>
            </p:cNvPr>
            <p:cNvSpPr/>
            <p:nvPr/>
          </p:nvSpPr>
          <p:spPr>
            <a:xfrm>
              <a:off x="1962262" y="2804429"/>
              <a:ext cx="627126" cy="447484"/>
            </a:xfrm>
            <a:custGeom>
              <a:avLst/>
              <a:gdLst>
                <a:gd name="connsiteX0" fmla="*/ 627126 w 627126"/>
                <a:gd name="connsiteY0" fmla="*/ 447485 h 447484"/>
                <a:gd name="connsiteX1" fmla="*/ 627126 w 627126"/>
                <a:gd name="connsiteY1" fmla="*/ 150686 h 447484"/>
                <a:gd name="connsiteX2" fmla="*/ 560260 w 627126"/>
                <a:gd name="connsiteY2" fmla="*/ 151257 h 447484"/>
                <a:gd name="connsiteX3" fmla="*/ 483108 w 627126"/>
                <a:gd name="connsiteY3" fmla="*/ 83439 h 447484"/>
                <a:gd name="connsiteX4" fmla="*/ 399669 w 627126"/>
                <a:gd name="connsiteY4" fmla="*/ 0 h 447484"/>
                <a:gd name="connsiteX5" fmla="*/ 168212 w 627126"/>
                <a:gd name="connsiteY5" fmla="*/ 0 h 447484"/>
                <a:gd name="connsiteX6" fmla="*/ 168212 w 627126"/>
                <a:gd name="connsiteY6" fmla="*/ 69437 h 447484"/>
                <a:gd name="connsiteX7" fmla="*/ 84106 w 627126"/>
                <a:gd name="connsiteY7" fmla="*/ 158401 h 447484"/>
                <a:gd name="connsiteX8" fmla="*/ 0 w 627126"/>
                <a:gd name="connsiteY8" fmla="*/ 158401 h 447484"/>
                <a:gd name="connsiteX9" fmla="*/ 381 w 627126"/>
                <a:gd name="connsiteY9" fmla="*/ 212788 h 447484"/>
                <a:gd name="connsiteX10" fmla="*/ 83820 w 627126"/>
                <a:gd name="connsiteY10" fmla="*/ 296228 h 447484"/>
                <a:gd name="connsiteX11" fmla="*/ 225457 w 627126"/>
                <a:gd name="connsiteY11" fmla="*/ 296228 h 447484"/>
                <a:gd name="connsiteX12" fmla="*/ 318421 w 627126"/>
                <a:gd name="connsiteY12" fmla="*/ 364046 h 447484"/>
                <a:gd name="connsiteX13" fmla="*/ 401860 w 627126"/>
                <a:gd name="connsiteY13" fmla="*/ 447485 h 447484"/>
                <a:gd name="connsiteX14" fmla="*/ 627126 w 627126"/>
                <a:gd name="connsiteY14" fmla="*/ 447485 h 447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7126" h="447484">
                  <a:moveTo>
                    <a:pt x="627126" y="447485"/>
                  </a:moveTo>
                  <a:lnTo>
                    <a:pt x="627126" y="150686"/>
                  </a:lnTo>
                  <a:lnTo>
                    <a:pt x="560260" y="151257"/>
                  </a:lnTo>
                  <a:cubicBezTo>
                    <a:pt x="507301" y="143351"/>
                    <a:pt x="479965" y="122301"/>
                    <a:pt x="483108" y="83439"/>
                  </a:cubicBezTo>
                  <a:cubicBezTo>
                    <a:pt x="483108" y="37529"/>
                    <a:pt x="445580" y="0"/>
                    <a:pt x="399669" y="0"/>
                  </a:cubicBezTo>
                  <a:lnTo>
                    <a:pt x="168212" y="0"/>
                  </a:lnTo>
                  <a:lnTo>
                    <a:pt x="168212" y="69437"/>
                  </a:lnTo>
                  <a:cubicBezTo>
                    <a:pt x="168212" y="115348"/>
                    <a:pt x="130016" y="158401"/>
                    <a:pt x="84106" y="158401"/>
                  </a:cubicBezTo>
                  <a:lnTo>
                    <a:pt x="0" y="158401"/>
                  </a:lnTo>
                  <a:lnTo>
                    <a:pt x="381" y="212788"/>
                  </a:lnTo>
                  <a:cubicBezTo>
                    <a:pt x="667" y="258699"/>
                    <a:pt x="37909" y="296228"/>
                    <a:pt x="83820" y="296228"/>
                  </a:cubicBezTo>
                  <a:lnTo>
                    <a:pt x="225457" y="296228"/>
                  </a:lnTo>
                  <a:cubicBezTo>
                    <a:pt x="307753" y="293180"/>
                    <a:pt x="320326" y="324993"/>
                    <a:pt x="318421" y="364046"/>
                  </a:cubicBezTo>
                  <a:cubicBezTo>
                    <a:pt x="318421" y="409956"/>
                    <a:pt x="355949" y="447485"/>
                    <a:pt x="401860" y="447485"/>
                  </a:cubicBezTo>
                  <a:lnTo>
                    <a:pt x="627126" y="447485"/>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8" name="Freeform: Shape 67">
              <a:extLst>
                <a:ext uri="{FF2B5EF4-FFF2-40B4-BE49-F238E27FC236}">
                  <a16:creationId xmlns:a16="http://schemas.microsoft.com/office/drawing/2014/main" id="{4BAD3166-2690-4E5E-BEB1-1C4DA794B9C2}"/>
                </a:ext>
              </a:extLst>
            </p:cNvPr>
            <p:cNvSpPr/>
            <p:nvPr/>
          </p:nvSpPr>
          <p:spPr>
            <a:xfrm>
              <a:off x="2437369" y="3095990"/>
              <a:ext cx="152019" cy="156019"/>
            </a:xfrm>
            <a:custGeom>
              <a:avLst/>
              <a:gdLst>
                <a:gd name="connsiteX0" fmla="*/ 152019 w 152019"/>
                <a:gd name="connsiteY0" fmla="*/ 0 h 156019"/>
                <a:gd name="connsiteX1" fmla="*/ 57626 w 152019"/>
                <a:gd name="connsiteY1" fmla="*/ 0 h 156019"/>
                <a:gd name="connsiteX2" fmla="*/ 0 w 152019"/>
                <a:gd name="connsiteY2" fmla="*/ 57626 h 156019"/>
                <a:gd name="connsiteX3" fmla="*/ 0 w 152019"/>
                <a:gd name="connsiteY3" fmla="*/ 156019 h 156019"/>
                <a:gd name="connsiteX4" fmla="*/ 152019 w 152019"/>
                <a:gd name="connsiteY4" fmla="*/ 156019 h 156019"/>
                <a:gd name="connsiteX5" fmla="*/ 152019 w 152019"/>
                <a:gd name="connsiteY5" fmla="*/ 0 h 15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019" h="156019">
                  <a:moveTo>
                    <a:pt x="152019" y="0"/>
                  </a:moveTo>
                  <a:lnTo>
                    <a:pt x="57626" y="0"/>
                  </a:lnTo>
                  <a:cubicBezTo>
                    <a:pt x="25908" y="0"/>
                    <a:pt x="0" y="25908"/>
                    <a:pt x="0" y="57626"/>
                  </a:cubicBezTo>
                  <a:lnTo>
                    <a:pt x="0" y="156019"/>
                  </a:lnTo>
                  <a:lnTo>
                    <a:pt x="152019" y="156019"/>
                  </a:lnTo>
                  <a:lnTo>
                    <a:pt x="152019" y="0"/>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9" name="Freeform: Shape 68">
              <a:extLst>
                <a:ext uri="{FF2B5EF4-FFF2-40B4-BE49-F238E27FC236}">
                  <a16:creationId xmlns:a16="http://schemas.microsoft.com/office/drawing/2014/main" id="{3F5D6D0C-AA48-4000-8CF4-536B6532A88B}"/>
                </a:ext>
              </a:extLst>
            </p:cNvPr>
            <p:cNvSpPr/>
            <p:nvPr/>
          </p:nvSpPr>
          <p:spPr>
            <a:xfrm>
              <a:off x="866029" y="2961973"/>
              <a:ext cx="1885569" cy="1438655"/>
            </a:xfrm>
            <a:custGeom>
              <a:avLst/>
              <a:gdLst>
                <a:gd name="connsiteX0" fmla="*/ 945452 w 1885569"/>
                <a:gd name="connsiteY0" fmla="*/ 114776 h 1438655"/>
                <a:gd name="connsiteX1" fmla="*/ 945452 w 1885569"/>
                <a:gd name="connsiteY1" fmla="*/ 205835 h 1438655"/>
                <a:gd name="connsiteX2" fmla="*/ 864489 w 1885569"/>
                <a:gd name="connsiteY2" fmla="*/ 286798 h 1438655"/>
                <a:gd name="connsiteX3" fmla="*/ 558165 w 1885569"/>
                <a:gd name="connsiteY3" fmla="*/ 286798 h 1438655"/>
                <a:gd name="connsiteX4" fmla="*/ 475393 w 1885569"/>
                <a:gd name="connsiteY4" fmla="*/ 359759 h 1438655"/>
                <a:gd name="connsiteX5" fmla="*/ 395002 w 1885569"/>
                <a:gd name="connsiteY5" fmla="*/ 430530 h 1438655"/>
                <a:gd name="connsiteX6" fmla="*/ 57626 w 1885569"/>
                <a:gd name="connsiteY6" fmla="*/ 430530 h 1438655"/>
                <a:gd name="connsiteX7" fmla="*/ 0 w 1885569"/>
                <a:gd name="connsiteY7" fmla="*/ 488156 h 1438655"/>
                <a:gd name="connsiteX8" fmla="*/ 0 w 1885569"/>
                <a:gd name="connsiteY8" fmla="*/ 508159 h 1438655"/>
                <a:gd name="connsiteX9" fmla="*/ 57626 w 1885569"/>
                <a:gd name="connsiteY9" fmla="*/ 565785 h 1438655"/>
                <a:gd name="connsiteX10" fmla="*/ 222885 w 1885569"/>
                <a:gd name="connsiteY10" fmla="*/ 565785 h 1438655"/>
                <a:gd name="connsiteX11" fmla="*/ 303848 w 1885569"/>
                <a:gd name="connsiteY11" fmla="*/ 645890 h 1438655"/>
                <a:gd name="connsiteX12" fmla="*/ 361474 w 1885569"/>
                <a:gd name="connsiteY12" fmla="*/ 702850 h 1438655"/>
                <a:gd name="connsiteX13" fmla="*/ 550736 w 1885569"/>
                <a:gd name="connsiteY13" fmla="*/ 702850 h 1438655"/>
                <a:gd name="connsiteX14" fmla="*/ 631698 w 1885569"/>
                <a:gd name="connsiteY14" fmla="*/ 783812 h 1438655"/>
                <a:gd name="connsiteX15" fmla="*/ 631698 w 1885569"/>
                <a:gd name="connsiteY15" fmla="*/ 924687 h 1438655"/>
                <a:gd name="connsiteX16" fmla="*/ 550736 w 1885569"/>
                <a:gd name="connsiteY16" fmla="*/ 1005649 h 1438655"/>
                <a:gd name="connsiteX17" fmla="*/ 536257 w 1885569"/>
                <a:gd name="connsiteY17" fmla="*/ 1005649 h 1438655"/>
                <a:gd name="connsiteX18" fmla="*/ 478631 w 1885569"/>
                <a:gd name="connsiteY18" fmla="*/ 1063276 h 1438655"/>
                <a:gd name="connsiteX19" fmla="*/ 478631 w 1885569"/>
                <a:gd name="connsiteY19" fmla="*/ 1220914 h 1438655"/>
                <a:gd name="connsiteX20" fmla="*/ 397669 w 1885569"/>
                <a:gd name="connsiteY20" fmla="*/ 1301877 h 1438655"/>
                <a:gd name="connsiteX21" fmla="*/ 883634 w 1885569"/>
                <a:gd name="connsiteY21" fmla="*/ 1301877 h 1438655"/>
                <a:gd name="connsiteX22" fmla="*/ 941261 w 1885569"/>
                <a:gd name="connsiteY22" fmla="*/ 1359503 h 1438655"/>
                <a:gd name="connsiteX23" fmla="*/ 941261 w 1885569"/>
                <a:gd name="connsiteY23" fmla="*/ 1380363 h 1438655"/>
                <a:gd name="connsiteX24" fmla="*/ 941546 w 1885569"/>
                <a:gd name="connsiteY24" fmla="*/ 1380363 h 1438655"/>
                <a:gd name="connsiteX25" fmla="*/ 941546 w 1885569"/>
                <a:gd name="connsiteY25" fmla="*/ 1381030 h 1438655"/>
                <a:gd name="connsiteX26" fmla="*/ 999173 w 1885569"/>
                <a:gd name="connsiteY26" fmla="*/ 1438656 h 1438655"/>
                <a:gd name="connsiteX27" fmla="*/ 1261110 w 1885569"/>
                <a:gd name="connsiteY27" fmla="*/ 1438656 h 1438655"/>
                <a:gd name="connsiteX28" fmla="*/ 1261110 w 1885569"/>
                <a:gd name="connsiteY28" fmla="*/ 1362647 h 1438655"/>
                <a:gd name="connsiteX29" fmla="*/ 1318736 w 1885569"/>
                <a:gd name="connsiteY29" fmla="*/ 1305020 h 1438655"/>
                <a:gd name="connsiteX30" fmla="*/ 1765459 w 1885569"/>
                <a:gd name="connsiteY30" fmla="*/ 1305020 h 1438655"/>
                <a:gd name="connsiteX31" fmla="*/ 1785557 w 1885569"/>
                <a:gd name="connsiteY31" fmla="*/ 1304544 h 1438655"/>
                <a:gd name="connsiteX32" fmla="*/ 1827181 w 1885569"/>
                <a:gd name="connsiteY32" fmla="*/ 1303115 h 1438655"/>
                <a:gd name="connsiteX33" fmla="*/ 1884807 w 1885569"/>
                <a:gd name="connsiteY33" fmla="*/ 1245489 h 1438655"/>
                <a:gd name="connsiteX34" fmla="*/ 1885093 w 1885569"/>
                <a:gd name="connsiteY34" fmla="*/ 865251 h 1438655"/>
                <a:gd name="connsiteX35" fmla="*/ 1789367 w 1885569"/>
                <a:gd name="connsiteY35" fmla="*/ 865251 h 1438655"/>
                <a:gd name="connsiteX36" fmla="*/ 1731740 w 1885569"/>
                <a:gd name="connsiteY36" fmla="*/ 807625 h 1438655"/>
                <a:gd name="connsiteX37" fmla="*/ 1731740 w 1885569"/>
                <a:gd name="connsiteY37" fmla="*/ 629983 h 1438655"/>
                <a:gd name="connsiteX38" fmla="*/ 1789367 w 1885569"/>
                <a:gd name="connsiteY38" fmla="*/ 572357 h 1438655"/>
                <a:gd name="connsiteX39" fmla="*/ 1885474 w 1885569"/>
                <a:gd name="connsiteY39" fmla="*/ 572357 h 1438655"/>
                <a:gd name="connsiteX40" fmla="*/ 1885569 w 1885569"/>
                <a:gd name="connsiteY40" fmla="*/ 495967 h 1438655"/>
                <a:gd name="connsiteX41" fmla="*/ 1805464 w 1885569"/>
                <a:gd name="connsiteY41" fmla="*/ 427101 h 1438655"/>
                <a:gd name="connsiteX42" fmla="*/ 1793653 w 1885569"/>
                <a:gd name="connsiteY42" fmla="*/ 427101 h 1438655"/>
                <a:gd name="connsiteX43" fmla="*/ 1723644 w 1885569"/>
                <a:gd name="connsiteY43" fmla="*/ 357092 h 1438655"/>
                <a:gd name="connsiteX44" fmla="*/ 1723644 w 1885569"/>
                <a:gd name="connsiteY44" fmla="*/ 289750 h 1438655"/>
                <a:gd name="connsiteX45" fmla="*/ 1498378 w 1885569"/>
                <a:gd name="connsiteY45" fmla="*/ 289750 h 1438655"/>
                <a:gd name="connsiteX46" fmla="*/ 1417225 w 1885569"/>
                <a:gd name="connsiteY46" fmla="*/ 225742 h 1438655"/>
                <a:gd name="connsiteX47" fmla="*/ 1415034 w 1885569"/>
                <a:gd name="connsiteY47" fmla="*/ 204025 h 1438655"/>
                <a:gd name="connsiteX48" fmla="*/ 1323308 w 1885569"/>
                <a:gd name="connsiteY48" fmla="*/ 138398 h 1438655"/>
                <a:gd name="connsiteX49" fmla="*/ 1320641 w 1885569"/>
                <a:gd name="connsiteY49" fmla="*/ 138398 h 1438655"/>
                <a:gd name="connsiteX50" fmla="*/ 1180338 w 1885569"/>
                <a:gd name="connsiteY50" fmla="*/ 138398 h 1438655"/>
                <a:gd name="connsiteX51" fmla="*/ 1121950 w 1885569"/>
                <a:gd name="connsiteY51" fmla="*/ 114490 h 1438655"/>
                <a:gd name="connsiteX52" fmla="*/ 1121950 w 1885569"/>
                <a:gd name="connsiteY52" fmla="*/ 114490 h 1438655"/>
                <a:gd name="connsiteX53" fmla="*/ 1115092 w 1885569"/>
                <a:gd name="connsiteY53" fmla="*/ 106966 h 1438655"/>
                <a:gd name="connsiteX54" fmla="*/ 1114616 w 1885569"/>
                <a:gd name="connsiteY54" fmla="*/ 106299 h 1438655"/>
                <a:gd name="connsiteX55" fmla="*/ 1114520 w 1885569"/>
                <a:gd name="connsiteY55" fmla="*/ 106204 h 1438655"/>
                <a:gd name="connsiteX56" fmla="*/ 1114425 w 1885569"/>
                <a:gd name="connsiteY56" fmla="*/ 106108 h 1438655"/>
                <a:gd name="connsiteX57" fmla="*/ 1109853 w 1885569"/>
                <a:gd name="connsiteY57" fmla="*/ 99631 h 1438655"/>
                <a:gd name="connsiteX58" fmla="*/ 1109853 w 1885569"/>
                <a:gd name="connsiteY58" fmla="*/ 99631 h 1438655"/>
                <a:gd name="connsiteX59" fmla="*/ 1108805 w 1885569"/>
                <a:gd name="connsiteY59" fmla="*/ 97917 h 1438655"/>
                <a:gd name="connsiteX60" fmla="*/ 1108805 w 1885569"/>
                <a:gd name="connsiteY60" fmla="*/ 97822 h 1438655"/>
                <a:gd name="connsiteX61" fmla="*/ 1108424 w 1885569"/>
                <a:gd name="connsiteY61" fmla="*/ 97155 h 1438655"/>
                <a:gd name="connsiteX62" fmla="*/ 1108329 w 1885569"/>
                <a:gd name="connsiteY62" fmla="*/ 96964 h 1438655"/>
                <a:gd name="connsiteX63" fmla="*/ 1107853 w 1885569"/>
                <a:gd name="connsiteY63" fmla="*/ 96107 h 1438655"/>
                <a:gd name="connsiteX64" fmla="*/ 1107853 w 1885569"/>
                <a:gd name="connsiteY64" fmla="*/ 96107 h 1438655"/>
                <a:gd name="connsiteX65" fmla="*/ 1107377 w 1885569"/>
                <a:gd name="connsiteY65" fmla="*/ 95250 h 1438655"/>
                <a:gd name="connsiteX66" fmla="*/ 1107377 w 1885569"/>
                <a:gd name="connsiteY66" fmla="*/ 95250 h 1438655"/>
                <a:gd name="connsiteX67" fmla="*/ 1106996 w 1885569"/>
                <a:gd name="connsiteY67" fmla="*/ 94488 h 1438655"/>
                <a:gd name="connsiteX68" fmla="*/ 1106900 w 1885569"/>
                <a:gd name="connsiteY68" fmla="*/ 94393 h 1438655"/>
                <a:gd name="connsiteX69" fmla="*/ 1106424 w 1885569"/>
                <a:gd name="connsiteY69" fmla="*/ 93536 h 1438655"/>
                <a:gd name="connsiteX70" fmla="*/ 1106424 w 1885569"/>
                <a:gd name="connsiteY70" fmla="*/ 93440 h 1438655"/>
                <a:gd name="connsiteX71" fmla="*/ 1106329 w 1885569"/>
                <a:gd name="connsiteY71" fmla="*/ 93154 h 1438655"/>
                <a:gd name="connsiteX72" fmla="*/ 1105948 w 1885569"/>
                <a:gd name="connsiteY72" fmla="*/ 92392 h 1438655"/>
                <a:gd name="connsiteX73" fmla="*/ 1105567 w 1885569"/>
                <a:gd name="connsiteY73" fmla="*/ 91630 h 1438655"/>
                <a:gd name="connsiteX74" fmla="*/ 1105091 w 1885569"/>
                <a:gd name="connsiteY74" fmla="*/ 90678 h 1438655"/>
                <a:gd name="connsiteX75" fmla="*/ 1104995 w 1885569"/>
                <a:gd name="connsiteY75" fmla="*/ 90583 h 1438655"/>
                <a:gd name="connsiteX76" fmla="*/ 1104614 w 1885569"/>
                <a:gd name="connsiteY76" fmla="*/ 89821 h 1438655"/>
                <a:gd name="connsiteX77" fmla="*/ 1104614 w 1885569"/>
                <a:gd name="connsiteY77" fmla="*/ 89821 h 1438655"/>
                <a:gd name="connsiteX78" fmla="*/ 1104233 w 1885569"/>
                <a:gd name="connsiteY78" fmla="*/ 88963 h 1438655"/>
                <a:gd name="connsiteX79" fmla="*/ 1104233 w 1885569"/>
                <a:gd name="connsiteY79" fmla="*/ 88963 h 1438655"/>
                <a:gd name="connsiteX80" fmla="*/ 1103852 w 1885569"/>
                <a:gd name="connsiteY80" fmla="*/ 88011 h 1438655"/>
                <a:gd name="connsiteX81" fmla="*/ 1103662 w 1885569"/>
                <a:gd name="connsiteY81" fmla="*/ 87535 h 1438655"/>
                <a:gd name="connsiteX82" fmla="*/ 1103281 w 1885569"/>
                <a:gd name="connsiteY82" fmla="*/ 86582 h 1438655"/>
                <a:gd name="connsiteX83" fmla="*/ 1103186 w 1885569"/>
                <a:gd name="connsiteY83" fmla="*/ 86392 h 1438655"/>
                <a:gd name="connsiteX84" fmla="*/ 1102614 w 1885569"/>
                <a:gd name="connsiteY84" fmla="*/ 84963 h 1438655"/>
                <a:gd name="connsiteX85" fmla="*/ 1102424 w 1885569"/>
                <a:gd name="connsiteY85" fmla="*/ 84582 h 1438655"/>
                <a:gd name="connsiteX86" fmla="*/ 1097090 w 1885569"/>
                <a:gd name="connsiteY86" fmla="*/ 55245 h 1438655"/>
                <a:gd name="connsiteX87" fmla="*/ 1097090 w 1885569"/>
                <a:gd name="connsiteY87" fmla="*/ 0 h 1438655"/>
                <a:gd name="connsiteX88" fmla="*/ 1029367 w 1885569"/>
                <a:gd name="connsiteY88" fmla="*/ 0 h 1438655"/>
                <a:gd name="connsiteX89" fmla="*/ 945928 w 1885569"/>
                <a:gd name="connsiteY89" fmla="*/ 83439 h 1438655"/>
                <a:gd name="connsiteX90" fmla="*/ 945452 w 1885569"/>
                <a:gd name="connsiteY90" fmla="*/ 114776 h 1438655"/>
                <a:gd name="connsiteX91" fmla="*/ 945452 w 1885569"/>
                <a:gd name="connsiteY91" fmla="*/ 114776 h 143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885569" h="1438655">
                  <a:moveTo>
                    <a:pt x="945452" y="114776"/>
                  </a:moveTo>
                  <a:lnTo>
                    <a:pt x="945452" y="205835"/>
                  </a:lnTo>
                  <a:cubicBezTo>
                    <a:pt x="945452" y="250412"/>
                    <a:pt x="909066" y="286798"/>
                    <a:pt x="864489" y="286798"/>
                  </a:cubicBezTo>
                  <a:lnTo>
                    <a:pt x="558165" y="286798"/>
                  </a:lnTo>
                  <a:cubicBezTo>
                    <a:pt x="515874" y="286798"/>
                    <a:pt x="480632" y="318706"/>
                    <a:pt x="475393" y="359759"/>
                  </a:cubicBezTo>
                  <a:cubicBezTo>
                    <a:pt x="470249" y="400431"/>
                    <a:pt x="436055" y="430530"/>
                    <a:pt x="395002" y="430530"/>
                  </a:cubicBezTo>
                  <a:lnTo>
                    <a:pt x="57626" y="430530"/>
                  </a:lnTo>
                  <a:cubicBezTo>
                    <a:pt x="25908" y="430530"/>
                    <a:pt x="0" y="456438"/>
                    <a:pt x="0" y="488156"/>
                  </a:cubicBezTo>
                  <a:lnTo>
                    <a:pt x="0" y="508159"/>
                  </a:lnTo>
                  <a:cubicBezTo>
                    <a:pt x="0" y="539877"/>
                    <a:pt x="25908" y="565785"/>
                    <a:pt x="57626" y="565785"/>
                  </a:cubicBezTo>
                  <a:lnTo>
                    <a:pt x="222885" y="565785"/>
                  </a:lnTo>
                  <a:cubicBezTo>
                    <a:pt x="267176" y="565785"/>
                    <a:pt x="303371" y="601599"/>
                    <a:pt x="303848" y="645890"/>
                  </a:cubicBezTo>
                  <a:cubicBezTo>
                    <a:pt x="304229" y="677323"/>
                    <a:pt x="329946" y="702850"/>
                    <a:pt x="361474" y="702850"/>
                  </a:cubicBezTo>
                  <a:lnTo>
                    <a:pt x="550736" y="702850"/>
                  </a:lnTo>
                  <a:cubicBezTo>
                    <a:pt x="595313" y="702850"/>
                    <a:pt x="631698" y="739235"/>
                    <a:pt x="631698" y="783812"/>
                  </a:cubicBezTo>
                  <a:lnTo>
                    <a:pt x="631698" y="924687"/>
                  </a:lnTo>
                  <a:cubicBezTo>
                    <a:pt x="631698" y="969264"/>
                    <a:pt x="595313" y="1005649"/>
                    <a:pt x="550736" y="1005649"/>
                  </a:cubicBezTo>
                  <a:lnTo>
                    <a:pt x="536257" y="1005649"/>
                  </a:lnTo>
                  <a:cubicBezTo>
                    <a:pt x="504539" y="1005649"/>
                    <a:pt x="478631" y="1031557"/>
                    <a:pt x="478631" y="1063276"/>
                  </a:cubicBezTo>
                  <a:lnTo>
                    <a:pt x="478631" y="1220914"/>
                  </a:lnTo>
                  <a:cubicBezTo>
                    <a:pt x="478631" y="1265491"/>
                    <a:pt x="442246" y="1301877"/>
                    <a:pt x="397669" y="1301877"/>
                  </a:cubicBezTo>
                  <a:lnTo>
                    <a:pt x="883634" y="1301877"/>
                  </a:lnTo>
                  <a:cubicBezTo>
                    <a:pt x="915353" y="1301877"/>
                    <a:pt x="941261" y="1327785"/>
                    <a:pt x="941261" y="1359503"/>
                  </a:cubicBezTo>
                  <a:lnTo>
                    <a:pt x="941261" y="1380363"/>
                  </a:lnTo>
                  <a:lnTo>
                    <a:pt x="941546" y="1380363"/>
                  </a:lnTo>
                  <a:lnTo>
                    <a:pt x="941546" y="1381030"/>
                  </a:lnTo>
                  <a:cubicBezTo>
                    <a:pt x="941546" y="1412748"/>
                    <a:pt x="967454" y="1438656"/>
                    <a:pt x="999173" y="1438656"/>
                  </a:cubicBezTo>
                  <a:lnTo>
                    <a:pt x="1261110" y="1438656"/>
                  </a:lnTo>
                  <a:lnTo>
                    <a:pt x="1261110" y="1362647"/>
                  </a:lnTo>
                  <a:cubicBezTo>
                    <a:pt x="1261110" y="1330928"/>
                    <a:pt x="1287018" y="1305020"/>
                    <a:pt x="1318736" y="1305020"/>
                  </a:cubicBezTo>
                  <a:lnTo>
                    <a:pt x="1765459" y="1305020"/>
                  </a:lnTo>
                  <a:lnTo>
                    <a:pt x="1785557" y="1304544"/>
                  </a:lnTo>
                  <a:lnTo>
                    <a:pt x="1827181" y="1303115"/>
                  </a:lnTo>
                  <a:cubicBezTo>
                    <a:pt x="1858804" y="1302067"/>
                    <a:pt x="1884807" y="1277207"/>
                    <a:pt x="1884807" y="1245489"/>
                  </a:cubicBezTo>
                  <a:cubicBezTo>
                    <a:pt x="1884807" y="1118806"/>
                    <a:pt x="1884902" y="991933"/>
                    <a:pt x="1885093" y="865251"/>
                  </a:cubicBezTo>
                  <a:lnTo>
                    <a:pt x="1789367" y="865251"/>
                  </a:lnTo>
                  <a:cubicBezTo>
                    <a:pt x="1757648" y="865251"/>
                    <a:pt x="1731740" y="839343"/>
                    <a:pt x="1731740" y="807625"/>
                  </a:cubicBezTo>
                  <a:lnTo>
                    <a:pt x="1731740" y="629983"/>
                  </a:lnTo>
                  <a:cubicBezTo>
                    <a:pt x="1731740" y="598265"/>
                    <a:pt x="1757648" y="572357"/>
                    <a:pt x="1789367" y="572357"/>
                  </a:cubicBezTo>
                  <a:lnTo>
                    <a:pt x="1885474" y="572357"/>
                  </a:lnTo>
                  <a:lnTo>
                    <a:pt x="1885569" y="495967"/>
                  </a:lnTo>
                  <a:cubicBezTo>
                    <a:pt x="1879663" y="457009"/>
                    <a:pt x="1845945" y="427101"/>
                    <a:pt x="1805464" y="427101"/>
                  </a:cubicBezTo>
                  <a:lnTo>
                    <a:pt x="1793653" y="427101"/>
                  </a:lnTo>
                  <a:cubicBezTo>
                    <a:pt x="1755172" y="427101"/>
                    <a:pt x="1723644" y="395573"/>
                    <a:pt x="1723644" y="357092"/>
                  </a:cubicBezTo>
                  <a:lnTo>
                    <a:pt x="1723644" y="289750"/>
                  </a:lnTo>
                  <a:lnTo>
                    <a:pt x="1498378" y="289750"/>
                  </a:lnTo>
                  <a:cubicBezTo>
                    <a:pt x="1459135" y="289750"/>
                    <a:pt x="1426083" y="262318"/>
                    <a:pt x="1417225" y="225742"/>
                  </a:cubicBezTo>
                  <a:cubicBezTo>
                    <a:pt x="1415415" y="218313"/>
                    <a:pt x="1414748" y="211741"/>
                    <a:pt x="1415034" y="204025"/>
                  </a:cubicBezTo>
                  <a:cubicBezTo>
                    <a:pt x="1416272" y="166211"/>
                    <a:pt x="1402842" y="135826"/>
                    <a:pt x="1323308" y="138398"/>
                  </a:cubicBezTo>
                  <a:cubicBezTo>
                    <a:pt x="1322356" y="138398"/>
                    <a:pt x="1321594" y="138398"/>
                    <a:pt x="1320641" y="138398"/>
                  </a:cubicBezTo>
                  <a:lnTo>
                    <a:pt x="1180338" y="138398"/>
                  </a:lnTo>
                  <a:cubicBezTo>
                    <a:pt x="1157669" y="138398"/>
                    <a:pt x="1137095" y="129254"/>
                    <a:pt x="1121950" y="114490"/>
                  </a:cubicBezTo>
                  <a:lnTo>
                    <a:pt x="1121950" y="114490"/>
                  </a:lnTo>
                  <a:cubicBezTo>
                    <a:pt x="1119569" y="112109"/>
                    <a:pt x="1117283" y="109633"/>
                    <a:pt x="1115092" y="106966"/>
                  </a:cubicBezTo>
                  <a:lnTo>
                    <a:pt x="1114616" y="106299"/>
                  </a:lnTo>
                  <a:lnTo>
                    <a:pt x="1114520" y="106204"/>
                  </a:lnTo>
                  <a:lnTo>
                    <a:pt x="1114425" y="106108"/>
                  </a:lnTo>
                  <a:cubicBezTo>
                    <a:pt x="1112806" y="104013"/>
                    <a:pt x="1111282" y="101822"/>
                    <a:pt x="1109853" y="99631"/>
                  </a:cubicBezTo>
                  <a:lnTo>
                    <a:pt x="1109853" y="99631"/>
                  </a:lnTo>
                  <a:cubicBezTo>
                    <a:pt x="1109472" y="99060"/>
                    <a:pt x="1109186" y="98488"/>
                    <a:pt x="1108805" y="97917"/>
                  </a:cubicBezTo>
                  <a:lnTo>
                    <a:pt x="1108805" y="97822"/>
                  </a:lnTo>
                  <a:lnTo>
                    <a:pt x="1108424" y="97155"/>
                  </a:lnTo>
                  <a:lnTo>
                    <a:pt x="1108329" y="96964"/>
                  </a:lnTo>
                  <a:lnTo>
                    <a:pt x="1107853" y="96107"/>
                  </a:lnTo>
                  <a:lnTo>
                    <a:pt x="1107853" y="96107"/>
                  </a:lnTo>
                  <a:lnTo>
                    <a:pt x="1107377" y="95250"/>
                  </a:lnTo>
                  <a:lnTo>
                    <a:pt x="1107377" y="95250"/>
                  </a:lnTo>
                  <a:lnTo>
                    <a:pt x="1106996" y="94488"/>
                  </a:lnTo>
                  <a:lnTo>
                    <a:pt x="1106900" y="94393"/>
                  </a:lnTo>
                  <a:lnTo>
                    <a:pt x="1106424" y="93536"/>
                  </a:lnTo>
                  <a:lnTo>
                    <a:pt x="1106424" y="93440"/>
                  </a:lnTo>
                  <a:lnTo>
                    <a:pt x="1106329" y="93154"/>
                  </a:lnTo>
                  <a:lnTo>
                    <a:pt x="1105948" y="92392"/>
                  </a:lnTo>
                  <a:lnTo>
                    <a:pt x="1105567" y="91630"/>
                  </a:lnTo>
                  <a:lnTo>
                    <a:pt x="1105091" y="90678"/>
                  </a:lnTo>
                  <a:lnTo>
                    <a:pt x="1104995" y="90583"/>
                  </a:lnTo>
                  <a:lnTo>
                    <a:pt x="1104614" y="89821"/>
                  </a:lnTo>
                  <a:lnTo>
                    <a:pt x="1104614" y="89821"/>
                  </a:lnTo>
                  <a:lnTo>
                    <a:pt x="1104233" y="88963"/>
                  </a:lnTo>
                  <a:lnTo>
                    <a:pt x="1104233" y="88963"/>
                  </a:lnTo>
                  <a:lnTo>
                    <a:pt x="1103852" y="88011"/>
                  </a:lnTo>
                  <a:lnTo>
                    <a:pt x="1103662" y="87535"/>
                  </a:lnTo>
                  <a:lnTo>
                    <a:pt x="1103281" y="86582"/>
                  </a:lnTo>
                  <a:lnTo>
                    <a:pt x="1103186" y="86392"/>
                  </a:lnTo>
                  <a:lnTo>
                    <a:pt x="1102614" y="84963"/>
                  </a:lnTo>
                  <a:lnTo>
                    <a:pt x="1102424" y="84582"/>
                  </a:lnTo>
                  <a:cubicBezTo>
                    <a:pt x="1098995" y="75438"/>
                    <a:pt x="1097090" y="65532"/>
                    <a:pt x="1097090" y="55245"/>
                  </a:cubicBezTo>
                  <a:lnTo>
                    <a:pt x="1097090" y="0"/>
                  </a:lnTo>
                  <a:lnTo>
                    <a:pt x="1029367" y="0"/>
                  </a:lnTo>
                  <a:cubicBezTo>
                    <a:pt x="983456" y="0"/>
                    <a:pt x="945928" y="37529"/>
                    <a:pt x="945928" y="83439"/>
                  </a:cubicBezTo>
                  <a:lnTo>
                    <a:pt x="945452" y="114776"/>
                  </a:lnTo>
                  <a:lnTo>
                    <a:pt x="945452" y="114776"/>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0" name="Freeform: Shape 69">
              <a:extLst>
                <a:ext uri="{FF2B5EF4-FFF2-40B4-BE49-F238E27FC236}">
                  <a16:creationId xmlns:a16="http://schemas.microsoft.com/office/drawing/2014/main" id="{CE9D3C97-CCCA-4A9A-A7CB-D3860EDBD247}"/>
                </a:ext>
              </a:extLst>
            </p:cNvPr>
            <p:cNvSpPr/>
            <p:nvPr/>
          </p:nvSpPr>
          <p:spPr>
            <a:xfrm>
              <a:off x="1972549" y="4846494"/>
              <a:ext cx="135254" cy="128873"/>
            </a:xfrm>
            <a:custGeom>
              <a:avLst/>
              <a:gdLst>
                <a:gd name="connsiteX0" fmla="*/ 57626 w 135254"/>
                <a:gd name="connsiteY0" fmla="*/ 128874 h 128873"/>
                <a:gd name="connsiteX1" fmla="*/ 77629 w 135254"/>
                <a:gd name="connsiteY1" fmla="*/ 128874 h 128873"/>
                <a:gd name="connsiteX2" fmla="*/ 135255 w 135254"/>
                <a:gd name="connsiteY2" fmla="*/ 71247 h 128873"/>
                <a:gd name="connsiteX3" fmla="*/ 135255 w 135254"/>
                <a:gd name="connsiteY3" fmla="*/ 57626 h 128873"/>
                <a:gd name="connsiteX4" fmla="*/ 77629 w 135254"/>
                <a:gd name="connsiteY4" fmla="*/ 0 h 128873"/>
                <a:gd name="connsiteX5" fmla="*/ 57626 w 135254"/>
                <a:gd name="connsiteY5" fmla="*/ 0 h 128873"/>
                <a:gd name="connsiteX6" fmla="*/ 0 w 135254"/>
                <a:gd name="connsiteY6" fmla="*/ 57626 h 128873"/>
                <a:gd name="connsiteX7" fmla="*/ 0 w 135254"/>
                <a:gd name="connsiteY7" fmla="*/ 71247 h 128873"/>
                <a:gd name="connsiteX8" fmla="*/ 57626 w 135254"/>
                <a:gd name="connsiteY8" fmla="*/ 128874 h 12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254" h="128873">
                  <a:moveTo>
                    <a:pt x="57626" y="128874"/>
                  </a:moveTo>
                  <a:lnTo>
                    <a:pt x="77629" y="128874"/>
                  </a:lnTo>
                  <a:cubicBezTo>
                    <a:pt x="109347" y="128874"/>
                    <a:pt x="135255" y="102965"/>
                    <a:pt x="135255" y="71247"/>
                  </a:cubicBezTo>
                  <a:lnTo>
                    <a:pt x="135255" y="57626"/>
                  </a:lnTo>
                  <a:cubicBezTo>
                    <a:pt x="135255" y="25908"/>
                    <a:pt x="109347" y="0"/>
                    <a:pt x="77629" y="0"/>
                  </a:cubicBezTo>
                  <a:lnTo>
                    <a:pt x="57626" y="0"/>
                  </a:lnTo>
                  <a:cubicBezTo>
                    <a:pt x="25908" y="0"/>
                    <a:pt x="0" y="25908"/>
                    <a:pt x="0" y="57626"/>
                  </a:cubicBezTo>
                  <a:lnTo>
                    <a:pt x="0" y="71247"/>
                  </a:lnTo>
                  <a:cubicBezTo>
                    <a:pt x="0" y="102965"/>
                    <a:pt x="25908" y="128874"/>
                    <a:pt x="57626" y="128874"/>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1" name="Freeform: Shape 70">
              <a:extLst>
                <a:ext uri="{FF2B5EF4-FFF2-40B4-BE49-F238E27FC236}">
                  <a16:creationId xmlns:a16="http://schemas.microsoft.com/office/drawing/2014/main" id="{EB67E3B8-E59E-4483-8281-B69EA50C41F3}"/>
                </a:ext>
              </a:extLst>
            </p:cNvPr>
            <p:cNvSpPr/>
            <p:nvPr/>
          </p:nvSpPr>
          <p:spPr>
            <a:xfrm>
              <a:off x="2926191" y="4710763"/>
              <a:ext cx="299656" cy="417766"/>
            </a:xfrm>
            <a:custGeom>
              <a:avLst/>
              <a:gdLst>
                <a:gd name="connsiteX0" fmla="*/ 57626 w 299656"/>
                <a:gd name="connsiteY0" fmla="*/ 417767 h 417766"/>
                <a:gd name="connsiteX1" fmla="*/ 77629 w 299656"/>
                <a:gd name="connsiteY1" fmla="*/ 417767 h 417766"/>
                <a:gd name="connsiteX2" fmla="*/ 135255 w 299656"/>
                <a:gd name="connsiteY2" fmla="*/ 360140 h 417766"/>
                <a:gd name="connsiteX3" fmla="*/ 135255 w 299656"/>
                <a:gd name="connsiteY3" fmla="*/ 216217 h 417766"/>
                <a:gd name="connsiteX4" fmla="*/ 216218 w 299656"/>
                <a:gd name="connsiteY4" fmla="*/ 135255 h 417766"/>
                <a:gd name="connsiteX5" fmla="*/ 242030 w 299656"/>
                <a:gd name="connsiteY5" fmla="*/ 135255 h 417766"/>
                <a:gd name="connsiteX6" fmla="*/ 299656 w 299656"/>
                <a:gd name="connsiteY6" fmla="*/ 77629 h 417766"/>
                <a:gd name="connsiteX7" fmla="*/ 299656 w 299656"/>
                <a:gd name="connsiteY7" fmla="*/ 57626 h 417766"/>
                <a:gd name="connsiteX8" fmla="*/ 242030 w 299656"/>
                <a:gd name="connsiteY8" fmla="*/ 0 h 417766"/>
                <a:gd name="connsiteX9" fmla="*/ 77629 w 299656"/>
                <a:gd name="connsiteY9" fmla="*/ 0 h 417766"/>
                <a:gd name="connsiteX10" fmla="*/ 57626 w 299656"/>
                <a:gd name="connsiteY10" fmla="*/ 0 h 417766"/>
                <a:gd name="connsiteX11" fmla="*/ 56197 w 299656"/>
                <a:gd name="connsiteY11" fmla="*/ 0 h 417766"/>
                <a:gd name="connsiteX12" fmla="*/ 56197 w 299656"/>
                <a:gd name="connsiteY12" fmla="*/ 0 h 417766"/>
                <a:gd name="connsiteX13" fmla="*/ 54769 w 299656"/>
                <a:gd name="connsiteY13" fmla="*/ 95 h 417766"/>
                <a:gd name="connsiteX14" fmla="*/ 54769 w 299656"/>
                <a:gd name="connsiteY14" fmla="*/ 95 h 417766"/>
                <a:gd name="connsiteX15" fmla="*/ 53340 w 299656"/>
                <a:gd name="connsiteY15" fmla="*/ 190 h 417766"/>
                <a:gd name="connsiteX16" fmla="*/ 53340 w 299656"/>
                <a:gd name="connsiteY16" fmla="*/ 190 h 417766"/>
                <a:gd name="connsiteX17" fmla="*/ 51911 w 299656"/>
                <a:gd name="connsiteY17" fmla="*/ 286 h 417766"/>
                <a:gd name="connsiteX18" fmla="*/ 51911 w 299656"/>
                <a:gd name="connsiteY18" fmla="*/ 286 h 417766"/>
                <a:gd name="connsiteX19" fmla="*/ 50482 w 299656"/>
                <a:gd name="connsiteY19" fmla="*/ 476 h 417766"/>
                <a:gd name="connsiteX20" fmla="*/ 50482 w 299656"/>
                <a:gd name="connsiteY20" fmla="*/ 476 h 417766"/>
                <a:gd name="connsiteX21" fmla="*/ 49054 w 299656"/>
                <a:gd name="connsiteY21" fmla="*/ 667 h 417766"/>
                <a:gd name="connsiteX22" fmla="*/ 49054 w 299656"/>
                <a:gd name="connsiteY22" fmla="*/ 667 h 417766"/>
                <a:gd name="connsiteX23" fmla="*/ 47625 w 299656"/>
                <a:gd name="connsiteY23" fmla="*/ 857 h 417766"/>
                <a:gd name="connsiteX24" fmla="*/ 47625 w 299656"/>
                <a:gd name="connsiteY24" fmla="*/ 857 h 417766"/>
                <a:gd name="connsiteX25" fmla="*/ 46196 w 299656"/>
                <a:gd name="connsiteY25" fmla="*/ 1143 h 417766"/>
                <a:gd name="connsiteX26" fmla="*/ 46196 w 299656"/>
                <a:gd name="connsiteY26" fmla="*/ 1143 h 417766"/>
                <a:gd name="connsiteX27" fmla="*/ 44768 w 299656"/>
                <a:gd name="connsiteY27" fmla="*/ 1429 h 417766"/>
                <a:gd name="connsiteX28" fmla="*/ 44768 w 299656"/>
                <a:gd name="connsiteY28" fmla="*/ 1429 h 417766"/>
                <a:gd name="connsiteX29" fmla="*/ 43339 w 299656"/>
                <a:gd name="connsiteY29" fmla="*/ 1809 h 417766"/>
                <a:gd name="connsiteX30" fmla="*/ 43339 w 299656"/>
                <a:gd name="connsiteY30" fmla="*/ 1809 h 417766"/>
                <a:gd name="connsiteX31" fmla="*/ 42005 w 299656"/>
                <a:gd name="connsiteY31" fmla="*/ 2191 h 417766"/>
                <a:gd name="connsiteX32" fmla="*/ 42005 w 299656"/>
                <a:gd name="connsiteY32" fmla="*/ 2191 h 417766"/>
                <a:gd name="connsiteX33" fmla="*/ 40672 w 299656"/>
                <a:gd name="connsiteY33" fmla="*/ 2572 h 417766"/>
                <a:gd name="connsiteX34" fmla="*/ 40672 w 299656"/>
                <a:gd name="connsiteY34" fmla="*/ 2572 h 417766"/>
                <a:gd name="connsiteX35" fmla="*/ 39338 w 299656"/>
                <a:gd name="connsiteY35" fmla="*/ 3048 h 417766"/>
                <a:gd name="connsiteX36" fmla="*/ 39338 w 299656"/>
                <a:gd name="connsiteY36" fmla="*/ 3048 h 417766"/>
                <a:gd name="connsiteX37" fmla="*/ 38005 w 299656"/>
                <a:gd name="connsiteY37" fmla="*/ 3524 h 417766"/>
                <a:gd name="connsiteX38" fmla="*/ 38005 w 299656"/>
                <a:gd name="connsiteY38" fmla="*/ 3524 h 417766"/>
                <a:gd name="connsiteX39" fmla="*/ 36671 w 299656"/>
                <a:gd name="connsiteY39" fmla="*/ 4000 h 417766"/>
                <a:gd name="connsiteX40" fmla="*/ 36671 w 299656"/>
                <a:gd name="connsiteY40" fmla="*/ 4000 h 417766"/>
                <a:gd name="connsiteX41" fmla="*/ 35338 w 299656"/>
                <a:gd name="connsiteY41" fmla="*/ 4572 h 417766"/>
                <a:gd name="connsiteX42" fmla="*/ 35338 w 299656"/>
                <a:gd name="connsiteY42" fmla="*/ 4572 h 417766"/>
                <a:gd name="connsiteX43" fmla="*/ 34099 w 299656"/>
                <a:gd name="connsiteY43" fmla="*/ 5143 h 417766"/>
                <a:gd name="connsiteX44" fmla="*/ 34099 w 299656"/>
                <a:gd name="connsiteY44" fmla="*/ 5143 h 417766"/>
                <a:gd name="connsiteX45" fmla="*/ 32861 w 299656"/>
                <a:gd name="connsiteY45" fmla="*/ 5715 h 417766"/>
                <a:gd name="connsiteX46" fmla="*/ 32861 w 299656"/>
                <a:gd name="connsiteY46" fmla="*/ 5715 h 417766"/>
                <a:gd name="connsiteX47" fmla="*/ 31623 w 299656"/>
                <a:gd name="connsiteY47" fmla="*/ 6382 h 417766"/>
                <a:gd name="connsiteX48" fmla="*/ 31623 w 299656"/>
                <a:gd name="connsiteY48" fmla="*/ 6382 h 417766"/>
                <a:gd name="connsiteX49" fmla="*/ 30385 w 299656"/>
                <a:gd name="connsiteY49" fmla="*/ 7048 h 417766"/>
                <a:gd name="connsiteX50" fmla="*/ 30385 w 299656"/>
                <a:gd name="connsiteY50" fmla="*/ 7048 h 417766"/>
                <a:gd name="connsiteX51" fmla="*/ 29146 w 299656"/>
                <a:gd name="connsiteY51" fmla="*/ 7715 h 417766"/>
                <a:gd name="connsiteX52" fmla="*/ 29146 w 299656"/>
                <a:gd name="connsiteY52" fmla="*/ 7715 h 417766"/>
                <a:gd name="connsiteX53" fmla="*/ 27908 w 299656"/>
                <a:gd name="connsiteY53" fmla="*/ 8382 h 417766"/>
                <a:gd name="connsiteX54" fmla="*/ 27908 w 299656"/>
                <a:gd name="connsiteY54" fmla="*/ 8382 h 417766"/>
                <a:gd name="connsiteX55" fmla="*/ 26765 w 299656"/>
                <a:gd name="connsiteY55" fmla="*/ 9144 h 417766"/>
                <a:gd name="connsiteX56" fmla="*/ 26765 w 299656"/>
                <a:gd name="connsiteY56" fmla="*/ 9144 h 417766"/>
                <a:gd name="connsiteX57" fmla="*/ 25622 w 299656"/>
                <a:gd name="connsiteY57" fmla="*/ 9906 h 417766"/>
                <a:gd name="connsiteX58" fmla="*/ 25622 w 299656"/>
                <a:gd name="connsiteY58" fmla="*/ 9906 h 417766"/>
                <a:gd name="connsiteX59" fmla="*/ 24479 w 299656"/>
                <a:gd name="connsiteY59" fmla="*/ 10668 h 417766"/>
                <a:gd name="connsiteX60" fmla="*/ 24479 w 299656"/>
                <a:gd name="connsiteY60" fmla="*/ 10668 h 417766"/>
                <a:gd name="connsiteX61" fmla="*/ 23336 w 299656"/>
                <a:gd name="connsiteY61" fmla="*/ 11525 h 417766"/>
                <a:gd name="connsiteX62" fmla="*/ 23336 w 299656"/>
                <a:gd name="connsiteY62" fmla="*/ 11525 h 417766"/>
                <a:gd name="connsiteX63" fmla="*/ 22193 w 299656"/>
                <a:gd name="connsiteY63" fmla="*/ 12382 h 417766"/>
                <a:gd name="connsiteX64" fmla="*/ 22193 w 299656"/>
                <a:gd name="connsiteY64" fmla="*/ 12382 h 417766"/>
                <a:gd name="connsiteX65" fmla="*/ 21146 w 299656"/>
                <a:gd name="connsiteY65" fmla="*/ 13240 h 417766"/>
                <a:gd name="connsiteX66" fmla="*/ 21146 w 299656"/>
                <a:gd name="connsiteY66" fmla="*/ 13240 h 417766"/>
                <a:gd name="connsiteX67" fmla="*/ 20098 w 299656"/>
                <a:gd name="connsiteY67" fmla="*/ 14097 h 417766"/>
                <a:gd name="connsiteX68" fmla="*/ 20098 w 299656"/>
                <a:gd name="connsiteY68" fmla="*/ 14097 h 417766"/>
                <a:gd name="connsiteX69" fmla="*/ 19050 w 299656"/>
                <a:gd name="connsiteY69" fmla="*/ 15049 h 417766"/>
                <a:gd name="connsiteX70" fmla="*/ 19050 w 299656"/>
                <a:gd name="connsiteY70" fmla="*/ 15049 h 417766"/>
                <a:gd name="connsiteX71" fmla="*/ 18002 w 299656"/>
                <a:gd name="connsiteY71" fmla="*/ 16002 h 417766"/>
                <a:gd name="connsiteX72" fmla="*/ 18002 w 299656"/>
                <a:gd name="connsiteY72" fmla="*/ 16002 h 417766"/>
                <a:gd name="connsiteX73" fmla="*/ 17050 w 299656"/>
                <a:gd name="connsiteY73" fmla="*/ 16954 h 417766"/>
                <a:gd name="connsiteX74" fmla="*/ 17050 w 299656"/>
                <a:gd name="connsiteY74" fmla="*/ 16954 h 417766"/>
                <a:gd name="connsiteX75" fmla="*/ 16097 w 299656"/>
                <a:gd name="connsiteY75" fmla="*/ 17907 h 417766"/>
                <a:gd name="connsiteX76" fmla="*/ 16097 w 299656"/>
                <a:gd name="connsiteY76" fmla="*/ 17907 h 417766"/>
                <a:gd name="connsiteX77" fmla="*/ 15145 w 299656"/>
                <a:gd name="connsiteY77" fmla="*/ 18955 h 417766"/>
                <a:gd name="connsiteX78" fmla="*/ 15145 w 299656"/>
                <a:gd name="connsiteY78" fmla="*/ 18955 h 417766"/>
                <a:gd name="connsiteX79" fmla="*/ 14192 w 299656"/>
                <a:gd name="connsiteY79" fmla="*/ 20002 h 417766"/>
                <a:gd name="connsiteX80" fmla="*/ 14192 w 299656"/>
                <a:gd name="connsiteY80" fmla="*/ 20002 h 417766"/>
                <a:gd name="connsiteX81" fmla="*/ 13335 w 299656"/>
                <a:gd name="connsiteY81" fmla="*/ 21050 h 417766"/>
                <a:gd name="connsiteX82" fmla="*/ 13335 w 299656"/>
                <a:gd name="connsiteY82" fmla="*/ 21050 h 417766"/>
                <a:gd name="connsiteX83" fmla="*/ 12478 w 299656"/>
                <a:gd name="connsiteY83" fmla="*/ 22098 h 417766"/>
                <a:gd name="connsiteX84" fmla="*/ 12478 w 299656"/>
                <a:gd name="connsiteY84" fmla="*/ 22098 h 417766"/>
                <a:gd name="connsiteX85" fmla="*/ 11621 w 299656"/>
                <a:gd name="connsiteY85" fmla="*/ 23146 h 417766"/>
                <a:gd name="connsiteX86" fmla="*/ 11621 w 299656"/>
                <a:gd name="connsiteY86" fmla="*/ 23146 h 417766"/>
                <a:gd name="connsiteX87" fmla="*/ 10763 w 299656"/>
                <a:gd name="connsiteY87" fmla="*/ 24289 h 417766"/>
                <a:gd name="connsiteX88" fmla="*/ 10763 w 299656"/>
                <a:gd name="connsiteY88" fmla="*/ 24289 h 417766"/>
                <a:gd name="connsiteX89" fmla="*/ 10001 w 299656"/>
                <a:gd name="connsiteY89" fmla="*/ 25432 h 417766"/>
                <a:gd name="connsiteX90" fmla="*/ 10001 w 299656"/>
                <a:gd name="connsiteY90" fmla="*/ 25432 h 417766"/>
                <a:gd name="connsiteX91" fmla="*/ 9239 w 299656"/>
                <a:gd name="connsiteY91" fmla="*/ 26575 h 417766"/>
                <a:gd name="connsiteX92" fmla="*/ 9239 w 299656"/>
                <a:gd name="connsiteY92" fmla="*/ 26575 h 417766"/>
                <a:gd name="connsiteX93" fmla="*/ 8477 w 299656"/>
                <a:gd name="connsiteY93" fmla="*/ 27717 h 417766"/>
                <a:gd name="connsiteX94" fmla="*/ 8477 w 299656"/>
                <a:gd name="connsiteY94" fmla="*/ 27717 h 417766"/>
                <a:gd name="connsiteX95" fmla="*/ 7811 w 299656"/>
                <a:gd name="connsiteY95" fmla="*/ 28956 h 417766"/>
                <a:gd name="connsiteX96" fmla="*/ 7811 w 299656"/>
                <a:gd name="connsiteY96" fmla="*/ 28956 h 417766"/>
                <a:gd name="connsiteX97" fmla="*/ 7144 w 299656"/>
                <a:gd name="connsiteY97" fmla="*/ 30194 h 417766"/>
                <a:gd name="connsiteX98" fmla="*/ 7144 w 299656"/>
                <a:gd name="connsiteY98" fmla="*/ 30194 h 417766"/>
                <a:gd name="connsiteX99" fmla="*/ 6477 w 299656"/>
                <a:gd name="connsiteY99" fmla="*/ 31432 h 417766"/>
                <a:gd name="connsiteX100" fmla="*/ 6477 w 299656"/>
                <a:gd name="connsiteY100" fmla="*/ 31432 h 417766"/>
                <a:gd name="connsiteX101" fmla="*/ 5810 w 299656"/>
                <a:gd name="connsiteY101" fmla="*/ 32671 h 417766"/>
                <a:gd name="connsiteX102" fmla="*/ 5810 w 299656"/>
                <a:gd name="connsiteY102" fmla="*/ 32671 h 417766"/>
                <a:gd name="connsiteX103" fmla="*/ 5239 w 299656"/>
                <a:gd name="connsiteY103" fmla="*/ 33909 h 417766"/>
                <a:gd name="connsiteX104" fmla="*/ 5239 w 299656"/>
                <a:gd name="connsiteY104" fmla="*/ 33909 h 417766"/>
                <a:gd name="connsiteX105" fmla="*/ 4667 w 299656"/>
                <a:gd name="connsiteY105" fmla="*/ 35147 h 417766"/>
                <a:gd name="connsiteX106" fmla="*/ 4667 w 299656"/>
                <a:gd name="connsiteY106" fmla="*/ 35147 h 417766"/>
                <a:gd name="connsiteX107" fmla="*/ 4096 w 299656"/>
                <a:gd name="connsiteY107" fmla="*/ 36481 h 417766"/>
                <a:gd name="connsiteX108" fmla="*/ 4096 w 299656"/>
                <a:gd name="connsiteY108" fmla="*/ 36481 h 417766"/>
                <a:gd name="connsiteX109" fmla="*/ 3620 w 299656"/>
                <a:gd name="connsiteY109" fmla="*/ 37814 h 417766"/>
                <a:gd name="connsiteX110" fmla="*/ 3620 w 299656"/>
                <a:gd name="connsiteY110" fmla="*/ 37814 h 417766"/>
                <a:gd name="connsiteX111" fmla="*/ 3143 w 299656"/>
                <a:gd name="connsiteY111" fmla="*/ 39148 h 417766"/>
                <a:gd name="connsiteX112" fmla="*/ 3143 w 299656"/>
                <a:gd name="connsiteY112" fmla="*/ 39148 h 417766"/>
                <a:gd name="connsiteX113" fmla="*/ 2667 w 299656"/>
                <a:gd name="connsiteY113" fmla="*/ 40481 h 417766"/>
                <a:gd name="connsiteX114" fmla="*/ 2667 w 299656"/>
                <a:gd name="connsiteY114" fmla="*/ 40481 h 417766"/>
                <a:gd name="connsiteX115" fmla="*/ 2286 w 299656"/>
                <a:gd name="connsiteY115" fmla="*/ 41815 h 417766"/>
                <a:gd name="connsiteX116" fmla="*/ 2286 w 299656"/>
                <a:gd name="connsiteY116" fmla="*/ 41815 h 417766"/>
                <a:gd name="connsiteX117" fmla="*/ 1905 w 299656"/>
                <a:gd name="connsiteY117" fmla="*/ 43148 h 417766"/>
                <a:gd name="connsiteX118" fmla="*/ 1905 w 299656"/>
                <a:gd name="connsiteY118" fmla="*/ 43148 h 417766"/>
                <a:gd name="connsiteX119" fmla="*/ 1524 w 299656"/>
                <a:gd name="connsiteY119" fmla="*/ 44482 h 417766"/>
                <a:gd name="connsiteX120" fmla="*/ 1524 w 299656"/>
                <a:gd name="connsiteY120" fmla="*/ 44482 h 417766"/>
                <a:gd name="connsiteX121" fmla="*/ 1238 w 299656"/>
                <a:gd name="connsiteY121" fmla="*/ 45910 h 417766"/>
                <a:gd name="connsiteX122" fmla="*/ 1238 w 299656"/>
                <a:gd name="connsiteY122" fmla="*/ 45910 h 417766"/>
                <a:gd name="connsiteX123" fmla="*/ 953 w 299656"/>
                <a:gd name="connsiteY123" fmla="*/ 47339 h 417766"/>
                <a:gd name="connsiteX124" fmla="*/ 953 w 299656"/>
                <a:gd name="connsiteY124" fmla="*/ 47339 h 417766"/>
                <a:gd name="connsiteX125" fmla="*/ 667 w 299656"/>
                <a:gd name="connsiteY125" fmla="*/ 48768 h 417766"/>
                <a:gd name="connsiteX126" fmla="*/ 667 w 299656"/>
                <a:gd name="connsiteY126" fmla="*/ 48768 h 417766"/>
                <a:gd name="connsiteX127" fmla="*/ 476 w 299656"/>
                <a:gd name="connsiteY127" fmla="*/ 50197 h 417766"/>
                <a:gd name="connsiteX128" fmla="*/ 476 w 299656"/>
                <a:gd name="connsiteY128" fmla="*/ 50197 h 417766"/>
                <a:gd name="connsiteX129" fmla="*/ 286 w 299656"/>
                <a:gd name="connsiteY129" fmla="*/ 51625 h 417766"/>
                <a:gd name="connsiteX130" fmla="*/ 286 w 299656"/>
                <a:gd name="connsiteY130" fmla="*/ 51625 h 417766"/>
                <a:gd name="connsiteX131" fmla="*/ 190 w 299656"/>
                <a:gd name="connsiteY131" fmla="*/ 53054 h 417766"/>
                <a:gd name="connsiteX132" fmla="*/ 190 w 299656"/>
                <a:gd name="connsiteY132" fmla="*/ 53054 h 417766"/>
                <a:gd name="connsiteX133" fmla="*/ 95 w 299656"/>
                <a:gd name="connsiteY133" fmla="*/ 54483 h 417766"/>
                <a:gd name="connsiteX134" fmla="*/ 95 w 299656"/>
                <a:gd name="connsiteY134" fmla="*/ 54483 h 417766"/>
                <a:gd name="connsiteX135" fmla="*/ 95 w 299656"/>
                <a:gd name="connsiteY135" fmla="*/ 54959 h 417766"/>
                <a:gd name="connsiteX136" fmla="*/ 0 w 299656"/>
                <a:gd name="connsiteY136" fmla="*/ 56864 h 417766"/>
                <a:gd name="connsiteX137" fmla="*/ 0 w 299656"/>
                <a:gd name="connsiteY137" fmla="*/ 57340 h 417766"/>
                <a:gd name="connsiteX138" fmla="*/ 0 w 299656"/>
                <a:gd name="connsiteY138" fmla="*/ 57340 h 417766"/>
                <a:gd name="connsiteX139" fmla="*/ 0 w 299656"/>
                <a:gd name="connsiteY139" fmla="*/ 77343 h 417766"/>
                <a:gd name="connsiteX140" fmla="*/ 0 w 299656"/>
                <a:gd name="connsiteY140" fmla="*/ 359855 h 417766"/>
                <a:gd name="connsiteX141" fmla="*/ 57626 w 299656"/>
                <a:gd name="connsiteY141" fmla="*/ 417767 h 417766"/>
                <a:gd name="connsiteX142" fmla="*/ 57626 w 299656"/>
                <a:gd name="connsiteY142" fmla="*/ 417767 h 417766"/>
                <a:gd name="connsiteX143" fmla="*/ 57626 w 299656"/>
                <a:gd name="connsiteY143" fmla="*/ 0 h 417766"/>
                <a:gd name="connsiteX144" fmla="*/ 57626 w 299656"/>
                <a:gd name="connsiteY144" fmla="*/ 0 h 417766"/>
                <a:gd name="connsiteX145" fmla="*/ 57626 w 299656"/>
                <a:gd name="connsiteY145" fmla="*/ 0 h 41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99656" h="417766">
                  <a:moveTo>
                    <a:pt x="57626" y="417767"/>
                  </a:moveTo>
                  <a:lnTo>
                    <a:pt x="77629" y="417767"/>
                  </a:lnTo>
                  <a:cubicBezTo>
                    <a:pt x="109347" y="417767"/>
                    <a:pt x="135255" y="391858"/>
                    <a:pt x="135255" y="360140"/>
                  </a:cubicBezTo>
                  <a:lnTo>
                    <a:pt x="135255" y="216217"/>
                  </a:lnTo>
                  <a:cubicBezTo>
                    <a:pt x="135255" y="171640"/>
                    <a:pt x="171640" y="135255"/>
                    <a:pt x="216218" y="135255"/>
                  </a:cubicBezTo>
                  <a:lnTo>
                    <a:pt x="242030" y="135255"/>
                  </a:lnTo>
                  <a:cubicBezTo>
                    <a:pt x="273748" y="135255"/>
                    <a:pt x="299656" y="109347"/>
                    <a:pt x="299656" y="77629"/>
                  </a:cubicBezTo>
                  <a:lnTo>
                    <a:pt x="299656" y="57626"/>
                  </a:lnTo>
                  <a:cubicBezTo>
                    <a:pt x="299656" y="25908"/>
                    <a:pt x="273748" y="0"/>
                    <a:pt x="242030" y="0"/>
                  </a:cubicBezTo>
                  <a:lnTo>
                    <a:pt x="77629" y="0"/>
                  </a:lnTo>
                  <a:lnTo>
                    <a:pt x="57626" y="0"/>
                  </a:lnTo>
                  <a:lnTo>
                    <a:pt x="56197" y="0"/>
                  </a:lnTo>
                  <a:lnTo>
                    <a:pt x="56197" y="0"/>
                  </a:lnTo>
                  <a:lnTo>
                    <a:pt x="54769" y="95"/>
                  </a:lnTo>
                  <a:lnTo>
                    <a:pt x="54769" y="95"/>
                  </a:lnTo>
                  <a:lnTo>
                    <a:pt x="53340" y="190"/>
                  </a:lnTo>
                  <a:lnTo>
                    <a:pt x="53340" y="190"/>
                  </a:lnTo>
                  <a:lnTo>
                    <a:pt x="51911" y="286"/>
                  </a:lnTo>
                  <a:lnTo>
                    <a:pt x="51911" y="286"/>
                  </a:lnTo>
                  <a:lnTo>
                    <a:pt x="50482" y="476"/>
                  </a:lnTo>
                  <a:lnTo>
                    <a:pt x="50482" y="476"/>
                  </a:lnTo>
                  <a:lnTo>
                    <a:pt x="49054" y="667"/>
                  </a:lnTo>
                  <a:lnTo>
                    <a:pt x="49054" y="667"/>
                  </a:lnTo>
                  <a:lnTo>
                    <a:pt x="47625" y="857"/>
                  </a:lnTo>
                  <a:lnTo>
                    <a:pt x="47625" y="857"/>
                  </a:lnTo>
                  <a:cubicBezTo>
                    <a:pt x="47149" y="952"/>
                    <a:pt x="46672" y="1048"/>
                    <a:pt x="46196" y="1143"/>
                  </a:cubicBezTo>
                  <a:lnTo>
                    <a:pt x="46196" y="1143"/>
                  </a:lnTo>
                  <a:lnTo>
                    <a:pt x="44768" y="1429"/>
                  </a:lnTo>
                  <a:lnTo>
                    <a:pt x="44768" y="1429"/>
                  </a:lnTo>
                  <a:lnTo>
                    <a:pt x="43339" y="1809"/>
                  </a:lnTo>
                  <a:lnTo>
                    <a:pt x="43339" y="1809"/>
                  </a:lnTo>
                  <a:lnTo>
                    <a:pt x="42005" y="2191"/>
                  </a:lnTo>
                  <a:lnTo>
                    <a:pt x="42005" y="2191"/>
                  </a:lnTo>
                  <a:lnTo>
                    <a:pt x="40672" y="2572"/>
                  </a:lnTo>
                  <a:lnTo>
                    <a:pt x="40672" y="2572"/>
                  </a:lnTo>
                  <a:lnTo>
                    <a:pt x="39338" y="3048"/>
                  </a:lnTo>
                  <a:lnTo>
                    <a:pt x="39338" y="3048"/>
                  </a:lnTo>
                  <a:lnTo>
                    <a:pt x="38005" y="3524"/>
                  </a:lnTo>
                  <a:lnTo>
                    <a:pt x="38005" y="3524"/>
                  </a:lnTo>
                  <a:lnTo>
                    <a:pt x="36671" y="4000"/>
                  </a:lnTo>
                  <a:lnTo>
                    <a:pt x="36671" y="4000"/>
                  </a:lnTo>
                  <a:lnTo>
                    <a:pt x="35338" y="4572"/>
                  </a:lnTo>
                  <a:lnTo>
                    <a:pt x="35338" y="4572"/>
                  </a:lnTo>
                  <a:lnTo>
                    <a:pt x="34099" y="5143"/>
                  </a:lnTo>
                  <a:lnTo>
                    <a:pt x="34099" y="5143"/>
                  </a:lnTo>
                  <a:lnTo>
                    <a:pt x="32861" y="5715"/>
                  </a:lnTo>
                  <a:lnTo>
                    <a:pt x="32861" y="5715"/>
                  </a:lnTo>
                  <a:lnTo>
                    <a:pt x="31623" y="6382"/>
                  </a:lnTo>
                  <a:lnTo>
                    <a:pt x="31623" y="6382"/>
                  </a:lnTo>
                  <a:cubicBezTo>
                    <a:pt x="31242" y="6572"/>
                    <a:pt x="30766" y="6763"/>
                    <a:pt x="30385" y="7048"/>
                  </a:cubicBezTo>
                  <a:lnTo>
                    <a:pt x="30385" y="7048"/>
                  </a:lnTo>
                  <a:lnTo>
                    <a:pt x="29146" y="7715"/>
                  </a:lnTo>
                  <a:lnTo>
                    <a:pt x="29146" y="7715"/>
                  </a:lnTo>
                  <a:cubicBezTo>
                    <a:pt x="28765" y="7906"/>
                    <a:pt x="28385" y="8191"/>
                    <a:pt x="27908" y="8382"/>
                  </a:cubicBezTo>
                  <a:lnTo>
                    <a:pt x="27908" y="8382"/>
                  </a:lnTo>
                  <a:lnTo>
                    <a:pt x="26765" y="9144"/>
                  </a:lnTo>
                  <a:lnTo>
                    <a:pt x="26765" y="9144"/>
                  </a:lnTo>
                  <a:lnTo>
                    <a:pt x="25622" y="9906"/>
                  </a:lnTo>
                  <a:lnTo>
                    <a:pt x="25622" y="9906"/>
                  </a:lnTo>
                  <a:lnTo>
                    <a:pt x="24479" y="10668"/>
                  </a:lnTo>
                  <a:lnTo>
                    <a:pt x="24479" y="10668"/>
                  </a:lnTo>
                  <a:lnTo>
                    <a:pt x="23336" y="11525"/>
                  </a:lnTo>
                  <a:lnTo>
                    <a:pt x="23336" y="11525"/>
                  </a:lnTo>
                  <a:lnTo>
                    <a:pt x="22193" y="12382"/>
                  </a:lnTo>
                  <a:lnTo>
                    <a:pt x="22193" y="12382"/>
                  </a:lnTo>
                  <a:cubicBezTo>
                    <a:pt x="21812" y="12668"/>
                    <a:pt x="21431" y="12954"/>
                    <a:pt x="21146" y="13240"/>
                  </a:cubicBezTo>
                  <a:lnTo>
                    <a:pt x="21146" y="13240"/>
                  </a:lnTo>
                  <a:lnTo>
                    <a:pt x="20098" y="14097"/>
                  </a:lnTo>
                  <a:lnTo>
                    <a:pt x="20098" y="14097"/>
                  </a:lnTo>
                  <a:lnTo>
                    <a:pt x="19050" y="15049"/>
                  </a:lnTo>
                  <a:lnTo>
                    <a:pt x="19050" y="15049"/>
                  </a:lnTo>
                  <a:lnTo>
                    <a:pt x="18002" y="16002"/>
                  </a:lnTo>
                  <a:lnTo>
                    <a:pt x="18002" y="16002"/>
                  </a:lnTo>
                  <a:lnTo>
                    <a:pt x="17050" y="16954"/>
                  </a:lnTo>
                  <a:lnTo>
                    <a:pt x="17050" y="16954"/>
                  </a:lnTo>
                  <a:lnTo>
                    <a:pt x="16097" y="17907"/>
                  </a:lnTo>
                  <a:lnTo>
                    <a:pt x="16097" y="17907"/>
                  </a:lnTo>
                  <a:lnTo>
                    <a:pt x="15145" y="18955"/>
                  </a:lnTo>
                  <a:lnTo>
                    <a:pt x="15145" y="18955"/>
                  </a:lnTo>
                  <a:lnTo>
                    <a:pt x="14192" y="20002"/>
                  </a:lnTo>
                  <a:lnTo>
                    <a:pt x="14192" y="20002"/>
                  </a:lnTo>
                  <a:lnTo>
                    <a:pt x="13335" y="21050"/>
                  </a:lnTo>
                  <a:lnTo>
                    <a:pt x="13335" y="21050"/>
                  </a:lnTo>
                  <a:cubicBezTo>
                    <a:pt x="13049" y="21431"/>
                    <a:pt x="12763" y="21812"/>
                    <a:pt x="12478" y="22098"/>
                  </a:cubicBezTo>
                  <a:lnTo>
                    <a:pt x="12478" y="22098"/>
                  </a:lnTo>
                  <a:cubicBezTo>
                    <a:pt x="12192" y="22479"/>
                    <a:pt x="11906" y="22860"/>
                    <a:pt x="11621" y="23146"/>
                  </a:cubicBezTo>
                  <a:lnTo>
                    <a:pt x="11621" y="23146"/>
                  </a:lnTo>
                  <a:lnTo>
                    <a:pt x="10763" y="24289"/>
                  </a:lnTo>
                  <a:lnTo>
                    <a:pt x="10763" y="24289"/>
                  </a:lnTo>
                  <a:lnTo>
                    <a:pt x="10001" y="25432"/>
                  </a:lnTo>
                  <a:lnTo>
                    <a:pt x="10001" y="25432"/>
                  </a:lnTo>
                  <a:lnTo>
                    <a:pt x="9239" y="26575"/>
                  </a:lnTo>
                  <a:lnTo>
                    <a:pt x="9239" y="26575"/>
                  </a:lnTo>
                  <a:lnTo>
                    <a:pt x="8477" y="27717"/>
                  </a:lnTo>
                  <a:lnTo>
                    <a:pt x="8477" y="27717"/>
                  </a:lnTo>
                  <a:lnTo>
                    <a:pt x="7811" y="28956"/>
                  </a:lnTo>
                  <a:lnTo>
                    <a:pt x="7811" y="28956"/>
                  </a:lnTo>
                  <a:lnTo>
                    <a:pt x="7144" y="30194"/>
                  </a:lnTo>
                  <a:lnTo>
                    <a:pt x="7144" y="30194"/>
                  </a:lnTo>
                  <a:lnTo>
                    <a:pt x="6477" y="31432"/>
                  </a:lnTo>
                  <a:lnTo>
                    <a:pt x="6477" y="31432"/>
                  </a:lnTo>
                  <a:lnTo>
                    <a:pt x="5810" y="32671"/>
                  </a:lnTo>
                  <a:lnTo>
                    <a:pt x="5810" y="32671"/>
                  </a:lnTo>
                  <a:lnTo>
                    <a:pt x="5239" y="33909"/>
                  </a:lnTo>
                  <a:lnTo>
                    <a:pt x="5239" y="33909"/>
                  </a:lnTo>
                  <a:cubicBezTo>
                    <a:pt x="5048" y="34290"/>
                    <a:pt x="4858" y="34766"/>
                    <a:pt x="4667" y="35147"/>
                  </a:cubicBezTo>
                  <a:lnTo>
                    <a:pt x="4667" y="35147"/>
                  </a:lnTo>
                  <a:lnTo>
                    <a:pt x="4096" y="36481"/>
                  </a:lnTo>
                  <a:lnTo>
                    <a:pt x="4096" y="36481"/>
                  </a:lnTo>
                  <a:lnTo>
                    <a:pt x="3620" y="37814"/>
                  </a:lnTo>
                  <a:lnTo>
                    <a:pt x="3620" y="37814"/>
                  </a:lnTo>
                  <a:lnTo>
                    <a:pt x="3143" y="39148"/>
                  </a:lnTo>
                  <a:lnTo>
                    <a:pt x="3143" y="39148"/>
                  </a:lnTo>
                  <a:lnTo>
                    <a:pt x="2667" y="40481"/>
                  </a:lnTo>
                  <a:lnTo>
                    <a:pt x="2667" y="40481"/>
                  </a:lnTo>
                  <a:lnTo>
                    <a:pt x="2286" y="41815"/>
                  </a:lnTo>
                  <a:lnTo>
                    <a:pt x="2286" y="41815"/>
                  </a:lnTo>
                  <a:lnTo>
                    <a:pt x="1905" y="43148"/>
                  </a:lnTo>
                  <a:lnTo>
                    <a:pt x="1905" y="43148"/>
                  </a:lnTo>
                  <a:lnTo>
                    <a:pt x="1524" y="44482"/>
                  </a:lnTo>
                  <a:lnTo>
                    <a:pt x="1524" y="44482"/>
                  </a:lnTo>
                  <a:lnTo>
                    <a:pt x="1238" y="45910"/>
                  </a:lnTo>
                  <a:lnTo>
                    <a:pt x="1238" y="45910"/>
                  </a:lnTo>
                  <a:cubicBezTo>
                    <a:pt x="1143" y="46387"/>
                    <a:pt x="1048" y="46863"/>
                    <a:pt x="953" y="47339"/>
                  </a:cubicBezTo>
                  <a:lnTo>
                    <a:pt x="953" y="47339"/>
                  </a:lnTo>
                  <a:lnTo>
                    <a:pt x="667" y="48768"/>
                  </a:lnTo>
                  <a:lnTo>
                    <a:pt x="667" y="48768"/>
                  </a:lnTo>
                  <a:lnTo>
                    <a:pt x="476" y="50197"/>
                  </a:lnTo>
                  <a:lnTo>
                    <a:pt x="476" y="50197"/>
                  </a:lnTo>
                  <a:lnTo>
                    <a:pt x="286" y="51625"/>
                  </a:lnTo>
                  <a:lnTo>
                    <a:pt x="286" y="51625"/>
                  </a:lnTo>
                  <a:lnTo>
                    <a:pt x="190" y="53054"/>
                  </a:lnTo>
                  <a:lnTo>
                    <a:pt x="190" y="53054"/>
                  </a:lnTo>
                  <a:lnTo>
                    <a:pt x="95" y="54483"/>
                  </a:lnTo>
                  <a:lnTo>
                    <a:pt x="95" y="54483"/>
                  </a:lnTo>
                  <a:lnTo>
                    <a:pt x="95" y="54959"/>
                  </a:lnTo>
                  <a:cubicBezTo>
                    <a:pt x="95" y="55626"/>
                    <a:pt x="95" y="56197"/>
                    <a:pt x="0" y="56864"/>
                  </a:cubicBezTo>
                  <a:lnTo>
                    <a:pt x="0" y="57340"/>
                  </a:lnTo>
                  <a:lnTo>
                    <a:pt x="0" y="57340"/>
                  </a:lnTo>
                  <a:lnTo>
                    <a:pt x="0" y="77343"/>
                  </a:lnTo>
                  <a:lnTo>
                    <a:pt x="0" y="359855"/>
                  </a:lnTo>
                  <a:cubicBezTo>
                    <a:pt x="0" y="391858"/>
                    <a:pt x="25908" y="417767"/>
                    <a:pt x="57626" y="417767"/>
                  </a:cubicBezTo>
                  <a:lnTo>
                    <a:pt x="57626" y="417767"/>
                  </a:lnTo>
                  <a:close/>
                  <a:moveTo>
                    <a:pt x="57626" y="0"/>
                  </a:moveTo>
                  <a:lnTo>
                    <a:pt x="57626" y="0"/>
                  </a:lnTo>
                  <a:lnTo>
                    <a:pt x="57626"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2" name="Freeform: Shape 71">
              <a:extLst>
                <a:ext uri="{FF2B5EF4-FFF2-40B4-BE49-F238E27FC236}">
                  <a16:creationId xmlns:a16="http://schemas.microsoft.com/office/drawing/2014/main" id="{8A3E5852-F6AA-45E3-A2C0-3E71F79A6554}"/>
                </a:ext>
              </a:extLst>
            </p:cNvPr>
            <p:cNvSpPr/>
            <p:nvPr/>
          </p:nvSpPr>
          <p:spPr>
            <a:xfrm>
              <a:off x="75454" y="4553410"/>
              <a:ext cx="628078" cy="867822"/>
            </a:xfrm>
            <a:custGeom>
              <a:avLst/>
              <a:gdLst>
                <a:gd name="connsiteX0" fmla="*/ 550069 w 628078"/>
                <a:gd name="connsiteY0" fmla="*/ 300609 h 867822"/>
                <a:gd name="connsiteX1" fmla="*/ 570452 w 628078"/>
                <a:gd name="connsiteY1" fmla="*/ 300609 h 867822"/>
                <a:gd name="connsiteX2" fmla="*/ 628079 w 628078"/>
                <a:gd name="connsiteY2" fmla="*/ 242983 h 867822"/>
                <a:gd name="connsiteX3" fmla="*/ 628079 w 628078"/>
                <a:gd name="connsiteY3" fmla="*/ 57626 h 867822"/>
                <a:gd name="connsiteX4" fmla="*/ 570452 w 628078"/>
                <a:gd name="connsiteY4" fmla="*/ 0 h 867822"/>
                <a:gd name="connsiteX5" fmla="*/ 216599 w 628078"/>
                <a:gd name="connsiteY5" fmla="*/ 0 h 867822"/>
                <a:gd name="connsiteX6" fmla="*/ 158972 w 628078"/>
                <a:gd name="connsiteY6" fmla="*/ 857 h 867822"/>
                <a:gd name="connsiteX7" fmla="*/ 158972 w 628078"/>
                <a:gd name="connsiteY7" fmla="*/ 212884 h 867822"/>
                <a:gd name="connsiteX8" fmla="*/ 78010 w 628078"/>
                <a:gd name="connsiteY8" fmla="*/ 293846 h 867822"/>
                <a:gd name="connsiteX9" fmla="*/ 57626 w 628078"/>
                <a:gd name="connsiteY9" fmla="*/ 293846 h 867822"/>
                <a:gd name="connsiteX10" fmla="*/ 0 w 628078"/>
                <a:gd name="connsiteY10" fmla="*/ 352901 h 867822"/>
                <a:gd name="connsiteX11" fmla="*/ 0 w 628078"/>
                <a:gd name="connsiteY11" fmla="*/ 464153 h 867822"/>
                <a:gd name="connsiteX12" fmla="*/ 0 w 628078"/>
                <a:gd name="connsiteY12" fmla="*/ 520351 h 867822"/>
                <a:gd name="connsiteX13" fmla="*/ 0 w 628078"/>
                <a:gd name="connsiteY13" fmla="*/ 810197 h 867822"/>
                <a:gd name="connsiteX14" fmla="*/ 57626 w 628078"/>
                <a:gd name="connsiteY14" fmla="*/ 867823 h 867822"/>
                <a:gd name="connsiteX15" fmla="*/ 252413 w 628078"/>
                <a:gd name="connsiteY15" fmla="*/ 867823 h 867822"/>
                <a:gd name="connsiteX16" fmla="*/ 310039 w 628078"/>
                <a:gd name="connsiteY16" fmla="*/ 866965 h 867822"/>
                <a:gd name="connsiteX17" fmla="*/ 310039 w 628078"/>
                <a:gd name="connsiteY17" fmla="*/ 660559 h 867822"/>
                <a:gd name="connsiteX18" fmla="*/ 391001 w 628078"/>
                <a:gd name="connsiteY18" fmla="*/ 579596 h 867822"/>
                <a:gd name="connsiteX19" fmla="*/ 411385 w 628078"/>
                <a:gd name="connsiteY19" fmla="*/ 579596 h 867822"/>
                <a:gd name="connsiteX20" fmla="*/ 469011 w 628078"/>
                <a:gd name="connsiteY20" fmla="*/ 520541 h 867822"/>
                <a:gd name="connsiteX21" fmla="*/ 469011 w 628078"/>
                <a:gd name="connsiteY21" fmla="*/ 381667 h 867822"/>
                <a:gd name="connsiteX22" fmla="*/ 550069 w 628078"/>
                <a:gd name="connsiteY22" fmla="*/ 300609 h 86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8078" h="867822">
                  <a:moveTo>
                    <a:pt x="550069" y="300609"/>
                  </a:moveTo>
                  <a:lnTo>
                    <a:pt x="570452" y="300609"/>
                  </a:lnTo>
                  <a:cubicBezTo>
                    <a:pt x="602171" y="300609"/>
                    <a:pt x="628079" y="274701"/>
                    <a:pt x="628079" y="242983"/>
                  </a:cubicBezTo>
                  <a:lnTo>
                    <a:pt x="628079" y="57626"/>
                  </a:lnTo>
                  <a:cubicBezTo>
                    <a:pt x="628079" y="25908"/>
                    <a:pt x="602171" y="0"/>
                    <a:pt x="570452" y="0"/>
                  </a:cubicBezTo>
                  <a:lnTo>
                    <a:pt x="216599" y="0"/>
                  </a:lnTo>
                  <a:lnTo>
                    <a:pt x="158972" y="857"/>
                  </a:lnTo>
                  <a:lnTo>
                    <a:pt x="158972" y="212884"/>
                  </a:lnTo>
                  <a:cubicBezTo>
                    <a:pt x="158972" y="257461"/>
                    <a:pt x="122587" y="293846"/>
                    <a:pt x="78010" y="293846"/>
                  </a:cubicBezTo>
                  <a:lnTo>
                    <a:pt x="57626" y="293846"/>
                  </a:lnTo>
                  <a:cubicBezTo>
                    <a:pt x="25908" y="293846"/>
                    <a:pt x="0" y="320421"/>
                    <a:pt x="0" y="352901"/>
                  </a:cubicBezTo>
                  <a:lnTo>
                    <a:pt x="0" y="464153"/>
                  </a:lnTo>
                  <a:lnTo>
                    <a:pt x="0" y="520351"/>
                  </a:lnTo>
                  <a:lnTo>
                    <a:pt x="0" y="810197"/>
                  </a:lnTo>
                  <a:cubicBezTo>
                    <a:pt x="0" y="841915"/>
                    <a:pt x="25908" y="867823"/>
                    <a:pt x="57626" y="867823"/>
                  </a:cubicBezTo>
                  <a:lnTo>
                    <a:pt x="252413" y="867823"/>
                  </a:lnTo>
                  <a:lnTo>
                    <a:pt x="310039" y="866965"/>
                  </a:lnTo>
                  <a:lnTo>
                    <a:pt x="310039" y="660559"/>
                  </a:lnTo>
                  <a:cubicBezTo>
                    <a:pt x="310039" y="615982"/>
                    <a:pt x="346424" y="579596"/>
                    <a:pt x="391001" y="579596"/>
                  </a:cubicBezTo>
                  <a:lnTo>
                    <a:pt x="411385" y="579596"/>
                  </a:lnTo>
                  <a:cubicBezTo>
                    <a:pt x="443103" y="579596"/>
                    <a:pt x="469011" y="553022"/>
                    <a:pt x="469011" y="520541"/>
                  </a:cubicBezTo>
                  <a:lnTo>
                    <a:pt x="469011" y="381667"/>
                  </a:lnTo>
                  <a:cubicBezTo>
                    <a:pt x="469011" y="336995"/>
                    <a:pt x="505397" y="300609"/>
                    <a:pt x="550069" y="300609"/>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3" name="Freeform: Shape 72">
              <a:extLst>
                <a:ext uri="{FF2B5EF4-FFF2-40B4-BE49-F238E27FC236}">
                  <a16:creationId xmlns:a16="http://schemas.microsoft.com/office/drawing/2014/main" id="{AF4DA893-5D5A-4489-A2A8-083227624CFF}"/>
                </a:ext>
              </a:extLst>
            </p:cNvPr>
            <p:cNvSpPr/>
            <p:nvPr/>
          </p:nvSpPr>
          <p:spPr>
            <a:xfrm>
              <a:off x="234712" y="4126976"/>
              <a:ext cx="1892046" cy="1432274"/>
            </a:xfrm>
            <a:custGeom>
              <a:avLst/>
              <a:gdLst>
                <a:gd name="connsiteX0" fmla="*/ 388906 w 1892046"/>
                <a:gd name="connsiteY0" fmla="*/ 1432274 h 1432274"/>
                <a:gd name="connsiteX1" fmla="*/ 542068 w 1892046"/>
                <a:gd name="connsiteY1" fmla="*/ 1432274 h 1432274"/>
                <a:gd name="connsiteX2" fmla="*/ 624364 w 1892046"/>
                <a:gd name="connsiteY2" fmla="*/ 1362266 h 1432274"/>
                <a:gd name="connsiteX3" fmla="*/ 704279 w 1892046"/>
                <a:gd name="connsiteY3" fmla="*/ 1294352 h 1432274"/>
                <a:gd name="connsiteX4" fmla="*/ 1017461 w 1892046"/>
                <a:gd name="connsiteY4" fmla="*/ 1294352 h 1432274"/>
                <a:gd name="connsiteX5" fmla="*/ 1100042 w 1892046"/>
                <a:gd name="connsiteY5" fmla="*/ 1222724 h 1432274"/>
                <a:gd name="connsiteX6" fmla="*/ 1177576 w 1892046"/>
                <a:gd name="connsiteY6" fmla="*/ 1153287 h 1432274"/>
                <a:gd name="connsiteX7" fmla="*/ 1258253 w 1892046"/>
                <a:gd name="connsiteY7" fmla="*/ 1069943 h 1432274"/>
                <a:gd name="connsiteX8" fmla="*/ 1258253 w 1892046"/>
                <a:gd name="connsiteY8" fmla="*/ 796194 h 1432274"/>
                <a:gd name="connsiteX9" fmla="*/ 1337405 w 1892046"/>
                <a:gd name="connsiteY9" fmla="*/ 715232 h 1432274"/>
                <a:gd name="connsiteX10" fmla="*/ 1417701 w 1892046"/>
                <a:gd name="connsiteY10" fmla="*/ 645605 h 1432274"/>
                <a:gd name="connsiteX11" fmla="*/ 1495235 w 1892046"/>
                <a:gd name="connsiteY11" fmla="*/ 578072 h 1432274"/>
                <a:gd name="connsiteX12" fmla="*/ 1576292 w 1892046"/>
                <a:gd name="connsiteY12" fmla="*/ 495681 h 1432274"/>
                <a:gd name="connsiteX13" fmla="*/ 1657255 w 1892046"/>
                <a:gd name="connsiteY13" fmla="*/ 415671 h 1432274"/>
                <a:gd name="connsiteX14" fmla="*/ 1833658 w 1892046"/>
                <a:gd name="connsiteY14" fmla="*/ 415671 h 1432274"/>
                <a:gd name="connsiteX15" fmla="*/ 1892046 w 1892046"/>
                <a:gd name="connsiteY15" fmla="*/ 363188 h 1432274"/>
                <a:gd name="connsiteX16" fmla="*/ 1891951 w 1892046"/>
                <a:gd name="connsiteY16" fmla="*/ 273177 h 1432274"/>
                <a:gd name="connsiteX17" fmla="*/ 1630299 w 1892046"/>
                <a:gd name="connsiteY17" fmla="*/ 273844 h 1432274"/>
                <a:gd name="connsiteX18" fmla="*/ 1572673 w 1892046"/>
                <a:gd name="connsiteY18" fmla="*/ 216217 h 1432274"/>
                <a:gd name="connsiteX19" fmla="*/ 1572673 w 1892046"/>
                <a:gd name="connsiteY19" fmla="*/ 215551 h 1432274"/>
                <a:gd name="connsiteX20" fmla="*/ 1572387 w 1892046"/>
                <a:gd name="connsiteY20" fmla="*/ 215551 h 1432274"/>
                <a:gd name="connsiteX21" fmla="*/ 1572387 w 1892046"/>
                <a:gd name="connsiteY21" fmla="*/ 194691 h 1432274"/>
                <a:gd name="connsiteX22" fmla="*/ 1514761 w 1892046"/>
                <a:gd name="connsiteY22" fmla="*/ 137065 h 1432274"/>
                <a:gd name="connsiteX23" fmla="*/ 1028795 w 1892046"/>
                <a:gd name="connsiteY23" fmla="*/ 137065 h 1432274"/>
                <a:gd name="connsiteX24" fmla="*/ 1028986 w 1892046"/>
                <a:gd name="connsiteY24" fmla="*/ 137065 h 1432274"/>
                <a:gd name="connsiteX25" fmla="*/ 852869 w 1892046"/>
                <a:gd name="connsiteY25" fmla="*/ 137065 h 1432274"/>
                <a:gd name="connsiteX26" fmla="*/ 771906 w 1892046"/>
                <a:gd name="connsiteY26" fmla="*/ 56959 h 1432274"/>
                <a:gd name="connsiteX27" fmla="*/ 714280 w 1892046"/>
                <a:gd name="connsiteY27" fmla="*/ 0 h 1432274"/>
                <a:gd name="connsiteX28" fmla="*/ 57626 w 1892046"/>
                <a:gd name="connsiteY28" fmla="*/ 0 h 1432274"/>
                <a:gd name="connsiteX29" fmla="*/ 0 w 1892046"/>
                <a:gd name="connsiteY29" fmla="*/ 57626 h 1432274"/>
                <a:gd name="connsiteX30" fmla="*/ 0 w 1892046"/>
                <a:gd name="connsiteY30" fmla="*/ 288798 h 1432274"/>
                <a:gd name="connsiteX31" fmla="*/ 95 w 1892046"/>
                <a:gd name="connsiteY31" fmla="*/ 291655 h 1432274"/>
                <a:gd name="connsiteX32" fmla="*/ 95 w 1892046"/>
                <a:gd name="connsiteY32" fmla="*/ 299656 h 1432274"/>
                <a:gd name="connsiteX33" fmla="*/ 0 w 1892046"/>
                <a:gd name="connsiteY33" fmla="*/ 303466 h 1432274"/>
                <a:gd name="connsiteX34" fmla="*/ 0 w 1892046"/>
                <a:gd name="connsiteY34" fmla="*/ 427387 h 1432274"/>
                <a:gd name="connsiteX35" fmla="*/ 57341 w 1892046"/>
                <a:gd name="connsiteY35" fmla="*/ 426530 h 1432274"/>
                <a:gd name="connsiteX36" fmla="*/ 411099 w 1892046"/>
                <a:gd name="connsiteY36" fmla="*/ 426530 h 1432274"/>
                <a:gd name="connsiteX37" fmla="*/ 468725 w 1892046"/>
                <a:gd name="connsiteY37" fmla="*/ 484156 h 1432274"/>
                <a:gd name="connsiteX38" fmla="*/ 468725 w 1892046"/>
                <a:gd name="connsiteY38" fmla="*/ 669512 h 1432274"/>
                <a:gd name="connsiteX39" fmla="*/ 411099 w 1892046"/>
                <a:gd name="connsiteY39" fmla="*/ 727138 h 1432274"/>
                <a:gd name="connsiteX40" fmla="*/ 390716 w 1892046"/>
                <a:gd name="connsiteY40" fmla="*/ 727138 h 1432274"/>
                <a:gd name="connsiteX41" fmla="*/ 309753 w 1892046"/>
                <a:gd name="connsiteY41" fmla="*/ 808101 h 1432274"/>
                <a:gd name="connsiteX42" fmla="*/ 309753 w 1892046"/>
                <a:gd name="connsiteY42" fmla="*/ 946975 h 1432274"/>
                <a:gd name="connsiteX43" fmla="*/ 252127 w 1892046"/>
                <a:gd name="connsiteY43" fmla="*/ 1006030 h 1432274"/>
                <a:gd name="connsiteX44" fmla="*/ 231743 w 1892046"/>
                <a:gd name="connsiteY44" fmla="*/ 1006030 h 1432274"/>
                <a:gd name="connsiteX45" fmla="*/ 150781 w 1892046"/>
                <a:gd name="connsiteY45" fmla="*/ 1086993 h 1432274"/>
                <a:gd name="connsiteX46" fmla="*/ 150781 w 1892046"/>
                <a:gd name="connsiteY46" fmla="*/ 1293495 h 1432274"/>
                <a:gd name="connsiteX47" fmla="*/ 107347 w 1892046"/>
                <a:gd name="connsiteY47" fmla="*/ 1294162 h 1432274"/>
                <a:gd name="connsiteX48" fmla="*/ 113348 w 1892046"/>
                <a:gd name="connsiteY48" fmla="*/ 1294352 h 1432274"/>
                <a:gd name="connsiteX49" fmla="*/ 226600 w 1892046"/>
                <a:gd name="connsiteY49" fmla="*/ 1294352 h 1432274"/>
                <a:gd name="connsiteX50" fmla="*/ 306515 w 1892046"/>
                <a:gd name="connsiteY50" fmla="*/ 1362266 h 1432274"/>
                <a:gd name="connsiteX51" fmla="*/ 388906 w 1892046"/>
                <a:gd name="connsiteY51" fmla="*/ 1432274 h 143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892046" h="1432274">
                  <a:moveTo>
                    <a:pt x="388906" y="1432274"/>
                  </a:moveTo>
                  <a:lnTo>
                    <a:pt x="542068" y="1432274"/>
                  </a:lnTo>
                  <a:cubicBezTo>
                    <a:pt x="583406" y="1432274"/>
                    <a:pt x="617982" y="1401794"/>
                    <a:pt x="624364" y="1362266"/>
                  </a:cubicBezTo>
                  <a:cubicBezTo>
                    <a:pt x="630841" y="1322737"/>
                    <a:pt x="664274" y="1294352"/>
                    <a:pt x="704279" y="1294352"/>
                  </a:cubicBezTo>
                  <a:lnTo>
                    <a:pt x="1017461" y="1294352"/>
                  </a:lnTo>
                  <a:cubicBezTo>
                    <a:pt x="1059371" y="1294352"/>
                    <a:pt x="1094232" y="1263110"/>
                    <a:pt x="1100042" y="1222724"/>
                  </a:cubicBezTo>
                  <a:cubicBezTo>
                    <a:pt x="1105662" y="1183481"/>
                    <a:pt x="1137952" y="1154526"/>
                    <a:pt x="1177576" y="1153287"/>
                  </a:cubicBezTo>
                  <a:cubicBezTo>
                    <a:pt x="1222248" y="1151858"/>
                    <a:pt x="1258253" y="1114901"/>
                    <a:pt x="1258253" y="1069943"/>
                  </a:cubicBezTo>
                  <a:lnTo>
                    <a:pt x="1258253" y="796194"/>
                  </a:lnTo>
                  <a:cubicBezTo>
                    <a:pt x="1258253" y="752284"/>
                    <a:pt x="1293400" y="716280"/>
                    <a:pt x="1337405" y="715232"/>
                  </a:cubicBezTo>
                  <a:cubicBezTo>
                    <a:pt x="1377696" y="714280"/>
                    <a:pt x="1411224" y="684371"/>
                    <a:pt x="1417701" y="645605"/>
                  </a:cubicBezTo>
                  <a:cubicBezTo>
                    <a:pt x="1424178" y="607123"/>
                    <a:pt x="1456182" y="579215"/>
                    <a:pt x="1495235" y="578072"/>
                  </a:cubicBezTo>
                  <a:cubicBezTo>
                    <a:pt x="1539716" y="576834"/>
                    <a:pt x="1575721" y="540353"/>
                    <a:pt x="1576292" y="495681"/>
                  </a:cubicBezTo>
                  <a:cubicBezTo>
                    <a:pt x="1576864" y="451390"/>
                    <a:pt x="1613059" y="415671"/>
                    <a:pt x="1657255" y="415671"/>
                  </a:cubicBezTo>
                  <a:lnTo>
                    <a:pt x="1833658" y="415671"/>
                  </a:lnTo>
                  <a:cubicBezTo>
                    <a:pt x="1865376" y="415671"/>
                    <a:pt x="1892141" y="395002"/>
                    <a:pt x="1892046" y="363188"/>
                  </a:cubicBezTo>
                  <a:lnTo>
                    <a:pt x="1891951" y="273177"/>
                  </a:lnTo>
                  <a:cubicBezTo>
                    <a:pt x="1804130" y="273177"/>
                    <a:pt x="1718215" y="273844"/>
                    <a:pt x="1630299" y="273844"/>
                  </a:cubicBezTo>
                  <a:cubicBezTo>
                    <a:pt x="1598581" y="273844"/>
                    <a:pt x="1572673" y="247936"/>
                    <a:pt x="1572673" y="216217"/>
                  </a:cubicBezTo>
                  <a:lnTo>
                    <a:pt x="1572673" y="215551"/>
                  </a:lnTo>
                  <a:lnTo>
                    <a:pt x="1572387" y="215551"/>
                  </a:lnTo>
                  <a:lnTo>
                    <a:pt x="1572387" y="194691"/>
                  </a:lnTo>
                  <a:cubicBezTo>
                    <a:pt x="1572387" y="162973"/>
                    <a:pt x="1546479" y="137065"/>
                    <a:pt x="1514761" y="137065"/>
                  </a:cubicBezTo>
                  <a:lnTo>
                    <a:pt x="1028795" y="137065"/>
                  </a:lnTo>
                  <a:lnTo>
                    <a:pt x="1028986" y="137065"/>
                  </a:lnTo>
                  <a:lnTo>
                    <a:pt x="852869" y="137065"/>
                  </a:lnTo>
                  <a:cubicBezTo>
                    <a:pt x="808577" y="137065"/>
                    <a:pt x="772382" y="101251"/>
                    <a:pt x="771906" y="56959"/>
                  </a:cubicBezTo>
                  <a:cubicBezTo>
                    <a:pt x="771525" y="25622"/>
                    <a:pt x="745712" y="0"/>
                    <a:pt x="714280" y="0"/>
                  </a:cubicBezTo>
                  <a:lnTo>
                    <a:pt x="57626" y="0"/>
                  </a:lnTo>
                  <a:cubicBezTo>
                    <a:pt x="25908" y="0"/>
                    <a:pt x="0" y="25908"/>
                    <a:pt x="0" y="57626"/>
                  </a:cubicBezTo>
                  <a:lnTo>
                    <a:pt x="0" y="288798"/>
                  </a:lnTo>
                  <a:cubicBezTo>
                    <a:pt x="0" y="289750"/>
                    <a:pt x="0" y="290703"/>
                    <a:pt x="95" y="291655"/>
                  </a:cubicBezTo>
                  <a:cubicBezTo>
                    <a:pt x="286" y="294418"/>
                    <a:pt x="286" y="296799"/>
                    <a:pt x="95" y="299656"/>
                  </a:cubicBezTo>
                  <a:cubicBezTo>
                    <a:pt x="0" y="300895"/>
                    <a:pt x="0" y="302228"/>
                    <a:pt x="0" y="303466"/>
                  </a:cubicBezTo>
                  <a:lnTo>
                    <a:pt x="0" y="427387"/>
                  </a:lnTo>
                  <a:lnTo>
                    <a:pt x="57341" y="426530"/>
                  </a:lnTo>
                  <a:lnTo>
                    <a:pt x="411099" y="426530"/>
                  </a:lnTo>
                  <a:cubicBezTo>
                    <a:pt x="442817" y="426530"/>
                    <a:pt x="468725" y="452438"/>
                    <a:pt x="468725" y="484156"/>
                  </a:cubicBezTo>
                  <a:lnTo>
                    <a:pt x="468725" y="669512"/>
                  </a:lnTo>
                  <a:cubicBezTo>
                    <a:pt x="468725" y="701230"/>
                    <a:pt x="442817" y="727138"/>
                    <a:pt x="411099" y="727138"/>
                  </a:cubicBezTo>
                  <a:lnTo>
                    <a:pt x="390716" y="727138"/>
                  </a:lnTo>
                  <a:cubicBezTo>
                    <a:pt x="346139" y="727138"/>
                    <a:pt x="309753" y="763524"/>
                    <a:pt x="309753" y="808101"/>
                  </a:cubicBezTo>
                  <a:lnTo>
                    <a:pt x="309753" y="946975"/>
                  </a:lnTo>
                  <a:cubicBezTo>
                    <a:pt x="309753" y="979456"/>
                    <a:pt x="283845" y="1006030"/>
                    <a:pt x="252127" y="1006030"/>
                  </a:cubicBezTo>
                  <a:lnTo>
                    <a:pt x="231743" y="1006030"/>
                  </a:lnTo>
                  <a:cubicBezTo>
                    <a:pt x="187166" y="1006030"/>
                    <a:pt x="150781" y="1042416"/>
                    <a:pt x="150781" y="1086993"/>
                  </a:cubicBezTo>
                  <a:lnTo>
                    <a:pt x="150781" y="1293495"/>
                  </a:lnTo>
                  <a:lnTo>
                    <a:pt x="107347" y="1294162"/>
                  </a:lnTo>
                  <a:cubicBezTo>
                    <a:pt x="109347" y="1294352"/>
                    <a:pt x="111347" y="1294352"/>
                    <a:pt x="113348" y="1294352"/>
                  </a:cubicBezTo>
                  <a:lnTo>
                    <a:pt x="226600" y="1294352"/>
                  </a:lnTo>
                  <a:cubicBezTo>
                    <a:pt x="266605" y="1294352"/>
                    <a:pt x="300038" y="1322832"/>
                    <a:pt x="306515" y="1362266"/>
                  </a:cubicBezTo>
                  <a:cubicBezTo>
                    <a:pt x="312992" y="1401889"/>
                    <a:pt x="347567" y="1432274"/>
                    <a:pt x="388906" y="1432274"/>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4" name="Freeform: Shape 73">
              <a:extLst>
                <a:ext uri="{FF2B5EF4-FFF2-40B4-BE49-F238E27FC236}">
                  <a16:creationId xmlns:a16="http://schemas.microsoft.com/office/drawing/2014/main" id="{4B519E33-07A0-4069-ACAA-B67B710CD6A1}"/>
                </a:ext>
              </a:extLst>
            </p:cNvPr>
            <p:cNvSpPr/>
            <p:nvPr/>
          </p:nvSpPr>
          <p:spPr>
            <a:xfrm>
              <a:off x="3572367" y="5286168"/>
              <a:ext cx="417766" cy="299656"/>
            </a:xfrm>
            <a:custGeom>
              <a:avLst/>
              <a:gdLst>
                <a:gd name="connsiteX0" fmla="*/ 0 w 417766"/>
                <a:gd name="connsiteY0" fmla="*/ 57626 h 299656"/>
                <a:gd name="connsiteX1" fmla="*/ 0 w 417766"/>
                <a:gd name="connsiteY1" fmla="*/ 77628 h 299656"/>
                <a:gd name="connsiteX2" fmla="*/ 57626 w 417766"/>
                <a:gd name="connsiteY2" fmla="*/ 135255 h 299656"/>
                <a:gd name="connsiteX3" fmla="*/ 201549 w 417766"/>
                <a:gd name="connsiteY3" fmla="*/ 135255 h 299656"/>
                <a:gd name="connsiteX4" fmla="*/ 282512 w 417766"/>
                <a:gd name="connsiteY4" fmla="*/ 216218 h 299656"/>
                <a:gd name="connsiteX5" fmla="*/ 282512 w 417766"/>
                <a:gd name="connsiteY5" fmla="*/ 242030 h 299656"/>
                <a:gd name="connsiteX6" fmla="*/ 340138 w 417766"/>
                <a:gd name="connsiteY6" fmla="*/ 299656 h 299656"/>
                <a:gd name="connsiteX7" fmla="*/ 360140 w 417766"/>
                <a:gd name="connsiteY7" fmla="*/ 299656 h 299656"/>
                <a:gd name="connsiteX8" fmla="*/ 417767 w 417766"/>
                <a:gd name="connsiteY8" fmla="*/ 242030 h 299656"/>
                <a:gd name="connsiteX9" fmla="*/ 417767 w 417766"/>
                <a:gd name="connsiteY9" fmla="*/ 77628 h 299656"/>
                <a:gd name="connsiteX10" fmla="*/ 417767 w 417766"/>
                <a:gd name="connsiteY10" fmla="*/ 57626 h 299656"/>
                <a:gd name="connsiteX11" fmla="*/ 417767 w 417766"/>
                <a:gd name="connsiteY11" fmla="*/ 56102 h 299656"/>
                <a:gd name="connsiteX12" fmla="*/ 417767 w 417766"/>
                <a:gd name="connsiteY12" fmla="*/ 56102 h 299656"/>
                <a:gd name="connsiteX13" fmla="*/ 417671 w 417766"/>
                <a:gd name="connsiteY13" fmla="*/ 54673 h 299656"/>
                <a:gd name="connsiteX14" fmla="*/ 417671 w 417766"/>
                <a:gd name="connsiteY14" fmla="*/ 54673 h 299656"/>
                <a:gd name="connsiteX15" fmla="*/ 417576 w 417766"/>
                <a:gd name="connsiteY15" fmla="*/ 53244 h 299656"/>
                <a:gd name="connsiteX16" fmla="*/ 417576 w 417766"/>
                <a:gd name="connsiteY16" fmla="*/ 53244 h 299656"/>
                <a:gd name="connsiteX17" fmla="*/ 417481 w 417766"/>
                <a:gd name="connsiteY17" fmla="*/ 51816 h 299656"/>
                <a:gd name="connsiteX18" fmla="*/ 417481 w 417766"/>
                <a:gd name="connsiteY18" fmla="*/ 51816 h 299656"/>
                <a:gd name="connsiteX19" fmla="*/ 417290 w 417766"/>
                <a:gd name="connsiteY19" fmla="*/ 50387 h 299656"/>
                <a:gd name="connsiteX20" fmla="*/ 417290 w 417766"/>
                <a:gd name="connsiteY20" fmla="*/ 50387 h 299656"/>
                <a:gd name="connsiteX21" fmla="*/ 417100 w 417766"/>
                <a:gd name="connsiteY21" fmla="*/ 48958 h 299656"/>
                <a:gd name="connsiteX22" fmla="*/ 417100 w 417766"/>
                <a:gd name="connsiteY22" fmla="*/ 48958 h 299656"/>
                <a:gd name="connsiteX23" fmla="*/ 416909 w 417766"/>
                <a:gd name="connsiteY23" fmla="*/ 47530 h 299656"/>
                <a:gd name="connsiteX24" fmla="*/ 416909 w 417766"/>
                <a:gd name="connsiteY24" fmla="*/ 47530 h 299656"/>
                <a:gd name="connsiteX25" fmla="*/ 416623 w 417766"/>
                <a:gd name="connsiteY25" fmla="*/ 46101 h 299656"/>
                <a:gd name="connsiteX26" fmla="*/ 416623 w 417766"/>
                <a:gd name="connsiteY26" fmla="*/ 46101 h 299656"/>
                <a:gd name="connsiteX27" fmla="*/ 416338 w 417766"/>
                <a:gd name="connsiteY27" fmla="*/ 44672 h 299656"/>
                <a:gd name="connsiteX28" fmla="*/ 416338 w 417766"/>
                <a:gd name="connsiteY28" fmla="*/ 44672 h 299656"/>
                <a:gd name="connsiteX29" fmla="*/ 415957 w 417766"/>
                <a:gd name="connsiteY29" fmla="*/ 43243 h 299656"/>
                <a:gd name="connsiteX30" fmla="*/ 415957 w 417766"/>
                <a:gd name="connsiteY30" fmla="*/ 43243 h 299656"/>
                <a:gd name="connsiteX31" fmla="*/ 415576 w 417766"/>
                <a:gd name="connsiteY31" fmla="*/ 41910 h 299656"/>
                <a:gd name="connsiteX32" fmla="*/ 415576 w 417766"/>
                <a:gd name="connsiteY32" fmla="*/ 41910 h 299656"/>
                <a:gd name="connsiteX33" fmla="*/ 415195 w 417766"/>
                <a:gd name="connsiteY33" fmla="*/ 40577 h 299656"/>
                <a:gd name="connsiteX34" fmla="*/ 415195 w 417766"/>
                <a:gd name="connsiteY34" fmla="*/ 40577 h 299656"/>
                <a:gd name="connsiteX35" fmla="*/ 414719 w 417766"/>
                <a:gd name="connsiteY35" fmla="*/ 39243 h 299656"/>
                <a:gd name="connsiteX36" fmla="*/ 414719 w 417766"/>
                <a:gd name="connsiteY36" fmla="*/ 39243 h 299656"/>
                <a:gd name="connsiteX37" fmla="*/ 414242 w 417766"/>
                <a:gd name="connsiteY37" fmla="*/ 37909 h 299656"/>
                <a:gd name="connsiteX38" fmla="*/ 414242 w 417766"/>
                <a:gd name="connsiteY38" fmla="*/ 37909 h 299656"/>
                <a:gd name="connsiteX39" fmla="*/ 413766 w 417766"/>
                <a:gd name="connsiteY39" fmla="*/ 36576 h 299656"/>
                <a:gd name="connsiteX40" fmla="*/ 413766 w 417766"/>
                <a:gd name="connsiteY40" fmla="*/ 36576 h 299656"/>
                <a:gd name="connsiteX41" fmla="*/ 413195 w 417766"/>
                <a:gd name="connsiteY41" fmla="*/ 35243 h 299656"/>
                <a:gd name="connsiteX42" fmla="*/ 413195 w 417766"/>
                <a:gd name="connsiteY42" fmla="*/ 35243 h 299656"/>
                <a:gd name="connsiteX43" fmla="*/ 412623 w 417766"/>
                <a:gd name="connsiteY43" fmla="*/ 34004 h 299656"/>
                <a:gd name="connsiteX44" fmla="*/ 412623 w 417766"/>
                <a:gd name="connsiteY44" fmla="*/ 34004 h 299656"/>
                <a:gd name="connsiteX45" fmla="*/ 412052 w 417766"/>
                <a:gd name="connsiteY45" fmla="*/ 32766 h 299656"/>
                <a:gd name="connsiteX46" fmla="*/ 412052 w 417766"/>
                <a:gd name="connsiteY46" fmla="*/ 32766 h 299656"/>
                <a:gd name="connsiteX47" fmla="*/ 411385 w 417766"/>
                <a:gd name="connsiteY47" fmla="*/ 31528 h 299656"/>
                <a:gd name="connsiteX48" fmla="*/ 411385 w 417766"/>
                <a:gd name="connsiteY48" fmla="*/ 31528 h 299656"/>
                <a:gd name="connsiteX49" fmla="*/ 410718 w 417766"/>
                <a:gd name="connsiteY49" fmla="*/ 30289 h 299656"/>
                <a:gd name="connsiteX50" fmla="*/ 410718 w 417766"/>
                <a:gd name="connsiteY50" fmla="*/ 30289 h 299656"/>
                <a:gd name="connsiteX51" fmla="*/ 410051 w 417766"/>
                <a:gd name="connsiteY51" fmla="*/ 29051 h 299656"/>
                <a:gd name="connsiteX52" fmla="*/ 410051 w 417766"/>
                <a:gd name="connsiteY52" fmla="*/ 29051 h 299656"/>
                <a:gd name="connsiteX53" fmla="*/ 409385 w 417766"/>
                <a:gd name="connsiteY53" fmla="*/ 27813 h 299656"/>
                <a:gd name="connsiteX54" fmla="*/ 409385 w 417766"/>
                <a:gd name="connsiteY54" fmla="*/ 27813 h 299656"/>
                <a:gd name="connsiteX55" fmla="*/ 408622 w 417766"/>
                <a:gd name="connsiteY55" fmla="*/ 26670 h 299656"/>
                <a:gd name="connsiteX56" fmla="*/ 408622 w 417766"/>
                <a:gd name="connsiteY56" fmla="*/ 26670 h 299656"/>
                <a:gd name="connsiteX57" fmla="*/ 407861 w 417766"/>
                <a:gd name="connsiteY57" fmla="*/ 25527 h 299656"/>
                <a:gd name="connsiteX58" fmla="*/ 407861 w 417766"/>
                <a:gd name="connsiteY58" fmla="*/ 25527 h 299656"/>
                <a:gd name="connsiteX59" fmla="*/ 407098 w 417766"/>
                <a:gd name="connsiteY59" fmla="*/ 24384 h 299656"/>
                <a:gd name="connsiteX60" fmla="*/ 407098 w 417766"/>
                <a:gd name="connsiteY60" fmla="*/ 24384 h 299656"/>
                <a:gd name="connsiteX61" fmla="*/ 406241 w 417766"/>
                <a:gd name="connsiteY61" fmla="*/ 23241 h 299656"/>
                <a:gd name="connsiteX62" fmla="*/ 406241 w 417766"/>
                <a:gd name="connsiteY62" fmla="*/ 23241 h 299656"/>
                <a:gd name="connsiteX63" fmla="*/ 405384 w 417766"/>
                <a:gd name="connsiteY63" fmla="*/ 22193 h 299656"/>
                <a:gd name="connsiteX64" fmla="*/ 405384 w 417766"/>
                <a:gd name="connsiteY64" fmla="*/ 22193 h 299656"/>
                <a:gd name="connsiteX65" fmla="*/ 404527 w 417766"/>
                <a:gd name="connsiteY65" fmla="*/ 21145 h 299656"/>
                <a:gd name="connsiteX66" fmla="*/ 404527 w 417766"/>
                <a:gd name="connsiteY66" fmla="*/ 21145 h 299656"/>
                <a:gd name="connsiteX67" fmla="*/ 403670 w 417766"/>
                <a:gd name="connsiteY67" fmla="*/ 20098 h 299656"/>
                <a:gd name="connsiteX68" fmla="*/ 403670 w 417766"/>
                <a:gd name="connsiteY68" fmla="*/ 20098 h 299656"/>
                <a:gd name="connsiteX69" fmla="*/ 402717 w 417766"/>
                <a:gd name="connsiteY69" fmla="*/ 19050 h 299656"/>
                <a:gd name="connsiteX70" fmla="*/ 402717 w 417766"/>
                <a:gd name="connsiteY70" fmla="*/ 19050 h 299656"/>
                <a:gd name="connsiteX71" fmla="*/ 401764 w 417766"/>
                <a:gd name="connsiteY71" fmla="*/ 18002 h 299656"/>
                <a:gd name="connsiteX72" fmla="*/ 401764 w 417766"/>
                <a:gd name="connsiteY72" fmla="*/ 18002 h 299656"/>
                <a:gd name="connsiteX73" fmla="*/ 400812 w 417766"/>
                <a:gd name="connsiteY73" fmla="*/ 17050 h 299656"/>
                <a:gd name="connsiteX74" fmla="*/ 400812 w 417766"/>
                <a:gd name="connsiteY74" fmla="*/ 17050 h 299656"/>
                <a:gd name="connsiteX75" fmla="*/ 399860 w 417766"/>
                <a:gd name="connsiteY75" fmla="*/ 16097 h 299656"/>
                <a:gd name="connsiteX76" fmla="*/ 399860 w 417766"/>
                <a:gd name="connsiteY76" fmla="*/ 16097 h 299656"/>
                <a:gd name="connsiteX77" fmla="*/ 398812 w 417766"/>
                <a:gd name="connsiteY77" fmla="*/ 15144 h 299656"/>
                <a:gd name="connsiteX78" fmla="*/ 398812 w 417766"/>
                <a:gd name="connsiteY78" fmla="*/ 15144 h 299656"/>
                <a:gd name="connsiteX79" fmla="*/ 397764 w 417766"/>
                <a:gd name="connsiteY79" fmla="*/ 14192 h 299656"/>
                <a:gd name="connsiteX80" fmla="*/ 397764 w 417766"/>
                <a:gd name="connsiteY80" fmla="*/ 14192 h 299656"/>
                <a:gd name="connsiteX81" fmla="*/ 396716 w 417766"/>
                <a:gd name="connsiteY81" fmla="*/ 13335 h 299656"/>
                <a:gd name="connsiteX82" fmla="*/ 396716 w 417766"/>
                <a:gd name="connsiteY82" fmla="*/ 13335 h 299656"/>
                <a:gd name="connsiteX83" fmla="*/ 395669 w 417766"/>
                <a:gd name="connsiteY83" fmla="*/ 12478 h 299656"/>
                <a:gd name="connsiteX84" fmla="*/ 395669 w 417766"/>
                <a:gd name="connsiteY84" fmla="*/ 12478 h 299656"/>
                <a:gd name="connsiteX85" fmla="*/ 394621 w 417766"/>
                <a:gd name="connsiteY85" fmla="*/ 11620 h 299656"/>
                <a:gd name="connsiteX86" fmla="*/ 394621 w 417766"/>
                <a:gd name="connsiteY86" fmla="*/ 11620 h 299656"/>
                <a:gd name="connsiteX87" fmla="*/ 393478 w 417766"/>
                <a:gd name="connsiteY87" fmla="*/ 10763 h 299656"/>
                <a:gd name="connsiteX88" fmla="*/ 393478 w 417766"/>
                <a:gd name="connsiteY88" fmla="*/ 10763 h 299656"/>
                <a:gd name="connsiteX89" fmla="*/ 392335 w 417766"/>
                <a:gd name="connsiteY89" fmla="*/ 10001 h 299656"/>
                <a:gd name="connsiteX90" fmla="*/ 392335 w 417766"/>
                <a:gd name="connsiteY90" fmla="*/ 10001 h 299656"/>
                <a:gd name="connsiteX91" fmla="*/ 391192 w 417766"/>
                <a:gd name="connsiteY91" fmla="*/ 9239 h 299656"/>
                <a:gd name="connsiteX92" fmla="*/ 391192 w 417766"/>
                <a:gd name="connsiteY92" fmla="*/ 9239 h 299656"/>
                <a:gd name="connsiteX93" fmla="*/ 390049 w 417766"/>
                <a:gd name="connsiteY93" fmla="*/ 8477 h 299656"/>
                <a:gd name="connsiteX94" fmla="*/ 390049 w 417766"/>
                <a:gd name="connsiteY94" fmla="*/ 8477 h 299656"/>
                <a:gd name="connsiteX95" fmla="*/ 388811 w 417766"/>
                <a:gd name="connsiteY95" fmla="*/ 7811 h 299656"/>
                <a:gd name="connsiteX96" fmla="*/ 388811 w 417766"/>
                <a:gd name="connsiteY96" fmla="*/ 7811 h 299656"/>
                <a:gd name="connsiteX97" fmla="*/ 387572 w 417766"/>
                <a:gd name="connsiteY97" fmla="*/ 7144 h 299656"/>
                <a:gd name="connsiteX98" fmla="*/ 387572 w 417766"/>
                <a:gd name="connsiteY98" fmla="*/ 7144 h 299656"/>
                <a:gd name="connsiteX99" fmla="*/ 386334 w 417766"/>
                <a:gd name="connsiteY99" fmla="*/ 6477 h 299656"/>
                <a:gd name="connsiteX100" fmla="*/ 386334 w 417766"/>
                <a:gd name="connsiteY100" fmla="*/ 6477 h 299656"/>
                <a:gd name="connsiteX101" fmla="*/ 385096 w 417766"/>
                <a:gd name="connsiteY101" fmla="*/ 5810 h 299656"/>
                <a:gd name="connsiteX102" fmla="*/ 385096 w 417766"/>
                <a:gd name="connsiteY102" fmla="*/ 5810 h 299656"/>
                <a:gd name="connsiteX103" fmla="*/ 383858 w 417766"/>
                <a:gd name="connsiteY103" fmla="*/ 5239 h 299656"/>
                <a:gd name="connsiteX104" fmla="*/ 383858 w 417766"/>
                <a:gd name="connsiteY104" fmla="*/ 5239 h 299656"/>
                <a:gd name="connsiteX105" fmla="*/ 382619 w 417766"/>
                <a:gd name="connsiteY105" fmla="*/ 4667 h 299656"/>
                <a:gd name="connsiteX106" fmla="*/ 382619 w 417766"/>
                <a:gd name="connsiteY106" fmla="*/ 4667 h 299656"/>
                <a:gd name="connsiteX107" fmla="*/ 381286 w 417766"/>
                <a:gd name="connsiteY107" fmla="*/ 4096 h 299656"/>
                <a:gd name="connsiteX108" fmla="*/ 381286 w 417766"/>
                <a:gd name="connsiteY108" fmla="*/ 4096 h 299656"/>
                <a:gd name="connsiteX109" fmla="*/ 379952 w 417766"/>
                <a:gd name="connsiteY109" fmla="*/ 3620 h 299656"/>
                <a:gd name="connsiteX110" fmla="*/ 379952 w 417766"/>
                <a:gd name="connsiteY110" fmla="*/ 3620 h 299656"/>
                <a:gd name="connsiteX111" fmla="*/ 378619 w 417766"/>
                <a:gd name="connsiteY111" fmla="*/ 3143 h 299656"/>
                <a:gd name="connsiteX112" fmla="*/ 378619 w 417766"/>
                <a:gd name="connsiteY112" fmla="*/ 3143 h 299656"/>
                <a:gd name="connsiteX113" fmla="*/ 377285 w 417766"/>
                <a:gd name="connsiteY113" fmla="*/ 2667 h 299656"/>
                <a:gd name="connsiteX114" fmla="*/ 377285 w 417766"/>
                <a:gd name="connsiteY114" fmla="*/ 2667 h 299656"/>
                <a:gd name="connsiteX115" fmla="*/ 375952 w 417766"/>
                <a:gd name="connsiteY115" fmla="*/ 2286 h 299656"/>
                <a:gd name="connsiteX116" fmla="*/ 375952 w 417766"/>
                <a:gd name="connsiteY116" fmla="*/ 2286 h 299656"/>
                <a:gd name="connsiteX117" fmla="*/ 374618 w 417766"/>
                <a:gd name="connsiteY117" fmla="*/ 1905 h 299656"/>
                <a:gd name="connsiteX118" fmla="*/ 374618 w 417766"/>
                <a:gd name="connsiteY118" fmla="*/ 1905 h 299656"/>
                <a:gd name="connsiteX119" fmla="*/ 373285 w 417766"/>
                <a:gd name="connsiteY119" fmla="*/ 1524 h 299656"/>
                <a:gd name="connsiteX120" fmla="*/ 373285 w 417766"/>
                <a:gd name="connsiteY120" fmla="*/ 1524 h 299656"/>
                <a:gd name="connsiteX121" fmla="*/ 371856 w 417766"/>
                <a:gd name="connsiteY121" fmla="*/ 1238 h 299656"/>
                <a:gd name="connsiteX122" fmla="*/ 371856 w 417766"/>
                <a:gd name="connsiteY122" fmla="*/ 1238 h 299656"/>
                <a:gd name="connsiteX123" fmla="*/ 370427 w 417766"/>
                <a:gd name="connsiteY123" fmla="*/ 952 h 299656"/>
                <a:gd name="connsiteX124" fmla="*/ 370427 w 417766"/>
                <a:gd name="connsiteY124" fmla="*/ 952 h 299656"/>
                <a:gd name="connsiteX125" fmla="*/ 368998 w 417766"/>
                <a:gd name="connsiteY125" fmla="*/ 667 h 299656"/>
                <a:gd name="connsiteX126" fmla="*/ 368998 w 417766"/>
                <a:gd name="connsiteY126" fmla="*/ 667 h 299656"/>
                <a:gd name="connsiteX127" fmla="*/ 367570 w 417766"/>
                <a:gd name="connsiteY127" fmla="*/ 476 h 299656"/>
                <a:gd name="connsiteX128" fmla="*/ 367570 w 417766"/>
                <a:gd name="connsiteY128" fmla="*/ 476 h 299656"/>
                <a:gd name="connsiteX129" fmla="*/ 366141 w 417766"/>
                <a:gd name="connsiteY129" fmla="*/ 285 h 299656"/>
                <a:gd name="connsiteX130" fmla="*/ 366141 w 417766"/>
                <a:gd name="connsiteY130" fmla="*/ 285 h 299656"/>
                <a:gd name="connsiteX131" fmla="*/ 364712 w 417766"/>
                <a:gd name="connsiteY131" fmla="*/ 190 h 299656"/>
                <a:gd name="connsiteX132" fmla="*/ 364712 w 417766"/>
                <a:gd name="connsiteY132" fmla="*/ 190 h 299656"/>
                <a:gd name="connsiteX133" fmla="*/ 363284 w 417766"/>
                <a:gd name="connsiteY133" fmla="*/ 95 h 299656"/>
                <a:gd name="connsiteX134" fmla="*/ 363284 w 417766"/>
                <a:gd name="connsiteY134" fmla="*/ 95 h 299656"/>
                <a:gd name="connsiteX135" fmla="*/ 362807 w 417766"/>
                <a:gd name="connsiteY135" fmla="*/ 95 h 299656"/>
                <a:gd name="connsiteX136" fmla="*/ 360902 w 417766"/>
                <a:gd name="connsiteY136" fmla="*/ 0 h 299656"/>
                <a:gd name="connsiteX137" fmla="*/ 360426 w 417766"/>
                <a:gd name="connsiteY137" fmla="*/ 0 h 299656"/>
                <a:gd name="connsiteX138" fmla="*/ 360426 w 417766"/>
                <a:gd name="connsiteY138" fmla="*/ 0 h 299656"/>
                <a:gd name="connsiteX139" fmla="*/ 340423 w 417766"/>
                <a:gd name="connsiteY139" fmla="*/ 0 h 299656"/>
                <a:gd name="connsiteX140" fmla="*/ 57912 w 417766"/>
                <a:gd name="connsiteY140" fmla="*/ 0 h 299656"/>
                <a:gd name="connsiteX141" fmla="*/ 0 w 417766"/>
                <a:gd name="connsiteY141" fmla="*/ 57626 h 299656"/>
                <a:gd name="connsiteX142" fmla="*/ 0 w 417766"/>
                <a:gd name="connsiteY142" fmla="*/ 57626 h 299656"/>
                <a:gd name="connsiteX143" fmla="*/ 417767 w 417766"/>
                <a:gd name="connsiteY143" fmla="*/ 57626 h 299656"/>
                <a:gd name="connsiteX144" fmla="*/ 417767 w 417766"/>
                <a:gd name="connsiteY144" fmla="*/ 57626 h 299656"/>
                <a:gd name="connsiteX145" fmla="*/ 417767 w 417766"/>
                <a:gd name="connsiteY145" fmla="*/ 57626 h 29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417766" h="299656">
                  <a:moveTo>
                    <a:pt x="0" y="57626"/>
                  </a:moveTo>
                  <a:lnTo>
                    <a:pt x="0" y="77628"/>
                  </a:lnTo>
                  <a:cubicBezTo>
                    <a:pt x="0" y="109347"/>
                    <a:pt x="25908" y="135255"/>
                    <a:pt x="57626" y="135255"/>
                  </a:cubicBezTo>
                  <a:lnTo>
                    <a:pt x="201549" y="135255"/>
                  </a:lnTo>
                  <a:cubicBezTo>
                    <a:pt x="246126" y="135255"/>
                    <a:pt x="282512" y="171640"/>
                    <a:pt x="282512" y="216218"/>
                  </a:cubicBezTo>
                  <a:lnTo>
                    <a:pt x="282512" y="242030"/>
                  </a:lnTo>
                  <a:cubicBezTo>
                    <a:pt x="282512" y="273748"/>
                    <a:pt x="308420" y="299656"/>
                    <a:pt x="340138" y="299656"/>
                  </a:cubicBezTo>
                  <a:lnTo>
                    <a:pt x="360140" y="299656"/>
                  </a:lnTo>
                  <a:cubicBezTo>
                    <a:pt x="391859" y="299656"/>
                    <a:pt x="417767" y="273748"/>
                    <a:pt x="417767" y="242030"/>
                  </a:cubicBezTo>
                  <a:lnTo>
                    <a:pt x="417767" y="77628"/>
                  </a:lnTo>
                  <a:lnTo>
                    <a:pt x="417767" y="57626"/>
                  </a:lnTo>
                  <a:lnTo>
                    <a:pt x="417767" y="56102"/>
                  </a:lnTo>
                  <a:lnTo>
                    <a:pt x="417767" y="56102"/>
                  </a:lnTo>
                  <a:lnTo>
                    <a:pt x="417671" y="54673"/>
                  </a:lnTo>
                  <a:lnTo>
                    <a:pt x="417671" y="54673"/>
                  </a:lnTo>
                  <a:lnTo>
                    <a:pt x="417576" y="53244"/>
                  </a:lnTo>
                  <a:lnTo>
                    <a:pt x="417576" y="53244"/>
                  </a:lnTo>
                  <a:lnTo>
                    <a:pt x="417481" y="51816"/>
                  </a:lnTo>
                  <a:lnTo>
                    <a:pt x="417481" y="51816"/>
                  </a:lnTo>
                  <a:lnTo>
                    <a:pt x="417290" y="50387"/>
                  </a:lnTo>
                  <a:lnTo>
                    <a:pt x="417290" y="50387"/>
                  </a:lnTo>
                  <a:lnTo>
                    <a:pt x="417100" y="48958"/>
                  </a:lnTo>
                  <a:lnTo>
                    <a:pt x="417100" y="48958"/>
                  </a:lnTo>
                  <a:lnTo>
                    <a:pt x="416909" y="47530"/>
                  </a:lnTo>
                  <a:lnTo>
                    <a:pt x="416909" y="47530"/>
                  </a:lnTo>
                  <a:cubicBezTo>
                    <a:pt x="416814" y="47054"/>
                    <a:pt x="416719" y="46577"/>
                    <a:pt x="416623" y="46101"/>
                  </a:cubicBezTo>
                  <a:lnTo>
                    <a:pt x="416623" y="46101"/>
                  </a:lnTo>
                  <a:lnTo>
                    <a:pt x="416338" y="44672"/>
                  </a:lnTo>
                  <a:lnTo>
                    <a:pt x="416338" y="44672"/>
                  </a:lnTo>
                  <a:lnTo>
                    <a:pt x="415957" y="43243"/>
                  </a:lnTo>
                  <a:lnTo>
                    <a:pt x="415957" y="43243"/>
                  </a:lnTo>
                  <a:lnTo>
                    <a:pt x="415576" y="41910"/>
                  </a:lnTo>
                  <a:lnTo>
                    <a:pt x="415576" y="41910"/>
                  </a:lnTo>
                  <a:lnTo>
                    <a:pt x="415195" y="40577"/>
                  </a:lnTo>
                  <a:lnTo>
                    <a:pt x="415195" y="40577"/>
                  </a:lnTo>
                  <a:lnTo>
                    <a:pt x="414719" y="39243"/>
                  </a:lnTo>
                  <a:lnTo>
                    <a:pt x="414719" y="39243"/>
                  </a:lnTo>
                  <a:lnTo>
                    <a:pt x="414242" y="37909"/>
                  </a:lnTo>
                  <a:lnTo>
                    <a:pt x="414242" y="37909"/>
                  </a:lnTo>
                  <a:lnTo>
                    <a:pt x="413766" y="36576"/>
                  </a:lnTo>
                  <a:lnTo>
                    <a:pt x="413766" y="36576"/>
                  </a:lnTo>
                  <a:lnTo>
                    <a:pt x="413195" y="35243"/>
                  </a:lnTo>
                  <a:lnTo>
                    <a:pt x="413195" y="35243"/>
                  </a:lnTo>
                  <a:lnTo>
                    <a:pt x="412623" y="34004"/>
                  </a:lnTo>
                  <a:lnTo>
                    <a:pt x="412623" y="34004"/>
                  </a:lnTo>
                  <a:lnTo>
                    <a:pt x="412052" y="32766"/>
                  </a:lnTo>
                  <a:lnTo>
                    <a:pt x="412052" y="32766"/>
                  </a:lnTo>
                  <a:lnTo>
                    <a:pt x="411385" y="31528"/>
                  </a:lnTo>
                  <a:lnTo>
                    <a:pt x="411385" y="31528"/>
                  </a:lnTo>
                  <a:cubicBezTo>
                    <a:pt x="411194" y="31146"/>
                    <a:pt x="411004" y="30670"/>
                    <a:pt x="410718" y="30289"/>
                  </a:cubicBezTo>
                  <a:lnTo>
                    <a:pt x="410718" y="30289"/>
                  </a:lnTo>
                  <a:lnTo>
                    <a:pt x="410051" y="29051"/>
                  </a:lnTo>
                  <a:lnTo>
                    <a:pt x="410051" y="29051"/>
                  </a:lnTo>
                  <a:cubicBezTo>
                    <a:pt x="409861" y="28670"/>
                    <a:pt x="409575" y="28289"/>
                    <a:pt x="409385" y="27813"/>
                  </a:cubicBezTo>
                  <a:lnTo>
                    <a:pt x="409385" y="27813"/>
                  </a:lnTo>
                  <a:lnTo>
                    <a:pt x="408622" y="26670"/>
                  </a:lnTo>
                  <a:lnTo>
                    <a:pt x="408622" y="26670"/>
                  </a:lnTo>
                  <a:lnTo>
                    <a:pt x="407861" y="25527"/>
                  </a:lnTo>
                  <a:lnTo>
                    <a:pt x="407861" y="25527"/>
                  </a:lnTo>
                  <a:lnTo>
                    <a:pt x="407098" y="24384"/>
                  </a:lnTo>
                  <a:lnTo>
                    <a:pt x="407098" y="24384"/>
                  </a:lnTo>
                  <a:lnTo>
                    <a:pt x="406241" y="23241"/>
                  </a:lnTo>
                  <a:lnTo>
                    <a:pt x="406241" y="23241"/>
                  </a:lnTo>
                  <a:lnTo>
                    <a:pt x="405384" y="22193"/>
                  </a:lnTo>
                  <a:lnTo>
                    <a:pt x="405384" y="22193"/>
                  </a:lnTo>
                  <a:cubicBezTo>
                    <a:pt x="405098" y="21812"/>
                    <a:pt x="404813" y="21431"/>
                    <a:pt x="404527" y="21145"/>
                  </a:cubicBezTo>
                  <a:lnTo>
                    <a:pt x="404527" y="21145"/>
                  </a:lnTo>
                  <a:lnTo>
                    <a:pt x="403670" y="20098"/>
                  </a:lnTo>
                  <a:lnTo>
                    <a:pt x="403670" y="20098"/>
                  </a:lnTo>
                  <a:lnTo>
                    <a:pt x="402717" y="19050"/>
                  </a:lnTo>
                  <a:lnTo>
                    <a:pt x="402717" y="19050"/>
                  </a:lnTo>
                  <a:lnTo>
                    <a:pt x="401764" y="18002"/>
                  </a:lnTo>
                  <a:lnTo>
                    <a:pt x="401764" y="18002"/>
                  </a:lnTo>
                  <a:lnTo>
                    <a:pt x="400812" y="17050"/>
                  </a:lnTo>
                  <a:lnTo>
                    <a:pt x="400812" y="17050"/>
                  </a:lnTo>
                  <a:lnTo>
                    <a:pt x="399860" y="16097"/>
                  </a:lnTo>
                  <a:lnTo>
                    <a:pt x="399860" y="16097"/>
                  </a:lnTo>
                  <a:lnTo>
                    <a:pt x="398812" y="15144"/>
                  </a:lnTo>
                  <a:lnTo>
                    <a:pt x="398812" y="15144"/>
                  </a:lnTo>
                  <a:lnTo>
                    <a:pt x="397764" y="14192"/>
                  </a:lnTo>
                  <a:lnTo>
                    <a:pt x="397764" y="14192"/>
                  </a:lnTo>
                  <a:lnTo>
                    <a:pt x="396716" y="13335"/>
                  </a:lnTo>
                  <a:lnTo>
                    <a:pt x="396716" y="13335"/>
                  </a:lnTo>
                  <a:cubicBezTo>
                    <a:pt x="396335" y="13049"/>
                    <a:pt x="395954" y="12763"/>
                    <a:pt x="395669" y="12478"/>
                  </a:cubicBezTo>
                  <a:lnTo>
                    <a:pt x="395669" y="12478"/>
                  </a:lnTo>
                  <a:cubicBezTo>
                    <a:pt x="395288" y="12192"/>
                    <a:pt x="394906" y="11906"/>
                    <a:pt x="394621" y="11620"/>
                  </a:cubicBezTo>
                  <a:lnTo>
                    <a:pt x="394621" y="11620"/>
                  </a:lnTo>
                  <a:lnTo>
                    <a:pt x="393478" y="10763"/>
                  </a:lnTo>
                  <a:lnTo>
                    <a:pt x="393478" y="10763"/>
                  </a:lnTo>
                  <a:lnTo>
                    <a:pt x="392335" y="10001"/>
                  </a:lnTo>
                  <a:lnTo>
                    <a:pt x="392335" y="10001"/>
                  </a:lnTo>
                  <a:lnTo>
                    <a:pt x="391192" y="9239"/>
                  </a:lnTo>
                  <a:lnTo>
                    <a:pt x="391192" y="9239"/>
                  </a:lnTo>
                  <a:lnTo>
                    <a:pt x="390049" y="8477"/>
                  </a:lnTo>
                  <a:lnTo>
                    <a:pt x="390049" y="8477"/>
                  </a:lnTo>
                  <a:lnTo>
                    <a:pt x="388811" y="7811"/>
                  </a:lnTo>
                  <a:lnTo>
                    <a:pt x="388811" y="7811"/>
                  </a:lnTo>
                  <a:lnTo>
                    <a:pt x="387572" y="7144"/>
                  </a:lnTo>
                  <a:lnTo>
                    <a:pt x="387572" y="7144"/>
                  </a:lnTo>
                  <a:lnTo>
                    <a:pt x="386334" y="6477"/>
                  </a:lnTo>
                  <a:lnTo>
                    <a:pt x="386334" y="6477"/>
                  </a:lnTo>
                  <a:lnTo>
                    <a:pt x="385096" y="5810"/>
                  </a:lnTo>
                  <a:lnTo>
                    <a:pt x="385096" y="5810"/>
                  </a:lnTo>
                  <a:lnTo>
                    <a:pt x="383858" y="5239"/>
                  </a:lnTo>
                  <a:lnTo>
                    <a:pt x="383858" y="5239"/>
                  </a:lnTo>
                  <a:cubicBezTo>
                    <a:pt x="383477" y="5048"/>
                    <a:pt x="383000" y="4858"/>
                    <a:pt x="382619" y="4667"/>
                  </a:cubicBezTo>
                  <a:lnTo>
                    <a:pt x="382619" y="4667"/>
                  </a:lnTo>
                  <a:lnTo>
                    <a:pt x="381286" y="4096"/>
                  </a:lnTo>
                  <a:lnTo>
                    <a:pt x="381286" y="4096"/>
                  </a:lnTo>
                  <a:lnTo>
                    <a:pt x="379952" y="3620"/>
                  </a:lnTo>
                  <a:lnTo>
                    <a:pt x="379952" y="3620"/>
                  </a:lnTo>
                  <a:lnTo>
                    <a:pt x="378619" y="3143"/>
                  </a:lnTo>
                  <a:lnTo>
                    <a:pt x="378619" y="3143"/>
                  </a:lnTo>
                  <a:lnTo>
                    <a:pt x="377285" y="2667"/>
                  </a:lnTo>
                  <a:lnTo>
                    <a:pt x="377285" y="2667"/>
                  </a:lnTo>
                  <a:lnTo>
                    <a:pt x="375952" y="2286"/>
                  </a:lnTo>
                  <a:lnTo>
                    <a:pt x="375952" y="2286"/>
                  </a:lnTo>
                  <a:lnTo>
                    <a:pt x="374618" y="1905"/>
                  </a:lnTo>
                  <a:lnTo>
                    <a:pt x="374618" y="1905"/>
                  </a:lnTo>
                  <a:lnTo>
                    <a:pt x="373285" y="1524"/>
                  </a:lnTo>
                  <a:lnTo>
                    <a:pt x="373285" y="1524"/>
                  </a:lnTo>
                  <a:lnTo>
                    <a:pt x="371856" y="1238"/>
                  </a:lnTo>
                  <a:lnTo>
                    <a:pt x="371856" y="1238"/>
                  </a:lnTo>
                  <a:cubicBezTo>
                    <a:pt x="371380" y="1143"/>
                    <a:pt x="370904" y="1048"/>
                    <a:pt x="370427" y="952"/>
                  </a:cubicBezTo>
                  <a:lnTo>
                    <a:pt x="370427" y="952"/>
                  </a:lnTo>
                  <a:lnTo>
                    <a:pt x="368998" y="667"/>
                  </a:lnTo>
                  <a:lnTo>
                    <a:pt x="368998" y="667"/>
                  </a:lnTo>
                  <a:lnTo>
                    <a:pt x="367570" y="476"/>
                  </a:lnTo>
                  <a:lnTo>
                    <a:pt x="367570" y="476"/>
                  </a:lnTo>
                  <a:lnTo>
                    <a:pt x="366141" y="285"/>
                  </a:lnTo>
                  <a:lnTo>
                    <a:pt x="366141" y="285"/>
                  </a:lnTo>
                  <a:lnTo>
                    <a:pt x="364712" y="190"/>
                  </a:lnTo>
                  <a:lnTo>
                    <a:pt x="364712" y="190"/>
                  </a:lnTo>
                  <a:lnTo>
                    <a:pt x="363284" y="95"/>
                  </a:lnTo>
                  <a:lnTo>
                    <a:pt x="363284" y="95"/>
                  </a:lnTo>
                  <a:lnTo>
                    <a:pt x="362807" y="95"/>
                  </a:lnTo>
                  <a:cubicBezTo>
                    <a:pt x="362141" y="95"/>
                    <a:pt x="361569" y="95"/>
                    <a:pt x="360902" y="0"/>
                  </a:cubicBezTo>
                  <a:lnTo>
                    <a:pt x="360426" y="0"/>
                  </a:lnTo>
                  <a:lnTo>
                    <a:pt x="360426" y="0"/>
                  </a:lnTo>
                  <a:lnTo>
                    <a:pt x="340423" y="0"/>
                  </a:lnTo>
                  <a:lnTo>
                    <a:pt x="57912" y="0"/>
                  </a:lnTo>
                  <a:cubicBezTo>
                    <a:pt x="25908" y="0"/>
                    <a:pt x="0" y="25908"/>
                    <a:pt x="0" y="57626"/>
                  </a:cubicBezTo>
                  <a:lnTo>
                    <a:pt x="0" y="57626"/>
                  </a:lnTo>
                  <a:close/>
                  <a:moveTo>
                    <a:pt x="417767" y="57626"/>
                  </a:moveTo>
                  <a:lnTo>
                    <a:pt x="417767" y="57626"/>
                  </a:lnTo>
                  <a:lnTo>
                    <a:pt x="417767" y="57626"/>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5" name="Freeform: Shape 74">
              <a:extLst>
                <a:ext uri="{FF2B5EF4-FFF2-40B4-BE49-F238E27FC236}">
                  <a16:creationId xmlns:a16="http://schemas.microsoft.com/office/drawing/2014/main" id="{81C386AB-91B8-4AAD-8BEE-4DEC5D3BFA02}"/>
                </a:ext>
              </a:extLst>
            </p:cNvPr>
            <p:cNvSpPr/>
            <p:nvPr/>
          </p:nvSpPr>
          <p:spPr>
            <a:xfrm>
              <a:off x="2750550" y="3676824"/>
              <a:ext cx="1739455" cy="1600200"/>
            </a:xfrm>
            <a:custGeom>
              <a:avLst/>
              <a:gdLst>
                <a:gd name="connsiteX0" fmla="*/ 476 w 1739455"/>
                <a:gd name="connsiteY0" fmla="*/ 514921 h 1600200"/>
                <a:gd name="connsiteX1" fmla="*/ 48006 w 1739455"/>
                <a:gd name="connsiteY1" fmla="*/ 442722 h 1600200"/>
                <a:gd name="connsiteX2" fmla="*/ 234791 w 1739455"/>
                <a:gd name="connsiteY2" fmla="*/ 442722 h 1600200"/>
                <a:gd name="connsiteX3" fmla="*/ 319373 w 1739455"/>
                <a:gd name="connsiteY3" fmla="*/ 508063 h 1600200"/>
                <a:gd name="connsiteX4" fmla="*/ 319373 w 1739455"/>
                <a:gd name="connsiteY4" fmla="*/ 527018 h 1600200"/>
                <a:gd name="connsiteX5" fmla="*/ 377000 w 1739455"/>
                <a:gd name="connsiteY5" fmla="*/ 584645 h 1600200"/>
                <a:gd name="connsiteX6" fmla="*/ 405098 w 1739455"/>
                <a:gd name="connsiteY6" fmla="*/ 584645 h 1600200"/>
                <a:gd name="connsiteX7" fmla="*/ 486061 w 1739455"/>
                <a:gd name="connsiteY7" fmla="*/ 665607 h 1600200"/>
                <a:gd name="connsiteX8" fmla="*/ 486061 w 1739455"/>
                <a:gd name="connsiteY8" fmla="*/ 672751 h 1600200"/>
                <a:gd name="connsiteX9" fmla="*/ 486061 w 1739455"/>
                <a:gd name="connsiteY9" fmla="*/ 674275 h 1600200"/>
                <a:gd name="connsiteX10" fmla="*/ 486061 w 1739455"/>
                <a:gd name="connsiteY10" fmla="*/ 674275 h 1600200"/>
                <a:gd name="connsiteX11" fmla="*/ 486156 w 1739455"/>
                <a:gd name="connsiteY11" fmla="*/ 675704 h 1600200"/>
                <a:gd name="connsiteX12" fmla="*/ 486156 w 1739455"/>
                <a:gd name="connsiteY12" fmla="*/ 675704 h 1600200"/>
                <a:gd name="connsiteX13" fmla="*/ 486251 w 1739455"/>
                <a:gd name="connsiteY13" fmla="*/ 677132 h 1600200"/>
                <a:gd name="connsiteX14" fmla="*/ 486251 w 1739455"/>
                <a:gd name="connsiteY14" fmla="*/ 677132 h 1600200"/>
                <a:gd name="connsiteX15" fmla="*/ 486346 w 1739455"/>
                <a:gd name="connsiteY15" fmla="*/ 678561 h 1600200"/>
                <a:gd name="connsiteX16" fmla="*/ 486346 w 1739455"/>
                <a:gd name="connsiteY16" fmla="*/ 678561 h 1600200"/>
                <a:gd name="connsiteX17" fmla="*/ 486537 w 1739455"/>
                <a:gd name="connsiteY17" fmla="*/ 679990 h 1600200"/>
                <a:gd name="connsiteX18" fmla="*/ 486537 w 1739455"/>
                <a:gd name="connsiteY18" fmla="*/ 679990 h 1600200"/>
                <a:gd name="connsiteX19" fmla="*/ 486728 w 1739455"/>
                <a:gd name="connsiteY19" fmla="*/ 681419 h 1600200"/>
                <a:gd name="connsiteX20" fmla="*/ 486728 w 1739455"/>
                <a:gd name="connsiteY20" fmla="*/ 681419 h 1600200"/>
                <a:gd name="connsiteX21" fmla="*/ 486918 w 1739455"/>
                <a:gd name="connsiteY21" fmla="*/ 682847 h 1600200"/>
                <a:gd name="connsiteX22" fmla="*/ 486918 w 1739455"/>
                <a:gd name="connsiteY22" fmla="*/ 682847 h 1600200"/>
                <a:gd name="connsiteX23" fmla="*/ 509206 w 1739455"/>
                <a:gd name="connsiteY23" fmla="*/ 718852 h 1600200"/>
                <a:gd name="connsiteX24" fmla="*/ 509206 w 1739455"/>
                <a:gd name="connsiteY24" fmla="*/ 718852 h 1600200"/>
                <a:gd name="connsiteX25" fmla="*/ 510350 w 1739455"/>
                <a:gd name="connsiteY25" fmla="*/ 719709 h 1600200"/>
                <a:gd name="connsiteX26" fmla="*/ 510350 w 1739455"/>
                <a:gd name="connsiteY26" fmla="*/ 719709 h 1600200"/>
                <a:gd name="connsiteX27" fmla="*/ 511493 w 1739455"/>
                <a:gd name="connsiteY27" fmla="*/ 720471 h 1600200"/>
                <a:gd name="connsiteX28" fmla="*/ 511493 w 1739455"/>
                <a:gd name="connsiteY28" fmla="*/ 720471 h 1600200"/>
                <a:gd name="connsiteX29" fmla="*/ 512636 w 1739455"/>
                <a:gd name="connsiteY29" fmla="*/ 721233 h 1600200"/>
                <a:gd name="connsiteX30" fmla="*/ 512636 w 1739455"/>
                <a:gd name="connsiteY30" fmla="*/ 721233 h 1600200"/>
                <a:gd name="connsiteX31" fmla="*/ 513779 w 1739455"/>
                <a:gd name="connsiteY31" fmla="*/ 721995 h 1600200"/>
                <a:gd name="connsiteX32" fmla="*/ 513779 w 1739455"/>
                <a:gd name="connsiteY32" fmla="*/ 721995 h 1600200"/>
                <a:gd name="connsiteX33" fmla="*/ 514350 w 1739455"/>
                <a:gd name="connsiteY33" fmla="*/ 722281 h 1600200"/>
                <a:gd name="connsiteX34" fmla="*/ 515684 w 1739455"/>
                <a:gd name="connsiteY34" fmla="*/ 723043 h 1600200"/>
                <a:gd name="connsiteX35" fmla="*/ 516255 w 1739455"/>
                <a:gd name="connsiteY35" fmla="*/ 723329 h 1600200"/>
                <a:gd name="connsiteX36" fmla="*/ 516255 w 1739455"/>
                <a:gd name="connsiteY36" fmla="*/ 723329 h 1600200"/>
                <a:gd name="connsiteX37" fmla="*/ 517493 w 1739455"/>
                <a:gd name="connsiteY37" fmla="*/ 723995 h 1600200"/>
                <a:gd name="connsiteX38" fmla="*/ 517493 w 1739455"/>
                <a:gd name="connsiteY38" fmla="*/ 723995 h 1600200"/>
                <a:gd name="connsiteX39" fmla="*/ 518731 w 1739455"/>
                <a:gd name="connsiteY39" fmla="*/ 724662 h 1600200"/>
                <a:gd name="connsiteX40" fmla="*/ 518731 w 1739455"/>
                <a:gd name="connsiteY40" fmla="*/ 724662 h 1600200"/>
                <a:gd name="connsiteX41" fmla="*/ 519970 w 1739455"/>
                <a:gd name="connsiteY41" fmla="*/ 725234 h 1600200"/>
                <a:gd name="connsiteX42" fmla="*/ 519970 w 1739455"/>
                <a:gd name="connsiteY42" fmla="*/ 725234 h 1600200"/>
                <a:gd name="connsiteX43" fmla="*/ 521208 w 1739455"/>
                <a:gd name="connsiteY43" fmla="*/ 725805 h 1600200"/>
                <a:gd name="connsiteX44" fmla="*/ 521208 w 1739455"/>
                <a:gd name="connsiteY44" fmla="*/ 725805 h 1600200"/>
                <a:gd name="connsiteX45" fmla="*/ 522542 w 1739455"/>
                <a:gd name="connsiteY45" fmla="*/ 726377 h 1600200"/>
                <a:gd name="connsiteX46" fmla="*/ 522542 w 1739455"/>
                <a:gd name="connsiteY46" fmla="*/ 726377 h 1600200"/>
                <a:gd name="connsiteX47" fmla="*/ 523875 w 1739455"/>
                <a:gd name="connsiteY47" fmla="*/ 726853 h 1600200"/>
                <a:gd name="connsiteX48" fmla="*/ 523875 w 1739455"/>
                <a:gd name="connsiteY48" fmla="*/ 726853 h 1600200"/>
                <a:gd name="connsiteX49" fmla="*/ 525209 w 1739455"/>
                <a:gd name="connsiteY49" fmla="*/ 727329 h 1600200"/>
                <a:gd name="connsiteX50" fmla="*/ 525209 w 1739455"/>
                <a:gd name="connsiteY50" fmla="*/ 727329 h 1600200"/>
                <a:gd name="connsiteX51" fmla="*/ 525494 w 1739455"/>
                <a:gd name="connsiteY51" fmla="*/ 727424 h 1600200"/>
                <a:gd name="connsiteX52" fmla="*/ 527590 w 1739455"/>
                <a:gd name="connsiteY52" fmla="*/ 728091 h 1600200"/>
                <a:gd name="connsiteX53" fmla="*/ 527876 w 1739455"/>
                <a:gd name="connsiteY53" fmla="*/ 728186 h 1600200"/>
                <a:gd name="connsiteX54" fmla="*/ 527876 w 1739455"/>
                <a:gd name="connsiteY54" fmla="*/ 728186 h 1600200"/>
                <a:gd name="connsiteX55" fmla="*/ 529209 w 1739455"/>
                <a:gd name="connsiteY55" fmla="*/ 728567 h 1600200"/>
                <a:gd name="connsiteX56" fmla="*/ 529209 w 1739455"/>
                <a:gd name="connsiteY56" fmla="*/ 728567 h 1600200"/>
                <a:gd name="connsiteX57" fmla="*/ 530543 w 1739455"/>
                <a:gd name="connsiteY57" fmla="*/ 728948 h 1600200"/>
                <a:gd name="connsiteX58" fmla="*/ 530543 w 1739455"/>
                <a:gd name="connsiteY58" fmla="*/ 728948 h 1600200"/>
                <a:gd name="connsiteX59" fmla="*/ 531971 w 1739455"/>
                <a:gd name="connsiteY59" fmla="*/ 729234 h 1600200"/>
                <a:gd name="connsiteX60" fmla="*/ 531971 w 1739455"/>
                <a:gd name="connsiteY60" fmla="*/ 729234 h 1600200"/>
                <a:gd name="connsiteX61" fmla="*/ 533400 w 1739455"/>
                <a:gd name="connsiteY61" fmla="*/ 729520 h 1600200"/>
                <a:gd name="connsiteX62" fmla="*/ 533400 w 1739455"/>
                <a:gd name="connsiteY62" fmla="*/ 729520 h 1600200"/>
                <a:gd name="connsiteX63" fmla="*/ 533686 w 1739455"/>
                <a:gd name="connsiteY63" fmla="*/ 729520 h 1600200"/>
                <a:gd name="connsiteX64" fmla="*/ 536067 w 1739455"/>
                <a:gd name="connsiteY64" fmla="*/ 729901 h 1600200"/>
                <a:gd name="connsiteX65" fmla="*/ 536353 w 1739455"/>
                <a:gd name="connsiteY65" fmla="*/ 729901 h 1600200"/>
                <a:gd name="connsiteX66" fmla="*/ 536353 w 1739455"/>
                <a:gd name="connsiteY66" fmla="*/ 729901 h 1600200"/>
                <a:gd name="connsiteX67" fmla="*/ 537781 w 1739455"/>
                <a:gd name="connsiteY67" fmla="*/ 730091 h 1600200"/>
                <a:gd name="connsiteX68" fmla="*/ 537781 w 1739455"/>
                <a:gd name="connsiteY68" fmla="*/ 730091 h 1600200"/>
                <a:gd name="connsiteX69" fmla="*/ 539210 w 1739455"/>
                <a:gd name="connsiteY69" fmla="*/ 730187 h 1600200"/>
                <a:gd name="connsiteX70" fmla="*/ 539210 w 1739455"/>
                <a:gd name="connsiteY70" fmla="*/ 730187 h 1600200"/>
                <a:gd name="connsiteX71" fmla="*/ 540639 w 1739455"/>
                <a:gd name="connsiteY71" fmla="*/ 730282 h 1600200"/>
                <a:gd name="connsiteX72" fmla="*/ 540639 w 1739455"/>
                <a:gd name="connsiteY72" fmla="*/ 730282 h 1600200"/>
                <a:gd name="connsiteX73" fmla="*/ 541115 w 1739455"/>
                <a:gd name="connsiteY73" fmla="*/ 730282 h 1600200"/>
                <a:gd name="connsiteX74" fmla="*/ 544259 w 1739455"/>
                <a:gd name="connsiteY74" fmla="*/ 730377 h 1600200"/>
                <a:gd name="connsiteX75" fmla="*/ 563594 w 1739455"/>
                <a:gd name="connsiteY75" fmla="*/ 730377 h 1600200"/>
                <a:gd name="connsiteX76" fmla="*/ 565880 w 1739455"/>
                <a:gd name="connsiteY76" fmla="*/ 730377 h 1600200"/>
                <a:gd name="connsiteX77" fmla="*/ 646843 w 1739455"/>
                <a:gd name="connsiteY77" fmla="*/ 811339 h 1600200"/>
                <a:gd name="connsiteX78" fmla="*/ 646843 w 1739455"/>
                <a:gd name="connsiteY78" fmla="*/ 814864 h 1600200"/>
                <a:gd name="connsiteX79" fmla="*/ 646843 w 1739455"/>
                <a:gd name="connsiteY79" fmla="*/ 816388 h 1600200"/>
                <a:gd name="connsiteX80" fmla="*/ 646843 w 1739455"/>
                <a:gd name="connsiteY80" fmla="*/ 816388 h 1600200"/>
                <a:gd name="connsiteX81" fmla="*/ 646938 w 1739455"/>
                <a:gd name="connsiteY81" fmla="*/ 817817 h 1600200"/>
                <a:gd name="connsiteX82" fmla="*/ 646938 w 1739455"/>
                <a:gd name="connsiteY82" fmla="*/ 817817 h 1600200"/>
                <a:gd name="connsiteX83" fmla="*/ 647033 w 1739455"/>
                <a:gd name="connsiteY83" fmla="*/ 819245 h 1600200"/>
                <a:gd name="connsiteX84" fmla="*/ 647033 w 1739455"/>
                <a:gd name="connsiteY84" fmla="*/ 819245 h 1600200"/>
                <a:gd name="connsiteX85" fmla="*/ 647129 w 1739455"/>
                <a:gd name="connsiteY85" fmla="*/ 820674 h 1600200"/>
                <a:gd name="connsiteX86" fmla="*/ 647129 w 1739455"/>
                <a:gd name="connsiteY86" fmla="*/ 820674 h 1600200"/>
                <a:gd name="connsiteX87" fmla="*/ 647319 w 1739455"/>
                <a:gd name="connsiteY87" fmla="*/ 822103 h 1600200"/>
                <a:gd name="connsiteX88" fmla="*/ 647319 w 1739455"/>
                <a:gd name="connsiteY88" fmla="*/ 822103 h 1600200"/>
                <a:gd name="connsiteX89" fmla="*/ 647510 w 1739455"/>
                <a:gd name="connsiteY89" fmla="*/ 823531 h 1600200"/>
                <a:gd name="connsiteX90" fmla="*/ 647510 w 1739455"/>
                <a:gd name="connsiteY90" fmla="*/ 823531 h 1600200"/>
                <a:gd name="connsiteX91" fmla="*/ 647795 w 1739455"/>
                <a:gd name="connsiteY91" fmla="*/ 824960 h 1600200"/>
                <a:gd name="connsiteX92" fmla="*/ 647795 w 1739455"/>
                <a:gd name="connsiteY92" fmla="*/ 824960 h 1600200"/>
                <a:gd name="connsiteX93" fmla="*/ 648081 w 1739455"/>
                <a:gd name="connsiteY93" fmla="*/ 826389 h 1600200"/>
                <a:gd name="connsiteX94" fmla="*/ 648081 w 1739455"/>
                <a:gd name="connsiteY94" fmla="*/ 826389 h 1600200"/>
                <a:gd name="connsiteX95" fmla="*/ 648367 w 1739455"/>
                <a:gd name="connsiteY95" fmla="*/ 827818 h 1600200"/>
                <a:gd name="connsiteX96" fmla="*/ 648367 w 1739455"/>
                <a:gd name="connsiteY96" fmla="*/ 827818 h 1600200"/>
                <a:gd name="connsiteX97" fmla="*/ 648748 w 1739455"/>
                <a:gd name="connsiteY97" fmla="*/ 829247 h 1600200"/>
                <a:gd name="connsiteX98" fmla="*/ 648748 w 1739455"/>
                <a:gd name="connsiteY98" fmla="*/ 829247 h 1600200"/>
                <a:gd name="connsiteX99" fmla="*/ 700088 w 1739455"/>
                <a:gd name="connsiteY99" fmla="*/ 872300 h 1600200"/>
                <a:gd name="connsiteX100" fmla="*/ 700088 w 1739455"/>
                <a:gd name="connsiteY100" fmla="*/ 872300 h 1600200"/>
                <a:gd name="connsiteX101" fmla="*/ 701516 w 1739455"/>
                <a:gd name="connsiteY101" fmla="*/ 872395 h 1600200"/>
                <a:gd name="connsiteX102" fmla="*/ 701516 w 1739455"/>
                <a:gd name="connsiteY102" fmla="*/ 872395 h 1600200"/>
                <a:gd name="connsiteX103" fmla="*/ 701993 w 1739455"/>
                <a:gd name="connsiteY103" fmla="*/ 872395 h 1600200"/>
                <a:gd name="connsiteX104" fmla="*/ 705136 w 1739455"/>
                <a:gd name="connsiteY104" fmla="*/ 872490 h 1600200"/>
                <a:gd name="connsiteX105" fmla="*/ 712565 w 1739455"/>
                <a:gd name="connsiteY105" fmla="*/ 872490 h 1600200"/>
                <a:gd name="connsiteX106" fmla="*/ 793528 w 1739455"/>
                <a:gd name="connsiteY106" fmla="*/ 953453 h 1600200"/>
                <a:gd name="connsiteX107" fmla="*/ 793528 w 1739455"/>
                <a:gd name="connsiteY107" fmla="*/ 956977 h 1600200"/>
                <a:gd name="connsiteX108" fmla="*/ 793528 w 1739455"/>
                <a:gd name="connsiteY108" fmla="*/ 958501 h 1600200"/>
                <a:gd name="connsiteX109" fmla="*/ 793528 w 1739455"/>
                <a:gd name="connsiteY109" fmla="*/ 958501 h 1600200"/>
                <a:gd name="connsiteX110" fmla="*/ 793623 w 1739455"/>
                <a:gd name="connsiteY110" fmla="*/ 959930 h 1600200"/>
                <a:gd name="connsiteX111" fmla="*/ 793623 w 1739455"/>
                <a:gd name="connsiteY111" fmla="*/ 959930 h 1600200"/>
                <a:gd name="connsiteX112" fmla="*/ 793718 w 1739455"/>
                <a:gd name="connsiteY112" fmla="*/ 961358 h 1600200"/>
                <a:gd name="connsiteX113" fmla="*/ 793718 w 1739455"/>
                <a:gd name="connsiteY113" fmla="*/ 961358 h 1600200"/>
                <a:gd name="connsiteX114" fmla="*/ 793813 w 1739455"/>
                <a:gd name="connsiteY114" fmla="*/ 962787 h 1600200"/>
                <a:gd name="connsiteX115" fmla="*/ 793813 w 1739455"/>
                <a:gd name="connsiteY115" fmla="*/ 962787 h 1600200"/>
                <a:gd name="connsiteX116" fmla="*/ 794004 w 1739455"/>
                <a:gd name="connsiteY116" fmla="*/ 964216 h 1600200"/>
                <a:gd name="connsiteX117" fmla="*/ 794004 w 1739455"/>
                <a:gd name="connsiteY117" fmla="*/ 964216 h 1600200"/>
                <a:gd name="connsiteX118" fmla="*/ 794195 w 1739455"/>
                <a:gd name="connsiteY118" fmla="*/ 965645 h 1600200"/>
                <a:gd name="connsiteX119" fmla="*/ 794195 w 1739455"/>
                <a:gd name="connsiteY119" fmla="*/ 965645 h 1600200"/>
                <a:gd name="connsiteX120" fmla="*/ 823151 w 1739455"/>
                <a:gd name="connsiteY120" fmla="*/ 1007269 h 1600200"/>
                <a:gd name="connsiteX121" fmla="*/ 823722 w 1739455"/>
                <a:gd name="connsiteY121" fmla="*/ 1007555 h 1600200"/>
                <a:gd name="connsiteX122" fmla="*/ 823722 w 1739455"/>
                <a:gd name="connsiteY122" fmla="*/ 1007555 h 1600200"/>
                <a:gd name="connsiteX123" fmla="*/ 824960 w 1739455"/>
                <a:gd name="connsiteY123" fmla="*/ 1008221 h 1600200"/>
                <a:gd name="connsiteX124" fmla="*/ 824960 w 1739455"/>
                <a:gd name="connsiteY124" fmla="*/ 1008221 h 1600200"/>
                <a:gd name="connsiteX125" fmla="*/ 826198 w 1739455"/>
                <a:gd name="connsiteY125" fmla="*/ 1008888 h 1600200"/>
                <a:gd name="connsiteX126" fmla="*/ 826198 w 1739455"/>
                <a:gd name="connsiteY126" fmla="*/ 1008888 h 1600200"/>
                <a:gd name="connsiteX127" fmla="*/ 827437 w 1739455"/>
                <a:gd name="connsiteY127" fmla="*/ 1009460 h 1600200"/>
                <a:gd name="connsiteX128" fmla="*/ 827437 w 1739455"/>
                <a:gd name="connsiteY128" fmla="*/ 1009460 h 1600200"/>
                <a:gd name="connsiteX129" fmla="*/ 828675 w 1739455"/>
                <a:gd name="connsiteY129" fmla="*/ 1010031 h 1600200"/>
                <a:gd name="connsiteX130" fmla="*/ 828675 w 1739455"/>
                <a:gd name="connsiteY130" fmla="*/ 1010031 h 1600200"/>
                <a:gd name="connsiteX131" fmla="*/ 830009 w 1739455"/>
                <a:gd name="connsiteY131" fmla="*/ 1010603 h 1600200"/>
                <a:gd name="connsiteX132" fmla="*/ 830009 w 1739455"/>
                <a:gd name="connsiteY132" fmla="*/ 1010603 h 1600200"/>
                <a:gd name="connsiteX133" fmla="*/ 831342 w 1739455"/>
                <a:gd name="connsiteY133" fmla="*/ 1011079 h 1600200"/>
                <a:gd name="connsiteX134" fmla="*/ 831342 w 1739455"/>
                <a:gd name="connsiteY134" fmla="*/ 1011079 h 1600200"/>
                <a:gd name="connsiteX135" fmla="*/ 832676 w 1739455"/>
                <a:gd name="connsiteY135" fmla="*/ 1011555 h 1600200"/>
                <a:gd name="connsiteX136" fmla="*/ 832676 w 1739455"/>
                <a:gd name="connsiteY136" fmla="*/ 1011555 h 1600200"/>
                <a:gd name="connsiteX137" fmla="*/ 832961 w 1739455"/>
                <a:gd name="connsiteY137" fmla="*/ 1011650 h 1600200"/>
                <a:gd name="connsiteX138" fmla="*/ 835057 w 1739455"/>
                <a:gd name="connsiteY138" fmla="*/ 1012317 h 1600200"/>
                <a:gd name="connsiteX139" fmla="*/ 835343 w 1739455"/>
                <a:gd name="connsiteY139" fmla="*/ 1012412 h 1600200"/>
                <a:gd name="connsiteX140" fmla="*/ 835343 w 1739455"/>
                <a:gd name="connsiteY140" fmla="*/ 1012412 h 1600200"/>
                <a:gd name="connsiteX141" fmla="*/ 836676 w 1739455"/>
                <a:gd name="connsiteY141" fmla="*/ 1012793 h 1600200"/>
                <a:gd name="connsiteX142" fmla="*/ 836676 w 1739455"/>
                <a:gd name="connsiteY142" fmla="*/ 1012793 h 1600200"/>
                <a:gd name="connsiteX143" fmla="*/ 838010 w 1739455"/>
                <a:gd name="connsiteY143" fmla="*/ 1013174 h 1600200"/>
                <a:gd name="connsiteX144" fmla="*/ 838010 w 1739455"/>
                <a:gd name="connsiteY144" fmla="*/ 1013174 h 1600200"/>
                <a:gd name="connsiteX145" fmla="*/ 839438 w 1739455"/>
                <a:gd name="connsiteY145" fmla="*/ 1013460 h 1600200"/>
                <a:gd name="connsiteX146" fmla="*/ 839438 w 1739455"/>
                <a:gd name="connsiteY146" fmla="*/ 1013460 h 1600200"/>
                <a:gd name="connsiteX147" fmla="*/ 840867 w 1739455"/>
                <a:gd name="connsiteY147" fmla="*/ 1013746 h 1600200"/>
                <a:gd name="connsiteX148" fmla="*/ 840867 w 1739455"/>
                <a:gd name="connsiteY148" fmla="*/ 1013746 h 1600200"/>
                <a:gd name="connsiteX149" fmla="*/ 841153 w 1739455"/>
                <a:gd name="connsiteY149" fmla="*/ 1013746 h 1600200"/>
                <a:gd name="connsiteX150" fmla="*/ 843534 w 1739455"/>
                <a:gd name="connsiteY150" fmla="*/ 1014127 h 1600200"/>
                <a:gd name="connsiteX151" fmla="*/ 843820 w 1739455"/>
                <a:gd name="connsiteY151" fmla="*/ 1014127 h 1600200"/>
                <a:gd name="connsiteX152" fmla="*/ 843820 w 1739455"/>
                <a:gd name="connsiteY152" fmla="*/ 1014127 h 1600200"/>
                <a:gd name="connsiteX153" fmla="*/ 845248 w 1739455"/>
                <a:gd name="connsiteY153" fmla="*/ 1014317 h 1600200"/>
                <a:gd name="connsiteX154" fmla="*/ 845248 w 1739455"/>
                <a:gd name="connsiteY154" fmla="*/ 1014317 h 1600200"/>
                <a:gd name="connsiteX155" fmla="*/ 846677 w 1739455"/>
                <a:gd name="connsiteY155" fmla="*/ 1014413 h 1600200"/>
                <a:gd name="connsiteX156" fmla="*/ 846677 w 1739455"/>
                <a:gd name="connsiteY156" fmla="*/ 1014413 h 1600200"/>
                <a:gd name="connsiteX157" fmla="*/ 848106 w 1739455"/>
                <a:gd name="connsiteY157" fmla="*/ 1014508 h 1600200"/>
                <a:gd name="connsiteX158" fmla="*/ 848106 w 1739455"/>
                <a:gd name="connsiteY158" fmla="*/ 1014508 h 1600200"/>
                <a:gd name="connsiteX159" fmla="*/ 848582 w 1739455"/>
                <a:gd name="connsiteY159" fmla="*/ 1014508 h 1600200"/>
                <a:gd name="connsiteX160" fmla="*/ 851726 w 1739455"/>
                <a:gd name="connsiteY160" fmla="*/ 1014603 h 1600200"/>
                <a:gd name="connsiteX161" fmla="*/ 871156 w 1739455"/>
                <a:gd name="connsiteY161" fmla="*/ 1014603 h 1600200"/>
                <a:gd name="connsiteX162" fmla="*/ 878110 w 1739455"/>
                <a:gd name="connsiteY162" fmla="*/ 1014603 h 1600200"/>
                <a:gd name="connsiteX163" fmla="*/ 959072 w 1739455"/>
                <a:gd name="connsiteY163" fmla="*/ 1095566 h 1600200"/>
                <a:gd name="connsiteX164" fmla="*/ 959072 w 1739455"/>
                <a:gd name="connsiteY164" fmla="*/ 1105376 h 1600200"/>
                <a:gd name="connsiteX165" fmla="*/ 959072 w 1739455"/>
                <a:gd name="connsiteY165" fmla="*/ 1106805 h 1600200"/>
                <a:gd name="connsiteX166" fmla="*/ 959072 w 1739455"/>
                <a:gd name="connsiteY166" fmla="*/ 1106805 h 1600200"/>
                <a:gd name="connsiteX167" fmla="*/ 959168 w 1739455"/>
                <a:gd name="connsiteY167" fmla="*/ 1108234 h 1600200"/>
                <a:gd name="connsiteX168" fmla="*/ 959168 w 1739455"/>
                <a:gd name="connsiteY168" fmla="*/ 1108234 h 1600200"/>
                <a:gd name="connsiteX169" fmla="*/ 959263 w 1739455"/>
                <a:gd name="connsiteY169" fmla="*/ 1109663 h 1600200"/>
                <a:gd name="connsiteX170" fmla="*/ 959263 w 1739455"/>
                <a:gd name="connsiteY170" fmla="*/ 1109663 h 1600200"/>
                <a:gd name="connsiteX171" fmla="*/ 959358 w 1739455"/>
                <a:gd name="connsiteY171" fmla="*/ 1111091 h 1600200"/>
                <a:gd name="connsiteX172" fmla="*/ 959358 w 1739455"/>
                <a:gd name="connsiteY172" fmla="*/ 1111091 h 1600200"/>
                <a:gd name="connsiteX173" fmla="*/ 959548 w 1739455"/>
                <a:gd name="connsiteY173" fmla="*/ 1112520 h 1600200"/>
                <a:gd name="connsiteX174" fmla="*/ 959548 w 1739455"/>
                <a:gd name="connsiteY174" fmla="*/ 1112520 h 1600200"/>
                <a:gd name="connsiteX175" fmla="*/ 959739 w 1739455"/>
                <a:gd name="connsiteY175" fmla="*/ 1113949 h 1600200"/>
                <a:gd name="connsiteX176" fmla="*/ 959739 w 1739455"/>
                <a:gd name="connsiteY176" fmla="*/ 1113949 h 1600200"/>
                <a:gd name="connsiteX177" fmla="*/ 959930 w 1739455"/>
                <a:gd name="connsiteY177" fmla="*/ 1115378 h 1600200"/>
                <a:gd name="connsiteX178" fmla="*/ 959930 w 1739455"/>
                <a:gd name="connsiteY178" fmla="*/ 1115378 h 1600200"/>
                <a:gd name="connsiteX179" fmla="*/ 960215 w 1739455"/>
                <a:gd name="connsiteY179" fmla="*/ 1116806 h 1600200"/>
                <a:gd name="connsiteX180" fmla="*/ 960215 w 1739455"/>
                <a:gd name="connsiteY180" fmla="*/ 1116806 h 1600200"/>
                <a:gd name="connsiteX181" fmla="*/ 960501 w 1739455"/>
                <a:gd name="connsiteY181" fmla="*/ 1118235 h 1600200"/>
                <a:gd name="connsiteX182" fmla="*/ 960501 w 1739455"/>
                <a:gd name="connsiteY182" fmla="*/ 1118235 h 1600200"/>
                <a:gd name="connsiteX183" fmla="*/ 960882 w 1739455"/>
                <a:gd name="connsiteY183" fmla="*/ 1119664 h 1600200"/>
                <a:gd name="connsiteX184" fmla="*/ 960882 w 1739455"/>
                <a:gd name="connsiteY184" fmla="*/ 1119664 h 1600200"/>
                <a:gd name="connsiteX185" fmla="*/ 961263 w 1739455"/>
                <a:gd name="connsiteY185" fmla="*/ 1120997 h 1600200"/>
                <a:gd name="connsiteX186" fmla="*/ 961263 w 1739455"/>
                <a:gd name="connsiteY186" fmla="*/ 1120997 h 1600200"/>
                <a:gd name="connsiteX187" fmla="*/ 961644 w 1739455"/>
                <a:gd name="connsiteY187" fmla="*/ 1122331 h 1600200"/>
                <a:gd name="connsiteX188" fmla="*/ 961644 w 1739455"/>
                <a:gd name="connsiteY188" fmla="*/ 1122331 h 1600200"/>
                <a:gd name="connsiteX189" fmla="*/ 962120 w 1739455"/>
                <a:gd name="connsiteY189" fmla="*/ 1123664 h 1600200"/>
                <a:gd name="connsiteX190" fmla="*/ 962120 w 1739455"/>
                <a:gd name="connsiteY190" fmla="*/ 1123664 h 1600200"/>
                <a:gd name="connsiteX191" fmla="*/ 962597 w 1739455"/>
                <a:gd name="connsiteY191" fmla="*/ 1124998 h 1600200"/>
                <a:gd name="connsiteX192" fmla="*/ 962597 w 1739455"/>
                <a:gd name="connsiteY192" fmla="*/ 1124998 h 1600200"/>
                <a:gd name="connsiteX193" fmla="*/ 963073 w 1739455"/>
                <a:gd name="connsiteY193" fmla="*/ 1126331 h 1600200"/>
                <a:gd name="connsiteX194" fmla="*/ 963073 w 1739455"/>
                <a:gd name="connsiteY194" fmla="*/ 1126331 h 1600200"/>
                <a:gd name="connsiteX195" fmla="*/ 963644 w 1739455"/>
                <a:gd name="connsiteY195" fmla="*/ 1127665 h 1600200"/>
                <a:gd name="connsiteX196" fmla="*/ 963644 w 1739455"/>
                <a:gd name="connsiteY196" fmla="*/ 1127665 h 1600200"/>
                <a:gd name="connsiteX197" fmla="*/ 964216 w 1739455"/>
                <a:gd name="connsiteY197" fmla="*/ 1128903 h 1600200"/>
                <a:gd name="connsiteX198" fmla="*/ 964216 w 1739455"/>
                <a:gd name="connsiteY198" fmla="*/ 1128903 h 1600200"/>
                <a:gd name="connsiteX199" fmla="*/ 964787 w 1739455"/>
                <a:gd name="connsiteY199" fmla="*/ 1130141 h 1600200"/>
                <a:gd name="connsiteX200" fmla="*/ 964787 w 1739455"/>
                <a:gd name="connsiteY200" fmla="*/ 1130141 h 1600200"/>
                <a:gd name="connsiteX201" fmla="*/ 965454 w 1739455"/>
                <a:gd name="connsiteY201" fmla="*/ 1131380 h 1600200"/>
                <a:gd name="connsiteX202" fmla="*/ 965454 w 1739455"/>
                <a:gd name="connsiteY202" fmla="*/ 1131380 h 1600200"/>
                <a:gd name="connsiteX203" fmla="*/ 966121 w 1739455"/>
                <a:gd name="connsiteY203" fmla="*/ 1132618 h 1600200"/>
                <a:gd name="connsiteX204" fmla="*/ 966121 w 1739455"/>
                <a:gd name="connsiteY204" fmla="*/ 1132618 h 1600200"/>
                <a:gd name="connsiteX205" fmla="*/ 966788 w 1739455"/>
                <a:gd name="connsiteY205" fmla="*/ 1133856 h 1600200"/>
                <a:gd name="connsiteX206" fmla="*/ 966788 w 1739455"/>
                <a:gd name="connsiteY206" fmla="*/ 1133856 h 1600200"/>
                <a:gd name="connsiteX207" fmla="*/ 967454 w 1739455"/>
                <a:gd name="connsiteY207" fmla="*/ 1135094 h 1600200"/>
                <a:gd name="connsiteX208" fmla="*/ 967454 w 1739455"/>
                <a:gd name="connsiteY208" fmla="*/ 1135094 h 1600200"/>
                <a:gd name="connsiteX209" fmla="*/ 968216 w 1739455"/>
                <a:gd name="connsiteY209" fmla="*/ 1136237 h 1600200"/>
                <a:gd name="connsiteX210" fmla="*/ 968216 w 1739455"/>
                <a:gd name="connsiteY210" fmla="*/ 1136237 h 1600200"/>
                <a:gd name="connsiteX211" fmla="*/ 968978 w 1739455"/>
                <a:gd name="connsiteY211" fmla="*/ 1137380 h 1600200"/>
                <a:gd name="connsiteX212" fmla="*/ 968978 w 1739455"/>
                <a:gd name="connsiteY212" fmla="*/ 1137380 h 1600200"/>
                <a:gd name="connsiteX213" fmla="*/ 969740 w 1739455"/>
                <a:gd name="connsiteY213" fmla="*/ 1138523 h 1600200"/>
                <a:gd name="connsiteX214" fmla="*/ 969740 w 1739455"/>
                <a:gd name="connsiteY214" fmla="*/ 1138523 h 1600200"/>
                <a:gd name="connsiteX215" fmla="*/ 970597 w 1739455"/>
                <a:gd name="connsiteY215" fmla="*/ 1139666 h 1600200"/>
                <a:gd name="connsiteX216" fmla="*/ 970597 w 1739455"/>
                <a:gd name="connsiteY216" fmla="*/ 1139666 h 1600200"/>
                <a:gd name="connsiteX217" fmla="*/ 971455 w 1739455"/>
                <a:gd name="connsiteY217" fmla="*/ 1140809 h 1600200"/>
                <a:gd name="connsiteX218" fmla="*/ 971455 w 1739455"/>
                <a:gd name="connsiteY218" fmla="*/ 1140809 h 1600200"/>
                <a:gd name="connsiteX219" fmla="*/ 972312 w 1739455"/>
                <a:gd name="connsiteY219" fmla="*/ 1141857 h 1600200"/>
                <a:gd name="connsiteX220" fmla="*/ 972312 w 1739455"/>
                <a:gd name="connsiteY220" fmla="*/ 1141857 h 1600200"/>
                <a:gd name="connsiteX221" fmla="*/ 973169 w 1739455"/>
                <a:gd name="connsiteY221" fmla="*/ 1142905 h 1600200"/>
                <a:gd name="connsiteX222" fmla="*/ 973169 w 1739455"/>
                <a:gd name="connsiteY222" fmla="*/ 1142905 h 1600200"/>
                <a:gd name="connsiteX223" fmla="*/ 974122 w 1739455"/>
                <a:gd name="connsiteY223" fmla="*/ 1143953 h 1600200"/>
                <a:gd name="connsiteX224" fmla="*/ 974122 w 1739455"/>
                <a:gd name="connsiteY224" fmla="*/ 1143953 h 1600200"/>
                <a:gd name="connsiteX225" fmla="*/ 975074 w 1739455"/>
                <a:gd name="connsiteY225" fmla="*/ 1145000 h 1600200"/>
                <a:gd name="connsiteX226" fmla="*/ 975074 w 1739455"/>
                <a:gd name="connsiteY226" fmla="*/ 1145000 h 1600200"/>
                <a:gd name="connsiteX227" fmla="*/ 976027 w 1739455"/>
                <a:gd name="connsiteY227" fmla="*/ 1145953 h 1600200"/>
                <a:gd name="connsiteX228" fmla="*/ 976027 w 1739455"/>
                <a:gd name="connsiteY228" fmla="*/ 1145953 h 1600200"/>
                <a:gd name="connsiteX229" fmla="*/ 976979 w 1739455"/>
                <a:gd name="connsiteY229" fmla="*/ 1146905 h 1600200"/>
                <a:gd name="connsiteX230" fmla="*/ 976979 w 1739455"/>
                <a:gd name="connsiteY230" fmla="*/ 1146905 h 1600200"/>
                <a:gd name="connsiteX231" fmla="*/ 978027 w 1739455"/>
                <a:gd name="connsiteY231" fmla="*/ 1147858 h 1600200"/>
                <a:gd name="connsiteX232" fmla="*/ 978027 w 1739455"/>
                <a:gd name="connsiteY232" fmla="*/ 1147858 h 1600200"/>
                <a:gd name="connsiteX233" fmla="*/ 979075 w 1739455"/>
                <a:gd name="connsiteY233" fmla="*/ 1148810 h 1600200"/>
                <a:gd name="connsiteX234" fmla="*/ 979075 w 1739455"/>
                <a:gd name="connsiteY234" fmla="*/ 1148810 h 1600200"/>
                <a:gd name="connsiteX235" fmla="*/ 980122 w 1739455"/>
                <a:gd name="connsiteY235" fmla="*/ 1149668 h 1600200"/>
                <a:gd name="connsiteX236" fmla="*/ 980122 w 1739455"/>
                <a:gd name="connsiteY236" fmla="*/ 1149668 h 1600200"/>
                <a:gd name="connsiteX237" fmla="*/ 981170 w 1739455"/>
                <a:gd name="connsiteY237" fmla="*/ 1150525 h 1600200"/>
                <a:gd name="connsiteX238" fmla="*/ 981170 w 1739455"/>
                <a:gd name="connsiteY238" fmla="*/ 1150525 h 1600200"/>
                <a:gd name="connsiteX239" fmla="*/ 982218 w 1739455"/>
                <a:gd name="connsiteY239" fmla="*/ 1151382 h 1600200"/>
                <a:gd name="connsiteX240" fmla="*/ 982218 w 1739455"/>
                <a:gd name="connsiteY240" fmla="*/ 1151382 h 1600200"/>
                <a:gd name="connsiteX241" fmla="*/ 983361 w 1739455"/>
                <a:gd name="connsiteY241" fmla="*/ 1152239 h 1600200"/>
                <a:gd name="connsiteX242" fmla="*/ 983361 w 1739455"/>
                <a:gd name="connsiteY242" fmla="*/ 1152239 h 1600200"/>
                <a:gd name="connsiteX243" fmla="*/ 984504 w 1739455"/>
                <a:gd name="connsiteY243" fmla="*/ 1153001 h 1600200"/>
                <a:gd name="connsiteX244" fmla="*/ 984504 w 1739455"/>
                <a:gd name="connsiteY244" fmla="*/ 1153001 h 1600200"/>
                <a:gd name="connsiteX245" fmla="*/ 985647 w 1739455"/>
                <a:gd name="connsiteY245" fmla="*/ 1153763 h 1600200"/>
                <a:gd name="connsiteX246" fmla="*/ 985647 w 1739455"/>
                <a:gd name="connsiteY246" fmla="*/ 1153763 h 1600200"/>
                <a:gd name="connsiteX247" fmla="*/ 986790 w 1739455"/>
                <a:gd name="connsiteY247" fmla="*/ 1154525 h 1600200"/>
                <a:gd name="connsiteX248" fmla="*/ 986790 w 1739455"/>
                <a:gd name="connsiteY248" fmla="*/ 1154525 h 1600200"/>
                <a:gd name="connsiteX249" fmla="*/ 988028 w 1739455"/>
                <a:gd name="connsiteY249" fmla="*/ 1155192 h 1600200"/>
                <a:gd name="connsiteX250" fmla="*/ 988028 w 1739455"/>
                <a:gd name="connsiteY250" fmla="*/ 1155192 h 1600200"/>
                <a:gd name="connsiteX251" fmla="*/ 989267 w 1739455"/>
                <a:gd name="connsiteY251" fmla="*/ 1155859 h 1600200"/>
                <a:gd name="connsiteX252" fmla="*/ 989267 w 1739455"/>
                <a:gd name="connsiteY252" fmla="*/ 1155859 h 1600200"/>
                <a:gd name="connsiteX253" fmla="*/ 990505 w 1739455"/>
                <a:gd name="connsiteY253" fmla="*/ 1156526 h 1600200"/>
                <a:gd name="connsiteX254" fmla="*/ 990505 w 1739455"/>
                <a:gd name="connsiteY254" fmla="*/ 1156526 h 1600200"/>
                <a:gd name="connsiteX255" fmla="*/ 991743 w 1739455"/>
                <a:gd name="connsiteY255" fmla="*/ 1157192 h 1600200"/>
                <a:gd name="connsiteX256" fmla="*/ 991743 w 1739455"/>
                <a:gd name="connsiteY256" fmla="*/ 1157192 h 1600200"/>
                <a:gd name="connsiteX257" fmla="*/ 992981 w 1739455"/>
                <a:gd name="connsiteY257" fmla="*/ 1157764 h 1600200"/>
                <a:gd name="connsiteX258" fmla="*/ 992981 w 1739455"/>
                <a:gd name="connsiteY258" fmla="*/ 1157764 h 1600200"/>
                <a:gd name="connsiteX259" fmla="*/ 994220 w 1739455"/>
                <a:gd name="connsiteY259" fmla="*/ 1158335 h 1600200"/>
                <a:gd name="connsiteX260" fmla="*/ 994220 w 1739455"/>
                <a:gd name="connsiteY260" fmla="*/ 1158335 h 1600200"/>
                <a:gd name="connsiteX261" fmla="*/ 995553 w 1739455"/>
                <a:gd name="connsiteY261" fmla="*/ 1158907 h 1600200"/>
                <a:gd name="connsiteX262" fmla="*/ 995553 w 1739455"/>
                <a:gd name="connsiteY262" fmla="*/ 1158907 h 1600200"/>
                <a:gd name="connsiteX263" fmla="*/ 996887 w 1739455"/>
                <a:gd name="connsiteY263" fmla="*/ 1159383 h 1600200"/>
                <a:gd name="connsiteX264" fmla="*/ 996887 w 1739455"/>
                <a:gd name="connsiteY264" fmla="*/ 1159383 h 1600200"/>
                <a:gd name="connsiteX265" fmla="*/ 998220 w 1739455"/>
                <a:gd name="connsiteY265" fmla="*/ 1159859 h 1600200"/>
                <a:gd name="connsiteX266" fmla="*/ 998220 w 1739455"/>
                <a:gd name="connsiteY266" fmla="*/ 1159859 h 1600200"/>
                <a:gd name="connsiteX267" fmla="*/ 999554 w 1739455"/>
                <a:gd name="connsiteY267" fmla="*/ 1160336 h 1600200"/>
                <a:gd name="connsiteX268" fmla="*/ 999554 w 1739455"/>
                <a:gd name="connsiteY268" fmla="*/ 1160336 h 1600200"/>
                <a:gd name="connsiteX269" fmla="*/ 1000887 w 1739455"/>
                <a:gd name="connsiteY269" fmla="*/ 1160717 h 1600200"/>
                <a:gd name="connsiteX270" fmla="*/ 1000887 w 1739455"/>
                <a:gd name="connsiteY270" fmla="*/ 1160717 h 1600200"/>
                <a:gd name="connsiteX271" fmla="*/ 1002221 w 1739455"/>
                <a:gd name="connsiteY271" fmla="*/ 1161098 h 1600200"/>
                <a:gd name="connsiteX272" fmla="*/ 1002221 w 1739455"/>
                <a:gd name="connsiteY272" fmla="*/ 1161098 h 1600200"/>
                <a:gd name="connsiteX273" fmla="*/ 1003554 w 1739455"/>
                <a:gd name="connsiteY273" fmla="*/ 1161479 h 1600200"/>
                <a:gd name="connsiteX274" fmla="*/ 1003554 w 1739455"/>
                <a:gd name="connsiteY274" fmla="*/ 1161479 h 1600200"/>
                <a:gd name="connsiteX275" fmla="*/ 1004983 w 1739455"/>
                <a:gd name="connsiteY275" fmla="*/ 1161764 h 1600200"/>
                <a:gd name="connsiteX276" fmla="*/ 1004983 w 1739455"/>
                <a:gd name="connsiteY276" fmla="*/ 1161764 h 1600200"/>
                <a:gd name="connsiteX277" fmla="*/ 1006412 w 1739455"/>
                <a:gd name="connsiteY277" fmla="*/ 1162050 h 1600200"/>
                <a:gd name="connsiteX278" fmla="*/ 1006412 w 1739455"/>
                <a:gd name="connsiteY278" fmla="*/ 1162050 h 1600200"/>
                <a:gd name="connsiteX279" fmla="*/ 1007840 w 1739455"/>
                <a:gd name="connsiteY279" fmla="*/ 1162336 h 1600200"/>
                <a:gd name="connsiteX280" fmla="*/ 1007840 w 1739455"/>
                <a:gd name="connsiteY280" fmla="*/ 1162336 h 1600200"/>
                <a:gd name="connsiteX281" fmla="*/ 1009269 w 1739455"/>
                <a:gd name="connsiteY281" fmla="*/ 1162526 h 1600200"/>
                <a:gd name="connsiteX282" fmla="*/ 1009269 w 1739455"/>
                <a:gd name="connsiteY282" fmla="*/ 1162526 h 1600200"/>
                <a:gd name="connsiteX283" fmla="*/ 1010698 w 1739455"/>
                <a:gd name="connsiteY283" fmla="*/ 1162717 h 1600200"/>
                <a:gd name="connsiteX284" fmla="*/ 1010698 w 1739455"/>
                <a:gd name="connsiteY284" fmla="*/ 1162717 h 1600200"/>
                <a:gd name="connsiteX285" fmla="*/ 1012127 w 1739455"/>
                <a:gd name="connsiteY285" fmla="*/ 1162812 h 1600200"/>
                <a:gd name="connsiteX286" fmla="*/ 1012127 w 1739455"/>
                <a:gd name="connsiteY286" fmla="*/ 1162812 h 1600200"/>
                <a:gd name="connsiteX287" fmla="*/ 1013555 w 1739455"/>
                <a:gd name="connsiteY287" fmla="*/ 1162907 h 1600200"/>
                <a:gd name="connsiteX288" fmla="*/ 1013555 w 1739455"/>
                <a:gd name="connsiteY288" fmla="*/ 1162907 h 1600200"/>
                <a:gd name="connsiteX289" fmla="*/ 1014031 w 1739455"/>
                <a:gd name="connsiteY289" fmla="*/ 1162907 h 1600200"/>
                <a:gd name="connsiteX290" fmla="*/ 1017175 w 1739455"/>
                <a:gd name="connsiteY290" fmla="*/ 1163003 h 1600200"/>
                <a:gd name="connsiteX291" fmla="*/ 1047560 w 1739455"/>
                <a:gd name="connsiteY291" fmla="*/ 1163003 h 1600200"/>
                <a:gd name="connsiteX292" fmla="*/ 1199483 w 1739455"/>
                <a:gd name="connsiteY292" fmla="*/ 1163003 h 1600200"/>
                <a:gd name="connsiteX293" fmla="*/ 1280446 w 1739455"/>
                <a:gd name="connsiteY293" fmla="*/ 1243965 h 1600200"/>
                <a:gd name="connsiteX294" fmla="*/ 1280446 w 1739455"/>
                <a:gd name="connsiteY294" fmla="*/ 1375886 h 1600200"/>
                <a:gd name="connsiteX295" fmla="*/ 1280446 w 1739455"/>
                <a:gd name="connsiteY295" fmla="*/ 1539431 h 1600200"/>
                <a:gd name="connsiteX296" fmla="*/ 1280446 w 1739455"/>
                <a:gd name="connsiteY296" fmla="*/ 1542574 h 1600200"/>
                <a:gd name="connsiteX297" fmla="*/ 1338072 w 1739455"/>
                <a:gd name="connsiteY297" fmla="*/ 1600200 h 1600200"/>
                <a:gd name="connsiteX298" fmla="*/ 1358075 w 1739455"/>
                <a:gd name="connsiteY298" fmla="*/ 1600200 h 1600200"/>
                <a:gd name="connsiteX299" fmla="*/ 1415701 w 1739455"/>
                <a:gd name="connsiteY299" fmla="*/ 1542574 h 1600200"/>
                <a:gd name="connsiteX300" fmla="*/ 1415701 w 1739455"/>
                <a:gd name="connsiteY300" fmla="*/ 1534477 h 1600200"/>
                <a:gd name="connsiteX301" fmla="*/ 1496663 w 1739455"/>
                <a:gd name="connsiteY301" fmla="*/ 1453515 h 1600200"/>
                <a:gd name="connsiteX302" fmla="*/ 1527239 w 1739455"/>
                <a:gd name="connsiteY302" fmla="*/ 1453515 h 1600200"/>
                <a:gd name="connsiteX303" fmla="*/ 1584865 w 1739455"/>
                <a:gd name="connsiteY303" fmla="*/ 1395889 h 1600200"/>
                <a:gd name="connsiteX304" fmla="*/ 1584865 w 1739455"/>
                <a:gd name="connsiteY304" fmla="*/ 1375886 h 1600200"/>
                <a:gd name="connsiteX305" fmla="*/ 1546765 w 1739455"/>
                <a:gd name="connsiteY305" fmla="*/ 1321689 h 1600200"/>
                <a:gd name="connsiteX306" fmla="*/ 1477518 w 1739455"/>
                <a:gd name="connsiteY306" fmla="*/ 1318070 h 1600200"/>
                <a:gd name="connsiteX307" fmla="*/ 1429988 w 1739455"/>
                <a:gd name="connsiteY307" fmla="*/ 1231487 h 1600200"/>
                <a:gd name="connsiteX308" fmla="*/ 1498759 w 1739455"/>
                <a:gd name="connsiteY308" fmla="*/ 1164527 h 1600200"/>
                <a:gd name="connsiteX309" fmla="*/ 1681829 w 1739455"/>
                <a:gd name="connsiteY309" fmla="*/ 1164527 h 1600200"/>
                <a:gd name="connsiteX310" fmla="*/ 1739456 w 1739455"/>
                <a:gd name="connsiteY310" fmla="*/ 1106900 h 1600200"/>
                <a:gd name="connsiteX311" fmla="*/ 1739456 w 1739455"/>
                <a:gd name="connsiteY311" fmla="*/ 1086898 h 1600200"/>
                <a:gd name="connsiteX312" fmla="*/ 1681829 w 1739455"/>
                <a:gd name="connsiteY312" fmla="*/ 1029272 h 1600200"/>
                <a:gd name="connsiteX313" fmla="*/ 1498854 w 1739455"/>
                <a:gd name="connsiteY313" fmla="*/ 1029272 h 1600200"/>
                <a:gd name="connsiteX314" fmla="*/ 1417892 w 1739455"/>
                <a:gd name="connsiteY314" fmla="*/ 948309 h 1600200"/>
                <a:gd name="connsiteX315" fmla="*/ 1417892 w 1739455"/>
                <a:gd name="connsiteY315" fmla="*/ 942594 h 1600200"/>
                <a:gd name="connsiteX316" fmla="*/ 1360265 w 1739455"/>
                <a:gd name="connsiteY316" fmla="*/ 884968 h 1600200"/>
                <a:gd name="connsiteX317" fmla="*/ 1186148 w 1739455"/>
                <a:gd name="connsiteY317" fmla="*/ 884968 h 1600200"/>
                <a:gd name="connsiteX318" fmla="*/ 1105186 w 1739455"/>
                <a:gd name="connsiteY318" fmla="*/ 804005 h 1600200"/>
                <a:gd name="connsiteX319" fmla="*/ 1105186 w 1739455"/>
                <a:gd name="connsiteY319" fmla="*/ 646176 h 1600200"/>
                <a:gd name="connsiteX320" fmla="*/ 1097089 w 1739455"/>
                <a:gd name="connsiteY320" fmla="*/ 616839 h 1600200"/>
                <a:gd name="connsiteX321" fmla="*/ 1096423 w 1739455"/>
                <a:gd name="connsiteY321" fmla="*/ 615696 h 1600200"/>
                <a:gd name="connsiteX322" fmla="*/ 1046417 w 1739455"/>
                <a:gd name="connsiteY322" fmla="*/ 586550 h 1600200"/>
                <a:gd name="connsiteX323" fmla="*/ 1024128 w 1739455"/>
                <a:gd name="connsiteY323" fmla="*/ 586550 h 1600200"/>
                <a:gd name="connsiteX324" fmla="*/ 943165 w 1739455"/>
                <a:gd name="connsiteY324" fmla="*/ 505587 h 1600200"/>
                <a:gd name="connsiteX325" fmla="*/ 943165 w 1739455"/>
                <a:gd name="connsiteY325" fmla="*/ 505206 h 1600200"/>
                <a:gd name="connsiteX326" fmla="*/ 885539 w 1739455"/>
                <a:gd name="connsiteY326" fmla="*/ 446818 h 1600200"/>
                <a:gd name="connsiteX327" fmla="*/ 844772 w 1739455"/>
                <a:gd name="connsiteY327" fmla="*/ 445580 h 1600200"/>
                <a:gd name="connsiteX328" fmla="*/ 795242 w 1739455"/>
                <a:gd name="connsiteY328" fmla="*/ 388525 h 1600200"/>
                <a:gd name="connsiteX329" fmla="*/ 795242 w 1739455"/>
                <a:gd name="connsiteY329" fmla="*/ 368522 h 1600200"/>
                <a:gd name="connsiteX330" fmla="*/ 852869 w 1739455"/>
                <a:gd name="connsiteY330" fmla="*/ 310896 h 1600200"/>
                <a:gd name="connsiteX331" fmla="*/ 952119 w 1739455"/>
                <a:gd name="connsiteY331" fmla="*/ 310896 h 1600200"/>
                <a:gd name="connsiteX332" fmla="*/ 951167 w 1739455"/>
                <a:gd name="connsiteY332" fmla="*/ 57626 h 1600200"/>
                <a:gd name="connsiteX333" fmla="*/ 893540 w 1739455"/>
                <a:gd name="connsiteY333" fmla="*/ 0 h 1600200"/>
                <a:gd name="connsiteX334" fmla="*/ 214598 w 1739455"/>
                <a:gd name="connsiteY334" fmla="*/ 0 h 1600200"/>
                <a:gd name="connsiteX335" fmla="*/ 157353 w 1739455"/>
                <a:gd name="connsiteY335" fmla="*/ 51149 h 1600200"/>
                <a:gd name="connsiteX336" fmla="*/ 157353 w 1739455"/>
                <a:gd name="connsiteY336" fmla="*/ 93059 h 1600200"/>
                <a:gd name="connsiteX337" fmla="*/ 99727 w 1739455"/>
                <a:gd name="connsiteY337" fmla="*/ 150686 h 1600200"/>
                <a:gd name="connsiteX338" fmla="*/ 0 w 1739455"/>
                <a:gd name="connsiteY338" fmla="*/ 150686 h 1600200"/>
                <a:gd name="connsiteX339" fmla="*/ 476 w 1739455"/>
                <a:gd name="connsiteY339" fmla="*/ 514921 h 1600200"/>
                <a:gd name="connsiteX340" fmla="*/ 476 w 1739455"/>
                <a:gd name="connsiteY340" fmla="*/ 514921 h 1600200"/>
                <a:gd name="connsiteX341" fmla="*/ 959358 w 1739455"/>
                <a:gd name="connsiteY341" fmla="*/ 1105281 h 1600200"/>
                <a:gd name="connsiteX342" fmla="*/ 959358 w 1739455"/>
                <a:gd name="connsiteY342" fmla="*/ 1105281 h 1600200"/>
                <a:gd name="connsiteX343" fmla="*/ 959358 w 1739455"/>
                <a:gd name="connsiteY343" fmla="*/ 1105281 h 1600200"/>
                <a:gd name="connsiteX344" fmla="*/ 959358 w 1739455"/>
                <a:gd name="connsiteY344" fmla="*/ 1105281 h 1600200"/>
                <a:gd name="connsiteX345" fmla="*/ 486156 w 1739455"/>
                <a:gd name="connsiteY345" fmla="*/ 672655 h 1600200"/>
                <a:gd name="connsiteX346" fmla="*/ 486156 w 1739455"/>
                <a:gd name="connsiteY346" fmla="*/ 672655 h 1600200"/>
                <a:gd name="connsiteX347" fmla="*/ 486156 w 1739455"/>
                <a:gd name="connsiteY347" fmla="*/ 672655 h 1600200"/>
                <a:gd name="connsiteX348" fmla="*/ 486156 w 1739455"/>
                <a:gd name="connsiteY348" fmla="*/ 672655 h 1600200"/>
                <a:gd name="connsiteX349" fmla="*/ 647033 w 1739455"/>
                <a:gd name="connsiteY349" fmla="*/ 814769 h 1600200"/>
                <a:gd name="connsiteX350" fmla="*/ 647033 w 1739455"/>
                <a:gd name="connsiteY350" fmla="*/ 814769 h 1600200"/>
                <a:gd name="connsiteX351" fmla="*/ 647033 w 1739455"/>
                <a:gd name="connsiteY351" fmla="*/ 814769 h 1600200"/>
                <a:gd name="connsiteX352" fmla="*/ 647033 w 1739455"/>
                <a:gd name="connsiteY352" fmla="*/ 814769 h 1600200"/>
                <a:gd name="connsiteX353" fmla="*/ 793813 w 1739455"/>
                <a:gd name="connsiteY353" fmla="*/ 956881 h 1600200"/>
                <a:gd name="connsiteX354" fmla="*/ 793813 w 1739455"/>
                <a:gd name="connsiteY354" fmla="*/ 956881 h 1600200"/>
                <a:gd name="connsiteX355" fmla="*/ 793813 w 1739455"/>
                <a:gd name="connsiteY355" fmla="*/ 956881 h 160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1739455" h="1600200">
                  <a:moveTo>
                    <a:pt x="476" y="514921"/>
                  </a:moveTo>
                  <a:cubicBezTo>
                    <a:pt x="0" y="531686"/>
                    <a:pt x="10001" y="442722"/>
                    <a:pt x="48006" y="442722"/>
                  </a:cubicBezTo>
                  <a:lnTo>
                    <a:pt x="234791" y="442722"/>
                  </a:lnTo>
                  <a:cubicBezTo>
                    <a:pt x="271939" y="443389"/>
                    <a:pt x="319373" y="430435"/>
                    <a:pt x="319373" y="508063"/>
                  </a:cubicBezTo>
                  <a:lnTo>
                    <a:pt x="319373" y="527018"/>
                  </a:lnTo>
                  <a:cubicBezTo>
                    <a:pt x="319373" y="558737"/>
                    <a:pt x="345281" y="584645"/>
                    <a:pt x="377000" y="584645"/>
                  </a:cubicBezTo>
                  <a:lnTo>
                    <a:pt x="405098" y="584645"/>
                  </a:lnTo>
                  <a:cubicBezTo>
                    <a:pt x="449675" y="584645"/>
                    <a:pt x="486061" y="621030"/>
                    <a:pt x="486061" y="665607"/>
                  </a:cubicBezTo>
                  <a:lnTo>
                    <a:pt x="486061" y="672751"/>
                  </a:lnTo>
                  <a:lnTo>
                    <a:pt x="486061" y="674275"/>
                  </a:lnTo>
                  <a:lnTo>
                    <a:pt x="486061" y="674275"/>
                  </a:lnTo>
                  <a:lnTo>
                    <a:pt x="486156" y="675704"/>
                  </a:lnTo>
                  <a:lnTo>
                    <a:pt x="486156" y="675704"/>
                  </a:lnTo>
                  <a:lnTo>
                    <a:pt x="486251" y="677132"/>
                  </a:lnTo>
                  <a:lnTo>
                    <a:pt x="486251" y="677132"/>
                  </a:lnTo>
                  <a:lnTo>
                    <a:pt x="486346" y="678561"/>
                  </a:lnTo>
                  <a:lnTo>
                    <a:pt x="486346" y="678561"/>
                  </a:lnTo>
                  <a:lnTo>
                    <a:pt x="486537" y="679990"/>
                  </a:lnTo>
                  <a:lnTo>
                    <a:pt x="486537" y="679990"/>
                  </a:lnTo>
                  <a:lnTo>
                    <a:pt x="486728" y="681419"/>
                  </a:lnTo>
                  <a:lnTo>
                    <a:pt x="486728" y="681419"/>
                  </a:lnTo>
                  <a:lnTo>
                    <a:pt x="486918" y="682847"/>
                  </a:lnTo>
                  <a:lnTo>
                    <a:pt x="486918" y="682847"/>
                  </a:lnTo>
                  <a:cubicBezTo>
                    <a:pt x="489395" y="697039"/>
                    <a:pt x="497586" y="709994"/>
                    <a:pt x="509206" y="718852"/>
                  </a:cubicBezTo>
                  <a:lnTo>
                    <a:pt x="509206" y="718852"/>
                  </a:lnTo>
                  <a:lnTo>
                    <a:pt x="510350" y="719709"/>
                  </a:lnTo>
                  <a:lnTo>
                    <a:pt x="510350" y="719709"/>
                  </a:lnTo>
                  <a:lnTo>
                    <a:pt x="511493" y="720471"/>
                  </a:lnTo>
                  <a:lnTo>
                    <a:pt x="511493" y="720471"/>
                  </a:lnTo>
                  <a:lnTo>
                    <a:pt x="512636" y="721233"/>
                  </a:lnTo>
                  <a:lnTo>
                    <a:pt x="512636" y="721233"/>
                  </a:lnTo>
                  <a:lnTo>
                    <a:pt x="513779" y="721995"/>
                  </a:lnTo>
                  <a:lnTo>
                    <a:pt x="513779" y="721995"/>
                  </a:lnTo>
                  <a:lnTo>
                    <a:pt x="514350" y="722281"/>
                  </a:lnTo>
                  <a:cubicBezTo>
                    <a:pt x="514826" y="722567"/>
                    <a:pt x="515207" y="722757"/>
                    <a:pt x="515684" y="723043"/>
                  </a:cubicBezTo>
                  <a:lnTo>
                    <a:pt x="516255" y="723329"/>
                  </a:lnTo>
                  <a:lnTo>
                    <a:pt x="516255" y="723329"/>
                  </a:lnTo>
                  <a:lnTo>
                    <a:pt x="517493" y="723995"/>
                  </a:lnTo>
                  <a:lnTo>
                    <a:pt x="517493" y="723995"/>
                  </a:lnTo>
                  <a:lnTo>
                    <a:pt x="518731" y="724662"/>
                  </a:lnTo>
                  <a:lnTo>
                    <a:pt x="518731" y="724662"/>
                  </a:lnTo>
                  <a:lnTo>
                    <a:pt x="519970" y="725234"/>
                  </a:lnTo>
                  <a:lnTo>
                    <a:pt x="519970" y="725234"/>
                  </a:lnTo>
                  <a:cubicBezTo>
                    <a:pt x="520351" y="725424"/>
                    <a:pt x="520827" y="725614"/>
                    <a:pt x="521208" y="725805"/>
                  </a:cubicBezTo>
                  <a:lnTo>
                    <a:pt x="521208" y="725805"/>
                  </a:lnTo>
                  <a:lnTo>
                    <a:pt x="522542" y="726377"/>
                  </a:lnTo>
                  <a:lnTo>
                    <a:pt x="522542" y="726377"/>
                  </a:lnTo>
                  <a:lnTo>
                    <a:pt x="523875" y="726853"/>
                  </a:lnTo>
                  <a:lnTo>
                    <a:pt x="523875" y="726853"/>
                  </a:lnTo>
                  <a:lnTo>
                    <a:pt x="525209" y="727329"/>
                  </a:lnTo>
                  <a:lnTo>
                    <a:pt x="525209" y="727329"/>
                  </a:lnTo>
                  <a:lnTo>
                    <a:pt x="525494" y="727424"/>
                  </a:lnTo>
                  <a:cubicBezTo>
                    <a:pt x="526256" y="727615"/>
                    <a:pt x="526828" y="727805"/>
                    <a:pt x="527590" y="728091"/>
                  </a:cubicBezTo>
                  <a:lnTo>
                    <a:pt x="527876" y="728186"/>
                  </a:lnTo>
                  <a:lnTo>
                    <a:pt x="527876" y="728186"/>
                  </a:lnTo>
                  <a:lnTo>
                    <a:pt x="529209" y="728567"/>
                  </a:lnTo>
                  <a:lnTo>
                    <a:pt x="529209" y="728567"/>
                  </a:lnTo>
                  <a:lnTo>
                    <a:pt x="530543" y="728948"/>
                  </a:lnTo>
                  <a:lnTo>
                    <a:pt x="530543" y="728948"/>
                  </a:lnTo>
                  <a:lnTo>
                    <a:pt x="531971" y="729234"/>
                  </a:lnTo>
                  <a:lnTo>
                    <a:pt x="531971" y="729234"/>
                  </a:lnTo>
                  <a:cubicBezTo>
                    <a:pt x="532447" y="729329"/>
                    <a:pt x="532924" y="729425"/>
                    <a:pt x="533400" y="729520"/>
                  </a:cubicBezTo>
                  <a:lnTo>
                    <a:pt x="533400" y="729520"/>
                  </a:lnTo>
                  <a:lnTo>
                    <a:pt x="533686" y="729520"/>
                  </a:lnTo>
                  <a:cubicBezTo>
                    <a:pt x="534543" y="729615"/>
                    <a:pt x="535210" y="729805"/>
                    <a:pt x="536067" y="729901"/>
                  </a:cubicBezTo>
                  <a:lnTo>
                    <a:pt x="536353" y="729901"/>
                  </a:lnTo>
                  <a:lnTo>
                    <a:pt x="536353" y="729901"/>
                  </a:lnTo>
                  <a:lnTo>
                    <a:pt x="537781" y="730091"/>
                  </a:lnTo>
                  <a:lnTo>
                    <a:pt x="537781" y="730091"/>
                  </a:lnTo>
                  <a:lnTo>
                    <a:pt x="539210" y="730187"/>
                  </a:lnTo>
                  <a:lnTo>
                    <a:pt x="539210" y="730187"/>
                  </a:lnTo>
                  <a:lnTo>
                    <a:pt x="540639" y="730282"/>
                  </a:lnTo>
                  <a:lnTo>
                    <a:pt x="540639" y="730282"/>
                  </a:lnTo>
                  <a:lnTo>
                    <a:pt x="541115" y="730282"/>
                  </a:lnTo>
                  <a:cubicBezTo>
                    <a:pt x="542258" y="730282"/>
                    <a:pt x="543115" y="730377"/>
                    <a:pt x="544259" y="730377"/>
                  </a:cubicBezTo>
                  <a:lnTo>
                    <a:pt x="563594" y="730377"/>
                  </a:lnTo>
                  <a:lnTo>
                    <a:pt x="565880" y="730377"/>
                  </a:lnTo>
                  <a:cubicBezTo>
                    <a:pt x="610457" y="730377"/>
                    <a:pt x="646843" y="766763"/>
                    <a:pt x="646843" y="811339"/>
                  </a:cubicBezTo>
                  <a:lnTo>
                    <a:pt x="646843" y="814864"/>
                  </a:lnTo>
                  <a:lnTo>
                    <a:pt x="646843" y="816388"/>
                  </a:lnTo>
                  <a:lnTo>
                    <a:pt x="646843" y="816388"/>
                  </a:lnTo>
                  <a:lnTo>
                    <a:pt x="646938" y="817817"/>
                  </a:lnTo>
                  <a:lnTo>
                    <a:pt x="646938" y="817817"/>
                  </a:lnTo>
                  <a:lnTo>
                    <a:pt x="647033" y="819245"/>
                  </a:lnTo>
                  <a:lnTo>
                    <a:pt x="647033" y="819245"/>
                  </a:lnTo>
                  <a:lnTo>
                    <a:pt x="647129" y="820674"/>
                  </a:lnTo>
                  <a:lnTo>
                    <a:pt x="647129" y="820674"/>
                  </a:lnTo>
                  <a:lnTo>
                    <a:pt x="647319" y="822103"/>
                  </a:lnTo>
                  <a:lnTo>
                    <a:pt x="647319" y="822103"/>
                  </a:lnTo>
                  <a:lnTo>
                    <a:pt x="647510" y="823531"/>
                  </a:lnTo>
                  <a:lnTo>
                    <a:pt x="647510" y="823531"/>
                  </a:lnTo>
                  <a:lnTo>
                    <a:pt x="647795" y="824960"/>
                  </a:lnTo>
                  <a:lnTo>
                    <a:pt x="647795" y="824960"/>
                  </a:lnTo>
                  <a:cubicBezTo>
                    <a:pt x="647890" y="825437"/>
                    <a:pt x="647986" y="825913"/>
                    <a:pt x="648081" y="826389"/>
                  </a:cubicBezTo>
                  <a:lnTo>
                    <a:pt x="648081" y="826389"/>
                  </a:lnTo>
                  <a:lnTo>
                    <a:pt x="648367" y="827818"/>
                  </a:lnTo>
                  <a:lnTo>
                    <a:pt x="648367" y="827818"/>
                  </a:lnTo>
                  <a:lnTo>
                    <a:pt x="648748" y="829247"/>
                  </a:lnTo>
                  <a:lnTo>
                    <a:pt x="648748" y="829247"/>
                  </a:lnTo>
                  <a:cubicBezTo>
                    <a:pt x="654939" y="852392"/>
                    <a:pt x="675227" y="870204"/>
                    <a:pt x="700088" y="872300"/>
                  </a:cubicBezTo>
                  <a:lnTo>
                    <a:pt x="700088" y="872300"/>
                  </a:lnTo>
                  <a:lnTo>
                    <a:pt x="701516" y="872395"/>
                  </a:lnTo>
                  <a:lnTo>
                    <a:pt x="701516" y="872395"/>
                  </a:lnTo>
                  <a:lnTo>
                    <a:pt x="701993" y="872395"/>
                  </a:lnTo>
                  <a:cubicBezTo>
                    <a:pt x="703136" y="872395"/>
                    <a:pt x="703993" y="872490"/>
                    <a:pt x="705136" y="872490"/>
                  </a:cubicBezTo>
                  <a:lnTo>
                    <a:pt x="712565" y="872490"/>
                  </a:lnTo>
                  <a:cubicBezTo>
                    <a:pt x="757142" y="872490"/>
                    <a:pt x="793528" y="908876"/>
                    <a:pt x="793528" y="953453"/>
                  </a:cubicBezTo>
                  <a:lnTo>
                    <a:pt x="793528" y="956977"/>
                  </a:lnTo>
                  <a:lnTo>
                    <a:pt x="793528" y="958501"/>
                  </a:lnTo>
                  <a:lnTo>
                    <a:pt x="793528" y="958501"/>
                  </a:lnTo>
                  <a:lnTo>
                    <a:pt x="793623" y="959930"/>
                  </a:lnTo>
                  <a:lnTo>
                    <a:pt x="793623" y="959930"/>
                  </a:lnTo>
                  <a:lnTo>
                    <a:pt x="793718" y="961358"/>
                  </a:lnTo>
                  <a:lnTo>
                    <a:pt x="793718" y="961358"/>
                  </a:lnTo>
                  <a:lnTo>
                    <a:pt x="793813" y="962787"/>
                  </a:lnTo>
                  <a:lnTo>
                    <a:pt x="793813" y="962787"/>
                  </a:lnTo>
                  <a:lnTo>
                    <a:pt x="794004" y="964216"/>
                  </a:lnTo>
                  <a:lnTo>
                    <a:pt x="794004" y="964216"/>
                  </a:lnTo>
                  <a:lnTo>
                    <a:pt x="794195" y="965645"/>
                  </a:lnTo>
                  <a:lnTo>
                    <a:pt x="794195" y="965645"/>
                  </a:lnTo>
                  <a:cubicBezTo>
                    <a:pt x="797147" y="983361"/>
                    <a:pt x="807530" y="998315"/>
                    <a:pt x="823151" y="1007269"/>
                  </a:cubicBezTo>
                  <a:lnTo>
                    <a:pt x="823722" y="1007555"/>
                  </a:lnTo>
                  <a:lnTo>
                    <a:pt x="823722" y="1007555"/>
                  </a:lnTo>
                  <a:lnTo>
                    <a:pt x="824960" y="1008221"/>
                  </a:lnTo>
                  <a:lnTo>
                    <a:pt x="824960" y="1008221"/>
                  </a:lnTo>
                  <a:lnTo>
                    <a:pt x="826198" y="1008888"/>
                  </a:lnTo>
                  <a:lnTo>
                    <a:pt x="826198" y="1008888"/>
                  </a:lnTo>
                  <a:lnTo>
                    <a:pt x="827437" y="1009460"/>
                  </a:lnTo>
                  <a:lnTo>
                    <a:pt x="827437" y="1009460"/>
                  </a:lnTo>
                  <a:cubicBezTo>
                    <a:pt x="827818" y="1009650"/>
                    <a:pt x="828294" y="1009841"/>
                    <a:pt x="828675" y="1010031"/>
                  </a:cubicBezTo>
                  <a:lnTo>
                    <a:pt x="828675" y="1010031"/>
                  </a:lnTo>
                  <a:lnTo>
                    <a:pt x="830009" y="1010603"/>
                  </a:lnTo>
                  <a:lnTo>
                    <a:pt x="830009" y="1010603"/>
                  </a:lnTo>
                  <a:lnTo>
                    <a:pt x="831342" y="1011079"/>
                  </a:lnTo>
                  <a:lnTo>
                    <a:pt x="831342" y="1011079"/>
                  </a:lnTo>
                  <a:lnTo>
                    <a:pt x="832676" y="1011555"/>
                  </a:lnTo>
                  <a:lnTo>
                    <a:pt x="832676" y="1011555"/>
                  </a:lnTo>
                  <a:lnTo>
                    <a:pt x="832961" y="1011650"/>
                  </a:lnTo>
                  <a:cubicBezTo>
                    <a:pt x="833723" y="1011841"/>
                    <a:pt x="834295" y="1012031"/>
                    <a:pt x="835057" y="1012317"/>
                  </a:cubicBezTo>
                  <a:lnTo>
                    <a:pt x="835343" y="1012412"/>
                  </a:lnTo>
                  <a:lnTo>
                    <a:pt x="835343" y="1012412"/>
                  </a:lnTo>
                  <a:lnTo>
                    <a:pt x="836676" y="1012793"/>
                  </a:lnTo>
                  <a:lnTo>
                    <a:pt x="836676" y="1012793"/>
                  </a:lnTo>
                  <a:lnTo>
                    <a:pt x="838010" y="1013174"/>
                  </a:lnTo>
                  <a:lnTo>
                    <a:pt x="838010" y="1013174"/>
                  </a:lnTo>
                  <a:lnTo>
                    <a:pt x="839438" y="1013460"/>
                  </a:lnTo>
                  <a:lnTo>
                    <a:pt x="839438" y="1013460"/>
                  </a:lnTo>
                  <a:cubicBezTo>
                    <a:pt x="839914" y="1013555"/>
                    <a:pt x="840391" y="1013651"/>
                    <a:pt x="840867" y="1013746"/>
                  </a:cubicBezTo>
                  <a:lnTo>
                    <a:pt x="840867" y="1013746"/>
                  </a:lnTo>
                  <a:lnTo>
                    <a:pt x="841153" y="1013746"/>
                  </a:lnTo>
                  <a:cubicBezTo>
                    <a:pt x="842010" y="1013841"/>
                    <a:pt x="842677" y="1014031"/>
                    <a:pt x="843534" y="1014127"/>
                  </a:cubicBezTo>
                  <a:lnTo>
                    <a:pt x="843820" y="1014127"/>
                  </a:lnTo>
                  <a:lnTo>
                    <a:pt x="843820" y="1014127"/>
                  </a:lnTo>
                  <a:lnTo>
                    <a:pt x="845248" y="1014317"/>
                  </a:lnTo>
                  <a:lnTo>
                    <a:pt x="845248" y="1014317"/>
                  </a:lnTo>
                  <a:lnTo>
                    <a:pt x="846677" y="1014413"/>
                  </a:lnTo>
                  <a:lnTo>
                    <a:pt x="846677" y="1014413"/>
                  </a:lnTo>
                  <a:lnTo>
                    <a:pt x="848106" y="1014508"/>
                  </a:lnTo>
                  <a:lnTo>
                    <a:pt x="848106" y="1014508"/>
                  </a:lnTo>
                  <a:lnTo>
                    <a:pt x="848582" y="1014508"/>
                  </a:lnTo>
                  <a:cubicBezTo>
                    <a:pt x="849725" y="1014508"/>
                    <a:pt x="850583" y="1014603"/>
                    <a:pt x="851726" y="1014603"/>
                  </a:cubicBezTo>
                  <a:lnTo>
                    <a:pt x="871156" y="1014603"/>
                  </a:lnTo>
                  <a:lnTo>
                    <a:pt x="878110" y="1014603"/>
                  </a:lnTo>
                  <a:cubicBezTo>
                    <a:pt x="922687" y="1014603"/>
                    <a:pt x="959072" y="1050989"/>
                    <a:pt x="959072" y="1095566"/>
                  </a:cubicBezTo>
                  <a:lnTo>
                    <a:pt x="959072" y="1105376"/>
                  </a:lnTo>
                  <a:lnTo>
                    <a:pt x="959072" y="1106805"/>
                  </a:lnTo>
                  <a:lnTo>
                    <a:pt x="959072" y="1106805"/>
                  </a:lnTo>
                  <a:lnTo>
                    <a:pt x="959168" y="1108234"/>
                  </a:lnTo>
                  <a:lnTo>
                    <a:pt x="959168" y="1108234"/>
                  </a:lnTo>
                  <a:lnTo>
                    <a:pt x="959263" y="1109663"/>
                  </a:lnTo>
                  <a:lnTo>
                    <a:pt x="959263" y="1109663"/>
                  </a:lnTo>
                  <a:lnTo>
                    <a:pt x="959358" y="1111091"/>
                  </a:lnTo>
                  <a:lnTo>
                    <a:pt x="959358" y="1111091"/>
                  </a:lnTo>
                  <a:lnTo>
                    <a:pt x="959548" y="1112520"/>
                  </a:lnTo>
                  <a:lnTo>
                    <a:pt x="959548" y="1112520"/>
                  </a:lnTo>
                  <a:lnTo>
                    <a:pt x="959739" y="1113949"/>
                  </a:lnTo>
                  <a:lnTo>
                    <a:pt x="959739" y="1113949"/>
                  </a:lnTo>
                  <a:lnTo>
                    <a:pt x="959930" y="1115378"/>
                  </a:lnTo>
                  <a:lnTo>
                    <a:pt x="959930" y="1115378"/>
                  </a:lnTo>
                  <a:cubicBezTo>
                    <a:pt x="960025" y="1115854"/>
                    <a:pt x="960120" y="1116330"/>
                    <a:pt x="960215" y="1116806"/>
                  </a:cubicBezTo>
                  <a:lnTo>
                    <a:pt x="960215" y="1116806"/>
                  </a:lnTo>
                  <a:lnTo>
                    <a:pt x="960501" y="1118235"/>
                  </a:lnTo>
                  <a:lnTo>
                    <a:pt x="960501" y="1118235"/>
                  </a:lnTo>
                  <a:lnTo>
                    <a:pt x="960882" y="1119664"/>
                  </a:lnTo>
                  <a:lnTo>
                    <a:pt x="960882" y="1119664"/>
                  </a:lnTo>
                  <a:lnTo>
                    <a:pt x="961263" y="1120997"/>
                  </a:lnTo>
                  <a:lnTo>
                    <a:pt x="961263" y="1120997"/>
                  </a:lnTo>
                  <a:lnTo>
                    <a:pt x="961644" y="1122331"/>
                  </a:lnTo>
                  <a:lnTo>
                    <a:pt x="961644" y="1122331"/>
                  </a:lnTo>
                  <a:lnTo>
                    <a:pt x="962120" y="1123664"/>
                  </a:lnTo>
                  <a:lnTo>
                    <a:pt x="962120" y="1123664"/>
                  </a:lnTo>
                  <a:lnTo>
                    <a:pt x="962597" y="1124998"/>
                  </a:lnTo>
                  <a:lnTo>
                    <a:pt x="962597" y="1124998"/>
                  </a:lnTo>
                  <a:lnTo>
                    <a:pt x="963073" y="1126331"/>
                  </a:lnTo>
                  <a:lnTo>
                    <a:pt x="963073" y="1126331"/>
                  </a:lnTo>
                  <a:lnTo>
                    <a:pt x="963644" y="1127665"/>
                  </a:lnTo>
                  <a:lnTo>
                    <a:pt x="963644" y="1127665"/>
                  </a:lnTo>
                  <a:lnTo>
                    <a:pt x="964216" y="1128903"/>
                  </a:lnTo>
                  <a:lnTo>
                    <a:pt x="964216" y="1128903"/>
                  </a:lnTo>
                  <a:lnTo>
                    <a:pt x="964787" y="1130141"/>
                  </a:lnTo>
                  <a:lnTo>
                    <a:pt x="964787" y="1130141"/>
                  </a:lnTo>
                  <a:lnTo>
                    <a:pt x="965454" y="1131380"/>
                  </a:lnTo>
                  <a:lnTo>
                    <a:pt x="965454" y="1131380"/>
                  </a:lnTo>
                  <a:cubicBezTo>
                    <a:pt x="965645" y="1131761"/>
                    <a:pt x="965835" y="1132237"/>
                    <a:pt x="966121" y="1132618"/>
                  </a:cubicBezTo>
                  <a:lnTo>
                    <a:pt x="966121" y="1132618"/>
                  </a:lnTo>
                  <a:lnTo>
                    <a:pt x="966788" y="1133856"/>
                  </a:lnTo>
                  <a:lnTo>
                    <a:pt x="966788" y="1133856"/>
                  </a:lnTo>
                  <a:cubicBezTo>
                    <a:pt x="966978" y="1134237"/>
                    <a:pt x="967264" y="1134618"/>
                    <a:pt x="967454" y="1135094"/>
                  </a:cubicBezTo>
                  <a:lnTo>
                    <a:pt x="967454" y="1135094"/>
                  </a:lnTo>
                  <a:lnTo>
                    <a:pt x="968216" y="1136237"/>
                  </a:lnTo>
                  <a:lnTo>
                    <a:pt x="968216" y="1136237"/>
                  </a:lnTo>
                  <a:lnTo>
                    <a:pt x="968978" y="1137380"/>
                  </a:lnTo>
                  <a:lnTo>
                    <a:pt x="968978" y="1137380"/>
                  </a:lnTo>
                  <a:lnTo>
                    <a:pt x="969740" y="1138523"/>
                  </a:lnTo>
                  <a:lnTo>
                    <a:pt x="969740" y="1138523"/>
                  </a:lnTo>
                  <a:lnTo>
                    <a:pt x="970597" y="1139666"/>
                  </a:lnTo>
                  <a:lnTo>
                    <a:pt x="970597" y="1139666"/>
                  </a:lnTo>
                  <a:lnTo>
                    <a:pt x="971455" y="1140809"/>
                  </a:lnTo>
                  <a:lnTo>
                    <a:pt x="971455" y="1140809"/>
                  </a:lnTo>
                  <a:cubicBezTo>
                    <a:pt x="971740" y="1141190"/>
                    <a:pt x="972026" y="1141571"/>
                    <a:pt x="972312" y="1141857"/>
                  </a:cubicBezTo>
                  <a:lnTo>
                    <a:pt x="972312" y="1141857"/>
                  </a:lnTo>
                  <a:lnTo>
                    <a:pt x="973169" y="1142905"/>
                  </a:lnTo>
                  <a:lnTo>
                    <a:pt x="973169" y="1142905"/>
                  </a:lnTo>
                  <a:lnTo>
                    <a:pt x="974122" y="1143953"/>
                  </a:lnTo>
                  <a:lnTo>
                    <a:pt x="974122" y="1143953"/>
                  </a:lnTo>
                  <a:lnTo>
                    <a:pt x="975074" y="1145000"/>
                  </a:lnTo>
                  <a:lnTo>
                    <a:pt x="975074" y="1145000"/>
                  </a:lnTo>
                  <a:lnTo>
                    <a:pt x="976027" y="1145953"/>
                  </a:lnTo>
                  <a:lnTo>
                    <a:pt x="976027" y="1145953"/>
                  </a:lnTo>
                  <a:lnTo>
                    <a:pt x="976979" y="1146905"/>
                  </a:lnTo>
                  <a:lnTo>
                    <a:pt x="976979" y="1146905"/>
                  </a:lnTo>
                  <a:lnTo>
                    <a:pt x="978027" y="1147858"/>
                  </a:lnTo>
                  <a:lnTo>
                    <a:pt x="978027" y="1147858"/>
                  </a:lnTo>
                  <a:lnTo>
                    <a:pt x="979075" y="1148810"/>
                  </a:lnTo>
                  <a:lnTo>
                    <a:pt x="979075" y="1148810"/>
                  </a:lnTo>
                  <a:lnTo>
                    <a:pt x="980122" y="1149668"/>
                  </a:lnTo>
                  <a:lnTo>
                    <a:pt x="980122" y="1149668"/>
                  </a:lnTo>
                  <a:cubicBezTo>
                    <a:pt x="980504" y="1149953"/>
                    <a:pt x="980885" y="1150239"/>
                    <a:pt x="981170" y="1150525"/>
                  </a:cubicBezTo>
                  <a:lnTo>
                    <a:pt x="981170" y="1150525"/>
                  </a:lnTo>
                  <a:cubicBezTo>
                    <a:pt x="981551" y="1150811"/>
                    <a:pt x="981932" y="1151096"/>
                    <a:pt x="982218" y="1151382"/>
                  </a:cubicBezTo>
                  <a:lnTo>
                    <a:pt x="982218" y="1151382"/>
                  </a:lnTo>
                  <a:lnTo>
                    <a:pt x="983361" y="1152239"/>
                  </a:lnTo>
                  <a:lnTo>
                    <a:pt x="983361" y="1152239"/>
                  </a:lnTo>
                  <a:lnTo>
                    <a:pt x="984504" y="1153001"/>
                  </a:lnTo>
                  <a:lnTo>
                    <a:pt x="984504" y="1153001"/>
                  </a:lnTo>
                  <a:lnTo>
                    <a:pt x="985647" y="1153763"/>
                  </a:lnTo>
                  <a:lnTo>
                    <a:pt x="985647" y="1153763"/>
                  </a:lnTo>
                  <a:lnTo>
                    <a:pt x="986790" y="1154525"/>
                  </a:lnTo>
                  <a:lnTo>
                    <a:pt x="986790" y="1154525"/>
                  </a:lnTo>
                  <a:lnTo>
                    <a:pt x="988028" y="1155192"/>
                  </a:lnTo>
                  <a:lnTo>
                    <a:pt x="988028" y="1155192"/>
                  </a:lnTo>
                  <a:lnTo>
                    <a:pt x="989267" y="1155859"/>
                  </a:lnTo>
                  <a:lnTo>
                    <a:pt x="989267" y="1155859"/>
                  </a:lnTo>
                  <a:lnTo>
                    <a:pt x="990505" y="1156526"/>
                  </a:lnTo>
                  <a:lnTo>
                    <a:pt x="990505" y="1156526"/>
                  </a:lnTo>
                  <a:lnTo>
                    <a:pt x="991743" y="1157192"/>
                  </a:lnTo>
                  <a:lnTo>
                    <a:pt x="991743" y="1157192"/>
                  </a:lnTo>
                  <a:lnTo>
                    <a:pt x="992981" y="1157764"/>
                  </a:lnTo>
                  <a:lnTo>
                    <a:pt x="992981" y="1157764"/>
                  </a:lnTo>
                  <a:cubicBezTo>
                    <a:pt x="993362" y="1157954"/>
                    <a:pt x="993838" y="1158145"/>
                    <a:pt x="994220" y="1158335"/>
                  </a:cubicBezTo>
                  <a:lnTo>
                    <a:pt x="994220" y="1158335"/>
                  </a:lnTo>
                  <a:lnTo>
                    <a:pt x="995553" y="1158907"/>
                  </a:lnTo>
                  <a:lnTo>
                    <a:pt x="995553" y="1158907"/>
                  </a:lnTo>
                  <a:lnTo>
                    <a:pt x="996887" y="1159383"/>
                  </a:lnTo>
                  <a:lnTo>
                    <a:pt x="996887" y="1159383"/>
                  </a:lnTo>
                  <a:lnTo>
                    <a:pt x="998220" y="1159859"/>
                  </a:lnTo>
                  <a:lnTo>
                    <a:pt x="998220" y="1159859"/>
                  </a:lnTo>
                  <a:lnTo>
                    <a:pt x="999554" y="1160336"/>
                  </a:lnTo>
                  <a:lnTo>
                    <a:pt x="999554" y="1160336"/>
                  </a:lnTo>
                  <a:lnTo>
                    <a:pt x="1000887" y="1160717"/>
                  </a:lnTo>
                  <a:lnTo>
                    <a:pt x="1000887" y="1160717"/>
                  </a:lnTo>
                  <a:lnTo>
                    <a:pt x="1002221" y="1161098"/>
                  </a:lnTo>
                  <a:lnTo>
                    <a:pt x="1002221" y="1161098"/>
                  </a:lnTo>
                  <a:lnTo>
                    <a:pt x="1003554" y="1161479"/>
                  </a:lnTo>
                  <a:lnTo>
                    <a:pt x="1003554" y="1161479"/>
                  </a:lnTo>
                  <a:lnTo>
                    <a:pt x="1004983" y="1161764"/>
                  </a:lnTo>
                  <a:lnTo>
                    <a:pt x="1004983" y="1161764"/>
                  </a:lnTo>
                  <a:cubicBezTo>
                    <a:pt x="1005459" y="1161860"/>
                    <a:pt x="1005935" y="1161955"/>
                    <a:pt x="1006412" y="1162050"/>
                  </a:cubicBezTo>
                  <a:lnTo>
                    <a:pt x="1006412" y="1162050"/>
                  </a:lnTo>
                  <a:lnTo>
                    <a:pt x="1007840" y="1162336"/>
                  </a:lnTo>
                  <a:lnTo>
                    <a:pt x="1007840" y="1162336"/>
                  </a:lnTo>
                  <a:lnTo>
                    <a:pt x="1009269" y="1162526"/>
                  </a:lnTo>
                  <a:lnTo>
                    <a:pt x="1009269" y="1162526"/>
                  </a:lnTo>
                  <a:lnTo>
                    <a:pt x="1010698" y="1162717"/>
                  </a:lnTo>
                  <a:lnTo>
                    <a:pt x="1010698" y="1162717"/>
                  </a:lnTo>
                  <a:lnTo>
                    <a:pt x="1012127" y="1162812"/>
                  </a:lnTo>
                  <a:lnTo>
                    <a:pt x="1012127" y="1162812"/>
                  </a:lnTo>
                  <a:lnTo>
                    <a:pt x="1013555" y="1162907"/>
                  </a:lnTo>
                  <a:lnTo>
                    <a:pt x="1013555" y="1162907"/>
                  </a:lnTo>
                  <a:lnTo>
                    <a:pt x="1014031" y="1162907"/>
                  </a:lnTo>
                  <a:cubicBezTo>
                    <a:pt x="1015079" y="1162907"/>
                    <a:pt x="1016032" y="1163003"/>
                    <a:pt x="1017175" y="1163003"/>
                  </a:cubicBezTo>
                  <a:lnTo>
                    <a:pt x="1047560" y="1163003"/>
                  </a:lnTo>
                  <a:lnTo>
                    <a:pt x="1199483" y="1163003"/>
                  </a:lnTo>
                  <a:cubicBezTo>
                    <a:pt x="1244060" y="1163003"/>
                    <a:pt x="1280446" y="1199388"/>
                    <a:pt x="1280446" y="1243965"/>
                  </a:cubicBezTo>
                  <a:lnTo>
                    <a:pt x="1280446" y="1375886"/>
                  </a:lnTo>
                  <a:lnTo>
                    <a:pt x="1280446" y="1539431"/>
                  </a:lnTo>
                  <a:lnTo>
                    <a:pt x="1280446" y="1542574"/>
                  </a:lnTo>
                  <a:cubicBezTo>
                    <a:pt x="1280446" y="1574292"/>
                    <a:pt x="1306354" y="1600200"/>
                    <a:pt x="1338072" y="1600200"/>
                  </a:cubicBezTo>
                  <a:lnTo>
                    <a:pt x="1358075" y="1600200"/>
                  </a:lnTo>
                  <a:cubicBezTo>
                    <a:pt x="1389793" y="1600200"/>
                    <a:pt x="1415701" y="1574292"/>
                    <a:pt x="1415701" y="1542574"/>
                  </a:cubicBezTo>
                  <a:lnTo>
                    <a:pt x="1415701" y="1534477"/>
                  </a:lnTo>
                  <a:cubicBezTo>
                    <a:pt x="1415701" y="1489900"/>
                    <a:pt x="1452086" y="1453515"/>
                    <a:pt x="1496663" y="1453515"/>
                  </a:cubicBezTo>
                  <a:lnTo>
                    <a:pt x="1527239" y="1453515"/>
                  </a:lnTo>
                  <a:cubicBezTo>
                    <a:pt x="1558957" y="1453515"/>
                    <a:pt x="1584865" y="1427607"/>
                    <a:pt x="1584865" y="1395889"/>
                  </a:cubicBezTo>
                  <a:lnTo>
                    <a:pt x="1584865" y="1375886"/>
                  </a:lnTo>
                  <a:cubicBezTo>
                    <a:pt x="1584865" y="1351026"/>
                    <a:pt x="1568958" y="1329690"/>
                    <a:pt x="1546765" y="1321689"/>
                  </a:cubicBezTo>
                  <a:cubicBezTo>
                    <a:pt x="1535716" y="1317689"/>
                    <a:pt x="1493520" y="1325689"/>
                    <a:pt x="1477518" y="1318070"/>
                  </a:cubicBezTo>
                  <a:cubicBezTo>
                    <a:pt x="1439609" y="1299877"/>
                    <a:pt x="1425226" y="1259014"/>
                    <a:pt x="1429988" y="1231487"/>
                  </a:cubicBezTo>
                  <a:cubicBezTo>
                    <a:pt x="1436846" y="1192435"/>
                    <a:pt x="1459039" y="1164527"/>
                    <a:pt x="1498759" y="1164527"/>
                  </a:cubicBezTo>
                  <a:lnTo>
                    <a:pt x="1681829" y="1164527"/>
                  </a:lnTo>
                  <a:cubicBezTo>
                    <a:pt x="1713548" y="1164527"/>
                    <a:pt x="1739456" y="1138619"/>
                    <a:pt x="1739456" y="1106900"/>
                  </a:cubicBezTo>
                  <a:lnTo>
                    <a:pt x="1739456" y="1086898"/>
                  </a:lnTo>
                  <a:cubicBezTo>
                    <a:pt x="1739456" y="1055180"/>
                    <a:pt x="1713548" y="1029272"/>
                    <a:pt x="1681829" y="1029272"/>
                  </a:cubicBezTo>
                  <a:lnTo>
                    <a:pt x="1498854" y="1029272"/>
                  </a:lnTo>
                  <a:cubicBezTo>
                    <a:pt x="1454277" y="1029272"/>
                    <a:pt x="1417892" y="992886"/>
                    <a:pt x="1417892" y="948309"/>
                  </a:cubicBezTo>
                  <a:lnTo>
                    <a:pt x="1417892" y="942594"/>
                  </a:lnTo>
                  <a:cubicBezTo>
                    <a:pt x="1417892" y="910876"/>
                    <a:pt x="1391984" y="884968"/>
                    <a:pt x="1360265" y="884968"/>
                  </a:cubicBezTo>
                  <a:lnTo>
                    <a:pt x="1186148" y="884968"/>
                  </a:lnTo>
                  <a:cubicBezTo>
                    <a:pt x="1141571" y="884968"/>
                    <a:pt x="1105186" y="848582"/>
                    <a:pt x="1105186" y="804005"/>
                  </a:cubicBezTo>
                  <a:lnTo>
                    <a:pt x="1105186" y="646176"/>
                  </a:lnTo>
                  <a:cubicBezTo>
                    <a:pt x="1105186" y="635508"/>
                    <a:pt x="1102233" y="625412"/>
                    <a:pt x="1097089" y="616839"/>
                  </a:cubicBezTo>
                  <a:cubicBezTo>
                    <a:pt x="1096804" y="616458"/>
                    <a:pt x="1096613" y="616077"/>
                    <a:pt x="1096423" y="615696"/>
                  </a:cubicBezTo>
                  <a:cubicBezTo>
                    <a:pt x="1086517" y="598361"/>
                    <a:pt x="1067753" y="586550"/>
                    <a:pt x="1046417" y="586550"/>
                  </a:cubicBezTo>
                  <a:lnTo>
                    <a:pt x="1024128" y="586550"/>
                  </a:lnTo>
                  <a:cubicBezTo>
                    <a:pt x="979551" y="586550"/>
                    <a:pt x="943165" y="550164"/>
                    <a:pt x="943165" y="505587"/>
                  </a:cubicBezTo>
                  <a:lnTo>
                    <a:pt x="943165" y="505206"/>
                  </a:lnTo>
                  <a:cubicBezTo>
                    <a:pt x="943165" y="473488"/>
                    <a:pt x="917162" y="447770"/>
                    <a:pt x="885539" y="446818"/>
                  </a:cubicBezTo>
                  <a:lnTo>
                    <a:pt x="844772" y="445580"/>
                  </a:lnTo>
                  <a:cubicBezTo>
                    <a:pt x="816864" y="441674"/>
                    <a:pt x="795242" y="417481"/>
                    <a:pt x="795242" y="388525"/>
                  </a:cubicBezTo>
                  <a:lnTo>
                    <a:pt x="795242" y="368522"/>
                  </a:lnTo>
                  <a:cubicBezTo>
                    <a:pt x="795242" y="336804"/>
                    <a:pt x="821150" y="310896"/>
                    <a:pt x="852869" y="310896"/>
                  </a:cubicBezTo>
                  <a:lnTo>
                    <a:pt x="952119" y="310896"/>
                  </a:lnTo>
                  <a:lnTo>
                    <a:pt x="951167" y="57626"/>
                  </a:lnTo>
                  <a:cubicBezTo>
                    <a:pt x="951071" y="26003"/>
                    <a:pt x="925259" y="0"/>
                    <a:pt x="893540" y="0"/>
                  </a:cubicBezTo>
                  <a:lnTo>
                    <a:pt x="214598" y="0"/>
                  </a:lnTo>
                  <a:cubicBezTo>
                    <a:pt x="185166" y="0"/>
                    <a:pt x="160592" y="22479"/>
                    <a:pt x="157353" y="51149"/>
                  </a:cubicBezTo>
                  <a:lnTo>
                    <a:pt x="157353" y="93059"/>
                  </a:lnTo>
                  <a:cubicBezTo>
                    <a:pt x="157353" y="124778"/>
                    <a:pt x="131445" y="150686"/>
                    <a:pt x="99727" y="150686"/>
                  </a:cubicBezTo>
                  <a:lnTo>
                    <a:pt x="0" y="150686"/>
                  </a:lnTo>
                  <a:lnTo>
                    <a:pt x="476" y="514921"/>
                  </a:lnTo>
                  <a:lnTo>
                    <a:pt x="476" y="514921"/>
                  </a:lnTo>
                  <a:close/>
                  <a:moveTo>
                    <a:pt x="959358" y="1105281"/>
                  </a:moveTo>
                  <a:lnTo>
                    <a:pt x="959358" y="1105281"/>
                  </a:lnTo>
                  <a:lnTo>
                    <a:pt x="959358" y="1105281"/>
                  </a:lnTo>
                  <a:lnTo>
                    <a:pt x="959358" y="1105281"/>
                  </a:lnTo>
                  <a:close/>
                  <a:moveTo>
                    <a:pt x="486156" y="672655"/>
                  </a:moveTo>
                  <a:lnTo>
                    <a:pt x="486156" y="672655"/>
                  </a:lnTo>
                  <a:lnTo>
                    <a:pt x="486156" y="672655"/>
                  </a:lnTo>
                  <a:lnTo>
                    <a:pt x="486156" y="672655"/>
                  </a:lnTo>
                  <a:close/>
                  <a:moveTo>
                    <a:pt x="647033" y="814769"/>
                  </a:moveTo>
                  <a:lnTo>
                    <a:pt x="647033" y="814769"/>
                  </a:lnTo>
                  <a:lnTo>
                    <a:pt x="647033" y="814769"/>
                  </a:lnTo>
                  <a:lnTo>
                    <a:pt x="647033" y="814769"/>
                  </a:lnTo>
                  <a:close/>
                  <a:moveTo>
                    <a:pt x="793813" y="956881"/>
                  </a:moveTo>
                  <a:lnTo>
                    <a:pt x="793813" y="956881"/>
                  </a:lnTo>
                  <a:lnTo>
                    <a:pt x="793813" y="956881"/>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6" name="Freeform: Shape 75">
              <a:extLst>
                <a:ext uri="{FF2B5EF4-FFF2-40B4-BE49-F238E27FC236}">
                  <a16:creationId xmlns:a16="http://schemas.microsoft.com/office/drawing/2014/main" id="{ADBE45A6-1754-4E48-8162-FDC37FDF368B}"/>
                </a:ext>
              </a:extLst>
            </p:cNvPr>
            <p:cNvSpPr/>
            <p:nvPr/>
          </p:nvSpPr>
          <p:spPr>
            <a:xfrm>
              <a:off x="2597579" y="3391265"/>
              <a:ext cx="633888" cy="436149"/>
            </a:xfrm>
            <a:custGeom>
              <a:avLst/>
              <a:gdLst>
                <a:gd name="connsiteX0" fmla="*/ 633889 w 633888"/>
                <a:gd name="connsiteY0" fmla="*/ 285464 h 436149"/>
                <a:gd name="connsiteX1" fmla="*/ 633889 w 633888"/>
                <a:gd name="connsiteY1" fmla="*/ 142208 h 436149"/>
                <a:gd name="connsiteX2" fmla="*/ 57626 w 633888"/>
                <a:gd name="connsiteY2" fmla="*/ 143256 h 436149"/>
                <a:gd name="connsiteX3" fmla="*/ 0 w 633888"/>
                <a:gd name="connsiteY3" fmla="*/ 200882 h 436149"/>
                <a:gd name="connsiteX4" fmla="*/ 0 w 633888"/>
                <a:gd name="connsiteY4" fmla="*/ 378523 h 436149"/>
                <a:gd name="connsiteX5" fmla="*/ 57626 w 633888"/>
                <a:gd name="connsiteY5" fmla="*/ 436150 h 436149"/>
                <a:gd name="connsiteX6" fmla="*/ 253079 w 633888"/>
                <a:gd name="connsiteY6" fmla="*/ 436150 h 436149"/>
                <a:gd name="connsiteX7" fmla="*/ 310705 w 633888"/>
                <a:gd name="connsiteY7" fmla="*/ 378523 h 436149"/>
                <a:gd name="connsiteX8" fmla="*/ 310705 w 633888"/>
                <a:gd name="connsiteY8" fmla="*/ 336613 h 436149"/>
                <a:gd name="connsiteX9" fmla="*/ 367951 w 633888"/>
                <a:gd name="connsiteY9" fmla="*/ 285464 h 436149"/>
                <a:gd name="connsiteX10" fmla="*/ 633889 w 633888"/>
                <a:gd name="connsiteY10" fmla="*/ 285464 h 436149"/>
                <a:gd name="connsiteX11" fmla="*/ 633889 w 633888"/>
                <a:gd name="connsiteY11" fmla="*/ 285464 h 436149"/>
                <a:gd name="connsiteX12" fmla="*/ 91345 w 633888"/>
                <a:gd name="connsiteY12" fmla="*/ 0 h 436149"/>
                <a:gd name="connsiteX13" fmla="*/ 91345 w 633888"/>
                <a:gd name="connsiteY13" fmla="*/ 0 h 436149"/>
                <a:gd name="connsiteX14" fmla="*/ 91345 w 633888"/>
                <a:gd name="connsiteY14" fmla="*/ 0 h 436149"/>
                <a:gd name="connsiteX15" fmla="*/ 91345 w 633888"/>
                <a:gd name="connsiteY15" fmla="*/ 0 h 436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3888" h="436149">
                  <a:moveTo>
                    <a:pt x="633889" y="285464"/>
                  </a:moveTo>
                  <a:lnTo>
                    <a:pt x="633889" y="142208"/>
                  </a:lnTo>
                  <a:cubicBezTo>
                    <a:pt x="427482" y="142208"/>
                    <a:pt x="249746" y="143256"/>
                    <a:pt x="57626" y="143256"/>
                  </a:cubicBezTo>
                  <a:cubicBezTo>
                    <a:pt x="25908" y="143256"/>
                    <a:pt x="0" y="169164"/>
                    <a:pt x="0" y="200882"/>
                  </a:cubicBezTo>
                  <a:lnTo>
                    <a:pt x="0" y="378523"/>
                  </a:lnTo>
                  <a:cubicBezTo>
                    <a:pt x="0" y="410242"/>
                    <a:pt x="25908" y="436150"/>
                    <a:pt x="57626" y="436150"/>
                  </a:cubicBezTo>
                  <a:lnTo>
                    <a:pt x="253079" y="436150"/>
                  </a:lnTo>
                  <a:cubicBezTo>
                    <a:pt x="284797" y="436150"/>
                    <a:pt x="310705" y="410242"/>
                    <a:pt x="310705" y="378523"/>
                  </a:cubicBezTo>
                  <a:lnTo>
                    <a:pt x="310705" y="336613"/>
                  </a:lnTo>
                  <a:cubicBezTo>
                    <a:pt x="313944" y="307943"/>
                    <a:pt x="338519" y="285464"/>
                    <a:pt x="367951" y="285464"/>
                  </a:cubicBezTo>
                  <a:lnTo>
                    <a:pt x="633889" y="285464"/>
                  </a:lnTo>
                  <a:lnTo>
                    <a:pt x="633889" y="285464"/>
                  </a:lnTo>
                  <a:close/>
                  <a:moveTo>
                    <a:pt x="91345" y="0"/>
                  </a:moveTo>
                  <a:lnTo>
                    <a:pt x="91345" y="0"/>
                  </a:lnTo>
                  <a:lnTo>
                    <a:pt x="91345" y="0"/>
                  </a:lnTo>
                  <a:lnTo>
                    <a:pt x="91345"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7" name="Freeform: Shape 76">
              <a:extLst>
                <a:ext uri="{FF2B5EF4-FFF2-40B4-BE49-F238E27FC236}">
                  <a16:creationId xmlns:a16="http://schemas.microsoft.com/office/drawing/2014/main" id="{62F51B9B-4E03-4045-B10D-5D366682E2F4}"/>
                </a:ext>
              </a:extLst>
            </p:cNvPr>
            <p:cNvSpPr/>
            <p:nvPr/>
          </p:nvSpPr>
          <p:spPr>
            <a:xfrm>
              <a:off x="3231373" y="3411077"/>
              <a:ext cx="951737" cy="573595"/>
            </a:xfrm>
            <a:custGeom>
              <a:avLst/>
              <a:gdLst>
                <a:gd name="connsiteX0" fmla="*/ 472440 w 951737"/>
                <a:gd name="connsiteY0" fmla="*/ 0 h 573595"/>
                <a:gd name="connsiteX1" fmla="*/ 951738 w 951737"/>
                <a:gd name="connsiteY1" fmla="*/ 0 h 573595"/>
                <a:gd name="connsiteX2" fmla="*/ 951738 w 951737"/>
                <a:gd name="connsiteY2" fmla="*/ 213265 h 573595"/>
                <a:gd name="connsiteX3" fmla="*/ 894112 w 951737"/>
                <a:gd name="connsiteY3" fmla="*/ 270891 h 573595"/>
                <a:gd name="connsiteX4" fmla="*/ 859250 w 951737"/>
                <a:gd name="connsiteY4" fmla="*/ 270891 h 573595"/>
                <a:gd name="connsiteX5" fmla="*/ 786574 w 951737"/>
                <a:gd name="connsiteY5" fmla="*/ 347567 h 573595"/>
                <a:gd name="connsiteX6" fmla="*/ 786574 w 951737"/>
                <a:gd name="connsiteY6" fmla="*/ 515969 h 573595"/>
                <a:gd name="connsiteX7" fmla="*/ 728948 w 951737"/>
                <a:gd name="connsiteY7" fmla="*/ 573596 h 573595"/>
                <a:gd name="connsiteX8" fmla="*/ 472535 w 951737"/>
                <a:gd name="connsiteY8" fmla="*/ 573596 h 573595"/>
                <a:gd name="connsiteX9" fmla="*/ 475869 w 951737"/>
                <a:gd name="connsiteY9" fmla="*/ 515969 h 573595"/>
                <a:gd name="connsiteX10" fmla="*/ 475869 w 951737"/>
                <a:gd name="connsiteY10" fmla="*/ 316802 h 573595"/>
                <a:gd name="connsiteX11" fmla="*/ 418624 w 951737"/>
                <a:gd name="connsiteY11" fmla="*/ 265652 h 573595"/>
                <a:gd name="connsiteX12" fmla="*/ 0 w 951737"/>
                <a:gd name="connsiteY12" fmla="*/ 265652 h 573595"/>
                <a:gd name="connsiteX13" fmla="*/ 0 w 951737"/>
                <a:gd name="connsiteY13" fmla="*/ 122396 h 573595"/>
                <a:gd name="connsiteX14" fmla="*/ 78772 w 951737"/>
                <a:gd name="connsiteY14" fmla="*/ 122396 h 573595"/>
                <a:gd name="connsiteX15" fmla="*/ 93345 w 951737"/>
                <a:gd name="connsiteY15" fmla="*/ 121729 h 573595"/>
                <a:gd name="connsiteX16" fmla="*/ 101251 w 951737"/>
                <a:gd name="connsiteY16" fmla="*/ 121348 h 573595"/>
                <a:gd name="connsiteX17" fmla="*/ 400240 w 951737"/>
                <a:gd name="connsiteY17" fmla="*/ 121348 h 573595"/>
                <a:gd name="connsiteX18" fmla="*/ 470249 w 951737"/>
                <a:gd name="connsiteY18" fmla="*/ 51340 h 573595"/>
                <a:gd name="connsiteX19" fmla="*/ 472440 w 951737"/>
                <a:gd name="connsiteY19" fmla="*/ 0 h 573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51737" h="573595">
                  <a:moveTo>
                    <a:pt x="472440" y="0"/>
                  </a:moveTo>
                  <a:lnTo>
                    <a:pt x="951738" y="0"/>
                  </a:lnTo>
                  <a:lnTo>
                    <a:pt x="951738" y="213265"/>
                  </a:lnTo>
                  <a:cubicBezTo>
                    <a:pt x="951738" y="244983"/>
                    <a:pt x="925830" y="270891"/>
                    <a:pt x="894112" y="270891"/>
                  </a:cubicBezTo>
                  <a:lnTo>
                    <a:pt x="859250" y="270891"/>
                  </a:lnTo>
                  <a:cubicBezTo>
                    <a:pt x="802957" y="270891"/>
                    <a:pt x="784955" y="325946"/>
                    <a:pt x="786574" y="347567"/>
                  </a:cubicBezTo>
                  <a:lnTo>
                    <a:pt x="786574" y="515969"/>
                  </a:lnTo>
                  <a:cubicBezTo>
                    <a:pt x="786574" y="547688"/>
                    <a:pt x="760666" y="573596"/>
                    <a:pt x="728948" y="573596"/>
                  </a:cubicBezTo>
                  <a:lnTo>
                    <a:pt x="472535" y="573596"/>
                  </a:lnTo>
                  <a:lnTo>
                    <a:pt x="475869" y="515969"/>
                  </a:lnTo>
                  <a:lnTo>
                    <a:pt x="475869" y="316802"/>
                  </a:lnTo>
                  <a:cubicBezTo>
                    <a:pt x="472630" y="288131"/>
                    <a:pt x="448056" y="265652"/>
                    <a:pt x="418624" y="265652"/>
                  </a:cubicBezTo>
                  <a:lnTo>
                    <a:pt x="0" y="265652"/>
                  </a:lnTo>
                  <a:lnTo>
                    <a:pt x="0" y="122396"/>
                  </a:lnTo>
                  <a:lnTo>
                    <a:pt x="78772" y="122396"/>
                  </a:lnTo>
                  <a:cubicBezTo>
                    <a:pt x="83725" y="122396"/>
                    <a:pt x="88582" y="122111"/>
                    <a:pt x="93345" y="121729"/>
                  </a:cubicBezTo>
                  <a:cubicBezTo>
                    <a:pt x="96107" y="121444"/>
                    <a:pt x="98488" y="121348"/>
                    <a:pt x="101251" y="121348"/>
                  </a:cubicBezTo>
                  <a:lnTo>
                    <a:pt x="400240" y="121348"/>
                  </a:lnTo>
                  <a:cubicBezTo>
                    <a:pt x="438721" y="121348"/>
                    <a:pt x="468630" y="89821"/>
                    <a:pt x="470249" y="51340"/>
                  </a:cubicBezTo>
                  <a:lnTo>
                    <a:pt x="472440" y="0"/>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8" name="Freeform: Shape 77">
              <a:extLst>
                <a:ext uri="{FF2B5EF4-FFF2-40B4-BE49-F238E27FC236}">
                  <a16:creationId xmlns:a16="http://schemas.microsoft.com/office/drawing/2014/main" id="{A1A71930-64E4-44CF-BCC5-2C1AA1D05337}"/>
                </a:ext>
              </a:extLst>
            </p:cNvPr>
            <p:cNvSpPr/>
            <p:nvPr/>
          </p:nvSpPr>
          <p:spPr>
            <a:xfrm>
              <a:off x="3704003" y="3830177"/>
              <a:ext cx="314039" cy="154495"/>
            </a:xfrm>
            <a:custGeom>
              <a:avLst/>
              <a:gdLst>
                <a:gd name="connsiteX0" fmla="*/ 314039 w 314039"/>
                <a:gd name="connsiteY0" fmla="*/ 0 h 154495"/>
                <a:gd name="connsiteX1" fmla="*/ 314039 w 314039"/>
                <a:gd name="connsiteY1" fmla="*/ 96869 h 154495"/>
                <a:gd name="connsiteX2" fmla="*/ 256413 w 314039"/>
                <a:gd name="connsiteY2" fmla="*/ 154496 h 154495"/>
                <a:gd name="connsiteX3" fmla="*/ 0 w 314039"/>
                <a:gd name="connsiteY3" fmla="*/ 154496 h 154495"/>
                <a:gd name="connsiteX4" fmla="*/ 3334 w 314039"/>
                <a:gd name="connsiteY4" fmla="*/ 96869 h 154495"/>
                <a:gd name="connsiteX5" fmla="*/ 3334 w 314039"/>
                <a:gd name="connsiteY5" fmla="*/ 0 h 154495"/>
                <a:gd name="connsiteX6" fmla="*/ 314039 w 314039"/>
                <a:gd name="connsiteY6" fmla="*/ 0 h 15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4039" h="154495">
                  <a:moveTo>
                    <a:pt x="314039" y="0"/>
                  </a:moveTo>
                  <a:lnTo>
                    <a:pt x="314039" y="96869"/>
                  </a:lnTo>
                  <a:cubicBezTo>
                    <a:pt x="314039" y="128588"/>
                    <a:pt x="288131" y="154496"/>
                    <a:pt x="256413" y="154496"/>
                  </a:cubicBezTo>
                  <a:lnTo>
                    <a:pt x="0" y="154496"/>
                  </a:lnTo>
                  <a:lnTo>
                    <a:pt x="3334" y="96869"/>
                  </a:lnTo>
                  <a:lnTo>
                    <a:pt x="3334" y="0"/>
                  </a:lnTo>
                  <a:lnTo>
                    <a:pt x="314039" y="0"/>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81" name="Freeform: Shape 80">
              <a:extLst>
                <a:ext uri="{FF2B5EF4-FFF2-40B4-BE49-F238E27FC236}">
                  <a16:creationId xmlns:a16="http://schemas.microsoft.com/office/drawing/2014/main" id="{7DB9E8EB-2B5D-4391-9D44-13E2D271D45A}"/>
                </a:ext>
              </a:extLst>
            </p:cNvPr>
            <p:cNvSpPr/>
            <p:nvPr/>
          </p:nvSpPr>
          <p:spPr>
            <a:xfrm>
              <a:off x="3828495" y="3830462"/>
              <a:ext cx="820769" cy="493014"/>
            </a:xfrm>
            <a:custGeom>
              <a:avLst/>
              <a:gdLst>
                <a:gd name="connsiteX0" fmla="*/ 0 w 820769"/>
                <a:gd name="connsiteY0" fmla="*/ 154210 h 493014"/>
                <a:gd name="connsiteX1" fmla="*/ 41053 w 820769"/>
                <a:gd name="connsiteY1" fmla="*/ 220313 h 493014"/>
                <a:gd name="connsiteX2" fmla="*/ 41053 w 820769"/>
                <a:gd name="connsiteY2" fmla="*/ 239268 h 493014"/>
                <a:gd name="connsiteX3" fmla="*/ 98679 w 820769"/>
                <a:gd name="connsiteY3" fmla="*/ 296894 h 493014"/>
                <a:gd name="connsiteX4" fmla="*/ 126778 w 820769"/>
                <a:gd name="connsiteY4" fmla="*/ 296894 h 493014"/>
                <a:gd name="connsiteX5" fmla="*/ 207740 w 820769"/>
                <a:gd name="connsiteY5" fmla="*/ 377857 h 493014"/>
                <a:gd name="connsiteX6" fmla="*/ 207740 w 820769"/>
                <a:gd name="connsiteY6" fmla="*/ 385001 h 493014"/>
                <a:gd name="connsiteX7" fmla="*/ 207740 w 820769"/>
                <a:gd name="connsiteY7" fmla="*/ 386524 h 493014"/>
                <a:gd name="connsiteX8" fmla="*/ 207740 w 820769"/>
                <a:gd name="connsiteY8" fmla="*/ 386524 h 493014"/>
                <a:gd name="connsiteX9" fmla="*/ 207835 w 820769"/>
                <a:gd name="connsiteY9" fmla="*/ 387953 h 493014"/>
                <a:gd name="connsiteX10" fmla="*/ 207835 w 820769"/>
                <a:gd name="connsiteY10" fmla="*/ 387953 h 493014"/>
                <a:gd name="connsiteX11" fmla="*/ 207931 w 820769"/>
                <a:gd name="connsiteY11" fmla="*/ 389382 h 493014"/>
                <a:gd name="connsiteX12" fmla="*/ 207931 w 820769"/>
                <a:gd name="connsiteY12" fmla="*/ 389382 h 493014"/>
                <a:gd name="connsiteX13" fmla="*/ 208026 w 820769"/>
                <a:gd name="connsiteY13" fmla="*/ 390811 h 493014"/>
                <a:gd name="connsiteX14" fmla="*/ 208026 w 820769"/>
                <a:gd name="connsiteY14" fmla="*/ 390811 h 493014"/>
                <a:gd name="connsiteX15" fmla="*/ 208216 w 820769"/>
                <a:gd name="connsiteY15" fmla="*/ 392239 h 493014"/>
                <a:gd name="connsiteX16" fmla="*/ 208216 w 820769"/>
                <a:gd name="connsiteY16" fmla="*/ 392239 h 493014"/>
                <a:gd name="connsiteX17" fmla="*/ 208407 w 820769"/>
                <a:gd name="connsiteY17" fmla="*/ 393668 h 493014"/>
                <a:gd name="connsiteX18" fmla="*/ 208407 w 820769"/>
                <a:gd name="connsiteY18" fmla="*/ 393668 h 493014"/>
                <a:gd name="connsiteX19" fmla="*/ 208597 w 820769"/>
                <a:gd name="connsiteY19" fmla="*/ 395097 h 493014"/>
                <a:gd name="connsiteX20" fmla="*/ 208597 w 820769"/>
                <a:gd name="connsiteY20" fmla="*/ 395097 h 493014"/>
                <a:gd name="connsiteX21" fmla="*/ 230886 w 820769"/>
                <a:gd name="connsiteY21" fmla="*/ 431102 h 493014"/>
                <a:gd name="connsiteX22" fmla="*/ 230886 w 820769"/>
                <a:gd name="connsiteY22" fmla="*/ 431102 h 493014"/>
                <a:gd name="connsiteX23" fmla="*/ 232029 w 820769"/>
                <a:gd name="connsiteY23" fmla="*/ 431959 h 493014"/>
                <a:gd name="connsiteX24" fmla="*/ 232029 w 820769"/>
                <a:gd name="connsiteY24" fmla="*/ 431959 h 493014"/>
                <a:gd name="connsiteX25" fmla="*/ 233172 w 820769"/>
                <a:gd name="connsiteY25" fmla="*/ 432721 h 493014"/>
                <a:gd name="connsiteX26" fmla="*/ 233172 w 820769"/>
                <a:gd name="connsiteY26" fmla="*/ 432721 h 493014"/>
                <a:gd name="connsiteX27" fmla="*/ 234315 w 820769"/>
                <a:gd name="connsiteY27" fmla="*/ 433483 h 493014"/>
                <a:gd name="connsiteX28" fmla="*/ 234315 w 820769"/>
                <a:gd name="connsiteY28" fmla="*/ 433483 h 493014"/>
                <a:gd name="connsiteX29" fmla="*/ 235458 w 820769"/>
                <a:gd name="connsiteY29" fmla="*/ 434245 h 493014"/>
                <a:gd name="connsiteX30" fmla="*/ 235458 w 820769"/>
                <a:gd name="connsiteY30" fmla="*/ 434245 h 493014"/>
                <a:gd name="connsiteX31" fmla="*/ 236029 w 820769"/>
                <a:gd name="connsiteY31" fmla="*/ 434530 h 493014"/>
                <a:gd name="connsiteX32" fmla="*/ 237363 w 820769"/>
                <a:gd name="connsiteY32" fmla="*/ 435293 h 493014"/>
                <a:gd name="connsiteX33" fmla="*/ 237934 w 820769"/>
                <a:gd name="connsiteY33" fmla="*/ 435578 h 493014"/>
                <a:gd name="connsiteX34" fmla="*/ 237934 w 820769"/>
                <a:gd name="connsiteY34" fmla="*/ 435578 h 493014"/>
                <a:gd name="connsiteX35" fmla="*/ 239173 w 820769"/>
                <a:gd name="connsiteY35" fmla="*/ 436245 h 493014"/>
                <a:gd name="connsiteX36" fmla="*/ 239173 w 820769"/>
                <a:gd name="connsiteY36" fmla="*/ 436245 h 493014"/>
                <a:gd name="connsiteX37" fmla="*/ 240411 w 820769"/>
                <a:gd name="connsiteY37" fmla="*/ 436912 h 493014"/>
                <a:gd name="connsiteX38" fmla="*/ 240411 w 820769"/>
                <a:gd name="connsiteY38" fmla="*/ 436912 h 493014"/>
                <a:gd name="connsiteX39" fmla="*/ 241649 w 820769"/>
                <a:gd name="connsiteY39" fmla="*/ 437483 h 493014"/>
                <a:gd name="connsiteX40" fmla="*/ 241649 w 820769"/>
                <a:gd name="connsiteY40" fmla="*/ 437483 h 493014"/>
                <a:gd name="connsiteX41" fmla="*/ 242888 w 820769"/>
                <a:gd name="connsiteY41" fmla="*/ 438055 h 493014"/>
                <a:gd name="connsiteX42" fmla="*/ 242888 w 820769"/>
                <a:gd name="connsiteY42" fmla="*/ 438055 h 493014"/>
                <a:gd name="connsiteX43" fmla="*/ 244221 w 820769"/>
                <a:gd name="connsiteY43" fmla="*/ 438626 h 493014"/>
                <a:gd name="connsiteX44" fmla="*/ 244221 w 820769"/>
                <a:gd name="connsiteY44" fmla="*/ 438626 h 493014"/>
                <a:gd name="connsiteX45" fmla="*/ 245554 w 820769"/>
                <a:gd name="connsiteY45" fmla="*/ 439103 h 493014"/>
                <a:gd name="connsiteX46" fmla="*/ 245554 w 820769"/>
                <a:gd name="connsiteY46" fmla="*/ 439103 h 493014"/>
                <a:gd name="connsiteX47" fmla="*/ 246888 w 820769"/>
                <a:gd name="connsiteY47" fmla="*/ 439579 h 493014"/>
                <a:gd name="connsiteX48" fmla="*/ 246888 w 820769"/>
                <a:gd name="connsiteY48" fmla="*/ 439579 h 493014"/>
                <a:gd name="connsiteX49" fmla="*/ 247174 w 820769"/>
                <a:gd name="connsiteY49" fmla="*/ 439674 h 493014"/>
                <a:gd name="connsiteX50" fmla="*/ 249269 w 820769"/>
                <a:gd name="connsiteY50" fmla="*/ 440341 h 493014"/>
                <a:gd name="connsiteX51" fmla="*/ 249555 w 820769"/>
                <a:gd name="connsiteY51" fmla="*/ 440436 h 493014"/>
                <a:gd name="connsiteX52" fmla="*/ 249555 w 820769"/>
                <a:gd name="connsiteY52" fmla="*/ 440436 h 493014"/>
                <a:gd name="connsiteX53" fmla="*/ 250888 w 820769"/>
                <a:gd name="connsiteY53" fmla="*/ 440817 h 493014"/>
                <a:gd name="connsiteX54" fmla="*/ 250888 w 820769"/>
                <a:gd name="connsiteY54" fmla="*/ 440817 h 493014"/>
                <a:gd name="connsiteX55" fmla="*/ 252222 w 820769"/>
                <a:gd name="connsiteY55" fmla="*/ 441198 h 493014"/>
                <a:gd name="connsiteX56" fmla="*/ 252222 w 820769"/>
                <a:gd name="connsiteY56" fmla="*/ 441198 h 493014"/>
                <a:gd name="connsiteX57" fmla="*/ 253651 w 820769"/>
                <a:gd name="connsiteY57" fmla="*/ 441484 h 493014"/>
                <a:gd name="connsiteX58" fmla="*/ 253651 w 820769"/>
                <a:gd name="connsiteY58" fmla="*/ 441484 h 493014"/>
                <a:gd name="connsiteX59" fmla="*/ 255079 w 820769"/>
                <a:gd name="connsiteY59" fmla="*/ 441770 h 493014"/>
                <a:gd name="connsiteX60" fmla="*/ 255079 w 820769"/>
                <a:gd name="connsiteY60" fmla="*/ 441770 h 493014"/>
                <a:gd name="connsiteX61" fmla="*/ 255365 w 820769"/>
                <a:gd name="connsiteY61" fmla="*/ 441770 h 493014"/>
                <a:gd name="connsiteX62" fmla="*/ 257746 w 820769"/>
                <a:gd name="connsiteY62" fmla="*/ 442151 h 493014"/>
                <a:gd name="connsiteX63" fmla="*/ 258032 w 820769"/>
                <a:gd name="connsiteY63" fmla="*/ 442151 h 493014"/>
                <a:gd name="connsiteX64" fmla="*/ 258032 w 820769"/>
                <a:gd name="connsiteY64" fmla="*/ 442151 h 493014"/>
                <a:gd name="connsiteX65" fmla="*/ 259461 w 820769"/>
                <a:gd name="connsiteY65" fmla="*/ 442341 h 493014"/>
                <a:gd name="connsiteX66" fmla="*/ 259461 w 820769"/>
                <a:gd name="connsiteY66" fmla="*/ 442341 h 493014"/>
                <a:gd name="connsiteX67" fmla="*/ 260890 w 820769"/>
                <a:gd name="connsiteY67" fmla="*/ 442436 h 493014"/>
                <a:gd name="connsiteX68" fmla="*/ 260890 w 820769"/>
                <a:gd name="connsiteY68" fmla="*/ 442436 h 493014"/>
                <a:gd name="connsiteX69" fmla="*/ 262318 w 820769"/>
                <a:gd name="connsiteY69" fmla="*/ 442531 h 493014"/>
                <a:gd name="connsiteX70" fmla="*/ 262318 w 820769"/>
                <a:gd name="connsiteY70" fmla="*/ 442531 h 493014"/>
                <a:gd name="connsiteX71" fmla="*/ 262795 w 820769"/>
                <a:gd name="connsiteY71" fmla="*/ 442531 h 493014"/>
                <a:gd name="connsiteX72" fmla="*/ 265938 w 820769"/>
                <a:gd name="connsiteY72" fmla="*/ 442627 h 493014"/>
                <a:gd name="connsiteX73" fmla="*/ 431768 w 820769"/>
                <a:gd name="connsiteY73" fmla="*/ 442627 h 493014"/>
                <a:gd name="connsiteX74" fmla="*/ 434054 w 820769"/>
                <a:gd name="connsiteY74" fmla="*/ 442627 h 493014"/>
                <a:gd name="connsiteX75" fmla="*/ 509016 w 820769"/>
                <a:gd name="connsiteY75" fmla="*/ 493014 h 493014"/>
                <a:gd name="connsiteX76" fmla="*/ 506349 w 820769"/>
                <a:gd name="connsiteY76" fmla="*/ 345377 h 493014"/>
                <a:gd name="connsiteX77" fmla="*/ 423767 w 820769"/>
                <a:gd name="connsiteY77" fmla="*/ 276130 h 493014"/>
                <a:gd name="connsiteX78" fmla="*/ 408622 w 820769"/>
                <a:gd name="connsiteY78" fmla="*/ 276130 h 493014"/>
                <a:gd name="connsiteX79" fmla="*/ 350996 w 820769"/>
                <a:gd name="connsiteY79" fmla="*/ 218504 h 493014"/>
                <a:gd name="connsiteX80" fmla="*/ 350996 w 820769"/>
                <a:gd name="connsiteY80" fmla="*/ 198501 h 493014"/>
                <a:gd name="connsiteX81" fmla="*/ 408622 w 820769"/>
                <a:gd name="connsiteY81" fmla="*/ 140875 h 493014"/>
                <a:gd name="connsiteX82" fmla="*/ 820769 w 820769"/>
                <a:gd name="connsiteY82" fmla="*/ 140875 h 493014"/>
                <a:gd name="connsiteX83" fmla="*/ 820769 w 820769"/>
                <a:gd name="connsiteY83" fmla="*/ 0 h 493014"/>
                <a:gd name="connsiteX84" fmla="*/ 189547 w 820769"/>
                <a:gd name="connsiteY84" fmla="*/ 0 h 493014"/>
                <a:gd name="connsiteX85" fmla="*/ 189547 w 820769"/>
                <a:gd name="connsiteY85" fmla="*/ 96869 h 493014"/>
                <a:gd name="connsiteX86" fmla="*/ 131921 w 820769"/>
                <a:gd name="connsiteY86" fmla="*/ 154496 h 493014"/>
                <a:gd name="connsiteX87" fmla="*/ 0 w 820769"/>
                <a:gd name="connsiteY87" fmla="*/ 154496 h 493014"/>
                <a:gd name="connsiteX88" fmla="*/ 0 w 820769"/>
                <a:gd name="connsiteY88" fmla="*/ 154210 h 493014"/>
                <a:gd name="connsiteX89" fmla="*/ 207740 w 820769"/>
                <a:gd name="connsiteY89" fmla="*/ 384905 h 493014"/>
                <a:gd name="connsiteX90" fmla="*/ 207740 w 820769"/>
                <a:gd name="connsiteY90" fmla="*/ 384905 h 493014"/>
                <a:gd name="connsiteX91" fmla="*/ 207740 w 820769"/>
                <a:gd name="connsiteY91" fmla="*/ 384905 h 49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820769" h="493014">
                  <a:moveTo>
                    <a:pt x="0" y="154210"/>
                  </a:moveTo>
                  <a:cubicBezTo>
                    <a:pt x="24003" y="154496"/>
                    <a:pt x="41053" y="169450"/>
                    <a:pt x="41053" y="220313"/>
                  </a:cubicBezTo>
                  <a:lnTo>
                    <a:pt x="41053" y="239268"/>
                  </a:lnTo>
                  <a:cubicBezTo>
                    <a:pt x="41053" y="270986"/>
                    <a:pt x="66961" y="296894"/>
                    <a:pt x="98679" y="296894"/>
                  </a:cubicBezTo>
                  <a:lnTo>
                    <a:pt x="126778" y="296894"/>
                  </a:lnTo>
                  <a:cubicBezTo>
                    <a:pt x="171355" y="296894"/>
                    <a:pt x="207740" y="333280"/>
                    <a:pt x="207740" y="377857"/>
                  </a:cubicBezTo>
                  <a:lnTo>
                    <a:pt x="207740" y="385001"/>
                  </a:lnTo>
                  <a:lnTo>
                    <a:pt x="207740" y="386524"/>
                  </a:lnTo>
                  <a:lnTo>
                    <a:pt x="207740" y="386524"/>
                  </a:lnTo>
                  <a:lnTo>
                    <a:pt x="207835" y="387953"/>
                  </a:lnTo>
                  <a:lnTo>
                    <a:pt x="207835" y="387953"/>
                  </a:lnTo>
                  <a:lnTo>
                    <a:pt x="207931" y="389382"/>
                  </a:lnTo>
                  <a:lnTo>
                    <a:pt x="207931" y="389382"/>
                  </a:lnTo>
                  <a:lnTo>
                    <a:pt x="208026" y="390811"/>
                  </a:lnTo>
                  <a:lnTo>
                    <a:pt x="208026" y="390811"/>
                  </a:lnTo>
                  <a:lnTo>
                    <a:pt x="208216" y="392239"/>
                  </a:lnTo>
                  <a:lnTo>
                    <a:pt x="208216" y="392239"/>
                  </a:lnTo>
                  <a:lnTo>
                    <a:pt x="208407" y="393668"/>
                  </a:lnTo>
                  <a:lnTo>
                    <a:pt x="208407" y="393668"/>
                  </a:lnTo>
                  <a:lnTo>
                    <a:pt x="208597" y="395097"/>
                  </a:lnTo>
                  <a:lnTo>
                    <a:pt x="208597" y="395097"/>
                  </a:lnTo>
                  <a:cubicBezTo>
                    <a:pt x="211074" y="409289"/>
                    <a:pt x="219265" y="422243"/>
                    <a:pt x="230886" y="431102"/>
                  </a:cubicBezTo>
                  <a:lnTo>
                    <a:pt x="230886" y="431102"/>
                  </a:lnTo>
                  <a:lnTo>
                    <a:pt x="232029" y="431959"/>
                  </a:lnTo>
                  <a:lnTo>
                    <a:pt x="232029" y="431959"/>
                  </a:lnTo>
                  <a:lnTo>
                    <a:pt x="233172" y="432721"/>
                  </a:lnTo>
                  <a:lnTo>
                    <a:pt x="233172" y="432721"/>
                  </a:lnTo>
                  <a:lnTo>
                    <a:pt x="234315" y="433483"/>
                  </a:lnTo>
                  <a:lnTo>
                    <a:pt x="234315" y="433483"/>
                  </a:lnTo>
                  <a:lnTo>
                    <a:pt x="235458" y="434245"/>
                  </a:lnTo>
                  <a:lnTo>
                    <a:pt x="235458" y="434245"/>
                  </a:lnTo>
                  <a:lnTo>
                    <a:pt x="236029" y="434530"/>
                  </a:lnTo>
                  <a:cubicBezTo>
                    <a:pt x="236506" y="434816"/>
                    <a:pt x="236887" y="435007"/>
                    <a:pt x="237363" y="435293"/>
                  </a:cubicBezTo>
                  <a:lnTo>
                    <a:pt x="237934" y="435578"/>
                  </a:lnTo>
                  <a:lnTo>
                    <a:pt x="237934" y="435578"/>
                  </a:lnTo>
                  <a:lnTo>
                    <a:pt x="239173" y="436245"/>
                  </a:lnTo>
                  <a:lnTo>
                    <a:pt x="239173" y="436245"/>
                  </a:lnTo>
                  <a:lnTo>
                    <a:pt x="240411" y="436912"/>
                  </a:lnTo>
                  <a:lnTo>
                    <a:pt x="240411" y="436912"/>
                  </a:lnTo>
                  <a:lnTo>
                    <a:pt x="241649" y="437483"/>
                  </a:lnTo>
                  <a:lnTo>
                    <a:pt x="241649" y="437483"/>
                  </a:lnTo>
                  <a:cubicBezTo>
                    <a:pt x="242030" y="437674"/>
                    <a:pt x="242506" y="437864"/>
                    <a:pt x="242888" y="438055"/>
                  </a:cubicBezTo>
                  <a:lnTo>
                    <a:pt x="242888" y="438055"/>
                  </a:lnTo>
                  <a:lnTo>
                    <a:pt x="244221" y="438626"/>
                  </a:lnTo>
                  <a:lnTo>
                    <a:pt x="244221" y="438626"/>
                  </a:lnTo>
                  <a:lnTo>
                    <a:pt x="245554" y="439103"/>
                  </a:lnTo>
                  <a:lnTo>
                    <a:pt x="245554" y="439103"/>
                  </a:lnTo>
                  <a:lnTo>
                    <a:pt x="246888" y="439579"/>
                  </a:lnTo>
                  <a:lnTo>
                    <a:pt x="246888" y="439579"/>
                  </a:lnTo>
                  <a:lnTo>
                    <a:pt x="247174" y="439674"/>
                  </a:lnTo>
                  <a:cubicBezTo>
                    <a:pt x="247936" y="439864"/>
                    <a:pt x="248507" y="440055"/>
                    <a:pt x="249269" y="440341"/>
                  </a:cubicBezTo>
                  <a:lnTo>
                    <a:pt x="249555" y="440436"/>
                  </a:lnTo>
                  <a:lnTo>
                    <a:pt x="249555" y="440436"/>
                  </a:lnTo>
                  <a:lnTo>
                    <a:pt x="250888" y="440817"/>
                  </a:lnTo>
                  <a:lnTo>
                    <a:pt x="250888" y="440817"/>
                  </a:lnTo>
                  <a:lnTo>
                    <a:pt x="252222" y="441198"/>
                  </a:lnTo>
                  <a:lnTo>
                    <a:pt x="252222" y="441198"/>
                  </a:lnTo>
                  <a:lnTo>
                    <a:pt x="253651" y="441484"/>
                  </a:lnTo>
                  <a:lnTo>
                    <a:pt x="253651" y="441484"/>
                  </a:lnTo>
                  <a:cubicBezTo>
                    <a:pt x="254127" y="441579"/>
                    <a:pt x="254603" y="441674"/>
                    <a:pt x="255079" y="441770"/>
                  </a:cubicBezTo>
                  <a:lnTo>
                    <a:pt x="255079" y="441770"/>
                  </a:lnTo>
                  <a:lnTo>
                    <a:pt x="255365" y="441770"/>
                  </a:lnTo>
                  <a:cubicBezTo>
                    <a:pt x="256222" y="441865"/>
                    <a:pt x="256889" y="442055"/>
                    <a:pt x="257746" y="442151"/>
                  </a:cubicBezTo>
                  <a:lnTo>
                    <a:pt x="258032" y="442151"/>
                  </a:lnTo>
                  <a:lnTo>
                    <a:pt x="258032" y="442151"/>
                  </a:lnTo>
                  <a:lnTo>
                    <a:pt x="259461" y="442341"/>
                  </a:lnTo>
                  <a:lnTo>
                    <a:pt x="259461" y="442341"/>
                  </a:lnTo>
                  <a:lnTo>
                    <a:pt x="260890" y="442436"/>
                  </a:lnTo>
                  <a:lnTo>
                    <a:pt x="260890" y="442436"/>
                  </a:lnTo>
                  <a:lnTo>
                    <a:pt x="262318" y="442531"/>
                  </a:lnTo>
                  <a:lnTo>
                    <a:pt x="262318" y="442531"/>
                  </a:lnTo>
                  <a:lnTo>
                    <a:pt x="262795" y="442531"/>
                  </a:lnTo>
                  <a:cubicBezTo>
                    <a:pt x="263938" y="442531"/>
                    <a:pt x="264795" y="442627"/>
                    <a:pt x="265938" y="442627"/>
                  </a:cubicBezTo>
                  <a:lnTo>
                    <a:pt x="431768" y="442627"/>
                  </a:lnTo>
                  <a:lnTo>
                    <a:pt x="434054" y="442627"/>
                  </a:lnTo>
                  <a:cubicBezTo>
                    <a:pt x="467868" y="442627"/>
                    <a:pt x="496824" y="463487"/>
                    <a:pt x="509016" y="493014"/>
                  </a:cubicBezTo>
                  <a:lnTo>
                    <a:pt x="506349" y="345377"/>
                  </a:lnTo>
                  <a:cubicBezTo>
                    <a:pt x="505015" y="273463"/>
                    <a:pt x="439007" y="276606"/>
                    <a:pt x="423767" y="276130"/>
                  </a:cubicBezTo>
                  <a:lnTo>
                    <a:pt x="408622" y="276130"/>
                  </a:lnTo>
                  <a:cubicBezTo>
                    <a:pt x="376904" y="276130"/>
                    <a:pt x="350996" y="250222"/>
                    <a:pt x="350996" y="218504"/>
                  </a:cubicBezTo>
                  <a:lnTo>
                    <a:pt x="350996" y="198501"/>
                  </a:lnTo>
                  <a:cubicBezTo>
                    <a:pt x="350996" y="166783"/>
                    <a:pt x="376904" y="140875"/>
                    <a:pt x="408622" y="140875"/>
                  </a:cubicBezTo>
                  <a:lnTo>
                    <a:pt x="820769" y="140875"/>
                  </a:lnTo>
                  <a:lnTo>
                    <a:pt x="820769" y="0"/>
                  </a:lnTo>
                  <a:lnTo>
                    <a:pt x="189547" y="0"/>
                  </a:lnTo>
                  <a:lnTo>
                    <a:pt x="189547" y="96869"/>
                  </a:lnTo>
                  <a:cubicBezTo>
                    <a:pt x="189547" y="128588"/>
                    <a:pt x="163639" y="154496"/>
                    <a:pt x="131921" y="154496"/>
                  </a:cubicBezTo>
                  <a:lnTo>
                    <a:pt x="0" y="154496"/>
                  </a:lnTo>
                  <a:lnTo>
                    <a:pt x="0" y="154210"/>
                  </a:lnTo>
                  <a:close/>
                  <a:moveTo>
                    <a:pt x="207740" y="384905"/>
                  </a:moveTo>
                  <a:lnTo>
                    <a:pt x="207740" y="384905"/>
                  </a:lnTo>
                  <a:lnTo>
                    <a:pt x="207740" y="384905"/>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82" name="Freeform: Shape 81">
              <a:extLst>
                <a:ext uri="{FF2B5EF4-FFF2-40B4-BE49-F238E27FC236}">
                  <a16:creationId xmlns:a16="http://schemas.microsoft.com/office/drawing/2014/main" id="{2A319A01-1506-48E7-8264-66BC09F1C34C}"/>
                </a:ext>
              </a:extLst>
            </p:cNvPr>
            <p:cNvSpPr/>
            <p:nvPr/>
          </p:nvSpPr>
          <p:spPr>
            <a:xfrm>
              <a:off x="5452983" y="5721461"/>
              <a:ext cx="448627" cy="135254"/>
            </a:xfrm>
            <a:custGeom>
              <a:avLst/>
              <a:gdLst>
                <a:gd name="connsiteX0" fmla="*/ 0 w 448627"/>
                <a:gd name="connsiteY0" fmla="*/ 57626 h 135254"/>
                <a:gd name="connsiteX1" fmla="*/ 0 w 448627"/>
                <a:gd name="connsiteY1" fmla="*/ 77628 h 135254"/>
                <a:gd name="connsiteX2" fmla="*/ 57626 w 448627"/>
                <a:gd name="connsiteY2" fmla="*/ 135255 h 135254"/>
                <a:gd name="connsiteX3" fmla="*/ 391001 w 448627"/>
                <a:gd name="connsiteY3" fmla="*/ 135255 h 135254"/>
                <a:gd name="connsiteX4" fmla="*/ 448627 w 448627"/>
                <a:gd name="connsiteY4" fmla="*/ 77628 h 135254"/>
                <a:gd name="connsiteX5" fmla="*/ 448627 w 448627"/>
                <a:gd name="connsiteY5" fmla="*/ 57626 h 135254"/>
                <a:gd name="connsiteX6" fmla="*/ 391001 w 448627"/>
                <a:gd name="connsiteY6" fmla="*/ 0 h 135254"/>
                <a:gd name="connsiteX7" fmla="*/ 57626 w 448627"/>
                <a:gd name="connsiteY7" fmla="*/ 0 h 135254"/>
                <a:gd name="connsiteX8" fmla="*/ 0 w 448627"/>
                <a:gd name="connsiteY8" fmla="*/ 57626 h 13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627" h="135254">
                  <a:moveTo>
                    <a:pt x="0" y="57626"/>
                  </a:moveTo>
                  <a:lnTo>
                    <a:pt x="0" y="77628"/>
                  </a:lnTo>
                  <a:cubicBezTo>
                    <a:pt x="0" y="109347"/>
                    <a:pt x="25908" y="135255"/>
                    <a:pt x="57626" y="135255"/>
                  </a:cubicBezTo>
                  <a:lnTo>
                    <a:pt x="391001" y="135255"/>
                  </a:lnTo>
                  <a:cubicBezTo>
                    <a:pt x="422720" y="135255"/>
                    <a:pt x="448627" y="109347"/>
                    <a:pt x="448627" y="77628"/>
                  </a:cubicBezTo>
                  <a:lnTo>
                    <a:pt x="448627" y="57626"/>
                  </a:lnTo>
                  <a:cubicBezTo>
                    <a:pt x="448627" y="25908"/>
                    <a:pt x="422720" y="0"/>
                    <a:pt x="391001" y="0"/>
                  </a:cubicBezTo>
                  <a:lnTo>
                    <a:pt x="57626" y="0"/>
                  </a:lnTo>
                  <a:cubicBezTo>
                    <a:pt x="26003" y="0"/>
                    <a:pt x="0" y="25908"/>
                    <a:pt x="0" y="57626"/>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83" name="Freeform: Shape 82">
              <a:extLst>
                <a:ext uri="{FF2B5EF4-FFF2-40B4-BE49-F238E27FC236}">
                  <a16:creationId xmlns:a16="http://schemas.microsoft.com/office/drawing/2014/main" id="{ACC3D5D9-F647-479C-8F4E-492E0219DACE}"/>
                </a:ext>
              </a:extLst>
            </p:cNvPr>
            <p:cNvSpPr/>
            <p:nvPr/>
          </p:nvSpPr>
          <p:spPr>
            <a:xfrm>
              <a:off x="4806046" y="4414821"/>
              <a:ext cx="945927" cy="1170241"/>
            </a:xfrm>
            <a:custGeom>
              <a:avLst/>
              <a:gdLst>
                <a:gd name="connsiteX0" fmla="*/ 168402 w 945927"/>
                <a:gd name="connsiteY0" fmla="*/ 288131 h 1170241"/>
                <a:gd name="connsiteX1" fmla="*/ 168402 w 945927"/>
                <a:gd name="connsiteY1" fmla="*/ 520827 h 1170241"/>
                <a:gd name="connsiteX2" fmla="*/ 110776 w 945927"/>
                <a:gd name="connsiteY2" fmla="*/ 578453 h 1170241"/>
                <a:gd name="connsiteX3" fmla="*/ 0 w 945927"/>
                <a:gd name="connsiteY3" fmla="*/ 578453 h 1170241"/>
                <a:gd name="connsiteX4" fmla="*/ 0 w 945927"/>
                <a:gd name="connsiteY4" fmla="*/ 664083 h 1170241"/>
                <a:gd name="connsiteX5" fmla="*/ 0 w 945927"/>
                <a:gd name="connsiteY5" fmla="*/ 665607 h 1170241"/>
                <a:gd name="connsiteX6" fmla="*/ 0 w 945927"/>
                <a:gd name="connsiteY6" fmla="*/ 665607 h 1170241"/>
                <a:gd name="connsiteX7" fmla="*/ 95 w 945927"/>
                <a:gd name="connsiteY7" fmla="*/ 667036 h 1170241"/>
                <a:gd name="connsiteX8" fmla="*/ 95 w 945927"/>
                <a:gd name="connsiteY8" fmla="*/ 667036 h 1170241"/>
                <a:gd name="connsiteX9" fmla="*/ 190 w 945927"/>
                <a:gd name="connsiteY9" fmla="*/ 668465 h 1170241"/>
                <a:gd name="connsiteX10" fmla="*/ 190 w 945927"/>
                <a:gd name="connsiteY10" fmla="*/ 668465 h 1170241"/>
                <a:gd name="connsiteX11" fmla="*/ 286 w 945927"/>
                <a:gd name="connsiteY11" fmla="*/ 669893 h 1170241"/>
                <a:gd name="connsiteX12" fmla="*/ 286 w 945927"/>
                <a:gd name="connsiteY12" fmla="*/ 669893 h 1170241"/>
                <a:gd name="connsiteX13" fmla="*/ 476 w 945927"/>
                <a:gd name="connsiteY13" fmla="*/ 671322 h 1170241"/>
                <a:gd name="connsiteX14" fmla="*/ 476 w 945927"/>
                <a:gd name="connsiteY14" fmla="*/ 671322 h 1170241"/>
                <a:gd name="connsiteX15" fmla="*/ 667 w 945927"/>
                <a:gd name="connsiteY15" fmla="*/ 672751 h 1170241"/>
                <a:gd name="connsiteX16" fmla="*/ 667 w 945927"/>
                <a:gd name="connsiteY16" fmla="*/ 672751 h 1170241"/>
                <a:gd name="connsiteX17" fmla="*/ 29623 w 945927"/>
                <a:gd name="connsiteY17" fmla="*/ 714375 h 1170241"/>
                <a:gd name="connsiteX18" fmla="*/ 30194 w 945927"/>
                <a:gd name="connsiteY18" fmla="*/ 714661 h 1170241"/>
                <a:gd name="connsiteX19" fmla="*/ 30194 w 945927"/>
                <a:gd name="connsiteY19" fmla="*/ 714661 h 1170241"/>
                <a:gd name="connsiteX20" fmla="*/ 31432 w 945927"/>
                <a:gd name="connsiteY20" fmla="*/ 715328 h 1170241"/>
                <a:gd name="connsiteX21" fmla="*/ 31432 w 945927"/>
                <a:gd name="connsiteY21" fmla="*/ 715328 h 1170241"/>
                <a:gd name="connsiteX22" fmla="*/ 32671 w 945927"/>
                <a:gd name="connsiteY22" fmla="*/ 715994 h 1170241"/>
                <a:gd name="connsiteX23" fmla="*/ 32671 w 945927"/>
                <a:gd name="connsiteY23" fmla="*/ 715994 h 1170241"/>
                <a:gd name="connsiteX24" fmla="*/ 33909 w 945927"/>
                <a:gd name="connsiteY24" fmla="*/ 716566 h 1170241"/>
                <a:gd name="connsiteX25" fmla="*/ 33909 w 945927"/>
                <a:gd name="connsiteY25" fmla="*/ 716566 h 1170241"/>
                <a:gd name="connsiteX26" fmla="*/ 35147 w 945927"/>
                <a:gd name="connsiteY26" fmla="*/ 717137 h 1170241"/>
                <a:gd name="connsiteX27" fmla="*/ 35147 w 945927"/>
                <a:gd name="connsiteY27" fmla="*/ 717137 h 1170241"/>
                <a:gd name="connsiteX28" fmla="*/ 36481 w 945927"/>
                <a:gd name="connsiteY28" fmla="*/ 717709 h 1170241"/>
                <a:gd name="connsiteX29" fmla="*/ 36481 w 945927"/>
                <a:gd name="connsiteY29" fmla="*/ 717709 h 1170241"/>
                <a:gd name="connsiteX30" fmla="*/ 37814 w 945927"/>
                <a:gd name="connsiteY30" fmla="*/ 718185 h 1170241"/>
                <a:gd name="connsiteX31" fmla="*/ 37814 w 945927"/>
                <a:gd name="connsiteY31" fmla="*/ 718185 h 1170241"/>
                <a:gd name="connsiteX32" fmla="*/ 39148 w 945927"/>
                <a:gd name="connsiteY32" fmla="*/ 718661 h 1170241"/>
                <a:gd name="connsiteX33" fmla="*/ 39148 w 945927"/>
                <a:gd name="connsiteY33" fmla="*/ 718661 h 1170241"/>
                <a:gd name="connsiteX34" fmla="*/ 39433 w 945927"/>
                <a:gd name="connsiteY34" fmla="*/ 718756 h 1170241"/>
                <a:gd name="connsiteX35" fmla="*/ 41529 w 945927"/>
                <a:gd name="connsiteY35" fmla="*/ 719423 h 1170241"/>
                <a:gd name="connsiteX36" fmla="*/ 41815 w 945927"/>
                <a:gd name="connsiteY36" fmla="*/ 719519 h 1170241"/>
                <a:gd name="connsiteX37" fmla="*/ 41815 w 945927"/>
                <a:gd name="connsiteY37" fmla="*/ 719519 h 1170241"/>
                <a:gd name="connsiteX38" fmla="*/ 43148 w 945927"/>
                <a:gd name="connsiteY38" fmla="*/ 719899 h 1170241"/>
                <a:gd name="connsiteX39" fmla="*/ 43148 w 945927"/>
                <a:gd name="connsiteY39" fmla="*/ 719899 h 1170241"/>
                <a:gd name="connsiteX40" fmla="*/ 44482 w 945927"/>
                <a:gd name="connsiteY40" fmla="*/ 720280 h 1170241"/>
                <a:gd name="connsiteX41" fmla="*/ 44482 w 945927"/>
                <a:gd name="connsiteY41" fmla="*/ 720280 h 1170241"/>
                <a:gd name="connsiteX42" fmla="*/ 45910 w 945927"/>
                <a:gd name="connsiteY42" fmla="*/ 720566 h 1170241"/>
                <a:gd name="connsiteX43" fmla="*/ 45910 w 945927"/>
                <a:gd name="connsiteY43" fmla="*/ 720566 h 1170241"/>
                <a:gd name="connsiteX44" fmla="*/ 47339 w 945927"/>
                <a:gd name="connsiteY44" fmla="*/ 720852 h 1170241"/>
                <a:gd name="connsiteX45" fmla="*/ 47339 w 945927"/>
                <a:gd name="connsiteY45" fmla="*/ 720852 h 1170241"/>
                <a:gd name="connsiteX46" fmla="*/ 47625 w 945927"/>
                <a:gd name="connsiteY46" fmla="*/ 720852 h 1170241"/>
                <a:gd name="connsiteX47" fmla="*/ 50006 w 945927"/>
                <a:gd name="connsiteY47" fmla="*/ 721233 h 1170241"/>
                <a:gd name="connsiteX48" fmla="*/ 50292 w 945927"/>
                <a:gd name="connsiteY48" fmla="*/ 721233 h 1170241"/>
                <a:gd name="connsiteX49" fmla="*/ 50292 w 945927"/>
                <a:gd name="connsiteY49" fmla="*/ 721233 h 1170241"/>
                <a:gd name="connsiteX50" fmla="*/ 51721 w 945927"/>
                <a:gd name="connsiteY50" fmla="*/ 721424 h 1170241"/>
                <a:gd name="connsiteX51" fmla="*/ 51721 w 945927"/>
                <a:gd name="connsiteY51" fmla="*/ 721424 h 1170241"/>
                <a:gd name="connsiteX52" fmla="*/ 53149 w 945927"/>
                <a:gd name="connsiteY52" fmla="*/ 721518 h 1170241"/>
                <a:gd name="connsiteX53" fmla="*/ 53149 w 945927"/>
                <a:gd name="connsiteY53" fmla="*/ 721518 h 1170241"/>
                <a:gd name="connsiteX54" fmla="*/ 54578 w 945927"/>
                <a:gd name="connsiteY54" fmla="*/ 721614 h 1170241"/>
                <a:gd name="connsiteX55" fmla="*/ 54578 w 945927"/>
                <a:gd name="connsiteY55" fmla="*/ 721614 h 1170241"/>
                <a:gd name="connsiteX56" fmla="*/ 55054 w 945927"/>
                <a:gd name="connsiteY56" fmla="*/ 721614 h 1170241"/>
                <a:gd name="connsiteX57" fmla="*/ 58198 w 945927"/>
                <a:gd name="connsiteY57" fmla="*/ 721709 h 1170241"/>
                <a:gd name="connsiteX58" fmla="*/ 77629 w 945927"/>
                <a:gd name="connsiteY58" fmla="*/ 721709 h 1170241"/>
                <a:gd name="connsiteX59" fmla="*/ 84582 w 945927"/>
                <a:gd name="connsiteY59" fmla="*/ 721709 h 1170241"/>
                <a:gd name="connsiteX60" fmla="*/ 165545 w 945927"/>
                <a:gd name="connsiteY60" fmla="*/ 802672 h 1170241"/>
                <a:gd name="connsiteX61" fmla="*/ 165545 w 945927"/>
                <a:gd name="connsiteY61" fmla="*/ 812483 h 1170241"/>
                <a:gd name="connsiteX62" fmla="*/ 165545 w 945927"/>
                <a:gd name="connsiteY62" fmla="*/ 814006 h 1170241"/>
                <a:gd name="connsiteX63" fmla="*/ 165545 w 945927"/>
                <a:gd name="connsiteY63" fmla="*/ 814006 h 1170241"/>
                <a:gd name="connsiteX64" fmla="*/ 165640 w 945927"/>
                <a:gd name="connsiteY64" fmla="*/ 815435 h 1170241"/>
                <a:gd name="connsiteX65" fmla="*/ 165640 w 945927"/>
                <a:gd name="connsiteY65" fmla="*/ 815435 h 1170241"/>
                <a:gd name="connsiteX66" fmla="*/ 165735 w 945927"/>
                <a:gd name="connsiteY66" fmla="*/ 816864 h 1170241"/>
                <a:gd name="connsiteX67" fmla="*/ 165735 w 945927"/>
                <a:gd name="connsiteY67" fmla="*/ 816864 h 1170241"/>
                <a:gd name="connsiteX68" fmla="*/ 165830 w 945927"/>
                <a:gd name="connsiteY68" fmla="*/ 818293 h 1170241"/>
                <a:gd name="connsiteX69" fmla="*/ 165830 w 945927"/>
                <a:gd name="connsiteY69" fmla="*/ 818293 h 1170241"/>
                <a:gd name="connsiteX70" fmla="*/ 166021 w 945927"/>
                <a:gd name="connsiteY70" fmla="*/ 819721 h 1170241"/>
                <a:gd name="connsiteX71" fmla="*/ 166021 w 945927"/>
                <a:gd name="connsiteY71" fmla="*/ 819721 h 1170241"/>
                <a:gd name="connsiteX72" fmla="*/ 166211 w 945927"/>
                <a:gd name="connsiteY72" fmla="*/ 821150 h 1170241"/>
                <a:gd name="connsiteX73" fmla="*/ 166211 w 945927"/>
                <a:gd name="connsiteY73" fmla="*/ 821150 h 1170241"/>
                <a:gd name="connsiteX74" fmla="*/ 166497 w 945927"/>
                <a:gd name="connsiteY74" fmla="*/ 822579 h 1170241"/>
                <a:gd name="connsiteX75" fmla="*/ 166497 w 945927"/>
                <a:gd name="connsiteY75" fmla="*/ 822579 h 1170241"/>
                <a:gd name="connsiteX76" fmla="*/ 166783 w 945927"/>
                <a:gd name="connsiteY76" fmla="*/ 824008 h 1170241"/>
                <a:gd name="connsiteX77" fmla="*/ 166783 w 945927"/>
                <a:gd name="connsiteY77" fmla="*/ 824008 h 1170241"/>
                <a:gd name="connsiteX78" fmla="*/ 167068 w 945927"/>
                <a:gd name="connsiteY78" fmla="*/ 825437 h 1170241"/>
                <a:gd name="connsiteX79" fmla="*/ 167068 w 945927"/>
                <a:gd name="connsiteY79" fmla="*/ 825437 h 1170241"/>
                <a:gd name="connsiteX80" fmla="*/ 167449 w 945927"/>
                <a:gd name="connsiteY80" fmla="*/ 826865 h 1170241"/>
                <a:gd name="connsiteX81" fmla="*/ 167449 w 945927"/>
                <a:gd name="connsiteY81" fmla="*/ 826865 h 1170241"/>
                <a:gd name="connsiteX82" fmla="*/ 167830 w 945927"/>
                <a:gd name="connsiteY82" fmla="*/ 828199 h 1170241"/>
                <a:gd name="connsiteX83" fmla="*/ 167830 w 945927"/>
                <a:gd name="connsiteY83" fmla="*/ 828199 h 1170241"/>
                <a:gd name="connsiteX84" fmla="*/ 168211 w 945927"/>
                <a:gd name="connsiteY84" fmla="*/ 829532 h 1170241"/>
                <a:gd name="connsiteX85" fmla="*/ 168211 w 945927"/>
                <a:gd name="connsiteY85" fmla="*/ 829532 h 1170241"/>
                <a:gd name="connsiteX86" fmla="*/ 168687 w 945927"/>
                <a:gd name="connsiteY86" fmla="*/ 830866 h 1170241"/>
                <a:gd name="connsiteX87" fmla="*/ 168687 w 945927"/>
                <a:gd name="connsiteY87" fmla="*/ 830866 h 1170241"/>
                <a:gd name="connsiteX88" fmla="*/ 169164 w 945927"/>
                <a:gd name="connsiteY88" fmla="*/ 832199 h 1170241"/>
                <a:gd name="connsiteX89" fmla="*/ 169164 w 945927"/>
                <a:gd name="connsiteY89" fmla="*/ 832199 h 1170241"/>
                <a:gd name="connsiteX90" fmla="*/ 169640 w 945927"/>
                <a:gd name="connsiteY90" fmla="*/ 833533 h 1170241"/>
                <a:gd name="connsiteX91" fmla="*/ 169640 w 945927"/>
                <a:gd name="connsiteY91" fmla="*/ 833533 h 1170241"/>
                <a:gd name="connsiteX92" fmla="*/ 170212 w 945927"/>
                <a:gd name="connsiteY92" fmla="*/ 834866 h 1170241"/>
                <a:gd name="connsiteX93" fmla="*/ 170212 w 945927"/>
                <a:gd name="connsiteY93" fmla="*/ 834866 h 1170241"/>
                <a:gd name="connsiteX94" fmla="*/ 170783 w 945927"/>
                <a:gd name="connsiteY94" fmla="*/ 836105 h 1170241"/>
                <a:gd name="connsiteX95" fmla="*/ 170783 w 945927"/>
                <a:gd name="connsiteY95" fmla="*/ 836105 h 1170241"/>
                <a:gd name="connsiteX96" fmla="*/ 171355 w 945927"/>
                <a:gd name="connsiteY96" fmla="*/ 837343 h 1170241"/>
                <a:gd name="connsiteX97" fmla="*/ 171355 w 945927"/>
                <a:gd name="connsiteY97" fmla="*/ 837343 h 1170241"/>
                <a:gd name="connsiteX98" fmla="*/ 172021 w 945927"/>
                <a:gd name="connsiteY98" fmla="*/ 838581 h 1170241"/>
                <a:gd name="connsiteX99" fmla="*/ 172021 w 945927"/>
                <a:gd name="connsiteY99" fmla="*/ 838581 h 1170241"/>
                <a:gd name="connsiteX100" fmla="*/ 172688 w 945927"/>
                <a:gd name="connsiteY100" fmla="*/ 839819 h 1170241"/>
                <a:gd name="connsiteX101" fmla="*/ 172688 w 945927"/>
                <a:gd name="connsiteY101" fmla="*/ 839819 h 1170241"/>
                <a:gd name="connsiteX102" fmla="*/ 173355 w 945927"/>
                <a:gd name="connsiteY102" fmla="*/ 841058 h 1170241"/>
                <a:gd name="connsiteX103" fmla="*/ 173355 w 945927"/>
                <a:gd name="connsiteY103" fmla="*/ 841058 h 1170241"/>
                <a:gd name="connsiteX104" fmla="*/ 174021 w 945927"/>
                <a:gd name="connsiteY104" fmla="*/ 842296 h 1170241"/>
                <a:gd name="connsiteX105" fmla="*/ 174021 w 945927"/>
                <a:gd name="connsiteY105" fmla="*/ 842296 h 1170241"/>
                <a:gd name="connsiteX106" fmla="*/ 174784 w 945927"/>
                <a:gd name="connsiteY106" fmla="*/ 843439 h 1170241"/>
                <a:gd name="connsiteX107" fmla="*/ 174784 w 945927"/>
                <a:gd name="connsiteY107" fmla="*/ 843439 h 1170241"/>
                <a:gd name="connsiteX108" fmla="*/ 175546 w 945927"/>
                <a:gd name="connsiteY108" fmla="*/ 844582 h 1170241"/>
                <a:gd name="connsiteX109" fmla="*/ 175546 w 945927"/>
                <a:gd name="connsiteY109" fmla="*/ 844582 h 1170241"/>
                <a:gd name="connsiteX110" fmla="*/ 176308 w 945927"/>
                <a:gd name="connsiteY110" fmla="*/ 845725 h 1170241"/>
                <a:gd name="connsiteX111" fmla="*/ 176308 w 945927"/>
                <a:gd name="connsiteY111" fmla="*/ 845725 h 1170241"/>
                <a:gd name="connsiteX112" fmla="*/ 177165 w 945927"/>
                <a:gd name="connsiteY112" fmla="*/ 846868 h 1170241"/>
                <a:gd name="connsiteX113" fmla="*/ 177165 w 945927"/>
                <a:gd name="connsiteY113" fmla="*/ 846868 h 1170241"/>
                <a:gd name="connsiteX114" fmla="*/ 178022 w 945927"/>
                <a:gd name="connsiteY114" fmla="*/ 848011 h 1170241"/>
                <a:gd name="connsiteX115" fmla="*/ 178022 w 945927"/>
                <a:gd name="connsiteY115" fmla="*/ 848011 h 1170241"/>
                <a:gd name="connsiteX116" fmla="*/ 178879 w 945927"/>
                <a:gd name="connsiteY116" fmla="*/ 849058 h 1170241"/>
                <a:gd name="connsiteX117" fmla="*/ 178879 w 945927"/>
                <a:gd name="connsiteY117" fmla="*/ 849058 h 1170241"/>
                <a:gd name="connsiteX118" fmla="*/ 179737 w 945927"/>
                <a:gd name="connsiteY118" fmla="*/ 850106 h 1170241"/>
                <a:gd name="connsiteX119" fmla="*/ 179737 w 945927"/>
                <a:gd name="connsiteY119" fmla="*/ 850106 h 1170241"/>
                <a:gd name="connsiteX120" fmla="*/ 180689 w 945927"/>
                <a:gd name="connsiteY120" fmla="*/ 851154 h 1170241"/>
                <a:gd name="connsiteX121" fmla="*/ 180689 w 945927"/>
                <a:gd name="connsiteY121" fmla="*/ 851154 h 1170241"/>
                <a:gd name="connsiteX122" fmla="*/ 181642 w 945927"/>
                <a:gd name="connsiteY122" fmla="*/ 852202 h 1170241"/>
                <a:gd name="connsiteX123" fmla="*/ 181642 w 945927"/>
                <a:gd name="connsiteY123" fmla="*/ 852202 h 1170241"/>
                <a:gd name="connsiteX124" fmla="*/ 182594 w 945927"/>
                <a:gd name="connsiteY124" fmla="*/ 853154 h 1170241"/>
                <a:gd name="connsiteX125" fmla="*/ 182594 w 945927"/>
                <a:gd name="connsiteY125" fmla="*/ 853154 h 1170241"/>
                <a:gd name="connsiteX126" fmla="*/ 183546 w 945927"/>
                <a:gd name="connsiteY126" fmla="*/ 854107 h 1170241"/>
                <a:gd name="connsiteX127" fmla="*/ 183546 w 945927"/>
                <a:gd name="connsiteY127" fmla="*/ 854107 h 1170241"/>
                <a:gd name="connsiteX128" fmla="*/ 184595 w 945927"/>
                <a:gd name="connsiteY128" fmla="*/ 855059 h 1170241"/>
                <a:gd name="connsiteX129" fmla="*/ 184595 w 945927"/>
                <a:gd name="connsiteY129" fmla="*/ 855059 h 1170241"/>
                <a:gd name="connsiteX130" fmla="*/ 185642 w 945927"/>
                <a:gd name="connsiteY130" fmla="*/ 856011 h 1170241"/>
                <a:gd name="connsiteX131" fmla="*/ 185642 w 945927"/>
                <a:gd name="connsiteY131" fmla="*/ 856011 h 1170241"/>
                <a:gd name="connsiteX132" fmla="*/ 186690 w 945927"/>
                <a:gd name="connsiteY132" fmla="*/ 856869 h 1170241"/>
                <a:gd name="connsiteX133" fmla="*/ 186690 w 945927"/>
                <a:gd name="connsiteY133" fmla="*/ 856869 h 1170241"/>
                <a:gd name="connsiteX134" fmla="*/ 187737 w 945927"/>
                <a:gd name="connsiteY134" fmla="*/ 857726 h 1170241"/>
                <a:gd name="connsiteX135" fmla="*/ 187737 w 945927"/>
                <a:gd name="connsiteY135" fmla="*/ 857726 h 1170241"/>
                <a:gd name="connsiteX136" fmla="*/ 188786 w 945927"/>
                <a:gd name="connsiteY136" fmla="*/ 858583 h 1170241"/>
                <a:gd name="connsiteX137" fmla="*/ 188786 w 945927"/>
                <a:gd name="connsiteY137" fmla="*/ 858583 h 1170241"/>
                <a:gd name="connsiteX138" fmla="*/ 189929 w 945927"/>
                <a:gd name="connsiteY138" fmla="*/ 859441 h 1170241"/>
                <a:gd name="connsiteX139" fmla="*/ 189929 w 945927"/>
                <a:gd name="connsiteY139" fmla="*/ 859441 h 1170241"/>
                <a:gd name="connsiteX140" fmla="*/ 191071 w 945927"/>
                <a:gd name="connsiteY140" fmla="*/ 860202 h 1170241"/>
                <a:gd name="connsiteX141" fmla="*/ 191071 w 945927"/>
                <a:gd name="connsiteY141" fmla="*/ 860202 h 1170241"/>
                <a:gd name="connsiteX142" fmla="*/ 192214 w 945927"/>
                <a:gd name="connsiteY142" fmla="*/ 860965 h 1170241"/>
                <a:gd name="connsiteX143" fmla="*/ 192214 w 945927"/>
                <a:gd name="connsiteY143" fmla="*/ 860965 h 1170241"/>
                <a:gd name="connsiteX144" fmla="*/ 193357 w 945927"/>
                <a:gd name="connsiteY144" fmla="*/ 861727 h 1170241"/>
                <a:gd name="connsiteX145" fmla="*/ 193357 w 945927"/>
                <a:gd name="connsiteY145" fmla="*/ 861727 h 1170241"/>
                <a:gd name="connsiteX146" fmla="*/ 194596 w 945927"/>
                <a:gd name="connsiteY146" fmla="*/ 862394 h 1170241"/>
                <a:gd name="connsiteX147" fmla="*/ 194596 w 945927"/>
                <a:gd name="connsiteY147" fmla="*/ 862394 h 1170241"/>
                <a:gd name="connsiteX148" fmla="*/ 195834 w 945927"/>
                <a:gd name="connsiteY148" fmla="*/ 863060 h 1170241"/>
                <a:gd name="connsiteX149" fmla="*/ 195834 w 945927"/>
                <a:gd name="connsiteY149" fmla="*/ 863060 h 1170241"/>
                <a:gd name="connsiteX150" fmla="*/ 197072 w 945927"/>
                <a:gd name="connsiteY150" fmla="*/ 863727 h 1170241"/>
                <a:gd name="connsiteX151" fmla="*/ 197072 w 945927"/>
                <a:gd name="connsiteY151" fmla="*/ 863727 h 1170241"/>
                <a:gd name="connsiteX152" fmla="*/ 198311 w 945927"/>
                <a:gd name="connsiteY152" fmla="*/ 864393 h 1170241"/>
                <a:gd name="connsiteX153" fmla="*/ 198311 w 945927"/>
                <a:gd name="connsiteY153" fmla="*/ 864393 h 1170241"/>
                <a:gd name="connsiteX154" fmla="*/ 199549 w 945927"/>
                <a:gd name="connsiteY154" fmla="*/ 864965 h 1170241"/>
                <a:gd name="connsiteX155" fmla="*/ 199549 w 945927"/>
                <a:gd name="connsiteY155" fmla="*/ 864965 h 1170241"/>
                <a:gd name="connsiteX156" fmla="*/ 200787 w 945927"/>
                <a:gd name="connsiteY156" fmla="*/ 865536 h 1170241"/>
                <a:gd name="connsiteX157" fmla="*/ 200787 w 945927"/>
                <a:gd name="connsiteY157" fmla="*/ 865536 h 1170241"/>
                <a:gd name="connsiteX158" fmla="*/ 202120 w 945927"/>
                <a:gd name="connsiteY158" fmla="*/ 866109 h 1170241"/>
                <a:gd name="connsiteX159" fmla="*/ 202120 w 945927"/>
                <a:gd name="connsiteY159" fmla="*/ 866109 h 1170241"/>
                <a:gd name="connsiteX160" fmla="*/ 203454 w 945927"/>
                <a:gd name="connsiteY160" fmla="*/ 866585 h 1170241"/>
                <a:gd name="connsiteX161" fmla="*/ 203454 w 945927"/>
                <a:gd name="connsiteY161" fmla="*/ 866585 h 1170241"/>
                <a:gd name="connsiteX162" fmla="*/ 204788 w 945927"/>
                <a:gd name="connsiteY162" fmla="*/ 867061 h 1170241"/>
                <a:gd name="connsiteX163" fmla="*/ 204788 w 945927"/>
                <a:gd name="connsiteY163" fmla="*/ 867061 h 1170241"/>
                <a:gd name="connsiteX164" fmla="*/ 206121 w 945927"/>
                <a:gd name="connsiteY164" fmla="*/ 867537 h 1170241"/>
                <a:gd name="connsiteX165" fmla="*/ 206121 w 945927"/>
                <a:gd name="connsiteY165" fmla="*/ 867537 h 1170241"/>
                <a:gd name="connsiteX166" fmla="*/ 207454 w 945927"/>
                <a:gd name="connsiteY166" fmla="*/ 867918 h 1170241"/>
                <a:gd name="connsiteX167" fmla="*/ 207454 w 945927"/>
                <a:gd name="connsiteY167" fmla="*/ 867918 h 1170241"/>
                <a:gd name="connsiteX168" fmla="*/ 208788 w 945927"/>
                <a:gd name="connsiteY168" fmla="*/ 868299 h 1170241"/>
                <a:gd name="connsiteX169" fmla="*/ 208788 w 945927"/>
                <a:gd name="connsiteY169" fmla="*/ 868299 h 1170241"/>
                <a:gd name="connsiteX170" fmla="*/ 210121 w 945927"/>
                <a:gd name="connsiteY170" fmla="*/ 868680 h 1170241"/>
                <a:gd name="connsiteX171" fmla="*/ 210121 w 945927"/>
                <a:gd name="connsiteY171" fmla="*/ 868680 h 1170241"/>
                <a:gd name="connsiteX172" fmla="*/ 211550 w 945927"/>
                <a:gd name="connsiteY172" fmla="*/ 868966 h 1170241"/>
                <a:gd name="connsiteX173" fmla="*/ 211550 w 945927"/>
                <a:gd name="connsiteY173" fmla="*/ 868966 h 1170241"/>
                <a:gd name="connsiteX174" fmla="*/ 212979 w 945927"/>
                <a:gd name="connsiteY174" fmla="*/ 869251 h 1170241"/>
                <a:gd name="connsiteX175" fmla="*/ 212979 w 945927"/>
                <a:gd name="connsiteY175" fmla="*/ 869251 h 1170241"/>
                <a:gd name="connsiteX176" fmla="*/ 214408 w 945927"/>
                <a:gd name="connsiteY176" fmla="*/ 869537 h 1170241"/>
                <a:gd name="connsiteX177" fmla="*/ 214408 w 945927"/>
                <a:gd name="connsiteY177" fmla="*/ 869537 h 1170241"/>
                <a:gd name="connsiteX178" fmla="*/ 215836 w 945927"/>
                <a:gd name="connsiteY178" fmla="*/ 869727 h 1170241"/>
                <a:gd name="connsiteX179" fmla="*/ 215836 w 945927"/>
                <a:gd name="connsiteY179" fmla="*/ 869727 h 1170241"/>
                <a:gd name="connsiteX180" fmla="*/ 217265 w 945927"/>
                <a:gd name="connsiteY180" fmla="*/ 869918 h 1170241"/>
                <a:gd name="connsiteX181" fmla="*/ 217265 w 945927"/>
                <a:gd name="connsiteY181" fmla="*/ 869918 h 1170241"/>
                <a:gd name="connsiteX182" fmla="*/ 218694 w 945927"/>
                <a:gd name="connsiteY182" fmla="*/ 870013 h 1170241"/>
                <a:gd name="connsiteX183" fmla="*/ 218694 w 945927"/>
                <a:gd name="connsiteY183" fmla="*/ 870013 h 1170241"/>
                <a:gd name="connsiteX184" fmla="*/ 220123 w 945927"/>
                <a:gd name="connsiteY184" fmla="*/ 870109 h 1170241"/>
                <a:gd name="connsiteX185" fmla="*/ 220123 w 945927"/>
                <a:gd name="connsiteY185" fmla="*/ 870109 h 1170241"/>
                <a:gd name="connsiteX186" fmla="*/ 220599 w 945927"/>
                <a:gd name="connsiteY186" fmla="*/ 870109 h 1170241"/>
                <a:gd name="connsiteX187" fmla="*/ 223742 w 945927"/>
                <a:gd name="connsiteY187" fmla="*/ 870204 h 1170241"/>
                <a:gd name="connsiteX188" fmla="*/ 236505 w 945927"/>
                <a:gd name="connsiteY188" fmla="*/ 870204 h 1170241"/>
                <a:gd name="connsiteX189" fmla="*/ 251270 w 945927"/>
                <a:gd name="connsiteY189" fmla="*/ 870204 h 1170241"/>
                <a:gd name="connsiteX190" fmla="*/ 332232 w 945927"/>
                <a:gd name="connsiteY190" fmla="*/ 951167 h 1170241"/>
                <a:gd name="connsiteX191" fmla="*/ 332232 w 945927"/>
                <a:gd name="connsiteY191" fmla="*/ 1014508 h 1170241"/>
                <a:gd name="connsiteX192" fmla="*/ 332232 w 945927"/>
                <a:gd name="connsiteY192" fmla="*/ 1109472 h 1170241"/>
                <a:gd name="connsiteX193" fmla="*/ 332232 w 945927"/>
                <a:gd name="connsiteY193" fmla="*/ 1112615 h 1170241"/>
                <a:gd name="connsiteX194" fmla="*/ 389858 w 945927"/>
                <a:gd name="connsiteY194" fmla="*/ 1170242 h 1170241"/>
                <a:gd name="connsiteX195" fmla="*/ 564737 w 945927"/>
                <a:gd name="connsiteY195" fmla="*/ 1170242 h 1170241"/>
                <a:gd name="connsiteX196" fmla="*/ 622363 w 945927"/>
                <a:gd name="connsiteY196" fmla="*/ 1112615 h 1170241"/>
                <a:gd name="connsiteX197" fmla="*/ 622363 w 945927"/>
                <a:gd name="connsiteY197" fmla="*/ 1104519 h 1170241"/>
                <a:gd name="connsiteX198" fmla="*/ 624364 w 945927"/>
                <a:gd name="connsiteY198" fmla="*/ 600646 h 1170241"/>
                <a:gd name="connsiteX199" fmla="*/ 572928 w 945927"/>
                <a:gd name="connsiteY199" fmla="*/ 559403 h 1170241"/>
                <a:gd name="connsiteX200" fmla="*/ 529494 w 945927"/>
                <a:gd name="connsiteY200" fmla="*/ 559403 h 1170241"/>
                <a:gd name="connsiteX201" fmla="*/ 471868 w 945927"/>
                <a:gd name="connsiteY201" fmla="*/ 501777 h 1170241"/>
                <a:gd name="connsiteX202" fmla="*/ 471868 w 945927"/>
                <a:gd name="connsiteY202" fmla="*/ 481774 h 1170241"/>
                <a:gd name="connsiteX203" fmla="*/ 529494 w 945927"/>
                <a:gd name="connsiteY203" fmla="*/ 424148 h 1170241"/>
                <a:gd name="connsiteX204" fmla="*/ 888302 w 945927"/>
                <a:gd name="connsiteY204" fmla="*/ 423100 h 1170241"/>
                <a:gd name="connsiteX205" fmla="*/ 945928 w 945927"/>
                <a:gd name="connsiteY205" fmla="*/ 365474 h 1170241"/>
                <a:gd name="connsiteX206" fmla="*/ 945928 w 945927"/>
                <a:gd name="connsiteY206" fmla="*/ 208312 h 1170241"/>
                <a:gd name="connsiteX207" fmla="*/ 945452 w 945927"/>
                <a:gd name="connsiteY207" fmla="*/ 202025 h 1170241"/>
                <a:gd name="connsiteX208" fmla="*/ 945452 w 945927"/>
                <a:gd name="connsiteY208" fmla="*/ 0 h 1170241"/>
                <a:gd name="connsiteX209" fmla="*/ 857726 w 945927"/>
                <a:gd name="connsiteY209" fmla="*/ 0 h 1170241"/>
                <a:gd name="connsiteX210" fmla="*/ 802577 w 945927"/>
                <a:gd name="connsiteY210" fmla="*/ 41053 h 1170241"/>
                <a:gd name="connsiteX211" fmla="*/ 802577 w 945927"/>
                <a:gd name="connsiteY211" fmla="*/ 83058 h 1170241"/>
                <a:gd name="connsiteX212" fmla="*/ 744950 w 945927"/>
                <a:gd name="connsiteY212" fmla="*/ 140684 h 1170241"/>
                <a:gd name="connsiteX213" fmla="*/ 635508 w 945927"/>
                <a:gd name="connsiteY213" fmla="*/ 140684 h 1170241"/>
                <a:gd name="connsiteX214" fmla="*/ 635508 w 945927"/>
                <a:gd name="connsiteY214" fmla="*/ 230505 h 1170241"/>
                <a:gd name="connsiteX215" fmla="*/ 577882 w 945927"/>
                <a:gd name="connsiteY215" fmla="*/ 288131 h 1170241"/>
                <a:gd name="connsiteX216" fmla="*/ 168402 w 945927"/>
                <a:gd name="connsiteY216" fmla="*/ 288131 h 1170241"/>
                <a:gd name="connsiteX217" fmla="*/ 165640 w 945927"/>
                <a:gd name="connsiteY217" fmla="*/ 812483 h 1170241"/>
                <a:gd name="connsiteX218" fmla="*/ 165640 w 945927"/>
                <a:gd name="connsiteY218" fmla="*/ 812483 h 1170241"/>
                <a:gd name="connsiteX219" fmla="*/ 165640 w 945927"/>
                <a:gd name="connsiteY219" fmla="*/ 812483 h 1170241"/>
                <a:gd name="connsiteX220" fmla="*/ 165640 w 945927"/>
                <a:gd name="connsiteY220" fmla="*/ 812483 h 1170241"/>
                <a:gd name="connsiteX221" fmla="*/ 0 w 945927"/>
                <a:gd name="connsiteY221" fmla="*/ 664083 h 1170241"/>
                <a:gd name="connsiteX222" fmla="*/ 0 w 945927"/>
                <a:gd name="connsiteY222" fmla="*/ 664083 h 1170241"/>
                <a:gd name="connsiteX223" fmla="*/ 0 w 945927"/>
                <a:gd name="connsiteY223" fmla="*/ 664083 h 117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945927" h="1170241">
                  <a:moveTo>
                    <a:pt x="168402" y="288131"/>
                  </a:moveTo>
                  <a:lnTo>
                    <a:pt x="168402" y="520827"/>
                  </a:lnTo>
                  <a:cubicBezTo>
                    <a:pt x="168402" y="552450"/>
                    <a:pt x="142494" y="578453"/>
                    <a:pt x="110776" y="578453"/>
                  </a:cubicBezTo>
                  <a:lnTo>
                    <a:pt x="0" y="578453"/>
                  </a:lnTo>
                  <a:lnTo>
                    <a:pt x="0" y="664083"/>
                  </a:lnTo>
                  <a:lnTo>
                    <a:pt x="0" y="665607"/>
                  </a:lnTo>
                  <a:lnTo>
                    <a:pt x="0" y="665607"/>
                  </a:lnTo>
                  <a:lnTo>
                    <a:pt x="95" y="667036"/>
                  </a:lnTo>
                  <a:lnTo>
                    <a:pt x="95" y="667036"/>
                  </a:lnTo>
                  <a:lnTo>
                    <a:pt x="190" y="668465"/>
                  </a:lnTo>
                  <a:lnTo>
                    <a:pt x="190" y="668465"/>
                  </a:lnTo>
                  <a:lnTo>
                    <a:pt x="286" y="669893"/>
                  </a:lnTo>
                  <a:lnTo>
                    <a:pt x="286" y="669893"/>
                  </a:lnTo>
                  <a:lnTo>
                    <a:pt x="476" y="671322"/>
                  </a:lnTo>
                  <a:lnTo>
                    <a:pt x="476" y="671322"/>
                  </a:lnTo>
                  <a:lnTo>
                    <a:pt x="667" y="672751"/>
                  </a:lnTo>
                  <a:lnTo>
                    <a:pt x="667" y="672751"/>
                  </a:lnTo>
                  <a:cubicBezTo>
                    <a:pt x="3619" y="690467"/>
                    <a:pt x="14001" y="705421"/>
                    <a:pt x="29623" y="714375"/>
                  </a:cubicBezTo>
                  <a:lnTo>
                    <a:pt x="30194" y="714661"/>
                  </a:lnTo>
                  <a:lnTo>
                    <a:pt x="30194" y="714661"/>
                  </a:lnTo>
                  <a:lnTo>
                    <a:pt x="31432" y="715328"/>
                  </a:lnTo>
                  <a:lnTo>
                    <a:pt x="31432" y="715328"/>
                  </a:lnTo>
                  <a:lnTo>
                    <a:pt x="32671" y="715994"/>
                  </a:lnTo>
                  <a:lnTo>
                    <a:pt x="32671" y="715994"/>
                  </a:lnTo>
                  <a:lnTo>
                    <a:pt x="33909" y="716566"/>
                  </a:lnTo>
                  <a:lnTo>
                    <a:pt x="33909" y="716566"/>
                  </a:lnTo>
                  <a:cubicBezTo>
                    <a:pt x="34290" y="716756"/>
                    <a:pt x="34766" y="716947"/>
                    <a:pt x="35147" y="717137"/>
                  </a:cubicBezTo>
                  <a:lnTo>
                    <a:pt x="35147" y="717137"/>
                  </a:lnTo>
                  <a:lnTo>
                    <a:pt x="36481" y="717709"/>
                  </a:lnTo>
                  <a:lnTo>
                    <a:pt x="36481" y="717709"/>
                  </a:lnTo>
                  <a:lnTo>
                    <a:pt x="37814" y="718185"/>
                  </a:lnTo>
                  <a:lnTo>
                    <a:pt x="37814" y="718185"/>
                  </a:lnTo>
                  <a:lnTo>
                    <a:pt x="39148" y="718661"/>
                  </a:lnTo>
                  <a:lnTo>
                    <a:pt x="39148" y="718661"/>
                  </a:lnTo>
                  <a:lnTo>
                    <a:pt x="39433" y="718756"/>
                  </a:lnTo>
                  <a:cubicBezTo>
                    <a:pt x="40195" y="718947"/>
                    <a:pt x="40767" y="719233"/>
                    <a:pt x="41529" y="719423"/>
                  </a:cubicBezTo>
                  <a:lnTo>
                    <a:pt x="41815" y="719519"/>
                  </a:lnTo>
                  <a:lnTo>
                    <a:pt x="41815" y="719519"/>
                  </a:lnTo>
                  <a:lnTo>
                    <a:pt x="43148" y="719899"/>
                  </a:lnTo>
                  <a:lnTo>
                    <a:pt x="43148" y="719899"/>
                  </a:lnTo>
                  <a:lnTo>
                    <a:pt x="44482" y="720280"/>
                  </a:lnTo>
                  <a:lnTo>
                    <a:pt x="44482" y="720280"/>
                  </a:lnTo>
                  <a:lnTo>
                    <a:pt x="45910" y="720566"/>
                  </a:lnTo>
                  <a:lnTo>
                    <a:pt x="45910" y="720566"/>
                  </a:lnTo>
                  <a:cubicBezTo>
                    <a:pt x="46387" y="720662"/>
                    <a:pt x="46863" y="720757"/>
                    <a:pt x="47339" y="720852"/>
                  </a:cubicBezTo>
                  <a:lnTo>
                    <a:pt x="47339" y="720852"/>
                  </a:lnTo>
                  <a:lnTo>
                    <a:pt x="47625" y="720852"/>
                  </a:lnTo>
                  <a:cubicBezTo>
                    <a:pt x="48482" y="720947"/>
                    <a:pt x="49149" y="721138"/>
                    <a:pt x="50006" y="721233"/>
                  </a:cubicBezTo>
                  <a:lnTo>
                    <a:pt x="50292" y="721233"/>
                  </a:lnTo>
                  <a:lnTo>
                    <a:pt x="50292" y="721233"/>
                  </a:lnTo>
                  <a:lnTo>
                    <a:pt x="51721" y="721424"/>
                  </a:lnTo>
                  <a:lnTo>
                    <a:pt x="51721" y="721424"/>
                  </a:lnTo>
                  <a:lnTo>
                    <a:pt x="53149" y="721518"/>
                  </a:lnTo>
                  <a:lnTo>
                    <a:pt x="53149" y="721518"/>
                  </a:lnTo>
                  <a:lnTo>
                    <a:pt x="54578" y="721614"/>
                  </a:lnTo>
                  <a:lnTo>
                    <a:pt x="54578" y="721614"/>
                  </a:lnTo>
                  <a:lnTo>
                    <a:pt x="55054" y="721614"/>
                  </a:lnTo>
                  <a:cubicBezTo>
                    <a:pt x="56197" y="721614"/>
                    <a:pt x="57055" y="721709"/>
                    <a:pt x="58198" y="721709"/>
                  </a:cubicBezTo>
                  <a:lnTo>
                    <a:pt x="77629" y="721709"/>
                  </a:lnTo>
                  <a:lnTo>
                    <a:pt x="84582" y="721709"/>
                  </a:lnTo>
                  <a:cubicBezTo>
                    <a:pt x="129159" y="721709"/>
                    <a:pt x="165545" y="758095"/>
                    <a:pt x="165545" y="802672"/>
                  </a:cubicBezTo>
                  <a:lnTo>
                    <a:pt x="165545" y="812483"/>
                  </a:lnTo>
                  <a:lnTo>
                    <a:pt x="165545" y="814006"/>
                  </a:lnTo>
                  <a:lnTo>
                    <a:pt x="165545" y="814006"/>
                  </a:lnTo>
                  <a:lnTo>
                    <a:pt x="165640" y="815435"/>
                  </a:lnTo>
                  <a:lnTo>
                    <a:pt x="165640" y="815435"/>
                  </a:lnTo>
                  <a:lnTo>
                    <a:pt x="165735" y="816864"/>
                  </a:lnTo>
                  <a:lnTo>
                    <a:pt x="165735" y="816864"/>
                  </a:lnTo>
                  <a:lnTo>
                    <a:pt x="165830" y="818293"/>
                  </a:lnTo>
                  <a:lnTo>
                    <a:pt x="165830" y="818293"/>
                  </a:lnTo>
                  <a:lnTo>
                    <a:pt x="166021" y="819721"/>
                  </a:lnTo>
                  <a:lnTo>
                    <a:pt x="166021" y="819721"/>
                  </a:lnTo>
                  <a:lnTo>
                    <a:pt x="166211" y="821150"/>
                  </a:lnTo>
                  <a:lnTo>
                    <a:pt x="166211" y="821150"/>
                  </a:lnTo>
                  <a:lnTo>
                    <a:pt x="166497" y="822579"/>
                  </a:lnTo>
                  <a:lnTo>
                    <a:pt x="166497" y="822579"/>
                  </a:lnTo>
                  <a:cubicBezTo>
                    <a:pt x="166592" y="823055"/>
                    <a:pt x="166688" y="823531"/>
                    <a:pt x="166783" y="824008"/>
                  </a:cubicBezTo>
                  <a:lnTo>
                    <a:pt x="166783" y="824008"/>
                  </a:lnTo>
                  <a:lnTo>
                    <a:pt x="167068" y="825437"/>
                  </a:lnTo>
                  <a:lnTo>
                    <a:pt x="167068" y="825437"/>
                  </a:lnTo>
                  <a:lnTo>
                    <a:pt x="167449" y="826865"/>
                  </a:lnTo>
                  <a:lnTo>
                    <a:pt x="167449" y="826865"/>
                  </a:lnTo>
                  <a:lnTo>
                    <a:pt x="167830" y="828199"/>
                  </a:lnTo>
                  <a:lnTo>
                    <a:pt x="167830" y="828199"/>
                  </a:lnTo>
                  <a:lnTo>
                    <a:pt x="168211" y="829532"/>
                  </a:lnTo>
                  <a:lnTo>
                    <a:pt x="168211" y="829532"/>
                  </a:lnTo>
                  <a:lnTo>
                    <a:pt x="168687" y="830866"/>
                  </a:lnTo>
                  <a:lnTo>
                    <a:pt x="168687" y="830866"/>
                  </a:lnTo>
                  <a:lnTo>
                    <a:pt x="169164" y="832199"/>
                  </a:lnTo>
                  <a:lnTo>
                    <a:pt x="169164" y="832199"/>
                  </a:lnTo>
                  <a:lnTo>
                    <a:pt x="169640" y="833533"/>
                  </a:lnTo>
                  <a:lnTo>
                    <a:pt x="169640" y="833533"/>
                  </a:lnTo>
                  <a:lnTo>
                    <a:pt x="170212" y="834866"/>
                  </a:lnTo>
                  <a:lnTo>
                    <a:pt x="170212" y="834866"/>
                  </a:lnTo>
                  <a:lnTo>
                    <a:pt x="170783" y="836105"/>
                  </a:lnTo>
                  <a:lnTo>
                    <a:pt x="170783" y="836105"/>
                  </a:lnTo>
                  <a:lnTo>
                    <a:pt x="171355" y="837343"/>
                  </a:lnTo>
                  <a:lnTo>
                    <a:pt x="171355" y="837343"/>
                  </a:lnTo>
                  <a:lnTo>
                    <a:pt x="172021" y="838581"/>
                  </a:lnTo>
                  <a:lnTo>
                    <a:pt x="172021" y="838581"/>
                  </a:lnTo>
                  <a:cubicBezTo>
                    <a:pt x="172212" y="838962"/>
                    <a:pt x="172402" y="839438"/>
                    <a:pt x="172688" y="839819"/>
                  </a:cubicBezTo>
                  <a:lnTo>
                    <a:pt x="172688" y="839819"/>
                  </a:lnTo>
                  <a:lnTo>
                    <a:pt x="173355" y="841058"/>
                  </a:lnTo>
                  <a:lnTo>
                    <a:pt x="173355" y="841058"/>
                  </a:lnTo>
                  <a:cubicBezTo>
                    <a:pt x="173545" y="841438"/>
                    <a:pt x="173831" y="841819"/>
                    <a:pt x="174021" y="842296"/>
                  </a:cubicBezTo>
                  <a:lnTo>
                    <a:pt x="174021" y="842296"/>
                  </a:lnTo>
                  <a:lnTo>
                    <a:pt x="174784" y="843439"/>
                  </a:lnTo>
                  <a:lnTo>
                    <a:pt x="174784" y="843439"/>
                  </a:lnTo>
                  <a:lnTo>
                    <a:pt x="175546" y="844582"/>
                  </a:lnTo>
                  <a:lnTo>
                    <a:pt x="175546" y="844582"/>
                  </a:lnTo>
                  <a:lnTo>
                    <a:pt x="176308" y="845725"/>
                  </a:lnTo>
                  <a:lnTo>
                    <a:pt x="176308" y="845725"/>
                  </a:lnTo>
                  <a:lnTo>
                    <a:pt x="177165" y="846868"/>
                  </a:lnTo>
                  <a:lnTo>
                    <a:pt x="177165" y="846868"/>
                  </a:lnTo>
                  <a:lnTo>
                    <a:pt x="178022" y="848011"/>
                  </a:lnTo>
                  <a:lnTo>
                    <a:pt x="178022" y="848011"/>
                  </a:lnTo>
                  <a:cubicBezTo>
                    <a:pt x="178308" y="848392"/>
                    <a:pt x="178594" y="848773"/>
                    <a:pt x="178879" y="849058"/>
                  </a:cubicBezTo>
                  <a:lnTo>
                    <a:pt x="178879" y="849058"/>
                  </a:lnTo>
                  <a:lnTo>
                    <a:pt x="179737" y="850106"/>
                  </a:lnTo>
                  <a:lnTo>
                    <a:pt x="179737" y="850106"/>
                  </a:lnTo>
                  <a:lnTo>
                    <a:pt x="180689" y="851154"/>
                  </a:lnTo>
                  <a:lnTo>
                    <a:pt x="180689" y="851154"/>
                  </a:lnTo>
                  <a:lnTo>
                    <a:pt x="181642" y="852202"/>
                  </a:lnTo>
                  <a:lnTo>
                    <a:pt x="181642" y="852202"/>
                  </a:lnTo>
                  <a:lnTo>
                    <a:pt x="182594" y="853154"/>
                  </a:lnTo>
                  <a:lnTo>
                    <a:pt x="182594" y="853154"/>
                  </a:lnTo>
                  <a:lnTo>
                    <a:pt x="183546" y="854107"/>
                  </a:lnTo>
                  <a:lnTo>
                    <a:pt x="183546" y="854107"/>
                  </a:lnTo>
                  <a:lnTo>
                    <a:pt x="184595" y="855059"/>
                  </a:lnTo>
                  <a:lnTo>
                    <a:pt x="184595" y="855059"/>
                  </a:lnTo>
                  <a:lnTo>
                    <a:pt x="185642" y="856011"/>
                  </a:lnTo>
                  <a:lnTo>
                    <a:pt x="185642" y="856011"/>
                  </a:lnTo>
                  <a:lnTo>
                    <a:pt x="186690" y="856869"/>
                  </a:lnTo>
                  <a:lnTo>
                    <a:pt x="186690" y="856869"/>
                  </a:lnTo>
                  <a:cubicBezTo>
                    <a:pt x="187071" y="857155"/>
                    <a:pt x="187452" y="857440"/>
                    <a:pt x="187737" y="857726"/>
                  </a:cubicBezTo>
                  <a:lnTo>
                    <a:pt x="187737" y="857726"/>
                  </a:lnTo>
                  <a:cubicBezTo>
                    <a:pt x="188119" y="858012"/>
                    <a:pt x="188500" y="858298"/>
                    <a:pt x="188786" y="858583"/>
                  </a:cubicBezTo>
                  <a:lnTo>
                    <a:pt x="188786" y="858583"/>
                  </a:lnTo>
                  <a:lnTo>
                    <a:pt x="189929" y="859441"/>
                  </a:lnTo>
                  <a:lnTo>
                    <a:pt x="189929" y="859441"/>
                  </a:lnTo>
                  <a:lnTo>
                    <a:pt x="191071" y="860202"/>
                  </a:lnTo>
                  <a:lnTo>
                    <a:pt x="191071" y="860202"/>
                  </a:lnTo>
                  <a:lnTo>
                    <a:pt x="192214" y="860965"/>
                  </a:lnTo>
                  <a:lnTo>
                    <a:pt x="192214" y="860965"/>
                  </a:lnTo>
                  <a:lnTo>
                    <a:pt x="193357" y="861727"/>
                  </a:lnTo>
                  <a:lnTo>
                    <a:pt x="193357" y="861727"/>
                  </a:lnTo>
                  <a:lnTo>
                    <a:pt x="194596" y="862394"/>
                  </a:lnTo>
                  <a:lnTo>
                    <a:pt x="194596" y="862394"/>
                  </a:lnTo>
                  <a:lnTo>
                    <a:pt x="195834" y="863060"/>
                  </a:lnTo>
                  <a:lnTo>
                    <a:pt x="195834" y="863060"/>
                  </a:lnTo>
                  <a:lnTo>
                    <a:pt x="197072" y="863727"/>
                  </a:lnTo>
                  <a:lnTo>
                    <a:pt x="197072" y="863727"/>
                  </a:lnTo>
                  <a:lnTo>
                    <a:pt x="198311" y="864393"/>
                  </a:lnTo>
                  <a:lnTo>
                    <a:pt x="198311" y="864393"/>
                  </a:lnTo>
                  <a:lnTo>
                    <a:pt x="199549" y="864965"/>
                  </a:lnTo>
                  <a:lnTo>
                    <a:pt x="199549" y="864965"/>
                  </a:lnTo>
                  <a:cubicBezTo>
                    <a:pt x="199930" y="865156"/>
                    <a:pt x="200406" y="865346"/>
                    <a:pt x="200787" y="865536"/>
                  </a:cubicBezTo>
                  <a:lnTo>
                    <a:pt x="200787" y="865536"/>
                  </a:lnTo>
                  <a:lnTo>
                    <a:pt x="202120" y="866109"/>
                  </a:lnTo>
                  <a:lnTo>
                    <a:pt x="202120" y="866109"/>
                  </a:lnTo>
                  <a:lnTo>
                    <a:pt x="203454" y="866585"/>
                  </a:lnTo>
                  <a:lnTo>
                    <a:pt x="203454" y="866585"/>
                  </a:lnTo>
                  <a:lnTo>
                    <a:pt x="204788" y="867061"/>
                  </a:lnTo>
                  <a:lnTo>
                    <a:pt x="204788" y="867061"/>
                  </a:lnTo>
                  <a:lnTo>
                    <a:pt x="206121" y="867537"/>
                  </a:lnTo>
                  <a:lnTo>
                    <a:pt x="206121" y="867537"/>
                  </a:lnTo>
                  <a:lnTo>
                    <a:pt x="207454" y="867918"/>
                  </a:lnTo>
                  <a:lnTo>
                    <a:pt x="207454" y="867918"/>
                  </a:lnTo>
                  <a:lnTo>
                    <a:pt x="208788" y="868299"/>
                  </a:lnTo>
                  <a:lnTo>
                    <a:pt x="208788" y="868299"/>
                  </a:lnTo>
                  <a:lnTo>
                    <a:pt x="210121" y="868680"/>
                  </a:lnTo>
                  <a:lnTo>
                    <a:pt x="210121" y="868680"/>
                  </a:lnTo>
                  <a:lnTo>
                    <a:pt x="211550" y="868966"/>
                  </a:lnTo>
                  <a:lnTo>
                    <a:pt x="211550" y="868966"/>
                  </a:lnTo>
                  <a:cubicBezTo>
                    <a:pt x="212027" y="869061"/>
                    <a:pt x="212503" y="869156"/>
                    <a:pt x="212979" y="869251"/>
                  </a:cubicBezTo>
                  <a:lnTo>
                    <a:pt x="212979" y="869251"/>
                  </a:lnTo>
                  <a:lnTo>
                    <a:pt x="214408" y="869537"/>
                  </a:lnTo>
                  <a:lnTo>
                    <a:pt x="214408" y="869537"/>
                  </a:lnTo>
                  <a:lnTo>
                    <a:pt x="215836" y="869727"/>
                  </a:lnTo>
                  <a:lnTo>
                    <a:pt x="215836" y="869727"/>
                  </a:lnTo>
                  <a:lnTo>
                    <a:pt x="217265" y="869918"/>
                  </a:lnTo>
                  <a:lnTo>
                    <a:pt x="217265" y="869918"/>
                  </a:lnTo>
                  <a:lnTo>
                    <a:pt x="218694" y="870013"/>
                  </a:lnTo>
                  <a:lnTo>
                    <a:pt x="218694" y="870013"/>
                  </a:lnTo>
                  <a:lnTo>
                    <a:pt x="220123" y="870109"/>
                  </a:lnTo>
                  <a:lnTo>
                    <a:pt x="220123" y="870109"/>
                  </a:lnTo>
                  <a:lnTo>
                    <a:pt x="220599" y="870109"/>
                  </a:lnTo>
                  <a:cubicBezTo>
                    <a:pt x="221646" y="870109"/>
                    <a:pt x="222599" y="870204"/>
                    <a:pt x="223742" y="870204"/>
                  </a:cubicBezTo>
                  <a:lnTo>
                    <a:pt x="236505" y="870204"/>
                  </a:lnTo>
                  <a:lnTo>
                    <a:pt x="251270" y="870204"/>
                  </a:lnTo>
                  <a:cubicBezTo>
                    <a:pt x="295846" y="870204"/>
                    <a:pt x="332232" y="906590"/>
                    <a:pt x="332232" y="951167"/>
                  </a:cubicBezTo>
                  <a:lnTo>
                    <a:pt x="332232" y="1014508"/>
                  </a:lnTo>
                  <a:lnTo>
                    <a:pt x="332232" y="1109472"/>
                  </a:lnTo>
                  <a:lnTo>
                    <a:pt x="332232" y="1112615"/>
                  </a:lnTo>
                  <a:cubicBezTo>
                    <a:pt x="332232" y="1144238"/>
                    <a:pt x="358140" y="1170242"/>
                    <a:pt x="389858" y="1170242"/>
                  </a:cubicBezTo>
                  <a:lnTo>
                    <a:pt x="564737" y="1170242"/>
                  </a:lnTo>
                  <a:cubicBezTo>
                    <a:pt x="596455" y="1170242"/>
                    <a:pt x="622363" y="1144333"/>
                    <a:pt x="622363" y="1112615"/>
                  </a:cubicBezTo>
                  <a:lnTo>
                    <a:pt x="622363" y="1104519"/>
                  </a:lnTo>
                  <a:lnTo>
                    <a:pt x="624364" y="600646"/>
                  </a:lnTo>
                  <a:cubicBezTo>
                    <a:pt x="623983" y="579501"/>
                    <a:pt x="613696" y="559403"/>
                    <a:pt x="572928" y="559403"/>
                  </a:cubicBezTo>
                  <a:lnTo>
                    <a:pt x="529494" y="559403"/>
                  </a:lnTo>
                  <a:cubicBezTo>
                    <a:pt x="497777" y="559403"/>
                    <a:pt x="471868" y="533495"/>
                    <a:pt x="471868" y="501777"/>
                  </a:cubicBezTo>
                  <a:lnTo>
                    <a:pt x="471868" y="481774"/>
                  </a:lnTo>
                  <a:cubicBezTo>
                    <a:pt x="471868" y="450056"/>
                    <a:pt x="497777" y="424148"/>
                    <a:pt x="529494" y="424148"/>
                  </a:cubicBezTo>
                  <a:cubicBezTo>
                    <a:pt x="649034" y="424148"/>
                    <a:pt x="767810" y="423100"/>
                    <a:pt x="888302" y="423100"/>
                  </a:cubicBezTo>
                  <a:cubicBezTo>
                    <a:pt x="920019" y="423100"/>
                    <a:pt x="945928" y="397192"/>
                    <a:pt x="945928" y="365474"/>
                  </a:cubicBezTo>
                  <a:lnTo>
                    <a:pt x="945928" y="208312"/>
                  </a:lnTo>
                  <a:cubicBezTo>
                    <a:pt x="945928" y="205359"/>
                    <a:pt x="945928" y="202501"/>
                    <a:pt x="945452" y="202025"/>
                  </a:cubicBezTo>
                  <a:lnTo>
                    <a:pt x="945452" y="0"/>
                  </a:lnTo>
                  <a:lnTo>
                    <a:pt x="857726" y="0"/>
                  </a:lnTo>
                  <a:cubicBezTo>
                    <a:pt x="831818" y="0"/>
                    <a:pt x="809720" y="17431"/>
                    <a:pt x="802577" y="41053"/>
                  </a:cubicBezTo>
                  <a:lnTo>
                    <a:pt x="802577" y="83058"/>
                  </a:lnTo>
                  <a:cubicBezTo>
                    <a:pt x="802577" y="114681"/>
                    <a:pt x="776668" y="140684"/>
                    <a:pt x="744950" y="140684"/>
                  </a:cubicBezTo>
                  <a:lnTo>
                    <a:pt x="635508" y="140684"/>
                  </a:lnTo>
                  <a:lnTo>
                    <a:pt x="635508" y="230505"/>
                  </a:lnTo>
                  <a:cubicBezTo>
                    <a:pt x="635508" y="262128"/>
                    <a:pt x="609600" y="288131"/>
                    <a:pt x="577882" y="288131"/>
                  </a:cubicBezTo>
                  <a:lnTo>
                    <a:pt x="168402" y="288131"/>
                  </a:lnTo>
                  <a:close/>
                  <a:moveTo>
                    <a:pt x="165640" y="812483"/>
                  </a:moveTo>
                  <a:lnTo>
                    <a:pt x="165640" y="812483"/>
                  </a:lnTo>
                  <a:lnTo>
                    <a:pt x="165640" y="812483"/>
                  </a:lnTo>
                  <a:lnTo>
                    <a:pt x="165640" y="812483"/>
                  </a:lnTo>
                  <a:close/>
                  <a:moveTo>
                    <a:pt x="0" y="664083"/>
                  </a:moveTo>
                  <a:lnTo>
                    <a:pt x="0" y="664083"/>
                  </a:lnTo>
                  <a:lnTo>
                    <a:pt x="0" y="664083"/>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0" name="Freeform: Shape 119">
              <a:extLst>
                <a:ext uri="{FF2B5EF4-FFF2-40B4-BE49-F238E27FC236}">
                  <a16:creationId xmlns:a16="http://schemas.microsoft.com/office/drawing/2014/main" id="{22FCF579-D6C2-4B89-B667-A6F686154050}"/>
                </a:ext>
              </a:extLst>
            </p:cNvPr>
            <p:cNvSpPr/>
            <p:nvPr/>
          </p:nvSpPr>
          <p:spPr>
            <a:xfrm>
              <a:off x="5763689" y="4552457"/>
              <a:ext cx="678846" cy="1020508"/>
            </a:xfrm>
            <a:custGeom>
              <a:avLst/>
              <a:gdLst>
                <a:gd name="connsiteX0" fmla="*/ 374332 w 678846"/>
                <a:gd name="connsiteY0" fmla="*/ 1020509 h 1020508"/>
                <a:gd name="connsiteX1" fmla="*/ 678847 w 678846"/>
                <a:gd name="connsiteY1" fmla="*/ 1020509 h 1020508"/>
                <a:gd name="connsiteX2" fmla="*/ 678847 w 678846"/>
                <a:gd name="connsiteY2" fmla="*/ 0 h 1020508"/>
                <a:gd name="connsiteX3" fmla="*/ 544925 w 678846"/>
                <a:gd name="connsiteY3" fmla="*/ 0 h 1020508"/>
                <a:gd name="connsiteX4" fmla="*/ 474916 w 678846"/>
                <a:gd name="connsiteY4" fmla="*/ 70009 h 1020508"/>
                <a:gd name="connsiteX5" fmla="*/ 474916 w 678846"/>
                <a:gd name="connsiteY5" fmla="*/ 153258 h 1020508"/>
                <a:gd name="connsiteX6" fmla="*/ 234410 w 678846"/>
                <a:gd name="connsiteY6" fmla="*/ 153258 h 1020508"/>
                <a:gd name="connsiteX7" fmla="*/ 164402 w 678846"/>
                <a:gd name="connsiteY7" fmla="*/ 223266 h 1020508"/>
                <a:gd name="connsiteX8" fmla="*/ 164402 w 678846"/>
                <a:gd name="connsiteY8" fmla="*/ 284893 h 1020508"/>
                <a:gd name="connsiteX9" fmla="*/ 70009 w 678846"/>
                <a:gd name="connsiteY9" fmla="*/ 284893 h 1020508"/>
                <a:gd name="connsiteX10" fmla="*/ 0 w 678846"/>
                <a:gd name="connsiteY10" fmla="*/ 354902 h 1020508"/>
                <a:gd name="connsiteX11" fmla="*/ 0 w 678846"/>
                <a:gd name="connsiteY11" fmla="*/ 662845 h 1020508"/>
                <a:gd name="connsiteX12" fmla="*/ 70009 w 678846"/>
                <a:gd name="connsiteY12" fmla="*/ 732854 h 1020508"/>
                <a:gd name="connsiteX13" fmla="*/ 122682 w 678846"/>
                <a:gd name="connsiteY13" fmla="*/ 732854 h 1020508"/>
                <a:gd name="connsiteX14" fmla="*/ 164402 w 678846"/>
                <a:gd name="connsiteY14" fmla="*/ 777145 h 1020508"/>
                <a:gd name="connsiteX15" fmla="*/ 164402 w 678846"/>
                <a:gd name="connsiteY15" fmla="*/ 806292 h 1020508"/>
                <a:gd name="connsiteX16" fmla="*/ 234410 w 678846"/>
                <a:gd name="connsiteY16" fmla="*/ 876300 h 1020508"/>
                <a:gd name="connsiteX17" fmla="*/ 316706 w 678846"/>
                <a:gd name="connsiteY17" fmla="*/ 876300 h 1020508"/>
                <a:gd name="connsiteX18" fmla="*/ 316706 w 678846"/>
                <a:gd name="connsiteY18" fmla="*/ 962692 h 1020508"/>
                <a:gd name="connsiteX19" fmla="*/ 374332 w 678846"/>
                <a:gd name="connsiteY19" fmla="*/ 1020509 h 102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8846" h="1020508">
                  <a:moveTo>
                    <a:pt x="374332" y="1020509"/>
                  </a:moveTo>
                  <a:lnTo>
                    <a:pt x="678847" y="1020509"/>
                  </a:lnTo>
                  <a:lnTo>
                    <a:pt x="678847" y="0"/>
                  </a:lnTo>
                  <a:lnTo>
                    <a:pt x="544925" y="0"/>
                  </a:lnTo>
                  <a:cubicBezTo>
                    <a:pt x="506444" y="0"/>
                    <a:pt x="474916" y="31528"/>
                    <a:pt x="474916" y="70009"/>
                  </a:cubicBezTo>
                  <a:lnTo>
                    <a:pt x="474916" y="153258"/>
                  </a:lnTo>
                  <a:lnTo>
                    <a:pt x="234410" y="153258"/>
                  </a:lnTo>
                  <a:cubicBezTo>
                    <a:pt x="195929" y="153258"/>
                    <a:pt x="164402" y="184785"/>
                    <a:pt x="164402" y="223266"/>
                  </a:cubicBezTo>
                  <a:lnTo>
                    <a:pt x="164402" y="284893"/>
                  </a:lnTo>
                  <a:lnTo>
                    <a:pt x="70009" y="284893"/>
                  </a:lnTo>
                  <a:cubicBezTo>
                    <a:pt x="31528" y="284893"/>
                    <a:pt x="0" y="316421"/>
                    <a:pt x="0" y="354902"/>
                  </a:cubicBezTo>
                  <a:lnTo>
                    <a:pt x="0" y="662845"/>
                  </a:lnTo>
                  <a:cubicBezTo>
                    <a:pt x="0" y="701326"/>
                    <a:pt x="31528" y="732854"/>
                    <a:pt x="70009" y="732854"/>
                  </a:cubicBezTo>
                  <a:lnTo>
                    <a:pt x="122682" y="732854"/>
                  </a:lnTo>
                  <a:cubicBezTo>
                    <a:pt x="149066" y="734854"/>
                    <a:pt x="165545" y="754475"/>
                    <a:pt x="164402" y="777145"/>
                  </a:cubicBezTo>
                  <a:lnTo>
                    <a:pt x="164402" y="806292"/>
                  </a:lnTo>
                  <a:cubicBezTo>
                    <a:pt x="164402" y="844772"/>
                    <a:pt x="195929" y="876300"/>
                    <a:pt x="234410" y="876300"/>
                  </a:cubicBezTo>
                  <a:lnTo>
                    <a:pt x="316706" y="876300"/>
                  </a:lnTo>
                  <a:lnTo>
                    <a:pt x="316706" y="962692"/>
                  </a:lnTo>
                  <a:cubicBezTo>
                    <a:pt x="316706" y="994600"/>
                    <a:pt x="342615" y="1020509"/>
                    <a:pt x="374332" y="1020509"/>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1" name="Freeform: Shape 120">
              <a:extLst>
                <a:ext uri="{FF2B5EF4-FFF2-40B4-BE49-F238E27FC236}">
                  <a16:creationId xmlns:a16="http://schemas.microsoft.com/office/drawing/2014/main" id="{1B5151B4-4356-44BA-84DE-1C04644E6D16}"/>
                </a:ext>
              </a:extLst>
            </p:cNvPr>
            <p:cNvSpPr/>
            <p:nvPr/>
          </p:nvSpPr>
          <p:spPr>
            <a:xfrm>
              <a:off x="5282867" y="4139834"/>
              <a:ext cx="864774" cy="563117"/>
            </a:xfrm>
            <a:custGeom>
              <a:avLst/>
              <a:gdLst>
                <a:gd name="connsiteX0" fmla="*/ 0 w 864774"/>
                <a:gd name="connsiteY0" fmla="*/ 208979 h 563117"/>
                <a:gd name="connsiteX1" fmla="*/ 0 w 864774"/>
                <a:gd name="connsiteY1" fmla="*/ 563118 h 563117"/>
                <a:gd name="connsiteX2" fmla="*/ 101251 w 864774"/>
                <a:gd name="connsiteY2" fmla="*/ 563118 h 563117"/>
                <a:gd name="connsiteX3" fmla="*/ 158877 w 864774"/>
                <a:gd name="connsiteY3" fmla="*/ 505492 h 563117"/>
                <a:gd name="connsiteX4" fmla="*/ 158877 w 864774"/>
                <a:gd name="connsiteY4" fmla="*/ 415671 h 563117"/>
                <a:gd name="connsiteX5" fmla="*/ 268319 w 864774"/>
                <a:gd name="connsiteY5" fmla="*/ 415671 h 563117"/>
                <a:gd name="connsiteX6" fmla="*/ 325945 w 864774"/>
                <a:gd name="connsiteY6" fmla="*/ 358045 h 563117"/>
                <a:gd name="connsiteX7" fmla="*/ 325945 w 864774"/>
                <a:gd name="connsiteY7" fmla="*/ 321564 h 563117"/>
                <a:gd name="connsiteX8" fmla="*/ 381095 w 864774"/>
                <a:gd name="connsiteY8" fmla="*/ 280511 h 563117"/>
                <a:gd name="connsiteX9" fmla="*/ 864775 w 864774"/>
                <a:gd name="connsiteY9" fmla="*/ 280416 h 563117"/>
                <a:gd name="connsiteX10" fmla="*/ 864775 w 864774"/>
                <a:gd name="connsiteY10" fmla="*/ 278416 h 563117"/>
                <a:gd name="connsiteX11" fmla="*/ 856679 w 864774"/>
                <a:gd name="connsiteY11" fmla="*/ 278416 h 563117"/>
                <a:gd name="connsiteX12" fmla="*/ 799052 w 864774"/>
                <a:gd name="connsiteY12" fmla="*/ 220789 h 563117"/>
                <a:gd name="connsiteX13" fmla="*/ 799052 w 864774"/>
                <a:gd name="connsiteY13" fmla="*/ 1143 h 563117"/>
                <a:gd name="connsiteX14" fmla="*/ 786575 w 864774"/>
                <a:gd name="connsiteY14" fmla="*/ 0 h 563117"/>
                <a:gd name="connsiteX15" fmla="*/ 453580 w 864774"/>
                <a:gd name="connsiteY15" fmla="*/ 0 h 563117"/>
                <a:gd name="connsiteX16" fmla="*/ 404050 w 864774"/>
                <a:gd name="connsiteY16" fmla="*/ 0 h 563117"/>
                <a:gd name="connsiteX17" fmla="*/ 288703 w 864774"/>
                <a:gd name="connsiteY17" fmla="*/ 0 h 563117"/>
                <a:gd name="connsiteX18" fmla="*/ 218884 w 864774"/>
                <a:gd name="connsiteY18" fmla="*/ 64389 h 563117"/>
                <a:gd name="connsiteX19" fmla="*/ 138113 w 864774"/>
                <a:gd name="connsiteY19" fmla="*/ 138874 h 563117"/>
                <a:gd name="connsiteX20" fmla="*/ 69913 w 864774"/>
                <a:gd name="connsiteY20" fmla="*/ 138874 h 563117"/>
                <a:gd name="connsiteX21" fmla="*/ 0 w 864774"/>
                <a:gd name="connsiteY21" fmla="*/ 208979 h 56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64774" h="563117">
                  <a:moveTo>
                    <a:pt x="0" y="208979"/>
                  </a:moveTo>
                  <a:lnTo>
                    <a:pt x="0" y="563118"/>
                  </a:lnTo>
                  <a:lnTo>
                    <a:pt x="101251" y="563118"/>
                  </a:lnTo>
                  <a:cubicBezTo>
                    <a:pt x="132969" y="563118"/>
                    <a:pt x="158877" y="537210"/>
                    <a:pt x="158877" y="505492"/>
                  </a:cubicBezTo>
                  <a:lnTo>
                    <a:pt x="158877" y="415671"/>
                  </a:lnTo>
                  <a:lnTo>
                    <a:pt x="268319" y="415671"/>
                  </a:lnTo>
                  <a:cubicBezTo>
                    <a:pt x="300038" y="415671"/>
                    <a:pt x="325945" y="389763"/>
                    <a:pt x="325945" y="358045"/>
                  </a:cubicBezTo>
                  <a:lnTo>
                    <a:pt x="325945" y="321564"/>
                  </a:lnTo>
                  <a:cubicBezTo>
                    <a:pt x="333089" y="297847"/>
                    <a:pt x="355187" y="280511"/>
                    <a:pt x="381095" y="280511"/>
                  </a:cubicBezTo>
                  <a:cubicBezTo>
                    <a:pt x="546449" y="280511"/>
                    <a:pt x="390430" y="280416"/>
                    <a:pt x="864775" y="280416"/>
                  </a:cubicBezTo>
                  <a:lnTo>
                    <a:pt x="864775" y="278416"/>
                  </a:lnTo>
                  <a:lnTo>
                    <a:pt x="856679" y="278416"/>
                  </a:lnTo>
                  <a:cubicBezTo>
                    <a:pt x="825055" y="278416"/>
                    <a:pt x="799052" y="252508"/>
                    <a:pt x="799052" y="220789"/>
                  </a:cubicBezTo>
                  <a:lnTo>
                    <a:pt x="799052" y="1143"/>
                  </a:lnTo>
                  <a:cubicBezTo>
                    <a:pt x="795052" y="381"/>
                    <a:pt x="790860" y="0"/>
                    <a:pt x="786575" y="0"/>
                  </a:cubicBezTo>
                  <a:lnTo>
                    <a:pt x="453580" y="0"/>
                  </a:lnTo>
                  <a:lnTo>
                    <a:pt x="404050" y="0"/>
                  </a:lnTo>
                  <a:lnTo>
                    <a:pt x="288703" y="0"/>
                  </a:lnTo>
                  <a:cubicBezTo>
                    <a:pt x="252126" y="0"/>
                    <a:pt x="221742" y="28480"/>
                    <a:pt x="218884" y="64389"/>
                  </a:cubicBezTo>
                  <a:cubicBezTo>
                    <a:pt x="215551" y="106585"/>
                    <a:pt x="180499" y="138874"/>
                    <a:pt x="138113" y="138874"/>
                  </a:cubicBezTo>
                  <a:lnTo>
                    <a:pt x="69913" y="138874"/>
                  </a:lnTo>
                  <a:cubicBezTo>
                    <a:pt x="31528" y="138970"/>
                    <a:pt x="0" y="170497"/>
                    <a:pt x="0" y="208979"/>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2" name="Freeform: Shape 121">
              <a:extLst>
                <a:ext uri="{FF2B5EF4-FFF2-40B4-BE49-F238E27FC236}">
                  <a16:creationId xmlns:a16="http://schemas.microsoft.com/office/drawing/2014/main" id="{2196E3EC-3083-4807-880D-1039E101BB0A}"/>
                </a:ext>
              </a:extLst>
            </p:cNvPr>
            <p:cNvSpPr/>
            <p:nvPr/>
          </p:nvSpPr>
          <p:spPr>
            <a:xfrm>
              <a:off x="4017848" y="3391550"/>
              <a:ext cx="1149861" cy="437387"/>
            </a:xfrm>
            <a:custGeom>
              <a:avLst/>
              <a:gdLst>
                <a:gd name="connsiteX0" fmla="*/ 16292 w 1149861"/>
                <a:gd name="connsiteY0" fmla="*/ 437388 h 437387"/>
                <a:gd name="connsiteX1" fmla="*/ 927834 w 1149861"/>
                <a:gd name="connsiteY1" fmla="*/ 437388 h 437387"/>
                <a:gd name="connsiteX2" fmla="*/ 985460 w 1149861"/>
                <a:gd name="connsiteY2" fmla="*/ 379762 h 437387"/>
                <a:gd name="connsiteX3" fmla="*/ 985460 w 1149861"/>
                <a:gd name="connsiteY3" fmla="*/ 216217 h 437387"/>
                <a:gd name="connsiteX4" fmla="*/ 1066423 w 1149861"/>
                <a:gd name="connsiteY4" fmla="*/ 135255 h 437387"/>
                <a:gd name="connsiteX5" fmla="*/ 1092236 w 1149861"/>
                <a:gd name="connsiteY5" fmla="*/ 135255 h 437387"/>
                <a:gd name="connsiteX6" fmla="*/ 1149862 w 1149861"/>
                <a:gd name="connsiteY6" fmla="*/ 77629 h 437387"/>
                <a:gd name="connsiteX7" fmla="*/ 1149862 w 1149861"/>
                <a:gd name="connsiteY7" fmla="*/ 57626 h 437387"/>
                <a:gd name="connsiteX8" fmla="*/ 1092236 w 1149861"/>
                <a:gd name="connsiteY8" fmla="*/ 0 h 437387"/>
                <a:gd name="connsiteX9" fmla="*/ 927834 w 1149861"/>
                <a:gd name="connsiteY9" fmla="*/ 0 h 437387"/>
                <a:gd name="connsiteX10" fmla="*/ 698662 w 1149861"/>
                <a:gd name="connsiteY10" fmla="*/ 0 h 437387"/>
                <a:gd name="connsiteX11" fmla="*/ 641322 w 1149861"/>
                <a:gd name="connsiteY11" fmla="*/ 71056 h 437387"/>
                <a:gd name="connsiteX12" fmla="*/ 571504 w 1149861"/>
                <a:gd name="connsiteY12" fmla="*/ 135446 h 437387"/>
                <a:gd name="connsiteX13" fmla="*/ 456156 w 1149861"/>
                <a:gd name="connsiteY13" fmla="*/ 135446 h 437387"/>
                <a:gd name="connsiteX14" fmla="*/ 406626 w 1149861"/>
                <a:gd name="connsiteY14" fmla="*/ 135446 h 437387"/>
                <a:gd name="connsiteX15" fmla="*/ 165262 w 1149861"/>
                <a:gd name="connsiteY15" fmla="*/ 135446 h 437387"/>
                <a:gd name="connsiteX16" fmla="*/ 165262 w 1149861"/>
                <a:gd name="connsiteY16" fmla="*/ 232696 h 437387"/>
                <a:gd name="connsiteX17" fmla="*/ 107636 w 1149861"/>
                <a:gd name="connsiteY17" fmla="*/ 290322 h 437387"/>
                <a:gd name="connsiteX18" fmla="*/ 72775 w 1149861"/>
                <a:gd name="connsiteY18" fmla="*/ 290322 h 437387"/>
                <a:gd name="connsiteX19" fmla="*/ 99 w 1149861"/>
                <a:gd name="connsiteY19" fmla="*/ 366998 h 437387"/>
                <a:gd name="connsiteX20" fmla="*/ 99 w 1149861"/>
                <a:gd name="connsiteY20" fmla="*/ 435007 h 437387"/>
                <a:gd name="connsiteX21" fmla="*/ 16292 w 1149861"/>
                <a:gd name="connsiteY21" fmla="*/ 437388 h 43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49861" h="437387">
                  <a:moveTo>
                    <a:pt x="16292" y="437388"/>
                  </a:moveTo>
                  <a:lnTo>
                    <a:pt x="927834" y="437388"/>
                  </a:lnTo>
                  <a:cubicBezTo>
                    <a:pt x="959552" y="437388"/>
                    <a:pt x="985460" y="411480"/>
                    <a:pt x="985460" y="379762"/>
                  </a:cubicBezTo>
                  <a:lnTo>
                    <a:pt x="985460" y="216217"/>
                  </a:lnTo>
                  <a:cubicBezTo>
                    <a:pt x="985460" y="171640"/>
                    <a:pt x="1021846" y="135255"/>
                    <a:pt x="1066423" y="135255"/>
                  </a:cubicBezTo>
                  <a:lnTo>
                    <a:pt x="1092236" y="135255"/>
                  </a:lnTo>
                  <a:cubicBezTo>
                    <a:pt x="1123954" y="135255"/>
                    <a:pt x="1149862" y="109347"/>
                    <a:pt x="1149862" y="77629"/>
                  </a:cubicBezTo>
                  <a:lnTo>
                    <a:pt x="1149862" y="57626"/>
                  </a:lnTo>
                  <a:cubicBezTo>
                    <a:pt x="1149862" y="25908"/>
                    <a:pt x="1123954" y="0"/>
                    <a:pt x="1092236" y="0"/>
                  </a:cubicBezTo>
                  <a:lnTo>
                    <a:pt x="927834" y="0"/>
                  </a:lnTo>
                  <a:lnTo>
                    <a:pt x="698662" y="0"/>
                  </a:lnTo>
                  <a:cubicBezTo>
                    <a:pt x="667420" y="9334"/>
                    <a:pt x="644084" y="36957"/>
                    <a:pt x="641322" y="71056"/>
                  </a:cubicBezTo>
                  <a:cubicBezTo>
                    <a:pt x="638465" y="106966"/>
                    <a:pt x="608175" y="135446"/>
                    <a:pt x="571504" y="135446"/>
                  </a:cubicBezTo>
                  <a:lnTo>
                    <a:pt x="456156" y="135446"/>
                  </a:lnTo>
                  <a:lnTo>
                    <a:pt x="406626" y="135446"/>
                  </a:lnTo>
                  <a:lnTo>
                    <a:pt x="165262" y="135446"/>
                  </a:lnTo>
                  <a:lnTo>
                    <a:pt x="165262" y="232696"/>
                  </a:lnTo>
                  <a:cubicBezTo>
                    <a:pt x="165262" y="264414"/>
                    <a:pt x="139354" y="290322"/>
                    <a:pt x="107636" y="290322"/>
                  </a:cubicBezTo>
                  <a:lnTo>
                    <a:pt x="72775" y="290322"/>
                  </a:lnTo>
                  <a:cubicBezTo>
                    <a:pt x="16482" y="290322"/>
                    <a:pt x="-1520" y="345376"/>
                    <a:pt x="99" y="366998"/>
                  </a:cubicBezTo>
                  <a:lnTo>
                    <a:pt x="99" y="435007"/>
                  </a:lnTo>
                  <a:cubicBezTo>
                    <a:pt x="5338" y="436626"/>
                    <a:pt x="10672" y="437388"/>
                    <a:pt x="16292" y="437388"/>
                  </a:cubicBez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3" name="Freeform: Shape 122">
              <a:extLst>
                <a:ext uri="{FF2B5EF4-FFF2-40B4-BE49-F238E27FC236}">
                  <a16:creationId xmlns:a16="http://schemas.microsoft.com/office/drawing/2014/main" id="{C6862D5D-B4FD-494B-8DB6-CCE1245FA70B}"/>
                </a:ext>
              </a:extLst>
            </p:cNvPr>
            <p:cNvSpPr/>
            <p:nvPr/>
          </p:nvSpPr>
          <p:spPr>
            <a:xfrm>
              <a:off x="4975781" y="4445015"/>
              <a:ext cx="307848" cy="259556"/>
            </a:xfrm>
            <a:custGeom>
              <a:avLst/>
              <a:gdLst>
                <a:gd name="connsiteX0" fmla="*/ 115157 w 307848"/>
                <a:gd name="connsiteY0" fmla="*/ 0 h 259556"/>
                <a:gd name="connsiteX1" fmla="*/ 0 w 307848"/>
                <a:gd name="connsiteY1" fmla="*/ 114300 h 259556"/>
                <a:gd name="connsiteX2" fmla="*/ 0 w 307848"/>
                <a:gd name="connsiteY2" fmla="*/ 259556 h 259556"/>
                <a:gd name="connsiteX3" fmla="*/ 115157 w 307848"/>
                <a:gd name="connsiteY3" fmla="*/ 259556 h 259556"/>
                <a:gd name="connsiteX4" fmla="*/ 154305 w 307848"/>
                <a:gd name="connsiteY4" fmla="*/ 259556 h 259556"/>
                <a:gd name="connsiteX5" fmla="*/ 307848 w 307848"/>
                <a:gd name="connsiteY5" fmla="*/ 259556 h 259556"/>
                <a:gd name="connsiteX6" fmla="*/ 307848 w 307848"/>
                <a:gd name="connsiteY6" fmla="*/ 0 h 259556"/>
                <a:gd name="connsiteX7" fmla="*/ 115157 w 307848"/>
                <a:gd name="connsiteY7" fmla="*/ 0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848" h="259556">
                  <a:moveTo>
                    <a:pt x="115157" y="0"/>
                  </a:moveTo>
                  <a:cubicBezTo>
                    <a:pt x="51816" y="0"/>
                    <a:pt x="0" y="51435"/>
                    <a:pt x="0" y="114300"/>
                  </a:cubicBezTo>
                  <a:lnTo>
                    <a:pt x="0" y="259556"/>
                  </a:lnTo>
                  <a:lnTo>
                    <a:pt x="115157" y="259556"/>
                  </a:lnTo>
                  <a:lnTo>
                    <a:pt x="154305" y="259556"/>
                  </a:lnTo>
                  <a:lnTo>
                    <a:pt x="307848" y="259556"/>
                  </a:lnTo>
                  <a:lnTo>
                    <a:pt x="307848" y="0"/>
                  </a:lnTo>
                  <a:lnTo>
                    <a:pt x="115157"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4" name="Freeform: Shape 123">
              <a:extLst>
                <a:ext uri="{FF2B5EF4-FFF2-40B4-BE49-F238E27FC236}">
                  <a16:creationId xmlns:a16="http://schemas.microsoft.com/office/drawing/2014/main" id="{BDEF878B-2EEC-44BB-BEB4-3E3EBB217931}"/>
                </a:ext>
              </a:extLst>
            </p:cNvPr>
            <p:cNvSpPr/>
            <p:nvPr/>
          </p:nvSpPr>
          <p:spPr>
            <a:xfrm>
              <a:off x="4180063" y="3970003"/>
              <a:ext cx="470820" cy="419195"/>
            </a:xfrm>
            <a:custGeom>
              <a:avLst/>
              <a:gdLst>
                <a:gd name="connsiteX0" fmla="*/ 57626 w 470820"/>
                <a:gd name="connsiteY0" fmla="*/ 571 h 419195"/>
                <a:gd name="connsiteX1" fmla="*/ 0 w 470820"/>
                <a:gd name="connsiteY1" fmla="*/ 58198 h 419195"/>
                <a:gd name="connsiteX2" fmla="*/ 0 w 470820"/>
                <a:gd name="connsiteY2" fmla="*/ 78200 h 419195"/>
                <a:gd name="connsiteX3" fmla="*/ 57626 w 470820"/>
                <a:gd name="connsiteY3" fmla="*/ 135827 h 419195"/>
                <a:gd name="connsiteX4" fmla="*/ 72771 w 470820"/>
                <a:gd name="connsiteY4" fmla="*/ 135827 h 419195"/>
                <a:gd name="connsiteX5" fmla="*/ 155353 w 470820"/>
                <a:gd name="connsiteY5" fmla="*/ 205073 h 419195"/>
                <a:gd name="connsiteX6" fmla="*/ 157448 w 470820"/>
                <a:gd name="connsiteY6" fmla="*/ 319945 h 419195"/>
                <a:gd name="connsiteX7" fmla="*/ 158877 w 470820"/>
                <a:gd name="connsiteY7" fmla="*/ 325946 h 419195"/>
                <a:gd name="connsiteX8" fmla="*/ 158877 w 470820"/>
                <a:gd name="connsiteY8" fmla="*/ 347853 h 419195"/>
                <a:gd name="connsiteX9" fmla="*/ 230219 w 470820"/>
                <a:gd name="connsiteY9" fmla="*/ 419195 h 419195"/>
                <a:gd name="connsiteX10" fmla="*/ 293275 w 470820"/>
                <a:gd name="connsiteY10" fmla="*/ 419195 h 419195"/>
                <a:gd name="connsiteX11" fmla="*/ 293275 w 470820"/>
                <a:gd name="connsiteY11" fmla="*/ 418338 h 419195"/>
                <a:gd name="connsiteX12" fmla="*/ 382714 w 470820"/>
                <a:gd name="connsiteY12" fmla="*/ 418338 h 419195"/>
                <a:gd name="connsiteX13" fmla="*/ 470821 w 470820"/>
                <a:gd name="connsiteY13" fmla="*/ 330232 h 419195"/>
                <a:gd name="connsiteX14" fmla="*/ 470821 w 470820"/>
                <a:gd name="connsiteY14" fmla="*/ 0 h 419195"/>
                <a:gd name="connsiteX15" fmla="*/ 57626 w 470820"/>
                <a:gd name="connsiteY15" fmla="*/ 571 h 4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0820" h="419195">
                  <a:moveTo>
                    <a:pt x="57626" y="571"/>
                  </a:moveTo>
                  <a:cubicBezTo>
                    <a:pt x="25908" y="571"/>
                    <a:pt x="0" y="26479"/>
                    <a:pt x="0" y="58198"/>
                  </a:cubicBezTo>
                  <a:lnTo>
                    <a:pt x="0" y="78200"/>
                  </a:lnTo>
                  <a:cubicBezTo>
                    <a:pt x="0" y="109919"/>
                    <a:pt x="25908" y="135827"/>
                    <a:pt x="57626" y="135827"/>
                  </a:cubicBezTo>
                  <a:lnTo>
                    <a:pt x="72771" y="135827"/>
                  </a:lnTo>
                  <a:cubicBezTo>
                    <a:pt x="88011" y="136303"/>
                    <a:pt x="154114" y="133160"/>
                    <a:pt x="155353" y="205073"/>
                  </a:cubicBezTo>
                  <a:lnTo>
                    <a:pt x="157448" y="319945"/>
                  </a:lnTo>
                  <a:cubicBezTo>
                    <a:pt x="158020" y="321850"/>
                    <a:pt x="158496" y="323850"/>
                    <a:pt x="158877" y="325946"/>
                  </a:cubicBezTo>
                  <a:lnTo>
                    <a:pt x="158877" y="347853"/>
                  </a:lnTo>
                  <a:cubicBezTo>
                    <a:pt x="158877" y="387096"/>
                    <a:pt x="190976" y="419195"/>
                    <a:pt x="230219" y="419195"/>
                  </a:cubicBezTo>
                  <a:lnTo>
                    <a:pt x="293275" y="419195"/>
                  </a:lnTo>
                  <a:lnTo>
                    <a:pt x="293275" y="418338"/>
                  </a:lnTo>
                  <a:lnTo>
                    <a:pt x="382714" y="418338"/>
                  </a:lnTo>
                  <a:cubicBezTo>
                    <a:pt x="431197" y="418338"/>
                    <a:pt x="470821" y="378714"/>
                    <a:pt x="470821" y="330232"/>
                  </a:cubicBezTo>
                  <a:lnTo>
                    <a:pt x="470821" y="0"/>
                  </a:lnTo>
                  <a:lnTo>
                    <a:pt x="57626" y="571"/>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5" name="Freeform: Shape 124">
              <a:extLst>
                <a:ext uri="{FF2B5EF4-FFF2-40B4-BE49-F238E27FC236}">
                  <a16:creationId xmlns:a16="http://schemas.microsoft.com/office/drawing/2014/main" id="{015E406B-7ED7-4D8F-8453-9FB621679AD5}"/>
                </a:ext>
              </a:extLst>
            </p:cNvPr>
            <p:cNvSpPr/>
            <p:nvPr/>
          </p:nvSpPr>
          <p:spPr>
            <a:xfrm>
              <a:off x="5003118" y="3381263"/>
              <a:ext cx="1432559" cy="951547"/>
            </a:xfrm>
            <a:custGeom>
              <a:avLst/>
              <a:gdLst>
                <a:gd name="connsiteX0" fmla="*/ 1331309 w 1432559"/>
                <a:gd name="connsiteY0" fmla="*/ 122872 h 951547"/>
                <a:gd name="connsiteX1" fmla="*/ 1217009 w 1432559"/>
                <a:gd name="connsiteY1" fmla="*/ 8572 h 951547"/>
                <a:gd name="connsiteX2" fmla="*/ 1217009 w 1432559"/>
                <a:gd name="connsiteY2" fmla="*/ 0 h 951547"/>
                <a:gd name="connsiteX3" fmla="*/ 508921 w 1432559"/>
                <a:gd name="connsiteY3" fmla="*/ 0 h 951547"/>
                <a:gd name="connsiteX4" fmla="*/ 459391 w 1432559"/>
                <a:gd name="connsiteY4" fmla="*/ 0 h 951547"/>
                <a:gd name="connsiteX5" fmla="*/ 344043 w 1432559"/>
                <a:gd name="connsiteY5" fmla="*/ 0 h 951547"/>
                <a:gd name="connsiteX6" fmla="*/ 274225 w 1432559"/>
                <a:gd name="connsiteY6" fmla="*/ 64389 h 951547"/>
                <a:gd name="connsiteX7" fmla="*/ 193453 w 1432559"/>
                <a:gd name="connsiteY7" fmla="*/ 138875 h 951547"/>
                <a:gd name="connsiteX8" fmla="*/ 70009 w 1432559"/>
                <a:gd name="connsiteY8" fmla="*/ 138875 h 951547"/>
                <a:gd name="connsiteX9" fmla="*/ 0 w 1432559"/>
                <a:gd name="connsiteY9" fmla="*/ 208883 h 951547"/>
                <a:gd name="connsiteX10" fmla="*/ 0 w 1432559"/>
                <a:gd name="connsiteY10" fmla="*/ 447008 h 951547"/>
                <a:gd name="connsiteX11" fmla="*/ 222980 w 1432559"/>
                <a:gd name="connsiteY11" fmla="*/ 447008 h 951547"/>
                <a:gd name="connsiteX12" fmla="*/ 281749 w 1432559"/>
                <a:gd name="connsiteY12" fmla="*/ 505778 h 951547"/>
                <a:gd name="connsiteX13" fmla="*/ 281749 w 1432559"/>
                <a:gd name="connsiteY13" fmla="*/ 542258 h 951547"/>
                <a:gd name="connsiteX14" fmla="*/ 281749 w 1432559"/>
                <a:gd name="connsiteY14" fmla="*/ 951547 h 951547"/>
                <a:gd name="connsiteX15" fmla="*/ 349853 w 1432559"/>
                <a:gd name="connsiteY15" fmla="*/ 897446 h 951547"/>
                <a:gd name="connsiteX16" fmla="*/ 418052 w 1432559"/>
                <a:gd name="connsiteY16" fmla="*/ 897446 h 951547"/>
                <a:gd name="connsiteX17" fmla="*/ 498824 w 1432559"/>
                <a:gd name="connsiteY17" fmla="*/ 822960 h 951547"/>
                <a:gd name="connsiteX18" fmla="*/ 568643 w 1432559"/>
                <a:gd name="connsiteY18" fmla="*/ 758571 h 951547"/>
                <a:gd name="connsiteX19" fmla="*/ 683990 w 1432559"/>
                <a:gd name="connsiteY19" fmla="*/ 758571 h 951547"/>
                <a:gd name="connsiteX20" fmla="*/ 733520 w 1432559"/>
                <a:gd name="connsiteY20" fmla="*/ 758571 h 951547"/>
                <a:gd name="connsiteX21" fmla="*/ 1066514 w 1432559"/>
                <a:gd name="connsiteY21" fmla="*/ 758571 h 951547"/>
                <a:gd name="connsiteX22" fmla="*/ 1078992 w 1432559"/>
                <a:gd name="connsiteY22" fmla="*/ 759714 h 951547"/>
                <a:gd name="connsiteX23" fmla="*/ 1078992 w 1432559"/>
                <a:gd name="connsiteY23" fmla="*/ 617506 h 951547"/>
                <a:gd name="connsiteX24" fmla="*/ 1136618 w 1432559"/>
                <a:gd name="connsiteY24" fmla="*/ 559880 h 951547"/>
                <a:gd name="connsiteX25" fmla="*/ 1156621 w 1432559"/>
                <a:gd name="connsiteY25" fmla="*/ 559880 h 951547"/>
                <a:gd name="connsiteX26" fmla="*/ 1158335 w 1432559"/>
                <a:gd name="connsiteY26" fmla="*/ 559880 h 951547"/>
                <a:gd name="connsiteX27" fmla="*/ 1209199 w 1432559"/>
                <a:gd name="connsiteY27" fmla="*/ 559880 h 951547"/>
                <a:gd name="connsiteX28" fmla="*/ 1266825 w 1432559"/>
                <a:gd name="connsiteY28" fmla="*/ 502253 h 951547"/>
                <a:gd name="connsiteX29" fmla="*/ 1266825 w 1432559"/>
                <a:gd name="connsiteY29" fmla="*/ 425768 h 951547"/>
                <a:gd name="connsiteX30" fmla="*/ 1349121 w 1432559"/>
                <a:gd name="connsiteY30" fmla="*/ 425768 h 951547"/>
                <a:gd name="connsiteX31" fmla="*/ 1432560 w 1432559"/>
                <a:gd name="connsiteY31" fmla="*/ 342329 h 951547"/>
                <a:gd name="connsiteX32" fmla="*/ 1432560 w 1432559"/>
                <a:gd name="connsiteY32" fmla="*/ 122777 h 951547"/>
                <a:gd name="connsiteX33" fmla="*/ 1331309 w 1432559"/>
                <a:gd name="connsiteY33" fmla="*/ 122777 h 95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32559" h="951547">
                  <a:moveTo>
                    <a:pt x="1331309" y="122872"/>
                  </a:moveTo>
                  <a:cubicBezTo>
                    <a:pt x="1268444" y="122872"/>
                    <a:pt x="1217009" y="71438"/>
                    <a:pt x="1217009" y="8572"/>
                  </a:cubicBezTo>
                  <a:lnTo>
                    <a:pt x="1217009" y="0"/>
                  </a:lnTo>
                  <a:lnTo>
                    <a:pt x="508921" y="0"/>
                  </a:lnTo>
                  <a:lnTo>
                    <a:pt x="459391" y="0"/>
                  </a:lnTo>
                  <a:lnTo>
                    <a:pt x="344043" y="0"/>
                  </a:lnTo>
                  <a:cubicBezTo>
                    <a:pt x="307467" y="0"/>
                    <a:pt x="277082" y="28480"/>
                    <a:pt x="274225" y="64389"/>
                  </a:cubicBezTo>
                  <a:cubicBezTo>
                    <a:pt x="270891" y="106585"/>
                    <a:pt x="235839" y="138875"/>
                    <a:pt x="193453" y="138875"/>
                  </a:cubicBezTo>
                  <a:lnTo>
                    <a:pt x="70009" y="138875"/>
                  </a:lnTo>
                  <a:cubicBezTo>
                    <a:pt x="31528" y="138875"/>
                    <a:pt x="0" y="170497"/>
                    <a:pt x="0" y="208883"/>
                  </a:cubicBezTo>
                  <a:lnTo>
                    <a:pt x="0" y="447008"/>
                  </a:lnTo>
                  <a:lnTo>
                    <a:pt x="222980" y="447008"/>
                  </a:lnTo>
                  <a:cubicBezTo>
                    <a:pt x="255270" y="447008"/>
                    <a:pt x="281749" y="473488"/>
                    <a:pt x="281749" y="505778"/>
                  </a:cubicBezTo>
                  <a:lnTo>
                    <a:pt x="281749" y="542258"/>
                  </a:lnTo>
                  <a:lnTo>
                    <a:pt x="281749" y="951547"/>
                  </a:lnTo>
                  <a:cubicBezTo>
                    <a:pt x="288988" y="920687"/>
                    <a:pt x="316896" y="897446"/>
                    <a:pt x="349853" y="897446"/>
                  </a:cubicBezTo>
                  <a:lnTo>
                    <a:pt x="418052" y="897446"/>
                  </a:lnTo>
                  <a:cubicBezTo>
                    <a:pt x="460343" y="897446"/>
                    <a:pt x="495395" y="865156"/>
                    <a:pt x="498824" y="822960"/>
                  </a:cubicBezTo>
                  <a:cubicBezTo>
                    <a:pt x="501682" y="787051"/>
                    <a:pt x="532066" y="758571"/>
                    <a:pt x="568643" y="758571"/>
                  </a:cubicBezTo>
                  <a:lnTo>
                    <a:pt x="683990" y="758571"/>
                  </a:lnTo>
                  <a:lnTo>
                    <a:pt x="733520" y="758571"/>
                  </a:lnTo>
                  <a:lnTo>
                    <a:pt x="1066514" y="758571"/>
                  </a:lnTo>
                  <a:cubicBezTo>
                    <a:pt x="1070800" y="758571"/>
                    <a:pt x="1074896" y="758952"/>
                    <a:pt x="1078992" y="759714"/>
                  </a:cubicBezTo>
                  <a:lnTo>
                    <a:pt x="1078992" y="617506"/>
                  </a:lnTo>
                  <a:cubicBezTo>
                    <a:pt x="1078992" y="585788"/>
                    <a:pt x="1104900" y="559880"/>
                    <a:pt x="1136618" y="559880"/>
                  </a:cubicBezTo>
                  <a:lnTo>
                    <a:pt x="1156621" y="559880"/>
                  </a:lnTo>
                  <a:cubicBezTo>
                    <a:pt x="1157192" y="559880"/>
                    <a:pt x="1157764" y="559880"/>
                    <a:pt x="1158335" y="559880"/>
                  </a:cubicBezTo>
                  <a:lnTo>
                    <a:pt x="1209199" y="559880"/>
                  </a:lnTo>
                  <a:cubicBezTo>
                    <a:pt x="1240917" y="559880"/>
                    <a:pt x="1266825" y="533972"/>
                    <a:pt x="1266825" y="502253"/>
                  </a:cubicBezTo>
                  <a:lnTo>
                    <a:pt x="1266825" y="425768"/>
                  </a:lnTo>
                  <a:lnTo>
                    <a:pt x="1349121" y="425768"/>
                  </a:lnTo>
                  <a:cubicBezTo>
                    <a:pt x="1395031" y="425768"/>
                    <a:pt x="1432560" y="388239"/>
                    <a:pt x="1432560" y="342329"/>
                  </a:cubicBezTo>
                  <a:lnTo>
                    <a:pt x="1432560" y="122777"/>
                  </a:lnTo>
                  <a:lnTo>
                    <a:pt x="1331309" y="122777"/>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6" name="Freeform: Shape 125">
              <a:extLst>
                <a:ext uri="{FF2B5EF4-FFF2-40B4-BE49-F238E27FC236}">
                  <a16:creationId xmlns:a16="http://schemas.microsoft.com/office/drawing/2014/main" id="{FDA9CE58-0B13-4CCA-AEB4-660DF867DAE3}"/>
                </a:ext>
              </a:extLst>
            </p:cNvPr>
            <p:cNvSpPr/>
            <p:nvPr/>
          </p:nvSpPr>
          <p:spPr>
            <a:xfrm>
              <a:off x="3245469" y="381555"/>
              <a:ext cx="1149858" cy="1834229"/>
            </a:xfrm>
            <a:custGeom>
              <a:avLst/>
              <a:gdLst>
                <a:gd name="connsiteX0" fmla="*/ 935450 w 1149858"/>
                <a:gd name="connsiteY0" fmla="*/ 0 h 1834229"/>
                <a:gd name="connsiteX1" fmla="*/ 644367 w 1149858"/>
                <a:gd name="connsiteY1" fmla="*/ 0 h 1834229"/>
                <a:gd name="connsiteX2" fmla="*/ 436912 w 1149858"/>
                <a:gd name="connsiteY2" fmla="*/ 0 h 1834229"/>
                <a:gd name="connsiteX3" fmla="*/ 340043 w 1149858"/>
                <a:gd name="connsiteY3" fmla="*/ 96869 h 1834229"/>
                <a:gd name="connsiteX4" fmla="*/ 340043 w 1149858"/>
                <a:gd name="connsiteY4" fmla="*/ 393764 h 1834229"/>
                <a:gd name="connsiteX5" fmla="*/ 98774 w 1149858"/>
                <a:gd name="connsiteY5" fmla="*/ 393764 h 1834229"/>
                <a:gd name="connsiteX6" fmla="*/ 1905 w 1149858"/>
                <a:gd name="connsiteY6" fmla="*/ 490633 h 1834229"/>
                <a:gd name="connsiteX7" fmla="*/ 1905 w 1149858"/>
                <a:gd name="connsiteY7" fmla="*/ 659606 h 1834229"/>
                <a:gd name="connsiteX8" fmla="*/ 0 w 1149858"/>
                <a:gd name="connsiteY8" fmla="*/ 659892 h 1834229"/>
                <a:gd name="connsiteX9" fmla="*/ 0 w 1149858"/>
                <a:gd name="connsiteY9" fmla="*/ 916305 h 1834229"/>
                <a:gd name="connsiteX10" fmla="*/ 0 w 1149858"/>
                <a:gd name="connsiteY10" fmla="*/ 998410 h 1834229"/>
                <a:gd name="connsiteX11" fmla="*/ 0 w 1149858"/>
                <a:gd name="connsiteY11" fmla="*/ 1315593 h 1834229"/>
                <a:gd name="connsiteX12" fmla="*/ 78486 w 1149858"/>
                <a:gd name="connsiteY12" fmla="*/ 1398842 h 1834229"/>
                <a:gd name="connsiteX13" fmla="*/ 154686 w 1149858"/>
                <a:gd name="connsiteY13" fmla="*/ 1479709 h 1834229"/>
                <a:gd name="connsiteX14" fmla="*/ 154686 w 1149858"/>
                <a:gd name="connsiteY14" fmla="*/ 1601343 h 1834229"/>
                <a:gd name="connsiteX15" fmla="*/ 234506 w 1149858"/>
                <a:gd name="connsiteY15" fmla="*/ 1684687 h 1834229"/>
                <a:gd name="connsiteX16" fmla="*/ 312039 w 1149858"/>
                <a:gd name="connsiteY16" fmla="*/ 1765649 h 1834229"/>
                <a:gd name="connsiteX17" fmla="*/ 312039 w 1149858"/>
                <a:gd name="connsiteY17" fmla="*/ 1776603 h 1834229"/>
                <a:gd name="connsiteX18" fmla="*/ 369665 w 1149858"/>
                <a:gd name="connsiteY18" fmla="*/ 1834229 h 1834229"/>
                <a:gd name="connsiteX19" fmla="*/ 389668 w 1149858"/>
                <a:gd name="connsiteY19" fmla="*/ 1834229 h 1834229"/>
                <a:gd name="connsiteX20" fmla="*/ 447294 w 1149858"/>
                <a:gd name="connsiteY20" fmla="*/ 1776603 h 1834229"/>
                <a:gd name="connsiteX21" fmla="*/ 447294 w 1149858"/>
                <a:gd name="connsiteY21" fmla="*/ 1765745 h 1834229"/>
                <a:gd name="connsiteX22" fmla="*/ 528257 w 1149858"/>
                <a:gd name="connsiteY22" fmla="*/ 1684782 h 1834229"/>
                <a:gd name="connsiteX23" fmla="*/ 681323 w 1149858"/>
                <a:gd name="connsiteY23" fmla="*/ 1684782 h 1834229"/>
                <a:gd name="connsiteX24" fmla="*/ 764762 w 1149858"/>
                <a:gd name="connsiteY24" fmla="*/ 1601343 h 1834229"/>
                <a:gd name="connsiteX25" fmla="*/ 764762 w 1149858"/>
                <a:gd name="connsiteY25" fmla="*/ 1348835 h 1834229"/>
                <a:gd name="connsiteX26" fmla="*/ 681323 w 1149858"/>
                <a:gd name="connsiteY26" fmla="*/ 1265396 h 1834229"/>
                <a:gd name="connsiteX27" fmla="*/ 602171 w 1149858"/>
                <a:gd name="connsiteY27" fmla="*/ 1186910 h 1834229"/>
                <a:gd name="connsiteX28" fmla="*/ 683133 w 1149858"/>
                <a:gd name="connsiteY28" fmla="*/ 1105948 h 1834229"/>
                <a:gd name="connsiteX29" fmla="*/ 860870 w 1149858"/>
                <a:gd name="connsiteY29" fmla="*/ 1105948 h 1834229"/>
                <a:gd name="connsiteX30" fmla="*/ 918496 w 1149858"/>
                <a:gd name="connsiteY30" fmla="*/ 1048322 h 1834229"/>
                <a:gd name="connsiteX31" fmla="*/ 918496 w 1149858"/>
                <a:gd name="connsiteY31" fmla="*/ 1028319 h 1834229"/>
                <a:gd name="connsiteX32" fmla="*/ 860870 w 1149858"/>
                <a:gd name="connsiteY32" fmla="*/ 970693 h 1834229"/>
                <a:gd name="connsiteX33" fmla="*/ 845725 w 1149858"/>
                <a:gd name="connsiteY33" fmla="*/ 970693 h 1834229"/>
                <a:gd name="connsiteX34" fmla="*/ 764762 w 1149858"/>
                <a:gd name="connsiteY34" fmla="*/ 889730 h 1834229"/>
                <a:gd name="connsiteX35" fmla="*/ 764762 w 1149858"/>
                <a:gd name="connsiteY35" fmla="*/ 759047 h 1834229"/>
                <a:gd name="connsiteX36" fmla="*/ 763905 w 1149858"/>
                <a:gd name="connsiteY36" fmla="*/ 730282 h 1834229"/>
                <a:gd name="connsiteX37" fmla="*/ 798862 w 1149858"/>
                <a:gd name="connsiteY37" fmla="*/ 730282 h 1834229"/>
                <a:gd name="connsiteX38" fmla="*/ 935355 w 1149858"/>
                <a:gd name="connsiteY38" fmla="*/ 640937 h 1834229"/>
                <a:gd name="connsiteX39" fmla="*/ 935355 w 1149858"/>
                <a:gd name="connsiteY39" fmla="*/ 636556 h 1834229"/>
                <a:gd name="connsiteX40" fmla="*/ 935355 w 1149858"/>
                <a:gd name="connsiteY40" fmla="*/ 626555 h 1834229"/>
                <a:gd name="connsiteX41" fmla="*/ 1006221 w 1149858"/>
                <a:gd name="connsiteY41" fmla="*/ 626555 h 1834229"/>
                <a:gd name="connsiteX42" fmla="*/ 1149858 w 1149858"/>
                <a:gd name="connsiteY42" fmla="*/ 490061 h 1834229"/>
                <a:gd name="connsiteX43" fmla="*/ 1149858 w 1149858"/>
                <a:gd name="connsiteY43" fmla="*/ 0 h 1834229"/>
                <a:gd name="connsiteX44" fmla="*/ 935450 w 1149858"/>
                <a:gd name="connsiteY44" fmla="*/ 0 h 183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149858" h="1834229">
                  <a:moveTo>
                    <a:pt x="935450" y="0"/>
                  </a:moveTo>
                  <a:lnTo>
                    <a:pt x="644367" y="0"/>
                  </a:lnTo>
                  <a:lnTo>
                    <a:pt x="436912" y="0"/>
                  </a:lnTo>
                  <a:cubicBezTo>
                    <a:pt x="383477" y="0"/>
                    <a:pt x="340043" y="43339"/>
                    <a:pt x="340043" y="96869"/>
                  </a:cubicBezTo>
                  <a:lnTo>
                    <a:pt x="340043" y="393764"/>
                  </a:lnTo>
                  <a:lnTo>
                    <a:pt x="98774" y="393764"/>
                  </a:lnTo>
                  <a:cubicBezTo>
                    <a:pt x="45339" y="393764"/>
                    <a:pt x="1905" y="437102"/>
                    <a:pt x="1905" y="490633"/>
                  </a:cubicBezTo>
                  <a:lnTo>
                    <a:pt x="1905" y="659606"/>
                  </a:lnTo>
                  <a:lnTo>
                    <a:pt x="0" y="659892"/>
                  </a:lnTo>
                  <a:lnTo>
                    <a:pt x="0" y="916305"/>
                  </a:lnTo>
                  <a:lnTo>
                    <a:pt x="0" y="998410"/>
                  </a:lnTo>
                  <a:lnTo>
                    <a:pt x="0" y="1315593"/>
                  </a:lnTo>
                  <a:cubicBezTo>
                    <a:pt x="0" y="1359789"/>
                    <a:pt x="34862" y="1396270"/>
                    <a:pt x="78486" y="1398842"/>
                  </a:cubicBezTo>
                  <a:cubicBezTo>
                    <a:pt x="121349" y="1401413"/>
                    <a:pt x="154686" y="1436751"/>
                    <a:pt x="154686" y="1479709"/>
                  </a:cubicBezTo>
                  <a:lnTo>
                    <a:pt x="154686" y="1601343"/>
                  </a:lnTo>
                  <a:cubicBezTo>
                    <a:pt x="154686" y="1646015"/>
                    <a:pt x="190310" y="1682782"/>
                    <a:pt x="234506" y="1684687"/>
                  </a:cubicBezTo>
                  <a:cubicBezTo>
                    <a:pt x="277844" y="1686592"/>
                    <a:pt x="312039" y="1722215"/>
                    <a:pt x="312039" y="1765649"/>
                  </a:cubicBezTo>
                  <a:lnTo>
                    <a:pt x="312039" y="1776603"/>
                  </a:lnTo>
                  <a:cubicBezTo>
                    <a:pt x="312039" y="1808321"/>
                    <a:pt x="337947" y="1834229"/>
                    <a:pt x="369665" y="1834229"/>
                  </a:cubicBezTo>
                  <a:lnTo>
                    <a:pt x="389668" y="1834229"/>
                  </a:lnTo>
                  <a:cubicBezTo>
                    <a:pt x="421386" y="1834229"/>
                    <a:pt x="447294" y="1808321"/>
                    <a:pt x="447294" y="1776603"/>
                  </a:cubicBezTo>
                  <a:lnTo>
                    <a:pt x="447294" y="1765745"/>
                  </a:lnTo>
                  <a:cubicBezTo>
                    <a:pt x="447294" y="1721168"/>
                    <a:pt x="483680" y="1684782"/>
                    <a:pt x="528257" y="1684782"/>
                  </a:cubicBezTo>
                  <a:lnTo>
                    <a:pt x="681323" y="1684782"/>
                  </a:lnTo>
                  <a:cubicBezTo>
                    <a:pt x="727234" y="1684782"/>
                    <a:pt x="764762" y="1647254"/>
                    <a:pt x="764762" y="1601343"/>
                  </a:cubicBezTo>
                  <a:lnTo>
                    <a:pt x="764762" y="1348835"/>
                  </a:lnTo>
                  <a:cubicBezTo>
                    <a:pt x="764762" y="1302925"/>
                    <a:pt x="726662" y="1258253"/>
                    <a:pt x="681323" y="1265396"/>
                  </a:cubicBezTo>
                  <a:cubicBezTo>
                    <a:pt x="633508" y="1272921"/>
                    <a:pt x="601028" y="1256348"/>
                    <a:pt x="602171" y="1186910"/>
                  </a:cubicBezTo>
                  <a:cubicBezTo>
                    <a:pt x="602933" y="1142333"/>
                    <a:pt x="638556" y="1105948"/>
                    <a:pt x="683133" y="1105948"/>
                  </a:cubicBezTo>
                  <a:lnTo>
                    <a:pt x="860870" y="1105948"/>
                  </a:lnTo>
                  <a:cubicBezTo>
                    <a:pt x="892588" y="1105948"/>
                    <a:pt x="918496" y="1080040"/>
                    <a:pt x="918496" y="1048322"/>
                  </a:cubicBezTo>
                  <a:lnTo>
                    <a:pt x="918496" y="1028319"/>
                  </a:lnTo>
                  <a:cubicBezTo>
                    <a:pt x="918496" y="996601"/>
                    <a:pt x="892588" y="970693"/>
                    <a:pt x="860870" y="970693"/>
                  </a:cubicBezTo>
                  <a:lnTo>
                    <a:pt x="845725" y="970693"/>
                  </a:lnTo>
                  <a:cubicBezTo>
                    <a:pt x="801148" y="970693"/>
                    <a:pt x="764762" y="934307"/>
                    <a:pt x="764762" y="889730"/>
                  </a:cubicBezTo>
                  <a:lnTo>
                    <a:pt x="764762" y="759047"/>
                  </a:lnTo>
                  <a:cubicBezTo>
                    <a:pt x="764762" y="748951"/>
                    <a:pt x="764381" y="740950"/>
                    <a:pt x="763905" y="730282"/>
                  </a:cubicBezTo>
                  <a:lnTo>
                    <a:pt x="798862" y="730282"/>
                  </a:lnTo>
                  <a:cubicBezTo>
                    <a:pt x="874300" y="730282"/>
                    <a:pt x="935355" y="716375"/>
                    <a:pt x="935355" y="640937"/>
                  </a:cubicBezTo>
                  <a:lnTo>
                    <a:pt x="935355" y="636556"/>
                  </a:lnTo>
                  <a:lnTo>
                    <a:pt x="935355" y="626555"/>
                  </a:lnTo>
                  <a:lnTo>
                    <a:pt x="1006221" y="626555"/>
                  </a:lnTo>
                  <a:cubicBezTo>
                    <a:pt x="1081659" y="626555"/>
                    <a:pt x="1149858" y="565404"/>
                    <a:pt x="1149858" y="490061"/>
                  </a:cubicBezTo>
                  <a:lnTo>
                    <a:pt x="1149858" y="0"/>
                  </a:lnTo>
                  <a:lnTo>
                    <a:pt x="935450"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7" name="Freeform: Shape 126">
              <a:extLst>
                <a:ext uri="{FF2B5EF4-FFF2-40B4-BE49-F238E27FC236}">
                  <a16:creationId xmlns:a16="http://schemas.microsoft.com/office/drawing/2014/main" id="{81C07194-EC3B-408A-AFC7-945F624F9FBE}"/>
                </a:ext>
              </a:extLst>
            </p:cNvPr>
            <p:cNvSpPr/>
            <p:nvPr/>
          </p:nvSpPr>
          <p:spPr>
            <a:xfrm>
              <a:off x="4395518" y="260683"/>
              <a:ext cx="1290351" cy="1074229"/>
            </a:xfrm>
            <a:custGeom>
              <a:avLst/>
              <a:gdLst>
                <a:gd name="connsiteX0" fmla="*/ 1290352 w 1290351"/>
                <a:gd name="connsiteY0" fmla="*/ 314516 h 1074229"/>
                <a:gd name="connsiteX1" fmla="*/ 626555 w 1290351"/>
                <a:gd name="connsiteY1" fmla="*/ 314516 h 1074229"/>
                <a:gd name="connsiteX2" fmla="*/ 626555 w 1290351"/>
                <a:gd name="connsiteY2" fmla="*/ 136493 h 1074229"/>
                <a:gd name="connsiteX3" fmla="*/ 490061 w 1290351"/>
                <a:gd name="connsiteY3" fmla="*/ 0 h 1074229"/>
                <a:gd name="connsiteX4" fmla="*/ 407765 w 1290351"/>
                <a:gd name="connsiteY4" fmla="*/ 0 h 1074229"/>
                <a:gd name="connsiteX5" fmla="*/ 407765 w 1290351"/>
                <a:gd name="connsiteY5" fmla="*/ 286 h 1074229"/>
                <a:gd name="connsiteX6" fmla="*/ 248983 w 1290351"/>
                <a:gd name="connsiteY6" fmla="*/ 286 h 1074229"/>
                <a:gd name="connsiteX7" fmla="*/ 248983 w 1290351"/>
                <a:gd name="connsiteY7" fmla="*/ 28861 h 1074229"/>
                <a:gd name="connsiteX8" fmla="*/ 156877 w 1290351"/>
                <a:gd name="connsiteY8" fmla="*/ 120967 h 1074229"/>
                <a:gd name="connsiteX9" fmla="*/ 0 w 1290351"/>
                <a:gd name="connsiteY9" fmla="*/ 120967 h 1074229"/>
                <a:gd name="connsiteX10" fmla="*/ 0 w 1290351"/>
                <a:gd name="connsiteY10" fmla="*/ 595408 h 1074229"/>
                <a:gd name="connsiteX11" fmla="*/ 270986 w 1290351"/>
                <a:gd name="connsiteY11" fmla="*/ 595408 h 1074229"/>
                <a:gd name="connsiteX12" fmla="*/ 270986 w 1290351"/>
                <a:gd name="connsiteY12" fmla="*/ 990791 h 1074229"/>
                <a:gd name="connsiteX13" fmla="*/ 354425 w 1290351"/>
                <a:gd name="connsiteY13" fmla="*/ 1074230 h 1074229"/>
                <a:gd name="connsiteX14" fmla="*/ 954500 w 1290351"/>
                <a:gd name="connsiteY14" fmla="*/ 1074230 h 1074229"/>
                <a:gd name="connsiteX15" fmla="*/ 1034415 w 1290351"/>
                <a:gd name="connsiteY15" fmla="*/ 1074230 h 1074229"/>
                <a:gd name="connsiteX16" fmla="*/ 1034701 w 1290351"/>
                <a:gd name="connsiteY16" fmla="*/ 1004602 h 1074229"/>
                <a:gd name="connsiteX17" fmla="*/ 1113186 w 1290351"/>
                <a:gd name="connsiteY17" fmla="*/ 932974 h 1074229"/>
                <a:gd name="connsiteX18" fmla="*/ 1189386 w 1290351"/>
                <a:gd name="connsiteY18" fmla="*/ 863251 h 1074229"/>
                <a:gd name="connsiteX19" fmla="*/ 1272064 w 1290351"/>
                <a:gd name="connsiteY19" fmla="*/ 791337 h 1074229"/>
                <a:gd name="connsiteX20" fmla="*/ 1287780 w 1290351"/>
                <a:gd name="connsiteY20" fmla="*/ 791337 h 1074229"/>
                <a:gd name="connsiteX21" fmla="*/ 1290352 w 1290351"/>
                <a:gd name="connsiteY21" fmla="*/ 314516 h 107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0351" h="1074229">
                  <a:moveTo>
                    <a:pt x="1290352" y="314516"/>
                  </a:moveTo>
                  <a:lnTo>
                    <a:pt x="626555" y="314516"/>
                  </a:lnTo>
                  <a:lnTo>
                    <a:pt x="626555" y="136493"/>
                  </a:lnTo>
                  <a:cubicBezTo>
                    <a:pt x="626555" y="61055"/>
                    <a:pt x="565404" y="0"/>
                    <a:pt x="490061" y="0"/>
                  </a:cubicBezTo>
                  <a:lnTo>
                    <a:pt x="407765" y="0"/>
                  </a:lnTo>
                  <a:lnTo>
                    <a:pt x="407765" y="286"/>
                  </a:lnTo>
                  <a:lnTo>
                    <a:pt x="248983" y="286"/>
                  </a:lnTo>
                  <a:lnTo>
                    <a:pt x="248983" y="28861"/>
                  </a:lnTo>
                  <a:cubicBezTo>
                    <a:pt x="248983" y="79724"/>
                    <a:pt x="207740" y="120967"/>
                    <a:pt x="156877" y="120967"/>
                  </a:cubicBezTo>
                  <a:lnTo>
                    <a:pt x="0" y="120967"/>
                  </a:lnTo>
                  <a:lnTo>
                    <a:pt x="0" y="595408"/>
                  </a:lnTo>
                  <a:lnTo>
                    <a:pt x="270986" y="595408"/>
                  </a:lnTo>
                  <a:lnTo>
                    <a:pt x="270986" y="990791"/>
                  </a:lnTo>
                  <a:cubicBezTo>
                    <a:pt x="270986" y="1036701"/>
                    <a:pt x="308515" y="1074230"/>
                    <a:pt x="354425" y="1074230"/>
                  </a:cubicBezTo>
                  <a:lnTo>
                    <a:pt x="954500" y="1074230"/>
                  </a:lnTo>
                  <a:lnTo>
                    <a:pt x="1034415" y="1074230"/>
                  </a:lnTo>
                  <a:lnTo>
                    <a:pt x="1034701" y="1004602"/>
                  </a:lnTo>
                  <a:cubicBezTo>
                    <a:pt x="1034891" y="965168"/>
                    <a:pt x="1073087" y="934879"/>
                    <a:pt x="1113186" y="932974"/>
                  </a:cubicBezTo>
                  <a:cubicBezTo>
                    <a:pt x="1152430" y="931069"/>
                    <a:pt x="1183958" y="902113"/>
                    <a:pt x="1189386" y="863251"/>
                  </a:cubicBezTo>
                  <a:cubicBezTo>
                    <a:pt x="1195006" y="822770"/>
                    <a:pt x="1230058" y="791337"/>
                    <a:pt x="1272064" y="791337"/>
                  </a:cubicBezTo>
                  <a:lnTo>
                    <a:pt x="1287780" y="791337"/>
                  </a:lnTo>
                  <a:cubicBezTo>
                    <a:pt x="1287208" y="673227"/>
                    <a:pt x="1290352" y="511397"/>
                    <a:pt x="1290352" y="314516"/>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8" name="Freeform: Shape 127">
              <a:extLst>
                <a:ext uri="{FF2B5EF4-FFF2-40B4-BE49-F238E27FC236}">
                  <a16:creationId xmlns:a16="http://schemas.microsoft.com/office/drawing/2014/main" id="{6B2906E9-2D4B-4CB3-AE59-72F915171DA2}"/>
                </a:ext>
              </a:extLst>
            </p:cNvPr>
            <p:cNvSpPr/>
            <p:nvPr/>
          </p:nvSpPr>
          <p:spPr>
            <a:xfrm>
              <a:off x="2456609" y="-24876"/>
              <a:ext cx="2346960" cy="1813083"/>
            </a:xfrm>
            <a:custGeom>
              <a:avLst/>
              <a:gdLst>
                <a:gd name="connsiteX0" fmla="*/ 862298 w 2346960"/>
                <a:gd name="connsiteY0" fmla="*/ 0 h 1813083"/>
                <a:gd name="connsiteX1" fmla="*/ 654368 w 2346960"/>
                <a:gd name="connsiteY1" fmla="*/ 207931 h 1813083"/>
                <a:gd name="connsiteX2" fmla="*/ 654368 w 2346960"/>
                <a:gd name="connsiteY2" fmla="*/ 444437 h 1813083"/>
                <a:gd name="connsiteX3" fmla="*/ 513112 w 2346960"/>
                <a:gd name="connsiteY3" fmla="*/ 444437 h 1813083"/>
                <a:gd name="connsiteX4" fmla="*/ 305181 w 2346960"/>
                <a:gd name="connsiteY4" fmla="*/ 652367 h 1813083"/>
                <a:gd name="connsiteX5" fmla="*/ 305181 w 2346960"/>
                <a:gd name="connsiteY5" fmla="*/ 1066514 h 1813083"/>
                <a:gd name="connsiteX6" fmla="*/ 268319 w 2346960"/>
                <a:gd name="connsiteY6" fmla="*/ 1078135 h 1813083"/>
                <a:gd name="connsiteX7" fmla="*/ 235458 w 2346960"/>
                <a:gd name="connsiteY7" fmla="*/ 1090327 h 1813083"/>
                <a:gd name="connsiteX8" fmla="*/ 162497 w 2346960"/>
                <a:gd name="connsiteY8" fmla="*/ 1173099 h 1813083"/>
                <a:gd name="connsiteX9" fmla="*/ 162497 w 2346960"/>
                <a:gd name="connsiteY9" fmla="*/ 1441228 h 1813083"/>
                <a:gd name="connsiteX10" fmla="*/ 81915 w 2346960"/>
                <a:gd name="connsiteY10" fmla="*/ 1522190 h 1813083"/>
                <a:gd name="connsiteX11" fmla="*/ 0 w 2346960"/>
                <a:gd name="connsiteY11" fmla="*/ 1605629 h 1813083"/>
                <a:gd name="connsiteX12" fmla="*/ 0 w 2346960"/>
                <a:gd name="connsiteY12" fmla="*/ 1729645 h 1813083"/>
                <a:gd name="connsiteX13" fmla="*/ 83439 w 2346960"/>
                <a:gd name="connsiteY13" fmla="*/ 1813084 h 1813083"/>
                <a:gd name="connsiteX14" fmla="*/ 364141 w 2346960"/>
                <a:gd name="connsiteY14" fmla="*/ 1813084 h 1813083"/>
                <a:gd name="connsiteX15" fmla="*/ 447484 w 2346960"/>
                <a:gd name="connsiteY15" fmla="*/ 1733264 h 1813083"/>
                <a:gd name="connsiteX16" fmla="*/ 527590 w 2346960"/>
                <a:gd name="connsiteY16" fmla="*/ 1655731 h 1813083"/>
                <a:gd name="connsiteX17" fmla="*/ 609600 w 2346960"/>
                <a:gd name="connsiteY17" fmla="*/ 1581817 h 1813083"/>
                <a:gd name="connsiteX18" fmla="*/ 687896 w 2346960"/>
                <a:gd name="connsiteY18" fmla="*/ 1508951 h 1813083"/>
                <a:gd name="connsiteX19" fmla="*/ 708184 w 2346960"/>
                <a:gd name="connsiteY19" fmla="*/ 1508951 h 1813083"/>
                <a:gd name="connsiteX20" fmla="*/ 789146 w 2346960"/>
                <a:gd name="connsiteY20" fmla="*/ 1589913 h 1813083"/>
                <a:gd name="connsiteX21" fmla="*/ 789146 w 2346960"/>
                <a:gd name="connsiteY21" fmla="*/ 1404557 h 1813083"/>
                <a:gd name="connsiteX22" fmla="*/ 789146 w 2346960"/>
                <a:gd name="connsiteY22" fmla="*/ 1322451 h 1813083"/>
                <a:gd name="connsiteX23" fmla="*/ 789146 w 2346960"/>
                <a:gd name="connsiteY23" fmla="*/ 1066038 h 1813083"/>
                <a:gd name="connsiteX24" fmla="*/ 787908 w 2346960"/>
                <a:gd name="connsiteY24" fmla="*/ 1066038 h 1813083"/>
                <a:gd name="connsiteX25" fmla="*/ 787908 w 2346960"/>
                <a:gd name="connsiteY25" fmla="*/ 876300 h 1813083"/>
                <a:gd name="connsiteX26" fmla="*/ 793337 w 2346960"/>
                <a:gd name="connsiteY26" fmla="*/ 876300 h 1813083"/>
                <a:gd name="connsiteX27" fmla="*/ 887921 w 2346960"/>
                <a:gd name="connsiteY27" fmla="*/ 800100 h 1813083"/>
                <a:gd name="connsiteX28" fmla="*/ 1129189 w 2346960"/>
                <a:gd name="connsiteY28" fmla="*/ 800100 h 1813083"/>
                <a:gd name="connsiteX29" fmla="*/ 1129189 w 2346960"/>
                <a:gd name="connsiteY29" fmla="*/ 503301 h 1813083"/>
                <a:gd name="connsiteX30" fmla="*/ 1226058 w 2346960"/>
                <a:gd name="connsiteY30" fmla="*/ 406432 h 1813083"/>
                <a:gd name="connsiteX31" fmla="*/ 1433513 w 2346960"/>
                <a:gd name="connsiteY31" fmla="*/ 406432 h 1813083"/>
                <a:gd name="connsiteX32" fmla="*/ 1724597 w 2346960"/>
                <a:gd name="connsiteY32" fmla="*/ 406432 h 1813083"/>
                <a:gd name="connsiteX33" fmla="*/ 2096072 w 2346960"/>
                <a:gd name="connsiteY33" fmla="*/ 406432 h 1813083"/>
                <a:gd name="connsiteX34" fmla="*/ 2188178 w 2346960"/>
                <a:gd name="connsiteY34" fmla="*/ 314325 h 1813083"/>
                <a:gd name="connsiteX35" fmla="*/ 2188178 w 2346960"/>
                <a:gd name="connsiteY35" fmla="*/ 285750 h 1813083"/>
                <a:gd name="connsiteX36" fmla="*/ 2346960 w 2346960"/>
                <a:gd name="connsiteY36" fmla="*/ 285750 h 1813083"/>
                <a:gd name="connsiteX37" fmla="*/ 2346960 w 2346960"/>
                <a:gd name="connsiteY37" fmla="*/ 0 h 1813083"/>
                <a:gd name="connsiteX38" fmla="*/ 862298 w 2346960"/>
                <a:gd name="connsiteY38" fmla="*/ 0 h 181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46960" h="1813083">
                  <a:moveTo>
                    <a:pt x="862298" y="0"/>
                  </a:moveTo>
                  <a:cubicBezTo>
                    <a:pt x="747427" y="0"/>
                    <a:pt x="654368" y="93155"/>
                    <a:pt x="654368" y="207931"/>
                  </a:cubicBezTo>
                  <a:lnTo>
                    <a:pt x="654368" y="444437"/>
                  </a:lnTo>
                  <a:lnTo>
                    <a:pt x="513112" y="444437"/>
                  </a:lnTo>
                  <a:cubicBezTo>
                    <a:pt x="398240" y="444437"/>
                    <a:pt x="305181" y="537591"/>
                    <a:pt x="305181" y="652367"/>
                  </a:cubicBezTo>
                  <a:lnTo>
                    <a:pt x="305181" y="1066514"/>
                  </a:lnTo>
                  <a:cubicBezTo>
                    <a:pt x="291846" y="1067562"/>
                    <a:pt x="279273" y="1071563"/>
                    <a:pt x="268319" y="1078135"/>
                  </a:cubicBezTo>
                  <a:cubicBezTo>
                    <a:pt x="258223" y="1084231"/>
                    <a:pt x="247174" y="1088803"/>
                    <a:pt x="235458" y="1090327"/>
                  </a:cubicBezTo>
                  <a:cubicBezTo>
                    <a:pt x="194405" y="1095470"/>
                    <a:pt x="162497" y="1130713"/>
                    <a:pt x="162497" y="1173099"/>
                  </a:cubicBezTo>
                  <a:lnTo>
                    <a:pt x="162497" y="1441228"/>
                  </a:lnTo>
                  <a:cubicBezTo>
                    <a:pt x="162497" y="1485519"/>
                    <a:pt x="126206" y="1521428"/>
                    <a:pt x="81915" y="1522190"/>
                  </a:cubicBezTo>
                  <a:cubicBezTo>
                    <a:pt x="36671" y="1522952"/>
                    <a:pt x="0" y="1560195"/>
                    <a:pt x="0" y="1605629"/>
                  </a:cubicBezTo>
                  <a:lnTo>
                    <a:pt x="0" y="1729645"/>
                  </a:lnTo>
                  <a:cubicBezTo>
                    <a:pt x="0" y="1775555"/>
                    <a:pt x="37529" y="1813084"/>
                    <a:pt x="83439" y="1813084"/>
                  </a:cubicBezTo>
                  <a:lnTo>
                    <a:pt x="364141" y="1813084"/>
                  </a:lnTo>
                  <a:cubicBezTo>
                    <a:pt x="408813" y="1813084"/>
                    <a:pt x="445580" y="1777460"/>
                    <a:pt x="447484" y="1733264"/>
                  </a:cubicBezTo>
                  <a:cubicBezTo>
                    <a:pt x="449390" y="1690211"/>
                    <a:pt x="484442" y="1656207"/>
                    <a:pt x="527590" y="1655731"/>
                  </a:cubicBezTo>
                  <a:cubicBezTo>
                    <a:pt x="569881" y="1655255"/>
                    <a:pt x="604838" y="1622965"/>
                    <a:pt x="609600" y="1581817"/>
                  </a:cubicBezTo>
                  <a:cubicBezTo>
                    <a:pt x="614267" y="1540859"/>
                    <a:pt x="646748" y="1508951"/>
                    <a:pt x="687896" y="1508951"/>
                  </a:cubicBezTo>
                  <a:lnTo>
                    <a:pt x="708184" y="1508951"/>
                  </a:lnTo>
                  <a:cubicBezTo>
                    <a:pt x="752761" y="1508951"/>
                    <a:pt x="789146" y="1545336"/>
                    <a:pt x="789146" y="1589913"/>
                  </a:cubicBezTo>
                  <a:lnTo>
                    <a:pt x="789146" y="1404557"/>
                  </a:lnTo>
                  <a:lnTo>
                    <a:pt x="789146" y="1322451"/>
                  </a:lnTo>
                  <a:lnTo>
                    <a:pt x="789146" y="1066038"/>
                  </a:lnTo>
                  <a:lnTo>
                    <a:pt x="787908" y="1066038"/>
                  </a:lnTo>
                  <a:lnTo>
                    <a:pt x="787908" y="876300"/>
                  </a:lnTo>
                  <a:lnTo>
                    <a:pt x="793337" y="876300"/>
                  </a:lnTo>
                  <a:cubicBezTo>
                    <a:pt x="802767" y="832771"/>
                    <a:pt x="841534" y="800100"/>
                    <a:pt x="887921" y="800100"/>
                  </a:cubicBezTo>
                  <a:lnTo>
                    <a:pt x="1129189" y="800100"/>
                  </a:lnTo>
                  <a:lnTo>
                    <a:pt x="1129189" y="503301"/>
                  </a:lnTo>
                  <a:cubicBezTo>
                    <a:pt x="1129189" y="449866"/>
                    <a:pt x="1172527" y="406432"/>
                    <a:pt x="1226058" y="406432"/>
                  </a:cubicBezTo>
                  <a:lnTo>
                    <a:pt x="1433513" y="406432"/>
                  </a:lnTo>
                  <a:lnTo>
                    <a:pt x="1724597" y="406432"/>
                  </a:lnTo>
                  <a:lnTo>
                    <a:pt x="2096072" y="406432"/>
                  </a:lnTo>
                  <a:cubicBezTo>
                    <a:pt x="2146935" y="406432"/>
                    <a:pt x="2188178" y="365189"/>
                    <a:pt x="2188178" y="314325"/>
                  </a:cubicBezTo>
                  <a:lnTo>
                    <a:pt x="2188178" y="285750"/>
                  </a:lnTo>
                  <a:lnTo>
                    <a:pt x="2346960" y="285750"/>
                  </a:lnTo>
                  <a:lnTo>
                    <a:pt x="2346960" y="0"/>
                  </a:lnTo>
                  <a:lnTo>
                    <a:pt x="862298"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9" name="Freeform: Shape 128">
              <a:extLst>
                <a:ext uri="{FF2B5EF4-FFF2-40B4-BE49-F238E27FC236}">
                  <a16:creationId xmlns:a16="http://schemas.microsoft.com/office/drawing/2014/main" id="{51D0CF0F-4233-4970-B46B-65DA292542AA}"/>
                </a:ext>
              </a:extLst>
            </p:cNvPr>
            <p:cNvSpPr/>
            <p:nvPr/>
          </p:nvSpPr>
          <p:spPr>
            <a:xfrm>
              <a:off x="4963684" y="2644504"/>
              <a:ext cx="1471421" cy="875728"/>
            </a:xfrm>
            <a:custGeom>
              <a:avLst/>
              <a:gdLst>
                <a:gd name="connsiteX0" fmla="*/ 157829 w 1471421"/>
                <a:gd name="connsiteY0" fmla="*/ 0 h 875728"/>
                <a:gd name="connsiteX1" fmla="*/ 157829 w 1471421"/>
                <a:gd name="connsiteY1" fmla="*/ 53245 h 875728"/>
                <a:gd name="connsiteX2" fmla="*/ 157829 w 1471421"/>
                <a:gd name="connsiteY2" fmla="*/ 105632 h 875728"/>
                <a:gd name="connsiteX3" fmla="*/ 200406 w 1471421"/>
                <a:gd name="connsiteY3" fmla="*/ 163354 h 875728"/>
                <a:gd name="connsiteX4" fmla="*/ 218313 w 1471421"/>
                <a:gd name="connsiteY4" fmla="*/ 166116 h 875728"/>
                <a:gd name="connsiteX5" fmla="*/ 312515 w 1471421"/>
                <a:gd name="connsiteY5" fmla="*/ 166116 h 875728"/>
                <a:gd name="connsiteX6" fmla="*/ 314134 w 1471421"/>
                <a:gd name="connsiteY6" fmla="*/ 166116 h 875728"/>
                <a:gd name="connsiteX7" fmla="*/ 314801 w 1471421"/>
                <a:gd name="connsiteY7" fmla="*/ 442722 h 875728"/>
                <a:gd name="connsiteX8" fmla="*/ 314801 w 1471421"/>
                <a:gd name="connsiteY8" fmla="*/ 444913 h 875728"/>
                <a:gd name="connsiteX9" fmla="*/ 314801 w 1471421"/>
                <a:gd name="connsiteY9" fmla="*/ 444913 h 875728"/>
                <a:gd name="connsiteX10" fmla="*/ 232982 w 1471421"/>
                <a:gd name="connsiteY10" fmla="*/ 444913 h 875728"/>
                <a:gd name="connsiteX11" fmla="*/ 162020 w 1471421"/>
                <a:gd name="connsiteY11" fmla="*/ 498538 h 875728"/>
                <a:gd name="connsiteX12" fmla="*/ 160401 w 1471421"/>
                <a:gd name="connsiteY12" fmla="*/ 512540 h 875728"/>
                <a:gd name="connsiteX13" fmla="*/ 160211 w 1471421"/>
                <a:gd name="connsiteY13" fmla="*/ 543497 h 875728"/>
                <a:gd name="connsiteX14" fmla="*/ 99726 w 1471421"/>
                <a:gd name="connsiteY14" fmla="*/ 603980 h 875728"/>
                <a:gd name="connsiteX15" fmla="*/ 381 w 1471421"/>
                <a:gd name="connsiteY15" fmla="*/ 603980 h 875728"/>
                <a:gd name="connsiteX16" fmla="*/ 381 w 1471421"/>
                <a:gd name="connsiteY16" fmla="*/ 743712 h 875728"/>
                <a:gd name="connsiteX17" fmla="*/ 0 w 1471421"/>
                <a:gd name="connsiteY17" fmla="*/ 743712 h 875728"/>
                <a:gd name="connsiteX18" fmla="*/ 0 w 1471421"/>
                <a:gd name="connsiteY18" fmla="*/ 747141 h 875728"/>
                <a:gd name="connsiteX19" fmla="*/ 146114 w 1471421"/>
                <a:gd name="connsiteY19" fmla="*/ 747141 h 875728"/>
                <a:gd name="connsiteX20" fmla="*/ 203740 w 1471421"/>
                <a:gd name="connsiteY20" fmla="*/ 804767 h 875728"/>
                <a:gd name="connsiteX21" fmla="*/ 203740 w 1471421"/>
                <a:gd name="connsiteY21" fmla="*/ 824770 h 875728"/>
                <a:gd name="connsiteX22" fmla="*/ 172879 w 1471421"/>
                <a:gd name="connsiteY22" fmla="*/ 875729 h 875728"/>
                <a:gd name="connsiteX23" fmla="*/ 232600 w 1471421"/>
                <a:gd name="connsiteY23" fmla="*/ 875729 h 875728"/>
                <a:gd name="connsiteX24" fmla="*/ 313373 w 1471421"/>
                <a:gd name="connsiteY24" fmla="*/ 801243 h 875728"/>
                <a:gd name="connsiteX25" fmla="*/ 383191 w 1471421"/>
                <a:gd name="connsiteY25" fmla="*/ 736854 h 875728"/>
                <a:gd name="connsiteX26" fmla="*/ 498539 w 1471421"/>
                <a:gd name="connsiteY26" fmla="*/ 736854 h 875728"/>
                <a:gd name="connsiteX27" fmla="*/ 548068 w 1471421"/>
                <a:gd name="connsiteY27" fmla="*/ 736854 h 875728"/>
                <a:gd name="connsiteX28" fmla="*/ 1256157 w 1471421"/>
                <a:gd name="connsiteY28" fmla="*/ 736854 h 875728"/>
                <a:gd name="connsiteX29" fmla="*/ 1256157 w 1471421"/>
                <a:gd name="connsiteY29" fmla="*/ 745427 h 875728"/>
                <a:gd name="connsiteX30" fmla="*/ 1370457 w 1471421"/>
                <a:gd name="connsiteY30" fmla="*/ 859727 h 875728"/>
                <a:gd name="connsiteX31" fmla="*/ 1471422 w 1471421"/>
                <a:gd name="connsiteY31" fmla="*/ 859727 h 875728"/>
                <a:gd name="connsiteX32" fmla="*/ 1471422 w 1471421"/>
                <a:gd name="connsiteY32" fmla="*/ 843439 h 875728"/>
                <a:gd name="connsiteX33" fmla="*/ 1471422 w 1471421"/>
                <a:gd name="connsiteY33" fmla="*/ 390620 h 875728"/>
                <a:gd name="connsiteX34" fmla="*/ 1471422 w 1471421"/>
                <a:gd name="connsiteY34" fmla="*/ 191 h 875728"/>
                <a:gd name="connsiteX35" fmla="*/ 157829 w 1471421"/>
                <a:gd name="connsiteY35" fmla="*/ 191 h 875728"/>
                <a:gd name="connsiteX36" fmla="*/ 1255395 w 1471421"/>
                <a:gd name="connsiteY36" fmla="*/ 736663 h 875728"/>
                <a:gd name="connsiteX37" fmla="*/ 947452 w 1471421"/>
                <a:gd name="connsiteY37" fmla="*/ 736663 h 875728"/>
                <a:gd name="connsiteX38" fmla="*/ 947452 w 1471421"/>
                <a:gd name="connsiteY38" fmla="*/ 496157 h 875728"/>
                <a:gd name="connsiteX39" fmla="*/ 1062609 w 1471421"/>
                <a:gd name="connsiteY39" fmla="*/ 381857 h 875728"/>
                <a:gd name="connsiteX40" fmla="*/ 1255395 w 1471421"/>
                <a:gd name="connsiteY40" fmla="*/ 381857 h 875728"/>
                <a:gd name="connsiteX41" fmla="*/ 1255395 w 1471421"/>
                <a:gd name="connsiteY41" fmla="*/ 736663 h 875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471421" h="875728">
                  <a:moveTo>
                    <a:pt x="157829" y="0"/>
                  </a:moveTo>
                  <a:lnTo>
                    <a:pt x="157829" y="53245"/>
                  </a:lnTo>
                  <a:lnTo>
                    <a:pt x="157829" y="105632"/>
                  </a:lnTo>
                  <a:cubicBezTo>
                    <a:pt x="157829" y="132683"/>
                    <a:pt x="175832" y="155638"/>
                    <a:pt x="200406" y="163354"/>
                  </a:cubicBezTo>
                  <a:cubicBezTo>
                    <a:pt x="206121" y="165163"/>
                    <a:pt x="212122" y="166116"/>
                    <a:pt x="218313" y="166116"/>
                  </a:cubicBezTo>
                  <a:lnTo>
                    <a:pt x="312515" y="166116"/>
                  </a:lnTo>
                  <a:lnTo>
                    <a:pt x="314134" y="166116"/>
                  </a:lnTo>
                  <a:lnTo>
                    <a:pt x="314801" y="442722"/>
                  </a:lnTo>
                  <a:lnTo>
                    <a:pt x="314801" y="444913"/>
                  </a:lnTo>
                  <a:lnTo>
                    <a:pt x="314801" y="444913"/>
                  </a:lnTo>
                  <a:lnTo>
                    <a:pt x="232982" y="444913"/>
                  </a:lnTo>
                  <a:cubicBezTo>
                    <a:pt x="199263" y="444913"/>
                    <a:pt x="169164" y="467201"/>
                    <a:pt x="162020" y="498538"/>
                  </a:cubicBezTo>
                  <a:cubicBezTo>
                    <a:pt x="160973" y="503015"/>
                    <a:pt x="160496" y="507683"/>
                    <a:pt x="160401" y="512540"/>
                  </a:cubicBezTo>
                  <a:lnTo>
                    <a:pt x="160211" y="543497"/>
                  </a:lnTo>
                  <a:cubicBezTo>
                    <a:pt x="160020" y="576739"/>
                    <a:pt x="132969" y="603980"/>
                    <a:pt x="99726" y="603980"/>
                  </a:cubicBezTo>
                  <a:lnTo>
                    <a:pt x="381" y="603980"/>
                  </a:lnTo>
                  <a:lnTo>
                    <a:pt x="381" y="743712"/>
                  </a:lnTo>
                  <a:lnTo>
                    <a:pt x="0" y="743712"/>
                  </a:lnTo>
                  <a:lnTo>
                    <a:pt x="0" y="747141"/>
                  </a:lnTo>
                  <a:lnTo>
                    <a:pt x="146114" y="747141"/>
                  </a:lnTo>
                  <a:cubicBezTo>
                    <a:pt x="177832" y="747141"/>
                    <a:pt x="203740" y="773049"/>
                    <a:pt x="203740" y="804767"/>
                  </a:cubicBezTo>
                  <a:lnTo>
                    <a:pt x="203740" y="824770"/>
                  </a:lnTo>
                  <a:cubicBezTo>
                    <a:pt x="203740" y="846773"/>
                    <a:pt x="191167" y="866013"/>
                    <a:pt x="172879" y="875729"/>
                  </a:cubicBezTo>
                  <a:lnTo>
                    <a:pt x="232600" y="875729"/>
                  </a:lnTo>
                  <a:cubicBezTo>
                    <a:pt x="274891" y="875729"/>
                    <a:pt x="309943" y="843439"/>
                    <a:pt x="313373" y="801243"/>
                  </a:cubicBezTo>
                  <a:cubicBezTo>
                    <a:pt x="316230" y="765334"/>
                    <a:pt x="346615" y="736854"/>
                    <a:pt x="383191" y="736854"/>
                  </a:cubicBezTo>
                  <a:lnTo>
                    <a:pt x="498539" y="736854"/>
                  </a:lnTo>
                  <a:lnTo>
                    <a:pt x="548068" y="736854"/>
                  </a:lnTo>
                  <a:lnTo>
                    <a:pt x="1256157" y="736854"/>
                  </a:lnTo>
                  <a:lnTo>
                    <a:pt x="1256157" y="745427"/>
                  </a:lnTo>
                  <a:cubicBezTo>
                    <a:pt x="1256157" y="808292"/>
                    <a:pt x="1307592" y="859727"/>
                    <a:pt x="1370457" y="859727"/>
                  </a:cubicBezTo>
                  <a:lnTo>
                    <a:pt x="1471422" y="859727"/>
                  </a:lnTo>
                  <a:lnTo>
                    <a:pt x="1471422" y="843439"/>
                  </a:lnTo>
                  <a:lnTo>
                    <a:pt x="1471422" y="390620"/>
                  </a:lnTo>
                  <a:lnTo>
                    <a:pt x="1471422" y="191"/>
                  </a:lnTo>
                  <a:lnTo>
                    <a:pt x="157829" y="191"/>
                  </a:lnTo>
                  <a:close/>
                  <a:moveTo>
                    <a:pt x="1255395" y="736663"/>
                  </a:moveTo>
                  <a:lnTo>
                    <a:pt x="947452" y="736663"/>
                  </a:lnTo>
                  <a:lnTo>
                    <a:pt x="947452" y="496157"/>
                  </a:lnTo>
                  <a:cubicBezTo>
                    <a:pt x="947452" y="433292"/>
                    <a:pt x="999268" y="381857"/>
                    <a:pt x="1062609" y="381857"/>
                  </a:cubicBezTo>
                  <a:lnTo>
                    <a:pt x="1255395" y="381857"/>
                  </a:lnTo>
                  <a:lnTo>
                    <a:pt x="1255395" y="736663"/>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30" name="Freeform: Shape 129">
              <a:extLst>
                <a:ext uri="{FF2B5EF4-FFF2-40B4-BE49-F238E27FC236}">
                  <a16:creationId xmlns:a16="http://schemas.microsoft.com/office/drawing/2014/main" id="{F365C1AE-BE6C-4275-82BA-282E4009909E}"/>
                </a:ext>
              </a:extLst>
            </p:cNvPr>
            <p:cNvSpPr/>
            <p:nvPr/>
          </p:nvSpPr>
          <p:spPr>
            <a:xfrm>
              <a:off x="5911136" y="3026362"/>
              <a:ext cx="307943" cy="354806"/>
            </a:xfrm>
            <a:custGeom>
              <a:avLst/>
              <a:gdLst>
                <a:gd name="connsiteX0" fmla="*/ 115158 w 307943"/>
                <a:gd name="connsiteY0" fmla="*/ 0 h 354806"/>
                <a:gd name="connsiteX1" fmla="*/ 0 w 307943"/>
                <a:gd name="connsiteY1" fmla="*/ 114300 h 354806"/>
                <a:gd name="connsiteX2" fmla="*/ 0 w 307943"/>
                <a:gd name="connsiteY2" fmla="*/ 354806 h 354806"/>
                <a:gd name="connsiteX3" fmla="*/ 307943 w 307943"/>
                <a:gd name="connsiteY3" fmla="*/ 354806 h 354806"/>
                <a:gd name="connsiteX4" fmla="*/ 307943 w 307943"/>
                <a:gd name="connsiteY4" fmla="*/ 0 h 354806"/>
                <a:gd name="connsiteX5" fmla="*/ 115158 w 307943"/>
                <a:gd name="connsiteY5" fmla="*/ 0 h 354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943" h="354806">
                  <a:moveTo>
                    <a:pt x="115158" y="0"/>
                  </a:moveTo>
                  <a:cubicBezTo>
                    <a:pt x="51816" y="0"/>
                    <a:pt x="0" y="51435"/>
                    <a:pt x="0" y="114300"/>
                  </a:cubicBezTo>
                  <a:lnTo>
                    <a:pt x="0" y="354806"/>
                  </a:lnTo>
                  <a:lnTo>
                    <a:pt x="307943" y="354806"/>
                  </a:lnTo>
                  <a:lnTo>
                    <a:pt x="307943" y="0"/>
                  </a:lnTo>
                  <a:lnTo>
                    <a:pt x="115158"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31" name="Freeform: Shape 130">
              <a:extLst>
                <a:ext uri="{FF2B5EF4-FFF2-40B4-BE49-F238E27FC236}">
                  <a16:creationId xmlns:a16="http://schemas.microsoft.com/office/drawing/2014/main" id="{2B3D20F9-63D4-4DC8-9C2C-A0EE3A910E57}"/>
                </a:ext>
              </a:extLst>
            </p:cNvPr>
            <p:cNvSpPr/>
            <p:nvPr/>
          </p:nvSpPr>
          <p:spPr>
            <a:xfrm>
              <a:off x="4803283" y="-24876"/>
              <a:ext cx="1632204" cy="2667095"/>
            </a:xfrm>
            <a:custGeom>
              <a:avLst/>
              <a:gdLst>
                <a:gd name="connsiteX0" fmla="*/ 1496949 w 1632204"/>
                <a:gd name="connsiteY0" fmla="*/ 1233678 h 2667095"/>
                <a:gd name="connsiteX1" fmla="*/ 1436942 w 1632204"/>
                <a:gd name="connsiteY1" fmla="*/ 1173671 h 2667095"/>
                <a:gd name="connsiteX2" fmla="*/ 1436942 w 1632204"/>
                <a:gd name="connsiteY2" fmla="*/ 1152811 h 2667095"/>
                <a:gd name="connsiteX3" fmla="*/ 1496949 w 1632204"/>
                <a:gd name="connsiteY3" fmla="*/ 1092803 h 2667095"/>
                <a:gd name="connsiteX4" fmla="*/ 1629346 w 1632204"/>
                <a:gd name="connsiteY4" fmla="*/ 1092803 h 2667095"/>
                <a:gd name="connsiteX5" fmla="*/ 1629823 w 1632204"/>
                <a:gd name="connsiteY5" fmla="*/ 596932 h 2667095"/>
                <a:gd name="connsiteX6" fmla="*/ 1264444 w 1632204"/>
                <a:gd name="connsiteY6" fmla="*/ 596932 h 2667095"/>
                <a:gd name="connsiteX7" fmla="*/ 1264444 w 1632204"/>
                <a:gd name="connsiteY7" fmla="*/ 96869 h 2667095"/>
                <a:gd name="connsiteX8" fmla="*/ 1167574 w 1632204"/>
                <a:gd name="connsiteY8" fmla="*/ 0 h 2667095"/>
                <a:gd name="connsiteX9" fmla="*/ 0 w 1632204"/>
                <a:gd name="connsiteY9" fmla="*/ 0 h 2667095"/>
                <a:gd name="connsiteX10" fmla="*/ 0 w 1632204"/>
                <a:gd name="connsiteY10" fmla="*/ 285464 h 2667095"/>
                <a:gd name="connsiteX11" fmla="*/ 82296 w 1632204"/>
                <a:gd name="connsiteY11" fmla="*/ 285464 h 2667095"/>
                <a:gd name="connsiteX12" fmla="*/ 218789 w 1632204"/>
                <a:gd name="connsiteY12" fmla="*/ 421958 h 2667095"/>
                <a:gd name="connsiteX13" fmla="*/ 218789 w 1632204"/>
                <a:gd name="connsiteY13" fmla="*/ 599980 h 2667095"/>
                <a:gd name="connsiteX14" fmla="*/ 882587 w 1632204"/>
                <a:gd name="connsiteY14" fmla="*/ 599980 h 2667095"/>
                <a:gd name="connsiteX15" fmla="*/ 879919 w 1632204"/>
                <a:gd name="connsiteY15" fmla="*/ 1064324 h 2667095"/>
                <a:gd name="connsiteX16" fmla="*/ 879919 w 1632204"/>
                <a:gd name="connsiteY16" fmla="*/ 1076516 h 2667095"/>
                <a:gd name="connsiteX17" fmla="*/ 872966 w 1632204"/>
                <a:gd name="connsiteY17" fmla="*/ 1076516 h 2667095"/>
                <a:gd name="connsiteX18" fmla="*/ 864203 w 1632204"/>
                <a:gd name="connsiteY18" fmla="*/ 1076516 h 2667095"/>
                <a:gd name="connsiteX19" fmla="*/ 856011 w 1632204"/>
                <a:gd name="connsiteY19" fmla="*/ 1076897 h 2667095"/>
                <a:gd name="connsiteX20" fmla="*/ 853440 w 1632204"/>
                <a:gd name="connsiteY20" fmla="*/ 1077278 h 2667095"/>
                <a:gd name="connsiteX21" fmla="*/ 848106 w 1632204"/>
                <a:gd name="connsiteY21" fmla="*/ 1078135 h 2667095"/>
                <a:gd name="connsiteX22" fmla="*/ 847439 w 1632204"/>
                <a:gd name="connsiteY22" fmla="*/ 1078325 h 2667095"/>
                <a:gd name="connsiteX23" fmla="*/ 845153 w 1632204"/>
                <a:gd name="connsiteY23" fmla="*/ 1078897 h 2667095"/>
                <a:gd name="connsiteX24" fmla="*/ 840486 w 1632204"/>
                <a:gd name="connsiteY24" fmla="*/ 1080135 h 2667095"/>
                <a:gd name="connsiteX25" fmla="*/ 837438 w 1632204"/>
                <a:gd name="connsiteY25" fmla="*/ 1081183 h 2667095"/>
                <a:gd name="connsiteX26" fmla="*/ 833056 w 1632204"/>
                <a:gd name="connsiteY26" fmla="*/ 1082802 h 2667095"/>
                <a:gd name="connsiteX27" fmla="*/ 830104 w 1632204"/>
                <a:gd name="connsiteY27" fmla="*/ 1084136 h 2667095"/>
                <a:gd name="connsiteX28" fmla="*/ 826008 w 1632204"/>
                <a:gd name="connsiteY28" fmla="*/ 1086136 h 2667095"/>
                <a:gd name="connsiteX29" fmla="*/ 824484 w 1632204"/>
                <a:gd name="connsiteY29" fmla="*/ 1086993 h 2667095"/>
                <a:gd name="connsiteX30" fmla="*/ 823055 w 1632204"/>
                <a:gd name="connsiteY30" fmla="*/ 1087755 h 2667095"/>
                <a:gd name="connsiteX31" fmla="*/ 819150 w 1632204"/>
                <a:gd name="connsiteY31" fmla="*/ 1090136 h 2667095"/>
                <a:gd name="connsiteX32" fmla="*/ 818674 w 1632204"/>
                <a:gd name="connsiteY32" fmla="*/ 1090422 h 2667095"/>
                <a:gd name="connsiteX33" fmla="*/ 816483 w 1632204"/>
                <a:gd name="connsiteY33" fmla="*/ 1091946 h 2667095"/>
                <a:gd name="connsiteX34" fmla="*/ 812768 w 1632204"/>
                <a:gd name="connsiteY34" fmla="*/ 1094708 h 2667095"/>
                <a:gd name="connsiteX35" fmla="*/ 810292 w 1632204"/>
                <a:gd name="connsiteY35" fmla="*/ 1096709 h 2667095"/>
                <a:gd name="connsiteX36" fmla="*/ 806767 w 1632204"/>
                <a:gd name="connsiteY36" fmla="*/ 1099852 h 2667095"/>
                <a:gd name="connsiteX37" fmla="*/ 804577 w 1632204"/>
                <a:gd name="connsiteY37" fmla="*/ 1101947 h 2667095"/>
                <a:gd name="connsiteX38" fmla="*/ 801148 w 1632204"/>
                <a:gd name="connsiteY38" fmla="*/ 1105662 h 2667095"/>
                <a:gd name="connsiteX39" fmla="*/ 799434 w 1632204"/>
                <a:gd name="connsiteY39" fmla="*/ 1107662 h 2667095"/>
                <a:gd name="connsiteX40" fmla="*/ 795909 w 1632204"/>
                <a:gd name="connsiteY40" fmla="*/ 1112330 h 2667095"/>
                <a:gd name="connsiteX41" fmla="*/ 795814 w 1632204"/>
                <a:gd name="connsiteY41" fmla="*/ 1112520 h 2667095"/>
                <a:gd name="connsiteX42" fmla="*/ 794861 w 1632204"/>
                <a:gd name="connsiteY42" fmla="*/ 1113854 h 2667095"/>
                <a:gd name="connsiteX43" fmla="*/ 790765 w 1632204"/>
                <a:gd name="connsiteY43" fmla="*/ 1120521 h 2667095"/>
                <a:gd name="connsiteX44" fmla="*/ 790480 w 1632204"/>
                <a:gd name="connsiteY44" fmla="*/ 1121093 h 2667095"/>
                <a:gd name="connsiteX45" fmla="*/ 787337 w 1632204"/>
                <a:gd name="connsiteY45" fmla="*/ 1127570 h 2667095"/>
                <a:gd name="connsiteX46" fmla="*/ 786479 w 1632204"/>
                <a:gd name="connsiteY46" fmla="*/ 1129951 h 2667095"/>
                <a:gd name="connsiteX47" fmla="*/ 784669 w 1632204"/>
                <a:gd name="connsiteY47" fmla="*/ 1134904 h 2667095"/>
                <a:gd name="connsiteX48" fmla="*/ 783908 w 1632204"/>
                <a:gd name="connsiteY48" fmla="*/ 1137666 h 2667095"/>
                <a:gd name="connsiteX49" fmla="*/ 783908 w 1632204"/>
                <a:gd name="connsiteY49" fmla="*/ 1137857 h 2667095"/>
                <a:gd name="connsiteX50" fmla="*/ 782669 w 1632204"/>
                <a:gd name="connsiteY50" fmla="*/ 1142524 h 2667095"/>
                <a:gd name="connsiteX51" fmla="*/ 782574 w 1632204"/>
                <a:gd name="connsiteY51" fmla="*/ 1143000 h 2667095"/>
                <a:gd name="connsiteX52" fmla="*/ 782098 w 1632204"/>
                <a:gd name="connsiteY52" fmla="*/ 1145762 h 2667095"/>
                <a:gd name="connsiteX53" fmla="*/ 780764 w 1632204"/>
                <a:gd name="connsiteY53" fmla="*/ 1160336 h 2667095"/>
                <a:gd name="connsiteX54" fmla="*/ 709517 w 1632204"/>
                <a:gd name="connsiteY54" fmla="*/ 1218438 h 2667095"/>
                <a:gd name="connsiteX55" fmla="*/ 702850 w 1632204"/>
                <a:gd name="connsiteY55" fmla="*/ 1218819 h 2667095"/>
                <a:gd name="connsiteX56" fmla="*/ 700754 w 1632204"/>
                <a:gd name="connsiteY56" fmla="*/ 1219010 h 2667095"/>
                <a:gd name="connsiteX57" fmla="*/ 699802 w 1632204"/>
                <a:gd name="connsiteY57" fmla="*/ 1219105 h 2667095"/>
                <a:gd name="connsiteX58" fmla="*/ 693801 w 1632204"/>
                <a:gd name="connsiteY58" fmla="*/ 1220057 h 2667095"/>
                <a:gd name="connsiteX59" fmla="*/ 692563 w 1632204"/>
                <a:gd name="connsiteY59" fmla="*/ 1220248 h 2667095"/>
                <a:gd name="connsiteX60" fmla="*/ 627031 w 1632204"/>
                <a:gd name="connsiteY60" fmla="*/ 1290923 h 2667095"/>
                <a:gd name="connsiteX61" fmla="*/ 626745 w 1632204"/>
                <a:gd name="connsiteY61" fmla="*/ 1359884 h 2667095"/>
                <a:gd name="connsiteX62" fmla="*/ 626174 w 1632204"/>
                <a:gd name="connsiteY62" fmla="*/ 1359884 h 2667095"/>
                <a:gd name="connsiteX63" fmla="*/ 626174 w 1632204"/>
                <a:gd name="connsiteY63" fmla="*/ 1359884 h 2667095"/>
                <a:gd name="connsiteX64" fmla="*/ 887349 w 1632204"/>
                <a:gd name="connsiteY64" fmla="*/ 1359884 h 2667095"/>
                <a:gd name="connsiteX65" fmla="*/ 957358 w 1632204"/>
                <a:gd name="connsiteY65" fmla="*/ 1429893 h 2667095"/>
                <a:gd name="connsiteX66" fmla="*/ 957358 w 1632204"/>
                <a:gd name="connsiteY66" fmla="*/ 1454277 h 2667095"/>
                <a:gd name="connsiteX67" fmla="*/ 887349 w 1632204"/>
                <a:gd name="connsiteY67" fmla="*/ 1524286 h 2667095"/>
                <a:gd name="connsiteX68" fmla="*/ 626174 w 1632204"/>
                <a:gd name="connsiteY68" fmla="*/ 1524286 h 2667095"/>
                <a:gd name="connsiteX69" fmla="*/ 626174 w 1632204"/>
                <a:gd name="connsiteY69" fmla="*/ 1814417 h 2667095"/>
                <a:gd name="connsiteX70" fmla="*/ 626174 w 1632204"/>
                <a:gd name="connsiteY70" fmla="*/ 1959959 h 2667095"/>
                <a:gd name="connsiteX71" fmla="*/ 1134046 w 1632204"/>
                <a:gd name="connsiteY71" fmla="*/ 1959959 h 2667095"/>
                <a:gd name="connsiteX72" fmla="*/ 1249204 w 1632204"/>
                <a:gd name="connsiteY72" fmla="*/ 2074259 h 2667095"/>
                <a:gd name="connsiteX73" fmla="*/ 1249204 w 1632204"/>
                <a:gd name="connsiteY73" fmla="*/ 2667095 h 2667095"/>
                <a:gd name="connsiteX74" fmla="*/ 1632204 w 1632204"/>
                <a:gd name="connsiteY74" fmla="*/ 2667095 h 2667095"/>
                <a:gd name="connsiteX75" fmla="*/ 1632204 w 1632204"/>
                <a:gd name="connsiteY75" fmla="*/ 1233678 h 2667095"/>
                <a:gd name="connsiteX76" fmla="*/ 1496949 w 1632204"/>
                <a:gd name="connsiteY76" fmla="*/ 1233678 h 2667095"/>
                <a:gd name="connsiteX77" fmla="*/ 1277398 w 1632204"/>
                <a:gd name="connsiteY77" fmla="*/ 1311974 h 2667095"/>
                <a:gd name="connsiteX78" fmla="*/ 1217390 w 1632204"/>
                <a:gd name="connsiteY78" fmla="*/ 1371981 h 2667095"/>
                <a:gd name="connsiteX79" fmla="*/ 1196530 w 1632204"/>
                <a:gd name="connsiteY79" fmla="*/ 1371981 h 2667095"/>
                <a:gd name="connsiteX80" fmla="*/ 1136523 w 1632204"/>
                <a:gd name="connsiteY80" fmla="*/ 1313117 h 2667095"/>
                <a:gd name="connsiteX81" fmla="*/ 1055560 w 1632204"/>
                <a:gd name="connsiteY81" fmla="*/ 1233583 h 2667095"/>
                <a:gd name="connsiteX82" fmla="*/ 1016222 w 1632204"/>
                <a:gd name="connsiteY82" fmla="*/ 1233583 h 2667095"/>
                <a:gd name="connsiteX83" fmla="*/ 956215 w 1632204"/>
                <a:gd name="connsiteY83" fmla="*/ 1173575 h 2667095"/>
                <a:gd name="connsiteX84" fmla="*/ 956215 w 1632204"/>
                <a:gd name="connsiteY84" fmla="*/ 1152716 h 2667095"/>
                <a:gd name="connsiteX85" fmla="*/ 1016222 w 1632204"/>
                <a:gd name="connsiteY85" fmla="*/ 1092708 h 2667095"/>
                <a:gd name="connsiteX86" fmla="*/ 1181005 w 1632204"/>
                <a:gd name="connsiteY86" fmla="*/ 1092708 h 2667095"/>
                <a:gd name="connsiteX87" fmla="*/ 1189959 w 1632204"/>
                <a:gd name="connsiteY87" fmla="*/ 1092232 h 2667095"/>
                <a:gd name="connsiteX88" fmla="*/ 1196530 w 1632204"/>
                <a:gd name="connsiteY88" fmla="*/ 1091851 h 2667095"/>
                <a:gd name="connsiteX89" fmla="*/ 1217390 w 1632204"/>
                <a:gd name="connsiteY89" fmla="*/ 1091851 h 2667095"/>
                <a:gd name="connsiteX90" fmla="*/ 1277398 w 1632204"/>
                <a:gd name="connsiteY90" fmla="*/ 1151858 h 2667095"/>
                <a:gd name="connsiteX91" fmla="*/ 1277398 w 1632204"/>
                <a:gd name="connsiteY91" fmla="*/ 1311974 h 266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632204" h="2667095">
                  <a:moveTo>
                    <a:pt x="1496949" y="1233678"/>
                  </a:moveTo>
                  <a:cubicBezTo>
                    <a:pt x="1463992" y="1233678"/>
                    <a:pt x="1436942" y="1206627"/>
                    <a:pt x="1436942" y="1173671"/>
                  </a:cubicBezTo>
                  <a:lnTo>
                    <a:pt x="1436942" y="1152811"/>
                  </a:lnTo>
                  <a:cubicBezTo>
                    <a:pt x="1436942" y="1119854"/>
                    <a:pt x="1463897" y="1092803"/>
                    <a:pt x="1496949" y="1092803"/>
                  </a:cubicBezTo>
                  <a:lnTo>
                    <a:pt x="1629346" y="1092803"/>
                  </a:lnTo>
                  <a:lnTo>
                    <a:pt x="1629823" y="596932"/>
                  </a:lnTo>
                  <a:lnTo>
                    <a:pt x="1264444" y="596932"/>
                  </a:lnTo>
                  <a:lnTo>
                    <a:pt x="1264444" y="96869"/>
                  </a:lnTo>
                  <a:cubicBezTo>
                    <a:pt x="1264444" y="43434"/>
                    <a:pt x="1221105" y="0"/>
                    <a:pt x="1167574" y="0"/>
                  </a:cubicBezTo>
                  <a:lnTo>
                    <a:pt x="0" y="0"/>
                  </a:lnTo>
                  <a:lnTo>
                    <a:pt x="0" y="285464"/>
                  </a:lnTo>
                  <a:lnTo>
                    <a:pt x="82296" y="285464"/>
                  </a:lnTo>
                  <a:cubicBezTo>
                    <a:pt x="157734" y="285464"/>
                    <a:pt x="218789" y="346615"/>
                    <a:pt x="218789" y="421958"/>
                  </a:cubicBezTo>
                  <a:lnTo>
                    <a:pt x="218789" y="599980"/>
                  </a:lnTo>
                  <a:lnTo>
                    <a:pt x="882587" y="599980"/>
                  </a:lnTo>
                  <a:cubicBezTo>
                    <a:pt x="882587" y="790861"/>
                    <a:pt x="879634" y="920306"/>
                    <a:pt x="879919" y="1064324"/>
                  </a:cubicBezTo>
                  <a:cubicBezTo>
                    <a:pt x="880967" y="1072229"/>
                    <a:pt x="881062" y="1076516"/>
                    <a:pt x="879919" y="1076516"/>
                  </a:cubicBezTo>
                  <a:lnTo>
                    <a:pt x="872966" y="1076516"/>
                  </a:lnTo>
                  <a:cubicBezTo>
                    <a:pt x="869537" y="1076611"/>
                    <a:pt x="866489" y="1076516"/>
                    <a:pt x="864203" y="1076516"/>
                  </a:cubicBezTo>
                  <a:cubicBezTo>
                    <a:pt x="861441" y="1076516"/>
                    <a:pt x="858679" y="1076706"/>
                    <a:pt x="856011" y="1076897"/>
                  </a:cubicBezTo>
                  <a:cubicBezTo>
                    <a:pt x="855155" y="1076992"/>
                    <a:pt x="854297" y="1077182"/>
                    <a:pt x="853440" y="1077278"/>
                  </a:cubicBezTo>
                  <a:cubicBezTo>
                    <a:pt x="851630" y="1077468"/>
                    <a:pt x="849821" y="1077754"/>
                    <a:pt x="848106" y="1078135"/>
                  </a:cubicBezTo>
                  <a:cubicBezTo>
                    <a:pt x="847915" y="1078135"/>
                    <a:pt x="847630" y="1078230"/>
                    <a:pt x="847439" y="1078325"/>
                  </a:cubicBezTo>
                  <a:cubicBezTo>
                    <a:pt x="846677" y="1078516"/>
                    <a:pt x="845915" y="1078706"/>
                    <a:pt x="845153" y="1078897"/>
                  </a:cubicBezTo>
                  <a:cubicBezTo>
                    <a:pt x="843534" y="1079278"/>
                    <a:pt x="842010" y="1079659"/>
                    <a:pt x="840486" y="1080135"/>
                  </a:cubicBezTo>
                  <a:cubicBezTo>
                    <a:pt x="839438" y="1080421"/>
                    <a:pt x="838486" y="1080802"/>
                    <a:pt x="837438" y="1081183"/>
                  </a:cubicBezTo>
                  <a:cubicBezTo>
                    <a:pt x="836009" y="1081659"/>
                    <a:pt x="834485" y="1082231"/>
                    <a:pt x="833056" y="1082802"/>
                  </a:cubicBezTo>
                  <a:cubicBezTo>
                    <a:pt x="832009" y="1083183"/>
                    <a:pt x="831056" y="1083659"/>
                    <a:pt x="830104" y="1084136"/>
                  </a:cubicBezTo>
                  <a:cubicBezTo>
                    <a:pt x="828675" y="1084802"/>
                    <a:pt x="827342" y="1085374"/>
                    <a:pt x="826008" y="1086136"/>
                  </a:cubicBezTo>
                  <a:cubicBezTo>
                    <a:pt x="825532" y="1086422"/>
                    <a:pt x="825055" y="1086707"/>
                    <a:pt x="824484" y="1086993"/>
                  </a:cubicBezTo>
                  <a:cubicBezTo>
                    <a:pt x="824008" y="1087279"/>
                    <a:pt x="823531" y="1087469"/>
                    <a:pt x="823055" y="1087755"/>
                  </a:cubicBezTo>
                  <a:cubicBezTo>
                    <a:pt x="821722" y="1088517"/>
                    <a:pt x="820483" y="1089279"/>
                    <a:pt x="819150" y="1090136"/>
                  </a:cubicBezTo>
                  <a:cubicBezTo>
                    <a:pt x="818960" y="1090232"/>
                    <a:pt x="818864" y="1090327"/>
                    <a:pt x="818674" y="1090422"/>
                  </a:cubicBezTo>
                  <a:cubicBezTo>
                    <a:pt x="817911" y="1090898"/>
                    <a:pt x="817150" y="1091375"/>
                    <a:pt x="816483" y="1091946"/>
                  </a:cubicBezTo>
                  <a:cubicBezTo>
                    <a:pt x="815245" y="1092803"/>
                    <a:pt x="814006" y="1093756"/>
                    <a:pt x="812768" y="1094708"/>
                  </a:cubicBezTo>
                  <a:cubicBezTo>
                    <a:pt x="811911" y="1095375"/>
                    <a:pt x="811149" y="1095947"/>
                    <a:pt x="810292" y="1096709"/>
                  </a:cubicBezTo>
                  <a:cubicBezTo>
                    <a:pt x="809053" y="1097756"/>
                    <a:pt x="807910" y="1098804"/>
                    <a:pt x="806767" y="1099852"/>
                  </a:cubicBezTo>
                  <a:cubicBezTo>
                    <a:pt x="806005" y="1100519"/>
                    <a:pt x="805339" y="1101185"/>
                    <a:pt x="804577" y="1101947"/>
                  </a:cubicBezTo>
                  <a:cubicBezTo>
                    <a:pt x="803434" y="1103186"/>
                    <a:pt x="802291" y="1104424"/>
                    <a:pt x="801148" y="1105662"/>
                  </a:cubicBezTo>
                  <a:cubicBezTo>
                    <a:pt x="800576" y="1106329"/>
                    <a:pt x="799910" y="1106996"/>
                    <a:pt x="799434" y="1107662"/>
                  </a:cubicBezTo>
                  <a:cubicBezTo>
                    <a:pt x="798195" y="1109186"/>
                    <a:pt x="797052" y="1110710"/>
                    <a:pt x="795909" y="1112330"/>
                  </a:cubicBezTo>
                  <a:cubicBezTo>
                    <a:pt x="795909" y="1112425"/>
                    <a:pt x="795814" y="1112425"/>
                    <a:pt x="795814" y="1112520"/>
                  </a:cubicBezTo>
                  <a:cubicBezTo>
                    <a:pt x="795528" y="1112996"/>
                    <a:pt x="795147" y="1113377"/>
                    <a:pt x="794861" y="1113854"/>
                  </a:cubicBezTo>
                  <a:cubicBezTo>
                    <a:pt x="793433" y="1116044"/>
                    <a:pt x="792004" y="1118235"/>
                    <a:pt x="790765" y="1120521"/>
                  </a:cubicBezTo>
                  <a:cubicBezTo>
                    <a:pt x="790670" y="1120712"/>
                    <a:pt x="790575" y="1120902"/>
                    <a:pt x="790480" y="1121093"/>
                  </a:cubicBezTo>
                  <a:cubicBezTo>
                    <a:pt x="789336" y="1123188"/>
                    <a:pt x="788289" y="1125379"/>
                    <a:pt x="787337" y="1127570"/>
                  </a:cubicBezTo>
                  <a:cubicBezTo>
                    <a:pt x="787051" y="1128332"/>
                    <a:pt x="786765" y="1129094"/>
                    <a:pt x="786479" y="1129951"/>
                  </a:cubicBezTo>
                  <a:cubicBezTo>
                    <a:pt x="785812" y="1131570"/>
                    <a:pt x="785146" y="1133285"/>
                    <a:pt x="784669" y="1134904"/>
                  </a:cubicBezTo>
                  <a:cubicBezTo>
                    <a:pt x="784384" y="1135856"/>
                    <a:pt x="784098" y="1136714"/>
                    <a:pt x="783908" y="1137666"/>
                  </a:cubicBezTo>
                  <a:cubicBezTo>
                    <a:pt x="783908" y="1137761"/>
                    <a:pt x="783908" y="1137761"/>
                    <a:pt x="783908" y="1137857"/>
                  </a:cubicBezTo>
                  <a:cubicBezTo>
                    <a:pt x="783431" y="1139381"/>
                    <a:pt x="783050" y="1141000"/>
                    <a:pt x="782669" y="1142524"/>
                  </a:cubicBezTo>
                  <a:cubicBezTo>
                    <a:pt x="782669" y="1142714"/>
                    <a:pt x="782574" y="1142905"/>
                    <a:pt x="782574" y="1143000"/>
                  </a:cubicBezTo>
                  <a:cubicBezTo>
                    <a:pt x="782383" y="1143953"/>
                    <a:pt x="782193" y="1144810"/>
                    <a:pt x="782098" y="1145762"/>
                  </a:cubicBezTo>
                  <a:cubicBezTo>
                    <a:pt x="781240" y="1150525"/>
                    <a:pt x="780764" y="1155287"/>
                    <a:pt x="780764" y="1160336"/>
                  </a:cubicBezTo>
                  <a:cubicBezTo>
                    <a:pt x="780288" y="1185863"/>
                    <a:pt x="744760" y="1217771"/>
                    <a:pt x="709517" y="1218438"/>
                  </a:cubicBezTo>
                  <a:cubicBezTo>
                    <a:pt x="707231" y="1218438"/>
                    <a:pt x="705040" y="1218628"/>
                    <a:pt x="702850" y="1218819"/>
                  </a:cubicBezTo>
                  <a:cubicBezTo>
                    <a:pt x="702183" y="1218914"/>
                    <a:pt x="701421" y="1218914"/>
                    <a:pt x="700754" y="1219010"/>
                  </a:cubicBezTo>
                  <a:cubicBezTo>
                    <a:pt x="700469" y="1219010"/>
                    <a:pt x="700087" y="1219105"/>
                    <a:pt x="699802" y="1219105"/>
                  </a:cubicBezTo>
                  <a:cubicBezTo>
                    <a:pt x="697801" y="1219391"/>
                    <a:pt x="695801" y="1219676"/>
                    <a:pt x="693801" y="1220057"/>
                  </a:cubicBezTo>
                  <a:cubicBezTo>
                    <a:pt x="693420" y="1220153"/>
                    <a:pt x="692943" y="1220248"/>
                    <a:pt x="692563" y="1220248"/>
                  </a:cubicBezTo>
                  <a:cubicBezTo>
                    <a:pt x="658273" y="1227487"/>
                    <a:pt x="631698" y="1255871"/>
                    <a:pt x="627031" y="1290923"/>
                  </a:cubicBezTo>
                  <a:lnTo>
                    <a:pt x="626745" y="1359884"/>
                  </a:lnTo>
                  <a:lnTo>
                    <a:pt x="626174" y="1359884"/>
                  </a:lnTo>
                  <a:lnTo>
                    <a:pt x="626174" y="1359884"/>
                  </a:lnTo>
                  <a:lnTo>
                    <a:pt x="887349" y="1359884"/>
                  </a:lnTo>
                  <a:cubicBezTo>
                    <a:pt x="925830" y="1359884"/>
                    <a:pt x="957358" y="1391412"/>
                    <a:pt x="957358" y="1429893"/>
                  </a:cubicBezTo>
                  <a:lnTo>
                    <a:pt x="957358" y="1454277"/>
                  </a:lnTo>
                  <a:cubicBezTo>
                    <a:pt x="957358" y="1492758"/>
                    <a:pt x="925830" y="1524286"/>
                    <a:pt x="887349" y="1524286"/>
                  </a:cubicBezTo>
                  <a:lnTo>
                    <a:pt x="626174" y="1524286"/>
                  </a:lnTo>
                  <a:lnTo>
                    <a:pt x="626174" y="1814417"/>
                  </a:lnTo>
                  <a:lnTo>
                    <a:pt x="626174" y="1959959"/>
                  </a:lnTo>
                  <a:lnTo>
                    <a:pt x="1134046" y="1959959"/>
                  </a:lnTo>
                  <a:cubicBezTo>
                    <a:pt x="1197388" y="1959959"/>
                    <a:pt x="1249204" y="2011394"/>
                    <a:pt x="1249204" y="2074259"/>
                  </a:cubicBezTo>
                  <a:lnTo>
                    <a:pt x="1249204" y="2667095"/>
                  </a:lnTo>
                  <a:lnTo>
                    <a:pt x="1632204" y="2667095"/>
                  </a:lnTo>
                  <a:lnTo>
                    <a:pt x="1632204" y="1233678"/>
                  </a:lnTo>
                  <a:lnTo>
                    <a:pt x="1496949" y="1233678"/>
                  </a:lnTo>
                  <a:close/>
                  <a:moveTo>
                    <a:pt x="1277398" y="1311974"/>
                  </a:moveTo>
                  <a:cubicBezTo>
                    <a:pt x="1277398" y="1344930"/>
                    <a:pt x="1250442" y="1371981"/>
                    <a:pt x="1217390" y="1371981"/>
                  </a:cubicBezTo>
                  <a:lnTo>
                    <a:pt x="1196530" y="1371981"/>
                  </a:lnTo>
                  <a:cubicBezTo>
                    <a:pt x="1163955" y="1371981"/>
                    <a:pt x="1137190" y="1345597"/>
                    <a:pt x="1136523" y="1313117"/>
                  </a:cubicBezTo>
                  <a:cubicBezTo>
                    <a:pt x="1135666" y="1269016"/>
                    <a:pt x="1099661" y="1233583"/>
                    <a:pt x="1055560" y="1233583"/>
                  </a:cubicBezTo>
                  <a:lnTo>
                    <a:pt x="1016222" y="1233583"/>
                  </a:lnTo>
                  <a:cubicBezTo>
                    <a:pt x="983266" y="1233583"/>
                    <a:pt x="956215" y="1206627"/>
                    <a:pt x="956215" y="1173575"/>
                  </a:cubicBezTo>
                  <a:lnTo>
                    <a:pt x="956215" y="1152716"/>
                  </a:lnTo>
                  <a:cubicBezTo>
                    <a:pt x="956215" y="1119759"/>
                    <a:pt x="983171" y="1092708"/>
                    <a:pt x="1016222" y="1092708"/>
                  </a:cubicBezTo>
                  <a:lnTo>
                    <a:pt x="1181005" y="1092708"/>
                  </a:lnTo>
                  <a:cubicBezTo>
                    <a:pt x="1184148" y="1092708"/>
                    <a:pt x="1186815" y="1092518"/>
                    <a:pt x="1189959" y="1092232"/>
                  </a:cubicBezTo>
                  <a:cubicBezTo>
                    <a:pt x="1192149" y="1091946"/>
                    <a:pt x="1194340" y="1091851"/>
                    <a:pt x="1196530" y="1091851"/>
                  </a:cubicBezTo>
                  <a:lnTo>
                    <a:pt x="1217390" y="1091851"/>
                  </a:lnTo>
                  <a:cubicBezTo>
                    <a:pt x="1250347" y="1091851"/>
                    <a:pt x="1277398" y="1118807"/>
                    <a:pt x="1277398" y="1151858"/>
                  </a:cubicBezTo>
                  <a:lnTo>
                    <a:pt x="1277398" y="1311974"/>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32" name="Freeform: Shape 131">
              <a:extLst>
                <a:ext uri="{FF2B5EF4-FFF2-40B4-BE49-F238E27FC236}">
                  <a16:creationId xmlns:a16="http://schemas.microsoft.com/office/drawing/2014/main" id="{AC70116A-7652-4811-8D66-234C32436A2F}"/>
                </a:ext>
              </a:extLst>
            </p:cNvPr>
            <p:cNvSpPr/>
            <p:nvPr/>
          </p:nvSpPr>
          <p:spPr>
            <a:xfrm>
              <a:off x="5121228" y="1934892"/>
              <a:ext cx="931164" cy="707326"/>
            </a:xfrm>
            <a:custGeom>
              <a:avLst/>
              <a:gdLst>
                <a:gd name="connsiteX0" fmla="*/ 931164 w 931164"/>
                <a:gd name="connsiteY0" fmla="*/ 114300 h 707326"/>
                <a:gd name="connsiteX1" fmla="*/ 816007 w 931164"/>
                <a:gd name="connsiteY1" fmla="*/ 0 h 707326"/>
                <a:gd name="connsiteX2" fmla="*/ 308134 w 931164"/>
                <a:gd name="connsiteY2" fmla="*/ 0 h 707326"/>
                <a:gd name="connsiteX3" fmla="*/ 308134 w 931164"/>
                <a:gd name="connsiteY3" fmla="*/ 143827 h 707326"/>
                <a:gd name="connsiteX4" fmla="*/ 308229 w 931164"/>
                <a:gd name="connsiteY4" fmla="*/ 143827 h 707326"/>
                <a:gd name="connsiteX5" fmla="*/ 308229 w 931164"/>
                <a:gd name="connsiteY5" fmla="*/ 206883 h 707326"/>
                <a:gd name="connsiteX6" fmla="*/ 308229 w 931164"/>
                <a:gd name="connsiteY6" fmla="*/ 219742 h 707326"/>
                <a:gd name="connsiteX7" fmla="*/ 308229 w 931164"/>
                <a:gd name="connsiteY7" fmla="*/ 227933 h 707326"/>
                <a:gd name="connsiteX8" fmla="*/ 308134 w 931164"/>
                <a:gd name="connsiteY8" fmla="*/ 229171 h 707326"/>
                <a:gd name="connsiteX9" fmla="*/ 308134 w 931164"/>
                <a:gd name="connsiteY9" fmla="*/ 230696 h 707326"/>
                <a:gd name="connsiteX10" fmla="*/ 307943 w 931164"/>
                <a:gd name="connsiteY10" fmla="*/ 232410 h 707326"/>
                <a:gd name="connsiteX11" fmla="*/ 307658 w 931164"/>
                <a:gd name="connsiteY11" fmla="*/ 235363 h 707326"/>
                <a:gd name="connsiteX12" fmla="*/ 307181 w 931164"/>
                <a:gd name="connsiteY12" fmla="*/ 238411 h 707326"/>
                <a:gd name="connsiteX13" fmla="*/ 306610 w 931164"/>
                <a:gd name="connsiteY13" fmla="*/ 241268 h 707326"/>
                <a:gd name="connsiteX14" fmla="*/ 305848 w 931164"/>
                <a:gd name="connsiteY14" fmla="*/ 244221 h 707326"/>
                <a:gd name="connsiteX15" fmla="*/ 304991 w 931164"/>
                <a:gd name="connsiteY15" fmla="*/ 246983 h 707326"/>
                <a:gd name="connsiteX16" fmla="*/ 303943 w 931164"/>
                <a:gd name="connsiteY16" fmla="*/ 249746 h 707326"/>
                <a:gd name="connsiteX17" fmla="*/ 302895 w 931164"/>
                <a:gd name="connsiteY17" fmla="*/ 252413 h 707326"/>
                <a:gd name="connsiteX18" fmla="*/ 301657 w 931164"/>
                <a:gd name="connsiteY18" fmla="*/ 254984 h 707326"/>
                <a:gd name="connsiteX19" fmla="*/ 300324 w 931164"/>
                <a:gd name="connsiteY19" fmla="*/ 257556 h 707326"/>
                <a:gd name="connsiteX20" fmla="*/ 298799 w 931164"/>
                <a:gd name="connsiteY20" fmla="*/ 260032 h 707326"/>
                <a:gd name="connsiteX21" fmla="*/ 297275 w 931164"/>
                <a:gd name="connsiteY21" fmla="*/ 262414 h 707326"/>
                <a:gd name="connsiteX22" fmla="*/ 295561 w 931164"/>
                <a:gd name="connsiteY22" fmla="*/ 264700 h 707326"/>
                <a:gd name="connsiteX23" fmla="*/ 293751 w 931164"/>
                <a:gd name="connsiteY23" fmla="*/ 266986 h 707326"/>
                <a:gd name="connsiteX24" fmla="*/ 291846 w 931164"/>
                <a:gd name="connsiteY24" fmla="*/ 269081 h 707326"/>
                <a:gd name="connsiteX25" fmla="*/ 289846 w 931164"/>
                <a:gd name="connsiteY25" fmla="*/ 271177 h 707326"/>
                <a:gd name="connsiteX26" fmla="*/ 287655 w 931164"/>
                <a:gd name="connsiteY26" fmla="*/ 273082 h 707326"/>
                <a:gd name="connsiteX27" fmla="*/ 285560 w 931164"/>
                <a:gd name="connsiteY27" fmla="*/ 274892 h 707326"/>
                <a:gd name="connsiteX28" fmla="*/ 283179 w 931164"/>
                <a:gd name="connsiteY28" fmla="*/ 276606 h 707326"/>
                <a:gd name="connsiteX29" fmla="*/ 280892 w 931164"/>
                <a:gd name="connsiteY29" fmla="*/ 278225 h 707326"/>
                <a:gd name="connsiteX30" fmla="*/ 278321 w 931164"/>
                <a:gd name="connsiteY30" fmla="*/ 279749 h 707326"/>
                <a:gd name="connsiteX31" fmla="*/ 275940 w 931164"/>
                <a:gd name="connsiteY31" fmla="*/ 281178 h 707326"/>
                <a:gd name="connsiteX32" fmla="*/ 273177 w 931164"/>
                <a:gd name="connsiteY32" fmla="*/ 282511 h 707326"/>
                <a:gd name="connsiteX33" fmla="*/ 270701 w 931164"/>
                <a:gd name="connsiteY33" fmla="*/ 283655 h 707326"/>
                <a:gd name="connsiteX34" fmla="*/ 267653 w 931164"/>
                <a:gd name="connsiteY34" fmla="*/ 284797 h 707326"/>
                <a:gd name="connsiteX35" fmla="*/ 265272 w 931164"/>
                <a:gd name="connsiteY35" fmla="*/ 285655 h 707326"/>
                <a:gd name="connsiteX36" fmla="*/ 261938 w 931164"/>
                <a:gd name="connsiteY36" fmla="*/ 286512 h 707326"/>
                <a:gd name="connsiteX37" fmla="*/ 259556 w 931164"/>
                <a:gd name="connsiteY37" fmla="*/ 287084 h 707326"/>
                <a:gd name="connsiteX38" fmla="*/ 255651 w 931164"/>
                <a:gd name="connsiteY38" fmla="*/ 287655 h 707326"/>
                <a:gd name="connsiteX39" fmla="*/ 253651 w 931164"/>
                <a:gd name="connsiteY39" fmla="*/ 287941 h 707326"/>
                <a:gd name="connsiteX40" fmla="*/ 247555 w 931164"/>
                <a:gd name="connsiteY40" fmla="*/ 288226 h 707326"/>
                <a:gd name="connsiteX41" fmla="*/ 157449 w 931164"/>
                <a:gd name="connsiteY41" fmla="*/ 288226 h 707326"/>
                <a:gd name="connsiteX42" fmla="*/ 157449 w 931164"/>
                <a:gd name="connsiteY42" fmla="*/ 363950 h 707326"/>
                <a:gd name="connsiteX43" fmla="*/ 96964 w 931164"/>
                <a:gd name="connsiteY43" fmla="*/ 424434 h 707326"/>
                <a:gd name="connsiteX44" fmla="*/ 0 w 931164"/>
                <a:gd name="connsiteY44" fmla="*/ 424434 h 707326"/>
                <a:gd name="connsiteX45" fmla="*/ 0 w 931164"/>
                <a:gd name="connsiteY45" fmla="*/ 707326 h 707326"/>
                <a:gd name="connsiteX46" fmla="*/ 930879 w 931164"/>
                <a:gd name="connsiteY46" fmla="*/ 707326 h 707326"/>
                <a:gd name="connsiteX47" fmla="*/ 930879 w 931164"/>
                <a:gd name="connsiteY47" fmla="*/ 114300 h 70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31164" h="707326">
                  <a:moveTo>
                    <a:pt x="931164" y="114300"/>
                  </a:moveTo>
                  <a:cubicBezTo>
                    <a:pt x="931164" y="51435"/>
                    <a:pt x="879348" y="0"/>
                    <a:pt x="816007" y="0"/>
                  </a:cubicBezTo>
                  <a:lnTo>
                    <a:pt x="308134" y="0"/>
                  </a:lnTo>
                  <a:lnTo>
                    <a:pt x="308134" y="143827"/>
                  </a:lnTo>
                  <a:lnTo>
                    <a:pt x="308229" y="143827"/>
                  </a:lnTo>
                  <a:lnTo>
                    <a:pt x="308229" y="206883"/>
                  </a:lnTo>
                  <a:lnTo>
                    <a:pt x="308229" y="219742"/>
                  </a:lnTo>
                  <a:lnTo>
                    <a:pt x="308229" y="227933"/>
                  </a:lnTo>
                  <a:cubicBezTo>
                    <a:pt x="308229" y="228314"/>
                    <a:pt x="308134" y="228790"/>
                    <a:pt x="308134" y="229171"/>
                  </a:cubicBezTo>
                  <a:lnTo>
                    <a:pt x="308134" y="230696"/>
                  </a:lnTo>
                  <a:cubicBezTo>
                    <a:pt x="308134" y="231267"/>
                    <a:pt x="308039" y="231838"/>
                    <a:pt x="307943" y="232410"/>
                  </a:cubicBezTo>
                  <a:cubicBezTo>
                    <a:pt x="307848" y="233363"/>
                    <a:pt x="307753" y="234315"/>
                    <a:pt x="307658" y="235363"/>
                  </a:cubicBezTo>
                  <a:cubicBezTo>
                    <a:pt x="307563" y="236410"/>
                    <a:pt x="307372" y="237363"/>
                    <a:pt x="307181" y="238411"/>
                  </a:cubicBezTo>
                  <a:cubicBezTo>
                    <a:pt x="306991" y="239363"/>
                    <a:pt x="306800" y="240316"/>
                    <a:pt x="306610" y="241268"/>
                  </a:cubicBezTo>
                  <a:cubicBezTo>
                    <a:pt x="306420" y="242221"/>
                    <a:pt x="306134" y="243173"/>
                    <a:pt x="305848" y="244221"/>
                  </a:cubicBezTo>
                  <a:cubicBezTo>
                    <a:pt x="305562" y="245173"/>
                    <a:pt x="305371" y="246031"/>
                    <a:pt x="304991" y="246983"/>
                  </a:cubicBezTo>
                  <a:cubicBezTo>
                    <a:pt x="304705" y="247936"/>
                    <a:pt x="304324" y="248793"/>
                    <a:pt x="303943" y="249746"/>
                  </a:cubicBezTo>
                  <a:cubicBezTo>
                    <a:pt x="303562" y="250603"/>
                    <a:pt x="303276" y="251555"/>
                    <a:pt x="302895" y="252413"/>
                  </a:cubicBezTo>
                  <a:cubicBezTo>
                    <a:pt x="302514" y="253270"/>
                    <a:pt x="302038" y="254127"/>
                    <a:pt x="301657" y="254984"/>
                  </a:cubicBezTo>
                  <a:cubicBezTo>
                    <a:pt x="301180" y="255842"/>
                    <a:pt x="300800" y="256699"/>
                    <a:pt x="300324" y="257556"/>
                  </a:cubicBezTo>
                  <a:cubicBezTo>
                    <a:pt x="299847" y="258413"/>
                    <a:pt x="299371" y="259175"/>
                    <a:pt x="298799" y="260032"/>
                  </a:cubicBezTo>
                  <a:cubicBezTo>
                    <a:pt x="298323" y="260794"/>
                    <a:pt x="297752" y="261652"/>
                    <a:pt x="297275" y="262414"/>
                  </a:cubicBezTo>
                  <a:cubicBezTo>
                    <a:pt x="296704" y="263176"/>
                    <a:pt x="296133" y="263938"/>
                    <a:pt x="295561" y="264700"/>
                  </a:cubicBezTo>
                  <a:cubicBezTo>
                    <a:pt x="294990" y="265462"/>
                    <a:pt x="294418" y="266224"/>
                    <a:pt x="293751" y="266986"/>
                  </a:cubicBezTo>
                  <a:cubicBezTo>
                    <a:pt x="293180" y="267748"/>
                    <a:pt x="292513" y="268414"/>
                    <a:pt x="291846" y="269081"/>
                  </a:cubicBezTo>
                  <a:cubicBezTo>
                    <a:pt x="291179" y="269748"/>
                    <a:pt x="290513" y="270510"/>
                    <a:pt x="289846" y="271177"/>
                  </a:cubicBezTo>
                  <a:cubicBezTo>
                    <a:pt x="289179" y="271843"/>
                    <a:pt x="288417" y="272510"/>
                    <a:pt x="287655" y="273082"/>
                  </a:cubicBezTo>
                  <a:cubicBezTo>
                    <a:pt x="286988" y="273748"/>
                    <a:pt x="286227" y="274320"/>
                    <a:pt x="285560" y="274892"/>
                  </a:cubicBezTo>
                  <a:cubicBezTo>
                    <a:pt x="284798" y="275463"/>
                    <a:pt x="284036" y="276034"/>
                    <a:pt x="283179" y="276606"/>
                  </a:cubicBezTo>
                  <a:cubicBezTo>
                    <a:pt x="282416" y="277177"/>
                    <a:pt x="281654" y="277749"/>
                    <a:pt x="280892" y="278225"/>
                  </a:cubicBezTo>
                  <a:cubicBezTo>
                    <a:pt x="280035" y="278797"/>
                    <a:pt x="279178" y="279273"/>
                    <a:pt x="278321" y="279749"/>
                  </a:cubicBezTo>
                  <a:cubicBezTo>
                    <a:pt x="277559" y="280225"/>
                    <a:pt x="276796" y="280702"/>
                    <a:pt x="275940" y="281178"/>
                  </a:cubicBezTo>
                  <a:cubicBezTo>
                    <a:pt x="274987" y="281654"/>
                    <a:pt x="274130" y="282130"/>
                    <a:pt x="273177" y="282511"/>
                  </a:cubicBezTo>
                  <a:cubicBezTo>
                    <a:pt x="272320" y="282892"/>
                    <a:pt x="271558" y="283273"/>
                    <a:pt x="270701" y="283655"/>
                  </a:cubicBezTo>
                  <a:cubicBezTo>
                    <a:pt x="269748" y="284035"/>
                    <a:pt x="268700" y="284417"/>
                    <a:pt x="267653" y="284797"/>
                  </a:cubicBezTo>
                  <a:cubicBezTo>
                    <a:pt x="266891" y="285083"/>
                    <a:pt x="266033" y="285369"/>
                    <a:pt x="265272" y="285655"/>
                  </a:cubicBezTo>
                  <a:cubicBezTo>
                    <a:pt x="264129" y="286036"/>
                    <a:pt x="263080" y="286226"/>
                    <a:pt x="261938" y="286512"/>
                  </a:cubicBezTo>
                  <a:cubicBezTo>
                    <a:pt x="261176" y="286702"/>
                    <a:pt x="260414" y="286988"/>
                    <a:pt x="259556" y="287084"/>
                  </a:cubicBezTo>
                  <a:cubicBezTo>
                    <a:pt x="258223" y="287369"/>
                    <a:pt x="256890" y="287464"/>
                    <a:pt x="255651" y="287655"/>
                  </a:cubicBezTo>
                  <a:cubicBezTo>
                    <a:pt x="254984" y="287750"/>
                    <a:pt x="254318" y="287846"/>
                    <a:pt x="253651" y="287941"/>
                  </a:cubicBezTo>
                  <a:cubicBezTo>
                    <a:pt x="251651" y="288131"/>
                    <a:pt x="249650" y="288226"/>
                    <a:pt x="247555" y="288226"/>
                  </a:cubicBezTo>
                  <a:lnTo>
                    <a:pt x="157449" y="288226"/>
                  </a:lnTo>
                  <a:lnTo>
                    <a:pt x="157449" y="363950"/>
                  </a:lnTo>
                  <a:cubicBezTo>
                    <a:pt x="157449" y="397192"/>
                    <a:pt x="130207" y="424434"/>
                    <a:pt x="96964" y="424434"/>
                  </a:cubicBezTo>
                  <a:lnTo>
                    <a:pt x="0" y="424434"/>
                  </a:lnTo>
                  <a:lnTo>
                    <a:pt x="0" y="707326"/>
                  </a:lnTo>
                  <a:lnTo>
                    <a:pt x="930879" y="707326"/>
                  </a:lnTo>
                  <a:lnTo>
                    <a:pt x="930879" y="11430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33" name="Freeform: Shape 132">
              <a:extLst>
                <a:ext uri="{FF2B5EF4-FFF2-40B4-BE49-F238E27FC236}">
                  <a16:creationId xmlns:a16="http://schemas.microsoft.com/office/drawing/2014/main" id="{B3880A1B-9EB4-45B9-9C91-A7B0300BDEE2}"/>
                </a:ext>
              </a:extLst>
            </p:cNvPr>
            <p:cNvSpPr/>
            <p:nvPr/>
          </p:nvSpPr>
          <p:spPr>
            <a:xfrm>
              <a:off x="4648978" y="4562649"/>
              <a:ext cx="325278" cy="429958"/>
            </a:xfrm>
            <a:custGeom>
              <a:avLst/>
              <a:gdLst>
                <a:gd name="connsiteX0" fmla="*/ 211741 w 325278"/>
                <a:gd name="connsiteY0" fmla="*/ 95 h 429958"/>
                <a:gd name="connsiteX1" fmla="*/ 172593 w 325278"/>
                <a:gd name="connsiteY1" fmla="*/ 95 h 429958"/>
                <a:gd name="connsiteX2" fmla="*/ 107252 w 325278"/>
                <a:gd name="connsiteY2" fmla="*/ 95 h 429958"/>
                <a:gd name="connsiteX3" fmla="*/ 95155 w 325278"/>
                <a:gd name="connsiteY3" fmla="*/ 95 h 429958"/>
                <a:gd name="connsiteX4" fmla="*/ 0 w 325278"/>
                <a:gd name="connsiteY4" fmla="*/ 95 h 429958"/>
                <a:gd name="connsiteX5" fmla="*/ 11621 w 325278"/>
                <a:gd name="connsiteY5" fmla="*/ 34004 h 429958"/>
                <a:gd name="connsiteX6" fmla="*/ 11049 w 325278"/>
                <a:gd name="connsiteY6" fmla="*/ 232791 h 429958"/>
                <a:gd name="connsiteX7" fmla="*/ 11049 w 325278"/>
                <a:gd name="connsiteY7" fmla="*/ 236315 h 429958"/>
                <a:gd name="connsiteX8" fmla="*/ 11049 w 325278"/>
                <a:gd name="connsiteY8" fmla="*/ 237839 h 429958"/>
                <a:gd name="connsiteX9" fmla="*/ 11049 w 325278"/>
                <a:gd name="connsiteY9" fmla="*/ 237839 h 429958"/>
                <a:gd name="connsiteX10" fmla="*/ 11144 w 325278"/>
                <a:gd name="connsiteY10" fmla="*/ 239268 h 429958"/>
                <a:gd name="connsiteX11" fmla="*/ 11144 w 325278"/>
                <a:gd name="connsiteY11" fmla="*/ 239268 h 429958"/>
                <a:gd name="connsiteX12" fmla="*/ 11239 w 325278"/>
                <a:gd name="connsiteY12" fmla="*/ 240697 h 429958"/>
                <a:gd name="connsiteX13" fmla="*/ 11239 w 325278"/>
                <a:gd name="connsiteY13" fmla="*/ 240697 h 429958"/>
                <a:gd name="connsiteX14" fmla="*/ 11335 w 325278"/>
                <a:gd name="connsiteY14" fmla="*/ 242126 h 429958"/>
                <a:gd name="connsiteX15" fmla="*/ 11335 w 325278"/>
                <a:gd name="connsiteY15" fmla="*/ 242126 h 429958"/>
                <a:gd name="connsiteX16" fmla="*/ 11525 w 325278"/>
                <a:gd name="connsiteY16" fmla="*/ 243554 h 429958"/>
                <a:gd name="connsiteX17" fmla="*/ 11525 w 325278"/>
                <a:gd name="connsiteY17" fmla="*/ 243554 h 429958"/>
                <a:gd name="connsiteX18" fmla="*/ 11716 w 325278"/>
                <a:gd name="connsiteY18" fmla="*/ 244983 h 429958"/>
                <a:gd name="connsiteX19" fmla="*/ 11716 w 325278"/>
                <a:gd name="connsiteY19" fmla="*/ 244983 h 429958"/>
                <a:gd name="connsiteX20" fmla="*/ 12002 w 325278"/>
                <a:gd name="connsiteY20" fmla="*/ 246412 h 429958"/>
                <a:gd name="connsiteX21" fmla="*/ 12002 w 325278"/>
                <a:gd name="connsiteY21" fmla="*/ 246412 h 429958"/>
                <a:gd name="connsiteX22" fmla="*/ 12287 w 325278"/>
                <a:gd name="connsiteY22" fmla="*/ 247841 h 429958"/>
                <a:gd name="connsiteX23" fmla="*/ 12287 w 325278"/>
                <a:gd name="connsiteY23" fmla="*/ 247841 h 429958"/>
                <a:gd name="connsiteX24" fmla="*/ 12573 w 325278"/>
                <a:gd name="connsiteY24" fmla="*/ 249269 h 429958"/>
                <a:gd name="connsiteX25" fmla="*/ 12573 w 325278"/>
                <a:gd name="connsiteY25" fmla="*/ 249269 h 429958"/>
                <a:gd name="connsiteX26" fmla="*/ 12954 w 325278"/>
                <a:gd name="connsiteY26" fmla="*/ 250698 h 429958"/>
                <a:gd name="connsiteX27" fmla="*/ 12954 w 325278"/>
                <a:gd name="connsiteY27" fmla="*/ 250698 h 429958"/>
                <a:gd name="connsiteX28" fmla="*/ 64294 w 325278"/>
                <a:gd name="connsiteY28" fmla="*/ 293751 h 429958"/>
                <a:gd name="connsiteX29" fmla="*/ 64294 w 325278"/>
                <a:gd name="connsiteY29" fmla="*/ 293751 h 429958"/>
                <a:gd name="connsiteX30" fmla="*/ 65722 w 325278"/>
                <a:gd name="connsiteY30" fmla="*/ 293846 h 429958"/>
                <a:gd name="connsiteX31" fmla="*/ 65722 w 325278"/>
                <a:gd name="connsiteY31" fmla="*/ 293846 h 429958"/>
                <a:gd name="connsiteX32" fmla="*/ 66199 w 325278"/>
                <a:gd name="connsiteY32" fmla="*/ 293846 h 429958"/>
                <a:gd name="connsiteX33" fmla="*/ 69342 w 325278"/>
                <a:gd name="connsiteY33" fmla="*/ 293941 h 429958"/>
                <a:gd name="connsiteX34" fmla="*/ 76771 w 325278"/>
                <a:gd name="connsiteY34" fmla="*/ 293941 h 429958"/>
                <a:gd name="connsiteX35" fmla="*/ 157734 w 325278"/>
                <a:gd name="connsiteY35" fmla="*/ 374904 h 429958"/>
                <a:gd name="connsiteX36" fmla="*/ 157734 w 325278"/>
                <a:gd name="connsiteY36" fmla="*/ 429959 h 429958"/>
                <a:gd name="connsiteX37" fmla="*/ 268510 w 325278"/>
                <a:gd name="connsiteY37" fmla="*/ 429959 h 429958"/>
                <a:gd name="connsiteX38" fmla="*/ 325279 w 325278"/>
                <a:gd name="connsiteY38" fmla="*/ 381476 h 429958"/>
                <a:gd name="connsiteX39" fmla="*/ 325279 w 325278"/>
                <a:gd name="connsiteY39" fmla="*/ 0 h 429958"/>
                <a:gd name="connsiteX40" fmla="*/ 211741 w 325278"/>
                <a:gd name="connsiteY40" fmla="*/ 0 h 4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5278" h="429958">
                  <a:moveTo>
                    <a:pt x="211741" y="95"/>
                  </a:moveTo>
                  <a:lnTo>
                    <a:pt x="172593" y="95"/>
                  </a:lnTo>
                  <a:lnTo>
                    <a:pt x="107252" y="95"/>
                  </a:lnTo>
                  <a:lnTo>
                    <a:pt x="95155" y="95"/>
                  </a:lnTo>
                  <a:lnTo>
                    <a:pt x="0" y="95"/>
                  </a:lnTo>
                  <a:cubicBezTo>
                    <a:pt x="7239" y="7906"/>
                    <a:pt x="11716" y="18764"/>
                    <a:pt x="11621" y="34004"/>
                  </a:cubicBezTo>
                  <a:lnTo>
                    <a:pt x="11049" y="232791"/>
                  </a:lnTo>
                  <a:lnTo>
                    <a:pt x="11049" y="236315"/>
                  </a:lnTo>
                  <a:lnTo>
                    <a:pt x="11049" y="237839"/>
                  </a:lnTo>
                  <a:lnTo>
                    <a:pt x="11049" y="237839"/>
                  </a:lnTo>
                  <a:lnTo>
                    <a:pt x="11144" y="239268"/>
                  </a:lnTo>
                  <a:lnTo>
                    <a:pt x="11144" y="239268"/>
                  </a:lnTo>
                  <a:lnTo>
                    <a:pt x="11239" y="240697"/>
                  </a:lnTo>
                  <a:lnTo>
                    <a:pt x="11239" y="240697"/>
                  </a:lnTo>
                  <a:lnTo>
                    <a:pt x="11335" y="242126"/>
                  </a:lnTo>
                  <a:lnTo>
                    <a:pt x="11335" y="242126"/>
                  </a:lnTo>
                  <a:lnTo>
                    <a:pt x="11525" y="243554"/>
                  </a:lnTo>
                  <a:lnTo>
                    <a:pt x="11525" y="243554"/>
                  </a:lnTo>
                  <a:lnTo>
                    <a:pt x="11716" y="244983"/>
                  </a:lnTo>
                  <a:lnTo>
                    <a:pt x="11716" y="244983"/>
                  </a:lnTo>
                  <a:lnTo>
                    <a:pt x="12002" y="246412"/>
                  </a:lnTo>
                  <a:lnTo>
                    <a:pt x="12002" y="246412"/>
                  </a:lnTo>
                  <a:cubicBezTo>
                    <a:pt x="12097" y="246888"/>
                    <a:pt x="12192" y="247364"/>
                    <a:pt x="12287" y="247841"/>
                  </a:cubicBezTo>
                  <a:lnTo>
                    <a:pt x="12287" y="247841"/>
                  </a:lnTo>
                  <a:lnTo>
                    <a:pt x="12573" y="249269"/>
                  </a:lnTo>
                  <a:lnTo>
                    <a:pt x="12573" y="249269"/>
                  </a:lnTo>
                  <a:lnTo>
                    <a:pt x="12954" y="250698"/>
                  </a:lnTo>
                  <a:lnTo>
                    <a:pt x="12954" y="250698"/>
                  </a:lnTo>
                  <a:cubicBezTo>
                    <a:pt x="19145" y="273844"/>
                    <a:pt x="39434" y="291655"/>
                    <a:pt x="64294" y="293751"/>
                  </a:cubicBezTo>
                  <a:lnTo>
                    <a:pt x="64294" y="293751"/>
                  </a:lnTo>
                  <a:lnTo>
                    <a:pt x="65722" y="293846"/>
                  </a:lnTo>
                  <a:lnTo>
                    <a:pt x="65722" y="293846"/>
                  </a:lnTo>
                  <a:lnTo>
                    <a:pt x="66199" y="293846"/>
                  </a:lnTo>
                  <a:cubicBezTo>
                    <a:pt x="67342" y="293846"/>
                    <a:pt x="68199" y="293941"/>
                    <a:pt x="69342" y="293941"/>
                  </a:cubicBezTo>
                  <a:lnTo>
                    <a:pt x="76771" y="293941"/>
                  </a:lnTo>
                  <a:cubicBezTo>
                    <a:pt x="121349" y="293941"/>
                    <a:pt x="157734" y="330327"/>
                    <a:pt x="157734" y="374904"/>
                  </a:cubicBezTo>
                  <a:lnTo>
                    <a:pt x="157734" y="429959"/>
                  </a:lnTo>
                  <a:lnTo>
                    <a:pt x="268510" y="429959"/>
                  </a:lnTo>
                  <a:cubicBezTo>
                    <a:pt x="297085" y="429959"/>
                    <a:pt x="320898" y="408813"/>
                    <a:pt x="325279" y="381476"/>
                  </a:cubicBezTo>
                  <a:cubicBezTo>
                    <a:pt x="325279" y="381476"/>
                    <a:pt x="325279" y="80201"/>
                    <a:pt x="325279" y="0"/>
                  </a:cubicBezTo>
                  <a:lnTo>
                    <a:pt x="211741"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34" name="Freeform: Shape 133">
              <a:extLst>
                <a:ext uri="{FF2B5EF4-FFF2-40B4-BE49-F238E27FC236}">
                  <a16:creationId xmlns:a16="http://schemas.microsoft.com/office/drawing/2014/main" id="{5BC2B00C-9F8A-4C22-AADA-E14BA6C13698}"/>
                </a:ext>
              </a:extLst>
            </p:cNvPr>
            <p:cNvSpPr/>
            <p:nvPr/>
          </p:nvSpPr>
          <p:spPr>
            <a:xfrm>
              <a:off x="4486386" y="4284043"/>
              <a:ext cx="276796" cy="278606"/>
            </a:xfrm>
            <a:custGeom>
              <a:avLst/>
              <a:gdLst>
                <a:gd name="connsiteX0" fmla="*/ 115158 w 276796"/>
                <a:gd name="connsiteY0" fmla="*/ 95 h 278606"/>
                <a:gd name="connsiteX1" fmla="*/ 0 w 276796"/>
                <a:gd name="connsiteY1" fmla="*/ 114395 h 278606"/>
                <a:gd name="connsiteX2" fmla="*/ 0 w 276796"/>
                <a:gd name="connsiteY2" fmla="*/ 164402 h 278606"/>
                <a:gd name="connsiteX3" fmla="*/ 191 w 276796"/>
                <a:gd name="connsiteY3" fmla="*/ 167545 h 278606"/>
                <a:gd name="connsiteX4" fmla="*/ 0 w 276796"/>
                <a:gd name="connsiteY4" fmla="*/ 170688 h 278606"/>
                <a:gd name="connsiteX5" fmla="*/ 0 w 276796"/>
                <a:gd name="connsiteY5" fmla="*/ 278606 h 278606"/>
                <a:gd name="connsiteX6" fmla="*/ 115158 w 276796"/>
                <a:gd name="connsiteY6" fmla="*/ 278606 h 278606"/>
                <a:gd name="connsiteX7" fmla="*/ 154305 w 276796"/>
                <a:gd name="connsiteY7" fmla="*/ 278606 h 278606"/>
                <a:gd name="connsiteX8" fmla="*/ 276797 w 276796"/>
                <a:gd name="connsiteY8" fmla="*/ 278606 h 278606"/>
                <a:gd name="connsiteX9" fmla="*/ 276797 w 276796"/>
                <a:gd name="connsiteY9" fmla="*/ 0 h 278606"/>
                <a:gd name="connsiteX10" fmla="*/ 115158 w 276796"/>
                <a:gd name="connsiteY10" fmla="*/ 0 h 2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6796" h="278606">
                  <a:moveTo>
                    <a:pt x="115158" y="95"/>
                  </a:moveTo>
                  <a:cubicBezTo>
                    <a:pt x="51816" y="95"/>
                    <a:pt x="0" y="51530"/>
                    <a:pt x="0" y="114395"/>
                  </a:cubicBezTo>
                  <a:lnTo>
                    <a:pt x="0" y="164402"/>
                  </a:lnTo>
                  <a:cubicBezTo>
                    <a:pt x="0" y="165449"/>
                    <a:pt x="95" y="166497"/>
                    <a:pt x="191" y="167545"/>
                  </a:cubicBezTo>
                  <a:cubicBezTo>
                    <a:pt x="95" y="168593"/>
                    <a:pt x="0" y="169640"/>
                    <a:pt x="0" y="170688"/>
                  </a:cubicBezTo>
                  <a:lnTo>
                    <a:pt x="0" y="278606"/>
                  </a:lnTo>
                  <a:lnTo>
                    <a:pt x="115158" y="278606"/>
                  </a:lnTo>
                  <a:lnTo>
                    <a:pt x="154305" y="278606"/>
                  </a:lnTo>
                  <a:lnTo>
                    <a:pt x="276797" y="278606"/>
                  </a:lnTo>
                  <a:lnTo>
                    <a:pt x="276797" y="0"/>
                  </a:lnTo>
                  <a:lnTo>
                    <a:pt x="115158"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35" name="Freeform: Shape 134">
              <a:extLst>
                <a:ext uri="{FF2B5EF4-FFF2-40B4-BE49-F238E27FC236}">
                  <a16:creationId xmlns:a16="http://schemas.microsoft.com/office/drawing/2014/main" id="{A918E8A8-378C-4B35-8CB9-04D03B86D1E2}"/>
                </a:ext>
              </a:extLst>
            </p:cNvPr>
            <p:cNvSpPr/>
            <p:nvPr/>
          </p:nvSpPr>
          <p:spPr>
            <a:xfrm>
              <a:off x="4651074" y="3828367"/>
              <a:ext cx="633888" cy="734377"/>
            </a:xfrm>
            <a:custGeom>
              <a:avLst/>
              <a:gdLst>
                <a:gd name="connsiteX0" fmla="*/ 575024 w 633888"/>
                <a:gd name="connsiteY0" fmla="*/ 0 h 734377"/>
                <a:gd name="connsiteX1" fmla="*/ 472916 w 633888"/>
                <a:gd name="connsiteY1" fmla="*/ 0 h 734377"/>
                <a:gd name="connsiteX2" fmla="*/ 273463 w 633888"/>
                <a:gd name="connsiteY2" fmla="*/ 0 h 734377"/>
                <a:gd name="connsiteX3" fmla="*/ 247079 w 633888"/>
                <a:gd name="connsiteY3" fmla="*/ 0 h 734377"/>
                <a:gd name="connsiteX4" fmla="*/ 233648 w 633888"/>
                <a:gd name="connsiteY4" fmla="*/ 857 h 734377"/>
                <a:gd name="connsiteX5" fmla="*/ 82487 w 633888"/>
                <a:gd name="connsiteY5" fmla="*/ 1238 h 734377"/>
                <a:gd name="connsiteX6" fmla="*/ 762 w 633888"/>
                <a:gd name="connsiteY6" fmla="*/ 762 h 734377"/>
                <a:gd name="connsiteX7" fmla="*/ 762 w 633888"/>
                <a:gd name="connsiteY7" fmla="*/ 141637 h 734377"/>
                <a:gd name="connsiteX8" fmla="*/ 0 w 633888"/>
                <a:gd name="connsiteY8" fmla="*/ 141637 h 734377"/>
                <a:gd name="connsiteX9" fmla="*/ 0 w 633888"/>
                <a:gd name="connsiteY9" fmla="*/ 455771 h 734377"/>
                <a:gd name="connsiteX10" fmla="*/ 93250 w 633888"/>
                <a:gd name="connsiteY10" fmla="*/ 455771 h 734377"/>
                <a:gd name="connsiteX11" fmla="*/ 105346 w 633888"/>
                <a:gd name="connsiteY11" fmla="*/ 455771 h 734377"/>
                <a:gd name="connsiteX12" fmla="*/ 110776 w 633888"/>
                <a:gd name="connsiteY12" fmla="*/ 455771 h 734377"/>
                <a:gd name="connsiteX13" fmla="*/ 110776 w 633888"/>
                <a:gd name="connsiteY13" fmla="*/ 734378 h 734377"/>
                <a:gd name="connsiteX14" fmla="*/ 182309 w 633888"/>
                <a:gd name="connsiteY14" fmla="*/ 734378 h 734377"/>
                <a:gd name="connsiteX15" fmla="*/ 218504 w 633888"/>
                <a:gd name="connsiteY15" fmla="*/ 734378 h 734377"/>
                <a:gd name="connsiteX16" fmla="*/ 324993 w 633888"/>
                <a:gd name="connsiteY16" fmla="*/ 734378 h 734377"/>
                <a:gd name="connsiteX17" fmla="*/ 324993 w 633888"/>
                <a:gd name="connsiteY17" fmla="*/ 711232 h 734377"/>
                <a:gd name="connsiteX18" fmla="*/ 437674 w 633888"/>
                <a:gd name="connsiteY18" fmla="*/ 615029 h 734377"/>
                <a:gd name="connsiteX19" fmla="*/ 633889 w 633888"/>
                <a:gd name="connsiteY19" fmla="*/ 615029 h 734377"/>
                <a:gd name="connsiteX20" fmla="*/ 633889 w 633888"/>
                <a:gd name="connsiteY20" fmla="*/ 512731 h 734377"/>
                <a:gd name="connsiteX21" fmla="*/ 633889 w 633888"/>
                <a:gd name="connsiteY21" fmla="*/ 232886 h 734377"/>
                <a:gd name="connsiteX22" fmla="*/ 633889 w 633888"/>
                <a:gd name="connsiteY22" fmla="*/ 58769 h 734377"/>
                <a:gd name="connsiteX23" fmla="*/ 575024 w 633888"/>
                <a:gd name="connsiteY23" fmla="*/ 0 h 73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33888" h="734377">
                  <a:moveTo>
                    <a:pt x="575024" y="0"/>
                  </a:moveTo>
                  <a:lnTo>
                    <a:pt x="472916" y="0"/>
                  </a:lnTo>
                  <a:lnTo>
                    <a:pt x="273463" y="0"/>
                  </a:lnTo>
                  <a:lnTo>
                    <a:pt x="247079" y="0"/>
                  </a:lnTo>
                  <a:cubicBezTo>
                    <a:pt x="242506" y="0"/>
                    <a:pt x="238030" y="381"/>
                    <a:pt x="233648" y="857"/>
                  </a:cubicBezTo>
                  <a:lnTo>
                    <a:pt x="82487" y="1238"/>
                  </a:lnTo>
                  <a:lnTo>
                    <a:pt x="762" y="762"/>
                  </a:lnTo>
                  <a:lnTo>
                    <a:pt x="762" y="141637"/>
                  </a:lnTo>
                  <a:lnTo>
                    <a:pt x="0" y="141637"/>
                  </a:lnTo>
                  <a:lnTo>
                    <a:pt x="0" y="455771"/>
                  </a:lnTo>
                  <a:lnTo>
                    <a:pt x="93250" y="455771"/>
                  </a:lnTo>
                  <a:lnTo>
                    <a:pt x="105346" y="455771"/>
                  </a:lnTo>
                  <a:lnTo>
                    <a:pt x="110776" y="455771"/>
                  </a:lnTo>
                  <a:lnTo>
                    <a:pt x="110776" y="734378"/>
                  </a:lnTo>
                  <a:lnTo>
                    <a:pt x="182309" y="734378"/>
                  </a:lnTo>
                  <a:lnTo>
                    <a:pt x="218504" y="734378"/>
                  </a:lnTo>
                  <a:lnTo>
                    <a:pt x="324993" y="734378"/>
                  </a:lnTo>
                  <a:lnTo>
                    <a:pt x="324993" y="711232"/>
                  </a:lnTo>
                  <a:cubicBezTo>
                    <a:pt x="333756" y="656939"/>
                    <a:pt x="381000" y="615029"/>
                    <a:pt x="437674" y="615029"/>
                  </a:cubicBezTo>
                  <a:lnTo>
                    <a:pt x="633889" y="615029"/>
                  </a:lnTo>
                  <a:lnTo>
                    <a:pt x="633889" y="512731"/>
                  </a:lnTo>
                  <a:lnTo>
                    <a:pt x="633889" y="232886"/>
                  </a:lnTo>
                  <a:lnTo>
                    <a:pt x="633889" y="58769"/>
                  </a:lnTo>
                  <a:cubicBezTo>
                    <a:pt x="633699" y="26384"/>
                    <a:pt x="607314" y="0"/>
                    <a:pt x="575024" y="0"/>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602328109"/>
      </p:ext>
    </p:extLst>
  </p:cSld>
  <p:clrMap bg1="lt1" tx1="dk1" bg2="lt2" tx2="dk2" accent1="accent1" accent2="accent2" accent3="accent3" accent4="accent4" accent5="accent5" accent6="accent6" hlink="hlink" folHlink="folHlink"/>
  <p:sldLayoutIdLst>
    <p:sldLayoutId id="2147488742" r:id="rId1"/>
    <p:sldLayoutId id="2147488743" r:id="rId2"/>
    <p:sldLayoutId id="2147488744" r:id="rId3"/>
    <p:sldLayoutId id="2147488745" r:id="rId4"/>
  </p:sldLayoutIdLst>
  <p:hf hdr="0" ftr="0" dt="0"/>
  <p:txStyles>
    <p:titleStyle>
      <a:lvl1pPr marL="0" indent="0" algn="l" rtl="0" eaLnBrk="1" fontAlgn="base" hangingPunct="1">
        <a:spcBef>
          <a:spcPct val="0"/>
        </a:spcBef>
        <a:spcAft>
          <a:spcPct val="0"/>
        </a:spcAft>
        <a:defRPr sz="1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p:titleStyle>
    <p:body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3366FF"/>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100FE"/>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p:bodyStyle>
    <p:otherStyle>
      <a:defPPr>
        <a:defRPr lang="fr-FR"/>
      </a:defPPr>
      <a:lvl1pPr marL="0" algn="l" defTabSz="440284" rtl="0" eaLnBrk="1" latinLnBrk="0" hangingPunct="1">
        <a:defRPr sz="1733" kern="1200">
          <a:solidFill>
            <a:schemeClr val="tx1"/>
          </a:solidFill>
          <a:latin typeface="+mn-lt"/>
          <a:ea typeface="+mn-ea"/>
          <a:cs typeface="+mn-cs"/>
        </a:defRPr>
      </a:lvl1pPr>
      <a:lvl2pPr marL="440284" algn="l" defTabSz="440284" rtl="0" eaLnBrk="1" latinLnBrk="0" hangingPunct="1">
        <a:defRPr sz="1733" kern="1200">
          <a:solidFill>
            <a:schemeClr val="tx1"/>
          </a:solidFill>
          <a:latin typeface="+mn-lt"/>
          <a:ea typeface="+mn-ea"/>
          <a:cs typeface="+mn-cs"/>
        </a:defRPr>
      </a:lvl2pPr>
      <a:lvl3pPr marL="880567" algn="l" defTabSz="440284" rtl="0" eaLnBrk="1" latinLnBrk="0" hangingPunct="1">
        <a:defRPr sz="1733" kern="1200">
          <a:solidFill>
            <a:schemeClr val="tx1"/>
          </a:solidFill>
          <a:latin typeface="+mn-lt"/>
          <a:ea typeface="+mn-ea"/>
          <a:cs typeface="+mn-cs"/>
        </a:defRPr>
      </a:lvl3pPr>
      <a:lvl4pPr marL="1320851" algn="l" defTabSz="440284" rtl="0" eaLnBrk="1" latinLnBrk="0" hangingPunct="1">
        <a:defRPr sz="1733" kern="1200">
          <a:solidFill>
            <a:schemeClr val="tx1"/>
          </a:solidFill>
          <a:latin typeface="+mn-lt"/>
          <a:ea typeface="+mn-ea"/>
          <a:cs typeface="+mn-cs"/>
        </a:defRPr>
      </a:lvl4pPr>
      <a:lvl5pPr marL="1761134" algn="l" defTabSz="440284" rtl="0" eaLnBrk="1" latinLnBrk="0" hangingPunct="1">
        <a:defRPr sz="1733" kern="1200">
          <a:solidFill>
            <a:schemeClr val="tx1"/>
          </a:solidFill>
          <a:latin typeface="+mn-lt"/>
          <a:ea typeface="+mn-ea"/>
          <a:cs typeface="+mn-cs"/>
        </a:defRPr>
      </a:lvl5pPr>
      <a:lvl6pPr marL="2201418" algn="l" defTabSz="440284" rtl="0" eaLnBrk="1" latinLnBrk="0" hangingPunct="1">
        <a:defRPr sz="1733" kern="1200">
          <a:solidFill>
            <a:schemeClr val="tx1"/>
          </a:solidFill>
          <a:latin typeface="+mn-lt"/>
          <a:ea typeface="+mn-ea"/>
          <a:cs typeface="+mn-cs"/>
        </a:defRPr>
      </a:lvl6pPr>
      <a:lvl7pPr marL="2641702" algn="l" defTabSz="440284" rtl="0" eaLnBrk="1" latinLnBrk="0" hangingPunct="1">
        <a:defRPr sz="1733" kern="1200">
          <a:solidFill>
            <a:schemeClr val="tx1"/>
          </a:solidFill>
          <a:latin typeface="+mn-lt"/>
          <a:ea typeface="+mn-ea"/>
          <a:cs typeface="+mn-cs"/>
        </a:defRPr>
      </a:lvl7pPr>
      <a:lvl8pPr marL="3081985" algn="l" defTabSz="440284" rtl="0" eaLnBrk="1" latinLnBrk="0" hangingPunct="1">
        <a:defRPr sz="1733" kern="1200">
          <a:solidFill>
            <a:schemeClr val="tx1"/>
          </a:solidFill>
          <a:latin typeface="+mn-lt"/>
          <a:ea typeface="+mn-ea"/>
          <a:cs typeface="+mn-cs"/>
        </a:defRPr>
      </a:lvl8pPr>
      <a:lvl9pPr marL="3522269" algn="l" defTabSz="440284" rtl="0" eaLnBrk="1" latinLnBrk="0" hangingPunct="1">
        <a:defRPr sz="1733"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05AA23E-9F3B-4705-91CC-5E7E5423DC71}"/>
              </a:ext>
            </a:extLst>
          </p:cNvPr>
          <p:cNvPicPr>
            <a:picLocks noChangeAspect="1"/>
          </p:cNvPicPr>
          <p:nvPr userDrawn="1"/>
        </p:nvPicPr>
        <p:blipFill>
          <a:blip r:embed="rId7"/>
          <a:stretch>
            <a:fillRect/>
          </a:stretch>
        </p:blipFill>
        <p:spPr>
          <a:xfrm>
            <a:off x="0" y="0"/>
            <a:ext cx="9906000" cy="835819"/>
          </a:xfrm>
          <a:prstGeom prst="rect">
            <a:avLst/>
          </a:prstGeom>
        </p:spPr>
      </p:pic>
      <p:sp>
        <p:nvSpPr>
          <p:cNvPr id="2" name="Espace réservé du numéro de diapositive 1"/>
          <p:cNvSpPr>
            <a:spLocks noGrp="1"/>
          </p:cNvSpPr>
          <p:nvPr>
            <p:ph type="sldNum" sz="quarter" idx="4"/>
          </p:nvPr>
        </p:nvSpPr>
        <p:spPr>
          <a:xfrm>
            <a:off x="9148969" y="6553200"/>
            <a:ext cx="665523" cy="273089"/>
          </a:xfrm>
          <a:prstGeom prst="rect">
            <a:avLst/>
          </a:prstGeom>
        </p:spPr>
        <p:txBody>
          <a:bodyPr vert="horz" lIns="91440" tIns="45720" rIns="91440" bIns="45720" rtlCol="0" anchor="ctr"/>
          <a:lstStyle>
            <a:lvl1pPr algn="r">
              <a:defRPr sz="900" b="0" i="0">
                <a:solidFill>
                  <a:schemeClr val="bg1">
                    <a:lumMod val="50000"/>
                  </a:schemeClr>
                </a:solidFill>
                <a:latin typeface="+mn-lt"/>
                <a:ea typeface="Arial Unicode MS" panose="020B0604020202020204" pitchFamily="34" charset="-128"/>
                <a:cs typeface="Arial" panose="020B0604020202020204" pitchFamily="34" charset="0"/>
              </a:defRPr>
            </a:lvl1pPr>
          </a:lstStyle>
          <a:p>
            <a:fld id="{F551322C-20B2-48C3-B63D-68158FEBF630}" type="slidenum">
              <a:rPr lang="en-US" smtClean="0"/>
              <a:pPr/>
              <a:t>‹#›</a:t>
            </a:fld>
            <a:endParaRPr lang="en-US" dirty="0"/>
          </a:p>
        </p:txBody>
      </p:sp>
      <p:sp>
        <p:nvSpPr>
          <p:cNvPr id="5" name="Title Placeholder 4"/>
          <p:cNvSpPr>
            <a:spLocks noGrp="1"/>
          </p:cNvSpPr>
          <p:nvPr>
            <p:ph type="title"/>
          </p:nvPr>
        </p:nvSpPr>
        <p:spPr>
          <a:xfrm>
            <a:off x="540000" y="108000"/>
            <a:ext cx="8543925" cy="336550"/>
          </a:xfrm>
          <a:prstGeom prst="rect">
            <a:avLst/>
          </a:prstGeom>
        </p:spPr>
        <p:txBody>
          <a:bodyPr vert="horz" lIns="72000" tIns="36000" rIns="72000" bIns="36000" rtlCol="0" anchor="t">
            <a:noAutofit/>
          </a:bodyPr>
          <a:lstStyle/>
          <a:p>
            <a:pPr lvl="0"/>
            <a:r>
              <a:rPr lang="en-US" dirty="0"/>
              <a:t>Click to edit Master title style</a:t>
            </a:r>
            <a:endParaRPr lang="nl-NL" dirty="0"/>
          </a:p>
        </p:txBody>
      </p:sp>
      <p:sp>
        <p:nvSpPr>
          <p:cNvPr id="3" name="Text Placeholder 2"/>
          <p:cNvSpPr>
            <a:spLocks noGrp="1"/>
          </p:cNvSpPr>
          <p:nvPr>
            <p:ph type="body" idx="1"/>
          </p:nvPr>
        </p:nvSpPr>
        <p:spPr>
          <a:xfrm>
            <a:off x="539999" y="1080000"/>
            <a:ext cx="9000000" cy="4351338"/>
          </a:xfrm>
          <a:prstGeom prst="rect">
            <a:avLst/>
          </a:prstGeom>
        </p:spPr>
        <p:txBody>
          <a:bodyPr vert="horz" lIns="91440" tIns="45720" rIns="91440" bIns="45720" rtlCol="0">
            <a:noAutofit/>
          </a:bodyPr>
          <a:lstStyle/>
          <a:p>
            <a:pPr lvl="0"/>
            <a:r>
              <a:rPr lang="en-US" dirty="0"/>
              <a:t>Edit Master text styles</a:t>
            </a:r>
          </a:p>
          <a:p>
            <a:pPr lvl="1"/>
            <a:r>
              <a:rPr lang="en-US" dirty="0"/>
              <a:t>[Add text]</a:t>
            </a:r>
          </a:p>
          <a:p>
            <a:pPr lvl="2"/>
            <a:r>
              <a:rPr lang="en-US" dirty="0"/>
              <a:t>[Add text]</a:t>
            </a:r>
          </a:p>
          <a:p>
            <a:pPr lvl="3"/>
            <a:r>
              <a:rPr lang="en-US" dirty="0"/>
              <a:t>[Add text]</a:t>
            </a:r>
          </a:p>
        </p:txBody>
      </p:sp>
      <p:grpSp>
        <p:nvGrpSpPr>
          <p:cNvPr id="45" name="Graphic 3">
            <a:extLst>
              <a:ext uri="{FF2B5EF4-FFF2-40B4-BE49-F238E27FC236}">
                <a16:creationId xmlns:a16="http://schemas.microsoft.com/office/drawing/2014/main" id="{56B033C0-3928-468B-8CF6-1496F52E0712}"/>
              </a:ext>
            </a:extLst>
          </p:cNvPr>
          <p:cNvGrpSpPr>
            <a:grpSpLocks noChangeAspect="1"/>
          </p:cNvGrpSpPr>
          <p:nvPr userDrawn="1"/>
        </p:nvGrpSpPr>
        <p:grpSpPr>
          <a:xfrm>
            <a:off x="8928000" y="20857"/>
            <a:ext cx="857650" cy="792366"/>
            <a:chOff x="66025" y="-34306"/>
            <a:chExt cx="6381750" cy="5895975"/>
          </a:xfrm>
        </p:grpSpPr>
        <p:sp>
          <p:nvSpPr>
            <p:cNvPr id="47" name="Freeform: Shape 46">
              <a:extLst>
                <a:ext uri="{FF2B5EF4-FFF2-40B4-BE49-F238E27FC236}">
                  <a16:creationId xmlns:a16="http://schemas.microsoft.com/office/drawing/2014/main" id="{8FFBD3D4-4671-45AB-B604-0CEAAC63B7C9}"/>
                </a:ext>
              </a:extLst>
            </p:cNvPr>
            <p:cNvSpPr/>
            <p:nvPr/>
          </p:nvSpPr>
          <p:spPr>
            <a:xfrm>
              <a:off x="5751687" y="4420250"/>
              <a:ext cx="484155" cy="202882"/>
            </a:xfrm>
            <a:custGeom>
              <a:avLst/>
              <a:gdLst>
                <a:gd name="connsiteX0" fmla="*/ 426530 w 484155"/>
                <a:gd name="connsiteY0" fmla="*/ 0 h 202882"/>
                <a:gd name="connsiteX1" fmla="*/ 396050 w 484155"/>
                <a:gd name="connsiteY1" fmla="*/ 0 h 202882"/>
                <a:gd name="connsiteX2" fmla="*/ 0 w 484155"/>
                <a:gd name="connsiteY2" fmla="*/ 95 h 202882"/>
                <a:gd name="connsiteX3" fmla="*/ 0 w 484155"/>
                <a:gd name="connsiteY3" fmla="*/ 196596 h 202882"/>
                <a:gd name="connsiteX4" fmla="*/ 476 w 484155"/>
                <a:gd name="connsiteY4" fmla="*/ 202882 h 202882"/>
                <a:gd name="connsiteX5" fmla="*/ 69152 w 484155"/>
                <a:gd name="connsiteY5" fmla="*/ 135255 h 202882"/>
                <a:gd name="connsiteX6" fmla="*/ 426530 w 484155"/>
                <a:gd name="connsiteY6" fmla="*/ 135350 h 202882"/>
                <a:gd name="connsiteX7" fmla="*/ 484156 w 484155"/>
                <a:gd name="connsiteY7" fmla="*/ 77724 h 202882"/>
                <a:gd name="connsiteX8" fmla="*/ 484156 w 484155"/>
                <a:gd name="connsiteY8" fmla="*/ 57721 h 202882"/>
                <a:gd name="connsiteX9" fmla="*/ 426530 w 484155"/>
                <a:gd name="connsiteY9" fmla="*/ 0 h 20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4155" h="202882">
                  <a:moveTo>
                    <a:pt x="426530" y="0"/>
                  </a:moveTo>
                  <a:lnTo>
                    <a:pt x="396050" y="0"/>
                  </a:lnTo>
                  <a:cubicBezTo>
                    <a:pt x="63913" y="0"/>
                    <a:pt x="40767" y="0"/>
                    <a:pt x="0" y="95"/>
                  </a:cubicBezTo>
                  <a:lnTo>
                    <a:pt x="0" y="196596"/>
                  </a:lnTo>
                  <a:cubicBezTo>
                    <a:pt x="571" y="196977"/>
                    <a:pt x="476" y="199930"/>
                    <a:pt x="476" y="202882"/>
                  </a:cubicBezTo>
                  <a:cubicBezTo>
                    <a:pt x="476" y="170497"/>
                    <a:pt x="7334" y="135255"/>
                    <a:pt x="69152" y="135255"/>
                  </a:cubicBezTo>
                  <a:lnTo>
                    <a:pt x="426530" y="135350"/>
                  </a:lnTo>
                  <a:cubicBezTo>
                    <a:pt x="458248" y="135350"/>
                    <a:pt x="484156" y="109442"/>
                    <a:pt x="484156" y="77724"/>
                  </a:cubicBezTo>
                  <a:lnTo>
                    <a:pt x="484156" y="57721"/>
                  </a:lnTo>
                  <a:cubicBezTo>
                    <a:pt x="484156" y="25908"/>
                    <a:pt x="458153" y="0"/>
                    <a:pt x="426530" y="0"/>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48" name="Freeform: Shape 47">
              <a:extLst>
                <a:ext uri="{FF2B5EF4-FFF2-40B4-BE49-F238E27FC236}">
                  <a16:creationId xmlns:a16="http://schemas.microsoft.com/office/drawing/2014/main" id="{70E968C3-6094-4563-9C29-65EB27A50039}"/>
                </a:ext>
              </a:extLst>
            </p:cNvPr>
            <p:cNvSpPr/>
            <p:nvPr/>
          </p:nvSpPr>
          <p:spPr>
            <a:xfrm>
              <a:off x="4971686" y="522730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49" name="Freeform: Shape 48">
              <a:extLst>
                <a:ext uri="{FF2B5EF4-FFF2-40B4-BE49-F238E27FC236}">
                  <a16:creationId xmlns:a16="http://schemas.microsoft.com/office/drawing/2014/main" id="{55A31E9F-A94F-45F8-BF93-D84A8C6DA807}"/>
                </a:ext>
              </a:extLst>
            </p:cNvPr>
            <p:cNvSpPr/>
            <p:nvPr/>
          </p:nvSpPr>
          <p:spPr>
            <a:xfrm>
              <a:off x="4507341" y="4487116"/>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0" name="Freeform: Shape 49">
              <a:extLst>
                <a:ext uri="{FF2B5EF4-FFF2-40B4-BE49-F238E27FC236}">
                  <a16:creationId xmlns:a16="http://schemas.microsoft.com/office/drawing/2014/main" id="{C2DB8481-8B23-479A-9514-240E6508D49C}"/>
                </a:ext>
              </a:extLst>
            </p:cNvPr>
            <p:cNvSpPr/>
            <p:nvPr/>
          </p:nvSpPr>
          <p:spPr>
            <a:xfrm>
              <a:off x="4659360" y="4799536"/>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1" name="Freeform: Shape 50">
              <a:extLst>
                <a:ext uri="{FF2B5EF4-FFF2-40B4-BE49-F238E27FC236}">
                  <a16:creationId xmlns:a16="http://schemas.microsoft.com/office/drawing/2014/main" id="{20BC56EA-7519-4612-A39E-81EBB7DD740C}"/>
                </a:ext>
              </a:extLst>
            </p:cNvPr>
            <p:cNvSpPr/>
            <p:nvPr/>
          </p:nvSpPr>
          <p:spPr>
            <a:xfrm>
              <a:off x="4806046" y="507890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2" name="Freeform: Shape 51">
              <a:extLst>
                <a:ext uri="{FF2B5EF4-FFF2-40B4-BE49-F238E27FC236}">
                  <a16:creationId xmlns:a16="http://schemas.microsoft.com/office/drawing/2014/main" id="{63C56C61-7E4E-4C7A-8C28-8EC4584AD35D}"/>
                </a:ext>
              </a:extLst>
            </p:cNvPr>
            <p:cNvSpPr/>
            <p:nvPr/>
          </p:nvSpPr>
          <p:spPr>
            <a:xfrm>
              <a:off x="539988" y="2223595"/>
              <a:ext cx="151257" cy="159829"/>
            </a:xfrm>
            <a:custGeom>
              <a:avLst/>
              <a:gdLst>
                <a:gd name="connsiteX0" fmla="*/ 151257 w 151257"/>
                <a:gd name="connsiteY0" fmla="*/ 159829 h 159829"/>
                <a:gd name="connsiteX1" fmla="*/ 151257 w 151257"/>
                <a:gd name="connsiteY1" fmla="*/ 83439 h 159829"/>
                <a:gd name="connsiteX2" fmla="*/ 67818 w 151257"/>
                <a:gd name="connsiteY2" fmla="*/ 0 h 159829"/>
                <a:gd name="connsiteX3" fmla="*/ 0 w 151257"/>
                <a:gd name="connsiteY3" fmla="*/ 0 h 159829"/>
                <a:gd name="connsiteX4" fmla="*/ 0 w 151257"/>
                <a:gd name="connsiteY4" fmla="*/ 76391 h 159829"/>
                <a:gd name="connsiteX5" fmla="*/ 83439 w 151257"/>
                <a:gd name="connsiteY5" fmla="*/ 159829 h 159829"/>
                <a:gd name="connsiteX6" fmla="*/ 151257 w 151257"/>
                <a:gd name="connsiteY6" fmla="*/ 159829 h 15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257" h="159829">
                  <a:moveTo>
                    <a:pt x="151257" y="159829"/>
                  </a:moveTo>
                  <a:lnTo>
                    <a:pt x="151257" y="83439"/>
                  </a:lnTo>
                  <a:cubicBezTo>
                    <a:pt x="151257" y="37529"/>
                    <a:pt x="113729" y="0"/>
                    <a:pt x="67818" y="0"/>
                  </a:cubicBezTo>
                  <a:lnTo>
                    <a:pt x="0" y="0"/>
                  </a:lnTo>
                  <a:lnTo>
                    <a:pt x="0" y="76391"/>
                  </a:lnTo>
                  <a:cubicBezTo>
                    <a:pt x="0" y="122301"/>
                    <a:pt x="37529" y="159829"/>
                    <a:pt x="83439" y="159829"/>
                  </a:cubicBezTo>
                  <a:lnTo>
                    <a:pt x="151257" y="159829"/>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3" name="Freeform: Shape 52">
              <a:extLst>
                <a:ext uri="{FF2B5EF4-FFF2-40B4-BE49-F238E27FC236}">
                  <a16:creationId xmlns:a16="http://schemas.microsoft.com/office/drawing/2014/main" id="{4805347C-EEE8-4911-8713-96A3756D3ABD}"/>
                </a:ext>
              </a:extLst>
            </p:cNvPr>
            <p:cNvSpPr/>
            <p:nvPr/>
          </p:nvSpPr>
          <p:spPr>
            <a:xfrm>
              <a:off x="243761" y="2223595"/>
              <a:ext cx="447484" cy="566261"/>
            </a:xfrm>
            <a:custGeom>
              <a:avLst/>
              <a:gdLst>
                <a:gd name="connsiteX0" fmla="*/ 83344 w 447484"/>
                <a:gd name="connsiteY0" fmla="*/ 566261 h 566261"/>
                <a:gd name="connsiteX1" fmla="*/ 364046 w 447484"/>
                <a:gd name="connsiteY1" fmla="*/ 566261 h 566261"/>
                <a:gd name="connsiteX2" fmla="*/ 447485 w 447484"/>
                <a:gd name="connsiteY2" fmla="*/ 482822 h 566261"/>
                <a:gd name="connsiteX3" fmla="*/ 447485 w 447484"/>
                <a:gd name="connsiteY3" fmla="*/ 240316 h 566261"/>
                <a:gd name="connsiteX4" fmla="*/ 447485 w 447484"/>
                <a:gd name="connsiteY4" fmla="*/ 159829 h 566261"/>
                <a:gd name="connsiteX5" fmla="*/ 379667 w 447484"/>
                <a:gd name="connsiteY5" fmla="*/ 159829 h 566261"/>
                <a:gd name="connsiteX6" fmla="*/ 375952 w 447484"/>
                <a:gd name="connsiteY6" fmla="*/ 159829 h 566261"/>
                <a:gd name="connsiteX7" fmla="*/ 372999 w 447484"/>
                <a:gd name="connsiteY7" fmla="*/ 159544 h 566261"/>
                <a:gd name="connsiteX8" fmla="*/ 296228 w 447484"/>
                <a:gd name="connsiteY8" fmla="*/ 76391 h 566261"/>
                <a:gd name="connsiteX9" fmla="*/ 296228 w 447484"/>
                <a:gd name="connsiteY9" fmla="*/ 0 h 566261"/>
                <a:gd name="connsiteX10" fmla="*/ 237458 w 447484"/>
                <a:gd name="connsiteY10" fmla="*/ 0 h 566261"/>
                <a:gd name="connsiteX11" fmla="*/ 156496 w 447484"/>
                <a:gd name="connsiteY11" fmla="*/ 78676 h 566261"/>
                <a:gd name="connsiteX12" fmla="*/ 77153 w 447484"/>
                <a:gd name="connsiteY12" fmla="*/ 159639 h 566261"/>
                <a:gd name="connsiteX13" fmla="*/ 0 w 447484"/>
                <a:gd name="connsiteY13" fmla="*/ 240506 h 566261"/>
                <a:gd name="connsiteX14" fmla="*/ 0 w 447484"/>
                <a:gd name="connsiteY14" fmla="*/ 482632 h 566261"/>
                <a:gd name="connsiteX15" fmla="*/ 83344 w 447484"/>
                <a:gd name="connsiteY15" fmla="*/ 566261 h 56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484" h="566261">
                  <a:moveTo>
                    <a:pt x="83344" y="566261"/>
                  </a:moveTo>
                  <a:lnTo>
                    <a:pt x="364046" y="566261"/>
                  </a:lnTo>
                  <a:cubicBezTo>
                    <a:pt x="409956" y="566261"/>
                    <a:pt x="447485" y="528733"/>
                    <a:pt x="447485" y="482822"/>
                  </a:cubicBezTo>
                  <a:lnTo>
                    <a:pt x="447485" y="240316"/>
                  </a:lnTo>
                  <a:lnTo>
                    <a:pt x="447485" y="159829"/>
                  </a:lnTo>
                  <a:lnTo>
                    <a:pt x="379667" y="159829"/>
                  </a:lnTo>
                  <a:cubicBezTo>
                    <a:pt x="378428" y="159829"/>
                    <a:pt x="377190" y="159829"/>
                    <a:pt x="375952" y="159829"/>
                  </a:cubicBezTo>
                  <a:cubicBezTo>
                    <a:pt x="374999" y="159734"/>
                    <a:pt x="373951" y="159639"/>
                    <a:pt x="372999" y="159544"/>
                  </a:cubicBezTo>
                  <a:cubicBezTo>
                    <a:pt x="330232" y="156115"/>
                    <a:pt x="296228" y="120015"/>
                    <a:pt x="296228" y="76391"/>
                  </a:cubicBezTo>
                  <a:lnTo>
                    <a:pt x="296228" y="0"/>
                  </a:lnTo>
                  <a:lnTo>
                    <a:pt x="237458" y="0"/>
                  </a:lnTo>
                  <a:cubicBezTo>
                    <a:pt x="193643" y="0"/>
                    <a:pt x="157734" y="34957"/>
                    <a:pt x="156496" y="78676"/>
                  </a:cubicBezTo>
                  <a:cubicBezTo>
                    <a:pt x="155258" y="122110"/>
                    <a:pt x="120396" y="157543"/>
                    <a:pt x="77153" y="159639"/>
                  </a:cubicBezTo>
                  <a:cubicBezTo>
                    <a:pt x="33909" y="161734"/>
                    <a:pt x="0" y="197263"/>
                    <a:pt x="0" y="240506"/>
                  </a:cubicBezTo>
                  <a:lnTo>
                    <a:pt x="0" y="482632"/>
                  </a:lnTo>
                  <a:cubicBezTo>
                    <a:pt x="0" y="528733"/>
                    <a:pt x="37529" y="566261"/>
                    <a:pt x="83344" y="566261"/>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4" name="Freeform: Shape 53">
              <a:extLst>
                <a:ext uri="{FF2B5EF4-FFF2-40B4-BE49-F238E27FC236}">
                  <a16:creationId xmlns:a16="http://schemas.microsoft.com/office/drawing/2014/main" id="{FB9ADC9D-67CE-485B-9843-09372F3614C1}"/>
                </a:ext>
              </a:extLst>
            </p:cNvPr>
            <p:cNvSpPr/>
            <p:nvPr/>
          </p:nvSpPr>
          <p:spPr>
            <a:xfrm>
              <a:off x="718392" y="1652285"/>
              <a:ext cx="1079087" cy="1436369"/>
            </a:xfrm>
            <a:custGeom>
              <a:avLst/>
              <a:gdLst>
                <a:gd name="connsiteX0" fmla="*/ 235363 w 1079087"/>
                <a:gd name="connsiteY0" fmla="*/ 707612 h 1436369"/>
                <a:gd name="connsiteX1" fmla="*/ 366617 w 1079087"/>
                <a:gd name="connsiteY1" fmla="*/ 707612 h 1436369"/>
                <a:gd name="connsiteX2" fmla="*/ 373856 w 1079087"/>
                <a:gd name="connsiteY2" fmla="*/ 707326 h 1436369"/>
                <a:gd name="connsiteX3" fmla="*/ 387953 w 1079087"/>
                <a:gd name="connsiteY3" fmla="*/ 707326 h 1436369"/>
                <a:gd name="connsiteX4" fmla="*/ 388906 w 1079087"/>
                <a:gd name="connsiteY4" fmla="*/ 707422 h 1436369"/>
                <a:gd name="connsiteX5" fmla="*/ 463772 w 1079087"/>
                <a:gd name="connsiteY5" fmla="*/ 788194 h 1436369"/>
                <a:gd name="connsiteX6" fmla="*/ 463772 w 1079087"/>
                <a:gd name="connsiteY6" fmla="*/ 789527 h 1436369"/>
                <a:gd name="connsiteX7" fmla="*/ 386239 w 1079087"/>
                <a:gd name="connsiteY7" fmla="*/ 870490 h 1436369"/>
                <a:gd name="connsiteX8" fmla="*/ 306896 w 1079087"/>
                <a:gd name="connsiteY8" fmla="*/ 945166 h 1436369"/>
                <a:gd name="connsiteX9" fmla="*/ 226314 w 1079087"/>
                <a:gd name="connsiteY9" fmla="*/ 1017746 h 1436369"/>
                <a:gd name="connsiteX10" fmla="*/ 206407 w 1079087"/>
                <a:gd name="connsiteY10" fmla="*/ 1017746 h 1436369"/>
                <a:gd name="connsiteX11" fmla="*/ 146495 w 1079087"/>
                <a:gd name="connsiteY11" fmla="*/ 1077658 h 1436369"/>
                <a:gd name="connsiteX12" fmla="*/ 146495 w 1079087"/>
                <a:gd name="connsiteY12" fmla="*/ 1083850 h 1436369"/>
                <a:gd name="connsiteX13" fmla="*/ 206407 w 1079087"/>
                <a:gd name="connsiteY13" fmla="*/ 1143762 h 1436369"/>
                <a:gd name="connsiteX14" fmla="*/ 225362 w 1079087"/>
                <a:gd name="connsiteY14" fmla="*/ 1143762 h 1436369"/>
                <a:gd name="connsiteX15" fmla="*/ 306324 w 1079087"/>
                <a:gd name="connsiteY15" fmla="*/ 1224724 h 1436369"/>
                <a:gd name="connsiteX16" fmla="*/ 306324 w 1079087"/>
                <a:gd name="connsiteY16" fmla="*/ 1229392 h 1436369"/>
                <a:gd name="connsiteX17" fmla="*/ 225362 w 1079087"/>
                <a:gd name="connsiteY17" fmla="*/ 1310354 h 1436369"/>
                <a:gd name="connsiteX18" fmla="*/ 59912 w 1079087"/>
                <a:gd name="connsiteY18" fmla="*/ 1310354 h 1436369"/>
                <a:gd name="connsiteX19" fmla="*/ 0 w 1079087"/>
                <a:gd name="connsiteY19" fmla="*/ 1370266 h 1436369"/>
                <a:gd name="connsiteX20" fmla="*/ 0 w 1079087"/>
                <a:gd name="connsiteY20" fmla="*/ 1376458 h 1436369"/>
                <a:gd name="connsiteX21" fmla="*/ 59912 w 1079087"/>
                <a:gd name="connsiteY21" fmla="*/ 1436370 h 1436369"/>
                <a:gd name="connsiteX22" fmla="*/ 389954 w 1079087"/>
                <a:gd name="connsiteY22" fmla="*/ 1436370 h 1436369"/>
                <a:gd name="connsiteX23" fmla="*/ 397764 w 1079087"/>
                <a:gd name="connsiteY23" fmla="*/ 1436370 h 1436369"/>
                <a:gd name="connsiteX24" fmla="*/ 521208 w 1079087"/>
                <a:gd name="connsiteY24" fmla="*/ 1436370 h 1436369"/>
                <a:gd name="connsiteX25" fmla="*/ 603980 w 1079087"/>
                <a:gd name="connsiteY25" fmla="*/ 1363218 h 1436369"/>
                <a:gd name="connsiteX26" fmla="*/ 684371 w 1079087"/>
                <a:gd name="connsiteY26" fmla="*/ 1292162 h 1436369"/>
                <a:gd name="connsiteX27" fmla="*/ 838390 w 1079087"/>
                <a:gd name="connsiteY27" fmla="*/ 1292162 h 1436369"/>
                <a:gd name="connsiteX28" fmla="*/ 920782 w 1079087"/>
                <a:gd name="connsiteY28" fmla="*/ 1221581 h 1436369"/>
                <a:gd name="connsiteX29" fmla="*/ 998315 w 1079087"/>
                <a:gd name="connsiteY29" fmla="*/ 1153192 h 1436369"/>
                <a:gd name="connsiteX30" fmla="*/ 1079087 w 1079087"/>
                <a:gd name="connsiteY30" fmla="*/ 1069848 h 1436369"/>
                <a:gd name="connsiteX31" fmla="*/ 1079087 w 1079087"/>
                <a:gd name="connsiteY31" fmla="*/ 956310 h 1436369"/>
                <a:gd name="connsiteX32" fmla="*/ 998792 w 1079087"/>
                <a:gd name="connsiteY32" fmla="*/ 872966 h 1436369"/>
                <a:gd name="connsiteX33" fmla="*/ 921258 w 1079087"/>
                <a:gd name="connsiteY33" fmla="*/ 800672 h 1436369"/>
                <a:gd name="connsiteX34" fmla="*/ 840581 w 1079087"/>
                <a:gd name="connsiteY34" fmla="*/ 726186 h 1436369"/>
                <a:gd name="connsiteX35" fmla="*/ 761810 w 1079087"/>
                <a:gd name="connsiteY35" fmla="*/ 645223 h 1436369"/>
                <a:gd name="connsiteX36" fmla="*/ 761810 w 1079087"/>
                <a:gd name="connsiteY36" fmla="*/ 515969 h 1436369"/>
                <a:gd name="connsiteX37" fmla="*/ 684657 w 1079087"/>
                <a:gd name="connsiteY37" fmla="*/ 432816 h 1436369"/>
                <a:gd name="connsiteX38" fmla="*/ 609695 w 1079087"/>
                <a:gd name="connsiteY38" fmla="*/ 352044 h 1436369"/>
                <a:gd name="connsiteX39" fmla="*/ 609695 w 1079087"/>
                <a:gd name="connsiteY39" fmla="*/ 224980 h 1436369"/>
                <a:gd name="connsiteX40" fmla="*/ 527780 w 1079087"/>
                <a:gd name="connsiteY40" fmla="*/ 141541 h 1436369"/>
                <a:gd name="connsiteX41" fmla="*/ 449009 w 1079087"/>
                <a:gd name="connsiteY41" fmla="*/ 71818 h 1436369"/>
                <a:gd name="connsiteX42" fmla="*/ 366427 w 1079087"/>
                <a:gd name="connsiteY42" fmla="*/ 0 h 1436369"/>
                <a:gd name="connsiteX43" fmla="*/ 235363 w 1079087"/>
                <a:gd name="connsiteY43" fmla="*/ 0 h 1436369"/>
                <a:gd name="connsiteX44" fmla="*/ 151924 w 1079087"/>
                <a:gd name="connsiteY44" fmla="*/ 83439 h 1436369"/>
                <a:gd name="connsiteX45" fmla="*/ 151924 w 1079087"/>
                <a:gd name="connsiteY45" fmla="*/ 624268 h 1436369"/>
                <a:gd name="connsiteX46" fmla="*/ 235363 w 1079087"/>
                <a:gd name="connsiteY46" fmla="*/ 707612 h 143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79087" h="1436369">
                  <a:moveTo>
                    <a:pt x="235363" y="707612"/>
                  </a:moveTo>
                  <a:lnTo>
                    <a:pt x="366617" y="707612"/>
                  </a:lnTo>
                  <a:cubicBezTo>
                    <a:pt x="369094" y="707612"/>
                    <a:pt x="371475" y="707517"/>
                    <a:pt x="373856" y="707326"/>
                  </a:cubicBezTo>
                  <a:cubicBezTo>
                    <a:pt x="378809" y="706850"/>
                    <a:pt x="383000" y="706850"/>
                    <a:pt x="387953" y="707326"/>
                  </a:cubicBezTo>
                  <a:cubicBezTo>
                    <a:pt x="388239" y="707326"/>
                    <a:pt x="388620" y="707422"/>
                    <a:pt x="388906" y="707422"/>
                  </a:cubicBezTo>
                  <a:cubicBezTo>
                    <a:pt x="431292" y="710660"/>
                    <a:pt x="463772" y="745712"/>
                    <a:pt x="463772" y="788194"/>
                  </a:cubicBezTo>
                  <a:lnTo>
                    <a:pt x="463772" y="789527"/>
                  </a:lnTo>
                  <a:cubicBezTo>
                    <a:pt x="463772" y="832866"/>
                    <a:pt x="429578" y="868585"/>
                    <a:pt x="386239" y="870490"/>
                  </a:cubicBezTo>
                  <a:cubicBezTo>
                    <a:pt x="344900" y="872299"/>
                    <a:pt x="311182" y="904494"/>
                    <a:pt x="306896" y="945166"/>
                  </a:cubicBezTo>
                  <a:cubicBezTo>
                    <a:pt x="302514" y="986599"/>
                    <a:pt x="267938" y="1017746"/>
                    <a:pt x="226314" y="1017746"/>
                  </a:cubicBezTo>
                  <a:lnTo>
                    <a:pt x="206407" y="1017746"/>
                  </a:lnTo>
                  <a:cubicBezTo>
                    <a:pt x="173450" y="1017746"/>
                    <a:pt x="146495" y="1044702"/>
                    <a:pt x="146495" y="1077658"/>
                  </a:cubicBezTo>
                  <a:lnTo>
                    <a:pt x="146495" y="1083850"/>
                  </a:lnTo>
                  <a:cubicBezTo>
                    <a:pt x="146495" y="1116806"/>
                    <a:pt x="173450" y="1143762"/>
                    <a:pt x="206407" y="1143762"/>
                  </a:cubicBezTo>
                  <a:lnTo>
                    <a:pt x="225362" y="1143762"/>
                  </a:lnTo>
                  <a:cubicBezTo>
                    <a:pt x="269939" y="1143762"/>
                    <a:pt x="306324" y="1180148"/>
                    <a:pt x="306324" y="1224724"/>
                  </a:cubicBezTo>
                  <a:lnTo>
                    <a:pt x="306324" y="1229392"/>
                  </a:lnTo>
                  <a:cubicBezTo>
                    <a:pt x="306324" y="1273969"/>
                    <a:pt x="269939" y="1310354"/>
                    <a:pt x="225362" y="1310354"/>
                  </a:cubicBezTo>
                  <a:lnTo>
                    <a:pt x="59912" y="1310354"/>
                  </a:lnTo>
                  <a:cubicBezTo>
                    <a:pt x="26956" y="1310354"/>
                    <a:pt x="0" y="1337310"/>
                    <a:pt x="0" y="1370266"/>
                  </a:cubicBezTo>
                  <a:lnTo>
                    <a:pt x="0" y="1376458"/>
                  </a:lnTo>
                  <a:cubicBezTo>
                    <a:pt x="0" y="1409414"/>
                    <a:pt x="26956" y="1436370"/>
                    <a:pt x="59912" y="1436370"/>
                  </a:cubicBezTo>
                  <a:lnTo>
                    <a:pt x="389954" y="1436370"/>
                  </a:lnTo>
                  <a:lnTo>
                    <a:pt x="397764" y="1436370"/>
                  </a:lnTo>
                  <a:lnTo>
                    <a:pt x="521208" y="1436370"/>
                  </a:lnTo>
                  <a:cubicBezTo>
                    <a:pt x="563594" y="1436370"/>
                    <a:pt x="598932" y="1404271"/>
                    <a:pt x="603980" y="1363218"/>
                  </a:cubicBezTo>
                  <a:cubicBezTo>
                    <a:pt x="609028" y="1322451"/>
                    <a:pt x="643223" y="1292162"/>
                    <a:pt x="684371" y="1292162"/>
                  </a:cubicBezTo>
                  <a:lnTo>
                    <a:pt x="838390" y="1292162"/>
                  </a:lnTo>
                  <a:cubicBezTo>
                    <a:pt x="879920" y="1292162"/>
                    <a:pt x="914590" y="1261396"/>
                    <a:pt x="920782" y="1221581"/>
                  </a:cubicBezTo>
                  <a:cubicBezTo>
                    <a:pt x="926878" y="1182719"/>
                    <a:pt x="958977" y="1154335"/>
                    <a:pt x="998315" y="1153192"/>
                  </a:cubicBezTo>
                  <a:cubicBezTo>
                    <a:pt x="1042988" y="1151763"/>
                    <a:pt x="1079087" y="1114806"/>
                    <a:pt x="1079087" y="1069848"/>
                  </a:cubicBezTo>
                  <a:lnTo>
                    <a:pt x="1079087" y="956310"/>
                  </a:lnTo>
                  <a:cubicBezTo>
                    <a:pt x="1079087" y="911447"/>
                    <a:pt x="1043273" y="874586"/>
                    <a:pt x="998792" y="872966"/>
                  </a:cubicBezTo>
                  <a:cubicBezTo>
                    <a:pt x="958310" y="871442"/>
                    <a:pt x="925640" y="840962"/>
                    <a:pt x="921258" y="800672"/>
                  </a:cubicBezTo>
                  <a:cubicBezTo>
                    <a:pt x="916877" y="759619"/>
                    <a:pt x="882396" y="727329"/>
                    <a:pt x="840581" y="726186"/>
                  </a:cubicBezTo>
                  <a:cubicBezTo>
                    <a:pt x="796766" y="724948"/>
                    <a:pt x="761810" y="689038"/>
                    <a:pt x="761810" y="645223"/>
                  </a:cubicBezTo>
                  <a:lnTo>
                    <a:pt x="761810" y="515969"/>
                  </a:lnTo>
                  <a:cubicBezTo>
                    <a:pt x="761810" y="472154"/>
                    <a:pt x="727615" y="436055"/>
                    <a:pt x="684657" y="432816"/>
                  </a:cubicBezTo>
                  <a:cubicBezTo>
                    <a:pt x="642271" y="429577"/>
                    <a:pt x="609695" y="394525"/>
                    <a:pt x="609695" y="352044"/>
                  </a:cubicBezTo>
                  <a:lnTo>
                    <a:pt x="609695" y="224980"/>
                  </a:lnTo>
                  <a:cubicBezTo>
                    <a:pt x="609695" y="179641"/>
                    <a:pt x="572929" y="142399"/>
                    <a:pt x="527780" y="141541"/>
                  </a:cubicBezTo>
                  <a:cubicBezTo>
                    <a:pt x="487680" y="140875"/>
                    <a:pt x="454533" y="111538"/>
                    <a:pt x="449009" y="71818"/>
                  </a:cubicBezTo>
                  <a:cubicBezTo>
                    <a:pt x="443294" y="31337"/>
                    <a:pt x="408337" y="0"/>
                    <a:pt x="366427" y="0"/>
                  </a:cubicBezTo>
                  <a:lnTo>
                    <a:pt x="235363" y="0"/>
                  </a:lnTo>
                  <a:cubicBezTo>
                    <a:pt x="189452" y="0"/>
                    <a:pt x="151924" y="37528"/>
                    <a:pt x="151924" y="83439"/>
                  </a:cubicBezTo>
                  <a:lnTo>
                    <a:pt x="151924" y="624268"/>
                  </a:lnTo>
                  <a:cubicBezTo>
                    <a:pt x="151924" y="670084"/>
                    <a:pt x="189452" y="707612"/>
                    <a:pt x="235363" y="707612"/>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5" name="Freeform: Shape 54">
              <a:extLst>
                <a:ext uri="{FF2B5EF4-FFF2-40B4-BE49-F238E27FC236}">
                  <a16:creationId xmlns:a16="http://schemas.microsoft.com/office/drawing/2014/main" id="{47B7A1B4-FD2D-44A8-A32B-03E30BD09CF7}"/>
                </a:ext>
              </a:extLst>
            </p:cNvPr>
            <p:cNvSpPr/>
            <p:nvPr/>
          </p:nvSpPr>
          <p:spPr>
            <a:xfrm>
              <a:off x="4979019" y="1499219"/>
              <a:ext cx="450437" cy="290036"/>
            </a:xfrm>
            <a:custGeom>
              <a:avLst/>
              <a:gdLst>
                <a:gd name="connsiteX0" fmla="*/ 450438 w 450437"/>
                <a:gd name="connsiteY0" fmla="*/ 0 h 290036"/>
                <a:gd name="connsiteX1" fmla="*/ 70009 w 450437"/>
                <a:gd name="connsiteY1" fmla="*/ 0 h 290036"/>
                <a:gd name="connsiteX2" fmla="*/ 0 w 450437"/>
                <a:gd name="connsiteY2" fmla="*/ 70009 h 290036"/>
                <a:gd name="connsiteX3" fmla="*/ 0 w 450437"/>
                <a:gd name="connsiteY3" fmla="*/ 220028 h 290036"/>
                <a:gd name="connsiteX4" fmla="*/ 70009 w 450437"/>
                <a:gd name="connsiteY4" fmla="*/ 290036 h 290036"/>
                <a:gd name="connsiteX5" fmla="*/ 450438 w 450437"/>
                <a:gd name="connsiteY5" fmla="*/ 290036 h 290036"/>
                <a:gd name="connsiteX6" fmla="*/ 450438 w 450437"/>
                <a:gd name="connsiteY6" fmla="*/ 0 h 29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437" h="290036">
                  <a:moveTo>
                    <a:pt x="450438" y="0"/>
                  </a:moveTo>
                  <a:lnTo>
                    <a:pt x="70009" y="0"/>
                  </a:lnTo>
                  <a:cubicBezTo>
                    <a:pt x="31528" y="0"/>
                    <a:pt x="0" y="31528"/>
                    <a:pt x="0" y="70009"/>
                  </a:cubicBezTo>
                  <a:lnTo>
                    <a:pt x="0" y="220028"/>
                  </a:lnTo>
                  <a:cubicBezTo>
                    <a:pt x="0" y="258509"/>
                    <a:pt x="31528" y="290036"/>
                    <a:pt x="70009" y="290036"/>
                  </a:cubicBezTo>
                  <a:lnTo>
                    <a:pt x="450438" y="290036"/>
                  </a:lnTo>
                  <a:lnTo>
                    <a:pt x="450438"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6" name="Freeform: Shape 55">
              <a:extLst>
                <a:ext uri="{FF2B5EF4-FFF2-40B4-BE49-F238E27FC236}">
                  <a16:creationId xmlns:a16="http://schemas.microsoft.com/office/drawing/2014/main" id="{577E858F-FC3D-459D-84E3-39455C9A7343}"/>
                </a:ext>
              </a:extLst>
            </p:cNvPr>
            <p:cNvSpPr/>
            <p:nvPr/>
          </p:nvSpPr>
          <p:spPr>
            <a:xfrm>
              <a:off x="4666981" y="1789445"/>
              <a:ext cx="762571" cy="290036"/>
            </a:xfrm>
            <a:custGeom>
              <a:avLst/>
              <a:gdLst>
                <a:gd name="connsiteX0" fmla="*/ 762476 w 762571"/>
                <a:gd name="connsiteY0" fmla="*/ 290036 h 290036"/>
                <a:gd name="connsiteX1" fmla="*/ 70009 w 762571"/>
                <a:gd name="connsiteY1" fmla="*/ 290036 h 290036"/>
                <a:gd name="connsiteX2" fmla="*/ 0 w 762571"/>
                <a:gd name="connsiteY2" fmla="*/ 220028 h 290036"/>
                <a:gd name="connsiteX3" fmla="*/ 0 w 762571"/>
                <a:gd name="connsiteY3" fmla="*/ 70009 h 290036"/>
                <a:gd name="connsiteX4" fmla="*/ 70009 w 762571"/>
                <a:gd name="connsiteY4" fmla="*/ 0 h 290036"/>
                <a:gd name="connsiteX5" fmla="*/ 208216 w 762571"/>
                <a:gd name="connsiteY5" fmla="*/ 0 h 290036"/>
                <a:gd name="connsiteX6" fmla="*/ 299847 w 762571"/>
                <a:gd name="connsiteY6" fmla="*/ 61531 h 290036"/>
                <a:gd name="connsiteX7" fmla="*/ 299847 w 762571"/>
                <a:gd name="connsiteY7" fmla="*/ 77629 h 290036"/>
                <a:gd name="connsiteX8" fmla="*/ 368046 w 762571"/>
                <a:gd name="connsiteY8" fmla="*/ 145828 h 290036"/>
                <a:gd name="connsiteX9" fmla="*/ 391763 w 762571"/>
                <a:gd name="connsiteY9" fmla="*/ 145828 h 290036"/>
                <a:gd name="connsiteX10" fmla="*/ 459962 w 762571"/>
                <a:gd name="connsiteY10" fmla="*/ 77629 h 290036"/>
                <a:gd name="connsiteX11" fmla="*/ 459962 w 762571"/>
                <a:gd name="connsiteY11" fmla="*/ 61531 h 290036"/>
                <a:gd name="connsiteX12" fmla="*/ 421005 w 762571"/>
                <a:gd name="connsiteY12" fmla="*/ 0 h 290036"/>
                <a:gd name="connsiteX13" fmla="*/ 762571 w 762571"/>
                <a:gd name="connsiteY13" fmla="*/ 0 h 290036"/>
                <a:gd name="connsiteX14" fmla="*/ 762571 w 762571"/>
                <a:gd name="connsiteY14" fmla="*/ 290036 h 29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571" h="290036">
                  <a:moveTo>
                    <a:pt x="762476" y="290036"/>
                  </a:moveTo>
                  <a:lnTo>
                    <a:pt x="70009" y="290036"/>
                  </a:lnTo>
                  <a:cubicBezTo>
                    <a:pt x="31528" y="290036"/>
                    <a:pt x="0" y="258509"/>
                    <a:pt x="0" y="220028"/>
                  </a:cubicBezTo>
                  <a:lnTo>
                    <a:pt x="0" y="70009"/>
                  </a:lnTo>
                  <a:cubicBezTo>
                    <a:pt x="0" y="31528"/>
                    <a:pt x="31528" y="0"/>
                    <a:pt x="70009" y="0"/>
                  </a:cubicBezTo>
                  <a:lnTo>
                    <a:pt x="208216" y="0"/>
                  </a:lnTo>
                  <a:cubicBezTo>
                    <a:pt x="268224" y="1143"/>
                    <a:pt x="299847" y="34480"/>
                    <a:pt x="299847" y="61531"/>
                  </a:cubicBezTo>
                  <a:lnTo>
                    <a:pt x="299847" y="77629"/>
                  </a:lnTo>
                  <a:cubicBezTo>
                    <a:pt x="299847" y="115157"/>
                    <a:pt x="330517" y="145828"/>
                    <a:pt x="368046" y="145828"/>
                  </a:cubicBezTo>
                  <a:lnTo>
                    <a:pt x="391763" y="145828"/>
                  </a:lnTo>
                  <a:cubicBezTo>
                    <a:pt x="429292" y="145828"/>
                    <a:pt x="459962" y="115157"/>
                    <a:pt x="459962" y="77629"/>
                  </a:cubicBezTo>
                  <a:lnTo>
                    <a:pt x="459962" y="61531"/>
                  </a:lnTo>
                  <a:cubicBezTo>
                    <a:pt x="459962" y="34480"/>
                    <a:pt x="443960" y="10954"/>
                    <a:pt x="421005" y="0"/>
                  </a:cubicBezTo>
                  <a:lnTo>
                    <a:pt x="762571" y="0"/>
                  </a:lnTo>
                  <a:lnTo>
                    <a:pt x="762571" y="290036"/>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7" name="Freeform: Shape 56">
              <a:extLst>
                <a:ext uri="{FF2B5EF4-FFF2-40B4-BE49-F238E27FC236}">
                  <a16:creationId xmlns:a16="http://schemas.microsoft.com/office/drawing/2014/main" id="{4D18E699-492E-4A0A-8F83-20CA3D9275C1}"/>
                </a:ext>
              </a:extLst>
            </p:cNvPr>
            <p:cNvSpPr/>
            <p:nvPr/>
          </p:nvSpPr>
          <p:spPr>
            <a:xfrm>
              <a:off x="4752787" y="2078719"/>
              <a:ext cx="676764" cy="280797"/>
            </a:xfrm>
            <a:custGeom>
              <a:avLst/>
              <a:gdLst>
                <a:gd name="connsiteX0" fmla="*/ 676764 w 676764"/>
                <a:gd name="connsiteY0" fmla="*/ 63056 h 280797"/>
                <a:gd name="connsiteX1" fmla="*/ 676764 w 676764"/>
                <a:gd name="connsiteY1" fmla="*/ 75914 h 280797"/>
                <a:gd name="connsiteX2" fmla="*/ 676764 w 676764"/>
                <a:gd name="connsiteY2" fmla="*/ 84106 h 280797"/>
                <a:gd name="connsiteX3" fmla="*/ 616281 w 676764"/>
                <a:gd name="connsiteY3" fmla="*/ 144590 h 280797"/>
                <a:gd name="connsiteX4" fmla="*/ 526174 w 676764"/>
                <a:gd name="connsiteY4" fmla="*/ 144590 h 280797"/>
                <a:gd name="connsiteX5" fmla="*/ 526174 w 676764"/>
                <a:gd name="connsiteY5" fmla="*/ 220313 h 280797"/>
                <a:gd name="connsiteX6" fmla="*/ 465691 w 676764"/>
                <a:gd name="connsiteY6" fmla="*/ 280797 h 280797"/>
                <a:gd name="connsiteX7" fmla="*/ 227566 w 676764"/>
                <a:gd name="connsiteY7" fmla="*/ 280797 h 280797"/>
                <a:gd name="connsiteX8" fmla="*/ 227566 w 676764"/>
                <a:gd name="connsiteY8" fmla="*/ 205073 h 280797"/>
                <a:gd name="connsiteX9" fmla="*/ 167082 w 676764"/>
                <a:gd name="connsiteY9" fmla="*/ 144590 h 280797"/>
                <a:gd name="connsiteX10" fmla="*/ 7348 w 676764"/>
                <a:gd name="connsiteY10" fmla="*/ 144590 h 280797"/>
                <a:gd name="connsiteX11" fmla="*/ 67832 w 676764"/>
                <a:gd name="connsiteY11" fmla="*/ 84106 h 280797"/>
                <a:gd name="connsiteX12" fmla="*/ 67832 w 676764"/>
                <a:gd name="connsiteY12" fmla="*/ 63056 h 280797"/>
                <a:gd name="connsiteX13" fmla="*/ 7348 w 676764"/>
                <a:gd name="connsiteY13" fmla="*/ 2572 h 280797"/>
                <a:gd name="connsiteX14" fmla="*/ 96502 w 676764"/>
                <a:gd name="connsiteY14" fmla="*/ 1905 h 280797"/>
                <a:gd name="connsiteX15" fmla="*/ 96502 w 676764"/>
                <a:gd name="connsiteY15" fmla="*/ 0 h 280797"/>
                <a:gd name="connsiteX16" fmla="*/ 465691 w 676764"/>
                <a:gd name="connsiteY16" fmla="*/ 0 h 280797"/>
                <a:gd name="connsiteX17" fmla="*/ 676764 w 676764"/>
                <a:gd name="connsiteY17" fmla="*/ 0 h 280797"/>
                <a:gd name="connsiteX18" fmla="*/ 676764 w 676764"/>
                <a:gd name="connsiteY18" fmla="*/ 63056 h 280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6764" h="280797">
                  <a:moveTo>
                    <a:pt x="676764" y="63056"/>
                  </a:moveTo>
                  <a:lnTo>
                    <a:pt x="676764" y="75914"/>
                  </a:lnTo>
                  <a:lnTo>
                    <a:pt x="676764" y="84106"/>
                  </a:lnTo>
                  <a:cubicBezTo>
                    <a:pt x="676764" y="117348"/>
                    <a:pt x="649523" y="144590"/>
                    <a:pt x="616281" y="144590"/>
                  </a:cubicBezTo>
                  <a:lnTo>
                    <a:pt x="526174" y="144590"/>
                  </a:lnTo>
                  <a:lnTo>
                    <a:pt x="526174" y="220313"/>
                  </a:lnTo>
                  <a:cubicBezTo>
                    <a:pt x="526174" y="253556"/>
                    <a:pt x="498933" y="280797"/>
                    <a:pt x="465691" y="280797"/>
                  </a:cubicBezTo>
                  <a:lnTo>
                    <a:pt x="227566" y="280797"/>
                  </a:lnTo>
                  <a:lnTo>
                    <a:pt x="227566" y="205073"/>
                  </a:lnTo>
                  <a:cubicBezTo>
                    <a:pt x="227566" y="171831"/>
                    <a:pt x="200324" y="144590"/>
                    <a:pt x="167082" y="144590"/>
                  </a:cubicBezTo>
                  <a:lnTo>
                    <a:pt x="7348" y="144590"/>
                  </a:lnTo>
                  <a:cubicBezTo>
                    <a:pt x="40590" y="144590"/>
                    <a:pt x="67832" y="117443"/>
                    <a:pt x="67832" y="84106"/>
                  </a:cubicBezTo>
                  <a:lnTo>
                    <a:pt x="67832" y="63056"/>
                  </a:lnTo>
                  <a:cubicBezTo>
                    <a:pt x="67832" y="29813"/>
                    <a:pt x="40590" y="2572"/>
                    <a:pt x="7348" y="2572"/>
                  </a:cubicBezTo>
                  <a:cubicBezTo>
                    <a:pt x="-18370" y="2572"/>
                    <a:pt x="26302" y="2286"/>
                    <a:pt x="96502" y="1905"/>
                  </a:cubicBezTo>
                  <a:lnTo>
                    <a:pt x="96502" y="0"/>
                  </a:lnTo>
                  <a:lnTo>
                    <a:pt x="465691" y="0"/>
                  </a:lnTo>
                  <a:lnTo>
                    <a:pt x="676764" y="0"/>
                  </a:lnTo>
                  <a:lnTo>
                    <a:pt x="676764" y="63056"/>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8" name="Freeform: Shape 57">
              <a:extLst>
                <a:ext uri="{FF2B5EF4-FFF2-40B4-BE49-F238E27FC236}">
                  <a16:creationId xmlns:a16="http://schemas.microsoft.com/office/drawing/2014/main" id="{D57D48E2-D36D-4C65-8FB4-4F27AF98A90F}"/>
                </a:ext>
              </a:extLst>
            </p:cNvPr>
            <p:cNvSpPr/>
            <p:nvPr/>
          </p:nvSpPr>
          <p:spPr>
            <a:xfrm>
              <a:off x="4480672" y="2223214"/>
              <a:ext cx="495776" cy="136207"/>
            </a:xfrm>
            <a:custGeom>
              <a:avLst/>
              <a:gdLst>
                <a:gd name="connsiteX0" fmla="*/ 495776 w 495776"/>
                <a:gd name="connsiteY0" fmla="*/ 136208 h 136207"/>
                <a:gd name="connsiteX1" fmla="*/ 495776 w 495776"/>
                <a:gd name="connsiteY1" fmla="*/ 60484 h 136207"/>
                <a:gd name="connsiteX2" fmla="*/ 435292 w 495776"/>
                <a:gd name="connsiteY2" fmla="*/ 0 h 136207"/>
                <a:gd name="connsiteX3" fmla="*/ 89630 w 495776"/>
                <a:gd name="connsiteY3" fmla="*/ 0 h 136207"/>
                <a:gd name="connsiteX4" fmla="*/ 29146 w 495776"/>
                <a:gd name="connsiteY4" fmla="*/ 60484 h 136207"/>
                <a:gd name="connsiteX5" fmla="*/ 29146 w 495776"/>
                <a:gd name="connsiteY5" fmla="*/ 73914 h 136207"/>
                <a:gd name="connsiteX6" fmla="*/ 0 w 495776"/>
                <a:gd name="connsiteY6" fmla="*/ 136208 h 136207"/>
                <a:gd name="connsiteX7" fmla="*/ 495776 w 495776"/>
                <a:gd name="connsiteY7" fmla="*/ 136208 h 13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76" h="136207">
                  <a:moveTo>
                    <a:pt x="495776" y="136208"/>
                  </a:moveTo>
                  <a:lnTo>
                    <a:pt x="495776" y="60484"/>
                  </a:lnTo>
                  <a:cubicBezTo>
                    <a:pt x="495776" y="27242"/>
                    <a:pt x="468534" y="0"/>
                    <a:pt x="435292" y="0"/>
                  </a:cubicBezTo>
                  <a:lnTo>
                    <a:pt x="89630" y="0"/>
                  </a:lnTo>
                  <a:cubicBezTo>
                    <a:pt x="56388" y="0"/>
                    <a:pt x="29146" y="27242"/>
                    <a:pt x="29146" y="60484"/>
                  </a:cubicBezTo>
                  <a:lnTo>
                    <a:pt x="29146" y="73914"/>
                  </a:lnTo>
                  <a:cubicBezTo>
                    <a:pt x="29146" y="98870"/>
                    <a:pt x="17907" y="121253"/>
                    <a:pt x="0" y="136208"/>
                  </a:cubicBezTo>
                  <a:lnTo>
                    <a:pt x="495776" y="136208"/>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9" name="Freeform: Shape 58">
              <a:extLst>
                <a:ext uri="{FF2B5EF4-FFF2-40B4-BE49-F238E27FC236}">
                  <a16:creationId xmlns:a16="http://schemas.microsoft.com/office/drawing/2014/main" id="{CC95BA71-F64B-4E49-913A-83C7DB7E2B10}"/>
                </a:ext>
              </a:extLst>
            </p:cNvPr>
            <p:cNvSpPr/>
            <p:nvPr/>
          </p:nvSpPr>
          <p:spPr>
            <a:xfrm>
              <a:off x="3380820" y="2942637"/>
              <a:ext cx="1117568" cy="468344"/>
            </a:xfrm>
            <a:custGeom>
              <a:avLst/>
              <a:gdLst>
                <a:gd name="connsiteX0" fmla="*/ 1117568 w 1117568"/>
                <a:gd name="connsiteY0" fmla="*/ 208883 h 468344"/>
                <a:gd name="connsiteX1" fmla="*/ 1117568 w 1117568"/>
                <a:gd name="connsiteY1" fmla="*/ 303943 h 468344"/>
                <a:gd name="connsiteX2" fmla="*/ 1047559 w 1117568"/>
                <a:gd name="connsiteY2" fmla="*/ 303276 h 468344"/>
                <a:gd name="connsiteX3" fmla="*/ 1041273 w 1117568"/>
                <a:gd name="connsiteY3" fmla="*/ 303276 h 468344"/>
                <a:gd name="connsiteX4" fmla="*/ 960310 w 1117568"/>
                <a:gd name="connsiteY4" fmla="*/ 384238 h 468344"/>
                <a:gd name="connsiteX5" fmla="*/ 960310 w 1117568"/>
                <a:gd name="connsiteY5" fmla="*/ 398335 h 468344"/>
                <a:gd name="connsiteX6" fmla="*/ 890302 w 1117568"/>
                <a:gd name="connsiteY6" fmla="*/ 468344 h 468344"/>
                <a:gd name="connsiteX7" fmla="*/ 323088 w 1117568"/>
                <a:gd name="connsiteY7" fmla="*/ 468344 h 468344"/>
                <a:gd name="connsiteX8" fmla="*/ 322421 w 1117568"/>
                <a:gd name="connsiteY8" fmla="*/ 398335 h 468344"/>
                <a:gd name="connsiteX9" fmla="*/ 322421 w 1117568"/>
                <a:gd name="connsiteY9" fmla="*/ 384238 h 468344"/>
                <a:gd name="connsiteX10" fmla="*/ 241459 w 1117568"/>
                <a:gd name="connsiteY10" fmla="*/ 303276 h 468344"/>
                <a:gd name="connsiteX11" fmla="*/ 224695 w 1117568"/>
                <a:gd name="connsiteY11" fmla="*/ 303276 h 468344"/>
                <a:gd name="connsiteX12" fmla="*/ 154876 w 1117568"/>
                <a:gd name="connsiteY12" fmla="*/ 238887 h 468344"/>
                <a:gd name="connsiteX13" fmla="*/ 74104 w 1117568"/>
                <a:gd name="connsiteY13" fmla="*/ 164401 h 468344"/>
                <a:gd name="connsiteX14" fmla="*/ 70009 w 1117568"/>
                <a:gd name="connsiteY14" fmla="*/ 164401 h 468344"/>
                <a:gd name="connsiteX15" fmla="*/ 0 w 1117568"/>
                <a:gd name="connsiteY15" fmla="*/ 94393 h 468344"/>
                <a:gd name="connsiteX16" fmla="*/ 0 w 1117568"/>
                <a:gd name="connsiteY16" fmla="*/ 70009 h 468344"/>
                <a:gd name="connsiteX17" fmla="*/ 70009 w 1117568"/>
                <a:gd name="connsiteY17" fmla="*/ 0 h 468344"/>
                <a:gd name="connsiteX18" fmla="*/ 403003 w 1117568"/>
                <a:gd name="connsiteY18" fmla="*/ 0 h 468344"/>
                <a:gd name="connsiteX19" fmla="*/ 452533 w 1117568"/>
                <a:gd name="connsiteY19" fmla="*/ 0 h 468344"/>
                <a:gd name="connsiteX20" fmla="*/ 567880 w 1117568"/>
                <a:gd name="connsiteY20" fmla="*/ 0 h 468344"/>
                <a:gd name="connsiteX21" fmla="*/ 637699 w 1117568"/>
                <a:gd name="connsiteY21" fmla="*/ 64389 h 468344"/>
                <a:gd name="connsiteX22" fmla="*/ 718471 w 1117568"/>
                <a:gd name="connsiteY22" fmla="*/ 138874 h 468344"/>
                <a:gd name="connsiteX23" fmla="*/ 1047655 w 1117568"/>
                <a:gd name="connsiteY23" fmla="*/ 138874 h 468344"/>
                <a:gd name="connsiteX24" fmla="*/ 1117568 w 1117568"/>
                <a:gd name="connsiteY24" fmla="*/ 208883 h 46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17568" h="468344">
                  <a:moveTo>
                    <a:pt x="1117568" y="208883"/>
                  </a:moveTo>
                  <a:lnTo>
                    <a:pt x="1117568" y="303943"/>
                  </a:lnTo>
                  <a:lnTo>
                    <a:pt x="1047559" y="303276"/>
                  </a:lnTo>
                  <a:lnTo>
                    <a:pt x="1041273" y="303276"/>
                  </a:lnTo>
                  <a:cubicBezTo>
                    <a:pt x="996696" y="303276"/>
                    <a:pt x="960310" y="339662"/>
                    <a:pt x="960310" y="384238"/>
                  </a:cubicBezTo>
                  <a:lnTo>
                    <a:pt x="960310" y="398335"/>
                  </a:lnTo>
                  <a:cubicBezTo>
                    <a:pt x="960310" y="436816"/>
                    <a:pt x="928783" y="468344"/>
                    <a:pt x="890302" y="468344"/>
                  </a:cubicBezTo>
                  <a:lnTo>
                    <a:pt x="323088" y="468344"/>
                  </a:lnTo>
                  <a:lnTo>
                    <a:pt x="322421" y="398335"/>
                  </a:lnTo>
                  <a:lnTo>
                    <a:pt x="322421" y="384238"/>
                  </a:lnTo>
                  <a:cubicBezTo>
                    <a:pt x="322421" y="339662"/>
                    <a:pt x="286036" y="303276"/>
                    <a:pt x="241459" y="303276"/>
                  </a:cubicBezTo>
                  <a:lnTo>
                    <a:pt x="224695" y="303276"/>
                  </a:lnTo>
                  <a:cubicBezTo>
                    <a:pt x="188023" y="303276"/>
                    <a:pt x="157734" y="274796"/>
                    <a:pt x="154876" y="238887"/>
                  </a:cubicBezTo>
                  <a:cubicBezTo>
                    <a:pt x="151447" y="196691"/>
                    <a:pt x="116491" y="164401"/>
                    <a:pt x="74104" y="164401"/>
                  </a:cubicBezTo>
                  <a:lnTo>
                    <a:pt x="70009" y="164401"/>
                  </a:lnTo>
                  <a:cubicBezTo>
                    <a:pt x="31528" y="164401"/>
                    <a:pt x="0" y="132874"/>
                    <a:pt x="0" y="94393"/>
                  </a:cubicBezTo>
                  <a:lnTo>
                    <a:pt x="0" y="70009"/>
                  </a:lnTo>
                  <a:cubicBezTo>
                    <a:pt x="0" y="31528"/>
                    <a:pt x="31528" y="0"/>
                    <a:pt x="70009" y="0"/>
                  </a:cubicBezTo>
                  <a:lnTo>
                    <a:pt x="403003" y="0"/>
                  </a:lnTo>
                  <a:lnTo>
                    <a:pt x="452533" y="0"/>
                  </a:lnTo>
                  <a:lnTo>
                    <a:pt x="567880" y="0"/>
                  </a:lnTo>
                  <a:cubicBezTo>
                    <a:pt x="604456" y="0"/>
                    <a:pt x="634841" y="28480"/>
                    <a:pt x="637699" y="64389"/>
                  </a:cubicBezTo>
                  <a:cubicBezTo>
                    <a:pt x="641128" y="106585"/>
                    <a:pt x="676084" y="138874"/>
                    <a:pt x="718471" y="138874"/>
                  </a:cubicBezTo>
                  <a:lnTo>
                    <a:pt x="1047655" y="138874"/>
                  </a:lnTo>
                  <a:cubicBezTo>
                    <a:pt x="1086040" y="138874"/>
                    <a:pt x="1117568" y="170402"/>
                    <a:pt x="1117568" y="208883"/>
                  </a:cubicBez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0" name="Freeform: Shape 59">
              <a:extLst>
                <a:ext uri="{FF2B5EF4-FFF2-40B4-BE49-F238E27FC236}">
                  <a16:creationId xmlns:a16="http://schemas.microsoft.com/office/drawing/2014/main" id="{8EA42EC0-CC00-472D-9C59-C262992F99D9}"/>
                </a:ext>
              </a:extLst>
            </p:cNvPr>
            <p:cNvSpPr/>
            <p:nvPr/>
          </p:nvSpPr>
          <p:spPr>
            <a:xfrm>
              <a:off x="4183110" y="3246961"/>
              <a:ext cx="781336" cy="280130"/>
            </a:xfrm>
            <a:custGeom>
              <a:avLst/>
              <a:gdLst>
                <a:gd name="connsiteX0" fmla="*/ 0 w 781336"/>
                <a:gd name="connsiteY0" fmla="*/ 164116 h 280130"/>
                <a:gd name="connsiteX1" fmla="*/ 0 w 781336"/>
                <a:gd name="connsiteY1" fmla="*/ 280130 h 280130"/>
                <a:gd name="connsiteX2" fmla="*/ 241363 w 781336"/>
                <a:gd name="connsiteY2" fmla="*/ 280130 h 280130"/>
                <a:gd name="connsiteX3" fmla="*/ 290894 w 781336"/>
                <a:gd name="connsiteY3" fmla="*/ 280130 h 280130"/>
                <a:gd name="connsiteX4" fmla="*/ 406241 w 781336"/>
                <a:gd name="connsiteY4" fmla="*/ 280130 h 280130"/>
                <a:gd name="connsiteX5" fmla="*/ 476060 w 781336"/>
                <a:gd name="connsiteY5" fmla="*/ 215741 h 280130"/>
                <a:gd name="connsiteX6" fmla="*/ 556832 w 781336"/>
                <a:gd name="connsiteY6" fmla="*/ 141256 h 280130"/>
                <a:gd name="connsiteX7" fmla="*/ 781336 w 781336"/>
                <a:gd name="connsiteY7" fmla="*/ 141256 h 280130"/>
                <a:gd name="connsiteX8" fmla="*/ 781336 w 781336"/>
                <a:gd name="connsiteY8" fmla="*/ 1524 h 280130"/>
                <a:gd name="connsiteX9" fmla="*/ 530162 w 781336"/>
                <a:gd name="connsiteY9" fmla="*/ 1524 h 280130"/>
                <a:gd name="connsiteX10" fmla="*/ 223647 w 781336"/>
                <a:gd name="connsiteY10" fmla="*/ 0 h 280130"/>
                <a:gd name="connsiteX11" fmla="*/ 157925 w 781336"/>
                <a:gd name="connsiteY11" fmla="*/ 80010 h 280130"/>
                <a:gd name="connsiteX12" fmla="*/ 157925 w 781336"/>
                <a:gd name="connsiteY12" fmla="*/ 94107 h 280130"/>
                <a:gd name="connsiteX13" fmla="*/ 87916 w 781336"/>
                <a:gd name="connsiteY13" fmla="*/ 164116 h 280130"/>
                <a:gd name="connsiteX14" fmla="*/ 0 w 781336"/>
                <a:gd name="connsiteY14" fmla="*/ 164116 h 28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1336" h="280130">
                  <a:moveTo>
                    <a:pt x="0" y="164116"/>
                  </a:moveTo>
                  <a:lnTo>
                    <a:pt x="0" y="280130"/>
                  </a:lnTo>
                  <a:lnTo>
                    <a:pt x="241363" y="280130"/>
                  </a:lnTo>
                  <a:lnTo>
                    <a:pt x="290894" y="280130"/>
                  </a:lnTo>
                  <a:lnTo>
                    <a:pt x="406241" y="280130"/>
                  </a:lnTo>
                  <a:cubicBezTo>
                    <a:pt x="442817" y="280130"/>
                    <a:pt x="473202" y="251651"/>
                    <a:pt x="476060" y="215741"/>
                  </a:cubicBezTo>
                  <a:cubicBezTo>
                    <a:pt x="479488" y="173546"/>
                    <a:pt x="514445" y="141256"/>
                    <a:pt x="556832" y="141256"/>
                  </a:cubicBezTo>
                  <a:lnTo>
                    <a:pt x="781336" y="141256"/>
                  </a:lnTo>
                  <a:lnTo>
                    <a:pt x="781336" y="1524"/>
                  </a:lnTo>
                  <a:lnTo>
                    <a:pt x="530162" y="1524"/>
                  </a:lnTo>
                  <a:lnTo>
                    <a:pt x="223647" y="0"/>
                  </a:lnTo>
                  <a:cubicBezTo>
                    <a:pt x="188500" y="8858"/>
                    <a:pt x="157925" y="42196"/>
                    <a:pt x="157925" y="80010"/>
                  </a:cubicBezTo>
                  <a:lnTo>
                    <a:pt x="157925" y="94107"/>
                  </a:lnTo>
                  <a:cubicBezTo>
                    <a:pt x="157925" y="132588"/>
                    <a:pt x="126397" y="164116"/>
                    <a:pt x="87916" y="164116"/>
                  </a:cubicBezTo>
                  <a:lnTo>
                    <a:pt x="0" y="164116"/>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1" name="Freeform: Shape 60">
              <a:extLst>
                <a:ext uri="{FF2B5EF4-FFF2-40B4-BE49-F238E27FC236}">
                  <a16:creationId xmlns:a16="http://schemas.microsoft.com/office/drawing/2014/main" id="{D8036831-E3F9-413C-82F8-1AAE8176253E}"/>
                </a:ext>
              </a:extLst>
            </p:cNvPr>
            <p:cNvSpPr/>
            <p:nvPr/>
          </p:nvSpPr>
          <p:spPr>
            <a:xfrm>
              <a:off x="3700479" y="2359612"/>
              <a:ext cx="1578101" cy="888872"/>
            </a:xfrm>
            <a:custGeom>
              <a:avLst/>
              <a:gdLst>
                <a:gd name="connsiteX0" fmla="*/ 1423702 w 1578101"/>
                <a:gd name="connsiteY0" fmla="*/ 828389 h 888872"/>
                <a:gd name="connsiteX1" fmla="*/ 1363218 w 1578101"/>
                <a:gd name="connsiteY1" fmla="*/ 888873 h 888872"/>
                <a:gd name="connsiteX2" fmla="*/ 1012793 w 1578101"/>
                <a:gd name="connsiteY2" fmla="*/ 888873 h 888872"/>
                <a:gd name="connsiteX3" fmla="*/ 797909 w 1578101"/>
                <a:gd name="connsiteY3" fmla="*/ 887063 h 888872"/>
                <a:gd name="connsiteX4" fmla="*/ 797909 w 1578101"/>
                <a:gd name="connsiteY4" fmla="*/ 792004 h 888872"/>
                <a:gd name="connsiteX5" fmla="*/ 727900 w 1578101"/>
                <a:gd name="connsiteY5" fmla="*/ 721995 h 888872"/>
                <a:gd name="connsiteX6" fmla="*/ 398716 w 1578101"/>
                <a:gd name="connsiteY6" fmla="*/ 721995 h 888872"/>
                <a:gd name="connsiteX7" fmla="*/ 317945 w 1578101"/>
                <a:gd name="connsiteY7" fmla="*/ 647509 h 888872"/>
                <a:gd name="connsiteX8" fmla="*/ 248126 w 1578101"/>
                <a:gd name="connsiteY8" fmla="*/ 583120 h 888872"/>
                <a:gd name="connsiteX9" fmla="*/ 132683 w 1578101"/>
                <a:gd name="connsiteY9" fmla="*/ 583120 h 888872"/>
                <a:gd name="connsiteX10" fmla="*/ 83153 w 1578101"/>
                <a:gd name="connsiteY10" fmla="*/ 583120 h 888872"/>
                <a:gd name="connsiteX11" fmla="*/ 0 w 1578101"/>
                <a:gd name="connsiteY11" fmla="*/ 583120 h 888872"/>
                <a:gd name="connsiteX12" fmla="*/ 0 w 1578101"/>
                <a:gd name="connsiteY12" fmla="*/ 60484 h 888872"/>
                <a:gd name="connsiteX13" fmla="*/ 60484 w 1578101"/>
                <a:gd name="connsiteY13" fmla="*/ 0 h 888872"/>
                <a:gd name="connsiteX14" fmla="*/ 1420939 w 1578101"/>
                <a:gd name="connsiteY14" fmla="*/ 0 h 888872"/>
                <a:gd name="connsiteX15" fmla="*/ 1420939 w 1578101"/>
                <a:gd name="connsiteY15" fmla="*/ 338328 h 888872"/>
                <a:gd name="connsiteX16" fmla="*/ 1420939 w 1578101"/>
                <a:gd name="connsiteY16" fmla="*/ 390716 h 888872"/>
                <a:gd name="connsiteX17" fmla="*/ 1481423 w 1578101"/>
                <a:gd name="connsiteY17" fmla="*/ 451199 h 888872"/>
                <a:gd name="connsiteX18" fmla="*/ 1575721 w 1578101"/>
                <a:gd name="connsiteY18" fmla="*/ 451199 h 888872"/>
                <a:gd name="connsiteX19" fmla="*/ 1578102 w 1578101"/>
                <a:gd name="connsiteY19" fmla="*/ 729996 h 888872"/>
                <a:gd name="connsiteX20" fmla="*/ 1496282 w 1578101"/>
                <a:gd name="connsiteY20" fmla="*/ 729996 h 888872"/>
                <a:gd name="connsiteX21" fmla="*/ 1423797 w 1578101"/>
                <a:gd name="connsiteY21" fmla="*/ 797624 h 888872"/>
                <a:gd name="connsiteX22" fmla="*/ 1423702 w 1578101"/>
                <a:gd name="connsiteY22" fmla="*/ 828389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8101" h="888872">
                  <a:moveTo>
                    <a:pt x="1423702" y="828389"/>
                  </a:moveTo>
                  <a:cubicBezTo>
                    <a:pt x="1423511" y="861632"/>
                    <a:pt x="1396460" y="888873"/>
                    <a:pt x="1363218" y="888873"/>
                  </a:cubicBezTo>
                  <a:lnTo>
                    <a:pt x="1012793" y="888873"/>
                  </a:lnTo>
                  <a:lnTo>
                    <a:pt x="797909" y="887063"/>
                  </a:lnTo>
                  <a:lnTo>
                    <a:pt x="797909" y="792004"/>
                  </a:lnTo>
                  <a:cubicBezTo>
                    <a:pt x="797909" y="753523"/>
                    <a:pt x="766381" y="721995"/>
                    <a:pt x="727900" y="721995"/>
                  </a:cubicBezTo>
                  <a:lnTo>
                    <a:pt x="398716" y="721995"/>
                  </a:lnTo>
                  <a:cubicBezTo>
                    <a:pt x="356425" y="721995"/>
                    <a:pt x="321373" y="689705"/>
                    <a:pt x="317945" y="647509"/>
                  </a:cubicBezTo>
                  <a:cubicBezTo>
                    <a:pt x="315087" y="611600"/>
                    <a:pt x="284797" y="583120"/>
                    <a:pt x="248126" y="583120"/>
                  </a:cubicBezTo>
                  <a:lnTo>
                    <a:pt x="132683" y="583120"/>
                  </a:lnTo>
                  <a:lnTo>
                    <a:pt x="83153" y="583120"/>
                  </a:lnTo>
                  <a:lnTo>
                    <a:pt x="0" y="583120"/>
                  </a:lnTo>
                  <a:lnTo>
                    <a:pt x="0" y="60484"/>
                  </a:lnTo>
                  <a:cubicBezTo>
                    <a:pt x="0" y="27242"/>
                    <a:pt x="27241" y="0"/>
                    <a:pt x="60484" y="0"/>
                  </a:cubicBezTo>
                  <a:lnTo>
                    <a:pt x="1420939" y="0"/>
                  </a:lnTo>
                  <a:lnTo>
                    <a:pt x="1420939" y="338328"/>
                  </a:lnTo>
                  <a:lnTo>
                    <a:pt x="1420939" y="390716"/>
                  </a:lnTo>
                  <a:cubicBezTo>
                    <a:pt x="1420939" y="423958"/>
                    <a:pt x="1448181" y="451199"/>
                    <a:pt x="1481423" y="451199"/>
                  </a:cubicBezTo>
                  <a:lnTo>
                    <a:pt x="1575721" y="451199"/>
                  </a:lnTo>
                  <a:lnTo>
                    <a:pt x="1578102" y="729996"/>
                  </a:lnTo>
                  <a:lnTo>
                    <a:pt x="1496282" y="729996"/>
                  </a:lnTo>
                  <a:cubicBezTo>
                    <a:pt x="1457801" y="729996"/>
                    <a:pt x="1423988" y="759047"/>
                    <a:pt x="1423797" y="797624"/>
                  </a:cubicBezTo>
                  <a:lnTo>
                    <a:pt x="1423702" y="828389"/>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2" name="Freeform: Shape 61">
              <a:extLst>
                <a:ext uri="{FF2B5EF4-FFF2-40B4-BE49-F238E27FC236}">
                  <a16:creationId xmlns:a16="http://schemas.microsoft.com/office/drawing/2014/main" id="{97E700EE-8996-4E37-AAEB-1EB990B7019B}"/>
                </a:ext>
              </a:extLst>
            </p:cNvPr>
            <p:cNvSpPr/>
            <p:nvPr/>
          </p:nvSpPr>
          <p:spPr>
            <a:xfrm>
              <a:off x="2589388" y="2358278"/>
              <a:ext cx="1112234" cy="1175003"/>
            </a:xfrm>
            <a:custGeom>
              <a:avLst/>
              <a:gdLst>
                <a:gd name="connsiteX0" fmla="*/ 162115 w 1112234"/>
                <a:gd name="connsiteY0" fmla="*/ 371475 h 1175003"/>
                <a:gd name="connsiteX1" fmla="*/ 162115 w 1112234"/>
                <a:gd name="connsiteY1" fmla="*/ 164402 h 1175003"/>
                <a:gd name="connsiteX2" fmla="*/ 219837 w 1112234"/>
                <a:gd name="connsiteY2" fmla="*/ 164116 h 1175003"/>
                <a:gd name="connsiteX3" fmla="*/ 246412 w 1112234"/>
                <a:gd name="connsiteY3" fmla="*/ 164116 h 1175003"/>
                <a:gd name="connsiteX4" fmla="*/ 322802 w 1112234"/>
                <a:gd name="connsiteY4" fmla="*/ 87725 h 1175003"/>
                <a:gd name="connsiteX5" fmla="*/ 322802 w 1112234"/>
                <a:gd name="connsiteY5" fmla="*/ 69723 h 1175003"/>
                <a:gd name="connsiteX6" fmla="*/ 279844 w 1112234"/>
                <a:gd name="connsiteY6" fmla="*/ 1143 h 1175003"/>
                <a:gd name="connsiteX7" fmla="*/ 876872 w 1112234"/>
                <a:gd name="connsiteY7" fmla="*/ 0 h 1175003"/>
                <a:gd name="connsiteX8" fmla="*/ 948309 w 1112234"/>
                <a:gd name="connsiteY8" fmla="*/ 69723 h 1175003"/>
                <a:gd name="connsiteX9" fmla="*/ 948309 w 1112234"/>
                <a:gd name="connsiteY9" fmla="*/ 87725 h 1175003"/>
                <a:gd name="connsiteX10" fmla="*/ 1024699 w 1112234"/>
                <a:gd name="connsiteY10" fmla="*/ 164116 h 1175003"/>
                <a:gd name="connsiteX11" fmla="*/ 1051274 w 1112234"/>
                <a:gd name="connsiteY11" fmla="*/ 164116 h 1175003"/>
                <a:gd name="connsiteX12" fmla="*/ 1112234 w 1112234"/>
                <a:gd name="connsiteY12" fmla="*/ 133636 h 1175003"/>
                <a:gd name="connsiteX13" fmla="*/ 1112234 w 1112234"/>
                <a:gd name="connsiteY13" fmla="*/ 584263 h 1175003"/>
                <a:gd name="connsiteX14" fmla="*/ 861346 w 1112234"/>
                <a:gd name="connsiteY14" fmla="*/ 584263 h 1175003"/>
                <a:gd name="connsiteX15" fmla="*/ 791337 w 1112234"/>
                <a:gd name="connsiteY15" fmla="*/ 654272 h 1175003"/>
                <a:gd name="connsiteX16" fmla="*/ 791337 w 1112234"/>
                <a:gd name="connsiteY16" fmla="*/ 678656 h 1175003"/>
                <a:gd name="connsiteX17" fmla="*/ 861346 w 1112234"/>
                <a:gd name="connsiteY17" fmla="*/ 748665 h 1175003"/>
                <a:gd name="connsiteX18" fmla="*/ 865441 w 1112234"/>
                <a:gd name="connsiteY18" fmla="*/ 748665 h 1175003"/>
                <a:gd name="connsiteX19" fmla="*/ 946213 w 1112234"/>
                <a:gd name="connsiteY19" fmla="*/ 823150 h 1175003"/>
                <a:gd name="connsiteX20" fmla="*/ 1016032 w 1112234"/>
                <a:gd name="connsiteY20" fmla="*/ 887539 h 1175003"/>
                <a:gd name="connsiteX21" fmla="*/ 1032796 w 1112234"/>
                <a:gd name="connsiteY21" fmla="*/ 887539 h 1175003"/>
                <a:gd name="connsiteX22" fmla="*/ 1112234 w 1112234"/>
                <a:gd name="connsiteY22" fmla="*/ 952786 h 1175003"/>
                <a:gd name="connsiteX23" fmla="*/ 1112234 w 1112234"/>
                <a:gd name="connsiteY23" fmla="*/ 1103948 h 1175003"/>
                <a:gd name="connsiteX24" fmla="*/ 1042225 w 1112234"/>
                <a:gd name="connsiteY24" fmla="*/ 1173956 h 1175003"/>
                <a:gd name="connsiteX25" fmla="*/ 743236 w 1112234"/>
                <a:gd name="connsiteY25" fmla="*/ 1173956 h 1175003"/>
                <a:gd name="connsiteX26" fmla="*/ 735330 w 1112234"/>
                <a:gd name="connsiteY26" fmla="*/ 1174337 h 1175003"/>
                <a:gd name="connsiteX27" fmla="*/ 720757 w 1112234"/>
                <a:gd name="connsiteY27" fmla="*/ 1175004 h 1175003"/>
                <a:gd name="connsiteX28" fmla="*/ 162782 w 1112234"/>
                <a:gd name="connsiteY28" fmla="*/ 1175004 h 1175003"/>
                <a:gd name="connsiteX29" fmla="*/ 162782 w 1112234"/>
                <a:gd name="connsiteY29" fmla="*/ 1111853 h 1175003"/>
                <a:gd name="connsiteX30" fmla="*/ 81820 w 1112234"/>
                <a:gd name="connsiteY30" fmla="*/ 1030891 h 1175003"/>
                <a:gd name="connsiteX31" fmla="*/ 70009 w 1112234"/>
                <a:gd name="connsiteY31" fmla="*/ 1030891 h 1175003"/>
                <a:gd name="connsiteX32" fmla="*/ 0 w 1112234"/>
                <a:gd name="connsiteY32" fmla="*/ 960882 h 1175003"/>
                <a:gd name="connsiteX33" fmla="*/ 0 w 1112234"/>
                <a:gd name="connsiteY33" fmla="*/ 522446 h 1175003"/>
                <a:gd name="connsiteX34" fmla="*/ 70009 w 1112234"/>
                <a:gd name="connsiteY34" fmla="*/ 452438 h 1175003"/>
                <a:gd name="connsiteX35" fmla="*/ 81153 w 1112234"/>
                <a:gd name="connsiteY35" fmla="*/ 452438 h 1175003"/>
                <a:gd name="connsiteX36" fmla="*/ 162115 w 1112234"/>
                <a:gd name="connsiteY36" fmla="*/ 371475 h 117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12234" h="1175003">
                  <a:moveTo>
                    <a:pt x="162115" y="371475"/>
                  </a:moveTo>
                  <a:lnTo>
                    <a:pt x="162115" y="164402"/>
                  </a:lnTo>
                  <a:lnTo>
                    <a:pt x="219837" y="164116"/>
                  </a:lnTo>
                  <a:lnTo>
                    <a:pt x="246412" y="164116"/>
                  </a:lnTo>
                  <a:cubicBezTo>
                    <a:pt x="288417" y="164116"/>
                    <a:pt x="322802" y="129730"/>
                    <a:pt x="322802" y="87725"/>
                  </a:cubicBezTo>
                  <a:lnTo>
                    <a:pt x="322802" y="69723"/>
                  </a:lnTo>
                  <a:cubicBezTo>
                    <a:pt x="322802" y="39719"/>
                    <a:pt x="305181" y="13621"/>
                    <a:pt x="279844" y="1143"/>
                  </a:cubicBezTo>
                  <a:cubicBezTo>
                    <a:pt x="462439" y="1143"/>
                    <a:pt x="695897" y="0"/>
                    <a:pt x="876872" y="0"/>
                  </a:cubicBezTo>
                  <a:cubicBezTo>
                    <a:pt x="939736" y="1524"/>
                    <a:pt x="948309" y="38767"/>
                    <a:pt x="948309" y="69723"/>
                  </a:cubicBezTo>
                  <a:lnTo>
                    <a:pt x="948309" y="87725"/>
                  </a:lnTo>
                  <a:cubicBezTo>
                    <a:pt x="948309" y="129730"/>
                    <a:pt x="982694" y="164116"/>
                    <a:pt x="1024699" y="164116"/>
                  </a:cubicBezTo>
                  <a:lnTo>
                    <a:pt x="1051274" y="164116"/>
                  </a:lnTo>
                  <a:cubicBezTo>
                    <a:pt x="1076134" y="164116"/>
                    <a:pt x="1098232" y="152114"/>
                    <a:pt x="1112234" y="133636"/>
                  </a:cubicBezTo>
                  <a:lnTo>
                    <a:pt x="1112234" y="584263"/>
                  </a:lnTo>
                  <a:lnTo>
                    <a:pt x="861346" y="584263"/>
                  </a:lnTo>
                  <a:cubicBezTo>
                    <a:pt x="822865" y="584263"/>
                    <a:pt x="791337" y="615791"/>
                    <a:pt x="791337" y="654272"/>
                  </a:cubicBezTo>
                  <a:lnTo>
                    <a:pt x="791337" y="678656"/>
                  </a:lnTo>
                  <a:cubicBezTo>
                    <a:pt x="791337" y="717137"/>
                    <a:pt x="822865" y="748665"/>
                    <a:pt x="861346" y="748665"/>
                  </a:cubicBezTo>
                  <a:lnTo>
                    <a:pt x="865441" y="748665"/>
                  </a:lnTo>
                  <a:cubicBezTo>
                    <a:pt x="907828" y="748665"/>
                    <a:pt x="942784" y="780955"/>
                    <a:pt x="946213" y="823150"/>
                  </a:cubicBezTo>
                  <a:cubicBezTo>
                    <a:pt x="949071" y="859060"/>
                    <a:pt x="979360" y="887539"/>
                    <a:pt x="1016032" y="887539"/>
                  </a:cubicBezTo>
                  <a:lnTo>
                    <a:pt x="1032796" y="887539"/>
                  </a:lnTo>
                  <a:cubicBezTo>
                    <a:pt x="1072039" y="887539"/>
                    <a:pt x="1104900" y="915638"/>
                    <a:pt x="1112234" y="952786"/>
                  </a:cubicBezTo>
                  <a:lnTo>
                    <a:pt x="1112234" y="1103948"/>
                  </a:lnTo>
                  <a:cubicBezTo>
                    <a:pt x="1112234" y="1142429"/>
                    <a:pt x="1080706" y="1173956"/>
                    <a:pt x="1042225" y="1173956"/>
                  </a:cubicBezTo>
                  <a:lnTo>
                    <a:pt x="743236" y="1173956"/>
                  </a:lnTo>
                  <a:cubicBezTo>
                    <a:pt x="740473" y="1173956"/>
                    <a:pt x="738092" y="1174052"/>
                    <a:pt x="735330" y="1174337"/>
                  </a:cubicBezTo>
                  <a:cubicBezTo>
                    <a:pt x="730567" y="1174814"/>
                    <a:pt x="725710" y="1175004"/>
                    <a:pt x="720757" y="1175004"/>
                  </a:cubicBezTo>
                  <a:lnTo>
                    <a:pt x="162782" y="1175004"/>
                  </a:lnTo>
                  <a:lnTo>
                    <a:pt x="162782" y="1111853"/>
                  </a:lnTo>
                  <a:cubicBezTo>
                    <a:pt x="162782" y="1067276"/>
                    <a:pt x="126397" y="1030891"/>
                    <a:pt x="81820" y="1030891"/>
                  </a:cubicBezTo>
                  <a:lnTo>
                    <a:pt x="70009" y="1030891"/>
                  </a:lnTo>
                  <a:cubicBezTo>
                    <a:pt x="31528" y="1030891"/>
                    <a:pt x="0" y="999363"/>
                    <a:pt x="0" y="960882"/>
                  </a:cubicBezTo>
                  <a:lnTo>
                    <a:pt x="0" y="522446"/>
                  </a:lnTo>
                  <a:cubicBezTo>
                    <a:pt x="0" y="483965"/>
                    <a:pt x="31528" y="452438"/>
                    <a:pt x="70009" y="452438"/>
                  </a:cubicBezTo>
                  <a:lnTo>
                    <a:pt x="81153" y="452438"/>
                  </a:lnTo>
                  <a:cubicBezTo>
                    <a:pt x="125730" y="452438"/>
                    <a:pt x="162115" y="416052"/>
                    <a:pt x="162115" y="371475"/>
                  </a:cubicBez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3" name="Freeform: Shape 62">
              <a:extLst>
                <a:ext uri="{FF2B5EF4-FFF2-40B4-BE49-F238E27FC236}">
                  <a16:creationId xmlns:a16="http://schemas.microsoft.com/office/drawing/2014/main" id="{6413D5FD-88A1-4E99-8BF3-01C6F0698E93}"/>
                </a:ext>
              </a:extLst>
            </p:cNvPr>
            <p:cNvSpPr/>
            <p:nvPr/>
          </p:nvSpPr>
          <p:spPr>
            <a:xfrm>
              <a:off x="2763124" y="1790874"/>
              <a:ext cx="304800" cy="536924"/>
            </a:xfrm>
            <a:custGeom>
              <a:avLst/>
              <a:gdLst>
                <a:gd name="connsiteX0" fmla="*/ 303657 w 304800"/>
                <a:gd name="connsiteY0" fmla="*/ 536639 h 536924"/>
                <a:gd name="connsiteX1" fmla="*/ 304800 w 304800"/>
                <a:gd name="connsiteY1" fmla="*/ 57626 h 536924"/>
                <a:gd name="connsiteX2" fmla="*/ 247174 w 304800"/>
                <a:gd name="connsiteY2" fmla="*/ 0 h 536924"/>
                <a:gd name="connsiteX3" fmla="*/ 227076 w 304800"/>
                <a:gd name="connsiteY3" fmla="*/ 0 h 536924"/>
                <a:gd name="connsiteX4" fmla="*/ 169450 w 304800"/>
                <a:gd name="connsiteY4" fmla="*/ 57626 h 536924"/>
                <a:gd name="connsiteX5" fmla="*/ 169450 w 304800"/>
                <a:gd name="connsiteY5" fmla="*/ 66866 h 536924"/>
                <a:gd name="connsiteX6" fmla="*/ 88487 w 304800"/>
                <a:gd name="connsiteY6" fmla="*/ 147828 h 536924"/>
                <a:gd name="connsiteX7" fmla="*/ 76390 w 304800"/>
                <a:gd name="connsiteY7" fmla="*/ 147828 h 536924"/>
                <a:gd name="connsiteX8" fmla="*/ 0 w 304800"/>
                <a:gd name="connsiteY8" fmla="*/ 224219 h 536924"/>
                <a:gd name="connsiteX9" fmla="*/ 0 w 304800"/>
                <a:gd name="connsiteY9" fmla="*/ 432340 h 536924"/>
                <a:gd name="connsiteX10" fmla="*/ 0 w 304800"/>
                <a:gd name="connsiteY10" fmla="*/ 434531 h 536924"/>
                <a:gd name="connsiteX11" fmla="*/ 0 w 304800"/>
                <a:gd name="connsiteY11" fmla="*/ 439579 h 536924"/>
                <a:gd name="connsiteX12" fmla="*/ 0 w 304800"/>
                <a:gd name="connsiteY12" fmla="*/ 441770 h 536924"/>
                <a:gd name="connsiteX13" fmla="*/ 0 w 304800"/>
                <a:gd name="connsiteY13" fmla="*/ 459772 h 536924"/>
                <a:gd name="connsiteX14" fmla="*/ 76390 w 304800"/>
                <a:gd name="connsiteY14" fmla="*/ 536162 h 536924"/>
                <a:gd name="connsiteX15" fmla="*/ 94107 w 304800"/>
                <a:gd name="connsiteY15" fmla="*/ 536162 h 536924"/>
                <a:gd name="connsiteX16" fmla="*/ 117824 w 304800"/>
                <a:gd name="connsiteY16" fmla="*/ 536924 h 536924"/>
                <a:gd name="connsiteX17" fmla="*/ 303657 w 304800"/>
                <a:gd name="connsiteY17" fmla="*/ 536639 h 53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4800" h="536924">
                  <a:moveTo>
                    <a:pt x="303657" y="536639"/>
                  </a:moveTo>
                  <a:lnTo>
                    <a:pt x="304800" y="57626"/>
                  </a:lnTo>
                  <a:cubicBezTo>
                    <a:pt x="304800" y="25908"/>
                    <a:pt x="278892" y="0"/>
                    <a:pt x="247174" y="0"/>
                  </a:cubicBezTo>
                  <a:lnTo>
                    <a:pt x="227076" y="0"/>
                  </a:lnTo>
                  <a:cubicBezTo>
                    <a:pt x="195358" y="0"/>
                    <a:pt x="169450" y="25908"/>
                    <a:pt x="169450" y="57626"/>
                  </a:cubicBezTo>
                  <a:lnTo>
                    <a:pt x="169450" y="66866"/>
                  </a:lnTo>
                  <a:cubicBezTo>
                    <a:pt x="169450" y="111443"/>
                    <a:pt x="133064" y="147828"/>
                    <a:pt x="88487" y="147828"/>
                  </a:cubicBezTo>
                  <a:lnTo>
                    <a:pt x="76390" y="147828"/>
                  </a:lnTo>
                  <a:cubicBezTo>
                    <a:pt x="34385" y="147828"/>
                    <a:pt x="0" y="182213"/>
                    <a:pt x="0" y="224219"/>
                  </a:cubicBezTo>
                  <a:lnTo>
                    <a:pt x="0" y="432340"/>
                  </a:lnTo>
                  <a:cubicBezTo>
                    <a:pt x="0" y="433102"/>
                    <a:pt x="0" y="433864"/>
                    <a:pt x="0" y="434531"/>
                  </a:cubicBezTo>
                  <a:cubicBezTo>
                    <a:pt x="95" y="436340"/>
                    <a:pt x="95" y="437864"/>
                    <a:pt x="0" y="439579"/>
                  </a:cubicBezTo>
                  <a:cubicBezTo>
                    <a:pt x="0" y="440341"/>
                    <a:pt x="0" y="441008"/>
                    <a:pt x="0" y="441770"/>
                  </a:cubicBezTo>
                  <a:lnTo>
                    <a:pt x="0" y="459772"/>
                  </a:lnTo>
                  <a:cubicBezTo>
                    <a:pt x="0" y="501777"/>
                    <a:pt x="34385" y="536162"/>
                    <a:pt x="76390" y="536162"/>
                  </a:cubicBezTo>
                  <a:lnTo>
                    <a:pt x="94107" y="536162"/>
                  </a:lnTo>
                  <a:cubicBezTo>
                    <a:pt x="102775" y="536162"/>
                    <a:pt x="108871" y="536924"/>
                    <a:pt x="117824" y="536924"/>
                  </a:cubicBezTo>
                  <a:cubicBezTo>
                    <a:pt x="176022" y="536924"/>
                    <a:pt x="238982" y="536829"/>
                    <a:pt x="303657" y="536639"/>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4" name="Freeform: Shape 63">
              <a:extLst>
                <a:ext uri="{FF2B5EF4-FFF2-40B4-BE49-F238E27FC236}">
                  <a16:creationId xmlns:a16="http://schemas.microsoft.com/office/drawing/2014/main" id="{D11FD7DF-3CC7-4E66-9DD8-A15D26C32876}"/>
                </a:ext>
              </a:extLst>
            </p:cNvPr>
            <p:cNvSpPr/>
            <p:nvPr/>
          </p:nvSpPr>
          <p:spPr>
            <a:xfrm>
              <a:off x="3109262" y="2015378"/>
              <a:ext cx="266318" cy="238580"/>
            </a:xfrm>
            <a:custGeom>
              <a:avLst/>
              <a:gdLst>
                <a:gd name="connsiteX0" fmla="*/ 208693 w 266318"/>
                <a:gd name="connsiteY0" fmla="*/ 71533 h 238580"/>
                <a:gd name="connsiteX1" fmla="*/ 188690 w 266318"/>
                <a:gd name="connsiteY1" fmla="*/ 71533 h 238580"/>
                <a:gd name="connsiteX2" fmla="*/ 183547 w 266318"/>
                <a:gd name="connsiteY2" fmla="*/ 71818 h 238580"/>
                <a:gd name="connsiteX3" fmla="*/ 183547 w 266318"/>
                <a:gd name="connsiteY3" fmla="*/ 15907 h 238580"/>
                <a:gd name="connsiteX4" fmla="*/ 148876 w 266318"/>
                <a:gd name="connsiteY4" fmla="*/ 286 h 238580"/>
                <a:gd name="connsiteX5" fmla="*/ 136779 w 266318"/>
                <a:gd name="connsiteY5" fmla="*/ 286 h 238580"/>
                <a:gd name="connsiteX6" fmla="*/ 46006 w 266318"/>
                <a:gd name="connsiteY6" fmla="*/ 0 h 238580"/>
                <a:gd name="connsiteX7" fmla="*/ 0 w 266318"/>
                <a:gd name="connsiteY7" fmla="*/ 46006 h 238580"/>
                <a:gd name="connsiteX8" fmla="*/ 0 w 266318"/>
                <a:gd name="connsiteY8" fmla="*/ 134969 h 238580"/>
                <a:gd name="connsiteX9" fmla="*/ 0 w 266318"/>
                <a:gd name="connsiteY9" fmla="*/ 174403 h 238580"/>
                <a:gd name="connsiteX10" fmla="*/ 0 w 266318"/>
                <a:gd name="connsiteY10" fmla="*/ 177451 h 238580"/>
                <a:gd name="connsiteX11" fmla="*/ 0 w 266318"/>
                <a:gd name="connsiteY11" fmla="*/ 178784 h 238580"/>
                <a:gd name="connsiteX12" fmla="*/ 0 w 266318"/>
                <a:gd name="connsiteY12" fmla="*/ 189643 h 238580"/>
                <a:gd name="connsiteX13" fmla="*/ 48768 w 266318"/>
                <a:gd name="connsiteY13" fmla="*/ 238411 h 238580"/>
                <a:gd name="connsiteX14" fmla="*/ 56674 w 266318"/>
                <a:gd name="connsiteY14" fmla="*/ 238411 h 238580"/>
                <a:gd name="connsiteX15" fmla="*/ 180213 w 266318"/>
                <a:gd name="connsiteY15" fmla="*/ 238411 h 238580"/>
                <a:gd name="connsiteX16" fmla="*/ 188690 w 266318"/>
                <a:gd name="connsiteY16" fmla="*/ 238411 h 238580"/>
                <a:gd name="connsiteX17" fmla="*/ 208693 w 266318"/>
                <a:gd name="connsiteY17" fmla="*/ 238411 h 238580"/>
                <a:gd name="connsiteX18" fmla="*/ 266319 w 266318"/>
                <a:gd name="connsiteY18" fmla="*/ 180784 h 238580"/>
                <a:gd name="connsiteX19" fmla="*/ 266319 w 266318"/>
                <a:gd name="connsiteY19" fmla="*/ 129159 h 238580"/>
                <a:gd name="connsiteX20" fmla="*/ 208693 w 266318"/>
                <a:gd name="connsiteY20" fmla="*/ 71533 h 23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6318" h="238580">
                  <a:moveTo>
                    <a:pt x="208693" y="71533"/>
                  </a:moveTo>
                  <a:lnTo>
                    <a:pt x="188690" y="71533"/>
                  </a:lnTo>
                  <a:cubicBezTo>
                    <a:pt x="186976" y="71533"/>
                    <a:pt x="185261" y="71628"/>
                    <a:pt x="183547" y="71818"/>
                  </a:cubicBezTo>
                  <a:lnTo>
                    <a:pt x="183547" y="15907"/>
                  </a:lnTo>
                  <a:cubicBezTo>
                    <a:pt x="183547" y="-3143"/>
                    <a:pt x="167926" y="286"/>
                    <a:pt x="148876" y="286"/>
                  </a:cubicBezTo>
                  <a:lnTo>
                    <a:pt x="136779" y="286"/>
                  </a:lnTo>
                  <a:cubicBezTo>
                    <a:pt x="117729" y="286"/>
                    <a:pt x="46006" y="0"/>
                    <a:pt x="46006" y="0"/>
                  </a:cubicBezTo>
                  <a:cubicBezTo>
                    <a:pt x="20669" y="0"/>
                    <a:pt x="0" y="20669"/>
                    <a:pt x="0" y="46006"/>
                  </a:cubicBezTo>
                  <a:lnTo>
                    <a:pt x="0" y="134969"/>
                  </a:lnTo>
                  <a:cubicBezTo>
                    <a:pt x="0" y="135446"/>
                    <a:pt x="0" y="173926"/>
                    <a:pt x="0" y="174403"/>
                  </a:cubicBezTo>
                  <a:cubicBezTo>
                    <a:pt x="0" y="175450"/>
                    <a:pt x="0" y="176403"/>
                    <a:pt x="0" y="177451"/>
                  </a:cubicBezTo>
                  <a:cubicBezTo>
                    <a:pt x="0" y="177927"/>
                    <a:pt x="0" y="178308"/>
                    <a:pt x="0" y="178784"/>
                  </a:cubicBezTo>
                  <a:lnTo>
                    <a:pt x="0" y="189643"/>
                  </a:lnTo>
                  <a:cubicBezTo>
                    <a:pt x="0" y="216503"/>
                    <a:pt x="22003" y="238411"/>
                    <a:pt x="48768" y="238411"/>
                  </a:cubicBezTo>
                  <a:lnTo>
                    <a:pt x="56674" y="238411"/>
                  </a:lnTo>
                  <a:cubicBezTo>
                    <a:pt x="61913" y="238411"/>
                    <a:pt x="142494" y="238506"/>
                    <a:pt x="180213" y="238411"/>
                  </a:cubicBezTo>
                  <a:cubicBezTo>
                    <a:pt x="182975" y="238792"/>
                    <a:pt x="185833" y="238411"/>
                    <a:pt x="188690" y="238411"/>
                  </a:cubicBezTo>
                  <a:lnTo>
                    <a:pt x="208693" y="238411"/>
                  </a:lnTo>
                  <a:cubicBezTo>
                    <a:pt x="240411" y="238411"/>
                    <a:pt x="266319" y="212503"/>
                    <a:pt x="266319" y="180784"/>
                  </a:cubicBezTo>
                  <a:lnTo>
                    <a:pt x="266319" y="129159"/>
                  </a:lnTo>
                  <a:cubicBezTo>
                    <a:pt x="266319" y="97441"/>
                    <a:pt x="240411" y="71533"/>
                    <a:pt x="208693" y="71533"/>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5" name="Freeform: Shape 64">
              <a:extLst>
                <a:ext uri="{FF2B5EF4-FFF2-40B4-BE49-F238E27FC236}">
                  <a16:creationId xmlns:a16="http://schemas.microsoft.com/office/drawing/2014/main" id="{5533A543-785C-48BD-ADF0-7CBB79F446CD}"/>
                </a:ext>
              </a:extLst>
            </p:cNvPr>
            <p:cNvSpPr/>
            <p:nvPr/>
          </p:nvSpPr>
          <p:spPr>
            <a:xfrm>
              <a:off x="2926191" y="4271089"/>
              <a:ext cx="135255" cy="274415"/>
            </a:xfrm>
            <a:custGeom>
              <a:avLst/>
              <a:gdLst>
                <a:gd name="connsiteX0" fmla="*/ 57626 w 135255"/>
                <a:gd name="connsiteY0" fmla="*/ 274415 h 274415"/>
                <a:gd name="connsiteX1" fmla="*/ 77629 w 135255"/>
                <a:gd name="connsiteY1" fmla="*/ 274415 h 274415"/>
                <a:gd name="connsiteX2" fmla="*/ 135255 w 135255"/>
                <a:gd name="connsiteY2" fmla="*/ 216789 h 274415"/>
                <a:gd name="connsiteX3" fmla="*/ 135255 w 135255"/>
                <a:gd name="connsiteY3" fmla="*/ 57626 h 274415"/>
                <a:gd name="connsiteX4" fmla="*/ 77629 w 135255"/>
                <a:gd name="connsiteY4" fmla="*/ 0 h 274415"/>
                <a:gd name="connsiteX5" fmla="*/ 57626 w 135255"/>
                <a:gd name="connsiteY5" fmla="*/ 0 h 274415"/>
                <a:gd name="connsiteX6" fmla="*/ 0 w 135255"/>
                <a:gd name="connsiteY6" fmla="*/ 57626 h 274415"/>
                <a:gd name="connsiteX7" fmla="*/ 0 w 135255"/>
                <a:gd name="connsiteY7" fmla="*/ 216789 h 274415"/>
                <a:gd name="connsiteX8" fmla="*/ 57626 w 135255"/>
                <a:gd name="connsiteY8" fmla="*/ 274415 h 274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255" h="274415">
                  <a:moveTo>
                    <a:pt x="57626" y="274415"/>
                  </a:moveTo>
                  <a:lnTo>
                    <a:pt x="77629" y="274415"/>
                  </a:lnTo>
                  <a:cubicBezTo>
                    <a:pt x="109347" y="274415"/>
                    <a:pt x="135255" y="248507"/>
                    <a:pt x="135255" y="216789"/>
                  </a:cubicBezTo>
                  <a:lnTo>
                    <a:pt x="135255" y="57626"/>
                  </a:lnTo>
                  <a:cubicBezTo>
                    <a:pt x="135255" y="25908"/>
                    <a:pt x="109347" y="0"/>
                    <a:pt x="77629" y="0"/>
                  </a:cubicBezTo>
                  <a:lnTo>
                    <a:pt x="57626" y="0"/>
                  </a:lnTo>
                  <a:cubicBezTo>
                    <a:pt x="25908" y="0"/>
                    <a:pt x="0" y="25908"/>
                    <a:pt x="0" y="57626"/>
                  </a:cubicBezTo>
                  <a:lnTo>
                    <a:pt x="0" y="216789"/>
                  </a:lnTo>
                  <a:cubicBezTo>
                    <a:pt x="0" y="248412"/>
                    <a:pt x="25908" y="274415"/>
                    <a:pt x="57626" y="274415"/>
                  </a:cubicBez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6" name="Freeform: Shape 65">
              <a:extLst>
                <a:ext uri="{FF2B5EF4-FFF2-40B4-BE49-F238E27FC236}">
                  <a16:creationId xmlns:a16="http://schemas.microsoft.com/office/drawing/2014/main" id="{DF251ECA-FFEA-4F2C-9464-2E5641CE9989}"/>
                </a:ext>
              </a:extLst>
            </p:cNvPr>
            <p:cNvSpPr/>
            <p:nvPr/>
          </p:nvSpPr>
          <p:spPr>
            <a:xfrm>
              <a:off x="2129520" y="2520773"/>
              <a:ext cx="621982" cy="435008"/>
            </a:xfrm>
            <a:custGeom>
              <a:avLst/>
              <a:gdLst>
                <a:gd name="connsiteX0" fmla="*/ 331280 w 621982"/>
                <a:gd name="connsiteY0" fmla="*/ 2 h 435008"/>
                <a:gd name="connsiteX1" fmla="*/ 247841 w 621982"/>
                <a:gd name="connsiteY1" fmla="*/ 83441 h 435008"/>
                <a:gd name="connsiteX2" fmla="*/ 247841 w 621982"/>
                <a:gd name="connsiteY2" fmla="*/ 146592 h 435008"/>
                <a:gd name="connsiteX3" fmla="*/ 83439 w 621982"/>
                <a:gd name="connsiteY3" fmla="*/ 146592 h 435008"/>
                <a:gd name="connsiteX4" fmla="*/ 0 w 621982"/>
                <a:gd name="connsiteY4" fmla="*/ 230030 h 435008"/>
                <a:gd name="connsiteX5" fmla="*/ 0 w 621982"/>
                <a:gd name="connsiteY5" fmla="*/ 283751 h 435008"/>
                <a:gd name="connsiteX6" fmla="*/ 232410 w 621982"/>
                <a:gd name="connsiteY6" fmla="*/ 283751 h 435008"/>
                <a:gd name="connsiteX7" fmla="*/ 315849 w 621982"/>
                <a:gd name="connsiteY7" fmla="*/ 367190 h 435008"/>
                <a:gd name="connsiteX8" fmla="*/ 393001 w 621982"/>
                <a:gd name="connsiteY8" fmla="*/ 435009 h 435008"/>
                <a:gd name="connsiteX9" fmla="*/ 459867 w 621982"/>
                <a:gd name="connsiteY9" fmla="*/ 434437 h 435008"/>
                <a:gd name="connsiteX10" fmla="*/ 459867 w 621982"/>
                <a:gd name="connsiteY10" fmla="*/ 360142 h 435008"/>
                <a:gd name="connsiteX11" fmla="*/ 529876 w 621982"/>
                <a:gd name="connsiteY11" fmla="*/ 290133 h 435008"/>
                <a:gd name="connsiteX12" fmla="*/ 541020 w 621982"/>
                <a:gd name="connsiteY12" fmla="*/ 290133 h 435008"/>
                <a:gd name="connsiteX13" fmla="*/ 621983 w 621982"/>
                <a:gd name="connsiteY13" fmla="*/ 209171 h 435008"/>
                <a:gd name="connsiteX14" fmla="*/ 621983 w 621982"/>
                <a:gd name="connsiteY14" fmla="*/ 2097 h 435008"/>
                <a:gd name="connsiteX15" fmla="*/ 331280 w 621982"/>
                <a:gd name="connsiteY15" fmla="*/ 2 h 43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1982" h="435008">
                  <a:moveTo>
                    <a:pt x="331280" y="2"/>
                  </a:moveTo>
                  <a:cubicBezTo>
                    <a:pt x="285369" y="-284"/>
                    <a:pt x="247841" y="37530"/>
                    <a:pt x="247841" y="83441"/>
                  </a:cubicBezTo>
                  <a:lnTo>
                    <a:pt x="247841" y="146592"/>
                  </a:lnTo>
                  <a:lnTo>
                    <a:pt x="83439" y="146592"/>
                  </a:lnTo>
                  <a:cubicBezTo>
                    <a:pt x="37529" y="146592"/>
                    <a:pt x="0" y="184120"/>
                    <a:pt x="0" y="230030"/>
                  </a:cubicBezTo>
                  <a:lnTo>
                    <a:pt x="0" y="283751"/>
                  </a:lnTo>
                  <a:lnTo>
                    <a:pt x="232410" y="283751"/>
                  </a:lnTo>
                  <a:cubicBezTo>
                    <a:pt x="278321" y="283751"/>
                    <a:pt x="315849" y="321280"/>
                    <a:pt x="315849" y="367190"/>
                  </a:cubicBezTo>
                  <a:cubicBezTo>
                    <a:pt x="312706" y="406052"/>
                    <a:pt x="339947" y="427103"/>
                    <a:pt x="393001" y="435009"/>
                  </a:cubicBezTo>
                  <a:lnTo>
                    <a:pt x="459867" y="434437"/>
                  </a:lnTo>
                  <a:lnTo>
                    <a:pt x="459867" y="360142"/>
                  </a:lnTo>
                  <a:cubicBezTo>
                    <a:pt x="459867" y="321661"/>
                    <a:pt x="491395" y="290133"/>
                    <a:pt x="529876" y="290133"/>
                  </a:cubicBezTo>
                  <a:lnTo>
                    <a:pt x="541020" y="290133"/>
                  </a:lnTo>
                  <a:cubicBezTo>
                    <a:pt x="585597" y="290133"/>
                    <a:pt x="621983" y="253748"/>
                    <a:pt x="621983" y="209171"/>
                  </a:cubicBezTo>
                  <a:lnTo>
                    <a:pt x="621983" y="2097"/>
                  </a:lnTo>
                  <a:lnTo>
                    <a:pt x="331280" y="2"/>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7" name="Freeform: Shape 66">
              <a:extLst>
                <a:ext uri="{FF2B5EF4-FFF2-40B4-BE49-F238E27FC236}">
                  <a16:creationId xmlns:a16="http://schemas.microsoft.com/office/drawing/2014/main" id="{18B987F5-EBC0-43E8-B606-0AC7F7AE8A40}"/>
                </a:ext>
              </a:extLst>
            </p:cNvPr>
            <p:cNvSpPr/>
            <p:nvPr/>
          </p:nvSpPr>
          <p:spPr>
            <a:xfrm>
              <a:off x="1962262" y="2804429"/>
              <a:ext cx="627126" cy="447484"/>
            </a:xfrm>
            <a:custGeom>
              <a:avLst/>
              <a:gdLst>
                <a:gd name="connsiteX0" fmla="*/ 627126 w 627126"/>
                <a:gd name="connsiteY0" fmla="*/ 447485 h 447484"/>
                <a:gd name="connsiteX1" fmla="*/ 627126 w 627126"/>
                <a:gd name="connsiteY1" fmla="*/ 150686 h 447484"/>
                <a:gd name="connsiteX2" fmla="*/ 560260 w 627126"/>
                <a:gd name="connsiteY2" fmla="*/ 151257 h 447484"/>
                <a:gd name="connsiteX3" fmla="*/ 483108 w 627126"/>
                <a:gd name="connsiteY3" fmla="*/ 83439 h 447484"/>
                <a:gd name="connsiteX4" fmla="*/ 399669 w 627126"/>
                <a:gd name="connsiteY4" fmla="*/ 0 h 447484"/>
                <a:gd name="connsiteX5" fmla="*/ 168212 w 627126"/>
                <a:gd name="connsiteY5" fmla="*/ 0 h 447484"/>
                <a:gd name="connsiteX6" fmla="*/ 168212 w 627126"/>
                <a:gd name="connsiteY6" fmla="*/ 69437 h 447484"/>
                <a:gd name="connsiteX7" fmla="*/ 84106 w 627126"/>
                <a:gd name="connsiteY7" fmla="*/ 158401 h 447484"/>
                <a:gd name="connsiteX8" fmla="*/ 0 w 627126"/>
                <a:gd name="connsiteY8" fmla="*/ 158401 h 447484"/>
                <a:gd name="connsiteX9" fmla="*/ 381 w 627126"/>
                <a:gd name="connsiteY9" fmla="*/ 212788 h 447484"/>
                <a:gd name="connsiteX10" fmla="*/ 83820 w 627126"/>
                <a:gd name="connsiteY10" fmla="*/ 296228 h 447484"/>
                <a:gd name="connsiteX11" fmla="*/ 225457 w 627126"/>
                <a:gd name="connsiteY11" fmla="*/ 296228 h 447484"/>
                <a:gd name="connsiteX12" fmla="*/ 318421 w 627126"/>
                <a:gd name="connsiteY12" fmla="*/ 364046 h 447484"/>
                <a:gd name="connsiteX13" fmla="*/ 401860 w 627126"/>
                <a:gd name="connsiteY13" fmla="*/ 447485 h 447484"/>
                <a:gd name="connsiteX14" fmla="*/ 627126 w 627126"/>
                <a:gd name="connsiteY14" fmla="*/ 447485 h 447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7126" h="447484">
                  <a:moveTo>
                    <a:pt x="627126" y="447485"/>
                  </a:moveTo>
                  <a:lnTo>
                    <a:pt x="627126" y="150686"/>
                  </a:lnTo>
                  <a:lnTo>
                    <a:pt x="560260" y="151257"/>
                  </a:lnTo>
                  <a:cubicBezTo>
                    <a:pt x="507301" y="143351"/>
                    <a:pt x="479965" y="122301"/>
                    <a:pt x="483108" y="83439"/>
                  </a:cubicBezTo>
                  <a:cubicBezTo>
                    <a:pt x="483108" y="37529"/>
                    <a:pt x="445580" y="0"/>
                    <a:pt x="399669" y="0"/>
                  </a:cubicBezTo>
                  <a:lnTo>
                    <a:pt x="168212" y="0"/>
                  </a:lnTo>
                  <a:lnTo>
                    <a:pt x="168212" y="69437"/>
                  </a:lnTo>
                  <a:cubicBezTo>
                    <a:pt x="168212" y="115348"/>
                    <a:pt x="130016" y="158401"/>
                    <a:pt x="84106" y="158401"/>
                  </a:cubicBezTo>
                  <a:lnTo>
                    <a:pt x="0" y="158401"/>
                  </a:lnTo>
                  <a:lnTo>
                    <a:pt x="381" y="212788"/>
                  </a:lnTo>
                  <a:cubicBezTo>
                    <a:pt x="667" y="258699"/>
                    <a:pt x="37909" y="296228"/>
                    <a:pt x="83820" y="296228"/>
                  </a:cubicBezTo>
                  <a:lnTo>
                    <a:pt x="225457" y="296228"/>
                  </a:lnTo>
                  <a:cubicBezTo>
                    <a:pt x="307753" y="293180"/>
                    <a:pt x="320326" y="324993"/>
                    <a:pt x="318421" y="364046"/>
                  </a:cubicBezTo>
                  <a:cubicBezTo>
                    <a:pt x="318421" y="409956"/>
                    <a:pt x="355949" y="447485"/>
                    <a:pt x="401860" y="447485"/>
                  </a:cubicBezTo>
                  <a:lnTo>
                    <a:pt x="627126" y="447485"/>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8" name="Freeform: Shape 67">
              <a:extLst>
                <a:ext uri="{FF2B5EF4-FFF2-40B4-BE49-F238E27FC236}">
                  <a16:creationId xmlns:a16="http://schemas.microsoft.com/office/drawing/2014/main" id="{4BAD3166-2690-4E5E-BEB1-1C4DA794B9C2}"/>
                </a:ext>
              </a:extLst>
            </p:cNvPr>
            <p:cNvSpPr/>
            <p:nvPr/>
          </p:nvSpPr>
          <p:spPr>
            <a:xfrm>
              <a:off x="2437369" y="3095990"/>
              <a:ext cx="152019" cy="156019"/>
            </a:xfrm>
            <a:custGeom>
              <a:avLst/>
              <a:gdLst>
                <a:gd name="connsiteX0" fmla="*/ 152019 w 152019"/>
                <a:gd name="connsiteY0" fmla="*/ 0 h 156019"/>
                <a:gd name="connsiteX1" fmla="*/ 57626 w 152019"/>
                <a:gd name="connsiteY1" fmla="*/ 0 h 156019"/>
                <a:gd name="connsiteX2" fmla="*/ 0 w 152019"/>
                <a:gd name="connsiteY2" fmla="*/ 57626 h 156019"/>
                <a:gd name="connsiteX3" fmla="*/ 0 w 152019"/>
                <a:gd name="connsiteY3" fmla="*/ 156019 h 156019"/>
                <a:gd name="connsiteX4" fmla="*/ 152019 w 152019"/>
                <a:gd name="connsiteY4" fmla="*/ 156019 h 156019"/>
                <a:gd name="connsiteX5" fmla="*/ 152019 w 152019"/>
                <a:gd name="connsiteY5" fmla="*/ 0 h 15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019" h="156019">
                  <a:moveTo>
                    <a:pt x="152019" y="0"/>
                  </a:moveTo>
                  <a:lnTo>
                    <a:pt x="57626" y="0"/>
                  </a:lnTo>
                  <a:cubicBezTo>
                    <a:pt x="25908" y="0"/>
                    <a:pt x="0" y="25908"/>
                    <a:pt x="0" y="57626"/>
                  </a:cubicBezTo>
                  <a:lnTo>
                    <a:pt x="0" y="156019"/>
                  </a:lnTo>
                  <a:lnTo>
                    <a:pt x="152019" y="156019"/>
                  </a:lnTo>
                  <a:lnTo>
                    <a:pt x="152019" y="0"/>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9" name="Freeform: Shape 68">
              <a:extLst>
                <a:ext uri="{FF2B5EF4-FFF2-40B4-BE49-F238E27FC236}">
                  <a16:creationId xmlns:a16="http://schemas.microsoft.com/office/drawing/2014/main" id="{3F5D6D0C-AA48-4000-8CF4-536B6532A88B}"/>
                </a:ext>
              </a:extLst>
            </p:cNvPr>
            <p:cNvSpPr/>
            <p:nvPr/>
          </p:nvSpPr>
          <p:spPr>
            <a:xfrm>
              <a:off x="866029" y="2961973"/>
              <a:ext cx="1885569" cy="1438655"/>
            </a:xfrm>
            <a:custGeom>
              <a:avLst/>
              <a:gdLst>
                <a:gd name="connsiteX0" fmla="*/ 945452 w 1885569"/>
                <a:gd name="connsiteY0" fmla="*/ 114776 h 1438655"/>
                <a:gd name="connsiteX1" fmla="*/ 945452 w 1885569"/>
                <a:gd name="connsiteY1" fmla="*/ 205835 h 1438655"/>
                <a:gd name="connsiteX2" fmla="*/ 864489 w 1885569"/>
                <a:gd name="connsiteY2" fmla="*/ 286798 h 1438655"/>
                <a:gd name="connsiteX3" fmla="*/ 558165 w 1885569"/>
                <a:gd name="connsiteY3" fmla="*/ 286798 h 1438655"/>
                <a:gd name="connsiteX4" fmla="*/ 475393 w 1885569"/>
                <a:gd name="connsiteY4" fmla="*/ 359759 h 1438655"/>
                <a:gd name="connsiteX5" fmla="*/ 395002 w 1885569"/>
                <a:gd name="connsiteY5" fmla="*/ 430530 h 1438655"/>
                <a:gd name="connsiteX6" fmla="*/ 57626 w 1885569"/>
                <a:gd name="connsiteY6" fmla="*/ 430530 h 1438655"/>
                <a:gd name="connsiteX7" fmla="*/ 0 w 1885569"/>
                <a:gd name="connsiteY7" fmla="*/ 488156 h 1438655"/>
                <a:gd name="connsiteX8" fmla="*/ 0 w 1885569"/>
                <a:gd name="connsiteY8" fmla="*/ 508159 h 1438655"/>
                <a:gd name="connsiteX9" fmla="*/ 57626 w 1885569"/>
                <a:gd name="connsiteY9" fmla="*/ 565785 h 1438655"/>
                <a:gd name="connsiteX10" fmla="*/ 222885 w 1885569"/>
                <a:gd name="connsiteY10" fmla="*/ 565785 h 1438655"/>
                <a:gd name="connsiteX11" fmla="*/ 303848 w 1885569"/>
                <a:gd name="connsiteY11" fmla="*/ 645890 h 1438655"/>
                <a:gd name="connsiteX12" fmla="*/ 361474 w 1885569"/>
                <a:gd name="connsiteY12" fmla="*/ 702850 h 1438655"/>
                <a:gd name="connsiteX13" fmla="*/ 550736 w 1885569"/>
                <a:gd name="connsiteY13" fmla="*/ 702850 h 1438655"/>
                <a:gd name="connsiteX14" fmla="*/ 631698 w 1885569"/>
                <a:gd name="connsiteY14" fmla="*/ 783812 h 1438655"/>
                <a:gd name="connsiteX15" fmla="*/ 631698 w 1885569"/>
                <a:gd name="connsiteY15" fmla="*/ 924687 h 1438655"/>
                <a:gd name="connsiteX16" fmla="*/ 550736 w 1885569"/>
                <a:gd name="connsiteY16" fmla="*/ 1005649 h 1438655"/>
                <a:gd name="connsiteX17" fmla="*/ 536257 w 1885569"/>
                <a:gd name="connsiteY17" fmla="*/ 1005649 h 1438655"/>
                <a:gd name="connsiteX18" fmla="*/ 478631 w 1885569"/>
                <a:gd name="connsiteY18" fmla="*/ 1063276 h 1438655"/>
                <a:gd name="connsiteX19" fmla="*/ 478631 w 1885569"/>
                <a:gd name="connsiteY19" fmla="*/ 1220914 h 1438655"/>
                <a:gd name="connsiteX20" fmla="*/ 397669 w 1885569"/>
                <a:gd name="connsiteY20" fmla="*/ 1301877 h 1438655"/>
                <a:gd name="connsiteX21" fmla="*/ 883634 w 1885569"/>
                <a:gd name="connsiteY21" fmla="*/ 1301877 h 1438655"/>
                <a:gd name="connsiteX22" fmla="*/ 941261 w 1885569"/>
                <a:gd name="connsiteY22" fmla="*/ 1359503 h 1438655"/>
                <a:gd name="connsiteX23" fmla="*/ 941261 w 1885569"/>
                <a:gd name="connsiteY23" fmla="*/ 1380363 h 1438655"/>
                <a:gd name="connsiteX24" fmla="*/ 941546 w 1885569"/>
                <a:gd name="connsiteY24" fmla="*/ 1380363 h 1438655"/>
                <a:gd name="connsiteX25" fmla="*/ 941546 w 1885569"/>
                <a:gd name="connsiteY25" fmla="*/ 1381030 h 1438655"/>
                <a:gd name="connsiteX26" fmla="*/ 999173 w 1885569"/>
                <a:gd name="connsiteY26" fmla="*/ 1438656 h 1438655"/>
                <a:gd name="connsiteX27" fmla="*/ 1261110 w 1885569"/>
                <a:gd name="connsiteY27" fmla="*/ 1438656 h 1438655"/>
                <a:gd name="connsiteX28" fmla="*/ 1261110 w 1885569"/>
                <a:gd name="connsiteY28" fmla="*/ 1362647 h 1438655"/>
                <a:gd name="connsiteX29" fmla="*/ 1318736 w 1885569"/>
                <a:gd name="connsiteY29" fmla="*/ 1305020 h 1438655"/>
                <a:gd name="connsiteX30" fmla="*/ 1765459 w 1885569"/>
                <a:gd name="connsiteY30" fmla="*/ 1305020 h 1438655"/>
                <a:gd name="connsiteX31" fmla="*/ 1785557 w 1885569"/>
                <a:gd name="connsiteY31" fmla="*/ 1304544 h 1438655"/>
                <a:gd name="connsiteX32" fmla="*/ 1827181 w 1885569"/>
                <a:gd name="connsiteY32" fmla="*/ 1303115 h 1438655"/>
                <a:gd name="connsiteX33" fmla="*/ 1884807 w 1885569"/>
                <a:gd name="connsiteY33" fmla="*/ 1245489 h 1438655"/>
                <a:gd name="connsiteX34" fmla="*/ 1885093 w 1885569"/>
                <a:gd name="connsiteY34" fmla="*/ 865251 h 1438655"/>
                <a:gd name="connsiteX35" fmla="*/ 1789367 w 1885569"/>
                <a:gd name="connsiteY35" fmla="*/ 865251 h 1438655"/>
                <a:gd name="connsiteX36" fmla="*/ 1731740 w 1885569"/>
                <a:gd name="connsiteY36" fmla="*/ 807625 h 1438655"/>
                <a:gd name="connsiteX37" fmla="*/ 1731740 w 1885569"/>
                <a:gd name="connsiteY37" fmla="*/ 629983 h 1438655"/>
                <a:gd name="connsiteX38" fmla="*/ 1789367 w 1885569"/>
                <a:gd name="connsiteY38" fmla="*/ 572357 h 1438655"/>
                <a:gd name="connsiteX39" fmla="*/ 1885474 w 1885569"/>
                <a:gd name="connsiteY39" fmla="*/ 572357 h 1438655"/>
                <a:gd name="connsiteX40" fmla="*/ 1885569 w 1885569"/>
                <a:gd name="connsiteY40" fmla="*/ 495967 h 1438655"/>
                <a:gd name="connsiteX41" fmla="*/ 1805464 w 1885569"/>
                <a:gd name="connsiteY41" fmla="*/ 427101 h 1438655"/>
                <a:gd name="connsiteX42" fmla="*/ 1793653 w 1885569"/>
                <a:gd name="connsiteY42" fmla="*/ 427101 h 1438655"/>
                <a:gd name="connsiteX43" fmla="*/ 1723644 w 1885569"/>
                <a:gd name="connsiteY43" fmla="*/ 357092 h 1438655"/>
                <a:gd name="connsiteX44" fmla="*/ 1723644 w 1885569"/>
                <a:gd name="connsiteY44" fmla="*/ 289750 h 1438655"/>
                <a:gd name="connsiteX45" fmla="*/ 1498378 w 1885569"/>
                <a:gd name="connsiteY45" fmla="*/ 289750 h 1438655"/>
                <a:gd name="connsiteX46" fmla="*/ 1417225 w 1885569"/>
                <a:gd name="connsiteY46" fmla="*/ 225742 h 1438655"/>
                <a:gd name="connsiteX47" fmla="*/ 1415034 w 1885569"/>
                <a:gd name="connsiteY47" fmla="*/ 204025 h 1438655"/>
                <a:gd name="connsiteX48" fmla="*/ 1323308 w 1885569"/>
                <a:gd name="connsiteY48" fmla="*/ 138398 h 1438655"/>
                <a:gd name="connsiteX49" fmla="*/ 1320641 w 1885569"/>
                <a:gd name="connsiteY49" fmla="*/ 138398 h 1438655"/>
                <a:gd name="connsiteX50" fmla="*/ 1180338 w 1885569"/>
                <a:gd name="connsiteY50" fmla="*/ 138398 h 1438655"/>
                <a:gd name="connsiteX51" fmla="*/ 1121950 w 1885569"/>
                <a:gd name="connsiteY51" fmla="*/ 114490 h 1438655"/>
                <a:gd name="connsiteX52" fmla="*/ 1121950 w 1885569"/>
                <a:gd name="connsiteY52" fmla="*/ 114490 h 1438655"/>
                <a:gd name="connsiteX53" fmla="*/ 1115092 w 1885569"/>
                <a:gd name="connsiteY53" fmla="*/ 106966 h 1438655"/>
                <a:gd name="connsiteX54" fmla="*/ 1114616 w 1885569"/>
                <a:gd name="connsiteY54" fmla="*/ 106299 h 1438655"/>
                <a:gd name="connsiteX55" fmla="*/ 1114520 w 1885569"/>
                <a:gd name="connsiteY55" fmla="*/ 106204 h 1438655"/>
                <a:gd name="connsiteX56" fmla="*/ 1114425 w 1885569"/>
                <a:gd name="connsiteY56" fmla="*/ 106108 h 1438655"/>
                <a:gd name="connsiteX57" fmla="*/ 1109853 w 1885569"/>
                <a:gd name="connsiteY57" fmla="*/ 99631 h 1438655"/>
                <a:gd name="connsiteX58" fmla="*/ 1109853 w 1885569"/>
                <a:gd name="connsiteY58" fmla="*/ 99631 h 1438655"/>
                <a:gd name="connsiteX59" fmla="*/ 1108805 w 1885569"/>
                <a:gd name="connsiteY59" fmla="*/ 97917 h 1438655"/>
                <a:gd name="connsiteX60" fmla="*/ 1108805 w 1885569"/>
                <a:gd name="connsiteY60" fmla="*/ 97822 h 1438655"/>
                <a:gd name="connsiteX61" fmla="*/ 1108424 w 1885569"/>
                <a:gd name="connsiteY61" fmla="*/ 97155 h 1438655"/>
                <a:gd name="connsiteX62" fmla="*/ 1108329 w 1885569"/>
                <a:gd name="connsiteY62" fmla="*/ 96964 h 1438655"/>
                <a:gd name="connsiteX63" fmla="*/ 1107853 w 1885569"/>
                <a:gd name="connsiteY63" fmla="*/ 96107 h 1438655"/>
                <a:gd name="connsiteX64" fmla="*/ 1107853 w 1885569"/>
                <a:gd name="connsiteY64" fmla="*/ 96107 h 1438655"/>
                <a:gd name="connsiteX65" fmla="*/ 1107377 w 1885569"/>
                <a:gd name="connsiteY65" fmla="*/ 95250 h 1438655"/>
                <a:gd name="connsiteX66" fmla="*/ 1107377 w 1885569"/>
                <a:gd name="connsiteY66" fmla="*/ 95250 h 1438655"/>
                <a:gd name="connsiteX67" fmla="*/ 1106996 w 1885569"/>
                <a:gd name="connsiteY67" fmla="*/ 94488 h 1438655"/>
                <a:gd name="connsiteX68" fmla="*/ 1106900 w 1885569"/>
                <a:gd name="connsiteY68" fmla="*/ 94393 h 1438655"/>
                <a:gd name="connsiteX69" fmla="*/ 1106424 w 1885569"/>
                <a:gd name="connsiteY69" fmla="*/ 93536 h 1438655"/>
                <a:gd name="connsiteX70" fmla="*/ 1106424 w 1885569"/>
                <a:gd name="connsiteY70" fmla="*/ 93440 h 1438655"/>
                <a:gd name="connsiteX71" fmla="*/ 1106329 w 1885569"/>
                <a:gd name="connsiteY71" fmla="*/ 93154 h 1438655"/>
                <a:gd name="connsiteX72" fmla="*/ 1105948 w 1885569"/>
                <a:gd name="connsiteY72" fmla="*/ 92392 h 1438655"/>
                <a:gd name="connsiteX73" fmla="*/ 1105567 w 1885569"/>
                <a:gd name="connsiteY73" fmla="*/ 91630 h 1438655"/>
                <a:gd name="connsiteX74" fmla="*/ 1105091 w 1885569"/>
                <a:gd name="connsiteY74" fmla="*/ 90678 h 1438655"/>
                <a:gd name="connsiteX75" fmla="*/ 1104995 w 1885569"/>
                <a:gd name="connsiteY75" fmla="*/ 90583 h 1438655"/>
                <a:gd name="connsiteX76" fmla="*/ 1104614 w 1885569"/>
                <a:gd name="connsiteY76" fmla="*/ 89821 h 1438655"/>
                <a:gd name="connsiteX77" fmla="*/ 1104614 w 1885569"/>
                <a:gd name="connsiteY77" fmla="*/ 89821 h 1438655"/>
                <a:gd name="connsiteX78" fmla="*/ 1104233 w 1885569"/>
                <a:gd name="connsiteY78" fmla="*/ 88963 h 1438655"/>
                <a:gd name="connsiteX79" fmla="*/ 1104233 w 1885569"/>
                <a:gd name="connsiteY79" fmla="*/ 88963 h 1438655"/>
                <a:gd name="connsiteX80" fmla="*/ 1103852 w 1885569"/>
                <a:gd name="connsiteY80" fmla="*/ 88011 h 1438655"/>
                <a:gd name="connsiteX81" fmla="*/ 1103662 w 1885569"/>
                <a:gd name="connsiteY81" fmla="*/ 87535 h 1438655"/>
                <a:gd name="connsiteX82" fmla="*/ 1103281 w 1885569"/>
                <a:gd name="connsiteY82" fmla="*/ 86582 h 1438655"/>
                <a:gd name="connsiteX83" fmla="*/ 1103186 w 1885569"/>
                <a:gd name="connsiteY83" fmla="*/ 86392 h 1438655"/>
                <a:gd name="connsiteX84" fmla="*/ 1102614 w 1885569"/>
                <a:gd name="connsiteY84" fmla="*/ 84963 h 1438655"/>
                <a:gd name="connsiteX85" fmla="*/ 1102424 w 1885569"/>
                <a:gd name="connsiteY85" fmla="*/ 84582 h 1438655"/>
                <a:gd name="connsiteX86" fmla="*/ 1097090 w 1885569"/>
                <a:gd name="connsiteY86" fmla="*/ 55245 h 1438655"/>
                <a:gd name="connsiteX87" fmla="*/ 1097090 w 1885569"/>
                <a:gd name="connsiteY87" fmla="*/ 0 h 1438655"/>
                <a:gd name="connsiteX88" fmla="*/ 1029367 w 1885569"/>
                <a:gd name="connsiteY88" fmla="*/ 0 h 1438655"/>
                <a:gd name="connsiteX89" fmla="*/ 945928 w 1885569"/>
                <a:gd name="connsiteY89" fmla="*/ 83439 h 1438655"/>
                <a:gd name="connsiteX90" fmla="*/ 945452 w 1885569"/>
                <a:gd name="connsiteY90" fmla="*/ 114776 h 1438655"/>
                <a:gd name="connsiteX91" fmla="*/ 945452 w 1885569"/>
                <a:gd name="connsiteY91" fmla="*/ 114776 h 143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885569" h="1438655">
                  <a:moveTo>
                    <a:pt x="945452" y="114776"/>
                  </a:moveTo>
                  <a:lnTo>
                    <a:pt x="945452" y="205835"/>
                  </a:lnTo>
                  <a:cubicBezTo>
                    <a:pt x="945452" y="250412"/>
                    <a:pt x="909066" y="286798"/>
                    <a:pt x="864489" y="286798"/>
                  </a:cubicBezTo>
                  <a:lnTo>
                    <a:pt x="558165" y="286798"/>
                  </a:lnTo>
                  <a:cubicBezTo>
                    <a:pt x="515874" y="286798"/>
                    <a:pt x="480632" y="318706"/>
                    <a:pt x="475393" y="359759"/>
                  </a:cubicBezTo>
                  <a:cubicBezTo>
                    <a:pt x="470249" y="400431"/>
                    <a:pt x="436055" y="430530"/>
                    <a:pt x="395002" y="430530"/>
                  </a:cubicBezTo>
                  <a:lnTo>
                    <a:pt x="57626" y="430530"/>
                  </a:lnTo>
                  <a:cubicBezTo>
                    <a:pt x="25908" y="430530"/>
                    <a:pt x="0" y="456438"/>
                    <a:pt x="0" y="488156"/>
                  </a:cubicBezTo>
                  <a:lnTo>
                    <a:pt x="0" y="508159"/>
                  </a:lnTo>
                  <a:cubicBezTo>
                    <a:pt x="0" y="539877"/>
                    <a:pt x="25908" y="565785"/>
                    <a:pt x="57626" y="565785"/>
                  </a:cubicBezTo>
                  <a:lnTo>
                    <a:pt x="222885" y="565785"/>
                  </a:lnTo>
                  <a:cubicBezTo>
                    <a:pt x="267176" y="565785"/>
                    <a:pt x="303371" y="601599"/>
                    <a:pt x="303848" y="645890"/>
                  </a:cubicBezTo>
                  <a:cubicBezTo>
                    <a:pt x="304229" y="677323"/>
                    <a:pt x="329946" y="702850"/>
                    <a:pt x="361474" y="702850"/>
                  </a:cubicBezTo>
                  <a:lnTo>
                    <a:pt x="550736" y="702850"/>
                  </a:lnTo>
                  <a:cubicBezTo>
                    <a:pt x="595313" y="702850"/>
                    <a:pt x="631698" y="739235"/>
                    <a:pt x="631698" y="783812"/>
                  </a:cubicBezTo>
                  <a:lnTo>
                    <a:pt x="631698" y="924687"/>
                  </a:lnTo>
                  <a:cubicBezTo>
                    <a:pt x="631698" y="969264"/>
                    <a:pt x="595313" y="1005649"/>
                    <a:pt x="550736" y="1005649"/>
                  </a:cubicBezTo>
                  <a:lnTo>
                    <a:pt x="536257" y="1005649"/>
                  </a:lnTo>
                  <a:cubicBezTo>
                    <a:pt x="504539" y="1005649"/>
                    <a:pt x="478631" y="1031557"/>
                    <a:pt x="478631" y="1063276"/>
                  </a:cubicBezTo>
                  <a:lnTo>
                    <a:pt x="478631" y="1220914"/>
                  </a:lnTo>
                  <a:cubicBezTo>
                    <a:pt x="478631" y="1265491"/>
                    <a:pt x="442246" y="1301877"/>
                    <a:pt x="397669" y="1301877"/>
                  </a:cubicBezTo>
                  <a:lnTo>
                    <a:pt x="883634" y="1301877"/>
                  </a:lnTo>
                  <a:cubicBezTo>
                    <a:pt x="915353" y="1301877"/>
                    <a:pt x="941261" y="1327785"/>
                    <a:pt x="941261" y="1359503"/>
                  </a:cubicBezTo>
                  <a:lnTo>
                    <a:pt x="941261" y="1380363"/>
                  </a:lnTo>
                  <a:lnTo>
                    <a:pt x="941546" y="1380363"/>
                  </a:lnTo>
                  <a:lnTo>
                    <a:pt x="941546" y="1381030"/>
                  </a:lnTo>
                  <a:cubicBezTo>
                    <a:pt x="941546" y="1412748"/>
                    <a:pt x="967454" y="1438656"/>
                    <a:pt x="999173" y="1438656"/>
                  </a:cubicBezTo>
                  <a:lnTo>
                    <a:pt x="1261110" y="1438656"/>
                  </a:lnTo>
                  <a:lnTo>
                    <a:pt x="1261110" y="1362647"/>
                  </a:lnTo>
                  <a:cubicBezTo>
                    <a:pt x="1261110" y="1330928"/>
                    <a:pt x="1287018" y="1305020"/>
                    <a:pt x="1318736" y="1305020"/>
                  </a:cubicBezTo>
                  <a:lnTo>
                    <a:pt x="1765459" y="1305020"/>
                  </a:lnTo>
                  <a:lnTo>
                    <a:pt x="1785557" y="1304544"/>
                  </a:lnTo>
                  <a:lnTo>
                    <a:pt x="1827181" y="1303115"/>
                  </a:lnTo>
                  <a:cubicBezTo>
                    <a:pt x="1858804" y="1302067"/>
                    <a:pt x="1884807" y="1277207"/>
                    <a:pt x="1884807" y="1245489"/>
                  </a:cubicBezTo>
                  <a:cubicBezTo>
                    <a:pt x="1884807" y="1118806"/>
                    <a:pt x="1884902" y="991933"/>
                    <a:pt x="1885093" y="865251"/>
                  </a:cubicBezTo>
                  <a:lnTo>
                    <a:pt x="1789367" y="865251"/>
                  </a:lnTo>
                  <a:cubicBezTo>
                    <a:pt x="1757648" y="865251"/>
                    <a:pt x="1731740" y="839343"/>
                    <a:pt x="1731740" y="807625"/>
                  </a:cubicBezTo>
                  <a:lnTo>
                    <a:pt x="1731740" y="629983"/>
                  </a:lnTo>
                  <a:cubicBezTo>
                    <a:pt x="1731740" y="598265"/>
                    <a:pt x="1757648" y="572357"/>
                    <a:pt x="1789367" y="572357"/>
                  </a:cubicBezTo>
                  <a:lnTo>
                    <a:pt x="1885474" y="572357"/>
                  </a:lnTo>
                  <a:lnTo>
                    <a:pt x="1885569" y="495967"/>
                  </a:lnTo>
                  <a:cubicBezTo>
                    <a:pt x="1879663" y="457009"/>
                    <a:pt x="1845945" y="427101"/>
                    <a:pt x="1805464" y="427101"/>
                  </a:cubicBezTo>
                  <a:lnTo>
                    <a:pt x="1793653" y="427101"/>
                  </a:lnTo>
                  <a:cubicBezTo>
                    <a:pt x="1755172" y="427101"/>
                    <a:pt x="1723644" y="395573"/>
                    <a:pt x="1723644" y="357092"/>
                  </a:cubicBezTo>
                  <a:lnTo>
                    <a:pt x="1723644" y="289750"/>
                  </a:lnTo>
                  <a:lnTo>
                    <a:pt x="1498378" y="289750"/>
                  </a:lnTo>
                  <a:cubicBezTo>
                    <a:pt x="1459135" y="289750"/>
                    <a:pt x="1426083" y="262318"/>
                    <a:pt x="1417225" y="225742"/>
                  </a:cubicBezTo>
                  <a:cubicBezTo>
                    <a:pt x="1415415" y="218313"/>
                    <a:pt x="1414748" y="211741"/>
                    <a:pt x="1415034" y="204025"/>
                  </a:cubicBezTo>
                  <a:cubicBezTo>
                    <a:pt x="1416272" y="166211"/>
                    <a:pt x="1402842" y="135826"/>
                    <a:pt x="1323308" y="138398"/>
                  </a:cubicBezTo>
                  <a:cubicBezTo>
                    <a:pt x="1322356" y="138398"/>
                    <a:pt x="1321594" y="138398"/>
                    <a:pt x="1320641" y="138398"/>
                  </a:cubicBezTo>
                  <a:lnTo>
                    <a:pt x="1180338" y="138398"/>
                  </a:lnTo>
                  <a:cubicBezTo>
                    <a:pt x="1157669" y="138398"/>
                    <a:pt x="1137095" y="129254"/>
                    <a:pt x="1121950" y="114490"/>
                  </a:cubicBezTo>
                  <a:lnTo>
                    <a:pt x="1121950" y="114490"/>
                  </a:lnTo>
                  <a:cubicBezTo>
                    <a:pt x="1119569" y="112109"/>
                    <a:pt x="1117283" y="109633"/>
                    <a:pt x="1115092" y="106966"/>
                  </a:cubicBezTo>
                  <a:lnTo>
                    <a:pt x="1114616" y="106299"/>
                  </a:lnTo>
                  <a:lnTo>
                    <a:pt x="1114520" y="106204"/>
                  </a:lnTo>
                  <a:lnTo>
                    <a:pt x="1114425" y="106108"/>
                  </a:lnTo>
                  <a:cubicBezTo>
                    <a:pt x="1112806" y="104013"/>
                    <a:pt x="1111282" y="101822"/>
                    <a:pt x="1109853" y="99631"/>
                  </a:cubicBezTo>
                  <a:lnTo>
                    <a:pt x="1109853" y="99631"/>
                  </a:lnTo>
                  <a:cubicBezTo>
                    <a:pt x="1109472" y="99060"/>
                    <a:pt x="1109186" y="98488"/>
                    <a:pt x="1108805" y="97917"/>
                  </a:cubicBezTo>
                  <a:lnTo>
                    <a:pt x="1108805" y="97822"/>
                  </a:lnTo>
                  <a:lnTo>
                    <a:pt x="1108424" y="97155"/>
                  </a:lnTo>
                  <a:lnTo>
                    <a:pt x="1108329" y="96964"/>
                  </a:lnTo>
                  <a:lnTo>
                    <a:pt x="1107853" y="96107"/>
                  </a:lnTo>
                  <a:lnTo>
                    <a:pt x="1107853" y="96107"/>
                  </a:lnTo>
                  <a:lnTo>
                    <a:pt x="1107377" y="95250"/>
                  </a:lnTo>
                  <a:lnTo>
                    <a:pt x="1107377" y="95250"/>
                  </a:lnTo>
                  <a:lnTo>
                    <a:pt x="1106996" y="94488"/>
                  </a:lnTo>
                  <a:lnTo>
                    <a:pt x="1106900" y="94393"/>
                  </a:lnTo>
                  <a:lnTo>
                    <a:pt x="1106424" y="93536"/>
                  </a:lnTo>
                  <a:lnTo>
                    <a:pt x="1106424" y="93440"/>
                  </a:lnTo>
                  <a:lnTo>
                    <a:pt x="1106329" y="93154"/>
                  </a:lnTo>
                  <a:lnTo>
                    <a:pt x="1105948" y="92392"/>
                  </a:lnTo>
                  <a:lnTo>
                    <a:pt x="1105567" y="91630"/>
                  </a:lnTo>
                  <a:lnTo>
                    <a:pt x="1105091" y="90678"/>
                  </a:lnTo>
                  <a:lnTo>
                    <a:pt x="1104995" y="90583"/>
                  </a:lnTo>
                  <a:lnTo>
                    <a:pt x="1104614" y="89821"/>
                  </a:lnTo>
                  <a:lnTo>
                    <a:pt x="1104614" y="89821"/>
                  </a:lnTo>
                  <a:lnTo>
                    <a:pt x="1104233" y="88963"/>
                  </a:lnTo>
                  <a:lnTo>
                    <a:pt x="1104233" y="88963"/>
                  </a:lnTo>
                  <a:lnTo>
                    <a:pt x="1103852" y="88011"/>
                  </a:lnTo>
                  <a:lnTo>
                    <a:pt x="1103662" y="87535"/>
                  </a:lnTo>
                  <a:lnTo>
                    <a:pt x="1103281" y="86582"/>
                  </a:lnTo>
                  <a:lnTo>
                    <a:pt x="1103186" y="86392"/>
                  </a:lnTo>
                  <a:lnTo>
                    <a:pt x="1102614" y="84963"/>
                  </a:lnTo>
                  <a:lnTo>
                    <a:pt x="1102424" y="84582"/>
                  </a:lnTo>
                  <a:cubicBezTo>
                    <a:pt x="1098995" y="75438"/>
                    <a:pt x="1097090" y="65532"/>
                    <a:pt x="1097090" y="55245"/>
                  </a:cubicBezTo>
                  <a:lnTo>
                    <a:pt x="1097090" y="0"/>
                  </a:lnTo>
                  <a:lnTo>
                    <a:pt x="1029367" y="0"/>
                  </a:lnTo>
                  <a:cubicBezTo>
                    <a:pt x="983456" y="0"/>
                    <a:pt x="945928" y="37529"/>
                    <a:pt x="945928" y="83439"/>
                  </a:cubicBezTo>
                  <a:lnTo>
                    <a:pt x="945452" y="114776"/>
                  </a:lnTo>
                  <a:lnTo>
                    <a:pt x="945452" y="114776"/>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0" name="Freeform: Shape 69">
              <a:extLst>
                <a:ext uri="{FF2B5EF4-FFF2-40B4-BE49-F238E27FC236}">
                  <a16:creationId xmlns:a16="http://schemas.microsoft.com/office/drawing/2014/main" id="{CE9D3C97-CCCA-4A9A-A7CB-D3860EDBD247}"/>
                </a:ext>
              </a:extLst>
            </p:cNvPr>
            <p:cNvSpPr/>
            <p:nvPr/>
          </p:nvSpPr>
          <p:spPr>
            <a:xfrm>
              <a:off x="1972549" y="4846494"/>
              <a:ext cx="135254" cy="128873"/>
            </a:xfrm>
            <a:custGeom>
              <a:avLst/>
              <a:gdLst>
                <a:gd name="connsiteX0" fmla="*/ 57626 w 135254"/>
                <a:gd name="connsiteY0" fmla="*/ 128874 h 128873"/>
                <a:gd name="connsiteX1" fmla="*/ 77629 w 135254"/>
                <a:gd name="connsiteY1" fmla="*/ 128874 h 128873"/>
                <a:gd name="connsiteX2" fmla="*/ 135255 w 135254"/>
                <a:gd name="connsiteY2" fmla="*/ 71247 h 128873"/>
                <a:gd name="connsiteX3" fmla="*/ 135255 w 135254"/>
                <a:gd name="connsiteY3" fmla="*/ 57626 h 128873"/>
                <a:gd name="connsiteX4" fmla="*/ 77629 w 135254"/>
                <a:gd name="connsiteY4" fmla="*/ 0 h 128873"/>
                <a:gd name="connsiteX5" fmla="*/ 57626 w 135254"/>
                <a:gd name="connsiteY5" fmla="*/ 0 h 128873"/>
                <a:gd name="connsiteX6" fmla="*/ 0 w 135254"/>
                <a:gd name="connsiteY6" fmla="*/ 57626 h 128873"/>
                <a:gd name="connsiteX7" fmla="*/ 0 w 135254"/>
                <a:gd name="connsiteY7" fmla="*/ 71247 h 128873"/>
                <a:gd name="connsiteX8" fmla="*/ 57626 w 135254"/>
                <a:gd name="connsiteY8" fmla="*/ 128874 h 12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254" h="128873">
                  <a:moveTo>
                    <a:pt x="57626" y="128874"/>
                  </a:moveTo>
                  <a:lnTo>
                    <a:pt x="77629" y="128874"/>
                  </a:lnTo>
                  <a:cubicBezTo>
                    <a:pt x="109347" y="128874"/>
                    <a:pt x="135255" y="102965"/>
                    <a:pt x="135255" y="71247"/>
                  </a:cubicBezTo>
                  <a:lnTo>
                    <a:pt x="135255" y="57626"/>
                  </a:lnTo>
                  <a:cubicBezTo>
                    <a:pt x="135255" y="25908"/>
                    <a:pt x="109347" y="0"/>
                    <a:pt x="77629" y="0"/>
                  </a:cubicBezTo>
                  <a:lnTo>
                    <a:pt x="57626" y="0"/>
                  </a:lnTo>
                  <a:cubicBezTo>
                    <a:pt x="25908" y="0"/>
                    <a:pt x="0" y="25908"/>
                    <a:pt x="0" y="57626"/>
                  </a:cubicBezTo>
                  <a:lnTo>
                    <a:pt x="0" y="71247"/>
                  </a:lnTo>
                  <a:cubicBezTo>
                    <a:pt x="0" y="102965"/>
                    <a:pt x="25908" y="128874"/>
                    <a:pt x="57626" y="128874"/>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1" name="Freeform: Shape 70">
              <a:extLst>
                <a:ext uri="{FF2B5EF4-FFF2-40B4-BE49-F238E27FC236}">
                  <a16:creationId xmlns:a16="http://schemas.microsoft.com/office/drawing/2014/main" id="{EB67E3B8-E59E-4483-8281-B69EA50C41F3}"/>
                </a:ext>
              </a:extLst>
            </p:cNvPr>
            <p:cNvSpPr/>
            <p:nvPr/>
          </p:nvSpPr>
          <p:spPr>
            <a:xfrm>
              <a:off x="2926191" y="4710763"/>
              <a:ext cx="299656" cy="417766"/>
            </a:xfrm>
            <a:custGeom>
              <a:avLst/>
              <a:gdLst>
                <a:gd name="connsiteX0" fmla="*/ 57626 w 299656"/>
                <a:gd name="connsiteY0" fmla="*/ 417767 h 417766"/>
                <a:gd name="connsiteX1" fmla="*/ 77629 w 299656"/>
                <a:gd name="connsiteY1" fmla="*/ 417767 h 417766"/>
                <a:gd name="connsiteX2" fmla="*/ 135255 w 299656"/>
                <a:gd name="connsiteY2" fmla="*/ 360140 h 417766"/>
                <a:gd name="connsiteX3" fmla="*/ 135255 w 299656"/>
                <a:gd name="connsiteY3" fmla="*/ 216217 h 417766"/>
                <a:gd name="connsiteX4" fmla="*/ 216218 w 299656"/>
                <a:gd name="connsiteY4" fmla="*/ 135255 h 417766"/>
                <a:gd name="connsiteX5" fmla="*/ 242030 w 299656"/>
                <a:gd name="connsiteY5" fmla="*/ 135255 h 417766"/>
                <a:gd name="connsiteX6" fmla="*/ 299656 w 299656"/>
                <a:gd name="connsiteY6" fmla="*/ 77629 h 417766"/>
                <a:gd name="connsiteX7" fmla="*/ 299656 w 299656"/>
                <a:gd name="connsiteY7" fmla="*/ 57626 h 417766"/>
                <a:gd name="connsiteX8" fmla="*/ 242030 w 299656"/>
                <a:gd name="connsiteY8" fmla="*/ 0 h 417766"/>
                <a:gd name="connsiteX9" fmla="*/ 77629 w 299656"/>
                <a:gd name="connsiteY9" fmla="*/ 0 h 417766"/>
                <a:gd name="connsiteX10" fmla="*/ 57626 w 299656"/>
                <a:gd name="connsiteY10" fmla="*/ 0 h 417766"/>
                <a:gd name="connsiteX11" fmla="*/ 56197 w 299656"/>
                <a:gd name="connsiteY11" fmla="*/ 0 h 417766"/>
                <a:gd name="connsiteX12" fmla="*/ 56197 w 299656"/>
                <a:gd name="connsiteY12" fmla="*/ 0 h 417766"/>
                <a:gd name="connsiteX13" fmla="*/ 54769 w 299656"/>
                <a:gd name="connsiteY13" fmla="*/ 95 h 417766"/>
                <a:gd name="connsiteX14" fmla="*/ 54769 w 299656"/>
                <a:gd name="connsiteY14" fmla="*/ 95 h 417766"/>
                <a:gd name="connsiteX15" fmla="*/ 53340 w 299656"/>
                <a:gd name="connsiteY15" fmla="*/ 190 h 417766"/>
                <a:gd name="connsiteX16" fmla="*/ 53340 w 299656"/>
                <a:gd name="connsiteY16" fmla="*/ 190 h 417766"/>
                <a:gd name="connsiteX17" fmla="*/ 51911 w 299656"/>
                <a:gd name="connsiteY17" fmla="*/ 286 h 417766"/>
                <a:gd name="connsiteX18" fmla="*/ 51911 w 299656"/>
                <a:gd name="connsiteY18" fmla="*/ 286 h 417766"/>
                <a:gd name="connsiteX19" fmla="*/ 50482 w 299656"/>
                <a:gd name="connsiteY19" fmla="*/ 476 h 417766"/>
                <a:gd name="connsiteX20" fmla="*/ 50482 w 299656"/>
                <a:gd name="connsiteY20" fmla="*/ 476 h 417766"/>
                <a:gd name="connsiteX21" fmla="*/ 49054 w 299656"/>
                <a:gd name="connsiteY21" fmla="*/ 667 h 417766"/>
                <a:gd name="connsiteX22" fmla="*/ 49054 w 299656"/>
                <a:gd name="connsiteY22" fmla="*/ 667 h 417766"/>
                <a:gd name="connsiteX23" fmla="*/ 47625 w 299656"/>
                <a:gd name="connsiteY23" fmla="*/ 857 h 417766"/>
                <a:gd name="connsiteX24" fmla="*/ 47625 w 299656"/>
                <a:gd name="connsiteY24" fmla="*/ 857 h 417766"/>
                <a:gd name="connsiteX25" fmla="*/ 46196 w 299656"/>
                <a:gd name="connsiteY25" fmla="*/ 1143 h 417766"/>
                <a:gd name="connsiteX26" fmla="*/ 46196 w 299656"/>
                <a:gd name="connsiteY26" fmla="*/ 1143 h 417766"/>
                <a:gd name="connsiteX27" fmla="*/ 44768 w 299656"/>
                <a:gd name="connsiteY27" fmla="*/ 1429 h 417766"/>
                <a:gd name="connsiteX28" fmla="*/ 44768 w 299656"/>
                <a:gd name="connsiteY28" fmla="*/ 1429 h 417766"/>
                <a:gd name="connsiteX29" fmla="*/ 43339 w 299656"/>
                <a:gd name="connsiteY29" fmla="*/ 1809 h 417766"/>
                <a:gd name="connsiteX30" fmla="*/ 43339 w 299656"/>
                <a:gd name="connsiteY30" fmla="*/ 1809 h 417766"/>
                <a:gd name="connsiteX31" fmla="*/ 42005 w 299656"/>
                <a:gd name="connsiteY31" fmla="*/ 2191 h 417766"/>
                <a:gd name="connsiteX32" fmla="*/ 42005 w 299656"/>
                <a:gd name="connsiteY32" fmla="*/ 2191 h 417766"/>
                <a:gd name="connsiteX33" fmla="*/ 40672 w 299656"/>
                <a:gd name="connsiteY33" fmla="*/ 2572 h 417766"/>
                <a:gd name="connsiteX34" fmla="*/ 40672 w 299656"/>
                <a:gd name="connsiteY34" fmla="*/ 2572 h 417766"/>
                <a:gd name="connsiteX35" fmla="*/ 39338 w 299656"/>
                <a:gd name="connsiteY35" fmla="*/ 3048 h 417766"/>
                <a:gd name="connsiteX36" fmla="*/ 39338 w 299656"/>
                <a:gd name="connsiteY36" fmla="*/ 3048 h 417766"/>
                <a:gd name="connsiteX37" fmla="*/ 38005 w 299656"/>
                <a:gd name="connsiteY37" fmla="*/ 3524 h 417766"/>
                <a:gd name="connsiteX38" fmla="*/ 38005 w 299656"/>
                <a:gd name="connsiteY38" fmla="*/ 3524 h 417766"/>
                <a:gd name="connsiteX39" fmla="*/ 36671 w 299656"/>
                <a:gd name="connsiteY39" fmla="*/ 4000 h 417766"/>
                <a:gd name="connsiteX40" fmla="*/ 36671 w 299656"/>
                <a:gd name="connsiteY40" fmla="*/ 4000 h 417766"/>
                <a:gd name="connsiteX41" fmla="*/ 35338 w 299656"/>
                <a:gd name="connsiteY41" fmla="*/ 4572 h 417766"/>
                <a:gd name="connsiteX42" fmla="*/ 35338 w 299656"/>
                <a:gd name="connsiteY42" fmla="*/ 4572 h 417766"/>
                <a:gd name="connsiteX43" fmla="*/ 34099 w 299656"/>
                <a:gd name="connsiteY43" fmla="*/ 5143 h 417766"/>
                <a:gd name="connsiteX44" fmla="*/ 34099 w 299656"/>
                <a:gd name="connsiteY44" fmla="*/ 5143 h 417766"/>
                <a:gd name="connsiteX45" fmla="*/ 32861 w 299656"/>
                <a:gd name="connsiteY45" fmla="*/ 5715 h 417766"/>
                <a:gd name="connsiteX46" fmla="*/ 32861 w 299656"/>
                <a:gd name="connsiteY46" fmla="*/ 5715 h 417766"/>
                <a:gd name="connsiteX47" fmla="*/ 31623 w 299656"/>
                <a:gd name="connsiteY47" fmla="*/ 6382 h 417766"/>
                <a:gd name="connsiteX48" fmla="*/ 31623 w 299656"/>
                <a:gd name="connsiteY48" fmla="*/ 6382 h 417766"/>
                <a:gd name="connsiteX49" fmla="*/ 30385 w 299656"/>
                <a:gd name="connsiteY49" fmla="*/ 7048 h 417766"/>
                <a:gd name="connsiteX50" fmla="*/ 30385 w 299656"/>
                <a:gd name="connsiteY50" fmla="*/ 7048 h 417766"/>
                <a:gd name="connsiteX51" fmla="*/ 29146 w 299656"/>
                <a:gd name="connsiteY51" fmla="*/ 7715 h 417766"/>
                <a:gd name="connsiteX52" fmla="*/ 29146 w 299656"/>
                <a:gd name="connsiteY52" fmla="*/ 7715 h 417766"/>
                <a:gd name="connsiteX53" fmla="*/ 27908 w 299656"/>
                <a:gd name="connsiteY53" fmla="*/ 8382 h 417766"/>
                <a:gd name="connsiteX54" fmla="*/ 27908 w 299656"/>
                <a:gd name="connsiteY54" fmla="*/ 8382 h 417766"/>
                <a:gd name="connsiteX55" fmla="*/ 26765 w 299656"/>
                <a:gd name="connsiteY55" fmla="*/ 9144 h 417766"/>
                <a:gd name="connsiteX56" fmla="*/ 26765 w 299656"/>
                <a:gd name="connsiteY56" fmla="*/ 9144 h 417766"/>
                <a:gd name="connsiteX57" fmla="*/ 25622 w 299656"/>
                <a:gd name="connsiteY57" fmla="*/ 9906 h 417766"/>
                <a:gd name="connsiteX58" fmla="*/ 25622 w 299656"/>
                <a:gd name="connsiteY58" fmla="*/ 9906 h 417766"/>
                <a:gd name="connsiteX59" fmla="*/ 24479 w 299656"/>
                <a:gd name="connsiteY59" fmla="*/ 10668 h 417766"/>
                <a:gd name="connsiteX60" fmla="*/ 24479 w 299656"/>
                <a:gd name="connsiteY60" fmla="*/ 10668 h 417766"/>
                <a:gd name="connsiteX61" fmla="*/ 23336 w 299656"/>
                <a:gd name="connsiteY61" fmla="*/ 11525 h 417766"/>
                <a:gd name="connsiteX62" fmla="*/ 23336 w 299656"/>
                <a:gd name="connsiteY62" fmla="*/ 11525 h 417766"/>
                <a:gd name="connsiteX63" fmla="*/ 22193 w 299656"/>
                <a:gd name="connsiteY63" fmla="*/ 12382 h 417766"/>
                <a:gd name="connsiteX64" fmla="*/ 22193 w 299656"/>
                <a:gd name="connsiteY64" fmla="*/ 12382 h 417766"/>
                <a:gd name="connsiteX65" fmla="*/ 21146 w 299656"/>
                <a:gd name="connsiteY65" fmla="*/ 13240 h 417766"/>
                <a:gd name="connsiteX66" fmla="*/ 21146 w 299656"/>
                <a:gd name="connsiteY66" fmla="*/ 13240 h 417766"/>
                <a:gd name="connsiteX67" fmla="*/ 20098 w 299656"/>
                <a:gd name="connsiteY67" fmla="*/ 14097 h 417766"/>
                <a:gd name="connsiteX68" fmla="*/ 20098 w 299656"/>
                <a:gd name="connsiteY68" fmla="*/ 14097 h 417766"/>
                <a:gd name="connsiteX69" fmla="*/ 19050 w 299656"/>
                <a:gd name="connsiteY69" fmla="*/ 15049 h 417766"/>
                <a:gd name="connsiteX70" fmla="*/ 19050 w 299656"/>
                <a:gd name="connsiteY70" fmla="*/ 15049 h 417766"/>
                <a:gd name="connsiteX71" fmla="*/ 18002 w 299656"/>
                <a:gd name="connsiteY71" fmla="*/ 16002 h 417766"/>
                <a:gd name="connsiteX72" fmla="*/ 18002 w 299656"/>
                <a:gd name="connsiteY72" fmla="*/ 16002 h 417766"/>
                <a:gd name="connsiteX73" fmla="*/ 17050 w 299656"/>
                <a:gd name="connsiteY73" fmla="*/ 16954 h 417766"/>
                <a:gd name="connsiteX74" fmla="*/ 17050 w 299656"/>
                <a:gd name="connsiteY74" fmla="*/ 16954 h 417766"/>
                <a:gd name="connsiteX75" fmla="*/ 16097 w 299656"/>
                <a:gd name="connsiteY75" fmla="*/ 17907 h 417766"/>
                <a:gd name="connsiteX76" fmla="*/ 16097 w 299656"/>
                <a:gd name="connsiteY76" fmla="*/ 17907 h 417766"/>
                <a:gd name="connsiteX77" fmla="*/ 15145 w 299656"/>
                <a:gd name="connsiteY77" fmla="*/ 18955 h 417766"/>
                <a:gd name="connsiteX78" fmla="*/ 15145 w 299656"/>
                <a:gd name="connsiteY78" fmla="*/ 18955 h 417766"/>
                <a:gd name="connsiteX79" fmla="*/ 14192 w 299656"/>
                <a:gd name="connsiteY79" fmla="*/ 20002 h 417766"/>
                <a:gd name="connsiteX80" fmla="*/ 14192 w 299656"/>
                <a:gd name="connsiteY80" fmla="*/ 20002 h 417766"/>
                <a:gd name="connsiteX81" fmla="*/ 13335 w 299656"/>
                <a:gd name="connsiteY81" fmla="*/ 21050 h 417766"/>
                <a:gd name="connsiteX82" fmla="*/ 13335 w 299656"/>
                <a:gd name="connsiteY82" fmla="*/ 21050 h 417766"/>
                <a:gd name="connsiteX83" fmla="*/ 12478 w 299656"/>
                <a:gd name="connsiteY83" fmla="*/ 22098 h 417766"/>
                <a:gd name="connsiteX84" fmla="*/ 12478 w 299656"/>
                <a:gd name="connsiteY84" fmla="*/ 22098 h 417766"/>
                <a:gd name="connsiteX85" fmla="*/ 11621 w 299656"/>
                <a:gd name="connsiteY85" fmla="*/ 23146 h 417766"/>
                <a:gd name="connsiteX86" fmla="*/ 11621 w 299656"/>
                <a:gd name="connsiteY86" fmla="*/ 23146 h 417766"/>
                <a:gd name="connsiteX87" fmla="*/ 10763 w 299656"/>
                <a:gd name="connsiteY87" fmla="*/ 24289 h 417766"/>
                <a:gd name="connsiteX88" fmla="*/ 10763 w 299656"/>
                <a:gd name="connsiteY88" fmla="*/ 24289 h 417766"/>
                <a:gd name="connsiteX89" fmla="*/ 10001 w 299656"/>
                <a:gd name="connsiteY89" fmla="*/ 25432 h 417766"/>
                <a:gd name="connsiteX90" fmla="*/ 10001 w 299656"/>
                <a:gd name="connsiteY90" fmla="*/ 25432 h 417766"/>
                <a:gd name="connsiteX91" fmla="*/ 9239 w 299656"/>
                <a:gd name="connsiteY91" fmla="*/ 26575 h 417766"/>
                <a:gd name="connsiteX92" fmla="*/ 9239 w 299656"/>
                <a:gd name="connsiteY92" fmla="*/ 26575 h 417766"/>
                <a:gd name="connsiteX93" fmla="*/ 8477 w 299656"/>
                <a:gd name="connsiteY93" fmla="*/ 27717 h 417766"/>
                <a:gd name="connsiteX94" fmla="*/ 8477 w 299656"/>
                <a:gd name="connsiteY94" fmla="*/ 27717 h 417766"/>
                <a:gd name="connsiteX95" fmla="*/ 7811 w 299656"/>
                <a:gd name="connsiteY95" fmla="*/ 28956 h 417766"/>
                <a:gd name="connsiteX96" fmla="*/ 7811 w 299656"/>
                <a:gd name="connsiteY96" fmla="*/ 28956 h 417766"/>
                <a:gd name="connsiteX97" fmla="*/ 7144 w 299656"/>
                <a:gd name="connsiteY97" fmla="*/ 30194 h 417766"/>
                <a:gd name="connsiteX98" fmla="*/ 7144 w 299656"/>
                <a:gd name="connsiteY98" fmla="*/ 30194 h 417766"/>
                <a:gd name="connsiteX99" fmla="*/ 6477 w 299656"/>
                <a:gd name="connsiteY99" fmla="*/ 31432 h 417766"/>
                <a:gd name="connsiteX100" fmla="*/ 6477 w 299656"/>
                <a:gd name="connsiteY100" fmla="*/ 31432 h 417766"/>
                <a:gd name="connsiteX101" fmla="*/ 5810 w 299656"/>
                <a:gd name="connsiteY101" fmla="*/ 32671 h 417766"/>
                <a:gd name="connsiteX102" fmla="*/ 5810 w 299656"/>
                <a:gd name="connsiteY102" fmla="*/ 32671 h 417766"/>
                <a:gd name="connsiteX103" fmla="*/ 5239 w 299656"/>
                <a:gd name="connsiteY103" fmla="*/ 33909 h 417766"/>
                <a:gd name="connsiteX104" fmla="*/ 5239 w 299656"/>
                <a:gd name="connsiteY104" fmla="*/ 33909 h 417766"/>
                <a:gd name="connsiteX105" fmla="*/ 4667 w 299656"/>
                <a:gd name="connsiteY105" fmla="*/ 35147 h 417766"/>
                <a:gd name="connsiteX106" fmla="*/ 4667 w 299656"/>
                <a:gd name="connsiteY106" fmla="*/ 35147 h 417766"/>
                <a:gd name="connsiteX107" fmla="*/ 4096 w 299656"/>
                <a:gd name="connsiteY107" fmla="*/ 36481 h 417766"/>
                <a:gd name="connsiteX108" fmla="*/ 4096 w 299656"/>
                <a:gd name="connsiteY108" fmla="*/ 36481 h 417766"/>
                <a:gd name="connsiteX109" fmla="*/ 3620 w 299656"/>
                <a:gd name="connsiteY109" fmla="*/ 37814 h 417766"/>
                <a:gd name="connsiteX110" fmla="*/ 3620 w 299656"/>
                <a:gd name="connsiteY110" fmla="*/ 37814 h 417766"/>
                <a:gd name="connsiteX111" fmla="*/ 3143 w 299656"/>
                <a:gd name="connsiteY111" fmla="*/ 39148 h 417766"/>
                <a:gd name="connsiteX112" fmla="*/ 3143 w 299656"/>
                <a:gd name="connsiteY112" fmla="*/ 39148 h 417766"/>
                <a:gd name="connsiteX113" fmla="*/ 2667 w 299656"/>
                <a:gd name="connsiteY113" fmla="*/ 40481 h 417766"/>
                <a:gd name="connsiteX114" fmla="*/ 2667 w 299656"/>
                <a:gd name="connsiteY114" fmla="*/ 40481 h 417766"/>
                <a:gd name="connsiteX115" fmla="*/ 2286 w 299656"/>
                <a:gd name="connsiteY115" fmla="*/ 41815 h 417766"/>
                <a:gd name="connsiteX116" fmla="*/ 2286 w 299656"/>
                <a:gd name="connsiteY116" fmla="*/ 41815 h 417766"/>
                <a:gd name="connsiteX117" fmla="*/ 1905 w 299656"/>
                <a:gd name="connsiteY117" fmla="*/ 43148 h 417766"/>
                <a:gd name="connsiteX118" fmla="*/ 1905 w 299656"/>
                <a:gd name="connsiteY118" fmla="*/ 43148 h 417766"/>
                <a:gd name="connsiteX119" fmla="*/ 1524 w 299656"/>
                <a:gd name="connsiteY119" fmla="*/ 44482 h 417766"/>
                <a:gd name="connsiteX120" fmla="*/ 1524 w 299656"/>
                <a:gd name="connsiteY120" fmla="*/ 44482 h 417766"/>
                <a:gd name="connsiteX121" fmla="*/ 1238 w 299656"/>
                <a:gd name="connsiteY121" fmla="*/ 45910 h 417766"/>
                <a:gd name="connsiteX122" fmla="*/ 1238 w 299656"/>
                <a:gd name="connsiteY122" fmla="*/ 45910 h 417766"/>
                <a:gd name="connsiteX123" fmla="*/ 953 w 299656"/>
                <a:gd name="connsiteY123" fmla="*/ 47339 h 417766"/>
                <a:gd name="connsiteX124" fmla="*/ 953 w 299656"/>
                <a:gd name="connsiteY124" fmla="*/ 47339 h 417766"/>
                <a:gd name="connsiteX125" fmla="*/ 667 w 299656"/>
                <a:gd name="connsiteY125" fmla="*/ 48768 h 417766"/>
                <a:gd name="connsiteX126" fmla="*/ 667 w 299656"/>
                <a:gd name="connsiteY126" fmla="*/ 48768 h 417766"/>
                <a:gd name="connsiteX127" fmla="*/ 476 w 299656"/>
                <a:gd name="connsiteY127" fmla="*/ 50197 h 417766"/>
                <a:gd name="connsiteX128" fmla="*/ 476 w 299656"/>
                <a:gd name="connsiteY128" fmla="*/ 50197 h 417766"/>
                <a:gd name="connsiteX129" fmla="*/ 286 w 299656"/>
                <a:gd name="connsiteY129" fmla="*/ 51625 h 417766"/>
                <a:gd name="connsiteX130" fmla="*/ 286 w 299656"/>
                <a:gd name="connsiteY130" fmla="*/ 51625 h 417766"/>
                <a:gd name="connsiteX131" fmla="*/ 190 w 299656"/>
                <a:gd name="connsiteY131" fmla="*/ 53054 h 417766"/>
                <a:gd name="connsiteX132" fmla="*/ 190 w 299656"/>
                <a:gd name="connsiteY132" fmla="*/ 53054 h 417766"/>
                <a:gd name="connsiteX133" fmla="*/ 95 w 299656"/>
                <a:gd name="connsiteY133" fmla="*/ 54483 h 417766"/>
                <a:gd name="connsiteX134" fmla="*/ 95 w 299656"/>
                <a:gd name="connsiteY134" fmla="*/ 54483 h 417766"/>
                <a:gd name="connsiteX135" fmla="*/ 95 w 299656"/>
                <a:gd name="connsiteY135" fmla="*/ 54959 h 417766"/>
                <a:gd name="connsiteX136" fmla="*/ 0 w 299656"/>
                <a:gd name="connsiteY136" fmla="*/ 56864 h 417766"/>
                <a:gd name="connsiteX137" fmla="*/ 0 w 299656"/>
                <a:gd name="connsiteY137" fmla="*/ 57340 h 417766"/>
                <a:gd name="connsiteX138" fmla="*/ 0 w 299656"/>
                <a:gd name="connsiteY138" fmla="*/ 57340 h 417766"/>
                <a:gd name="connsiteX139" fmla="*/ 0 w 299656"/>
                <a:gd name="connsiteY139" fmla="*/ 77343 h 417766"/>
                <a:gd name="connsiteX140" fmla="*/ 0 w 299656"/>
                <a:gd name="connsiteY140" fmla="*/ 359855 h 417766"/>
                <a:gd name="connsiteX141" fmla="*/ 57626 w 299656"/>
                <a:gd name="connsiteY141" fmla="*/ 417767 h 417766"/>
                <a:gd name="connsiteX142" fmla="*/ 57626 w 299656"/>
                <a:gd name="connsiteY142" fmla="*/ 417767 h 417766"/>
                <a:gd name="connsiteX143" fmla="*/ 57626 w 299656"/>
                <a:gd name="connsiteY143" fmla="*/ 0 h 417766"/>
                <a:gd name="connsiteX144" fmla="*/ 57626 w 299656"/>
                <a:gd name="connsiteY144" fmla="*/ 0 h 417766"/>
                <a:gd name="connsiteX145" fmla="*/ 57626 w 299656"/>
                <a:gd name="connsiteY145" fmla="*/ 0 h 41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99656" h="417766">
                  <a:moveTo>
                    <a:pt x="57626" y="417767"/>
                  </a:moveTo>
                  <a:lnTo>
                    <a:pt x="77629" y="417767"/>
                  </a:lnTo>
                  <a:cubicBezTo>
                    <a:pt x="109347" y="417767"/>
                    <a:pt x="135255" y="391858"/>
                    <a:pt x="135255" y="360140"/>
                  </a:cubicBezTo>
                  <a:lnTo>
                    <a:pt x="135255" y="216217"/>
                  </a:lnTo>
                  <a:cubicBezTo>
                    <a:pt x="135255" y="171640"/>
                    <a:pt x="171640" y="135255"/>
                    <a:pt x="216218" y="135255"/>
                  </a:cubicBezTo>
                  <a:lnTo>
                    <a:pt x="242030" y="135255"/>
                  </a:lnTo>
                  <a:cubicBezTo>
                    <a:pt x="273748" y="135255"/>
                    <a:pt x="299656" y="109347"/>
                    <a:pt x="299656" y="77629"/>
                  </a:cubicBezTo>
                  <a:lnTo>
                    <a:pt x="299656" y="57626"/>
                  </a:lnTo>
                  <a:cubicBezTo>
                    <a:pt x="299656" y="25908"/>
                    <a:pt x="273748" y="0"/>
                    <a:pt x="242030" y="0"/>
                  </a:cubicBezTo>
                  <a:lnTo>
                    <a:pt x="77629" y="0"/>
                  </a:lnTo>
                  <a:lnTo>
                    <a:pt x="57626" y="0"/>
                  </a:lnTo>
                  <a:lnTo>
                    <a:pt x="56197" y="0"/>
                  </a:lnTo>
                  <a:lnTo>
                    <a:pt x="56197" y="0"/>
                  </a:lnTo>
                  <a:lnTo>
                    <a:pt x="54769" y="95"/>
                  </a:lnTo>
                  <a:lnTo>
                    <a:pt x="54769" y="95"/>
                  </a:lnTo>
                  <a:lnTo>
                    <a:pt x="53340" y="190"/>
                  </a:lnTo>
                  <a:lnTo>
                    <a:pt x="53340" y="190"/>
                  </a:lnTo>
                  <a:lnTo>
                    <a:pt x="51911" y="286"/>
                  </a:lnTo>
                  <a:lnTo>
                    <a:pt x="51911" y="286"/>
                  </a:lnTo>
                  <a:lnTo>
                    <a:pt x="50482" y="476"/>
                  </a:lnTo>
                  <a:lnTo>
                    <a:pt x="50482" y="476"/>
                  </a:lnTo>
                  <a:lnTo>
                    <a:pt x="49054" y="667"/>
                  </a:lnTo>
                  <a:lnTo>
                    <a:pt x="49054" y="667"/>
                  </a:lnTo>
                  <a:lnTo>
                    <a:pt x="47625" y="857"/>
                  </a:lnTo>
                  <a:lnTo>
                    <a:pt x="47625" y="857"/>
                  </a:lnTo>
                  <a:cubicBezTo>
                    <a:pt x="47149" y="952"/>
                    <a:pt x="46672" y="1048"/>
                    <a:pt x="46196" y="1143"/>
                  </a:cubicBezTo>
                  <a:lnTo>
                    <a:pt x="46196" y="1143"/>
                  </a:lnTo>
                  <a:lnTo>
                    <a:pt x="44768" y="1429"/>
                  </a:lnTo>
                  <a:lnTo>
                    <a:pt x="44768" y="1429"/>
                  </a:lnTo>
                  <a:lnTo>
                    <a:pt x="43339" y="1809"/>
                  </a:lnTo>
                  <a:lnTo>
                    <a:pt x="43339" y="1809"/>
                  </a:lnTo>
                  <a:lnTo>
                    <a:pt x="42005" y="2191"/>
                  </a:lnTo>
                  <a:lnTo>
                    <a:pt x="42005" y="2191"/>
                  </a:lnTo>
                  <a:lnTo>
                    <a:pt x="40672" y="2572"/>
                  </a:lnTo>
                  <a:lnTo>
                    <a:pt x="40672" y="2572"/>
                  </a:lnTo>
                  <a:lnTo>
                    <a:pt x="39338" y="3048"/>
                  </a:lnTo>
                  <a:lnTo>
                    <a:pt x="39338" y="3048"/>
                  </a:lnTo>
                  <a:lnTo>
                    <a:pt x="38005" y="3524"/>
                  </a:lnTo>
                  <a:lnTo>
                    <a:pt x="38005" y="3524"/>
                  </a:lnTo>
                  <a:lnTo>
                    <a:pt x="36671" y="4000"/>
                  </a:lnTo>
                  <a:lnTo>
                    <a:pt x="36671" y="4000"/>
                  </a:lnTo>
                  <a:lnTo>
                    <a:pt x="35338" y="4572"/>
                  </a:lnTo>
                  <a:lnTo>
                    <a:pt x="35338" y="4572"/>
                  </a:lnTo>
                  <a:lnTo>
                    <a:pt x="34099" y="5143"/>
                  </a:lnTo>
                  <a:lnTo>
                    <a:pt x="34099" y="5143"/>
                  </a:lnTo>
                  <a:lnTo>
                    <a:pt x="32861" y="5715"/>
                  </a:lnTo>
                  <a:lnTo>
                    <a:pt x="32861" y="5715"/>
                  </a:lnTo>
                  <a:lnTo>
                    <a:pt x="31623" y="6382"/>
                  </a:lnTo>
                  <a:lnTo>
                    <a:pt x="31623" y="6382"/>
                  </a:lnTo>
                  <a:cubicBezTo>
                    <a:pt x="31242" y="6572"/>
                    <a:pt x="30766" y="6763"/>
                    <a:pt x="30385" y="7048"/>
                  </a:cubicBezTo>
                  <a:lnTo>
                    <a:pt x="30385" y="7048"/>
                  </a:lnTo>
                  <a:lnTo>
                    <a:pt x="29146" y="7715"/>
                  </a:lnTo>
                  <a:lnTo>
                    <a:pt x="29146" y="7715"/>
                  </a:lnTo>
                  <a:cubicBezTo>
                    <a:pt x="28765" y="7906"/>
                    <a:pt x="28385" y="8191"/>
                    <a:pt x="27908" y="8382"/>
                  </a:cubicBezTo>
                  <a:lnTo>
                    <a:pt x="27908" y="8382"/>
                  </a:lnTo>
                  <a:lnTo>
                    <a:pt x="26765" y="9144"/>
                  </a:lnTo>
                  <a:lnTo>
                    <a:pt x="26765" y="9144"/>
                  </a:lnTo>
                  <a:lnTo>
                    <a:pt x="25622" y="9906"/>
                  </a:lnTo>
                  <a:lnTo>
                    <a:pt x="25622" y="9906"/>
                  </a:lnTo>
                  <a:lnTo>
                    <a:pt x="24479" y="10668"/>
                  </a:lnTo>
                  <a:lnTo>
                    <a:pt x="24479" y="10668"/>
                  </a:lnTo>
                  <a:lnTo>
                    <a:pt x="23336" y="11525"/>
                  </a:lnTo>
                  <a:lnTo>
                    <a:pt x="23336" y="11525"/>
                  </a:lnTo>
                  <a:lnTo>
                    <a:pt x="22193" y="12382"/>
                  </a:lnTo>
                  <a:lnTo>
                    <a:pt x="22193" y="12382"/>
                  </a:lnTo>
                  <a:cubicBezTo>
                    <a:pt x="21812" y="12668"/>
                    <a:pt x="21431" y="12954"/>
                    <a:pt x="21146" y="13240"/>
                  </a:cubicBezTo>
                  <a:lnTo>
                    <a:pt x="21146" y="13240"/>
                  </a:lnTo>
                  <a:lnTo>
                    <a:pt x="20098" y="14097"/>
                  </a:lnTo>
                  <a:lnTo>
                    <a:pt x="20098" y="14097"/>
                  </a:lnTo>
                  <a:lnTo>
                    <a:pt x="19050" y="15049"/>
                  </a:lnTo>
                  <a:lnTo>
                    <a:pt x="19050" y="15049"/>
                  </a:lnTo>
                  <a:lnTo>
                    <a:pt x="18002" y="16002"/>
                  </a:lnTo>
                  <a:lnTo>
                    <a:pt x="18002" y="16002"/>
                  </a:lnTo>
                  <a:lnTo>
                    <a:pt x="17050" y="16954"/>
                  </a:lnTo>
                  <a:lnTo>
                    <a:pt x="17050" y="16954"/>
                  </a:lnTo>
                  <a:lnTo>
                    <a:pt x="16097" y="17907"/>
                  </a:lnTo>
                  <a:lnTo>
                    <a:pt x="16097" y="17907"/>
                  </a:lnTo>
                  <a:lnTo>
                    <a:pt x="15145" y="18955"/>
                  </a:lnTo>
                  <a:lnTo>
                    <a:pt x="15145" y="18955"/>
                  </a:lnTo>
                  <a:lnTo>
                    <a:pt x="14192" y="20002"/>
                  </a:lnTo>
                  <a:lnTo>
                    <a:pt x="14192" y="20002"/>
                  </a:lnTo>
                  <a:lnTo>
                    <a:pt x="13335" y="21050"/>
                  </a:lnTo>
                  <a:lnTo>
                    <a:pt x="13335" y="21050"/>
                  </a:lnTo>
                  <a:cubicBezTo>
                    <a:pt x="13049" y="21431"/>
                    <a:pt x="12763" y="21812"/>
                    <a:pt x="12478" y="22098"/>
                  </a:cubicBezTo>
                  <a:lnTo>
                    <a:pt x="12478" y="22098"/>
                  </a:lnTo>
                  <a:cubicBezTo>
                    <a:pt x="12192" y="22479"/>
                    <a:pt x="11906" y="22860"/>
                    <a:pt x="11621" y="23146"/>
                  </a:cubicBezTo>
                  <a:lnTo>
                    <a:pt x="11621" y="23146"/>
                  </a:lnTo>
                  <a:lnTo>
                    <a:pt x="10763" y="24289"/>
                  </a:lnTo>
                  <a:lnTo>
                    <a:pt x="10763" y="24289"/>
                  </a:lnTo>
                  <a:lnTo>
                    <a:pt x="10001" y="25432"/>
                  </a:lnTo>
                  <a:lnTo>
                    <a:pt x="10001" y="25432"/>
                  </a:lnTo>
                  <a:lnTo>
                    <a:pt x="9239" y="26575"/>
                  </a:lnTo>
                  <a:lnTo>
                    <a:pt x="9239" y="26575"/>
                  </a:lnTo>
                  <a:lnTo>
                    <a:pt x="8477" y="27717"/>
                  </a:lnTo>
                  <a:lnTo>
                    <a:pt x="8477" y="27717"/>
                  </a:lnTo>
                  <a:lnTo>
                    <a:pt x="7811" y="28956"/>
                  </a:lnTo>
                  <a:lnTo>
                    <a:pt x="7811" y="28956"/>
                  </a:lnTo>
                  <a:lnTo>
                    <a:pt x="7144" y="30194"/>
                  </a:lnTo>
                  <a:lnTo>
                    <a:pt x="7144" y="30194"/>
                  </a:lnTo>
                  <a:lnTo>
                    <a:pt x="6477" y="31432"/>
                  </a:lnTo>
                  <a:lnTo>
                    <a:pt x="6477" y="31432"/>
                  </a:lnTo>
                  <a:lnTo>
                    <a:pt x="5810" y="32671"/>
                  </a:lnTo>
                  <a:lnTo>
                    <a:pt x="5810" y="32671"/>
                  </a:lnTo>
                  <a:lnTo>
                    <a:pt x="5239" y="33909"/>
                  </a:lnTo>
                  <a:lnTo>
                    <a:pt x="5239" y="33909"/>
                  </a:lnTo>
                  <a:cubicBezTo>
                    <a:pt x="5048" y="34290"/>
                    <a:pt x="4858" y="34766"/>
                    <a:pt x="4667" y="35147"/>
                  </a:cubicBezTo>
                  <a:lnTo>
                    <a:pt x="4667" y="35147"/>
                  </a:lnTo>
                  <a:lnTo>
                    <a:pt x="4096" y="36481"/>
                  </a:lnTo>
                  <a:lnTo>
                    <a:pt x="4096" y="36481"/>
                  </a:lnTo>
                  <a:lnTo>
                    <a:pt x="3620" y="37814"/>
                  </a:lnTo>
                  <a:lnTo>
                    <a:pt x="3620" y="37814"/>
                  </a:lnTo>
                  <a:lnTo>
                    <a:pt x="3143" y="39148"/>
                  </a:lnTo>
                  <a:lnTo>
                    <a:pt x="3143" y="39148"/>
                  </a:lnTo>
                  <a:lnTo>
                    <a:pt x="2667" y="40481"/>
                  </a:lnTo>
                  <a:lnTo>
                    <a:pt x="2667" y="40481"/>
                  </a:lnTo>
                  <a:lnTo>
                    <a:pt x="2286" y="41815"/>
                  </a:lnTo>
                  <a:lnTo>
                    <a:pt x="2286" y="41815"/>
                  </a:lnTo>
                  <a:lnTo>
                    <a:pt x="1905" y="43148"/>
                  </a:lnTo>
                  <a:lnTo>
                    <a:pt x="1905" y="43148"/>
                  </a:lnTo>
                  <a:lnTo>
                    <a:pt x="1524" y="44482"/>
                  </a:lnTo>
                  <a:lnTo>
                    <a:pt x="1524" y="44482"/>
                  </a:lnTo>
                  <a:lnTo>
                    <a:pt x="1238" y="45910"/>
                  </a:lnTo>
                  <a:lnTo>
                    <a:pt x="1238" y="45910"/>
                  </a:lnTo>
                  <a:cubicBezTo>
                    <a:pt x="1143" y="46387"/>
                    <a:pt x="1048" y="46863"/>
                    <a:pt x="953" y="47339"/>
                  </a:cubicBezTo>
                  <a:lnTo>
                    <a:pt x="953" y="47339"/>
                  </a:lnTo>
                  <a:lnTo>
                    <a:pt x="667" y="48768"/>
                  </a:lnTo>
                  <a:lnTo>
                    <a:pt x="667" y="48768"/>
                  </a:lnTo>
                  <a:lnTo>
                    <a:pt x="476" y="50197"/>
                  </a:lnTo>
                  <a:lnTo>
                    <a:pt x="476" y="50197"/>
                  </a:lnTo>
                  <a:lnTo>
                    <a:pt x="286" y="51625"/>
                  </a:lnTo>
                  <a:lnTo>
                    <a:pt x="286" y="51625"/>
                  </a:lnTo>
                  <a:lnTo>
                    <a:pt x="190" y="53054"/>
                  </a:lnTo>
                  <a:lnTo>
                    <a:pt x="190" y="53054"/>
                  </a:lnTo>
                  <a:lnTo>
                    <a:pt x="95" y="54483"/>
                  </a:lnTo>
                  <a:lnTo>
                    <a:pt x="95" y="54483"/>
                  </a:lnTo>
                  <a:lnTo>
                    <a:pt x="95" y="54959"/>
                  </a:lnTo>
                  <a:cubicBezTo>
                    <a:pt x="95" y="55626"/>
                    <a:pt x="95" y="56197"/>
                    <a:pt x="0" y="56864"/>
                  </a:cubicBezTo>
                  <a:lnTo>
                    <a:pt x="0" y="57340"/>
                  </a:lnTo>
                  <a:lnTo>
                    <a:pt x="0" y="57340"/>
                  </a:lnTo>
                  <a:lnTo>
                    <a:pt x="0" y="77343"/>
                  </a:lnTo>
                  <a:lnTo>
                    <a:pt x="0" y="359855"/>
                  </a:lnTo>
                  <a:cubicBezTo>
                    <a:pt x="0" y="391858"/>
                    <a:pt x="25908" y="417767"/>
                    <a:pt x="57626" y="417767"/>
                  </a:cubicBezTo>
                  <a:lnTo>
                    <a:pt x="57626" y="417767"/>
                  </a:lnTo>
                  <a:close/>
                  <a:moveTo>
                    <a:pt x="57626" y="0"/>
                  </a:moveTo>
                  <a:lnTo>
                    <a:pt x="57626" y="0"/>
                  </a:lnTo>
                  <a:lnTo>
                    <a:pt x="57626"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2" name="Freeform: Shape 71">
              <a:extLst>
                <a:ext uri="{FF2B5EF4-FFF2-40B4-BE49-F238E27FC236}">
                  <a16:creationId xmlns:a16="http://schemas.microsoft.com/office/drawing/2014/main" id="{8A3E5852-F6AA-45E3-A2C0-3E71F79A6554}"/>
                </a:ext>
              </a:extLst>
            </p:cNvPr>
            <p:cNvSpPr/>
            <p:nvPr/>
          </p:nvSpPr>
          <p:spPr>
            <a:xfrm>
              <a:off x="75454" y="4553410"/>
              <a:ext cx="628078" cy="867822"/>
            </a:xfrm>
            <a:custGeom>
              <a:avLst/>
              <a:gdLst>
                <a:gd name="connsiteX0" fmla="*/ 550069 w 628078"/>
                <a:gd name="connsiteY0" fmla="*/ 300609 h 867822"/>
                <a:gd name="connsiteX1" fmla="*/ 570452 w 628078"/>
                <a:gd name="connsiteY1" fmla="*/ 300609 h 867822"/>
                <a:gd name="connsiteX2" fmla="*/ 628079 w 628078"/>
                <a:gd name="connsiteY2" fmla="*/ 242983 h 867822"/>
                <a:gd name="connsiteX3" fmla="*/ 628079 w 628078"/>
                <a:gd name="connsiteY3" fmla="*/ 57626 h 867822"/>
                <a:gd name="connsiteX4" fmla="*/ 570452 w 628078"/>
                <a:gd name="connsiteY4" fmla="*/ 0 h 867822"/>
                <a:gd name="connsiteX5" fmla="*/ 216599 w 628078"/>
                <a:gd name="connsiteY5" fmla="*/ 0 h 867822"/>
                <a:gd name="connsiteX6" fmla="*/ 158972 w 628078"/>
                <a:gd name="connsiteY6" fmla="*/ 857 h 867822"/>
                <a:gd name="connsiteX7" fmla="*/ 158972 w 628078"/>
                <a:gd name="connsiteY7" fmla="*/ 212884 h 867822"/>
                <a:gd name="connsiteX8" fmla="*/ 78010 w 628078"/>
                <a:gd name="connsiteY8" fmla="*/ 293846 h 867822"/>
                <a:gd name="connsiteX9" fmla="*/ 57626 w 628078"/>
                <a:gd name="connsiteY9" fmla="*/ 293846 h 867822"/>
                <a:gd name="connsiteX10" fmla="*/ 0 w 628078"/>
                <a:gd name="connsiteY10" fmla="*/ 352901 h 867822"/>
                <a:gd name="connsiteX11" fmla="*/ 0 w 628078"/>
                <a:gd name="connsiteY11" fmla="*/ 464153 h 867822"/>
                <a:gd name="connsiteX12" fmla="*/ 0 w 628078"/>
                <a:gd name="connsiteY12" fmla="*/ 520351 h 867822"/>
                <a:gd name="connsiteX13" fmla="*/ 0 w 628078"/>
                <a:gd name="connsiteY13" fmla="*/ 810197 h 867822"/>
                <a:gd name="connsiteX14" fmla="*/ 57626 w 628078"/>
                <a:gd name="connsiteY14" fmla="*/ 867823 h 867822"/>
                <a:gd name="connsiteX15" fmla="*/ 252413 w 628078"/>
                <a:gd name="connsiteY15" fmla="*/ 867823 h 867822"/>
                <a:gd name="connsiteX16" fmla="*/ 310039 w 628078"/>
                <a:gd name="connsiteY16" fmla="*/ 866965 h 867822"/>
                <a:gd name="connsiteX17" fmla="*/ 310039 w 628078"/>
                <a:gd name="connsiteY17" fmla="*/ 660559 h 867822"/>
                <a:gd name="connsiteX18" fmla="*/ 391001 w 628078"/>
                <a:gd name="connsiteY18" fmla="*/ 579596 h 867822"/>
                <a:gd name="connsiteX19" fmla="*/ 411385 w 628078"/>
                <a:gd name="connsiteY19" fmla="*/ 579596 h 867822"/>
                <a:gd name="connsiteX20" fmla="*/ 469011 w 628078"/>
                <a:gd name="connsiteY20" fmla="*/ 520541 h 867822"/>
                <a:gd name="connsiteX21" fmla="*/ 469011 w 628078"/>
                <a:gd name="connsiteY21" fmla="*/ 381667 h 867822"/>
                <a:gd name="connsiteX22" fmla="*/ 550069 w 628078"/>
                <a:gd name="connsiteY22" fmla="*/ 300609 h 86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8078" h="867822">
                  <a:moveTo>
                    <a:pt x="550069" y="300609"/>
                  </a:moveTo>
                  <a:lnTo>
                    <a:pt x="570452" y="300609"/>
                  </a:lnTo>
                  <a:cubicBezTo>
                    <a:pt x="602171" y="300609"/>
                    <a:pt x="628079" y="274701"/>
                    <a:pt x="628079" y="242983"/>
                  </a:cubicBezTo>
                  <a:lnTo>
                    <a:pt x="628079" y="57626"/>
                  </a:lnTo>
                  <a:cubicBezTo>
                    <a:pt x="628079" y="25908"/>
                    <a:pt x="602171" y="0"/>
                    <a:pt x="570452" y="0"/>
                  </a:cubicBezTo>
                  <a:lnTo>
                    <a:pt x="216599" y="0"/>
                  </a:lnTo>
                  <a:lnTo>
                    <a:pt x="158972" y="857"/>
                  </a:lnTo>
                  <a:lnTo>
                    <a:pt x="158972" y="212884"/>
                  </a:lnTo>
                  <a:cubicBezTo>
                    <a:pt x="158972" y="257461"/>
                    <a:pt x="122587" y="293846"/>
                    <a:pt x="78010" y="293846"/>
                  </a:cubicBezTo>
                  <a:lnTo>
                    <a:pt x="57626" y="293846"/>
                  </a:lnTo>
                  <a:cubicBezTo>
                    <a:pt x="25908" y="293846"/>
                    <a:pt x="0" y="320421"/>
                    <a:pt x="0" y="352901"/>
                  </a:cubicBezTo>
                  <a:lnTo>
                    <a:pt x="0" y="464153"/>
                  </a:lnTo>
                  <a:lnTo>
                    <a:pt x="0" y="520351"/>
                  </a:lnTo>
                  <a:lnTo>
                    <a:pt x="0" y="810197"/>
                  </a:lnTo>
                  <a:cubicBezTo>
                    <a:pt x="0" y="841915"/>
                    <a:pt x="25908" y="867823"/>
                    <a:pt x="57626" y="867823"/>
                  </a:cubicBezTo>
                  <a:lnTo>
                    <a:pt x="252413" y="867823"/>
                  </a:lnTo>
                  <a:lnTo>
                    <a:pt x="310039" y="866965"/>
                  </a:lnTo>
                  <a:lnTo>
                    <a:pt x="310039" y="660559"/>
                  </a:lnTo>
                  <a:cubicBezTo>
                    <a:pt x="310039" y="615982"/>
                    <a:pt x="346424" y="579596"/>
                    <a:pt x="391001" y="579596"/>
                  </a:cubicBezTo>
                  <a:lnTo>
                    <a:pt x="411385" y="579596"/>
                  </a:lnTo>
                  <a:cubicBezTo>
                    <a:pt x="443103" y="579596"/>
                    <a:pt x="469011" y="553022"/>
                    <a:pt x="469011" y="520541"/>
                  </a:cubicBezTo>
                  <a:lnTo>
                    <a:pt x="469011" y="381667"/>
                  </a:lnTo>
                  <a:cubicBezTo>
                    <a:pt x="469011" y="336995"/>
                    <a:pt x="505397" y="300609"/>
                    <a:pt x="550069" y="300609"/>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3" name="Freeform: Shape 72">
              <a:extLst>
                <a:ext uri="{FF2B5EF4-FFF2-40B4-BE49-F238E27FC236}">
                  <a16:creationId xmlns:a16="http://schemas.microsoft.com/office/drawing/2014/main" id="{AF4DA893-5D5A-4489-A2A8-083227624CFF}"/>
                </a:ext>
              </a:extLst>
            </p:cNvPr>
            <p:cNvSpPr/>
            <p:nvPr/>
          </p:nvSpPr>
          <p:spPr>
            <a:xfrm>
              <a:off x="234712" y="4126976"/>
              <a:ext cx="1892046" cy="1432274"/>
            </a:xfrm>
            <a:custGeom>
              <a:avLst/>
              <a:gdLst>
                <a:gd name="connsiteX0" fmla="*/ 388906 w 1892046"/>
                <a:gd name="connsiteY0" fmla="*/ 1432274 h 1432274"/>
                <a:gd name="connsiteX1" fmla="*/ 542068 w 1892046"/>
                <a:gd name="connsiteY1" fmla="*/ 1432274 h 1432274"/>
                <a:gd name="connsiteX2" fmla="*/ 624364 w 1892046"/>
                <a:gd name="connsiteY2" fmla="*/ 1362266 h 1432274"/>
                <a:gd name="connsiteX3" fmla="*/ 704279 w 1892046"/>
                <a:gd name="connsiteY3" fmla="*/ 1294352 h 1432274"/>
                <a:gd name="connsiteX4" fmla="*/ 1017461 w 1892046"/>
                <a:gd name="connsiteY4" fmla="*/ 1294352 h 1432274"/>
                <a:gd name="connsiteX5" fmla="*/ 1100042 w 1892046"/>
                <a:gd name="connsiteY5" fmla="*/ 1222724 h 1432274"/>
                <a:gd name="connsiteX6" fmla="*/ 1177576 w 1892046"/>
                <a:gd name="connsiteY6" fmla="*/ 1153287 h 1432274"/>
                <a:gd name="connsiteX7" fmla="*/ 1258253 w 1892046"/>
                <a:gd name="connsiteY7" fmla="*/ 1069943 h 1432274"/>
                <a:gd name="connsiteX8" fmla="*/ 1258253 w 1892046"/>
                <a:gd name="connsiteY8" fmla="*/ 796194 h 1432274"/>
                <a:gd name="connsiteX9" fmla="*/ 1337405 w 1892046"/>
                <a:gd name="connsiteY9" fmla="*/ 715232 h 1432274"/>
                <a:gd name="connsiteX10" fmla="*/ 1417701 w 1892046"/>
                <a:gd name="connsiteY10" fmla="*/ 645605 h 1432274"/>
                <a:gd name="connsiteX11" fmla="*/ 1495235 w 1892046"/>
                <a:gd name="connsiteY11" fmla="*/ 578072 h 1432274"/>
                <a:gd name="connsiteX12" fmla="*/ 1576292 w 1892046"/>
                <a:gd name="connsiteY12" fmla="*/ 495681 h 1432274"/>
                <a:gd name="connsiteX13" fmla="*/ 1657255 w 1892046"/>
                <a:gd name="connsiteY13" fmla="*/ 415671 h 1432274"/>
                <a:gd name="connsiteX14" fmla="*/ 1833658 w 1892046"/>
                <a:gd name="connsiteY14" fmla="*/ 415671 h 1432274"/>
                <a:gd name="connsiteX15" fmla="*/ 1892046 w 1892046"/>
                <a:gd name="connsiteY15" fmla="*/ 363188 h 1432274"/>
                <a:gd name="connsiteX16" fmla="*/ 1891951 w 1892046"/>
                <a:gd name="connsiteY16" fmla="*/ 273177 h 1432274"/>
                <a:gd name="connsiteX17" fmla="*/ 1630299 w 1892046"/>
                <a:gd name="connsiteY17" fmla="*/ 273844 h 1432274"/>
                <a:gd name="connsiteX18" fmla="*/ 1572673 w 1892046"/>
                <a:gd name="connsiteY18" fmla="*/ 216217 h 1432274"/>
                <a:gd name="connsiteX19" fmla="*/ 1572673 w 1892046"/>
                <a:gd name="connsiteY19" fmla="*/ 215551 h 1432274"/>
                <a:gd name="connsiteX20" fmla="*/ 1572387 w 1892046"/>
                <a:gd name="connsiteY20" fmla="*/ 215551 h 1432274"/>
                <a:gd name="connsiteX21" fmla="*/ 1572387 w 1892046"/>
                <a:gd name="connsiteY21" fmla="*/ 194691 h 1432274"/>
                <a:gd name="connsiteX22" fmla="*/ 1514761 w 1892046"/>
                <a:gd name="connsiteY22" fmla="*/ 137065 h 1432274"/>
                <a:gd name="connsiteX23" fmla="*/ 1028795 w 1892046"/>
                <a:gd name="connsiteY23" fmla="*/ 137065 h 1432274"/>
                <a:gd name="connsiteX24" fmla="*/ 1028986 w 1892046"/>
                <a:gd name="connsiteY24" fmla="*/ 137065 h 1432274"/>
                <a:gd name="connsiteX25" fmla="*/ 852869 w 1892046"/>
                <a:gd name="connsiteY25" fmla="*/ 137065 h 1432274"/>
                <a:gd name="connsiteX26" fmla="*/ 771906 w 1892046"/>
                <a:gd name="connsiteY26" fmla="*/ 56959 h 1432274"/>
                <a:gd name="connsiteX27" fmla="*/ 714280 w 1892046"/>
                <a:gd name="connsiteY27" fmla="*/ 0 h 1432274"/>
                <a:gd name="connsiteX28" fmla="*/ 57626 w 1892046"/>
                <a:gd name="connsiteY28" fmla="*/ 0 h 1432274"/>
                <a:gd name="connsiteX29" fmla="*/ 0 w 1892046"/>
                <a:gd name="connsiteY29" fmla="*/ 57626 h 1432274"/>
                <a:gd name="connsiteX30" fmla="*/ 0 w 1892046"/>
                <a:gd name="connsiteY30" fmla="*/ 288798 h 1432274"/>
                <a:gd name="connsiteX31" fmla="*/ 95 w 1892046"/>
                <a:gd name="connsiteY31" fmla="*/ 291655 h 1432274"/>
                <a:gd name="connsiteX32" fmla="*/ 95 w 1892046"/>
                <a:gd name="connsiteY32" fmla="*/ 299656 h 1432274"/>
                <a:gd name="connsiteX33" fmla="*/ 0 w 1892046"/>
                <a:gd name="connsiteY33" fmla="*/ 303466 h 1432274"/>
                <a:gd name="connsiteX34" fmla="*/ 0 w 1892046"/>
                <a:gd name="connsiteY34" fmla="*/ 427387 h 1432274"/>
                <a:gd name="connsiteX35" fmla="*/ 57341 w 1892046"/>
                <a:gd name="connsiteY35" fmla="*/ 426530 h 1432274"/>
                <a:gd name="connsiteX36" fmla="*/ 411099 w 1892046"/>
                <a:gd name="connsiteY36" fmla="*/ 426530 h 1432274"/>
                <a:gd name="connsiteX37" fmla="*/ 468725 w 1892046"/>
                <a:gd name="connsiteY37" fmla="*/ 484156 h 1432274"/>
                <a:gd name="connsiteX38" fmla="*/ 468725 w 1892046"/>
                <a:gd name="connsiteY38" fmla="*/ 669512 h 1432274"/>
                <a:gd name="connsiteX39" fmla="*/ 411099 w 1892046"/>
                <a:gd name="connsiteY39" fmla="*/ 727138 h 1432274"/>
                <a:gd name="connsiteX40" fmla="*/ 390716 w 1892046"/>
                <a:gd name="connsiteY40" fmla="*/ 727138 h 1432274"/>
                <a:gd name="connsiteX41" fmla="*/ 309753 w 1892046"/>
                <a:gd name="connsiteY41" fmla="*/ 808101 h 1432274"/>
                <a:gd name="connsiteX42" fmla="*/ 309753 w 1892046"/>
                <a:gd name="connsiteY42" fmla="*/ 946975 h 1432274"/>
                <a:gd name="connsiteX43" fmla="*/ 252127 w 1892046"/>
                <a:gd name="connsiteY43" fmla="*/ 1006030 h 1432274"/>
                <a:gd name="connsiteX44" fmla="*/ 231743 w 1892046"/>
                <a:gd name="connsiteY44" fmla="*/ 1006030 h 1432274"/>
                <a:gd name="connsiteX45" fmla="*/ 150781 w 1892046"/>
                <a:gd name="connsiteY45" fmla="*/ 1086993 h 1432274"/>
                <a:gd name="connsiteX46" fmla="*/ 150781 w 1892046"/>
                <a:gd name="connsiteY46" fmla="*/ 1293495 h 1432274"/>
                <a:gd name="connsiteX47" fmla="*/ 107347 w 1892046"/>
                <a:gd name="connsiteY47" fmla="*/ 1294162 h 1432274"/>
                <a:gd name="connsiteX48" fmla="*/ 113348 w 1892046"/>
                <a:gd name="connsiteY48" fmla="*/ 1294352 h 1432274"/>
                <a:gd name="connsiteX49" fmla="*/ 226600 w 1892046"/>
                <a:gd name="connsiteY49" fmla="*/ 1294352 h 1432274"/>
                <a:gd name="connsiteX50" fmla="*/ 306515 w 1892046"/>
                <a:gd name="connsiteY50" fmla="*/ 1362266 h 1432274"/>
                <a:gd name="connsiteX51" fmla="*/ 388906 w 1892046"/>
                <a:gd name="connsiteY51" fmla="*/ 1432274 h 143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892046" h="1432274">
                  <a:moveTo>
                    <a:pt x="388906" y="1432274"/>
                  </a:moveTo>
                  <a:lnTo>
                    <a:pt x="542068" y="1432274"/>
                  </a:lnTo>
                  <a:cubicBezTo>
                    <a:pt x="583406" y="1432274"/>
                    <a:pt x="617982" y="1401794"/>
                    <a:pt x="624364" y="1362266"/>
                  </a:cubicBezTo>
                  <a:cubicBezTo>
                    <a:pt x="630841" y="1322737"/>
                    <a:pt x="664274" y="1294352"/>
                    <a:pt x="704279" y="1294352"/>
                  </a:cubicBezTo>
                  <a:lnTo>
                    <a:pt x="1017461" y="1294352"/>
                  </a:lnTo>
                  <a:cubicBezTo>
                    <a:pt x="1059371" y="1294352"/>
                    <a:pt x="1094232" y="1263110"/>
                    <a:pt x="1100042" y="1222724"/>
                  </a:cubicBezTo>
                  <a:cubicBezTo>
                    <a:pt x="1105662" y="1183481"/>
                    <a:pt x="1137952" y="1154526"/>
                    <a:pt x="1177576" y="1153287"/>
                  </a:cubicBezTo>
                  <a:cubicBezTo>
                    <a:pt x="1222248" y="1151858"/>
                    <a:pt x="1258253" y="1114901"/>
                    <a:pt x="1258253" y="1069943"/>
                  </a:cubicBezTo>
                  <a:lnTo>
                    <a:pt x="1258253" y="796194"/>
                  </a:lnTo>
                  <a:cubicBezTo>
                    <a:pt x="1258253" y="752284"/>
                    <a:pt x="1293400" y="716280"/>
                    <a:pt x="1337405" y="715232"/>
                  </a:cubicBezTo>
                  <a:cubicBezTo>
                    <a:pt x="1377696" y="714280"/>
                    <a:pt x="1411224" y="684371"/>
                    <a:pt x="1417701" y="645605"/>
                  </a:cubicBezTo>
                  <a:cubicBezTo>
                    <a:pt x="1424178" y="607123"/>
                    <a:pt x="1456182" y="579215"/>
                    <a:pt x="1495235" y="578072"/>
                  </a:cubicBezTo>
                  <a:cubicBezTo>
                    <a:pt x="1539716" y="576834"/>
                    <a:pt x="1575721" y="540353"/>
                    <a:pt x="1576292" y="495681"/>
                  </a:cubicBezTo>
                  <a:cubicBezTo>
                    <a:pt x="1576864" y="451390"/>
                    <a:pt x="1613059" y="415671"/>
                    <a:pt x="1657255" y="415671"/>
                  </a:cubicBezTo>
                  <a:lnTo>
                    <a:pt x="1833658" y="415671"/>
                  </a:lnTo>
                  <a:cubicBezTo>
                    <a:pt x="1865376" y="415671"/>
                    <a:pt x="1892141" y="395002"/>
                    <a:pt x="1892046" y="363188"/>
                  </a:cubicBezTo>
                  <a:lnTo>
                    <a:pt x="1891951" y="273177"/>
                  </a:lnTo>
                  <a:cubicBezTo>
                    <a:pt x="1804130" y="273177"/>
                    <a:pt x="1718215" y="273844"/>
                    <a:pt x="1630299" y="273844"/>
                  </a:cubicBezTo>
                  <a:cubicBezTo>
                    <a:pt x="1598581" y="273844"/>
                    <a:pt x="1572673" y="247936"/>
                    <a:pt x="1572673" y="216217"/>
                  </a:cubicBezTo>
                  <a:lnTo>
                    <a:pt x="1572673" y="215551"/>
                  </a:lnTo>
                  <a:lnTo>
                    <a:pt x="1572387" y="215551"/>
                  </a:lnTo>
                  <a:lnTo>
                    <a:pt x="1572387" y="194691"/>
                  </a:lnTo>
                  <a:cubicBezTo>
                    <a:pt x="1572387" y="162973"/>
                    <a:pt x="1546479" y="137065"/>
                    <a:pt x="1514761" y="137065"/>
                  </a:cubicBezTo>
                  <a:lnTo>
                    <a:pt x="1028795" y="137065"/>
                  </a:lnTo>
                  <a:lnTo>
                    <a:pt x="1028986" y="137065"/>
                  </a:lnTo>
                  <a:lnTo>
                    <a:pt x="852869" y="137065"/>
                  </a:lnTo>
                  <a:cubicBezTo>
                    <a:pt x="808577" y="137065"/>
                    <a:pt x="772382" y="101251"/>
                    <a:pt x="771906" y="56959"/>
                  </a:cubicBezTo>
                  <a:cubicBezTo>
                    <a:pt x="771525" y="25622"/>
                    <a:pt x="745712" y="0"/>
                    <a:pt x="714280" y="0"/>
                  </a:cubicBezTo>
                  <a:lnTo>
                    <a:pt x="57626" y="0"/>
                  </a:lnTo>
                  <a:cubicBezTo>
                    <a:pt x="25908" y="0"/>
                    <a:pt x="0" y="25908"/>
                    <a:pt x="0" y="57626"/>
                  </a:cubicBezTo>
                  <a:lnTo>
                    <a:pt x="0" y="288798"/>
                  </a:lnTo>
                  <a:cubicBezTo>
                    <a:pt x="0" y="289750"/>
                    <a:pt x="0" y="290703"/>
                    <a:pt x="95" y="291655"/>
                  </a:cubicBezTo>
                  <a:cubicBezTo>
                    <a:pt x="286" y="294418"/>
                    <a:pt x="286" y="296799"/>
                    <a:pt x="95" y="299656"/>
                  </a:cubicBezTo>
                  <a:cubicBezTo>
                    <a:pt x="0" y="300895"/>
                    <a:pt x="0" y="302228"/>
                    <a:pt x="0" y="303466"/>
                  </a:cubicBezTo>
                  <a:lnTo>
                    <a:pt x="0" y="427387"/>
                  </a:lnTo>
                  <a:lnTo>
                    <a:pt x="57341" y="426530"/>
                  </a:lnTo>
                  <a:lnTo>
                    <a:pt x="411099" y="426530"/>
                  </a:lnTo>
                  <a:cubicBezTo>
                    <a:pt x="442817" y="426530"/>
                    <a:pt x="468725" y="452438"/>
                    <a:pt x="468725" y="484156"/>
                  </a:cubicBezTo>
                  <a:lnTo>
                    <a:pt x="468725" y="669512"/>
                  </a:lnTo>
                  <a:cubicBezTo>
                    <a:pt x="468725" y="701230"/>
                    <a:pt x="442817" y="727138"/>
                    <a:pt x="411099" y="727138"/>
                  </a:cubicBezTo>
                  <a:lnTo>
                    <a:pt x="390716" y="727138"/>
                  </a:lnTo>
                  <a:cubicBezTo>
                    <a:pt x="346139" y="727138"/>
                    <a:pt x="309753" y="763524"/>
                    <a:pt x="309753" y="808101"/>
                  </a:cubicBezTo>
                  <a:lnTo>
                    <a:pt x="309753" y="946975"/>
                  </a:lnTo>
                  <a:cubicBezTo>
                    <a:pt x="309753" y="979456"/>
                    <a:pt x="283845" y="1006030"/>
                    <a:pt x="252127" y="1006030"/>
                  </a:cubicBezTo>
                  <a:lnTo>
                    <a:pt x="231743" y="1006030"/>
                  </a:lnTo>
                  <a:cubicBezTo>
                    <a:pt x="187166" y="1006030"/>
                    <a:pt x="150781" y="1042416"/>
                    <a:pt x="150781" y="1086993"/>
                  </a:cubicBezTo>
                  <a:lnTo>
                    <a:pt x="150781" y="1293495"/>
                  </a:lnTo>
                  <a:lnTo>
                    <a:pt x="107347" y="1294162"/>
                  </a:lnTo>
                  <a:cubicBezTo>
                    <a:pt x="109347" y="1294352"/>
                    <a:pt x="111347" y="1294352"/>
                    <a:pt x="113348" y="1294352"/>
                  </a:cubicBezTo>
                  <a:lnTo>
                    <a:pt x="226600" y="1294352"/>
                  </a:lnTo>
                  <a:cubicBezTo>
                    <a:pt x="266605" y="1294352"/>
                    <a:pt x="300038" y="1322832"/>
                    <a:pt x="306515" y="1362266"/>
                  </a:cubicBezTo>
                  <a:cubicBezTo>
                    <a:pt x="312992" y="1401889"/>
                    <a:pt x="347567" y="1432274"/>
                    <a:pt x="388906" y="1432274"/>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4" name="Freeform: Shape 73">
              <a:extLst>
                <a:ext uri="{FF2B5EF4-FFF2-40B4-BE49-F238E27FC236}">
                  <a16:creationId xmlns:a16="http://schemas.microsoft.com/office/drawing/2014/main" id="{4B519E33-07A0-4069-ACAA-B67B710CD6A1}"/>
                </a:ext>
              </a:extLst>
            </p:cNvPr>
            <p:cNvSpPr/>
            <p:nvPr/>
          </p:nvSpPr>
          <p:spPr>
            <a:xfrm>
              <a:off x="3572367" y="5286168"/>
              <a:ext cx="417766" cy="299656"/>
            </a:xfrm>
            <a:custGeom>
              <a:avLst/>
              <a:gdLst>
                <a:gd name="connsiteX0" fmla="*/ 0 w 417766"/>
                <a:gd name="connsiteY0" fmla="*/ 57626 h 299656"/>
                <a:gd name="connsiteX1" fmla="*/ 0 w 417766"/>
                <a:gd name="connsiteY1" fmla="*/ 77628 h 299656"/>
                <a:gd name="connsiteX2" fmla="*/ 57626 w 417766"/>
                <a:gd name="connsiteY2" fmla="*/ 135255 h 299656"/>
                <a:gd name="connsiteX3" fmla="*/ 201549 w 417766"/>
                <a:gd name="connsiteY3" fmla="*/ 135255 h 299656"/>
                <a:gd name="connsiteX4" fmla="*/ 282512 w 417766"/>
                <a:gd name="connsiteY4" fmla="*/ 216218 h 299656"/>
                <a:gd name="connsiteX5" fmla="*/ 282512 w 417766"/>
                <a:gd name="connsiteY5" fmla="*/ 242030 h 299656"/>
                <a:gd name="connsiteX6" fmla="*/ 340138 w 417766"/>
                <a:gd name="connsiteY6" fmla="*/ 299656 h 299656"/>
                <a:gd name="connsiteX7" fmla="*/ 360140 w 417766"/>
                <a:gd name="connsiteY7" fmla="*/ 299656 h 299656"/>
                <a:gd name="connsiteX8" fmla="*/ 417767 w 417766"/>
                <a:gd name="connsiteY8" fmla="*/ 242030 h 299656"/>
                <a:gd name="connsiteX9" fmla="*/ 417767 w 417766"/>
                <a:gd name="connsiteY9" fmla="*/ 77628 h 299656"/>
                <a:gd name="connsiteX10" fmla="*/ 417767 w 417766"/>
                <a:gd name="connsiteY10" fmla="*/ 57626 h 299656"/>
                <a:gd name="connsiteX11" fmla="*/ 417767 w 417766"/>
                <a:gd name="connsiteY11" fmla="*/ 56102 h 299656"/>
                <a:gd name="connsiteX12" fmla="*/ 417767 w 417766"/>
                <a:gd name="connsiteY12" fmla="*/ 56102 h 299656"/>
                <a:gd name="connsiteX13" fmla="*/ 417671 w 417766"/>
                <a:gd name="connsiteY13" fmla="*/ 54673 h 299656"/>
                <a:gd name="connsiteX14" fmla="*/ 417671 w 417766"/>
                <a:gd name="connsiteY14" fmla="*/ 54673 h 299656"/>
                <a:gd name="connsiteX15" fmla="*/ 417576 w 417766"/>
                <a:gd name="connsiteY15" fmla="*/ 53244 h 299656"/>
                <a:gd name="connsiteX16" fmla="*/ 417576 w 417766"/>
                <a:gd name="connsiteY16" fmla="*/ 53244 h 299656"/>
                <a:gd name="connsiteX17" fmla="*/ 417481 w 417766"/>
                <a:gd name="connsiteY17" fmla="*/ 51816 h 299656"/>
                <a:gd name="connsiteX18" fmla="*/ 417481 w 417766"/>
                <a:gd name="connsiteY18" fmla="*/ 51816 h 299656"/>
                <a:gd name="connsiteX19" fmla="*/ 417290 w 417766"/>
                <a:gd name="connsiteY19" fmla="*/ 50387 h 299656"/>
                <a:gd name="connsiteX20" fmla="*/ 417290 w 417766"/>
                <a:gd name="connsiteY20" fmla="*/ 50387 h 299656"/>
                <a:gd name="connsiteX21" fmla="*/ 417100 w 417766"/>
                <a:gd name="connsiteY21" fmla="*/ 48958 h 299656"/>
                <a:gd name="connsiteX22" fmla="*/ 417100 w 417766"/>
                <a:gd name="connsiteY22" fmla="*/ 48958 h 299656"/>
                <a:gd name="connsiteX23" fmla="*/ 416909 w 417766"/>
                <a:gd name="connsiteY23" fmla="*/ 47530 h 299656"/>
                <a:gd name="connsiteX24" fmla="*/ 416909 w 417766"/>
                <a:gd name="connsiteY24" fmla="*/ 47530 h 299656"/>
                <a:gd name="connsiteX25" fmla="*/ 416623 w 417766"/>
                <a:gd name="connsiteY25" fmla="*/ 46101 h 299656"/>
                <a:gd name="connsiteX26" fmla="*/ 416623 w 417766"/>
                <a:gd name="connsiteY26" fmla="*/ 46101 h 299656"/>
                <a:gd name="connsiteX27" fmla="*/ 416338 w 417766"/>
                <a:gd name="connsiteY27" fmla="*/ 44672 h 299656"/>
                <a:gd name="connsiteX28" fmla="*/ 416338 w 417766"/>
                <a:gd name="connsiteY28" fmla="*/ 44672 h 299656"/>
                <a:gd name="connsiteX29" fmla="*/ 415957 w 417766"/>
                <a:gd name="connsiteY29" fmla="*/ 43243 h 299656"/>
                <a:gd name="connsiteX30" fmla="*/ 415957 w 417766"/>
                <a:gd name="connsiteY30" fmla="*/ 43243 h 299656"/>
                <a:gd name="connsiteX31" fmla="*/ 415576 w 417766"/>
                <a:gd name="connsiteY31" fmla="*/ 41910 h 299656"/>
                <a:gd name="connsiteX32" fmla="*/ 415576 w 417766"/>
                <a:gd name="connsiteY32" fmla="*/ 41910 h 299656"/>
                <a:gd name="connsiteX33" fmla="*/ 415195 w 417766"/>
                <a:gd name="connsiteY33" fmla="*/ 40577 h 299656"/>
                <a:gd name="connsiteX34" fmla="*/ 415195 w 417766"/>
                <a:gd name="connsiteY34" fmla="*/ 40577 h 299656"/>
                <a:gd name="connsiteX35" fmla="*/ 414719 w 417766"/>
                <a:gd name="connsiteY35" fmla="*/ 39243 h 299656"/>
                <a:gd name="connsiteX36" fmla="*/ 414719 w 417766"/>
                <a:gd name="connsiteY36" fmla="*/ 39243 h 299656"/>
                <a:gd name="connsiteX37" fmla="*/ 414242 w 417766"/>
                <a:gd name="connsiteY37" fmla="*/ 37909 h 299656"/>
                <a:gd name="connsiteX38" fmla="*/ 414242 w 417766"/>
                <a:gd name="connsiteY38" fmla="*/ 37909 h 299656"/>
                <a:gd name="connsiteX39" fmla="*/ 413766 w 417766"/>
                <a:gd name="connsiteY39" fmla="*/ 36576 h 299656"/>
                <a:gd name="connsiteX40" fmla="*/ 413766 w 417766"/>
                <a:gd name="connsiteY40" fmla="*/ 36576 h 299656"/>
                <a:gd name="connsiteX41" fmla="*/ 413195 w 417766"/>
                <a:gd name="connsiteY41" fmla="*/ 35243 h 299656"/>
                <a:gd name="connsiteX42" fmla="*/ 413195 w 417766"/>
                <a:gd name="connsiteY42" fmla="*/ 35243 h 299656"/>
                <a:gd name="connsiteX43" fmla="*/ 412623 w 417766"/>
                <a:gd name="connsiteY43" fmla="*/ 34004 h 299656"/>
                <a:gd name="connsiteX44" fmla="*/ 412623 w 417766"/>
                <a:gd name="connsiteY44" fmla="*/ 34004 h 299656"/>
                <a:gd name="connsiteX45" fmla="*/ 412052 w 417766"/>
                <a:gd name="connsiteY45" fmla="*/ 32766 h 299656"/>
                <a:gd name="connsiteX46" fmla="*/ 412052 w 417766"/>
                <a:gd name="connsiteY46" fmla="*/ 32766 h 299656"/>
                <a:gd name="connsiteX47" fmla="*/ 411385 w 417766"/>
                <a:gd name="connsiteY47" fmla="*/ 31528 h 299656"/>
                <a:gd name="connsiteX48" fmla="*/ 411385 w 417766"/>
                <a:gd name="connsiteY48" fmla="*/ 31528 h 299656"/>
                <a:gd name="connsiteX49" fmla="*/ 410718 w 417766"/>
                <a:gd name="connsiteY49" fmla="*/ 30289 h 299656"/>
                <a:gd name="connsiteX50" fmla="*/ 410718 w 417766"/>
                <a:gd name="connsiteY50" fmla="*/ 30289 h 299656"/>
                <a:gd name="connsiteX51" fmla="*/ 410051 w 417766"/>
                <a:gd name="connsiteY51" fmla="*/ 29051 h 299656"/>
                <a:gd name="connsiteX52" fmla="*/ 410051 w 417766"/>
                <a:gd name="connsiteY52" fmla="*/ 29051 h 299656"/>
                <a:gd name="connsiteX53" fmla="*/ 409385 w 417766"/>
                <a:gd name="connsiteY53" fmla="*/ 27813 h 299656"/>
                <a:gd name="connsiteX54" fmla="*/ 409385 w 417766"/>
                <a:gd name="connsiteY54" fmla="*/ 27813 h 299656"/>
                <a:gd name="connsiteX55" fmla="*/ 408622 w 417766"/>
                <a:gd name="connsiteY55" fmla="*/ 26670 h 299656"/>
                <a:gd name="connsiteX56" fmla="*/ 408622 w 417766"/>
                <a:gd name="connsiteY56" fmla="*/ 26670 h 299656"/>
                <a:gd name="connsiteX57" fmla="*/ 407861 w 417766"/>
                <a:gd name="connsiteY57" fmla="*/ 25527 h 299656"/>
                <a:gd name="connsiteX58" fmla="*/ 407861 w 417766"/>
                <a:gd name="connsiteY58" fmla="*/ 25527 h 299656"/>
                <a:gd name="connsiteX59" fmla="*/ 407098 w 417766"/>
                <a:gd name="connsiteY59" fmla="*/ 24384 h 299656"/>
                <a:gd name="connsiteX60" fmla="*/ 407098 w 417766"/>
                <a:gd name="connsiteY60" fmla="*/ 24384 h 299656"/>
                <a:gd name="connsiteX61" fmla="*/ 406241 w 417766"/>
                <a:gd name="connsiteY61" fmla="*/ 23241 h 299656"/>
                <a:gd name="connsiteX62" fmla="*/ 406241 w 417766"/>
                <a:gd name="connsiteY62" fmla="*/ 23241 h 299656"/>
                <a:gd name="connsiteX63" fmla="*/ 405384 w 417766"/>
                <a:gd name="connsiteY63" fmla="*/ 22193 h 299656"/>
                <a:gd name="connsiteX64" fmla="*/ 405384 w 417766"/>
                <a:gd name="connsiteY64" fmla="*/ 22193 h 299656"/>
                <a:gd name="connsiteX65" fmla="*/ 404527 w 417766"/>
                <a:gd name="connsiteY65" fmla="*/ 21145 h 299656"/>
                <a:gd name="connsiteX66" fmla="*/ 404527 w 417766"/>
                <a:gd name="connsiteY66" fmla="*/ 21145 h 299656"/>
                <a:gd name="connsiteX67" fmla="*/ 403670 w 417766"/>
                <a:gd name="connsiteY67" fmla="*/ 20098 h 299656"/>
                <a:gd name="connsiteX68" fmla="*/ 403670 w 417766"/>
                <a:gd name="connsiteY68" fmla="*/ 20098 h 299656"/>
                <a:gd name="connsiteX69" fmla="*/ 402717 w 417766"/>
                <a:gd name="connsiteY69" fmla="*/ 19050 h 299656"/>
                <a:gd name="connsiteX70" fmla="*/ 402717 w 417766"/>
                <a:gd name="connsiteY70" fmla="*/ 19050 h 299656"/>
                <a:gd name="connsiteX71" fmla="*/ 401764 w 417766"/>
                <a:gd name="connsiteY71" fmla="*/ 18002 h 299656"/>
                <a:gd name="connsiteX72" fmla="*/ 401764 w 417766"/>
                <a:gd name="connsiteY72" fmla="*/ 18002 h 299656"/>
                <a:gd name="connsiteX73" fmla="*/ 400812 w 417766"/>
                <a:gd name="connsiteY73" fmla="*/ 17050 h 299656"/>
                <a:gd name="connsiteX74" fmla="*/ 400812 w 417766"/>
                <a:gd name="connsiteY74" fmla="*/ 17050 h 299656"/>
                <a:gd name="connsiteX75" fmla="*/ 399860 w 417766"/>
                <a:gd name="connsiteY75" fmla="*/ 16097 h 299656"/>
                <a:gd name="connsiteX76" fmla="*/ 399860 w 417766"/>
                <a:gd name="connsiteY76" fmla="*/ 16097 h 299656"/>
                <a:gd name="connsiteX77" fmla="*/ 398812 w 417766"/>
                <a:gd name="connsiteY77" fmla="*/ 15144 h 299656"/>
                <a:gd name="connsiteX78" fmla="*/ 398812 w 417766"/>
                <a:gd name="connsiteY78" fmla="*/ 15144 h 299656"/>
                <a:gd name="connsiteX79" fmla="*/ 397764 w 417766"/>
                <a:gd name="connsiteY79" fmla="*/ 14192 h 299656"/>
                <a:gd name="connsiteX80" fmla="*/ 397764 w 417766"/>
                <a:gd name="connsiteY80" fmla="*/ 14192 h 299656"/>
                <a:gd name="connsiteX81" fmla="*/ 396716 w 417766"/>
                <a:gd name="connsiteY81" fmla="*/ 13335 h 299656"/>
                <a:gd name="connsiteX82" fmla="*/ 396716 w 417766"/>
                <a:gd name="connsiteY82" fmla="*/ 13335 h 299656"/>
                <a:gd name="connsiteX83" fmla="*/ 395669 w 417766"/>
                <a:gd name="connsiteY83" fmla="*/ 12478 h 299656"/>
                <a:gd name="connsiteX84" fmla="*/ 395669 w 417766"/>
                <a:gd name="connsiteY84" fmla="*/ 12478 h 299656"/>
                <a:gd name="connsiteX85" fmla="*/ 394621 w 417766"/>
                <a:gd name="connsiteY85" fmla="*/ 11620 h 299656"/>
                <a:gd name="connsiteX86" fmla="*/ 394621 w 417766"/>
                <a:gd name="connsiteY86" fmla="*/ 11620 h 299656"/>
                <a:gd name="connsiteX87" fmla="*/ 393478 w 417766"/>
                <a:gd name="connsiteY87" fmla="*/ 10763 h 299656"/>
                <a:gd name="connsiteX88" fmla="*/ 393478 w 417766"/>
                <a:gd name="connsiteY88" fmla="*/ 10763 h 299656"/>
                <a:gd name="connsiteX89" fmla="*/ 392335 w 417766"/>
                <a:gd name="connsiteY89" fmla="*/ 10001 h 299656"/>
                <a:gd name="connsiteX90" fmla="*/ 392335 w 417766"/>
                <a:gd name="connsiteY90" fmla="*/ 10001 h 299656"/>
                <a:gd name="connsiteX91" fmla="*/ 391192 w 417766"/>
                <a:gd name="connsiteY91" fmla="*/ 9239 h 299656"/>
                <a:gd name="connsiteX92" fmla="*/ 391192 w 417766"/>
                <a:gd name="connsiteY92" fmla="*/ 9239 h 299656"/>
                <a:gd name="connsiteX93" fmla="*/ 390049 w 417766"/>
                <a:gd name="connsiteY93" fmla="*/ 8477 h 299656"/>
                <a:gd name="connsiteX94" fmla="*/ 390049 w 417766"/>
                <a:gd name="connsiteY94" fmla="*/ 8477 h 299656"/>
                <a:gd name="connsiteX95" fmla="*/ 388811 w 417766"/>
                <a:gd name="connsiteY95" fmla="*/ 7811 h 299656"/>
                <a:gd name="connsiteX96" fmla="*/ 388811 w 417766"/>
                <a:gd name="connsiteY96" fmla="*/ 7811 h 299656"/>
                <a:gd name="connsiteX97" fmla="*/ 387572 w 417766"/>
                <a:gd name="connsiteY97" fmla="*/ 7144 h 299656"/>
                <a:gd name="connsiteX98" fmla="*/ 387572 w 417766"/>
                <a:gd name="connsiteY98" fmla="*/ 7144 h 299656"/>
                <a:gd name="connsiteX99" fmla="*/ 386334 w 417766"/>
                <a:gd name="connsiteY99" fmla="*/ 6477 h 299656"/>
                <a:gd name="connsiteX100" fmla="*/ 386334 w 417766"/>
                <a:gd name="connsiteY100" fmla="*/ 6477 h 299656"/>
                <a:gd name="connsiteX101" fmla="*/ 385096 w 417766"/>
                <a:gd name="connsiteY101" fmla="*/ 5810 h 299656"/>
                <a:gd name="connsiteX102" fmla="*/ 385096 w 417766"/>
                <a:gd name="connsiteY102" fmla="*/ 5810 h 299656"/>
                <a:gd name="connsiteX103" fmla="*/ 383858 w 417766"/>
                <a:gd name="connsiteY103" fmla="*/ 5239 h 299656"/>
                <a:gd name="connsiteX104" fmla="*/ 383858 w 417766"/>
                <a:gd name="connsiteY104" fmla="*/ 5239 h 299656"/>
                <a:gd name="connsiteX105" fmla="*/ 382619 w 417766"/>
                <a:gd name="connsiteY105" fmla="*/ 4667 h 299656"/>
                <a:gd name="connsiteX106" fmla="*/ 382619 w 417766"/>
                <a:gd name="connsiteY106" fmla="*/ 4667 h 299656"/>
                <a:gd name="connsiteX107" fmla="*/ 381286 w 417766"/>
                <a:gd name="connsiteY107" fmla="*/ 4096 h 299656"/>
                <a:gd name="connsiteX108" fmla="*/ 381286 w 417766"/>
                <a:gd name="connsiteY108" fmla="*/ 4096 h 299656"/>
                <a:gd name="connsiteX109" fmla="*/ 379952 w 417766"/>
                <a:gd name="connsiteY109" fmla="*/ 3620 h 299656"/>
                <a:gd name="connsiteX110" fmla="*/ 379952 w 417766"/>
                <a:gd name="connsiteY110" fmla="*/ 3620 h 299656"/>
                <a:gd name="connsiteX111" fmla="*/ 378619 w 417766"/>
                <a:gd name="connsiteY111" fmla="*/ 3143 h 299656"/>
                <a:gd name="connsiteX112" fmla="*/ 378619 w 417766"/>
                <a:gd name="connsiteY112" fmla="*/ 3143 h 299656"/>
                <a:gd name="connsiteX113" fmla="*/ 377285 w 417766"/>
                <a:gd name="connsiteY113" fmla="*/ 2667 h 299656"/>
                <a:gd name="connsiteX114" fmla="*/ 377285 w 417766"/>
                <a:gd name="connsiteY114" fmla="*/ 2667 h 299656"/>
                <a:gd name="connsiteX115" fmla="*/ 375952 w 417766"/>
                <a:gd name="connsiteY115" fmla="*/ 2286 h 299656"/>
                <a:gd name="connsiteX116" fmla="*/ 375952 w 417766"/>
                <a:gd name="connsiteY116" fmla="*/ 2286 h 299656"/>
                <a:gd name="connsiteX117" fmla="*/ 374618 w 417766"/>
                <a:gd name="connsiteY117" fmla="*/ 1905 h 299656"/>
                <a:gd name="connsiteX118" fmla="*/ 374618 w 417766"/>
                <a:gd name="connsiteY118" fmla="*/ 1905 h 299656"/>
                <a:gd name="connsiteX119" fmla="*/ 373285 w 417766"/>
                <a:gd name="connsiteY119" fmla="*/ 1524 h 299656"/>
                <a:gd name="connsiteX120" fmla="*/ 373285 w 417766"/>
                <a:gd name="connsiteY120" fmla="*/ 1524 h 299656"/>
                <a:gd name="connsiteX121" fmla="*/ 371856 w 417766"/>
                <a:gd name="connsiteY121" fmla="*/ 1238 h 299656"/>
                <a:gd name="connsiteX122" fmla="*/ 371856 w 417766"/>
                <a:gd name="connsiteY122" fmla="*/ 1238 h 299656"/>
                <a:gd name="connsiteX123" fmla="*/ 370427 w 417766"/>
                <a:gd name="connsiteY123" fmla="*/ 952 h 299656"/>
                <a:gd name="connsiteX124" fmla="*/ 370427 w 417766"/>
                <a:gd name="connsiteY124" fmla="*/ 952 h 299656"/>
                <a:gd name="connsiteX125" fmla="*/ 368998 w 417766"/>
                <a:gd name="connsiteY125" fmla="*/ 667 h 299656"/>
                <a:gd name="connsiteX126" fmla="*/ 368998 w 417766"/>
                <a:gd name="connsiteY126" fmla="*/ 667 h 299656"/>
                <a:gd name="connsiteX127" fmla="*/ 367570 w 417766"/>
                <a:gd name="connsiteY127" fmla="*/ 476 h 299656"/>
                <a:gd name="connsiteX128" fmla="*/ 367570 w 417766"/>
                <a:gd name="connsiteY128" fmla="*/ 476 h 299656"/>
                <a:gd name="connsiteX129" fmla="*/ 366141 w 417766"/>
                <a:gd name="connsiteY129" fmla="*/ 285 h 299656"/>
                <a:gd name="connsiteX130" fmla="*/ 366141 w 417766"/>
                <a:gd name="connsiteY130" fmla="*/ 285 h 299656"/>
                <a:gd name="connsiteX131" fmla="*/ 364712 w 417766"/>
                <a:gd name="connsiteY131" fmla="*/ 190 h 299656"/>
                <a:gd name="connsiteX132" fmla="*/ 364712 w 417766"/>
                <a:gd name="connsiteY132" fmla="*/ 190 h 299656"/>
                <a:gd name="connsiteX133" fmla="*/ 363284 w 417766"/>
                <a:gd name="connsiteY133" fmla="*/ 95 h 299656"/>
                <a:gd name="connsiteX134" fmla="*/ 363284 w 417766"/>
                <a:gd name="connsiteY134" fmla="*/ 95 h 299656"/>
                <a:gd name="connsiteX135" fmla="*/ 362807 w 417766"/>
                <a:gd name="connsiteY135" fmla="*/ 95 h 299656"/>
                <a:gd name="connsiteX136" fmla="*/ 360902 w 417766"/>
                <a:gd name="connsiteY136" fmla="*/ 0 h 299656"/>
                <a:gd name="connsiteX137" fmla="*/ 360426 w 417766"/>
                <a:gd name="connsiteY137" fmla="*/ 0 h 299656"/>
                <a:gd name="connsiteX138" fmla="*/ 360426 w 417766"/>
                <a:gd name="connsiteY138" fmla="*/ 0 h 299656"/>
                <a:gd name="connsiteX139" fmla="*/ 340423 w 417766"/>
                <a:gd name="connsiteY139" fmla="*/ 0 h 299656"/>
                <a:gd name="connsiteX140" fmla="*/ 57912 w 417766"/>
                <a:gd name="connsiteY140" fmla="*/ 0 h 299656"/>
                <a:gd name="connsiteX141" fmla="*/ 0 w 417766"/>
                <a:gd name="connsiteY141" fmla="*/ 57626 h 299656"/>
                <a:gd name="connsiteX142" fmla="*/ 0 w 417766"/>
                <a:gd name="connsiteY142" fmla="*/ 57626 h 299656"/>
                <a:gd name="connsiteX143" fmla="*/ 417767 w 417766"/>
                <a:gd name="connsiteY143" fmla="*/ 57626 h 299656"/>
                <a:gd name="connsiteX144" fmla="*/ 417767 w 417766"/>
                <a:gd name="connsiteY144" fmla="*/ 57626 h 299656"/>
                <a:gd name="connsiteX145" fmla="*/ 417767 w 417766"/>
                <a:gd name="connsiteY145" fmla="*/ 57626 h 29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417766" h="299656">
                  <a:moveTo>
                    <a:pt x="0" y="57626"/>
                  </a:moveTo>
                  <a:lnTo>
                    <a:pt x="0" y="77628"/>
                  </a:lnTo>
                  <a:cubicBezTo>
                    <a:pt x="0" y="109347"/>
                    <a:pt x="25908" y="135255"/>
                    <a:pt x="57626" y="135255"/>
                  </a:cubicBezTo>
                  <a:lnTo>
                    <a:pt x="201549" y="135255"/>
                  </a:lnTo>
                  <a:cubicBezTo>
                    <a:pt x="246126" y="135255"/>
                    <a:pt x="282512" y="171640"/>
                    <a:pt x="282512" y="216218"/>
                  </a:cubicBezTo>
                  <a:lnTo>
                    <a:pt x="282512" y="242030"/>
                  </a:lnTo>
                  <a:cubicBezTo>
                    <a:pt x="282512" y="273748"/>
                    <a:pt x="308420" y="299656"/>
                    <a:pt x="340138" y="299656"/>
                  </a:cubicBezTo>
                  <a:lnTo>
                    <a:pt x="360140" y="299656"/>
                  </a:lnTo>
                  <a:cubicBezTo>
                    <a:pt x="391859" y="299656"/>
                    <a:pt x="417767" y="273748"/>
                    <a:pt x="417767" y="242030"/>
                  </a:cubicBezTo>
                  <a:lnTo>
                    <a:pt x="417767" y="77628"/>
                  </a:lnTo>
                  <a:lnTo>
                    <a:pt x="417767" y="57626"/>
                  </a:lnTo>
                  <a:lnTo>
                    <a:pt x="417767" y="56102"/>
                  </a:lnTo>
                  <a:lnTo>
                    <a:pt x="417767" y="56102"/>
                  </a:lnTo>
                  <a:lnTo>
                    <a:pt x="417671" y="54673"/>
                  </a:lnTo>
                  <a:lnTo>
                    <a:pt x="417671" y="54673"/>
                  </a:lnTo>
                  <a:lnTo>
                    <a:pt x="417576" y="53244"/>
                  </a:lnTo>
                  <a:lnTo>
                    <a:pt x="417576" y="53244"/>
                  </a:lnTo>
                  <a:lnTo>
                    <a:pt x="417481" y="51816"/>
                  </a:lnTo>
                  <a:lnTo>
                    <a:pt x="417481" y="51816"/>
                  </a:lnTo>
                  <a:lnTo>
                    <a:pt x="417290" y="50387"/>
                  </a:lnTo>
                  <a:lnTo>
                    <a:pt x="417290" y="50387"/>
                  </a:lnTo>
                  <a:lnTo>
                    <a:pt x="417100" y="48958"/>
                  </a:lnTo>
                  <a:lnTo>
                    <a:pt x="417100" y="48958"/>
                  </a:lnTo>
                  <a:lnTo>
                    <a:pt x="416909" y="47530"/>
                  </a:lnTo>
                  <a:lnTo>
                    <a:pt x="416909" y="47530"/>
                  </a:lnTo>
                  <a:cubicBezTo>
                    <a:pt x="416814" y="47054"/>
                    <a:pt x="416719" y="46577"/>
                    <a:pt x="416623" y="46101"/>
                  </a:cubicBezTo>
                  <a:lnTo>
                    <a:pt x="416623" y="46101"/>
                  </a:lnTo>
                  <a:lnTo>
                    <a:pt x="416338" y="44672"/>
                  </a:lnTo>
                  <a:lnTo>
                    <a:pt x="416338" y="44672"/>
                  </a:lnTo>
                  <a:lnTo>
                    <a:pt x="415957" y="43243"/>
                  </a:lnTo>
                  <a:lnTo>
                    <a:pt x="415957" y="43243"/>
                  </a:lnTo>
                  <a:lnTo>
                    <a:pt x="415576" y="41910"/>
                  </a:lnTo>
                  <a:lnTo>
                    <a:pt x="415576" y="41910"/>
                  </a:lnTo>
                  <a:lnTo>
                    <a:pt x="415195" y="40577"/>
                  </a:lnTo>
                  <a:lnTo>
                    <a:pt x="415195" y="40577"/>
                  </a:lnTo>
                  <a:lnTo>
                    <a:pt x="414719" y="39243"/>
                  </a:lnTo>
                  <a:lnTo>
                    <a:pt x="414719" y="39243"/>
                  </a:lnTo>
                  <a:lnTo>
                    <a:pt x="414242" y="37909"/>
                  </a:lnTo>
                  <a:lnTo>
                    <a:pt x="414242" y="37909"/>
                  </a:lnTo>
                  <a:lnTo>
                    <a:pt x="413766" y="36576"/>
                  </a:lnTo>
                  <a:lnTo>
                    <a:pt x="413766" y="36576"/>
                  </a:lnTo>
                  <a:lnTo>
                    <a:pt x="413195" y="35243"/>
                  </a:lnTo>
                  <a:lnTo>
                    <a:pt x="413195" y="35243"/>
                  </a:lnTo>
                  <a:lnTo>
                    <a:pt x="412623" y="34004"/>
                  </a:lnTo>
                  <a:lnTo>
                    <a:pt x="412623" y="34004"/>
                  </a:lnTo>
                  <a:lnTo>
                    <a:pt x="412052" y="32766"/>
                  </a:lnTo>
                  <a:lnTo>
                    <a:pt x="412052" y="32766"/>
                  </a:lnTo>
                  <a:lnTo>
                    <a:pt x="411385" y="31528"/>
                  </a:lnTo>
                  <a:lnTo>
                    <a:pt x="411385" y="31528"/>
                  </a:lnTo>
                  <a:cubicBezTo>
                    <a:pt x="411194" y="31146"/>
                    <a:pt x="411004" y="30670"/>
                    <a:pt x="410718" y="30289"/>
                  </a:cubicBezTo>
                  <a:lnTo>
                    <a:pt x="410718" y="30289"/>
                  </a:lnTo>
                  <a:lnTo>
                    <a:pt x="410051" y="29051"/>
                  </a:lnTo>
                  <a:lnTo>
                    <a:pt x="410051" y="29051"/>
                  </a:lnTo>
                  <a:cubicBezTo>
                    <a:pt x="409861" y="28670"/>
                    <a:pt x="409575" y="28289"/>
                    <a:pt x="409385" y="27813"/>
                  </a:cubicBezTo>
                  <a:lnTo>
                    <a:pt x="409385" y="27813"/>
                  </a:lnTo>
                  <a:lnTo>
                    <a:pt x="408622" y="26670"/>
                  </a:lnTo>
                  <a:lnTo>
                    <a:pt x="408622" y="26670"/>
                  </a:lnTo>
                  <a:lnTo>
                    <a:pt x="407861" y="25527"/>
                  </a:lnTo>
                  <a:lnTo>
                    <a:pt x="407861" y="25527"/>
                  </a:lnTo>
                  <a:lnTo>
                    <a:pt x="407098" y="24384"/>
                  </a:lnTo>
                  <a:lnTo>
                    <a:pt x="407098" y="24384"/>
                  </a:lnTo>
                  <a:lnTo>
                    <a:pt x="406241" y="23241"/>
                  </a:lnTo>
                  <a:lnTo>
                    <a:pt x="406241" y="23241"/>
                  </a:lnTo>
                  <a:lnTo>
                    <a:pt x="405384" y="22193"/>
                  </a:lnTo>
                  <a:lnTo>
                    <a:pt x="405384" y="22193"/>
                  </a:lnTo>
                  <a:cubicBezTo>
                    <a:pt x="405098" y="21812"/>
                    <a:pt x="404813" y="21431"/>
                    <a:pt x="404527" y="21145"/>
                  </a:cubicBezTo>
                  <a:lnTo>
                    <a:pt x="404527" y="21145"/>
                  </a:lnTo>
                  <a:lnTo>
                    <a:pt x="403670" y="20098"/>
                  </a:lnTo>
                  <a:lnTo>
                    <a:pt x="403670" y="20098"/>
                  </a:lnTo>
                  <a:lnTo>
                    <a:pt x="402717" y="19050"/>
                  </a:lnTo>
                  <a:lnTo>
                    <a:pt x="402717" y="19050"/>
                  </a:lnTo>
                  <a:lnTo>
                    <a:pt x="401764" y="18002"/>
                  </a:lnTo>
                  <a:lnTo>
                    <a:pt x="401764" y="18002"/>
                  </a:lnTo>
                  <a:lnTo>
                    <a:pt x="400812" y="17050"/>
                  </a:lnTo>
                  <a:lnTo>
                    <a:pt x="400812" y="17050"/>
                  </a:lnTo>
                  <a:lnTo>
                    <a:pt x="399860" y="16097"/>
                  </a:lnTo>
                  <a:lnTo>
                    <a:pt x="399860" y="16097"/>
                  </a:lnTo>
                  <a:lnTo>
                    <a:pt x="398812" y="15144"/>
                  </a:lnTo>
                  <a:lnTo>
                    <a:pt x="398812" y="15144"/>
                  </a:lnTo>
                  <a:lnTo>
                    <a:pt x="397764" y="14192"/>
                  </a:lnTo>
                  <a:lnTo>
                    <a:pt x="397764" y="14192"/>
                  </a:lnTo>
                  <a:lnTo>
                    <a:pt x="396716" y="13335"/>
                  </a:lnTo>
                  <a:lnTo>
                    <a:pt x="396716" y="13335"/>
                  </a:lnTo>
                  <a:cubicBezTo>
                    <a:pt x="396335" y="13049"/>
                    <a:pt x="395954" y="12763"/>
                    <a:pt x="395669" y="12478"/>
                  </a:cubicBezTo>
                  <a:lnTo>
                    <a:pt x="395669" y="12478"/>
                  </a:lnTo>
                  <a:cubicBezTo>
                    <a:pt x="395288" y="12192"/>
                    <a:pt x="394906" y="11906"/>
                    <a:pt x="394621" y="11620"/>
                  </a:cubicBezTo>
                  <a:lnTo>
                    <a:pt x="394621" y="11620"/>
                  </a:lnTo>
                  <a:lnTo>
                    <a:pt x="393478" y="10763"/>
                  </a:lnTo>
                  <a:lnTo>
                    <a:pt x="393478" y="10763"/>
                  </a:lnTo>
                  <a:lnTo>
                    <a:pt x="392335" y="10001"/>
                  </a:lnTo>
                  <a:lnTo>
                    <a:pt x="392335" y="10001"/>
                  </a:lnTo>
                  <a:lnTo>
                    <a:pt x="391192" y="9239"/>
                  </a:lnTo>
                  <a:lnTo>
                    <a:pt x="391192" y="9239"/>
                  </a:lnTo>
                  <a:lnTo>
                    <a:pt x="390049" y="8477"/>
                  </a:lnTo>
                  <a:lnTo>
                    <a:pt x="390049" y="8477"/>
                  </a:lnTo>
                  <a:lnTo>
                    <a:pt x="388811" y="7811"/>
                  </a:lnTo>
                  <a:lnTo>
                    <a:pt x="388811" y="7811"/>
                  </a:lnTo>
                  <a:lnTo>
                    <a:pt x="387572" y="7144"/>
                  </a:lnTo>
                  <a:lnTo>
                    <a:pt x="387572" y="7144"/>
                  </a:lnTo>
                  <a:lnTo>
                    <a:pt x="386334" y="6477"/>
                  </a:lnTo>
                  <a:lnTo>
                    <a:pt x="386334" y="6477"/>
                  </a:lnTo>
                  <a:lnTo>
                    <a:pt x="385096" y="5810"/>
                  </a:lnTo>
                  <a:lnTo>
                    <a:pt x="385096" y="5810"/>
                  </a:lnTo>
                  <a:lnTo>
                    <a:pt x="383858" y="5239"/>
                  </a:lnTo>
                  <a:lnTo>
                    <a:pt x="383858" y="5239"/>
                  </a:lnTo>
                  <a:cubicBezTo>
                    <a:pt x="383477" y="5048"/>
                    <a:pt x="383000" y="4858"/>
                    <a:pt x="382619" y="4667"/>
                  </a:cubicBezTo>
                  <a:lnTo>
                    <a:pt x="382619" y="4667"/>
                  </a:lnTo>
                  <a:lnTo>
                    <a:pt x="381286" y="4096"/>
                  </a:lnTo>
                  <a:lnTo>
                    <a:pt x="381286" y="4096"/>
                  </a:lnTo>
                  <a:lnTo>
                    <a:pt x="379952" y="3620"/>
                  </a:lnTo>
                  <a:lnTo>
                    <a:pt x="379952" y="3620"/>
                  </a:lnTo>
                  <a:lnTo>
                    <a:pt x="378619" y="3143"/>
                  </a:lnTo>
                  <a:lnTo>
                    <a:pt x="378619" y="3143"/>
                  </a:lnTo>
                  <a:lnTo>
                    <a:pt x="377285" y="2667"/>
                  </a:lnTo>
                  <a:lnTo>
                    <a:pt x="377285" y="2667"/>
                  </a:lnTo>
                  <a:lnTo>
                    <a:pt x="375952" y="2286"/>
                  </a:lnTo>
                  <a:lnTo>
                    <a:pt x="375952" y="2286"/>
                  </a:lnTo>
                  <a:lnTo>
                    <a:pt x="374618" y="1905"/>
                  </a:lnTo>
                  <a:lnTo>
                    <a:pt x="374618" y="1905"/>
                  </a:lnTo>
                  <a:lnTo>
                    <a:pt x="373285" y="1524"/>
                  </a:lnTo>
                  <a:lnTo>
                    <a:pt x="373285" y="1524"/>
                  </a:lnTo>
                  <a:lnTo>
                    <a:pt x="371856" y="1238"/>
                  </a:lnTo>
                  <a:lnTo>
                    <a:pt x="371856" y="1238"/>
                  </a:lnTo>
                  <a:cubicBezTo>
                    <a:pt x="371380" y="1143"/>
                    <a:pt x="370904" y="1048"/>
                    <a:pt x="370427" y="952"/>
                  </a:cubicBezTo>
                  <a:lnTo>
                    <a:pt x="370427" y="952"/>
                  </a:lnTo>
                  <a:lnTo>
                    <a:pt x="368998" y="667"/>
                  </a:lnTo>
                  <a:lnTo>
                    <a:pt x="368998" y="667"/>
                  </a:lnTo>
                  <a:lnTo>
                    <a:pt x="367570" y="476"/>
                  </a:lnTo>
                  <a:lnTo>
                    <a:pt x="367570" y="476"/>
                  </a:lnTo>
                  <a:lnTo>
                    <a:pt x="366141" y="285"/>
                  </a:lnTo>
                  <a:lnTo>
                    <a:pt x="366141" y="285"/>
                  </a:lnTo>
                  <a:lnTo>
                    <a:pt x="364712" y="190"/>
                  </a:lnTo>
                  <a:lnTo>
                    <a:pt x="364712" y="190"/>
                  </a:lnTo>
                  <a:lnTo>
                    <a:pt x="363284" y="95"/>
                  </a:lnTo>
                  <a:lnTo>
                    <a:pt x="363284" y="95"/>
                  </a:lnTo>
                  <a:lnTo>
                    <a:pt x="362807" y="95"/>
                  </a:lnTo>
                  <a:cubicBezTo>
                    <a:pt x="362141" y="95"/>
                    <a:pt x="361569" y="95"/>
                    <a:pt x="360902" y="0"/>
                  </a:cubicBezTo>
                  <a:lnTo>
                    <a:pt x="360426" y="0"/>
                  </a:lnTo>
                  <a:lnTo>
                    <a:pt x="360426" y="0"/>
                  </a:lnTo>
                  <a:lnTo>
                    <a:pt x="340423" y="0"/>
                  </a:lnTo>
                  <a:lnTo>
                    <a:pt x="57912" y="0"/>
                  </a:lnTo>
                  <a:cubicBezTo>
                    <a:pt x="25908" y="0"/>
                    <a:pt x="0" y="25908"/>
                    <a:pt x="0" y="57626"/>
                  </a:cubicBezTo>
                  <a:lnTo>
                    <a:pt x="0" y="57626"/>
                  </a:lnTo>
                  <a:close/>
                  <a:moveTo>
                    <a:pt x="417767" y="57626"/>
                  </a:moveTo>
                  <a:lnTo>
                    <a:pt x="417767" y="57626"/>
                  </a:lnTo>
                  <a:lnTo>
                    <a:pt x="417767" y="57626"/>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5" name="Freeform: Shape 74">
              <a:extLst>
                <a:ext uri="{FF2B5EF4-FFF2-40B4-BE49-F238E27FC236}">
                  <a16:creationId xmlns:a16="http://schemas.microsoft.com/office/drawing/2014/main" id="{81C386AB-91B8-4AAD-8BEE-4DEC5D3BFA02}"/>
                </a:ext>
              </a:extLst>
            </p:cNvPr>
            <p:cNvSpPr/>
            <p:nvPr/>
          </p:nvSpPr>
          <p:spPr>
            <a:xfrm>
              <a:off x="2750550" y="3676824"/>
              <a:ext cx="1739455" cy="1600200"/>
            </a:xfrm>
            <a:custGeom>
              <a:avLst/>
              <a:gdLst>
                <a:gd name="connsiteX0" fmla="*/ 476 w 1739455"/>
                <a:gd name="connsiteY0" fmla="*/ 514921 h 1600200"/>
                <a:gd name="connsiteX1" fmla="*/ 48006 w 1739455"/>
                <a:gd name="connsiteY1" fmla="*/ 442722 h 1600200"/>
                <a:gd name="connsiteX2" fmla="*/ 234791 w 1739455"/>
                <a:gd name="connsiteY2" fmla="*/ 442722 h 1600200"/>
                <a:gd name="connsiteX3" fmla="*/ 319373 w 1739455"/>
                <a:gd name="connsiteY3" fmla="*/ 508063 h 1600200"/>
                <a:gd name="connsiteX4" fmla="*/ 319373 w 1739455"/>
                <a:gd name="connsiteY4" fmla="*/ 527018 h 1600200"/>
                <a:gd name="connsiteX5" fmla="*/ 377000 w 1739455"/>
                <a:gd name="connsiteY5" fmla="*/ 584645 h 1600200"/>
                <a:gd name="connsiteX6" fmla="*/ 405098 w 1739455"/>
                <a:gd name="connsiteY6" fmla="*/ 584645 h 1600200"/>
                <a:gd name="connsiteX7" fmla="*/ 486061 w 1739455"/>
                <a:gd name="connsiteY7" fmla="*/ 665607 h 1600200"/>
                <a:gd name="connsiteX8" fmla="*/ 486061 w 1739455"/>
                <a:gd name="connsiteY8" fmla="*/ 672751 h 1600200"/>
                <a:gd name="connsiteX9" fmla="*/ 486061 w 1739455"/>
                <a:gd name="connsiteY9" fmla="*/ 674275 h 1600200"/>
                <a:gd name="connsiteX10" fmla="*/ 486061 w 1739455"/>
                <a:gd name="connsiteY10" fmla="*/ 674275 h 1600200"/>
                <a:gd name="connsiteX11" fmla="*/ 486156 w 1739455"/>
                <a:gd name="connsiteY11" fmla="*/ 675704 h 1600200"/>
                <a:gd name="connsiteX12" fmla="*/ 486156 w 1739455"/>
                <a:gd name="connsiteY12" fmla="*/ 675704 h 1600200"/>
                <a:gd name="connsiteX13" fmla="*/ 486251 w 1739455"/>
                <a:gd name="connsiteY13" fmla="*/ 677132 h 1600200"/>
                <a:gd name="connsiteX14" fmla="*/ 486251 w 1739455"/>
                <a:gd name="connsiteY14" fmla="*/ 677132 h 1600200"/>
                <a:gd name="connsiteX15" fmla="*/ 486346 w 1739455"/>
                <a:gd name="connsiteY15" fmla="*/ 678561 h 1600200"/>
                <a:gd name="connsiteX16" fmla="*/ 486346 w 1739455"/>
                <a:gd name="connsiteY16" fmla="*/ 678561 h 1600200"/>
                <a:gd name="connsiteX17" fmla="*/ 486537 w 1739455"/>
                <a:gd name="connsiteY17" fmla="*/ 679990 h 1600200"/>
                <a:gd name="connsiteX18" fmla="*/ 486537 w 1739455"/>
                <a:gd name="connsiteY18" fmla="*/ 679990 h 1600200"/>
                <a:gd name="connsiteX19" fmla="*/ 486728 w 1739455"/>
                <a:gd name="connsiteY19" fmla="*/ 681419 h 1600200"/>
                <a:gd name="connsiteX20" fmla="*/ 486728 w 1739455"/>
                <a:gd name="connsiteY20" fmla="*/ 681419 h 1600200"/>
                <a:gd name="connsiteX21" fmla="*/ 486918 w 1739455"/>
                <a:gd name="connsiteY21" fmla="*/ 682847 h 1600200"/>
                <a:gd name="connsiteX22" fmla="*/ 486918 w 1739455"/>
                <a:gd name="connsiteY22" fmla="*/ 682847 h 1600200"/>
                <a:gd name="connsiteX23" fmla="*/ 509206 w 1739455"/>
                <a:gd name="connsiteY23" fmla="*/ 718852 h 1600200"/>
                <a:gd name="connsiteX24" fmla="*/ 509206 w 1739455"/>
                <a:gd name="connsiteY24" fmla="*/ 718852 h 1600200"/>
                <a:gd name="connsiteX25" fmla="*/ 510350 w 1739455"/>
                <a:gd name="connsiteY25" fmla="*/ 719709 h 1600200"/>
                <a:gd name="connsiteX26" fmla="*/ 510350 w 1739455"/>
                <a:gd name="connsiteY26" fmla="*/ 719709 h 1600200"/>
                <a:gd name="connsiteX27" fmla="*/ 511493 w 1739455"/>
                <a:gd name="connsiteY27" fmla="*/ 720471 h 1600200"/>
                <a:gd name="connsiteX28" fmla="*/ 511493 w 1739455"/>
                <a:gd name="connsiteY28" fmla="*/ 720471 h 1600200"/>
                <a:gd name="connsiteX29" fmla="*/ 512636 w 1739455"/>
                <a:gd name="connsiteY29" fmla="*/ 721233 h 1600200"/>
                <a:gd name="connsiteX30" fmla="*/ 512636 w 1739455"/>
                <a:gd name="connsiteY30" fmla="*/ 721233 h 1600200"/>
                <a:gd name="connsiteX31" fmla="*/ 513779 w 1739455"/>
                <a:gd name="connsiteY31" fmla="*/ 721995 h 1600200"/>
                <a:gd name="connsiteX32" fmla="*/ 513779 w 1739455"/>
                <a:gd name="connsiteY32" fmla="*/ 721995 h 1600200"/>
                <a:gd name="connsiteX33" fmla="*/ 514350 w 1739455"/>
                <a:gd name="connsiteY33" fmla="*/ 722281 h 1600200"/>
                <a:gd name="connsiteX34" fmla="*/ 515684 w 1739455"/>
                <a:gd name="connsiteY34" fmla="*/ 723043 h 1600200"/>
                <a:gd name="connsiteX35" fmla="*/ 516255 w 1739455"/>
                <a:gd name="connsiteY35" fmla="*/ 723329 h 1600200"/>
                <a:gd name="connsiteX36" fmla="*/ 516255 w 1739455"/>
                <a:gd name="connsiteY36" fmla="*/ 723329 h 1600200"/>
                <a:gd name="connsiteX37" fmla="*/ 517493 w 1739455"/>
                <a:gd name="connsiteY37" fmla="*/ 723995 h 1600200"/>
                <a:gd name="connsiteX38" fmla="*/ 517493 w 1739455"/>
                <a:gd name="connsiteY38" fmla="*/ 723995 h 1600200"/>
                <a:gd name="connsiteX39" fmla="*/ 518731 w 1739455"/>
                <a:gd name="connsiteY39" fmla="*/ 724662 h 1600200"/>
                <a:gd name="connsiteX40" fmla="*/ 518731 w 1739455"/>
                <a:gd name="connsiteY40" fmla="*/ 724662 h 1600200"/>
                <a:gd name="connsiteX41" fmla="*/ 519970 w 1739455"/>
                <a:gd name="connsiteY41" fmla="*/ 725234 h 1600200"/>
                <a:gd name="connsiteX42" fmla="*/ 519970 w 1739455"/>
                <a:gd name="connsiteY42" fmla="*/ 725234 h 1600200"/>
                <a:gd name="connsiteX43" fmla="*/ 521208 w 1739455"/>
                <a:gd name="connsiteY43" fmla="*/ 725805 h 1600200"/>
                <a:gd name="connsiteX44" fmla="*/ 521208 w 1739455"/>
                <a:gd name="connsiteY44" fmla="*/ 725805 h 1600200"/>
                <a:gd name="connsiteX45" fmla="*/ 522542 w 1739455"/>
                <a:gd name="connsiteY45" fmla="*/ 726377 h 1600200"/>
                <a:gd name="connsiteX46" fmla="*/ 522542 w 1739455"/>
                <a:gd name="connsiteY46" fmla="*/ 726377 h 1600200"/>
                <a:gd name="connsiteX47" fmla="*/ 523875 w 1739455"/>
                <a:gd name="connsiteY47" fmla="*/ 726853 h 1600200"/>
                <a:gd name="connsiteX48" fmla="*/ 523875 w 1739455"/>
                <a:gd name="connsiteY48" fmla="*/ 726853 h 1600200"/>
                <a:gd name="connsiteX49" fmla="*/ 525209 w 1739455"/>
                <a:gd name="connsiteY49" fmla="*/ 727329 h 1600200"/>
                <a:gd name="connsiteX50" fmla="*/ 525209 w 1739455"/>
                <a:gd name="connsiteY50" fmla="*/ 727329 h 1600200"/>
                <a:gd name="connsiteX51" fmla="*/ 525494 w 1739455"/>
                <a:gd name="connsiteY51" fmla="*/ 727424 h 1600200"/>
                <a:gd name="connsiteX52" fmla="*/ 527590 w 1739455"/>
                <a:gd name="connsiteY52" fmla="*/ 728091 h 1600200"/>
                <a:gd name="connsiteX53" fmla="*/ 527876 w 1739455"/>
                <a:gd name="connsiteY53" fmla="*/ 728186 h 1600200"/>
                <a:gd name="connsiteX54" fmla="*/ 527876 w 1739455"/>
                <a:gd name="connsiteY54" fmla="*/ 728186 h 1600200"/>
                <a:gd name="connsiteX55" fmla="*/ 529209 w 1739455"/>
                <a:gd name="connsiteY55" fmla="*/ 728567 h 1600200"/>
                <a:gd name="connsiteX56" fmla="*/ 529209 w 1739455"/>
                <a:gd name="connsiteY56" fmla="*/ 728567 h 1600200"/>
                <a:gd name="connsiteX57" fmla="*/ 530543 w 1739455"/>
                <a:gd name="connsiteY57" fmla="*/ 728948 h 1600200"/>
                <a:gd name="connsiteX58" fmla="*/ 530543 w 1739455"/>
                <a:gd name="connsiteY58" fmla="*/ 728948 h 1600200"/>
                <a:gd name="connsiteX59" fmla="*/ 531971 w 1739455"/>
                <a:gd name="connsiteY59" fmla="*/ 729234 h 1600200"/>
                <a:gd name="connsiteX60" fmla="*/ 531971 w 1739455"/>
                <a:gd name="connsiteY60" fmla="*/ 729234 h 1600200"/>
                <a:gd name="connsiteX61" fmla="*/ 533400 w 1739455"/>
                <a:gd name="connsiteY61" fmla="*/ 729520 h 1600200"/>
                <a:gd name="connsiteX62" fmla="*/ 533400 w 1739455"/>
                <a:gd name="connsiteY62" fmla="*/ 729520 h 1600200"/>
                <a:gd name="connsiteX63" fmla="*/ 533686 w 1739455"/>
                <a:gd name="connsiteY63" fmla="*/ 729520 h 1600200"/>
                <a:gd name="connsiteX64" fmla="*/ 536067 w 1739455"/>
                <a:gd name="connsiteY64" fmla="*/ 729901 h 1600200"/>
                <a:gd name="connsiteX65" fmla="*/ 536353 w 1739455"/>
                <a:gd name="connsiteY65" fmla="*/ 729901 h 1600200"/>
                <a:gd name="connsiteX66" fmla="*/ 536353 w 1739455"/>
                <a:gd name="connsiteY66" fmla="*/ 729901 h 1600200"/>
                <a:gd name="connsiteX67" fmla="*/ 537781 w 1739455"/>
                <a:gd name="connsiteY67" fmla="*/ 730091 h 1600200"/>
                <a:gd name="connsiteX68" fmla="*/ 537781 w 1739455"/>
                <a:gd name="connsiteY68" fmla="*/ 730091 h 1600200"/>
                <a:gd name="connsiteX69" fmla="*/ 539210 w 1739455"/>
                <a:gd name="connsiteY69" fmla="*/ 730187 h 1600200"/>
                <a:gd name="connsiteX70" fmla="*/ 539210 w 1739455"/>
                <a:gd name="connsiteY70" fmla="*/ 730187 h 1600200"/>
                <a:gd name="connsiteX71" fmla="*/ 540639 w 1739455"/>
                <a:gd name="connsiteY71" fmla="*/ 730282 h 1600200"/>
                <a:gd name="connsiteX72" fmla="*/ 540639 w 1739455"/>
                <a:gd name="connsiteY72" fmla="*/ 730282 h 1600200"/>
                <a:gd name="connsiteX73" fmla="*/ 541115 w 1739455"/>
                <a:gd name="connsiteY73" fmla="*/ 730282 h 1600200"/>
                <a:gd name="connsiteX74" fmla="*/ 544259 w 1739455"/>
                <a:gd name="connsiteY74" fmla="*/ 730377 h 1600200"/>
                <a:gd name="connsiteX75" fmla="*/ 563594 w 1739455"/>
                <a:gd name="connsiteY75" fmla="*/ 730377 h 1600200"/>
                <a:gd name="connsiteX76" fmla="*/ 565880 w 1739455"/>
                <a:gd name="connsiteY76" fmla="*/ 730377 h 1600200"/>
                <a:gd name="connsiteX77" fmla="*/ 646843 w 1739455"/>
                <a:gd name="connsiteY77" fmla="*/ 811339 h 1600200"/>
                <a:gd name="connsiteX78" fmla="*/ 646843 w 1739455"/>
                <a:gd name="connsiteY78" fmla="*/ 814864 h 1600200"/>
                <a:gd name="connsiteX79" fmla="*/ 646843 w 1739455"/>
                <a:gd name="connsiteY79" fmla="*/ 816388 h 1600200"/>
                <a:gd name="connsiteX80" fmla="*/ 646843 w 1739455"/>
                <a:gd name="connsiteY80" fmla="*/ 816388 h 1600200"/>
                <a:gd name="connsiteX81" fmla="*/ 646938 w 1739455"/>
                <a:gd name="connsiteY81" fmla="*/ 817817 h 1600200"/>
                <a:gd name="connsiteX82" fmla="*/ 646938 w 1739455"/>
                <a:gd name="connsiteY82" fmla="*/ 817817 h 1600200"/>
                <a:gd name="connsiteX83" fmla="*/ 647033 w 1739455"/>
                <a:gd name="connsiteY83" fmla="*/ 819245 h 1600200"/>
                <a:gd name="connsiteX84" fmla="*/ 647033 w 1739455"/>
                <a:gd name="connsiteY84" fmla="*/ 819245 h 1600200"/>
                <a:gd name="connsiteX85" fmla="*/ 647129 w 1739455"/>
                <a:gd name="connsiteY85" fmla="*/ 820674 h 1600200"/>
                <a:gd name="connsiteX86" fmla="*/ 647129 w 1739455"/>
                <a:gd name="connsiteY86" fmla="*/ 820674 h 1600200"/>
                <a:gd name="connsiteX87" fmla="*/ 647319 w 1739455"/>
                <a:gd name="connsiteY87" fmla="*/ 822103 h 1600200"/>
                <a:gd name="connsiteX88" fmla="*/ 647319 w 1739455"/>
                <a:gd name="connsiteY88" fmla="*/ 822103 h 1600200"/>
                <a:gd name="connsiteX89" fmla="*/ 647510 w 1739455"/>
                <a:gd name="connsiteY89" fmla="*/ 823531 h 1600200"/>
                <a:gd name="connsiteX90" fmla="*/ 647510 w 1739455"/>
                <a:gd name="connsiteY90" fmla="*/ 823531 h 1600200"/>
                <a:gd name="connsiteX91" fmla="*/ 647795 w 1739455"/>
                <a:gd name="connsiteY91" fmla="*/ 824960 h 1600200"/>
                <a:gd name="connsiteX92" fmla="*/ 647795 w 1739455"/>
                <a:gd name="connsiteY92" fmla="*/ 824960 h 1600200"/>
                <a:gd name="connsiteX93" fmla="*/ 648081 w 1739455"/>
                <a:gd name="connsiteY93" fmla="*/ 826389 h 1600200"/>
                <a:gd name="connsiteX94" fmla="*/ 648081 w 1739455"/>
                <a:gd name="connsiteY94" fmla="*/ 826389 h 1600200"/>
                <a:gd name="connsiteX95" fmla="*/ 648367 w 1739455"/>
                <a:gd name="connsiteY95" fmla="*/ 827818 h 1600200"/>
                <a:gd name="connsiteX96" fmla="*/ 648367 w 1739455"/>
                <a:gd name="connsiteY96" fmla="*/ 827818 h 1600200"/>
                <a:gd name="connsiteX97" fmla="*/ 648748 w 1739455"/>
                <a:gd name="connsiteY97" fmla="*/ 829247 h 1600200"/>
                <a:gd name="connsiteX98" fmla="*/ 648748 w 1739455"/>
                <a:gd name="connsiteY98" fmla="*/ 829247 h 1600200"/>
                <a:gd name="connsiteX99" fmla="*/ 700088 w 1739455"/>
                <a:gd name="connsiteY99" fmla="*/ 872300 h 1600200"/>
                <a:gd name="connsiteX100" fmla="*/ 700088 w 1739455"/>
                <a:gd name="connsiteY100" fmla="*/ 872300 h 1600200"/>
                <a:gd name="connsiteX101" fmla="*/ 701516 w 1739455"/>
                <a:gd name="connsiteY101" fmla="*/ 872395 h 1600200"/>
                <a:gd name="connsiteX102" fmla="*/ 701516 w 1739455"/>
                <a:gd name="connsiteY102" fmla="*/ 872395 h 1600200"/>
                <a:gd name="connsiteX103" fmla="*/ 701993 w 1739455"/>
                <a:gd name="connsiteY103" fmla="*/ 872395 h 1600200"/>
                <a:gd name="connsiteX104" fmla="*/ 705136 w 1739455"/>
                <a:gd name="connsiteY104" fmla="*/ 872490 h 1600200"/>
                <a:gd name="connsiteX105" fmla="*/ 712565 w 1739455"/>
                <a:gd name="connsiteY105" fmla="*/ 872490 h 1600200"/>
                <a:gd name="connsiteX106" fmla="*/ 793528 w 1739455"/>
                <a:gd name="connsiteY106" fmla="*/ 953453 h 1600200"/>
                <a:gd name="connsiteX107" fmla="*/ 793528 w 1739455"/>
                <a:gd name="connsiteY107" fmla="*/ 956977 h 1600200"/>
                <a:gd name="connsiteX108" fmla="*/ 793528 w 1739455"/>
                <a:gd name="connsiteY108" fmla="*/ 958501 h 1600200"/>
                <a:gd name="connsiteX109" fmla="*/ 793528 w 1739455"/>
                <a:gd name="connsiteY109" fmla="*/ 958501 h 1600200"/>
                <a:gd name="connsiteX110" fmla="*/ 793623 w 1739455"/>
                <a:gd name="connsiteY110" fmla="*/ 959930 h 1600200"/>
                <a:gd name="connsiteX111" fmla="*/ 793623 w 1739455"/>
                <a:gd name="connsiteY111" fmla="*/ 959930 h 1600200"/>
                <a:gd name="connsiteX112" fmla="*/ 793718 w 1739455"/>
                <a:gd name="connsiteY112" fmla="*/ 961358 h 1600200"/>
                <a:gd name="connsiteX113" fmla="*/ 793718 w 1739455"/>
                <a:gd name="connsiteY113" fmla="*/ 961358 h 1600200"/>
                <a:gd name="connsiteX114" fmla="*/ 793813 w 1739455"/>
                <a:gd name="connsiteY114" fmla="*/ 962787 h 1600200"/>
                <a:gd name="connsiteX115" fmla="*/ 793813 w 1739455"/>
                <a:gd name="connsiteY115" fmla="*/ 962787 h 1600200"/>
                <a:gd name="connsiteX116" fmla="*/ 794004 w 1739455"/>
                <a:gd name="connsiteY116" fmla="*/ 964216 h 1600200"/>
                <a:gd name="connsiteX117" fmla="*/ 794004 w 1739455"/>
                <a:gd name="connsiteY117" fmla="*/ 964216 h 1600200"/>
                <a:gd name="connsiteX118" fmla="*/ 794195 w 1739455"/>
                <a:gd name="connsiteY118" fmla="*/ 965645 h 1600200"/>
                <a:gd name="connsiteX119" fmla="*/ 794195 w 1739455"/>
                <a:gd name="connsiteY119" fmla="*/ 965645 h 1600200"/>
                <a:gd name="connsiteX120" fmla="*/ 823151 w 1739455"/>
                <a:gd name="connsiteY120" fmla="*/ 1007269 h 1600200"/>
                <a:gd name="connsiteX121" fmla="*/ 823722 w 1739455"/>
                <a:gd name="connsiteY121" fmla="*/ 1007555 h 1600200"/>
                <a:gd name="connsiteX122" fmla="*/ 823722 w 1739455"/>
                <a:gd name="connsiteY122" fmla="*/ 1007555 h 1600200"/>
                <a:gd name="connsiteX123" fmla="*/ 824960 w 1739455"/>
                <a:gd name="connsiteY123" fmla="*/ 1008221 h 1600200"/>
                <a:gd name="connsiteX124" fmla="*/ 824960 w 1739455"/>
                <a:gd name="connsiteY124" fmla="*/ 1008221 h 1600200"/>
                <a:gd name="connsiteX125" fmla="*/ 826198 w 1739455"/>
                <a:gd name="connsiteY125" fmla="*/ 1008888 h 1600200"/>
                <a:gd name="connsiteX126" fmla="*/ 826198 w 1739455"/>
                <a:gd name="connsiteY126" fmla="*/ 1008888 h 1600200"/>
                <a:gd name="connsiteX127" fmla="*/ 827437 w 1739455"/>
                <a:gd name="connsiteY127" fmla="*/ 1009460 h 1600200"/>
                <a:gd name="connsiteX128" fmla="*/ 827437 w 1739455"/>
                <a:gd name="connsiteY128" fmla="*/ 1009460 h 1600200"/>
                <a:gd name="connsiteX129" fmla="*/ 828675 w 1739455"/>
                <a:gd name="connsiteY129" fmla="*/ 1010031 h 1600200"/>
                <a:gd name="connsiteX130" fmla="*/ 828675 w 1739455"/>
                <a:gd name="connsiteY130" fmla="*/ 1010031 h 1600200"/>
                <a:gd name="connsiteX131" fmla="*/ 830009 w 1739455"/>
                <a:gd name="connsiteY131" fmla="*/ 1010603 h 1600200"/>
                <a:gd name="connsiteX132" fmla="*/ 830009 w 1739455"/>
                <a:gd name="connsiteY132" fmla="*/ 1010603 h 1600200"/>
                <a:gd name="connsiteX133" fmla="*/ 831342 w 1739455"/>
                <a:gd name="connsiteY133" fmla="*/ 1011079 h 1600200"/>
                <a:gd name="connsiteX134" fmla="*/ 831342 w 1739455"/>
                <a:gd name="connsiteY134" fmla="*/ 1011079 h 1600200"/>
                <a:gd name="connsiteX135" fmla="*/ 832676 w 1739455"/>
                <a:gd name="connsiteY135" fmla="*/ 1011555 h 1600200"/>
                <a:gd name="connsiteX136" fmla="*/ 832676 w 1739455"/>
                <a:gd name="connsiteY136" fmla="*/ 1011555 h 1600200"/>
                <a:gd name="connsiteX137" fmla="*/ 832961 w 1739455"/>
                <a:gd name="connsiteY137" fmla="*/ 1011650 h 1600200"/>
                <a:gd name="connsiteX138" fmla="*/ 835057 w 1739455"/>
                <a:gd name="connsiteY138" fmla="*/ 1012317 h 1600200"/>
                <a:gd name="connsiteX139" fmla="*/ 835343 w 1739455"/>
                <a:gd name="connsiteY139" fmla="*/ 1012412 h 1600200"/>
                <a:gd name="connsiteX140" fmla="*/ 835343 w 1739455"/>
                <a:gd name="connsiteY140" fmla="*/ 1012412 h 1600200"/>
                <a:gd name="connsiteX141" fmla="*/ 836676 w 1739455"/>
                <a:gd name="connsiteY141" fmla="*/ 1012793 h 1600200"/>
                <a:gd name="connsiteX142" fmla="*/ 836676 w 1739455"/>
                <a:gd name="connsiteY142" fmla="*/ 1012793 h 1600200"/>
                <a:gd name="connsiteX143" fmla="*/ 838010 w 1739455"/>
                <a:gd name="connsiteY143" fmla="*/ 1013174 h 1600200"/>
                <a:gd name="connsiteX144" fmla="*/ 838010 w 1739455"/>
                <a:gd name="connsiteY144" fmla="*/ 1013174 h 1600200"/>
                <a:gd name="connsiteX145" fmla="*/ 839438 w 1739455"/>
                <a:gd name="connsiteY145" fmla="*/ 1013460 h 1600200"/>
                <a:gd name="connsiteX146" fmla="*/ 839438 w 1739455"/>
                <a:gd name="connsiteY146" fmla="*/ 1013460 h 1600200"/>
                <a:gd name="connsiteX147" fmla="*/ 840867 w 1739455"/>
                <a:gd name="connsiteY147" fmla="*/ 1013746 h 1600200"/>
                <a:gd name="connsiteX148" fmla="*/ 840867 w 1739455"/>
                <a:gd name="connsiteY148" fmla="*/ 1013746 h 1600200"/>
                <a:gd name="connsiteX149" fmla="*/ 841153 w 1739455"/>
                <a:gd name="connsiteY149" fmla="*/ 1013746 h 1600200"/>
                <a:gd name="connsiteX150" fmla="*/ 843534 w 1739455"/>
                <a:gd name="connsiteY150" fmla="*/ 1014127 h 1600200"/>
                <a:gd name="connsiteX151" fmla="*/ 843820 w 1739455"/>
                <a:gd name="connsiteY151" fmla="*/ 1014127 h 1600200"/>
                <a:gd name="connsiteX152" fmla="*/ 843820 w 1739455"/>
                <a:gd name="connsiteY152" fmla="*/ 1014127 h 1600200"/>
                <a:gd name="connsiteX153" fmla="*/ 845248 w 1739455"/>
                <a:gd name="connsiteY153" fmla="*/ 1014317 h 1600200"/>
                <a:gd name="connsiteX154" fmla="*/ 845248 w 1739455"/>
                <a:gd name="connsiteY154" fmla="*/ 1014317 h 1600200"/>
                <a:gd name="connsiteX155" fmla="*/ 846677 w 1739455"/>
                <a:gd name="connsiteY155" fmla="*/ 1014413 h 1600200"/>
                <a:gd name="connsiteX156" fmla="*/ 846677 w 1739455"/>
                <a:gd name="connsiteY156" fmla="*/ 1014413 h 1600200"/>
                <a:gd name="connsiteX157" fmla="*/ 848106 w 1739455"/>
                <a:gd name="connsiteY157" fmla="*/ 1014508 h 1600200"/>
                <a:gd name="connsiteX158" fmla="*/ 848106 w 1739455"/>
                <a:gd name="connsiteY158" fmla="*/ 1014508 h 1600200"/>
                <a:gd name="connsiteX159" fmla="*/ 848582 w 1739455"/>
                <a:gd name="connsiteY159" fmla="*/ 1014508 h 1600200"/>
                <a:gd name="connsiteX160" fmla="*/ 851726 w 1739455"/>
                <a:gd name="connsiteY160" fmla="*/ 1014603 h 1600200"/>
                <a:gd name="connsiteX161" fmla="*/ 871156 w 1739455"/>
                <a:gd name="connsiteY161" fmla="*/ 1014603 h 1600200"/>
                <a:gd name="connsiteX162" fmla="*/ 878110 w 1739455"/>
                <a:gd name="connsiteY162" fmla="*/ 1014603 h 1600200"/>
                <a:gd name="connsiteX163" fmla="*/ 959072 w 1739455"/>
                <a:gd name="connsiteY163" fmla="*/ 1095566 h 1600200"/>
                <a:gd name="connsiteX164" fmla="*/ 959072 w 1739455"/>
                <a:gd name="connsiteY164" fmla="*/ 1105376 h 1600200"/>
                <a:gd name="connsiteX165" fmla="*/ 959072 w 1739455"/>
                <a:gd name="connsiteY165" fmla="*/ 1106805 h 1600200"/>
                <a:gd name="connsiteX166" fmla="*/ 959072 w 1739455"/>
                <a:gd name="connsiteY166" fmla="*/ 1106805 h 1600200"/>
                <a:gd name="connsiteX167" fmla="*/ 959168 w 1739455"/>
                <a:gd name="connsiteY167" fmla="*/ 1108234 h 1600200"/>
                <a:gd name="connsiteX168" fmla="*/ 959168 w 1739455"/>
                <a:gd name="connsiteY168" fmla="*/ 1108234 h 1600200"/>
                <a:gd name="connsiteX169" fmla="*/ 959263 w 1739455"/>
                <a:gd name="connsiteY169" fmla="*/ 1109663 h 1600200"/>
                <a:gd name="connsiteX170" fmla="*/ 959263 w 1739455"/>
                <a:gd name="connsiteY170" fmla="*/ 1109663 h 1600200"/>
                <a:gd name="connsiteX171" fmla="*/ 959358 w 1739455"/>
                <a:gd name="connsiteY171" fmla="*/ 1111091 h 1600200"/>
                <a:gd name="connsiteX172" fmla="*/ 959358 w 1739455"/>
                <a:gd name="connsiteY172" fmla="*/ 1111091 h 1600200"/>
                <a:gd name="connsiteX173" fmla="*/ 959548 w 1739455"/>
                <a:gd name="connsiteY173" fmla="*/ 1112520 h 1600200"/>
                <a:gd name="connsiteX174" fmla="*/ 959548 w 1739455"/>
                <a:gd name="connsiteY174" fmla="*/ 1112520 h 1600200"/>
                <a:gd name="connsiteX175" fmla="*/ 959739 w 1739455"/>
                <a:gd name="connsiteY175" fmla="*/ 1113949 h 1600200"/>
                <a:gd name="connsiteX176" fmla="*/ 959739 w 1739455"/>
                <a:gd name="connsiteY176" fmla="*/ 1113949 h 1600200"/>
                <a:gd name="connsiteX177" fmla="*/ 959930 w 1739455"/>
                <a:gd name="connsiteY177" fmla="*/ 1115378 h 1600200"/>
                <a:gd name="connsiteX178" fmla="*/ 959930 w 1739455"/>
                <a:gd name="connsiteY178" fmla="*/ 1115378 h 1600200"/>
                <a:gd name="connsiteX179" fmla="*/ 960215 w 1739455"/>
                <a:gd name="connsiteY179" fmla="*/ 1116806 h 1600200"/>
                <a:gd name="connsiteX180" fmla="*/ 960215 w 1739455"/>
                <a:gd name="connsiteY180" fmla="*/ 1116806 h 1600200"/>
                <a:gd name="connsiteX181" fmla="*/ 960501 w 1739455"/>
                <a:gd name="connsiteY181" fmla="*/ 1118235 h 1600200"/>
                <a:gd name="connsiteX182" fmla="*/ 960501 w 1739455"/>
                <a:gd name="connsiteY182" fmla="*/ 1118235 h 1600200"/>
                <a:gd name="connsiteX183" fmla="*/ 960882 w 1739455"/>
                <a:gd name="connsiteY183" fmla="*/ 1119664 h 1600200"/>
                <a:gd name="connsiteX184" fmla="*/ 960882 w 1739455"/>
                <a:gd name="connsiteY184" fmla="*/ 1119664 h 1600200"/>
                <a:gd name="connsiteX185" fmla="*/ 961263 w 1739455"/>
                <a:gd name="connsiteY185" fmla="*/ 1120997 h 1600200"/>
                <a:gd name="connsiteX186" fmla="*/ 961263 w 1739455"/>
                <a:gd name="connsiteY186" fmla="*/ 1120997 h 1600200"/>
                <a:gd name="connsiteX187" fmla="*/ 961644 w 1739455"/>
                <a:gd name="connsiteY187" fmla="*/ 1122331 h 1600200"/>
                <a:gd name="connsiteX188" fmla="*/ 961644 w 1739455"/>
                <a:gd name="connsiteY188" fmla="*/ 1122331 h 1600200"/>
                <a:gd name="connsiteX189" fmla="*/ 962120 w 1739455"/>
                <a:gd name="connsiteY189" fmla="*/ 1123664 h 1600200"/>
                <a:gd name="connsiteX190" fmla="*/ 962120 w 1739455"/>
                <a:gd name="connsiteY190" fmla="*/ 1123664 h 1600200"/>
                <a:gd name="connsiteX191" fmla="*/ 962597 w 1739455"/>
                <a:gd name="connsiteY191" fmla="*/ 1124998 h 1600200"/>
                <a:gd name="connsiteX192" fmla="*/ 962597 w 1739455"/>
                <a:gd name="connsiteY192" fmla="*/ 1124998 h 1600200"/>
                <a:gd name="connsiteX193" fmla="*/ 963073 w 1739455"/>
                <a:gd name="connsiteY193" fmla="*/ 1126331 h 1600200"/>
                <a:gd name="connsiteX194" fmla="*/ 963073 w 1739455"/>
                <a:gd name="connsiteY194" fmla="*/ 1126331 h 1600200"/>
                <a:gd name="connsiteX195" fmla="*/ 963644 w 1739455"/>
                <a:gd name="connsiteY195" fmla="*/ 1127665 h 1600200"/>
                <a:gd name="connsiteX196" fmla="*/ 963644 w 1739455"/>
                <a:gd name="connsiteY196" fmla="*/ 1127665 h 1600200"/>
                <a:gd name="connsiteX197" fmla="*/ 964216 w 1739455"/>
                <a:gd name="connsiteY197" fmla="*/ 1128903 h 1600200"/>
                <a:gd name="connsiteX198" fmla="*/ 964216 w 1739455"/>
                <a:gd name="connsiteY198" fmla="*/ 1128903 h 1600200"/>
                <a:gd name="connsiteX199" fmla="*/ 964787 w 1739455"/>
                <a:gd name="connsiteY199" fmla="*/ 1130141 h 1600200"/>
                <a:gd name="connsiteX200" fmla="*/ 964787 w 1739455"/>
                <a:gd name="connsiteY200" fmla="*/ 1130141 h 1600200"/>
                <a:gd name="connsiteX201" fmla="*/ 965454 w 1739455"/>
                <a:gd name="connsiteY201" fmla="*/ 1131380 h 1600200"/>
                <a:gd name="connsiteX202" fmla="*/ 965454 w 1739455"/>
                <a:gd name="connsiteY202" fmla="*/ 1131380 h 1600200"/>
                <a:gd name="connsiteX203" fmla="*/ 966121 w 1739455"/>
                <a:gd name="connsiteY203" fmla="*/ 1132618 h 1600200"/>
                <a:gd name="connsiteX204" fmla="*/ 966121 w 1739455"/>
                <a:gd name="connsiteY204" fmla="*/ 1132618 h 1600200"/>
                <a:gd name="connsiteX205" fmla="*/ 966788 w 1739455"/>
                <a:gd name="connsiteY205" fmla="*/ 1133856 h 1600200"/>
                <a:gd name="connsiteX206" fmla="*/ 966788 w 1739455"/>
                <a:gd name="connsiteY206" fmla="*/ 1133856 h 1600200"/>
                <a:gd name="connsiteX207" fmla="*/ 967454 w 1739455"/>
                <a:gd name="connsiteY207" fmla="*/ 1135094 h 1600200"/>
                <a:gd name="connsiteX208" fmla="*/ 967454 w 1739455"/>
                <a:gd name="connsiteY208" fmla="*/ 1135094 h 1600200"/>
                <a:gd name="connsiteX209" fmla="*/ 968216 w 1739455"/>
                <a:gd name="connsiteY209" fmla="*/ 1136237 h 1600200"/>
                <a:gd name="connsiteX210" fmla="*/ 968216 w 1739455"/>
                <a:gd name="connsiteY210" fmla="*/ 1136237 h 1600200"/>
                <a:gd name="connsiteX211" fmla="*/ 968978 w 1739455"/>
                <a:gd name="connsiteY211" fmla="*/ 1137380 h 1600200"/>
                <a:gd name="connsiteX212" fmla="*/ 968978 w 1739455"/>
                <a:gd name="connsiteY212" fmla="*/ 1137380 h 1600200"/>
                <a:gd name="connsiteX213" fmla="*/ 969740 w 1739455"/>
                <a:gd name="connsiteY213" fmla="*/ 1138523 h 1600200"/>
                <a:gd name="connsiteX214" fmla="*/ 969740 w 1739455"/>
                <a:gd name="connsiteY214" fmla="*/ 1138523 h 1600200"/>
                <a:gd name="connsiteX215" fmla="*/ 970597 w 1739455"/>
                <a:gd name="connsiteY215" fmla="*/ 1139666 h 1600200"/>
                <a:gd name="connsiteX216" fmla="*/ 970597 w 1739455"/>
                <a:gd name="connsiteY216" fmla="*/ 1139666 h 1600200"/>
                <a:gd name="connsiteX217" fmla="*/ 971455 w 1739455"/>
                <a:gd name="connsiteY217" fmla="*/ 1140809 h 1600200"/>
                <a:gd name="connsiteX218" fmla="*/ 971455 w 1739455"/>
                <a:gd name="connsiteY218" fmla="*/ 1140809 h 1600200"/>
                <a:gd name="connsiteX219" fmla="*/ 972312 w 1739455"/>
                <a:gd name="connsiteY219" fmla="*/ 1141857 h 1600200"/>
                <a:gd name="connsiteX220" fmla="*/ 972312 w 1739455"/>
                <a:gd name="connsiteY220" fmla="*/ 1141857 h 1600200"/>
                <a:gd name="connsiteX221" fmla="*/ 973169 w 1739455"/>
                <a:gd name="connsiteY221" fmla="*/ 1142905 h 1600200"/>
                <a:gd name="connsiteX222" fmla="*/ 973169 w 1739455"/>
                <a:gd name="connsiteY222" fmla="*/ 1142905 h 1600200"/>
                <a:gd name="connsiteX223" fmla="*/ 974122 w 1739455"/>
                <a:gd name="connsiteY223" fmla="*/ 1143953 h 1600200"/>
                <a:gd name="connsiteX224" fmla="*/ 974122 w 1739455"/>
                <a:gd name="connsiteY224" fmla="*/ 1143953 h 1600200"/>
                <a:gd name="connsiteX225" fmla="*/ 975074 w 1739455"/>
                <a:gd name="connsiteY225" fmla="*/ 1145000 h 1600200"/>
                <a:gd name="connsiteX226" fmla="*/ 975074 w 1739455"/>
                <a:gd name="connsiteY226" fmla="*/ 1145000 h 1600200"/>
                <a:gd name="connsiteX227" fmla="*/ 976027 w 1739455"/>
                <a:gd name="connsiteY227" fmla="*/ 1145953 h 1600200"/>
                <a:gd name="connsiteX228" fmla="*/ 976027 w 1739455"/>
                <a:gd name="connsiteY228" fmla="*/ 1145953 h 1600200"/>
                <a:gd name="connsiteX229" fmla="*/ 976979 w 1739455"/>
                <a:gd name="connsiteY229" fmla="*/ 1146905 h 1600200"/>
                <a:gd name="connsiteX230" fmla="*/ 976979 w 1739455"/>
                <a:gd name="connsiteY230" fmla="*/ 1146905 h 1600200"/>
                <a:gd name="connsiteX231" fmla="*/ 978027 w 1739455"/>
                <a:gd name="connsiteY231" fmla="*/ 1147858 h 1600200"/>
                <a:gd name="connsiteX232" fmla="*/ 978027 w 1739455"/>
                <a:gd name="connsiteY232" fmla="*/ 1147858 h 1600200"/>
                <a:gd name="connsiteX233" fmla="*/ 979075 w 1739455"/>
                <a:gd name="connsiteY233" fmla="*/ 1148810 h 1600200"/>
                <a:gd name="connsiteX234" fmla="*/ 979075 w 1739455"/>
                <a:gd name="connsiteY234" fmla="*/ 1148810 h 1600200"/>
                <a:gd name="connsiteX235" fmla="*/ 980122 w 1739455"/>
                <a:gd name="connsiteY235" fmla="*/ 1149668 h 1600200"/>
                <a:gd name="connsiteX236" fmla="*/ 980122 w 1739455"/>
                <a:gd name="connsiteY236" fmla="*/ 1149668 h 1600200"/>
                <a:gd name="connsiteX237" fmla="*/ 981170 w 1739455"/>
                <a:gd name="connsiteY237" fmla="*/ 1150525 h 1600200"/>
                <a:gd name="connsiteX238" fmla="*/ 981170 w 1739455"/>
                <a:gd name="connsiteY238" fmla="*/ 1150525 h 1600200"/>
                <a:gd name="connsiteX239" fmla="*/ 982218 w 1739455"/>
                <a:gd name="connsiteY239" fmla="*/ 1151382 h 1600200"/>
                <a:gd name="connsiteX240" fmla="*/ 982218 w 1739455"/>
                <a:gd name="connsiteY240" fmla="*/ 1151382 h 1600200"/>
                <a:gd name="connsiteX241" fmla="*/ 983361 w 1739455"/>
                <a:gd name="connsiteY241" fmla="*/ 1152239 h 1600200"/>
                <a:gd name="connsiteX242" fmla="*/ 983361 w 1739455"/>
                <a:gd name="connsiteY242" fmla="*/ 1152239 h 1600200"/>
                <a:gd name="connsiteX243" fmla="*/ 984504 w 1739455"/>
                <a:gd name="connsiteY243" fmla="*/ 1153001 h 1600200"/>
                <a:gd name="connsiteX244" fmla="*/ 984504 w 1739455"/>
                <a:gd name="connsiteY244" fmla="*/ 1153001 h 1600200"/>
                <a:gd name="connsiteX245" fmla="*/ 985647 w 1739455"/>
                <a:gd name="connsiteY245" fmla="*/ 1153763 h 1600200"/>
                <a:gd name="connsiteX246" fmla="*/ 985647 w 1739455"/>
                <a:gd name="connsiteY246" fmla="*/ 1153763 h 1600200"/>
                <a:gd name="connsiteX247" fmla="*/ 986790 w 1739455"/>
                <a:gd name="connsiteY247" fmla="*/ 1154525 h 1600200"/>
                <a:gd name="connsiteX248" fmla="*/ 986790 w 1739455"/>
                <a:gd name="connsiteY248" fmla="*/ 1154525 h 1600200"/>
                <a:gd name="connsiteX249" fmla="*/ 988028 w 1739455"/>
                <a:gd name="connsiteY249" fmla="*/ 1155192 h 1600200"/>
                <a:gd name="connsiteX250" fmla="*/ 988028 w 1739455"/>
                <a:gd name="connsiteY250" fmla="*/ 1155192 h 1600200"/>
                <a:gd name="connsiteX251" fmla="*/ 989267 w 1739455"/>
                <a:gd name="connsiteY251" fmla="*/ 1155859 h 1600200"/>
                <a:gd name="connsiteX252" fmla="*/ 989267 w 1739455"/>
                <a:gd name="connsiteY252" fmla="*/ 1155859 h 1600200"/>
                <a:gd name="connsiteX253" fmla="*/ 990505 w 1739455"/>
                <a:gd name="connsiteY253" fmla="*/ 1156526 h 1600200"/>
                <a:gd name="connsiteX254" fmla="*/ 990505 w 1739455"/>
                <a:gd name="connsiteY254" fmla="*/ 1156526 h 1600200"/>
                <a:gd name="connsiteX255" fmla="*/ 991743 w 1739455"/>
                <a:gd name="connsiteY255" fmla="*/ 1157192 h 1600200"/>
                <a:gd name="connsiteX256" fmla="*/ 991743 w 1739455"/>
                <a:gd name="connsiteY256" fmla="*/ 1157192 h 1600200"/>
                <a:gd name="connsiteX257" fmla="*/ 992981 w 1739455"/>
                <a:gd name="connsiteY257" fmla="*/ 1157764 h 1600200"/>
                <a:gd name="connsiteX258" fmla="*/ 992981 w 1739455"/>
                <a:gd name="connsiteY258" fmla="*/ 1157764 h 1600200"/>
                <a:gd name="connsiteX259" fmla="*/ 994220 w 1739455"/>
                <a:gd name="connsiteY259" fmla="*/ 1158335 h 1600200"/>
                <a:gd name="connsiteX260" fmla="*/ 994220 w 1739455"/>
                <a:gd name="connsiteY260" fmla="*/ 1158335 h 1600200"/>
                <a:gd name="connsiteX261" fmla="*/ 995553 w 1739455"/>
                <a:gd name="connsiteY261" fmla="*/ 1158907 h 1600200"/>
                <a:gd name="connsiteX262" fmla="*/ 995553 w 1739455"/>
                <a:gd name="connsiteY262" fmla="*/ 1158907 h 1600200"/>
                <a:gd name="connsiteX263" fmla="*/ 996887 w 1739455"/>
                <a:gd name="connsiteY263" fmla="*/ 1159383 h 1600200"/>
                <a:gd name="connsiteX264" fmla="*/ 996887 w 1739455"/>
                <a:gd name="connsiteY264" fmla="*/ 1159383 h 1600200"/>
                <a:gd name="connsiteX265" fmla="*/ 998220 w 1739455"/>
                <a:gd name="connsiteY265" fmla="*/ 1159859 h 1600200"/>
                <a:gd name="connsiteX266" fmla="*/ 998220 w 1739455"/>
                <a:gd name="connsiteY266" fmla="*/ 1159859 h 1600200"/>
                <a:gd name="connsiteX267" fmla="*/ 999554 w 1739455"/>
                <a:gd name="connsiteY267" fmla="*/ 1160336 h 1600200"/>
                <a:gd name="connsiteX268" fmla="*/ 999554 w 1739455"/>
                <a:gd name="connsiteY268" fmla="*/ 1160336 h 1600200"/>
                <a:gd name="connsiteX269" fmla="*/ 1000887 w 1739455"/>
                <a:gd name="connsiteY269" fmla="*/ 1160717 h 1600200"/>
                <a:gd name="connsiteX270" fmla="*/ 1000887 w 1739455"/>
                <a:gd name="connsiteY270" fmla="*/ 1160717 h 1600200"/>
                <a:gd name="connsiteX271" fmla="*/ 1002221 w 1739455"/>
                <a:gd name="connsiteY271" fmla="*/ 1161098 h 1600200"/>
                <a:gd name="connsiteX272" fmla="*/ 1002221 w 1739455"/>
                <a:gd name="connsiteY272" fmla="*/ 1161098 h 1600200"/>
                <a:gd name="connsiteX273" fmla="*/ 1003554 w 1739455"/>
                <a:gd name="connsiteY273" fmla="*/ 1161479 h 1600200"/>
                <a:gd name="connsiteX274" fmla="*/ 1003554 w 1739455"/>
                <a:gd name="connsiteY274" fmla="*/ 1161479 h 1600200"/>
                <a:gd name="connsiteX275" fmla="*/ 1004983 w 1739455"/>
                <a:gd name="connsiteY275" fmla="*/ 1161764 h 1600200"/>
                <a:gd name="connsiteX276" fmla="*/ 1004983 w 1739455"/>
                <a:gd name="connsiteY276" fmla="*/ 1161764 h 1600200"/>
                <a:gd name="connsiteX277" fmla="*/ 1006412 w 1739455"/>
                <a:gd name="connsiteY277" fmla="*/ 1162050 h 1600200"/>
                <a:gd name="connsiteX278" fmla="*/ 1006412 w 1739455"/>
                <a:gd name="connsiteY278" fmla="*/ 1162050 h 1600200"/>
                <a:gd name="connsiteX279" fmla="*/ 1007840 w 1739455"/>
                <a:gd name="connsiteY279" fmla="*/ 1162336 h 1600200"/>
                <a:gd name="connsiteX280" fmla="*/ 1007840 w 1739455"/>
                <a:gd name="connsiteY280" fmla="*/ 1162336 h 1600200"/>
                <a:gd name="connsiteX281" fmla="*/ 1009269 w 1739455"/>
                <a:gd name="connsiteY281" fmla="*/ 1162526 h 1600200"/>
                <a:gd name="connsiteX282" fmla="*/ 1009269 w 1739455"/>
                <a:gd name="connsiteY282" fmla="*/ 1162526 h 1600200"/>
                <a:gd name="connsiteX283" fmla="*/ 1010698 w 1739455"/>
                <a:gd name="connsiteY283" fmla="*/ 1162717 h 1600200"/>
                <a:gd name="connsiteX284" fmla="*/ 1010698 w 1739455"/>
                <a:gd name="connsiteY284" fmla="*/ 1162717 h 1600200"/>
                <a:gd name="connsiteX285" fmla="*/ 1012127 w 1739455"/>
                <a:gd name="connsiteY285" fmla="*/ 1162812 h 1600200"/>
                <a:gd name="connsiteX286" fmla="*/ 1012127 w 1739455"/>
                <a:gd name="connsiteY286" fmla="*/ 1162812 h 1600200"/>
                <a:gd name="connsiteX287" fmla="*/ 1013555 w 1739455"/>
                <a:gd name="connsiteY287" fmla="*/ 1162907 h 1600200"/>
                <a:gd name="connsiteX288" fmla="*/ 1013555 w 1739455"/>
                <a:gd name="connsiteY288" fmla="*/ 1162907 h 1600200"/>
                <a:gd name="connsiteX289" fmla="*/ 1014031 w 1739455"/>
                <a:gd name="connsiteY289" fmla="*/ 1162907 h 1600200"/>
                <a:gd name="connsiteX290" fmla="*/ 1017175 w 1739455"/>
                <a:gd name="connsiteY290" fmla="*/ 1163003 h 1600200"/>
                <a:gd name="connsiteX291" fmla="*/ 1047560 w 1739455"/>
                <a:gd name="connsiteY291" fmla="*/ 1163003 h 1600200"/>
                <a:gd name="connsiteX292" fmla="*/ 1199483 w 1739455"/>
                <a:gd name="connsiteY292" fmla="*/ 1163003 h 1600200"/>
                <a:gd name="connsiteX293" fmla="*/ 1280446 w 1739455"/>
                <a:gd name="connsiteY293" fmla="*/ 1243965 h 1600200"/>
                <a:gd name="connsiteX294" fmla="*/ 1280446 w 1739455"/>
                <a:gd name="connsiteY294" fmla="*/ 1375886 h 1600200"/>
                <a:gd name="connsiteX295" fmla="*/ 1280446 w 1739455"/>
                <a:gd name="connsiteY295" fmla="*/ 1539431 h 1600200"/>
                <a:gd name="connsiteX296" fmla="*/ 1280446 w 1739455"/>
                <a:gd name="connsiteY296" fmla="*/ 1542574 h 1600200"/>
                <a:gd name="connsiteX297" fmla="*/ 1338072 w 1739455"/>
                <a:gd name="connsiteY297" fmla="*/ 1600200 h 1600200"/>
                <a:gd name="connsiteX298" fmla="*/ 1358075 w 1739455"/>
                <a:gd name="connsiteY298" fmla="*/ 1600200 h 1600200"/>
                <a:gd name="connsiteX299" fmla="*/ 1415701 w 1739455"/>
                <a:gd name="connsiteY299" fmla="*/ 1542574 h 1600200"/>
                <a:gd name="connsiteX300" fmla="*/ 1415701 w 1739455"/>
                <a:gd name="connsiteY300" fmla="*/ 1534477 h 1600200"/>
                <a:gd name="connsiteX301" fmla="*/ 1496663 w 1739455"/>
                <a:gd name="connsiteY301" fmla="*/ 1453515 h 1600200"/>
                <a:gd name="connsiteX302" fmla="*/ 1527239 w 1739455"/>
                <a:gd name="connsiteY302" fmla="*/ 1453515 h 1600200"/>
                <a:gd name="connsiteX303" fmla="*/ 1584865 w 1739455"/>
                <a:gd name="connsiteY303" fmla="*/ 1395889 h 1600200"/>
                <a:gd name="connsiteX304" fmla="*/ 1584865 w 1739455"/>
                <a:gd name="connsiteY304" fmla="*/ 1375886 h 1600200"/>
                <a:gd name="connsiteX305" fmla="*/ 1546765 w 1739455"/>
                <a:gd name="connsiteY305" fmla="*/ 1321689 h 1600200"/>
                <a:gd name="connsiteX306" fmla="*/ 1477518 w 1739455"/>
                <a:gd name="connsiteY306" fmla="*/ 1318070 h 1600200"/>
                <a:gd name="connsiteX307" fmla="*/ 1429988 w 1739455"/>
                <a:gd name="connsiteY307" fmla="*/ 1231487 h 1600200"/>
                <a:gd name="connsiteX308" fmla="*/ 1498759 w 1739455"/>
                <a:gd name="connsiteY308" fmla="*/ 1164527 h 1600200"/>
                <a:gd name="connsiteX309" fmla="*/ 1681829 w 1739455"/>
                <a:gd name="connsiteY309" fmla="*/ 1164527 h 1600200"/>
                <a:gd name="connsiteX310" fmla="*/ 1739456 w 1739455"/>
                <a:gd name="connsiteY310" fmla="*/ 1106900 h 1600200"/>
                <a:gd name="connsiteX311" fmla="*/ 1739456 w 1739455"/>
                <a:gd name="connsiteY311" fmla="*/ 1086898 h 1600200"/>
                <a:gd name="connsiteX312" fmla="*/ 1681829 w 1739455"/>
                <a:gd name="connsiteY312" fmla="*/ 1029272 h 1600200"/>
                <a:gd name="connsiteX313" fmla="*/ 1498854 w 1739455"/>
                <a:gd name="connsiteY313" fmla="*/ 1029272 h 1600200"/>
                <a:gd name="connsiteX314" fmla="*/ 1417892 w 1739455"/>
                <a:gd name="connsiteY314" fmla="*/ 948309 h 1600200"/>
                <a:gd name="connsiteX315" fmla="*/ 1417892 w 1739455"/>
                <a:gd name="connsiteY315" fmla="*/ 942594 h 1600200"/>
                <a:gd name="connsiteX316" fmla="*/ 1360265 w 1739455"/>
                <a:gd name="connsiteY316" fmla="*/ 884968 h 1600200"/>
                <a:gd name="connsiteX317" fmla="*/ 1186148 w 1739455"/>
                <a:gd name="connsiteY317" fmla="*/ 884968 h 1600200"/>
                <a:gd name="connsiteX318" fmla="*/ 1105186 w 1739455"/>
                <a:gd name="connsiteY318" fmla="*/ 804005 h 1600200"/>
                <a:gd name="connsiteX319" fmla="*/ 1105186 w 1739455"/>
                <a:gd name="connsiteY319" fmla="*/ 646176 h 1600200"/>
                <a:gd name="connsiteX320" fmla="*/ 1097089 w 1739455"/>
                <a:gd name="connsiteY320" fmla="*/ 616839 h 1600200"/>
                <a:gd name="connsiteX321" fmla="*/ 1096423 w 1739455"/>
                <a:gd name="connsiteY321" fmla="*/ 615696 h 1600200"/>
                <a:gd name="connsiteX322" fmla="*/ 1046417 w 1739455"/>
                <a:gd name="connsiteY322" fmla="*/ 586550 h 1600200"/>
                <a:gd name="connsiteX323" fmla="*/ 1024128 w 1739455"/>
                <a:gd name="connsiteY323" fmla="*/ 586550 h 1600200"/>
                <a:gd name="connsiteX324" fmla="*/ 943165 w 1739455"/>
                <a:gd name="connsiteY324" fmla="*/ 505587 h 1600200"/>
                <a:gd name="connsiteX325" fmla="*/ 943165 w 1739455"/>
                <a:gd name="connsiteY325" fmla="*/ 505206 h 1600200"/>
                <a:gd name="connsiteX326" fmla="*/ 885539 w 1739455"/>
                <a:gd name="connsiteY326" fmla="*/ 446818 h 1600200"/>
                <a:gd name="connsiteX327" fmla="*/ 844772 w 1739455"/>
                <a:gd name="connsiteY327" fmla="*/ 445580 h 1600200"/>
                <a:gd name="connsiteX328" fmla="*/ 795242 w 1739455"/>
                <a:gd name="connsiteY328" fmla="*/ 388525 h 1600200"/>
                <a:gd name="connsiteX329" fmla="*/ 795242 w 1739455"/>
                <a:gd name="connsiteY329" fmla="*/ 368522 h 1600200"/>
                <a:gd name="connsiteX330" fmla="*/ 852869 w 1739455"/>
                <a:gd name="connsiteY330" fmla="*/ 310896 h 1600200"/>
                <a:gd name="connsiteX331" fmla="*/ 952119 w 1739455"/>
                <a:gd name="connsiteY331" fmla="*/ 310896 h 1600200"/>
                <a:gd name="connsiteX332" fmla="*/ 951167 w 1739455"/>
                <a:gd name="connsiteY332" fmla="*/ 57626 h 1600200"/>
                <a:gd name="connsiteX333" fmla="*/ 893540 w 1739455"/>
                <a:gd name="connsiteY333" fmla="*/ 0 h 1600200"/>
                <a:gd name="connsiteX334" fmla="*/ 214598 w 1739455"/>
                <a:gd name="connsiteY334" fmla="*/ 0 h 1600200"/>
                <a:gd name="connsiteX335" fmla="*/ 157353 w 1739455"/>
                <a:gd name="connsiteY335" fmla="*/ 51149 h 1600200"/>
                <a:gd name="connsiteX336" fmla="*/ 157353 w 1739455"/>
                <a:gd name="connsiteY336" fmla="*/ 93059 h 1600200"/>
                <a:gd name="connsiteX337" fmla="*/ 99727 w 1739455"/>
                <a:gd name="connsiteY337" fmla="*/ 150686 h 1600200"/>
                <a:gd name="connsiteX338" fmla="*/ 0 w 1739455"/>
                <a:gd name="connsiteY338" fmla="*/ 150686 h 1600200"/>
                <a:gd name="connsiteX339" fmla="*/ 476 w 1739455"/>
                <a:gd name="connsiteY339" fmla="*/ 514921 h 1600200"/>
                <a:gd name="connsiteX340" fmla="*/ 476 w 1739455"/>
                <a:gd name="connsiteY340" fmla="*/ 514921 h 1600200"/>
                <a:gd name="connsiteX341" fmla="*/ 959358 w 1739455"/>
                <a:gd name="connsiteY341" fmla="*/ 1105281 h 1600200"/>
                <a:gd name="connsiteX342" fmla="*/ 959358 w 1739455"/>
                <a:gd name="connsiteY342" fmla="*/ 1105281 h 1600200"/>
                <a:gd name="connsiteX343" fmla="*/ 959358 w 1739455"/>
                <a:gd name="connsiteY343" fmla="*/ 1105281 h 1600200"/>
                <a:gd name="connsiteX344" fmla="*/ 959358 w 1739455"/>
                <a:gd name="connsiteY344" fmla="*/ 1105281 h 1600200"/>
                <a:gd name="connsiteX345" fmla="*/ 486156 w 1739455"/>
                <a:gd name="connsiteY345" fmla="*/ 672655 h 1600200"/>
                <a:gd name="connsiteX346" fmla="*/ 486156 w 1739455"/>
                <a:gd name="connsiteY346" fmla="*/ 672655 h 1600200"/>
                <a:gd name="connsiteX347" fmla="*/ 486156 w 1739455"/>
                <a:gd name="connsiteY347" fmla="*/ 672655 h 1600200"/>
                <a:gd name="connsiteX348" fmla="*/ 486156 w 1739455"/>
                <a:gd name="connsiteY348" fmla="*/ 672655 h 1600200"/>
                <a:gd name="connsiteX349" fmla="*/ 647033 w 1739455"/>
                <a:gd name="connsiteY349" fmla="*/ 814769 h 1600200"/>
                <a:gd name="connsiteX350" fmla="*/ 647033 w 1739455"/>
                <a:gd name="connsiteY350" fmla="*/ 814769 h 1600200"/>
                <a:gd name="connsiteX351" fmla="*/ 647033 w 1739455"/>
                <a:gd name="connsiteY351" fmla="*/ 814769 h 1600200"/>
                <a:gd name="connsiteX352" fmla="*/ 647033 w 1739455"/>
                <a:gd name="connsiteY352" fmla="*/ 814769 h 1600200"/>
                <a:gd name="connsiteX353" fmla="*/ 793813 w 1739455"/>
                <a:gd name="connsiteY353" fmla="*/ 956881 h 1600200"/>
                <a:gd name="connsiteX354" fmla="*/ 793813 w 1739455"/>
                <a:gd name="connsiteY354" fmla="*/ 956881 h 1600200"/>
                <a:gd name="connsiteX355" fmla="*/ 793813 w 1739455"/>
                <a:gd name="connsiteY355" fmla="*/ 956881 h 160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1739455" h="1600200">
                  <a:moveTo>
                    <a:pt x="476" y="514921"/>
                  </a:moveTo>
                  <a:cubicBezTo>
                    <a:pt x="0" y="531686"/>
                    <a:pt x="10001" y="442722"/>
                    <a:pt x="48006" y="442722"/>
                  </a:cubicBezTo>
                  <a:lnTo>
                    <a:pt x="234791" y="442722"/>
                  </a:lnTo>
                  <a:cubicBezTo>
                    <a:pt x="271939" y="443389"/>
                    <a:pt x="319373" y="430435"/>
                    <a:pt x="319373" y="508063"/>
                  </a:cubicBezTo>
                  <a:lnTo>
                    <a:pt x="319373" y="527018"/>
                  </a:lnTo>
                  <a:cubicBezTo>
                    <a:pt x="319373" y="558737"/>
                    <a:pt x="345281" y="584645"/>
                    <a:pt x="377000" y="584645"/>
                  </a:cubicBezTo>
                  <a:lnTo>
                    <a:pt x="405098" y="584645"/>
                  </a:lnTo>
                  <a:cubicBezTo>
                    <a:pt x="449675" y="584645"/>
                    <a:pt x="486061" y="621030"/>
                    <a:pt x="486061" y="665607"/>
                  </a:cubicBezTo>
                  <a:lnTo>
                    <a:pt x="486061" y="672751"/>
                  </a:lnTo>
                  <a:lnTo>
                    <a:pt x="486061" y="674275"/>
                  </a:lnTo>
                  <a:lnTo>
                    <a:pt x="486061" y="674275"/>
                  </a:lnTo>
                  <a:lnTo>
                    <a:pt x="486156" y="675704"/>
                  </a:lnTo>
                  <a:lnTo>
                    <a:pt x="486156" y="675704"/>
                  </a:lnTo>
                  <a:lnTo>
                    <a:pt x="486251" y="677132"/>
                  </a:lnTo>
                  <a:lnTo>
                    <a:pt x="486251" y="677132"/>
                  </a:lnTo>
                  <a:lnTo>
                    <a:pt x="486346" y="678561"/>
                  </a:lnTo>
                  <a:lnTo>
                    <a:pt x="486346" y="678561"/>
                  </a:lnTo>
                  <a:lnTo>
                    <a:pt x="486537" y="679990"/>
                  </a:lnTo>
                  <a:lnTo>
                    <a:pt x="486537" y="679990"/>
                  </a:lnTo>
                  <a:lnTo>
                    <a:pt x="486728" y="681419"/>
                  </a:lnTo>
                  <a:lnTo>
                    <a:pt x="486728" y="681419"/>
                  </a:lnTo>
                  <a:lnTo>
                    <a:pt x="486918" y="682847"/>
                  </a:lnTo>
                  <a:lnTo>
                    <a:pt x="486918" y="682847"/>
                  </a:lnTo>
                  <a:cubicBezTo>
                    <a:pt x="489395" y="697039"/>
                    <a:pt x="497586" y="709994"/>
                    <a:pt x="509206" y="718852"/>
                  </a:cubicBezTo>
                  <a:lnTo>
                    <a:pt x="509206" y="718852"/>
                  </a:lnTo>
                  <a:lnTo>
                    <a:pt x="510350" y="719709"/>
                  </a:lnTo>
                  <a:lnTo>
                    <a:pt x="510350" y="719709"/>
                  </a:lnTo>
                  <a:lnTo>
                    <a:pt x="511493" y="720471"/>
                  </a:lnTo>
                  <a:lnTo>
                    <a:pt x="511493" y="720471"/>
                  </a:lnTo>
                  <a:lnTo>
                    <a:pt x="512636" y="721233"/>
                  </a:lnTo>
                  <a:lnTo>
                    <a:pt x="512636" y="721233"/>
                  </a:lnTo>
                  <a:lnTo>
                    <a:pt x="513779" y="721995"/>
                  </a:lnTo>
                  <a:lnTo>
                    <a:pt x="513779" y="721995"/>
                  </a:lnTo>
                  <a:lnTo>
                    <a:pt x="514350" y="722281"/>
                  </a:lnTo>
                  <a:cubicBezTo>
                    <a:pt x="514826" y="722567"/>
                    <a:pt x="515207" y="722757"/>
                    <a:pt x="515684" y="723043"/>
                  </a:cubicBezTo>
                  <a:lnTo>
                    <a:pt x="516255" y="723329"/>
                  </a:lnTo>
                  <a:lnTo>
                    <a:pt x="516255" y="723329"/>
                  </a:lnTo>
                  <a:lnTo>
                    <a:pt x="517493" y="723995"/>
                  </a:lnTo>
                  <a:lnTo>
                    <a:pt x="517493" y="723995"/>
                  </a:lnTo>
                  <a:lnTo>
                    <a:pt x="518731" y="724662"/>
                  </a:lnTo>
                  <a:lnTo>
                    <a:pt x="518731" y="724662"/>
                  </a:lnTo>
                  <a:lnTo>
                    <a:pt x="519970" y="725234"/>
                  </a:lnTo>
                  <a:lnTo>
                    <a:pt x="519970" y="725234"/>
                  </a:lnTo>
                  <a:cubicBezTo>
                    <a:pt x="520351" y="725424"/>
                    <a:pt x="520827" y="725614"/>
                    <a:pt x="521208" y="725805"/>
                  </a:cubicBezTo>
                  <a:lnTo>
                    <a:pt x="521208" y="725805"/>
                  </a:lnTo>
                  <a:lnTo>
                    <a:pt x="522542" y="726377"/>
                  </a:lnTo>
                  <a:lnTo>
                    <a:pt x="522542" y="726377"/>
                  </a:lnTo>
                  <a:lnTo>
                    <a:pt x="523875" y="726853"/>
                  </a:lnTo>
                  <a:lnTo>
                    <a:pt x="523875" y="726853"/>
                  </a:lnTo>
                  <a:lnTo>
                    <a:pt x="525209" y="727329"/>
                  </a:lnTo>
                  <a:lnTo>
                    <a:pt x="525209" y="727329"/>
                  </a:lnTo>
                  <a:lnTo>
                    <a:pt x="525494" y="727424"/>
                  </a:lnTo>
                  <a:cubicBezTo>
                    <a:pt x="526256" y="727615"/>
                    <a:pt x="526828" y="727805"/>
                    <a:pt x="527590" y="728091"/>
                  </a:cubicBezTo>
                  <a:lnTo>
                    <a:pt x="527876" y="728186"/>
                  </a:lnTo>
                  <a:lnTo>
                    <a:pt x="527876" y="728186"/>
                  </a:lnTo>
                  <a:lnTo>
                    <a:pt x="529209" y="728567"/>
                  </a:lnTo>
                  <a:lnTo>
                    <a:pt x="529209" y="728567"/>
                  </a:lnTo>
                  <a:lnTo>
                    <a:pt x="530543" y="728948"/>
                  </a:lnTo>
                  <a:lnTo>
                    <a:pt x="530543" y="728948"/>
                  </a:lnTo>
                  <a:lnTo>
                    <a:pt x="531971" y="729234"/>
                  </a:lnTo>
                  <a:lnTo>
                    <a:pt x="531971" y="729234"/>
                  </a:lnTo>
                  <a:cubicBezTo>
                    <a:pt x="532447" y="729329"/>
                    <a:pt x="532924" y="729425"/>
                    <a:pt x="533400" y="729520"/>
                  </a:cubicBezTo>
                  <a:lnTo>
                    <a:pt x="533400" y="729520"/>
                  </a:lnTo>
                  <a:lnTo>
                    <a:pt x="533686" y="729520"/>
                  </a:lnTo>
                  <a:cubicBezTo>
                    <a:pt x="534543" y="729615"/>
                    <a:pt x="535210" y="729805"/>
                    <a:pt x="536067" y="729901"/>
                  </a:cubicBezTo>
                  <a:lnTo>
                    <a:pt x="536353" y="729901"/>
                  </a:lnTo>
                  <a:lnTo>
                    <a:pt x="536353" y="729901"/>
                  </a:lnTo>
                  <a:lnTo>
                    <a:pt x="537781" y="730091"/>
                  </a:lnTo>
                  <a:lnTo>
                    <a:pt x="537781" y="730091"/>
                  </a:lnTo>
                  <a:lnTo>
                    <a:pt x="539210" y="730187"/>
                  </a:lnTo>
                  <a:lnTo>
                    <a:pt x="539210" y="730187"/>
                  </a:lnTo>
                  <a:lnTo>
                    <a:pt x="540639" y="730282"/>
                  </a:lnTo>
                  <a:lnTo>
                    <a:pt x="540639" y="730282"/>
                  </a:lnTo>
                  <a:lnTo>
                    <a:pt x="541115" y="730282"/>
                  </a:lnTo>
                  <a:cubicBezTo>
                    <a:pt x="542258" y="730282"/>
                    <a:pt x="543115" y="730377"/>
                    <a:pt x="544259" y="730377"/>
                  </a:cubicBezTo>
                  <a:lnTo>
                    <a:pt x="563594" y="730377"/>
                  </a:lnTo>
                  <a:lnTo>
                    <a:pt x="565880" y="730377"/>
                  </a:lnTo>
                  <a:cubicBezTo>
                    <a:pt x="610457" y="730377"/>
                    <a:pt x="646843" y="766763"/>
                    <a:pt x="646843" y="811339"/>
                  </a:cubicBezTo>
                  <a:lnTo>
                    <a:pt x="646843" y="814864"/>
                  </a:lnTo>
                  <a:lnTo>
                    <a:pt x="646843" y="816388"/>
                  </a:lnTo>
                  <a:lnTo>
                    <a:pt x="646843" y="816388"/>
                  </a:lnTo>
                  <a:lnTo>
                    <a:pt x="646938" y="817817"/>
                  </a:lnTo>
                  <a:lnTo>
                    <a:pt x="646938" y="817817"/>
                  </a:lnTo>
                  <a:lnTo>
                    <a:pt x="647033" y="819245"/>
                  </a:lnTo>
                  <a:lnTo>
                    <a:pt x="647033" y="819245"/>
                  </a:lnTo>
                  <a:lnTo>
                    <a:pt x="647129" y="820674"/>
                  </a:lnTo>
                  <a:lnTo>
                    <a:pt x="647129" y="820674"/>
                  </a:lnTo>
                  <a:lnTo>
                    <a:pt x="647319" y="822103"/>
                  </a:lnTo>
                  <a:lnTo>
                    <a:pt x="647319" y="822103"/>
                  </a:lnTo>
                  <a:lnTo>
                    <a:pt x="647510" y="823531"/>
                  </a:lnTo>
                  <a:lnTo>
                    <a:pt x="647510" y="823531"/>
                  </a:lnTo>
                  <a:lnTo>
                    <a:pt x="647795" y="824960"/>
                  </a:lnTo>
                  <a:lnTo>
                    <a:pt x="647795" y="824960"/>
                  </a:lnTo>
                  <a:cubicBezTo>
                    <a:pt x="647890" y="825437"/>
                    <a:pt x="647986" y="825913"/>
                    <a:pt x="648081" y="826389"/>
                  </a:cubicBezTo>
                  <a:lnTo>
                    <a:pt x="648081" y="826389"/>
                  </a:lnTo>
                  <a:lnTo>
                    <a:pt x="648367" y="827818"/>
                  </a:lnTo>
                  <a:lnTo>
                    <a:pt x="648367" y="827818"/>
                  </a:lnTo>
                  <a:lnTo>
                    <a:pt x="648748" y="829247"/>
                  </a:lnTo>
                  <a:lnTo>
                    <a:pt x="648748" y="829247"/>
                  </a:lnTo>
                  <a:cubicBezTo>
                    <a:pt x="654939" y="852392"/>
                    <a:pt x="675227" y="870204"/>
                    <a:pt x="700088" y="872300"/>
                  </a:cubicBezTo>
                  <a:lnTo>
                    <a:pt x="700088" y="872300"/>
                  </a:lnTo>
                  <a:lnTo>
                    <a:pt x="701516" y="872395"/>
                  </a:lnTo>
                  <a:lnTo>
                    <a:pt x="701516" y="872395"/>
                  </a:lnTo>
                  <a:lnTo>
                    <a:pt x="701993" y="872395"/>
                  </a:lnTo>
                  <a:cubicBezTo>
                    <a:pt x="703136" y="872395"/>
                    <a:pt x="703993" y="872490"/>
                    <a:pt x="705136" y="872490"/>
                  </a:cubicBezTo>
                  <a:lnTo>
                    <a:pt x="712565" y="872490"/>
                  </a:lnTo>
                  <a:cubicBezTo>
                    <a:pt x="757142" y="872490"/>
                    <a:pt x="793528" y="908876"/>
                    <a:pt x="793528" y="953453"/>
                  </a:cubicBezTo>
                  <a:lnTo>
                    <a:pt x="793528" y="956977"/>
                  </a:lnTo>
                  <a:lnTo>
                    <a:pt x="793528" y="958501"/>
                  </a:lnTo>
                  <a:lnTo>
                    <a:pt x="793528" y="958501"/>
                  </a:lnTo>
                  <a:lnTo>
                    <a:pt x="793623" y="959930"/>
                  </a:lnTo>
                  <a:lnTo>
                    <a:pt x="793623" y="959930"/>
                  </a:lnTo>
                  <a:lnTo>
                    <a:pt x="793718" y="961358"/>
                  </a:lnTo>
                  <a:lnTo>
                    <a:pt x="793718" y="961358"/>
                  </a:lnTo>
                  <a:lnTo>
                    <a:pt x="793813" y="962787"/>
                  </a:lnTo>
                  <a:lnTo>
                    <a:pt x="793813" y="962787"/>
                  </a:lnTo>
                  <a:lnTo>
                    <a:pt x="794004" y="964216"/>
                  </a:lnTo>
                  <a:lnTo>
                    <a:pt x="794004" y="964216"/>
                  </a:lnTo>
                  <a:lnTo>
                    <a:pt x="794195" y="965645"/>
                  </a:lnTo>
                  <a:lnTo>
                    <a:pt x="794195" y="965645"/>
                  </a:lnTo>
                  <a:cubicBezTo>
                    <a:pt x="797147" y="983361"/>
                    <a:pt x="807530" y="998315"/>
                    <a:pt x="823151" y="1007269"/>
                  </a:cubicBezTo>
                  <a:lnTo>
                    <a:pt x="823722" y="1007555"/>
                  </a:lnTo>
                  <a:lnTo>
                    <a:pt x="823722" y="1007555"/>
                  </a:lnTo>
                  <a:lnTo>
                    <a:pt x="824960" y="1008221"/>
                  </a:lnTo>
                  <a:lnTo>
                    <a:pt x="824960" y="1008221"/>
                  </a:lnTo>
                  <a:lnTo>
                    <a:pt x="826198" y="1008888"/>
                  </a:lnTo>
                  <a:lnTo>
                    <a:pt x="826198" y="1008888"/>
                  </a:lnTo>
                  <a:lnTo>
                    <a:pt x="827437" y="1009460"/>
                  </a:lnTo>
                  <a:lnTo>
                    <a:pt x="827437" y="1009460"/>
                  </a:lnTo>
                  <a:cubicBezTo>
                    <a:pt x="827818" y="1009650"/>
                    <a:pt x="828294" y="1009841"/>
                    <a:pt x="828675" y="1010031"/>
                  </a:cubicBezTo>
                  <a:lnTo>
                    <a:pt x="828675" y="1010031"/>
                  </a:lnTo>
                  <a:lnTo>
                    <a:pt x="830009" y="1010603"/>
                  </a:lnTo>
                  <a:lnTo>
                    <a:pt x="830009" y="1010603"/>
                  </a:lnTo>
                  <a:lnTo>
                    <a:pt x="831342" y="1011079"/>
                  </a:lnTo>
                  <a:lnTo>
                    <a:pt x="831342" y="1011079"/>
                  </a:lnTo>
                  <a:lnTo>
                    <a:pt x="832676" y="1011555"/>
                  </a:lnTo>
                  <a:lnTo>
                    <a:pt x="832676" y="1011555"/>
                  </a:lnTo>
                  <a:lnTo>
                    <a:pt x="832961" y="1011650"/>
                  </a:lnTo>
                  <a:cubicBezTo>
                    <a:pt x="833723" y="1011841"/>
                    <a:pt x="834295" y="1012031"/>
                    <a:pt x="835057" y="1012317"/>
                  </a:cubicBezTo>
                  <a:lnTo>
                    <a:pt x="835343" y="1012412"/>
                  </a:lnTo>
                  <a:lnTo>
                    <a:pt x="835343" y="1012412"/>
                  </a:lnTo>
                  <a:lnTo>
                    <a:pt x="836676" y="1012793"/>
                  </a:lnTo>
                  <a:lnTo>
                    <a:pt x="836676" y="1012793"/>
                  </a:lnTo>
                  <a:lnTo>
                    <a:pt x="838010" y="1013174"/>
                  </a:lnTo>
                  <a:lnTo>
                    <a:pt x="838010" y="1013174"/>
                  </a:lnTo>
                  <a:lnTo>
                    <a:pt x="839438" y="1013460"/>
                  </a:lnTo>
                  <a:lnTo>
                    <a:pt x="839438" y="1013460"/>
                  </a:lnTo>
                  <a:cubicBezTo>
                    <a:pt x="839914" y="1013555"/>
                    <a:pt x="840391" y="1013651"/>
                    <a:pt x="840867" y="1013746"/>
                  </a:cubicBezTo>
                  <a:lnTo>
                    <a:pt x="840867" y="1013746"/>
                  </a:lnTo>
                  <a:lnTo>
                    <a:pt x="841153" y="1013746"/>
                  </a:lnTo>
                  <a:cubicBezTo>
                    <a:pt x="842010" y="1013841"/>
                    <a:pt x="842677" y="1014031"/>
                    <a:pt x="843534" y="1014127"/>
                  </a:cubicBezTo>
                  <a:lnTo>
                    <a:pt x="843820" y="1014127"/>
                  </a:lnTo>
                  <a:lnTo>
                    <a:pt x="843820" y="1014127"/>
                  </a:lnTo>
                  <a:lnTo>
                    <a:pt x="845248" y="1014317"/>
                  </a:lnTo>
                  <a:lnTo>
                    <a:pt x="845248" y="1014317"/>
                  </a:lnTo>
                  <a:lnTo>
                    <a:pt x="846677" y="1014413"/>
                  </a:lnTo>
                  <a:lnTo>
                    <a:pt x="846677" y="1014413"/>
                  </a:lnTo>
                  <a:lnTo>
                    <a:pt x="848106" y="1014508"/>
                  </a:lnTo>
                  <a:lnTo>
                    <a:pt x="848106" y="1014508"/>
                  </a:lnTo>
                  <a:lnTo>
                    <a:pt x="848582" y="1014508"/>
                  </a:lnTo>
                  <a:cubicBezTo>
                    <a:pt x="849725" y="1014508"/>
                    <a:pt x="850583" y="1014603"/>
                    <a:pt x="851726" y="1014603"/>
                  </a:cubicBezTo>
                  <a:lnTo>
                    <a:pt x="871156" y="1014603"/>
                  </a:lnTo>
                  <a:lnTo>
                    <a:pt x="878110" y="1014603"/>
                  </a:lnTo>
                  <a:cubicBezTo>
                    <a:pt x="922687" y="1014603"/>
                    <a:pt x="959072" y="1050989"/>
                    <a:pt x="959072" y="1095566"/>
                  </a:cubicBezTo>
                  <a:lnTo>
                    <a:pt x="959072" y="1105376"/>
                  </a:lnTo>
                  <a:lnTo>
                    <a:pt x="959072" y="1106805"/>
                  </a:lnTo>
                  <a:lnTo>
                    <a:pt x="959072" y="1106805"/>
                  </a:lnTo>
                  <a:lnTo>
                    <a:pt x="959168" y="1108234"/>
                  </a:lnTo>
                  <a:lnTo>
                    <a:pt x="959168" y="1108234"/>
                  </a:lnTo>
                  <a:lnTo>
                    <a:pt x="959263" y="1109663"/>
                  </a:lnTo>
                  <a:lnTo>
                    <a:pt x="959263" y="1109663"/>
                  </a:lnTo>
                  <a:lnTo>
                    <a:pt x="959358" y="1111091"/>
                  </a:lnTo>
                  <a:lnTo>
                    <a:pt x="959358" y="1111091"/>
                  </a:lnTo>
                  <a:lnTo>
                    <a:pt x="959548" y="1112520"/>
                  </a:lnTo>
                  <a:lnTo>
                    <a:pt x="959548" y="1112520"/>
                  </a:lnTo>
                  <a:lnTo>
                    <a:pt x="959739" y="1113949"/>
                  </a:lnTo>
                  <a:lnTo>
                    <a:pt x="959739" y="1113949"/>
                  </a:lnTo>
                  <a:lnTo>
                    <a:pt x="959930" y="1115378"/>
                  </a:lnTo>
                  <a:lnTo>
                    <a:pt x="959930" y="1115378"/>
                  </a:lnTo>
                  <a:cubicBezTo>
                    <a:pt x="960025" y="1115854"/>
                    <a:pt x="960120" y="1116330"/>
                    <a:pt x="960215" y="1116806"/>
                  </a:cubicBezTo>
                  <a:lnTo>
                    <a:pt x="960215" y="1116806"/>
                  </a:lnTo>
                  <a:lnTo>
                    <a:pt x="960501" y="1118235"/>
                  </a:lnTo>
                  <a:lnTo>
                    <a:pt x="960501" y="1118235"/>
                  </a:lnTo>
                  <a:lnTo>
                    <a:pt x="960882" y="1119664"/>
                  </a:lnTo>
                  <a:lnTo>
                    <a:pt x="960882" y="1119664"/>
                  </a:lnTo>
                  <a:lnTo>
                    <a:pt x="961263" y="1120997"/>
                  </a:lnTo>
                  <a:lnTo>
                    <a:pt x="961263" y="1120997"/>
                  </a:lnTo>
                  <a:lnTo>
                    <a:pt x="961644" y="1122331"/>
                  </a:lnTo>
                  <a:lnTo>
                    <a:pt x="961644" y="1122331"/>
                  </a:lnTo>
                  <a:lnTo>
                    <a:pt x="962120" y="1123664"/>
                  </a:lnTo>
                  <a:lnTo>
                    <a:pt x="962120" y="1123664"/>
                  </a:lnTo>
                  <a:lnTo>
                    <a:pt x="962597" y="1124998"/>
                  </a:lnTo>
                  <a:lnTo>
                    <a:pt x="962597" y="1124998"/>
                  </a:lnTo>
                  <a:lnTo>
                    <a:pt x="963073" y="1126331"/>
                  </a:lnTo>
                  <a:lnTo>
                    <a:pt x="963073" y="1126331"/>
                  </a:lnTo>
                  <a:lnTo>
                    <a:pt x="963644" y="1127665"/>
                  </a:lnTo>
                  <a:lnTo>
                    <a:pt x="963644" y="1127665"/>
                  </a:lnTo>
                  <a:lnTo>
                    <a:pt x="964216" y="1128903"/>
                  </a:lnTo>
                  <a:lnTo>
                    <a:pt x="964216" y="1128903"/>
                  </a:lnTo>
                  <a:lnTo>
                    <a:pt x="964787" y="1130141"/>
                  </a:lnTo>
                  <a:lnTo>
                    <a:pt x="964787" y="1130141"/>
                  </a:lnTo>
                  <a:lnTo>
                    <a:pt x="965454" y="1131380"/>
                  </a:lnTo>
                  <a:lnTo>
                    <a:pt x="965454" y="1131380"/>
                  </a:lnTo>
                  <a:cubicBezTo>
                    <a:pt x="965645" y="1131761"/>
                    <a:pt x="965835" y="1132237"/>
                    <a:pt x="966121" y="1132618"/>
                  </a:cubicBezTo>
                  <a:lnTo>
                    <a:pt x="966121" y="1132618"/>
                  </a:lnTo>
                  <a:lnTo>
                    <a:pt x="966788" y="1133856"/>
                  </a:lnTo>
                  <a:lnTo>
                    <a:pt x="966788" y="1133856"/>
                  </a:lnTo>
                  <a:cubicBezTo>
                    <a:pt x="966978" y="1134237"/>
                    <a:pt x="967264" y="1134618"/>
                    <a:pt x="967454" y="1135094"/>
                  </a:cubicBezTo>
                  <a:lnTo>
                    <a:pt x="967454" y="1135094"/>
                  </a:lnTo>
                  <a:lnTo>
                    <a:pt x="968216" y="1136237"/>
                  </a:lnTo>
                  <a:lnTo>
                    <a:pt x="968216" y="1136237"/>
                  </a:lnTo>
                  <a:lnTo>
                    <a:pt x="968978" y="1137380"/>
                  </a:lnTo>
                  <a:lnTo>
                    <a:pt x="968978" y="1137380"/>
                  </a:lnTo>
                  <a:lnTo>
                    <a:pt x="969740" y="1138523"/>
                  </a:lnTo>
                  <a:lnTo>
                    <a:pt x="969740" y="1138523"/>
                  </a:lnTo>
                  <a:lnTo>
                    <a:pt x="970597" y="1139666"/>
                  </a:lnTo>
                  <a:lnTo>
                    <a:pt x="970597" y="1139666"/>
                  </a:lnTo>
                  <a:lnTo>
                    <a:pt x="971455" y="1140809"/>
                  </a:lnTo>
                  <a:lnTo>
                    <a:pt x="971455" y="1140809"/>
                  </a:lnTo>
                  <a:cubicBezTo>
                    <a:pt x="971740" y="1141190"/>
                    <a:pt x="972026" y="1141571"/>
                    <a:pt x="972312" y="1141857"/>
                  </a:cubicBezTo>
                  <a:lnTo>
                    <a:pt x="972312" y="1141857"/>
                  </a:lnTo>
                  <a:lnTo>
                    <a:pt x="973169" y="1142905"/>
                  </a:lnTo>
                  <a:lnTo>
                    <a:pt x="973169" y="1142905"/>
                  </a:lnTo>
                  <a:lnTo>
                    <a:pt x="974122" y="1143953"/>
                  </a:lnTo>
                  <a:lnTo>
                    <a:pt x="974122" y="1143953"/>
                  </a:lnTo>
                  <a:lnTo>
                    <a:pt x="975074" y="1145000"/>
                  </a:lnTo>
                  <a:lnTo>
                    <a:pt x="975074" y="1145000"/>
                  </a:lnTo>
                  <a:lnTo>
                    <a:pt x="976027" y="1145953"/>
                  </a:lnTo>
                  <a:lnTo>
                    <a:pt x="976027" y="1145953"/>
                  </a:lnTo>
                  <a:lnTo>
                    <a:pt x="976979" y="1146905"/>
                  </a:lnTo>
                  <a:lnTo>
                    <a:pt x="976979" y="1146905"/>
                  </a:lnTo>
                  <a:lnTo>
                    <a:pt x="978027" y="1147858"/>
                  </a:lnTo>
                  <a:lnTo>
                    <a:pt x="978027" y="1147858"/>
                  </a:lnTo>
                  <a:lnTo>
                    <a:pt x="979075" y="1148810"/>
                  </a:lnTo>
                  <a:lnTo>
                    <a:pt x="979075" y="1148810"/>
                  </a:lnTo>
                  <a:lnTo>
                    <a:pt x="980122" y="1149668"/>
                  </a:lnTo>
                  <a:lnTo>
                    <a:pt x="980122" y="1149668"/>
                  </a:lnTo>
                  <a:cubicBezTo>
                    <a:pt x="980504" y="1149953"/>
                    <a:pt x="980885" y="1150239"/>
                    <a:pt x="981170" y="1150525"/>
                  </a:cubicBezTo>
                  <a:lnTo>
                    <a:pt x="981170" y="1150525"/>
                  </a:lnTo>
                  <a:cubicBezTo>
                    <a:pt x="981551" y="1150811"/>
                    <a:pt x="981932" y="1151096"/>
                    <a:pt x="982218" y="1151382"/>
                  </a:cubicBezTo>
                  <a:lnTo>
                    <a:pt x="982218" y="1151382"/>
                  </a:lnTo>
                  <a:lnTo>
                    <a:pt x="983361" y="1152239"/>
                  </a:lnTo>
                  <a:lnTo>
                    <a:pt x="983361" y="1152239"/>
                  </a:lnTo>
                  <a:lnTo>
                    <a:pt x="984504" y="1153001"/>
                  </a:lnTo>
                  <a:lnTo>
                    <a:pt x="984504" y="1153001"/>
                  </a:lnTo>
                  <a:lnTo>
                    <a:pt x="985647" y="1153763"/>
                  </a:lnTo>
                  <a:lnTo>
                    <a:pt x="985647" y="1153763"/>
                  </a:lnTo>
                  <a:lnTo>
                    <a:pt x="986790" y="1154525"/>
                  </a:lnTo>
                  <a:lnTo>
                    <a:pt x="986790" y="1154525"/>
                  </a:lnTo>
                  <a:lnTo>
                    <a:pt x="988028" y="1155192"/>
                  </a:lnTo>
                  <a:lnTo>
                    <a:pt x="988028" y="1155192"/>
                  </a:lnTo>
                  <a:lnTo>
                    <a:pt x="989267" y="1155859"/>
                  </a:lnTo>
                  <a:lnTo>
                    <a:pt x="989267" y="1155859"/>
                  </a:lnTo>
                  <a:lnTo>
                    <a:pt x="990505" y="1156526"/>
                  </a:lnTo>
                  <a:lnTo>
                    <a:pt x="990505" y="1156526"/>
                  </a:lnTo>
                  <a:lnTo>
                    <a:pt x="991743" y="1157192"/>
                  </a:lnTo>
                  <a:lnTo>
                    <a:pt x="991743" y="1157192"/>
                  </a:lnTo>
                  <a:lnTo>
                    <a:pt x="992981" y="1157764"/>
                  </a:lnTo>
                  <a:lnTo>
                    <a:pt x="992981" y="1157764"/>
                  </a:lnTo>
                  <a:cubicBezTo>
                    <a:pt x="993362" y="1157954"/>
                    <a:pt x="993838" y="1158145"/>
                    <a:pt x="994220" y="1158335"/>
                  </a:cubicBezTo>
                  <a:lnTo>
                    <a:pt x="994220" y="1158335"/>
                  </a:lnTo>
                  <a:lnTo>
                    <a:pt x="995553" y="1158907"/>
                  </a:lnTo>
                  <a:lnTo>
                    <a:pt x="995553" y="1158907"/>
                  </a:lnTo>
                  <a:lnTo>
                    <a:pt x="996887" y="1159383"/>
                  </a:lnTo>
                  <a:lnTo>
                    <a:pt x="996887" y="1159383"/>
                  </a:lnTo>
                  <a:lnTo>
                    <a:pt x="998220" y="1159859"/>
                  </a:lnTo>
                  <a:lnTo>
                    <a:pt x="998220" y="1159859"/>
                  </a:lnTo>
                  <a:lnTo>
                    <a:pt x="999554" y="1160336"/>
                  </a:lnTo>
                  <a:lnTo>
                    <a:pt x="999554" y="1160336"/>
                  </a:lnTo>
                  <a:lnTo>
                    <a:pt x="1000887" y="1160717"/>
                  </a:lnTo>
                  <a:lnTo>
                    <a:pt x="1000887" y="1160717"/>
                  </a:lnTo>
                  <a:lnTo>
                    <a:pt x="1002221" y="1161098"/>
                  </a:lnTo>
                  <a:lnTo>
                    <a:pt x="1002221" y="1161098"/>
                  </a:lnTo>
                  <a:lnTo>
                    <a:pt x="1003554" y="1161479"/>
                  </a:lnTo>
                  <a:lnTo>
                    <a:pt x="1003554" y="1161479"/>
                  </a:lnTo>
                  <a:lnTo>
                    <a:pt x="1004983" y="1161764"/>
                  </a:lnTo>
                  <a:lnTo>
                    <a:pt x="1004983" y="1161764"/>
                  </a:lnTo>
                  <a:cubicBezTo>
                    <a:pt x="1005459" y="1161860"/>
                    <a:pt x="1005935" y="1161955"/>
                    <a:pt x="1006412" y="1162050"/>
                  </a:cubicBezTo>
                  <a:lnTo>
                    <a:pt x="1006412" y="1162050"/>
                  </a:lnTo>
                  <a:lnTo>
                    <a:pt x="1007840" y="1162336"/>
                  </a:lnTo>
                  <a:lnTo>
                    <a:pt x="1007840" y="1162336"/>
                  </a:lnTo>
                  <a:lnTo>
                    <a:pt x="1009269" y="1162526"/>
                  </a:lnTo>
                  <a:lnTo>
                    <a:pt x="1009269" y="1162526"/>
                  </a:lnTo>
                  <a:lnTo>
                    <a:pt x="1010698" y="1162717"/>
                  </a:lnTo>
                  <a:lnTo>
                    <a:pt x="1010698" y="1162717"/>
                  </a:lnTo>
                  <a:lnTo>
                    <a:pt x="1012127" y="1162812"/>
                  </a:lnTo>
                  <a:lnTo>
                    <a:pt x="1012127" y="1162812"/>
                  </a:lnTo>
                  <a:lnTo>
                    <a:pt x="1013555" y="1162907"/>
                  </a:lnTo>
                  <a:lnTo>
                    <a:pt x="1013555" y="1162907"/>
                  </a:lnTo>
                  <a:lnTo>
                    <a:pt x="1014031" y="1162907"/>
                  </a:lnTo>
                  <a:cubicBezTo>
                    <a:pt x="1015079" y="1162907"/>
                    <a:pt x="1016032" y="1163003"/>
                    <a:pt x="1017175" y="1163003"/>
                  </a:cubicBezTo>
                  <a:lnTo>
                    <a:pt x="1047560" y="1163003"/>
                  </a:lnTo>
                  <a:lnTo>
                    <a:pt x="1199483" y="1163003"/>
                  </a:lnTo>
                  <a:cubicBezTo>
                    <a:pt x="1244060" y="1163003"/>
                    <a:pt x="1280446" y="1199388"/>
                    <a:pt x="1280446" y="1243965"/>
                  </a:cubicBezTo>
                  <a:lnTo>
                    <a:pt x="1280446" y="1375886"/>
                  </a:lnTo>
                  <a:lnTo>
                    <a:pt x="1280446" y="1539431"/>
                  </a:lnTo>
                  <a:lnTo>
                    <a:pt x="1280446" y="1542574"/>
                  </a:lnTo>
                  <a:cubicBezTo>
                    <a:pt x="1280446" y="1574292"/>
                    <a:pt x="1306354" y="1600200"/>
                    <a:pt x="1338072" y="1600200"/>
                  </a:cubicBezTo>
                  <a:lnTo>
                    <a:pt x="1358075" y="1600200"/>
                  </a:lnTo>
                  <a:cubicBezTo>
                    <a:pt x="1389793" y="1600200"/>
                    <a:pt x="1415701" y="1574292"/>
                    <a:pt x="1415701" y="1542574"/>
                  </a:cubicBezTo>
                  <a:lnTo>
                    <a:pt x="1415701" y="1534477"/>
                  </a:lnTo>
                  <a:cubicBezTo>
                    <a:pt x="1415701" y="1489900"/>
                    <a:pt x="1452086" y="1453515"/>
                    <a:pt x="1496663" y="1453515"/>
                  </a:cubicBezTo>
                  <a:lnTo>
                    <a:pt x="1527239" y="1453515"/>
                  </a:lnTo>
                  <a:cubicBezTo>
                    <a:pt x="1558957" y="1453515"/>
                    <a:pt x="1584865" y="1427607"/>
                    <a:pt x="1584865" y="1395889"/>
                  </a:cubicBezTo>
                  <a:lnTo>
                    <a:pt x="1584865" y="1375886"/>
                  </a:lnTo>
                  <a:cubicBezTo>
                    <a:pt x="1584865" y="1351026"/>
                    <a:pt x="1568958" y="1329690"/>
                    <a:pt x="1546765" y="1321689"/>
                  </a:cubicBezTo>
                  <a:cubicBezTo>
                    <a:pt x="1535716" y="1317689"/>
                    <a:pt x="1493520" y="1325689"/>
                    <a:pt x="1477518" y="1318070"/>
                  </a:cubicBezTo>
                  <a:cubicBezTo>
                    <a:pt x="1439609" y="1299877"/>
                    <a:pt x="1425226" y="1259014"/>
                    <a:pt x="1429988" y="1231487"/>
                  </a:cubicBezTo>
                  <a:cubicBezTo>
                    <a:pt x="1436846" y="1192435"/>
                    <a:pt x="1459039" y="1164527"/>
                    <a:pt x="1498759" y="1164527"/>
                  </a:cubicBezTo>
                  <a:lnTo>
                    <a:pt x="1681829" y="1164527"/>
                  </a:lnTo>
                  <a:cubicBezTo>
                    <a:pt x="1713548" y="1164527"/>
                    <a:pt x="1739456" y="1138619"/>
                    <a:pt x="1739456" y="1106900"/>
                  </a:cubicBezTo>
                  <a:lnTo>
                    <a:pt x="1739456" y="1086898"/>
                  </a:lnTo>
                  <a:cubicBezTo>
                    <a:pt x="1739456" y="1055180"/>
                    <a:pt x="1713548" y="1029272"/>
                    <a:pt x="1681829" y="1029272"/>
                  </a:cubicBezTo>
                  <a:lnTo>
                    <a:pt x="1498854" y="1029272"/>
                  </a:lnTo>
                  <a:cubicBezTo>
                    <a:pt x="1454277" y="1029272"/>
                    <a:pt x="1417892" y="992886"/>
                    <a:pt x="1417892" y="948309"/>
                  </a:cubicBezTo>
                  <a:lnTo>
                    <a:pt x="1417892" y="942594"/>
                  </a:lnTo>
                  <a:cubicBezTo>
                    <a:pt x="1417892" y="910876"/>
                    <a:pt x="1391984" y="884968"/>
                    <a:pt x="1360265" y="884968"/>
                  </a:cubicBezTo>
                  <a:lnTo>
                    <a:pt x="1186148" y="884968"/>
                  </a:lnTo>
                  <a:cubicBezTo>
                    <a:pt x="1141571" y="884968"/>
                    <a:pt x="1105186" y="848582"/>
                    <a:pt x="1105186" y="804005"/>
                  </a:cubicBezTo>
                  <a:lnTo>
                    <a:pt x="1105186" y="646176"/>
                  </a:lnTo>
                  <a:cubicBezTo>
                    <a:pt x="1105186" y="635508"/>
                    <a:pt x="1102233" y="625412"/>
                    <a:pt x="1097089" y="616839"/>
                  </a:cubicBezTo>
                  <a:cubicBezTo>
                    <a:pt x="1096804" y="616458"/>
                    <a:pt x="1096613" y="616077"/>
                    <a:pt x="1096423" y="615696"/>
                  </a:cubicBezTo>
                  <a:cubicBezTo>
                    <a:pt x="1086517" y="598361"/>
                    <a:pt x="1067753" y="586550"/>
                    <a:pt x="1046417" y="586550"/>
                  </a:cubicBezTo>
                  <a:lnTo>
                    <a:pt x="1024128" y="586550"/>
                  </a:lnTo>
                  <a:cubicBezTo>
                    <a:pt x="979551" y="586550"/>
                    <a:pt x="943165" y="550164"/>
                    <a:pt x="943165" y="505587"/>
                  </a:cubicBezTo>
                  <a:lnTo>
                    <a:pt x="943165" y="505206"/>
                  </a:lnTo>
                  <a:cubicBezTo>
                    <a:pt x="943165" y="473488"/>
                    <a:pt x="917162" y="447770"/>
                    <a:pt x="885539" y="446818"/>
                  </a:cubicBezTo>
                  <a:lnTo>
                    <a:pt x="844772" y="445580"/>
                  </a:lnTo>
                  <a:cubicBezTo>
                    <a:pt x="816864" y="441674"/>
                    <a:pt x="795242" y="417481"/>
                    <a:pt x="795242" y="388525"/>
                  </a:cubicBezTo>
                  <a:lnTo>
                    <a:pt x="795242" y="368522"/>
                  </a:lnTo>
                  <a:cubicBezTo>
                    <a:pt x="795242" y="336804"/>
                    <a:pt x="821150" y="310896"/>
                    <a:pt x="852869" y="310896"/>
                  </a:cubicBezTo>
                  <a:lnTo>
                    <a:pt x="952119" y="310896"/>
                  </a:lnTo>
                  <a:lnTo>
                    <a:pt x="951167" y="57626"/>
                  </a:lnTo>
                  <a:cubicBezTo>
                    <a:pt x="951071" y="26003"/>
                    <a:pt x="925259" y="0"/>
                    <a:pt x="893540" y="0"/>
                  </a:cubicBezTo>
                  <a:lnTo>
                    <a:pt x="214598" y="0"/>
                  </a:lnTo>
                  <a:cubicBezTo>
                    <a:pt x="185166" y="0"/>
                    <a:pt x="160592" y="22479"/>
                    <a:pt x="157353" y="51149"/>
                  </a:cubicBezTo>
                  <a:lnTo>
                    <a:pt x="157353" y="93059"/>
                  </a:lnTo>
                  <a:cubicBezTo>
                    <a:pt x="157353" y="124778"/>
                    <a:pt x="131445" y="150686"/>
                    <a:pt x="99727" y="150686"/>
                  </a:cubicBezTo>
                  <a:lnTo>
                    <a:pt x="0" y="150686"/>
                  </a:lnTo>
                  <a:lnTo>
                    <a:pt x="476" y="514921"/>
                  </a:lnTo>
                  <a:lnTo>
                    <a:pt x="476" y="514921"/>
                  </a:lnTo>
                  <a:close/>
                  <a:moveTo>
                    <a:pt x="959358" y="1105281"/>
                  </a:moveTo>
                  <a:lnTo>
                    <a:pt x="959358" y="1105281"/>
                  </a:lnTo>
                  <a:lnTo>
                    <a:pt x="959358" y="1105281"/>
                  </a:lnTo>
                  <a:lnTo>
                    <a:pt x="959358" y="1105281"/>
                  </a:lnTo>
                  <a:close/>
                  <a:moveTo>
                    <a:pt x="486156" y="672655"/>
                  </a:moveTo>
                  <a:lnTo>
                    <a:pt x="486156" y="672655"/>
                  </a:lnTo>
                  <a:lnTo>
                    <a:pt x="486156" y="672655"/>
                  </a:lnTo>
                  <a:lnTo>
                    <a:pt x="486156" y="672655"/>
                  </a:lnTo>
                  <a:close/>
                  <a:moveTo>
                    <a:pt x="647033" y="814769"/>
                  </a:moveTo>
                  <a:lnTo>
                    <a:pt x="647033" y="814769"/>
                  </a:lnTo>
                  <a:lnTo>
                    <a:pt x="647033" y="814769"/>
                  </a:lnTo>
                  <a:lnTo>
                    <a:pt x="647033" y="814769"/>
                  </a:lnTo>
                  <a:close/>
                  <a:moveTo>
                    <a:pt x="793813" y="956881"/>
                  </a:moveTo>
                  <a:lnTo>
                    <a:pt x="793813" y="956881"/>
                  </a:lnTo>
                  <a:lnTo>
                    <a:pt x="793813" y="956881"/>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6" name="Freeform: Shape 75">
              <a:extLst>
                <a:ext uri="{FF2B5EF4-FFF2-40B4-BE49-F238E27FC236}">
                  <a16:creationId xmlns:a16="http://schemas.microsoft.com/office/drawing/2014/main" id="{ADBE45A6-1754-4E48-8162-FDC37FDF368B}"/>
                </a:ext>
              </a:extLst>
            </p:cNvPr>
            <p:cNvSpPr/>
            <p:nvPr/>
          </p:nvSpPr>
          <p:spPr>
            <a:xfrm>
              <a:off x="2597579" y="3391265"/>
              <a:ext cx="633888" cy="436149"/>
            </a:xfrm>
            <a:custGeom>
              <a:avLst/>
              <a:gdLst>
                <a:gd name="connsiteX0" fmla="*/ 633889 w 633888"/>
                <a:gd name="connsiteY0" fmla="*/ 285464 h 436149"/>
                <a:gd name="connsiteX1" fmla="*/ 633889 w 633888"/>
                <a:gd name="connsiteY1" fmla="*/ 142208 h 436149"/>
                <a:gd name="connsiteX2" fmla="*/ 57626 w 633888"/>
                <a:gd name="connsiteY2" fmla="*/ 143256 h 436149"/>
                <a:gd name="connsiteX3" fmla="*/ 0 w 633888"/>
                <a:gd name="connsiteY3" fmla="*/ 200882 h 436149"/>
                <a:gd name="connsiteX4" fmla="*/ 0 w 633888"/>
                <a:gd name="connsiteY4" fmla="*/ 378523 h 436149"/>
                <a:gd name="connsiteX5" fmla="*/ 57626 w 633888"/>
                <a:gd name="connsiteY5" fmla="*/ 436150 h 436149"/>
                <a:gd name="connsiteX6" fmla="*/ 253079 w 633888"/>
                <a:gd name="connsiteY6" fmla="*/ 436150 h 436149"/>
                <a:gd name="connsiteX7" fmla="*/ 310705 w 633888"/>
                <a:gd name="connsiteY7" fmla="*/ 378523 h 436149"/>
                <a:gd name="connsiteX8" fmla="*/ 310705 w 633888"/>
                <a:gd name="connsiteY8" fmla="*/ 336613 h 436149"/>
                <a:gd name="connsiteX9" fmla="*/ 367951 w 633888"/>
                <a:gd name="connsiteY9" fmla="*/ 285464 h 436149"/>
                <a:gd name="connsiteX10" fmla="*/ 633889 w 633888"/>
                <a:gd name="connsiteY10" fmla="*/ 285464 h 436149"/>
                <a:gd name="connsiteX11" fmla="*/ 633889 w 633888"/>
                <a:gd name="connsiteY11" fmla="*/ 285464 h 436149"/>
                <a:gd name="connsiteX12" fmla="*/ 91345 w 633888"/>
                <a:gd name="connsiteY12" fmla="*/ 0 h 436149"/>
                <a:gd name="connsiteX13" fmla="*/ 91345 w 633888"/>
                <a:gd name="connsiteY13" fmla="*/ 0 h 436149"/>
                <a:gd name="connsiteX14" fmla="*/ 91345 w 633888"/>
                <a:gd name="connsiteY14" fmla="*/ 0 h 436149"/>
                <a:gd name="connsiteX15" fmla="*/ 91345 w 633888"/>
                <a:gd name="connsiteY15" fmla="*/ 0 h 436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3888" h="436149">
                  <a:moveTo>
                    <a:pt x="633889" y="285464"/>
                  </a:moveTo>
                  <a:lnTo>
                    <a:pt x="633889" y="142208"/>
                  </a:lnTo>
                  <a:cubicBezTo>
                    <a:pt x="427482" y="142208"/>
                    <a:pt x="249746" y="143256"/>
                    <a:pt x="57626" y="143256"/>
                  </a:cubicBezTo>
                  <a:cubicBezTo>
                    <a:pt x="25908" y="143256"/>
                    <a:pt x="0" y="169164"/>
                    <a:pt x="0" y="200882"/>
                  </a:cubicBezTo>
                  <a:lnTo>
                    <a:pt x="0" y="378523"/>
                  </a:lnTo>
                  <a:cubicBezTo>
                    <a:pt x="0" y="410242"/>
                    <a:pt x="25908" y="436150"/>
                    <a:pt x="57626" y="436150"/>
                  </a:cubicBezTo>
                  <a:lnTo>
                    <a:pt x="253079" y="436150"/>
                  </a:lnTo>
                  <a:cubicBezTo>
                    <a:pt x="284797" y="436150"/>
                    <a:pt x="310705" y="410242"/>
                    <a:pt x="310705" y="378523"/>
                  </a:cubicBezTo>
                  <a:lnTo>
                    <a:pt x="310705" y="336613"/>
                  </a:lnTo>
                  <a:cubicBezTo>
                    <a:pt x="313944" y="307943"/>
                    <a:pt x="338519" y="285464"/>
                    <a:pt x="367951" y="285464"/>
                  </a:cubicBezTo>
                  <a:lnTo>
                    <a:pt x="633889" y="285464"/>
                  </a:lnTo>
                  <a:lnTo>
                    <a:pt x="633889" y="285464"/>
                  </a:lnTo>
                  <a:close/>
                  <a:moveTo>
                    <a:pt x="91345" y="0"/>
                  </a:moveTo>
                  <a:lnTo>
                    <a:pt x="91345" y="0"/>
                  </a:lnTo>
                  <a:lnTo>
                    <a:pt x="91345" y="0"/>
                  </a:lnTo>
                  <a:lnTo>
                    <a:pt x="91345"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7" name="Freeform: Shape 76">
              <a:extLst>
                <a:ext uri="{FF2B5EF4-FFF2-40B4-BE49-F238E27FC236}">
                  <a16:creationId xmlns:a16="http://schemas.microsoft.com/office/drawing/2014/main" id="{62F51B9B-4E03-4045-B10D-5D366682E2F4}"/>
                </a:ext>
              </a:extLst>
            </p:cNvPr>
            <p:cNvSpPr/>
            <p:nvPr/>
          </p:nvSpPr>
          <p:spPr>
            <a:xfrm>
              <a:off x="3231373" y="3411077"/>
              <a:ext cx="951737" cy="573595"/>
            </a:xfrm>
            <a:custGeom>
              <a:avLst/>
              <a:gdLst>
                <a:gd name="connsiteX0" fmla="*/ 472440 w 951737"/>
                <a:gd name="connsiteY0" fmla="*/ 0 h 573595"/>
                <a:gd name="connsiteX1" fmla="*/ 951738 w 951737"/>
                <a:gd name="connsiteY1" fmla="*/ 0 h 573595"/>
                <a:gd name="connsiteX2" fmla="*/ 951738 w 951737"/>
                <a:gd name="connsiteY2" fmla="*/ 213265 h 573595"/>
                <a:gd name="connsiteX3" fmla="*/ 894112 w 951737"/>
                <a:gd name="connsiteY3" fmla="*/ 270891 h 573595"/>
                <a:gd name="connsiteX4" fmla="*/ 859250 w 951737"/>
                <a:gd name="connsiteY4" fmla="*/ 270891 h 573595"/>
                <a:gd name="connsiteX5" fmla="*/ 786574 w 951737"/>
                <a:gd name="connsiteY5" fmla="*/ 347567 h 573595"/>
                <a:gd name="connsiteX6" fmla="*/ 786574 w 951737"/>
                <a:gd name="connsiteY6" fmla="*/ 515969 h 573595"/>
                <a:gd name="connsiteX7" fmla="*/ 728948 w 951737"/>
                <a:gd name="connsiteY7" fmla="*/ 573596 h 573595"/>
                <a:gd name="connsiteX8" fmla="*/ 472535 w 951737"/>
                <a:gd name="connsiteY8" fmla="*/ 573596 h 573595"/>
                <a:gd name="connsiteX9" fmla="*/ 475869 w 951737"/>
                <a:gd name="connsiteY9" fmla="*/ 515969 h 573595"/>
                <a:gd name="connsiteX10" fmla="*/ 475869 w 951737"/>
                <a:gd name="connsiteY10" fmla="*/ 316802 h 573595"/>
                <a:gd name="connsiteX11" fmla="*/ 418624 w 951737"/>
                <a:gd name="connsiteY11" fmla="*/ 265652 h 573595"/>
                <a:gd name="connsiteX12" fmla="*/ 0 w 951737"/>
                <a:gd name="connsiteY12" fmla="*/ 265652 h 573595"/>
                <a:gd name="connsiteX13" fmla="*/ 0 w 951737"/>
                <a:gd name="connsiteY13" fmla="*/ 122396 h 573595"/>
                <a:gd name="connsiteX14" fmla="*/ 78772 w 951737"/>
                <a:gd name="connsiteY14" fmla="*/ 122396 h 573595"/>
                <a:gd name="connsiteX15" fmla="*/ 93345 w 951737"/>
                <a:gd name="connsiteY15" fmla="*/ 121729 h 573595"/>
                <a:gd name="connsiteX16" fmla="*/ 101251 w 951737"/>
                <a:gd name="connsiteY16" fmla="*/ 121348 h 573595"/>
                <a:gd name="connsiteX17" fmla="*/ 400240 w 951737"/>
                <a:gd name="connsiteY17" fmla="*/ 121348 h 573595"/>
                <a:gd name="connsiteX18" fmla="*/ 470249 w 951737"/>
                <a:gd name="connsiteY18" fmla="*/ 51340 h 573595"/>
                <a:gd name="connsiteX19" fmla="*/ 472440 w 951737"/>
                <a:gd name="connsiteY19" fmla="*/ 0 h 573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51737" h="573595">
                  <a:moveTo>
                    <a:pt x="472440" y="0"/>
                  </a:moveTo>
                  <a:lnTo>
                    <a:pt x="951738" y="0"/>
                  </a:lnTo>
                  <a:lnTo>
                    <a:pt x="951738" y="213265"/>
                  </a:lnTo>
                  <a:cubicBezTo>
                    <a:pt x="951738" y="244983"/>
                    <a:pt x="925830" y="270891"/>
                    <a:pt x="894112" y="270891"/>
                  </a:cubicBezTo>
                  <a:lnTo>
                    <a:pt x="859250" y="270891"/>
                  </a:lnTo>
                  <a:cubicBezTo>
                    <a:pt x="802957" y="270891"/>
                    <a:pt x="784955" y="325946"/>
                    <a:pt x="786574" y="347567"/>
                  </a:cubicBezTo>
                  <a:lnTo>
                    <a:pt x="786574" y="515969"/>
                  </a:lnTo>
                  <a:cubicBezTo>
                    <a:pt x="786574" y="547688"/>
                    <a:pt x="760666" y="573596"/>
                    <a:pt x="728948" y="573596"/>
                  </a:cubicBezTo>
                  <a:lnTo>
                    <a:pt x="472535" y="573596"/>
                  </a:lnTo>
                  <a:lnTo>
                    <a:pt x="475869" y="515969"/>
                  </a:lnTo>
                  <a:lnTo>
                    <a:pt x="475869" y="316802"/>
                  </a:lnTo>
                  <a:cubicBezTo>
                    <a:pt x="472630" y="288131"/>
                    <a:pt x="448056" y="265652"/>
                    <a:pt x="418624" y="265652"/>
                  </a:cubicBezTo>
                  <a:lnTo>
                    <a:pt x="0" y="265652"/>
                  </a:lnTo>
                  <a:lnTo>
                    <a:pt x="0" y="122396"/>
                  </a:lnTo>
                  <a:lnTo>
                    <a:pt x="78772" y="122396"/>
                  </a:lnTo>
                  <a:cubicBezTo>
                    <a:pt x="83725" y="122396"/>
                    <a:pt x="88582" y="122111"/>
                    <a:pt x="93345" y="121729"/>
                  </a:cubicBezTo>
                  <a:cubicBezTo>
                    <a:pt x="96107" y="121444"/>
                    <a:pt x="98488" y="121348"/>
                    <a:pt x="101251" y="121348"/>
                  </a:cubicBezTo>
                  <a:lnTo>
                    <a:pt x="400240" y="121348"/>
                  </a:lnTo>
                  <a:cubicBezTo>
                    <a:pt x="438721" y="121348"/>
                    <a:pt x="468630" y="89821"/>
                    <a:pt x="470249" y="51340"/>
                  </a:cubicBezTo>
                  <a:lnTo>
                    <a:pt x="472440" y="0"/>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8" name="Freeform: Shape 77">
              <a:extLst>
                <a:ext uri="{FF2B5EF4-FFF2-40B4-BE49-F238E27FC236}">
                  <a16:creationId xmlns:a16="http://schemas.microsoft.com/office/drawing/2014/main" id="{A1A71930-64E4-44CF-BCC5-2C1AA1D05337}"/>
                </a:ext>
              </a:extLst>
            </p:cNvPr>
            <p:cNvSpPr/>
            <p:nvPr/>
          </p:nvSpPr>
          <p:spPr>
            <a:xfrm>
              <a:off x="3704003" y="3830177"/>
              <a:ext cx="314039" cy="154495"/>
            </a:xfrm>
            <a:custGeom>
              <a:avLst/>
              <a:gdLst>
                <a:gd name="connsiteX0" fmla="*/ 314039 w 314039"/>
                <a:gd name="connsiteY0" fmla="*/ 0 h 154495"/>
                <a:gd name="connsiteX1" fmla="*/ 314039 w 314039"/>
                <a:gd name="connsiteY1" fmla="*/ 96869 h 154495"/>
                <a:gd name="connsiteX2" fmla="*/ 256413 w 314039"/>
                <a:gd name="connsiteY2" fmla="*/ 154496 h 154495"/>
                <a:gd name="connsiteX3" fmla="*/ 0 w 314039"/>
                <a:gd name="connsiteY3" fmla="*/ 154496 h 154495"/>
                <a:gd name="connsiteX4" fmla="*/ 3334 w 314039"/>
                <a:gd name="connsiteY4" fmla="*/ 96869 h 154495"/>
                <a:gd name="connsiteX5" fmla="*/ 3334 w 314039"/>
                <a:gd name="connsiteY5" fmla="*/ 0 h 154495"/>
                <a:gd name="connsiteX6" fmla="*/ 314039 w 314039"/>
                <a:gd name="connsiteY6" fmla="*/ 0 h 15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4039" h="154495">
                  <a:moveTo>
                    <a:pt x="314039" y="0"/>
                  </a:moveTo>
                  <a:lnTo>
                    <a:pt x="314039" y="96869"/>
                  </a:lnTo>
                  <a:cubicBezTo>
                    <a:pt x="314039" y="128588"/>
                    <a:pt x="288131" y="154496"/>
                    <a:pt x="256413" y="154496"/>
                  </a:cubicBezTo>
                  <a:lnTo>
                    <a:pt x="0" y="154496"/>
                  </a:lnTo>
                  <a:lnTo>
                    <a:pt x="3334" y="96869"/>
                  </a:lnTo>
                  <a:lnTo>
                    <a:pt x="3334" y="0"/>
                  </a:lnTo>
                  <a:lnTo>
                    <a:pt x="314039" y="0"/>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81" name="Freeform: Shape 80">
              <a:extLst>
                <a:ext uri="{FF2B5EF4-FFF2-40B4-BE49-F238E27FC236}">
                  <a16:creationId xmlns:a16="http://schemas.microsoft.com/office/drawing/2014/main" id="{7DB9E8EB-2B5D-4391-9D44-13E2D271D45A}"/>
                </a:ext>
              </a:extLst>
            </p:cNvPr>
            <p:cNvSpPr/>
            <p:nvPr/>
          </p:nvSpPr>
          <p:spPr>
            <a:xfrm>
              <a:off x="3828495" y="3830462"/>
              <a:ext cx="820769" cy="493014"/>
            </a:xfrm>
            <a:custGeom>
              <a:avLst/>
              <a:gdLst>
                <a:gd name="connsiteX0" fmla="*/ 0 w 820769"/>
                <a:gd name="connsiteY0" fmla="*/ 154210 h 493014"/>
                <a:gd name="connsiteX1" fmla="*/ 41053 w 820769"/>
                <a:gd name="connsiteY1" fmla="*/ 220313 h 493014"/>
                <a:gd name="connsiteX2" fmla="*/ 41053 w 820769"/>
                <a:gd name="connsiteY2" fmla="*/ 239268 h 493014"/>
                <a:gd name="connsiteX3" fmla="*/ 98679 w 820769"/>
                <a:gd name="connsiteY3" fmla="*/ 296894 h 493014"/>
                <a:gd name="connsiteX4" fmla="*/ 126778 w 820769"/>
                <a:gd name="connsiteY4" fmla="*/ 296894 h 493014"/>
                <a:gd name="connsiteX5" fmla="*/ 207740 w 820769"/>
                <a:gd name="connsiteY5" fmla="*/ 377857 h 493014"/>
                <a:gd name="connsiteX6" fmla="*/ 207740 w 820769"/>
                <a:gd name="connsiteY6" fmla="*/ 385001 h 493014"/>
                <a:gd name="connsiteX7" fmla="*/ 207740 w 820769"/>
                <a:gd name="connsiteY7" fmla="*/ 386524 h 493014"/>
                <a:gd name="connsiteX8" fmla="*/ 207740 w 820769"/>
                <a:gd name="connsiteY8" fmla="*/ 386524 h 493014"/>
                <a:gd name="connsiteX9" fmla="*/ 207835 w 820769"/>
                <a:gd name="connsiteY9" fmla="*/ 387953 h 493014"/>
                <a:gd name="connsiteX10" fmla="*/ 207835 w 820769"/>
                <a:gd name="connsiteY10" fmla="*/ 387953 h 493014"/>
                <a:gd name="connsiteX11" fmla="*/ 207931 w 820769"/>
                <a:gd name="connsiteY11" fmla="*/ 389382 h 493014"/>
                <a:gd name="connsiteX12" fmla="*/ 207931 w 820769"/>
                <a:gd name="connsiteY12" fmla="*/ 389382 h 493014"/>
                <a:gd name="connsiteX13" fmla="*/ 208026 w 820769"/>
                <a:gd name="connsiteY13" fmla="*/ 390811 h 493014"/>
                <a:gd name="connsiteX14" fmla="*/ 208026 w 820769"/>
                <a:gd name="connsiteY14" fmla="*/ 390811 h 493014"/>
                <a:gd name="connsiteX15" fmla="*/ 208216 w 820769"/>
                <a:gd name="connsiteY15" fmla="*/ 392239 h 493014"/>
                <a:gd name="connsiteX16" fmla="*/ 208216 w 820769"/>
                <a:gd name="connsiteY16" fmla="*/ 392239 h 493014"/>
                <a:gd name="connsiteX17" fmla="*/ 208407 w 820769"/>
                <a:gd name="connsiteY17" fmla="*/ 393668 h 493014"/>
                <a:gd name="connsiteX18" fmla="*/ 208407 w 820769"/>
                <a:gd name="connsiteY18" fmla="*/ 393668 h 493014"/>
                <a:gd name="connsiteX19" fmla="*/ 208597 w 820769"/>
                <a:gd name="connsiteY19" fmla="*/ 395097 h 493014"/>
                <a:gd name="connsiteX20" fmla="*/ 208597 w 820769"/>
                <a:gd name="connsiteY20" fmla="*/ 395097 h 493014"/>
                <a:gd name="connsiteX21" fmla="*/ 230886 w 820769"/>
                <a:gd name="connsiteY21" fmla="*/ 431102 h 493014"/>
                <a:gd name="connsiteX22" fmla="*/ 230886 w 820769"/>
                <a:gd name="connsiteY22" fmla="*/ 431102 h 493014"/>
                <a:gd name="connsiteX23" fmla="*/ 232029 w 820769"/>
                <a:gd name="connsiteY23" fmla="*/ 431959 h 493014"/>
                <a:gd name="connsiteX24" fmla="*/ 232029 w 820769"/>
                <a:gd name="connsiteY24" fmla="*/ 431959 h 493014"/>
                <a:gd name="connsiteX25" fmla="*/ 233172 w 820769"/>
                <a:gd name="connsiteY25" fmla="*/ 432721 h 493014"/>
                <a:gd name="connsiteX26" fmla="*/ 233172 w 820769"/>
                <a:gd name="connsiteY26" fmla="*/ 432721 h 493014"/>
                <a:gd name="connsiteX27" fmla="*/ 234315 w 820769"/>
                <a:gd name="connsiteY27" fmla="*/ 433483 h 493014"/>
                <a:gd name="connsiteX28" fmla="*/ 234315 w 820769"/>
                <a:gd name="connsiteY28" fmla="*/ 433483 h 493014"/>
                <a:gd name="connsiteX29" fmla="*/ 235458 w 820769"/>
                <a:gd name="connsiteY29" fmla="*/ 434245 h 493014"/>
                <a:gd name="connsiteX30" fmla="*/ 235458 w 820769"/>
                <a:gd name="connsiteY30" fmla="*/ 434245 h 493014"/>
                <a:gd name="connsiteX31" fmla="*/ 236029 w 820769"/>
                <a:gd name="connsiteY31" fmla="*/ 434530 h 493014"/>
                <a:gd name="connsiteX32" fmla="*/ 237363 w 820769"/>
                <a:gd name="connsiteY32" fmla="*/ 435293 h 493014"/>
                <a:gd name="connsiteX33" fmla="*/ 237934 w 820769"/>
                <a:gd name="connsiteY33" fmla="*/ 435578 h 493014"/>
                <a:gd name="connsiteX34" fmla="*/ 237934 w 820769"/>
                <a:gd name="connsiteY34" fmla="*/ 435578 h 493014"/>
                <a:gd name="connsiteX35" fmla="*/ 239173 w 820769"/>
                <a:gd name="connsiteY35" fmla="*/ 436245 h 493014"/>
                <a:gd name="connsiteX36" fmla="*/ 239173 w 820769"/>
                <a:gd name="connsiteY36" fmla="*/ 436245 h 493014"/>
                <a:gd name="connsiteX37" fmla="*/ 240411 w 820769"/>
                <a:gd name="connsiteY37" fmla="*/ 436912 h 493014"/>
                <a:gd name="connsiteX38" fmla="*/ 240411 w 820769"/>
                <a:gd name="connsiteY38" fmla="*/ 436912 h 493014"/>
                <a:gd name="connsiteX39" fmla="*/ 241649 w 820769"/>
                <a:gd name="connsiteY39" fmla="*/ 437483 h 493014"/>
                <a:gd name="connsiteX40" fmla="*/ 241649 w 820769"/>
                <a:gd name="connsiteY40" fmla="*/ 437483 h 493014"/>
                <a:gd name="connsiteX41" fmla="*/ 242888 w 820769"/>
                <a:gd name="connsiteY41" fmla="*/ 438055 h 493014"/>
                <a:gd name="connsiteX42" fmla="*/ 242888 w 820769"/>
                <a:gd name="connsiteY42" fmla="*/ 438055 h 493014"/>
                <a:gd name="connsiteX43" fmla="*/ 244221 w 820769"/>
                <a:gd name="connsiteY43" fmla="*/ 438626 h 493014"/>
                <a:gd name="connsiteX44" fmla="*/ 244221 w 820769"/>
                <a:gd name="connsiteY44" fmla="*/ 438626 h 493014"/>
                <a:gd name="connsiteX45" fmla="*/ 245554 w 820769"/>
                <a:gd name="connsiteY45" fmla="*/ 439103 h 493014"/>
                <a:gd name="connsiteX46" fmla="*/ 245554 w 820769"/>
                <a:gd name="connsiteY46" fmla="*/ 439103 h 493014"/>
                <a:gd name="connsiteX47" fmla="*/ 246888 w 820769"/>
                <a:gd name="connsiteY47" fmla="*/ 439579 h 493014"/>
                <a:gd name="connsiteX48" fmla="*/ 246888 w 820769"/>
                <a:gd name="connsiteY48" fmla="*/ 439579 h 493014"/>
                <a:gd name="connsiteX49" fmla="*/ 247174 w 820769"/>
                <a:gd name="connsiteY49" fmla="*/ 439674 h 493014"/>
                <a:gd name="connsiteX50" fmla="*/ 249269 w 820769"/>
                <a:gd name="connsiteY50" fmla="*/ 440341 h 493014"/>
                <a:gd name="connsiteX51" fmla="*/ 249555 w 820769"/>
                <a:gd name="connsiteY51" fmla="*/ 440436 h 493014"/>
                <a:gd name="connsiteX52" fmla="*/ 249555 w 820769"/>
                <a:gd name="connsiteY52" fmla="*/ 440436 h 493014"/>
                <a:gd name="connsiteX53" fmla="*/ 250888 w 820769"/>
                <a:gd name="connsiteY53" fmla="*/ 440817 h 493014"/>
                <a:gd name="connsiteX54" fmla="*/ 250888 w 820769"/>
                <a:gd name="connsiteY54" fmla="*/ 440817 h 493014"/>
                <a:gd name="connsiteX55" fmla="*/ 252222 w 820769"/>
                <a:gd name="connsiteY55" fmla="*/ 441198 h 493014"/>
                <a:gd name="connsiteX56" fmla="*/ 252222 w 820769"/>
                <a:gd name="connsiteY56" fmla="*/ 441198 h 493014"/>
                <a:gd name="connsiteX57" fmla="*/ 253651 w 820769"/>
                <a:gd name="connsiteY57" fmla="*/ 441484 h 493014"/>
                <a:gd name="connsiteX58" fmla="*/ 253651 w 820769"/>
                <a:gd name="connsiteY58" fmla="*/ 441484 h 493014"/>
                <a:gd name="connsiteX59" fmla="*/ 255079 w 820769"/>
                <a:gd name="connsiteY59" fmla="*/ 441770 h 493014"/>
                <a:gd name="connsiteX60" fmla="*/ 255079 w 820769"/>
                <a:gd name="connsiteY60" fmla="*/ 441770 h 493014"/>
                <a:gd name="connsiteX61" fmla="*/ 255365 w 820769"/>
                <a:gd name="connsiteY61" fmla="*/ 441770 h 493014"/>
                <a:gd name="connsiteX62" fmla="*/ 257746 w 820769"/>
                <a:gd name="connsiteY62" fmla="*/ 442151 h 493014"/>
                <a:gd name="connsiteX63" fmla="*/ 258032 w 820769"/>
                <a:gd name="connsiteY63" fmla="*/ 442151 h 493014"/>
                <a:gd name="connsiteX64" fmla="*/ 258032 w 820769"/>
                <a:gd name="connsiteY64" fmla="*/ 442151 h 493014"/>
                <a:gd name="connsiteX65" fmla="*/ 259461 w 820769"/>
                <a:gd name="connsiteY65" fmla="*/ 442341 h 493014"/>
                <a:gd name="connsiteX66" fmla="*/ 259461 w 820769"/>
                <a:gd name="connsiteY66" fmla="*/ 442341 h 493014"/>
                <a:gd name="connsiteX67" fmla="*/ 260890 w 820769"/>
                <a:gd name="connsiteY67" fmla="*/ 442436 h 493014"/>
                <a:gd name="connsiteX68" fmla="*/ 260890 w 820769"/>
                <a:gd name="connsiteY68" fmla="*/ 442436 h 493014"/>
                <a:gd name="connsiteX69" fmla="*/ 262318 w 820769"/>
                <a:gd name="connsiteY69" fmla="*/ 442531 h 493014"/>
                <a:gd name="connsiteX70" fmla="*/ 262318 w 820769"/>
                <a:gd name="connsiteY70" fmla="*/ 442531 h 493014"/>
                <a:gd name="connsiteX71" fmla="*/ 262795 w 820769"/>
                <a:gd name="connsiteY71" fmla="*/ 442531 h 493014"/>
                <a:gd name="connsiteX72" fmla="*/ 265938 w 820769"/>
                <a:gd name="connsiteY72" fmla="*/ 442627 h 493014"/>
                <a:gd name="connsiteX73" fmla="*/ 431768 w 820769"/>
                <a:gd name="connsiteY73" fmla="*/ 442627 h 493014"/>
                <a:gd name="connsiteX74" fmla="*/ 434054 w 820769"/>
                <a:gd name="connsiteY74" fmla="*/ 442627 h 493014"/>
                <a:gd name="connsiteX75" fmla="*/ 509016 w 820769"/>
                <a:gd name="connsiteY75" fmla="*/ 493014 h 493014"/>
                <a:gd name="connsiteX76" fmla="*/ 506349 w 820769"/>
                <a:gd name="connsiteY76" fmla="*/ 345377 h 493014"/>
                <a:gd name="connsiteX77" fmla="*/ 423767 w 820769"/>
                <a:gd name="connsiteY77" fmla="*/ 276130 h 493014"/>
                <a:gd name="connsiteX78" fmla="*/ 408622 w 820769"/>
                <a:gd name="connsiteY78" fmla="*/ 276130 h 493014"/>
                <a:gd name="connsiteX79" fmla="*/ 350996 w 820769"/>
                <a:gd name="connsiteY79" fmla="*/ 218504 h 493014"/>
                <a:gd name="connsiteX80" fmla="*/ 350996 w 820769"/>
                <a:gd name="connsiteY80" fmla="*/ 198501 h 493014"/>
                <a:gd name="connsiteX81" fmla="*/ 408622 w 820769"/>
                <a:gd name="connsiteY81" fmla="*/ 140875 h 493014"/>
                <a:gd name="connsiteX82" fmla="*/ 820769 w 820769"/>
                <a:gd name="connsiteY82" fmla="*/ 140875 h 493014"/>
                <a:gd name="connsiteX83" fmla="*/ 820769 w 820769"/>
                <a:gd name="connsiteY83" fmla="*/ 0 h 493014"/>
                <a:gd name="connsiteX84" fmla="*/ 189547 w 820769"/>
                <a:gd name="connsiteY84" fmla="*/ 0 h 493014"/>
                <a:gd name="connsiteX85" fmla="*/ 189547 w 820769"/>
                <a:gd name="connsiteY85" fmla="*/ 96869 h 493014"/>
                <a:gd name="connsiteX86" fmla="*/ 131921 w 820769"/>
                <a:gd name="connsiteY86" fmla="*/ 154496 h 493014"/>
                <a:gd name="connsiteX87" fmla="*/ 0 w 820769"/>
                <a:gd name="connsiteY87" fmla="*/ 154496 h 493014"/>
                <a:gd name="connsiteX88" fmla="*/ 0 w 820769"/>
                <a:gd name="connsiteY88" fmla="*/ 154210 h 493014"/>
                <a:gd name="connsiteX89" fmla="*/ 207740 w 820769"/>
                <a:gd name="connsiteY89" fmla="*/ 384905 h 493014"/>
                <a:gd name="connsiteX90" fmla="*/ 207740 w 820769"/>
                <a:gd name="connsiteY90" fmla="*/ 384905 h 493014"/>
                <a:gd name="connsiteX91" fmla="*/ 207740 w 820769"/>
                <a:gd name="connsiteY91" fmla="*/ 384905 h 49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820769" h="493014">
                  <a:moveTo>
                    <a:pt x="0" y="154210"/>
                  </a:moveTo>
                  <a:cubicBezTo>
                    <a:pt x="24003" y="154496"/>
                    <a:pt x="41053" y="169450"/>
                    <a:pt x="41053" y="220313"/>
                  </a:cubicBezTo>
                  <a:lnTo>
                    <a:pt x="41053" y="239268"/>
                  </a:lnTo>
                  <a:cubicBezTo>
                    <a:pt x="41053" y="270986"/>
                    <a:pt x="66961" y="296894"/>
                    <a:pt x="98679" y="296894"/>
                  </a:cubicBezTo>
                  <a:lnTo>
                    <a:pt x="126778" y="296894"/>
                  </a:lnTo>
                  <a:cubicBezTo>
                    <a:pt x="171355" y="296894"/>
                    <a:pt x="207740" y="333280"/>
                    <a:pt x="207740" y="377857"/>
                  </a:cubicBezTo>
                  <a:lnTo>
                    <a:pt x="207740" y="385001"/>
                  </a:lnTo>
                  <a:lnTo>
                    <a:pt x="207740" y="386524"/>
                  </a:lnTo>
                  <a:lnTo>
                    <a:pt x="207740" y="386524"/>
                  </a:lnTo>
                  <a:lnTo>
                    <a:pt x="207835" y="387953"/>
                  </a:lnTo>
                  <a:lnTo>
                    <a:pt x="207835" y="387953"/>
                  </a:lnTo>
                  <a:lnTo>
                    <a:pt x="207931" y="389382"/>
                  </a:lnTo>
                  <a:lnTo>
                    <a:pt x="207931" y="389382"/>
                  </a:lnTo>
                  <a:lnTo>
                    <a:pt x="208026" y="390811"/>
                  </a:lnTo>
                  <a:lnTo>
                    <a:pt x="208026" y="390811"/>
                  </a:lnTo>
                  <a:lnTo>
                    <a:pt x="208216" y="392239"/>
                  </a:lnTo>
                  <a:lnTo>
                    <a:pt x="208216" y="392239"/>
                  </a:lnTo>
                  <a:lnTo>
                    <a:pt x="208407" y="393668"/>
                  </a:lnTo>
                  <a:lnTo>
                    <a:pt x="208407" y="393668"/>
                  </a:lnTo>
                  <a:lnTo>
                    <a:pt x="208597" y="395097"/>
                  </a:lnTo>
                  <a:lnTo>
                    <a:pt x="208597" y="395097"/>
                  </a:lnTo>
                  <a:cubicBezTo>
                    <a:pt x="211074" y="409289"/>
                    <a:pt x="219265" y="422243"/>
                    <a:pt x="230886" y="431102"/>
                  </a:cubicBezTo>
                  <a:lnTo>
                    <a:pt x="230886" y="431102"/>
                  </a:lnTo>
                  <a:lnTo>
                    <a:pt x="232029" y="431959"/>
                  </a:lnTo>
                  <a:lnTo>
                    <a:pt x="232029" y="431959"/>
                  </a:lnTo>
                  <a:lnTo>
                    <a:pt x="233172" y="432721"/>
                  </a:lnTo>
                  <a:lnTo>
                    <a:pt x="233172" y="432721"/>
                  </a:lnTo>
                  <a:lnTo>
                    <a:pt x="234315" y="433483"/>
                  </a:lnTo>
                  <a:lnTo>
                    <a:pt x="234315" y="433483"/>
                  </a:lnTo>
                  <a:lnTo>
                    <a:pt x="235458" y="434245"/>
                  </a:lnTo>
                  <a:lnTo>
                    <a:pt x="235458" y="434245"/>
                  </a:lnTo>
                  <a:lnTo>
                    <a:pt x="236029" y="434530"/>
                  </a:lnTo>
                  <a:cubicBezTo>
                    <a:pt x="236506" y="434816"/>
                    <a:pt x="236887" y="435007"/>
                    <a:pt x="237363" y="435293"/>
                  </a:cubicBezTo>
                  <a:lnTo>
                    <a:pt x="237934" y="435578"/>
                  </a:lnTo>
                  <a:lnTo>
                    <a:pt x="237934" y="435578"/>
                  </a:lnTo>
                  <a:lnTo>
                    <a:pt x="239173" y="436245"/>
                  </a:lnTo>
                  <a:lnTo>
                    <a:pt x="239173" y="436245"/>
                  </a:lnTo>
                  <a:lnTo>
                    <a:pt x="240411" y="436912"/>
                  </a:lnTo>
                  <a:lnTo>
                    <a:pt x="240411" y="436912"/>
                  </a:lnTo>
                  <a:lnTo>
                    <a:pt x="241649" y="437483"/>
                  </a:lnTo>
                  <a:lnTo>
                    <a:pt x="241649" y="437483"/>
                  </a:lnTo>
                  <a:cubicBezTo>
                    <a:pt x="242030" y="437674"/>
                    <a:pt x="242506" y="437864"/>
                    <a:pt x="242888" y="438055"/>
                  </a:cubicBezTo>
                  <a:lnTo>
                    <a:pt x="242888" y="438055"/>
                  </a:lnTo>
                  <a:lnTo>
                    <a:pt x="244221" y="438626"/>
                  </a:lnTo>
                  <a:lnTo>
                    <a:pt x="244221" y="438626"/>
                  </a:lnTo>
                  <a:lnTo>
                    <a:pt x="245554" y="439103"/>
                  </a:lnTo>
                  <a:lnTo>
                    <a:pt x="245554" y="439103"/>
                  </a:lnTo>
                  <a:lnTo>
                    <a:pt x="246888" y="439579"/>
                  </a:lnTo>
                  <a:lnTo>
                    <a:pt x="246888" y="439579"/>
                  </a:lnTo>
                  <a:lnTo>
                    <a:pt x="247174" y="439674"/>
                  </a:lnTo>
                  <a:cubicBezTo>
                    <a:pt x="247936" y="439864"/>
                    <a:pt x="248507" y="440055"/>
                    <a:pt x="249269" y="440341"/>
                  </a:cubicBezTo>
                  <a:lnTo>
                    <a:pt x="249555" y="440436"/>
                  </a:lnTo>
                  <a:lnTo>
                    <a:pt x="249555" y="440436"/>
                  </a:lnTo>
                  <a:lnTo>
                    <a:pt x="250888" y="440817"/>
                  </a:lnTo>
                  <a:lnTo>
                    <a:pt x="250888" y="440817"/>
                  </a:lnTo>
                  <a:lnTo>
                    <a:pt x="252222" y="441198"/>
                  </a:lnTo>
                  <a:lnTo>
                    <a:pt x="252222" y="441198"/>
                  </a:lnTo>
                  <a:lnTo>
                    <a:pt x="253651" y="441484"/>
                  </a:lnTo>
                  <a:lnTo>
                    <a:pt x="253651" y="441484"/>
                  </a:lnTo>
                  <a:cubicBezTo>
                    <a:pt x="254127" y="441579"/>
                    <a:pt x="254603" y="441674"/>
                    <a:pt x="255079" y="441770"/>
                  </a:cubicBezTo>
                  <a:lnTo>
                    <a:pt x="255079" y="441770"/>
                  </a:lnTo>
                  <a:lnTo>
                    <a:pt x="255365" y="441770"/>
                  </a:lnTo>
                  <a:cubicBezTo>
                    <a:pt x="256222" y="441865"/>
                    <a:pt x="256889" y="442055"/>
                    <a:pt x="257746" y="442151"/>
                  </a:cubicBezTo>
                  <a:lnTo>
                    <a:pt x="258032" y="442151"/>
                  </a:lnTo>
                  <a:lnTo>
                    <a:pt x="258032" y="442151"/>
                  </a:lnTo>
                  <a:lnTo>
                    <a:pt x="259461" y="442341"/>
                  </a:lnTo>
                  <a:lnTo>
                    <a:pt x="259461" y="442341"/>
                  </a:lnTo>
                  <a:lnTo>
                    <a:pt x="260890" y="442436"/>
                  </a:lnTo>
                  <a:lnTo>
                    <a:pt x="260890" y="442436"/>
                  </a:lnTo>
                  <a:lnTo>
                    <a:pt x="262318" y="442531"/>
                  </a:lnTo>
                  <a:lnTo>
                    <a:pt x="262318" y="442531"/>
                  </a:lnTo>
                  <a:lnTo>
                    <a:pt x="262795" y="442531"/>
                  </a:lnTo>
                  <a:cubicBezTo>
                    <a:pt x="263938" y="442531"/>
                    <a:pt x="264795" y="442627"/>
                    <a:pt x="265938" y="442627"/>
                  </a:cubicBezTo>
                  <a:lnTo>
                    <a:pt x="431768" y="442627"/>
                  </a:lnTo>
                  <a:lnTo>
                    <a:pt x="434054" y="442627"/>
                  </a:lnTo>
                  <a:cubicBezTo>
                    <a:pt x="467868" y="442627"/>
                    <a:pt x="496824" y="463487"/>
                    <a:pt x="509016" y="493014"/>
                  </a:cubicBezTo>
                  <a:lnTo>
                    <a:pt x="506349" y="345377"/>
                  </a:lnTo>
                  <a:cubicBezTo>
                    <a:pt x="505015" y="273463"/>
                    <a:pt x="439007" y="276606"/>
                    <a:pt x="423767" y="276130"/>
                  </a:cubicBezTo>
                  <a:lnTo>
                    <a:pt x="408622" y="276130"/>
                  </a:lnTo>
                  <a:cubicBezTo>
                    <a:pt x="376904" y="276130"/>
                    <a:pt x="350996" y="250222"/>
                    <a:pt x="350996" y="218504"/>
                  </a:cubicBezTo>
                  <a:lnTo>
                    <a:pt x="350996" y="198501"/>
                  </a:lnTo>
                  <a:cubicBezTo>
                    <a:pt x="350996" y="166783"/>
                    <a:pt x="376904" y="140875"/>
                    <a:pt x="408622" y="140875"/>
                  </a:cubicBezTo>
                  <a:lnTo>
                    <a:pt x="820769" y="140875"/>
                  </a:lnTo>
                  <a:lnTo>
                    <a:pt x="820769" y="0"/>
                  </a:lnTo>
                  <a:lnTo>
                    <a:pt x="189547" y="0"/>
                  </a:lnTo>
                  <a:lnTo>
                    <a:pt x="189547" y="96869"/>
                  </a:lnTo>
                  <a:cubicBezTo>
                    <a:pt x="189547" y="128588"/>
                    <a:pt x="163639" y="154496"/>
                    <a:pt x="131921" y="154496"/>
                  </a:cubicBezTo>
                  <a:lnTo>
                    <a:pt x="0" y="154496"/>
                  </a:lnTo>
                  <a:lnTo>
                    <a:pt x="0" y="154210"/>
                  </a:lnTo>
                  <a:close/>
                  <a:moveTo>
                    <a:pt x="207740" y="384905"/>
                  </a:moveTo>
                  <a:lnTo>
                    <a:pt x="207740" y="384905"/>
                  </a:lnTo>
                  <a:lnTo>
                    <a:pt x="207740" y="384905"/>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82" name="Freeform: Shape 81">
              <a:extLst>
                <a:ext uri="{FF2B5EF4-FFF2-40B4-BE49-F238E27FC236}">
                  <a16:creationId xmlns:a16="http://schemas.microsoft.com/office/drawing/2014/main" id="{2A319A01-1506-48E7-8264-66BC09F1C34C}"/>
                </a:ext>
              </a:extLst>
            </p:cNvPr>
            <p:cNvSpPr/>
            <p:nvPr/>
          </p:nvSpPr>
          <p:spPr>
            <a:xfrm>
              <a:off x="5452983" y="5721461"/>
              <a:ext cx="448627" cy="135254"/>
            </a:xfrm>
            <a:custGeom>
              <a:avLst/>
              <a:gdLst>
                <a:gd name="connsiteX0" fmla="*/ 0 w 448627"/>
                <a:gd name="connsiteY0" fmla="*/ 57626 h 135254"/>
                <a:gd name="connsiteX1" fmla="*/ 0 w 448627"/>
                <a:gd name="connsiteY1" fmla="*/ 77628 h 135254"/>
                <a:gd name="connsiteX2" fmla="*/ 57626 w 448627"/>
                <a:gd name="connsiteY2" fmla="*/ 135255 h 135254"/>
                <a:gd name="connsiteX3" fmla="*/ 391001 w 448627"/>
                <a:gd name="connsiteY3" fmla="*/ 135255 h 135254"/>
                <a:gd name="connsiteX4" fmla="*/ 448627 w 448627"/>
                <a:gd name="connsiteY4" fmla="*/ 77628 h 135254"/>
                <a:gd name="connsiteX5" fmla="*/ 448627 w 448627"/>
                <a:gd name="connsiteY5" fmla="*/ 57626 h 135254"/>
                <a:gd name="connsiteX6" fmla="*/ 391001 w 448627"/>
                <a:gd name="connsiteY6" fmla="*/ 0 h 135254"/>
                <a:gd name="connsiteX7" fmla="*/ 57626 w 448627"/>
                <a:gd name="connsiteY7" fmla="*/ 0 h 135254"/>
                <a:gd name="connsiteX8" fmla="*/ 0 w 448627"/>
                <a:gd name="connsiteY8" fmla="*/ 57626 h 13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627" h="135254">
                  <a:moveTo>
                    <a:pt x="0" y="57626"/>
                  </a:moveTo>
                  <a:lnTo>
                    <a:pt x="0" y="77628"/>
                  </a:lnTo>
                  <a:cubicBezTo>
                    <a:pt x="0" y="109347"/>
                    <a:pt x="25908" y="135255"/>
                    <a:pt x="57626" y="135255"/>
                  </a:cubicBezTo>
                  <a:lnTo>
                    <a:pt x="391001" y="135255"/>
                  </a:lnTo>
                  <a:cubicBezTo>
                    <a:pt x="422720" y="135255"/>
                    <a:pt x="448627" y="109347"/>
                    <a:pt x="448627" y="77628"/>
                  </a:cubicBezTo>
                  <a:lnTo>
                    <a:pt x="448627" y="57626"/>
                  </a:lnTo>
                  <a:cubicBezTo>
                    <a:pt x="448627" y="25908"/>
                    <a:pt x="422720" y="0"/>
                    <a:pt x="391001" y="0"/>
                  </a:cubicBezTo>
                  <a:lnTo>
                    <a:pt x="57626" y="0"/>
                  </a:lnTo>
                  <a:cubicBezTo>
                    <a:pt x="26003" y="0"/>
                    <a:pt x="0" y="25908"/>
                    <a:pt x="0" y="57626"/>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83" name="Freeform: Shape 82">
              <a:extLst>
                <a:ext uri="{FF2B5EF4-FFF2-40B4-BE49-F238E27FC236}">
                  <a16:creationId xmlns:a16="http://schemas.microsoft.com/office/drawing/2014/main" id="{ACC3D5D9-F647-479C-8F4E-492E0219DACE}"/>
                </a:ext>
              </a:extLst>
            </p:cNvPr>
            <p:cNvSpPr/>
            <p:nvPr/>
          </p:nvSpPr>
          <p:spPr>
            <a:xfrm>
              <a:off x="4806046" y="4414821"/>
              <a:ext cx="945927" cy="1170241"/>
            </a:xfrm>
            <a:custGeom>
              <a:avLst/>
              <a:gdLst>
                <a:gd name="connsiteX0" fmla="*/ 168402 w 945927"/>
                <a:gd name="connsiteY0" fmla="*/ 288131 h 1170241"/>
                <a:gd name="connsiteX1" fmla="*/ 168402 w 945927"/>
                <a:gd name="connsiteY1" fmla="*/ 520827 h 1170241"/>
                <a:gd name="connsiteX2" fmla="*/ 110776 w 945927"/>
                <a:gd name="connsiteY2" fmla="*/ 578453 h 1170241"/>
                <a:gd name="connsiteX3" fmla="*/ 0 w 945927"/>
                <a:gd name="connsiteY3" fmla="*/ 578453 h 1170241"/>
                <a:gd name="connsiteX4" fmla="*/ 0 w 945927"/>
                <a:gd name="connsiteY4" fmla="*/ 664083 h 1170241"/>
                <a:gd name="connsiteX5" fmla="*/ 0 w 945927"/>
                <a:gd name="connsiteY5" fmla="*/ 665607 h 1170241"/>
                <a:gd name="connsiteX6" fmla="*/ 0 w 945927"/>
                <a:gd name="connsiteY6" fmla="*/ 665607 h 1170241"/>
                <a:gd name="connsiteX7" fmla="*/ 95 w 945927"/>
                <a:gd name="connsiteY7" fmla="*/ 667036 h 1170241"/>
                <a:gd name="connsiteX8" fmla="*/ 95 w 945927"/>
                <a:gd name="connsiteY8" fmla="*/ 667036 h 1170241"/>
                <a:gd name="connsiteX9" fmla="*/ 190 w 945927"/>
                <a:gd name="connsiteY9" fmla="*/ 668465 h 1170241"/>
                <a:gd name="connsiteX10" fmla="*/ 190 w 945927"/>
                <a:gd name="connsiteY10" fmla="*/ 668465 h 1170241"/>
                <a:gd name="connsiteX11" fmla="*/ 286 w 945927"/>
                <a:gd name="connsiteY11" fmla="*/ 669893 h 1170241"/>
                <a:gd name="connsiteX12" fmla="*/ 286 w 945927"/>
                <a:gd name="connsiteY12" fmla="*/ 669893 h 1170241"/>
                <a:gd name="connsiteX13" fmla="*/ 476 w 945927"/>
                <a:gd name="connsiteY13" fmla="*/ 671322 h 1170241"/>
                <a:gd name="connsiteX14" fmla="*/ 476 w 945927"/>
                <a:gd name="connsiteY14" fmla="*/ 671322 h 1170241"/>
                <a:gd name="connsiteX15" fmla="*/ 667 w 945927"/>
                <a:gd name="connsiteY15" fmla="*/ 672751 h 1170241"/>
                <a:gd name="connsiteX16" fmla="*/ 667 w 945927"/>
                <a:gd name="connsiteY16" fmla="*/ 672751 h 1170241"/>
                <a:gd name="connsiteX17" fmla="*/ 29623 w 945927"/>
                <a:gd name="connsiteY17" fmla="*/ 714375 h 1170241"/>
                <a:gd name="connsiteX18" fmla="*/ 30194 w 945927"/>
                <a:gd name="connsiteY18" fmla="*/ 714661 h 1170241"/>
                <a:gd name="connsiteX19" fmla="*/ 30194 w 945927"/>
                <a:gd name="connsiteY19" fmla="*/ 714661 h 1170241"/>
                <a:gd name="connsiteX20" fmla="*/ 31432 w 945927"/>
                <a:gd name="connsiteY20" fmla="*/ 715328 h 1170241"/>
                <a:gd name="connsiteX21" fmla="*/ 31432 w 945927"/>
                <a:gd name="connsiteY21" fmla="*/ 715328 h 1170241"/>
                <a:gd name="connsiteX22" fmla="*/ 32671 w 945927"/>
                <a:gd name="connsiteY22" fmla="*/ 715994 h 1170241"/>
                <a:gd name="connsiteX23" fmla="*/ 32671 w 945927"/>
                <a:gd name="connsiteY23" fmla="*/ 715994 h 1170241"/>
                <a:gd name="connsiteX24" fmla="*/ 33909 w 945927"/>
                <a:gd name="connsiteY24" fmla="*/ 716566 h 1170241"/>
                <a:gd name="connsiteX25" fmla="*/ 33909 w 945927"/>
                <a:gd name="connsiteY25" fmla="*/ 716566 h 1170241"/>
                <a:gd name="connsiteX26" fmla="*/ 35147 w 945927"/>
                <a:gd name="connsiteY26" fmla="*/ 717137 h 1170241"/>
                <a:gd name="connsiteX27" fmla="*/ 35147 w 945927"/>
                <a:gd name="connsiteY27" fmla="*/ 717137 h 1170241"/>
                <a:gd name="connsiteX28" fmla="*/ 36481 w 945927"/>
                <a:gd name="connsiteY28" fmla="*/ 717709 h 1170241"/>
                <a:gd name="connsiteX29" fmla="*/ 36481 w 945927"/>
                <a:gd name="connsiteY29" fmla="*/ 717709 h 1170241"/>
                <a:gd name="connsiteX30" fmla="*/ 37814 w 945927"/>
                <a:gd name="connsiteY30" fmla="*/ 718185 h 1170241"/>
                <a:gd name="connsiteX31" fmla="*/ 37814 w 945927"/>
                <a:gd name="connsiteY31" fmla="*/ 718185 h 1170241"/>
                <a:gd name="connsiteX32" fmla="*/ 39148 w 945927"/>
                <a:gd name="connsiteY32" fmla="*/ 718661 h 1170241"/>
                <a:gd name="connsiteX33" fmla="*/ 39148 w 945927"/>
                <a:gd name="connsiteY33" fmla="*/ 718661 h 1170241"/>
                <a:gd name="connsiteX34" fmla="*/ 39433 w 945927"/>
                <a:gd name="connsiteY34" fmla="*/ 718756 h 1170241"/>
                <a:gd name="connsiteX35" fmla="*/ 41529 w 945927"/>
                <a:gd name="connsiteY35" fmla="*/ 719423 h 1170241"/>
                <a:gd name="connsiteX36" fmla="*/ 41815 w 945927"/>
                <a:gd name="connsiteY36" fmla="*/ 719519 h 1170241"/>
                <a:gd name="connsiteX37" fmla="*/ 41815 w 945927"/>
                <a:gd name="connsiteY37" fmla="*/ 719519 h 1170241"/>
                <a:gd name="connsiteX38" fmla="*/ 43148 w 945927"/>
                <a:gd name="connsiteY38" fmla="*/ 719899 h 1170241"/>
                <a:gd name="connsiteX39" fmla="*/ 43148 w 945927"/>
                <a:gd name="connsiteY39" fmla="*/ 719899 h 1170241"/>
                <a:gd name="connsiteX40" fmla="*/ 44482 w 945927"/>
                <a:gd name="connsiteY40" fmla="*/ 720280 h 1170241"/>
                <a:gd name="connsiteX41" fmla="*/ 44482 w 945927"/>
                <a:gd name="connsiteY41" fmla="*/ 720280 h 1170241"/>
                <a:gd name="connsiteX42" fmla="*/ 45910 w 945927"/>
                <a:gd name="connsiteY42" fmla="*/ 720566 h 1170241"/>
                <a:gd name="connsiteX43" fmla="*/ 45910 w 945927"/>
                <a:gd name="connsiteY43" fmla="*/ 720566 h 1170241"/>
                <a:gd name="connsiteX44" fmla="*/ 47339 w 945927"/>
                <a:gd name="connsiteY44" fmla="*/ 720852 h 1170241"/>
                <a:gd name="connsiteX45" fmla="*/ 47339 w 945927"/>
                <a:gd name="connsiteY45" fmla="*/ 720852 h 1170241"/>
                <a:gd name="connsiteX46" fmla="*/ 47625 w 945927"/>
                <a:gd name="connsiteY46" fmla="*/ 720852 h 1170241"/>
                <a:gd name="connsiteX47" fmla="*/ 50006 w 945927"/>
                <a:gd name="connsiteY47" fmla="*/ 721233 h 1170241"/>
                <a:gd name="connsiteX48" fmla="*/ 50292 w 945927"/>
                <a:gd name="connsiteY48" fmla="*/ 721233 h 1170241"/>
                <a:gd name="connsiteX49" fmla="*/ 50292 w 945927"/>
                <a:gd name="connsiteY49" fmla="*/ 721233 h 1170241"/>
                <a:gd name="connsiteX50" fmla="*/ 51721 w 945927"/>
                <a:gd name="connsiteY50" fmla="*/ 721424 h 1170241"/>
                <a:gd name="connsiteX51" fmla="*/ 51721 w 945927"/>
                <a:gd name="connsiteY51" fmla="*/ 721424 h 1170241"/>
                <a:gd name="connsiteX52" fmla="*/ 53149 w 945927"/>
                <a:gd name="connsiteY52" fmla="*/ 721518 h 1170241"/>
                <a:gd name="connsiteX53" fmla="*/ 53149 w 945927"/>
                <a:gd name="connsiteY53" fmla="*/ 721518 h 1170241"/>
                <a:gd name="connsiteX54" fmla="*/ 54578 w 945927"/>
                <a:gd name="connsiteY54" fmla="*/ 721614 h 1170241"/>
                <a:gd name="connsiteX55" fmla="*/ 54578 w 945927"/>
                <a:gd name="connsiteY55" fmla="*/ 721614 h 1170241"/>
                <a:gd name="connsiteX56" fmla="*/ 55054 w 945927"/>
                <a:gd name="connsiteY56" fmla="*/ 721614 h 1170241"/>
                <a:gd name="connsiteX57" fmla="*/ 58198 w 945927"/>
                <a:gd name="connsiteY57" fmla="*/ 721709 h 1170241"/>
                <a:gd name="connsiteX58" fmla="*/ 77629 w 945927"/>
                <a:gd name="connsiteY58" fmla="*/ 721709 h 1170241"/>
                <a:gd name="connsiteX59" fmla="*/ 84582 w 945927"/>
                <a:gd name="connsiteY59" fmla="*/ 721709 h 1170241"/>
                <a:gd name="connsiteX60" fmla="*/ 165545 w 945927"/>
                <a:gd name="connsiteY60" fmla="*/ 802672 h 1170241"/>
                <a:gd name="connsiteX61" fmla="*/ 165545 w 945927"/>
                <a:gd name="connsiteY61" fmla="*/ 812483 h 1170241"/>
                <a:gd name="connsiteX62" fmla="*/ 165545 w 945927"/>
                <a:gd name="connsiteY62" fmla="*/ 814006 h 1170241"/>
                <a:gd name="connsiteX63" fmla="*/ 165545 w 945927"/>
                <a:gd name="connsiteY63" fmla="*/ 814006 h 1170241"/>
                <a:gd name="connsiteX64" fmla="*/ 165640 w 945927"/>
                <a:gd name="connsiteY64" fmla="*/ 815435 h 1170241"/>
                <a:gd name="connsiteX65" fmla="*/ 165640 w 945927"/>
                <a:gd name="connsiteY65" fmla="*/ 815435 h 1170241"/>
                <a:gd name="connsiteX66" fmla="*/ 165735 w 945927"/>
                <a:gd name="connsiteY66" fmla="*/ 816864 h 1170241"/>
                <a:gd name="connsiteX67" fmla="*/ 165735 w 945927"/>
                <a:gd name="connsiteY67" fmla="*/ 816864 h 1170241"/>
                <a:gd name="connsiteX68" fmla="*/ 165830 w 945927"/>
                <a:gd name="connsiteY68" fmla="*/ 818293 h 1170241"/>
                <a:gd name="connsiteX69" fmla="*/ 165830 w 945927"/>
                <a:gd name="connsiteY69" fmla="*/ 818293 h 1170241"/>
                <a:gd name="connsiteX70" fmla="*/ 166021 w 945927"/>
                <a:gd name="connsiteY70" fmla="*/ 819721 h 1170241"/>
                <a:gd name="connsiteX71" fmla="*/ 166021 w 945927"/>
                <a:gd name="connsiteY71" fmla="*/ 819721 h 1170241"/>
                <a:gd name="connsiteX72" fmla="*/ 166211 w 945927"/>
                <a:gd name="connsiteY72" fmla="*/ 821150 h 1170241"/>
                <a:gd name="connsiteX73" fmla="*/ 166211 w 945927"/>
                <a:gd name="connsiteY73" fmla="*/ 821150 h 1170241"/>
                <a:gd name="connsiteX74" fmla="*/ 166497 w 945927"/>
                <a:gd name="connsiteY74" fmla="*/ 822579 h 1170241"/>
                <a:gd name="connsiteX75" fmla="*/ 166497 w 945927"/>
                <a:gd name="connsiteY75" fmla="*/ 822579 h 1170241"/>
                <a:gd name="connsiteX76" fmla="*/ 166783 w 945927"/>
                <a:gd name="connsiteY76" fmla="*/ 824008 h 1170241"/>
                <a:gd name="connsiteX77" fmla="*/ 166783 w 945927"/>
                <a:gd name="connsiteY77" fmla="*/ 824008 h 1170241"/>
                <a:gd name="connsiteX78" fmla="*/ 167068 w 945927"/>
                <a:gd name="connsiteY78" fmla="*/ 825437 h 1170241"/>
                <a:gd name="connsiteX79" fmla="*/ 167068 w 945927"/>
                <a:gd name="connsiteY79" fmla="*/ 825437 h 1170241"/>
                <a:gd name="connsiteX80" fmla="*/ 167449 w 945927"/>
                <a:gd name="connsiteY80" fmla="*/ 826865 h 1170241"/>
                <a:gd name="connsiteX81" fmla="*/ 167449 w 945927"/>
                <a:gd name="connsiteY81" fmla="*/ 826865 h 1170241"/>
                <a:gd name="connsiteX82" fmla="*/ 167830 w 945927"/>
                <a:gd name="connsiteY82" fmla="*/ 828199 h 1170241"/>
                <a:gd name="connsiteX83" fmla="*/ 167830 w 945927"/>
                <a:gd name="connsiteY83" fmla="*/ 828199 h 1170241"/>
                <a:gd name="connsiteX84" fmla="*/ 168211 w 945927"/>
                <a:gd name="connsiteY84" fmla="*/ 829532 h 1170241"/>
                <a:gd name="connsiteX85" fmla="*/ 168211 w 945927"/>
                <a:gd name="connsiteY85" fmla="*/ 829532 h 1170241"/>
                <a:gd name="connsiteX86" fmla="*/ 168687 w 945927"/>
                <a:gd name="connsiteY86" fmla="*/ 830866 h 1170241"/>
                <a:gd name="connsiteX87" fmla="*/ 168687 w 945927"/>
                <a:gd name="connsiteY87" fmla="*/ 830866 h 1170241"/>
                <a:gd name="connsiteX88" fmla="*/ 169164 w 945927"/>
                <a:gd name="connsiteY88" fmla="*/ 832199 h 1170241"/>
                <a:gd name="connsiteX89" fmla="*/ 169164 w 945927"/>
                <a:gd name="connsiteY89" fmla="*/ 832199 h 1170241"/>
                <a:gd name="connsiteX90" fmla="*/ 169640 w 945927"/>
                <a:gd name="connsiteY90" fmla="*/ 833533 h 1170241"/>
                <a:gd name="connsiteX91" fmla="*/ 169640 w 945927"/>
                <a:gd name="connsiteY91" fmla="*/ 833533 h 1170241"/>
                <a:gd name="connsiteX92" fmla="*/ 170212 w 945927"/>
                <a:gd name="connsiteY92" fmla="*/ 834866 h 1170241"/>
                <a:gd name="connsiteX93" fmla="*/ 170212 w 945927"/>
                <a:gd name="connsiteY93" fmla="*/ 834866 h 1170241"/>
                <a:gd name="connsiteX94" fmla="*/ 170783 w 945927"/>
                <a:gd name="connsiteY94" fmla="*/ 836105 h 1170241"/>
                <a:gd name="connsiteX95" fmla="*/ 170783 w 945927"/>
                <a:gd name="connsiteY95" fmla="*/ 836105 h 1170241"/>
                <a:gd name="connsiteX96" fmla="*/ 171355 w 945927"/>
                <a:gd name="connsiteY96" fmla="*/ 837343 h 1170241"/>
                <a:gd name="connsiteX97" fmla="*/ 171355 w 945927"/>
                <a:gd name="connsiteY97" fmla="*/ 837343 h 1170241"/>
                <a:gd name="connsiteX98" fmla="*/ 172021 w 945927"/>
                <a:gd name="connsiteY98" fmla="*/ 838581 h 1170241"/>
                <a:gd name="connsiteX99" fmla="*/ 172021 w 945927"/>
                <a:gd name="connsiteY99" fmla="*/ 838581 h 1170241"/>
                <a:gd name="connsiteX100" fmla="*/ 172688 w 945927"/>
                <a:gd name="connsiteY100" fmla="*/ 839819 h 1170241"/>
                <a:gd name="connsiteX101" fmla="*/ 172688 w 945927"/>
                <a:gd name="connsiteY101" fmla="*/ 839819 h 1170241"/>
                <a:gd name="connsiteX102" fmla="*/ 173355 w 945927"/>
                <a:gd name="connsiteY102" fmla="*/ 841058 h 1170241"/>
                <a:gd name="connsiteX103" fmla="*/ 173355 w 945927"/>
                <a:gd name="connsiteY103" fmla="*/ 841058 h 1170241"/>
                <a:gd name="connsiteX104" fmla="*/ 174021 w 945927"/>
                <a:gd name="connsiteY104" fmla="*/ 842296 h 1170241"/>
                <a:gd name="connsiteX105" fmla="*/ 174021 w 945927"/>
                <a:gd name="connsiteY105" fmla="*/ 842296 h 1170241"/>
                <a:gd name="connsiteX106" fmla="*/ 174784 w 945927"/>
                <a:gd name="connsiteY106" fmla="*/ 843439 h 1170241"/>
                <a:gd name="connsiteX107" fmla="*/ 174784 w 945927"/>
                <a:gd name="connsiteY107" fmla="*/ 843439 h 1170241"/>
                <a:gd name="connsiteX108" fmla="*/ 175546 w 945927"/>
                <a:gd name="connsiteY108" fmla="*/ 844582 h 1170241"/>
                <a:gd name="connsiteX109" fmla="*/ 175546 w 945927"/>
                <a:gd name="connsiteY109" fmla="*/ 844582 h 1170241"/>
                <a:gd name="connsiteX110" fmla="*/ 176308 w 945927"/>
                <a:gd name="connsiteY110" fmla="*/ 845725 h 1170241"/>
                <a:gd name="connsiteX111" fmla="*/ 176308 w 945927"/>
                <a:gd name="connsiteY111" fmla="*/ 845725 h 1170241"/>
                <a:gd name="connsiteX112" fmla="*/ 177165 w 945927"/>
                <a:gd name="connsiteY112" fmla="*/ 846868 h 1170241"/>
                <a:gd name="connsiteX113" fmla="*/ 177165 w 945927"/>
                <a:gd name="connsiteY113" fmla="*/ 846868 h 1170241"/>
                <a:gd name="connsiteX114" fmla="*/ 178022 w 945927"/>
                <a:gd name="connsiteY114" fmla="*/ 848011 h 1170241"/>
                <a:gd name="connsiteX115" fmla="*/ 178022 w 945927"/>
                <a:gd name="connsiteY115" fmla="*/ 848011 h 1170241"/>
                <a:gd name="connsiteX116" fmla="*/ 178879 w 945927"/>
                <a:gd name="connsiteY116" fmla="*/ 849058 h 1170241"/>
                <a:gd name="connsiteX117" fmla="*/ 178879 w 945927"/>
                <a:gd name="connsiteY117" fmla="*/ 849058 h 1170241"/>
                <a:gd name="connsiteX118" fmla="*/ 179737 w 945927"/>
                <a:gd name="connsiteY118" fmla="*/ 850106 h 1170241"/>
                <a:gd name="connsiteX119" fmla="*/ 179737 w 945927"/>
                <a:gd name="connsiteY119" fmla="*/ 850106 h 1170241"/>
                <a:gd name="connsiteX120" fmla="*/ 180689 w 945927"/>
                <a:gd name="connsiteY120" fmla="*/ 851154 h 1170241"/>
                <a:gd name="connsiteX121" fmla="*/ 180689 w 945927"/>
                <a:gd name="connsiteY121" fmla="*/ 851154 h 1170241"/>
                <a:gd name="connsiteX122" fmla="*/ 181642 w 945927"/>
                <a:gd name="connsiteY122" fmla="*/ 852202 h 1170241"/>
                <a:gd name="connsiteX123" fmla="*/ 181642 w 945927"/>
                <a:gd name="connsiteY123" fmla="*/ 852202 h 1170241"/>
                <a:gd name="connsiteX124" fmla="*/ 182594 w 945927"/>
                <a:gd name="connsiteY124" fmla="*/ 853154 h 1170241"/>
                <a:gd name="connsiteX125" fmla="*/ 182594 w 945927"/>
                <a:gd name="connsiteY125" fmla="*/ 853154 h 1170241"/>
                <a:gd name="connsiteX126" fmla="*/ 183546 w 945927"/>
                <a:gd name="connsiteY126" fmla="*/ 854107 h 1170241"/>
                <a:gd name="connsiteX127" fmla="*/ 183546 w 945927"/>
                <a:gd name="connsiteY127" fmla="*/ 854107 h 1170241"/>
                <a:gd name="connsiteX128" fmla="*/ 184595 w 945927"/>
                <a:gd name="connsiteY128" fmla="*/ 855059 h 1170241"/>
                <a:gd name="connsiteX129" fmla="*/ 184595 w 945927"/>
                <a:gd name="connsiteY129" fmla="*/ 855059 h 1170241"/>
                <a:gd name="connsiteX130" fmla="*/ 185642 w 945927"/>
                <a:gd name="connsiteY130" fmla="*/ 856011 h 1170241"/>
                <a:gd name="connsiteX131" fmla="*/ 185642 w 945927"/>
                <a:gd name="connsiteY131" fmla="*/ 856011 h 1170241"/>
                <a:gd name="connsiteX132" fmla="*/ 186690 w 945927"/>
                <a:gd name="connsiteY132" fmla="*/ 856869 h 1170241"/>
                <a:gd name="connsiteX133" fmla="*/ 186690 w 945927"/>
                <a:gd name="connsiteY133" fmla="*/ 856869 h 1170241"/>
                <a:gd name="connsiteX134" fmla="*/ 187737 w 945927"/>
                <a:gd name="connsiteY134" fmla="*/ 857726 h 1170241"/>
                <a:gd name="connsiteX135" fmla="*/ 187737 w 945927"/>
                <a:gd name="connsiteY135" fmla="*/ 857726 h 1170241"/>
                <a:gd name="connsiteX136" fmla="*/ 188786 w 945927"/>
                <a:gd name="connsiteY136" fmla="*/ 858583 h 1170241"/>
                <a:gd name="connsiteX137" fmla="*/ 188786 w 945927"/>
                <a:gd name="connsiteY137" fmla="*/ 858583 h 1170241"/>
                <a:gd name="connsiteX138" fmla="*/ 189929 w 945927"/>
                <a:gd name="connsiteY138" fmla="*/ 859441 h 1170241"/>
                <a:gd name="connsiteX139" fmla="*/ 189929 w 945927"/>
                <a:gd name="connsiteY139" fmla="*/ 859441 h 1170241"/>
                <a:gd name="connsiteX140" fmla="*/ 191071 w 945927"/>
                <a:gd name="connsiteY140" fmla="*/ 860202 h 1170241"/>
                <a:gd name="connsiteX141" fmla="*/ 191071 w 945927"/>
                <a:gd name="connsiteY141" fmla="*/ 860202 h 1170241"/>
                <a:gd name="connsiteX142" fmla="*/ 192214 w 945927"/>
                <a:gd name="connsiteY142" fmla="*/ 860965 h 1170241"/>
                <a:gd name="connsiteX143" fmla="*/ 192214 w 945927"/>
                <a:gd name="connsiteY143" fmla="*/ 860965 h 1170241"/>
                <a:gd name="connsiteX144" fmla="*/ 193357 w 945927"/>
                <a:gd name="connsiteY144" fmla="*/ 861727 h 1170241"/>
                <a:gd name="connsiteX145" fmla="*/ 193357 w 945927"/>
                <a:gd name="connsiteY145" fmla="*/ 861727 h 1170241"/>
                <a:gd name="connsiteX146" fmla="*/ 194596 w 945927"/>
                <a:gd name="connsiteY146" fmla="*/ 862394 h 1170241"/>
                <a:gd name="connsiteX147" fmla="*/ 194596 w 945927"/>
                <a:gd name="connsiteY147" fmla="*/ 862394 h 1170241"/>
                <a:gd name="connsiteX148" fmla="*/ 195834 w 945927"/>
                <a:gd name="connsiteY148" fmla="*/ 863060 h 1170241"/>
                <a:gd name="connsiteX149" fmla="*/ 195834 w 945927"/>
                <a:gd name="connsiteY149" fmla="*/ 863060 h 1170241"/>
                <a:gd name="connsiteX150" fmla="*/ 197072 w 945927"/>
                <a:gd name="connsiteY150" fmla="*/ 863727 h 1170241"/>
                <a:gd name="connsiteX151" fmla="*/ 197072 w 945927"/>
                <a:gd name="connsiteY151" fmla="*/ 863727 h 1170241"/>
                <a:gd name="connsiteX152" fmla="*/ 198311 w 945927"/>
                <a:gd name="connsiteY152" fmla="*/ 864393 h 1170241"/>
                <a:gd name="connsiteX153" fmla="*/ 198311 w 945927"/>
                <a:gd name="connsiteY153" fmla="*/ 864393 h 1170241"/>
                <a:gd name="connsiteX154" fmla="*/ 199549 w 945927"/>
                <a:gd name="connsiteY154" fmla="*/ 864965 h 1170241"/>
                <a:gd name="connsiteX155" fmla="*/ 199549 w 945927"/>
                <a:gd name="connsiteY155" fmla="*/ 864965 h 1170241"/>
                <a:gd name="connsiteX156" fmla="*/ 200787 w 945927"/>
                <a:gd name="connsiteY156" fmla="*/ 865536 h 1170241"/>
                <a:gd name="connsiteX157" fmla="*/ 200787 w 945927"/>
                <a:gd name="connsiteY157" fmla="*/ 865536 h 1170241"/>
                <a:gd name="connsiteX158" fmla="*/ 202120 w 945927"/>
                <a:gd name="connsiteY158" fmla="*/ 866109 h 1170241"/>
                <a:gd name="connsiteX159" fmla="*/ 202120 w 945927"/>
                <a:gd name="connsiteY159" fmla="*/ 866109 h 1170241"/>
                <a:gd name="connsiteX160" fmla="*/ 203454 w 945927"/>
                <a:gd name="connsiteY160" fmla="*/ 866585 h 1170241"/>
                <a:gd name="connsiteX161" fmla="*/ 203454 w 945927"/>
                <a:gd name="connsiteY161" fmla="*/ 866585 h 1170241"/>
                <a:gd name="connsiteX162" fmla="*/ 204788 w 945927"/>
                <a:gd name="connsiteY162" fmla="*/ 867061 h 1170241"/>
                <a:gd name="connsiteX163" fmla="*/ 204788 w 945927"/>
                <a:gd name="connsiteY163" fmla="*/ 867061 h 1170241"/>
                <a:gd name="connsiteX164" fmla="*/ 206121 w 945927"/>
                <a:gd name="connsiteY164" fmla="*/ 867537 h 1170241"/>
                <a:gd name="connsiteX165" fmla="*/ 206121 w 945927"/>
                <a:gd name="connsiteY165" fmla="*/ 867537 h 1170241"/>
                <a:gd name="connsiteX166" fmla="*/ 207454 w 945927"/>
                <a:gd name="connsiteY166" fmla="*/ 867918 h 1170241"/>
                <a:gd name="connsiteX167" fmla="*/ 207454 w 945927"/>
                <a:gd name="connsiteY167" fmla="*/ 867918 h 1170241"/>
                <a:gd name="connsiteX168" fmla="*/ 208788 w 945927"/>
                <a:gd name="connsiteY168" fmla="*/ 868299 h 1170241"/>
                <a:gd name="connsiteX169" fmla="*/ 208788 w 945927"/>
                <a:gd name="connsiteY169" fmla="*/ 868299 h 1170241"/>
                <a:gd name="connsiteX170" fmla="*/ 210121 w 945927"/>
                <a:gd name="connsiteY170" fmla="*/ 868680 h 1170241"/>
                <a:gd name="connsiteX171" fmla="*/ 210121 w 945927"/>
                <a:gd name="connsiteY171" fmla="*/ 868680 h 1170241"/>
                <a:gd name="connsiteX172" fmla="*/ 211550 w 945927"/>
                <a:gd name="connsiteY172" fmla="*/ 868966 h 1170241"/>
                <a:gd name="connsiteX173" fmla="*/ 211550 w 945927"/>
                <a:gd name="connsiteY173" fmla="*/ 868966 h 1170241"/>
                <a:gd name="connsiteX174" fmla="*/ 212979 w 945927"/>
                <a:gd name="connsiteY174" fmla="*/ 869251 h 1170241"/>
                <a:gd name="connsiteX175" fmla="*/ 212979 w 945927"/>
                <a:gd name="connsiteY175" fmla="*/ 869251 h 1170241"/>
                <a:gd name="connsiteX176" fmla="*/ 214408 w 945927"/>
                <a:gd name="connsiteY176" fmla="*/ 869537 h 1170241"/>
                <a:gd name="connsiteX177" fmla="*/ 214408 w 945927"/>
                <a:gd name="connsiteY177" fmla="*/ 869537 h 1170241"/>
                <a:gd name="connsiteX178" fmla="*/ 215836 w 945927"/>
                <a:gd name="connsiteY178" fmla="*/ 869727 h 1170241"/>
                <a:gd name="connsiteX179" fmla="*/ 215836 w 945927"/>
                <a:gd name="connsiteY179" fmla="*/ 869727 h 1170241"/>
                <a:gd name="connsiteX180" fmla="*/ 217265 w 945927"/>
                <a:gd name="connsiteY180" fmla="*/ 869918 h 1170241"/>
                <a:gd name="connsiteX181" fmla="*/ 217265 w 945927"/>
                <a:gd name="connsiteY181" fmla="*/ 869918 h 1170241"/>
                <a:gd name="connsiteX182" fmla="*/ 218694 w 945927"/>
                <a:gd name="connsiteY182" fmla="*/ 870013 h 1170241"/>
                <a:gd name="connsiteX183" fmla="*/ 218694 w 945927"/>
                <a:gd name="connsiteY183" fmla="*/ 870013 h 1170241"/>
                <a:gd name="connsiteX184" fmla="*/ 220123 w 945927"/>
                <a:gd name="connsiteY184" fmla="*/ 870109 h 1170241"/>
                <a:gd name="connsiteX185" fmla="*/ 220123 w 945927"/>
                <a:gd name="connsiteY185" fmla="*/ 870109 h 1170241"/>
                <a:gd name="connsiteX186" fmla="*/ 220599 w 945927"/>
                <a:gd name="connsiteY186" fmla="*/ 870109 h 1170241"/>
                <a:gd name="connsiteX187" fmla="*/ 223742 w 945927"/>
                <a:gd name="connsiteY187" fmla="*/ 870204 h 1170241"/>
                <a:gd name="connsiteX188" fmla="*/ 236505 w 945927"/>
                <a:gd name="connsiteY188" fmla="*/ 870204 h 1170241"/>
                <a:gd name="connsiteX189" fmla="*/ 251270 w 945927"/>
                <a:gd name="connsiteY189" fmla="*/ 870204 h 1170241"/>
                <a:gd name="connsiteX190" fmla="*/ 332232 w 945927"/>
                <a:gd name="connsiteY190" fmla="*/ 951167 h 1170241"/>
                <a:gd name="connsiteX191" fmla="*/ 332232 w 945927"/>
                <a:gd name="connsiteY191" fmla="*/ 1014508 h 1170241"/>
                <a:gd name="connsiteX192" fmla="*/ 332232 w 945927"/>
                <a:gd name="connsiteY192" fmla="*/ 1109472 h 1170241"/>
                <a:gd name="connsiteX193" fmla="*/ 332232 w 945927"/>
                <a:gd name="connsiteY193" fmla="*/ 1112615 h 1170241"/>
                <a:gd name="connsiteX194" fmla="*/ 389858 w 945927"/>
                <a:gd name="connsiteY194" fmla="*/ 1170242 h 1170241"/>
                <a:gd name="connsiteX195" fmla="*/ 564737 w 945927"/>
                <a:gd name="connsiteY195" fmla="*/ 1170242 h 1170241"/>
                <a:gd name="connsiteX196" fmla="*/ 622363 w 945927"/>
                <a:gd name="connsiteY196" fmla="*/ 1112615 h 1170241"/>
                <a:gd name="connsiteX197" fmla="*/ 622363 w 945927"/>
                <a:gd name="connsiteY197" fmla="*/ 1104519 h 1170241"/>
                <a:gd name="connsiteX198" fmla="*/ 624364 w 945927"/>
                <a:gd name="connsiteY198" fmla="*/ 600646 h 1170241"/>
                <a:gd name="connsiteX199" fmla="*/ 572928 w 945927"/>
                <a:gd name="connsiteY199" fmla="*/ 559403 h 1170241"/>
                <a:gd name="connsiteX200" fmla="*/ 529494 w 945927"/>
                <a:gd name="connsiteY200" fmla="*/ 559403 h 1170241"/>
                <a:gd name="connsiteX201" fmla="*/ 471868 w 945927"/>
                <a:gd name="connsiteY201" fmla="*/ 501777 h 1170241"/>
                <a:gd name="connsiteX202" fmla="*/ 471868 w 945927"/>
                <a:gd name="connsiteY202" fmla="*/ 481774 h 1170241"/>
                <a:gd name="connsiteX203" fmla="*/ 529494 w 945927"/>
                <a:gd name="connsiteY203" fmla="*/ 424148 h 1170241"/>
                <a:gd name="connsiteX204" fmla="*/ 888302 w 945927"/>
                <a:gd name="connsiteY204" fmla="*/ 423100 h 1170241"/>
                <a:gd name="connsiteX205" fmla="*/ 945928 w 945927"/>
                <a:gd name="connsiteY205" fmla="*/ 365474 h 1170241"/>
                <a:gd name="connsiteX206" fmla="*/ 945928 w 945927"/>
                <a:gd name="connsiteY206" fmla="*/ 208312 h 1170241"/>
                <a:gd name="connsiteX207" fmla="*/ 945452 w 945927"/>
                <a:gd name="connsiteY207" fmla="*/ 202025 h 1170241"/>
                <a:gd name="connsiteX208" fmla="*/ 945452 w 945927"/>
                <a:gd name="connsiteY208" fmla="*/ 0 h 1170241"/>
                <a:gd name="connsiteX209" fmla="*/ 857726 w 945927"/>
                <a:gd name="connsiteY209" fmla="*/ 0 h 1170241"/>
                <a:gd name="connsiteX210" fmla="*/ 802577 w 945927"/>
                <a:gd name="connsiteY210" fmla="*/ 41053 h 1170241"/>
                <a:gd name="connsiteX211" fmla="*/ 802577 w 945927"/>
                <a:gd name="connsiteY211" fmla="*/ 83058 h 1170241"/>
                <a:gd name="connsiteX212" fmla="*/ 744950 w 945927"/>
                <a:gd name="connsiteY212" fmla="*/ 140684 h 1170241"/>
                <a:gd name="connsiteX213" fmla="*/ 635508 w 945927"/>
                <a:gd name="connsiteY213" fmla="*/ 140684 h 1170241"/>
                <a:gd name="connsiteX214" fmla="*/ 635508 w 945927"/>
                <a:gd name="connsiteY214" fmla="*/ 230505 h 1170241"/>
                <a:gd name="connsiteX215" fmla="*/ 577882 w 945927"/>
                <a:gd name="connsiteY215" fmla="*/ 288131 h 1170241"/>
                <a:gd name="connsiteX216" fmla="*/ 168402 w 945927"/>
                <a:gd name="connsiteY216" fmla="*/ 288131 h 1170241"/>
                <a:gd name="connsiteX217" fmla="*/ 165640 w 945927"/>
                <a:gd name="connsiteY217" fmla="*/ 812483 h 1170241"/>
                <a:gd name="connsiteX218" fmla="*/ 165640 w 945927"/>
                <a:gd name="connsiteY218" fmla="*/ 812483 h 1170241"/>
                <a:gd name="connsiteX219" fmla="*/ 165640 w 945927"/>
                <a:gd name="connsiteY219" fmla="*/ 812483 h 1170241"/>
                <a:gd name="connsiteX220" fmla="*/ 165640 w 945927"/>
                <a:gd name="connsiteY220" fmla="*/ 812483 h 1170241"/>
                <a:gd name="connsiteX221" fmla="*/ 0 w 945927"/>
                <a:gd name="connsiteY221" fmla="*/ 664083 h 1170241"/>
                <a:gd name="connsiteX222" fmla="*/ 0 w 945927"/>
                <a:gd name="connsiteY222" fmla="*/ 664083 h 1170241"/>
                <a:gd name="connsiteX223" fmla="*/ 0 w 945927"/>
                <a:gd name="connsiteY223" fmla="*/ 664083 h 117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945927" h="1170241">
                  <a:moveTo>
                    <a:pt x="168402" y="288131"/>
                  </a:moveTo>
                  <a:lnTo>
                    <a:pt x="168402" y="520827"/>
                  </a:lnTo>
                  <a:cubicBezTo>
                    <a:pt x="168402" y="552450"/>
                    <a:pt x="142494" y="578453"/>
                    <a:pt x="110776" y="578453"/>
                  </a:cubicBezTo>
                  <a:lnTo>
                    <a:pt x="0" y="578453"/>
                  </a:lnTo>
                  <a:lnTo>
                    <a:pt x="0" y="664083"/>
                  </a:lnTo>
                  <a:lnTo>
                    <a:pt x="0" y="665607"/>
                  </a:lnTo>
                  <a:lnTo>
                    <a:pt x="0" y="665607"/>
                  </a:lnTo>
                  <a:lnTo>
                    <a:pt x="95" y="667036"/>
                  </a:lnTo>
                  <a:lnTo>
                    <a:pt x="95" y="667036"/>
                  </a:lnTo>
                  <a:lnTo>
                    <a:pt x="190" y="668465"/>
                  </a:lnTo>
                  <a:lnTo>
                    <a:pt x="190" y="668465"/>
                  </a:lnTo>
                  <a:lnTo>
                    <a:pt x="286" y="669893"/>
                  </a:lnTo>
                  <a:lnTo>
                    <a:pt x="286" y="669893"/>
                  </a:lnTo>
                  <a:lnTo>
                    <a:pt x="476" y="671322"/>
                  </a:lnTo>
                  <a:lnTo>
                    <a:pt x="476" y="671322"/>
                  </a:lnTo>
                  <a:lnTo>
                    <a:pt x="667" y="672751"/>
                  </a:lnTo>
                  <a:lnTo>
                    <a:pt x="667" y="672751"/>
                  </a:lnTo>
                  <a:cubicBezTo>
                    <a:pt x="3619" y="690467"/>
                    <a:pt x="14001" y="705421"/>
                    <a:pt x="29623" y="714375"/>
                  </a:cubicBezTo>
                  <a:lnTo>
                    <a:pt x="30194" y="714661"/>
                  </a:lnTo>
                  <a:lnTo>
                    <a:pt x="30194" y="714661"/>
                  </a:lnTo>
                  <a:lnTo>
                    <a:pt x="31432" y="715328"/>
                  </a:lnTo>
                  <a:lnTo>
                    <a:pt x="31432" y="715328"/>
                  </a:lnTo>
                  <a:lnTo>
                    <a:pt x="32671" y="715994"/>
                  </a:lnTo>
                  <a:lnTo>
                    <a:pt x="32671" y="715994"/>
                  </a:lnTo>
                  <a:lnTo>
                    <a:pt x="33909" y="716566"/>
                  </a:lnTo>
                  <a:lnTo>
                    <a:pt x="33909" y="716566"/>
                  </a:lnTo>
                  <a:cubicBezTo>
                    <a:pt x="34290" y="716756"/>
                    <a:pt x="34766" y="716947"/>
                    <a:pt x="35147" y="717137"/>
                  </a:cubicBezTo>
                  <a:lnTo>
                    <a:pt x="35147" y="717137"/>
                  </a:lnTo>
                  <a:lnTo>
                    <a:pt x="36481" y="717709"/>
                  </a:lnTo>
                  <a:lnTo>
                    <a:pt x="36481" y="717709"/>
                  </a:lnTo>
                  <a:lnTo>
                    <a:pt x="37814" y="718185"/>
                  </a:lnTo>
                  <a:lnTo>
                    <a:pt x="37814" y="718185"/>
                  </a:lnTo>
                  <a:lnTo>
                    <a:pt x="39148" y="718661"/>
                  </a:lnTo>
                  <a:lnTo>
                    <a:pt x="39148" y="718661"/>
                  </a:lnTo>
                  <a:lnTo>
                    <a:pt x="39433" y="718756"/>
                  </a:lnTo>
                  <a:cubicBezTo>
                    <a:pt x="40195" y="718947"/>
                    <a:pt x="40767" y="719233"/>
                    <a:pt x="41529" y="719423"/>
                  </a:cubicBezTo>
                  <a:lnTo>
                    <a:pt x="41815" y="719519"/>
                  </a:lnTo>
                  <a:lnTo>
                    <a:pt x="41815" y="719519"/>
                  </a:lnTo>
                  <a:lnTo>
                    <a:pt x="43148" y="719899"/>
                  </a:lnTo>
                  <a:lnTo>
                    <a:pt x="43148" y="719899"/>
                  </a:lnTo>
                  <a:lnTo>
                    <a:pt x="44482" y="720280"/>
                  </a:lnTo>
                  <a:lnTo>
                    <a:pt x="44482" y="720280"/>
                  </a:lnTo>
                  <a:lnTo>
                    <a:pt x="45910" y="720566"/>
                  </a:lnTo>
                  <a:lnTo>
                    <a:pt x="45910" y="720566"/>
                  </a:lnTo>
                  <a:cubicBezTo>
                    <a:pt x="46387" y="720662"/>
                    <a:pt x="46863" y="720757"/>
                    <a:pt x="47339" y="720852"/>
                  </a:cubicBezTo>
                  <a:lnTo>
                    <a:pt x="47339" y="720852"/>
                  </a:lnTo>
                  <a:lnTo>
                    <a:pt x="47625" y="720852"/>
                  </a:lnTo>
                  <a:cubicBezTo>
                    <a:pt x="48482" y="720947"/>
                    <a:pt x="49149" y="721138"/>
                    <a:pt x="50006" y="721233"/>
                  </a:cubicBezTo>
                  <a:lnTo>
                    <a:pt x="50292" y="721233"/>
                  </a:lnTo>
                  <a:lnTo>
                    <a:pt x="50292" y="721233"/>
                  </a:lnTo>
                  <a:lnTo>
                    <a:pt x="51721" y="721424"/>
                  </a:lnTo>
                  <a:lnTo>
                    <a:pt x="51721" y="721424"/>
                  </a:lnTo>
                  <a:lnTo>
                    <a:pt x="53149" y="721518"/>
                  </a:lnTo>
                  <a:lnTo>
                    <a:pt x="53149" y="721518"/>
                  </a:lnTo>
                  <a:lnTo>
                    <a:pt x="54578" y="721614"/>
                  </a:lnTo>
                  <a:lnTo>
                    <a:pt x="54578" y="721614"/>
                  </a:lnTo>
                  <a:lnTo>
                    <a:pt x="55054" y="721614"/>
                  </a:lnTo>
                  <a:cubicBezTo>
                    <a:pt x="56197" y="721614"/>
                    <a:pt x="57055" y="721709"/>
                    <a:pt x="58198" y="721709"/>
                  </a:cubicBezTo>
                  <a:lnTo>
                    <a:pt x="77629" y="721709"/>
                  </a:lnTo>
                  <a:lnTo>
                    <a:pt x="84582" y="721709"/>
                  </a:lnTo>
                  <a:cubicBezTo>
                    <a:pt x="129159" y="721709"/>
                    <a:pt x="165545" y="758095"/>
                    <a:pt x="165545" y="802672"/>
                  </a:cubicBezTo>
                  <a:lnTo>
                    <a:pt x="165545" y="812483"/>
                  </a:lnTo>
                  <a:lnTo>
                    <a:pt x="165545" y="814006"/>
                  </a:lnTo>
                  <a:lnTo>
                    <a:pt x="165545" y="814006"/>
                  </a:lnTo>
                  <a:lnTo>
                    <a:pt x="165640" y="815435"/>
                  </a:lnTo>
                  <a:lnTo>
                    <a:pt x="165640" y="815435"/>
                  </a:lnTo>
                  <a:lnTo>
                    <a:pt x="165735" y="816864"/>
                  </a:lnTo>
                  <a:lnTo>
                    <a:pt x="165735" y="816864"/>
                  </a:lnTo>
                  <a:lnTo>
                    <a:pt x="165830" y="818293"/>
                  </a:lnTo>
                  <a:lnTo>
                    <a:pt x="165830" y="818293"/>
                  </a:lnTo>
                  <a:lnTo>
                    <a:pt x="166021" y="819721"/>
                  </a:lnTo>
                  <a:lnTo>
                    <a:pt x="166021" y="819721"/>
                  </a:lnTo>
                  <a:lnTo>
                    <a:pt x="166211" y="821150"/>
                  </a:lnTo>
                  <a:lnTo>
                    <a:pt x="166211" y="821150"/>
                  </a:lnTo>
                  <a:lnTo>
                    <a:pt x="166497" y="822579"/>
                  </a:lnTo>
                  <a:lnTo>
                    <a:pt x="166497" y="822579"/>
                  </a:lnTo>
                  <a:cubicBezTo>
                    <a:pt x="166592" y="823055"/>
                    <a:pt x="166688" y="823531"/>
                    <a:pt x="166783" y="824008"/>
                  </a:cubicBezTo>
                  <a:lnTo>
                    <a:pt x="166783" y="824008"/>
                  </a:lnTo>
                  <a:lnTo>
                    <a:pt x="167068" y="825437"/>
                  </a:lnTo>
                  <a:lnTo>
                    <a:pt x="167068" y="825437"/>
                  </a:lnTo>
                  <a:lnTo>
                    <a:pt x="167449" y="826865"/>
                  </a:lnTo>
                  <a:lnTo>
                    <a:pt x="167449" y="826865"/>
                  </a:lnTo>
                  <a:lnTo>
                    <a:pt x="167830" y="828199"/>
                  </a:lnTo>
                  <a:lnTo>
                    <a:pt x="167830" y="828199"/>
                  </a:lnTo>
                  <a:lnTo>
                    <a:pt x="168211" y="829532"/>
                  </a:lnTo>
                  <a:lnTo>
                    <a:pt x="168211" y="829532"/>
                  </a:lnTo>
                  <a:lnTo>
                    <a:pt x="168687" y="830866"/>
                  </a:lnTo>
                  <a:lnTo>
                    <a:pt x="168687" y="830866"/>
                  </a:lnTo>
                  <a:lnTo>
                    <a:pt x="169164" y="832199"/>
                  </a:lnTo>
                  <a:lnTo>
                    <a:pt x="169164" y="832199"/>
                  </a:lnTo>
                  <a:lnTo>
                    <a:pt x="169640" y="833533"/>
                  </a:lnTo>
                  <a:lnTo>
                    <a:pt x="169640" y="833533"/>
                  </a:lnTo>
                  <a:lnTo>
                    <a:pt x="170212" y="834866"/>
                  </a:lnTo>
                  <a:lnTo>
                    <a:pt x="170212" y="834866"/>
                  </a:lnTo>
                  <a:lnTo>
                    <a:pt x="170783" y="836105"/>
                  </a:lnTo>
                  <a:lnTo>
                    <a:pt x="170783" y="836105"/>
                  </a:lnTo>
                  <a:lnTo>
                    <a:pt x="171355" y="837343"/>
                  </a:lnTo>
                  <a:lnTo>
                    <a:pt x="171355" y="837343"/>
                  </a:lnTo>
                  <a:lnTo>
                    <a:pt x="172021" y="838581"/>
                  </a:lnTo>
                  <a:lnTo>
                    <a:pt x="172021" y="838581"/>
                  </a:lnTo>
                  <a:cubicBezTo>
                    <a:pt x="172212" y="838962"/>
                    <a:pt x="172402" y="839438"/>
                    <a:pt x="172688" y="839819"/>
                  </a:cubicBezTo>
                  <a:lnTo>
                    <a:pt x="172688" y="839819"/>
                  </a:lnTo>
                  <a:lnTo>
                    <a:pt x="173355" y="841058"/>
                  </a:lnTo>
                  <a:lnTo>
                    <a:pt x="173355" y="841058"/>
                  </a:lnTo>
                  <a:cubicBezTo>
                    <a:pt x="173545" y="841438"/>
                    <a:pt x="173831" y="841819"/>
                    <a:pt x="174021" y="842296"/>
                  </a:cubicBezTo>
                  <a:lnTo>
                    <a:pt x="174021" y="842296"/>
                  </a:lnTo>
                  <a:lnTo>
                    <a:pt x="174784" y="843439"/>
                  </a:lnTo>
                  <a:lnTo>
                    <a:pt x="174784" y="843439"/>
                  </a:lnTo>
                  <a:lnTo>
                    <a:pt x="175546" y="844582"/>
                  </a:lnTo>
                  <a:lnTo>
                    <a:pt x="175546" y="844582"/>
                  </a:lnTo>
                  <a:lnTo>
                    <a:pt x="176308" y="845725"/>
                  </a:lnTo>
                  <a:lnTo>
                    <a:pt x="176308" y="845725"/>
                  </a:lnTo>
                  <a:lnTo>
                    <a:pt x="177165" y="846868"/>
                  </a:lnTo>
                  <a:lnTo>
                    <a:pt x="177165" y="846868"/>
                  </a:lnTo>
                  <a:lnTo>
                    <a:pt x="178022" y="848011"/>
                  </a:lnTo>
                  <a:lnTo>
                    <a:pt x="178022" y="848011"/>
                  </a:lnTo>
                  <a:cubicBezTo>
                    <a:pt x="178308" y="848392"/>
                    <a:pt x="178594" y="848773"/>
                    <a:pt x="178879" y="849058"/>
                  </a:cubicBezTo>
                  <a:lnTo>
                    <a:pt x="178879" y="849058"/>
                  </a:lnTo>
                  <a:lnTo>
                    <a:pt x="179737" y="850106"/>
                  </a:lnTo>
                  <a:lnTo>
                    <a:pt x="179737" y="850106"/>
                  </a:lnTo>
                  <a:lnTo>
                    <a:pt x="180689" y="851154"/>
                  </a:lnTo>
                  <a:lnTo>
                    <a:pt x="180689" y="851154"/>
                  </a:lnTo>
                  <a:lnTo>
                    <a:pt x="181642" y="852202"/>
                  </a:lnTo>
                  <a:lnTo>
                    <a:pt x="181642" y="852202"/>
                  </a:lnTo>
                  <a:lnTo>
                    <a:pt x="182594" y="853154"/>
                  </a:lnTo>
                  <a:lnTo>
                    <a:pt x="182594" y="853154"/>
                  </a:lnTo>
                  <a:lnTo>
                    <a:pt x="183546" y="854107"/>
                  </a:lnTo>
                  <a:lnTo>
                    <a:pt x="183546" y="854107"/>
                  </a:lnTo>
                  <a:lnTo>
                    <a:pt x="184595" y="855059"/>
                  </a:lnTo>
                  <a:lnTo>
                    <a:pt x="184595" y="855059"/>
                  </a:lnTo>
                  <a:lnTo>
                    <a:pt x="185642" y="856011"/>
                  </a:lnTo>
                  <a:lnTo>
                    <a:pt x="185642" y="856011"/>
                  </a:lnTo>
                  <a:lnTo>
                    <a:pt x="186690" y="856869"/>
                  </a:lnTo>
                  <a:lnTo>
                    <a:pt x="186690" y="856869"/>
                  </a:lnTo>
                  <a:cubicBezTo>
                    <a:pt x="187071" y="857155"/>
                    <a:pt x="187452" y="857440"/>
                    <a:pt x="187737" y="857726"/>
                  </a:cubicBezTo>
                  <a:lnTo>
                    <a:pt x="187737" y="857726"/>
                  </a:lnTo>
                  <a:cubicBezTo>
                    <a:pt x="188119" y="858012"/>
                    <a:pt x="188500" y="858298"/>
                    <a:pt x="188786" y="858583"/>
                  </a:cubicBezTo>
                  <a:lnTo>
                    <a:pt x="188786" y="858583"/>
                  </a:lnTo>
                  <a:lnTo>
                    <a:pt x="189929" y="859441"/>
                  </a:lnTo>
                  <a:lnTo>
                    <a:pt x="189929" y="859441"/>
                  </a:lnTo>
                  <a:lnTo>
                    <a:pt x="191071" y="860202"/>
                  </a:lnTo>
                  <a:lnTo>
                    <a:pt x="191071" y="860202"/>
                  </a:lnTo>
                  <a:lnTo>
                    <a:pt x="192214" y="860965"/>
                  </a:lnTo>
                  <a:lnTo>
                    <a:pt x="192214" y="860965"/>
                  </a:lnTo>
                  <a:lnTo>
                    <a:pt x="193357" y="861727"/>
                  </a:lnTo>
                  <a:lnTo>
                    <a:pt x="193357" y="861727"/>
                  </a:lnTo>
                  <a:lnTo>
                    <a:pt x="194596" y="862394"/>
                  </a:lnTo>
                  <a:lnTo>
                    <a:pt x="194596" y="862394"/>
                  </a:lnTo>
                  <a:lnTo>
                    <a:pt x="195834" y="863060"/>
                  </a:lnTo>
                  <a:lnTo>
                    <a:pt x="195834" y="863060"/>
                  </a:lnTo>
                  <a:lnTo>
                    <a:pt x="197072" y="863727"/>
                  </a:lnTo>
                  <a:lnTo>
                    <a:pt x="197072" y="863727"/>
                  </a:lnTo>
                  <a:lnTo>
                    <a:pt x="198311" y="864393"/>
                  </a:lnTo>
                  <a:lnTo>
                    <a:pt x="198311" y="864393"/>
                  </a:lnTo>
                  <a:lnTo>
                    <a:pt x="199549" y="864965"/>
                  </a:lnTo>
                  <a:lnTo>
                    <a:pt x="199549" y="864965"/>
                  </a:lnTo>
                  <a:cubicBezTo>
                    <a:pt x="199930" y="865156"/>
                    <a:pt x="200406" y="865346"/>
                    <a:pt x="200787" y="865536"/>
                  </a:cubicBezTo>
                  <a:lnTo>
                    <a:pt x="200787" y="865536"/>
                  </a:lnTo>
                  <a:lnTo>
                    <a:pt x="202120" y="866109"/>
                  </a:lnTo>
                  <a:lnTo>
                    <a:pt x="202120" y="866109"/>
                  </a:lnTo>
                  <a:lnTo>
                    <a:pt x="203454" y="866585"/>
                  </a:lnTo>
                  <a:lnTo>
                    <a:pt x="203454" y="866585"/>
                  </a:lnTo>
                  <a:lnTo>
                    <a:pt x="204788" y="867061"/>
                  </a:lnTo>
                  <a:lnTo>
                    <a:pt x="204788" y="867061"/>
                  </a:lnTo>
                  <a:lnTo>
                    <a:pt x="206121" y="867537"/>
                  </a:lnTo>
                  <a:lnTo>
                    <a:pt x="206121" y="867537"/>
                  </a:lnTo>
                  <a:lnTo>
                    <a:pt x="207454" y="867918"/>
                  </a:lnTo>
                  <a:lnTo>
                    <a:pt x="207454" y="867918"/>
                  </a:lnTo>
                  <a:lnTo>
                    <a:pt x="208788" y="868299"/>
                  </a:lnTo>
                  <a:lnTo>
                    <a:pt x="208788" y="868299"/>
                  </a:lnTo>
                  <a:lnTo>
                    <a:pt x="210121" y="868680"/>
                  </a:lnTo>
                  <a:lnTo>
                    <a:pt x="210121" y="868680"/>
                  </a:lnTo>
                  <a:lnTo>
                    <a:pt x="211550" y="868966"/>
                  </a:lnTo>
                  <a:lnTo>
                    <a:pt x="211550" y="868966"/>
                  </a:lnTo>
                  <a:cubicBezTo>
                    <a:pt x="212027" y="869061"/>
                    <a:pt x="212503" y="869156"/>
                    <a:pt x="212979" y="869251"/>
                  </a:cubicBezTo>
                  <a:lnTo>
                    <a:pt x="212979" y="869251"/>
                  </a:lnTo>
                  <a:lnTo>
                    <a:pt x="214408" y="869537"/>
                  </a:lnTo>
                  <a:lnTo>
                    <a:pt x="214408" y="869537"/>
                  </a:lnTo>
                  <a:lnTo>
                    <a:pt x="215836" y="869727"/>
                  </a:lnTo>
                  <a:lnTo>
                    <a:pt x="215836" y="869727"/>
                  </a:lnTo>
                  <a:lnTo>
                    <a:pt x="217265" y="869918"/>
                  </a:lnTo>
                  <a:lnTo>
                    <a:pt x="217265" y="869918"/>
                  </a:lnTo>
                  <a:lnTo>
                    <a:pt x="218694" y="870013"/>
                  </a:lnTo>
                  <a:lnTo>
                    <a:pt x="218694" y="870013"/>
                  </a:lnTo>
                  <a:lnTo>
                    <a:pt x="220123" y="870109"/>
                  </a:lnTo>
                  <a:lnTo>
                    <a:pt x="220123" y="870109"/>
                  </a:lnTo>
                  <a:lnTo>
                    <a:pt x="220599" y="870109"/>
                  </a:lnTo>
                  <a:cubicBezTo>
                    <a:pt x="221646" y="870109"/>
                    <a:pt x="222599" y="870204"/>
                    <a:pt x="223742" y="870204"/>
                  </a:cubicBezTo>
                  <a:lnTo>
                    <a:pt x="236505" y="870204"/>
                  </a:lnTo>
                  <a:lnTo>
                    <a:pt x="251270" y="870204"/>
                  </a:lnTo>
                  <a:cubicBezTo>
                    <a:pt x="295846" y="870204"/>
                    <a:pt x="332232" y="906590"/>
                    <a:pt x="332232" y="951167"/>
                  </a:cubicBezTo>
                  <a:lnTo>
                    <a:pt x="332232" y="1014508"/>
                  </a:lnTo>
                  <a:lnTo>
                    <a:pt x="332232" y="1109472"/>
                  </a:lnTo>
                  <a:lnTo>
                    <a:pt x="332232" y="1112615"/>
                  </a:lnTo>
                  <a:cubicBezTo>
                    <a:pt x="332232" y="1144238"/>
                    <a:pt x="358140" y="1170242"/>
                    <a:pt x="389858" y="1170242"/>
                  </a:cubicBezTo>
                  <a:lnTo>
                    <a:pt x="564737" y="1170242"/>
                  </a:lnTo>
                  <a:cubicBezTo>
                    <a:pt x="596455" y="1170242"/>
                    <a:pt x="622363" y="1144333"/>
                    <a:pt x="622363" y="1112615"/>
                  </a:cubicBezTo>
                  <a:lnTo>
                    <a:pt x="622363" y="1104519"/>
                  </a:lnTo>
                  <a:lnTo>
                    <a:pt x="624364" y="600646"/>
                  </a:lnTo>
                  <a:cubicBezTo>
                    <a:pt x="623983" y="579501"/>
                    <a:pt x="613696" y="559403"/>
                    <a:pt x="572928" y="559403"/>
                  </a:cubicBezTo>
                  <a:lnTo>
                    <a:pt x="529494" y="559403"/>
                  </a:lnTo>
                  <a:cubicBezTo>
                    <a:pt x="497777" y="559403"/>
                    <a:pt x="471868" y="533495"/>
                    <a:pt x="471868" y="501777"/>
                  </a:cubicBezTo>
                  <a:lnTo>
                    <a:pt x="471868" y="481774"/>
                  </a:lnTo>
                  <a:cubicBezTo>
                    <a:pt x="471868" y="450056"/>
                    <a:pt x="497777" y="424148"/>
                    <a:pt x="529494" y="424148"/>
                  </a:cubicBezTo>
                  <a:cubicBezTo>
                    <a:pt x="649034" y="424148"/>
                    <a:pt x="767810" y="423100"/>
                    <a:pt x="888302" y="423100"/>
                  </a:cubicBezTo>
                  <a:cubicBezTo>
                    <a:pt x="920019" y="423100"/>
                    <a:pt x="945928" y="397192"/>
                    <a:pt x="945928" y="365474"/>
                  </a:cubicBezTo>
                  <a:lnTo>
                    <a:pt x="945928" y="208312"/>
                  </a:lnTo>
                  <a:cubicBezTo>
                    <a:pt x="945928" y="205359"/>
                    <a:pt x="945928" y="202501"/>
                    <a:pt x="945452" y="202025"/>
                  </a:cubicBezTo>
                  <a:lnTo>
                    <a:pt x="945452" y="0"/>
                  </a:lnTo>
                  <a:lnTo>
                    <a:pt x="857726" y="0"/>
                  </a:lnTo>
                  <a:cubicBezTo>
                    <a:pt x="831818" y="0"/>
                    <a:pt x="809720" y="17431"/>
                    <a:pt x="802577" y="41053"/>
                  </a:cubicBezTo>
                  <a:lnTo>
                    <a:pt x="802577" y="83058"/>
                  </a:lnTo>
                  <a:cubicBezTo>
                    <a:pt x="802577" y="114681"/>
                    <a:pt x="776668" y="140684"/>
                    <a:pt x="744950" y="140684"/>
                  </a:cubicBezTo>
                  <a:lnTo>
                    <a:pt x="635508" y="140684"/>
                  </a:lnTo>
                  <a:lnTo>
                    <a:pt x="635508" y="230505"/>
                  </a:lnTo>
                  <a:cubicBezTo>
                    <a:pt x="635508" y="262128"/>
                    <a:pt x="609600" y="288131"/>
                    <a:pt x="577882" y="288131"/>
                  </a:cubicBezTo>
                  <a:lnTo>
                    <a:pt x="168402" y="288131"/>
                  </a:lnTo>
                  <a:close/>
                  <a:moveTo>
                    <a:pt x="165640" y="812483"/>
                  </a:moveTo>
                  <a:lnTo>
                    <a:pt x="165640" y="812483"/>
                  </a:lnTo>
                  <a:lnTo>
                    <a:pt x="165640" y="812483"/>
                  </a:lnTo>
                  <a:lnTo>
                    <a:pt x="165640" y="812483"/>
                  </a:lnTo>
                  <a:close/>
                  <a:moveTo>
                    <a:pt x="0" y="664083"/>
                  </a:moveTo>
                  <a:lnTo>
                    <a:pt x="0" y="664083"/>
                  </a:lnTo>
                  <a:lnTo>
                    <a:pt x="0" y="664083"/>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0" name="Freeform: Shape 119">
              <a:extLst>
                <a:ext uri="{FF2B5EF4-FFF2-40B4-BE49-F238E27FC236}">
                  <a16:creationId xmlns:a16="http://schemas.microsoft.com/office/drawing/2014/main" id="{22FCF579-D6C2-4B89-B667-A6F686154050}"/>
                </a:ext>
              </a:extLst>
            </p:cNvPr>
            <p:cNvSpPr/>
            <p:nvPr/>
          </p:nvSpPr>
          <p:spPr>
            <a:xfrm>
              <a:off x="5763689" y="4552457"/>
              <a:ext cx="678846" cy="1020508"/>
            </a:xfrm>
            <a:custGeom>
              <a:avLst/>
              <a:gdLst>
                <a:gd name="connsiteX0" fmla="*/ 374332 w 678846"/>
                <a:gd name="connsiteY0" fmla="*/ 1020509 h 1020508"/>
                <a:gd name="connsiteX1" fmla="*/ 678847 w 678846"/>
                <a:gd name="connsiteY1" fmla="*/ 1020509 h 1020508"/>
                <a:gd name="connsiteX2" fmla="*/ 678847 w 678846"/>
                <a:gd name="connsiteY2" fmla="*/ 0 h 1020508"/>
                <a:gd name="connsiteX3" fmla="*/ 544925 w 678846"/>
                <a:gd name="connsiteY3" fmla="*/ 0 h 1020508"/>
                <a:gd name="connsiteX4" fmla="*/ 474916 w 678846"/>
                <a:gd name="connsiteY4" fmla="*/ 70009 h 1020508"/>
                <a:gd name="connsiteX5" fmla="*/ 474916 w 678846"/>
                <a:gd name="connsiteY5" fmla="*/ 153258 h 1020508"/>
                <a:gd name="connsiteX6" fmla="*/ 234410 w 678846"/>
                <a:gd name="connsiteY6" fmla="*/ 153258 h 1020508"/>
                <a:gd name="connsiteX7" fmla="*/ 164402 w 678846"/>
                <a:gd name="connsiteY7" fmla="*/ 223266 h 1020508"/>
                <a:gd name="connsiteX8" fmla="*/ 164402 w 678846"/>
                <a:gd name="connsiteY8" fmla="*/ 284893 h 1020508"/>
                <a:gd name="connsiteX9" fmla="*/ 70009 w 678846"/>
                <a:gd name="connsiteY9" fmla="*/ 284893 h 1020508"/>
                <a:gd name="connsiteX10" fmla="*/ 0 w 678846"/>
                <a:gd name="connsiteY10" fmla="*/ 354902 h 1020508"/>
                <a:gd name="connsiteX11" fmla="*/ 0 w 678846"/>
                <a:gd name="connsiteY11" fmla="*/ 662845 h 1020508"/>
                <a:gd name="connsiteX12" fmla="*/ 70009 w 678846"/>
                <a:gd name="connsiteY12" fmla="*/ 732854 h 1020508"/>
                <a:gd name="connsiteX13" fmla="*/ 122682 w 678846"/>
                <a:gd name="connsiteY13" fmla="*/ 732854 h 1020508"/>
                <a:gd name="connsiteX14" fmla="*/ 164402 w 678846"/>
                <a:gd name="connsiteY14" fmla="*/ 777145 h 1020508"/>
                <a:gd name="connsiteX15" fmla="*/ 164402 w 678846"/>
                <a:gd name="connsiteY15" fmla="*/ 806292 h 1020508"/>
                <a:gd name="connsiteX16" fmla="*/ 234410 w 678846"/>
                <a:gd name="connsiteY16" fmla="*/ 876300 h 1020508"/>
                <a:gd name="connsiteX17" fmla="*/ 316706 w 678846"/>
                <a:gd name="connsiteY17" fmla="*/ 876300 h 1020508"/>
                <a:gd name="connsiteX18" fmla="*/ 316706 w 678846"/>
                <a:gd name="connsiteY18" fmla="*/ 962692 h 1020508"/>
                <a:gd name="connsiteX19" fmla="*/ 374332 w 678846"/>
                <a:gd name="connsiteY19" fmla="*/ 1020509 h 102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8846" h="1020508">
                  <a:moveTo>
                    <a:pt x="374332" y="1020509"/>
                  </a:moveTo>
                  <a:lnTo>
                    <a:pt x="678847" y="1020509"/>
                  </a:lnTo>
                  <a:lnTo>
                    <a:pt x="678847" y="0"/>
                  </a:lnTo>
                  <a:lnTo>
                    <a:pt x="544925" y="0"/>
                  </a:lnTo>
                  <a:cubicBezTo>
                    <a:pt x="506444" y="0"/>
                    <a:pt x="474916" y="31528"/>
                    <a:pt x="474916" y="70009"/>
                  </a:cubicBezTo>
                  <a:lnTo>
                    <a:pt x="474916" y="153258"/>
                  </a:lnTo>
                  <a:lnTo>
                    <a:pt x="234410" y="153258"/>
                  </a:lnTo>
                  <a:cubicBezTo>
                    <a:pt x="195929" y="153258"/>
                    <a:pt x="164402" y="184785"/>
                    <a:pt x="164402" y="223266"/>
                  </a:cubicBezTo>
                  <a:lnTo>
                    <a:pt x="164402" y="284893"/>
                  </a:lnTo>
                  <a:lnTo>
                    <a:pt x="70009" y="284893"/>
                  </a:lnTo>
                  <a:cubicBezTo>
                    <a:pt x="31528" y="284893"/>
                    <a:pt x="0" y="316421"/>
                    <a:pt x="0" y="354902"/>
                  </a:cubicBezTo>
                  <a:lnTo>
                    <a:pt x="0" y="662845"/>
                  </a:lnTo>
                  <a:cubicBezTo>
                    <a:pt x="0" y="701326"/>
                    <a:pt x="31528" y="732854"/>
                    <a:pt x="70009" y="732854"/>
                  </a:cubicBezTo>
                  <a:lnTo>
                    <a:pt x="122682" y="732854"/>
                  </a:lnTo>
                  <a:cubicBezTo>
                    <a:pt x="149066" y="734854"/>
                    <a:pt x="165545" y="754475"/>
                    <a:pt x="164402" y="777145"/>
                  </a:cubicBezTo>
                  <a:lnTo>
                    <a:pt x="164402" y="806292"/>
                  </a:lnTo>
                  <a:cubicBezTo>
                    <a:pt x="164402" y="844772"/>
                    <a:pt x="195929" y="876300"/>
                    <a:pt x="234410" y="876300"/>
                  </a:cubicBezTo>
                  <a:lnTo>
                    <a:pt x="316706" y="876300"/>
                  </a:lnTo>
                  <a:lnTo>
                    <a:pt x="316706" y="962692"/>
                  </a:lnTo>
                  <a:cubicBezTo>
                    <a:pt x="316706" y="994600"/>
                    <a:pt x="342615" y="1020509"/>
                    <a:pt x="374332" y="1020509"/>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1" name="Freeform: Shape 120">
              <a:extLst>
                <a:ext uri="{FF2B5EF4-FFF2-40B4-BE49-F238E27FC236}">
                  <a16:creationId xmlns:a16="http://schemas.microsoft.com/office/drawing/2014/main" id="{1B5151B4-4356-44BA-84DE-1C04644E6D16}"/>
                </a:ext>
              </a:extLst>
            </p:cNvPr>
            <p:cNvSpPr/>
            <p:nvPr/>
          </p:nvSpPr>
          <p:spPr>
            <a:xfrm>
              <a:off x="5282867" y="4139834"/>
              <a:ext cx="864774" cy="563117"/>
            </a:xfrm>
            <a:custGeom>
              <a:avLst/>
              <a:gdLst>
                <a:gd name="connsiteX0" fmla="*/ 0 w 864774"/>
                <a:gd name="connsiteY0" fmla="*/ 208979 h 563117"/>
                <a:gd name="connsiteX1" fmla="*/ 0 w 864774"/>
                <a:gd name="connsiteY1" fmla="*/ 563118 h 563117"/>
                <a:gd name="connsiteX2" fmla="*/ 101251 w 864774"/>
                <a:gd name="connsiteY2" fmla="*/ 563118 h 563117"/>
                <a:gd name="connsiteX3" fmla="*/ 158877 w 864774"/>
                <a:gd name="connsiteY3" fmla="*/ 505492 h 563117"/>
                <a:gd name="connsiteX4" fmla="*/ 158877 w 864774"/>
                <a:gd name="connsiteY4" fmla="*/ 415671 h 563117"/>
                <a:gd name="connsiteX5" fmla="*/ 268319 w 864774"/>
                <a:gd name="connsiteY5" fmla="*/ 415671 h 563117"/>
                <a:gd name="connsiteX6" fmla="*/ 325945 w 864774"/>
                <a:gd name="connsiteY6" fmla="*/ 358045 h 563117"/>
                <a:gd name="connsiteX7" fmla="*/ 325945 w 864774"/>
                <a:gd name="connsiteY7" fmla="*/ 321564 h 563117"/>
                <a:gd name="connsiteX8" fmla="*/ 381095 w 864774"/>
                <a:gd name="connsiteY8" fmla="*/ 280511 h 563117"/>
                <a:gd name="connsiteX9" fmla="*/ 864775 w 864774"/>
                <a:gd name="connsiteY9" fmla="*/ 280416 h 563117"/>
                <a:gd name="connsiteX10" fmla="*/ 864775 w 864774"/>
                <a:gd name="connsiteY10" fmla="*/ 278416 h 563117"/>
                <a:gd name="connsiteX11" fmla="*/ 856679 w 864774"/>
                <a:gd name="connsiteY11" fmla="*/ 278416 h 563117"/>
                <a:gd name="connsiteX12" fmla="*/ 799052 w 864774"/>
                <a:gd name="connsiteY12" fmla="*/ 220789 h 563117"/>
                <a:gd name="connsiteX13" fmla="*/ 799052 w 864774"/>
                <a:gd name="connsiteY13" fmla="*/ 1143 h 563117"/>
                <a:gd name="connsiteX14" fmla="*/ 786575 w 864774"/>
                <a:gd name="connsiteY14" fmla="*/ 0 h 563117"/>
                <a:gd name="connsiteX15" fmla="*/ 453580 w 864774"/>
                <a:gd name="connsiteY15" fmla="*/ 0 h 563117"/>
                <a:gd name="connsiteX16" fmla="*/ 404050 w 864774"/>
                <a:gd name="connsiteY16" fmla="*/ 0 h 563117"/>
                <a:gd name="connsiteX17" fmla="*/ 288703 w 864774"/>
                <a:gd name="connsiteY17" fmla="*/ 0 h 563117"/>
                <a:gd name="connsiteX18" fmla="*/ 218884 w 864774"/>
                <a:gd name="connsiteY18" fmla="*/ 64389 h 563117"/>
                <a:gd name="connsiteX19" fmla="*/ 138113 w 864774"/>
                <a:gd name="connsiteY19" fmla="*/ 138874 h 563117"/>
                <a:gd name="connsiteX20" fmla="*/ 69913 w 864774"/>
                <a:gd name="connsiteY20" fmla="*/ 138874 h 563117"/>
                <a:gd name="connsiteX21" fmla="*/ 0 w 864774"/>
                <a:gd name="connsiteY21" fmla="*/ 208979 h 56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64774" h="563117">
                  <a:moveTo>
                    <a:pt x="0" y="208979"/>
                  </a:moveTo>
                  <a:lnTo>
                    <a:pt x="0" y="563118"/>
                  </a:lnTo>
                  <a:lnTo>
                    <a:pt x="101251" y="563118"/>
                  </a:lnTo>
                  <a:cubicBezTo>
                    <a:pt x="132969" y="563118"/>
                    <a:pt x="158877" y="537210"/>
                    <a:pt x="158877" y="505492"/>
                  </a:cubicBezTo>
                  <a:lnTo>
                    <a:pt x="158877" y="415671"/>
                  </a:lnTo>
                  <a:lnTo>
                    <a:pt x="268319" y="415671"/>
                  </a:lnTo>
                  <a:cubicBezTo>
                    <a:pt x="300038" y="415671"/>
                    <a:pt x="325945" y="389763"/>
                    <a:pt x="325945" y="358045"/>
                  </a:cubicBezTo>
                  <a:lnTo>
                    <a:pt x="325945" y="321564"/>
                  </a:lnTo>
                  <a:cubicBezTo>
                    <a:pt x="333089" y="297847"/>
                    <a:pt x="355187" y="280511"/>
                    <a:pt x="381095" y="280511"/>
                  </a:cubicBezTo>
                  <a:cubicBezTo>
                    <a:pt x="546449" y="280511"/>
                    <a:pt x="390430" y="280416"/>
                    <a:pt x="864775" y="280416"/>
                  </a:cubicBezTo>
                  <a:lnTo>
                    <a:pt x="864775" y="278416"/>
                  </a:lnTo>
                  <a:lnTo>
                    <a:pt x="856679" y="278416"/>
                  </a:lnTo>
                  <a:cubicBezTo>
                    <a:pt x="825055" y="278416"/>
                    <a:pt x="799052" y="252508"/>
                    <a:pt x="799052" y="220789"/>
                  </a:cubicBezTo>
                  <a:lnTo>
                    <a:pt x="799052" y="1143"/>
                  </a:lnTo>
                  <a:cubicBezTo>
                    <a:pt x="795052" y="381"/>
                    <a:pt x="790860" y="0"/>
                    <a:pt x="786575" y="0"/>
                  </a:cubicBezTo>
                  <a:lnTo>
                    <a:pt x="453580" y="0"/>
                  </a:lnTo>
                  <a:lnTo>
                    <a:pt x="404050" y="0"/>
                  </a:lnTo>
                  <a:lnTo>
                    <a:pt x="288703" y="0"/>
                  </a:lnTo>
                  <a:cubicBezTo>
                    <a:pt x="252126" y="0"/>
                    <a:pt x="221742" y="28480"/>
                    <a:pt x="218884" y="64389"/>
                  </a:cubicBezTo>
                  <a:cubicBezTo>
                    <a:pt x="215551" y="106585"/>
                    <a:pt x="180499" y="138874"/>
                    <a:pt x="138113" y="138874"/>
                  </a:cubicBezTo>
                  <a:lnTo>
                    <a:pt x="69913" y="138874"/>
                  </a:lnTo>
                  <a:cubicBezTo>
                    <a:pt x="31528" y="138970"/>
                    <a:pt x="0" y="170497"/>
                    <a:pt x="0" y="208979"/>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2" name="Freeform: Shape 121">
              <a:extLst>
                <a:ext uri="{FF2B5EF4-FFF2-40B4-BE49-F238E27FC236}">
                  <a16:creationId xmlns:a16="http://schemas.microsoft.com/office/drawing/2014/main" id="{2196E3EC-3083-4807-880D-1039E101BB0A}"/>
                </a:ext>
              </a:extLst>
            </p:cNvPr>
            <p:cNvSpPr/>
            <p:nvPr/>
          </p:nvSpPr>
          <p:spPr>
            <a:xfrm>
              <a:off x="4017848" y="3391550"/>
              <a:ext cx="1149861" cy="437387"/>
            </a:xfrm>
            <a:custGeom>
              <a:avLst/>
              <a:gdLst>
                <a:gd name="connsiteX0" fmla="*/ 16292 w 1149861"/>
                <a:gd name="connsiteY0" fmla="*/ 437388 h 437387"/>
                <a:gd name="connsiteX1" fmla="*/ 927834 w 1149861"/>
                <a:gd name="connsiteY1" fmla="*/ 437388 h 437387"/>
                <a:gd name="connsiteX2" fmla="*/ 985460 w 1149861"/>
                <a:gd name="connsiteY2" fmla="*/ 379762 h 437387"/>
                <a:gd name="connsiteX3" fmla="*/ 985460 w 1149861"/>
                <a:gd name="connsiteY3" fmla="*/ 216217 h 437387"/>
                <a:gd name="connsiteX4" fmla="*/ 1066423 w 1149861"/>
                <a:gd name="connsiteY4" fmla="*/ 135255 h 437387"/>
                <a:gd name="connsiteX5" fmla="*/ 1092236 w 1149861"/>
                <a:gd name="connsiteY5" fmla="*/ 135255 h 437387"/>
                <a:gd name="connsiteX6" fmla="*/ 1149862 w 1149861"/>
                <a:gd name="connsiteY6" fmla="*/ 77629 h 437387"/>
                <a:gd name="connsiteX7" fmla="*/ 1149862 w 1149861"/>
                <a:gd name="connsiteY7" fmla="*/ 57626 h 437387"/>
                <a:gd name="connsiteX8" fmla="*/ 1092236 w 1149861"/>
                <a:gd name="connsiteY8" fmla="*/ 0 h 437387"/>
                <a:gd name="connsiteX9" fmla="*/ 927834 w 1149861"/>
                <a:gd name="connsiteY9" fmla="*/ 0 h 437387"/>
                <a:gd name="connsiteX10" fmla="*/ 698662 w 1149861"/>
                <a:gd name="connsiteY10" fmla="*/ 0 h 437387"/>
                <a:gd name="connsiteX11" fmla="*/ 641322 w 1149861"/>
                <a:gd name="connsiteY11" fmla="*/ 71056 h 437387"/>
                <a:gd name="connsiteX12" fmla="*/ 571504 w 1149861"/>
                <a:gd name="connsiteY12" fmla="*/ 135446 h 437387"/>
                <a:gd name="connsiteX13" fmla="*/ 456156 w 1149861"/>
                <a:gd name="connsiteY13" fmla="*/ 135446 h 437387"/>
                <a:gd name="connsiteX14" fmla="*/ 406626 w 1149861"/>
                <a:gd name="connsiteY14" fmla="*/ 135446 h 437387"/>
                <a:gd name="connsiteX15" fmla="*/ 165262 w 1149861"/>
                <a:gd name="connsiteY15" fmla="*/ 135446 h 437387"/>
                <a:gd name="connsiteX16" fmla="*/ 165262 w 1149861"/>
                <a:gd name="connsiteY16" fmla="*/ 232696 h 437387"/>
                <a:gd name="connsiteX17" fmla="*/ 107636 w 1149861"/>
                <a:gd name="connsiteY17" fmla="*/ 290322 h 437387"/>
                <a:gd name="connsiteX18" fmla="*/ 72775 w 1149861"/>
                <a:gd name="connsiteY18" fmla="*/ 290322 h 437387"/>
                <a:gd name="connsiteX19" fmla="*/ 99 w 1149861"/>
                <a:gd name="connsiteY19" fmla="*/ 366998 h 437387"/>
                <a:gd name="connsiteX20" fmla="*/ 99 w 1149861"/>
                <a:gd name="connsiteY20" fmla="*/ 435007 h 437387"/>
                <a:gd name="connsiteX21" fmla="*/ 16292 w 1149861"/>
                <a:gd name="connsiteY21" fmla="*/ 437388 h 43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49861" h="437387">
                  <a:moveTo>
                    <a:pt x="16292" y="437388"/>
                  </a:moveTo>
                  <a:lnTo>
                    <a:pt x="927834" y="437388"/>
                  </a:lnTo>
                  <a:cubicBezTo>
                    <a:pt x="959552" y="437388"/>
                    <a:pt x="985460" y="411480"/>
                    <a:pt x="985460" y="379762"/>
                  </a:cubicBezTo>
                  <a:lnTo>
                    <a:pt x="985460" y="216217"/>
                  </a:lnTo>
                  <a:cubicBezTo>
                    <a:pt x="985460" y="171640"/>
                    <a:pt x="1021846" y="135255"/>
                    <a:pt x="1066423" y="135255"/>
                  </a:cubicBezTo>
                  <a:lnTo>
                    <a:pt x="1092236" y="135255"/>
                  </a:lnTo>
                  <a:cubicBezTo>
                    <a:pt x="1123954" y="135255"/>
                    <a:pt x="1149862" y="109347"/>
                    <a:pt x="1149862" y="77629"/>
                  </a:cubicBezTo>
                  <a:lnTo>
                    <a:pt x="1149862" y="57626"/>
                  </a:lnTo>
                  <a:cubicBezTo>
                    <a:pt x="1149862" y="25908"/>
                    <a:pt x="1123954" y="0"/>
                    <a:pt x="1092236" y="0"/>
                  </a:cubicBezTo>
                  <a:lnTo>
                    <a:pt x="927834" y="0"/>
                  </a:lnTo>
                  <a:lnTo>
                    <a:pt x="698662" y="0"/>
                  </a:lnTo>
                  <a:cubicBezTo>
                    <a:pt x="667420" y="9334"/>
                    <a:pt x="644084" y="36957"/>
                    <a:pt x="641322" y="71056"/>
                  </a:cubicBezTo>
                  <a:cubicBezTo>
                    <a:pt x="638465" y="106966"/>
                    <a:pt x="608175" y="135446"/>
                    <a:pt x="571504" y="135446"/>
                  </a:cubicBezTo>
                  <a:lnTo>
                    <a:pt x="456156" y="135446"/>
                  </a:lnTo>
                  <a:lnTo>
                    <a:pt x="406626" y="135446"/>
                  </a:lnTo>
                  <a:lnTo>
                    <a:pt x="165262" y="135446"/>
                  </a:lnTo>
                  <a:lnTo>
                    <a:pt x="165262" y="232696"/>
                  </a:lnTo>
                  <a:cubicBezTo>
                    <a:pt x="165262" y="264414"/>
                    <a:pt x="139354" y="290322"/>
                    <a:pt x="107636" y="290322"/>
                  </a:cubicBezTo>
                  <a:lnTo>
                    <a:pt x="72775" y="290322"/>
                  </a:lnTo>
                  <a:cubicBezTo>
                    <a:pt x="16482" y="290322"/>
                    <a:pt x="-1520" y="345376"/>
                    <a:pt x="99" y="366998"/>
                  </a:cubicBezTo>
                  <a:lnTo>
                    <a:pt x="99" y="435007"/>
                  </a:lnTo>
                  <a:cubicBezTo>
                    <a:pt x="5338" y="436626"/>
                    <a:pt x="10672" y="437388"/>
                    <a:pt x="16292" y="437388"/>
                  </a:cubicBez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3" name="Freeform: Shape 122">
              <a:extLst>
                <a:ext uri="{FF2B5EF4-FFF2-40B4-BE49-F238E27FC236}">
                  <a16:creationId xmlns:a16="http://schemas.microsoft.com/office/drawing/2014/main" id="{C6862D5D-B4FD-494B-8DB6-CCE1245FA70B}"/>
                </a:ext>
              </a:extLst>
            </p:cNvPr>
            <p:cNvSpPr/>
            <p:nvPr/>
          </p:nvSpPr>
          <p:spPr>
            <a:xfrm>
              <a:off x="4975781" y="4445015"/>
              <a:ext cx="307848" cy="259556"/>
            </a:xfrm>
            <a:custGeom>
              <a:avLst/>
              <a:gdLst>
                <a:gd name="connsiteX0" fmla="*/ 115157 w 307848"/>
                <a:gd name="connsiteY0" fmla="*/ 0 h 259556"/>
                <a:gd name="connsiteX1" fmla="*/ 0 w 307848"/>
                <a:gd name="connsiteY1" fmla="*/ 114300 h 259556"/>
                <a:gd name="connsiteX2" fmla="*/ 0 w 307848"/>
                <a:gd name="connsiteY2" fmla="*/ 259556 h 259556"/>
                <a:gd name="connsiteX3" fmla="*/ 115157 w 307848"/>
                <a:gd name="connsiteY3" fmla="*/ 259556 h 259556"/>
                <a:gd name="connsiteX4" fmla="*/ 154305 w 307848"/>
                <a:gd name="connsiteY4" fmla="*/ 259556 h 259556"/>
                <a:gd name="connsiteX5" fmla="*/ 307848 w 307848"/>
                <a:gd name="connsiteY5" fmla="*/ 259556 h 259556"/>
                <a:gd name="connsiteX6" fmla="*/ 307848 w 307848"/>
                <a:gd name="connsiteY6" fmla="*/ 0 h 259556"/>
                <a:gd name="connsiteX7" fmla="*/ 115157 w 307848"/>
                <a:gd name="connsiteY7" fmla="*/ 0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848" h="259556">
                  <a:moveTo>
                    <a:pt x="115157" y="0"/>
                  </a:moveTo>
                  <a:cubicBezTo>
                    <a:pt x="51816" y="0"/>
                    <a:pt x="0" y="51435"/>
                    <a:pt x="0" y="114300"/>
                  </a:cubicBezTo>
                  <a:lnTo>
                    <a:pt x="0" y="259556"/>
                  </a:lnTo>
                  <a:lnTo>
                    <a:pt x="115157" y="259556"/>
                  </a:lnTo>
                  <a:lnTo>
                    <a:pt x="154305" y="259556"/>
                  </a:lnTo>
                  <a:lnTo>
                    <a:pt x="307848" y="259556"/>
                  </a:lnTo>
                  <a:lnTo>
                    <a:pt x="307848" y="0"/>
                  </a:lnTo>
                  <a:lnTo>
                    <a:pt x="115157"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4" name="Freeform: Shape 123">
              <a:extLst>
                <a:ext uri="{FF2B5EF4-FFF2-40B4-BE49-F238E27FC236}">
                  <a16:creationId xmlns:a16="http://schemas.microsoft.com/office/drawing/2014/main" id="{BDEF878B-2EEC-44BB-BEB4-3E3EBB217931}"/>
                </a:ext>
              </a:extLst>
            </p:cNvPr>
            <p:cNvSpPr/>
            <p:nvPr/>
          </p:nvSpPr>
          <p:spPr>
            <a:xfrm>
              <a:off x="4180063" y="3970003"/>
              <a:ext cx="470820" cy="419195"/>
            </a:xfrm>
            <a:custGeom>
              <a:avLst/>
              <a:gdLst>
                <a:gd name="connsiteX0" fmla="*/ 57626 w 470820"/>
                <a:gd name="connsiteY0" fmla="*/ 571 h 419195"/>
                <a:gd name="connsiteX1" fmla="*/ 0 w 470820"/>
                <a:gd name="connsiteY1" fmla="*/ 58198 h 419195"/>
                <a:gd name="connsiteX2" fmla="*/ 0 w 470820"/>
                <a:gd name="connsiteY2" fmla="*/ 78200 h 419195"/>
                <a:gd name="connsiteX3" fmla="*/ 57626 w 470820"/>
                <a:gd name="connsiteY3" fmla="*/ 135827 h 419195"/>
                <a:gd name="connsiteX4" fmla="*/ 72771 w 470820"/>
                <a:gd name="connsiteY4" fmla="*/ 135827 h 419195"/>
                <a:gd name="connsiteX5" fmla="*/ 155353 w 470820"/>
                <a:gd name="connsiteY5" fmla="*/ 205073 h 419195"/>
                <a:gd name="connsiteX6" fmla="*/ 157448 w 470820"/>
                <a:gd name="connsiteY6" fmla="*/ 319945 h 419195"/>
                <a:gd name="connsiteX7" fmla="*/ 158877 w 470820"/>
                <a:gd name="connsiteY7" fmla="*/ 325946 h 419195"/>
                <a:gd name="connsiteX8" fmla="*/ 158877 w 470820"/>
                <a:gd name="connsiteY8" fmla="*/ 347853 h 419195"/>
                <a:gd name="connsiteX9" fmla="*/ 230219 w 470820"/>
                <a:gd name="connsiteY9" fmla="*/ 419195 h 419195"/>
                <a:gd name="connsiteX10" fmla="*/ 293275 w 470820"/>
                <a:gd name="connsiteY10" fmla="*/ 419195 h 419195"/>
                <a:gd name="connsiteX11" fmla="*/ 293275 w 470820"/>
                <a:gd name="connsiteY11" fmla="*/ 418338 h 419195"/>
                <a:gd name="connsiteX12" fmla="*/ 382714 w 470820"/>
                <a:gd name="connsiteY12" fmla="*/ 418338 h 419195"/>
                <a:gd name="connsiteX13" fmla="*/ 470821 w 470820"/>
                <a:gd name="connsiteY13" fmla="*/ 330232 h 419195"/>
                <a:gd name="connsiteX14" fmla="*/ 470821 w 470820"/>
                <a:gd name="connsiteY14" fmla="*/ 0 h 419195"/>
                <a:gd name="connsiteX15" fmla="*/ 57626 w 470820"/>
                <a:gd name="connsiteY15" fmla="*/ 571 h 4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0820" h="419195">
                  <a:moveTo>
                    <a:pt x="57626" y="571"/>
                  </a:moveTo>
                  <a:cubicBezTo>
                    <a:pt x="25908" y="571"/>
                    <a:pt x="0" y="26479"/>
                    <a:pt x="0" y="58198"/>
                  </a:cubicBezTo>
                  <a:lnTo>
                    <a:pt x="0" y="78200"/>
                  </a:lnTo>
                  <a:cubicBezTo>
                    <a:pt x="0" y="109919"/>
                    <a:pt x="25908" y="135827"/>
                    <a:pt x="57626" y="135827"/>
                  </a:cubicBezTo>
                  <a:lnTo>
                    <a:pt x="72771" y="135827"/>
                  </a:lnTo>
                  <a:cubicBezTo>
                    <a:pt x="88011" y="136303"/>
                    <a:pt x="154114" y="133160"/>
                    <a:pt x="155353" y="205073"/>
                  </a:cubicBezTo>
                  <a:lnTo>
                    <a:pt x="157448" y="319945"/>
                  </a:lnTo>
                  <a:cubicBezTo>
                    <a:pt x="158020" y="321850"/>
                    <a:pt x="158496" y="323850"/>
                    <a:pt x="158877" y="325946"/>
                  </a:cubicBezTo>
                  <a:lnTo>
                    <a:pt x="158877" y="347853"/>
                  </a:lnTo>
                  <a:cubicBezTo>
                    <a:pt x="158877" y="387096"/>
                    <a:pt x="190976" y="419195"/>
                    <a:pt x="230219" y="419195"/>
                  </a:cubicBezTo>
                  <a:lnTo>
                    <a:pt x="293275" y="419195"/>
                  </a:lnTo>
                  <a:lnTo>
                    <a:pt x="293275" y="418338"/>
                  </a:lnTo>
                  <a:lnTo>
                    <a:pt x="382714" y="418338"/>
                  </a:lnTo>
                  <a:cubicBezTo>
                    <a:pt x="431197" y="418338"/>
                    <a:pt x="470821" y="378714"/>
                    <a:pt x="470821" y="330232"/>
                  </a:cubicBezTo>
                  <a:lnTo>
                    <a:pt x="470821" y="0"/>
                  </a:lnTo>
                  <a:lnTo>
                    <a:pt x="57626" y="571"/>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5" name="Freeform: Shape 124">
              <a:extLst>
                <a:ext uri="{FF2B5EF4-FFF2-40B4-BE49-F238E27FC236}">
                  <a16:creationId xmlns:a16="http://schemas.microsoft.com/office/drawing/2014/main" id="{015E406B-7ED7-4D8F-8453-9FB621679AD5}"/>
                </a:ext>
              </a:extLst>
            </p:cNvPr>
            <p:cNvSpPr/>
            <p:nvPr/>
          </p:nvSpPr>
          <p:spPr>
            <a:xfrm>
              <a:off x="5003118" y="3381263"/>
              <a:ext cx="1432559" cy="951547"/>
            </a:xfrm>
            <a:custGeom>
              <a:avLst/>
              <a:gdLst>
                <a:gd name="connsiteX0" fmla="*/ 1331309 w 1432559"/>
                <a:gd name="connsiteY0" fmla="*/ 122872 h 951547"/>
                <a:gd name="connsiteX1" fmla="*/ 1217009 w 1432559"/>
                <a:gd name="connsiteY1" fmla="*/ 8572 h 951547"/>
                <a:gd name="connsiteX2" fmla="*/ 1217009 w 1432559"/>
                <a:gd name="connsiteY2" fmla="*/ 0 h 951547"/>
                <a:gd name="connsiteX3" fmla="*/ 508921 w 1432559"/>
                <a:gd name="connsiteY3" fmla="*/ 0 h 951547"/>
                <a:gd name="connsiteX4" fmla="*/ 459391 w 1432559"/>
                <a:gd name="connsiteY4" fmla="*/ 0 h 951547"/>
                <a:gd name="connsiteX5" fmla="*/ 344043 w 1432559"/>
                <a:gd name="connsiteY5" fmla="*/ 0 h 951547"/>
                <a:gd name="connsiteX6" fmla="*/ 274225 w 1432559"/>
                <a:gd name="connsiteY6" fmla="*/ 64389 h 951547"/>
                <a:gd name="connsiteX7" fmla="*/ 193453 w 1432559"/>
                <a:gd name="connsiteY7" fmla="*/ 138875 h 951547"/>
                <a:gd name="connsiteX8" fmla="*/ 70009 w 1432559"/>
                <a:gd name="connsiteY8" fmla="*/ 138875 h 951547"/>
                <a:gd name="connsiteX9" fmla="*/ 0 w 1432559"/>
                <a:gd name="connsiteY9" fmla="*/ 208883 h 951547"/>
                <a:gd name="connsiteX10" fmla="*/ 0 w 1432559"/>
                <a:gd name="connsiteY10" fmla="*/ 447008 h 951547"/>
                <a:gd name="connsiteX11" fmla="*/ 222980 w 1432559"/>
                <a:gd name="connsiteY11" fmla="*/ 447008 h 951547"/>
                <a:gd name="connsiteX12" fmla="*/ 281749 w 1432559"/>
                <a:gd name="connsiteY12" fmla="*/ 505778 h 951547"/>
                <a:gd name="connsiteX13" fmla="*/ 281749 w 1432559"/>
                <a:gd name="connsiteY13" fmla="*/ 542258 h 951547"/>
                <a:gd name="connsiteX14" fmla="*/ 281749 w 1432559"/>
                <a:gd name="connsiteY14" fmla="*/ 951547 h 951547"/>
                <a:gd name="connsiteX15" fmla="*/ 349853 w 1432559"/>
                <a:gd name="connsiteY15" fmla="*/ 897446 h 951547"/>
                <a:gd name="connsiteX16" fmla="*/ 418052 w 1432559"/>
                <a:gd name="connsiteY16" fmla="*/ 897446 h 951547"/>
                <a:gd name="connsiteX17" fmla="*/ 498824 w 1432559"/>
                <a:gd name="connsiteY17" fmla="*/ 822960 h 951547"/>
                <a:gd name="connsiteX18" fmla="*/ 568643 w 1432559"/>
                <a:gd name="connsiteY18" fmla="*/ 758571 h 951547"/>
                <a:gd name="connsiteX19" fmla="*/ 683990 w 1432559"/>
                <a:gd name="connsiteY19" fmla="*/ 758571 h 951547"/>
                <a:gd name="connsiteX20" fmla="*/ 733520 w 1432559"/>
                <a:gd name="connsiteY20" fmla="*/ 758571 h 951547"/>
                <a:gd name="connsiteX21" fmla="*/ 1066514 w 1432559"/>
                <a:gd name="connsiteY21" fmla="*/ 758571 h 951547"/>
                <a:gd name="connsiteX22" fmla="*/ 1078992 w 1432559"/>
                <a:gd name="connsiteY22" fmla="*/ 759714 h 951547"/>
                <a:gd name="connsiteX23" fmla="*/ 1078992 w 1432559"/>
                <a:gd name="connsiteY23" fmla="*/ 617506 h 951547"/>
                <a:gd name="connsiteX24" fmla="*/ 1136618 w 1432559"/>
                <a:gd name="connsiteY24" fmla="*/ 559880 h 951547"/>
                <a:gd name="connsiteX25" fmla="*/ 1156621 w 1432559"/>
                <a:gd name="connsiteY25" fmla="*/ 559880 h 951547"/>
                <a:gd name="connsiteX26" fmla="*/ 1158335 w 1432559"/>
                <a:gd name="connsiteY26" fmla="*/ 559880 h 951547"/>
                <a:gd name="connsiteX27" fmla="*/ 1209199 w 1432559"/>
                <a:gd name="connsiteY27" fmla="*/ 559880 h 951547"/>
                <a:gd name="connsiteX28" fmla="*/ 1266825 w 1432559"/>
                <a:gd name="connsiteY28" fmla="*/ 502253 h 951547"/>
                <a:gd name="connsiteX29" fmla="*/ 1266825 w 1432559"/>
                <a:gd name="connsiteY29" fmla="*/ 425768 h 951547"/>
                <a:gd name="connsiteX30" fmla="*/ 1349121 w 1432559"/>
                <a:gd name="connsiteY30" fmla="*/ 425768 h 951547"/>
                <a:gd name="connsiteX31" fmla="*/ 1432560 w 1432559"/>
                <a:gd name="connsiteY31" fmla="*/ 342329 h 951547"/>
                <a:gd name="connsiteX32" fmla="*/ 1432560 w 1432559"/>
                <a:gd name="connsiteY32" fmla="*/ 122777 h 951547"/>
                <a:gd name="connsiteX33" fmla="*/ 1331309 w 1432559"/>
                <a:gd name="connsiteY33" fmla="*/ 122777 h 95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32559" h="951547">
                  <a:moveTo>
                    <a:pt x="1331309" y="122872"/>
                  </a:moveTo>
                  <a:cubicBezTo>
                    <a:pt x="1268444" y="122872"/>
                    <a:pt x="1217009" y="71438"/>
                    <a:pt x="1217009" y="8572"/>
                  </a:cubicBezTo>
                  <a:lnTo>
                    <a:pt x="1217009" y="0"/>
                  </a:lnTo>
                  <a:lnTo>
                    <a:pt x="508921" y="0"/>
                  </a:lnTo>
                  <a:lnTo>
                    <a:pt x="459391" y="0"/>
                  </a:lnTo>
                  <a:lnTo>
                    <a:pt x="344043" y="0"/>
                  </a:lnTo>
                  <a:cubicBezTo>
                    <a:pt x="307467" y="0"/>
                    <a:pt x="277082" y="28480"/>
                    <a:pt x="274225" y="64389"/>
                  </a:cubicBezTo>
                  <a:cubicBezTo>
                    <a:pt x="270891" y="106585"/>
                    <a:pt x="235839" y="138875"/>
                    <a:pt x="193453" y="138875"/>
                  </a:cubicBezTo>
                  <a:lnTo>
                    <a:pt x="70009" y="138875"/>
                  </a:lnTo>
                  <a:cubicBezTo>
                    <a:pt x="31528" y="138875"/>
                    <a:pt x="0" y="170497"/>
                    <a:pt x="0" y="208883"/>
                  </a:cubicBezTo>
                  <a:lnTo>
                    <a:pt x="0" y="447008"/>
                  </a:lnTo>
                  <a:lnTo>
                    <a:pt x="222980" y="447008"/>
                  </a:lnTo>
                  <a:cubicBezTo>
                    <a:pt x="255270" y="447008"/>
                    <a:pt x="281749" y="473488"/>
                    <a:pt x="281749" y="505778"/>
                  </a:cubicBezTo>
                  <a:lnTo>
                    <a:pt x="281749" y="542258"/>
                  </a:lnTo>
                  <a:lnTo>
                    <a:pt x="281749" y="951547"/>
                  </a:lnTo>
                  <a:cubicBezTo>
                    <a:pt x="288988" y="920687"/>
                    <a:pt x="316896" y="897446"/>
                    <a:pt x="349853" y="897446"/>
                  </a:cubicBezTo>
                  <a:lnTo>
                    <a:pt x="418052" y="897446"/>
                  </a:lnTo>
                  <a:cubicBezTo>
                    <a:pt x="460343" y="897446"/>
                    <a:pt x="495395" y="865156"/>
                    <a:pt x="498824" y="822960"/>
                  </a:cubicBezTo>
                  <a:cubicBezTo>
                    <a:pt x="501682" y="787051"/>
                    <a:pt x="532066" y="758571"/>
                    <a:pt x="568643" y="758571"/>
                  </a:cubicBezTo>
                  <a:lnTo>
                    <a:pt x="683990" y="758571"/>
                  </a:lnTo>
                  <a:lnTo>
                    <a:pt x="733520" y="758571"/>
                  </a:lnTo>
                  <a:lnTo>
                    <a:pt x="1066514" y="758571"/>
                  </a:lnTo>
                  <a:cubicBezTo>
                    <a:pt x="1070800" y="758571"/>
                    <a:pt x="1074896" y="758952"/>
                    <a:pt x="1078992" y="759714"/>
                  </a:cubicBezTo>
                  <a:lnTo>
                    <a:pt x="1078992" y="617506"/>
                  </a:lnTo>
                  <a:cubicBezTo>
                    <a:pt x="1078992" y="585788"/>
                    <a:pt x="1104900" y="559880"/>
                    <a:pt x="1136618" y="559880"/>
                  </a:cubicBezTo>
                  <a:lnTo>
                    <a:pt x="1156621" y="559880"/>
                  </a:lnTo>
                  <a:cubicBezTo>
                    <a:pt x="1157192" y="559880"/>
                    <a:pt x="1157764" y="559880"/>
                    <a:pt x="1158335" y="559880"/>
                  </a:cubicBezTo>
                  <a:lnTo>
                    <a:pt x="1209199" y="559880"/>
                  </a:lnTo>
                  <a:cubicBezTo>
                    <a:pt x="1240917" y="559880"/>
                    <a:pt x="1266825" y="533972"/>
                    <a:pt x="1266825" y="502253"/>
                  </a:cubicBezTo>
                  <a:lnTo>
                    <a:pt x="1266825" y="425768"/>
                  </a:lnTo>
                  <a:lnTo>
                    <a:pt x="1349121" y="425768"/>
                  </a:lnTo>
                  <a:cubicBezTo>
                    <a:pt x="1395031" y="425768"/>
                    <a:pt x="1432560" y="388239"/>
                    <a:pt x="1432560" y="342329"/>
                  </a:cubicBezTo>
                  <a:lnTo>
                    <a:pt x="1432560" y="122777"/>
                  </a:lnTo>
                  <a:lnTo>
                    <a:pt x="1331309" y="122777"/>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6" name="Freeform: Shape 125">
              <a:extLst>
                <a:ext uri="{FF2B5EF4-FFF2-40B4-BE49-F238E27FC236}">
                  <a16:creationId xmlns:a16="http://schemas.microsoft.com/office/drawing/2014/main" id="{FDA9CE58-0B13-4CCA-AEB4-660DF867DAE3}"/>
                </a:ext>
              </a:extLst>
            </p:cNvPr>
            <p:cNvSpPr/>
            <p:nvPr/>
          </p:nvSpPr>
          <p:spPr>
            <a:xfrm>
              <a:off x="3245469" y="381555"/>
              <a:ext cx="1149858" cy="1834229"/>
            </a:xfrm>
            <a:custGeom>
              <a:avLst/>
              <a:gdLst>
                <a:gd name="connsiteX0" fmla="*/ 935450 w 1149858"/>
                <a:gd name="connsiteY0" fmla="*/ 0 h 1834229"/>
                <a:gd name="connsiteX1" fmla="*/ 644367 w 1149858"/>
                <a:gd name="connsiteY1" fmla="*/ 0 h 1834229"/>
                <a:gd name="connsiteX2" fmla="*/ 436912 w 1149858"/>
                <a:gd name="connsiteY2" fmla="*/ 0 h 1834229"/>
                <a:gd name="connsiteX3" fmla="*/ 340043 w 1149858"/>
                <a:gd name="connsiteY3" fmla="*/ 96869 h 1834229"/>
                <a:gd name="connsiteX4" fmla="*/ 340043 w 1149858"/>
                <a:gd name="connsiteY4" fmla="*/ 393764 h 1834229"/>
                <a:gd name="connsiteX5" fmla="*/ 98774 w 1149858"/>
                <a:gd name="connsiteY5" fmla="*/ 393764 h 1834229"/>
                <a:gd name="connsiteX6" fmla="*/ 1905 w 1149858"/>
                <a:gd name="connsiteY6" fmla="*/ 490633 h 1834229"/>
                <a:gd name="connsiteX7" fmla="*/ 1905 w 1149858"/>
                <a:gd name="connsiteY7" fmla="*/ 659606 h 1834229"/>
                <a:gd name="connsiteX8" fmla="*/ 0 w 1149858"/>
                <a:gd name="connsiteY8" fmla="*/ 659892 h 1834229"/>
                <a:gd name="connsiteX9" fmla="*/ 0 w 1149858"/>
                <a:gd name="connsiteY9" fmla="*/ 916305 h 1834229"/>
                <a:gd name="connsiteX10" fmla="*/ 0 w 1149858"/>
                <a:gd name="connsiteY10" fmla="*/ 998410 h 1834229"/>
                <a:gd name="connsiteX11" fmla="*/ 0 w 1149858"/>
                <a:gd name="connsiteY11" fmla="*/ 1315593 h 1834229"/>
                <a:gd name="connsiteX12" fmla="*/ 78486 w 1149858"/>
                <a:gd name="connsiteY12" fmla="*/ 1398842 h 1834229"/>
                <a:gd name="connsiteX13" fmla="*/ 154686 w 1149858"/>
                <a:gd name="connsiteY13" fmla="*/ 1479709 h 1834229"/>
                <a:gd name="connsiteX14" fmla="*/ 154686 w 1149858"/>
                <a:gd name="connsiteY14" fmla="*/ 1601343 h 1834229"/>
                <a:gd name="connsiteX15" fmla="*/ 234506 w 1149858"/>
                <a:gd name="connsiteY15" fmla="*/ 1684687 h 1834229"/>
                <a:gd name="connsiteX16" fmla="*/ 312039 w 1149858"/>
                <a:gd name="connsiteY16" fmla="*/ 1765649 h 1834229"/>
                <a:gd name="connsiteX17" fmla="*/ 312039 w 1149858"/>
                <a:gd name="connsiteY17" fmla="*/ 1776603 h 1834229"/>
                <a:gd name="connsiteX18" fmla="*/ 369665 w 1149858"/>
                <a:gd name="connsiteY18" fmla="*/ 1834229 h 1834229"/>
                <a:gd name="connsiteX19" fmla="*/ 389668 w 1149858"/>
                <a:gd name="connsiteY19" fmla="*/ 1834229 h 1834229"/>
                <a:gd name="connsiteX20" fmla="*/ 447294 w 1149858"/>
                <a:gd name="connsiteY20" fmla="*/ 1776603 h 1834229"/>
                <a:gd name="connsiteX21" fmla="*/ 447294 w 1149858"/>
                <a:gd name="connsiteY21" fmla="*/ 1765745 h 1834229"/>
                <a:gd name="connsiteX22" fmla="*/ 528257 w 1149858"/>
                <a:gd name="connsiteY22" fmla="*/ 1684782 h 1834229"/>
                <a:gd name="connsiteX23" fmla="*/ 681323 w 1149858"/>
                <a:gd name="connsiteY23" fmla="*/ 1684782 h 1834229"/>
                <a:gd name="connsiteX24" fmla="*/ 764762 w 1149858"/>
                <a:gd name="connsiteY24" fmla="*/ 1601343 h 1834229"/>
                <a:gd name="connsiteX25" fmla="*/ 764762 w 1149858"/>
                <a:gd name="connsiteY25" fmla="*/ 1348835 h 1834229"/>
                <a:gd name="connsiteX26" fmla="*/ 681323 w 1149858"/>
                <a:gd name="connsiteY26" fmla="*/ 1265396 h 1834229"/>
                <a:gd name="connsiteX27" fmla="*/ 602171 w 1149858"/>
                <a:gd name="connsiteY27" fmla="*/ 1186910 h 1834229"/>
                <a:gd name="connsiteX28" fmla="*/ 683133 w 1149858"/>
                <a:gd name="connsiteY28" fmla="*/ 1105948 h 1834229"/>
                <a:gd name="connsiteX29" fmla="*/ 860870 w 1149858"/>
                <a:gd name="connsiteY29" fmla="*/ 1105948 h 1834229"/>
                <a:gd name="connsiteX30" fmla="*/ 918496 w 1149858"/>
                <a:gd name="connsiteY30" fmla="*/ 1048322 h 1834229"/>
                <a:gd name="connsiteX31" fmla="*/ 918496 w 1149858"/>
                <a:gd name="connsiteY31" fmla="*/ 1028319 h 1834229"/>
                <a:gd name="connsiteX32" fmla="*/ 860870 w 1149858"/>
                <a:gd name="connsiteY32" fmla="*/ 970693 h 1834229"/>
                <a:gd name="connsiteX33" fmla="*/ 845725 w 1149858"/>
                <a:gd name="connsiteY33" fmla="*/ 970693 h 1834229"/>
                <a:gd name="connsiteX34" fmla="*/ 764762 w 1149858"/>
                <a:gd name="connsiteY34" fmla="*/ 889730 h 1834229"/>
                <a:gd name="connsiteX35" fmla="*/ 764762 w 1149858"/>
                <a:gd name="connsiteY35" fmla="*/ 759047 h 1834229"/>
                <a:gd name="connsiteX36" fmla="*/ 763905 w 1149858"/>
                <a:gd name="connsiteY36" fmla="*/ 730282 h 1834229"/>
                <a:gd name="connsiteX37" fmla="*/ 798862 w 1149858"/>
                <a:gd name="connsiteY37" fmla="*/ 730282 h 1834229"/>
                <a:gd name="connsiteX38" fmla="*/ 935355 w 1149858"/>
                <a:gd name="connsiteY38" fmla="*/ 640937 h 1834229"/>
                <a:gd name="connsiteX39" fmla="*/ 935355 w 1149858"/>
                <a:gd name="connsiteY39" fmla="*/ 636556 h 1834229"/>
                <a:gd name="connsiteX40" fmla="*/ 935355 w 1149858"/>
                <a:gd name="connsiteY40" fmla="*/ 626555 h 1834229"/>
                <a:gd name="connsiteX41" fmla="*/ 1006221 w 1149858"/>
                <a:gd name="connsiteY41" fmla="*/ 626555 h 1834229"/>
                <a:gd name="connsiteX42" fmla="*/ 1149858 w 1149858"/>
                <a:gd name="connsiteY42" fmla="*/ 490061 h 1834229"/>
                <a:gd name="connsiteX43" fmla="*/ 1149858 w 1149858"/>
                <a:gd name="connsiteY43" fmla="*/ 0 h 1834229"/>
                <a:gd name="connsiteX44" fmla="*/ 935450 w 1149858"/>
                <a:gd name="connsiteY44" fmla="*/ 0 h 183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149858" h="1834229">
                  <a:moveTo>
                    <a:pt x="935450" y="0"/>
                  </a:moveTo>
                  <a:lnTo>
                    <a:pt x="644367" y="0"/>
                  </a:lnTo>
                  <a:lnTo>
                    <a:pt x="436912" y="0"/>
                  </a:lnTo>
                  <a:cubicBezTo>
                    <a:pt x="383477" y="0"/>
                    <a:pt x="340043" y="43339"/>
                    <a:pt x="340043" y="96869"/>
                  </a:cubicBezTo>
                  <a:lnTo>
                    <a:pt x="340043" y="393764"/>
                  </a:lnTo>
                  <a:lnTo>
                    <a:pt x="98774" y="393764"/>
                  </a:lnTo>
                  <a:cubicBezTo>
                    <a:pt x="45339" y="393764"/>
                    <a:pt x="1905" y="437102"/>
                    <a:pt x="1905" y="490633"/>
                  </a:cubicBezTo>
                  <a:lnTo>
                    <a:pt x="1905" y="659606"/>
                  </a:lnTo>
                  <a:lnTo>
                    <a:pt x="0" y="659892"/>
                  </a:lnTo>
                  <a:lnTo>
                    <a:pt x="0" y="916305"/>
                  </a:lnTo>
                  <a:lnTo>
                    <a:pt x="0" y="998410"/>
                  </a:lnTo>
                  <a:lnTo>
                    <a:pt x="0" y="1315593"/>
                  </a:lnTo>
                  <a:cubicBezTo>
                    <a:pt x="0" y="1359789"/>
                    <a:pt x="34862" y="1396270"/>
                    <a:pt x="78486" y="1398842"/>
                  </a:cubicBezTo>
                  <a:cubicBezTo>
                    <a:pt x="121349" y="1401413"/>
                    <a:pt x="154686" y="1436751"/>
                    <a:pt x="154686" y="1479709"/>
                  </a:cubicBezTo>
                  <a:lnTo>
                    <a:pt x="154686" y="1601343"/>
                  </a:lnTo>
                  <a:cubicBezTo>
                    <a:pt x="154686" y="1646015"/>
                    <a:pt x="190310" y="1682782"/>
                    <a:pt x="234506" y="1684687"/>
                  </a:cubicBezTo>
                  <a:cubicBezTo>
                    <a:pt x="277844" y="1686592"/>
                    <a:pt x="312039" y="1722215"/>
                    <a:pt x="312039" y="1765649"/>
                  </a:cubicBezTo>
                  <a:lnTo>
                    <a:pt x="312039" y="1776603"/>
                  </a:lnTo>
                  <a:cubicBezTo>
                    <a:pt x="312039" y="1808321"/>
                    <a:pt x="337947" y="1834229"/>
                    <a:pt x="369665" y="1834229"/>
                  </a:cubicBezTo>
                  <a:lnTo>
                    <a:pt x="389668" y="1834229"/>
                  </a:lnTo>
                  <a:cubicBezTo>
                    <a:pt x="421386" y="1834229"/>
                    <a:pt x="447294" y="1808321"/>
                    <a:pt x="447294" y="1776603"/>
                  </a:cubicBezTo>
                  <a:lnTo>
                    <a:pt x="447294" y="1765745"/>
                  </a:lnTo>
                  <a:cubicBezTo>
                    <a:pt x="447294" y="1721168"/>
                    <a:pt x="483680" y="1684782"/>
                    <a:pt x="528257" y="1684782"/>
                  </a:cubicBezTo>
                  <a:lnTo>
                    <a:pt x="681323" y="1684782"/>
                  </a:lnTo>
                  <a:cubicBezTo>
                    <a:pt x="727234" y="1684782"/>
                    <a:pt x="764762" y="1647254"/>
                    <a:pt x="764762" y="1601343"/>
                  </a:cubicBezTo>
                  <a:lnTo>
                    <a:pt x="764762" y="1348835"/>
                  </a:lnTo>
                  <a:cubicBezTo>
                    <a:pt x="764762" y="1302925"/>
                    <a:pt x="726662" y="1258253"/>
                    <a:pt x="681323" y="1265396"/>
                  </a:cubicBezTo>
                  <a:cubicBezTo>
                    <a:pt x="633508" y="1272921"/>
                    <a:pt x="601028" y="1256348"/>
                    <a:pt x="602171" y="1186910"/>
                  </a:cubicBezTo>
                  <a:cubicBezTo>
                    <a:pt x="602933" y="1142333"/>
                    <a:pt x="638556" y="1105948"/>
                    <a:pt x="683133" y="1105948"/>
                  </a:cubicBezTo>
                  <a:lnTo>
                    <a:pt x="860870" y="1105948"/>
                  </a:lnTo>
                  <a:cubicBezTo>
                    <a:pt x="892588" y="1105948"/>
                    <a:pt x="918496" y="1080040"/>
                    <a:pt x="918496" y="1048322"/>
                  </a:cubicBezTo>
                  <a:lnTo>
                    <a:pt x="918496" y="1028319"/>
                  </a:lnTo>
                  <a:cubicBezTo>
                    <a:pt x="918496" y="996601"/>
                    <a:pt x="892588" y="970693"/>
                    <a:pt x="860870" y="970693"/>
                  </a:cubicBezTo>
                  <a:lnTo>
                    <a:pt x="845725" y="970693"/>
                  </a:lnTo>
                  <a:cubicBezTo>
                    <a:pt x="801148" y="970693"/>
                    <a:pt x="764762" y="934307"/>
                    <a:pt x="764762" y="889730"/>
                  </a:cubicBezTo>
                  <a:lnTo>
                    <a:pt x="764762" y="759047"/>
                  </a:lnTo>
                  <a:cubicBezTo>
                    <a:pt x="764762" y="748951"/>
                    <a:pt x="764381" y="740950"/>
                    <a:pt x="763905" y="730282"/>
                  </a:cubicBezTo>
                  <a:lnTo>
                    <a:pt x="798862" y="730282"/>
                  </a:lnTo>
                  <a:cubicBezTo>
                    <a:pt x="874300" y="730282"/>
                    <a:pt x="935355" y="716375"/>
                    <a:pt x="935355" y="640937"/>
                  </a:cubicBezTo>
                  <a:lnTo>
                    <a:pt x="935355" y="636556"/>
                  </a:lnTo>
                  <a:lnTo>
                    <a:pt x="935355" y="626555"/>
                  </a:lnTo>
                  <a:lnTo>
                    <a:pt x="1006221" y="626555"/>
                  </a:lnTo>
                  <a:cubicBezTo>
                    <a:pt x="1081659" y="626555"/>
                    <a:pt x="1149858" y="565404"/>
                    <a:pt x="1149858" y="490061"/>
                  </a:cubicBezTo>
                  <a:lnTo>
                    <a:pt x="1149858" y="0"/>
                  </a:lnTo>
                  <a:lnTo>
                    <a:pt x="935450"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7" name="Freeform: Shape 126">
              <a:extLst>
                <a:ext uri="{FF2B5EF4-FFF2-40B4-BE49-F238E27FC236}">
                  <a16:creationId xmlns:a16="http://schemas.microsoft.com/office/drawing/2014/main" id="{81C07194-EC3B-408A-AFC7-945F624F9FBE}"/>
                </a:ext>
              </a:extLst>
            </p:cNvPr>
            <p:cNvSpPr/>
            <p:nvPr/>
          </p:nvSpPr>
          <p:spPr>
            <a:xfrm>
              <a:off x="4395518" y="260683"/>
              <a:ext cx="1290351" cy="1074229"/>
            </a:xfrm>
            <a:custGeom>
              <a:avLst/>
              <a:gdLst>
                <a:gd name="connsiteX0" fmla="*/ 1290352 w 1290351"/>
                <a:gd name="connsiteY0" fmla="*/ 314516 h 1074229"/>
                <a:gd name="connsiteX1" fmla="*/ 626555 w 1290351"/>
                <a:gd name="connsiteY1" fmla="*/ 314516 h 1074229"/>
                <a:gd name="connsiteX2" fmla="*/ 626555 w 1290351"/>
                <a:gd name="connsiteY2" fmla="*/ 136493 h 1074229"/>
                <a:gd name="connsiteX3" fmla="*/ 490061 w 1290351"/>
                <a:gd name="connsiteY3" fmla="*/ 0 h 1074229"/>
                <a:gd name="connsiteX4" fmla="*/ 407765 w 1290351"/>
                <a:gd name="connsiteY4" fmla="*/ 0 h 1074229"/>
                <a:gd name="connsiteX5" fmla="*/ 407765 w 1290351"/>
                <a:gd name="connsiteY5" fmla="*/ 286 h 1074229"/>
                <a:gd name="connsiteX6" fmla="*/ 248983 w 1290351"/>
                <a:gd name="connsiteY6" fmla="*/ 286 h 1074229"/>
                <a:gd name="connsiteX7" fmla="*/ 248983 w 1290351"/>
                <a:gd name="connsiteY7" fmla="*/ 28861 h 1074229"/>
                <a:gd name="connsiteX8" fmla="*/ 156877 w 1290351"/>
                <a:gd name="connsiteY8" fmla="*/ 120967 h 1074229"/>
                <a:gd name="connsiteX9" fmla="*/ 0 w 1290351"/>
                <a:gd name="connsiteY9" fmla="*/ 120967 h 1074229"/>
                <a:gd name="connsiteX10" fmla="*/ 0 w 1290351"/>
                <a:gd name="connsiteY10" fmla="*/ 595408 h 1074229"/>
                <a:gd name="connsiteX11" fmla="*/ 270986 w 1290351"/>
                <a:gd name="connsiteY11" fmla="*/ 595408 h 1074229"/>
                <a:gd name="connsiteX12" fmla="*/ 270986 w 1290351"/>
                <a:gd name="connsiteY12" fmla="*/ 990791 h 1074229"/>
                <a:gd name="connsiteX13" fmla="*/ 354425 w 1290351"/>
                <a:gd name="connsiteY13" fmla="*/ 1074230 h 1074229"/>
                <a:gd name="connsiteX14" fmla="*/ 954500 w 1290351"/>
                <a:gd name="connsiteY14" fmla="*/ 1074230 h 1074229"/>
                <a:gd name="connsiteX15" fmla="*/ 1034415 w 1290351"/>
                <a:gd name="connsiteY15" fmla="*/ 1074230 h 1074229"/>
                <a:gd name="connsiteX16" fmla="*/ 1034701 w 1290351"/>
                <a:gd name="connsiteY16" fmla="*/ 1004602 h 1074229"/>
                <a:gd name="connsiteX17" fmla="*/ 1113186 w 1290351"/>
                <a:gd name="connsiteY17" fmla="*/ 932974 h 1074229"/>
                <a:gd name="connsiteX18" fmla="*/ 1189386 w 1290351"/>
                <a:gd name="connsiteY18" fmla="*/ 863251 h 1074229"/>
                <a:gd name="connsiteX19" fmla="*/ 1272064 w 1290351"/>
                <a:gd name="connsiteY19" fmla="*/ 791337 h 1074229"/>
                <a:gd name="connsiteX20" fmla="*/ 1287780 w 1290351"/>
                <a:gd name="connsiteY20" fmla="*/ 791337 h 1074229"/>
                <a:gd name="connsiteX21" fmla="*/ 1290352 w 1290351"/>
                <a:gd name="connsiteY21" fmla="*/ 314516 h 107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0351" h="1074229">
                  <a:moveTo>
                    <a:pt x="1290352" y="314516"/>
                  </a:moveTo>
                  <a:lnTo>
                    <a:pt x="626555" y="314516"/>
                  </a:lnTo>
                  <a:lnTo>
                    <a:pt x="626555" y="136493"/>
                  </a:lnTo>
                  <a:cubicBezTo>
                    <a:pt x="626555" y="61055"/>
                    <a:pt x="565404" y="0"/>
                    <a:pt x="490061" y="0"/>
                  </a:cubicBezTo>
                  <a:lnTo>
                    <a:pt x="407765" y="0"/>
                  </a:lnTo>
                  <a:lnTo>
                    <a:pt x="407765" y="286"/>
                  </a:lnTo>
                  <a:lnTo>
                    <a:pt x="248983" y="286"/>
                  </a:lnTo>
                  <a:lnTo>
                    <a:pt x="248983" y="28861"/>
                  </a:lnTo>
                  <a:cubicBezTo>
                    <a:pt x="248983" y="79724"/>
                    <a:pt x="207740" y="120967"/>
                    <a:pt x="156877" y="120967"/>
                  </a:cubicBezTo>
                  <a:lnTo>
                    <a:pt x="0" y="120967"/>
                  </a:lnTo>
                  <a:lnTo>
                    <a:pt x="0" y="595408"/>
                  </a:lnTo>
                  <a:lnTo>
                    <a:pt x="270986" y="595408"/>
                  </a:lnTo>
                  <a:lnTo>
                    <a:pt x="270986" y="990791"/>
                  </a:lnTo>
                  <a:cubicBezTo>
                    <a:pt x="270986" y="1036701"/>
                    <a:pt x="308515" y="1074230"/>
                    <a:pt x="354425" y="1074230"/>
                  </a:cubicBezTo>
                  <a:lnTo>
                    <a:pt x="954500" y="1074230"/>
                  </a:lnTo>
                  <a:lnTo>
                    <a:pt x="1034415" y="1074230"/>
                  </a:lnTo>
                  <a:lnTo>
                    <a:pt x="1034701" y="1004602"/>
                  </a:lnTo>
                  <a:cubicBezTo>
                    <a:pt x="1034891" y="965168"/>
                    <a:pt x="1073087" y="934879"/>
                    <a:pt x="1113186" y="932974"/>
                  </a:cubicBezTo>
                  <a:cubicBezTo>
                    <a:pt x="1152430" y="931069"/>
                    <a:pt x="1183958" y="902113"/>
                    <a:pt x="1189386" y="863251"/>
                  </a:cubicBezTo>
                  <a:cubicBezTo>
                    <a:pt x="1195006" y="822770"/>
                    <a:pt x="1230058" y="791337"/>
                    <a:pt x="1272064" y="791337"/>
                  </a:cubicBezTo>
                  <a:lnTo>
                    <a:pt x="1287780" y="791337"/>
                  </a:lnTo>
                  <a:cubicBezTo>
                    <a:pt x="1287208" y="673227"/>
                    <a:pt x="1290352" y="511397"/>
                    <a:pt x="1290352" y="314516"/>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8" name="Freeform: Shape 127">
              <a:extLst>
                <a:ext uri="{FF2B5EF4-FFF2-40B4-BE49-F238E27FC236}">
                  <a16:creationId xmlns:a16="http://schemas.microsoft.com/office/drawing/2014/main" id="{6B2906E9-2D4B-4CB3-AE59-72F915171DA2}"/>
                </a:ext>
              </a:extLst>
            </p:cNvPr>
            <p:cNvSpPr/>
            <p:nvPr/>
          </p:nvSpPr>
          <p:spPr>
            <a:xfrm>
              <a:off x="2456609" y="-24876"/>
              <a:ext cx="2346960" cy="1813083"/>
            </a:xfrm>
            <a:custGeom>
              <a:avLst/>
              <a:gdLst>
                <a:gd name="connsiteX0" fmla="*/ 862298 w 2346960"/>
                <a:gd name="connsiteY0" fmla="*/ 0 h 1813083"/>
                <a:gd name="connsiteX1" fmla="*/ 654368 w 2346960"/>
                <a:gd name="connsiteY1" fmla="*/ 207931 h 1813083"/>
                <a:gd name="connsiteX2" fmla="*/ 654368 w 2346960"/>
                <a:gd name="connsiteY2" fmla="*/ 444437 h 1813083"/>
                <a:gd name="connsiteX3" fmla="*/ 513112 w 2346960"/>
                <a:gd name="connsiteY3" fmla="*/ 444437 h 1813083"/>
                <a:gd name="connsiteX4" fmla="*/ 305181 w 2346960"/>
                <a:gd name="connsiteY4" fmla="*/ 652367 h 1813083"/>
                <a:gd name="connsiteX5" fmla="*/ 305181 w 2346960"/>
                <a:gd name="connsiteY5" fmla="*/ 1066514 h 1813083"/>
                <a:gd name="connsiteX6" fmla="*/ 268319 w 2346960"/>
                <a:gd name="connsiteY6" fmla="*/ 1078135 h 1813083"/>
                <a:gd name="connsiteX7" fmla="*/ 235458 w 2346960"/>
                <a:gd name="connsiteY7" fmla="*/ 1090327 h 1813083"/>
                <a:gd name="connsiteX8" fmla="*/ 162497 w 2346960"/>
                <a:gd name="connsiteY8" fmla="*/ 1173099 h 1813083"/>
                <a:gd name="connsiteX9" fmla="*/ 162497 w 2346960"/>
                <a:gd name="connsiteY9" fmla="*/ 1441228 h 1813083"/>
                <a:gd name="connsiteX10" fmla="*/ 81915 w 2346960"/>
                <a:gd name="connsiteY10" fmla="*/ 1522190 h 1813083"/>
                <a:gd name="connsiteX11" fmla="*/ 0 w 2346960"/>
                <a:gd name="connsiteY11" fmla="*/ 1605629 h 1813083"/>
                <a:gd name="connsiteX12" fmla="*/ 0 w 2346960"/>
                <a:gd name="connsiteY12" fmla="*/ 1729645 h 1813083"/>
                <a:gd name="connsiteX13" fmla="*/ 83439 w 2346960"/>
                <a:gd name="connsiteY13" fmla="*/ 1813084 h 1813083"/>
                <a:gd name="connsiteX14" fmla="*/ 364141 w 2346960"/>
                <a:gd name="connsiteY14" fmla="*/ 1813084 h 1813083"/>
                <a:gd name="connsiteX15" fmla="*/ 447484 w 2346960"/>
                <a:gd name="connsiteY15" fmla="*/ 1733264 h 1813083"/>
                <a:gd name="connsiteX16" fmla="*/ 527590 w 2346960"/>
                <a:gd name="connsiteY16" fmla="*/ 1655731 h 1813083"/>
                <a:gd name="connsiteX17" fmla="*/ 609600 w 2346960"/>
                <a:gd name="connsiteY17" fmla="*/ 1581817 h 1813083"/>
                <a:gd name="connsiteX18" fmla="*/ 687896 w 2346960"/>
                <a:gd name="connsiteY18" fmla="*/ 1508951 h 1813083"/>
                <a:gd name="connsiteX19" fmla="*/ 708184 w 2346960"/>
                <a:gd name="connsiteY19" fmla="*/ 1508951 h 1813083"/>
                <a:gd name="connsiteX20" fmla="*/ 789146 w 2346960"/>
                <a:gd name="connsiteY20" fmla="*/ 1589913 h 1813083"/>
                <a:gd name="connsiteX21" fmla="*/ 789146 w 2346960"/>
                <a:gd name="connsiteY21" fmla="*/ 1404557 h 1813083"/>
                <a:gd name="connsiteX22" fmla="*/ 789146 w 2346960"/>
                <a:gd name="connsiteY22" fmla="*/ 1322451 h 1813083"/>
                <a:gd name="connsiteX23" fmla="*/ 789146 w 2346960"/>
                <a:gd name="connsiteY23" fmla="*/ 1066038 h 1813083"/>
                <a:gd name="connsiteX24" fmla="*/ 787908 w 2346960"/>
                <a:gd name="connsiteY24" fmla="*/ 1066038 h 1813083"/>
                <a:gd name="connsiteX25" fmla="*/ 787908 w 2346960"/>
                <a:gd name="connsiteY25" fmla="*/ 876300 h 1813083"/>
                <a:gd name="connsiteX26" fmla="*/ 793337 w 2346960"/>
                <a:gd name="connsiteY26" fmla="*/ 876300 h 1813083"/>
                <a:gd name="connsiteX27" fmla="*/ 887921 w 2346960"/>
                <a:gd name="connsiteY27" fmla="*/ 800100 h 1813083"/>
                <a:gd name="connsiteX28" fmla="*/ 1129189 w 2346960"/>
                <a:gd name="connsiteY28" fmla="*/ 800100 h 1813083"/>
                <a:gd name="connsiteX29" fmla="*/ 1129189 w 2346960"/>
                <a:gd name="connsiteY29" fmla="*/ 503301 h 1813083"/>
                <a:gd name="connsiteX30" fmla="*/ 1226058 w 2346960"/>
                <a:gd name="connsiteY30" fmla="*/ 406432 h 1813083"/>
                <a:gd name="connsiteX31" fmla="*/ 1433513 w 2346960"/>
                <a:gd name="connsiteY31" fmla="*/ 406432 h 1813083"/>
                <a:gd name="connsiteX32" fmla="*/ 1724597 w 2346960"/>
                <a:gd name="connsiteY32" fmla="*/ 406432 h 1813083"/>
                <a:gd name="connsiteX33" fmla="*/ 2096072 w 2346960"/>
                <a:gd name="connsiteY33" fmla="*/ 406432 h 1813083"/>
                <a:gd name="connsiteX34" fmla="*/ 2188178 w 2346960"/>
                <a:gd name="connsiteY34" fmla="*/ 314325 h 1813083"/>
                <a:gd name="connsiteX35" fmla="*/ 2188178 w 2346960"/>
                <a:gd name="connsiteY35" fmla="*/ 285750 h 1813083"/>
                <a:gd name="connsiteX36" fmla="*/ 2346960 w 2346960"/>
                <a:gd name="connsiteY36" fmla="*/ 285750 h 1813083"/>
                <a:gd name="connsiteX37" fmla="*/ 2346960 w 2346960"/>
                <a:gd name="connsiteY37" fmla="*/ 0 h 1813083"/>
                <a:gd name="connsiteX38" fmla="*/ 862298 w 2346960"/>
                <a:gd name="connsiteY38" fmla="*/ 0 h 181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46960" h="1813083">
                  <a:moveTo>
                    <a:pt x="862298" y="0"/>
                  </a:moveTo>
                  <a:cubicBezTo>
                    <a:pt x="747427" y="0"/>
                    <a:pt x="654368" y="93155"/>
                    <a:pt x="654368" y="207931"/>
                  </a:cubicBezTo>
                  <a:lnTo>
                    <a:pt x="654368" y="444437"/>
                  </a:lnTo>
                  <a:lnTo>
                    <a:pt x="513112" y="444437"/>
                  </a:lnTo>
                  <a:cubicBezTo>
                    <a:pt x="398240" y="444437"/>
                    <a:pt x="305181" y="537591"/>
                    <a:pt x="305181" y="652367"/>
                  </a:cubicBezTo>
                  <a:lnTo>
                    <a:pt x="305181" y="1066514"/>
                  </a:lnTo>
                  <a:cubicBezTo>
                    <a:pt x="291846" y="1067562"/>
                    <a:pt x="279273" y="1071563"/>
                    <a:pt x="268319" y="1078135"/>
                  </a:cubicBezTo>
                  <a:cubicBezTo>
                    <a:pt x="258223" y="1084231"/>
                    <a:pt x="247174" y="1088803"/>
                    <a:pt x="235458" y="1090327"/>
                  </a:cubicBezTo>
                  <a:cubicBezTo>
                    <a:pt x="194405" y="1095470"/>
                    <a:pt x="162497" y="1130713"/>
                    <a:pt x="162497" y="1173099"/>
                  </a:cubicBezTo>
                  <a:lnTo>
                    <a:pt x="162497" y="1441228"/>
                  </a:lnTo>
                  <a:cubicBezTo>
                    <a:pt x="162497" y="1485519"/>
                    <a:pt x="126206" y="1521428"/>
                    <a:pt x="81915" y="1522190"/>
                  </a:cubicBezTo>
                  <a:cubicBezTo>
                    <a:pt x="36671" y="1522952"/>
                    <a:pt x="0" y="1560195"/>
                    <a:pt x="0" y="1605629"/>
                  </a:cubicBezTo>
                  <a:lnTo>
                    <a:pt x="0" y="1729645"/>
                  </a:lnTo>
                  <a:cubicBezTo>
                    <a:pt x="0" y="1775555"/>
                    <a:pt x="37529" y="1813084"/>
                    <a:pt x="83439" y="1813084"/>
                  </a:cubicBezTo>
                  <a:lnTo>
                    <a:pt x="364141" y="1813084"/>
                  </a:lnTo>
                  <a:cubicBezTo>
                    <a:pt x="408813" y="1813084"/>
                    <a:pt x="445580" y="1777460"/>
                    <a:pt x="447484" y="1733264"/>
                  </a:cubicBezTo>
                  <a:cubicBezTo>
                    <a:pt x="449390" y="1690211"/>
                    <a:pt x="484442" y="1656207"/>
                    <a:pt x="527590" y="1655731"/>
                  </a:cubicBezTo>
                  <a:cubicBezTo>
                    <a:pt x="569881" y="1655255"/>
                    <a:pt x="604838" y="1622965"/>
                    <a:pt x="609600" y="1581817"/>
                  </a:cubicBezTo>
                  <a:cubicBezTo>
                    <a:pt x="614267" y="1540859"/>
                    <a:pt x="646748" y="1508951"/>
                    <a:pt x="687896" y="1508951"/>
                  </a:cubicBezTo>
                  <a:lnTo>
                    <a:pt x="708184" y="1508951"/>
                  </a:lnTo>
                  <a:cubicBezTo>
                    <a:pt x="752761" y="1508951"/>
                    <a:pt x="789146" y="1545336"/>
                    <a:pt x="789146" y="1589913"/>
                  </a:cubicBezTo>
                  <a:lnTo>
                    <a:pt x="789146" y="1404557"/>
                  </a:lnTo>
                  <a:lnTo>
                    <a:pt x="789146" y="1322451"/>
                  </a:lnTo>
                  <a:lnTo>
                    <a:pt x="789146" y="1066038"/>
                  </a:lnTo>
                  <a:lnTo>
                    <a:pt x="787908" y="1066038"/>
                  </a:lnTo>
                  <a:lnTo>
                    <a:pt x="787908" y="876300"/>
                  </a:lnTo>
                  <a:lnTo>
                    <a:pt x="793337" y="876300"/>
                  </a:lnTo>
                  <a:cubicBezTo>
                    <a:pt x="802767" y="832771"/>
                    <a:pt x="841534" y="800100"/>
                    <a:pt x="887921" y="800100"/>
                  </a:cubicBezTo>
                  <a:lnTo>
                    <a:pt x="1129189" y="800100"/>
                  </a:lnTo>
                  <a:lnTo>
                    <a:pt x="1129189" y="503301"/>
                  </a:lnTo>
                  <a:cubicBezTo>
                    <a:pt x="1129189" y="449866"/>
                    <a:pt x="1172527" y="406432"/>
                    <a:pt x="1226058" y="406432"/>
                  </a:cubicBezTo>
                  <a:lnTo>
                    <a:pt x="1433513" y="406432"/>
                  </a:lnTo>
                  <a:lnTo>
                    <a:pt x="1724597" y="406432"/>
                  </a:lnTo>
                  <a:lnTo>
                    <a:pt x="2096072" y="406432"/>
                  </a:lnTo>
                  <a:cubicBezTo>
                    <a:pt x="2146935" y="406432"/>
                    <a:pt x="2188178" y="365189"/>
                    <a:pt x="2188178" y="314325"/>
                  </a:cubicBezTo>
                  <a:lnTo>
                    <a:pt x="2188178" y="285750"/>
                  </a:lnTo>
                  <a:lnTo>
                    <a:pt x="2346960" y="285750"/>
                  </a:lnTo>
                  <a:lnTo>
                    <a:pt x="2346960" y="0"/>
                  </a:lnTo>
                  <a:lnTo>
                    <a:pt x="862298"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9" name="Freeform: Shape 128">
              <a:extLst>
                <a:ext uri="{FF2B5EF4-FFF2-40B4-BE49-F238E27FC236}">
                  <a16:creationId xmlns:a16="http://schemas.microsoft.com/office/drawing/2014/main" id="{51D0CF0F-4233-4970-B46B-65DA292542AA}"/>
                </a:ext>
              </a:extLst>
            </p:cNvPr>
            <p:cNvSpPr/>
            <p:nvPr/>
          </p:nvSpPr>
          <p:spPr>
            <a:xfrm>
              <a:off x="4963684" y="2644504"/>
              <a:ext cx="1471421" cy="875728"/>
            </a:xfrm>
            <a:custGeom>
              <a:avLst/>
              <a:gdLst>
                <a:gd name="connsiteX0" fmla="*/ 157829 w 1471421"/>
                <a:gd name="connsiteY0" fmla="*/ 0 h 875728"/>
                <a:gd name="connsiteX1" fmla="*/ 157829 w 1471421"/>
                <a:gd name="connsiteY1" fmla="*/ 53245 h 875728"/>
                <a:gd name="connsiteX2" fmla="*/ 157829 w 1471421"/>
                <a:gd name="connsiteY2" fmla="*/ 105632 h 875728"/>
                <a:gd name="connsiteX3" fmla="*/ 200406 w 1471421"/>
                <a:gd name="connsiteY3" fmla="*/ 163354 h 875728"/>
                <a:gd name="connsiteX4" fmla="*/ 218313 w 1471421"/>
                <a:gd name="connsiteY4" fmla="*/ 166116 h 875728"/>
                <a:gd name="connsiteX5" fmla="*/ 312515 w 1471421"/>
                <a:gd name="connsiteY5" fmla="*/ 166116 h 875728"/>
                <a:gd name="connsiteX6" fmla="*/ 314134 w 1471421"/>
                <a:gd name="connsiteY6" fmla="*/ 166116 h 875728"/>
                <a:gd name="connsiteX7" fmla="*/ 314801 w 1471421"/>
                <a:gd name="connsiteY7" fmla="*/ 442722 h 875728"/>
                <a:gd name="connsiteX8" fmla="*/ 314801 w 1471421"/>
                <a:gd name="connsiteY8" fmla="*/ 444913 h 875728"/>
                <a:gd name="connsiteX9" fmla="*/ 314801 w 1471421"/>
                <a:gd name="connsiteY9" fmla="*/ 444913 h 875728"/>
                <a:gd name="connsiteX10" fmla="*/ 232982 w 1471421"/>
                <a:gd name="connsiteY10" fmla="*/ 444913 h 875728"/>
                <a:gd name="connsiteX11" fmla="*/ 162020 w 1471421"/>
                <a:gd name="connsiteY11" fmla="*/ 498538 h 875728"/>
                <a:gd name="connsiteX12" fmla="*/ 160401 w 1471421"/>
                <a:gd name="connsiteY12" fmla="*/ 512540 h 875728"/>
                <a:gd name="connsiteX13" fmla="*/ 160211 w 1471421"/>
                <a:gd name="connsiteY13" fmla="*/ 543497 h 875728"/>
                <a:gd name="connsiteX14" fmla="*/ 99726 w 1471421"/>
                <a:gd name="connsiteY14" fmla="*/ 603980 h 875728"/>
                <a:gd name="connsiteX15" fmla="*/ 381 w 1471421"/>
                <a:gd name="connsiteY15" fmla="*/ 603980 h 875728"/>
                <a:gd name="connsiteX16" fmla="*/ 381 w 1471421"/>
                <a:gd name="connsiteY16" fmla="*/ 743712 h 875728"/>
                <a:gd name="connsiteX17" fmla="*/ 0 w 1471421"/>
                <a:gd name="connsiteY17" fmla="*/ 743712 h 875728"/>
                <a:gd name="connsiteX18" fmla="*/ 0 w 1471421"/>
                <a:gd name="connsiteY18" fmla="*/ 747141 h 875728"/>
                <a:gd name="connsiteX19" fmla="*/ 146114 w 1471421"/>
                <a:gd name="connsiteY19" fmla="*/ 747141 h 875728"/>
                <a:gd name="connsiteX20" fmla="*/ 203740 w 1471421"/>
                <a:gd name="connsiteY20" fmla="*/ 804767 h 875728"/>
                <a:gd name="connsiteX21" fmla="*/ 203740 w 1471421"/>
                <a:gd name="connsiteY21" fmla="*/ 824770 h 875728"/>
                <a:gd name="connsiteX22" fmla="*/ 172879 w 1471421"/>
                <a:gd name="connsiteY22" fmla="*/ 875729 h 875728"/>
                <a:gd name="connsiteX23" fmla="*/ 232600 w 1471421"/>
                <a:gd name="connsiteY23" fmla="*/ 875729 h 875728"/>
                <a:gd name="connsiteX24" fmla="*/ 313373 w 1471421"/>
                <a:gd name="connsiteY24" fmla="*/ 801243 h 875728"/>
                <a:gd name="connsiteX25" fmla="*/ 383191 w 1471421"/>
                <a:gd name="connsiteY25" fmla="*/ 736854 h 875728"/>
                <a:gd name="connsiteX26" fmla="*/ 498539 w 1471421"/>
                <a:gd name="connsiteY26" fmla="*/ 736854 h 875728"/>
                <a:gd name="connsiteX27" fmla="*/ 548068 w 1471421"/>
                <a:gd name="connsiteY27" fmla="*/ 736854 h 875728"/>
                <a:gd name="connsiteX28" fmla="*/ 1256157 w 1471421"/>
                <a:gd name="connsiteY28" fmla="*/ 736854 h 875728"/>
                <a:gd name="connsiteX29" fmla="*/ 1256157 w 1471421"/>
                <a:gd name="connsiteY29" fmla="*/ 745427 h 875728"/>
                <a:gd name="connsiteX30" fmla="*/ 1370457 w 1471421"/>
                <a:gd name="connsiteY30" fmla="*/ 859727 h 875728"/>
                <a:gd name="connsiteX31" fmla="*/ 1471422 w 1471421"/>
                <a:gd name="connsiteY31" fmla="*/ 859727 h 875728"/>
                <a:gd name="connsiteX32" fmla="*/ 1471422 w 1471421"/>
                <a:gd name="connsiteY32" fmla="*/ 843439 h 875728"/>
                <a:gd name="connsiteX33" fmla="*/ 1471422 w 1471421"/>
                <a:gd name="connsiteY33" fmla="*/ 390620 h 875728"/>
                <a:gd name="connsiteX34" fmla="*/ 1471422 w 1471421"/>
                <a:gd name="connsiteY34" fmla="*/ 191 h 875728"/>
                <a:gd name="connsiteX35" fmla="*/ 157829 w 1471421"/>
                <a:gd name="connsiteY35" fmla="*/ 191 h 875728"/>
                <a:gd name="connsiteX36" fmla="*/ 1255395 w 1471421"/>
                <a:gd name="connsiteY36" fmla="*/ 736663 h 875728"/>
                <a:gd name="connsiteX37" fmla="*/ 947452 w 1471421"/>
                <a:gd name="connsiteY37" fmla="*/ 736663 h 875728"/>
                <a:gd name="connsiteX38" fmla="*/ 947452 w 1471421"/>
                <a:gd name="connsiteY38" fmla="*/ 496157 h 875728"/>
                <a:gd name="connsiteX39" fmla="*/ 1062609 w 1471421"/>
                <a:gd name="connsiteY39" fmla="*/ 381857 h 875728"/>
                <a:gd name="connsiteX40" fmla="*/ 1255395 w 1471421"/>
                <a:gd name="connsiteY40" fmla="*/ 381857 h 875728"/>
                <a:gd name="connsiteX41" fmla="*/ 1255395 w 1471421"/>
                <a:gd name="connsiteY41" fmla="*/ 736663 h 875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471421" h="875728">
                  <a:moveTo>
                    <a:pt x="157829" y="0"/>
                  </a:moveTo>
                  <a:lnTo>
                    <a:pt x="157829" y="53245"/>
                  </a:lnTo>
                  <a:lnTo>
                    <a:pt x="157829" y="105632"/>
                  </a:lnTo>
                  <a:cubicBezTo>
                    <a:pt x="157829" y="132683"/>
                    <a:pt x="175832" y="155638"/>
                    <a:pt x="200406" y="163354"/>
                  </a:cubicBezTo>
                  <a:cubicBezTo>
                    <a:pt x="206121" y="165163"/>
                    <a:pt x="212122" y="166116"/>
                    <a:pt x="218313" y="166116"/>
                  </a:cubicBezTo>
                  <a:lnTo>
                    <a:pt x="312515" y="166116"/>
                  </a:lnTo>
                  <a:lnTo>
                    <a:pt x="314134" y="166116"/>
                  </a:lnTo>
                  <a:lnTo>
                    <a:pt x="314801" y="442722"/>
                  </a:lnTo>
                  <a:lnTo>
                    <a:pt x="314801" y="444913"/>
                  </a:lnTo>
                  <a:lnTo>
                    <a:pt x="314801" y="444913"/>
                  </a:lnTo>
                  <a:lnTo>
                    <a:pt x="232982" y="444913"/>
                  </a:lnTo>
                  <a:cubicBezTo>
                    <a:pt x="199263" y="444913"/>
                    <a:pt x="169164" y="467201"/>
                    <a:pt x="162020" y="498538"/>
                  </a:cubicBezTo>
                  <a:cubicBezTo>
                    <a:pt x="160973" y="503015"/>
                    <a:pt x="160496" y="507683"/>
                    <a:pt x="160401" y="512540"/>
                  </a:cubicBezTo>
                  <a:lnTo>
                    <a:pt x="160211" y="543497"/>
                  </a:lnTo>
                  <a:cubicBezTo>
                    <a:pt x="160020" y="576739"/>
                    <a:pt x="132969" y="603980"/>
                    <a:pt x="99726" y="603980"/>
                  </a:cubicBezTo>
                  <a:lnTo>
                    <a:pt x="381" y="603980"/>
                  </a:lnTo>
                  <a:lnTo>
                    <a:pt x="381" y="743712"/>
                  </a:lnTo>
                  <a:lnTo>
                    <a:pt x="0" y="743712"/>
                  </a:lnTo>
                  <a:lnTo>
                    <a:pt x="0" y="747141"/>
                  </a:lnTo>
                  <a:lnTo>
                    <a:pt x="146114" y="747141"/>
                  </a:lnTo>
                  <a:cubicBezTo>
                    <a:pt x="177832" y="747141"/>
                    <a:pt x="203740" y="773049"/>
                    <a:pt x="203740" y="804767"/>
                  </a:cubicBezTo>
                  <a:lnTo>
                    <a:pt x="203740" y="824770"/>
                  </a:lnTo>
                  <a:cubicBezTo>
                    <a:pt x="203740" y="846773"/>
                    <a:pt x="191167" y="866013"/>
                    <a:pt x="172879" y="875729"/>
                  </a:cubicBezTo>
                  <a:lnTo>
                    <a:pt x="232600" y="875729"/>
                  </a:lnTo>
                  <a:cubicBezTo>
                    <a:pt x="274891" y="875729"/>
                    <a:pt x="309943" y="843439"/>
                    <a:pt x="313373" y="801243"/>
                  </a:cubicBezTo>
                  <a:cubicBezTo>
                    <a:pt x="316230" y="765334"/>
                    <a:pt x="346615" y="736854"/>
                    <a:pt x="383191" y="736854"/>
                  </a:cubicBezTo>
                  <a:lnTo>
                    <a:pt x="498539" y="736854"/>
                  </a:lnTo>
                  <a:lnTo>
                    <a:pt x="548068" y="736854"/>
                  </a:lnTo>
                  <a:lnTo>
                    <a:pt x="1256157" y="736854"/>
                  </a:lnTo>
                  <a:lnTo>
                    <a:pt x="1256157" y="745427"/>
                  </a:lnTo>
                  <a:cubicBezTo>
                    <a:pt x="1256157" y="808292"/>
                    <a:pt x="1307592" y="859727"/>
                    <a:pt x="1370457" y="859727"/>
                  </a:cubicBezTo>
                  <a:lnTo>
                    <a:pt x="1471422" y="859727"/>
                  </a:lnTo>
                  <a:lnTo>
                    <a:pt x="1471422" y="843439"/>
                  </a:lnTo>
                  <a:lnTo>
                    <a:pt x="1471422" y="390620"/>
                  </a:lnTo>
                  <a:lnTo>
                    <a:pt x="1471422" y="191"/>
                  </a:lnTo>
                  <a:lnTo>
                    <a:pt x="157829" y="191"/>
                  </a:lnTo>
                  <a:close/>
                  <a:moveTo>
                    <a:pt x="1255395" y="736663"/>
                  </a:moveTo>
                  <a:lnTo>
                    <a:pt x="947452" y="736663"/>
                  </a:lnTo>
                  <a:lnTo>
                    <a:pt x="947452" y="496157"/>
                  </a:lnTo>
                  <a:cubicBezTo>
                    <a:pt x="947452" y="433292"/>
                    <a:pt x="999268" y="381857"/>
                    <a:pt x="1062609" y="381857"/>
                  </a:cubicBezTo>
                  <a:lnTo>
                    <a:pt x="1255395" y="381857"/>
                  </a:lnTo>
                  <a:lnTo>
                    <a:pt x="1255395" y="736663"/>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30" name="Freeform: Shape 129">
              <a:extLst>
                <a:ext uri="{FF2B5EF4-FFF2-40B4-BE49-F238E27FC236}">
                  <a16:creationId xmlns:a16="http://schemas.microsoft.com/office/drawing/2014/main" id="{F365C1AE-BE6C-4275-82BA-282E4009909E}"/>
                </a:ext>
              </a:extLst>
            </p:cNvPr>
            <p:cNvSpPr/>
            <p:nvPr/>
          </p:nvSpPr>
          <p:spPr>
            <a:xfrm>
              <a:off x="5911136" y="3026362"/>
              <a:ext cx="307943" cy="354806"/>
            </a:xfrm>
            <a:custGeom>
              <a:avLst/>
              <a:gdLst>
                <a:gd name="connsiteX0" fmla="*/ 115158 w 307943"/>
                <a:gd name="connsiteY0" fmla="*/ 0 h 354806"/>
                <a:gd name="connsiteX1" fmla="*/ 0 w 307943"/>
                <a:gd name="connsiteY1" fmla="*/ 114300 h 354806"/>
                <a:gd name="connsiteX2" fmla="*/ 0 w 307943"/>
                <a:gd name="connsiteY2" fmla="*/ 354806 h 354806"/>
                <a:gd name="connsiteX3" fmla="*/ 307943 w 307943"/>
                <a:gd name="connsiteY3" fmla="*/ 354806 h 354806"/>
                <a:gd name="connsiteX4" fmla="*/ 307943 w 307943"/>
                <a:gd name="connsiteY4" fmla="*/ 0 h 354806"/>
                <a:gd name="connsiteX5" fmla="*/ 115158 w 307943"/>
                <a:gd name="connsiteY5" fmla="*/ 0 h 354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943" h="354806">
                  <a:moveTo>
                    <a:pt x="115158" y="0"/>
                  </a:moveTo>
                  <a:cubicBezTo>
                    <a:pt x="51816" y="0"/>
                    <a:pt x="0" y="51435"/>
                    <a:pt x="0" y="114300"/>
                  </a:cubicBezTo>
                  <a:lnTo>
                    <a:pt x="0" y="354806"/>
                  </a:lnTo>
                  <a:lnTo>
                    <a:pt x="307943" y="354806"/>
                  </a:lnTo>
                  <a:lnTo>
                    <a:pt x="307943" y="0"/>
                  </a:lnTo>
                  <a:lnTo>
                    <a:pt x="115158"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31" name="Freeform: Shape 130">
              <a:extLst>
                <a:ext uri="{FF2B5EF4-FFF2-40B4-BE49-F238E27FC236}">
                  <a16:creationId xmlns:a16="http://schemas.microsoft.com/office/drawing/2014/main" id="{2B3D20F9-63D4-4DC8-9C2C-A0EE3A910E57}"/>
                </a:ext>
              </a:extLst>
            </p:cNvPr>
            <p:cNvSpPr/>
            <p:nvPr/>
          </p:nvSpPr>
          <p:spPr>
            <a:xfrm>
              <a:off x="4803283" y="-24876"/>
              <a:ext cx="1632204" cy="2667095"/>
            </a:xfrm>
            <a:custGeom>
              <a:avLst/>
              <a:gdLst>
                <a:gd name="connsiteX0" fmla="*/ 1496949 w 1632204"/>
                <a:gd name="connsiteY0" fmla="*/ 1233678 h 2667095"/>
                <a:gd name="connsiteX1" fmla="*/ 1436942 w 1632204"/>
                <a:gd name="connsiteY1" fmla="*/ 1173671 h 2667095"/>
                <a:gd name="connsiteX2" fmla="*/ 1436942 w 1632204"/>
                <a:gd name="connsiteY2" fmla="*/ 1152811 h 2667095"/>
                <a:gd name="connsiteX3" fmla="*/ 1496949 w 1632204"/>
                <a:gd name="connsiteY3" fmla="*/ 1092803 h 2667095"/>
                <a:gd name="connsiteX4" fmla="*/ 1629346 w 1632204"/>
                <a:gd name="connsiteY4" fmla="*/ 1092803 h 2667095"/>
                <a:gd name="connsiteX5" fmla="*/ 1629823 w 1632204"/>
                <a:gd name="connsiteY5" fmla="*/ 596932 h 2667095"/>
                <a:gd name="connsiteX6" fmla="*/ 1264444 w 1632204"/>
                <a:gd name="connsiteY6" fmla="*/ 596932 h 2667095"/>
                <a:gd name="connsiteX7" fmla="*/ 1264444 w 1632204"/>
                <a:gd name="connsiteY7" fmla="*/ 96869 h 2667095"/>
                <a:gd name="connsiteX8" fmla="*/ 1167574 w 1632204"/>
                <a:gd name="connsiteY8" fmla="*/ 0 h 2667095"/>
                <a:gd name="connsiteX9" fmla="*/ 0 w 1632204"/>
                <a:gd name="connsiteY9" fmla="*/ 0 h 2667095"/>
                <a:gd name="connsiteX10" fmla="*/ 0 w 1632204"/>
                <a:gd name="connsiteY10" fmla="*/ 285464 h 2667095"/>
                <a:gd name="connsiteX11" fmla="*/ 82296 w 1632204"/>
                <a:gd name="connsiteY11" fmla="*/ 285464 h 2667095"/>
                <a:gd name="connsiteX12" fmla="*/ 218789 w 1632204"/>
                <a:gd name="connsiteY12" fmla="*/ 421958 h 2667095"/>
                <a:gd name="connsiteX13" fmla="*/ 218789 w 1632204"/>
                <a:gd name="connsiteY13" fmla="*/ 599980 h 2667095"/>
                <a:gd name="connsiteX14" fmla="*/ 882587 w 1632204"/>
                <a:gd name="connsiteY14" fmla="*/ 599980 h 2667095"/>
                <a:gd name="connsiteX15" fmla="*/ 879919 w 1632204"/>
                <a:gd name="connsiteY15" fmla="*/ 1064324 h 2667095"/>
                <a:gd name="connsiteX16" fmla="*/ 879919 w 1632204"/>
                <a:gd name="connsiteY16" fmla="*/ 1076516 h 2667095"/>
                <a:gd name="connsiteX17" fmla="*/ 872966 w 1632204"/>
                <a:gd name="connsiteY17" fmla="*/ 1076516 h 2667095"/>
                <a:gd name="connsiteX18" fmla="*/ 864203 w 1632204"/>
                <a:gd name="connsiteY18" fmla="*/ 1076516 h 2667095"/>
                <a:gd name="connsiteX19" fmla="*/ 856011 w 1632204"/>
                <a:gd name="connsiteY19" fmla="*/ 1076897 h 2667095"/>
                <a:gd name="connsiteX20" fmla="*/ 853440 w 1632204"/>
                <a:gd name="connsiteY20" fmla="*/ 1077278 h 2667095"/>
                <a:gd name="connsiteX21" fmla="*/ 848106 w 1632204"/>
                <a:gd name="connsiteY21" fmla="*/ 1078135 h 2667095"/>
                <a:gd name="connsiteX22" fmla="*/ 847439 w 1632204"/>
                <a:gd name="connsiteY22" fmla="*/ 1078325 h 2667095"/>
                <a:gd name="connsiteX23" fmla="*/ 845153 w 1632204"/>
                <a:gd name="connsiteY23" fmla="*/ 1078897 h 2667095"/>
                <a:gd name="connsiteX24" fmla="*/ 840486 w 1632204"/>
                <a:gd name="connsiteY24" fmla="*/ 1080135 h 2667095"/>
                <a:gd name="connsiteX25" fmla="*/ 837438 w 1632204"/>
                <a:gd name="connsiteY25" fmla="*/ 1081183 h 2667095"/>
                <a:gd name="connsiteX26" fmla="*/ 833056 w 1632204"/>
                <a:gd name="connsiteY26" fmla="*/ 1082802 h 2667095"/>
                <a:gd name="connsiteX27" fmla="*/ 830104 w 1632204"/>
                <a:gd name="connsiteY27" fmla="*/ 1084136 h 2667095"/>
                <a:gd name="connsiteX28" fmla="*/ 826008 w 1632204"/>
                <a:gd name="connsiteY28" fmla="*/ 1086136 h 2667095"/>
                <a:gd name="connsiteX29" fmla="*/ 824484 w 1632204"/>
                <a:gd name="connsiteY29" fmla="*/ 1086993 h 2667095"/>
                <a:gd name="connsiteX30" fmla="*/ 823055 w 1632204"/>
                <a:gd name="connsiteY30" fmla="*/ 1087755 h 2667095"/>
                <a:gd name="connsiteX31" fmla="*/ 819150 w 1632204"/>
                <a:gd name="connsiteY31" fmla="*/ 1090136 h 2667095"/>
                <a:gd name="connsiteX32" fmla="*/ 818674 w 1632204"/>
                <a:gd name="connsiteY32" fmla="*/ 1090422 h 2667095"/>
                <a:gd name="connsiteX33" fmla="*/ 816483 w 1632204"/>
                <a:gd name="connsiteY33" fmla="*/ 1091946 h 2667095"/>
                <a:gd name="connsiteX34" fmla="*/ 812768 w 1632204"/>
                <a:gd name="connsiteY34" fmla="*/ 1094708 h 2667095"/>
                <a:gd name="connsiteX35" fmla="*/ 810292 w 1632204"/>
                <a:gd name="connsiteY35" fmla="*/ 1096709 h 2667095"/>
                <a:gd name="connsiteX36" fmla="*/ 806767 w 1632204"/>
                <a:gd name="connsiteY36" fmla="*/ 1099852 h 2667095"/>
                <a:gd name="connsiteX37" fmla="*/ 804577 w 1632204"/>
                <a:gd name="connsiteY37" fmla="*/ 1101947 h 2667095"/>
                <a:gd name="connsiteX38" fmla="*/ 801148 w 1632204"/>
                <a:gd name="connsiteY38" fmla="*/ 1105662 h 2667095"/>
                <a:gd name="connsiteX39" fmla="*/ 799434 w 1632204"/>
                <a:gd name="connsiteY39" fmla="*/ 1107662 h 2667095"/>
                <a:gd name="connsiteX40" fmla="*/ 795909 w 1632204"/>
                <a:gd name="connsiteY40" fmla="*/ 1112330 h 2667095"/>
                <a:gd name="connsiteX41" fmla="*/ 795814 w 1632204"/>
                <a:gd name="connsiteY41" fmla="*/ 1112520 h 2667095"/>
                <a:gd name="connsiteX42" fmla="*/ 794861 w 1632204"/>
                <a:gd name="connsiteY42" fmla="*/ 1113854 h 2667095"/>
                <a:gd name="connsiteX43" fmla="*/ 790765 w 1632204"/>
                <a:gd name="connsiteY43" fmla="*/ 1120521 h 2667095"/>
                <a:gd name="connsiteX44" fmla="*/ 790480 w 1632204"/>
                <a:gd name="connsiteY44" fmla="*/ 1121093 h 2667095"/>
                <a:gd name="connsiteX45" fmla="*/ 787337 w 1632204"/>
                <a:gd name="connsiteY45" fmla="*/ 1127570 h 2667095"/>
                <a:gd name="connsiteX46" fmla="*/ 786479 w 1632204"/>
                <a:gd name="connsiteY46" fmla="*/ 1129951 h 2667095"/>
                <a:gd name="connsiteX47" fmla="*/ 784669 w 1632204"/>
                <a:gd name="connsiteY47" fmla="*/ 1134904 h 2667095"/>
                <a:gd name="connsiteX48" fmla="*/ 783908 w 1632204"/>
                <a:gd name="connsiteY48" fmla="*/ 1137666 h 2667095"/>
                <a:gd name="connsiteX49" fmla="*/ 783908 w 1632204"/>
                <a:gd name="connsiteY49" fmla="*/ 1137857 h 2667095"/>
                <a:gd name="connsiteX50" fmla="*/ 782669 w 1632204"/>
                <a:gd name="connsiteY50" fmla="*/ 1142524 h 2667095"/>
                <a:gd name="connsiteX51" fmla="*/ 782574 w 1632204"/>
                <a:gd name="connsiteY51" fmla="*/ 1143000 h 2667095"/>
                <a:gd name="connsiteX52" fmla="*/ 782098 w 1632204"/>
                <a:gd name="connsiteY52" fmla="*/ 1145762 h 2667095"/>
                <a:gd name="connsiteX53" fmla="*/ 780764 w 1632204"/>
                <a:gd name="connsiteY53" fmla="*/ 1160336 h 2667095"/>
                <a:gd name="connsiteX54" fmla="*/ 709517 w 1632204"/>
                <a:gd name="connsiteY54" fmla="*/ 1218438 h 2667095"/>
                <a:gd name="connsiteX55" fmla="*/ 702850 w 1632204"/>
                <a:gd name="connsiteY55" fmla="*/ 1218819 h 2667095"/>
                <a:gd name="connsiteX56" fmla="*/ 700754 w 1632204"/>
                <a:gd name="connsiteY56" fmla="*/ 1219010 h 2667095"/>
                <a:gd name="connsiteX57" fmla="*/ 699802 w 1632204"/>
                <a:gd name="connsiteY57" fmla="*/ 1219105 h 2667095"/>
                <a:gd name="connsiteX58" fmla="*/ 693801 w 1632204"/>
                <a:gd name="connsiteY58" fmla="*/ 1220057 h 2667095"/>
                <a:gd name="connsiteX59" fmla="*/ 692563 w 1632204"/>
                <a:gd name="connsiteY59" fmla="*/ 1220248 h 2667095"/>
                <a:gd name="connsiteX60" fmla="*/ 627031 w 1632204"/>
                <a:gd name="connsiteY60" fmla="*/ 1290923 h 2667095"/>
                <a:gd name="connsiteX61" fmla="*/ 626745 w 1632204"/>
                <a:gd name="connsiteY61" fmla="*/ 1359884 h 2667095"/>
                <a:gd name="connsiteX62" fmla="*/ 626174 w 1632204"/>
                <a:gd name="connsiteY62" fmla="*/ 1359884 h 2667095"/>
                <a:gd name="connsiteX63" fmla="*/ 626174 w 1632204"/>
                <a:gd name="connsiteY63" fmla="*/ 1359884 h 2667095"/>
                <a:gd name="connsiteX64" fmla="*/ 887349 w 1632204"/>
                <a:gd name="connsiteY64" fmla="*/ 1359884 h 2667095"/>
                <a:gd name="connsiteX65" fmla="*/ 957358 w 1632204"/>
                <a:gd name="connsiteY65" fmla="*/ 1429893 h 2667095"/>
                <a:gd name="connsiteX66" fmla="*/ 957358 w 1632204"/>
                <a:gd name="connsiteY66" fmla="*/ 1454277 h 2667095"/>
                <a:gd name="connsiteX67" fmla="*/ 887349 w 1632204"/>
                <a:gd name="connsiteY67" fmla="*/ 1524286 h 2667095"/>
                <a:gd name="connsiteX68" fmla="*/ 626174 w 1632204"/>
                <a:gd name="connsiteY68" fmla="*/ 1524286 h 2667095"/>
                <a:gd name="connsiteX69" fmla="*/ 626174 w 1632204"/>
                <a:gd name="connsiteY69" fmla="*/ 1814417 h 2667095"/>
                <a:gd name="connsiteX70" fmla="*/ 626174 w 1632204"/>
                <a:gd name="connsiteY70" fmla="*/ 1959959 h 2667095"/>
                <a:gd name="connsiteX71" fmla="*/ 1134046 w 1632204"/>
                <a:gd name="connsiteY71" fmla="*/ 1959959 h 2667095"/>
                <a:gd name="connsiteX72" fmla="*/ 1249204 w 1632204"/>
                <a:gd name="connsiteY72" fmla="*/ 2074259 h 2667095"/>
                <a:gd name="connsiteX73" fmla="*/ 1249204 w 1632204"/>
                <a:gd name="connsiteY73" fmla="*/ 2667095 h 2667095"/>
                <a:gd name="connsiteX74" fmla="*/ 1632204 w 1632204"/>
                <a:gd name="connsiteY74" fmla="*/ 2667095 h 2667095"/>
                <a:gd name="connsiteX75" fmla="*/ 1632204 w 1632204"/>
                <a:gd name="connsiteY75" fmla="*/ 1233678 h 2667095"/>
                <a:gd name="connsiteX76" fmla="*/ 1496949 w 1632204"/>
                <a:gd name="connsiteY76" fmla="*/ 1233678 h 2667095"/>
                <a:gd name="connsiteX77" fmla="*/ 1277398 w 1632204"/>
                <a:gd name="connsiteY77" fmla="*/ 1311974 h 2667095"/>
                <a:gd name="connsiteX78" fmla="*/ 1217390 w 1632204"/>
                <a:gd name="connsiteY78" fmla="*/ 1371981 h 2667095"/>
                <a:gd name="connsiteX79" fmla="*/ 1196530 w 1632204"/>
                <a:gd name="connsiteY79" fmla="*/ 1371981 h 2667095"/>
                <a:gd name="connsiteX80" fmla="*/ 1136523 w 1632204"/>
                <a:gd name="connsiteY80" fmla="*/ 1313117 h 2667095"/>
                <a:gd name="connsiteX81" fmla="*/ 1055560 w 1632204"/>
                <a:gd name="connsiteY81" fmla="*/ 1233583 h 2667095"/>
                <a:gd name="connsiteX82" fmla="*/ 1016222 w 1632204"/>
                <a:gd name="connsiteY82" fmla="*/ 1233583 h 2667095"/>
                <a:gd name="connsiteX83" fmla="*/ 956215 w 1632204"/>
                <a:gd name="connsiteY83" fmla="*/ 1173575 h 2667095"/>
                <a:gd name="connsiteX84" fmla="*/ 956215 w 1632204"/>
                <a:gd name="connsiteY84" fmla="*/ 1152716 h 2667095"/>
                <a:gd name="connsiteX85" fmla="*/ 1016222 w 1632204"/>
                <a:gd name="connsiteY85" fmla="*/ 1092708 h 2667095"/>
                <a:gd name="connsiteX86" fmla="*/ 1181005 w 1632204"/>
                <a:gd name="connsiteY86" fmla="*/ 1092708 h 2667095"/>
                <a:gd name="connsiteX87" fmla="*/ 1189959 w 1632204"/>
                <a:gd name="connsiteY87" fmla="*/ 1092232 h 2667095"/>
                <a:gd name="connsiteX88" fmla="*/ 1196530 w 1632204"/>
                <a:gd name="connsiteY88" fmla="*/ 1091851 h 2667095"/>
                <a:gd name="connsiteX89" fmla="*/ 1217390 w 1632204"/>
                <a:gd name="connsiteY89" fmla="*/ 1091851 h 2667095"/>
                <a:gd name="connsiteX90" fmla="*/ 1277398 w 1632204"/>
                <a:gd name="connsiteY90" fmla="*/ 1151858 h 2667095"/>
                <a:gd name="connsiteX91" fmla="*/ 1277398 w 1632204"/>
                <a:gd name="connsiteY91" fmla="*/ 1311974 h 266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632204" h="2667095">
                  <a:moveTo>
                    <a:pt x="1496949" y="1233678"/>
                  </a:moveTo>
                  <a:cubicBezTo>
                    <a:pt x="1463992" y="1233678"/>
                    <a:pt x="1436942" y="1206627"/>
                    <a:pt x="1436942" y="1173671"/>
                  </a:cubicBezTo>
                  <a:lnTo>
                    <a:pt x="1436942" y="1152811"/>
                  </a:lnTo>
                  <a:cubicBezTo>
                    <a:pt x="1436942" y="1119854"/>
                    <a:pt x="1463897" y="1092803"/>
                    <a:pt x="1496949" y="1092803"/>
                  </a:cubicBezTo>
                  <a:lnTo>
                    <a:pt x="1629346" y="1092803"/>
                  </a:lnTo>
                  <a:lnTo>
                    <a:pt x="1629823" y="596932"/>
                  </a:lnTo>
                  <a:lnTo>
                    <a:pt x="1264444" y="596932"/>
                  </a:lnTo>
                  <a:lnTo>
                    <a:pt x="1264444" y="96869"/>
                  </a:lnTo>
                  <a:cubicBezTo>
                    <a:pt x="1264444" y="43434"/>
                    <a:pt x="1221105" y="0"/>
                    <a:pt x="1167574" y="0"/>
                  </a:cubicBezTo>
                  <a:lnTo>
                    <a:pt x="0" y="0"/>
                  </a:lnTo>
                  <a:lnTo>
                    <a:pt x="0" y="285464"/>
                  </a:lnTo>
                  <a:lnTo>
                    <a:pt x="82296" y="285464"/>
                  </a:lnTo>
                  <a:cubicBezTo>
                    <a:pt x="157734" y="285464"/>
                    <a:pt x="218789" y="346615"/>
                    <a:pt x="218789" y="421958"/>
                  </a:cubicBezTo>
                  <a:lnTo>
                    <a:pt x="218789" y="599980"/>
                  </a:lnTo>
                  <a:lnTo>
                    <a:pt x="882587" y="599980"/>
                  </a:lnTo>
                  <a:cubicBezTo>
                    <a:pt x="882587" y="790861"/>
                    <a:pt x="879634" y="920306"/>
                    <a:pt x="879919" y="1064324"/>
                  </a:cubicBezTo>
                  <a:cubicBezTo>
                    <a:pt x="880967" y="1072229"/>
                    <a:pt x="881062" y="1076516"/>
                    <a:pt x="879919" y="1076516"/>
                  </a:cubicBezTo>
                  <a:lnTo>
                    <a:pt x="872966" y="1076516"/>
                  </a:lnTo>
                  <a:cubicBezTo>
                    <a:pt x="869537" y="1076611"/>
                    <a:pt x="866489" y="1076516"/>
                    <a:pt x="864203" y="1076516"/>
                  </a:cubicBezTo>
                  <a:cubicBezTo>
                    <a:pt x="861441" y="1076516"/>
                    <a:pt x="858679" y="1076706"/>
                    <a:pt x="856011" y="1076897"/>
                  </a:cubicBezTo>
                  <a:cubicBezTo>
                    <a:pt x="855155" y="1076992"/>
                    <a:pt x="854297" y="1077182"/>
                    <a:pt x="853440" y="1077278"/>
                  </a:cubicBezTo>
                  <a:cubicBezTo>
                    <a:pt x="851630" y="1077468"/>
                    <a:pt x="849821" y="1077754"/>
                    <a:pt x="848106" y="1078135"/>
                  </a:cubicBezTo>
                  <a:cubicBezTo>
                    <a:pt x="847915" y="1078135"/>
                    <a:pt x="847630" y="1078230"/>
                    <a:pt x="847439" y="1078325"/>
                  </a:cubicBezTo>
                  <a:cubicBezTo>
                    <a:pt x="846677" y="1078516"/>
                    <a:pt x="845915" y="1078706"/>
                    <a:pt x="845153" y="1078897"/>
                  </a:cubicBezTo>
                  <a:cubicBezTo>
                    <a:pt x="843534" y="1079278"/>
                    <a:pt x="842010" y="1079659"/>
                    <a:pt x="840486" y="1080135"/>
                  </a:cubicBezTo>
                  <a:cubicBezTo>
                    <a:pt x="839438" y="1080421"/>
                    <a:pt x="838486" y="1080802"/>
                    <a:pt x="837438" y="1081183"/>
                  </a:cubicBezTo>
                  <a:cubicBezTo>
                    <a:pt x="836009" y="1081659"/>
                    <a:pt x="834485" y="1082231"/>
                    <a:pt x="833056" y="1082802"/>
                  </a:cubicBezTo>
                  <a:cubicBezTo>
                    <a:pt x="832009" y="1083183"/>
                    <a:pt x="831056" y="1083659"/>
                    <a:pt x="830104" y="1084136"/>
                  </a:cubicBezTo>
                  <a:cubicBezTo>
                    <a:pt x="828675" y="1084802"/>
                    <a:pt x="827342" y="1085374"/>
                    <a:pt x="826008" y="1086136"/>
                  </a:cubicBezTo>
                  <a:cubicBezTo>
                    <a:pt x="825532" y="1086422"/>
                    <a:pt x="825055" y="1086707"/>
                    <a:pt x="824484" y="1086993"/>
                  </a:cubicBezTo>
                  <a:cubicBezTo>
                    <a:pt x="824008" y="1087279"/>
                    <a:pt x="823531" y="1087469"/>
                    <a:pt x="823055" y="1087755"/>
                  </a:cubicBezTo>
                  <a:cubicBezTo>
                    <a:pt x="821722" y="1088517"/>
                    <a:pt x="820483" y="1089279"/>
                    <a:pt x="819150" y="1090136"/>
                  </a:cubicBezTo>
                  <a:cubicBezTo>
                    <a:pt x="818960" y="1090232"/>
                    <a:pt x="818864" y="1090327"/>
                    <a:pt x="818674" y="1090422"/>
                  </a:cubicBezTo>
                  <a:cubicBezTo>
                    <a:pt x="817911" y="1090898"/>
                    <a:pt x="817150" y="1091375"/>
                    <a:pt x="816483" y="1091946"/>
                  </a:cubicBezTo>
                  <a:cubicBezTo>
                    <a:pt x="815245" y="1092803"/>
                    <a:pt x="814006" y="1093756"/>
                    <a:pt x="812768" y="1094708"/>
                  </a:cubicBezTo>
                  <a:cubicBezTo>
                    <a:pt x="811911" y="1095375"/>
                    <a:pt x="811149" y="1095947"/>
                    <a:pt x="810292" y="1096709"/>
                  </a:cubicBezTo>
                  <a:cubicBezTo>
                    <a:pt x="809053" y="1097756"/>
                    <a:pt x="807910" y="1098804"/>
                    <a:pt x="806767" y="1099852"/>
                  </a:cubicBezTo>
                  <a:cubicBezTo>
                    <a:pt x="806005" y="1100519"/>
                    <a:pt x="805339" y="1101185"/>
                    <a:pt x="804577" y="1101947"/>
                  </a:cubicBezTo>
                  <a:cubicBezTo>
                    <a:pt x="803434" y="1103186"/>
                    <a:pt x="802291" y="1104424"/>
                    <a:pt x="801148" y="1105662"/>
                  </a:cubicBezTo>
                  <a:cubicBezTo>
                    <a:pt x="800576" y="1106329"/>
                    <a:pt x="799910" y="1106996"/>
                    <a:pt x="799434" y="1107662"/>
                  </a:cubicBezTo>
                  <a:cubicBezTo>
                    <a:pt x="798195" y="1109186"/>
                    <a:pt x="797052" y="1110710"/>
                    <a:pt x="795909" y="1112330"/>
                  </a:cubicBezTo>
                  <a:cubicBezTo>
                    <a:pt x="795909" y="1112425"/>
                    <a:pt x="795814" y="1112425"/>
                    <a:pt x="795814" y="1112520"/>
                  </a:cubicBezTo>
                  <a:cubicBezTo>
                    <a:pt x="795528" y="1112996"/>
                    <a:pt x="795147" y="1113377"/>
                    <a:pt x="794861" y="1113854"/>
                  </a:cubicBezTo>
                  <a:cubicBezTo>
                    <a:pt x="793433" y="1116044"/>
                    <a:pt x="792004" y="1118235"/>
                    <a:pt x="790765" y="1120521"/>
                  </a:cubicBezTo>
                  <a:cubicBezTo>
                    <a:pt x="790670" y="1120712"/>
                    <a:pt x="790575" y="1120902"/>
                    <a:pt x="790480" y="1121093"/>
                  </a:cubicBezTo>
                  <a:cubicBezTo>
                    <a:pt x="789336" y="1123188"/>
                    <a:pt x="788289" y="1125379"/>
                    <a:pt x="787337" y="1127570"/>
                  </a:cubicBezTo>
                  <a:cubicBezTo>
                    <a:pt x="787051" y="1128332"/>
                    <a:pt x="786765" y="1129094"/>
                    <a:pt x="786479" y="1129951"/>
                  </a:cubicBezTo>
                  <a:cubicBezTo>
                    <a:pt x="785812" y="1131570"/>
                    <a:pt x="785146" y="1133285"/>
                    <a:pt x="784669" y="1134904"/>
                  </a:cubicBezTo>
                  <a:cubicBezTo>
                    <a:pt x="784384" y="1135856"/>
                    <a:pt x="784098" y="1136714"/>
                    <a:pt x="783908" y="1137666"/>
                  </a:cubicBezTo>
                  <a:cubicBezTo>
                    <a:pt x="783908" y="1137761"/>
                    <a:pt x="783908" y="1137761"/>
                    <a:pt x="783908" y="1137857"/>
                  </a:cubicBezTo>
                  <a:cubicBezTo>
                    <a:pt x="783431" y="1139381"/>
                    <a:pt x="783050" y="1141000"/>
                    <a:pt x="782669" y="1142524"/>
                  </a:cubicBezTo>
                  <a:cubicBezTo>
                    <a:pt x="782669" y="1142714"/>
                    <a:pt x="782574" y="1142905"/>
                    <a:pt x="782574" y="1143000"/>
                  </a:cubicBezTo>
                  <a:cubicBezTo>
                    <a:pt x="782383" y="1143953"/>
                    <a:pt x="782193" y="1144810"/>
                    <a:pt x="782098" y="1145762"/>
                  </a:cubicBezTo>
                  <a:cubicBezTo>
                    <a:pt x="781240" y="1150525"/>
                    <a:pt x="780764" y="1155287"/>
                    <a:pt x="780764" y="1160336"/>
                  </a:cubicBezTo>
                  <a:cubicBezTo>
                    <a:pt x="780288" y="1185863"/>
                    <a:pt x="744760" y="1217771"/>
                    <a:pt x="709517" y="1218438"/>
                  </a:cubicBezTo>
                  <a:cubicBezTo>
                    <a:pt x="707231" y="1218438"/>
                    <a:pt x="705040" y="1218628"/>
                    <a:pt x="702850" y="1218819"/>
                  </a:cubicBezTo>
                  <a:cubicBezTo>
                    <a:pt x="702183" y="1218914"/>
                    <a:pt x="701421" y="1218914"/>
                    <a:pt x="700754" y="1219010"/>
                  </a:cubicBezTo>
                  <a:cubicBezTo>
                    <a:pt x="700469" y="1219010"/>
                    <a:pt x="700087" y="1219105"/>
                    <a:pt x="699802" y="1219105"/>
                  </a:cubicBezTo>
                  <a:cubicBezTo>
                    <a:pt x="697801" y="1219391"/>
                    <a:pt x="695801" y="1219676"/>
                    <a:pt x="693801" y="1220057"/>
                  </a:cubicBezTo>
                  <a:cubicBezTo>
                    <a:pt x="693420" y="1220153"/>
                    <a:pt x="692943" y="1220248"/>
                    <a:pt x="692563" y="1220248"/>
                  </a:cubicBezTo>
                  <a:cubicBezTo>
                    <a:pt x="658273" y="1227487"/>
                    <a:pt x="631698" y="1255871"/>
                    <a:pt x="627031" y="1290923"/>
                  </a:cubicBezTo>
                  <a:lnTo>
                    <a:pt x="626745" y="1359884"/>
                  </a:lnTo>
                  <a:lnTo>
                    <a:pt x="626174" y="1359884"/>
                  </a:lnTo>
                  <a:lnTo>
                    <a:pt x="626174" y="1359884"/>
                  </a:lnTo>
                  <a:lnTo>
                    <a:pt x="887349" y="1359884"/>
                  </a:lnTo>
                  <a:cubicBezTo>
                    <a:pt x="925830" y="1359884"/>
                    <a:pt x="957358" y="1391412"/>
                    <a:pt x="957358" y="1429893"/>
                  </a:cubicBezTo>
                  <a:lnTo>
                    <a:pt x="957358" y="1454277"/>
                  </a:lnTo>
                  <a:cubicBezTo>
                    <a:pt x="957358" y="1492758"/>
                    <a:pt x="925830" y="1524286"/>
                    <a:pt x="887349" y="1524286"/>
                  </a:cubicBezTo>
                  <a:lnTo>
                    <a:pt x="626174" y="1524286"/>
                  </a:lnTo>
                  <a:lnTo>
                    <a:pt x="626174" y="1814417"/>
                  </a:lnTo>
                  <a:lnTo>
                    <a:pt x="626174" y="1959959"/>
                  </a:lnTo>
                  <a:lnTo>
                    <a:pt x="1134046" y="1959959"/>
                  </a:lnTo>
                  <a:cubicBezTo>
                    <a:pt x="1197388" y="1959959"/>
                    <a:pt x="1249204" y="2011394"/>
                    <a:pt x="1249204" y="2074259"/>
                  </a:cubicBezTo>
                  <a:lnTo>
                    <a:pt x="1249204" y="2667095"/>
                  </a:lnTo>
                  <a:lnTo>
                    <a:pt x="1632204" y="2667095"/>
                  </a:lnTo>
                  <a:lnTo>
                    <a:pt x="1632204" y="1233678"/>
                  </a:lnTo>
                  <a:lnTo>
                    <a:pt x="1496949" y="1233678"/>
                  </a:lnTo>
                  <a:close/>
                  <a:moveTo>
                    <a:pt x="1277398" y="1311974"/>
                  </a:moveTo>
                  <a:cubicBezTo>
                    <a:pt x="1277398" y="1344930"/>
                    <a:pt x="1250442" y="1371981"/>
                    <a:pt x="1217390" y="1371981"/>
                  </a:cubicBezTo>
                  <a:lnTo>
                    <a:pt x="1196530" y="1371981"/>
                  </a:lnTo>
                  <a:cubicBezTo>
                    <a:pt x="1163955" y="1371981"/>
                    <a:pt x="1137190" y="1345597"/>
                    <a:pt x="1136523" y="1313117"/>
                  </a:cubicBezTo>
                  <a:cubicBezTo>
                    <a:pt x="1135666" y="1269016"/>
                    <a:pt x="1099661" y="1233583"/>
                    <a:pt x="1055560" y="1233583"/>
                  </a:cubicBezTo>
                  <a:lnTo>
                    <a:pt x="1016222" y="1233583"/>
                  </a:lnTo>
                  <a:cubicBezTo>
                    <a:pt x="983266" y="1233583"/>
                    <a:pt x="956215" y="1206627"/>
                    <a:pt x="956215" y="1173575"/>
                  </a:cubicBezTo>
                  <a:lnTo>
                    <a:pt x="956215" y="1152716"/>
                  </a:lnTo>
                  <a:cubicBezTo>
                    <a:pt x="956215" y="1119759"/>
                    <a:pt x="983171" y="1092708"/>
                    <a:pt x="1016222" y="1092708"/>
                  </a:cubicBezTo>
                  <a:lnTo>
                    <a:pt x="1181005" y="1092708"/>
                  </a:lnTo>
                  <a:cubicBezTo>
                    <a:pt x="1184148" y="1092708"/>
                    <a:pt x="1186815" y="1092518"/>
                    <a:pt x="1189959" y="1092232"/>
                  </a:cubicBezTo>
                  <a:cubicBezTo>
                    <a:pt x="1192149" y="1091946"/>
                    <a:pt x="1194340" y="1091851"/>
                    <a:pt x="1196530" y="1091851"/>
                  </a:cubicBezTo>
                  <a:lnTo>
                    <a:pt x="1217390" y="1091851"/>
                  </a:lnTo>
                  <a:cubicBezTo>
                    <a:pt x="1250347" y="1091851"/>
                    <a:pt x="1277398" y="1118807"/>
                    <a:pt x="1277398" y="1151858"/>
                  </a:cubicBezTo>
                  <a:lnTo>
                    <a:pt x="1277398" y="1311974"/>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32" name="Freeform: Shape 131">
              <a:extLst>
                <a:ext uri="{FF2B5EF4-FFF2-40B4-BE49-F238E27FC236}">
                  <a16:creationId xmlns:a16="http://schemas.microsoft.com/office/drawing/2014/main" id="{AC70116A-7652-4811-8D66-234C32436A2F}"/>
                </a:ext>
              </a:extLst>
            </p:cNvPr>
            <p:cNvSpPr/>
            <p:nvPr/>
          </p:nvSpPr>
          <p:spPr>
            <a:xfrm>
              <a:off x="5121228" y="1934892"/>
              <a:ext cx="931164" cy="707326"/>
            </a:xfrm>
            <a:custGeom>
              <a:avLst/>
              <a:gdLst>
                <a:gd name="connsiteX0" fmla="*/ 931164 w 931164"/>
                <a:gd name="connsiteY0" fmla="*/ 114300 h 707326"/>
                <a:gd name="connsiteX1" fmla="*/ 816007 w 931164"/>
                <a:gd name="connsiteY1" fmla="*/ 0 h 707326"/>
                <a:gd name="connsiteX2" fmla="*/ 308134 w 931164"/>
                <a:gd name="connsiteY2" fmla="*/ 0 h 707326"/>
                <a:gd name="connsiteX3" fmla="*/ 308134 w 931164"/>
                <a:gd name="connsiteY3" fmla="*/ 143827 h 707326"/>
                <a:gd name="connsiteX4" fmla="*/ 308229 w 931164"/>
                <a:gd name="connsiteY4" fmla="*/ 143827 h 707326"/>
                <a:gd name="connsiteX5" fmla="*/ 308229 w 931164"/>
                <a:gd name="connsiteY5" fmla="*/ 206883 h 707326"/>
                <a:gd name="connsiteX6" fmla="*/ 308229 w 931164"/>
                <a:gd name="connsiteY6" fmla="*/ 219742 h 707326"/>
                <a:gd name="connsiteX7" fmla="*/ 308229 w 931164"/>
                <a:gd name="connsiteY7" fmla="*/ 227933 h 707326"/>
                <a:gd name="connsiteX8" fmla="*/ 308134 w 931164"/>
                <a:gd name="connsiteY8" fmla="*/ 229171 h 707326"/>
                <a:gd name="connsiteX9" fmla="*/ 308134 w 931164"/>
                <a:gd name="connsiteY9" fmla="*/ 230696 h 707326"/>
                <a:gd name="connsiteX10" fmla="*/ 307943 w 931164"/>
                <a:gd name="connsiteY10" fmla="*/ 232410 h 707326"/>
                <a:gd name="connsiteX11" fmla="*/ 307658 w 931164"/>
                <a:gd name="connsiteY11" fmla="*/ 235363 h 707326"/>
                <a:gd name="connsiteX12" fmla="*/ 307181 w 931164"/>
                <a:gd name="connsiteY12" fmla="*/ 238411 h 707326"/>
                <a:gd name="connsiteX13" fmla="*/ 306610 w 931164"/>
                <a:gd name="connsiteY13" fmla="*/ 241268 h 707326"/>
                <a:gd name="connsiteX14" fmla="*/ 305848 w 931164"/>
                <a:gd name="connsiteY14" fmla="*/ 244221 h 707326"/>
                <a:gd name="connsiteX15" fmla="*/ 304991 w 931164"/>
                <a:gd name="connsiteY15" fmla="*/ 246983 h 707326"/>
                <a:gd name="connsiteX16" fmla="*/ 303943 w 931164"/>
                <a:gd name="connsiteY16" fmla="*/ 249746 h 707326"/>
                <a:gd name="connsiteX17" fmla="*/ 302895 w 931164"/>
                <a:gd name="connsiteY17" fmla="*/ 252413 h 707326"/>
                <a:gd name="connsiteX18" fmla="*/ 301657 w 931164"/>
                <a:gd name="connsiteY18" fmla="*/ 254984 h 707326"/>
                <a:gd name="connsiteX19" fmla="*/ 300324 w 931164"/>
                <a:gd name="connsiteY19" fmla="*/ 257556 h 707326"/>
                <a:gd name="connsiteX20" fmla="*/ 298799 w 931164"/>
                <a:gd name="connsiteY20" fmla="*/ 260032 h 707326"/>
                <a:gd name="connsiteX21" fmla="*/ 297275 w 931164"/>
                <a:gd name="connsiteY21" fmla="*/ 262414 h 707326"/>
                <a:gd name="connsiteX22" fmla="*/ 295561 w 931164"/>
                <a:gd name="connsiteY22" fmla="*/ 264700 h 707326"/>
                <a:gd name="connsiteX23" fmla="*/ 293751 w 931164"/>
                <a:gd name="connsiteY23" fmla="*/ 266986 h 707326"/>
                <a:gd name="connsiteX24" fmla="*/ 291846 w 931164"/>
                <a:gd name="connsiteY24" fmla="*/ 269081 h 707326"/>
                <a:gd name="connsiteX25" fmla="*/ 289846 w 931164"/>
                <a:gd name="connsiteY25" fmla="*/ 271177 h 707326"/>
                <a:gd name="connsiteX26" fmla="*/ 287655 w 931164"/>
                <a:gd name="connsiteY26" fmla="*/ 273082 h 707326"/>
                <a:gd name="connsiteX27" fmla="*/ 285560 w 931164"/>
                <a:gd name="connsiteY27" fmla="*/ 274892 h 707326"/>
                <a:gd name="connsiteX28" fmla="*/ 283179 w 931164"/>
                <a:gd name="connsiteY28" fmla="*/ 276606 h 707326"/>
                <a:gd name="connsiteX29" fmla="*/ 280892 w 931164"/>
                <a:gd name="connsiteY29" fmla="*/ 278225 h 707326"/>
                <a:gd name="connsiteX30" fmla="*/ 278321 w 931164"/>
                <a:gd name="connsiteY30" fmla="*/ 279749 h 707326"/>
                <a:gd name="connsiteX31" fmla="*/ 275940 w 931164"/>
                <a:gd name="connsiteY31" fmla="*/ 281178 h 707326"/>
                <a:gd name="connsiteX32" fmla="*/ 273177 w 931164"/>
                <a:gd name="connsiteY32" fmla="*/ 282511 h 707326"/>
                <a:gd name="connsiteX33" fmla="*/ 270701 w 931164"/>
                <a:gd name="connsiteY33" fmla="*/ 283655 h 707326"/>
                <a:gd name="connsiteX34" fmla="*/ 267653 w 931164"/>
                <a:gd name="connsiteY34" fmla="*/ 284797 h 707326"/>
                <a:gd name="connsiteX35" fmla="*/ 265272 w 931164"/>
                <a:gd name="connsiteY35" fmla="*/ 285655 h 707326"/>
                <a:gd name="connsiteX36" fmla="*/ 261938 w 931164"/>
                <a:gd name="connsiteY36" fmla="*/ 286512 h 707326"/>
                <a:gd name="connsiteX37" fmla="*/ 259556 w 931164"/>
                <a:gd name="connsiteY37" fmla="*/ 287084 h 707326"/>
                <a:gd name="connsiteX38" fmla="*/ 255651 w 931164"/>
                <a:gd name="connsiteY38" fmla="*/ 287655 h 707326"/>
                <a:gd name="connsiteX39" fmla="*/ 253651 w 931164"/>
                <a:gd name="connsiteY39" fmla="*/ 287941 h 707326"/>
                <a:gd name="connsiteX40" fmla="*/ 247555 w 931164"/>
                <a:gd name="connsiteY40" fmla="*/ 288226 h 707326"/>
                <a:gd name="connsiteX41" fmla="*/ 157449 w 931164"/>
                <a:gd name="connsiteY41" fmla="*/ 288226 h 707326"/>
                <a:gd name="connsiteX42" fmla="*/ 157449 w 931164"/>
                <a:gd name="connsiteY42" fmla="*/ 363950 h 707326"/>
                <a:gd name="connsiteX43" fmla="*/ 96964 w 931164"/>
                <a:gd name="connsiteY43" fmla="*/ 424434 h 707326"/>
                <a:gd name="connsiteX44" fmla="*/ 0 w 931164"/>
                <a:gd name="connsiteY44" fmla="*/ 424434 h 707326"/>
                <a:gd name="connsiteX45" fmla="*/ 0 w 931164"/>
                <a:gd name="connsiteY45" fmla="*/ 707326 h 707326"/>
                <a:gd name="connsiteX46" fmla="*/ 930879 w 931164"/>
                <a:gd name="connsiteY46" fmla="*/ 707326 h 707326"/>
                <a:gd name="connsiteX47" fmla="*/ 930879 w 931164"/>
                <a:gd name="connsiteY47" fmla="*/ 114300 h 70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31164" h="707326">
                  <a:moveTo>
                    <a:pt x="931164" y="114300"/>
                  </a:moveTo>
                  <a:cubicBezTo>
                    <a:pt x="931164" y="51435"/>
                    <a:pt x="879348" y="0"/>
                    <a:pt x="816007" y="0"/>
                  </a:cubicBezTo>
                  <a:lnTo>
                    <a:pt x="308134" y="0"/>
                  </a:lnTo>
                  <a:lnTo>
                    <a:pt x="308134" y="143827"/>
                  </a:lnTo>
                  <a:lnTo>
                    <a:pt x="308229" y="143827"/>
                  </a:lnTo>
                  <a:lnTo>
                    <a:pt x="308229" y="206883"/>
                  </a:lnTo>
                  <a:lnTo>
                    <a:pt x="308229" y="219742"/>
                  </a:lnTo>
                  <a:lnTo>
                    <a:pt x="308229" y="227933"/>
                  </a:lnTo>
                  <a:cubicBezTo>
                    <a:pt x="308229" y="228314"/>
                    <a:pt x="308134" y="228790"/>
                    <a:pt x="308134" y="229171"/>
                  </a:cubicBezTo>
                  <a:lnTo>
                    <a:pt x="308134" y="230696"/>
                  </a:lnTo>
                  <a:cubicBezTo>
                    <a:pt x="308134" y="231267"/>
                    <a:pt x="308039" y="231838"/>
                    <a:pt x="307943" y="232410"/>
                  </a:cubicBezTo>
                  <a:cubicBezTo>
                    <a:pt x="307848" y="233363"/>
                    <a:pt x="307753" y="234315"/>
                    <a:pt x="307658" y="235363"/>
                  </a:cubicBezTo>
                  <a:cubicBezTo>
                    <a:pt x="307563" y="236410"/>
                    <a:pt x="307372" y="237363"/>
                    <a:pt x="307181" y="238411"/>
                  </a:cubicBezTo>
                  <a:cubicBezTo>
                    <a:pt x="306991" y="239363"/>
                    <a:pt x="306800" y="240316"/>
                    <a:pt x="306610" y="241268"/>
                  </a:cubicBezTo>
                  <a:cubicBezTo>
                    <a:pt x="306420" y="242221"/>
                    <a:pt x="306134" y="243173"/>
                    <a:pt x="305848" y="244221"/>
                  </a:cubicBezTo>
                  <a:cubicBezTo>
                    <a:pt x="305562" y="245173"/>
                    <a:pt x="305371" y="246031"/>
                    <a:pt x="304991" y="246983"/>
                  </a:cubicBezTo>
                  <a:cubicBezTo>
                    <a:pt x="304705" y="247936"/>
                    <a:pt x="304324" y="248793"/>
                    <a:pt x="303943" y="249746"/>
                  </a:cubicBezTo>
                  <a:cubicBezTo>
                    <a:pt x="303562" y="250603"/>
                    <a:pt x="303276" y="251555"/>
                    <a:pt x="302895" y="252413"/>
                  </a:cubicBezTo>
                  <a:cubicBezTo>
                    <a:pt x="302514" y="253270"/>
                    <a:pt x="302038" y="254127"/>
                    <a:pt x="301657" y="254984"/>
                  </a:cubicBezTo>
                  <a:cubicBezTo>
                    <a:pt x="301180" y="255842"/>
                    <a:pt x="300800" y="256699"/>
                    <a:pt x="300324" y="257556"/>
                  </a:cubicBezTo>
                  <a:cubicBezTo>
                    <a:pt x="299847" y="258413"/>
                    <a:pt x="299371" y="259175"/>
                    <a:pt x="298799" y="260032"/>
                  </a:cubicBezTo>
                  <a:cubicBezTo>
                    <a:pt x="298323" y="260794"/>
                    <a:pt x="297752" y="261652"/>
                    <a:pt x="297275" y="262414"/>
                  </a:cubicBezTo>
                  <a:cubicBezTo>
                    <a:pt x="296704" y="263176"/>
                    <a:pt x="296133" y="263938"/>
                    <a:pt x="295561" y="264700"/>
                  </a:cubicBezTo>
                  <a:cubicBezTo>
                    <a:pt x="294990" y="265462"/>
                    <a:pt x="294418" y="266224"/>
                    <a:pt x="293751" y="266986"/>
                  </a:cubicBezTo>
                  <a:cubicBezTo>
                    <a:pt x="293180" y="267748"/>
                    <a:pt x="292513" y="268414"/>
                    <a:pt x="291846" y="269081"/>
                  </a:cubicBezTo>
                  <a:cubicBezTo>
                    <a:pt x="291179" y="269748"/>
                    <a:pt x="290513" y="270510"/>
                    <a:pt x="289846" y="271177"/>
                  </a:cubicBezTo>
                  <a:cubicBezTo>
                    <a:pt x="289179" y="271843"/>
                    <a:pt x="288417" y="272510"/>
                    <a:pt x="287655" y="273082"/>
                  </a:cubicBezTo>
                  <a:cubicBezTo>
                    <a:pt x="286988" y="273748"/>
                    <a:pt x="286227" y="274320"/>
                    <a:pt x="285560" y="274892"/>
                  </a:cubicBezTo>
                  <a:cubicBezTo>
                    <a:pt x="284798" y="275463"/>
                    <a:pt x="284036" y="276034"/>
                    <a:pt x="283179" y="276606"/>
                  </a:cubicBezTo>
                  <a:cubicBezTo>
                    <a:pt x="282416" y="277177"/>
                    <a:pt x="281654" y="277749"/>
                    <a:pt x="280892" y="278225"/>
                  </a:cubicBezTo>
                  <a:cubicBezTo>
                    <a:pt x="280035" y="278797"/>
                    <a:pt x="279178" y="279273"/>
                    <a:pt x="278321" y="279749"/>
                  </a:cubicBezTo>
                  <a:cubicBezTo>
                    <a:pt x="277559" y="280225"/>
                    <a:pt x="276796" y="280702"/>
                    <a:pt x="275940" y="281178"/>
                  </a:cubicBezTo>
                  <a:cubicBezTo>
                    <a:pt x="274987" y="281654"/>
                    <a:pt x="274130" y="282130"/>
                    <a:pt x="273177" y="282511"/>
                  </a:cubicBezTo>
                  <a:cubicBezTo>
                    <a:pt x="272320" y="282892"/>
                    <a:pt x="271558" y="283273"/>
                    <a:pt x="270701" y="283655"/>
                  </a:cubicBezTo>
                  <a:cubicBezTo>
                    <a:pt x="269748" y="284035"/>
                    <a:pt x="268700" y="284417"/>
                    <a:pt x="267653" y="284797"/>
                  </a:cubicBezTo>
                  <a:cubicBezTo>
                    <a:pt x="266891" y="285083"/>
                    <a:pt x="266033" y="285369"/>
                    <a:pt x="265272" y="285655"/>
                  </a:cubicBezTo>
                  <a:cubicBezTo>
                    <a:pt x="264129" y="286036"/>
                    <a:pt x="263080" y="286226"/>
                    <a:pt x="261938" y="286512"/>
                  </a:cubicBezTo>
                  <a:cubicBezTo>
                    <a:pt x="261176" y="286702"/>
                    <a:pt x="260414" y="286988"/>
                    <a:pt x="259556" y="287084"/>
                  </a:cubicBezTo>
                  <a:cubicBezTo>
                    <a:pt x="258223" y="287369"/>
                    <a:pt x="256890" y="287464"/>
                    <a:pt x="255651" y="287655"/>
                  </a:cubicBezTo>
                  <a:cubicBezTo>
                    <a:pt x="254984" y="287750"/>
                    <a:pt x="254318" y="287846"/>
                    <a:pt x="253651" y="287941"/>
                  </a:cubicBezTo>
                  <a:cubicBezTo>
                    <a:pt x="251651" y="288131"/>
                    <a:pt x="249650" y="288226"/>
                    <a:pt x="247555" y="288226"/>
                  </a:cubicBezTo>
                  <a:lnTo>
                    <a:pt x="157449" y="288226"/>
                  </a:lnTo>
                  <a:lnTo>
                    <a:pt x="157449" y="363950"/>
                  </a:lnTo>
                  <a:cubicBezTo>
                    <a:pt x="157449" y="397192"/>
                    <a:pt x="130207" y="424434"/>
                    <a:pt x="96964" y="424434"/>
                  </a:cubicBezTo>
                  <a:lnTo>
                    <a:pt x="0" y="424434"/>
                  </a:lnTo>
                  <a:lnTo>
                    <a:pt x="0" y="707326"/>
                  </a:lnTo>
                  <a:lnTo>
                    <a:pt x="930879" y="707326"/>
                  </a:lnTo>
                  <a:lnTo>
                    <a:pt x="930879" y="11430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33" name="Freeform: Shape 132">
              <a:extLst>
                <a:ext uri="{FF2B5EF4-FFF2-40B4-BE49-F238E27FC236}">
                  <a16:creationId xmlns:a16="http://schemas.microsoft.com/office/drawing/2014/main" id="{B3880A1B-9EB4-45B9-9C91-A7B0300BDEE2}"/>
                </a:ext>
              </a:extLst>
            </p:cNvPr>
            <p:cNvSpPr/>
            <p:nvPr/>
          </p:nvSpPr>
          <p:spPr>
            <a:xfrm>
              <a:off x="4648978" y="4562649"/>
              <a:ext cx="325278" cy="429958"/>
            </a:xfrm>
            <a:custGeom>
              <a:avLst/>
              <a:gdLst>
                <a:gd name="connsiteX0" fmla="*/ 211741 w 325278"/>
                <a:gd name="connsiteY0" fmla="*/ 95 h 429958"/>
                <a:gd name="connsiteX1" fmla="*/ 172593 w 325278"/>
                <a:gd name="connsiteY1" fmla="*/ 95 h 429958"/>
                <a:gd name="connsiteX2" fmla="*/ 107252 w 325278"/>
                <a:gd name="connsiteY2" fmla="*/ 95 h 429958"/>
                <a:gd name="connsiteX3" fmla="*/ 95155 w 325278"/>
                <a:gd name="connsiteY3" fmla="*/ 95 h 429958"/>
                <a:gd name="connsiteX4" fmla="*/ 0 w 325278"/>
                <a:gd name="connsiteY4" fmla="*/ 95 h 429958"/>
                <a:gd name="connsiteX5" fmla="*/ 11621 w 325278"/>
                <a:gd name="connsiteY5" fmla="*/ 34004 h 429958"/>
                <a:gd name="connsiteX6" fmla="*/ 11049 w 325278"/>
                <a:gd name="connsiteY6" fmla="*/ 232791 h 429958"/>
                <a:gd name="connsiteX7" fmla="*/ 11049 w 325278"/>
                <a:gd name="connsiteY7" fmla="*/ 236315 h 429958"/>
                <a:gd name="connsiteX8" fmla="*/ 11049 w 325278"/>
                <a:gd name="connsiteY8" fmla="*/ 237839 h 429958"/>
                <a:gd name="connsiteX9" fmla="*/ 11049 w 325278"/>
                <a:gd name="connsiteY9" fmla="*/ 237839 h 429958"/>
                <a:gd name="connsiteX10" fmla="*/ 11144 w 325278"/>
                <a:gd name="connsiteY10" fmla="*/ 239268 h 429958"/>
                <a:gd name="connsiteX11" fmla="*/ 11144 w 325278"/>
                <a:gd name="connsiteY11" fmla="*/ 239268 h 429958"/>
                <a:gd name="connsiteX12" fmla="*/ 11239 w 325278"/>
                <a:gd name="connsiteY12" fmla="*/ 240697 h 429958"/>
                <a:gd name="connsiteX13" fmla="*/ 11239 w 325278"/>
                <a:gd name="connsiteY13" fmla="*/ 240697 h 429958"/>
                <a:gd name="connsiteX14" fmla="*/ 11335 w 325278"/>
                <a:gd name="connsiteY14" fmla="*/ 242126 h 429958"/>
                <a:gd name="connsiteX15" fmla="*/ 11335 w 325278"/>
                <a:gd name="connsiteY15" fmla="*/ 242126 h 429958"/>
                <a:gd name="connsiteX16" fmla="*/ 11525 w 325278"/>
                <a:gd name="connsiteY16" fmla="*/ 243554 h 429958"/>
                <a:gd name="connsiteX17" fmla="*/ 11525 w 325278"/>
                <a:gd name="connsiteY17" fmla="*/ 243554 h 429958"/>
                <a:gd name="connsiteX18" fmla="*/ 11716 w 325278"/>
                <a:gd name="connsiteY18" fmla="*/ 244983 h 429958"/>
                <a:gd name="connsiteX19" fmla="*/ 11716 w 325278"/>
                <a:gd name="connsiteY19" fmla="*/ 244983 h 429958"/>
                <a:gd name="connsiteX20" fmla="*/ 12002 w 325278"/>
                <a:gd name="connsiteY20" fmla="*/ 246412 h 429958"/>
                <a:gd name="connsiteX21" fmla="*/ 12002 w 325278"/>
                <a:gd name="connsiteY21" fmla="*/ 246412 h 429958"/>
                <a:gd name="connsiteX22" fmla="*/ 12287 w 325278"/>
                <a:gd name="connsiteY22" fmla="*/ 247841 h 429958"/>
                <a:gd name="connsiteX23" fmla="*/ 12287 w 325278"/>
                <a:gd name="connsiteY23" fmla="*/ 247841 h 429958"/>
                <a:gd name="connsiteX24" fmla="*/ 12573 w 325278"/>
                <a:gd name="connsiteY24" fmla="*/ 249269 h 429958"/>
                <a:gd name="connsiteX25" fmla="*/ 12573 w 325278"/>
                <a:gd name="connsiteY25" fmla="*/ 249269 h 429958"/>
                <a:gd name="connsiteX26" fmla="*/ 12954 w 325278"/>
                <a:gd name="connsiteY26" fmla="*/ 250698 h 429958"/>
                <a:gd name="connsiteX27" fmla="*/ 12954 w 325278"/>
                <a:gd name="connsiteY27" fmla="*/ 250698 h 429958"/>
                <a:gd name="connsiteX28" fmla="*/ 64294 w 325278"/>
                <a:gd name="connsiteY28" fmla="*/ 293751 h 429958"/>
                <a:gd name="connsiteX29" fmla="*/ 64294 w 325278"/>
                <a:gd name="connsiteY29" fmla="*/ 293751 h 429958"/>
                <a:gd name="connsiteX30" fmla="*/ 65722 w 325278"/>
                <a:gd name="connsiteY30" fmla="*/ 293846 h 429958"/>
                <a:gd name="connsiteX31" fmla="*/ 65722 w 325278"/>
                <a:gd name="connsiteY31" fmla="*/ 293846 h 429958"/>
                <a:gd name="connsiteX32" fmla="*/ 66199 w 325278"/>
                <a:gd name="connsiteY32" fmla="*/ 293846 h 429958"/>
                <a:gd name="connsiteX33" fmla="*/ 69342 w 325278"/>
                <a:gd name="connsiteY33" fmla="*/ 293941 h 429958"/>
                <a:gd name="connsiteX34" fmla="*/ 76771 w 325278"/>
                <a:gd name="connsiteY34" fmla="*/ 293941 h 429958"/>
                <a:gd name="connsiteX35" fmla="*/ 157734 w 325278"/>
                <a:gd name="connsiteY35" fmla="*/ 374904 h 429958"/>
                <a:gd name="connsiteX36" fmla="*/ 157734 w 325278"/>
                <a:gd name="connsiteY36" fmla="*/ 429959 h 429958"/>
                <a:gd name="connsiteX37" fmla="*/ 268510 w 325278"/>
                <a:gd name="connsiteY37" fmla="*/ 429959 h 429958"/>
                <a:gd name="connsiteX38" fmla="*/ 325279 w 325278"/>
                <a:gd name="connsiteY38" fmla="*/ 381476 h 429958"/>
                <a:gd name="connsiteX39" fmla="*/ 325279 w 325278"/>
                <a:gd name="connsiteY39" fmla="*/ 0 h 429958"/>
                <a:gd name="connsiteX40" fmla="*/ 211741 w 325278"/>
                <a:gd name="connsiteY40" fmla="*/ 0 h 4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5278" h="429958">
                  <a:moveTo>
                    <a:pt x="211741" y="95"/>
                  </a:moveTo>
                  <a:lnTo>
                    <a:pt x="172593" y="95"/>
                  </a:lnTo>
                  <a:lnTo>
                    <a:pt x="107252" y="95"/>
                  </a:lnTo>
                  <a:lnTo>
                    <a:pt x="95155" y="95"/>
                  </a:lnTo>
                  <a:lnTo>
                    <a:pt x="0" y="95"/>
                  </a:lnTo>
                  <a:cubicBezTo>
                    <a:pt x="7239" y="7906"/>
                    <a:pt x="11716" y="18764"/>
                    <a:pt x="11621" y="34004"/>
                  </a:cubicBezTo>
                  <a:lnTo>
                    <a:pt x="11049" y="232791"/>
                  </a:lnTo>
                  <a:lnTo>
                    <a:pt x="11049" y="236315"/>
                  </a:lnTo>
                  <a:lnTo>
                    <a:pt x="11049" y="237839"/>
                  </a:lnTo>
                  <a:lnTo>
                    <a:pt x="11049" y="237839"/>
                  </a:lnTo>
                  <a:lnTo>
                    <a:pt x="11144" y="239268"/>
                  </a:lnTo>
                  <a:lnTo>
                    <a:pt x="11144" y="239268"/>
                  </a:lnTo>
                  <a:lnTo>
                    <a:pt x="11239" y="240697"/>
                  </a:lnTo>
                  <a:lnTo>
                    <a:pt x="11239" y="240697"/>
                  </a:lnTo>
                  <a:lnTo>
                    <a:pt x="11335" y="242126"/>
                  </a:lnTo>
                  <a:lnTo>
                    <a:pt x="11335" y="242126"/>
                  </a:lnTo>
                  <a:lnTo>
                    <a:pt x="11525" y="243554"/>
                  </a:lnTo>
                  <a:lnTo>
                    <a:pt x="11525" y="243554"/>
                  </a:lnTo>
                  <a:lnTo>
                    <a:pt x="11716" y="244983"/>
                  </a:lnTo>
                  <a:lnTo>
                    <a:pt x="11716" y="244983"/>
                  </a:lnTo>
                  <a:lnTo>
                    <a:pt x="12002" y="246412"/>
                  </a:lnTo>
                  <a:lnTo>
                    <a:pt x="12002" y="246412"/>
                  </a:lnTo>
                  <a:cubicBezTo>
                    <a:pt x="12097" y="246888"/>
                    <a:pt x="12192" y="247364"/>
                    <a:pt x="12287" y="247841"/>
                  </a:cubicBezTo>
                  <a:lnTo>
                    <a:pt x="12287" y="247841"/>
                  </a:lnTo>
                  <a:lnTo>
                    <a:pt x="12573" y="249269"/>
                  </a:lnTo>
                  <a:lnTo>
                    <a:pt x="12573" y="249269"/>
                  </a:lnTo>
                  <a:lnTo>
                    <a:pt x="12954" y="250698"/>
                  </a:lnTo>
                  <a:lnTo>
                    <a:pt x="12954" y="250698"/>
                  </a:lnTo>
                  <a:cubicBezTo>
                    <a:pt x="19145" y="273844"/>
                    <a:pt x="39434" y="291655"/>
                    <a:pt x="64294" y="293751"/>
                  </a:cubicBezTo>
                  <a:lnTo>
                    <a:pt x="64294" y="293751"/>
                  </a:lnTo>
                  <a:lnTo>
                    <a:pt x="65722" y="293846"/>
                  </a:lnTo>
                  <a:lnTo>
                    <a:pt x="65722" y="293846"/>
                  </a:lnTo>
                  <a:lnTo>
                    <a:pt x="66199" y="293846"/>
                  </a:lnTo>
                  <a:cubicBezTo>
                    <a:pt x="67342" y="293846"/>
                    <a:pt x="68199" y="293941"/>
                    <a:pt x="69342" y="293941"/>
                  </a:cubicBezTo>
                  <a:lnTo>
                    <a:pt x="76771" y="293941"/>
                  </a:lnTo>
                  <a:cubicBezTo>
                    <a:pt x="121349" y="293941"/>
                    <a:pt x="157734" y="330327"/>
                    <a:pt x="157734" y="374904"/>
                  </a:cubicBezTo>
                  <a:lnTo>
                    <a:pt x="157734" y="429959"/>
                  </a:lnTo>
                  <a:lnTo>
                    <a:pt x="268510" y="429959"/>
                  </a:lnTo>
                  <a:cubicBezTo>
                    <a:pt x="297085" y="429959"/>
                    <a:pt x="320898" y="408813"/>
                    <a:pt x="325279" y="381476"/>
                  </a:cubicBezTo>
                  <a:cubicBezTo>
                    <a:pt x="325279" y="381476"/>
                    <a:pt x="325279" y="80201"/>
                    <a:pt x="325279" y="0"/>
                  </a:cubicBezTo>
                  <a:lnTo>
                    <a:pt x="211741"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34" name="Freeform: Shape 133">
              <a:extLst>
                <a:ext uri="{FF2B5EF4-FFF2-40B4-BE49-F238E27FC236}">
                  <a16:creationId xmlns:a16="http://schemas.microsoft.com/office/drawing/2014/main" id="{5BC2B00C-9F8A-4C22-AADA-E14BA6C13698}"/>
                </a:ext>
              </a:extLst>
            </p:cNvPr>
            <p:cNvSpPr/>
            <p:nvPr/>
          </p:nvSpPr>
          <p:spPr>
            <a:xfrm>
              <a:off x="4486386" y="4284043"/>
              <a:ext cx="276796" cy="278606"/>
            </a:xfrm>
            <a:custGeom>
              <a:avLst/>
              <a:gdLst>
                <a:gd name="connsiteX0" fmla="*/ 115158 w 276796"/>
                <a:gd name="connsiteY0" fmla="*/ 95 h 278606"/>
                <a:gd name="connsiteX1" fmla="*/ 0 w 276796"/>
                <a:gd name="connsiteY1" fmla="*/ 114395 h 278606"/>
                <a:gd name="connsiteX2" fmla="*/ 0 w 276796"/>
                <a:gd name="connsiteY2" fmla="*/ 164402 h 278606"/>
                <a:gd name="connsiteX3" fmla="*/ 191 w 276796"/>
                <a:gd name="connsiteY3" fmla="*/ 167545 h 278606"/>
                <a:gd name="connsiteX4" fmla="*/ 0 w 276796"/>
                <a:gd name="connsiteY4" fmla="*/ 170688 h 278606"/>
                <a:gd name="connsiteX5" fmla="*/ 0 w 276796"/>
                <a:gd name="connsiteY5" fmla="*/ 278606 h 278606"/>
                <a:gd name="connsiteX6" fmla="*/ 115158 w 276796"/>
                <a:gd name="connsiteY6" fmla="*/ 278606 h 278606"/>
                <a:gd name="connsiteX7" fmla="*/ 154305 w 276796"/>
                <a:gd name="connsiteY7" fmla="*/ 278606 h 278606"/>
                <a:gd name="connsiteX8" fmla="*/ 276797 w 276796"/>
                <a:gd name="connsiteY8" fmla="*/ 278606 h 278606"/>
                <a:gd name="connsiteX9" fmla="*/ 276797 w 276796"/>
                <a:gd name="connsiteY9" fmla="*/ 0 h 278606"/>
                <a:gd name="connsiteX10" fmla="*/ 115158 w 276796"/>
                <a:gd name="connsiteY10" fmla="*/ 0 h 2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6796" h="278606">
                  <a:moveTo>
                    <a:pt x="115158" y="95"/>
                  </a:moveTo>
                  <a:cubicBezTo>
                    <a:pt x="51816" y="95"/>
                    <a:pt x="0" y="51530"/>
                    <a:pt x="0" y="114395"/>
                  </a:cubicBezTo>
                  <a:lnTo>
                    <a:pt x="0" y="164402"/>
                  </a:lnTo>
                  <a:cubicBezTo>
                    <a:pt x="0" y="165449"/>
                    <a:pt x="95" y="166497"/>
                    <a:pt x="191" y="167545"/>
                  </a:cubicBezTo>
                  <a:cubicBezTo>
                    <a:pt x="95" y="168593"/>
                    <a:pt x="0" y="169640"/>
                    <a:pt x="0" y="170688"/>
                  </a:cubicBezTo>
                  <a:lnTo>
                    <a:pt x="0" y="278606"/>
                  </a:lnTo>
                  <a:lnTo>
                    <a:pt x="115158" y="278606"/>
                  </a:lnTo>
                  <a:lnTo>
                    <a:pt x="154305" y="278606"/>
                  </a:lnTo>
                  <a:lnTo>
                    <a:pt x="276797" y="278606"/>
                  </a:lnTo>
                  <a:lnTo>
                    <a:pt x="276797" y="0"/>
                  </a:lnTo>
                  <a:lnTo>
                    <a:pt x="115158"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35" name="Freeform: Shape 134">
              <a:extLst>
                <a:ext uri="{FF2B5EF4-FFF2-40B4-BE49-F238E27FC236}">
                  <a16:creationId xmlns:a16="http://schemas.microsoft.com/office/drawing/2014/main" id="{A918E8A8-378C-4B35-8CB9-04D03B86D1E2}"/>
                </a:ext>
              </a:extLst>
            </p:cNvPr>
            <p:cNvSpPr/>
            <p:nvPr/>
          </p:nvSpPr>
          <p:spPr>
            <a:xfrm>
              <a:off x="4651074" y="3828367"/>
              <a:ext cx="633888" cy="734377"/>
            </a:xfrm>
            <a:custGeom>
              <a:avLst/>
              <a:gdLst>
                <a:gd name="connsiteX0" fmla="*/ 575024 w 633888"/>
                <a:gd name="connsiteY0" fmla="*/ 0 h 734377"/>
                <a:gd name="connsiteX1" fmla="*/ 472916 w 633888"/>
                <a:gd name="connsiteY1" fmla="*/ 0 h 734377"/>
                <a:gd name="connsiteX2" fmla="*/ 273463 w 633888"/>
                <a:gd name="connsiteY2" fmla="*/ 0 h 734377"/>
                <a:gd name="connsiteX3" fmla="*/ 247079 w 633888"/>
                <a:gd name="connsiteY3" fmla="*/ 0 h 734377"/>
                <a:gd name="connsiteX4" fmla="*/ 233648 w 633888"/>
                <a:gd name="connsiteY4" fmla="*/ 857 h 734377"/>
                <a:gd name="connsiteX5" fmla="*/ 82487 w 633888"/>
                <a:gd name="connsiteY5" fmla="*/ 1238 h 734377"/>
                <a:gd name="connsiteX6" fmla="*/ 762 w 633888"/>
                <a:gd name="connsiteY6" fmla="*/ 762 h 734377"/>
                <a:gd name="connsiteX7" fmla="*/ 762 w 633888"/>
                <a:gd name="connsiteY7" fmla="*/ 141637 h 734377"/>
                <a:gd name="connsiteX8" fmla="*/ 0 w 633888"/>
                <a:gd name="connsiteY8" fmla="*/ 141637 h 734377"/>
                <a:gd name="connsiteX9" fmla="*/ 0 w 633888"/>
                <a:gd name="connsiteY9" fmla="*/ 455771 h 734377"/>
                <a:gd name="connsiteX10" fmla="*/ 93250 w 633888"/>
                <a:gd name="connsiteY10" fmla="*/ 455771 h 734377"/>
                <a:gd name="connsiteX11" fmla="*/ 105346 w 633888"/>
                <a:gd name="connsiteY11" fmla="*/ 455771 h 734377"/>
                <a:gd name="connsiteX12" fmla="*/ 110776 w 633888"/>
                <a:gd name="connsiteY12" fmla="*/ 455771 h 734377"/>
                <a:gd name="connsiteX13" fmla="*/ 110776 w 633888"/>
                <a:gd name="connsiteY13" fmla="*/ 734378 h 734377"/>
                <a:gd name="connsiteX14" fmla="*/ 182309 w 633888"/>
                <a:gd name="connsiteY14" fmla="*/ 734378 h 734377"/>
                <a:gd name="connsiteX15" fmla="*/ 218504 w 633888"/>
                <a:gd name="connsiteY15" fmla="*/ 734378 h 734377"/>
                <a:gd name="connsiteX16" fmla="*/ 324993 w 633888"/>
                <a:gd name="connsiteY16" fmla="*/ 734378 h 734377"/>
                <a:gd name="connsiteX17" fmla="*/ 324993 w 633888"/>
                <a:gd name="connsiteY17" fmla="*/ 711232 h 734377"/>
                <a:gd name="connsiteX18" fmla="*/ 437674 w 633888"/>
                <a:gd name="connsiteY18" fmla="*/ 615029 h 734377"/>
                <a:gd name="connsiteX19" fmla="*/ 633889 w 633888"/>
                <a:gd name="connsiteY19" fmla="*/ 615029 h 734377"/>
                <a:gd name="connsiteX20" fmla="*/ 633889 w 633888"/>
                <a:gd name="connsiteY20" fmla="*/ 512731 h 734377"/>
                <a:gd name="connsiteX21" fmla="*/ 633889 w 633888"/>
                <a:gd name="connsiteY21" fmla="*/ 232886 h 734377"/>
                <a:gd name="connsiteX22" fmla="*/ 633889 w 633888"/>
                <a:gd name="connsiteY22" fmla="*/ 58769 h 734377"/>
                <a:gd name="connsiteX23" fmla="*/ 575024 w 633888"/>
                <a:gd name="connsiteY23" fmla="*/ 0 h 73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33888" h="734377">
                  <a:moveTo>
                    <a:pt x="575024" y="0"/>
                  </a:moveTo>
                  <a:lnTo>
                    <a:pt x="472916" y="0"/>
                  </a:lnTo>
                  <a:lnTo>
                    <a:pt x="273463" y="0"/>
                  </a:lnTo>
                  <a:lnTo>
                    <a:pt x="247079" y="0"/>
                  </a:lnTo>
                  <a:cubicBezTo>
                    <a:pt x="242506" y="0"/>
                    <a:pt x="238030" y="381"/>
                    <a:pt x="233648" y="857"/>
                  </a:cubicBezTo>
                  <a:lnTo>
                    <a:pt x="82487" y="1238"/>
                  </a:lnTo>
                  <a:lnTo>
                    <a:pt x="762" y="762"/>
                  </a:lnTo>
                  <a:lnTo>
                    <a:pt x="762" y="141637"/>
                  </a:lnTo>
                  <a:lnTo>
                    <a:pt x="0" y="141637"/>
                  </a:lnTo>
                  <a:lnTo>
                    <a:pt x="0" y="455771"/>
                  </a:lnTo>
                  <a:lnTo>
                    <a:pt x="93250" y="455771"/>
                  </a:lnTo>
                  <a:lnTo>
                    <a:pt x="105346" y="455771"/>
                  </a:lnTo>
                  <a:lnTo>
                    <a:pt x="110776" y="455771"/>
                  </a:lnTo>
                  <a:lnTo>
                    <a:pt x="110776" y="734378"/>
                  </a:lnTo>
                  <a:lnTo>
                    <a:pt x="182309" y="734378"/>
                  </a:lnTo>
                  <a:lnTo>
                    <a:pt x="218504" y="734378"/>
                  </a:lnTo>
                  <a:lnTo>
                    <a:pt x="324993" y="734378"/>
                  </a:lnTo>
                  <a:lnTo>
                    <a:pt x="324993" y="711232"/>
                  </a:lnTo>
                  <a:cubicBezTo>
                    <a:pt x="333756" y="656939"/>
                    <a:pt x="381000" y="615029"/>
                    <a:pt x="437674" y="615029"/>
                  </a:cubicBezTo>
                  <a:lnTo>
                    <a:pt x="633889" y="615029"/>
                  </a:lnTo>
                  <a:lnTo>
                    <a:pt x="633889" y="512731"/>
                  </a:lnTo>
                  <a:lnTo>
                    <a:pt x="633889" y="232886"/>
                  </a:lnTo>
                  <a:lnTo>
                    <a:pt x="633889" y="58769"/>
                  </a:lnTo>
                  <a:cubicBezTo>
                    <a:pt x="633699" y="26384"/>
                    <a:pt x="607314" y="0"/>
                    <a:pt x="575024" y="0"/>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927089660"/>
      </p:ext>
    </p:extLst>
  </p:cSld>
  <p:clrMap bg1="lt1" tx1="dk1" bg2="lt2" tx2="dk2" accent1="accent1" accent2="accent2" accent3="accent3" accent4="accent4" accent5="accent5" accent6="accent6" hlink="hlink" folHlink="folHlink"/>
  <p:sldLayoutIdLst>
    <p:sldLayoutId id="2147488748" r:id="rId1"/>
    <p:sldLayoutId id="2147488749" r:id="rId2"/>
    <p:sldLayoutId id="2147488750" r:id="rId3"/>
    <p:sldLayoutId id="2147488751" r:id="rId4"/>
    <p:sldLayoutId id="2147488776" r:id="rId5"/>
  </p:sldLayoutIdLst>
  <p:hf hdr="0" ftr="0" dt="0"/>
  <p:txStyles>
    <p:titleStyle>
      <a:lvl1pPr marL="0" indent="0" algn="l" rtl="0" eaLnBrk="1" fontAlgn="base" hangingPunct="1">
        <a:spcBef>
          <a:spcPct val="0"/>
        </a:spcBef>
        <a:spcAft>
          <a:spcPct val="0"/>
        </a:spcAft>
        <a:defRPr sz="1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p:titleStyle>
    <p:body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3366FF"/>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100FE"/>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p:bodyStyle>
    <p:otherStyle>
      <a:defPPr>
        <a:defRPr lang="fr-FR"/>
      </a:defPPr>
      <a:lvl1pPr marL="0" algn="l" defTabSz="440284" rtl="0" eaLnBrk="1" latinLnBrk="0" hangingPunct="1">
        <a:defRPr sz="1733" kern="1200">
          <a:solidFill>
            <a:schemeClr val="tx1"/>
          </a:solidFill>
          <a:latin typeface="+mn-lt"/>
          <a:ea typeface="+mn-ea"/>
          <a:cs typeface="+mn-cs"/>
        </a:defRPr>
      </a:lvl1pPr>
      <a:lvl2pPr marL="440284" algn="l" defTabSz="440284" rtl="0" eaLnBrk="1" latinLnBrk="0" hangingPunct="1">
        <a:defRPr sz="1733" kern="1200">
          <a:solidFill>
            <a:schemeClr val="tx1"/>
          </a:solidFill>
          <a:latin typeface="+mn-lt"/>
          <a:ea typeface="+mn-ea"/>
          <a:cs typeface="+mn-cs"/>
        </a:defRPr>
      </a:lvl2pPr>
      <a:lvl3pPr marL="880567" algn="l" defTabSz="440284" rtl="0" eaLnBrk="1" latinLnBrk="0" hangingPunct="1">
        <a:defRPr sz="1733" kern="1200">
          <a:solidFill>
            <a:schemeClr val="tx1"/>
          </a:solidFill>
          <a:latin typeface="+mn-lt"/>
          <a:ea typeface="+mn-ea"/>
          <a:cs typeface="+mn-cs"/>
        </a:defRPr>
      </a:lvl3pPr>
      <a:lvl4pPr marL="1320851" algn="l" defTabSz="440284" rtl="0" eaLnBrk="1" latinLnBrk="0" hangingPunct="1">
        <a:defRPr sz="1733" kern="1200">
          <a:solidFill>
            <a:schemeClr val="tx1"/>
          </a:solidFill>
          <a:latin typeface="+mn-lt"/>
          <a:ea typeface="+mn-ea"/>
          <a:cs typeface="+mn-cs"/>
        </a:defRPr>
      </a:lvl4pPr>
      <a:lvl5pPr marL="1761134" algn="l" defTabSz="440284" rtl="0" eaLnBrk="1" latinLnBrk="0" hangingPunct="1">
        <a:defRPr sz="1733" kern="1200">
          <a:solidFill>
            <a:schemeClr val="tx1"/>
          </a:solidFill>
          <a:latin typeface="+mn-lt"/>
          <a:ea typeface="+mn-ea"/>
          <a:cs typeface="+mn-cs"/>
        </a:defRPr>
      </a:lvl5pPr>
      <a:lvl6pPr marL="2201418" algn="l" defTabSz="440284" rtl="0" eaLnBrk="1" latinLnBrk="0" hangingPunct="1">
        <a:defRPr sz="1733" kern="1200">
          <a:solidFill>
            <a:schemeClr val="tx1"/>
          </a:solidFill>
          <a:latin typeface="+mn-lt"/>
          <a:ea typeface="+mn-ea"/>
          <a:cs typeface="+mn-cs"/>
        </a:defRPr>
      </a:lvl6pPr>
      <a:lvl7pPr marL="2641702" algn="l" defTabSz="440284" rtl="0" eaLnBrk="1" latinLnBrk="0" hangingPunct="1">
        <a:defRPr sz="1733" kern="1200">
          <a:solidFill>
            <a:schemeClr val="tx1"/>
          </a:solidFill>
          <a:latin typeface="+mn-lt"/>
          <a:ea typeface="+mn-ea"/>
          <a:cs typeface="+mn-cs"/>
        </a:defRPr>
      </a:lvl7pPr>
      <a:lvl8pPr marL="3081985" algn="l" defTabSz="440284" rtl="0" eaLnBrk="1" latinLnBrk="0" hangingPunct="1">
        <a:defRPr sz="1733" kern="1200">
          <a:solidFill>
            <a:schemeClr val="tx1"/>
          </a:solidFill>
          <a:latin typeface="+mn-lt"/>
          <a:ea typeface="+mn-ea"/>
          <a:cs typeface="+mn-cs"/>
        </a:defRPr>
      </a:lvl8pPr>
      <a:lvl9pPr marL="3522269" algn="l" defTabSz="440284" rtl="0" eaLnBrk="1" latinLnBrk="0" hangingPunct="1">
        <a:defRPr sz="1733"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05AA23E-9F3B-4705-91CC-5E7E5423DC71}"/>
              </a:ext>
            </a:extLst>
          </p:cNvPr>
          <p:cNvPicPr>
            <a:picLocks noChangeAspect="1"/>
          </p:cNvPicPr>
          <p:nvPr userDrawn="1"/>
        </p:nvPicPr>
        <p:blipFill>
          <a:blip r:embed="rId7"/>
          <a:stretch>
            <a:fillRect/>
          </a:stretch>
        </p:blipFill>
        <p:spPr>
          <a:xfrm>
            <a:off x="0" y="0"/>
            <a:ext cx="9906000" cy="835819"/>
          </a:xfrm>
          <a:prstGeom prst="rect">
            <a:avLst/>
          </a:prstGeom>
        </p:spPr>
      </p:pic>
      <p:sp>
        <p:nvSpPr>
          <p:cNvPr id="2" name="Espace réservé du numéro de diapositive 1"/>
          <p:cNvSpPr>
            <a:spLocks noGrp="1"/>
          </p:cNvSpPr>
          <p:nvPr>
            <p:ph type="sldNum" sz="quarter" idx="4"/>
          </p:nvPr>
        </p:nvSpPr>
        <p:spPr>
          <a:xfrm>
            <a:off x="9148969" y="6553200"/>
            <a:ext cx="665523" cy="273089"/>
          </a:xfrm>
          <a:prstGeom prst="rect">
            <a:avLst/>
          </a:prstGeom>
        </p:spPr>
        <p:txBody>
          <a:bodyPr vert="horz" lIns="91440" tIns="45720" rIns="91440" bIns="45720" rtlCol="0" anchor="ctr"/>
          <a:lstStyle>
            <a:lvl1pPr algn="r">
              <a:defRPr sz="900" b="0" i="0">
                <a:solidFill>
                  <a:schemeClr val="bg1">
                    <a:lumMod val="50000"/>
                  </a:schemeClr>
                </a:solidFill>
                <a:latin typeface="+mn-lt"/>
                <a:ea typeface="Arial Unicode MS" panose="020B0604020202020204" pitchFamily="34" charset="-128"/>
                <a:cs typeface="Arial" panose="020B0604020202020204" pitchFamily="34" charset="0"/>
              </a:defRPr>
            </a:lvl1pPr>
          </a:lstStyle>
          <a:p>
            <a:fld id="{F551322C-20B2-48C3-B63D-68158FEBF630}" type="slidenum">
              <a:rPr lang="en-US" smtClean="0"/>
              <a:pPr/>
              <a:t>‹#›</a:t>
            </a:fld>
            <a:endParaRPr lang="en-US" dirty="0"/>
          </a:p>
        </p:txBody>
      </p:sp>
      <p:sp>
        <p:nvSpPr>
          <p:cNvPr id="5" name="Title Placeholder 4"/>
          <p:cNvSpPr>
            <a:spLocks noGrp="1"/>
          </p:cNvSpPr>
          <p:nvPr>
            <p:ph type="title"/>
          </p:nvPr>
        </p:nvSpPr>
        <p:spPr>
          <a:xfrm>
            <a:off x="540000" y="108000"/>
            <a:ext cx="8543925" cy="336550"/>
          </a:xfrm>
          <a:prstGeom prst="rect">
            <a:avLst/>
          </a:prstGeom>
        </p:spPr>
        <p:txBody>
          <a:bodyPr vert="horz" lIns="72000" tIns="36000" rIns="72000" bIns="36000" rtlCol="0" anchor="t">
            <a:noAutofit/>
          </a:bodyPr>
          <a:lstStyle/>
          <a:p>
            <a:pPr lvl="0"/>
            <a:r>
              <a:rPr lang="en-US" dirty="0"/>
              <a:t>Click to edit Master title style</a:t>
            </a:r>
            <a:endParaRPr lang="nl-NL" dirty="0"/>
          </a:p>
        </p:txBody>
      </p:sp>
      <p:sp>
        <p:nvSpPr>
          <p:cNvPr id="3" name="Text Placeholder 2"/>
          <p:cNvSpPr>
            <a:spLocks noGrp="1"/>
          </p:cNvSpPr>
          <p:nvPr>
            <p:ph type="body" idx="1"/>
          </p:nvPr>
        </p:nvSpPr>
        <p:spPr>
          <a:xfrm>
            <a:off x="539999" y="1080000"/>
            <a:ext cx="9000000" cy="4351338"/>
          </a:xfrm>
          <a:prstGeom prst="rect">
            <a:avLst/>
          </a:prstGeom>
        </p:spPr>
        <p:txBody>
          <a:bodyPr vert="horz" lIns="91440" tIns="45720" rIns="91440" bIns="45720" rtlCol="0">
            <a:noAutofit/>
          </a:bodyPr>
          <a:lstStyle/>
          <a:p>
            <a:pPr lvl="0"/>
            <a:r>
              <a:rPr lang="en-US" dirty="0"/>
              <a:t>Edit Master text styles</a:t>
            </a:r>
          </a:p>
          <a:p>
            <a:pPr lvl="1"/>
            <a:r>
              <a:rPr lang="en-US" dirty="0"/>
              <a:t>[Add text]</a:t>
            </a:r>
          </a:p>
          <a:p>
            <a:pPr lvl="2"/>
            <a:r>
              <a:rPr lang="en-US" dirty="0"/>
              <a:t>[Add text]</a:t>
            </a:r>
          </a:p>
          <a:p>
            <a:pPr lvl="3"/>
            <a:r>
              <a:rPr lang="en-US" dirty="0"/>
              <a:t>[Add text]</a:t>
            </a:r>
          </a:p>
        </p:txBody>
      </p:sp>
      <p:grpSp>
        <p:nvGrpSpPr>
          <p:cNvPr id="45" name="Graphic 3">
            <a:extLst>
              <a:ext uri="{FF2B5EF4-FFF2-40B4-BE49-F238E27FC236}">
                <a16:creationId xmlns:a16="http://schemas.microsoft.com/office/drawing/2014/main" id="{56B033C0-3928-468B-8CF6-1496F52E0712}"/>
              </a:ext>
            </a:extLst>
          </p:cNvPr>
          <p:cNvGrpSpPr>
            <a:grpSpLocks noChangeAspect="1"/>
          </p:cNvGrpSpPr>
          <p:nvPr userDrawn="1"/>
        </p:nvGrpSpPr>
        <p:grpSpPr>
          <a:xfrm>
            <a:off x="8928000" y="20857"/>
            <a:ext cx="857650" cy="792366"/>
            <a:chOff x="66025" y="-34306"/>
            <a:chExt cx="6381750" cy="5895975"/>
          </a:xfrm>
        </p:grpSpPr>
        <p:sp>
          <p:nvSpPr>
            <p:cNvPr id="47" name="Freeform: Shape 46">
              <a:extLst>
                <a:ext uri="{FF2B5EF4-FFF2-40B4-BE49-F238E27FC236}">
                  <a16:creationId xmlns:a16="http://schemas.microsoft.com/office/drawing/2014/main" id="{8FFBD3D4-4671-45AB-B604-0CEAAC63B7C9}"/>
                </a:ext>
              </a:extLst>
            </p:cNvPr>
            <p:cNvSpPr/>
            <p:nvPr/>
          </p:nvSpPr>
          <p:spPr>
            <a:xfrm>
              <a:off x="5751687" y="4420250"/>
              <a:ext cx="484155" cy="202882"/>
            </a:xfrm>
            <a:custGeom>
              <a:avLst/>
              <a:gdLst>
                <a:gd name="connsiteX0" fmla="*/ 426530 w 484155"/>
                <a:gd name="connsiteY0" fmla="*/ 0 h 202882"/>
                <a:gd name="connsiteX1" fmla="*/ 396050 w 484155"/>
                <a:gd name="connsiteY1" fmla="*/ 0 h 202882"/>
                <a:gd name="connsiteX2" fmla="*/ 0 w 484155"/>
                <a:gd name="connsiteY2" fmla="*/ 95 h 202882"/>
                <a:gd name="connsiteX3" fmla="*/ 0 w 484155"/>
                <a:gd name="connsiteY3" fmla="*/ 196596 h 202882"/>
                <a:gd name="connsiteX4" fmla="*/ 476 w 484155"/>
                <a:gd name="connsiteY4" fmla="*/ 202882 h 202882"/>
                <a:gd name="connsiteX5" fmla="*/ 69152 w 484155"/>
                <a:gd name="connsiteY5" fmla="*/ 135255 h 202882"/>
                <a:gd name="connsiteX6" fmla="*/ 426530 w 484155"/>
                <a:gd name="connsiteY6" fmla="*/ 135350 h 202882"/>
                <a:gd name="connsiteX7" fmla="*/ 484156 w 484155"/>
                <a:gd name="connsiteY7" fmla="*/ 77724 h 202882"/>
                <a:gd name="connsiteX8" fmla="*/ 484156 w 484155"/>
                <a:gd name="connsiteY8" fmla="*/ 57721 h 202882"/>
                <a:gd name="connsiteX9" fmla="*/ 426530 w 484155"/>
                <a:gd name="connsiteY9" fmla="*/ 0 h 20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4155" h="202882">
                  <a:moveTo>
                    <a:pt x="426530" y="0"/>
                  </a:moveTo>
                  <a:lnTo>
                    <a:pt x="396050" y="0"/>
                  </a:lnTo>
                  <a:cubicBezTo>
                    <a:pt x="63913" y="0"/>
                    <a:pt x="40767" y="0"/>
                    <a:pt x="0" y="95"/>
                  </a:cubicBezTo>
                  <a:lnTo>
                    <a:pt x="0" y="196596"/>
                  </a:lnTo>
                  <a:cubicBezTo>
                    <a:pt x="571" y="196977"/>
                    <a:pt x="476" y="199930"/>
                    <a:pt x="476" y="202882"/>
                  </a:cubicBezTo>
                  <a:cubicBezTo>
                    <a:pt x="476" y="170497"/>
                    <a:pt x="7334" y="135255"/>
                    <a:pt x="69152" y="135255"/>
                  </a:cubicBezTo>
                  <a:lnTo>
                    <a:pt x="426530" y="135350"/>
                  </a:lnTo>
                  <a:cubicBezTo>
                    <a:pt x="458248" y="135350"/>
                    <a:pt x="484156" y="109442"/>
                    <a:pt x="484156" y="77724"/>
                  </a:cubicBezTo>
                  <a:lnTo>
                    <a:pt x="484156" y="57721"/>
                  </a:lnTo>
                  <a:cubicBezTo>
                    <a:pt x="484156" y="25908"/>
                    <a:pt x="458153" y="0"/>
                    <a:pt x="426530" y="0"/>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48" name="Freeform: Shape 47">
              <a:extLst>
                <a:ext uri="{FF2B5EF4-FFF2-40B4-BE49-F238E27FC236}">
                  <a16:creationId xmlns:a16="http://schemas.microsoft.com/office/drawing/2014/main" id="{70E968C3-6094-4563-9C29-65EB27A50039}"/>
                </a:ext>
              </a:extLst>
            </p:cNvPr>
            <p:cNvSpPr/>
            <p:nvPr/>
          </p:nvSpPr>
          <p:spPr>
            <a:xfrm>
              <a:off x="4971686" y="522730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49" name="Freeform: Shape 48">
              <a:extLst>
                <a:ext uri="{FF2B5EF4-FFF2-40B4-BE49-F238E27FC236}">
                  <a16:creationId xmlns:a16="http://schemas.microsoft.com/office/drawing/2014/main" id="{55A31E9F-A94F-45F8-BF93-D84A8C6DA807}"/>
                </a:ext>
              </a:extLst>
            </p:cNvPr>
            <p:cNvSpPr/>
            <p:nvPr/>
          </p:nvSpPr>
          <p:spPr>
            <a:xfrm>
              <a:off x="4507341" y="4487116"/>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0" name="Freeform: Shape 49">
              <a:extLst>
                <a:ext uri="{FF2B5EF4-FFF2-40B4-BE49-F238E27FC236}">
                  <a16:creationId xmlns:a16="http://schemas.microsoft.com/office/drawing/2014/main" id="{C2DB8481-8B23-479A-9514-240E6508D49C}"/>
                </a:ext>
              </a:extLst>
            </p:cNvPr>
            <p:cNvSpPr/>
            <p:nvPr/>
          </p:nvSpPr>
          <p:spPr>
            <a:xfrm>
              <a:off x="4659360" y="4799536"/>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1" name="Freeform: Shape 50">
              <a:extLst>
                <a:ext uri="{FF2B5EF4-FFF2-40B4-BE49-F238E27FC236}">
                  <a16:creationId xmlns:a16="http://schemas.microsoft.com/office/drawing/2014/main" id="{20BC56EA-7519-4612-A39E-81EBB7DD740C}"/>
                </a:ext>
              </a:extLst>
            </p:cNvPr>
            <p:cNvSpPr/>
            <p:nvPr/>
          </p:nvSpPr>
          <p:spPr>
            <a:xfrm>
              <a:off x="4806046" y="507890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2" name="Freeform: Shape 51">
              <a:extLst>
                <a:ext uri="{FF2B5EF4-FFF2-40B4-BE49-F238E27FC236}">
                  <a16:creationId xmlns:a16="http://schemas.microsoft.com/office/drawing/2014/main" id="{63C56C61-7E4E-4C7A-8C28-8EC4584AD35D}"/>
                </a:ext>
              </a:extLst>
            </p:cNvPr>
            <p:cNvSpPr/>
            <p:nvPr/>
          </p:nvSpPr>
          <p:spPr>
            <a:xfrm>
              <a:off x="539988" y="2223595"/>
              <a:ext cx="151257" cy="159829"/>
            </a:xfrm>
            <a:custGeom>
              <a:avLst/>
              <a:gdLst>
                <a:gd name="connsiteX0" fmla="*/ 151257 w 151257"/>
                <a:gd name="connsiteY0" fmla="*/ 159829 h 159829"/>
                <a:gd name="connsiteX1" fmla="*/ 151257 w 151257"/>
                <a:gd name="connsiteY1" fmla="*/ 83439 h 159829"/>
                <a:gd name="connsiteX2" fmla="*/ 67818 w 151257"/>
                <a:gd name="connsiteY2" fmla="*/ 0 h 159829"/>
                <a:gd name="connsiteX3" fmla="*/ 0 w 151257"/>
                <a:gd name="connsiteY3" fmla="*/ 0 h 159829"/>
                <a:gd name="connsiteX4" fmla="*/ 0 w 151257"/>
                <a:gd name="connsiteY4" fmla="*/ 76391 h 159829"/>
                <a:gd name="connsiteX5" fmla="*/ 83439 w 151257"/>
                <a:gd name="connsiteY5" fmla="*/ 159829 h 159829"/>
                <a:gd name="connsiteX6" fmla="*/ 151257 w 151257"/>
                <a:gd name="connsiteY6" fmla="*/ 159829 h 15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257" h="159829">
                  <a:moveTo>
                    <a:pt x="151257" y="159829"/>
                  </a:moveTo>
                  <a:lnTo>
                    <a:pt x="151257" y="83439"/>
                  </a:lnTo>
                  <a:cubicBezTo>
                    <a:pt x="151257" y="37529"/>
                    <a:pt x="113729" y="0"/>
                    <a:pt x="67818" y="0"/>
                  </a:cubicBezTo>
                  <a:lnTo>
                    <a:pt x="0" y="0"/>
                  </a:lnTo>
                  <a:lnTo>
                    <a:pt x="0" y="76391"/>
                  </a:lnTo>
                  <a:cubicBezTo>
                    <a:pt x="0" y="122301"/>
                    <a:pt x="37529" y="159829"/>
                    <a:pt x="83439" y="159829"/>
                  </a:cubicBezTo>
                  <a:lnTo>
                    <a:pt x="151257" y="159829"/>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3" name="Freeform: Shape 52">
              <a:extLst>
                <a:ext uri="{FF2B5EF4-FFF2-40B4-BE49-F238E27FC236}">
                  <a16:creationId xmlns:a16="http://schemas.microsoft.com/office/drawing/2014/main" id="{4805347C-EEE8-4911-8713-96A3756D3ABD}"/>
                </a:ext>
              </a:extLst>
            </p:cNvPr>
            <p:cNvSpPr/>
            <p:nvPr/>
          </p:nvSpPr>
          <p:spPr>
            <a:xfrm>
              <a:off x="243761" y="2223595"/>
              <a:ext cx="447484" cy="566261"/>
            </a:xfrm>
            <a:custGeom>
              <a:avLst/>
              <a:gdLst>
                <a:gd name="connsiteX0" fmla="*/ 83344 w 447484"/>
                <a:gd name="connsiteY0" fmla="*/ 566261 h 566261"/>
                <a:gd name="connsiteX1" fmla="*/ 364046 w 447484"/>
                <a:gd name="connsiteY1" fmla="*/ 566261 h 566261"/>
                <a:gd name="connsiteX2" fmla="*/ 447485 w 447484"/>
                <a:gd name="connsiteY2" fmla="*/ 482822 h 566261"/>
                <a:gd name="connsiteX3" fmla="*/ 447485 w 447484"/>
                <a:gd name="connsiteY3" fmla="*/ 240316 h 566261"/>
                <a:gd name="connsiteX4" fmla="*/ 447485 w 447484"/>
                <a:gd name="connsiteY4" fmla="*/ 159829 h 566261"/>
                <a:gd name="connsiteX5" fmla="*/ 379667 w 447484"/>
                <a:gd name="connsiteY5" fmla="*/ 159829 h 566261"/>
                <a:gd name="connsiteX6" fmla="*/ 375952 w 447484"/>
                <a:gd name="connsiteY6" fmla="*/ 159829 h 566261"/>
                <a:gd name="connsiteX7" fmla="*/ 372999 w 447484"/>
                <a:gd name="connsiteY7" fmla="*/ 159544 h 566261"/>
                <a:gd name="connsiteX8" fmla="*/ 296228 w 447484"/>
                <a:gd name="connsiteY8" fmla="*/ 76391 h 566261"/>
                <a:gd name="connsiteX9" fmla="*/ 296228 w 447484"/>
                <a:gd name="connsiteY9" fmla="*/ 0 h 566261"/>
                <a:gd name="connsiteX10" fmla="*/ 237458 w 447484"/>
                <a:gd name="connsiteY10" fmla="*/ 0 h 566261"/>
                <a:gd name="connsiteX11" fmla="*/ 156496 w 447484"/>
                <a:gd name="connsiteY11" fmla="*/ 78676 h 566261"/>
                <a:gd name="connsiteX12" fmla="*/ 77153 w 447484"/>
                <a:gd name="connsiteY12" fmla="*/ 159639 h 566261"/>
                <a:gd name="connsiteX13" fmla="*/ 0 w 447484"/>
                <a:gd name="connsiteY13" fmla="*/ 240506 h 566261"/>
                <a:gd name="connsiteX14" fmla="*/ 0 w 447484"/>
                <a:gd name="connsiteY14" fmla="*/ 482632 h 566261"/>
                <a:gd name="connsiteX15" fmla="*/ 83344 w 447484"/>
                <a:gd name="connsiteY15" fmla="*/ 566261 h 56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484" h="566261">
                  <a:moveTo>
                    <a:pt x="83344" y="566261"/>
                  </a:moveTo>
                  <a:lnTo>
                    <a:pt x="364046" y="566261"/>
                  </a:lnTo>
                  <a:cubicBezTo>
                    <a:pt x="409956" y="566261"/>
                    <a:pt x="447485" y="528733"/>
                    <a:pt x="447485" y="482822"/>
                  </a:cubicBezTo>
                  <a:lnTo>
                    <a:pt x="447485" y="240316"/>
                  </a:lnTo>
                  <a:lnTo>
                    <a:pt x="447485" y="159829"/>
                  </a:lnTo>
                  <a:lnTo>
                    <a:pt x="379667" y="159829"/>
                  </a:lnTo>
                  <a:cubicBezTo>
                    <a:pt x="378428" y="159829"/>
                    <a:pt x="377190" y="159829"/>
                    <a:pt x="375952" y="159829"/>
                  </a:cubicBezTo>
                  <a:cubicBezTo>
                    <a:pt x="374999" y="159734"/>
                    <a:pt x="373951" y="159639"/>
                    <a:pt x="372999" y="159544"/>
                  </a:cubicBezTo>
                  <a:cubicBezTo>
                    <a:pt x="330232" y="156115"/>
                    <a:pt x="296228" y="120015"/>
                    <a:pt x="296228" y="76391"/>
                  </a:cubicBezTo>
                  <a:lnTo>
                    <a:pt x="296228" y="0"/>
                  </a:lnTo>
                  <a:lnTo>
                    <a:pt x="237458" y="0"/>
                  </a:lnTo>
                  <a:cubicBezTo>
                    <a:pt x="193643" y="0"/>
                    <a:pt x="157734" y="34957"/>
                    <a:pt x="156496" y="78676"/>
                  </a:cubicBezTo>
                  <a:cubicBezTo>
                    <a:pt x="155258" y="122110"/>
                    <a:pt x="120396" y="157543"/>
                    <a:pt x="77153" y="159639"/>
                  </a:cubicBezTo>
                  <a:cubicBezTo>
                    <a:pt x="33909" y="161734"/>
                    <a:pt x="0" y="197263"/>
                    <a:pt x="0" y="240506"/>
                  </a:cubicBezTo>
                  <a:lnTo>
                    <a:pt x="0" y="482632"/>
                  </a:lnTo>
                  <a:cubicBezTo>
                    <a:pt x="0" y="528733"/>
                    <a:pt x="37529" y="566261"/>
                    <a:pt x="83344" y="566261"/>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4" name="Freeform: Shape 53">
              <a:extLst>
                <a:ext uri="{FF2B5EF4-FFF2-40B4-BE49-F238E27FC236}">
                  <a16:creationId xmlns:a16="http://schemas.microsoft.com/office/drawing/2014/main" id="{FB9ADC9D-67CE-485B-9843-09372F3614C1}"/>
                </a:ext>
              </a:extLst>
            </p:cNvPr>
            <p:cNvSpPr/>
            <p:nvPr/>
          </p:nvSpPr>
          <p:spPr>
            <a:xfrm>
              <a:off x="718392" y="1652285"/>
              <a:ext cx="1079087" cy="1436369"/>
            </a:xfrm>
            <a:custGeom>
              <a:avLst/>
              <a:gdLst>
                <a:gd name="connsiteX0" fmla="*/ 235363 w 1079087"/>
                <a:gd name="connsiteY0" fmla="*/ 707612 h 1436369"/>
                <a:gd name="connsiteX1" fmla="*/ 366617 w 1079087"/>
                <a:gd name="connsiteY1" fmla="*/ 707612 h 1436369"/>
                <a:gd name="connsiteX2" fmla="*/ 373856 w 1079087"/>
                <a:gd name="connsiteY2" fmla="*/ 707326 h 1436369"/>
                <a:gd name="connsiteX3" fmla="*/ 387953 w 1079087"/>
                <a:gd name="connsiteY3" fmla="*/ 707326 h 1436369"/>
                <a:gd name="connsiteX4" fmla="*/ 388906 w 1079087"/>
                <a:gd name="connsiteY4" fmla="*/ 707422 h 1436369"/>
                <a:gd name="connsiteX5" fmla="*/ 463772 w 1079087"/>
                <a:gd name="connsiteY5" fmla="*/ 788194 h 1436369"/>
                <a:gd name="connsiteX6" fmla="*/ 463772 w 1079087"/>
                <a:gd name="connsiteY6" fmla="*/ 789527 h 1436369"/>
                <a:gd name="connsiteX7" fmla="*/ 386239 w 1079087"/>
                <a:gd name="connsiteY7" fmla="*/ 870490 h 1436369"/>
                <a:gd name="connsiteX8" fmla="*/ 306896 w 1079087"/>
                <a:gd name="connsiteY8" fmla="*/ 945166 h 1436369"/>
                <a:gd name="connsiteX9" fmla="*/ 226314 w 1079087"/>
                <a:gd name="connsiteY9" fmla="*/ 1017746 h 1436369"/>
                <a:gd name="connsiteX10" fmla="*/ 206407 w 1079087"/>
                <a:gd name="connsiteY10" fmla="*/ 1017746 h 1436369"/>
                <a:gd name="connsiteX11" fmla="*/ 146495 w 1079087"/>
                <a:gd name="connsiteY11" fmla="*/ 1077658 h 1436369"/>
                <a:gd name="connsiteX12" fmla="*/ 146495 w 1079087"/>
                <a:gd name="connsiteY12" fmla="*/ 1083850 h 1436369"/>
                <a:gd name="connsiteX13" fmla="*/ 206407 w 1079087"/>
                <a:gd name="connsiteY13" fmla="*/ 1143762 h 1436369"/>
                <a:gd name="connsiteX14" fmla="*/ 225362 w 1079087"/>
                <a:gd name="connsiteY14" fmla="*/ 1143762 h 1436369"/>
                <a:gd name="connsiteX15" fmla="*/ 306324 w 1079087"/>
                <a:gd name="connsiteY15" fmla="*/ 1224724 h 1436369"/>
                <a:gd name="connsiteX16" fmla="*/ 306324 w 1079087"/>
                <a:gd name="connsiteY16" fmla="*/ 1229392 h 1436369"/>
                <a:gd name="connsiteX17" fmla="*/ 225362 w 1079087"/>
                <a:gd name="connsiteY17" fmla="*/ 1310354 h 1436369"/>
                <a:gd name="connsiteX18" fmla="*/ 59912 w 1079087"/>
                <a:gd name="connsiteY18" fmla="*/ 1310354 h 1436369"/>
                <a:gd name="connsiteX19" fmla="*/ 0 w 1079087"/>
                <a:gd name="connsiteY19" fmla="*/ 1370266 h 1436369"/>
                <a:gd name="connsiteX20" fmla="*/ 0 w 1079087"/>
                <a:gd name="connsiteY20" fmla="*/ 1376458 h 1436369"/>
                <a:gd name="connsiteX21" fmla="*/ 59912 w 1079087"/>
                <a:gd name="connsiteY21" fmla="*/ 1436370 h 1436369"/>
                <a:gd name="connsiteX22" fmla="*/ 389954 w 1079087"/>
                <a:gd name="connsiteY22" fmla="*/ 1436370 h 1436369"/>
                <a:gd name="connsiteX23" fmla="*/ 397764 w 1079087"/>
                <a:gd name="connsiteY23" fmla="*/ 1436370 h 1436369"/>
                <a:gd name="connsiteX24" fmla="*/ 521208 w 1079087"/>
                <a:gd name="connsiteY24" fmla="*/ 1436370 h 1436369"/>
                <a:gd name="connsiteX25" fmla="*/ 603980 w 1079087"/>
                <a:gd name="connsiteY25" fmla="*/ 1363218 h 1436369"/>
                <a:gd name="connsiteX26" fmla="*/ 684371 w 1079087"/>
                <a:gd name="connsiteY26" fmla="*/ 1292162 h 1436369"/>
                <a:gd name="connsiteX27" fmla="*/ 838390 w 1079087"/>
                <a:gd name="connsiteY27" fmla="*/ 1292162 h 1436369"/>
                <a:gd name="connsiteX28" fmla="*/ 920782 w 1079087"/>
                <a:gd name="connsiteY28" fmla="*/ 1221581 h 1436369"/>
                <a:gd name="connsiteX29" fmla="*/ 998315 w 1079087"/>
                <a:gd name="connsiteY29" fmla="*/ 1153192 h 1436369"/>
                <a:gd name="connsiteX30" fmla="*/ 1079087 w 1079087"/>
                <a:gd name="connsiteY30" fmla="*/ 1069848 h 1436369"/>
                <a:gd name="connsiteX31" fmla="*/ 1079087 w 1079087"/>
                <a:gd name="connsiteY31" fmla="*/ 956310 h 1436369"/>
                <a:gd name="connsiteX32" fmla="*/ 998792 w 1079087"/>
                <a:gd name="connsiteY32" fmla="*/ 872966 h 1436369"/>
                <a:gd name="connsiteX33" fmla="*/ 921258 w 1079087"/>
                <a:gd name="connsiteY33" fmla="*/ 800672 h 1436369"/>
                <a:gd name="connsiteX34" fmla="*/ 840581 w 1079087"/>
                <a:gd name="connsiteY34" fmla="*/ 726186 h 1436369"/>
                <a:gd name="connsiteX35" fmla="*/ 761810 w 1079087"/>
                <a:gd name="connsiteY35" fmla="*/ 645223 h 1436369"/>
                <a:gd name="connsiteX36" fmla="*/ 761810 w 1079087"/>
                <a:gd name="connsiteY36" fmla="*/ 515969 h 1436369"/>
                <a:gd name="connsiteX37" fmla="*/ 684657 w 1079087"/>
                <a:gd name="connsiteY37" fmla="*/ 432816 h 1436369"/>
                <a:gd name="connsiteX38" fmla="*/ 609695 w 1079087"/>
                <a:gd name="connsiteY38" fmla="*/ 352044 h 1436369"/>
                <a:gd name="connsiteX39" fmla="*/ 609695 w 1079087"/>
                <a:gd name="connsiteY39" fmla="*/ 224980 h 1436369"/>
                <a:gd name="connsiteX40" fmla="*/ 527780 w 1079087"/>
                <a:gd name="connsiteY40" fmla="*/ 141541 h 1436369"/>
                <a:gd name="connsiteX41" fmla="*/ 449009 w 1079087"/>
                <a:gd name="connsiteY41" fmla="*/ 71818 h 1436369"/>
                <a:gd name="connsiteX42" fmla="*/ 366427 w 1079087"/>
                <a:gd name="connsiteY42" fmla="*/ 0 h 1436369"/>
                <a:gd name="connsiteX43" fmla="*/ 235363 w 1079087"/>
                <a:gd name="connsiteY43" fmla="*/ 0 h 1436369"/>
                <a:gd name="connsiteX44" fmla="*/ 151924 w 1079087"/>
                <a:gd name="connsiteY44" fmla="*/ 83439 h 1436369"/>
                <a:gd name="connsiteX45" fmla="*/ 151924 w 1079087"/>
                <a:gd name="connsiteY45" fmla="*/ 624268 h 1436369"/>
                <a:gd name="connsiteX46" fmla="*/ 235363 w 1079087"/>
                <a:gd name="connsiteY46" fmla="*/ 707612 h 143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79087" h="1436369">
                  <a:moveTo>
                    <a:pt x="235363" y="707612"/>
                  </a:moveTo>
                  <a:lnTo>
                    <a:pt x="366617" y="707612"/>
                  </a:lnTo>
                  <a:cubicBezTo>
                    <a:pt x="369094" y="707612"/>
                    <a:pt x="371475" y="707517"/>
                    <a:pt x="373856" y="707326"/>
                  </a:cubicBezTo>
                  <a:cubicBezTo>
                    <a:pt x="378809" y="706850"/>
                    <a:pt x="383000" y="706850"/>
                    <a:pt x="387953" y="707326"/>
                  </a:cubicBezTo>
                  <a:cubicBezTo>
                    <a:pt x="388239" y="707326"/>
                    <a:pt x="388620" y="707422"/>
                    <a:pt x="388906" y="707422"/>
                  </a:cubicBezTo>
                  <a:cubicBezTo>
                    <a:pt x="431292" y="710660"/>
                    <a:pt x="463772" y="745712"/>
                    <a:pt x="463772" y="788194"/>
                  </a:cubicBezTo>
                  <a:lnTo>
                    <a:pt x="463772" y="789527"/>
                  </a:lnTo>
                  <a:cubicBezTo>
                    <a:pt x="463772" y="832866"/>
                    <a:pt x="429578" y="868585"/>
                    <a:pt x="386239" y="870490"/>
                  </a:cubicBezTo>
                  <a:cubicBezTo>
                    <a:pt x="344900" y="872299"/>
                    <a:pt x="311182" y="904494"/>
                    <a:pt x="306896" y="945166"/>
                  </a:cubicBezTo>
                  <a:cubicBezTo>
                    <a:pt x="302514" y="986599"/>
                    <a:pt x="267938" y="1017746"/>
                    <a:pt x="226314" y="1017746"/>
                  </a:cubicBezTo>
                  <a:lnTo>
                    <a:pt x="206407" y="1017746"/>
                  </a:lnTo>
                  <a:cubicBezTo>
                    <a:pt x="173450" y="1017746"/>
                    <a:pt x="146495" y="1044702"/>
                    <a:pt x="146495" y="1077658"/>
                  </a:cubicBezTo>
                  <a:lnTo>
                    <a:pt x="146495" y="1083850"/>
                  </a:lnTo>
                  <a:cubicBezTo>
                    <a:pt x="146495" y="1116806"/>
                    <a:pt x="173450" y="1143762"/>
                    <a:pt x="206407" y="1143762"/>
                  </a:cubicBezTo>
                  <a:lnTo>
                    <a:pt x="225362" y="1143762"/>
                  </a:lnTo>
                  <a:cubicBezTo>
                    <a:pt x="269939" y="1143762"/>
                    <a:pt x="306324" y="1180148"/>
                    <a:pt x="306324" y="1224724"/>
                  </a:cubicBezTo>
                  <a:lnTo>
                    <a:pt x="306324" y="1229392"/>
                  </a:lnTo>
                  <a:cubicBezTo>
                    <a:pt x="306324" y="1273969"/>
                    <a:pt x="269939" y="1310354"/>
                    <a:pt x="225362" y="1310354"/>
                  </a:cubicBezTo>
                  <a:lnTo>
                    <a:pt x="59912" y="1310354"/>
                  </a:lnTo>
                  <a:cubicBezTo>
                    <a:pt x="26956" y="1310354"/>
                    <a:pt x="0" y="1337310"/>
                    <a:pt x="0" y="1370266"/>
                  </a:cubicBezTo>
                  <a:lnTo>
                    <a:pt x="0" y="1376458"/>
                  </a:lnTo>
                  <a:cubicBezTo>
                    <a:pt x="0" y="1409414"/>
                    <a:pt x="26956" y="1436370"/>
                    <a:pt x="59912" y="1436370"/>
                  </a:cubicBezTo>
                  <a:lnTo>
                    <a:pt x="389954" y="1436370"/>
                  </a:lnTo>
                  <a:lnTo>
                    <a:pt x="397764" y="1436370"/>
                  </a:lnTo>
                  <a:lnTo>
                    <a:pt x="521208" y="1436370"/>
                  </a:lnTo>
                  <a:cubicBezTo>
                    <a:pt x="563594" y="1436370"/>
                    <a:pt x="598932" y="1404271"/>
                    <a:pt x="603980" y="1363218"/>
                  </a:cubicBezTo>
                  <a:cubicBezTo>
                    <a:pt x="609028" y="1322451"/>
                    <a:pt x="643223" y="1292162"/>
                    <a:pt x="684371" y="1292162"/>
                  </a:cubicBezTo>
                  <a:lnTo>
                    <a:pt x="838390" y="1292162"/>
                  </a:lnTo>
                  <a:cubicBezTo>
                    <a:pt x="879920" y="1292162"/>
                    <a:pt x="914590" y="1261396"/>
                    <a:pt x="920782" y="1221581"/>
                  </a:cubicBezTo>
                  <a:cubicBezTo>
                    <a:pt x="926878" y="1182719"/>
                    <a:pt x="958977" y="1154335"/>
                    <a:pt x="998315" y="1153192"/>
                  </a:cubicBezTo>
                  <a:cubicBezTo>
                    <a:pt x="1042988" y="1151763"/>
                    <a:pt x="1079087" y="1114806"/>
                    <a:pt x="1079087" y="1069848"/>
                  </a:cubicBezTo>
                  <a:lnTo>
                    <a:pt x="1079087" y="956310"/>
                  </a:lnTo>
                  <a:cubicBezTo>
                    <a:pt x="1079087" y="911447"/>
                    <a:pt x="1043273" y="874586"/>
                    <a:pt x="998792" y="872966"/>
                  </a:cubicBezTo>
                  <a:cubicBezTo>
                    <a:pt x="958310" y="871442"/>
                    <a:pt x="925640" y="840962"/>
                    <a:pt x="921258" y="800672"/>
                  </a:cubicBezTo>
                  <a:cubicBezTo>
                    <a:pt x="916877" y="759619"/>
                    <a:pt x="882396" y="727329"/>
                    <a:pt x="840581" y="726186"/>
                  </a:cubicBezTo>
                  <a:cubicBezTo>
                    <a:pt x="796766" y="724948"/>
                    <a:pt x="761810" y="689038"/>
                    <a:pt x="761810" y="645223"/>
                  </a:cubicBezTo>
                  <a:lnTo>
                    <a:pt x="761810" y="515969"/>
                  </a:lnTo>
                  <a:cubicBezTo>
                    <a:pt x="761810" y="472154"/>
                    <a:pt x="727615" y="436055"/>
                    <a:pt x="684657" y="432816"/>
                  </a:cubicBezTo>
                  <a:cubicBezTo>
                    <a:pt x="642271" y="429577"/>
                    <a:pt x="609695" y="394525"/>
                    <a:pt x="609695" y="352044"/>
                  </a:cubicBezTo>
                  <a:lnTo>
                    <a:pt x="609695" y="224980"/>
                  </a:lnTo>
                  <a:cubicBezTo>
                    <a:pt x="609695" y="179641"/>
                    <a:pt x="572929" y="142399"/>
                    <a:pt x="527780" y="141541"/>
                  </a:cubicBezTo>
                  <a:cubicBezTo>
                    <a:pt x="487680" y="140875"/>
                    <a:pt x="454533" y="111538"/>
                    <a:pt x="449009" y="71818"/>
                  </a:cubicBezTo>
                  <a:cubicBezTo>
                    <a:pt x="443294" y="31337"/>
                    <a:pt x="408337" y="0"/>
                    <a:pt x="366427" y="0"/>
                  </a:cubicBezTo>
                  <a:lnTo>
                    <a:pt x="235363" y="0"/>
                  </a:lnTo>
                  <a:cubicBezTo>
                    <a:pt x="189452" y="0"/>
                    <a:pt x="151924" y="37528"/>
                    <a:pt x="151924" y="83439"/>
                  </a:cubicBezTo>
                  <a:lnTo>
                    <a:pt x="151924" y="624268"/>
                  </a:lnTo>
                  <a:cubicBezTo>
                    <a:pt x="151924" y="670084"/>
                    <a:pt x="189452" y="707612"/>
                    <a:pt x="235363" y="707612"/>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5" name="Freeform: Shape 54">
              <a:extLst>
                <a:ext uri="{FF2B5EF4-FFF2-40B4-BE49-F238E27FC236}">
                  <a16:creationId xmlns:a16="http://schemas.microsoft.com/office/drawing/2014/main" id="{47B7A1B4-FD2D-44A8-A32B-03E30BD09CF7}"/>
                </a:ext>
              </a:extLst>
            </p:cNvPr>
            <p:cNvSpPr/>
            <p:nvPr/>
          </p:nvSpPr>
          <p:spPr>
            <a:xfrm>
              <a:off x="4979019" y="1499219"/>
              <a:ext cx="450437" cy="290036"/>
            </a:xfrm>
            <a:custGeom>
              <a:avLst/>
              <a:gdLst>
                <a:gd name="connsiteX0" fmla="*/ 450438 w 450437"/>
                <a:gd name="connsiteY0" fmla="*/ 0 h 290036"/>
                <a:gd name="connsiteX1" fmla="*/ 70009 w 450437"/>
                <a:gd name="connsiteY1" fmla="*/ 0 h 290036"/>
                <a:gd name="connsiteX2" fmla="*/ 0 w 450437"/>
                <a:gd name="connsiteY2" fmla="*/ 70009 h 290036"/>
                <a:gd name="connsiteX3" fmla="*/ 0 w 450437"/>
                <a:gd name="connsiteY3" fmla="*/ 220028 h 290036"/>
                <a:gd name="connsiteX4" fmla="*/ 70009 w 450437"/>
                <a:gd name="connsiteY4" fmla="*/ 290036 h 290036"/>
                <a:gd name="connsiteX5" fmla="*/ 450438 w 450437"/>
                <a:gd name="connsiteY5" fmla="*/ 290036 h 290036"/>
                <a:gd name="connsiteX6" fmla="*/ 450438 w 450437"/>
                <a:gd name="connsiteY6" fmla="*/ 0 h 29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0437" h="290036">
                  <a:moveTo>
                    <a:pt x="450438" y="0"/>
                  </a:moveTo>
                  <a:lnTo>
                    <a:pt x="70009" y="0"/>
                  </a:lnTo>
                  <a:cubicBezTo>
                    <a:pt x="31528" y="0"/>
                    <a:pt x="0" y="31528"/>
                    <a:pt x="0" y="70009"/>
                  </a:cubicBezTo>
                  <a:lnTo>
                    <a:pt x="0" y="220028"/>
                  </a:lnTo>
                  <a:cubicBezTo>
                    <a:pt x="0" y="258509"/>
                    <a:pt x="31528" y="290036"/>
                    <a:pt x="70009" y="290036"/>
                  </a:cubicBezTo>
                  <a:lnTo>
                    <a:pt x="450438" y="290036"/>
                  </a:lnTo>
                  <a:lnTo>
                    <a:pt x="450438"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6" name="Freeform: Shape 55">
              <a:extLst>
                <a:ext uri="{FF2B5EF4-FFF2-40B4-BE49-F238E27FC236}">
                  <a16:creationId xmlns:a16="http://schemas.microsoft.com/office/drawing/2014/main" id="{577E858F-FC3D-459D-84E3-39455C9A7343}"/>
                </a:ext>
              </a:extLst>
            </p:cNvPr>
            <p:cNvSpPr/>
            <p:nvPr/>
          </p:nvSpPr>
          <p:spPr>
            <a:xfrm>
              <a:off x="4666981" y="1789445"/>
              <a:ext cx="762571" cy="290036"/>
            </a:xfrm>
            <a:custGeom>
              <a:avLst/>
              <a:gdLst>
                <a:gd name="connsiteX0" fmla="*/ 762476 w 762571"/>
                <a:gd name="connsiteY0" fmla="*/ 290036 h 290036"/>
                <a:gd name="connsiteX1" fmla="*/ 70009 w 762571"/>
                <a:gd name="connsiteY1" fmla="*/ 290036 h 290036"/>
                <a:gd name="connsiteX2" fmla="*/ 0 w 762571"/>
                <a:gd name="connsiteY2" fmla="*/ 220028 h 290036"/>
                <a:gd name="connsiteX3" fmla="*/ 0 w 762571"/>
                <a:gd name="connsiteY3" fmla="*/ 70009 h 290036"/>
                <a:gd name="connsiteX4" fmla="*/ 70009 w 762571"/>
                <a:gd name="connsiteY4" fmla="*/ 0 h 290036"/>
                <a:gd name="connsiteX5" fmla="*/ 208216 w 762571"/>
                <a:gd name="connsiteY5" fmla="*/ 0 h 290036"/>
                <a:gd name="connsiteX6" fmla="*/ 299847 w 762571"/>
                <a:gd name="connsiteY6" fmla="*/ 61531 h 290036"/>
                <a:gd name="connsiteX7" fmla="*/ 299847 w 762571"/>
                <a:gd name="connsiteY7" fmla="*/ 77629 h 290036"/>
                <a:gd name="connsiteX8" fmla="*/ 368046 w 762571"/>
                <a:gd name="connsiteY8" fmla="*/ 145828 h 290036"/>
                <a:gd name="connsiteX9" fmla="*/ 391763 w 762571"/>
                <a:gd name="connsiteY9" fmla="*/ 145828 h 290036"/>
                <a:gd name="connsiteX10" fmla="*/ 459962 w 762571"/>
                <a:gd name="connsiteY10" fmla="*/ 77629 h 290036"/>
                <a:gd name="connsiteX11" fmla="*/ 459962 w 762571"/>
                <a:gd name="connsiteY11" fmla="*/ 61531 h 290036"/>
                <a:gd name="connsiteX12" fmla="*/ 421005 w 762571"/>
                <a:gd name="connsiteY12" fmla="*/ 0 h 290036"/>
                <a:gd name="connsiteX13" fmla="*/ 762571 w 762571"/>
                <a:gd name="connsiteY13" fmla="*/ 0 h 290036"/>
                <a:gd name="connsiteX14" fmla="*/ 762571 w 762571"/>
                <a:gd name="connsiteY14" fmla="*/ 290036 h 29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571" h="290036">
                  <a:moveTo>
                    <a:pt x="762476" y="290036"/>
                  </a:moveTo>
                  <a:lnTo>
                    <a:pt x="70009" y="290036"/>
                  </a:lnTo>
                  <a:cubicBezTo>
                    <a:pt x="31528" y="290036"/>
                    <a:pt x="0" y="258509"/>
                    <a:pt x="0" y="220028"/>
                  </a:cubicBezTo>
                  <a:lnTo>
                    <a:pt x="0" y="70009"/>
                  </a:lnTo>
                  <a:cubicBezTo>
                    <a:pt x="0" y="31528"/>
                    <a:pt x="31528" y="0"/>
                    <a:pt x="70009" y="0"/>
                  </a:cubicBezTo>
                  <a:lnTo>
                    <a:pt x="208216" y="0"/>
                  </a:lnTo>
                  <a:cubicBezTo>
                    <a:pt x="268224" y="1143"/>
                    <a:pt x="299847" y="34480"/>
                    <a:pt x="299847" y="61531"/>
                  </a:cubicBezTo>
                  <a:lnTo>
                    <a:pt x="299847" y="77629"/>
                  </a:lnTo>
                  <a:cubicBezTo>
                    <a:pt x="299847" y="115157"/>
                    <a:pt x="330517" y="145828"/>
                    <a:pt x="368046" y="145828"/>
                  </a:cubicBezTo>
                  <a:lnTo>
                    <a:pt x="391763" y="145828"/>
                  </a:lnTo>
                  <a:cubicBezTo>
                    <a:pt x="429292" y="145828"/>
                    <a:pt x="459962" y="115157"/>
                    <a:pt x="459962" y="77629"/>
                  </a:cubicBezTo>
                  <a:lnTo>
                    <a:pt x="459962" y="61531"/>
                  </a:lnTo>
                  <a:cubicBezTo>
                    <a:pt x="459962" y="34480"/>
                    <a:pt x="443960" y="10954"/>
                    <a:pt x="421005" y="0"/>
                  </a:cubicBezTo>
                  <a:lnTo>
                    <a:pt x="762571" y="0"/>
                  </a:lnTo>
                  <a:lnTo>
                    <a:pt x="762571" y="290036"/>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7" name="Freeform: Shape 56">
              <a:extLst>
                <a:ext uri="{FF2B5EF4-FFF2-40B4-BE49-F238E27FC236}">
                  <a16:creationId xmlns:a16="http://schemas.microsoft.com/office/drawing/2014/main" id="{4D18E699-492E-4A0A-8F83-20CA3D9275C1}"/>
                </a:ext>
              </a:extLst>
            </p:cNvPr>
            <p:cNvSpPr/>
            <p:nvPr/>
          </p:nvSpPr>
          <p:spPr>
            <a:xfrm>
              <a:off x="4752787" y="2078719"/>
              <a:ext cx="676764" cy="280797"/>
            </a:xfrm>
            <a:custGeom>
              <a:avLst/>
              <a:gdLst>
                <a:gd name="connsiteX0" fmla="*/ 676764 w 676764"/>
                <a:gd name="connsiteY0" fmla="*/ 63056 h 280797"/>
                <a:gd name="connsiteX1" fmla="*/ 676764 w 676764"/>
                <a:gd name="connsiteY1" fmla="*/ 75914 h 280797"/>
                <a:gd name="connsiteX2" fmla="*/ 676764 w 676764"/>
                <a:gd name="connsiteY2" fmla="*/ 84106 h 280797"/>
                <a:gd name="connsiteX3" fmla="*/ 616281 w 676764"/>
                <a:gd name="connsiteY3" fmla="*/ 144590 h 280797"/>
                <a:gd name="connsiteX4" fmla="*/ 526174 w 676764"/>
                <a:gd name="connsiteY4" fmla="*/ 144590 h 280797"/>
                <a:gd name="connsiteX5" fmla="*/ 526174 w 676764"/>
                <a:gd name="connsiteY5" fmla="*/ 220313 h 280797"/>
                <a:gd name="connsiteX6" fmla="*/ 465691 w 676764"/>
                <a:gd name="connsiteY6" fmla="*/ 280797 h 280797"/>
                <a:gd name="connsiteX7" fmla="*/ 227566 w 676764"/>
                <a:gd name="connsiteY7" fmla="*/ 280797 h 280797"/>
                <a:gd name="connsiteX8" fmla="*/ 227566 w 676764"/>
                <a:gd name="connsiteY8" fmla="*/ 205073 h 280797"/>
                <a:gd name="connsiteX9" fmla="*/ 167082 w 676764"/>
                <a:gd name="connsiteY9" fmla="*/ 144590 h 280797"/>
                <a:gd name="connsiteX10" fmla="*/ 7348 w 676764"/>
                <a:gd name="connsiteY10" fmla="*/ 144590 h 280797"/>
                <a:gd name="connsiteX11" fmla="*/ 67832 w 676764"/>
                <a:gd name="connsiteY11" fmla="*/ 84106 h 280797"/>
                <a:gd name="connsiteX12" fmla="*/ 67832 w 676764"/>
                <a:gd name="connsiteY12" fmla="*/ 63056 h 280797"/>
                <a:gd name="connsiteX13" fmla="*/ 7348 w 676764"/>
                <a:gd name="connsiteY13" fmla="*/ 2572 h 280797"/>
                <a:gd name="connsiteX14" fmla="*/ 96502 w 676764"/>
                <a:gd name="connsiteY14" fmla="*/ 1905 h 280797"/>
                <a:gd name="connsiteX15" fmla="*/ 96502 w 676764"/>
                <a:gd name="connsiteY15" fmla="*/ 0 h 280797"/>
                <a:gd name="connsiteX16" fmla="*/ 465691 w 676764"/>
                <a:gd name="connsiteY16" fmla="*/ 0 h 280797"/>
                <a:gd name="connsiteX17" fmla="*/ 676764 w 676764"/>
                <a:gd name="connsiteY17" fmla="*/ 0 h 280797"/>
                <a:gd name="connsiteX18" fmla="*/ 676764 w 676764"/>
                <a:gd name="connsiteY18" fmla="*/ 63056 h 280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6764" h="280797">
                  <a:moveTo>
                    <a:pt x="676764" y="63056"/>
                  </a:moveTo>
                  <a:lnTo>
                    <a:pt x="676764" y="75914"/>
                  </a:lnTo>
                  <a:lnTo>
                    <a:pt x="676764" y="84106"/>
                  </a:lnTo>
                  <a:cubicBezTo>
                    <a:pt x="676764" y="117348"/>
                    <a:pt x="649523" y="144590"/>
                    <a:pt x="616281" y="144590"/>
                  </a:cubicBezTo>
                  <a:lnTo>
                    <a:pt x="526174" y="144590"/>
                  </a:lnTo>
                  <a:lnTo>
                    <a:pt x="526174" y="220313"/>
                  </a:lnTo>
                  <a:cubicBezTo>
                    <a:pt x="526174" y="253556"/>
                    <a:pt x="498933" y="280797"/>
                    <a:pt x="465691" y="280797"/>
                  </a:cubicBezTo>
                  <a:lnTo>
                    <a:pt x="227566" y="280797"/>
                  </a:lnTo>
                  <a:lnTo>
                    <a:pt x="227566" y="205073"/>
                  </a:lnTo>
                  <a:cubicBezTo>
                    <a:pt x="227566" y="171831"/>
                    <a:pt x="200324" y="144590"/>
                    <a:pt x="167082" y="144590"/>
                  </a:cubicBezTo>
                  <a:lnTo>
                    <a:pt x="7348" y="144590"/>
                  </a:lnTo>
                  <a:cubicBezTo>
                    <a:pt x="40590" y="144590"/>
                    <a:pt x="67832" y="117443"/>
                    <a:pt x="67832" y="84106"/>
                  </a:cubicBezTo>
                  <a:lnTo>
                    <a:pt x="67832" y="63056"/>
                  </a:lnTo>
                  <a:cubicBezTo>
                    <a:pt x="67832" y="29813"/>
                    <a:pt x="40590" y="2572"/>
                    <a:pt x="7348" y="2572"/>
                  </a:cubicBezTo>
                  <a:cubicBezTo>
                    <a:pt x="-18370" y="2572"/>
                    <a:pt x="26302" y="2286"/>
                    <a:pt x="96502" y="1905"/>
                  </a:cubicBezTo>
                  <a:lnTo>
                    <a:pt x="96502" y="0"/>
                  </a:lnTo>
                  <a:lnTo>
                    <a:pt x="465691" y="0"/>
                  </a:lnTo>
                  <a:lnTo>
                    <a:pt x="676764" y="0"/>
                  </a:lnTo>
                  <a:lnTo>
                    <a:pt x="676764" y="63056"/>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8" name="Freeform: Shape 57">
              <a:extLst>
                <a:ext uri="{FF2B5EF4-FFF2-40B4-BE49-F238E27FC236}">
                  <a16:creationId xmlns:a16="http://schemas.microsoft.com/office/drawing/2014/main" id="{D57D48E2-D36D-4C65-8FB4-4F27AF98A90F}"/>
                </a:ext>
              </a:extLst>
            </p:cNvPr>
            <p:cNvSpPr/>
            <p:nvPr/>
          </p:nvSpPr>
          <p:spPr>
            <a:xfrm>
              <a:off x="4480672" y="2223214"/>
              <a:ext cx="495776" cy="136207"/>
            </a:xfrm>
            <a:custGeom>
              <a:avLst/>
              <a:gdLst>
                <a:gd name="connsiteX0" fmla="*/ 495776 w 495776"/>
                <a:gd name="connsiteY0" fmla="*/ 136208 h 136207"/>
                <a:gd name="connsiteX1" fmla="*/ 495776 w 495776"/>
                <a:gd name="connsiteY1" fmla="*/ 60484 h 136207"/>
                <a:gd name="connsiteX2" fmla="*/ 435292 w 495776"/>
                <a:gd name="connsiteY2" fmla="*/ 0 h 136207"/>
                <a:gd name="connsiteX3" fmla="*/ 89630 w 495776"/>
                <a:gd name="connsiteY3" fmla="*/ 0 h 136207"/>
                <a:gd name="connsiteX4" fmla="*/ 29146 w 495776"/>
                <a:gd name="connsiteY4" fmla="*/ 60484 h 136207"/>
                <a:gd name="connsiteX5" fmla="*/ 29146 w 495776"/>
                <a:gd name="connsiteY5" fmla="*/ 73914 h 136207"/>
                <a:gd name="connsiteX6" fmla="*/ 0 w 495776"/>
                <a:gd name="connsiteY6" fmla="*/ 136208 h 136207"/>
                <a:gd name="connsiteX7" fmla="*/ 495776 w 495776"/>
                <a:gd name="connsiteY7" fmla="*/ 136208 h 13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76" h="136207">
                  <a:moveTo>
                    <a:pt x="495776" y="136208"/>
                  </a:moveTo>
                  <a:lnTo>
                    <a:pt x="495776" y="60484"/>
                  </a:lnTo>
                  <a:cubicBezTo>
                    <a:pt x="495776" y="27242"/>
                    <a:pt x="468534" y="0"/>
                    <a:pt x="435292" y="0"/>
                  </a:cubicBezTo>
                  <a:lnTo>
                    <a:pt x="89630" y="0"/>
                  </a:lnTo>
                  <a:cubicBezTo>
                    <a:pt x="56388" y="0"/>
                    <a:pt x="29146" y="27242"/>
                    <a:pt x="29146" y="60484"/>
                  </a:cubicBezTo>
                  <a:lnTo>
                    <a:pt x="29146" y="73914"/>
                  </a:lnTo>
                  <a:cubicBezTo>
                    <a:pt x="29146" y="98870"/>
                    <a:pt x="17907" y="121253"/>
                    <a:pt x="0" y="136208"/>
                  </a:cubicBezTo>
                  <a:lnTo>
                    <a:pt x="495776" y="136208"/>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59" name="Freeform: Shape 58">
              <a:extLst>
                <a:ext uri="{FF2B5EF4-FFF2-40B4-BE49-F238E27FC236}">
                  <a16:creationId xmlns:a16="http://schemas.microsoft.com/office/drawing/2014/main" id="{CC95BA71-F64B-4E49-913A-83C7DB7E2B10}"/>
                </a:ext>
              </a:extLst>
            </p:cNvPr>
            <p:cNvSpPr/>
            <p:nvPr/>
          </p:nvSpPr>
          <p:spPr>
            <a:xfrm>
              <a:off x="3380820" y="2942637"/>
              <a:ext cx="1117568" cy="468344"/>
            </a:xfrm>
            <a:custGeom>
              <a:avLst/>
              <a:gdLst>
                <a:gd name="connsiteX0" fmla="*/ 1117568 w 1117568"/>
                <a:gd name="connsiteY0" fmla="*/ 208883 h 468344"/>
                <a:gd name="connsiteX1" fmla="*/ 1117568 w 1117568"/>
                <a:gd name="connsiteY1" fmla="*/ 303943 h 468344"/>
                <a:gd name="connsiteX2" fmla="*/ 1047559 w 1117568"/>
                <a:gd name="connsiteY2" fmla="*/ 303276 h 468344"/>
                <a:gd name="connsiteX3" fmla="*/ 1041273 w 1117568"/>
                <a:gd name="connsiteY3" fmla="*/ 303276 h 468344"/>
                <a:gd name="connsiteX4" fmla="*/ 960310 w 1117568"/>
                <a:gd name="connsiteY4" fmla="*/ 384238 h 468344"/>
                <a:gd name="connsiteX5" fmla="*/ 960310 w 1117568"/>
                <a:gd name="connsiteY5" fmla="*/ 398335 h 468344"/>
                <a:gd name="connsiteX6" fmla="*/ 890302 w 1117568"/>
                <a:gd name="connsiteY6" fmla="*/ 468344 h 468344"/>
                <a:gd name="connsiteX7" fmla="*/ 323088 w 1117568"/>
                <a:gd name="connsiteY7" fmla="*/ 468344 h 468344"/>
                <a:gd name="connsiteX8" fmla="*/ 322421 w 1117568"/>
                <a:gd name="connsiteY8" fmla="*/ 398335 h 468344"/>
                <a:gd name="connsiteX9" fmla="*/ 322421 w 1117568"/>
                <a:gd name="connsiteY9" fmla="*/ 384238 h 468344"/>
                <a:gd name="connsiteX10" fmla="*/ 241459 w 1117568"/>
                <a:gd name="connsiteY10" fmla="*/ 303276 h 468344"/>
                <a:gd name="connsiteX11" fmla="*/ 224695 w 1117568"/>
                <a:gd name="connsiteY11" fmla="*/ 303276 h 468344"/>
                <a:gd name="connsiteX12" fmla="*/ 154876 w 1117568"/>
                <a:gd name="connsiteY12" fmla="*/ 238887 h 468344"/>
                <a:gd name="connsiteX13" fmla="*/ 74104 w 1117568"/>
                <a:gd name="connsiteY13" fmla="*/ 164401 h 468344"/>
                <a:gd name="connsiteX14" fmla="*/ 70009 w 1117568"/>
                <a:gd name="connsiteY14" fmla="*/ 164401 h 468344"/>
                <a:gd name="connsiteX15" fmla="*/ 0 w 1117568"/>
                <a:gd name="connsiteY15" fmla="*/ 94393 h 468344"/>
                <a:gd name="connsiteX16" fmla="*/ 0 w 1117568"/>
                <a:gd name="connsiteY16" fmla="*/ 70009 h 468344"/>
                <a:gd name="connsiteX17" fmla="*/ 70009 w 1117568"/>
                <a:gd name="connsiteY17" fmla="*/ 0 h 468344"/>
                <a:gd name="connsiteX18" fmla="*/ 403003 w 1117568"/>
                <a:gd name="connsiteY18" fmla="*/ 0 h 468344"/>
                <a:gd name="connsiteX19" fmla="*/ 452533 w 1117568"/>
                <a:gd name="connsiteY19" fmla="*/ 0 h 468344"/>
                <a:gd name="connsiteX20" fmla="*/ 567880 w 1117568"/>
                <a:gd name="connsiteY20" fmla="*/ 0 h 468344"/>
                <a:gd name="connsiteX21" fmla="*/ 637699 w 1117568"/>
                <a:gd name="connsiteY21" fmla="*/ 64389 h 468344"/>
                <a:gd name="connsiteX22" fmla="*/ 718471 w 1117568"/>
                <a:gd name="connsiteY22" fmla="*/ 138874 h 468344"/>
                <a:gd name="connsiteX23" fmla="*/ 1047655 w 1117568"/>
                <a:gd name="connsiteY23" fmla="*/ 138874 h 468344"/>
                <a:gd name="connsiteX24" fmla="*/ 1117568 w 1117568"/>
                <a:gd name="connsiteY24" fmla="*/ 208883 h 46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17568" h="468344">
                  <a:moveTo>
                    <a:pt x="1117568" y="208883"/>
                  </a:moveTo>
                  <a:lnTo>
                    <a:pt x="1117568" y="303943"/>
                  </a:lnTo>
                  <a:lnTo>
                    <a:pt x="1047559" y="303276"/>
                  </a:lnTo>
                  <a:lnTo>
                    <a:pt x="1041273" y="303276"/>
                  </a:lnTo>
                  <a:cubicBezTo>
                    <a:pt x="996696" y="303276"/>
                    <a:pt x="960310" y="339662"/>
                    <a:pt x="960310" y="384238"/>
                  </a:cubicBezTo>
                  <a:lnTo>
                    <a:pt x="960310" y="398335"/>
                  </a:lnTo>
                  <a:cubicBezTo>
                    <a:pt x="960310" y="436816"/>
                    <a:pt x="928783" y="468344"/>
                    <a:pt x="890302" y="468344"/>
                  </a:cubicBezTo>
                  <a:lnTo>
                    <a:pt x="323088" y="468344"/>
                  </a:lnTo>
                  <a:lnTo>
                    <a:pt x="322421" y="398335"/>
                  </a:lnTo>
                  <a:lnTo>
                    <a:pt x="322421" y="384238"/>
                  </a:lnTo>
                  <a:cubicBezTo>
                    <a:pt x="322421" y="339662"/>
                    <a:pt x="286036" y="303276"/>
                    <a:pt x="241459" y="303276"/>
                  </a:cubicBezTo>
                  <a:lnTo>
                    <a:pt x="224695" y="303276"/>
                  </a:lnTo>
                  <a:cubicBezTo>
                    <a:pt x="188023" y="303276"/>
                    <a:pt x="157734" y="274796"/>
                    <a:pt x="154876" y="238887"/>
                  </a:cubicBezTo>
                  <a:cubicBezTo>
                    <a:pt x="151447" y="196691"/>
                    <a:pt x="116491" y="164401"/>
                    <a:pt x="74104" y="164401"/>
                  </a:cubicBezTo>
                  <a:lnTo>
                    <a:pt x="70009" y="164401"/>
                  </a:lnTo>
                  <a:cubicBezTo>
                    <a:pt x="31528" y="164401"/>
                    <a:pt x="0" y="132874"/>
                    <a:pt x="0" y="94393"/>
                  </a:cubicBezTo>
                  <a:lnTo>
                    <a:pt x="0" y="70009"/>
                  </a:lnTo>
                  <a:cubicBezTo>
                    <a:pt x="0" y="31528"/>
                    <a:pt x="31528" y="0"/>
                    <a:pt x="70009" y="0"/>
                  </a:cubicBezTo>
                  <a:lnTo>
                    <a:pt x="403003" y="0"/>
                  </a:lnTo>
                  <a:lnTo>
                    <a:pt x="452533" y="0"/>
                  </a:lnTo>
                  <a:lnTo>
                    <a:pt x="567880" y="0"/>
                  </a:lnTo>
                  <a:cubicBezTo>
                    <a:pt x="604456" y="0"/>
                    <a:pt x="634841" y="28480"/>
                    <a:pt x="637699" y="64389"/>
                  </a:cubicBezTo>
                  <a:cubicBezTo>
                    <a:pt x="641128" y="106585"/>
                    <a:pt x="676084" y="138874"/>
                    <a:pt x="718471" y="138874"/>
                  </a:cubicBezTo>
                  <a:lnTo>
                    <a:pt x="1047655" y="138874"/>
                  </a:lnTo>
                  <a:cubicBezTo>
                    <a:pt x="1086040" y="138874"/>
                    <a:pt x="1117568" y="170402"/>
                    <a:pt x="1117568" y="208883"/>
                  </a:cubicBez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0" name="Freeform: Shape 59">
              <a:extLst>
                <a:ext uri="{FF2B5EF4-FFF2-40B4-BE49-F238E27FC236}">
                  <a16:creationId xmlns:a16="http://schemas.microsoft.com/office/drawing/2014/main" id="{8EA42EC0-CC00-472D-9C59-C262992F99D9}"/>
                </a:ext>
              </a:extLst>
            </p:cNvPr>
            <p:cNvSpPr/>
            <p:nvPr/>
          </p:nvSpPr>
          <p:spPr>
            <a:xfrm>
              <a:off x="4183110" y="3246961"/>
              <a:ext cx="781336" cy="280130"/>
            </a:xfrm>
            <a:custGeom>
              <a:avLst/>
              <a:gdLst>
                <a:gd name="connsiteX0" fmla="*/ 0 w 781336"/>
                <a:gd name="connsiteY0" fmla="*/ 164116 h 280130"/>
                <a:gd name="connsiteX1" fmla="*/ 0 w 781336"/>
                <a:gd name="connsiteY1" fmla="*/ 280130 h 280130"/>
                <a:gd name="connsiteX2" fmla="*/ 241363 w 781336"/>
                <a:gd name="connsiteY2" fmla="*/ 280130 h 280130"/>
                <a:gd name="connsiteX3" fmla="*/ 290894 w 781336"/>
                <a:gd name="connsiteY3" fmla="*/ 280130 h 280130"/>
                <a:gd name="connsiteX4" fmla="*/ 406241 w 781336"/>
                <a:gd name="connsiteY4" fmla="*/ 280130 h 280130"/>
                <a:gd name="connsiteX5" fmla="*/ 476060 w 781336"/>
                <a:gd name="connsiteY5" fmla="*/ 215741 h 280130"/>
                <a:gd name="connsiteX6" fmla="*/ 556832 w 781336"/>
                <a:gd name="connsiteY6" fmla="*/ 141256 h 280130"/>
                <a:gd name="connsiteX7" fmla="*/ 781336 w 781336"/>
                <a:gd name="connsiteY7" fmla="*/ 141256 h 280130"/>
                <a:gd name="connsiteX8" fmla="*/ 781336 w 781336"/>
                <a:gd name="connsiteY8" fmla="*/ 1524 h 280130"/>
                <a:gd name="connsiteX9" fmla="*/ 530162 w 781336"/>
                <a:gd name="connsiteY9" fmla="*/ 1524 h 280130"/>
                <a:gd name="connsiteX10" fmla="*/ 223647 w 781336"/>
                <a:gd name="connsiteY10" fmla="*/ 0 h 280130"/>
                <a:gd name="connsiteX11" fmla="*/ 157925 w 781336"/>
                <a:gd name="connsiteY11" fmla="*/ 80010 h 280130"/>
                <a:gd name="connsiteX12" fmla="*/ 157925 w 781336"/>
                <a:gd name="connsiteY12" fmla="*/ 94107 h 280130"/>
                <a:gd name="connsiteX13" fmla="*/ 87916 w 781336"/>
                <a:gd name="connsiteY13" fmla="*/ 164116 h 280130"/>
                <a:gd name="connsiteX14" fmla="*/ 0 w 781336"/>
                <a:gd name="connsiteY14" fmla="*/ 164116 h 28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1336" h="280130">
                  <a:moveTo>
                    <a:pt x="0" y="164116"/>
                  </a:moveTo>
                  <a:lnTo>
                    <a:pt x="0" y="280130"/>
                  </a:lnTo>
                  <a:lnTo>
                    <a:pt x="241363" y="280130"/>
                  </a:lnTo>
                  <a:lnTo>
                    <a:pt x="290894" y="280130"/>
                  </a:lnTo>
                  <a:lnTo>
                    <a:pt x="406241" y="280130"/>
                  </a:lnTo>
                  <a:cubicBezTo>
                    <a:pt x="442817" y="280130"/>
                    <a:pt x="473202" y="251651"/>
                    <a:pt x="476060" y="215741"/>
                  </a:cubicBezTo>
                  <a:cubicBezTo>
                    <a:pt x="479488" y="173546"/>
                    <a:pt x="514445" y="141256"/>
                    <a:pt x="556832" y="141256"/>
                  </a:cubicBezTo>
                  <a:lnTo>
                    <a:pt x="781336" y="141256"/>
                  </a:lnTo>
                  <a:lnTo>
                    <a:pt x="781336" y="1524"/>
                  </a:lnTo>
                  <a:lnTo>
                    <a:pt x="530162" y="1524"/>
                  </a:lnTo>
                  <a:lnTo>
                    <a:pt x="223647" y="0"/>
                  </a:lnTo>
                  <a:cubicBezTo>
                    <a:pt x="188500" y="8858"/>
                    <a:pt x="157925" y="42196"/>
                    <a:pt x="157925" y="80010"/>
                  </a:cubicBezTo>
                  <a:lnTo>
                    <a:pt x="157925" y="94107"/>
                  </a:lnTo>
                  <a:cubicBezTo>
                    <a:pt x="157925" y="132588"/>
                    <a:pt x="126397" y="164116"/>
                    <a:pt x="87916" y="164116"/>
                  </a:cubicBezTo>
                  <a:lnTo>
                    <a:pt x="0" y="164116"/>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1" name="Freeform: Shape 60">
              <a:extLst>
                <a:ext uri="{FF2B5EF4-FFF2-40B4-BE49-F238E27FC236}">
                  <a16:creationId xmlns:a16="http://schemas.microsoft.com/office/drawing/2014/main" id="{D8036831-E3F9-413C-82F8-1AAE8176253E}"/>
                </a:ext>
              </a:extLst>
            </p:cNvPr>
            <p:cNvSpPr/>
            <p:nvPr/>
          </p:nvSpPr>
          <p:spPr>
            <a:xfrm>
              <a:off x="3700479" y="2359612"/>
              <a:ext cx="1578101" cy="888872"/>
            </a:xfrm>
            <a:custGeom>
              <a:avLst/>
              <a:gdLst>
                <a:gd name="connsiteX0" fmla="*/ 1423702 w 1578101"/>
                <a:gd name="connsiteY0" fmla="*/ 828389 h 888872"/>
                <a:gd name="connsiteX1" fmla="*/ 1363218 w 1578101"/>
                <a:gd name="connsiteY1" fmla="*/ 888873 h 888872"/>
                <a:gd name="connsiteX2" fmla="*/ 1012793 w 1578101"/>
                <a:gd name="connsiteY2" fmla="*/ 888873 h 888872"/>
                <a:gd name="connsiteX3" fmla="*/ 797909 w 1578101"/>
                <a:gd name="connsiteY3" fmla="*/ 887063 h 888872"/>
                <a:gd name="connsiteX4" fmla="*/ 797909 w 1578101"/>
                <a:gd name="connsiteY4" fmla="*/ 792004 h 888872"/>
                <a:gd name="connsiteX5" fmla="*/ 727900 w 1578101"/>
                <a:gd name="connsiteY5" fmla="*/ 721995 h 888872"/>
                <a:gd name="connsiteX6" fmla="*/ 398716 w 1578101"/>
                <a:gd name="connsiteY6" fmla="*/ 721995 h 888872"/>
                <a:gd name="connsiteX7" fmla="*/ 317945 w 1578101"/>
                <a:gd name="connsiteY7" fmla="*/ 647509 h 888872"/>
                <a:gd name="connsiteX8" fmla="*/ 248126 w 1578101"/>
                <a:gd name="connsiteY8" fmla="*/ 583120 h 888872"/>
                <a:gd name="connsiteX9" fmla="*/ 132683 w 1578101"/>
                <a:gd name="connsiteY9" fmla="*/ 583120 h 888872"/>
                <a:gd name="connsiteX10" fmla="*/ 83153 w 1578101"/>
                <a:gd name="connsiteY10" fmla="*/ 583120 h 888872"/>
                <a:gd name="connsiteX11" fmla="*/ 0 w 1578101"/>
                <a:gd name="connsiteY11" fmla="*/ 583120 h 888872"/>
                <a:gd name="connsiteX12" fmla="*/ 0 w 1578101"/>
                <a:gd name="connsiteY12" fmla="*/ 60484 h 888872"/>
                <a:gd name="connsiteX13" fmla="*/ 60484 w 1578101"/>
                <a:gd name="connsiteY13" fmla="*/ 0 h 888872"/>
                <a:gd name="connsiteX14" fmla="*/ 1420939 w 1578101"/>
                <a:gd name="connsiteY14" fmla="*/ 0 h 888872"/>
                <a:gd name="connsiteX15" fmla="*/ 1420939 w 1578101"/>
                <a:gd name="connsiteY15" fmla="*/ 338328 h 888872"/>
                <a:gd name="connsiteX16" fmla="*/ 1420939 w 1578101"/>
                <a:gd name="connsiteY16" fmla="*/ 390716 h 888872"/>
                <a:gd name="connsiteX17" fmla="*/ 1481423 w 1578101"/>
                <a:gd name="connsiteY17" fmla="*/ 451199 h 888872"/>
                <a:gd name="connsiteX18" fmla="*/ 1575721 w 1578101"/>
                <a:gd name="connsiteY18" fmla="*/ 451199 h 888872"/>
                <a:gd name="connsiteX19" fmla="*/ 1578102 w 1578101"/>
                <a:gd name="connsiteY19" fmla="*/ 729996 h 888872"/>
                <a:gd name="connsiteX20" fmla="*/ 1496282 w 1578101"/>
                <a:gd name="connsiteY20" fmla="*/ 729996 h 888872"/>
                <a:gd name="connsiteX21" fmla="*/ 1423797 w 1578101"/>
                <a:gd name="connsiteY21" fmla="*/ 797624 h 888872"/>
                <a:gd name="connsiteX22" fmla="*/ 1423702 w 1578101"/>
                <a:gd name="connsiteY22" fmla="*/ 828389 h 88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8101" h="888872">
                  <a:moveTo>
                    <a:pt x="1423702" y="828389"/>
                  </a:moveTo>
                  <a:cubicBezTo>
                    <a:pt x="1423511" y="861632"/>
                    <a:pt x="1396460" y="888873"/>
                    <a:pt x="1363218" y="888873"/>
                  </a:cubicBezTo>
                  <a:lnTo>
                    <a:pt x="1012793" y="888873"/>
                  </a:lnTo>
                  <a:lnTo>
                    <a:pt x="797909" y="887063"/>
                  </a:lnTo>
                  <a:lnTo>
                    <a:pt x="797909" y="792004"/>
                  </a:lnTo>
                  <a:cubicBezTo>
                    <a:pt x="797909" y="753523"/>
                    <a:pt x="766381" y="721995"/>
                    <a:pt x="727900" y="721995"/>
                  </a:cubicBezTo>
                  <a:lnTo>
                    <a:pt x="398716" y="721995"/>
                  </a:lnTo>
                  <a:cubicBezTo>
                    <a:pt x="356425" y="721995"/>
                    <a:pt x="321373" y="689705"/>
                    <a:pt x="317945" y="647509"/>
                  </a:cubicBezTo>
                  <a:cubicBezTo>
                    <a:pt x="315087" y="611600"/>
                    <a:pt x="284797" y="583120"/>
                    <a:pt x="248126" y="583120"/>
                  </a:cubicBezTo>
                  <a:lnTo>
                    <a:pt x="132683" y="583120"/>
                  </a:lnTo>
                  <a:lnTo>
                    <a:pt x="83153" y="583120"/>
                  </a:lnTo>
                  <a:lnTo>
                    <a:pt x="0" y="583120"/>
                  </a:lnTo>
                  <a:lnTo>
                    <a:pt x="0" y="60484"/>
                  </a:lnTo>
                  <a:cubicBezTo>
                    <a:pt x="0" y="27242"/>
                    <a:pt x="27241" y="0"/>
                    <a:pt x="60484" y="0"/>
                  </a:cubicBezTo>
                  <a:lnTo>
                    <a:pt x="1420939" y="0"/>
                  </a:lnTo>
                  <a:lnTo>
                    <a:pt x="1420939" y="338328"/>
                  </a:lnTo>
                  <a:lnTo>
                    <a:pt x="1420939" y="390716"/>
                  </a:lnTo>
                  <a:cubicBezTo>
                    <a:pt x="1420939" y="423958"/>
                    <a:pt x="1448181" y="451199"/>
                    <a:pt x="1481423" y="451199"/>
                  </a:cubicBezTo>
                  <a:lnTo>
                    <a:pt x="1575721" y="451199"/>
                  </a:lnTo>
                  <a:lnTo>
                    <a:pt x="1578102" y="729996"/>
                  </a:lnTo>
                  <a:lnTo>
                    <a:pt x="1496282" y="729996"/>
                  </a:lnTo>
                  <a:cubicBezTo>
                    <a:pt x="1457801" y="729996"/>
                    <a:pt x="1423988" y="759047"/>
                    <a:pt x="1423797" y="797624"/>
                  </a:cubicBezTo>
                  <a:lnTo>
                    <a:pt x="1423702" y="828389"/>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2" name="Freeform: Shape 61">
              <a:extLst>
                <a:ext uri="{FF2B5EF4-FFF2-40B4-BE49-F238E27FC236}">
                  <a16:creationId xmlns:a16="http://schemas.microsoft.com/office/drawing/2014/main" id="{97E700EE-8996-4E37-AAEB-1EB990B7019B}"/>
                </a:ext>
              </a:extLst>
            </p:cNvPr>
            <p:cNvSpPr/>
            <p:nvPr/>
          </p:nvSpPr>
          <p:spPr>
            <a:xfrm>
              <a:off x="2589388" y="2358278"/>
              <a:ext cx="1112234" cy="1175003"/>
            </a:xfrm>
            <a:custGeom>
              <a:avLst/>
              <a:gdLst>
                <a:gd name="connsiteX0" fmla="*/ 162115 w 1112234"/>
                <a:gd name="connsiteY0" fmla="*/ 371475 h 1175003"/>
                <a:gd name="connsiteX1" fmla="*/ 162115 w 1112234"/>
                <a:gd name="connsiteY1" fmla="*/ 164402 h 1175003"/>
                <a:gd name="connsiteX2" fmla="*/ 219837 w 1112234"/>
                <a:gd name="connsiteY2" fmla="*/ 164116 h 1175003"/>
                <a:gd name="connsiteX3" fmla="*/ 246412 w 1112234"/>
                <a:gd name="connsiteY3" fmla="*/ 164116 h 1175003"/>
                <a:gd name="connsiteX4" fmla="*/ 322802 w 1112234"/>
                <a:gd name="connsiteY4" fmla="*/ 87725 h 1175003"/>
                <a:gd name="connsiteX5" fmla="*/ 322802 w 1112234"/>
                <a:gd name="connsiteY5" fmla="*/ 69723 h 1175003"/>
                <a:gd name="connsiteX6" fmla="*/ 279844 w 1112234"/>
                <a:gd name="connsiteY6" fmla="*/ 1143 h 1175003"/>
                <a:gd name="connsiteX7" fmla="*/ 876872 w 1112234"/>
                <a:gd name="connsiteY7" fmla="*/ 0 h 1175003"/>
                <a:gd name="connsiteX8" fmla="*/ 948309 w 1112234"/>
                <a:gd name="connsiteY8" fmla="*/ 69723 h 1175003"/>
                <a:gd name="connsiteX9" fmla="*/ 948309 w 1112234"/>
                <a:gd name="connsiteY9" fmla="*/ 87725 h 1175003"/>
                <a:gd name="connsiteX10" fmla="*/ 1024699 w 1112234"/>
                <a:gd name="connsiteY10" fmla="*/ 164116 h 1175003"/>
                <a:gd name="connsiteX11" fmla="*/ 1051274 w 1112234"/>
                <a:gd name="connsiteY11" fmla="*/ 164116 h 1175003"/>
                <a:gd name="connsiteX12" fmla="*/ 1112234 w 1112234"/>
                <a:gd name="connsiteY12" fmla="*/ 133636 h 1175003"/>
                <a:gd name="connsiteX13" fmla="*/ 1112234 w 1112234"/>
                <a:gd name="connsiteY13" fmla="*/ 584263 h 1175003"/>
                <a:gd name="connsiteX14" fmla="*/ 861346 w 1112234"/>
                <a:gd name="connsiteY14" fmla="*/ 584263 h 1175003"/>
                <a:gd name="connsiteX15" fmla="*/ 791337 w 1112234"/>
                <a:gd name="connsiteY15" fmla="*/ 654272 h 1175003"/>
                <a:gd name="connsiteX16" fmla="*/ 791337 w 1112234"/>
                <a:gd name="connsiteY16" fmla="*/ 678656 h 1175003"/>
                <a:gd name="connsiteX17" fmla="*/ 861346 w 1112234"/>
                <a:gd name="connsiteY17" fmla="*/ 748665 h 1175003"/>
                <a:gd name="connsiteX18" fmla="*/ 865441 w 1112234"/>
                <a:gd name="connsiteY18" fmla="*/ 748665 h 1175003"/>
                <a:gd name="connsiteX19" fmla="*/ 946213 w 1112234"/>
                <a:gd name="connsiteY19" fmla="*/ 823150 h 1175003"/>
                <a:gd name="connsiteX20" fmla="*/ 1016032 w 1112234"/>
                <a:gd name="connsiteY20" fmla="*/ 887539 h 1175003"/>
                <a:gd name="connsiteX21" fmla="*/ 1032796 w 1112234"/>
                <a:gd name="connsiteY21" fmla="*/ 887539 h 1175003"/>
                <a:gd name="connsiteX22" fmla="*/ 1112234 w 1112234"/>
                <a:gd name="connsiteY22" fmla="*/ 952786 h 1175003"/>
                <a:gd name="connsiteX23" fmla="*/ 1112234 w 1112234"/>
                <a:gd name="connsiteY23" fmla="*/ 1103948 h 1175003"/>
                <a:gd name="connsiteX24" fmla="*/ 1042225 w 1112234"/>
                <a:gd name="connsiteY24" fmla="*/ 1173956 h 1175003"/>
                <a:gd name="connsiteX25" fmla="*/ 743236 w 1112234"/>
                <a:gd name="connsiteY25" fmla="*/ 1173956 h 1175003"/>
                <a:gd name="connsiteX26" fmla="*/ 735330 w 1112234"/>
                <a:gd name="connsiteY26" fmla="*/ 1174337 h 1175003"/>
                <a:gd name="connsiteX27" fmla="*/ 720757 w 1112234"/>
                <a:gd name="connsiteY27" fmla="*/ 1175004 h 1175003"/>
                <a:gd name="connsiteX28" fmla="*/ 162782 w 1112234"/>
                <a:gd name="connsiteY28" fmla="*/ 1175004 h 1175003"/>
                <a:gd name="connsiteX29" fmla="*/ 162782 w 1112234"/>
                <a:gd name="connsiteY29" fmla="*/ 1111853 h 1175003"/>
                <a:gd name="connsiteX30" fmla="*/ 81820 w 1112234"/>
                <a:gd name="connsiteY30" fmla="*/ 1030891 h 1175003"/>
                <a:gd name="connsiteX31" fmla="*/ 70009 w 1112234"/>
                <a:gd name="connsiteY31" fmla="*/ 1030891 h 1175003"/>
                <a:gd name="connsiteX32" fmla="*/ 0 w 1112234"/>
                <a:gd name="connsiteY32" fmla="*/ 960882 h 1175003"/>
                <a:gd name="connsiteX33" fmla="*/ 0 w 1112234"/>
                <a:gd name="connsiteY33" fmla="*/ 522446 h 1175003"/>
                <a:gd name="connsiteX34" fmla="*/ 70009 w 1112234"/>
                <a:gd name="connsiteY34" fmla="*/ 452438 h 1175003"/>
                <a:gd name="connsiteX35" fmla="*/ 81153 w 1112234"/>
                <a:gd name="connsiteY35" fmla="*/ 452438 h 1175003"/>
                <a:gd name="connsiteX36" fmla="*/ 162115 w 1112234"/>
                <a:gd name="connsiteY36" fmla="*/ 371475 h 117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12234" h="1175003">
                  <a:moveTo>
                    <a:pt x="162115" y="371475"/>
                  </a:moveTo>
                  <a:lnTo>
                    <a:pt x="162115" y="164402"/>
                  </a:lnTo>
                  <a:lnTo>
                    <a:pt x="219837" y="164116"/>
                  </a:lnTo>
                  <a:lnTo>
                    <a:pt x="246412" y="164116"/>
                  </a:lnTo>
                  <a:cubicBezTo>
                    <a:pt x="288417" y="164116"/>
                    <a:pt x="322802" y="129730"/>
                    <a:pt x="322802" y="87725"/>
                  </a:cubicBezTo>
                  <a:lnTo>
                    <a:pt x="322802" y="69723"/>
                  </a:lnTo>
                  <a:cubicBezTo>
                    <a:pt x="322802" y="39719"/>
                    <a:pt x="305181" y="13621"/>
                    <a:pt x="279844" y="1143"/>
                  </a:cubicBezTo>
                  <a:cubicBezTo>
                    <a:pt x="462439" y="1143"/>
                    <a:pt x="695897" y="0"/>
                    <a:pt x="876872" y="0"/>
                  </a:cubicBezTo>
                  <a:cubicBezTo>
                    <a:pt x="939736" y="1524"/>
                    <a:pt x="948309" y="38767"/>
                    <a:pt x="948309" y="69723"/>
                  </a:cubicBezTo>
                  <a:lnTo>
                    <a:pt x="948309" y="87725"/>
                  </a:lnTo>
                  <a:cubicBezTo>
                    <a:pt x="948309" y="129730"/>
                    <a:pt x="982694" y="164116"/>
                    <a:pt x="1024699" y="164116"/>
                  </a:cubicBezTo>
                  <a:lnTo>
                    <a:pt x="1051274" y="164116"/>
                  </a:lnTo>
                  <a:cubicBezTo>
                    <a:pt x="1076134" y="164116"/>
                    <a:pt x="1098232" y="152114"/>
                    <a:pt x="1112234" y="133636"/>
                  </a:cubicBezTo>
                  <a:lnTo>
                    <a:pt x="1112234" y="584263"/>
                  </a:lnTo>
                  <a:lnTo>
                    <a:pt x="861346" y="584263"/>
                  </a:lnTo>
                  <a:cubicBezTo>
                    <a:pt x="822865" y="584263"/>
                    <a:pt x="791337" y="615791"/>
                    <a:pt x="791337" y="654272"/>
                  </a:cubicBezTo>
                  <a:lnTo>
                    <a:pt x="791337" y="678656"/>
                  </a:lnTo>
                  <a:cubicBezTo>
                    <a:pt x="791337" y="717137"/>
                    <a:pt x="822865" y="748665"/>
                    <a:pt x="861346" y="748665"/>
                  </a:cubicBezTo>
                  <a:lnTo>
                    <a:pt x="865441" y="748665"/>
                  </a:lnTo>
                  <a:cubicBezTo>
                    <a:pt x="907828" y="748665"/>
                    <a:pt x="942784" y="780955"/>
                    <a:pt x="946213" y="823150"/>
                  </a:cubicBezTo>
                  <a:cubicBezTo>
                    <a:pt x="949071" y="859060"/>
                    <a:pt x="979360" y="887539"/>
                    <a:pt x="1016032" y="887539"/>
                  </a:cubicBezTo>
                  <a:lnTo>
                    <a:pt x="1032796" y="887539"/>
                  </a:lnTo>
                  <a:cubicBezTo>
                    <a:pt x="1072039" y="887539"/>
                    <a:pt x="1104900" y="915638"/>
                    <a:pt x="1112234" y="952786"/>
                  </a:cubicBezTo>
                  <a:lnTo>
                    <a:pt x="1112234" y="1103948"/>
                  </a:lnTo>
                  <a:cubicBezTo>
                    <a:pt x="1112234" y="1142429"/>
                    <a:pt x="1080706" y="1173956"/>
                    <a:pt x="1042225" y="1173956"/>
                  </a:cubicBezTo>
                  <a:lnTo>
                    <a:pt x="743236" y="1173956"/>
                  </a:lnTo>
                  <a:cubicBezTo>
                    <a:pt x="740473" y="1173956"/>
                    <a:pt x="738092" y="1174052"/>
                    <a:pt x="735330" y="1174337"/>
                  </a:cubicBezTo>
                  <a:cubicBezTo>
                    <a:pt x="730567" y="1174814"/>
                    <a:pt x="725710" y="1175004"/>
                    <a:pt x="720757" y="1175004"/>
                  </a:cubicBezTo>
                  <a:lnTo>
                    <a:pt x="162782" y="1175004"/>
                  </a:lnTo>
                  <a:lnTo>
                    <a:pt x="162782" y="1111853"/>
                  </a:lnTo>
                  <a:cubicBezTo>
                    <a:pt x="162782" y="1067276"/>
                    <a:pt x="126397" y="1030891"/>
                    <a:pt x="81820" y="1030891"/>
                  </a:cubicBezTo>
                  <a:lnTo>
                    <a:pt x="70009" y="1030891"/>
                  </a:lnTo>
                  <a:cubicBezTo>
                    <a:pt x="31528" y="1030891"/>
                    <a:pt x="0" y="999363"/>
                    <a:pt x="0" y="960882"/>
                  </a:cubicBezTo>
                  <a:lnTo>
                    <a:pt x="0" y="522446"/>
                  </a:lnTo>
                  <a:cubicBezTo>
                    <a:pt x="0" y="483965"/>
                    <a:pt x="31528" y="452438"/>
                    <a:pt x="70009" y="452438"/>
                  </a:cubicBezTo>
                  <a:lnTo>
                    <a:pt x="81153" y="452438"/>
                  </a:lnTo>
                  <a:cubicBezTo>
                    <a:pt x="125730" y="452438"/>
                    <a:pt x="162115" y="416052"/>
                    <a:pt x="162115" y="371475"/>
                  </a:cubicBez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3" name="Freeform: Shape 62">
              <a:extLst>
                <a:ext uri="{FF2B5EF4-FFF2-40B4-BE49-F238E27FC236}">
                  <a16:creationId xmlns:a16="http://schemas.microsoft.com/office/drawing/2014/main" id="{6413D5FD-88A1-4E99-8BF3-01C6F0698E93}"/>
                </a:ext>
              </a:extLst>
            </p:cNvPr>
            <p:cNvSpPr/>
            <p:nvPr/>
          </p:nvSpPr>
          <p:spPr>
            <a:xfrm>
              <a:off x="2763124" y="1790874"/>
              <a:ext cx="304800" cy="536924"/>
            </a:xfrm>
            <a:custGeom>
              <a:avLst/>
              <a:gdLst>
                <a:gd name="connsiteX0" fmla="*/ 303657 w 304800"/>
                <a:gd name="connsiteY0" fmla="*/ 536639 h 536924"/>
                <a:gd name="connsiteX1" fmla="*/ 304800 w 304800"/>
                <a:gd name="connsiteY1" fmla="*/ 57626 h 536924"/>
                <a:gd name="connsiteX2" fmla="*/ 247174 w 304800"/>
                <a:gd name="connsiteY2" fmla="*/ 0 h 536924"/>
                <a:gd name="connsiteX3" fmla="*/ 227076 w 304800"/>
                <a:gd name="connsiteY3" fmla="*/ 0 h 536924"/>
                <a:gd name="connsiteX4" fmla="*/ 169450 w 304800"/>
                <a:gd name="connsiteY4" fmla="*/ 57626 h 536924"/>
                <a:gd name="connsiteX5" fmla="*/ 169450 w 304800"/>
                <a:gd name="connsiteY5" fmla="*/ 66866 h 536924"/>
                <a:gd name="connsiteX6" fmla="*/ 88487 w 304800"/>
                <a:gd name="connsiteY6" fmla="*/ 147828 h 536924"/>
                <a:gd name="connsiteX7" fmla="*/ 76390 w 304800"/>
                <a:gd name="connsiteY7" fmla="*/ 147828 h 536924"/>
                <a:gd name="connsiteX8" fmla="*/ 0 w 304800"/>
                <a:gd name="connsiteY8" fmla="*/ 224219 h 536924"/>
                <a:gd name="connsiteX9" fmla="*/ 0 w 304800"/>
                <a:gd name="connsiteY9" fmla="*/ 432340 h 536924"/>
                <a:gd name="connsiteX10" fmla="*/ 0 w 304800"/>
                <a:gd name="connsiteY10" fmla="*/ 434531 h 536924"/>
                <a:gd name="connsiteX11" fmla="*/ 0 w 304800"/>
                <a:gd name="connsiteY11" fmla="*/ 439579 h 536924"/>
                <a:gd name="connsiteX12" fmla="*/ 0 w 304800"/>
                <a:gd name="connsiteY12" fmla="*/ 441770 h 536924"/>
                <a:gd name="connsiteX13" fmla="*/ 0 w 304800"/>
                <a:gd name="connsiteY13" fmla="*/ 459772 h 536924"/>
                <a:gd name="connsiteX14" fmla="*/ 76390 w 304800"/>
                <a:gd name="connsiteY14" fmla="*/ 536162 h 536924"/>
                <a:gd name="connsiteX15" fmla="*/ 94107 w 304800"/>
                <a:gd name="connsiteY15" fmla="*/ 536162 h 536924"/>
                <a:gd name="connsiteX16" fmla="*/ 117824 w 304800"/>
                <a:gd name="connsiteY16" fmla="*/ 536924 h 536924"/>
                <a:gd name="connsiteX17" fmla="*/ 303657 w 304800"/>
                <a:gd name="connsiteY17" fmla="*/ 536639 h 53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4800" h="536924">
                  <a:moveTo>
                    <a:pt x="303657" y="536639"/>
                  </a:moveTo>
                  <a:lnTo>
                    <a:pt x="304800" y="57626"/>
                  </a:lnTo>
                  <a:cubicBezTo>
                    <a:pt x="304800" y="25908"/>
                    <a:pt x="278892" y="0"/>
                    <a:pt x="247174" y="0"/>
                  </a:cubicBezTo>
                  <a:lnTo>
                    <a:pt x="227076" y="0"/>
                  </a:lnTo>
                  <a:cubicBezTo>
                    <a:pt x="195358" y="0"/>
                    <a:pt x="169450" y="25908"/>
                    <a:pt x="169450" y="57626"/>
                  </a:cubicBezTo>
                  <a:lnTo>
                    <a:pt x="169450" y="66866"/>
                  </a:lnTo>
                  <a:cubicBezTo>
                    <a:pt x="169450" y="111443"/>
                    <a:pt x="133064" y="147828"/>
                    <a:pt x="88487" y="147828"/>
                  </a:cubicBezTo>
                  <a:lnTo>
                    <a:pt x="76390" y="147828"/>
                  </a:lnTo>
                  <a:cubicBezTo>
                    <a:pt x="34385" y="147828"/>
                    <a:pt x="0" y="182213"/>
                    <a:pt x="0" y="224219"/>
                  </a:cubicBezTo>
                  <a:lnTo>
                    <a:pt x="0" y="432340"/>
                  </a:lnTo>
                  <a:cubicBezTo>
                    <a:pt x="0" y="433102"/>
                    <a:pt x="0" y="433864"/>
                    <a:pt x="0" y="434531"/>
                  </a:cubicBezTo>
                  <a:cubicBezTo>
                    <a:pt x="95" y="436340"/>
                    <a:pt x="95" y="437864"/>
                    <a:pt x="0" y="439579"/>
                  </a:cubicBezTo>
                  <a:cubicBezTo>
                    <a:pt x="0" y="440341"/>
                    <a:pt x="0" y="441008"/>
                    <a:pt x="0" y="441770"/>
                  </a:cubicBezTo>
                  <a:lnTo>
                    <a:pt x="0" y="459772"/>
                  </a:lnTo>
                  <a:cubicBezTo>
                    <a:pt x="0" y="501777"/>
                    <a:pt x="34385" y="536162"/>
                    <a:pt x="76390" y="536162"/>
                  </a:cubicBezTo>
                  <a:lnTo>
                    <a:pt x="94107" y="536162"/>
                  </a:lnTo>
                  <a:cubicBezTo>
                    <a:pt x="102775" y="536162"/>
                    <a:pt x="108871" y="536924"/>
                    <a:pt x="117824" y="536924"/>
                  </a:cubicBezTo>
                  <a:cubicBezTo>
                    <a:pt x="176022" y="536924"/>
                    <a:pt x="238982" y="536829"/>
                    <a:pt x="303657" y="536639"/>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4" name="Freeform: Shape 63">
              <a:extLst>
                <a:ext uri="{FF2B5EF4-FFF2-40B4-BE49-F238E27FC236}">
                  <a16:creationId xmlns:a16="http://schemas.microsoft.com/office/drawing/2014/main" id="{D11FD7DF-3CC7-4E66-9DD8-A15D26C32876}"/>
                </a:ext>
              </a:extLst>
            </p:cNvPr>
            <p:cNvSpPr/>
            <p:nvPr/>
          </p:nvSpPr>
          <p:spPr>
            <a:xfrm>
              <a:off x="3109262" y="2015378"/>
              <a:ext cx="266318" cy="238580"/>
            </a:xfrm>
            <a:custGeom>
              <a:avLst/>
              <a:gdLst>
                <a:gd name="connsiteX0" fmla="*/ 208693 w 266318"/>
                <a:gd name="connsiteY0" fmla="*/ 71533 h 238580"/>
                <a:gd name="connsiteX1" fmla="*/ 188690 w 266318"/>
                <a:gd name="connsiteY1" fmla="*/ 71533 h 238580"/>
                <a:gd name="connsiteX2" fmla="*/ 183547 w 266318"/>
                <a:gd name="connsiteY2" fmla="*/ 71818 h 238580"/>
                <a:gd name="connsiteX3" fmla="*/ 183547 w 266318"/>
                <a:gd name="connsiteY3" fmla="*/ 15907 h 238580"/>
                <a:gd name="connsiteX4" fmla="*/ 148876 w 266318"/>
                <a:gd name="connsiteY4" fmla="*/ 286 h 238580"/>
                <a:gd name="connsiteX5" fmla="*/ 136779 w 266318"/>
                <a:gd name="connsiteY5" fmla="*/ 286 h 238580"/>
                <a:gd name="connsiteX6" fmla="*/ 46006 w 266318"/>
                <a:gd name="connsiteY6" fmla="*/ 0 h 238580"/>
                <a:gd name="connsiteX7" fmla="*/ 0 w 266318"/>
                <a:gd name="connsiteY7" fmla="*/ 46006 h 238580"/>
                <a:gd name="connsiteX8" fmla="*/ 0 w 266318"/>
                <a:gd name="connsiteY8" fmla="*/ 134969 h 238580"/>
                <a:gd name="connsiteX9" fmla="*/ 0 w 266318"/>
                <a:gd name="connsiteY9" fmla="*/ 174403 h 238580"/>
                <a:gd name="connsiteX10" fmla="*/ 0 w 266318"/>
                <a:gd name="connsiteY10" fmla="*/ 177451 h 238580"/>
                <a:gd name="connsiteX11" fmla="*/ 0 w 266318"/>
                <a:gd name="connsiteY11" fmla="*/ 178784 h 238580"/>
                <a:gd name="connsiteX12" fmla="*/ 0 w 266318"/>
                <a:gd name="connsiteY12" fmla="*/ 189643 h 238580"/>
                <a:gd name="connsiteX13" fmla="*/ 48768 w 266318"/>
                <a:gd name="connsiteY13" fmla="*/ 238411 h 238580"/>
                <a:gd name="connsiteX14" fmla="*/ 56674 w 266318"/>
                <a:gd name="connsiteY14" fmla="*/ 238411 h 238580"/>
                <a:gd name="connsiteX15" fmla="*/ 180213 w 266318"/>
                <a:gd name="connsiteY15" fmla="*/ 238411 h 238580"/>
                <a:gd name="connsiteX16" fmla="*/ 188690 w 266318"/>
                <a:gd name="connsiteY16" fmla="*/ 238411 h 238580"/>
                <a:gd name="connsiteX17" fmla="*/ 208693 w 266318"/>
                <a:gd name="connsiteY17" fmla="*/ 238411 h 238580"/>
                <a:gd name="connsiteX18" fmla="*/ 266319 w 266318"/>
                <a:gd name="connsiteY18" fmla="*/ 180784 h 238580"/>
                <a:gd name="connsiteX19" fmla="*/ 266319 w 266318"/>
                <a:gd name="connsiteY19" fmla="*/ 129159 h 238580"/>
                <a:gd name="connsiteX20" fmla="*/ 208693 w 266318"/>
                <a:gd name="connsiteY20" fmla="*/ 71533 h 23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6318" h="238580">
                  <a:moveTo>
                    <a:pt x="208693" y="71533"/>
                  </a:moveTo>
                  <a:lnTo>
                    <a:pt x="188690" y="71533"/>
                  </a:lnTo>
                  <a:cubicBezTo>
                    <a:pt x="186976" y="71533"/>
                    <a:pt x="185261" y="71628"/>
                    <a:pt x="183547" y="71818"/>
                  </a:cubicBezTo>
                  <a:lnTo>
                    <a:pt x="183547" y="15907"/>
                  </a:lnTo>
                  <a:cubicBezTo>
                    <a:pt x="183547" y="-3143"/>
                    <a:pt x="167926" y="286"/>
                    <a:pt x="148876" y="286"/>
                  </a:cubicBezTo>
                  <a:lnTo>
                    <a:pt x="136779" y="286"/>
                  </a:lnTo>
                  <a:cubicBezTo>
                    <a:pt x="117729" y="286"/>
                    <a:pt x="46006" y="0"/>
                    <a:pt x="46006" y="0"/>
                  </a:cubicBezTo>
                  <a:cubicBezTo>
                    <a:pt x="20669" y="0"/>
                    <a:pt x="0" y="20669"/>
                    <a:pt x="0" y="46006"/>
                  </a:cubicBezTo>
                  <a:lnTo>
                    <a:pt x="0" y="134969"/>
                  </a:lnTo>
                  <a:cubicBezTo>
                    <a:pt x="0" y="135446"/>
                    <a:pt x="0" y="173926"/>
                    <a:pt x="0" y="174403"/>
                  </a:cubicBezTo>
                  <a:cubicBezTo>
                    <a:pt x="0" y="175450"/>
                    <a:pt x="0" y="176403"/>
                    <a:pt x="0" y="177451"/>
                  </a:cubicBezTo>
                  <a:cubicBezTo>
                    <a:pt x="0" y="177927"/>
                    <a:pt x="0" y="178308"/>
                    <a:pt x="0" y="178784"/>
                  </a:cubicBezTo>
                  <a:lnTo>
                    <a:pt x="0" y="189643"/>
                  </a:lnTo>
                  <a:cubicBezTo>
                    <a:pt x="0" y="216503"/>
                    <a:pt x="22003" y="238411"/>
                    <a:pt x="48768" y="238411"/>
                  </a:cubicBezTo>
                  <a:lnTo>
                    <a:pt x="56674" y="238411"/>
                  </a:lnTo>
                  <a:cubicBezTo>
                    <a:pt x="61913" y="238411"/>
                    <a:pt x="142494" y="238506"/>
                    <a:pt x="180213" y="238411"/>
                  </a:cubicBezTo>
                  <a:cubicBezTo>
                    <a:pt x="182975" y="238792"/>
                    <a:pt x="185833" y="238411"/>
                    <a:pt x="188690" y="238411"/>
                  </a:cubicBezTo>
                  <a:lnTo>
                    <a:pt x="208693" y="238411"/>
                  </a:lnTo>
                  <a:cubicBezTo>
                    <a:pt x="240411" y="238411"/>
                    <a:pt x="266319" y="212503"/>
                    <a:pt x="266319" y="180784"/>
                  </a:cubicBezTo>
                  <a:lnTo>
                    <a:pt x="266319" y="129159"/>
                  </a:lnTo>
                  <a:cubicBezTo>
                    <a:pt x="266319" y="97441"/>
                    <a:pt x="240411" y="71533"/>
                    <a:pt x="208693" y="71533"/>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5" name="Freeform: Shape 64">
              <a:extLst>
                <a:ext uri="{FF2B5EF4-FFF2-40B4-BE49-F238E27FC236}">
                  <a16:creationId xmlns:a16="http://schemas.microsoft.com/office/drawing/2014/main" id="{5533A543-785C-48BD-ADF0-7CBB79F446CD}"/>
                </a:ext>
              </a:extLst>
            </p:cNvPr>
            <p:cNvSpPr/>
            <p:nvPr/>
          </p:nvSpPr>
          <p:spPr>
            <a:xfrm>
              <a:off x="2926191" y="4271089"/>
              <a:ext cx="135255" cy="274415"/>
            </a:xfrm>
            <a:custGeom>
              <a:avLst/>
              <a:gdLst>
                <a:gd name="connsiteX0" fmla="*/ 57626 w 135255"/>
                <a:gd name="connsiteY0" fmla="*/ 274415 h 274415"/>
                <a:gd name="connsiteX1" fmla="*/ 77629 w 135255"/>
                <a:gd name="connsiteY1" fmla="*/ 274415 h 274415"/>
                <a:gd name="connsiteX2" fmla="*/ 135255 w 135255"/>
                <a:gd name="connsiteY2" fmla="*/ 216789 h 274415"/>
                <a:gd name="connsiteX3" fmla="*/ 135255 w 135255"/>
                <a:gd name="connsiteY3" fmla="*/ 57626 h 274415"/>
                <a:gd name="connsiteX4" fmla="*/ 77629 w 135255"/>
                <a:gd name="connsiteY4" fmla="*/ 0 h 274415"/>
                <a:gd name="connsiteX5" fmla="*/ 57626 w 135255"/>
                <a:gd name="connsiteY5" fmla="*/ 0 h 274415"/>
                <a:gd name="connsiteX6" fmla="*/ 0 w 135255"/>
                <a:gd name="connsiteY6" fmla="*/ 57626 h 274415"/>
                <a:gd name="connsiteX7" fmla="*/ 0 w 135255"/>
                <a:gd name="connsiteY7" fmla="*/ 216789 h 274415"/>
                <a:gd name="connsiteX8" fmla="*/ 57626 w 135255"/>
                <a:gd name="connsiteY8" fmla="*/ 274415 h 274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255" h="274415">
                  <a:moveTo>
                    <a:pt x="57626" y="274415"/>
                  </a:moveTo>
                  <a:lnTo>
                    <a:pt x="77629" y="274415"/>
                  </a:lnTo>
                  <a:cubicBezTo>
                    <a:pt x="109347" y="274415"/>
                    <a:pt x="135255" y="248507"/>
                    <a:pt x="135255" y="216789"/>
                  </a:cubicBezTo>
                  <a:lnTo>
                    <a:pt x="135255" y="57626"/>
                  </a:lnTo>
                  <a:cubicBezTo>
                    <a:pt x="135255" y="25908"/>
                    <a:pt x="109347" y="0"/>
                    <a:pt x="77629" y="0"/>
                  </a:cubicBezTo>
                  <a:lnTo>
                    <a:pt x="57626" y="0"/>
                  </a:lnTo>
                  <a:cubicBezTo>
                    <a:pt x="25908" y="0"/>
                    <a:pt x="0" y="25908"/>
                    <a:pt x="0" y="57626"/>
                  </a:cubicBezTo>
                  <a:lnTo>
                    <a:pt x="0" y="216789"/>
                  </a:lnTo>
                  <a:cubicBezTo>
                    <a:pt x="0" y="248412"/>
                    <a:pt x="25908" y="274415"/>
                    <a:pt x="57626" y="274415"/>
                  </a:cubicBez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6" name="Freeform: Shape 65">
              <a:extLst>
                <a:ext uri="{FF2B5EF4-FFF2-40B4-BE49-F238E27FC236}">
                  <a16:creationId xmlns:a16="http://schemas.microsoft.com/office/drawing/2014/main" id="{DF251ECA-FFEA-4F2C-9464-2E5641CE9989}"/>
                </a:ext>
              </a:extLst>
            </p:cNvPr>
            <p:cNvSpPr/>
            <p:nvPr/>
          </p:nvSpPr>
          <p:spPr>
            <a:xfrm>
              <a:off x="2129520" y="2520773"/>
              <a:ext cx="621982" cy="435008"/>
            </a:xfrm>
            <a:custGeom>
              <a:avLst/>
              <a:gdLst>
                <a:gd name="connsiteX0" fmla="*/ 331280 w 621982"/>
                <a:gd name="connsiteY0" fmla="*/ 2 h 435008"/>
                <a:gd name="connsiteX1" fmla="*/ 247841 w 621982"/>
                <a:gd name="connsiteY1" fmla="*/ 83441 h 435008"/>
                <a:gd name="connsiteX2" fmla="*/ 247841 w 621982"/>
                <a:gd name="connsiteY2" fmla="*/ 146592 h 435008"/>
                <a:gd name="connsiteX3" fmla="*/ 83439 w 621982"/>
                <a:gd name="connsiteY3" fmla="*/ 146592 h 435008"/>
                <a:gd name="connsiteX4" fmla="*/ 0 w 621982"/>
                <a:gd name="connsiteY4" fmla="*/ 230030 h 435008"/>
                <a:gd name="connsiteX5" fmla="*/ 0 w 621982"/>
                <a:gd name="connsiteY5" fmla="*/ 283751 h 435008"/>
                <a:gd name="connsiteX6" fmla="*/ 232410 w 621982"/>
                <a:gd name="connsiteY6" fmla="*/ 283751 h 435008"/>
                <a:gd name="connsiteX7" fmla="*/ 315849 w 621982"/>
                <a:gd name="connsiteY7" fmla="*/ 367190 h 435008"/>
                <a:gd name="connsiteX8" fmla="*/ 393001 w 621982"/>
                <a:gd name="connsiteY8" fmla="*/ 435009 h 435008"/>
                <a:gd name="connsiteX9" fmla="*/ 459867 w 621982"/>
                <a:gd name="connsiteY9" fmla="*/ 434437 h 435008"/>
                <a:gd name="connsiteX10" fmla="*/ 459867 w 621982"/>
                <a:gd name="connsiteY10" fmla="*/ 360142 h 435008"/>
                <a:gd name="connsiteX11" fmla="*/ 529876 w 621982"/>
                <a:gd name="connsiteY11" fmla="*/ 290133 h 435008"/>
                <a:gd name="connsiteX12" fmla="*/ 541020 w 621982"/>
                <a:gd name="connsiteY12" fmla="*/ 290133 h 435008"/>
                <a:gd name="connsiteX13" fmla="*/ 621983 w 621982"/>
                <a:gd name="connsiteY13" fmla="*/ 209171 h 435008"/>
                <a:gd name="connsiteX14" fmla="*/ 621983 w 621982"/>
                <a:gd name="connsiteY14" fmla="*/ 2097 h 435008"/>
                <a:gd name="connsiteX15" fmla="*/ 331280 w 621982"/>
                <a:gd name="connsiteY15" fmla="*/ 2 h 43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1982" h="435008">
                  <a:moveTo>
                    <a:pt x="331280" y="2"/>
                  </a:moveTo>
                  <a:cubicBezTo>
                    <a:pt x="285369" y="-284"/>
                    <a:pt x="247841" y="37530"/>
                    <a:pt x="247841" y="83441"/>
                  </a:cubicBezTo>
                  <a:lnTo>
                    <a:pt x="247841" y="146592"/>
                  </a:lnTo>
                  <a:lnTo>
                    <a:pt x="83439" y="146592"/>
                  </a:lnTo>
                  <a:cubicBezTo>
                    <a:pt x="37529" y="146592"/>
                    <a:pt x="0" y="184120"/>
                    <a:pt x="0" y="230030"/>
                  </a:cubicBezTo>
                  <a:lnTo>
                    <a:pt x="0" y="283751"/>
                  </a:lnTo>
                  <a:lnTo>
                    <a:pt x="232410" y="283751"/>
                  </a:lnTo>
                  <a:cubicBezTo>
                    <a:pt x="278321" y="283751"/>
                    <a:pt x="315849" y="321280"/>
                    <a:pt x="315849" y="367190"/>
                  </a:cubicBezTo>
                  <a:cubicBezTo>
                    <a:pt x="312706" y="406052"/>
                    <a:pt x="339947" y="427103"/>
                    <a:pt x="393001" y="435009"/>
                  </a:cubicBezTo>
                  <a:lnTo>
                    <a:pt x="459867" y="434437"/>
                  </a:lnTo>
                  <a:lnTo>
                    <a:pt x="459867" y="360142"/>
                  </a:lnTo>
                  <a:cubicBezTo>
                    <a:pt x="459867" y="321661"/>
                    <a:pt x="491395" y="290133"/>
                    <a:pt x="529876" y="290133"/>
                  </a:cubicBezTo>
                  <a:lnTo>
                    <a:pt x="541020" y="290133"/>
                  </a:lnTo>
                  <a:cubicBezTo>
                    <a:pt x="585597" y="290133"/>
                    <a:pt x="621983" y="253748"/>
                    <a:pt x="621983" y="209171"/>
                  </a:cubicBezTo>
                  <a:lnTo>
                    <a:pt x="621983" y="2097"/>
                  </a:lnTo>
                  <a:lnTo>
                    <a:pt x="331280" y="2"/>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7" name="Freeform: Shape 66">
              <a:extLst>
                <a:ext uri="{FF2B5EF4-FFF2-40B4-BE49-F238E27FC236}">
                  <a16:creationId xmlns:a16="http://schemas.microsoft.com/office/drawing/2014/main" id="{18B987F5-EBC0-43E8-B606-0AC7F7AE8A40}"/>
                </a:ext>
              </a:extLst>
            </p:cNvPr>
            <p:cNvSpPr/>
            <p:nvPr/>
          </p:nvSpPr>
          <p:spPr>
            <a:xfrm>
              <a:off x="1962262" y="2804429"/>
              <a:ext cx="627126" cy="447484"/>
            </a:xfrm>
            <a:custGeom>
              <a:avLst/>
              <a:gdLst>
                <a:gd name="connsiteX0" fmla="*/ 627126 w 627126"/>
                <a:gd name="connsiteY0" fmla="*/ 447485 h 447484"/>
                <a:gd name="connsiteX1" fmla="*/ 627126 w 627126"/>
                <a:gd name="connsiteY1" fmla="*/ 150686 h 447484"/>
                <a:gd name="connsiteX2" fmla="*/ 560260 w 627126"/>
                <a:gd name="connsiteY2" fmla="*/ 151257 h 447484"/>
                <a:gd name="connsiteX3" fmla="*/ 483108 w 627126"/>
                <a:gd name="connsiteY3" fmla="*/ 83439 h 447484"/>
                <a:gd name="connsiteX4" fmla="*/ 399669 w 627126"/>
                <a:gd name="connsiteY4" fmla="*/ 0 h 447484"/>
                <a:gd name="connsiteX5" fmla="*/ 168212 w 627126"/>
                <a:gd name="connsiteY5" fmla="*/ 0 h 447484"/>
                <a:gd name="connsiteX6" fmla="*/ 168212 w 627126"/>
                <a:gd name="connsiteY6" fmla="*/ 69437 h 447484"/>
                <a:gd name="connsiteX7" fmla="*/ 84106 w 627126"/>
                <a:gd name="connsiteY7" fmla="*/ 158401 h 447484"/>
                <a:gd name="connsiteX8" fmla="*/ 0 w 627126"/>
                <a:gd name="connsiteY8" fmla="*/ 158401 h 447484"/>
                <a:gd name="connsiteX9" fmla="*/ 381 w 627126"/>
                <a:gd name="connsiteY9" fmla="*/ 212788 h 447484"/>
                <a:gd name="connsiteX10" fmla="*/ 83820 w 627126"/>
                <a:gd name="connsiteY10" fmla="*/ 296228 h 447484"/>
                <a:gd name="connsiteX11" fmla="*/ 225457 w 627126"/>
                <a:gd name="connsiteY11" fmla="*/ 296228 h 447484"/>
                <a:gd name="connsiteX12" fmla="*/ 318421 w 627126"/>
                <a:gd name="connsiteY12" fmla="*/ 364046 h 447484"/>
                <a:gd name="connsiteX13" fmla="*/ 401860 w 627126"/>
                <a:gd name="connsiteY13" fmla="*/ 447485 h 447484"/>
                <a:gd name="connsiteX14" fmla="*/ 627126 w 627126"/>
                <a:gd name="connsiteY14" fmla="*/ 447485 h 447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7126" h="447484">
                  <a:moveTo>
                    <a:pt x="627126" y="447485"/>
                  </a:moveTo>
                  <a:lnTo>
                    <a:pt x="627126" y="150686"/>
                  </a:lnTo>
                  <a:lnTo>
                    <a:pt x="560260" y="151257"/>
                  </a:lnTo>
                  <a:cubicBezTo>
                    <a:pt x="507301" y="143351"/>
                    <a:pt x="479965" y="122301"/>
                    <a:pt x="483108" y="83439"/>
                  </a:cubicBezTo>
                  <a:cubicBezTo>
                    <a:pt x="483108" y="37529"/>
                    <a:pt x="445580" y="0"/>
                    <a:pt x="399669" y="0"/>
                  </a:cubicBezTo>
                  <a:lnTo>
                    <a:pt x="168212" y="0"/>
                  </a:lnTo>
                  <a:lnTo>
                    <a:pt x="168212" y="69437"/>
                  </a:lnTo>
                  <a:cubicBezTo>
                    <a:pt x="168212" y="115348"/>
                    <a:pt x="130016" y="158401"/>
                    <a:pt x="84106" y="158401"/>
                  </a:cubicBezTo>
                  <a:lnTo>
                    <a:pt x="0" y="158401"/>
                  </a:lnTo>
                  <a:lnTo>
                    <a:pt x="381" y="212788"/>
                  </a:lnTo>
                  <a:cubicBezTo>
                    <a:pt x="667" y="258699"/>
                    <a:pt x="37909" y="296228"/>
                    <a:pt x="83820" y="296228"/>
                  </a:cubicBezTo>
                  <a:lnTo>
                    <a:pt x="225457" y="296228"/>
                  </a:lnTo>
                  <a:cubicBezTo>
                    <a:pt x="307753" y="293180"/>
                    <a:pt x="320326" y="324993"/>
                    <a:pt x="318421" y="364046"/>
                  </a:cubicBezTo>
                  <a:cubicBezTo>
                    <a:pt x="318421" y="409956"/>
                    <a:pt x="355949" y="447485"/>
                    <a:pt x="401860" y="447485"/>
                  </a:cubicBezTo>
                  <a:lnTo>
                    <a:pt x="627126" y="447485"/>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8" name="Freeform: Shape 67">
              <a:extLst>
                <a:ext uri="{FF2B5EF4-FFF2-40B4-BE49-F238E27FC236}">
                  <a16:creationId xmlns:a16="http://schemas.microsoft.com/office/drawing/2014/main" id="{4BAD3166-2690-4E5E-BEB1-1C4DA794B9C2}"/>
                </a:ext>
              </a:extLst>
            </p:cNvPr>
            <p:cNvSpPr/>
            <p:nvPr/>
          </p:nvSpPr>
          <p:spPr>
            <a:xfrm>
              <a:off x="2437369" y="3095990"/>
              <a:ext cx="152019" cy="156019"/>
            </a:xfrm>
            <a:custGeom>
              <a:avLst/>
              <a:gdLst>
                <a:gd name="connsiteX0" fmla="*/ 152019 w 152019"/>
                <a:gd name="connsiteY0" fmla="*/ 0 h 156019"/>
                <a:gd name="connsiteX1" fmla="*/ 57626 w 152019"/>
                <a:gd name="connsiteY1" fmla="*/ 0 h 156019"/>
                <a:gd name="connsiteX2" fmla="*/ 0 w 152019"/>
                <a:gd name="connsiteY2" fmla="*/ 57626 h 156019"/>
                <a:gd name="connsiteX3" fmla="*/ 0 w 152019"/>
                <a:gd name="connsiteY3" fmla="*/ 156019 h 156019"/>
                <a:gd name="connsiteX4" fmla="*/ 152019 w 152019"/>
                <a:gd name="connsiteY4" fmla="*/ 156019 h 156019"/>
                <a:gd name="connsiteX5" fmla="*/ 152019 w 152019"/>
                <a:gd name="connsiteY5" fmla="*/ 0 h 15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019" h="156019">
                  <a:moveTo>
                    <a:pt x="152019" y="0"/>
                  </a:moveTo>
                  <a:lnTo>
                    <a:pt x="57626" y="0"/>
                  </a:lnTo>
                  <a:cubicBezTo>
                    <a:pt x="25908" y="0"/>
                    <a:pt x="0" y="25908"/>
                    <a:pt x="0" y="57626"/>
                  </a:cubicBezTo>
                  <a:lnTo>
                    <a:pt x="0" y="156019"/>
                  </a:lnTo>
                  <a:lnTo>
                    <a:pt x="152019" y="156019"/>
                  </a:lnTo>
                  <a:lnTo>
                    <a:pt x="152019" y="0"/>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69" name="Freeform: Shape 68">
              <a:extLst>
                <a:ext uri="{FF2B5EF4-FFF2-40B4-BE49-F238E27FC236}">
                  <a16:creationId xmlns:a16="http://schemas.microsoft.com/office/drawing/2014/main" id="{3F5D6D0C-AA48-4000-8CF4-536B6532A88B}"/>
                </a:ext>
              </a:extLst>
            </p:cNvPr>
            <p:cNvSpPr/>
            <p:nvPr/>
          </p:nvSpPr>
          <p:spPr>
            <a:xfrm>
              <a:off x="866029" y="2961973"/>
              <a:ext cx="1885569" cy="1438655"/>
            </a:xfrm>
            <a:custGeom>
              <a:avLst/>
              <a:gdLst>
                <a:gd name="connsiteX0" fmla="*/ 945452 w 1885569"/>
                <a:gd name="connsiteY0" fmla="*/ 114776 h 1438655"/>
                <a:gd name="connsiteX1" fmla="*/ 945452 w 1885569"/>
                <a:gd name="connsiteY1" fmla="*/ 205835 h 1438655"/>
                <a:gd name="connsiteX2" fmla="*/ 864489 w 1885569"/>
                <a:gd name="connsiteY2" fmla="*/ 286798 h 1438655"/>
                <a:gd name="connsiteX3" fmla="*/ 558165 w 1885569"/>
                <a:gd name="connsiteY3" fmla="*/ 286798 h 1438655"/>
                <a:gd name="connsiteX4" fmla="*/ 475393 w 1885569"/>
                <a:gd name="connsiteY4" fmla="*/ 359759 h 1438655"/>
                <a:gd name="connsiteX5" fmla="*/ 395002 w 1885569"/>
                <a:gd name="connsiteY5" fmla="*/ 430530 h 1438655"/>
                <a:gd name="connsiteX6" fmla="*/ 57626 w 1885569"/>
                <a:gd name="connsiteY6" fmla="*/ 430530 h 1438655"/>
                <a:gd name="connsiteX7" fmla="*/ 0 w 1885569"/>
                <a:gd name="connsiteY7" fmla="*/ 488156 h 1438655"/>
                <a:gd name="connsiteX8" fmla="*/ 0 w 1885569"/>
                <a:gd name="connsiteY8" fmla="*/ 508159 h 1438655"/>
                <a:gd name="connsiteX9" fmla="*/ 57626 w 1885569"/>
                <a:gd name="connsiteY9" fmla="*/ 565785 h 1438655"/>
                <a:gd name="connsiteX10" fmla="*/ 222885 w 1885569"/>
                <a:gd name="connsiteY10" fmla="*/ 565785 h 1438655"/>
                <a:gd name="connsiteX11" fmla="*/ 303848 w 1885569"/>
                <a:gd name="connsiteY11" fmla="*/ 645890 h 1438655"/>
                <a:gd name="connsiteX12" fmla="*/ 361474 w 1885569"/>
                <a:gd name="connsiteY12" fmla="*/ 702850 h 1438655"/>
                <a:gd name="connsiteX13" fmla="*/ 550736 w 1885569"/>
                <a:gd name="connsiteY13" fmla="*/ 702850 h 1438655"/>
                <a:gd name="connsiteX14" fmla="*/ 631698 w 1885569"/>
                <a:gd name="connsiteY14" fmla="*/ 783812 h 1438655"/>
                <a:gd name="connsiteX15" fmla="*/ 631698 w 1885569"/>
                <a:gd name="connsiteY15" fmla="*/ 924687 h 1438655"/>
                <a:gd name="connsiteX16" fmla="*/ 550736 w 1885569"/>
                <a:gd name="connsiteY16" fmla="*/ 1005649 h 1438655"/>
                <a:gd name="connsiteX17" fmla="*/ 536257 w 1885569"/>
                <a:gd name="connsiteY17" fmla="*/ 1005649 h 1438655"/>
                <a:gd name="connsiteX18" fmla="*/ 478631 w 1885569"/>
                <a:gd name="connsiteY18" fmla="*/ 1063276 h 1438655"/>
                <a:gd name="connsiteX19" fmla="*/ 478631 w 1885569"/>
                <a:gd name="connsiteY19" fmla="*/ 1220914 h 1438655"/>
                <a:gd name="connsiteX20" fmla="*/ 397669 w 1885569"/>
                <a:gd name="connsiteY20" fmla="*/ 1301877 h 1438655"/>
                <a:gd name="connsiteX21" fmla="*/ 883634 w 1885569"/>
                <a:gd name="connsiteY21" fmla="*/ 1301877 h 1438655"/>
                <a:gd name="connsiteX22" fmla="*/ 941261 w 1885569"/>
                <a:gd name="connsiteY22" fmla="*/ 1359503 h 1438655"/>
                <a:gd name="connsiteX23" fmla="*/ 941261 w 1885569"/>
                <a:gd name="connsiteY23" fmla="*/ 1380363 h 1438655"/>
                <a:gd name="connsiteX24" fmla="*/ 941546 w 1885569"/>
                <a:gd name="connsiteY24" fmla="*/ 1380363 h 1438655"/>
                <a:gd name="connsiteX25" fmla="*/ 941546 w 1885569"/>
                <a:gd name="connsiteY25" fmla="*/ 1381030 h 1438655"/>
                <a:gd name="connsiteX26" fmla="*/ 999173 w 1885569"/>
                <a:gd name="connsiteY26" fmla="*/ 1438656 h 1438655"/>
                <a:gd name="connsiteX27" fmla="*/ 1261110 w 1885569"/>
                <a:gd name="connsiteY27" fmla="*/ 1438656 h 1438655"/>
                <a:gd name="connsiteX28" fmla="*/ 1261110 w 1885569"/>
                <a:gd name="connsiteY28" fmla="*/ 1362647 h 1438655"/>
                <a:gd name="connsiteX29" fmla="*/ 1318736 w 1885569"/>
                <a:gd name="connsiteY29" fmla="*/ 1305020 h 1438655"/>
                <a:gd name="connsiteX30" fmla="*/ 1765459 w 1885569"/>
                <a:gd name="connsiteY30" fmla="*/ 1305020 h 1438655"/>
                <a:gd name="connsiteX31" fmla="*/ 1785557 w 1885569"/>
                <a:gd name="connsiteY31" fmla="*/ 1304544 h 1438655"/>
                <a:gd name="connsiteX32" fmla="*/ 1827181 w 1885569"/>
                <a:gd name="connsiteY32" fmla="*/ 1303115 h 1438655"/>
                <a:gd name="connsiteX33" fmla="*/ 1884807 w 1885569"/>
                <a:gd name="connsiteY33" fmla="*/ 1245489 h 1438655"/>
                <a:gd name="connsiteX34" fmla="*/ 1885093 w 1885569"/>
                <a:gd name="connsiteY34" fmla="*/ 865251 h 1438655"/>
                <a:gd name="connsiteX35" fmla="*/ 1789367 w 1885569"/>
                <a:gd name="connsiteY35" fmla="*/ 865251 h 1438655"/>
                <a:gd name="connsiteX36" fmla="*/ 1731740 w 1885569"/>
                <a:gd name="connsiteY36" fmla="*/ 807625 h 1438655"/>
                <a:gd name="connsiteX37" fmla="*/ 1731740 w 1885569"/>
                <a:gd name="connsiteY37" fmla="*/ 629983 h 1438655"/>
                <a:gd name="connsiteX38" fmla="*/ 1789367 w 1885569"/>
                <a:gd name="connsiteY38" fmla="*/ 572357 h 1438655"/>
                <a:gd name="connsiteX39" fmla="*/ 1885474 w 1885569"/>
                <a:gd name="connsiteY39" fmla="*/ 572357 h 1438655"/>
                <a:gd name="connsiteX40" fmla="*/ 1885569 w 1885569"/>
                <a:gd name="connsiteY40" fmla="*/ 495967 h 1438655"/>
                <a:gd name="connsiteX41" fmla="*/ 1805464 w 1885569"/>
                <a:gd name="connsiteY41" fmla="*/ 427101 h 1438655"/>
                <a:gd name="connsiteX42" fmla="*/ 1793653 w 1885569"/>
                <a:gd name="connsiteY42" fmla="*/ 427101 h 1438655"/>
                <a:gd name="connsiteX43" fmla="*/ 1723644 w 1885569"/>
                <a:gd name="connsiteY43" fmla="*/ 357092 h 1438655"/>
                <a:gd name="connsiteX44" fmla="*/ 1723644 w 1885569"/>
                <a:gd name="connsiteY44" fmla="*/ 289750 h 1438655"/>
                <a:gd name="connsiteX45" fmla="*/ 1498378 w 1885569"/>
                <a:gd name="connsiteY45" fmla="*/ 289750 h 1438655"/>
                <a:gd name="connsiteX46" fmla="*/ 1417225 w 1885569"/>
                <a:gd name="connsiteY46" fmla="*/ 225742 h 1438655"/>
                <a:gd name="connsiteX47" fmla="*/ 1415034 w 1885569"/>
                <a:gd name="connsiteY47" fmla="*/ 204025 h 1438655"/>
                <a:gd name="connsiteX48" fmla="*/ 1323308 w 1885569"/>
                <a:gd name="connsiteY48" fmla="*/ 138398 h 1438655"/>
                <a:gd name="connsiteX49" fmla="*/ 1320641 w 1885569"/>
                <a:gd name="connsiteY49" fmla="*/ 138398 h 1438655"/>
                <a:gd name="connsiteX50" fmla="*/ 1180338 w 1885569"/>
                <a:gd name="connsiteY50" fmla="*/ 138398 h 1438655"/>
                <a:gd name="connsiteX51" fmla="*/ 1121950 w 1885569"/>
                <a:gd name="connsiteY51" fmla="*/ 114490 h 1438655"/>
                <a:gd name="connsiteX52" fmla="*/ 1121950 w 1885569"/>
                <a:gd name="connsiteY52" fmla="*/ 114490 h 1438655"/>
                <a:gd name="connsiteX53" fmla="*/ 1115092 w 1885569"/>
                <a:gd name="connsiteY53" fmla="*/ 106966 h 1438655"/>
                <a:gd name="connsiteX54" fmla="*/ 1114616 w 1885569"/>
                <a:gd name="connsiteY54" fmla="*/ 106299 h 1438655"/>
                <a:gd name="connsiteX55" fmla="*/ 1114520 w 1885569"/>
                <a:gd name="connsiteY55" fmla="*/ 106204 h 1438655"/>
                <a:gd name="connsiteX56" fmla="*/ 1114425 w 1885569"/>
                <a:gd name="connsiteY56" fmla="*/ 106108 h 1438655"/>
                <a:gd name="connsiteX57" fmla="*/ 1109853 w 1885569"/>
                <a:gd name="connsiteY57" fmla="*/ 99631 h 1438655"/>
                <a:gd name="connsiteX58" fmla="*/ 1109853 w 1885569"/>
                <a:gd name="connsiteY58" fmla="*/ 99631 h 1438655"/>
                <a:gd name="connsiteX59" fmla="*/ 1108805 w 1885569"/>
                <a:gd name="connsiteY59" fmla="*/ 97917 h 1438655"/>
                <a:gd name="connsiteX60" fmla="*/ 1108805 w 1885569"/>
                <a:gd name="connsiteY60" fmla="*/ 97822 h 1438655"/>
                <a:gd name="connsiteX61" fmla="*/ 1108424 w 1885569"/>
                <a:gd name="connsiteY61" fmla="*/ 97155 h 1438655"/>
                <a:gd name="connsiteX62" fmla="*/ 1108329 w 1885569"/>
                <a:gd name="connsiteY62" fmla="*/ 96964 h 1438655"/>
                <a:gd name="connsiteX63" fmla="*/ 1107853 w 1885569"/>
                <a:gd name="connsiteY63" fmla="*/ 96107 h 1438655"/>
                <a:gd name="connsiteX64" fmla="*/ 1107853 w 1885569"/>
                <a:gd name="connsiteY64" fmla="*/ 96107 h 1438655"/>
                <a:gd name="connsiteX65" fmla="*/ 1107377 w 1885569"/>
                <a:gd name="connsiteY65" fmla="*/ 95250 h 1438655"/>
                <a:gd name="connsiteX66" fmla="*/ 1107377 w 1885569"/>
                <a:gd name="connsiteY66" fmla="*/ 95250 h 1438655"/>
                <a:gd name="connsiteX67" fmla="*/ 1106996 w 1885569"/>
                <a:gd name="connsiteY67" fmla="*/ 94488 h 1438655"/>
                <a:gd name="connsiteX68" fmla="*/ 1106900 w 1885569"/>
                <a:gd name="connsiteY68" fmla="*/ 94393 h 1438655"/>
                <a:gd name="connsiteX69" fmla="*/ 1106424 w 1885569"/>
                <a:gd name="connsiteY69" fmla="*/ 93536 h 1438655"/>
                <a:gd name="connsiteX70" fmla="*/ 1106424 w 1885569"/>
                <a:gd name="connsiteY70" fmla="*/ 93440 h 1438655"/>
                <a:gd name="connsiteX71" fmla="*/ 1106329 w 1885569"/>
                <a:gd name="connsiteY71" fmla="*/ 93154 h 1438655"/>
                <a:gd name="connsiteX72" fmla="*/ 1105948 w 1885569"/>
                <a:gd name="connsiteY72" fmla="*/ 92392 h 1438655"/>
                <a:gd name="connsiteX73" fmla="*/ 1105567 w 1885569"/>
                <a:gd name="connsiteY73" fmla="*/ 91630 h 1438655"/>
                <a:gd name="connsiteX74" fmla="*/ 1105091 w 1885569"/>
                <a:gd name="connsiteY74" fmla="*/ 90678 h 1438655"/>
                <a:gd name="connsiteX75" fmla="*/ 1104995 w 1885569"/>
                <a:gd name="connsiteY75" fmla="*/ 90583 h 1438655"/>
                <a:gd name="connsiteX76" fmla="*/ 1104614 w 1885569"/>
                <a:gd name="connsiteY76" fmla="*/ 89821 h 1438655"/>
                <a:gd name="connsiteX77" fmla="*/ 1104614 w 1885569"/>
                <a:gd name="connsiteY77" fmla="*/ 89821 h 1438655"/>
                <a:gd name="connsiteX78" fmla="*/ 1104233 w 1885569"/>
                <a:gd name="connsiteY78" fmla="*/ 88963 h 1438655"/>
                <a:gd name="connsiteX79" fmla="*/ 1104233 w 1885569"/>
                <a:gd name="connsiteY79" fmla="*/ 88963 h 1438655"/>
                <a:gd name="connsiteX80" fmla="*/ 1103852 w 1885569"/>
                <a:gd name="connsiteY80" fmla="*/ 88011 h 1438655"/>
                <a:gd name="connsiteX81" fmla="*/ 1103662 w 1885569"/>
                <a:gd name="connsiteY81" fmla="*/ 87535 h 1438655"/>
                <a:gd name="connsiteX82" fmla="*/ 1103281 w 1885569"/>
                <a:gd name="connsiteY82" fmla="*/ 86582 h 1438655"/>
                <a:gd name="connsiteX83" fmla="*/ 1103186 w 1885569"/>
                <a:gd name="connsiteY83" fmla="*/ 86392 h 1438655"/>
                <a:gd name="connsiteX84" fmla="*/ 1102614 w 1885569"/>
                <a:gd name="connsiteY84" fmla="*/ 84963 h 1438655"/>
                <a:gd name="connsiteX85" fmla="*/ 1102424 w 1885569"/>
                <a:gd name="connsiteY85" fmla="*/ 84582 h 1438655"/>
                <a:gd name="connsiteX86" fmla="*/ 1097090 w 1885569"/>
                <a:gd name="connsiteY86" fmla="*/ 55245 h 1438655"/>
                <a:gd name="connsiteX87" fmla="*/ 1097090 w 1885569"/>
                <a:gd name="connsiteY87" fmla="*/ 0 h 1438655"/>
                <a:gd name="connsiteX88" fmla="*/ 1029367 w 1885569"/>
                <a:gd name="connsiteY88" fmla="*/ 0 h 1438655"/>
                <a:gd name="connsiteX89" fmla="*/ 945928 w 1885569"/>
                <a:gd name="connsiteY89" fmla="*/ 83439 h 1438655"/>
                <a:gd name="connsiteX90" fmla="*/ 945452 w 1885569"/>
                <a:gd name="connsiteY90" fmla="*/ 114776 h 1438655"/>
                <a:gd name="connsiteX91" fmla="*/ 945452 w 1885569"/>
                <a:gd name="connsiteY91" fmla="*/ 114776 h 143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885569" h="1438655">
                  <a:moveTo>
                    <a:pt x="945452" y="114776"/>
                  </a:moveTo>
                  <a:lnTo>
                    <a:pt x="945452" y="205835"/>
                  </a:lnTo>
                  <a:cubicBezTo>
                    <a:pt x="945452" y="250412"/>
                    <a:pt x="909066" y="286798"/>
                    <a:pt x="864489" y="286798"/>
                  </a:cubicBezTo>
                  <a:lnTo>
                    <a:pt x="558165" y="286798"/>
                  </a:lnTo>
                  <a:cubicBezTo>
                    <a:pt x="515874" y="286798"/>
                    <a:pt x="480632" y="318706"/>
                    <a:pt x="475393" y="359759"/>
                  </a:cubicBezTo>
                  <a:cubicBezTo>
                    <a:pt x="470249" y="400431"/>
                    <a:pt x="436055" y="430530"/>
                    <a:pt x="395002" y="430530"/>
                  </a:cubicBezTo>
                  <a:lnTo>
                    <a:pt x="57626" y="430530"/>
                  </a:lnTo>
                  <a:cubicBezTo>
                    <a:pt x="25908" y="430530"/>
                    <a:pt x="0" y="456438"/>
                    <a:pt x="0" y="488156"/>
                  </a:cubicBezTo>
                  <a:lnTo>
                    <a:pt x="0" y="508159"/>
                  </a:lnTo>
                  <a:cubicBezTo>
                    <a:pt x="0" y="539877"/>
                    <a:pt x="25908" y="565785"/>
                    <a:pt x="57626" y="565785"/>
                  </a:cubicBezTo>
                  <a:lnTo>
                    <a:pt x="222885" y="565785"/>
                  </a:lnTo>
                  <a:cubicBezTo>
                    <a:pt x="267176" y="565785"/>
                    <a:pt x="303371" y="601599"/>
                    <a:pt x="303848" y="645890"/>
                  </a:cubicBezTo>
                  <a:cubicBezTo>
                    <a:pt x="304229" y="677323"/>
                    <a:pt x="329946" y="702850"/>
                    <a:pt x="361474" y="702850"/>
                  </a:cubicBezTo>
                  <a:lnTo>
                    <a:pt x="550736" y="702850"/>
                  </a:lnTo>
                  <a:cubicBezTo>
                    <a:pt x="595313" y="702850"/>
                    <a:pt x="631698" y="739235"/>
                    <a:pt x="631698" y="783812"/>
                  </a:cubicBezTo>
                  <a:lnTo>
                    <a:pt x="631698" y="924687"/>
                  </a:lnTo>
                  <a:cubicBezTo>
                    <a:pt x="631698" y="969264"/>
                    <a:pt x="595313" y="1005649"/>
                    <a:pt x="550736" y="1005649"/>
                  </a:cubicBezTo>
                  <a:lnTo>
                    <a:pt x="536257" y="1005649"/>
                  </a:lnTo>
                  <a:cubicBezTo>
                    <a:pt x="504539" y="1005649"/>
                    <a:pt x="478631" y="1031557"/>
                    <a:pt x="478631" y="1063276"/>
                  </a:cubicBezTo>
                  <a:lnTo>
                    <a:pt x="478631" y="1220914"/>
                  </a:lnTo>
                  <a:cubicBezTo>
                    <a:pt x="478631" y="1265491"/>
                    <a:pt x="442246" y="1301877"/>
                    <a:pt x="397669" y="1301877"/>
                  </a:cubicBezTo>
                  <a:lnTo>
                    <a:pt x="883634" y="1301877"/>
                  </a:lnTo>
                  <a:cubicBezTo>
                    <a:pt x="915353" y="1301877"/>
                    <a:pt x="941261" y="1327785"/>
                    <a:pt x="941261" y="1359503"/>
                  </a:cubicBezTo>
                  <a:lnTo>
                    <a:pt x="941261" y="1380363"/>
                  </a:lnTo>
                  <a:lnTo>
                    <a:pt x="941546" y="1380363"/>
                  </a:lnTo>
                  <a:lnTo>
                    <a:pt x="941546" y="1381030"/>
                  </a:lnTo>
                  <a:cubicBezTo>
                    <a:pt x="941546" y="1412748"/>
                    <a:pt x="967454" y="1438656"/>
                    <a:pt x="999173" y="1438656"/>
                  </a:cubicBezTo>
                  <a:lnTo>
                    <a:pt x="1261110" y="1438656"/>
                  </a:lnTo>
                  <a:lnTo>
                    <a:pt x="1261110" y="1362647"/>
                  </a:lnTo>
                  <a:cubicBezTo>
                    <a:pt x="1261110" y="1330928"/>
                    <a:pt x="1287018" y="1305020"/>
                    <a:pt x="1318736" y="1305020"/>
                  </a:cubicBezTo>
                  <a:lnTo>
                    <a:pt x="1765459" y="1305020"/>
                  </a:lnTo>
                  <a:lnTo>
                    <a:pt x="1785557" y="1304544"/>
                  </a:lnTo>
                  <a:lnTo>
                    <a:pt x="1827181" y="1303115"/>
                  </a:lnTo>
                  <a:cubicBezTo>
                    <a:pt x="1858804" y="1302067"/>
                    <a:pt x="1884807" y="1277207"/>
                    <a:pt x="1884807" y="1245489"/>
                  </a:cubicBezTo>
                  <a:cubicBezTo>
                    <a:pt x="1884807" y="1118806"/>
                    <a:pt x="1884902" y="991933"/>
                    <a:pt x="1885093" y="865251"/>
                  </a:cubicBezTo>
                  <a:lnTo>
                    <a:pt x="1789367" y="865251"/>
                  </a:lnTo>
                  <a:cubicBezTo>
                    <a:pt x="1757648" y="865251"/>
                    <a:pt x="1731740" y="839343"/>
                    <a:pt x="1731740" y="807625"/>
                  </a:cubicBezTo>
                  <a:lnTo>
                    <a:pt x="1731740" y="629983"/>
                  </a:lnTo>
                  <a:cubicBezTo>
                    <a:pt x="1731740" y="598265"/>
                    <a:pt x="1757648" y="572357"/>
                    <a:pt x="1789367" y="572357"/>
                  </a:cubicBezTo>
                  <a:lnTo>
                    <a:pt x="1885474" y="572357"/>
                  </a:lnTo>
                  <a:lnTo>
                    <a:pt x="1885569" y="495967"/>
                  </a:lnTo>
                  <a:cubicBezTo>
                    <a:pt x="1879663" y="457009"/>
                    <a:pt x="1845945" y="427101"/>
                    <a:pt x="1805464" y="427101"/>
                  </a:cubicBezTo>
                  <a:lnTo>
                    <a:pt x="1793653" y="427101"/>
                  </a:lnTo>
                  <a:cubicBezTo>
                    <a:pt x="1755172" y="427101"/>
                    <a:pt x="1723644" y="395573"/>
                    <a:pt x="1723644" y="357092"/>
                  </a:cubicBezTo>
                  <a:lnTo>
                    <a:pt x="1723644" y="289750"/>
                  </a:lnTo>
                  <a:lnTo>
                    <a:pt x="1498378" y="289750"/>
                  </a:lnTo>
                  <a:cubicBezTo>
                    <a:pt x="1459135" y="289750"/>
                    <a:pt x="1426083" y="262318"/>
                    <a:pt x="1417225" y="225742"/>
                  </a:cubicBezTo>
                  <a:cubicBezTo>
                    <a:pt x="1415415" y="218313"/>
                    <a:pt x="1414748" y="211741"/>
                    <a:pt x="1415034" y="204025"/>
                  </a:cubicBezTo>
                  <a:cubicBezTo>
                    <a:pt x="1416272" y="166211"/>
                    <a:pt x="1402842" y="135826"/>
                    <a:pt x="1323308" y="138398"/>
                  </a:cubicBezTo>
                  <a:cubicBezTo>
                    <a:pt x="1322356" y="138398"/>
                    <a:pt x="1321594" y="138398"/>
                    <a:pt x="1320641" y="138398"/>
                  </a:cubicBezTo>
                  <a:lnTo>
                    <a:pt x="1180338" y="138398"/>
                  </a:lnTo>
                  <a:cubicBezTo>
                    <a:pt x="1157669" y="138398"/>
                    <a:pt x="1137095" y="129254"/>
                    <a:pt x="1121950" y="114490"/>
                  </a:cubicBezTo>
                  <a:lnTo>
                    <a:pt x="1121950" y="114490"/>
                  </a:lnTo>
                  <a:cubicBezTo>
                    <a:pt x="1119569" y="112109"/>
                    <a:pt x="1117283" y="109633"/>
                    <a:pt x="1115092" y="106966"/>
                  </a:cubicBezTo>
                  <a:lnTo>
                    <a:pt x="1114616" y="106299"/>
                  </a:lnTo>
                  <a:lnTo>
                    <a:pt x="1114520" y="106204"/>
                  </a:lnTo>
                  <a:lnTo>
                    <a:pt x="1114425" y="106108"/>
                  </a:lnTo>
                  <a:cubicBezTo>
                    <a:pt x="1112806" y="104013"/>
                    <a:pt x="1111282" y="101822"/>
                    <a:pt x="1109853" y="99631"/>
                  </a:cubicBezTo>
                  <a:lnTo>
                    <a:pt x="1109853" y="99631"/>
                  </a:lnTo>
                  <a:cubicBezTo>
                    <a:pt x="1109472" y="99060"/>
                    <a:pt x="1109186" y="98488"/>
                    <a:pt x="1108805" y="97917"/>
                  </a:cubicBezTo>
                  <a:lnTo>
                    <a:pt x="1108805" y="97822"/>
                  </a:lnTo>
                  <a:lnTo>
                    <a:pt x="1108424" y="97155"/>
                  </a:lnTo>
                  <a:lnTo>
                    <a:pt x="1108329" y="96964"/>
                  </a:lnTo>
                  <a:lnTo>
                    <a:pt x="1107853" y="96107"/>
                  </a:lnTo>
                  <a:lnTo>
                    <a:pt x="1107853" y="96107"/>
                  </a:lnTo>
                  <a:lnTo>
                    <a:pt x="1107377" y="95250"/>
                  </a:lnTo>
                  <a:lnTo>
                    <a:pt x="1107377" y="95250"/>
                  </a:lnTo>
                  <a:lnTo>
                    <a:pt x="1106996" y="94488"/>
                  </a:lnTo>
                  <a:lnTo>
                    <a:pt x="1106900" y="94393"/>
                  </a:lnTo>
                  <a:lnTo>
                    <a:pt x="1106424" y="93536"/>
                  </a:lnTo>
                  <a:lnTo>
                    <a:pt x="1106424" y="93440"/>
                  </a:lnTo>
                  <a:lnTo>
                    <a:pt x="1106329" y="93154"/>
                  </a:lnTo>
                  <a:lnTo>
                    <a:pt x="1105948" y="92392"/>
                  </a:lnTo>
                  <a:lnTo>
                    <a:pt x="1105567" y="91630"/>
                  </a:lnTo>
                  <a:lnTo>
                    <a:pt x="1105091" y="90678"/>
                  </a:lnTo>
                  <a:lnTo>
                    <a:pt x="1104995" y="90583"/>
                  </a:lnTo>
                  <a:lnTo>
                    <a:pt x="1104614" y="89821"/>
                  </a:lnTo>
                  <a:lnTo>
                    <a:pt x="1104614" y="89821"/>
                  </a:lnTo>
                  <a:lnTo>
                    <a:pt x="1104233" y="88963"/>
                  </a:lnTo>
                  <a:lnTo>
                    <a:pt x="1104233" y="88963"/>
                  </a:lnTo>
                  <a:lnTo>
                    <a:pt x="1103852" y="88011"/>
                  </a:lnTo>
                  <a:lnTo>
                    <a:pt x="1103662" y="87535"/>
                  </a:lnTo>
                  <a:lnTo>
                    <a:pt x="1103281" y="86582"/>
                  </a:lnTo>
                  <a:lnTo>
                    <a:pt x="1103186" y="86392"/>
                  </a:lnTo>
                  <a:lnTo>
                    <a:pt x="1102614" y="84963"/>
                  </a:lnTo>
                  <a:lnTo>
                    <a:pt x="1102424" y="84582"/>
                  </a:lnTo>
                  <a:cubicBezTo>
                    <a:pt x="1098995" y="75438"/>
                    <a:pt x="1097090" y="65532"/>
                    <a:pt x="1097090" y="55245"/>
                  </a:cubicBezTo>
                  <a:lnTo>
                    <a:pt x="1097090" y="0"/>
                  </a:lnTo>
                  <a:lnTo>
                    <a:pt x="1029367" y="0"/>
                  </a:lnTo>
                  <a:cubicBezTo>
                    <a:pt x="983456" y="0"/>
                    <a:pt x="945928" y="37529"/>
                    <a:pt x="945928" y="83439"/>
                  </a:cubicBezTo>
                  <a:lnTo>
                    <a:pt x="945452" y="114776"/>
                  </a:lnTo>
                  <a:lnTo>
                    <a:pt x="945452" y="114776"/>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0" name="Freeform: Shape 69">
              <a:extLst>
                <a:ext uri="{FF2B5EF4-FFF2-40B4-BE49-F238E27FC236}">
                  <a16:creationId xmlns:a16="http://schemas.microsoft.com/office/drawing/2014/main" id="{CE9D3C97-CCCA-4A9A-A7CB-D3860EDBD247}"/>
                </a:ext>
              </a:extLst>
            </p:cNvPr>
            <p:cNvSpPr/>
            <p:nvPr/>
          </p:nvSpPr>
          <p:spPr>
            <a:xfrm>
              <a:off x="1972549" y="4846494"/>
              <a:ext cx="135254" cy="128873"/>
            </a:xfrm>
            <a:custGeom>
              <a:avLst/>
              <a:gdLst>
                <a:gd name="connsiteX0" fmla="*/ 57626 w 135254"/>
                <a:gd name="connsiteY0" fmla="*/ 128874 h 128873"/>
                <a:gd name="connsiteX1" fmla="*/ 77629 w 135254"/>
                <a:gd name="connsiteY1" fmla="*/ 128874 h 128873"/>
                <a:gd name="connsiteX2" fmla="*/ 135255 w 135254"/>
                <a:gd name="connsiteY2" fmla="*/ 71247 h 128873"/>
                <a:gd name="connsiteX3" fmla="*/ 135255 w 135254"/>
                <a:gd name="connsiteY3" fmla="*/ 57626 h 128873"/>
                <a:gd name="connsiteX4" fmla="*/ 77629 w 135254"/>
                <a:gd name="connsiteY4" fmla="*/ 0 h 128873"/>
                <a:gd name="connsiteX5" fmla="*/ 57626 w 135254"/>
                <a:gd name="connsiteY5" fmla="*/ 0 h 128873"/>
                <a:gd name="connsiteX6" fmla="*/ 0 w 135254"/>
                <a:gd name="connsiteY6" fmla="*/ 57626 h 128873"/>
                <a:gd name="connsiteX7" fmla="*/ 0 w 135254"/>
                <a:gd name="connsiteY7" fmla="*/ 71247 h 128873"/>
                <a:gd name="connsiteX8" fmla="*/ 57626 w 135254"/>
                <a:gd name="connsiteY8" fmla="*/ 128874 h 12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254" h="128873">
                  <a:moveTo>
                    <a:pt x="57626" y="128874"/>
                  </a:moveTo>
                  <a:lnTo>
                    <a:pt x="77629" y="128874"/>
                  </a:lnTo>
                  <a:cubicBezTo>
                    <a:pt x="109347" y="128874"/>
                    <a:pt x="135255" y="102965"/>
                    <a:pt x="135255" y="71247"/>
                  </a:cubicBezTo>
                  <a:lnTo>
                    <a:pt x="135255" y="57626"/>
                  </a:lnTo>
                  <a:cubicBezTo>
                    <a:pt x="135255" y="25908"/>
                    <a:pt x="109347" y="0"/>
                    <a:pt x="77629" y="0"/>
                  </a:cubicBezTo>
                  <a:lnTo>
                    <a:pt x="57626" y="0"/>
                  </a:lnTo>
                  <a:cubicBezTo>
                    <a:pt x="25908" y="0"/>
                    <a:pt x="0" y="25908"/>
                    <a:pt x="0" y="57626"/>
                  </a:cubicBezTo>
                  <a:lnTo>
                    <a:pt x="0" y="71247"/>
                  </a:lnTo>
                  <a:cubicBezTo>
                    <a:pt x="0" y="102965"/>
                    <a:pt x="25908" y="128874"/>
                    <a:pt x="57626" y="128874"/>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1" name="Freeform: Shape 70">
              <a:extLst>
                <a:ext uri="{FF2B5EF4-FFF2-40B4-BE49-F238E27FC236}">
                  <a16:creationId xmlns:a16="http://schemas.microsoft.com/office/drawing/2014/main" id="{EB67E3B8-E59E-4483-8281-B69EA50C41F3}"/>
                </a:ext>
              </a:extLst>
            </p:cNvPr>
            <p:cNvSpPr/>
            <p:nvPr/>
          </p:nvSpPr>
          <p:spPr>
            <a:xfrm>
              <a:off x="2926191" y="4710763"/>
              <a:ext cx="299656" cy="417766"/>
            </a:xfrm>
            <a:custGeom>
              <a:avLst/>
              <a:gdLst>
                <a:gd name="connsiteX0" fmla="*/ 57626 w 299656"/>
                <a:gd name="connsiteY0" fmla="*/ 417767 h 417766"/>
                <a:gd name="connsiteX1" fmla="*/ 77629 w 299656"/>
                <a:gd name="connsiteY1" fmla="*/ 417767 h 417766"/>
                <a:gd name="connsiteX2" fmla="*/ 135255 w 299656"/>
                <a:gd name="connsiteY2" fmla="*/ 360140 h 417766"/>
                <a:gd name="connsiteX3" fmla="*/ 135255 w 299656"/>
                <a:gd name="connsiteY3" fmla="*/ 216217 h 417766"/>
                <a:gd name="connsiteX4" fmla="*/ 216218 w 299656"/>
                <a:gd name="connsiteY4" fmla="*/ 135255 h 417766"/>
                <a:gd name="connsiteX5" fmla="*/ 242030 w 299656"/>
                <a:gd name="connsiteY5" fmla="*/ 135255 h 417766"/>
                <a:gd name="connsiteX6" fmla="*/ 299656 w 299656"/>
                <a:gd name="connsiteY6" fmla="*/ 77629 h 417766"/>
                <a:gd name="connsiteX7" fmla="*/ 299656 w 299656"/>
                <a:gd name="connsiteY7" fmla="*/ 57626 h 417766"/>
                <a:gd name="connsiteX8" fmla="*/ 242030 w 299656"/>
                <a:gd name="connsiteY8" fmla="*/ 0 h 417766"/>
                <a:gd name="connsiteX9" fmla="*/ 77629 w 299656"/>
                <a:gd name="connsiteY9" fmla="*/ 0 h 417766"/>
                <a:gd name="connsiteX10" fmla="*/ 57626 w 299656"/>
                <a:gd name="connsiteY10" fmla="*/ 0 h 417766"/>
                <a:gd name="connsiteX11" fmla="*/ 56197 w 299656"/>
                <a:gd name="connsiteY11" fmla="*/ 0 h 417766"/>
                <a:gd name="connsiteX12" fmla="*/ 56197 w 299656"/>
                <a:gd name="connsiteY12" fmla="*/ 0 h 417766"/>
                <a:gd name="connsiteX13" fmla="*/ 54769 w 299656"/>
                <a:gd name="connsiteY13" fmla="*/ 95 h 417766"/>
                <a:gd name="connsiteX14" fmla="*/ 54769 w 299656"/>
                <a:gd name="connsiteY14" fmla="*/ 95 h 417766"/>
                <a:gd name="connsiteX15" fmla="*/ 53340 w 299656"/>
                <a:gd name="connsiteY15" fmla="*/ 190 h 417766"/>
                <a:gd name="connsiteX16" fmla="*/ 53340 w 299656"/>
                <a:gd name="connsiteY16" fmla="*/ 190 h 417766"/>
                <a:gd name="connsiteX17" fmla="*/ 51911 w 299656"/>
                <a:gd name="connsiteY17" fmla="*/ 286 h 417766"/>
                <a:gd name="connsiteX18" fmla="*/ 51911 w 299656"/>
                <a:gd name="connsiteY18" fmla="*/ 286 h 417766"/>
                <a:gd name="connsiteX19" fmla="*/ 50482 w 299656"/>
                <a:gd name="connsiteY19" fmla="*/ 476 h 417766"/>
                <a:gd name="connsiteX20" fmla="*/ 50482 w 299656"/>
                <a:gd name="connsiteY20" fmla="*/ 476 h 417766"/>
                <a:gd name="connsiteX21" fmla="*/ 49054 w 299656"/>
                <a:gd name="connsiteY21" fmla="*/ 667 h 417766"/>
                <a:gd name="connsiteX22" fmla="*/ 49054 w 299656"/>
                <a:gd name="connsiteY22" fmla="*/ 667 h 417766"/>
                <a:gd name="connsiteX23" fmla="*/ 47625 w 299656"/>
                <a:gd name="connsiteY23" fmla="*/ 857 h 417766"/>
                <a:gd name="connsiteX24" fmla="*/ 47625 w 299656"/>
                <a:gd name="connsiteY24" fmla="*/ 857 h 417766"/>
                <a:gd name="connsiteX25" fmla="*/ 46196 w 299656"/>
                <a:gd name="connsiteY25" fmla="*/ 1143 h 417766"/>
                <a:gd name="connsiteX26" fmla="*/ 46196 w 299656"/>
                <a:gd name="connsiteY26" fmla="*/ 1143 h 417766"/>
                <a:gd name="connsiteX27" fmla="*/ 44768 w 299656"/>
                <a:gd name="connsiteY27" fmla="*/ 1429 h 417766"/>
                <a:gd name="connsiteX28" fmla="*/ 44768 w 299656"/>
                <a:gd name="connsiteY28" fmla="*/ 1429 h 417766"/>
                <a:gd name="connsiteX29" fmla="*/ 43339 w 299656"/>
                <a:gd name="connsiteY29" fmla="*/ 1809 h 417766"/>
                <a:gd name="connsiteX30" fmla="*/ 43339 w 299656"/>
                <a:gd name="connsiteY30" fmla="*/ 1809 h 417766"/>
                <a:gd name="connsiteX31" fmla="*/ 42005 w 299656"/>
                <a:gd name="connsiteY31" fmla="*/ 2191 h 417766"/>
                <a:gd name="connsiteX32" fmla="*/ 42005 w 299656"/>
                <a:gd name="connsiteY32" fmla="*/ 2191 h 417766"/>
                <a:gd name="connsiteX33" fmla="*/ 40672 w 299656"/>
                <a:gd name="connsiteY33" fmla="*/ 2572 h 417766"/>
                <a:gd name="connsiteX34" fmla="*/ 40672 w 299656"/>
                <a:gd name="connsiteY34" fmla="*/ 2572 h 417766"/>
                <a:gd name="connsiteX35" fmla="*/ 39338 w 299656"/>
                <a:gd name="connsiteY35" fmla="*/ 3048 h 417766"/>
                <a:gd name="connsiteX36" fmla="*/ 39338 w 299656"/>
                <a:gd name="connsiteY36" fmla="*/ 3048 h 417766"/>
                <a:gd name="connsiteX37" fmla="*/ 38005 w 299656"/>
                <a:gd name="connsiteY37" fmla="*/ 3524 h 417766"/>
                <a:gd name="connsiteX38" fmla="*/ 38005 w 299656"/>
                <a:gd name="connsiteY38" fmla="*/ 3524 h 417766"/>
                <a:gd name="connsiteX39" fmla="*/ 36671 w 299656"/>
                <a:gd name="connsiteY39" fmla="*/ 4000 h 417766"/>
                <a:gd name="connsiteX40" fmla="*/ 36671 w 299656"/>
                <a:gd name="connsiteY40" fmla="*/ 4000 h 417766"/>
                <a:gd name="connsiteX41" fmla="*/ 35338 w 299656"/>
                <a:gd name="connsiteY41" fmla="*/ 4572 h 417766"/>
                <a:gd name="connsiteX42" fmla="*/ 35338 w 299656"/>
                <a:gd name="connsiteY42" fmla="*/ 4572 h 417766"/>
                <a:gd name="connsiteX43" fmla="*/ 34099 w 299656"/>
                <a:gd name="connsiteY43" fmla="*/ 5143 h 417766"/>
                <a:gd name="connsiteX44" fmla="*/ 34099 w 299656"/>
                <a:gd name="connsiteY44" fmla="*/ 5143 h 417766"/>
                <a:gd name="connsiteX45" fmla="*/ 32861 w 299656"/>
                <a:gd name="connsiteY45" fmla="*/ 5715 h 417766"/>
                <a:gd name="connsiteX46" fmla="*/ 32861 w 299656"/>
                <a:gd name="connsiteY46" fmla="*/ 5715 h 417766"/>
                <a:gd name="connsiteX47" fmla="*/ 31623 w 299656"/>
                <a:gd name="connsiteY47" fmla="*/ 6382 h 417766"/>
                <a:gd name="connsiteX48" fmla="*/ 31623 w 299656"/>
                <a:gd name="connsiteY48" fmla="*/ 6382 h 417766"/>
                <a:gd name="connsiteX49" fmla="*/ 30385 w 299656"/>
                <a:gd name="connsiteY49" fmla="*/ 7048 h 417766"/>
                <a:gd name="connsiteX50" fmla="*/ 30385 w 299656"/>
                <a:gd name="connsiteY50" fmla="*/ 7048 h 417766"/>
                <a:gd name="connsiteX51" fmla="*/ 29146 w 299656"/>
                <a:gd name="connsiteY51" fmla="*/ 7715 h 417766"/>
                <a:gd name="connsiteX52" fmla="*/ 29146 w 299656"/>
                <a:gd name="connsiteY52" fmla="*/ 7715 h 417766"/>
                <a:gd name="connsiteX53" fmla="*/ 27908 w 299656"/>
                <a:gd name="connsiteY53" fmla="*/ 8382 h 417766"/>
                <a:gd name="connsiteX54" fmla="*/ 27908 w 299656"/>
                <a:gd name="connsiteY54" fmla="*/ 8382 h 417766"/>
                <a:gd name="connsiteX55" fmla="*/ 26765 w 299656"/>
                <a:gd name="connsiteY55" fmla="*/ 9144 h 417766"/>
                <a:gd name="connsiteX56" fmla="*/ 26765 w 299656"/>
                <a:gd name="connsiteY56" fmla="*/ 9144 h 417766"/>
                <a:gd name="connsiteX57" fmla="*/ 25622 w 299656"/>
                <a:gd name="connsiteY57" fmla="*/ 9906 h 417766"/>
                <a:gd name="connsiteX58" fmla="*/ 25622 w 299656"/>
                <a:gd name="connsiteY58" fmla="*/ 9906 h 417766"/>
                <a:gd name="connsiteX59" fmla="*/ 24479 w 299656"/>
                <a:gd name="connsiteY59" fmla="*/ 10668 h 417766"/>
                <a:gd name="connsiteX60" fmla="*/ 24479 w 299656"/>
                <a:gd name="connsiteY60" fmla="*/ 10668 h 417766"/>
                <a:gd name="connsiteX61" fmla="*/ 23336 w 299656"/>
                <a:gd name="connsiteY61" fmla="*/ 11525 h 417766"/>
                <a:gd name="connsiteX62" fmla="*/ 23336 w 299656"/>
                <a:gd name="connsiteY62" fmla="*/ 11525 h 417766"/>
                <a:gd name="connsiteX63" fmla="*/ 22193 w 299656"/>
                <a:gd name="connsiteY63" fmla="*/ 12382 h 417766"/>
                <a:gd name="connsiteX64" fmla="*/ 22193 w 299656"/>
                <a:gd name="connsiteY64" fmla="*/ 12382 h 417766"/>
                <a:gd name="connsiteX65" fmla="*/ 21146 w 299656"/>
                <a:gd name="connsiteY65" fmla="*/ 13240 h 417766"/>
                <a:gd name="connsiteX66" fmla="*/ 21146 w 299656"/>
                <a:gd name="connsiteY66" fmla="*/ 13240 h 417766"/>
                <a:gd name="connsiteX67" fmla="*/ 20098 w 299656"/>
                <a:gd name="connsiteY67" fmla="*/ 14097 h 417766"/>
                <a:gd name="connsiteX68" fmla="*/ 20098 w 299656"/>
                <a:gd name="connsiteY68" fmla="*/ 14097 h 417766"/>
                <a:gd name="connsiteX69" fmla="*/ 19050 w 299656"/>
                <a:gd name="connsiteY69" fmla="*/ 15049 h 417766"/>
                <a:gd name="connsiteX70" fmla="*/ 19050 w 299656"/>
                <a:gd name="connsiteY70" fmla="*/ 15049 h 417766"/>
                <a:gd name="connsiteX71" fmla="*/ 18002 w 299656"/>
                <a:gd name="connsiteY71" fmla="*/ 16002 h 417766"/>
                <a:gd name="connsiteX72" fmla="*/ 18002 w 299656"/>
                <a:gd name="connsiteY72" fmla="*/ 16002 h 417766"/>
                <a:gd name="connsiteX73" fmla="*/ 17050 w 299656"/>
                <a:gd name="connsiteY73" fmla="*/ 16954 h 417766"/>
                <a:gd name="connsiteX74" fmla="*/ 17050 w 299656"/>
                <a:gd name="connsiteY74" fmla="*/ 16954 h 417766"/>
                <a:gd name="connsiteX75" fmla="*/ 16097 w 299656"/>
                <a:gd name="connsiteY75" fmla="*/ 17907 h 417766"/>
                <a:gd name="connsiteX76" fmla="*/ 16097 w 299656"/>
                <a:gd name="connsiteY76" fmla="*/ 17907 h 417766"/>
                <a:gd name="connsiteX77" fmla="*/ 15145 w 299656"/>
                <a:gd name="connsiteY77" fmla="*/ 18955 h 417766"/>
                <a:gd name="connsiteX78" fmla="*/ 15145 w 299656"/>
                <a:gd name="connsiteY78" fmla="*/ 18955 h 417766"/>
                <a:gd name="connsiteX79" fmla="*/ 14192 w 299656"/>
                <a:gd name="connsiteY79" fmla="*/ 20002 h 417766"/>
                <a:gd name="connsiteX80" fmla="*/ 14192 w 299656"/>
                <a:gd name="connsiteY80" fmla="*/ 20002 h 417766"/>
                <a:gd name="connsiteX81" fmla="*/ 13335 w 299656"/>
                <a:gd name="connsiteY81" fmla="*/ 21050 h 417766"/>
                <a:gd name="connsiteX82" fmla="*/ 13335 w 299656"/>
                <a:gd name="connsiteY82" fmla="*/ 21050 h 417766"/>
                <a:gd name="connsiteX83" fmla="*/ 12478 w 299656"/>
                <a:gd name="connsiteY83" fmla="*/ 22098 h 417766"/>
                <a:gd name="connsiteX84" fmla="*/ 12478 w 299656"/>
                <a:gd name="connsiteY84" fmla="*/ 22098 h 417766"/>
                <a:gd name="connsiteX85" fmla="*/ 11621 w 299656"/>
                <a:gd name="connsiteY85" fmla="*/ 23146 h 417766"/>
                <a:gd name="connsiteX86" fmla="*/ 11621 w 299656"/>
                <a:gd name="connsiteY86" fmla="*/ 23146 h 417766"/>
                <a:gd name="connsiteX87" fmla="*/ 10763 w 299656"/>
                <a:gd name="connsiteY87" fmla="*/ 24289 h 417766"/>
                <a:gd name="connsiteX88" fmla="*/ 10763 w 299656"/>
                <a:gd name="connsiteY88" fmla="*/ 24289 h 417766"/>
                <a:gd name="connsiteX89" fmla="*/ 10001 w 299656"/>
                <a:gd name="connsiteY89" fmla="*/ 25432 h 417766"/>
                <a:gd name="connsiteX90" fmla="*/ 10001 w 299656"/>
                <a:gd name="connsiteY90" fmla="*/ 25432 h 417766"/>
                <a:gd name="connsiteX91" fmla="*/ 9239 w 299656"/>
                <a:gd name="connsiteY91" fmla="*/ 26575 h 417766"/>
                <a:gd name="connsiteX92" fmla="*/ 9239 w 299656"/>
                <a:gd name="connsiteY92" fmla="*/ 26575 h 417766"/>
                <a:gd name="connsiteX93" fmla="*/ 8477 w 299656"/>
                <a:gd name="connsiteY93" fmla="*/ 27717 h 417766"/>
                <a:gd name="connsiteX94" fmla="*/ 8477 w 299656"/>
                <a:gd name="connsiteY94" fmla="*/ 27717 h 417766"/>
                <a:gd name="connsiteX95" fmla="*/ 7811 w 299656"/>
                <a:gd name="connsiteY95" fmla="*/ 28956 h 417766"/>
                <a:gd name="connsiteX96" fmla="*/ 7811 w 299656"/>
                <a:gd name="connsiteY96" fmla="*/ 28956 h 417766"/>
                <a:gd name="connsiteX97" fmla="*/ 7144 w 299656"/>
                <a:gd name="connsiteY97" fmla="*/ 30194 h 417766"/>
                <a:gd name="connsiteX98" fmla="*/ 7144 w 299656"/>
                <a:gd name="connsiteY98" fmla="*/ 30194 h 417766"/>
                <a:gd name="connsiteX99" fmla="*/ 6477 w 299656"/>
                <a:gd name="connsiteY99" fmla="*/ 31432 h 417766"/>
                <a:gd name="connsiteX100" fmla="*/ 6477 w 299656"/>
                <a:gd name="connsiteY100" fmla="*/ 31432 h 417766"/>
                <a:gd name="connsiteX101" fmla="*/ 5810 w 299656"/>
                <a:gd name="connsiteY101" fmla="*/ 32671 h 417766"/>
                <a:gd name="connsiteX102" fmla="*/ 5810 w 299656"/>
                <a:gd name="connsiteY102" fmla="*/ 32671 h 417766"/>
                <a:gd name="connsiteX103" fmla="*/ 5239 w 299656"/>
                <a:gd name="connsiteY103" fmla="*/ 33909 h 417766"/>
                <a:gd name="connsiteX104" fmla="*/ 5239 w 299656"/>
                <a:gd name="connsiteY104" fmla="*/ 33909 h 417766"/>
                <a:gd name="connsiteX105" fmla="*/ 4667 w 299656"/>
                <a:gd name="connsiteY105" fmla="*/ 35147 h 417766"/>
                <a:gd name="connsiteX106" fmla="*/ 4667 w 299656"/>
                <a:gd name="connsiteY106" fmla="*/ 35147 h 417766"/>
                <a:gd name="connsiteX107" fmla="*/ 4096 w 299656"/>
                <a:gd name="connsiteY107" fmla="*/ 36481 h 417766"/>
                <a:gd name="connsiteX108" fmla="*/ 4096 w 299656"/>
                <a:gd name="connsiteY108" fmla="*/ 36481 h 417766"/>
                <a:gd name="connsiteX109" fmla="*/ 3620 w 299656"/>
                <a:gd name="connsiteY109" fmla="*/ 37814 h 417766"/>
                <a:gd name="connsiteX110" fmla="*/ 3620 w 299656"/>
                <a:gd name="connsiteY110" fmla="*/ 37814 h 417766"/>
                <a:gd name="connsiteX111" fmla="*/ 3143 w 299656"/>
                <a:gd name="connsiteY111" fmla="*/ 39148 h 417766"/>
                <a:gd name="connsiteX112" fmla="*/ 3143 w 299656"/>
                <a:gd name="connsiteY112" fmla="*/ 39148 h 417766"/>
                <a:gd name="connsiteX113" fmla="*/ 2667 w 299656"/>
                <a:gd name="connsiteY113" fmla="*/ 40481 h 417766"/>
                <a:gd name="connsiteX114" fmla="*/ 2667 w 299656"/>
                <a:gd name="connsiteY114" fmla="*/ 40481 h 417766"/>
                <a:gd name="connsiteX115" fmla="*/ 2286 w 299656"/>
                <a:gd name="connsiteY115" fmla="*/ 41815 h 417766"/>
                <a:gd name="connsiteX116" fmla="*/ 2286 w 299656"/>
                <a:gd name="connsiteY116" fmla="*/ 41815 h 417766"/>
                <a:gd name="connsiteX117" fmla="*/ 1905 w 299656"/>
                <a:gd name="connsiteY117" fmla="*/ 43148 h 417766"/>
                <a:gd name="connsiteX118" fmla="*/ 1905 w 299656"/>
                <a:gd name="connsiteY118" fmla="*/ 43148 h 417766"/>
                <a:gd name="connsiteX119" fmla="*/ 1524 w 299656"/>
                <a:gd name="connsiteY119" fmla="*/ 44482 h 417766"/>
                <a:gd name="connsiteX120" fmla="*/ 1524 w 299656"/>
                <a:gd name="connsiteY120" fmla="*/ 44482 h 417766"/>
                <a:gd name="connsiteX121" fmla="*/ 1238 w 299656"/>
                <a:gd name="connsiteY121" fmla="*/ 45910 h 417766"/>
                <a:gd name="connsiteX122" fmla="*/ 1238 w 299656"/>
                <a:gd name="connsiteY122" fmla="*/ 45910 h 417766"/>
                <a:gd name="connsiteX123" fmla="*/ 953 w 299656"/>
                <a:gd name="connsiteY123" fmla="*/ 47339 h 417766"/>
                <a:gd name="connsiteX124" fmla="*/ 953 w 299656"/>
                <a:gd name="connsiteY124" fmla="*/ 47339 h 417766"/>
                <a:gd name="connsiteX125" fmla="*/ 667 w 299656"/>
                <a:gd name="connsiteY125" fmla="*/ 48768 h 417766"/>
                <a:gd name="connsiteX126" fmla="*/ 667 w 299656"/>
                <a:gd name="connsiteY126" fmla="*/ 48768 h 417766"/>
                <a:gd name="connsiteX127" fmla="*/ 476 w 299656"/>
                <a:gd name="connsiteY127" fmla="*/ 50197 h 417766"/>
                <a:gd name="connsiteX128" fmla="*/ 476 w 299656"/>
                <a:gd name="connsiteY128" fmla="*/ 50197 h 417766"/>
                <a:gd name="connsiteX129" fmla="*/ 286 w 299656"/>
                <a:gd name="connsiteY129" fmla="*/ 51625 h 417766"/>
                <a:gd name="connsiteX130" fmla="*/ 286 w 299656"/>
                <a:gd name="connsiteY130" fmla="*/ 51625 h 417766"/>
                <a:gd name="connsiteX131" fmla="*/ 190 w 299656"/>
                <a:gd name="connsiteY131" fmla="*/ 53054 h 417766"/>
                <a:gd name="connsiteX132" fmla="*/ 190 w 299656"/>
                <a:gd name="connsiteY132" fmla="*/ 53054 h 417766"/>
                <a:gd name="connsiteX133" fmla="*/ 95 w 299656"/>
                <a:gd name="connsiteY133" fmla="*/ 54483 h 417766"/>
                <a:gd name="connsiteX134" fmla="*/ 95 w 299656"/>
                <a:gd name="connsiteY134" fmla="*/ 54483 h 417766"/>
                <a:gd name="connsiteX135" fmla="*/ 95 w 299656"/>
                <a:gd name="connsiteY135" fmla="*/ 54959 h 417766"/>
                <a:gd name="connsiteX136" fmla="*/ 0 w 299656"/>
                <a:gd name="connsiteY136" fmla="*/ 56864 h 417766"/>
                <a:gd name="connsiteX137" fmla="*/ 0 w 299656"/>
                <a:gd name="connsiteY137" fmla="*/ 57340 h 417766"/>
                <a:gd name="connsiteX138" fmla="*/ 0 w 299656"/>
                <a:gd name="connsiteY138" fmla="*/ 57340 h 417766"/>
                <a:gd name="connsiteX139" fmla="*/ 0 w 299656"/>
                <a:gd name="connsiteY139" fmla="*/ 77343 h 417766"/>
                <a:gd name="connsiteX140" fmla="*/ 0 w 299656"/>
                <a:gd name="connsiteY140" fmla="*/ 359855 h 417766"/>
                <a:gd name="connsiteX141" fmla="*/ 57626 w 299656"/>
                <a:gd name="connsiteY141" fmla="*/ 417767 h 417766"/>
                <a:gd name="connsiteX142" fmla="*/ 57626 w 299656"/>
                <a:gd name="connsiteY142" fmla="*/ 417767 h 417766"/>
                <a:gd name="connsiteX143" fmla="*/ 57626 w 299656"/>
                <a:gd name="connsiteY143" fmla="*/ 0 h 417766"/>
                <a:gd name="connsiteX144" fmla="*/ 57626 w 299656"/>
                <a:gd name="connsiteY144" fmla="*/ 0 h 417766"/>
                <a:gd name="connsiteX145" fmla="*/ 57626 w 299656"/>
                <a:gd name="connsiteY145" fmla="*/ 0 h 41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99656" h="417766">
                  <a:moveTo>
                    <a:pt x="57626" y="417767"/>
                  </a:moveTo>
                  <a:lnTo>
                    <a:pt x="77629" y="417767"/>
                  </a:lnTo>
                  <a:cubicBezTo>
                    <a:pt x="109347" y="417767"/>
                    <a:pt x="135255" y="391858"/>
                    <a:pt x="135255" y="360140"/>
                  </a:cubicBezTo>
                  <a:lnTo>
                    <a:pt x="135255" y="216217"/>
                  </a:lnTo>
                  <a:cubicBezTo>
                    <a:pt x="135255" y="171640"/>
                    <a:pt x="171640" y="135255"/>
                    <a:pt x="216218" y="135255"/>
                  </a:cubicBezTo>
                  <a:lnTo>
                    <a:pt x="242030" y="135255"/>
                  </a:lnTo>
                  <a:cubicBezTo>
                    <a:pt x="273748" y="135255"/>
                    <a:pt x="299656" y="109347"/>
                    <a:pt x="299656" y="77629"/>
                  </a:cubicBezTo>
                  <a:lnTo>
                    <a:pt x="299656" y="57626"/>
                  </a:lnTo>
                  <a:cubicBezTo>
                    <a:pt x="299656" y="25908"/>
                    <a:pt x="273748" y="0"/>
                    <a:pt x="242030" y="0"/>
                  </a:cubicBezTo>
                  <a:lnTo>
                    <a:pt x="77629" y="0"/>
                  </a:lnTo>
                  <a:lnTo>
                    <a:pt x="57626" y="0"/>
                  </a:lnTo>
                  <a:lnTo>
                    <a:pt x="56197" y="0"/>
                  </a:lnTo>
                  <a:lnTo>
                    <a:pt x="56197" y="0"/>
                  </a:lnTo>
                  <a:lnTo>
                    <a:pt x="54769" y="95"/>
                  </a:lnTo>
                  <a:lnTo>
                    <a:pt x="54769" y="95"/>
                  </a:lnTo>
                  <a:lnTo>
                    <a:pt x="53340" y="190"/>
                  </a:lnTo>
                  <a:lnTo>
                    <a:pt x="53340" y="190"/>
                  </a:lnTo>
                  <a:lnTo>
                    <a:pt x="51911" y="286"/>
                  </a:lnTo>
                  <a:lnTo>
                    <a:pt x="51911" y="286"/>
                  </a:lnTo>
                  <a:lnTo>
                    <a:pt x="50482" y="476"/>
                  </a:lnTo>
                  <a:lnTo>
                    <a:pt x="50482" y="476"/>
                  </a:lnTo>
                  <a:lnTo>
                    <a:pt x="49054" y="667"/>
                  </a:lnTo>
                  <a:lnTo>
                    <a:pt x="49054" y="667"/>
                  </a:lnTo>
                  <a:lnTo>
                    <a:pt x="47625" y="857"/>
                  </a:lnTo>
                  <a:lnTo>
                    <a:pt x="47625" y="857"/>
                  </a:lnTo>
                  <a:cubicBezTo>
                    <a:pt x="47149" y="952"/>
                    <a:pt x="46672" y="1048"/>
                    <a:pt x="46196" y="1143"/>
                  </a:cubicBezTo>
                  <a:lnTo>
                    <a:pt x="46196" y="1143"/>
                  </a:lnTo>
                  <a:lnTo>
                    <a:pt x="44768" y="1429"/>
                  </a:lnTo>
                  <a:lnTo>
                    <a:pt x="44768" y="1429"/>
                  </a:lnTo>
                  <a:lnTo>
                    <a:pt x="43339" y="1809"/>
                  </a:lnTo>
                  <a:lnTo>
                    <a:pt x="43339" y="1809"/>
                  </a:lnTo>
                  <a:lnTo>
                    <a:pt x="42005" y="2191"/>
                  </a:lnTo>
                  <a:lnTo>
                    <a:pt x="42005" y="2191"/>
                  </a:lnTo>
                  <a:lnTo>
                    <a:pt x="40672" y="2572"/>
                  </a:lnTo>
                  <a:lnTo>
                    <a:pt x="40672" y="2572"/>
                  </a:lnTo>
                  <a:lnTo>
                    <a:pt x="39338" y="3048"/>
                  </a:lnTo>
                  <a:lnTo>
                    <a:pt x="39338" y="3048"/>
                  </a:lnTo>
                  <a:lnTo>
                    <a:pt x="38005" y="3524"/>
                  </a:lnTo>
                  <a:lnTo>
                    <a:pt x="38005" y="3524"/>
                  </a:lnTo>
                  <a:lnTo>
                    <a:pt x="36671" y="4000"/>
                  </a:lnTo>
                  <a:lnTo>
                    <a:pt x="36671" y="4000"/>
                  </a:lnTo>
                  <a:lnTo>
                    <a:pt x="35338" y="4572"/>
                  </a:lnTo>
                  <a:lnTo>
                    <a:pt x="35338" y="4572"/>
                  </a:lnTo>
                  <a:lnTo>
                    <a:pt x="34099" y="5143"/>
                  </a:lnTo>
                  <a:lnTo>
                    <a:pt x="34099" y="5143"/>
                  </a:lnTo>
                  <a:lnTo>
                    <a:pt x="32861" y="5715"/>
                  </a:lnTo>
                  <a:lnTo>
                    <a:pt x="32861" y="5715"/>
                  </a:lnTo>
                  <a:lnTo>
                    <a:pt x="31623" y="6382"/>
                  </a:lnTo>
                  <a:lnTo>
                    <a:pt x="31623" y="6382"/>
                  </a:lnTo>
                  <a:cubicBezTo>
                    <a:pt x="31242" y="6572"/>
                    <a:pt x="30766" y="6763"/>
                    <a:pt x="30385" y="7048"/>
                  </a:cubicBezTo>
                  <a:lnTo>
                    <a:pt x="30385" y="7048"/>
                  </a:lnTo>
                  <a:lnTo>
                    <a:pt x="29146" y="7715"/>
                  </a:lnTo>
                  <a:lnTo>
                    <a:pt x="29146" y="7715"/>
                  </a:lnTo>
                  <a:cubicBezTo>
                    <a:pt x="28765" y="7906"/>
                    <a:pt x="28385" y="8191"/>
                    <a:pt x="27908" y="8382"/>
                  </a:cubicBezTo>
                  <a:lnTo>
                    <a:pt x="27908" y="8382"/>
                  </a:lnTo>
                  <a:lnTo>
                    <a:pt x="26765" y="9144"/>
                  </a:lnTo>
                  <a:lnTo>
                    <a:pt x="26765" y="9144"/>
                  </a:lnTo>
                  <a:lnTo>
                    <a:pt x="25622" y="9906"/>
                  </a:lnTo>
                  <a:lnTo>
                    <a:pt x="25622" y="9906"/>
                  </a:lnTo>
                  <a:lnTo>
                    <a:pt x="24479" y="10668"/>
                  </a:lnTo>
                  <a:lnTo>
                    <a:pt x="24479" y="10668"/>
                  </a:lnTo>
                  <a:lnTo>
                    <a:pt x="23336" y="11525"/>
                  </a:lnTo>
                  <a:lnTo>
                    <a:pt x="23336" y="11525"/>
                  </a:lnTo>
                  <a:lnTo>
                    <a:pt x="22193" y="12382"/>
                  </a:lnTo>
                  <a:lnTo>
                    <a:pt x="22193" y="12382"/>
                  </a:lnTo>
                  <a:cubicBezTo>
                    <a:pt x="21812" y="12668"/>
                    <a:pt x="21431" y="12954"/>
                    <a:pt x="21146" y="13240"/>
                  </a:cubicBezTo>
                  <a:lnTo>
                    <a:pt x="21146" y="13240"/>
                  </a:lnTo>
                  <a:lnTo>
                    <a:pt x="20098" y="14097"/>
                  </a:lnTo>
                  <a:lnTo>
                    <a:pt x="20098" y="14097"/>
                  </a:lnTo>
                  <a:lnTo>
                    <a:pt x="19050" y="15049"/>
                  </a:lnTo>
                  <a:lnTo>
                    <a:pt x="19050" y="15049"/>
                  </a:lnTo>
                  <a:lnTo>
                    <a:pt x="18002" y="16002"/>
                  </a:lnTo>
                  <a:lnTo>
                    <a:pt x="18002" y="16002"/>
                  </a:lnTo>
                  <a:lnTo>
                    <a:pt x="17050" y="16954"/>
                  </a:lnTo>
                  <a:lnTo>
                    <a:pt x="17050" y="16954"/>
                  </a:lnTo>
                  <a:lnTo>
                    <a:pt x="16097" y="17907"/>
                  </a:lnTo>
                  <a:lnTo>
                    <a:pt x="16097" y="17907"/>
                  </a:lnTo>
                  <a:lnTo>
                    <a:pt x="15145" y="18955"/>
                  </a:lnTo>
                  <a:lnTo>
                    <a:pt x="15145" y="18955"/>
                  </a:lnTo>
                  <a:lnTo>
                    <a:pt x="14192" y="20002"/>
                  </a:lnTo>
                  <a:lnTo>
                    <a:pt x="14192" y="20002"/>
                  </a:lnTo>
                  <a:lnTo>
                    <a:pt x="13335" y="21050"/>
                  </a:lnTo>
                  <a:lnTo>
                    <a:pt x="13335" y="21050"/>
                  </a:lnTo>
                  <a:cubicBezTo>
                    <a:pt x="13049" y="21431"/>
                    <a:pt x="12763" y="21812"/>
                    <a:pt x="12478" y="22098"/>
                  </a:cubicBezTo>
                  <a:lnTo>
                    <a:pt x="12478" y="22098"/>
                  </a:lnTo>
                  <a:cubicBezTo>
                    <a:pt x="12192" y="22479"/>
                    <a:pt x="11906" y="22860"/>
                    <a:pt x="11621" y="23146"/>
                  </a:cubicBezTo>
                  <a:lnTo>
                    <a:pt x="11621" y="23146"/>
                  </a:lnTo>
                  <a:lnTo>
                    <a:pt x="10763" y="24289"/>
                  </a:lnTo>
                  <a:lnTo>
                    <a:pt x="10763" y="24289"/>
                  </a:lnTo>
                  <a:lnTo>
                    <a:pt x="10001" y="25432"/>
                  </a:lnTo>
                  <a:lnTo>
                    <a:pt x="10001" y="25432"/>
                  </a:lnTo>
                  <a:lnTo>
                    <a:pt x="9239" y="26575"/>
                  </a:lnTo>
                  <a:lnTo>
                    <a:pt x="9239" y="26575"/>
                  </a:lnTo>
                  <a:lnTo>
                    <a:pt x="8477" y="27717"/>
                  </a:lnTo>
                  <a:lnTo>
                    <a:pt x="8477" y="27717"/>
                  </a:lnTo>
                  <a:lnTo>
                    <a:pt x="7811" y="28956"/>
                  </a:lnTo>
                  <a:lnTo>
                    <a:pt x="7811" y="28956"/>
                  </a:lnTo>
                  <a:lnTo>
                    <a:pt x="7144" y="30194"/>
                  </a:lnTo>
                  <a:lnTo>
                    <a:pt x="7144" y="30194"/>
                  </a:lnTo>
                  <a:lnTo>
                    <a:pt x="6477" y="31432"/>
                  </a:lnTo>
                  <a:lnTo>
                    <a:pt x="6477" y="31432"/>
                  </a:lnTo>
                  <a:lnTo>
                    <a:pt x="5810" y="32671"/>
                  </a:lnTo>
                  <a:lnTo>
                    <a:pt x="5810" y="32671"/>
                  </a:lnTo>
                  <a:lnTo>
                    <a:pt x="5239" y="33909"/>
                  </a:lnTo>
                  <a:lnTo>
                    <a:pt x="5239" y="33909"/>
                  </a:lnTo>
                  <a:cubicBezTo>
                    <a:pt x="5048" y="34290"/>
                    <a:pt x="4858" y="34766"/>
                    <a:pt x="4667" y="35147"/>
                  </a:cubicBezTo>
                  <a:lnTo>
                    <a:pt x="4667" y="35147"/>
                  </a:lnTo>
                  <a:lnTo>
                    <a:pt x="4096" y="36481"/>
                  </a:lnTo>
                  <a:lnTo>
                    <a:pt x="4096" y="36481"/>
                  </a:lnTo>
                  <a:lnTo>
                    <a:pt x="3620" y="37814"/>
                  </a:lnTo>
                  <a:lnTo>
                    <a:pt x="3620" y="37814"/>
                  </a:lnTo>
                  <a:lnTo>
                    <a:pt x="3143" y="39148"/>
                  </a:lnTo>
                  <a:lnTo>
                    <a:pt x="3143" y="39148"/>
                  </a:lnTo>
                  <a:lnTo>
                    <a:pt x="2667" y="40481"/>
                  </a:lnTo>
                  <a:lnTo>
                    <a:pt x="2667" y="40481"/>
                  </a:lnTo>
                  <a:lnTo>
                    <a:pt x="2286" y="41815"/>
                  </a:lnTo>
                  <a:lnTo>
                    <a:pt x="2286" y="41815"/>
                  </a:lnTo>
                  <a:lnTo>
                    <a:pt x="1905" y="43148"/>
                  </a:lnTo>
                  <a:lnTo>
                    <a:pt x="1905" y="43148"/>
                  </a:lnTo>
                  <a:lnTo>
                    <a:pt x="1524" y="44482"/>
                  </a:lnTo>
                  <a:lnTo>
                    <a:pt x="1524" y="44482"/>
                  </a:lnTo>
                  <a:lnTo>
                    <a:pt x="1238" y="45910"/>
                  </a:lnTo>
                  <a:lnTo>
                    <a:pt x="1238" y="45910"/>
                  </a:lnTo>
                  <a:cubicBezTo>
                    <a:pt x="1143" y="46387"/>
                    <a:pt x="1048" y="46863"/>
                    <a:pt x="953" y="47339"/>
                  </a:cubicBezTo>
                  <a:lnTo>
                    <a:pt x="953" y="47339"/>
                  </a:lnTo>
                  <a:lnTo>
                    <a:pt x="667" y="48768"/>
                  </a:lnTo>
                  <a:lnTo>
                    <a:pt x="667" y="48768"/>
                  </a:lnTo>
                  <a:lnTo>
                    <a:pt x="476" y="50197"/>
                  </a:lnTo>
                  <a:lnTo>
                    <a:pt x="476" y="50197"/>
                  </a:lnTo>
                  <a:lnTo>
                    <a:pt x="286" y="51625"/>
                  </a:lnTo>
                  <a:lnTo>
                    <a:pt x="286" y="51625"/>
                  </a:lnTo>
                  <a:lnTo>
                    <a:pt x="190" y="53054"/>
                  </a:lnTo>
                  <a:lnTo>
                    <a:pt x="190" y="53054"/>
                  </a:lnTo>
                  <a:lnTo>
                    <a:pt x="95" y="54483"/>
                  </a:lnTo>
                  <a:lnTo>
                    <a:pt x="95" y="54483"/>
                  </a:lnTo>
                  <a:lnTo>
                    <a:pt x="95" y="54959"/>
                  </a:lnTo>
                  <a:cubicBezTo>
                    <a:pt x="95" y="55626"/>
                    <a:pt x="95" y="56197"/>
                    <a:pt x="0" y="56864"/>
                  </a:cubicBezTo>
                  <a:lnTo>
                    <a:pt x="0" y="57340"/>
                  </a:lnTo>
                  <a:lnTo>
                    <a:pt x="0" y="57340"/>
                  </a:lnTo>
                  <a:lnTo>
                    <a:pt x="0" y="77343"/>
                  </a:lnTo>
                  <a:lnTo>
                    <a:pt x="0" y="359855"/>
                  </a:lnTo>
                  <a:cubicBezTo>
                    <a:pt x="0" y="391858"/>
                    <a:pt x="25908" y="417767"/>
                    <a:pt x="57626" y="417767"/>
                  </a:cubicBezTo>
                  <a:lnTo>
                    <a:pt x="57626" y="417767"/>
                  </a:lnTo>
                  <a:close/>
                  <a:moveTo>
                    <a:pt x="57626" y="0"/>
                  </a:moveTo>
                  <a:lnTo>
                    <a:pt x="57626" y="0"/>
                  </a:lnTo>
                  <a:lnTo>
                    <a:pt x="57626"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2" name="Freeform: Shape 71">
              <a:extLst>
                <a:ext uri="{FF2B5EF4-FFF2-40B4-BE49-F238E27FC236}">
                  <a16:creationId xmlns:a16="http://schemas.microsoft.com/office/drawing/2014/main" id="{8A3E5852-F6AA-45E3-A2C0-3E71F79A6554}"/>
                </a:ext>
              </a:extLst>
            </p:cNvPr>
            <p:cNvSpPr/>
            <p:nvPr/>
          </p:nvSpPr>
          <p:spPr>
            <a:xfrm>
              <a:off x="75454" y="4553410"/>
              <a:ext cx="628078" cy="867822"/>
            </a:xfrm>
            <a:custGeom>
              <a:avLst/>
              <a:gdLst>
                <a:gd name="connsiteX0" fmla="*/ 550069 w 628078"/>
                <a:gd name="connsiteY0" fmla="*/ 300609 h 867822"/>
                <a:gd name="connsiteX1" fmla="*/ 570452 w 628078"/>
                <a:gd name="connsiteY1" fmla="*/ 300609 h 867822"/>
                <a:gd name="connsiteX2" fmla="*/ 628079 w 628078"/>
                <a:gd name="connsiteY2" fmla="*/ 242983 h 867822"/>
                <a:gd name="connsiteX3" fmla="*/ 628079 w 628078"/>
                <a:gd name="connsiteY3" fmla="*/ 57626 h 867822"/>
                <a:gd name="connsiteX4" fmla="*/ 570452 w 628078"/>
                <a:gd name="connsiteY4" fmla="*/ 0 h 867822"/>
                <a:gd name="connsiteX5" fmla="*/ 216599 w 628078"/>
                <a:gd name="connsiteY5" fmla="*/ 0 h 867822"/>
                <a:gd name="connsiteX6" fmla="*/ 158972 w 628078"/>
                <a:gd name="connsiteY6" fmla="*/ 857 h 867822"/>
                <a:gd name="connsiteX7" fmla="*/ 158972 w 628078"/>
                <a:gd name="connsiteY7" fmla="*/ 212884 h 867822"/>
                <a:gd name="connsiteX8" fmla="*/ 78010 w 628078"/>
                <a:gd name="connsiteY8" fmla="*/ 293846 h 867822"/>
                <a:gd name="connsiteX9" fmla="*/ 57626 w 628078"/>
                <a:gd name="connsiteY9" fmla="*/ 293846 h 867822"/>
                <a:gd name="connsiteX10" fmla="*/ 0 w 628078"/>
                <a:gd name="connsiteY10" fmla="*/ 352901 h 867822"/>
                <a:gd name="connsiteX11" fmla="*/ 0 w 628078"/>
                <a:gd name="connsiteY11" fmla="*/ 464153 h 867822"/>
                <a:gd name="connsiteX12" fmla="*/ 0 w 628078"/>
                <a:gd name="connsiteY12" fmla="*/ 520351 h 867822"/>
                <a:gd name="connsiteX13" fmla="*/ 0 w 628078"/>
                <a:gd name="connsiteY13" fmla="*/ 810197 h 867822"/>
                <a:gd name="connsiteX14" fmla="*/ 57626 w 628078"/>
                <a:gd name="connsiteY14" fmla="*/ 867823 h 867822"/>
                <a:gd name="connsiteX15" fmla="*/ 252413 w 628078"/>
                <a:gd name="connsiteY15" fmla="*/ 867823 h 867822"/>
                <a:gd name="connsiteX16" fmla="*/ 310039 w 628078"/>
                <a:gd name="connsiteY16" fmla="*/ 866965 h 867822"/>
                <a:gd name="connsiteX17" fmla="*/ 310039 w 628078"/>
                <a:gd name="connsiteY17" fmla="*/ 660559 h 867822"/>
                <a:gd name="connsiteX18" fmla="*/ 391001 w 628078"/>
                <a:gd name="connsiteY18" fmla="*/ 579596 h 867822"/>
                <a:gd name="connsiteX19" fmla="*/ 411385 w 628078"/>
                <a:gd name="connsiteY19" fmla="*/ 579596 h 867822"/>
                <a:gd name="connsiteX20" fmla="*/ 469011 w 628078"/>
                <a:gd name="connsiteY20" fmla="*/ 520541 h 867822"/>
                <a:gd name="connsiteX21" fmla="*/ 469011 w 628078"/>
                <a:gd name="connsiteY21" fmla="*/ 381667 h 867822"/>
                <a:gd name="connsiteX22" fmla="*/ 550069 w 628078"/>
                <a:gd name="connsiteY22" fmla="*/ 300609 h 86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8078" h="867822">
                  <a:moveTo>
                    <a:pt x="550069" y="300609"/>
                  </a:moveTo>
                  <a:lnTo>
                    <a:pt x="570452" y="300609"/>
                  </a:lnTo>
                  <a:cubicBezTo>
                    <a:pt x="602171" y="300609"/>
                    <a:pt x="628079" y="274701"/>
                    <a:pt x="628079" y="242983"/>
                  </a:cubicBezTo>
                  <a:lnTo>
                    <a:pt x="628079" y="57626"/>
                  </a:lnTo>
                  <a:cubicBezTo>
                    <a:pt x="628079" y="25908"/>
                    <a:pt x="602171" y="0"/>
                    <a:pt x="570452" y="0"/>
                  </a:cubicBezTo>
                  <a:lnTo>
                    <a:pt x="216599" y="0"/>
                  </a:lnTo>
                  <a:lnTo>
                    <a:pt x="158972" y="857"/>
                  </a:lnTo>
                  <a:lnTo>
                    <a:pt x="158972" y="212884"/>
                  </a:lnTo>
                  <a:cubicBezTo>
                    <a:pt x="158972" y="257461"/>
                    <a:pt x="122587" y="293846"/>
                    <a:pt x="78010" y="293846"/>
                  </a:cubicBezTo>
                  <a:lnTo>
                    <a:pt x="57626" y="293846"/>
                  </a:lnTo>
                  <a:cubicBezTo>
                    <a:pt x="25908" y="293846"/>
                    <a:pt x="0" y="320421"/>
                    <a:pt x="0" y="352901"/>
                  </a:cubicBezTo>
                  <a:lnTo>
                    <a:pt x="0" y="464153"/>
                  </a:lnTo>
                  <a:lnTo>
                    <a:pt x="0" y="520351"/>
                  </a:lnTo>
                  <a:lnTo>
                    <a:pt x="0" y="810197"/>
                  </a:lnTo>
                  <a:cubicBezTo>
                    <a:pt x="0" y="841915"/>
                    <a:pt x="25908" y="867823"/>
                    <a:pt x="57626" y="867823"/>
                  </a:cubicBezTo>
                  <a:lnTo>
                    <a:pt x="252413" y="867823"/>
                  </a:lnTo>
                  <a:lnTo>
                    <a:pt x="310039" y="866965"/>
                  </a:lnTo>
                  <a:lnTo>
                    <a:pt x="310039" y="660559"/>
                  </a:lnTo>
                  <a:cubicBezTo>
                    <a:pt x="310039" y="615982"/>
                    <a:pt x="346424" y="579596"/>
                    <a:pt x="391001" y="579596"/>
                  </a:cubicBezTo>
                  <a:lnTo>
                    <a:pt x="411385" y="579596"/>
                  </a:lnTo>
                  <a:cubicBezTo>
                    <a:pt x="443103" y="579596"/>
                    <a:pt x="469011" y="553022"/>
                    <a:pt x="469011" y="520541"/>
                  </a:cubicBezTo>
                  <a:lnTo>
                    <a:pt x="469011" y="381667"/>
                  </a:lnTo>
                  <a:cubicBezTo>
                    <a:pt x="469011" y="336995"/>
                    <a:pt x="505397" y="300609"/>
                    <a:pt x="550069" y="300609"/>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3" name="Freeform: Shape 72">
              <a:extLst>
                <a:ext uri="{FF2B5EF4-FFF2-40B4-BE49-F238E27FC236}">
                  <a16:creationId xmlns:a16="http://schemas.microsoft.com/office/drawing/2014/main" id="{AF4DA893-5D5A-4489-A2A8-083227624CFF}"/>
                </a:ext>
              </a:extLst>
            </p:cNvPr>
            <p:cNvSpPr/>
            <p:nvPr/>
          </p:nvSpPr>
          <p:spPr>
            <a:xfrm>
              <a:off x="234712" y="4126976"/>
              <a:ext cx="1892046" cy="1432274"/>
            </a:xfrm>
            <a:custGeom>
              <a:avLst/>
              <a:gdLst>
                <a:gd name="connsiteX0" fmla="*/ 388906 w 1892046"/>
                <a:gd name="connsiteY0" fmla="*/ 1432274 h 1432274"/>
                <a:gd name="connsiteX1" fmla="*/ 542068 w 1892046"/>
                <a:gd name="connsiteY1" fmla="*/ 1432274 h 1432274"/>
                <a:gd name="connsiteX2" fmla="*/ 624364 w 1892046"/>
                <a:gd name="connsiteY2" fmla="*/ 1362266 h 1432274"/>
                <a:gd name="connsiteX3" fmla="*/ 704279 w 1892046"/>
                <a:gd name="connsiteY3" fmla="*/ 1294352 h 1432274"/>
                <a:gd name="connsiteX4" fmla="*/ 1017461 w 1892046"/>
                <a:gd name="connsiteY4" fmla="*/ 1294352 h 1432274"/>
                <a:gd name="connsiteX5" fmla="*/ 1100042 w 1892046"/>
                <a:gd name="connsiteY5" fmla="*/ 1222724 h 1432274"/>
                <a:gd name="connsiteX6" fmla="*/ 1177576 w 1892046"/>
                <a:gd name="connsiteY6" fmla="*/ 1153287 h 1432274"/>
                <a:gd name="connsiteX7" fmla="*/ 1258253 w 1892046"/>
                <a:gd name="connsiteY7" fmla="*/ 1069943 h 1432274"/>
                <a:gd name="connsiteX8" fmla="*/ 1258253 w 1892046"/>
                <a:gd name="connsiteY8" fmla="*/ 796194 h 1432274"/>
                <a:gd name="connsiteX9" fmla="*/ 1337405 w 1892046"/>
                <a:gd name="connsiteY9" fmla="*/ 715232 h 1432274"/>
                <a:gd name="connsiteX10" fmla="*/ 1417701 w 1892046"/>
                <a:gd name="connsiteY10" fmla="*/ 645605 h 1432274"/>
                <a:gd name="connsiteX11" fmla="*/ 1495235 w 1892046"/>
                <a:gd name="connsiteY11" fmla="*/ 578072 h 1432274"/>
                <a:gd name="connsiteX12" fmla="*/ 1576292 w 1892046"/>
                <a:gd name="connsiteY12" fmla="*/ 495681 h 1432274"/>
                <a:gd name="connsiteX13" fmla="*/ 1657255 w 1892046"/>
                <a:gd name="connsiteY13" fmla="*/ 415671 h 1432274"/>
                <a:gd name="connsiteX14" fmla="*/ 1833658 w 1892046"/>
                <a:gd name="connsiteY14" fmla="*/ 415671 h 1432274"/>
                <a:gd name="connsiteX15" fmla="*/ 1892046 w 1892046"/>
                <a:gd name="connsiteY15" fmla="*/ 363188 h 1432274"/>
                <a:gd name="connsiteX16" fmla="*/ 1891951 w 1892046"/>
                <a:gd name="connsiteY16" fmla="*/ 273177 h 1432274"/>
                <a:gd name="connsiteX17" fmla="*/ 1630299 w 1892046"/>
                <a:gd name="connsiteY17" fmla="*/ 273844 h 1432274"/>
                <a:gd name="connsiteX18" fmla="*/ 1572673 w 1892046"/>
                <a:gd name="connsiteY18" fmla="*/ 216217 h 1432274"/>
                <a:gd name="connsiteX19" fmla="*/ 1572673 w 1892046"/>
                <a:gd name="connsiteY19" fmla="*/ 215551 h 1432274"/>
                <a:gd name="connsiteX20" fmla="*/ 1572387 w 1892046"/>
                <a:gd name="connsiteY20" fmla="*/ 215551 h 1432274"/>
                <a:gd name="connsiteX21" fmla="*/ 1572387 w 1892046"/>
                <a:gd name="connsiteY21" fmla="*/ 194691 h 1432274"/>
                <a:gd name="connsiteX22" fmla="*/ 1514761 w 1892046"/>
                <a:gd name="connsiteY22" fmla="*/ 137065 h 1432274"/>
                <a:gd name="connsiteX23" fmla="*/ 1028795 w 1892046"/>
                <a:gd name="connsiteY23" fmla="*/ 137065 h 1432274"/>
                <a:gd name="connsiteX24" fmla="*/ 1028986 w 1892046"/>
                <a:gd name="connsiteY24" fmla="*/ 137065 h 1432274"/>
                <a:gd name="connsiteX25" fmla="*/ 852869 w 1892046"/>
                <a:gd name="connsiteY25" fmla="*/ 137065 h 1432274"/>
                <a:gd name="connsiteX26" fmla="*/ 771906 w 1892046"/>
                <a:gd name="connsiteY26" fmla="*/ 56959 h 1432274"/>
                <a:gd name="connsiteX27" fmla="*/ 714280 w 1892046"/>
                <a:gd name="connsiteY27" fmla="*/ 0 h 1432274"/>
                <a:gd name="connsiteX28" fmla="*/ 57626 w 1892046"/>
                <a:gd name="connsiteY28" fmla="*/ 0 h 1432274"/>
                <a:gd name="connsiteX29" fmla="*/ 0 w 1892046"/>
                <a:gd name="connsiteY29" fmla="*/ 57626 h 1432274"/>
                <a:gd name="connsiteX30" fmla="*/ 0 w 1892046"/>
                <a:gd name="connsiteY30" fmla="*/ 288798 h 1432274"/>
                <a:gd name="connsiteX31" fmla="*/ 95 w 1892046"/>
                <a:gd name="connsiteY31" fmla="*/ 291655 h 1432274"/>
                <a:gd name="connsiteX32" fmla="*/ 95 w 1892046"/>
                <a:gd name="connsiteY32" fmla="*/ 299656 h 1432274"/>
                <a:gd name="connsiteX33" fmla="*/ 0 w 1892046"/>
                <a:gd name="connsiteY33" fmla="*/ 303466 h 1432274"/>
                <a:gd name="connsiteX34" fmla="*/ 0 w 1892046"/>
                <a:gd name="connsiteY34" fmla="*/ 427387 h 1432274"/>
                <a:gd name="connsiteX35" fmla="*/ 57341 w 1892046"/>
                <a:gd name="connsiteY35" fmla="*/ 426530 h 1432274"/>
                <a:gd name="connsiteX36" fmla="*/ 411099 w 1892046"/>
                <a:gd name="connsiteY36" fmla="*/ 426530 h 1432274"/>
                <a:gd name="connsiteX37" fmla="*/ 468725 w 1892046"/>
                <a:gd name="connsiteY37" fmla="*/ 484156 h 1432274"/>
                <a:gd name="connsiteX38" fmla="*/ 468725 w 1892046"/>
                <a:gd name="connsiteY38" fmla="*/ 669512 h 1432274"/>
                <a:gd name="connsiteX39" fmla="*/ 411099 w 1892046"/>
                <a:gd name="connsiteY39" fmla="*/ 727138 h 1432274"/>
                <a:gd name="connsiteX40" fmla="*/ 390716 w 1892046"/>
                <a:gd name="connsiteY40" fmla="*/ 727138 h 1432274"/>
                <a:gd name="connsiteX41" fmla="*/ 309753 w 1892046"/>
                <a:gd name="connsiteY41" fmla="*/ 808101 h 1432274"/>
                <a:gd name="connsiteX42" fmla="*/ 309753 w 1892046"/>
                <a:gd name="connsiteY42" fmla="*/ 946975 h 1432274"/>
                <a:gd name="connsiteX43" fmla="*/ 252127 w 1892046"/>
                <a:gd name="connsiteY43" fmla="*/ 1006030 h 1432274"/>
                <a:gd name="connsiteX44" fmla="*/ 231743 w 1892046"/>
                <a:gd name="connsiteY44" fmla="*/ 1006030 h 1432274"/>
                <a:gd name="connsiteX45" fmla="*/ 150781 w 1892046"/>
                <a:gd name="connsiteY45" fmla="*/ 1086993 h 1432274"/>
                <a:gd name="connsiteX46" fmla="*/ 150781 w 1892046"/>
                <a:gd name="connsiteY46" fmla="*/ 1293495 h 1432274"/>
                <a:gd name="connsiteX47" fmla="*/ 107347 w 1892046"/>
                <a:gd name="connsiteY47" fmla="*/ 1294162 h 1432274"/>
                <a:gd name="connsiteX48" fmla="*/ 113348 w 1892046"/>
                <a:gd name="connsiteY48" fmla="*/ 1294352 h 1432274"/>
                <a:gd name="connsiteX49" fmla="*/ 226600 w 1892046"/>
                <a:gd name="connsiteY49" fmla="*/ 1294352 h 1432274"/>
                <a:gd name="connsiteX50" fmla="*/ 306515 w 1892046"/>
                <a:gd name="connsiteY50" fmla="*/ 1362266 h 1432274"/>
                <a:gd name="connsiteX51" fmla="*/ 388906 w 1892046"/>
                <a:gd name="connsiteY51" fmla="*/ 1432274 h 143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892046" h="1432274">
                  <a:moveTo>
                    <a:pt x="388906" y="1432274"/>
                  </a:moveTo>
                  <a:lnTo>
                    <a:pt x="542068" y="1432274"/>
                  </a:lnTo>
                  <a:cubicBezTo>
                    <a:pt x="583406" y="1432274"/>
                    <a:pt x="617982" y="1401794"/>
                    <a:pt x="624364" y="1362266"/>
                  </a:cubicBezTo>
                  <a:cubicBezTo>
                    <a:pt x="630841" y="1322737"/>
                    <a:pt x="664274" y="1294352"/>
                    <a:pt x="704279" y="1294352"/>
                  </a:cubicBezTo>
                  <a:lnTo>
                    <a:pt x="1017461" y="1294352"/>
                  </a:lnTo>
                  <a:cubicBezTo>
                    <a:pt x="1059371" y="1294352"/>
                    <a:pt x="1094232" y="1263110"/>
                    <a:pt x="1100042" y="1222724"/>
                  </a:cubicBezTo>
                  <a:cubicBezTo>
                    <a:pt x="1105662" y="1183481"/>
                    <a:pt x="1137952" y="1154526"/>
                    <a:pt x="1177576" y="1153287"/>
                  </a:cubicBezTo>
                  <a:cubicBezTo>
                    <a:pt x="1222248" y="1151858"/>
                    <a:pt x="1258253" y="1114901"/>
                    <a:pt x="1258253" y="1069943"/>
                  </a:cubicBezTo>
                  <a:lnTo>
                    <a:pt x="1258253" y="796194"/>
                  </a:lnTo>
                  <a:cubicBezTo>
                    <a:pt x="1258253" y="752284"/>
                    <a:pt x="1293400" y="716280"/>
                    <a:pt x="1337405" y="715232"/>
                  </a:cubicBezTo>
                  <a:cubicBezTo>
                    <a:pt x="1377696" y="714280"/>
                    <a:pt x="1411224" y="684371"/>
                    <a:pt x="1417701" y="645605"/>
                  </a:cubicBezTo>
                  <a:cubicBezTo>
                    <a:pt x="1424178" y="607123"/>
                    <a:pt x="1456182" y="579215"/>
                    <a:pt x="1495235" y="578072"/>
                  </a:cubicBezTo>
                  <a:cubicBezTo>
                    <a:pt x="1539716" y="576834"/>
                    <a:pt x="1575721" y="540353"/>
                    <a:pt x="1576292" y="495681"/>
                  </a:cubicBezTo>
                  <a:cubicBezTo>
                    <a:pt x="1576864" y="451390"/>
                    <a:pt x="1613059" y="415671"/>
                    <a:pt x="1657255" y="415671"/>
                  </a:cubicBezTo>
                  <a:lnTo>
                    <a:pt x="1833658" y="415671"/>
                  </a:lnTo>
                  <a:cubicBezTo>
                    <a:pt x="1865376" y="415671"/>
                    <a:pt x="1892141" y="395002"/>
                    <a:pt x="1892046" y="363188"/>
                  </a:cubicBezTo>
                  <a:lnTo>
                    <a:pt x="1891951" y="273177"/>
                  </a:lnTo>
                  <a:cubicBezTo>
                    <a:pt x="1804130" y="273177"/>
                    <a:pt x="1718215" y="273844"/>
                    <a:pt x="1630299" y="273844"/>
                  </a:cubicBezTo>
                  <a:cubicBezTo>
                    <a:pt x="1598581" y="273844"/>
                    <a:pt x="1572673" y="247936"/>
                    <a:pt x="1572673" y="216217"/>
                  </a:cubicBezTo>
                  <a:lnTo>
                    <a:pt x="1572673" y="215551"/>
                  </a:lnTo>
                  <a:lnTo>
                    <a:pt x="1572387" y="215551"/>
                  </a:lnTo>
                  <a:lnTo>
                    <a:pt x="1572387" y="194691"/>
                  </a:lnTo>
                  <a:cubicBezTo>
                    <a:pt x="1572387" y="162973"/>
                    <a:pt x="1546479" y="137065"/>
                    <a:pt x="1514761" y="137065"/>
                  </a:cubicBezTo>
                  <a:lnTo>
                    <a:pt x="1028795" y="137065"/>
                  </a:lnTo>
                  <a:lnTo>
                    <a:pt x="1028986" y="137065"/>
                  </a:lnTo>
                  <a:lnTo>
                    <a:pt x="852869" y="137065"/>
                  </a:lnTo>
                  <a:cubicBezTo>
                    <a:pt x="808577" y="137065"/>
                    <a:pt x="772382" y="101251"/>
                    <a:pt x="771906" y="56959"/>
                  </a:cubicBezTo>
                  <a:cubicBezTo>
                    <a:pt x="771525" y="25622"/>
                    <a:pt x="745712" y="0"/>
                    <a:pt x="714280" y="0"/>
                  </a:cubicBezTo>
                  <a:lnTo>
                    <a:pt x="57626" y="0"/>
                  </a:lnTo>
                  <a:cubicBezTo>
                    <a:pt x="25908" y="0"/>
                    <a:pt x="0" y="25908"/>
                    <a:pt x="0" y="57626"/>
                  </a:cubicBezTo>
                  <a:lnTo>
                    <a:pt x="0" y="288798"/>
                  </a:lnTo>
                  <a:cubicBezTo>
                    <a:pt x="0" y="289750"/>
                    <a:pt x="0" y="290703"/>
                    <a:pt x="95" y="291655"/>
                  </a:cubicBezTo>
                  <a:cubicBezTo>
                    <a:pt x="286" y="294418"/>
                    <a:pt x="286" y="296799"/>
                    <a:pt x="95" y="299656"/>
                  </a:cubicBezTo>
                  <a:cubicBezTo>
                    <a:pt x="0" y="300895"/>
                    <a:pt x="0" y="302228"/>
                    <a:pt x="0" y="303466"/>
                  </a:cubicBezTo>
                  <a:lnTo>
                    <a:pt x="0" y="427387"/>
                  </a:lnTo>
                  <a:lnTo>
                    <a:pt x="57341" y="426530"/>
                  </a:lnTo>
                  <a:lnTo>
                    <a:pt x="411099" y="426530"/>
                  </a:lnTo>
                  <a:cubicBezTo>
                    <a:pt x="442817" y="426530"/>
                    <a:pt x="468725" y="452438"/>
                    <a:pt x="468725" y="484156"/>
                  </a:cubicBezTo>
                  <a:lnTo>
                    <a:pt x="468725" y="669512"/>
                  </a:lnTo>
                  <a:cubicBezTo>
                    <a:pt x="468725" y="701230"/>
                    <a:pt x="442817" y="727138"/>
                    <a:pt x="411099" y="727138"/>
                  </a:cubicBezTo>
                  <a:lnTo>
                    <a:pt x="390716" y="727138"/>
                  </a:lnTo>
                  <a:cubicBezTo>
                    <a:pt x="346139" y="727138"/>
                    <a:pt x="309753" y="763524"/>
                    <a:pt x="309753" y="808101"/>
                  </a:cubicBezTo>
                  <a:lnTo>
                    <a:pt x="309753" y="946975"/>
                  </a:lnTo>
                  <a:cubicBezTo>
                    <a:pt x="309753" y="979456"/>
                    <a:pt x="283845" y="1006030"/>
                    <a:pt x="252127" y="1006030"/>
                  </a:cubicBezTo>
                  <a:lnTo>
                    <a:pt x="231743" y="1006030"/>
                  </a:lnTo>
                  <a:cubicBezTo>
                    <a:pt x="187166" y="1006030"/>
                    <a:pt x="150781" y="1042416"/>
                    <a:pt x="150781" y="1086993"/>
                  </a:cubicBezTo>
                  <a:lnTo>
                    <a:pt x="150781" y="1293495"/>
                  </a:lnTo>
                  <a:lnTo>
                    <a:pt x="107347" y="1294162"/>
                  </a:lnTo>
                  <a:cubicBezTo>
                    <a:pt x="109347" y="1294352"/>
                    <a:pt x="111347" y="1294352"/>
                    <a:pt x="113348" y="1294352"/>
                  </a:cubicBezTo>
                  <a:lnTo>
                    <a:pt x="226600" y="1294352"/>
                  </a:lnTo>
                  <a:cubicBezTo>
                    <a:pt x="266605" y="1294352"/>
                    <a:pt x="300038" y="1322832"/>
                    <a:pt x="306515" y="1362266"/>
                  </a:cubicBezTo>
                  <a:cubicBezTo>
                    <a:pt x="312992" y="1401889"/>
                    <a:pt x="347567" y="1432274"/>
                    <a:pt x="388906" y="1432274"/>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4" name="Freeform: Shape 73">
              <a:extLst>
                <a:ext uri="{FF2B5EF4-FFF2-40B4-BE49-F238E27FC236}">
                  <a16:creationId xmlns:a16="http://schemas.microsoft.com/office/drawing/2014/main" id="{4B519E33-07A0-4069-ACAA-B67B710CD6A1}"/>
                </a:ext>
              </a:extLst>
            </p:cNvPr>
            <p:cNvSpPr/>
            <p:nvPr/>
          </p:nvSpPr>
          <p:spPr>
            <a:xfrm>
              <a:off x="3572367" y="5286168"/>
              <a:ext cx="417766" cy="299656"/>
            </a:xfrm>
            <a:custGeom>
              <a:avLst/>
              <a:gdLst>
                <a:gd name="connsiteX0" fmla="*/ 0 w 417766"/>
                <a:gd name="connsiteY0" fmla="*/ 57626 h 299656"/>
                <a:gd name="connsiteX1" fmla="*/ 0 w 417766"/>
                <a:gd name="connsiteY1" fmla="*/ 77628 h 299656"/>
                <a:gd name="connsiteX2" fmla="*/ 57626 w 417766"/>
                <a:gd name="connsiteY2" fmla="*/ 135255 h 299656"/>
                <a:gd name="connsiteX3" fmla="*/ 201549 w 417766"/>
                <a:gd name="connsiteY3" fmla="*/ 135255 h 299656"/>
                <a:gd name="connsiteX4" fmla="*/ 282512 w 417766"/>
                <a:gd name="connsiteY4" fmla="*/ 216218 h 299656"/>
                <a:gd name="connsiteX5" fmla="*/ 282512 w 417766"/>
                <a:gd name="connsiteY5" fmla="*/ 242030 h 299656"/>
                <a:gd name="connsiteX6" fmla="*/ 340138 w 417766"/>
                <a:gd name="connsiteY6" fmla="*/ 299656 h 299656"/>
                <a:gd name="connsiteX7" fmla="*/ 360140 w 417766"/>
                <a:gd name="connsiteY7" fmla="*/ 299656 h 299656"/>
                <a:gd name="connsiteX8" fmla="*/ 417767 w 417766"/>
                <a:gd name="connsiteY8" fmla="*/ 242030 h 299656"/>
                <a:gd name="connsiteX9" fmla="*/ 417767 w 417766"/>
                <a:gd name="connsiteY9" fmla="*/ 77628 h 299656"/>
                <a:gd name="connsiteX10" fmla="*/ 417767 w 417766"/>
                <a:gd name="connsiteY10" fmla="*/ 57626 h 299656"/>
                <a:gd name="connsiteX11" fmla="*/ 417767 w 417766"/>
                <a:gd name="connsiteY11" fmla="*/ 56102 h 299656"/>
                <a:gd name="connsiteX12" fmla="*/ 417767 w 417766"/>
                <a:gd name="connsiteY12" fmla="*/ 56102 h 299656"/>
                <a:gd name="connsiteX13" fmla="*/ 417671 w 417766"/>
                <a:gd name="connsiteY13" fmla="*/ 54673 h 299656"/>
                <a:gd name="connsiteX14" fmla="*/ 417671 w 417766"/>
                <a:gd name="connsiteY14" fmla="*/ 54673 h 299656"/>
                <a:gd name="connsiteX15" fmla="*/ 417576 w 417766"/>
                <a:gd name="connsiteY15" fmla="*/ 53244 h 299656"/>
                <a:gd name="connsiteX16" fmla="*/ 417576 w 417766"/>
                <a:gd name="connsiteY16" fmla="*/ 53244 h 299656"/>
                <a:gd name="connsiteX17" fmla="*/ 417481 w 417766"/>
                <a:gd name="connsiteY17" fmla="*/ 51816 h 299656"/>
                <a:gd name="connsiteX18" fmla="*/ 417481 w 417766"/>
                <a:gd name="connsiteY18" fmla="*/ 51816 h 299656"/>
                <a:gd name="connsiteX19" fmla="*/ 417290 w 417766"/>
                <a:gd name="connsiteY19" fmla="*/ 50387 h 299656"/>
                <a:gd name="connsiteX20" fmla="*/ 417290 w 417766"/>
                <a:gd name="connsiteY20" fmla="*/ 50387 h 299656"/>
                <a:gd name="connsiteX21" fmla="*/ 417100 w 417766"/>
                <a:gd name="connsiteY21" fmla="*/ 48958 h 299656"/>
                <a:gd name="connsiteX22" fmla="*/ 417100 w 417766"/>
                <a:gd name="connsiteY22" fmla="*/ 48958 h 299656"/>
                <a:gd name="connsiteX23" fmla="*/ 416909 w 417766"/>
                <a:gd name="connsiteY23" fmla="*/ 47530 h 299656"/>
                <a:gd name="connsiteX24" fmla="*/ 416909 w 417766"/>
                <a:gd name="connsiteY24" fmla="*/ 47530 h 299656"/>
                <a:gd name="connsiteX25" fmla="*/ 416623 w 417766"/>
                <a:gd name="connsiteY25" fmla="*/ 46101 h 299656"/>
                <a:gd name="connsiteX26" fmla="*/ 416623 w 417766"/>
                <a:gd name="connsiteY26" fmla="*/ 46101 h 299656"/>
                <a:gd name="connsiteX27" fmla="*/ 416338 w 417766"/>
                <a:gd name="connsiteY27" fmla="*/ 44672 h 299656"/>
                <a:gd name="connsiteX28" fmla="*/ 416338 w 417766"/>
                <a:gd name="connsiteY28" fmla="*/ 44672 h 299656"/>
                <a:gd name="connsiteX29" fmla="*/ 415957 w 417766"/>
                <a:gd name="connsiteY29" fmla="*/ 43243 h 299656"/>
                <a:gd name="connsiteX30" fmla="*/ 415957 w 417766"/>
                <a:gd name="connsiteY30" fmla="*/ 43243 h 299656"/>
                <a:gd name="connsiteX31" fmla="*/ 415576 w 417766"/>
                <a:gd name="connsiteY31" fmla="*/ 41910 h 299656"/>
                <a:gd name="connsiteX32" fmla="*/ 415576 w 417766"/>
                <a:gd name="connsiteY32" fmla="*/ 41910 h 299656"/>
                <a:gd name="connsiteX33" fmla="*/ 415195 w 417766"/>
                <a:gd name="connsiteY33" fmla="*/ 40577 h 299656"/>
                <a:gd name="connsiteX34" fmla="*/ 415195 w 417766"/>
                <a:gd name="connsiteY34" fmla="*/ 40577 h 299656"/>
                <a:gd name="connsiteX35" fmla="*/ 414719 w 417766"/>
                <a:gd name="connsiteY35" fmla="*/ 39243 h 299656"/>
                <a:gd name="connsiteX36" fmla="*/ 414719 w 417766"/>
                <a:gd name="connsiteY36" fmla="*/ 39243 h 299656"/>
                <a:gd name="connsiteX37" fmla="*/ 414242 w 417766"/>
                <a:gd name="connsiteY37" fmla="*/ 37909 h 299656"/>
                <a:gd name="connsiteX38" fmla="*/ 414242 w 417766"/>
                <a:gd name="connsiteY38" fmla="*/ 37909 h 299656"/>
                <a:gd name="connsiteX39" fmla="*/ 413766 w 417766"/>
                <a:gd name="connsiteY39" fmla="*/ 36576 h 299656"/>
                <a:gd name="connsiteX40" fmla="*/ 413766 w 417766"/>
                <a:gd name="connsiteY40" fmla="*/ 36576 h 299656"/>
                <a:gd name="connsiteX41" fmla="*/ 413195 w 417766"/>
                <a:gd name="connsiteY41" fmla="*/ 35243 h 299656"/>
                <a:gd name="connsiteX42" fmla="*/ 413195 w 417766"/>
                <a:gd name="connsiteY42" fmla="*/ 35243 h 299656"/>
                <a:gd name="connsiteX43" fmla="*/ 412623 w 417766"/>
                <a:gd name="connsiteY43" fmla="*/ 34004 h 299656"/>
                <a:gd name="connsiteX44" fmla="*/ 412623 w 417766"/>
                <a:gd name="connsiteY44" fmla="*/ 34004 h 299656"/>
                <a:gd name="connsiteX45" fmla="*/ 412052 w 417766"/>
                <a:gd name="connsiteY45" fmla="*/ 32766 h 299656"/>
                <a:gd name="connsiteX46" fmla="*/ 412052 w 417766"/>
                <a:gd name="connsiteY46" fmla="*/ 32766 h 299656"/>
                <a:gd name="connsiteX47" fmla="*/ 411385 w 417766"/>
                <a:gd name="connsiteY47" fmla="*/ 31528 h 299656"/>
                <a:gd name="connsiteX48" fmla="*/ 411385 w 417766"/>
                <a:gd name="connsiteY48" fmla="*/ 31528 h 299656"/>
                <a:gd name="connsiteX49" fmla="*/ 410718 w 417766"/>
                <a:gd name="connsiteY49" fmla="*/ 30289 h 299656"/>
                <a:gd name="connsiteX50" fmla="*/ 410718 w 417766"/>
                <a:gd name="connsiteY50" fmla="*/ 30289 h 299656"/>
                <a:gd name="connsiteX51" fmla="*/ 410051 w 417766"/>
                <a:gd name="connsiteY51" fmla="*/ 29051 h 299656"/>
                <a:gd name="connsiteX52" fmla="*/ 410051 w 417766"/>
                <a:gd name="connsiteY52" fmla="*/ 29051 h 299656"/>
                <a:gd name="connsiteX53" fmla="*/ 409385 w 417766"/>
                <a:gd name="connsiteY53" fmla="*/ 27813 h 299656"/>
                <a:gd name="connsiteX54" fmla="*/ 409385 w 417766"/>
                <a:gd name="connsiteY54" fmla="*/ 27813 h 299656"/>
                <a:gd name="connsiteX55" fmla="*/ 408622 w 417766"/>
                <a:gd name="connsiteY55" fmla="*/ 26670 h 299656"/>
                <a:gd name="connsiteX56" fmla="*/ 408622 w 417766"/>
                <a:gd name="connsiteY56" fmla="*/ 26670 h 299656"/>
                <a:gd name="connsiteX57" fmla="*/ 407861 w 417766"/>
                <a:gd name="connsiteY57" fmla="*/ 25527 h 299656"/>
                <a:gd name="connsiteX58" fmla="*/ 407861 w 417766"/>
                <a:gd name="connsiteY58" fmla="*/ 25527 h 299656"/>
                <a:gd name="connsiteX59" fmla="*/ 407098 w 417766"/>
                <a:gd name="connsiteY59" fmla="*/ 24384 h 299656"/>
                <a:gd name="connsiteX60" fmla="*/ 407098 w 417766"/>
                <a:gd name="connsiteY60" fmla="*/ 24384 h 299656"/>
                <a:gd name="connsiteX61" fmla="*/ 406241 w 417766"/>
                <a:gd name="connsiteY61" fmla="*/ 23241 h 299656"/>
                <a:gd name="connsiteX62" fmla="*/ 406241 w 417766"/>
                <a:gd name="connsiteY62" fmla="*/ 23241 h 299656"/>
                <a:gd name="connsiteX63" fmla="*/ 405384 w 417766"/>
                <a:gd name="connsiteY63" fmla="*/ 22193 h 299656"/>
                <a:gd name="connsiteX64" fmla="*/ 405384 w 417766"/>
                <a:gd name="connsiteY64" fmla="*/ 22193 h 299656"/>
                <a:gd name="connsiteX65" fmla="*/ 404527 w 417766"/>
                <a:gd name="connsiteY65" fmla="*/ 21145 h 299656"/>
                <a:gd name="connsiteX66" fmla="*/ 404527 w 417766"/>
                <a:gd name="connsiteY66" fmla="*/ 21145 h 299656"/>
                <a:gd name="connsiteX67" fmla="*/ 403670 w 417766"/>
                <a:gd name="connsiteY67" fmla="*/ 20098 h 299656"/>
                <a:gd name="connsiteX68" fmla="*/ 403670 w 417766"/>
                <a:gd name="connsiteY68" fmla="*/ 20098 h 299656"/>
                <a:gd name="connsiteX69" fmla="*/ 402717 w 417766"/>
                <a:gd name="connsiteY69" fmla="*/ 19050 h 299656"/>
                <a:gd name="connsiteX70" fmla="*/ 402717 w 417766"/>
                <a:gd name="connsiteY70" fmla="*/ 19050 h 299656"/>
                <a:gd name="connsiteX71" fmla="*/ 401764 w 417766"/>
                <a:gd name="connsiteY71" fmla="*/ 18002 h 299656"/>
                <a:gd name="connsiteX72" fmla="*/ 401764 w 417766"/>
                <a:gd name="connsiteY72" fmla="*/ 18002 h 299656"/>
                <a:gd name="connsiteX73" fmla="*/ 400812 w 417766"/>
                <a:gd name="connsiteY73" fmla="*/ 17050 h 299656"/>
                <a:gd name="connsiteX74" fmla="*/ 400812 w 417766"/>
                <a:gd name="connsiteY74" fmla="*/ 17050 h 299656"/>
                <a:gd name="connsiteX75" fmla="*/ 399860 w 417766"/>
                <a:gd name="connsiteY75" fmla="*/ 16097 h 299656"/>
                <a:gd name="connsiteX76" fmla="*/ 399860 w 417766"/>
                <a:gd name="connsiteY76" fmla="*/ 16097 h 299656"/>
                <a:gd name="connsiteX77" fmla="*/ 398812 w 417766"/>
                <a:gd name="connsiteY77" fmla="*/ 15144 h 299656"/>
                <a:gd name="connsiteX78" fmla="*/ 398812 w 417766"/>
                <a:gd name="connsiteY78" fmla="*/ 15144 h 299656"/>
                <a:gd name="connsiteX79" fmla="*/ 397764 w 417766"/>
                <a:gd name="connsiteY79" fmla="*/ 14192 h 299656"/>
                <a:gd name="connsiteX80" fmla="*/ 397764 w 417766"/>
                <a:gd name="connsiteY80" fmla="*/ 14192 h 299656"/>
                <a:gd name="connsiteX81" fmla="*/ 396716 w 417766"/>
                <a:gd name="connsiteY81" fmla="*/ 13335 h 299656"/>
                <a:gd name="connsiteX82" fmla="*/ 396716 w 417766"/>
                <a:gd name="connsiteY82" fmla="*/ 13335 h 299656"/>
                <a:gd name="connsiteX83" fmla="*/ 395669 w 417766"/>
                <a:gd name="connsiteY83" fmla="*/ 12478 h 299656"/>
                <a:gd name="connsiteX84" fmla="*/ 395669 w 417766"/>
                <a:gd name="connsiteY84" fmla="*/ 12478 h 299656"/>
                <a:gd name="connsiteX85" fmla="*/ 394621 w 417766"/>
                <a:gd name="connsiteY85" fmla="*/ 11620 h 299656"/>
                <a:gd name="connsiteX86" fmla="*/ 394621 w 417766"/>
                <a:gd name="connsiteY86" fmla="*/ 11620 h 299656"/>
                <a:gd name="connsiteX87" fmla="*/ 393478 w 417766"/>
                <a:gd name="connsiteY87" fmla="*/ 10763 h 299656"/>
                <a:gd name="connsiteX88" fmla="*/ 393478 w 417766"/>
                <a:gd name="connsiteY88" fmla="*/ 10763 h 299656"/>
                <a:gd name="connsiteX89" fmla="*/ 392335 w 417766"/>
                <a:gd name="connsiteY89" fmla="*/ 10001 h 299656"/>
                <a:gd name="connsiteX90" fmla="*/ 392335 w 417766"/>
                <a:gd name="connsiteY90" fmla="*/ 10001 h 299656"/>
                <a:gd name="connsiteX91" fmla="*/ 391192 w 417766"/>
                <a:gd name="connsiteY91" fmla="*/ 9239 h 299656"/>
                <a:gd name="connsiteX92" fmla="*/ 391192 w 417766"/>
                <a:gd name="connsiteY92" fmla="*/ 9239 h 299656"/>
                <a:gd name="connsiteX93" fmla="*/ 390049 w 417766"/>
                <a:gd name="connsiteY93" fmla="*/ 8477 h 299656"/>
                <a:gd name="connsiteX94" fmla="*/ 390049 w 417766"/>
                <a:gd name="connsiteY94" fmla="*/ 8477 h 299656"/>
                <a:gd name="connsiteX95" fmla="*/ 388811 w 417766"/>
                <a:gd name="connsiteY95" fmla="*/ 7811 h 299656"/>
                <a:gd name="connsiteX96" fmla="*/ 388811 w 417766"/>
                <a:gd name="connsiteY96" fmla="*/ 7811 h 299656"/>
                <a:gd name="connsiteX97" fmla="*/ 387572 w 417766"/>
                <a:gd name="connsiteY97" fmla="*/ 7144 h 299656"/>
                <a:gd name="connsiteX98" fmla="*/ 387572 w 417766"/>
                <a:gd name="connsiteY98" fmla="*/ 7144 h 299656"/>
                <a:gd name="connsiteX99" fmla="*/ 386334 w 417766"/>
                <a:gd name="connsiteY99" fmla="*/ 6477 h 299656"/>
                <a:gd name="connsiteX100" fmla="*/ 386334 w 417766"/>
                <a:gd name="connsiteY100" fmla="*/ 6477 h 299656"/>
                <a:gd name="connsiteX101" fmla="*/ 385096 w 417766"/>
                <a:gd name="connsiteY101" fmla="*/ 5810 h 299656"/>
                <a:gd name="connsiteX102" fmla="*/ 385096 w 417766"/>
                <a:gd name="connsiteY102" fmla="*/ 5810 h 299656"/>
                <a:gd name="connsiteX103" fmla="*/ 383858 w 417766"/>
                <a:gd name="connsiteY103" fmla="*/ 5239 h 299656"/>
                <a:gd name="connsiteX104" fmla="*/ 383858 w 417766"/>
                <a:gd name="connsiteY104" fmla="*/ 5239 h 299656"/>
                <a:gd name="connsiteX105" fmla="*/ 382619 w 417766"/>
                <a:gd name="connsiteY105" fmla="*/ 4667 h 299656"/>
                <a:gd name="connsiteX106" fmla="*/ 382619 w 417766"/>
                <a:gd name="connsiteY106" fmla="*/ 4667 h 299656"/>
                <a:gd name="connsiteX107" fmla="*/ 381286 w 417766"/>
                <a:gd name="connsiteY107" fmla="*/ 4096 h 299656"/>
                <a:gd name="connsiteX108" fmla="*/ 381286 w 417766"/>
                <a:gd name="connsiteY108" fmla="*/ 4096 h 299656"/>
                <a:gd name="connsiteX109" fmla="*/ 379952 w 417766"/>
                <a:gd name="connsiteY109" fmla="*/ 3620 h 299656"/>
                <a:gd name="connsiteX110" fmla="*/ 379952 w 417766"/>
                <a:gd name="connsiteY110" fmla="*/ 3620 h 299656"/>
                <a:gd name="connsiteX111" fmla="*/ 378619 w 417766"/>
                <a:gd name="connsiteY111" fmla="*/ 3143 h 299656"/>
                <a:gd name="connsiteX112" fmla="*/ 378619 w 417766"/>
                <a:gd name="connsiteY112" fmla="*/ 3143 h 299656"/>
                <a:gd name="connsiteX113" fmla="*/ 377285 w 417766"/>
                <a:gd name="connsiteY113" fmla="*/ 2667 h 299656"/>
                <a:gd name="connsiteX114" fmla="*/ 377285 w 417766"/>
                <a:gd name="connsiteY114" fmla="*/ 2667 h 299656"/>
                <a:gd name="connsiteX115" fmla="*/ 375952 w 417766"/>
                <a:gd name="connsiteY115" fmla="*/ 2286 h 299656"/>
                <a:gd name="connsiteX116" fmla="*/ 375952 w 417766"/>
                <a:gd name="connsiteY116" fmla="*/ 2286 h 299656"/>
                <a:gd name="connsiteX117" fmla="*/ 374618 w 417766"/>
                <a:gd name="connsiteY117" fmla="*/ 1905 h 299656"/>
                <a:gd name="connsiteX118" fmla="*/ 374618 w 417766"/>
                <a:gd name="connsiteY118" fmla="*/ 1905 h 299656"/>
                <a:gd name="connsiteX119" fmla="*/ 373285 w 417766"/>
                <a:gd name="connsiteY119" fmla="*/ 1524 h 299656"/>
                <a:gd name="connsiteX120" fmla="*/ 373285 w 417766"/>
                <a:gd name="connsiteY120" fmla="*/ 1524 h 299656"/>
                <a:gd name="connsiteX121" fmla="*/ 371856 w 417766"/>
                <a:gd name="connsiteY121" fmla="*/ 1238 h 299656"/>
                <a:gd name="connsiteX122" fmla="*/ 371856 w 417766"/>
                <a:gd name="connsiteY122" fmla="*/ 1238 h 299656"/>
                <a:gd name="connsiteX123" fmla="*/ 370427 w 417766"/>
                <a:gd name="connsiteY123" fmla="*/ 952 h 299656"/>
                <a:gd name="connsiteX124" fmla="*/ 370427 w 417766"/>
                <a:gd name="connsiteY124" fmla="*/ 952 h 299656"/>
                <a:gd name="connsiteX125" fmla="*/ 368998 w 417766"/>
                <a:gd name="connsiteY125" fmla="*/ 667 h 299656"/>
                <a:gd name="connsiteX126" fmla="*/ 368998 w 417766"/>
                <a:gd name="connsiteY126" fmla="*/ 667 h 299656"/>
                <a:gd name="connsiteX127" fmla="*/ 367570 w 417766"/>
                <a:gd name="connsiteY127" fmla="*/ 476 h 299656"/>
                <a:gd name="connsiteX128" fmla="*/ 367570 w 417766"/>
                <a:gd name="connsiteY128" fmla="*/ 476 h 299656"/>
                <a:gd name="connsiteX129" fmla="*/ 366141 w 417766"/>
                <a:gd name="connsiteY129" fmla="*/ 285 h 299656"/>
                <a:gd name="connsiteX130" fmla="*/ 366141 w 417766"/>
                <a:gd name="connsiteY130" fmla="*/ 285 h 299656"/>
                <a:gd name="connsiteX131" fmla="*/ 364712 w 417766"/>
                <a:gd name="connsiteY131" fmla="*/ 190 h 299656"/>
                <a:gd name="connsiteX132" fmla="*/ 364712 w 417766"/>
                <a:gd name="connsiteY132" fmla="*/ 190 h 299656"/>
                <a:gd name="connsiteX133" fmla="*/ 363284 w 417766"/>
                <a:gd name="connsiteY133" fmla="*/ 95 h 299656"/>
                <a:gd name="connsiteX134" fmla="*/ 363284 w 417766"/>
                <a:gd name="connsiteY134" fmla="*/ 95 h 299656"/>
                <a:gd name="connsiteX135" fmla="*/ 362807 w 417766"/>
                <a:gd name="connsiteY135" fmla="*/ 95 h 299656"/>
                <a:gd name="connsiteX136" fmla="*/ 360902 w 417766"/>
                <a:gd name="connsiteY136" fmla="*/ 0 h 299656"/>
                <a:gd name="connsiteX137" fmla="*/ 360426 w 417766"/>
                <a:gd name="connsiteY137" fmla="*/ 0 h 299656"/>
                <a:gd name="connsiteX138" fmla="*/ 360426 w 417766"/>
                <a:gd name="connsiteY138" fmla="*/ 0 h 299656"/>
                <a:gd name="connsiteX139" fmla="*/ 340423 w 417766"/>
                <a:gd name="connsiteY139" fmla="*/ 0 h 299656"/>
                <a:gd name="connsiteX140" fmla="*/ 57912 w 417766"/>
                <a:gd name="connsiteY140" fmla="*/ 0 h 299656"/>
                <a:gd name="connsiteX141" fmla="*/ 0 w 417766"/>
                <a:gd name="connsiteY141" fmla="*/ 57626 h 299656"/>
                <a:gd name="connsiteX142" fmla="*/ 0 w 417766"/>
                <a:gd name="connsiteY142" fmla="*/ 57626 h 299656"/>
                <a:gd name="connsiteX143" fmla="*/ 417767 w 417766"/>
                <a:gd name="connsiteY143" fmla="*/ 57626 h 299656"/>
                <a:gd name="connsiteX144" fmla="*/ 417767 w 417766"/>
                <a:gd name="connsiteY144" fmla="*/ 57626 h 299656"/>
                <a:gd name="connsiteX145" fmla="*/ 417767 w 417766"/>
                <a:gd name="connsiteY145" fmla="*/ 57626 h 29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417766" h="299656">
                  <a:moveTo>
                    <a:pt x="0" y="57626"/>
                  </a:moveTo>
                  <a:lnTo>
                    <a:pt x="0" y="77628"/>
                  </a:lnTo>
                  <a:cubicBezTo>
                    <a:pt x="0" y="109347"/>
                    <a:pt x="25908" y="135255"/>
                    <a:pt x="57626" y="135255"/>
                  </a:cubicBezTo>
                  <a:lnTo>
                    <a:pt x="201549" y="135255"/>
                  </a:lnTo>
                  <a:cubicBezTo>
                    <a:pt x="246126" y="135255"/>
                    <a:pt x="282512" y="171640"/>
                    <a:pt x="282512" y="216218"/>
                  </a:cubicBezTo>
                  <a:lnTo>
                    <a:pt x="282512" y="242030"/>
                  </a:lnTo>
                  <a:cubicBezTo>
                    <a:pt x="282512" y="273748"/>
                    <a:pt x="308420" y="299656"/>
                    <a:pt x="340138" y="299656"/>
                  </a:cubicBezTo>
                  <a:lnTo>
                    <a:pt x="360140" y="299656"/>
                  </a:lnTo>
                  <a:cubicBezTo>
                    <a:pt x="391859" y="299656"/>
                    <a:pt x="417767" y="273748"/>
                    <a:pt x="417767" y="242030"/>
                  </a:cubicBezTo>
                  <a:lnTo>
                    <a:pt x="417767" y="77628"/>
                  </a:lnTo>
                  <a:lnTo>
                    <a:pt x="417767" y="57626"/>
                  </a:lnTo>
                  <a:lnTo>
                    <a:pt x="417767" y="56102"/>
                  </a:lnTo>
                  <a:lnTo>
                    <a:pt x="417767" y="56102"/>
                  </a:lnTo>
                  <a:lnTo>
                    <a:pt x="417671" y="54673"/>
                  </a:lnTo>
                  <a:lnTo>
                    <a:pt x="417671" y="54673"/>
                  </a:lnTo>
                  <a:lnTo>
                    <a:pt x="417576" y="53244"/>
                  </a:lnTo>
                  <a:lnTo>
                    <a:pt x="417576" y="53244"/>
                  </a:lnTo>
                  <a:lnTo>
                    <a:pt x="417481" y="51816"/>
                  </a:lnTo>
                  <a:lnTo>
                    <a:pt x="417481" y="51816"/>
                  </a:lnTo>
                  <a:lnTo>
                    <a:pt x="417290" y="50387"/>
                  </a:lnTo>
                  <a:lnTo>
                    <a:pt x="417290" y="50387"/>
                  </a:lnTo>
                  <a:lnTo>
                    <a:pt x="417100" y="48958"/>
                  </a:lnTo>
                  <a:lnTo>
                    <a:pt x="417100" y="48958"/>
                  </a:lnTo>
                  <a:lnTo>
                    <a:pt x="416909" y="47530"/>
                  </a:lnTo>
                  <a:lnTo>
                    <a:pt x="416909" y="47530"/>
                  </a:lnTo>
                  <a:cubicBezTo>
                    <a:pt x="416814" y="47054"/>
                    <a:pt x="416719" y="46577"/>
                    <a:pt x="416623" y="46101"/>
                  </a:cubicBezTo>
                  <a:lnTo>
                    <a:pt x="416623" y="46101"/>
                  </a:lnTo>
                  <a:lnTo>
                    <a:pt x="416338" y="44672"/>
                  </a:lnTo>
                  <a:lnTo>
                    <a:pt x="416338" y="44672"/>
                  </a:lnTo>
                  <a:lnTo>
                    <a:pt x="415957" y="43243"/>
                  </a:lnTo>
                  <a:lnTo>
                    <a:pt x="415957" y="43243"/>
                  </a:lnTo>
                  <a:lnTo>
                    <a:pt x="415576" y="41910"/>
                  </a:lnTo>
                  <a:lnTo>
                    <a:pt x="415576" y="41910"/>
                  </a:lnTo>
                  <a:lnTo>
                    <a:pt x="415195" y="40577"/>
                  </a:lnTo>
                  <a:lnTo>
                    <a:pt x="415195" y="40577"/>
                  </a:lnTo>
                  <a:lnTo>
                    <a:pt x="414719" y="39243"/>
                  </a:lnTo>
                  <a:lnTo>
                    <a:pt x="414719" y="39243"/>
                  </a:lnTo>
                  <a:lnTo>
                    <a:pt x="414242" y="37909"/>
                  </a:lnTo>
                  <a:lnTo>
                    <a:pt x="414242" y="37909"/>
                  </a:lnTo>
                  <a:lnTo>
                    <a:pt x="413766" y="36576"/>
                  </a:lnTo>
                  <a:lnTo>
                    <a:pt x="413766" y="36576"/>
                  </a:lnTo>
                  <a:lnTo>
                    <a:pt x="413195" y="35243"/>
                  </a:lnTo>
                  <a:lnTo>
                    <a:pt x="413195" y="35243"/>
                  </a:lnTo>
                  <a:lnTo>
                    <a:pt x="412623" y="34004"/>
                  </a:lnTo>
                  <a:lnTo>
                    <a:pt x="412623" y="34004"/>
                  </a:lnTo>
                  <a:lnTo>
                    <a:pt x="412052" y="32766"/>
                  </a:lnTo>
                  <a:lnTo>
                    <a:pt x="412052" y="32766"/>
                  </a:lnTo>
                  <a:lnTo>
                    <a:pt x="411385" y="31528"/>
                  </a:lnTo>
                  <a:lnTo>
                    <a:pt x="411385" y="31528"/>
                  </a:lnTo>
                  <a:cubicBezTo>
                    <a:pt x="411194" y="31146"/>
                    <a:pt x="411004" y="30670"/>
                    <a:pt x="410718" y="30289"/>
                  </a:cubicBezTo>
                  <a:lnTo>
                    <a:pt x="410718" y="30289"/>
                  </a:lnTo>
                  <a:lnTo>
                    <a:pt x="410051" y="29051"/>
                  </a:lnTo>
                  <a:lnTo>
                    <a:pt x="410051" y="29051"/>
                  </a:lnTo>
                  <a:cubicBezTo>
                    <a:pt x="409861" y="28670"/>
                    <a:pt x="409575" y="28289"/>
                    <a:pt x="409385" y="27813"/>
                  </a:cubicBezTo>
                  <a:lnTo>
                    <a:pt x="409385" y="27813"/>
                  </a:lnTo>
                  <a:lnTo>
                    <a:pt x="408622" y="26670"/>
                  </a:lnTo>
                  <a:lnTo>
                    <a:pt x="408622" y="26670"/>
                  </a:lnTo>
                  <a:lnTo>
                    <a:pt x="407861" y="25527"/>
                  </a:lnTo>
                  <a:lnTo>
                    <a:pt x="407861" y="25527"/>
                  </a:lnTo>
                  <a:lnTo>
                    <a:pt x="407098" y="24384"/>
                  </a:lnTo>
                  <a:lnTo>
                    <a:pt x="407098" y="24384"/>
                  </a:lnTo>
                  <a:lnTo>
                    <a:pt x="406241" y="23241"/>
                  </a:lnTo>
                  <a:lnTo>
                    <a:pt x="406241" y="23241"/>
                  </a:lnTo>
                  <a:lnTo>
                    <a:pt x="405384" y="22193"/>
                  </a:lnTo>
                  <a:lnTo>
                    <a:pt x="405384" y="22193"/>
                  </a:lnTo>
                  <a:cubicBezTo>
                    <a:pt x="405098" y="21812"/>
                    <a:pt x="404813" y="21431"/>
                    <a:pt x="404527" y="21145"/>
                  </a:cubicBezTo>
                  <a:lnTo>
                    <a:pt x="404527" y="21145"/>
                  </a:lnTo>
                  <a:lnTo>
                    <a:pt x="403670" y="20098"/>
                  </a:lnTo>
                  <a:lnTo>
                    <a:pt x="403670" y="20098"/>
                  </a:lnTo>
                  <a:lnTo>
                    <a:pt x="402717" y="19050"/>
                  </a:lnTo>
                  <a:lnTo>
                    <a:pt x="402717" y="19050"/>
                  </a:lnTo>
                  <a:lnTo>
                    <a:pt x="401764" y="18002"/>
                  </a:lnTo>
                  <a:lnTo>
                    <a:pt x="401764" y="18002"/>
                  </a:lnTo>
                  <a:lnTo>
                    <a:pt x="400812" y="17050"/>
                  </a:lnTo>
                  <a:lnTo>
                    <a:pt x="400812" y="17050"/>
                  </a:lnTo>
                  <a:lnTo>
                    <a:pt x="399860" y="16097"/>
                  </a:lnTo>
                  <a:lnTo>
                    <a:pt x="399860" y="16097"/>
                  </a:lnTo>
                  <a:lnTo>
                    <a:pt x="398812" y="15144"/>
                  </a:lnTo>
                  <a:lnTo>
                    <a:pt x="398812" y="15144"/>
                  </a:lnTo>
                  <a:lnTo>
                    <a:pt x="397764" y="14192"/>
                  </a:lnTo>
                  <a:lnTo>
                    <a:pt x="397764" y="14192"/>
                  </a:lnTo>
                  <a:lnTo>
                    <a:pt x="396716" y="13335"/>
                  </a:lnTo>
                  <a:lnTo>
                    <a:pt x="396716" y="13335"/>
                  </a:lnTo>
                  <a:cubicBezTo>
                    <a:pt x="396335" y="13049"/>
                    <a:pt x="395954" y="12763"/>
                    <a:pt x="395669" y="12478"/>
                  </a:cubicBezTo>
                  <a:lnTo>
                    <a:pt x="395669" y="12478"/>
                  </a:lnTo>
                  <a:cubicBezTo>
                    <a:pt x="395288" y="12192"/>
                    <a:pt x="394906" y="11906"/>
                    <a:pt x="394621" y="11620"/>
                  </a:cubicBezTo>
                  <a:lnTo>
                    <a:pt x="394621" y="11620"/>
                  </a:lnTo>
                  <a:lnTo>
                    <a:pt x="393478" y="10763"/>
                  </a:lnTo>
                  <a:lnTo>
                    <a:pt x="393478" y="10763"/>
                  </a:lnTo>
                  <a:lnTo>
                    <a:pt x="392335" y="10001"/>
                  </a:lnTo>
                  <a:lnTo>
                    <a:pt x="392335" y="10001"/>
                  </a:lnTo>
                  <a:lnTo>
                    <a:pt x="391192" y="9239"/>
                  </a:lnTo>
                  <a:lnTo>
                    <a:pt x="391192" y="9239"/>
                  </a:lnTo>
                  <a:lnTo>
                    <a:pt x="390049" y="8477"/>
                  </a:lnTo>
                  <a:lnTo>
                    <a:pt x="390049" y="8477"/>
                  </a:lnTo>
                  <a:lnTo>
                    <a:pt x="388811" y="7811"/>
                  </a:lnTo>
                  <a:lnTo>
                    <a:pt x="388811" y="7811"/>
                  </a:lnTo>
                  <a:lnTo>
                    <a:pt x="387572" y="7144"/>
                  </a:lnTo>
                  <a:lnTo>
                    <a:pt x="387572" y="7144"/>
                  </a:lnTo>
                  <a:lnTo>
                    <a:pt x="386334" y="6477"/>
                  </a:lnTo>
                  <a:lnTo>
                    <a:pt x="386334" y="6477"/>
                  </a:lnTo>
                  <a:lnTo>
                    <a:pt x="385096" y="5810"/>
                  </a:lnTo>
                  <a:lnTo>
                    <a:pt x="385096" y="5810"/>
                  </a:lnTo>
                  <a:lnTo>
                    <a:pt x="383858" y="5239"/>
                  </a:lnTo>
                  <a:lnTo>
                    <a:pt x="383858" y="5239"/>
                  </a:lnTo>
                  <a:cubicBezTo>
                    <a:pt x="383477" y="5048"/>
                    <a:pt x="383000" y="4858"/>
                    <a:pt x="382619" y="4667"/>
                  </a:cubicBezTo>
                  <a:lnTo>
                    <a:pt x="382619" y="4667"/>
                  </a:lnTo>
                  <a:lnTo>
                    <a:pt x="381286" y="4096"/>
                  </a:lnTo>
                  <a:lnTo>
                    <a:pt x="381286" y="4096"/>
                  </a:lnTo>
                  <a:lnTo>
                    <a:pt x="379952" y="3620"/>
                  </a:lnTo>
                  <a:lnTo>
                    <a:pt x="379952" y="3620"/>
                  </a:lnTo>
                  <a:lnTo>
                    <a:pt x="378619" y="3143"/>
                  </a:lnTo>
                  <a:lnTo>
                    <a:pt x="378619" y="3143"/>
                  </a:lnTo>
                  <a:lnTo>
                    <a:pt x="377285" y="2667"/>
                  </a:lnTo>
                  <a:lnTo>
                    <a:pt x="377285" y="2667"/>
                  </a:lnTo>
                  <a:lnTo>
                    <a:pt x="375952" y="2286"/>
                  </a:lnTo>
                  <a:lnTo>
                    <a:pt x="375952" y="2286"/>
                  </a:lnTo>
                  <a:lnTo>
                    <a:pt x="374618" y="1905"/>
                  </a:lnTo>
                  <a:lnTo>
                    <a:pt x="374618" y="1905"/>
                  </a:lnTo>
                  <a:lnTo>
                    <a:pt x="373285" y="1524"/>
                  </a:lnTo>
                  <a:lnTo>
                    <a:pt x="373285" y="1524"/>
                  </a:lnTo>
                  <a:lnTo>
                    <a:pt x="371856" y="1238"/>
                  </a:lnTo>
                  <a:lnTo>
                    <a:pt x="371856" y="1238"/>
                  </a:lnTo>
                  <a:cubicBezTo>
                    <a:pt x="371380" y="1143"/>
                    <a:pt x="370904" y="1048"/>
                    <a:pt x="370427" y="952"/>
                  </a:cubicBezTo>
                  <a:lnTo>
                    <a:pt x="370427" y="952"/>
                  </a:lnTo>
                  <a:lnTo>
                    <a:pt x="368998" y="667"/>
                  </a:lnTo>
                  <a:lnTo>
                    <a:pt x="368998" y="667"/>
                  </a:lnTo>
                  <a:lnTo>
                    <a:pt x="367570" y="476"/>
                  </a:lnTo>
                  <a:lnTo>
                    <a:pt x="367570" y="476"/>
                  </a:lnTo>
                  <a:lnTo>
                    <a:pt x="366141" y="285"/>
                  </a:lnTo>
                  <a:lnTo>
                    <a:pt x="366141" y="285"/>
                  </a:lnTo>
                  <a:lnTo>
                    <a:pt x="364712" y="190"/>
                  </a:lnTo>
                  <a:lnTo>
                    <a:pt x="364712" y="190"/>
                  </a:lnTo>
                  <a:lnTo>
                    <a:pt x="363284" y="95"/>
                  </a:lnTo>
                  <a:lnTo>
                    <a:pt x="363284" y="95"/>
                  </a:lnTo>
                  <a:lnTo>
                    <a:pt x="362807" y="95"/>
                  </a:lnTo>
                  <a:cubicBezTo>
                    <a:pt x="362141" y="95"/>
                    <a:pt x="361569" y="95"/>
                    <a:pt x="360902" y="0"/>
                  </a:cubicBezTo>
                  <a:lnTo>
                    <a:pt x="360426" y="0"/>
                  </a:lnTo>
                  <a:lnTo>
                    <a:pt x="360426" y="0"/>
                  </a:lnTo>
                  <a:lnTo>
                    <a:pt x="340423" y="0"/>
                  </a:lnTo>
                  <a:lnTo>
                    <a:pt x="57912" y="0"/>
                  </a:lnTo>
                  <a:cubicBezTo>
                    <a:pt x="25908" y="0"/>
                    <a:pt x="0" y="25908"/>
                    <a:pt x="0" y="57626"/>
                  </a:cubicBezTo>
                  <a:lnTo>
                    <a:pt x="0" y="57626"/>
                  </a:lnTo>
                  <a:close/>
                  <a:moveTo>
                    <a:pt x="417767" y="57626"/>
                  </a:moveTo>
                  <a:lnTo>
                    <a:pt x="417767" y="57626"/>
                  </a:lnTo>
                  <a:lnTo>
                    <a:pt x="417767" y="57626"/>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5" name="Freeform: Shape 74">
              <a:extLst>
                <a:ext uri="{FF2B5EF4-FFF2-40B4-BE49-F238E27FC236}">
                  <a16:creationId xmlns:a16="http://schemas.microsoft.com/office/drawing/2014/main" id="{81C386AB-91B8-4AAD-8BEE-4DEC5D3BFA02}"/>
                </a:ext>
              </a:extLst>
            </p:cNvPr>
            <p:cNvSpPr/>
            <p:nvPr/>
          </p:nvSpPr>
          <p:spPr>
            <a:xfrm>
              <a:off x="2750550" y="3676824"/>
              <a:ext cx="1739455" cy="1600200"/>
            </a:xfrm>
            <a:custGeom>
              <a:avLst/>
              <a:gdLst>
                <a:gd name="connsiteX0" fmla="*/ 476 w 1739455"/>
                <a:gd name="connsiteY0" fmla="*/ 514921 h 1600200"/>
                <a:gd name="connsiteX1" fmla="*/ 48006 w 1739455"/>
                <a:gd name="connsiteY1" fmla="*/ 442722 h 1600200"/>
                <a:gd name="connsiteX2" fmla="*/ 234791 w 1739455"/>
                <a:gd name="connsiteY2" fmla="*/ 442722 h 1600200"/>
                <a:gd name="connsiteX3" fmla="*/ 319373 w 1739455"/>
                <a:gd name="connsiteY3" fmla="*/ 508063 h 1600200"/>
                <a:gd name="connsiteX4" fmla="*/ 319373 w 1739455"/>
                <a:gd name="connsiteY4" fmla="*/ 527018 h 1600200"/>
                <a:gd name="connsiteX5" fmla="*/ 377000 w 1739455"/>
                <a:gd name="connsiteY5" fmla="*/ 584645 h 1600200"/>
                <a:gd name="connsiteX6" fmla="*/ 405098 w 1739455"/>
                <a:gd name="connsiteY6" fmla="*/ 584645 h 1600200"/>
                <a:gd name="connsiteX7" fmla="*/ 486061 w 1739455"/>
                <a:gd name="connsiteY7" fmla="*/ 665607 h 1600200"/>
                <a:gd name="connsiteX8" fmla="*/ 486061 w 1739455"/>
                <a:gd name="connsiteY8" fmla="*/ 672751 h 1600200"/>
                <a:gd name="connsiteX9" fmla="*/ 486061 w 1739455"/>
                <a:gd name="connsiteY9" fmla="*/ 674275 h 1600200"/>
                <a:gd name="connsiteX10" fmla="*/ 486061 w 1739455"/>
                <a:gd name="connsiteY10" fmla="*/ 674275 h 1600200"/>
                <a:gd name="connsiteX11" fmla="*/ 486156 w 1739455"/>
                <a:gd name="connsiteY11" fmla="*/ 675704 h 1600200"/>
                <a:gd name="connsiteX12" fmla="*/ 486156 w 1739455"/>
                <a:gd name="connsiteY12" fmla="*/ 675704 h 1600200"/>
                <a:gd name="connsiteX13" fmla="*/ 486251 w 1739455"/>
                <a:gd name="connsiteY13" fmla="*/ 677132 h 1600200"/>
                <a:gd name="connsiteX14" fmla="*/ 486251 w 1739455"/>
                <a:gd name="connsiteY14" fmla="*/ 677132 h 1600200"/>
                <a:gd name="connsiteX15" fmla="*/ 486346 w 1739455"/>
                <a:gd name="connsiteY15" fmla="*/ 678561 h 1600200"/>
                <a:gd name="connsiteX16" fmla="*/ 486346 w 1739455"/>
                <a:gd name="connsiteY16" fmla="*/ 678561 h 1600200"/>
                <a:gd name="connsiteX17" fmla="*/ 486537 w 1739455"/>
                <a:gd name="connsiteY17" fmla="*/ 679990 h 1600200"/>
                <a:gd name="connsiteX18" fmla="*/ 486537 w 1739455"/>
                <a:gd name="connsiteY18" fmla="*/ 679990 h 1600200"/>
                <a:gd name="connsiteX19" fmla="*/ 486728 w 1739455"/>
                <a:gd name="connsiteY19" fmla="*/ 681419 h 1600200"/>
                <a:gd name="connsiteX20" fmla="*/ 486728 w 1739455"/>
                <a:gd name="connsiteY20" fmla="*/ 681419 h 1600200"/>
                <a:gd name="connsiteX21" fmla="*/ 486918 w 1739455"/>
                <a:gd name="connsiteY21" fmla="*/ 682847 h 1600200"/>
                <a:gd name="connsiteX22" fmla="*/ 486918 w 1739455"/>
                <a:gd name="connsiteY22" fmla="*/ 682847 h 1600200"/>
                <a:gd name="connsiteX23" fmla="*/ 509206 w 1739455"/>
                <a:gd name="connsiteY23" fmla="*/ 718852 h 1600200"/>
                <a:gd name="connsiteX24" fmla="*/ 509206 w 1739455"/>
                <a:gd name="connsiteY24" fmla="*/ 718852 h 1600200"/>
                <a:gd name="connsiteX25" fmla="*/ 510350 w 1739455"/>
                <a:gd name="connsiteY25" fmla="*/ 719709 h 1600200"/>
                <a:gd name="connsiteX26" fmla="*/ 510350 w 1739455"/>
                <a:gd name="connsiteY26" fmla="*/ 719709 h 1600200"/>
                <a:gd name="connsiteX27" fmla="*/ 511493 w 1739455"/>
                <a:gd name="connsiteY27" fmla="*/ 720471 h 1600200"/>
                <a:gd name="connsiteX28" fmla="*/ 511493 w 1739455"/>
                <a:gd name="connsiteY28" fmla="*/ 720471 h 1600200"/>
                <a:gd name="connsiteX29" fmla="*/ 512636 w 1739455"/>
                <a:gd name="connsiteY29" fmla="*/ 721233 h 1600200"/>
                <a:gd name="connsiteX30" fmla="*/ 512636 w 1739455"/>
                <a:gd name="connsiteY30" fmla="*/ 721233 h 1600200"/>
                <a:gd name="connsiteX31" fmla="*/ 513779 w 1739455"/>
                <a:gd name="connsiteY31" fmla="*/ 721995 h 1600200"/>
                <a:gd name="connsiteX32" fmla="*/ 513779 w 1739455"/>
                <a:gd name="connsiteY32" fmla="*/ 721995 h 1600200"/>
                <a:gd name="connsiteX33" fmla="*/ 514350 w 1739455"/>
                <a:gd name="connsiteY33" fmla="*/ 722281 h 1600200"/>
                <a:gd name="connsiteX34" fmla="*/ 515684 w 1739455"/>
                <a:gd name="connsiteY34" fmla="*/ 723043 h 1600200"/>
                <a:gd name="connsiteX35" fmla="*/ 516255 w 1739455"/>
                <a:gd name="connsiteY35" fmla="*/ 723329 h 1600200"/>
                <a:gd name="connsiteX36" fmla="*/ 516255 w 1739455"/>
                <a:gd name="connsiteY36" fmla="*/ 723329 h 1600200"/>
                <a:gd name="connsiteX37" fmla="*/ 517493 w 1739455"/>
                <a:gd name="connsiteY37" fmla="*/ 723995 h 1600200"/>
                <a:gd name="connsiteX38" fmla="*/ 517493 w 1739455"/>
                <a:gd name="connsiteY38" fmla="*/ 723995 h 1600200"/>
                <a:gd name="connsiteX39" fmla="*/ 518731 w 1739455"/>
                <a:gd name="connsiteY39" fmla="*/ 724662 h 1600200"/>
                <a:gd name="connsiteX40" fmla="*/ 518731 w 1739455"/>
                <a:gd name="connsiteY40" fmla="*/ 724662 h 1600200"/>
                <a:gd name="connsiteX41" fmla="*/ 519970 w 1739455"/>
                <a:gd name="connsiteY41" fmla="*/ 725234 h 1600200"/>
                <a:gd name="connsiteX42" fmla="*/ 519970 w 1739455"/>
                <a:gd name="connsiteY42" fmla="*/ 725234 h 1600200"/>
                <a:gd name="connsiteX43" fmla="*/ 521208 w 1739455"/>
                <a:gd name="connsiteY43" fmla="*/ 725805 h 1600200"/>
                <a:gd name="connsiteX44" fmla="*/ 521208 w 1739455"/>
                <a:gd name="connsiteY44" fmla="*/ 725805 h 1600200"/>
                <a:gd name="connsiteX45" fmla="*/ 522542 w 1739455"/>
                <a:gd name="connsiteY45" fmla="*/ 726377 h 1600200"/>
                <a:gd name="connsiteX46" fmla="*/ 522542 w 1739455"/>
                <a:gd name="connsiteY46" fmla="*/ 726377 h 1600200"/>
                <a:gd name="connsiteX47" fmla="*/ 523875 w 1739455"/>
                <a:gd name="connsiteY47" fmla="*/ 726853 h 1600200"/>
                <a:gd name="connsiteX48" fmla="*/ 523875 w 1739455"/>
                <a:gd name="connsiteY48" fmla="*/ 726853 h 1600200"/>
                <a:gd name="connsiteX49" fmla="*/ 525209 w 1739455"/>
                <a:gd name="connsiteY49" fmla="*/ 727329 h 1600200"/>
                <a:gd name="connsiteX50" fmla="*/ 525209 w 1739455"/>
                <a:gd name="connsiteY50" fmla="*/ 727329 h 1600200"/>
                <a:gd name="connsiteX51" fmla="*/ 525494 w 1739455"/>
                <a:gd name="connsiteY51" fmla="*/ 727424 h 1600200"/>
                <a:gd name="connsiteX52" fmla="*/ 527590 w 1739455"/>
                <a:gd name="connsiteY52" fmla="*/ 728091 h 1600200"/>
                <a:gd name="connsiteX53" fmla="*/ 527876 w 1739455"/>
                <a:gd name="connsiteY53" fmla="*/ 728186 h 1600200"/>
                <a:gd name="connsiteX54" fmla="*/ 527876 w 1739455"/>
                <a:gd name="connsiteY54" fmla="*/ 728186 h 1600200"/>
                <a:gd name="connsiteX55" fmla="*/ 529209 w 1739455"/>
                <a:gd name="connsiteY55" fmla="*/ 728567 h 1600200"/>
                <a:gd name="connsiteX56" fmla="*/ 529209 w 1739455"/>
                <a:gd name="connsiteY56" fmla="*/ 728567 h 1600200"/>
                <a:gd name="connsiteX57" fmla="*/ 530543 w 1739455"/>
                <a:gd name="connsiteY57" fmla="*/ 728948 h 1600200"/>
                <a:gd name="connsiteX58" fmla="*/ 530543 w 1739455"/>
                <a:gd name="connsiteY58" fmla="*/ 728948 h 1600200"/>
                <a:gd name="connsiteX59" fmla="*/ 531971 w 1739455"/>
                <a:gd name="connsiteY59" fmla="*/ 729234 h 1600200"/>
                <a:gd name="connsiteX60" fmla="*/ 531971 w 1739455"/>
                <a:gd name="connsiteY60" fmla="*/ 729234 h 1600200"/>
                <a:gd name="connsiteX61" fmla="*/ 533400 w 1739455"/>
                <a:gd name="connsiteY61" fmla="*/ 729520 h 1600200"/>
                <a:gd name="connsiteX62" fmla="*/ 533400 w 1739455"/>
                <a:gd name="connsiteY62" fmla="*/ 729520 h 1600200"/>
                <a:gd name="connsiteX63" fmla="*/ 533686 w 1739455"/>
                <a:gd name="connsiteY63" fmla="*/ 729520 h 1600200"/>
                <a:gd name="connsiteX64" fmla="*/ 536067 w 1739455"/>
                <a:gd name="connsiteY64" fmla="*/ 729901 h 1600200"/>
                <a:gd name="connsiteX65" fmla="*/ 536353 w 1739455"/>
                <a:gd name="connsiteY65" fmla="*/ 729901 h 1600200"/>
                <a:gd name="connsiteX66" fmla="*/ 536353 w 1739455"/>
                <a:gd name="connsiteY66" fmla="*/ 729901 h 1600200"/>
                <a:gd name="connsiteX67" fmla="*/ 537781 w 1739455"/>
                <a:gd name="connsiteY67" fmla="*/ 730091 h 1600200"/>
                <a:gd name="connsiteX68" fmla="*/ 537781 w 1739455"/>
                <a:gd name="connsiteY68" fmla="*/ 730091 h 1600200"/>
                <a:gd name="connsiteX69" fmla="*/ 539210 w 1739455"/>
                <a:gd name="connsiteY69" fmla="*/ 730187 h 1600200"/>
                <a:gd name="connsiteX70" fmla="*/ 539210 w 1739455"/>
                <a:gd name="connsiteY70" fmla="*/ 730187 h 1600200"/>
                <a:gd name="connsiteX71" fmla="*/ 540639 w 1739455"/>
                <a:gd name="connsiteY71" fmla="*/ 730282 h 1600200"/>
                <a:gd name="connsiteX72" fmla="*/ 540639 w 1739455"/>
                <a:gd name="connsiteY72" fmla="*/ 730282 h 1600200"/>
                <a:gd name="connsiteX73" fmla="*/ 541115 w 1739455"/>
                <a:gd name="connsiteY73" fmla="*/ 730282 h 1600200"/>
                <a:gd name="connsiteX74" fmla="*/ 544259 w 1739455"/>
                <a:gd name="connsiteY74" fmla="*/ 730377 h 1600200"/>
                <a:gd name="connsiteX75" fmla="*/ 563594 w 1739455"/>
                <a:gd name="connsiteY75" fmla="*/ 730377 h 1600200"/>
                <a:gd name="connsiteX76" fmla="*/ 565880 w 1739455"/>
                <a:gd name="connsiteY76" fmla="*/ 730377 h 1600200"/>
                <a:gd name="connsiteX77" fmla="*/ 646843 w 1739455"/>
                <a:gd name="connsiteY77" fmla="*/ 811339 h 1600200"/>
                <a:gd name="connsiteX78" fmla="*/ 646843 w 1739455"/>
                <a:gd name="connsiteY78" fmla="*/ 814864 h 1600200"/>
                <a:gd name="connsiteX79" fmla="*/ 646843 w 1739455"/>
                <a:gd name="connsiteY79" fmla="*/ 816388 h 1600200"/>
                <a:gd name="connsiteX80" fmla="*/ 646843 w 1739455"/>
                <a:gd name="connsiteY80" fmla="*/ 816388 h 1600200"/>
                <a:gd name="connsiteX81" fmla="*/ 646938 w 1739455"/>
                <a:gd name="connsiteY81" fmla="*/ 817817 h 1600200"/>
                <a:gd name="connsiteX82" fmla="*/ 646938 w 1739455"/>
                <a:gd name="connsiteY82" fmla="*/ 817817 h 1600200"/>
                <a:gd name="connsiteX83" fmla="*/ 647033 w 1739455"/>
                <a:gd name="connsiteY83" fmla="*/ 819245 h 1600200"/>
                <a:gd name="connsiteX84" fmla="*/ 647033 w 1739455"/>
                <a:gd name="connsiteY84" fmla="*/ 819245 h 1600200"/>
                <a:gd name="connsiteX85" fmla="*/ 647129 w 1739455"/>
                <a:gd name="connsiteY85" fmla="*/ 820674 h 1600200"/>
                <a:gd name="connsiteX86" fmla="*/ 647129 w 1739455"/>
                <a:gd name="connsiteY86" fmla="*/ 820674 h 1600200"/>
                <a:gd name="connsiteX87" fmla="*/ 647319 w 1739455"/>
                <a:gd name="connsiteY87" fmla="*/ 822103 h 1600200"/>
                <a:gd name="connsiteX88" fmla="*/ 647319 w 1739455"/>
                <a:gd name="connsiteY88" fmla="*/ 822103 h 1600200"/>
                <a:gd name="connsiteX89" fmla="*/ 647510 w 1739455"/>
                <a:gd name="connsiteY89" fmla="*/ 823531 h 1600200"/>
                <a:gd name="connsiteX90" fmla="*/ 647510 w 1739455"/>
                <a:gd name="connsiteY90" fmla="*/ 823531 h 1600200"/>
                <a:gd name="connsiteX91" fmla="*/ 647795 w 1739455"/>
                <a:gd name="connsiteY91" fmla="*/ 824960 h 1600200"/>
                <a:gd name="connsiteX92" fmla="*/ 647795 w 1739455"/>
                <a:gd name="connsiteY92" fmla="*/ 824960 h 1600200"/>
                <a:gd name="connsiteX93" fmla="*/ 648081 w 1739455"/>
                <a:gd name="connsiteY93" fmla="*/ 826389 h 1600200"/>
                <a:gd name="connsiteX94" fmla="*/ 648081 w 1739455"/>
                <a:gd name="connsiteY94" fmla="*/ 826389 h 1600200"/>
                <a:gd name="connsiteX95" fmla="*/ 648367 w 1739455"/>
                <a:gd name="connsiteY95" fmla="*/ 827818 h 1600200"/>
                <a:gd name="connsiteX96" fmla="*/ 648367 w 1739455"/>
                <a:gd name="connsiteY96" fmla="*/ 827818 h 1600200"/>
                <a:gd name="connsiteX97" fmla="*/ 648748 w 1739455"/>
                <a:gd name="connsiteY97" fmla="*/ 829247 h 1600200"/>
                <a:gd name="connsiteX98" fmla="*/ 648748 w 1739455"/>
                <a:gd name="connsiteY98" fmla="*/ 829247 h 1600200"/>
                <a:gd name="connsiteX99" fmla="*/ 700088 w 1739455"/>
                <a:gd name="connsiteY99" fmla="*/ 872300 h 1600200"/>
                <a:gd name="connsiteX100" fmla="*/ 700088 w 1739455"/>
                <a:gd name="connsiteY100" fmla="*/ 872300 h 1600200"/>
                <a:gd name="connsiteX101" fmla="*/ 701516 w 1739455"/>
                <a:gd name="connsiteY101" fmla="*/ 872395 h 1600200"/>
                <a:gd name="connsiteX102" fmla="*/ 701516 w 1739455"/>
                <a:gd name="connsiteY102" fmla="*/ 872395 h 1600200"/>
                <a:gd name="connsiteX103" fmla="*/ 701993 w 1739455"/>
                <a:gd name="connsiteY103" fmla="*/ 872395 h 1600200"/>
                <a:gd name="connsiteX104" fmla="*/ 705136 w 1739455"/>
                <a:gd name="connsiteY104" fmla="*/ 872490 h 1600200"/>
                <a:gd name="connsiteX105" fmla="*/ 712565 w 1739455"/>
                <a:gd name="connsiteY105" fmla="*/ 872490 h 1600200"/>
                <a:gd name="connsiteX106" fmla="*/ 793528 w 1739455"/>
                <a:gd name="connsiteY106" fmla="*/ 953453 h 1600200"/>
                <a:gd name="connsiteX107" fmla="*/ 793528 w 1739455"/>
                <a:gd name="connsiteY107" fmla="*/ 956977 h 1600200"/>
                <a:gd name="connsiteX108" fmla="*/ 793528 w 1739455"/>
                <a:gd name="connsiteY108" fmla="*/ 958501 h 1600200"/>
                <a:gd name="connsiteX109" fmla="*/ 793528 w 1739455"/>
                <a:gd name="connsiteY109" fmla="*/ 958501 h 1600200"/>
                <a:gd name="connsiteX110" fmla="*/ 793623 w 1739455"/>
                <a:gd name="connsiteY110" fmla="*/ 959930 h 1600200"/>
                <a:gd name="connsiteX111" fmla="*/ 793623 w 1739455"/>
                <a:gd name="connsiteY111" fmla="*/ 959930 h 1600200"/>
                <a:gd name="connsiteX112" fmla="*/ 793718 w 1739455"/>
                <a:gd name="connsiteY112" fmla="*/ 961358 h 1600200"/>
                <a:gd name="connsiteX113" fmla="*/ 793718 w 1739455"/>
                <a:gd name="connsiteY113" fmla="*/ 961358 h 1600200"/>
                <a:gd name="connsiteX114" fmla="*/ 793813 w 1739455"/>
                <a:gd name="connsiteY114" fmla="*/ 962787 h 1600200"/>
                <a:gd name="connsiteX115" fmla="*/ 793813 w 1739455"/>
                <a:gd name="connsiteY115" fmla="*/ 962787 h 1600200"/>
                <a:gd name="connsiteX116" fmla="*/ 794004 w 1739455"/>
                <a:gd name="connsiteY116" fmla="*/ 964216 h 1600200"/>
                <a:gd name="connsiteX117" fmla="*/ 794004 w 1739455"/>
                <a:gd name="connsiteY117" fmla="*/ 964216 h 1600200"/>
                <a:gd name="connsiteX118" fmla="*/ 794195 w 1739455"/>
                <a:gd name="connsiteY118" fmla="*/ 965645 h 1600200"/>
                <a:gd name="connsiteX119" fmla="*/ 794195 w 1739455"/>
                <a:gd name="connsiteY119" fmla="*/ 965645 h 1600200"/>
                <a:gd name="connsiteX120" fmla="*/ 823151 w 1739455"/>
                <a:gd name="connsiteY120" fmla="*/ 1007269 h 1600200"/>
                <a:gd name="connsiteX121" fmla="*/ 823722 w 1739455"/>
                <a:gd name="connsiteY121" fmla="*/ 1007555 h 1600200"/>
                <a:gd name="connsiteX122" fmla="*/ 823722 w 1739455"/>
                <a:gd name="connsiteY122" fmla="*/ 1007555 h 1600200"/>
                <a:gd name="connsiteX123" fmla="*/ 824960 w 1739455"/>
                <a:gd name="connsiteY123" fmla="*/ 1008221 h 1600200"/>
                <a:gd name="connsiteX124" fmla="*/ 824960 w 1739455"/>
                <a:gd name="connsiteY124" fmla="*/ 1008221 h 1600200"/>
                <a:gd name="connsiteX125" fmla="*/ 826198 w 1739455"/>
                <a:gd name="connsiteY125" fmla="*/ 1008888 h 1600200"/>
                <a:gd name="connsiteX126" fmla="*/ 826198 w 1739455"/>
                <a:gd name="connsiteY126" fmla="*/ 1008888 h 1600200"/>
                <a:gd name="connsiteX127" fmla="*/ 827437 w 1739455"/>
                <a:gd name="connsiteY127" fmla="*/ 1009460 h 1600200"/>
                <a:gd name="connsiteX128" fmla="*/ 827437 w 1739455"/>
                <a:gd name="connsiteY128" fmla="*/ 1009460 h 1600200"/>
                <a:gd name="connsiteX129" fmla="*/ 828675 w 1739455"/>
                <a:gd name="connsiteY129" fmla="*/ 1010031 h 1600200"/>
                <a:gd name="connsiteX130" fmla="*/ 828675 w 1739455"/>
                <a:gd name="connsiteY130" fmla="*/ 1010031 h 1600200"/>
                <a:gd name="connsiteX131" fmla="*/ 830009 w 1739455"/>
                <a:gd name="connsiteY131" fmla="*/ 1010603 h 1600200"/>
                <a:gd name="connsiteX132" fmla="*/ 830009 w 1739455"/>
                <a:gd name="connsiteY132" fmla="*/ 1010603 h 1600200"/>
                <a:gd name="connsiteX133" fmla="*/ 831342 w 1739455"/>
                <a:gd name="connsiteY133" fmla="*/ 1011079 h 1600200"/>
                <a:gd name="connsiteX134" fmla="*/ 831342 w 1739455"/>
                <a:gd name="connsiteY134" fmla="*/ 1011079 h 1600200"/>
                <a:gd name="connsiteX135" fmla="*/ 832676 w 1739455"/>
                <a:gd name="connsiteY135" fmla="*/ 1011555 h 1600200"/>
                <a:gd name="connsiteX136" fmla="*/ 832676 w 1739455"/>
                <a:gd name="connsiteY136" fmla="*/ 1011555 h 1600200"/>
                <a:gd name="connsiteX137" fmla="*/ 832961 w 1739455"/>
                <a:gd name="connsiteY137" fmla="*/ 1011650 h 1600200"/>
                <a:gd name="connsiteX138" fmla="*/ 835057 w 1739455"/>
                <a:gd name="connsiteY138" fmla="*/ 1012317 h 1600200"/>
                <a:gd name="connsiteX139" fmla="*/ 835343 w 1739455"/>
                <a:gd name="connsiteY139" fmla="*/ 1012412 h 1600200"/>
                <a:gd name="connsiteX140" fmla="*/ 835343 w 1739455"/>
                <a:gd name="connsiteY140" fmla="*/ 1012412 h 1600200"/>
                <a:gd name="connsiteX141" fmla="*/ 836676 w 1739455"/>
                <a:gd name="connsiteY141" fmla="*/ 1012793 h 1600200"/>
                <a:gd name="connsiteX142" fmla="*/ 836676 w 1739455"/>
                <a:gd name="connsiteY142" fmla="*/ 1012793 h 1600200"/>
                <a:gd name="connsiteX143" fmla="*/ 838010 w 1739455"/>
                <a:gd name="connsiteY143" fmla="*/ 1013174 h 1600200"/>
                <a:gd name="connsiteX144" fmla="*/ 838010 w 1739455"/>
                <a:gd name="connsiteY144" fmla="*/ 1013174 h 1600200"/>
                <a:gd name="connsiteX145" fmla="*/ 839438 w 1739455"/>
                <a:gd name="connsiteY145" fmla="*/ 1013460 h 1600200"/>
                <a:gd name="connsiteX146" fmla="*/ 839438 w 1739455"/>
                <a:gd name="connsiteY146" fmla="*/ 1013460 h 1600200"/>
                <a:gd name="connsiteX147" fmla="*/ 840867 w 1739455"/>
                <a:gd name="connsiteY147" fmla="*/ 1013746 h 1600200"/>
                <a:gd name="connsiteX148" fmla="*/ 840867 w 1739455"/>
                <a:gd name="connsiteY148" fmla="*/ 1013746 h 1600200"/>
                <a:gd name="connsiteX149" fmla="*/ 841153 w 1739455"/>
                <a:gd name="connsiteY149" fmla="*/ 1013746 h 1600200"/>
                <a:gd name="connsiteX150" fmla="*/ 843534 w 1739455"/>
                <a:gd name="connsiteY150" fmla="*/ 1014127 h 1600200"/>
                <a:gd name="connsiteX151" fmla="*/ 843820 w 1739455"/>
                <a:gd name="connsiteY151" fmla="*/ 1014127 h 1600200"/>
                <a:gd name="connsiteX152" fmla="*/ 843820 w 1739455"/>
                <a:gd name="connsiteY152" fmla="*/ 1014127 h 1600200"/>
                <a:gd name="connsiteX153" fmla="*/ 845248 w 1739455"/>
                <a:gd name="connsiteY153" fmla="*/ 1014317 h 1600200"/>
                <a:gd name="connsiteX154" fmla="*/ 845248 w 1739455"/>
                <a:gd name="connsiteY154" fmla="*/ 1014317 h 1600200"/>
                <a:gd name="connsiteX155" fmla="*/ 846677 w 1739455"/>
                <a:gd name="connsiteY155" fmla="*/ 1014413 h 1600200"/>
                <a:gd name="connsiteX156" fmla="*/ 846677 w 1739455"/>
                <a:gd name="connsiteY156" fmla="*/ 1014413 h 1600200"/>
                <a:gd name="connsiteX157" fmla="*/ 848106 w 1739455"/>
                <a:gd name="connsiteY157" fmla="*/ 1014508 h 1600200"/>
                <a:gd name="connsiteX158" fmla="*/ 848106 w 1739455"/>
                <a:gd name="connsiteY158" fmla="*/ 1014508 h 1600200"/>
                <a:gd name="connsiteX159" fmla="*/ 848582 w 1739455"/>
                <a:gd name="connsiteY159" fmla="*/ 1014508 h 1600200"/>
                <a:gd name="connsiteX160" fmla="*/ 851726 w 1739455"/>
                <a:gd name="connsiteY160" fmla="*/ 1014603 h 1600200"/>
                <a:gd name="connsiteX161" fmla="*/ 871156 w 1739455"/>
                <a:gd name="connsiteY161" fmla="*/ 1014603 h 1600200"/>
                <a:gd name="connsiteX162" fmla="*/ 878110 w 1739455"/>
                <a:gd name="connsiteY162" fmla="*/ 1014603 h 1600200"/>
                <a:gd name="connsiteX163" fmla="*/ 959072 w 1739455"/>
                <a:gd name="connsiteY163" fmla="*/ 1095566 h 1600200"/>
                <a:gd name="connsiteX164" fmla="*/ 959072 w 1739455"/>
                <a:gd name="connsiteY164" fmla="*/ 1105376 h 1600200"/>
                <a:gd name="connsiteX165" fmla="*/ 959072 w 1739455"/>
                <a:gd name="connsiteY165" fmla="*/ 1106805 h 1600200"/>
                <a:gd name="connsiteX166" fmla="*/ 959072 w 1739455"/>
                <a:gd name="connsiteY166" fmla="*/ 1106805 h 1600200"/>
                <a:gd name="connsiteX167" fmla="*/ 959168 w 1739455"/>
                <a:gd name="connsiteY167" fmla="*/ 1108234 h 1600200"/>
                <a:gd name="connsiteX168" fmla="*/ 959168 w 1739455"/>
                <a:gd name="connsiteY168" fmla="*/ 1108234 h 1600200"/>
                <a:gd name="connsiteX169" fmla="*/ 959263 w 1739455"/>
                <a:gd name="connsiteY169" fmla="*/ 1109663 h 1600200"/>
                <a:gd name="connsiteX170" fmla="*/ 959263 w 1739455"/>
                <a:gd name="connsiteY170" fmla="*/ 1109663 h 1600200"/>
                <a:gd name="connsiteX171" fmla="*/ 959358 w 1739455"/>
                <a:gd name="connsiteY171" fmla="*/ 1111091 h 1600200"/>
                <a:gd name="connsiteX172" fmla="*/ 959358 w 1739455"/>
                <a:gd name="connsiteY172" fmla="*/ 1111091 h 1600200"/>
                <a:gd name="connsiteX173" fmla="*/ 959548 w 1739455"/>
                <a:gd name="connsiteY173" fmla="*/ 1112520 h 1600200"/>
                <a:gd name="connsiteX174" fmla="*/ 959548 w 1739455"/>
                <a:gd name="connsiteY174" fmla="*/ 1112520 h 1600200"/>
                <a:gd name="connsiteX175" fmla="*/ 959739 w 1739455"/>
                <a:gd name="connsiteY175" fmla="*/ 1113949 h 1600200"/>
                <a:gd name="connsiteX176" fmla="*/ 959739 w 1739455"/>
                <a:gd name="connsiteY176" fmla="*/ 1113949 h 1600200"/>
                <a:gd name="connsiteX177" fmla="*/ 959930 w 1739455"/>
                <a:gd name="connsiteY177" fmla="*/ 1115378 h 1600200"/>
                <a:gd name="connsiteX178" fmla="*/ 959930 w 1739455"/>
                <a:gd name="connsiteY178" fmla="*/ 1115378 h 1600200"/>
                <a:gd name="connsiteX179" fmla="*/ 960215 w 1739455"/>
                <a:gd name="connsiteY179" fmla="*/ 1116806 h 1600200"/>
                <a:gd name="connsiteX180" fmla="*/ 960215 w 1739455"/>
                <a:gd name="connsiteY180" fmla="*/ 1116806 h 1600200"/>
                <a:gd name="connsiteX181" fmla="*/ 960501 w 1739455"/>
                <a:gd name="connsiteY181" fmla="*/ 1118235 h 1600200"/>
                <a:gd name="connsiteX182" fmla="*/ 960501 w 1739455"/>
                <a:gd name="connsiteY182" fmla="*/ 1118235 h 1600200"/>
                <a:gd name="connsiteX183" fmla="*/ 960882 w 1739455"/>
                <a:gd name="connsiteY183" fmla="*/ 1119664 h 1600200"/>
                <a:gd name="connsiteX184" fmla="*/ 960882 w 1739455"/>
                <a:gd name="connsiteY184" fmla="*/ 1119664 h 1600200"/>
                <a:gd name="connsiteX185" fmla="*/ 961263 w 1739455"/>
                <a:gd name="connsiteY185" fmla="*/ 1120997 h 1600200"/>
                <a:gd name="connsiteX186" fmla="*/ 961263 w 1739455"/>
                <a:gd name="connsiteY186" fmla="*/ 1120997 h 1600200"/>
                <a:gd name="connsiteX187" fmla="*/ 961644 w 1739455"/>
                <a:gd name="connsiteY187" fmla="*/ 1122331 h 1600200"/>
                <a:gd name="connsiteX188" fmla="*/ 961644 w 1739455"/>
                <a:gd name="connsiteY188" fmla="*/ 1122331 h 1600200"/>
                <a:gd name="connsiteX189" fmla="*/ 962120 w 1739455"/>
                <a:gd name="connsiteY189" fmla="*/ 1123664 h 1600200"/>
                <a:gd name="connsiteX190" fmla="*/ 962120 w 1739455"/>
                <a:gd name="connsiteY190" fmla="*/ 1123664 h 1600200"/>
                <a:gd name="connsiteX191" fmla="*/ 962597 w 1739455"/>
                <a:gd name="connsiteY191" fmla="*/ 1124998 h 1600200"/>
                <a:gd name="connsiteX192" fmla="*/ 962597 w 1739455"/>
                <a:gd name="connsiteY192" fmla="*/ 1124998 h 1600200"/>
                <a:gd name="connsiteX193" fmla="*/ 963073 w 1739455"/>
                <a:gd name="connsiteY193" fmla="*/ 1126331 h 1600200"/>
                <a:gd name="connsiteX194" fmla="*/ 963073 w 1739455"/>
                <a:gd name="connsiteY194" fmla="*/ 1126331 h 1600200"/>
                <a:gd name="connsiteX195" fmla="*/ 963644 w 1739455"/>
                <a:gd name="connsiteY195" fmla="*/ 1127665 h 1600200"/>
                <a:gd name="connsiteX196" fmla="*/ 963644 w 1739455"/>
                <a:gd name="connsiteY196" fmla="*/ 1127665 h 1600200"/>
                <a:gd name="connsiteX197" fmla="*/ 964216 w 1739455"/>
                <a:gd name="connsiteY197" fmla="*/ 1128903 h 1600200"/>
                <a:gd name="connsiteX198" fmla="*/ 964216 w 1739455"/>
                <a:gd name="connsiteY198" fmla="*/ 1128903 h 1600200"/>
                <a:gd name="connsiteX199" fmla="*/ 964787 w 1739455"/>
                <a:gd name="connsiteY199" fmla="*/ 1130141 h 1600200"/>
                <a:gd name="connsiteX200" fmla="*/ 964787 w 1739455"/>
                <a:gd name="connsiteY200" fmla="*/ 1130141 h 1600200"/>
                <a:gd name="connsiteX201" fmla="*/ 965454 w 1739455"/>
                <a:gd name="connsiteY201" fmla="*/ 1131380 h 1600200"/>
                <a:gd name="connsiteX202" fmla="*/ 965454 w 1739455"/>
                <a:gd name="connsiteY202" fmla="*/ 1131380 h 1600200"/>
                <a:gd name="connsiteX203" fmla="*/ 966121 w 1739455"/>
                <a:gd name="connsiteY203" fmla="*/ 1132618 h 1600200"/>
                <a:gd name="connsiteX204" fmla="*/ 966121 w 1739455"/>
                <a:gd name="connsiteY204" fmla="*/ 1132618 h 1600200"/>
                <a:gd name="connsiteX205" fmla="*/ 966788 w 1739455"/>
                <a:gd name="connsiteY205" fmla="*/ 1133856 h 1600200"/>
                <a:gd name="connsiteX206" fmla="*/ 966788 w 1739455"/>
                <a:gd name="connsiteY206" fmla="*/ 1133856 h 1600200"/>
                <a:gd name="connsiteX207" fmla="*/ 967454 w 1739455"/>
                <a:gd name="connsiteY207" fmla="*/ 1135094 h 1600200"/>
                <a:gd name="connsiteX208" fmla="*/ 967454 w 1739455"/>
                <a:gd name="connsiteY208" fmla="*/ 1135094 h 1600200"/>
                <a:gd name="connsiteX209" fmla="*/ 968216 w 1739455"/>
                <a:gd name="connsiteY209" fmla="*/ 1136237 h 1600200"/>
                <a:gd name="connsiteX210" fmla="*/ 968216 w 1739455"/>
                <a:gd name="connsiteY210" fmla="*/ 1136237 h 1600200"/>
                <a:gd name="connsiteX211" fmla="*/ 968978 w 1739455"/>
                <a:gd name="connsiteY211" fmla="*/ 1137380 h 1600200"/>
                <a:gd name="connsiteX212" fmla="*/ 968978 w 1739455"/>
                <a:gd name="connsiteY212" fmla="*/ 1137380 h 1600200"/>
                <a:gd name="connsiteX213" fmla="*/ 969740 w 1739455"/>
                <a:gd name="connsiteY213" fmla="*/ 1138523 h 1600200"/>
                <a:gd name="connsiteX214" fmla="*/ 969740 w 1739455"/>
                <a:gd name="connsiteY214" fmla="*/ 1138523 h 1600200"/>
                <a:gd name="connsiteX215" fmla="*/ 970597 w 1739455"/>
                <a:gd name="connsiteY215" fmla="*/ 1139666 h 1600200"/>
                <a:gd name="connsiteX216" fmla="*/ 970597 w 1739455"/>
                <a:gd name="connsiteY216" fmla="*/ 1139666 h 1600200"/>
                <a:gd name="connsiteX217" fmla="*/ 971455 w 1739455"/>
                <a:gd name="connsiteY217" fmla="*/ 1140809 h 1600200"/>
                <a:gd name="connsiteX218" fmla="*/ 971455 w 1739455"/>
                <a:gd name="connsiteY218" fmla="*/ 1140809 h 1600200"/>
                <a:gd name="connsiteX219" fmla="*/ 972312 w 1739455"/>
                <a:gd name="connsiteY219" fmla="*/ 1141857 h 1600200"/>
                <a:gd name="connsiteX220" fmla="*/ 972312 w 1739455"/>
                <a:gd name="connsiteY220" fmla="*/ 1141857 h 1600200"/>
                <a:gd name="connsiteX221" fmla="*/ 973169 w 1739455"/>
                <a:gd name="connsiteY221" fmla="*/ 1142905 h 1600200"/>
                <a:gd name="connsiteX222" fmla="*/ 973169 w 1739455"/>
                <a:gd name="connsiteY222" fmla="*/ 1142905 h 1600200"/>
                <a:gd name="connsiteX223" fmla="*/ 974122 w 1739455"/>
                <a:gd name="connsiteY223" fmla="*/ 1143953 h 1600200"/>
                <a:gd name="connsiteX224" fmla="*/ 974122 w 1739455"/>
                <a:gd name="connsiteY224" fmla="*/ 1143953 h 1600200"/>
                <a:gd name="connsiteX225" fmla="*/ 975074 w 1739455"/>
                <a:gd name="connsiteY225" fmla="*/ 1145000 h 1600200"/>
                <a:gd name="connsiteX226" fmla="*/ 975074 w 1739455"/>
                <a:gd name="connsiteY226" fmla="*/ 1145000 h 1600200"/>
                <a:gd name="connsiteX227" fmla="*/ 976027 w 1739455"/>
                <a:gd name="connsiteY227" fmla="*/ 1145953 h 1600200"/>
                <a:gd name="connsiteX228" fmla="*/ 976027 w 1739455"/>
                <a:gd name="connsiteY228" fmla="*/ 1145953 h 1600200"/>
                <a:gd name="connsiteX229" fmla="*/ 976979 w 1739455"/>
                <a:gd name="connsiteY229" fmla="*/ 1146905 h 1600200"/>
                <a:gd name="connsiteX230" fmla="*/ 976979 w 1739455"/>
                <a:gd name="connsiteY230" fmla="*/ 1146905 h 1600200"/>
                <a:gd name="connsiteX231" fmla="*/ 978027 w 1739455"/>
                <a:gd name="connsiteY231" fmla="*/ 1147858 h 1600200"/>
                <a:gd name="connsiteX232" fmla="*/ 978027 w 1739455"/>
                <a:gd name="connsiteY232" fmla="*/ 1147858 h 1600200"/>
                <a:gd name="connsiteX233" fmla="*/ 979075 w 1739455"/>
                <a:gd name="connsiteY233" fmla="*/ 1148810 h 1600200"/>
                <a:gd name="connsiteX234" fmla="*/ 979075 w 1739455"/>
                <a:gd name="connsiteY234" fmla="*/ 1148810 h 1600200"/>
                <a:gd name="connsiteX235" fmla="*/ 980122 w 1739455"/>
                <a:gd name="connsiteY235" fmla="*/ 1149668 h 1600200"/>
                <a:gd name="connsiteX236" fmla="*/ 980122 w 1739455"/>
                <a:gd name="connsiteY236" fmla="*/ 1149668 h 1600200"/>
                <a:gd name="connsiteX237" fmla="*/ 981170 w 1739455"/>
                <a:gd name="connsiteY237" fmla="*/ 1150525 h 1600200"/>
                <a:gd name="connsiteX238" fmla="*/ 981170 w 1739455"/>
                <a:gd name="connsiteY238" fmla="*/ 1150525 h 1600200"/>
                <a:gd name="connsiteX239" fmla="*/ 982218 w 1739455"/>
                <a:gd name="connsiteY239" fmla="*/ 1151382 h 1600200"/>
                <a:gd name="connsiteX240" fmla="*/ 982218 w 1739455"/>
                <a:gd name="connsiteY240" fmla="*/ 1151382 h 1600200"/>
                <a:gd name="connsiteX241" fmla="*/ 983361 w 1739455"/>
                <a:gd name="connsiteY241" fmla="*/ 1152239 h 1600200"/>
                <a:gd name="connsiteX242" fmla="*/ 983361 w 1739455"/>
                <a:gd name="connsiteY242" fmla="*/ 1152239 h 1600200"/>
                <a:gd name="connsiteX243" fmla="*/ 984504 w 1739455"/>
                <a:gd name="connsiteY243" fmla="*/ 1153001 h 1600200"/>
                <a:gd name="connsiteX244" fmla="*/ 984504 w 1739455"/>
                <a:gd name="connsiteY244" fmla="*/ 1153001 h 1600200"/>
                <a:gd name="connsiteX245" fmla="*/ 985647 w 1739455"/>
                <a:gd name="connsiteY245" fmla="*/ 1153763 h 1600200"/>
                <a:gd name="connsiteX246" fmla="*/ 985647 w 1739455"/>
                <a:gd name="connsiteY246" fmla="*/ 1153763 h 1600200"/>
                <a:gd name="connsiteX247" fmla="*/ 986790 w 1739455"/>
                <a:gd name="connsiteY247" fmla="*/ 1154525 h 1600200"/>
                <a:gd name="connsiteX248" fmla="*/ 986790 w 1739455"/>
                <a:gd name="connsiteY248" fmla="*/ 1154525 h 1600200"/>
                <a:gd name="connsiteX249" fmla="*/ 988028 w 1739455"/>
                <a:gd name="connsiteY249" fmla="*/ 1155192 h 1600200"/>
                <a:gd name="connsiteX250" fmla="*/ 988028 w 1739455"/>
                <a:gd name="connsiteY250" fmla="*/ 1155192 h 1600200"/>
                <a:gd name="connsiteX251" fmla="*/ 989267 w 1739455"/>
                <a:gd name="connsiteY251" fmla="*/ 1155859 h 1600200"/>
                <a:gd name="connsiteX252" fmla="*/ 989267 w 1739455"/>
                <a:gd name="connsiteY252" fmla="*/ 1155859 h 1600200"/>
                <a:gd name="connsiteX253" fmla="*/ 990505 w 1739455"/>
                <a:gd name="connsiteY253" fmla="*/ 1156526 h 1600200"/>
                <a:gd name="connsiteX254" fmla="*/ 990505 w 1739455"/>
                <a:gd name="connsiteY254" fmla="*/ 1156526 h 1600200"/>
                <a:gd name="connsiteX255" fmla="*/ 991743 w 1739455"/>
                <a:gd name="connsiteY255" fmla="*/ 1157192 h 1600200"/>
                <a:gd name="connsiteX256" fmla="*/ 991743 w 1739455"/>
                <a:gd name="connsiteY256" fmla="*/ 1157192 h 1600200"/>
                <a:gd name="connsiteX257" fmla="*/ 992981 w 1739455"/>
                <a:gd name="connsiteY257" fmla="*/ 1157764 h 1600200"/>
                <a:gd name="connsiteX258" fmla="*/ 992981 w 1739455"/>
                <a:gd name="connsiteY258" fmla="*/ 1157764 h 1600200"/>
                <a:gd name="connsiteX259" fmla="*/ 994220 w 1739455"/>
                <a:gd name="connsiteY259" fmla="*/ 1158335 h 1600200"/>
                <a:gd name="connsiteX260" fmla="*/ 994220 w 1739455"/>
                <a:gd name="connsiteY260" fmla="*/ 1158335 h 1600200"/>
                <a:gd name="connsiteX261" fmla="*/ 995553 w 1739455"/>
                <a:gd name="connsiteY261" fmla="*/ 1158907 h 1600200"/>
                <a:gd name="connsiteX262" fmla="*/ 995553 w 1739455"/>
                <a:gd name="connsiteY262" fmla="*/ 1158907 h 1600200"/>
                <a:gd name="connsiteX263" fmla="*/ 996887 w 1739455"/>
                <a:gd name="connsiteY263" fmla="*/ 1159383 h 1600200"/>
                <a:gd name="connsiteX264" fmla="*/ 996887 w 1739455"/>
                <a:gd name="connsiteY264" fmla="*/ 1159383 h 1600200"/>
                <a:gd name="connsiteX265" fmla="*/ 998220 w 1739455"/>
                <a:gd name="connsiteY265" fmla="*/ 1159859 h 1600200"/>
                <a:gd name="connsiteX266" fmla="*/ 998220 w 1739455"/>
                <a:gd name="connsiteY266" fmla="*/ 1159859 h 1600200"/>
                <a:gd name="connsiteX267" fmla="*/ 999554 w 1739455"/>
                <a:gd name="connsiteY267" fmla="*/ 1160336 h 1600200"/>
                <a:gd name="connsiteX268" fmla="*/ 999554 w 1739455"/>
                <a:gd name="connsiteY268" fmla="*/ 1160336 h 1600200"/>
                <a:gd name="connsiteX269" fmla="*/ 1000887 w 1739455"/>
                <a:gd name="connsiteY269" fmla="*/ 1160717 h 1600200"/>
                <a:gd name="connsiteX270" fmla="*/ 1000887 w 1739455"/>
                <a:gd name="connsiteY270" fmla="*/ 1160717 h 1600200"/>
                <a:gd name="connsiteX271" fmla="*/ 1002221 w 1739455"/>
                <a:gd name="connsiteY271" fmla="*/ 1161098 h 1600200"/>
                <a:gd name="connsiteX272" fmla="*/ 1002221 w 1739455"/>
                <a:gd name="connsiteY272" fmla="*/ 1161098 h 1600200"/>
                <a:gd name="connsiteX273" fmla="*/ 1003554 w 1739455"/>
                <a:gd name="connsiteY273" fmla="*/ 1161479 h 1600200"/>
                <a:gd name="connsiteX274" fmla="*/ 1003554 w 1739455"/>
                <a:gd name="connsiteY274" fmla="*/ 1161479 h 1600200"/>
                <a:gd name="connsiteX275" fmla="*/ 1004983 w 1739455"/>
                <a:gd name="connsiteY275" fmla="*/ 1161764 h 1600200"/>
                <a:gd name="connsiteX276" fmla="*/ 1004983 w 1739455"/>
                <a:gd name="connsiteY276" fmla="*/ 1161764 h 1600200"/>
                <a:gd name="connsiteX277" fmla="*/ 1006412 w 1739455"/>
                <a:gd name="connsiteY277" fmla="*/ 1162050 h 1600200"/>
                <a:gd name="connsiteX278" fmla="*/ 1006412 w 1739455"/>
                <a:gd name="connsiteY278" fmla="*/ 1162050 h 1600200"/>
                <a:gd name="connsiteX279" fmla="*/ 1007840 w 1739455"/>
                <a:gd name="connsiteY279" fmla="*/ 1162336 h 1600200"/>
                <a:gd name="connsiteX280" fmla="*/ 1007840 w 1739455"/>
                <a:gd name="connsiteY280" fmla="*/ 1162336 h 1600200"/>
                <a:gd name="connsiteX281" fmla="*/ 1009269 w 1739455"/>
                <a:gd name="connsiteY281" fmla="*/ 1162526 h 1600200"/>
                <a:gd name="connsiteX282" fmla="*/ 1009269 w 1739455"/>
                <a:gd name="connsiteY282" fmla="*/ 1162526 h 1600200"/>
                <a:gd name="connsiteX283" fmla="*/ 1010698 w 1739455"/>
                <a:gd name="connsiteY283" fmla="*/ 1162717 h 1600200"/>
                <a:gd name="connsiteX284" fmla="*/ 1010698 w 1739455"/>
                <a:gd name="connsiteY284" fmla="*/ 1162717 h 1600200"/>
                <a:gd name="connsiteX285" fmla="*/ 1012127 w 1739455"/>
                <a:gd name="connsiteY285" fmla="*/ 1162812 h 1600200"/>
                <a:gd name="connsiteX286" fmla="*/ 1012127 w 1739455"/>
                <a:gd name="connsiteY286" fmla="*/ 1162812 h 1600200"/>
                <a:gd name="connsiteX287" fmla="*/ 1013555 w 1739455"/>
                <a:gd name="connsiteY287" fmla="*/ 1162907 h 1600200"/>
                <a:gd name="connsiteX288" fmla="*/ 1013555 w 1739455"/>
                <a:gd name="connsiteY288" fmla="*/ 1162907 h 1600200"/>
                <a:gd name="connsiteX289" fmla="*/ 1014031 w 1739455"/>
                <a:gd name="connsiteY289" fmla="*/ 1162907 h 1600200"/>
                <a:gd name="connsiteX290" fmla="*/ 1017175 w 1739455"/>
                <a:gd name="connsiteY290" fmla="*/ 1163003 h 1600200"/>
                <a:gd name="connsiteX291" fmla="*/ 1047560 w 1739455"/>
                <a:gd name="connsiteY291" fmla="*/ 1163003 h 1600200"/>
                <a:gd name="connsiteX292" fmla="*/ 1199483 w 1739455"/>
                <a:gd name="connsiteY292" fmla="*/ 1163003 h 1600200"/>
                <a:gd name="connsiteX293" fmla="*/ 1280446 w 1739455"/>
                <a:gd name="connsiteY293" fmla="*/ 1243965 h 1600200"/>
                <a:gd name="connsiteX294" fmla="*/ 1280446 w 1739455"/>
                <a:gd name="connsiteY294" fmla="*/ 1375886 h 1600200"/>
                <a:gd name="connsiteX295" fmla="*/ 1280446 w 1739455"/>
                <a:gd name="connsiteY295" fmla="*/ 1539431 h 1600200"/>
                <a:gd name="connsiteX296" fmla="*/ 1280446 w 1739455"/>
                <a:gd name="connsiteY296" fmla="*/ 1542574 h 1600200"/>
                <a:gd name="connsiteX297" fmla="*/ 1338072 w 1739455"/>
                <a:gd name="connsiteY297" fmla="*/ 1600200 h 1600200"/>
                <a:gd name="connsiteX298" fmla="*/ 1358075 w 1739455"/>
                <a:gd name="connsiteY298" fmla="*/ 1600200 h 1600200"/>
                <a:gd name="connsiteX299" fmla="*/ 1415701 w 1739455"/>
                <a:gd name="connsiteY299" fmla="*/ 1542574 h 1600200"/>
                <a:gd name="connsiteX300" fmla="*/ 1415701 w 1739455"/>
                <a:gd name="connsiteY300" fmla="*/ 1534477 h 1600200"/>
                <a:gd name="connsiteX301" fmla="*/ 1496663 w 1739455"/>
                <a:gd name="connsiteY301" fmla="*/ 1453515 h 1600200"/>
                <a:gd name="connsiteX302" fmla="*/ 1527239 w 1739455"/>
                <a:gd name="connsiteY302" fmla="*/ 1453515 h 1600200"/>
                <a:gd name="connsiteX303" fmla="*/ 1584865 w 1739455"/>
                <a:gd name="connsiteY303" fmla="*/ 1395889 h 1600200"/>
                <a:gd name="connsiteX304" fmla="*/ 1584865 w 1739455"/>
                <a:gd name="connsiteY304" fmla="*/ 1375886 h 1600200"/>
                <a:gd name="connsiteX305" fmla="*/ 1546765 w 1739455"/>
                <a:gd name="connsiteY305" fmla="*/ 1321689 h 1600200"/>
                <a:gd name="connsiteX306" fmla="*/ 1477518 w 1739455"/>
                <a:gd name="connsiteY306" fmla="*/ 1318070 h 1600200"/>
                <a:gd name="connsiteX307" fmla="*/ 1429988 w 1739455"/>
                <a:gd name="connsiteY307" fmla="*/ 1231487 h 1600200"/>
                <a:gd name="connsiteX308" fmla="*/ 1498759 w 1739455"/>
                <a:gd name="connsiteY308" fmla="*/ 1164527 h 1600200"/>
                <a:gd name="connsiteX309" fmla="*/ 1681829 w 1739455"/>
                <a:gd name="connsiteY309" fmla="*/ 1164527 h 1600200"/>
                <a:gd name="connsiteX310" fmla="*/ 1739456 w 1739455"/>
                <a:gd name="connsiteY310" fmla="*/ 1106900 h 1600200"/>
                <a:gd name="connsiteX311" fmla="*/ 1739456 w 1739455"/>
                <a:gd name="connsiteY311" fmla="*/ 1086898 h 1600200"/>
                <a:gd name="connsiteX312" fmla="*/ 1681829 w 1739455"/>
                <a:gd name="connsiteY312" fmla="*/ 1029272 h 1600200"/>
                <a:gd name="connsiteX313" fmla="*/ 1498854 w 1739455"/>
                <a:gd name="connsiteY313" fmla="*/ 1029272 h 1600200"/>
                <a:gd name="connsiteX314" fmla="*/ 1417892 w 1739455"/>
                <a:gd name="connsiteY314" fmla="*/ 948309 h 1600200"/>
                <a:gd name="connsiteX315" fmla="*/ 1417892 w 1739455"/>
                <a:gd name="connsiteY315" fmla="*/ 942594 h 1600200"/>
                <a:gd name="connsiteX316" fmla="*/ 1360265 w 1739455"/>
                <a:gd name="connsiteY316" fmla="*/ 884968 h 1600200"/>
                <a:gd name="connsiteX317" fmla="*/ 1186148 w 1739455"/>
                <a:gd name="connsiteY317" fmla="*/ 884968 h 1600200"/>
                <a:gd name="connsiteX318" fmla="*/ 1105186 w 1739455"/>
                <a:gd name="connsiteY318" fmla="*/ 804005 h 1600200"/>
                <a:gd name="connsiteX319" fmla="*/ 1105186 w 1739455"/>
                <a:gd name="connsiteY319" fmla="*/ 646176 h 1600200"/>
                <a:gd name="connsiteX320" fmla="*/ 1097089 w 1739455"/>
                <a:gd name="connsiteY320" fmla="*/ 616839 h 1600200"/>
                <a:gd name="connsiteX321" fmla="*/ 1096423 w 1739455"/>
                <a:gd name="connsiteY321" fmla="*/ 615696 h 1600200"/>
                <a:gd name="connsiteX322" fmla="*/ 1046417 w 1739455"/>
                <a:gd name="connsiteY322" fmla="*/ 586550 h 1600200"/>
                <a:gd name="connsiteX323" fmla="*/ 1024128 w 1739455"/>
                <a:gd name="connsiteY323" fmla="*/ 586550 h 1600200"/>
                <a:gd name="connsiteX324" fmla="*/ 943165 w 1739455"/>
                <a:gd name="connsiteY324" fmla="*/ 505587 h 1600200"/>
                <a:gd name="connsiteX325" fmla="*/ 943165 w 1739455"/>
                <a:gd name="connsiteY325" fmla="*/ 505206 h 1600200"/>
                <a:gd name="connsiteX326" fmla="*/ 885539 w 1739455"/>
                <a:gd name="connsiteY326" fmla="*/ 446818 h 1600200"/>
                <a:gd name="connsiteX327" fmla="*/ 844772 w 1739455"/>
                <a:gd name="connsiteY327" fmla="*/ 445580 h 1600200"/>
                <a:gd name="connsiteX328" fmla="*/ 795242 w 1739455"/>
                <a:gd name="connsiteY328" fmla="*/ 388525 h 1600200"/>
                <a:gd name="connsiteX329" fmla="*/ 795242 w 1739455"/>
                <a:gd name="connsiteY329" fmla="*/ 368522 h 1600200"/>
                <a:gd name="connsiteX330" fmla="*/ 852869 w 1739455"/>
                <a:gd name="connsiteY330" fmla="*/ 310896 h 1600200"/>
                <a:gd name="connsiteX331" fmla="*/ 952119 w 1739455"/>
                <a:gd name="connsiteY331" fmla="*/ 310896 h 1600200"/>
                <a:gd name="connsiteX332" fmla="*/ 951167 w 1739455"/>
                <a:gd name="connsiteY332" fmla="*/ 57626 h 1600200"/>
                <a:gd name="connsiteX333" fmla="*/ 893540 w 1739455"/>
                <a:gd name="connsiteY333" fmla="*/ 0 h 1600200"/>
                <a:gd name="connsiteX334" fmla="*/ 214598 w 1739455"/>
                <a:gd name="connsiteY334" fmla="*/ 0 h 1600200"/>
                <a:gd name="connsiteX335" fmla="*/ 157353 w 1739455"/>
                <a:gd name="connsiteY335" fmla="*/ 51149 h 1600200"/>
                <a:gd name="connsiteX336" fmla="*/ 157353 w 1739455"/>
                <a:gd name="connsiteY336" fmla="*/ 93059 h 1600200"/>
                <a:gd name="connsiteX337" fmla="*/ 99727 w 1739455"/>
                <a:gd name="connsiteY337" fmla="*/ 150686 h 1600200"/>
                <a:gd name="connsiteX338" fmla="*/ 0 w 1739455"/>
                <a:gd name="connsiteY338" fmla="*/ 150686 h 1600200"/>
                <a:gd name="connsiteX339" fmla="*/ 476 w 1739455"/>
                <a:gd name="connsiteY339" fmla="*/ 514921 h 1600200"/>
                <a:gd name="connsiteX340" fmla="*/ 476 w 1739455"/>
                <a:gd name="connsiteY340" fmla="*/ 514921 h 1600200"/>
                <a:gd name="connsiteX341" fmla="*/ 959358 w 1739455"/>
                <a:gd name="connsiteY341" fmla="*/ 1105281 h 1600200"/>
                <a:gd name="connsiteX342" fmla="*/ 959358 w 1739455"/>
                <a:gd name="connsiteY342" fmla="*/ 1105281 h 1600200"/>
                <a:gd name="connsiteX343" fmla="*/ 959358 w 1739455"/>
                <a:gd name="connsiteY343" fmla="*/ 1105281 h 1600200"/>
                <a:gd name="connsiteX344" fmla="*/ 959358 w 1739455"/>
                <a:gd name="connsiteY344" fmla="*/ 1105281 h 1600200"/>
                <a:gd name="connsiteX345" fmla="*/ 486156 w 1739455"/>
                <a:gd name="connsiteY345" fmla="*/ 672655 h 1600200"/>
                <a:gd name="connsiteX346" fmla="*/ 486156 w 1739455"/>
                <a:gd name="connsiteY346" fmla="*/ 672655 h 1600200"/>
                <a:gd name="connsiteX347" fmla="*/ 486156 w 1739455"/>
                <a:gd name="connsiteY347" fmla="*/ 672655 h 1600200"/>
                <a:gd name="connsiteX348" fmla="*/ 486156 w 1739455"/>
                <a:gd name="connsiteY348" fmla="*/ 672655 h 1600200"/>
                <a:gd name="connsiteX349" fmla="*/ 647033 w 1739455"/>
                <a:gd name="connsiteY349" fmla="*/ 814769 h 1600200"/>
                <a:gd name="connsiteX350" fmla="*/ 647033 w 1739455"/>
                <a:gd name="connsiteY350" fmla="*/ 814769 h 1600200"/>
                <a:gd name="connsiteX351" fmla="*/ 647033 w 1739455"/>
                <a:gd name="connsiteY351" fmla="*/ 814769 h 1600200"/>
                <a:gd name="connsiteX352" fmla="*/ 647033 w 1739455"/>
                <a:gd name="connsiteY352" fmla="*/ 814769 h 1600200"/>
                <a:gd name="connsiteX353" fmla="*/ 793813 w 1739455"/>
                <a:gd name="connsiteY353" fmla="*/ 956881 h 1600200"/>
                <a:gd name="connsiteX354" fmla="*/ 793813 w 1739455"/>
                <a:gd name="connsiteY354" fmla="*/ 956881 h 1600200"/>
                <a:gd name="connsiteX355" fmla="*/ 793813 w 1739455"/>
                <a:gd name="connsiteY355" fmla="*/ 956881 h 160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1739455" h="1600200">
                  <a:moveTo>
                    <a:pt x="476" y="514921"/>
                  </a:moveTo>
                  <a:cubicBezTo>
                    <a:pt x="0" y="531686"/>
                    <a:pt x="10001" y="442722"/>
                    <a:pt x="48006" y="442722"/>
                  </a:cubicBezTo>
                  <a:lnTo>
                    <a:pt x="234791" y="442722"/>
                  </a:lnTo>
                  <a:cubicBezTo>
                    <a:pt x="271939" y="443389"/>
                    <a:pt x="319373" y="430435"/>
                    <a:pt x="319373" y="508063"/>
                  </a:cubicBezTo>
                  <a:lnTo>
                    <a:pt x="319373" y="527018"/>
                  </a:lnTo>
                  <a:cubicBezTo>
                    <a:pt x="319373" y="558737"/>
                    <a:pt x="345281" y="584645"/>
                    <a:pt x="377000" y="584645"/>
                  </a:cubicBezTo>
                  <a:lnTo>
                    <a:pt x="405098" y="584645"/>
                  </a:lnTo>
                  <a:cubicBezTo>
                    <a:pt x="449675" y="584645"/>
                    <a:pt x="486061" y="621030"/>
                    <a:pt x="486061" y="665607"/>
                  </a:cubicBezTo>
                  <a:lnTo>
                    <a:pt x="486061" y="672751"/>
                  </a:lnTo>
                  <a:lnTo>
                    <a:pt x="486061" y="674275"/>
                  </a:lnTo>
                  <a:lnTo>
                    <a:pt x="486061" y="674275"/>
                  </a:lnTo>
                  <a:lnTo>
                    <a:pt x="486156" y="675704"/>
                  </a:lnTo>
                  <a:lnTo>
                    <a:pt x="486156" y="675704"/>
                  </a:lnTo>
                  <a:lnTo>
                    <a:pt x="486251" y="677132"/>
                  </a:lnTo>
                  <a:lnTo>
                    <a:pt x="486251" y="677132"/>
                  </a:lnTo>
                  <a:lnTo>
                    <a:pt x="486346" y="678561"/>
                  </a:lnTo>
                  <a:lnTo>
                    <a:pt x="486346" y="678561"/>
                  </a:lnTo>
                  <a:lnTo>
                    <a:pt x="486537" y="679990"/>
                  </a:lnTo>
                  <a:lnTo>
                    <a:pt x="486537" y="679990"/>
                  </a:lnTo>
                  <a:lnTo>
                    <a:pt x="486728" y="681419"/>
                  </a:lnTo>
                  <a:lnTo>
                    <a:pt x="486728" y="681419"/>
                  </a:lnTo>
                  <a:lnTo>
                    <a:pt x="486918" y="682847"/>
                  </a:lnTo>
                  <a:lnTo>
                    <a:pt x="486918" y="682847"/>
                  </a:lnTo>
                  <a:cubicBezTo>
                    <a:pt x="489395" y="697039"/>
                    <a:pt x="497586" y="709994"/>
                    <a:pt x="509206" y="718852"/>
                  </a:cubicBezTo>
                  <a:lnTo>
                    <a:pt x="509206" y="718852"/>
                  </a:lnTo>
                  <a:lnTo>
                    <a:pt x="510350" y="719709"/>
                  </a:lnTo>
                  <a:lnTo>
                    <a:pt x="510350" y="719709"/>
                  </a:lnTo>
                  <a:lnTo>
                    <a:pt x="511493" y="720471"/>
                  </a:lnTo>
                  <a:lnTo>
                    <a:pt x="511493" y="720471"/>
                  </a:lnTo>
                  <a:lnTo>
                    <a:pt x="512636" y="721233"/>
                  </a:lnTo>
                  <a:lnTo>
                    <a:pt x="512636" y="721233"/>
                  </a:lnTo>
                  <a:lnTo>
                    <a:pt x="513779" y="721995"/>
                  </a:lnTo>
                  <a:lnTo>
                    <a:pt x="513779" y="721995"/>
                  </a:lnTo>
                  <a:lnTo>
                    <a:pt x="514350" y="722281"/>
                  </a:lnTo>
                  <a:cubicBezTo>
                    <a:pt x="514826" y="722567"/>
                    <a:pt x="515207" y="722757"/>
                    <a:pt x="515684" y="723043"/>
                  </a:cubicBezTo>
                  <a:lnTo>
                    <a:pt x="516255" y="723329"/>
                  </a:lnTo>
                  <a:lnTo>
                    <a:pt x="516255" y="723329"/>
                  </a:lnTo>
                  <a:lnTo>
                    <a:pt x="517493" y="723995"/>
                  </a:lnTo>
                  <a:lnTo>
                    <a:pt x="517493" y="723995"/>
                  </a:lnTo>
                  <a:lnTo>
                    <a:pt x="518731" y="724662"/>
                  </a:lnTo>
                  <a:lnTo>
                    <a:pt x="518731" y="724662"/>
                  </a:lnTo>
                  <a:lnTo>
                    <a:pt x="519970" y="725234"/>
                  </a:lnTo>
                  <a:lnTo>
                    <a:pt x="519970" y="725234"/>
                  </a:lnTo>
                  <a:cubicBezTo>
                    <a:pt x="520351" y="725424"/>
                    <a:pt x="520827" y="725614"/>
                    <a:pt x="521208" y="725805"/>
                  </a:cubicBezTo>
                  <a:lnTo>
                    <a:pt x="521208" y="725805"/>
                  </a:lnTo>
                  <a:lnTo>
                    <a:pt x="522542" y="726377"/>
                  </a:lnTo>
                  <a:lnTo>
                    <a:pt x="522542" y="726377"/>
                  </a:lnTo>
                  <a:lnTo>
                    <a:pt x="523875" y="726853"/>
                  </a:lnTo>
                  <a:lnTo>
                    <a:pt x="523875" y="726853"/>
                  </a:lnTo>
                  <a:lnTo>
                    <a:pt x="525209" y="727329"/>
                  </a:lnTo>
                  <a:lnTo>
                    <a:pt x="525209" y="727329"/>
                  </a:lnTo>
                  <a:lnTo>
                    <a:pt x="525494" y="727424"/>
                  </a:lnTo>
                  <a:cubicBezTo>
                    <a:pt x="526256" y="727615"/>
                    <a:pt x="526828" y="727805"/>
                    <a:pt x="527590" y="728091"/>
                  </a:cubicBezTo>
                  <a:lnTo>
                    <a:pt x="527876" y="728186"/>
                  </a:lnTo>
                  <a:lnTo>
                    <a:pt x="527876" y="728186"/>
                  </a:lnTo>
                  <a:lnTo>
                    <a:pt x="529209" y="728567"/>
                  </a:lnTo>
                  <a:lnTo>
                    <a:pt x="529209" y="728567"/>
                  </a:lnTo>
                  <a:lnTo>
                    <a:pt x="530543" y="728948"/>
                  </a:lnTo>
                  <a:lnTo>
                    <a:pt x="530543" y="728948"/>
                  </a:lnTo>
                  <a:lnTo>
                    <a:pt x="531971" y="729234"/>
                  </a:lnTo>
                  <a:lnTo>
                    <a:pt x="531971" y="729234"/>
                  </a:lnTo>
                  <a:cubicBezTo>
                    <a:pt x="532447" y="729329"/>
                    <a:pt x="532924" y="729425"/>
                    <a:pt x="533400" y="729520"/>
                  </a:cubicBezTo>
                  <a:lnTo>
                    <a:pt x="533400" y="729520"/>
                  </a:lnTo>
                  <a:lnTo>
                    <a:pt x="533686" y="729520"/>
                  </a:lnTo>
                  <a:cubicBezTo>
                    <a:pt x="534543" y="729615"/>
                    <a:pt x="535210" y="729805"/>
                    <a:pt x="536067" y="729901"/>
                  </a:cubicBezTo>
                  <a:lnTo>
                    <a:pt x="536353" y="729901"/>
                  </a:lnTo>
                  <a:lnTo>
                    <a:pt x="536353" y="729901"/>
                  </a:lnTo>
                  <a:lnTo>
                    <a:pt x="537781" y="730091"/>
                  </a:lnTo>
                  <a:lnTo>
                    <a:pt x="537781" y="730091"/>
                  </a:lnTo>
                  <a:lnTo>
                    <a:pt x="539210" y="730187"/>
                  </a:lnTo>
                  <a:lnTo>
                    <a:pt x="539210" y="730187"/>
                  </a:lnTo>
                  <a:lnTo>
                    <a:pt x="540639" y="730282"/>
                  </a:lnTo>
                  <a:lnTo>
                    <a:pt x="540639" y="730282"/>
                  </a:lnTo>
                  <a:lnTo>
                    <a:pt x="541115" y="730282"/>
                  </a:lnTo>
                  <a:cubicBezTo>
                    <a:pt x="542258" y="730282"/>
                    <a:pt x="543115" y="730377"/>
                    <a:pt x="544259" y="730377"/>
                  </a:cubicBezTo>
                  <a:lnTo>
                    <a:pt x="563594" y="730377"/>
                  </a:lnTo>
                  <a:lnTo>
                    <a:pt x="565880" y="730377"/>
                  </a:lnTo>
                  <a:cubicBezTo>
                    <a:pt x="610457" y="730377"/>
                    <a:pt x="646843" y="766763"/>
                    <a:pt x="646843" y="811339"/>
                  </a:cubicBezTo>
                  <a:lnTo>
                    <a:pt x="646843" y="814864"/>
                  </a:lnTo>
                  <a:lnTo>
                    <a:pt x="646843" y="816388"/>
                  </a:lnTo>
                  <a:lnTo>
                    <a:pt x="646843" y="816388"/>
                  </a:lnTo>
                  <a:lnTo>
                    <a:pt x="646938" y="817817"/>
                  </a:lnTo>
                  <a:lnTo>
                    <a:pt x="646938" y="817817"/>
                  </a:lnTo>
                  <a:lnTo>
                    <a:pt x="647033" y="819245"/>
                  </a:lnTo>
                  <a:lnTo>
                    <a:pt x="647033" y="819245"/>
                  </a:lnTo>
                  <a:lnTo>
                    <a:pt x="647129" y="820674"/>
                  </a:lnTo>
                  <a:lnTo>
                    <a:pt x="647129" y="820674"/>
                  </a:lnTo>
                  <a:lnTo>
                    <a:pt x="647319" y="822103"/>
                  </a:lnTo>
                  <a:lnTo>
                    <a:pt x="647319" y="822103"/>
                  </a:lnTo>
                  <a:lnTo>
                    <a:pt x="647510" y="823531"/>
                  </a:lnTo>
                  <a:lnTo>
                    <a:pt x="647510" y="823531"/>
                  </a:lnTo>
                  <a:lnTo>
                    <a:pt x="647795" y="824960"/>
                  </a:lnTo>
                  <a:lnTo>
                    <a:pt x="647795" y="824960"/>
                  </a:lnTo>
                  <a:cubicBezTo>
                    <a:pt x="647890" y="825437"/>
                    <a:pt x="647986" y="825913"/>
                    <a:pt x="648081" y="826389"/>
                  </a:cubicBezTo>
                  <a:lnTo>
                    <a:pt x="648081" y="826389"/>
                  </a:lnTo>
                  <a:lnTo>
                    <a:pt x="648367" y="827818"/>
                  </a:lnTo>
                  <a:lnTo>
                    <a:pt x="648367" y="827818"/>
                  </a:lnTo>
                  <a:lnTo>
                    <a:pt x="648748" y="829247"/>
                  </a:lnTo>
                  <a:lnTo>
                    <a:pt x="648748" y="829247"/>
                  </a:lnTo>
                  <a:cubicBezTo>
                    <a:pt x="654939" y="852392"/>
                    <a:pt x="675227" y="870204"/>
                    <a:pt x="700088" y="872300"/>
                  </a:cubicBezTo>
                  <a:lnTo>
                    <a:pt x="700088" y="872300"/>
                  </a:lnTo>
                  <a:lnTo>
                    <a:pt x="701516" y="872395"/>
                  </a:lnTo>
                  <a:lnTo>
                    <a:pt x="701516" y="872395"/>
                  </a:lnTo>
                  <a:lnTo>
                    <a:pt x="701993" y="872395"/>
                  </a:lnTo>
                  <a:cubicBezTo>
                    <a:pt x="703136" y="872395"/>
                    <a:pt x="703993" y="872490"/>
                    <a:pt x="705136" y="872490"/>
                  </a:cubicBezTo>
                  <a:lnTo>
                    <a:pt x="712565" y="872490"/>
                  </a:lnTo>
                  <a:cubicBezTo>
                    <a:pt x="757142" y="872490"/>
                    <a:pt x="793528" y="908876"/>
                    <a:pt x="793528" y="953453"/>
                  </a:cubicBezTo>
                  <a:lnTo>
                    <a:pt x="793528" y="956977"/>
                  </a:lnTo>
                  <a:lnTo>
                    <a:pt x="793528" y="958501"/>
                  </a:lnTo>
                  <a:lnTo>
                    <a:pt x="793528" y="958501"/>
                  </a:lnTo>
                  <a:lnTo>
                    <a:pt x="793623" y="959930"/>
                  </a:lnTo>
                  <a:lnTo>
                    <a:pt x="793623" y="959930"/>
                  </a:lnTo>
                  <a:lnTo>
                    <a:pt x="793718" y="961358"/>
                  </a:lnTo>
                  <a:lnTo>
                    <a:pt x="793718" y="961358"/>
                  </a:lnTo>
                  <a:lnTo>
                    <a:pt x="793813" y="962787"/>
                  </a:lnTo>
                  <a:lnTo>
                    <a:pt x="793813" y="962787"/>
                  </a:lnTo>
                  <a:lnTo>
                    <a:pt x="794004" y="964216"/>
                  </a:lnTo>
                  <a:lnTo>
                    <a:pt x="794004" y="964216"/>
                  </a:lnTo>
                  <a:lnTo>
                    <a:pt x="794195" y="965645"/>
                  </a:lnTo>
                  <a:lnTo>
                    <a:pt x="794195" y="965645"/>
                  </a:lnTo>
                  <a:cubicBezTo>
                    <a:pt x="797147" y="983361"/>
                    <a:pt x="807530" y="998315"/>
                    <a:pt x="823151" y="1007269"/>
                  </a:cubicBezTo>
                  <a:lnTo>
                    <a:pt x="823722" y="1007555"/>
                  </a:lnTo>
                  <a:lnTo>
                    <a:pt x="823722" y="1007555"/>
                  </a:lnTo>
                  <a:lnTo>
                    <a:pt x="824960" y="1008221"/>
                  </a:lnTo>
                  <a:lnTo>
                    <a:pt x="824960" y="1008221"/>
                  </a:lnTo>
                  <a:lnTo>
                    <a:pt x="826198" y="1008888"/>
                  </a:lnTo>
                  <a:lnTo>
                    <a:pt x="826198" y="1008888"/>
                  </a:lnTo>
                  <a:lnTo>
                    <a:pt x="827437" y="1009460"/>
                  </a:lnTo>
                  <a:lnTo>
                    <a:pt x="827437" y="1009460"/>
                  </a:lnTo>
                  <a:cubicBezTo>
                    <a:pt x="827818" y="1009650"/>
                    <a:pt x="828294" y="1009841"/>
                    <a:pt x="828675" y="1010031"/>
                  </a:cubicBezTo>
                  <a:lnTo>
                    <a:pt x="828675" y="1010031"/>
                  </a:lnTo>
                  <a:lnTo>
                    <a:pt x="830009" y="1010603"/>
                  </a:lnTo>
                  <a:lnTo>
                    <a:pt x="830009" y="1010603"/>
                  </a:lnTo>
                  <a:lnTo>
                    <a:pt x="831342" y="1011079"/>
                  </a:lnTo>
                  <a:lnTo>
                    <a:pt x="831342" y="1011079"/>
                  </a:lnTo>
                  <a:lnTo>
                    <a:pt x="832676" y="1011555"/>
                  </a:lnTo>
                  <a:lnTo>
                    <a:pt x="832676" y="1011555"/>
                  </a:lnTo>
                  <a:lnTo>
                    <a:pt x="832961" y="1011650"/>
                  </a:lnTo>
                  <a:cubicBezTo>
                    <a:pt x="833723" y="1011841"/>
                    <a:pt x="834295" y="1012031"/>
                    <a:pt x="835057" y="1012317"/>
                  </a:cubicBezTo>
                  <a:lnTo>
                    <a:pt x="835343" y="1012412"/>
                  </a:lnTo>
                  <a:lnTo>
                    <a:pt x="835343" y="1012412"/>
                  </a:lnTo>
                  <a:lnTo>
                    <a:pt x="836676" y="1012793"/>
                  </a:lnTo>
                  <a:lnTo>
                    <a:pt x="836676" y="1012793"/>
                  </a:lnTo>
                  <a:lnTo>
                    <a:pt x="838010" y="1013174"/>
                  </a:lnTo>
                  <a:lnTo>
                    <a:pt x="838010" y="1013174"/>
                  </a:lnTo>
                  <a:lnTo>
                    <a:pt x="839438" y="1013460"/>
                  </a:lnTo>
                  <a:lnTo>
                    <a:pt x="839438" y="1013460"/>
                  </a:lnTo>
                  <a:cubicBezTo>
                    <a:pt x="839914" y="1013555"/>
                    <a:pt x="840391" y="1013651"/>
                    <a:pt x="840867" y="1013746"/>
                  </a:cubicBezTo>
                  <a:lnTo>
                    <a:pt x="840867" y="1013746"/>
                  </a:lnTo>
                  <a:lnTo>
                    <a:pt x="841153" y="1013746"/>
                  </a:lnTo>
                  <a:cubicBezTo>
                    <a:pt x="842010" y="1013841"/>
                    <a:pt x="842677" y="1014031"/>
                    <a:pt x="843534" y="1014127"/>
                  </a:cubicBezTo>
                  <a:lnTo>
                    <a:pt x="843820" y="1014127"/>
                  </a:lnTo>
                  <a:lnTo>
                    <a:pt x="843820" y="1014127"/>
                  </a:lnTo>
                  <a:lnTo>
                    <a:pt x="845248" y="1014317"/>
                  </a:lnTo>
                  <a:lnTo>
                    <a:pt x="845248" y="1014317"/>
                  </a:lnTo>
                  <a:lnTo>
                    <a:pt x="846677" y="1014413"/>
                  </a:lnTo>
                  <a:lnTo>
                    <a:pt x="846677" y="1014413"/>
                  </a:lnTo>
                  <a:lnTo>
                    <a:pt x="848106" y="1014508"/>
                  </a:lnTo>
                  <a:lnTo>
                    <a:pt x="848106" y="1014508"/>
                  </a:lnTo>
                  <a:lnTo>
                    <a:pt x="848582" y="1014508"/>
                  </a:lnTo>
                  <a:cubicBezTo>
                    <a:pt x="849725" y="1014508"/>
                    <a:pt x="850583" y="1014603"/>
                    <a:pt x="851726" y="1014603"/>
                  </a:cubicBezTo>
                  <a:lnTo>
                    <a:pt x="871156" y="1014603"/>
                  </a:lnTo>
                  <a:lnTo>
                    <a:pt x="878110" y="1014603"/>
                  </a:lnTo>
                  <a:cubicBezTo>
                    <a:pt x="922687" y="1014603"/>
                    <a:pt x="959072" y="1050989"/>
                    <a:pt x="959072" y="1095566"/>
                  </a:cubicBezTo>
                  <a:lnTo>
                    <a:pt x="959072" y="1105376"/>
                  </a:lnTo>
                  <a:lnTo>
                    <a:pt x="959072" y="1106805"/>
                  </a:lnTo>
                  <a:lnTo>
                    <a:pt x="959072" y="1106805"/>
                  </a:lnTo>
                  <a:lnTo>
                    <a:pt x="959168" y="1108234"/>
                  </a:lnTo>
                  <a:lnTo>
                    <a:pt x="959168" y="1108234"/>
                  </a:lnTo>
                  <a:lnTo>
                    <a:pt x="959263" y="1109663"/>
                  </a:lnTo>
                  <a:lnTo>
                    <a:pt x="959263" y="1109663"/>
                  </a:lnTo>
                  <a:lnTo>
                    <a:pt x="959358" y="1111091"/>
                  </a:lnTo>
                  <a:lnTo>
                    <a:pt x="959358" y="1111091"/>
                  </a:lnTo>
                  <a:lnTo>
                    <a:pt x="959548" y="1112520"/>
                  </a:lnTo>
                  <a:lnTo>
                    <a:pt x="959548" y="1112520"/>
                  </a:lnTo>
                  <a:lnTo>
                    <a:pt x="959739" y="1113949"/>
                  </a:lnTo>
                  <a:lnTo>
                    <a:pt x="959739" y="1113949"/>
                  </a:lnTo>
                  <a:lnTo>
                    <a:pt x="959930" y="1115378"/>
                  </a:lnTo>
                  <a:lnTo>
                    <a:pt x="959930" y="1115378"/>
                  </a:lnTo>
                  <a:cubicBezTo>
                    <a:pt x="960025" y="1115854"/>
                    <a:pt x="960120" y="1116330"/>
                    <a:pt x="960215" y="1116806"/>
                  </a:cubicBezTo>
                  <a:lnTo>
                    <a:pt x="960215" y="1116806"/>
                  </a:lnTo>
                  <a:lnTo>
                    <a:pt x="960501" y="1118235"/>
                  </a:lnTo>
                  <a:lnTo>
                    <a:pt x="960501" y="1118235"/>
                  </a:lnTo>
                  <a:lnTo>
                    <a:pt x="960882" y="1119664"/>
                  </a:lnTo>
                  <a:lnTo>
                    <a:pt x="960882" y="1119664"/>
                  </a:lnTo>
                  <a:lnTo>
                    <a:pt x="961263" y="1120997"/>
                  </a:lnTo>
                  <a:lnTo>
                    <a:pt x="961263" y="1120997"/>
                  </a:lnTo>
                  <a:lnTo>
                    <a:pt x="961644" y="1122331"/>
                  </a:lnTo>
                  <a:lnTo>
                    <a:pt x="961644" y="1122331"/>
                  </a:lnTo>
                  <a:lnTo>
                    <a:pt x="962120" y="1123664"/>
                  </a:lnTo>
                  <a:lnTo>
                    <a:pt x="962120" y="1123664"/>
                  </a:lnTo>
                  <a:lnTo>
                    <a:pt x="962597" y="1124998"/>
                  </a:lnTo>
                  <a:lnTo>
                    <a:pt x="962597" y="1124998"/>
                  </a:lnTo>
                  <a:lnTo>
                    <a:pt x="963073" y="1126331"/>
                  </a:lnTo>
                  <a:lnTo>
                    <a:pt x="963073" y="1126331"/>
                  </a:lnTo>
                  <a:lnTo>
                    <a:pt x="963644" y="1127665"/>
                  </a:lnTo>
                  <a:lnTo>
                    <a:pt x="963644" y="1127665"/>
                  </a:lnTo>
                  <a:lnTo>
                    <a:pt x="964216" y="1128903"/>
                  </a:lnTo>
                  <a:lnTo>
                    <a:pt x="964216" y="1128903"/>
                  </a:lnTo>
                  <a:lnTo>
                    <a:pt x="964787" y="1130141"/>
                  </a:lnTo>
                  <a:lnTo>
                    <a:pt x="964787" y="1130141"/>
                  </a:lnTo>
                  <a:lnTo>
                    <a:pt x="965454" y="1131380"/>
                  </a:lnTo>
                  <a:lnTo>
                    <a:pt x="965454" y="1131380"/>
                  </a:lnTo>
                  <a:cubicBezTo>
                    <a:pt x="965645" y="1131761"/>
                    <a:pt x="965835" y="1132237"/>
                    <a:pt x="966121" y="1132618"/>
                  </a:cubicBezTo>
                  <a:lnTo>
                    <a:pt x="966121" y="1132618"/>
                  </a:lnTo>
                  <a:lnTo>
                    <a:pt x="966788" y="1133856"/>
                  </a:lnTo>
                  <a:lnTo>
                    <a:pt x="966788" y="1133856"/>
                  </a:lnTo>
                  <a:cubicBezTo>
                    <a:pt x="966978" y="1134237"/>
                    <a:pt x="967264" y="1134618"/>
                    <a:pt x="967454" y="1135094"/>
                  </a:cubicBezTo>
                  <a:lnTo>
                    <a:pt x="967454" y="1135094"/>
                  </a:lnTo>
                  <a:lnTo>
                    <a:pt x="968216" y="1136237"/>
                  </a:lnTo>
                  <a:lnTo>
                    <a:pt x="968216" y="1136237"/>
                  </a:lnTo>
                  <a:lnTo>
                    <a:pt x="968978" y="1137380"/>
                  </a:lnTo>
                  <a:lnTo>
                    <a:pt x="968978" y="1137380"/>
                  </a:lnTo>
                  <a:lnTo>
                    <a:pt x="969740" y="1138523"/>
                  </a:lnTo>
                  <a:lnTo>
                    <a:pt x="969740" y="1138523"/>
                  </a:lnTo>
                  <a:lnTo>
                    <a:pt x="970597" y="1139666"/>
                  </a:lnTo>
                  <a:lnTo>
                    <a:pt x="970597" y="1139666"/>
                  </a:lnTo>
                  <a:lnTo>
                    <a:pt x="971455" y="1140809"/>
                  </a:lnTo>
                  <a:lnTo>
                    <a:pt x="971455" y="1140809"/>
                  </a:lnTo>
                  <a:cubicBezTo>
                    <a:pt x="971740" y="1141190"/>
                    <a:pt x="972026" y="1141571"/>
                    <a:pt x="972312" y="1141857"/>
                  </a:cubicBezTo>
                  <a:lnTo>
                    <a:pt x="972312" y="1141857"/>
                  </a:lnTo>
                  <a:lnTo>
                    <a:pt x="973169" y="1142905"/>
                  </a:lnTo>
                  <a:lnTo>
                    <a:pt x="973169" y="1142905"/>
                  </a:lnTo>
                  <a:lnTo>
                    <a:pt x="974122" y="1143953"/>
                  </a:lnTo>
                  <a:lnTo>
                    <a:pt x="974122" y="1143953"/>
                  </a:lnTo>
                  <a:lnTo>
                    <a:pt x="975074" y="1145000"/>
                  </a:lnTo>
                  <a:lnTo>
                    <a:pt x="975074" y="1145000"/>
                  </a:lnTo>
                  <a:lnTo>
                    <a:pt x="976027" y="1145953"/>
                  </a:lnTo>
                  <a:lnTo>
                    <a:pt x="976027" y="1145953"/>
                  </a:lnTo>
                  <a:lnTo>
                    <a:pt x="976979" y="1146905"/>
                  </a:lnTo>
                  <a:lnTo>
                    <a:pt x="976979" y="1146905"/>
                  </a:lnTo>
                  <a:lnTo>
                    <a:pt x="978027" y="1147858"/>
                  </a:lnTo>
                  <a:lnTo>
                    <a:pt x="978027" y="1147858"/>
                  </a:lnTo>
                  <a:lnTo>
                    <a:pt x="979075" y="1148810"/>
                  </a:lnTo>
                  <a:lnTo>
                    <a:pt x="979075" y="1148810"/>
                  </a:lnTo>
                  <a:lnTo>
                    <a:pt x="980122" y="1149668"/>
                  </a:lnTo>
                  <a:lnTo>
                    <a:pt x="980122" y="1149668"/>
                  </a:lnTo>
                  <a:cubicBezTo>
                    <a:pt x="980504" y="1149953"/>
                    <a:pt x="980885" y="1150239"/>
                    <a:pt x="981170" y="1150525"/>
                  </a:cubicBezTo>
                  <a:lnTo>
                    <a:pt x="981170" y="1150525"/>
                  </a:lnTo>
                  <a:cubicBezTo>
                    <a:pt x="981551" y="1150811"/>
                    <a:pt x="981932" y="1151096"/>
                    <a:pt x="982218" y="1151382"/>
                  </a:cubicBezTo>
                  <a:lnTo>
                    <a:pt x="982218" y="1151382"/>
                  </a:lnTo>
                  <a:lnTo>
                    <a:pt x="983361" y="1152239"/>
                  </a:lnTo>
                  <a:lnTo>
                    <a:pt x="983361" y="1152239"/>
                  </a:lnTo>
                  <a:lnTo>
                    <a:pt x="984504" y="1153001"/>
                  </a:lnTo>
                  <a:lnTo>
                    <a:pt x="984504" y="1153001"/>
                  </a:lnTo>
                  <a:lnTo>
                    <a:pt x="985647" y="1153763"/>
                  </a:lnTo>
                  <a:lnTo>
                    <a:pt x="985647" y="1153763"/>
                  </a:lnTo>
                  <a:lnTo>
                    <a:pt x="986790" y="1154525"/>
                  </a:lnTo>
                  <a:lnTo>
                    <a:pt x="986790" y="1154525"/>
                  </a:lnTo>
                  <a:lnTo>
                    <a:pt x="988028" y="1155192"/>
                  </a:lnTo>
                  <a:lnTo>
                    <a:pt x="988028" y="1155192"/>
                  </a:lnTo>
                  <a:lnTo>
                    <a:pt x="989267" y="1155859"/>
                  </a:lnTo>
                  <a:lnTo>
                    <a:pt x="989267" y="1155859"/>
                  </a:lnTo>
                  <a:lnTo>
                    <a:pt x="990505" y="1156526"/>
                  </a:lnTo>
                  <a:lnTo>
                    <a:pt x="990505" y="1156526"/>
                  </a:lnTo>
                  <a:lnTo>
                    <a:pt x="991743" y="1157192"/>
                  </a:lnTo>
                  <a:lnTo>
                    <a:pt x="991743" y="1157192"/>
                  </a:lnTo>
                  <a:lnTo>
                    <a:pt x="992981" y="1157764"/>
                  </a:lnTo>
                  <a:lnTo>
                    <a:pt x="992981" y="1157764"/>
                  </a:lnTo>
                  <a:cubicBezTo>
                    <a:pt x="993362" y="1157954"/>
                    <a:pt x="993838" y="1158145"/>
                    <a:pt x="994220" y="1158335"/>
                  </a:cubicBezTo>
                  <a:lnTo>
                    <a:pt x="994220" y="1158335"/>
                  </a:lnTo>
                  <a:lnTo>
                    <a:pt x="995553" y="1158907"/>
                  </a:lnTo>
                  <a:lnTo>
                    <a:pt x="995553" y="1158907"/>
                  </a:lnTo>
                  <a:lnTo>
                    <a:pt x="996887" y="1159383"/>
                  </a:lnTo>
                  <a:lnTo>
                    <a:pt x="996887" y="1159383"/>
                  </a:lnTo>
                  <a:lnTo>
                    <a:pt x="998220" y="1159859"/>
                  </a:lnTo>
                  <a:lnTo>
                    <a:pt x="998220" y="1159859"/>
                  </a:lnTo>
                  <a:lnTo>
                    <a:pt x="999554" y="1160336"/>
                  </a:lnTo>
                  <a:lnTo>
                    <a:pt x="999554" y="1160336"/>
                  </a:lnTo>
                  <a:lnTo>
                    <a:pt x="1000887" y="1160717"/>
                  </a:lnTo>
                  <a:lnTo>
                    <a:pt x="1000887" y="1160717"/>
                  </a:lnTo>
                  <a:lnTo>
                    <a:pt x="1002221" y="1161098"/>
                  </a:lnTo>
                  <a:lnTo>
                    <a:pt x="1002221" y="1161098"/>
                  </a:lnTo>
                  <a:lnTo>
                    <a:pt x="1003554" y="1161479"/>
                  </a:lnTo>
                  <a:lnTo>
                    <a:pt x="1003554" y="1161479"/>
                  </a:lnTo>
                  <a:lnTo>
                    <a:pt x="1004983" y="1161764"/>
                  </a:lnTo>
                  <a:lnTo>
                    <a:pt x="1004983" y="1161764"/>
                  </a:lnTo>
                  <a:cubicBezTo>
                    <a:pt x="1005459" y="1161860"/>
                    <a:pt x="1005935" y="1161955"/>
                    <a:pt x="1006412" y="1162050"/>
                  </a:cubicBezTo>
                  <a:lnTo>
                    <a:pt x="1006412" y="1162050"/>
                  </a:lnTo>
                  <a:lnTo>
                    <a:pt x="1007840" y="1162336"/>
                  </a:lnTo>
                  <a:lnTo>
                    <a:pt x="1007840" y="1162336"/>
                  </a:lnTo>
                  <a:lnTo>
                    <a:pt x="1009269" y="1162526"/>
                  </a:lnTo>
                  <a:lnTo>
                    <a:pt x="1009269" y="1162526"/>
                  </a:lnTo>
                  <a:lnTo>
                    <a:pt x="1010698" y="1162717"/>
                  </a:lnTo>
                  <a:lnTo>
                    <a:pt x="1010698" y="1162717"/>
                  </a:lnTo>
                  <a:lnTo>
                    <a:pt x="1012127" y="1162812"/>
                  </a:lnTo>
                  <a:lnTo>
                    <a:pt x="1012127" y="1162812"/>
                  </a:lnTo>
                  <a:lnTo>
                    <a:pt x="1013555" y="1162907"/>
                  </a:lnTo>
                  <a:lnTo>
                    <a:pt x="1013555" y="1162907"/>
                  </a:lnTo>
                  <a:lnTo>
                    <a:pt x="1014031" y="1162907"/>
                  </a:lnTo>
                  <a:cubicBezTo>
                    <a:pt x="1015079" y="1162907"/>
                    <a:pt x="1016032" y="1163003"/>
                    <a:pt x="1017175" y="1163003"/>
                  </a:cubicBezTo>
                  <a:lnTo>
                    <a:pt x="1047560" y="1163003"/>
                  </a:lnTo>
                  <a:lnTo>
                    <a:pt x="1199483" y="1163003"/>
                  </a:lnTo>
                  <a:cubicBezTo>
                    <a:pt x="1244060" y="1163003"/>
                    <a:pt x="1280446" y="1199388"/>
                    <a:pt x="1280446" y="1243965"/>
                  </a:cubicBezTo>
                  <a:lnTo>
                    <a:pt x="1280446" y="1375886"/>
                  </a:lnTo>
                  <a:lnTo>
                    <a:pt x="1280446" y="1539431"/>
                  </a:lnTo>
                  <a:lnTo>
                    <a:pt x="1280446" y="1542574"/>
                  </a:lnTo>
                  <a:cubicBezTo>
                    <a:pt x="1280446" y="1574292"/>
                    <a:pt x="1306354" y="1600200"/>
                    <a:pt x="1338072" y="1600200"/>
                  </a:cubicBezTo>
                  <a:lnTo>
                    <a:pt x="1358075" y="1600200"/>
                  </a:lnTo>
                  <a:cubicBezTo>
                    <a:pt x="1389793" y="1600200"/>
                    <a:pt x="1415701" y="1574292"/>
                    <a:pt x="1415701" y="1542574"/>
                  </a:cubicBezTo>
                  <a:lnTo>
                    <a:pt x="1415701" y="1534477"/>
                  </a:lnTo>
                  <a:cubicBezTo>
                    <a:pt x="1415701" y="1489900"/>
                    <a:pt x="1452086" y="1453515"/>
                    <a:pt x="1496663" y="1453515"/>
                  </a:cubicBezTo>
                  <a:lnTo>
                    <a:pt x="1527239" y="1453515"/>
                  </a:lnTo>
                  <a:cubicBezTo>
                    <a:pt x="1558957" y="1453515"/>
                    <a:pt x="1584865" y="1427607"/>
                    <a:pt x="1584865" y="1395889"/>
                  </a:cubicBezTo>
                  <a:lnTo>
                    <a:pt x="1584865" y="1375886"/>
                  </a:lnTo>
                  <a:cubicBezTo>
                    <a:pt x="1584865" y="1351026"/>
                    <a:pt x="1568958" y="1329690"/>
                    <a:pt x="1546765" y="1321689"/>
                  </a:cubicBezTo>
                  <a:cubicBezTo>
                    <a:pt x="1535716" y="1317689"/>
                    <a:pt x="1493520" y="1325689"/>
                    <a:pt x="1477518" y="1318070"/>
                  </a:cubicBezTo>
                  <a:cubicBezTo>
                    <a:pt x="1439609" y="1299877"/>
                    <a:pt x="1425226" y="1259014"/>
                    <a:pt x="1429988" y="1231487"/>
                  </a:cubicBezTo>
                  <a:cubicBezTo>
                    <a:pt x="1436846" y="1192435"/>
                    <a:pt x="1459039" y="1164527"/>
                    <a:pt x="1498759" y="1164527"/>
                  </a:cubicBezTo>
                  <a:lnTo>
                    <a:pt x="1681829" y="1164527"/>
                  </a:lnTo>
                  <a:cubicBezTo>
                    <a:pt x="1713548" y="1164527"/>
                    <a:pt x="1739456" y="1138619"/>
                    <a:pt x="1739456" y="1106900"/>
                  </a:cubicBezTo>
                  <a:lnTo>
                    <a:pt x="1739456" y="1086898"/>
                  </a:lnTo>
                  <a:cubicBezTo>
                    <a:pt x="1739456" y="1055180"/>
                    <a:pt x="1713548" y="1029272"/>
                    <a:pt x="1681829" y="1029272"/>
                  </a:cubicBezTo>
                  <a:lnTo>
                    <a:pt x="1498854" y="1029272"/>
                  </a:lnTo>
                  <a:cubicBezTo>
                    <a:pt x="1454277" y="1029272"/>
                    <a:pt x="1417892" y="992886"/>
                    <a:pt x="1417892" y="948309"/>
                  </a:cubicBezTo>
                  <a:lnTo>
                    <a:pt x="1417892" y="942594"/>
                  </a:lnTo>
                  <a:cubicBezTo>
                    <a:pt x="1417892" y="910876"/>
                    <a:pt x="1391984" y="884968"/>
                    <a:pt x="1360265" y="884968"/>
                  </a:cubicBezTo>
                  <a:lnTo>
                    <a:pt x="1186148" y="884968"/>
                  </a:lnTo>
                  <a:cubicBezTo>
                    <a:pt x="1141571" y="884968"/>
                    <a:pt x="1105186" y="848582"/>
                    <a:pt x="1105186" y="804005"/>
                  </a:cubicBezTo>
                  <a:lnTo>
                    <a:pt x="1105186" y="646176"/>
                  </a:lnTo>
                  <a:cubicBezTo>
                    <a:pt x="1105186" y="635508"/>
                    <a:pt x="1102233" y="625412"/>
                    <a:pt x="1097089" y="616839"/>
                  </a:cubicBezTo>
                  <a:cubicBezTo>
                    <a:pt x="1096804" y="616458"/>
                    <a:pt x="1096613" y="616077"/>
                    <a:pt x="1096423" y="615696"/>
                  </a:cubicBezTo>
                  <a:cubicBezTo>
                    <a:pt x="1086517" y="598361"/>
                    <a:pt x="1067753" y="586550"/>
                    <a:pt x="1046417" y="586550"/>
                  </a:cubicBezTo>
                  <a:lnTo>
                    <a:pt x="1024128" y="586550"/>
                  </a:lnTo>
                  <a:cubicBezTo>
                    <a:pt x="979551" y="586550"/>
                    <a:pt x="943165" y="550164"/>
                    <a:pt x="943165" y="505587"/>
                  </a:cubicBezTo>
                  <a:lnTo>
                    <a:pt x="943165" y="505206"/>
                  </a:lnTo>
                  <a:cubicBezTo>
                    <a:pt x="943165" y="473488"/>
                    <a:pt x="917162" y="447770"/>
                    <a:pt x="885539" y="446818"/>
                  </a:cubicBezTo>
                  <a:lnTo>
                    <a:pt x="844772" y="445580"/>
                  </a:lnTo>
                  <a:cubicBezTo>
                    <a:pt x="816864" y="441674"/>
                    <a:pt x="795242" y="417481"/>
                    <a:pt x="795242" y="388525"/>
                  </a:cubicBezTo>
                  <a:lnTo>
                    <a:pt x="795242" y="368522"/>
                  </a:lnTo>
                  <a:cubicBezTo>
                    <a:pt x="795242" y="336804"/>
                    <a:pt x="821150" y="310896"/>
                    <a:pt x="852869" y="310896"/>
                  </a:cubicBezTo>
                  <a:lnTo>
                    <a:pt x="952119" y="310896"/>
                  </a:lnTo>
                  <a:lnTo>
                    <a:pt x="951167" y="57626"/>
                  </a:lnTo>
                  <a:cubicBezTo>
                    <a:pt x="951071" y="26003"/>
                    <a:pt x="925259" y="0"/>
                    <a:pt x="893540" y="0"/>
                  </a:cubicBezTo>
                  <a:lnTo>
                    <a:pt x="214598" y="0"/>
                  </a:lnTo>
                  <a:cubicBezTo>
                    <a:pt x="185166" y="0"/>
                    <a:pt x="160592" y="22479"/>
                    <a:pt x="157353" y="51149"/>
                  </a:cubicBezTo>
                  <a:lnTo>
                    <a:pt x="157353" y="93059"/>
                  </a:lnTo>
                  <a:cubicBezTo>
                    <a:pt x="157353" y="124778"/>
                    <a:pt x="131445" y="150686"/>
                    <a:pt x="99727" y="150686"/>
                  </a:cubicBezTo>
                  <a:lnTo>
                    <a:pt x="0" y="150686"/>
                  </a:lnTo>
                  <a:lnTo>
                    <a:pt x="476" y="514921"/>
                  </a:lnTo>
                  <a:lnTo>
                    <a:pt x="476" y="514921"/>
                  </a:lnTo>
                  <a:close/>
                  <a:moveTo>
                    <a:pt x="959358" y="1105281"/>
                  </a:moveTo>
                  <a:lnTo>
                    <a:pt x="959358" y="1105281"/>
                  </a:lnTo>
                  <a:lnTo>
                    <a:pt x="959358" y="1105281"/>
                  </a:lnTo>
                  <a:lnTo>
                    <a:pt x="959358" y="1105281"/>
                  </a:lnTo>
                  <a:close/>
                  <a:moveTo>
                    <a:pt x="486156" y="672655"/>
                  </a:moveTo>
                  <a:lnTo>
                    <a:pt x="486156" y="672655"/>
                  </a:lnTo>
                  <a:lnTo>
                    <a:pt x="486156" y="672655"/>
                  </a:lnTo>
                  <a:lnTo>
                    <a:pt x="486156" y="672655"/>
                  </a:lnTo>
                  <a:close/>
                  <a:moveTo>
                    <a:pt x="647033" y="814769"/>
                  </a:moveTo>
                  <a:lnTo>
                    <a:pt x="647033" y="814769"/>
                  </a:lnTo>
                  <a:lnTo>
                    <a:pt x="647033" y="814769"/>
                  </a:lnTo>
                  <a:lnTo>
                    <a:pt x="647033" y="814769"/>
                  </a:lnTo>
                  <a:close/>
                  <a:moveTo>
                    <a:pt x="793813" y="956881"/>
                  </a:moveTo>
                  <a:lnTo>
                    <a:pt x="793813" y="956881"/>
                  </a:lnTo>
                  <a:lnTo>
                    <a:pt x="793813" y="956881"/>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6" name="Freeform: Shape 75">
              <a:extLst>
                <a:ext uri="{FF2B5EF4-FFF2-40B4-BE49-F238E27FC236}">
                  <a16:creationId xmlns:a16="http://schemas.microsoft.com/office/drawing/2014/main" id="{ADBE45A6-1754-4E48-8162-FDC37FDF368B}"/>
                </a:ext>
              </a:extLst>
            </p:cNvPr>
            <p:cNvSpPr/>
            <p:nvPr/>
          </p:nvSpPr>
          <p:spPr>
            <a:xfrm>
              <a:off x="2597579" y="3391265"/>
              <a:ext cx="633888" cy="436149"/>
            </a:xfrm>
            <a:custGeom>
              <a:avLst/>
              <a:gdLst>
                <a:gd name="connsiteX0" fmla="*/ 633889 w 633888"/>
                <a:gd name="connsiteY0" fmla="*/ 285464 h 436149"/>
                <a:gd name="connsiteX1" fmla="*/ 633889 w 633888"/>
                <a:gd name="connsiteY1" fmla="*/ 142208 h 436149"/>
                <a:gd name="connsiteX2" fmla="*/ 57626 w 633888"/>
                <a:gd name="connsiteY2" fmla="*/ 143256 h 436149"/>
                <a:gd name="connsiteX3" fmla="*/ 0 w 633888"/>
                <a:gd name="connsiteY3" fmla="*/ 200882 h 436149"/>
                <a:gd name="connsiteX4" fmla="*/ 0 w 633888"/>
                <a:gd name="connsiteY4" fmla="*/ 378523 h 436149"/>
                <a:gd name="connsiteX5" fmla="*/ 57626 w 633888"/>
                <a:gd name="connsiteY5" fmla="*/ 436150 h 436149"/>
                <a:gd name="connsiteX6" fmla="*/ 253079 w 633888"/>
                <a:gd name="connsiteY6" fmla="*/ 436150 h 436149"/>
                <a:gd name="connsiteX7" fmla="*/ 310705 w 633888"/>
                <a:gd name="connsiteY7" fmla="*/ 378523 h 436149"/>
                <a:gd name="connsiteX8" fmla="*/ 310705 w 633888"/>
                <a:gd name="connsiteY8" fmla="*/ 336613 h 436149"/>
                <a:gd name="connsiteX9" fmla="*/ 367951 w 633888"/>
                <a:gd name="connsiteY9" fmla="*/ 285464 h 436149"/>
                <a:gd name="connsiteX10" fmla="*/ 633889 w 633888"/>
                <a:gd name="connsiteY10" fmla="*/ 285464 h 436149"/>
                <a:gd name="connsiteX11" fmla="*/ 633889 w 633888"/>
                <a:gd name="connsiteY11" fmla="*/ 285464 h 436149"/>
                <a:gd name="connsiteX12" fmla="*/ 91345 w 633888"/>
                <a:gd name="connsiteY12" fmla="*/ 0 h 436149"/>
                <a:gd name="connsiteX13" fmla="*/ 91345 w 633888"/>
                <a:gd name="connsiteY13" fmla="*/ 0 h 436149"/>
                <a:gd name="connsiteX14" fmla="*/ 91345 w 633888"/>
                <a:gd name="connsiteY14" fmla="*/ 0 h 436149"/>
                <a:gd name="connsiteX15" fmla="*/ 91345 w 633888"/>
                <a:gd name="connsiteY15" fmla="*/ 0 h 436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3888" h="436149">
                  <a:moveTo>
                    <a:pt x="633889" y="285464"/>
                  </a:moveTo>
                  <a:lnTo>
                    <a:pt x="633889" y="142208"/>
                  </a:lnTo>
                  <a:cubicBezTo>
                    <a:pt x="427482" y="142208"/>
                    <a:pt x="249746" y="143256"/>
                    <a:pt x="57626" y="143256"/>
                  </a:cubicBezTo>
                  <a:cubicBezTo>
                    <a:pt x="25908" y="143256"/>
                    <a:pt x="0" y="169164"/>
                    <a:pt x="0" y="200882"/>
                  </a:cubicBezTo>
                  <a:lnTo>
                    <a:pt x="0" y="378523"/>
                  </a:lnTo>
                  <a:cubicBezTo>
                    <a:pt x="0" y="410242"/>
                    <a:pt x="25908" y="436150"/>
                    <a:pt x="57626" y="436150"/>
                  </a:cubicBezTo>
                  <a:lnTo>
                    <a:pt x="253079" y="436150"/>
                  </a:lnTo>
                  <a:cubicBezTo>
                    <a:pt x="284797" y="436150"/>
                    <a:pt x="310705" y="410242"/>
                    <a:pt x="310705" y="378523"/>
                  </a:cubicBezTo>
                  <a:lnTo>
                    <a:pt x="310705" y="336613"/>
                  </a:lnTo>
                  <a:cubicBezTo>
                    <a:pt x="313944" y="307943"/>
                    <a:pt x="338519" y="285464"/>
                    <a:pt x="367951" y="285464"/>
                  </a:cubicBezTo>
                  <a:lnTo>
                    <a:pt x="633889" y="285464"/>
                  </a:lnTo>
                  <a:lnTo>
                    <a:pt x="633889" y="285464"/>
                  </a:lnTo>
                  <a:close/>
                  <a:moveTo>
                    <a:pt x="91345" y="0"/>
                  </a:moveTo>
                  <a:lnTo>
                    <a:pt x="91345" y="0"/>
                  </a:lnTo>
                  <a:lnTo>
                    <a:pt x="91345" y="0"/>
                  </a:lnTo>
                  <a:lnTo>
                    <a:pt x="91345"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7" name="Freeform: Shape 76">
              <a:extLst>
                <a:ext uri="{FF2B5EF4-FFF2-40B4-BE49-F238E27FC236}">
                  <a16:creationId xmlns:a16="http://schemas.microsoft.com/office/drawing/2014/main" id="{62F51B9B-4E03-4045-B10D-5D366682E2F4}"/>
                </a:ext>
              </a:extLst>
            </p:cNvPr>
            <p:cNvSpPr/>
            <p:nvPr/>
          </p:nvSpPr>
          <p:spPr>
            <a:xfrm>
              <a:off x="3231373" y="3411077"/>
              <a:ext cx="951737" cy="573595"/>
            </a:xfrm>
            <a:custGeom>
              <a:avLst/>
              <a:gdLst>
                <a:gd name="connsiteX0" fmla="*/ 472440 w 951737"/>
                <a:gd name="connsiteY0" fmla="*/ 0 h 573595"/>
                <a:gd name="connsiteX1" fmla="*/ 951738 w 951737"/>
                <a:gd name="connsiteY1" fmla="*/ 0 h 573595"/>
                <a:gd name="connsiteX2" fmla="*/ 951738 w 951737"/>
                <a:gd name="connsiteY2" fmla="*/ 213265 h 573595"/>
                <a:gd name="connsiteX3" fmla="*/ 894112 w 951737"/>
                <a:gd name="connsiteY3" fmla="*/ 270891 h 573595"/>
                <a:gd name="connsiteX4" fmla="*/ 859250 w 951737"/>
                <a:gd name="connsiteY4" fmla="*/ 270891 h 573595"/>
                <a:gd name="connsiteX5" fmla="*/ 786574 w 951737"/>
                <a:gd name="connsiteY5" fmla="*/ 347567 h 573595"/>
                <a:gd name="connsiteX6" fmla="*/ 786574 w 951737"/>
                <a:gd name="connsiteY6" fmla="*/ 515969 h 573595"/>
                <a:gd name="connsiteX7" fmla="*/ 728948 w 951737"/>
                <a:gd name="connsiteY7" fmla="*/ 573596 h 573595"/>
                <a:gd name="connsiteX8" fmla="*/ 472535 w 951737"/>
                <a:gd name="connsiteY8" fmla="*/ 573596 h 573595"/>
                <a:gd name="connsiteX9" fmla="*/ 475869 w 951737"/>
                <a:gd name="connsiteY9" fmla="*/ 515969 h 573595"/>
                <a:gd name="connsiteX10" fmla="*/ 475869 w 951737"/>
                <a:gd name="connsiteY10" fmla="*/ 316802 h 573595"/>
                <a:gd name="connsiteX11" fmla="*/ 418624 w 951737"/>
                <a:gd name="connsiteY11" fmla="*/ 265652 h 573595"/>
                <a:gd name="connsiteX12" fmla="*/ 0 w 951737"/>
                <a:gd name="connsiteY12" fmla="*/ 265652 h 573595"/>
                <a:gd name="connsiteX13" fmla="*/ 0 w 951737"/>
                <a:gd name="connsiteY13" fmla="*/ 122396 h 573595"/>
                <a:gd name="connsiteX14" fmla="*/ 78772 w 951737"/>
                <a:gd name="connsiteY14" fmla="*/ 122396 h 573595"/>
                <a:gd name="connsiteX15" fmla="*/ 93345 w 951737"/>
                <a:gd name="connsiteY15" fmla="*/ 121729 h 573595"/>
                <a:gd name="connsiteX16" fmla="*/ 101251 w 951737"/>
                <a:gd name="connsiteY16" fmla="*/ 121348 h 573595"/>
                <a:gd name="connsiteX17" fmla="*/ 400240 w 951737"/>
                <a:gd name="connsiteY17" fmla="*/ 121348 h 573595"/>
                <a:gd name="connsiteX18" fmla="*/ 470249 w 951737"/>
                <a:gd name="connsiteY18" fmla="*/ 51340 h 573595"/>
                <a:gd name="connsiteX19" fmla="*/ 472440 w 951737"/>
                <a:gd name="connsiteY19" fmla="*/ 0 h 573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51737" h="573595">
                  <a:moveTo>
                    <a:pt x="472440" y="0"/>
                  </a:moveTo>
                  <a:lnTo>
                    <a:pt x="951738" y="0"/>
                  </a:lnTo>
                  <a:lnTo>
                    <a:pt x="951738" y="213265"/>
                  </a:lnTo>
                  <a:cubicBezTo>
                    <a:pt x="951738" y="244983"/>
                    <a:pt x="925830" y="270891"/>
                    <a:pt x="894112" y="270891"/>
                  </a:cubicBezTo>
                  <a:lnTo>
                    <a:pt x="859250" y="270891"/>
                  </a:lnTo>
                  <a:cubicBezTo>
                    <a:pt x="802957" y="270891"/>
                    <a:pt x="784955" y="325946"/>
                    <a:pt x="786574" y="347567"/>
                  </a:cubicBezTo>
                  <a:lnTo>
                    <a:pt x="786574" y="515969"/>
                  </a:lnTo>
                  <a:cubicBezTo>
                    <a:pt x="786574" y="547688"/>
                    <a:pt x="760666" y="573596"/>
                    <a:pt x="728948" y="573596"/>
                  </a:cubicBezTo>
                  <a:lnTo>
                    <a:pt x="472535" y="573596"/>
                  </a:lnTo>
                  <a:lnTo>
                    <a:pt x="475869" y="515969"/>
                  </a:lnTo>
                  <a:lnTo>
                    <a:pt x="475869" y="316802"/>
                  </a:lnTo>
                  <a:cubicBezTo>
                    <a:pt x="472630" y="288131"/>
                    <a:pt x="448056" y="265652"/>
                    <a:pt x="418624" y="265652"/>
                  </a:cubicBezTo>
                  <a:lnTo>
                    <a:pt x="0" y="265652"/>
                  </a:lnTo>
                  <a:lnTo>
                    <a:pt x="0" y="122396"/>
                  </a:lnTo>
                  <a:lnTo>
                    <a:pt x="78772" y="122396"/>
                  </a:lnTo>
                  <a:cubicBezTo>
                    <a:pt x="83725" y="122396"/>
                    <a:pt x="88582" y="122111"/>
                    <a:pt x="93345" y="121729"/>
                  </a:cubicBezTo>
                  <a:cubicBezTo>
                    <a:pt x="96107" y="121444"/>
                    <a:pt x="98488" y="121348"/>
                    <a:pt x="101251" y="121348"/>
                  </a:cubicBezTo>
                  <a:lnTo>
                    <a:pt x="400240" y="121348"/>
                  </a:lnTo>
                  <a:cubicBezTo>
                    <a:pt x="438721" y="121348"/>
                    <a:pt x="468630" y="89821"/>
                    <a:pt x="470249" y="51340"/>
                  </a:cubicBezTo>
                  <a:lnTo>
                    <a:pt x="472440" y="0"/>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78" name="Freeform: Shape 77">
              <a:extLst>
                <a:ext uri="{FF2B5EF4-FFF2-40B4-BE49-F238E27FC236}">
                  <a16:creationId xmlns:a16="http://schemas.microsoft.com/office/drawing/2014/main" id="{A1A71930-64E4-44CF-BCC5-2C1AA1D05337}"/>
                </a:ext>
              </a:extLst>
            </p:cNvPr>
            <p:cNvSpPr/>
            <p:nvPr/>
          </p:nvSpPr>
          <p:spPr>
            <a:xfrm>
              <a:off x="3704003" y="3830177"/>
              <a:ext cx="314039" cy="154495"/>
            </a:xfrm>
            <a:custGeom>
              <a:avLst/>
              <a:gdLst>
                <a:gd name="connsiteX0" fmla="*/ 314039 w 314039"/>
                <a:gd name="connsiteY0" fmla="*/ 0 h 154495"/>
                <a:gd name="connsiteX1" fmla="*/ 314039 w 314039"/>
                <a:gd name="connsiteY1" fmla="*/ 96869 h 154495"/>
                <a:gd name="connsiteX2" fmla="*/ 256413 w 314039"/>
                <a:gd name="connsiteY2" fmla="*/ 154496 h 154495"/>
                <a:gd name="connsiteX3" fmla="*/ 0 w 314039"/>
                <a:gd name="connsiteY3" fmla="*/ 154496 h 154495"/>
                <a:gd name="connsiteX4" fmla="*/ 3334 w 314039"/>
                <a:gd name="connsiteY4" fmla="*/ 96869 h 154495"/>
                <a:gd name="connsiteX5" fmla="*/ 3334 w 314039"/>
                <a:gd name="connsiteY5" fmla="*/ 0 h 154495"/>
                <a:gd name="connsiteX6" fmla="*/ 314039 w 314039"/>
                <a:gd name="connsiteY6" fmla="*/ 0 h 15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4039" h="154495">
                  <a:moveTo>
                    <a:pt x="314039" y="0"/>
                  </a:moveTo>
                  <a:lnTo>
                    <a:pt x="314039" y="96869"/>
                  </a:lnTo>
                  <a:cubicBezTo>
                    <a:pt x="314039" y="128588"/>
                    <a:pt x="288131" y="154496"/>
                    <a:pt x="256413" y="154496"/>
                  </a:cubicBezTo>
                  <a:lnTo>
                    <a:pt x="0" y="154496"/>
                  </a:lnTo>
                  <a:lnTo>
                    <a:pt x="3334" y="96869"/>
                  </a:lnTo>
                  <a:lnTo>
                    <a:pt x="3334" y="0"/>
                  </a:lnTo>
                  <a:lnTo>
                    <a:pt x="314039" y="0"/>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81" name="Freeform: Shape 80">
              <a:extLst>
                <a:ext uri="{FF2B5EF4-FFF2-40B4-BE49-F238E27FC236}">
                  <a16:creationId xmlns:a16="http://schemas.microsoft.com/office/drawing/2014/main" id="{7DB9E8EB-2B5D-4391-9D44-13E2D271D45A}"/>
                </a:ext>
              </a:extLst>
            </p:cNvPr>
            <p:cNvSpPr/>
            <p:nvPr/>
          </p:nvSpPr>
          <p:spPr>
            <a:xfrm>
              <a:off x="3828495" y="3830462"/>
              <a:ext cx="820769" cy="493014"/>
            </a:xfrm>
            <a:custGeom>
              <a:avLst/>
              <a:gdLst>
                <a:gd name="connsiteX0" fmla="*/ 0 w 820769"/>
                <a:gd name="connsiteY0" fmla="*/ 154210 h 493014"/>
                <a:gd name="connsiteX1" fmla="*/ 41053 w 820769"/>
                <a:gd name="connsiteY1" fmla="*/ 220313 h 493014"/>
                <a:gd name="connsiteX2" fmla="*/ 41053 w 820769"/>
                <a:gd name="connsiteY2" fmla="*/ 239268 h 493014"/>
                <a:gd name="connsiteX3" fmla="*/ 98679 w 820769"/>
                <a:gd name="connsiteY3" fmla="*/ 296894 h 493014"/>
                <a:gd name="connsiteX4" fmla="*/ 126778 w 820769"/>
                <a:gd name="connsiteY4" fmla="*/ 296894 h 493014"/>
                <a:gd name="connsiteX5" fmla="*/ 207740 w 820769"/>
                <a:gd name="connsiteY5" fmla="*/ 377857 h 493014"/>
                <a:gd name="connsiteX6" fmla="*/ 207740 w 820769"/>
                <a:gd name="connsiteY6" fmla="*/ 385001 h 493014"/>
                <a:gd name="connsiteX7" fmla="*/ 207740 w 820769"/>
                <a:gd name="connsiteY7" fmla="*/ 386524 h 493014"/>
                <a:gd name="connsiteX8" fmla="*/ 207740 w 820769"/>
                <a:gd name="connsiteY8" fmla="*/ 386524 h 493014"/>
                <a:gd name="connsiteX9" fmla="*/ 207835 w 820769"/>
                <a:gd name="connsiteY9" fmla="*/ 387953 h 493014"/>
                <a:gd name="connsiteX10" fmla="*/ 207835 w 820769"/>
                <a:gd name="connsiteY10" fmla="*/ 387953 h 493014"/>
                <a:gd name="connsiteX11" fmla="*/ 207931 w 820769"/>
                <a:gd name="connsiteY11" fmla="*/ 389382 h 493014"/>
                <a:gd name="connsiteX12" fmla="*/ 207931 w 820769"/>
                <a:gd name="connsiteY12" fmla="*/ 389382 h 493014"/>
                <a:gd name="connsiteX13" fmla="*/ 208026 w 820769"/>
                <a:gd name="connsiteY13" fmla="*/ 390811 h 493014"/>
                <a:gd name="connsiteX14" fmla="*/ 208026 w 820769"/>
                <a:gd name="connsiteY14" fmla="*/ 390811 h 493014"/>
                <a:gd name="connsiteX15" fmla="*/ 208216 w 820769"/>
                <a:gd name="connsiteY15" fmla="*/ 392239 h 493014"/>
                <a:gd name="connsiteX16" fmla="*/ 208216 w 820769"/>
                <a:gd name="connsiteY16" fmla="*/ 392239 h 493014"/>
                <a:gd name="connsiteX17" fmla="*/ 208407 w 820769"/>
                <a:gd name="connsiteY17" fmla="*/ 393668 h 493014"/>
                <a:gd name="connsiteX18" fmla="*/ 208407 w 820769"/>
                <a:gd name="connsiteY18" fmla="*/ 393668 h 493014"/>
                <a:gd name="connsiteX19" fmla="*/ 208597 w 820769"/>
                <a:gd name="connsiteY19" fmla="*/ 395097 h 493014"/>
                <a:gd name="connsiteX20" fmla="*/ 208597 w 820769"/>
                <a:gd name="connsiteY20" fmla="*/ 395097 h 493014"/>
                <a:gd name="connsiteX21" fmla="*/ 230886 w 820769"/>
                <a:gd name="connsiteY21" fmla="*/ 431102 h 493014"/>
                <a:gd name="connsiteX22" fmla="*/ 230886 w 820769"/>
                <a:gd name="connsiteY22" fmla="*/ 431102 h 493014"/>
                <a:gd name="connsiteX23" fmla="*/ 232029 w 820769"/>
                <a:gd name="connsiteY23" fmla="*/ 431959 h 493014"/>
                <a:gd name="connsiteX24" fmla="*/ 232029 w 820769"/>
                <a:gd name="connsiteY24" fmla="*/ 431959 h 493014"/>
                <a:gd name="connsiteX25" fmla="*/ 233172 w 820769"/>
                <a:gd name="connsiteY25" fmla="*/ 432721 h 493014"/>
                <a:gd name="connsiteX26" fmla="*/ 233172 w 820769"/>
                <a:gd name="connsiteY26" fmla="*/ 432721 h 493014"/>
                <a:gd name="connsiteX27" fmla="*/ 234315 w 820769"/>
                <a:gd name="connsiteY27" fmla="*/ 433483 h 493014"/>
                <a:gd name="connsiteX28" fmla="*/ 234315 w 820769"/>
                <a:gd name="connsiteY28" fmla="*/ 433483 h 493014"/>
                <a:gd name="connsiteX29" fmla="*/ 235458 w 820769"/>
                <a:gd name="connsiteY29" fmla="*/ 434245 h 493014"/>
                <a:gd name="connsiteX30" fmla="*/ 235458 w 820769"/>
                <a:gd name="connsiteY30" fmla="*/ 434245 h 493014"/>
                <a:gd name="connsiteX31" fmla="*/ 236029 w 820769"/>
                <a:gd name="connsiteY31" fmla="*/ 434530 h 493014"/>
                <a:gd name="connsiteX32" fmla="*/ 237363 w 820769"/>
                <a:gd name="connsiteY32" fmla="*/ 435293 h 493014"/>
                <a:gd name="connsiteX33" fmla="*/ 237934 w 820769"/>
                <a:gd name="connsiteY33" fmla="*/ 435578 h 493014"/>
                <a:gd name="connsiteX34" fmla="*/ 237934 w 820769"/>
                <a:gd name="connsiteY34" fmla="*/ 435578 h 493014"/>
                <a:gd name="connsiteX35" fmla="*/ 239173 w 820769"/>
                <a:gd name="connsiteY35" fmla="*/ 436245 h 493014"/>
                <a:gd name="connsiteX36" fmla="*/ 239173 w 820769"/>
                <a:gd name="connsiteY36" fmla="*/ 436245 h 493014"/>
                <a:gd name="connsiteX37" fmla="*/ 240411 w 820769"/>
                <a:gd name="connsiteY37" fmla="*/ 436912 h 493014"/>
                <a:gd name="connsiteX38" fmla="*/ 240411 w 820769"/>
                <a:gd name="connsiteY38" fmla="*/ 436912 h 493014"/>
                <a:gd name="connsiteX39" fmla="*/ 241649 w 820769"/>
                <a:gd name="connsiteY39" fmla="*/ 437483 h 493014"/>
                <a:gd name="connsiteX40" fmla="*/ 241649 w 820769"/>
                <a:gd name="connsiteY40" fmla="*/ 437483 h 493014"/>
                <a:gd name="connsiteX41" fmla="*/ 242888 w 820769"/>
                <a:gd name="connsiteY41" fmla="*/ 438055 h 493014"/>
                <a:gd name="connsiteX42" fmla="*/ 242888 w 820769"/>
                <a:gd name="connsiteY42" fmla="*/ 438055 h 493014"/>
                <a:gd name="connsiteX43" fmla="*/ 244221 w 820769"/>
                <a:gd name="connsiteY43" fmla="*/ 438626 h 493014"/>
                <a:gd name="connsiteX44" fmla="*/ 244221 w 820769"/>
                <a:gd name="connsiteY44" fmla="*/ 438626 h 493014"/>
                <a:gd name="connsiteX45" fmla="*/ 245554 w 820769"/>
                <a:gd name="connsiteY45" fmla="*/ 439103 h 493014"/>
                <a:gd name="connsiteX46" fmla="*/ 245554 w 820769"/>
                <a:gd name="connsiteY46" fmla="*/ 439103 h 493014"/>
                <a:gd name="connsiteX47" fmla="*/ 246888 w 820769"/>
                <a:gd name="connsiteY47" fmla="*/ 439579 h 493014"/>
                <a:gd name="connsiteX48" fmla="*/ 246888 w 820769"/>
                <a:gd name="connsiteY48" fmla="*/ 439579 h 493014"/>
                <a:gd name="connsiteX49" fmla="*/ 247174 w 820769"/>
                <a:gd name="connsiteY49" fmla="*/ 439674 h 493014"/>
                <a:gd name="connsiteX50" fmla="*/ 249269 w 820769"/>
                <a:gd name="connsiteY50" fmla="*/ 440341 h 493014"/>
                <a:gd name="connsiteX51" fmla="*/ 249555 w 820769"/>
                <a:gd name="connsiteY51" fmla="*/ 440436 h 493014"/>
                <a:gd name="connsiteX52" fmla="*/ 249555 w 820769"/>
                <a:gd name="connsiteY52" fmla="*/ 440436 h 493014"/>
                <a:gd name="connsiteX53" fmla="*/ 250888 w 820769"/>
                <a:gd name="connsiteY53" fmla="*/ 440817 h 493014"/>
                <a:gd name="connsiteX54" fmla="*/ 250888 w 820769"/>
                <a:gd name="connsiteY54" fmla="*/ 440817 h 493014"/>
                <a:gd name="connsiteX55" fmla="*/ 252222 w 820769"/>
                <a:gd name="connsiteY55" fmla="*/ 441198 h 493014"/>
                <a:gd name="connsiteX56" fmla="*/ 252222 w 820769"/>
                <a:gd name="connsiteY56" fmla="*/ 441198 h 493014"/>
                <a:gd name="connsiteX57" fmla="*/ 253651 w 820769"/>
                <a:gd name="connsiteY57" fmla="*/ 441484 h 493014"/>
                <a:gd name="connsiteX58" fmla="*/ 253651 w 820769"/>
                <a:gd name="connsiteY58" fmla="*/ 441484 h 493014"/>
                <a:gd name="connsiteX59" fmla="*/ 255079 w 820769"/>
                <a:gd name="connsiteY59" fmla="*/ 441770 h 493014"/>
                <a:gd name="connsiteX60" fmla="*/ 255079 w 820769"/>
                <a:gd name="connsiteY60" fmla="*/ 441770 h 493014"/>
                <a:gd name="connsiteX61" fmla="*/ 255365 w 820769"/>
                <a:gd name="connsiteY61" fmla="*/ 441770 h 493014"/>
                <a:gd name="connsiteX62" fmla="*/ 257746 w 820769"/>
                <a:gd name="connsiteY62" fmla="*/ 442151 h 493014"/>
                <a:gd name="connsiteX63" fmla="*/ 258032 w 820769"/>
                <a:gd name="connsiteY63" fmla="*/ 442151 h 493014"/>
                <a:gd name="connsiteX64" fmla="*/ 258032 w 820769"/>
                <a:gd name="connsiteY64" fmla="*/ 442151 h 493014"/>
                <a:gd name="connsiteX65" fmla="*/ 259461 w 820769"/>
                <a:gd name="connsiteY65" fmla="*/ 442341 h 493014"/>
                <a:gd name="connsiteX66" fmla="*/ 259461 w 820769"/>
                <a:gd name="connsiteY66" fmla="*/ 442341 h 493014"/>
                <a:gd name="connsiteX67" fmla="*/ 260890 w 820769"/>
                <a:gd name="connsiteY67" fmla="*/ 442436 h 493014"/>
                <a:gd name="connsiteX68" fmla="*/ 260890 w 820769"/>
                <a:gd name="connsiteY68" fmla="*/ 442436 h 493014"/>
                <a:gd name="connsiteX69" fmla="*/ 262318 w 820769"/>
                <a:gd name="connsiteY69" fmla="*/ 442531 h 493014"/>
                <a:gd name="connsiteX70" fmla="*/ 262318 w 820769"/>
                <a:gd name="connsiteY70" fmla="*/ 442531 h 493014"/>
                <a:gd name="connsiteX71" fmla="*/ 262795 w 820769"/>
                <a:gd name="connsiteY71" fmla="*/ 442531 h 493014"/>
                <a:gd name="connsiteX72" fmla="*/ 265938 w 820769"/>
                <a:gd name="connsiteY72" fmla="*/ 442627 h 493014"/>
                <a:gd name="connsiteX73" fmla="*/ 431768 w 820769"/>
                <a:gd name="connsiteY73" fmla="*/ 442627 h 493014"/>
                <a:gd name="connsiteX74" fmla="*/ 434054 w 820769"/>
                <a:gd name="connsiteY74" fmla="*/ 442627 h 493014"/>
                <a:gd name="connsiteX75" fmla="*/ 509016 w 820769"/>
                <a:gd name="connsiteY75" fmla="*/ 493014 h 493014"/>
                <a:gd name="connsiteX76" fmla="*/ 506349 w 820769"/>
                <a:gd name="connsiteY76" fmla="*/ 345377 h 493014"/>
                <a:gd name="connsiteX77" fmla="*/ 423767 w 820769"/>
                <a:gd name="connsiteY77" fmla="*/ 276130 h 493014"/>
                <a:gd name="connsiteX78" fmla="*/ 408622 w 820769"/>
                <a:gd name="connsiteY78" fmla="*/ 276130 h 493014"/>
                <a:gd name="connsiteX79" fmla="*/ 350996 w 820769"/>
                <a:gd name="connsiteY79" fmla="*/ 218504 h 493014"/>
                <a:gd name="connsiteX80" fmla="*/ 350996 w 820769"/>
                <a:gd name="connsiteY80" fmla="*/ 198501 h 493014"/>
                <a:gd name="connsiteX81" fmla="*/ 408622 w 820769"/>
                <a:gd name="connsiteY81" fmla="*/ 140875 h 493014"/>
                <a:gd name="connsiteX82" fmla="*/ 820769 w 820769"/>
                <a:gd name="connsiteY82" fmla="*/ 140875 h 493014"/>
                <a:gd name="connsiteX83" fmla="*/ 820769 w 820769"/>
                <a:gd name="connsiteY83" fmla="*/ 0 h 493014"/>
                <a:gd name="connsiteX84" fmla="*/ 189547 w 820769"/>
                <a:gd name="connsiteY84" fmla="*/ 0 h 493014"/>
                <a:gd name="connsiteX85" fmla="*/ 189547 w 820769"/>
                <a:gd name="connsiteY85" fmla="*/ 96869 h 493014"/>
                <a:gd name="connsiteX86" fmla="*/ 131921 w 820769"/>
                <a:gd name="connsiteY86" fmla="*/ 154496 h 493014"/>
                <a:gd name="connsiteX87" fmla="*/ 0 w 820769"/>
                <a:gd name="connsiteY87" fmla="*/ 154496 h 493014"/>
                <a:gd name="connsiteX88" fmla="*/ 0 w 820769"/>
                <a:gd name="connsiteY88" fmla="*/ 154210 h 493014"/>
                <a:gd name="connsiteX89" fmla="*/ 207740 w 820769"/>
                <a:gd name="connsiteY89" fmla="*/ 384905 h 493014"/>
                <a:gd name="connsiteX90" fmla="*/ 207740 w 820769"/>
                <a:gd name="connsiteY90" fmla="*/ 384905 h 493014"/>
                <a:gd name="connsiteX91" fmla="*/ 207740 w 820769"/>
                <a:gd name="connsiteY91" fmla="*/ 384905 h 49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820769" h="493014">
                  <a:moveTo>
                    <a:pt x="0" y="154210"/>
                  </a:moveTo>
                  <a:cubicBezTo>
                    <a:pt x="24003" y="154496"/>
                    <a:pt x="41053" y="169450"/>
                    <a:pt x="41053" y="220313"/>
                  </a:cubicBezTo>
                  <a:lnTo>
                    <a:pt x="41053" y="239268"/>
                  </a:lnTo>
                  <a:cubicBezTo>
                    <a:pt x="41053" y="270986"/>
                    <a:pt x="66961" y="296894"/>
                    <a:pt x="98679" y="296894"/>
                  </a:cubicBezTo>
                  <a:lnTo>
                    <a:pt x="126778" y="296894"/>
                  </a:lnTo>
                  <a:cubicBezTo>
                    <a:pt x="171355" y="296894"/>
                    <a:pt x="207740" y="333280"/>
                    <a:pt x="207740" y="377857"/>
                  </a:cubicBezTo>
                  <a:lnTo>
                    <a:pt x="207740" y="385001"/>
                  </a:lnTo>
                  <a:lnTo>
                    <a:pt x="207740" y="386524"/>
                  </a:lnTo>
                  <a:lnTo>
                    <a:pt x="207740" y="386524"/>
                  </a:lnTo>
                  <a:lnTo>
                    <a:pt x="207835" y="387953"/>
                  </a:lnTo>
                  <a:lnTo>
                    <a:pt x="207835" y="387953"/>
                  </a:lnTo>
                  <a:lnTo>
                    <a:pt x="207931" y="389382"/>
                  </a:lnTo>
                  <a:lnTo>
                    <a:pt x="207931" y="389382"/>
                  </a:lnTo>
                  <a:lnTo>
                    <a:pt x="208026" y="390811"/>
                  </a:lnTo>
                  <a:lnTo>
                    <a:pt x="208026" y="390811"/>
                  </a:lnTo>
                  <a:lnTo>
                    <a:pt x="208216" y="392239"/>
                  </a:lnTo>
                  <a:lnTo>
                    <a:pt x="208216" y="392239"/>
                  </a:lnTo>
                  <a:lnTo>
                    <a:pt x="208407" y="393668"/>
                  </a:lnTo>
                  <a:lnTo>
                    <a:pt x="208407" y="393668"/>
                  </a:lnTo>
                  <a:lnTo>
                    <a:pt x="208597" y="395097"/>
                  </a:lnTo>
                  <a:lnTo>
                    <a:pt x="208597" y="395097"/>
                  </a:lnTo>
                  <a:cubicBezTo>
                    <a:pt x="211074" y="409289"/>
                    <a:pt x="219265" y="422243"/>
                    <a:pt x="230886" y="431102"/>
                  </a:cubicBezTo>
                  <a:lnTo>
                    <a:pt x="230886" y="431102"/>
                  </a:lnTo>
                  <a:lnTo>
                    <a:pt x="232029" y="431959"/>
                  </a:lnTo>
                  <a:lnTo>
                    <a:pt x="232029" y="431959"/>
                  </a:lnTo>
                  <a:lnTo>
                    <a:pt x="233172" y="432721"/>
                  </a:lnTo>
                  <a:lnTo>
                    <a:pt x="233172" y="432721"/>
                  </a:lnTo>
                  <a:lnTo>
                    <a:pt x="234315" y="433483"/>
                  </a:lnTo>
                  <a:lnTo>
                    <a:pt x="234315" y="433483"/>
                  </a:lnTo>
                  <a:lnTo>
                    <a:pt x="235458" y="434245"/>
                  </a:lnTo>
                  <a:lnTo>
                    <a:pt x="235458" y="434245"/>
                  </a:lnTo>
                  <a:lnTo>
                    <a:pt x="236029" y="434530"/>
                  </a:lnTo>
                  <a:cubicBezTo>
                    <a:pt x="236506" y="434816"/>
                    <a:pt x="236887" y="435007"/>
                    <a:pt x="237363" y="435293"/>
                  </a:cubicBezTo>
                  <a:lnTo>
                    <a:pt x="237934" y="435578"/>
                  </a:lnTo>
                  <a:lnTo>
                    <a:pt x="237934" y="435578"/>
                  </a:lnTo>
                  <a:lnTo>
                    <a:pt x="239173" y="436245"/>
                  </a:lnTo>
                  <a:lnTo>
                    <a:pt x="239173" y="436245"/>
                  </a:lnTo>
                  <a:lnTo>
                    <a:pt x="240411" y="436912"/>
                  </a:lnTo>
                  <a:lnTo>
                    <a:pt x="240411" y="436912"/>
                  </a:lnTo>
                  <a:lnTo>
                    <a:pt x="241649" y="437483"/>
                  </a:lnTo>
                  <a:lnTo>
                    <a:pt x="241649" y="437483"/>
                  </a:lnTo>
                  <a:cubicBezTo>
                    <a:pt x="242030" y="437674"/>
                    <a:pt x="242506" y="437864"/>
                    <a:pt x="242888" y="438055"/>
                  </a:cubicBezTo>
                  <a:lnTo>
                    <a:pt x="242888" y="438055"/>
                  </a:lnTo>
                  <a:lnTo>
                    <a:pt x="244221" y="438626"/>
                  </a:lnTo>
                  <a:lnTo>
                    <a:pt x="244221" y="438626"/>
                  </a:lnTo>
                  <a:lnTo>
                    <a:pt x="245554" y="439103"/>
                  </a:lnTo>
                  <a:lnTo>
                    <a:pt x="245554" y="439103"/>
                  </a:lnTo>
                  <a:lnTo>
                    <a:pt x="246888" y="439579"/>
                  </a:lnTo>
                  <a:lnTo>
                    <a:pt x="246888" y="439579"/>
                  </a:lnTo>
                  <a:lnTo>
                    <a:pt x="247174" y="439674"/>
                  </a:lnTo>
                  <a:cubicBezTo>
                    <a:pt x="247936" y="439864"/>
                    <a:pt x="248507" y="440055"/>
                    <a:pt x="249269" y="440341"/>
                  </a:cubicBezTo>
                  <a:lnTo>
                    <a:pt x="249555" y="440436"/>
                  </a:lnTo>
                  <a:lnTo>
                    <a:pt x="249555" y="440436"/>
                  </a:lnTo>
                  <a:lnTo>
                    <a:pt x="250888" y="440817"/>
                  </a:lnTo>
                  <a:lnTo>
                    <a:pt x="250888" y="440817"/>
                  </a:lnTo>
                  <a:lnTo>
                    <a:pt x="252222" y="441198"/>
                  </a:lnTo>
                  <a:lnTo>
                    <a:pt x="252222" y="441198"/>
                  </a:lnTo>
                  <a:lnTo>
                    <a:pt x="253651" y="441484"/>
                  </a:lnTo>
                  <a:lnTo>
                    <a:pt x="253651" y="441484"/>
                  </a:lnTo>
                  <a:cubicBezTo>
                    <a:pt x="254127" y="441579"/>
                    <a:pt x="254603" y="441674"/>
                    <a:pt x="255079" y="441770"/>
                  </a:cubicBezTo>
                  <a:lnTo>
                    <a:pt x="255079" y="441770"/>
                  </a:lnTo>
                  <a:lnTo>
                    <a:pt x="255365" y="441770"/>
                  </a:lnTo>
                  <a:cubicBezTo>
                    <a:pt x="256222" y="441865"/>
                    <a:pt x="256889" y="442055"/>
                    <a:pt x="257746" y="442151"/>
                  </a:cubicBezTo>
                  <a:lnTo>
                    <a:pt x="258032" y="442151"/>
                  </a:lnTo>
                  <a:lnTo>
                    <a:pt x="258032" y="442151"/>
                  </a:lnTo>
                  <a:lnTo>
                    <a:pt x="259461" y="442341"/>
                  </a:lnTo>
                  <a:lnTo>
                    <a:pt x="259461" y="442341"/>
                  </a:lnTo>
                  <a:lnTo>
                    <a:pt x="260890" y="442436"/>
                  </a:lnTo>
                  <a:lnTo>
                    <a:pt x="260890" y="442436"/>
                  </a:lnTo>
                  <a:lnTo>
                    <a:pt x="262318" y="442531"/>
                  </a:lnTo>
                  <a:lnTo>
                    <a:pt x="262318" y="442531"/>
                  </a:lnTo>
                  <a:lnTo>
                    <a:pt x="262795" y="442531"/>
                  </a:lnTo>
                  <a:cubicBezTo>
                    <a:pt x="263938" y="442531"/>
                    <a:pt x="264795" y="442627"/>
                    <a:pt x="265938" y="442627"/>
                  </a:cubicBezTo>
                  <a:lnTo>
                    <a:pt x="431768" y="442627"/>
                  </a:lnTo>
                  <a:lnTo>
                    <a:pt x="434054" y="442627"/>
                  </a:lnTo>
                  <a:cubicBezTo>
                    <a:pt x="467868" y="442627"/>
                    <a:pt x="496824" y="463487"/>
                    <a:pt x="509016" y="493014"/>
                  </a:cubicBezTo>
                  <a:lnTo>
                    <a:pt x="506349" y="345377"/>
                  </a:lnTo>
                  <a:cubicBezTo>
                    <a:pt x="505015" y="273463"/>
                    <a:pt x="439007" y="276606"/>
                    <a:pt x="423767" y="276130"/>
                  </a:cubicBezTo>
                  <a:lnTo>
                    <a:pt x="408622" y="276130"/>
                  </a:lnTo>
                  <a:cubicBezTo>
                    <a:pt x="376904" y="276130"/>
                    <a:pt x="350996" y="250222"/>
                    <a:pt x="350996" y="218504"/>
                  </a:cubicBezTo>
                  <a:lnTo>
                    <a:pt x="350996" y="198501"/>
                  </a:lnTo>
                  <a:cubicBezTo>
                    <a:pt x="350996" y="166783"/>
                    <a:pt x="376904" y="140875"/>
                    <a:pt x="408622" y="140875"/>
                  </a:cubicBezTo>
                  <a:lnTo>
                    <a:pt x="820769" y="140875"/>
                  </a:lnTo>
                  <a:lnTo>
                    <a:pt x="820769" y="0"/>
                  </a:lnTo>
                  <a:lnTo>
                    <a:pt x="189547" y="0"/>
                  </a:lnTo>
                  <a:lnTo>
                    <a:pt x="189547" y="96869"/>
                  </a:lnTo>
                  <a:cubicBezTo>
                    <a:pt x="189547" y="128588"/>
                    <a:pt x="163639" y="154496"/>
                    <a:pt x="131921" y="154496"/>
                  </a:cubicBezTo>
                  <a:lnTo>
                    <a:pt x="0" y="154496"/>
                  </a:lnTo>
                  <a:lnTo>
                    <a:pt x="0" y="154210"/>
                  </a:lnTo>
                  <a:close/>
                  <a:moveTo>
                    <a:pt x="207740" y="384905"/>
                  </a:moveTo>
                  <a:lnTo>
                    <a:pt x="207740" y="384905"/>
                  </a:lnTo>
                  <a:lnTo>
                    <a:pt x="207740" y="384905"/>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82" name="Freeform: Shape 81">
              <a:extLst>
                <a:ext uri="{FF2B5EF4-FFF2-40B4-BE49-F238E27FC236}">
                  <a16:creationId xmlns:a16="http://schemas.microsoft.com/office/drawing/2014/main" id="{2A319A01-1506-48E7-8264-66BC09F1C34C}"/>
                </a:ext>
              </a:extLst>
            </p:cNvPr>
            <p:cNvSpPr/>
            <p:nvPr/>
          </p:nvSpPr>
          <p:spPr>
            <a:xfrm>
              <a:off x="5452983" y="5721461"/>
              <a:ext cx="448627" cy="135254"/>
            </a:xfrm>
            <a:custGeom>
              <a:avLst/>
              <a:gdLst>
                <a:gd name="connsiteX0" fmla="*/ 0 w 448627"/>
                <a:gd name="connsiteY0" fmla="*/ 57626 h 135254"/>
                <a:gd name="connsiteX1" fmla="*/ 0 w 448627"/>
                <a:gd name="connsiteY1" fmla="*/ 77628 h 135254"/>
                <a:gd name="connsiteX2" fmla="*/ 57626 w 448627"/>
                <a:gd name="connsiteY2" fmla="*/ 135255 h 135254"/>
                <a:gd name="connsiteX3" fmla="*/ 391001 w 448627"/>
                <a:gd name="connsiteY3" fmla="*/ 135255 h 135254"/>
                <a:gd name="connsiteX4" fmla="*/ 448627 w 448627"/>
                <a:gd name="connsiteY4" fmla="*/ 77628 h 135254"/>
                <a:gd name="connsiteX5" fmla="*/ 448627 w 448627"/>
                <a:gd name="connsiteY5" fmla="*/ 57626 h 135254"/>
                <a:gd name="connsiteX6" fmla="*/ 391001 w 448627"/>
                <a:gd name="connsiteY6" fmla="*/ 0 h 135254"/>
                <a:gd name="connsiteX7" fmla="*/ 57626 w 448627"/>
                <a:gd name="connsiteY7" fmla="*/ 0 h 135254"/>
                <a:gd name="connsiteX8" fmla="*/ 0 w 448627"/>
                <a:gd name="connsiteY8" fmla="*/ 57626 h 13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627" h="135254">
                  <a:moveTo>
                    <a:pt x="0" y="57626"/>
                  </a:moveTo>
                  <a:lnTo>
                    <a:pt x="0" y="77628"/>
                  </a:lnTo>
                  <a:cubicBezTo>
                    <a:pt x="0" y="109347"/>
                    <a:pt x="25908" y="135255"/>
                    <a:pt x="57626" y="135255"/>
                  </a:cubicBezTo>
                  <a:lnTo>
                    <a:pt x="391001" y="135255"/>
                  </a:lnTo>
                  <a:cubicBezTo>
                    <a:pt x="422720" y="135255"/>
                    <a:pt x="448627" y="109347"/>
                    <a:pt x="448627" y="77628"/>
                  </a:cubicBezTo>
                  <a:lnTo>
                    <a:pt x="448627" y="57626"/>
                  </a:lnTo>
                  <a:cubicBezTo>
                    <a:pt x="448627" y="25908"/>
                    <a:pt x="422720" y="0"/>
                    <a:pt x="391001" y="0"/>
                  </a:cubicBezTo>
                  <a:lnTo>
                    <a:pt x="57626" y="0"/>
                  </a:lnTo>
                  <a:cubicBezTo>
                    <a:pt x="26003" y="0"/>
                    <a:pt x="0" y="25908"/>
                    <a:pt x="0" y="57626"/>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83" name="Freeform: Shape 82">
              <a:extLst>
                <a:ext uri="{FF2B5EF4-FFF2-40B4-BE49-F238E27FC236}">
                  <a16:creationId xmlns:a16="http://schemas.microsoft.com/office/drawing/2014/main" id="{ACC3D5D9-F647-479C-8F4E-492E0219DACE}"/>
                </a:ext>
              </a:extLst>
            </p:cNvPr>
            <p:cNvSpPr/>
            <p:nvPr/>
          </p:nvSpPr>
          <p:spPr>
            <a:xfrm>
              <a:off x="4806046" y="4414821"/>
              <a:ext cx="945927" cy="1170241"/>
            </a:xfrm>
            <a:custGeom>
              <a:avLst/>
              <a:gdLst>
                <a:gd name="connsiteX0" fmla="*/ 168402 w 945927"/>
                <a:gd name="connsiteY0" fmla="*/ 288131 h 1170241"/>
                <a:gd name="connsiteX1" fmla="*/ 168402 w 945927"/>
                <a:gd name="connsiteY1" fmla="*/ 520827 h 1170241"/>
                <a:gd name="connsiteX2" fmla="*/ 110776 w 945927"/>
                <a:gd name="connsiteY2" fmla="*/ 578453 h 1170241"/>
                <a:gd name="connsiteX3" fmla="*/ 0 w 945927"/>
                <a:gd name="connsiteY3" fmla="*/ 578453 h 1170241"/>
                <a:gd name="connsiteX4" fmla="*/ 0 w 945927"/>
                <a:gd name="connsiteY4" fmla="*/ 664083 h 1170241"/>
                <a:gd name="connsiteX5" fmla="*/ 0 w 945927"/>
                <a:gd name="connsiteY5" fmla="*/ 665607 h 1170241"/>
                <a:gd name="connsiteX6" fmla="*/ 0 w 945927"/>
                <a:gd name="connsiteY6" fmla="*/ 665607 h 1170241"/>
                <a:gd name="connsiteX7" fmla="*/ 95 w 945927"/>
                <a:gd name="connsiteY7" fmla="*/ 667036 h 1170241"/>
                <a:gd name="connsiteX8" fmla="*/ 95 w 945927"/>
                <a:gd name="connsiteY8" fmla="*/ 667036 h 1170241"/>
                <a:gd name="connsiteX9" fmla="*/ 190 w 945927"/>
                <a:gd name="connsiteY9" fmla="*/ 668465 h 1170241"/>
                <a:gd name="connsiteX10" fmla="*/ 190 w 945927"/>
                <a:gd name="connsiteY10" fmla="*/ 668465 h 1170241"/>
                <a:gd name="connsiteX11" fmla="*/ 286 w 945927"/>
                <a:gd name="connsiteY11" fmla="*/ 669893 h 1170241"/>
                <a:gd name="connsiteX12" fmla="*/ 286 w 945927"/>
                <a:gd name="connsiteY12" fmla="*/ 669893 h 1170241"/>
                <a:gd name="connsiteX13" fmla="*/ 476 w 945927"/>
                <a:gd name="connsiteY13" fmla="*/ 671322 h 1170241"/>
                <a:gd name="connsiteX14" fmla="*/ 476 w 945927"/>
                <a:gd name="connsiteY14" fmla="*/ 671322 h 1170241"/>
                <a:gd name="connsiteX15" fmla="*/ 667 w 945927"/>
                <a:gd name="connsiteY15" fmla="*/ 672751 h 1170241"/>
                <a:gd name="connsiteX16" fmla="*/ 667 w 945927"/>
                <a:gd name="connsiteY16" fmla="*/ 672751 h 1170241"/>
                <a:gd name="connsiteX17" fmla="*/ 29623 w 945927"/>
                <a:gd name="connsiteY17" fmla="*/ 714375 h 1170241"/>
                <a:gd name="connsiteX18" fmla="*/ 30194 w 945927"/>
                <a:gd name="connsiteY18" fmla="*/ 714661 h 1170241"/>
                <a:gd name="connsiteX19" fmla="*/ 30194 w 945927"/>
                <a:gd name="connsiteY19" fmla="*/ 714661 h 1170241"/>
                <a:gd name="connsiteX20" fmla="*/ 31432 w 945927"/>
                <a:gd name="connsiteY20" fmla="*/ 715328 h 1170241"/>
                <a:gd name="connsiteX21" fmla="*/ 31432 w 945927"/>
                <a:gd name="connsiteY21" fmla="*/ 715328 h 1170241"/>
                <a:gd name="connsiteX22" fmla="*/ 32671 w 945927"/>
                <a:gd name="connsiteY22" fmla="*/ 715994 h 1170241"/>
                <a:gd name="connsiteX23" fmla="*/ 32671 w 945927"/>
                <a:gd name="connsiteY23" fmla="*/ 715994 h 1170241"/>
                <a:gd name="connsiteX24" fmla="*/ 33909 w 945927"/>
                <a:gd name="connsiteY24" fmla="*/ 716566 h 1170241"/>
                <a:gd name="connsiteX25" fmla="*/ 33909 w 945927"/>
                <a:gd name="connsiteY25" fmla="*/ 716566 h 1170241"/>
                <a:gd name="connsiteX26" fmla="*/ 35147 w 945927"/>
                <a:gd name="connsiteY26" fmla="*/ 717137 h 1170241"/>
                <a:gd name="connsiteX27" fmla="*/ 35147 w 945927"/>
                <a:gd name="connsiteY27" fmla="*/ 717137 h 1170241"/>
                <a:gd name="connsiteX28" fmla="*/ 36481 w 945927"/>
                <a:gd name="connsiteY28" fmla="*/ 717709 h 1170241"/>
                <a:gd name="connsiteX29" fmla="*/ 36481 w 945927"/>
                <a:gd name="connsiteY29" fmla="*/ 717709 h 1170241"/>
                <a:gd name="connsiteX30" fmla="*/ 37814 w 945927"/>
                <a:gd name="connsiteY30" fmla="*/ 718185 h 1170241"/>
                <a:gd name="connsiteX31" fmla="*/ 37814 w 945927"/>
                <a:gd name="connsiteY31" fmla="*/ 718185 h 1170241"/>
                <a:gd name="connsiteX32" fmla="*/ 39148 w 945927"/>
                <a:gd name="connsiteY32" fmla="*/ 718661 h 1170241"/>
                <a:gd name="connsiteX33" fmla="*/ 39148 w 945927"/>
                <a:gd name="connsiteY33" fmla="*/ 718661 h 1170241"/>
                <a:gd name="connsiteX34" fmla="*/ 39433 w 945927"/>
                <a:gd name="connsiteY34" fmla="*/ 718756 h 1170241"/>
                <a:gd name="connsiteX35" fmla="*/ 41529 w 945927"/>
                <a:gd name="connsiteY35" fmla="*/ 719423 h 1170241"/>
                <a:gd name="connsiteX36" fmla="*/ 41815 w 945927"/>
                <a:gd name="connsiteY36" fmla="*/ 719519 h 1170241"/>
                <a:gd name="connsiteX37" fmla="*/ 41815 w 945927"/>
                <a:gd name="connsiteY37" fmla="*/ 719519 h 1170241"/>
                <a:gd name="connsiteX38" fmla="*/ 43148 w 945927"/>
                <a:gd name="connsiteY38" fmla="*/ 719899 h 1170241"/>
                <a:gd name="connsiteX39" fmla="*/ 43148 w 945927"/>
                <a:gd name="connsiteY39" fmla="*/ 719899 h 1170241"/>
                <a:gd name="connsiteX40" fmla="*/ 44482 w 945927"/>
                <a:gd name="connsiteY40" fmla="*/ 720280 h 1170241"/>
                <a:gd name="connsiteX41" fmla="*/ 44482 w 945927"/>
                <a:gd name="connsiteY41" fmla="*/ 720280 h 1170241"/>
                <a:gd name="connsiteX42" fmla="*/ 45910 w 945927"/>
                <a:gd name="connsiteY42" fmla="*/ 720566 h 1170241"/>
                <a:gd name="connsiteX43" fmla="*/ 45910 w 945927"/>
                <a:gd name="connsiteY43" fmla="*/ 720566 h 1170241"/>
                <a:gd name="connsiteX44" fmla="*/ 47339 w 945927"/>
                <a:gd name="connsiteY44" fmla="*/ 720852 h 1170241"/>
                <a:gd name="connsiteX45" fmla="*/ 47339 w 945927"/>
                <a:gd name="connsiteY45" fmla="*/ 720852 h 1170241"/>
                <a:gd name="connsiteX46" fmla="*/ 47625 w 945927"/>
                <a:gd name="connsiteY46" fmla="*/ 720852 h 1170241"/>
                <a:gd name="connsiteX47" fmla="*/ 50006 w 945927"/>
                <a:gd name="connsiteY47" fmla="*/ 721233 h 1170241"/>
                <a:gd name="connsiteX48" fmla="*/ 50292 w 945927"/>
                <a:gd name="connsiteY48" fmla="*/ 721233 h 1170241"/>
                <a:gd name="connsiteX49" fmla="*/ 50292 w 945927"/>
                <a:gd name="connsiteY49" fmla="*/ 721233 h 1170241"/>
                <a:gd name="connsiteX50" fmla="*/ 51721 w 945927"/>
                <a:gd name="connsiteY50" fmla="*/ 721424 h 1170241"/>
                <a:gd name="connsiteX51" fmla="*/ 51721 w 945927"/>
                <a:gd name="connsiteY51" fmla="*/ 721424 h 1170241"/>
                <a:gd name="connsiteX52" fmla="*/ 53149 w 945927"/>
                <a:gd name="connsiteY52" fmla="*/ 721518 h 1170241"/>
                <a:gd name="connsiteX53" fmla="*/ 53149 w 945927"/>
                <a:gd name="connsiteY53" fmla="*/ 721518 h 1170241"/>
                <a:gd name="connsiteX54" fmla="*/ 54578 w 945927"/>
                <a:gd name="connsiteY54" fmla="*/ 721614 h 1170241"/>
                <a:gd name="connsiteX55" fmla="*/ 54578 w 945927"/>
                <a:gd name="connsiteY55" fmla="*/ 721614 h 1170241"/>
                <a:gd name="connsiteX56" fmla="*/ 55054 w 945927"/>
                <a:gd name="connsiteY56" fmla="*/ 721614 h 1170241"/>
                <a:gd name="connsiteX57" fmla="*/ 58198 w 945927"/>
                <a:gd name="connsiteY57" fmla="*/ 721709 h 1170241"/>
                <a:gd name="connsiteX58" fmla="*/ 77629 w 945927"/>
                <a:gd name="connsiteY58" fmla="*/ 721709 h 1170241"/>
                <a:gd name="connsiteX59" fmla="*/ 84582 w 945927"/>
                <a:gd name="connsiteY59" fmla="*/ 721709 h 1170241"/>
                <a:gd name="connsiteX60" fmla="*/ 165545 w 945927"/>
                <a:gd name="connsiteY60" fmla="*/ 802672 h 1170241"/>
                <a:gd name="connsiteX61" fmla="*/ 165545 w 945927"/>
                <a:gd name="connsiteY61" fmla="*/ 812483 h 1170241"/>
                <a:gd name="connsiteX62" fmla="*/ 165545 w 945927"/>
                <a:gd name="connsiteY62" fmla="*/ 814006 h 1170241"/>
                <a:gd name="connsiteX63" fmla="*/ 165545 w 945927"/>
                <a:gd name="connsiteY63" fmla="*/ 814006 h 1170241"/>
                <a:gd name="connsiteX64" fmla="*/ 165640 w 945927"/>
                <a:gd name="connsiteY64" fmla="*/ 815435 h 1170241"/>
                <a:gd name="connsiteX65" fmla="*/ 165640 w 945927"/>
                <a:gd name="connsiteY65" fmla="*/ 815435 h 1170241"/>
                <a:gd name="connsiteX66" fmla="*/ 165735 w 945927"/>
                <a:gd name="connsiteY66" fmla="*/ 816864 h 1170241"/>
                <a:gd name="connsiteX67" fmla="*/ 165735 w 945927"/>
                <a:gd name="connsiteY67" fmla="*/ 816864 h 1170241"/>
                <a:gd name="connsiteX68" fmla="*/ 165830 w 945927"/>
                <a:gd name="connsiteY68" fmla="*/ 818293 h 1170241"/>
                <a:gd name="connsiteX69" fmla="*/ 165830 w 945927"/>
                <a:gd name="connsiteY69" fmla="*/ 818293 h 1170241"/>
                <a:gd name="connsiteX70" fmla="*/ 166021 w 945927"/>
                <a:gd name="connsiteY70" fmla="*/ 819721 h 1170241"/>
                <a:gd name="connsiteX71" fmla="*/ 166021 w 945927"/>
                <a:gd name="connsiteY71" fmla="*/ 819721 h 1170241"/>
                <a:gd name="connsiteX72" fmla="*/ 166211 w 945927"/>
                <a:gd name="connsiteY72" fmla="*/ 821150 h 1170241"/>
                <a:gd name="connsiteX73" fmla="*/ 166211 w 945927"/>
                <a:gd name="connsiteY73" fmla="*/ 821150 h 1170241"/>
                <a:gd name="connsiteX74" fmla="*/ 166497 w 945927"/>
                <a:gd name="connsiteY74" fmla="*/ 822579 h 1170241"/>
                <a:gd name="connsiteX75" fmla="*/ 166497 w 945927"/>
                <a:gd name="connsiteY75" fmla="*/ 822579 h 1170241"/>
                <a:gd name="connsiteX76" fmla="*/ 166783 w 945927"/>
                <a:gd name="connsiteY76" fmla="*/ 824008 h 1170241"/>
                <a:gd name="connsiteX77" fmla="*/ 166783 w 945927"/>
                <a:gd name="connsiteY77" fmla="*/ 824008 h 1170241"/>
                <a:gd name="connsiteX78" fmla="*/ 167068 w 945927"/>
                <a:gd name="connsiteY78" fmla="*/ 825437 h 1170241"/>
                <a:gd name="connsiteX79" fmla="*/ 167068 w 945927"/>
                <a:gd name="connsiteY79" fmla="*/ 825437 h 1170241"/>
                <a:gd name="connsiteX80" fmla="*/ 167449 w 945927"/>
                <a:gd name="connsiteY80" fmla="*/ 826865 h 1170241"/>
                <a:gd name="connsiteX81" fmla="*/ 167449 w 945927"/>
                <a:gd name="connsiteY81" fmla="*/ 826865 h 1170241"/>
                <a:gd name="connsiteX82" fmla="*/ 167830 w 945927"/>
                <a:gd name="connsiteY82" fmla="*/ 828199 h 1170241"/>
                <a:gd name="connsiteX83" fmla="*/ 167830 w 945927"/>
                <a:gd name="connsiteY83" fmla="*/ 828199 h 1170241"/>
                <a:gd name="connsiteX84" fmla="*/ 168211 w 945927"/>
                <a:gd name="connsiteY84" fmla="*/ 829532 h 1170241"/>
                <a:gd name="connsiteX85" fmla="*/ 168211 w 945927"/>
                <a:gd name="connsiteY85" fmla="*/ 829532 h 1170241"/>
                <a:gd name="connsiteX86" fmla="*/ 168687 w 945927"/>
                <a:gd name="connsiteY86" fmla="*/ 830866 h 1170241"/>
                <a:gd name="connsiteX87" fmla="*/ 168687 w 945927"/>
                <a:gd name="connsiteY87" fmla="*/ 830866 h 1170241"/>
                <a:gd name="connsiteX88" fmla="*/ 169164 w 945927"/>
                <a:gd name="connsiteY88" fmla="*/ 832199 h 1170241"/>
                <a:gd name="connsiteX89" fmla="*/ 169164 w 945927"/>
                <a:gd name="connsiteY89" fmla="*/ 832199 h 1170241"/>
                <a:gd name="connsiteX90" fmla="*/ 169640 w 945927"/>
                <a:gd name="connsiteY90" fmla="*/ 833533 h 1170241"/>
                <a:gd name="connsiteX91" fmla="*/ 169640 w 945927"/>
                <a:gd name="connsiteY91" fmla="*/ 833533 h 1170241"/>
                <a:gd name="connsiteX92" fmla="*/ 170212 w 945927"/>
                <a:gd name="connsiteY92" fmla="*/ 834866 h 1170241"/>
                <a:gd name="connsiteX93" fmla="*/ 170212 w 945927"/>
                <a:gd name="connsiteY93" fmla="*/ 834866 h 1170241"/>
                <a:gd name="connsiteX94" fmla="*/ 170783 w 945927"/>
                <a:gd name="connsiteY94" fmla="*/ 836105 h 1170241"/>
                <a:gd name="connsiteX95" fmla="*/ 170783 w 945927"/>
                <a:gd name="connsiteY95" fmla="*/ 836105 h 1170241"/>
                <a:gd name="connsiteX96" fmla="*/ 171355 w 945927"/>
                <a:gd name="connsiteY96" fmla="*/ 837343 h 1170241"/>
                <a:gd name="connsiteX97" fmla="*/ 171355 w 945927"/>
                <a:gd name="connsiteY97" fmla="*/ 837343 h 1170241"/>
                <a:gd name="connsiteX98" fmla="*/ 172021 w 945927"/>
                <a:gd name="connsiteY98" fmla="*/ 838581 h 1170241"/>
                <a:gd name="connsiteX99" fmla="*/ 172021 w 945927"/>
                <a:gd name="connsiteY99" fmla="*/ 838581 h 1170241"/>
                <a:gd name="connsiteX100" fmla="*/ 172688 w 945927"/>
                <a:gd name="connsiteY100" fmla="*/ 839819 h 1170241"/>
                <a:gd name="connsiteX101" fmla="*/ 172688 w 945927"/>
                <a:gd name="connsiteY101" fmla="*/ 839819 h 1170241"/>
                <a:gd name="connsiteX102" fmla="*/ 173355 w 945927"/>
                <a:gd name="connsiteY102" fmla="*/ 841058 h 1170241"/>
                <a:gd name="connsiteX103" fmla="*/ 173355 w 945927"/>
                <a:gd name="connsiteY103" fmla="*/ 841058 h 1170241"/>
                <a:gd name="connsiteX104" fmla="*/ 174021 w 945927"/>
                <a:gd name="connsiteY104" fmla="*/ 842296 h 1170241"/>
                <a:gd name="connsiteX105" fmla="*/ 174021 w 945927"/>
                <a:gd name="connsiteY105" fmla="*/ 842296 h 1170241"/>
                <a:gd name="connsiteX106" fmla="*/ 174784 w 945927"/>
                <a:gd name="connsiteY106" fmla="*/ 843439 h 1170241"/>
                <a:gd name="connsiteX107" fmla="*/ 174784 w 945927"/>
                <a:gd name="connsiteY107" fmla="*/ 843439 h 1170241"/>
                <a:gd name="connsiteX108" fmla="*/ 175546 w 945927"/>
                <a:gd name="connsiteY108" fmla="*/ 844582 h 1170241"/>
                <a:gd name="connsiteX109" fmla="*/ 175546 w 945927"/>
                <a:gd name="connsiteY109" fmla="*/ 844582 h 1170241"/>
                <a:gd name="connsiteX110" fmla="*/ 176308 w 945927"/>
                <a:gd name="connsiteY110" fmla="*/ 845725 h 1170241"/>
                <a:gd name="connsiteX111" fmla="*/ 176308 w 945927"/>
                <a:gd name="connsiteY111" fmla="*/ 845725 h 1170241"/>
                <a:gd name="connsiteX112" fmla="*/ 177165 w 945927"/>
                <a:gd name="connsiteY112" fmla="*/ 846868 h 1170241"/>
                <a:gd name="connsiteX113" fmla="*/ 177165 w 945927"/>
                <a:gd name="connsiteY113" fmla="*/ 846868 h 1170241"/>
                <a:gd name="connsiteX114" fmla="*/ 178022 w 945927"/>
                <a:gd name="connsiteY114" fmla="*/ 848011 h 1170241"/>
                <a:gd name="connsiteX115" fmla="*/ 178022 w 945927"/>
                <a:gd name="connsiteY115" fmla="*/ 848011 h 1170241"/>
                <a:gd name="connsiteX116" fmla="*/ 178879 w 945927"/>
                <a:gd name="connsiteY116" fmla="*/ 849058 h 1170241"/>
                <a:gd name="connsiteX117" fmla="*/ 178879 w 945927"/>
                <a:gd name="connsiteY117" fmla="*/ 849058 h 1170241"/>
                <a:gd name="connsiteX118" fmla="*/ 179737 w 945927"/>
                <a:gd name="connsiteY118" fmla="*/ 850106 h 1170241"/>
                <a:gd name="connsiteX119" fmla="*/ 179737 w 945927"/>
                <a:gd name="connsiteY119" fmla="*/ 850106 h 1170241"/>
                <a:gd name="connsiteX120" fmla="*/ 180689 w 945927"/>
                <a:gd name="connsiteY120" fmla="*/ 851154 h 1170241"/>
                <a:gd name="connsiteX121" fmla="*/ 180689 w 945927"/>
                <a:gd name="connsiteY121" fmla="*/ 851154 h 1170241"/>
                <a:gd name="connsiteX122" fmla="*/ 181642 w 945927"/>
                <a:gd name="connsiteY122" fmla="*/ 852202 h 1170241"/>
                <a:gd name="connsiteX123" fmla="*/ 181642 w 945927"/>
                <a:gd name="connsiteY123" fmla="*/ 852202 h 1170241"/>
                <a:gd name="connsiteX124" fmla="*/ 182594 w 945927"/>
                <a:gd name="connsiteY124" fmla="*/ 853154 h 1170241"/>
                <a:gd name="connsiteX125" fmla="*/ 182594 w 945927"/>
                <a:gd name="connsiteY125" fmla="*/ 853154 h 1170241"/>
                <a:gd name="connsiteX126" fmla="*/ 183546 w 945927"/>
                <a:gd name="connsiteY126" fmla="*/ 854107 h 1170241"/>
                <a:gd name="connsiteX127" fmla="*/ 183546 w 945927"/>
                <a:gd name="connsiteY127" fmla="*/ 854107 h 1170241"/>
                <a:gd name="connsiteX128" fmla="*/ 184595 w 945927"/>
                <a:gd name="connsiteY128" fmla="*/ 855059 h 1170241"/>
                <a:gd name="connsiteX129" fmla="*/ 184595 w 945927"/>
                <a:gd name="connsiteY129" fmla="*/ 855059 h 1170241"/>
                <a:gd name="connsiteX130" fmla="*/ 185642 w 945927"/>
                <a:gd name="connsiteY130" fmla="*/ 856011 h 1170241"/>
                <a:gd name="connsiteX131" fmla="*/ 185642 w 945927"/>
                <a:gd name="connsiteY131" fmla="*/ 856011 h 1170241"/>
                <a:gd name="connsiteX132" fmla="*/ 186690 w 945927"/>
                <a:gd name="connsiteY132" fmla="*/ 856869 h 1170241"/>
                <a:gd name="connsiteX133" fmla="*/ 186690 w 945927"/>
                <a:gd name="connsiteY133" fmla="*/ 856869 h 1170241"/>
                <a:gd name="connsiteX134" fmla="*/ 187737 w 945927"/>
                <a:gd name="connsiteY134" fmla="*/ 857726 h 1170241"/>
                <a:gd name="connsiteX135" fmla="*/ 187737 w 945927"/>
                <a:gd name="connsiteY135" fmla="*/ 857726 h 1170241"/>
                <a:gd name="connsiteX136" fmla="*/ 188786 w 945927"/>
                <a:gd name="connsiteY136" fmla="*/ 858583 h 1170241"/>
                <a:gd name="connsiteX137" fmla="*/ 188786 w 945927"/>
                <a:gd name="connsiteY137" fmla="*/ 858583 h 1170241"/>
                <a:gd name="connsiteX138" fmla="*/ 189929 w 945927"/>
                <a:gd name="connsiteY138" fmla="*/ 859441 h 1170241"/>
                <a:gd name="connsiteX139" fmla="*/ 189929 w 945927"/>
                <a:gd name="connsiteY139" fmla="*/ 859441 h 1170241"/>
                <a:gd name="connsiteX140" fmla="*/ 191071 w 945927"/>
                <a:gd name="connsiteY140" fmla="*/ 860202 h 1170241"/>
                <a:gd name="connsiteX141" fmla="*/ 191071 w 945927"/>
                <a:gd name="connsiteY141" fmla="*/ 860202 h 1170241"/>
                <a:gd name="connsiteX142" fmla="*/ 192214 w 945927"/>
                <a:gd name="connsiteY142" fmla="*/ 860965 h 1170241"/>
                <a:gd name="connsiteX143" fmla="*/ 192214 w 945927"/>
                <a:gd name="connsiteY143" fmla="*/ 860965 h 1170241"/>
                <a:gd name="connsiteX144" fmla="*/ 193357 w 945927"/>
                <a:gd name="connsiteY144" fmla="*/ 861727 h 1170241"/>
                <a:gd name="connsiteX145" fmla="*/ 193357 w 945927"/>
                <a:gd name="connsiteY145" fmla="*/ 861727 h 1170241"/>
                <a:gd name="connsiteX146" fmla="*/ 194596 w 945927"/>
                <a:gd name="connsiteY146" fmla="*/ 862394 h 1170241"/>
                <a:gd name="connsiteX147" fmla="*/ 194596 w 945927"/>
                <a:gd name="connsiteY147" fmla="*/ 862394 h 1170241"/>
                <a:gd name="connsiteX148" fmla="*/ 195834 w 945927"/>
                <a:gd name="connsiteY148" fmla="*/ 863060 h 1170241"/>
                <a:gd name="connsiteX149" fmla="*/ 195834 w 945927"/>
                <a:gd name="connsiteY149" fmla="*/ 863060 h 1170241"/>
                <a:gd name="connsiteX150" fmla="*/ 197072 w 945927"/>
                <a:gd name="connsiteY150" fmla="*/ 863727 h 1170241"/>
                <a:gd name="connsiteX151" fmla="*/ 197072 w 945927"/>
                <a:gd name="connsiteY151" fmla="*/ 863727 h 1170241"/>
                <a:gd name="connsiteX152" fmla="*/ 198311 w 945927"/>
                <a:gd name="connsiteY152" fmla="*/ 864393 h 1170241"/>
                <a:gd name="connsiteX153" fmla="*/ 198311 w 945927"/>
                <a:gd name="connsiteY153" fmla="*/ 864393 h 1170241"/>
                <a:gd name="connsiteX154" fmla="*/ 199549 w 945927"/>
                <a:gd name="connsiteY154" fmla="*/ 864965 h 1170241"/>
                <a:gd name="connsiteX155" fmla="*/ 199549 w 945927"/>
                <a:gd name="connsiteY155" fmla="*/ 864965 h 1170241"/>
                <a:gd name="connsiteX156" fmla="*/ 200787 w 945927"/>
                <a:gd name="connsiteY156" fmla="*/ 865536 h 1170241"/>
                <a:gd name="connsiteX157" fmla="*/ 200787 w 945927"/>
                <a:gd name="connsiteY157" fmla="*/ 865536 h 1170241"/>
                <a:gd name="connsiteX158" fmla="*/ 202120 w 945927"/>
                <a:gd name="connsiteY158" fmla="*/ 866109 h 1170241"/>
                <a:gd name="connsiteX159" fmla="*/ 202120 w 945927"/>
                <a:gd name="connsiteY159" fmla="*/ 866109 h 1170241"/>
                <a:gd name="connsiteX160" fmla="*/ 203454 w 945927"/>
                <a:gd name="connsiteY160" fmla="*/ 866585 h 1170241"/>
                <a:gd name="connsiteX161" fmla="*/ 203454 w 945927"/>
                <a:gd name="connsiteY161" fmla="*/ 866585 h 1170241"/>
                <a:gd name="connsiteX162" fmla="*/ 204788 w 945927"/>
                <a:gd name="connsiteY162" fmla="*/ 867061 h 1170241"/>
                <a:gd name="connsiteX163" fmla="*/ 204788 w 945927"/>
                <a:gd name="connsiteY163" fmla="*/ 867061 h 1170241"/>
                <a:gd name="connsiteX164" fmla="*/ 206121 w 945927"/>
                <a:gd name="connsiteY164" fmla="*/ 867537 h 1170241"/>
                <a:gd name="connsiteX165" fmla="*/ 206121 w 945927"/>
                <a:gd name="connsiteY165" fmla="*/ 867537 h 1170241"/>
                <a:gd name="connsiteX166" fmla="*/ 207454 w 945927"/>
                <a:gd name="connsiteY166" fmla="*/ 867918 h 1170241"/>
                <a:gd name="connsiteX167" fmla="*/ 207454 w 945927"/>
                <a:gd name="connsiteY167" fmla="*/ 867918 h 1170241"/>
                <a:gd name="connsiteX168" fmla="*/ 208788 w 945927"/>
                <a:gd name="connsiteY168" fmla="*/ 868299 h 1170241"/>
                <a:gd name="connsiteX169" fmla="*/ 208788 w 945927"/>
                <a:gd name="connsiteY169" fmla="*/ 868299 h 1170241"/>
                <a:gd name="connsiteX170" fmla="*/ 210121 w 945927"/>
                <a:gd name="connsiteY170" fmla="*/ 868680 h 1170241"/>
                <a:gd name="connsiteX171" fmla="*/ 210121 w 945927"/>
                <a:gd name="connsiteY171" fmla="*/ 868680 h 1170241"/>
                <a:gd name="connsiteX172" fmla="*/ 211550 w 945927"/>
                <a:gd name="connsiteY172" fmla="*/ 868966 h 1170241"/>
                <a:gd name="connsiteX173" fmla="*/ 211550 w 945927"/>
                <a:gd name="connsiteY173" fmla="*/ 868966 h 1170241"/>
                <a:gd name="connsiteX174" fmla="*/ 212979 w 945927"/>
                <a:gd name="connsiteY174" fmla="*/ 869251 h 1170241"/>
                <a:gd name="connsiteX175" fmla="*/ 212979 w 945927"/>
                <a:gd name="connsiteY175" fmla="*/ 869251 h 1170241"/>
                <a:gd name="connsiteX176" fmla="*/ 214408 w 945927"/>
                <a:gd name="connsiteY176" fmla="*/ 869537 h 1170241"/>
                <a:gd name="connsiteX177" fmla="*/ 214408 w 945927"/>
                <a:gd name="connsiteY177" fmla="*/ 869537 h 1170241"/>
                <a:gd name="connsiteX178" fmla="*/ 215836 w 945927"/>
                <a:gd name="connsiteY178" fmla="*/ 869727 h 1170241"/>
                <a:gd name="connsiteX179" fmla="*/ 215836 w 945927"/>
                <a:gd name="connsiteY179" fmla="*/ 869727 h 1170241"/>
                <a:gd name="connsiteX180" fmla="*/ 217265 w 945927"/>
                <a:gd name="connsiteY180" fmla="*/ 869918 h 1170241"/>
                <a:gd name="connsiteX181" fmla="*/ 217265 w 945927"/>
                <a:gd name="connsiteY181" fmla="*/ 869918 h 1170241"/>
                <a:gd name="connsiteX182" fmla="*/ 218694 w 945927"/>
                <a:gd name="connsiteY182" fmla="*/ 870013 h 1170241"/>
                <a:gd name="connsiteX183" fmla="*/ 218694 w 945927"/>
                <a:gd name="connsiteY183" fmla="*/ 870013 h 1170241"/>
                <a:gd name="connsiteX184" fmla="*/ 220123 w 945927"/>
                <a:gd name="connsiteY184" fmla="*/ 870109 h 1170241"/>
                <a:gd name="connsiteX185" fmla="*/ 220123 w 945927"/>
                <a:gd name="connsiteY185" fmla="*/ 870109 h 1170241"/>
                <a:gd name="connsiteX186" fmla="*/ 220599 w 945927"/>
                <a:gd name="connsiteY186" fmla="*/ 870109 h 1170241"/>
                <a:gd name="connsiteX187" fmla="*/ 223742 w 945927"/>
                <a:gd name="connsiteY187" fmla="*/ 870204 h 1170241"/>
                <a:gd name="connsiteX188" fmla="*/ 236505 w 945927"/>
                <a:gd name="connsiteY188" fmla="*/ 870204 h 1170241"/>
                <a:gd name="connsiteX189" fmla="*/ 251270 w 945927"/>
                <a:gd name="connsiteY189" fmla="*/ 870204 h 1170241"/>
                <a:gd name="connsiteX190" fmla="*/ 332232 w 945927"/>
                <a:gd name="connsiteY190" fmla="*/ 951167 h 1170241"/>
                <a:gd name="connsiteX191" fmla="*/ 332232 w 945927"/>
                <a:gd name="connsiteY191" fmla="*/ 1014508 h 1170241"/>
                <a:gd name="connsiteX192" fmla="*/ 332232 w 945927"/>
                <a:gd name="connsiteY192" fmla="*/ 1109472 h 1170241"/>
                <a:gd name="connsiteX193" fmla="*/ 332232 w 945927"/>
                <a:gd name="connsiteY193" fmla="*/ 1112615 h 1170241"/>
                <a:gd name="connsiteX194" fmla="*/ 389858 w 945927"/>
                <a:gd name="connsiteY194" fmla="*/ 1170242 h 1170241"/>
                <a:gd name="connsiteX195" fmla="*/ 564737 w 945927"/>
                <a:gd name="connsiteY195" fmla="*/ 1170242 h 1170241"/>
                <a:gd name="connsiteX196" fmla="*/ 622363 w 945927"/>
                <a:gd name="connsiteY196" fmla="*/ 1112615 h 1170241"/>
                <a:gd name="connsiteX197" fmla="*/ 622363 w 945927"/>
                <a:gd name="connsiteY197" fmla="*/ 1104519 h 1170241"/>
                <a:gd name="connsiteX198" fmla="*/ 624364 w 945927"/>
                <a:gd name="connsiteY198" fmla="*/ 600646 h 1170241"/>
                <a:gd name="connsiteX199" fmla="*/ 572928 w 945927"/>
                <a:gd name="connsiteY199" fmla="*/ 559403 h 1170241"/>
                <a:gd name="connsiteX200" fmla="*/ 529494 w 945927"/>
                <a:gd name="connsiteY200" fmla="*/ 559403 h 1170241"/>
                <a:gd name="connsiteX201" fmla="*/ 471868 w 945927"/>
                <a:gd name="connsiteY201" fmla="*/ 501777 h 1170241"/>
                <a:gd name="connsiteX202" fmla="*/ 471868 w 945927"/>
                <a:gd name="connsiteY202" fmla="*/ 481774 h 1170241"/>
                <a:gd name="connsiteX203" fmla="*/ 529494 w 945927"/>
                <a:gd name="connsiteY203" fmla="*/ 424148 h 1170241"/>
                <a:gd name="connsiteX204" fmla="*/ 888302 w 945927"/>
                <a:gd name="connsiteY204" fmla="*/ 423100 h 1170241"/>
                <a:gd name="connsiteX205" fmla="*/ 945928 w 945927"/>
                <a:gd name="connsiteY205" fmla="*/ 365474 h 1170241"/>
                <a:gd name="connsiteX206" fmla="*/ 945928 w 945927"/>
                <a:gd name="connsiteY206" fmla="*/ 208312 h 1170241"/>
                <a:gd name="connsiteX207" fmla="*/ 945452 w 945927"/>
                <a:gd name="connsiteY207" fmla="*/ 202025 h 1170241"/>
                <a:gd name="connsiteX208" fmla="*/ 945452 w 945927"/>
                <a:gd name="connsiteY208" fmla="*/ 0 h 1170241"/>
                <a:gd name="connsiteX209" fmla="*/ 857726 w 945927"/>
                <a:gd name="connsiteY209" fmla="*/ 0 h 1170241"/>
                <a:gd name="connsiteX210" fmla="*/ 802577 w 945927"/>
                <a:gd name="connsiteY210" fmla="*/ 41053 h 1170241"/>
                <a:gd name="connsiteX211" fmla="*/ 802577 w 945927"/>
                <a:gd name="connsiteY211" fmla="*/ 83058 h 1170241"/>
                <a:gd name="connsiteX212" fmla="*/ 744950 w 945927"/>
                <a:gd name="connsiteY212" fmla="*/ 140684 h 1170241"/>
                <a:gd name="connsiteX213" fmla="*/ 635508 w 945927"/>
                <a:gd name="connsiteY213" fmla="*/ 140684 h 1170241"/>
                <a:gd name="connsiteX214" fmla="*/ 635508 w 945927"/>
                <a:gd name="connsiteY214" fmla="*/ 230505 h 1170241"/>
                <a:gd name="connsiteX215" fmla="*/ 577882 w 945927"/>
                <a:gd name="connsiteY215" fmla="*/ 288131 h 1170241"/>
                <a:gd name="connsiteX216" fmla="*/ 168402 w 945927"/>
                <a:gd name="connsiteY216" fmla="*/ 288131 h 1170241"/>
                <a:gd name="connsiteX217" fmla="*/ 165640 w 945927"/>
                <a:gd name="connsiteY217" fmla="*/ 812483 h 1170241"/>
                <a:gd name="connsiteX218" fmla="*/ 165640 w 945927"/>
                <a:gd name="connsiteY218" fmla="*/ 812483 h 1170241"/>
                <a:gd name="connsiteX219" fmla="*/ 165640 w 945927"/>
                <a:gd name="connsiteY219" fmla="*/ 812483 h 1170241"/>
                <a:gd name="connsiteX220" fmla="*/ 165640 w 945927"/>
                <a:gd name="connsiteY220" fmla="*/ 812483 h 1170241"/>
                <a:gd name="connsiteX221" fmla="*/ 0 w 945927"/>
                <a:gd name="connsiteY221" fmla="*/ 664083 h 1170241"/>
                <a:gd name="connsiteX222" fmla="*/ 0 w 945927"/>
                <a:gd name="connsiteY222" fmla="*/ 664083 h 1170241"/>
                <a:gd name="connsiteX223" fmla="*/ 0 w 945927"/>
                <a:gd name="connsiteY223" fmla="*/ 664083 h 117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945927" h="1170241">
                  <a:moveTo>
                    <a:pt x="168402" y="288131"/>
                  </a:moveTo>
                  <a:lnTo>
                    <a:pt x="168402" y="520827"/>
                  </a:lnTo>
                  <a:cubicBezTo>
                    <a:pt x="168402" y="552450"/>
                    <a:pt x="142494" y="578453"/>
                    <a:pt x="110776" y="578453"/>
                  </a:cubicBezTo>
                  <a:lnTo>
                    <a:pt x="0" y="578453"/>
                  </a:lnTo>
                  <a:lnTo>
                    <a:pt x="0" y="664083"/>
                  </a:lnTo>
                  <a:lnTo>
                    <a:pt x="0" y="665607"/>
                  </a:lnTo>
                  <a:lnTo>
                    <a:pt x="0" y="665607"/>
                  </a:lnTo>
                  <a:lnTo>
                    <a:pt x="95" y="667036"/>
                  </a:lnTo>
                  <a:lnTo>
                    <a:pt x="95" y="667036"/>
                  </a:lnTo>
                  <a:lnTo>
                    <a:pt x="190" y="668465"/>
                  </a:lnTo>
                  <a:lnTo>
                    <a:pt x="190" y="668465"/>
                  </a:lnTo>
                  <a:lnTo>
                    <a:pt x="286" y="669893"/>
                  </a:lnTo>
                  <a:lnTo>
                    <a:pt x="286" y="669893"/>
                  </a:lnTo>
                  <a:lnTo>
                    <a:pt x="476" y="671322"/>
                  </a:lnTo>
                  <a:lnTo>
                    <a:pt x="476" y="671322"/>
                  </a:lnTo>
                  <a:lnTo>
                    <a:pt x="667" y="672751"/>
                  </a:lnTo>
                  <a:lnTo>
                    <a:pt x="667" y="672751"/>
                  </a:lnTo>
                  <a:cubicBezTo>
                    <a:pt x="3619" y="690467"/>
                    <a:pt x="14001" y="705421"/>
                    <a:pt x="29623" y="714375"/>
                  </a:cubicBezTo>
                  <a:lnTo>
                    <a:pt x="30194" y="714661"/>
                  </a:lnTo>
                  <a:lnTo>
                    <a:pt x="30194" y="714661"/>
                  </a:lnTo>
                  <a:lnTo>
                    <a:pt x="31432" y="715328"/>
                  </a:lnTo>
                  <a:lnTo>
                    <a:pt x="31432" y="715328"/>
                  </a:lnTo>
                  <a:lnTo>
                    <a:pt x="32671" y="715994"/>
                  </a:lnTo>
                  <a:lnTo>
                    <a:pt x="32671" y="715994"/>
                  </a:lnTo>
                  <a:lnTo>
                    <a:pt x="33909" y="716566"/>
                  </a:lnTo>
                  <a:lnTo>
                    <a:pt x="33909" y="716566"/>
                  </a:lnTo>
                  <a:cubicBezTo>
                    <a:pt x="34290" y="716756"/>
                    <a:pt x="34766" y="716947"/>
                    <a:pt x="35147" y="717137"/>
                  </a:cubicBezTo>
                  <a:lnTo>
                    <a:pt x="35147" y="717137"/>
                  </a:lnTo>
                  <a:lnTo>
                    <a:pt x="36481" y="717709"/>
                  </a:lnTo>
                  <a:lnTo>
                    <a:pt x="36481" y="717709"/>
                  </a:lnTo>
                  <a:lnTo>
                    <a:pt x="37814" y="718185"/>
                  </a:lnTo>
                  <a:lnTo>
                    <a:pt x="37814" y="718185"/>
                  </a:lnTo>
                  <a:lnTo>
                    <a:pt x="39148" y="718661"/>
                  </a:lnTo>
                  <a:lnTo>
                    <a:pt x="39148" y="718661"/>
                  </a:lnTo>
                  <a:lnTo>
                    <a:pt x="39433" y="718756"/>
                  </a:lnTo>
                  <a:cubicBezTo>
                    <a:pt x="40195" y="718947"/>
                    <a:pt x="40767" y="719233"/>
                    <a:pt x="41529" y="719423"/>
                  </a:cubicBezTo>
                  <a:lnTo>
                    <a:pt x="41815" y="719519"/>
                  </a:lnTo>
                  <a:lnTo>
                    <a:pt x="41815" y="719519"/>
                  </a:lnTo>
                  <a:lnTo>
                    <a:pt x="43148" y="719899"/>
                  </a:lnTo>
                  <a:lnTo>
                    <a:pt x="43148" y="719899"/>
                  </a:lnTo>
                  <a:lnTo>
                    <a:pt x="44482" y="720280"/>
                  </a:lnTo>
                  <a:lnTo>
                    <a:pt x="44482" y="720280"/>
                  </a:lnTo>
                  <a:lnTo>
                    <a:pt x="45910" y="720566"/>
                  </a:lnTo>
                  <a:lnTo>
                    <a:pt x="45910" y="720566"/>
                  </a:lnTo>
                  <a:cubicBezTo>
                    <a:pt x="46387" y="720662"/>
                    <a:pt x="46863" y="720757"/>
                    <a:pt x="47339" y="720852"/>
                  </a:cubicBezTo>
                  <a:lnTo>
                    <a:pt x="47339" y="720852"/>
                  </a:lnTo>
                  <a:lnTo>
                    <a:pt x="47625" y="720852"/>
                  </a:lnTo>
                  <a:cubicBezTo>
                    <a:pt x="48482" y="720947"/>
                    <a:pt x="49149" y="721138"/>
                    <a:pt x="50006" y="721233"/>
                  </a:cubicBezTo>
                  <a:lnTo>
                    <a:pt x="50292" y="721233"/>
                  </a:lnTo>
                  <a:lnTo>
                    <a:pt x="50292" y="721233"/>
                  </a:lnTo>
                  <a:lnTo>
                    <a:pt x="51721" y="721424"/>
                  </a:lnTo>
                  <a:lnTo>
                    <a:pt x="51721" y="721424"/>
                  </a:lnTo>
                  <a:lnTo>
                    <a:pt x="53149" y="721518"/>
                  </a:lnTo>
                  <a:lnTo>
                    <a:pt x="53149" y="721518"/>
                  </a:lnTo>
                  <a:lnTo>
                    <a:pt x="54578" y="721614"/>
                  </a:lnTo>
                  <a:lnTo>
                    <a:pt x="54578" y="721614"/>
                  </a:lnTo>
                  <a:lnTo>
                    <a:pt x="55054" y="721614"/>
                  </a:lnTo>
                  <a:cubicBezTo>
                    <a:pt x="56197" y="721614"/>
                    <a:pt x="57055" y="721709"/>
                    <a:pt x="58198" y="721709"/>
                  </a:cubicBezTo>
                  <a:lnTo>
                    <a:pt x="77629" y="721709"/>
                  </a:lnTo>
                  <a:lnTo>
                    <a:pt x="84582" y="721709"/>
                  </a:lnTo>
                  <a:cubicBezTo>
                    <a:pt x="129159" y="721709"/>
                    <a:pt x="165545" y="758095"/>
                    <a:pt x="165545" y="802672"/>
                  </a:cubicBezTo>
                  <a:lnTo>
                    <a:pt x="165545" y="812483"/>
                  </a:lnTo>
                  <a:lnTo>
                    <a:pt x="165545" y="814006"/>
                  </a:lnTo>
                  <a:lnTo>
                    <a:pt x="165545" y="814006"/>
                  </a:lnTo>
                  <a:lnTo>
                    <a:pt x="165640" y="815435"/>
                  </a:lnTo>
                  <a:lnTo>
                    <a:pt x="165640" y="815435"/>
                  </a:lnTo>
                  <a:lnTo>
                    <a:pt x="165735" y="816864"/>
                  </a:lnTo>
                  <a:lnTo>
                    <a:pt x="165735" y="816864"/>
                  </a:lnTo>
                  <a:lnTo>
                    <a:pt x="165830" y="818293"/>
                  </a:lnTo>
                  <a:lnTo>
                    <a:pt x="165830" y="818293"/>
                  </a:lnTo>
                  <a:lnTo>
                    <a:pt x="166021" y="819721"/>
                  </a:lnTo>
                  <a:lnTo>
                    <a:pt x="166021" y="819721"/>
                  </a:lnTo>
                  <a:lnTo>
                    <a:pt x="166211" y="821150"/>
                  </a:lnTo>
                  <a:lnTo>
                    <a:pt x="166211" y="821150"/>
                  </a:lnTo>
                  <a:lnTo>
                    <a:pt x="166497" y="822579"/>
                  </a:lnTo>
                  <a:lnTo>
                    <a:pt x="166497" y="822579"/>
                  </a:lnTo>
                  <a:cubicBezTo>
                    <a:pt x="166592" y="823055"/>
                    <a:pt x="166688" y="823531"/>
                    <a:pt x="166783" y="824008"/>
                  </a:cubicBezTo>
                  <a:lnTo>
                    <a:pt x="166783" y="824008"/>
                  </a:lnTo>
                  <a:lnTo>
                    <a:pt x="167068" y="825437"/>
                  </a:lnTo>
                  <a:lnTo>
                    <a:pt x="167068" y="825437"/>
                  </a:lnTo>
                  <a:lnTo>
                    <a:pt x="167449" y="826865"/>
                  </a:lnTo>
                  <a:lnTo>
                    <a:pt x="167449" y="826865"/>
                  </a:lnTo>
                  <a:lnTo>
                    <a:pt x="167830" y="828199"/>
                  </a:lnTo>
                  <a:lnTo>
                    <a:pt x="167830" y="828199"/>
                  </a:lnTo>
                  <a:lnTo>
                    <a:pt x="168211" y="829532"/>
                  </a:lnTo>
                  <a:lnTo>
                    <a:pt x="168211" y="829532"/>
                  </a:lnTo>
                  <a:lnTo>
                    <a:pt x="168687" y="830866"/>
                  </a:lnTo>
                  <a:lnTo>
                    <a:pt x="168687" y="830866"/>
                  </a:lnTo>
                  <a:lnTo>
                    <a:pt x="169164" y="832199"/>
                  </a:lnTo>
                  <a:lnTo>
                    <a:pt x="169164" y="832199"/>
                  </a:lnTo>
                  <a:lnTo>
                    <a:pt x="169640" y="833533"/>
                  </a:lnTo>
                  <a:lnTo>
                    <a:pt x="169640" y="833533"/>
                  </a:lnTo>
                  <a:lnTo>
                    <a:pt x="170212" y="834866"/>
                  </a:lnTo>
                  <a:lnTo>
                    <a:pt x="170212" y="834866"/>
                  </a:lnTo>
                  <a:lnTo>
                    <a:pt x="170783" y="836105"/>
                  </a:lnTo>
                  <a:lnTo>
                    <a:pt x="170783" y="836105"/>
                  </a:lnTo>
                  <a:lnTo>
                    <a:pt x="171355" y="837343"/>
                  </a:lnTo>
                  <a:lnTo>
                    <a:pt x="171355" y="837343"/>
                  </a:lnTo>
                  <a:lnTo>
                    <a:pt x="172021" y="838581"/>
                  </a:lnTo>
                  <a:lnTo>
                    <a:pt x="172021" y="838581"/>
                  </a:lnTo>
                  <a:cubicBezTo>
                    <a:pt x="172212" y="838962"/>
                    <a:pt x="172402" y="839438"/>
                    <a:pt x="172688" y="839819"/>
                  </a:cubicBezTo>
                  <a:lnTo>
                    <a:pt x="172688" y="839819"/>
                  </a:lnTo>
                  <a:lnTo>
                    <a:pt x="173355" y="841058"/>
                  </a:lnTo>
                  <a:lnTo>
                    <a:pt x="173355" y="841058"/>
                  </a:lnTo>
                  <a:cubicBezTo>
                    <a:pt x="173545" y="841438"/>
                    <a:pt x="173831" y="841819"/>
                    <a:pt x="174021" y="842296"/>
                  </a:cubicBezTo>
                  <a:lnTo>
                    <a:pt x="174021" y="842296"/>
                  </a:lnTo>
                  <a:lnTo>
                    <a:pt x="174784" y="843439"/>
                  </a:lnTo>
                  <a:lnTo>
                    <a:pt x="174784" y="843439"/>
                  </a:lnTo>
                  <a:lnTo>
                    <a:pt x="175546" y="844582"/>
                  </a:lnTo>
                  <a:lnTo>
                    <a:pt x="175546" y="844582"/>
                  </a:lnTo>
                  <a:lnTo>
                    <a:pt x="176308" y="845725"/>
                  </a:lnTo>
                  <a:lnTo>
                    <a:pt x="176308" y="845725"/>
                  </a:lnTo>
                  <a:lnTo>
                    <a:pt x="177165" y="846868"/>
                  </a:lnTo>
                  <a:lnTo>
                    <a:pt x="177165" y="846868"/>
                  </a:lnTo>
                  <a:lnTo>
                    <a:pt x="178022" y="848011"/>
                  </a:lnTo>
                  <a:lnTo>
                    <a:pt x="178022" y="848011"/>
                  </a:lnTo>
                  <a:cubicBezTo>
                    <a:pt x="178308" y="848392"/>
                    <a:pt x="178594" y="848773"/>
                    <a:pt x="178879" y="849058"/>
                  </a:cubicBezTo>
                  <a:lnTo>
                    <a:pt x="178879" y="849058"/>
                  </a:lnTo>
                  <a:lnTo>
                    <a:pt x="179737" y="850106"/>
                  </a:lnTo>
                  <a:lnTo>
                    <a:pt x="179737" y="850106"/>
                  </a:lnTo>
                  <a:lnTo>
                    <a:pt x="180689" y="851154"/>
                  </a:lnTo>
                  <a:lnTo>
                    <a:pt x="180689" y="851154"/>
                  </a:lnTo>
                  <a:lnTo>
                    <a:pt x="181642" y="852202"/>
                  </a:lnTo>
                  <a:lnTo>
                    <a:pt x="181642" y="852202"/>
                  </a:lnTo>
                  <a:lnTo>
                    <a:pt x="182594" y="853154"/>
                  </a:lnTo>
                  <a:lnTo>
                    <a:pt x="182594" y="853154"/>
                  </a:lnTo>
                  <a:lnTo>
                    <a:pt x="183546" y="854107"/>
                  </a:lnTo>
                  <a:lnTo>
                    <a:pt x="183546" y="854107"/>
                  </a:lnTo>
                  <a:lnTo>
                    <a:pt x="184595" y="855059"/>
                  </a:lnTo>
                  <a:lnTo>
                    <a:pt x="184595" y="855059"/>
                  </a:lnTo>
                  <a:lnTo>
                    <a:pt x="185642" y="856011"/>
                  </a:lnTo>
                  <a:lnTo>
                    <a:pt x="185642" y="856011"/>
                  </a:lnTo>
                  <a:lnTo>
                    <a:pt x="186690" y="856869"/>
                  </a:lnTo>
                  <a:lnTo>
                    <a:pt x="186690" y="856869"/>
                  </a:lnTo>
                  <a:cubicBezTo>
                    <a:pt x="187071" y="857155"/>
                    <a:pt x="187452" y="857440"/>
                    <a:pt x="187737" y="857726"/>
                  </a:cubicBezTo>
                  <a:lnTo>
                    <a:pt x="187737" y="857726"/>
                  </a:lnTo>
                  <a:cubicBezTo>
                    <a:pt x="188119" y="858012"/>
                    <a:pt x="188500" y="858298"/>
                    <a:pt x="188786" y="858583"/>
                  </a:cubicBezTo>
                  <a:lnTo>
                    <a:pt x="188786" y="858583"/>
                  </a:lnTo>
                  <a:lnTo>
                    <a:pt x="189929" y="859441"/>
                  </a:lnTo>
                  <a:lnTo>
                    <a:pt x="189929" y="859441"/>
                  </a:lnTo>
                  <a:lnTo>
                    <a:pt x="191071" y="860202"/>
                  </a:lnTo>
                  <a:lnTo>
                    <a:pt x="191071" y="860202"/>
                  </a:lnTo>
                  <a:lnTo>
                    <a:pt x="192214" y="860965"/>
                  </a:lnTo>
                  <a:lnTo>
                    <a:pt x="192214" y="860965"/>
                  </a:lnTo>
                  <a:lnTo>
                    <a:pt x="193357" y="861727"/>
                  </a:lnTo>
                  <a:lnTo>
                    <a:pt x="193357" y="861727"/>
                  </a:lnTo>
                  <a:lnTo>
                    <a:pt x="194596" y="862394"/>
                  </a:lnTo>
                  <a:lnTo>
                    <a:pt x="194596" y="862394"/>
                  </a:lnTo>
                  <a:lnTo>
                    <a:pt x="195834" y="863060"/>
                  </a:lnTo>
                  <a:lnTo>
                    <a:pt x="195834" y="863060"/>
                  </a:lnTo>
                  <a:lnTo>
                    <a:pt x="197072" y="863727"/>
                  </a:lnTo>
                  <a:lnTo>
                    <a:pt x="197072" y="863727"/>
                  </a:lnTo>
                  <a:lnTo>
                    <a:pt x="198311" y="864393"/>
                  </a:lnTo>
                  <a:lnTo>
                    <a:pt x="198311" y="864393"/>
                  </a:lnTo>
                  <a:lnTo>
                    <a:pt x="199549" y="864965"/>
                  </a:lnTo>
                  <a:lnTo>
                    <a:pt x="199549" y="864965"/>
                  </a:lnTo>
                  <a:cubicBezTo>
                    <a:pt x="199930" y="865156"/>
                    <a:pt x="200406" y="865346"/>
                    <a:pt x="200787" y="865536"/>
                  </a:cubicBezTo>
                  <a:lnTo>
                    <a:pt x="200787" y="865536"/>
                  </a:lnTo>
                  <a:lnTo>
                    <a:pt x="202120" y="866109"/>
                  </a:lnTo>
                  <a:lnTo>
                    <a:pt x="202120" y="866109"/>
                  </a:lnTo>
                  <a:lnTo>
                    <a:pt x="203454" y="866585"/>
                  </a:lnTo>
                  <a:lnTo>
                    <a:pt x="203454" y="866585"/>
                  </a:lnTo>
                  <a:lnTo>
                    <a:pt x="204788" y="867061"/>
                  </a:lnTo>
                  <a:lnTo>
                    <a:pt x="204788" y="867061"/>
                  </a:lnTo>
                  <a:lnTo>
                    <a:pt x="206121" y="867537"/>
                  </a:lnTo>
                  <a:lnTo>
                    <a:pt x="206121" y="867537"/>
                  </a:lnTo>
                  <a:lnTo>
                    <a:pt x="207454" y="867918"/>
                  </a:lnTo>
                  <a:lnTo>
                    <a:pt x="207454" y="867918"/>
                  </a:lnTo>
                  <a:lnTo>
                    <a:pt x="208788" y="868299"/>
                  </a:lnTo>
                  <a:lnTo>
                    <a:pt x="208788" y="868299"/>
                  </a:lnTo>
                  <a:lnTo>
                    <a:pt x="210121" y="868680"/>
                  </a:lnTo>
                  <a:lnTo>
                    <a:pt x="210121" y="868680"/>
                  </a:lnTo>
                  <a:lnTo>
                    <a:pt x="211550" y="868966"/>
                  </a:lnTo>
                  <a:lnTo>
                    <a:pt x="211550" y="868966"/>
                  </a:lnTo>
                  <a:cubicBezTo>
                    <a:pt x="212027" y="869061"/>
                    <a:pt x="212503" y="869156"/>
                    <a:pt x="212979" y="869251"/>
                  </a:cubicBezTo>
                  <a:lnTo>
                    <a:pt x="212979" y="869251"/>
                  </a:lnTo>
                  <a:lnTo>
                    <a:pt x="214408" y="869537"/>
                  </a:lnTo>
                  <a:lnTo>
                    <a:pt x="214408" y="869537"/>
                  </a:lnTo>
                  <a:lnTo>
                    <a:pt x="215836" y="869727"/>
                  </a:lnTo>
                  <a:lnTo>
                    <a:pt x="215836" y="869727"/>
                  </a:lnTo>
                  <a:lnTo>
                    <a:pt x="217265" y="869918"/>
                  </a:lnTo>
                  <a:lnTo>
                    <a:pt x="217265" y="869918"/>
                  </a:lnTo>
                  <a:lnTo>
                    <a:pt x="218694" y="870013"/>
                  </a:lnTo>
                  <a:lnTo>
                    <a:pt x="218694" y="870013"/>
                  </a:lnTo>
                  <a:lnTo>
                    <a:pt x="220123" y="870109"/>
                  </a:lnTo>
                  <a:lnTo>
                    <a:pt x="220123" y="870109"/>
                  </a:lnTo>
                  <a:lnTo>
                    <a:pt x="220599" y="870109"/>
                  </a:lnTo>
                  <a:cubicBezTo>
                    <a:pt x="221646" y="870109"/>
                    <a:pt x="222599" y="870204"/>
                    <a:pt x="223742" y="870204"/>
                  </a:cubicBezTo>
                  <a:lnTo>
                    <a:pt x="236505" y="870204"/>
                  </a:lnTo>
                  <a:lnTo>
                    <a:pt x="251270" y="870204"/>
                  </a:lnTo>
                  <a:cubicBezTo>
                    <a:pt x="295846" y="870204"/>
                    <a:pt x="332232" y="906590"/>
                    <a:pt x="332232" y="951167"/>
                  </a:cubicBezTo>
                  <a:lnTo>
                    <a:pt x="332232" y="1014508"/>
                  </a:lnTo>
                  <a:lnTo>
                    <a:pt x="332232" y="1109472"/>
                  </a:lnTo>
                  <a:lnTo>
                    <a:pt x="332232" y="1112615"/>
                  </a:lnTo>
                  <a:cubicBezTo>
                    <a:pt x="332232" y="1144238"/>
                    <a:pt x="358140" y="1170242"/>
                    <a:pt x="389858" y="1170242"/>
                  </a:cubicBezTo>
                  <a:lnTo>
                    <a:pt x="564737" y="1170242"/>
                  </a:lnTo>
                  <a:cubicBezTo>
                    <a:pt x="596455" y="1170242"/>
                    <a:pt x="622363" y="1144333"/>
                    <a:pt x="622363" y="1112615"/>
                  </a:cubicBezTo>
                  <a:lnTo>
                    <a:pt x="622363" y="1104519"/>
                  </a:lnTo>
                  <a:lnTo>
                    <a:pt x="624364" y="600646"/>
                  </a:lnTo>
                  <a:cubicBezTo>
                    <a:pt x="623983" y="579501"/>
                    <a:pt x="613696" y="559403"/>
                    <a:pt x="572928" y="559403"/>
                  </a:cubicBezTo>
                  <a:lnTo>
                    <a:pt x="529494" y="559403"/>
                  </a:lnTo>
                  <a:cubicBezTo>
                    <a:pt x="497777" y="559403"/>
                    <a:pt x="471868" y="533495"/>
                    <a:pt x="471868" y="501777"/>
                  </a:cubicBezTo>
                  <a:lnTo>
                    <a:pt x="471868" y="481774"/>
                  </a:lnTo>
                  <a:cubicBezTo>
                    <a:pt x="471868" y="450056"/>
                    <a:pt x="497777" y="424148"/>
                    <a:pt x="529494" y="424148"/>
                  </a:cubicBezTo>
                  <a:cubicBezTo>
                    <a:pt x="649034" y="424148"/>
                    <a:pt x="767810" y="423100"/>
                    <a:pt x="888302" y="423100"/>
                  </a:cubicBezTo>
                  <a:cubicBezTo>
                    <a:pt x="920019" y="423100"/>
                    <a:pt x="945928" y="397192"/>
                    <a:pt x="945928" y="365474"/>
                  </a:cubicBezTo>
                  <a:lnTo>
                    <a:pt x="945928" y="208312"/>
                  </a:lnTo>
                  <a:cubicBezTo>
                    <a:pt x="945928" y="205359"/>
                    <a:pt x="945928" y="202501"/>
                    <a:pt x="945452" y="202025"/>
                  </a:cubicBezTo>
                  <a:lnTo>
                    <a:pt x="945452" y="0"/>
                  </a:lnTo>
                  <a:lnTo>
                    <a:pt x="857726" y="0"/>
                  </a:lnTo>
                  <a:cubicBezTo>
                    <a:pt x="831818" y="0"/>
                    <a:pt x="809720" y="17431"/>
                    <a:pt x="802577" y="41053"/>
                  </a:cubicBezTo>
                  <a:lnTo>
                    <a:pt x="802577" y="83058"/>
                  </a:lnTo>
                  <a:cubicBezTo>
                    <a:pt x="802577" y="114681"/>
                    <a:pt x="776668" y="140684"/>
                    <a:pt x="744950" y="140684"/>
                  </a:cubicBezTo>
                  <a:lnTo>
                    <a:pt x="635508" y="140684"/>
                  </a:lnTo>
                  <a:lnTo>
                    <a:pt x="635508" y="230505"/>
                  </a:lnTo>
                  <a:cubicBezTo>
                    <a:pt x="635508" y="262128"/>
                    <a:pt x="609600" y="288131"/>
                    <a:pt x="577882" y="288131"/>
                  </a:cubicBezTo>
                  <a:lnTo>
                    <a:pt x="168402" y="288131"/>
                  </a:lnTo>
                  <a:close/>
                  <a:moveTo>
                    <a:pt x="165640" y="812483"/>
                  </a:moveTo>
                  <a:lnTo>
                    <a:pt x="165640" y="812483"/>
                  </a:lnTo>
                  <a:lnTo>
                    <a:pt x="165640" y="812483"/>
                  </a:lnTo>
                  <a:lnTo>
                    <a:pt x="165640" y="812483"/>
                  </a:lnTo>
                  <a:close/>
                  <a:moveTo>
                    <a:pt x="0" y="664083"/>
                  </a:moveTo>
                  <a:lnTo>
                    <a:pt x="0" y="664083"/>
                  </a:lnTo>
                  <a:lnTo>
                    <a:pt x="0" y="664083"/>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0" name="Freeform: Shape 119">
              <a:extLst>
                <a:ext uri="{FF2B5EF4-FFF2-40B4-BE49-F238E27FC236}">
                  <a16:creationId xmlns:a16="http://schemas.microsoft.com/office/drawing/2014/main" id="{22FCF579-D6C2-4B89-B667-A6F686154050}"/>
                </a:ext>
              </a:extLst>
            </p:cNvPr>
            <p:cNvSpPr/>
            <p:nvPr/>
          </p:nvSpPr>
          <p:spPr>
            <a:xfrm>
              <a:off x="5763689" y="4552457"/>
              <a:ext cx="678846" cy="1020508"/>
            </a:xfrm>
            <a:custGeom>
              <a:avLst/>
              <a:gdLst>
                <a:gd name="connsiteX0" fmla="*/ 374332 w 678846"/>
                <a:gd name="connsiteY0" fmla="*/ 1020509 h 1020508"/>
                <a:gd name="connsiteX1" fmla="*/ 678847 w 678846"/>
                <a:gd name="connsiteY1" fmla="*/ 1020509 h 1020508"/>
                <a:gd name="connsiteX2" fmla="*/ 678847 w 678846"/>
                <a:gd name="connsiteY2" fmla="*/ 0 h 1020508"/>
                <a:gd name="connsiteX3" fmla="*/ 544925 w 678846"/>
                <a:gd name="connsiteY3" fmla="*/ 0 h 1020508"/>
                <a:gd name="connsiteX4" fmla="*/ 474916 w 678846"/>
                <a:gd name="connsiteY4" fmla="*/ 70009 h 1020508"/>
                <a:gd name="connsiteX5" fmla="*/ 474916 w 678846"/>
                <a:gd name="connsiteY5" fmla="*/ 153258 h 1020508"/>
                <a:gd name="connsiteX6" fmla="*/ 234410 w 678846"/>
                <a:gd name="connsiteY6" fmla="*/ 153258 h 1020508"/>
                <a:gd name="connsiteX7" fmla="*/ 164402 w 678846"/>
                <a:gd name="connsiteY7" fmla="*/ 223266 h 1020508"/>
                <a:gd name="connsiteX8" fmla="*/ 164402 w 678846"/>
                <a:gd name="connsiteY8" fmla="*/ 284893 h 1020508"/>
                <a:gd name="connsiteX9" fmla="*/ 70009 w 678846"/>
                <a:gd name="connsiteY9" fmla="*/ 284893 h 1020508"/>
                <a:gd name="connsiteX10" fmla="*/ 0 w 678846"/>
                <a:gd name="connsiteY10" fmla="*/ 354902 h 1020508"/>
                <a:gd name="connsiteX11" fmla="*/ 0 w 678846"/>
                <a:gd name="connsiteY11" fmla="*/ 662845 h 1020508"/>
                <a:gd name="connsiteX12" fmla="*/ 70009 w 678846"/>
                <a:gd name="connsiteY12" fmla="*/ 732854 h 1020508"/>
                <a:gd name="connsiteX13" fmla="*/ 122682 w 678846"/>
                <a:gd name="connsiteY13" fmla="*/ 732854 h 1020508"/>
                <a:gd name="connsiteX14" fmla="*/ 164402 w 678846"/>
                <a:gd name="connsiteY14" fmla="*/ 777145 h 1020508"/>
                <a:gd name="connsiteX15" fmla="*/ 164402 w 678846"/>
                <a:gd name="connsiteY15" fmla="*/ 806292 h 1020508"/>
                <a:gd name="connsiteX16" fmla="*/ 234410 w 678846"/>
                <a:gd name="connsiteY16" fmla="*/ 876300 h 1020508"/>
                <a:gd name="connsiteX17" fmla="*/ 316706 w 678846"/>
                <a:gd name="connsiteY17" fmla="*/ 876300 h 1020508"/>
                <a:gd name="connsiteX18" fmla="*/ 316706 w 678846"/>
                <a:gd name="connsiteY18" fmla="*/ 962692 h 1020508"/>
                <a:gd name="connsiteX19" fmla="*/ 374332 w 678846"/>
                <a:gd name="connsiteY19" fmla="*/ 1020509 h 102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8846" h="1020508">
                  <a:moveTo>
                    <a:pt x="374332" y="1020509"/>
                  </a:moveTo>
                  <a:lnTo>
                    <a:pt x="678847" y="1020509"/>
                  </a:lnTo>
                  <a:lnTo>
                    <a:pt x="678847" y="0"/>
                  </a:lnTo>
                  <a:lnTo>
                    <a:pt x="544925" y="0"/>
                  </a:lnTo>
                  <a:cubicBezTo>
                    <a:pt x="506444" y="0"/>
                    <a:pt x="474916" y="31528"/>
                    <a:pt x="474916" y="70009"/>
                  </a:cubicBezTo>
                  <a:lnTo>
                    <a:pt x="474916" y="153258"/>
                  </a:lnTo>
                  <a:lnTo>
                    <a:pt x="234410" y="153258"/>
                  </a:lnTo>
                  <a:cubicBezTo>
                    <a:pt x="195929" y="153258"/>
                    <a:pt x="164402" y="184785"/>
                    <a:pt x="164402" y="223266"/>
                  </a:cubicBezTo>
                  <a:lnTo>
                    <a:pt x="164402" y="284893"/>
                  </a:lnTo>
                  <a:lnTo>
                    <a:pt x="70009" y="284893"/>
                  </a:lnTo>
                  <a:cubicBezTo>
                    <a:pt x="31528" y="284893"/>
                    <a:pt x="0" y="316421"/>
                    <a:pt x="0" y="354902"/>
                  </a:cubicBezTo>
                  <a:lnTo>
                    <a:pt x="0" y="662845"/>
                  </a:lnTo>
                  <a:cubicBezTo>
                    <a:pt x="0" y="701326"/>
                    <a:pt x="31528" y="732854"/>
                    <a:pt x="70009" y="732854"/>
                  </a:cubicBezTo>
                  <a:lnTo>
                    <a:pt x="122682" y="732854"/>
                  </a:lnTo>
                  <a:cubicBezTo>
                    <a:pt x="149066" y="734854"/>
                    <a:pt x="165545" y="754475"/>
                    <a:pt x="164402" y="777145"/>
                  </a:cubicBezTo>
                  <a:lnTo>
                    <a:pt x="164402" y="806292"/>
                  </a:lnTo>
                  <a:cubicBezTo>
                    <a:pt x="164402" y="844772"/>
                    <a:pt x="195929" y="876300"/>
                    <a:pt x="234410" y="876300"/>
                  </a:cubicBezTo>
                  <a:lnTo>
                    <a:pt x="316706" y="876300"/>
                  </a:lnTo>
                  <a:lnTo>
                    <a:pt x="316706" y="962692"/>
                  </a:lnTo>
                  <a:cubicBezTo>
                    <a:pt x="316706" y="994600"/>
                    <a:pt x="342615" y="1020509"/>
                    <a:pt x="374332" y="1020509"/>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1" name="Freeform: Shape 120">
              <a:extLst>
                <a:ext uri="{FF2B5EF4-FFF2-40B4-BE49-F238E27FC236}">
                  <a16:creationId xmlns:a16="http://schemas.microsoft.com/office/drawing/2014/main" id="{1B5151B4-4356-44BA-84DE-1C04644E6D16}"/>
                </a:ext>
              </a:extLst>
            </p:cNvPr>
            <p:cNvSpPr/>
            <p:nvPr/>
          </p:nvSpPr>
          <p:spPr>
            <a:xfrm>
              <a:off x="5282867" y="4139834"/>
              <a:ext cx="864774" cy="563117"/>
            </a:xfrm>
            <a:custGeom>
              <a:avLst/>
              <a:gdLst>
                <a:gd name="connsiteX0" fmla="*/ 0 w 864774"/>
                <a:gd name="connsiteY0" fmla="*/ 208979 h 563117"/>
                <a:gd name="connsiteX1" fmla="*/ 0 w 864774"/>
                <a:gd name="connsiteY1" fmla="*/ 563118 h 563117"/>
                <a:gd name="connsiteX2" fmla="*/ 101251 w 864774"/>
                <a:gd name="connsiteY2" fmla="*/ 563118 h 563117"/>
                <a:gd name="connsiteX3" fmla="*/ 158877 w 864774"/>
                <a:gd name="connsiteY3" fmla="*/ 505492 h 563117"/>
                <a:gd name="connsiteX4" fmla="*/ 158877 w 864774"/>
                <a:gd name="connsiteY4" fmla="*/ 415671 h 563117"/>
                <a:gd name="connsiteX5" fmla="*/ 268319 w 864774"/>
                <a:gd name="connsiteY5" fmla="*/ 415671 h 563117"/>
                <a:gd name="connsiteX6" fmla="*/ 325945 w 864774"/>
                <a:gd name="connsiteY6" fmla="*/ 358045 h 563117"/>
                <a:gd name="connsiteX7" fmla="*/ 325945 w 864774"/>
                <a:gd name="connsiteY7" fmla="*/ 321564 h 563117"/>
                <a:gd name="connsiteX8" fmla="*/ 381095 w 864774"/>
                <a:gd name="connsiteY8" fmla="*/ 280511 h 563117"/>
                <a:gd name="connsiteX9" fmla="*/ 864775 w 864774"/>
                <a:gd name="connsiteY9" fmla="*/ 280416 h 563117"/>
                <a:gd name="connsiteX10" fmla="*/ 864775 w 864774"/>
                <a:gd name="connsiteY10" fmla="*/ 278416 h 563117"/>
                <a:gd name="connsiteX11" fmla="*/ 856679 w 864774"/>
                <a:gd name="connsiteY11" fmla="*/ 278416 h 563117"/>
                <a:gd name="connsiteX12" fmla="*/ 799052 w 864774"/>
                <a:gd name="connsiteY12" fmla="*/ 220789 h 563117"/>
                <a:gd name="connsiteX13" fmla="*/ 799052 w 864774"/>
                <a:gd name="connsiteY13" fmla="*/ 1143 h 563117"/>
                <a:gd name="connsiteX14" fmla="*/ 786575 w 864774"/>
                <a:gd name="connsiteY14" fmla="*/ 0 h 563117"/>
                <a:gd name="connsiteX15" fmla="*/ 453580 w 864774"/>
                <a:gd name="connsiteY15" fmla="*/ 0 h 563117"/>
                <a:gd name="connsiteX16" fmla="*/ 404050 w 864774"/>
                <a:gd name="connsiteY16" fmla="*/ 0 h 563117"/>
                <a:gd name="connsiteX17" fmla="*/ 288703 w 864774"/>
                <a:gd name="connsiteY17" fmla="*/ 0 h 563117"/>
                <a:gd name="connsiteX18" fmla="*/ 218884 w 864774"/>
                <a:gd name="connsiteY18" fmla="*/ 64389 h 563117"/>
                <a:gd name="connsiteX19" fmla="*/ 138113 w 864774"/>
                <a:gd name="connsiteY19" fmla="*/ 138874 h 563117"/>
                <a:gd name="connsiteX20" fmla="*/ 69913 w 864774"/>
                <a:gd name="connsiteY20" fmla="*/ 138874 h 563117"/>
                <a:gd name="connsiteX21" fmla="*/ 0 w 864774"/>
                <a:gd name="connsiteY21" fmla="*/ 208979 h 56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64774" h="563117">
                  <a:moveTo>
                    <a:pt x="0" y="208979"/>
                  </a:moveTo>
                  <a:lnTo>
                    <a:pt x="0" y="563118"/>
                  </a:lnTo>
                  <a:lnTo>
                    <a:pt x="101251" y="563118"/>
                  </a:lnTo>
                  <a:cubicBezTo>
                    <a:pt x="132969" y="563118"/>
                    <a:pt x="158877" y="537210"/>
                    <a:pt x="158877" y="505492"/>
                  </a:cubicBezTo>
                  <a:lnTo>
                    <a:pt x="158877" y="415671"/>
                  </a:lnTo>
                  <a:lnTo>
                    <a:pt x="268319" y="415671"/>
                  </a:lnTo>
                  <a:cubicBezTo>
                    <a:pt x="300038" y="415671"/>
                    <a:pt x="325945" y="389763"/>
                    <a:pt x="325945" y="358045"/>
                  </a:cubicBezTo>
                  <a:lnTo>
                    <a:pt x="325945" y="321564"/>
                  </a:lnTo>
                  <a:cubicBezTo>
                    <a:pt x="333089" y="297847"/>
                    <a:pt x="355187" y="280511"/>
                    <a:pt x="381095" y="280511"/>
                  </a:cubicBezTo>
                  <a:cubicBezTo>
                    <a:pt x="546449" y="280511"/>
                    <a:pt x="390430" y="280416"/>
                    <a:pt x="864775" y="280416"/>
                  </a:cubicBezTo>
                  <a:lnTo>
                    <a:pt x="864775" y="278416"/>
                  </a:lnTo>
                  <a:lnTo>
                    <a:pt x="856679" y="278416"/>
                  </a:lnTo>
                  <a:cubicBezTo>
                    <a:pt x="825055" y="278416"/>
                    <a:pt x="799052" y="252508"/>
                    <a:pt x="799052" y="220789"/>
                  </a:cubicBezTo>
                  <a:lnTo>
                    <a:pt x="799052" y="1143"/>
                  </a:lnTo>
                  <a:cubicBezTo>
                    <a:pt x="795052" y="381"/>
                    <a:pt x="790860" y="0"/>
                    <a:pt x="786575" y="0"/>
                  </a:cubicBezTo>
                  <a:lnTo>
                    <a:pt x="453580" y="0"/>
                  </a:lnTo>
                  <a:lnTo>
                    <a:pt x="404050" y="0"/>
                  </a:lnTo>
                  <a:lnTo>
                    <a:pt x="288703" y="0"/>
                  </a:lnTo>
                  <a:cubicBezTo>
                    <a:pt x="252126" y="0"/>
                    <a:pt x="221742" y="28480"/>
                    <a:pt x="218884" y="64389"/>
                  </a:cubicBezTo>
                  <a:cubicBezTo>
                    <a:pt x="215551" y="106585"/>
                    <a:pt x="180499" y="138874"/>
                    <a:pt x="138113" y="138874"/>
                  </a:cubicBezTo>
                  <a:lnTo>
                    <a:pt x="69913" y="138874"/>
                  </a:lnTo>
                  <a:cubicBezTo>
                    <a:pt x="31528" y="138970"/>
                    <a:pt x="0" y="170497"/>
                    <a:pt x="0" y="208979"/>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2" name="Freeform: Shape 121">
              <a:extLst>
                <a:ext uri="{FF2B5EF4-FFF2-40B4-BE49-F238E27FC236}">
                  <a16:creationId xmlns:a16="http://schemas.microsoft.com/office/drawing/2014/main" id="{2196E3EC-3083-4807-880D-1039E101BB0A}"/>
                </a:ext>
              </a:extLst>
            </p:cNvPr>
            <p:cNvSpPr/>
            <p:nvPr/>
          </p:nvSpPr>
          <p:spPr>
            <a:xfrm>
              <a:off x="4017848" y="3391550"/>
              <a:ext cx="1149861" cy="437387"/>
            </a:xfrm>
            <a:custGeom>
              <a:avLst/>
              <a:gdLst>
                <a:gd name="connsiteX0" fmla="*/ 16292 w 1149861"/>
                <a:gd name="connsiteY0" fmla="*/ 437388 h 437387"/>
                <a:gd name="connsiteX1" fmla="*/ 927834 w 1149861"/>
                <a:gd name="connsiteY1" fmla="*/ 437388 h 437387"/>
                <a:gd name="connsiteX2" fmla="*/ 985460 w 1149861"/>
                <a:gd name="connsiteY2" fmla="*/ 379762 h 437387"/>
                <a:gd name="connsiteX3" fmla="*/ 985460 w 1149861"/>
                <a:gd name="connsiteY3" fmla="*/ 216217 h 437387"/>
                <a:gd name="connsiteX4" fmla="*/ 1066423 w 1149861"/>
                <a:gd name="connsiteY4" fmla="*/ 135255 h 437387"/>
                <a:gd name="connsiteX5" fmla="*/ 1092236 w 1149861"/>
                <a:gd name="connsiteY5" fmla="*/ 135255 h 437387"/>
                <a:gd name="connsiteX6" fmla="*/ 1149862 w 1149861"/>
                <a:gd name="connsiteY6" fmla="*/ 77629 h 437387"/>
                <a:gd name="connsiteX7" fmla="*/ 1149862 w 1149861"/>
                <a:gd name="connsiteY7" fmla="*/ 57626 h 437387"/>
                <a:gd name="connsiteX8" fmla="*/ 1092236 w 1149861"/>
                <a:gd name="connsiteY8" fmla="*/ 0 h 437387"/>
                <a:gd name="connsiteX9" fmla="*/ 927834 w 1149861"/>
                <a:gd name="connsiteY9" fmla="*/ 0 h 437387"/>
                <a:gd name="connsiteX10" fmla="*/ 698662 w 1149861"/>
                <a:gd name="connsiteY10" fmla="*/ 0 h 437387"/>
                <a:gd name="connsiteX11" fmla="*/ 641322 w 1149861"/>
                <a:gd name="connsiteY11" fmla="*/ 71056 h 437387"/>
                <a:gd name="connsiteX12" fmla="*/ 571504 w 1149861"/>
                <a:gd name="connsiteY12" fmla="*/ 135446 h 437387"/>
                <a:gd name="connsiteX13" fmla="*/ 456156 w 1149861"/>
                <a:gd name="connsiteY13" fmla="*/ 135446 h 437387"/>
                <a:gd name="connsiteX14" fmla="*/ 406626 w 1149861"/>
                <a:gd name="connsiteY14" fmla="*/ 135446 h 437387"/>
                <a:gd name="connsiteX15" fmla="*/ 165262 w 1149861"/>
                <a:gd name="connsiteY15" fmla="*/ 135446 h 437387"/>
                <a:gd name="connsiteX16" fmla="*/ 165262 w 1149861"/>
                <a:gd name="connsiteY16" fmla="*/ 232696 h 437387"/>
                <a:gd name="connsiteX17" fmla="*/ 107636 w 1149861"/>
                <a:gd name="connsiteY17" fmla="*/ 290322 h 437387"/>
                <a:gd name="connsiteX18" fmla="*/ 72775 w 1149861"/>
                <a:gd name="connsiteY18" fmla="*/ 290322 h 437387"/>
                <a:gd name="connsiteX19" fmla="*/ 99 w 1149861"/>
                <a:gd name="connsiteY19" fmla="*/ 366998 h 437387"/>
                <a:gd name="connsiteX20" fmla="*/ 99 w 1149861"/>
                <a:gd name="connsiteY20" fmla="*/ 435007 h 437387"/>
                <a:gd name="connsiteX21" fmla="*/ 16292 w 1149861"/>
                <a:gd name="connsiteY21" fmla="*/ 437388 h 43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49861" h="437387">
                  <a:moveTo>
                    <a:pt x="16292" y="437388"/>
                  </a:moveTo>
                  <a:lnTo>
                    <a:pt x="927834" y="437388"/>
                  </a:lnTo>
                  <a:cubicBezTo>
                    <a:pt x="959552" y="437388"/>
                    <a:pt x="985460" y="411480"/>
                    <a:pt x="985460" y="379762"/>
                  </a:cubicBezTo>
                  <a:lnTo>
                    <a:pt x="985460" y="216217"/>
                  </a:lnTo>
                  <a:cubicBezTo>
                    <a:pt x="985460" y="171640"/>
                    <a:pt x="1021846" y="135255"/>
                    <a:pt x="1066423" y="135255"/>
                  </a:cubicBezTo>
                  <a:lnTo>
                    <a:pt x="1092236" y="135255"/>
                  </a:lnTo>
                  <a:cubicBezTo>
                    <a:pt x="1123954" y="135255"/>
                    <a:pt x="1149862" y="109347"/>
                    <a:pt x="1149862" y="77629"/>
                  </a:cubicBezTo>
                  <a:lnTo>
                    <a:pt x="1149862" y="57626"/>
                  </a:lnTo>
                  <a:cubicBezTo>
                    <a:pt x="1149862" y="25908"/>
                    <a:pt x="1123954" y="0"/>
                    <a:pt x="1092236" y="0"/>
                  </a:cubicBezTo>
                  <a:lnTo>
                    <a:pt x="927834" y="0"/>
                  </a:lnTo>
                  <a:lnTo>
                    <a:pt x="698662" y="0"/>
                  </a:lnTo>
                  <a:cubicBezTo>
                    <a:pt x="667420" y="9334"/>
                    <a:pt x="644084" y="36957"/>
                    <a:pt x="641322" y="71056"/>
                  </a:cubicBezTo>
                  <a:cubicBezTo>
                    <a:pt x="638465" y="106966"/>
                    <a:pt x="608175" y="135446"/>
                    <a:pt x="571504" y="135446"/>
                  </a:cubicBezTo>
                  <a:lnTo>
                    <a:pt x="456156" y="135446"/>
                  </a:lnTo>
                  <a:lnTo>
                    <a:pt x="406626" y="135446"/>
                  </a:lnTo>
                  <a:lnTo>
                    <a:pt x="165262" y="135446"/>
                  </a:lnTo>
                  <a:lnTo>
                    <a:pt x="165262" y="232696"/>
                  </a:lnTo>
                  <a:cubicBezTo>
                    <a:pt x="165262" y="264414"/>
                    <a:pt x="139354" y="290322"/>
                    <a:pt x="107636" y="290322"/>
                  </a:cubicBezTo>
                  <a:lnTo>
                    <a:pt x="72775" y="290322"/>
                  </a:lnTo>
                  <a:cubicBezTo>
                    <a:pt x="16482" y="290322"/>
                    <a:pt x="-1520" y="345376"/>
                    <a:pt x="99" y="366998"/>
                  </a:cubicBezTo>
                  <a:lnTo>
                    <a:pt x="99" y="435007"/>
                  </a:lnTo>
                  <a:cubicBezTo>
                    <a:pt x="5338" y="436626"/>
                    <a:pt x="10672" y="437388"/>
                    <a:pt x="16292" y="437388"/>
                  </a:cubicBez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3" name="Freeform: Shape 122">
              <a:extLst>
                <a:ext uri="{FF2B5EF4-FFF2-40B4-BE49-F238E27FC236}">
                  <a16:creationId xmlns:a16="http://schemas.microsoft.com/office/drawing/2014/main" id="{C6862D5D-B4FD-494B-8DB6-CCE1245FA70B}"/>
                </a:ext>
              </a:extLst>
            </p:cNvPr>
            <p:cNvSpPr/>
            <p:nvPr/>
          </p:nvSpPr>
          <p:spPr>
            <a:xfrm>
              <a:off x="4975781" y="4445015"/>
              <a:ext cx="307848" cy="259556"/>
            </a:xfrm>
            <a:custGeom>
              <a:avLst/>
              <a:gdLst>
                <a:gd name="connsiteX0" fmla="*/ 115157 w 307848"/>
                <a:gd name="connsiteY0" fmla="*/ 0 h 259556"/>
                <a:gd name="connsiteX1" fmla="*/ 0 w 307848"/>
                <a:gd name="connsiteY1" fmla="*/ 114300 h 259556"/>
                <a:gd name="connsiteX2" fmla="*/ 0 w 307848"/>
                <a:gd name="connsiteY2" fmla="*/ 259556 h 259556"/>
                <a:gd name="connsiteX3" fmla="*/ 115157 w 307848"/>
                <a:gd name="connsiteY3" fmla="*/ 259556 h 259556"/>
                <a:gd name="connsiteX4" fmla="*/ 154305 w 307848"/>
                <a:gd name="connsiteY4" fmla="*/ 259556 h 259556"/>
                <a:gd name="connsiteX5" fmla="*/ 307848 w 307848"/>
                <a:gd name="connsiteY5" fmla="*/ 259556 h 259556"/>
                <a:gd name="connsiteX6" fmla="*/ 307848 w 307848"/>
                <a:gd name="connsiteY6" fmla="*/ 0 h 259556"/>
                <a:gd name="connsiteX7" fmla="*/ 115157 w 307848"/>
                <a:gd name="connsiteY7" fmla="*/ 0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848" h="259556">
                  <a:moveTo>
                    <a:pt x="115157" y="0"/>
                  </a:moveTo>
                  <a:cubicBezTo>
                    <a:pt x="51816" y="0"/>
                    <a:pt x="0" y="51435"/>
                    <a:pt x="0" y="114300"/>
                  </a:cubicBezTo>
                  <a:lnTo>
                    <a:pt x="0" y="259556"/>
                  </a:lnTo>
                  <a:lnTo>
                    <a:pt x="115157" y="259556"/>
                  </a:lnTo>
                  <a:lnTo>
                    <a:pt x="154305" y="259556"/>
                  </a:lnTo>
                  <a:lnTo>
                    <a:pt x="307848" y="259556"/>
                  </a:lnTo>
                  <a:lnTo>
                    <a:pt x="307848" y="0"/>
                  </a:lnTo>
                  <a:lnTo>
                    <a:pt x="115157"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4" name="Freeform: Shape 123">
              <a:extLst>
                <a:ext uri="{FF2B5EF4-FFF2-40B4-BE49-F238E27FC236}">
                  <a16:creationId xmlns:a16="http://schemas.microsoft.com/office/drawing/2014/main" id="{BDEF878B-2EEC-44BB-BEB4-3E3EBB217931}"/>
                </a:ext>
              </a:extLst>
            </p:cNvPr>
            <p:cNvSpPr/>
            <p:nvPr/>
          </p:nvSpPr>
          <p:spPr>
            <a:xfrm>
              <a:off x="4180063" y="3970003"/>
              <a:ext cx="470820" cy="419195"/>
            </a:xfrm>
            <a:custGeom>
              <a:avLst/>
              <a:gdLst>
                <a:gd name="connsiteX0" fmla="*/ 57626 w 470820"/>
                <a:gd name="connsiteY0" fmla="*/ 571 h 419195"/>
                <a:gd name="connsiteX1" fmla="*/ 0 w 470820"/>
                <a:gd name="connsiteY1" fmla="*/ 58198 h 419195"/>
                <a:gd name="connsiteX2" fmla="*/ 0 w 470820"/>
                <a:gd name="connsiteY2" fmla="*/ 78200 h 419195"/>
                <a:gd name="connsiteX3" fmla="*/ 57626 w 470820"/>
                <a:gd name="connsiteY3" fmla="*/ 135827 h 419195"/>
                <a:gd name="connsiteX4" fmla="*/ 72771 w 470820"/>
                <a:gd name="connsiteY4" fmla="*/ 135827 h 419195"/>
                <a:gd name="connsiteX5" fmla="*/ 155353 w 470820"/>
                <a:gd name="connsiteY5" fmla="*/ 205073 h 419195"/>
                <a:gd name="connsiteX6" fmla="*/ 157448 w 470820"/>
                <a:gd name="connsiteY6" fmla="*/ 319945 h 419195"/>
                <a:gd name="connsiteX7" fmla="*/ 158877 w 470820"/>
                <a:gd name="connsiteY7" fmla="*/ 325946 h 419195"/>
                <a:gd name="connsiteX8" fmla="*/ 158877 w 470820"/>
                <a:gd name="connsiteY8" fmla="*/ 347853 h 419195"/>
                <a:gd name="connsiteX9" fmla="*/ 230219 w 470820"/>
                <a:gd name="connsiteY9" fmla="*/ 419195 h 419195"/>
                <a:gd name="connsiteX10" fmla="*/ 293275 w 470820"/>
                <a:gd name="connsiteY10" fmla="*/ 419195 h 419195"/>
                <a:gd name="connsiteX11" fmla="*/ 293275 w 470820"/>
                <a:gd name="connsiteY11" fmla="*/ 418338 h 419195"/>
                <a:gd name="connsiteX12" fmla="*/ 382714 w 470820"/>
                <a:gd name="connsiteY12" fmla="*/ 418338 h 419195"/>
                <a:gd name="connsiteX13" fmla="*/ 470821 w 470820"/>
                <a:gd name="connsiteY13" fmla="*/ 330232 h 419195"/>
                <a:gd name="connsiteX14" fmla="*/ 470821 w 470820"/>
                <a:gd name="connsiteY14" fmla="*/ 0 h 419195"/>
                <a:gd name="connsiteX15" fmla="*/ 57626 w 470820"/>
                <a:gd name="connsiteY15" fmla="*/ 571 h 4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0820" h="419195">
                  <a:moveTo>
                    <a:pt x="57626" y="571"/>
                  </a:moveTo>
                  <a:cubicBezTo>
                    <a:pt x="25908" y="571"/>
                    <a:pt x="0" y="26479"/>
                    <a:pt x="0" y="58198"/>
                  </a:cubicBezTo>
                  <a:lnTo>
                    <a:pt x="0" y="78200"/>
                  </a:lnTo>
                  <a:cubicBezTo>
                    <a:pt x="0" y="109919"/>
                    <a:pt x="25908" y="135827"/>
                    <a:pt x="57626" y="135827"/>
                  </a:cubicBezTo>
                  <a:lnTo>
                    <a:pt x="72771" y="135827"/>
                  </a:lnTo>
                  <a:cubicBezTo>
                    <a:pt x="88011" y="136303"/>
                    <a:pt x="154114" y="133160"/>
                    <a:pt x="155353" y="205073"/>
                  </a:cubicBezTo>
                  <a:lnTo>
                    <a:pt x="157448" y="319945"/>
                  </a:lnTo>
                  <a:cubicBezTo>
                    <a:pt x="158020" y="321850"/>
                    <a:pt x="158496" y="323850"/>
                    <a:pt x="158877" y="325946"/>
                  </a:cubicBezTo>
                  <a:lnTo>
                    <a:pt x="158877" y="347853"/>
                  </a:lnTo>
                  <a:cubicBezTo>
                    <a:pt x="158877" y="387096"/>
                    <a:pt x="190976" y="419195"/>
                    <a:pt x="230219" y="419195"/>
                  </a:cubicBezTo>
                  <a:lnTo>
                    <a:pt x="293275" y="419195"/>
                  </a:lnTo>
                  <a:lnTo>
                    <a:pt x="293275" y="418338"/>
                  </a:lnTo>
                  <a:lnTo>
                    <a:pt x="382714" y="418338"/>
                  </a:lnTo>
                  <a:cubicBezTo>
                    <a:pt x="431197" y="418338"/>
                    <a:pt x="470821" y="378714"/>
                    <a:pt x="470821" y="330232"/>
                  </a:cubicBezTo>
                  <a:lnTo>
                    <a:pt x="470821" y="0"/>
                  </a:lnTo>
                  <a:lnTo>
                    <a:pt x="57626" y="571"/>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5" name="Freeform: Shape 124">
              <a:extLst>
                <a:ext uri="{FF2B5EF4-FFF2-40B4-BE49-F238E27FC236}">
                  <a16:creationId xmlns:a16="http://schemas.microsoft.com/office/drawing/2014/main" id="{015E406B-7ED7-4D8F-8453-9FB621679AD5}"/>
                </a:ext>
              </a:extLst>
            </p:cNvPr>
            <p:cNvSpPr/>
            <p:nvPr/>
          </p:nvSpPr>
          <p:spPr>
            <a:xfrm>
              <a:off x="5003118" y="3381263"/>
              <a:ext cx="1432559" cy="951547"/>
            </a:xfrm>
            <a:custGeom>
              <a:avLst/>
              <a:gdLst>
                <a:gd name="connsiteX0" fmla="*/ 1331309 w 1432559"/>
                <a:gd name="connsiteY0" fmla="*/ 122872 h 951547"/>
                <a:gd name="connsiteX1" fmla="*/ 1217009 w 1432559"/>
                <a:gd name="connsiteY1" fmla="*/ 8572 h 951547"/>
                <a:gd name="connsiteX2" fmla="*/ 1217009 w 1432559"/>
                <a:gd name="connsiteY2" fmla="*/ 0 h 951547"/>
                <a:gd name="connsiteX3" fmla="*/ 508921 w 1432559"/>
                <a:gd name="connsiteY3" fmla="*/ 0 h 951547"/>
                <a:gd name="connsiteX4" fmla="*/ 459391 w 1432559"/>
                <a:gd name="connsiteY4" fmla="*/ 0 h 951547"/>
                <a:gd name="connsiteX5" fmla="*/ 344043 w 1432559"/>
                <a:gd name="connsiteY5" fmla="*/ 0 h 951547"/>
                <a:gd name="connsiteX6" fmla="*/ 274225 w 1432559"/>
                <a:gd name="connsiteY6" fmla="*/ 64389 h 951547"/>
                <a:gd name="connsiteX7" fmla="*/ 193453 w 1432559"/>
                <a:gd name="connsiteY7" fmla="*/ 138875 h 951547"/>
                <a:gd name="connsiteX8" fmla="*/ 70009 w 1432559"/>
                <a:gd name="connsiteY8" fmla="*/ 138875 h 951547"/>
                <a:gd name="connsiteX9" fmla="*/ 0 w 1432559"/>
                <a:gd name="connsiteY9" fmla="*/ 208883 h 951547"/>
                <a:gd name="connsiteX10" fmla="*/ 0 w 1432559"/>
                <a:gd name="connsiteY10" fmla="*/ 447008 h 951547"/>
                <a:gd name="connsiteX11" fmla="*/ 222980 w 1432559"/>
                <a:gd name="connsiteY11" fmla="*/ 447008 h 951547"/>
                <a:gd name="connsiteX12" fmla="*/ 281749 w 1432559"/>
                <a:gd name="connsiteY12" fmla="*/ 505778 h 951547"/>
                <a:gd name="connsiteX13" fmla="*/ 281749 w 1432559"/>
                <a:gd name="connsiteY13" fmla="*/ 542258 h 951547"/>
                <a:gd name="connsiteX14" fmla="*/ 281749 w 1432559"/>
                <a:gd name="connsiteY14" fmla="*/ 951547 h 951547"/>
                <a:gd name="connsiteX15" fmla="*/ 349853 w 1432559"/>
                <a:gd name="connsiteY15" fmla="*/ 897446 h 951547"/>
                <a:gd name="connsiteX16" fmla="*/ 418052 w 1432559"/>
                <a:gd name="connsiteY16" fmla="*/ 897446 h 951547"/>
                <a:gd name="connsiteX17" fmla="*/ 498824 w 1432559"/>
                <a:gd name="connsiteY17" fmla="*/ 822960 h 951547"/>
                <a:gd name="connsiteX18" fmla="*/ 568643 w 1432559"/>
                <a:gd name="connsiteY18" fmla="*/ 758571 h 951547"/>
                <a:gd name="connsiteX19" fmla="*/ 683990 w 1432559"/>
                <a:gd name="connsiteY19" fmla="*/ 758571 h 951547"/>
                <a:gd name="connsiteX20" fmla="*/ 733520 w 1432559"/>
                <a:gd name="connsiteY20" fmla="*/ 758571 h 951547"/>
                <a:gd name="connsiteX21" fmla="*/ 1066514 w 1432559"/>
                <a:gd name="connsiteY21" fmla="*/ 758571 h 951547"/>
                <a:gd name="connsiteX22" fmla="*/ 1078992 w 1432559"/>
                <a:gd name="connsiteY22" fmla="*/ 759714 h 951547"/>
                <a:gd name="connsiteX23" fmla="*/ 1078992 w 1432559"/>
                <a:gd name="connsiteY23" fmla="*/ 617506 h 951547"/>
                <a:gd name="connsiteX24" fmla="*/ 1136618 w 1432559"/>
                <a:gd name="connsiteY24" fmla="*/ 559880 h 951547"/>
                <a:gd name="connsiteX25" fmla="*/ 1156621 w 1432559"/>
                <a:gd name="connsiteY25" fmla="*/ 559880 h 951547"/>
                <a:gd name="connsiteX26" fmla="*/ 1158335 w 1432559"/>
                <a:gd name="connsiteY26" fmla="*/ 559880 h 951547"/>
                <a:gd name="connsiteX27" fmla="*/ 1209199 w 1432559"/>
                <a:gd name="connsiteY27" fmla="*/ 559880 h 951547"/>
                <a:gd name="connsiteX28" fmla="*/ 1266825 w 1432559"/>
                <a:gd name="connsiteY28" fmla="*/ 502253 h 951547"/>
                <a:gd name="connsiteX29" fmla="*/ 1266825 w 1432559"/>
                <a:gd name="connsiteY29" fmla="*/ 425768 h 951547"/>
                <a:gd name="connsiteX30" fmla="*/ 1349121 w 1432559"/>
                <a:gd name="connsiteY30" fmla="*/ 425768 h 951547"/>
                <a:gd name="connsiteX31" fmla="*/ 1432560 w 1432559"/>
                <a:gd name="connsiteY31" fmla="*/ 342329 h 951547"/>
                <a:gd name="connsiteX32" fmla="*/ 1432560 w 1432559"/>
                <a:gd name="connsiteY32" fmla="*/ 122777 h 951547"/>
                <a:gd name="connsiteX33" fmla="*/ 1331309 w 1432559"/>
                <a:gd name="connsiteY33" fmla="*/ 122777 h 95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32559" h="951547">
                  <a:moveTo>
                    <a:pt x="1331309" y="122872"/>
                  </a:moveTo>
                  <a:cubicBezTo>
                    <a:pt x="1268444" y="122872"/>
                    <a:pt x="1217009" y="71438"/>
                    <a:pt x="1217009" y="8572"/>
                  </a:cubicBezTo>
                  <a:lnTo>
                    <a:pt x="1217009" y="0"/>
                  </a:lnTo>
                  <a:lnTo>
                    <a:pt x="508921" y="0"/>
                  </a:lnTo>
                  <a:lnTo>
                    <a:pt x="459391" y="0"/>
                  </a:lnTo>
                  <a:lnTo>
                    <a:pt x="344043" y="0"/>
                  </a:lnTo>
                  <a:cubicBezTo>
                    <a:pt x="307467" y="0"/>
                    <a:pt x="277082" y="28480"/>
                    <a:pt x="274225" y="64389"/>
                  </a:cubicBezTo>
                  <a:cubicBezTo>
                    <a:pt x="270891" y="106585"/>
                    <a:pt x="235839" y="138875"/>
                    <a:pt x="193453" y="138875"/>
                  </a:cubicBezTo>
                  <a:lnTo>
                    <a:pt x="70009" y="138875"/>
                  </a:lnTo>
                  <a:cubicBezTo>
                    <a:pt x="31528" y="138875"/>
                    <a:pt x="0" y="170497"/>
                    <a:pt x="0" y="208883"/>
                  </a:cubicBezTo>
                  <a:lnTo>
                    <a:pt x="0" y="447008"/>
                  </a:lnTo>
                  <a:lnTo>
                    <a:pt x="222980" y="447008"/>
                  </a:lnTo>
                  <a:cubicBezTo>
                    <a:pt x="255270" y="447008"/>
                    <a:pt x="281749" y="473488"/>
                    <a:pt x="281749" y="505778"/>
                  </a:cubicBezTo>
                  <a:lnTo>
                    <a:pt x="281749" y="542258"/>
                  </a:lnTo>
                  <a:lnTo>
                    <a:pt x="281749" y="951547"/>
                  </a:lnTo>
                  <a:cubicBezTo>
                    <a:pt x="288988" y="920687"/>
                    <a:pt x="316896" y="897446"/>
                    <a:pt x="349853" y="897446"/>
                  </a:cubicBezTo>
                  <a:lnTo>
                    <a:pt x="418052" y="897446"/>
                  </a:lnTo>
                  <a:cubicBezTo>
                    <a:pt x="460343" y="897446"/>
                    <a:pt x="495395" y="865156"/>
                    <a:pt x="498824" y="822960"/>
                  </a:cubicBezTo>
                  <a:cubicBezTo>
                    <a:pt x="501682" y="787051"/>
                    <a:pt x="532066" y="758571"/>
                    <a:pt x="568643" y="758571"/>
                  </a:cubicBezTo>
                  <a:lnTo>
                    <a:pt x="683990" y="758571"/>
                  </a:lnTo>
                  <a:lnTo>
                    <a:pt x="733520" y="758571"/>
                  </a:lnTo>
                  <a:lnTo>
                    <a:pt x="1066514" y="758571"/>
                  </a:lnTo>
                  <a:cubicBezTo>
                    <a:pt x="1070800" y="758571"/>
                    <a:pt x="1074896" y="758952"/>
                    <a:pt x="1078992" y="759714"/>
                  </a:cubicBezTo>
                  <a:lnTo>
                    <a:pt x="1078992" y="617506"/>
                  </a:lnTo>
                  <a:cubicBezTo>
                    <a:pt x="1078992" y="585788"/>
                    <a:pt x="1104900" y="559880"/>
                    <a:pt x="1136618" y="559880"/>
                  </a:cubicBezTo>
                  <a:lnTo>
                    <a:pt x="1156621" y="559880"/>
                  </a:lnTo>
                  <a:cubicBezTo>
                    <a:pt x="1157192" y="559880"/>
                    <a:pt x="1157764" y="559880"/>
                    <a:pt x="1158335" y="559880"/>
                  </a:cubicBezTo>
                  <a:lnTo>
                    <a:pt x="1209199" y="559880"/>
                  </a:lnTo>
                  <a:cubicBezTo>
                    <a:pt x="1240917" y="559880"/>
                    <a:pt x="1266825" y="533972"/>
                    <a:pt x="1266825" y="502253"/>
                  </a:cubicBezTo>
                  <a:lnTo>
                    <a:pt x="1266825" y="425768"/>
                  </a:lnTo>
                  <a:lnTo>
                    <a:pt x="1349121" y="425768"/>
                  </a:lnTo>
                  <a:cubicBezTo>
                    <a:pt x="1395031" y="425768"/>
                    <a:pt x="1432560" y="388239"/>
                    <a:pt x="1432560" y="342329"/>
                  </a:cubicBezTo>
                  <a:lnTo>
                    <a:pt x="1432560" y="122777"/>
                  </a:lnTo>
                  <a:lnTo>
                    <a:pt x="1331309" y="122777"/>
                  </a:lnTo>
                  <a:close/>
                </a:path>
              </a:pathLst>
            </a:custGeom>
            <a:solidFill>
              <a:srgbClr val="0100FE"/>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6" name="Freeform: Shape 125">
              <a:extLst>
                <a:ext uri="{FF2B5EF4-FFF2-40B4-BE49-F238E27FC236}">
                  <a16:creationId xmlns:a16="http://schemas.microsoft.com/office/drawing/2014/main" id="{FDA9CE58-0B13-4CCA-AEB4-660DF867DAE3}"/>
                </a:ext>
              </a:extLst>
            </p:cNvPr>
            <p:cNvSpPr/>
            <p:nvPr/>
          </p:nvSpPr>
          <p:spPr>
            <a:xfrm>
              <a:off x="3245469" y="381555"/>
              <a:ext cx="1149858" cy="1834229"/>
            </a:xfrm>
            <a:custGeom>
              <a:avLst/>
              <a:gdLst>
                <a:gd name="connsiteX0" fmla="*/ 935450 w 1149858"/>
                <a:gd name="connsiteY0" fmla="*/ 0 h 1834229"/>
                <a:gd name="connsiteX1" fmla="*/ 644367 w 1149858"/>
                <a:gd name="connsiteY1" fmla="*/ 0 h 1834229"/>
                <a:gd name="connsiteX2" fmla="*/ 436912 w 1149858"/>
                <a:gd name="connsiteY2" fmla="*/ 0 h 1834229"/>
                <a:gd name="connsiteX3" fmla="*/ 340043 w 1149858"/>
                <a:gd name="connsiteY3" fmla="*/ 96869 h 1834229"/>
                <a:gd name="connsiteX4" fmla="*/ 340043 w 1149858"/>
                <a:gd name="connsiteY4" fmla="*/ 393764 h 1834229"/>
                <a:gd name="connsiteX5" fmla="*/ 98774 w 1149858"/>
                <a:gd name="connsiteY5" fmla="*/ 393764 h 1834229"/>
                <a:gd name="connsiteX6" fmla="*/ 1905 w 1149858"/>
                <a:gd name="connsiteY6" fmla="*/ 490633 h 1834229"/>
                <a:gd name="connsiteX7" fmla="*/ 1905 w 1149858"/>
                <a:gd name="connsiteY7" fmla="*/ 659606 h 1834229"/>
                <a:gd name="connsiteX8" fmla="*/ 0 w 1149858"/>
                <a:gd name="connsiteY8" fmla="*/ 659892 h 1834229"/>
                <a:gd name="connsiteX9" fmla="*/ 0 w 1149858"/>
                <a:gd name="connsiteY9" fmla="*/ 916305 h 1834229"/>
                <a:gd name="connsiteX10" fmla="*/ 0 w 1149858"/>
                <a:gd name="connsiteY10" fmla="*/ 998410 h 1834229"/>
                <a:gd name="connsiteX11" fmla="*/ 0 w 1149858"/>
                <a:gd name="connsiteY11" fmla="*/ 1315593 h 1834229"/>
                <a:gd name="connsiteX12" fmla="*/ 78486 w 1149858"/>
                <a:gd name="connsiteY12" fmla="*/ 1398842 h 1834229"/>
                <a:gd name="connsiteX13" fmla="*/ 154686 w 1149858"/>
                <a:gd name="connsiteY13" fmla="*/ 1479709 h 1834229"/>
                <a:gd name="connsiteX14" fmla="*/ 154686 w 1149858"/>
                <a:gd name="connsiteY14" fmla="*/ 1601343 h 1834229"/>
                <a:gd name="connsiteX15" fmla="*/ 234506 w 1149858"/>
                <a:gd name="connsiteY15" fmla="*/ 1684687 h 1834229"/>
                <a:gd name="connsiteX16" fmla="*/ 312039 w 1149858"/>
                <a:gd name="connsiteY16" fmla="*/ 1765649 h 1834229"/>
                <a:gd name="connsiteX17" fmla="*/ 312039 w 1149858"/>
                <a:gd name="connsiteY17" fmla="*/ 1776603 h 1834229"/>
                <a:gd name="connsiteX18" fmla="*/ 369665 w 1149858"/>
                <a:gd name="connsiteY18" fmla="*/ 1834229 h 1834229"/>
                <a:gd name="connsiteX19" fmla="*/ 389668 w 1149858"/>
                <a:gd name="connsiteY19" fmla="*/ 1834229 h 1834229"/>
                <a:gd name="connsiteX20" fmla="*/ 447294 w 1149858"/>
                <a:gd name="connsiteY20" fmla="*/ 1776603 h 1834229"/>
                <a:gd name="connsiteX21" fmla="*/ 447294 w 1149858"/>
                <a:gd name="connsiteY21" fmla="*/ 1765745 h 1834229"/>
                <a:gd name="connsiteX22" fmla="*/ 528257 w 1149858"/>
                <a:gd name="connsiteY22" fmla="*/ 1684782 h 1834229"/>
                <a:gd name="connsiteX23" fmla="*/ 681323 w 1149858"/>
                <a:gd name="connsiteY23" fmla="*/ 1684782 h 1834229"/>
                <a:gd name="connsiteX24" fmla="*/ 764762 w 1149858"/>
                <a:gd name="connsiteY24" fmla="*/ 1601343 h 1834229"/>
                <a:gd name="connsiteX25" fmla="*/ 764762 w 1149858"/>
                <a:gd name="connsiteY25" fmla="*/ 1348835 h 1834229"/>
                <a:gd name="connsiteX26" fmla="*/ 681323 w 1149858"/>
                <a:gd name="connsiteY26" fmla="*/ 1265396 h 1834229"/>
                <a:gd name="connsiteX27" fmla="*/ 602171 w 1149858"/>
                <a:gd name="connsiteY27" fmla="*/ 1186910 h 1834229"/>
                <a:gd name="connsiteX28" fmla="*/ 683133 w 1149858"/>
                <a:gd name="connsiteY28" fmla="*/ 1105948 h 1834229"/>
                <a:gd name="connsiteX29" fmla="*/ 860870 w 1149858"/>
                <a:gd name="connsiteY29" fmla="*/ 1105948 h 1834229"/>
                <a:gd name="connsiteX30" fmla="*/ 918496 w 1149858"/>
                <a:gd name="connsiteY30" fmla="*/ 1048322 h 1834229"/>
                <a:gd name="connsiteX31" fmla="*/ 918496 w 1149858"/>
                <a:gd name="connsiteY31" fmla="*/ 1028319 h 1834229"/>
                <a:gd name="connsiteX32" fmla="*/ 860870 w 1149858"/>
                <a:gd name="connsiteY32" fmla="*/ 970693 h 1834229"/>
                <a:gd name="connsiteX33" fmla="*/ 845725 w 1149858"/>
                <a:gd name="connsiteY33" fmla="*/ 970693 h 1834229"/>
                <a:gd name="connsiteX34" fmla="*/ 764762 w 1149858"/>
                <a:gd name="connsiteY34" fmla="*/ 889730 h 1834229"/>
                <a:gd name="connsiteX35" fmla="*/ 764762 w 1149858"/>
                <a:gd name="connsiteY35" fmla="*/ 759047 h 1834229"/>
                <a:gd name="connsiteX36" fmla="*/ 763905 w 1149858"/>
                <a:gd name="connsiteY36" fmla="*/ 730282 h 1834229"/>
                <a:gd name="connsiteX37" fmla="*/ 798862 w 1149858"/>
                <a:gd name="connsiteY37" fmla="*/ 730282 h 1834229"/>
                <a:gd name="connsiteX38" fmla="*/ 935355 w 1149858"/>
                <a:gd name="connsiteY38" fmla="*/ 640937 h 1834229"/>
                <a:gd name="connsiteX39" fmla="*/ 935355 w 1149858"/>
                <a:gd name="connsiteY39" fmla="*/ 636556 h 1834229"/>
                <a:gd name="connsiteX40" fmla="*/ 935355 w 1149858"/>
                <a:gd name="connsiteY40" fmla="*/ 626555 h 1834229"/>
                <a:gd name="connsiteX41" fmla="*/ 1006221 w 1149858"/>
                <a:gd name="connsiteY41" fmla="*/ 626555 h 1834229"/>
                <a:gd name="connsiteX42" fmla="*/ 1149858 w 1149858"/>
                <a:gd name="connsiteY42" fmla="*/ 490061 h 1834229"/>
                <a:gd name="connsiteX43" fmla="*/ 1149858 w 1149858"/>
                <a:gd name="connsiteY43" fmla="*/ 0 h 1834229"/>
                <a:gd name="connsiteX44" fmla="*/ 935450 w 1149858"/>
                <a:gd name="connsiteY44" fmla="*/ 0 h 183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149858" h="1834229">
                  <a:moveTo>
                    <a:pt x="935450" y="0"/>
                  </a:moveTo>
                  <a:lnTo>
                    <a:pt x="644367" y="0"/>
                  </a:lnTo>
                  <a:lnTo>
                    <a:pt x="436912" y="0"/>
                  </a:lnTo>
                  <a:cubicBezTo>
                    <a:pt x="383477" y="0"/>
                    <a:pt x="340043" y="43339"/>
                    <a:pt x="340043" y="96869"/>
                  </a:cubicBezTo>
                  <a:lnTo>
                    <a:pt x="340043" y="393764"/>
                  </a:lnTo>
                  <a:lnTo>
                    <a:pt x="98774" y="393764"/>
                  </a:lnTo>
                  <a:cubicBezTo>
                    <a:pt x="45339" y="393764"/>
                    <a:pt x="1905" y="437102"/>
                    <a:pt x="1905" y="490633"/>
                  </a:cubicBezTo>
                  <a:lnTo>
                    <a:pt x="1905" y="659606"/>
                  </a:lnTo>
                  <a:lnTo>
                    <a:pt x="0" y="659892"/>
                  </a:lnTo>
                  <a:lnTo>
                    <a:pt x="0" y="916305"/>
                  </a:lnTo>
                  <a:lnTo>
                    <a:pt x="0" y="998410"/>
                  </a:lnTo>
                  <a:lnTo>
                    <a:pt x="0" y="1315593"/>
                  </a:lnTo>
                  <a:cubicBezTo>
                    <a:pt x="0" y="1359789"/>
                    <a:pt x="34862" y="1396270"/>
                    <a:pt x="78486" y="1398842"/>
                  </a:cubicBezTo>
                  <a:cubicBezTo>
                    <a:pt x="121349" y="1401413"/>
                    <a:pt x="154686" y="1436751"/>
                    <a:pt x="154686" y="1479709"/>
                  </a:cubicBezTo>
                  <a:lnTo>
                    <a:pt x="154686" y="1601343"/>
                  </a:lnTo>
                  <a:cubicBezTo>
                    <a:pt x="154686" y="1646015"/>
                    <a:pt x="190310" y="1682782"/>
                    <a:pt x="234506" y="1684687"/>
                  </a:cubicBezTo>
                  <a:cubicBezTo>
                    <a:pt x="277844" y="1686592"/>
                    <a:pt x="312039" y="1722215"/>
                    <a:pt x="312039" y="1765649"/>
                  </a:cubicBezTo>
                  <a:lnTo>
                    <a:pt x="312039" y="1776603"/>
                  </a:lnTo>
                  <a:cubicBezTo>
                    <a:pt x="312039" y="1808321"/>
                    <a:pt x="337947" y="1834229"/>
                    <a:pt x="369665" y="1834229"/>
                  </a:cubicBezTo>
                  <a:lnTo>
                    <a:pt x="389668" y="1834229"/>
                  </a:lnTo>
                  <a:cubicBezTo>
                    <a:pt x="421386" y="1834229"/>
                    <a:pt x="447294" y="1808321"/>
                    <a:pt x="447294" y="1776603"/>
                  </a:cubicBezTo>
                  <a:lnTo>
                    <a:pt x="447294" y="1765745"/>
                  </a:lnTo>
                  <a:cubicBezTo>
                    <a:pt x="447294" y="1721168"/>
                    <a:pt x="483680" y="1684782"/>
                    <a:pt x="528257" y="1684782"/>
                  </a:cubicBezTo>
                  <a:lnTo>
                    <a:pt x="681323" y="1684782"/>
                  </a:lnTo>
                  <a:cubicBezTo>
                    <a:pt x="727234" y="1684782"/>
                    <a:pt x="764762" y="1647254"/>
                    <a:pt x="764762" y="1601343"/>
                  </a:cubicBezTo>
                  <a:lnTo>
                    <a:pt x="764762" y="1348835"/>
                  </a:lnTo>
                  <a:cubicBezTo>
                    <a:pt x="764762" y="1302925"/>
                    <a:pt x="726662" y="1258253"/>
                    <a:pt x="681323" y="1265396"/>
                  </a:cubicBezTo>
                  <a:cubicBezTo>
                    <a:pt x="633508" y="1272921"/>
                    <a:pt x="601028" y="1256348"/>
                    <a:pt x="602171" y="1186910"/>
                  </a:cubicBezTo>
                  <a:cubicBezTo>
                    <a:pt x="602933" y="1142333"/>
                    <a:pt x="638556" y="1105948"/>
                    <a:pt x="683133" y="1105948"/>
                  </a:cubicBezTo>
                  <a:lnTo>
                    <a:pt x="860870" y="1105948"/>
                  </a:lnTo>
                  <a:cubicBezTo>
                    <a:pt x="892588" y="1105948"/>
                    <a:pt x="918496" y="1080040"/>
                    <a:pt x="918496" y="1048322"/>
                  </a:cubicBezTo>
                  <a:lnTo>
                    <a:pt x="918496" y="1028319"/>
                  </a:lnTo>
                  <a:cubicBezTo>
                    <a:pt x="918496" y="996601"/>
                    <a:pt x="892588" y="970693"/>
                    <a:pt x="860870" y="970693"/>
                  </a:cubicBezTo>
                  <a:lnTo>
                    <a:pt x="845725" y="970693"/>
                  </a:lnTo>
                  <a:cubicBezTo>
                    <a:pt x="801148" y="970693"/>
                    <a:pt x="764762" y="934307"/>
                    <a:pt x="764762" y="889730"/>
                  </a:cubicBezTo>
                  <a:lnTo>
                    <a:pt x="764762" y="759047"/>
                  </a:lnTo>
                  <a:cubicBezTo>
                    <a:pt x="764762" y="748951"/>
                    <a:pt x="764381" y="740950"/>
                    <a:pt x="763905" y="730282"/>
                  </a:cubicBezTo>
                  <a:lnTo>
                    <a:pt x="798862" y="730282"/>
                  </a:lnTo>
                  <a:cubicBezTo>
                    <a:pt x="874300" y="730282"/>
                    <a:pt x="935355" y="716375"/>
                    <a:pt x="935355" y="640937"/>
                  </a:cubicBezTo>
                  <a:lnTo>
                    <a:pt x="935355" y="636556"/>
                  </a:lnTo>
                  <a:lnTo>
                    <a:pt x="935355" y="626555"/>
                  </a:lnTo>
                  <a:lnTo>
                    <a:pt x="1006221" y="626555"/>
                  </a:lnTo>
                  <a:cubicBezTo>
                    <a:pt x="1081659" y="626555"/>
                    <a:pt x="1149858" y="565404"/>
                    <a:pt x="1149858" y="490061"/>
                  </a:cubicBezTo>
                  <a:lnTo>
                    <a:pt x="1149858" y="0"/>
                  </a:lnTo>
                  <a:lnTo>
                    <a:pt x="935450"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7" name="Freeform: Shape 126">
              <a:extLst>
                <a:ext uri="{FF2B5EF4-FFF2-40B4-BE49-F238E27FC236}">
                  <a16:creationId xmlns:a16="http://schemas.microsoft.com/office/drawing/2014/main" id="{81C07194-EC3B-408A-AFC7-945F624F9FBE}"/>
                </a:ext>
              </a:extLst>
            </p:cNvPr>
            <p:cNvSpPr/>
            <p:nvPr/>
          </p:nvSpPr>
          <p:spPr>
            <a:xfrm>
              <a:off x="4395518" y="260683"/>
              <a:ext cx="1290351" cy="1074229"/>
            </a:xfrm>
            <a:custGeom>
              <a:avLst/>
              <a:gdLst>
                <a:gd name="connsiteX0" fmla="*/ 1290352 w 1290351"/>
                <a:gd name="connsiteY0" fmla="*/ 314516 h 1074229"/>
                <a:gd name="connsiteX1" fmla="*/ 626555 w 1290351"/>
                <a:gd name="connsiteY1" fmla="*/ 314516 h 1074229"/>
                <a:gd name="connsiteX2" fmla="*/ 626555 w 1290351"/>
                <a:gd name="connsiteY2" fmla="*/ 136493 h 1074229"/>
                <a:gd name="connsiteX3" fmla="*/ 490061 w 1290351"/>
                <a:gd name="connsiteY3" fmla="*/ 0 h 1074229"/>
                <a:gd name="connsiteX4" fmla="*/ 407765 w 1290351"/>
                <a:gd name="connsiteY4" fmla="*/ 0 h 1074229"/>
                <a:gd name="connsiteX5" fmla="*/ 407765 w 1290351"/>
                <a:gd name="connsiteY5" fmla="*/ 286 h 1074229"/>
                <a:gd name="connsiteX6" fmla="*/ 248983 w 1290351"/>
                <a:gd name="connsiteY6" fmla="*/ 286 h 1074229"/>
                <a:gd name="connsiteX7" fmla="*/ 248983 w 1290351"/>
                <a:gd name="connsiteY7" fmla="*/ 28861 h 1074229"/>
                <a:gd name="connsiteX8" fmla="*/ 156877 w 1290351"/>
                <a:gd name="connsiteY8" fmla="*/ 120967 h 1074229"/>
                <a:gd name="connsiteX9" fmla="*/ 0 w 1290351"/>
                <a:gd name="connsiteY9" fmla="*/ 120967 h 1074229"/>
                <a:gd name="connsiteX10" fmla="*/ 0 w 1290351"/>
                <a:gd name="connsiteY10" fmla="*/ 595408 h 1074229"/>
                <a:gd name="connsiteX11" fmla="*/ 270986 w 1290351"/>
                <a:gd name="connsiteY11" fmla="*/ 595408 h 1074229"/>
                <a:gd name="connsiteX12" fmla="*/ 270986 w 1290351"/>
                <a:gd name="connsiteY12" fmla="*/ 990791 h 1074229"/>
                <a:gd name="connsiteX13" fmla="*/ 354425 w 1290351"/>
                <a:gd name="connsiteY13" fmla="*/ 1074230 h 1074229"/>
                <a:gd name="connsiteX14" fmla="*/ 954500 w 1290351"/>
                <a:gd name="connsiteY14" fmla="*/ 1074230 h 1074229"/>
                <a:gd name="connsiteX15" fmla="*/ 1034415 w 1290351"/>
                <a:gd name="connsiteY15" fmla="*/ 1074230 h 1074229"/>
                <a:gd name="connsiteX16" fmla="*/ 1034701 w 1290351"/>
                <a:gd name="connsiteY16" fmla="*/ 1004602 h 1074229"/>
                <a:gd name="connsiteX17" fmla="*/ 1113186 w 1290351"/>
                <a:gd name="connsiteY17" fmla="*/ 932974 h 1074229"/>
                <a:gd name="connsiteX18" fmla="*/ 1189386 w 1290351"/>
                <a:gd name="connsiteY18" fmla="*/ 863251 h 1074229"/>
                <a:gd name="connsiteX19" fmla="*/ 1272064 w 1290351"/>
                <a:gd name="connsiteY19" fmla="*/ 791337 h 1074229"/>
                <a:gd name="connsiteX20" fmla="*/ 1287780 w 1290351"/>
                <a:gd name="connsiteY20" fmla="*/ 791337 h 1074229"/>
                <a:gd name="connsiteX21" fmla="*/ 1290352 w 1290351"/>
                <a:gd name="connsiteY21" fmla="*/ 314516 h 107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0351" h="1074229">
                  <a:moveTo>
                    <a:pt x="1290352" y="314516"/>
                  </a:moveTo>
                  <a:lnTo>
                    <a:pt x="626555" y="314516"/>
                  </a:lnTo>
                  <a:lnTo>
                    <a:pt x="626555" y="136493"/>
                  </a:lnTo>
                  <a:cubicBezTo>
                    <a:pt x="626555" y="61055"/>
                    <a:pt x="565404" y="0"/>
                    <a:pt x="490061" y="0"/>
                  </a:cubicBezTo>
                  <a:lnTo>
                    <a:pt x="407765" y="0"/>
                  </a:lnTo>
                  <a:lnTo>
                    <a:pt x="407765" y="286"/>
                  </a:lnTo>
                  <a:lnTo>
                    <a:pt x="248983" y="286"/>
                  </a:lnTo>
                  <a:lnTo>
                    <a:pt x="248983" y="28861"/>
                  </a:lnTo>
                  <a:cubicBezTo>
                    <a:pt x="248983" y="79724"/>
                    <a:pt x="207740" y="120967"/>
                    <a:pt x="156877" y="120967"/>
                  </a:cubicBezTo>
                  <a:lnTo>
                    <a:pt x="0" y="120967"/>
                  </a:lnTo>
                  <a:lnTo>
                    <a:pt x="0" y="595408"/>
                  </a:lnTo>
                  <a:lnTo>
                    <a:pt x="270986" y="595408"/>
                  </a:lnTo>
                  <a:lnTo>
                    <a:pt x="270986" y="990791"/>
                  </a:lnTo>
                  <a:cubicBezTo>
                    <a:pt x="270986" y="1036701"/>
                    <a:pt x="308515" y="1074230"/>
                    <a:pt x="354425" y="1074230"/>
                  </a:cubicBezTo>
                  <a:lnTo>
                    <a:pt x="954500" y="1074230"/>
                  </a:lnTo>
                  <a:lnTo>
                    <a:pt x="1034415" y="1074230"/>
                  </a:lnTo>
                  <a:lnTo>
                    <a:pt x="1034701" y="1004602"/>
                  </a:lnTo>
                  <a:cubicBezTo>
                    <a:pt x="1034891" y="965168"/>
                    <a:pt x="1073087" y="934879"/>
                    <a:pt x="1113186" y="932974"/>
                  </a:cubicBezTo>
                  <a:cubicBezTo>
                    <a:pt x="1152430" y="931069"/>
                    <a:pt x="1183958" y="902113"/>
                    <a:pt x="1189386" y="863251"/>
                  </a:cubicBezTo>
                  <a:cubicBezTo>
                    <a:pt x="1195006" y="822770"/>
                    <a:pt x="1230058" y="791337"/>
                    <a:pt x="1272064" y="791337"/>
                  </a:cubicBezTo>
                  <a:lnTo>
                    <a:pt x="1287780" y="791337"/>
                  </a:lnTo>
                  <a:cubicBezTo>
                    <a:pt x="1287208" y="673227"/>
                    <a:pt x="1290352" y="511397"/>
                    <a:pt x="1290352" y="314516"/>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8" name="Freeform: Shape 127">
              <a:extLst>
                <a:ext uri="{FF2B5EF4-FFF2-40B4-BE49-F238E27FC236}">
                  <a16:creationId xmlns:a16="http://schemas.microsoft.com/office/drawing/2014/main" id="{6B2906E9-2D4B-4CB3-AE59-72F915171DA2}"/>
                </a:ext>
              </a:extLst>
            </p:cNvPr>
            <p:cNvSpPr/>
            <p:nvPr/>
          </p:nvSpPr>
          <p:spPr>
            <a:xfrm>
              <a:off x="2456609" y="-24876"/>
              <a:ext cx="2346960" cy="1813083"/>
            </a:xfrm>
            <a:custGeom>
              <a:avLst/>
              <a:gdLst>
                <a:gd name="connsiteX0" fmla="*/ 862298 w 2346960"/>
                <a:gd name="connsiteY0" fmla="*/ 0 h 1813083"/>
                <a:gd name="connsiteX1" fmla="*/ 654368 w 2346960"/>
                <a:gd name="connsiteY1" fmla="*/ 207931 h 1813083"/>
                <a:gd name="connsiteX2" fmla="*/ 654368 w 2346960"/>
                <a:gd name="connsiteY2" fmla="*/ 444437 h 1813083"/>
                <a:gd name="connsiteX3" fmla="*/ 513112 w 2346960"/>
                <a:gd name="connsiteY3" fmla="*/ 444437 h 1813083"/>
                <a:gd name="connsiteX4" fmla="*/ 305181 w 2346960"/>
                <a:gd name="connsiteY4" fmla="*/ 652367 h 1813083"/>
                <a:gd name="connsiteX5" fmla="*/ 305181 w 2346960"/>
                <a:gd name="connsiteY5" fmla="*/ 1066514 h 1813083"/>
                <a:gd name="connsiteX6" fmla="*/ 268319 w 2346960"/>
                <a:gd name="connsiteY6" fmla="*/ 1078135 h 1813083"/>
                <a:gd name="connsiteX7" fmla="*/ 235458 w 2346960"/>
                <a:gd name="connsiteY7" fmla="*/ 1090327 h 1813083"/>
                <a:gd name="connsiteX8" fmla="*/ 162497 w 2346960"/>
                <a:gd name="connsiteY8" fmla="*/ 1173099 h 1813083"/>
                <a:gd name="connsiteX9" fmla="*/ 162497 w 2346960"/>
                <a:gd name="connsiteY9" fmla="*/ 1441228 h 1813083"/>
                <a:gd name="connsiteX10" fmla="*/ 81915 w 2346960"/>
                <a:gd name="connsiteY10" fmla="*/ 1522190 h 1813083"/>
                <a:gd name="connsiteX11" fmla="*/ 0 w 2346960"/>
                <a:gd name="connsiteY11" fmla="*/ 1605629 h 1813083"/>
                <a:gd name="connsiteX12" fmla="*/ 0 w 2346960"/>
                <a:gd name="connsiteY12" fmla="*/ 1729645 h 1813083"/>
                <a:gd name="connsiteX13" fmla="*/ 83439 w 2346960"/>
                <a:gd name="connsiteY13" fmla="*/ 1813084 h 1813083"/>
                <a:gd name="connsiteX14" fmla="*/ 364141 w 2346960"/>
                <a:gd name="connsiteY14" fmla="*/ 1813084 h 1813083"/>
                <a:gd name="connsiteX15" fmla="*/ 447484 w 2346960"/>
                <a:gd name="connsiteY15" fmla="*/ 1733264 h 1813083"/>
                <a:gd name="connsiteX16" fmla="*/ 527590 w 2346960"/>
                <a:gd name="connsiteY16" fmla="*/ 1655731 h 1813083"/>
                <a:gd name="connsiteX17" fmla="*/ 609600 w 2346960"/>
                <a:gd name="connsiteY17" fmla="*/ 1581817 h 1813083"/>
                <a:gd name="connsiteX18" fmla="*/ 687896 w 2346960"/>
                <a:gd name="connsiteY18" fmla="*/ 1508951 h 1813083"/>
                <a:gd name="connsiteX19" fmla="*/ 708184 w 2346960"/>
                <a:gd name="connsiteY19" fmla="*/ 1508951 h 1813083"/>
                <a:gd name="connsiteX20" fmla="*/ 789146 w 2346960"/>
                <a:gd name="connsiteY20" fmla="*/ 1589913 h 1813083"/>
                <a:gd name="connsiteX21" fmla="*/ 789146 w 2346960"/>
                <a:gd name="connsiteY21" fmla="*/ 1404557 h 1813083"/>
                <a:gd name="connsiteX22" fmla="*/ 789146 w 2346960"/>
                <a:gd name="connsiteY22" fmla="*/ 1322451 h 1813083"/>
                <a:gd name="connsiteX23" fmla="*/ 789146 w 2346960"/>
                <a:gd name="connsiteY23" fmla="*/ 1066038 h 1813083"/>
                <a:gd name="connsiteX24" fmla="*/ 787908 w 2346960"/>
                <a:gd name="connsiteY24" fmla="*/ 1066038 h 1813083"/>
                <a:gd name="connsiteX25" fmla="*/ 787908 w 2346960"/>
                <a:gd name="connsiteY25" fmla="*/ 876300 h 1813083"/>
                <a:gd name="connsiteX26" fmla="*/ 793337 w 2346960"/>
                <a:gd name="connsiteY26" fmla="*/ 876300 h 1813083"/>
                <a:gd name="connsiteX27" fmla="*/ 887921 w 2346960"/>
                <a:gd name="connsiteY27" fmla="*/ 800100 h 1813083"/>
                <a:gd name="connsiteX28" fmla="*/ 1129189 w 2346960"/>
                <a:gd name="connsiteY28" fmla="*/ 800100 h 1813083"/>
                <a:gd name="connsiteX29" fmla="*/ 1129189 w 2346960"/>
                <a:gd name="connsiteY29" fmla="*/ 503301 h 1813083"/>
                <a:gd name="connsiteX30" fmla="*/ 1226058 w 2346960"/>
                <a:gd name="connsiteY30" fmla="*/ 406432 h 1813083"/>
                <a:gd name="connsiteX31" fmla="*/ 1433513 w 2346960"/>
                <a:gd name="connsiteY31" fmla="*/ 406432 h 1813083"/>
                <a:gd name="connsiteX32" fmla="*/ 1724597 w 2346960"/>
                <a:gd name="connsiteY32" fmla="*/ 406432 h 1813083"/>
                <a:gd name="connsiteX33" fmla="*/ 2096072 w 2346960"/>
                <a:gd name="connsiteY33" fmla="*/ 406432 h 1813083"/>
                <a:gd name="connsiteX34" fmla="*/ 2188178 w 2346960"/>
                <a:gd name="connsiteY34" fmla="*/ 314325 h 1813083"/>
                <a:gd name="connsiteX35" fmla="*/ 2188178 w 2346960"/>
                <a:gd name="connsiteY35" fmla="*/ 285750 h 1813083"/>
                <a:gd name="connsiteX36" fmla="*/ 2346960 w 2346960"/>
                <a:gd name="connsiteY36" fmla="*/ 285750 h 1813083"/>
                <a:gd name="connsiteX37" fmla="*/ 2346960 w 2346960"/>
                <a:gd name="connsiteY37" fmla="*/ 0 h 1813083"/>
                <a:gd name="connsiteX38" fmla="*/ 862298 w 2346960"/>
                <a:gd name="connsiteY38" fmla="*/ 0 h 181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46960" h="1813083">
                  <a:moveTo>
                    <a:pt x="862298" y="0"/>
                  </a:moveTo>
                  <a:cubicBezTo>
                    <a:pt x="747427" y="0"/>
                    <a:pt x="654368" y="93155"/>
                    <a:pt x="654368" y="207931"/>
                  </a:cubicBezTo>
                  <a:lnTo>
                    <a:pt x="654368" y="444437"/>
                  </a:lnTo>
                  <a:lnTo>
                    <a:pt x="513112" y="444437"/>
                  </a:lnTo>
                  <a:cubicBezTo>
                    <a:pt x="398240" y="444437"/>
                    <a:pt x="305181" y="537591"/>
                    <a:pt x="305181" y="652367"/>
                  </a:cubicBezTo>
                  <a:lnTo>
                    <a:pt x="305181" y="1066514"/>
                  </a:lnTo>
                  <a:cubicBezTo>
                    <a:pt x="291846" y="1067562"/>
                    <a:pt x="279273" y="1071563"/>
                    <a:pt x="268319" y="1078135"/>
                  </a:cubicBezTo>
                  <a:cubicBezTo>
                    <a:pt x="258223" y="1084231"/>
                    <a:pt x="247174" y="1088803"/>
                    <a:pt x="235458" y="1090327"/>
                  </a:cubicBezTo>
                  <a:cubicBezTo>
                    <a:pt x="194405" y="1095470"/>
                    <a:pt x="162497" y="1130713"/>
                    <a:pt x="162497" y="1173099"/>
                  </a:cubicBezTo>
                  <a:lnTo>
                    <a:pt x="162497" y="1441228"/>
                  </a:lnTo>
                  <a:cubicBezTo>
                    <a:pt x="162497" y="1485519"/>
                    <a:pt x="126206" y="1521428"/>
                    <a:pt x="81915" y="1522190"/>
                  </a:cubicBezTo>
                  <a:cubicBezTo>
                    <a:pt x="36671" y="1522952"/>
                    <a:pt x="0" y="1560195"/>
                    <a:pt x="0" y="1605629"/>
                  </a:cubicBezTo>
                  <a:lnTo>
                    <a:pt x="0" y="1729645"/>
                  </a:lnTo>
                  <a:cubicBezTo>
                    <a:pt x="0" y="1775555"/>
                    <a:pt x="37529" y="1813084"/>
                    <a:pt x="83439" y="1813084"/>
                  </a:cubicBezTo>
                  <a:lnTo>
                    <a:pt x="364141" y="1813084"/>
                  </a:lnTo>
                  <a:cubicBezTo>
                    <a:pt x="408813" y="1813084"/>
                    <a:pt x="445580" y="1777460"/>
                    <a:pt x="447484" y="1733264"/>
                  </a:cubicBezTo>
                  <a:cubicBezTo>
                    <a:pt x="449390" y="1690211"/>
                    <a:pt x="484442" y="1656207"/>
                    <a:pt x="527590" y="1655731"/>
                  </a:cubicBezTo>
                  <a:cubicBezTo>
                    <a:pt x="569881" y="1655255"/>
                    <a:pt x="604838" y="1622965"/>
                    <a:pt x="609600" y="1581817"/>
                  </a:cubicBezTo>
                  <a:cubicBezTo>
                    <a:pt x="614267" y="1540859"/>
                    <a:pt x="646748" y="1508951"/>
                    <a:pt x="687896" y="1508951"/>
                  </a:cubicBezTo>
                  <a:lnTo>
                    <a:pt x="708184" y="1508951"/>
                  </a:lnTo>
                  <a:cubicBezTo>
                    <a:pt x="752761" y="1508951"/>
                    <a:pt x="789146" y="1545336"/>
                    <a:pt x="789146" y="1589913"/>
                  </a:cubicBezTo>
                  <a:lnTo>
                    <a:pt x="789146" y="1404557"/>
                  </a:lnTo>
                  <a:lnTo>
                    <a:pt x="789146" y="1322451"/>
                  </a:lnTo>
                  <a:lnTo>
                    <a:pt x="789146" y="1066038"/>
                  </a:lnTo>
                  <a:lnTo>
                    <a:pt x="787908" y="1066038"/>
                  </a:lnTo>
                  <a:lnTo>
                    <a:pt x="787908" y="876300"/>
                  </a:lnTo>
                  <a:lnTo>
                    <a:pt x="793337" y="876300"/>
                  </a:lnTo>
                  <a:cubicBezTo>
                    <a:pt x="802767" y="832771"/>
                    <a:pt x="841534" y="800100"/>
                    <a:pt x="887921" y="800100"/>
                  </a:cubicBezTo>
                  <a:lnTo>
                    <a:pt x="1129189" y="800100"/>
                  </a:lnTo>
                  <a:lnTo>
                    <a:pt x="1129189" y="503301"/>
                  </a:lnTo>
                  <a:cubicBezTo>
                    <a:pt x="1129189" y="449866"/>
                    <a:pt x="1172527" y="406432"/>
                    <a:pt x="1226058" y="406432"/>
                  </a:cubicBezTo>
                  <a:lnTo>
                    <a:pt x="1433513" y="406432"/>
                  </a:lnTo>
                  <a:lnTo>
                    <a:pt x="1724597" y="406432"/>
                  </a:lnTo>
                  <a:lnTo>
                    <a:pt x="2096072" y="406432"/>
                  </a:lnTo>
                  <a:cubicBezTo>
                    <a:pt x="2146935" y="406432"/>
                    <a:pt x="2188178" y="365189"/>
                    <a:pt x="2188178" y="314325"/>
                  </a:cubicBezTo>
                  <a:lnTo>
                    <a:pt x="2188178" y="285750"/>
                  </a:lnTo>
                  <a:lnTo>
                    <a:pt x="2346960" y="285750"/>
                  </a:lnTo>
                  <a:lnTo>
                    <a:pt x="2346960" y="0"/>
                  </a:lnTo>
                  <a:lnTo>
                    <a:pt x="862298"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29" name="Freeform: Shape 128">
              <a:extLst>
                <a:ext uri="{FF2B5EF4-FFF2-40B4-BE49-F238E27FC236}">
                  <a16:creationId xmlns:a16="http://schemas.microsoft.com/office/drawing/2014/main" id="{51D0CF0F-4233-4970-B46B-65DA292542AA}"/>
                </a:ext>
              </a:extLst>
            </p:cNvPr>
            <p:cNvSpPr/>
            <p:nvPr/>
          </p:nvSpPr>
          <p:spPr>
            <a:xfrm>
              <a:off x="4963684" y="2644504"/>
              <a:ext cx="1471421" cy="875728"/>
            </a:xfrm>
            <a:custGeom>
              <a:avLst/>
              <a:gdLst>
                <a:gd name="connsiteX0" fmla="*/ 157829 w 1471421"/>
                <a:gd name="connsiteY0" fmla="*/ 0 h 875728"/>
                <a:gd name="connsiteX1" fmla="*/ 157829 w 1471421"/>
                <a:gd name="connsiteY1" fmla="*/ 53245 h 875728"/>
                <a:gd name="connsiteX2" fmla="*/ 157829 w 1471421"/>
                <a:gd name="connsiteY2" fmla="*/ 105632 h 875728"/>
                <a:gd name="connsiteX3" fmla="*/ 200406 w 1471421"/>
                <a:gd name="connsiteY3" fmla="*/ 163354 h 875728"/>
                <a:gd name="connsiteX4" fmla="*/ 218313 w 1471421"/>
                <a:gd name="connsiteY4" fmla="*/ 166116 h 875728"/>
                <a:gd name="connsiteX5" fmla="*/ 312515 w 1471421"/>
                <a:gd name="connsiteY5" fmla="*/ 166116 h 875728"/>
                <a:gd name="connsiteX6" fmla="*/ 314134 w 1471421"/>
                <a:gd name="connsiteY6" fmla="*/ 166116 h 875728"/>
                <a:gd name="connsiteX7" fmla="*/ 314801 w 1471421"/>
                <a:gd name="connsiteY7" fmla="*/ 442722 h 875728"/>
                <a:gd name="connsiteX8" fmla="*/ 314801 w 1471421"/>
                <a:gd name="connsiteY8" fmla="*/ 444913 h 875728"/>
                <a:gd name="connsiteX9" fmla="*/ 314801 w 1471421"/>
                <a:gd name="connsiteY9" fmla="*/ 444913 h 875728"/>
                <a:gd name="connsiteX10" fmla="*/ 232982 w 1471421"/>
                <a:gd name="connsiteY10" fmla="*/ 444913 h 875728"/>
                <a:gd name="connsiteX11" fmla="*/ 162020 w 1471421"/>
                <a:gd name="connsiteY11" fmla="*/ 498538 h 875728"/>
                <a:gd name="connsiteX12" fmla="*/ 160401 w 1471421"/>
                <a:gd name="connsiteY12" fmla="*/ 512540 h 875728"/>
                <a:gd name="connsiteX13" fmla="*/ 160211 w 1471421"/>
                <a:gd name="connsiteY13" fmla="*/ 543497 h 875728"/>
                <a:gd name="connsiteX14" fmla="*/ 99726 w 1471421"/>
                <a:gd name="connsiteY14" fmla="*/ 603980 h 875728"/>
                <a:gd name="connsiteX15" fmla="*/ 381 w 1471421"/>
                <a:gd name="connsiteY15" fmla="*/ 603980 h 875728"/>
                <a:gd name="connsiteX16" fmla="*/ 381 w 1471421"/>
                <a:gd name="connsiteY16" fmla="*/ 743712 h 875728"/>
                <a:gd name="connsiteX17" fmla="*/ 0 w 1471421"/>
                <a:gd name="connsiteY17" fmla="*/ 743712 h 875728"/>
                <a:gd name="connsiteX18" fmla="*/ 0 w 1471421"/>
                <a:gd name="connsiteY18" fmla="*/ 747141 h 875728"/>
                <a:gd name="connsiteX19" fmla="*/ 146114 w 1471421"/>
                <a:gd name="connsiteY19" fmla="*/ 747141 h 875728"/>
                <a:gd name="connsiteX20" fmla="*/ 203740 w 1471421"/>
                <a:gd name="connsiteY20" fmla="*/ 804767 h 875728"/>
                <a:gd name="connsiteX21" fmla="*/ 203740 w 1471421"/>
                <a:gd name="connsiteY21" fmla="*/ 824770 h 875728"/>
                <a:gd name="connsiteX22" fmla="*/ 172879 w 1471421"/>
                <a:gd name="connsiteY22" fmla="*/ 875729 h 875728"/>
                <a:gd name="connsiteX23" fmla="*/ 232600 w 1471421"/>
                <a:gd name="connsiteY23" fmla="*/ 875729 h 875728"/>
                <a:gd name="connsiteX24" fmla="*/ 313373 w 1471421"/>
                <a:gd name="connsiteY24" fmla="*/ 801243 h 875728"/>
                <a:gd name="connsiteX25" fmla="*/ 383191 w 1471421"/>
                <a:gd name="connsiteY25" fmla="*/ 736854 h 875728"/>
                <a:gd name="connsiteX26" fmla="*/ 498539 w 1471421"/>
                <a:gd name="connsiteY26" fmla="*/ 736854 h 875728"/>
                <a:gd name="connsiteX27" fmla="*/ 548068 w 1471421"/>
                <a:gd name="connsiteY27" fmla="*/ 736854 h 875728"/>
                <a:gd name="connsiteX28" fmla="*/ 1256157 w 1471421"/>
                <a:gd name="connsiteY28" fmla="*/ 736854 h 875728"/>
                <a:gd name="connsiteX29" fmla="*/ 1256157 w 1471421"/>
                <a:gd name="connsiteY29" fmla="*/ 745427 h 875728"/>
                <a:gd name="connsiteX30" fmla="*/ 1370457 w 1471421"/>
                <a:gd name="connsiteY30" fmla="*/ 859727 h 875728"/>
                <a:gd name="connsiteX31" fmla="*/ 1471422 w 1471421"/>
                <a:gd name="connsiteY31" fmla="*/ 859727 h 875728"/>
                <a:gd name="connsiteX32" fmla="*/ 1471422 w 1471421"/>
                <a:gd name="connsiteY32" fmla="*/ 843439 h 875728"/>
                <a:gd name="connsiteX33" fmla="*/ 1471422 w 1471421"/>
                <a:gd name="connsiteY33" fmla="*/ 390620 h 875728"/>
                <a:gd name="connsiteX34" fmla="*/ 1471422 w 1471421"/>
                <a:gd name="connsiteY34" fmla="*/ 191 h 875728"/>
                <a:gd name="connsiteX35" fmla="*/ 157829 w 1471421"/>
                <a:gd name="connsiteY35" fmla="*/ 191 h 875728"/>
                <a:gd name="connsiteX36" fmla="*/ 1255395 w 1471421"/>
                <a:gd name="connsiteY36" fmla="*/ 736663 h 875728"/>
                <a:gd name="connsiteX37" fmla="*/ 947452 w 1471421"/>
                <a:gd name="connsiteY37" fmla="*/ 736663 h 875728"/>
                <a:gd name="connsiteX38" fmla="*/ 947452 w 1471421"/>
                <a:gd name="connsiteY38" fmla="*/ 496157 h 875728"/>
                <a:gd name="connsiteX39" fmla="*/ 1062609 w 1471421"/>
                <a:gd name="connsiteY39" fmla="*/ 381857 h 875728"/>
                <a:gd name="connsiteX40" fmla="*/ 1255395 w 1471421"/>
                <a:gd name="connsiteY40" fmla="*/ 381857 h 875728"/>
                <a:gd name="connsiteX41" fmla="*/ 1255395 w 1471421"/>
                <a:gd name="connsiteY41" fmla="*/ 736663 h 875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471421" h="875728">
                  <a:moveTo>
                    <a:pt x="157829" y="0"/>
                  </a:moveTo>
                  <a:lnTo>
                    <a:pt x="157829" y="53245"/>
                  </a:lnTo>
                  <a:lnTo>
                    <a:pt x="157829" y="105632"/>
                  </a:lnTo>
                  <a:cubicBezTo>
                    <a:pt x="157829" y="132683"/>
                    <a:pt x="175832" y="155638"/>
                    <a:pt x="200406" y="163354"/>
                  </a:cubicBezTo>
                  <a:cubicBezTo>
                    <a:pt x="206121" y="165163"/>
                    <a:pt x="212122" y="166116"/>
                    <a:pt x="218313" y="166116"/>
                  </a:cubicBezTo>
                  <a:lnTo>
                    <a:pt x="312515" y="166116"/>
                  </a:lnTo>
                  <a:lnTo>
                    <a:pt x="314134" y="166116"/>
                  </a:lnTo>
                  <a:lnTo>
                    <a:pt x="314801" y="442722"/>
                  </a:lnTo>
                  <a:lnTo>
                    <a:pt x="314801" y="444913"/>
                  </a:lnTo>
                  <a:lnTo>
                    <a:pt x="314801" y="444913"/>
                  </a:lnTo>
                  <a:lnTo>
                    <a:pt x="232982" y="444913"/>
                  </a:lnTo>
                  <a:cubicBezTo>
                    <a:pt x="199263" y="444913"/>
                    <a:pt x="169164" y="467201"/>
                    <a:pt x="162020" y="498538"/>
                  </a:cubicBezTo>
                  <a:cubicBezTo>
                    <a:pt x="160973" y="503015"/>
                    <a:pt x="160496" y="507683"/>
                    <a:pt x="160401" y="512540"/>
                  </a:cubicBezTo>
                  <a:lnTo>
                    <a:pt x="160211" y="543497"/>
                  </a:lnTo>
                  <a:cubicBezTo>
                    <a:pt x="160020" y="576739"/>
                    <a:pt x="132969" y="603980"/>
                    <a:pt x="99726" y="603980"/>
                  </a:cubicBezTo>
                  <a:lnTo>
                    <a:pt x="381" y="603980"/>
                  </a:lnTo>
                  <a:lnTo>
                    <a:pt x="381" y="743712"/>
                  </a:lnTo>
                  <a:lnTo>
                    <a:pt x="0" y="743712"/>
                  </a:lnTo>
                  <a:lnTo>
                    <a:pt x="0" y="747141"/>
                  </a:lnTo>
                  <a:lnTo>
                    <a:pt x="146114" y="747141"/>
                  </a:lnTo>
                  <a:cubicBezTo>
                    <a:pt x="177832" y="747141"/>
                    <a:pt x="203740" y="773049"/>
                    <a:pt x="203740" y="804767"/>
                  </a:cubicBezTo>
                  <a:lnTo>
                    <a:pt x="203740" y="824770"/>
                  </a:lnTo>
                  <a:cubicBezTo>
                    <a:pt x="203740" y="846773"/>
                    <a:pt x="191167" y="866013"/>
                    <a:pt x="172879" y="875729"/>
                  </a:cubicBezTo>
                  <a:lnTo>
                    <a:pt x="232600" y="875729"/>
                  </a:lnTo>
                  <a:cubicBezTo>
                    <a:pt x="274891" y="875729"/>
                    <a:pt x="309943" y="843439"/>
                    <a:pt x="313373" y="801243"/>
                  </a:cubicBezTo>
                  <a:cubicBezTo>
                    <a:pt x="316230" y="765334"/>
                    <a:pt x="346615" y="736854"/>
                    <a:pt x="383191" y="736854"/>
                  </a:cubicBezTo>
                  <a:lnTo>
                    <a:pt x="498539" y="736854"/>
                  </a:lnTo>
                  <a:lnTo>
                    <a:pt x="548068" y="736854"/>
                  </a:lnTo>
                  <a:lnTo>
                    <a:pt x="1256157" y="736854"/>
                  </a:lnTo>
                  <a:lnTo>
                    <a:pt x="1256157" y="745427"/>
                  </a:lnTo>
                  <a:cubicBezTo>
                    <a:pt x="1256157" y="808292"/>
                    <a:pt x="1307592" y="859727"/>
                    <a:pt x="1370457" y="859727"/>
                  </a:cubicBezTo>
                  <a:lnTo>
                    <a:pt x="1471422" y="859727"/>
                  </a:lnTo>
                  <a:lnTo>
                    <a:pt x="1471422" y="843439"/>
                  </a:lnTo>
                  <a:lnTo>
                    <a:pt x="1471422" y="390620"/>
                  </a:lnTo>
                  <a:lnTo>
                    <a:pt x="1471422" y="191"/>
                  </a:lnTo>
                  <a:lnTo>
                    <a:pt x="157829" y="191"/>
                  </a:lnTo>
                  <a:close/>
                  <a:moveTo>
                    <a:pt x="1255395" y="736663"/>
                  </a:moveTo>
                  <a:lnTo>
                    <a:pt x="947452" y="736663"/>
                  </a:lnTo>
                  <a:lnTo>
                    <a:pt x="947452" y="496157"/>
                  </a:lnTo>
                  <a:cubicBezTo>
                    <a:pt x="947452" y="433292"/>
                    <a:pt x="999268" y="381857"/>
                    <a:pt x="1062609" y="381857"/>
                  </a:cubicBezTo>
                  <a:lnTo>
                    <a:pt x="1255395" y="381857"/>
                  </a:lnTo>
                  <a:lnTo>
                    <a:pt x="1255395" y="736663"/>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30" name="Freeform: Shape 129">
              <a:extLst>
                <a:ext uri="{FF2B5EF4-FFF2-40B4-BE49-F238E27FC236}">
                  <a16:creationId xmlns:a16="http://schemas.microsoft.com/office/drawing/2014/main" id="{F365C1AE-BE6C-4275-82BA-282E4009909E}"/>
                </a:ext>
              </a:extLst>
            </p:cNvPr>
            <p:cNvSpPr/>
            <p:nvPr/>
          </p:nvSpPr>
          <p:spPr>
            <a:xfrm>
              <a:off x="5911136" y="3026362"/>
              <a:ext cx="307943" cy="354806"/>
            </a:xfrm>
            <a:custGeom>
              <a:avLst/>
              <a:gdLst>
                <a:gd name="connsiteX0" fmla="*/ 115158 w 307943"/>
                <a:gd name="connsiteY0" fmla="*/ 0 h 354806"/>
                <a:gd name="connsiteX1" fmla="*/ 0 w 307943"/>
                <a:gd name="connsiteY1" fmla="*/ 114300 h 354806"/>
                <a:gd name="connsiteX2" fmla="*/ 0 w 307943"/>
                <a:gd name="connsiteY2" fmla="*/ 354806 h 354806"/>
                <a:gd name="connsiteX3" fmla="*/ 307943 w 307943"/>
                <a:gd name="connsiteY3" fmla="*/ 354806 h 354806"/>
                <a:gd name="connsiteX4" fmla="*/ 307943 w 307943"/>
                <a:gd name="connsiteY4" fmla="*/ 0 h 354806"/>
                <a:gd name="connsiteX5" fmla="*/ 115158 w 307943"/>
                <a:gd name="connsiteY5" fmla="*/ 0 h 354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943" h="354806">
                  <a:moveTo>
                    <a:pt x="115158" y="0"/>
                  </a:moveTo>
                  <a:cubicBezTo>
                    <a:pt x="51816" y="0"/>
                    <a:pt x="0" y="51435"/>
                    <a:pt x="0" y="114300"/>
                  </a:cubicBezTo>
                  <a:lnTo>
                    <a:pt x="0" y="354806"/>
                  </a:lnTo>
                  <a:lnTo>
                    <a:pt x="307943" y="354806"/>
                  </a:lnTo>
                  <a:lnTo>
                    <a:pt x="307943" y="0"/>
                  </a:lnTo>
                  <a:lnTo>
                    <a:pt x="115158"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31" name="Freeform: Shape 130">
              <a:extLst>
                <a:ext uri="{FF2B5EF4-FFF2-40B4-BE49-F238E27FC236}">
                  <a16:creationId xmlns:a16="http://schemas.microsoft.com/office/drawing/2014/main" id="{2B3D20F9-63D4-4DC8-9C2C-A0EE3A910E57}"/>
                </a:ext>
              </a:extLst>
            </p:cNvPr>
            <p:cNvSpPr/>
            <p:nvPr/>
          </p:nvSpPr>
          <p:spPr>
            <a:xfrm>
              <a:off x="4803283" y="-24876"/>
              <a:ext cx="1632204" cy="2667095"/>
            </a:xfrm>
            <a:custGeom>
              <a:avLst/>
              <a:gdLst>
                <a:gd name="connsiteX0" fmla="*/ 1496949 w 1632204"/>
                <a:gd name="connsiteY0" fmla="*/ 1233678 h 2667095"/>
                <a:gd name="connsiteX1" fmla="*/ 1436942 w 1632204"/>
                <a:gd name="connsiteY1" fmla="*/ 1173671 h 2667095"/>
                <a:gd name="connsiteX2" fmla="*/ 1436942 w 1632204"/>
                <a:gd name="connsiteY2" fmla="*/ 1152811 h 2667095"/>
                <a:gd name="connsiteX3" fmla="*/ 1496949 w 1632204"/>
                <a:gd name="connsiteY3" fmla="*/ 1092803 h 2667095"/>
                <a:gd name="connsiteX4" fmla="*/ 1629346 w 1632204"/>
                <a:gd name="connsiteY4" fmla="*/ 1092803 h 2667095"/>
                <a:gd name="connsiteX5" fmla="*/ 1629823 w 1632204"/>
                <a:gd name="connsiteY5" fmla="*/ 596932 h 2667095"/>
                <a:gd name="connsiteX6" fmla="*/ 1264444 w 1632204"/>
                <a:gd name="connsiteY6" fmla="*/ 596932 h 2667095"/>
                <a:gd name="connsiteX7" fmla="*/ 1264444 w 1632204"/>
                <a:gd name="connsiteY7" fmla="*/ 96869 h 2667095"/>
                <a:gd name="connsiteX8" fmla="*/ 1167574 w 1632204"/>
                <a:gd name="connsiteY8" fmla="*/ 0 h 2667095"/>
                <a:gd name="connsiteX9" fmla="*/ 0 w 1632204"/>
                <a:gd name="connsiteY9" fmla="*/ 0 h 2667095"/>
                <a:gd name="connsiteX10" fmla="*/ 0 w 1632204"/>
                <a:gd name="connsiteY10" fmla="*/ 285464 h 2667095"/>
                <a:gd name="connsiteX11" fmla="*/ 82296 w 1632204"/>
                <a:gd name="connsiteY11" fmla="*/ 285464 h 2667095"/>
                <a:gd name="connsiteX12" fmla="*/ 218789 w 1632204"/>
                <a:gd name="connsiteY12" fmla="*/ 421958 h 2667095"/>
                <a:gd name="connsiteX13" fmla="*/ 218789 w 1632204"/>
                <a:gd name="connsiteY13" fmla="*/ 599980 h 2667095"/>
                <a:gd name="connsiteX14" fmla="*/ 882587 w 1632204"/>
                <a:gd name="connsiteY14" fmla="*/ 599980 h 2667095"/>
                <a:gd name="connsiteX15" fmla="*/ 879919 w 1632204"/>
                <a:gd name="connsiteY15" fmla="*/ 1064324 h 2667095"/>
                <a:gd name="connsiteX16" fmla="*/ 879919 w 1632204"/>
                <a:gd name="connsiteY16" fmla="*/ 1076516 h 2667095"/>
                <a:gd name="connsiteX17" fmla="*/ 872966 w 1632204"/>
                <a:gd name="connsiteY17" fmla="*/ 1076516 h 2667095"/>
                <a:gd name="connsiteX18" fmla="*/ 864203 w 1632204"/>
                <a:gd name="connsiteY18" fmla="*/ 1076516 h 2667095"/>
                <a:gd name="connsiteX19" fmla="*/ 856011 w 1632204"/>
                <a:gd name="connsiteY19" fmla="*/ 1076897 h 2667095"/>
                <a:gd name="connsiteX20" fmla="*/ 853440 w 1632204"/>
                <a:gd name="connsiteY20" fmla="*/ 1077278 h 2667095"/>
                <a:gd name="connsiteX21" fmla="*/ 848106 w 1632204"/>
                <a:gd name="connsiteY21" fmla="*/ 1078135 h 2667095"/>
                <a:gd name="connsiteX22" fmla="*/ 847439 w 1632204"/>
                <a:gd name="connsiteY22" fmla="*/ 1078325 h 2667095"/>
                <a:gd name="connsiteX23" fmla="*/ 845153 w 1632204"/>
                <a:gd name="connsiteY23" fmla="*/ 1078897 h 2667095"/>
                <a:gd name="connsiteX24" fmla="*/ 840486 w 1632204"/>
                <a:gd name="connsiteY24" fmla="*/ 1080135 h 2667095"/>
                <a:gd name="connsiteX25" fmla="*/ 837438 w 1632204"/>
                <a:gd name="connsiteY25" fmla="*/ 1081183 h 2667095"/>
                <a:gd name="connsiteX26" fmla="*/ 833056 w 1632204"/>
                <a:gd name="connsiteY26" fmla="*/ 1082802 h 2667095"/>
                <a:gd name="connsiteX27" fmla="*/ 830104 w 1632204"/>
                <a:gd name="connsiteY27" fmla="*/ 1084136 h 2667095"/>
                <a:gd name="connsiteX28" fmla="*/ 826008 w 1632204"/>
                <a:gd name="connsiteY28" fmla="*/ 1086136 h 2667095"/>
                <a:gd name="connsiteX29" fmla="*/ 824484 w 1632204"/>
                <a:gd name="connsiteY29" fmla="*/ 1086993 h 2667095"/>
                <a:gd name="connsiteX30" fmla="*/ 823055 w 1632204"/>
                <a:gd name="connsiteY30" fmla="*/ 1087755 h 2667095"/>
                <a:gd name="connsiteX31" fmla="*/ 819150 w 1632204"/>
                <a:gd name="connsiteY31" fmla="*/ 1090136 h 2667095"/>
                <a:gd name="connsiteX32" fmla="*/ 818674 w 1632204"/>
                <a:gd name="connsiteY32" fmla="*/ 1090422 h 2667095"/>
                <a:gd name="connsiteX33" fmla="*/ 816483 w 1632204"/>
                <a:gd name="connsiteY33" fmla="*/ 1091946 h 2667095"/>
                <a:gd name="connsiteX34" fmla="*/ 812768 w 1632204"/>
                <a:gd name="connsiteY34" fmla="*/ 1094708 h 2667095"/>
                <a:gd name="connsiteX35" fmla="*/ 810292 w 1632204"/>
                <a:gd name="connsiteY35" fmla="*/ 1096709 h 2667095"/>
                <a:gd name="connsiteX36" fmla="*/ 806767 w 1632204"/>
                <a:gd name="connsiteY36" fmla="*/ 1099852 h 2667095"/>
                <a:gd name="connsiteX37" fmla="*/ 804577 w 1632204"/>
                <a:gd name="connsiteY37" fmla="*/ 1101947 h 2667095"/>
                <a:gd name="connsiteX38" fmla="*/ 801148 w 1632204"/>
                <a:gd name="connsiteY38" fmla="*/ 1105662 h 2667095"/>
                <a:gd name="connsiteX39" fmla="*/ 799434 w 1632204"/>
                <a:gd name="connsiteY39" fmla="*/ 1107662 h 2667095"/>
                <a:gd name="connsiteX40" fmla="*/ 795909 w 1632204"/>
                <a:gd name="connsiteY40" fmla="*/ 1112330 h 2667095"/>
                <a:gd name="connsiteX41" fmla="*/ 795814 w 1632204"/>
                <a:gd name="connsiteY41" fmla="*/ 1112520 h 2667095"/>
                <a:gd name="connsiteX42" fmla="*/ 794861 w 1632204"/>
                <a:gd name="connsiteY42" fmla="*/ 1113854 h 2667095"/>
                <a:gd name="connsiteX43" fmla="*/ 790765 w 1632204"/>
                <a:gd name="connsiteY43" fmla="*/ 1120521 h 2667095"/>
                <a:gd name="connsiteX44" fmla="*/ 790480 w 1632204"/>
                <a:gd name="connsiteY44" fmla="*/ 1121093 h 2667095"/>
                <a:gd name="connsiteX45" fmla="*/ 787337 w 1632204"/>
                <a:gd name="connsiteY45" fmla="*/ 1127570 h 2667095"/>
                <a:gd name="connsiteX46" fmla="*/ 786479 w 1632204"/>
                <a:gd name="connsiteY46" fmla="*/ 1129951 h 2667095"/>
                <a:gd name="connsiteX47" fmla="*/ 784669 w 1632204"/>
                <a:gd name="connsiteY47" fmla="*/ 1134904 h 2667095"/>
                <a:gd name="connsiteX48" fmla="*/ 783908 w 1632204"/>
                <a:gd name="connsiteY48" fmla="*/ 1137666 h 2667095"/>
                <a:gd name="connsiteX49" fmla="*/ 783908 w 1632204"/>
                <a:gd name="connsiteY49" fmla="*/ 1137857 h 2667095"/>
                <a:gd name="connsiteX50" fmla="*/ 782669 w 1632204"/>
                <a:gd name="connsiteY50" fmla="*/ 1142524 h 2667095"/>
                <a:gd name="connsiteX51" fmla="*/ 782574 w 1632204"/>
                <a:gd name="connsiteY51" fmla="*/ 1143000 h 2667095"/>
                <a:gd name="connsiteX52" fmla="*/ 782098 w 1632204"/>
                <a:gd name="connsiteY52" fmla="*/ 1145762 h 2667095"/>
                <a:gd name="connsiteX53" fmla="*/ 780764 w 1632204"/>
                <a:gd name="connsiteY53" fmla="*/ 1160336 h 2667095"/>
                <a:gd name="connsiteX54" fmla="*/ 709517 w 1632204"/>
                <a:gd name="connsiteY54" fmla="*/ 1218438 h 2667095"/>
                <a:gd name="connsiteX55" fmla="*/ 702850 w 1632204"/>
                <a:gd name="connsiteY55" fmla="*/ 1218819 h 2667095"/>
                <a:gd name="connsiteX56" fmla="*/ 700754 w 1632204"/>
                <a:gd name="connsiteY56" fmla="*/ 1219010 h 2667095"/>
                <a:gd name="connsiteX57" fmla="*/ 699802 w 1632204"/>
                <a:gd name="connsiteY57" fmla="*/ 1219105 h 2667095"/>
                <a:gd name="connsiteX58" fmla="*/ 693801 w 1632204"/>
                <a:gd name="connsiteY58" fmla="*/ 1220057 h 2667095"/>
                <a:gd name="connsiteX59" fmla="*/ 692563 w 1632204"/>
                <a:gd name="connsiteY59" fmla="*/ 1220248 h 2667095"/>
                <a:gd name="connsiteX60" fmla="*/ 627031 w 1632204"/>
                <a:gd name="connsiteY60" fmla="*/ 1290923 h 2667095"/>
                <a:gd name="connsiteX61" fmla="*/ 626745 w 1632204"/>
                <a:gd name="connsiteY61" fmla="*/ 1359884 h 2667095"/>
                <a:gd name="connsiteX62" fmla="*/ 626174 w 1632204"/>
                <a:gd name="connsiteY62" fmla="*/ 1359884 h 2667095"/>
                <a:gd name="connsiteX63" fmla="*/ 626174 w 1632204"/>
                <a:gd name="connsiteY63" fmla="*/ 1359884 h 2667095"/>
                <a:gd name="connsiteX64" fmla="*/ 887349 w 1632204"/>
                <a:gd name="connsiteY64" fmla="*/ 1359884 h 2667095"/>
                <a:gd name="connsiteX65" fmla="*/ 957358 w 1632204"/>
                <a:gd name="connsiteY65" fmla="*/ 1429893 h 2667095"/>
                <a:gd name="connsiteX66" fmla="*/ 957358 w 1632204"/>
                <a:gd name="connsiteY66" fmla="*/ 1454277 h 2667095"/>
                <a:gd name="connsiteX67" fmla="*/ 887349 w 1632204"/>
                <a:gd name="connsiteY67" fmla="*/ 1524286 h 2667095"/>
                <a:gd name="connsiteX68" fmla="*/ 626174 w 1632204"/>
                <a:gd name="connsiteY68" fmla="*/ 1524286 h 2667095"/>
                <a:gd name="connsiteX69" fmla="*/ 626174 w 1632204"/>
                <a:gd name="connsiteY69" fmla="*/ 1814417 h 2667095"/>
                <a:gd name="connsiteX70" fmla="*/ 626174 w 1632204"/>
                <a:gd name="connsiteY70" fmla="*/ 1959959 h 2667095"/>
                <a:gd name="connsiteX71" fmla="*/ 1134046 w 1632204"/>
                <a:gd name="connsiteY71" fmla="*/ 1959959 h 2667095"/>
                <a:gd name="connsiteX72" fmla="*/ 1249204 w 1632204"/>
                <a:gd name="connsiteY72" fmla="*/ 2074259 h 2667095"/>
                <a:gd name="connsiteX73" fmla="*/ 1249204 w 1632204"/>
                <a:gd name="connsiteY73" fmla="*/ 2667095 h 2667095"/>
                <a:gd name="connsiteX74" fmla="*/ 1632204 w 1632204"/>
                <a:gd name="connsiteY74" fmla="*/ 2667095 h 2667095"/>
                <a:gd name="connsiteX75" fmla="*/ 1632204 w 1632204"/>
                <a:gd name="connsiteY75" fmla="*/ 1233678 h 2667095"/>
                <a:gd name="connsiteX76" fmla="*/ 1496949 w 1632204"/>
                <a:gd name="connsiteY76" fmla="*/ 1233678 h 2667095"/>
                <a:gd name="connsiteX77" fmla="*/ 1277398 w 1632204"/>
                <a:gd name="connsiteY77" fmla="*/ 1311974 h 2667095"/>
                <a:gd name="connsiteX78" fmla="*/ 1217390 w 1632204"/>
                <a:gd name="connsiteY78" fmla="*/ 1371981 h 2667095"/>
                <a:gd name="connsiteX79" fmla="*/ 1196530 w 1632204"/>
                <a:gd name="connsiteY79" fmla="*/ 1371981 h 2667095"/>
                <a:gd name="connsiteX80" fmla="*/ 1136523 w 1632204"/>
                <a:gd name="connsiteY80" fmla="*/ 1313117 h 2667095"/>
                <a:gd name="connsiteX81" fmla="*/ 1055560 w 1632204"/>
                <a:gd name="connsiteY81" fmla="*/ 1233583 h 2667095"/>
                <a:gd name="connsiteX82" fmla="*/ 1016222 w 1632204"/>
                <a:gd name="connsiteY82" fmla="*/ 1233583 h 2667095"/>
                <a:gd name="connsiteX83" fmla="*/ 956215 w 1632204"/>
                <a:gd name="connsiteY83" fmla="*/ 1173575 h 2667095"/>
                <a:gd name="connsiteX84" fmla="*/ 956215 w 1632204"/>
                <a:gd name="connsiteY84" fmla="*/ 1152716 h 2667095"/>
                <a:gd name="connsiteX85" fmla="*/ 1016222 w 1632204"/>
                <a:gd name="connsiteY85" fmla="*/ 1092708 h 2667095"/>
                <a:gd name="connsiteX86" fmla="*/ 1181005 w 1632204"/>
                <a:gd name="connsiteY86" fmla="*/ 1092708 h 2667095"/>
                <a:gd name="connsiteX87" fmla="*/ 1189959 w 1632204"/>
                <a:gd name="connsiteY87" fmla="*/ 1092232 h 2667095"/>
                <a:gd name="connsiteX88" fmla="*/ 1196530 w 1632204"/>
                <a:gd name="connsiteY88" fmla="*/ 1091851 h 2667095"/>
                <a:gd name="connsiteX89" fmla="*/ 1217390 w 1632204"/>
                <a:gd name="connsiteY89" fmla="*/ 1091851 h 2667095"/>
                <a:gd name="connsiteX90" fmla="*/ 1277398 w 1632204"/>
                <a:gd name="connsiteY90" fmla="*/ 1151858 h 2667095"/>
                <a:gd name="connsiteX91" fmla="*/ 1277398 w 1632204"/>
                <a:gd name="connsiteY91" fmla="*/ 1311974 h 266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632204" h="2667095">
                  <a:moveTo>
                    <a:pt x="1496949" y="1233678"/>
                  </a:moveTo>
                  <a:cubicBezTo>
                    <a:pt x="1463992" y="1233678"/>
                    <a:pt x="1436942" y="1206627"/>
                    <a:pt x="1436942" y="1173671"/>
                  </a:cubicBezTo>
                  <a:lnTo>
                    <a:pt x="1436942" y="1152811"/>
                  </a:lnTo>
                  <a:cubicBezTo>
                    <a:pt x="1436942" y="1119854"/>
                    <a:pt x="1463897" y="1092803"/>
                    <a:pt x="1496949" y="1092803"/>
                  </a:cubicBezTo>
                  <a:lnTo>
                    <a:pt x="1629346" y="1092803"/>
                  </a:lnTo>
                  <a:lnTo>
                    <a:pt x="1629823" y="596932"/>
                  </a:lnTo>
                  <a:lnTo>
                    <a:pt x="1264444" y="596932"/>
                  </a:lnTo>
                  <a:lnTo>
                    <a:pt x="1264444" y="96869"/>
                  </a:lnTo>
                  <a:cubicBezTo>
                    <a:pt x="1264444" y="43434"/>
                    <a:pt x="1221105" y="0"/>
                    <a:pt x="1167574" y="0"/>
                  </a:cubicBezTo>
                  <a:lnTo>
                    <a:pt x="0" y="0"/>
                  </a:lnTo>
                  <a:lnTo>
                    <a:pt x="0" y="285464"/>
                  </a:lnTo>
                  <a:lnTo>
                    <a:pt x="82296" y="285464"/>
                  </a:lnTo>
                  <a:cubicBezTo>
                    <a:pt x="157734" y="285464"/>
                    <a:pt x="218789" y="346615"/>
                    <a:pt x="218789" y="421958"/>
                  </a:cubicBezTo>
                  <a:lnTo>
                    <a:pt x="218789" y="599980"/>
                  </a:lnTo>
                  <a:lnTo>
                    <a:pt x="882587" y="599980"/>
                  </a:lnTo>
                  <a:cubicBezTo>
                    <a:pt x="882587" y="790861"/>
                    <a:pt x="879634" y="920306"/>
                    <a:pt x="879919" y="1064324"/>
                  </a:cubicBezTo>
                  <a:cubicBezTo>
                    <a:pt x="880967" y="1072229"/>
                    <a:pt x="881062" y="1076516"/>
                    <a:pt x="879919" y="1076516"/>
                  </a:cubicBezTo>
                  <a:lnTo>
                    <a:pt x="872966" y="1076516"/>
                  </a:lnTo>
                  <a:cubicBezTo>
                    <a:pt x="869537" y="1076611"/>
                    <a:pt x="866489" y="1076516"/>
                    <a:pt x="864203" y="1076516"/>
                  </a:cubicBezTo>
                  <a:cubicBezTo>
                    <a:pt x="861441" y="1076516"/>
                    <a:pt x="858679" y="1076706"/>
                    <a:pt x="856011" y="1076897"/>
                  </a:cubicBezTo>
                  <a:cubicBezTo>
                    <a:pt x="855155" y="1076992"/>
                    <a:pt x="854297" y="1077182"/>
                    <a:pt x="853440" y="1077278"/>
                  </a:cubicBezTo>
                  <a:cubicBezTo>
                    <a:pt x="851630" y="1077468"/>
                    <a:pt x="849821" y="1077754"/>
                    <a:pt x="848106" y="1078135"/>
                  </a:cubicBezTo>
                  <a:cubicBezTo>
                    <a:pt x="847915" y="1078135"/>
                    <a:pt x="847630" y="1078230"/>
                    <a:pt x="847439" y="1078325"/>
                  </a:cubicBezTo>
                  <a:cubicBezTo>
                    <a:pt x="846677" y="1078516"/>
                    <a:pt x="845915" y="1078706"/>
                    <a:pt x="845153" y="1078897"/>
                  </a:cubicBezTo>
                  <a:cubicBezTo>
                    <a:pt x="843534" y="1079278"/>
                    <a:pt x="842010" y="1079659"/>
                    <a:pt x="840486" y="1080135"/>
                  </a:cubicBezTo>
                  <a:cubicBezTo>
                    <a:pt x="839438" y="1080421"/>
                    <a:pt x="838486" y="1080802"/>
                    <a:pt x="837438" y="1081183"/>
                  </a:cubicBezTo>
                  <a:cubicBezTo>
                    <a:pt x="836009" y="1081659"/>
                    <a:pt x="834485" y="1082231"/>
                    <a:pt x="833056" y="1082802"/>
                  </a:cubicBezTo>
                  <a:cubicBezTo>
                    <a:pt x="832009" y="1083183"/>
                    <a:pt x="831056" y="1083659"/>
                    <a:pt x="830104" y="1084136"/>
                  </a:cubicBezTo>
                  <a:cubicBezTo>
                    <a:pt x="828675" y="1084802"/>
                    <a:pt x="827342" y="1085374"/>
                    <a:pt x="826008" y="1086136"/>
                  </a:cubicBezTo>
                  <a:cubicBezTo>
                    <a:pt x="825532" y="1086422"/>
                    <a:pt x="825055" y="1086707"/>
                    <a:pt x="824484" y="1086993"/>
                  </a:cubicBezTo>
                  <a:cubicBezTo>
                    <a:pt x="824008" y="1087279"/>
                    <a:pt x="823531" y="1087469"/>
                    <a:pt x="823055" y="1087755"/>
                  </a:cubicBezTo>
                  <a:cubicBezTo>
                    <a:pt x="821722" y="1088517"/>
                    <a:pt x="820483" y="1089279"/>
                    <a:pt x="819150" y="1090136"/>
                  </a:cubicBezTo>
                  <a:cubicBezTo>
                    <a:pt x="818960" y="1090232"/>
                    <a:pt x="818864" y="1090327"/>
                    <a:pt x="818674" y="1090422"/>
                  </a:cubicBezTo>
                  <a:cubicBezTo>
                    <a:pt x="817911" y="1090898"/>
                    <a:pt x="817150" y="1091375"/>
                    <a:pt x="816483" y="1091946"/>
                  </a:cubicBezTo>
                  <a:cubicBezTo>
                    <a:pt x="815245" y="1092803"/>
                    <a:pt x="814006" y="1093756"/>
                    <a:pt x="812768" y="1094708"/>
                  </a:cubicBezTo>
                  <a:cubicBezTo>
                    <a:pt x="811911" y="1095375"/>
                    <a:pt x="811149" y="1095947"/>
                    <a:pt x="810292" y="1096709"/>
                  </a:cubicBezTo>
                  <a:cubicBezTo>
                    <a:pt x="809053" y="1097756"/>
                    <a:pt x="807910" y="1098804"/>
                    <a:pt x="806767" y="1099852"/>
                  </a:cubicBezTo>
                  <a:cubicBezTo>
                    <a:pt x="806005" y="1100519"/>
                    <a:pt x="805339" y="1101185"/>
                    <a:pt x="804577" y="1101947"/>
                  </a:cubicBezTo>
                  <a:cubicBezTo>
                    <a:pt x="803434" y="1103186"/>
                    <a:pt x="802291" y="1104424"/>
                    <a:pt x="801148" y="1105662"/>
                  </a:cubicBezTo>
                  <a:cubicBezTo>
                    <a:pt x="800576" y="1106329"/>
                    <a:pt x="799910" y="1106996"/>
                    <a:pt x="799434" y="1107662"/>
                  </a:cubicBezTo>
                  <a:cubicBezTo>
                    <a:pt x="798195" y="1109186"/>
                    <a:pt x="797052" y="1110710"/>
                    <a:pt x="795909" y="1112330"/>
                  </a:cubicBezTo>
                  <a:cubicBezTo>
                    <a:pt x="795909" y="1112425"/>
                    <a:pt x="795814" y="1112425"/>
                    <a:pt x="795814" y="1112520"/>
                  </a:cubicBezTo>
                  <a:cubicBezTo>
                    <a:pt x="795528" y="1112996"/>
                    <a:pt x="795147" y="1113377"/>
                    <a:pt x="794861" y="1113854"/>
                  </a:cubicBezTo>
                  <a:cubicBezTo>
                    <a:pt x="793433" y="1116044"/>
                    <a:pt x="792004" y="1118235"/>
                    <a:pt x="790765" y="1120521"/>
                  </a:cubicBezTo>
                  <a:cubicBezTo>
                    <a:pt x="790670" y="1120712"/>
                    <a:pt x="790575" y="1120902"/>
                    <a:pt x="790480" y="1121093"/>
                  </a:cubicBezTo>
                  <a:cubicBezTo>
                    <a:pt x="789336" y="1123188"/>
                    <a:pt x="788289" y="1125379"/>
                    <a:pt x="787337" y="1127570"/>
                  </a:cubicBezTo>
                  <a:cubicBezTo>
                    <a:pt x="787051" y="1128332"/>
                    <a:pt x="786765" y="1129094"/>
                    <a:pt x="786479" y="1129951"/>
                  </a:cubicBezTo>
                  <a:cubicBezTo>
                    <a:pt x="785812" y="1131570"/>
                    <a:pt x="785146" y="1133285"/>
                    <a:pt x="784669" y="1134904"/>
                  </a:cubicBezTo>
                  <a:cubicBezTo>
                    <a:pt x="784384" y="1135856"/>
                    <a:pt x="784098" y="1136714"/>
                    <a:pt x="783908" y="1137666"/>
                  </a:cubicBezTo>
                  <a:cubicBezTo>
                    <a:pt x="783908" y="1137761"/>
                    <a:pt x="783908" y="1137761"/>
                    <a:pt x="783908" y="1137857"/>
                  </a:cubicBezTo>
                  <a:cubicBezTo>
                    <a:pt x="783431" y="1139381"/>
                    <a:pt x="783050" y="1141000"/>
                    <a:pt x="782669" y="1142524"/>
                  </a:cubicBezTo>
                  <a:cubicBezTo>
                    <a:pt x="782669" y="1142714"/>
                    <a:pt x="782574" y="1142905"/>
                    <a:pt x="782574" y="1143000"/>
                  </a:cubicBezTo>
                  <a:cubicBezTo>
                    <a:pt x="782383" y="1143953"/>
                    <a:pt x="782193" y="1144810"/>
                    <a:pt x="782098" y="1145762"/>
                  </a:cubicBezTo>
                  <a:cubicBezTo>
                    <a:pt x="781240" y="1150525"/>
                    <a:pt x="780764" y="1155287"/>
                    <a:pt x="780764" y="1160336"/>
                  </a:cubicBezTo>
                  <a:cubicBezTo>
                    <a:pt x="780288" y="1185863"/>
                    <a:pt x="744760" y="1217771"/>
                    <a:pt x="709517" y="1218438"/>
                  </a:cubicBezTo>
                  <a:cubicBezTo>
                    <a:pt x="707231" y="1218438"/>
                    <a:pt x="705040" y="1218628"/>
                    <a:pt x="702850" y="1218819"/>
                  </a:cubicBezTo>
                  <a:cubicBezTo>
                    <a:pt x="702183" y="1218914"/>
                    <a:pt x="701421" y="1218914"/>
                    <a:pt x="700754" y="1219010"/>
                  </a:cubicBezTo>
                  <a:cubicBezTo>
                    <a:pt x="700469" y="1219010"/>
                    <a:pt x="700087" y="1219105"/>
                    <a:pt x="699802" y="1219105"/>
                  </a:cubicBezTo>
                  <a:cubicBezTo>
                    <a:pt x="697801" y="1219391"/>
                    <a:pt x="695801" y="1219676"/>
                    <a:pt x="693801" y="1220057"/>
                  </a:cubicBezTo>
                  <a:cubicBezTo>
                    <a:pt x="693420" y="1220153"/>
                    <a:pt x="692943" y="1220248"/>
                    <a:pt x="692563" y="1220248"/>
                  </a:cubicBezTo>
                  <a:cubicBezTo>
                    <a:pt x="658273" y="1227487"/>
                    <a:pt x="631698" y="1255871"/>
                    <a:pt x="627031" y="1290923"/>
                  </a:cubicBezTo>
                  <a:lnTo>
                    <a:pt x="626745" y="1359884"/>
                  </a:lnTo>
                  <a:lnTo>
                    <a:pt x="626174" y="1359884"/>
                  </a:lnTo>
                  <a:lnTo>
                    <a:pt x="626174" y="1359884"/>
                  </a:lnTo>
                  <a:lnTo>
                    <a:pt x="887349" y="1359884"/>
                  </a:lnTo>
                  <a:cubicBezTo>
                    <a:pt x="925830" y="1359884"/>
                    <a:pt x="957358" y="1391412"/>
                    <a:pt x="957358" y="1429893"/>
                  </a:cubicBezTo>
                  <a:lnTo>
                    <a:pt x="957358" y="1454277"/>
                  </a:lnTo>
                  <a:cubicBezTo>
                    <a:pt x="957358" y="1492758"/>
                    <a:pt x="925830" y="1524286"/>
                    <a:pt x="887349" y="1524286"/>
                  </a:cubicBezTo>
                  <a:lnTo>
                    <a:pt x="626174" y="1524286"/>
                  </a:lnTo>
                  <a:lnTo>
                    <a:pt x="626174" y="1814417"/>
                  </a:lnTo>
                  <a:lnTo>
                    <a:pt x="626174" y="1959959"/>
                  </a:lnTo>
                  <a:lnTo>
                    <a:pt x="1134046" y="1959959"/>
                  </a:lnTo>
                  <a:cubicBezTo>
                    <a:pt x="1197388" y="1959959"/>
                    <a:pt x="1249204" y="2011394"/>
                    <a:pt x="1249204" y="2074259"/>
                  </a:cubicBezTo>
                  <a:lnTo>
                    <a:pt x="1249204" y="2667095"/>
                  </a:lnTo>
                  <a:lnTo>
                    <a:pt x="1632204" y="2667095"/>
                  </a:lnTo>
                  <a:lnTo>
                    <a:pt x="1632204" y="1233678"/>
                  </a:lnTo>
                  <a:lnTo>
                    <a:pt x="1496949" y="1233678"/>
                  </a:lnTo>
                  <a:close/>
                  <a:moveTo>
                    <a:pt x="1277398" y="1311974"/>
                  </a:moveTo>
                  <a:cubicBezTo>
                    <a:pt x="1277398" y="1344930"/>
                    <a:pt x="1250442" y="1371981"/>
                    <a:pt x="1217390" y="1371981"/>
                  </a:cubicBezTo>
                  <a:lnTo>
                    <a:pt x="1196530" y="1371981"/>
                  </a:lnTo>
                  <a:cubicBezTo>
                    <a:pt x="1163955" y="1371981"/>
                    <a:pt x="1137190" y="1345597"/>
                    <a:pt x="1136523" y="1313117"/>
                  </a:cubicBezTo>
                  <a:cubicBezTo>
                    <a:pt x="1135666" y="1269016"/>
                    <a:pt x="1099661" y="1233583"/>
                    <a:pt x="1055560" y="1233583"/>
                  </a:cubicBezTo>
                  <a:lnTo>
                    <a:pt x="1016222" y="1233583"/>
                  </a:lnTo>
                  <a:cubicBezTo>
                    <a:pt x="983266" y="1233583"/>
                    <a:pt x="956215" y="1206627"/>
                    <a:pt x="956215" y="1173575"/>
                  </a:cubicBezTo>
                  <a:lnTo>
                    <a:pt x="956215" y="1152716"/>
                  </a:lnTo>
                  <a:cubicBezTo>
                    <a:pt x="956215" y="1119759"/>
                    <a:pt x="983171" y="1092708"/>
                    <a:pt x="1016222" y="1092708"/>
                  </a:cubicBezTo>
                  <a:lnTo>
                    <a:pt x="1181005" y="1092708"/>
                  </a:lnTo>
                  <a:cubicBezTo>
                    <a:pt x="1184148" y="1092708"/>
                    <a:pt x="1186815" y="1092518"/>
                    <a:pt x="1189959" y="1092232"/>
                  </a:cubicBezTo>
                  <a:cubicBezTo>
                    <a:pt x="1192149" y="1091946"/>
                    <a:pt x="1194340" y="1091851"/>
                    <a:pt x="1196530" y="1091851"/>
                  </a:cubicBezTo>
                  <a:lnTo>
                    <a:pt x="1217390" y="1091851"/>
                  </a:lnTo>
                  <a:cubicBezTo>
                    <a:pt x="1250347" y="1091851"/>
                    <a:pt x="1277398" y="1118807"/>
                    <a:pt x="1277398" y="1151858"/>
                  </a:cubicBezTo>
                  <a:lnTo>
                    <a:pt x="1277398" y="1311974"/>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32" name="Freeform: Shape 131">
              <a:extLst>
                <a:ext uri="{FF2B5EF4-FFF2-40B4-BE49-F238E27FC236}">
                  <a16:creationId xmlns:a16="http://schemas.microsoft.com/office/drawing/2014/main" id="{AC70116A-7652-4811-8D66-234C32436A2F}"/>
                </a:ext>
              </a:extLst>
            </p:cNvPr>
            <p:cNvSpPr/>
            <p:nvPr/>
          </p:nvSpPr>
          <p:spPr>
            <a:xfrm>
              <a:off x="5121228" y="1934892"/>
              <a:ext cx="931164" cy="707326"/>
            </a:xfrm>
            <a:custGeom>
              <a:avLst/>
              <a:gdLst>
                <a:gd name="connsiteX0" fmla="*/ 931164 w 931164"/>
                <a:gd name="connsiteY0" fmla="*/ 114300 h 707326"/>
                <a:gd name="connsiteX1" fmla="*/ 816007 w 931164"/>
                <a:gd name="connsiteY1" fmla="*/ 0 h 707326"/>
                <a:gd name="connsiteX2" fmla="*/ 308134 w 931164"/>
                <a:gd name="connsiteY2" fmla="*/ 0 h 707326"/>
                <a:gd name="connsiteX3" fmla="*/ 308134 w 931164"/>
                <a:gd name="connsiteY3" fmla="*/ 143827 h 707326"/>
                <a:gd name="connsiteX4" fmla="*/ 308229 w 931164"/>
                <a:gd name="connsiteY4" fmla="*/ 143827 h 707326"/>
                <a:gd name="connsiteX5" fmla="*/ 308229 w 931164"/>
                <a:gd name="connsiteY5" fmla="*/ 206883 h 707326"/>
                <a:gd name="connsiteX6" fmla="*/ 308229 w 931164"/>
                <a:gd name="connsiteY6" fmla="*/ 219742 h 707326"/>
                <a:gd name="connsiteX7" fmla="*/ 308229 w 931164"/>
                <a:gd name="connsiteY7" fmla="*/ 227933 h 707326"/>
                <a:gd name="connsiteX8" fmla="*/ 308134 w 931164"/>
                <a:gd name="connsiteY8" fmla="*/ 229171 h 707326"/>
                <a:gd name="connsiteX9" fmla="*/ 308134 w 931164"/>
                <a:gd name="connsiteY9" fmla="*/ 230696 h 707326"/>
                <a:gd name="connsiteX10" fmla="*/ 307943 w 931164"/>
                <a:gd name="connsiteY10" fmla="*/ 232410 h 707326"/>
                <a:gd name="connsiteX11" fmla="*/ 307658 w 931164"/>
                <a:gd name="connsiteY11" fmla="*/ 235363 h 707326"/>
                <a:gd name="connsiteX12" fmla="*/ 307181 w 931164"/>
                <a:gd name="connsiteY12" fmla="*/ 238411 h 707326"/>
                <a:gd name="connsiteX13" fmla="*/ 306610 w 931164"/>
                <a:gd name="connsiteY13" fmla="*/ 241268 h 707326"/>
                <a:gd name="connsiteX14" fmla="*/ 305848 w 931164"/>
                <a:gd name="connsiteY14" fmla="*/ 244221 h 707326"/>
                <a:gd name="connsiteX15" fmla="*/ 304991 w 931164"/>
                <a:gd name="connsiteY15" fmla="*/ 246983 h 707326"/>
                <a:gd name="connsiteX16" fmla="*/ 303943 w 931164"/>
                <a:gd name="connsiteY16" fmla="*/ 249746 h 707326"/>
                <a:gd name="connsiteX17" fmla="*/ 302895 w 931164"/>
                <a:gd name="connsiteY17" fmla="*/ 252413 h 707326"/>
                <a:gd name="connsiteX18" fmla="*/ 301657 w 931164"/>
                <a:gd name="connsiteY18" fmla="*/ 254984 h 707326"/>
                <a:gd name="connsiteX19" fmla="*/ 300324 w 931164"/>
                <a:gd name="connsiteY19" fmla="*/ 257556 h 707326"/>
                <a:gd name="connsiteX20" fmla="*/ 298799 w 931164"/>
                <a:gd name="connsiteY20" fmla="*/ 260032 h 707326"/>
                <a:gd name="connsiteX21" fmla="*/ 297275 w 931164"/>
                <a:gd name="connsiteY21" fmla="*/ 262414 h 707326"/>
                <a:gd name="connsiteX22" fmla="*/ 295561 w 931164"/>
                <a:gd name="connsiteY22" fmla="*/ 264700 h 707326"/>
                <a:gd name="connsiteX23" fmla="*/ 293751 w 931164"/>
                <a:gd name="connsiteY23" fmla="*/ 266986 h 707326"/>
                <a:gd name="connsiteX24" fmla="*/ 291846 w 931164"/>
                <a:gd name="connsiteY24" fmla="*/ 269081 h 707326"/>
                <a:gd name="connsiteX25" fmla="*/ 289846 w 931164"/>
                <a:gd name="connsiteY25" fmla="*/ 271177 h 707326"/>
                <a:gd name="connsiteX26" fmla="*/ 287655 w 931164"/>
                <a:gd name="connsiteY26" fmla="*/ 273082 h 707326"/>
                <a:gd name="connsiteX27" fmla="*/ 285560 w 931164"/>
                <a:gd name="connsiteY27" fmla="*/ 274892 h 707326"/>
                <a:gd name="connsiteX28" fmla="*/ 283179 w 931164"/>
                <a:gd name="connsiteY28" fmla="*/ 276606 h 707326"/>
                <a:gd name="connsiteX29" fmla="*/ 280892 w 931164"/>
                <a:gd name="connsiteY29" fmla="*/ 278225 h 707326"/>
                <a:gd name="connsiteX30" fmla="*/ 278321 w 931164"/>
                <a:gd name="connsiteY30" fmla="*/ 279749 h 707326"/>
                <a:gd name="connsiteX31" fmla="*/ 275940 w 931164"/>
                <a:gd name="connsiteY31" fmla="*/ 281178 h 707326"/>
                <a:gd name="connsiteX32" fmla="*/ 273177 w 931164"/>
                <a:gd name="connsiteY32" fmla="*/ 282511 h 707326"/>
                <a:gd name="connsiteX33" fmla="*/ 270701 w 931164"/>
                <a:gd name="connsiteY33" fmla="*/ 283655 h 707326"/>
                <a:gd name="connsiteX34" fmla="*/ 267653 w 931164"/>
                <a:gd name="connsiteY34" fmla="*/ 284797 h 707326"/>
                <a:gd name="connsiteX35" fmla="*/ 265272 w 931164"/>
                <a:gd name="connsiteY35" fmla="*/ 285655 h 707326"/>
                <a:gd name="connsiteX36" fmla="*/ 261938 w 931164"/>
                <a:gd name="connsiteY36" fmla="*/ 286512 h 707326"/>
                <a:gd name="connsiteX37" fmla="*/ 259556 w 931164"/>
                <a:gd name="connsiteY37" fmla="*/ 287084 h 707326"/>
                <a:gd name="connsiteX38" fmla="*/ 255651 w 931164"/>
                <a:gd name="connsiteY38" fmla="*/ 287655 h 707326"/>
                <a:gd name="connsiteX39" fmla="*/ 253651 w 931164"/>
                <a:gd name="connsiteY39" fmla="*/ 287941 h 707326"/>
                <a:gd name="connsiteX40" fmla="*/ 247555 w 931164"/>
                <a:gd name="connsiteY40" fmla="*/ 288226 h 707326"/>
                <a:gd name="connsiteX41" fmla="*/ 157449 w 931164"/>
                <a:gd name="connsiteY41" fmla="*/ 288226 h 707326"/>
                <a:gd name="connsiteX42" fmla="*/ 157449 w 931164"/>
                <a:gd name="connsiteY42" fmla="*/ 363950 h 707326"/>
                <a:gd name="connsiteX43" fmla="*/ 96964 w 931164"/>
                <a:gd name="connsiteY43" fmla="*/ 424434 h 707326"/>
                <a:gd name="connsiteX44" fmla="*/ 0 w 931164"/>
                <a:gd name="connsiteY44" fmla="*/ 424434 h 707326"/>
                <a:gd name="connsiteX45" fmla="*/ 0 w 931164"/>
                <a:gd name="connsiteY45" fmla="*/ 707326 h 707326"/>
                <a:gd name="connsiteX46" fmla="*/ 930879 w 931164"/>
                <a:gd name="connsiteY46" fmla="*/ 707326 h 707326"/>
                <a:gd name="connsiteX47" fmla="*/ 930879 w 931164"/>
                <a:gd name="connsiteY47" fmla="*/ 114300 h 70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31164" h="707326">
                  <a:moveTo>
                    <a:pt x="931164" y="114300"/>
                  </a:moveTo>
                  <a:cubicBezTo>
                    <a:pt x="931164" y="51435"/>
                    <a:pt x="879348" y="0"/>
                    <a:pt x="816007" y="0"/>
                  </a:cubicBezTo>
                  <a:lnTo>
                    <a:pt x="308134" y="0"/>
                  </a:lnTo>
                  <a:lnTo>
                    <a:pt x="308134" y="143827"/>
                  </a:lnTo>
                  <a:lnTo>
                    <a:pt x="308229" y="143827"/>
                  </a:lnTo>
                  <a:lnTo>
                    <a:pt x="308229" y="206883"/>
                  </a:lnTo>
                  <a:lnTo>
                    <a:pt x="308229" y="219742"/>
                  </a:lnTo>
                  <a:lnTo>
                    <a:pt x="308229" y="227933"/>
                  </a:lnTo>
                  <a:cubicBezTo>
                    <a:pt x="308229" y="228314"/>
                    <a:pt x="308134" y="228790"/>
                    <a:pt x="308134" y="229171"/>
                  </a:cubicBezTo>
                  <a:lnTo>
                    <a:pt x="308134" y="230696"/>
                  </a:lnTo>
                  <a:cubicBezTo>
                    <a:pt x="308134" y="231267"/>
                    <a:pt x="308039" y="231838"/>
                    <a:pt x="307943" y="232410"/>
                  </a:cubicBezTo>
                  <a:cubicBezTo>
                    <a:pt x="307848" y="233363"/>
                    <a:pt x="307753" y="234315"/>
                    <a:pt x="307658" y="235363"/>
                  </a:cubicBezTo>
                  <a:cubicBezTo>
                    <a:pt x="307563" y="236410"/>
                    <a:pt x="307372" y="237363"/>
                    <a:pt x="307181" y="238411"/>
                  </a:cubicBezTo>
                  <a:cubicBezTo>
                    <a:pt x="306991" y="239363"/>
                    <a:pt x="306800" y="240316"/>
                    <a:pt x="306610" y="241268"/>
                  </a:cubicBezTo>
                  <a:cubicBezTo>
                    <a:pt x="306420" y="242221"/>
                    <a:pt x="306134" y="243173"/>
                    <a:pt x="305848" y="244221"/>
                  </a:cubicBezTo>
                  <a:cubicBezTo>
                    <a:pt x="305562" y="245173"/>
                    <a:pt x="305371" y="246031"/>
                    <a:pt x="304991" y="246983"/>
                  </a:cubicBezTo>
                  <a:cubicBezTo>
                    <a:pt x="304705" y="247936"/>
                    <a:pt x="304324" y="248793"/>
                    <a:pt x="303943" y="249746"/>
                  </a:cubicBezTo>
                  <a:cubicBezTo>
                    <a:pt x="303562" y="250603"/>
                    <a:pt x="303276" y="251555"/>
                    <a:pt x="302895" y="252413"/>
                  </a:cubicBezTo>
                  <a:cubicBezTo>
                    <a:pt x="302514" y="253270"/>
                    <a:pt x="302038" y="254127"/>
                    <a:pt x="301657" y="254984"/>
                  </a:cubicBezTo>
                  <a:cubicBezTo>
                    <a:pt x="301180" y="255842"/>
                    <a:pt x="300800" y="256699"/>
                    <a:pt x="300324" y="257556"/>
                  </a:cubicBezTo>
                  <a:cubicBezTo>
                    <a:pt x="299847" y="258413"/>
                    <a:pt x="299371" y="259175"/>
                    <a:pt x="298799" y="260032"/>
                  </a:cubicBezTo>
                  <a:cubicBezTo>
                    <a:pt x="298323" y="260794"/>
                    <a:pt x="297752" y="261652"/>
                    <a:pt x="297275" y="262414"/>
                  </a:cubicBezTo>
                  <a:cubicBezTo>
                    <a:pt x="296704" y="263176"/>
                    <a:pt x="296133" y="263938"/>
                    <a:pt x="295561" y="264700"/>
                  </a:cubicBezTo>
                  <a:cubicBezTo>
                    <a:pt x="294990" y="265462"/>
                    <a:pt x="294418" y="266224"/>
                    <a:pt x="293751" y="266986"/>
                  </a:cubicBezTo>
                  <a:cubicBezTo>
                    <a:pt x="293180" y="267748"/>
                    <a:pt x="292513" y="268414"/>
                    <a:pt x="291846" y="269081"/>
                  </a:cubicBezTo>
                  <a:cubicBezTo>
                    <a:pt x="291179" y="269748"/>
                    <a:pt x="290513" y="270510"/>
                    <a:pt x="289846" y="271177"/>
                  </a:cubicBezTo>
                  <a:cubicBezTo>
                    <a:pt x="289179" y="271843"/>
                    <a:pt x="288417" y="272510"/>
                    <a:pt x="287655" y="273082"/>
                  </a:cubicBezTo>
                  <a:cubicBezTo>
                    <a:pt x="286988" y="273748"/>
                    <a:pt x="286227" y="274320"/>
                    <a:pt x="285560" y="274892"/>
                  </a:cubicBezTo>
                  <a:cubicBezTo>
                    <a:pt x="284798" y="275463"/>
                    <a:pt x="284036" y="276034"/>
                    <a:pt x="283179" y="276606"/>
                  </a:cubicBezTo>
                  <a:cubicBezTo>
                    <a:pt x="282416" y="277177"/>
                    <a:pt x="281654" y="277749"/>
                    <a:pt x="280892" y="278225"/>
                  </a:cubicBezTo>
                  <a:cubicBezTo>
                    <a:pt x="280035" y="278797"/>
                    <a:pt x="279178" y="279273"/>
                    <a:pt x="278321" y="279749"/>
                  </a:cubicBezTo>
                  <a:cubicBezTo>
                    <a:pt x="277559" y="280225"/>
                    <a:pt x="276796" y="280702"/>
                    <a:pt x="275940" y="281178"/>
                  </a:cubicBezTo>
                  <a:cubicBezTo>
                    <a:pt x="274987" y="281654"/>
                    <a:pt x="274130" y="282130"/>
                    <a:pt x="273177" y="282511"/>
                  </a:cubicBezTo>
                  <a:cubicBezTo>
                    <a:pt x="272320" y="282892"/>
                    <a:pt x="271558" y="283273"/>
                    <a:pt x="270701" y="283655"/>
                  </a:cubicBezTo>
                  <a:cubicBezTo>
                    <a:pt x="269748" y="284035"/>
                    <a:pt x="268700" y="284417"/>
                    <a:pt x="267653" y="284797"/>
                  </a:cubicBezTo>
                  <a:cubicBezTo>
                    <a:pt x="266891" y="285083"/>
                    <a:pt x="266033" y="285369"/>
                    <a:pt x="265272" y="285655"/>
                  </a:cubicBezTo>
                  <a:cubicBezTo>
                    <a:pt x="264129" y="286036"/>
                    <a:pt x="263080" y="286226"/>
                    <a:pt x="261938" y="286512"/>
                  </a:cubicBezTo>
                  <a:cubicBezTo>
                    <a:pt x="261176" y="286702"/>
                    <a:pt x="260414" y="286988"/>
                    <a:pt x="259556" y="287084"/>
                  </a:cubicBezTo>
                  <a:cubicBezTo>
                    <a:pt x="258223" y="287369"/>
                    <a:pt x="256890" y="287464"/>
                    <a:pt x="255651" y="287655"/>
                  </a:cubicBezTo>
                  <a:cubicBezTo>
                    <a:pt x="254984" y="287750"/>
                    <a:pt x="254318" y="287846"/>
                    <a:pt x="253651" y="287941"/>
                  </a:cubicBezTo>
                  <a:cubicBezTo>
                    <a:pt x="251651" y="288131"/>
                    <a:pt x="249650" y="288226"/>
                    <a:pt x="247555" y="288226"/>
                  </a:cubicBezTo>
                  <a:lnTo>
                    <a:pt x="157449" y="288226"/>
                  </a:lnTo>
                  <a:lnTo>
                    <a:pt x="157449" y="363950"/>
                  </a:lnTo>
                  <a:cubicBezTo>
                    <a:pt x="157449" y="397192"/>
                    <a:pt x="130207" y="424434"/>
                    <a:pt x="96964" y="424434"/>
                  </a:cubicBezTo>
                  <a:lnTo>
                    <a:pt x="0" y="424434"/>
                  </a:lnTo>
                  <a:lnTo>
                    <a:pt x="0" y="707326"/>
                  </a:lnTo>
                  <a:lnTo>
                    <a:pt x="930879" y="707326"/>
                  </a:lnTo>
                  <a:lnTo>
                    <a:pt x="930879" y="11430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33" name="Freeform: Shape 132">
              <a:extLst>
                <a:ext uri="{FF2B5EF4-FFF2-40B4-BE49-F238E27FC236}">
                  <a16:creationId xmlns:a16="http://schemas.microsoft.com/office/drawing/2014/main" id="{B3880A1B-9EB4-45B9-9C91-A7B0300BDEE2}"/>
                </a:ext>
              </a:extLst>
            </p:cNvPr>
            <p:cNvSpPr/>
            <p:nvPr/>
          </p:nvSpPr>
          <p:spPr>
            <a:xfrm>
              <a:off x="4648978" y="4562649"/>
              <a:ext cx="325278" cy="429958"/>
            </a:xfrm>
            <a:custGeom>
              <a:avLst/>
              <a:gdLst>
                <a:gd name="connsiteX0" fmla="*/ 211741 w 325278"/>
                <a:gd name="connsiteY0" fmla="*/ 95 h 429958"/>
                <a:gd name="connsiteX1" fmla="*/ 172593 w 325278"/>
                <a:gd name="connsiteY1" fmla="*/ 95 h 429958"/>
                <a:gd name="connsiteX2" fmla="*/ 107252 w 325278"/>
                <a:gd name="connsiteY2" fmla="*/ 95 h 429958"/>
                <a:gd name="connsiteX3" fmla="*/ 95155 w 325278"/>
                <a:gd name="connsiteY3" fmla="*/ 95 h 429958"/>
                <a:gd name="connsiteX4" fmla="*/ 0 w 325278"/>
                <a:gd name="connsiteY4" fmla="*/ 95 h 429958"/>
                <a:gd name="connsiteX5" fmla="*/ 11621 w 325278"/>
                <a:gd name="connsiteY5" fmla="*/ 34004 h 429958"/>
                <a:gd name="connsiteX6" fmla="*/ 11049 w 325278"/>
                <a:gd name="connsiteY6" fmla="*/ 232791 h 429958"/>
                <a:gd name="connsiteX7" fmla="*/ 11049 w 325278"/>
                <a:gd name="connsiteY7" fmla="*/ 236315 h 429958"/>
                <a:gd name="connsiteX8" fmla="*/ 11049 w 325278"/>
                <a:gd name="connsiteY8" fmla="*/ 237839 h 429958"/>
                <a:gd name="connsiteX9" fmla="*/ 11049 w 325278"/>
                <a:gd name="connsiteY9" fmla="*/ 237839 h 429958"/>
                <a:gd name="connsiteX10" fmla="*/ 11144 w 325278"/>
                <a:gd name="connsiteY10" fmla="*/ 239268 h 429958"/>
                <a:gd name="connsiteX11" fmla="*/ 11144 w 325278"/>
                <a:gd name="connsiteY11" fmla="*/ 239268 h 429958"/>
                <a:gd name="connsiteX12" fmla="*/ 11239 w 325278"/>
                <a:gd name="connsiteY12" fmla="*/ 240697 h 429958"/>
                <a:gd name="connsiteX13" fmla="*/ 11239 w 325278"/>
                <a:gd name="connsiteY13" fmla="*/ 240697 h 429958"/>
                <a:gd name="connsiteX14" fmla="*/ 11335 w 325278"/>
                <a:gd name="connsiteY14" fmla="*/ 242126 h 429958"/>
                <a:gd name="connsiteX15" fmla="*/ 11335 w 325278"/>
                <a:gd name="connsiteY15" fmla="*/ 242126 h 429958"/>
                <a:gd name="connsiteX16" fmla="*/ 11525 w 325278"/>
                <a:gd name="connsiteY16" fmla="*/ 243554 h 429958"/>
                <a:gd name="connsiteX17" fmla="*/ 11525 w 325278"/>
                <a:gd name="connsiteY17" fmla="*/ 243554 h 429958"/>
                <a:gd name="connsiteX18" fmla="*/ 11716 w 325278"/>
                <a:gd name="connsiteY18" fmla="*/ 244983 h 429958"/>
                <a:gd name="connsiteX19" fmla="*/ 11716 w 325278"/>
                <a:gd name="connsiteY19" fmla="*/ 244983 h 429958"/>
                <a:gd name="connsiteX20" fmla="*/ 12002 w 325278"/>
                <a:gd name="connsiteY20" fmla="*/ 246412 h 429958"/>
                <a:gd name="connsiteX21" fmla="*/ 12002 w 325278"/>
                <a:gd name="connsiteY21" fmla="*/ 246412 h 429958"/>
                <a:gd name="connsiteX22" fmla="*/ 12287 w 325278"/>
                <a:gd name="connsiteY22" fmla="*/ 247841 h 429958"/>
                <a:gd name="connsiteX23" fmla="*/ 12287 w 325278"/>
                <a:gd name="connsiteY23" fmla="*/ 247841 h 429958"/>
                <a:gd name="connsiteX24" fmla="*/ 12573 w 325278"/>
                <a:gd name="connsiteY24" fmla="*/ 249269 h 429958"/>
                <a:gd name="connsiteX25" fmla="*/ 12573 w 325278"/>
                <a:gd name="connsiteY25" fmla="*/ 249269 h 429958"/>
                <a:gd name="connsiteX26" fmla="*/ 12954 w 325278"/>
                <a:gd name="connsiteY26" fmla="*/ 250698 h 429958"/>
                <a:gd name="connsiteX27" fmla="*/ 12954 w 325278"/>
                <a:gd name="connsiteY27" fmla="*/ 250698 h 429958"/>
                <a:gd name="connsiteX28" fmla="*/ 64294 w 325278"/>
                <a:gd name="connsiteY28" fmla="*/ 293751 h 429958"/>
                <a:gd name="connsiteX29" fmla="*/ 64294 w 325278"/>
                <a:gd name="connsiteY29" fmla="*/ 293751 h 429958"/>
                <a:gd name="connsiteX30" fmla="*/ 65722 w 325278"/>
                <a:gd name="connsiteY30" fmla="*/ 293846 h 429958"/>
                <a:gd name="connsiteX31" fmla="*/ 65722 w 325278"/>
                <a:gd name="connsiteY31" fmla="*/ 293846 h 429958"/>
                <a:gd name="connsiteX32" fmla="*/ 66199 w 325278"/>
                <a:gd name="connsiteY32" fmla="*/ 293846 h 429958"/>
                <a:gd name="connsiteX33" fmla="*/ 69342 w 325278"/>
                <a:gd name="connsiteY33" fmla="*/ 293941 h 429958"/>
                <a:gd name="connsiteX34" fmla="*/ 76771 w 325278"/>
                <a:gd name="connsiteY34" fmla="*/ 293941 h 429958"/>
                <a:gd name="connsiteX35" fmla="*/ 157734 w 325278"/>
                <a:gd name="connsiteY35" fmla="*/ 374904 h 429958"/>
                <a:gd name="connsiteX36" fmla="*/ 157734 w 325278"/>
                <a:gd name="connsiteY36" fmla="*/ 429959 h 429958"/>
                <a:gd name="connsiteX37" fmla="*/ 268510 w 325278"/>
                <a:gd name="connsiteY37" fmla="*/ 429959 h 429958"/>
                <a:gd name="connsiteX38" fmla="*/ 325279 w 325278"/>
                <a:gd name="connsiteY38" fmla="*/ 381476 h 429958"/>
                <a:gd name="connsiteX39" fmla="*/ 325279 w 325278"/>
                <a:gd name="connsiteY39" fmla="*/ 0 h 429958"/>
                <a:gd name="connsiteX40" fmla="*/ 211741 w 325278"/>
                <a:gd name="connsiteY40" fmla="*/ 0 h 4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5278" h="429958">
                  <a:moveTo>
                    <a:pt x="211741" y="95"/>
                  </a:moveTo>
                  <a:lnTo>
                    <a:pt x="172593" y="95"/>
                  </a:lnTo>
                  <a:lnTo>
                    <a:pt x="107252" y="95"/>
                  </a:lnTo>
                  <a:lnTo>
                    <a:pt x="95155" y="95"/>
                  </a:lnTo>
                  <a:lnTo>
                    <a:pt x="0" y="95"/>
                  </a:lnTo>
                  <a:cubicBezTo>
                    <a:pt x="7239" y="7906"/>
                    <a:pt x="11716" y="18764"/>
                    <a:pt x="11621" y="34004"/>
                  </a:cubicBezTo>
                  <a:lnTo>
                    <a:pt x="11049" y="232791"/>
                  </a:lnTo>
                  <a:lnTo>
                    <a:pt x="11049" y="236315"/>
                  </a:lnTo>
                  <a:lnTo>
                    <a:pt x="11049" y="237839"/>
                  </a:lnTo>
                  <a:lnTo>
                    <a:pt x="11049" y="237839"/>
                  </a:lnTo>
                  <a:lnTo>
                    <a:pt x="11144" y="239268"/>
                  </a:lnTo>
                  <a:lnTo>
                    <a:pt x="11144" y="239268"/>
                  </a:lnTo>
                  <a:lnTo>
                    <a:pt x="11239" y="240697"/>
                  </a:lnTo>
                  <a:lnTo>
                    <a:pt x="11239" y="240697"/>
                  </a:lnTo>
                  <a:lnTo>
                    <a:pt x="11335" y="242126"/>
                  </a:lnTo>
                  <a:lnTo>
                    <a:pt x="11335" y="242126"/>
                  </a:lnTo>
                  <a:lnTo>
                    <a:pt x="11525" y="243554"/>
                  </a:lnTo>
                  <a:lnTo>
                    <a:pt x="11525" y="243554"/>
                  </a:lnTo>
                  <a:lnTo>
                    <a:pt x="11716" y="244983"/>
                  </a:lnTo>
                  <a:lnTo>
                    <a:pt x="11716" y="244983"/>
                  </a:lnTo>
                  <a:lnTo>
                    <a:pt x="12002" y="246412"/>
                  </a:lnTo>
                  <a:lnTo>
                    <a:pt x="12002" y="246412"/>
                  </a:lnTo>
                  <a:cubicBezTo>
                    <a:pt x="12097" y="246888"/>
                    <a:pt x="12192" y="247364"/>
                    <a:pt x="12287" y="247841"/>
                  </a:cubicBezTo>
                  <a:lnTo>
                    <a:pt x="12287" y="247841"/>
                  </a:lnTo>
                  <a:lnTo>
                    <a:pt x="12573" y="249269"/>
                  </a:lnTo>
                  <a:lnTo>
                    <a:pt x="12573" y="249269"/>
                  </a:lnTo>
                  <a:lnTo>
                    <a:pt x="12954" y="250698"/>
                  </a:lnTo>
                  <a:lnTo>
                    <a:pt x="12954" y="250698"/>
                  </a:lnTo>
                  <a:cubicBezTo>
                    <a:pt x="19145" y="273844"/>
                    <a:pt x="39434" y="291655"/>
                    <a:pt x="64294" y="293751"/>
                  </a:cubicBezTo>
                  <a:lnTo>
                    <a:pt x="64294" y="293751"/>
                  </a:lnTo>
                  <a:lnTo>
                    <a:pt x="65722" y="293846"/>
                  </a:lnTo>
                  <a:lnTo>
                    <a:pt x="65722" y="293846"/>
                  </a:lnTo>
                  <a:lnTo>
                    <a:pt x="66199" y="293846"/>
                  </a:lnTo>
                  <a:cubicBezTo>
                    <a:pt x="67342" y="293846"/>
                    <a:pt x="68199" y="293941"/>
                    <a:pt x="69342" y="293941"/>
                  </a:cubicBezTo>
                  <a:lnTo>
                    <a:pt x="76771" y="293941"/>
                  </a:lnTo>
                  <a:cubicBezTo>
                    <a:pt x="121349" y="293941"/>
                    <a:pt x="157734" y="330327"/>
                    <a:pt x="157734" y="374904"/>
                  </a:cubicBezTo>
                  <a:lnTo>
                    <a:pt x="157734" y="429959"/>
                  </a:lnTo>
                  <a:lnTo>
                    <a:pt x="268510" y="429959"/>
                  </a:lnTo>
                  <a:cubicBezTo>
                    <a:pt x="297085" y="429959"/>
                    <a:pt x="320898" y="408813"/>
                    <a:pt x="325279" y="381476"/>
                  </a:cubicBezTo>
                  <a:cubicBezTo>
                    <a:pt x="325279" y="381476"/>
                    <a:pt x="325279" y="80201"/>
                    <a:pt x="325279" y="0"/>
                  </a:cubicBezTo>
                  <a:lnTo>
                    <a:pt x="211741"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34" name="Freeform: Shape 133">
              <a:extLst>
                <a:ext uri="{FF2B5EF4-FFF2-40B4-BE49-F238E27FC236}">
                  <a16:creationId xmlns:a16="http://schemas.microsoft.com/office/drawing/2014/main" id="{5BC2B00C-9F8A-4C22-AADA-E14BA6C13698}"/>
                </a:ext>
              </a:extLst>
            </p:cNvPr>
            <p:cNvSpPr/>
            <p:nvPr/>
          </p:nvSpPr>
          <p:spPr>
            <a:xfrm>
              <a:off x="4486386" y="4284043"/>
              <a:ext cx="276796" cy="278606"/>
            </a:xfrm>
            <a:custGeom>
              <a:avLst/>
              <a:gdLst>
                <a:gd name="connsiteX0" fmla="*/ 115158 w 276796"/>
                <a:gd name="connsiteY0" fmla="*/ 95 h 278606"/>
                <a:gd name="connsiteX1" fmla="*/ 0 w 276796"/>
                <a:gd name="connsiteY1" fmla="*/ 114395 h 278606"/>
                <a:gd name="connsiteX2" fmla="*/ 0 w 276796"/>
                <a:gd name="connsiteY2" fmla="*/ 164402 h 278606"/>
                <a:gd name="connsiteX3" fmla="*/ 191 w 276796"/>
                <a:gd name="connsiteY3" fmla="*/ 167545 h 278606"/>
                <a:gd name="connsiteX4" fmla="*/ 0 w 276796"/>
                <a:gd name="connsiteY4" fmla="*/ 170688 h 278606"/>
                <a:gd name="connsiteX5" fmla="*/ 0 w 276796"/>
                <a:gd name="connsiteY5" fmla="*/ 278606 h 278606"/>
                <a:gd name="connsiteX6" fmla="*/ 115158 w 276796"/>
                <a:gd name="connsiteY6" fmla="*/ 278606 h 278606"/>
                <a:gd name="connsiteX7" fmla="*/ 154305 w 276796"/>
                <a:gd name="connsiteY7" fmla="*/ 278606 h 278606"/>
                <a:gd name="connsiteX8" fmla="*/ 276797 w 276796"/>
                <a:gd name="connsiteY8" fmla="*/ 278606 h 278606"/>
                <a:gd name="connsiteX9" fmla="*/ 276797 w 276796"/>
                <a:gd name="connsiteY9" fmla="*/ 0 h 278606"/>
                <a:gd name="connsiteX10" fmla="*/ 115158 w 276796"/>
                <a:gd name="connsiteY10" fmla="*/ 0 h 2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6796" h="278606">
                  <a:moveTo>
                    <a:pt x="115158" y="95"/>
                  </a:moveTo>
                  <a:cubicBezTo>
                    <a:pt x="51816" y="95"/>
                    <a:pt x="0" y="51530"/>
                    <a:pt x="0" y="114395"/>
                  </a:cubicBezTo>
                  <a:lnTo>
                    <a:pt x="0" y="164402"/>
                  </a:lnTo>
                  <a:cubicBezTo>
                    <a:pt x="0" y="165449"/>
                    <a:pt x="95" y="166497"/>
                    <a:pt x="191" y="167545"/>
                  </a:cubicBezTo>
                  <a:cubicBezTo>
                    <a:pt x="95" y="168593"/>
                    <a:pt x="0" y="169640"/>
                    <a:pt x="0" y="170688"/>
                  </a:cubicBezTo>
                  <a:lnTo>
                    <a:pt x="0" y="278606"/>
                  </a:lnTo>
                  <a:lnTo>
                    <a:pt x="115158" y="278606"/>
                  </a:lnTo>
                  <a:lnTo>
                    <a:pt x="154305" y="278606"/>
                  </a:lnTo>
                  <a:lnTo>
                    <a:pt x="276797" y="278606"/>
                  </a:lnTo>
                  <a:lnTo>
                    <a:pt x="276797" y="0"/>
                  </a:lnTo>
                  <a:lnTo>
                    <a:pt x="115158" y="0"/>
                  </a:ln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sp>
          <p:nvSpPr>
            <p:cNvPr id="135" name="Freeform: Shape 134">
              <a:extLst>
                <a:ext uri="{FF2B5EF4-FFF2-40B4-BE49-F238E27FC236}">
                  <a16:creationId xmlns:a16="http://schemas.microsoft.com/office/drawing/2014/main" id="{A918E8A8-378C-4B35-8CB9-04D03B86D1E2}"/>
                </a:ext>
              </a:extLst>
            </p:cNvPr>
            <p:cNvSpPr/>
            <p:nvPr/>
          </p:nvSpPr>
          <p:spPr>
            <a:xfrm>
              <a:off x="4651074" y="3828367"/>
              <a:ext cx="633888" cy="734377"/>
            </a:xfrm>
            <a:custGeom>
              <a:avLst/>
              <a:gdLst>
                <a:gd name="connsiteX0" fmla="*/ 575024 w 633888"/>
                <a:gd name="connsiteY0" fmla="*/ 0 h 734377"/>
                <a:gd name="connsiteX1" fmla="*/ 472916 w 633888"/>
                <a:gd name="connsiteY1" fmla="*/ 0 h 734377"/>
                <a:gd name="connsiteX2" fmla="*/ 273463 w 633888"/>
                <a:gd name="connsiteY2" fmla="*/ 0 h 734377"/>
                <a:gd name="connsiteX3" fmla="*/ 247079 w 633888"/>
                <a:gd name="connsiteY3" fmla="*/ 0 h 734377"/>
                <a:gd name="connsiteX4" fmla="*/ 233648 w 633888"/>
                <a:gd name="connsiteY4" fmla="*/ 857 h 734377"/>
                <a:gd name="connsiteX5" fmla="*/ 82487 w 633888"/>
                <a:gd name="connsiteY5" fmla="*/ 1238 h 734377"/>
                <a:gd name="connsiteX6" fmla="*/ 762 w 633888"/>
                <a:gd name="connsiteY6" fmla="*/ 762 h 734377"/>
                <a:gd name="connsiteX7" fmla="*/ 762 w 633888"/>
                <a:gd name="connsiteY7" fmla="*/ 141637 h 734377"/>
                <a:gd name="connsiteX8" fmla="*/ 0 w 633888"/>
                <a:gd name="connsiteY8" fmla="*/ 141637 h 734377"/>
                <a:gd name="connsiteX9" fmla="*/ 0 w 633888"/>
                <a:gd name="connsiteY9" fmla="*/ 455771 h 734377"/>
                <a:gd name="connsiteX10" fmla="*/ 93250 w 633888"/>
                <a:gd name="connsiteY10" fmla="*/ 455771 h 734377"/>
                <a:gd name="connsiteX11" fmla="*/ 105346 w 633888"/>
                <a:gd name="connsiteY11" fmla="*/ 455771 h 734377"/>
                <a:gd name="connsiteX12" fmla="*/ 110776 w 633888"/>
                <a:gd name="connsiteY12" fmla="*/ 455771 h 734377"/>
                <a:gd name="connsiteX13" fmla="*/ 110776 w 633888"/>
                <a:gd name="connsiteY13" fmla="*/ 734378 h 734377"/>
                <a:gd name="connsiteX14" fmla="*/ 182309 w 633888"/>
                <a:gd name="connsiteY14" fmla="*/ 734378 h 734377"/>
                <a:gd name="connsiteX15" fmla="*/ 218504 w 633888"/>
                <a:gd name="connsiteY15" fmla="*/ 734378 h 734377"/>
                <a:gd name="connsiteX16" fmla="*/ 324993 w 633888"/>
                <a:gd name="connsiteY16" fmla="*/ 734378 h 734377"/>
                <a:gd name="connsiteX17" fmla="*/ 324993 w 633888"/>
                <a:gd name="connsiteY17" fmla="*/ 711232 h 734377"/>
                <a:gd name="connsiteX18" fmla="*/ 437674 w 633888"/>
                <a:gd name="connsiteY18" fmla="*/ 615029 h 734377"/>
                <a:gd name="connsiteX19" fmla="*/ 633889 w 633888"/>
                <a:gd name="connsiteY19" fmla="*/ 615029 h 734377"/>
                <a:gd name="connsiteX20" fmla="*/ 633889 w 633888"/>
                <a:gd name="connsiteY20" fmla="*/ 512731 h 734377"/>
                <a:gd name="connsiteX21" fmla="*/ 633889 w 633888"/>
                <a:gd name="connsiteY21" fmla="*/ 232886 h 734377"/>
                <a:gd name="connsiteX22" fmla="*/ 633889 w 633888"/>
                <a:gd name="connsiteY22" fmla="*/ 58769 h 734377"/>
                <a:gd name="connsiteX23" fmla="*/ 575024 w 633888"/>
                <a:gd name="connsiteY23" fmla="*/ 0 h 73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33888" h="734377">
                  <a:moveTo>
                    <a:pt x="575024" y="0"/>
                  </a:moveTo>
                  <a:lnTo>
                    <a:pt x="472916" y="0"/>
                  </a:lnTo>
                  <a:lnTo>
                    <a:pt x="273463" y="0"/>
                  </a:lnTo>
                  <a:lnTo>
                    <a:pt x="247079" y="0"/>
                  </a:lnTo>
                  <a:cubicBezTo>
                    <a:pt x="242506" y="0"/>
                    <a:pt x="238030" y="381"/>
                    <a:pt x="233648" y="857"/>
                  </a:cubicBezTo>
                  <a:lnTo>
                    <a:pt x="82487" y="1238"/>
                  </a:lnTo>
                  <a:lnTo>
                    <a:pt x="762" y="762"/>
                  </a:lnTo>
                  <a:lnTo>
                    <a:pt x="762" y="141637"/>
                  </a:lnTo>
                  <a:lnTo>
                    <a:pt x="0" y="141637"/>
                  </a:lnTo>
                  <a:lnTo>
                    <a:pt x="0" y="455771"/>
                  </a:lnTo>
                  <a:lnTo>
                    <a:pt x="93250" y="455771"/>
                  </a:lnTo>
                  <a:lnTo>
                    <a:pt x="105346" y="455771"/>
                  </a:lnTo>
                  <a:lnTo>
                    <a:pt x="110776" y="455771"/>
                  </a:lnTo>
                  <a:lnTo>
                    <a:pt x="110776" y="734378"/>
                  </a:lnTo>
                  <a:lnTo>
                    <a:pt x="182309" y="734378"/>
                  </a:lnTo>
                  <a:lnTo>
                    <a:pt x="218504" y="734378"/>
                  </a:lnTo>
                  <a:lnTo>
                    <a:pt x="324993" y="734378"/>
                  </a:lnTo>
                  <a:lnTo>
                    <a:pt x="324993" y="711232"/>
                  </a:lnTo>
                  <a:cubicBezTo>
                    <a:pt x="333756" y="656939"/>
                    <a:pt x="381000" y="615029"/>
                    <a:pt x="437674" y="615029"/>
                  </a:cubicBezTo>
                  <a:lnTo>
                    <a:pt x="633889" y="615029"/>
                  </a:lnTo>
                  <a:lnTo>
                    <a:pt x="633889" y="512731"/>
                  </a:lnTo>
                  <a:lnTo>
                    <a:pt x="633889" y="232886"/>
                  </a:lnTo>
                  <a:lnTo>
                    <a:pt x="633889" y="58769"/>
                  </a:lnTo>
                  <a:cubicBezTo>
                    <a:pt x="633699" y="26384"/>
                    <a:pt x="607314" y="0"/>
                    <a:pt x="575024" y="0"/>
                  </a:cubicBezTo>
                  <a:close/>
                </a:path>
              </a:pathLst>
            </a:custGeom>
            <a:solidFill>
              <a:srgbClr val="D1D3D4"/>
            </a:solidFill>
            <a:ln w="6350" cap="flat">
              <a:solidFill>
                <a:srgbClr val="FFFFFF"/>
              </a:solidFill>
              <a:prstDash val="solid"/>
              <a:miter lim="800000"/>
              <a:headEnd/>
              <a:tailEnd/>
            </a:ln>
          </p:spPr>
          <p:txBody>
            <a:bodyPr vert="horz" wrap="square" lIns="91440" tIns="45721" rIns="91440" bIns="45721" numCol="1" anchor="t" anchorCtr="0" compatLnSpc="1">
              <a:prstTxWarp prst="textNoShape">
                <a:avLst/>
              </a:prstTxWarp>
            </a:bodyPr>
            <a:lstStyle/>
            <a:p>
              <a:pPr fontAlgn="auto">
                <a:spcBef>
                  <a:spcPts val="0"/>
                </a:spcBef>
                <a:spcAft>
                  <a:spcPts val="0"/>
                </a:spcAft>
              </a:pPr>
              <a:endParaRPr lang="x-none" kern="0">
                <a:solidFill>
                  <a:srgbClr val="00000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061388023"/>
      </p:ext>
    </p:extLst>
  </p:cSld>
  <p:clrMap bg1="lt1" tx1="dk1" bg2="lt2" tx2="dk2" accent1="accent1" accent2="accent2" accent3="accent3" accent4="accent4" accent5="accent5" accent6="accent6" hlink="hlink" folHlink="folHlink"/>
  <p:sldLayoutIdLst>
    <p:sldLayoutId id="2147488768" r:id="rId1"/>
    <p:sldLayoutId id="2147488769" r:id="rId2"/>
    <p:sldLayoutId id="2147488770" r:id="rId3"/>
    <p:sldLayoutId id="2147488771" r:id="rId4"/>
    <p:sldLayoutId id="2147488772" r:id="rId5"/>
  </p:sldLayoutIdLst>
  <p:hf hdr="0" ftr="0" dt="0"/>
  <p:txStyles>
    <p:titleStyle>
      <a:lvl1pPr marL="0" indent="0" algn="l" rtl="0" eaLnBrk="1" fontAlgn="base" hangingPunct="1">
        <a:spcBef>
          <a:spcPct val="0"/>
        </a:spcBef>
        <a:spcAft>
          <a:spcPct val="0"/>
        </a:spcAft>
        <a:defRPr sz="1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p:titleStyle>
    <p:body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3366FF"/>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100FE"/>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p:bodyStyle>
    <p:otherStyle>
      <a:defPPr>
        <a:defRPr lang="fr-FR"/>
      </a:defPPr>
      <a:lvl1pPr marL="0" algn="l" defTabSz="440284" rtl="0" eaLnBrk="1" latinLnBrk="0" hangingPunct="1">
        <a:defRPr sz="1733" kern="1200">
          <a:solidFill>
            <a:schemeClr val="tx1"/>
          </a:solidFill>
          <a:latin typeface="+mn-lt"/>
          <a:ea typeface="+mn-ea"/>
          <a:cs typeface="+mn-cs"/>
        </a:defRPr>
      </a:lvl1pPr>
      <a:lvl2pPr marL="440284" algn="l" defTabSz="440284" rtl="0" eaLnBrk="1" latinLnBrk="0" hangingPunct="1">
        <a:defRPr sz="1733" kern="1200">
          <a:solidFill>
            <a:schemeClr val="tx1"/>
          </a:solidFill>
          <a:latin typeface="+mn-lt"/>
          <a:ea typeface="+mn-ea"/>
          <a:cs typeface="+mn-cs"/>
        </a:defRPr>
      </a:lvl2pPr>
      <a:lvl3pPr marL="880567" algn="l" defTabSz="440284" rtl="0" eaLnBrk="1" latinLnBrk="0" hangingPunct="1">
        <a:defRPr sz="1733" kern="1200">
          <a:solidFill>
            <a:schemeClr val="tx1"/>
          </a:solidFill>
          <a:latin typeface="+mn-lt"/>
          <a:ea typeface="+mn-ea"/>
          <a:cs typeface="+mn-cs"/>
        </a:defRPr>
      </a:lvl3pPr>
      <a:lvl4pPr marL="1320851" algn="l" defTabSz="440284" rtl="0" eaLnBrk="1" latinLnBrk="0" hangingPunct="1">
        <a:defRPr sz="1733" kern="1200">
          <a:solidFill>
            <a:schemeClr val="tx1"/>
          </a:solidFill>
          <a:latin typeface="+mn-lt"/>
          <a:ea typeface="+mn-ea"/>
          <a:cs typeface="+mn-cs"/>
        </a:defRPr>
      </a:lvl4pPr>
      <a:lvl5pPr marL="1761134" algn="l" defTabSz="440284" rtl="0" eaLnBrk="1" latinLnBrk="0" hangingPunct="1">
        <a:defRPr sz="1733" kern="1200">
          <a:solidFill>
            <a:schemeClr val="tx1"/>
          </a:solidFill>
          <a:latin typeface="+mn-lt"/>
          <a:ea typeface="+mn-ea"/>
          <a:cs typeface="+mn-cs"/>
        </a:defRPr>
      </a:lvl5pPr>
      <a:lvl6pPr marL="2201418" algn="l" defTabSz="440284" rtl="0" eaLnBrk="1" latinLnBrk="0" hangingPunct="1">
        <a:defRPr sz="1733" kern="1200">
          <a:solidFill>
            <a:schemeClr val="tx1"/>
          </a:solidFill>
          <a:latin typeface="+mn-lt"/>
          <a:ea typeface="+mn-ea"/>
          <a:cs typeface="+mn-cs"/>
        </a:defRPr>
      </a:lvl6pPr>
      <a:lvl7pPr marL="2641702" algn="l" defTabSz="440284" rtl="0" eaLnBrk="1" latinLnBrk="0" hangingPunct="1">
        <a:defRPr sz="1733" kern="1200">
          <a:solidFill>
            <a:schemeClr val="tx1"/>
          </a:solidFill>
          <a:latin typeface="+mn-lt"/>
          <a:ea typeface="+mn-ea"/>
          <a:cs typeface="+mn-cs"/>
        </a:defRPr>
      </a:lvl7pPr>
      <a:lvl8pPr marL="3081985" algn="l" defTabSz="440284" rtl="0" eaLnBrk="1" latinLnBrk="0" hangingPunct="1">
        <a:defRPr sz="1733" kern="1200">
          <a:solidFill>
            <a:schemeClr val="tx1"/>
          </a:solidFill>
          <a:latin typeface="+mn-lt"/>
          <a:ea typeface="+mn-ea"/>
          <a:cs typeface="+mn-cs"/>
        </a:defRPr>
      </a:lvl8pPr>
      <a:lvl9pPr marL="3522269" algn="l" defTabSz="440284" rtl="0" eaLnBrk="1" latinLnBrk="0" hangingPunct="1">
        <a:defRPr sz="1733"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38" y="365126"/>
            <a:ext cx="8543925"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81038" y="1825625"/>
            <a:ext cx="8543925"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81038" y="6356351"/>
            <a:ext cx="2228850" cy="365125"/>
          </a:xfrm>
          <a:prstGeom prst="rect">
            <a:avLst/>
          </a:prstGeom>
        </p:spPr>
        <p:txBody>
          <a:bodyPr vert="horz" lIns="91440" tIns="45720" rIns="91440" bIns="45720" rtlCol="0" anchor="ctr"/>
          <a:lstStyle>
            <a:lvl1pPr algn="l">
              <a:defRPr sz="975">
                <a:solidFill>
                  <a:schemeClr val="tx1">
                    <a:tint val="75000"/>
                  </a:schemeClr>
                </a:solidFill>
              </a:defRPr>
            </a:lvl1pPr>
          </a:lstStyle>
          <a:p>
            <a:fld id="{627ED9C8-F09A-4D9E-BEC0-4725162E21FF}" type="datetimeFigureOut">
              <a:rPr lang="en-US" smtClean="0"/>
              <a:t>6/16/2022</a:t>
            </a:fld>
            <a:endParaRPr lang="en-US"/>
          </a:p>
        </p:txBody>
      </p:sp>
      <p:sp>
        <p:nvSpPr>
          <p:cNvPr id="5" name="Footer Placeholder 4"/>
          <p:cNvSpPr>
            <a:spLocks noGrp="1"/>
          </p:cNvSpPr>
          <p:nvPr>
            <p:ph type="ftr" sz="quarter" idx="3"/>
          </p:nvPr>
        </p:nvSpPr>
        <p:spPr>
          <a:xfrm>
            <a:off x="3281363" y="6356351"/>
            <a:ext cx="3343275" cy="365125"/>
          </a:xfrm>
          <a:prstGeom prst="rect">
            <a:avLst/>
          </a:prstGeom>
        </p:spPr>
        <p:txBody>
          <a:bodyPr vert="horz" lIns="91440" tIns="45720" rIns="91440" bIns="45720" rtlCol="0" anchor="ctr"/>
          <a:lstStyle>
            <a:lvl1pPr algn="ctr">
              <a:defRPr sz="975">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996113" y="6356351"/>
            <a:ext cx="2228850" cy="365125"/>
          </a:xfrm>
          <a:prstGeom prst="rect">
            <a:avLst/>
          </a:prstGeom>
        </p:spPr>
        <p:txBody>
          <a:bodyPr vert="horz" lIns="91440" tIns="45720" rIns="91440" bIns="45720" rtlCol="0" anchor="ctr"/>
          <a:lstStyle>
            <a:lvl1pPr algn="r">
              <a:defRPr sz="975">
                <a:solidFill>
                  <a:schemeClr val="tx1">
                    <a:tint val="75000"/>
                  </a:schemeClr>
                </a:solidFill>
              </a:defRPr>
            </a:lvl1pPr>
          </a:lstStyle>
          <a:p>
            <a:fld id="{8C7D807A-D3EC-4DEA-86E2-120E4093F1A6}" type="slidenum">
              <a:rPr lang="en-US" smtClean="0"/>
              <a:t>‹#›</a:t>
            </a:fld>
            <a:endParaRPr lang="en-US"/>
          </a:p>
        </p:txBody>
      </p:sp>
    </p:spTree>
    <p:extLst>
      <p:ext uri="{BB962C8B-B14F-4D97-AF65-F5344CB8AC3E}">
        <p14:creationId xmlns:p14="http://schemas.microsoft.com/office/powerpoint/2010/main" val="1445922642"/>
      </p:ext>
    </p:extLst>
  </p:cSld>
  <p:clrMap bg1="lt1" tx1="dk1" bg2="lt2" tx2="dk2" accent1="accent1" accent2="accent2" accent3="accent3" accent4="accent4" accent5="accent5" accent6="accent6" hlink="hlink" folHlink="folHlink"/>
  <p:sldLayoutIdLst>
    <p:sldLayoutId id="2147488777" r:id="rId1"/>
  </p:sldLayoutIdLst>
  <p:txStyles>
    <p:titleStyle>
      <a:lvl1pPr algn="l" defTabSz="742950" rtl="0" eaLnBrk="1" latinLnBrk="0" hangingPunct="1">
        <a:lnSpc>
          <a:spcPct val="90000"/>
        </a:lnSpc>
        <a:spcBef>
          <a:spcPct val="0"/>
        </a:spcBef>
        <a:buNone/>
        <a:defRPr sz="3575" kern="1200">
          <a:solidFill>
            <a:schemeClr val="tx1"/>
          </a:solidFill>
          <a:latin typeface="+mj-lt"/>
          <a:ea typeface="+mj-ea"/>
          <a:cs typeface="+mj-cs"/>
        </a:defRPr>
      </a:lvl1pPr>
    </p:titleStyle>
    <p:bodyStyle>
      <a:lvl1pPr marL="185738" indent="-185738" algn="l" defTabSz="742950" rtl="0" eaLnBrk="1" latinLnBrk="0" hangingPunct="1">
        <a:lnSpc>
          <a:spcPct val="90000"/>
        </a:lnSpc>
        <a:spcBef>
          <a:spcPts val="813"/>
        </a:spcBef>
        <a:buFont typeface="Arial" panose="020B0604020202020204" pitchFamily="34" charset="0"/>
        <a:buChar char="•"/>
        <a:defRPr sz="2275" kern="1200">
          <a:solidFill>
            <a:schemeClr val="tx1"/>
          </a:solidFill>
          <a:latin typeface="+mn-lt"/>
          <a:ea typeface="+mn-ea"/>
          <a:cs typeface="+mn-cs"/>
        </a:defRPr>
      </a:lvl1pPr>
      <a:lvl2pPr marL="557213" indent="-185738" algn="l" defTabSz="742950" rtl="0" eaLnBrk="1" latinLnBrk="0" hangingPunct="1">
        <a:lnSpc>
          <a:spcPct val="90000"/>
        </a:lnSpc>
        <a:spcBef>
          <a:spcPts val="406"/>
        </a:spcBef>
        <a:buFont typeface="Arial" panose="020B0604020202020204" pitchFamily="34" charset="0"/>
        <a:buChar char="•"/>
        <a:defRPr sz="1950" kern="1200">
          <a:solidFill>
            <a:schemeClr val="tx1"/>
          </a:solidFill>
          <a:latin typeface="+mn-lt"/>
          <a:ea typeface="+mn-ea"/>
          <a:cs typeface="+mn-cs"/>
        </a:defRPr>
      </a:lvl2pPr>
      <a:lvl3pPr marL="928688" indent="-185738" algn="l" defTabSz="742950" rtl="0" eaLnBrk="1" latinLnBrk="0" hangingPunct="1">
        <a:lnSpc>
          <a:spcPct val="90000"/>
        </a:lnSpc>
        <a:spcBef>
          <a:spcPts val="406"/>
        </a:spcBef>
        <a:buFont typeface="Arial" panose="020B0604020202020204" pitchFamily="34" charset="0"/>
        <a:buChar char="•"/>
        <a:defRPr sz="1625" kern="1200">
          <a:solidFill>
            <a:schemeClr val="tx1"/>
          </a:solidFill>
          <a:latin typeface="+mn-lt"/>
          <a:ea typeface="+mn-ea"/>
          <a:cs typeface="+mn-cs"/>
        </a:defRPr>
      </a:lvl3pPr>
      <a:lvl4pPr marL="1300163" indent="-185738" algn="l" defTabSz="742950"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4pPr>
      <a:lvl5pPr marL="1671638" indent="-185738" algn="l" defTabSz="742950"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5pPr>
      <a:lvl6pPr marL="2043113" indent="-185738" algn="l" defTabSz="742950"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9pPr>
    </p:bodyStyle>
    <p:otherStyle>
      <a:defPPr>
        <a:defRPr lang="en-US"/>
      </a:defPPr>
      <a:lvl1pPr marL="0" algn="l" defTabSz="742950" rtl="0" eaLnBrk="1" latinLnBrk="0" hangingPunct="1">
        <a:defRPr sz="1463" kern="1200">
          <a:solidFill>
            <a:schemeClr val="tx1"/>
          </a:solidFill>
          <a:latin typeface="+mn-lt"/>
          <a:ea typeface="+mn-ea"/>
          <a:cs typeface="+mn-cs"/>
        </a:defRPr>
      </a:lvl1pPr>
      <a:lvl2pPr marL="371475" algn="l" defTabSz="742950" rtl="0" eaLnBrk="1" latinLnBrk="0" hangingPunct="1">
        <a:defRPr sz="1463" kern="1200">
          <a:solidFill>
            <a:schemeClr val="tx1"/>
          </a:solidFill>
          <a:latin typeface="+mn-lt"/>
          <a:ea typeface="+mn-ea"/>
          <a:cs typeface="+mn-cs"/>
        </a:defRPr>
      </a:lvl2pPr>
      <a:lvl3pPr marL="742950" algn="l" defTabSz="742950" rtl="0" eaLnBrk="1" latinLnBrk="0" hangingPunct="1">
        <a:defRPr sz="1463" kern="1200">
          <a:solidFill>
            <a:schemeClr val="tx1"/>
          </a:solidFill>
          <a:latin typeface="+mn-lt"/>
          <a:ea typeface="+mn-ea"/>
          <a:cs typeface="+mn-cs"/>
        </a:defRPr>
      </a:lvl3pPr>
      <a:lvl4pPr marL="1114425" algn="l" defTabSz="742950" rtl="0" eaLnBrk="1" latinLnBrk="0" hangingPunct="1">
        <a:defRPr sz="1463" kern="1200">
          <a:solidFill>
            <a:schemeClr val="tx1"/>
          </a:solidFill>
          <a:latin typeface="+mn-lt"/>
          <a:ea typeface="+mn-ea"/>
          <a:cs typeface="+mn-cs"/>
        </a:defRPr>
      </a:lvl4pPr>
      <a:lvl5pPr marL="1485900" algn="l" defTabSz="742950" rtl="0" eaLnBrk="1" latinLnBrk="0" hangingPunct="1">
        <a:defRPr sz="1463" kern="1200">
          <a:solidFill>
            <a:schemeClr val="tx1"/>
          </a:solidFill>
          <a:latin typeface="+mn-lt"/>
          <a:ea typeface="+mn-ea"/>
          <a:cs typeface="+mn-cs"/>
        </a:defRPr>
      </a:lvl5pPr>
      <a:lvl6pPr marL="1857375" algn="l" defTabSz="742950" rtl="0" eaLnBrk="1" latinLnBrk="0" hangingPunct="1">
        <a:defRPr sz="1463" kern="1200">
          <a:solidFill>
            <a:schemeClr val="tx1"/>
          </a:solidFill>
          <a:latin typeface="+mn-lt"/>
          <a:ea typeface="+mn-ea"/>
          <a:cs typeface="+mn-cs"/>
        </a:defRPr>
      </a:lvl6pPr>
      <a:lvl7pPr marL="2228850" algn="l" defTabSz="742950" rtl="0" eaLnBrk="1" latinLnBrk="0" hangingPunct="1">
        <a:defRPr sz="1463" kern="1200">
          <a:solidFill>
            <a:schemeClr val="tx1"/>
          </a:solidFill>
          <a:latin typeface="+mn-lt"/>
          <a:ea typeface="+mn-ea"/>
          <a:cs typeface="+mn-cs"/>
        </a:defRPr>
      </a:lvl7pPr>
      <a:lvl8pPr marL="2600325" algn="l" defTabSz="742950" rtl="0" eaLnBrk="1" latinLnBrk="0" hangingPunct="1">
        <a:defRPr sz="1463" kern="1200">
          <a:solidFill>
            <a:schemeClr val="tx1"/>
          </a:solidFill>
          <a:latin typeface="+mn-lt"/>
          <a:ea typeface="+mn-ea"/>
          <a:cs typeface="+mn-cs"/>
        </a:defRPr>
      </a:lvl8pPr>
      <a:lvl9pPr marL="2971800" algn="l" defTabSz="742950" rtl="0" eaLnBrk="1" latinLnBrk="0" hangingPunct="1">
        <a:defRPr sz="1463"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05AA23E-9F3B-4705-91CC-5E7E5423DC71}"/>
              </a:ext>
            </a:extLst>
          </p:cNvPr>
          <p:cNvPicPr>
            <a:picLocks noChangeAspect="1"/>
          </p:cNvPicPr>
          <p:nvPr userDrawn="1"/>
        </p:nvPicPr>
        <p:blipFill>
          <a:blip r:embed="rId6"/>
          <a:stretch>
            <a:fillRect/>
          </a:stretch>
        </p:blipFill>
        <p:spPr>
          <a:xfrm>
            <a:off x="0" y="0"/>
            <a:ext cx="9906000" cy="835819"/>
          </a:xfrm>
          <a:prstGeom prst="rect">
            <a:avLst/>
          </a:prstGeom>
        </p:spPr>
      </p:pic>
      <p:sp>
        <p:nvSpPr>
          <p:cNvPr id="2" name="Espace réservé du numéro de diapositive 1"/>
          <p:cNvSpPr>
            <a:spLocks noGrp="1"/>
          </p:cNvSpPr>
          <p:nvPr>
            <p:ph type="sldNum" sz="quarter" idx="4"/>
          </p:nvPr>
        </p:nvSpPr>
        <p:spPr>
          <a:xfrm>
            <a:off x="9148969" y="6553200"/>
            <a:ext cx="665523" cy="273089"/>
          </a:xfrm>
          <a:prstGeom prst="rect">
            <a:avLst/>
          </a:prstGeom>
        </p:spPr>
        <p:txBody>
          <a:bodyPr vert="horz" lIns="91440" tIns="45720" rIns="91440" bIns="45720" rtlCol="0" anchor="ctr"/>
          <a:lstStyle>
            <a:lvl1pPr algn="r">
              <a:defRPr sz="900" b="0" i="0">
                <a:solidFill>
                  <a:schemeClr val="bg1">
                    <a:lumMod val="50000"/>
                  </a:schemeClr>
                </a:solidFill>
                <a:latin typeface="+mn-lt"/>
                <a:ea typeface="Arial Unicode MS" panose="020B0604020202020204" pitchFamily="34" charset="-128"/>
                <a:cs typeface="Arial" panose="020B0604020202020204" pitchFamily="34" charset="0"/>
              </a:defRPr>
            </a:lvl1pPr>
          </a:lstStyle>
          <a:p>
            <a:fld id="{F551322C-20B2-48C3-B63D-68158FEBF630}" type="slidenum">
              <a:rPr lang="en-US" smtClean="0"/>
              <a:pPr/>
              <a:t>‹#›</a:t>
            </a:fld>
            <a:endParaRPr lang="en-US"/>
          </a:p>
        </p:txBody>
      </p:sp>
      <p:sp>
        <p:nvSpPr>
          <p:cNvPr id="5" name="Title Placeholder 4"/>
          <p:cNvSpPr>
            <a:spLocks noGrp="1"/>
          </p:cNvSpPr>
          <p:nvPr>
            <p:ph type="title"/>
          </p:nvPr>
        </p:nvSpPr>
        <p:spPr>
          <a:xfrm>
            <a:off x="540000" y="108000"/>
            <a:ext cx="8543925" cy="336550"/>
          </a:xfrm>
          <a:prstGeom prst="rect">
            <a:avLst/>
          </a:prstGeom>
        </p:spPr>
        <p:txBody>
          <a:bodyPr vert="horz" lIns="72000" tIns="36000" rIns="72000" bIns="36000" rtlCol="0" anchor="t">
            <a:noAutofit/>
          </a:bodyPr>
          <a:lstStyle/>
          <a:p>
            <a:pPr lvl="0"/>
            <a:r>
              <a:rPr lang="en-US" dirty="0"/>
              <a:t>Click to edit Master title style</a:t>
            </a:r>
            <a:endParaRPr lang="nl-NL" dirty="0"/>
          </a:p>
        </p:txBody>
      </p:sp>
      <p:sp>
        <p:nvSpPr>
          <p:cNvPr id="3" name="Text Placeholder 2"/>
          <p:cNvSpPr>
            <a:spLocks noGrp="1"/>
          </p:cNvSpPr>
          <p:nvPr>
            <p:ph type="body" idx="1"/>
          </p:nvPr>
        </p:nvSpPr>
        <p:spPr>
          <a:xfrm>
            <a:off x="539999" y="1080000"/>
            <a:ext cx="9000000" cy="4351338"/>
          </a:xfrm>
          <a:prstGeom prst="rect">
            <a:avLst/>
          </a:prstGeom>
        </p:spPr>
        <p:txBody>
          <a:bodyPr vert="horz" lIns="91440" tIns="45720" rIns="91440" bIns="45720" rtlCol="0">
            <a:noAutofit/>
          </a:bodyPr>
          <a:lstStyle/>
          <a:p>
            <a:pPr lvl="0"/>
            <a:r>
              <a:rPr lang="en-US" dirty="0"/>
              <a:t>Edit Master text styles</a:t>
            </a:r>
          </a:p>
          <a:p>
            <a:pPr lvl="1"/>
            <a:r>
              <a:rPr lang="en-US" dirty="0"/>
              <a:t>[Add text]</a:t>
            </a:r>
          </a:p>
          <a:p>
            <a:pPr lvl="2"/>
            <a:r>
              <a:rPr lang="en-US" dirty="0"/>
              <a:t>[Add text]</a:t>
            </a:r>
          </a:p>
          <a:p>
            <a:pPr lvl="3"/>
            <a:r>
              <a:rPr lang="en-US" dirty="0"/>
              <a:t>[Add text]</a:t>
            </a:r>
          </a:p>
        </p:txBody>
      </p:sp>
      <p:grpSp>
        <p:nvGrpSpPr>
          <p:cNvPr id="46" name="Group 4">
            <a:extLst>
              <a:ext uri="{FF2B5EF4-FFF2-40B4-BE49-F238E27FC236}">
                <a16:creationId xmlns:a16="http://schemas.microsoft.com/office/drawing/2014/main" id="{8348A8A9-29BB-462F-BAB5-AD65BBC7BF38}"/>
              </a:ext>
            </a:extLst>
          </p:cNvPr>
          <p:cNvGrpSpPr>
            <a:grpSpLocks noChangeAspect="1"/>
          </p:cNvGrpSpPr>
          <p:nvPr userDrawn="1"/>
        </p:nvGrpSpPr>
        <p:grpSpPr bwMode="auto">
          <a:xfrm>
            <a:off x="8802245" y="30380"/>
            <a:ext cx="1031816" cy="781626"/>
            <a:chOff x="762" y="304"/>
            <a:chExt cx="4718" cy="3574"/>
          </a:xfrm>
        </p:grpSpPr>
        <p:sp>
          <p:nvSpPr>
            <p:cNvPr id="79" name="Freeform 42">
              <a:extLst>
                <a:ext uri="{FF2B5EF4-FFF2-40B4-BE49-F238E27FC236}">
                  <a16:creationId xmlns:a16="http://schemas.microsoft.com/office/drawing/2014/main" id="{6D686867-56CE-4196-BCCA-E97F10DD4E8D}"/>
                </a:ext>
              </a:extLst>
            </p:cNvPr>
            <p:cNvSpPr>
              <a:spLocks noEditPoints="1"/>
            </p:cNvSpPr>
            <p:nvPr userDrawn="1"/>
          </p:nvSpPr>
          <p:spPr bwMode="auto">
            <a:xfrm>
              <a:off x="3683" y="304"/>
              <a:ext cx="1792" cy="3373"/>
            </a:xfrm>
            <a:custGeom>
              <a:avLst/>
              <a:gdLst>
                <a:gd name="T0" fmla="*/ 732 w 1015"/>
                <a:gd name="T1" fmla="*/ 153 h 1909"/>
                <a:gd name="T2" fmla="*/ 530 w 1015"/>
                <a:gd name="T3" fmla="*/ 529 h 1909"/>
                <a:gd name="T4" fmla="*/ 495 w 1015"/>
                <a:gd name="T5" fmla="*/ 861 h 1909"/>
                <a:gd name="T6" fmla="*/ 136 w 1015"/>
                <a:gd name="T7" fmla="*/ 966 h 1909"/>
                <a:gd name="T8" fmla="*/ 0 w 1015"/>
                <a:gd name="T9" fmla="*/ 1172 h 1909"/>
                <a:gd name="T10" fmla="*/ 99 w 1015"/>
                <a:gd name="T11" fmla="*/ 1288 h 1909"/>
                <a:gd name="T12" fmla="*/ 206 w 1015"/>
                <a:gd name="T13" fmla="*/ 1445 h 1909"/>
                <a:gd name="T14" fmla="*/ 206 w 1015"/>
                <a:gd name="T15" fmla="*/ 1449 h 1909"/>
                <a:gd name="T16" fmla="*/ 206 w 1015"/>
                <a:gd name="T17" fmla="*/ 1452 h 1909"/>
                <a:gd name="T18" fmla="*/ 216 w 1015"/>
                <a:gd name="T19" fmla="*/ 1468 h 1909"/>
                <a:gd name="T20" fmla="*/ 218 w 1015"/>
                <a:gd name="T21" fmla="*/ 1469 h 1909"/>
                <a:gd name="T22" fmla="*/ 220 w 1015"/>
                <a:gd name="T23" fmla="*/ 1470 h 1909"/>
                <a:gd name="T24" fmla="*/ 222 w 1015"/>
                <a:gd name="T25" fmla="*/ 1470 h 1909"/>
                <a:gd name="T26" fmla="*/ 224 w 1015"/>
                <a:gd name="T27" fmla="*/ 1471 h 1909"/>
                <a:gd name="T28" fmla="*/ 226 w 1015"/>
                <a:gd name="T29" fmla="*/ 1471 h 1909"/>
                <a:gd name="T30" fmla="*/ 228 w 1015"/>
                <a:gd name="T31" fmla="*/ 1472 h 1909"/>
                <a:gd name="T32" fmla="*/ 270 w 1015"/>
                <a:gd name="T33" fmla="*/ 1494 h 1909"/>
                <a:gd name="T34" fmla="*/ 270 w 1015"/>
                <a:gd name="T35" fmla="*/ 1581 h 1909"/>
                <a:gd name="T36" fmla="*/ 270 w 1015"/>
                <a:gd name="T37" fmla="*/ 1582 h 1909"/>
                <a:gd name="T38" fmla="*/ 270 w 1015"/>
                <a:gd name="T39" fmla="*/ 1585 h 1909"/>
                <a:gd name="T40" fmla="*/ 294 w 1015"/>
                <a:gd name="T41" fmla="*/ 1603 h 1909"/>
                <a:gd name="T42" fmla="*/ 331 w 1015"/>
                <a:gd name="T43" fmla="*/ 1697 h 1909"/>
                <a:gd name="T44" fmla="*/ 331 w 1015"/>
                <a:gd name="T45" fmla="*/ 1700 h 1909"/>
                <a:gd name="T46" fmla="*/ 345 w 1015"/>
                <a:gd name="T47" fmla="*/ 1718 h 1909"/>
                <a:gd name="T48" fmla="*/ 347 w 1015"/>
                <a:gd name="T49" fmla="*/ 1718 h 1909"/>
                <a:gd name="T50" fmla="*/ 349 w 1015"/>
                <a:gd name="T51" fmla="*/ 1719 h 1909"/>
                <a:gd name="T52" fmla="*/ 351 w 1015"/>
                <a:gd name="T53" fmla="*/ 1720 h 1909"/>
                <a:gd name="T54" fmla="*/ 353 w 1015"/>
                <a:gd name="T55" fmla="*/ 1720 h 1909"/>
                <a:gd name="T56" fmla="*/ 356 w 1015"/>
                <a:gd name="T57" fmla="*/ 1720 h 1909"/>
                <a:gd name="T58" fmla="*/ 401 w 1015"/>
                <a:gd name="T59" fmla="*/ 1760 h 1909"/>
                <a:gd name="T60" fmla="*/ 401 w 1015"/>
                <a:gd name="T61" fmla="*/ 1761 h 1909"/>
                <a:gd name="T62" fmla="*/ 401 w 1015"/>
                <a:gd name="T63" fmla="*/ 1764 h 1909"/>
                <a:gd name="T64" fmla="*/ 402 w 1015"/>
                <a:gd name="T65" fmla="*/ 1765 h 1909"/>
                <a:gd name="T66" fmla="*/ 403 w 1015"/>
                <a:gd name="T67" fmla="*/ 1768 h 1909"/>
                <a:gd name="T68" fmla="*/ 403 w 1015"/>
                <a:gd name="T69" fmla="*/ 1769 h 1909"/>
                <a:gd name="T70" fmla="*/ 405 w 1015"/>
                <a:gd name="T71" fmla="*/ 1771 h 1909"/>
                <a:gd name="T72" fmla="*/ 406 w 1015"/>
                <a:gd name="T73" fmla="*/ 1773 h 1909"/>
                <a:gd name="T74" fmla="*/ 407 w 1015"/>
                <a:gd name="T75" fmla="*/ 1775 h 1909"/>
                <a:gd name="T76" fmla="*/ 408 w 1015"/>
                <a:gd name="T77" fmla="*/ 1776 h 1909"/>
                <a:gd name="T78" fmla="*/ 410 w 1015"/>
                <a:gd name="T79" fmla="*/ 1777 h 1909"/>
                <a:gd name="T80" fmla="*/ 411 w 1015"/>
                <a:gd name="T81" fmla="*/ 1778 h 1909"/>
                <a:gd name="T82" fmla="*/ 413 w 1015"/>
                <a:gd name="T83" fmla="*/ 1780 h 1909"/>
                <a:gd name="T84" fmla="*/ 415 w 1015"/>
                <a:gd name="T85" fmla="*/ 1780 h 1909"/>
                <a:gd name="T86" fmla="*/ 417 w 1015"/>
                <a:gd name="T87" fmla="*/ 1781 h 1909"/>
                <a:gd name="T88" fmla="*/ 419 w 1015"/>
                <a:gd name="T89" fmla="*/ 1782 h 1909"/>
                <a:gd name="T90" fmla="*/ 421 w 1015"/>
                <a:gd name="T91" fmla="*/ 1782 h 1909"/>
                <a:gd name="T92" fmla="*/ 423 w 1015"/>
                <a:gd name="T93" fmla="*/ 1782 h 1909"/>
                <a:gd name="T94" fmla="*/ 471 w 1015"/>
                <a:gd name="T95" fmla="*/ 1817 h 1909"/>
                <a:gd name="T96" fmla="*/ 593 w 1015"/>
                <a:gd name="T97" fmla="*/ 1881 h 1909"/>
                <a:gd name="T98" fmla="*/ 704 w 1015"/>
                <a:gd name="T99" fmla="*/ 1595 h 1909"/>
                <a:gd name="T100" fmla="*/ 907 w 1015"/>
                <a:gd name="T101" fmla="*/ 1419 h 1909"/>
                <a:gd name="T102" fmla="*/ 900 w 1015"/>
                <a:gd name="T103" fmla="*/ 1218 h 1909"/>
                <a:gd name="T104" fmla="*/ 1015 w 1015"/>
                <a:gd name="T105" fmla="*/ 71 h 1909"/>
                <a:gd name="T106" fmla="*/ 713 w 1015"/>
                <a:gd name="T107" fmla="*/ 0 h 1909"/>
                <a:gd name="T108" fmla="*/ 206 w 1015"/>
                <a:gd name="T109" fmla="*/ 1447 h 1909"/>
                <a:gd name="T110" fmla="*/ 732 w 1015"/>
                <a:gd name="T111" fmla="*/ 37 h 1909"/>
                <a:gd name="T112" fmla="*/ 866 w 1015"/>
                <a:gd name="T113" fmla="*/ 104 h 1909"/>
                <a:gd name="T114" fmla="*/ 732 w 1015"/>
                <a:gd name="T115" fmla="*/ 37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5" h="1909">
                  <a:moveTo>
                    <a:pt x="693" y="5"/>
                  </a:moveTo>
                  <a:cubicBezTo>
                    <a:pt x="674" y="5"/>
                    <a:pt x="658" y="21"/>
                    <a:pt x="658" y="40"/>
                  </a:cubicBezTo>
                  <a:cubicBezTo>
                    <a:pt x="658" y="51"/>
                    <a:pt x="643" y="64"/>
                    <a:pt x="628" y="64"/>
                  </a:cubicBezTo>
                  <a:cubicBezTo>
                    <a:pt x="609" y="64"/>
                    <a:pt x="593" y="80"/>
                    <a:pt x="593" y="99"/>
                  </a:cubicBezTo>
                  <a:cubicBezTo>
                    <a:pt x="593" y="124"/>
                    <a:pt x="593" y="124"/>
                    <a:pt x="593" y="124"/>
                  </a:cubicBezTo>
                  <a:cubicBezTo>
                    <a:pt x="703" y="124"/>
                    <a:pt x="703" y="124"/>
                    <a:pt x="703" y="124"/>
                  </a:cubicBezTo>
                  <a:cubicBezTo>
                    <a:pt x="719" y="124"/>
                    <a:pt x="732" y="137"/>
                    <a:pt x="732" y="153"/>
                  </a:cubicBezTo>
                  <a:cubicBezTo>
                    <a:pt x="732" y="163"/>
                    <a:pt x="732" y="163"/>
                    <a:pt x="732" y="163"/>
                  </a:cubicBezTo>
                  <a:cubicBezTo>
                    <a:pt x="732" y="179"/>
                    <a:pt x="719" y="193"/>
                    <a:pt x="703" y="193"/>
                  </a:cubicBezTo>
                  <a:cubicBezTo>
                    <a:pt x="593" y="193"/>
                    <a:pt x="593" y="193"/>
                    <a:pt x="593" y="193"/>
                  </a:cubicBezTo>
                  <a:cubicBezTo>
                    <a:pt x="593" y="473"/>
                    <a:pt x="593" y="473"/>
                    <a:pt x="593" y="473"/>
                  </a:cubicBezTo>
                  <a:cubicBezTo>
                    <a:pt x="592" y="486"/>
                    <a:pt x="581" y="497"/>
                    <a:pt x="568" y="497"/>
                  </a:cubicBezTo>
                  <a:cubicBezTo>
                    <a:pt x="530" y="497"/>
                    <a:pt x="530" y="497"/>
                    <a:pt x="530" y="497"/>
                  </a:cubicBezTo>
                  <a:cubicBezTo>
                    <a:pt x="530" y="529"/>
                    <a:pt x="530" y="529"/>
                    <a:pt x="530" y="529"/>
                  </a:cubicBezTo>
                  <a:cubicBezTo>
                    <a:pt x="530" y="543"/>
                    <a:pt x="518" y="554"/>
                    <a:pt x="504" y="554"/>
                  </a:cubicBezTo>
                  <a:cubicBezTo>
                    <a:pt x="464" y="554"/>
                    <a:pt x="464" y="554"/>
                    <a:pt x="464" y="554"/>
                  </a:cubicBezTo>
                  <a:cubicBezTo>
                    <a:pt x="464" y="718"/>
                    <a:pt x="464" y="718"/>
                    <a:pt x="464" y="718"/>
                  </a:cubicBezTo>
                  <a:cubicBezTo>
                    <a:pt x="464" y="732"/>
                    <a:pt x="475" y="743"/>
                    <a:pt x="489" y="743"/>
                  </a:cubicBezTo>
                  <a:cubicBezTo>
                    <a:pt x="529" y="743"/>
                    <a:pt x="529" y="743"/>
                    <a:pt x="529" y="743"/>
                  </a:cubicBezTo>
                  <a:cubicBezTo>
                    <a:pt x="530" y="861"/>
                    <a:pt x="530" y="861"/>
                    <a:pt x="530" y="861"/>
                  </a:cubicBezTo>
                  <a:cubicBezTo>
                    <a:pt x="495" y="861"/>
                    <a:pt x="495" y="861"/>
                    <a:pt x="495" y="861"/>
                  </a:cubicBezTo>
                  <a:cubicBezTo>
                    <a:pt x="479" y="861"/>
                    <a:pt x="465" y="873"/>
                    <a:pt x="465" y="889"/>
                  </a:cubicBezTo>
                  <a:cubicBezTo>
                    <a:pt x="465" y="902"/>
                    <a:pt x="465" y="902"/>
                    <a:pt x="465" y="902"/>
                  </a:cubicBezTo>
                  <a:cubicBezTo>
                    <a:pt x="465" y="916"/>
                    <a:pt x="453" y="927"/>
                    <a:pt x="439" y="927"/>
                  </a:cubicBezTo>
                  <a:cubicBezTo>
                    <a:pt x="292" y="927"/>
                    <a:pt x="292" y="927"/>
                    <a:pt x="292" y="927"/>
                  </a:cubicBezTo>
                  <a:cubicBezTo>
                    <a:pt x="179" y="927"/>
                    <a:pt x="179" y="927"/>
                    <a:pt x="179" y="927"/>
                  </a:cubicBezTo>
                  <a:cubicBezTo>
                    <a:pt x="142" y="925"/>
                    <a:pt x="136" y="944"/>
                    <a:pt x="136" y="960"/>
                  </a:cubicBezTo>
                  <a:cubicBezTo>
                    <a:pt x="136" y="966"/>
                    <a:pt x="136" y="966"/>
                    <a:pt x="136" y="966"/>
                  </a:cubicBezTo>
                  <a:cubicBezTo>
                    <a:pt x="136" y="982"/>
                    <a:pt x="123" y="996"/>
                    <a:pt x="106" y="996"/>
                  </a:cubicBezTo>
                  <a:cubicBezTo>
                    <a:pt x="70" y="996"/>
                    <a:pt x="70" y="996"/>
                    <a:pt x="70" y="996"/>
                  </a:cubicBezTo>
                  <a:cubicBezTo>
                    <a:pt x="70" y="1085"/>
                    <a:pt x="70" y="1085"/>
                    <a:pt x="70" y="1085"/>
                  </a:cubicBezTo>
                  <a:cubicBezTo>
                    <a:pt x="70" y="1098"/>
                    <a:pt x="59" y="1109"/>
                    <a:pt x="45" y="1109"/>
                  </a:cubicBezTo>
                  <a:cubicBezTo>
                    <a:pt x="31" y="1109"/>
                    <a:pt x="31" y="1109"/>
                    <a:pt x="31" y="1109"/>
                  </a:cubicBezTo>
                  <a:cubicBezTo>
                    <a:pt x="7" y="1109"/>
                    <a:pt x="0" y="1132"/>
                    <a:pt x="0" y="1142"/>
                  </a:cubicBezTo>
                  <a:cubicBezTo>
                    <a:pt x="0" y="1172"/>
                    <a:pt x="0" y="1172"/>
                    <a:pt x="0" y="1172"/>
                  </a:cubicBezTo>
                  <a:cubicBezTo>
                    <a:pt x="199" y="1172"/>
                    <a:pt x="199" y="1172"/>
                    <a:pt x="199" y="1172"/>
                  </a:cubicBezTo>
                  <a:cubicBezTo>
                    <a:pt x="199" y="1231"/>
                    <a:pt x="199" y="1231"/>
                    <a:pt x="199" y="1231"/>
                  </a:cubicBezTo>
                  <a:cubicBezTo>
                    <a:pt x="92" y="1231"/>
                    <a:pt x="92" y="1231"/>
                    <a:pt x="92" y="1231"/>
                  </a:cubicBezTo>
                  <a:cubicBezTo>
                    <a:pt x="79" y="1231"/>
                    <a:pt x="68" y="1242"/>
                    <a:pt x="68" y="1255"/>
                  </a:cubicBezTo>
                  <a:cubicBezTo>
                    <a:pt x="68" y="1263"/>
                    <a:pt x="68" y="1263"/>
                    <a:pt x="68" y="1263"/>
                  </a:cubicBezTo>
                  <a:cubicBezTo>
                    <a:pt x="68" y="1277"/>
                    <a:pt x="79" y="1288"/>
                    <a:pt x="92" y="1288"/>
                  </a:cubicBezTo>
                  <a:cubicBezTo>
                    <a:pt x="99" y="1288"/>
                    <a:pt x="99" y="1288"/>
                    <a:pt x="99" y="1288"/>
                  </a:cubicBezTo>
                  <a:cubicBezTo>
                    <a:pt x="105" y="1288"/>
                    <a:pt x="133" y="1286"/>
                    <a:pt x="133" y="1317"/>
                  </a:cubicBezTo>
                  <a:cubicBezTo>
                    <a:pt x="134" y="1365"/>
                    <a:pt x="134" y="1365"/>
                    <a:pt x="134" y="1365"/>
                  </a:cubicBezTo>
                  <a:cubicBezTo>
                    <a:pt x="135" y="1368"/>
                    <a:pt x="136" y="1373"/>
                    <a:pt x="136" y="1378"/>
                  </a:cubicBezTo>
                  <a:cubicBezTo>
                    <a:pt x="136" y="1386"/>
                    <a:pt x="136" y="1386"/>
                    <a:pt x="136" y="1386"/>
                  </a:cubicBezTo>
                  <a:cubicBezTo>
                    <a:pt x="136" y="1400"/>
                    <a:pt x="147" y="1410"/>
                    <a:pt x="160" y="1410"/>
                  </a:cubicBezTo>
                  <a:cubicBezTo>
                    <a:pt x="172" y="1410"/>
                    <a:pt x="172" y="1410"/>
                    <a:pt x="172" y="1410"/>
                  </a:cubicBezTo>
                  <a:cubicBezTo>
                    <a:pt x="190" y="1410"/>
                    <a:pt x="206" y="1426"/>
                    <a:pt x="206" y="1445"/>
                  </a:cubicBezTo>
                  <a:cubicBezTo>
                    <a:pt x="206" y="1447"/>
                    <a:pt x="206" y="1447"/>
                    <a:pt x="206" y="1447"/>
                  </a:cubicBezTo>
                  <a:cubicBezTo>
                    <a:pt x="206" y="1448"/>
                    <a:pt x="206" y="1448"/>
                    <a:pt x="206" y="1448"/>
                  </a:cubicBezTo>
                  <a:cubicBezTo>
                    <a:pt x="206" y="1448"/>
                    <a:pt x="206" y="1448"/>
                    <a:pt x="206" y="1448"/>
                  </a:cubicBezTo>
                  <a:cubicBezTo>
                    <a:pt x="206" y="1449"/>
                    <a:pt x="206" y="1449"/>
                    <a:pt x="206" y="1449"/>
                  </a:cubicBezTo>
                  <a:cubicBezTo>
                    <a:pt x="206" y="1449"/>
                    <a:pt x="206" y="1449"/>
                    <a:pt x="206" y="1449"/>
                  </a:cubicBezTo>
                  <a:cubicBezTo>
                    <a:pt x="206" y="1449"/>
                    <a:pt x="206" y="1449"/>
                    <a:pt x="206" y="1449"/>
                  </a:cubicBezTo>
                  <a:cubicBezTo>
                    <a:pt x="206" y="1449"/>
                    <a:pt x="206" y="1449"/>
                    <a:pt x="206" y="1449"/>
                  </a:cubicBezTo>
                  <a:cubicBezTo>
                    <a:pt x="206" y="1450"/>
                    <a:pt x="206" y="1450"/>
                    <a:pt x="206" y="1450"/>
                  </a:cubicBezTo>
                  <a:cubicBezTo>
                    <a:pt x="206" y="1450"/>
                    <a:pt x="206" y="1450"/>
                    <a:pt x="206" y="1450"/>
                  </a:cubicBezTo>
                  <a:cubicBezTo>
                    <a:pt x="206" y="1451"/>
                    <a:pt x="206" y="1451"/>
                    <a:pt x="206" y="1451"/>
                  </a:cubicBezTo>
                  <a:cubicBezTo>
                    <a:pt x="206" y="1451"/>
                    <a:pt x="206" y="1451"/>
                    <a:pt x="206" y="1451"/>
                  </a:cubicBezTo>
                  <a:cubicBezTo>
                    <a:pt x="206" y="1451"/>
                    <a:pt x="206" y="1451"/>
                    <a:pt x="206" y="1451"/>
                  </a:cubicBezTo>
                  <a:cubicBezTo>
                    <a:pt x="206" y="1451"/>
                    <a:pt x="206" y="1451"/>
                    <a:pt x="206" y="1451"/>
                  </a:cubicBezTo>
                  <a:cubicBezTo>
                    <a:pt x="206" y="1452"/>
                    <a:pt x="206" y="1452"/>
                    <a:pt x="206" y="1452"/>
                  </a:cubicBezTo>
                  <a:cubicBezTo>
                    <a:pt x="206" y="1452"/>
                    <a:pt x="206" y="1452"/>
                    <a:pt x="206" y="1452"/>
                  </a:cubicBezTo>
                  <a:cubicBezTo>
                    <a:pt x="207" y="1458"/>
                    <a:pt x="211" y="1463"/>
                    <a:pt x="215" y="1467"/>
                  </a:cubicBezTo>
                  <a:cubicBezTo>
                    <a:pt x="215" y="1467"/>
                    <a:pt x="215" y="1467"/>
                    <a:pt x="215" y="1467"/>
                  </a:cubicBezTo>
                  <a:cubicBezTo>
                    <a:pt x="216" y="1467"/>
                    <a:pt x="216" y="1467"/>
                    <a:pt x="216" y="1467"/>
                  </a:cubicBezTo>
                  <a:cubicBezTo>
                    <a:pt x="216" y="1467"/>
                    <a:pt x="216" y="1467"/>
                    <a:pt x="216" y="1467"/>
                  </a:cubicBezTo>
                  <a:cubicBezTo>
                    <a:pt x="216" y="1468"/>
                    <a:pt x="216" y="1468"/>
                    <a:pt x="216" y="1468"/>
                  </a:cubicBezTo>
                  <a:cubicBezTo>
                    <a:pt x="216" y="1468"/>
                    <a:pt x="216" y="1468"/>
                    <a:pt x="216" y="1468"/>
                  </a:cubicBezTo>
                  <a:cubicBezTo>
                    <a:pt x="217" y="1468"/>
                    <a:pt x="217" y="1468"/>
                    <a:pt x="217" y="1468"/>
                  </a:cubicBezTo>
                  <a:cubicBezTo>
                    <a:pt x="217" y="1468"/>
                    <a:pt x="217" y="1468"/>
                    <a:pt x="217" y="1468"/>
                  </a:cubicBezTo>
                  <a:cubicBezTo>
                    <a:pt x="217" y="1468"/>
                    <a:pt x="217" y="1468"/>
                    <a:pt x="217" y="1468"/>
                  </a:cubicBezTo>
                  <a:cubicBezTo>
                    <a:pt x="217" y="1468"/>
                    <a:pt x="217" y="1468"/>
                    <a:pt x="217" y="1468"/>
                  </a:cubicBezTo>
                  <a:cubicBezTo>
                    <a:pt x="218" y="1468"/>
                    <a:pt x="218" y="1468"/>
                    <a:pt x="218" y="1468"/>
                  </a:cubicBezTo>
                  <a:cubicBezTo>
                    <a:pt x="218" y="1468"/>
                    <a:pt x="218" y="1469"/>
                    <a:pt x="218" y="1469"/>
                  </a:cubicBezTo>
                  <a:cubicBezTo>
                    <a:pt x="218" y="1469"/>
                    <a:pt x="218" y="1469"/>
                    <a:pt x="218" y="1469"/>
                  </a:cubicBezTo>
                  <a:cubicBezTo>
                    <a:pt x="218" y="1469"/>
                    <a:pt x="218" y="1469"/>
                    <a:pt x="218" y="1469"/>
                  </a:cubicBezTo>
                  <a:cubicBezTo>
                    <a:pt x="219" y="1469"/>
                    <a:pt x="219" y="1469"/>
                    <a:pt x="219" y="1469"/>
                  </a:cubicBezTo>
                  <a:cubicBezTo>
                    <a:pt x="219" y="1469"/>
                    <a:pt x="219" y="1469"/>
                    <a:pt x="219" y="1469"/>
                  </a:cubicBezTo>
                  <a:cubicBezTo>
                    <a:pt x="219" y="1469"/>
                    <a:pt x="219" y="1469"/>
                    <a:pt x="219" y="1469"/>
                  </a:cubicBezTo>
                  <a:cubicBezTo>
                    <a:pt x="219" y="1469"/>
                    <a:pt x="219" y="1469"/>
                    <a:pt x="219" y="1469"/>
                  </a:cubicBezTo>
                  <a:cubicBezTo>
                    <a:pt x="220" y="1470"/>
                    <a:pt x="220" y="1470"/>
                    <a:pt x="220" y="1470"/>
                  </a:cubicBezTo>
                  <a:cubicBezTo>
                    <a:pt x="220" y="1470"/>
                    <a:pt x="220" y="1470"/>
                    <a:pt x="220" y="1470"/>
                  </a:cubicBezTo>
                  <a:cubicBezTo>
                    <a:pt x="220" y="1470"/>
                    <a:pt x="220" y="1470"/>
                    <a:pt x="221" y="1470"/>
                  </a:cubicBezTo>
                  <a:cubicBezTo>
                    <a:pt x="221" y="1470"/>
                    <a:pt x="221" y="1470"/>
                    <a:pt x="221" y="1470"/>
                  </a:cubicBezTo>
                  <a:cubicBezTo>
                    <a:pt x="221" y="1470"/>
                    <a:pt x="221" y="1470"/>
                    <a:pt x="221" y="1470"/>
                  </a:cubicBezTo>
                  <a:cubicBezTo>
                    <a:pt x="221" y="1470"/>
                    <a:pt x="221" y="1470"/>
                    <a:pt x="221" y="1470"/>
                  </a:cubicBezTo>
                  <a:cubicBezTo>
                    <a:pt x="222" y="1470"/>
                    <a:pt x="222" y="1470"/>
                    <a:pt x="222" y="1470"/>
                  </a:cubicBezTo>
                  <a:cubicBezTo>
                    <a:pt x="222" y="1470"/>
                    <a:pt x="222" y="1470"/>
                    <a:pt x="222" y="1470"/>
                  </a:cubicBezTo>
                  <a:cubicBezTo>
                    <a:pt x="222" y="1470"/>
                    <a:pt x="222" y="1470"/>
                    <a:pt x="222" y="1470"/>
                  </a:cubicBezTo>
                  <a:cubicBezTo>
                    <a:pt x="222" y="1470"/>
                    <a:pt x="222" y="1470"/>
                    <a:pt x="222" y="1470"/>
                  </a:cubicBezTo>
                  <a:cubicBezTo>
                    <a:pt x="222" y="1470"/>
                    <a:pt x="222" y="1470"/>
                    <a:pt x="222" y="1470"/>
                  </a:cubicBezTo>
                  <a:cubicBezTo>
                    <a:pt x="223" y="1471"/>
                    <a:pt x="223" y="1471"/>
                    <a:pt x="223" y="1471"/>
                  </a:cubicBezTo>
                  <a:cubicBezTo>
                    <a:pt x="223" y="1471"/>
                    <a:pt x="223" y="1471"/>
                    <a:pt x="223" y="1471"/>
                  </a:cubicBezTo>
                  <a:cubicBezTo>
                    <a:pt x="223" y="1471"/>
                    <a:pt x="223" y="1471"/>
                    <a:pt x="223" y="1471"/>
                  </a:cubicBezTo>
                  <a:cubicBezTo>
                    <a:pt x="224" y="1471"/>
                    <a:pt x="224" y="1471"/>
                    <a:pt x="224" y="1471"/>
                  </a:cubicBezTo>
                  <a:cubicBezTo>
                    <a:pt x="224" y="1471"/>
                    <a:pt x="224" y="1471"/>
                    <a:pt x="224" y="1471"/>
                  </a:cubicBezTo>
                  <a:cubicBezTo>
                    <a:pt x="224" y="1471"/>
                    <a:pt x="224" y="1471"/>
                    <a:pt x="224" y="1471"/>
                  </a:cubicBezTo>
                  <a:cubicBezTo>
                    <a:pt x="224" y="1471"/>
                    <a:pt x="224" y="1471"/>
                    <a:pt x="224" y="1471"/>
                  </a:cubicBezTo>
                  <a:cubicBezTo>
                    <a:pt x="225" y="1471"/>
                    <a:pt x="225" y="1471"/>
                    <a:pt x="225" y="1471"/>
                  </a:cubicBezTo>
                  <a:cubicBezTo>
                    <a:pt x="225" y="1471"/>
                    <a:pt x="225" y="1471"/>
                    <a:pt x="225" y="1471"/>
                  </a:cubicBezTo>
                  <a:cubicBezTo>
                    <a:pt x="225" y="1471"/>
                    <a:pt x="225" y="1471"/>
                    <a:pt x="226" y="1471"/>
                  </a:cubicBezTo>
                  <a:cubicBezTo>
                    <a:pt x="226" y="1471"/>
                    <a:pt x="226" y="1471"/>
                    <a:pt x="226" y="1471"/>
                  </a:cubicBezTo>
                  <a:cubicBezTo>
                    <a:pt x="226" y="1471"/>
                    <a:pt x="226" y="1471"/>
                    <a:pt x="226" y="1471"/>
                  </a:cubicBezTo>
                  <a:cubicBezTo>
                    <a:pt x="226" y="1471"/>
                    <a:pt x="226" y="1471"/>
                    <a:pt x="227" y="1471"/>
                  </a:cubicBezTo>
                  <a:cubicBezTo>
                    <a:pt x="227" y="1471"/>
                    <a:pt x="227" y="1471"/>
                    <a:pt x="227" y="1471"/>
                  </a:cubicBezTo>
                  <a:cubicBezTo>
                    <a:pt x="227" y="1471"/>
                    <a:pt x="227" y="1471"/>
                    <a:pt x="227" y="1471"/>
                  </a:cubicBezTo>
                  <a:cubicBezTo>
                    <a:pt x="227" y="1472"/>
                    <a:pt x="227" y="1472"/>
                    <a:pt x="227" y="1472"/>
                  </a:cubicBezTo>
                  <a:cubicBezTo>
                    <a:pt x="227" y="1472"/>
                    <a:pt x="227" y="1472"/>
                    <a:pt x="227" y="1472"/>
                  </a:cubicBezTo>
                  <a:cubicBezTo>
                    <a:pt x="228" y="1472"/>
                    <a:pt x="228" y="1472"/>
                    <a:pt x="228" y="1472"/>
                  </a:cubicBezTo>
                  <a:cubicBezTo>
                    <a:pt x="228" y="1472"/>
                    <a:pt x="228" y="1472"/>
                    <a:pt x="228" y="1472"/>
                  </a:cubicBezTo>
                  <a:cubicBezTo>
                    <a:pt x="229" y="1472"/>
                    <a:pt x="229" y="1472"/>
                    <a:pt x="229" y="1472"/>
                  </a:cubicBezTo>
                  <a:cubicBezTo>
                    <a:pt x="229" y="1472"/>
                    <a:pt x="229" y="1472"/>
                    <a:pt x="229" y="1472"/>
                  </a:cubicBezTo>
                  <a:cubicBezTo>
                    <a:pt x="229" y="1472"/>
                    <a:pt x="229" y="1472"/>
                    <a:pt x="229" y="1472"/>
                  </a:cubicBezTo>
                  <a:cubicBezTo>
                    <a:pt x="229" y="1472"/>
                    <a:pt x="230" y="1472"/>
                    <a:pt x="230" y="1472"/>
                  </a:cubicBezTo>
                  <a:cubicBezTo>
                    <a:pt x="238" y="1472"/>
                    <a:pt x="238" y="1472"/>
                    <a:pt x="238" y="1472"/>
                  </a:cubicBezTo>
                  <a:cubicBezTo>
                    <a:pt x="239" y="1472"/>
                    <a:pt x="239" y="1472"/>
                    <a:pt x="239" y="1472"/>
                  </a:cubicBezTo>
                  <a:cubicBezTo>
                    <a:pt x="254" y="1472"/>
                    <a:pt x="270" y="1475"/>
                    <a:pt x="270" y="1494"/>
                  </a:cubicBezTo>
                  <a:cubicBezTo>
                    <a:pt x="270" y="1577"/>
                    <a:pt x="270" y="1577"/>
                    <a:pt x="270" y="1577"/>
                  </a:cubicBezTo>
                  <a:cubicBezTo>
                    <a:pt x="270" y="1579"/>
                    <a:pt x="270" y="1579"/>
                    <a:pt x="270" y="1579"/>
                  </a:cubicBezTo>
                  <a:cubicBezTo>
                    <a:pt x="270" y="1579"/>
                    <a:pt x="270" y="1579"/>
                    <a:pt x="270" y="1579"/>
                  </a:cubicBezTo>
                  <a:cubicBezTo>
                    <a:pt x="270" y="1579"/>
                    <a:pt x="270" y="1579"/>
                    <a:pt x="270" y="1579"/>
                  </a:cubicBezTo>
                  <a:cubicBezTo>
                    <a:pt x="270" y="1580"/>
                    <a:pt x="270" y="1580"/>
                    <a:pt x="270" y="1580"/>
                  </a:cubicBezTo>
                  <a:cubicBezTo>
                    <a:pt x="270" y="1580"/>
                    <a:pt x="270" y="1580"/>
                    <a:pt x="270" y="1580"/>
                  </a:cubicBezTo>
                  <a:cubicBezTo>
                    <a:pt x="270" y="1581"/>
                    <a:pt x="270" y="1581"/>
                    <a:pt x="270" y="1581"/>
                  </a:cubicBezTo>
                  <a:cubicBezTo>
                    <a:pt x="270" y="1581"/>
                    <a:pt x="270" y="1581"/>
                    <a:pt x="270" y="1581"/>
                  </a:cubicBezTo>
                  <a:cubicBezTo>
                    <a:pt x="270" y="1581"/>
                    <a:pt x="270" y="1581"/>
                    <a:pt x="270" y="1581"/>
                  </a:cubicBezTo>
                  <a:cubicBezTo>
                    <a:pt x="270" y="1581"/>
                    <a:pt x="270" y="1581"/>
                    <a:pt x="270" y="1581"/>
                  </a:cubicBezTo>
                  <a:cubicBezTo>
                    <a:pt x="270" y="1582"/>
                    <a:pt x="270" y="1582"/>
                    <a:pt x="270" y="1582"/>
                  </a:cubicBezTo>
                  <a:cubicBezTo>
                    <a:pt x="270" y="1582"/>
                    <a:pt x="270" y="1582"/>
                    <a:pt x="270" y="1582"/>
                  </a:cubicBezTo>
                  <a:cubicBezTo>
                    <a:pt x="270" y="1582"/>
                    <a:pt x="270" y="1582"/>
                    <a:pt x="270" y="1582"/>
                  </a:cubicBezTo>
                  <a:cubicBezTo>
                    <a:pt x="270" y="1582"/>
                    <a:pt x="270" y="1582"/>
                    <a:pt x="270" y="1582"/>
                  </a:cubicBezTo>
                  <a:cubicBezTo>
                    <a:pt x="270" y="1583"/>
                    <a:pt x="270" y="1583"/>
                    <a:pt x="270" y="1583"/>
                  </a:cubicBezTo>
                  <a:cubicBezTo>
                    <a:pt x="270" y="1583"/>
                    <a:pt x="270" y="1583"/>
                    <a:pt x="270" y="1583"/>
                  </a:cubicBezTo>
                  <a:cubicBezTo>
                    <a:pt x="270" y="1583"/>
                    <a:pt x="270" y="1583"/>
                    <a:pt x="270" y="1584"/>
                  </a:cubicBezTo>
                  <a:cubicBezTo>
                    <a:pt x="270" y="1584"/>
                    <a:pt x="270" y="1584"/>
                    <a:pt x="270" y="1584"/>
                  </a:cubicBezTo>
                  <a:cubicBezTo>
                    <a:pt x="270" y="1584"/>
                    <a:pt x="270" y="1584"/>
                    <a:pt x="270" y="1584"/>
                  </a:cubicBezTo>
                  <a:cubicBezTo>
                    <a:pt x="270" y="1584"/>
                    <a:pt x="270" y="1584"/>
                    <a:pt x="270" y="1584"/>
                  </a:cubicBezTo>
                  <a:cubicBezTo>
                    <a:pt x="270" y="1585"/>
                    <a:pt x="270" y="1585"/>
                    <a:pt x="270" y="1585"/>
                  </a:cubicBezTo>
                  <a:cubicBezTo>
                    <a:pt x="270" y="1585"/>
                    <a:pt x="270" y="1585"/>
                    <a:pt x="270" y="1585"/>
                  </a:cubicBezTo>
                  <a:cubicBezTo>
                    <a:pt x="273" y="1594"/>
                    <a:pt x="281" y="1602"/>
                    <a:pt x="292" y="1603"/>
                  </a:cubicBezTo>
                  <a:cubicBezTo>
                    <a:pt x="292" y="1603"/>
                    <a:pt x="292" y="1603"/>
                    <a:pt x="292" y="1603"/>
                  </a:cubicBezTo>
                  <a:cubicBezTo>
                    <a:pt x="293" y="1603"/>
                    <a:pt x="293" y="1603"/>
                    <a:pt x="293" y="1603"/>
                  </a:cubicBezTo>
                  <a:cubicBezTo>
                    <a:pt x="293" y="1603"/>
                    <a:pt x="293" y="1603"/>
                    <a:pt x="293" y="1603"/>
                  </a:cubicBezTo>
                  <a:cubicBezTo>
                    <a:pt x="293" y="1603"/>
                    <a:pt x="293" y="1603"/>
                    <a:pt x="293" y="1603"/>
                  </a:cubicBezTo>
                  <a:cubicBezTo>
                    <a:pt x="293" y="1603"/>
                    <a:pt x="294" y="1603"/>
                    <a:pt x="294" y="1603"/>
                  </a:cubicBezTo>
                  <a:cubicBezTo>
                    <a:pt x="297" y="1603"/>
                    <a:pt x="297" y="1603"/>
                    <a:pt x="297" y="1603"/>
                  </a:cubicBezTo>
                  <a:cubicBezTo>
                    <a:pt x="316" y="1603"/>
                    <a:pt x="331" y="1618"/>
                    <a:pt x="331" y="1637"/>
                  </a:cubicBezTo>
                  <a:cubicBezTo>
                    <a:pt x="331" y="1696"/>
                    <a:pt x="331" y="1696"/>
                    <a:pt x="331" y="1696"/>
                  </a:cubicBezTo>
                  <a:cubicBezTo>
                    <a:pt x="331" y="1697"/>
                    <a:pt x="331" y="1697"/>
                    <a:pt x="331" y="1697"/>
                  </a:cubicBezTo>
                  <a:cubicBezTo>
                    <a:pt x="331" y="1697"/>
                    <a:pt x="331" y="1697"/>
                    <a:pt x="331" y="1697"/>
                  </a:cubicBezTo>
                  <a:cubicBezTo>
                    <a:pt x="331" y="1697"/>
                    <a:pt x="331" y="1697"/>
                    <a:pt x="331" y="1697"/>
                  </a:cubicBezTo>
                  <a:cubicBezTo>
                    <a:pt x="331" y="1697"/>
                    <a:pt x="331" y="1697"/>
                    <a:pt x="331" y="1697"/>
                  </a:cubicBezTo>
                  <a:cubicBezTo>
                    <a:pt x="331" y="1698"/>
                    <a:pt x="331" y="1698"/>
                    <a:pt x="331" y="1698"/>
                  </a:cubicBezTo>
                  <a:cubicBezTo>
                    <a:pt x="331" y="1698"/>
                    <a:pt x="331" y="1698"/>
                    <a:pt x="331" y="1698"/>
                  </a:cubicBezTo>
                  <a:cubicBezTo>
                    <a:pt x="331" y="1698"/>
                    <a:pt x="331" y="1698"/>
                    <a:pt x="331" y="1698"/>
                  </a:cubicBezTo>
                  <a:cubicBezTo>
                    <a:pt x="331" y="1698"/>
                    <a:pt x="331" y="1698"/>
                    <a:pt x="331" y="1698"/>
                  </a:cubicBezTo>
                  <a:cubicBezTo>
                    <a:pt x="331" y="1699"/>
                    <a:pt x="331" y="1699"/>
                    <a:pt x="331" y="1699"/>
                  </a:cubicBezTo>
                  <a:cubicBezTo>
                    <a:pt x="331" y="1699"/>
                    <a:pt x="331" y="1699"/>
                    <a:pt x="331" y="1699"/>
                  </a:cubicBezTo>
                  <a:cubicBezTo>
                    <a:pt x="331" y="1700"/>
                    <a:pt x="331" y="1700"/>
                    <a:pt x="331" y="1700"/>
                  </a:cubicBezTo>
                  <a:cubicBezTo>
                    <a:pt x="331" y="1700"/>
                    <a:pt x="331" y="1700"/>
                    <a:pt x="331" y="1700"/>
                  </a:cubicBezTo>
                  <a:cubicBezTo>
                    <a:pt x="333" y="1707"/>
                    <a:pt x="337" y="1713"/>
                    <a:pt x="344" y="1717"/>
                  </a:cubicBezTo>
                  <a:cubicBezTo>
                    <a:pt x="344" y="1717"/>
                    <a:pt x="344" y="1717"/>
                    <a:pt x="344" y="1717"/>
                  </a:cubicBezTo>
                  <a:cubicBezTo>
                    <a:pt x="344" y="1717"/>
                    <a:pt x="344" y="1717"/>
                    <a:pt x="344" y="1717"/>
                  </a:cubicBezTo>
                  <a:cubicBezTo>
                    <a:pt x="344" y="1718"/>
                    <a:pt x="344" y="1718"/>
                    <a:pt x="344" y="1718"/>
                  </a:cubicBezTo>
                  <a:cubicBezTo>
                    <a:pt x="344" y="1718"/>
                    <a:pt x="344" y="1718"/>
                    <a:pt x="344" y="1718"/>
                  </a:cubicBezTo>
                  <a:cubicBezTo>
                    <a:pt x="345" y="1718"/>
                    <a:pt x="345" y="1718"/>
                    <a:pt x="345" y="1718"/>
                  </a:cubicBezTo>
                  <a:cubicBezTo>
                    <a:pt x="345" y="1718"/>
                    <a:pt x="345" y="1718"/>
                    <a:pt x="345" y="1718"/>
                  </a:cubicBezTo>
                  <a:cubicBezTo>
                    <a:pt x="345" y="1718"/>
                    <a:pt x="345" y="1718"/>
                    <a:pt x="345" y="1718"/>
                  </a:cubicBezTo>
                  <a:cubicBezTo>
                    <a:pt x="345" y="1718"/>
                    <a:pt x="345" y="1718"/>
                    <a:pt x="345" y="1718"/>
                  </a:cubicBezTo>
                  <a:cubicBezTo>
                    <a:pt x="346" y="1718"/>
                    <a:pt x="346" y="1718"/>
                    <a:pt x="346" y="1718"/>
                  </a:cubicBezTo>
                  <a:cubicBezTo>
                    <a:pt x="346" y="1718"/>
                    <a:pt x="346" y="1718"/>
                    <a:pt x="346" y="1718"/>
                  </a:cubicBezTo>
                  <a:cubicBezTo>
                    <a:pt x="347" y="1718"/>
                    <a:pt x="347" y="1718"/>
                    <a:pt x="347" y="1718"/>
                  </a:cubicBezTo>
                  <a:cubicBezTo>
                    <a:pt x="347" y="1718"/>
                    <a:pt x="347" y="1718"/>
                    <a:pt x="347" y="1718"/>
                  </a:cubicBezTo>
                  <a:cubicBezTo>
                    <a:pt x="347" y="1719"/>
                    <a:pt x="347" y="1719"/>
                    <a:pt x="347" y="1719"/>
                  </a:cubicBezTo>
                  <a:cubicBezTo>
                    <a:pt x="347" y="1719"/>
                    <a:pt x="347" y="1719"/>
                    <a:pt x="347" y="1719"/>
                  </a:cubicBezTo>
                  <a:cubicBezTo>
                    <a:pt x="348" y="1719"/>
                    <a:pt x="348" y="1719"/>
                    <a:pt x="348" y="1719"/>
                  </a:cubicBezTo>
                  <a:cubicBezTo>
                    <a:pt x="348" y="1719"/>
                    <a:pt x="348" y="1719"/>
                    <a:pt x="348" y="1719"/>
                  </a:cubicBezTo>
                  <a:cubicBezTo>
                    <a:pt x="348" y="1719"/>
                    <a:pt x="348" y="1719"/>
                    <a:pt x="348" y="1719"/>
                  </a:cubicBezTo>
                  <a:cubicBezTo>
                    <a:pt x="348" y="1719"/>
                    <a:pt x="348" y="1719"/>
                    <a:pt x="349" y="1719"/>
                  </a:cubicBezTo>
                  <a:cubicBezTo>
                    <a:pt x="349" y="1719"/>
                    <a:pt x="349" y="1719"/>
                    <a:pt x="349" y="1719"/>
                  </a:cubicBezTo>
                  <a:cubicBezTo>
                    <a:pt x="349" y="1719"/>
                    <a:pt x="349" y="1719"/>
                    <a:pt x="349" y="1719"/>
                  </a:cubicBezTo>
                  <a:cubicBezTo>
                    <a:pt x="349" y="1719"/>
                    <a:pt x="349" y="1719"/>
                    <a:pt x="349" y="1719"/>
                  </a:cubicBezTo>
                  <a:cubicBezTo>
                    <a:pt x="349" y="1719"/>
                    <a:pt x="349" y="1719"/>
                    <a:pt x="349" y="1719"/>
                  </a:cubicBezTo>
                  <a:cubicBezTo>
                    <a:pt x="350" y="1720"/>
                    <a:pt x="350" y="1720"/>
                    <a:pt x="350" y="1720"/>
                  </a:cubicBezTo>
                  <a:cubicBezTo>
                    <a:pt x="350" y="1720"/>
                    <a:pt x="350" y="1720"/>
                    <a:pt x="350" y="1720"/>
                  </a:cubicBezTo>
                  <a:cubicBezTo>
                    <a:pt x="351" y="1720"/>
                    <a:pt x="351" y="1720"/>
                    <a:pt x="351" y="1720"/>
                  </a:cubicBezTo>
                  <a:cubicBezTo>
                    <a:pt x="351" y="1720"/>
                    <a:pt x="351" y="1720"/>
                    <a:pt x="351" y="1720"/>
                  </a:cubicBezTo>
                  <a:cubicBezTo>
                    <a:pt x="351" y="1720"/>
                    <a:pt x="351" y="1720"/>
                    <a:pt x="351" y="1720"/>
                  </a:cubicBezTo>
                  <a:cubicBezTo>
                    <a:pt x="351" y="1720"/>
                    <a:pt x="351" y="1720"/>
                    <a:pt x="351" y="1720"/>
                  </a:cubicBezTo>
                  <a:cubicBezTo>
                    <a:pt x="351" y="1720"/>
                    <a:pt x="351" y="1720"/>
                    <a:pt x="351" y="1720"/>
                  </a:cubicBezTo>
                  <a:cubicBezTo>
                    <a:pt x="352" y="1720"/>
                    <a:pt x="352" y="1720"/>
                    <a:pt x="352" y="1720"/>
                  </a:cubicBezTo>
                  <a:cubicBezTo>
                    <a:pt x="352" y="1720"/>
                    <a:pt x="352" y="1720"/>
                    <a:pt x="352" y="1720"/>
                  </a:cubicBezTo>
                  <a:cubicBezTo>
                    <a:pt x="352" y="1720"/>
                    <a:pt x="352" y="1720"/>
                    <a:pt x="352" y="1720"/>
                  </a:cubicBezTo>
                  <a:cubicBezTo>
                    <a:pt x="353" y="1720"/>
                    <a:pt x="353" y="1720"/>
                    <a:pt x="353" y="1720"/>
                  </a:cubicBezTo>
                  <a:cubicBezTo>
                    <a:pt x="353" y="1720"/>
                    <a:pt x="353" y="1720"/>
                    <a:pt x="353" y="1720"/>
                  </a:cubicBezTo>
                  <a:cubicBezTo>
                    <a:pt x="354" y="1720"/>
                    <a:pt x="354" y="1720"/>
                    <a:pt x="354" y="1720"/>
                  </a:cubicBezTo>
                  <a:cubicBezTo>
                    <a:pt x="354" y="1720"/>
                    <a:pt x="354" y="1720"/>
                    <a:pt x="354" y="1720"/>
                  </a:cubicBezTo>
                  <a:cubicBezTo>
                    <a:pt x="354" y="1720"/>
                    <a:pt x="354" y="1720"/>
                    <a:pt x="354" y="1720"/>
                  </a:cubicBezTo>
                  <a:cubicBezTo>
                    <a:pt x="354" y="1720"/>
                    <a:pt x="354" y="1720"/>
                    <a:pt x="354" y="1720"/>
                  </a:cubicBezTo>
                  <a:cubicBezTo>
                    <a:pt x="354" y="1720"/>
                    <a:pt x="354" y="1720"/>
                    <a:pt x="354" y="1720"/>
                  </a:cubicBezTo>
                  <a:cubicBezTo>
                    <a:pt x="355" y="1720"/>
                    <a:pt x="355" y="1720"/>
                    <a:pt x="356" y="1720"/>
                  </a:cubicBezTo>
                  <a:cubicBezTo>
                    <a:pt x="364" y="1720"/>
                    <a:pt x="364" y="1720"/>
                    <a:pt x="364" y="1720"/>
                  </a:cubicBezTo>
                  <a:cubicBezTo>
                    <a:pt x="367" y="1720"/>
                    <a:pt x="367" y="1720"/>
                    <a:pt x="367" y="1720"/>
                  </a:cubicBezTo>
                  <a:cubicBezTo>
                    <a:pt x="385" y="1720"/>
                    <a:pt x="401" y="1735"/>
                    <a:pt x="401" y="1754"/>
                  </a:cubicBezTo>
                  <a:cubicBezTo>
                    <a:pt x="401" y="1758"/>
                    <a:pt x="401" y="1758"/>
                    <a:pt x="401" y="1758"/>
                  </a:cubicBezTo>
                  <a:cubicBezTo>
                    <a:pt x="401" y="1759"/>
                    <a:pt x="401" y="1759"/>
                    <a:pt x="401" y="1759"/>
                  </a:cubicBezTo>
                  <a:cubicBezTo>
                    <a:pt x="401" y="1759"/>
                    <a:pt x="401" y="1759"/>
                    <a:pt x="401" y="1759"/>
                  </a:cubicBezTo>
                  <a:cubicBezTo>
                    <a:pt x="401" y="1760"/>
                    <a:pt x="401" y="1760"/>
                    <a:pt x="401" y="1760"/>
                  </a:cubicBezTo>
                  <a:cubicBezTo>
                    <a:pt x="401" y="1760"/>
                    <a:pt x="401" y="1760"/>
                    <a:pt x="401" y="1760"/>
                  </a:cubicBezTo>
                  <a:cubicBezTo>
                    <a:pt x="401" y="1760"/>
                    <a:pt x="401" y="1760"/>
                    <a:pt x="401" y="1760"/>
                  </a:cubicBezTo>
                  <a:cubicBezTo>
                    <a:pt x="401" y="1760"/>
                    <a:pt x="401" y="1760"/>
                    <a:pt x="401" y="1760"/>
                  </a:cubicBezTo>
                  <a:cubicBezTo>
                    <a:pt x="401" y="1761"/>
                    <a:pt x="401" y="1761"/>
                    <a:pt x="401" y="1761"/>
                  </a:cubicBezTo>
                  <a:cubicBezTo>
                    <a:pt x="401" y="1761"/>
                    <a:pt x="401" y="1761"/>
                    <a:pt x="401" y="1761"/>
                  </a:cubicBezTo>
                  <a:cubicBezTo>
                    <a:pt x="401" y="1761"/>
                    <a:pt x="401" y="1761"/>
                    <a:pt x="401" y="1761"/>
                  </a:cubicBezTo>
                  <a:cubicBezTo>
                    <a:pt x="401" y="1761"/>
                    <a:pt x="401" y="1761"/>
                    <a:pt x="401" y="1761"/>
                  </a:cubicBezTo>
                  <a:cubicBezTo>
                    <a:pt x="401" y="1762"/>
                    <a:pt x="401" y="1762"/>
                    <a:pt x="401" y="1762"/>
                  </a:cubicBezTo>
                  <a:cubicBezTo>
                    <a:pt x="401" y="1762"/>
                    <a:pt x="401" y="1762"/>
                    <a:pt x="401" y="1762"/>
                  </a:cubicBezTo>
                  <a:cubicBezTo>
                    <a:pt x="401" y="1763"/>
                    <a:pt x="401" y="1763"/>
                    <a:pt x="401" y="1763"/>
                  </a:cubicBezTo>
                  <a:cubicBezTo>
                    <a:pt x="401" y="1763"/>
                    <a:pt x="401" y="1763"/>
                    <a:pt x="401" y="1763"/>
                  </a:cubicBezTo>
                  <a:cubicBezTo>
                    <a:pt x="401" y="1763"/>
                    <a:pt x="401" y="1763"/>
                    <a:pt x="401" y="1763"/>
                  </a:cubicBezTo>
                  <a:cubicBezTo>
                    <a:pt x="401" y="1763"/>
                    <a:pt x="401" y="1763"/>
                    <a:pt x="401" y="1763"/>
                  </a:cubicBezTo>
                  <a:cubicBezTo>
                    <a:pt x="401" y="1764"/>
                    <a:pt x="401" y="1764"/>
                    <a:pt x="401" y="1764"/>
                  </a:cubicBezTo>
                  <a:cubicBezTo>
                    <a:pt x="401" y="1764"/>
                    <a:pt x="401" y="1764"/>
                    <a:pt x="401" y="1764"/>
                  </a:cubicBezTo>
                  <a:cubicBezTo>
                    <a:pt x="402" y="1764"/>
                    <a:pt x="402" y="1764"/>
                    <a:pt x="402" y="1764"/>
                  </a:cubicBezTo>
                  <a:cubicBezTo>
                    <a:pt x="402" y="1764"/>
                    <a:pt x="402" y="1764"/>
                    <a:pt x="402" y="1764"/>
                  </a:cubicBezTo>
                  <a:cubicBezTo>
                    <a:pt x="402" y="1765"/>
                    <a:pt x="402" y="1765"/>
                    <a:pt x="402" y="1765"/>
                  </a:cubicBezTo>
                  <a:cubicBezTo>
                    <a:pt x="402" y="1765"/>
                    <a:pt x="402" y="1765"/>
                    <a:pt x="402" y="1765"/>
                  </a:cubicBezTo>
                  <a:cubicBezTo>
                    <a:pt x="402" y="1765"/>
                    <a:pt x="402" y="1765"/>
                    <a:pt x="402" y="1765"/>
                  </a:cubicBezTo>
                  <a:cubicBezTo>
                    <a:pt x="402" y="1765"/>
                    <a:pt x="402" y="1765"/>
                    <a:pt x="402" y="1765"/>
                  </a:cubicBezTo>
                  <a:cubicBezTo>
                    <a:pt x="402" y="1766"/>
                    <a:pt x="402" y="1766"/>
                    <a:pt x="402" y="1766"/>
                  </a:cubicBezTo>
                  <a:cubicBezTo>
                    <a:pt x="402" y="1766"/>
                    <a:pt x="402" y="1766"/>
                    <a:pt x="402" y="1766"/>
                  </a:cubicBezTo>
                  <a:cubicBezTo>
                    <a:pt x="402" y="1767"/>
                    <a:pt x="402" y="1767"/>
                    <a:pt x="402" y="1767"/>
                  </a:cubicBezTo>
                  <a:cubicBezTo>
                    <a:pt x="402" y="1767"/>
                    <a:pt x="402" y="1767"/>
                    <a:pt x="402" y="1767"/>
                  </a:cubicBezTo>
                  <a:cubicBezTo>
                    <a:pt x="402" y="1767"/>
                    <a:pt x="402" y="1767"/>
                    <a:pt x="402" y="1767"/>
                  </a:cubicBezTo>
                  <a:cubicBezTo>
                    <a:pt x="402" y="1767"/>
                    <a:pt x="402" y="1767"/>
                    <a:pt x="402" y="1767"/>
                  </a:cubicBezTo>
                  <a:cubicBezTo>
                    <a:pt x="403" y="1768"/>
                    <a:pt x="403" y="1768"/>
                    <a:pt x="403" y="1768"/>
                  </a:cubicBezTo>
                  <a:cubicBezTo>
                    <a:pt x="403" y="1768"/>
                    <a:pt x="403" y="1768"/>
                    <a:pt x="403" y="1768"/>
                  </a:cubicBezTo>
                  <a:cubicBezTo>
                    <a:pt x="403" y="1768"/>
                    <a:pt x="403" y="1768"/>
                    <a:pt x="403" y="1768"/>
                  </a:cubicBezTo>
                  <a:cubicBezTo>
                    <a:pt x="403" y="1768"/>
                    <a:pt x="403" y="1768"/>
                    <a:pt x="403" y="1768"/>
                  </a:cubicBezTo>
                  <a:cubicBezTo>
                    <a:pt x="403" y="1769"/>
                    <a:pt x="403" y="1769"/>
                    <a:pt x="403" y="1769"/>
                  </a:cubicBezTo>
                  <a:cubicBezTo>
                    <a:pt x="403" y="1769"/>
                    <a:pt x="403" y="1769"/>
                    <a:pt x="403" y="1769"/>
                  </a:cubicBezTo>
                  <a:cubicBezTo>
                    <a:pt x="403" y="1769"/>
                    <a:pt x="403" y="1769"/>
                    <a:pt x="403" y="1769"/>
                  </a:cubicBezTo>
                  <a:cubicBezTo>
                    <a:pt x="403" y="1769"/>
                    <a:pt x="403" y="1769"/>
                    <a:pt x="403" y="1769"/>
                  </a:cubicBezTo>
                  <a:cubicBezTo>
                    <a:pt x="403" y="1769"/>
                    <a:pt x="404" y="1770"/>
                    <a:pt x="404" y="1770"/>
                  </a:cubicBezTo>
                  <a:cubicBezTo>
                    <a:pt x="404" y="1770"/>
                    <a:pt x="404" y="1770"/>
                    <a:pt x="404" y="1770"/>
                  </a:cubicBezTo>
                  <a:cubicBezTo>
                    <a:pt x="404" y="1770"/>
                    <a:pt x="404" y="1770"/>
                    <a:pt x="404" y="1770"/>
                  </a:cubicBezTo>
                  <a:cubicBezTo>
                    <a:pt x="404" y="1770"/>
                    <a:pt x="404" y="1770"/>
                    <a:pt x="404" y="1770"/>
                  </a:cubicBezTo>
                  <a:cubicBezTo>
                    <a:pt x="404" y="1770"/>
                    <a:pt x="404" y="1771"/>
                    <a:pt x="404" y="1771"/>
                  </a:cubicBezTo>
                  <a:cubicBezTo>
                    <a:pt x="404" y="1771"/>
                    <a:pt x="404" y="1771"/>
                    <a:pt x="404" y="1771"/>
                  </a:cubicBezTo>
                  <a:cubicBezTo>
                    <a:pt x="405" y="1771"/>
                    <a:pt x="405" y="1771"/>
                    <a:pt x="405" y="1771"/>
                  </a:cubicBezTo>
                  <a:cubicBezTo>
                    <a:pt x="405" y="1771"/>
                    <a:pt x="405" y="1771"/>
                    <a:pt x="405" y="1771"/>
                  </a:cubicBezTo>
                  <a:cubicBezTo>
                    <a:pt x="405" y="1772"/>
                    <a:pt x="405" y="1772"/>
                    <a:pt x="405" y="1772"/>
                  </a:cubicBezTo>
                  <a:cubicBezTo>
                    <a:pt x="405" y="1772"/>
                    <a:pt x="405" y="1772"/>
                    <a:pt x="405" y="1772"/>
                  </a:cubicBezTo>
                  <a:cubicBezTo>
                    <a:pt x="405" y="1772"/>
                    <a:pt x="405" y="1772"/>
                    <a:pt x="405" y="1772"/>
                  </a:cubicBezTo>
                  <a:cubicBezTo>
                    <a:pt x="405" y="1772"/>
                    <a:pt x="405" y="1772"/>
                    <a:pt x="405" y="1772"/>
                  </a:cubicBezTo>
                  <a:cubicBezTo>
                    <a:pt x="406" y="1773"/>
                    <a:pt x="406" y="1773"/>
                    <a:pt x="406" y="1773"/>
                  </a:cubicBezTo>
                  <a:cubicBezTo>
                    <a:pt x="406" y="1773"/>
                    <a:pt x="406" y="1773"/>
                    <a:pt x="406" y="1773"/>
                  </a:cubicBezTo>
                  <a:cubicBezTo>
                    <a:pt x="406" y="1773"/>
                    <a:pt x="406" y="1773"/>
                    <a:pt x="406" y="1773"/>
                  </a:cubicBezTo>
                  <a:cubicBezTo>
                    <a:pt x="406" y="1773"/>
                    <a:pt x="406" y="1773"/>
                    <a:pt x="406" y="1773"/>
                  </a:cubicBezTo>
                  <a:cubicBezTo>
                    <a:pt x="406" y="1773"/>
                    <a:pt x="406" y="1774"/>
                    <a:pt x="406" y="1774"/>
                  </a:cubicBezTo>
                  <a:cubicBezTo>
                    <a:pt x="406" y="1774"/>
                    <a:pt x="406" y="1774"/>
                    <a:pt x="406" y="1774"/>
                  </a:cubicBezTo>
                  <a:cubicBezTo>
                    <a:pt x="407" y="1774"/>
                    <a:pt x="407" y="1774"/>
                    <a:pt x="407" y="1774"/>
                  </a:cubicBezTo>
                  <a:cubicBezTo>
                    <a:pt x="407" y="1774"/>
                    <a:pt x="407" y="1774"/>
                    <a:pt x="407" y="1774"/>
                  </a:cubicBezTo>
                  <a:cubicBezTo>
                    <a:pt x="407" y="1775"/>
                    <a:pt x="407" y="1775"/>
                    <a:pt x="407" y="1775"/>
                  </a:cubicBezTo>
                  <a:cubicBezTo>
                    <a:pt x="407" y="1775"/>
                    <a:pt x="407" y="1775"/>
                    <a:pt x="407" y="1775"/>
                  </a:cubicBezTo>
                  <a:cubicBezTo>
                    <a:pt x="407" y="1775"/>
                    <a:pt x="407" y="1775"/>
                    <a:pt x="407" y="1775"/>
                  </a:cubicBezTo>
                  <a:cubicBezTo>
                    <a:pt x="407" y="1775"/>
                    <a:pt x="407" y="1775"/>
                    <a:pt x="407" y="1775"/>
                  </a:cubicBezTo>
                  <a:cubicBezTo>
                    <a:pt x="408" y="1775"/>
                    <a:pt x="408" y="1775"/>
                    <a:pt x="408" y="1775"/>
                  </a:cubicBezTo>
                  <a:cubicBezTo>
                    <a:pt x="408" y="1775"/>
                    <a:pt x="408" y="1775"/>
                    <a:pt x="408" y="1775"/>
                  </a:cubicBezTo>
                  <a:cubicBezTo>
                    <a:pt x="408" y="1776"/>
                    <a:pt x="408" y="1776"/>
                    <a:pt x="408" y="1776"/>
                  </a:cubicBezTo>
                  <a:cubicBezTo>
                    <a:pt x="408" y="1776"/>
                    <a:pt x="408" y="1776"/>
                    <a:pt x="408" y="1776"/>
                  </a:cubicBezTo>
                  <a:cubicBezTo>
                    <a:pt x="409" y="1776"/>
                    <a:pt x="409" y="1776"/>
                    <a:pt x="409" y="1776"/>
                  </a:cubicBezTo>
                  <a:cubicBezTo>
                    <a:pt x="409" y="1776"/>
                    <a:pt x="409" y="1776"/>
                    <a:pt x="409" y="1776"/>
                  </a:cubicBezTo>
                  <a:cubicBezTo>
                    <a:pt x="409" y="1777"/>
                    <a:pt x="409" y="1777"/>
                    <a:pt x="409" y="1777"/>
                  </a:cubicBezTo>
                  <a:cubicBezTo>
                    <a:pt x="409" y="1777"/>
                    <a:pt x="409" y="1777"/>
                    <a:pt x="409" y="1777"/>
                  </a:cubicBezTo>
                  <a:cubicBezTo>
                    <a:pt x="410" y="1777"/>
                    <a:pt x="410" y="1777"/>
                    <a:pt x="410" y="1777"/>
                  </a:cubicBezTo>
                  <a:cubicBezTo>
                    <a:pt x="410" y="1777"/>
                    <a:pt x="410" y="1777"/>
                    <a:pt x="410" y="1777"/>
                  </a:cubicBezTo>
                  <a:cubicBezTo>
                    <a:pt x="410" y="1777"/>
                    <a:pt x="410" y="1777"/>
                    <a:pt x="410" y="1777"/>
                  </a:cubicBezTo>
                  <a:cubicBezTo>
                    <a:pt x="410" y="1777"/>
                    <a:pt x="410" y="1777"/>
                    <a:pt x="410" y="1777"/>
                  </a:cubicBezTo>
                  <a:cubicBezTo>
                    <a:pt x="410" y="1777"/>
                    <a:pt x="410" y="1778"/>
                    <a:pt x="410" y="1778"/>
                  </a:cubicBezTo>
                  <a:cubicBezTo>
                    <a:pt x="410" y="1778"/>
                    <a:pt x="410" y="1778"/>
                    <a:pt x="410" y="1778"/>
                  </a:cubicBezTo>
                  <a:cubicBezTo>
                    <a:pt x="411" y="1778"/>
                    <a:pt x="411" y="1778"/>
                    <a:pt x="411" y="1778"/>
                  </a:cubicBezTo>
                  <a:cubicBezTo>
                    <a:pt x="411" y="1778"/>
                    <a:pt x="411" y="1778"/>
                    <a:pt x="411" y="1778"/>
                  </a:cubicBezTo>
                  <a:cubicBezTo>
                    <a:pt x="411" y="1778"/>
                    <a:pt x="411" y="1778"/>
                    <a:pt x="411" y="1778"/>
                  </a:cubicBezTo>
                  <a:cubicBezTo>
                    <a:pt x="411" y="1778"/>
                    <a:pt x="411" y="1778"/>
                    <a:pt x="411" y="1778"/>
                  </a:cubicBezTo>
                  <a:cubicBezTo>
                    <a:pt x="412" y="1779"/>
                    <a:pt x="412" y="1779"/>
                    <a:pt x="412" y="1779"/>
                  </a:cubicBezTo>
                  <a:cubicBezTo>
                    <a:pt x="412" y="1779"/>
                    <a:pt x="412" y="1779"/>
                    <a:pt x="412" y="1779"/>
                  </a:cubicBezTo>
                  <a:cubicBezTo>
                    <a:pt x="412" y="1779"/>
                    <a:pt x="412" y="1779"/>
                    <a:pt x="412" y="1779"/>
                  </a:cubicBezTo>
                  <a:cubicBezTo>
                    <a:pt x="412" y="1779"/>
                    <a:pt x="412" y="1779"/>
                    <a:pt x="412" y="1779"/>
                  </a:cubicBezTo>
                  <a:cubicBezTo>
                    <a:pt x="413" y="1779"/>
                    <a:pt x="413" y="1779"/>
                    <a:pt x="413" y="1779"/>
                  </a:cubicBezTo>
                  <a:cubicBezTo>
                    <a:pt x="413" y="1779"/>
                    <a:pt x="413" y="1779"/>
                    <a:pt x="413" y="1779"/>
                  </a:cubicBezTo>
                  <a:cubicBezTo>
                    <a:pt x="413" y="1780"/>
                    <a:pt x="413" y="1780"/>
                    <a:pt x="413" y="1780"/>
                  </a:cubicBezTo>
                  <a:cubicBezTo>
                    <a:pt x="413" y="1780"/>
                    <a:pt x="413" y="1780"/>
                    <a:pt x="413" y="1780"/>
                  </a:cubicBezTo>
                  <a:cubicBezTo>
                    <a:pt x="414" y="1780"/>
                    <a:pt x="414" y="1780"/>
                    <a:pt x="414" y="1780"/>
                  </a:cubicBezTo>
                  <a:cubicBezTo>
                    <a:pt x="414" y="1780"/>
                    <a:pt x="414" y="1780"/>
                    <a:pt x="414" y="1780"/>
                  </a:cubicBezTo>
                  <a:cubicBezTo>
                    <a:pt x="414" y="1780"/>
                    <a:pt x="414" y="1780"/>
                    <a:pt x="414" y="1780"/>
                  </a:cubicBezTo>
                  <a:cubicBezTo>
                    <a:pt x="414" y="1780"/>
                    <a:pt x="414" y="1780"/>
                    <a:pt x="414" y="1780"/>
                  </a:cubicBezTo>
                  <a:cubicBezTo>
                    <a:pt x="415" y="1780"/>
                    <a:pt x="415" y="1780"/>
                    <a:pt x="415" y="1780"/>
                  </a:cubicBezTo>
                  <a:cubicBezTo>
                    <a:pt x="415" y="1780"/>
                    <a:pt x="415" y="1780"/>
                    <a:pt x="415" y="1780"/>
                  </a:cubicBezTo>
                  <a:cubicBezTo>
                    <a:pt x="415" y="1780"/>
                    <a:pt x="415" y="1781"/>
                    <a:pt x="416" y="1781"/>
                  </a:cubicBezTo>
                  <a:cubicBezTo>
                    <a:pt x="416" y="1781"/>
                    <a:pt x="416" y="1781"/>
                    <a:pt x="416" y="1781"/>
                  </a:cubicBezTo>
                  <a:cubicBezTo>
                    <a:pt x="416" y="1781"/>
                    <a:pt x="416" y="1781"/>
                    <a:pt x="416" y="1781"/>
                  </a:cubicBezTo>
                  <a:cubicBezTo>
                    <a:pt x="416" y="1781"/>
                    <a:pt x="416" y="1781"/>
                    <a:pt x="416" y="1781"/>
                  </a:cubicBezTo>
                  <a:cubicBezTo>
                    <a:pt x="417" y="1781"/>
                    <a:pt x="417" y="1781"/>
                    <a:pt x="417" y="1781"/>
                  </a:cubicBezTo>
                  <a:cubicBezTo>
                    <a:pt x="417" y="1781"/>
                    <a:pt x="417" y="1781"/>
                    <a:pt x="417" y="1781"/>
                  </a:cubicBezTo>
                  <a:cubicBezTo>
                    <a:pt x="417" y="1781"/>
                    <a:pt x="417" y="1781"/>
                    <a:pt x="417" y="1781"/>
                  </a:cubicBezTo>
                  <a:cubicBezTo>
                    <a:pt x="417" y="1781"/>
                    <a:pt x="417" y="1781"/>
                    <a:pt x="417" y="1781"/>
                  </a:cubicBezTo>
                  <a:cubicBezTo>
                    <a:pt x="418" y="1781"/>
                    <a:pt x="418" y="1781"/>
                    <a:pt x="418" y="1781"/>
                  </a:cubicBezTo>
                  <a:cubicBezTo>
                    <a:pt x="418" y="1781"/>
                    <a:pt x="418" y="1781"/>
                    <a:pt x="418" y="1781"/>
                  </a:cubicBezTo>
                  <a:cubicBezTo>
                    <a:pt x="418" y="1782"/>
                    <a:pt x="418" y="1782"/>
                    <a:pt x="418" y="1782"/>
                  </a:cubicBezTo>
                  <a:cubicBezTo>
                    <a:pt x="418" y="1782"/>
                    <a:pt x="418" y="1782"/>
                    <a:pt x="418" y="1782"/>
                  </a:cubicBezTo>
                  <a:cubicBezTo>
                    <a:pt x="419" y="1782"/>
                    <a:pt x="419" y="1782"/>
                    <a:pt x="419" y="1782"/>
                  </a:cubicBezTo>
                  <a:cubicBezTo>
                    <a:pt x="419" y="1782"/>
                    <a:pt x="419" y="1782"/>
                    <a:pt x="419" y="1782"/>
                  </a:cubicBezTo>
                  <a:cubicBezTo>
                    <a:pt x="419" y="1782"/>
                    <a:pt x="419" y="1782"/>
                    <a:pt x="419" y="1782"/>
                  </a:cubicBezTo>
                  <a:cubicBezTo>
                    <a:pt x="419" y="1782"/>
                    <a:pt x="419" y="1782"/>
                    <a:pt x="419" y="1782"/>
                  </a:cubicBezTo>
                  <a:cubicBezTo>
                    <a:pt x="420" y="1782"/>
                    <a:pt x="420" y="1782"/>
                    <a:pt x="420" y="1782"/>
                  </a:cubicBezTo>
                  <a:cubicBezTo>
                    <a:pt x="420" y="1782"/>
                    <a:pt x="420" y="1782"/>
                    <a:pt x="420" y="1782"/>
                  </a:cubicBezTo>
                  <a:cubicBezTo>
                    <a:pt x="420" y="1782"/>
                    <a:pt x="420" y="1782"/>
                    <a:pt x="421" y="1782"/>
                  </a:cubicBezTo>
                  <a:cubicBezTo>
                    <a:pt x="421" y="1782"/>
                    <a:pt x="421" y="1782"/>
                    <a:pt x="421" y="1782"/>
                  </a:cubicBezTo>
                  <a:cubicBezTo>
                    <a:pt x="421" y="1782"/>
                    <a:pt x="421" y="1782"/>
                    <a:pt x="421" y="1782"/>
                  </a:cubicBezTo>
                  <a:cubicBezTo>
                    <a:pt x="421" y="1782"/>
                    <a:pt x="421" y="1782"/>
                    <a:pt x="421" y="1782"/>
                  </a:cubicBezTo>
                  <a:cubicBezTo>
                    <a:pt x="422" y="1782"/>
                    <a:pt x="422" y="1782"/>
                    <a:pt x="422" y="1782"/>
                  </a:cubicBezTo>
                  <a:cubicBezTo>
                    <a:pt x="422" y="1782"/>
                    <a:pt x="422" y="1782"/>
                    <a:pt x="422" y="1782"/>
                  </a:cubicBezTo>
                  <a:cubicBezTo>
                    <a:pt x="422" y="1782"/>
                    <a:pt x="422" y="1782"/>
                    <a:pt x="422" y="1782"/>
                  </a:cubicBezTo>
                  <a:cubicBezTo>
                    <a:pt x="422" y="1782"/>
                    <a:pt x="422" y="1782"/>
                    <a:pt x="422" y="1782"/>
                  </a:cubicBezTo>
                  <a:cubicBezTo>
                    <a:pt x="423" y="1782"/>
                    <a:pt x="423" y="1782"/>
                    <a:pt x="423" y="1782"/>
                  </a:cubicBezTo>
                  <a:cubicBezTo>
                    <a:pt x="423" y="1782"/>
                    <a:pt x="423" y="1782"/>
                    <a:pt x="423" y="1782"/>
                  </a:cubicBezTo>
                  <a:cubicBezTo>
                    <a:pt x="424" y="1782"/>
                    <a:pt x="424" y="1782"/>
                    <a:pt x="424" y="1782"/>
                  </a:cubicBezTo>
                  <a:cubicBezTo>
                    <a:pt x="424" y="1782"/>
                    <a:pt x="424" y="1782"/>
                    <a:pt x="424" y="1782"/>
                  </a:cubicBezTo>
                  <a:cubicBezTo>
                    <a:pt x="424" y="1782"/>
                    <a:pt x="424" y="1782"/>
                    <a:pt x="424" y="1782"/>
                  </a:cubicBezTo>
                  <a:cubicBezTo>
                    <a:pt x="424" y="1782"/>
                    <a:pt x="425" y="1783"/>
                    <a:pt x="425" y="1783"/>
                  </a:cubicBezTo>
                  <a:cubicBezTo>
                    <a:pt x="431" y="1783"/>
                    <a:pt x="431" y="1783"/>
                    <a:pt x="431" y="1783"/>
                  </a:cubicBezTo>
                  <a:cubicBezTo>
                    <a:pt x="437" y="1783"/>
                    <a:pt x="437" y="1783"/>
                    <a:pt x="437" y="1783"/>
                  </a:cubicBezTo>
                  <a:cubicBezTo>
                    <a:pt x="455" y="1783"/>
                    <a:pt x="471" y="1798"/>
                    <a:pt x="471" y="1817"/>
                  </a:cubicBezTo>
                  <a:cubicBezTo>
                    <a:pt x="471" y="1843"/>
                    <a:pt x="471" y="1843"/>
                    <a:pt x="471" y="1843"/>
                  </a:cubicBezTo>
                  <a:cubicBezTo>
                    <a:pt x="471" y="1883"/>
                    <a:pt x="471" y="1883"/>
                    <a:pt x="471" y="1883"/>
                  </a:cubicBezTo>
                  <a:cubicBezTo>
                    <a:pt x="471" y="1884"/>
                    <a:pt x="471" y="1884"/>
                    <a:pt x="471" y="1884"/>
                  </a:cubicBezTo>
                  <a:cubicBezTo>
                    <a:pt x="471" y="1898"/>
                    <a:pt x="482" y="1909"/>
                    <a:pt x="495" y="1909"/>
                  </a:cubicBezTo>
                  <a:cubicBezTo>
                    <a:pt x="568" y="1909"/>
                    <a:pt x="568" y="1909"/>
                    <a:pt x="568" y="1909"/>
                  </a:cubicBezTo>
                  <a:cubicBezTo>
                    <a:pt x="582" y="1909"/>
                    <a:pt x="593" y="1898"/>
                    <a:pt x="593" y="1884"/>
                  </a:cubicBezTo>
                  <a:cubicBezTo>
                    <a:pt x="593" y="1881"/>
                    <a:pt x="593" y="1881"/>
                    <a:pt x="593" y="1881"/>
                  </a:cubicBezTo>
                  <a:cubicBezTo>
                    <a:pt x="593" y="1669"/>
                    <a:pt x="593" y="1669"/>
                    <a:pt x="593" y="1669"/>
                  </a:cubicBezTo>
                  <a:cubicBezTo>
                    <a:pt x="593" y="1660"/>
                    <a:pt x="589" y="1652"/>
                    <a:pt x="572" y="1652"/>
                  </a:cubicBezTo>
                  <a:cubicBezTo>
                    <a:pt x="554" y="1652"/>
                    <a:pt x="554" y="1652"/>
                    <a:pt x="554" y="1652"/>
                  </a:cubicBezTo>
                  <a:cubicBezTo>
                    <a:pt x="540" y="1652"/>
                    <a:pt x="529" y="1641"/>
                    <a:pt x="529" y="1628"/>
                  </a:cubicBezTo>
                  <a:cubicBezTo>
                    <a:pt x="529" y="1619"/>
                    <a:pt x="529" y="1619"/>
                    <a:pt x="529" y="1619"/>
                  </a:cubicBezTo>
                  <a:cubicBezTo>
                    <a:pt x="529" y="1606"/>
                    <a:pt x="540" y="1595"/>
                    <a:pt x="554" y="1595"/>
                  </a:cubicBezTo>
                  <a:cubicBezTo>
                    <a:pt x="604" y="1595"/>
                    <a:pt x="654" y="1595"/>
                    <a:pt x="704" y="1595"/>
                  </a:cubicBezTo>
                  <a:cubicBezTo>
                    <a:pt x="718" y="1595"/>
                    <a:pt x="728" y="1584"/>
                    <a:pt x="728" y="1571"/>
                  </a:cubicBezTo>
                  <a:cubicBezTo>
                    <a:pt x="728" y="1505"/>
                    <a:pt x="728" y="1505"/>
                    <a:pt x="728" y="1505"/>
                  </a:cubicBezTo>
                  <a:cubicBezTo>
                    <a:pt x="728" y="1491"/>
                    <a:pt x="731" y="1476"/>
                    <a:pt x="757" y="1476"/>
                  </a:cubicBezTo>
                  <a:cubicBezTo>
                    <a:pt x="907" y="1476"/>
                    <a:pt x="907" y="1476"/>
                    <a:pt x="907" y="1476"/>
                  </a:cubicBezTo>
                  <a:cubicBezTo>
                    <a:pt x="921" y="1476"/>
                    <a:pt x="932" y="1465"/>
                    <a:pt x="932" y="1452"/>
                  </a:cubicBezTo>
                  <a:cubicBezTo>
                    <a:pt x="932" y="1444"/>
                    <a:pt x="932" y="1444"/>
                    <a:pt x="932" y="1444"/>
                  </a:cubicBezTo>
                  <a:cubicBezTo>
                    <a:pt x="932" y="1430"/>
                    <a:pt x="921" y="1419"/>
                    <a:pt x="907" y="1419"/>
                  </a:cubicBezTo>
                  <a:cubicBezTo>
                    <a:pt x="895" y="1419"/>
                    <a:pt x="895" y="1419"/>
                    <a:pt x="895" y="1419"/>
                  </a:cubicBezTo>
                  <a:cubicBezTo>
                    <a:pt x="895" y="1419"/>
                    <a:pt x="895" y="1419"/>
                    <a:pt x="895" y="1419"/>
                  </a:cubicBezTo>
                  <a:cubicBezTo>
                    <a:pt x="891" y="1419"/>
                    <a:pt x="891" y="1419"/>
                    <a:pt x="891" y="1419"/>
                  </a:cubicBezTo>
                  <a:cubicBezTo>
                    <a:pt x="878" y="1419"/>
                    <a:pt x="867" y="1408"/>
                    <a:pt x="867" y="1394"/>
                  </a:cubicBezTo>
                  <a:cubicBezTo>
                    <a:pt x="867" y="1242"/>
                    <a:pt x="867" y="1242"/>
                    <a:pt x="867" y="1242"/>
                  </a:cubicBezTo>
                  <a:cubicBezTo>
                    <a:pt x="867" y="1229"/>
                    <a:pt x="878" y="1218"/>
                    <a:pt x="891" y="1218"/>
                  </a:cubicBezTo>
                  <a:cubicBezTo>
                    <a:pt x="900" y="1218"/>
                    <a:pt x="900" y="1218"/>
                    <a:pt x="900" y="1218"/>
                  </a:cubicBezTo>
                  <a:cubicBezTo>
                    <a:pt x="900" y="1218"/>
                    <a:pt x="900" y="1218"/>
                    <a:pt x="900" y="1218"/>
                  </a:cubicBezTo>
                  <a:cubicBezTo>
                    <a:pt x="922" y="1218"/>
                    <a:pt x="922" y="1218"/>
                    <a:pt x="922" y="1218"/>
                  </a:cubicBezTo>
                  <a:cubicBezTo>
                    <a:pt x="935" y="1218"/>
                    <a:pt x="946" y="1207"/>
                    <a:pt x="946" y="1194"/>
                  </a:cubicBezTo>
                  <a:cubicBezTo>
                    <a:pt x="946" y="1162"/>
                    <a:pt x="946" y="1162"/>
                    <a:pt x="946" y="1162"/>
                  </a:cubicBezTo>
                  <a:cubicBezTo>
                    <a:pt x="980" y="1162"/>
                    <a:pt x="980" y="1162"/>
                    <a:pt x="980" y="1162"/>
                  </a:cubicBezTo>
                  <a:cubicBezTo>
                    <a:pt x="1000" y="1162"/>
                    <a:pt x="1015" y="1146"/>
                    <a:pt x="1015" y="1127"/>
                  </a:cubicBezTo>
                  <a:cubicBezTo>
                    <a:pt x="1015" y="71"/>
                    <a:pt x="1015" y="71"/>
                    <a:pt x="1015" y="71"/>
                  </a:cubicBezTo>
                  <a:cubicBezTo>
                    <a:pt x="959" y="71"/>
                    <a:pt x="959" y="71"/>
                    <a:pt x="959" y="71"/>
                  </a:cubicBezTo>
                  <a:cubicBezTo>
                    <a:pt x="945" y="71"/>
                    <a:pt x="933" y="59"/>
                    <a:pt x="933" y="46"/>
                  </a:cubicBezTo>
                  <a:cubicBezTo>
                    <a:pt x="933" y="37"/>
                    <a:pt x="933" y="37"/>
                    <a:pt x="933" y="37"/>
                  </a:cubicBezTo>
                  <a:cubicBezTo>
                    <a:pt x="933" y="23"/>
                    <a:pt x="945" y="12"/>
                    <a:pt x="959" y="12"/>
                  </a:cubicBezTo>
                  <a:cubicBezTo>
                    <a:pt x="1014" y="12"/>
                    <a:pt x="1014" y="12"/>
                    <a:pt x="1014" y="12"/>
                  </a:cubicBezTo>
                  <a:cubicBezTo>
                    <a:pt x="1014" y="0"/>
                    <a:pt x="1014" y="0"/>
                    <a:pt x="1014" y="0"/>
                  </a:cubicBezTo>
                  <a:cubicBezTo>
                    <a:pt x="713" y="0"/>
                    <a:pt x="713" y="0"/>
                    <a:pt x="713" y="0"/>
                  </a:cubicBezTo>
                  <a:cubicBezTo>
                    <a:pt x="705" y="5"/>
                    <a:pt x="697" y="5"/>
                    <a:pt x="693" y="5"/>
                  </a:cubicBezTo>
                  <a:close/>
                  <a:moveTo>
                    <a:pt x="401" y="1758"/>
                  </a:moveTo>
                  <a:cubicBezTo>
                    <a:pt x="401" y="1758"/>
                    <a:pt x="401" y="1758"/>
                    <a:pt x="401" y="1758"/>
                  </a:cubicBezTo>
                  <a:cubicBezTo>
                    <a:pt x="401" y="1758"/>
                    <a:pt x="401" y="1758"/>
                    <a:pt x="401" y="1758"/>
                  </a:cubicBezTo>
                  <a:close/>
                  <a:moveTo>
                    <a:pt x="206" y="1447"/>
                  </a:moveTo>
                  <a:cubicBezTo>
                    <a:pt x="206" y="1447"/>
                    <a:pt x="206" y="1447"/>
                    <a:pt x="206" y="1447"/>
                  </a:cubicBezTo>
                  <a:cubicBezTo>
                    <a:pt x="206" y="1447"/>
                    <a:pt x="206" y="1447"/>
                    <a:pt x="206" y="1447"/>
                  </a:cubicBezTo>
                  <a:close/>
                  <a:moveTo>
                    <a:pt x="270" y="1579"/>
                  </a:moveTo>
                  <a:cubicBezTo>
                    <a:pt x="270" y="1579"/>
                    <a:pt x="270" y="1579"/>
                    <a:pt x="270" y="1579"/>
                  </a:cubicBezTo>
                  <a:cubicBezTo>
                    <a:pt x="270" y="1579"/>
                    <a:pt x="270" y="1579"/>
                    <a:pt x="270" y="1579"/>
                  </a:cubicBezTo>
                  <a:close/>
                  <a:moveTo>
                    <a:pt x="331" y="1696"/>
                  </a:moveTo>
                  <a:cubicBezTo>
                    <a:pt x="331" y="1696"/>
                    <a:pt x="331" y="1696"/>
                    <a:pt x="331" y="1696"/>
                  </a:cubicBezTo>
                  <a:cubicBezTo>
                    <a:pt x="331" y="1696"/>
                    <a:pt x="331" y="1696"/>
                    <a:pt x="331" y="1696"/>
                  </a:cubicBezTo>
                  <a:close/>
                  <a:moveTo>
                    <a:pt x="732" y="37"/>
                  </a:moveTo>
                  <a:cubicBezTo>
                    <a:pt x="732" y="23"/>
                    <a:pt x="743" y="12"/>
                    <a:pt x="757" y="12"/>
                  </a:cubicBezTo>
                  <a:cubicBezTo>
                    <a:pt x="826" y="12"/>
                    <a:pt x="826" y="12"/>
                    <a:pt x="826" y="12"/>
                  </a:cubicBezTo>
                  <a:cubicBezTo>
                    <a:pt x="827" y="12"/>
                    <a:pt x="828" y="12"/>
                    <a:pt x="830" y="11"/>
                  </a:cubicBezTo>
                  <a:cubicBezTo>
                    <a:pt x="831" y="11"/>
                    <a:pt x="832" y="11"/>
                    <a:pt x="833" y="11"/>
                  </a:cubicBezTo>
                  <a:cubicBezTo>
                    <a:pt x="841" y="11"/>
                    <a:pt x="841" y="11"/>
                    <a:pt x="841" y="11"/>
                  </a:cubicBezTo>
                  <a:cubicBezTo>
                    <a:pt x="855" y="11"/>
                    <a:pt x="866" y="23"/>
                    <a:pt x="866" y="36"/>
                  </a:cubicBezTo>
                  <a:cubicBezTo>
                    <a:pt x="866" y="104"/>
                    <a:pt x="866" y="104"/>
                    <a:pt x="866" y="104"/>
                  </a:cubicBezTo>
                  <a:cubicBezTo>
                    <a:pt x="866" y="118"/>
                    <a:pt x="855" y="129"/>
                    <a:pt x="841" y="129"/>
                  </a:cubicBezTo>
                  <a:cubicBezTo>
                    <a:pt x="833" y="129"/>
                    <a:pt x="833" y="129"/>
                    <a:pt x="833" y="129"/>
                  </a:cubicBezTo>
                  <a:cubicBezTo>
                    <a:pt x="819" y="129"/>
                    <a:pt x="808" y="118"/>
                    <a:pt x="807" y="104"/>
                  </a:cubicBezTo>
                  <a:cubicBezTo>
                    <a:pt x="807" y="86"/>
                    <a:pt x="792" y="71"/>
                    <a:pt x="773" y="71"/>
                  </a:cubicBezTo>
                  <a:cubicBezTo>
                    <a:pt x="757" y="71"/>
                    <a:pt x="757" y="71"/>
                    <a:pt x="757" y="71"/>
                  </a:cubicBezTo>
                  <a:cubicBezTo>
                    <a:pt x="743" y="71"/>
                    <a:pt x="732" y="59"/>
                    <a:pt x="732" y="46"/>
                  </a:cubicBezTo>
                  <a:lnTo>
                    <a:pt x="732" y="37"/>
                  </a:ln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80" name="Freeform 43">
              <a:extLst>
                <a:ext uri="{FF2B5EF4-FFF2-40B4-BE49-F238E27FC236}">
                  <a16:creationId xmlns:a16="http://schemas.microsoft.com/office/drawing/2014/main" id="{C44EA794-A50F-4DE3-BD01-CD1196B90756}"/>
                </a:ext>
              </a:extLst>
            </p:cNvPr>
            <p:cNvSpPr>
              <a:spLocks/>
            </p:cNvSpPr>
            <p:nvPr userDrawn="1"/>
          </p:nvSpPr>
          <p:spPr bwMode="auto">
            <a:xfrm>
              <a:off x="1106" y="1182"/>
              <a:ext cx="111" cy="118"/>
            </a:xfrm>
            <a:custGeom>
              <a:avLst/>
              <a:gdLst>
                <a:gd name="T0" fmla="*/ 63 w 63"/>
                <a:gd name="T1" fmla="*/ 67 h 67"/>
                <a:gd name="T2" fmla="*/ 63 w 63"/>
                <a:gd name="T3" fmla="*/ 35 h 67"/>
                <a:gd name="T4" fmla="*/ 28 w 63"/>
                <a:gd name="T5" fmla="*/ 0 h 67"/>
                <a:gd name="T6" fmla="*/ 0 w 63"/>
                <a:gd name="T7" fmla="*/ 0 h 67"/>
                <a:gd name="T8" fmla="*/ 0 w 63"/>
                <a:gd name="T9" fmla="*/ 32 h 67"/>
                <a:gd name="T10" fmla="*/ 35 w 63"/>
                <a:gd name="T11" fmla="*/ 67 h 67"/>
                <a:gd name="T12" fmla="*/ 63 w 63"/>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63" h="67">
                  <a:moveTo>
                    <a:pt x="63" y="67"/>
                  </a:moveTo>
                  <a:cubicBezTo>
                    <a:pt x="63" y="35"/>
                    <a:pt x="63" y="35"/>
                    <a:pt x="63" y="35"/>
                  </a:cubicBezTo>
                  <a:cubicBezTo>
                    <a:pt x="63" y="16"/>
                    <a:pt x="47" y="0"/>
                    <a:pt x="28" y="0"/>
                  </a:cubicBezTo>
                  <a:cubicBezTo>
                    <a:pt x="0" y="0"/>
                    <a:pt x="0" y="0"/>
                    <a:pt x="0" y="0"/>
                  </a:cubicBezTo>
                  <a:cubicBezTo>
                    <a:pt x="0" y="32"/>
                    <a:pt x="0" y="32"/>
                    <a:pt x="0" y="32"/>
                  </a:cubicBezTo>
                  <a:cubicBezTo>
                    <a:pt x="0" y="51"/>
                    <a:pt x="15" y="67"/>
                    <a:pt x="35" y="67"/>
                  </a:cubicBezTo>
                  <a:lnTo>
                    <a:pt x="63" y="67"/>
                  </a:ln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84" name="Freeform 44">
              <a:extLst>
                <a:ext uri="{FF2B5EF4-FFF2-40B4-BE49-F238E27FC236}">
                  <a16:creationId xmlns:a16="http://schemas.microsoft.com/office/drawing/2014/main" id="{4A00F294-9D11-414F-9C1D-CF314EC1AF85}"/>
                </a:ext>
              </a:extLst>
            </p:cNvPr>
            <p:cNvSpPr>
              <a:spLocks/>
            </p:cNvSpPr>
            <p:nvPr userDrawn="1"/>
          </p:nvSpPr>
          <p:spPr bwMode="auto">
            <a:xfrm>
              <a:off x="885" y="1182"/>
              <a:ext cx="332" cy="421"/>
            </a:xfrm>
            <a:custGeom>
              <a:avLst/>
              <a:gdLst>
                <a:gd name="T0" fmla="*/ 35 w 188"/>
                <a:gd name="T1" fmla="*/ 238 h 238"/>
                <a:gd name="T2" fmla="*/ 153 w 188"/>
                <a:gd name="T3" fmla="*/ 238 h 238"/>
                <a:gd name="T4" fmla="*/ 188 w 188"/>
                <a:gd name="T5" fmla="*/ 203 h 238"/>
                <a:gd name="T6" fmla="*/ 188 w 188"/>
                <a:gd name="T7" fmla="*/ 101 h 238"/>
                <a:gd name="T8" fmla="*/ 188 w 188"/>
                <a:gd name="T9" fmla="*/ 67 h 238"/>
                <a:gd name="T10" fmla="*/ 160 w 188"/>
                <a:gd name="T11" fmla="*/ 67 h 238"/>
                <a:gd name="T12" fmla="*/ 158 w 188"/>
                <a:gd name="T13" fmla="*/ 67 h 238"/>
                <a:gd name="T14" fmla="*/ 157 w 188"/>
                <a:gd name="T15" fmla="*/ 67 h 238"/>
                <a:gd name="T16" fmla="*/ 125 w 188"/>
                <a:gd name="T17" fmla="*/ 32 h 238"/>
                <a:gd name="T18" fmla="*/ 125 w 188"/>
                <a:gd name="T19" fmla="*/ 0 h 238"/>
                <a:gd name="T20" fmla="*/ 100 w 188"/>
                <a:gd name="T21" fmla="*/ 0 h 238"/>
                <a:gd name="T22" fmla="*/ 66 w 188"/>
                <a:gd name="T23" fmla="*/ 33 h 238"/>
                <a:gd name="T24" fmla="*/ 33 w 188"/>
                <a:gd name="T25" fmla="*/ 67 h 238"/>
                <a:gd name="T26" fmla="*/ 0 w 188"/>
                <a:gd name="T27" fmla="*/ 101 h 238"/>
                <a:gd name="T28" fmla="*/ 0 w 188"/>
                <a:gd name="T29" fmla="*/ 203 h 238"/>
                <a:gd name="T30" fmla="*/ 35 w 188"/>
                <a:gd name="T31"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8" h="238">
                  <a:moveTo>
                    <a:pt x="35" y="238"/>
                  </a:moveTo>
                  <a:cubicBezTo>
                    <a:pt x="153" y="238"/>
                    <a:pt x="153" y="238"/>
                    <a:pt x="153" y="238"/>
                  </a:cubicBezTo>
                  <a:cubicBezTo>
                    <a:pt x="172" y="238"/>
                    <a:pt x="188" y="222"/>
                    <a:pt x="188" y="203"/>
                  </a:cubicBezTo>
                  <a:cubicBezTo>
                    <a:pt x="188" y="101"/>
                    <a:pt x="188" y="101"/>
                    <a:pt x="188" y="101"/>
                  </a:cubicBezTo>
                  <a:cubicBezTo>
                    <a:pt x="188" y="67"/>
                    <a:pt x="188" y="67"/>
                    <a:pt x="188" y="67"/>
                  </a:cubicBezTo>
                  <a:cubicBezTo>
                    <a:pt x="160" y="67"/>
                    <a:pt x="160" y="67"/>
                    <a:pt x="160" y="67"/>
                  </a:cubicBezTo>
                  <a:cubicBezTo>
                    <a:pt x="159" y="67"/>
                    <a:pt x="159" y="67"/>
                    <a:pt x="158" y="67"/>
                  </a:cubicBezTo>
                  <a:cubicBezTo>
                    <a:pt x="158" y="67"/>
                    <a:pt x="157" y="67"/>
                    <a:pt x="157" y="67"/>
                  </a:cubicBezTo>
                  <a:cubicBezTo>
                    <a:pt x="139" y="66"/>
                    <a:pt x="125" y="50"/>
                    <a:pt x="125" y="32"/>
                  </a:cubicBezTo>
                  <a:cubicBezTo>
                    <a:pt x="125" y="0"/>
                    <a:pt x="125" y="0"/>
                    <a:pt x="125" y="0"/>
                  </a:cubicBezTo>
                  <a:cubicBezTo>
                    <a:pt x="100" y="0"/>
                    <a:pt x="100" y="0"/>
                    <a:pt x="100" y="0"/>
                  </a:cubicBezTo>
                  <a:cubicBezTo>
                    <a:pt x="82" y="0"/>
                    <a:pt x="66" y="15"/>
                    <a:pt x="66" y="33"/>
                  </a:cubicBezTo>
                  <a:cubicBezTo>
                    <a:pt x="65" y="51"/>
                    <a:pt x="51" y="66"/>
                    <a:pt x="33" y="67"/>
                  </a:cubicBezTo>
                  <a:cubicBezTo>
                    <a:pt x="14" y="68"/>
                    <a:pt x="0" y="83"/>
                    <a:pt x="0" y="101"/>
                  </a:cubicBezTo>
                  <a:cubicBezTo>
                    <a:pt x="0" y="203"/>
                    <a:pt x="0" y="203"/>
                    <a:pt x="0" y="203"/>
                  </a:cubicBezTo>
                  <a:cubicBezTo>
                    <a:pt x="0" y="222"/>
                    <a:pt x="16" y="238"/>
                    <a:pt x="35" y="238"/>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85" name="Freeform 46">
              <a:extLst>
                <a:ext uri="{FF2B5EF4-FFF2-40B4-BE49-F238E27FC236}">
                  <a16:creationId xmlns:a16="http://schemas.microsoft.com/office/drawing/2014/main" id="{D1C86780-D094-455E-88E3-5B20BE71B667}"/>
                </a:ext>
              </a:extLst>
            </p:cNvPr>
            <p:cNvSpPr>
              <a:spLocks/>
            </p:cNvSpPr>
            <p:nvPr userDrawn="1"/>
          </p:nvSpPr>
          <p:spPr bwMode="auto">
            <a:xfrm>
              <a:off x="1238" y="758"/>
              <a:ext cx="800" cy="1065"/>
            </a:xfrm>
            <a:custGeom>
              <a:avLst/>
              <a:gdLst>
                <a:gd name="T0" fmla="*/ 98 w 453"/>
                <a:gd name="T1" fmla="*/ 297 h 603"/>
                <a:gd name="T2" fmla="*/ 154 w 453"/>
                <a:gd name="T3" fmla="*/ 297 h 603"/>
                <a:gd name="T4" fmla="*/ 157 w 453"/>
                <a:gd name="T5" fmla="*/ 297 h 603"/>
                <a:gd name="T6" fmla="*/ 163 w 453"/>
                <a:gd name="T7" fmla="*/ 297 h 603"/>
                <a:gd name="T8" fmla="*/ 163 w 453"/>
                <a:gd name="T9" fmla="*/ 297 h 603"/>
                <a:gd name="T10" fmla="*/ 194 w 453"/>
                <a:gd name="T11" fmla="*/ 331 h 603"/>
                <a:gd name="T12" fmla="*/ 194 w 453"/>
                <a:gd name="T13" fmla="*/ 332 h 603"/>
                <a:gd name="T14" fmla="*/ 162 w 453"/>
                <a:gd name="T15" fmla="*/ 365 h 603"/>
                <a:gd name="T16" fmla="*/ 129 w 453"/>
                <a:gd name="T17" fmla="*/ 397 h 603"/>
                <a:gd name="T18" fmla="*/ 95 w 453"/>
                <a:gd name="T19" fmla="*/ 427 h 603"/>
                <a:gd name="T20" fmla="*/ 86 w 453"/>
                <a:gd name="T21" fmla="*/ 427 h 603"/>
                <a:gd name="T22" fmla="*/ 61 w 453"/>
                <a:gd name="T23" fmla="*/ 452 h 603"/>
                <a:gd name="T24" fmla="*/ 61 w 453"/>
                <a:gd name="T25" fmla="*/ 455 h 603"/>
                <a:gd name="T26" fmla="*/ 86 w 453"/>
                <a:gd name="T27" fmla="*/ 480 h 603"/>
                <a:gd name="T28" fmla="*/ 94 w 453"/>
                <a:gd name="T29" fmla="*/ 480 h 603"/>
                <a:gd name="T30" fmla="*/ 128 w 453"/>
                <a:gd name="T31" fmla="*/ 514 h 603"/>
                <a:gd name="T32" fmla="*/ 128 w 453"/>
                <a:gd name="T33" fmla="*/ 516 h 603"/>
                <a:gd name="T34" fmla="*/ 94 w 453"/>
                <a:gd name="T35" fmla="*/ 550 h 603"/>
                <a:gd name="T36" fmla="*/ 25 w 453"/>
                <a:gd name="T37" fmla="*/ 550 h 603"/>
                <a:gd name="T38" fmla="*/ 0 w 453"/>
                <a:gd name="T39" fmla="*/ 575 h 603"/>
                <a:gd name="T40" fmla="*/ 0 w 453"/>
                <a:gd name="T41" fmla="*/ 578 h 603"/>
                <a:gd name="T42" fmla="*/ 25 w 453"/>
                <a:gd name="T43" fmla="*/ 603 h 603"/>
                <a:gd name="T44" fmla="*/ 163 w 453"/>
                <a:gd name="T45" fmla="*/ 603 h 603"/>
                <a:gd name="T46" fmla="*/ 167 w 453"/>
                <a:gd name="T47" fmla="*/ 603 h 603"/>
                <a:gd name="T48" fmla="*/ 218 w 453"/>
                <a:gd name="T49" fmla="*/ 603 h 603"/>
                <a:gd name="T50" fmla="*/ 253 w 453"/>
                <a:gd name="T51" fmla="*/ 572 h 603"/>
                <a:gd name="T52" fmla="*/ 287 w 453"/>
                <a:gd name="T53" fmla="*/ 543 h 603"/>
                <a:gd name="T54" fmla="*/ 352 w 453"/>
                <a:gd name="T55" fmla="*/ 543 h 603"/>
                <a:gd name="T56" fmla="*/ 386 w 453"/>
                <a:gd name="T57" fmla="*/ 513 h 603"/>
                <a:gd name="T58" fmla="*/ 419 w 453"/>
                <a:gd name="T59" fmla="*/ 484 h 603"/>
                <a:gd name="T60" fmla="*/ 453 w 453"/>
                <a:gd name="T61" fmla="*/ 449 h 603"/>
                <a:gd name="T62" fmla="*/ 453 w 453"/>
                <a:gd name="T63" fmla="*/ 402 h 603"/>
                <a:gd name="T64" fmla="*/ 419 w 453"/>
                <a:gd name="T65" fmla="*/ 367 h 603"/>
                <a:gd name="T66" fmla="*/ 387 w 453"/>
                <a:gd name="T67" fmla="*/ 336 h 603"/>
                <a:gd name="T68" fmla="*/ 353 w 453"/>
                <a:gd name="T69" fmla="*/ 305 h 603"/>
                <a:gd name="T70" fmla="*/ 320 w 453"/>
                <a:gd name="T71" fmla="*/ 271 h 603"/>
                <a:gd name="T72" fmla="*/ 320 w 453"/>
                <a:gd name="T73" fmla="*/ 217 h 603"/>
                <a:gd name="T74" fmla="*/ 287 w 453"/>
                <a:gd name="T75" fmla="*/ 182 h 603"/>
                <a:gd name="T76" fmla="*/ 256 w 453"/>
                <a:gd name="T77" fmla="*/ 148 h 603"/>
                <a:gd name="T78" fmla="*/ 256 w 453"/>
                <a:gd name="T79" fmla="*/ 94 h 603"/>
                <a:gd name="T80" fmla="*/ 221 w 453"/>
                <a:gd name="T81" fmla="*/ 59 h 603"/>
                <a:gd name="T82" fmla="*/ 188 w 453"/>
                <a:gd name="T83" fmla="*/ 30 h 603"/>
                <a:gd name="T84" fmla="*/ 154 w 453"/>
                <a:gd name="T85" fmla="*/ 0 h 603"/>
                <a:gd name="T86" fmla="*/ 98 w 453"/>
                <a:gd name="T87" fmla="*/ 0 h 603"/>
                <a:gd name="T88" fmla="*/ 63 w 453"/>
                <a:gd name="T89" fmla="*/ 35 h 603"/>
                <a:gd name="T90" fmla="*/ 63 w 453"/>
                <a:gd name="T91" fmla="*/ 262 h 603"/>
                <a:gd name="T92" fmla="*/ 98 w 453"/>
                <a:gd name="T93" fmla="*/ 297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3" h="603">
                  <a:moveTo>
                    <a:pt x="98" y="297"/>
                  </a:moveTo>
                  <a:cubicBezTo>
                    <a:pt x="154" y="297"/>
                    <a:pt x="154" y="297"/>
                    <a:pt x="154" y="297"/>
                  </a:cubicBezTo>
                  <a:cubicBezTo>
                    <a:pt x="155" y="297"/>
                    <a:pt x="156" y="297"/>
                    <a:pt x="157" y="297"/>
                  </a:cubicBezTo>
                  <a:cubicBezTo>
                    <a:pt x="159" y="297"/>
                    <a:pt x="160" y="297"/>
                    <a:pt x="163" y="297"/>
                  </a:cubicBezTo>
                  <a:cubicBezTo>
                    <a:pt x="163" y="297"/>
                    <a:pt x="163" y="297"/>
                    <a:pt x="163" y="297"/>
                  </a:cubicBezTo>
                  <a:cubicBezTo>
                    <a:pt x="181" y="298"/>
                    <a:pt x="194" y="313"/>
                    <a:pt x="194" y="331"/>
                  </a:cubicBezTo>
                  <a:cubicBezTo>
                    <a:pt x="194" y="332"/>
                    <a:pt x="194" y="332"/>
                    <a:pt x="194" y="332"/>
                  </a:cubicBezTo>
                  <a:cubicBezTo>
                    <a:pt x="194" y="350"/>
                    <a:pt x="180" y="365"/>
                    <a:pt x="162" y="365"/>
                  </a:cubicBezTo>
                  <a:cubicBezTo>
                    <a:pt x="144" y="366"/>
                    <a:pt x="130" y="380"/>
                    <a:pt x="129" y="397"/>
                  </a:cubicBezTo>
                  <a:cubicBezTo>
                    <a:pt x="127" y="414"/>
                    <a:pt x="112" y="427"/>
                    <a:pt x="95" y="427"/>
                  </a:cubicBezTo>
                  <a:cubicBezTo>
                    <a:pt x="86" y="427"/>
                    <a:pt x="86" y="427"/>
                    <a:pt x="86" y="427"/>
                  </a:cubicBezTo>
                  <a:cubicBezTo>
                    <a:pt x="72" y="427"/>
                    <a:pt x="61" y="439"/>
                    <a:pt x="61" y="452"/>
                  </a:cubicBezTo>
                  <a:cubicBezTo>
                    <a:pt x="61" y="455"/>
                    <a:pt x="61" y="455"/>
                    <a:pt x="61" y="455"/>
                  </a:cubicBezTo>
                  <a:cubicBezTo>
                    <a:pt x="61" y="469"/>
                    <a:pt x="72" y="480"/>
                    <a:pt x="86" y="480"/>
                  </a:cubicBezTo>
                  <a:cubicBezTo>
                    <a:pt x="94" y="480"/>
                    <a:pt x="94" y="480"/>
                    <a:pt x="94" y="480"/>
                  </a:cubicBezTo>
                  <a:cubicBezTo>
                    <a:pt x="113" y="480"/>
                    <a:pt x="128" y="496"/>
                    <a:pt x="128" y="514"/>
                  </a:cubicBezTo>
                  <a:cubicBezTo>
                    <a:pt x="128" y="516"/>
                    <a:pt x="128" y="516"/>
                    <a:pt x="128" y="516"/>
                  </a:cubicBezTo>
                  <a:cubicBezTo>
                    <a:pt x="128" y="535"/>
                    <a:pt x="113" y="550"/>
                    <a:pt x="94" y="550"/>
                  </a:cubicBezTo>
                  <a:cubicBezTo>
                    <a:pt x="25" y="550"/>
                    <a:pt x="25" y="550"/>
                    <a:pt x="25" y="550"/>
                  </a:cubicBezTo>
                  <a:cubicBezTo>
                    <a:pt x="11" y="550"/>
                    <a:pt x="0" y="562"/>
                    <a:pt x="0" y="575"/>
                  </a:cubicBezTo>
                  <a:cubicBezTo>
                    <a:pt x="0" y="578"/>
                    <a:pt x="0" y="578"/>
                    <a:pt x="0" y="578"/>
                  </a:cubicBezTo>
                  <a:cubicBezTo>
                    <a:pt x="0" y="592"/>
                    <a:pt x="11" y="603"/>
                    <a:pt x="25" y="603"/>
                  </a:cubicBezTo>
                  <a:cubicBezTo>
                    <a:pt x="163" y="603"/>
                    <a:pt x="163" y="603"/>
                    <a:pt x="163" y="603"/>
                  </a:cubicBezTo>
                  <a:cubicBezTo>
                    <a:pt x="167" y="603"/>
                    <a:pt x="167" y="603"/>
                    <a:pt x="167" y="603"/>
                  </a:cubicBezTo>
                  <a:cubicBezTo>
                    <a:pt x="218" y="603"/>
                    <a:pt x="218" y="603"/>
                    <a:pt x="218" y="603"/>
                  </a:cubicBezTo>
                  <a:cubicBezTo>
                    <a:pt x="236" y="603"/>
                    <a:pt x="251" y="590"/>
                    <a:pt x="253" y="572"/>
                  </a:cubicBezTo>
                  <a:cubicBezTo>
                    <a:pt x="255" y="555"/>
                    <a:pt x="270" y="543"/>
                    <a:pt x="287" y="543"/>
                  </a:cubicBezTo>
                  <a:cubicBezTo>
                    <a:pt x="352" y="543"/>
                    <a:pt x="352" y="543"/>
                    <a:pt x="352" y="543"/>
                  </a:cubicBezTo>
                  <a:cubicBezTo>
                    <a:pt x="369" y="543"/>
                    <a:pt x="384" y="530"/>
                    <a:pt x="386" y="513"/>
                  </a:cubicBezTo>
                  <a:cubicBezTo>
                    <a:pt x="389" y="497"/>
                    <a:pt x="402" y="485"/>
                    <a:pt x="419" y="484"/>
                  </a:cubicBezTo>
                  <a:cubicBezTo>
                    <a:pt x="438" y="484"/>
                    <a:pt x="453" y="468"/>
                    <a:pt x="453" y="449"/>
                  </a:cubicBezTo>
                  <a:cubicBezTo>
                    <a:pt x="453" y="402"/>
                    <a:pt x="453" y="402"/>
                    <a:pt x="453" y="402"/>
                  </a:cubicBezTo>
                  <a:cubicBezTo>
                    <a:pt x="453" y="383"/>
                    <a:pt x="438" y="367"/>
                    <a:pt x="419" y="367"/>
                  </a:cubicBezTo>
                  <a:cubicBezTo>
                    <a:pt x="402" y="366"/>
                    <a:pt x="388" y="353"/>
                    <a:pt x="387" y="336"/>
                  </a:cubicBezTo>
                  <a:cubicBezTo>
                    <a:pt x="385" y="319"/>
                    <a:pt x="370" y="305"/>
                    <a:pt x="353" y="305"/>
                  </a:cubicBezTo>
                  <a:cubicBezTo>
                    <a:pt x="334" y="304"/>
                    <a:pt x="320" y="289"/>
                    <a:pt x="320" y="271"/>
                  </a:cubicBezTo>
                  <a:cubicBezTo>
                    <a:pt x="320" y="217"/>
                    <a:pt x="320" y="217"/>
                    <a:pt x="320" y="217"/>
                  </a:cubicBezTo>
                  <a:cubicBezTo>
                    <a:pt x="320" y="198"/>
                    <a:pt x="305" y="183"/>
                    <a:pt x="287" y="182"/>
                  </a:cubicBezTo>
                  <a:cubicBezTo>
                    <a:pt x="269" y="180"/>
                    <a:pt x="256" y="166"/>
                    <a:pt x="256" y="148"/>
                  </a:cubicBezTo>
                  <a:cubicBezTo>
                    <a:pt x="256" y="94"/>
                    <a:pt x="256" y="94"/>
                    <a:pt x="256" y="94"/>
                  </a:cubicBezTo>
                  <a:cubicBezTo>
                    <a:pt x="256" y="75"/>
                    <a:pt x="240" y="60"/>
                    <a:pt x="221" y="59"/>
                  </a:cubicBezTo>
                  <a:cubicBezTo>
                    <a:pt x="204" y="59"/>
                    <a:pt x="191" y="47"/>
                    <a:pt x="188" y="30"/>
                  </a:cubicBezTo>
                  <a:cubicBezTo>
                    <a:pt x="186" y="13"/>
                    <a:pt x="171" y="0"/>
                    <a:pt x="154" y="0"/>
                  </a:cubicBezTo>
                  <a:cubicBezTo>
                    <a:pt x="98" y="0"/>
                    <a:pt x="98" y="0"/>
                    <a:pt x="98" y="0"/>
                  </a:cubicBezTo>
                  <a:cubicBezTo>
                    <a:pt x="79" y="0"/>
                    <a:pt x="63" y="16"/>
                    <a:pt x="63" y="35"/>
                  </a:cubicBezTo>
                  <a:cubicBezTo>
                    <a:pt x="63" y="262"/>
                    <a:pt x="63" y="262"/>
                    <a:pt x="63" y="262"/>
                  </a:cubicBezTo>
                  <a:cubicBezTo>
                    <a:pt x="63" y="281"/>
                    <a:pt x="79" y="297"/>
                    <a:pt x="98" y="297"/>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86" name="Freeform 47">
              <a:extLst>
                <a:ext uri="{FF2B5EF4-FFF2-40B4-BE49-F238E27FC236}">
                  <a16:creationId xmlns:a16="http://schemas.microsoft.com/office/drawing/2014/main" id="{0A6EEDBA-5968-4214-906B-20036C891EA2}"/>
                </a:ext>
              </a:extLst>
            </p:cNvPr>
            <p:cNvSpPr>
              <a:spLocks/>
            </p:cNvSpPr>
            <p:nvPr userDrawn="1"/>
          </p:nvSpPr>
          <p:spPr bwMode="auto">
            <a:xfrm>
              <a:off x="2525" y="304"/>
              <a:ext cx="586" cy="555"/>
            </a:xfrm>
            <a:custGeom>
              <a:avLst/>
              <a:gdLst>
                <a:gd name="T0" fmla="*/ 35 w 332"/>
                <a:gd name="T1" fmla="*/ 314 h 314"/>
                <a:gd name="T2" fmla="*/ 153 w 332"/>
                <a:gd name="T3" fmla="*/ 314 h 314"/>
                <a:gd name="T4" fmla="*/ 188 w 332"/>
                <a:gd name="T5" fmla="*/ 281 h 314"/>
                <a:gd name="T6" fmla="*/ 222 w 332"/>
                <a:gd name="T7" fmla="*/ 248 h 314"/>
                <a:gd name="T8" fmla="*/ 256 w 332"/>
                <a:gd name="T9" fmla="*/ 217 h 314"/>
                <a:gd name="T10" fmla="*/ 290 w 332"/>
                <a:gd name="T11" fmla="*/ 186 h 314"/>
                <a:gd name="T12" fmla="*/ 298 w 332"/>
                <a:gd name="T13" fmla="*/ 186 h 314"/>
                <a:gd name="T14" fmla="*/ 332 w 332"/>
                <a:gd name="T15" fmla="*/ 220 h 314"/>
                <a:gd name="T16" fmla="*/ 332 w 332"/>
                <a:gd name="T17" fmla="*/ 0 h 314"/>
                <a:gd name="T18" fmla="*/ 131 w 332"/>
                <a:gd name="T19" fmla="*/ 0 h 314"/>
                <a:gd name="T20" fmla="*/ 113 w 332"/>
                <a:gd name="T21" fmla="*/ 6 h 314"/>
                <a:gd name="T22" fmla="*/ 99 w 332"/>
                <a:gd name="T23" fmla="*/ 11 h 314"/>
                <a:gd name="T24" fmla="*/ 69 w 332"/>
                <a:gd name="T25" fmla="*/ 45 h 314"/>
                <a:gd name="T26" fmla="*/ 69 w 332"/>
                <a:gd name="T27" fmla="*/ 158 h 314"/>
                <a:gd name="T28" fmla="*/ 35 w 332"/>
                <a:gd name="T29" fmla="*/ 192 h 314"/>
                <a:gd name="T30" fmla="*/ 0 w 332"/>
                <a:gd name="T31" fmla="*/ 227 h 314"/>
                <a:gd name="T32" fmla="*/ 0 w 332"/>
                <a:gd name="T33" fmla="*/ 279 h 314"/>
                <a:gd name="T34" fmla="*/ 35 w 332"/>
                <a:gd name="T3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2" h="314">
                  <a:moveTo>
                    <a:pt x="35" y="314"/>
                  </a:moveTo>
                  <a:cubicBezTo>
                    <a:pt x="153" y="314"/>
                    <a:pt x="153" y="314"/>
                    <a:pt x="153" y="314"/>
                  </a:cubicBezTo>
                  <a:cubicBezTo>
                    <a:pt x="172" y="314"/>
                    <a:pt x="188" y="299"/>
                    <a:pt x="188" y="281"/>
                  </a:cubicBezTo>
                  <a:cubicBezTo>
                    <a:pt x="189" y="263"/>
                    <a:pt x="204" y="248"/>
                    <a:pt x="222" y="248"/>
                  </a:cubicBezTo>
                  <a:cubicBezTo>
                    <a:pt x="240" y="248"/>
                    <a:pt x="255" y="234"/>
                    <a:pt x="256" y="217"/>
                  </a:cubicBezTo>
                  <a:cubicBezTo>
                    <a:pt x="258" y="199"/>
                    <a:pt x="273" y="186"/>
                    <a:pt x="290" y="186"/>
                  </a:cubicBezTo>
                  <a:cubicBezTo>
                    <a:pt x="298" y="186"/>
                    <a:pt x="298" y="186"/>
                    <a:pt x="298" y="186"/>
                  </a:cubicBezTo>
                  <a:cubicBezTo>
                    <a:pt x="317" y="186"/>
                    <a:pt x="332" y="202"/>
                    <a:pt x="332" y="220"/>
                  </a:cubicBezTo>
                  <a:cubicBezTo>
                    <a:pt x="332" y="0"/>
                    <a:pt x="332" y="0"/>
                    <a:pt x="332" y="0"/>
                  </a:cubicBezTo>
                  <a:cubicBezTo>
                    <a:pt x="131" y="0"/>
                    <a:pt x="131" y="0"/>
                    <a:pt x="131" y="0"/>
                  </a:cubicBezTo>
                  <a:cubicBezTo>
                    <a:pt x="125" y="0"/>
                    <a:pt x="118" y="2"/>
                    <a:pt x="113" y="6"/>
                  </a:cubicBezTo>
                  <a:cubicBezTo>
                    <a:pt x="108" y="8"/>
                    <a:pt x="104" y="10"/>
                    <a:pt x="99" y="11"/>
                  </a:cubicBezTo>
                  <a:cubicBezTo>
                    <a:pt x="82" y="13"/>
                    <a:pt x="69" y="28"/>
                    <a:pt x="69" y="45"/>
                  </a:cubicBezTo>
                  <a:cubicBezTo>
                    <a:pt x="69" y="158"/>
                    <a:pt x="69" y="158"/>
                    <a:pt x="69" y="158"/>
                  </a:cubicBezTo>
                  <a:cubicBezTo>
                    <a:pt x="69" y="177"/>
                    <a:pt x="54" y="192"/>
                    <a:pt x="35" y="192"/>
                  </a:cubicBezTo>
                  <a:cubicBezTo>
                    <a:pt x="16" y="192"/>
                    <a:pt x="0" y="208"/>
                    <a:pt x="0" y="227"/>
                  </a:cubicBezTo>
                  <a:cubicBezTo>
                    <a:pt x="0" y="279"/>
                    <a:pt x="0" y="279"/>
                    <a:pt x="0" y="279"/>
                  </a:cubicBezTo>
                  <a:cubicBezTo>
                    <a:pt x="0" y="298"/>
                    <a:pt x="16" y="314"/>
                    <a:pt x="35" y="314"/>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87" name="Freeform 48">
              <a:extLst>
                <a:ext uri="{FF2B5EF4-FFF2-40B4-BE49-F238E27FC236}">
                  <a16:creationId xmlns:a16="http://schemas.microsoft.com/office/drawing/2014/main" id="{562D8AC2-3333-46B5-8D1F-6478AEDEEE7A}"/>
                </a:ext>
              </a:extLst>
            </p:cNvPr>
            <p:cNvSpPr>
              <a:spLocks/>
            </p:cNvSpPr>
            <p:nvPr userDrawn="1"/>
          </p:nvSpPr>
          <p:spPr bwMode="auto">
            <a:xfrm>
              <a:off x="3108" y="1081"/>
              <a:ext cx="98" cy="96"/>
            </a:xfrm>
            <a:custGeom>
              <a:avLst/>
              <a:gdLst>
                <a:gd name="T0" fmla="*/ 24 w 56"/>
                <a:gd name="T1" fmla="*/ 54 h 54"/>
                <a:gd name="T2" fmla="*/ 32 w 56"/>
                <a:gd name="T3" fmla="*/ 54 h 54"/>
                <a:gd name="T4" fmla="*/ 56 w 56"/>
                <a:gd name="T5" fmla="*/ 29 h 54"/>
                <a:gd name="T6" fmla="*/ 56 w 56"/>
                <a:gd name="T7" fmla="*/ 24 h 54"/>
                <a:gd name="T8" fmla="*/ 32 w 56"/>
                <a:gd name="T9" fmla="*/ 0 h 54"/>
                <a:gd name="T10" fmla="*/ 24 w 56"/>
                <a:gd name="T11" fmla="*/ 0 h 54"/>
                <a:gd name="T12" fmla="*/ 0 w 56"/>
                <a:gd name="T13" fmla="*/ 24 h 54"/>
                <a:gd name="T14" fmla="*/ 0 w 56"/>
                <a:gd name="T15" fmla="*/ 29 h 54"/>
                <a:gd name="T16" fmla="*/ 24 w 56"/>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4">
                  <a:moveTo>
                    <a:pt x="24" y="54"/>
                  </a:moveTo>
                  <a:cubicBezTo>
                    <a:pt x="32" y="54"/>
                    <a:pt x="32" y="54"/>
                    <a:pt x="32" y="54"/>
                  </a:cubicBezTo>
                  <a:cubicBezTo>
                    <a:pt x="46" y="54"/>
                    <a:pt x="56" y="43"/>
                    <a:pt x="56" y="29"/>
                  </a:cubicBezTo>
                  <a:cubicBezTo>
                    <a:pt x="56" y="24"/>
                    <a:pt x="56" y="24"/>
                    <a:pt x="56" y="24"/>
                  </a:cubicBezTo>
                  <a:cubicBezTo>
                    <a:pt x="56" y="10"/>
                    <a:pt x="46" y="0"/>
                    <a:pt x="32" y="0"/>
                  </a:cubicBezTo>
                  <a:cubicBezTo>
                    <a:pt x="24" y="0"/>
                    <a:pt x="24" y="0"/>
                    <a:pt x="24" y="0"/>
                  </a:cubicBezTo>
                  <a:cubicBezTo>
                    <a:pt x="11" y="0"/>
                    <a:pt x="0" y="10"/>
                    <a:pt x="0" y="24"/>
                  </a:cubicBezTo>
                  <a:cubicBezTo>
                    <a:pt x="0" y="29"/>
                    <a:pt x="0" y="29"/>
                    <a:pt x="0" y="29"/>
                  </a:cubicBezTo>
                  <a:cubicBezTo>
                    <a:pt x="0" y="43"/>
                    <a:pt x="11" y="54"/>
                    <a:pt x="24" y="54"/>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88" name="Freeform 11">
              <a:extLst>
                <a:ext uri="{FF2B5EF4-FFF2-40B4-BE49-F238E27FC236}">
                  <a16:creationId xmlns:a16="http://schemas.microsoft.com/office/drawing/2014/main" id="{E992E0C4-770E-4F83-AD19-73A3B146BEC0}"/>
                </a:ext>
              </a:extLst>
            </p:cNvPr>
            <p:cNvSpPr>
              <a:spLocks/>
            </p:cNvSpPr>
            <p:nvPr userDrawn="1"/>
          </p:nvSpPr>
          <p:spPr bwMode="auto">
            <a:xfrm>
              <a:off x="3111" y="304"/>
              <a:ext cx="681" cy="873"/>
            </a:xfrm>
            <a:custGeom>
              <a:avLst/>
              <a:gdLst>
                <a:gd name="T0" fmla="*/ 355 w 386"/>
                <a:gd name="T1" fmla="*/ 8 h 494"/>
                <a:gd name="T2" fmla="*/ 363 w 386"/>
                <a:gd name="T3" fmla="*/ 8 h 494"/>
                <a:gd name="T4" fmla="*/ 385 w 386"/>
                <a:gd name="T5" fmla="*/ 0 h 494"/>
                <a:gd name="T6" fmla="*/ 0 w 386"/>
                <a:gd name="T7" fmla="*/ 0 h 494"/>
                <a:gd name="T8" fmla="*/ 0 w 386"/>
                <a:gd name="T9" fmla="*/ 108 h 494"/>
                <a:gd name="T10" fmla="*/ 0 w 386"/>
                <a:gd name="T11" fmla="*/ 143 h 494"/>
                <a:gd name="T12" fmla="*/ 0 w 386"/>
                <a:gd name="T13" fmla="*/ 276 h 494"/>
                <a:gd name="T14" fmla="*/ 33 w 386"/>
                <a:gd name="T15" fmla="*/ 311 h 494"/>
                <a:gd name="T16" fmla="*/ 65 w 386"/>
                <a:gd name="T17" fmla="*/ 345 h 494"/>
                <a:gd name="T18" fmla="*/ 65 w 386"/>
                <a:gd name="T19" fmla="*/ 396 h 494"/>
                <a:gd name="T20" fmla="*/ 98 w 386"/>
                <a:gd name="T21" fmla="*/ 431 h 494"/>
                <a:gd name="T22" fmla="*/ 131 w 386"/>
                <a:gd name="T23" fmla="*/ 465 h 494"/>
                <a:gd name="T24" fmla="*/ 131 w 386"/>
                <a:gd name="T25" fmla="*/ 469 h 494"/>
                <a:gd name="T26" fmla="*/ 155 w 386"/>
                <a:gd name="T27" fmla="*/ 494 h 494"/>
                <a:gd name="T28" fmla="*/ 163 w 386"/>
                <a:gd name="T29" fmla="*/ 494 h 494"/>
                <a:gd name="T30" fmla="*/ 188 w 386"/>
                <a:gd name="T31" fmla="*/ 469 h 494"/>
                <a:gd name="T32" fmla="*/ 188 w 386"/>
                <a:gd name="T33" fmla="*/ 465 h 494"/>
                <a:gd name="T34" fmla="*/ 222 w 386"/>
                <a:gd name="T35" fmla="*/ 431 h 494"/>
                <a:gd name="T36" fmla="*/ 286 w 386"/>
                <a:gd name="T37" fmla="*/ 431 h 494"/>
                <a:gd name="T38" fmla="*/ 321 w 386"/>
                <a:gd name="T39" fmla="*/ 396 h 494"/>
                <a:gd name="T40" fmla="*/ 321 w 386"/>
                <a:gd name="T41" fmla="*/ 290 h 494"/>
                <a:gd name="T42" fmla="*/ 286 w 386"/>
                <a:gd name="T43" fmla="*/ 255 h 494"/>
                <a:gd name="T44" fmla="*/ 253 w 386"/>
                <a:gd name="T45" fmla="*/ 222 h 494"/>
                <a:gd name="T46" fmla="*/ 287 w 386"/>
                <a:gd name="T47" fmla="*/ 188 h 494"/>
                <a:gd name="T48" fmla="*/ 361 w 386"/>
                <a:gd name="T49" fmla="*/ 188 h 494"/>
                <a:gd name="T50" fmla="*/ 386 w 386"/>
                <a:gd name="T51" fmla="*/ 164 h 494"/>
                <a:gd name="T52" fmla="*/ 386 w 386"/>
                <a:gd name="T53" fmla="*/ 155 h 494"/>
                <a:gd name="T54" fmla="*/ 361 w 386"/>
                <a:gd name="T55" fmla="*/ 131 h 494"/>
                <a:gd name="T56" fmla="*/ 355 w 386"/>
                <a:gd name="T57" fmla="*/ 131 h 494"/>
                <a:gd name="T58" fmla="*/ 321 w 386"/>
                <a:gd name="T59" fmla="*/ 97 h 494"/>
                <a:gd name="T60" fmla="*/ 321 w 386"/>
                <a:gd name="T61" fmla="*/ 42 h 494"/>
                <a:gd name="T62" fmla="*/ 355 w 386"/>
                <a:gd name="T63" fmla="*/ 8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6" h="494">
                  <a:moveTo>
                    <a:pt x="355" y="8"/>
                  </a:moveTo>
                  <a:cubicBezTo>
                    <a:pt x="363" y="8"/>
                    <a:pt x="363" y="8"/>
                    <a:pt x="363" y="8"/>
                  </a:cubicBezTo>
                  <a:cubicBezTo>
                    <a:pt x="371" y="8"/>
                    <a:pt x="379" y="5"/>
                    <a:pt x="385" y="0"/>
                  </a:cubicBezTo>
                  <a:cubicBezTo>
                    <a:pt x="0" y="0"/>
                    <a:pt x="0" y="0"/>
                    <a:pt x="0" y="0"/>
                  </a:cubicBezTo>
                  <a:cubicBezTo>
                    <a:pt x="0" y="108"/>
                    <a:pt x="0" y="108"/>
                    <a:pt x="0" y="108"/>
                  </a:cubicBezTo>
                  <a:cubicBezTo>
                    <a:pt x="0" y="143"/>
                    <a:pt x="0" y="143"/>
                    <a:pt x="0" y="143"/>
                  </a:cubicBezTo>
                  <a:cubicBezTo>
                    <a:pt x="0" y="276"/>
                    <a:pt x="0" y="276"/>
                    <a:pt x="0" y="276"/>
                  </a:cubicBezTo>
                  <a:cubicBezTo>
                    <a:pt x="0" y="294"/>
                    <a:pt x="14" y="310"/>
                    <a:pt x="33" y="311"/>
                  </a:cubicBezTo>
                  <a:cubicBezTo>
                    <a:pt x="51" y="312"/>
                    <a:pt x="65" y="327"/>
                    <a:pt x="65" y="345"/>
                  </a:cubicBezTo>
                  <a:cubicBezTo>
                    <a:pt x="65" y="396"/>
                    <a:pt x="65" y="396"/>
                    <a:pt x="65" y="396"/>
                  </a:cubicBezTo>
                  <a:cubicBezTo>
                    <a:pt x="65" y="415"/>
                    <a:pt x="80" y="430"/>
                    <a:pt x="98" y="431"/>
                  </a:cubicBezTo>
                  <a:cubicBezTo>
                    <a:pt x="117" y="432"/>
                    <a:pt x="131" y="447"/>
                    <a:pt x="131" y="465"/>
                  </a:cubicBezTo>
                  <a:cubicBezTo>
                    <a:pt x="131" y="469"/>
                    <a:pt x="131" y="469"/>
                    <a:pt x="131" y="469"/>
                  </a:cubicBezTo>
                  <a:cubicBezTo>
                    <a:pt x="131" y="483"/>
                    <a:pt x="142" y="494"/>
                    <a:pt x="155" y="494"/>
                  </a:cubicBezTo>
                  <a:cubicBezTo>
                    <a:pt x="163" y="494"/>
                    <a:pt x="163" y="494"/>
                    <a:pt x="163" y="494"/>
                  </a:cubicBezTo>
                  <a:cubicBezTo>
                    <a:pt x="177" y="494"/>
                    <a:pt x="188" y="483"/>
                    <a:pt x="188" y="469"/>
                  </a:cubicBezTo>
                  <a:cubicBezTo>
                    <a:pt x="188" y="465"/>
                    <a:pt x="188" y="465"/>
                    <a:pt x="188" y="465"/>
                  </a:cubicBezTo>
                  <a:cubicBezTo>
                    <a:pt x="188" y="446"/>
                    <a:pt x="203" y="431"/>
                    <a:pt x="222" y="431"/>
                  </a:cubicBezTo>
                  <a:cubicBezTo>
                    <a:pt x="286" y="431"/>
                    <a:pt x="286" y="431"/>
                    <a:pt x="286" y="431"/>
                  </a:cubicBezTo>
                  <a:cubicBezTo>
                    <a:pt x="305" y="431"/>
                    <a:pt x="321" y="415"/>
                    <a:pt x="321" y="396"/>
                  </a:cubicBezTo>
                  <a:cubicBezTo>
                    <a:pt x="321" y="290"/>
                    <a:pt x="321" y="290"/>
                    <a:pt x="321" y="290"/>
                  </a:cubicBezTo>
                  <a:cubicBezTo>
                    <a:pt x="321" y="271"/>
                    <a:pt x="305" y="252"/>
                    <a:pt x="286" y="255"/>
                  </a:cubicBezTo>
                  <a:cubicBezTo>
                    <a:pt x="266" y="258"/>
                    <a:pt x="252" y="251"/>
                    <a:pt x="253" y="222"/>
                  </a:cubicBezTo>
                  <a:cubicBezTo>
                    <a:pt x="253" y="203"/>
                    <a:pt x="268" y="188"/>
                    <a:pt x="287" y="188"/>
                  </a:cubicBezTo>
                  <a:cubicBezTo>
                    <a:pt x="361" y="188"/>
                    <a:pt x="361" y="188"/>
                    <a:pt x="361" y="188"/>
                  </a:cubicBezTo>
                  <a:cubicBezTo>
                    <a:pt x="375" y="188"/>
                    <a:pt x="386" y="177"/>
                    <a:pt x="386" y="164"/>
                  </a:cubicBezTo>
                  <a:cubicBezTo>
                    <a:pt x="386" y="155"/>
                    <a:pt x="386" y="155"/>
                    <a:pt x="386" y="155"/>
                  </a:cubicBezTo>
                  <a:cubicBezTo>
                    <a:pt x="386" y="142"/>
                    <a:pt x="375" y="131"/>
                    <a:pt x="361" y="131"/>
                  </a:cubicBezTo>
                  <a:cubicBezTo>
                    <a:pt x="355" y="131"/>
                    <a:pt x="355" y="131"/>
                    <a:pt x="355" y="131"/>
                  </a:cubicBezTo>
                  <a:cubicBezTo>
                    <a:pt x="336" y="131"/>
                    <a:pt x="321" y="116"/>
                    <a:pt x="321" y="97"/>
                  </a:cubicBezTo>
                  <a:cubicBezTo>
                    <a:pt x="321" y="42"/>
                    <a:pt x="321" y="42"/>
                    <a:pt x="321" y="42"/>
                  </a:cubicBezTo>
                  <a:cubicBezTo>
                    <a:pt x="321" y="23"/>
                    <a:pt x="336" y="8"/>
                    <a:pt x="355" y="8"/>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89" name="Freeform 12">
              <a:extLst>
                <a:ext uri="{FF2B5EF4-FFF2-40B4-BE49-F238E27FC236}">
                  <a16:creationId xmlns:a16="http://schemas.microsoft.com/office/drawing/2014/main" id="{93016E0B-7DB1-4058-A6C6-1E743A59F165}"/>
                </a:ext>
              </a:extLst>
            </p:cNvPr>
            <p:cNvSpPr>
              <a:spLocks/>
            </p:cNvSpPr>
            <p:nvPr userDrawn="1"/>
          </p:nvSpPr>
          <p:spPr bwMode="auto">
            <a:xfrm>
              <a:off x="4165" y="304"/>
              <a:ext cx="782" cy="219"/>
            </a:xfrm>
            <a:custGeom>
              <a:avLst/>
              <a:gdLst>
                <a:gd name="T0" fmla="*/ 35 w 443"/>
                <a:gd name="T1" fmla="*/ 124 h 124"/>
                <a:gd name="T2" fmla="*/ 287 w 443"/>
                <a:gd name="T3" fmla="*/ 124 h 124"/>
                <a:gd name="T4" fmla="*/ 320 w 443"/>
                <a:gd name="T5" fmla="*/ 124 h 124"/>
                <a:gd name="T6" fmla="*/ 320 w 443"/>
                <a:gd name="T7" fmla="*/ 94 h 124"/>
                <a:gd name="T8" fmla="*/ 353 w 443"/>
                <a:gd name="T9" fmla="*/ 64 h 124"/>
                <a:gd name="T10" fmla="*/ 385 w 443"/>
                <a:gd name="T11" fmla="*/ 35 h 124"/>
                <a:gd name="T12" fmla="*/ 420 w 443"/>
                <a:gd name="T13" fmla="*/ 5 h 124"/>
                <a:gd name="T14" fmla="*/ 427 w 443"/>
                <a:gd name="T15" fmla="*/ 5 h 124"/>
                <a:gd name="T16" fmla="*/ 443 w 443"/>
                <a:gd name="T17" fmla="*/ 0 h 124"/>
                <a:gd name="T18" fmla="*/ 0 w 443"/>
                <a:gd name="T19" fmla="*/ 0 h 124"/>
                <a:gd name="T20" fmla="*/ 0 w 443"/>
                <a:gd name="T21" fmla="*/ 89 h 124"/>
                <a:gd name="T22" fmla="*/ 35 w 443"/>
                <a:gd name="T2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3" h="124">
                  <a:moveTo>
                    <a:pt x="35" y="124"/>
                  </a:moveTo>
                  <a:cubicBezTo>
                    <a:pt x="287" y="124"/>
                    <a:pt x="287" y="124"/>
                    <a:pt x="287" y="124"/>
                  </a:cubicBezTo>
                  <a:cubicBezTo>
                    <a:pt x="320" y="124"/>
                    <a:pt x="320" y="124"/>
                    <a:pt x="320" y="124"/>
                  </a:cubicBezTo>
                  <a:cubicBezTo>
                    <a:pt x="320" y="94"/>
                    <a:pt x="320" y="94"/>
                    <a:pt x="320" y="94"/>
                  </a:cubicBezTo>
                  <a:cubicBezTo>
                    <a:pt x="320" y="78"/>
                    <a:pt x="336" y="65"/>
                    <a:pt x="353" y="64"/>
                  </a:cubicBezTo>
                  <a:cubicBezTo>
                    <a:pt x="370" y="63"/>
                    <a:pt x="383" y="51"/>
                    <a:pt x="385" y="35"/>
                  </a:cubicBezTo>
                  <a:cubicBezTo>
                    <a:pt x="388" y="18"/>
                    <a:pt x="402" y="5"/>
                    <a:pt x="420" y="5"/>
                  </a:cubicBezTo>
                  <a:cubicBezTo>
                    <a:pt x="427" y="5"/>
                    <a:pt x="427" y="5"/>
                    <a:pt x="427" y="5"/>
                  </a:cubicBezTo>
                  <a:cubicBezTo>
                    <a:pt x="433" y="5"/>
                    <a:pt x="438" y="3"/>
                    <a:pt x="443" y="0"/>
                  </a:cubicBezTo>
                  <a:cubicBezTo>
                    <a:pt x="0" y="0"/>
                    <a:pt x="0" y="0"/>
                    <a:pt x="0" y="0"/>
                  </a:cubicBezTo>
                  <a:cubicBezTo>
                    <a:pt x="0" y="89"/>
                    <a:pt x="0" y="89"/>
                    <a:pt x="0" y="89"/>
                  </a:cubicBezTo>
                  <a:cubicBezTo>
                    <a:pt x="0" y="108"/>
                    <a:pt x="15" y="124"/>
                    <a:pt x="35" y="124"/>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90" name="Freeform 13">
              <a:extLst>
                <a:ext uri="{FF2B5EF4-FFF2-40B4-BE49-F238E27FC236}">
                  <a16:creationId xmlns:a16="http://schemas.microsoft.com/office/drawing/2014/main" id="{8E6E27D1-BA66-43B1-913D-B4A5E96BCD3F}"/>
                </a:ext>
              </a:extLst>
            </p:cNvPr>
            <p:cNvSpPr>
              <a:spLocks/>
            </p:cNvSpPr>
            <p:nvPr userDrawn="1"/>
          </p:nvSpPr>
          <p:spPr bwMode="auto">
            <a:xfrm>
              <a:off x="4396" y="645"/>
              <a:ext cx="334" cy="216"/>
            </a:xfrm>
            <a:custGeom>
              <a:avLst/>
              <a:gdLst>
                <a:gd name="T0" fmla="*/ 189 w 189"/>
                <a:gd name="T1" fmla="*/ 0 h 122"/>
                <a:gd name="T2" fmla="*/ 29 w 189"/>
                <a:gd name="T3" fmla="*/ 0 h 122"/>
                <a:gd name="T4" fmla="*/ 0 w 189"/>
                <a:gd name="T5" fmla="*/ 29 h 122"/>
                <a:gd name="T6" fmla="*/ 0 w 189"/>
                <a:gd name="T7" fmla="*/ 92 h 122"/>
                <a:gd name="T8" fmla="*/ 29 w 189"/>
                <a:gd name="T9" fmla="*/ 122 h 122"/>
                <a:gd name="T10" fmla="*/ 189 w 189"/>
                <a:gd name="T11" fmla="*/ 122 h 122"/>
                <a:gd name="T12" fmla="*/ 189 w 18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89" h="122">
                  <a:moveTo>
                    <a:pt x="189" y="0"/>
                  </a:moveTo>
                  <a:cubicBezTo>
                    <a:pt x="29" y="0"/>
                    <a:pt x="29" y="0"/>
                    <a:pt x="29" y="0"/>
                  </a:cubicBezTo>
                  <a:cubicBezTo>
                    <a:pt x="13" y="0"/>
                    <a:pt x="0" y="13"/>
                    <a:pt x="0" y="29"/>
                  </a:cubicBezTo>
                  <a:cubicBezTo>
                    <a:pt x="0" y="92"/>
                    <a:pt x="0" y="92"/>
                    <a:pt x="0" y="92"/>
                  </a:cubicBezTo>
                  <a:cubicBezTo>
                    <a:pt x="0" y="108"/>
                    <a:pt x="13" y="122"/>
                    <a:pt x="29" y="122"/>
                  </a:cubicBezTo>
                  <a:cubicBezTo>
                    <a:pt x="189" y="122"/>
                    <a:pt x="189" y="122"/>
                    <a:pt x="189" y="122"/>
                  </a:cubicBezTo>
                  <a:lnTo>
                    <a:pt x="189" y="0"/>
                  </a:ln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91" name="Freeform 14">
              <a:extLst>
                <a:ext uri="{FF2B5EF4-FFF2-40B4-BE49-F238E27FC236}">
                  <a16:creationId xmlns:a16="http://schemas.microsoft.com/office/drawing/2014/main" id="{F894907E-FCDC-46E9-8CA3-5103A6357F8E}"/>
                </a:ext>
              </a:extLst>
            </p:cNvPr>
            <p:cNvSpPr>
              <a:spLocks/>
            </p:cNvSpPr>
            <p:nvPr userDrawn="1"/>
          </p:nvSpPr>
          <p:spPr bwMode="auto">
            <a:xfrm>
              <a:off x="4165" y="861"/>
              <a:ext cx="565" cy="213"/>
            </a:xfrm>
            <a:custGeom>
              <a:avLst/>
              <a:gdLst>
                <a:gd name="T0" fmla="*/ 320 w 320"/>
                <a:gd name="T1" fmla="*/ 121 h 121"/>
                <a:gd name="T2" fmla="*/ 29 w 320"/>
                <a:gd name="T3" fmla="*/ 121 h 121"/>
                <a:gd name="T4" fmla="*/ 0 w 320"/>
                <a:gd name="T5" fmla="*/ 92 h 121"/>
                <a:gd name="T6" fmla="*/ 0 w 320"/>
                <a:gd name="T7" fmla="*/ 29 h 121"/>
                <a:gd name="T8" fmla="*/ 29 w 320"/>
                <a:gd name="T9" fmla="*/ 0 h 121"/>
                <a:gd name="T10" fmla="*/ 87 w 320"/>
                <a:gd name="T11" fmla="*/ 0 h 121"/>
                <a:gd name="T12" fmla="*/ 126 w 320"/>
                <a:gd name="T13" fmla="*/ 25 h 121"/>
                <a:gd name="T14" fmla="*/ 126 w 320"/>
                <a:gd name="T15" fmla="*/ 32 h 121"/>
                <a:gd name="T16" fmla="*/ 154 w 320"/>
                <a:gd name="T17" fmla="*/ 61 h 121"/>
                <a:gd name="T18" fmla="*/ 164 w 320"/>
                <a:gd name="T19" fmla="*/ 61 h 121"/>
                <a:gd name="T20" fmla="*/ 193 w 320"/>
                <a:gd name="T21" fmla="*/ 32 h 121"/>
                <a:gd name="T22" fmla="*/ 193 w 320"/>
                <a:gd name="T23" fmla="*/ 25 h 121"/>
                <a:gd name="T24" fmla="*/ 177 w 320"/>
                <a:gd name="T25" fmla="*/ 0 h 121"/>
                <a:gd name="T26" fmla="*/ 320 w 320"/>
                <a:gd name="T27" fmla="*/ 0 h 121"/>
                <a:gd name="T28" fmla="*/ 320 w 320"/>
                <a:gd name="T2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0" h="121">
                  <a:moveTo>
                    <a:pt x="320" y="121"/>
                  </a:moveTo>
                  <a:cubicBezTo>
                    <a:pt x="29" y="121"/>
                    <a:pt x="29" y="121"/>
                    <a:pt x="29" y="121"/>
                  </a:cubicBezTo>
                  <a:cubicBezTo>
                    <a:pt x="13" y="121"/>
                    <a:pt x="0" y="108"/>
                    <a:pt x="0" y="92"/>
                  </a:cubicBezTo>
                  <a:cubicBezTo>
                    <a:pt x="0" y="29"/>
                    <a:pt x="0" y="29"/>
                    <a:pt x="0" y="29"/>
                  </a:cubicBezTo>
                  <a:cubicBezTo>
                    <a:pt x="0" y="13"/>
                    <a:pt x="13" y="0"/>
                    <a:pt x="29" y="0"/>
                  </a:cubicBezTo>
                  <a:cubicBezTo>
                    <a:pt x="87" y="0"/>
                    <a:pt x="87" y="0"/>
                    <a:pt x="87" y="0"/>
                  </a:cubicBezTo>
                  <a:cubicBezTo>
                    <a:pt x="112" y="0"/>
                    <a:pt x="126" y="14"/>
                    <a:pt x="126" y="25"/>
                  </a:cubicBezTo>
                  <a:cubicBezTo>
                    <a:pt x="126" y="32"/>
                    <a:pt x="126" y="32"/>
                    <a:pt x="126" y="32"/>
                  </a:cubicBezTo>
                  <a:cubicBezTo>
                    <a:pt x="126" y="48"/>
                    <a:pt x="139" y="61"/>
                    <a:pt x="154" y="61"/>
                  </a:cubicBezTo>
                  <a:cubicBezTo>
                    <a:pt x="164" y="61"/>
                    <a:pt x="164" y="61"/>
                    <a:pt x="164" y="61"/>
                  </a:cubicBezTo>
                  <a:cubicBezTo>
                    <a:pt x="180" y="61"/>
                    <a:pt x="193" y="48"/>
                    <a:pt x="193" y="32"/>
                  </a:cubicBezTo>
                  <a:cubicBezTo>
                    <a:pt x="193" y="25"/>
                    <a:pt x="193" y="25"/>
                    <a:pt x="193" y="25"/>
                  </a:cubicBezTo>
                  <a:cubicBezTo>
                    <a:pt x="193" y="14"/>
                    <a:pt x="186" y="4"/>
                    <a:pt x="177" y="0"/>
                  </a:cubicBezTo>
                  <a:cubicBezTo>
                    <a:pt x="320" y="0"/>
                    <a:pt x="320" y="0"/>
                    <a:pt x="320" y="0"/>
                  </a:cubicBezTo>
                  <a:lnTo>
                    <a:pt x="320" y="121"/>
                  </a:ln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92" name="Freeform 15">
              <a:extLst>
                <a:ext uri="{FF2B5EF4-FFF2-40B4-BE49-F238E27FC236}">
                  <a16:creationId xmlns:a16="http://schemas.microsoft.com/office/drawing/2014/main" id="{02D46EAB-7B2D-42C7-93A1-D7ED4ADD96F8}"/>
                </a:ext>
              </a:extLst>
            </p:cNvPr>
            <p:cNvSpPr>
              <a:spLocks/>
            </p:cNvSpPr>
            <p:nvPr userDrawn="1"/>
          </p:nvSpPr>
          <p:spPr bwMode="auto">
            <a:xfrm>
              <a:off x="4214" y="1074"/>
              <a:ext cx="516" cy="209"/>
            </a:xfrm>
            <a:custGeom>
              <a:avLst/>
              <a:gdLst>
                <a:gd name="T0" fmla="*/ 292 w 292"/>
                <a:gd name="T1" fmla="*/ 27 h 118"/>
                <a:gd name="T2" fmla="*/ 292 w 292"/>
                <a:gd name="T3" fmla="*/ 32 h 118"/>
                <a:gd name="T4" fmla="*/ 292 w 292"/>
                <a:gd name="T5" fmla="*/ 35 h 118"/>
                <a:gd name="T6" fmla="*/ 267 w 292"/>
                <a:gd name="T7" fmla="*/ 61 h 118"/>
                <a:gd name="T8" fmla="*/ 229 w 292"/>
                <a:gd name="T9" fmla="*/ 61 h 118"/>
                <a:gd name="T10" fmla="*/ 229 w 292"/>
                <a:gd name="T11" fmla="*/ 93 h 118"/>
                <a:gd name="T12" fmla="*/ 203 w 292"/>
                <a:gd name="T13" fmla="*/ 118 h 118"/>
                <a:gd name="T14" fmla="*/ 103 w 292"/>
                <a:gd name="T15" fmla="*/ 118 h 118"/>
                <a:gd name="T16" fmla="*/ 103 w 292"/>
                <a:gd name="T17" fmla="*/ 86 h 118"/>
                <a:gd name="T18" fmla="*/ 78 w 292"/>
                <a:gd name="T19" fmla="*/ 61 h 118"/>
                <a:gd name="T20" fmla="*/ 11 w 292"/>
                <a:gd name="T21" fmla="*/ 61 h 118"/>
                <a:gd name="T22" fmla="*/ 36 w 292"/>
                <a:gd name="T23" fmla="*/ 35 h 118"/>
                <a:gd name="T24" fmla="*/ 36 w 292"/>
                <a:gd name="T25" fmla="*/ 27 h 118"/>
                <a:gd name="T26" fmla="*/ 11 w 292"/>
                <a:gd name="T27" fmla="*/ 1 h 118"/>
                <a:gd name="T28" fmla="*/ 48 w 292"/>
                <a:gd name="T29" fmla="*/ 1 h 118"/>
                <a:gd name="T30" fmla="*/ 48 w 292"/>
                <a:gd name="T31" fmla="*/ 0 h 118"/>
                <a:gd name="T32" fmla="*/ 203 w 292"/>
                <a:gd name="T33" fmla="*/ 0 h 118"/>
                <a:gd name="T34" fmla="*/ 292 w 292"/>
                <a:gd name="T35" fmla="*/ 0 h 118"/>
                <a:gd name="T36" fmla="*/ 292 w 292"/>
                <a:gd name="T37" fmla="*/ 2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2" h="118">
                  <a:moveTo>
                    <a:pt x="292" y="27"/>
                  </a:moveTo>
                  <a:cubicBezTo>
                    <a:pt x="292" y="32"/>
                    <a:pt x="292" y="32"/>
                    <a:pt x="292" y="32"/>
                  </a:cubicBezTo>
                  <a:cubicBezTo>
                    <a:pt x="292" y="35"/>
                    <a:pt x="292" y="35"/>
                    <a:pt x="292" y="35"/>
                  </a:cubicBezTo>
                  <a:cubicBezTo>
                    <a:pt x="292" y="49"/>
                    <a:pt x="281" y="61"/>
                    <a:pt x="267" y="61"/>
                  </a:cubicBezTo>
                  <a:cubicBezTo>
                    <a:pt x="229" y="61"/>
                    <a:pt x="229" y="61"/>
                    <a:pt x="229" y="61"/>
                  </a:cubicBezTo>
                  <a:cubicBezTo>
                    <a:pt x="229" y="93"/>
                    <a:pt x="229" y="93"/>
                    <a:pt x="229" y="93"/>
                  </a:cubicBezTo>
                  <a:cubicBezTo>
                    <a:pt x="229" y="107"/>
                    <a:pt x="217" y="118"/>
                    <a:pt x="203" y="118"/>
                  </a:cubicBezTo>
                  <a:cubicBezTo>
                    <a:pt x="103" y="118"/>
                    <a:pt x="103" y="118"/>
                    <a:pt x="103" y="118"/>
                  </a:cubicBezTo>
                  <a:cubicBezTo>
                    <a:pt x="103" y="86"/>
                    <a:pt x="103" y="86"/>
                    <a:pt x="103" y="86"/>
                  </a:cubicBezTo>
                  <a:cubicBezTo>
                    <a:pt x="103" y="72"/>
                    <a:pt x="92" y="61"/>
                    <a:pt x="78" y="61"/>
                  </a:cubicBezTo>
                  <a:cubicBezTo>
                    <a:pt x="11" y="61"/>
                    <a:pt x="11" y="61"/>
                    <a:pt x="11" y="61"/>
                  </a:cubicBezTo>
                  <a:cubicBezTo>
                    <a:pt x="25" y="61"/>
                    <a:pt x="36" y="49"/>
                    <a:pt x="36" y="35"/>
                  </a:cubicBezTo>
                  <a:cubicBezTo>
                    <a:pt x="36" y="27"/>
                    <a:pt x="36" y="27"/>
                    <a:pt x="36" y="27"/>
                  </a:cubicBezTo>
                  <a:cubicBezTo>
                    <a:pt x="36" y="13"/>
                    <a:pt x="25" y="1"/>
                    <a:pt x="11" y="1"/>
                  </a:cubicBezTo>
                  <a:cubicBezTo>
                    <a:pt x="0" y="1"/>
                    <a:pt x="19" y="1"/>
                    <a:pt x="48" y="1"/>
                  </a:cubicBezTo>
                  <a:cubicBezTo>
                    <a:pt x="48" y="0"/>
                    <a:pt x="48" y="0"/>
                    <a:pt x="48" y="0"/>
                  </a:cubicBezTo>
                  <a:cubicBezTo>
                    <a:pt x="203" y="0"/>
                    <a:pt x="203" y="0"/>
                    <a:pt x="203" y="0"/>
                  </a:cubicBezTo>
                  <a:cubicBezTo>
                    <a:pt x="292" y="0"/>
                    <a:pt x="292" y="0"/>
                    <a:pt x="292" y="0"/>
                  </a:cubicBezTo>
                  <a:lnTo>
                    <a:pt x="292" y="27"/>
                  </a:ln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93" name="Freeform 16">
              <a:extLst>
                <a:ext uri="{FF2B5EF4-FFF2-40B4-BE49-F238E27FC236}">
                  <a16:creationId xmlns:a16="http://schemas.microsoft.com/office/drawing/2014/main" id="{06A3A037-3F05-4F56-B466-A81D0481288F}"/>
                </a:ext>
              </a:extLst>
            </p:cNvPr>
            <p:cNvSpPr>
              <a:spLocks/>
            </p:cNvSpPr>
            <p:nvPr userDrawn="1"/>
          </p:nvSpPr>
          <p:spPr bwMode="auto">
            <a:xfrm>
              <a:off x="4027" y="1182"/>
              <a:ext cx="367" cy="101"/>
            </a:xfrm>
            <a:custGeom>
              <a:avLst/>
              <a:gdLst>
                <a:gd name="T0" fmla="*/ 208 w 208"/>
                <a:gd name="T1" fmla="*/ 57 h 57"/>
                <a:gd name="T2" fmla="*/ 208 w 208"/>
                <a:gd name="T3" fmla="*/ 25 h 57"/>
                <a:gd name="T4" fmla="*/ 182 w 208"/>
                <a:gd name="T5" fmla="*/ 0 h 57"/>
                <a:gd name="T6" fmla="*/ 37 w 208"/>
                <a:gd name="T7" fmla="*/ 0 h 57"/>
                <a:gd name="T8" fmla="*/ 12 w 208"/>
                <a:gd name="T9" fmla="*/ 25 h 57"/>
                <a:gd name="T10" fmla="*/ 12 w 208"/>
                <a:gd name="T11" fmla="*/ 31 h 57"/>
                <a:gd name="T12" fmla="*/ 0 w 208"/>
                <a:gd name="T13" fmla="*/ 57 h 57"/>
                <a:gd name="T14" fmla="*/ 208 w 208"/>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8" h="57">
                  <a:moveTo>
                    <a:pt x="208" y="57"/>
                  </a:moveTo>
                  <a:cubicBezTo>
                    <a:pt x="208" y="25"/>
                    <a:pt x="208" y="25"/>
                    <a:pt x="208" y="25"/>
                  </a:cubicBezTo>
                  <a:cubicBezTo>
                    <a:pt x="208" y="11"/>
                    <a:pt x="196" y="0"/>
                    <a:pt x="182" y="0"/>
                  </a:cubicBezTo>
                  <a:cubicBezTo>
                    <a:pt x="37" y="0"/>
                    <a:pt x="37" y="0"/>
                    <a:pt x="37" y="0"/>
                  </a:cubicBezTo>
                  <a:cubicBezTo>
                    <a:pt x="23" y="0"/>
                    <a:pt x="12" y="11"/>
                    <a:pt x="12" y="25"/>
                  </a:cubicBezTo>
                  <a:cubicBezTo>
                    <a:pt x="12" y="31"/>
                    <a:pt x="12" y="31"/>
                    <a:pt x="12" y="31"/>
                  </a:cubicBezTo>
                  <a:cubicBezTo>
                    <a:pt x="12" y="41"/>
                    <a:pt x="7" y="51"/>
                    <a:pt x="0" y="57"/>
                  </a:cubicBezTo>
                  <a:lnTo>
                    <a:pt x="208" y="57"/>
                  </a:ln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94" name="Freeform 17">
              <a:extLst>
                <a:ext uri="{FF2B5EF4-FFF2-40B4-BE49-F238E27FC236}">
                  <a16:creationId xmlns:a16="http://schemas.microsoft.com/office/drawing/2014/main" id="{9044150A-13CA-4B31-8C33-61937FED41D9}"/>
                </a:ext>
              </a:extLst>
            </p:cNvPr>
            <p:cNvSpPr>
              <a:spLocks/>
            </p:cNvSpPr>
            <p:nvPr userDrawn="1"/>
          </p:nvSpPr>
          <p:spPr bwMode="auto">
            <a:xfrm>
              <a:off x="3212" y="1716"/>
              <a:ext cx="828" cy="348"/>
            </a:xfrm>
            <a:custGeom>
              <a:avLst/>
              <a:gdLst>
                <a:gd name="T0" fmla="*/ 469 w 469"/>
                <a:gd name="T1" fmla="*/ 88 h 197"/>
                <a:gd name="T2" fmla="*/ 469 w 469"/>
                <a:gd name="T3" fmla="*/ 128 h 197"/>
                <a:gd name="T4" fmla="*/ 440 w 469"/>
                <a:gd name="T5" fmla="*/ 127 h 197"/>
                <a:gd name="T6" fmla="*/ 437 w 469"/>
                <a:gd name="T7" fmla="*/ 127 h 197"/>
                <a:gd name="T8" fmla="*/ 403 w 469"/>
                <a:gd name="T9" fmla="*/ 161 h 197"/>
                <a:gd name="T10" fmla="*/ 403 w 469"/>
                <a:gd name="T11" fmla="*/ 167 h 197"/>
                <a:gd name="T12" fmla="*/ 373 w 469"/>
                <a:gd name="T13" fmla="*/ 197 h 197"/>
                <a:gd name="T14" fmla="*/ 135 w 469"/>
                <a:gd name="T15" fmla="*/ 197 h 197"/>
                <a:gd name="T16" fmla="*/ 135 w 469"/>
                <a:gd name="T17" fmla="*/ 167 h 197"/>
                <a:gd name="T18" fmla="*/ 135 w 469"/>
                <a:gd name="T19" fmla="*/ 161 h 197"/>
                <a:gd name="T20" fmla="*/ 101 w 469"/>
                <a:gd name="T21" fmla="*/ 127 h 197"/>
                <a:gd name="T22" fmla="*/ 94 w 469"/>
                <a:gd name="T23" fmla="*/ 127 h 197"/>
                <a:gd name="T24" fmla="*/ 65 w 469"/>
                <a:gd name="T25" fmla="*/ 100 h 197"/>
                <a:gd name="T26" fmla="*/ 31 w 469"/>
                <a:gd name="T27" fmla="*/ 69 h 197"/>
                <a:gd name="T28" fmla="*/ 29 w 469"/>
                <a:gd name="T29" fmla="*/ 69 h 197"/>
                <a:gd name="T30" fmla="*/ 0 w 469"/>
                <a:gd name="T31" fmla="*/ 39 h 197"/>
                <a:gd name="T32" fmla="*/ 0 w 469"/>
                <a:gd name="T33" fmla="*/ 29 h 197"/>
                <a:gd name="T34" fmla="*/ 29 w 469"/>
                <a:gd name="T35" fmla="*/ 0 h 197"/>
                <a:gd name="T36" fmla="*/ 169 w 469"/>
                <a:gd name="T37" fmla="*/ 0 h 197"/>
                <a:gd name="T38" fmla="*/ 190 w 469"/>
                <a:gd name="T39" fmla="*/ 0 h 197"/>
                <a:gd name="T40" fmla="*/ 238 w 469"/>
                <a:gd name="T41" fmla="*/ 0 h 197"/>
                <a:gd name="T42" fmla="*/ 267 w 469"/>
                <a:gd name="T43" fmla="*/ 27 h 197"/>
                <a:gd name="T44" fmla="*/ 301 w 469"/>
                <a:gd name="T45" fmla="*/ 58 h 197"/>
                <a:gd name="T46" fmla="*/ 440 w 469"/>
                <a:gd name="T47" fmla="*/ 58 h 197"/>
                <a:gd name="T48" fmla="*/ 469 w 469"/>
                <a:gd name="T49" fmla="*/ 8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9" h="197">
                  <a:moveTo>
                    <a:pt x="469" y="88"/>
                  </a:moveTo>
                  <a:cubicBezTo>
                    <a:pt x="469" y="128"/>
                    <a:pt x="469" y="128"/>
                    <a:pt x="469" y="128"/>
                  </a:cubicBezTo>
                  <a:cubicBezTo>
                    <a:pt x="440" y="127"/>
                    <a:pt x="440" y="127"/>
                    <a:pt x="440" y="127"/>
                  </a:cubicBezTo>
                  <a:cubicBezTo>
                    <a:pt x="437" y="127"/>
                    <a:pt x="437" y="127"/>
                    <a:pt x="437" y="127"/>
                  </a:cubicBezTo>
                  <a:cubicBezTo>
                    <a:pt x="418" y="127"/>
                    <a:pt x="403" y="143"/>
                    <a:pt x="403" y="161"/>
                  </a:cubicBezTo>
                  <a:cubicBezTo>
                    <a:pt x="403" y="167"/>
                    <a:pt x="403" y="167"/>
                    <a:pt x="403" y="167"/>
                  </a:cubicBezTo>
                  <a:cubicBezTo>
                    <a:pt x="403" y="183"/>
                    <a:pt x="390" y="197"/>
                    <a:pt x="373" y="197"/>
                  </a:cubicBezTo>
                  <a:cubicBezTo>
                    <a:pt x="135" y="197"/>
                    <a:pt x="135" y="197"/>
                    <a:pt x="135" y="197"/>
                  </a:cubicBezTo>
                  <a:cubicBezTo>
                    <a:pt x="135" y="167"/>
                    <a:pt x="135" y="167"/>
                    <a:pt x="135" y="167"/>
                  </a:cubicBezTo>
                  <a:cubicBezTo>
                    <a:pt x="135" y="161"/>
                    <a:pt x="135" y="161"/>
                    <a:pt x="135" y="161"/>
                  </a:cubicBezTo>
                  <a:cubicBezTo>
                    <a:pt x="135" y="143"/>
                    <a:pt x="120" y="127"/>
                    <a:pt x="101" y="127"/>
                  </a:cubicBezTo>
                  <a:cubicBezTo>
                    <a:pt x="94" y="127"/>
                    <a:pt x="94" y="127"/>
                    <a:pt x="94" y="127"/>
                  </a:cubicBezTo>
                  <a:cubicBezTo>
                    <a:pt x="79" y="127"/>
                    <a:pt x="66" y="115"/>
                    <a:pt x="65" y="100"/>
                  </a:cubicBezTo>
                  <a:cubicBezTo>
                    <a:pt x="63" y="82"/>
                    <a:pt x="49" y="69"/>
                    <a:pt x="31" y="69"/>
                  </a:cubicBezTo>
                  <a:cubicBezTo>
                    <a:pt x="29" y="69"/>
                    <a:pt x="29" y="69"/>
                    <a:pt x="29" y="69"/>
                  </a:cubicBezTo>
                  <a:cubicBezTo>
                    <a:pt x="13" y="69"/>
                    <a:pt x="0" y="56"/>
                    <a:pt x="0" y="39"/>
                  </a:cubicBezTo>
                  <a:cubicBezTo>
                    <a:pt x="0" y="29"/>
                    <a:pt x="0" y="29"/>
                    <a:pt x="0" y="29"/>
                  </a:cubicBezTo>
                  <a:cubicBezTo>
                    <a:pt x="0" y="13"/>
                    <a:pt x="13" y="0"/>
                    <a:pt x="29" y="0"/>
                  </a:cubicBezTo>
                  <a:cubicBezTo>
                    <a:pt x="169" y="0"/>
                    <a:pt x="169" y="0"/>
                    <a:pt x="169" y="0"/>
                  </a:cubicBezTo>
                  <a:cubicBezTo>
                    <a:pt x="190" y="0"/>
                    <a:pt x="190" y="0"/>
                    <a:pt x="190" y="0"/>
                  </a:cubicBezTo>
                  <a:cubicBezTo>
                    <a:pt x="238" y="0"/>
                    <a:pt x="238" y="0"/>
                    <a:pt x="238" y="0"/>
                  </a:cubicBezTo>
                  <a:cubicBezTo>
                    <a:pt x="253" y="0"/>
                    <a:pt x="266" y="12"/>
                    <a:pt x="267" y="27"/>
                  </a:cubicBezTo>
                  <a:cubicBezTo>
                    <a:pt x="269" y="45"/>
                    <a:pt x="284" y="58"/>
                    <a:pt x="301" y="58"/>
                  </a:cubicBezTo>
                  <a:cubicBezTo>
                    <a:pt x="440" y="58"/>
                    <a:pt x="440" y="58"/>
                    <a:pt x="440" y="58"/>
                  </a:cubicBezTo>
                  <a:cubicBezTo>
                    <a:pt x="456" y="58"/>
                    <a:pt x="469" y="71"/>
                    <a:pt x="469" y="88"/>
                  </a:cubicBezTo>
                  <a:close/>
                </a:path>
              </a:pathLst>
            </a:custGeom>
            <a:solidFill>
              <a:srgbClr val="0100FE"/>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95" name="Freeform 18">
              <a:extLst>
                <a:ext uri="{FF2B5EF4-FFF2-40B4-BE49-F238E27FC236}">
                  <a16:creationId xmlns:a16="http://schemas.microsoft.com/office/drawing/2014/main" id="{6242E9A8-7A93-45B6-BDC5-3DCC620E6554}"/>
                </a:ext>
              </a:extLst>
            </p:cNvPr>
            <p:cNvSpPr>
              <a:spLocks/>
            </p:cNvSpPr>
            <p:nvPr userDrawn="1"/>
          </p:nvSpPr>
          <p:spPr bwMode="auto">
            <a:xfrm>
              <a:off x="3807" y="1942"/>
              <a:ext cx="579" cy="207"/>
            </a:xfrm>
            <a:custGeom>
              <a:avLst/>
              <a:gdLst>
                <a:gd name="T0" fmla="*/ 0 w 328"/>
                <a:gd name="T1" fmla="*/ 69 h 117"/>
                <a:gd name="T2" fmla="*/ 0 w 328"/>
                <a:gd name="T3" fmla="*/ 117 h 117"/>
                <a:gd name="T4" fmla="*/ 101 w 328"/>
                <a:gd name="T5" fmla="*/ 117 h 117"/>
                <a:gd name="T6" fmla="*/ 122 w 328"/>
                <a:gd name="T7" fmla="*/ 117 h 117"/>
                <a:gd name="T8" fmla="*/ 170 w 328"/>
                <a:gd name="T9" fmla="*/ 117 h 117"/>
                <a:gd name="T10" fmla="*/ 199 w 328"/>
                <a:gd name="T11" fmla="*/ 90 h 117"/>
                <a:gd name="T12" fmla="*/ 233 w 328"/>
                <a:gd name="T13" fmla="*/ 59 h 117"/>
                <a:gd name="T14" fmla="*/ 328 w 328"/>
                <a:gd name="T15" fmla="*/ 59 h 117"/>
                <a:gd name="T16" fmla="*/ 328 w 328"/>
                <a:gd name="T17" fmla="*/ 0 h 117"/>
                <a:gd name="T18" fmla="*/ 222 w 328"/>
                <a:gd name="T19" fmla="*/ 0 h 117"/>
                <a:gd name="T20" fmla="*/ 94 w 328"/>
                <a:gd name="T21" fmla="*/ 0 h 117"/>
                <a:gd name="T22" fmla="*/ 66 w 328"/>
                <a:gd name="T23" fmla="*/ 33 h 117"/>
                <a:gd name="T24" fmla="*/ 66 w 328"/>
                <a:gd name="T25" fmla="*/ 39 h 117"/>
                <a:gd name="T26" fmla="*/ 36 w 328"/>
                <a:gd name="T27" fmla="*/ 69 h 117"/>
                <a:gd name="T28" fmla="*/ 0 w 328"/>
                <a:gd name="T29" fmla="*/ 6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8" h="117">
                  <a:moveTo>
                    <a:pt x="0" y="69"/>
                  </a:moveTo>
                  <a:cubicBezTo>
                    <a:pt x="0" y="117"/>
                    <a:pt x="0" y="117"/>
                    <a:pt x="0" y="117"/>
                  </a:cubicBezTo>
                  <a:cubicBezTo>
                    <a:pt x="101" y="117"/>
                    <a:pt x="101" y="117"/>
                    <a:pt x="101" y="117"/>
                  </a:cubicBezTo>
                  <a:cubicBezTo>
                    <a:pt x="122" y="117"/>
                    <a:pt x="122" y="117"/>
                    <a:pt x="122" y="117"/>
                  </a:cubicBezTo>
                  <a:cubicBezTo>
                    <a:pt x="170" y="117"/>
                    <a:pt x="170" y="117"/>
                    <a:pt x="170" y="117"/>
                  </a:cubicBezTo>
                  <a:cubicBezTo>
                    <a:pt x="186" y="117"/>
                    <a:pt x="198" y="105"/>
                    <a:pt x="199" y="90"/>
                  </a:cubicBezTo>
                  <a:cubicBezTo>
                    <a:pt x="201" y="73"/>
                    <a:pt x="216" y="59"/>
                    <a:pt x="233" y="59"/>
                  </a:cubicBezTo>
                  <a:cubicBezTo>
                    <a:pt x="328" y="59"/>
                    <a:pt x="328" y="59"/>
                    <a:pt x="328" y="59"/>
                  </a:cubicBezTo>
                  <a:cubicBezTo>
                    <a:pt x="328" y="0"/>
                    <a:pt x="328" y="0"/>
                    <a:pt x="328" y="0"/>
                  </a:cubicBezTo>
                  <a:cubicBezTo>
                    <a:pt x="222" y="0"/>
                    <a:pt x="222" y="0"/>
                    <a:pt x="222" y="0"/>
                  </a:cubicBezTo>
                  <a:cubicBezTo>
                    <a:pt x="94" y="0"/>
                    <a:pt x="94" y="0"/>
                    <a:pt x="94" y="0"/>
                  </a:cubicBezTo>
                  <a:cubicBezTo>
                    <a:pt x="79" y="3"/>
                    <a:pt x="66" y="17"/>
                    <a:pt x="66" y="33"/>
                  </a:cubicBezTo>
                  <a:cubicBezTo>
                    <a:pt x="66" y="39"/>
                    <a:pt x="66" y="39"/>
                    <a:pt x="66" y="39"/>
                  </a:cubicBezTo>
                  <a:cubicBezTo>
                    <a:pt x="66" y="55"/>
                    <a:pt x="53" y="69"/>
                    <a:pt x="36" y="69"/>
                  </a:cubicBezTo>
                  <a:lnTo>
                    <a:pt x="0" y="69"/>
                  </a:lnTo>
                  <a:close/>
                </a:path>
              </a:pathLst>
            </a:custGeom>
            <a:solidFill>
              <a:srgbClr val="0100FE"/>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96" name="Freeform 19">
              <a:extLst>
                <a:ext uri="{FF2B5EF4-FFF2-40B4-BE49-F238E27FC236}">
                  <a16:creationId xmlns:a16="http://schemas.microsoft.com/office/drawing/2014/main" id="{D216F610-3037-4F8B-90DA-2FF06C60B883}"/>
                </a:ext>
              </a:extLst>
            </p:cNvPr>
            <p:cNvSpPr>
              <a:spLocks/>
            </p:cNvSpPr>
            <p:nvPr userDrawn="1"/>
          </p:nvSpPr>
          <p:spPr bwMode="auto">
            <a:xfrm>
              <a:off x="3448" y="1283"/>
              <a:ext cx="1171" cy="659"/>
            </a:xfrm>
            <a:custGeom>
              <a:avLst/>
              <a:gdLst>
                <a:gd name="T0" fmla="*/ 598 w 663"/>
                <a:gd name="T1" fmla="*/ 348 h 373"/>
                <a:gd name="T2" fmla="*/ 572 w 663"/>
                <a:gd name="T3" fmla="*/ 373 h 373"/>
                <a:gd name="T4" fmla="*/ 425 w 663"/>
                <a:gd name="T5" fmla="*/ 373 h 373"/>
                <a:gd name="T6" fmla="*/ 335 w 663"/>
                <a:gd name="T7" fmla="*/ 373 h 373"/>
                <a:gd name="T8" fmla="*/ 335 w 663"/>
                <a:gd name="T9" fmla="*/ 333 h 373"/>
                <a:gd name="T10" fmla="*/ 306 w 663"/>
                <a:gd name="T11" fmla="*/ 303 h 373"/>
                <a:gd name="T12" fmla="*/ 167 w 663"/>
                <a:gd name="T13" fmla="*/ 303 h 373"/>
                <a:gd name="T14" fmla="*/ 133 w 663"/>
                <a:gd name="T15" fmla="*/ 272 h 373"/>
                <a:gd name="T16" fmla="*/ 104 w 663"/>
                <a:gd name="T17" fmla="*/ 245 h 373"/>
                <a:gd name="T18" fmla="*/ 56 w 663"/>
                <a:gd name="T19" fmla="*/ 245 h 373"/>
                <a:gd name="T20" fmla="*/ 35 w 663"/>
                <a:gd name="T21" fmla="*/ 245 h 373"/>
                <a:gd name="T22" fmla="*/ 0 w 663"/>
                <a:gd name="T23" fmla="*/ 245 h 373"/>
                <a:gd name="T24" fmla="*/ 0 w 663"/>
                <a:gd name="T25" fmla="*/ 25 h 373"/>
                <a:gd name="T26" fmla="*/ 25 w 663"/>
                <a:gd name="T27" fmla="*/ 0 h 373"/>
                <a:gd name="T28" fmla="*/ 597 w 663"/>
                <a:gd name="T29" fmla="*/ 0 h 373"/>
                <a:gd name="T30" fmla="*/ 597 w 663"/>
                <a:gd name="T31" fmla="*/ 142 h 373"/>
                <a:gd name="T32" fmla="*/ 597 w 663"/>
                <a:gd name="T33" fmla="*/ 164 h 373"/>
                <a:gd name="T34" fmla="*/ 622 w 663"/>
                <a:gd name="T35" fmla="*/ 189 h 373"/>
                <a:gd name="T36" fmla="*/ 662 w 663"/>
                <a:gd name="T37" fmla="*/ 189 h 373"/>
                <a:gd name="T38" fmla="*/ 663 w 663"/>
                <a:gd name="T39" fmla="*/ 307 h 373"/>
                <a:gd name="T40" fmla="*/ 628 w 663"/>
                <a:gd name="T41" fmla="*/ 307 h 373"/>
                <a:gd name="T42" fmla="*/ 598 w 663"/>
                <a:gd name="T43" fmla="*/ 335 h 373"/>
                <a:gd name="T44" fmla="*/ 598 w 663"/>
                <a:gd name="T45" fmla="*/ 348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3" h="373">
                  <a:moveTo>
                    <a:pt x="598" y="348"/>
                  </a:moveTo>
                  <a:cubicBezTo>
                    <a:pt x="598" y="362"/>
                    <a:pt x="586" y="373"/>
                    <a:pt x="572" y="373"/>
                  </a:cubicBezTo>
                  <a:cubicBezTo>
                    <a:pt x="425" y="373"/>
                    <a:pt x="425" y="373"/>
                    <a:pt x="425" y="373"/>
                  </a:cubicBezTo>
                  <a:cubicBezTo>
                    <a:pt x="335" y="373"/>
                    <a:pt x="335" y="373"/>
                    <a:pt x="335" y="373"/>
                  </a:cubicBezTo>
                  <a:cubicBezTo>
                    <a:pt x="335" y="333"/>
                    <a:pt x="335" y="333"/>
                    <a:pt x="335" y="333"/>
                  </a:cubicBezTo>
                  <a:cubicBezTo>
                    <a:pt x="335" y="316"/>
                    <a:pt x="322" y="303"/>
                    <a:pt x="306" y="303"/>
                  </a:cubicBezTo>
                  <a:cubicBezTo>
                    <a:pt x="167" y="303"/>
                    <a:pt x="167" y="303"/>
                    <a:pt x="167" y="303"/>
                  </a:cubicBezTo>
                  <a:cubicBezTo>
                    <a:pt x="150" y="303"/>
                    <a:pt x="135" y="290"/>
                    <a:pt x="133" y="272"/>
                  </a:cubicBezTo>
                  <a:cubicBezTo>
                    <a:pt x="132" y="257"/>
                    <a:pt x="119" y="245"/>
                    <a:pt x="104" y="245"/>
                  </a:cubicBezTo>
                  <a:cubicBezTo>
                    <a:pt x="56" y="245"/>
                    <a:pt x="56" y="245"/>
                    <a:pt x="56" y="245"/>
                  </a:cubicBezTo>
                  <a:cubicBezTo>
                    <a:pt x="35" y="245"/>
                    <a:pt x="35" y="245"/>
                    <a:pt x="35" y="245"/>
                  </a:cubicBezTo>
                  <a:cubicBezTo>
                    <a:pt x="0" y="245"/>
                    <a:pt x="0" y="245"/>
                    <a:pt x="0" y="245"/>
                  </a:cubicBezTo>
                  <a:cubicBezTo>
                    <a:pt x="0" y="25"/>
                    <a:pt x="0" y="25"/>
                    <a:pt x="0" y="25"/>
                  </a:cubicBezTo>
                  <a:cubicBezTo>
                    <a:pt x="0" y="11"/>
                    <a:pt x="11" y="0"/>
                    <a:pt x="25" y="0"/>
                  </a:cubicBezTo>
                  <a:cubicBezTo>
                    <a:pt x="597" y="0"/>
                    <a:pt x="597" y="0"/>
                    <a:pt x="597" y="0"/>
                  </a:cubicBezTo>
                  <a:cubicBezTo>
                    <a:pt x="597" y="142"/>
                    <a:pt x="597" y="142"/>
                    <a:pt x="597" y="142"/>
                  </a:cubicBezTo>
                  <a:cubicBezTo>
                    <a:pt x="597" y="164"/>
                    <a:pt x="597" y="164"/>
                    <a:pt x="597" y="164"/>
                  </a:cubicBezTo>
                  <a:cubicBezTo>
                    <a:pt x="597" y="178"/>
                    <a:pt x="608" y="189"/>
                    <a:pt x="622" y="189"/>
                  </a:cubicBezTo>
                  <a:cubicBezTo>
                    <a:pt x="662" y="189"/>
                    <a:pt x="662" y="189"/>
                    <a:pt x="662" y="189"/>
                  </a:cubicBezTo>
                  <a:cubicBezTo>
                    <a:pt x="663" y="307"/>
                    <a:pt x="663" y="307"/>
                    <a:pt x="663" y="307"/>
                  </a:cubicBezTo>
                  <a:cubicBezTo>
                    <a:pt x="628" y="307"/>
                    <a:pt x="628" y="307"/>
                    <a:pt x="628" y="307"/>
                  </a:cubicBezTo>
                  <a:cubicBezTo>
                    <a:pt x="612" y="307"/>
                    <a:pt x="598" y="319"/>
                    <a:pt x="598" y="335"/>
                  </a:cubicBezTo>
                  <a:lnTo>
                    <a:pt x="598" y="348"/>
                  </a:lnTo>
                  <a:close/>
                </a:path>
              </a:pathLst>
            </a:custGeom>
            <a:solidFill>
              <a:srgbClr val="0100FE"/>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97" name="Freeform 20">
              <a:extLst>
                <a:ext uri="{FF2B5EF4-FFF2-40B4-BE49-F238E27FC236}">
                  <a16:creationId xmlns:a16="http://schemas.microsoft.com/office/drawing/2014/main" id="{3C46F0C3-8A50-4488-9458-CC8E2C84C23B}"/>
                </a:ext>
              </a:extLst>
            </p:cNvPr>
            <p:cNvSpPr>
              <a:spLocks/>
            </p:cNvSpPr>
            <p:nvPr userDrawn="1"/>
          </p:nvSpPr>
          <p:spPr bwMode="auto">
            <a:xfrm>
              <a:off x="2624" y="1281"/>
              <a:ext cx="824" cy="873"/>
            </a:xfrm>
            <a:custGeom>
              <a:avLst/>
              <a:gdLst>
                <a:gd name="T0" fmla="*/ 68 w 467"/>
                <a:gd name="T1" fmla="*/ 156 h 494"/>
                <a:gd name="T2" fmla="*/ 68 w 467"/>
                <a:gd name="T3" fmla="*/ 70 h 494"/>
                <a:gd name="T4" fmla="*/ 93 w 467"/>
                <a:gd name="T5" fmla="*/ 69 h 494"/>
                <a:gd name="T6" fmla="*/ 104 w 467"/>
                <a:gd name="T7" fmla="*/ 69 h 494"/>
                <a:gd name="T8" fmla="*/ 136 w 467"/>
                <a:gd name="T9" fmla="*/ 37 h 494"/>
                <a:gd name="T10" fmla="*/ 136 w 467"/>
                <a:gd name="T11" fmla="*/ 30 h 494"/>
                <a:gd name="T12" fmla="*/ 118 w 467"/>
                <a:gd name="T13" fmla="*/ 1 h 494"/>
                <a:gd name="T14" fmla="*/ 369 w 467"/>
                <a:gd name="T15" fmla="*/ 0 h 494"/>
                <a:gd name="T16" fmla="*/ 399 w 467"/>
                <a:gd name="T17" fmla="*/ 30 h 494"/>
                <a:gd name="T18" fmla="*/ 399 w 467"/>
                <a:gd name="T19" fmla="*/ 37 h 494"/>
                <a:gd name="T20" fmla="*/ 431 w 467"/>
                <a:gd name="T21" fmla="*/ 69 h 494"/>
                <a:gd name="T22" fmla="*/ 442 w 467"/>
                <a:gd name="T23" fmla="*/ 69 h 494"/>
                <a:gd name="T24" fmla="*/ 467 w 467"/>
                <a:gd name="T25" fmla="*/ 57 h 494"/>
                <a:gd name="T26" fmla="*/ 467 w 467"/>
                <a:gd name="T27" fmla="*/ 246 h 494"/>
                <a:gd name="T28" fmla="*/ 362 w 467"/>
                <a:gd name="T29" fmla="*/ 246 h 494"/>
                <a:gd name="T30" fmla="*/ 333 w 467"/>
                <a:gd name="T31" fmla="*/ 275 h 494"/>
                <a:gd name="T32" fmla="*/ 333 w 467"/>
                <a:gd name="T33" fmla="*/ 285 h 494"/>
                <a:gd name="T34" fmla="*/ 362 w 467"/>
                <a:gd name="T35" fmla="*/ 315 h 494"/>
                <a:gd name="T36" fmla="*/ 364 w 467"/>
                <a:gd name="T37" fmla="*/ 315 h 494"/>
                <a:gd name="T38" fmla="*/ 398 w 467"/>
                <a:gd name="T39" fmla="*/ 346 h 494"/>
                <a:gd name="T40" fmla="*/ 427 w 467"/>
                <a:gd name="T41" fmla="*/ 373 h 494"/>
                <a:gd name="T42" fmla="*/ 434 w 467"/>
                <a:gd name="T43" fmla="*/ 373 h 494"/>
                <a:gd name="T44" fmla="*/ 467 w 467"/>
                <a:gd name="T45" fmla="*/ 401 h 494"/>
                <a:gd name="T46" fmla="*/ 467 w 467"/>
                <a:gd name="T47" fmla="*/ 464 h 494"/>
                <a:gd name="T48" fmla="*/ 438 w 467"/>
                <a:gd name="T49" fmla="*/ 494 h 494"/>
                <a:gd name="T50" fmla="*/ 312 w 467"/>
                <a:gd name="T51" fmla="*/ 494 h 494"/>
                <a:gd name="T52" fmla="*/ 309 w 467"/>
                <a:gd name="T53" fmla="*/ 494 h 494"/>
                <a:gd name="T54" fmla="*/ 303 w 467"/>
                <a:gd name="T55" fmla="*/ 494 h 494"/>
                <a:gd name="T56" fmla="*/ 69 w 467"/>
                <a:gd name="T57" fmla="*/ 494 h 494"/>
                <a:gd name="T58" fmla="*/ 69 w 467"/>
                <a:gd name="T59" fmla="*/ 467 h 494"/>
                <a:gd name="T60" fmla="*/ 35 w 467"/>
                <a:gd name="T61" fmla="*/ 433 h 494"/>
                <a:gd name="T62" fmla="*/ 30 w 467"/>
                <a:gd name="T63" fmla="*/ 433 h 494"/>
                <a:gd name="T64" fmla="*/ 0 w 467"/>
                <a:gd name="T65" fmla="*/ 404 h 494"/>
                <a:gd name="T66" fmla="*/ 0 w 467"/>
                <a:gd name="T67" fmla="*/ 220 h 494"/>
                <a:gd name="T68" fmla="*/ 30 w 467"/>
                <a:gd name="T69" fmla="*/ 190 h 494"/>
                <a:gd name="T70" fmla="*/ 34 w 467"/>
                <a:gd name="T71" fmla="*/ 190 h 494"/>
                <a:gd name="T72" fmla="*/ 68 w 467"/>
                <a:gd name="T73" fmla="*/ 156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7" h="494">
                  <a:moveTo>
                    <a:pt x="68" y="156"/>
                  </a:moveTo>
                  <a:cubicBezTo>
                    <a:pt x="68" y="70"/>
                    <a:pt x="68" y="70"/>
                    <a:pt x="68" y="70"/>
                  </a:cubicBezTo>
                  <a:cubicBezTo>
                    <a:pt x="93" y="69"/>
                    <a:pt x="93" y="69"/>
                    <a:pt x="93" y="69"/>
                  </a:cubicBezTo>
                  <a:cubicBezTo>
                    <a:pt x="104" y="69"/>
                    <a:pt x="104" y="69"/>
                    <a:pt x="104" y="69"/>
                  </a:cubicBezTo>
                  <a:cubicBezTo>
                    <a:pt x="121" y="69"/>
                    <a:pt x="136" y="55"/>
                    <a:pt x="136" y="37"/>
                  </a:cubicBezTo>
                  <a:cubicBezTo>
                    <a:pt x="136" y="30"/>
                    <a:pt x="136" y="30"/>
                    <a:pt x="136" y="30"/>
                  </a:cubicBezTo>
                  <a:cubicBezTo>
                    <a:pt x="136" y="17"/>
                    <a:pt x="128" y="6"/>
                    <a:pt x="118" y="1"/>
                  </a:cubicBezTo>
                  <a:cubicBezTo>
                    <a:pt x="194" y="1"/>
                    <a:pt x="293" y="0"/>
                    <a:pt x="369" y="0"/>
                  </a:cubicBezTo>
                  <a:cubicBezTo>
                    <a:pt x="395" y="1"/>
                    <a:pt x="399" y="17"/>
                    <a:pt x="399" y="30"/>
                  </a:cubicBezTo>
                  <a:cubicBezTo>
                    <a:pt x="399" y="37"/>
                    <a:pt x="399" y="37"/>
                    <a:pt x="399" y="37"/>
                  </a:cubicBezTo>
                  <a:cubicBezTo>
                    <a:pt x="399" y="55"/>
                    <a:pt x="413" y="69"/>
                    <a:pt x="431" y="69"/>
                  </a:cubicBezTo>
                  <a:cubicBezTo>
                    <a:pt x="442" y="69"/>
                    <a:pt x="442" y="69"/>
                    <a:pt x="442" y="69"/>
                  </a:cubicBezTo>
                  <a:cubicBezTo>
                    <a:pt x="452" y="69"/>
                    <a:pt x="462" y="64"/>
                    <a:pt x="467" y="57"/>
                  </a:cubicBezTo>
                  <a:cubicBezTo>
                    <a:pt x="467" y="246"/>
                    <a:pt x="467" y="246"/>
                    <a:pt x="467" y="246"/>
                  </a:cubicBezTo>
                  <a:cubicBezTo>
                    <a:pt x="362" y="246"/>
                    <a:pt x="362" y="246"/>
                    <a:pt x="362" y="246"/>
                  </a:cubicBezTo>
                  <a:cubicBezTo>
                    <a:pt x="346" y="246"/>
                    <a:pt x="333" y="259"/>
                    <a:pt x="333" y="275"/>
                  </a:cubicBezTo>
                  <a:cubicBezTo>
                    <a:pt x="333" y="285"/>
                    <a:pt x="333" y="285"/>
                    <a:pt x="333" y="285"/>
                  </a:cubicBezTo>
                  <a:cubicBezTo>
                    <a:pt x="333" y="302"/>
                    <a:pt x="346" y="315"/>
                    <a:pt x="362" y="315"/>
                  </a:cubicBezTo>
                  <a:cubicBezTo>
                    <a:pt x="364" y="315"/>
                    <a:pt x="364" y="315"/>
                    <a:pt x="364" y="315"/>
                  </a:cubicBezTo>
                  <a:cubicBezTo>
                    <a:pt x="382" y="315"/>
                    <a:pt x="396" y="328"/>
                    <a:pt x="398" y="346"/>
                  </a:cubicBezTo>
                  <a:cubicBezTo>
                    <a:pt x="399" y="361"/>
                    <a:pt x="412" y="373"/>
                    <a:pt x="427" y="373"/>
                  </a:cubicBezTo>
                  <a:cubicBezTo>
                    <a:pt x="434" y="373"/>
                    <a:pt x="434" y="373"/>
                    <a:pt x="434" y="373"/>
                  </a:cubicBezTo>
                  <a:cubicBezTo>
                    <a:pt x="450" y="373"/>
                    <a:pt x="464" y="385"/>
                    <a:pt x="467" y="401"/>
                  </a:cubicBezTo>
                  <a:cubicBezTo>
                    <a:pt x="467" y="464"/>
                    <a:pt x="467" y="464"/>
                    <a:pt x="467" y="464"/>
                  </a:cubicBezTo>
                  <a:cubicBezTo>
                    <a:pt x="467" y="480"/>
                    <a:pt x="454" y="494"/>
                    <a:pt x="438" y="494"/>
                  </a:cubicBezTo>
                  <a:cubicBezTo>
                    <a:pt x="312" y="494"/>
                    <a:pt x="312" y="494"/>
                    <a:pt x="312" y="494"/>
                  </a:cubicBezTo>
                  <a:cubicBezTo>
                    <a:pt x="311" y="494"/>
                    <a:pt x="310" y="494"/>
                    <a:pt x="309" y="494"/>
                  </a:cubicBezTo>
                  <a:cubicBezTo>
                    <a:pt x="307" y="494"/>
                    <a:pt x="305" y="494"/>
                    <a:pt x="303" y="494"/>
                  </a:cubicBezTo>
                  <a:cubicBezTo>
                    <a:pt x="69" y="494"/>
                    <a:pt x="69" y="494"/>
                    <a:pt x="69" y="494"/>
                  </a:cubicBezTo>
                  <a:cubicBezTo>
                    <a:pt x="69" y="467"/>
                    <a:pt x="69" y="467"/>
                    <a:pt x="69" y="467"/>
                  </a:cubicBezTo>
                  <a:cubicBezTo>
                    <a:pt x="69" y="449"/>
                    <a:pt x="53" y="433"/>
                    <a:pt x="35" y="433"/>
                  </a:cubicBezTo>
                  <a:cubicBezTo>
                    <a:pt x="30" y="433"/>
                    <a:pt x="30" y="433"/>
                    <a:pt x="30" y="433"/>
                  </a:cubicBezTo>
                  <a:cubicBezTo>
                    <a:pt x="14" y="433"/>
                    <a:pt x="0" y="420"/>
                    <a:pt x="0" y="404"/>
                  </a:cubicBezTo>
                  <a:cubicBezTo>
                    <a:pt x="0" y="220"/>
                    <a:pt x="0" y="220"/>
                    <a:pt x="0" y="220"/>
                  </a:cubicBezTo>
                  <a:cubicBezTo>
                    <a:pt x="0" y="204"/>
                    <a:pt x="14" y="190"/>
                    <a:pt x="30" y="190"/>
                  </a:cubicBezTo>
                  <a:cubicBezTo>
                    <a:pt x="34" y="190"/>
                    <a:pt x="34" y="190"/>
                    <a:pt x="34" y="190"/>
                  </a:cubicBezTo>
                  <a:cubicBezTo>
                    <a:pt x="53" y="190"/>
                    <a:pt x="68" y="175"/>
                    <a:pt x="68" y="156"/>
                  </a:cubicBezTo>
                  <a:close/>
                </a:path>
              </a:pathLst>
            </a:custGeom>
            <a:solidFill>
              <a:srgbClr val="0100FE"/>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98" name="Freeform 21">
              <a:extLst>
                <a:ext uri="{FF2B5EF4-FFF2-40B4-BE49-F238E27FC236}">
                  <a16:creationId xmlns:a16="http://schemas.microsoft.com/office/drawing/2014/main" id="{EFBE32CA-CD39-44E0-BB50-14B5916CCF93}"/>
                </a:ext>
              </a:extLst>
            </p:cNvPr>
            <p:cNvSpPr>
              <a:spLocks/>
            </p:cNvSpPr>
            <p:nvPr userDrawn="1"/>
          </p:nvSpPr>
          <p:spPr bwMode="auto">
            <a:xfrm>
              <a:off x="2753" y="861"/>
              <a:ext cx="226" cy="422"/>
            </a:xfrm>
            <a:custGeom>
              <a:avLst/>
              <a:gdLst>
                <a:gd name="T0" fmla="*/ 128 w 128"/>
                <a:gd name="T1" fmla="*/ 239 h 239"/>
                <a:gd name="T2" fmla="*/ 128 w 128"/>
                <a:gd name="T3" fmla="*/ 24 h 239"/>
                <a:gd name="T4" fmla="*/ 104 w 128"/>
                <a:gd name="T5" fmla="*/ 0 h 239"/>
                <a:gd name="T6" fmla="*/ 96 w 128"/>
                <a:gd name="T7" fmla="*/ 0 h 239"/>
                <a:gd name="T8" fmla="*/ 71 w 128"/>
                <a:gd name="T9" fmla="*/ 24 h 239"/>
                <a:gd name="T10" fmla="*/ 71 w 128"/>
                <a:gd name="T11" fmla="*/ 28 h 239"/>
                <a:gd name="T12" fmla="*/ 37 w 128"/>
                <a:gd name="T13" fmla="*/ 62 h 239"/>
                <a:gd name="T14" fmla="*/ 32 w 128"/>
                <a:gd name="T15" fmla="*/ 62 h 239"/>
                <a:gd name="T16" fmla="*/ 0 w 128"/>
                <a:gd name="T17" fmla="*/ 94 h 239"/>
                <a:gd name="T18" fmla="*/ 0 w 128"/>
                <a:gd name="T19" fmla="*/ 194 h 239"/>
                <a:gd name="T20" fmla="*/ 0 w 128"/>
                <a:gd name="T21" fmla="*/ 195 h 239"/>
                <a:gd name="T22" fmla="*/ 0 w 128"/>
                <a:gd name="T23" fmla="*/ 197 h 239"/>
                <a:gd name="T24" fmla="*/ 0 w 128"/>
                <a:gd name="T25" fmla="*/ 198 h 239"/>
                <a:gd name="T26" fmla="*/ 0 w 128"/>
                <a:gd name="T27" fmla="*/ 205 h 239"/>
                <a:gd name="T28" fmla="*/ 32 w 128"/>
                <a:gd name="T29" fmla="*/ 237 h 239"/>
                <a:gd name="T30" fmla="*/ 40 w 128"/>
                <a:gd name="T31" fmla="*/ 237 h 239"/>
                <a:gd name="T32" fmla="*/ 50 w 128"/>
                <a:gd name="T33" fmla="*/ 239 h 239"/>
                <a:gd name="T34" fmla="*/ 128 w 128"/>
                <a:gd name="T35"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 h="239">
                  <a:moveTo>
                    <a:pt x="128" y="239"/>
                  </a:moveTo>
                  <a:cubicBezTo>
                    <a:pt x="128" y="24"/>
                    <a:pt x="128" y="24"/>
                    <a:pt x="128" y="24"/>
                  </a:cubicBezTo>
                  <a:cubicBezTo>
                    <a:pt x="128" y="11"/>
                    <a:pt x="117" y="0"/>
                    <a:pt x="104" y="0"/>
                  </a:cubicBezTo>
                  <a:cubicBezTo>
                    <a:pt x="96" y="0"/>
                    <a:pt x="96" y="0"/>
                    <a:pt x="96" y="0"/>
                  </a:cubicBezTo>
                  <a:cubicBezTo>
                    <a:pt x="82" y="0"/>
                    <a:pt x="71" y="11"/>
                    <a:pt x="71" y="24"/>
                  </a:cubicBezTo>
                  <a:cubicBezTo>
                    <a:pt x="71" y="28"/>
                    <a:pt x="71" y="28"/>
                    <a:pt x="71" y="28"/>
                  </a:cubicBezTo>
                  <a:cubicBezTo>
                    <a:pt x="71" y="47"/>
                    <a:pt x="56" y="62"/>
                    <a:pt x="37" y="62"/>
                  </a:cubicBezTo>
                  <a:cubicBezTo>
                    <a:pt x="32" y="62"/>
                    <a:pt x="32" y="62"/>
                    <a:pt x="32" y="62"/>
                  </a:cubicBezTo>
                  <a:cubicBezTo>
                    <a:pt x="15" y="62"/>
                    <a:pt x="0" y="77"/>
                    <a:pt x="0" y="94"/>
                  </a:cubicBezTo>
                  <a:cubicBezTo>
                    <a:pt x="0" y="194"/>
                    <a:pt x="0" y="194"/>
                    <a:pt x="0" y="194"/>
                  </a:cubicBezTo>
                  <a:cubicBezTo>
                    <a:pt x="0" y="194"/>
                    <a:pt x="0" y="194"/>
                    <a:pt x="0" y="195"/>
                  </a:cubicBezTo>
                  <a:cubicBezTo>
                    <a:pt x="0" y="195"/>
                    <a:pt x="0" y="196"/>
                    <a:pt x="0" y="197"/>
                  </a:cubicBezTo>
                  <a:cubicBezTo>
                    <a:pt x="0" y="197"/>
                    <a:pt x="0" y="197"/>
                    <a:pt x="0" y="198"/>
                  </a:cubicBezTo>
                  <a:cubicBezTo>
                    <a:pt x="0" y="205"/>
                    <a:pt x="0" y="205"/>
                    <a:pt x="0" y="205"/>
                  </a:cubicBezTo>
                  <a:cubicBezTo>
                    <a:pt x="0" y="223"/>
                    <a:pt x="15" y="237"/>
                    <a:pt x="32" y="237"/>
                  </a:cubicBezTo>
                  <a:cubicBezTo>
                    <a:pt x="40" y="237"/>
                    <a:pt x="40" y="237"/>
                    <a:pt x="40" y="237"/>
                  </a:cubicBezTo>
                  <a:cubicBezTo>
                    <a:pt x="43" y="237"/>
                    <a:pt x="47" y="238"/>
                    <a:pt x="50" y="239"/>
                  </a:cubicBezTo>
                  <a:cubicBezTo>
                    <a:pt x="75" y="239"/>
                    <a:pt x="101" y="239"/>
                    <a:pt x="128" y="239"/>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99" name="Freeform 22">
              <a:extLst>
                <a:ext uri="{FF2B5EF4-FFF2-40B4-BE49-F238E27FC236}">
                  <a16:creationId xmlns:a16="http://schemas.microsoft.com/office/drawing/2014/main" id="{4C444C8D-A05D-4A27-AC98-1E74E5E9E40B}"/>
                </a:ext>
              </a:extLst>
            </p:cNvPr>
            <p:cNvSpPr>
              <a:spLocks/>
            </p:cNvSpPr>
            <p:nvPr userDrawn="1"/>
          </p:nvSpPr>
          <p:spPr bwMode="auto">
            <a:xfrm>
              <a:off x="2875" y="2701"/>
              <a:ext cx="100" cy="204"/>
            </a:xfrm>
            <a:custGeom>
              <a:avLst/>
              <a:gdLst>
                <a:gd name="T0" fmla="*/ 24 w 57"/>
                <a:gd name="T1" fmla="*/ 115 h 115"/>
                <a:gd name="T2" fmla="*/ 32 w 57"/>
                <a:gd name="T3" fmla="*/ 115 h 115"/>
                <a:gd name="T4" fmla="*/ 57 w 57"/>
                <a:gd name="T5" fmla="*/ 91 h 115"/>
                <a:gd name="T6" fmla="*/ 57 w 57"/>
                <a:gd name="T7" fmla="*/ 24 h 115"/>
                <a:gd name="T8" fmla="*/ 32 w 57"/>
                <a:gd name="T9" fmla="*/ 0 h 115"/>
                <a:gd name="T10" fmla="*/ 24 w 57"/>
                <a:gd name="T11" fmla="*/ 0 h 115"/>
                <a:gd name="T12" fmla="*/ 0 w 57"/>
                <a:gd name="T13" fmla="*/ 24 h 115"/>
                <a:gd name="T14" fmla="*/ 0 w 57"/>
                <a:gd name="T15" fmla="*/ 91 h 115"/>
                <a:gd name="T16" fmla="*/ 24 w 57"/>
                <a:gd name="T17"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115">
                  <a:moveTo>
                    <a:pt x="24" y="115"/>
                  </a:moveTo>
                  <a:cubicBezTo>
                    <a:pt x="32" y="115"/>
                    <a:pt x="32" y="115"/>
                    <a:pt x="32" y="115"/>
                  </a:cubicBezTo>
                  <a:cubicBezTo>
                    <a:pt x="46" y="115"/>
                    <a:pt x="57" y="104"/>
                    <a:pt x="57" y="91"/>
                  </a:cubicBezTo>
                  <a:cubicBezTo>
                    <a:pt x="57" y="24"/>
                    <a:pt x="57" y="24"/>
                    <a:pt x="57" y="24"/>
                  </a:cubicBezTo>
                  <a:cubicBezTo>
                    <a:pt x="57" y="11"/>
                    <a:pt x="46" y="0"/>
                    <a:pt x="32" y="0"/>
                  </a:cubicBezTo>
                  <a:cubicBezTo>
                    <a:pt x="24" y="0"/>
                    <a:pt x="24" y="0"/>
                    <a:pt x="24" y="0"/>
                  </a:cubicBezTo>
                  <a:cubicBezTo>
                    <a:pt x="11" y="0"/>
                    <a:pt x="0" y="11"/>
                    <a:pt x="0" y="24"/>
                  </a:cubicBezTo>
                  <a:cubicBezTo>
                    <a:pt x="0" y="91"/>
                    <a:pt x="0" y="91"/>
                    <a:pt x="0" y="91"/>
                  </a:cubicBezTo>
                  <a:cubicBezTo>
                    <a:pt x="0" y="104"/>
                    <a:pt x="11" y="115"/>
                    <a:pt x="24" y="115"/>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00" name="Freeform 23">
              <a:extLst>
                <a:ext uri="{FF2B5EF4-FFF2-40B4-BE49-F238E27FC236}">
                  <a16:creationId xmlns:a16="http://schemas.microsoft.com/office/drawing/2014/main" id="{5207F3E6-0F58-4292-8DBB-C98B3FE8013A}"/>
                </a:ext>
              </a:extLst>
            </p:cNvPr>
            <p:cNvSpPr>
              <a:spLocks/>
            </p:cNvSpPr>
            <p:nvPr userDrawn="1"/>
          </p:nvSpPr>
          <p:spPr bwMode="auto">
            <a:xfrm>
              <a:off x="2283" y="1403"/>
              <a:ext cx="461" cy="321"/>
            </a:xfrm>
            <a:custGeom>
              <a:avLst/>
              <a:gdLst>
                <a:gd name="T0" fmla="*/ 139 w 261"/>
                <a:gd name="T1" fmla="*/ 0 h 182"/>
                <a:gd name="T2" fmla="*/ 104 w 261"/>
                <a:gd name="T3" fmla="*/ 35 h 182"/>
                <a:gd name="T4" fmla="*/ 104 w 261"/>
                <a:gd name="T5" fmla="*/ 61 h 182"/>
                <a:gd name="T6" fmla="*/ 35 w 261"/>
                <a:gd name="T7" fmla="*/ 61 h 182"/>
                <a:gd name="T8" fmla="*/ 0 w 261"/>
                <a:gd name="T9" fmla="*/ 96 h 182"/>
                <a:gd name="T10" fmla="*/ 0 w 261"/>
                <a:gd name="T11" fmla="*/ 119 h 182"/>
                <a:gd name="T12" fmla="*/ 98 w 261"/>
                <a:gd name="T13" fmla="*/ 119 h 182"/>
                <a:gd name="T14" fmla="*/ 133 w 261"/>
                <a:gd name="T15" fmla="*/ 154 h 182"/>
                <a:gd name="T16" fmla="*/ 165 w 261"/>
                <a:gd name="T17" fmla="*/ 182 h 182"/>
                <a:gd name="T18" fmla="*/ 193 w 261"/>
                <a:gd name="T19" fmla="*/ 182 h 182"/>
                <a:gd name="T20" fmla="*/ 193 w 261"/>
                <a:gd name="T21" fmla="*/ 151 h 182"/>
                <a:gd name="T22" fmla="*/ 223 w 261"/>
                <a:gd name="T23" fmla="*/ 121 h 182"/>
                <a:gd name="T24" fmla="*/ 227 w 261"/>
                <a:gd name="T25" fmla="*/ 121 h 182"/>
                <a:gd name="T26" fmla="*/ 261 w 261"/>
                <a:gd name="T27" fmla="*/ 87 h 182"/>
                <a:gd name="T28" fmla="*/ 261 w 261"/>
                <a:gd name="T29" fmla="*/ 1 h 182"/>
                <a:gd name="T30" fmla="*/ 139 w 261"/>
                <a:gd name="T31"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182">
                  <a:moveTo>
                    <a:pt x="139" y="0"/>
                  </a:moveTo>
                  <a:cubicBezTo>
                    <a:pt x="120" y="0"/>
                    <a:pt x="104" y="15"/>
                    <a:pt x="104" y="35"/>
                  </a:cubicBezTo>
                  <a:cubicBezTo>
                    <a:pt x="104" y="61"/>
                    <a:pt x="104" y="61"/>
                    <a:pt x="104" y="61"/>
                  </a:cubicBezTo>
                  <a:cubicBezTo>
                    <a:pt x="35" y="61"/>
                    <a:pt x="35" y="61"/>
                    <a:pt x="35" y="61"/>
                  </a:cubicBezTo>
                  <a:cubicBezTo>
                    <a:pt x="16" y="61"/>
                    <a:pt x="0" y="77"/>
                    <a:pt x="0" y="96"/>
                  </a:cubicBezTo>
                  <a:cubicBezTo>
                    <a:pt x="0" y="119"/>
                    <a:pt x="0" y="119"/>
                    <a:pt x="0" y="119"/>
                  </a:cubicBezTo>
                  <a:cubicBezTo>
                    <a:pt x="98" y="119"/>
                    <a:pt x="98" y="119"/>
                    <a:pt x="98" y="119"/>
                  </a:cubicBezTo>
                  <a:cubicBezTo>
                    <a:pt x="117" y="119"/>
                    <a:pt x="133" y="135"/>
                    <a:pt x="133" y="154"/>
                  </a:cubicBezTo>
                  <a:cubicBezTo>
                    <a:pt x="131" y="170"/>
                    <a:pt x="143" y="179"/>
                    <a:pt x="165" y="182"/>
                  </a:cubicBezTo>
                  <a:cubicBezTo>
                    <a:pt x="193" y="182"/>
                    <a:pt x="193" y="182"/>
                    <a:pt x="193" y="182"/>
                  </a:cubicBezTo>
                  <a:cubicBezTo>
                    <a:pt x="193" y="151"/>
                    <a:pt x="193" y="151"/>
                    <a:pt x="193" y="151"/>
                  </a:cubicBezTo>
                  <a:cubicBezTo>
                    <a:pt x="193" y="135"/>
                    <a:pt x="207" y="121"/>
                    <a:pt x="223" y="121"/>
                  </a:cubicBezTo>
                  <a:cubicBezTo>
                    <a:pt x="227" y="121"/>
                    <a:pt x="227" y="121"/>
                    <a:pt x="227" y="121"/>
                  </a:cubicBezTo>
                  <a:cubicBezTo>
                    <a:pt x="246" y="121"/>
                    <a:pt x="261" y="106"/>
                    <a:pt x="261" y="87"/>
                  </a:cubicBezTo>
                  <a:cubicBezTo>
                    <a:pt x="261" y="1"/>
                    <a:pt x="261" y="1"/>
                    <a:pt x="261" y="1"/>
                  </a:cubicBezTo>
                  <a:lnTo>
                    <a:pt x="139" y="0"/>
                  </a:lnTo>
                  <a:close/>
                </a:path>
              </a:pathLst>
            </a:custGeom>
            <a:solidFill>
              <a:srgbClr val="0100FE"/>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01" name="Freeform 24">
              <a:extLst>
                <a:ext uri="{FF2B5EF4-FFF2-40B4-BE49-F238E27FC236}">
                  <a16:creationId xmlns:a16="http://schemas.microsoft.com/office/drawing/2014/main" id="{662DF861-CF04-416E-8557-9ABEEA295075}"/>
                </a:ext>
              </a:extLst>
            </p:cNvPr>
            <p:cNvSpPr>
              <a:spLocks/>
            </p:cNvSpPr>
            <p:nvPr userDrawn="1"/>
          </p:nvSpPr>
          <p:spPr bwMode="auto">
            <a:xfrm>
              <a:off x="2160" y="1613"/>
              <a:ext cx="464" cy="332"/>
            </a:xfrm>
            <a:custGeom>
              <a:avLst/>
              <a:gdLst>
                <a:gd name="T0" fmla="*/ 263 w 263"/>
                <a:gd name="T1" fmla="*/ 188 h 188"/>
                <a:gd name="T2" fmla="*/ 263 w 263"/>
                <a:gd name="T3" fmla="*/ 63 h 188"/>
                <a:gd name="T4" fmla="*/ 235 w 263"/>
                <a:gd name="T5" fmla="*/ 63 h 188"/>
                <a:gd name="T6" fmla="*/ 203 w 263"/>
                <a:gd name="T7" fmla="*/ 35 h 188"/>
                <a:gd name="T8" fmla="*/ 168 w 263"/>
                <a:gd name="T9" fmla="*/ 0 h 188"/>
                <a:gd name="T10" fmla="*/ 71 w 263"/>
                <a:gd name="T11" fmla="*/ 0 h 188"/>
                <a:gd name="T12" fmla="*/ 71 w 263"/>
                <a:gd name="T13" fmla="*/ 29 h 188"/>
                <a:gd name="T14" fmla="*/ 35 w 263"/>
                <a:gd name="T15" fmla="*/ 66 h 188"/>
                <a:gd name="T16" fmla="*/ 0 w 263"/>
                <a:gd name="T17" fmla="*/ 66 h 188"/>
                <a:gd name="T18" fmla="*/ 0 w 263"/>
                <a:gd name="T19" fmla="*/ 89 h 188"/>
                <a:gd name="T20" fmla="*/ 35 w 263"/>
                <a:gd name="T21" fmla="*/ 124 h 188"/>
                <a:gd name="T22" fmla="*/ 95 w 263"/>
                <a:gd name="T23" fmla="*/ 124 h 188"/>
                <a:gd name="T24" fmla="*/ 134 w 263"/>
                <a:gd name="T25" fmla="*/ 153 h 188"/>
                <a:gd name="T26" fmla="*/ 169 w 263"/>
                <a:gd name="T27" fmla="*/ 188 h 188"/>
                <a:gd name="T28" fmla="*/ 263 w 263"/>
                <a:gd name="T29"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3" h="188">
                  <a:moveTo>
                    <a:pt x="263" y="188"/>
                  </a:moveTo>
                  <a:cubicBezTo>
                    <a:pt x="263" y="63"/>
                    <a:pt x="263" y="63"/>
                    <a:pt x="263" y="63"/>
                  </a:cubicBezTo>
                  <a:cubicBezTo>
                    <a:pt x="235" y="63"/>
                    <a:pt x="235" y="63"/>
                    <a:pt x="235" y="63"/>
                  </a:cubicBezTo>
                  <a:cubicBezTo>
                    <a:pt x="213" y="60"/>
                    <a:pt x="201" y="51"/>
                    <a:pt x="203" y="35"/>
                  </a:cubicBezTo>
                  <a:cubicBezTo>
                    <a:pt x="203" y="16"/>
                    <a:pt x="187" y="0"/>
                    <a:pt x="168" y="0"/>
                  </a:cubicBezTo>
                  <a:cubicBezTo>
                    <a:pt x="71" y="0"/>
                    <a:pt x="71" y="0"/>
                    <a:pt x="71" y="0"/>
                  </a:cubicBezTo>
                  <a:cubicBezTo>
                    <a:pt x="71" y="29"/>
                    <a:pt x="71" y="29"/>
                    <a:pt x="71" y="29"/>
                  </a:cubicBezTo>
                  <a:cubicBezTo>
                    <a:pt x="71" y="48"/>
                    <a:pt x="55" y="66"/>
                    <a:pt x="35" y="66"/>
                  </a:cubicBezTo>
                  <a:cubicBezTo>
                    <a:pt x="0" y="66"/>
                    <a:pt x="0" y="66"/>
                    <a:pt x="0" y="66"/>
                  </a:cubicBezTo>
                  <a:cubicBezTo>
                    <a:pt x="0" y="89"/>
                    <a:pt x="0" y="89"/>
                    <a:pt x="0" y="89"/>
                  </a:cubicBezTo>
                  <a:cubicBezTo>
                    <a:pt x="0" y="108"/>
                    <a:pt x="16" y="124"/>
                    <a:pt x="35" y="124"/>
                  </a:cubicBezTo>
                  <a:cubicBezTo>
                    <a:pt x="95" y="124"/>
                    <a:pt x="95" y="124"/>
                    <a:pt x="95" y="124"/>
                  </a:cubicBezTo>
                  <a:cubicBezTo>
                    <a:pt x="129" y="123"/>
                    <a:pt x="134" y="136"/>
                    <a:pt x="134" y="153"/>
                  </a:cubicBezTo>
                  <a:cubicBezTo>
                    <a:pt x="134" y="172"/>
                    <a:pt x="149" y="188"/>
                    <a:pt x="169" y="188"/>
                  </a:cubicBezTo>
                  <a:lnTo>
                    <a:pt x="263" y="188"/>
                  </a:lnTo>
                  <a:close/>
                </a:path>
              </a:pathLst>
            </a:custGeom>
            <a:solidFill>
              <a:srgbClr val="0100FE"/>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02" name="Freeform 25">
              <a:extLst>
                <a:ext uri="{FF2B5EF4-FFF2-40B4-BE49-F238E27FC236}">
                  <a16:creationId xmlns:a16="http://schemas.microsoft.com/office/drawing/2014/main" id="{0F33B11D-0DBD-48A7-BDEE-AC00AEA1A255}"/>
                </a:ext>
              </a:extLst>
            </p:cNvPr>
            <p:cNvSpPr>
              <a:spLocks/>
            </p:cNvSpPr>
            <p:nvPr userDrawn="1"/>
          </p:nvSpPr>
          <p:spPr bwMode="auto">
            <a:xfrm>
              <a:off x="2511" y="1829"/>
              <a:ext cx="113" cy="116"/>
            </a:xfrm>
            <a:custGeom>
              <a:avLst/>
              <a:gdLst>
                <a:gd name="T0" fmla="*/ 64 w 64"/>
                <a:gd name="T1" fmla="*/ 0 h 66"/>
                <a:gd name="T2" fmla="*/ 25 w 64"/>
                <a:gd name="T3" fmla="*/ 0 h 66"/>
                <a:gd name="T4" fmla="*/ 0 w 64"/>
                <a:gd name="T5" fmla="*/ 24 h 66"/>
                <a:gd name="T6" fmla="*/ 0 w 64"/>
                <a:gd name="T7" fmla="*/ 66 h 66"/>
                <a:gd name="T8" fmla="*/ 64 w 64"/>
                <a:gd name="T9" fmla="*/ 66 h 66"/>
                <a:gd name="T10" fmla="*/ 64 w 64"/>
                <a:gd name="T11" fmla="*/ 0 h 66"/>
              </a:gdLst>
              <a:ahLst/>
              <a:cxnLst>
                <a:cxn ang="0">
                  <a:pos x="T0" y="T1"/>
                </a:cxn>
                <a:cxn ang="0">
                  <a:pos x="T2" y="T3"/>
                </a:cxn>
                <a:cxn ang="0">
                  <a:pos x="T4" y="T5"/>
                </a:cxn>
                <a:cxn ang="0">
                  <a:pos x="T6" y="T7"/>
                </a:cxn>
                <a:cxn ang="0">
                  <a:pos x="T8" y="T9"/>
                </a:cxn>
                <a:cxn ang="0">
                  <a:pos x="T10" y="T11"/>
                </a:cxn>
              </a:cxnLst>
              <a:rect l="0" t="0" r="r" b="b"/>
              <a:pathLst>
                <a:path w="64" h="66">
                  <a:moveTo>
                    <a:pt x="64" y="0"/>
                  </a:moveTo>
                  <a:cubicBezTo>
                    <a:pt x="25" y="0"/>
                    <a:pt x="25" y="0"/>
                    <a:pt x="25" y="0"/>
                  </a:cubicBezTo>
                  <a:cubicBezTo>
                    <a:pt x="11" y="0"/>
                    <a:pt x="0" y="11"/>
                    <a:pt x="0" y="24"/>
                  </a:cubicBezTo>
                  <a:cubicBezTo>
                    <a:pt x="0" y="66"/>
                    <a:pt x="0" y="66"/>
                    <a:pt x="0" y="66"/>
                  </a:cubicBezTo>
                  <a:cubicBezTo>
                    <a:pt x="64" y="66"/>
                    <a:pt x="64" y="66"/>
                    <a:pt x="64" y="66"/>
                  </a:cubicBezTo>
                  <a:lnTo>
                    <a:pt x="64" y="0"/>
                  </a:lnTo>
                  <a:close/>
                </a:path>
              </a:pathLst>
            </a:custGeom>
            <a:solidFill>
              <a:srgbClr val="0100FE"/>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03" name="Freeform 26">
              <a:extLst>
                <a:ext uri="{FF2B5EF4-FFF2-40B4-BE49-F238E27FC236}">
                  <a16:creationId xmlns:a16="http://schemas.microsoft.com/office/drawing/2014/main" id="{47D3B188-D4DD-4D35-9C4E-67650BC49C48}"/>
                </a:ext>
              </a:extLst>
            </p:cNvPr>
            <p:cNvSpPr>
              <a:spLocks/>
            </p:cNvSpPr>
            <p:nvPr userDrawn="1"/>
          </p:nvSpPr>
          <p:spPr bwMode="auto">
            <a:xfrm>
              <a:off x="1348" y="1730"/>
              <a:ext cx="1396" cy="1067"/>
            </a:xfrm>
            <a:custGeom>
              <a:avLst/>
              <a:gdLst>
                <a:gd name="T0" fmla="*/ 397 w 791"/>
                <a:gd name="T1" fmla="*/ 86 h 604"/>
                <a:gd name="T2" fmla="*/ 234 w 791"/>
                <a:gd name="T3" fmla="*/ 120 h 604"/>
                <a:gd name="T4" fmla="*/ 165 w 791"/>
                <a:gd name="T5" fmla="*/ 181 h 604"/>
                <a:gd name="T6" fmla="*/ 0 w 791"/>
                <a:gd name="T7" fmla="*/ 205 h 604"/>
                <a:gd name="T8" fmla="*/ 24 w 791"/>
                <a:gd name="T9" fmla="*/ 238 h 604"/>
                <a:gd name="T10" fmla="*/ 127 w 791"/>
                <a:gd name="T11" fmla="*/ 271 h 604"/>
                <a:gd name="T12" fmla="*/ 231 w 791"/>
                <a:gd name="T13" fmla="*/ 295 h 604"/>
                <a:gd name="T14" fmla="*/ 265 w 791"/>
                <a:gd name="T15" fmla="*/ 388 h 604"/>
                <a:gd name="T16" fmla="*/ 225 w 791"/>
                <a:gd name="T17" fmla="*/ 422 h 604"/>
                <a:gd name="T18" fmla="*/ 201 w 791"/>
                <a:gd name="T19" fmla="*/ 513 h 604"/>
                <a:gd name="T20" fmla="*/ 371 w 791"/>
                <a:gd name="T21" fmla="*/ 547 h 604"/>
                <a:gd name="T22" fmla="*/ 395 w 791"/>
                <a:gd name="T23" fmla="*/ 580 h 604"/>
                <a:gd name="T24" fmla="*/ 395 w 791"/>
                <a:gd name="T25" fmla="*/ 580 h 604"/>
                <a:gd name="T26" fmla="*/ 529 w 791"/>
                <a:gd name="T27" fmla="*/ 604 h 604"/>
                <a:gd name="T28" fmla="*/ 553 w 791"/>
                <a:gd name="T29" fmla="*/ 548 h 604"/>
                <a:gd name="T30" fmla="*/ 749 w 791"/>
                <a:gd name="T31" fmla="*/ 548 h 604"/>
                <a:gd name="T32" fmla="*/ 791 w 791"/>
                <a:gd name="T33" fmla="*/ 523 h 604"/>
                <a:gd name="T34" fmla="*/ 751 w 791"/>
                <a:gd name="T35" fmla="*/ 363 h 604"/>
                <a:gd name="T36" fmla="*/ 727 w 791"/>
                <a:gd name="T37" fmla="*/ 265 h 604"/>
                <a:gd name="T38" fmla="*/ 791 w 791"/>
                <a:gd name="T39" fmla="*/ 240 h 604"/>
                <a:gd name="T40" fmla="*/ 758 w 791"/>
                <a:gd name="T41" fmla="*/ 179 h 604"/>
                <a:gd name="T42" fmla="*/ 723 w 791"/>
                <a:gd name="T43" fmla="*/ 150 h 604"/>
                <a:gd name="T44" fmla="*/ 629 w 791"/>
                <a:gd name="T45" fmla="*/ 122 h 604"/>
                <a:gd name="T46" fmla="*/ 594 w 791"/>
                <a:gd name="T47" fmla="*/ 86 h 604"/>
                <a:gd name="T48" fmla="*/ 554 w 791"/>
                <a:gd name="T49" fmla="*/ 58 h 604"/>
                <a:gd name="T50" fmla="*/ 471 w 791"/>
                <a:gd name="T51" fmla="*/ 48 h 604"/>
                <a:gd name="T52" fmla="*/ 468 w 791"/>
                <a:gd name="T53" fmla="*/ 45 h 604"/>
                <a:gd name="T54" fmla="*/ 467 w 791"/>
                <a:gd name="T55" fmla="*/ 45 h 604"/>
                <a:gd name="T56" fmla="*/ 466 w 791"/>
                <a:gd name="T57" fmla="*/ 42 h 604"/>
                <a:gd name="T58" fmla="*/ 465 w 791"/>
                <a:gd name="T59" fmla="*/ 41 h 604"/>
                <a:gd name="T60" fmla="*/ 465 w 791"/>
                <a:gd name="T61" fmla="*/ 41 h 604"/>
                <a:gd name="T62" fmla="*/ 465 w 791"/>
                <a:gd name="T63" fmla="*/ 40 h 604"/>
                <a:gd name="T64" fmla="*/ 464 w 791"/>
                <a:gd name="T65" fmla="*/ 40 h 604"/>
                <a:gd name="T66" fmla="*/ 464 w 791"/>
                <a:gd name="T67" fmla="*/ 40 h 604"/>
                <a:gd name="T68" fmla="*/ 464 w 791"/>
                <a:gd name="T69" fmla="*/ 39 h 604"/>
                <a:gd name="T70" fmla="*/ 464 w 791"/>
                <a:gd name="T71" fmla="*/ 39 h 604"/>
                <a:gd name="T72" fmla="*/ 464 w 791"/>
                <a:gd name="T73" fmla="*/ 39 h 604"/>
                <a:gd name="T74" fmla="*/ 463 w 791"/>
                <a:gd name="T75" fmla="*/ 38 h 604"/>
                <a:gd name="T76" fmla="*/ 463 w 791"/>
                <a:gd name="T77" fmla="*/ 38 h 604"/>
                <a:gd name="T78" fmla="*/ 463 w 791"/>
                <a:gd name="T79" fmla="*/ 37 h 604"/>
                <a:gd name="T80" fmla="*/ 463 w 791"/>
                <a:gd name="T81" fmla="*/ 37 h 604"/>
                <a:gd name="T82" fmla="*/ 463 w 791"/>
                <a:gd name="T83" fmla="*/ 36 h 604"/>
                <a:gd name="T84" fmla="*/ 462 w 791"/>
                <a:gd name="T85" fmla="*/ 36 h 604"/>
                <a:gd name="T86" fmla="*/ 460 w 791"/>
                <a:gd name="T87" fmla="*/ 0 h 604"/>
                <a:gd name="T88" fmla="*/ 397 w 791"/>
                <a:gd name="T89" fmla="*/ 35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1" h="604">
                  <a:moveTo>
                    <a:pt x="397" y="48"/>
                  </a:moveTo>
                  <a:cubicBezTo>
                    <a:pt x="397" y="86"/>
                    <a:pt x="397" y="86"/>
                    <a:pt x="397" y="86"/>
                  </a:cubicBezTo>
                  <a:cubicBezTo>
                    <a:pt x="397" y="105"/>
                    <a:pt x="381" y="120"/>
                    <a:pt x="363" y="120"/>
                  </a:cubicBezTo>
                  <a:cubicBezTo>
                    <a:pt x="234" y="120"/>
                    <a:pt x="234" y="120"/>
                    <a:pt x="234" y="120"/>
                  </a:cubicBezTo>
                  <a:cubicBezTo>
                    <a:pt x="216" y="120"/>
                    <a:pt x="201" y="134"/>
                    <a:pt x="199" y="151"/>
                  </a:cubicBezTo>
                  <a:cubicBezTo>
                    <a:pt x="197" y="168"/>
                    <a:pt x="183" y="181"/>
                    <a:pt x="165" y="181"/>
                  </a:cubicBezTo>
                  <a:cubicBezTo>
                    <a:pt x="24" y="181"/>
                    <a:pt x="24" y="181"/>
                    <a:pt x="24" y="181"/>
                  </a:cubicBezTo>
                  <a:cubicBezTo>
                    <a:pt x="10" y="181"/>
                    <a:pt x="0" y="192"/>
                    <a:pt x="0" y="205"/>
                  </a:cubicBezTo>
                  <a:cubicBezTo>
                    <a:pt x="0" y="213"/>
                    <a:pt x="0" y="213"/>
                    <a:pt x="0" y="213"/>
                  </a:cubicBezTo>
                  <a:cubicBezTo>
                    <a:pt x="0" y="227"/>
                    <a:pt x="10" y="238"/>
                    <a:pt x="24" y="238"/>
                  </a:cubicBezTo>
                  <a:cubicBezTo>
                    <a:pt x="93" y="238"/>
                    <a:pt x="93" y="238"/>
                    <a:pt x="93" y="238"/>
                  </a:cubicBezTo>
                  <a:cubicBezTo>
                    <a:pt x="112" y="238"/>
                    <a:pt x="127" y="253"/>
                    <a:pt x="127" y="271"/>
                  </a:cubicBezTo>
                  <a:cubicBezTo>
                    <a:pt x="127" y="284"/>
                    <a:pt x="138" y="295"/>
                    <a:pt x="151" y="295"/>
                  </a:cubicBezTo>
                  <a:cubicBezTo>
                    <a:pt x="231" y="295"/>
                    <a:pt x="231" y="295"/>
                    <a:pt x="231" y="295"/>
                  </a:cubicBezTo>
                  <a:cubicBezTo>
                    <a:pt x="250" y="295"/>
                    <a:pt x="265" y="310"/>
                    <a:pt x="265" y="329"/>
                  </a:cubicBezTo>
                  <a:cubicBezTo>
                    <a:pt x="265" y="388"/>
                    <a:pt x="265" y="388"/>
                    <a:pt x="265" y="388"/>
                  </a:cubicBezTo>
                  <a:cubicBezTo>
                    <a:pt x="265" y="407"/>
                    <a:pt x="250" y="422"/>
                    <a:pt x="231" y="422"/>
                  </a:cubicBezTo>
                  <a:cubicBezTo>
                    <a:pt x="225" y="422"/>
                    <a:pt x="225" y="422"/>
                    <a:pt x="225" y="422"/>
                  </a:cubicBezTo>
                  <a:cubicBezTo>
                    <a:pt x="211" y="422"/>
                    <a:pt x="201" y="433"/>
                    <a:pt x="201" y="447"/>
                  </a:cubicBezTo>
                  <a:cubicBezTo>
                    <a:pt x="201" y="513"/>
                    <a:pt x="201" y="513"/>
                    <a:pt x="201" y="513"/>
                  </a:cubicBezTo>
                  <a:cubicBezTo>
                    <a:pt x="201" y="532"/>
                    <a:pt x="185" y="547"/>
                    <a:pt x="167" y="547"/>
                  </a:cubicBezTo>
                  <a:cubicBezTo>
                    <a:pt x="371" y="547"/>
                    <a:pt x="371" y="547"/>
                    <a:pt x="371" y="547"/>
                  </a:cubicBezTo>
                  <a:cubicBezTo>
                    <a:pt x="384" y="547"/>
                    <a:pt x="395" y="558"/>
                    <a:pt x="395" y="571"/>
                  </a:cubicBezTo>
                  <a:cubicBezTo>
                    <a:pt x="395" y="580"/>
                    <a:pt x="395" y="580"/>
                    <a:pt x="395" y="580"/>
                  </a:cubicBezTo>
                  <a:cubicBezTo>
                    <a:pt x="395" y="580"/>
                    <a:pt x="395" y="580"/>
                    <a:pt x="395" y="580"/>
                  </a:cubicBezTo>
                  <a:cubicBezTo>
                    <a:pt x="395" y="580"/>
                    <a:pt x="395" y="580"/>
                    <a:pt x="395" y="580"/>
                  </a:cubicBezTo>
                  <a:cubicBezTo>
                    <a:pt x="395" y="593"/>
                    <a:pt x="406" y="604"/>
                    <a:pt x="419" y="604"/>
                  </a:cubicBezTo>
                  <a:cubicBezTo>
                    <a:pt x="529" y="604"/>
                    <a:pt x="529" y="604"/>
                    <a:pt x="529" y="604"/>
                  </a:cubicBezTo>
                  <a:cubicBezTo>
                    <a:pt x="529" y="572"/>
                    <a:pt x="529" y="572"/>
                    <a:pt x="529" y="572"/>
                  </a:cubicBezTo>
                  <a:cubicBezTo>
                    <a:pt x="529" y="559"/>
                    <a:pt x="540" y="548"/>
                    <a:pt x="553" y="548"/>
                  </a:cubicBezTo>
                  <a:cubicBezTo>
                    <a:pt x="741" y="548"/>
                    <a:pt x="741" y="548"/>
                    <a:pt x="741" y="548"/>
                  </a:cubicBezTo>
                  <a:cubicBezTo>
                    <a:pt x="749" y="548"/>
                    <a:pt x="749" y="548"/>
                    <a:pt x="749" y="548"/>
                  </a:cubicBezTo>
                  <a:cubicBezTo>
                    <a:pt x="767" y="547"/>
                    <a:pt x="767" y="547"/>
                    <a:pt x="767" y="547"/>
                  </a:cubicBezTo>
                  <a:cubicBezTo>
                    <a:pt x="780" y="547"/>
                    <a:pt x="791" y="536"/>
                    <a:pt x="791" y="523"/>
                  </a:cubicBezTo>
                  <a:cubicBezTo>
                    <a:pt x="791" y="470"/>
                    <a:pt x="791" y="417"/>
                    <a:pt x="791" y="363"/>
                  </a:cubicBezTo>
                  <a:cubicBezTo>
                    <a:pt x="751" y="363"/>
                    <a:pt x="751" y="363"/>
                    <a:pt x="751" y="363"/>
                  </a:cubicBezTo>
                  <a:cubicBezTo>
                    <a:pt x="738" y="363"/>
                    <a:pt x="727" y="353"/>
                    <a:pt x="727" y="339"/>
                  </a:cubicBezTo>
                  <a:cubicBezTo>
                    <a:pt x="727" y="265"/>
                    <a:pt x="727" y="265"/>
                    <a:pt x="727" y="265"/>
                  </a:cubicBezTo>
                  <a:cubicBezTo>
                    <a:pt x="727" y="251"/>
                    <a:pt x="738" y="240"/>
                    <a:pt x="751" y="240"/>
                  </a:cubicBezTo>
                  <a:cubicBezTo>
                    <a:pt x="791" y="240"/>
                    <a:pt x="791" y="240"/>
                    <a:pt x="791" y="240"/>
                  </a:cubicBezTo>
                  <a:cubicBezTo>
                    <a:pt x="791" y="208"/>
                    <a:pt x="791" y="208"/>
                    <a:pt x="791" y="208"/>
                  </a:cubicBezTo>
                  <a:cubicBezTo>
                    <a:pt x="789" y="192"/>
                    <a:pt x="775" y="179"/>
                    <a:pt x="758" y="179"/>
                  </a:cubicBezTo>
                  <a:cubicBezTo>
                    <a:pt x="753" y="179"/>
                    <a:pt x="753" y="179"/>
                    <a:pt x="753" y="179"/>
                  </a:cubicBezTo>
                  <a:cubicBezTo>
                    <a:pt x="737" y="179"/>
                    <a:pt x="723" y="166"/>
                    <a:pt x="723" y="150"/>
                  </a:cubicBezTo>
                  <a:cubicBezTo>
                    <a:pt x="723" y="122"/>
                    <a:pt x="723" y="122"/>
                    <a:pt x="723" y="122"/>
                  </a:cubicBezTo>
                  <a:cubicBezTo>
                    <a:pt x="629" y="122"/>
                    <a:pt x="629" y="122"/>
                    <a:pt x="629" y="122"/>
                  </a:cubicBezTo>
                  <a:cubicBezTo>
                    <a:pt x="612" y="122"/>
                    <a:pt x="598" y="110"/>
                    <a:pt x="595" y="95"/>
                  </a:cubicBezTo>
                  <a:cubicBezTo>
                    <a:pt x="594" y="92"/>
                    <a:pt x="594" y="89"/>
                    <a:pt x="594" y="86"/>
                  </a:cubicBezTo>
                  <a:cubicBezTo>
                    <a:pt x="594" y="70"/>
                    <a:pt x="589" y="57"/>
                    <a:pt x="555" y="58"/>
                  </a:cubicBezTo>
                  <a:cubicBezTo>
                    <a:pt x="555" y="58"/>
                    <a:pt x="554" y="58"/>
                    <a:pt x="554" y="58"/>
                  </a:cubicBezTo>
                  <a:cubicBezTo>
                    <a:pt x="495" y="58"/>
                    <a:pt x="495" y="58"/>
                    <a:pt x="495" y="58"/>
                  </a:cubicBezTo>
                  <a:cubicBezTo>
                    <a:pt x="486" y="58"/>
                    <a:pt x="477" y="54"/>
                    <a:pt x="471" y="48"/>
                  </a:cubicBezTo>
                  <a:cubicBezTo>
                    <a:pt x="471" y="48"/>
                    <a:pt x="471" y="48"/>
                    <a:pt x="471" y="48"/>
                  </a:cubicBezTo>
                  <a:cubicBezTo>
                    <a:pt x="470" y="47"/>
                    <a:pt x="469" y="46"/>
                    <a:pt x="468" y="45"/>
                  </a:cubicBezTo>
                  <a:cubicBezTo>
                    <a:pt x="468" y="45"/>
                    <a:pt x="468" y="45"/>
                    <a:pt x="468" y="45"/>
                  </a:cubicBezTo>
                  <a:cubicBezTo>
                    <a:pt x="467" y="45"/>
                    <a:pt x="467" y="45"/>
                    <a:pt x="467" y="45"/>
                  </a:cubicBezTo>
                  <a:cubicBezTo>
                    <a:pt x="467" y="45"/>
                    <a:pt x="467" y="45"/>
                    <a:pt x="467" y="45"/>
                  </a:cubicBezTo>
                  <a:cubicBezTo>
                    <a:pt x="467" y="44"/>
                    <a:pt x="466" y="43"/>
                    <a:pt x="466" y="42"/>
                  </a:cubicBezTo>
                  <a:cubicBezTo>
                    <a:pt x="466" y="42"/>
                    <a:pt x="466" y="42"/>
                    <a:pt x="466" y="42"/>
                  </a:cubicBezTo>
                  <a:cubicBezTo>
                    <a:pt x="465" y="42"/>
                    <a:pt x="465" y="41"/>
                    <a:pt x="465" y="41"/>
                  </a:cubicBezTo>
                  <a:cubicBezTo>
                    <a:pt x="465" y="41"/>
                    <a:pt x="465" y="41"/>
                    <a:pt x="465" y="41"/>
                  </a:cubicBezTo>
                  <a:cubicBezTo>
                    <a:pt x="465" y="41"/>
                    <a:pt x="465" y="41"/>
                    <a:pt x="465" y="41"/>
                  </a:cubicBezTo>
                  <a:cubicBezTo>
                    <a:pt x="465" y="41"/>
                    <a:pt x="465" y="41"/>
                    <a:pt x="465" y="41"/>
                  </a:cubicBezTo>
                  <a:cubicBezTo>
                    <a:pt x="465" y="40"/>
                    <a:pt x="465" y="40"/>
                    <a:pt x="465" y="40"/>
                  </a:cubicBezTo>
                  <a:cubicBezTo>
                    <a:pt x="465" y="40"/>
                    <a:pt x="465" y="40"/>
                    <a:pt x="465" y="40"/>
                  </a:cubicBezTo>
                  <a:cubicBezTo>
                    <a:pt x="464" y="40"/>
                    <a:pt x="464" y="40"/>
                    <a:pt x="464" y="40"/>
                  </a:cubicBezTo>
                  <a:cubicBezTo>
                    <a:pt x="464" y="40"/>
                    <a:pt x="464" y="40"/>
                    <a:pt x="464" y="40"/>
                  </a:cubicBezTo>
                  <a:cubicBezTo>
                    <a:pt x="464" y="40"/>
                    <a:pt x="464" y="40"/>
                    <a:pt x="464" y="40"/>
                  </a:cubicBezTo>
                  <a:cubicBezTo>
                    <a:pt x="464" y="40"/>
                    <a:pt x="464" y="40"/>
                    <a:pt x="464" y="40"/>
                  </a:cubicBezTo>
                  <a:cubicBezTo>
                    <a:pt x="464" y="39"/>
                    <a:pt x="464" y="39"/>
                    <a:pt x="464" y="39"/>
                  </a:cubicBezTo>
                  <a:cubicBezTo>
                    <a:pt x="464" y="39"/>
                    <a:pt x="464" y="39"/>
                    <a:pt x="464" y="39"/>
                  </a:cubicBezTo>
                  <a:cubicBezTo>
                    <a:pt x="464" y="39"/>
                    <a:pt x="464" y="39"/>
                    <a:pt x="464" y="39"/>
                  </a:cubicBezTo>
                  <a:cubicBezTo>
                    <a:pt x="464" y="39"/>
                    <a:pt x="464" y="39"/>
                    <a:pt x="464" y="39"/>
                  </a:cubicBezTo>
                  <a:cubicBezTo>
                    <a:pt x="464" y="39"/>
                    <a:pt x="464" y="39"/>
                    <a:pt x="464" y="39"/>
                  </a:cubicBezTo>
                  <a:cubicBezTo>
                    <a:pt x="463" y="38"/>
                    <a:pt x="463" y="38"/>
                    <a:pt x="463" y="38"/>
                  </a:cubicBezTo>
                  <a:cubicBezTo>
                    <a:pt x="463" y="38"/>
                    <a:pt x="463" y="38"/>
                    <a:pt x="463" y="38"/>
                  </a:cubicBezTo>
                  <a:cubicBezTo>
                    <a:pt x="463" y="38"/>
                    <a:pt x="463" y="38"/>
                    <a:pt x="463" y="38"/>
                  </a:cubicBezTo>
                  <a:cubicBezTo>
                    <a:pt x="463" y="38"/>
                    <a:pt x="463" y="38"/>
                    <a:pt x="463" y="38"/>
                  </a:cubicBezTo>
                  <a:cubicBezTo>
                    <a:pt x="463" y="37"/>
                    <a:pt x="463" y="37"/>
                    <a:pt x="463" y="37"/>
                  </a:cubicBezTo>
                  <a:cubicBezTo>
                    <a:pt x="463" y="37"/>
                    <a:pt x="463" y="37"/>
                    <a:pt x="463" y="37"/>
                  </a:cubicBezTo>
                  <a:cubicBezTo>
                    <a:pt x="463" y="37"/>
                    <a:pt x="463" y="37"/>
                    <a:pt x="463" y="37"/>
                  </a:cubicBezTo>
                  <a:cubicBezTo>
                    <a:pt x="463" y="37"/>
                    <a:pt x="463" y="37"/>
                    <a:pt x="463" y="37"/>
                  </a:cubicBezTo>
                  <a:cubicBezTo>
                    <a:pt x="463" y="36"/>
                    <a:pt x="463" y="36"/>
                    <a:pt x="463" y="36"/>
                  </a:cubicBezTo>
                  <a:cubicBezTo>
                    <a:pt x="463" y="36"/>
                    <a:pt x="463" y="36"/>
                    <a:pt x="463" y="36"/>
                  </a:cubicBezTo>
                  <a:cubicBezTo>
                    <a:pt x="462" y="36"/>
                    <a:pt x="462" y="36"/>
                    <a:pt x="462" y="36"/>
                  </a:cubicBezTo>
                  <a:cubicBezTo>
                    <a:pt x="462" y="36"/>
                    <a:pt x="462" y="36"/>
                    <a:pt x="462" y="36"/>
                  </a:cubicBezTo>
                  <a:cubicBezTo>
                    <a:pt x="461" y="32"/>
                    <a:pt x="460" y="28"/>
                    <a:pt x="460" y="23"/>
                  </a:cubicBezTo>
                  <a:cubicBezTo>
                    <a:pt x="460" y="0"/>
                    <a:pt x="460" y="0"/>
                    <a:pt x="460" y="0"/>
                  </a:cubicBezTo>
                  <a:cubicBezTo>
                    <a:pt x="432" y="0"/>
                    <a:pt x="432" y="0"/>
                    <a:pt x="432" y="0"/>
                  </a:cubicBezTo>
                  <a:cubicBezTo>
                    <a:pt x="412" y="0"/>
                    <a:pt x="397" y="16"/>
                    <a:pt x="397" y="35"/>
                  </a:cubicBezTo>
                  <a:cubicBezTo>
                    <a:pt x="397" y="48"/>
                    <a:pt x="397" y="48"/>
                    <a:pt x="397" y="48"/>
                  </a:cubicBezTo>
                  <a:close/>
                </a:path>
              </a:pathLst>
            </a:custGeom>
            <a:solidFill>
              <a:srgbClr val="0100FE"/>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04" name="Freeform 27">
              <a:extLst>
                <a:ext uri="{FF2B5EF4-FFF2-40B4-BE49-F238E27FC236}">
                  <a16:creationId xmlns:a16="http://schemas.microsoft.com/office/drawing/2014/main" id="{85FB30B1-97BF-44CC-83E6-5B2BD976E585}"/>
                </a:ext>
              </a:extLst>
            </p:cNvPr>
            <p:cNvSpPr>
              <a:spLocks/>
            </p:cNvSpPr>
            <p:nvPr userDrawn="1"/>
          </p:nvSpPr>
          <p:spPr bwMode="auto">
            <a:xfrm>
              <a:off x="2167" y="3127"/>
              <a:ext cx="100" cy="97"/>
            </a:xfrm>
            <a:custGeom>
              <a:avLst/>
              <a:gdLst>
                <a:gd name="T0" fmla="*/ 24 w 57"/>
                <a:gd name="T1" fmla="*/ 55 h 55"/>
                <a:gd name="T2" fmla="*/ 33 w 57"/>
                <a:gd name="T3" fmla="*/ 55 h 55"/>
                <a:gd name="T4" fmla="*/ 57 w 57"/>
                <a:gd name="T5" fmla="*/ 30 h 55"/>
                <a:gd name="T6" fmla="*/ 57 w 57"/>
                <a:gd name="T7" fmla="*/ 25 h 55"/>
                <a:gd name="T8" fmla="*/ 33 w 57"/>
                <a:gd name="T9" fmla="*/ 0 h 55"/>
                <a:gd name="T10" fmla="*/ 24 w 57"/>
                <a:gd name="T11" fmla="*/ 0 h 55"/>
                <a:gd name="T12" fmla="*/ 0 w 57"/>
                <a:gd name="T13" fmla="*/ 25 h 55"/>
                <a:gd name="T14" fmla="*/ 0 w 57"/>
                <a:gd name="T15" fmla="*/ 30 h 55"/>
                <a:gd name="T16" fmla="*/ 24 w 57"/>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5">
                  <a:moveTo>
                    <a:pt x="24" y="55"/>
                  </a:moveTo>
                  <a:cubicBezTo>
                    <a:pt x="33" y="55"/>
                    <a:pt x="33" y="55"/>
                    <a:pt x="33" y="55"/>
                  </a:cubicBezTo>
                  <a:cubicBezTo>
                    <a:pt x="46" y="55"/>
                    <a:pt x="57" y="44"/>
                    <a:pt x="57" y="30"/>
                  </a:cubicBezTo>
                  <a:cubicBezTo>
                    <a:pt x="57" y="25"/>
                    <a:pt x="57" y="25"/>
                    <a:pt x="57" y="25"/>
                  </a:cubicBezTo>
                  <a:cubicBezTo>
                    <a:pt x="57" y="11"/>
                    <a:pt x="46" y="0"/>
                    <a:pt x="33" y="0"/>
                  </a:cubicBezTo>
                  <a:cubicBezTo>
                    <a:pt x="24" y="0"/>
                    <a:pt x="24" y="0"/>
                    <a:pt x="24" y="0"/>
                  </a:cubicBezTo>
                  <a:cubicBezTo>
                    <a:pt x="11" y="0"/>
                    <a:pt x="0" y="11"/>
                    <a:pt x="0" y="25"/>
                  </a:cubicBezTo>
                  <a:cubicBezTo>
                    <a:pt x="0" y="30"/>
                    <a:pt x="0" y="30"/>
                    <a:pt x="0" y="30"/>
                  </a:cubicBezTo>
                  <a:cubicBezTo>
                    <a:pt x="0" y="44"/>
                    <a:pt x="11" y="55"/>
                    <a:pt x="24" y="55"/>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05" name="Freeform 28">
              <a:extLst>
                <a:ext uri="{FF2B5EF4-FFF2-40B4-BE49-F238E27FC236}">
                  <a16:creationId xmlns:a16="http://schemas.microsoft.com/office/drawing/2014/main" id="{DBE20163-2B3E-44E3-B1D0-C284526E9B95}"/>
                </a:ext>
              </a:extLst>
            </p:cNvPr>
            <p:cNvSpPr>
              <a:spLocks noEditPoints="1"/>
            </p:cNvSpPr>
            <p:nvPr userDrawn="1"/>
          </p:nvSpPr>
          <p:spPr bwMode="auto">
            <a:xfrm>
              <a:off x="2875" y="3027"/>
              <a:ext cx="222" cy="310"/>
            </a:xfrm>
            <a:custGeom>
              <a:avLst/>
              <a:gdLst>
                <a:gd name="T0" fmla="*/ 57 w 126"/>
                <a:gd name="T1" fmla="*/ 152 h 176"/>
                <a:gd name="T2" fmla="*/ 101 w 126"/>
                <a:gd name="T3" fmla="*/ 57 h 176"/>
                <a:gd name="T4" fmla="*/ 101 w 126"/>
                <a:gd name="T5" fmla="*/ 0 h 176"/>
                <a:gd name="T6" fmla="*/ 23 w 126"/>
                <a:gd name="T7" fmla="*/ 0 h 176"/>
                <a:gd name="T8" fmla="*/ 23 w 126"/>
                <a:gd name="T9" fmla="*/ 0 h 176"/>
                <a:gd name="T10" fmla="*/ 21 w 126"/>
                <a:gd name="T11" fmla="*/ 1 h 176"/>
                <a:gd name="T12" fmla="*/ 21 w 126"/>
                <a:gd name="T13" fmla="*/ 1 h 176"/>
                <a:gd name="T14" fmla="*/ 20 w 126"/>
                <a:gd name="T15" fmla="*/ 1 h 176"/>
                <a:gd name="T16" fmla="*/ 19 w 126"/>
                <a:gd name="T17" fmla="*/ 1 h 176"/>
                <a:gd name="T18" fmla="*/ 18 w 126"/>
                <a:gd name="T19" fmla="*/ 1 h 176"/>
                <a:gd name="T20" fmla="*/ 17 w 126"/>
                <a:gd name="T21" fmla="*/ 1 h 176"/>
                <a:gd name="T22" fmla="*/ 16 w 126"/>
                <a:gd name="T23" fmla="*/ 2 h 176"/>
                <a:gd name="T24" fmla="*/ 16 w 126"/>
                <a:gd name="T25" fmla="*/ 2 h 176"/>
                <a:gd name="T26" fmla="*/ 15 w 126"/>
                <a:gd name="T27" fmla="*/ 2 h 176"/>
                <a:gd name="T28" fmla="*/ 14 w 126"/>
                <a:gd name="T29" fmla="*/ 3 h 176"/>
                <a:gd name="T30" fmla="*/ 13 w 126"/>
                <a:gd name="T31" fmla="*/ 3 h 176"/>
                <a:gd name="T32" fmla="*/ 12 w 126"/>
                <a:gd name="T33" fmla="*/ 3 h 176"/>
                <a:gd name="T34" fmla="*/ 11 w 126"/>
                <a:gd name="T35" fmla="*/ 4 h 176"/>
                <a:gd name="T36" fmla="*/ 11 w 126"/>
                <a:gd name="T37" fmla="*/ 4 h 176"/>
                <a:gd name="T38" fmla="*/ 10 w 126"/>
                <a:gd name="T39" fmla="*/ 5 h 176"/>
                <a:gd name="T40" fmla="*/ 9 w 126"/>
                <a:gd name="T41" fmla="*/ 5 h 176"/>
                <a:gd name="T42" fmla="*/ 9 w 126"/>
                <a:gd name="T43" fmla="*/ 6 h 176"/>
                <a:gd name="T44" fmla="*/ 8 w 126"/>
                <a:gd name="T45" fmla="*/ 6 h 176"/>
                <a:gd name="T46" fmla="*/ 7 w 126"/>
                <a:gd name="T47" fmla="*/ 7 h 176"/>
                <a:gd name="T48" fmla="*/ 7 w 126"/>
                <a:gd name="T49" fmla="*/ 8 h 176"/>
                <a:gd name="T50" fmla="*/ 6 w 126"/>
                <a:gd name="T51" fmla="*/ 8 h 176"/>
                <a:gd name="T52" fmla="*/ 6 w 126"/>
                <a:gd name="T53" fmla="*/ 9 h 176"/>
                <a:gd name="T54" fmla="*/ 5 w 126"/>
                <a:gd name="T55" fmla="*/ 10 h 176"/>
                <a:gd name="T56" fmla="*/ 5 w 126"/>
                <a:gd name="T57" fmla="*/ 10 h 176"/>
                <a:gd name="T58" fmla="*/ 4 w 126"/>
                <a:gd name="T59" fmla="*/ 11 h 176"/>
                <a:gd name="T60" fmla="*/ 4 w 126"/>
                <a:gd name="T61" fmla="*/ 12 h 176"/>
                <a:gd name="T62" fmla="*/ 3 w 126"/>
                <a:gd name="T63" fmla="*/ 13 h 176"/>
                <a:gd name="T64" fmla="*/ 3 w 126"/>
                <a:gd name="T65" fmla="*/ 13 h 176"/>
                <a:gd name="T66" fmla="*/ 2 w 126"/>
                <a:gd name="T67" fmla="*/ 14 h 176"/>
                <a:gd name="T68" fmla="*/ 2 w 126"/>
                <a:gd name="T69" fmla="*/ 15 h 176"/>
                <a:gd name="T70" fmla="*/ 1 w 126"/>
                <a:gd name="T71" fmla="*/ 16 h 176"/>
                <a:gd name="T72" fmla="*/ 1 w 126"/>
                <a:gd name="T73" fmla="*/ 16 h 176"/>
                <a:gd name="T74" fmla="*/ 1 w 126"/>
                <a:gd name="T75" fmla="*/ 17 h 176"/>
                <a:gd name="T76" fmla="*/ 1 w 126"/>
                <a:gd name="T77" fmla="*/ 18 h 176"/>
                <a:gd name="T78" fmla="*/ 0 w 126"/>
                <a:gd name="T79" fmla="*/ 19 h 176"/>
                <a:gd name="T80" fmla="*/ 0 w 126"/>
                <a:gd name="T81" fmla="*/ 20 h 176"/>
                <a:gd name="T82" fmla="*/ 0 w 126"/>
                <a:gd name="T83" fmla="*/ 21 h 176"/>
                <a:gd name="T84" fmla="*/ 0 w 126"/>
                <a:gd name="T85" fmla="*/ 22 h 176"/>
                <a:gd name="T86" fmla="*/ 0 w 126"/>
                <a:gd name="T87" fmla="*/ 23 h 176"/>
                <a:gd name="T88" fmla="*/ 0 w 126"/>
                <a:gd name="T89" fmla="*/ 23 h 176"/>
                <a:gd name="T90" fmla="*/ 0 w 126"/>
                <a:gd name="T91" fmla="*/ 25 h 176"/>
                <a:gd name="T92" fmla="*/ 0 w 126"/>
                <a:gd name="T93" fmla="*/ 152 h 176"/>
                <a:gd name="T94" fmla="*/ 24 w 126"/>
                <a:gd name="T9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6" h="176">
                  <a:moveTo>
                    <a:pt x="24" y="176"/>
                  </a:moveTo>
                  <a:cubicBezTo>
                    <a:pt x="32" y="176"/>
                    <a:pt x="32" y="176"/>
                    <a:pt x="32" y="176"/>
                  </a:cubicBezTo>
                  <a:cubicBezTo>
                    <a:pt x="46" y="176"/>
                    <a:pt x="57" y="165"/>
                    <a:pt x="57" y="152"/>
                  </a:cubicBezTo>
                  <a:cubicBezTo>
                    <a:pt x="57" y="91"/>
                    <a:pt x="57" y="91"/>
                    <a:pt x="57" y="91"/>
                  </a:cubicBezTo>
                  <a:cubicBezTo>
                    <a:pt x="57" y="72"/>
                    <a:pt x="72" y="57"/>
                    <a:pt x="91" y="57"/>
                  </a:cubicBezTo>
                  <a:cubicBezTo>
                    <a:pt x="101" y="57"/>
                    <a:pt x="101" y="57"/>
                    <a:pt x="101" y="57"/>
                  </a:cubicBezTo>
                  <a:cubicBezTo>
                    <a:pt x="115" y="57"/>
                    <a:pt x="126" y="46"/>
                    <a:pt x="126" y="33"/>
                  </a:cubicBezTo>
                  <a:cubicBezTo>
                    <a:pt x="126" y="25"/>
                    <a:pt x="126" y="25"/>
                    <a:pt x="126" y="25"/>
                  </a:cubicBezTo>
                  <a:cubicBezTo>
                    <a:pt x="126" y="11"/>
                    <a:pt x="115" y="0"/>
                    <a:pt x="101" y="0"/>
                  </a:cubicBezTo>
                  <a:cubicBezTo>
                    <a:pt x="32" y="0"/>
                    <a:pt x="32" y="0"/>
                    <a:pt x="32"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2" y="3"/>
                  </a:cubicBezTo>
                  <a:cubicBezTo>
                    <a:pt x="12" y="3"/>
                    <a:pt x="12" y="3"/>
                    <a:pt x="12" y="3"/>
                  </a:cubicBezTo>
                  <a:cubicBezTo>
                    <a:pt x="12" y="4"/>
                    <a:pt x="12" y="4"/>
                    <a:pt x="12" y="4"/>
                  </a:cubicBezTo>
                  <a:cubicBezTo>
                    <a:pt x="12" y="4"/>
                    <a:pt x="12" y="4"/>
                    <a:pt x="12" y="4"/>
                  </a:cubicBezTo>
                  <a:cubicBezTo>
                    <a:pt x="12" y="4"/>
                    <a:pt x="12" y="4"/>
                    <a:pt x="11" y="4"/>
                  </a:cubicBezTo>
                  <a:cubicBezTo>
                    <a:pt x="11" y="4"/>
                    <a:pt x="11" y="4"/>
                    <a:pt x="11" y="4"/>
                  </a:cubicBezTo>
                  <a:cubicBezTo>
                    <a:pt x="11" y="4"/>
                    <a:pt x="11" y="4"/>
                    <a:pt x="11" y="4"/>
                  </a:cubicBezTo>
                  <a:cubicBezTo>
                    <a:pt x="11" y="4"/>
                    <a:pt x="11" y="4"/>
                    <a:pt x="11" y="4"/>
                  </a:cubicBezTo>
                  <a:cubicBezTo>
                    <a:pt x="10" y="5"/>
                    <a:pt x="10" y="5"/>
                    <a:pt x="10" y="5"/>
                  </a:cubicBezTo>
                  <a:cubicBezTo>
                    <a:pt x="10" y="5"/>
                    <a:pt x="10" y="5"/>
                    <a:pt x="10" y="5"/>
                  </a:cubicBezTo>
                  <a:cubicBezTo>
                    <a:pt x="10" y="5"/>
                    <a:pt x="10" y="5"/>
                    <a:pt x="10" y="5"/>
                  </a:cubicBezTo>
                  <a:cubicBezTo>
                    <a:pt x="10" y="5"/>
                    <a:pt x="10" y="5"/>
                    <a:pt x="10"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10"/>
                    <a:pt x="5" y="10"/>
                  </a:cubicBezTo>
                  <a:cubicBezTo>
                    <a:pt x="5" y="10"/>
                    <a:pt x="5" y="10"/>
                    <a:pt x="5" y="10"/>
                  </a:cubicBezTo>
                  <a:cubicBezTo>
                    <a:pt x="5" y="10"/>
                    <a:pt x="5" y="10"/>
                    <a:pt x="5" y="10"/>
                  </a:cubicBezTo>
                  <a:cubicBezTo>
                    <a:pt x="5" y="10"/>
                    <a:pt x="5" y="10"/>
                    <a:pt x="5" y="10"/>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9"/>
                    <a:pt x="1" y="19"/>
                    <a:pt x="1" y="19"/>
                  </a:cubicBezTo>
                  <a:cubicBezTo>
                    <a:pt x="1" y="19"/>
                    <a:pt x="1" y="19"/>
                    <a:pt x="1"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4"/>
                    <a:pt x="0" y="24"/>
                    <a:pt x="0" y="24"/>
                  </a:cubicBezTo>
                  <a:cubicBezTo>
                    <a:pt x="0" y="24"/>
                    <a:pt x="0" y="24"/>
                    <a:pt x="0" y="24"/>
                  </a:cubicBezTo>
                  <a:cubicBezTo>
                    <a:pt x="0" y="25"/>
                    <a:pt x="0" y="25"/>
                    <a:pt x="0" y="25"/>
                  </a:cubicBezTo>
                  <a:cubicBezTo>
                    <a:pt x="0" y="25"/>
                    <a:pt x="0" y="25"/>
                    <a:pt x="0" y="25"/>
                  </a:cubicBezTo>
                  <a:cubicBezTo>
                    <a:pt x="0" y="33"/>
                    <a:pt x="0" y="33"/>
                    <a:pt x="0" y="33"/>
                  </a:cubicBezTo>
                  <a:cubicBezTo>
                    <a:pt x="0" y="152"/>
                    <a:pt x="0" y="152"/>
                    <a:pt x="0" y="152"/>
                  </a:cubicBezTo>
                  <a:cubicBezTo>
                    <a:pt x="0" y="165"/>
                    <a:pt x="11" y="176"/>
                    <a:pt x="24" y="176"/>
                  </a:cubicBezTo>
                  <a:close/>
                  <a:moveTo>
                    <a:pt x="24" y="0"/>
                  </a:moveTo>
                  <a:cubicBezTo>
                    <a:pt x="24" y="0"/>
                    <a:pt x="24" y="0"/>
                    <a:pt x="24" y="0"/>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06" name="Freeform 29">
              <a:extLst>
                <a:ext uri="{FF2B5EF4-FFF2-40B4-BE49-F238E27FC236}">
                  <a16:creationId xmlns:a16="http://schemas.microsoft.com/office/drawing/2014/main" id="{3557D667-26D4-435C-9C26-7B1EB3F21C95}"/>
                </a:ext>
              </a:extLst>
            </p:cNvPr>
            <p:cNvSpPr>
              <a:spLocks/>
            </p:cNvSpPr>
            <p:nvPr userDrawn="1"/>
          </p:nvSpPr>
          <p:spPr bwMode="auto">
            <a:xfrm>
              <a:off x="762" y="2910"/>
              <a:ext cx="464" cy="645"/>
            </a:xfrm>
            <a:custGeom>
              <a:avLst/>
              <a:gdLst>
                <a:gd name="T0" fmla="*/ 231 w 263"/>
                <a:gd name="T1" fmla="*/ 127 h 365"/>
                <a:gd name="T2" fmla="*/ 239 w 263"/>
                <a:gd name="T3" fmla="*/ 127 h 365"/>
                <a:gd name="T4" fmla="*/ 263 w 263"/>
                <a:gd name="T5" fmla="*/ 102 h 365"/>
                <a:gd name="T6" fmla="*/ 263 w 263"/>
                <a:gd name="T7" fmla="*/ 25 h 365"/>
                <a:gd name="T8" fmla="*/ 239 w 263"/>
                <a:gd name="T9" fmla="*/ 0 h 365"/>
                <a:gd name="T10" fmla="*/ 91 w 263"/>
                <a:gd name="T11" fmla="*/ 0 h 365"/>
                <a:gd name="T12" fmla="*/ 66 w 263"/>
                <a:gd name="T13" fmla="*/ 1 h 365"/>
                <a:gd name="T14" fmla="*/ 66 w 263"/>
                <a:gd name="T15" fmla="*/ 90 h 365"/>
                <a:gd name="T16" fmla="*/ 32 w 263"/>
                <a:gd name="T17" fmla="*/ 124 h 365"/>
                <a:gd name="T18" fmla="*/ 24 w 263"/>
                <a:gd name="T19" fmla="*/ 124 h 365"/>
                <a:gd name="T20" fmla="*/ 0 w 263"/>
                <a:gd name="T21" fmla="*/ 149 h 365"/>
                <a:gd name="T22" fmla="*/ 0 w 263"/>
                <a:gd name="T23" fmla="*/ 195 h 365"/>
                <a:gd name="T24" fmla="*/ 0 w 263"/>
                <a:gd name="T25" fmla="*/ 219 h 365"/>
                <a:gd name="T26" fmla="*/ 0 w 263"/>
                <a:gd name="T27" fmla="*/ 341 h 365"/>
                <a:gd name="T28" fmla="*/ 24 w 263"/>
                <a:gd name="T29" fmla="*/ 365 h 365"/>
                <a:gd name="T30" fmla="*/ 106 w 263"/>
                <a:gd name="T31" fmla="*/ 365 h 365"/>
                <a:gd name="T32" fmla="*/ 130 w 263"/>
                <a:gd name="T33" fmla="*/ 364 h 365"/>
                <a:gd name="T34" fmla="*/ 130 w 263"/>
                <a:gd name="T35" fmla="*/ 278 h 365"/>
                <a:gd name="T36" fmla="*/ 164 w 263"/>
                <a:gd name="T37" fmla="*/ 244 h 365"/>
                <a:gd name="T38" fmla="*/ 172 w 263"/>
                <a:gd name="T39" fmla="*/ 244 h 365"/>
                <a:gd name="T40" fmla="*/ 197 w 263"/>
                <a:gd name="T41" fmla="*/ 219 h 365"/>
                <a:gd name="T42" fmla="*/ 197 w 263"/>
                <a:gd name="T43" fmla="*/ 161 h 365"/>
                <a:gd name="T44" fmla="*/ 231 w 263"/>
                <a:gd name="T45" fmla="*/ 12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3" h="365">
                  <a:moveTo>
                    <a:pt x="231" y="127"/>
                  </a:moveTo>
                  <a:cubicBezTo>
                    <a:pt x="239" y="127"/>
                    <a:pt x="239" y="127"/>
                    <a:pt x="239" y="127"/>
                  </a:cubicBezTo>
                  <a:cubicBezTo>
                    <a:pt x="252" y="127"/>
                    <a:pt x="263" y="116"/>
                    <a:pt x="263" y="102"/>
                  </a:cubicBezTo>
                  <a:cubicBezTo>
                    <a:pt x="263" y="25"/>
                    <a:pt x="263" y="25"/>
                    <a:pt x="263" y="25"/>
                  </a:cubicBezTo>
                  <a:cubicBezTo>
                    <a:pt x="263" y="11"/>
                    <a:pt x="252" y="0"/>
                    <a:pt x="239" y="0"/>
                  </a:cubicBezTo>
                  <a:cubicBezTo>
                    <a:pt x="91" y="0"/>
                    <a:pt x="91" y="0"/>
                    <a:pt x="91" y="0"/>
                  </a:cubicBezTo>
                  <a:cubicBezTo>
                    <a:pt x="66" y="1"/>
                    <a:pt x="66" y="1"/>
                    <a:pt x="66" y="1"/>
                  </a:cubicBezTo>
                  <a:cubicBezTo>
                    <a:pt x="66" y="90"/>
                    <a:pt x="66" y="90"/>
                    <a:pt x="66" y="90"/>
                  </a:cubicBezTo>
                  <a:cubicBezTo>
                    <a:pt x="66" y="108"/>
                    <a:pt x="51" y="124"/>
                    <a:pt x="32" y="124"/>
                  </a:cubicBezTo>
                  <a:cubicBezTo>
                    <a:pt x="24" y="124"/>
                    <a:pt x="24" y="124"/>
                    <a:pt x="24" y="124"/>
                  </a:cubicBezTo>
                  <a:cubicBezTo>
                    <a:pt x="10" y="124"/>
                    <a:pt x="0" y="135"/>
                    <a:pt x="0" y="149"/>
                  </a:cubicBezTo>
                  <a:cubicBezTo>
                    <a:pt x="0" y="195"/>
                    <a:pt x="0" y="195"/>
                    <a:pt x="0" y="195"/>
                  </a:cubicBezTo>
                  <a:cubicBezTo>
                    <a:pt x="0" y="219"/>
                    <a:pt x="0" y="219"/>
                    <a:pt x="0" y="219"/>
                  </a:cubicBezTo>
                  <a:cubicBezTo>
                    <a:pt x="0" y="341"/>
                    <a:pt x="0" y="341"/>
                    <a:pt x="0" y="341"/>
                  </a:cubicBezTo>
                  <a:cubicBezTo>
                    <a:pt x="0" y="354"/>
                    <a:pt x="10" y="365"/>
                    <a:pt x="24" y="365"/>
                  </a:cubicBezTo>
                  <a:cubicBezTo>
                    <a:pt x="106" y="365"/>
                    <a:pt x="106" y="365"/>
                    <a:pt x="106" y="365"/>
                  </a:cubicBezTo>
                  <a:cubicBezTo>
                    <a:pt x="130" y="364"/>
                    <a:pt x="130" y="364"/>
                    <a:pt x="130" y="364"/>
                  </a:cubicBezTo>
                  <a:cubicBezTo>
                    <a:pt x="130" y="278"/>
                    <a:pt x="130" y="278"/>
                    <a:pt x="130" y="278"/>
                  </a:cubicBezTo>
                  <a:cubicBezTo>
                    <a:pt x="130" y="259"/>
                    <a:pt x="145" y="244"/>
                    <a:pt x="164" y="244"/>
                  </a:cubicBezTo>
                  <a:cubicBezTo>
                    <a:pt x="172" y="244"/>
                    <a:pt x="172" y="244"/>
                    <a:pt x="172" y="244"/>
                  </a:cubicBezTo>
                  <a:cubicBezTo>
                    <a:pt x="186" y="244"/>
                    <a:pt x="197" y="233"/>
                    <a:pt x="197" y="219"/>
                  </a:cubicBezTo>
                  <a:cubicBezTo>
                    <a:pt x="197" y="161"/>
                    <a:pt x="197" y="161"/>
                    <a:pt x="197" y="161"/>
                  </a:cubicBezTo>
                  <a:cubicBezTo>
                    <a:pt x="197" y="142"/>
                    <a:pt x="212" y="127"/>
                    <a:pt x="231" y="127"/>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07" name="Freeform 30">
              <a:extLst>
                <a:ext uri="{FF2B5EF4-FFF2-40B4-BE49-F238E27FC236}">
                  <a16:creationId xmlns:a16="http://schemas.microsoft.com/office/drawing/2014/main" id="{B973A0E1-AF27-411D-99B3-20EF06982629}"/>
                </a:ext>
              </a:extLst>
            </p:cNvPr>
            <p:cNvSpPr>
              <a:spLocks/>
            </p:cNvSpPr>
            <p:nvPr userDrawn="1"/>
          </p:nvSpPr>
          <p:spPr bwMode="auto">
            <a:xfrm>
              <a:off x="878" y="2594"/>
              <a:ext cx="1404" cy="1063"/>
            </a:xfrm>
            <a:custGeom>
              <a:avLst/>
              <a:gdLst>
                <a:gd name="T0" fmla="*/ 164 w 795"/>
                <a:gd name="T1" fmla="*/ 602 h 602"/>
                <a:gd name="T2" fmla="*/ 228 w 795"/>
                <a:gd name="T3" fmla="*/ 602 h 602"/>
                <a:gd name="T4" fmla="*/ 263 w 795"/>
                <a:gd name="T5" fmla="*/ 572 h 602"/>
                <a:gd name="T6" fmla="*/ 296 w 795"/>
                <a:gd name="T7" fmla="*/ 544 h 602"/>
                <a:gd name="T8" fmla="*/ 428 w 795"/>
                <a:gd name="T9" fmla="*/ 544 h 602"/>
                <a:gd name="T10" fmla="*/ 462 w 795"/>
                <a:gd name="T11" fmla="*/ 514 h 602"/>
                <a:gd name="T12" fmla="*/ 495 w 795"/>
                <a:gd name="T13" fmla="*/ 485 h 602"/>
                <a:gd name="T14" fmla="*/ 529 w 795"/>
                <a:gd name="T15" fmla="*/ 450 h 602"/>
                <a:gd name="T16" fmla="*/ 529 w 795"/>
                <a:gd name="T17" fmla="*/ 335 h 602"/>
                <a:gd name="T18" fmla="*/ 562 w 795"/>
                <a:gd name="T19" fmla="*/ 301 h 602"/>
                <a:gd name="T20" fmla="*/ 596 w 795"/>
                <a:gd name="T21" fmla="*/ 271 h 602"/>
                <a:gd name="T22" fmla="*/ 628 w 795"/>
                <a:gd name="T23" fmla="*/ 243 h 602"/>
                <a:gd name="T24" fmla="*/ 662 w 795"/>
                <a:gd name="T25" fmla="*/ 208 h 602"/>
                <a:gd name="T26" fmla="*/ 696 w 795"/>
                <a:gd name="T27" fmla="*/ 175 h 602"/>
                <a:gd name="T28" fmla="*/ 771 w 795"/>
                <a:gd name="T29" fmla="*/ 175 h 602"/>
                <a:gd name="T30" fmla="*/ 795 w 795"/>
                <a:gd name="T31" fmla="*/ 153 h 602"/>
                <a:gd name="T32" fmla="*/ 795 w 795"/>
                <a:gd name="T33" fmla="*/ 115 h 602"/>
                <a:gd name="T34" fmla="*/ 685 w 795"/>
                <a:gd name="T35" fmla="*/ 115 h 602"/>
                <a:gd name="T36" fmla="*/ 661 w 795"/>
                <a:gd name="T37" fmla="*/ 91 h 602"/>
                <a:gd name="T38" fmla="*/ 661 w 795"/>
                <a:gd name="T39" fmla="*/ 91 h 602"/>
                <a:gd name="T40" fmla="*/ 661 w 795"/>
                <a:gd name="T41" fmla="*/ 91 h 602"/>
                <a:gd name="T42" fmla="*/ 661 w 795"/>
                <a:gd name="T43" fmla="*/ 82 h 602"/>
                <a:gd name="T44" fmla="*/ 637 w 795"/>
                <a:gd name="T45" fmla="*/ 58 h 602"/>
                <a:gd name="T46" fmla="*/ 433 w 795"/>
                <a:gd name="T47" fmla="*/ 58 h 602"/>
                <a:gd name="T48" fmla="*/ 433 w 795"/>
                <a:gd name="T49" fmla="*/ 58 h 602"/>
                <a:gd name="T50" fmla="*/ 359 w 795"/>
                <a:gd name="T51" fmla="*/ 58 h 602"/>
                <a:gd name="T52" fmla="*/ 325 w 795"/>
                <a:gd name="T53" fmla="*/ 24 h 602"/>
                <a:gd name="T54" fmla="*/ 300 w 795"/>
                <a:gd name="T55" fmla="*/ 0 h 602"/>
                <a:gd name="T56" fmla="*/ 25 w 795"/>
                <a:gd name="T57" fmla="*/ 0 h 602"/>
                <a:gd name="T58" fmla="*/ 0 w 795"/>
                <a:gd name="T59" fmla="*/ 24 h 602"/>
                <a:gd name="T60" fmla="*/ 0 w 795"/>
                <a:gd name="T61" fmla="*/ 122 h 602"/>
                <a:gd name="T62" fmla="*/ 0 w 795"/>
                <a:gd name="T63" fmla="*/ 123 h 602"/>
                <a:gd name="T64" fmla="*/ 0 w 795"/>
                <a:gd name="T65" fmla="*/ 126 h 602"/>
                <a:gd name="T66" fmla="*/ 0 w 795"/>
                <a:gd name="T67" fmla="*/ 128 h 602"/>
                <a:gd name="T68" fmla="*/ 0 w 795"/>
                <a:gd name="T69" fmla="*/ 180 h 602"/>
                <a:gd name="T70" fmla="*/ 25 w 795"/>
                <a:gd name="T71" fmla="*/ 179 h 602"/>
                <a:gd name="T72" fmla="*/ 173 w 795"/>
                <a:gd name="T73" fmla="*/ 179 h 602"/>
                <a:gd name="T74" fmla="*/ 197 w 795"/>
                <a:gd name="T75" fmla="*/ 204 h 602"/>
                <a:gd name="T76" fmla="*/ 197 w 795"/>
                <a:gd name="T77" fmla="*/ 281 h 602"/>
                <a:gd name="T78" fmla="*/ 173 w 795"/>
                <a:gd name="T79" fmla="*/ 306 h 602"/>
                <a:gd name="T80" fmla="*/ 165 w 795"/>
                <a:gd name="T81" fmla="*/ 306 h 602"/>
                <a:gd name="T82" fmla="*/ 131 w 795"/>
                <a:gd name="T83" fmla="*/ 340 h 602"/>
                <a:gd name="T84" fmla="*/ 131 w 795"/>
                <a:gd name="T85" fmla="*/ 398 h 602"/>
                <a:gd name="T86" fmla="*/ 106 w 795"/>
                <a:gd name="T87" fmla="*/ 423 h 602"/>
                <a:gd name="T88" fmla="*/ 98 w 795"/>
                <a:gd name="T89" fmla="*/ 423 h 602"/>
                <a:gd name="T90" fmla="*/ 64 w 795"/>
                <a:gd name="T91" fmla="*/ 457 h 602"/>
                <a:gd name="T92" fmla="*/ 64 w 795"/>
                <a:gd name="T93" fmla="*/ 543 h 602"/>
                <a:gd name="T94" fmla="*/ 46 w 795"/>
                <a:gd name="T95" fmla="*/ 544 h 602"/>
                <a:gd name="T96" fmla="*/ 48 w 795"/>
                <a:gd name="T97" fmla="*/ 544 h 602"/>
                <a:gd name="T98" fmla="*/ 96 w 795"/>
                <a:gd name="T99" fmla="*/ 544 h 602"/>
                <a:gd name="T100" fmla="*/ 129 w 795"/>
                <a:gd name="T101" fmla="*/ 572 h 602"/>
                <a:gd name="T102" fmla="*/ 164 w 795"/>
                <a:gd name="T103" fmla="*/ 60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5" h="602">
                  <a:moveTo>
                    <a:pt x="164" y="602"/>
                  </a:moveTo>
                  <a:cubicBezTo>
                    <a:pt x="228" y="602"/>
                    <a:pt x="228" y="602"/>
                    <a:pt x="228" y="602"/>
                  </a:cubicBezTo>
                  <a:cubicBezTo>
                    <a:pt x="245" y="602"/>
                    <a:pt x="260" y="589"/>
                    <a:pt x="263" y="572"/>
                  </a:cubicBezTo>
                  <a:cubicBezTo>
                    <a:pt x="265" y="556"/>
                    <a:pt x="279" y="544"/>
                    <a:pt x="296" y="544"/>
                  </a:cubicBezTo>
                  <a:cubicBezTo>
                    <a:pt x="428" y="544"/>
                    <a:pt x="428" y="544"/>
                    <a:pt x="428" y="544"/>
                  </a:cubicBezTo>
                  <a:cubicBezTo>
                    <a:pt x="445" y="544"/>
                    <a:pt x="460" y="531"/>
                    <a:pt x="462" y="514"/>
                  </a:cubicBezTo>
                  <a:cubicBezTo>
                    <a:pt x="465" y="497"/>
                    <a:pt x="478" y="485"/>
                    <a:pt x="495" y="485"/>
                  </a:cubicBezTo>
                  <a:cubicBezTo>
                    <a:pt x="514" y="484"/>
                    <a:pt x="529" y="468"/>
                    <a:pt x="529" y="450"/>
                  </a:cubicBezTo>
                  <a:cubicBezTo>
                    <a:pt x="529" y="335"/>
                    <a:pt x="529" y="335"/>
                    <a:pt x="529" y="335"/>
                  </a:cubicBezTo>
                  <a:cubicBezTo>
                    <a:pt x="529" y="316"/>
                    <a:pt x="544" y="301"/>
                    <a:pt x="562" y="301"/>
                  </a:cubicBezTo>
                  <a:cubicBezTo>
                    <a:pt x="579" y="300"/>
                    <a:pt x="593" y="288"/>
                    <a:pt x="596" y="271"/>
                  </a:cubicBezTo>
                  <a:cubicBezTo>
                    <a:pt x="599" y="255"/>
                    <a:pt x="612" y="243"/>
                    <a:pt x="628" y="243"/>
                  </a:cubicBezTo>
                  <a:cubicBezTo>
                    <a:pt x="647" y="242"/>
                    <a:pt x="662" y="227"/>
                    <a:pt x="662" y="208"/>
                  </a:cubicBezTo>
                  <a:cubicBezTo>
                    <a:pt x="663" y="190"/>
                    <a:pt x="678" y="175"/>
                    <a:pt x="696" y="175"/>
                  </a:cubicBezTo>
                  <a:cubicBezTo>
                    <a:pt x="771" y="175"/>
                    <a:pt x="771" y="175"/>
                    <a:pt x="771" y="175"/>
                  </a:cubicBezTo>
                  <a:cubicBezTo>
                    <a:pt x="784" y="175"/>
                    <a:pt x="795" y="166"/>
                    <a:pt x="795" y="153"/>
                  </a:cubicBezTo>
                  <a:cubicBezTo>
                    <a:pt x="795" y="115"/>
                    <a:pt x="795" y="115"/>
                    <a:pt x="795" y="115"/>
                  </a:cubicBezTo>
                  <a:cubicBezTo>
                    <a:pt x="758" y="115"/>
                    <a:pt x="722" y="115"/>
                    <a:pt x="685" y="115"/>
                  </a:cubicBezTo>
                  <a:cubicBezTo>
                    <a:pt x="672" y="115"/>
                    <a:pt x="661" y="104"/>
                    <a:pt x="661" y="91"/>
                  </a:cubicBezTo>
                  <a:cubicBezTo>
                    <a:pt x="661" y="91"/>
                    <a:pt x="661" y="91"/>
                    <a:pt x="661" y="91"/>
                  </a:cubicBezTo>
                  <a:cubicBezTo>
                    <a:pt x="661" y="91"/>
                    <a:pt x="661" y="91"/>
                    <a:pt x="661" y="91"/>
                  </a:cubicBezTo>
                  <a:cubicBezTo>
                    <a:pt x="661" y="82"/>
                    <a:pt x="661" y="82"/>
                    <a:pt x="661" y="82"/>
                  </a:cubicBezTo>
                  <a:cubicBezTo>
                    <a:pt x="661" y="69"/>
                    <a:pt x="650" y="58"/>
                    <a:pt x="637" y="58"/>
                  </a:cubicBezTo>
                  <a:cubicBezTo>
                    <a:pt x="433" y="58"/>
                    <a:pt x="433" y="58"/>
                    <a:pt x="433" y="58"/>
                  </a:cubicBezTo>
                  <a:cubicBezTo>
                    <a:pt x="433" y="58"/>
                    <a:pt x="433" y="58"/>
                    <a:pt x="433" y="58"/>
                  </a:cubicBezTo>
                  <a:cubicBezTo>
                    <a:pt x="359" y="58"/>
                    <a:pt x="359" y="58"/>
                    <a:pt x="359" y="58"/>
                  </a:cubicBezTo>
                  <a:cubicBezTo>
                    <a:pt x="340" y="58"/>
                    <a:pt x="325" y="43"/>
                    <a:pt x="325" y="24"/>
                  </a:cubicBezTo>
                  <a:cubicBezTo>
                    <a:pt x="324" y="11"/>
                    <a:pt x="314" y="0"/>
                    <a:pt x="300" y="0"/>
                  </a:cubicBezTo>
                  <a:cubicBezTo>
                    <a:pt x="25" y="0"/>
                    <a:pt x="25" y="0"/>
                    <a:pt x="25" y="0"/>
                  </a:cubicBezTo>
                  <a:cubicBezTo>
                    <a:pt x="11" y="0"/>
                    <a:pt x="0" y="11"/>
                    <a:pt x="0" y="24"/>
                  </a:cubicBezTo>
                  <a:cubicBezTo>
                    <a:pt x="0" y="122"/>
                    <a:pt x="0" y="122"/>
                    <a:pt x="0" y="122"/>
                  </a:cubicBezTo>
                  <a:cubicBezTo>
                    <a:pt x="0" y="122"/>
                    <a:pt x="0" y="122"/>
                    <a:pt x="0" y="123"/>
                  </a:cubicBezTo>
                  <a:cubicBezTo>
                    <a:pt x="1" y="124"/>
                    <a:pt x="1" y="125"/>
                    <a:pt x="0" y="126"/>
                  </a:cubicBezTo>
                  <a:cubicBezTo>
                    <a:pt x="0" y="127"/>
                    <a:pt x="0" y="127"/>
                    <a:pt x="0" y="128"/>
                  </a:cubicBezTo>
                  <a:cubicBezTo>
                    <a:pt x="0" y="180"/>
                    <a:pt x="0" y="180"/>
                    <a:pt x="0" y="180"/>
                  </a:cubicBezTo>
                  <a:cubicBezTo>
                    <a:pt x="25" y="179"/>
                    <a:pt x="25" y="179"/>
                    <a:pt x="25" y="179"/>
                  </a:cubicBezTo>
                  <a:cubicBezTo>
                    <a:pt x="173" y="179"/>
                    <a:pt x="173" y="179"/>
                    <a:pt x="173" y="179"/>
                  </a:cubicBezTo>
                  <a:cubicBezTo>
                    <a:pt x="186" y="179"/>
                    <a:pt x="197" y="190"/>
                    <a:pt x="197" y="204"/>
                  </a:cubicBezTo>
                  <a:cubicBezTo>
                    <a:pt x="197" y="281"/>
                    <a:pt x="197" y="281"/>
                    <a:pt x="197" y="281"/>
                  </a:cubicBezTo>
                  <a:cubicBezTo>
                    <a:pt x="197" y="295"/>
                    <a:pt x="186" y="306"/>
                    <a:pt x="173" y="306"/>
                  </a:cubicBezTo>
                  <a:cubicBezTo>
                    <a:pt x="165" y="306"/>
                    <a:pt x="165" y="306"/>
                    <a:pt x="165" y="306"/>
                  </a:cubicBezTo>
                  <a:cubicBezTo>
                    <a:pt x="146" y="306"/>
                    <a:pt x="131" y="321"/>
                    <a:pt x="131" y="340"/>
                  </a:cubicBezTo>
                  <a:cubicBezTo>
                    <a:pt x="131" y="398"/>
                    <a:pt x="131" y="398"/>
                    <a:pt x="131" y="398"/>
                  </a:cubicBezTo>
                  <a:cubicBezTo>
                    <a:pt x="131" y="412"/>
                    <a:pt x="120" y="423"/>
                    <a:pt x="106" y="423"/>
                  </a:cubicBezTo>
                  <a:cubicBezTo>
                    <a:pt x="98" y="423"/>
                    <a:pt x="98" y="423"/>
                    <a:pt x="98" y="423"/>
                  </a:cubicBezTo>
                  <a:cubicBezTo>
                    <a:pt x="79" y="423"/>
                    <a:pt x="64" y="438"/>
                    <a:pt x="64" y="457"/>
                  </a:cubicBezTo>
                  <a:cubicBezTo>
                    <a:pt x="64" y="543"/>
                    <a:pt x="64" y="543"/>
                    <a:pt x="64" y="543"/>
                  </a:cubicBezTo>
                  <a:cubicBezTo>
                    <a:pt x="46" y="544"/>
                    <a:pt x="46" y="544"/>
                    <a:pt x="46" y="544"/>
                  </a:cubicBezTo>
                  <a:cubicBezTo>
                    <a:pt x="46" y="544"/>
                    <a:pt x="47" y="544"/>
                    <a:pt x="48" y="544"/>
                  </a:cubicBezTo>
                  <a:cubicBezTo>
                    <a:pt x="96" y="544"/>
                    <a:pt x="96" y="544"/>
                    <a:pt x="96" y="544"/>
                  </a:cubicBezTo>
                  <a:cubicBezTo>
                    <a:pt x="112" y="544"/>
                    <a:pt x="126" y="556"/>
                    <a:pt x="129" y="572"/>
                  </a:cubicBezTo>
                  <a:cubicBezTo>
                    <a:pt x="132" y="589"/>
                    <a:pt x="146" y="602"/>
                    <a:pt x="164" y="602"/>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08" name="Freeform 31">
              <a:extLst>
                <a:ext uri="{FF2B5EF4-FFF2-40B4-BE49-F238E27FC236}">
                  <a16:creationId xmlns:a16="http://schemas.microsoft.com/office/drawing/2014/main" id="{D649E8C9-D3B1-4DB6-8C9A-B1A3D328C442}"/>
                </a:ext>
              </a:extLst>
            </p:cNvPr>
            <p:cNvSpPr>
              <a:spLocks noEditPoints="1"/>
            </p:cNvSpPr>
            <p:nvPr userDrawn="1"/>
          </p:nvSpPr>
          <p:spPr bwMode="auto">
            <a:xfrm>
              <a:off x="3353" y="3454"/>
              <a:ext cx="311" cy="223"/>
            </a:xfrm>
            <a:custGeom>
              <a:avLst/>
              <a:gdLst>
                <a:gd name="T0" fmla="*/ 24 w 176"/>
                <a:gd name="T1" fmla="*/ 57 h 126"/>
                <a:gd name="T2" fmla="*/ 119 w 176"/>
                <a:gd name="T3" fmla="*/ 102 h 126"/>
                <a:gd name="T4" fmla="*/ 176 w 176"/>
                <a:gd name="T5" fmla="*/ 102 h 126"/>
                <a:gd name="T6" fmla="*/ 176 w 176"/>
                <a:gd name="T7" fmla="*/ 24 h 126"/>
                <a:gd name="T8" fmla="*/ 175 w 176"/>
                <a:gd name="T9" fmla="*/ 23 h 126"/>
                <a:gd name="T10" fmla="*/ 175 w 176"/>
                <a:gd name="T11" fmla="*/ 22 h 126"/>
                <a:gd name="T12" fmla="*/ 175 w 176"/>
                <a:gd name="T13" fmla="*/ 21 h 126"/>
                <a:gd name="T14" fmla="*/ 175 w 176"/>
                <a:gd name="T15" fmla="*/ 20 h 126"/>
                <a:gd name="T16" fmla="*/ 175 w 176"/>
                <a:gd name="T17" fmla="*/ 19 h 126"/>
                <a:gd name="T18" fmla="*/ 175 w 176"/>
                <a:gd name="T19" fmla="*/ 18 h 126"/>
                <a:gd name="T20" fmla="*/ 175 w 176"/>
                <a:gd name="T21" fmla="*/ 18 h 126"/>
                <a:gd name="T22" fmla="*/ 174 w 176"/>
                <a:gd name="T23" fmla="*/ 16 h 126"/>
                <a:gd name="T24" fmla="*/ 174 w 176"/>
                <a:gd name="T25" fmla="*/ 16 h 126"/>
                <a:gd name="T26" fmla="*/ 174 w 176"/>
                <a:gd name="T27" fmla="*/ 15 h 126"/>
                <a:gd name="T28" fmla="*/ 173 w 176"/>
                <a:gd name="T29" fmla="*/ 14 h 126"/>
                <a:gd name="T30" fmla="*/ 173 w 176"/>
                <a:gd name="T31" fmla="*/ 13 h 126"/>
                <a:gd name="T32" fmla="*/ 173 w 176"/>
                <a:gd name="T33" fmla="*/ 13 h 126"/>
                <a:gd name="T34" fmla="*/ 172 w 176"/>
                <a:gd name="T35" fmla="*/ 12 h 126"/>
                <a:gd name="T36" fmla="*/ 172 w 176"/>
                <a:gd name="T37" fmla="*/ 11 h 126"/>
                <a:gd name="T38" fmla="*/ 171 w 176"/>
                <a:gd name="T39" fmla="*/ 10 h 126"/>
                <a:gd name="T40" fmla="*/ 171 w 176"/>
                <a:gd name="T41" fmla="*/ 10 h 126"/>
                <a:gd name="T42" fmla="*/ 170 w 176"/>
                <a:gd name="T43" fmla="*/ 9 h 126"/>
                <a:gd name="T44" fmla="*/ 170 w 176"/>
                <a:gd name="T45" fmla="*/ 8 h 126"/>
                <a:gd name="T46" fmla="*/ 169 w 176"/>
                <a:gd name="T47" fmla="*/ 8 h 126"/>
                <a:gd name="T48" fmla="*/ 168 w 176"/>
                <a:gd name="T49" fmla="*/ 7 h 126"/>
                <a:gd name="T50" fmla="*/ 168 w 176"/>
                <a:gd name="T51" fmla="*/ 6 h 126"/>
                <a:gd name="T52" fmla="*/ 167 w 176"/>
                <a:gd name="T53" fmla="*/ 6 h 126"/>
                <a:gd name="T54" fmla="*/ 166 w 176"/>
                <a:gd name="T55" fmla="*/ 5 h 126"/>
                <a:gd name="T56" fmla="*/ 166 w 176"/>
                <a:gd name="T57" fmla="*/ 5 h 126"/>
                <a:gd name="T58" fmla="*/ 165 w 176"/>
                <a:gd name="T59" fmla="*/ 4 h 126"/>
                <a:gd name="T60" fmla="*/ 164 w 176"/>
                <a:gd name="T61" fmla="*/ 4 h 126"/>
                <a:gd name="T62" fmla="*/ 163 w 176"/>
                <a:gd name="T63" fmla="*/ 3 h 126"/>
                <a:gd name="T64" fmla="*/ 163 w 176"/>
                <a:gd name="T65" fmla="*/ 3 h 126"/>
                <a:gd name="T66" fmla="*/ 162 w 176"/>
                <a:gd name="T67" fmla="*/ 2 h 126"/>
                <a:gd name="T68" fmla="*/ 161 w 176"/>
                <a:gd name="T69" fmla="*/ 2 h 126"/>
                <a:gd name="T70" fmla="*/ 160 w 176"/>
                <a:gd name="T71" fmla="*/ 2 h 126"/>
                <a:gd name="T72" fmla="*/ 160 w 176"/>
                <a:gd name="T73" fmla="*/ 2 h 126"/>
                <a:gd name="T74" fmla="*/ 159 w 176"/>
                <a:gd name="T75" fmla="*/ 1 h 126"/>
                <a:gd name="T76" fmla="*/ 158 w 176"/>
                <a:gd name="T77" fmla="*/ 1 h 126"/>
                <a:gd name="T78" fmla="*/ 157 w 176"/>
                <a:gd name="T79" fmla="*/ 1 h 126"/>
                <a:gd name="T80" fmla="*/ 156 w 176"/>
                <a:gd name="T81" fmla="*/ 1 h 126"/>
                <a:gd name="T82" fmla="*/ 155 w 176"/>
                <a:gd name="T83" fmla="*/ 0 h 126"/>
                <a:gd name="T84" fmla="*/ 154 w 176"/>
                <a:gd name="T85" fmla="*/ 0 h 126"/>
                <a:gd name="T86" fmla="*/ 153 w 176"/>
                <a:gd name="T87" fmla="*/ 0 h 126"/>
                <a:gd name="T88" fmla="*/ 153 w 176"/>
                <a:gd name="T89" fmla="*/ 0 h 126"/>
                <a:gd name="T90" fmla="*/ 151 w 176"/>
                <a:gd name="T91" fmla="*/ 0 h 126"/>
                <a:gd name="T92" fmla="*/ 24 w 176"/>
                <a:gd name="T93" fmla="*/ 0 h 126"/>
                <a:gd name="T94" fmla="*/ 176 w 176"/>
                <a:gd name="T95"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6" h="126">
                  <a:moveTo>
                    <a:pt x="0" y="24"/>
                  </a:moveTo>
                  <a:cubicBezTo>
                    <a:pt x="0" y="33"/>
                    <a:pt x="0" y="33"/>
                    <a:pt x="0" y="33"/>
                  </a:cubicBezTo>
                  <a:cubicBezTo>
                    <a:pt x="0" y="46"/>
                    <a:pt x="11" y="57"/>
                    <a:pt x="24" y="57"/>
                  </a:cubicBezTo>
                  <a:cubicBezTo>
                    <a:pt x="85" y="57"/>
                    <a:pt x="85" y="57"/>
                    <a:pt x="85" y="57"/>
                  </a:cubicBezTo>
                  <a:cubicBezTo>
                    <a:pt x="103" y="57"/>
                    <a:pt x="119" y="72"/>
                    <a:pt x="119" y="91"/>
                  </a:cubicBezTo>
                  <a:cubicBezTo>
                    <a:pt x="119" y="102"/>
                    <a:pt x="119" y="102"/>
                    <a:pt x="119" y="102"/>
                  </a:cubicBezTo>
                  <a:cubicBezTo>
                    <a:pt x="119" y="115"/>
                    <a:pt x="130" y="126"/>
                    <a:pt x="143" y="126"/>
                  </a:cubicBezTo>
                  <a:cubicBezTo>
                    <a:pt x="151" y="126"/>
                    <a:pt x="151" y="126"/>
                    <a:pt x="151" y="126"/>
                  </a:cubicBezTo>
                  <a:cubicBezTo>
                    <a:pt x="165" y="126"/>
                    <a:pt x="176" y="115"/>
                    <a:pt x="176" y="102"/>
                  </a:cubicBezTo>
                  <a:cubicBezTo>
                    <a:pt x="176" y="33"/>
                    <a:pt x="176" y="33"/>
                    <a:pt x="176" y="33"/>
                  </a:cubicBezTo>
                  <a:cubicBezTo>
                    <a:pt x="176" y="24"/>
                    <a:pt x="176" y="24"/>
                    <a:pt x="176" y="24"/>
                  </a:cubicBezTo>
                  <a:cubicBezTo>
                    <a:pt x="176" y="24"/>
                    <a:pt x="176" y="24"/>
                    <a:pt x="176" y="24"/>
                  </a:cubicBezTo>
                  <a:cubicBezTo>
                    <a:pt x="176" y="24"/>
                    <a:pt x="176" y="24"/>
                    <a:pt x="176" y="24"/>
                  </a:cubicBezTo>
                  <a:cubicBezTo>
                    <a:pt x="175" y="23"/>
                    <a:pt x="175" y="23"/>
                    <a:pt x="175" y="23"/>
                  </a:cubicBezTo>
                  <a:cubicBezTo>
                    <a:pt x="175" y="23"/>
                    <a:pt x="175" y="23"/>
                    <a:pt x="175" y="23"/>
                  </a:cubicBezTo>
                  <a:cubicBezTo>
                    <a:pt x="175" y="22"/>
                    <a:pt x="175" y="22"/>
                    <a:pt x="175" y="22"/>
                  </a:cubicBezTo>
                  <a:cubicBezTo>
                    <a:pt x="175" y="22"/>
                    <a:pt x="175" y="22"/>
                    <a:pt x="175" y="22"/>
                  </a:cubicBezTo>
                  <a:cubicBezTo>
                    <a:pt x="175" y="22"/>
                    <a:pt x="175" y="22"/>
                    <a:pt x="175" y="22"/>
                  </a:cubicBezTo>
                  <a:cubicBezTo>
                    <a:pt x="175" y="22"/>
                    <a:pt x="175" y="22"/>
                    <a:pt x="175" y="22"/>
                  </a:cubicBezTo>
                  <a:cubicBezTo>
                    <a:pt x="175" y="21"/>
                    <a:pt x="175" y="21"/>
                    <a:pt x="175" y="21"/>
                  </a:cubicBezTo>
                  <a:cubicBezTo>
                    <a:pt x="175" y="21"/>
                    <a:pt x="175" y="21"/>
                    <a:pt x="175" y="21"/>
                  </a:cubicBezTo>
                  <a:cubicBezTo>
                    <a:pt x="175" y="21"/>
                    <a:pt x="175" y="21"/>
                    <a:pt x="175" y="21"/>
                  </a:cubicBezTo>
                  <a:cubicBezTo>
                    <a:pt x="175" y="21"/>
                    <a:pt x="175" y="21"/>
                    <a:pt x="175" y="21"/>
                  </a:cubicBezTo>
                  <a:cubicBezTo>
                    <a:pt x="175" y="20"/>
                    <a:pt x="175" y="20"/>
                    <a:pt x="175" y="20"/>
                  </a:cubicBezTo>
                  <a:cubicBezTo>
                    <a:pt x="175" y="20"/>
                    <a:pt x="175" y="20"/>
                    <a:pt x="175" y="20"/>
                  </a:cubicBezTo>
                  <a:cubicBezTo>
                    <a:pt x="175" y="20"/>
                    <a:pt x="175" y="20"/>
                    <a:pt x="175" y="19"/>
                  </a:cubicBezTo>
                  <a:cubicBezTo>
                    <a:pt x="175" y="19"/>
                    <a:pt x="175" y="19"/>
                    <a:pt x="175" y="19"/>
                  </a:cubicBezTo>
                  <a:cubicBezTo>
                    <a:pt x="175" y="19"/>
                    <a:pt x="175" y="19"/>
                    <a:pt x="175" y="19"/>
                  </a:cubicBezTo>
                  <a:cubicBezTo>
                    <a:pt x="175" y="19"/>
                    <a:pt x="175" y="19"/>
                    <a:pt x="175" y="19"/>
                  </a:cubicBezTo>
                  <a:cubicBezTo>
                    <a:pt x="175" y="18"/>
                    <a:pt x="175" y="18"/>
                    <a:pt x="175" y="18"/>
                  </a:cubicBezTo>
                  <a:cubicBezTo>
                    <a:pt x="175" y="18"/>
                    <a:pt x="175" y="18"/>
                    <a:pt x="175" y="18"/>
                  </a:cubicBezTo>
                  <a:cubicBezTo>
                    <a:pt x="175" y="18"/>
                    <a:pt x="175" y="18"/>
                    <a:pt x="175" y="18"/>
                  </a:cubicBezTo>
                  <a:cubicBezTo>
                    <a:pt x="175" y="18"/>
                    <a:pt x="175" y="18"/>
                    <a:pt x="175" y="18"/>
                  </a:cubicBezTo>
                  <a:cubicBezTo>
                    <a:pt x="174" y="17"/>
                    <a:pt x="174" y="17"/>
                    <a:pt x="174" y="17"/>
                  </a:cubicBezTo>
                  <a:cubicBezTo>
                    <a:pt x="174" y="17"/>
                    <a:pt x="174" y="17"/>
                    <a:pt x="174" y="17"/>
                  </a:cubicBezTo>
                  <a:cubicBezTo>
                    <a:pt x="174" y="16"/>
                    <a:pt x="174" y="16"/>
                    <a:pt x="174" y="16"/>
                  </a:cubicBezTo>
                  <a:cubicBezTo>
                    <a:pt x="174" y="16"/>
                    <a:pt x="174" y="16"/>
                    <a:pt x="174" y="16"/>
                  </a:cubicBezTo>
                  <a:cubicBezTo>
                    <a:pt x="174" y="16"/>
                    <a:pt x="174" y="16"/>
                    <a:pt x="174" y="16"/>
                  </a:cubicBezTo>
                  <a:cubicBezTo>
                    <a:pt x="174" y="16"/>
                    <a:pt x="174" y="16"/>
                    <a:pt x="174" y="16"/>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3" y="14"/>
                    <a:pt x="173" y="14"/>
                    <a:pt x="173" y="14"/>
                  </a:cubicBezTo>
                  <a:cubicBezTo>
                    <a:pt x="173" y="14"/>
                    <a:pt x="173" y="14"/>
                    <a:pt x="173" y="14"/>
                  </a:cubicBezTo>
                  <a:cubicBezTo>
                    <a:pt x="173" y="14"/>
                    <a:pt x="173" y="14"/>
                    <a:pt x="173" y="14"/>
                  </a:cubicBezTo>
                  <a:cubicBezTo>
                    <a:pt x="173" y="14"/>
                    <a:pt x="173" y="14"/>
                    <a:pt x="173" y="14"/>
                  </a:cubicBezTo>
                  <a:cubicBezTo>
                    <a:pt x="173" y="13"/>
                    <a:pt x="173" y="13"/>
                    <a:pt x="173" y="13"/>
                  </a:cubicBezTo>
                  <a:cubicBezTo>
                    <a:pt x="173" y="13"/>
                    <a:pt x="173" y="13"/>
                    <a:pt x="173" y="13"/>
                  </a:cubicBezTo>
                  <a:cubicBezTo>
                    <a:pt x="173" y="13"/>
                    <a:pt x="173" y="13"/>
                    <a:pt x="173" y="13"/>
                  </a:cubicBezTo>
                  <a:cubicBezTo>
                    <a:pt x="173" y="13"/>
                    <a:pt x="173" y="13"/>
                    <a:pt x="173" y="13"/>
                  </a:cubicBezTo>
                  <a:cubicBezTo>
                    <a:pt x="172" y="12"/>
                    <a:pt x="172" y="12"/>
                    <a:pt x="172" y="12"/>
                  </a:cubicBezTo>
                  <a:cubicBezTo>
                    <a:pt x="172" y="12"/>
                    <a:pt x="172" y="12"/>
                    <a:pt x="172" y="12"/>
                  </a:cubicBezTo>
                  <a:cubicBezTo>
                    <a:pt x="172" y="12"/>
                    <a:pt x="172" y="12"/>
                    <a:pt x="172" y="12"/>
                  </a:cubicBezTo>
                  <a:cubicBezTo>
                    <a:pt x="172" y="12"/>
                    <a:pt x="172" y="12"/>
                    <a:pt x="172" y="12"/>
                  </a:cubicBezTo>
                  <a:cubicBezTo>
                    <a:pt x="172" y="11"/>
                    <a:pt x="172" y="11"/>
                    <a:pt x="172" y="11"/>
                  </a:cubicBezTo>
                  <a:cubicBezTo>
                    <a:pt x="172" y="11"/>
                    <a:pt x="172" y="11"/>
                    <a:pt x="172" y="11"/>
                  </a:cubicBezTo>
                  <a:cubicBezTo>
                    <a:pt x="171" y="11"/>
                    <a:pt x="171" y="11"/>
                    <a:pt x="171" y="11"/>
                  </a:cubicBezTo>
                  <a:cubicBezTo>
                    <a:pt x="171" y="11"/>
                    <a:pt x="171" y="11"/>
                    <a:pt x="171" y="11"/>
                  </a:cubicBezTo>
                  <a:cubicBezTo>
                    <a:pt x="171" y="10"/>
                    <a:pt x="171" y="10"/>
                    <a:pt x="171" y="10"/>
                  </a:cubicBezTo>
                  <a:cubicBezTo>
                    <a:pt x="171" y="10"/>
                    <a:pt x="171" y="10"/>
                    <a:pt x="171" y="10"/>
                  </a:cubicBezTo>
                  <a:cubicBezTo>
                    <a:pt x="171" y="10"/>
                    <a:pt x="171" y="10"/>
                    <a:pt x="171" y="10"/>
                  </a:cubicBezTo>
                  <a:cubicBezTo>
                    <a:pt x="171" y="10"/>
                    <a:pt x="171" y="10"/>
                    <a:pt x="171" y="10"/>
                  </a:cubicBezTo>
                  <a:cubicBezTo>
                    <a:pt x="170" y="9"/>
                    <a:pt x="170" y="9"/>
                    <a:pt x="170" y="9"/>
                  </a:cubicBezTo>
                  <a:cubicBezTo>
                    <a:pt x="170" y="9"/>
                    <a:pt x="170" y="9"/>
                    <a:pt x="170" y="9"/>
                  </a:cubicBezTo>
                  <a:cubicBezTo>
                    <a:pt x="170" y="9"/>
                    <a:pt x="170" y="9"/>
                    <a:pt x="170" y="9"/>
                  </a:cubicBezTo>
                  <a:cubicBezTo>
                    <a:pt x="170" y="9"/>
                    <a:pt x="170" y="9"/>
                    <a:pt x="170" y="9"/>
                  </a:cubicBezTo>
                  <a:cubicBezTo>
                    <a:pt x="170" y="8"/>
                    <a:pt x="170" y="8"/>
                    <a:pt x="170" y="8"/>
                  </a:cubicBezTo>
                  <a:cubicBezTo>
                    <a:pt x="170" y="8"/>
                    <a:pt x="170" y="8"/>
                    <a:pt x="170" y="8"/>
                  </a:cubicBezTo>
                  <a:cubicBezTo>
                    <a:pt x="169" y="8"/>
                    <a:pt x="169" y="8"/>
                    <a:pt x="169" y="8"/>
                  </a:cubicBezTo>
                  <a:cubicBezTo>
                    <a:pt x="169" y="8"/>
                    <a:pt x="169" y="8"/>
                    <a:pt x="169" y="8"/>
                  </a:cubicBezTo>
                  <a:cubicBezTo>
                    <a:pt x="169" y="8"/>
                    <a:pt x="169" y="8"/>
                    <a:pt x="169" y="8"/>
                  </a:cubicBezTo>
                  <a:cubicBezTo>
                    <a:pt x="169" y="8"/>
                    <a:pt x="169" y="8"/>
                    <a:pt x="169" y="8"/>
                  </a:cubicBezTo>
                  <a:cubicBezTo>
                    <a:pt x="168" y="7"/>
                    <a:pt x="168" y="7"/>
                    <a:pt x="168" y="7"/>
                  </a:cubicBezTo>
                  <a:cubicBezTo>
                    <a:pt x="168" y="7"/>
                    <a:pt x="168" y="7"/>
                    <a:pt x="168" y="7"/>
                  </a:cubicBezTo>
                  <a:cubicBezTo>
                    <a:pt x="168" y="7"/>
                    <a:pt x="168" y="7"/>
                    <a:pt x="168" y="7"/>
                  </a:cubicBezTo>
                  <a:cubicBezTo>
                    <a:pt x="168" y="7"/>
                    <a:pt x="168" y="7"/>
                    <a:pt x="168" y="7"/>
                  </a:cubicBezTo>
                  <a:cubicBezTo>
                    <a:pt x="168" y="6"/>
                    <a:pt x="168" y="6"/>
                    <a:pt x="168" y="6"/>
                  </a:cubicBezTo>
                  <a:cubicBezTo>
                    <a:pt x="168" y="6"/>
                    <a:pt x="168" y="6"/>
                    <a:pt x="168" y="6"/>
                  </a:cubicBezTo>
                  <a:cubicBezTo>
                    <a:pt x="167" y="6"/>
                    <a:pt x="167" y="6"/>
                    <a:pt x="167" y="6"/>
                  </a:cubicBezTo>
                  <a:cubicBezTo>
                    <a:pt x="167" y="6"/>
                    <a:pt x="167" y="6"/>
                    <a:pt x="167" y="6"/>
                  </a:cubicBezTo>
                  <a:cubicBezTo>
                    <a:pt x="167" y="6"/>
                    <a:pt x="167" y="6"/>
                    <a:pt x="167" y="6"/>
                  </a:cubicBezTo>
                  <a:cubicBezTo>
                    <a:pt x="167" y="6"/>
                    <a:pt x="167" y="6"/>
                    <a:pt x="167" y="6"/>
                  </a:cubicBezTo>
                  <a:cubicBezTo>
                    <a:pt x="167" y="5"/>
                    <a:pt x="166" y="5"/>
                    <a:pt x="166" y="5"/>
                  </a:cubicBezTo>
                  <a:cubicBezTo>
                    <a:pt x="166" y="5"/>
                    <a:pt x="166" y="5"/>
                    <a:pt x="166" y="5"/>
                  </a:cubicBezTo>
                  <a:cubicBezTo>
                    <a:pt x="166" y="5"/>
                    <a:pt x="166" y="5"/>
                    <a:pt x="166" y="5"/>
                  </a:cubicBezTo>
                  <a:cubicBezTo>
                    <a:pt x="166" y="5"/>
                    <a:pt x="166" y="5"/>
                    <a:pt x="166" y="5"/>
                  </a:cubicBezTo>
                  <a:cubicBezTo>
                    <a:pt x="165" y="5"/>
                    <a:pt x="165" y="5"/>
                    <a:pt x="165" y="5"/>
                  </a:cubicBezTo>
                  <a:cubicBezTo>
                    <a:pt x="165" y="5"/>
                    <a:pt x="165" y="5"/>
                    <a:pt x="165" y="5"/>
                  </a:cubicBezTo>
                  <a:cubicBezTo>
                    <a:pt x="165" y="4"/>
                    <a:pt x="165" y="4"/>
                    <a:pt x="165" y="4"/>
                  </a:cubicBezTo>
                  <a:cubicBezTo>
                    <a:pt x="165" y="4"/>
                    <a:pt x="165" y="4"/>
                    <a:pt x="165" y="4"/>
                  </a:cubicBezTo>
                  <a:cubicBezTo>
                    <a:pt x="164" y="4"/>
                    <a:pt x="164" y="4"/>
                    <a:pt x="164" y="4"/>
                  </a:cubicBezTo>
                  <a:cubicBezTo>
                    <a:pt x="164" y="4"/>
                    <a:pt x="164" y="4"/>
                    <a:pt x="164" y="4"/>
                  </a:cubicBezTo>
                  <a:cubicBezTo>
                    <a:pt x="164" y="4"/>
                    <a:pt x="164" y="4"/>
                    <a:pt x="164" y="4"/>
                  </a:cubicBezTo>
                  <a:cubicBezTo>
                    <a:pt x="164" y="4"/>
                    <a:pt x="164" y="4"/>
                    <a:pt x="164" y="4"/>
                  </a:cubicBezTo>
                  <a:cubicBezTo>
                    <a:pt x="163" y="3"/>
                    <a:pt x="163" y="3"/>
                    <a:pt x="163" y="3"/>
                  </a:cubicBezTo>
                  <a:cubicBezTo>
                    <a:pt x="163" y="3"/>
                    <a:pt x="163" y="3"/>
                    <a:pt x="163" y="3"/>
                  </a:cubicBezTo>
                  <a:cubicBezTo>
                    <a:pt x="163" y="3"/>
                    <a:pt x="163" y="3"/>
                    <a:pt x="163" y="3"/>
                  </a:cubicBezTo>
                  <a:cubicBezTo>
                    <a:pt x="163" y="3"/>
                    <a:pt x="163" y="3"/>
                    <a:pt x="163" y="3"/>
                  </a:cubicBezTo>
                  <a:cubicBezTo>
                    <a:pt x="162" y="3"/>
                    <a:pt x="162" y="3"/>
                    <a:pt x="162" y="3"/>
                  </a:cubicBezTo>
                  <a:cubicBezTo>
                    <a:pt x="162" y="3"/>
                    <a:pt x="162" y="3"/>
                    <a:pt x="162" y="3"/>
                  </a:cubicBezTo>
                  <a:cubicBezTo>
                    <a:pt x="162" y="2"/>
                    <a:pt x="162" y="2"/>
                    <a:pt x="162" y="2"/>
                  </a:cubicBezTo>
                  <a:cubicBezTo>
                    <a:pt x="162" y="2"/>
                    <a:pt x="162" y="2"/>
                    <a:pt x="162" y="2"/>
                  </a:cubicBezTo>
                  <a:cubicBezTo>
                    <a:pt x="161" y="2"/>
                    <a:pt x="161" y="2"/>
                    <a:pt x="161" y="2"/>
                  </a:cubicBezTo>
                  <a:cubicBezTo>
                    <a:pt x="161" y="2"/>
                    <a:pt x="161" y="2"/>
                    <a:pt x="161" y="2"/>
                  </a:cubicBezTo>
                  <a:cubicBezTo>
                    <a:pt x="161" y="2"/>
                    <a:pt x="161" y="2"/>
                    <a:pt x="161" y="2"/>
                  </a:cubicBezTo>
                  <a:cubicBezTo>
                    <a:pt x="161" y="2"/>
                    <a:pt x="161" y="2"/>
                    <a:pt x="161" y="2"/>
                  </a:cubicBezTo>
                  <a:cubicBezTo>
                    <a:pt x="160" y="2"/>
                    <a:pt x="160" y="2"/>
                    <a:pt x="160" y="2"/>
                  </a:cubicBezTo>
                  <a:cubicBezTo>
                    <a:pt x="160" y="2"/>
                    <a:pt x="160" y="2"/>
                    <a:pt x="160" y="2"/>
                  </a:cubicBezTo>
                  <a:cubicBezTo>
                    <a:pt x="160" y="2"/>
                    <a:pt x="160" y="2"/>
                    <a:pt x="160" y="2"/>
                  </a:cubicBezTo>
                  <a:cubicBezTo>
                    <a:pt x="160" y="2"/>
                    <a:pt x="160" y="2"/>
                    <a:pt x="160" y="2"/>
                  </a:cubicBezTo>
                  <a:cubicBezTo>
                    <a:pt x="159" y="1"/>
                    <a:pt x="159" y="1"/>
                    <a:pt x="159" y="1"/>
                  </a:cubicBezTo>
                  <a:cubicBezTo>
                    <a:pt x="159" y="1"/>
                    <a:pt x="159" y="1"/>
                    <a:pt x="159" y="1"/>
                  </a:cubicBezTo>
                  <a:cubicBezTo>
                    <a:pt x="159" y="1"/>
                    <a:pt x="159" y="1"/>
                    <a:pt x="159" y="1"/>
                  </a:cubicBezTo>
                  <a:cubicBezTo>
                    <a:pt x="159" y="1"/>
                    <a:pt x="159" y="1"/>
                    <a:pt x="159" y="1"/>
                  </a:cubicBezTo>
                  <a:cubicBezTo>
                    <a:pt x="158" y="1"/>
                    <a:pt x="158" y="1"/>
                    <a:pt x="158" y="1"/>
                  </a:cubicBezTo>
                  <a:cubicBezTo>
                    <a:pt x="158" y="1"/>
                    <a:pt x="158" y="1"/>
                    <a:pt x="158" y="1"/>
                  </a:cubicBezTo>
                  <a:cubicBezTo>
                    <a:pt x="157" y="1"/>
                    <a:pt x="157" y="1"/>
                    <a:pt x="157" y="1"/>
                  </a:cubicBezTo>
                  <a:cubicBezTo>
                    <a:pt x="157" y="1"/>
                    <a:pt x="157" y="1"/>
                    <a:pt x="157" y="1"/>
                  </a:cubicBezTo>
                  <a:cubicBezTo>
                    <a:pt x="157" y="1"/>
                    <a:pt x="157" y="1"/>
                    <a:pt x="157" y="1"/>
                  </a:cubicBezTo>
                  <a:cubicBezTo>
                    <a:pt x="157" y="1"/>
                    <a:pt x="157" y="1"/>
                    <a:pt x="157" y="1"/>
                  </a:cubicBezTo>
                  <a:cubicBezTo>
                    <a:pt x="156" y="1"/>
                    <a:pt x="156" y="1"/>
                    <a:pt x="156" y="1"/>
                  </a:cubicBezTo>
                  <a:cubicBezTo>
                    <a:pt x="156" y="1"/>
                    <a:pt x="156" y="1"/>
                    <a:pt x="156" y="1"/>
                  </a:cubicBezTo>
                  <a:cubicBezTo>
                    <a:pt x="156" y="0"/>
                    <a:pt x="156" y="0"/>
                    <a:pt x="156" y="0"/>
                  </a:cubicBezTo>
                  <a:cubicBezTo>
                    <a:pt x="156" y="0"/>
                    <a:pt x="156" y="0"/>
                    <a:pt x="156" y="0"/>
                  </a:cubicBezTo>
                  <a:cubicBezTo>
                    <a:pt x="155" y="0"/>
                    <a:pt x="155" y="0"/>
                    <a:pt x="155" y="0"/>
                  </a:cubicBezTo>
                  <a:cubicBezTo>
                    <a:pt x="155" y="0"/>
                    <a:pt x="155" y="0"/>
                    <a:pt x="155" y="0"/>
                  </a:cubicBezTo>
                  <a:cubicBezTo>
                    <a:pt x="154" y="0"/>
                    <a:pt x="154" y="0"/>
                    <a:pt x="154" y="0"/>
                  </a:cubicBezTo>
                  <a:cubicBezTo>
                    <a:pt x="154" y="0"/>
                    <a:pt x="154" y="0"/>
                    <a:pt x="154" y="0"/>
                  </a:cubicBezTo>
                  <a:cubicBezTo>
                    <a:pt x="154" y="0"/>
                    <a:pt x="154" y="0"/>
                    <a:pt x="154" y="0"/>
                  </a:cubicBezTo>
                  <a:cubicBezTo>
                    <a:pt x="154" y="0"/>
                    <a:pt x="154" y="0"/>
                    <a:pt x="154" y="0"/>
                  </a:cubicBezTo>
                  <a:cubicBezTo>
                    <a:pt x="153" y="0"/>
                    <a:pt x="153" y="0"/>
                    <a:pt x="153" y="0"/>
                  </a:cubicBezTo>
                  <a:cubicBezTo>
                    <a:pt x="153" y="0"/>
                    <a:pt x="153" y="0"/>
                    <a:pt x="153" y="0"/>
                  </a:cubicBezTo>
                  <a:cubicBezTo>
                    <a:pt x="153" y="0"/>
                    <a:pt x="153" y="0"/>
                    <a:pt x="153" y="0"/>
                  </a:cubicBezTo>
                  <a:cubicBezTo>
                    <a:pt x="153" y="0"/>
                    <a:pt x="153" y="0"/>
                    <a:pt x="153" y="0"/>
                  </a:cubicBezTo>
                  <a:cubicBezTo>
                    <a:pt x="152" y="0"/>
                    <a:pt x="152" y="0"/>
                    <a:pt x="152" y="0"/>
                  </a:cubicBezTo>
                  <a:cubicBezTo>
                    <a:pt x="152" y="0"/>
                    <a:pt x="152" y="0"/>
                    <a:pt x="152" y="0"/>
                  </a:cubicBezTo>
                  <a:cubicBezTo>
                    <a:pt x="151" y="0"/>
                    <a:pt x="151" y="0"/>
                    <a:pt x="151" y="0"/>
                  </a:cubicBezTo>
                  <a:cubicBezTo>
                    <a:pt x="151" y="0"/>
                    <a:pt x="151" y="0"/>
                    <a:pt x="151" y="0"/>
                  </a:cubicBezTo>
                  <a:cubicBezTo>
                    <a:pt x="143" y="0"/>
                    <a:pt x="143" y="0"/>
                    <a:pt x="143" y="0"/>
                  </a:cubicBezTo>
                  <a:cubicBezTo>
                    <a:pt x="24" y="0"/>
                    <a:pt x="24" y="0"/>
                    <a:pt x="24" y="0"/>
                  </a:cubicBezTo>
                  <a:cubicBezTo>
                    <a:pt x="11" y="0"/>
                    <a:pt x="0" y="11"/>
                    <a:pt x="0" y="24"/>
                  </a:cubicBezTo>
                  <a:close/>
                  <a:moveTo>
                    <a:pt x="176" y="24"/>
                  </a:moveTo>
                  <a:cubicBezTo>
                    <a:pt x="176" y="24"/>
                    <a:pt x="176" y="24"/>
                    <a:pt x="176" y="24"/>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09" name="Freeform 32">
              <a:extLst>
                <a:ext uri="{FF2B5EF4-FFF2-40B4-BE49-F238E27FC236}">
                  <a16:creationId xmlns:a16="http://schemas.microsoft.com/office/drawing/2014/main" id="{30466106-093E-4955-AA76-3D7852B60C44}"/>
                </a:ext>
              </a:extLst>
            </p:cNvPr>
            <p:cNvSpPr>
              <a:spLocks noEditPoints="1"/>
            </p:cNvSpPr>
            <p:nvPr userDrawn="1"/>
          </p:nvSpPr>
          <p:spPr bwMode="auto">
            <a:xfrm>
              <a:off x="2744" y="2260"/>
              <a:ext cx="1290" cy="1187"/>
            </a:xfrm>
            <a:custGeom>
              <a:avLst/>
              <a:gdLst>
                <a:gd name="T0" fmla="*/ 158 w 731"/>
                <a:gd name="T1" fmla="*/ 246 h 672"/>
                <a:gd name="T2" fmla="*/ 204 w 731"/>
                <a:gd name="T3" fmla="*/ 284 h 672"/>
                <a:gd name="T4" fmla="*/ 204 w 731"/>
                <a:gd name="T5" fmla="*/ 286 h 672"/>
                <a:gd name="T6" fmla="*/ 214 w 731"/>
                <a:gd name="T7" fmla="*/ 302 h 672"/>
                <a:gd name="T8" fmla="*/ 215 w 731"/>
                <a:gd name="T9" fmla="*/ 303 h 672"/>
                <a:gd name="T10" fmla="*/ 217 w 731"/>
                <a:gd name="T11" fmla="*/ 304 h 672"/>
                <a:gd name="T12" fmla="*/ 218 w 731"/>
                <a:gd name="T13" fmla="*/ 305 h 672"/>
                <a:gd name="T14" fmla="*/ 220 w 731"/>
                <a:gd name="T15" fmla="*/ 305 h 672"/>
                <a:gd name="T16" fmla="*/ 222 w 731"/>
                <a:gd name="T17" fmla="*/ 306 h 672"/>
                <a:gd name="T18" fmla="*/ 223 w 731"/>
                <a:gd name="T19" fmla="*/ 306 h 672"/>
                <a:gd name="T20" fmla="*/ 225 w 731"/>
                <a:gd name="T21" fmla="*/ 307 h 672"/>
                <a:gd name="T22" fmla="*/ 227 w 731"/>
                <a:gd name="T23" fmla="*/ 307 h 672"/>
                <a:gd name="T24" fmla="*/ 272 w 731"/>
                <a:gd name="T25" fmla="*/ 341 h 672"/>
                <a:gd name="T26" fmla="*/ 272 w 731"/>
                <a:gd name="T27" fmla="*/ 344 h 672"/>
                <a:gd name="T28" fmla="*/ 272 w 731"/>
                <a:gd name="T29" fmla="*/ 346 h 672"/>
                <a:gd name="T30" fmla="*/ 272 w 731"/>
                <a:gd name="T31" fmla="*/ 348 h 672"/>
                <a:gd name="T32" fmla="*/ 295 w 731"/>
                <a:gd name="T33" fmla="*/ 367 h 672"/>
                <a:gd name="T34" fmla="*/ 333 w 731"/>
                <a:gd name="T35" fmla="*/ 402 h 672"/>
                <a:gd name="T36" fmla="*/ 333 w 731"/>
                <a:gd name="T37" fmla="*/ 404 h 672"/>
                <a:gd name="T38" fmla="*/ 334 w 731"/>
                <a:gd name="T39" fmla="*/ 406 h 672"/>
                <a:gd name="T40" fmla="*/ 347 w 731"/>
                <a:gd name="T41" fmla="*/ 424 h 672"/>
                <a:gd name="T42" fmla="*/ 349 w 731"/>
                <a:gd name="T43" fmla="*/ 425 h 672"/>
                <a:gd name="T44" fmla="*/ 350 w 731"/>
                <a:gd name="T45" fmla="*/ 425 h 672"/>
                <a:gd name="T46" fmla="*/ 352 w 731"/>
                <a:gd name="T47" fmla="*/ 426 h 672"/>
                <a:gd name="T48" fmla="*/ 353 w 731"/>
                <a:gd name="T49" fmla="*/ 426 h 672"/>
                <a:gd name="T50" fmla="*/ 356 w 731"/>
                <a:gd name="T51" fmla="*/ 426 h 672"/>
                <a:gd name="T52" fmla="*/ 366 w 731"/>
                <a:gd name="T53" fmla="*/ 426 h 672"/>
                <a:gd name="T54" fmla="*/ 403 w 731"/>
                <a:gd name="T55" fmla="*/ 466 h 672"/>
                <a:gd name="T56" fmla="*/ 403 w 731"/>
                <a:gd name="T57" fmla="*/ 467 h 672"/>
                <a:gd name="T58" fmla="*/ 403 w 731"/>
                <a:gd name="T59" fmla="*/ 469 h 672"/>
                <a:gd name="T60" fmla="*/ 404 w 731"/>
                <a:gd name="T61" fmla="*/ 471 h 672"/>
                <a:gd name="T62" fmla="*/ 404 w 731"/>
                <a:gd name="T63" fmla="*/ 473 h 672"/>
                <a:gd name="T64" fmla="*/ 405 w 731"/>
                <a:gd name="T65" fmla="*/ 474 h 672"/>
                <a:gd name="T66" fmla="*/ 406 w 731"/>
                <a:gd name="T67" fmla="*/ 476 h 672"/>
                <a:gd name="T68" fmla="*/ 407 w 731"/>
                <a:gd name="T69" fmla="*/ 477 h 672"/>
                <a:gd name="T70" fmla="*/ 408 w 731"/>
                <a:gd name="T71" fmla="*/ 479 h 672"/>
                <a:gd name="T72" fmla="*/ 409 w 731"/>
                <a:gd name="T73" fmla="*/ 480 h 672"/>
                <a:gd name="T74" fmla="*/ 410 w 731"/>
                <a:gd name="T75" fmla="*/ 481 h 672"/>
                <a:gd name="T76" fmla="*/ 411 w 731"/>
                <a:gd name="T77" fmla="*/ 483 h 672"/>
                <a:gd name="T78" fmla="*/ 413 w 731"/>
                <a:gd name="T79" fmla="*/ 484 h 672"/>
                <a:gd name="T80" fmla="*/ 414 w 731"/>
                <a:gd name="T81" fmla="*/ 485 h 672"/>
                <a:gd name="T82" fmla="*/ 416 w 731"/>
                <a:gd name="T83" fmla="*/ 486 h 672"/>
                <a:gd name="T84" fmla="*/ 417 w 731"/>
                <a:gd name="T85" fmla="*/ 486 h 672"/>
                <a:gd name="T86" fmla="*/ 419 w 731"/>
                <a:gd name="T87" fmla="*/ 487 h 672"/>
                <a:gd name="T88" fmla="*/ 420 w 731"/>
                <a:gd name="T89" fmla="*/ 488 h 672"/>
                <a:gd name="T90" fmla="*/ 422 w 731"/>
                <a:gd name="T91" fmla="*/ 488 h 672"/>
                <a:gd name="T92" fmla="*/ 424 w 731"/>
                <a:gd name="T93" fmla="*/ 488 h 672"/>
                <a:gd name="T94" fmla="*/ 426 w 731"/>
                <a:gd name="T95" fmla="*/ 489 h 672"/>
                <a:gd name="T96" fmla="*/ 538 w 731"/>
                <a:gd name="T97" fmla="*/ 523 h 672"/>
                <a:gd name="T98" fmla="*/ 595 w 731"/>
                <a:gd name="T99" fmla="*/ 648 h 672"/>
                <a:gd name="T100" fmla="*/ 650 w 731"/>
                <a:gd name="T101" fmla="*/ 555 h 672"/>
                <a:gd name="T102" fmla="*/ 731 w 731"/>
                <a:gd name="T103" fmla="*/ 457 h 672"/>
                <a:gd name="T104" fmla="*/ 498 w 731"/>
                <a:gd name="T105" fmla="*/ 372 h 672"/>
                <a:gd name="T106" fmla="*/ 430 w 731"/>
                <a:gd name="T107" fmla="*/ 246 h 672"/>
                <a:gd name="T108" fmla="*/ 334 w 731"/>
                <a:gd name="T109" fmla="*/ 155 h 672"/>
                <a:gd name="T110" fmla="*/ 66 w 731"/>
                <a:gd name="T111" fmla="*/ 22 h 672"/>
                <a:gd name="T112" fmla="*/ 403 w 731"/>
                <a:gd name="T113" fmla="*/ 464 h 672"/>
                <a:gd name="T114" fmla="*/ 272 w 731"/>
                <a:gd name="T115" fmla="*/ 34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1" h="672">
                  <a:moveTo>
                    <a:pt x="0" y="216"/>
                  </a:moveTo>
                  <a:cubicBezTo>
                    <a:pt x="0" y="223"/>
                    <a:pt x="4" y="186"/>
                    <a:pt x="20" y="186"/>
                  </a:cubicBezTo>
                  <a:cubicBezTo>
                    <a:pt x="99" y="186"/>
                    <a:pt x="99" y="186"/>
                    <a:pt x="99" y="186"/>
                  </a:cubicBezTo>
                  <a:cubicBezTo>
                    <a:pt x="114" y="186"/>
                    <a:pt x="134" y="181"/>
                    <a:pt x="134" y="214"/>
                  </a:cubicBezTo>
                  <a:cubicBezTo>
                    <a:pt x="134" y="221"/>
                    <a:pt x="134" y="221"/>
                    <a:pt x="134" y="221"/>
                  </a:cubicBezTo>
                  <a:cubicBezTo>
                    <a:pt x="134" y="235"/>
                    <a:pt x="145" y="246"/>
                    <a:pt x="158" y="246"/>
                  </a:cubicBezTo>
                  <a:cubicBezTo>
                    <a:pt x="170" y="246"/>
                    <a:pt x="170" y="246"/>
                    <a:pt x="170" y="246"/>
                  </a:cubicBezTo>
                  <a:cubicBezTo>
                    <a:pt x="189" y="246"/>
                    <a:pt x="204" y="261"/>
                    <a:pt x="204" y="280"/>
                  </a:cubicBezTo>
                  <a:cubicBezTo>
                    <a:pt x="204" y="283"/>
                    <a:pt x="204" y="283"/>
                    <a:pt x="204" y="283"/>
                  </a:cubicBezTo>
                  <a:cubicBezTo>
                    <a:pt x="204" y="283"/>
                    <a:pt x="204" y="283"/>
                    <a:pt x="204" y="283"/>
                  </a:cubicBezTo>
                  <a:cubicBezTo>
                    <a:pt x="204" y="283"/>
                    <a:pt x="204" y="283"/>
                    <a:pt x="204" y="283"/>
                  </a:cubicBezTo>
                  <a:cubicBezTo>
                    <a:pt x="204" y="284"/>
                    <a:pt x="204" y="284"/>
                    <a:pt x="204" y="284"/>
                  </a:cubicBezTo>
                  <a:cubicBezTo>
                    <a:pt x="204" y="284"/>
                    <a:pt x="204" y="284"/>
                    <a:pt x="204" y="284"/>
                  </a:cubicBezTo>
                  <a:cubicBezTo>
                    <a:pt x="204" y="285"/>
                    <a:pt x="204" y="285"/>
                    <a:pt x="204" y="285"/>
                  </a:cubicBezTo>
                  <a:cubicBezTo>
                    <a:pt x="204" y="285"/>
                    <a:pt x="204" y="285"/>
                    <a:pt x="204" y="285"/>
                  </a:cubicBezTo>
                  <a:cubicBezTo>
                    <a:pt x="204" y="285"/>
                    <a:pt x="204" y="285"/>
                    <a:pt x="204" y="285"/>
                  </a:cubicBezTo>
                  <a:cubicBezTo>
                    <a:pt x="204" y="285"/>
                    <a:pt x="204" y="285"/>
                    <a:pt x="204" y="285"/>
                  </a:cubicBezTo>
                  <a:cubicBezTo>
                    <a:pt x="204" y="286"/>
                    <a:pt x="204" y="286"/>
                    <a:pt x="204" y="286"/>
                  </a:cubicBezTo>
                  <a:cubicBezTo>
                    <a:pt x="204" y="286"/>
                    <a:pt x="204" y="286"/>
                    <a:pt x="204" y="286"/>
                  </a:cubicBezTo>
                  <a:cubicBezTo>
                    <a:pt x="204" y="286"/>
                    <a:pt x="204" y="286"/>
                    <a:pt x="204" y="286"/>
                  </a:cubicBezTo>
                  <a:cubicBezTo>
                    <a:pt x="204" y="286"/>
                    <a:pt x="204" y="286"/>
                    <a:pt x="204" y="286"/>
                  </a:cubicBezTo>
                  <a:cubicBezTo>
                    <a:pt x="205" y="287"/>
                    <a:pt x="205" y="287"/>
                    <a:pt x="205" y="287"/>
                  </a:cubicBezTo>
                  <a:cubicBezTo>
                    <a:pt x="205" y="287"/>
                    <a:pt x="205" y="287"/>
                    <a:pt x="205" y="287"/>
                  </a:cubicBezTo>
                  <a:cubicBezTo>
                    <a:pt x="206" y="293"/>
                    <a:pt x="209" y="298"/>
                    <a:pt x="214" y="302"/>
                  </a:cubicBezTo>
                  <a:cubicBezTo>
                    <a:pt x="214" y="302"/>
                    <a:pt x="214" y="302"/>
                    <a:pt x="214" y="302"/>
                  </a:cubicBezTo>
                  <a:cubicBezTo>
                    <a:pt x="214" y="302"/>
                    <a:pt x="214" y="302"/>
                    <a:pt x="214" y="302"/>
                  </a:cubicBezTo>
                  <a:cubicBezTo>
                    <a:pt x="214" y="302"/>
                    <a:pt x="214" y="302"/>
                    <a:pt x="214" y="302"/>
                  </a:cubicBezTo>
                  <a:cubicBezTo>
                    <a:pt x="215" y="303"/>
                    <a:pt x="215" y="303"/>
                    <a:pt x="215" y="303"/>
                  </a:cubicBezTo>
                  <a:cubicBezTo>
                    <a:pt x="215" y="303"/>
                    <a:pt x="215" y="303"/>
                    <a:pt x="215" y="303"/>
                  </a:cubicBezTo>
                  <a:cubicBezTo>
                    <a:pt x="215" y="303"/>
                    <a:pt x="215" y="303"/>
                    <a:pt x="215" y="303"/>
                  </a:cubicBezTo>
                  <a:cubicBezTo>
                    <a:pt x="215" y="303"/>
                    <a:pt x="215" y="303"/>
                    <a:pt x="215" y="303"/>
                  </a:cubicBezTo>
                  <a:cubicBezTo>
                    <a:pt x="216" y="303"/>
                    <a:pt x="216" y="303"/>
                    <a:pt x="216" y="303"/>
                  </a:cubicBezTo>
                  <a:cubicBezTo>
                    <a:pt x="216" y="303"/>
                    <a:pt x="216" y="303"/>
                    <a:pt x="216" y="303"/>
                  </a:cubicBezTo>
                  <a:cubicBezTo>
                    <a:pt x="216" y="303"/>
                    <a:pt x="216" y="303"/>
                    <a:pt x="216" y="303"/>
                  </a:cubicBezTo>
                  <a:cubicBezTo>
                    <a:pt x="216" y="304"/>
                    <a:pt x="216" y="304"/>
                    <a:pt x="217" y="304"/>
                  </a:cubicBezTo>
                  <a:cubicBezTo>
                    <a:pt x="217" y="304"/>
                    <a:pt x="217" y="304"/>
                    <a:pt x="217" y="304"/>
                  </a:cubicBezTo>
                  <a:cubicBezTo>
                    <a:pt x="217" y="304"/>
                    <a:pt x="217" y="304"/>
                    <a:pt x="217" y="304"/>
                  </a:cubicBezTo>
                  <a:cubicBezTo>
                    <a:pt x="217" y="304"/>
                    <a:pt x="217" y="304"/>
                    <a:pt x="217" y="304"/>
                  </a:cubicBezTo>
                  <a:cubicBezTo>
                    <a:pt x="217" y="304"/>
                    <a:pt x="217" y="304"/>
                    <a:pt x="217" y="304"/>
                  </a:cubicBezTo>
                  <a:cubicBezTo>
                    <a:pt x="218" y="304"/>
                    <a:pt x="218" y="304"/>
                    <a:pt x="218" y="304"/>
                  </a:cubicBezTo>
                  <a:cubicBezTo>
                    <a:pt x="218" y="304"/>
                    <a:pt x="218" y="304"/>
                    <a:pt x="218" y="304"/>
                  </a:cubicBezTo>
                  <a:cubicBezTo>
                    <a:pt x="218" y="305"/>
                    <a:pt x="218" y="305"/>
                    <a:pt x="218" y="305"/>
                  </a:cubicBezTo>
                  <a:cubicBezTo>
                    <a:pt x="218" y="305"/>
                    <a:pt x="218" y="305"/>
                    <a:pt x="218" y="305"/>
                  </a:cubicBezTo>
                  <a:cubicBezTo>
                    <a:pt x="219" y="305"/>
                    <a:pt x="219" y="305"/>
                    <a:pt x="219" y="305"/>
                  </a:cubicBezTo>
                  <a:cubicBezTo>
                    <a:pt x="219" y="305"/>
                    <a:pt x="219" y="305"/>
                    <a:pt x="219" y="305"/>
                  </a:cubicBezTo>
                  <a:cubicBezTo>
                    <a:pt x="219" y="305"/>
                    <a:pt x="219" y="305"/>
                    <a:pt x="219" y="305"/>
                  </a:cubicBezTo>
                  <a:cubicBezTo>
                    <a:pt x="219" y="305"/>
                    <a:pt x="219" y="305"/>
                    <a:pt x="219" y="305"/>
                  </a:cubicBezTo>
                  <a:cubicBezTo>
                    <a:pt x="220" y="305"/>
                    <a:pt x="220" y="305"/>
                    <a:pt x="220" y="305"/>
                  </a:cubicBezTo>
                  <a:cubicBezTo>
                    <a:pt x="220" y="305"/>
                    <a:pt x="220" y="305"/>
                    <a:pt x="220" y="305"/>
                  </a:cubicBezTo>
                  <a:cubicBezTo>
                    <a:pt x="221" y="306"/>
                    <a:pt x="221" y="306"/>
                    <a:pt x="221" y="306"/>
                  </a:cubicBezTo>
                  <a:cubicBezTo>
                    <a:pt x="221" y="306"/>
                    <a:pt x="221" y="306"/>
                    <a:pt x="221" y="306"/>
                  </a:cubicBezTo>
                  <a:cubicBezTo>
                    <a:pt x="221" y="306"/>
                    <a:pt x="221" y="306"/>
                    <a:pt x="221" y="306"/>
                  </a:cubicBezTo>
                  <a:cubicBezTo>
                    <a:pt x="221" y="306"/>
                    <a:pt x="221" y="306"/>
                    <a:pt x="222" y="306"/>
                  </a:cubicBezTo>
                  <a:cubicBezTo>
                    <a:pt x="222" y="306"/>
                    <a:pt x="222" y="306"/>
                    <a:pt x="222" y="306"/>
                  </a:cubicBezTo>
                  <a:cubicBezTo>
                    <a:pt x="222" y="306"/>
                    <a:pt x="222" y="306"/>
                    <a:pt x="222" y="306"/>
                  </a:cubicBezTo>
                  <a:cubicBezTo>
                    <a:pt x="222" y="306"/>
                    <a:pt x="222" y="306"/>
                    <a:pt x="222" y="306"/>
                  </a:cubicBezTo>
                  <a:cubicBezTo>
                    <a:pt x="222" y="306"/>
                    <a:pt x="222" y="306"/>
                    <a:pt x="222" y="306"/>
                  </a:cubicBezTo>
                  <a:cubicBezTo>
                    <a:pt x="223" y="306"/>
                    <a:pt x="223" y="306"/>
                    <a:pt x="223" y="306"/>
                  </a:cubicBezTo>
                  <a:cubicBezTo>
                    <a:pt x="223" y="306"/>
                    <a:pt x="223" y="306"/>
                    <a:pt x="223" y="306"/>
                  </a:cubicBezTo>
                  <a:cubicBezTo>
                    <a:pt x="223" y="306"/>
                    <a:pt x="223" y="306"/>
                    <a:pt x="223" y="306"/>
                  </a:cubicBezTo>
                  <a:cubicBezTo>
                    <a:pt x="223" y="306"/>
                    <a:pt x="223" y="306"/>
                    <a:pt x="223" y="306"/>
                  </a:cubicBezTo>
                  <a:cubicBezTo>
                    <a:pt x="224" y="306"/>
                    <a:pt x="224" y="306"/>
                    <a:pt x="224" y="306"/>
                  </a:cubicBezTo>
                  <a:cubicBezTo>
                    <a:pt x="224" y="306"/>
                    <a:pt x="224" y="306"/>
                    <a:pt x="224" y="306"/>
                  </a:cubicBezTo>
                  <a:cubicBezTo>
                    <a:pt x="224" y="307"/>
                    <a:pt x="224" y="307"/>
                    <a:pt x="224" y="307"/>
                  </a:cubicBezTo>
                  <a:cubicBezTo>
                    <a:pt x="225" y="307"/>
                    <a:pt x="225" y="307"/>
                    <a:pt x="225" y="307"/>
                  </a:cubicBezTo>
                  <a:cubicBezTo>
                    <a:pt x="225" y="307"/>
                    <a:pt x="225" y="307"/>
                    <a:pt x="225" y="307"/>
                  </a:cubicBezTo>
                  <a:cubicBezTo>
                    <a:pt x="225" y="307"/>
                    <a:pt x="225" y="307"/>
                    <a:pt x="225" y="307"/>
                  </a:cubicBezTo>
                  <a:cubicBezTo>
                    <a:pt x="226" y="307"/>
                    <a:pt x="226" y="307"/>
                    <a:pt x="226" y="307"/>
                  </a:cubicBezTo>
                  <a:cubicBezTo>
                    <a:pt x="226" y="307"/>
                    <a:pt x="226" y="307"/>
                    <a:pt x="226" y="307"/>
                  </a:cubicBezTo>
                  <a:cubicBezTo>
                    <a:pt x="226" y="307"/>
                    <a:pt x="226" y="307"/>
                    <a:pt x="226" y="307"/>
                  </a:cubicBezTo>
                  <a:cubicBezTo>
                    <a:pt x="226" y="307"/>
                    <a:pt x="226" y="307"/>
                    <a:pt x="226" y="307"/>
                  </a:cubicBezTo>
                  <a:cubicBezTo>
                    <a:pt x="227" y="307"/>
                    <a:pt x="227" y="307"/>
                    <a:pt x="227" y="307"/>
                  </a:cubicBezTo>
                  <a:cubicBezTo>
                    <a:pt x="227" y="307"/>
                    <a:pt x="227" y="307"/>
                    <a:pt x="227" y="307"/>
                  </a:cubicBezTo>
                  <a:cubicBezTo>
                    <a:pt x="227" y="307"/>
                    <a:pt x="227" y="307"/>
                    <a:pt x="227" y="307"/>
                  </a:cubicBezTo>
                  <a:cubicBezTo>
                    <a:pt x="228" y="307"/>
                    <a:pt x="228" y="307"/>
                    <a:pt x="229" y="307"/>
                  </a:cubicBezTo>
                  <a:cubicBezTo>
                    <a:pt x="237" y="307"/>
                    <a:pt x="237" y="307"/>
                    <a:pt x="237" y="307"/>
                  </a:cubicBezTo>
                  <a:cubicBezTo>
                    <a:pt x="238" y="307"/>
                    <a:pt x="238" y="307"/>
                    <a:pt x="238" y="307"/>
                  </a:cubicBezTo>
                  <a:cubicBezTo>
                    <a:pt x="256" y="307"/>
                    <a:pt x="272" y="322"/>
                    <a:pt x="272" y="341"/>
                  </a:cubicBezTo>
                  <a:cubicBezTo>
                    <a:pt x="272" y="342"/>
                    <a:pt x="272" y="342"/>
                    <a:pt x="272" y="342"/>
                  </a:cubicBezTo>
                  <a:cubicBezTo>
                    <a:pt x="272" y="343"/>
                    <a:pt x="272" y="343"/>
                    <a:pt x="272" y="343"/>
                  </a:cubicBezTo>
                  <a:cubicBezTo>
                    <a:pt x="272" y="343"/>
                    <a:pt x="272" y="343"/>
                    <a:pt x="272" y="343"/>
                  </a:cubicBezTo>
                  <a:cubicBezTo>
                    <a:pt x="272" y="344"/>
                    <a:pt x="272" y="344"/>
                    <a:pt x="272" y="344"/>
                  </a:cubicBezTo>
                  <a:cubicBezTo>
                    <a:pt x="272" y="344"/>
                    <a:pt x="272" y="344"/>
                    <a:pt x="272" y="344"/>
                  </a:cubicBezTo>
                  <a:cubicBezTo>
                    <a:pt x="272" y="344"/>
                    <a:pt x="272" y="344"/>
                    <a:pt x="272" y="344"/>
                  </a:cubicBezTo>
                  <a:cubicBezTo>
                    <a:pt x="272" y="344"/>
                    <a:pt x="272" y="344"/>
                    <a:pt x="272" y="344"/>
                  </a:cubicBezTo>
                  <a:cubicBezTo>
                    <a:pt x="272" y="345"/>
                    <a:pt x="272" y="345"/>
                    <a:pt x="272" y="345"/>
                  </a:cubicBezTo>
                  <a:cubicBezTo>
                    <a:pt x="272" y="345"/>
                    <a:pt x="272" y="345"/>
                    <a:pt x="272" y="345"/>
                  </a:cubicBezTo>
                  <a:cubicBezTo>
                    <a:pt x="272" y="345"/>
                    <a:pt x="272" y="345"/>
                    <a:pt x="272" y="345"/>
                  </a:cubicBezTo>
                  <a:cubicBezTo>
                    <a:pt x="272" y="345"/>
                    <a:pt x="272" y="345"/>
                    <a:pt x="272" y="345"/>
                  </a:cubicBezTo>
                  <a:cubicBezTo>
                    <a:pt x="272" y="346"/>
                    <a:pt x="272" y="346"/>
                    <a:pt x="272" y="346"/>
                  </a:cubicBezTo>
                  <a:cubicBezTo>
                    <a:pt x="272" y="346"/>
                    <a:pt x="272" y="346"/>
                    <a:pt x="272" y="346"/>
                  </a:cubicBezTo>
                  <a:cubicBezTo>
                    <a:pt x="272" y="347"/>
                    <a:pt x="272" y="347"/>
                    <a:pt x="272" y="347"/>
                  </a:cubicBezTo>
                  <a:cubicBezTo>
                    <a:pt x="272" y="347"/>
                    <a:pt x="272" y="347"/>
                    <a:pt x="272" y="347"/>
                  </a:cubicBezTo>
                  <a:cubicBezTo>
                    <a:pt x="272" y="347"/>
                    <a:pt x="272" y="347"/>
                    <a:pt x="272" y="347"/>
                  </a:cubicBezTo>
                  <a:cubicBezTo>
                    <a:pt x="272" y="347"/>
                    <a:pt x="272" y="347"/>
                    <a:pt x="272" y="347"/>
                  </a:cubicBezTo>
                  <a:cubicBezTo>
                    <a:pt x="272" y="348"/>
                    <a:pt x="272" y="348"/>
                    <a:pt x="272" y="348"/>
                  </a:cubicBezTo>
                  <a:cubicBezTo>
                    <a:pt x="272" y="348"/>
                    <a:pt x="272" y="348"/>
                    <a:pt x="272" y="348"/>
                  </a:cubicBezTo>
                  <a:cubicBezTo>
                    <a:pt x="272" y="348"/>
                    <a:pt x="272" y="348"/>
                    <a:pt x="272" y="348"/>
                  </a:cubicBezTo>
                  <a:cubicBezTo>
                    <a:pt x="272" y="348"/>
                    <a:pt x="272" y="348"/>
                    <a:pt x="272" y="348"/>
                  </a:cubicBezTo>
                  <a:cubicBezTo>
                    <a:pt x="275" y="358"/>
                    <a:pt x="284" y="366"/>
                    <a:pt x="294" y="366"/>
                  </a:cubicBezTo>
                  <a:cubicBezTo>
                    <a:pt x="294" y="366"/>
                    <a:pt x="294" y="366"/>
                    <a:pt x="294" y="366"/>
                  </a:cubicBezTo>
                  <a:cubicBezTo>
                    <a:pt x="295" y="367"/>
                    <a:pt x="295" y="367"/>
                    <a:pt x="295" y="367"/>
                  </a:cubicBezTo>
                  <a:cubicBezTo>
                    <a:pt x="295" y="367"/>
                    <a:pt x="295" y="367"/>
                    <a:pt x="295" y="367"/>
                  </a:cubicBezTo>
                  <a:cubicBezTo>
                    <a:pt x="295" y="367"/>
                    <a:pt x="295" y="367"/>
                    <a:pt x="295" y="367"/>
                  </a:cubicBezTo>
                  <a:cubicBezTo>
                    <a:pt x="295" y="367"/>
                    <a:pt x="296" y="367"/>
                    <a:pt x="296" y="367"/>
                  </a:cubicBezTo>
                  <a:cubicBezTo>
                    <a:pt x="299" y="367"/>
                    <a:pt x="299" y="367"/>
                    <a:pt x="299" y="367"/>
                  </a:cubicBezTo>
                  <a:cubicBezTo>
                    <a:pt x="318" y="367"/>
                    <a:pt x="333" y="382"/>
                    <a:pt x="333" y="401"/>
                  </a:cubicBezTo>
                  <a:cubicBezTo>
                    <a:pt x="333" y="402"/>
                    <a:pt x="333" y="402"/>
                    <a:pt x="333" y="402"/>
                  </a:cubicBezTo>
                  <a:cubicBezTo>
                    <a:pt x="333" y="403"/>
                    <a:pt x="333" y="403"/>
                    <a:pt x="333" y="403"/>
                  </a:cubicBezTo>
                  <a:cubicBezTo>
                    <a:pt x="333" y="403"/>
                    <a:pt x="333" y="403"/>
                    <a:pt x="333" y="403"/>
                  </a:cubicBezTo>
                  <a:cubicBezTo>
                    <a:pt x="333" y="403"/>
                    <a:pt x="333" y="403"/>
                    <a:pt x="333" y="403"/>
                  </a:cubicBezTo>
                  <a:cubicBezTo>
                    <a:pt x="333" y="403"/>
                    <a:pt x="333" y="403"/>
                    <a:pt x="333" y="403"/>
                  </a:cubicBezTo>
                  <a:cubicBezTo>
                    <a:pt x="333" y="404"/>
                    <a:pt x="333" y="404"/>
                    <a:pt x="333" y="404"/>
                  </a:cubicBezTo>
                  <a:cubicBezTo>
                    <a:pt x="333" y="404"/>
                    <a:pt x="333" y="404"/>
                    <a:pt x="333" y="404"/>
                  </a:cubicBezTo>
                  <a:cubicBezTo>
                    <a:pt x="333" y="405"/>
                    <a:pt x="333" y="405"/>
                    <a:pt x="333" y="405"/>
                  </a:cubicBezTo>
                  <a:cubicBezTo>
                    <a:pt x="333" y="405"/>
                    <a:pt x="333" y="405"/>
                    <a:pt x="333" y="405"/>
                  </a:cubicBezTo>
                  <a:cubicBezTo>
                    <a:pt x="334" y="405"/>
                    <a:pt x="334" y="405"/>
                    <a:pt x="334" y="405"/>
                  </a:cubicBezTo>
                  <a:cubicBezTo>
                    <a:pt x="334" y="405"/>
                    <a:pt x="334" y="405"/>
                    <a:pt x="334" y="405"/>
                  </a:cubicBezTo>
                  <a:cubicBezTo>
                    <a:pt x="334" y="406"/>
                    <a:pt x="334" y="406"/>
                    <a:pt x="334" y="406"/>
                  </a:cubicBezTo>
                  <a:cubicBezTo>
                    <a:pt x="334" y="406"/>
                    <a:pt x="334" y="406"/>
                    <a:pt x="334" y="406"/>
                  </a:cubicBezTo>
                  <a:cubicBezTo>
                    <a:pt x="335" y="413"/>
                    <a:pt x="339" y="419"/>
                    <a:pt x="346" y="423"/>
                  </a:cubicBezTo>
                  <a:cubicBezTo>
                    <a:pt x="346" y="423"/>
                    <a:pt x="346" y="423"/>
                    <a:pt x="346" y="423"/>
                  </a:cubicBezTo>
                  <a:cubicBezTo>
                    <a:pt x="346" y="423"/>
                    <a:pt x="346" y="423"/>
                    <a:pt x="346" y="423"/>
                  </a:cubicBezTo>
                  <a:cubicBezTo>
                    <a:pt x="347" y="424"/>
                    <a:pt x="347" y="424"/>
                    <a:pt x="347" y="424"/>
                  </a:cubicBezTo>
                  <a:cubicBezTo>
                    <a:pt x="347" y="424"/>
                    <a:pt x="347" y="424"/>
                    <a:pt x="347" y="424"/>
                  </a:cubicBezTo>
                  <a:cubicBezTo>
                    <a:pt x="347" y="424"/>
                    <a:pt x="347" y="424"/>
                    <a:pt x="347" y="424"/>
                  </a:cubicBezTo>
                  <a:cubicBezTo>
                    <a:pt x="347" y="424"/>
                    <a:pt x="347" y="424"/>
                    <a:pt x="347" y="424"/>
                  </a:cubicBezTo>
                  <a:cubicBezTo>
                    <a:pt x="348" y="424"/>
                    <a:pt x="348" y="424"/>
                    <a:pt x="348" y="424"/>
                  </a:cubicBezTo>
                  <a:cubicBezTo>
                    <a:pt x="348" y="424"/>
                    <a:pt x="348" y="424"/>
                    <a:pt x="348" y="424"/>
                  </a:cubicBezTo>
                  <a:cubicBezTo>
                    <a:pt x="348" y="424"/>
                    <a:pt x="348" y="424"/>
                    <a:pt x="348" y="424"/>
                  </a:cubicBezTo>
                  <a:cubicBezTo>
                    <a:pt x="348" y="424"/>
                    <a:pt x="348" y="424"/>
                    <a:pt x="348" y="424"/>
                  </a:cubicBezTo>
                  <a:cubicBezTo>
                    <a:pt x="349" y="425"/>
                    <a:pt x="349" y="425"/>
                    <a:pt x="349" y="425"/>
                  </a:cubicBezTo>
                  <a:cubicBezTo>
                    <a:pt x="349" y="425"/>
                    <a:pt x="349" y="425"/>
                    <a:pt x="349" y="425"/>
                  </a:cubicBezTo>
                  <a:cubicBezTo>
                    <a:pt x="349" y="425"/>
                    <a:pt x="349" y="425"/>
                    <a:pt x="349" y="425"/>
                  </a:cubicBezTo>
                  <a:cubicBezTo>
                    <a:pt x="349" y="425"/>
                    <a:pt x="349" y="425"/>
                    <a:pt x="349" y="425"/>
                  </a:cubicBezTo>
                  <a:cubicBezTo>
                    <a:pt x="350" y="425"/>
                    <a:pt x="350" y="425"/>
                    <a:pt x="350" y="425"/>
                  </a:cubicBezTo>
                  <a:cubicBezTo>
                    <a:pt x="350" y="425"/>
                    <a:pt x="350" y="425"/>
                    <a:pt x="350" y="425"/>
                  </a:cubicBezTo>
                  <a:cubicBezTo>
                    <a:pt x="350" y="425"/>
                    <a:pt x="350" y="425"/>
                    <a:pt x="350" y="425"/>
                  </a:cubicBezTo>
                  <a:cubicBezTo>
                    <a:pt x="350" y="425"/>
                    <a:pt x="350" y="425"/>
                    <a:pt x="351" y="425"/>
                  </a:cubicBezTo>
                  <a:cubicBezTo>
                    <a:pt x="351" y="425"/>
                    <a:pt x="351" y="425"/>
                    <a:pt x="351" y="425"/>
                  </a:cubicBezTo>
                  <a:cubicBezTo>
                    <a:pt x="351" y="425"/>
                    <a:pt x="351" y="425"/>
                    <a:pt x="351" y="425"/>
                  </a:cubicBezTo>
                  <a:cubicBezTo>
                    <a:pt x="351" y="425"/>
                    <a:pt x="351" y="425"/>
                    <a:pt x="351" y="425"/>
                  </a:cubicBezTo>
                  <a:cubicBezTo>
                    <a:pt x="351" y="425"/>
                    <a:pt x="351" y="425"/>
                    <a:pt x="351" y="425"/>
                  </a:cubicBezTo>
                  <a:cubicBezTo>
                    <a:pt x="352" y="426"/>
                    <a:pt x="352" y="426"/>
                    <a:pt x="352" y="426"/>
                  </a:cubicBezTo>
                  <a:cubicBezTo>
                    <a:pt x="352" y="426"/>
                    <a:pt x="352" y="426"/>
                    <a:pt x="352" y="426"/>
                  </a:cubicBezTo>
                  <a:cubicBezTo>
                    <a:pt x="353" y="426"/>
                    <a:pt x="353" y="426"/>
                    <a:pt x="353" y="426"/>
                  </a:cubicBezTo>
                  <a:cubicBezTo>
                    <a:pt x="353" y="426"/>
                    <a:pt x="353" y="426"/>
                    <a:pt x="353" y="426"/>
                  </a:cubicBezTo>
                  <a:cubicBezTo>
                    <a:pt x="353" y="426"/>
                    <a:pt x="353" y="426"/>
                    <a:pt x="353" y="426"/>
                  </a:cubicBezTo>
                  <a:cubicBezTo>
                    <a:pt x="353" y="426"/>
                    <a:pt x="353" y="426"/>
                    <a:pt x="353" y="426"/>
                  </a:cubicBezTo>
                  <a:cubicBezTo>
                    <a:pt x="353" y="426"/>
                    <a:pt x="353" y="426"/>
                    <a:pt x="353" y="426"/>
                  </a:cubicBezTo>
                  <a:cubicBezTo>
                    <a:pt x="354" y="426"/>
                    <a:pt x="354" y="426"/>
                    <a:pt x="354" y="426"/>
                  </a:cubicBezTo>
                  <a:cubicBezTo>
                    <a:pt x="354" y="426"/>
                    <a:pt x="354" y="426"/>
                    <a:pt x="354" y="426"/>
                  </a:cubicBezTo>
                  <a:cubicBezTo>
                    <a:pt x="354" y="426"/>
                    <a:pt x="354" y="426"/>
                    <a:pt x="354" y="426"/>
                  </a:cubicBezTo>
                  <a:cubicBezTo>
                    <a:pt x="355" y="426"/>
                    <a:pt x="355" y="426"/>
                    <a:pt x="355" y="426"/>
                  </a:cubicBezTo>
                  <a:cubicBezTo>
                    <a:pt x="355" y="426"/>
                    <a:pt x="355" y="426"/>
                    <a:pt x="355" y="426"/>
                  </a:cubicBezTo>
                  <a:cubicBezTo>
                    <a:pt x="356" y="426"/>
                    <a:pt x="356" y="426"/>
                    <a:pt x="356" y="426"/>
                  </a:cubicBezTo>
                  <a:cubicBezTo>
                    <a:pt x="356" y="426"/>
                    <a:pt x="356" y="426"/>
                    <a:pt x="356" y="426"/>
                  </a:cubicBezTo>
                  <a:cubicBezTo>
                    <a:pt x="356" y="426"/>
                    <a:pt x="356" y="426"/>
                    <a:pt x="356" y="426"/>
                  </a:cubicBezTo>
                  <a:cubicBezTo>
                    <a:pt x="356" y="426"/>
                    <a:pt x="356" y="426"/>
                    <a:pt x="356" y="426"/>
                  </a:cubicBezTo>
                  <a:cubicBezTo>
                    <a:pt x="356" y="426"/>
                    <a:pt x="356" y="426"/>
                    <a:pt x="356" y="426"/>
                  </a:cubicBezTo>
                  <a:cubicBezTo>
                    <a:pt x="357" y="426"/>
                    <a:pt x="357" y="426"/>
                    <a:pt x="358" y="426"/>
                  </a:cubicBezTo>
                  <a:cubicBezTo>
                    <a:pt x="366" y="426"/>
                    <a:pt x="366" y="426"/>
                    <a:pt x="366" y="426"/>
                  </a:cubicBezTo>
                  <a:cubicBezTo>
                    <a:pt x="369" y="426"/>
                    <a:pt x="369" y="426"/>
                    <a:pt x="369" y="426"/>
                  </a:cubicBezTo>
                  <a:cubicBezTo>
                    <a:pt x="388" y="426"/>
                    <a:pt x="403" y="442"/>
                    <a:pt x="403" y="460"/>
                  </a:cubicBezTo>
                  <a:cubicBezTo>
                    <a:pt x="403" y="464"/>
                    <a:pt x="403" y="464"/>
                    <a:pt x="403" y="464"/>
                  </a:cubicBezTo>
                  <a:cubicBezTo>
                    <a:pt x="403" y="465"/>
                    <a:pt x="403" y="465"/>
                    <a:pt x="403" y="465"/>
                  </a:cubicBezTo>
                  <a:cubicBezTo>
                    <a:pt x="403" y="465"/>
                    <a:pt x="403" y="465"/>
                    <a:pt x="403" y="465"/>
                  </a:cubicBezTo>
                  <a:cubicBezTo>
                    <a:pt x="403" y="466"/>
                    <a:pt x="403" y="466"/>
                    <a:pt x="403" y="466"/>
                  </a:cubicBezTo>
                  <a:cubicBezTo>
                    <a:pt x="403" y="466"/>
                    <a:pt x="403" y="466"/>
                    <a:pt x="403" y="466"/>
                  </a:cubicBezTo>
                  <a:cubicBezTo>
                    <a:pt x="403" y="466"/>
                    <a:pt x="403" y="466"/>
                    <a:pt x="403" y="466"/>
                  </a:cubicBezTo>
                  <a:cubicBezTo>
                    <a:pt x="403" y="466"/>
                    <a:pt x="403" y="466"/>
                    <a:pt x="403" y="466"/>
                  </a:cubicBezTo>
                  <a:cubicBezTo>
                    <a:pt x="403" y="467"/>
                    <a:pt x="403" y="467"/>
                    <a:pt x="403" y="467"/>
                  </a:cubicBezTo>
                  <a:cubicBezTo>
                    <a:pt x="403" y="467"/>
                    <a:pt x="403" y="467"/>
                    <a:pt x="403" y="467"/>
                  </a:cubicBezTo>
                  <a:cubicBezTo>
                    <a:pt x="403" y="467"/>
                    <a:pt x="403" y="467"/>
                    <a:pt x="403" y="467"/>
                  </a:cubicBezTo>
                  <a:cubicBezTo>
                    <a:pt x="403" y="467"/>
                    <a:pt x="403" y="467"/>
                    <a:pt x="403" y="467"/>
                  </a:cubicBezTo>
                  <a:cubicBezTo>
                    <a:pt x="403" y="468"/>
                    <a:pt x="403" y="468"/>
                    <a:pt x="403" y="468"/>
                  </a:cubicBezTo>
                  <a:cubicBezTo>
                    <a:pt x="403" y="468"/>
                    <a:pt x="403" y="468"/>
                    <a:pt x="403" y="468"/>
                  </a:cubicBezTo>
                  <a:cubicBezTo>
                    <a:pt x="403" y="469"/>
                    <a:pt x="403" y="469"/>
                    <a:pt x="403" y="469"/>
                  </a:cubicBezTo>
                  <a:cubicBezTo>
                    <a:pt x="403" y="469"/>
                    <a:pt x="403" y="469"/>
                    <a:pt x="403" y="469"/>
                  </a:cubicBezTo>
                  <a:cubicBezTo>
                    <a:pt x="403" y="469"/>
                    <a:pt x="403" y="469"/>
                    <a:pt x="403" y="469"/>
                  </a:cubicBezTo>
                  <a:cubicBezTo>
                    <a:pt x="403" y="469"/>
                    <a:pt x="403" y="469"/>
                    <a:pt x="403" y="469"/>
                  </a:cubicBezTo>
                  <a:cubicBezTo>
                    <a:pt x="403" y="470"/>
                    <a:pt x="403" y="470"/>
                    <a:pt x="403" y="470"/>
                  </a:cubicBezTo>
                  <a:cubicBezTo>
                    <a:pt x="403" y="470"/>
                    <a:pt x="403" y="470"/>
                    <a:pt x="403" y="470"/>
                  </a:cubicBezTo>
                  <a:cubicBezTo>
                    <a:pt x="404" y="470"/>
                    <a:pt x="404" y="470"/>
                    <a:pt x="404" y="470"/>
                  </a:cubicBezTo>
                  <a:cubicBezTo>
                    <a:pt x="404" y="470"/>
                    <a:pt x="404" y="470"/>
                    <a:pt x="404" y="470"/>
                  </a:cubicBezTo>
                  <a:cubicBezTo>
                    <a:pt x="404" y="471"/>
                    <a:pt x="404" y="471"/>
                    <a:pt x="404" y="471"/>
                  </a:cubicBezTo>
                  <a:cubicBezTo>
                    <a:pt x="404" y="471"/>
                    <a:pt x="404" y="471"/>
                    <a:pt x="404" y="471"/>
                  </a:cubicBezTo>
                  <a:cubicBezTo>
                    <a:pt x="404" y="472"/>
                    <a:pt x="404" y="472"/>
                    <a:pt x="404" y="472"/>
                  </a:cubicBezTo>
                  <a:cubicBezTo>
                    <a:pt x="404" y="472"/>
                    <a:pt x="404" y="472"/>
                    <a:pt x="404" y="472"/>
                  </a:cubicBezTo>
                  <a:cubicBezTo>
                    <a:pt x="404" y="472"/>
                    <a:pt x="404" y="472"/>
                    <a:pt x="404" y="472"/>
                  </a:cubicBezTo>
                  <a:cubicBezTo>
                    <a:pt x="404" y="472"/>
                    <a:pt x="404" y="472"/>
                    <a:pt x="404" y="472"/>
                  </a:cubicBezTo>
                  <a:cubicBezTo>
                    <a:pt x="404" y="473"/>
                    <a:pt x="404" y="473"/>
                    <a:pt x="404" y="473"/>
                  </a:cubicBezTo>
                  <a:cubicBezTo>
                    <a:pt x="404" y="473"/>
                    <a:pt x="404" y="473"/>
                    <a:pt x="404" y="473"/>
                  </a:cubicBezTo>
                  <a:cubicBezTo>
                    <a:pt x="405" y="473"/>
                    <a:pt x="405" y="473"/>
                    <a:pt x="405" y="473"/>
                  </a:cubicBezTo>
                  <a:cubicBezTo>
                    <a:pt x="405" y="473"/>
                    <a:pt x="405" y="473"/>
                    <a:pt x="405" y="473"/>
                  </a:cubicBezTo>
                  <a:cubicBezTo>
                    <a:pt x="405" y="474"/>
                    <a:pt x="405" y="474"/>
                    <a:pt x="405" y="474"/>
                  </a:cubicBezTo>
                  <a:cubicBezTo>
                    <a:pt x="405" y="474"/>
                    <a:pt x="405" y="474"/>
                    <a:pt x="405" y="474"/>
                  </a:cubicBezTo>
                  <a:cubicBezTo>
                    <a:pt x="405" y="474"/>
                    <a:pt x="405" y="474"/>
                    <a:pt x="405" y="474"/>
                  </a:cubicBezTo>
                  <a:cubicBezTo>
                    <a:pt x="405" y="474"/>
                    <a:pt x="405" y="474"/>
                    <a:pt x="405" y="474"/>
                  </a:cubicBezTo>
                  <a:cubicBezTo>
                    <a:pt x="405" y="475"/>
                    <a:pt x="405" y="475"/>
                    <a:pt x="405" y="475"/>
                  </a:cubicBezTo>
                  <a:cubicBezTo>
                    <a:pt x="405" y="475"/>
                    <a:pt x="405" y="475"/>
                    <a:pt x="405" y="475"/>
                  </a:cubicBezTo>
                  <a:cubicBezTo>
                    <a:pt x="406" y="475"/>
                    <a:pt x="406" y="475"/>
                    <a:pt x="406" y="475"/>
                  </a:cubicBezTo>
                  <a:cubicBezTo>
                    <a:pt x="406" y="475"/>
                    <a:pt x="406" y="475"/>
                    <a:pt x="406" y="475"/>
                  </a:cubicBezTo>
                  <a:cubicBezTo>
                    <a:pt x="406" y="476"/>
                    <a:pt x="406" y="476"/>
                    <a:pt x="406" y="476"/>
                  </a:cubicBezTo>
                  <a:cubicBezTo>
                    <a:pt x="406" y="476"/>
                    <a:pt x="406" y="476"/>
                    <a:pt x="406" y="476"/>
                  </a:cubicBezTo>
                  <a:cubicBezTo>
                    <a:pt x="406" y="476"/>
                    <a:pt x="406" y="476"/>
                    <a:pt x="406" y="476"/>
                  </a:cubicBezTo>
                  <a:cubicBezTo>
                    <a:pt x="406" y="476"/>
                    <a:pt x="406" y="476"/>
                    <a:pt x="406" y="476"/>
                  </a:cubicBezTo>
                  <a:cubicBezTo>
                    <a:pt x="406" y="477"/>
                    <a:pt x="406" y="477"/>
                    <a:pt x="406" y="477"/>
                  </a:cubicBezTo>
                  <a:cubicBezTo>
                    <a:pt x="406" y="477"/>
                    <a:pt x="406" y="477"/>
                    <a:pt x="406" y="477"/>
                  </a:cubicBezTo>
                  <a:cubicBezTo>
                    <a:pt x="407" y="477"/>
                    <a:pt x="407" y="477"/>
                    <a:pt x="407" y="477"/>
                  </a:cubicBezTo>
                  <a:cubicBezTo>
                    <a:pt x="407" y="477"/>
                    <a:pt x="407" y="477"/>
                    <a:pt x="407" y="477"/>
                  </a:cubicBezTo>
                  <a:cubicBezTo>
                    <a:pt x="407" y="478"/>
                    <a:pt x="407" y="478"/>
                    <a:pt x="407" y="478"/>
                  </a:cubicBezTo>
                  <a:cubicBezTo>
                    <a:pt x="407" y="478"/>
                    <a:pt x="407" y="478"/>
                    <a:pt x="407" y="478"/>
                  </a:cubicBezTo>
                  <a:cubicBezTo>
                    <a:pt x="407" y="478"/>
                    <a:pt x="407" y="478"/>
                    <a:pt x="407" y="478"/>
                  </a:cubicBezTo>
                  <a:cubicBezTo>
                    <a:pt x="407" y="478"/>
                    <a:pt x="407" y="478"/>
                    <a:pt x="407" y="478"/>
                  </a:cubicBezTo>
                  <a:cubicBezTo>
                    <a:pt x="408" y="479"/>
                    <a:pt x="408" y="479"/>
                    <a:pt x="408" y="479"/>
                  </a:cubicBezTo>
                  <a:cubicBezTo>
                    <a:pt x="408" y="479"/>
                    <a:pt x="408" y="479"/>
                    <a:pt x="408" y="479"/>
                  </a:cubicBezTo>
                  <a:cubicBezTo>
                    <a:pt x="408" y="479"/>
                    <a:pt x="408" y="479"/>
                    <a:pt x="408" y="479"/>
                  </a:cubicBezTo>
                  <a:cubicBezTo>
                    <a:pt x="408" y="479"/>
                    <a:pt x="408" y="479"/>
                    <a:pt x="408" y="479"/>
                  </a:cubicBezTo>
                  <a:cubicBezTo>
                    <a:pt x="408" y="479"/>
                    <a:pt x="408" y="480"/>
                    <a:pt x="408" y="480"/>
                  </a:cubicBezTo>
                  <a:cubicBezTo>
                    <a:pt x="408" y="480"/>
                    <a:pt x="408" y="480"/>
                    <a:pt x="408" y="480"/>
                  </a:cubicBezTo>
                  <a:cubicBezTo>
                    <a:pt x="409" y="480"/>
                    <a:pt x="409" y="480"/>
                    <a:pt x="409" y="480"/>
                  </a:cubicBezTo>
                  <a:cubicBezTo>
                    <a:pt x="409" y="480"/>
                    <a:pt x="409" y="480"/>
                    <a:pt x="409" y="480"/>
                  </a:cubicBezTo>
                  <a:cubicBezTo>
                    <a:pt x="409" y="481"/>
                    <a:pt x="409" y="481"/>
                    <a:pt x="409" y="481"/>
                  </a:cubicBezTo>
                  <a:cubicBezTo>
                    <a:pt x="409" y="481"/>
                    <a:pt x="409" y="481"/>
                    <a:pt x="409" y="481"/>
                  </a:cubicBezTo>
                  <a:cubicBezTo>
                    <a:pt x="410" y="481"/>
                    <a:pt x="410" y="481"/>
                    <a:pt x="410" y="481"/>
                  </a:cubicBezTo>
                  <a:cubicBezTo>
                    <a:pt x="410" y="481"/>
                    <a:pt x="410" y="481"/>
                    <a:pt x="410" y="481"/>
                  </a:cubicBezTo>
                  <a:cubicBezTo>
                    <a:pt x="410" y="481"/>
                    <a:pt x="410" y="481"/>
                    <a:pt x="410" y="481"/>
                  </a:cubicBezTo>
                  <a:cubicBezTo>
                    <a:pt x="410" y="481"/>
                    <a:pt x="410" y="481"/>
                    <a:pt x="410" y="481"/>
                  </a:cubicBezTo>
                  <a:cubicBezTo>
                    <a:pt x="410" y="482"/>
                    <a:pt x="410" y="482"/>
                    <a:pt x="410" y="482"/>
                  </a:cubicBezTo>
                  <a:cubicBezTo>
                    <a:pt x="410" y="482"/>
                    <a:pt x="410" y="482"/>
                    <a:pt x="410" y="482"/>
                  </a:cubicBezTo>
                  <a:cubicBezTo>
                    <a:pt x="411" y="482"/>
                    <a:pt x="411" y="482"/>
                    <a:pt x="411" y="482"/>
                  </a:cubicBezTo>
                  <a:cubicBezTo>
                    <a:pt x="411" y="482"/>
                    <a:pt x="411" y="482"/>
                    <a:pt x="411" y="482"/>
                  </a:cubicBezTo>
                  <a:cubicBezTo>
                    <a:pt x="411" y="483"/>
                    <a:pt x="411" y="483"/>
                    <a:pt x="411" y="483"/>
                  </a:cubicBezTo>
                  <a:cubicBezTo>
                    <a:pt x="411" y="483"/>
                    <a:pt x="411" y="483"/>
                    <a:pt x="411" y="483"/>
                  </a:cubicBezTo>
                  <a:cubicBezTo>
                    <a:pt x="412" y="483"/>
                    <a:pt x="412" y="483"/>
                    <a:pt x="412" y="483"/>
                  </a:cubicBezTo>
                  <a:cubicBezTo>
                    <a:pt x="412" y="483"/>
                    <a:pt x="412" y="483"/>
                    <a:pt x="412" y="483"/>
                  </a:cubicBezTo>
                  <a:cubicBezTo>
                    <a:pt x="412" y="483"/>
                    <a:pt x="412" y="483"/>
                    <a:pt x="412" y="483"/>
                  </a:cubicBezTo>
                  <a:cubicBezTo>
                    <a:pt x="412" y="483"/>
                    <a:pt x="412" y="483"/>
                    <a:pt x="412" y="483"/>
                  </a:cubicBezTo>
                  <a:cubicBezTo>
                    <a:pt x="412" y="484"/>
                    <a:pt x="412" y="484"/>
                    <a:pt x="413" y="484"/>
                  </a:cubicBezTo>
                  <a:cubicBezTo>
                    <a:pt x="413" y="484"/>
                    <a:pt x="413" y="484"/>
                    <a:pt x="413" y="484"/>
                  </a:cubicBezTo>
                  <a:cubicBezTo>
                    <a:pt x="413" y="484"/>
                    <a:pt x="413" y="484"/>
                    <a:pt x="413" y="484"/>
                  </a:cubicBezTo>
                  <a:cubicBezTo>
                    <a:pt x="413" y="484"/>
                    <a:pt x="413" y="484"/>
                    <a:pt x="413" y="484"/>
                  </a:cubicBezTo>
                  <a:cubicBezTo>
                    <a:pt x="414" y="484"/>
                    <a:pt x="414" y="484"/>
                    <a:pt x="414" y="484"/>
                  </a:cubicBezTo>
                  <a:cubicBezTo>
                    <a:pt x="414" y="484"/>
                    <a:pt x="414" y="484"/>
                    <a:pt x="414" y="484"/>
                  </a:cubicBezTo>
                  <a:cubicBezTo>
                    <a:pt x="414" y="485"/>
                    <a:pt x="414" y="485"/>
                    <a:pt x="414" y="485"/>
                  </a:cubicBezTo>
                  <a:cubicBezTo>
                    <a:pt x="414" y="485"/>
                    <a:pt x="414" y="485"/>
                    <a:pt x="414" y="485"/>
                  </a:cubicBezTo>
                  <a:cubicBezTo>
                    <a:pt x="415" y="485"/>
                    <a:pt x="415" y="485"/>
                    <a:pt x="415" y="485"/>
                  </a:cubicBezTo>
                  <a:cubicBezTo>
                    <a:pt x="415" y="485"/>
                    <a:pt x="415" y="485"/>
                    <a:pt x="415" y="485"/>
                  </a:cubicBezTo>
                  <a:cubicBezTo>
                    <a:pt x="415" y="485"/>
                    <a:pt x="415" y="485"/>
                    <a:pt x="415" y="485"/>
                  </a:cubicBezTo>
                  <a:cubicBezTo>
                    <a:pt x="415" y="485"/>
                    <a:pt x="415" y="485"/>
                    <a:pt x="415" y="485"/>
                  </a:cubicBezTo>
                  <a:cubicBezTo>
                    <a:pt x="416" y="486"/>
                    <a:pt x="416" y="486"/>
                    <a:pt x="416" y="486"/>
                  </a:cubicBezTo>
                  <a:cubicBezTo>
                    <a:pt x="416" y="486"/>
                    <a:pt x="416" y="486"/>
                    <a:pt x="416" y="486"/>
                  </a:cubicBezTo>
                  <a:cubicBezTo>
                    <a:pt x="416" y="486"/>
                    <a:pt x="416" y="486"/>
                    <a:pt x="416" y="486"/>
                  </a:cubicBezTo>
                  <a:cubicBezTo>
                    <a:pt x="416" y="486"/>
                    <a:pt x="416" y="486"/>
                    <a:pt x="416" y="486"/>
                  </a:cubicBezTo>
                  <a:cubicBezTo>
                    <a:pt x="417" y="486"/>
                    <a:pt x="417" y="486"/>
                    <a:pt x="417" y="486"/>
                  </a:cubicBezTo>
                  <a:cubicBezTo>
                    <a:pt x="417" y="486"/>
                    <a:pt x="417" y="486"/>
                    <a:pt x="417" y="486"/>
                  </a:cubicBezTo>
                  <a:cubicBezTo>
                    <a:pt x="417" y="486"/>
                    <a:pt x="417" y="486"/>
                    <a:pt x="417" y="486"/>
                  </a:cubicBezTo>
                  <a:cubicBezTo>
                    <a:pt x="417" y="486"/>
                    <a:pt x="417" y="486"/>
                    <a:pt x="417" y="486"/>
                  </a:cubicBezTo>
                  <a:cubicBezTo>
                    <a:pt x="417" y="487"/>
                    <a:pt x="417" y="487"/>
                    <a:pt x="418" y="487"/>
                  </a:cubicBezTo>
                  <a:cubicBezTo>
                    <a:pt x="418" y="487"/>
                    <a:pt x="418" y="487"/>
                    <a:pt x="418" y="487"/>
                  </a:cubicBezTo>
                  <a:cubicBezTo>
                    <a:pt x="418" y="487"/>
                    <a:pt x="418" y="487"/>
                    <a:pt x="418" y="487"/>
                  </a:cubicBezTo>
                  <a:cubicBezTo>
                    <a:pt x="418" y="487"/>
                    <a:pt x="418" y="487"/>
                    <a:pt x="418" y="487"/>
                  </a:cubicBezTo>
                  <a:cubicBezTo>
                    <a:pt x="419" y="487"/>
                    <a:pt x="419" y="487"/>
                    <a:pt x="419" y="487"/>
                  </a:cubicBezTo>
                  <a:cubicBezTo>
                    <a:pt x="419" y="487"/>
                    <a:pt x="419" y="487"/>
                    <a:pt x="419" y="487"/>
                  </a:cubicBezTo>
                  <a:cubicBezTo>
                    <a:pt x="419" y="487"/>
                    <a:pt x="419" y="487"/>
                    <a:pt x="419" y="487"/>
                  </a:cubicBezTo>
                  <a:cubicBezTo>
                    <a:pt x="419" y="487"/>
                    <a:pt x="419" y="487"/>
                    <a:pt x="419" y="487"/>
                  </a:cubicBezTo>
                  <a:cubicBezTo>
                    <a:pt x="420" y="487"/>
                    <a:pt x="420" y="487"/>
                    <a:pt x="420" y="487"/>
                  </a:cubicBezTo>
                  <a:cubicBezTo>
                    <a:pt x="420" y="487"/>
                    <a:pt x="420" y="487"/>
                    <a:pt x="420" y="487"/>
                  </a:cubicBezTo>
                  <a:cubicBezTo>
                    <a:pt x="420" y="488"/>
                    <a:pt x="420" y="488"/>
                    <a:pt x="420" y="488"/>
                  </a:cubicBezTo>
                  <a:cubicBezTo>
                    <a:pt x="420" y="488"/>
                    <a:pt x="420" y="488"/>
                    <a:pt x="420" y="488"/>
                  </a:cubicBezTo>
                  <a:cubicBezTo>
                    <a:pt x="421" y="488"/>
                    <a:pt x="421" y="488"/>
                    <a:pt x="421" y="488"/>
                  </a:cubicBezTo>
                  <a:cubicBezTo>
                    <a:pt x="421" y="488"/>
                    <a:pt x="421" y="488"/>
                    <a:pt x="421" y="488"/>
                  </a:cubicBezTo>
                  <a:cubicBezTo>
                    <a:pt x="422" y="488"/>
                    <a:pt x="422" y="488"/>
                    <a:pt x="422" y="488"/>
                  </a:cubicBezTo>
                  <a:cubicBezTo>
                    <a:pt x="422" y="488"/>
                    <a:pt x="422" y="488"/>
                    <a:pt x="422" y="488"/>
                  </a:cubicBezTo>
                  <a:cubicBezTo>
                    <a:pt x="422" y="488"/>
                    <a:pt x="422" y="488"/>
                    <a:pt x="422" y="488"/>
                  </a:cubicBezTo>
                  <a:cubicBezTo>
                    <a:pt x="422" y="488"/>
                    <a:pt x="422" y="488"/>
                    <a:pt x="422" y="488"/>
                  </a:cubicBezTo>
                  <a:cubicBezTo>
                    <a:pt x="422" y="488"/>
                    <a:pt x="423" y="488"/>
                    <a:pt x="423" y="488"/>
                  </a:cubicBezTo>
                  <a:cubicBezTo>
                    <a:pt x="423" y="488"/>
                    <a:pt x="423" y="488"/>
                    <a:pt x="423" y="488"/>
                  </a:cubicBezTo>
                  <a:cubicBezTo>
                    <a:pt x="423" y="488"/>
                    <a:pt x="423" y="488"/>
                    <a:pt x="423" y="488"/>
                  </a:cubicBezTo>
                  <a:cubicBezTo>
                    <a:pt x="423" y="488"/>
                    <a:pt x="423" y="488"/>
                    <a:pt x="423" y="488"/>
                  </a:cubicBezTo>
                  <a:cubicBezTo>
                    <a:pt x="424" y="488"/>
                    <a:pt x="424" y="488"/>
                    <a:pt x="424" y="488"/>
                  </a:cubicBezTo>
                  <a:cubicBezTo>
                    <a:pt x="424" y="488"/>
                    <a:pt x="424" y="488"/>
                    <a:pt x="424" y="488"/>
                  </a:cubicBezTo>
                  <a:cubicBezTo>
                    <a:pt x="425" y="488"/>
                    <a:pt x="425" y="488"/>
                    <a:pt x="425" y="488"/>
                  </a:cubicBezTo>
                  <a:cubicBezTo>
                    <a:pt x="425" y="488"/>
                    <a:pt x="425" y="488"/>
                    <a:pt x="425" y="488"/>
                  </a:cubicBezTo>
                  <a:cubicBezTo>
                    <a:pt x="425" y="488"/>
                    <a:pt x="425" y="488"/>
                    <a:pt x="425" y="488"/>
                  </a:cubicBezTo>
                  <a:cubicBezTo>
                    <a:pt x="425" y="488"/>
                    <a:pt x="425" y="488"/>
                    <a:pt x="425" y="488"/>
                  </a:cubicBezTo>
                  <a:cubicBezTo>
                    <a:pt x="426" y="489"/>
                    <a:pt x="426" y="489"/>
                    <a:pt x="426" y="489"/>
                  </a:cubicBezTo>
                  <a:cubicBezTo>
                    <a:pt x="426" y="489"/>
                    <a:pt x="426" y="489"/>
                    <a:pt x="426" y="489"/>
                  </a:cubicBezTo>
                  <a:cubicBezTo>
                    <a:pt x="426" y="489"/>
                    <a:pt x="426" y="489"/>
                    <a:pt x="426" y="489"/>
                  </a:cubicBezTo>
                  <a:cubicBezTo>
                    <a:pt x="426" y="489"/>
                    <a:pt x="427" y="489"/>
                    <a:pt x="427" y="489"/>
                  </a:cubicBezTo>
                  <a:cubicBezTo>
                    <a:pt x="440" y="489"/>
                    <a:pt x="440" y="489"/>
                    <a:pt x="440" y="489"/>
                  </a:cubicBezTo>
                  <a:cubicBezTo>
                    <a:pt x="504" y="489"/>
                    <a:pt x="504" y="489"/>
                    <a:pt x="504" y="489"/>
                  </a:cubicBezTo>
                  <a:cubicBezTo>
                    <a:pt x="523" y="489"/>
                    <a:pt x="538" y="504"/>
                    <a:pt x="538" y="523"/>
                  </a:cubicBezTo>
                  <a:cubicBezTo>
                    <a:pt x="538" y="578"/>
                    <a:pt x="538" y="578"/>
                    <a:pt x="538" y="578"/>
                  </a:cubicBezTo>
                  <a:cubicBezTo>
                    <a:pt x="538" y="647"/>
                    <a:pt x="538" y="647"/>
                    <a:pt x="538" y="647"/>
                  </a:cubicBezTo>
                  <a:cubicBezTo>
                    <a:pt x="538" y="648"/>
                    <a:pt x="538" y="648"/>
                    <a:pt x="538" y="648"/>
                  </a:cubicBezTo>
                  <a:cubicBezTo>
                    <a:pt x="538" y="661"/>
                    <a:pt x="549" y="672"/>
                    <a:pt x="562" y="672"/>
                  </a:cubicBezTo>
                  <a:cubicBezTo>
                    <a:pt x="571" y="672"/>
                    <a:pt x="571" y="672"/>
                    <a:pt x="571" y="672"/>
                  </a:cubicBezTo>
                  <a:cubicBezTo>
                    <a:pt x="584" y="672"/>
                    <a:pt x="595" y="661"/>
                    <a:pt x="595" y="648"/>
                  </a:cubicBezTo>
                  <a:cubicBezTo>
                    <a:pt x="595" y="645"/>
                    <a:pt x="595" y="645"/>
                    <a:pt x="595" y="645"/>
                  </a:cubicBezTo>
                  <a:cubicBezTo>
                    <a:pt x="595" y="626"/>
                    <a:pt x="610" y="611"/>
                    <a:pt x="629" y="611"/>
                  </a:cubicBezTo>
                  <a:cubicBezTo>
                    <a:pt x="642" y="611"/>
                    <a:pt x="642" y="611"/>
                    <a:pt x="642" y="611"/>
                  </a:cubicBezTo>
                  <a:cubicBezTo>
                    <a:pt x="655" y="611"/>
                    <a:pt x="666" y="600"/>
                    <a:pt x="666" y="586"/>
                  </a:cubicBezTo>
                  <a:cubicBezTo>
                    <a:pt x="666" y="578"/>
                    <a:pt x="666" y="578"/>
                    <a:pt x="666" y="578"/>
                  </a:cubicBezTo>
                  <a:cubicBezTo>
                    <a:pt x="666" y="568"/>
                    <a:pt x="659" y="559"/>
                    <a:pt x="650" y="555"/>
                  </a:cubicBezTo>
                  <a:cubicBezTo>
                    <a:pt x="645" y="554"/>
                    <a:pt x="627" y="557"/>
                    <a:pt x="621" y="554"/>
                  </a:cubicBezTo>
                  <a:cubicBezTo>
                    <a:pt x="605" y="546"/>
                    <a:pt x="599" y="529"/>
                    <a:pt x="601" y="517"/>
                  </a:cubicBezTo>
                  <a:cubicBezTo>
                    <a:pt x="604" y="501"/>
                    <a:pt x="613" y="489"/>
                    <a:pt x="630" y="489"/>
                  </a:cubicBezTo>
                  <a:cubicBezTo>
                    <a:pt x="706" y="489"/>
                    <a:pt x="706" y="489"/>
                    <a:pt x="706" y="489"/>
                  </a:cubicBezTo>
                  <a:cubicBezTo>
                    <a:pt x="720" y="489"/>
                    <a:pt x="731" y="478"/>
                    <a:pt x="731" y="465"/>
                  </a:cubicBezTo>
                  <a:cubicBezTo>
                    <a:pt x="731" y="457"/>
                    <a:pt x="731" y="457"/>
                    <a:pt x="731" y="457"/>
                  </a:cubicBezTo>
                  <a:cubicBezTo>
                    <a:pt x="731" y="443"/>
                    <a:pt x="720" y="432"/>
                    <a:pt x="706" y="432"/>
                  </a:cubicBezTo>
                  <a:cubicBezTo>
                    <a:pt x="630" y="432"/>
                    <a:pt x="630" y="432"/>
                    <a:pt x="630" y="432"/>
                  </a:cubicBezTo>
                  <a:cubicBezTo>
                    <a:pt x="611" y="432"/>
                    <a:pt x="596" y="417"/>
                    <a:pt x="596" y="398"/>
                  </a:cubicBezTo>
                  <a:cubicBezTo>
                    <a:pt x="596" y="396"/>
                    <a:pt x="596" y="396"/>
                    <a:pt x="596" y="396"/>
                  </a:cubicBezTo>
                  <a:cubicBezTo>
                    <a:pt x="596" y="383"/>
                    <a:pt x="585" y="372"/>
                    <a:pt x="571" y="372"/>
                  </a:cubicBezTo>
                  <a:cubicBezTo>
                    <a:pt x="498" y="372"/>
                    <a:pt x="498" y="372"/>
                    <a:pt x="498" y="372"/>
                  </a:cubicBezTo>
                  <a:cubicBezTo>
                    <a:pt x="480" y="372"/>
                    <a:pt x="464" y="357"/>
                    <a:pt x="464" y="338"/>
                  </a:cubicBezTo>
                  <a:cubicBezTo>
                    <a:pt x="464" y="272"/>
                    <a:pt x="464" y="272"/>
                    <a:pt x="464" y="272"/>
                  </a:cubicBezTo>
                  <a:cubicBezTo>
                    <a:pt x="464" y="267"/>
                    <a:pt x="463" y="263"/>
                    <a:pt x="461" y="259"/>
                  </a:cubicBezTo>
                  <a:cubicBezTo>
                    <a:pt x="461" y="259"/>
                    <a:pt x="461" y="259"/>
                    <a:pt x="461" y="259"/>
                  </a:cubicBezTo>
                  <a:cubicBezTo>
                    <a:pt x="456" y="251"/>
                    <a:pt x="449" y="246"/>
                    <a:pt x="440" y="246"/>
                  </a:cubicBezTo>
                  <a:cubicBezTo>
                    <a:pt x="430" y="246"/>
                    <a:pt x="430" y="246"/>
                    <a:pt x="430" y="246"/>
                  </a:cubicBezTo>
                  <a:cubicBezTo>
                    <a:pt x="412" y="246"/>
                    <a:pt x="396" y="231"/>
                    <a:pt x="396" y="212"/>
                  </a:cubicBezTo>
                  <a:cubicBezTo>
                    <a:pt x="396" y="212"/>
                    <a:pt x="396" y="212"/>
                    <a:pt x="396" y="212"/>
                  </a:cubicBezTo>
                  <a:cubicBezTo>
                    <a:pt x="396" y="199"/>
                    <a:pt x="385" y="188"/>
                    <a:pt x="372" y="188"/>
                  </a:cubicBezTo>
                  <a:cubicBezTo>
                    <a:pt x="355" y="187"/>
                    <a:pt x="355" y="187"/>
                    <a:pt x="355" y="187"/>
                  </a:cubicBezTo>
                  <a:cubicBezTo>
                    <a:pt x="343" y="186"/>
                    <a:pt x="334" y="175"/>
                    <a:pt x="334" y="163"/>
                  </a:cubicBezTo>
                  <a:cubicBezTo>
                    <a:pt x="334" y="155"/>
                    <a:pt x="334" y="155"/>
                    <a:pt x="334" y="155"/>
                  </a:cubicBezTo>
                  <a:cubicBezTo>
                    <a:pt x="334" y="142"/>
                    <a:pt x="345" y="131"/>
                    <a:pt x="358" y="131"/>
                  </a:cubicBezTo>
                  <a:cubicBezTo>
                    <a:pt x="400" y="131"/>
                    <a:pt x="400" y="131"/>
                    <a:pt x="400" y="131"/>
                  </a:cubicBezTo>
                  <a:cubicBezTo>
                    <a:pt x="400" y="24"/>
                    <a:pt x="400" y="24"/>
                    <a:pt x="400" y="24"/>
                  </a:cubicBezTo>
                  <a:cubicBezTo>
                    <a:pt x="399" y="11"/>
                    <a:pt x="389" y="0"/>
                    <a:pt x="375" y="0"/>
                  </a:cubicBezTo>
                  <a:cubicBezTo>
                    <a:pt x="90" y="0"/>
                    <a:pt x="90" y="0"/>
                    <a:pt x="90" y="0"/>
                  </a:cubicBezTo>
                  <a:cubicBezTo>
                    <a:pt x="78" y="0"/>
                    <a:pt x="68" y="10"/>
                    <a:pt x="66" y="22"/>
                  </a:cubicBezTo>
                  <a:cubicBezTo>
                    <a:pt x="66" y="39"/>
                    <a:pt x="66" y="39"/>
                    <a:pt x="66" y="39"/>
                  </a:cubicBezTo>
                  <a:cubicBezTo>
                    <a:pt x="66" y="53"/>
                    <a:pt x="55" y="63"/>
                    <a:pt x="42" y="63"/>
                  </a:cubicBezTo>
                  <a:cubicBezTo>
                    <a:pt x="0" y="63"/>
                    <a:pt x="0" y="63"/>
                    <a:pt x="0" y="63"/>
                  </a:cubicBezTo>
                  <a:cubicBezTo>
                    <a:pt x="0" y="216"/>
                    <a:pt x="0" y="216"/>
                    <a:pt x="0" y="216"/>
                  </a:cubicBezTo>
                  <a:close/>
                  <a:moveTo>
                    <a:pt x="403" y="464"/>
                  </a:moveTo>
                  <a:cubicBezTo>
                    <a:pt x="403" y="464"/>
                    <a:pt x="403" y="464"/>
                    <a:pt x="403" y="464"/>
                  </a:cubicBezTo>
                  <a:cubicBezTo>
                    <a:pt x="403" y="464"/>
                    <a:pt x="403" y="464"/>
                    <a:pt x="403" y="464"/>
                  </a:cubicBezTo>
                  <a:close/>
                  <a:moveTo>
                    <a:pt x="204" y="283"/>
                  </a:moveTo>
                  <a:cubicBezTo>
                    <a:pt x="204" y="283"/>
                    <a:pt x="204" y="283"/>
                    <a:pt x="204" y="283"/>
                  </a:cubicBezTo>
                  <a:cubicBezTo>
                    <a:pt x="204" y="283"/>
                    <a:pt x="204" y="283"/>
                    <a:pt x="204" y="283"/>
                  </a:cubicBezTo>
                  <a:close/>
                  <a:moveTo>
                    <a:pt x="272" y="342"/>
                  </a:moveTo>
                  <a:cubicBezTo>
                    <a:pt x="272" y="342"/>
                    <a:pt x="272" y="342"/>
                    <a:pt x="272" y="342"/>
                  </a:cubicBezTo>
                  <a:cubicBezTo>
                    <a:pt x="272" y="342"/>
                    <a:pt x="272" y="342"/>
                    <a:pt x="272" y="342"/>
                  </a:cubicBezTo>
                  <a:close/>
                  <a:moveTo>
                    <a:pt x="333" y="402"/>
                  </a:moveTo>
                  <a:cubicBezTo>
                    <a:pt x="333" y="402"/>
                    <a:pt x="333" y="402"/>
                    <a:pt x="333" y="402"/>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10" name="Freeform 33">
              <a:extLst>
                <a:ext uri="{FF2B5EF4-FFF2-40B4-BE49-F238E27FC236}">
                  <a16:creationId xmlns:a16="http://schemas.microsoft.com/office/drawing/2014/main" id="{C338AB23-957D-4A43-A521-7B92003DCAB2}"/>
                </a:ext>
              </a:extLst>
            </p:cNvPr>
            <p:cNvSpPr>
              <a:spLocks noEditPoints="1"/>
            </p:cNvSpPr>
            <p:nvPr userDrawn="1"/>
          </p:nvSpPr>
          <p:spPr bwMode="auto">
            <a:xfrm>
              <a:off x="2631" y="2048"/>
              <a:ext cx="470" cy="323"/>
            </a:xfrm>
            <a:custGeom>
              <a:avLst/>
              <a:gdLst>
                <a:gd name="T0" fmla="*/ 266 w 266"/>
                <a:gd name="T1" fmla="*/ 120 h 183"/>
                <a:gd name="T2" fmla="*/ 266 w 266"/>
                <a:gd name="T3" fmla="*/ 60 h 183"/>
                <a:gd name="T4" fmla="*/ 24 w 266"/>
                <a:gd name="T5" fmla="*/ 60 h 183"/>
                <a:gd name="T6" fmla="*/ 0 w 266"/>
                <a:gd name="T7" fmla="*/ 85 h 183"/>
                <a:gd name="T8" fmla="*/ 0 w 266"/>
                <a:gd name="T9" fmla="*/ 159 h 183"/>
                <a:gd name="T10" fmla="*/ 24 w 266"/>
                <a:gd name="T11" fmla="*/ 183 h 183"/>
                <a:gd name="T12" fmla="*/ 106 w 266"/>
                <a:gd name="T13" fmla="*/ 183 h 183"/>
                <a:gd name="T14" fmla="*/ 130 w 266"/>
                <a:gd name="T15" fmla="*/ 159 h 183"/>
                <a:gd name="T16" fmla="*/ 130 w 266"/>
                <a:gd name="T17" fmla="*/ 142 h 183"/>
                <a:gd name="T18" fmla="*/ 154 w 266"/>
                <a:gd name="T19" fmla="*/ 120 h 183"/>
                <a:gd name="T20" fmla="*/ 266 w 266"/>
                <a:gd name="T21" fmla="*/ 120 h 183"/>
                <a:gd name="T22" fmla="*/ 38 w 266"/>
                <a:gd name="T23" fmla="*/ 0 h 183"/>
                <a:gd name="T24" fmla="*/ 38 w 266"/>
                <a:gd name="T25" fmla="*/ 0 h 183"/>
                <a:gd name="T26" fmla="*/ 38 w 266"/>
                <a:gd name="T2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6" h="183">
                  <a:moveTo>
                    <a:pt x="266" y="120"/>
                  </a:moveTo>
                  <a:cubicBezTo>
                    <a:pt x="266" y="60"/>
                    <a:pt x="266" y="60"/>
                    <a:pt x="266" y="60"/>
                  </a:cubicBezTo>
                  <a:cubicBezTo>
                    <a:pt x="179" y="60"/>
                    <a:pt x="105" y="60"/>
                    <a:pt x="24" y="60"/>
                  </a:cubicBezTo>
                  <a:cubicBezTo>
                    <a:pt x="11" y="60"/>
                    <a:pt x="0" y="71"/>
                    <a:pt x="0" y="85"/>
                  </a:cubicBezTo>
                  <a:cubicBezTo>
                    <a:pt x="0" y="159"/>
                    <a:pt x="0" y="159"/>
                    <a:pt x="0" y="159"/>
                  </a:cubicBezTo>
                  <a:cubicBezTo>
                    <a:pt x="0" y="173"/>
                    <a:pt x="11" y="183"/>
                    <a:pt x="24" y="183"/>
                  </a:cubicBezTo>
                  <a:cubicBezTo>
                    <a:pt x="106" y="183"/>
                    <a:pt x="106" y="183"/>
                    <a:pt x="106" y="183"/>
                  </a:cubicBezTo>
                  <a:cubicBezTo>
                    <a:pt x="119" y="183"/>
                    <a:pt x="130" y="173"/>
                    <a:pt x="130" y="159"/>
                  </a:cubicBezTo>
                  <a:cubicBezTo>
                    <a:pt x="130" y="142"/>
                    <a:pt x="130" y="142"/>
                    <a:pt x="130" y="142"/>
                  </a:cubicBezTo>
                  <a:cubicBezTo>
                    <a:pt x="132" y="130"/>
                    <a:pt x="142" y="120"/>
                    <a:pt x="154" y="120"/>
                  </a:cubicBezTo>
                  <a:cubicBezTo>
                    <a:pt x="266" y="120"/>
                    <a:pt x="266" y="120"/>
                    <a:pt x="266" y="120"/>
                  </a:cubicBezTo>
                  <a:close/>
                  <a:moveTo>
                    <a:pt x="38" y="0"/>
                  </a:moveTo>
                  <a:cubicBezTo>
                    <a:pt x="38" y="0"/>
                    <a:pt x="38" y="0"/>
                    <a:pt x="38" y="0"/>
                  </a:cubicBezTo>
                  <a:cubicBezTo>
                    <a:pt x="38" y="0"/>
                    <a:pt x="38" y="0"/>
                    <a:pt x="38" y="0"/>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11" name="Freeform 34">
              <a:extLst>
                <a:ext uri="{FF2B5EF4-FFF2-40B4-BE49-F238E27FC236}">
                  <a16:creationId xmlns:a16="http://schemas.microsoft.com/office/drawing/2014/main" id="{B0773918-9A89-4830-A885-9331EDA6B126}"/>
                </a:ext>
              </a:extLst>
            </p:cNvPr>
            <p:cNvSpPr>
              <a:spLocks/>
            </p:cNvSpPr>
            <p:nvPr userDrawn="1"/>
          </p:nvSpPr>
          <p:spPr bwMode="auto">
            <a:xfrm>
              <a:off x="3101" y="2064"/>
              <a:ext cx="706" cy="424"/>
            </a:xfrm>
            <a:custGeom>
              <a:avLst/>
              <a:gdLst>
                <a:gd name="T0" fmla="*/ 198 w 400"/>
                <a:gd name="T1" fmla="*/ 0 h 240"/>
                <a:gd name="T2" fmla="*/ 400 w 400"/>
                <a:gd name="T3" fmla="*/ 0 h 240"/>
                <a:gd name="T4" fmla="*/ 400 w 400"/>
                <a:gd name="T5" fmla="*/ 89 h 240"/>
                <a:gd name="T6" fmla="*/ 375 w 400"/>
                <a:gd name="T7" fmla="*/ 113 h 240"/>
                <a:gd name="T8" fmla="*/ 361 w 400"/>
                <a:gd name="T9" fmla="*/ 113 h 240"/>
                <a:gd name="T10" fmla="*/ 330 w 400"/>
                <a:gd name="T11" fmla="*/ 146 h 240"/>
                <a:gd name="T12" fmla="*/ 330 w 400"/>
                <a:gd name="T13" fmla="*/ 216 h 240"/>
                <a:gd name="T14" fmla="*/ 306 w 400"/>
                <a:gd name="T15" fmla="*/ 240 h 240"/>
                <a:gd name="T16" fmla="*/ 198 w 400"/>
                <a:gd name="T17" fmla="*/ 240 h 240"/>
                <a:gd name="T18" fmla="*/ 200 w 400"/>
                <a:gd name="T19" fmla="*/ 216 h 240"/>
                <a:gd name="T20" fmla="*/ 200 w 400"/>
                <a:gd name="T21" fmla="*/ 133 h 240"/>
                <a:gd name="T22" fmla="*/ 176 w 400"/>
                <a:gd name="T23" fmla="*/ 111 h 240"/>
                <a:gd name="T24" fmla="*/ 0 w 400"/>
                <a:gd name="T25" fmla="*/ 111 h 240"/>
                <a:gd name="T26" fmla="*/ 0 w 400"/>
                <a:gd name="T27" fmla="*/ 51 h 240"/>
                <a:gd name="T28" fmla="*/ 33 w 400"/>
                <a:gd name="T29" fmla="*/ 51 h 240"/>
                <a:gd name="T30" fmla="*/ 39 w 400"/>
                <a:gd name="T31" fmla="*/ 51 h 240"/>
                <a:gd name="T32" fmla="*/ 42 w 400"/>
                <a:gd name="T33" fmla="*/ 51 h 240"/>
                <a:gd name="T34" fmla="*/ 168 w 400"/>
                <a:gd name="T35" fmla="*/ 51 h 240"/>
                <a:gd name="T36" fmla="*/ 197 w 400"/>
                <a:gd name="T37" fmla="*/ 21 h 240"/>
                <a:gd name="T38" fmla="*/ 198 w 400"/>
                <a:gd name="T3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0" h="240">
                  <a:moveTo>
                    <a:pt x="198" y="0"/>
                  </a:moveTo>
                  <a:cubicBezTo>
                    <a:pt x="400" y="0"/>
                    <a:pt x="400" y="0"/>
                    <a:pt x="400" y="0"/>
                  </a:cubicBezTo>
                  <a:cubicBezTo>
                    <a:pt x="400" y="89"/>
                    <a:pt x="400" y="89"/>
                    <a:pt x="400" y="89"/>
                  </a:cubicBezTo>
                  <a:cubicBezTo>
                    <a:pt x="400" y="102"/>
                    <a:pt x="389" y="113"/>
                    <a:pt x="375" y="113"/>
                  </a:cubicBezTo>
                  <a:cubicBezTo>
                    <a:pt x="361" y="113"/>
                    <a:pt x="361" y="113"/>
                    <a:pt x="361" y="113"/>
                  </a:cubicBezTo>
                  <a:cubicBezTo>
                    <a:pt x="337" y="113"/>
                    <a:pt x="330" y="136"/>
                    <a:pt x="330" y="146"/>
                  </a:cubicBezTo>
                  <a:cubicBezTo>
                    <a:pt x="330" y="216"/>
                    <a:pt x="330" y="216"/>
                    <a:pt x="330" y="216"/>
                  </a:cubicBezTo>
                  <a:cubicBezTo>
                    <a:pt x="330" y="230"/>
                    <a:pt x="319" y="240"/>
                    <a:pt x="306" y="240"/>
                  </a:cubicBezTo>
                  <a:cubicBezTo>
                    <a:pt x="198" y="240"/>
                    <a:pt x="198" y="240"/>
                    <a:pt x="198" y="240"/>
                  </a:cubicBezTo>
                  <a:cubicBezTo>
                    <a:pt x="200" y="216"/>
                    <a:pt x="200" y="216"/>
                    <a:pt x="200" y="216"/>
                  </a:cubicBezTo>
                  <a:cubicBezTo>
                    <a:pt x="200" y="133"/>
                    <a:pt x="200" y="133"/>
                    <a:pt x="200" y="133"/>
                  </a:cubicBezTo>
                  <a:cubicBezTo>
                    <a:pt x="198" y="121"/>
                    <a:pt x="188" y="111"/>
                    <a:pt x="176" y="111"/>
                  </a:cubicBezTo>
                  <a:cubicBezTo>
                    <a:pt x="0" y="111"/>
                    <a:pt x="0" y="111"/>
                    <a:pt x="0" y="111"/>
                  </a:cubicBezTo>
                  <a:cubicBezTo>
                    <a:pt x="0" y="51"/>
                    <a:pt x="0" y="51"/>
                    <a:pt x="0" y="51"/>
                  </a:cubicBezTo>
                  <a:cubicBezTo>
                    <a:pt x="33" y="51"/>
                    <a:pt x="33" y="51"/>
                    <a:pt x="33" y="51"/>
                  </a:cubicBezTo>
                  <a:cubicBezTo>
                    <a:pt x="35" y="51"/>
                    <a:pt x="37" y="51"/>
                    <a:pt x="39" y="51"/>
                  </a:cubicBezTo>
                  <a:cubicBezTo>
                    <a:pt x="40" y="51"/>
                    <a:pt x="41" y="51"/>
                    <a:pt x="42" y="51"/>
                  </a:cubicBezTo>
                  <a:cubicBezTo>
                    <a:pt x="168" y="51"/>
                    <a:pt x="168" y="51"/>
                    <a:pt x="168" y="51"/>
                  </a:cubicBezTo>
                  <a:cubicBezTo>
                    <a:pt x="184" y="51"/>
                    <a:pt x="197" y="37"/>
                    <a:pt x="197" y="21"/>
                  </a:cubicBezTo>
                  <a:lnTo>
                    <a:pt x="198" y="0"/>
                  </a:lnTo>
                  <a:close/>
                </a:path>
              </a:pathLst>
            </a:custGeom>
            <a:solidFill>
              <a:srgbClr val="0100FE"/>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12" name="Freeform 35">
              <a:extLst>
                <a:ext uri="{FF2B5EF4-FFF2-40B4-BE49-F238E27FC236}">
                  <a16:creationId xmlns:a16="http://schemas.microsoft.com/office/drawing/2014/main" id="{3E7ED246-4832-4772-93F9-DB7378811F0F}"/>
                </a:ext>
              </a:extLst>
            </p:cNvPr>
            <p:cNvSpPr>
              <a:spLocks/>
            </p:cNvSpPr>
            <p:nvPr userDrawn="1"/>
          </p:nvSpPr>
          <p:spPr bwMode="auto">
            <a:xfrm>
              <a:off x="3450" y="2375"/>
              <a:ext cx="233" cy="113"/>
            </a:xfrm>
            <a:custGeom>
              <a:avLst/>
              <a:gdLst>
                <a:gd name="T0" fmla="*/ 132 w 132"/>
                <a:gd name="T1" fmla="*/ 0 h 64"/>
                <a:gd name="T2" fmla="*/ 132 w 132"/>
                <a:gd name="T3" fmla="*/ 40 h 64"/>
                <a:gd name="T4" fmla="*/ 108 w 132"/>
                <a:gd name="T5" fmla="*/ 64 h 64"/>
                <a:gd name="T6" fmla="*/ 0 w 132"/>
                <a:gd name="T7" fmla="*/ 64 h 64"/>
                <a:gd name="T8" fmla="*/ 2 w 132"/>
                <a:gd name="T9" fmla="*/ 40 h 64"/>
                <a:gd name="T10" fmla="*/ 2 w 132"/>
                <a:gd name="T11" fmla="*/ 0 h 64"/>
                <a:gd name="T12" fmla="*/ 132 w 132"/>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32" h="64">
                  <a:moveTo>
                    <a:pt x="132" y="0"/>
                  </a:moveTo>
                  <a:cubicBezTo>
                    <a:pt x="132" y="40"/>
                    <a:pt x="132" y="40"/>
                    <a:pt x="132" y="40"/>
                  </a:cubicBezTo>
                  <a:cubicBezTo>
                    <a:pt x="132" y="54"/>
                    <a:pt x="121" y="64"/>
                    <a:pt x="108" y="64"/>
                  </a:cubicBezTo>
                  <a:cubicBezTo>
                    <a:pt x="0" y="64"/>
                    <a:pt x="0" y="64"/>
                    <a:pt x="0" y="64"/>
                  </a:cubicBezTo>
                  <a:cubicBezTo>
                    <a:pt x="2" y="40"/>
                    <a:pt x="2" y="40"/>
                    <a:pt x="2" y="40"/>
                  </a:cubicBezTo>
                  <a:cubicBezTo>
                    <a:pt x="2" y="0"/>
                    <a:pt x="2" y="0"/>
                    <a:pt x="2" y="0"/>
                  </a:cubicBezTo>
                  <a:lnTo>
                    <a:pt x="132" y="0"/>
                  </a:lnTo>
                  <a:close/>
                </a:path>
              </a:pathLst>
            </a:custGeom>
            <a:solidFill>
              <a:srgbClr val="0100FE"/>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13" name="Freeform 36">
              <a:extLst>
                <a:ext uri="{FF2B5EF4-FFF2-40B4-BE49-F238E27FC236}">
                  <a16:creationId xmlns:a16="http://schemas.microsoft.com/office/drawing/2014/main" id="{AB7B7E8E-B0BB-4898-82B2-67ECB3680EC5}"/>
                </a:ext>
              </a:extLst>
            </p:cNvPr>
            <p:cNvSpPr>
              <a:spLocks noEditPoints="1"/>
            </p:cNvSpPr>
            <p:nvPr userDrawn="1"/>
          </p:nvSpPr>
          <p:spPr bwMode="auto">
            <a:xfrm>
              <a:off x="3544" y="2375"/>
              <a:ext cx="490" cy="365"/>
            </a:xfrm>
            <a:custGeom>
              <a:avLst/>
              <a:gdLst>
                <a:gd name="T0" fmla="*/ 17 w 278"/>
                <a:gd name="T1" fmla="*/ 92 h 207"/>
                <a:gd name="T2" fmla="*/ 41 w 278"/>
                <a:gd name="T3" fmla="*/ 124 h 207"/>
                <a:gd name="T4" fmla="*/ 87 w 278"/>
                <a:gd name="T5" fmla="*/ 158 h 207"/>
                <a:gd name="T6" fmla="*/ 87 w 278"/>
                <a:gd name="T7" fmla="*/ 162 h 207"/>
                <a:gd name="T8" fmla="*/ 87 w 278"/>
                <a:gd name="T9" fmla="*/ 163 h 207"/>
                <a:gd name="T10" fmla="*/ 87 w 278"/>
                <a:gd name="T11" fmla="*/ 163 h 207"/>
                <a:gd name="T12" fmla="*/ 87 w 278"/>
                <a:gd name="T13" fmla="*/ 164 h 207"/>
                <a:gd name="T14" fmla="*/ 87 w 278"/>
                <a:gd name="T15" fmla="*/ 164 h 207"/>
                <a:gd name="T16" fmla="*/ 87 w 278"/>
                <a:gd name="T17" fmla="*/ 165 h 207"/>
                <a:gd name="T18" fmla="*/ 87 w 278"/>
                <a:gd name="T19" fmla="*/ 166 h 207"/>
                <a:gd name="T20" fmla="*/ 97 w 278"/>
                <a:gd name="T21" fmla="*/ 181 h 207"/>
                <a:gd name="T22" fmla="*/ 97 w 278"/>
                <a:gd name="T23" fmla="*/ 181 h 207"/>
                <a:gd name="T24" fmla="*/ 98 w 278"/>
                <a:gd name="T25" fmla="*/ 181 h 207"/>
                <a:gd name="T26" fmla="*/ 98 w 278"/>
                <a:gd name="T27" fmla="*/ 182 h 207"/>
                <a:gd name="T28" fmla="*/ 99 w 278"/>
                <a:gd name="T29" fmla="*/ 182 h 207"/>
                <a:gd name="T30" fmla="*/ 99 w 278"/>
                <a:gd name="T31" fmla="*/ 182 h 207"/>
                <a:gd name="T32" fmla="*/ 100 w 278"/>
                <a:gd name="T33" fmla="*/ 183 h 207"/>
                <a:gd name="T34" fmla="*/ 100 w 278"/>
                <a:gd name="T35" fmla="*/ 183 h 207"/>
                <a:gd name="T36" fmla="*/ 101 w 278"/>
                <a:gd name="T37" fmla="*/ 183 h 207"/>
                <a:gd name="T38" fmla="*/ 101 w 278"/>
                <a:gd name="T39" fmla="*/ 183 h 207"/>
                <a:gd name="T40" fmla="*/ 102 w 278"/>
                <a:gd name="T41" fmla="*/ 184 h 207"/>
                <a:gd name="T42" fmla="*/ 102 w 278"/>
                <a:gd name="T43" fmla="*/ 184 h 207"/>
                <a:gd name="T44" fmla="*/ 103 w 278"/>
                <a:gd name="T45" fmla="*/ 184 h 207"/>
                <a:gd name="T46" fmla="*/ 103 w 278"/>
                <a:gd name="T47" fmla="*/ 184 h 207"/>
                <a:gd name="T48" fmla="*/ 103 w 278"/>
                <a:gd name="T49" fmla="*/ 184 h 207"/>
                <a:gd name="T50" fmla="*/ 104 w 278"/>
                <a:gd name="T51" fmla="*/ 185 h 207"/>
                <a:gd name="T52" fmla="*/ 105 w 278"/>
                <a:gd name="T53" fmla="*/ 185 h 207"/>
                <a:gd name="T54" fmla="*/ 106 w 278"/>
                <a:gd name="T55" fmla="*/ 185 h 207"/>
                <a:gd name="T56" fmla="*/ 106 w 278"/>
                <a:gd name="T57" fmla="*/ 185 h 207"/>
                <a:gd name="T58" fmla="*/ 107 w 278"/>
                <a:gd name="T59" fmla="*/ 185 h 207"/>
                <a:gd name="T60" fmla="*/ 107 w 278"/>
                <a:gd name="T61" fmla="*/ 185 h 207"/>
                <a:gd name="T62" fmla="*/ 108 w 278"/>
                <a:gd name="T63" fmla="*/ 185 h 207"/>
                <a:gd name="T64" fmla="*/ 109 w 278"/>
                <a:gd name="T65" fmla="*/ 185 h 207"/>
                <a:gd name="T66" fmla="*/ 109 w 278"/>
                <a:gd name="T67" fmla="*/ 185 h 207"/>
                <a:gd name="T68" fmla="*/ 110 w 278"/>
                <a:gd name="T69" fmla="*/ 186 h 207"/>
                <a:gd name="T70" fmla="*/ 110 w 278"/>
                <a:gd name="T71" fmla="*/ 186 h 207"/>
                <a:gd name="T72" fmla="*/ 181 w 278"/>
                <a:gd name="T73" fmla="*/ 186 h 207"/>
                <a:gd name="T74" fmla="*/ 213 w 278"/>
                <a:gd name="T75" fmla="*/ 207 h 207"/>
                <a:gd name="T76" fmla="*/ 178 w 278"/>
                <a:gd name="T77" fmla="*/ 116 h 207"/>
                <a:gd name="T78" fmla="*/ 147 w 278"/>
                <a:gd name="T79" fmla="*/ 91 h 207"/>
                <a:gd name="T80" fmla="*/ 171 w 278"/>
                <a:gd name="T81" fmla="*/ 59 h 207"/>
                <a:gd name="T82" fmla="*/ 278 w 278"/>
                <a:gd name="T83" fmla="*/ 0 h 207"/>
                <a:gd name="T84" fmla="*/ 79 w 278"/>
                <a:gd name="T85" fmla="*/ 40 h 207"/>
                <a:gd name="T86" fmla="*/ 0 w 278"/>
                <a:gd name="T87" fmla="*/ 64 h 207"/>
                <a:gd name="T88" fmla="*/ 87 w 278"/>
                <a:gd name="T89" fmla="*/ 16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8" h="207">
                  <a:moveTo>
                    <a:pt x="0" y="64"/>
                  </a:moveTo>
                  <a:cubicBezTo>
                    <a:pt x="10" y="65"/>
                    <a:pt x="17" y="71"/>
                    <a:pt x="17" y="92"/>
                  </a:cubicBezTo>
                  <a:cubicBezTo>
                    <a:pt x="17" y="100"/>
                    <a:pt x="17" y="100"/>
                    <a:pt x="17" y="100"/>
                  </a:cubicBezTo>
                  <a:cubicBezTo>
                    <a:pt x="17" y="113"/>
                    <a:pt x="28" y="124"/>
                    <a:pt x="41" y="124"/>
                  </a:cubicBezTo>
                  <a:cubicBezTo>
                    <a:pt x="53" y="124"/>
                    <a:pt x="53" y="124"/>
                    <a:pt x="53" y="124"/>
                  </a:cubicBezTo>
                  <a:cubicBezTo>
                    <a:pt x="72" y="124"/>
                    <a:pt x="87" y="140"/>
                    <a:pt x="87" y="158"/>
                  </a:cubicBezTo>
                  <a:cubicBezTo>
                    <a:pt x="87" y="161"/>
                    <a:pt x="87" y="161"/>
                    <a:pt x="87" y="161"/>
                  </a:cubicBezTo>
                  <a:cubicBezTo>
                    <a:pt x="87" y="162"/>
                    <a:pt x="87" y="162"/>
                    <a:pt x="87" y="162"/>
                  </a:cubicBezTo>
                  <a:cubicBezTo>
                    <a:pt x="87" y="162"/>
                    <a:pt x="87" y="162"/>
                    <a:pt x="87" y="162"/>
                  </a:cubicBezTo>
                  <a:cubicBezTo>
                    <a:pt x="87" y="163"/>
                    <a:pt x="87" y="163"/>
                    <a:pt x="87" y="163"/>
                  </a:cubicBezTo>
                  <a:cubicBezTo>
                    <a:pt x="87" y="163"/>
                    <a:pt x="87" y="163"/>
                    <a:pt x="87" y="163"/>
                  </a:cubicBezTo>
                  <a:cubicBezTo>
                    <a:pt x="87" y="163"/>
                    <a:pt x="87" y="163"/>
                    <a:pt x="87" y="163"/>
                  </a:cubicBezTo>
                  <a:cubicBezTo>
                    <a:pt x="87" y="163"/>
                    <a:pt x="87" y="163"/>
                    <a:pt x="87" y="163"/>
                  </a:cubicBezTo>
                  <a:cubicBezTo>
                    <a:pt x="87" y="164"/>
                    <a:pt x="87" y="164"/>
                    <a:pt x="87" y="164"/>
                  </a:cubicBezTo>
                  <a:cubicBezTo>
                    <a:pt x="87" y="164"/>
                    <a:pt x="87" y="164"/>
                    <a:pt x="87" y="164"/>
                  </a:cubicBezTo>
                  <a:cubicBezTo>
                    <a:pt x="87" y="164"/>
                    <a:pt x="87" y="164"/>
                    <a:pt x="87" y="164"/>
                  </a:cubicBezTo>
                  <a:cubicBezTo>
                    <a:pt x="87" y="164"/>
                    <a:pt x="87" y="164"/>
                    <a:pt x="87" y="164"/>
                  </a:cubicBezTo>
                  <a:cubicBezTo>
                    <a:pt x="87" y="165"/>
                    <a:pt x="87" y="165"/>
                    <a:pt x="87" y="165"/>
                  </a:cubicBezTo>
                  <a:cubicBezTo>
                    <a:pt x="87" y="165"/>
                    <a:pt x="87" y="165"/>
                    <a:pt x="87" y="165"/>
                  </a:cubicBezTo>
                  <a:cubicBezTo>
                    <a:pt x="87" y="166"/>
                    <a:pt x="87" y="166"/>
                    <a:pt x="87" y="166"/>
                  </a:cubicBezTo>
                  <a:cubicBezTo>
                    <a:pt x="87" y="166"/>
                    <a:pt x="87" y="166"/>
                    <a:pt x="87" y="166"/>
                  </a:cubicBezTo>
                  <a:cubicBezTo>
                    <a:pt x="88" y="172"/>
                    <a:pt x="92" y="177"/>
                    <a:pt x="97" y="181"/>
                  </a:cubicBezTo>
                  <a:cubicBezTo>
                    <a:pt x="97" y="181"/>
                    <a:pt x="97" y="181"/>
                    <a:pt x="97" y="181"/>
                  </a:cubicBezTo>
                  <a:cubicBezTo>
                    <a:pt x="97" y="181"/>
                    <a:pt x="97" y="181"/>
                    <a:pt x="97" y="181"/>
                  </a:cubicBezTo>
                  <a:cubicBezTo>
                    <a:pt x="97" y="181"/>
                    <a:pt x="97" y="181"/>
                    <a:pt x="97" y="181"/>
                  </a:cubicBezTo>
                  <a:cubicBezTo>
                    <a:pt x="98" y="181"/>
                    <a:pt x="98" y="181"/>
                    <a:pt x="98" y="181"/>
                  </a:cubicBezTo>
                  <a:cubicBezTo>
                    <a:pt x="98" y="181"/>
                    <a:pt x="98" y="181"/>
                    <a:pt x="98" y="181"/>
                  </a:cubicBezTo>
                  <a:cubicBezTo>
                    <a:pt x="98" y="182"/>
                    <a:pt x="98" y="182"/>
                    <a:pt x="98" y="182"/>
                  </a:cubicBezTo>
                  <a:cubicBezTo>
                    <a:pt x="98" y="182"/>
                    <a:pt x="98" y="182"/>
                    <a:pt x="98" y="182"/>
                  </a:cubicBezTo>
                  <a:cubicBezTo>
                    <a:pt x="99" y="182"/>
                    <a:pt x="99" y="182"/>
                    <a:pt x="99" y="182"/>
                  </a:cubicBezTo>
                  <a:cubicBezTo>
                    <a:pt x="99" y="182"/>
                    <a:pt x="99" y="182"/>
                    <a:pt x="99" y="182"/>
                  </a:cubicBezTo>
                  <a:cubicBezTo>
                    <a:pt x="99" y="182"/>
                    <a:pt x="99" y="182"/>
                    <a:pt x="99" y="182"/>
                  </a:cubicBezTo>
                  <a:cubicBezTo>
                    <a:pt x="99" y="182"/>
                    <a:pt x="99" y="182"/>
                    <a:pt x="99" y="182"/>
                  </a:cubicBezTo>
                  <a:cubicBezTo>
                    <a:pt x="100" y="183"/>
                    <a:pt x="100" y="183"/>
                    <a:pt x="100" y="183"/>
                  </a:cubicBezTo>
                  <a:cubicBezTo>
                    <a:pt x="100" y="183"/>
                    <a:pt x="100" y="183"/>
                    <a:pt x="100" y="183"/>
                  </a:cubicBezTo>
                  <a:cubicBezTo>
                    <a:pt x="100" y="183"/>
                    <a:pt x="100" y="183"/>
                    <a:pt x="100" y="183"/>
                  </a:cubicBezTo>
                  <a:cubicBezTo>
                    <a:pt x="100" y="183"/>
                    <a:pt x="100" y="183"/>
                    <a:pt x="100" y="183"/>
                  </a:cubicBezTo>
                  <a:cubicBezTo>
                    <a:pt x="101" y="183"/>
                    <a:pt x="101" y="183"/>
                    <a:pt x="101" y="183"/>
                  </a:cubicBezTo>
                  <a:cubicBezTo>
                    <a:pt x="101" y="183"/>
                    <a:pt x="101" y="183"/>
                    <a:pt x="101" y="183"/>
                  </a:cubicBezTo>
                  <a:cubicBezTo>
                    <a:pt x="101" y="183"/>
                    <a:pt x="101" y="183"/>
                    <a:pt x="101" y="183"/>
                  </a:cubicBezTo>
                  <a:cubicBezTo>
                    <a:pt x="101" y="183"/>
                    <a:pt x="101" y="183"/>
                    <a:pt x="101" y="183"/>
                  </a:cubicBezTo>
                  <a:cubicBezTo>
                    <a:pt x="101" y="183"/>
                    <a:pt x="102" y="184"/>
                    <a:pt x="102" y="184"/>
                  </a:cubicBezTo>
                  <a:cubicBezTo>
                    <a:pt x="102" y="184"/>
                    <a:pt x="102" y="184"/>
                    <a:pt x="102" y="184"/>
                  </a:cubicBezTo>
                  <a:cubicBezTo>
                    <a:pt x="102" y="184"/>
                    <a:pt x="102" y="184"/>
                    <a:pt x="102" y="184"/>
                  </a:cubicBezTo>
                  <a:cubicBezTo>
                    <a:pt x="102" y="184"/>
                    <a:pt x="102" y="184"/>
                    <a:pt x="102" y="184"/>
                  </a:cubicBezTo>
                  <a:cubicBezTo>
                    <a:pt x="103" y="184"/>
                    <a:pt x="103" y="184"/>
                    <a:pt x="103" y="184"/>
                  </a:cubicBezTo>
                  <a:cubicBezTo>
                    <a:pt x="103" y="184"/>
                    <a:pt x="103" y="184"/>
                    <a:pt x="103" y="184"/>
                  </a:cubicBezTo>
                  <a:cubicBezTo>
                    <a:pt x="103" y="184"/>
                    <a:pt x="103" y="184"/>
                    <a:pt x="103" y="184"/>
                  </a:cubicBezTo>
                  <a:cubicBezTo>
                    <a:pt x="103" y="184"/>
                    <a:pt x="103" y="184"/>
                    <a:pt x="103" y="184"/>
                  </a:cubicBezTo>
                  <a:cubicBezTo>
                    <a:pt x="103" y="184"/>
                    <a:pt x="103" y="184"/>
                    <a:pt x="103" y="184"/>
                  </a:cubicBezTo>
                  <a:cubicBezTo>
                    <a:pt x="104" y="184"/>
                    <a:pt x="104" y="185"/>
                    <a:pt x="104" y="185"/>
                  </a:cubicBezTo>
                  <a:cubicBezTo>
                    <a:pt x="104" y="185"/>
                    <a:pt x="104" y="185"/>
                    <a:pt x="104" y="185"/>
                  </a:cubicBezTo>
                  <a:cubicBezTo>
                    <a:pt x="104" y="185"/>
                    <a:pt x="104" y="185"/>
                    <a:pt x="104" y="185"/>
                  </a:cubicBezTo>
                  <a:cubicBezTo>
                    <a:pt x="105" y="185"/>
                    <a:pt x="105" y="185"/>
                    <a:pt x="105" y="185"/>
                  </a:cubicBezTo>
                  <a:cubicBezTo>
                    <a:pt x="105" y="185"/>
                    <a:pt x="105" y="185"/>
                    <a:pt x="105"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7" y="185"/>
                    <a:pt x="107" y="185"/>
                  </a:cubicBezTo>
                  <a:cubicBezTo>
                    <a:pt x="107" y="185"/>
                    <a:pt x="107" y="185"/>
                    <a:pt x="107" y="185"/>
                  </a:cubicBezTo>
                  <a:cubicBezTo>
                    <a:pt x="107" y="185"/>
                    <a:pt x="107" y="185"/>
                    <a:pt x="107" y="185"/>
                  </a:cubicBezTo>
                  <a:cubicBezTo>
                    <a:pt x="107" y="185"/>
                    <a:pt x="108" y="185"/>
                    <a:pt x="108" y="185"/>
                  </a:cubicBezTo>
                  <a:cubicBezTo>
                    <a:pt x="108" y="185"/>
                    <a:pt x="108" y="185"/>
                    <a:pt x="108" y="185"/>
                  </a:cubicBezTo>
                  <a:cubicBezTo>
                    <a:pt x="108" y="185"/>
                    <a:pt x="108" y="185"/>
                    <a:pt x="108" y="185"/>
                  </a:cubicBezTo>
                  <a:cubicBezTo>
                    <a:pt x="109" y="185"/>
                    <a:pt x="109" y="185"/>
                    <a:pt x="109" y="185"/>
                  </a:cubicBezTo>
                  <a:cubicBezTo>
                    <a:pt x="109" y="185"/>
                    <a:pt x="109" y="185"/>
                    <a:pt x="109" y="185"/>
                  </a:cubicBezTo>
                  <a:cubicBezTo>
                    <a:pt x="109" y="185"/>
                    <a:pt x="109" y="185"/>
                    <a:pt x="109" y="185"/>
                  </a:cubicBezTo>
                  <a:cubicBezTo>
                    <a:pt x="109" y="185"/>
                    <a:pt x="109" y="185"/>
                    <a:pt x="109" y="185"/>
                  </a:cubicBezTo>
                  <a:cubicBezTo>
                    <a:pt x="110" y="186"/>
                    <a:pt x="110" y="186"/>
                    <a:pt x="110" y="186"/>
                  </a:cubicBezTo>
                  <a:cubicBezTo>
                    <a:pt x="110" y="186"/>
                    <a:pt x="110" y="186"/>
                    <a:pt x="110" y="186"/>
                  </a:cubicBezTo>
                  <a:cubicBezTo>
                    <a:pt x="110" y="186"/>
                    <a:pt x="110" y="186"/>
                    <a:pt x="110" y="186"/>
                  </a:cubicBezTo>
                  <a:cubicBezTo>
                    <a:pt x="111" y="186"/>
                    <a:pt x="111" y="186"/>
                    <a:pt x="111" y="186"/>
                  </a:cubicBezTo>
                  <a:cubicBezTo>
                    <a:pt x="181" y="186"/>
                    <a:pt x="181" y="186"/>
                    <a:pt x="181" y="186"/>
                  </a:cubicBezTo>
                  <a:cubicBezTo>
                    <a:pt x="182" y="186"/>
                    <a:pt x="182" y="186"/>
                    <a:pt x="182" y="186"/>
                  </a:cubicBezTo>
                  <a:cubicBezTo>
                    <a:pt x="196" y="186"/>
                    <a:pt x="208" y="194"/>
                    <a:pt x="213" y="207"/>
                  </a:cubicBezTo>
                  <a:cubicBezTo>
                    <a:pt x="212" y="145"/>
                    <a:pt x="212" y="145"/>
                    <a:pt x="212" y="145"/>
                  </a:cubicBezTo>
                  <a:cubicBezTo>
                    <a:pt x="212" y="114"/>
                    <a:pt x="184" y="116"/>
                    <a:pt x="178" y="116"/>
                  </a:cubicBezTo>
                  <a:cubicBezTo>
                    <a:pt x="171" y="116"/>
                    <a:pt x="171" y="116"/>
                    <a:pt x="171" y="116"/>
                  </a:cubicBezTo>
                  <a:cubicBezTo>
                    <a:pt x="158" y="116"/>
                    <a:pt x="147" y="105"/>
                    <a:pt x="147" y="91"/>
                  </a:cubicBezTo>
                  <a:cubicBezTo>
                    <a:pt x="147" y="83"/>
                    <a:pt x="147" y="83"/>
                    <a:pt x="147" y="83"/>
                  </a:cubicBezTo>
                  <a:cubicBezTo>
                    <a:pt x="147" y="70"/>
                    <a:pt x="158" y="59"/>
                    <a:pt x="171" y="59"/>
                  </a:cubicBezTo>
                  <a:cubicBezTo>
                    <a:pt x="278" y="59"/>
                    <a:pt x="278" y="59"/>
                    <a:pt x="278" y="59"/>
                  </a:cubicBezTo>
                  <a:cubicBezTo>
                    <a:pt x="278" y="0"/>
                    <a:pt x="278" y="0"/>
                    <a:pt x="278" y="0"/>
                  </a:cubicBezTo>
                  <a:cubicBezTo>
                    <a:pt x="79" y="0"/>
                    <a:pt x="79" y="0"/>
                    <a:pt x="79" y="0"/>
                  </a:cubicBezTo>
                  <a:cubicBezTo>
                    <a:pt x="79" y="40"/>
                    <a:pt x="79" y="40"/>
                    <a:pt x="79" y="40"/>
                  </a:cubicBezTo>
                  <a:cubicBezTo>
                    <a:pt x="79" y="54"/>
                    <a:pt x="68" y="64"/>
                    <a:pt x="55" y="64"/>
                  </a:cubicBezTo>
                  <a:cubicBezTo>
                    <a:pt x="0" y="64"/>
                    <a:pt x="0" y="64"/>
                    <a:pt x="0" y="64"/>
                  </a:cubicBezTo>
                  <a:close/>
                  <a:moveTo>
                    <a:pt x="87" y="161"/>
                  </a:moveTo>
                  <a:cubicBezTo>
                    <a:pt x="87" y="161"/>
                    <a:pt x="87" y="161"/>
                    <a:pt x="87" y="161"/>
                  </a:cubicBezTo>
                  <a:close/>
                </a:path>
              </a:pathLst>
            </a:custGeom>
            <a:solidFill>
              <a:srgbClr val="0100FE"/>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14" name="Freeform 37">
              <a:extLst>
                <a:ext uri="{FF2B5EF4-FFF2-40B4-BE49-F238E27FC236}">
                  <a16:creationId xmlns:a16="http://schemas.microsoft.com/office/drawing/2014/main" id="{6AC9CAA1-46BE-47A4-BD0F-2F0349276E70}"/>
                </a:ext>
              </a:extLst>
            </p:cNvPr>
            <p:cNvSpPr>
              <a:spLocks/>
            </p:cNvSpPr>
            <p:nvPr userDrawn="1"/>
          </p:nvSpPr>
          <p:spPr bwMode="auto">
            <a:xfrm>
              <a:off x="4747" y="3777"/>
              <a:ext cx="332" cy="101"/>
            </a:xfrm>
            <a:custGeom>
              <a:avLst/>
              <a:gdLst>
                <a:gd name="T0" fmla="*/ 0 w 188"/>
                <a:gd name="T1" fmla="*/ 24 h 57"/>
                <a:gd name="T2" fmla="*/ 0 w 188"/>
                <a:gd name="T3" fmla="*/ 32 h 57"/>
                <a:gd name="T4" fmla="*/ 24 w 188"/>
                <a:gd name="T5" fmla="*/ 57 h 57"/>
                <a:gd name="T6" fmla="*/ 164 w 188"/>
                <a:gd name="T7" fmla="*/ 57 h 57"/>
                <a:gd name="T8" fmla="*/ 188 w 188"/>
                <a:gd name="T9" fmla="*/ 32 h 57"/>
                <a:gd name="T10" fmla="*/ 188 w 188"/>
                <a:gd name="T11" fmla="*/ 24 h 57"/>
                <a:gd name="T12" fmla="*/ 164 w 188"/>
                <a:gd name="T13" fmla="*/ 0 h 57"/>
                <a:gd name="T14" fmla="*/ 24 w 188"/>
                <a:gd name="T15" fmla="*/ 0 h 57"/>
                <a:gd name="T16" fmla="*/ 0 w 188"/>
                <a:gd name="T17" fmla="*/ 2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57">
                  <a:moveTo>
                    <a:pt x="0" y="24"/>
                  </a:moveTo>
                  <a:cubicBezTo>
                    <a:pt x="0" y="32"/>
                    <a:pt x="0" y="32"/>
                    <a:pt x="0" y="32"/>
                  </a:cubicBezTo>
                  <a:cubicBezTo>
                    <a:pt x="0" y="46"/>
                    <a:pt x="11" y="57"/>
                    <a:pt x="24" y="57"/>
                  </a:cubicBezTo>
                  <a:cubicBezTo>
                    <a:pt x="164" y="57"/>
                    <a:pt x="164" y="57"/>
                    <a:pt x="164" y="57"/>
                  </a:cubicBezTo>
                  <a:cubicBezTo>
                    <a:pt x="177" y="57"/>
                    <a:pt x="188" y="46"/>
                    <a:pt x="188" y="32"/>
                  </a:cubicBezTo>
                  <a:cubicBezTo>
                    <a:pt x="188" y="24"/>
                    <a:pt x="188" y="24"/>
                    <a:pt x="188" y="24"/>
                  </a:cubicBezTo>
                  <a:cubicBezTo>
                    <a:pt x="188" y="11"/>
                    <a:pt x="177" y="0"/>
                    <a:pt x="164" y="0"/>
                  </a:cubicBezTo>
                  <a:cubicBezTo>
                    <a:pt x="24" y="0"/>
                    <a:pt x="24" y="0"/>
                    <a:pt x="24" y="0"/>
                  </a:cubicBezTo>
                  <a:cubicBezTo>
                    <a:pt x="11" y="0"/>
                    <a:pt x="0" y="11"/>
                    <a:pt x="0" y="24"/>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15" name="Freeform 38">
              <a:extLst>
                <a:ext uri="{FF2B5EF4-FFF2-40B4-BE49-F238E27FC236}">
                  <a16:creationId xmlns:a16="http://schemas.microsoft.com/office/drawing/2014/main" id="{050904C5-5990-4E19-8A06-47CE489254A7}"/>
                </a:ext>
              </a:extLst>
            </p:cNvPr>
            <p:cNvSpPr>
              <a:spLocks noEditPoints="1"/>
            </p:cNvSpPr>
            <p:nvPr userDrawn="1"/>
          </p:nvSpPr>
          <p:spPr bwMode="auto">
            <a:xfrm>
              <a:off x="4267" y="2807"/>
              <a:ext cx="703" cy="870"/>
            </a:xfrm>
            <a:custGeom>
              <a:avLst/>
              <a:gdLst>
                <a:gd name="T0" fmla="*/ 71 w 398"/>
                <a:gd name="T1" fmla="*/ 219 h 492"/>
                <a:gd name="T2" fmla="*/ 0 w 398"/>
                <a:gd name="T3" fmla="*/ 280 h 492"/>
                <a:gd name="T4" fmla="*/ 0 w 398"/>
                <a:gd name="T5" fmla="*/ 281 h 492"/>
                <a:gd name="T6" fmla="*/ 0 w 398"/>
                <a:gd name="T7" fmla="*/ 282 h 492"/>
                <a:gd name="T8" fmla="*/ 13 w 398"/>
                <a:gd name="T9" fmla="*/ 300 h 492"/>
                <a:gd name="T10" fmla="*/ 13 w 398"/>
                <a:gd name="T11" fmla="*/ 301 h 492"/>
                <a:gd name="T12" fmla="*/ 14 w 398"/>
                <a:gd name="T13" fmla="*/ 301 h 492"/>
                <a:gd name="T14" fmla="*/ 16 w 398"/>
                <a:gd name="T15" fmla="*/ 301 h 492"/>
                <a:gd name="T16" fmla="*/ 17 w 398"/>
                <a:gd name="T17" fmla="*/ 302 h 492"/>
                <a:gd name="T18" fmla="*/ 18 w 398"/>
                <a:gd name="T19" fmla="*/ 302 h 492"/>
                <a:gd name="T20" fmla="*/ 19 w 398"/>
                <a:gd name="T21" fmla="*/ 303 h 492"/>
                <a:gd name="T22" fmla="*/ 20 w 398"/>
                <a:gd name="T23" fmla="*/ 303 h 492"/>
                <a:gd name="T24" fmla="*/ 21 w 398"/>
                <a:gd name="T25" fmla="*/ 303 h 492"/>
                <a:gd name="T26" fmla="*/ 23 w 398"/>
                <a:gd name="T27" fmla="*/ 303 h 492"/>
                <a:gd name="T28" fmla="*/ 25 w 398"/>
                <a:gd name="T29" fmla="*/ 303 h 492"/>
                <a:gd name="T30" fmla="*/ 70 w 398"/>
                <a:gd name="T31" fmla="*/ 341 h 492"/>
                <a:gd name="T32" fmla="*/ 70 w 398"/>
                <a:gd name="T33" fmla="*/ 343 h 492"/>
                <a:gd name="T34" fmla="*/ 70 w 398"/>
                <a:gd name="T35" fmla="*/ 344 h 492"/>
                <a:gd name="T36" fmla="*/ 70 w 398"/>
                <a:gd name="T37" fmla="*/ 345 h 492"/>
                <a:gd name="T38" fmla="*/ 70 w 398"/>
                <a:gd name="T39" fmla="*/ 346 h 492"/>
                <a:gd name="T40" fmla="*/ 71 w 398"/>
                <a:gd name="T41" fmla="*/ 347 h 492"/>
                <a:gd name="T42" fmla="*/ 71 w 398"/>
                <a:gd name="T43" fmla="*/ 348 h 492"/>
                <a:gd name="T44" fmla="*/ 71 w 398"/>
                <a:gd name="T45" fmla="*/ 350 h 492"/>
                <a:gd name="T46" fmla="*/ 72 w 398"/>
                <a:gd name="T47" fmla="*/ 351 h 492"/>
                <a:gd name="T48" fmla="*/ 72 w 398"/>
                <a:gd name="T49" fmla="*/ 352 h 492"/>
                <a:gd name="T50" fmla="*/ 73 w 398"/>
                <a:gd name="T51" fmla="*/ 353 h 492"/>
                <a:gd name="T52" fmla="*/ 73 w 398"/>
                <a:gd name="T53" fmla="*/ 354 h 492"/>
                <a:gd name="T54" fmla="*/ 74 w 398"/>
                <a:gd name="T55" fmla="*/ 355 h 492"/>
                <a:gd name="T56" fmla="*/ 75 w 398"/>
                <a:gd name="T57" fmla="*/ 356 h 492"/>
                <a:gd name="T58" fmla="*/ 75 w 398"/>
                <a:gd name="T59" fmla="*/ 357 h 492"/>
                <a:gd name="T60" fmla="*/ 76 w 398"/>
                <a:gd name="T61" fmla="*/ 358 h 492"/>
                <a:gd name="T62" fmla="*/ 77 w 398"/>
                <a:gd name="T63" fmla="*/ 358 h 492"/>
                <a:gd name="T64" fmla="*/ 78 w 398"/>
                <a:gd name="T65" fmla="*/ 359 h 492"/>
                <a:gd name="T66" fmla="*/ 79 w 398"/>
                <a:gd name="T67" fmla="*/ 360 h 492"/>
                <a:gd name="T68" fmla="*/ 79 w 398"/>
                <a:gd name="T69" fmla="*/ 361 h 492"/>
                <a:gd name="T70" fmla="*/ 80 w 398"/>
                <a:gd name="T71" fmla="*/ 361 h 492"/>
                <a:gd name="T72" fmla="*/ 81 w 398"/>
                <a:gd name="T73" fmla="*/ 362 h 492"/>
                <a:gd name="T74" fmla="*/ 82 w 398"/>
                <a:gd name="T75" fmla="*/ 363 h 492"/>
                <a:gd name="T76" fmla="*/ 83 w 398"/>
                <a:gd name="T77" fmla="*/ 363 h 492"/>
                <a:gd name="T78" fmla="*/ 85 w 398"/>
                <a:gd name="T79" fmla="*/ 364 h 492"/>
                <a:gd name="T80" fmla="*/ 86 w 398"/>
                <a:gd name="T81" fmla="*/ 364 h 492"/>
                <a:gd name="T82" fmla="*/ 87 w 398"/>
                <a:gd name="T83" fmla="*/ 364 h 492"/>
                <a:gd name="T84" fmla="*/ 88 w 398"/>
                <a:gd name="T85" fmla="*/ 365 h 492"/>
                <a:gd name="T86" fmla="*/ 89 w 398"/>
                <a:gd name="T87" fmla="*/ 365 h 492"/>
                <a:gd name="T88" fmla="*/ 90 w 398"/>
                <a:gd name="T89" fmla="*/ 365 h 492"/>
                <a:gd name="T90" fmla="*/ 91 w 398"/>
                <a:gd name="T91" fmla="*/ 365 h 492"/>
                <a:gd name="T92" fmla="*/ 93 w 398"/>
                <a:gd name="T93" fmla="*/ 365 h 492"/>
                <a:gd name="T94" fmla="*/ 106 w 398"/>
                <a:gd name="T95" fmla="*/ 366 h 492"/>
                <a:gd name="T96" fmla="*/ 140 w 398"/>
                <a:gd name="T97" fmla="*/ 467 h 492"/>
                <a:gd name="T98" fmla="*/ 262 w 398"/>
                <a:gd name="T99" fmla="*/ 464 h 492"/>
                <a:gd name="T100" fmla="*/ 198 w 398"/>
                <a:gd name="T101" fmla="*/ 211 h 492"/>
                <a:gd name="T102" fmla="*/ 397 w 398"/>
                <a:gd name="T103" fmla="*/ 154 h 492"/>
                <a:gd name="T104" fmla="*/ 360 w 398"/>
                <a:gd name="T105" fmla="*/ 0 h 492"/>
                <a:gd name="T106" fmla="*/ 267 w 398"/>
                <a:gd name="T107" fmla="*/ 59 h 492"/>
                <a:gd name="T108" fmla="*/ 70 w 398"/>
                <a:gd name="T109" fmla="*/ 341 h 492"/>
                <a:gd name="T110" fmla="*/ 0 w 398"/>
                <a:gd name="T111" fmla="*/ 279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8" h="492">
                  <a:moveTo>
                    <a:pt x="207" y="121"/>
                  </a:moveTo>
                  <a:cubicBezTo>
                    <a:pt x="207" y="121"/>
                    <a:pt x="207" y="121"/>
                    <a:pt x="207" y="121"/>
                  </a:cubicBezTo>
                  <a:cubicBezTo>
                    <a:pt x="71" y="121"/>
                    <a:pt x="71" y="121"/>
                    <a:pt x="71" y="121"/>
                  </a:cubicBezTo>
                  <a:cubicBezTo>
                    <a:pt x="71" y="219"/>
                    <a:pt x="71" y="219"/>
                    <a:pt x="71" y="219"/>
                  </a:cubicBezTo>
                  <a:cubicBezTo>
                    <a:pt x="71" y="232"/>
                    <a:pt x="60" y="243"/>
                    <a:pt x="47" y="243"/>
                  </a:cubicBezTo>
                  <a:cubicBezTo>
                    <a:pt x="0" y="243"/>
                    <a:pt x="0" y="243"/>
                    <a:pt x="0" y="243"/>
                  </a:cubicBezTo>
                  <a:cubicBezTo>
                    <a:pt x="0" y="279"/>
                    <a:pt x="0" y="279"/>
                    <a:pt x="0" y="279"/>
                  </a:cubicBezTo>
                  <a:cubicBezTo>
                    <a:pt x="0" y="280"/>
                    <a:pt x="0" y="280"/>
                    <a:pt x="0" y="280"/>
                  </a:cubicBezTo>
                  <a:cubicBezTo>
                    <a:pt x="0" y="280"/>
                    <a:pt x="0" y="280"/>
                    <a:pt x="0" y="280"/>
                  </a:cubicBezTo>
                  <a:cubicBezTo>
                    <a:pt x="0" y="280"/>
                    <a:pt x="0" y="280"/>
                    <a:pt x="0" y="280"/>
                  </a:cubicBezTo>
                  <a:cubicBezTo>
                    <a:pt x="0" y="280"/>
                    <a:pt x="0" y="280"/>
                    <a:pt x="0" y="280"/>
                  </a:cubicBezTo>
                  <a:cubicBezTo>
                    <a:pt x="0" y="281"/>
                    <a:pt x="0" y="281"/>
                    <a:pt x="0" y="281"/>
                  </a:cubicBezTo>
                  <a:cubicBezTo>
                    <a:pt x="0" y="281"/>
                    <a:pt x="0" y="281"/>
                    <a:pt x="0" y="281"/>
                  </a:cubicBezTo>
                  <a:cubicBezTo>
                    <a:pt x="0" y="281"/>
                    <a:pt x="0" y="281"/>
                    <a:pt x="0" y="281"/>
                  </a:cubicBezTo>
                  <a:cubicBezTo>
                    <a:pt x="0" y="281"/>
                    <a:pt x="0" y="281"/>
                    <a:pt x="0" y="281"/>
                  </a:cubicBezTo>
                  <a:cubicBezTo>
                    <a:pt x="0" y="282"/>
                    <a:pt x="0" y="282"/>
                    <a:pt x="0" y="282"/>
                  </a:cubicBezTo>
                  <a:cubicBezTo>
                    <a:pt x="0" y="282"/>
                    <a:pt x="0" y="282"/>
                    <a:pt x="0" y="282"/>
                  </a:cubicBezTo>
                  <a:cubicBezTo>
                    <a:pt x="0" y="283"/>
                    <a:pt x="0" y="283"/>
                    <a:pt x="0" y="283"/>
                  </a:cubicBezTo>
                  <a:cubicBezTo>
                    <a:pt x="0" y="283"/>
                    <a:pt x="0" y="283"/>
                    <a:pt x="0" y="283"/>
                  </a:cubicBezTo>
                  <a:cubicBezTo>
                    <a:pt x="2" y="290"/>
                    <a:pt x="6" y="296"/>
                    <a:pt x="13" y="300"/>
                  </a:cubicBezTo>
                  <a:cubicBezTo>
                    <a:pt x="13" y="300"/>
                    <a:pt x="13" y="300"/>
                    <a:pt x="13" y="300"/>
                  </a:cubicBezTo>
                  <a:cubicBezTo>
                    <a:pt x="13" y="300"/>
                    <a:pt x="13" y="300"/>
                    <a:pt x="13" y="300"/>
                  </a:cubicBezTo>
                  <a:cubicBezTo>
                    <a:pt x="13" y="301"/>
                    <a:pt x="13" y="301"/>
                    <a:pt x="13" y="301"/>
                  </a:cubicBezTo>
                  <a:cubicBezTo>
                    <a:pt x="13" y="301"/>
                    <a:pt x="13" y="301"/>
                    <a:pt x="13" y="301"/>
                  </a:cubicBezTo>
                  <a:cubicBezTo>
                    <a:pt x="14" y="301"/>
                    <a:pt x="14" y="301"/>
                    <a:pt x="14" y="301"/>
                  </a:cubicBezTo>
                  <a:cubicBezTo>
                    <a:pt x="14" y="301"/>
                    <a:pt x="14" y="301"/>
                    <a:pt x="14" y="301"/>
                  </a:cubicBezTo>
                  <a:cubicBezTo>
                    <a:pt x="14" y="301"/>
                    <a:pt x="14" y="301"/>
                    <a:pt x="14" y="301"/>
                  </a:cubicBezTo>
                  <a:cubicBezTo>
                    <a:pt x="14" y="301"/>
                    <a:pt x="14" y="301"/>
                    <a:pt x="14" y="301"/>
                  </a:cubicBezTo>
                  <a:cubicBezTo>
                    <a:pt x="15" y="301"/>
                    <a:pt x="15" y="301"/>
                    <a:pt x="15" y="301"/>
                  </a:cubicBezTo>
                  <a:cubicBezTo>
                    <a:pt x="15" y="301"/>
                    <a:pt x="15" y="301"/>
                    <a:pt x="15" y="301"/>
                  </a:cubicBezTo>
                  <a:cubicBezTo>
                    <a:pt x="16" y="301"/>
                    <a:pt x="16" y="301"/>
                    <a:pt x="16" y="301"/>
                  </a:cubicBezTo>
                  <a:cubicBezTo>
                    <a:pt x="16" y="301"/>
                    <a:pt x="16" y="301"/>
                    <a:pt x="16" y="301"/>
                  </a:cubicBezTo>
                  <a:cubicBezTo>
                    <a:pt x="16" y="302"/>
                    <a:pt x="16" y="302"/>
                    <a:pt x="16" y="302"/>
                  </a:cubicBezTo>
                  <a:cubicBezTo>
                    <a:pt x="16" y="302"/>
                    <a:pt x="16" y="302"/>
                    <a:pt x="16" y="302"/>
                  </a:cubicBezTo>
                  <a:cubicBezTo>
                    <a:pt x="17" y="302"/>
                    <a:pt x="17" y="302"/>
                    <a:pt x="17" y="302"/>
                  </a:cubicBezTo>
                  <a:cubicBezTo>
                    <a:pt x="17" y="302"/>
                    <a:pt x="17" y="302"/>
                    <a:pt x="17" y="302"/>
                  </a:cubicBezTo>
                  <a:cubicBezTo>
                    <a:pt x="17" y="302"/>
                    <a:pt x="17" y="302"/>
                    <a:pt x="17" y="302"/>
                  </a:cubicBezTo>
                  <a:cubicBezTo>
                    <a:pt x="17" y="302"/>
                    <a:pt x="17" y="302"/>
                    <a:pt x="18" y="302"/>
                  </a:cubicBezTo>
                  <a:cubicBezTo>
                    <a:pt x="18" y="302"/>
                    <a:pt x="18" y="302"/>
                    <a:pt x="18" y="302"/>
                  </a:cubicBezTo>
                  <a:cubicBezTo>
                    <a:pt x="18" y="302"/>
                    <a:pt x="18" y="302"/>
                    <a:pt x="18" y="302"/>
                  </a:cubicBezTo>
                  <a:cubicBezTo>
                    <a:pt x="18" y="302"/>
                    <a:pt x="18" y="302"/>
                    <a:pt x="18" y="302"/>
                  </a:cubicBezTo>
                  <a:cubicBezTo>
                    <a:pt x="18" y="302"/>
                    <a:pt x="18" y="302"/>
                    <a:pt x="18" y="302"/>
                  </a:cubicBezTo>
                  <a:cubicBezTo>
                    <a:pt x="19" y="303"/>
                    <a:pt x="19" y="303"/>
                    <a:pt x="19" y="303"/>
                  </a:cubicBezTo>
                  <a:cubicBezTo>
                    <a:pt x="19" y="303"/>
                    <a:pt x="19" y="303"/>
                    <a:pt x="19" y="303"/>
                  </a:cubicBezTo>
                  <a:cubicBezTo>
                    <a:pt x="20" y="303"/>
                    <a:pt x="20" y="303"/>
                    <a:pt x="20" y="303"/>
                  </a:cubicBezTo>
                  <a:cubicBezTo>
                    <a:pt x="20" y="303"/>
                    <a:pt x="20" y="303"/>
                    <a:pt x="20" y="303"/>
                  </a:cubicBezTo>
                  <a:cubicBezTo>
                    <a:pt x="20" y="303"/>
                    <a:pt x="20" y="303"/>
                    <a:pt x="20" y="303"/>
                  </a:cubicBezTo>
                  <a:cubicBezTo>
                    <a:pt x="20" y="303"/>
                    <a:pt x="20" y="303"/>
                    <a:pt x="20" y="303"/>
                  </a:cubicBezTo>
                  <a:cubicBezTo>
                    <a:pt x="20" y="303"/>
                    <a:pt x="20" y="303"/>
                    <a:pt x="20" y="303"/>
                  </a:cubicBezTo>
                  <a:cubicBezTo>
                    <a:pt x="21" y="303"/>
                    <a:pt x="21" y="303"/>
                    <a:pt x="21" y="303"/>
                  </a:cubicBezTo>
                  <a:cubicBezTo>
                    <a:pt x="21" y="303"/>
                    <a:pt x="21" y="303"/>
                    <a:pt x="21" y="303"/>
                  </a:cubicBezTo>
                  <a:cubicBezTo>
                    <a:pt x="21" y="303"/>
                    <a:pt x="21" y="303"/>
                    <a:pt x="21" y="303"/>
                  </a:cubicBezTo>
                  <a:cubicBezTo>
                    <a:pt x="22" y="303"/>
                    <a:pt x="22" y="303"/>
                    <a:pt x="22" y="303"/>
                  </a:cubicBezTo>
                  <a:cubicBezTo>
                    <a:pt x="22" y="303"/>
                    <a:pt x="22" y="303"/>
                    <a:pt x="22" y="303"/>
                  </a:cubicBezTo>
                  <a:cubicBezTo>
                    <a:pt x="23" y="303"/>
                    <a:pt x="23" y="303"/>
                    <a:pt x="23" y="303"/>
                  </a:cubicBezTo>
                  <a:cubicBezTo>
                    <a:pt x="23" y="303"/>
                    <a:pt x="23" y="303"/>
                    <a:pt x="23" y="303"/>
                  </a:cubicBezTo>
                  <a:cubicBezTo>
                    <a:pt x="23" y="303"/>
                    <a:pt x="23" y="303"/>
                    <a:pt x="23" y="303"/>
                  </a:cubicBezTo>
                  <a:cubicBezTo>
                    <a:pt x="23" y="303"/>
                    <a:pt x="23" y="303"/>
                    <a:pt x="23" y="303"/>
                  </a:cubicBezTo>
                  <a:cubicBezTo>
                    <a:pt x="23" y="303"/>
                    <a:pt x="23" y="303"/>
                    <a:pt x="23" y="303"/>
                  </a:cubicBezTo>
                  <a:cubicBezTo>
                    <a:pt x="24" y="303"/>
                    <a:pt x="24" y="303"/>
                    <a:pt x="25" y="303"/>
                  </a:cubicBezTo>
                  <a:cubicBezTo>
                    <a:pt x="33" y="303"/>
                    <a:pt x="33" y="303"/>
                    <a:pt x="33" y="303"/>
                  </a:cubicBezTo>
                  <a:cubicBezTo>
                    <a:pt x="36" y="303"/>
                    <a:pt x="36" y="303"/>
                    <a:pt x="36" y="303"/>
                  </a:cubicBezTo>
                  <a:cubicBezTo>
                    <a:pt x="54" y="303"/>
                    <a:pt x="70" y="318"/>
                    <a:pt x="70" y="337"/>
                  </a:cubicBezTo>
                  <a:cubicBezTo>
                    <a:pt x="70" y="341"/>
                    <a:pt x="70" y="341"/>
                    <a:pt x="70" y="341"/>
                  </a:cubicBezTo>
                  <a:cubicBezTo>
                    <a:pt x="70" y="342"/>
                    <a:pt x="70" y="342"/>
                    <a:pt x="70" y="342"/>
                  </a:cubicBezTo>
                  <a:cubicBezTo>
                    <a:pt x="70" y="342"/>
                    <a:pt x="70" y="342"/>
                    <a:pt x="70" y="342"/>
                  </a:cubicBezTo>
                  <a:cubicBezTo>
                    <a:pt x="70" y="343"/>
                    <a:pt x="70" y="343"/>
                    <a:pt x="70" y="343"/>
                  </a:cubicBezTo>
                  <a:cubicBezTo>
                    <a:pt x="70" y="343"/>
                    <a:pt x="70" y="343"/>
                    <a:pt x="70" y="343"/>
                  </a:cubicBezTo>
                  <a:cubicBezTo>
                    <a:pt x="70" y="343"/>
                    <a:pt x="70" y="343"/>
                    <a:pt x="70" y="343"/>
                  </a:cubicBezTo>
                  <a:cubicBezTo>
                    <a:pt x="70" y="343"/>
                    <a:pt x="70" y="343"/>
                    <a:pt x="70" y="343"/>
                  </a:cubicBezTo>
                  <a:cubicBezTo>
                    <a:pt x="70" y="344"/>
                    <a:pt x="70" y="344"/>
                    <a:pt x="70" y="344"/>
                  </a:cubicBezTo>
                  <a:cubicBezTo>
                    <a:pt x="70" y="344"/>
                    <a:pt x="70" y="344"/>
                    <a:pt x="70" y="344"/>
                  </a:cubicBezTo>
                  <a:cubicBezTo>
                    <a:pt x="70" y="344"/>
                    <a:pt x="70" y="344"/>
                    <a:pt x="70" y="344"/>
                  </a:cubicBezTo>
                  <a:cubicBezTo>
                    <a:pt x="70" y="344"/>
                    <a:pt x="70" y="344"/>
                    <a:pt x="70" y="344"/>
                  </a:cubicBezTo>
                  <a:cubicBezTo>
                    <a:pt x="70" y="345"/>
                    <a:pt x="70" y="345"/>
                    <a:pt x="70" y="345"/>
                  </a:cubicBezTo>
                  <a:cubicBezTo>
                    <a:pt x="70" y="345"/>
                    <a:pt x="70" y="345"/>
                    <a:pt x="70" y="345"/>
                  </a:cubicBezTo>
                  <a:cubicBezTo>
                    <a:pt x="70" y="346"/>
                    <a:pt x="70" y="346"/>
                    <a:pt x="70" y="346"/>
                  </a:cubicBezTo>
                  <a:cubicBezTo>
                    <a:pt x="70" y="346"/>
                    <a:pt x="70" y="346"/>
                    <a:pt x="70" y="346"/>
                  </a:cubicBezTo>
                  <a:cubicBezTo>
                    <a:pt x="70" y="346"/>
                    <a:pt x="70" y="346"/>
                    <a:pt x="70" y="346"/>
                  </a:cubicBezTo>
                  <a:cubicBezTo>
                    <a:pt x="70" y="346"/>
                    <a:pt x="70" y="346"/>
                    <a:pt x="70" y="346"/>
                  </a:cubicBezTo>
                  <a:cubicBezTo>
                    <a:pt x="70" y="347"/>
                    <a:pt x="70" y="347"/>
                    <a:pt x="70" y="347"/>
                  </a:cubicBezTo>
                  <a:cubicBezTo>
                    <a:pt x="70" y="347"/>
                    <a:pt x="70" y="347"/>
                    <a:pt x="70" y="347"/>
                  </a:cubicBezTo>
                  <a:cubicBezTo>
                    <a:pt x="71" y="347"/>
                    <a:pt x="71" y="347"/>
                    <a:pt x="71" y="347"/>
                  </a:cubicBezTo>
                  <a:cubicBezTo>
                    <a:pt x="71" y="347"/>
                    <a:pt x="71" y="347"/>
                    <a:pt x="71" y="347"/>
                  </a:cubicBezTo>
                  <a:cubicBezTo>
                    <a:pt x="71" y="348"/>
                    <a:pt x="71" y="348"/>
                    <a:pt x="71" y="348"/>
                  </a:cubicBezTo>
                  <a:cubicBezTo>
                    <a:pt x="71" y="348"/>
                    <a:pt x="71" y="348"/>
                    <a:pt x="71" y="348"/>
                  </a:cubicBezTo>
                  <a:cubicBezTo>
                    <a:pt x="71" y="348"/>
                    <a:pt x="71" y="348"/>
                    <a:pt x="71" y="348"/>
                  </a:cubicBezTo>
                  <a:cubicBezTo>
                    <a:pt x="71" y="348"/>
                    <a:pt x="71" y="348"/>
                    <a:pt x="71" y="348"/>
                  </a:cubicBezTo>
                  <a:cubicBezTo>
                    <a:pt x="71" y="349"/>
                    <a:pt x="71" y="349"/>
                    <a:pt x="71" y="349"/>
                  </a:cubicBezTo>
                  <a:cubicBezTo>
                    <a:pt x="71" y="349"/>
                    <a:pt x="71" y="349"/>
                    <a:pt x="71" y="349"/>
                  </a:cubicBezTo>
                  <a:cubicBezTo>
                    <a:pt x="71" y="350"/>
                    <a:pt x="71" y="350"/>
                    <a:pt x="71" y="350"/>
                  </a:cubicBezTo>
                  <a:cubicBezTo>
                    <a:pt x="71" y="350"/>
                    <a:pt x="71" y="350"/>
                    <a:pt x="71" y="350"/>
                  </a:cubicBezTo>
                  <a:cubicBezTo>
                    <a:pt x="71" y="350"/>
                    <a:pt x="71" y="350"/>
                    <a:pt x="71" y="350"/>
                  </a:cubicBezTo>
                  <a:cubicBezTo>
                    <a:pt x="71" y="350"/>
                    <a:pt x="71" y="350"/>
                    <a:pt x="71" y="350"/>
                  </a:cubicBezTo>
                  <a:cubicBezTo>
                    <a:pt x="72" y="351"/>
                    <a:pt x="72" y="351"/>
                    <a:pt x="72" y="351"/>
                  </a:cubicBezTo>
                  <a:cubicBezTo>
                    <a:pt x="72" y="351"/>
                    <a:pt x="72" y="351"/>
                    <a:pt x="72" y="351"/>
                  </a:cubicBezTo>
                  <a:cubicBezTo>
                    <a:pt x="72" y="351"/>
                    <a:pt x="72" y="351"/>
                    <a:pt x="72" y="351"/>
                  </a:cubicBezTo>
                  <a:cubicBezTo>
                    <a:pt x="72" y="351"/>
                    <a:pt x="72" y="351"/>
                    <a:pt x="72" y="351"/>
                  </a:cubicBezTo>
                  <a:cubicBezTo>
                    <a:pt x="72" y="352"/>
                    <a:pt x="72" y="352"/>
                    <a:pt x="72" y="352"/>
                  </a:cubicBezTo>
                  <a:cubicBezTo>
                    <a:pt x="72" y="352"/>
                    <a:pt x="72" y="352"/>
                    <a:pt x="72" y="352"/>
                  </a:cubicBezTo>
                  <a:cubicBezTo>
                    <a:pt x="72" y="352"/>
                    <a:pt x="72" y="352"/>
                    <a:pt x="72" y="352"/>
                  </a:cubicBezTo>
                  <a:cubicBezTo>
                    <a:pt x="72" y="352"/>
                    <a:pt x="72" y="352"/>
                    <a:pt x="72" y="352"/>
                  </a:cubicBezTo>
                  <a:cubicBezTo>
                    <a:pt x="72" y="352"/>
                    <a:pt x="73" y="353"/>
                    <a:pt x="73" y="353"/>
                  </a:cubicBezTo>
                  <a:cubicBezTo>
                    <a:pt x="73" y="353"/>
                    <a:pt x="73" y="353"/>
                    <a:pt x="73" y="353"/>
                  </a:cubicBezTo>
                  <a:cubicBezTo>
                    <a:pt x="73" y="353"/>
                    <a:pt x="73" y="353"/>
                    <a:pt x="73" y="353"/>
                  </a:cubicBezTo>
                  <a:cubicBezTo>
                    <a:pt x="73" y="353"/>
                    <a:pt x="73" y="353"/>
                    <a:pt x="73" y="353"/>
                  </a:cubicBezTo>
                  <a:cubicBezTo>
                    <a:pt x="73" y="353"/>
                    <a:pt x="73" y="354"/>
                    <a:pt x="73" y="354"/>
                  </a:cubicBezTo>
                  <a:cubicBezTo>
                    <a:pt x="73" y="354"/>
                    <a:pt x="73" y="354"/>
                    <a:pt x="73" y="354"/>
                  </a:cubicBezTo>
                  <a:cubicBezTo>
                    <a:pt x="74" y="354"/>
                    <a:pt x="74" y="354"/>
                    <a:pt x="74" y="354"/>
                  </a:cubicBezTo>
                  <a:cubicBezTo>
                    <a:pt x="74" y="354"/>
                    <a:pt x="74" y="354"/>
                    <a:pt x="74" y="354"/>
                  </a:cubicBezTo>
                  <a:cubicBezTo>
                    <a:pt x="74" y="355"/>
                    <a:pt x="74" y="355"/>
                    <a:pt x="74" y="355"/>
                  </a:cubicBezTo>
                  <a:cubicBezTo>
                    <a:pt x="74" y="355"/>
                    <a:pt x="74" y="355"/>
                    <a:pt x="74" y="355"/>
                  </a:cubicBezTo>
                  <a:cubicBezTo>
                    <a:pt x="74" y="355"/>
                    <a:pt x="74" y="355"/>
                    <a:pt x="74" y="355"/>
                  </a:cubicBezTo>
                  <a:cubicBezTo>
                    <a:pt x="74" y="355"/>
                    <a:pt x="74" y="355"/>
                    <a:pt x="74" y="355"/>
                  </a:cubicBezTo>
                  <a:cubicBezTo>
                    <a:pt x="75" y="356"/>
                    <a:pt x="75" y="356"/>
                    <a:pt x="75" y="356"/>
                  </a:cubicBezTo>
                  <a:cubicBezTo>
                    <a:pt x="75" y="356"/>
                    <a:pt x="75" y="356"/>
                    <a:pt x="75" y="356"/>
                  </a:cubicBezTo>
                  <a:cubicBezTo>
                    <a:pt x="75" y="356"/>
                    <a:pt x="75" y="356"/>
                    <a:pt x="75" y="356"/>
                  </a:cubicBezTo>
                  <a:cubicBezTo>
                    <a:pt x="75" y="356"/>
                    <a:pt x="75" y="356"/>
                    <a:pt x="75" y="356"/>
                  </a:cubicBezTo>
                  <a:cubicBezTo>
                    <a:pt x="75" y="356"/>
                    <a:pt x="75" y="357"/>
                    <a:pt x="75" y="357"/>
                  </a:cubicBezTo>
                  <a:cubicBezTo>
                    <a:pt x="75" y="357"/>
                    <a:pt x="75" y="357"/>
                    <a:pt x="75" y="357"/>
                  </a:cubicBezTo>
                  <a:cubicBezTo>
                    <a:pt x="76" y="357"/>
                    <a:pt x="76" y="357"/>
                    <a:pt x="76" y="357"/>
                  </a:cubicBezTo>
                  <a:cubicBezTo>
                    <a:pt x="76" y="357"/>
                    <a:pt x="76" y="357"/>
                    <a:pt x="76" y="357"/>
                  </a:cubicBezTo>
                  <a:cubicBezTo>
                    <a:pt x="76" y="358"/>
                    <a:pt x="76" y="358"/>
                    <a:pt x="76" y="358"/>
                  </a:cubicBezTo>
                  <a:cubicBezTo>
                    <a:pt x="76" y="358"/>
                    <a:pt x="76" y="358"/>
                    <a:pt x="76" y="358"/>
                  </a:cubicBezTo>
                  <a:cubicBezTo>
                    <a:pt x="76" y="358"/>
                    <a:pt x="76" y="358"/>
                    <a:pt x="76" y="358"/>
                  </a:cubicBezTo>
                  <a:cubicBezTo>
                    <a:pt x="76" y="358"/>
                    <a:pt x="76" y="358"/>
                    <a:pt x="76" y="358"/>
                  </a:cubicBezTo>
                  <a:cubicBezTo>
                    <a:pt x="77" y="358"/>
                    <a:pt x="77" y="358"/>
                    <a:pt x="77" y="358"/>
                  </a:cubicBezTo>
                  <a:cubicBezTo>
                    <a:pt x="77" y="358"/>
                    <a:pt x="77" y="358"/>
                    <a:pt x="77" y="358"/>
                  </a:cubicBezTo>
                  <a:cubicBezTo>
                    <a:pt x="77" y="359"/>
                    <a:pt x="77" y="359"/>
                    <a:pt x="77" y="359"/>
                  </a:cubicBezTo>
                  <a:cubicBezTo>
                    <a:pt x="77" y="359"/>
                    <a:pt x="77" y="359"/>
                    <a:pt x="77" y="359"/>
                  </a:cubicBezTo>
                  <a:cubicBezTo>
                    <a:pt x="78" y="359"/>
                    <a:pt x="78" y="359"/>
                    <a:pt x="78" y="359"/>
                  </a:cubicBezTo>
                  <a:cubicBezTo>
                    <a:pt x="78" y="359"/>
                    <a:pt x="78" y="359"/>
                    <a:pt x="78" y="359"/>
                  </a:cubicBezTo>
                  <a:cubicBezTo>
                    <a:pt x="78" y="360"/>
                    <a:pt x="78" y="360"/>
                    <a:pt x="78" y="360"/>
                  </a:cubicBezTo>
                  <a:cubicBezTo>
                    <a:pt x="78" y="360"/>
                    <a:pt x="78" y="360"/>
                    <a:pt x="78" y="360"/>
                  </a:cubicBezTo>
                  <a:cubicBezTo>
                    <a:pt x="79" y="360"/>
                    <a:pt x="79" y="360"/>
                    <a:pt x="79" y="360"/>
                  </a:cubicBezTo>
                  <a:cubicBezTo>
                    <a:pt x="79" y="360"/>
                    <a:pt x="79" y="360"/>
                    <a:pt x="79" y="360"/>
                  </a:cubicBezTo>
                  <a:cubicBezTo>
                    <a:pt x="79" y="360"/>
                    <a:pt x="79" y="360"/>
                    <a:pt x="79" y="360"/>
                  </a:cubicBezTo>
                  <a:cubicBezTo>
                    <a:pt x="79" y="360"/>
                    <a:pt x="79" y="360"/>
                    <a:pt x="79" y="360"/>
                  </a:cubicBezTo>
                  <a:cubicBezTo>
                    <a:pt x="79" y="360"/>
                    <a:pt x="79" y="361"/>
                    <a:pt x="79" y="361"/>
                  </a:cubicBezTo>
                  <a:cubicBezTo>
                    <a:pt x="79" y="361"/>
                    <a:pt x="79" y="361"/>
                    <a:pt x="79" y="361"/>
                  </a:cubicBezTo>
                  <a:cubicBezTo>
                    <a:pt x="80" y="361"/>
                    <a:pt x="80" y="361"/>
                    <a:pt x="80" y="361"/>
                  </a:cubicBezTo>
                  <a:cubicBezTo>
                    <a:pt x="80" y="361"/>
                    <a:pt x="80" y="361"/>
                    <a:pt x="80" y="361"/>
                  </a:cubicBezTo>
                  <a:cubicBezTo>
                    <a:pt x="80" y="361"/>
                    <a:pt x="80" y="361"/>
                    <a:pt x="80" y="361"/>
                  </a:cubicBezTo>
                  <a:cubicBezTo>
                    <a:pt x="80" y="361"/>
                    <a:pt x="80" y="361"/>
                    <a:pt x="80" y="361"/>
                  </a:cubicBezTo>
                  <a:cubicBezTo>
                    <a:pt x="81" y="362"/>
                    <a:pt x="81" y="362"/>
                    <a:pt x="81" y="362"/>
                  </a:cubicBezTo>
                  <a:cubicBezTo>
                    <a:pt x="81" y="362"/>
                    <a:pt x="81" y="362"/>
                    <a:pt x="81" y="362"/>
                  </a:cubicBezTo>
                  <a:cubicBezTo>
                    <a:pt x="81" y="362"/>
                    <a:pt x="81" y="362"/>
                    <a:pt x="81" y="362"/>
                  </a:cubicBezTo>
                  <a:cubicBezTo>
                    <a:pt x="81" y="362"/>
                    <a:pt x="81" y="362"/>
                    <a:pt x="81" y="362"/>
                  </a:cubicBezTo>
                  <a:cubicBezTo>
                    <a:pt x="82" y="362"/>
                    <a:pt x="82" y="362"/>
                    <a:pt x="82" y="362"/>
                  </a:cubicBezTo>
                  <a:cubicBezTo>
                    <a:pt x="82" y="362"/>
                    <a:pt x="82" y="362"/>
                    <a:pt x="82" y="362"/>
                  </a:cubicBezTo>
                  <a:cubicBezTo>
                    <a:pt x="82" y="363"/>
                    <a:pt x="82" y="363"/>
                    <a:pt x="82" y="363"/>
                  </a:cubicBezTo>
                  <a:cubicBezTo>
                    <a:pt x="82" y="363"/>
                    <a:pt x="82" y="363"/>
                    <a:pt x="82" y="363"/>
                  </a:cubicBezTo>
                  <a:cubicBezTo>
                    <a:pt x="83" y="363"/>
                    <a:pt x="83" y="363"/>
                    <a:pt x="83" y="363"/>
                  </a:cubicBezTo>
                  <a:cubicBezTo>
                    <a:pt x="83" y="363"/>
                    <a:pt x="83" y="363"/>
                    <a:pt x="83" y="363"/>
                  </a:cubicBezTo>
                  <a:cubicBezTo>
                    <a:pt x="83" y="363"/>
                    <a:pt x="83" y="363"/>
                    <a:pt x="83" y="363"/>
                  </a:cubicBezTo>
                  <a:cubicBezTo>
                    <a:pt x="83" y="363"/>
                    <a:pt x="83" y="363"/>
                    <a:pt x="83" y="363"/>
                  </a:cubicBezTo>
                  <a:cubicBezTo>
                    <a:pt x="84" y="363"/>
                    <a:pt x="84" y="363"/>
                    <a:pt x="84" y="363"/>
                  </a:cubicBezTo>
                  <a:cubicBezTo>
                    <a:pt x="84" y="363"/>
                    <a:pt x="84" y="363"/>
                    <a:pt x="84" y="363"/>
                  </a:cubicBezTo>
                  <a:cubicBezTo>
                    <a:pt x="84" y="363"/>
                    <a:pt x="84" y="364"/>
                    <a:pt x="85" y="364"/>
                  </a:cubicBezTo>
                  <a:cubicBezTo>
                    <a:pt x="85" y="364"/>
                    <a:pt x="85" y="364"/>
                    <a:pt x="85" y="364"/>
                  </a:cubicBezTo>
                  <a:cubicBezTo>
                    <a:pt x="85" y="364"/>
                    <a:pt x="85" y="364"/>
                    <a:pt x="85" y="364"/>
                  </a:cubicBezTo>
                  <a:cubicBezTo>
                    <a:pt x="85" y="364"/>
                    <a:pt x="85" y="364"/>
                    <a:pt x="85" y="364"/>
                  </a:cubicBezTo>
                  <a:cubicBezTo>
                    <a:pt x="86" y="364"/>
                    <a:pt x="86" y="364"/>
                    <a:pt x="86" y="364"/>
                  </a:cubicBezTo>
                  <a:cubicBezTo>
                    <a:pt x="86" y="364"/>
                    <a:pt x="86" y="364"/>
                    <a:pt x="86" y="364"/>
                  </a:cubicBezTo>
                  <a:cubicBezTo>
                    <a:pt x="86" y="364"/>
                    <a:pt x="86" y="364"/>
                    <a:pt x="86" y="364"/>
                  </a:cubicBezTo>
                  <a:cubicBezTo>
                    <a:pt x="86" y="364"/>
                    <a:pt x="86" y="364"/>
                    <a:pt x="86" y="364"/>
                  </a:cubicBezTo>
                  <a:cubicBezTo>
                    <a:pt x="87" y="364"/>
                    <a:pt x="87" y="364"/>
                    <a:pt x="87" y="364"/>
                  </a:cubicBezTo>
                  <a:cubicBezTo>
                    <a:pt x="87" y="364"/>
                    <a:pt x="87" y="364"/>
                    <a:pt x="87" y="364"/>
                  </a:cubicBezTo>
                  <a:cubicBezTo>
                    <a:pt x="87" y="365"/>
                    <a:pt x="87" y="365"/>
                    <a:pt x="87" y="365"/>
                  </a:cubicBezTo>
                  <a:cubicBezTo>
                    <a:pt x="87" y="365"/>
                    <a:pt x="87" y="365"/>
                    <a:pt x="87" y="365"/>
                  </a:cubicBezTo>
                  <a:cubicBezTo>
                    <a:pt x="88" y="365"/>
                    <a:pt x="88" y="365"/>
                    <a:pt x="88" y="365"/>
                  </a:cubicBezTo>
                  <a:cubicBezTo>
                    <a:pt x="88" y="365"/>
                    <a:pt x="88" y="365"/>
                    <a:pt x="88" y="365"/>
                  </a:cubicBezTo>
                  <a:cubicBezTo>
                    <a:pt x="88" y="365"/>
                    <a:pt x="88" y="365"/>
                    <a:pt x="88" y="365"/>
                  </a:cubicBezTo>
                  <a:cubicBezTo>
                    <a:pt x="88" y="365"/>
                    <a:pt x="88" y="365"/>
                    <a:pt x="88" y="365"/>
                  </a:cubicBezTo>
                  <a:cubicBezTo>
                    <a:pt x="89" y="365"/>
                    <a:pt x="89" y="365"/>
                    <a:pt x="89" y="365"/>
                  </a:cubicBezTo>
                  <a:cubicBezTo>
                    <a:pt x="89" y="365"/>
                    <a:pt x="89" y="365"/>
                    <a:pt x="89" y="365"/>
                  </a:cubicBezTo>
                  <a:cubicBezTo>
                    <a:pt x="89" y="365"/>
                    <a:pt x="89" y="365"/>
                    <a:pt x="90" y="365"/>
                  </a:cubicBezTo>
                  <a:cubicBezTo>
                    <a:pt x="90" y="365"/>
                    <a:pt x="90" y="365"/>
                    <a:pt x="90" y="365"/>
                  </a:cubicBezTo>
                  <a:cubicBezTo>
                    <a:pt x="90" y="365"/>
                    <a:pt x="90" y="365"/>
                    <a:pt x="90" y="365"/>
                  </a:cubicBezTo>
                  <a:cubicBezTo>
                    <a:pt x="90" y="365"/>
                    <a:pt x="90" y="365"/>
                    <a:pt x="90" y="365"/>
                  </a:cubicBezTo>
                  <a:cubicBezTo>
                    <a:pt x="91" y="365"/>
                    <a:pt x="91" y="365"/>
                    <a:pt x="91" y="365"/>
                  </a:cubicBezTo>
                  <a:cubicBezTo>
                    <a:pt x="91" y="365"/>
                    <a:pt x="91" y="365"/>
                    <a:pt x="91" y="365"/>
                  </a:cubicBezTo>
                  <a:cubicBezTo>
                    <a:pt x="91" y="365"/>
                    <a:pt x="91" y="365"/>
                    <a:pt x="91" y="365"/>
                  </a:cubicBezTo>
                  <a:cubicBezTo>
                    <a:pt x="91" y="365"/>
                    <a:pt x="91" y="365"/>
                    <a:pt x="91" y="365"/>
                  </a:cubicBezTo>
                  <a:cubicBezTo>
                    <a:pt x="92" y="365"/>
                    <a:pt x="92" y="365"/>
                    <a:pt x="92" y="365"/>
                  </a:cubicBezTo>
                  <a:cubicBezTo>
                    <a:pt x="92" y="365"/>
                    <a:pt x="92" y="365"/>
                    <a:pt x="92" y="365"/>
                  </a:cubicBezTo>
                  <a:cubicBezTo>
                    <a:pt x="93" y="365"/>
                    <a:pt x="93" y="365"/>
                    <a:pt x="93" y="365"/>
                  </a:cubicBezTo>
                  <a:cubicBezTo>
                    <a:pt x="93" y="365"/>
                    <a:pt x="93" y="365"/>
                    <a:pt x="93" y="365"/>
                  </a:cubicBezTo>
                  <a:cubicBezTo>
                    <a:pt x="93" y="365"/>
                    <a:pt x="93" y="365"/>
                    <a:pt x="93" y="365"/>
                  </a:cubicBezTo>
                  <a:cubicBezTo>
                    <a:pt x="93" y="365"/>
                    <a:pt x="94" y="366"/>
                    <a:pt x="94" y="366"/>
                  </a:cubicBezTo>
                  <a:cubicBezTo>
                    <a:pt x="100" y="366"/>
                    <a:pt x="100" y="366"/>
                    <a:pt x="100" y="366"/>
                  </a:cubicBezTo>
                  <a:cubicBezTo>
                    <a:pt x="106" y="366"/>
                    <a:pt x="106" y="366"/>
                    <a:pt x="106" y="366"/>
                  </a:cubicBezTo>
                  <a:cubicBezTo>
                    <a:pt x="124" y="366"/>
                    <a:pt x="140" y="381"/>
                    <a:pt x="140" y="400"/>
                  </a:cubicBezTo>
                  <a:cubicBezTo>
                    <a:pt x="140" y="426"/>
                    <a:pt x="140" y="426"/>
                    <a:pt x="140" y="426"/>
                  </a:cubicBezTo>
                  <a:cubicBezTo>
                    <a:pt x="140" y="466"/>
                    <a:pt x="140" y="466"/>
                    <a:pt x="140" y="466"/>
                  </a:cubicBezTo>
                  <a:cubicBezTo>
                    <a:pt x="140" y="467"/>
                    <a:pt x="140" y="467"/>
                    <a:pt x="140" y="467"/>
                  </a:cubicBezTo>
                  <a:cubicBezTo>
                    <a:pt x="140" y="481"/>
                    <a:pt x="151" y="492"/>
                    <a:pt x="164" y="492"/>
                  </a:cubicBezTo>
                  <a:cubicBezTo>
                    <a:pt x="237" y="492"/>
                    <a:pt x="237" y="492"/>
                    <a:pt x="237" y="492"/>
                  </a:cubicBezTo>
                  <a:cubicBezTo>
                    <a:pt x="251" y="492"/>
                    <a:pt x="262" y="481"/>
                    <a:pt x="262" y="467"/>
                  </a:cubicBezTo>
                  <a:cubicBezTo>
                    <a:pt x="262" y="464"/>
                    <a:pt x="262" y="464"/>
                    <a:pt x="262" y="464"/>
                  </a:cubicBezTo>
                  <a:cubicBezTo>
                    <a:pt x="262" y="252"/>
                    <a:pt x="262" y="252"/>
                    <a:pt x="262" y="252"/>
                  </a:cubicBezTo>
                  <a:cubicBezTo>
                    <a:pt x="262" y="243"/>
                    <a:pt x="258" y="235"/>
                    <a:pt x="241" y="235"/>
                  </a:cubicBezTo>
                  <a:cubicBezTo>
                    <a:pt x="223" y="235"/>
                    <a:pt x="223" y="235"/>
                    <a:pt x="223" y="235"/>
                  </a:cubicBezTo>
                  <a:cubicBezTo>
                    <a:pt x="209" y="235"/>
                    <a:pt x="198" y="224"/>
                    <a:pt x="198" y="211"/>
                  </a:cubicBezTo>
                  <a:cubicBezTo>
                    <a:pt x="198" y="202"/>
                    <a:pt x="198" y="202"/>
                    <a:pt x="198" y="202"/>
                  </a:cubicBezTo>
                  <a:cubicBezTo>
                    <a:pt x="198" y="189"/>
                    <a:pt x="209" y="178"/>
                    <a:pt x="223" y="178"/>
                  </a:cubicBezTo>
                  <a:cubicBezTo>
                    <a:pt x="273" y="178"/>
                    <a:pt x="323" y="178"/>
                    <a:pt x="373" y="178"/>
                  </a:cubicBezTo>
                  <a:cubicBezTo>
                    <a:pt x="387" y="178"/>
                    <a:pt x="397" y="167"/>
                    <a:pt x="397" y="154"/>
                  </a:cubicBezTo>
                  <a:cubicBezTo>
                    <a:pt x="397" y="88"/>
                    <a:pt x="397" y="88"/>
                    <a:pt x="397" y="88"/>
                  </a:cubicBezTo>
                  <a:cubicBezTo>
                    <a:pt x="397" y="86"/>
                    <a:pt x="398" y="85"/>
                    <a:pt x="397" y="85"/>
                  </a:cubicBezTo>
                  <a:cubicBezTo>
                    <a:pt x="397" y="0"/>
                    <a:pt x="397" y="0"/>
                    <a:pt x="397" y="0"/>
                  </a:cubicBezTo>
                  <a:cubicBezTo>
                    <a:pt x="360" y="0"/>
                    <a:pt x="360" y="0"/>
                    <a:pt x="360" y="0"/>
                  </a:cubicBezTo>
                  <a:cubicBezTo>
                    <a:pt x="350" y="0"/>
                    <a:pt x="340" y="7"/>
                    <a:pt x="337" y="17"/>
                  </a:cubicBezTo>
                  <a:cubicBezTo>
                    <a:pt x="337" y="35"/>
                    <a:pt x="337" y="35"/>
                    <a:pt x="337" y="35"/>
                  </a:cubicBezTo>
                  <a:cubicBezTo>
                    <a:pt x="337" y="48"/>
                    <a:pt x="326" y="59"/>
                    <a:pt x="313" y="59"/>
                  </a:cubicBezTo>
                  <a:cubicBezTo>
                    <a:pt x="267" y="59"/>
                    <a:pt x="267" y="59"/>
                    <a:pt x="267" y="59"/>
                  </a:cubicBezTo>
                  <a:cubicBezTo>
                    <a:pt x="267" y="97"/>
                    <a:pt x="267" y="97"/>
                    <a:pt x="267" y="97"/>
                  </a:cubicBezTo>
                  <a:cubicBezTo>
                    <a:pt x="267" y="110"/>
                    <a:pt x="256" y="121"/>
                    <a:pt x="243" y="121"/>
                  </a:cubicBezTo>
                  <a:cubicBezTo>
                    <a:pt x="207" y="121"/>
                    <a:pt x="207" y="121"/>
                    <a:pt x="207" y="121"/>
                  </a:cubicBezTo>
                  <a:close/>
                  <a:moveTo>
                    <a:pt x="70" y="341"/>
                  </a:moveTo>
                  <a:cubicBezTo>
                    <a:pt x="70" y="341"/>
                    <a:pt x="70" y="341"/>
                    <a:pt x="70" y="341"/>
                  </a:cubicBezTo>
                  <a:cubicBezTo>
                    <a:pt x="70" y="341"/>
                    <a:pt x="70" y="341"/>
                    <a:pt x="70" y="341"/>
                  </a:cubicBezTo>
                  <a:close/>
                  <a:moveTo>
                    <a:pt x="0" y="279"/>
                  </a:moveTo>
                  <a:cubicBezTo>
                    <a:pt x="0" y="279"/>
                    <a:pt x="0" y="279"/>
                    <a:pt x="0" y="279"/>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16" name="Freeform 39">
              <a:extLst>
                <a:ext uri="{FF2B5EF4-FFF2-40B4-BE49-F238E27FC236}">
                  <a16:creationId xmlns:a16="http://schemas.microsoft.com/office/drawing/2014/main" id="{73CE9CDF-8BC3-42B7-B778-3967F1F54187}"/>
                </a:ext>
              </a:extLst>
            </p:cNvPr>
            <p:cNvSpPr>
              <a:spLocks/>
            </p:cNvSpPr>
            <p:nvPr userDrawn="1"/>
          </p:nvSpPr>
          <p:spPr bwMode="auto">
            <a:xfrm>
              <a:off x="4977" y="2910"/>
              <a:ext cx="503" cy="756"/>
            </a:xfrm>
            <a:custGeom>
              <a:avLst/>
              <a:gdLst>
                <a:gd name="T0" fmla="*/ 158 w 285"/>
                <a:gd name="T1" fmla="*/ 428 h 428"/>
                <a:gd name="T2" fmla="*/ 285 w 285"/>
                <a:gd name="T3" fmla="*/ 428 h 428"/>
                <a:gd name="T4" fmla="*/ 285 w 285"/>
                <a:gd name="T5" fmla="*/ 0 h 428"/>
                <a:gd name="T6" fmla="*/ 229 w 285"/>
                <a:gd name="T7" fmla="*/ 0 h 428"/>
                <a:gd name="T8" fmla="*/ 200 w 285"/>
                <a:gd name="T9" fmla="*/ 29 h 428"/>
                <a:gd name="T10" fmla="*/ 200 w 285"/>
                <a:gd name="T11" fmla="*/ 64 h 428"/>
                <a:gd name="T12" fmla="*/ 99 w 285"/>
                <a:gd name="T13" fmla="*/ 64 h 428"/>
                <a:gd name="T14" fmla="*/ 69 w 285"/>
                <a:gd name="T15" fmla="*/ 94 h 428"/>
                <a:gd name="T16" fmla="*/ 69 w 285"/>
                <a:gd name="T17" fmla="*/ 120 h 428"/>
                <a:gd name="T18" fmla="*/ 30 w 285"/>
                <a:gd name="T19" fmla="*/ 120 h 428"/>
                <a:gd name="T20" fmla="*/ 0 w 285"/>
                <a:gd name="T21" fmla="*/ 149 h 428"/>
                <a:gd name="T22" fmla="*/ 0 w 285"/>
                <a:gd name="T23" fmla="*/ 278 h 428"/>
                <a:gd name="T24" fmla="*/ 30 w 285"/>
                <a:gd name="T25" fmla="*/ 308 h 428"/>
                <a:gd name="T26" fmla="*/ 52 w 285"/>
                <a:gd name="T27" fmla="*/ 308 h 428"/>
                <a:gd name="T28" fmla="*/ 69 w 285"/>
                <a:gd name="T29" fmla="*/ 326 h 428"/>
                <a:gd name="T30" fmla="*/ 69 w 285"/>
                <a:gd name="T31" fmla="*/ 339 h 428"/>
                <a:gd name="T32" fmla="*/ 99 w 285"/>
                <a:gd name="T33" fmla="*/ 368 h 428"/>
                <a:gd name="T34" fmla="*/ 133 w 285"/>
                <a:gd name="T35" fmla="*/ 368 h 428"/>
                <a:gd name="T36" fmla="*/ 133 w 285"/>
                <a:gd name="T37" fmla="*/ 404 h 428"/>
                <a:gd name="T38" fmla="*/ 158 w 285"/>
                <a:gd name="T39" fmla="*/ 428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 h="428">
                  <a:moveTo>
                    <a:pt x="158" y="428"/>
                  </a:moveTo>
                  <a:cubicBezTo>
                    <a:pt x="285" y="428"/>
                    <a:pt x="285" y="428"/>
                    <a:pt x="285" y="428"/>
                  </a:cubicBezTo>
                  <a:cubicBezTo>
                    <a:pt x="285" y="0"/>
                    <a:pt x="285" y="0"/>
                    <a:pt x="285" y="0"/>
                  </a:cubicBezTo>
                  <a:cubicBezTo>
                    <a:pt x="229" y="0"/>
                    <a:pt x="229" y="0"/>
                    <a:pt x="229" y="0"/>
                  </a:cubicBezTo>
                  <a:cubicBezTo>
                    <a:pt x="213" y="0"/>
                    <a:pt x="200" y="13"/>
                    <a:pt x="200" y="29"/>
                  </a:cubicBezTo>
                  <a:cubicBezTo>
                    <a:pt x="200" y="64"/>
                    <a:pt x="200" y="64"/>
                    <a:pt x="200" y="64"/>
                  </a:cubicBezTo>
                  <a:cubicBezTo>
                    <a:pt x="99" y="64"/>
                    <a:pt x="99" y="64"/>
                    <a:pt x="99" y="64"/>
                  </a:cubicBezTo>
                  <a:cubicBezTo>
                    <a:pt x="83" y="64"/>
                    <a:pt x="69" y="78"/>
                    <a:pt x="69" y="94"/>
                  </a:cubicBezTo>
                  <a:cubicBezTo>
                    <a:pt x="69" y="120"/>
                    <a:pt x="69" y="120"/>
                    <a:pt x="69" y="120"/>
                  </a:cubicBezTo>
                  <a:cubicBezTo>
                    <a:pt x="30" y="120"/>
                    <a:pt x="30" y="120"/>
                    <a:pt x="30" y="120"/>
                  </a:cubicBezTo>
                  <a:cubicBezTo>
                    <a:pt x="14" y="120"/>
                    <a:pt x="0" y="133"/>
                    <a:pt x="0" y="149"/>
                  </a:cubicBezTo>
                  <a:cubicBezTo>
                    <a:pt x="0" y="278"/>
                    <a:pt x="0" y="278"/>
                    <a:pt x="0" y="278"/>
                  </a:cubicBezTo>
                  <a:cubicBezTo>
                    <a:pt x="0" y="295"/>
                    <a:pt x="14" y="308"/>
                    <a:pt x="30" y="308"/>
                  </a:cubicBezTo>
                  <a:cubicBezTo>
                    <a:pt x="52" y="308"/>
                    <a:pt x="52" y="308"/>
                    <a:pt x="52" y="308"/>
                  </a:cubicBezTo>
                  <a:cubicBezTo>
                    <a:pt x="63" y="309"/>
                    <a:pt x="70" y="317"/>
                    <a:pt x="69" y="326"/>
                  </a:cubicBezTo>
                  <a:cubicBezTo>
                    <a:pt x="69" y="339"/>
                    <a:pt x="69" y="339"/>
                    <a:pt x="69" y="339"/>
                  </a:cubicBezTo>
                  <a:cubicBezTo>
                    <a:pt x="69" y="355"/>
                    <a:pt x="83" y="368"/>
                    <a:pt x="99" y="368"/>
                  </a:cubicBezTo>
                  <a:cubicBezTo>
                    <a:pt x="133" y="368"/>
                    <a:pt x="133" y="368"/>
                    <a:pt x="133" y="368"/>
                  </a:cubicBezTo>
                  <a:cubicBezTo>
                    <a:pt x="133" y="404"/>
                    <a:pt x="133" y="404"/>
                    <a:pt x="133" y="404"/>
                  </a:cubicBezTo>
                  <a:cubicBezTo>
                    <a:pt x="133" y="418"/>
                    <a:pt x="144" y="428"/>
                    <a:pt x="158" y="428"/>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17" name="Freeform 42">
              <a:extLst>
                <a:ext uri="{FF2B5EF4-FFF2-40B4-BE49-F238E27FC236}">
                  <a16:creationId xmlns:a16="http://schemas.microsoft.com/office/drawing/2014/main" id="{E1BFEA05-CF85-42FB-9955-BA763E4C4C78}"/>
                </a:ext>
              </a:extLst>
            </p:cNvPr>
            <p:cNvSpPr>
              <a:spLocks/>
            </p:cNvSpPr>
            <p:nvPr userDrawn="1"/>
          </p:nvSpPr>
          <p:spPr bwMode="auto">
            <a:xfrm>
              <a:off x="4529" y="2604"/>
              <a:ext cx="734" cy="417"/>
            </a:xfrm>
            <a:custGeom>
              <a:avLst/>
              <a:gdLst>
                <a:gd name="T0" fmla="*/ 0 w 416"/>
                <a:gd name="T1" fmla="*/ 87 h 236"/>
                <a:gd name="T2" fmla="*/ 0 w 416"/>
                <a:gd name="T3" fmla="*/ 236 h 236"/>
                <a:gd name="T4" fmla="*/ 59 w 416"/>
                <a:gd name="T5" fmla="*/ 236 h 236"/>
                <a:gd name="T6" fmla="*/ 59 w 416"/>
                <a:gd name="T7" fmla="*/ 236 h 236"/>
                <a:gd name="T8" fmla="*/ 95 w 416"/>
                <a:gd name="T9" fmla="*/ 236 h 236"/>
                <a:gd name="T10" fmla="*/ 119 w 416"/>
                <a:gd name="T11" fmla="*/ 212 h 236"/>
                <a:gd name="T12" fmla="*/ 119 w 416"/>
                <a:gd name="T13" fmla="*/ 174 h 236"/>
                <a:gd name="T14" fmla="*/ 165 w 416"/>
                <a:gd name="T15" fmla="*/ 174 h 236"/>
                <a:gd name="T16" fmla="*/ 189 w 416"/>
                <a:gd name="T17" fmla="*/ 150 h 236"/>
                <a:gd name="T18" fmla="*/ 189 w 416"/>
                <a:gd name="T19" fmla="*/ 135 h 236"/>
                <a:gd name="T20" fmla="*/ 212 w 416"/>
                <a:gd name="T21" fmla="*/ 117 h 236"/>
                <a:gd name="T22" fmla="*/ 416 w 416"/>
                <a:gd name="T23" fmla="*/ 117 h 236"/>
                <a:gd name="T24" fmla="*/ 416 w 416"/>
                <a:gd name="T25" fmla="*/ 117 h 236"/>
                <a:gd name="T26" fmla="*/ 412 w 416"/>
                <a:gd name="T27" fmla="*/ 117 h 236"/>
                <a:gd name="T28" fmla="*/ 388 w 416"/>
                <a:gd name="T29" fmla="*/ 92 h 236"/>
                <a:gd name="T30" fmla="*/ 388 w 416"/>
                <a:gd name="T31" fmla="*/ 0 h 236"/>
                <a:gd name="T32" fmla="*/ 383 w 416"/>
                <a:gd name="T33" fmla="*/ 0 h 236"/>
                <a:gd name="T34" fmla="*/ 243 w 416"/>
                <a:gd name="T35" fmla="*/ 0 h 236"/>
                <a:gd name="T36" fmla="*/ 222 w 416"/>
                <a:gd name="T37" fmla="*/ 0 h 236"/>
                <a:gd name="T38" fmla="*/ 174 w 416"/>
                <a:gd name="T39" fmla="*/ 0 h 236"/>
                <a:gd name="T40" fmla="*/ 144 w 416"/>
                <a:gd name="T41" fmla="*/ 27 h 236"/>
                <a:gd name="T42" fmla="*/ 110 w 416"/>
                <a:gd name="T43" fmla="*/ 58 h 236"/>
                <a:gd name="T44" fmla="*/ 30 w 416"/>
                <a:gd name="T45" fmla="*/ 58 h 236"/>
                <a:gd name="T46" fmla="*/ 0 w 416"/>
                <a:gd name="T47" fmla="*/ 8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6" h="236">
                  <a:moveTo>
                    <a:pt x="0" y="87"/>
                  </a:moveTo>
                  <a:cubicBezTo>
                    <a:pt x="0" y="236"/>
                    <a:pt x="0" y="236"/>
                    <a:pt x="0" y="236"/>
                  </a:cubicBezTo>
                  <a:cubicBezTo>
                    <a:pt x="59" y="236"/>
                    <a:pt x="59" y="236"/>
                    <a:pt x="59" y="236"/>
                  </a:cubicBezTo>
                  <a:cubicBezTo>
                    <a:pt x="59" y="236"/>
                    <a:pt x="59" y="236"/>
                    <a:pt x="59" y="236"/>
                  </a:cubicBezTo>
                  <a:cubicBezTo>
                    <a:pt x="95" y="236"/>
                    <a:pt x="95" y="236"/>
                    <a:pt x="95" y="236"/>
                  </a:cubicBezTo>
                  <a:cubicBezTo>
                    <a:pt x="108" y="236"/>
                    <a:pt x="119" y="225"/>
                    <a:pt x="119" y="212"/>
                  </a:cubicBezTo>
                  <a:cubicBezTo>
                    <a:pt x="119" y="174"/>
                    <a:pt x="119" y="174"/>
                    <a:pt x="119" y="174"/>
                  </a:cubicBezTo>
                  <a:cubicBezTo>
                    <a:pt x="165" y="174"/>
                    <a:pt x="165" y="174"/>
                    <a:pt x="165" y="174"/>
                  </a:cubicBezTo>
                  <a:cubicBezTo>
                    <a:pt x="178" y="174"/>
                    <a:pt x="189" y="163"/>
                    <a:pt x="189" y="150"/>
                  </a:cubicBezTo>
                  <a:cubicBezTo>
                    <a:pt x="189" y="135"/>
                    <a:pt x="189" y="135"/>
                    <a:pt x="189" y="135"/>
                  </a:cubicBezTo>
                  <a:cubicBezTo>
                    <a:pt x="192" y="125"/>
                    <a:pt x="202" y="117"/>
                    <a:pt x="212" y="117"/>
                  </a:cubicBezTo>
                  <a:cubicBezTo>
                    <a:pt x="282" y="117"/>
                    <a:pt x="216" y="117"/>
                    <a:pt x="416" y="117"/>
                  </a:cubicBezTo>
                  <a:cubicBezTo>
                    <a:pt x="416" y="117"/>
                    <a:pt x="416" y="117"/>
                    <a:pt x="416" y="117"/>
                  </a:cubicBezTo>
                  <a:cubicBezTo>
                    <a:pt x="412" y="117"/>
                    <a:pt x="412" y="117"/>
                    <a:pt x="412" y="117"/>
                  </a:cubicBezTo>
                  <a:cubicBezTo>
                    <a:pt x="399" y="117"/>
                    <a:pt x="388" y="106"/>
                    <a:pt x="388" y="92"/>
                  </a:cubicBezTo>
                  <a:cubicBezTo>
                    <a:pt x="388" y="0"/>
                    <a:pt x="388" y="0"/>
                    <a:pt x="388" y="0"/>
                  </a:cubicBezTo>
                  <a:cubicBezTo>
                    <a:pt x="386" y="0"/>
                    <a:pt x="385" y="0"/>
                    <a:pt x="383" y="0"/>
                  </a:cubicBezTo>
                  <a:cubicBezTo>
                    <a:pt x="243" y="0"/>
                    <a:pt x="243" y="0"/>
                    <a:pt x="243" y="0"/>
                  </a:cubicBezTo>
                  <a:cubicBezTo>
                    <a:pt x="222" y="0"/>
                    <a:pt x="222" y="0"/>
                    <a:pt x="222" y="0"/>
                  </a:cubicBezTo>
                  <a:cubicBezTo>
                    <a:pt x="174" y="0"/>
                    <a:pt x="174" y="0"/>
                    <a:pt x="174" y="0"/>
                  </a:cubicBezTo>
                  <a:cubicBezTo>
                    <a:pt x="158" y="0"/>
                    <a:pt x="146" y="12"/>
                    <a:pt x="144" y="27"/>
                  </a:cubicBezTo>
                  <a:cubicBezTo>
                    <a:pt x="143" y="44"/>
                    <a:pt x="128" y="58"/>
                    <a:pt x="110" y="58"/>
                  </a:cubicBezTo>
                  <a:cubicBezTo>
                    <a:pt x="30" y="58"/>
                    <a:pt x="30" y="58"/>
                    <a:pt x="30" y="58"/>
                  </a:cubicBezTo>
                  <a:cubicBezTo>
                    <a:pt x="14" y="58"/>
                    <a:pt x="0" y="71"/>
                    <a:pt x="0" y="87"/>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18" name="Freeform 43">
              <a:extLst>
                <a:ext uri="{FF2B5EF4-FFF2-40B4-BE49-F238E27FC236}">
                  <a16:creationId xmlns:a16="http://schemas.microsoft.com/office/drawing/2014/main" id="{9FA83C6F-5F77-4D87-A6D4-5C1091541C84}"/>
                </a:ext>
              </a:extLst>
            </p:cNvPr>
            <p:cNvSpPr>
              <a:spLocks noEditPoints="1"/>
            </p:cNvSpPr>
            <p:nvPr userDrawn="1"/>
          </p:nvSpPr>
          <p:spPr bwMode="auto">
            <a:xfrm>
              <a:off x="4414" y="2041"/>
              <a:ext cx="1061" cy="876"/>
            </a:xfrm>
            <a:custGeom>
              <a:avLst/>
              <a:gdLst>
                <a:gd name="T0" fmla="*/ 58 w 601"/>
                <a:gd name="T1" fmla="*/ 496 h 496"/>
                <a:gd name="T2" fmla="*/ 65 w 601"/>
                <a:gd name="T3" fmla="*/ 406 h 496"/>
                <a:gd name="T4" fmla="*/ 209 w 601"/>
                <a:gd name="T5" fmla="*/ 346 h 496"/>
                <a:gd name="T6" fmla="*/ 308 w 601"/>
                <a:gd name="T7" fmla="*/ 319 h 496"/>
                <a:gd name="T8" fmla="*/ 453 w 601"/>
                <a:gd name="T9" fmla="*/ 259 h 496"/>
                <a:gd name="T10" fmla="*/ 486 w 601"/>
                <a:gd name="T11" fmla="*/ 235 h 496"/>
                <a:gd name="T12" fmla="*/ 532 w 601"/>
                <a:gd name="T13" fmla="*/ 179 h 496"/>
                <a:gd name="T14" fmla="*/ 601 w 601"/>
                <a:gd name="T15" fmla="*/ 45 h 496"/>
                <a:gd name="T16" fmla="*/ 537 w 601"/>
                <a:gd name="T17" fmla="*/ 45 h 496"/>
                <a:gd name="T18" fmla="*/ 536 w 601"/>
                <a:gd name="T19" fmla="*/ 45 h 496"/>
                <a:gd name="T20" fmla="*/ 535 w 601"/>
                <a:gd name="T21" fmla="*/ 45 h 496"/>
                <a:gd name="T22" fmla="*/ 534 w 601"/>
                <a:gd name="T23" fmla="*/ 45 h 496"/>
                <a:gd name="T24" fmla="*/ 533 w 601"/>
                <a:gd name="T25" fmla="*/ 45 h 496"/>
                <a:gd name="T26" fmla="*/ 532 w 601"/>
                <a:gd name="T27" fmla="*/ 44 h 496"/>
                <a:gd name="T28" fmla="*/ 531 w 601"/>
                <a:gd name="T29" fmla="*/ 44 h 496"/>
                <a:gd name="T30" fmla="*/ 530 w 601"/>
                <a:gd name="T31" fmla="*/ 44 h 496"/>
                <a:gd name="T32" fmla="*/ 530 w 601"/>
                <a:gd name="T33" fmla="*/ 44 h 496"/>
                <a:gd name="T34" fmla="*/ 529 w 601"/>
                <a:gd name="T35" fmla="*/ 43 h 496"/>
                <a:gd name="T36" fmla="*/ 528 w 601"/>
                <a:gd name="T37" fmla="*/ 43 h 496"/>
                <a:gd name="T38" fmla="*/ 527 w 601"/>
                <a:gd name="T39" fmla="*/ 43 h 496"/>
                <a:gd name="T40" fmla="*/ 526 w 601"/>
                <a:gd name="T41" fmla="*/ 42 h 496"/>
                <a:gd name="T42" fmla="*/ 525 w 601"/>
                <a:gd name="T43" fmla="*/ 42 h 496"/>
                <a:gd name="T44" fmla="*/ 525 w 601"/>
                <a:gd name="T45" fmla="*/ 42 h 496"/>
                <a:gd name="T46" fmla="*/ 524 w 601"/>
                <a:gd name="T47" fmla="*/ 41 h 496"/>
                <a:gd name="T48" fmla="*/ 523 w 601"/>
                <a:gd name="T49" fmla="*/ 41 h 496"/>
                <a:gd name="T50" fmla="*/ 522 w 601"/>
                <a:gd name="T51" fmla="*/ 40 h 496"/>
                <a:gd name="T52" fmla="*/ 522 w 601"/>
                <a:gd name="T53" fmla="*/ 40 h 496"/>
                <a:gd name="T54" fmla="*/ 521 w 601"/>
                <a:gd name="T55" fmla="*/ 39 h 496"/>
                <a:gd name="T56" fmla="*/ 521 w 601"/>
                <a:gd name="T57" fmla="*/ 39 h 496"/>
                <a:gd name="T58" fmla="*/ 520 w 601"/>
                <a:gd name="T59" fmla="*/ 38 h 496"/>
                <a:gd name="T60" fmla="*/ 519 w 601"/>
                <a:gd name="T61" fmla="*/ 37 h 496"/>
                <a:gd name="T62" fmla="*/ 519 w 601"/>
                <a:gd name="T63" fmla="*/ 36 h 496"/>
                <a:gd name="T64" fmla="*/ 518 w 601"/>
                <a:gd name="T65" fmla="*/ 36 h 496"/>
                <a:gd name="T66" fmla="*/ 517 w 601"/>
                <a:gd name="T67" fmla="*/ 35 h 496"/>
                <a:gd name="T68" fmla="*/ 517 w 601"/>
                <a:gd name="T69" fmla="*/ 35 h 496"/>
                <a:gd name="T70" fmla="*/ 516 w 601"/>
                <a:gd name="T71" fmla="*/ 34 h 496"/>
                <a:gd name="T72" fmla="*/ 516 w 601"/>
                <a:gd name="T73" fmla="*/ 33 h 496"/>
                <a:gd name="T74" fmla="*/ 516 w 601"/>
                <a:gd name="T75" fmla="*/ 32 h 496"/>
                <a:gd name="T76" fmla="*/ 515 w 601"/>
                <a:gd name="T77" fmla="*/ 32 h 496"/>
                <a:gd name="T78" fmla="*/ 515 w 601"/>
                <a:gd name="T79" fmla="*/ 31 h 496"/>
                <a:gd name="T80" fmla="*/ 515 w 601"/>
                <a:gd name="T81" fmla="*/ 30 h 496"/>
                <a:gd name="T82" fmla="*/ 514 w 601"/>
                <a:gd name="T83" fmla="*/ 29 h 496"/>
                <a:gd name="T84" fmla="*/ 514 w 601"/>
                <a:gd name="T85" fmla="*/ 28 h 496"/>
                <a:gd name="T86" fmla="*/ 514 w 601"/>
                <a:gd name="T87" fmla="*/ 27 h 496"/>
                <a:gd name="T88" fmla="*/ 513 w 601"/>
                <a:gd name="T89" fmla="*/ 27 h 496"/>
                <a:gd name="T90" fmla="*/ 513 w 601"/>
                <a:gd name="T91" fmla="*/ 25 h 496"/>
                <a:gd name="T92" fmla="*/ 513 w 601"/>
                <a:gd name="T93" fmla="*/ 25 h 496"/>
                <a:gd name="T94" fmla="*/ 513 w 601"/>
                <a:gd name="T95" fmla="*/ 24 h 496"/>
                <a:gd name="T96" fmla="*/ 513 w 601"/>
                <a:gd name="T97" fmla="*/ 23 h 496"/>
                <a:gd name="T98" fmla="*/ 513 w 601"/>
                <a:gd name="T99" fmla="*/ 22 h 496"/>
                <a:gd name="T100" fmla="*/ 513 w 601"/>
                <a:gd name="T101" fmla="*/ 21 h 496"/>
                <a:gd name="T102" fmla="*/ 513 w 601"/>
                <a:gd name="T103" fmla="*/ 0 h 496"/>
                <a:gd name="T104" fmla="*/ 144 w 601"/>
                <a:gd name="T105" fmla="*/ 0 h 496"/>
                <a:gd name="T106" fmla="*/ 29 w 601"/>
                <a:gd name="T107" fmla="*/ 58 h 496"/>
                <a:gd name="T108" fmla="*/ 513 w 601"/>
                <a:gd name="T109" fmla="*/ 21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1" h="496">
                  <a:moveTo>
                    <a:pt x="0" y="88"/>
                  </a:moveTo>
                  <a:cubicBezTo>
                    <a:pt x="0" y="496"/>
                    <a:pt x="0" y="496"/>
                    <a:pt x="0" y="496"/>
                  </a:cubicBezTo>
                  <a:cubicBezTo>
                    <a:pt x="58" y="496"/>
                    <a:pt x="58" y="496"/>
                    <a:pt x="58" y="496"/>
                  </a:cubicBezTo>
                  <a:cubicBezTo>
                    <a:pt x="58" y="496"/>
                    <a:pt x="58" y="496"/>
                    <a:pt x="58" y="496"/>
                  </a:cubicBezTo>
                  <a:cubicBezTo>
                    <a:pt x="65" y="496"/>
                    <a:pt x="65" y="496"/>
                    <a:pt x="65" y="496"/>
                  </a:cubicBezTo>
                  <a:cubicBezTo>
                    <a:pt x="65" y="406"/>
                    <a:pt x="65" y="406"/>
                    <a:pt x="65" y="406"/>
                  </a:cubicBezTo>
                  <a:cubicBezTo>
                    <a:pt x="65" y="390"/>
                    <a:pt x="79" y="377"/>
                    <a:pt x="95" y="377"/>
                  </a:cubicBezTo>
                  <a:cubicBezTo>
                    <a:pt x="175" y="377"/>
                    <a:pt x="175" y="377"/>
                    <a:pt x="175" y="377"/>
                  </a:cubicBezTo>
                  <a:cubicBezTo>
                    <a:pt x="193" y="377"/>
                    <a:pt x="208" y="363"/>
                    <a:pt x="209" y="346"/>
                  </a:cubicBezTo>
                  <a:cubicBezTo>
                    <a:pt x="211" y="331"/>
                    <a:pt x="223" y="319"/>
                    <a:pt x="239" y="319"/>
                  </a:cubicBezTo>
                  <a:cubicBezTo>
                    <a:pt x="287" y="319"/>
                    <a:pt x="287" y="319"/>
                    <a:pt x="287" y="319"/>
                  </a:cubicBezTo>
                  <a:cubicBezTo>
                    <a:pt x="308" y="319"/>
                    <a:pt x="308" y="319"/>
                    <a:pt x="308" y="319"/>
                  </a:cubicBezTo>
                  <a:cubicBezTo>
                    <a:pt x="448" y="319"/>
                    <a:pt x="448" y="319"/>
                    <a:pt x="448" y="319"/>
                  </a:cubicBezTo>
                  <a:cubicBezTo>
                    <a:pt x="450" y="319"/>
                    <a:pt x="451" y="319"/>
                    <a:pt x="453" y="319"/>
                  </a:cubicBezTo>
                  <a:cubicBezTo>
                    <a:pt x="453" y="259"/>
                    <a:pt x="453" y="259"/>
                    <a:pt x="453" y="259"/>
                  </a:cubicBezTo>
                  <a:cubicBezTo>
                    <a:pt x="453" y="246"/>
                    <a:pt x="464" y="235"/>
                    <a:pt x="477" y="235"/>
                  </a:cubicBezTo>
                  <a:cubicBezTo>
                    <a:pt x="486" y="235"/>
                    <a:pt x="486" y="235"/>
                    <a:pt x="486" y="235"/>
                  </a:cubicBezTo>
                  <a:cubicBezTo>
                    <a:pt x="486" y="235"/>
                    <a:pt x="486" y="235"/>
                    <a:pt x="486" y="235"/>
                  </a:cubicBezTo>
                  <a:cubicBezTo>
                    <a:pt x="508" y="235"/>
                    <a:pt x="508" y="235"/>
                    <a:pt x="508" y="235"/>
                  </a:cubicBezTo>
                  <a:cubicBezTo>
                    <a:pt x="521" y="235"/>
                    <a:pt x="532" y="224"/>
                    <a:pt x="532" y="211"/>
                  </a:cubicBezTo>
                  <a:cubicBezTo>
                    <a:pt x="532" y="179"/>
                    <a:pt x="532" y="179"/>
                    <a:pt x="532" y="179"/>
                  </a:cubicBezTo>
                  <a:cubicBezTo>
                    <a:pt x="566" y="179"/>
                    <a:pt x="566" y="179"/>
                    <a:pt x="566" y="179"/>
                  </a:cubicBezTo>
                  <a:cubicBezTo>
                    <a:pt x="586" y="179"/>
                    <a:pt x="601" y="163"/>
                    <a:pt x="601" y="144"/>
                  </a:cubicBezTo>
                  <a:cubicBezTo>
                    <a:pt x="601" y="45"/>
                    <a:pt x="601" y="45"/>
                    <a:pt x="601" y="45"/>
                  </a:cubicBezTo>
                  <a:cubicBezTo>
                    <a:pt x="545" y="45"/>
                    <a:pt x="545" y="45"/>
                    <a:pt x="545" y="45"/>
                  </a:cubicBezTo>
                  <a:cubicBezTo>
                    <a:pt x="537" y="45"/>
                    <a:pt x="537" y="45"/>
                    <a:pt x="537" y="45"/>
                  </a:cubicBezTo>
                  <a:cubicBezTo>
                    <a:pt x="537" y="45"/>
                    <a:pt x="537" y="45"/>
                    <a:pt x="537" y="45"/>
                  </a:cubicBezTo>
                  <a:cubicBezTo>
                    <a:pt x="537" y="45"/>
                    <a:pt x="537" y="45"/>
                    <a:pt x="537" y="45"/>
                  </a:cubicBezTo>
                  <a:cubicBezTo>
                    <a:pt x="536" y="45"/>
                    <a:pt x="536" y="45"/>
                    <a:pt x="536" y="45"/>
                  </a:cubicBezTo>
                  <a:cubicBezTo>
                    <a:pt x="536" y="45"/>
                    <a:pt x="536" y="45"/>
                    <a:pt x="536" y="45"/>
                  </a:cubicBezTo>
                  <a:cubicBezTo>
                    <a:pt x="536" y="45"/>
                    <a:pt x="536" y="45"/>
                    <a:pt x="536" y="45"/>
                  </a:cubicBezTo>
                  <a:cubicBezTo>
                    <a:pt x="535" y="45"/>
                    <a:pt x="535" y="45"/>
                    <a:pt x="535" y="45"/>
                  </a:cubicBezTo>
                  <a:cubicBezTo>
                    <a:pt x="535" y="45"/>
                    <a:pt x="535" y="45"/>
                    <a:pt x="535" y="45"/>
                  </a:cubicBezTo>
                  <a:cubicBezTo>
                    <a:pt x="534" y="45"/>
                    <a:pt x="534" y="45"/>
                    <a:pt x="534" y="45"/>
                  </a:cubicBezTo>
                  <a:cubicBezTo>
                    <a:pt x="534" y="45"/>
                    <a:pt x="534" y="45"/>
                    <a:pt x="534" y="45"/>
                  </a:cubicBezTo>
                  <a:cubicBezTo>
                    <a:pt x="534" y="45"/>
                    <a:pt x="534" y="45"/>
                    <a:pt x="534" y="45"/>
                  </a:cubicBezTo>
                  <a:cubicBezTo>
                    <a:pt x="534" y="45"/>
                    <a:pt x="534" y="45"/>
                    <a:pt x="534" y="45"/>
                  </a:cubicBezTo>
                  <a:cubicBezTo>
                    <a:pt x="533" y="45"/>
                    <a:pt x="533" y="45"/>
                    <a:pt x="533" y="45"/>
                  </a:cubicBezTo>
                  <a:cubicBezTo>
                    <a:pt x="533" y="45"/>
                    <a:pt x="533" y="45"/>
                    <a:pt x="533" y="45"/>
                  </a:cubicBezTo>
                  <a:cubicBezTo>
                    <a:pt x="533" y="44"/>
                    <a:pt x="533" y="44"/>
                    <a:pt x="533" y="44"/>
                  </a:cubicBezTo>
                  <a:cubicBezTo>
                    <a:pt x="533" y="44"/>
                    <a:pt x="533" y="44"/>
                    <a:pt x="533" y="44"/>
                  </a:cubicBezTo>
                  <a:cubicBezTo>
                    <a:pt x="532" y="44"/>
                    <a:pt x="532" y="44"/>
                    <a:pt x="532" y="44"/>
                  </a:cubicBezTo>
                  <a:cubicBezTo>
                    <a:pt x="532" y="44"/>
                    <a:pt x="532" y="44"/>
                    <a:pt x="532" y="44"/>
                  </a:cubicBezTo>
                  <a:cubicBezTo>
                    <a:pt x="531" y="44"/>
                    <a:pt x="531" y="44"/>
                    <a:pt x="531" y="44"/>
                  </a:cubicBezTo>
                  <a:cubicBezTo>
                    <a:pt x="531" y="44"/>
                    <a:pt x="531" y="44"/>
                    <a:pt x="531" y="44"/>
                  </a:cubicBezTo>
                  <a:cubicBezTo>
                    <a:pt x="531" y="44"/>
                    <a:pt x="531" y="44"/>
                    <a:pt x="531" y="44"/>
                  </a:cubicBezTo>
                  <a:cubicBezTo>
                    <a:pt x="531" y="44"/>
                    <a:pt x="531" y="44"/>
                    <a:pt x="531" y="44"/>
                  </a:cubicBezTo>
                  <a:cubicBezTo>
                    <a:pt x="530" y="44"/>
                    <a:pt x="530" y="44"/>
                    <a:pt x="530" y="44"/>
                  </a:cubicBezTo>
                  <a:cubicBezTo>
                    <a:pt x="530" y="44"/>
                    <a:pt x="530" y="44"/>
                    <a:pt x="530" y="44"/>
                  </a:cubicBezTo>
                  <a:cubicBezTo>
                    <a:pt x="530" y="44"/>
                    <a:pt x="530" y="44"/>
                    <a:pt x="530" y="44"/>
                  </a:cubicBezTo>
                  <a:cubicBezTo>
                    <a:pt x="530" y="44"/>
                    <a:pt x="530" y="44"/>
                    <a:pt x="530" y="44"/>
                  </a:cubicBezTo>
                  <a:cubicBezTo>
                    <a:pt x="529" y="44"/>
                    <a:pt x="529" y="44"/>
                    <a:pt x="529" y="44"/>
                  </a:cubicBezTo>
                  <a:cubicBezTo>
                    <a:pt x="529" y="44"/>
                    <a:pt x="529" y="44"/>
                    <a:pt x="529" y="44"/>
                  </a:cubicBezTo>
                  <a:cubicBezTo>
                    <a:pt x="529" y="43"/>
                    <a:pt x="529" y="43"/>
                    <a:pt x="529" y="43"/>
                  </a:cubicBezTo>
                  <a:cubicBezTo>
                    <a:pt x="529" y="43"/>
                    <a:pt x="529" y="43"/>
                    <a:pt x="529" y="43"/>
                  </a:cubicBezTo>
                  <a:cubicBezTo>
                    <a:pt x="528" y="43"/>
                    <a:pt x="528" y="43"/>
                    <a:pt x="528" y="43"/>
                  </a:cubicBezTo>
                  <a:cubicBezTo>
                    <a:pt x="528" y="43"/>
                    <a:pt x="528" y="43"/>
                    <a:pt x="528" y="43"/>
                  </a:cubicBezTo>
                  <a:cubicBezTo>
                    <a:pt x="527" y="43"/>
                    <a:pt x="527" y="43"/>
                    <a:pt x="527" y="43"/>
                  </a:cubicBezTo>
                  <a:cubicBezTo>
                    <a:pt x="527" y="43"/>
                    <a:pt x="527" y="43"/>
                    <a:pt x="527" y="43"/>
                  </a:cubicBezTo>
                  <a:cubicBezTo>
                    <a:pt x="527" y="43"/>
                    <a:pt x="527" y="43"/>
                    <a:pt x="527" y="43"/>
                  </a:cubicBezTo>
                  <a:cubicBezTo>
                    <a:pt x="527" y="43"/>
                    <a:pt x="527" y="43"/>
                    <a:pt x="527" y="43"/>
                  </a:cubicBezTo>
                  <a:cubicBezTo>
                    <a:pt x="526" y="42"/>
                    <a:pt x="526" y="42"/>
                    <a:pt x="526" y="42"/>
                  </a:cubicBezTo>
                  <a:cubicBezTo>
                    <a:pt x="526" y="42"/>
                    <a:pt x="526" y="42"/>
                    <a:pt x="526" y="42"/>
                  </a:cubicBezTo>
                  <a:cubicBezTo>
                    <a:pt x="526" y="42"/>
                    <a:pt x="526" y="42"/>
                    <a:pt x="526" y="42"/>
                  </a:cubicBezTo>
                  <a:cubicBezTo>
                    <a:pt x="526" y="42"/>
                    <a:pt x="526" y="42"/>
                    <a:pt x="526" y="42"/>
                  </a:cubicBezTo>
                  <a:cubicBezTo>
                    <a:pt x="525" y="42"/>
                    <a:pt x="525" y="42"/>
                    <a:pt x="525" y="42"/>
                  </a:cubicBezTo>
                  <a:cubicBezTo>
                    <a:pt x="525" y="42"/>
                    <a:pt x="525" y="42"/>
                    <a:pt x="525" y="42"/>
                  </a:cubicBezTo>
                  <a:cubicBezTo>
                    <a:pt x="525" y="42"/>
                    <a:pt x="525" y="42"/>
                    <a:pt x="525" y="42"/>
                  </a:cubicBezTo>
                  <a:cubicBezTo>
                    <a:pt x="525" y="42"/>
                    <a:pt x="525" y="42"/>
                    <a:pt x="525" y="42"/>
                  </a:cubicBezTo>
                  <a:cubicBezTo>
                    <a:pt x="524" y="41"/>
                    <a:pt x="524" y="41"/>
                    <a:pt x="524" y="41"/>
                  </a:cubicBezTo>
                  <a:cubicBezTo>
                    <a:pt x="524" y="41"/>
                    <a:pt x="524" y="41"/>
                    <a:pt x="524" y="41"/>
                  </a:cubicBezTo>
                  <a:cubicBezTo>
                    <a:pt x="524" y="41"/>
                    <a:pt x="524" y="41"/>
                    <a:pt x="524" y="41"/>
                  </a:cubicBezTo>
                  <a:cubicBezTo>
                    <a:pt x="524" y="41"/>
                    <a:pt x="524" y="41"/>
                    <a:pt x="524" y="41"/>
                  </a:cubicBezTo>
                  <a:cubicBezTo>
                    <a:pt x="523" y="41"/>
                    <a:pt x="523" y="41"/>
                    <a:pt x="523" y="41"/>
                  </a:cubicBezTo>
                  <a:cubicBezTo>
                    <a:pt x="523" y="41"/>
                    <a:pt x="523" y="41"/>
                    <a:pt x="523" y="41"/>
                  </a:cubicBezTo>
                  <a:cubicBezTo>
                    <a:pt x="523" y="40"/>
                    <a:pt x="523" y="40"/>
                    <a:pt x="523" y="40"/>
                  </a:cubicBezTo>
                  <a:cubicBezTo>
                    <a:pt x="523" y="40"/>
                    <a:pt x="523" y="40"/>
                    <a:pt x="523" y="40"/>
                  </a:cubicBezTo>
                  <a:cubicBezTo>
                    <a:pt x="522" y="40"/>
                    <a:pt x="522" y="40"/>
                    <a:pt x="522" y="40"/>
                  </a:cubicBezTo>
                  <a:cubicBezTo>
                    <a:pt x="522" y="40"/>
                    <a:pt x="522" y="40"/>
                    <a:pt x="522" y="40"/>
                  </a:cubicBezTo>
                  <a:cubicBezTo>
                    <a:pt x="522" y="40"/>
                    <a:pt x="522" y="40"/>
                    <a:pt x="522" y="40"/>
                  </a:cubicBezTo>
                  <a:cubicBezTo>
                    <a:pt x="522" y="40"/>
                    <a:pt x="522" y="40"/>
                    <a:pt x="522" y="40"/>
                  </a:cubicBezTo>
                  <a:cubicBezTo>
                    <a:pt x="522" y="40"/>
                    <a:pt x="522" y="39"/>
                    <a:pt x="521" y="39"/>
                  </a:cubicBezTo>
                  <a:cubicBezTo>
                    <a:pt x="521" y="39"/>
                    <a:pt x="521" y="39"/>
                    <a:pt x="521" y="39"/>
                  </a:cubicBezTo>
                  <a:cubicBezTo>
                    <a:pt x="521" y="39"/>
                    <a:pt x="521" y="39"/>
                    <a:pt x="521" y="39"/>
                  </a:cubicBezTo>
                  <a:cubicBezTo>
                    <a:pt x="521" y="39"/>
                    <a:pt x="521" y="39"/>
                    <a:pt x="521" y="39"/>
                  </a:cubicBezTo>
                  <a:cubicBezTo>
                    <a:pt x="521" y="39"/>
                    <a:pt x="521" y="39"/>
                    <a:pt x="521" y="39"/>
                  </a:cubicBezTo>
                  <a:cubicBezTo>
                    <a:pt x="521" y="39"/>
                    <a:pt x="521" y="39"/>
                    <a:pt x="521" y="39"/>
                  </a:cubicBezTo>
                  <a:cubicBezTo>
                    <a:pt x="520" y="38"/>
                    <a:pt x="520" y="38"/>
                    <a:pt x="520" y="38"/>
                  </a:cubicBezTo>
                  <a:cubicBezTo>
                    <a:pt x="520" y="38"/>
                    <a:pt x="520" y="38"/>
                    <a:pt x="520" y="38"/>
                  </a:cubicBezTo>
                  <a:cubicBezTo>
                    <a:pt x="520" y="38"/>
                    <a:pt x="520" y="38"/>
                    <a:pt x="520" y="38"/>
                  </a:cubicBezTo>
                  <a:cubicBezTo>
                    <a:pt x="520" y="38"/>
                    <a:pt x="520" y="38"/>
                    <a:pt x="520" y="38"/>
                  </a:cubicBezTo>
                  <a:cubicBezTo>
                    <a:pt x="519" y="37"/>
                    <a:pt x="519" y="37"/>
                    <a:pt x="519" y="37"/>
                  </a:cubicBezTo>
                  <a:cubicBezTo>
                    <a:pt x="519" y="37"/>
                    <a:pt x="519" y="37"/>
                    <a:pt x="519" y="37"/>
                  </a:cubicBezTo>
                  <a:cubicBezTo>
                    <a:pt x="519" y="37"/>
                    <a:pt x="519" y="37"/>
                    <a:pt x="519" y="37"/>
                  </a:cubicBezTo>
                  <a:cubicBezTo>
                    <a:pt x="519" y="37"/>
                    <a:pt x="519" y="37"/>
                    <a:pt x="519" y="37"/>
                  </a:cubicBezTo>
                  <a:cubicBezTo>
                    <a:pt x="519" y="36"/>
                    <a:pt x="519" y="36"/>
                    <a:pt x="519" y="36"/>
                  </a:cubicBezTo>
                  <a:cubicBezTo>
                    <a:pt x="519" y="36"/>
                    <a:pt x="519" y="36"/>
                    <a:pt x="519" y="36"/>
                  </a:cubicBezTo>
                  <a:cubicBezTo>
                    <a:pt x="518" y="36"/>
                    <a:pt x="518" y="36"/>
                    <a:pt x="518" y="36"/>
                  </a:cubicBezTo>
                  <a:cubicBezTo>
                    <a:pt x="518" y="36"/>
                    <a:pt x="518" y="36"/>
                    <a:pt x="518" y="36"/>
                  </a:cubicBezTo>
                  <a:cubicBezTo>
                    <a:pt x="518" y="36"/>
                    <a:pt x="518" y="36"/>
                    <a:pt x="518" y="36"/>
                  </a:cubicBezTo>
                  <a:cubicBezTo>
                    <a:pt x="518" y="36"/>
                    <a:pt x="518" y="36"/>
                    <a:pt x="518" y="36"/>
                  </a:cubicBezTo>
                  <a:cubicBezTo>
                    <a:pt x="517" y="35"/>
                    <a:pt x="517" y="35"/>
                    <a:pt x="517" y="35"/>
                  </a:cubicBezTo>
                  <a:cubicBezTo>
                    <a:pt x="517" y="35"/>
                    <a:pt x="517" y="35"/>
                    <a:pt x="517" y="35"/>
                  </a:cubicBezTo>
                  <a:cubicBezTo>
                    <a:pt x="517" y="35"/>
                    <a:pt x="517" y="35"/>
                    <a:pt x="517" y="35"/>
                  </a:cubicBezTo>
                  <a:cubicBezTo>
                    <a:pt x="517" y="35"/>
                    <a:pt x="517" y="35"/>
                    <a:pt x="517" y="35"/>
                  </a:cubicBezTo>
                  <a:cubicBezTo>
                    <a:pt x="517" y="34"/>
                    <a:pt x="517" y="34"/>
                    <a:pt x="517" y="34"/>
                  </a:cubicBezTo>
                  <a:cubicBezTo>
                    <a:pt x="517" y="34"/>
                    <a:pt x="517" y="34"/>
                    <a:pt x="517" y="34"/>
                  </a:cubicBezTo>
                  <a:cubicBezTo>
                    <a:pt x="516" y="34"/>
                    <a:pt x="516" y="34"/>
                    <a:pt x="516" y="34"/>
                  </a:cubicBezTo>
                  <a:cubicBezTo>
                    <a:pt x="516" y="34"/>
                    <a:pt x="516" y="34"/>
                    <a:pt x="516" y="34"/>
                  </a:cubicBezTo>
                  <a:cubicBezTo>
                    <a:pt x="516" y="33"/>
                    <a:pt x="516" y="33"/>
                    <a:pt x="516" y="33"/>
                  </a:cubicBezTo>
                  <a:cubicBezTo>
                    <a:pt x="516" y="33"/>
                    <a:pt x="516" y="33"/>
                    <a:pt x="516" y="33"/>
                  </a:cubicBezTo>
                  <a:cubicBezTo>
                    <a:pt x="516" y="33"/>
                    <a:pt x="516" y="33"/>
                    <a:pt x="516" y="33"/>
                  </a:cubicBezTo>
                  <a:cubicBezTo>
                    <a:pt x="516" y="33"/>
                    <a:pt x="516" y="33"/>
                    <a:pt x="516" y="33"/>
                  </a:cubicBezTo>
                  <a:cubicBezTo>
                    <a:pt x="516" y="32"/>
                    <a:pt x="516" y="32"/>
                    <a:pt x="516" y="32"/>
                  </a:cubicBezTo>
                  <a:cubicBezTo>
                    <a:pt x="516" y="32"/>
                    <a:pt x="516" y="32"/>
                    <a:pt x="516" y="32"/>
                  </a:cubicBezTo>
                  <a:cubicBezTo>
                    <a:pt x="515" y="32"/>
                    <a:pt x="515" y="32"/>
                    <a:pt x="515" y="32"/>
                  </a:cubicBezTo>
                  <a:cubicBezTo>
                    <a:pt x="515" y="32"/>
                    <a:pt x="515" y="32"/>
                    <a:pt x="515" y="32"/>
                  </a:cubicBezTo>
                  <a:cubicBezTo>
                    <a:pt x="515" y="31"/>
                    <a:pt x="515" y="31"/>
                    <a:pt x="515" y="31"/>
                  </a:cubicBezTo>
                  <a:cubicBezTo>
                    <a:pt x="515" y="31"/>
                    <a:pt x="515" y="31"/>
                    <a:pt x="515" y="31"/>
                  </a:cubicBezTo>
                  <a:cubicBezTo>
                    <a:pt x="515" y="31"/>
                    <a:pt x="515" y="31"/>
                    <a:pt x="515" y="31"/>
                  </a:cubicBezTo>
                  <a:cubicBezTo>
                    <a:pt x="515" y="31"/>
                    <a:pt x="515" y="31"/>
                    <a:pt x="515" y="31"/>
                  </a:cubicBezTo>
                  <a:cubicBezTo>
                    <a:pt x="515" y="30"/>
                    <a:pt x="515" y="30"/>
                    <a:pt x="515" y="30"/>
                  </a:cubicBezTo>
                  <a:cubicBezTo>
                    <a:pt x="515" y="30"/>
                    <a:pt x="515" y="30"/>
                    <a:pt x="515" y="30"/>
                  </a:cubicBezTo>
                  <a:cubicBezTo>
                    <a:pt x="514" y="29"/>
                    <a:pt x="514" y="29"/>
                    <a:pt x="514" y="29"/>
                  </a:cubicBezTo>
                  <a:cubicBezTo>
                    <a:pt x="514" y="29"/>
                    <a:pt x="514" y="29"/>
                    <a:pt x="514" y="29"/>
                  </a:cubicBezTo>
                  <a:cubicBezTo>
                    <a:pt x="514" y="29"/>
                    <a:pt x="514" y="29"/>
                    <a:pt x="514" y="29"/>
                  </a:cubicBezTo>
                  <a:cubicBezTo>
                    <a:pt x="514" y="29"/>
                    <a:pt x="514" y="29"/>
                    <a:pt x="514" y="29"/>
                  </a:cubicBezTo>
                  <a:cubicBezTo>
                    <a:pt x="514" y="28"/>
                    <a:pt x="514" y="28"/>
                    <a:pt x="514" y="28"/>
                  </a:cubicBezTo>
                  <a:cubicBezTo>
                    <a:pt x="514" y="28"/>
                    <a:pt x="514" y="28"/>
                    <a:pt x="514" y="28"/>
                  </a:cubicBezTo>
                  <a:cubicBezTo>
                    <a:pt x="514" y="28"/>
                    <a:pt x="514" y="28"/>
                    <a:pt x="514" y="28"/>
                  </a:cubicBezTo>
                  <a:cubicBezTo>
                    <a:pt x="514" y="28"/>
                    <a:pt x="514" y="28"/>
                    <a:pt x="514" y="28"/>
                  </a:cubicBezTo>
                  <a:cubicBezTo>
                    <a:pt x="514" y="27"/>
                    <a:pt x="514" y="27"/>
                    <a:pt x="514" y="27"/>
                  </a:cubicBezTo>
                  <a:cubicBezTo>
                    <a:pt x="514" y="27"/>
                    <a:pt x="514" y="27"/>
                    <a:pt x="514" y="27"/>
                  </a:cubicBezTo>
                  <a:cubicBezTo>
                    <a:pt x="513" y="27"/>
                    <a:pt x="513" y="27"/>
                    <a:pt x="513" y="27"/>
                  </a:cubicBezTo>
                  <a:cubicBezTo>
                    <a:pt x="513" y="27"/>
                    <a:pt x="513" y="27"/>
                    <a:pt x="513" y="27"/>
                  </a:cubicBezTo>
                  <a:cubicBezTo>
                    <a:pt x="513" y="26"/>
                    <a:pt x="513" y="26"/>
                    <a:pt x="513" y="26"/>
                  </a:cubicBezTo>
                  <a:cubicBezTo>
                    <a:pt x="513" y="26"/>
                    <a:pt x="513" y="26"/>
                    <a:pt x="513" y="26"/>
                  </a:cubicBezTo>
                  <a:cubicBezTo>
                    <a:pt x="513" y="25"/>
                    <a:pt x="513" y="25"/>
                    <a:pt x="513" y="25"/>
                  </a:cubicBezTo>
                  <a:cubicBezTo>
                    <a:pt x="513" y="25"/>
                    <a:pt x="513" y="25"/>
                    <a:pt x="513" y="25"/>
                  </a:cubicBezTo>
                  <a:cubicBezTo>
                    <a:pt x="513" y="25"/>
                    <a:pt x="513" y="25"/>
                    <a:pt x="513" y="25"/>
                  </a:cubicBezTo>
                  <a:cubicBezTo>
                    <a:pt x="513" y="25"/>
                    <a:pt x="513" y="25"/>
                    <a:pt x="513" y="25"/>
                  </a:cubicBezTo>
                  <a:cubicBezTo>
                    <a:pt x="513" y="24"/>
                    <a:pt x="513" y="24"/>
                    <a:pt x="513" y="24"/>
                  </a:cubicBezTo>
                  <a:cubicBezTo>
                    <a:pt x="513" y="24"/>
                    <a:pt x="513" y="24"/>
                    <a:pt x="513" y="24"/>
                  </a:cubicBezTo>
                  <a:cubicBezTo>
                    <a:pt x="513" y="24"/>
                    <a:pt x="513" y="24"/>
                    <a:pt x="513" y="24"/>
                  </a:cubicBezTo>
                  <a:cubicBezTo>
                    <a:pt x="513" y="24"/>
                    <a:pt x="513" y="24"/>
                    <a:pt x="513" y="24"/>
                  </a:cubicBezTo>
                  <a:cubicBezTo>
                    <a:pt x="513" y="23"/>
                    <a:pt x="513" y="23"/>
                    <a:pt x="513" y="23"/>
                  </a:cubicBezTo>
                  <a:cubicBezTo>
                    <a:pt x="513" y="23"/>
                    <a:pt x="513" y="23"/>
                    <a:pt x="513" y="23"/>
                  </a:cubicBezTo>
                  <a:cubicBezTo>
                    <a:pt x="513" y="22"/>
                    <a:pt x="513" y="22"/>
                    <a:pt x="513" y="22"/>
                  </a:cubicBezTo>
                  <a:cubicBezTo>
                    <a:pt x="513" y="22"/>
                    <a:pt x="513" y="22"/>
                    <a:pt x="513" y="22"/>
                  </a:cubicBezTo>
                  <a:cubicBezTo>
                    <a:pt x="513" y="22"/>
                    <a:pt x="513" y="22"/>
                    <a:pt x="513" y="22"/>
                  </a:cubicBezTo>
                  <a:cubicBezTo>
                    <a:pt x="513" y="22"/>
                    <a:pt x="513" y="22"/>
                    <a:pt x="513" y="22"/>
                  </a:cubicBezTo>
                  <a:cubicBezTo>
                    <a:pt x="513" y="21"/>
                    <a:pt x="513" y="21"/>
                    <a:pt x="513" y="21"/>
                  </a:cubicBezTo>
                  <a:cubicBezTo>
                    <a:pt x="513" y="21"/>
                    <a:pt x="513" y="21"/>
                    <a:pt x="513" y="21"/>
                  </a:cubicBezTo>
                  <a:cubicBezTo>
                    <a:pt x="513" y="21"/>
                    <a:pt x="513" y="21"/>
                    <a:pt x="513" y="21"/>
                  </a:cubicBezTo>
                  <a:cubicBezTo>
                    <a:pt x="513" y="12"/>
                    <a:pt x="513" y="12"/>
                    <a:pt x="513" y="12"/>
                  </a:cubicBezTo>
                  <a:cubicBezTo>
                    <a:pt x="513" y="0"/>
                    <a:pt x="513" y="0"/>
                    <a:pt x="513" y="0"/>
                  </a:cubicBezTo>
                  <a:cubicBezTo>
                    <a:pt x="214" y="0"/>
                    <a:pt x="214" y="0"/>
                    <a:pt x="214" y="0"/>
                  </a:cubicBezTo>
                  <a:cubicBezTo>
                    <a:pt x="193" y="0"/>
                    <a:pt x="193" y="0"/>
                    <a:pt x="193" y="0"/>
                  </a:cubicBezTo>
                  <a:cubicBezTo>
                    <a:pt x="144" y="0"/>
                    <a:pt x="144" y="0"/>
                    <a:pt x="144" y="0"/>
                  </a:cubicBezTo>
                  <a:cubicBezTo>
                    <a:pt x="129" y="0"/>
                    <a:pt x="116" y="12"/>
                    <a:pt x="115" y="27"/>
                  </a:cubicBezTo>
                  <a:cubicBezTo>
                    <a:pt x="114" y="45"/>
                    <a:pt x="99" y="58"/>
                    <a:pt x="81" y="58"/>
                  </a:cubicBezTo>
                  <a:cubicBezTo>
                    <a:pt x="29" y="58"/>
                    <a:pt x="29" y="58"/>
                    <a:pt x="29" y="58"/>
                  </a:cubicBezTo>
                  <a:cubicBezTo>
                    <a:pt x="13" y="58"/>
                    <a:pt x="0" y="72"/>
                    <a:pt x="0" y="88"/>
                  </a:cubicBezTo>
                  <a:close/>
                  <a:moveTo>
                    <a:pt x="513" y="21"/>
                  </a:moveTo>
                  <a:cubicBezTo>
                    <a:pt x="513" y="21"/>
                    <a:pt x="513" y="21"/>
                    <a:pt x="513" y="21"/>
                  </a:cubicBezTo>
                  <a:close/>
                </a:path>
              </a:pathLst>
            </a:custGeom>
            <a:solidFill>
              <a:srgbClr val="0100FE"/>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19" name="Freeform 44">
              <a:extLst>
                <a:ext uri="{FF2B5EF4-FFF2-40B4-BE49-F238E27FC236}">
                  <a16:creationId xmlns:a16="http://schemas.microsoft.com/office/drawing/2014/main" id="{CF825EB7-B6B2-4E89-89F7-FCF365A7E1B3}"/>
                </a:ext>
              </a:extLst>
            </p:cNvPr>
            <p:cNvSpPr>
              <a:spLocks/>
            </p:cNvSpPr>
            <p:nvPr userDrawn="1"/>
          </p:nvSpPr>
          <p:spPr bwMode="auto">
            <a:xfrm>
              <a:off x="3683" y="2048"/>
              <a:ext cx="853" cy="325"/>
            </a:xfrm>
            <a:custGeom>
              <a:avLst/>
              <a:gdLst>
                <a:gd name="T0" fmla="*/ 7 w 483"/>
                <a:gd name="T1" fmla="*/ 184 h 184"/>
                <a:gd name="T2" fmla="*/ 390 w 483"/>
                <a:gd name="T3" fmla="*/ 184 h 184"/>
                <a:gd name="T4" fmla="*/ 414 w 483"/>
                <a:gd name="T5" fmla="*/ 160 h 184"/>
                <a:gd name="T6" fmla="*/ 414 w 483"/>
                <a:gd name="T7" fmla="*/ 91 h 184"/>
                <a:gd name="T8" fmla="*/ 448 w 483"/>
                <a:gd name="T9" fmla="*/ 57 h 184"/>
                <a:gd name="T10" fmla="*/ 459 w 483"/>
                <a:gd name="T11" fmla="*/ 57 h 184"/>
                <a:gd name="T12" fmla="*/ 483 w 483"/>
                <a:gd name="T13" fmla="*/ 33 h 184"/>
                <a:gd name="T14" fmla="*/ 483 w 483"/>
                <a:gd name="T15" fmla="*/ 25 h 184"/>
                <a:gd name="T16" fmla="*/ 459 w 483"/>
                <a:gd name="T17" fmla="*/ 0 h 184"/>
                <a:gd name="T18" fmla="*/ 390 w 483"/>
                <a:gd name="T19" fmla="*/ 0 h 184"/>
                <a:gd name="T20" fmla="*/ 294 w 483"/>
                <a:gd name="T21" fmla="*/ 0 h 184"/>
                <a:gd name="T22" fmla="*/ 269 w 483"/>
                <a:gd name="T23" fmla="*/ 30 h 184"/>
                <a:gd name="T24" fmla="*/ 240 w 483"/>
                <a:gd name="T25" fmla="*/ 57 h 184"/>
                <a:gd name="T26" fmla="*/ 192 w 483"/>
                <a:gd name="T27" fmla="*/ 57 h 184"/>
                <a:gd name="T28" fmla="*/ 171 w 483"/>
                <a:gd name="T29" fmla="*/ 57 h 184"/>
                <a:gd name="T30" fmla="*/ 70 w 483"/>
                <a:gd name="T31" fmla="*/ 57 h 184"/>
                <a:gd name="T32" fmla="*/ 70 w 483"/>
                <a:gd name="T33" fmla="*/ 98 h 184"/>
                <a:gd name="T34" fmla="*/ 45 w 483"/>
                <a:gd name="T35" fmla="*/ 122 h 184"/>
                <a:gd name="T36" fmla="*/ 31 w 483"/>
                <a:gd name="T37" fmla="*/ 122 h 184"/>
                <a:gd name="T38" fmla="*/ 0 w 483"/>
                <a:gd name="T39" fmla="*/ 155 h 184"/>
                <a:gd name="T40" fmla="*/ 0 w 483"/>
                <a:gd name="T41" fmla="*/ 183 h 184"/>
                <a:gd name="T42" fmla="*/ 7 w 483"/>
                <a:gd name="T4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3" h="184">
                  <a:moveTo>
                    <a:pt x="7" y="184"/>
                  </a:moveTo>
                  <a:cubicBezTo>
                    <a:pt x="390" y="184"/>
                    <a:pt x="390" y="184"/>
                    <a:pt x="390" y="184"/>
                  </a:cubicBezTo>
                  <a:cubicBezTo>
                    <a:pt x="403" y="184"/>
                    <a:pt x="414" y="173"/>
                    <a:pt x="414" y="160"/>
                  </a:cubicBezTo>
                  <a:cubicBezTo>
                    <a:pt x="414" y="91"/>
                    <a:pt x="414" y="91"/>
                    <a:pt x="414" y="91"/>
                  </a:cubicBezTo>
                  <a:cubicBezTo>
                    <a:pt x="414" y="72"/>
                    <a:pt x="429" y="57"/>
                    <a:pt x="448" y="57"/>
                  </a:cubicBezTo>
                  <a:cubicBezTo>
                    <a:pt x="459" y="57"/>
                    <a:pt x="459" y="57"/>
                    <a:pt x="459" y="57"/>
                  </a:cubicBezTo>
                  <a:cubicBezTo>
                    <a:pt x="472" y="57"/>
                    <a:pt x="483" y="46"/>
                    <a:pt x="483" y="33"/>
                  </a:cubicBezTo>
                  <a:cubicBezTo>
                    <a:pt x="483" y="25"/>
                    <a:pt x="483" y="25"/>
                    <a:pt x="483" y="25"/>
                  </a:cubicBezTo>
                  <a:cubicBezTo>
                    <a:pt x="483" y="11"/>
                    <a:pt x="472" y="0"/>
                    <a:pt x="459" y="0"/>
                  </a:cubicBezTo>
                  <a:cubicBezTo>
                    <a:pt x="390" y="0"/>
                    <a:pt x="390" y="0"/>
                    <a:pt x="390" y="0"/>
                  </a:cubicBezTo>
                  <a:cubicBezTo>
                    <a:pt x="294" y="0"/>
                    <a:pt x="294" y="0"/>
                    <a:pt x="294" y="0"/>
                  </a:cubicBezTo>
                  <a:cubicBezTo>
                    <a:pt x="280" y="4"/>
                    <a:pt x="271" y="16"/>
                    <a:pt x="269" y="30"/>
                  </a:cubicBezTo>
                  <a:cubicBezTo>
                    <a:pt x="268" y="45"/>
                    <a:pt x="256" y="57"/>
                    <a:pt x="240" y="57"/>
                  </a:cubicBezTo>
                  <a:cubicBezTo>
                    <a:pt x="192" y="57"/>
                    <a:pt x="192" y="57"/>
                    <a:pt x="192" y="57"/>
                  </a:cubicBezTo>
                  <a:cubicBezTo>
                    <a:pt x="171" y="57"/>
                    <a:pt x="171" y="57"/>
                    <a:pt x="171" y="57"/>
                  </a:cubicBezTo>
                  <a:cubicBezTo>
                    <a:pt x="70" y="57"/>
                    <a:pt x="70" y="57"/>
                    <a:pt x="70" y="57"/>
                  </a:cubicBezTo>
                  <a:cubicBezTo>
                    <a:pt x="70" y="98"/>
                    <a:pt x="70" y="98"/>
                    <a:pt x="70" y="98"/>
                  </a:cubicBezTo>
                  <a:cubicBezTo>
                    <a:pt x="70" y="111"/>
                    <a:pt x="59" y="122"/>
                    <a:pt x="45" y="122"/>
                  </a:cubicBezTo>
                  <a:cubicBezTo>
                    <a:pt x="31" y="122"/>
                    <a:pt x="31" y="122"/>
                    <a:pt x="31" y="122"/>
                  </a:cubicBezTo>
                  <a:cubicBezTo>
                    <a:pt x="7" y="122"/>
                    <a:pt x="0" y="145"/>
                    <a:pt x="0" y="155"/>
                  </a:cubicBezTo>
                  <a:cubicBezTo>
                    <a:pt x="0" y="183"/>
                    <a:pt x="0" y="183"/>
                    <a:pt x="0" y="183"/>
                  </a:cubicBezTo>
                  <a:cubicBezTo>
                    <a:pt x="2" y="184"/>
                    <a:pt x="5" y="184"/>
                    <a:pt x="7" y="184"/>
                  </a:cubicBezTo>
                  <a:close/>
                </a:path>
              </a:pathLst>
            </a:custGeom>
            <a:solidFill>
              <a:srgbClr val="0100FE"/>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918135173"/>
      </p:ext>
    </p:extLst>
  </p:cSld>
  <p:clrMap bg1="lt1" tx1="dk1" bg2="lt2" tx2="dk2" accent1="accent1" accent2="accent2" accent3="accent3" accent4="accent4" accent5="accent5" accent6="accent6" hlink="hlink" folHlink="folHlink"/>
  <p:sldLayoutIdLst>
    <p:sldLayoutId id="2147488779" r:id="rId1"/>
    <p:sldLayoutId id="2147488780" r:id="rId2"/>
    <p:sldLayoutId id="2147488781" r:id="rId3"/>
    <p:sldLayoutId id="2147488782" r:id="rId4"/>
  </p:sldLayoutIdLst>
  <p:hf hdr="0" ftr="0" dt="0"/>
  <p:txStyles>
    <p:titleStyle>
      <a:lvl1pPr marL="0" indent="0" algn="l" rtl="0" eaLnBrk="1" fontAlgn="base" hangingPunct="1">
        <a:spcBef>
          <a:spcPct val="0"/>
        </a:spcBef>
        <a:spcAft>
          <a:spcPct val="0"/>
        </a:spcAft>
        <a:defRPr sz="1600" b="0"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p:titleStyle>
    <p:body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3366FF"/>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100FE"/>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p:bodyStyle>
    <p:otherStyle>
      <a:defPPr>
        <a:defRPr lang="fr-FR"/>
      </a:defPPr>
      <a:lvl1pPr marL="0" algn="l" defTabSz="440284" rtl="0" eaLnBrk="1" latinLnBrk="0" hangingPunct="1">
        <a:defRPr sz="1733" kern="1200">
          <a:solidFill>
            <a:schemeClr val="tx1"/>
          </a:solidFill>
          <a:latin typeface="+mn-lt"/>
          <a:ea typeface="+mn-ea"/>
          <a:cs typeface="+mn-cs"/>
        </a:defRPr>
      </a:lvl1pPr>
      <a:lvl2pPr marL="440284" algn="l" defTabSz="440284" rtl="0" eaLnBrk="1" latinLnBrk="0" hangingPunct="1">
        <a:defRPr sz="1733" kern="1200">
          <a:solidFill>
            <a:schemeClr val="tx1"/>
          </a:solidFill>
          <a:latin typeface="+mn-lt"/>
          <a:ea typeface="+mn-ea"/>
          <a:cs typeface="+mn-cs"/>
        </a:defRPr>
      </a:lvl2pPr>
      <a:lvl3pPr marL="880567" algn="l" defTabSz="440284" rtl="0" eaLnBrk="1" latinLnBrk="0" hangingPunct="1">
        <a:defRPr sz="1733" kern="1200">
          <a:solidFill>
            <a:schemeClr val="tx1"/>
          </a:solidFill>
          <a:latin typeface="+mn-lt"/>
          <a:ea typeface="+mn-ea"/>
          <a:cs typeface="+mn-cs"/>
        </a:defRPr>
      </a:lvl3pPr>
      <a:lvl4pPr marL="1320851" algn="l" defTabSz="440284" rtl="0" eaLnBrk="1" latinLnBrk="0" hangingPunct="1">
        <a:defRPr sz="1733" kern="1200">
          <a:solidFill>
            <a:schemeClr val="tx1"/>
          </a:solidFill>
          <a:latin typeface="+mn-lt"/>
          <a:ea typeface="+mn-ea"/>
          <a:cs typeface="+mn-cs"/>
        </a:defRPr>
      </a:lvl4pPr>
      <a:lvl5pPr marL="1761134" algn="l" defTabSz="440284" rtl="0" eaLnBrk="1" latinLnBrk="0" hangingPunct="1">
        <a:defRPr sz="1733" kern="1200">
          <a:solidFill>
            <a:schemeClr val="tx1"/>
          </a:solidFill>
          <a:latin typeface="+mn-lt"/>
          <a:ea typeface="+mn-ea"/>
          <a:cs typeface="+mn-cs"/>
        </a:defRPr>
      </a:lvl5pPr>
      <a:lvl6pPr marL="2201418" algn="l" defTabSz="440284" rtl="0" eaLnBrk="1" latinLnBrk="0" hangingPunct="1">
        <a:defRPr sz="1733" kern="1200">
          <a:solidFill>
            <a:schemeClr val="tx1"/>
          </a:solidFill>
          <a:latin typeface="+mn-lt"/>
          <a:ea typeface="+mn-ea"/>
          <a:cs typeface="+mn-cs"/>
        </a:defRPr>
      </a:lvl6pPr>
      <a:lvl7pPr marL="2641702" algn="l" defTabSz="440284" rtl="0" eaLnBrk="1" latinLnBrk="0" hangingPunct="1">
        <a:defRPr sz="1733" kern="1200">
          <a:solidFill>
            <a:schemeClr val="tx1"/>
          </a:solidFill>
          <a:latin typeface="+mn-lt"/>
          <a:ea typeface="+mn-ea"/>
          <a:cs typeface="+mn-cs"/>
        </a:defRPr>
      </a:lvl7pPr>
      <a:lvl8pPr marL="3081985" algn="l" defTabSz="440284" rtl="0" eaLnBrk="1" latinLnBrk="0" hangingPunct="1">
        <a:defRPr sz="1733" kern="1200">
          <a:solidFill>
            <a:schemeClr val="tx1"/>
          </a:solidFill>
          <a:latin typeface="+mn-lt"/>
          <a:ea typeface="+mn-ea"/>
          <a:cs typeface="+mn-cs"/>
        </a:defRPr>
      </a:lvl8pPr>
      <a:lvl9pPr marL="3522269" algn="l" defTabSz="440284" rtl="0" eaLnBrk="1" latinLnBrk="0" hangingPunct="1">
        <a:defRPr sz="1733"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05AA23E-9F3B-4705-91CC-5E7E5423DC71}"/>
              </a:ext>
            </a:extLst>
          </p:cNvPr>
          <p:cNvPicPr>
            <a:picLocks noChangeAspect="1"/>
          </p:cNvPicPr>
          <p:nvPr userDrawn="1"/>
        </p:nvPicPr>
        <p:blipFill>
          <a:blip r:embed="rId6"/>
          <a:stretch>
            <a:fillRect/>
          </a:stretch>
        </p:blipFill>
        <p:spPr>
          <a:xfrm>
            <a:off x="0" y="0"/>
            <a:ext cx="9906000" cy="835819"/>
          </a:xfrm>
          <a:prstGeom prst="rect">
            <a:avLst/>
          </a:prstGeom>
        </p:spPr>
      </p:pic>
      <p:sp>
        <p:nvSpPr>
          <p:cNvPr id="2" name="Espace réservé du numéro de diapositive 1"/>
          <p:cNvSpPr>
            <a:spLocks noGrp="1"/>
          </p:cNvSpPr>
          <p:nvPr>
            <p:ph type="sldNum" sz="quarter" idx="4"/>
          </p:nvPr>
        </p:nvSpPr>
        <p:spPr>
          <a:xfrm>
            <a:off x="9148969" y="6553200"/>
            <a:ext cx="665523" cy="273089"/>
          </a:xfrm>
          <a:prstGeom prst="rect">
            <a:avLst/>
          </a:prstGeom>
        </p:spPr>
        <p:txBody>
          <a:bodyPr vert="horz" lIns="91440" tIns="45720" rIns="91440" bIns="45720" rtlCol="0" anchor="ctr"/>
          <a:lstStyle>
            <a:lvl1pPr algn="r">
              <a:defRPr sz="900" b="0" i="0">
                <a:solidFill>
                  <a:schemeClr val="bg1">
                    <a:lumMod val="50000"/>
                  </a:schemeClr>
                </a:solidFill>
                <a:latin typeface="+mn-lt"/>
                <a:ea typeface="Arial Unicode MS" panose="020B0604020202020204" pitchFamily="34" charset="-128"/>
                <a:cs typeface="Arial" panose="020B0604020202020204" pitchFamily="34" charset="0"/>
              </a:defRPr>
            </a:lvl1pPr>
          </a:lstStyle>
          <a:p>
            <a:fld id="{F551322C-20B2-48C3-B63D-68158FEBF630}" type="slidenum">
              <a:rPr lang="en-US" smtClean="0"/>
              <a:pPr/>
              <a:t>‹#›</a:t>
            </a:fld>
            <a:endParaRPr lang="en-US"/>
          </a:p>
        </p:txBody>
      </p:sp>
      <p:sp>
        <p:nvSpPr>
          <p:cNvPr id="5" name="Title Placeholder 4"/>
          <p:cNvSpPr>
            <a:spLocks noGrp="1"/>
          </p:cNvSpPr>
          <p:nvPr>
            <p:ph type="title"/>
          </p:nvPr>
        </p:nvSpPr>
        <p:spPr>
          <a:xfrm>
            <a:off x="540000" y="108000"/>
            <a:ext cx="8543925" cy="336550"/>
          </a:xfrm>
          <a:prstGeom prst="rect">
            <a:avLst/>
          </a:prstGeom>
        </p:spPr>
        <p:txBody>
          <a:bodyPr vert="horz" lIns="72000" tIns="36000" rIns="72000" bIns="36000" rtlCol="0" anchor="t">
            <a:noAutofit/>
          </a:bodyPr>
          <a:lstStyle/>
          <a:p>
            <a:pPr lvl="0"/>
            <a:r>
              <a:rPr lang="en-GB"/>
              <a:t>Click to edit Master title style</a:t>
            </a:r>
            <a:endParaRPr lang="nl-NL" dirty="0"/>
          </a:p>
        </p:txBody>
      </p:sp>
      <p:sp>
        <p:nvSpPr>
          <p:cNvPr id="3" name="Text Placeholder 2"/>
          <p:cNvSpPr>
            <a:spLocks noGrp="1"/>
          </p:cNvSpPr>
          <p:nvPr>
            <p:ph type="body" idx="1"/>
          </p:nvPr>
        </p:nvSpPr>
        <p:spPr>
          <a:xfrm>
            <a:off x="539999" y="1080000"/>
            <a:ext cx="9000000" cy="4351338"/>
          </a:xfrm>
          <a:prstGeom prst="rect">
            <a:avLst/>
          </a:prstGeom>
        </p:spPr>
        <p:txBody>
          <a:bodyPr vert="horz" lIns="91440" tIns="45720" rIns="91440" bIns="45720" rtlCol="0">
            <a:noAutofit/>
          </a:bodyPr>
          <a:lstStyle/>
          <a:p>
            <a:pPr lvl="0"/>
            <a:r>
              <a:rPr lang="en-US" dirty="0"/>
              <a:t>Edit Master text styles</a:t>
            </a:r>
          </a:p>
          <a:p>
            <a:pPr lvl="1"/>
            <a:r>
              <a:rPr lang="en-US" dirty="0"/>
              <a:t>[Add text]</a:t>
            </a:r>
          </a:p>
          <a:p>
            <a:pPr lvl="2"/>
            <a:r>
              <a:rPr lang="en-US" dirty="0"/>
              <a:t>[Add text]</a:t>
            </a:r>
          </a:p>
          <a:p>
            <a:pPr lvl="3"/>
            <a:r>
              <a:rPr lang="en-US" dirty="0"/>
              <a:t>[Add text]</a:t>
            </a:r>
          </a:p>
        </p:txBody>
      </p:sp>
      <p:grpSp>
        <p:nvGrpSpPr>
          <p:cNvPr id="46" name="Group 4">
            <a:extLst>
              <a:ext uri="{FF2B5EF4-FFF2-40B4-BE49-F238E27FC236}">
                <a16:creationId xmlns:a16="http://schemas.microsoft.com/office/drawing/2014/main" id="{8348A8A9-29BB-462F-BAB5-AD65BBC7BF38}"/>
              </a:ext>
            </a:extLst>
          </p:cNvPr>
          <p:cNvGrpSpPr>
            <a:grpSpLocks noChangeAspect="1"/>
          </p:cNvGrpSpPr>
          <p:nvPr userDrawn="1"/>
        </p:nvGrpSpPr>
        <p:grpSpPr bwMode="auto">
          <a:xfrm>
            <a:off x="8802245" y="30380"/>
            <a:ext cx="1031816" cy="781626"/>
            <a:chOff x="762" y="304"/>
            <a:chExt cx="4718" cy="3574"/>
          </a:xfrm>
        </p:grpSpPr>
        <p:sp>
          <p:nvSpPr>
            <p:cNvPr id="79" name="Freeform 42">
              <a:extLst>
                <a:ext uri="{FF2B5EF4-FFF2-40B4-BE49-F238E27FC236}">
                  <a16:creationId xmlns:a16="http://schemas.microsoft.com/office/drawing/2014/main" id="{6D686867-56CE-4196-BCCA-E97F10DD4E8D}"/>
                </a:ext>
              </a:extLst>
            </p:cNvPr>
            <p:cNvSpPr>
              <a:spLocks noEditPoints="1"/>
            </p:cNvSpPr>
            <p:nvPr userDrawn="1"/>
          </p:nvSpPr>
          <p:spPr bwMode="auto">
            <a:xfrm>
              <a:off x="3683" y="304"/>
              <a:ext cx="1792" cy="3373"/>
            </a:xfrm>
            <a:custGeom>
              <a:avLst/>
              <a:gdLst>
                <a:gd name="T0" fmla="*/ 732 w 1015"/>
                <a:gd name="T1" fmla="*/ 153 h 1909"/>
                <a:gd name="T2" fmla="*/ 530 w 1015"/>
                <a:gd name="T3" fmla="*/ 529 h 1909"/>
                <a:gd name="T4" fmla="*/ 495 w 1015"/>
                <a:gd name="T5" fmla="*/ 861 h 1909"/>
                <a:gd name="T6" fmla="*/ 136 w 1015"/>
                <a:gd name="T7" fmla="*/ 966 h 1909"/>
                <a:gd name="T8" fmla="*/ 0 w 1015"/>
                <a:gd name="T9" fmla="*/ 1172 h 1909"/>
                <a:gd name="T10" fmla="*/ 99 w 1015"/>
                <a:gd name="T11" fmla="*/ 1288 h 1909"/>
                <a:gd name="T12" fmla="*/ 206 w 1015"/>
                <a:gd name="T13" fmla="*/ 1445 h 1909"/>
                <a:gd name="T14" fmla="*/ 206 w 1015"/>
                <a:gd name="T15" fmla="*/ 1449 h 1909"/>
                <a:gd name="T16" fmla="*/ 206 w 1015"/>
                <a:gd name="T17" fmla="*/ 1452 h 1909"/>
                <a:gd name="T18" fmla="*/ 216 w 1015"/>
                <a:gd name="T19" fmla="*/ 1468 h 1909"/>
                <a:gd name="T20" fmla="*/ 218 w 1015"/>
                <a:gd name="T21" fmla="*/ 1469 h 1909"/>
                <a:gd name="T22" fmla="*/ 220 w 1015"/>
                <a:gd name="T23" fmla="*/ 1470 h 1909"/>
                <a:gd name="T24" fmla="*/ 222 w 1015"/>
                <a:gd name="T25" fmla="*/ 1470 h 1909"/>
                <a:gd name="T26" fmla="*/ 224 w 1015"/>
                <a:gd name="T27" fmla="*/ 1471 h 1909"/>
                <a:gd name="T28" fmla="*/ 226 w 1015"/>
                <a:gd name="T29" fmla="*/ 1471 h 1909"/>
                <a:gd name="T30" fmla="*/ 228 w 1015"/>
                <a:gd name="T31" fmla="*/ 1472 h 1909"/>
                <a:gd name="T32" fmla="*/ 270 w 1015"/>
                <a:gd name="T33" fmla="*/ 1494 h 1909"/>
                <a:gd name="T34" fmla="*/ 270 w 1015"/>
                <a:gd name="T35" fmla="*/ 1581 h 1909"/>
                <a:gd name="T36" fmla="*/ 270 w 1015"/>
                <a:gd name="T37" fmla="*/ 1582 h 1909"/>
                <a:gd name="T38" fmla="*/ 270 w 1015"/>
                <a:gd name="T39" fmla="*/ 1585 h 1909"/>
                <a:gd name="T40" fmla="*/ 294 w 1015"/>
                <a:gd name="T41" fmla="*/ 1603 h 1909"/>
                <a:gd name="T42" fmla="*/ 331 w 1015"/>
                <a:gd name="T43" fmla="*/ 1697 h 1909"/>
                <a:gd name="T44" fmla="*/ 331 w 1015"/>
                <a:gd name="T45" fmla="*/ 1700 h 1909"/>
                <a:gd name="T46" fmla="*/ 345 w 1015"/>
                <a:gd name="T47" fmla="*/ 1718 h 1909"/>
                <a:gd name="T48" fmla="*/ 347 w 1015"/>
                <a:gd name="T49" fmla="*/ 1718 h 1909"/>
                <a:gd name="T50" fmla="*/ 349 w 1015"/>
                <a:gd name="T51" fmla="*/ 1719 h 1909"/>
                <a:gd name="T52" fmla="*/ 351 w 1015"/>
                <a:gd name="T53" fmla="*/ 1720 h 1909"/>
                <a:gd name="T54" fmla="*/ 353 w 1015"/>
                <a:gd name="T55" fmla="*/ 1720 h 1909"/>
                <a:gd name="T56" fmla="*/ 356 w 1015"/>
                <a:gd name="T57" fmla="*/ 1720 h 1909"/>
                <a:gd name="T58" fmla="*/ 401 w 1015"/>
                <a:gd name="T59" fmla="*/ 1760 h 1909"/>
                <a:gd name="T60" fmla="*/ 401 w 1015"/>
                <a:gd name="T61" fmla="*/ 1761 h 1909"/>
                <a:gd name="T62" fmla="*/ 401 w 1015"/>
                <a:gd name="T63" fmla="*/ 1764 h 1909"/>
                <a:gd name="T64" fmla="*/ 402 w 1015"/>
                <a:gd name="T65" fmla="*/ 1765 h 1909"/>
                <a:gd name="T66" fmla="*/ 403 w 1015"/>
                <a:gd name="T67" fmla="*/ 1768 h 1909"/>
                <a:gd name="T68" fmla="*/ 403 w 1015"/>
                <a:gd name="T69" fmla="*/ 1769 h 1909"/>
                <a:gd name="T70" fmla="*/ 405 w 1015"/>
                <a:gd name="T71" fmla="*/ 1771 h 1909"/>
                <a:gd name="T72" fmla="*/ 406 w 1015"/>
                <a:gd name="T73" fmla="*/ 1773 h 1909"/>
                <a:gd name="T74" fmla="*/ 407 w 1015"/>
                <a:gd name="T75" fmla="*/ 1775 h 1909"/>
                <a:gd name="T76" fmla="*/ 408 w 1015"/>
                <a:gd name="T77" fmla="*/ 1776 h 1909"/>
                <a:gd name="T78" fmla="*/ 410 w 1015"/>
                <a:gd name="T79" fmla="*/ 1777 h 1909"/>
                <a:gd name="T80" fmla="*/ 411 w 1015"/>
                <a:gd name="T81" fmla="*/ 1778 h 1909"/>
                <a:gd name="T82" fmla="*/ 413 w 1015"/>
                <a:gd name="T83" fmla="*/ 1780 h 1909"/>
                <a:gd name="T84" fmla="*/ 415 w 1015"/>
                <a:gd name="T85" fmla="*/ 1780 h 1909"/>
                <a:gd name="T86" fmla="*/ 417 w 1015"/>
                <a:gd name="T87" fmla="*/ 1781 h 1909"/>
                <a:gd name="T88" fmla="*/ 419 w 1015"/>
                <a:gd name="T89" fmla="*/ 1782 h 1909"/>
                <a:gd name="T90" fmla="*/ 421 w 1015"/>
                <a:gd name="T91" fmla="*/ 1782 h 1909"/>
                <a:gd name="T92" fmla="*/ 423 w 1015"/>
                <a:gd name="T93" fmla="*/ 1782 h 1909"/>
                <a:gd name="T94" fmla="*/ 471 w 1015"/>
                <a:gd name="T95" fmla="*/ 1817 h 1909"/>
                <a:gd name="T96" fmla="*/ 593 w 1015"/>
                <a:gd name="T97" fmla="*/ 1881 h 1909"/>
                <a:gd name="T98" fmla="*/ 704 w 1015"/>
                <a:gd name="T99" fmla="*/ 1595 h 1909"/>
                <a:gd name="T100" fmla="*/ 907 w 1015"/>
                <a:gd name="T101" fmla="*/ 1419 h 1909"/>
                <a:gd name="T102" fmla="*/ 900 w 1015"/>
                <a:gd name="T103" fmla="*/ 1218 h 1909"/>
                <a:gd name="T104" fmla="*/ 1015 w 1015"/>
                <a:gd name="T105" fmla="*/ 71 h 1909"/>
                <a:gd name="T106" fmla="*/ 713 w 1015"/>
                <a:gd name="T107" fmla="*/ 0 h 1909"/>
                <a:gd name="T108" fmla="*/ 206 w 1015"/>
                <a:gd name="T109" fmla="*/ 1447 h 1909"/>
                <a:gd name="T110" fmla="*/ 732 w 1015"/>
                <a:gd name="T111" fmla="*/ 37 h 1909"/>
                <a:gd name="T112" fmla="*/ 866 w 1015"/>
                <a:gd name="T113" fmla="*/ 104 h 1909"/>
                <a:gd name="T114" fmla="*/ 732 w 1015"/>
                <a:gd name="T115" fmla="*/ 37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5" h="1909">
                  <a:moveTo>
                    <a:pt x="693" y="5"/>
                  </a:moveTo>
                  <a:cubicBezTo>
                    <a:pt x="674" y="5"/>
                    <a:pt x="658" y="21"/>
                    <a:pt x="658" y="40"/>
                  </a:cubicBezTo>
                  <a:cubicBezTo>
                    <a:pt x="658" y="51"/>
                    <a:pt x="643" y="64"/>
                    <a:pt x="628" y="64"/>
                  </a:cubicBezTo>
                  <a:cubicBezTo>
                    <a:pt x="609" y="64"/>
                    <a:pt x="593" y="80"/>
                    <a:pt x="593" y="99"/>
                  </a:cubicBezTo>
                  <a:cubicBezTo>
                    <a:pt x="593" y="124"/>
                    <a:pt x="593" y="124"/>
                    <a:pt x="593" y="124"/>
                  </a:cubicBezTo>
                  <a:cubicBezTo>
                    <a:pt x="703" y="124"/>
                    <a:pt x="703" y="124"/>
                    <a:pt x="703" y="124"/>
                  </a:cubicBezTo>
                  <a:cubicBezTo>
                    <a:pt x="719" y="124"/>
                    <a:pt x="732" y="137"/>
                    <a:pt x="732" y="153"/>
                  </a:cubicBezTo>
                  <a:cubicBezTo>
                    <a:pt x="732" y="163"/>
                    <a:pt x="732" y="163"/>
                    <a:pt x="732" y="163"/>
                  </a:cubicBezTo>
                  <a:cubicBezTo>
                    <a:pt x="732" y="179"/>
                    <a:pt x="719" y="193"/>
                    <a:pt x="703" y="193"/>
                  </a:cubicBezTo>
                  <a:cubicBezTo>
                    <a:pt x="593" y="193"/>
                    <a:pt x="593" y="193"/>
                    <a:pt x="593" y="193"/>
                  </a:cubicBezTo>
                  <a:cubicBezTo>
                    <a:pt x="593" y="473"/>
                    <a:pt x="593" y="473"/>
                    <a:pt x="593" y="473"/>
                  </a:cubicBezTo>
                  <a:cubicBezTo>
                    <a:pt x="592" y="486"/>
                    <a:pt x="581" y="497"/>
                    <a:pt x="568" y="497"/>
                  </a:cubicBezTo>
                  <a:cubicBezTo>
                    <a:pt x="530" y="497"/>
                    <a:pt x="530" y="497"/>
                    <a:pt x="530" y="497"/>
                  </a:cubicBezTo>
                  <a:cubicBezTo>
                    <a:pt x="530" y="529"/>
                    <a:pt x="530" y="529"/>
                    <a:pt x="530" y="529"/>
                  </a:cubicBezTo>
                  <a:cubicBezTo>
                    <a:pt x="530" y="543"/>
                    <a:pt x="518" y="554"/>
                    <a:pt x="504" y="554"/>
                  </a:cubicBezTo>
                  <a:cubicBezTo>
                    <a:pt x="464" y="554"/>
                    <a:pt x="464" y="554"/>
                    <a:pt x="464" y="554"/>
                  </a:cubicBezTo>
                  <a:cubicBezTo>
                    <a:pt x="464" y="718"/>
                    <a:pt x="464" y="718"/>
                    <a:pt x="464" y="718"/>
                  </a:cubicBezTo>
                  <a:cubicBezTo>
                    <a:pt x="464" y="732"/>
                    <a:pt x="475" y="743"/>
                    <a:pt x="489" y="743"/>
                  </a:cubicBezTo>
                  <a:cubicBezTo>
                    <a:pt x="529" y="743"/>
                    <a:pt x="529" y="743"/>
                    <a:pt x="529" y="743"/>
                  </a:cubicBezTo>
                  <a:cubicBezTo>
                    <a:pt x="530" y="861"/>
                    <a:pt x="530" y="861"/>
                    <a:pt x="530" y="861"/>
                  </a:cubicBezTo>
                  <a:cubicBezTo>
                    <a:pt x="495" y="861"/>
                    <a:pt x="495" y="861"/>
                    <a:pt x="495" y="861"/>
                  </a:cubicBezTo>
                  <a:cubicBezTo>
                    <a:pt x="479" y="861"/>
                    <a:pt x="465" y="873"/>
                    <a:pt x="465" y="889"/>
                  </a:cubicBezTo>
                  <a:cubicBezTo>
                    <a:pt x="465" y="902"/>
                    <a:pt x="465" y="902"/>
                    <a:pt x="465" y="902"/>
                  </a:cubicBezTo>
                  <a:cubicBezTo>
                    <a:pt x="465" y="916"/>
                    <a:pt x="453" y="927"/>
                    <a:pt x="439" y="927"/>
                  </a:cubicBezTo>
                  <a:cubicBezTo>
                    <a:pt x="292" y="927"/>
                    <a:pt x="292" y="927"/>
                    <a:pt x="292" y="927"/>
                  </a:cubicBezTo>
                  <a:cubicBezTo>
                    <a:pt x="179" y="927"/>
                    <a:pt x="179" y="927"/>
                    <a:pt x="179" y="927"/>
                  </a:cubicBezTo>
                  <a:cubicBezTo>
                    <a:pt x="142" y="925"/>
                    <a:pt x="136" y="944"/>
                    <a:pt x="136" y="960"/>
                  </a:cubicBezTo>
                  <a:cubicBezTo>
                    <a:pt x="136" y="966"/>
                    <a:pt x="136" y="966"/>
                    <a:pt x="136" y="966"/>
                  </a:cubicBezTo>
                  <a:cubicBezTo>
                    <a:pt x="136" y="982"/>
                    <a:pt x="123" y="996"/>
                    <a:pt x="106" y="996"/>
                  </a:cubicBezTo>
                  <a:cubicBezTo>
                    <a:pt x="70" y="996"/>
                    <a:pt x="70" y="996"/>
                    <a:pt x="70" y="996"/>
                  </a:cubicBezTo>
                  <a:cubicBezTo>
                    <a:pt x="70" y="1085"/>
                    <a:pt x="70" y="1085"/>
                    <a:pt x="70" y="1085"/>
                  </a:cubicBezTo>
                  <a:cubicBezTo>
                    <a:pt x="70" y="1098"/>
                    <a:pt x="59" y="1109"/>
                    <a:pt x="45" y="1109"/>
                  </a:cubicBezTo>
                  <a:cubicBezTo>
                    <a:pt x="31" y="1109"/>
                    <a:pt x="31" y="1109"/>
                    <a:pt x="31" y="1109"/>
                  </a:cubicBezTo>
                  <a:cubicBezTo>
                    <a:pt x="7" y="1109"/>
                    <a:pt x="0" y="1132"/>
                    <a:pt x="0" y="1142"/>
                  </a:cubicBezTo>
                  <a:cubicBezTo>
                    <a:pt x="0" y="1172"/>
                    <a:pt x="0" y="1172"/>
                    <a:pt x="0" y="1172"/>
                  </a:cubicBezTo>
                  <a:cubicBezTo>
                    <a:pt x="199" y="1172"/>
                    <a:pt x="199" y="1172"/>
                    <a:pt x="199" y="1172"/>
                  </a:cubicBezTo>
                  <a:cubicBezTo>
                    <a:pt x="199" y="1231"/>
                    <a:pt x="199" y="1231"/>
                    <a:pt x="199" y="1231"/>
                  </a:cubicBezTo>
                  <a:cubicBezTo>
                    <a:pt x="92" y="1231"/>
                    <a:pt x="92" y="1231"/>
                    <a:pt x="92" y="1231"/>
                  </a:cubicBezTo>
                  <a:cubicBezTo>
                    <a:pt x="79" y="1231"/>
                    <a:pt x="68" y="1242"/>
                    <a:pt x="68" y="1255"/>
                  </a:cubicBezTo>
                  <a:cubicBezTo>
                    <a:pt x="68" y="1263"/>
                    <a:pt x="68" y="1263"/>
                    <a:pt x="68" y="1263"/>
                  </a:cubicBezTo>
                  <a:cubicBezTo>
                    <a:pt x="68" y="1277"/>
                    <a:pt x="79" y="1288"/>
                    <a:pt x="92" y="1288"/>
                  </a:cubicBezTo>
                  <a:cubicBezTo>
                    <a:pt x="99" y="1288"/>
                    <a:pt x="99" y="1288"/>
                    <a:pt x="99" y="1288"/>
                  </a:cubicBezTo>
                  <a:cubicBezTo>
                    <a:pt x="105" y="1288"/>
                    <a:pt x="133" y="1286"/>
                    <a:pt x="133" y="1317"/>
                  </a:cubicBezTo>
                  <a:cubicBezTo>
                    <a:pt x="134" y="1365"/>
                    <a:pt x="134" y="1365"/>
                    <a:pt x="134" y="1365"/>
                  </a:cubicBezTo>
                  <a:cubicBezTo>
                    <a:pt x="135" y="1368"/>
                    <a:pt x="136" y="1373"/>
                    <a:pt x="136" y="1378"/>
                  </a:cubicBezTo>
                  <a:cubicBezTo>
                    <a:pt x="136" y="1386"/>
                    <a:pt x="136" y="1386"/>
                    <a:pt x="136" y="1386"/>
                  </a:cubicBezTo>
                  <a:cubicBezTo>
                    <a:pt x="136" y="1400"/>
                    <a:pt x="147" y="1410"/>
                    <a:pt x="160" y="1410"/>
                  </a:cubicBezTo>
                  <a:cubicBezTo>
                    <a:pt x="172" y="1410"/>
                    <a:pt x="172" y="1410"/>
                    <a:pt x="172" y="1410"/>
                  </a:cubicBezTo>
                  <a:cubicBezTo>
                    <a:pt x="190" y="1410"/>
                    <a:pt x="206" y="1426"/>
                    <a:pt x="206" y="1445"/>
                  </a:cubicBezTo>
                  <a:cubicBezTo>
                    <a:pt x="206" y="1447"/>
                    <a:pt x="206" y="1447"/>
                    <a:pt x="206" y="1447"/>
                  </a:cubicBezTo>
                  <a:cubicBezTo>
                    <a:pt x="206" y="1448"/>
                    <a:pt x="206" y="1448"/>
                    <a:pt x="206" y="1448"/>
                  </a:cubicBezTo>
                  <a:cubicBezTo>
                    <a:pt x="206" y="1448"/>
                    <a:pt x="206" y="1448"/>
                    <a:pt x="206" y="1448"/>
                  </a:cubicBezTo>
                  <a:cubicBezTo>
                    <a:pt x="206" y="1449"/>
                    <a:pt x="206" y="1449"/>
                    <a:pt x="206" y="1449"/>
                  </a:cubicBezTo>
                  <a:cubicBezTo>
                    <a:pt x="206" y="1449"/>
                    <a:pt x="206" y="1449"/>
                    <a:pt x="206" y="1449"/>
                  </a:cubicBezTo>
                  <a:cubicBezTo>
                    <a:pt x="206" y="1449"/>
                    <a:pt x="206" y="1449"/>
                    <a:pt x="206" y="1449"/>
                  </a:cubicBezTo>
                  <a:cubicBezTo>
                    <a:pt x="206" y="1449"/>
                    <a:pt x="206" y="1449"/>
                    <a:pt x="206" y="1449"/>
                  </a:cubicBezTo>
                  <a:cubicBezTo>
                    <a:pt x="206" y="1450"/>
                    <a:pt x="206" y="1450"/>
                    <a:pt x="206" y="1450"/>
                  </a:cubicBezTo>
                  <a:cubicBezTo>
                    <a:pt x="206" y="1450"/>
                    <a:pt x="206" y="1450"/>
                    <a:pt x="206" y="1450"/>
                  </a:cubicBezTo>
                  <a:cubicBezTo>
                    <a:pt x="206" y="1451"/>
                    <a:pt x="206" y="1451"/>
                    <a:pt x="206" y="1451"/>
                  </a:cubicBezTo>
                  <a:cubicBezTo>
                    <a:pt x="206" y="1451"/>
                    <a:pt x="206" y="1451"/>
                    <a:pt x="206" y="1451"/>
                  </a:cubicBezTo>
                  <a:cubicBezTo>
                    <a:pt x="206" y="1451"/>
                    <a:pt x="206" y="1451"/>
                    <a:pt x="206" y="1451"/>
                  </a:cubicBezTo>
                  <a:cubicBezTo>
                    <a:pt x="206" y="1451"/>
                    <a:pt x="206" y="1451"/>
                    <a:pt x="206" y="1451"/>
                  </a:cubicBezTo>
                  <a:cubicBezTo>
                    <a:pt x="206" y="1452"/>
                    <a:pt x="206" y="1452"/>
                    <a:pt x="206" y="1452"/>
                  </a:cubicBezTo>
                  <a:cubicBezTo>
                    <a:pt x="206" y="1452"/>
                    <a:pt x="206" y="1452"/>
                    <a:pt x="206" y="1452"/>
                  </a:cubicBezTo>
                  <a:cubicBezTo>
                    <a:pt x="207" y="1458"/>
                    <a:pt x="211" y="1463"/>
                    <a:pt x="215" y="1467"/>
                  </a:cubicBezTo>
                  <a:cubicBezTo>
                    <a:pt x="215" y="1467"/>
                    <a:pt x="215" y="1467"/>
                    <a:pt x="215" y="1467"/>
                  </a:cubicBezTo>
                  <a:cubicBezTo>
                    <a:pt x="216" y="1467"/>
                    <a:pt x="216" y="1467"/>
                    <a:pt x="216" y="1467"/>
                  </a:cubicBezTo>
                  <a:cubicBezTo>
                    <a:pt x="216" y="1467"/>
                    <a:pt x="216" y="1467"/>
                    <a:pt x="216" y="1467"/>
                  </a:cubicBezTo>
                  <a:cubicBezTo>
                    <a:pt x="216" y="1468"/>
                    <a:pt x="216" y="1468"/>
                    <a:pt x="216" y="1468"/>
                  </a:cubicBezTo>
                  <a:cubicBezTo>
                    <a:pt x="216" y="1468"/>
                    <a:pt x="216" y="1468"/>
                    <a:pt x="216" y="1468"/>
                  </a:cubicBezTo>
                  <a:cubicBezTo>
                    <a:pt x="217" y="1468"/>
                    <a:pt x="217" y="1468"/>
                    <a:pt x="217" y="1468"/>
                  </a:cubicBezTo>
                  <a:cubicBezTo>
                    <a:pt x="217" y="1468"/>
                    <a:pt x="217" y="1468"/>
                    <a:pt x="217" y="1468"/>
                  </a:cubicBezTo>
                  <a:cubicBezTo>
                    <a:pt x="217" y="1468"/>
                    <a:pt x="217" y="1468"/>
                    <a:pt x="217" y="1468"/>
                  </a:cubicBezTo>
                  <a:cubicBezTo>
                    <a:pt x="217" y="1468"/>
                    <a:pt x="217" y="1468"/>
                    <a:pt x="217" y="1468"/>
                  </a:cubicBezTo>
                  <a:cubicBezTo>
                    <a:pt x="218" y="1468"/>
                    <a:pt x="218" y="1468"/>
                    <a:pt x="218" y="1468"/>
                  </a:cubicBezTo>
                  <a:cubicBezTo>
                    <a:pt x="218" y="1468"/>
                    <a:pt x="218" y="1469"/>
                    <a:pt x="218" y="1469"/>
                  </a:cubicBezTo>
                  <a:cubicBezTo>
                    <a:pt x="218" y="1469"/>
                    <a:pt x="218" y="1469"/>
                    <a:pt x="218" y="1469"/>
                  </a:cubicBezTo>
                  <a:cubicBezTo>
                    <a:pt x="218" y="1469"/>
                    <a:pt x="218" y="1469"/>
                    <a:pt x="218" y="1469"/>
                  </a:cubicBezTo>
                  <a:cubicBezTo>
                    <a:pt x="219" y="1469"/>
                    <a:pt x="219" y="1469"/>
                    <a:pt x="219" y="1469"/>
                  </a:cubicBezTo>
                  <a:cubicBezTo>
                    <a:pt x="219" y="1469"/>
                    <a:pt x="219" y="1469"/>
                    <a:pt x="219" y="1469"/>
                  </a:cubicBezTo>
                  <a:cubicBezTo>
                    <a:pt x="219" y="1469"/>
                    <a:pt x="219" y="1469"/>
                    <a:pt x="219" y="1469"/>
                  </a:cubicBezTo>
                  <a:cubicBezTo>
                    <a:pt x="219" y="1469"/>
                    <a:pt x="219" y="1469"/>
                    <a:pt x="219" y="1469"/>
                  </a:cubicBezTo>
                  <a:cubicBezTo>
                    <a:pt x="220" y="1470"/>
                    <a:pt x="220" y="1470"/>
                    <a:pt x="220" y="1470"/>
                  </a:cubicBezTo>
                  <a:cubicBezTo>
                    <a:pt x="220" y="1470"/>
                    <a:pt x="220" y="1470"/>
                    <a:pt x="220" y="1470"/>
                  </a:cubicBezTo>
                  <a:cubicBezTo>
                    <a:pt x="220" y="1470"/>
                    <a:pt x="220" y="1470"/>
                    <a:pt x="221" y="1470"/>
                  </a:cubicBezTo>
                  <a:cubicBezTo>
                    <a:pt x="221" y="1470"/>
                    <a:pt x="221" y="1470"/>
                    <a:pt x="221" y="1470"/>
                  </a:cubicBezTo>
                  <a:cubicBezTo>
                    <a:pt x="221" y="1470"/>
                    <a:pt x="221" y="1470"/>
                    <a:pt x="221" y="1470"/>
                  </a:cubicBezTo>
                  <a:cubicBezTo>
                    <a:pt x="221" y="1470"/>
                    <a:pt x="221" y="1470"/>
                    <a:pt x="221" y="1470"/>
                  </a:cubicBezTo>
                  <a:cubicBezTo>
                    <a:pt x="222" y="1470"/>
                    <a:pt x="222" y="1470"/>
                    <a:pt x="222" y="1470"/>
                  </a:cubicBezTo>
                  <a:cubicBezTo>
                    <a:pt x="222" y="1470"/>
                    <a:pt x="222" y="1470"/>
                    <a:pt x="222" y="1470"/>
                  </a:cubicBezTo>
                  <a:cubicBezTo>
                    <a:pt x="222" y="1470"/>
                    <a:pt x="222" y="1470"/>
                    <a:pt x="222" y="1470"/>
                  </a:cubicBezTo>
                  <a:cubicBezTo>
                    <a:pt x="222" y="1470"/>
                    <a:pt x="222" y="1470"/>
                    <a:pt x="222" y="1470"/>
                  </a:cubicBezTo>
                  <a:cubicBezTo>
                    <a:pt x="222" y="1470"/>
                    <a:pt x="222" y="1470"/>
                    <a:pt x="222" y="1470"/>
                  </a:cubicBezTo>
                  <a:cubicBezTo>
                    <a:pt x="223" y="1471"/>
                    <a:pt x="223" y="1471"/>
                    <a:pt x="223" y="1471"/>
                  </a:cubicBezTo>
                  <a:cubicBezTo>
                    <a:pt x="223" y="1471"/>
                    <a:pt x="223" y="1471"/>
                    <a:pt x="223" y="1471"/>
                  </a:cubicBezTo>
                  <a:cubicBezTo>
                    <a:pt x="223" y="1471"/>
                    <a:pt x="223" y="1471"/>
                    <a:pt x="223" y="1471"/>
                  </a:cubicBezTo>
                  <a:cubicBezTo>
                    <a:pt x="224" y="1471"/>
                    <a:pt x="224" y="1471"/>
                    <a:pt x="224" y="1471"/>
                  </a:cubicBezTo>
                  <a:cubicBezTo>
                    <a:pt x="224" y="1471"/>
                    <a:pt x="224" y="1471"/>
                    <a:pt x="224" y="1471"/>
                  </a:cubicBezTo>
                  <a:cubicBezTo>
                    <a:pt x="224" y="1471"/>
                    <a:pt x="224" y="1471"/>
                    <a:pt x="224" y="1471"/>
                  </a:cubicBezTo>
                  <a:cubicBezTo>
                    <a:pt x="224" y="1471"/>
                    <a:pt x="224" y="1471"/>
                    <a:pt x="224" y="1471"/>
                  </a:cubicBezTo>
                  <a:cubicBezTo>
                    <a:pt x="225" y="1471"/>
                    <a:pt x="225" y="1471"/>
                    <a:pt x="225" y="1471"/>
                  </a:cubicBezTo>
                  <a:cubicBezTo>
                    <a:pt x="225" y="1471"/>
                    <a:pt x="225" y="1471"/>
                    <a:pt x="225" y="1471"/>
                  </a:cubicBezTo>
                  <a:cubicBezTo>
                    <a:pt x="225" y="1471"/>
                    <a:pt x="225" y="1471"/>
                    <a:pt x="226" y="1471"/>
                  </a:cubicBezTo>
                  <a:cubicBezTo>
                    <a:pt x="226" y="1471"/>
                    <a:pt x="226" y="1471"/>
                    <a:pt x="226" y="1471"/>
                  </a:cubicBezTo>
                  <a:cubicBezTo>
                    <a:pt x="226" y="1471"/>
                    <a:pt x="226" y="1471"/>
                    <a:pt x="226" y="1471"/>
                  </a:cubicBezTo>
                  <a:cubicBezTo>
                    <a:pt x="226" y="1471"/>
                    <a:pt x="226" y="1471"/>
                    <a:pt x="227" y="1471"/>
                  </a:cubicBezTo>
                  <a:cubicBezTo>
                    <a:pt x="227" y="1471"/>
                    <a:pt x="227" y="1471"/>
                    <a:pt x="227" y="1471"/>
                  </a:cubicBezTo>
                  <a:cubicBezTo>
                    <a:pt x="227" y="1471"/>
                    <a:pt x="227" y="1471"/>
                    <a:pt x="227" y="1471"/>
                  </a:cubicBezTo>
                  <a:cubicBezTo>
                    <a:pt x="227" y="1472"/>
                    <a:pt x="227" y="1472"/>
                    <a:pt x="227" y="1472"/>
                  </a:cubicBezTo>
                  <a:cubicBezTo>
                    <a:pt x="227" y="1472"/>
                    <a:pt x="227" y="1472"/>
                    <a:pt x="227" y="1472"/>
                  </a:cubicBezTo>
                  <a:cubicBezTo>
                    <a:pt x="228" y="1472"/>
                    <a:pt x="228" y="1472"/>
                    <a:pt x="228" y="1472"/>
                  </a:cubicBezTo>
                  <a:cubicBezTo>
                    <a:pt x="228" y="1472"/>
                    <a:pt x="228" y="1472"/>
                    <a:pt x="228" y="1472"/>
                  </a:cubicBezTo>
                  <a:cubicBezTo>
                    <a:pt x="229" y="1472"/>
                    <a:pt x="229" y="1472"/>
                    <a:pt x="229" y="1472"/>
                  </a:cubicBezTo>
                  <a:cubicBezTo>
                    <a:pt x="229" y="1472"/>
                    <a:pt x="229" y="1472"/>
                    <a:pt x="229" y="1472"/>
                  </a:cubicBezTo>
                  <a:cubicBezTo>
                    <a:pt x="229" y="1472"/>
                    <a:pt x="229" y="1472"/>
                    <a:pt x="229" y="1472"/>
                  </a:cubicBezTo>
                  <a:cubicBezTo>
                    <a:pt x="229" y="1472"/>
                    <a:pt x="230" y="1472"/>
                    <a:pt x="230" y="1472"/>
                  </a:cubicBezTo>
                  <a:cubicBezTo>
                    <a:pt x="238" y="1472"/>
                    <a:pt x="238" y="1472"/>
                    <a:pt x="238" y="1472"/>
                  </a:cubicBezTo>
                  <a:cubicBezTo>
                    <a:pt x="239" y="1472"/>
                    <a:pt x="239" y="1472"/>
                    <a:pt x="239" y="1472"/>
                  </a:cubicBezTo>
                  <a:cubicBezTo>
                    <a:pt x="254" y="1472"/>
                    <a:pt x="270" y="1475"/>
                    <a:pt x="270" y="1494"/>
                  </a:cubicBezTo>
                  <a:cubicBezTo>
                    <a:pt x="270" y="1577"/>
                    <a:pt x="270" y="1577"/>
                    <a:pt x="270" y="1577"/>
                  </a:cubicBezTo>
                  <a:cubicBezTo>
                    <a:pt x="270" y="1579"/>
                    <a:pt x="270" y="1579"/>
                    <a:pt x="270" y="1579"/>
                  </a:cubicBezTo>
                  <a:cubicBezTo>
                    <a:pt x="270" y="1579"/>
                    <a:pt x="270" y="1579"/>
                    <a:pt x="270" y="1579"/>
                  </a:cubicBezTo>
                  <a:cubicBezTo>
                    <a:pt x="270" y="1579"/>
                    <a:pt x="270" y="1579"/>
                    <a:pt x="270" y="1579"/>
                  </a:cubicBezTo>
                  <a:cubicBezTo>
                    <a:pt x="270" y="1580"/>
                    <a:pt x="270" y="1580"/>
                    <a:pt x="270" y="1580"/>
                  </a:cubicBezTo>
                  <a:cubicBezTo>
                    <a:pt x="270" y="1580"/>
                    <a:pt x="270" y="1580"/>
                    <a:pt x="270" y="1580"/>
                  </a:cubicBezTo>
                  <a:cubicBezTo>
                    <a:pt x="270" y="1581"/>
                    <a:pt x="270" y="1581"/>
                    <a:pt x="270" y="1581"/>
                  </a:cubicBezTo>
                  <a:cubicBezTo>
                    <a:pt x="270" y="1581"/>
                    <a:pt x="270" y="1581"/>
                    <a:pt x="270" y="1581"/>
                  </a:cubicBezTo>
                  <a:cubicBezTo>
                    <a:pt x="270" y="1581"/>
                    <a:pt x="270" y="1581"/>
                    <a:pt x="270" y="1581"/>
                  </a:cubicBezTo>
                  <a:cubicBezTo>
                    <a:pt x="270" y="1581"/>
                    <a:pt x="270" y="1581"/>
                    <a:pt x="270" y="1581"/>
                  </a:cubicBezTo>
                  <a:cubicBezTo>
                    <a:pt x="270" y="1582"/>
                    <a:pt x="270" y="1582"/>
                    <a:pt x="270" y="1582"/>
                  </a:cubicBezTo>
                  <a:cubicBezTo>
                    <a:pt x="270" y="1582"/>
                    <a:pt x="270" y="1582"/>
                    <a:pt x="270" y="1582"/>
                  </a:cubicBezTo>
                  <a:cubicBezTo>
                    <a:pt x="270" y="1582"/>
                    <a:pt x="270" y="1582"/>
                    <a:pt x="270" y="1582"/>
                  </a:cubicBezTo>
                  <a:cubicBezTo>
                    <a:pt x="270" y="1582"/>
                    <a:pt x="270" y="1582"/>
                    <a:pt x="270" y="1582"/>
                  </a:cubicBezTo>
                  <a:cubicBezTo>
                    <a:pt x="270" y="1583"/>
                    <a:pt x="270" y="1583"/>
                    <a:pt x="270" y="1583"/>
                  </a:cubicBezTo>
                  <a:cubicBezTo>
                    <a:pt x="270" y="1583"/>
                    <a:pt x="270" y="1583"/>
                    <a:pt x="270" y="1583"/>
                  </a:cubicBezTo>
                  <a:cubicBezTo>
                    <a:pt x="270" y="1583"/>
                    <a:pt x="270" y="1583"/>
                    <a:pt x="270" y="1584"/>
                  </a:cubicBezTo>
                  <a:cubicBezTo>
                    <a:pt x="270" y="1584"/>
                    <a:pt x="270" y="1584"/>
                    <a:pt x="270" y="1584"/>
                  </a:cubicBezTo>
                  <a:cubicBezTo>
                    <a:pt x="270" y="1584"/>
                    <a:pt x="270" y="1584"/>
                    <a:pt x="270" y="1584"/>
                  </a:cubicBezTo>
                  <a:cubicBezTo>
                    <a:pt x="270" y="1584"/>
                    <a:pt x="270" y="1584"/>
                    <a:pt x="270" y="1584"/>
                  </a:cubicBezTo>
                  <a:cubicBezTo>
                    <a:pt x="270" y="1585"/>
                    <a:pt x="270" y="1585"/>
                    <a:pt x="270" y="1585"/>
                  </a:cubicBezTo>
                  <a:cubicBezTo>
                    <a:pt x="270" y="1585"/>
                    <a:pt x="270" y="1585"/>
                    <a:pt x="270" y="1585"/>
                  </a:cubicBezTo>
                  <a:cubicBezTo>
                    <a:pt x="273" y="1594"/>
                    <a:pt x="281" y="1602"/>
                    <a:pt x="292" y="1603"/>
                  </a:cubicBezTo>
                  <a:cubicBezTo>
                    <a:pt x="292" y="1603"/>
                    <a:pt x="292" y="1603"/>
                    <a:pt x="292" y="1603"/>
                  </a:cubicBezTo>
                  <a:cubicBezTo>
                    <a:pt x="293" y="1603"/>
                    <a:pt x="293" y="1603"/>
                    <a:pt x="293" y="1603"/>
                  </a:cubicBezTo>
                  <a:cubicBezTo>
                    <a:pt x="293" y="1603"/>
                    <a:pt x="293" y="1603"/>
                    <a:pt x="293" y="1603"/>
                  </a:cubicBezTo>
                  <a:cubicBezTo>
                    <a:pt x="293" y="1603"/>
                    <a:pt x="293" y="1603"/>
                    <a:pt x="293" y="1603"/>
                  </a:cubicBezTo>
                  <a:cubicBezTo>
                    <a:pt x="293" y="1603"/>
                    <a:pt x="294" y="1603"/>
                    <a:pt x="294" y="1603"/>
                  </a:cubicBezTo>
                  <a:cubicBezTo>
                    <a:pt x="297" y="1603"/>
                    <a:pt x="297" y="1603"/>
                    <a:pt x="297" y="1603"/>
                  </a:cubicBezTo>
                  <a:cubicBezTo>
                    <a:pt x="316" y="1603"/>
                    <a:pt x="331" y="1618"/>
                    <a:pt x="331" y="1637"/>
                  </a:cubicBezTo>
                  <a:cubicBezTo>
                    <a:pt x="331" y="1696"/>
                    <a:pt x="331" y="1696"/>
                    <a:pt x="331" y="1696"/>
                  </a:cubicBezTo>
                  <a:cubicBezTo>
                    <a:pt x="331" y="1697"/>
                    <a:pt x="331" y="1697"/>
                    <a:pt x="331" y="1697"/>
                  </a:cubicBezTo>
                  <a:cubicBezTo>
                    <a:pt x="331" y="1697"/>
                    <a:pt x="331" y="1697"/>
                    <a:pt x="331" y="1697"/>
                  </a:cubicBezTo>
                  <a:cubicBezTo>
                    <a:pt x="331" y="1697"/>
                    <a:pt x="331" y="1697"/>
                    <a:pt x="331" y="1697"/>
                  </a:cubicBezTo>
                  <a:cubicBezTo>
                    <a:pt x="331" y="1697"/>
                    <a:pt x="331" y="1697"/>
                    <a:pt x="331" y="1697"/>
                  </a:cubicBezTo>
                  <a:cubicBezTo>
                    <a:pt x="331" y="1698"/>
                    <a:pt x="331" y="1698"/>
                    <a:pt x="331" y="1698"/>
                  </a:cubicBezTo>
                  <a:cubicBezTo>
                    <a:pt x="331" y="1698"/>
                    <a:pt x="331" y="1698"/>
                    <a:pt x="331" y="1698"/>
                  </a:cubicBezTo>
                  <a:cubicBezTo>
                    <a:pt x="331" y="1698"/>
                    <a:pt x="331" y="1698"/>
                    <a:pt x="331" y="1698"/>
                  </a:cubicBezTo>
                  <a:cubicBezTo>
                    <a:pt x="331" y="1698"/>
                    <a:pt x="331" y="1698"/>
                    <a:pt x="331" y="1698"/>
                  </a:cubicBezTo>
                  <a:cubicBezTo>
                    <a:pt x="331" y="1699"/>
                    <a:pt x="331" y="1699"/>
                    <a:pt x="331" y="1699"/>
                  </a:cubicBezTo>
                  <a:cubicBezTo>
                    <a:pt x="331" y="1699"/>
                    <a:pt x="331" y="1699"/>
                    <a:pt x="331" y="1699"/>
                  </a:cubicBezTo>
                  <a:cubicBezTo>
                    <a:pt x="331" y="1700"/>
                    <a:pt x="331" y="1700"/>
                    <a:pt x="331" y="1700"/>
                  </a:cubicBezTo>
                  <a:cubicBezTo>
                    <a:pt x="331" y="1700"/>
                    <a:pt x="331" y="1700"/>
                    <a:pt x="331" y="1700"/>
                  </a:cubicBezTo>
                  <a:cubicBezTo>
                    <a:pt x="333" y="1707"/>
                    <a:pt x="337" y="1713"/>
                    <a:pt x="344" y="1717"/>
                  </a:cubicBezTo>
                  <a:cubicBezTo>
                    <a:pt x="344" y="1717"/>
                    <a:pt x="344" y="1717"/>
                    <a:pt x="344" y="1717"/>
                  </a:cubicBezTo>
                  <a:cubicBezTo>
                    <a:pt x="344" y="1717"/>
                    <a:pt x="344" y="1717"/>
                    <a:pt x="344" y="1717"/>
                  </a:cubicBezTo>
                  <a:cubicBezTo>
                    <a:pt x="344" y="1718"/>
                    <a:pt x="344" y="1718"/>
                    <a:pt x="344" y="1718"/>
                  </a:cubicBezTo>
                  <a:cubicBezTo>
                    <a:pt x="344" y="1718"/>
                    <a:pt x="344" y="1718"/>
                    <a:pt x="344" y="1718"/>
                  </a:cubicBezTo>
                  <a:cubicBezTo>
                    <a:pt x="345" y="1718"/>
                    <a:pt x="345" y="1718"/>
                    <a:pt x="345" y="1718"/>
                  </a:cubicBezTo>
                  <a:cubicBezTo>
                    <a:pt x="345" y="1718"/>
                    <a:pt x="345" y="1718"/>
                    <a:pt x="345" y="1718"/>
                  </a:cubicBezTo>
                  <a:cubicBezTo>
                    <a:pt x="345" y="1718"/>
                    <a:pt x="345" y="1718"/>
                    <a:pt x="345" y="1718"/>
                  </a:cubicBezTo>
                  <a:cubicBezTo>
                    <a:pt x="345" y="1718"/>
                    <a:pt x="345" y="1718"/>
                    <a:pt x="345" y="1718"/>
                  </a:cubicBezTo>
                  <a:cubicBezTo>
                    <a:pt x="346" y="1718"/>
                    <a:pt x="346" y="1718"/>
                    <a:pt x="346" y="1718"/>
                  </a:cubicBezTo>
                  <a:cubicBezTo>
                    <a:pt x="346" y="1718"/>
                    <a:pt x="346" y="1718"/>
                    <a:pt x="346" y="1718"/>
                  </a:cubicBezTo>
                  <a:cubicBezTo>
                    <a:pt x="347" y="1718"/>
                    <a:pt x="347" y="1718"/>
                    <a:pt x="347" y="1718"/>
                  </a:cubicBezTo>
                  <a:cubicBezTo>
                    <a:pt x="347" y="1718"/>
                    <a:pt x="347" y="1718"/>
                    <a:pt x="347" y="1718"/>
                  </a:cubicBezTo>
                  <a:cubicBezTo>
                    <a:pt x="347" y="1719"/>
                    <a:pt x="347" y="1719"/>
                    <a:pt x="347" y="1719"/>
                  </a:cubicBezTo>
                  <a:cubicBezTo>
                    <a:pt x="347" y="1719"/>
                    <a:pt x="347" y="1719"/>
                    <a:pt x="347" y="1719"/>
                  </a:cubicBezTo>
                  <a:cubicBezTo>
                    <a:pt x="348" y="1719"/>
                    <a:pt x="348" y="1719"/>
                    <a:pt x="348" y="1719"/>
                  </a:cubicBezTo>
                  <a:cubicBezTo>
                    <a:pt x="348" y="1719"/>
                    <a:pt x="348" y="1719"/>
                    <a:pt x="348" y="1719"/>
                  </a:cubicBezTo>
                  <a:cubicBezTo>
                    <a:pt x="348" y="1719"/>
                    <a:pt x="348" y="1719"/>
                    <a:pt x="348" y="1719"/>
                  </a:cubicBezTo>
                  <a:cubicBezTo>
                    <a:pt x="348" y="1719"/>
                    <a:pt x="348" y="1719"/>
                    <a:pt x="349" y="1719"/>
                  </a:cubicBezTo>
                  <a:cubicBezTo>
                    <a:pt x="349" y="1719"/>
                    <a:pt x="349" y="1719"/>
                    <a:pt x="349" y="1719"/>
                  </a:cubicBezTo>
                  <a:cubicBezTo>
                    <a:pt x="349" y="1719"/>
                    <a:pt x="349" y="1719"/>
                    <a:pt x="349" y="1719"/>
                  </a:cubicBezTo>
                  <a:cubicBezTo>
                    <a:pt x="349" y="1719"/>
                    <a:pt x="349" y="1719"/>
                    <a:pt x="349" y="1719"/>
                  </a:cubicBezTo>
                  <a:cubicBezTo>
                    <a:pt x="349" y="1719"/>
                    <a:pt x="349" y="1719"/>
                    <a:pt x="349" y="1719"/>
                  </a:cubicBezTo>
                  <a:cubicBezTo>
                    <a:pt x="350" y="1720"/>
                    <a:pt x="350" y="1720"/>
                    <a:pt x="350" y="1720"/>
                  </a:cubicBezTo>
                  <a:cubicBezTo>
                    <a:pt x="350" y="1720"/>
                    <a:pt x="350" y="1720"/>
                    <a:pt x="350" y="1720"/>
                  </a:cubicBezTo>
                  <a:cubicBezTo>
                    <a:pt x="351" y="1720"/>
                    <a:pt x="351" y="1720"/>
                    <a:pt x="351" y="1720"/>
                  </a:cubicBezTo>
                  <a:cubicBezTo>
                    <a:pt x="351" y="1720"/>
                    <a:pt x="351" y="1720"/>
                    <a:pt x="351" y="1720"/>
                  </a:cubicBezTo>
                  <a:cubicBezTo>
                    <a:pt x="351" y="1720"/>
                    <a:pt x="351" y="1720"/>
                    <a:pt x="351" y="1720"/>
                  </a:cubicBezTo>
                  <a:cubicBezTo>
                    <a:pt x="351" y="1720"/>
                    <a:pt x="351" y="1720"/>
                    <a:pt x="351" y="1720"/>
                  </a:cubicBezTo>
                  <a:cubicBezTo>
                    <a:pt x="351" y="1720"/>
                    <a:pt x="351" y="1720"/>
                    <a:pt x="351" y="1720"/>
                  </a:cubicBezTo>
                  <a:cubicBezTo>
                    <a:pt x="352" y="1720"/>
                    <a:pt x="352" y="1720"/>
                    <a:pt x="352" y="1720"/>
                  </a:cubicBezTo>
                  <a:cubicBezTo>
                    <a:pt x="352" y="1720"/>
                    <a:pt x="352" y="1720"/>
                    <a:pt x="352" y="1720"/>
                  </a:cubicBezTo>
                  <a:cubicBezTo>
                    <a:pt x="352" y="1720"/>
                    <a:pt x="352" y="1720"/>
                    <a:pt x="352" y="1720"/>
                  </a:cubicBezTo>
                  <a:cubicBezTo>
                    <a:pt x="353" y="1720"/>
                    <a:pt x="353" y="1720"/>
                    <a:pt x="353" y="1720"/>
                  </a:cubicBezTo>
                  <a:cubicBezTo>
                    <a:pt x="353" y="1720"/>
                    <a:pt x="353" y="1720"/>
                    <a:pt x="353" y="1720"/>
                  </a:cubicBezTo>
                  <a:cubicBezTo>
                    <a:pt x="354" y="1720"/>
                    <a:pt x="354" y="1720"/>
                    <a:pt x="354" y="1720"/>
                  </a:cubicBezTo>
                  <a:cubicBezTo>
                    <a:pt x="354" y="1720"/>
                    <a:pt x="354" y="1720"/>
                    <a:pt x="354" y="1720"/>
                  </a:cubicBezTo>
                  <a:cubicBezTo>
                    <a:pt x="354" y="1720"/>
                    <a:pt x="354" y="1720"/>
                    <a:pt x="354" y="1720"/>
                  </a:cubicBezTo>
                  <a:cubicBezTo>
                    <a:pt x="354" y="1720"/>
                    <a:pt x="354" y="1720"/>
                    <a:pt x="354" y="1720"/>
                  </a:cubicBezTo>
                  <a:cubicBezTo>
                    <a:pt x="354" y="1720"/>
                    <a:pt x="354" y="1720"/>
                    <a:pt x="354" y="1720"/>
                  </a:cubicBezTo>
                  <a:cubicBezTo>
                    <a:pt x="355" y="1720"/>
                    <a:pt x="355" y="1720"/>
                    <a:pt x="356" y="1720"/>
                  </a:cubicBezTo>
                  <a:cubicBezTo>
                    <a:pt x="364" y="1720"/>
                    <a:pt x="364" y="1720"/>
                    <a:pt x="364" y="1720"/>
                  </a:cubicBezTo>
                  <a:cubicBezTo>
                    <a:pt x="367" y="1720"/>
                    <a:pt x="367" y="1720"/>
                    <a:pt x="367" y="1720"/>
                  </a:cubicBezTo>
                  <a:cubicBezTo>
                    <a:pt x="385" y="1720"/>
                    <a:pt x="401" y="1735"/>
                    <a:pt x="401" y="1754"/>
                  </a:cubicBezTo>
                  <a:cubicBezTo>
                    <a:pt x="401" y="1758"/>
                    <a:pt x="401" y="1758"/>
                    <a:pt x="401" y="1758"/>
                  </a:cubicBezTo>
                  <a:cubicBezTo>
                    <a:pt x="401" y="1759"/>
                    <a:pt x="401" y="1759"/>
                    <a:pt x="401" y="1759"/>
                  </a:cubicBezTo>
                  <a:cubicBezTo>
                    <a:pt x="401" y="1759"/>
                    <a:pt x="401" y="1759"/>
                    <a:pt x="401" y="1759"/>
                  </a:cubicBezTo>
                  <a:cubicBezTo>
                    <a:pt x="401" y="1760"/>
                    <a:pt x="401" y="1760"/>
                    <a:pt x="401" y="1760"/>
                  </a:cubicBezTo>
                  <a:cubicBezTo>
                    <a:pt x="401" y="1760"/>
                    <a:pt x="401" y="1760"/>
                    <a:pt x="401" y="1760"/>
                  </a:cubicBezTo>
                  <a:cubicBezTo>
                    <a:pt x="401" y="1760"/>
                    <a:pt x="401" y="1760"/>
                    <a:pt x="401" y="1760"/>
                  </a:cubicBezTo>
                  <a:cubicBezTo>
                    <a:pt x="401" y="1760"/>
                    <a:pt x="401" y="1760"/>
                    <a:pt x="401" y="1760"/>
                  </a:cubicBezTo>
                  <a:cubicBezTo>
                    <a:pt x="401" y="1761"/>
                    <a:pt x="401" y="1761"/>
                    <a:pt x="401" y="1761"/>
                  </a:cubicBezTo>
                  <a:cubicBezTo>
                    <a:pt x="401" y="1761"/>
                    <a:pt x="401" y="1761"/>
                    <a:pt x="401" y="1761"/>
                  </a:cubicBezTo>
                  <a:cubicBezTo>
                    <a:pt x="401" y="1761"/>
                    <a:pt x="401" y="1761"/>
                    <a:pt x="401" y="1761"/>
                  </a:cubicBezTo>
                  <a:cubicBezTo>
                    <a:pt x="401" y="1761"/>
                    <a:pt x="401" y="1761"/>
                    <a:pt x="401" y="1761"/>
                  </a:cubicBezTo>
                  <a:cubicBezTo>
                    <a:pt x="401" y="1762"/>
                    <a:pt x="401" y="1762"/>
                    <a:pt x="401" y="1762"/>
                  </a:cubicBezTo>
                  <a:cubicBezTo>
                    <a:pt x="401" y="1762"/>
                    <a:pt x="401" y="1762"/>
                    <a:pt x="401" y="1762"/>
                  </a:cubicBezTo>
                  <a:cubicBezTo>
                    <a:pt x="401" y="1763"/>
                    <a:pt x="401" y="1763"/>
                    <a:pt x="401" y="1763"/>
                  </a:cubicBezTo>
                  <a:cubicBezTo>
                    <a:pt x="401" y="1763"/>
                    <a:pt x="401" y="1763"/>
                    <a:pt x="401" y="1763"/>
                  </a:cubicBezTo>
                  <a:cubicBezTo>
                    <a:pt x="401" y="1763"/>
                    <a:pt x="401" y="1763"/>
                    <a:pt x="401" y="1763"/>
                  </a:cubicBezTo>
                  <a:cubicBezTo>
                    <a:pt x="401" y="1763"/>
                    <a:pt x="401" y="1763"/>
                    <a:pt x="401" y="1763"/>
                  </a:cubicBezTo>
                  <a:cubicBezTo>
                    <a:pt x="401" y="1764"/>
                    <a:pt x="401" y="1764"/>
                    <a:pt x="401" y="1764"/>
                  </a:cubicBezTo>
                  <a:cubicBezTo>
                    <a:pt x="401" y="1764"/>
                    <a:pt x="401" y="1764"/>
                    <a:pt x="401" y="1764"/>
                  </a:cubicBezTo>
                  <a:cubicBezTo>
                    <a:pt x="402" y="1764"/>
                    <a:pt x="402" y="1764"/>
                    <a:pt x="402" y="1764"/>
                  </a:cubicBezTo>
                  <a:cubicBezTo>
                    <a:pt x="402" y="1764"/>
                    <a:pt x="402" y="1764"/>
                    <a:pt x="402" y="1764"/>
                  </a:cubicBezTo>
                  <a:cubicBezTo>
                    <a:pt x="402" y="1765"/>
                    <a:pt x="402" y="1765"/>
                    <a:pt x="402" y="1765"/>
                  </a:cubicBezTo>
                  <a:cubicBezTo>
                    <a:pt x="402" y="1765"/>
                    <a:pt x="402" y="1765"/>
                    <a:pt x="402" y="1765"/>
                  </a:cubicBezTo>
                  <a:cubicBezTo>
                    <a:pt x="402" y="1765"/>
                    <a:pt x="402" y="1765"/>
                    <a:pt x="402" y="1765"/>
                  </a:cubicBezTo>
                  <a:cubicBezTo>
                    <a:pt x="402" y="1765"/>
                    <a:pt x="402" y="1765"/>
                    <a:pt x="402" y="1765"/>
                  </a:cubicBezTo>
                  <a:cubicBezTo>
                    <a:pt x="402" y="1766"/>
                    <a:pt x="402" y="1766"/>
                    <a:pt x="402" y="1766"/>
                  </a:cubicBezTo>
                  <a:cubicBezTo>
                    <a:pt x="402" y="1766"/>
                    <a:pt x="402" y="1766"/>
                    <a:pt x="402" y="1766"/>
                  </a:cubicBezTo>
                  <a:cubicBezTo>
                    <a:pt x="402" y="1767"/>
                    <a:pt x="402" y="1767"/>
                    <a:pt x="402" y="1767"/>
                  </a:cubicBezTo>
                  <a:cubicBezTo>
                    <a:pt x="402" y="1767"/>
                    <a:pt x="402" y="1767"/>
                    <a:pt x="402" y="1767"/>
                  </a:cubicBezTo>
                  <a:cubicBezTo>
                    <a:pt x="402" y="1767"/>
                    <a:pt x="402" y="1767"/>
                    <a:pt x="402" y="1767"/>
                  </a:cubicBezTo>
                  <a:cubicBezTo>
                    <a:pt x="402" y="1767"/>
                    <a:pt x="402" y="1767"/>
                    <a:pt x="402" y="1767"/>
                  </a:cubicBezTo>
                  <a:cubicBezTo>
                    <a:pt x="403" y="1768"/>
                    <a:pt x="403" y="1768"/>
                    <a:pt x="403" y="1768"/>
                  </a:cubicBezTo>
                  <a:cubicBezTo>
                    <a:pt x="403" y="1768"/>
                    <a:pt x="403" y="1768"/>
                    <a:pt x="403" y="1768"/>
                  </a:cubicBezTo>
                  <a:cubicBezTo>
                    <a:pt x="403" y="1768"/>
                    <a:pt x="403" y="1768"/>
                    <a:pt x="403" y="1768"/>
                  </a:cubicBezTo>
                  <a:cubicBezTo>
                    <a:pt x="403" y="1768"/>
                    <a:pt x="403" y="1768"/>
                    <a:pt x="403" y="1768"/>
                  </a:cubicBezTo>
                  <a:cubicBezTo>
                    <a:pt x="403" y="1769"/>
                    <a:pt x="403" y="1769"/>
                    <a:pt x="403" y="1769"/>
                  </a:cubicBezTo>
                  <a:cubicBezTo>
                    <a:pt x="403" y="1769"/>
                    <a:pt x="403" y="1769"/>
                    <a:pt x="403" y="1769"/>
                  </a:cubicBezTo>
                  <a:cubicBezTo>
                    <a:pt x="403" y="1769"/>
                    <a:pt x="403" y="1769"/>
                    <a:pt x="403" y="1769"/>
                  </a:cubicBezTo>
                  <a:cubicBezTo>
                    <a:pt x="403" y="1769"/>
                    <a:pt x="403" y="1769"/>
                    <a:pt x="403" y="1769"/>
                  </a:cubicBezTo>
                  <a:cubicBezTo>
                    <a:pt x="403" y="1769"/>
                    <a:pt x="404" y="1770"/>
                    <a:pt x="404" y="1770"/>
                  </a:cubicBezTo>
                  <a:cubicBezTo>
                    <a:pt x="404" y="1770"/>
                    <a:pt x="404" y="1770"/>
                    <a:pt x="404" y="1770"/>
                  </a:cubicBezTo>
                  <a:cubicBezTo>
                    <a:pt x="404" y="1770"/>
                    <a:pt x="404" y="1770"/>
                    <a:pt x="404" y="1770"/>
                  </a:cubicBezTo>
                  <a:cubicBezTo>
                    <a:pt x="404" y="1770"/>
                    <a:pt x="404" y="1770"/>
                    <a:pt x="404" y="1770"/>
                  </a:cubicBezTo>
                  <a:cubicBezTo>
                    <a:pt x="404" y="1770"/>
                    <a:pt x="404" y="1771"/>
                    <a:pt x="404" y="1771"/>
                  </a:cubicBezTo>
                  <a:cubicBezTo>
                    <a:pt x="404" y="1771"/>
                    <a:pt x="404" y="1771"/>
                    <a:pt x="404" y="1771"/>
                  </a:cubicBezTo>
                  <a:cubicBezTo>
                    <a:pt x="405" y="1771"/>
                    <a:pt x="405" y="1771"/>
                    <a:pt x="405" y="1771"/>
                  </a:cubicBezTo>
                  <a:cubicBezTo>
                    <a:pt x="405" y="1771"/>
                    <a:pt x="405" y="1771"/>
                    <a:pt x="405" y="1771"/>
                  </a:cubicBezTo>
                  <a:cubicBezTo>
                    <a:pt x="405" y="1772"/>
                    <a:pt x="405" y="1772"/>
                    <a:pt x="405" y="1772"/>
                  </a:cubicBezTo>
                  <a:cubicBezTo>
                    <a:pt x="405" y="1772"/>
                    <a:pt x="405" y="1772"/>
                    <a:pt x="405" y="1772"/>
                  </a:cubicBezTo>
                  <a:cubicBezTo>
                    <a:pt x="405" y="1772"/>
                    <a:pt x="405" y="1772"/>
                    <a:pt x="405" y="1772"/>
                  </a:cubicBezTo>
                  <a:cubicBezTo>
                    <a:pt x="405" y="1772"/>
                    <a:pt x="405" y="1772"/>
                    <a:pt x="405" y="1772"/>
                  </a:cubicBezTo>
                  <a:cubicBezTo>
                    <a:pt x="406" y="1773"/>
                    <a:pt x="406" y="1773"/>
                    <a:pt x="406" y="1773"/>
                  </a:cubicBezTo>
                  <a:cubicBezTo>
                    <a:pt x="406" y="1773"/>
                    <a:pt x="406" y="1773"/>
                    <a:pt x="406" y="1773"/>
                  </a:cubicBezTo>
                  <a:cubicBezTo>
                    <a:pt x="406" y="1773"/>
                    <a:pt x="406" y="1773"/>
                    <a:pt x="406" y="1773"/>
                  </a:cubicBezTo>
                  <a:cubicBezTo>
                    <a:pt x="406" y="1773"/>
                    <a:pt x="406" y="1773"/>
                    <a:pt x="406" y="1773"/>
                  </a:cubicBezTo>
                  <a:cubicBezTo>
                    <a:pt x="406" y="1773"/>
                    <a:pt x="406" y="1774"/>
                    <a:pt x="406" y="1774"/>
                  </a:cubicBezTo>
                  <a:cubicBezTo>
                    <a:pt x="406" y="1774"/>
                    <a:pt x="406" y="1774"/>
                    <a:pt x="406" y="1774"/>
                  </a:cubicBezTo>
                  <a:cubicBezTo>
                    <a:pt x="407" y="1774"/>
                    <a:pt x="407" y="1774"/>
                    <a:pt x="407" y="1774"/>
                  </a:cubicBezTo>
                  <a:cubicBezTo>
                    <a:pt x="407" y="1774"/>
                    <a:pt x="407" y="1774"/>
                    <a:pt x="407" y="1774"/>
                  </a:cubicBezTo>
                  <a:cubicBezTo>
                    <a:pt x="407" y="1775"/>
                    <a:pt x="407" y="1775"/>
                    <a:pt x="407" y="1775"/>
                  </a:cubicBezTo>
                  <a:cubicBezTo>
                    <a:pt x="407" y="1775"/>
                    <a:pt x="407" y="1775"/>
                    <a:pt x="407" y="1775"/>
                  </a:cubicBezTo>
                  <a:cubicBezTo>
                    <a:pt x="407" y="1775"/>
                    <a:pt x="407" y="1775"/>
                    <a:pt x="407" y="1775"/>
                  </a:cubicBezTo>
                  <a:cubicBezTo>
                    <a:pt x="407" y="1775"/>
                    <a:pt x="407" y="1775"/>
                    <a:pt x="407" y="1775"/>
                  </a:cubicBezTo>
                  <a:cubicBezTo>
                    <a:pt x="408" y="1775"/>
                    <a:pt x="408" y="1775"/>
                    <a:pt x="408" y="1775"/>
                  </a:cubicBezTo>
                  <a:cubicBezTo>
                    <a:pt x="408" y="1775"/>
                    <a:pt x="408" y="1775"/>
                    <a:pt x="408" y="1775"/>
                  </a:cubicBezTo>
                  <a:cubicBezTo>
                    <a:pt x="408" y="1776"/>
                    <a:pt x="408" y="1776"/>
                    <a:pt x="408" y="1776"/>
                  </a:cubicBezTo>
                  <a:cubicBezTo>
                    <a:pt x="408" y="1776"/>
                    <a:pt x="408" y="1776"/>
                    <a:pt x="408" y="1776"/>
                  </a:cubicBezTo>
                  <a:cubicBezTo>
                    <a:pt x="409" y="1776"/>
                    <a:pt x="409" y="1776"/>
                    <a:pt x="409" y="1776"/>
                  </a:cubicBezTo>
                  <a:cubicBezTo>
                    <a:pt x="409" y="1776"/>
                    <a:pt x="409" y="1776"/>
                    <a:pt x="409" y="1776"/>
                  </a:cubicBezTo>
                  <a:cubicBezTo>
                    <a:pt x="409" y="1777"/>
                    <a:pt x="409" y="1777"/>
                    <a:pt x="409" y="1777"/>
                  </a:cubicBezTo>
                  <a:cubicBezTo>
                    <a:pt x="409" y="1777"/>
                    <a:pt x="409" y="1777"/>
                    <a:pt x="409" y="1777"/>
                  </a:cubicBezTo>
                  <a:cubicBezTo>
                    <a:pt x="410" y="1777"/>
                    <a:pt x="410" y="1777"/>
                    <a:pt x="410" y="1777"/>
                  </a:cubicBezTo>
                  <a:cubicBezTo>
                    <a:pt x="410" y="1777"/>
                    <a:pt x="410" y="1777"/>
                    <a:pt x="410" y="1777"/>
                  </a:cubicBezTo>
                  <a:cubicBezTo>
                    <a:pt x="410" y="1777"/>
                    <a:pt x="410" y="1777"/>
                    <a:pt x="410" y="1777"/>
                  </a:cubicBezTo>
                  <a:cubicBezTo>
                    <a:pt x="410" y="1777"/>
                    <a:pt x="410" y="1777"/>
                    <a:pt x="410" y="1777"/>
                  </a:cubicBezTo>
                  <a:cubicBezTo>
                    <a:pt x="410" y="1777"/>
                    <a:pt x="410" y="1778"/>
                    <a:pt x="410" y="1778"/>
                  </a:cubicBezTo>
                  <a:cubicBezTo>
                    <a:pt x="410" y="1778"/>
                    <a:pt x="410" y="1778"/>
                    <a:pt x="410" y="1778"/>
                  </a:cubicBezTo>
                  <a:cubicBezTo>
                    <a:pt x="411" y="1778"/>
                    <a:pt x="411" y="1778"/>
                    <a:pt x="411" y="1778"/>
                  </a:cubicBezTo>
                  <a:cubicBezTo>
                    <a:pt x="411" y="1778"/>
                    <a:pt x="411" y="1778"/>
                    <a:pt x="411" y="1778"/>
                  </a:cubicBezTo>
                  <a:cubicBezTo>
                    <a:pt x="411" y="1778"/>
                    <a:pt x="411" y="1778"/>
                    <a:pt x="411" y="1778"/>
                  </a:cubicBezTo>
                  <a:cubicBezTo>
                    <a:pt x="411" y="1778"/>
                    <a:pt x="411" y="1778"/>
                    <a:pt x="411" y="1778"/>
                  </a:cubicBezTo>
                  <a:cubicBezTo>
                    <a:pt x="412" y="1779"/>
                    <a:pt x="412" y="1779"/>
                    <a:pt x="412" y="1779"/>
                  </a:cubicBezTo>
                  <a:cubicBezTo>
                    <a:pt x="412" y="1779"/>
                    <a:pt x="412" y="1779"/>
                    <a:pt x="412" y="1779"/>
                  </a:cubicBezTo>
                  <a:cubicBezTo>
                    <a:pt x="412" y="1779"/>
                    <a:pt x="412" y="1779"/>
                    <a:pt x="412" y="1779"/>
                  </a:cubicBezTo>
                  <a:cubicBezTo>
                    <a:pt x="412" y="1779"/>
                    <a:pt x="412" y="1779"/>
                    <a:pt x="412" y="1779"/>
                  </a:cubicBezTo>
                  <a:cubicBezTo>
                    <a:pt x="413" y="1779"/>
                    <a:pt x="413" y="1779"/>
                    <a:pt x="413" y="1779"/>
                  </a:cubicBezTo>
                  <a:cubicBezTo>
                    <a:pt x="413" y="1779"/>
                    <a:pt x="413" y="1779"/>
                    <a:pt x="413" y="1779"/>
                  </a:cubicBezTo>
                  <a:cubicBezTo>
                    <a:pt x="413" y="1780"/>
                    <a:pt x="413" y="1780"/>
                    <a:pt x="413" y="1780"/>
                  </a:cubicBezTo>
                  <a:cubicBezTo>
                    <a:pt x="413" y="1780"/>
                    <a:pt x="413" y="1780"/>
                    <a:pt x="413" y="1780"/>
                  </a:cubicBezTo>
                  <a:cubicBezTo>
                    <a:pt x="414" y="1780"/>
                    <a:pt x="414" y="1780"/>
                    <a:pt x="414" y="1780"/>
                  </a:cubicBezTo>
                  <a:cubicBezTo>
                    <a:pt x="414" y="1780"/>
                    <a:pt x="414" y="1780"/>
                    <a:pt x="414" y="1780"/>
                  </a:cubicBezTo>
                  <a:cubicBezTo>
                    <a:pt x="414" y="1780"/>
                    <a:pt x="414" y="1780"/>
                    <a:pt x="414" y="1780"/>
                  </a:cubicBezTo>
                  <a:cubicBezTo>
                    <a:pt x="414" y="1780"/>
                    <a:pt x="414" y="1780"/>
                    <a:pt x="414" y="1780"/>
                  </a:cubicBezTo>
                  <a:cubicBezTo>
                    <a:pt x="415" y="1780"/>
                    <a:pt x="415" y="1780"/>
                    <a:pt x="415" y="1780"/>
                  </a:cubicBezTo>
                  <a:cubicBezTo>
                    <a:pt x="415" y="1780"/>
                    <a:pt x="415" y="1780"/>
                    <a:pt x="415" y="1780"/>
                  </a:cubicBezTo>
                  <a:cubicBezTo>
                    <a:pt x="415" y="1780"/>
                    <a:pt x="415" y="1781"/>
                    <a:pt x="416" y="1781"/>
                  </a:cubicBezTo>
                  <a:cubicBezTo>
                    <a:pt x="416" y="1781"/>
                    <a:pt x="416" y="1781"/>
                    <a:pt x="416" y="1781"/>
                  </a:cubicBezTo>
                  <a:cubicBezTo>
                    <a:pt x="416" y="1781"/>
                    <a:pt x="416" y="1781"/>
                    <a:pt x="416" y="1781"/>
                  </a:cubicBezTo>
                  <a:cubicBezTo>
                    <a:pt x="416" y="1781"/>
                    <a:pt x="416" y="1781"/>
                    <a:pt x="416" y="1781"/>
                  </a:cubicBezTo>
                  <a:cubicBezTo>
                    <a:pt x="417" y="1781"/>
                    <a:pt x="417" y="1781"/>
                    <a:pt x="417" y="1781"/>
                  </a:cubicBezTo>
                  <a:cubicBezTo>
                    <a:pt x="417" y="1781"/>
                    <a:pt x="417" y="1781"/>
                    <a:pt x="417" y="1781"/>
                  </a:cubicBezTo>
                  <a:cubicBezTo>
                    <a:pt x="417" y="1781"/>
                    <a:pt x="417" y="1781"/>
                    <a:pt x="417" y="1781"/>
                  </a:cubicBezTo>
                  <a:cubicBezTo>
                    <a:pt x="417" y="1781"/>
                    <a:pt x="417" y="1781"/>
                    <a:pt x="417" y="1781"/>
                  </a:cubicBezTo>
                  <a:cubicBezTo>
                    <a:pt x="418" y="1781"/>
                    <a:pt x="418" y="1781"/>
                    <a:pt x="418" y="1781"/>
                  </a:cubicBezTo>
                  <a:cubicBezTo>
                    <a:pt x="418" y="1781"/>
                    <a:pt x="418" y="1781"/>
                    <a:pt x="418" y="1781"/>
                  </a:cubicBezTo>
                  <a:cubicBezTo>
                    <a:pt x="418" y="1782"/>
                    <a:pt x="418" y="1782"/>
                    <a:pt x="418" y="1782"/>
                  </a:cubicBezTo>
                  <a:cubicBezTo>
                    <a:pt x="418" y="1782"/>
                    <a:pt x="418" y="1782"/>
                    <a:pt x="418" y="1782"/>
                  </a:cubicBezTo>
                  <a:cubicBezTo>
                    <a:pt x="419" y="1782"/>
                    <a:pt x="419" y="1782"/>
                    <a:pt x="419" y="1782"/>
                  </a:cubicBezTo>
                  <a:cubicBezTo>
                    <a:pt x="419" y="1782"/>
                    <a:pt x="419" y="1782"/>
                    <a:pt x="419" y="1782"/>
                  </a:cubicBezTo>
                  <a:cubicBezTo>
                    <a:pt x="419" y="1782"/>
                    <a:pt x="419" y="1782"/>
                    <a:pt x="419" y="1782"/>
                  </a:cubicBezTo>
                  <a:cubicBezTo>
                    <a:pt x="419" y="1782"/>
                    <a:pt x="419" y="1782"/>
                    <a:pt x="419" y="1782"/>
                  </a:cubicBezTo>
                  <a:cubicBezTo>
                    <a:pt x="420" y="1782"/>
                    <a:pt x="420" y="1782"/>
                    <a:pt x="420" y="1782"/>
                  </a:cubicBezTo>
                  <a:cubicBezTo>
                    <a:pt x="420" y="1782"/>
                    <a:pt x="420" y="1782"/>
                    <a:pt x="420" y="1782"/>
                  </a:cubicBezTo>
                  <a:cubicBezTo>
                    <a:pt x="420" y="1782"/>
                    <a:pt x="420" y="1782"/>
                    <a:pt x="421" y="1782"/>
                  </a:cubicBezTo>
                  <a:cubicBezTo>
                    <a:pt x="421" y="1782"/>
                    <a:pt x="421" y="1782"/>
                    <a:pt x="421" y="1782"/>
                  </a:cubicBezTo>
                  <a:cubicBezTo>
                    <a:pt x="421" y="1782"/>
                    <a:pt x="421" y="1782"/>
                    <a:pt x="421" y="1782"/>
                  </a:cubicBezTo>
                  <a:cubicBezTo>
                    <a:pt x="421" y="1782"/>
                    <a:pt x="421" y="1782"/>
                    <a:pt x="421" y="1782"/>
                  </a:cubicBezTo>
                  <a:cubicBezTo>
                    <a:pt x="422" y="1782"/>
                    <a:pt x="422" y="1782"/>
                    <a:pt x="422" y="1782"/>
                  </a:cubicBezTo>
                  <a:cubicBezTo>
                    <a:pt x="422" y="1782"/>
                    <a:pt x="422" y="1782"/>
                    <a:pt x="422" y="1782"/>
                  </a:cubicBezTo>
                  <a:cubicBezTo>
                    <a:pt x="422" y="1782"/>
                    <a:pt x="422" y="1782"/>
                    <a:pt x="422" y="1782"/>
                  </a:cubicBezTo>
                  <a:cubicBezTo>
                    <a:pt x="422" y="1782"/>
                    <a:pt x="422" y="1782"/>
                    <a:pt x="422" y="1782"/>
                  </a:cubicBezTo>
                  <a:cubicBezTo>
                    <a:pt x="423" y="1782"/>
                    <a:pt x="423" y="1782"/>
                    <a:pt x="423" y="1782"/>
                  </a:cubicBezTo>
                  <a:cubicBezTo>
                    <a:pt x="423" y="1782"/>
                    <a:pt x="423" y="1782"/>
                    <a:pt x="423" y="1782"/>
                  </a:cubicBezTo>
                  <a:cubicBezTo>
                    <a:pt x="424" y="1782"/>
                    <a:pt x="424" y="1782"/>
                    <a:pt x="424" y="1782"/>
                  </a:cubicBezTo>
                  <a:cubicBezTo>
                    <a:pt x="424" y="1782"/>
                    <a:pt x="424" y="1782"/>
                    <a:pt x="424" y="1782"/>
                  </a:cubicBezTo>
                  <a:cubicBezTo>
                    <a:pt x="424" y="1782"/>
                    <a:pt x="424" y="1782"/>
                    <a:pt x="424" y="1782"/>
                  </a:cubicBezTo>
                  <a:cubicBezTo>
                    <a:pt x="424" y="1782"/>
                    <a:pt x="425" y="1783"/>
                    <a:pt x="425" y="1783"/>
                  </a:cubicBezTo>
                  <a:cubicBezTo>
                    <a:pt x="431" y="1783"/>
                    <a:pt x="431" y="1783"/>
                    <a:pt x="431" y="1783"/>
                  </a:cubicBezTo>
                  <a:cubicBezTo>
                    <a:pt x="437" y="1783"/>
                    <a:pt x="437" y="1783"/>
                    <a:pt x="437" y="1783"/>
                  </a:cubicBezTo>
                  <a:cubicBezTo>
                    <a:pt x="455" y="1783"/>
                    <a:pt x="471" y="1798"/>
                    <a:pt x="471" y="1817"/>
                  </a:cubicBezTo>
                  <a:cubicBezTo>
                    <a:pt x="471" y="1843"/>
                    <a:pt x="471" y="1843"/>
                    <a:pt x="471" y="1843"/>
                  </a:cubicBezTo>
                  <a:cubicBezTo>
                    <a:pt x="471" y="1883"/>
                    <a:pt x="471" y="1883"/>
                    <a:pt x="471" y="1883"/>
                  </a:cubicBezTo>
                  <a:cubicBezTo>
                    <a:pt x="471" y="1884"/>
                    <a:pt x="471" y="1884"/>
                    <a:pt x="471" y="1884"/>
                  </a:cubicBezTo>
                  <a:cubicBezTo>
                    <a:pt x="471" y="1898"/>
                    <a:pt x="482" y="1909"/>
                    <a:pt x="495" y="1909"/>
                  </a:cubicBezTo>
                  <a:cubicBezTo>
                    <a:pt x="568" y="1909"/>
                    <a:pt x="568" y="1909"/>
                    <a:pt x="568" y="1909"/>
                  </a:cubicBezTo>
                  <a:cubicBezTo>
                    <a:pt x="582" y="1909"/>
                    <a:pt x="593" y="1898"/>
                    <a:pt x="593" y="1884"/>
                  </a:cubicBezTo>
                  <a:cubicBezTo>
                    <a:pt x="593" y="1881"/>
                    <a:pt x="593" y="1881"/>
                    <a:pt x="593" y="1881"/>
                  </a:cubicBezTo>
                  <a:cubicBezTo>
                    <a:pt x="593" y="1669"/>
                    <a:pt x="593" y="1669"/>
                    <a:pt x="593" y="1669"/>
                  </a:cubicBezTo>
                  <a:cubicBezTo>
                    <a:pt x="593" y="1660"/>
                    <a:pt x="589" y="1652"/>
                    <a:pt x="572" y="1652"/>
                  </a:cubicBezTo>
                  <a:cubicBezTo>
                    <a:pt x="554" y="1652"/>
                    <a:pt x="554" y="1652"/>
                    <a:pt x="554" y="1652"/>
                  </a:cubicBezTo>
                  <a:cubicBezTo>
                    <a:pt x="540" y="1652"/>
                    <a:pt x="529" y="1641"/>
                    <a:pt x="529" y="1628"/>
                  </a:cubicBezTo>
                  <a:cubicBezTo>
                    <a:pt x="529" y="1619"/>
                    <a:pt x="529" y="1619"/>
                    <a:pt x="529" y="1619"/>
                  </a:cubicBezTo>
                  <a:cubicBezTo>
                    <a:pt x="529" y="1606"/>
                    <a:pt x="540" y="1595"/>
                    <a:pt x="554" y="1595"/>
                  </a:cubicBezTo>
                  <a:cubicBezTo>
                    <a:pt x="604" y="1595"/>
                    <a:pt x="654" y="1595"/>
                    <a:pt x="704" y="1595"/>
                  </a:cubicBezTo>
                  <a:cubicBezTo>
                    <a:pt x="718" y="1595"/>
                    <a:pt x="728" y="1584"/>
                    <a:pt x="728" y="1571"/>
                  </a:cubicBezTo>
                  <a:cubicBezTo>
                    <a:pt x="728" y="1505"/>
                    <a:pt x="728" y="1505"/>
                    <a:pt x="728" y="1505"/>
                  </a:cubicBezTo>
                  <a:cubicBezTo>
                    <a:pt x="728" y="1491"/>
                    <a:pt x="731" y="1476"/>
                    <a:pt x="757" y="1476"/>
                  </a:cubicBezTo>
                  <a:cubicBezTo>
                    <a:pt x="907" y="1476"/>
                    <a:pt x="907" y="1476"/>
                    <a:pt x="907" y="1476"/>
                  </a:cubicBezTo>
                  <a:cubicBezTo>
                    <a:pt x="921" y="1476"/>
                    <a:pt x="932" y="1465"/>
                    <a:pt x="932" y="1452"/>
                  </a:cubicBezTo>
                  <a:cubicBezTo>
                    <a:pt x="932" y="1444"/>
                    <a:pt x="932" y="1444"/>
                    <a:pt x="932" y="1444"/>
                  </a:cubicBezTo>
                  <a:cubicBezTo>
                    <a:pt x="932" y="1430"/>
                    <a:pt x="921" y="1419"/>
                    <a:pt x="907" y="1419"/>
                  </a:cubicBezTo>
                  <a:cubicBezTo>
                    <a:pt x="895" y="1419"/>
                    <a:pt x="895" y="1419"/>
                    <a:pt x="895" y="1419"/>
                  </a:cubicBezTo>
                  <a:cubicBezTo>
                    <a:pt x="895" y="1419"/>
                    <a:pt x="895" y="1419"/>
                    <a:pt x="895" y="1419"/>
                  </a:cubicBezTo>
                  <a:cubicBezTo>
                    <a:pt x="891" y="1419"/>
                    <a:pt x="891" y="1419"/>
                    <a:pt x="891" y="1419"/>
                  </a:cubicBezTo>
                  <a:cubicBezTo>
                    <a:pt x="878" y="1419"/>
                    <a:pt x="867" y="1408"/>
                    <a:pt x="867" y="1394"/>
                  </a:cubicBezTo>
                  <a:cubicBezTo>
                    <a:pt x="867" y="1242"/>
                    <a:pt x="867" y="1242"/>
                    <a:pt x="867" y="1242"/>
                  </a:cubicBezTo>
                  <a:cubicBezTo>
                    <a:pt x="867" y="1229"/>
                    <a:pt x="878" y="1218"/>
                    <a:pt x="891" y="1218"/>
                  </a:cubicBezTo>
                  <a:cubicBezTo>
                    <a:pt x="900" y="1218"/>
                    <a:pt x="900" y="1218"/>
                    <a:pt x="900" y="1218"/>
                  </a:cubicBezTo>
                  <a:cubicBezTo>
                    <a:pt x="900" y="1218"/>
                    <a:pt x="900" y="1218"/>
                    <a:pt x="900" y="1218"/>
                  </a:cubicBezTo>
                  <a:cubicBezTo>
                    <a:pt x="922" y="1218"/>
                    <a:pt x="922" y="1218"/>
                    <a:pt x="922" y="1218"/>
                  </a:cubicBezTo>
                  <a:cubicBezTo>
                    <a:pt x="935" y="1218"/>
                    <a:pt x="946" y="1207"/>
                    <a:pt x="946" y="1194"/>
                  </a:cubicBezTo>
                  <a:cubicBezTo>
                    <a:pt x="946" y="1162"/>
                    <a:pt x="946" y="1162"/>
                    <a:pt x="946" y="1162"/>
                  </a:cubicBezTo>
                  <a:cubicBezTo>
                    <a:pt x="980" y="1162"/>
                    <a:pt x="980" y="1162"/>
                    <a:pt x="980" y="1162"/>
                  </a:cubicBezTo>
                  <a:cubicBezTo>
                    <a:pt x="1000" y="1162"/>
                    <a:pt x="1015" y="1146"/>
                    <a:pt x="1015" y="1127"/>
                  </a:cubicBezTo>
                  <a:cubicBezTo>
                    <a:pt x="1015" y="71"/>
                    <a:pt x="1015" y="71"/>
                    <a:pt x="1015" y="71"/>
                  </a:cubicBezTo>
                  <a:cubicBezTo>
                    <a:pt x="959" y="71"/>
                    <a:pt x="959" y="71"/>
                    <a:pt x="959" y="71"/>
                  </a:cubicBezTo>
                  <a:cubicBezTo>
                    <a:pt x="945" y="71"/>
                    <a:pt x="933" y="59"/>
                    <a:pt x="933" y="46"/>
                  </a:cubicBezTo>
                  <a:cubicBezTo>
                    <a:pt x="933" y="37"/>
                    <a:pt x="933" y="37"/>
                    <a:pt x="933" y="37"/>
                  </a:cubicBezTo>
                  <a:cubicBezTo>
                    <a:pt x="933" y="23"/>
                    <a:pt x="945" y="12"/>
                    <a:pt x="959" y="12"/>
                  </a:cubicBezTo>
                  <a:cubicBezTo>
                    <a:pt x="1014" y="12"/>
                    <a:pt x="1014" y="12"/>
                    <a:pt x="1014" y="12"/>
                  </a:cubicBezTo>
                  <a:cubicBezTo>
                    <a:pt x="1014" y="0"/>
                    <a:pt x="1014" y="0"/>
                    <a:pt x="1014" y="0"/>
                  </a:cubicBezTo>
                  <a:cubicBezTo>
                    <a:pt x="713" y="0"/>
                    <a:pt x="713" y="0"/>
                    <a:pt x="713" y="0"/>
                  </a:cubicBezTo>
                  <a:cubicBezTo>
                    <a:pt x="705" y="5"/>
                    <a:pt x="697" y="5"/>
                    <a:pt x="693" y="5"/>
                  </a:cubicBezTo>
                  <a:close/>
                  <a:moveTo>
                    <a:pt x="401" y="1758"/>
                  </a:moveTo>
                  <a:cubicBezTo>
                    <a:pt x="401" y="1758"/>
                    <a:pt x="401" y="1758"/>
                    <a:pt x="401" y="1758"/>
                  </a:cubicBezTo>
                  <a:cubicBezTo>
                    <a:pt x="401" y="1758"/>
                    <a:pt x="401" y="1758"/>
                    <a:pt x="401" y="1758"/>
                  </a:cubicBezTo>
                  <a:close/>
                  <a:moveTo>
                    <a:pt x="206" y="1447"/>
                  </a:moveTo>
                  <a:cubicBezTo>
                    <a:pt x="206" y="1447"/>
                    <a:pt x="206" y="1447"/>
                    <a:pt x="206" y="1447"/>
                  </a:cubicBezTo>
                  <a:cubicBezTo>
                    <a:pt x="206" y="1447"/>
                    <a:pt x="206" y="1447"/>
                    <a:pt x="206" y="1447"/>
                  </a:cubicBezTo>
                  <a:close/>
                  <a:moveTo>
                    <a:pt x="270" y="1579"/>
                  </a:moveTo>
                  <a:cubicBezTo>
                    <a:pt x="270" y="1579"/>
                    <a:pt x="270" y="1579"/>
                    <a:pt x="270" y="1579"/>
                  </a:cubicBezTo>
                  <a:cubicBezTo>
                    <a:pt x="270" y="1579"/>
                    <a:pt x="270" y="1579"/>
                    <a:pt x="270" y="1579"/>
                  </a:cubicBezTo>
                  <a:close/>
                  <a:moveTo>
                    <a:pt x="331" y="1696"/>
                  </a:moveTo>
                  <a:cubicBezTo>
                    <a:pt x="331" y="1696"/>
                    <a:pt x="331" y="1696"/>
                    <a:pt x="331" y="1696"/>
                  </a:cubicBezTo>
                  <a:cubicBezTo>
                    <a:pt x="331" y="1696"/>
                    <a:pt x="331" y="1696"/>
                    <a:pt x="331" y="1696"/>
                  </a:cubicBezTo>
                  <a:close/>
                  <a:moveTo>
                    <a:pt x="732" y="37"/>
                  </a:moveTo>
                  <a:cubicBezTo>
                    <a:pt x="732" y="23"/>
                    <a:pt x="743" y="12"/>
                    <a:pt x="757" y="12"/>
                  </a:cubicBezTo>
                  <a:cubicBezTo>
                    <a:pt x="826" y="12"/>
                    <a:pt x="826" y="12"/>
                    <a:pt x="826" y="12"/>
                  </a:cubicBezTo>
                  <a:cubicBezTo>
                    <a:pt x="827" y="12"/>
                    <a:pt x="828" y="12"/>
                    <a:pt x="830" y="11"/>
                  </a:cubicBezTo>
                  <a:cubicBezTo>
                    <a:pt x="831" y="11"/>
                    <a:pt x="832" y="11"/>
                    <a:pt x="833" y="11"/>
                  </a:cubicBezTo>
                  <a:cubicBezTo>
                    <a:pt x="841" y="11"/>
                    <a:pt x="841" y="11"/>
                    <a:pt x="841" y="11"/>
                  </a:cubicBezTo>
                  <a:cubicBezTo>
                    <a:pt x="855" y="11"/>
                    <a:pt x="866" y="23"/>
                    <a:pt x="866" y="36"/>
                  </a:cubicBezTo>
                  <a:cubicBezTo>
                    <a:pt x="866" y="104"/>
                    <a:pt x="866" y="104"/>
                    <a:pt x="866" y="104"/>
                  </a:cubicBezTo>
                  <a:cubicBezTo>
                    <a:pt x="866" y="118"/>
                    <a:pt x="855" y="129"/>
                    <a:pt x="841" y="129"/>
                  </a:cubicBezTo>
                  <a:cubicBezTo>
                    <a:pt x="833" y="129"/>
                    <a:pt x="833" y="129"/>
                    <a:pt x="833" y="129"/>
                  </a:cubicBezTo>
                  <a:cubicBezTo>
                    <a:pt x="819" y="129"/>
                    <a:pt x="808" y="118"/>
                    <a:pt x="807" y="104"/>
                  </a:cubicBezTo>
                  <a:cubicBezTo>
                    <a:pt x="807" y="86"/>
                    <a:pt x="792" y="71"/>
                    <a:pt x="773" y="71"/>
                  </a:cubicBezTo>
                  <a:cubicBezTo>
                    <a:pt x="757" y="71"/>
                    <a:pt x="757" y="71"/>
                    <a:pt x="757" y="71"/>
                  </a:cubicBezTo>
                  <a:cubicBezTo>
                    <a:pt x="743" y="71"/>
                    <a:pt x="732" y="59"/>
                    <a:pt x="732" y="46"/>
                  </a:cubicBezTo>
                  <a:lnTo>
                    <a:pt x="732" y="37"/>
                  </a:ln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80" name="Freeform 43">
              <a:extLst>
                <a:ext uri="{FF2B5EF4-FFF2-40B4-BE49-F238E27FC236}">
                  <a16:creationId xmlns:a16="http://schemas.microsoft.com/office/drawing/2014/main" id="{C44EA794-A50F-4DE3-BD01-CD1196B90756}"/>
                </a:ext>
              </a:extLst>
            </p:cNvPr>
            <p:cNvSpPr>
              <a:spLocks/>
            </p:cNvSpPr>
            <p:nvPr userDrawn="1"/>
          </p:nvSpPr>
          <p:spPr bwMode="auto">
            <a:xfrm>
              <a:off x="1106" y="1182"/>
              <a:ext cx="111" cy="118"/>
            </a:xfrm>
            <a:custGeom>
              <a:avLst/>
              <a:gdLst>
                <a:gd name="T0" fmla="*/ 63 w 63"/>
                <a:gd name="T1" fmla="*/ 67 h 67"/>
                <a:gd name="T2" fmla="*/ 63 w 63"/>
                <a:gd name="T3" fmla="*/ 35 h 67"/>
                <a:gd name="T4" fmla="*/ 28 w 63"/>
                <a:gd name="T5" fmla="*/ 0 h 67"/>
                <a:gd name="T6" fmla="*/ 0 w 63"/>
                <a:gd name="T7" fmla="*/ 0 h 67"/>
                <a:gd name="T8" fmla="*/ 0 w 63"/>
                <a:gd name="T9" fmla="*/ 32 h 67"/>
                <a:gd name="T10" fmla="*/ 35 w 63"/>
                <a:gd name="T11" fmla="*/ 67 h 67"/>
                <a:gd name="T12" fmla="*/ 63 w 63"/>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63" h="67">
                  <a:moveTo>
                    <a:pt x="63" y="67"/>
                  </a:moveTo>
                  <a:cubicBezTo>
                    <a:pt x="63" y="35"/>
                    <a:pt x="63" y="35"/>
                    <a:pt x="63" y="35"/>
                  </a:cubicBezTo>
                  <a:cubicBezTo>
                    <a:pt x="63" y="16"/>
                    <a:pt x="47" y="0"/>
                    <a:pt x="28" y="0"/>
                  </a:cubicBezTo>
                  <a:cubicBezTo>
                    <a:pt x="0" y="0"/>
                    <a:pt x="0" y="0"/>
                    <a:pt x="0" y="0"/>
                  </a:cubicBezTo>
                  <a:cubicBezTo>
                    <a:pt x="0" y="32"/>
                    <a:pt x="0" y="32"/>
                    <a:pt x="0" y="32"/>
                  </a:cubicBezTo>
                  <a:cubicBezTo>
                    <a:pt x="0" y="51"/>
                    <a:pt x="15" y="67"/>
                    <a:pt x="35" y="67"/>
                  </a:cubicBezTo>
                  <a:lnTo>
                    <a:pt x="63" y="67"/>
                  </a:ln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84" name="Freeform 44">
              <a:extLst>
                <a:ext uri="{FF2B5EF4-FFF2-40B4-BE49-F238E27FC236}">
                  <a16:creationId xmlns:a16="http://schemas.microsoft.com/office/drawing/2014/main" id="{4A00F294-9D11-414F-9C1D-CF314EC1AF85}"/>
                </a:ext>
              </a:extLst>
            </p:cNvPr>
            <p:cNvSpPr>
              <a:spLocks/>
            </p:cNvSpPr>
            <p:nvPr userDrawn="1"/>
          </p:nvSpPr>
          <p:spPr bwMode="auto">
            <a:xfrm>
              <a:off x="885" y="1182"/>
              <a:ext cx="332" cy="421"/>
            </a:xfrm>
            <a:custGeom>
              <a:avLst/>
              <a:gdLst>
                <a:gd name="T0" fmla="*/ 35 w 188"/>
                <a:gd name="T1" fmla="*/ 238 h 238"/>
                <a:gd name="T2" fmla="*/ 153 w 188"/>
                <a:gd name="T3" fmla="*/ 238 h 238"/>
                <a:gd name="T4" fmla="*/ 188 w 188"/>
                <a:gd name="T5" fmla="*/ 203 h 238"/>
                <a:gd name="T6" fmla="*/ 188 w 188"/>
                <a:gd name="T7" fmla="*/ 101 h 238"/>
                <a:gd name="T8" fmla="*/ 188 w 188"/>
                <a:gd name="T9" fmla="*/ 67 h 238"/>
                <a:gd name="T10" fmla="*/ 160 w 188"/>
                <a:gd name="T11" fmla="*/ 67 h 238"/>
                <a:gd name="T12" fmla="*/ 158 w 188"/>
                <a:gd name="T13" fmla="*/ 67 h 238"/>
                <a:gd name="T14" fmla="*/ 157 w 188"/>
                <a:gd name="T15" fmla="*/ 67 h 238"/>
                <a:gd name="T16" fmla="*/ 125 w 188"/>
                <a:gd name="T17" fmla="*/ 32 h 238"/>
                <a:gd name="T18" fmla="*/ 125 w 188"/>
                <a:gd name="T19" fmla="*/ 0 h 238"/>
                <a:gd name="T20" fmla="*/ 100 w 188"/>
                <a:gd name="T21" fmla="*/ 0 h 238"/>
                <a:gd name="T22" fmla="*/ 66 w 188"/>
                <a:gd name="T23" fmla="*/ 33 h 238"/>
                <a:gd name="T24" fmla="*/ 33 w 188"/>
                <a:gd name="T25" fmla="*/ 67 h 238"/>
                <a:gd name="T26" fmla="*/ 0 w 188"/>
                <a:gd name="T27" fmla="*/ 101 h 238"/>
                <a:gd name="T28" fmla="*/ 0 w 188"/>
                <a:gd name="T29" fmla="*/ 203 h 238"/>
                <a:gd name="T30" fmla="*/ 35 w 188"/>
                <a:gd name="T31"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8" h="238">
                  <a:moveTo>
                    <a:pt x="35" y="238"/>
                  </a:moveTo>
                  <a:cubicBezTo>
                    <a:pt x="153" y="238"/>
                    <a:pt x="153" y="238"/>
                    <a:pt x="153" y="238"/>
                  </a:cubicBezTo>
                  <a:cubicBezTo>
                    <a:pt x="172" y="238"/>
                    <a:pt x="188" y="222"/>
                    <a:pt x="188" y="203"/>
                  </a:cubicBezTo>
                  <a:cubicBezTo>
                    <a:pt x="188" y="101"/>
                    <a:pt x="188" y="101"/>
                    <a:pt x="188" y="101"/>
                  </a:cubicBezTo>
                  <a:cubicBezTo>
                    <a:pt x="188" y="67"/>
                    <a:pt x="188" y="67"/>
                    <a:pt x="188" y="67"/>
                  </a:cubicBezTo>
                  <a:cubicBezTo>
                    <a:pt x="160" y="67"/>
                    <a:pt x="160" y="67"/>
                    <a:pt x="160" y="67"/>
                  </a:cubicBezTo>
                  <a:cubicBezTo>
                    <a:pt x="159" y="67"/>
                    <a:pt x="159" y="67"/>
                    <a:pt x="158" y="67"/>
                  </a:cubicBezTo>
                  <a:cubicBezTo>
                    <a:pt x="158" y="67"/>
                    <a:pt x="157" y="67"/>
                    <a:pt x="157" y="67"/>
                  </a:cubicBezTo>
                  <a:cubicBezTo>
                    <a:pt x="139" y="66"/>
                    <a:pt x="125" y="50"/>
                    <a:pt x="125" y="32"/>
                  </a:cubicBezTo>
                  <a:cubicBezTo>
                    <a:pt x="125" y="0"/>
                    <a:pt x="125" y="0"/>
                    <a:pt x="125" y="0"/>
                  </a:cubicBezTo>
                  <a:cubicBezTo>
                    <a:pt x="100" y="0"/>
                    <a:pt x="100" y="0"/>
                    <a:pt x="100" y="0"/>
                  </a:cubicBezTo>
                  <a:cubicBezTo>
                    <a:pt x="82" y="0"/>
                    <a:pt x="66" y="15"/>
                    <a:pt x="66" y="33"/>
                  </a:cubicBezTo>
                  <a:cubicBezTo>
                    <a:pt x="65" y="51"/>
                    <a:pt x="51" y="66"/>
                    <a:pt x="33" y="67"/>
                  </a:cubicBezTo>
                  <a:cubicBezTo>
                    <a:pt x="14" y="68"/>
                    <a:pt x="0" y="83"/>
                    <a:pt x="0" y="101"/>
                  </a:cubicBezTo>
                  <a:cubicBezTo>
                    <a:pt x="0" y="203"/>
                    <a:pt x="0" y="203"/>
                    <a:pt x="0" y="203"/>
                  </a:cubicBezTo>
                  <a:cubicBezTo>
                    <a:pt x="0" y="222"/>
                    <a:pt x="16" y="238"/>
                    <a:pt x="35" y="238"/>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85" name="Freeform 46">
              <a:extLst>
                <a:ext uri="{FF2B5EF4-FFF2-40B4-BE49-F238E27FC236}">
                  <a16:creationId xmlns:a16="http://schemas.microsoft.com/office/drawing/2014/main" id="{D1C86780-D094-455E-88E3-5B20BE71B667}"/>
                </a:ext>
              </a:extLst>
            </p:cNvPr>
            <p:cNvSpPr>
              <a:spLocks/>
            </p:cNvSpPr>
            <p:nvPr userDrawn="1"/>
          </p:nvSpPr>
          <p:spPr bwMode="auto">
            <a:xfrm>
              <a:off x="1238" y="758"/>
              <a:ext cx="800" cy="1065"/>
            </a:xfrm>
            <a:custGeom>
              <a:avLst/>
              <a:gdLst>
                <a:gd name="T0" fmla="*/ 98 w 453"/>
                <a:gd name="T1" fmla="*/ 297 h 603"/>
                <a:gd name="T2" fmla="*/ 154 w 453"/>
                <a:gd name="T3" fmla="*/ 297 h 603"/>
                <a:gd name="T4" fmla="*/ 157 w 453"/>
                <a:gd name="T5" fmla="*/ 297 h 603"/>
                <a:gd name="T6" fmla="*/ 163 w 453"/>
                <a:gd name="T7" fmla="*/ 297 h 603"/>
                <a:gd name="T8" fmla="*/ 163 w 453"/>
                <a:gd name="T9" fmla="*/ 297 h 603"/>
                <a:gd name="T10" fmla="*/ 194 w 453"/>
                <a:gd name="T11" fmla="*/ 331 h 603"/>
                <a:gd name="T12" fmla="*/ 194 w 453"/>
                <a:gd name="T13" fmla="*/ 332 h 603"/>
                <a:gd name="T14" fmla="*/ 162 w 453"/>
                <a:gd name="T15" fmla="*/ 365 h 603"/>
                <a:gd name="T16" fmla="*/ 129 w 453"/>
                <a:gd name="T17" fmla="*/ 397 h 603"/>
                <a:gd name="T18" fmla="*/ 95 w 453"/>
                <a:gd name="T19" fmla="*/ 427 h 603"/>
                <a:gd name="T20" fmla="*/ 86 w 453"/>
                <a:gd name="T21" fmla="*/ 427 h 603"/>
                <a:gd name="T22" fmla="*/ 61 w 453"/>
                <a:gd name="T23" fmla="*/ 452 h 603"/>
                <a:gd name="T24" fmla="*/ 61 w 453"/>
                <a:gd name="T25" fmla="*/ 455 h 603"/>
                <a:gd name="T26" fmla="*/ 86 w 453"/>
                <a:gd name="T27" fmla="*/ 480 h 603"/>
                <a:gd name="T28" fmla="*/ 94 w 453"/>
                <a:gd name="T29" fmla="*/ 480 h 603"/>
                <a:gd name="T30" fmla="*/ 128 w 453"/>
                <a:gd name="T31" fmla="*/ 514 h 603"/>
                <a:gd name="T32" fmla="*/ 128 w 453"/>
                <a:gd name="T33" fmla="*/ 516 h 603"/>
                <a:gd name="T34" fmla="*/ 94 w 453"/>
                <a:gd name="T35" fmla="*/ 550 h 603"/>
                <a:gd name="T36" fmla="*/ 25 w 453"/>
                <a:gd name="T37" fmla="*/ 550 h 603"/>
                <a:gd name="T38" fmla="*/ 0 w 453"/>
                <a:gd name="T39" fmla="*/ 575 h 603"/>
                <a:gd name="T40" fmla="*/ 0 w 453"/>
                <a:gd name="T41" fmla="*/ 578 h 603"/>
                <a:gd name="T42" fmla="*/ 25 w 453"/>
                <a:gd name="T43" fmla="*/ 603 h 603"/>
                <a:gd name="T44" fmla="*/ 163 w 453"/>
                <a:gd name="T45" fmla="*/ 603 h 603"/>
                <a:gd name="T46" fmla="*/ 167 w 453"/>
                <a:gd name="T47" fmla="*/ 603 h 603"/>
                <a:gd name="T48" fmla="*/ 218 w 453"/>
                <a:gd name="T49" fmla="*/ 603 h 603"/>
                <a:gd name="T50" fmla="*/ 253 w 453"/>
                <a:gd name="T51" fmla="*/ 572 h 603"/>
                <a:gd name="T52" fmla="*/ 287 w 453"/>
                <a:gd name="T53" fmla="*/ 543 h 603"/>
                <a:gd name="T54" fmla="*/ 352 w 453"/>
                <a:gd name="T55" fmla="*/ 543 h 603"/>
                <a:gd name="T56" fmla="*/ 386 w 453"/>
                <a:gd name="T57" fmla="*/ 513 h 603"/>
                <a:gd name="T58" fmla="*/ 419 w 453"/>
                <a:gd name="T59" fmla="*/ 484 h 603"/>
                <a:gd name="T60" fmla="*/ 453 w 453"/>
                <a:gd name="T61" fmla="*/ 449 h 603"/>
                <a:gd name="T62" fmla="*/ 453 w 453"/>
                <a:gd name="T63" fmla="*/ 402 h 603"/>
                <a:gd name="T64" fmla="*/ 419 w 453"/>
                <a:gd name="T65" fmla="*/ 367 h 603"/>
                <a:gd name="T66" fmla="*/ 387 w 453"/>
                <a:gd name="T67" fmla="*/ 336 h 603"/>
                <a:gd name="T68" fmla="*/ 353 w 453"/>
                <a:gd name="T69" fmla="*/ 305 h 603"/>
                <a:gd name="T70" fmla="*/ 320 w 453"/>
                <a:gd name="T71" fmla="*/ 271 h 603"/>
                <a:gd name="T72" fmla="*/ 320 w 453"/>
                <a:gd name="T73" fmla="*/ 217 h 603"/>
                <a:gd name="T74" fmla="*/ 287 w 453"/>
                <a:gd name="T75" fmla="*/ 182 h 603"/>
                <a:gd name="T76" fmla="*/ 256 w 453"/>
                <a:gd name="T77" fmla="*/ 148 h 603"/>
                <a:gd name="T78" fmla="*/ 256 w 453"/>
                <a:gd name="T79" fmla="*/ 94 h 603"/>
                <a:gd name="T80" fmla="*/ 221 w 453"/>
                <a:gd name="T81" fmla="*/ 59 h 603"/>
                <a:gd name="T82" fmla="*/ 188 w 453"/>
                <a:gd name="T83" fmla="*/ 30 h 603"/>
                <a:gd name="T84" fmla="*/ 154 w 453"/>
                <a:gd name="T85" fmla="*/ 0 h 603"/>
                <a:gd name="T86" fmla="*/ 98 w 453"/>
                <a:gd name="T87" fmla="*/ 0 h 603"/>
                <a:gd name="T88" fmla="*/ 63 w 453"/>
                <a:gd name="T89" fmla="*/ 35 h 603"/>
                <a:gd name="T90" fmla="*/ 63 w 453"/>
                <a:gd name="T91" fmla="*/ 262 h 603"/>
                <a:gd name="T92" fmla="*/ 98 w 453"/>
                <a:gd name="T93" fmla="*/ 297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3" h="603">
                  <a:moveTo>
                    <a:pt x="98" y="297"/>
                  </a:moveTo>
                  <a:cubicBezTo>
                    <a:pt x="154" y="297"/>
                    <a:pt x="154" y="297"/>
                    <a:pt x="154" y="297"/>
                  </a:cubicBezTo>
                  <a:cubicBezTo>
                    <a:pt x="155" y="297"/>
                    <a:pt x="156" y="297"/>
                    <a:pt x="157" y="297"/>
                  </a:cubicBezTo>
                  <a:cubicBezTo>
                    <a:pt x="159" y="297"/>
                    <a:pt x="160" y="297"/>
                    <a:pt x="163" y="297"/>
                  </a:cubicBezTo>
                  <a:cubicBezTo>
                    <a:pt x="163" y="297"/>
                    <a:pt x="163" y="297"/>
                    <a:pt x="163" y="297"/>
                  </a:cubicBezTo>
                  <a:cubicBezTo>
                    <a:pt x="181" y="298"/>
                    <a:pt x="194" y="313"/>
                    <a:pt x="194" y="331"/>
                  </a:cubicBezTo>
                  <a:cubicBezTo>
                    <a:pt x="194" y="332"/>
                    <a:pt x="194" y="332"/>
                    <a:pt x="194" y="332"/>
                  </a:cubicBezTo>
                  <a:cubicBezTo>
                    <a:pt x="194" y="350"/>
                    <a:pt x="180" y="365"/>
                    <a:pt x="162" y="365"/>
                  </a:cubicBezTo>
                  <a:cubicBezTo>
                    <a:pt x="144" y="366"/>
                    <a:pt x="130" y="380"/>
                    <a:pt x="129" y="397"/>
                  </a:cubicBezTo>
                  <a:cubicBezTo>
                    <a:pt x="127" y="414"/>
                    <a:pt x="112" y="427"/>
                    <a:pt x="95" y="427"/>
                  </a:cubicBezTo>
                  <a:cubicBezTo>
                    <a:pt x="86" y="427"/>
                    <a:pt x="86" y="427"/>
                    <a:pt x="86" y="427"/>
                  </a:cubicBezTo>
                  <a:cubicBezTo>
                    <a:pt x="72" y="427"/>
                    <a:pt x="61" y="439"/>
                    <a:pt x="61" y="452"/>
                  </a:cubicBezTo>
                  <a:cubicBezTo>
                    <a:pt x="61" y="455"/>
                    <a:pt x="61" y="455"/>
                    <a:pt x="61" y="455"/>
                  </a:cubicBezTo>
                  <a:cubicBezTo>
                    <a:pt x="61" y="469"/>
                    <a:pt x="72" y="480"/>
                    <a:pt x="86" y="480"/>
                  </a:cubicBezTo>
                  <a:cubicBezTo>
                    <a:pt x="94" y="480"/>
                    <a:pt x="94" y="480"/>
                    <a:pt x="94" y="480"/>
                  </a:cubicBezTo>
                  <a:cubicBezTo>
                    <a:pt x="113" y="480"/>
                    <a:pt x="128" y="496"/>
                    <a:pt x="128" y="514"/>
                  </a:cubicBezTo>
                  <a:cubicBezTo>
                    <a:pt x="128" y="516"/>
                    <a:pt x="128" y="516"/>
                    <a:pt x="128" y="516"/>
                  </a:cubicBezTo>
                  <a:cubicBezTo>
                    <a:pt x="128" y="535"/>
                    <a:pt x="113" y="550"/>
                    <a:pt x="94" y="550"/>
                  </a:cubicBezTo>
                  <a:cubicBezTo>
                    <a:pt x="25" y="550"/>
                    <a:pt x="25" y="550"/>
                    <a:pt x="25" y="550"/>
                  </a:cubicBezTo>
                  <a:cubicBezTo>
                    <a:pt x="11" y="550"/>
                    <a:pt x="0" y="562"/>
                    <a:pt x="0" y="575"/>
                  </a:cubicBezTo>
                  <a:cubicBezTo>
                    <a:pt x="0" y="578"/>
                    <a:pt x="0" y="578"/>
                    <a:pt x="0" y="578"/>
                  </a:cubicBezTo>
                  <a:cubicBezTo>
                    <a:pt x="0" y="592"/>
                    <a:pt x="11" y="603"/>
                    <a:pt x="25" y="603"/>
                  </a:cubicBezTo>
                  <a:cubicBezTo>
                    <a:pt x="163" y="603"/>
                    <a:pt x="163" y="603"/>
                    <a:pt x="163" y="603"/>
                  </a:cubicBezTo>
                  <a:cubicBezTo>
                    <a:pt x="167" y="603"/>
                    <a:pt x="167" y="603"/>
                    <a:pt x="167" y="603"/>
                  </a:cubicBezTo>
                  <a:cubicBezTo>
                    <a:pt x="218" y="603"/>
                    <a:pt x="218" y="603"/>
                    <a:pt x="218" y="603"/>
                  </a:cubicBezTo>
                  <a:cubicBezTo>
                    <a:pt x="236" y="603"/>
                    <a:pt x="251" y="590"/>
                    <a:pt x="253" y="572"/>
                  </a:cubicBezTo>
                  <a:cubicBezTo>
                    <a:pt x="255" y="555"/>
                    <a:pt x="270" y="543"/>
                    <a:pt x="287" y="543"/>
                  </a:cubicBezTo>
                  <a:cubicBezTo>
                    <a:pt x="352" y="543"/>
                    <a:pt x="352" y="543"/>
                    <a:pt x="352" y="543"/>
                  </a:cubicBezTo>
                  <a:cubicBezTo>
                    <a:pt x="369" y="543"/>
                    <a:pt x="384" y="530"/>
                    <a:pt x="386" y="513"/>
                  </a:cubicBezTo>
                  <a:cubicBezTo>
                    <a:pt x="389" y="497"/>
                    <a:pt x="402" y="485"/>
                    <a:pt x="419" y="484"/>
                  </a:cubicBezTo>
                  <a:cubicBezTo>
                    <a:pt x="438" y="484"/>
                    <a:pt x="453" y="468"/>
                    <a:pt x="453" y="449"/>
                  </a:cubicBezTo>
                  <a:cubicBezTo>
                    <a:pt x="453" y="402"/>
                    <a:pt x="453" y="402"/>
                    <a:pt x="453" y="402"/>
                  </a:cubicBezTo>
                  <a:cubicBezTo>
                    <a:pt x="453" y="383"/>
                    <a:pt x="438" y="367"/>
                    <a:pt x="419" y="367"/>
                  </a:cubicBezTo>
                  <a:cubicBezTo>
                    <a:pt x="402" y="366"/>
                    <a:pt x="388" y="353"/>
                    <a:pt x="387" y="336"/>
                  </a:cubicBezTo>
                  <a:cubicBezTo>
                    <a:pt x="385" y="319"/>
                    <a:pt x="370" y="305"/>
                    <a:pt x="353" y="305"/>
                  </a:cubicBezTo>
                  <a:cubicBezTo>
                    <a:pt x="334" y="304"/>
                    <a:pt x="320" y="289"/>
                    <a:pt x="320" y="271"/>
                  </a:cubicBezTo>
                  <a:cubicBezTo>
                    <a:pt x="320" y="217"/>
                    <a:pt x="320" y="217"/>
                    <a:pt x="320" y="217"/>
                  </a:cubicBezTo>
                  <a:cubicBezTo>
                    <a:pt x="320" y="198"/>
                    <a:pt x="305" y="183"/>
                    <a:pt x="287" y="182"/>
                  </a:cubicBezTo>
                  <a:cubicBezTo>
                    <a:pt x="269" y="180"/>
                    <a:pt x="256" y="166"/>
                    <a:pt x="256" y="148"/>
                  </a:cubicBezTo>
                  <a:cubicBezTo>
                    <a:pt x="256" y="94"/>
                    <a:pt x="256" y="94"/>
                    <a:pt x="256" y="94"/>
                  </a:cubicBezTo>
                  <a:cubicBezTo>
                    <a:pt x="256" y="75"/>
                    <a:pt x="240" y="60"/>
                    <a:pt x="221" y="59"/>
                  </a:cubicBezTo>
                  <a:cubicBezTo>
                    <a:pt x="204" y="59"/>
                    <a:pt x="191" y="47"/>
                    <a:pt x="188" y="30"/>
                  </a:cubicBezTo>
                  <a:cubicBezTo>
                    <a:pt x="186" y="13"/>
                    <a:pt x="171" y="0"/>
                    <a:pt x="154" y="0"/>
                  </a:cubicBezTo>
                  <a:cubicBezTo>
                    <a:pt x="98" y="0"/>
                    <a:pt x="98" y="0"/>
                    <a:pt x="98" y="0"/>
                  </a:cubicBezTo>
                  <a:cubicBezTo>
                    <a:pt x="79" y="0"/>
                    <a:pt x="63" y="16"/>
                    <a:pt x="63" y="35"/>
                  </a:cubicBezTo>
                  <a:cubicBezTo>
                    <a:pt x="63" y="262"/>
                    <a:pt x="63" y="262"/>
                    <a:pt x="63" y="262"/>
                  </a:cubicBezTo>
                  <a:cubicBezTo>
                    <a:pt x="63" y="281"/>
                    <a:pt x="79" y="297"/>
                    <a:pt x="98" y="297"/>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86" name="Freeform 47">
              <a:extLst>
                <a:ext uri="{FF2B5EF4-FFF2-40B4-BE49-F238E27FC236}">
                  <a16:creationId xmlns:a16="http://schemas.microsoft.com/office/drawing/2014/main" id="{0A6EEDBA-5968-4214-906B-20036C891EA2}"/>
                </a:ext>
              </a:extLst>
            </p:cNvPr>
            <p:cNvSpPr>
              <a:spLocks/>
            </p:cNvSpPr>
            <p:nvPr userDrawn="1"/>
          </p:nvSpPr>
          <p:spPr bwMode="auto">
            <a:xfrm>
              <a:off x="2525" y="304"/>
              <a:ext cx="586" cy="555"/>
            </a:xfrm>
            <a:custGeom>
              <a:avLst/>
              <a:gdLst>
                <a:gd name="T0" fmla="*/ 35 w 332"/>
                <a:gd name="T1" fmla="*/ 314 h 314"/>
                <a:gd name="T2" fmla="*/ 153 w 332"/>
                <a:gd name="T3" fmla="*/ 314 h 314"/>
                <a:gd name="T4" fmla="*/ 188 w 332"/>
                <a:gd name="T5" fmla="*/ 281 h 314"/>
                <a:gd name="T6" fmla="*/ 222 w 332"/>
                <a:gd name="T7" fmla="*/ 248 h 314"/>
                <a:gd name="T8" fmla="*/ 256 w 332"/>
                <a:gd name="T9" fmla="*/ 217 h 314"/>
                <a:gd name="T10" fmla="*/ 290 w 332"/>
                <a:gd name="T11" fmla="*/ 186 h 314"/>
                <a:gd name="T12" fmla="*/ 298 w 332"/>
                <a:gd name="T13" fmla="*/ 186 h 314"/>
                <a:gd name="T14" fmla="*/ 332 w 332"/>
                <a:gd name="T15" fmla="*/ 220 h 314"/>
                <a:gd name="T16" fmla="*/ 332 w 332"/>
                <a:gd name="T17" fmla="*/ 0 h 314"/>
                <a:gd name="T18" fmla="*/ 131 w 332"/>
                <a:gd name="T19" fmla="*/ 0 h 314"/>
                <a:gd name="T20" fmla="*/ 113 w 332"/>
                <a:gd name="T21" fmla="*/ 6 h 314"/>
                <a:gd name="T22" fmla="*/ 99 w 332"/>
                <a:gd name="T23" fmla="*/ 11 h 314"/>
                <a:gd name="T24" fmla="*/ 69 w 332"/>
                <a:gd name="T25" fmla="*/ 45 h 314"/>
                <a:gd name="T26" fmla="*/ 69 w 332"/>
                <a:gd name="T27" fmla="*/ 158 h 314"/>
                <a:gd name="T28" fmla="*/ 35 w 332"/>
                <a:gd name="T29" fmla="*/ 192 h 314"/>
                <a:gd name="T30" fmla="*/ 0 w 332"/>
                <a:gd name="T31" fmla="*/ 227 h 314"/>
                <a:gd name="T32" fmla="*/ 0 w 332"/>
                <a:gd name="T33" fmla="*/ 279 h 314"/>
                <a:gd name="T34" fmla="*/ 35 w 332"/>
                <a:gd name="T3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2" h="314">
                  <a:moveTo>
                    <a:pt x="35" y="314"/>
                  </a:moveTo>
                  <a:cubicBezTo>
                    <a:pt x="153" y="314"/>
                    <a:pt x="153" y="314"/>
                    <a:pt x="153" y="314"/>
                  </a:cubicBezTo>
                  <a:cubicBezTo>
                    <a:pt x="172" y="314"/>
                    <a:pt x="188" y="299"/>
                    <a:pt x="188" y="281"/>
                  </a:cubicBezTo>
                  <a:cubicBezTo>
                    <a:pt x="189" y="263"/>
                    <a:pt x="204" y="248"/>
                    <a:pt x="222" y="248"/>
                  </a:cubicBezTo>
                  <a:cubicBezTo>
                    <a:pt x="240" y="248"/>
                    <a:pt x="255" y="234"/>
                    <a:pt x="256" y="217"/>
                  </a:cubicBezTo>
                  <a:cubicBezTo>
                    <a:pt x="258" y="199"/>
                    <a:pt x="273" y="186"/>
                    <a:pt x="290" y="186"/>
                  </a:cubicBezTo>
                  <a:cubicBezTo>
                    <a:pt x="298" y="186"/>
                    <a:pt x="298" y="186"/>
                    <a:pt x="298" y="186"/>
                  </a:cubicBezTo>
                  <a:cubicBezTo>
                    <a:pt x="317" y="186"/>
                    <a:pt x="332" y="202"/>
                    <a:pt x="332" y="220"/>
                  </a:cubicBezTo>
                  <a:cubicBezTo>
                    <a:pt x="332" y="0"/>
                    <a:pt x="332" y="0"/>
                    <a:pt x="332" y="0"/>
                  </a:cubicBezTo>
                  <a:cubicBezTo>
                    <a:pt x="131" y="0"/>
                    <a:pt x="131" y="0"/>
                    <a:pt x="131" y="0"/>
                  </a:cubicBezTo>
                  <a:cubicBezTo>
                    <a:pt x="125" y="0"/>
                    <a:pt x="118" y="2"/>
                    <a:pt x="113" y="6"/>
                  </a:cubicBezTo>
                  <a:cubicBezTo>
                    <a:pt x="108" y="8"/>
                    <a:pt x="104" y="10"/>
                    <a:pt x="99" y="11"/>
                  </a:cubicBezTo>
                  <a:cubicBezTo>
                    <a:pt x="82" y="13"/>
                    <a:pt x="69" y="28"/>
                    <a:pt x="69" y="45"/>
                  </a:cubicBezTo>
                  <a:cubicBezTo>
                    <a:pt x="69" y="158"/>
                    <a:pt x="69" y="158"/>
                    <a:pt x="69" y="158"/>
                  </a:cubicBezTo>
                  <a:cubicBezTo>
                    <a:pt x="69" y="177"/>
                    <a:pt x="54" y="192"/>
                    <a:pt x="35" y="192"/>
                  </a:cubicBezTo>
                  <a:cubicBezTo>
                    <a:pt x="16" y="192"/>
                    <a:pt x="0" y="208"/>
                    <a:pt x="0" y="227"/>
                  </a:cubicBezTo>
                  <a:cubicBezTo>
                    <a:pt x="0" y="279"/>
                    <a:pt x="0" y="279"/>
                    <a:pt x="0" y="279"/>
                  </a:cubicBezTo>
                  <a:cubicBezTo>
                    <a:pt x="0" y="298"/>
                    <a:pt x="16" y="314"/>
                    <a:pt x="35" y="314"/>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87" name="Freeform 48">
              <a:extLst>
                <a:ext uri="{FF2B5EF4-FFF2-40B4-BE49-F238E27FC236}">
                  <a16:creationId xmlns:a16="http://schemas.microsoft.com/office/drawing/2014/main" id="{562D8AC2-3333-46B5-8D1F-6478AEDEEE7A}"/>
                </a:ext>
              </a:extLst>
            </p:cNvPr>
            <p:cNvSpPr>
              <a:spLocks/>
            </p:cNvSpPr>
            <p:nvPr userDrawn="1"/>
          </p:nvSpPr>
          <p:spPr bwMode="auto">
            <a:xfrm>
              <a:off x="3108" y="1081"/>
              <a:ext cx="98" cy="96"/>
            </a:xfrm>
            <a:custGeom>
              <a:avLst/>
              <a:gdLst>
                <a:gd name="T0" fmla="*/ 24 w 56"/>
                <a:gd name="T1" fmla="*/ 54 h 54"/>
                <a:gd name="T2" fmla="*/ 32 w 56"/>
                <a:gd name="T3" fmla="*/ 54 h 54"/>
                <a:gd name="T4" fmla="*/ 56 w 56"/>
                <a:gd name="T5" fmla="*/ 29 h 54"/>
                <a:gd name="T6" fmla="*/ 56 w 56"/>
                <a:gd name="T7" fmla="*/ 24 h 54"/>
                <a:gd name="T8" fmla="*/ 32 w 56"/>
                <a:gd name="T9" fmla="*/ 0 h 54"/>
                <a:gd name="T10" fmla="*/ 24 w 56"/>
                <a:gd name="T11" fmla="*/ 0 h 54"/>
                <a:gd name="T12" fmla="*/ 0 w 56"/>
                <a:gd name="T13" fmla="*/ 24 h 54"/>
                <a:gd name="T14" fmla="*/ 0 w 56"/>
                <a:gd name="T15" fmla="*/ 29 h 54"/>
                <a:gd name="T16" fmla="*/ 24 w 56"/>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4">
                  <a:moveTo>
                    <a:pt x="24" y="54"/>
                  </a:moveTo>
                  <a:cubicBezTo>
                    <a:pt x="32" y="54"/>
                    <a:pt x="32" y="54"/>
                    <a:pt x="32" y="54"/>
                  </a:cubicBezTo>
                  <a:cubicBezTo>
                    <a:pt x="46" y="54"/>
                    <a:pt x="56" y="43"/>
                    <a:pt x="56" y="29"/>
                  </a:cubicBezTo>
                  <a:cubicBezTo>
                    <a:pt x="56" y="24"/>
                    <a:pt x="56" y="24"/>
                    <a:pt x="56" y="24"/>
                  </a:cubicBezTo>
                  <a:cubicBezTo>
                    <a:pt x="56" y="10"/>
                    <a:pt x="46" y="0"/>
                    <a:pt x="32" y="0"/>
                  </a:cubicBezTo>
                  <a:cubicBezTo>
                    <a:pt x="24" y="0"/>
                    <a:pt x="24" y="0"/>
                    <a:pt x="24" y="0"/>
                  </a:cubicBezTo>
                  <a:cubicBezTo>
                    <a:pt x="11" y="0"/>
                    <a:pt x="0" y="10"/>
                    <a:pt x="0" y="24"/>
                  </a:cubicBezTo>
                  <a:cubicBezTo>
                    <a:pt x="0" y="29"/>
                    <a:pt x="0" y="29"/>
                    <a:pt x="0" y="29"/>
                  </a:cubicBezTo>
                  <a:cubicBezTo>
                    <a:pt x="0" y="43"/>
                    <a:pt x="11" y="54"/>
                    <a:pt x="24" y="54"/>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88" name="Freeform 11">
              <a:extLst>
                <a:ext uri="{FF2B5EF4-FFF2-40B4-BE49-F238E27FC236}">
                  <a16:creationId xmlns:a16="http://schemas.microsoft.com/office/drawing/2014/main" id="{E992E0C4-770E-4F83-AD19-73A3B146BEC0}"/>
                </a:ext>
              </a:extLst>
            </p:cNvPr>
            <p:cNvSpPr>
              <a:spLocks/>
            </p:cNvSpPr>
            <p:nvPr userDrawn="1"/>
          </p:nvSpPr>
          <p:spPr bwMode="auto">
            <a:xfrm>
              <a:off x="3111" y="304"/>
              <a:ext cx="681" cy="873"/>
            </a:xfrm>
            <a:custGeom>
              <a:avLst/>
              <a:gdLst>
                <a:gd name="T0" fmla="*/ 355 w 386"/>
                <a:gd name="T1" fmla="*/ 8 h 494"/>
                <a:gd name="T2" fmla="*/ 363 w 386"/>
                <a:gd name="T3" fmla="*/ 8 h 494"/>
                <a:gd name="T4" fmla="*/ 385 w 386"/>
                <a:gd name="T5" fmla="*/ 0 h 494"/>
                <a:gd name="T6" fmla="*/ 0 w 386"/>
                <a:gd name="T7" fmla="*/ 0 h 494"/>
                <a:gd name="T8" fmla="*/ 0 w 386"/>
                <a:gd name="T9" fmla="*/ 108 h 494"/>
                <a:gd name="T10" fmla="*/ 0 w 386"/>
                <a:gd name="T11" fmla="*/ 143 h 494"/>
                <a:gd name="T12" fmla="*/ 0 w 386"/>
                <a:gd name="T13" fmla="*/ 276 h 494"/>
                <a:gd name="T14" fmla="*/ 33 w 386"/>
                <a:gd name="T15" fmla="*/ 311 h 494"/>
                <a:gd name="T16" fmla="*/ 65 w 386"/>
                <a:gd name="T17" fmla="*/ 345 h 494"/>
                <a:gd name="T18" fmla="*/ 65 w 386"/>
                <a:gd name="T19" fmla="*/ 396 h 494"/>
                <a:gd name="T20" fmla="*/ 98 w 386"/>
                <a:gd name="T21" fmla="*/ 431 h 494"/>
                <a:gd name="T22" fmla="*/ 131 w 386"/>
                <a:gd name="T23" fmla="*/ 465 h 494"/>
                <a:gd name="T24" fmla="*/ 131 w 386"/>
                <a:gd name="T25" fmla="*/ 469 h 494"/>
                <a:gd name="T26" fmla="*/ 155 w 386"/>
                <a:gd name="T27" fmla="*/ 494 h 494"/>
                <a:gd name="T28" fmla="*/ 163 w 386"/>
                <a:gd name="T29" fmla="*/ 494 h 494"/>
                <a:gd name="T30" fmla="*/ 188 w 386"/>
                <a:gd name="T31" fmla="*/ 469 h 494"/>
                <a:gd name="T32" fmla="*/ 188 w 386"/>
                <a:gd name="T33" fmla="*/ 465 h 494"/>
                <a:gd name="T34" fmla="*/ 222 w 386"/>
                <a:gd name="T35" fmla="*/ 431 h 494"/>
                <a:gd name="T36" fmla="*/ 286 w 386"/>
                <a:gd name="T37" fmla="*/ 431 h 494"/>
                <a:gd name="T38" fmla="*/ 321 w 386"/>
                <a:gd name="T39" fmla="*/ 396 h 494"/>
                <a:gd name="T40" fmla="*/ 321 w 386"/>
                <a:gd name="T41" fmla="*/ 290 h 494"/>
                <a:gd name="T42" fmla="*/ 286 w 386"/>
                <a:gd name="T43" fmla="*/ 255 h 494"/>
                <a:gd name="T44" fmla="*/ 253 w 386"/>
                <a:gd name="T45" fmla="*/ 222 h 494"/>
                <a:gd name="T46" fmla="*/ 287 w 386"/>
                <a:gd name="T47" fmla="*/ 188 h 494"/>
                <a:gd name="T48" fmla="*/ 361 w 386"/>
                <a:gd name="T49" fmla="*/ 188 h 494"/>
                <a:gd name="T50" fmla="*/ 386 w 386"/>
                <a:gd name="T51" fmla="*/ 164 h 494"/>
                <a:gd name="T52" fmla="*/ 386 w 386"/>
                <a:gd name="T53" fmla="*/ 155 h 494"/>
                <a:gd name="T54" fmla="*/ 361 w 386"/>
                <a:gd name="T55" fmla="*/ 131 h 494"/>
                <a:gd name="T56" fmla="*/ 355 w 386"/>
                <a:gd name="T57" fmla="*/ 131 h 494"/>
                <a:gd name="T58" fmla="*/ 321 w 386"/>
                <a:gd name="T59" fmla="*/ 97 h 494"/>
                <a:gd name="T60" fmla="*/ 321 w 386"/>
                <a:gd name="T61" fmla="*/ 42 h 494"/>
                <a:gd name="T62" fmla="*/ 355 w 386"/>
                <a:gd name="T63" fmla="*/ 8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6" h="494">
                  <a:moveTo>
                    <a:pt x="355" y="8"/>
                  </a:moveTo>
                  <a:cubicBezTo>
                    <a:pt x="363" y="8"/>
                    <a:pt x="363" y="8"/>
                    <a:pt x="363" y="8"/>
                  </a:cubicBezTo>
                  <a:cubicBezTo>
                    <a:pt x="371" y="8"/>
                    <a:pt x="379" y="5"/>
                    <a:pt x="385" y="0"/>
                  </a:cubicBezTo>
                  <a:cubicBezTo>
                    <a:pt x="0" y="0"/>
                    <a:pt x="0" y="0"/>
                    <a:pt x="0" y="0"/>
                  </a:cubicBezTo>
                  <a:cubicBezTo>
                    <a:pt x="0" y="108"/>
                    <a:pt x="0" y="108"/>
                    <a:pt x="0" y="108"/>
                  </a:cubicBezTo>
                  <a:cubicBezTo>
                    <a:pt x="0" y="143"/>
                    <a:pt x="0" y="143"/>
                    <a:pt x="0" y="143"/>
                  </a:cubicBezTo>
                  <a:cubicBezTo>
                    <a:pt x="0" y="276"/>
                    <a:pt x="0" y="276"/>
                    <a:pt x="0" y="276"/>
                  </a:cubicBezTo>
                  <a:cubicBezTo>
                    <a:pt x="0" y="294"/>
                    <a:pt x="14" y="310"/>
                    <a:pt x="33" y="311"/>
                  </a:cubicBezTo>
                  <a:cubicBezTo>
                    <a:pt x="51" y="312"/>
                    <a:pt x="65" y="327"/>
                    <a:pt x="65" y="345"/>
                  </a:cubicBezTo>
                  <a:cubicBezTo>
                    <a:pt x="65" y="396"/>
                    <a:pt x="65" y="396"/>
                    <a:pt x="65" y="396"/>
                  </a:cubicBezTo>
                  <a:cubicBezTo>
                    <a:pt x="65" y="415"/>
                    <a:pt x="80" y="430"/>
                    <a:pt x="98" y="431"/>
                  </a:cubicBezTo>
                  <a:cubicBezTo>
                    <a:pt x="117" y="432"/>
                    <a:pt x="131" y="447"/>
                    <a:pt x="131" y="465"/>
                  </a:cubicBezTo>
                  <a:cubicBezTo>
                    <a:pt x="131" y="469"/>
                    <a:pt x="131" y="469"/>
                    <a:pt x="131" y="469"/>
                  </a:cubicBezTo>
                  <a:cubicBezTo>
                    <a:pt x="131" y="483"/>
                    <a:pt x="142" y="494"/>
                    <a:pt x="155" y="494"/>
                  </a:cubicBezTo>
                  <a:cubicBezTo>
                    <a:pt x="163" y="494"/>
                    <a:pt x="163" y="494"/>
                    <a:pt x="163" y="494"/>
                  </a:cubicBezTo>
                  <a:cubicBezTo>
                    <a:pt x="177" y="494"/>
                    <a:pt x="188" y="483"/>
                    <a:pt x="188" y="469"/>
                  </a:cubicBezTo>
                  <a:cubicBezTo>
                    <a:pt x="188" y="465"/>
                    <a:pt x="188" y="465"/>
                    <a:pt x="188" y="465"/>
                  </a:cubicBezTo>
                  <a:cubicBezTo>
                    <a:pt x="188" y="446"/>
                    <a:pt x="203" y="431"/>
                    <a:pt x="222" y="431"/>
                  </a:cubicBezTo>
                  <a:cubicBezTo>
                    <a:pt x="286" y="431"/>
                    <a:pt x="286" y="431"/>
                    <a:pt x="286" y="431"/>
                  </a:cubicBezTo>
                  <a:cubicBezTo>
                    <a:pt x="305" y="431"/>
                    <a:pt x="321" y="415"/>
                    <a:pt x="321" y="396"/>
                  </a:cubicBezTo>
                  <a:cubicBezTo>
                    <a:pt x="321" y="290"/>
                    <a:pt x="321" y="290"/>
                    <a:pt x="321" y="290"/>
                  </a:cubicBezTo>
                  <a:cubicBezTo>
                    <a:pt x="321" y="271"/>
                    <a:pt x="305" y="252"/>
                    <a:pt x="286" y="255"/>
                  </a:cubicBezTo>
                  <a:cubicBezTo>
                    <a:pt x="266" y="258"/>
                    <a:pt x="252" y="251"/>
                    <a:pt x="253" y="222"/>
                  </a:cubicBezTo>
                  <a:cubicBezTo>
                    <a:pt x="253" y="203"/>
                    <a:pt x="268" y="188"/>
                    <a:pt x="287" y="188"/>
                  </a:cubicBezTo>
                  <a:cubicBezTo>
                    <a:pt x="361" y="188"/>
                    <a:pt x="361" y="188"/>
                    <a:pt x="361" y="188"/>
                  </a:cubicBezTo>
                  <a:cubicBezTo>
                    <a:pt x="375" y="188"/>
                    <a:pt x="386" y="177"/>
                    <a:pt x="386" y="164"/>
                  </a:cubicBezTo>
                  <a:cubicBezTo>
                    <a:pt x="386" y="155"/>
                    <a:pt x="386" y="155"/>
                    <a:pt x="386" y="155"/>
                  </a:cubicBezTo>
                  <a:cubicBezTo>
                    <a:pt x="386" y="142"/>
                    <a:pt x="375" y="131"/>
                    <a:pt x="361" y="131"/>
                  </a:cubicBezTo>
                  <a:cubicBezTo>
                    <a:pt x="355" y="131"/>
                    <a:pt x="355" y="131"/>
                    <a:pt x="355" y="131"/>
                  </a:cubicBezTo>
                  <a:cubicBezTo>
                    <a:pt x="336" y="131"/>
                    <a:pt x="321" y="116"/>
                    <a:pt x="321" y="97"/>
                  </a:cubicBezTo>
                  <a:cubicBezTo>
                    <a:pt x="321" y="42"/>
                    <a:pt x="321" y="42"/>
                    <a:pt x="321" y="42"/>
                  </a:cubicBezTo>
                  <a:cubicBezTo>
                    <a:pt x="321" y="23"/>
                    <a:pt x="336" y="8"/>
                    <a:pt x="355" y="8"/>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89" name="Freeform 12">
              <a:extLst>
                <a:ext uri="{FF2B5EF4-FFF2-40B4-BE49-F238E27FC236}">
                  <a16:creationId xmlns:a16="http://schemas.microsoft.com/office/drawing/2014/main" id="{93016E0B-7DB1-4058-A6C6-1E743A59F165}"/>
                </a:ext>
              </a:extLst>
            </p:cNvPr>
            <p:cNvSpPr>
              <a:spLocks/>
            </p:cNvSpPr>
            <p:nvPr userDrawn="1"/>
          </p:nvSpPr>
          <p:spPr bwMode="auto">
            <a:xfrm>
              <a:off x="4165" y="304"/>
              <a:ext cx="782" cy="219"/>
            </a:xfrm>
            <a:custGeom>
              <a:avLst/>
              <a:gdLst>
                <a:gd name="T0" fmla="*/ 35 w 443"/>
                <a:gd name="T1" fmla="*/ 124 h 124"/>
                <a:gd name="T2" fmla="*/ 287 w 443"/>
                <a:gd name="T3" fmla="*/ 124 h 124"/>
                <a:gd name="T4" fmla="*/ 320 w 443"/>
                <a:gd name="T5" fmla="*/ 124 h 124"/>
                <a:gd name="T6" fmla="*/ 320 w 443"/>
                <a:gd name="T7" fmla="*/ 94 h 124"/>
                <a:gd name="T8" fmla="*/ 353 w 443"/>
                <a:gd name="T9" fmla="*/ 64 h 124"/>
                <a:gd name="T10" fmla="*/ 385 w 443"/>
                <a:gd name="T11" fmla="*/ 35 h 124"/>
                <a:gd name="T12" fmla="*/ 420 w 443"/>
                <a:gd name="T13" fmla="*/ 5 h 124"/>
                <a:gd name="T14" fmla="*/ 427 w 443"/>
                <a:gd name="T15" fmla="*/ 5 h 124"/>
                <a:gd name="T16" fmla="*/ 443 w 443"/>
                <a:gd name="T17" fmla="*/ 0 h 124"/>
                <a:gd name="T18" fmla="*/ 0 w 443"/>
                <a:gd name="T19" fmla="*/ 0 h 124"/>
                <a:gd name="T20" fmla="*/ 0 w 443"/>
                <a:gd name="T21" fmla="*/ 89 h 124"/>
                <a:gd name="T22" fmla="*/ 35 w 443"/>
                <a:gd name="T2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3" h="124">
                  <a:moveTo>
                    <a:pt x="35" y="124"/>
                  </a:moveTo>
                  <a:cubicBezTo>
                    <a:pt x="287" y="124"/>
                    <a:pt x="287" y="124"/>
                    <a:pt x="287" y="124"/>
                  </a:cubicBezTo>
                  <a:cubicBezTo>
                    <a:pt x="320" y="124"/>
                    <a:pt x="320" y="124"/>
                    <a:pt x="320" y="124"/>
                  </a:cubicBezTo>
                  <a:cubicBezTo>
                    <a:pt x="320" y="94"/>
                    <a:pt x="320" y="94"/>
                    <a:pt x="320" y="94"/>
                  </a:cubicBezTo>
                  <a:cubicBezTo>
                    <a:pt x="320" y="78"/>
                    <a:pt x="336" y="65"/>
                    <a:pt x="353" y="64"/>
                  </a:cubicBezTo>
                  <a:cubicBezTo>
                    <a:pt x="370" y="63"/>
                    <a:pt x="383" y="51"/>
                    <a:pt x="385" y="35"/>
                  </a:cubicBezTo>
                  <a:cubicBezTo>
                    <a:pt x="388" y="18"/>
                    <a:pt x="402" y="5"/>
                    <a:pt x="420" y="5"/>
                  </a:cubicBezTo>
                  <a:cubicBezTo>
                    <a:pt x="427" y="5"/>
                    <a:pt x="427" y="5"/>
                    <a:pt x="427" y="5"/>
                  </a:cubicBezTo>
                  <a:cubicBezTo>
                    <a:pt x="433" y="5"/>
                    <a:pt x="438" y="3"/>
                    <a:pt x="443" y="0"/>
                  </a:cubicBezTo>
                  <a:cubicBezTo>
                    <a:pt x="0" y="0"/>
                    <a:pt x="0" y="0"/>
                    <a:pt x="0" y="0"/>
                  </a:cubicBezTo>
                  <a:cubicBezTo>
                    <a:pt x="0" y="89"/>
                    <a:pt x="0" y="89"/>
                    <a:pt x="0" y="89"/>
                  </a:cubicBezTo>
                  <a:cubicBezTo>
                    <a:pt x="0" y="108"/>
                    <a:pt x="15" y="124"/>
                    <a:pt x="35" y="124"/>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90" name="Freeform 13">
              <a:extLst>
                <a:ext uri="{FF2B5EF4-FFF2-40B4-BE49-F238E27FC236}">
                  <a16:creationId xmlns:a16="http://schemas.microsoft.com/office/drawing/2014/main" id="{8E6E27D1-BA66-43B1-913D-B4A5E96BCD3F}"/>
                </a:ext>
              </a:extLst>
            </p:cNvPr>
            <p:cNvSpPr>
              <a:spLocks/>
            </p:cNvSpPr>
            <p:nvPr userDrawn="1"/>
          </p:nvSpPr>
          <p:spPr bwMode="auto">
            <a:xfrm>
              <a:off x="4396" y="645"/>
              <a:ext cx="334" cy="216"/>
            </a:xfrm>
            <a:custGeom>
              <a:avLst/>
              <a:gdLst>
                <a:gd name="T0" fmla="*/ 189 w 189"/>
                <a:gd name="T1" fmla="*/ 0 h 122"/>
                <a:gd name="T2" fmla="*/ 29 w 189"/>
                <a:gd name="T3" fmla="*/ 0 h 122"/>
                <a:gd name="T4" fmla="*/ 0 w 189"/>
                <a:gd name="T5" fmla="*/ 29 h 122"/>
                <a:gd name="T6" fmla="*/ 0 w 189"/>
                <a:gd name="T7" fmla="*/ 92 h 122"/>
                <a:gd name="T8" fmla="*/ 29 w 189"/>
                <a:gd name="T9" fmla="*/ 122 h 122"/>
                <a:gd name="T10" fmla="*/ 189 w 189"/>
                <a:gd name="T11" fmla="*/ 122 h 122"/>
                <a:gd name="T12" fmla="*/ 189 w 18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89" h="122">
                  <a:moveTo>
                    <a:pt x="189" y="0"/>
                  </a:moveTo>
                  <a:cubicBezTo>
                    <a:pt x="29" y="0"/>
                    <a:pt x="29" y="0"/>
                    <a:pt x="29" y="0"/>
                  </a:cubicBezTo>
                  <a:cubicBezTo>
                    <a:pt x="13" y="0"/>
                    <a:pt x="0" y="13"/>
                    <a:pt x="0" y="29"/>
                  </a:cubicBezTo>
                  <a:cubicBezTo>
                    <a:pt x="0" y="92"/>
                    <a:pt x="0" y="92"/>
                    <a:pt x="0" y="92"/>
                  </a:cubicBezTo>
                  <a:cubicBezTo>
                    <a:pt x="0" y="108"/>
                    <a:pt x="13" y="122"/>
                    <a:pt x="29" y="122"/>
                  </a:cubicBezTo>
                  <a:cubicBezTo>
                    <a:pt x="189" y="122"/>
                    <a:pt x="189" y="122"/>
                    <a:pt x="189" y="122"/>
                  </a:cubicBezTo>
                  <a:lnTo>
                    <a:pt x="189" y="0"/>
                  </a:ln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91" name="Freeform 14">
              <a:extLst>
                <a:ext uri="{FF2B5EF4-FFF2-40B4-BE49-F238E27FC236}">
                  <a16:creationId xmlns:a16="http://schemas.microsoft.com/office/drawing/2014/main" id="{F894907E-FCDC-46E9-8CA3-5103A6357F8E}"/>
                </a:ext>
              </a:extLst>
            </p:cNvPr>
            <p:cNvSpPr>
              <a:spLocks/>
            </p:cNvSpPr>
            <p:nvPr userDrawn="1"/>
          </p:nvSpPr>
          <p:spPr bwMode="auto">
            <a:xfrm>
              <a:off x="4165" y="861"/>
              <a:ext cx="565" cy="213"/>
            </a:xfrm>
            <a:custGeom>
              <a:avLst/>
              <a:gdLst>
                <a:gd name="T0" fmla="*/ 320 w 320"/>
                <a:gd name="T1" fmla="*/ 121 h 121"/>
                <a:gd name="T2" fmla="*/ 29 w 320"/>
                <a:gd name="T3" fmla="*/ 121 h 121"/>
                <a:gd name="T4" fmla="*/ 0 w 320"/>
                <a:gd name="T5" fmla="*/ 92 h 121"/>
                <a:gd name="T6" fmla="*/ 0 w 320"/>
                <a:gd name="T7" fmla="*/ 29 h 121"/>
                <a:gd name="T8" fmla="*/ 29 w 320"/>
                <a:gd name="T9" fmla="*/ 0 h 121"/>
                <a:gd name="T10" fmla="*/ 87 w 320"/>
                <a:gd name="T11" fmla="*/ 0 h 121"/>
                <a:gd name="T12" fmla="*/ 126 w 320"/>
                <a:gd name="T13" fmla="*/ 25 h 121"/>
                <a:gd name="T14" fmla="*/ 126 w 320"/>
                <a:gd name="T15" fmla="*/ 32 h 121"/>
                <a:gd name="T16" fmla="*/ 154 w 320"/>
                <a:gd name="T17" fmla="*/ 61 h 121"/>
                <a:gd name="T18" fmla="*/ 164 w 320"/>
                <a:gd name="T19" fmla="*/ 61 h 121"/>
                <a:gd name="T20" fmla="*/ 193 w 320"/>
                <a:gd name="T21" fmla="*/ 32 h 121"/>
                <a:gd name="T22" fmla="*/ 193 w 320"/>
                <a:gd name="T23" fmla="*/ 25 h 121"/>
                <a:gd name="T24" fmla="*/ 177 w 320"/>
                <a:gd name="T25" fmla="*/ 0 h 121"/>
                <a:gd name="T26" fmla="*/ 320 w 320"/>
                <a:gd name="T27" fmla="*/ 0 h 121"/>
                <a:gd name="T28" fmla="*/ 320 w 320"/>
                <a:gd name="T29"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0" h="121">
                  <a:moveTo>
                    <a:pt x="320" y="121"/>
                  </a:moveTo>
                  <a:cubicBezTo>
                    <a:pt x="29" y="121"/>
                    <a:pt x="29" y="121"/>
                    <a:pt x="29" y="121"/>
                  </a:cubicBezTo>
                  <a:cubicBezTo>
                    <a:pt x="13" y="121"/>
                    <a:pt x="0" y="108"/>
                    <a:pt x="0" y="92"/>
                  </a:cubicBezTo>
                  <a:cubicBezTo>
                    <a:pt x="0" y="29"/>
                    <a:pt x="0" y="29"/>
                    <a:pt x="0" y="29"/>
                  </a:cubicBezTo>
                  <a:cubicBezTo>
                    <a:pt x="0" y="13"/>
                    <a:pt x="13" y="0"/>
                    <a:pt x="29" y="0"/>
                  </a:cubicBezTo>
                  <a:cubicBezTo>
                    <a:pt x="87" y="0"/>
                    <a:pt x="87" y="0"/>
                    <a:pt x="87" y="0"/>
                  </a:cubicBezTo>
                  <a:cubicBezTo>
                    <a:pt x="112" y="0"/>
                    <a:pt x="126" y="14"/>
                    <a:pt x="126" y="25"/>
                  </a:cubicBezTo>
                  <a:cubicBezTo>
                    <a:pt x="126" y="32"/>
                    <a:pt x="126" y="32"/>
                    <a:pt x="126" y="32"/>
                  </a:cubicBezTo>
                  <a:cubicBezTo>
                    <a:pt x="126" y="48"/>
                    <a:pt x="139" y="61"/>
                    <a:pt x="154" y="61"/>
                  </a:cubicBezTo>
                  <a:cubicBezTo>
                    <a:pt x="164" y="61"/>
                    <a:pt x="164" y="61"/>
                    <a:pt x="164" y="61"/>
                  </a:cubicBezTo>
                  <a:cubicBezTo>
                    <a:pt x="180" y="61"/>
                    <a:pt x="193" y="48"/>
                    <a:pt x="193" y="32"/>
                  </a:cubicBezTo>
                  <a:cubicBezTo>
                    <a:pt x="193" y="25"/>
                    <a:pt x="193" y="25"/>
                    <a:pt x="193" y="25"/>
                  </a:cubicBezTo>
                  <a:cubicBezTo>
                    <a:pt x="193" y="14"/>
                    <a:pt x="186" y="4"/>
                    <a:pt x="177" y="0"/>
                  </a:cubicBezTo>
                  <a:cubicBezTo>
                    <a:pt x="320" y="0"/>
                    <a:pt x="320" y="0"/>
                    <a:pt x="320" y="0"/>
                  </a:cubicBezTo>
                  <a:lnTo>
                    <a:pt x="320" y="121"/>
                  </a:ln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92" name="Freeform 15">
              <a:extLst>
                <a:ext uri="{FF2B5EF4-FFF2-40B4-BE49-F238E27FC236}">
                  <a16:creationId xmlns:a16="http://schemas.microsoft.com/office/drawing/2014/main" id="{02D46EAB-7B2D-42C7-93A1-D7ED4ADD96F8}"/>
                </a:ext>
              </a:extLst>
            </p:cNvPr>
            <p:cNvSpPr>
              <a:spLocks/>
            </p:cNvSpPr>
            <p:nvPr userDrawn="1"/>
          </p:nvSpPr>
          <p:spPr bwMode="auto">
            <a:xfrm>
              <a:off x="4214" y="1074"/>
              <a:ext cx="516" cy="209"/>
            </a:xfrm>
            <a:custGeom>
              <a:avLst/>
              <a:gdLst>
                <a:gd name="T0" fmla="*/ 292 w 292"/>
                <a:gd name="T1" fmla="*/ 27 h 118"/>
                <a:gd name="T2" fmla="*/ 292 w 292"/>
                <a:gd name="T3" fmla="*/ 32 h 118"/>
                <a:gd name="T4" fmla="*/ 292 w 292"/>
                <a:gd name="T5" fmla="*/ 35 h 118"/>
                <a:gd name="T6" fmla="*/ 267 w 292"/>
                <a:gd name="T7" fmla="*/ 61 h 118"/>
                <a:gd name="T8" fmla="*/ 229 w 292"/>
                <a:gd name="T9" fmla="*/ 61 h 118"/>
                <a:gd name="T10" fmla="*/ 229 w 292"/>
                <a:gd name="T11" fmla="*/ 93 h 118"/>
                <a:gd name="T12" fmla="*/ 203 w 292"/>
                <a:gd name="T13" fmla="*/ 118 h 118"/>
                <a:gd name="T14" fmla="*/ 103 w 292"/>
                <a:gd name="T15" fmla="*/ 118 h 118"/>
                <a:gd name="T16" fmla="*/ 103 w 292"/>
                <a:gd name="T17" fmla="*/ 86 h 118"/>
                <a:gd name="T18" fmla="*/ 78 w 292"/>
                <a:gd name="T19" fmla="*/ 61 h 118"/>
                <a:gd name="T20" fmla="*/ 11 w 292"/>
                <a:gd name="T21" fmla="*/ 61 h 118"/>
                <a:gd name="T22" fmla="*/ 36 w 292"/>
                <a:gd name="T23" fmla="*/ 35 h 118"/>
                <a:gd name="T24" fmla="*/ 36 w 292"/>
                <a:gd name="T25" fmla="*/ 27 h 118"/>
                <a:gd name="T26" fmla="*/ 11 w 292"/>
                <a:gd name="T27" fmla="*/ 1 h 118"/>
                <a:gd name="T28" fmla="*/ 48 w 292"/>
                <a:gd name="T29" fmla="*/ 1 h 118"/>
                <a:gd name="T30" fmla="*/ 48 w 292"/>
                <a:gd name="T31" fmla="*/ 0 h 118"/>
                <a:gd name="T32" fmla="*/ 203 w 292"/>
                <a:gd name="T33" fmla="*/ 0 h 118"/>
                <a:gd name="T34" fmla="*/ 292 w 292"/>
                <a:gd name="T35" fmla="*/ 0 h 118"/>
                <a:gd name="T36" fmla="*/ 292 w 292"/>
                <a:gd name="T37" fmla="*/ 2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2" h="118">
                  <a:moveTo>
                    <a:pt x="292" y="27"/>
                  </a:moveTo>
                  <a:cubicBezTo>
                    <a:pt x="292" y="32"/>
                    <a:pt x="292" y="32"/>
                    <a:pt x="292" y="32"/>
                  </a:cubicBezTo>
                  <a:cubicBezTo>
                    <a:pt x="292" y="35"/>
                    <a:pt x="292" y="35"/>
                    <a:pt x="292" y="35"/>
                  </a:cubicBezTo>
                  <a:cubicBezTo>
                    <a:pt x="292" y="49"/>
                    <a:pt x="281" y="61"/>
                    <a:pt x="267" y="61"/>
                  </a:cubicBezTo>
                  <a:cubicBezTo>
                    <a:pt x="229" y="61"/>
                    <a:pt x="229" y="61"/>
                    <a:pt x="229" y="61"/>
                  </a:cubicBezTo>
                  <a:cubicBezTo>
                    <a:pt x="229" y="93"/>
                    <a:pt x="229" y="93"/>
                    <a:pt x="229" y="93"/>
                  </a:cubicBezTo>
                  <a:cubicBezTo>
                    <a:pt x="229" y="107"/>
                    <a:pt x="217" y="118"/>
                    <a:pt x="203" y="118"/>
                  </a:cubicBezTo>
                  <a:cubicBezTo>
                    <a:pt x="103" y="118"/>
                    <a:pt x="103" y="118"/>
                    <a:pt x="103" y="118"/>
                  </a:cubicBezTo>
                  <a:cubicBezTo>
                    <a:pt x="103" y="86"/>
                    <a:pt x="103" y="86"/>
                    <a:pt x="103" y="86"/>
                  </a:cubicBezTo>
                  <a:cubicBezTo>
                    <a:pt x="103" y="72"/>
                    <a:pt x="92" y="61"/>
                    <a:pt x="78" y="61"/>
                  </a:cubicBezTo>
                  <a:cubicBezTo>
                    <a:pt x="11" y="61"/>
                    <a:pt x="11" y="61"/>
                    <a:pt x="11" y="61"/>
                  </a:cubicBezTo>
                  <a:cubicBezTo>
                    <a:pt x="25" y="61"/>
                    <a:pt x="36" y="49"/>
                    <a:pt x="36" y="35"/>
                  </a:cubicBezTo>
                  <a:cubicBezTo>
                    <a:pt x="36" y="27"/>
                    <a:pt x="36" y="27"/>
                    <a:pt x="36" y="27"/>
                  </a:cubicBezTo>
                  <a:cubicBezTo>
                    <a:pt x="36" y="13"/>
                    <a:pt x="25" y="1"/>
                    <a:pt x="11" y="1"/>
                  </a:cubicBezTo>
                  <a:cubicBezTo>
                    <a:pt x="0" y="1"/>
                    <a:pt x="19" y="1"/>
                    <a:pt x="48" y="1"/>
                  </a:cubicBezTo>
                  <a:cubicBezTo>
                    <a:pt x="48" y="0"/>
                    <a:pt x="48" y="0"/>
                    <a:pt x="48" y="0"/>
                  </a:cubicBezTo>
                  <a:cubicBezTo>
                    <a:pt x="203" y="0"/>
                    <a:pt x="203" y="0"/>
                    <a:pt x="203" y="0"/>
                  </a:cubicBezTo>
                  <a:cubicBezTo>
                    <a:pt x="292" y="0"/>
                    <a:pt x="292" y="0"/>
                    <a:pt x="292" y="0"/>
                  </a:cubicBezTo>
                  <a:lnTo>
                    <a:pt x="292" y="27"/>
                  </a:ln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93" name="Freeform 16">
              <a:extLst>
                <a:ext uri="{FF2B5EF4-FFF2-40B4-BE49-F238E27FC236}">
                  <a16:creationId xmlns:a16="http://schemas.microsoft.com/office/drawing/2014/main" id="{06A3A037-3F05-4F56-B466-A81D0481288F}"/>
                </a:ext>
              </a:extLst>
            </p:cNvPr>
            <p:cNvSpPr>
              <a:spLocks/>
            </p:cNvSpPr>
            <p:nvPr userDrawn="1"/>
          </p:nvSpPr>
          <p:spPr bwMode="auto">
            <a:xfrm>
              <a:off x="4027" y="1182"/>
              <a:ext cx="367" cy="101"/>
            </a:xfrm>
            <a:custGeom>
              <a:avLst/>
              <a:gdLst>
                <a:gd name="T0" fmla="*/ 208 w 208"/>
                <a:gd name="T1" fmla="*/ 57 h 57"/>
                <a:gd name="T2" fmla="*/ 208 w 208"/>
                <a:gd name="T3" fmla="*/ 25 h 57"/>
                <a:gd name="T4" fmla="*/ 182 w 208"/>
                <a:gd name="T5" fmla="*/ 0 h 57"/>
                <a:gd name="T6" fmla="*/ 37 w 208"/>
                <a:gd name="T7" fmla="*/ 0 h 57"/>
                <a:gd name="T8" fmla="*/ 12 w 208"/>
                <a:gd name="T9" fmla="*/ 25 h 57"/>
                <a:gd name="T10" fmla="*/ 12 w 208"/>
                <a:gd name="T11" fmla="*/ 31 h 57"/>
                <a:gd name="T12" fmla="*/ 0 w 208"/>
                <a:gd name="T13" fmla="*/ 57 h 57"/>
                <a:gd name="T14" fmla="*/ 208 w 208"/>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8" h="57">
                  <a:moveTo>
                    <a:pt x="208" y="57"/>
                  </a:moveTo>
                  <a:cubicBezTo>
                    <a:pt x="208" y="25"/>
                    <a:pt x="208" y="25"/>
                    <a:pt x="208" y="25"/>
                  </a:cubicBezTo>
                  <a:cubicBezTo>
                    <a:pt x="208" y="11"/>
                    <a:pt x="196" y="0"/>
                    <a:pt x="182" y="0"/>
                  </a:cubicBezTo>
                  <a:cubicBezTo>
                    <a:pt x="37" y="0"/>
                    <a:pt x="37" y="0"/>
                    <a:pt x="37" y="0"/>
                  </a:cubicBezTo>
                  <a:cubicBezTo>
                    <a:pt x="23" y="0"/>
                    <a:pt x="12" y="11"/>
                    <a:pt x="12" y="25"/>
                  </a:cubicBezTo>
                  <a:cubicBezTo>
                    <a:pt x="12" y="31"/>
                    <a:pt x="12" y="31"/>
                    <a:pt x="12" y="31"/>
                  </a:cubicBezTo>
                  <a:cubicBezTo>
                    <a:pt x="12" y="41"/>
                    <a:pt x="7" y="51"/>
                    <a:pt x="0" y="57"/>
                  </a:cubicBezTo>
                  <a:lnTo>
                    <a:pt x="208" y="57"/>
                  </a:ln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94" name="Freeform 17">
              <a:extLst>
                <a:ext uri="{FF2B5EF4-FFF2-40B4-BE49-F238E27FC236}">
                  <a16:creationId xmlns:a16="http://schemas.microsoft.com/office/drawing/2014/main" id="{9044150A-13CA-4B31-8C33-61937FED41D9}"/>
                </a:ext>
              </a:extLst>
            </p:cNvPr>
            <p:cNvSpPr>
              <a:spLocks/>
            </p:cNvSpPr>
            <p:nvPr userDrawn="1"/>
          </p:nvSpPr>
          <p:spPr bwMode="auto">
            <a:xfrm>
              <a:off x="3212" y="1716"/>
              <a:ext cx="828" cy="348"/>
            </a:xfrm>
            <a:custGeom>
              <a:avLst/>
              <a:gdLst>
                <a:gd name="T0" fmla="*/ 469 w 469"/>
                <a:gd name="T1" fmla="*/ 88 h 197"/>
                <a:gd name="T2" fmla="*/ 469 w 469"/>
                <a:gd name="T3" fmla="*/ 128 h 197"/>
                <a:gd name="T4" fmla="*/ 440 w 469"/>
                <a:gd name="T5" fmla="*/ 127 h 197"/>
                <a:gd name="T6" fmla="*/ 437 w 469"/>
                <a:gd name="T7" fmla="*/ 127 h 197"/>
                <a:gd name="T8" fmla="*/ 403 w 469"/>
                <a:gd name="T9" fmla="*/ 161 h 197"/>
                <a:gd name="T10" fmla="*/ 403 w 469"/>
                <a:gd name="T11" fmla="*/ 167 h 197"/>
                <a:gd name="T12" fmla="*/ 373 w 469"/>
                <a:gd name="T13" fmla="*/ 197 h 197"/>
                <a:gd name="T14" fmla="*/ 135 w 469"/>
                <a:gd name="T15" fmla="*/ 197 h 197"/>
                <a:gd name="T16" fmla="*/ 135 w 469"/>
                <a:gd name="T17" fmla="*/ 167 h 197"/>
                <a:gd name="T18" fmla="*/ 135 w 469"/>
                <a:gd name="T19" fmla="*/ 161 h 197"/>
                <a:gd name="T20" fmla="*/ 101 w 469"/>
                <a:gd name="T21" fmla="*/ 127 h 197"/>
                <a:gd name="T22" fmla="*/ 94 w 469"/>
                <a:gd name="T23" fmla="*/ 127 h 197"/>
                <a:gd name="T24" fmla="*/ 65 w 469"/>
                <a:gd name="T25" fmla="*/ 100 h 197"/>
                <a:gd name="T26" fmla="*/ 31 w 469"/>
                <a:gd name="T27" fmla="*/ 69 h 197"/>
                <a:gd name="T28" fmla="*/ 29 w 469"/>
                <a:gd name="T29" fmla="*/ 69 h 197"/>
                <a:gd name="T30" fmla="*/ 0 w 469"/>
                <a:gd name="T31" fmla="*/ 39 h 197"/>
                <a:gd name="T32" fmla="*/ 0 w 469"/>
                <a:gd name="T33" fmla="*/ 29 h 197"/>
                <a:gd name="T34" fmla="*/ 29 w 469"/>
                <a:gd name="T35" fmla="*/ 0 h 197"/>
                <a:gd name="T36" fmla="*/ 169 w 469"/>
                <a:gd name="T37" fmla="*/ 0 h 197"/>
                <a:gd name="T38" fmla="*/ 190 w 469"/>
                <a:gd name="T39" fmla="*/ 0 h 197"/>
                <a:gd name="T40" fmla="*/ 238 w 469"/>
                <a:gd name="T41" fmla="*/ 0 h 197"/>
                <a:gd name="T42" fmla="*/ 267 w 469"/>
                <a:gd name="T43" fmla="*/ 27 h 197"/>
                <a:gd name="T44" fmla="*/ 301 w 469"/>
                <a:gd name="T45" fmla="*/ 58 h 197"/>
                <a:gd name="T46" fmla="*/ 440 w 469"/>
                <a:gd name="T47" fmla="*/ 58 h 197"/>
                <a:gd name="T48" fmla="*/ 469 w 469"/>
                <a:gd name="T49" fmla="*/ 8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9" h="197">
                  <a:moveTo>
                    <a:pt x="469" y="88"/>
                  </a:moveTo>
                  <a:cubicBezTo>
                    <a:pt x="469" y="128"/>
                    <a:pt x="469" y="128"/>
                    <a:pt x="469" y="128"/>
                  </a:cubicBezTo>
                  <a:cubicBezTo>
                    <a:pt x="440" y="127"/>
                    <a:pt x="440" y="127"/>
                    <a:pt x="440" y="127"/>
                  </a:cubicBezTo>
                  <a:cubicBezTo>
                    <a:pt x="437" y="127"/>
                    <a:pt x="437" y="127"/>
                    <a:pt x="437" y="127"/>
                  </a:cubicBezTo>
                  <a:cubicBezTo>
                    <a:pt x="418" y="127"/>
                    <a:pt x="403" y="143"/>
                    <a:pt x="403" y="161"/>
                  </a:cubicBezTo>
                  <a:cubicBezTo>
                    <a:pt x="403" y="167"/>
                    <a:pt x="403" y="167"/>
                    <a:pt x="403" y="167"/>
                  </a:cubicBezTo>
                  <a:cubicBezTo>
                    <a:pt x="403" y="183"/>
                    <a:pt x="390" y="197"/>
                    <a:pt x="373" y="197"/>
                  </a:cubicBezTo>
                  <a:cubicBezTo>
                    <a:pt x="135" y="197"/>
                    <a:pt x="135" y="197"/>
                    <a:pt x="135" y="197"/>
                  </a:cubicBezTo>
                  <a:cubicBezTo>
                    <a:pt x="135" y="167"/>
                    <a:pt x="135" y="167"/>
                    <a:pt x="135" y="167"/>
                  </a:cubicBezTo>
                  <a:cubicBezTo>
                    <a:pt x="135" y="161"/>
                    <a:pt x="135" y="161"/>
                    <a:pt x="135" y="161"/>
                  </a:cubicBezTo>
                  <a:cubicBezTo>
                    <a:pt x="135" y="143"/>
                    <a:pt x="120" y="127"/>
                    <a:pt x="101" y="127"/>
                  </a:cubicBezTo>
                  <a:cubicBezTo>
                    <a:pt x="94" y="127"/>
                    <a:pt x="94" y="127"/>
                    <a:pt x="94" y="127"/>
                  </a:cubicBezTo>
                  <a:cubicBezTo>
                    <a:pt x="79" y="127"/>
                    <a:pt x="66" y="115"/>
                    <a:pt x="65" y="100"/>
                  </a:cubicBezTo>
                  <a:cubicBezTo>
                    <a:pt x="63" y="82"/>
                    <a:pt x="49" y="69"/>
                    <a:pt x="31" y="69"/>
                  </a:cubicBezTo>
                  <a:cubicBezTo>
                    <a:pt x="29" y="69"/>
                    <a:pt x="29" y="69"/>
                    <a:pt x="29" y="69"/>
                  </a:cubicBezTo>
                  <a:cubicBezTo>
                    <a:pt x="13" y="69"/>
                    <a:pt x="0" y="56"/>
                    <a:pt x="0" y="39"/>
                  </a:cubicBezTo>
                  <a:cubicBezTo>
                    <a:pt x="0" y="29"/>
                    <a:pt x="0" y="29"/>
                    <a:pt x="0" y="29"/>
                  </a:cubicBezTo>
                  <a:cubicBezTo>
                    <a:pt x="0" y="13"/>
                    <a:pt x="13" y="0"/>
                    <a:pt x="29" y="0"/>
                  </a:cubicBezTo>
                  <a:cubicBezTo>
                    <a:pt x="169" y="0"/>
                    <a:pt x="169" y="0"/>
                    <a:pt x="169" y="0"/>
                  </a:cubicBezTo>
                  <a:cubicBezTo>
                    <a:pt x="190" y="0"/>
                    <a:pt x="190" y="0"/>
                    <a:pt x="190" y="0"/>
                  </a:cubicBezTo>
                  <a:cubicBezTo>
                    <a:pt x="238" y="0"/>
                    <a:pt x="238" y="0"/>
                    <a:pt x="238" y="0"/>
                  </a:cubicBezTo>
                  <a:cubicBezTo>
                    <a:pt x="253" y="0"/>
                    <a:pt x="266" y="12"/>
                    <a:pt x="267" y="27"/>
                  </a:cubicBezTo>
                  <a:cubicBezTo>
                    <a:pt x="269" y="45"/>
                    <a:pt x="284" y="58"/>
                    <a:pt x="301" y="58"/>
                  </a:cubicBezTo>
                  <a:cubicBezTo>
                    <a:pt x="440" y="58"/>
                    <a:pt x="440" y="58"/>
                    <a:pt x="440" y="58"/>
                  </a:cubicBezTo>
                  <a:cubicBezTo>
                    <a:pt x="456" y="58"/>
                    <a:pt x="469" y="71"/>
                    <a:pt x="469" y="88"/>
                  </a:cubicBezTo>
                  <a:close/>
                </a:path>
              </a:pathLst>
            </a:custGeom>
            <a:solidFill>
              <a:srgbClr val="0100FE"/>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95" name="Freeform 18">
              <a:extLst>
                <a:ext uri="{FF2B5EF4-FFF2-40B4-BE49-F238E27FC236}">
                  <a16:creationId xmlns:a16="http://schemas.microsoft.com/office/drawing/2014/main" id="{6242E9A8-7A93-45B6-BDC5-3DCC620E6554}"/>
                </a:ext>
              </a:extLst>
            </p:cNvPr>
            <p:cNvSpPr>
              <a:spLocks/>
            </p:cNvSpPr>
            <p:nvPr userDrawn="1"/>
          </p:nvSpPr>
          <p:spPr bwMode="auto">
            <a:xfrm>
              <a:off x="3807" y="1942"/>
              <a:ext cx="579" cy="207"/>
            </a:xfrm>
            <a:custGeom>
              <a:avLst/>
              <a:gdLst>
                <a:gd name="T0" fmla="*/ 0 w 328"/>
                <a:gd name="T1" fmla="*/ 69 h 117"/>
                <a:gd name="T2" fmla="*/ 0 w 328"/>
                <a:gd name="T3" fmla="*/ 117 h 117"/>
                <a:gd name="T4" fmla="*/ 101 w 328"/>
                <a:gd name="T5" fmla="*/ 117 h 117"/>
                <a:gd name="T6" fmla="*/ 122 w 328"/>
                <a:gd name="T7" fmla="*/ 117 h 117"/>
                <a:gd name="T8" fmla="*/ 170 w 328"/>
                <a:gd name="T9" fmla="*/ 117 h 117"/>
                <a:gd name="T10" fmla="*/ 199 w 328"/>
                <a:gd name="T11" fmla="*/ 90 h 117"/>
                <a:gd name="T12" fmla="*/ 233 w 328"/>
                <a:gd name="T13" fmla="*/ 59 h 117"/>
                <a:gd name="T14" fmla="*/ 328 w 328"/>
                <a:gd name="T15" fmla="*/ 59 h 117"/>
                <a:gd name="T16" fmla="*/ 328 w 328"/>
                <a:gd name="T17" fmla="*/ 0 h 117"/>
                <a:gd name="T18" fmla="*/ 222 w 328"/>
                <a:gd name="T19" fmla="*/ 0 h 117"/>
                <a:gd name="T20" fmla="*/ 94 w 328"/>
                <a:gd name="T21" fmla="*/ 0 h 117"/>
                <a:gd name="T22" fmla="*/ 66 w 328"/>
                <a:gd name="T23" fmla="*/ 33 h 117"/>
                <a:gd name="T24" fmla="*/ 66 w 328"/>
                <a:gd name="T25" fmla="*/ 39 h 117"/>
                <a:gd name="T26" fmla="*/ 36 w 328"/>
                <a:gd name="T27" fmla="*/ 69 h 117"/>
                <a:gd name="T28" fmla="*/ 0 w 328"/>
                <a:gd name="T29" fmla="*/ 6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8" h="117">
                  <a:moveTo>
                    <a:pt x="0" y="69"/>
                  </a:moveTo>
                  <a:cubicBezTo>
                    <a:pt x="0" y="117"/>
                    <a:pt x="0" y="117"/>
                    <a:pt x="0" y="117"/>
                  </a:cubicBezTo>
                  <a:cubicBezTo>
                    <a:pt x="101" y="117"/>
                    <a:pt x="101" y="117"/>
                    <a:pt x="101" y="117"/>
                  </a:cubicBezTo>
                  <a:cubicBezTo>
                    <a:pt x="122" y="117"/>
                    <a:pt x="122" y="117"/>
                    <a:pt x="122" y="117"/>
                  </a:cubicBezTo>
                  <a:cubicBezTo>
                    <a:pt x="170" y="117"/>
                    <a:pt x="170" y="117"/>
                    <a:pt x="170" y="117"/>
                  </a:cubicBezTo>
                  <a:cubicBezTo>
                    <a:pt x="186" y="117"/>
                    <a:pt x="198" y="105"/>
                    <a:pt x="199" y="90"/>
                  </a:cubicBezTo>
                  <a:cubicBezTo>
                    <a:pt x="201" y="73"/>
                    <a:pt x="216" y="59"/>
                    <a:pt x="233" y="59"/>
                  </a:cubicBezTo>
                  <a:cubicBezTo>
                    <a:pt x="328" y="59"/>
                    <a:pt x="328" y="59"/>
                    <a:pt x="328" y="59"/>
                  </a:cubicBezTo>
                  <a:cubicBezTo>
                    <a:pt x="328" y="0"/>
                    <a:pt x="328" y="0"/>
                    <a:pt x="328" y="0"/>
                  </a:cubicBezTo>
                  <a:cubicBezTo>
                    <a:pt x="222" y="0"/>
                    <a:pt x="222" y="0"/>
                    <a:pt x="222" y="0"/>
                  </a:cubicBezTo>
                  <a:cubicBezTo>
                    <a:pt x="94" y="0"/>
                    <a:pt x="94" y="0"/>
                    <a:pt x="94" y="0"/>
                  </a:cubicBezTo>
                  <a:cubicBezTo>
                    <a:pt x="79" y="3"/>
                    <a:pt x="66" y="17"/>
                    <a:pt x="66" y="33"/>
                  </a:cubicBezTo>
                  <a:cubicBezTo>
                    <a:pt x="66" y="39"/>
                    <a:pt x="66" y="39"/>
                    <a:pt x="66" y="39"/>
                  </a:cubicBezTo>
                  <a:cubicBezTo>
                    <a:pt x="66" y="55"/>
                    <a:pt x="53" y="69"/>
                    <a:pt x="36" y="69"/>
                  </a:cubicBezTo>
                  <a:lnTo>
                    <a:pt x="0" y="69"/>
                  </a:lnTo>
                  <a:close/>
                </a:path>
              </a:pathLst>
            </a:custGeom>
            <a:solidFill>
              <a:srgbClr val="0100FE"/>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96" name="Freeform 19">
              <a:extLst>
                <a:ext uri="{FF2B5EF4-FFF2-40B4-BE49-F238E27FC236}">
                  <a16:creationId xmlns:a16="http://schemas.microsoft.com/office/drawing/2014/main" id="{D216F610-3037-4F8B-90DA-2FF06C60B883}"/>
                </a:ext>
              </a:extLst>
            </p:cNvPr>
            <p:cNvSpPr>
              <a:spLocks/>
            </p:cNvSpPr>
            <p:nvPr userDrawn="1"/>
          </p:nvSpPr>
          <p:spPr bwMode="auto">
            <a:xfrm>
              <a:off x="3448" y="1283"/>
              <a:ext cx="1171" cy="659"/>
            </a:xfrm>
            <a:custGeom>
              <a:avLst/>
              <a:gdLst>
                <a:gd name="T0" fmla="*/ 598 w 663"/>
                <a:gd name="T1" fmla="*/ 348 h 373"/>
                <a:gd name="T2" fmla="*/ 572 w 663"/>
                <a:gd name="T3" fmla="*/ 373 h 373"/>
                <a:gd name="T4" fmla="*/ 425 w 663"/>
                <a:gd name="T5" fmla="*/ 373 h 373"/>
                <a:gd name="T6" fmla="*/ 335 w 663"/>
                <a:gd name="T7" fmla="*/ 373 h 373"/>
                <a:gd name="T8" fmla="*/ 335 w 663"/>
                <a:gd name="T9" fmla="*/ 333 h 373"/>
                <a:gd name="T10" fmla="*/ 306 w 663"/>
                <a:gd name="T11" fmla="*/ 303 h 373"/>
                <a:gd name="T12" fmla="*/ 167 w 663"/>
                <a:gd name="T13" fmla="*/ 303 h 373"/>
                <a:gd name="T14" fmla="*/ 133 w 663"/>
                <a:gd name="T15" fmla="*/ 272 h 373"/>
                <a:gd name="T16" fmla="*/ 104 w 663"/>
                <a:gd name="T17" fmla="*/ 245 h 373"/>
                <a:gd name="T18" fmla="*/ 56 w 663"/>
                <a:gd name="T19" fmla="*/ 245 h 373"/>
                <a:gd name="T20" fmla="*/ 35 w 663"/>
                <a:gd name="T21" fmla="*/ 245 h 373"/>
                <a:gd name="T22" fmla="*/ 0 w 663"/>
                <a:gd name="T23" fmla="*/ 245 h 373"/>
                <a:gd name="T24" fmla="*/ 0 w 663"/>
                <a:gd name="T25" fmla="*/ 25 h 373"/>
                <a:gd name="T26" fmla="*/ 25 w 663"/>
                <a:gd name="T27" fmla="*/ 0 h 373"/>
                <a:gd name="T28" fmla="*/ 597 w 663"/>
                <a:gd name="T29" fmla="*/ 0 h 373"/>
                <a:gd name="T30" fmla="*/ 597 w 663"/>
                <a:gd name="T31" fmla="*/ 142 h 373"/>
                <a:gd name="T32" fmla="*/ 597 w 663"/>
                <a:gd name="T33" fmla="*/ 164 h 373"/>
                <a:gd name="T34" fmla="*/ 622 w 663"/>
                <a:gd name="T35" fmla="*/ 189 h 373"/>
                <a:gd name="T36" fmla="*/ 662 w 663"/>
                <a:gd name="T37" fmla="*/ 189 h 373"/>
                <a:gd name="T38" fmla="*/ 663 w 663"/>
                <a:gd name="T39" fmla="*/ 307 h 373"/>
                <a:gd name="T40" fmla="*/ 628 w 663"/>
                <a:gd name="T41" fmla="*/ 307 h 373"/>
                <a:gd name="T42" fmla="*/ 598 w 663"/>
                <a:gd name="T43" fmla="*/ 335 h 373"/>
                <a:gd name="T44" fmla="*/ 598 w 663"/>
                <a:gd name="T45" fmla="*/ 348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3" h="373">
                  <a:moveTo>
                    <a:pt x="598" y="348"/>
                  </a:moveTo>
                  <a:cubicBezTo>
                    <a:pt x="598" y="362"/>
                    <a:pt x="586" y="373"/>
                    <a:pt x="572" y="373"/>
                  </a:cubicBezTo>
                  <a:cubicBezTo>
                    <a:pt x="425" y="373"/>
                    <a:pt x="425" y="373"/>
                    <a:pt x="425" y="373"/>
                  </a:cubicBezTo>
                  <a:cubicBezTo>
                    <a:pt x="335" y="373"/>
                    <a:pt x="335" y="373"/>
                    <a:pt x="335" y="373"/>
                  </a:cubicBezTo>
                  <a:cubicBezTo>
                    <a:pt x="335" y="333"/>
                    <a:pt x="335" y="333"/>
                    <a:pt x="335" y="333"/>
                  </a:cubicBezTo>
                  <a:cubicBezTo>
                    <a:pt x="335" y="316"/>
                    <a:pt x="322" y="303"/>
                    <a:pt x="306" y="303"/>
                  </a:cubicBezTo>
                  <a:cubicBezTo>
                    <a:pt x="167" y="303"/>
                    <a:pt x="167" y="303"/>
                    <a:pt x="167" y="303"/>
                  </a:cubicBezTo>
                  <a:cubicBezTo>
                    <a:pt x="150" y="303"/>
                    <a:pt x="135" y="290"/>
                    <a:pt x="133" y="272"/>
                  </a:cubicBezTo>
                  <a:cubicBezTo>
                    <a:pt x="132" y="257"/>
                    <a:pt x="119" y="245"/>
                    <a:pt x="104" y="245"/>
                  </a:cubicBezTo>
                  <a:cubicBezTo>
                    <a:pt x="56" y="245"/>
                    <a:pt x="56" y="245"/>
                    <a:pt x="56" y="245"/>
                  </a:cubicBezTo>
                  <a:cubicBezTo>
                    <a:pt x="35" y="245"/>
                    <a:pt x="35" y="245"/>
                    <a:pt x="35" y="245"/>
                  </a:cubicBezTo>
                  <a:cubicBezTo>
                    <a:pt x="0" y="245"/>
                    <a:pt x="0" y="245"/>
                    <a:pt x="0" y="245"/>
                  </a:cubicBezTo>
                  <a:cubicBezTo>
                    <a:pt x="0" y="25"/>
                    <a:pt x="0" y="25"/>
                    <a:pt x="0" y="25"/>
                  </a:cubicBezTo>
                  <a:cubicBezTo>
                    <a:pt x="0" y="11"/>
                    <a:pt x="11" y="0"/>
                    <a:pt x="25" y="0"/>
                  </a:cubicBezTo>
                  <a:cubicBezTo>
                    <a:pt x="597" y="0"/>
                    <a:pt x="597" y="0"/>
                    <a:pt x="597" y="0"/>
                  </a:cubicBezTo>
                  <a:cubicBezTo>
                    <a:pt x="597" y="142"/>
                    <a:pt x="597" y="142"/>
                    <a:pt x="597" y="142"/>
                  </a:cubicBezTo>
                  <a:cubicBezTo>
                    <a:pt x="597" y="164"/>
                    <a:pt x="597" y="164"/>
                    <a:pt x="597" y="164"/>
                  </a:cubicBezTo>
                  <a:cubicBezTo>
                    <a:pt x="597" y="178"/>
                    <a:pt x="608" y="189"/>
                    <a:pt x="622" y="189"/>
                  </a:cubicBezTo>
                  <a:cubicBezTo>
                    <a:pt x="662" y="189"/>
                    <a:pt x="662" y="189"/>
                    <a:pt x="662" y="189"/>
                  </a:cubicBezTo>
                  <a:cubicBezTo>
                    <a:pt x="663" y="307"/>
                    <a:pt x="663" y="307"/>
                    <a:pt x="663" y="307"/>
                  </a:cubicBezTo>
                  <a:cubicBezTo>
                    <a:pt x="628" y="307"/>
                    <a:pt x="628" y="307"/>
                    <a:pt x="628" y="307"/>
                  </a:cubicBezTo>
                  <a:cubicBezTo>
                    <a:pt x="612" y="307"/>
                    <a:pt x="598" y="319"/>
                    <a:pt x="598" y="335"/>
                  </a:cubicBezTo>
                  <a:lnTo>
                    <a:pt x="598" y="348"/>
                  </a:lnTo>
                  <a:close/>
                </a:path>
              </a:pathLst>
            </a:custGeom>
            <a:solidFill>
              <a:srgbClr val="0100FE"/>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97" name="Freeform 20">
              <a:extLst>
                <a:ext uri="{FF2B5EF4-FFF2-40B4-BE49-F238E27FC236}">
                  <a16:creationId xmlns:a16="http://schemas.microsoft.com/office/drawing/2014/main" id="{3C46F0C3-8A50-4488-9458-CC8E2C84C23B}"/>
                </a:ext>
              </a:extLst>
            </p:cNvPr>
            <p:cNvSpPr>
              <a:spLocks/>
            </p:cNvSpPr>
            <p:nvPr userDrawn="1"/>
          </p:nvSpPr>
          <p:spPr bwMode="auto">
            <a:xfrm>
              <a:off x="2624" y="1281"/>
              <a:ext cx="824" cy="873"/>
            </a:xfrm>
            <a:custGeom>
              <a:avLst/>
              <a:gdLst>
                <a:gd name="T0" fmla="*/ 68 w 467"/>
                <a:gd name="T1" fmla="*/ 156 h 494"/>
                <a:gd name="T2" fmla="*/ 68 w 467"/>
                <a:gd name="T3" fmla="*/ 70 h 494"/>
                <a:gd name="T4" fmla="*/ 93 w 467"/>
                <a:gd name="T5" fmla="*/ 69 h 494"/>
                <a:gd name="T6" fmla="*/ 104 w 467"/>
                <a:gd name="T7" fmla="*/ 69 h 494"/>
                <a:gd name="T8" fmla="*/ 136 w 467"/>
                <a:gd name="T9" fmla="*/ 37 h 494"/>
                <a:gd name="T10" fmla="*/ 136 w 467"/>
                <a:gd name="T11" fmla="*/ 30 h 494"/>
                <a:gd name="T12" fmla="*/ 118 w 467"/>
                <a:gd name="T13" fmla="*/ 1 h 494"/>
                <a:gd name="T14" fmla="*/ 369 w 467"/>
                <a:gd name="T15" fmla="*/ 0 h 494"/>
                <a:gd name="T16" fmla="*/ 399 w 467"/>
                <a:gd name="T17" fmla="*/ 30 h 494"/>
                <a:gd name="T18" fmla="*/ 399 w 467"/>
                <a:gd name="T19" fmla="*/ 37 h 494"/>
                <a:gd name="T20" fmla="*/ 431 w 467"/>
                <a:gd name="T21" fmla="*/ 69 h 494"/>
                <a:gd name="T22" fmla="*/ 442 w 467"/>
                <a:gd name="T23" fmla="*/ 69 h 494"/>
                <a:gd name="T24" fmla="*/ 467 w 467"/>
                <a:gd name="T25" fmla="*/ 57 h 494"/>
                <a:gd name="T26" fmla="*/ 467 w 467"/>
                <a:gd name="T27" fmla="*/ 246 h 494"/>
                <a:gd name="T28" fmla="*/ 362 w 467"/>
                <a:gd name="T29" fmla="*/ 246 h 494"/>
                <a:gd name="T30" fmla="*/ 333 w 467"/>
                <a:gd name="T31" fmla="*/ 275 h 494"/>
                <a:gd name="T32" fmla="*/ 333 w 467"/>
                <a:gd name="T33" fmla="*/ 285 h 494"/>
                <a:gd name="T34" fmla="*/ 362 w 467"/>
                <a:gd name="T35" fmla="*/ 315 h 494"/>
                <a:gd name="T36" fmla="*/ 364 w 467"/>
                <a:gd name="T37" fmla="*/ 315 h 494"/>
                <a:gd name="T38" fmla="*/ 398 w 467"/>
                <a:gd name="T39" fmla="*/ 346 h 494"/>
                <a:gd name="T40" fmla="*/ 427 w 467"/>
                <a:gd name="T41" fmla="*/ 373 h 494"/>
                <a:gd name="T42" fmla="*/ 434 w 467"/>
                <a:gd name="T43" fmla="*/ 373 h 494"/>
                <a:gd name="T44" fmla="*/ 467 w 467"/>
                <a:gd name="T45" fmla="*/ 401 h 494"/>
                <a:gd name="T46" fmla="*/ 467 w 467"/>
                <a:gd name="T47" fmla="*/ 464 h 494"/>
                <a:gd name="T48" fmla="*/ 438 w 467"/>
                <a:gd name="T49" fmla="*/ 494 h 494"/>
                <a:gd name="T50" fmla="*/ 312 w 467"/>
                <a:gd name="T51" fmla="*/ 494 h 494"/>
                <a:gd name="T52" fmla="*/ 309 w 467"/>
                <a:gd name="T53" fmla="*/ 494 h 494"/>
                <a:gd name="T54" fmla="*/ 303 w 467"/>
                <a:gd name="T55" fmla="*/ 494 h 494"/>
                <a:gd name="T56" fmla="*/ 69 w 467"/>
                <a:gd name="T57" fmla="*/ 494 h 494"/>
                <a:gd name="T58" fmla="*/ 69 w 467"/>
                <a:gd name="T59" fmla="*/ 467 h 494"/>
                <a:gd name="T60" fmla="*/ 35 w 467"/>
                <a:gd name="T61" fmla="*/ 433 h 494"/>
                <a:gd name="T62" fmla="*/ 30 w 467"/>
                <a:gd name="T63" fmla="*/ 433 h 494"/>
                <a:gd name="T64" fmla="*/ 0 w 467"/>
                <a:gd name="T65" fmla="*/ 404 h 494"/>
                <a:gd name="T66" fmla="*/ 0 w 467"/>
                <a:gd name="T67" fmla="*/ 220 h 494"/>
                <a:gd name="T68" fmla="*/ 30 w 467"/>
                <a:gd name="T69" fmla="*/ 190 h 494"/>
                <a:gd name="T70" fmla="*/ 34 w 467"/>
                <a:gd name="T71" fmla="*/ 190 h 494"/>
                <a:gd name="T72" fmla="*/ 68 w 467"/>
                <a:gd name="T73" fmla="*/ 156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7" h="494">
                  <a:moveTo>
                    <a:pt x="68" y="156"/>
                  </a:moveTo>
                  <a:cubicBezTo>
                    <a:pt x="68" y="70"/>
                    <a:pt x="68" y="70"/>
                    <a:pt x="68" y="70"/>
                  </a:cubicBezTo>
                  <a:cubicBezTo>
                    <a:pt x="93" y="69"/>
                    <a:pt x="93" y="69"/>
                    <a:pt x="93" y="69"/>
                  </a:cubicBezTo>
                  <a:cubicBezTo>
                    <a:pt x="104" y="69"/>
                    <a:pt x="104" y="69"/>
                    <a:pt x="104" y="69"/>
                  </a:cubicBezTo>
                  <a:cubicBezTo>
                    <a:pt x="121" y="69"/>
                    <a:pt x="136" y="55"/>
                    <a:pt x="136" y="37"/>
                  </a:cubicBezTo>
                  <a:cubicBezTo>
                    <a:pt x="136" y="30"/>
                    <a:pt x="136" y="30"/>
                    <a:pt x="136" y="30"/>
                  </a:cubicBezTo>
                  <a:cubicBezTo>
                    <a:pt x="136" y="17"/>
                    <a:pt x="128" y="6"/>
                    <a:pt x="118" y="1"/>
                  </a:cubicBezTo>
                  <a:cubicBezTo>
                    <a:pt x="194" y="1"/>
                    <a:pt x="293" y="0"/>
                    <a:pt x="369" y="0"/>
                  </a:cubicBezTo>
                  <a:cubicBezTo>
                    <a:pt x="395" y="1"/>
                    <a:pt x="399" y="17"/>
                    <a:pt x="399" y="30"/>
                  </a:cubicBezTo>
                  <a:cubicBezTo>
                    <a:pt x="399" y="37"/>
                    <a:pt x="399" y="37"/>
                    <a:pt x="399" y="37"/>
                  </a:cubicBezTo>
                  <a:cubicBezTo>
                    <a:pt x="399" y="55"/>
                    <a:pt x="413" y="69"/>
                    <a:pt x="431" y="69"/>
                  </a:cubicBezTo>
                  <a:cubicBezTo>
                    <a:pt x="442" y="69"/>
                    <a:pt x="442" y="69"/>
                    <a:pt x="442" y="69"/>
                  </a:cubicBezTo>
                  <a:cubicBezTo>
                    <a:pt x="452" y="69"/>
                    <a:pt x="462" y="64"/>
                    <a:pt x="467" y="57"/>
                  </a:cubicBezTo>
                  <a:cubicBezTo>
                    <a:pt x="467" y="246"/>
                    <a:pt x="467" y="246"/>
                    <a:pt x="467" y="246"/>
                  </a:cubicBezTo>
                  <a:cubicBezTo>
                    <a:pt x="362" y="246"/>
                    <a:pt x="362" y="246"/>
                    <a:pt x="362" y="246"/>
                  </a:cubicBezTo>
                  <a:cubicBezTo>
                    <a:pt x="346" y="246"/>
                    <a:pt x="333" y="259"/>
                    <a:pt x="333" y="275"/>
                  </a:cubicBezTo>
                  <a:cubicBezTo>
                    <a:pt x="333" y="285"/>
                    <a:pt x="333" y="285"/>
                    <a:pt x="333" y="285"/>
                  </a:cubicBezTo>
                  <a:cubicBezTo>
                    <a:pt x="333" y="302"/>
                    <a:pt x="346" y="315"/>
                    <a:pt x="362" y="315"/>
                  </a:cubicBezTo>
                  <a:cubicBezTo>
                    <a:pt x="364" y="315"/>
                    <a:pt x="364" y="315"/>
                    <a:pt x="364" y="315"/>
                  </a:cubicBezTo>
                  <a:cubicBezTo>
                    <a:pt x="382" y="315"/>
                    <a:pt x="396" y="328"/>
                    <a:pt x="398" y="346"/>
                  </a:cubicBezTo>
                  <a:cubicBezTo>
                    <a:pt x="399" y="361"/>
                    <a:pt x="412" y="373"/>
                    <a:pt x="427" y="373"/>
                  </a:cubicBezTo>
                  <a:cubicBezTo>
                    <a:pt x="434" y="373"/>
                    <a:pt x="434" y="373"/>
                    <a:pt x="434" y="373"/>
                  </a:cubicBezTo>
                  <a:cubicBezTo>
                    <a:pt x="450" y="373"/>
                    <a:pt x="464" y="385"/>
                    <a:pt x="467" y="401"/>
                  </a:cubicBezTo>
                  <a:cubicBezTo>
                    <a:pt x="467" y="464"/>
                    <a:pt x="467" y="464"/>
                    <a:pt x="467" y="464"/>
                  </a:cubicBezTo>
                  <a:cubicBezTo>
                    <a:pt x="467" y="480"/>
                    <a:pt x="454" y="494"/>
                    <a:pt x="438" y="494"/>
                  </a:cubicBezTo>
                  <a:cubicBezTo>
                    <a:pt x="312" y="494"/>
                    <a:pt x="312" y="494"/>
                    <a:pt x="312" y="494"/>
                  </a:cubicBezTo>
                  <a:cubicBezTo>
                    <a:pt x="311" y="494"/>
                    <a:pt x="310" y="494"/>
                    <a:pt x="309" y="494"/>
                  </a:cubicBezTo>
                  <a:cubicBezTo>
                    <a:pt x="307" y="494"/>
                    <a:pt x="305" y="494"/>
                    <a:pt x="303" y="494"/>
                  </a:cubicBezTo>
                  <a:cubicBezTo>
                    <a:pt x="69" y="494"/>
                    <a:pt x="69" y="494"/>
                    <a:pt x="69" y="494"/>
                  </a:cubicBezTo>
                  <a:cubicBezTo>
                    <a:pt x="69" y="467"/>
                    <a:pt x="69" y="467"/>
                    <a:pt x="69" y="467"/>
                  </a:cubicBezTo>
                  <a:cubicBezTo>
                    <a:pt x="69" y="449"/>
                    <a:pt x="53" y="433"/>
                    <a:pt x="35" y="433"/>
                  </a:cubicBezTo>
                  <a:cubicBezTo>
                    <a:pt x="30" y="433"/>
                    <a:pt x="30" y="433"/>
                    <a:pt x="30" y="433"/>
                  </a:cubicBezTo>
                  <a:cubicBezTo>
                    <a:pt x="14" y="433"/>
                    <a:pt x="0" y="420"/>
                    <a:pt x="0" y="404"/>
                  </a:cubicBezTo>
                  <a:cubicBezTo>
                    <a:pt x="0" y="220"/>
                    <a:pt x="0" y="220"/>
                    <a:pt x="0" y="220"/>
                  </a:cubicBezTo>
                  <a:cubicBezTo>
                    <a:pt x="0" y="204"/>
                    <a:pt x="14" y="190"/>
                    <a:pt x="30" y="190"/>
                  </a:cubicBezTo>
                  <a:cubicBezTo>
                    <a:pt x="34" y="190"/>
                    <a:pt x="34" y="190"/>
                    <a:pt x="34" y="190"/>
                  </a:cubicBezTo>
                  <a:cubicBezTo>
                    <a:pt x="53" y="190"/>
                    <a:pt x="68" y="175"/>
                    <a:pt x="68" y="156"/>
                  </a:cubicBezTo>
                  <a:close/>
                </a:path>
              </a:pathLst>
            </a:custGeom>
            <a:solidFill>
              <a:srgbClr val="0100FE"/>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98" name="Freeform 21">
              <a:extLst>
                <a:ext uri="{FF2B5EF4-FFF2-40B4-BE49-F238E27FC236}">
                  <a16:creationId xmlns:a16="http://schemas.microsoft.com/office/drawing/2014/main" id="{EFBE32CA-CD39-44E0-BB50-14B5916CCF93}"/>
                </a:ext>
              </a:extLst>
            </p:cNvPr>
            <p:cNvSpPr>
              <a:spLocks/>
            </p:cNvSpPr>
            <p:nvPr userDrawn="1"/>
          </p:nvSpPr>
          <p:spPr bwMode="auto">
            <a:xfrm>
              <a:off x="2753" y="861"/>
              <a:ext cx="226" cy="422"/>
            </a:xfrm>
            <a:custGeom>
              <a:avLst/>
              <a:gdLst>
                <a:gd name="T0" fmla="*/ 128 w 128"/>
                <a:gd name="T1" fmla="*/ 239 h 239"/>
                <a:gd name="T2" fmla="*/ 128 w 128"/>
                <a:gd name="T3" fmla="*/ 24 h 239"/>
                <a:gd name="T4" fmla="*/ 104 w 128"/>
                <a:gd name="T5" fmla="*/ 0 h 239"/>
                <a:gd name="T6" fmla="*/ 96 w 128"/>
                <a:gd name="T7" fmla="*/ 0 h 239"/>
                <a:gd name="T8" fmla="*/ 71 w 128"/>
                <a:gd name="T9" fmla="*/ 24 h 239"/>
                <a:gd name="T10" fmla="*/ 71 w 128"/>
                <a:gd name="T11" fmla="*/ 28 h 239"/>
                <a:gd name="T12" fmla="*/ 37 w 128"/>
                <a:gd name="T13" fmla="*/ 62 h 239"/>
                <a:gd name="T14" fmla="*/ 32 w 128"/>
                <a:gd name="T15" fmla="*/ 62 h 239"/>
                <a:gd name="T16" fmla="*/ 0 w 128"/>
                <a:gd name="T17" fmla="*/ 94 h 239"/>
                <a:gd name="T18" fmla="*/ 0 w 128"/>
                <a:gd name="T19" fmla="*/ 194 h 239"/>
                <a:gd name="T20" fmla="*/ 0 w 128"/>
                <a:gd name="T21" fmla="*/ 195 h 239"/>
                <a:gd name="T22" fmla="*/ 0 w 128"/>
                <a:gd name="T23" fmla="*/ 197 h 239"/>
                <a:gd name="T24" fmla="*/ 0 w 128"/>
                <a:gd name="T25" fmla="*/ 198 h 239"/>
                <a:gd name="T26" fmla="*/ 0 w 128"/>
                <a:gd name="T27" fmla="*/ 205 h 239"/>
                <a:gd name="T28" fmla="*/ 32 w 128"/>
                <a:gd name="T29" fmla="*/ 237 h 239"/>
                <a:gd name="T30" fmla="*/ 40 w 128"/>
                <a:gd name="T31" fmla="*/ 237 h 239"/>
                <a:gd name="T32" fmla="*/ 50 w 128"/>
                <a:gd name="T33" fmla="*/ 239 h 239"/>
                <a:gd name="T34" fmla="*/ 128 w 128"/>
                <a:gd name="T35"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 h="239">
                  <a:moveTo>
                    <a:pt x="128" y="239"/>
                  </a:moveTo>
                  <a:cubicBezTo>
                    <a:pt x="128" y="24"/>
                    <a:pt x="128" y="24"/>
                    <a:pt x="128" y="24"/>
                  </a:cubicBezTo>
                  <a:cubicBezTo>
                    <a:pt x="128" y="11"/>
                    <a:pt x="117" y="0"/>
                    <a:pt x="104" y="0"/>
                  </a:cubicBezTo>
                  <a:cubicBezTo>
                    <a:pt x="96" y="0"/>
                    <a:pt x="96" y="0"/>
                    <a:pt x="96" y="0"/>
                  </a:cubicBezTo>
                  <a:cubicBezTo>
                    <a:pt x="82" y="0"/>
                    <a:pt x="71" y="11"/>
                    <a:pt x="71" y="24"/>
                  </a:cubicBezTo>
                  <a:cubicBezTo>
                    <a:pt x="71" y="28"/>
                    <a:pt x="71" y="28"/>
                    <a:pt x="71" y="28"/>
                  </a:cubicBezTo>
                  <a:cubicBezTo>
                    <a:pt x="71" y="47"/>
                    <a:pt x="56" y="62"/>
                    <a:pt x="37" y="62"/>
                  </a:cubicBezTo>
                  <a:cubicBezTo>
                    <a:pt x="32" y="62"/>
                    <a:pt x="32" y="62"/>
                    <a:pt x="32" y="62"/>
                  </a:cubicBezTo>
                  <a:cubicBezTo>
                    <a:pt x="15" y="62"/>
                    <a:pt x="0" y="77"/>
                    <a:pt x="0" y="94"/>
                  </a:cubicBezTo>
                  <a:cubicBezTo>
                    <a:pt x="0" y="194"/>
                    <a:pt x="0" y="194"/>
                    <a:pt x="0" y="194"/>
                  </a:cubicBezTo>
                  <a:cubicBezTo>
                    <a:pt x="0" y="194"/>
                    <a:pt x="0" y="194"/>
                    <a:pt x="0" y="195"/>
                  </a:cubicBezTo>
                  <a:cubicBezTo>
                    <a:pt x="0" y="195"/>
                    <a:pt x="0" y="196"/>
                    <a:pt x="0" y="197"/>
                  </a:cubicBezTo>
                  <a:cubicBezTo>
                    <a:pt x="0" y="197"/>
                    <a:pt x="0" y="197"/>
                    <a:pt x="0" y="198"/>
                  </a:cubicBezTo>
                  <a:cubicBezTo>
                    <a:pt x="0" y="205"/>
                    <a:pt x="0" y="205"/>
                    <a:pt x="0" y="205"/>
                  </a:cubicBezTo>
                  <a:cubicBezTo>
                    <a:pt x="0" y="223"/>
                    <a:pt x="15" y="237"/>
                    <a:pt x="32" y="237"/>
                  </a:cubicBezTo>
                  <a:cubicBezTo>
                    <a:pt x="40" y="237"/>
                    <a:pt x="40" y="237"/>
                    <a:pt x="40" y="237"/>
                  </a:cubicBezTo>
                  <a:cubicBezTo>
                    <a:pt x="43" y="237"/>
                    <a:pt x="47" y="238"/>
                    <a:pt x="50" y="239"/>
                  </a:cubicBezTo>
                  <a:cubicBezTo>
                    <a:pt x="75" y="239"/>
                    <a:pt x="101" y="239"/>
                    <a:pt x="128" y="239"/>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99" name="Freeform 22">
              <a:extLst>
                <a:ext uri="{FF2B5EF4-FFF2-40B4-BE49-F238E27FC236}">
                  <a16:creationId xmlns:a16="http://schemas.microsoft.com/office/drawing/2014/main" id="{4C444C8D-A05D-4A27-AC98-1E74E5E9E40B}"/>
                </a:ext>
              </a:extLst>
            </p:cNvPr>
            <p:cNvSpPr>
              <a:spLocks/>
            </p:cNvSpPr>
            <p:nvPr userDrawn="1"/>
          </p:nvSpPr>
          <p:spPr bwMode="auto">
            <a:xfrm>
              <a:off x="2875" y="2701"/>
              <a:ext cx="100" cy="204"/>
            </a:xfrm>
            <a:custGeom>
              <a:avLst/>
              <a:gdLst>
                <a:gd name="T0" fmla="*/ 24 w 57"/>
                <a:gd name="T1" fmla="*/ 115 h 115"/>
                <a:gd name="T2" fmla="*/ 32 w 57"/>
                <a:gd name="T3" fmla="*/ 115 h 115"/>
                <a:gd name="T4" fmla="*/ 57 w 57"/>
                <a:gd name="T5" fmla="*/ 91 h 115"/>
                <a:gd name="T6" fmla="*/ 57 w 57"/>
                <a:gd name="T7" fmla="*/ 24 h 115"/>
                <a:gd name="T8" fmla="*/ 32 w 57"/>
                <a:gd name="T9" fmla="*/ 0 h 115"/>
                <a:gd name="T10" fmla="*/ 24 w 57"/>
                <a:gd name="T11" fmla="*/ 0 h 115"/>
                <a:gd name="T12" fmla="*/ 0 w 57"/>
                <a:gd name="T13" fmla="*/ 24 h 115"/>
                <a:gd name="T14" fmla="*/ 0 w 57"/>
                <a:gd name="T15" fmla="*/ 91 h 115"/>
                <a:gd name="T16" fmla="*/ 24 w 57"/>
                <a:gd name="T17"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115">
                  <a:moveTo>
                    <a:pt x="24" y="115"/>
                  </a:moveTo>
                  <a:cubicBezTo>
                    <a:pt x="32" y="115"/>
                    <a:pt x="32" y="115"/>
                    <a:pt x="32" y="115"/>
                  </a:cubicBezTo>
                  <a:cubicBezTo>
                    <a:pt x="46" y="115"/>
                    <a:pt x="57" y="104"/>
                    <a:pt x="57" y="91"/>
                  </a:cubicBezTo>
                  <a:cubicBezTo>
                    <a:pt x="57" y="24"/>
                    <a:pt x="57" y="24"/>
                    <a:pt x="57" y="24"/>
                  </a:cubicBezTo>
                  <a:cubicBezTo>
                    <a:pt x="57" y="11"/>
                    <a:pt x="46" y="0"/>
                    <a:pt x="32" y="0"/>
                  </a:cubicBezTo>
                  <a:cubicBezTo>
                    <a:pt x="24" y="0"/>
                    <a:pt x="24" y="0"/>
                    <a:pt x="24" y="0"/>
                  </a:cubicBezTo>
                  <a:cubicBezTo>
                    <a:pt x="11" y="0"/>
                    <a:pt x="0" y="11"/>
                    <a:pt x="0" y="24"/>
                  </a:cubicBezTo>
                  <a:cubicBezTo>
                    <a:pt x="0" y="91"/>
                    <a:pt x="0" y="91"/>
                    <a:pt x="0" y="91"/>
                  </a:cubicBezTo>
                  <a:cubicBezTo>
                    <a:pt x="0" y="104"/>
                    <a:pt x="11" y="115"/>
                    <a:pt x="24" y="115"/>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00" name="Freeform 23">
              <a:extLst>
                <a:ext uri="{FF2B5EF4-FFF2-40B4-BE49-F238E27FC236}">
                  <a16:creationId xmlns:a16="http://schemas.microsoft.com/office/drawing/2014/main" id="{5207F3E6-0F58-4292-8DBB-C98B3FE8013A}"/>
                </a:ext>
              </a:extLst>
            </p:cNvPr>
            <p:cNvSpPr>
              <a:spLocks/>
            </p:cNvSpPr>
            <p:nvPr userDrawn="1"/>
          </p:nvSpPr>
          <p:spPr bwMode="auto">
            <a:xfrm>
              <a:off x="2283" y="1403"/>
              <a:ext cx="461" cy="321"/>
            </a:xfrm>
            <a:custGeom>
              <a:avLst/>
              <a:gdLst>
                <a:gd name="T0" fmla="*/ 139 w 261"/>
                <a:gd name="T1" fmla="*/ 0 h 182"/>
                <a:gd name="T2" fmla="*/ 104 w 261"/>
                <a:gd name="T3" fmla="*/ 35 h 182"/>
                <a:gd name="T4" fmla="*/ 104 w 261"/>
                <a:gd name="T5" fmla="*/ 61 h 182"/>
                <a:gd name="T6" fmla="*/ 35 w 261"/>
                <a:gd name="T7" fmla="*/ 61 h 182"/>
                <a:gd name="T8" fmla="*/ 0 w 261"/>
                <a:gd name="T9" fmla="*/ 96 h 182"/>
                <a:gd name="T10" fmla="*/ 0 w 261"/>
                <a:gd name="T11" fmla="*/ 119 h 182"/>
                <a:gd name="T12" fmla="*/ 98 w 261"/>
                <a:gd name="T13" fmla="*/ 119 h 182"/>
                <a:gd name="T14" fmla="*/ 133 w 261"/>
                <a:gd name="T15" fmla="*/ 154 h 182"/>
                <a:gd name="T16" fmla="*/ 165 w 261"/>
                <a:gd name="T17" fmla="*/ 182 h 182"/>
                <a:gd name="T18" fmla="*/ 193 w 261"/>
                <a:gd name="T19" fmla="*/ 182 h 182"/>
                <a:gd name="T20" fmla="*/ 193 w 261"/>
                <a:gd name="T21" fmla="*/ 151 h 182"/>
                <a:gd name="T22" fmla="*/ 223 w 261"/>
                <a:gd name="T23" fmla="*/ 121 h 182"/>
                <a:gd name="T24" fmla="*/ 227 w 261"/>
                <a:gd name="T25" fmla="*/ 121 h 182"/>
                <a:gd name="T26" fmla="*/ 261 w 261"/>
                <a:gd name="T27" fmla="*/ 87 h 182"/>
                <a:gd name="T28" fmla="*/ 261 w 261"/>
                <a:gd name="T29" fmla="*/ 1 h 182"/>
                <a:gd name="T30" fmla="*/ 139 w 261"/>
                <a:gd name="T31"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182">
                  <a:moveTo>
                    <a:pt x="139" y="0"/>
                  </a:moveTo>
                  <a:cubicBezTo>
                    <a:pt x="120" y="0"/>
                    <a:pt x="104" y="15"/>
                    <a:pt x="104" y="35"/>
                  </a:cubicBezTo>
                  <a:cubicBezTo>
                    <a:pt x="104" y="61"/>
                    <a:pt x="104" y="61"/>
                    <a:pt x="104" y="61"/>
                  </a:cubicBezTo>
                  <a:cubicBezTo>
                    <a:pt x="35" y="61"/>
                    <a:pt x="35" y="61"/>
                    <a:pt x="35" y="61"/>
                  </a:cubicBezTo>
                  <a:cubicBezTo>
                    <a:pt x="16" y="61"/>
                    <a:pt x="0" y="77"/>
                    <a:pt x="0" y="96"/>
                  </a:cubicBezTo>
                  <a:cubicBezTo>
                    <a:pt x="0" y="119"/>
                    <a:pt x="0" y="119"/>
                    <a:pt x="0" y="119"/>
                  </a:cubicBezTo>
                  <a:cubicBezTo>
                    <a:pt x="98" y="119"/>
                    <a:pt x="98" y="119"/>
                    <a:pt x="98" y="119"/>
                  </a:cubicBezTo>
                  <a:cubicBezTo>
                    <a:pt x="117" y="119"/>
                    <a:pt x="133" y="135"/>
                    <a:pt x="133" y="154"/>
                  </a:cubicBezTo>
                  <a:cubicBezTo>
                    <a:pt x="131" y="170"/>
                    <a:pt x="143" y="179"/>
                    <a:pt x="165" y="182"/>
                  </a:cubicBezTo>
                  <a:cubicBezTo>
                    <a:pt x="193" y="182"/>
                    <a:pt x="193" y="182"/>
                    <a:pt x="193" y="182"/>
                  </a:cubicBezTo>
                  <a:cubicBezTo>
                    <a:pt x="193" y="151"/>
                    <a:pt x="193" y="151"/>
                    <a:pt x="193" y="151"/>
                  </a:cubicBezTo>
                  <a:cubicBezTo>
                    <a:pt x="193" y="135"/>
                    <a:pt x="207" y="121"/>
                    <a:pt x="223" y="121"/>
                  </a:cubicBezTo>
                  <a:cubicBezTo>
                    <a:pt x="227" y="121"/>
                    <a:pt x="227" y="121"/>
                    <a:pt x="227" y="121"/>
                  </a:cubicBezTo>
                  <a:cubicBezTo>
                    <a:pt x="246" y="121"/>
                    <a:pt x="261" y="106"/>
                    <a:pt x="261" y="87"/>
                  </a:cubicBezTo>
                  <a:cubicBezTo>
                    <a:pt x="261" y="1"/>
                    <a:pt x="261" y="1"/>
                    <a:pt x="261" y="1"/>
                  </a:cubicBezTo>
                  <a:lnTo>
                    <a:pt x="139" y="0"/>
                  </a:lnTo>
                  <a:close/>
                </a:path>
              </a:pathLst>
            </a:custGeom>
            <a:solidFill>
              <a:srgbClr val="0100FE"/>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01" name="Freeform 24">
              <a:extLst>
                <a:ext uri="{FF2B5EF4-FFF2-40B4-BE49-F238E27FC236}">
                  <a16:creationId xmlns:a16="http://schemas.microsoft.com/office/drawing/2014/main" id="{662DF861-CF04-416E-8557-9ABEEA295075}"/>
                </a:ext>
              </a:extLst>
            </p:cNvPr>
            <p:cNvSpPr>
              <a:spLocks/>
            </p:cNvSpPr>
            <p:nvPr userDrawn="1"/>
          </p:nvSpPr>
          <p:spPr bwMode="auto">
            <a:xfrm>
              <a:off x="2160" y="1613"/>
              <a:ext cx="464" cy="332"/>
            </a:xfrm>
            <a:custGeom>
              <a:avLst/>
              <a:gdLst>
                <a:gd name="T0" fmla="*/ 263 w 263"/>
                <a:gd name="T1" fmla="*/ 188 h 188"/>
                <a:gd name="T2" fmla="*/ 263 w 263"/>
                <a:gd name="T3" fmla="*/ 63 h 188"/>
                <a:gd name="T4" fmla="*/ 235 w 263"/>
                <a:gd name="T5" fmla="*/ 63 h 188"/>
                <a:gd name="T6" fmla="*/ 203 w 263"/>
                <a:gd name="T7" fmla="*/ 35 h 188"/>
                <a:gd name="T8" fmla="*/ 168 w 263"/>
                <a:gd name="T9" fmla="*/ 0 h 188"/>
                <a:gd name="T10" fmla="*/ 71 w 263"/>
                <a:gd name="T11" fmla="*/ 0 h 188"/>
                <a:gd name="T12" fmla="*/ 71 w 263"/>
                <a:gd name="T13" fmla="*/ 29 h 188"/>
                <a:gd name="T14" fmla="*/ 35 w 263"/>
                <a:gd name="T15" fmla="*/ 66 h 188"/>
                <a:gd name="T16" fmla="*/ 0 w 263"/>
                <a:gd name="T17" fmla="*/ 66 h 188"/>
                <a:gd name="T18" fmla="*/ 0 w 263"/>
                <a:gd name="T19" fmla="*/ 89 h 188"/>
                <a:gd name="T20" fmla="*/ 35 w 263"/>
                <a:gd name="T21" fmla="*/ 124 h 188"/>
                <a:gd name="T22" fmla="*/ 95 w 263"/>
                <a:gd name="T23" fmla="*/ 124 h 188"/>
                <a:gd name="T24" fmla="*/ 134 w 263"/>
                <a:gd name="T25" fmla="*/ 153 h 188"/>
                <a:gd name="T26" fmla="*/ 169 w 263"/>
                <a:gd name="T27" fmla="*/ 188 h 188"/>
                <a:gd name="T28" fmla="*/ 263 w 263"/>
                <a:gd name="T29"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3" h="188">
                  <a:moveTo>
                    <a:pt x="263" y="188"/>
                  </a:moveTo>
                  <a:cubicBezTo>
                    <a:pt x="263" y="63"/>
                    <a:pt x="263" y="63"/>
                    <a:pt x="263" y="63"/>
                  </a:cubicBezTo>
                  <a:cubicBezTo>
                    <a:pt x="235" y="63"/>
                    <a:pt x="235" y="63"/>
                    <a:pt x="235" y="63"/>
                  </a:cubicBezTo>
                  <a:cubicBezTo>
                    <a:pt x="213" y="60"/>
                    <a:pt x="201" y="51"/>
                    <a:pt x="203" y="35"/>
                  </a:cubicBezTo>
                  <a:cubicBezTo>
                    <a:pt x="203" y="16"/>
                    <a:pt x="187" y="0"/>
                    <a:pt x="168" y="0"/>
                  </a:cubicBezTo>
                  <a:cubicBezTo>
                    <a:pt x="71" y="0"/>
                    <a:pt x="71" y="0"/>
                    <a:pt x="71" y="0"/>
                  </a:cubicBezTo>
                  <a:cubicBezTo>
                    <a:pt x="71" y="29"/>
                    <a:pt x="71" y="29"/>
                    <a:pt x="71" y="29"/>
                  </a:cubicBezTo>
                  <a:cubicBezTo>
                    <a:pt x="71" y="48"/>
                    <a:pt x="55" y="66"/>
                    <a:pt x="35" y="66"/>
                  </a:cubicBezTo>
                  <a:cubicBezTo>
                    <a:pt x="0" y="66"/>
                    <a:pt x="0" y="66"/>
                    <a:pt x="0" y="66"/>
                  </a:cubicBezTo>
                  <a:cubicBezTo>
                    <a:pt x="0" y="89"/>
                    <a:pt x="0" y="89"/>
                    <a:pt x="0" y="89"/>
                  </a:cubicBezTo>
                  <a:cubicBezTo>
                    <a:pt x="0" y="108"/>
                    <a:pt x="16" y="124"/>
                    <a:pt x="35" y="124"/>
                  </a:cubicBezTo>
                  <a:cubicBezTo>
                    <a:pt x="95" y="124"/>
                    <a:pt x="95" y="124"/>
                    <a:pt x="95" y="124"/>
                  </a:cubicBezTo>
                  <a:cubicBezTo>
                    <a:pt x="129" y="123"/>
                    <a:pt x="134" y="136"/>
                    <a:pt x="134" y="153"/>
                  </a:cubicBezTo>
                  <a:cubicBezTo>
                    <a:pt x="134" y="172"/>
                    <a:pt x="149" y="188"/>
                    <a:pt x="169" y="188"/>
                  </a:cubicBezTo>
                  <a:lnTo>
                    <a:pt x="263" y="188"/>
                  </a:lnTo>
                  <a:close/>
                </a:path>
              </a:pathLst>
            </a:custGeom>
            <a:solidFill>
              <a:srgbClr val="0100FE"/>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02" name="Freeform 25">
              <a:extLst>
                <a:ext uri="{FF2B5EF4-FFF2-40B4-BE49-F238E27FC236}">
                  <a16:creationId xmlns:a16="http://schemas.microsoft.com/office/drawing/2014/main" id="{0F33B11D-0DBD-48A7-BDEE-AC00AEA1A255}"/>
                </a:ext>
              </a:extLst>
            </p:cNvPr>
            <p:cNvSpPr>
              <a:spLocks/>
            </p:cNvSpPr>
            <p:nvPr userDrawn="1"/>
          </p:nvSpPr>
          <p:spPr bwMode="auto">
            <a:xfrm>
              <a:off x="2511" y="1829"/>
              <a:ext cx="113" cy="116"/>
            </a:xfrm>
            <a:custGeom>
              <a:avLst/>
              <a:gdLst>
                <a:gd name="T0" fmla="*/ 64 w 64"/>
                <a:gd name="T1" fmla="*/ 0 h 66"/>
                <a:gd name="T2" fmla="*/ 25 w 64"/>
                <a:gd name="T3" fmla="*/ 0 h 66"/>
                <a:gd name="T4" fmla="*/ 0 w 64"/>
                <a:gd name="T5" fmla="*/ 24 h 66"/>
                <a:gd name="T6" fmla="*/ 0 w 64"/>
                <a:gd name="T7" fmla="*/ 66 h 66"/>
                <a:gd name="T8" fmla="*/ 64 w 64"/>
                <a:gd name="T9" fmla="*/ 66 h 66"/>
                <a:gd name="T10" fmla="*/ 64 w 64"/>
                <a:gd name="T11" fmla="*/ 0 h 66"/>
              </a:gdLst>
              <a:ahLst/>
              <a:cxnLst>
                <a:cxn ang="0">
                  <a:pos x="T0" y="T1"/>
                </a:cxn>
                <a:cxn ang="0">
                  <a:pos x="T2" y="T3"/>
                </a:cxn>
                <a:cxn ang="0">
                  <a:pos x="T4" y="T5"/>
                </a:cxn>
                <a:cxn ang="0">
                  <a:pos x="T6" y="T7"/>
                </a:cxn>
                <a:cxn ang="0">
                  <a:pos x="T8" y="T9"/>
                </a:cxn>
                <a:cxn ang="0">
                  <a:pos x="T10" y="T11"/>
                </a:cxn>
              </a:cxnLst>
              <a:rect l="0" t="0" r="r" b="b"/>
              <a:pathLst>
                <a:path w="64" h="66">
                  <a:moveTo>
                    <a:pt x="64" y="0"/>
                  </a:moveTo>
                  <a:cubicBezTo>
                    <a:pt x="25" y="0"/>
                    <a:pt x="25" y="0"/>
                    <a:pt x="25" y="0"/>
                  </a:cubicBezTo>
                  <a:cubicBezTo>
                    <a:pt x="11" y="0"/>
                    <a:pt x="0" y="11"/>
                    <a:pt x="0" y="24"/>
                  </a:cubicBezTo>
                  <a:cubicBezTo>
                    <a:pt x="0" y="66"/>
                    <a:pt x="0" y="66"/>
                    <a:pt x="0" y="66"/>
                  </a:cubicBezTo>
                  <a:cubicBezTo>
                    <a:pt x="64" y="66"/>
                    <a:pt x="64" y="66"/>
                    <a:pt x="64" y="66"/>
                  </a:cubicBezTo>
                  <a:lnTo>
                    <a:pt x="64" y="0"/>
                  </a:lnTo>
                  <a:close/>
                </a:path>
              </a:pathLst>
            </a:custGeom>
            <a:solidFill>
              <a:srgbClr val="0100FE"/>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03" name="Freeform 26">
              <a:extLst>
                <a:ext uri="{FF2B5EF4-FFF2-40B4-BE49-F238E27FC236}">
                  <a16:creationId xmlns:a16="http://schemas.microsoft.com/office/drawing/2014/main" id="{47D3B188-D4DD-4D35-9C4E-67650BC49C48}"/>
                </a:ext>
              </a:extLst>
            </p:cNvPr>
            <p:cNvSpPr>
              <a:spLocks/>
            </p:cNvSpPr>
            <p:nvPr userDrawn="1"/>
          </p:nvSpPr>
          <p:spPr bwMode="auto">
            <a:xfrm>
              <a:off x="1348" y="1730"/>
              <a:ext cx="1396" cy="1067"/>
            </a:xfrm>
            <a:custGeom>
              <a:avLst/>
              <a:gdLst>
                <a:gd name="T0" fmla="*/ 397 w 791"/>
                <a:gd name="T1" fmla="*/ 86 h 604"/>
                <a:gd name="T2" fmla="*/ 234 w 791"/>
                <a:gd name="T3" fmla="*/ 120 h 604"/>
                <a:gd name="T4" fmla="*/ 165 w 791"/>
                <a:gd name="T5" fmla="*/ 181 h 604"/>
                <a:gd name="T6" fmla="*/ 0 w 791"/>
                <a:gd name="T7" fmla="*/ 205 h 604"/>
                <a:gd name="T8" fmla="*/ 24 w 791"/>
                <a:gd name="T9" fmla="*/ 238 h 604"/>
                <a:gd name="T10" fmla="*/ 127 w 791"/>
                <a:gd name="T11" fmla="*/ 271 h 604"/>
                <a:gd name="T12" fmla="*/ 231 w 791"/>
                <a:gd name="T13" fmla="*/ 295 h 604"/>
                <a:gd name="T14" fmla="*/ 265 w 791"/>
                <a:gd name="T15" fmla="*/ 388 h 604"/>
                <a:gd name="T16" fmla="*/ 225 w 791"/>
                <a:gd name="T17" fmla="*/ 422 h 604"/>
                <a:gd name="T18" fmla="*/ 201 w 791"/>
                <a:gd name="T19" fmla="*/ 513 h 604"/>
                <a:gd name="T20" fmla="*/ 371 w 791"/>
                <a:gd name="T21" fmla="*/ 547 h 604"/>
                <a:gd name="T22" fmla="*/ 395 w 791"/>
                <a:gd name="T23" fmla="*/ 580 h 604"/>
                <a:gd name="T24" fmla="*/ 395 w 791"/>
                <a:gd name="T25" fmla="*/ 580 h 604"/>
                <a:gd name="T26" fmla="*/ 529 w 791"/>
                <a:gd name="T27" fmla="*/ 604 h 604"/>
                <a:gd name="T28" fmla="*/ 553 w 791"/>
                <a:gd name="T29" fmla="*/ 548 h 604"/>
                <a:gd name="T30" fmla="*/ 749 w 791"/>
                <a:gd name="T31" fmla="*/ 548 h 604"/>
                <a:gd name="T32" fmla="*/ 791 w 791"/>
                <a:gd name="T33" fmla="*/ 523 h 604"/>
                <a:gd name="T34" fmla="*/ 751 w 791"/>
                <a:gd name="T35" fmla="*/ 363 h 604"/>
                <a:gd name="T36" fmla="*/ 727 w 791"/>
                <a:gd name="T37" fmla="*/ 265 h 604"/>
                <a:gd name="T38" fmla="*/ 791 w 791"/>
                <a:gd name="T39" fmla="*/ 240 h 604"/>
                <a:gd name="T40" fmla="*/ 758 w 791"/>
                <a:gd name="T41" fmla="*/ 179 h 604"/>
                <a:gd name="T42" fmla="*/ 723 w 791"/>
                <a:gd name="T43" fmla="*/ 150 h 604"/>
                <a:gd name="T44" fmla="*/ 629 w 791"/>
                <a:gd name="T45" fmla="*/ 122 h 604"/>
                <a:gd name="T46" fmla="*/ 594 w 791"/>
                <a:gd name="T47" fmla="*/ 86 h 604"/>
                <a:gd name="T48" fmla="*/ 554 w 791"/>
                <a:gd name="T49" fmla="*/ 58 h 604"/>
                <a:gd name="T50" fmla="*/ 471 w 791"/>
                <a:gd name="T51" fmla="*/ 48 h 604"/>
                <a:gd name="T52" fmla="*/ 468 w 791"/>
                <a:gd name="T53" fmla="*/ 45 h 604"/>
                <a:gd name="T54" fmla="*/ 467 w 791"/>
                <a:gd name="T55" fmla="*/ 45 h 604"/>
                <a:gd name="T56" fmla="*/ 466 w 791"/>
                <a:gd name="T57" fmla="*/ 42 h 604"/>
                <a:gd name="T58" fmla="*/ 465 w 791"/>
                <a:gd name="T59" fmla="*/ 41 h 604"/>
                <a:gd name="T60" fmla="*/ 465 w 791"/>
                <a:gd name="T61" fmla="*/ 41 h 604"/>
                <a:gd name="T62" fmla="*/ 465 w 791"/>
                <a:gd name="T63" fmla="*/ 40 h 604"/>
                <a:gd name="T64" fmla="*/ 464 w 791"/>
                <a:gd name="T65" fmla="*/ 40 h 604"/>
                <a:gd name="T66" fmla="*/ 464 w 791"/>
                <a:gd name="T67" fmla="*/ 40 h 604"/>
                <a:gd name="T68" fmla="*/ 464 w 791"/>
                <a:gd name="T69" fmla="*/ 39 h 604"/>
                <a:gd name="T70" fmla="*/ 464 w 791"/>
                <a:gd name="T71" fmla="*/ 39 h 604"/>
                <a:gd name="T72" fmla="*/ 464 w 791"/>
                <a:gd name="T73" fmla="*/ 39 h 604"/>
                <a:gd name="T74" fmla="*/ 463 w 791"/>
                <a:gd name="T75" fmla="*/ 38 h 604"/>
                <a:gd name="T76" fmla="*/ 463 w 791"/>
                <a:gd name="T77" fmla="*/ 38 h 604"/>
                <a:gd name="T78" fmla="*/ 463 w 791"/>
                <a:gd name="T79" fmla="*/ 37 h 604"/>
                <a:gd name="T80" fmla="*/ 463 w 791"/>
                <a:gd name="T81" fmla="*/ 37 h 604"/>
                <a:gd name="T82" fmla="*/ 463 w 791"/>
                <a:gd name="T83" fmla="*/ 36 h 604"/>
                <a:gd name="T84" fmla="*/ 462 w 791"/>
                <a:gd name="T85" fmla="*/ 36 h 604"/>
                <a:gd name="T86" fmla="*/ 460 w 791"/>
                <a:gd name="T87" fmla="*/ 0 h 604"/>
                <a:gd name="T88" fmla="*/ 397 w 791"/>
                <a:gd name="T89" fmla="*/ 35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1" h="604">
                  <a:moveTo>
                    <a:pt x="397" y="48"/>
                  </a:moveTo>
                  <a:cubicBezTo>
                    <a:pt x="397" y="86"/>
                    <a:pt x="397" y="86"/>
                    <a:pt x="397" y="86"/>
                  </a:cubicBezTo>
                  <a:cubicBezTo>
                    <a:pt x="397" y="105"/>
                    <a:pt x="381" y="120"/>
                    <a:pt x="363" y="120"/>
                  </a:cubicBezTo>
                  <a:cubicBezTo>
                    <a:pt x="234" y="120"/>
                    <a:pt x="234" y="120"/>
                    <a:pt x="234" y="120"/>
                  </a:cubicBezTo>
                  <a:cubicBezTo>
                    <a:pt x="216" y="120"/>
                    <a:pt x="201" y="134"/>
                    <a:pt x="199" y="151"/>
                  </a:cubicBezTo>
                  <a:cubicBezTo>
                    <a:pt x="197" y="168"/>
                    <a:pt x="183" y="181"/>
                    <a:pt x="165" y="181"/>
                  </a:cubicBezTo>
                  <a:cubicBezTo>
                    <a:pt x="24" y="181"/>
                    <a:pt x="24" y="181"/>
                    <a:pt x="24" y="181"/>
                  </a:cubicBezTo>
                  <a:cubicBezTo>
                    <a:pt x="10" y="181"/>
                    <a:pt x="0" y="192"/>
                    <a:pt x="0" y="205"/>
                  </a:cubicBezTo>
                  <a:cubicBezTo>
                    <a:pt x="0" y="213"/>
                    <a:pt x="0" y="213"/>
                    <a:pt x="0" y="213"/>
                  </a:cubicBezTo>
                  <a:cubicBezTo>
                    <a:pt x="0" y="227"/>
                    <a:pt x="10" y="238"/>
                    <a:pt x="24" y="238"/>
                  </a:cubicBezTo>
                  <a:cubicBezTo>
                    <a:pt x="93" y="238"/>
                    <a:pt x="93" y="238"/>
                    <a:pt x="93" y="238"/>
                  </a:cubicBezTo>
                  <a:cubicBezTo>
                    <a:pt x="112" y="238"/>
                    <a:pt x="127" y="253"/>
                    <a:pt x="127" y="271"/>
                  </a:cubicBezTo>
                  <a:cubicBezTo>
                    <a:pt x="127" y="284"/>
                    <a:pt x="138" y="295"/>
                    <a:pt x="151" y="295"/>
                  </a:cubicBezTo>
                  <a:cubicBezTo>
                    <a:pt x="231" y="295"/>
                    <a:pt x="231" y="295"/>
                    <a:pt x="231" y="295"/>
                  </a:cubicBezTo>
                  <a:cubicBezTo>
                    <a:pt x="250" y="295"/>
                    <a:pt x="265" y="310"/>
                    <a:pt x="265" y="329"/>
                  </a:cubicBezTo>
                  <a:cubicBezTo>
                    <a:pt x="265" y="388"/>
                    <a:pt x="265" y="388"/>
                    <a:pt x="265" y="388"/>
                  </a:cubicBezTo>
                  <a:cubicBezTo>
                    <a:pt x="265" y="407"/>
                    <a:pt x="250" y="422"/>
                    <a:pt x="231" y="422"/>
                  </a:cubicBezTo>
                  <a:cubicBezTo>
                    <a:pt x="225" y="422"/>
                    <a:pt x="225" y="422"/>
                    <a:pt x="225" y="422"/>
                  </a:cubicBezTo>
                  <a:cubicBezTo>
                    <a:pt x="211" y="422"/>
                    <a:pt x="201" y="433"/>
                    <a:pt x="201" y="447"/>
                  </a:cubicBezTo>
                  <a:cubicBezTo>
                    <a:pt x="201" y="513"/>
                    <a:pt x="201" y="513"/>
                    <a:pt x="201" y="513"/>
                  </a:cubicBezTo>
                  <a:cubicBezTo>
                    <a:pt x="201" y="532"/>
                    <a:pt x="185" y="547"/>
                    <a:pt x="167" y="547"/>
                  </a:cubicBezTo>
                  <a:cubicBezTo>
                    <a:pt x="371" y="547"/>
                    <a:pt x="371" y="547"/>
                    <a:pt x="371" y="547"/>
                  </a:cubicBezTo>
                  <a:cubicBezTo>
                    <a:pt x="384" y="547"/>
                    <a:pt x="395" y="558"/>
                    <a:pt x="395" y="571"/>
                  </a:cubicBezTo>
                  <a:cubicBezTo>
                    <a:pt x="395" y="580"/>
                    <a:pt x="395" y="580"/>
                    <a:pt x="395" y="580"/>
                  </a:cubicBezTo>
                  <a:cubicBezTo>
                    <a:pt x="395" y="580"/>
                    <a:pt x="395" y="580"/>
                    <a:pt x="395" y="580"/>
                  </a:cubicBezTo>
                  <a:cubicBezTo>
                    <a:pt x="395" y="580"/>
                    <a:pt x="395" y="580"/>
                    <a:pt x="395" y="580"/>
                  </a:cubicBezTo>
                  <a:cubicBezTo>
                    <a:pt x="395" y="593"/>
                    <a:pt x="406" y="604"/>
                    <a:pt x="419" y="604"/>
                  </a:cubicBezTo>
                  <a:cubicBezTo>
                    <a:pt x="529" y="604"/>
                    <a:pt x="529" y="604"/>
                    <a:pt x="529" y="604"/>
                  </a:cubicBezTo>
                  <a:cubicBezTo>
                    <a:pt x="529" y="572"/>
                    <a:pt x="529" y="572"/>
                    <a:pt x="529" y="572"/>
                  </a:cubicBezTo>
                  <a:cubicBezTo>
                    <a:pt x="529" y="559"/>
                    <a:pt x="540" y="548"/>
                    <a:pt x="553" y="548"/>
                  </a:cubicBezTo>
                  <a:cubicBezTo>
                    <a:pt x="741" y="548"/>
                    <a:pt x="741" y="548"/>
                    <a:pt x="741" y="548"/>
                  </a:cubicBezTo>
                  <a:cubicBezTo>
                    <a:pt x="749" y="548"/>
                    <a:pt x="749" y="548"/>
                    <a:pt x="749" y="548"/>
                  </a:cubicBezTo>
                  <a:cubicBezTo>
                    <a:pt x="767" y="547"/>
                    <a:pt x="767" y="547"/>
                    <a:pt x="767" y="547"/>
                  </a:cubicBezTo>
                  <a:cubicBezTo>
                    <a:pt x="780" y="547"/>
                    <a:pt x="791" y="536"/>
                    <a:pt x="791" y="523"/>
                  </a:cubicBezTo>
                  <a:cubicBezTo>
                    <a:pt x="791" y="470"/>
                    <a:pt x="791" y="417"/>
                    <a:pt x="791" y="363"/>
                  </a:cubicBezTo>
                  <a:cubicBezTo>
                    <a:pt x="751" y="363"/>
                    <a:pt x="751" y="363"/>
                    <a:pt x="751" y="363"/>
                  </a:cubicBezTo>
                  <a:cubicBezTo>
                    <a:pt x="738" y="363"/>
                    <a:pt x="727" y="353"/>
                    <a:pt x="727" y="339"/>
                  </a:cubicBezTo>
                  <a:cubicBezTo>
                    <a:pt x="727" y="265"/>
                    <a:pt x="727" y="265"/>
                    <a:pt x="727" y="265"/>
                  </a:cubicBezTo>
                  <a:cubicBezTo>
                    <a:pt x="727" y="251"/>
                    <a:pt x="738" y="240"/>
                    <a:pt x="751" y="240"/>
                  </a:cubicBezTo>
                  <a:cubicBezTo>
                    <a:pt x="791" y="240"/>
                    <a:pt x="791" y="240"/>
                    <a:pt x="791" y="240"/>
                  </a:cubicBezTo>
                  <a:cubicBezTo>
                    <a:pt x="791" y="208"/>
                    <a:pt x="791" y="208"/>
                    <a:pt x="791" y="208"/>
                  </a:cubicBezTo>
                  <a:cubicBezTo>
                    <a:pt x="789" y="192"/>
                    <a:pt x="775" y="179"/>
                    <a:pt x="758" y="179"/>
                  </a:cubicBezTo>
                  <a:cubicBezTo>
                    <a:pt x="753" y="179"/>
                    <a:pt x="753" y="179"/>
                    <a:pt x="753" y="179"/>
                  </a:cubicBezTo>
                  <a:cubicBezTo>
                    <a:pt x="737" y="179"/>
                    <a:pt x="723" y="166"/>
                    <a:pt x="723" y="150"/>
                  </a:cubicBezTo>
                  <a:cubicBezTo>
                    <a:pt x="723" y="122"/>
                    <a:pt x="723" y="122"/>
                    <a:pt x="723" y="122"/>
                  </a:cubicBezTo>
                  <a:cubicBezTo>
                    <a:pt x="629" y="122"/>
                    <a:pt x="629" y="122"/>
                    <a:pt x="629" y="122"/>
                  </a:cubicBezTo>
                  <a:cubicBezTo>
                    <a:pt x="612" y="122"/>
                    <a:pt x="598" y="110"/>
                    <a:pt x="595" y="95"/>
                  </a:cubicBezTo>
                  <a:cubicBezTo>
                    <a:pt x="594" y="92"/>
                    <a:pt x="594" y="89"/>
                    <a:pt x="594" y="86"/>
                  </a:cubicBezTo>
                  <a:cubicBezTo>
                    <a:pt x="594" y="70"/>
                    <a:pt x="589" y="57"/>
                    <a:pt x="555" y="58"/>
                  </a:cubicBezTo>
                  <a:cubicBezTo>
                    <a:pt x="555" y="58"/>
                    <a:pt x="554" y="58"/>
                    <a:pt x="554" y="58"/>
                  </a:cubicBezTo>
                  <a:cubicBezTo>
                    <a:pt x="495" y="58"/>
                    <a:pt x="495" y="58"/>
                    <a:pt x="495" y="58"/>
                  </a:cubicBezTo>
                  <a:cubicBezTo>
                    <a:pt x="486" y="58"/>
                    <a:pt x="477" y="54"/>
                    <a:pt x="471" y="48"/>
                  </a:cubicBezTo>
                  <a:cubicBezTo>
                    <a:pt x="471" y="48"/>
                    <a:pt x="471" y="48"/>
                    <a:pt x="471" y="48"/>
                  </a:cubicBezTo>
                  <a:cubicBezTo>
                    <a:pt x="470" y="47"/>
                    <a:pt x="469" y="46"/>
                    <a:pt x="468" y="45"/>
                  </a:cubicBezTo>
                  <a:cubicBezTo>
                    <a:pt x="468" y="45"/>
                    <a:pt x="468" y="45"/>
                    <a:pt x="468" y="45"/>
                  </a:cubicBezTo>
                  <a:cubicBezTo>
                    <a:pt x="467" y="45"/>
                    <a:pt x="467" y="45"/>
                    <a:pt x="467" y="45"/>
                  </a:cubicBezTo>
                  <a:cubicBezTo>
                    <a:pt x="467" y="45"/>
                    <a:pt x="467" y="45"/>
                    <a:pt x="467" y="45"/>
                  </a:cubicBezTo>
                  <a:cubicBezTo>
                    <a:pt x="467" y="44"/>
                    <a:pt x="466" y="43"/>
                    <a:pt x="466" y="42"/>
                  </a:cubicBezTo>
                  <a:cubicBezTo>
                    <a:pt x="466" y="42"/>
                    <a:pt x="466" y="42"/>
                    <a:pt x="466" y="42"/>
                  </a:cubicBezTo>
                  <a:cubicBezTo>
                    <a:pt x="465" y="42"/>
                    <a:pt x="465" y="41"/>
                    <a:pt x="465" y="41"/>
                  </a:cubicBezTo>
                  <a:cubicBezTo>
                    <a:pt x="465" y="41"/>
                    <a:pt x="465" y="41"/>
                    <a:pt x="465" y="41"/>
                  </a:cubicBezTo>
                  <a:cubicBezTo>
                    <a:pt x="465" y="41"/>
                    <a:pt x="465" y="41"/>
                    <a:pt x="465" y="41"/>
                  </a:cubicBezTo>
                  <a:cubicBezTo>
                    <a:pt x="465" y="41"/>
                    <a:pt x="465" y="41"/>
                    <a:pt x="465" y="41"/>
                  </a:cubicBezTo>
                  <a:cubicBezTo>
                    <a:pt x="465" y="40"/>
                    <a:pt x="465" y="40"/>
                    <a:pt x="465" y="40"/>
                  </a:cubicBezTo>
                  <a:cubicBezTo>
                    <a:pt x="465" y="40"/>
                    <a:pt x="465" y="40"/>
                    <a:pt x="465" y="40"/>
                  </a:cubicBezTo>
                  <a:cubicBezTo>
                    <a:pt x="464" y="40"/>
                    <a:pt x="464" y="40"/>
                    <a:pt x="464" y="40"/>
                  </a:cubicBezTo>
                  <a:cubicBezTo>
                    <a:pt x="464" y="40"/>
                    <a:pt x="464" y="40"/>
                    <a:pt x="464" y="40"/>
                  </a:cubicBezTo>
                  <a:cubicBezTo>
                    <a:pt x="464" y="40"/>
                    <a:pt x="464" y="40"/>
                    <a:pt x="464" y="40"/>
                  </a:cubicBezTo>
                  <a:cubicBezTo>
                    <a:pt x="464" y="40"/>
                    <a:pt x="464" y="40"/>
                    <a:pt x="464" y="40"/>
                  </a:cubicBezTo>
                  <a:cubicBezTo>
                    <a:pt x="464" y="39"/>
                    <a:pt x="464" y="39"/>
                    <a:pt x="464" y="39"/>
                  </a:cubicBezTo>
                  <a:cubicBezTo>
                    <a:pt x="464" y="39"/>
                    <a:pt x="464" y="39"/>
                    <a:pt x="464" y="39"/>
                  </a:cubicBezTo>
                  <a:cubicBezTo>
                    <a:pt x="464" y="39"/>
                    <a:pt x="464" y="39"/>
                    <a:pt x="464" y="39"/>
                  </a:cubicBezTo>
                  <a:cubicBezTo>
                    <a:pt x="464" y="39"/>
                    <a:pt x="464" y="39"/>
                    <a:pt x="464" y="39"/>
                  </a:cubicBezTo>
                  <a:cubicBezTo>
                    <a:pt x="464" y="39"/>
                    <a:pt x="464" y="39"/>
                    <a:pt x="464" y="39"/>
                  </a:cubicBezTo>
                  <a:cubicBezTo>
                    <a:pt x="463" y="38"/>
                    <a:pt x="463" y="38"/>
                    <a:pt x="463" y="38"/>
                  </a:cubicBezTo>
                  <a:cubicBezTo>
                    <a:pt x="463" y="38"/>
                    <a:pt x="463" y="38"/>
                    <a:pt x="463" y="38"/>
                  </a:cubicBezTo>
                  <a:cubicBezTo>
                    <a:pt x="463" y="38"/>
                    <a:pt x="463" y="38"/>
                    <a:pt x="463" y="38"/>
                  </a:cubicBezTo>
                  <a:cubicBezTo>
                    <a:pt x="463" y="38"/>
                    <a:pt x="463" y="38"/>
                    <a:pt x="463" y="38"/>
                  </a:cubicBezTo>
                  <a:cubicBezTo>
                    <a:pt x="463" y="37"/>
                    <a:pt x="463" y="37"/>
                    <a:pt x="463" y="37"/>
                  </a:cubicBezTo>
                  <a:cubicBezTo>
                    <a:pt x="463" y="37"/>
                    <a:pt x="463" y="37"/>
                    <a:pt x="463" y="37"/>
                  </a:cubicBezTo>
                  <a:cubicBezTo>
                    <a:pt x="463" y="37"/>
                    <a:pt x="463" y="37"/>
                    <a:pt x="463" y="37"/>
                  </a:cubicBezTo>
                  <a:cubicBezTo>
                    <a:pt x="463" y="37"/>
                    <a:pt x="463" y="37"/>
                    <a:pt x="463" y="37"/>
                  </a:cubicBezTo>
                  <a:cubicBezTo>
                    <a:pt x="463" y="36"/>
                    <a:pt x="463" y="36"/>
                    <a:pt x="463" y="36"/>
                  </a:cubicBezTo>
                  <a:cubicBezTo>
                    <a:pt x="463" y="36"/>
                    <a:pt x="463" y="36"/>
                    <a:pt x="463" y="36"/>
                  </a:cubicBezTo>
                  <a:cubicBezTo>
                    <a:pt x="462" y="36"/>
                    <a:pt x="462" y="36"/>
                    <a:pt x="462" y="36"/>
                  </a:cubicBezTo>
                  <a:cubicBezTo>
                    <a:pt x="462" y="36"/>
                    <a:pt x="462" y="36"/>
                    <a:pt x="462" y="36"/>
                  </a:cubicBezTo>
                  <a:cubicBezTo>
                    <a:pt x="461" y="32"/>
                    <a:pt x="460" y="28"/>
                    <a:pt x="460" y="23"/>
                  </a:cubicBezTo>
                  <a:cubicBezTo>
                    <a:pt x="460" y="0"/>
                    <a:pt x="460" y="0"/>
                    <a:pt x="460" y="0"/>
                  </a:cubicBezTo>
                  <a:cubicBezTo>
                    <a:pt x="432" y="0"/>
                    <a:pt x="432" y="0"/>
                    <a:pt x="432" y="0"/>
                  </a:cubicBezTo>
                  <a:cubicBezTo>
                    <a:pt x="412" y="0"/>
                    <a:pt x="397" y="16"/>
                    <a:pt x="397" y="35"/>
                  </a:cubicBezTo>
                  <a:cubicBezTo>
                    <a:pt x="397" y="48"/>
                    <a:pt x="397" y="48"/>
                    <a:pt x="397" y="48"/>
                  </a:cubicBezTo>
                  <a:close/>
                </a:path>
              </a:pathLst>
            </a:custGeom>
            <a:solidFill>
              <a:srgbClr val="0100FE"/>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04" name="Freeform 27">
              <a:extLst>
                <a:ext uri="{FF2B5EF4-FFF2-40B4-BE49-F238E27FC236}">
                  <a16:creationId xmlns:a16="http://schemas.microsoft.com/office/drawing/2014/main" id="{85FB30B1-97BF-44CC-83E6-5B2BD976E585}"/>
                </a:ext>
              </a:extLst>
            </p:cNvPr>
            <p:cNvSpPr>
              <a:spLocks/>
            </p:cNvSpPr>
            <p:nvPr userDrawn="1"/>
          </p:nvSpPr>
          <p:spPr bwMode="auto">
            <a:xfrm>
              <a:off x="2167" y="3127"/>
              <a:ext cx="100" cy="97"/>
            </a:xfrm>
            <a:custGeom>
              <a:avLst/>
              <a:gdLst>
                <a:gd name="T0" fmla="*/ 24 w 57"/>
                <a:gd name="T1" fmla="*/ 55 h 55"/>
                <a:gd name="T2" fmla="*/ 33 w 57"/>
                <a:gd name="T3" fmla="*/ 55 h 55"/>
                <a:gd name="T4" fmla="*/ 57 w 57"/>
                <a:gd name="T5" fmla="*/ 30 h 55"/>
                <a:gd name="T6" fmla="*/ 57 w 57"/>
                <a:gd name="T7" fmla="*/ 25 h 55"/>
                <a:gd name="T8" fmla="*/ 33 w 57"/>
                <a:gd name="T9" fmla="*/ 0 h 55"/>
                <a:gd name="T10" fmla="*/ 24 w 57"/>
                <a:gd name="T11" fmla="*/ 0 h 55"/>
                <a:gd name="T12" fmla="*/ 0 w 57"/>
                <a:gd name="T13" fmla="*/ 25 h 55"/>
                <a:gd name="T14" fmla="*/ 0 w 57"/>
                <a:gd name="T15" fmla="*/ 30 h 55"/>
                <a:gd name="T16" fmla="*/ 24 w 57"/>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55">
                  <a:moveTo>
                    <a:pt x="24" y="55"/>
                  </a:moveTo>
                  <a:cubicBezTo>
                    <a:pt x="33" y="55"/>
                    <a:pt x="33" y="55"/>
                    <a:pt x="33" y="55"/>
                  </a:cubicBezTo>
                  <a:cubicBezTo>
                    <a:pt x="46" y="55"/>
                    <a:pt x="57" y="44"/>
                    <a:pt x="57" y="30"/>
                  </a:cubicBezTo>
                  <a:cubicBezTo>
                    <a:pt x="57" y="25"/>
                    <a:pt x="57" y="25"/>
                    <a:pt x="57" y="25"/>
                  </a:cubicBezTo>
                  <a:cubicBezTo>
                    <a:pt x="57" y="11"/>
                    <a:pt x="46" y="0"/>
                    <a:pt x="33" y="0"/>
                  </a:cubicBezTo>
                  <a:cubicBezTo>
                    <a:pt x="24" y="0"/>
                    <a:pt x="24" y="0"/>
                    <a:pt x="24" y="0"/>
                  </a:cubicBezTo>
                  <a:cubicBezTo>
                    <a:pt x="11" y="0"/>
                    <a:pt x="0" y="11"/>
                    <a:pt x="0" y="25"/>
                  </a:cubicBezTo>
                  <a:cubicBezTo>
                    <a:pt x="0" y="30"/>
                    <a:pt x="0" y="30"/>
                    <a:pt x="0" y="30"/>
                  </a:cubicBezTo>
                  <a:cubicBezTo>
                    <a:pt x="0" y="44"/>
                    <a:pt x="11" y="55"/>
                    <a:pt x="24" y="55"/>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05" name="Freeform 28">
              <a:extLst>
                <a:ext uri="{FF2B5EF4-FFF2-40B4-BE49-F238E27FC236}">
                  <a16:creationId xmlns:a16="http://schemas.microsoft.com/office/drawing/2014/main" id="{DBE20163-2B3E-44E3-B1D0-C284526E9B95}"/>
                </a:ext>
              </a:extLst>
            </p:cNvPr>
            <p:cNvSpPr>
              <a:spLocks noEditPoints="1"/>
            </p:cNvSpPr>
            <p:nvPr userDrawn="1"/>
          </p:nvSpPr>
          <p:spPr bwMode="auto">
            <a:xfrm>
              <a:off x="2875" y="3027"/>
              <a:ext cx="222" cy="310"/>
            </a:xfrm>
            <a:custGeom>
              <a:avLst/>
              <a:gdLst>
                <a:gd name="T0" fmla="*/ 57 w 126"/>
                <a:gd name="T1" fmla="*/ 152 h 176"/>
                <a:gd name="T2" fmla="*/ 101 w 126"/>
                <a:gd name="T3" fmla="*/ 57 h 176"/>
                <a:gd name="T4" fmla="*/ 101 w 126"/>
                <a:gd name="T5" fmla="*/ 0 h 176"/>
                <a:gd name="T6" fmla="*/ 23 w 126"/>
                <a:gd name="T7" fmla="*/ 0 h 176"/>
                <a:gd name="T8" fmla="*/ 23 w 126"/>
                <a:gd name="T9" fmla="*/ 0 h 176"/>
                <a:gd name="T10" fmla="*/ 21 w 126"/>
                <a:gd name="T11" fmla="*/ 1 h 176"/>
                <a:gd name="T12" fmla="*/ 21 w 126"/>
                <a:gd name="T13" fmla="*/ 1 h 176"/>
                <a:gd name="T14" fmla="*/ 20 w 126"/>
                <a:gd name="T15" fmla="*/ 1 h 176"/>
                <a:gd name="T16" fmla="*/ 19 w 126"/>
                <a:gd name="T17" fmla="*/ 1 h 176"/>
                <a:gd name="T18" fmla="*/ 18 w 126"/>
                <a:gd name="T19" fmla="*/ 1 h 176"/>
                <a:gd name="T20" fmla="*/ 17 w 126"/>
                <a:gd name="T21" fmla="*/ 1 h 176"/>
                <a:gd name="T22" fmla="*/ 16 w 126"/>
                <a:gd name="T23" fmla="*/ 2 h 176"/>
                <a:gd name="T24" fmla="*/ 16 w 126"/>
                <a:gd name="T25" fmla="*/ 2 h 176"/>
                <a:gd name="T26" fmla="*/ 15 w 126"/>
                <a:gd name="T27" fmla="*/ 2 h 176"/>
                <a:gd name="T28" fmla="*/ 14 w 126"/>
                <a:gd name="T29" fmla="*/ 3 h 176"/>
                <a:gd name="T30" fmla="*/ 13 w 126"/>
                <a:gd name="T31" fmla="*/ 3 h 176"/>
                <a:gd name="T32" fmla="*/ 12 w 126"/>
                <a:gd name="T33" fmla="*/ 3 h 176"/>
                <a:gd name="T34" fmla="*/ 11 w 126"/>
                <a:gd name="T35" fmla="*/ 4 h 176"/>
                <a:gd name="T36" fmla="*/ 11 w 126"/>
                <a:gd name="T37" fmla="*/ 4 h 176"/>
                <a:gd name="T38" fmla="*/ 10 w 126"/>
                <a:gd name="T39" fmla="*/ 5 h 176"/>
                <a:gd name="T40" fmla="*/ 9 w 126"/>
                <a:gd name="T41" fmla="*/ 5 h 176"/>
                <a:gd name="T42" fmla="*/ 9 w 126"/>
                <a:gd name="T43" fmla="*/ 6 h 176"/>
                <a:gd name="T44" fmla="*/ 8 w 126"/>
                <a:gd name="T45" fmla="*/ 6 h 176"/>
                <a:gd name="T46" fmla="*/ 7 w 126"/>
                <a:gd name="T47" fmla="*/ 7 h 176"/>
                <a:gd name="T48" fmla="*/ 7 w 126"/>
                <a:gd name="T49" fmla="*/ 8 h 176"/>
                <a:gd name="T50" fmla="*/ 6 w 126"/>
                <a:gd name="T51" fmla="*/ 8 h 176"/>
                <a:gd name="T52" fmla="*/ 6 w 126"/>
                <a:gd name="T53" fmla="*/ 9 h 176"/>
                <a:gd name="T54" fmla="*/ 5 w 126"/>
                <a:gd name="T55" fmla="*/ 10 h 176"/>
                <a:gd name="T56" fmla="*/ 5 w 126"/>
                <a:gd name="T57" fmla="*/ 10 h 176"/>
                <a:gd name="T58" fmla="*/ 4 w 126"/>
                <a:gd name="T59" fmla="*/ 11 h 176"/>
                <a:gd name="T60" fmla="*/ 4 w 126"/>
                <a:gd name="T61" fmla="*/ 12 h 176"/>
                <a:gd name="T62" fmla="*/ 3 w 126"/>
                <a:gd name="T63" fmla="*/ 13 h 176"/>
                <a:gd name="T64" fmla="*/ 3 w 126"/>
                <a:gd name="T65" fmla="*/ 13 h 176"/>
                <a:gd name="T66" fmla="*/ 2 w 126"/>
                <a:gd name="T67" fmla="*/ 14 h 176"/>
                <a:gd name="T68" fmla="*/ 2 w 126"/>
                <a:gd name="T69" fmla="*/ 15 h 176"/>
                <a:gd name="T70" fmla="*/ 1 w 126"/>
                <a:gd name="T71" fmla="*/ 16 h 176"/>
                <a:gd name="T72" fmla="*/ 1 w 126"/>
                <a:gd name="T73" fmla="*/ 16 h 176"/>
                <a:gd name="T74" fmla="*/ 1 w 126"/>
                <a:gd name="T75" fmla="*/ 17 h 176"/>
                <a:gd name="T76" fmla="*/ 1 w 126"/>
                <a:gd name="T77" fmla="*/ 18 h 176"/>
                <a:gd name="T78" fmla="*/ 0 w 126"/>
                <a:gd name="T79" fmla="*/ 19 h 176"/>
                <a:gd name="T80" fmla="*/ 0 w 126"/>
                <a:gd name="T81" fmla="*/ 20 h 176"/>
                <a:gd name="T82" fmla="*/ 0 w 126"/>
                <a:gd name="T83" fmla="*/ 21 h 176"/>
                <a:gd name="T84" fmla="*/ 0 w 126"/>
                <a:gd name="T85" fmla="*/ 22 h 176"/>
                <a:gd name="T86" fmla="*/ 0 w 126"/>
                <a:gd name="T87" fmla="*/ 23 h 176"/>
                <a:gd name="T88" fmla="*/ 0 w 126"/>
                <a:gd name="T89" fmla="*/ 23 h 176"/>
                <a:gd name="T90" fmla="*/ 0 w 126"/>
                <a:gd name="T91" fmla="*/ 25 h 176"/>
                <a:gd name="T92" fmla="*/ 0 w 126"/>
                <a:gd name="T93" fmla="*/ 152 h 176"/>
                <a:gd name="T94" fmla="*/ 24 w 126"/>
                <a:gd name="T9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6" h="176">
                  <a:moveTo>
                    <a:pt x="24" y="176"/>
                  </a:moveTo>
                  <a:cubicBezTo>
                    <a:pt x="32" y="176"/>
                    <a:pt x="32" y="176"/>
                    <a:pt x="32" y="176"/>
                  </a:cubicBezTo>
                  <a:cubicBezTo>
                    <a:pt x="46" y="176"/>
                    <a:pt x="57" y="165"/>
                    <a:pt x="57" y="152"/>
                  </a:cubicBezTo>
                  <a:cubicBezTo>
                    <a:pt x="57" y="91"/>
                    <a:pt x="57" y="91"/>
                    <a:pt x="57" y="91"/>
                  </a:cubicBezTo>
                  <a:cubicBezTo>
                    <a:pt x="57" y="72"/>
                    <a:pt x="72" y="57"/>
                    <a:pt x="91" y="57"/>
                  </a:cubicBezTo>
                  <a:cubicBezTo>
                    <a:pt x="101" y="57"/>
                    <a:pt x="101" y="57"/>
                    <a:pt x="101" y="57"/>
                  </a:cubicBezTo>
                  <a:cubicBezTo>
                    <a:pt x="115" y="57"/>
                    <a:pt x="126" y="46"/>
                    <a:pt x="126" y="33"/>
                  </a:cubicBezTo>
                  <a:cubicBezTo>
                    <a:pt x="126" y="25"/>
                    <a:pt x="126" y="25"/>
                    <a:pt x="126" y="25"/>
                  </a:cubicBezTo>
                  <a:cubicBezTo>
                    <a:pt x="126" y="11"/>
                    <a:pt x="115" y="0"/>
                    <a:pt x="101" y="0"/>
                  </a:cubicBezTo>
                  <a:cubicBezTo>
                    <a:pt x="32" y="0"/>
                    <a:pt x="32" y="0"/>
                    <a:pt x="32" y="0"/>
                  </a:cubicBezTo>
                  <a:cubicBezTo>
                    <a:pt x="24" y="0"/>
                    <a:pt x="24" y="0"/>
                    <a:pt x="24" y="0"/>
                  </a:cubicBezTo>
                  <a:cubicBezTo>
                    <a:pt x="23" y="0"/>
                    <a:pt x="23" y="0"/>
                    <a:pt x="23" y="0"/>
                  </a:cubicBezTo>
                  <a:cubicBezTo>
                    <a:pt x="23" y="0"/>
                    <a:pt x="23" y="0"/>
                    <a:pt x="23" y="0"/>
                  </a:cubicBezTo>
                  <a:cubicBezTo>
                    <a:pt x="23" y="0"/>
                    <a:pt x="23" y="0"/>
                    <a:pt x="23" y="0"/>
                  </a:cubicBezTo>
                  <a:cubicBezTo>
                    <a:pt x="23" y="0"/>
                    <a:pt x="23" y="0"/>
                    <a:pt x="23" y="0"/>
                  </a:cubicBezTo>
                  <a:cubicBezTo>
                    <a:pt x="22" y="0"/>
                    <a:pt x="22" y="0"/>
                    <a:pt x="22" y="0"/>
                  </a:cubicBezTo>
                  <a:cubicBezTo>
                    <a:pt x="22" y="0"/>
                    <a:pt x="22" y="0"/>
                    <a:pt x="22" y="0"/>
                  </a:cubicBezTo>
                  <a:cubicBezTo>
                    <a:pt x="21" y="1"/>
                    <a:pt x="21" y="1"/>
                    <a:pt x="21" y="1"/>
                  </a:cubicBezTo>
                  <a:cubicBezTo>
                    <a:pt x="21" y="1"/>
                    <a:pt x="21" y="1"/>
                    <a:pt x="21" y="1"/>
                  </a:cubicBezTo>
                  <a:cubicBezTo>
                    <a:pt x="21" y="1"/>
                    <a:pt x="21" y="1"/>
                    <a:pt x="21" y="1"/>
                  </a:cubicBezTo>
                  <a:cubicBezTo>
                    <a:pt x="21" y="1"/>
                    <a:pt x="21" y="1"/>
                    <a:pt x="21" y="1"/>
                  </a:cubicBezTo>
                  <a:cubicBezTo>
                    <a:pt x="20" y="1"/>
                    <a:pt x="20" y="1"/>
                    <a:pt x="20" y="1"/>
                  </a:cubicBezTo>
                  <a:cubicBezTo>
                    <a:pt x="20" y="1"/>
                    <a:pt x="20" y="1"/>
                    <a:pt x="20" y="1"/>
                  </a:cubicBezTo>
                  <a:cubicBezTo>
                    <a:pt x="20" y="1"/>
                    <a:pt x="20" y="1"/>
                    <a:pt x="20" y="1"/>
                  </a:cubicBezTo>
                  <a:cubicBezTo>
                    <a:pt x="20" y="1"/>
                    <a:pt x="20" y="1"/>
                    <a:pt x="20" y="1"/>
                  </a:cubicBezTo>
                  <a:cubicBezTo>
                    <a:pt x="19" y="1"/>
                    <a:pt x="19" y="1"/>
                    <a:pt x="19" y="1"/>
                  </a:cubicBezTo>
                  <a:cubicBezTo>
                    <a:pt x="19" y="1"/>
                    <a:pt x="19" y="1"/>
                    <a:pt x="19" y="1"/>
                  </a:cubicBezTo>
                  <a:cubicBezTo>
                    <a:pt x="18" y="1"/>
                    <a:pt x="18" y="1"/>
                    <a:pt x="18" y="1"/>
                  </a:cubicBezTo>
                  <a:cubicBezTo>
                    <a:pt x="18" y="1"/>
                    <a:pt x="18" y="1"/>
                    <a:pt x="18" y="1"/>
                  </a:cubicBezTo>
                  <a:cubicBezTo>
                    <a:pt x="18" y="1"/>
                    <a:pt x="18" y="1"/>
                    <a:pt x="18" y="1"/>
                  </a:cubicBezTo>
                  <a:cubicBezTo>
                    <a:pt x="18" y="1"/>
                    <a:pt x="18" y="1"/>
                    <a:pt x="18" y="1"/>
                  </a:cubicBezTo>
                  <a:cubicBezTo>
                    <a:pt x="17" y="1"/>
                    <a:pt x="17" y="1"/>
                    <a:pt x="17" y="1"/>
                  </a:cubicBezTo>
                  <a:cubicBezTo>
                    <a:pt x="17" y="1"/>
                    <a:pt x="17" y="1"/>
                    <a:pt x="17" y="1"/>
                  </a:cubicBezTo>
                  <a:cubicBezTo>
                    <a:pt x="17" y="2"/>
                    <a:pt x="17" y="2"/>
                    <a:pt x="17" y="2"/>
                  </a:cubicBezTo>
                  <a:cubicBezTo>
                    <a:pt x="17" y="2"/>
                    <a:pt x="17" y="2"/>
                    <a:pt x="17" y="2"/>
                  </a:cubicBezTo>
                  <a:cubicBezTo>
                    <a:pt x="16" y="2"/>
                    <a:pt x="16" y="2"/>
                    <a:pt x="16" y="2"/>
                  </a:cubicBezTo>
                  <a:cubicBezTo>
                    <a:pt x="16" y="2"/>
                    <a:pt x="16" y="2"/>
                    <a:pt x="16" y="2"/>
                  </a:cubicBezTo>
                  <a:cubicBezTo>
                    <a:pt x="16"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4" y="3"/>
                    <a:pt x="14" y="3"/>
                    <a:pt x="14" y="3"/>
                  </a:cubicBezTo>
                  <a:cubicBezTo>
                    <a:pt x="14" y="3"/>
                    <a:pt x="14" y="3"/>
                    <a:pt x="14"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2" y="3"/>
                  </a:cubicBezTo>
                  <a:cubicBezTo>
                    <a:pt x="12" y="3"/>
                    <a:pt x="12" y="3"/>
                    <a:pt x="12" y="3"/>
                  </a:cubicBezTo>
                  <a:cubicBezTo>
                    <a:pt x="12" y="4"/>
                    <a:pt x="12" y="4"/>
                    <a:pt x="12" y="4"/>
                  </a:cubicBezTo>
                  <a:cubicBezTo>
                    <a:pt x="12" y="4"/>
                    <a:pt x="12" y="4"/>
                    <a:pt x="12" y="4"/>
                  </a:cubicBezTo>
                  <a:cubicBezTo>
                    <a:pt x="12" y="4"/>
                    <a:pt x="12" y="4"/>
                    <a:pt x="11" y="4"/>
                  </a:cubicBezTo>
                  <a:cubicBezTo>
                    <a:pt x="11" y="4"/>
                    <a:pt x="11" y="4"/>
                    <a:pt x="11" y="4"/>
                  </a:cubicBezTo>
                  <a:cubicBezTo>
                    <a:pt x="11" y="4"/>
                    <a:pt x="11" y="4"/>
                    <a:pt x="11" y="4"/>
                  </a:cubicBezTo>
                  <a:cubicBezTo>
                    <a:pt x="11" y="4"/>
                    <a:pt x="11" y="4"/>
                    <a:pt x="11" y="4"/>
                  </a:cubicBezTo>
                  <a:cubicBezTo>
                    <a:pt x="10" y="5"/>
                    <a:pt x="10" y="5"/>
                    <a:pt x="10" y="5"/>
                  </a:cubicBezTo>
                  <a:cubicBezTo>
                    <a:pt x="10" y="5"/>
                    <a:pt x="10" y="5"/>
                    <a:pt x="10" y="5"/>
                  </a:cubicBezTo>
                  <a:cubicBezTo>
                    <a:pt x="10" y="5"/>
                    <a:pt x="10" y="5"/>
                    <a:pt x="10" y="5"/>
                  </a:cubicBezTo>
                  <a:cubicBezTo>
                    <a:pt x="10" y="5"/>
                    <a:pt x="10" y="5"/>
                    <a:pt x="10" y="5"/>
                  </a:cubicBezTo>
                  <a:cubicBezTo>
                    <a:pt x="9" y="5"/>
                    <a:pt x="9" y="5"/>
                    <a:pt x="9" y="5"/>
                  </a:cubicBezTo>
                  <a:cubicBezTo>
                    <a:pt x="9" y="5"/>
                    <a:pt x="9" y="5"/>
                    <a:pt x="9" y="5"/>
                  </a:cubicBezTo>
                  <a:cubicBezTo>
                    <a:pt x="9" y="6"/>
                    <a:pt x="9" y="6"/>
                    <a:pt x="9" y="6"/>
                  </a:cubicBezTo>
                  <a:cubicBezTo>
                    <a:pt x="9" y="6"/>
                    <a:pt x="9" y="6"/>
                    <a:pt x="9" y="6"/>
                  </a:cubicBezTo>
                  <a:cubicBezTo>
                    <a:pt x="9" y="6"/>
                    <a:pt x="9" y="6"/>
                    <a:pt x="9" y="6"/>
                  </a:cubicBezTo>
                  <a:cubicBezTo>
                    <a:pt x="9" y="6"/>
                    <a:pt x="9" y="6"/>
                    <a:pt x="9" y="6"/>
                  </a:cubicBezTo>
                  <a:cubicBezTo>
                    <a:pt x="8" y="6"/>
                    <a:pt x="8" y="6"/>
                    <a:pt x="8" y="6"/>
                  </a:cubicBezTo>
                  <a:cubicBezTo>
                    <a:pt x="8" y="6"/>
                    <a:pt x="8" y="6"/>
                    <a:pt x="8" y="6"/>
                  </a:cubicBezTo>
                  <a:cubicBezTo>
                    <a:pt x="8" y="7"/>
                    <a:pt x="8" y="7"/>
                    <a:pt x="8" y="7"/>
                  </a:cubicBezTo>
                  <a:cubicBezTo>
                    <a:pt x="8" y="7"/>
                    <a:pt x="8" y="7"/>
                    <a:pt x="8" y="7"/>
                  </a:cubicBezTo>
                  <a:cubicBezTo>
                    <a:pt x="7" y="7"/>
                    <a:pt x="7" y="7"/>
                    <a:pt x="7" y="7"/>
                  </a:cubicBezTo>
                  <a:cubicBezTo>
                    <a:pt x="7" y="7"/>
                    <a:pt x="7" y="7"/>
                    <a:pt x="7" y="7"/>
                  </a:cubicBezTo>
                  <a:cubicBezTo>
                    <a:pt x="7" y="8"/>
                    <a:pt x="7" y="8"/>
                    <a:pt x="7" y="8"/>
                  </a:cubicBezTo>
                  <a:cubicBezTo>
                    <a:pt x="7" y="8"/>
                    <a:pt x="7" y="8"/>
                    <a:pt x="7" y="8"/>
                  </a:cubicBezTo>
                  <a:cubicBezTo>
                    <a:pt x="6" y="8"/>
                    <a:pt x="6" y="8"/>
                    <a:pt x="6" y="8"/>
                  </a:cubicBezTo>
                  <a:cubicBezTo>
                    <a:pt x="6" y="8"/>
                    <a:pt x="6" y="8"/>
                    <a:pt x="6" y="8"/>
                  </a:cubicBezTo>
                  <a:cubicBezTo>
                    <a:pt x="6" y="8"/>
                    <a:pt x="6" y="8"/>
                    <a:pt x="6" y="8"/>
                  </a:cubicBezTo>
                  <a:cubicBezTo>
                    <a:pt x="6" y="8"/>
                    <a:pt x="6" y="8"/>
                    <a:pt x="6" y="8"/>
                  </a:cubicBezTo>
                  <a:cubicBezTo>
                    <a:pt x="6" y="9"/>
                    <a:pt x="6" y="9"/>
                    <a:pt x="6" y="9"/>
                  </a:cubicBezTo>
                  <a:cubicBezTo>
                    <a:pt x="6" y="9"/>
                    <a:pt x="6" y="9"/>
                    <a:pt x="6" y="9"/>
                  </a:cubicBezTo>
                  <a:cubicBezTo>
                    <a:pt x="5" y="9"/>
                    <a:pt x="5" y="9"/>
                    <a:pt x="5" y="9"/>
                  </a:cubicBezTo>
                  <a:cubicBezTo>
                    <a:pt x="5" y="9"/>
                    <a:pt x="5" y="9"/>
                    <a:pt x="5" y="9"/>
                  </a:cubicBezTo>
                  <a:cubicBezTo>
                    <a:pt x="5" y="9"/>
                    <a:pt x="5" y="10"/>
                    <a:pt x="5" y="10"/>
                  </a:cubicBezTo>
                  <a:cubicBezTo>
                    <a:pt x="5" y="10"/>
                    <a:pt x="5" y="10"/>
                    <a:pt x="5" y="10"/>
                  </a:cubicBezTo>
                  <a:cubicBezTo>
                    <a:pt x="5" y="10"/>
                    <a:pt x="5" y="10"/>
                    <a:pt x="5" y="10"/>
                  </a:cubicBezTo>
                  <a:cubicBezTo>
                    <a:pt x="5" y="10"/>
                    <a:pt x="5" y="10"/>
                    <a:pt x="5" y="10"/>
                  </a:cubicBezTo>
                  <a:cubicBezTo>
                    <a:pt x="4" y="11"/>
                    <a:pt x="4" y="11"/>
                    <a:pt x="4" y="11"/>
                  </a:cubicBezTo>
                  <a:cubicBezTo>
                    <a:pt x="4" y="11"/>
                    <a:pt x="4" y="11"/>
                    <a:pt x="4" y="11"/>
                  </a:cubicBezTo>
                  <a:cubicBezTo>
                    <a:pt x="4" y="11"/>
                    <a:pt x="4" y="11"/>
                    <a:pt x="4" y="11"/>
                  </a:cubicBezTo>
                  <a:cubicBezTo>
                    <a:pt x="4" y="11"/>
                    <a:pt x="4" y="11"/>
                    <a:pt x="4" y="11"/>
                  </a:cubicBezTo>
                  <a:cubicBezTo>
                    <a:pt x="4" y="12"/>
                    <a:pt x="4" y="12"/>
                    <a:pt x="4" y="12"/>
                  </a:cubicBezTo>
                  <a:cubicBezTo>
                    <a:pt x="4" y="12"/>
                    <a:pt x="4" y="12"/>
                    <a:pt x="4" y="12"/>
                  </a:cubicBezTo>
                  <a:cubicBezTo>
                    <a:pt x="3" y="12"/>
                    <a:pt x="3" y="12"/>
                    <a:pt x="3" y="12"/>
                  </a:cubicBezTo>
                  <a:cubicBezTo>
                    <a:pt x="3" y="12"/>
                    <a:pt x="3" y="12"/>
                    <a:pt x="3" y="12"/>
                  </a:cubicBezTo>
                  <a:cubicBezTo>
                    <a:pt x="3" y="13"/>
                    <a:pt x="3" y="13"/>
                    <a:pt x="3" y="13"/>
                  </a:cubicBezTo>
                  <a:cubicBezTo>
                    <a:pt x="3" y="13"/>
                    <a:pt x="3" y="13"/>
                    <a:pt x="3" y="13"/>
                  </a:cubicBezTo>
                  <a:cubicBezTo>
                    <a:pt x="3" y="13"/>
                    <a:pt x="3" y="13"/>
                    <a:pt x="3" y="13"/>
                  </a:cubicBezTo>
                  <a:cubicBezTo>
                    <a:pt x="3" y="13"/>
                    <a:pt x="3" y="13"/>
                    <a:pt x="3" y="13"/>
                  </a:cubicBezTo>
                  <a:cubicBezTo>
                    <a:pt x="2" y="14"/>
                    <a:pt x="2" y="14"/>
                    <a:pt x="2" y="14"/>
                  </a:cubicBezTo>
                  <a:cubicBezTo>
                    <a:pt x="2" y="14"/>
                    <a:pt x="2" y="14"/>
                    <a:pt x="2" y="14"/>
                  </a:cubicBezTo>
                  <a:cubicBezTo>
                    <a:pt x="2" y="14"/>
                    <a:pt x="2" y="14"/>
                    <a:pt x="2" y="14"/>
                  </a:cubicBezTo>
                  <a:cubicBezTo>
                    <a:pt x="2" y="14"/>
                    <a:pt x="2" y="14"/>
                    <a:pt x="2" y="14"/>
                  </a:cubicBezTo>
                  <a:cubicBezTo>
                    <a:pt x="2" y="15"/>
                    <a:pt x="2" y="15"/>
                    <a:pt x="2" y="15"/>
                  </a:cubicBezTo>
                  <a:cubicBezTo>
                    <a:pt x="2" y="15"/>
                    <a:pt x="2" y="15"/>
                    <a:pt x="2" y="15"/>
                  </a:cubicBezTo>
                  <a:cubicBezTo>
                    <a:pt x="2" y="15"/>
                    <a:pt x="2" y="15"/>
                    <a:pt x="2" y="15"/>
                  </a:cubicBezTo>
                  <a:cubicBezTo>
                    <a:pt x="2" y="15"/>
                    <a:pt x="2" y="15"/>
                    <a:pt x="2" y="15"/>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1" y="17"/>
                    <a:pt x="1" y="17"/>
                  </a:cubicBezTo>
                  <a:cubicBezTo>
                    <a:pt x="1" y="17"/>
                    <a:pt x="1" y="17"/>
                    <a:pt x="1" y="17"/>
                  </a:cubicBezTo>
                  <a:cubicBezTo>
                    <a:pt x="1" y="17"/>
                    <a:pt x="1" y="17"/>
                    <a:pt x="1" y="17"/>
                  </a:cubicBezTo>
                  <a:cubicBezTo>
                    <a:pt x="1" y="18"/>
                    <a:pt x="1" y="18"/>
                    <a:pt x="1" y="18"/>
                  </a:cubicBezTo>
                  <a:cubicBezTo>
                    <a:pt x="1" y="18"/>
                    <a:pt x="1" y="18"/>
                    <a:pt x="1" y="18"/>
                  </a:cubicBezTo>
                  <a:cubicBezTo>
                    <a:pt x="1" y="19"/>
                    <a:pt x="1" y="19"/>
                    <a:pt x="1" y="19"/>
                  </a:cubicBezTo>
                  <a:cubicBezTo>
                    <a:pt x="1" y="19"/>
                    <a:pt x="1" y="19"/>
                    <a:pt x="1" y="19"/>
                  </a:cubicBezTo>
                  <a:cubicBezTo>
                    <a:pt x="0" y="19"/>
                    <a:pt x="0" y="19"/>
                    <a:pt x="0" y="19"/>
                  </a:cubicBezTo>
                  <a:cubicBezTo>
                    <a:pt x="0" y="19"/>
                    <a:pt x="0" y="19"/>
                    <a:pt x="0" y="19"/>
                  </a:cubicBezTo>
                  <a:cubicBezTo>
                    <a:pt x="0" y="20"/>
                    <a:pt x="0" y="20"/>
                    <a:pt x="0" y="20"/>
                  </a:cubicBezTo>
                  <a:cubicBezTo>
                    <a:pt x="0" y="20"/>
                    <a:pt x="0" y="20"/>
                    <a:pt x="0" y="20"/>
                  </a:cubicBezTo>
                  <a:cubicBezTo>
                    <a:pt x="0" y="20"/>
                    <a:pt x="0" y="20"/>
                    <a:pt x="0" y="20"/>
                  </a:cubicBezTo>
                  <a:cubicBezTo>
                    <a:pt x="0" y="20"/>
                    <a:pt x="0" y="20"/>
                    <a:pt x="0" y="20"/>
                  </a:cubicBezTo>
                  <a:cubicBezTo>
                    <a:pt x="0" y="21"/>
                    <a:pt x="0" y="21"/>
                    <a:pt x="0" y="21"/>
                  </a:cubicBezTo>
                  <a:cubicBezTo>
                    <a:pt x="0" y="21"/>
                    <a:pt x="0" y="21"/>
                    <a:pt x="0" y="21"/>
                  </a:cubicBezTo>
                  <a:cubicBezTo>
                    <a:pt x="0" y="22"/>
                    <a:pt x="0" y="22"/>
                    <a:pt x="0" y="22"/>
                  </a:cubicBezTo>
                  <a:cubicBezTo>
                    <a:pt x="0" y="22"/>
                    <a:pt x="0" y="22"/>
                    <a:pt x="0" y="22"/>
                  </a:cubicBezTo>
                  <a:cubicBezTo>
                    <a:pt x="0" y="22"/>
                    <a:pt x="0" y="22"/>
                    <a:pt x="0" y="22"/>
                  </a:cubicBezTo>
                  <a:cubicBezTo>
                    <a:pt x="0" y="22"/>
                    <a:pt x="0" y="22"/>
                    <a:pt x="0" y="22"/>
                  </a:cubicBezTo>
                  <a:cubicBezTo>
                    <a:pt x="0" y="23"/>
                    <a:pt x="0" y="23"/>
                    <a:pt x="0" y="23"/>
                  </a:cubicBezTo>
                  <a:cubicBezTo>
                    <a:pt x="0" y="23"/>
                    <a:pt x="0" y="23"/>
                    <a:pt x="0" y="23"/>
                  </a:cubicBezTo>
                  <a:cubicBezTo>
                    <a:pt x="0" y="23"/>
                    <a:pt x="0" y="23"/>
                    <a:pt x="0" y="23"/>
                  </a:cubicBezTo>
                  <a:cubicBezTo>
                    <a:pt x="0" y="23"/>
                    <a:pt x="0" y="23"/>
                    <a:pt x="0" y="23"/>
                  </a:cubicBezTo>
                  <a:cubicBezTo>
                    <a:pt x="0" y="24"/>
                    <a:pt x="0" y="24"/>
                    <a:pt x="0" y="24"/>
                  </a:cubicBezTo>
                  <a:cubicBezTo>
                    <a:pt x="0" y="24"/>
                    <a:pt x="0" y="24"/>
                    <a:pt x="0" y="24"/>
                  </a:cubicBezTo>
                  <a:cubicBezTo>
                    <a:pt x="0" y="25"/>
                    <a:pt x="0" y="25"/>
                    <a:pt x="0" y="25"/>
                  </a:cubicBezTo>
                  <a:cubicBezTo>
                    <a:pt x="0" y="25"/>
                    <a:pt x="0" y="25"/>
                    <a:pt x="0" y="25"/>
                  </a:cubicBezTo>
                  <a:cubicBezTo>
                    <a:pt x="0" y="33"/>
                    <a:pt x="0" y="33"/>
                    <a:pt x="0" y="33"/>
                  </a:cubicBezTo>
                  <a:cubicBezTo>
                    <a:pt x="0" y="152"/>
                    <a:pt x="0" y="152"/>
                    <a:pt x="0" y="152"/>
                  </a:cubicBezTo>
                  <a:cubicBezTo>
                    <a:pt x="0" y="165"/>
                    <a:pt x="11" y="176"/>
                    <a:pt x="24" y="176"/>
                  </a:cubicBezTo>
                  <a:close/>
                  <a:moveTo>
                    <a:pt x="24" y="0"/>
                  </a:moveTo>
                  <a:cubicBezTo>
                    <a:pt x="24" y="0"/>
                    <a:pt x="24" y="0"/>
                    <a:pt x="24" y="0"/>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06" name="Freeform 29">
              <a:extLst>
                <a:ext uri="{FF2B5EF4-FFF2-40B4-BE49-F238E27FC236}">
                  <a16:creationId xmlns:a16="http://schemas.microsoft.com/office/drawing/2014/main" id="{3557D667-26D4-435C-9C26-7B1EB3F21C95}"/>
                </a:ext>
              </a:extLst>
            </p:cNvPr>
            <p:cNvSpPr>
              <a:spLocks/>
            </p:cNvSpPr>
            <p:nvPr userDrawn="1"/>
          </p:nvSpPr>
          <p:spPr bwMode="auto">
            <a:xfrm>
              <a:off x="762" y="2910"/>
              <a:ext cx="464" cy="645"/>
            </a:xfrm>
            <a:custGeom>
              <a:avLst/>
              <a:gdLst>
                <a:gd name="T0" fmla="*/ 231 w 263"/>
                <a:gd name="T1" fmla="*/ 127 h 365"/>
                <a:gd name="T2" fmla="*/ 239 w 263"/>
                <a:gd name="T3" fmla="*/ 127 h 365"/>
                <a:gd name="T4" fmla="*/ 263 w 263"/>
                <a:gd name="T5" fmla="*/ 102 h 365"/>
                <a:gd name="T6" fmla="*/ 263 w 263"/>
                <a:gd name="T7" fmla="*/ 25 h 365"/>
                <a:gd name="T8" fmla="*/ 239 w 263"/>
                <a:gd name="T9" fmla="*/ 0 h 365"/>
                <a:gd name="T10" fmla="*/ 91 w 263"/>
                <a:gd name="T11" fmla="*/ 0 h 365"/>
                <a:gd name="T12" fmla="*/ 66 w 263"/>
                <a:gd name="T13" fmla="*/ 1 h 365"/>
                <a:gd name="T14" fmla="*/ 66 w 263"/>
                <a:gd name="T15" fmla="*/ 90 h 365"/>
                <a:gd name="T16" fmla="*/ 32 w 263"/>
                <a:gd name="T17" fmla="*/ 124 h 365"/>
                <a:gd name="T18" fmla="*/ 24 w 263"/>
                <a:gd name="T19" fmla="*/ 124 h 365"/>
                <a:gd name="T20" fmla="*/ 0 w 263"/>
                <a:gd name="T21" fmla="*/ 149 h 365"/>
                <a:gd name="T22" fmla="*/ 0 w 263"/>
                <a:gd name="T23" fmla="*/ 195 h 365"/>
                <a:gd name="T24" fmla="*/ 0 w 263"/>
                <a:gd name="T25" fmla="*/ 219 h 365"/>
                <a:gd name="T26" fmla="*/ 0 w 263"/>
                <a:gd name="T27" fmla="*/ 341 h 365"/>
                <a:gd name="T28" fmla="*/ 24 w 263"/>
                <a:gd name="T29" fmla="*/ 365 h 365"/>
                <a:gd name="T30" fmla="*/ 106 w 263"/>
                <a:gd name="T31" fmla="*/ 365 h 365"/>
                <a:gd name="T32" fmla="*/ 130 w 263"/>
                <a:gd name="T33" fmla="*/ 364 h 365"/>
                <a:gd name="T34" fmla="*/ 130 w 263"/>
                <a:gd name="T35" fmla="*/ 278 h 365"/>
                <a:gd name="T36" fmla="*/ 164 w 263"/>
                <a:gd name="T37" fmla="*/ 244 h 365"/>
                <a:gd name="T38" fmla="*/ 172 w 263"/>
                <a:gd name="T39" fmla="*/ 244 h 365"/>
                <a:gd name="T40" fmla="*/ 197 w 263"/>
                <a:gd name="T41" fmla="*/ 219 h 365"/>
                <a:gd name="T42" fmla="*/ 197 w 263"/>
                <a:gd name="T43" fmla="*/ 161 h 365"/>
                <a:gd name="T44" fmla="*/ 231 w 263"/>
                <a:gd name="T45" fmla="*/ 12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3" h="365">
                  <a:moveTo>
                    <a:pt x="231" y="127"/>
                  </a:moveTo>
                  <a:cubicBezTo>
                    <a:pt x="239" y="127"/>
                    <a:pt x="239" y="127"/>
                    <a:pt x="239" y="127"/>
                  </a:cubicBezTo>
                  <a:cubicBezTo>
                    <a:pt x="252" y="127"/>
                    <a:pt x="263" y="116"/>
                    <a:pt x="263" y="102"/>
                  </a:cubicBezTo>
                  <a:cubicBezTo>
                    <a:pt x="263" y="25"/>
                    <a:pt x="263" y="25"/>
                    <a:pt x="263" y="25"/>
                  </a:cubicBezTo>
                  <a:cubicBezTo>
                    <a:pt x="263" y="11"/>
                    <a:pt x="252" y="0"/>
                    <a:pt x="239" y="0"/>
                  </a:cubicBezTo>
                  <a:cubicBezTo>
                    <a:pt x="91" y="0"/>
                    <a:pt x="91" y="0"/>
                    <a:pt x="91" y="0"/>
                  </a:cubicBezTo>
                  <a:cubicBezTo>
                    <a:pt x="66" y="1"/>
                    <a:pt x="66" y="1"/>
                    <a:pt x="66" y="1"/>
                  </a:cubicBezTo>
                  <a:cubicBezTo>
                    <a:pt x="66" y="90"/>
                    <a:pt x="66" y="90"/>
                    <a:pt x="66" y="90"/>
                  </a:cubicBezTo>
                  <a:cubicBezTo>
                    <a:pt x="66" y="108"/>
                    <a:pt x="51" y="124"/>
                    <a:pt x="32" y="124"/>
                  </a:cubicBezTo>
                  <a:cubicBezTo>
                    <a:pt x="24" y="124"/>
                    <a:pt x="24" y="124"/>
                    <a:pt x="24" y="124"/>
                  </a:cubicBezTo>
                  <a:cubicBezTo>
                    <a:pt x="10" y="124"/>
                    <a:pt x="0" y="135"/>
                    <a:pt x="0" y="149"/>
                  </a:cubicBezTo>
                  <a:cubicBezTo>
                    <a:pt x="0" y="195"/>
                    <a:pt x="0" y="195"/>
                    <a:pt x="0" y="195"/>
                  </a:cubicBezTo>
                  <a:cubicBezTo>
                    <a:pt x="0" y="219"/>
                    <a:pt x="0" y="219"/>
                    <a:pt x="0" y="219"/>
                  </a:cubicBezTo>
                  <a:cubicBezTo>
                    <a:pt x="0" y="341"/>
                    <a:pt x="0" y="341"/>
                    <a:pt x="0" y="341"/>
                  </a:cubicBezTo>
                  <a:cubicBezTo>
                    <a:pt x="0" y="354"/>
                    <a:pt x="10" y="365"/>
                    <a:pt x="24" y="365"/>
                  </a:cubicBezTo>
                  <a:cubicBezTo>
                    <a:pt x="106" y="365"/>
                    <a:pt x="106" y="365"/>
                    <a:pt x="106" y="365"/>
                  </a:cubicBezTo>
                  <a:cubicBezTo>
                    <a:pt x="130" y="364"/>
                    <a:pt x="130" y="364"/>
                    <a:pt x="130" y="364"/>
                  </a:cubicBezTo>
                  <a:cubicBezTo>
                    <a:pt x="130" y="278"/>
                    <a:pt x="130" y="278"/>
                    <a:pt x="130" y="278"/>
                  </a:cubicBezTo>
                  <a:cubicBezTo>
                    <a:pt x="130" y="259"/>
                    <a:pt x="145" y="244"/>
                    <a:pt x="164" y="244"/>
                  </a:cubicBezTo>
                  <a:cubicBezTo>
                    <a:pt x="172" y="244"/>
                    <a:pt x="172" y="244"/>
                    <a:pt x="172" y="244"/>
                  </a:cubicBezTo>
                  <a:cubicBezTo>
                    <a:pt x="186" y="244"/>
                    <a:pt x="197" y="233"/>
                    <a:pt x="197" y="219"/>
                  </a:cubicBezTo>
                  <a:cubicBezTo>
                    <a:pt x="197" y="161"/>
                    <a:pt x="197" y="161"/>
                    <a:pt x="197" y="161"/>
                  </a:cubicBezTo>
                  <a:cubicBezTo>
                    <a:pt x="197" y="142"/>
                    <a:pt x="212" y="127"/>
                    <a:pt x="231" y="127"/>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07" name="Freeform 30">
              <a:extLst>
                <a:ext uri="{FF2B5EF4-FFF2-40B4-BE49-F238E27FC236}">
                  <a16:creationId xmlns:a16="http://schemas.microsoft.com/office/drawing/2014/main" id="{B973A0E1-AF27-411D-99B3-20EF06982629}"/>
                </a:ext>
              </a:extLst>
            </p:cNvPr>
            <p:cNvSpPr>
              <a:spLocks/>
            </p:cNvSpPr>
            <p:nvPr userDrawn="1"/>
          </p:nvSpPr>
          <p:spPr bwMode="auto">
            <a:xfrm>
              <a:off x="878" y="2594"/>
              <a:ext cx="1404" cy="1063"/>
            </a:xfrm>
            <a:custGeom>
              <a:avLst/>
              <a:gdLst>
                <a:gd name="T0" fmla="*/ 164 w 795"/>
                <a:gd name="T1" fmla="*/ 602 h 602"/>
                <a:gd name="T2" fmla="*/ 228 w 795"/>
                <a:gd name="T3" fmla="*/ 602 h 602"/>
                <a:gd name="T4" fmla="*/ 263 w 795"/>
                <a:gd name="T5" fmla="*/ 572 h 602"/>
                <a:gd name="T6" fmla="*/ 296 w 795"/>
                <a:gd name="T7" fmla="*/ 544 h 602"/>
                <a:gd name="T8" fmla="*/ 428 w 795"/>
                <a:gd name="T9" fmla="*/ 544 h 602"/>
                <a:gd name="T10" fmla="*/ 462 w 795"/>
                <a:gd name="T11" fmla="*/ 514 h 602"/>
                <a:gd name="T12" fmla="*/ 495 w 795"/>
                <a:gd name="T13" fmla="*/ 485 h 602"/>
                <a:gd name="T14" fmla="*/ 529 w 795"/>
                <a:gd name="T15" fmla="*/ 450 h 602"/>
                <a:gd name="T16" fmla="*/ 529 w 795"/>
                <a:gd name="T17" fmla="*/ 335 h 602"/>
                <a:gd name="T18" fmla="*/ 562 w 795"/>
                <a:gd name="T19" fmla="*/ 301 h 602"/>
                <a:gd name="T20" fmla="*/ 596 w 795"/>
                <a:gd name="T21" fmla="*/ 271 h 602"/>
                <a:gd name="T22" fmla="*/ 628 w 795"/>
                <a:gd name="T23" fmla="*/ 243 h 602"/>
                <a:gd name="T24" fmla="*/ 662 w 795"/>
                <a:gd name="T25" fmla="*/ 208 h 602"/>
                <a:gd name="T26" fmla="*/ 696 w 795"/>
                <a:gd name="T27" fmla="*/ 175 h 602"/>
                <a:gd name="T28" fmla="*/ 771 w 795"/>
                <a:gd name="T29" fmla="*/ 175 h 602"/>
                <a:gd name="T30" fmla="*/ 795 w 795"/>
                <a:gd name="T31" fmla="*/ 153 h 602"/>
                <a:gd name="T32" fmla="*/ 795 w 795"/>
                <a:gd name="T33" fmla="*/ 115 h 602"/>
                <a:gd name="T34" fmla="*/ 685 w 795"/>
                <a:gd name="T35" fmla="*/ 115 h 602"/>
                <a:gd name="T36" fmla="*/ 661 w 795"/>
                <a:gd name="T37" fmla="*/ 91 h 602"/>
                <a:gd name="T38" fmla="*/ 661 w 795"/>
                <a:gd name="T39" fmla="*/ 91 h 602"/>
                <a:gd name="T40" fmla="*/ 661 w 795"/>
                <a:gd name="T41" fmla="*/ 91 h 602"/>
                <a:gd name="T42" fmla="*/ 661 w 795"/>
                <a:gd name="T43" fmla="*/ 82 h 602"/>
                <a:gd name="T44" fmla="*/ 637 w 795"/>
                <a:gd name="T45" fmla="*/ 58 h 602"/>
                <a:gd name="T46" fmla="*/ 433 w 795"/>
                <a:gd name="T47" fmla="*/ 58 h 602"/>
                <a:gd name="T48" fmla="*/ 433 w 795"/>
                <a:gd name="T49" fmla="*/ 58 h 602"/>
                <a:gd name="T50" fmla="*/ 359 w 795"/>
                <a:gd name="T51" fmla="*/ 58 h 602"/>
                <a:gd name="T52" fmla="*/ 325 w 795"/>
                <a:gd name="T53" fmla="*/ 24 h 602"/>
                <a:gd name="T54" fmla="*/ 300 w 795"/>
                <a:gd name="T55" fmla="*/ 0 h 602"/>
                <a:gd name="T56" fmla="*/ 25 w 795"/>
                <a:gd name="T57" fmla="*/ 0 h 602"/>
                <a:gd name="T58" fmla="*/ 0 w 795"/>
                <a:gd name="T59" fmla="*/ 24 h 602"/>
                <a:gd name="T60" fmla="*/ 0 w 795"/>
                <a:gd name="T61" fmla="*/ 122 h 602"/>
                <a:gd name="T62" fmla="*/ 0 w 795"/>
                <a:gd name="T63" fmla="*/ 123 h 602"/>
                <a:gd name="T64" fmla="*/ 0 w 795"/>
                <a:gd name="T65" fmla="*/ 126 h 602"/>
                <a:gd name="T66" fmla="*/ 0 w 795"/>
                <a:gd name="T67" fmla="*/ 128 h 602"/>
                <a:gd name="T68" fmla="*/ 0 w 795"/>
                <a:gd name="T69" fmla="*/ 180 h 602"/>
                <a:gd name="T70" fmla="*/ 25 w 795"/>
                <a:gd name="T71" fmla="*/ 179 h 602"/>
                <a:gd name="T72" fmla="*/ 173 w 795"/>
                <a:gd name="T73" fmla="*/ 179 h 602"/>
                <a:gd name="T74" fmla="*/ 197 w 795"/>
                <a:gd name="T75" fmla="*/ 204 h 602"/>
                <a:gd name="T76" fmla="*/ 197 w 795"/>
                <a:gd name="T77" fmla="*/ 281 h 602"/>
                <a:gd name="T78" fmla="*/ 173 w 795"/>
                <a:gd name="T79" fmla="*/ 306 h 602"/>
                <a:gd name="T80" fmla="*/ 165 w 795"/>
                <a:gd name="T81" fmla="*/ 306 h 602"/>
                <a:gd name="T82" fmla="*/ 131 w 795"/>
                <a:gd name="T83" fmla="*/ 340 h 602"/>
                <a:gd name="T84" fmla="*/ 131 w 795"/>
                <a:gd name="T85" fmla="*/ 398 h 602"/>
                <a:gd name="T86" fmla="*/ 106 w 795"/>
                <a:gd name="T87" fmla="*/ 423 h 602"/>
                <a:gd name="T88" fmla="*/ 98 w 795"/>
                <a:gd name="T89" fmla="*/ 423 h 602"/>
                <a:gd name="T90" fmla="*/ 64 w 795"/>
                <a:gd name="T91" fmla="*/ 457 h 602"/>
                <a:gd name="T92" fmla="*/ 64 w 795"/>
                <a:gd name="T93" fmla="*/ 543 h 602"/>
                <a:gd name="T94" fmla="*/ 46 w 795"/>
                <a:gd name="T95" fmla="*/ 544 h 602"/>
                <a:gd name="T96" fmla="*/ 48 w 795"/>
                <a:gd name="T97" fmla="*/ 544 h 602"/>
                <a:gd name="T98" fmla="*/ 96 w 795"/>
                <a:gd name="T99" fmla="*/ 544 h 602"/>
                <a:gd name="T100" fmla="*/ 129 w 795"/>
                <a:gd name="T101" fmla="*/ 572 h 602"/>
                <a:gd name="T102" fmla="*/ 164 w 795"/>
                <a:gd name="T103" fmla="*/ 602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5" h="602">
                  <a:moveTo>
                    <a:pt x="164" y="602"/>
                  </a:moveTo>
                  <a:cubicBezTo>
                    <a:pt x="228" y="602"/>
                    <a:pt x="228" y="602"/>
                    <a:pt x="228" y="602"/>
                  </a:cubicBezTo>
                  <a:cubicBezTo>
                    <a:pt x="245" y="602"/>
                    <a:pt x="260" y="589"/>
                    <a:pt x="263" y="572"/>
                  </a:cubicBezTo>
                  <a:cubicBezTo>
                    <a:pt x="265" y="556"/>
                    <a:pt x="279" y="544"/>
                    <a:pt x="296" y="544"/>
                  </a:cubicBezTo>
                  <a:cubicBezTo>
                    <a:pt x="428" y="544"/>
                    <a:pt x="428" y="544"/>
                    <a:pt x="428" y="544"/>
                  </a:cubicBezTo>
                  <a:cubicBezTo>
                    <a:pt x="445" y="544"/>
                    <a:pt x="460" y="531"/>
                    <a:pt x="462" y="514"/>
                  </a:cubicBezTo>
                  <a:cubicBezTo>
                    <a:pt x="465" y="497"/>
                    <a:pt x="478" y="485"/>
                    <a:pt x="495" y="485"/>
                  </a:cubicBezTo>
                  <a:cubicBezTo>
                    <a:pt x="514" y="484"/>
                    <a:pt x="529" y="468"/>
                    <a:pt x="529" y="450"/>
                  </a:cubicBezTo>
                  <a:cubicBezTo>
                    <a:pt x="529" y="335"/>
                    <a:pt x="529" y="335"/>
                    <a:pt x="529" y="335"/>
                  </a:cubicBezTo>
                  <a:cubicBezTo>
                    <a:pt x="529" y="316"/>
                    <a:pt x="544" y="301"/>
                    <a:pt x="562" y="301"/>
                  </a:cubicBezTo>
                  <a:cubicBezTo>
                    <a:pt x="579" y="300"/>
                    <a:pt x="593" y="288"/>
                    <a:pt x="596" y="271"/>
                  </a:cubicBezTo>
                  <a:cubicBezTo>
                    <a:pt x="599" y="255"/>
                    <a:pt x="612" y="243"/>
                    <a:pt x="628" y="243"/>
                  </a:cubicBezTo>
                  <a:cubicBezTo>
                    <a:pt x="647" y="242"/>
                    <a:pt x="662" y="227"/>
                    <a:pt x="662" y="208"/>
                  </a:cubicBezTo>
                  <a:cubicBezTo>
                    <a:pt x="663" y="190"/>
                    <a:pt x="678" y="175"/>
                    <a:pt x="696" y="175"/>
                  </a:cubicBezTo>
                  <a:cubicBezTo>
                    <a:pt x="771" y="175"/>
                    <a:pt x="771" y="175"/>
                    <a:pt x="771" y="175"/>
                  </a:cubicBezTo>
                  <a:cubicBezTo>
                    <a:pt x="784" y="175"/>
                    <a:pt x="795" y="166"/>
                    <a:pt x="795" y="153"/>
                  </a:cubicBezTo>
                  <a:cubicBezTo>
                    <a:pt x="795" y="115"/>
                    <a:pt x="795" y="115"/>
                    <a:pt x="795" y="115"/>
                  </a:cubicBezTo>
                  <a:cubicBezTo>
                    <a:pt x="758" y="115"/>
                    <a:pt x="722" y="115"/>
                    <a:pt x="685" y="115"/>
                  </a:cubicBezTo>
                  <a:cubicBezTo>
                    <a:pt x="672" y="115"/>
                    <a:pt x="661" y="104"/>
                    <a:pt x="661" y="91"/>
                  </a:cubicBezTo>
                  <a:cubicBezTo>
                    <a:pt x="661" y="91"/>
                    <a:pt x="661" y="91"/>
                    <a:pt x="661" y="91"/>
                  </a:cubicBezTo>
                  <a:cubicBezTo>
                    <a:pt x="661" y="91"/>
                    <a:pt x="661" y="91"/>
                    <a:pt x="661" y="91"/>
                  </a:cubicBezTo>
                  <a:cubicBezTo>
                    <a:pt x="661" y="82"/>
                    <a:pt x="661" y="82"/>
                    <a:pt x="661" y="82"/>
                  </a:cubicBezTo>
                  <a:cubicBezTo>
                    <a:pt x="661" y="69"/>
                    <a:pt x="650" y="58"/>
                    <a:pt x="637" y="58"/>
                  </a:cubicBezTo>
                  <a:cubicBezTo>
                    <a:pt x="433" y="58"/>
                    <a:pt x="433" y="58"/>
                    <a:pt x="433" y="58"/>
                  </a:cubicBezTo>
                  <a:cubicBezTo>
                    <a:pt x="433" y="58"/>
                    <a:pt x="433" y="58"/>
                    <a:pt x="433" y="58"/>
                  </a:cubicBezTo>
                  <a:cubicBezTo>
                    <a:pt x="359" y="58"/>
                    <a:pt x="359" y="58"/>
                    <a:pt x="359" y="58"/>
                  </a:cubicBezTo>
                  <a:cubicBezTo>
                    <a:pt x="340" y="58"/>
                    <a:pt x="325" y="43"/>
                    <a:pt x="325" y="24"/>
                  </a:cubicBezTo>
                  <a:cubicBezTo>
                    <a:pt x="324" y="11"/>
                    <a:pt x="314" y="0"/>
                    <a:pt x="300" y="0"/>
                  </a:cubicBezTo>
                  <a:cubicBezTo>
                    <a:pt x="25" y="0"/>
                    <a:pt x="25" y="0"/>
                    <a:pt x="25" y="0"/>
                  </a:cubicBezTo>
                  <a:cubicBezTo>
                    <a:pt x="11" y="0"/>
                    <a:pt x="0" y="11"/>
                    <a:pt x="0" y="24"/>
                  </a:cubicBezTo>
                  <a:cubicBezTo>
                    <a:pt x="0" y="122"/>
                    <a:pt x="0" y="122"/>
                    <a:pt x="0" y="122"/>
                  </a:cubicBezTo>
                  <a:cubicBezTo>
                    <a:pt x="0" y="122"/>
                    <a:pt x="0" y="122"/>
                    <a:pt x="0" y="123"/>
                  </a:cubicBezTo>
                  <a:cubicBezTo>
                    <a:pt x="1" y="124"/>
                    <a:pt x="1" y="125"/>
                    <a:pt x="0" y="126"/>
                  </a:cubicBezTo>
                  <a:cubicBezTo>
                    <a:pt x="0" y="127"/>
                    <a:pt x="0" y="127"/>
                    <a:pt x="0" y="128"/>
                  </a:cubicBezTo>
                  <a:cubicBezTo>
                    <a:pt x="0" y="180"/>
                    <a:pt x="0" y="180"/>
                    <a:pt x="0" y="180"/>
                  </a:cubicBezTo>
                  <a:cubicBezTo>
                    <a:pt x="25" y="179"/>
                    <a:pt x="25" y="179"/>
                    <a:pt x="25" y="179"/>
                  </a:cubicBezTo>
                  <a:cubicBezTo>
                    <a:pt x="173" y="179"/>
                    <a:pt x="173" y="179"/>
                    <a:pt x="173" y="179"/>
                  </a:cubicBezTo>
                  <a:cubicBezTo>
                    <a:pt x="186" y="179"/>
                    <a:pt x="197" y="190"/>
                    <a:pt x="197" y="204"/>
                  </a:cubicBezTo>
                  <a:cubicBezTo>
                    <a:pt x="197" y="281"/>
                    <a:pt x="197" y="281"/>
                    <a:pt x="197" y="281"/>
                  </a:cubicBezTo>
                  <a:cubicBezTo>
                    <a:pt x="197" y="295"/>
                    <a:pt x="186" y="306"/>
                    <a:pt x="173" y="306"/>
                  </a:cubicBezTo>
                  <a:cubicBezTo>
                    <a:pt x="165" y="306"/>
                    <a:pt x="165" y="306"/>
                    <a:pt x="165" y="306"/>
                  </a:cubicBezTo>
                  <a:cubicBezTo>
                    <a:pt x="146" y="306"/>
                    <a:pt x="131" y="321"/>
                    <a:pt x="131" y="340"/>
                  </a:cubicBezTo>
                  <a:cubicBezTo>
                    <a:pt x="131" y="398"/>
                    <a:pt x="131" y="398"/>
                    <a:pt x="131" y="398"/>
                  </a:cubicBezTo>
                  <a:cubicBezTo>
                    <a:pt x="131" y="412"/>
                    <a:pt x="120" y="423"/>
                    <a:pt x="106" y="423"/>
                  </a:cubicBezTo>
                  <a:cubicBezTo>
                    <a:pt x="98" y="423"/>
                    <a:pt x="98" y="423"/>
                    <a:pt x="98" y="423"/>
                  </a:cubicBezTo>
                  <a:cubicBezTo>
                    <a:pt x="79" y="423"/>
                    <a:pt x="64" y="438"/>
                    <a:pt x="64" y="457"/>
                  </a:cubicBezTo>
                  <a:cubicBezTo>
                    <a:pt x="64" y="543"/>
                    <a:pt x="64" y="543"/>
                    <a:pt x="64" y="543"/>
                  </a:cubicBezTo>
                  <a:cubicBezTo>
                    <a:pt x="46" y="544"/>
                    <a:pt x="46" y="544"/>
                    <a:pt x="46" y="544"/>
                  </a:cubicBezTo>
                  <a:cubicBezTo>
                    <a:pt x="46" y="544"/>
                    <a:pt x="47" y="544"/>
                    <a:pt x="48" y="544"/>
                  </a:cubicBezTo>
                  <a:cubicBezTo>
                    <a:pt x="96" y="544"/>
                    <a:pt x="96" y="544"/>
                    <a:pt x="96" y="544"/>
                  </a:cubicBezTo>
                  <a:cubicBezTo>
                    <a:pt x="112" y="544"/>
                    <a:pt x="126" y="556"/>
                    <a:pt x="129" y="572"/>
                  </a:cubicBezTo>
                  <a:cubicBezTo>
                    <a:pt x="132" y="589"/>
                    <a:pt x="146" y="602"/>
                    <a:pt x="164" y="602"/>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08" name="Freeform 31">
              <a:extLst>
                <a:ext uri="{FF2B5EF4-FFF2-40B4-BE49-F238E27FC236}">
                  <a16:creationId xmlns:a16="http://schemas.microsoft.com/office/drawing/2014/main" id="{D649E8C9-D3B1-4DB6-8C9A-B1A3D328C442}"/>
                </a:ext>
              </a:extLst>
            </p:cNvPr>
            <p:cNvSpPr>
              <a:spLocks noEditPoints="1"/>
            </p:cNvSpPr>
            <p:nvPr userDrawn="1"/>
          </p:nvSpPr>
          <p:spPr bwMode="auto">
            <a:xfrm>
              <a:off x="3353" y="3454"/>
              <a:ext cx="311" cy="223"/>
            </a:xfrm>
            <a:custGeom>
              <a:avLst/>
              <a:gdLst>
                <a:gd name="T0" fmla="*/ 24 w 176"/>
                <a:gd name="T1" fmla="*/ 57 h 126"/>
                <a:gd name="T2" fmla="*/ 119 w 176"/>
                <a:gd name="T3" fmla="*/ 102 h 126"/>
                <a:gd name="T4" fmla="*/ 176 w 176"/>
                <a:gd name="T5" fmla="*/ 102 h 126"/>
                <a:gd name="T6" fmla="*/ 176 w 176"/>
                <a:gd name="T7" fmla="*/ 24 h 126"/>
                <a:gd name="T8" fmla="*/ 175 w 176"/>
                <a:gd name="T9" fmla="*/ 23 h 126"/>
                <a:gd name="T10" fmla="*/ 175 w 176"/>
                <a:gd name="T11" fmla="*/ 22 h 126"/>
                <a:gd name="T12" fmla="*/ 175 w 176"/>
                <a:gd name="T13" fmla="*/ 21 h 126"/>
                <a:gd name="T14" fmla="*/ 175 w 176"/>
                <a:gd name="T15" fmla="*/ 20 h 126"/>
                <a:gd name="T16" fmla="*/ 175 w 176"/>
                <a:gd name="T17" fmla="*/ 19 h 126"/>
                <a:gd name="T18" fmla="*/ 175 w 176"/>
                <a:gd name="T19" fmla="*/ 18 h 126"/>
                <a:gd name="T20" fmla="*/ 175 w 176"/>
                <a:gd name="T21" fmla="*/ 18 h 126"/>
                <a:gd name="T22" fmla="*/ 174 w 176"/>
                <a:gd name="T23" fmla="*/ 16 h 126"/>
                <a:gd name="T24" fmla="*/ 174 w 176"/>
                <a:gd name="T25" fmla="*/ 16 h 126"/>
                <a:gd name="T26" fmla="*/ 174 w 176"/>
                <a:gd name="T27" fmla="*/ 15 h 126"/>
                <a:gd name="T28" fmla="*/ 173 w 176"/>
                <a:gd name="T29" fmla="*/ 14 h 126"/>
                <a:gd name="T30" fmla="*/ 173 w 176"/>
                <a:gd name="T31" fmla="*/ 13 h 126"/>
                <a:gd name="T32" fmla="*/ 173 w 176"/>
                <a:gd name="T33" fmla="*/ 13 h 126"/>
                <a:gd name="T34" fmla="*/ 172 w 176"/>
                <a:gd name="T35" fmla="*/ 12 h 126"/>
                <a:gd name="T36" fmla="*/ 172 w 176"/>
                <a:gd name="T37" fmla="*/ 11 h 126"/>
                <a:gd name="T38" fmla="*/ 171 w 176"/>
                <a:gd name="T39" fmla="*/ 10 h 126"/>
                <a:gd name="T40" fmla="*/ 171 w 176"/>
                <a:gd name="T41" fmla="*/ 10 h 126"/>
                <a:gd name="T42" fmla="*/ 170 w 176"/>
                <a:gd name="T43" fmla="*/ 9 h 126"/>
                <a:gd name="T44" fmla="*/ 170 w 176"/>
                <a:gd name="T45" fmla="*/ 8 h 126"/>
                <a:gd name="T46" fmla="*/ 169 w 176"/>
                <a:gd name="T47" fmla="*/ 8 h 126"/>
                <a:gd name="T48" fmla="*/ 168 w 176"/>
                <a:gd name="T49" fmla="*/ 7 h 126"/>
                <a:gd name="T50" fmla="*/ 168 w 176"/>
                <a:gd name="T51" fmla="*/ 6 h 126"/>
                <a:gd name="T52" fmla="*/ 167 w 176"/>
                <a:gd name="T53" fmla="*/ 6 h 126"/>
                <a:gd name="T54" fmla="*/ 166 w 176"/>
                <a:gd name="T55" fmla="*/ 5 h 126"/>
                <a:gd name="T56" fmla="*/ 166 w 176"/>
                <a:gd name="T57" fmla="*/ 5 h 126"/>
                <a:gd name="T58" fmla="*/ 165 w 176"/>
                <a:gd name="T59" fmla="*/ 4 h 126"/>
                <a:gd name="T60" fmla="*/ 164 w 176"/>
                <a:gd name="T61" fmla="*/ 4 h 126"/>
                <a:gd name="T62" fmla="*/ 163 w 176"/>
                <a:gd name="T63" fmla="*/ 3 h 126"/>
                <a:gd name="T64" fmla="*/ 163 w 176"/>
                <a:gd name="T65" fmla="*/ 3 h 126"/>
                <a:gd name="T66" fmla="*/ 162 w 176"/>
                <a:gd name="T67" fmla="*/ 2 h 126"/>
                <a:gd name="T68" fmla="*/ 161 w 176"/>
                <a:gd name="T69" fmla="*/ 2 h 126"/>
                <a:gd name="T70" fmla="*/ 160 w 176"/>
                <a:gd name="T71" fmla="*/ 2 h 126"/>
                <a:gd name="T72" fmla="*/ 160 w 176"/>
                <a:gd name="T73" fmla="*/ 2 h 126"/>
                <a:gd name="T74" fmla="*/ 159 w 176"/>
                <a:gd name="T75" fmla="*/ 1 h 126"/>
                <a:gd name="T76" fmla="*/ 158 w 176"/>
                <a:gd name="T77" fmla="*/ 1 h 126"/>
                <a:gd name="T78" fmla="*/ 157 w 176"/>
                <a:gd name="T79" fmla="*/ 1 h 126"/>
                <a:gd name="T80" fmla="*/ 156 w 176"/>
                <a:gd name="T81" fmla="*/ 1 h 126"/>
                <a:gd name="T82" fmla="*/ 155 w 176"/>
                <a:gd name="T83" fmla="*/ 0 h 126"/>
                <a:gd name="T84" fmla="*/ 154 w 176"/>
                <a:gd name="T85" fmla="*/ 0 h 126"/>
                <a:gd name="T86" fmla="*/ 153 w 176"/>
                <a:gd name="T87" fmla="*/ 0 h 126"/>
                <a:gd name="T88" fmla="*/ 153 w 176"/>
                <a:gd name="T89" fmla="*/ 0 h 126"/>
                <a:gd name="T90" fmla="*/ 151 w 176"/>
                <a:gd name="T91" fmla="*/ 0 h 126"/>
                <a:gd name="T92" fmla="*/ 24 w 176"/>
                <a:gd name="T93" fmla="*/ 0 h 126"/>
                <a:gd name="T94" fmla="*/ 176 w 176"/>
                <a:gd name="T95" fmla="*/ 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6" h="126">
                  <a:moveTo>
                    <a:pt x="0" y="24"/>
                  </a:moveTo>
                  <a:cubicBezTo>
                    <a:pt x="0" y="33"/>
                    <a:pt x="0" y="33"/>
                    <a:pt x="0" y="33"/>
                  </a:cubicBezTo>
                  <a:cubicBezTo>
                    <a:pt x="0" y="46"/>
                    <a:pt x="11" y="57"/>
                    <a:pt x="24" y="57"/>
                  </a:cubicBezTo>
                  <a:cubicBezTo>
                    <a:pt x="85" y="57"/>
                    <a:pt x="85" y="57"/>
                    <a:pt x="85" y="57"/>
                  </a:cubicBezTo>
                  <a:cubicBezTo>
                    <a:pt x="103" y="57"/>
                    <a:pt x="119" y="72"/>
                    <a:pt x="119" y="91"/>
                  </a:cubicBezTo>
                  <a:cubicBezTo>
                    <a:pt x="119" y="102"/>
                    <a:pt x="119" y="102"/>
                    <a:pt x="119" y="102"/>
                  </a:cubicBezTo>
                  <a:cubicBezTo>
                    <a:pt x="119" y="115"/>
                    <a:pt x="130" y="126"/>
                    <a:pt x="143" y="126"/>
                  </a:cubicBezTo>
                  <a:cubicBezTo>
                    <a:pt x="151" y="126"/>
                    <a:pt x="151" y="126"/>
                    <a:pt x="151" y="126"/>
                  </a:cubicBezTo>
                  <a:cubicBezTo>
                    <a:pt x="165" y="126"/>
                    <a:pt x="176" y="115"/>
                    <a:pt x="176" y="102"/>
                  </a:cubicBezTo>
                  <a:cubicBezTo>
                    <a:pt x="176" y="33"/>
                    <a:pt x="176" y="33"/>
                    <a:pt x="176" y="33"/>
                  </a:cubicBezTo>
                  <a:cubicBezTo>
                    <a:pt x="176" y="24"/>
                    <a:pt x="176" y="24"/>
                    <a:pt x="176" y="24"/>
                  </a:cubicBezTo>
                  <a:cubicBezTo>
                    <a:pt x="176" y="24"/>
                    <a:pt x="176" y="24"/>
                    <a:pt x="176" y="24"/>
                  </a:cubicBezTo>
                  <a:cubicBezTo>
                    <a:pt x="176" y="24"/>
                    <a:pt x="176" y="24"/>
                    <a:pt x="176" y="24"/>
                  </a:cubicBezTo>
                  <a:cubicBezTo>
                    <a:pt x="175" y="23"/>
                    <a:pt x="175" y="23"/>
                    <a:pt x="175" y="23"/>
                  </a:cubicBezTo>
                  <a:cubicBezTo>
                    <a:pt x="175" y="23"/>
                    <a:pt x="175" y="23"/>
                    <a:pt x="175" y="23"/>
                  </a:cubicBezTo>
                  <a:cubicBezTo>
                    <a:pt x="175" y="22"/>
                    <a:pt x="175" y="22"/>
                    <a:pt x="175" y="22"/>
                  </a:cubicBezTo>
                  <a:cubicBezTo>
                    <a:pt x="175" y="22"/>
                    <a:pt x="175" y="22"/>
                    <a:pt x="175" y="22"/>
                  </a:cubicBezTo>
                  <a:cubicBezTo>
                    <a:pt x="175" y="22"/>
                    <a:pt x="175" y="22"/>
                    <a:pt x="175" y="22"/>
                  </a:cubicBezTo>
                  <a:cubicBezTo>
                    <a:pt x="175" y="22"/>
                    <a:pt x="175" y="22"/>
                    <a:pt x="175" y="22"/>
                  </a:cubicBezTo>
                  <a:cubicBezTo>
                    <a:pt x="175" y="21"/>
                    <a:pt x="175" y="21"/>
                    <a:pt x="175" y="21"/>
                  </a:cubicBezTo>
                  <a:cubicBezTo>
                    <a:pt x="175" y="21"/>
                    <a:pt x="175" y="21"/>
                    <a:pt x="175" y="21"/>
                  </a:cubicBezTo>
                  <a:cubicBezTo>
                    <a:pt x="175" y="21"/>
                    <a:pt x="175" y="21"/>
                    <a:pt x="175" y="21"/>
                  </a:cubicBezTo>
                  <a:cubicBezTo>
                    <a:pt x="175" y="21"/>
                    <a:pt x="175" y="21"/>
                    <a:pt x="175" y="21"/>
                  </a:cubicBezTo>
                  <a:cubicBezTo>
                    <a:pt x="175" y="20"/>
                    <a:pt x="175" y="20"/>
                    <a:pt x="175" y="20"/>
                  </a:cubicBezTo>
                  <a:cubicBezTo>
                    <a:pt x="175" y="20"/>
                    <a:pt x="175" y="20"/>
                    <a:pt x="175" y="20"/>
                  </a:cubicBezTo>
                  <a:cubicBezTo>
                    <a:pt x="175" y="20"/>
                    <a:pt x="175" y="20"/>
                    <a:pt x="175" y="19"/>
                  </a:cubicBezTo>
                  <a:cubicBezTo>
                    <a:pt x="175" y="19"/>
                    <a:pt x="175" y="19"/>
                    <a:pt x="175" y="19"/>
                  </a:cubicBezTo>
                  <a:cubicBezTo>
                    <a:pt x="175" y="19"/>
                    <a:pt x="175" y="19"/>
                    <a:pt x="175" y="19"/>
                  </a:cubicBezTo>
                  <a:cubicBezTo>
                    <a:pt x="175" y="19"/>
                    <a:pt x="175" y="19"/>
                    <a:pt x="175" y="19"/>
                  </a:cubicBezTo>
                  <a:cubicBezTo>
                    <a:pt x="175" y="18"/>
                    <a:pt x="175" y="18"/>
                    <a:pt x="175" y="18"/>
                  </a:cubicBezTo>
                  <a:cubicBezTo>
                    <a:pt x="175" y="18"/>
                    <a:pt x="175" y="18"/>
                    <a:pt x="175" y="18"/>
                  </a:cubicBezTo>
                  <a:cubicBezTo>
                    <a:pt x="175" y="18"/>
                    <a:pt x="175" y="18"/>
                    <a:pt x="175" y="18"/>
                  </a:cubicBezTo>
                  <a:cubicBezTo>
                    <a:pt x="175" y="18"/>
                    <a:pt x="175" y="18"/>
                    <a:pt x="175" y="18"/>
                  </a:cubicBezTo>
                  <a:cubicBezTo>
                    <a:pt x="174" y="17"/>
                    <a:pt x="174" y="17"/>
                    <a:pt x="174" y="17"/>
                  </a:cubicBezTo>
                  <a:cubicBezTo>
                    <a:pt x="174" y="17"/>
                    <a:pt x="174" y="17"/>
                    <a:pt x="174" y="17"/>
                  </a:cubicBezTo>
                  <a:cubicBezTo>
                    <a:pt x="174" y="16"/>
                    <a:pt x="174" y="16"/>
                    <a:pt x="174" y="16"/>
                  </a:cubicBezTo>
                  <a:cubicBezTo>
                    <a:pt x="174" y="16"/>
                    <a:pt x="174" y="16"/>
                    <a:pt x="174" y="16"/>
                  </a:cubicBezTo>
                  <a:cubicBezTo>
                    <a:pt x="174" y="16"/>
                    <a:pt x="174" y="16"/>
                    <a:pt x="174" y="16"/>
                  </a:cubicBezTo>
                  <a:cubicBezTo>
                    <a:pt x="174" y="16"/>
                    <a:pt x="174" y="16"/>
                    <a:pt x="174" y="16"/>
                  </a:cubicBezTo>
                  <a:cubicBezTo>
                    <a:pt x="174" y="15"/>
                    <a:pt x="174" y="15"/>
                    <a:pt x="174" y="15"/>
                  </a:cubicBezTo>
                  <a:cubicBezTo>
                    <a:pt x="174" y="15"/>
                    <a:pt x="174" y="15"/>
                    <a:pt x="174" y="15"/>
                  </a:cubicBezTo>
                  <a:cubicBezTo>
                    <a:pt x="174" y="15"/>
                    <a:pt x="174" y="15"/>
                    <a:pt x="174" y="15"/>
                  </a:cubicBezTo>
                  <a:cubicBezTo>
                    <a:pt x="174" y="15"/>
                    <a:pt x="174" y="15"/>
                    <a:pt x="174" y="15"/>
                  </a:cubicBezTo>
                  <a:cubicBezTo>
                    <a:pt x="173" y="14"/>
                    <a:pt x="173" y="14"/>
                    <a:pt x="173" y="14"/>
                  </a:cubicBezTo>
                  <a:cubicBezTo>
                    <a:pt x="173" y="14"/>
                    <a:pt x="173" y="14"/>
                    <a:pt x="173" y="14"/>
                  </a:cubicBezTo>
                  <a:cubicBezTo>
                    <a:pt x="173" y="14"/>
                    <a:pt x="173" y="14"/>
                    <a:pt x="173" y="14"/>
                  </a:cubicBezTo>
                  <a:cubicBezTo>
                    <a:pt x="173" y="14"/>
                    <a:pt x="173" y="14"/>
                    <a:pt x="173" y="14"/>
                  </a:cubicBezTo>
                  <a:cubicBezTo>
                    <a:pt x="173" y="13"/>
                    <a:pt x="173" y="13"/>
                    <a:pt x="173" y="13"/>
                  </a:cubicBezTo>
                  <a:cubicBezTo>
                    <a:pt x="173" y="13"/>
                    <a:pt x="173" y="13"/>
                    <a:pt x="173" y="13"/>
                  </a:cubicBezTo>
                  <a:cubicBezTo>
                    <a:pt x="173" y="13"/>
                    <a:pt x="173" y="13"/>
                    <a:pt x="173" y="13"/>
                  </a:cubicBezTo>
                  <a:cubicBezTo>
                    <a:pt x="173" y="13"/>
                    <a:pt x="173" y="13"/>
                    <a:pt x="173" y="13"/>
                  </a:cubicBezTo>
                  <a:cubicBezTo>
                    <a:pt x="172" y="12"/>
                    <a:pt x="172" y="12"/>
                    <a:pt x="172" y="12"/>
                  </a:cubicBezTo>
                  <a:cubicBezTo>
                    <a:pt x="172" y="12"/>
                    <a:pt x="172" y="12"/>
                    <a:pt x="172" y="12"/>
                  </a:cubicBezTo>
                  <a:cubicBezTo>
                    <a:pt x="172" y="12"/>
                    <a:pt x="172" y="12"/>
                    <a:pt x="172" y="12"/>
                  </a:cubicBezTo>
                  <a:cubicBezTo>
                    <a:pt x="172" y="12"/>
                    <a:pt x="172" y="12"/>
                    <a:pt x="172" y="12"/>
                  </a:cubicBezTo>
                  <a:cubicBezTo>
                    <a:pt x="172" y="11"/>
                    <a:pt x="172" y="11"/>
                    <a:pt x="172" y="11"/>
                  </a:cubicBezTo>
                  <a:cubicBezTo>
                    <a:pt x="172" y="11"/>
                    <a:pt x="172" y="11"/>
                    <a:pt x="172" y="11"/>
                  </a:cubicBezTo>
                  <a:cubicBezTo>
                    <a:pt x="171" y="11"/>
                    <a:pt x="171" y="11"/>
                    <a:pt x="171" y="11"/>
                  </a:cubicBezTo>
                  <a:cubicBezTo>
                    <a:pt x="171" y="11"/>
                    <a:pt x="171" y="11"/>
                    <a:pt x="171" y="11"/>
                  </a:cubicBezTo>
                  <a:cubicBezTo>
                    <a:pt x="171" y="10"/>
                    <a:pt x="171" y="10"/>
                    <a:pt x="171" y="10"/>
                  </a:cubicBezTo>
                  <a:cubicBezTo>
                    <a:pt x="171" y="10"/>
                    <a:pt x="171" y="10"/>
                    <a:pt x="171" y="10"/>
                  </a:cubicBezTo>
                  <a:cubicBezTo>
                    <a:pt x="171" y="10"/>
                    <a:pt x="171" y="10"/>
                    <a:pt x="171" y="10"/>
                  </a:cubicBezTo>
                  <a:cubicBezTo>
                    <a:pt x="171" y="10"/>
                    <a:pt x="171" y="10"/>
                    <a:pt x="171" y="10"/>
                  </a:cubicBezTo>
                  <a:cubicBezTo>
                    <a:pt x="170" y="9"/>
                    <a:pt x="170" y="9"/>
                    <a:pt x="170" y="9"/>
                  </a:cubicBezTo>
                  <a:cubicBezTo>
                    <a:pt x="170" y="9"/>
                    <a:pt x="170" y="9"/>
                    <a:pt x="170" y="9"/>
                  </a:cubicBezTo>
                  <a:cubicBezTo>
                    <a:pt x="170" y="9"/>
                    <a:pt x="170" y="9"/>
                    <a:pt x="170" y="9"/>
                  </a:cubicBezTo>
                  <a:cubicBezTo>
                    <a:pt x="170" y="9"/>
                    <a:pt x="170" y="9"/>
                    <a:pt x="170" y="9"/>
                  </a:cubicBezTo>
                  <a:cubicBezTo>
                    <a:pt x="170" y="8"/>
                    <a:pt x="170" y="8"/>
                    <a:pt x="170" y="8"/>
                  </a:cubicBezTo>
                  <a:cubicBezTo>
                    <a:pt x="170" y="8"/>
                    <a:pt x="170" y="8"/>
                    <a:pt x="170" y="8"/>
                  </a:cubicBezTo>
                  <a:cubicBezTo>
                    <a:pt x="169" y="8"/>
                    <a:pt x="169" y="8"/>
                    <a:pt x="169" y="8"/>
                  </a:cubicBezTo>
                  <a:cubicBezTo>
                    <a:pt x="169" y="8"/>
                    <a:pt x="169" y="8"/>
                    <a:pt x="169" y="8"/>
                  </a:cubicBezTo>
                  <a:cubicBezTo>
                    <a:pt x="169" y="8"/>
                    <a:pt x="169" y="8"/>
                    <a:pt x="169" y="8"/>
                  </a:cubicBezTo>
                  <a:cubicBezTo>
                    <a:pt x="169" y="8"/>
                    <a:pt x="169" y="8"/>
                    <a:pt x="169" y="8"/>
                  </a:cubicBezTo>
                  <a:cubicBezTo>
                    <a:pt x="168" y="7"/>
                    <a:pt x="168" y="7"/>
                    <a:pt x="168" y="7"/>
                  </a:cubicBezTo>
                  <a:cubicBezTo>
                    <a:pt x="168" y="7"/>
                    <a:pt x="168" y="7"/>
                    <a:pt x="168" y="7"/>
                  </a:cubicBezTo>
                  <a:cubicBezTo>
                    <a:pt x="168" y="7"/>
                    <a:pt x="168" y="7"/>
                    <a:pt x="168" y="7"/>
                  </a:cubicBezTo>
                  <a:cubicBezTo>
                    <a:pt x="168" y="7"/>
                    <a:pt x="168" y="7"/>
                    <a:pt x="168" y="7"/>
                  </a:cubicBezTo>
                  <a:cubicBezTo>
                    <a:pt x="168" y="6"/>
                    <a:pt x="168" y="6"/>
                    <a:pt x="168" y="6"/>
                  </a:cubicBezTo>
                  <a:cubicBezTo>
                    <a:pt x="168" y="6"/>
                    <a:pt x="168" y="6"/>
                    <a:pt x="168" y="6"/>
                  </a:cubicBezTo>
                  <a:cubicBezTo>
                    <a:pt x="167" y="6"/>
                    <a:pt x="167" y="6"/>
                    <a:pt x="167" y="6"/>
                  </a:cubicBezTo>
                  <a:cubicBezTo>
                    <a:pt x="167" y="6"/>
                    <a:pt x="167" y="6"/>
                    <a:pt x="167" y="6"/>
                  </a:cubicBezTo>
                  <a:cubicBezTo>
                    <a:pt x="167" y="6"/>
                    <a:pt x="167" y="6"/>
                    <a:pt x="167" y="6"/>
                  </a:cubicBezTo>
                  <a:cubicBezTo>
                    <a:pt x="167" y="6"/>
                    <a:pt x="167" y="6"/>
                    <a:pt x="167" y="6"/>
                  </a:cubicBezTo>
                  <a:cubicBezTo>
                    <a:pt x="167" y="5"/>
                    <a:pt x="166" y="5"/>
                    <a:pt x="166" y="5"/>
                  </a:cubicBezTo>
                  <a:cubicBezTo>
                    <a:pt x="166" y="5"/>
                    <a:pt x="166" y="5"/>
                    <a:pt x="166" y="5"/>
                  </a:cubicBezTo>
                  <a:cubicBezTo>
                    <a:pt x="166" y="5"/>
                    <a:pt x="166" y="5"/>
                    <a:pt x="166" y="5"/>
                  </a:cubicBezTo>
                  <a:cubicBezTo>
                    <a:pt x="166" y="5"/>
                    <a:pt x="166" y="5"/>
                    <a:pt x="166" y="5"/>
                  </a:cubicBezTo>
                  <a:cubicBezTo>
                    <a:pt x="165" y="5"/>
                    <a:pt x="165" y="5"/>
                    <a:pt x="165" y="5"/>
                  </a:cubicBezTo>
                  <a:cubicBezTo>
                    <a:pt x="165" y="5"/>
                    <a:pt x="165" y="5"/>
                    <a:pt x="165" y="5"/>
                  </a:cubicBezTo>
                  <a:cubicBezTo>
                    <a:pt x="165" y="4"/>
                    <a:pt x="165" y="4"/>
                    <a:pt x="165" y="4"/>
                  </a:cubicBezTo>
                  <a:cubicBezTo>
                    <a:pt x="165" y="4"/>
                    <a:pt x="165" y="4"/>
                    <a:pt x="165" y="4"/>
                  </a:cubicBezTo>
                  <a:cubicBezTo>
                    <a:pt x="164" y="4"/>
                    <a:pt x="164" y="4"/>
                    <a:pt x="164" y="4"/>
                  </a:cubicBezTo>
                  <a:cubicBezTo>
                    <a:pt x="164" y="4"/>
                    <a:pt x="164" y="4"/>
                    <a:pt x="164" y="4"/>
                  </a:cubicBezTo>
                  <a:cubicBezTo>
                    <a:pt x="164" y="4"/>
                    <a:pt x="164" y="4"/>
                    <a:pt x="164" y="4"/>
                  </a:cubicBezTo>
                  <a:cubicBezTo>
                    <a:pt x="164" y="4"/>
                    <a:pt x="164" y="4"/>
                    <a:pt x="164" y="4"/>
                  </a:cubicBezTo>
                  <a:cubicBezTo>
                    <a:pt x="163" y="3"/>
                    <a:pt x="163" y="3"/>
                    <a:pt x="163" y="3"/>
                  </a:cubicBezTo>
                  <a:cubicBezTo>
                    <a:pt x="163" y="3"/>
                    <a:pt x="163" y="3"/>
                    <a:pt x="163" y="3"/>
                  </a:cubicBezTo>
                  <a:cubicBezTo>
                    <a:pt x="163" y="3"/>
                    <a:pt x="163" y="3"/>
                    <a:pt x="163" y="3"/>
                  </a:cubicBezTo>
                  <a:cubicBezTo>
                    <a:pt x="163" y="3"/>
                    <a:pt x="163" y="3"/>
                    <a:pt x="163" y="3"/>
                  </a:cubicBezTo>
                  <a:cubicBezTo>
                    <a:pt x="162" y="3"/>
                    <a:pt x="162" y="3"/>
                    <a:pt x="162" y="3"/>
                  </a:cubicBezTo>
                  <a:cubicBezTo>
                    <a:pt x="162" y="3"/>
                    <a:pt x="162" y="3"/>
                    <a:pt x="162" y="3"/>
                  </a:cubicBezTo>
                  <a:cubicBezTo>
                    <a:pt x="162" y="2"/>
                    <a:pt x="162" y="2"/>
                    <a:pt x="162" y="2"/>
                  </a:cubicBezTo>
                  <a:cubicBezTo>
                    <a:pt x="162" y="2"/>
                    <a:pt x="162" y="2"/>
                    <a:pt x="162" y="2"/>
                  </a:cubicBezTo>
                  <a:cubicBezTo>
                    <a:pt x="161" y="2"/>
                    <a:pt x="161" y="2"/>
                    <a:pt x="161" y="2"/>
                  </a:cubicBezTo>
                  <a:cubicBezTo>
                    <a:pt x="161" y="2"/>
                    <a:pt x="161" y="2"/>
                    <a:pt x="161" y="2"/>
                  </a:cubicBezTo>
                  <a:cubicBezTo>
                    <a:pt x="161" y="2"/>
                    <a:pt x="161" y="2"/>
                    <a:pt x="161" y="2"/>
                  </a:cubicBezTo>
                  <a:cubicBezTo>
                    <a:pt x="161" y="2"/>
                    <a:pt x="161" y="2"/>
                    <a:pt x="161" y="2"/>
                  </a:cubicBezTo>
                  <a:cubicBezTo>
                    <a:pt x="160" y="2"/>
                    <a:pt x="160" y="2"/>
                    <a:pt x="160" y="2"/>
                  </a:cubicBezTo>
                  <a:cubicBezTo>
                    <a:pt x="160" y="2"/>
                    <a:pt x="160" y="2"/>
                    <a:pt x="160" y="2"/>
                  </a:cubicBezTo>
                  <a:cubicBezTo>
                    <a:pt x="160" y="2"/>
                    <a:pt x="160" y="2"/>
                    <a:pt x="160" y="2"/>
                  </a:cubicBezTo>
                  <a:cubicBezTo>
                    <a:pt x="160" y="2"/>
                    <a:pt x="160" y="2"/>
                    <a:pt x="160" y="2"/>
                  </a:cubicBezTo>
                  <a:cubicBezTo>
                    <a:pt x="159" y="1"/>
                    <a:pt x="159" y="1"/>
                    <a:pt x="159" y="1"/>
                  </a:cubicBezTo>
                  <a:cubicBezTo>
                    <a:pt x="159" y="1"/>
                    <a:pt x="159" y="1"/>
                    <a:pt x="159" y="1"/>
                  </a:cubicBezTo>
                  <a:cubicBezTo>
                    <a:pt x="159" y="1"/>
                    <a:pt x="159" y="1"/>
                    <a:pt x="159" y="1"/>
                  </a:cubicBezTo>
                  <a:cubicBezTo>
                    <a:pt x="159" y="1"/>
                    <a:pt x="159" y="1"/>
                    <a:pt x="159" y="1"/>
                  </a:cubicBezTo>
                  <a:cubicBezTo>
                    <a:pt x="158" y="1"/>
                    <a:pt x="158" y="1"/>
                    <a:pt x="158" y="1"/>
                  </a:cubicBezTo>
                  <a:cubicBezTo>
                    <a:pt x="158" y="1"/>
                    <a:pt x="158" y="1"/>
                    <a:pt x="158" y="1"/>
                  </a:cubicBezTo>
                  <a:cubicBezTo>
                    <a:pt x="157" y="1"/>
                    <a:pt x="157" y="1"/>
                    <a:pt x="157" y="1"/>
                  </a:cubicBezTo>
                  <a:cubicBezTo>
                    <a:pt x="157" y="1"/>
                    <a:pt x="157" y="1"/>
                    <a:pt x="157" y="1"/>
                  </a:cubicBezTo>
                  <a:cubicBezTo>
                    <a:pt x="157" y="1"/>
                    <a:pt x="157" y="1"/>
                    <a:pt x="157" y="1"/>
                  </a:cubicBezTo>
                  <a:cubicBezTo>
                    <a:pt x="157" y="1"/>
                    <a:pt x="157" y="1"/>
                    <a:pt x="157" y="1"/>
                  </a:cubicBezTo>
                  <a:cubicBezTo>
                    <a:pt x="156" y="1"/>
                    <a:pt x="156" y="1"/>
                    <a:pt x="156" y="1"/>
                  </a:cubicBezTo>
                  <a:cubicBezTo>
                    <a:pt x="156" y="1"/>
                    <a:pt x="156" y="1"/>
                    <a:pt x="156" y="1"/>
                  </a:cubicBezTo>
                  <a:cubicBezTo>
                    <a:pt x="156" y="0"/>
                    <a:pt x="156" y="0"/>
                    <a:pt x="156" y="0"/>
                  </a:cubicBezTo>
                  <a:cubicBezTo>
                    <a:pt x="156" y="0"/>
                    <a:pt x="156" y="0"/>
                    <a:pt x="156" y="0"/>
                  </a:cubicBezTo>
                  <a:cubicBezTo>
                    <a:pt x="155" y="0"/>
                    <a:pt x="155" y="0"/>
                    <a:pt x="155" y="0"/>
                  </a:cubicBezTo>
                  <a:cubicBezTo>
                    <a:pt x="155" y="0"/>
                    <a:pt x="155" y="0"/>
                    <a:pt x="155" y="0"/>
                  </a:cubicBezTo>
                  <a:cubicBezTo>
                    <a:pt x="154" y="0"/>
                    <a:pt x="154" y="0"/>
                    <a:pt x="154" y="0"/>
                  </a:cubicBezTo>
                  <a:cubicBezTo>
                    <a:pt x="154" y="0"/>
                    <a:pt x="154" y="0"/>
                    <a:pt x="154" y="0"/>
                  </a:cubicBezTo>
                  <a:cubicBezTo>
                    <a:pt x="154" y="0"/>
                    <a:pt x="154" y="0"/>
                    <a:pt x="154" y="0"/>
                  </a:cubicBezTo>
                  <a:cubicBezTo>
                    <a:pt x="154" y="0"/>
                    <a:pt x="154" y="0"/>
                    <a:pt x="154" y="0"/>
                  </a:cubicBezTo>
                  <a:cubicBezTo>
                    <a:pt x="153" y="0"/>
                    <a:pt x="153" y="0"/>
                    <a:pt x="153" y="0"/>
                  </a:cubicBezTo>
                  <a:cubicBezTo>
                    <a:pt x="153" y="0"/>
                    <a:pt x="153" y="0"/>
                    <a:pt x="153" y="0"/>
                  </a:cubicBezTo>
                  <a:cubicBezTo>
                    <a:pt x="153" y="0"/>
                    <a:pt x="153" y="0"/>
                    <a:pt x="153" y="0"/>
                  </a:cubicBezTo>
                  <a:cubicBezTo>
                    <a:pt x="153" y="0"/>
                    <a:pt x="153" y="0"/>
                    <a:pt x="153" y="0"/>
                  </a:cubicBezTo>
                  <a:cubicBezTo>
                    <a:pt x="152" y="0"/>
                    <a:pt x="152" y="0"/>
                    <a:pt x="152" y="0"/>
                  </a:cubicBezTo>
                  <a:cubicBezTo>
                    <a:pt x="152" y="0"/>
                    <a:pt x="152" y="0"/>
                    <a:pt x="152" y="0"/>
                  </a:cubicBezTo>
                  <a:cubicBezTo>
                    <a:pt x="151" y="0"/>
                    <a:pt x="151" y="0"/>
                    <a:pt x="151" y="0"/>
                  </a:cubicBezTo>
                  <a:cubicBezTo>
                    <a:pt x="151" y="0"/>
                    <a:pt x="151" y="0"/>
                    <a:pt x="151" y="0"/>
                  </a:cubicBezTo>
                  <a:cubicBezTo>
                    <a:pt x="143" y="0"/>
                    <a:pt x="143" y="0"/>
                    <a:pt x="143" y="0"/>
                  </a:cubicBezTo>
                  <a:cubicBezTo>
                    <a:pt x="24" y="0"/>
                    <a:pt x="24" y="0"/>
                    <a:pt x="24" y="0"/>
                  </a:cubicBezTo>
                  <a:cubicBezTo>
                    <a:pt x="11" y="0"/>
                    <a:pt x="0" y="11"/>
                    <a:pt x="0" y="24"/>
                  </a:cubicBezTo>
                  <a:close/>
                  <a:moveTo>
                    <a:pt x="176" y="24"/>
                  </a:moveTo>
                  <a:cubicBezTo>
                    <a:pt x="176" y="24"/>
                    <a:pt x="176" y="24"/>
                    <a:pt x="176" y="24"/>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09" name="Freeform 32">
              <a:extLst>
                <a:ext uri="{FF2B5EF4-FFF2-40B4-BE49-F238E27FC236}">
                  <a16:creationId xmlns:a16="http://schemas.microsoft.com/office/drawing/2014/main" id="{30466106-093E-4955-AA76-3D7852B60C44}"/>
                </a:ext>
              </a:extLst>
            </p:cNvPr>
            <p:cNvSpPr>
              <a:spLocks noEditPoints="1"/>
            </p:cNvSpPr>
            <p:nvPr userDrawn="1"/>
          </p:nvSpPr>
          <p:spPr bwMode="auto">
            <a:xfrm>
              <a:off x="2744" y="2260"/>
              <a:ext cx="1290" cy="1187"/>
            </a:xfrm>
            <a:custGeom>
              <a:avLst/>
              <a:gdLst>
                <a:gd name="T0" fmla="*/ 158 w 731"/>
                <a:gd name="T1" fmla="*/ 246 h 672"/>
                <a:gd name="T2" fmla="*/ 204 w 731"/>
                <a:gd name="T3" fmla="*/ 284 h 672"/>
                <a:gd name="T4" fmla="*/ 204 w 731"/>
                <a:gd name="T5" fmla="*/ 286 h 672"/>
                <a:gd name="T6" fmla="*/ 214 w 731"/>
                <a:gd name="T7" fmla="*/ 302 h 672"/>
                <a:gd name="T8" fmla="*/ 215 w 731"/>
                <a:gd name="T9" fmla="*/ 303 h 672"/>
                <a:gd name="T10" fmla="*/ 217 w 731"/>
                <a:gd name="T11" fmla="*/ 304 h 672"/>
                <a:gd name="T12" fmla="*/ 218 w 731"/>
                <a:gd name="T13" fmla="*/ 305 h 672"/>
                <a:gd name="T14" fmla="*/ 220 w 731"/>
                <a:gd name="T15" fmla="*/ 305 h 672"/>
                <a:gd name="T16" fmla="*/ 222 w 731"/>
                <a:gd name="T17" fmla="*/ 306 h 672"/>
                <a:gd name="T18" fmla="*/ 223 w 731"/>
                <a:gd name="T19" fmla="*/ 306 h 672"/>
                <a:gd name="T20" fmla="*/ 225 w 731"/>
                <a:gd name="T21" fmla="*/ 307 h 672"/>
                <a:gd name="T22" fmla="*/ 227 w 731"/>
                <a:gd name="T23" fmla="*/ 307 h 672"/>
                <a:gd name="T24" fmla="*/ 272 w 731"/>
                <a:gd name="T25" fmla="*/ 341 h 672"/>
                <a:gd name="T26" fmla="*/ 272 w 731"/>
                <a:gd name="T27" fmla="*/ 344 h 672"/>
                <a:gd name="T28" fmla="*/ 272 w 731"/>
                <a:gd name="T29" fmla="*/ 346 h 672"/>
                <a:gd name="T30" fmla="*/ 272 w 731"/>
                <a:gd name="T31" fmla="*/ 348 h 672"/>
                <a:gd name="T32" fmla="*/ 295 w 731"/>
                <a:gd name="T33" fmla="*/ 367 h 672"/>
                <a:gd name="T34" fmla="*/ 333 w 731"/>
                <a:gd name="T35" fmla="*/ 402 h 672"/>
                <a:gd name="T36" fmla="*/ 333 w 731"/>
                <a:gd name="T37" fmla="*/ 404 h 672"/>
                <a:gd name="T38" fmla="*/ 334 w 731"/>
                <a:gd name="T39" fmla="*/ 406 h 672"/>
                <a:gd name="T40" fmla="*/ 347 w 731"/>
                <a:gd name="T41" fmla="*/ 424 h 672"/>
                <a:gd name="T42" fmla="*/ 349 w 731"/>
                <a:gd name="T43" fmla="*/ 425 h 672"/>
                <a:gd name="T44" fmla="*/ 350 w 731"/>
                <a:gd name="T45" fmla="*/ 425 h 672"/>
                <a:gd name="T46" fmla="*/ 352 w 731"/>
                <a:gd name="T47" fmla="*/ 426 h 672"/>
                <a:gd name="T48" fmla="*/ 353 w 731"/>
                <a:gd name="T49" fmla="*/ 426 h 672"/>
                <a:gd name="T50" fmla="*/ 356 w 731"/>
                <a:gd name="T51" fmla="*/ 426 h 672"/>
                <a:gd name="T52" fmla="*/ 366 w 731"/>
                <a:gd name="T53" fmla="*/ 426 h 672"/>
                <a:gd name="T54" fmla="*/ 403 w 731"/>
                <a:gd name="T55" fmla="*/ 466 h 672"/>
                <a:gd name="T56" fmla="*/ 403 w 731"/>
                <a:gd name="T57" fmla="*/ 467 h 672"/>
                <a:gd name="T58" fmla="*/ 403 w 731"/>
                <a:gd name="T59" fmla="*/ 469 h 672"/>
                <a:gd name="T60" fmla="*/ 404 w 731"/>
                <a:gd name="T61" fmla="*/ 471 h 672"/>
                <a:gd name="T62" fmla="*/ 404 w 731"/>
                <a:gd name="T63" fmla="*/ 473 h 672"/>
                <a:gd name="T64" fmla="*/ 405 w 731"/>
                <a:gd name="T65" fmla="*/ 474 h 672"/>
                <a:gd name="T66" fmla="*/ 406 w 731"/>
                <a:gd name="T67" fmla="*/ 476 h 672"/>
                <a:gd name="T68" fmla="*/ 407 w 731"/>
                <a:gd name="T69" fmla="*/ 477 h 672"/>
                <a:gd name="T70" fmla="*/ 408 w 731"/>
                <a:gd name="T71" fmla="*/ 479 h 672"/>
                <a:gd name="T72" fmla="*/ 409 w 731"/>
                <a:gd name="T73" fmla="*/ 480 h 672"/>
                <a:gd name="T74" fmla="*/ 410 w 731"/>
                <a:gd name="T75" fmla="*/ 481 h 672"/>
                <a:gd name="T76" fmla="*/ 411 w 731"/>
                <a:gd name="T77" fmla="*/ 483 h 672"/>
                <a:gd name="T78" fmla="*/ 413 w 731"/>
                <a:gd name="T79" fmla="*/ 484 h 672"/>
                <a:gd name="T80" fmla="*/ 414 w 731"/>
                <a:gd name="T81" fmla="*/ 485 h 672"/>
                <a:gd name="T82" fmla="*/ 416 w 731"/>
                <a:gd name="T83" fmla="*/ 486 h 672"/>
                <a:gd name="T84" fmla="*/ 417 w 731"/>
                <a:gd name="T85" fmla="*/ 486 h 672"/>
                <a:gd name="T86" fmla="*/ 419 w 731"/>
                <a:gd name="T87" fmla="*/ 487 h 672"/>
                <a:gd name="T88" fmla="*/ 420 w 731"/>
                <a:gd name="T89" fmla="*/ 488 h 672"/>
                <a:gd name="T90" fmla="*/ 422 w 731"/>
                <a:gd name="T91" fmla="*/ 488 h 672"/>
                <a:gd name="T92" fmla="*/ 424 w 731"/>
                <a:gd name="T93" fmla="*/ 488 h 672"/>
                <a:gd name="T94" fmla="*/ 426 w 731"/>
                <a:gd name="T95" fmla="*/ 489 h 672"/>
                <a:gd name="T96" fmla="*/ 538 w 731"/>
                <a:gd name="T97" fmla="*/ 523 h 672"/>
                <a:gd name="T98" fmla="*/ 595 w 731"/>
                <a:gd name="T99" fmla="*/ 648 h 672"/>
                <a:gd name="T100" fmla="*/ 650 w 731"/>
                <a:gd name="T101" fmla="*/ 555 h 672"/>
                <a:gd name="T102" fmla="*/ 731 w 731"/>
                <a:gd name="T103" fmla="*/ 457 h 672"/>
                <a:gd name="T104" fmla="*/ 498 w 731"/>
                <a:gd name="T105" fmla="*/ 372 h 672"/>
                <a:gd name="T106" fmla="*/ 430 w 731"/>
                <a:gd name="T107" fmla="*/ 246 h 672"/>
                <a:gd name="T108" fmla="*/ 334 w 731"/>
                <a:gd name="T109" fmla="*/ 155 h 672"/>
                <a:gd name="T110" fmla="*/ 66 w 731"/>
                <a:gd name="T111" fmla="*/ 22 h 672"/>
                <a:gd name="T112" fmla="*/ 403 w 731"/>
                <a:gd name="T113" fmla="*/ 464 h 672"/>
                <a:gd name="T114" fmla="*/ 272 w 731"/>
                <a:gd name="T115" fmla="*/ 34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1" h="672">
                  <a:moveTo>
                    <a:pt x="0" y="216"/>
                  </a:moveTo>
                  <a:cubicBezTo>
                    <a:pt x="0" y="223"/>
                    <a:pt x="4" y="186"/>
                    <a:pt x="20" y="186"/>
                  </a:cubicBezTo>
                  <a:cubicBezTo>
                    <a:pt x="99" y="186"/>
                    <a:pt x="99" y="186"/>
                    <a:pt x="99" y="186"/>
                  </a:cubicBezTo>
                  <a:cubicBezTo>
                    <a:pt x="114" y="186"/>
                    <a:pt x="134" y="181"/>
                    <a:pt x="134" y="214"/>
                  </a:cubicBezTo>
                  <a:cubicBezTo>
                    <a:pt x="134" y="221"/>
                    <a:pt x="134" y="221"/>
                    <a:pt x="134" y="221"/>
                  </a:cubicBezTo>
                  <a:cubicBezTo>
                    <a:pt x="134" y="235"/>
                    <a:pt x="145" y="246"/>
                    <a:pt x="158" y="246"/>
                  </a:cubicBezTo>
                  <a:cubicBezTo>
                    <a:pt x="170" y="246"/>
                    <a:pt x="170" y="246"/>
                    <a:pt x="170" y="246"/>
                  </a:cubicBezTo>
                  <a:cubicBezTo>
                    <a:pt x="189" y="246"/>
                    <a:pt x="204" y="261"/>
                    <a:pt x="204" y="280"/>
                  </a:cubicBezTo>
                  <a:cubicBezTo>
                    <a:pt x="204" y="283"/>
                    <a:pt x="204" y="283"/>
                    <a:pt x="204" y="283"/>
                  </a:cubicBezTo>
                  <a:cubicBezTo>
                    <a:pt x="204" y="283"/>
                    <a:pt x="204" y="283"/>
                    <a:pt x="204" y="283"/>
                  </a:cubicBezTo>
                  <a:cubicBezTo>
                    <a:pt x="204" y="283"/>
                    <a:pt x="204" y="283"/>
                    <a:pt x="204" y="283"/>
                  </a:cubicBezTo>
                  <a:cubicBezTo>
                    <a:pt x="204" y="284"/>
                    <a:pt x="204" y="284"/>
                    <a:pt x="204" y="284"/>
                  </a:cubicBezTo>
                  <a:cubicBezTo>
                    <a:pt x="204" y="284"/>
                    <a:pt x="204" y="284"/>
                    <a:pt x="204" y="284"/>
                  </a:cubicBezTo>
                  <a:cubicBezTo>
                    <a:pt x="204" y="285"/>
                    <a:pt x="204" y="285"/>
                    <a:pt x="204" y="285"/>
                  </a:cubicBezTo>
                  <a:cubicBezTo>
                    <a:pt x="204" y="285"/>
                    <a:pt x="204" y="285"/>
                    <a:pt x="204" y="285"/>
                  </a:cubicBezTo>
                  <a:cubicBezTo>
                    <a:pt x="204" y="285"/>
                    <a:pt x="204" y="285"/>
                    <a:pt x="204" y="285"/>
                  </a:cubicBezTo>
                  <a:cubicBezTo>
                    <a:pt x="204" y="285"/>
                    <a:pt x="204" y="285"/>
                    <a:pt x="204" y="285"/>
                  </a:cubicBezTo>
                  <a:cubicBezTo>
                    <a:pt x="204" y="286"/>
                    <a:pt x="204" y="286"/>
                    <a:pt x="204" y="286"/>
                  </a:cubicBezTo>
                  <a:cubicBezTo>
                    <a:pt x="204" y="286"/>
                    <a:pt x="204" y="286"/>
                    <a:pt x="204" y="286"/>
                  </a:cubicBezTo>
                  <a:cubicBezTo>
                    <a:pt x="204" y="286"/>
                    <a:pt x="204" y="286"/>
                    <a:pt x="204" y="286"/>
                  </a:cubicBezTo>
                  <a:cubicBezTo>
                    <a:pt x="204" y="286"/>
                    <a:pt x="204" y="286"/>
                    <a:pt x="204" y="286"/>
                  </a:cubicBezTo>
                  <a:cubicBezTo>
                    <a:pt x="205" y="287"/>
                    <a:pt x="205" y="287"/>
                    <a:pt x="205" y="287"/>
                  </a:cubicBezTo>
                  <a:cubicBezTo>
                    <a:pt x="205" y="287"/>
                    <a:pt x="205" y="287"/>
                    <a:pt x="205" y="287"/>
                  </a:cubicBezTo>
                  <a:cubicBezTo>
                    <a:pt x="206" y="293"/>
                    <a:pt x="209" y="298"/>
                    <a:pt x="214" y="302"/>
                  </a:cubicBezTo>
                  <a:cubicBezTo>
                    <a:pt x="214" y="302"/>
                    <a:pt x="214" y="302"/>
                    <a:pt x="214" y="302"/>
                  </a:cubicBezTo>
                  <a:cubicBezTo>
                    <a:pt x="214" y="302"/>
                    <a:pt x="214" y="302"/>
                    <a:pt x="214" y="302"/>
                  </a:cubicBezTo>
                  <a:cubicBezTo>
                    <a:pt x="214" y="302"/>
                    <a:pt x="214" y="302"/>
                    <a:pt x="214" y="302"/>
                  </a:cubicBezTo>
                  <a:cubicBezTo>
                    <a:pt x="215" y="303"/>
                    <a:pt x="215" y="303"/>
                    <a:pt x="215" y="303"/>
                  </a:cubicBezTo>
                  <a:cubicBezTo>
                    <a:pt x="215" y="303"/>
                    <a:pt x="215" y="303"/>
                    <a:pt x="215" y="303"/>
                  </a:cubicBezTo>
                  <a:cubicBezTo>
                    <a:pt x="215" y="303"/>
                    <a:pt x="215" y="303"/>
                    <a:pt x="215" y="303"/>
                  </a:cubicBezTo>
                  <a:cubicBezTo>
                    <a:pt x="215" y="303"/>
                    <a:pt x="215" y="303"/>
                    <a:pt x="215" y="303"/>
                  </a:cubicBezTo>
                  <a:cubicBezTo>
                    <a:pt x="216" y="303"/>
                    <a:pt x="216" y="303"/>
                    <a:pt x="216" y="303"/>
                  </a:cubicBezTo>
                  <a:cubicBezTo>
                    <a:pt x="216" y="303"/>
                    <a:pt x="216" y="303"/>
                    <a:pt x="216" y="303"/>
                  </a:cubicBezTo>
                  <a:cubicBezTo>
                    <a:pt x="216" y="303"/>
                    <a:pt x="216" y="303"/>
                    <a:pt x="216" y="303"/>
                  </a:cubicBezTo>
                  <a:cubicBezTo>
                    <a:pt x="216" y="304"/>
                    <a:pt x="216" y="304"/>
                    <a:pt x="217" y="304"/>
                  </a:cubicBezTo>
                  <a:cubicBezTo>
                    <a:pt x="217" y="304"/>
                    <a:pt x="217" y="304"/>
                    <a:pt x="217" y="304"/>
                  </a:cubicBezTo>
                  <a:cubicBezTo>
                    <a:pt x="217" y="304"/>
                    <a:pt x="217" y="304"/>
                    <a:pt x="217" y="304"/>
                  </a:cubicBezTo>
                  <a:cubicBezTo>
                    <a:pt x="217" y="304"/>
                    <a:pt x="217" y="304"/>
                    <a:pt x="217" y="304"/>
                  </a:cubicBezTo>
                  <a:cubicBezTo>
                    <a:pt x="217" y="304"/>
                    <a:pt x="217" y="304"/>
                    <a:pt x="217" y="304"/>
                  </a:cubicBezTo>
                  <a:cubicBezTo>
                    <a:pt x="218" y="304"/>
                    <a:pt x="218" y="304"/>
                    <a:pt x="218" y="304"/>
                  </a:cubicBezTo>
                  <a:cubicBezTo>
                    <a:pt x="218" y="304"/>
                    <a:pt x="218" y="304"/>
                    <a:pt x="218" y="304"/>
                  </a:cubicBezTo>
                  <a:cubicBezTo>
                    <a:pt x="218" y="305"/>
                    <a:pt x="218" y="305"/>
                    <a:pt x="218" y="305"/>
                  </a:cubicBezTo>
                  <a:cubicBezTo>
                    <a:pt x="218" y="305"/>
                    <a:pt x="218" y="305"/>
                    <a:pt x="218" y="305"/>
                  </a:cubicBezTo>
                  <a:cubicBezTo>
                    <a:pt x="219" y="305"/>
                    <a:pt x="219" y="305"/>
                    <a:pt x="219" y="305"/>
                  </a:cubicBezTo>
                  <a:cubicBezTo>
                    <a:pt x="219" y="305"/>
                    <a:pt x="219" y="305"/>
                    <a:pt x="219" y="305"/>
                  </a:cubicBezTo>
                  <a:cubicBezTo>
                    <a:pt x="219" y="305"/>
                    <a:pt x="219" y="305"/>
                    <a:pt x="219" y="305"/>
                  </a:cubicBezTo>
                  <a:cubicBezTo>
                    <a:pt x="219" y="305"/>
                    <a:pt x="219" y="305"/>
                    <a:pt x="219" y="305"/>
                  </a:cubicBezTo>
                  <a:cubicBezTo>
                    <a:pt x="220" y="305"/>
                    <a:pt x="220" y="305"/>
                    <a:pt x="220" y="305"/>
                  </a:cubicBezTo>
                  <a:cubicBezTo>
                    <a:pt x="220" y="305"/>
                    <a:pt x="220" y="305"/>
                    <a:pt x="220" y="305"/>
                  </a:cubicBezTo>
                  <a:cubicBezTo>
                    <a:pt x="221" y="306"/>
                    <a:pt x="221" y="306"/>
                    <a:pt x="221" y="306"/>
                  </a:cubicBezTo>
                  <a:cubicBezTo>
                    <a:pt x="221" y="306"/>
                    <a:pt x="221" y="306"/>
                    <a:pt x="221" y="306"/>
                  </a:cubicBezTo>
                  <a:cubicBezTo>
                    <a:pt x="221" y="306"/>
                    <a:pt x="221" y="306"/>
                    <a:pt x="221" y="306"/>
                  </a:cubicBezTo>
                  <a:cubicBezTo>
                    <a:pt x="221" y="306"/>
                    <a:pt x="221" y="306"/>
                    <a:pt x="222" y="306"/>
                  </a:cubicBezTo>
                  <a:cubicBezTo>
                    <a:pt x="222" y="306"/>
                    <a:pt x="222" y="306"/>
                    <a:pt x="222" y="306"/>
                  </a:cubicBezTo>
                  <a:cubicBezTo>
                    <a:pt x="222" y="306"/>
                    <a:pt x="222" y="306"/>
                    <a:pt x="222" y="306"/>
                  </a:cubicBezTo>
                  <a:cubicBezTo>
                    <a:pt x="222" y="306"/>
                    <a:pt x="222" y="306"/>
                    <a:pt x="222" y="306"/>
                  </a:cubicBezTo>
                  <a:cubicBezTo>
                    <a:pt x="222" y="306"/>
                    <a:pt x="222" y="306"/>
                    <a:pt x="222" y="306"/>
                  </a:cubicBezTo>
                  <a:cubicBezTo>
                    <a:pt x="223" y="306"/>
                    <a:pt x="223" y="306"/>
                    <a:pt x="223" y="306"/>
                  </a:cubicBezTo>
                  <a:cubicBezTo>
                    <a:pt x="223" y="306"/>
                    <a:pt x="223" y="306"/>
                    <a:pt x="223" y="306"/>
                  </a:cubicBezTo>
                  <a:cubicBezTo>
                    <a:pt x="223" y="306"/>
                    <a:pt x="223" y="306"/>
                    <a:pt x="223" y="306"/>
                  </a:cubicBezTo>
                  <a:cubicBezTo>
                    <a:pt x="223" y="306"/>
                    <a:pt x="223" y="306"/>
                    <a:pt x="223" y="306"/>
                  </a:cubicBezTo>
                  <a:cubicBezTo>
                    <a:pt x="224" y="306"/>
                    <a:pt x="224" y="306"/>
                    <a:pt x="224" y="306"/>
                  </a:cubicBezTo>
                  <a:cubicBezTo>
                    <a:pt x="224" y="306"/>
                    <a:pt x="224" y="306"/>
                    <a:pt x="224" y="306"/>
                  </a:cubicBezTo>
                  <a:cubicBezTo>
                    <a:pt x="224" y="307"/>
                    <a:pt x="224" y="307"/>
                    <a:pt x="224" y="307"/>
                  </a:cubicBezTo>
                  <a:cubicBezTo>
                    <a:pt x="225" y="307"/>
                    <a:pt x="225" y="307"/>
                    <a:pt x="225" y="307"/>
                  </a:cubicBezTo>
                  <a:cubicBezTo>
                    <a:pt x="225" y="307"/>
                    <a:pt x="225" y="307"/>
                    <a:pt x="225" y="307"/>
                  </a:cubicBezTo>
                  <a:cubicBezTo>
                    <a:pt x="225" y="307"/>
                    <a:pt x="225" y="307"/>
                    <a:pt x="225" y="307"/>
                  </a:cubicBezTo>
                  <a:cubicBezTo>
                    <a:pt x="226" y="307"/>
                    <a:pt x="226" y="307"/>
                    <a:pt x="226" y="307"/>
                  </a:cubicBezTo>
                  <a:cubicBezTo>
                    <a:pt x="226" y="307"/>
                    <a:pt x="226" y="307"/>
                    <a:pt x="226" y="307"/>
                  </a:cubicBezTo>
                  <a:cubicBezTo>
                    <a:pt x="226" y="307"/>
                    <a:pt x="226" y="307"/>
                    <a:pt x="226" y="307"/>
                  </a:cubicBezTo>
                  <a:cubicBezTo>
                    <a:pt x="226" y="307"/>
                    <a:pt x="226" y="307"/>
                    <a:pt x="226" y="307"/>
                  </a:cubicBezTo>
                  <a:cubicBezTo>
                    <a:pt x="227" y="307"/>
                    <a:pt x="227" y="307"/>
                    <a:pt x="227" y="307"/>
                  </a:cubicBezTo>
                  <a:cubicBezTo>
                    <a:pt x="227" y="307"/>
                    <a:pt x="227" y="307"/>
                    <a:pt x="227" y="307"/>
                  </a:cubicBezTo>
                  <a:cubicBezTo>
                    <a:pt x="227" y="307"/>
                    <a:pt x="227" y="307"/>
                    <a:pt x="227" y="307"/>
                  </a:cubicBezTo>
                  <a:cubicBezTo>
                    <a:pt x="228" y="307"/>
                    <a:pt x="228" y="307"/>
                    <a:pt x="229" y="307"/>
                  </a:cubicBezTo>
                  <a:cubicBezTo>
                    <a:pt x="237" y="307"/>
                    <a:pt x="237" y="307"/>
                    <a:pt x="237" y="307"/>
                  </a:cubicBezTo>
                  <a:cubicBezTo>
                    <a:pt x="238" y="307"/>
                    <a:pt x="238" y="307"/>
                    <a:pt x="238" y="307"/>
                  </a:cubicBezTo>
                  <a:cubicBezTo>
                    <a:pt x="256" y="307"/>
                    <a:pt x="272" y="322"/>
                    <a:pt x="272" y="341"/>
                  </a:cubicBezTo>
                  <a:cubicBezTo>
                    <a:pt x="272" y="342"/>
                    <a:pt x="272" y="342"/>
                    <a:pt x="272" y="342"/>
                  </a:cubicBezTo>
                  <a:cubicBezTo>
                    <a:pt x="272" y="343"/>
                    <a:pt x="272" y="343"/>
                    <a:pt x="272" y="343"/>
                  </a:cubicBezTo>
                  <a:cubicBezTo>
                    <a:pt x="272" y="343"/>
                    <a:pt x="272" y="343"/>
                    <a:pt x="272" y="343"/>
                  </a:cubicBezTo>
                  <a:cubicBezTo>
                    <a:pt x="272" y="344"/>
                    <a:pt x="272" y="344"/>
                    <a:pt x="272" y="344"/>
                  </a:cubicBezTo>
                  <a:cubicBezTo>
                    <a:pt x="272" y="344"/>
                    <a:pt x="272" y="344"/>
                    <a:pt x="272" y="344"/>
                  </a:cubicBezTo>
                  <a:cubicBezTo>
                    <a:pt x="272" y="344"/>
                    <a:pt x="272" y="344"/>
                    <a:pt x="272" y="344"/>
                  </a:cubicBezTo>
                  <a:cubicBezTo>
                    <a:pt x="272" y="344"/>
                    <a:pt x="272" y="344"/>
                    <a:pt x="272" y="344"/>
                  </a:cubicBezTo>
                  <a:cubicBezTo>
                    <a:pt x="272" y="345"/>
                    <a:pt x="272" y="345"/>
                    <a:pt x="272" y="345"/>
                  </a:cubicBezTo>
                  <a:cubicBezTo>
                    <a:pt x="272" y="345"/>
                    <a:pt x="272" y="345"/>
                    <a:pt x="272" y="345"/>
                  </a:cubicBezTo>
                  <a:cubicBezTo>
                    <a:pt x="272" y="345"/>
                    <a:pt x="272" y="345"/>
                    <a:pt x="272" y="345"/>
                  </a:cubicBezTo>
                  <a:cubicBezTo>
                    <a:pt x="272" y="345"/>
                    <a:pt x="272" y="345"/>
                    <a:pt x="272" y="345"/>
                  </a:cubicBezTo>
                  <a:cubicBezTo>
                    <a:pt x="272" y="346"/>
                    <a:pt x="272" y="346"/>
                    <a:pt x="272" y="346"/>
                  </a:cubicBezTo>
                  <a:cubicBezTo>
                    <a:pt x="272" y="346"/>
                    <a:pt x="272" y="346"/>
                    <a:pt x="272" y="346"/>
                  </a:cubicBezTo>
                  <a:cubicBezTo>
                    <a:pt x="272" y="347"/>
                    <a:pt x="272" y="347"/>
                    <a:pt x="272" y="347"/>
                  </a:cubicBezTo>
                  <a:cubicBezTo>
                    <a:pt x="272" y="347"/>
                    <a:pt x="272" y="347"/>
                    <a:pt x="272" y="347"/>
                  </a:cubicBezTo>
                  <a:cubicBezTo>
                    <a:pt x="272" y="347"/>
                    <a:pt x="272" y="347"/>
                    <a:pt x="272" y="347"/>
                  </a:cubicBezTo>
                  <a:cubicBezTo>
                    <a:pt x="272" y="347"/>
                    <a:pt x="272" y="347"/>
                    <a:pt x="272" y="347"/>
                  </a:cubicBezTo>
                  <a:cubicBezTo>
                    <a:pt x="272" y="348"/>
                    <a:pt x="272" y="348"/>
                    <a:pt x="272" y="348"/>
                  </a:cubicBezTo>
                  <a:cubicBezTo>
                    <a:pt x="272" y="348"/>
                    <a:pt x="272" y="348"/>
                    <a:pt x="272" y="348"/>
                  </a:cubicBezTo>
                  <a:cubicBezTo>
                    <a:pt x="272" y="348"/>
                    <a:pt x="272" y="348"/>
                    <a:pt x="272" y="348"/>
                  </a:cubicBezTo>
                  <a:cubicBezTo>
                    <a:pt x="272" y="348"/>
                    <a:pt x="272" y="348"/>
                    <a:pt x="272" y="348"/>
                  </a:cubicBezTo>
                  <a:cubicBezTo>
                    <a:pt x="275" y="358"/>
                    <a:pt x="284" y="366"/>
                    <a:pt x="294" y="366"/>
                  </a:cubicBezTo>
                  <a:cubicBezTo>
                    <a:pt x="294" y="366"/>
                    <a:pt x="294" y="366"/>
                    <a:pt x="294" y="366"/>
                  </a:cubicBezTo>
                  <a:cubicBezTo>
                    <a:pt x="295" y="367"/>
                    <a:pt x="295" y="367"/>
                    <a:pt x="295" y="367"/>
                  </a:cubicBezTo>
                  <a:cubicBezTo>
                    <a:pt x="295" y="367"/>
                    <a:pt x="295" y="367"/>
                    <a:pt x="295" y="367"/>
                  </a:cubicBezTo>
                  <a:cubicBezTo>
                    <a:pt x="295" y="367"/>
                    <a:pt x="295" y="367"/>
                    <a:pt x="295" y="367"/>
                  </a:cubicBezTo>
                  <a:cubicBezTo>
                    <a:pt x="295" y="367"/>
                    <a:pt x="296" y="367"/>
                    <a:pt x="296" y="367"/>
                  </a:cubicBezTo>
                  <a:cubicBezTo>
                    <a:pt x="299" y="367"/>
                    <a:pt x="299" y="367"/>
                    <a:pt x="299" y="367"/>
                  </a:cubicBezTo>
                  <a:cubicBezTo>
                    <a:pt x="318" y="367"/>
                    <a:pt x="333" y="382"/>
                    <a:pt x="333" y="401"/>
                  </a:cubicBezTo>
                  <a:cubicBezTo>
                    <a:pt x="333" y="402"/>
                    <a:pt x="333" y="402"/>
                    <a:pt x="333" y="402"/>
                  </a:cubicBezTo>
                  <a:cubicBezTo>
                    <a:pt x="333" y="403"/>
                    <a:pt x="333" y="403"/>
                    <a:pt x="333" y="403"/>
                  </a:cubicBezTo>
                  <a:cubicBezTo>
                    <a:pt x="333" y="403"/>
                    <a:pt x="333" y="403"/>
                    <a:pt x="333" y="403"/>
                  </a:cubicBezTo>
                  <a:cubicBezTo>
                    <a:pt x="333" y="403"/>
                    <a:pt x="333" y="403"/>
                    <a:pt x="333" y="403"/>
                  </a:cubicBezTo>
                  <a:cubicBezTo>
                    <a:pt x="333" y="403"/>
                    <a:pt x="333" y="403"/>
                    <a:pt x="333" y="403"/>
                  </a:cubicBezTo>
                  <a:cubicBezTo>
                    <a:pt x="333" y="404"/>
                    <a:pt x="333" y="404"/>
                    <a:pt x="333" y="404"/>
                  </a:cubicBezTo>
                  <a:cubicBezTo>
                    <a:pt x="333" y="404"/>
                    <a:pt x="333" y="404"/>
                    <a:pt x="333" y="404"/>
                  </a:cubicBezTo>
                  <a:cubicBezTo>
                    <a:pt x="333" y="405"/>
                    <a:pt x="333" y="405"/>
                    <a:pt x="333" y="405"/>
                  </a:cubicBezTo>
                  <a:cubicBezTo>
                    <a:pt x="333" y="405"/>
                    <a:pt x="333" y="405"/>
                    <a:pt x="333" y="405"/>
                  </a:cubicBezTo>
                  <a:cubicBezTo>
                    <a:pt x="334" y="405"/>
                    <a:pt x="334" y="405"/>
                    <a:pt x="334" y="405"/>
                  </a:cubicBezTo>
                  <a:cubicBezTo>
                    <a:pt x="334" y="405"/>
                    <a:pt x="334" y="405"/>
                    <a:pt x="334" y="405"/>
                  </a:cubicBezTo>
                  <a:cubicBezTo>
                    <a:pt x="334" y="406"/>
                    <a:pt x="334" y="406"/>
                    <a:pt x="334" y="406"/>
                  </a:cubicBezTo>
                  <a:cubicBezTo>
                    <a:pt x="334" y="406"/>
                    <a:pt x="334" y="406"/>
                    <a:pt x="334" y="406"/>
                  </a:cubicBezTo>
                  <a:cubicBezTo>
                    <a:pt x="335" y="413"/>
                    <a:pt x="339" y="419"/>
                    <a:pt x="346" y="423"/>
                  </a:cubicBezTo>
                  <a:cubicBezTo>
                    <a:pt x="346" y="423"/>
                    <a:pt x="346" y="423"/>
                    <a:pt x="346" y="423"/>
                  </a:cubicBezTo>
                  <a:cubicBezTo>
                    <a:pt x="346" y="423"/>
                    <a:pt x="346" y="423"/>
                    <a:pt x="346" y="423"/>
                  </a:cubicBezTo>
                  <a:cubicBezTo>
                    <a:pt x="347" y="424"/>
                    <a:pt x="347" y="424"/>
                    <a:pt x="347" y="424"/>
                  </a:cubicBezTo>
                  <a:cubicBezTo>
                    <a:pt x="347" y="424"/>
                    <a:pt x="347" y="424"/>
                    <a:pt x="347" y="424"/>
                  </a:cubicBezTo>
                  <a:cubicBezTo>
                    <a:pt x="347" y="424"/>
                    <a:pt x="347" y="424"/>
                    <a:pt x="347" y="424"/>
                  </a:cubicBezTo>
                  <a:cubicBezTo>
                    <a:pt x="347" y="424"/>
                    <a:pt x="347" y="424"/>
                    <a:pt x="347" y="424"/>
                  </a:cubicBezTo>
                  <a:cubicBezTo>
                    <a:pt x="348" y="424"/>
                    <a:pt x="348" y="424"/>
                    <a:pt x="348" y="424"/>
                  </a:cubicBezTo>
                  <a:cubicBezTo>
                    <a:pt x="348" y="424"/>
                    <a:pt x="348" y="424"/>
                    <a:pt x="348" y="424"/>
                  </a:cubicBezTo>
                  <a:cubicBezTo>
                    <a:pt x="348" y="424"/>
                    <a:pt x="348" y="424"/>
                    <a:pt x="348" y="424"/>
                  </a:cubicBezTo>
                  <a:cubicBezTo>
                    <a:pt x="348" y="424"/>
                    <a:pt x="348" y="424"/>
                    <a:pt x="348" y="424"/>
                  </a:cubicBezTo>
                  <a:cubicBezTo>
                    <a:pt x="349" y="425"/>
                    <a:pt x="349" y="425"/>
                    <a:pt x="349" y="425"/>
                  </a:cubicBezTo>
                  <a:cubicBezTo>
                    <a:pt x="349" y="425"/>
                    <a:pt x="349" y="425"/>
                    <a:pt x="349" y="425"/>
                  </a:cubicBezTo>
                  <a:cubicBezTo>
                    <a:pt x="349" y="425"/>
                    <a:pt x="349" y="425"/>
                    <a:pt x="349" y="425"/>
                  </a:cubicBezTo>
                  <a:cubicBezTo>
                    <a:pt x="349" y="425"/>
                    <a:pt x="349" y="425"/>
                    <a:pt x="349" y="425"/>
                  </a:cubicBezTo>
                  <a:cubicBezTo>
                    <a:pt x="350" y="425"/>
                    <a:pt x="350" y="425"/>
                    <a:pt x="350" y="425"/>
                  </a:cubicBezTo>
                  <a:cubicBezTo>
                    <a:pt x="350" y="425"/>
                    <a:pt x="350" y="425"/>
                    <a:pt x="350" y="425"/>
                  </a:cubicBezTo>
                  <a:cubicBezTo>
                    <a:pt x="350" y="425"/>
                    <a:pt x="350" y="425"/>
                    <a:pt x="350" y="425"/>
                  </a:cubicBezTo>
                  <a:cubicBezTo>
                    <a:pt x="350" y="425"/>
                    <a:pt x="350" y="425"/>
                    <a:pt x="351" y="425"/>
                  </a:cubicBezTo>
                  <a:cubicBezTo>
                    <a:pt x="351" y="425"/>
                    <a:pt x="351" y="425"/>
                    <a:pt x="351" y="425"/>
                  </a:cubicBezTo>
                  <a:cubicBezTo>
                    <a:pt x="351" y="425"/>
                    <a:pt x="351" y="425"/>
                    <a:pt x="351" y="425"/>
                  </a:cubicBezTo>
                  <a:cubicBezTo>
                    <a:pt x="351" y="425"/>
                    <a:pt x="351" y="425"/>
                    <a:pt x="351" y="425"/>
                  </a:cubicBezTo>
                  <a:cubicBezTo>
                    <a:pt x="351" y="425"/>
                    <a:pt x="351" y="425"/>
                    <a:pt x="351" y="425"/>
                  </a:cubicBezTo>
                  <a:cubicBezTo>
                    <a:pt x="352" y="426"/>
                    <a:pt x="352" y="426"/>
                    <a:pt x="352" y="426"/>
                  </a:cubicBezTo>
                  <a:cubicBezTo>
                    <a:pt x="352" y="426"/>
                    <a:pt x="352" y="426"/>
                    <a:pt x="352" y="426"/>
                  </a:cubicBezTo>
                  <a:cubicBezTo>
                    <a:pt x="353" y="426"/>
                    <a:pt x="353" y="426"/>
                    <a:pt x="353" y="426"/>
                  </a:cubicBezTo>
                  <a:cubicBezTo>
                    <a:pt x="353" y="426"/>
                    <a:pt x="353" y="426"/>
                    <a:pt x="353" y="426"/>
                  </a:cubicBezTo>
                  <a:cubicBezTo>
                    <a:pt x="353" y="426"/>
                    <a:pt x="353" y="426"/>
                    <a:pt x="353" y="426"/>
                  </a:cubicBezTo>
                  <a:cubicBezTo>
                    <a:pt x="353" y="426"/>
                    <a:pt x="353" y="426"/>
                    <a:pt x="353" y="426"/>
                  </a:cubicBezTo>
                  <a:cubicBezTo>
                    <a:pt x="353" y="426"/>
                    <a:pt x="353" y="426"/>
                    <a:pt x="353" y="426"/>
                  </a:cubicBezTo>
                  <a:cubicBezTo>
                    <a:pt x="354" y="426"/>
                    <a:pt x="354" y="426"/>
                    <a:pt x="354" y="426"/>
                  </a:cubicBezTo>
                  <a:cubicBezTo>
                    <a:pt x="354" y="426"/>
                    <a:pt x="354" y="426"/>
                    <a:pt x="354" y="426"/>
                  </a:cubicBezTo>
                  <a:cubicBezTo>
                    <a:pt x="354" y="426"/>
                    <a:pt x="354" y="426"/>
                    <a:pt x="354" y="426"/>
                  </a:cubicBezTo>
                  <a:cubicBezTo>
                    <a:pt x="355" y="426"/>
                    <a:pt x="355" y="426"/>
                    <a:pt x="355" y="426"/>
                  </a:cubicBezTo>
                  <a:cubicBezTo>
                    <a:pt x="355" y="426"/>
                    <a:pt x="355" y="426"/>
                    <a:pt x="355" y="426"/>
                  </a:cubicBezTo>
                  <a:cubicBezTo>
                    <a:pt x="356" y="426"/>
                    <a:pt x="356" y="426"/>
                    <a:pt x="356" y="426"/>
                  </a:cubicBezTo>
                  <a:cubicBezTo>
                    <a:pt x="356" y="426"/>
                    <a:pt x="356" y="426"/>
                    <a:pt x="356" y="426"/>
                  </a:cubicBezTo>
                  <a:cubicBezTo>
                    <a:pt x="356" y="426"/>
                    <a:pt x="356" y="426"/>
                    <a:pt x="356" y="426"/>
                  </a:cubicBezTo>
                  <a:cubicBezTo>
                    <a:pt x="356" y="426"/>
                    <a:pt x="356" y="426"/>
                    <a:pt x="356" y="426"/>
                  </a:cubicBezTo>
                  <a:cubicBezTo>
                    <a:pt x="356" y="426"/>
                    <a:pt x="356" y="426"/>
                    <a:pt x="356" y="426"/>
                  </a:cubicBezTo>
                  <a:cubicBezTo>
                    <a:pt x="357" y="426"/>
                    <a:pt x="357" y="426"/>
                    <a:pt x="358" y="426"/>
                  </a:cubicBezTo>
                  <a:cubicBezTo>
                    <a:pt x="366" y="426"/>
                    <a:pt x="366" y="426"/>
                    <a:pt x="366" y="426"/>
                  </a:cubicBezTo>
                  <a:cubicBezTo>
                    <a:pt x="369" y="426"/>
                    <a:pt x="369" y="426"/>
                    <a:pt x="369" y="426"/>
                  </a:cubicBezTo>
                  <a:cubicBezTo>
                    <a:pt x="388" y="426"/>
                    <a:pt x="403" y="442"/>
                    <a:pt x="403" y="460"/>
                  </a:cubicBezTo>
                  <a:cubicBezTo>
                    <a:pt x="403" y="464"/>
                    <a:pt x="403" y="464"/>
                    <a:pt x="403" y="464"/>
                  </a:cubicBezTo>
                  <a:cubicBezTo>
                    <a:pt x="403" y="465"/>
                    <a:pt x="403" y="465"/>
                    <a:pt x="403" y="465"/>
                  </a:cubicBezTo>
                  <a:cubicBezTo>
                    <a:pt x="403" y="465"/>
                    <a:pt x="403" y="465"/>
                    <a:pt x="403" y="465"/>
                  </a:cubicBezTo>
                  <a:cubicBezTo>
                    <a:pt x="403" y="466"/>
                    <a:pt x="403" y="466"/>
                    <a:pt x="403" y="466"/>
                  </a:cubicBezTo>
                  <a:cubicBezTo>
                    <a:pt x="403" y="466"/>
                    <a:pt x="403" y="466"/>
                    <a:pt x="403" y="466"/>
                  </a:cubicBezTo>
                  <a:cubicBezTo>
                    <a:pt x="403" y="466"/>
                    <a:pt x="403" y="466"/>
                    <a:pt x="403" y="466"/>
                  </a:cubicBezTo>
                  <a:cubicBezTo>
                    <a:pt x="403" y="466"/>
                    <a:pt x="403" y="466"/>
                    <a:pt x="403" y="466"/>
                  </a:cubicBezTo>
                  <a:cubicBezTo>
                    <a:pt x="403" y="467"/>
                    <a:pt x="403" y="467"/>
                    <a:pt x="403" y="467"/>
                  </a:cubicBezTo>
                  <a:cubicBezTo>
                    <a:pt x="403" y="467"/>
                    <a:pt x="403" y="467"/>
                    <a:pt x="403" y="467"/>
                  </a:cubicBezTo>
                  <a:cubicBezTo>
                    <a:pt x="403" y="467"/>
                    <a:pt x="403" y="467"/>
                    <a:pt x="403" y="467"/>
                  </a:cubicBezTo>
                  <a:cubicBezTo>
                    <a:pt x="403" y="467"/>
                    <a:pt x="403" y="467"/>
                    <a:pt x="403" y="467"/>
                  </a:cubicBezTo>
                  <a:cubicBezTo>
                    <a:pt x="403" y="468"/>
                    <a:pt x="403" y="468"/>
                    <a:pt x="403" y="468"/>
                  </a:cubicBezTo>
                  <a:cubicBezTo>
                    <a:pt x="403" y="468"/>
                    <a:pt x="403" y="468"/>
                    <a:pt x="403" y="468"/>
                  </a:cubicBezTo>
                  <a:cubicBezTo>
                    <a:pt x="403" y="469"/>
                    <a:pt x="403" y="469"/>
                    <a:pt x="403" y="469"/>
                  </a:cubicBezTo>
                  <a:cubicBezTo>
                    <a:pt x="403" y="469"/>
                    <a:pt x="403" y="469"/>
                    <a:pt x="403" y="469"/>
                  </a:cubicBezTo>
                  <a:cubicBezTo>
                    <a:pt x="403" y="469"/>
                    <a:pt x="403" y="469"/>
                    <a:pt x="403" y="469"/>
                  </a:cubicBezTo>
                  <a:cubicBezTo>
                    <a:pt x="403" y="469"/>
                    <a:pt x="403" y="469"/>
                    <a:pt x="403" y="469"/>
                  </a:cubicBezTo>
                  <a:cubicBezTo>
                    <a:pt x="403" y="470"/>
                    <a:pt x="403" y="470"/>
                    <a:pt x="403" y="470"/>
                  </a:cubicBezTo>
                  <a:cubicBezTo>
                    <a:pt x="403" y="470"/>
                    <a:pt x="403" y="470"/>
                    <a:pt x="403" y="470"/>
                  </a:cubicBezTo>
                  <a:cubicBezTo>
                    <a:pt x="404" y="470"/>
                    <a:pt x="404" y="470"/>
                    <a:pt x="404" y="470"/>
                  </a:cubicBezTo>
                  <a:cubicBezTo>
                    <a:pt x="404" y="470"/>
                    <a:pt x="404" y="470"/>
                    <a:pt x="404" y="470"/>
                  </a:cubicBezTo>
                  <a:cubicBezTo>
                    <a:pt x="404" y="471"/>
                    <a:pt x="404" y="471"/>
                    <a:pt x="404" y="471"/>
                  </a:cubicBezTo>
                  <a:cubicBezTo>
                    <a:pt x="404" y="471"/>
                    <a:pt x="404" y="471"/>
                    <a:pt x="404" y="471"/>
                  </a:cubicBezTo>
                  <a:cubicBezTo>
                    <a:pt x="404" y="472"/>
                    <a:pt x="404" y="472"/>
                    <a:pt x="404" y="472"/>
                  </a:cubicBezTo>
                  <a:cubicBezTo>
                    <a:pt x="404" y="472"/>
                    <a:pt x="404" y="472"/>
                    <a:pt x="404" y="472"/>
                  </a:cubicBezTo>
                  <a:cubicBezTo>
                    <a:pt x="404" y="472"/>
                    <a:pt x="404" y="472"/>
                    <a:pt x="404" y="472"/>
                  </a:cubicBezTo>
                  <a:cubicBezTo>
                    <a:pt x="404" y="472"/>
                    <a:pt x="404" y="472"/>
                    <a:pt x="404" y="472"/>
                  </a:cubicBezTo>
                  <a:cubicBezTo>
                    <a:pt x="404" y="473"/>
                    <a:pt x="404" y="473"/>
                    <a:pt x="404" y="473"/>
                  </a:cubicBezTo>
                  <a:cubicBezTo>
                    <a:pt x="404" y="473"/>
                    <a:pt x="404" y="473"/>
                    <a:pt x="404" y="473"/>
                  </a:cubicBezTo>
                  <a:cubicBezTo>
                    <a:pt x="405" y="473"/>
                    <a:pt x="405" y="473"/>
                    <a:pt x="405" y="473"/>
                  </a:cubicBezTo>
                  <a:cubicBezTo>
                    <a:pt x="405" y="473"/>
                    <a:pt x="405" y="473"/>
                    <a:pt x="405" y="473"/>
                  </a:cubicBezTo>
                  <a:cubicBezTo>
                    <a:pt x="405" y="474"/>
                    <a:pt x="405" y="474"/>
                    <a:pt x="405" y="474"/>
                  </a:cubicBezTo>
                  <a:cubicBezTo>
                    <a:pt x="405" y="474"/>
                    <a:pt x="405" y="474"/>
                    <a:pt x="405" y="474"/>
                  </a:cubicBezTo>
                  <a:cubicBezTo>
                    <a:pt x="405" y="474"/>
                    <a:pt x="405" y="474"/>
                    <a:pt x="405" y="474"/>
                  </a:cubicBezTo>
                  <a:cubicBezTo>
                    <a:pt x="405" y="474"/>
                    <a:pt x="405" y="474"/>
                    <a:pt x="405" y="474"/>
                  </a:cubicBezTo>
                  <a:cubicBezTo>
                    <a:pt x="405" y="475"/>
                    <a:pt x="405" y="475"/>
                    <a:pt x="405" y="475"/>
                  </a:cubicBezTo>
                  <a:cubicBezTo>
                    <a:pt x="405" y="475"/>
                    <a:pt x="405" y="475"/>
                    <a:pt x="405" y="475"/>
                  </a:cubicBezTo>
                  <a:cubicBezTo>
                    <a:pt x="406" y="475"/>
                    <a:pt x="406" y="475"/>
                    <a:pt x="406" y="475"/>
                  </a:cubicBezTo>
                  <a:cubicBezTo>
                    <a:pt x="406" y="475"/>
                    <a:pt x="406" y="475"/>
                    <a:pt x="406" y="475"/>
                  </a:cubicBezTo>
                  <a:cubicBezTo>
                    <a:pt x="406" y="476"/>
                    <a:pt x="406" y="476"/>
                    <a:pt x="406" y="476"/>
                  </a:cubicBezTo>
                  <a:cubicBezTo>
                    <a:pt x="406" y="476"/>
                    <a:pt x="406" y="476"/>
                    <a:pt x="406" y="476"/>
                  </a:cubicBezTo>
                  <a:cubicBezTo>
                    <a:pt x="406" y="476"/>
                    <a:pt x="406" y="476"/>
                    <a:pt x="406" y="476"/>
                  </a:cubicBezTo>
                  <a:cubicBezTo>
                    <a:pt x="406" y="476"/>
                    <a:pt x="406" y="476"/>
                    <a:pt x="406" y="476"/>
                  </a:cubicBezTo>
                  <a:cubicBezTo>
                    <a:pt x="406" y="477"/>
                    <a:pt x="406" y="477"/>
                    <a:pt x="406" y="477"/>
                  </a:cubicBezTo>
                  <a:cubicBezTo>
                    <a:pt x="406" y="477"/>
                    <a:pt x="406" y="477"/>
                    <a:pt x="406" y="477"/>
                  </a:cubicBezTo>
                  <a:cubicBezTo>
                    <a:pt x="407" y="477"/>
                    <a:pt x="407" y="477"/>
                    <a:pt x="407" y="477"/>
                  </a:cubicBezTo>
                  <a:cubicBezTo>
                    <a:pt x="407" y="477"/>
                    <a:pt x="407" y="477"/>
                    <a:pt x="407" y="477"/>
                  </a:cubicBezTo>
                  <a:cubicBezTo>
                    <a:pt x="407" y="478"/>
                    <a:pt x="407" y="478"/>
                    <a:pt x="407" y="478"/>
                  </a:cubicBezTo>
                  <a:cubicBezTo>
                    <a:pt x="407" y="478"/>
                    <a:pt x="407" y="478"/>
                    <a:pt x="407" y="478"/>
                  </a:cubicBezTo>
                  <a:cubicBezTo>
                    <a:pt x="407" y="478"/>
                    <a:pt x="407" y="478"/>
                    <a:pt x="407" y="478"/>
                  </a:cubicBezTo>
                  <a:cubicBezTo>
                    <a:pt x="407" y="478"/>
                    <a:pt x="407" y="478"/>
                    <a:pt x="407" y="478"/>
                  </a:cubicBezTo>
                  <a:cubicBezTo>
                    <a:pt x="408" y="479"/>
                    <a:pt x="408" y="479"/>
                    <a:pt x="408" y="479"/>
                  </a:cubicBezTo>
                  <a:cubicBezTo>
                    <a:pt x="408" y="479"/>
                    <a:pt x="408" y="479"/>
                    <a:pt x="408" y="479"/>
                  </a:cubicBezTo>
                  <a:cubicBezTo>
                    <a:pt x="408" y="479"/>
                    <a:pt x="408" y="479"/>
                    <a:pt x="408" y="479"/>
                  </a:cubicBezTo>
                  <a:cubicBezTo>
                    <a:pt x="408" y="479"/>
                    <a:pt x="408" y="479"/>
                    <a:pt x="408" y="479"/>
                  </a:cubicBezTo>
                  <a:cubicBezTo>
                    <a:pt x="408" y="479"/>
                    <a:pt x="408" y="480"/>
                    <a:pt x="408" y="480"/>
                  </a:cubicBezTo>
                  <a:cubicBezTo>
                    <a:pt x="408" y="480"/>
                    <a:pt x="408" y="480"/>
                    <a:pt x="408" y="480"/>
                  </a:cubicBezTo>
                  <a:cubicBezTo>
                    <a:pt x="409" y="480"/>
                    <a:pt x="409" y="480"/>
                    <a:pt x="409" y="480"/>
                  </a:cubicBezTo>
                  <a:cubicBezTo>
                    <a:pt x="409" y="480"/>
                    <a:pt x="409" y="480"/>
                    <a:pt x="409" y="480"/>
                  </a:cubicBezTo>
                  <a:cubicBezTo>
                    <a:pt x="409" y="481"/>
                    <a:pt x="409" y="481"/>
                    <a:pt x="409" y="481"/>
                  </a:cubicBezTo>
                  <a:cubicBezTo>
                    <a:pt x="409" y="481"/>
                    <a:pt x="409" y="481"/>
                    <a:pt x="409" y="481"/>
                  </a:cubicBezTo>
                  <a:cubicBezTo>
                    <a:pt x="410" y="481"/>
                    <a:pt x="410" y="481"/>
                    <a:pt x="410" y="481"/>
                  </a:cubicBezTo>
                  <a:cubicBezTo>
                    <a:pt x="410" y="481"/>
                    <a:pt x="410" y="481"/>
                    <a:pt x="410" y="481"/>
                  </a:cubicBezTo>
                  <a:cubicBezTo>
                    <a:pt x="410" y="481"/>
                    <a:pt x="410" y="481"/>
                    <a:pt x="410" y="481"/>
                  </a:cubicBezTo>
                  <a:cubicBezTo>
                    <a:pt x="410" y="481"/>
                    <a:pt x="410" y="481"/>
                    <a:pt x="410" y="481"/>
                  </a:cubicBezTo>
                  <a:cubicBezTo>
                    <a:pt x="410" y="482"/>
                    <a:pt x="410" y="482"/>
                    <a:pt x="410" y="482"/>
                  </a:cubicBezTo>
                  <a:cubicBezTo>
                    <a:pt x="410" y="482"/>
                    <a:pt x="410" y="482"/>
                    <a:pt x="410" y="482"/>
                  </a:cubicBezTo>
                  <a:cubicBezTo>
                    <a:pt x="411" y="482"/>
                    <a:pt x="411" y="482"/>
                    <a:pt x="411" y="482"/>
                  </a:cubicBezTo>
                  <a:cubicBezTo>
                    <a:pt x="411" y="482"/>
                    <a:pt x="411" y="482"/>
                    <a:pt x="411" y="482"/>
                  </a:cubicBezTo>
                  <a:cubicBezTo>
                    <a:pt x="411" y="483"/>
                    <a:pt x="411" y="483"/>
                    <a:pt x="411" y="483"/>
                  </a:cubicBezTo>
                  <a:cubicBezTo>
                    <a:pt x="411" y="483"/>
                    <a:pt x="411" y="483"/>
                    <a:pt x="411" y="483"/>
                  </a:cubicBezTo>
                  <a:cubicBezTo>
                    <a:pt x="412" y="483"/>
                    <a:pt x="412" y="483"/>
                    <a:pt x="412" y="483"/>
                  </a:cubicBezTo>
                  <a:cubicBezTo>
                    <a:pt x="412" y="483"/>
                    <a:pt x="412" y="483"/>
                    <a:pt x="412" y="483"/>
                  </a:cubicBezTo>
                  <a:cubicBezTo>
                    <a:pt x="412" y="483"/>
                    <a:pt x="412" y="483"/>
                    <a:pt x="412" y="483"/>
                  </a:cubicBezTo>
                  <a:cubicBezTo>
                    <a:pt x="412" y="483"/>
                    <a:pt x="412" y="483"/>
                    <a:pt x="412" y="483"/>
                  </a:cubicBezTo>
                  <a:cubicBezTo>
                    <a:pt x="412" y="484"/>
                    <a:pt x="412" y="484"/>
                    <a:pt x="413" y="484"/>
                  </a:cubicBezTo>
                  <a:cubicBezTo>
                    <a:pt x="413" y="484"/>
                    <a:pt x="413" y="484"/>
                    <a:pt x="413" y="484"/>
                  </a:cubicBezTo>
                  <a:cubicBezTo>
                    <a:pt x="413" y="484"/>
                    <a:pt x="413" y="484"/>
                    <a:pt x="413" y="484"/>
                  </a:cubicBezTo>
                  <a:cubicBezTo>
                    <a:pt x="413" y="484"/>
                    <a:pt x="413" y="484"/>
                    <a:pt x="413" y="484"/>
                  </a:cubicBezTo>
                  <a:cubicBezTo>
                    <a:pt x="414" y="484"/>
                    <a:pt x="414" y="484"/>
                    <a:pt x="414" y="484"/>
                  </a:cubicBezTo>
                  <a:cubicBezTo>
                    <a:pt x="414" y="484"/>
                    <a:pt x="414" y="484"/>
                    <a:pt x="414" y="484"/>
                  </a:cubicBezTo>
                  <a:cubicBezTo>
                    <a:pt x="414" y="485"/>
                    <a:pt x="414" y="485"/>
                    <a:pt x="414" y="485"/>
                  </a:cubicBezTo>
                  <a:cubicBezTo>
                    <a:pt x="414" y="485"/>
                    <a:pt x="414" y="485"/>
                    <a:pt x="414" y="485"/>
                  </a:cubicBezTo>
                  <a:cubicBezTo>
                    <a:pt x="415" y="485"/>
                    <a:pt x="415" y="485"/>
                    <a:pt x="415" y="485"/>
                  </a:cubicBezTo>
                  <a:cubicBezTo>
                    <a:pt x="415" y="485"/>
                    <a:pt x="415" y="485"/>
                    <a:pt x="415" y="485"/>
                  </a:cubicBezTo>
                  <a:cubicBezTo>
                    <a:pt x="415" y="485"/>
                    <a:pt x="415" y="485"/>
                    <a:pt x="415" y="485"/>
                  </a:cubicBezTo>
                  <a:cubicBezTo>
                    <a:pt x="415" y="485"/>
                    <a:pt x="415" y="485"/>
                    <a:pt x="415" y="485"/>
                  </a:cubicBezTo>
                  <a:cubicBezTo>
                    <a:pt x="416" y="486"/>
                    <a:pt x="416" y="486"/>
                    <a:pt x="416" y="486"/>
                  </a:cubicBezTo>
                  <a:cubicBezTo>
                    <a:pt x="416" y="486"/>
                    <a:pt x="416" y="486"/>
                    <a:pt x="416" y="486"/>
                  </a:cubicBezTo>
                  <a:cubicBezTo>
                    <a:pt x="416" y="486"/>
                    <a:pt x="416" y="486"/>
                    <a:pt x="416" y="486"/>
                  </a:cubicBezTo>
                  <a:cubicBezTo>
                    <a:pt x="416" y="486"/>
                    <a:pt x="416" y="486"/>
                    <a:pt x="416" y="486"/>
                  </a:cubicBezTo>
                  <a:cubicBezTo>
                    <a:pt x="417" y="486"/>
                    <a:pt x="417" y="486"/>
                    <a:pt x="417" y="486"/>
                  </a:cubicBezTo>
                  <a:cubicBezTo>
                    <a:pt x="417" y="486"/>
                    <a:pt x="417" y="486"/>
                    <a:pt x="417" y="486"/>
                  </a:cubicBezTo>
                  <a:cubicBezTo>
                    <a:pt x="417" y="486"/>
                    <a:pt x="417" y="486"/>
                    <a:pt x="417" y="486"/>
                  </a:cubicBezTo>
                  <a:cubicBezTo>
                    <a:pt x="417" y="486"/>
                    <a:pt x="417" y="486"/>
                    <a:pt x="417" y="486"/>
                  </a:cubicBezTo>
                  <a:cubicBezTo>
                    <a:pt x="417" y="487"/>
                    <a:pt x="417" y="487"/>
                    <a:pt x="418" y="487"/>
                  </a:cubicBezTo>
                  <a:cubicBezTo>
                    <a:pt x="418" y="487"/>
                    <a:pt x="418" y="487"/>
                    <a:pt x="418" y="487"/>
                  </a:cubicBezTo>
                  <a:cubicBezTo>
                    <a:pt x="418" y="487"/>
                    <a:pt x="418" y="487"/>
                    <a:pt x="418" y="487"/>
                  </a:cubicBezTo>
                  <a:cubicBezTo>
                    <a:pt x="418" y="487"/>
                    <a:pt x="418" y="487"/>
                    <a:pt x="418" y="487"/>
                  </a:cubicBezTo>
                  <a:cubicBezTo>
                    <a:pt x="419" y="487"/>
                    <a:pt x="419" y="487"/>
                    <a:pt x="419" y="487"/>
                  </a:cubicBezTo>
                  <a:cubicBezTo>
                    <a:pt x="419" y="487"/>
                    <a:pt x="419" y="487"/>
                    <a:pt x="419" y="487"/>
                  </a:cubicBezTo>
                  <a:cubicBezTo>
                    <a:pt x="419" y="487"/>
                    <a:pt x="419" y="487"/>
                    <a:pt x="419" y="487"/>
                  </a:cubicBezTo>
                  <a:cubicBezTo>
                    <a:pt x="419" y="487"/>
                    <a:pt x="419" y="487"/>
                    <a:pt x="419" y="487"/>
                  </a:cubicBezTo>
                  <a:cubicBezTo>
                    <a:pt x="420" y="487"/>
                    <a:pt x="420" y="487"/>
                    <a:pt x="420" y="487"/>
                  </a:cubicBezTo>
                  <a:cubicBezTo>
                    <a:pt x="420" y="487"/>
                    <a:pt x="420" y="487"/>
                    <a:pt x="420" y="487"/>
                  </a:cubicBezTo>
                  <a:cubicBezTo>
                    <a:pt x="420" y="488"/>
                    <a:pt x="420" y="488"/>
                    <a:pt x="420" y="488"/>
                  </a:cubicBezTo>
                  <a:cubicBezTo>
                    <a:pt x="420" y="488"/>
                    <a:pt x="420" y="488"/>
                    <a:pt x="420" y="488"/>
                  </a:cubicBezTo>
                  <a:cubicBezTo>
                    <a:pt x="421" y="488"/>
                    <a:pt x="421" y="488"/>
                    <a:pt x="421" y="488"/>
                  </a:cubicBezTo>
                  <a:cubicBezTo>
                    <a:pt x="421" y="488"/>
                    <a:pt x="421" y="488"/>
                    <a:pt x="421" y="488"/>
                  </a:cubicBezTo>
                  <a:cubicBezTo>
                    <a:pt x="422" y="488"/>
                    <a:pt x="422" y="488"/>
                    <a:pt x="422" y="488"/>
                  </a:cubicBezTo>
                  <a:cubicBezTo>
                    <a:pt x="422" y="488"/>
                    <a:pt x="422" y="488"/>
                    <a:pt x="422" y="488"/>
                  </a:cubicBezTo>
                  <a:cubicBezTo>
                    <a:pt x="422" y="488"/>
                    <a:pt x="422" y="488"/>
                    <a:pt x="422" y="488"/>
                  </a:cubicBezTo>
                  <a:cubicBezTo>
                    <a:pt x="422" y="488"/>
                    <a:pt x="422" y="488"/>
                    <a:pt x="422" y="488"/>
                  </a:cubicBezTo>
                  <a:cubicBezTo>
                    <a:pt x="422" y="488"/>
                    <a:pt x="423" y="488"/>
                    <a:pt x="423" y="488"/>
                  </a:cubicBezTo>
                  <a:cubicBezTo>
                    <a:pt x="423" y="488"/>
                    <a:pt x="423" y="488"/>
                    <a:pt x="423" y="488"/>
                  </a:cubicBezTo>
                  <a:cubicBezTo>
                    <a:pt x="423" y="488"/>
                    <a:pt x="423" y="488"/>
                    <a:pt x="423" y="488"/>
                  </a:cubicBezTo>
                  <a:cubicBezTo>
                    <a:pt x="423" y="488"/>
                    <a:pt x="423" y="488"/>
                    <a:pt x="423" y="488"/>
                  </a:cubicBezTo>
                  <a:cubicBezTo>
                    <a:pt x="424" y="488"/>
                    <a:pt x="424" y="488"/>
                    <a:pt x="424" y="488"/>
                  </a:cubicBezTo>
                  <a:cubicBezTo>
                    <a:pt x="424" y="488"/>
                    <a:pt x="424" y="488"/>
                    <a:pt x="424" y="488"/>
                  </a:cubicBezTo>
                  <a:cubicBezTo>
                    <a:pt x="425" y="488"/>
                    <a:pt x="425" y="488"/>
                    <a:pt x="425" y="488"/>
                  </a:cubicBezTo>
                  <a:cubicBezTo>
                    <a:pt x="425" y="488"/>
                    <a:pt x="425" y="488"/>
                    <a:pt x="425" y="488"/>
                  </a:cubicBezTo>
                  <a:cubicBezTo>
                    <a:pt x="425" y="488"/>
                    <a:pt x="425" y="488"/>
                    <a:pt x="425" y="488"/>
                  </a:cubicBezTo>
                  <a:cubicBezTo>
                    <a:pt x="425" y="488"/>
                    <a:pt x="425" y="488"/>
                    <a:pt x="425" y="488"/>
                  </a:cubicBezTo>
                  <a:cubicBezTo>
                    <a:pt x="426" y="489"/>
                    <a:pt x="426" y="489"/>
                    <a:pt x="426" y="489"/>
                  </a:cubicBezTo>
                  <a:cubicBezTo>
                    <a:pt x="426" y="489"/>
                    <a:pt x="426" y="489"/>
                    <a:pt x="426" y="489"/>
                  </a:cubicBezTo>
                  <a:cubicBezTo>
                    <a:pt x="426" y="489"/>
                    <a:pt x="426" y="489"/>
                    <a:pt x="426" y="489"/>
                  </a:cubicBezTo>
                  <a:cubicBezTo>
                    <a:pt x="426" y="489"/>
                    <a:pt x="427" y="489"/>
                    <a:pt x="427" y="489"/>
                  </a:cubicBezTo>
                  <a:cubicBezTo>
                    <a:pt x="440" y="489"/>
                    <a:pt x="440" y="489"/>
                    <a:pt x="440" y="489"/>
                  </a:cubicBezTo>
                  <a:cubicBezTo>
                    <a:pt x="504" y="489"/>
                    <a:pt x="504" y="489"/>
                    <a:pt x="504" y="489"/>
                  </a:cubicBezTo>
                  <a:cubicBezTo>
                    <a:pt x="523" y="489"/>
                    <a:pt x="538" y="504"/>
                    <a:pt x="538" y="523"/>
                  </a:cubicBezTo>
                  <a:cubicBezTo>
                    <a:pt x="538" y="578"/>
                    <a:pt x="538" y="578"/>
                    <a:pt x="538" y="578"/>
                  </a:cubicBezTo>
                  <a:cubicBezTo>
                    <a:pt x="538" y="647"/>
                    <a:pt x="538" y="647"/>
                    <a:pt x="538" y="647"/>
                  </a:cubicBezTo>
                  <a:cubicBezTo>
                    <a:pt x="538" y="648"/>
                    <a:pt x="538" y="648"/>
                    <a:pt x="538" y="648"/>
                  </a:cubicBezTo>
                  <a:cubicBezTo>
                    <a:pt x="538" y="661"/>
                    <a:pt x="549" y="672"/>
                    <a:pt x="562" y="672"/>
                  </a:cubicBezTo>
                  <a:cubicBezTo>
                    <a:pt x="571" y="672"/>
                    <a:pt x="571" y="672"/>
                    <a:pt x="571" y="672"/>
                  </a:cubicBezTo>
                  <a:cubicBezTo>
                    <a:pt x="584" y="672"/>
                    <a:pt x="595" y="661"/>
                    <a:pt x="595" y="648"/>
                  </a:cubicBezTo>
                  <a:cubicBezTo>
                    <a:pt x="595" y="645"/>
                    <a:pt x="595" y="645"/>
                    <a:pt x="595" y="645"/>
                  </a:cubicBezTo>
                  <a:cubicBezTo>
                    <a:pt x="595" y="626"/>
                    <a:pt x="610" y="611"/>
                    <a:pt x="629" y="611"/>
                  </a:cubicBezTo>
                  <a:cubicBezTo>
                    <a:pt x="642" y="611"/>
                    <a:pt x="642" y="611"/>
                    <a:pt x="642" y="611"/>
                  </a:cubicBezTo>
                  <a:cubicBezTo>
                    <a:pt x="655" y="611"/>
                    <a:pt x="666" y="600"/>
                    <a:pt x="666" y="586"/>
                  </a:cubicBezTo>
                  <a:cubicBezTo>
                    <a:pt x="666" y="578"/>
                    <a:pt x="666" y="578"/>
                    <a:pt x="666" y="578"/>
                  </a:cubicBezTo>
                  <a:cubicBezTo>
                    <a:pt x="666" y="568"/>
                    <a:pt x="659" y="559"/>
                    <a:pt x="650" y="555"/>
                  </a:cubicBezTo>
                  <a:cubicBezTo>
                    <a:pt x="645" y="554"/>
                    <a:pt x="627" y="557"/>
                    <a:pt x="621" y="554"/>
                  </a:cubicBezTo>
                  <a:cubicBezTo>
                    <a:pt x="605" y="546"/>
                    <a:pt x="599" y="529"/>
                    <a:pt x="601" y="517"/>
                  </a:cubicBezTo>
                  <a:cubicBezTo>
                    <a:pt x="604" y="501"/>
                    <a:pt x="613" y="489"/>
                    <a:pt x="630" y="489"/>
                  </a:cubicBezTo>
                  <a:cubicBezTo>
                    <a:pt x="706" y="489"/>
                    <a:pt x="706" y="489"/>
                    <a:pt x="706" y="489"/>
                  </a:cubicBezTo>
                  <a:cubicBezTo>
                    <a:pt x="720" y="489"/>
                    <a:pt x="731" y="478"/>
                    <a:pt x="731" y="465"/>
                  </a:cubicBezTo>
                  <a:cubicBezTo>
                    <a:pt x="731" y="457"/>
                    <a:pt x="731" y="457"/>
                    <a:pt x="731" y="457"/>
                  </a:cubicBezTo>
                  <a:cubicBezTo>
                    <a:pt x="731" y="443"/>
                    <a:pt x="720" y="432"/>
                    <a:pt x="706" y="432"/>
                  </a:cubicBezTo>
                  <a:cubicBezTo>
                    <a:pt x="630" y="432"/>
                    <a:pt x="630" y="432"/>
                    <a:pt x="630" y="432"/>
                  </a:cubicBezTo>
                  <a:cubicBezTo>
                    <a:pt x="611" y="432"/>
                    <a:pt x="596" y="417"/>
                    <a:pt x="596" y="398"/>
                  </a:cubicBezTo>
                  <a:cubicBezTo>
                    <a:pt x="596" y="396"/>
                    <a:pt x="596" y="396"/>
                    <a:pt x="596" y="396"/>
                  </a:cubicBezTo>
                  <a:cubicBezTo>
                    <a:pt x="596" y="383"/>
                    <a:pt x="585" y="372"/>
                    <a:pt x="571" y="372"/>
                  </a:cubicBezTo>
                  <a:cubicBezTo>
                    <a:pt x="498" y="372"/>
                    <a:pt x="498" y="372"/>
                    <a:pt x="498" y="372"/>
                  </a:cubicBezTo>
                  <a:cubicBezTo>
                    <a:pt x="480" y="372"/>
                    <a:pt x="464" y="357"/>
                    <a:pt x="464" y="338"/>
                  </a:cubicBezTo>
                  <a:cubicBezTo>
                    <a:pt x="464" y="272"/>
                    <a:pt x="464" y="272"/>
                    <a:pt x="464" y="272"/>
                  </a:cubicBezTo>
                  <a:cubicBezTo>
                    <a:pt x="464" y="267"/>
                    <a:pt x="463" y="263"/>
                    <a:pt x="461" y="259"/>
                  </a:cubicBezTo>
                  <a:cubicBezTo>
                    <a:pt x="461" y="259"/>
                    <a:pt x="461" y="259"/>
                    <a:pt x="461" y="259"/>
                  </a:cubicBezTo>
                  <a:cubicBezTo>
                    <a:pt x="456" y="251"/>
                    <a:pt x="449" y="246"/>
                    <a:pt x="440" y="246"/>
                  </a:cubicBezTo>
                  <a:cubicBezTo>
                    <a:pt x="430" y="246"/>
                    <a:pt x="430" y="246"/>
                    <a:pt x="430" y="246"/>
                  </a:cubicBezTo>
                  <a:cubicBezTo>
                    <a:pt x="412" y="246"/>
                    <a:pt x="396" y="231"/>
                    <a:pt x="396" y="212"/>
                  </a:cubicBezTo>
                  <a:cubicBezTo>
                    <a:pt x="396" y="212"/>
                    <a:pt x="396" y="212"/>
                    <a:pt x="396" y="212"/>
                  </a:cubicBezTo>
                  <a:cubicBezTo>
                    <a:pt x="396" y="199"/>
                    <a:pt x="385" y="188"/>
                    <a:pt x="372" y="188"/>
                  </a:cubicBezTo>
                  <a:cubicBezTo>
                    <a:pt x="355" y="187"/>
                    <a:pt x="355" y="187"/>
                    <a:pt x="355" y="187"/>
                  </a:cubicBezTo>
                  <a:cubicBezTo>
                    <a:pt x="343" y="186"/>
                    <a:pt x="334" y="175"/>
                    <a:pt x="334" y="163"/>
                  </a:cubicBezTo>
                  <a:cubicBezTo>
                    <a:pt x="334" y="155"/>
                    <a:pt x="334" y="155"/>
                    <a:pt x="334" y="155"/>
                  </a:cubicBezTo>
                  <a:cubicBezTo>
                    <a:pt x="334" y="142"/>
                    <a:pt x="345" y="131"/>
                    <a:pt x="358" y="131"/>
                  </a:cubicBezTo>
                  <a:cubicBezTo>
                    <a:pt x="400" y="131"/>
                    <a:pt x="400" y="131"/>
                    <a:pt x="400" y="131"/>
                  </a:cubicBezTo>
                  <a:cubicBezTo>
                    <a:pt x="400" y="24"/>
                    <a:pt x="400" y="24"/>
                    <a:pt x="400" y="24"/>
                  </a:cubicBezTo>
                  <a:cubicBezTo>
                    <a:pt x="399" y="11"/>
                    <a:pt x="389" y="0"/>
                    <a:pt x="375" y="0"/>
                  </a:cubicBezTo>
                  <a:cubicBezTo>
                    <a:pt x="90" y="0"/>
                    <a:pt x="90" y="0"/>
                    <a:pt x="90" y="0"/>
                  </a:cubicBezTo>
                  <a:cubicBezTo>
                    <a:pt x="78" y="0"/>
                    <a:pt x="68" y="10"/>
                    <a:pt x="66" y="22"/>
                  </a:cubicBezTo>
                  <a:cubicBezTo>
                    <a:pt x="66" y="39"/>
                    <a:pt x="66" y="39"/>
                    <a:pt x="66" y="39"/>
                  </a:cubicBezTo>
                  <a:cubicBezTo>
                    <a:pt x="66" y="53"/>
                    <a:pt x="55" y="63"/>
                    <a:pt x="42" y="63"/>
                  </a:cubicBezTo>
                  <a:cubicBezTo>
                    <a:pt x="0" y="63"/>
                    <a:pt x="0" y="63"/>
                    <a:pt x="0" y="63"/>
                  </a:cubicBezTo>
                  <a:cubicBezTo>
                    <a:pt x="0" y="216"/>
                    <a:pt x="0" y="216"/>
                    <a:pt x="0" y="216"/>
                  </a:cubicBezTo>
                  <a:close/>
                  <a:moveTo>
                    <a:pt x="403" y="464"/>
                  </a:moveTo>
                  <a:cubicBezTo>
                    <a:pt x="403" y="464"/>
                    <a:pt x="403" y="464"/>
                    <a:pt x="403" y="464"/>
                  </a:cubicBezTo>
                  <a:cubicBezTo>
                    <a:pt x="403" y="464"/>
                    <a:pt x="403" y="464"/>
                    <a:pt x="403" y="464"/>
                  </a:cubicBezTo>
                  <a:close/>
                  <a:moveTo>
                    <a:pt x="204" y="283"/>
                  </a:moveTo>
                  <a:cubicBezTo>
                    <a:pt x="204" y="283"/>
                    <a:pt x="204" y="283"/>
                    <a:pt x="204" y="283"/>
                  </a:cubicBezTo>
                  <a:cubicBezTo>
                    <a:pt x="204" y="283"/>
                    <a:pt x="204" y="283"/>
                    <a:pt x="204" y="283"/>
                  </a:cubicBezTo>
                  <a:close/>
                  <a:moveTo>
                    <a:pt x="272" y="342"/>
                  </a:moveTo>
                  <a:cubicBezTo>
                    <a:pt x="272" y="342"/>
                    <a:pt x="272" y="342"/>
                    <a:pt x="272" y="342"/>
                  </a:cubicBezTo>
                  <a:cubicBezTo>
                    <a:pt x="272" y="342"/>
                    <a:pt x="272" y="342"/>
                    <a:pt x="272" y="342"/>
                  </a:cubicBezTo>
                  <a:close/>
                  <a:moveTo>
                    <a:pt x="333" y="402"/>
                  </a:moveTo>
                  <a:cubicBezTo>
                    <a:pt x="333" y="402"/>
                    <a:pt x="333" y="402"/>
                    <a:pt x="333" y="402"/>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10" name="Freeform 33">
              <a:extLst>
                <a:ext uri="{FF2B5EF4-FFF2-40B4-BE49-F238E27FC236}">
                  <a16:creationId xmlns:a16="http://schemas.microsoft.com/office/drawing/2014/main" id="{C338AB23-957D-4A43-A521-7B92003DCAB2}"/>
                </a:ext>
              </a:extLst>
            </p:cNvPr>
            <p:cNvSpPr>
              <a:spLocks noEditPoints="1"/>
            </p:cNvSpPr>
            <p:nvPr userDrawn="1"/>
          </p:nvSpPr>
          <p:spPr bwMode="auto">
            <a:xfrm>
              <a:off x="2631" y="2048"/>
              <a:ext cx="470" cy="323"/>
            </a:xfrm>
            <a:custGeom>
              <a:avLst/>
              <a:gdLst>
                <a:gd name="T0" fmla="*/ 266 w 266"/>
                <a:gd name="T1" fmla="*/ 120 h 183"/>
                <a:gd name="T2" fmla="*/ 266 w 266"/>
                <a:gd name="T3" fmla="*/ 60 h 183"/>
                <a:gd name="T4" fmla="*/ 24 w 266"/>
                <a:gd name="T5" fmla="*/ 60 h 183"/>
                <a:gd name="T6" fmla="*/ 0 w 266"/>
                <a:gd name="T7" fmla="*/ 85 h 183"/>
                <a:gd name="T8" fmla="*/ 0 w 266"/>
                <a:gd name="T9" fmla="*/ 159 h 183"/>
                <a:gd name="T10" fmla="*/ 24 w 266"/>
                <a:gd name="T11" fmla="*/ 183 h 183"/>
                <a:gd name="T12" fmla="*/ 106 w 266"/>
                <a:gd name="T13" fmla="*/ 183 h 183"/>
                <a:gd name="T14" fmla="*/ 130 w 266"/>
                <a:gd name="T15" fmla="*/ 159 h 183"/>
                <a:gd name="T16" fmla="*/ 130 w 266"/>
                <a:gd name="T17" fmla="*/ 142 h 183"/>
                <a:gd name="T18" fmla="*/ 154 w 266"/>
                <a:gd name="T19" fmla="*/ 120 h 183"/>
                <a:gd name="T20" fmla="*/ 266 w 266"/>
                <a:gd name="T21" fmla="*/ 120 h 183"/>
                <a:gd name="T22" fmla="*/ 38 w 266"/>
                <a:gd name="T23" fmla="*/ 0 h 183"/>
                <a:gd name="T24" fmla="*/ 38 w 266"/>
                <a:gd name="T25" fmla="*/ 0 h 183"/>
                <a:gd name="T26" fmla="*/ 38 w 266"/>
                <a:gd name="T2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6" h="183">
                  <a:moveTo>
                    <a:pt x="266" y="120"/>
                  </a:moveTo>
                  <a:cubicBezTo>
                    <a:pt x="266" y="60"/>
                    <a:pt x="266" y="60"/>
                    <a:pt x="266" y="60"/>
                  </a:cubicBezTo>
                  <a:cubicBezTo>
                    <a:pt x="179" y="60"/>
                    <a:pt x="105" y="60"/>
                    <a:pt x="24" y="60"/>
                  </a:cubicBezTo>
                  <a:cubicBezTo>
                    <a:pt x="11" y="60"/>
                    <a:pt x="0" y="71"/>
                    <a:pt x="0" y="85"/>
                  </a:cubicBezTo>
                  <a:cubicBezTo>
                    <a:pt x="0" y="159"/>
                    <a:pt x="0" y="159"/>
                    <a:pt x="0" y="159"/>
                  </a:cubicBezTo>
                  <a:cubicBezTo>
                    <a:pt x="0" y="173"/>
                    <a:pt x="11" y="183"/>
                    <a:pt x="24" y="183"/>
                  </a:cubicBezTo>
                  <a:cubicBezTo>
                    <a:pt x="106" y="183"/>
                    <a:pt x="106" y="183"/>
                    <a:pt x="106" y="183"/>
                  </a:cubicBezTo>
                  <a:cubicBezTo>
                    <a:pt x="119" y="183"/>
                    <a:pt x="130" y="173"/>
                    <a:pt x="130" y="159"/>
                  </a:cubicBezTo>
                  <a:cubicBezTo>
                    <a:pt x="130" y="142"/>
                    <a:pt x="130" y="142"/>
                    <a:pt x="130" y="142"/>
                  </a:cubicBezTo>
                  <a:cubicBezTo>
                    <a:pt x="132" y="130"/>
                    <a:pt x="142" y="120"/>
                    <a:pt x="154" y="120"/>
                  </a:cubicBezTo>
                  <a:cubicBezTo>
                    <a:pt x="266" y="120"/>
                    <a:pt x="266" y="120"/>
                    <a:pt x="266" y="120"/>
                  </a:cubicBezTo>
                  <a:close/>
                  <a:moveTo>
                    <a:pt x="38" y="0"/>
                  </a:moveTo>
                  <a:cubicBezTo>
                    <a:pt x="38" y="0"/>
                    <a:pt x="38" y="0"/>
                    <a:pt x="38" y="0"/>
                  </a:cubicBezTo>
                  <a:cubicBezTo>
                    <a:pt x="38" y="0"/>
                    <a:pt x="38" y="0"/>
                    <a:pt x="38" y="0"/>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11" name="Freeform 34">
              <a:extLst>
                <a:ext uri="{FF2B5EF4-FFF2-40B4-BE49-F238E27FC236}">
                  <a16:creationId xmlns:a16="http://schemas.microsoft.com/office/drawing/2014/main" id="{B0773918-9A89-4830-A885-9331EDA6B126}"/>
                </a:ext>
              </a:extLst>
            </p:cNvPr>
            <p:cNvSpPr>
              <a:spLocks/>
            </p:cNvSpPr>
            <p:nvPr userDrawn="1"/>
          </p:nvSpPr>
          <p:spPr bwMode="auto">
            <a:xfrm>
              <a:off x="3101" y="2064"/>
              <a:ext cx="706" cy="424"/>
            </a:xfrm>
            <a:custGeom>
              <a:avLst/>
              <a:gdLst>
                <a:gd name="T0" fmla="*/ 198 w 400"/>
                <a:gd name="T1" fmla="*/ 0 h 240"/>
                <a:gd name="T2" fmla="*/ 400 w 400"/>
                <a:gd name="T3" fmla="*/ 0 h 240"/>
                <a:gd name="T4" fmla="*/ 400 w 400"/>
                <a:gd name="T5" fmla="*/ 89 h 240"/>
                <a:gd name="T6" fmla="*/ 375 w 400"/>
                <a:gd name="T7" fmla="*/ 113 h 240"/>
                <a:gd name="T8" fmla="*/ 361 w 400"/>
                <a:gd name="T9" fmla="*/ 113 h 240"/>
                <a:gd name="T10" fmla="*/ 330 w 400"/>
                <a:gd name="T11" fmla="*/ 146 h 240"/>
                <a:gd name="T12" fmla="*/ 330 w 400"/>
                <a:gd name="T13" fmla="*/ 216 h 240"/>
                <a:gd name="T14" fmla="*/ 306 w 400"/>
                <a:gd name="T15" fmla="*/ 240 h 240"/>
                <a:gd name="T16" fmla="*/ 198 w 400"/>
                <a:gd name="T17" fmla="*/ 240 h 240"/>
                <a:gd name="T18" fmla="*/ 200 w 400"/>
                <a:gd name="T19" fmla="*/ 216 h 240"/>
                <a:gd name="T20" fmla="*/ 200 w 400"/>
                <a:gd name="T21" fmla="*/ 133 h 240"/>
                <a:gd name="T22" fmla="*/ 176 w 400"/>
                <a:gd name="T23" fmla="*/ 111 h 240"/>
                <a:gd name="T24" fmla="*/ 0 w 400"/>
                <a:gd name="T25" fmla="*/ 111 h 240"/>
                <a:gd name="T26" fmla="*/ 0 w 400"/>
                <a:gd name="T27" fmla="*/ 51 h 240"/>
                <a:gd name="T28" fmla="*/ 33 w 400"/>
                <a:gd name="T29" fmla="*/ 51 h 240"/>
                <a:gd name="T30" fmla="*/ 39 w 400"/>
                <a:gd name="T31" fmla="*/ 51 h 240"/>
                <a:gd name="T32" fmla="*/ 42 w 400"/>
                <a:gd name="T33" fmla="*/ 51 h 240"/>
                <a:gd name="T34" fmla="*/ 168 w 400"/>
                <a:gd name="T35" fmla="*/ 51 h 240"/>
                <a:gd name="T36" fmla="*/ 197 w 400"/>
                <a:gd name="T37" fmla="*/ 21 h 240"/>
                <a:gd name="T38" fmla="*/ 198 w 400"/>
                <a:gd name="T3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0" h="240">
                  <a:moveTo>
                    <a:pt x="198" y="0"/>
                  </a:moveTo>
                  <a:cubicBezTo>
                    <a:pt x="400" y="0"/>
                    <a:pt x="400" y="0"/>
                    <a:pt x="400" y="0"/>
                  </a:cubicBezTo>
                  <a:cubicBezTo>
                    <a:pt x="400" y="89"/>
                    <a:pt x="400" y="89"/>
                    <a:pt x="400" y="89"/>
                  </a:cubicBezTo>
                  <a:cubicBezTo>
                    <a:pt x="400" y="102"/>
                    <a:pt x="389" y="113"/>
                    <a:pt x="375" y="113"/>
                  </a:cubicBezTo>
                  <a:cubicBezTo>
                    <a:pt x="361" y="113"/>
                    <a:pt x="361" y="113"/>
                    <a:pt x="361" y="113"/>
                  </a:cubicBezTo>
                  <a:cubicBezTo>
                    <a:pt x="337" y="113"/>
                    <a:pt x="330" y="136"/>
                    <a:pt x="330" y="146"/>
                  </a:cubicBezTo>
                  <a:cubicBezTo>
                    <a:pt x="330" y="216"/>
                    <a:pt x="330" y="216"/>
                    <a:pt x="330" y="216"/>
                  </a:cubicBezTo>
                  <a:cubicBezTo>
                    <a:pt x="330" y="230"/>
                    <a:pt x="319" y="240"/>
                    <a:pt x="306" y="240"/>
                  </a:cubicBezTo>
                  <a:cubicBezTo>
                    <a:pt x="198" y="240"/>
                    <a:pt x="198" y="240"/>
                    <a:pt x="198" y="240"/>
                  </a:cubicBezTo>
                  <a:cubicBezTo>
                    <a:pt x="200" y="216"/>
                    <a:pt x="200" y="216"/>
                    <a:pt x="200" y="216"/>
                  </a:cubicBezTo>
                  <a:cubicBezTo>
                    <a:pt x="200" y="133"/>
                    <a:pt x="200" y="133"/>
                    <a:pt x="200" y="133"/>
                  </a:cubicBezTo>
                  <a:cubicBezTo>
                    <a:pt x="198" y="121"/>
                    <a:pt x="188" y="111"/>
                    <a:pt x="176" y="111"/>
                  </a:cubicBezTo>
                  <a:cubicBezTo>
                    <a:pt x="0" y="111"/>
                    <a:pt x="0" y="111"/>
                    <a:pt x="0" y="111"/>
                  </a:cubicBezTo>
                  <a:cubicBezTo>
                    <a:pt x="0" y="51"/>
                    <a:pt x="0" y="51"/>
                    <a:pt x="0" y="51"/>
                  </a:cubicBezTo>
                  <a:cubicBezTo>
                    <a:pt x="33" y="51"/>
                    <a:pt x="33" y="51"/>
                    <a:pt x="33" y="51"/>
                  </a:cubicBezTo>
                  <a:cubicBezTo>
                    <a:pt x="35" y="51"/>
                    <a:pt x="37" y="51"/>
                    <a:pt x="39" y="51"/>
                  </a:cubicBezTo>
                  <a:cubicBezTo>
                    <a:pt x="40" y="51"/>
                    <a:pt x="41" y="51"/>
                    <a:pt x="42" y="51"/>
                  </a:cubicBezTo>
                  <a:cubicBezTo>
                    <a:pt x="168" y="51"/>
                    <a:pt x="168" y="51"/>
                    <a:pt x="168" y="51"/>
                  </a:cubicBezTo>
                  <a:cubicBezTo>
                    <a:pt x="184" y="51"/>
                    <a:pt x="197" y="37"/>
                    <a:pt x="197" y="21"/>
                  </a:cubicBezTo>
                  <a:lnTo>
                    <a:pt x="198" y="0"/>
                  </a:lnTo>
                  <a:close/>
                </a:path>
              </a:pathLst>
            </a:custGeom>
            <a:solidFill>
              <a:srgbClr val="0100FE"/>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12" name="Freeform 35">
              <a:extLst>
                <a:ext uri="{FF2B5EF4-FFF2-40B4-BE49-F238E27FC236}">
                  <a16:creationId xmlns:a16="http://schemas.microsoft.com/office/drawing/2014/main" id="{3E7ED246-4832-4772-93F9-DB7378811F0F}"/>
                </a:ext>
              </a:extLst>
            </p:cNvPr>
            <p:cNvSpPr>
              <a:spLocks/>
            </p:cNvSpPr>
            <p:nvPr userDrawn="1"/>
          </p:nvSpPr>
          <p:spPr bwMode="auto">
            <a:xfrm>
              <a:off x="3450" y="2375"/>
              <a:ext cx="233" cy="113"/>
            </a:xfrm>
            <a:custGeom>
              <a:avLst/>
              <a:gdLst>
                <a:gd name="T0" fmla="*/ 132 w 132"/>
                <a:gd name="T1" fmla="*/ 0 h 64"/>
                <a:gd name="T2" fmla="*/ 132 w 132"/>
                <a:gd name="T3" fmla="*/ 40 h 64"/>
                <a:gd name="T4" fmla="*/ 108 w 132"/>
                <a:gd name="T5" fmla="*/ 64 h 64"/>
                <a:gd name="T6" fmla="*/ 0 w 132"/>
                <a:gd name="T7" fmla="*/ 64 h 64"/>
                <a:gd name="T8" fmla="*/ 2 w 132"/>
                <a:gd name="T9" fmla="*/ 40 h 64"/>
                <a:gd name="T10" fmla="*/ 2 w 132"/>
                <a:gd name="T11" fmla="*/ 0 h 64"/>
                <a:gd name="T12" fmla="*/ 132 w 132"/>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32" h="64">
                  <a:moveTo>
                    <a:pt x="132" y="0"/>
                  </a:moveTo>
                  <a:cubicBezTo>
                    <a:pt x="132" y="40"/>
                    <a:pt x="132" y="40"/>
                    <a:pt x="132" y="40"/>
                  </a:cubicBezTo>
                  <a:cubicBezTo>
                    <a:pt x="132" y="54"/>
                    <a:pt x="121" y="64"/>
                    <a:pt x="108" y="64"/>
                  </a:cubicBezTo>
                  <a:cubicBezTo>
                    <a:pt x="0" y="64"/>
                    <a:pt x="0" y="64"/>
                    <a:pt x="0" y="64"/>
                  </a:cubicBezTo>
                  <a:cubicBezTo>
                    <a:pt x="2" y="40"/>
                    <a:pt x="2" y="40"/>
                    <a:pt x="2" y="40"/>
                  </a:cubicBezTo>
                  <a:cubicBezTo>
                    <a:pt x="2" y="0"/>
                    <a:pt x="2" y="0"/>
                    <a:pt x="2" y="0"/>
                  </a:cubicBezTo>
                  <a:lnTo>
                    <a:pt x="132" y="0"/>
                  </a:lnTo>
                  <a:close/>
                </a:path>
              </a:pathLst>
            </a:custGeom>
            <a:solidFill>
              <a:srgbClr val="0100FE"/>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13" name="Freeform 36">
              <a:extLst>
                <a:ext uri="{FF2B5EF4-FFF2-40B4-BE49-F238E27FC236}">
                  <a16:creationId xmlns:a16="http://schemas.microsoft.com/office/drawing/2014/main" id="{AB7B7E8E-B0BB-4898-82B2-67ECB3680EC5}"/>
                </a:ext>
              </a:extLst>
            </p:cNvPr>
            <p:cNvSpPr>
              <a:spLocks noEditPoints="1"/>
            </p:cNvSpPr>
            <p:nvPr userDrawn="1"/>
          </p:nvSpPr>
          <p:spPr bwMode="auto">
            <a:xfrm>
              <a:off x="3544" y="2375"/>
              <a:ext cx="490" cy="365"/>
            </a:xfrm>
            <a:custGeom>
              <a:avLst/>
              <a:gdLst>
                <a:gd name="T0" fmla="*/ 17 w 278"/>
                <a:gd name="T1" fmla="*/ 92 h 207"/>
                <a:gd name="T2" fmla="*/ 41 w 278"/>
                <a:gd name="T3" fmla="*/ 124 h 207"/>
                <a:gd name="T4" fmla="*/ 87 w 278"/>
                <a:gd name="T5" fmla="*/ 158 h 207"/>
                <a:gd name="T6" fmla="*/ 87 w 278"/>
                <a:gd name="T7" fmla="*/ 162 h 207"/>
                <a:gd name="T8" fmla="*/ 87 w 278"/>
                <a:gd name="T9" fmla="*/ 163 h 207"/>
                <a:gd name="T10" fmla="*/ 87 w 278"/>
                <a:gd name="T11" fmla="*/ 163 h 207"/>
                <a:gd name="T12" fmla="*/ 87 w 278"/>
                <a:gd name="T13" fmla="*/ 164 h 207"/>
                <a:gd name="T14" fmla="*/ 87 w 278"/>
                <a:gd name="T15" fmla="*/ 164 h 207"/>
                <a:gd name="T16" fmla="*/ 87 w 278"/>
                <a:gd name="T17" fmla="*/ 165 h 207"/>
                <a:gd name="T18" fmla="*/ 87 w 278"/>
                <a:gd name="T19" fmla="*/ 166 h 207"/>
                <a:gd name="T20" fmla="*/ 97 w 278"/>
                <a:gd name="T21" fmla="*/ 181 h 207"/>
                <a:gd name="T22" fmla="*/ 97 w 278"/>
                <a:gd name="T23" fmla="*/ 181 h 207"/>
                <a:gd name="T24" fmla="*/ 98 w 278"/>
                <a:gd name="T25" fmla="*/ 181 h 207"/>
                <a:gd name="T26" fmla="*/ 98 w 278"/>
                <a:gd name="T27" fmla="*/ 182 h 207"/>
                <a:gd name="T28" fmla="*/ 99 w 278"/>
                <a:gd name="T29" fmla="*/ 182 h 207"/>
                <a:gd name="T30" fmla="*/ 99 w 278"/>
                <a:gd name="T31" fmla="*/ 182 h 207"/>
                <a:gd name="T32" fmla="*/ 100 w 278"/>
                <a:gd name="T33" fmla="*/ 183 h 207"/>
                <a:gd name="T34" fmla="*/ 100 w 278"/>
                <a:gd name="T35" fmla="*/ 183 h 207"/>
                <a:gd name="T36" fmla="*/ 101 w 278"/>
                <a:gd name="T37" fmla="*/ 183 h 207"/>
                <a:gd name="T38" fmla="*/ 101 w 278"/>
                <a:gd name="T39" fmla="*/ 183 h 207"/>
                <a:gd name="T40" fmla="*/ 102 w 278"/>
                <a:gd name="T41" fmla="*/ 184 h 207"/>
                <a:gd name="T42" fmla="*/ 102 w 278"/>
                <a:gd name="T43" fmla="*/ 184 h 207"/>
                <a:gd name="T44" fmla="*/ 103 w 278"/>
                <a:gd name="T45" fmla="*/ 184 h 207"/>
                <a:gd name="T46" fmla="*/ 103 w 278"/>
                <a:gd name="T47" fmla="*/ 184 h 207"/>
                <a:gd name="T48" fmla="*/ 103 w 278"/>
                <a:gd name="T49" fmla="*/ 184 h 207"/>
                <a:gd name="T50" fmla="*/ 104 w 278"/>
                <a:gd name="T51" fmla="*/ 185 h 207"/>
                <a:gd name="T52" fmla="*/ 105 w 278"/>
                <a:gd name="T53" fmla="*/ 185 h 207"/>
                <a:gd name="T54" fmla="*/ 106 w 278"/>
                <a:gd name="T55" fmla="*/ 185 h 207"/>
                <a:gd name="T56" fmla="*/ 106 w 278"/>
                <a:gd name="T57" fmla="*/ 185 h 207"/>
                <a:gd name="T58" fmla="*/ 107 w 278"/>
                <a:gd name="T59" fmla="*/ 185 h 207"/>
                <a:gd name="T60" fmla="*/ 107 w 278"/>
                <a:gd name="T61" fmla="*/ 185 h 207"/>
                <a:gd name="T62" fmla="*/ 108 w 278"/>
                <a:gd name="T63" fmla="*/ 185 h 207"/>
                <a:gd name="T64" fmla="*/ 109 w 278"/>
                <a:gd name="T65" fmla="*/ 185 h 207"/>
                <a:gd name="T66" fmla="*/ 109 w 278"/>
                <a:gd name="T67" fmla="*/ 185 h 207"/>
                <a:gd name="T68" fmla="*/ 110 w 278"/>
                <a:gd name="T69" fmla="*/ 186 h 207"/>
                <a:gd name="T70" fmla="*/ 110 w 278"/>
                <a:gd name="T71" fmla="*/ 186 h 207"/>
                <a:gd name="T72" fmla="*/ 181 w 278"/>
                <a:gd name="T73" fmla="*/ 186 h 207"/>
                <a:gd name="T74" fmla="*/ 213 w 278"/>
                <a:gd name="T75" fmla="*/ 207 h 207"/>
                <a:gd name="T76" fmla="*/ 178 w 278"/>
                <a:gd name="T77" fmla="*/ 116 h 207"/>
                <a:gd name="T78" fmla="*/ 147 w 278"/>
                <a:gd name="T79" fmla="*/ 91 h 207"/>
                <a:gd name="T80" fmla="*/ 171 w 278"/>
                <a:gd name="T81" fmla="*/ 59 h 207"/>
                <a:gd name="T82" fmla="*/ 278 w 278"/>
                <a:gd name="T83" fmla="*/ 0 h 207"/>
                <a:gd name="T84" fmla="*/ 79 w 278"/>
                <a:gd name="T85" fmla="*/ 40 h 207"/>
                <a:gd name="T86" fmla="*/ 0 w 278"/>
                <a:gd name="T87" fmla="*/ 64 h 207"/>
                <a:gd name="T88" fmla="*/ 87 w 278"/>
                <a:gd name="T89" fmla="*/ 16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8" h="207">
                  <a:moveTo>
                    <a:pt x="0" y="64"/>
                  </a:moveTo>
                  <a:cubicBezTo>
                    <a:pt x="10" y="65"/>
                    <a:pt x="17" y="71"/>
                    <a:pt x="17" y="92"/>
                  </a:cubicBezTo>
                  <a:cubicBezTo>
                    <a:pt x="17" y="100"/>
                    <a:pt x="17" y="100"/>
                    <a:pt x="17" y="100"/>
                  </a:cubicBezTo>
                  <a:cubicBezTo>
                    <a:pt x="17" y="113"/>
                    <a:pt x="28" y="124"/>
                    <a:pt x="41" y="124"/>
                  </a:cubicBezTo>
                  <a:cubicBezTo>
                    <a:pt x="53" y="124"/>
                    <a:pt x="53" y="124"/>
                    <a:pt x="53" y="124"/>
                  </a:cubicBezTo>
                  <a:cubicBezTo>
                    <a:pt x="72" y="124"/>
                    <a:pt x="87" y="140"/>
                    <a:pt x="87" y="158"/>
                  </a:cubicBezTo>
                  <a:cubicBezTo>
                    <a:pt x="87" y="161"/>
                    <a:pt x="87" y="161"/>
                    <a:pt x="87" y="161"/>
                  </a:cubicBezTo>
                  <a:cubicBezTo>
                    <a:pt x="87" y="162"/>
                    <a:pt x="87" y="162"/>
                    <a:pt x="87" y="162"/>
                  </a:cubicBezTo>
                  <a:cubicBezTo>
                    <a:pt x="87" y="162"/>
                    <a:pt x="87" y="162"/>
                    <a:pt x="87" y="162"/>
                  </a:cubicBezTo>
                  <a:cubicBezTo>
                    <a:pt x="87" y="163"/>
                    <a:pt x="87" y="163"/>
                    <a:pt x="87" y="163"/>
                  </a:cubicBezTo>
                  <a:cubicBezTo>
                    <a:pt x="87" y="163"/>
                    <a:pt x="87" y="163"/>
                    <a:pt x="87" y="163"/>
                  </a:cubicBezTo>
                  <a:cubicBezTo>
                    <a:pt x="87" y="163"/>
                    <a:pt x="87" y="163"/>
                    <a:pt x="87" y="163"/>
                  </a:cubicBezTo>
                  <a:cubicBezTo>
                    <a:pt x="87" y="163"/>
                    <a:pt x="87" y="163"/>
                    <a:pt x="87" y="163"/>
                  </a:cubicBezTo>
                  <a:cubicBezTo>
                    <a:pt x="87" y="164"/>
                    <a:pt x="87" y="164"/>
                    <a:pt x="87" y="164"/>
                  </a:cubicBezTo>
                  <a:cubicBezTo>
                    <a:pt x="87" y="164"/>
                    <a:pt x="87" y="164"/>
                    <a:pt x="87" y="164"/>
                  </a:cubicBezTo>
                  <a:cubicBezTo>
                    <a:pt x="87" y="164"/>
                    <a:pt x="87" y="164"/>
                    <a:pt x="87" y="164"/>
                  </a:cubicBezTo>
                  <a:cubicBezTo>
                    <a:pt x="87" y="164"/>
                    <a:pt x="87" y="164"/>
                    <a:pt x="87" y="164"/>
                  </a:cubicBezTo>
                  <a:cubicBezTo>
                    <a:pt x="87" y="165"/>
                    <a:pt x="87" y="165"/>
                    <a:pt x="87" y="165"/>
                  </a:cubicBezTo>
                  <a:cubicBezTo>
                    <a:pt x="87" y="165"/>
                    <a:pt x="87" y="165"/>
                    <a:pt x="87" y="165"/>
                  </a:cubicBezTo>
                  <a:cubicBezTo>
                    <a:pt x="87" y="166"/>
                    <a:pt x="87" y="166"/>
                    <a:pt x="87" y="166"/>
                  </a:cubicBezTo>
                  <a:cubicBezTo>
                    <a:pt x="87" y="166"/>
                    <a:pt x="87" y="166"/>
                    <a:pt x="87" y="166"/>
                  </a:cubicBezTo>
                  <a:cubicBezTo>
                    <a:pt x="88" y="172"/>
                    <a:pt x="92" y="177"/>
                    <a:pt x="97" y="181"/>
                  </a:cubicBezTo>
                  <a:cubicBezTo>
                    <a:pt x="97" y="181"/>
                    <a:pt x="97" y="181"/>
                    <a:pt x="97" y="181"/>
                  </a:cubicBezTo>
                  <a:cubicBezTo>
                    <a:pt x="97" y="181"/>
                    <a:pt x="97" y="181"/>
                    <a:pt x="97" y="181"/>
                  </a:cubicBezTo>
                  <a:cubicBezTo>
                    <a:pt x="97" y="181"/>
                    <a:pt x="97" y="181"/>
                    <a:pt x="97" y="181"/>
                  </a:cubicBezTo>
                  <a:cubicBezTo>
                    <a:pt x="98" y="181"/>
                    <a:pt x="98" y="181"/>
                    <a:pt x="98" y="181"/>
                  </a:cubicBezTo>
                  <a:cubicBezTo>
                    <a:pt x="98" y="181"/>
                    <a:pt x="98" y="181"/>
                    <a:pt x="98" y="181"/>
                  </a:cubicBezTo>
                  <a:cubicBezTo>
                    <a:pt x="98" y="182"/>
                    <a:pt x="98" y="182"/>
                    <a:pt x="98" y="182"/>
                  </a:cubicBezTo>
                  <a:cubicBezTo>
                    <a:pt x="98" y="182"/>
                    <a:pt x="98" y="182"/>
                    <a:pt x="98" y="182"/>
                  </a:cubicBezTo>
                  <a:cubicBezTo>
                    <a:pt x="99" y="182"/>
                    <a:pt x="99" y="182"/>
                    <a:pt x="99" y="182"/>
                  </a:cubicBezTo>
                  <a:cubicBezTo>
                    <a:pt x="99" y="182"/>
                    <a:pt x="99" y="182"/>
                    <a:pt x="99" y="182"/>
                  </a:cubicBezTo>
                  <a:cubicBezTo>
                    <a:pt x="99" y="182"/>
                    <a:pt x="99" y="182"/>
                    <a:pt x="99" y="182"/>
                  </a:cubicBezTo>
                  <a:cubicBezTo>
                    <a:pt x="99" y="182"/>
                    <a:pt x="99" y="182"/>
                    <a:pt x="99" y="182"/>
                  </a:cubicBezTo>
                  <a:cubicBezTo>
                    <a:pt x="100" y="183"/>
                    <a:pt x="100" y="183"/>
                    <a:pt x="100" y="183"/>
                  </a:cubicBezTo>
                  <a:cubicBezTo>
                    <a:pt x="100" y="183"/>
                    <a:pt x="100" y="183"/>
                    <a:pt x="100" y="183"/>
                  </a:cubicBezTo>
                  <a:cubicBezTo>
                    <a:pt x="100" y="183"/>
                    <a:pt x="100" y="183"/>
                    <a:pt x="100" y="183"/>
                  </a:cubicBezTo>
                  <a:cubicBezTo>
                    <a:pt x="100" y="183"/>
                    <a:pt x="100" y="183"/>
                    <a:pt x="100" y="183"/>
                  </a:cubicBezTo>
                  <a:cubicBezTo>
                    <a:pt x="101" y="183"/>
                    <a:pt x="101" y="183"/>
                    <a:pt x="101" y="183"/>
                  </a:cubicBezTo>
                  <a:cubicBezTo>
                    <a:pt x="101" y="183"/>
                    <a:pt x="101" y="183"/>
                    <a:pt x="101" y="183"/>
                  </a:cubicBezTo>
                  <a:cubicBezTo>
                    <a:pt x="101" y="183"/>
                    <a:pt x="101" y="183"/>
                    <a:pt x="101" y="183"/>
                  </a:cubicBezTo>
                  <a:cubicBezTo>
                    <a:pt x="101" y="183"/>
                    <a:pt x="101" y="183"/>
                    <a:pt x="101" y="183"/>
                  </a:cubicBezTo>
                  <a:cubicBezTo>
                    <a:pt x="101" y="183"/>
                    <a:pt x="102" y="184"/>
                    <a:pt x="102" y="184"/>
                  </a:cubicBezTo>
                  <a:cubicBezTo>
                    <a:pt x="102" y="184"/>
                    <a:pt x="102" y="184"/>
                    <a:pt x="102" y="184"/>
                  </a:cubicBezTo>
                  <a:cubicBezTo>
                    <a:pt x="102" y="184"/>
                    <a:pt x="102" y="184"/>
                    <a:pt x="102" y="184"/>
                  </a:cubicBezTo>
                  <a:cubicBezTo>
                    <a:pt x="102" y="184"/>
                    <a:pt x="102" y="184"/>
                    <a:pt x="102" y="184"/>
                  </a:cubicBezTo>
                  <a:cubicBezTo>
                    <a:pt x="103" y="184"/>
                    <a:pt x="103" y="184"/>
                    <a:pt x="103" y="184"/>
                  </a:cubicBezTo>
                  <a:cubicBezTo>
                    <a:pt x="103" y="184"/>
                    <a:pt x="103" y="184"/>
                    <a:pt x="103" y="184"/>
                  </a:cubicBezTo>
                  <a:cubicBezTo>
                    <a:pt x="103" y="184"/>
                    <a:pt x="103" y="184"/>
                    <a:pt x="103" y="184"/>
                  </a:cubicBezTo>
                  <a:cubicBezTo>
                    <a:pt x="103" y="184"/>
                    <a:pt x="103" y="184"/>
                    <a:pt x="103" y="184"/>
                  </a:cubicBezTo>
                  <a:cubicBezTo>
                    <a:pt x="103" y="184"/>
                    <a:pt x="103" y="184"/>
                    <a:pt x="103" y="184"/>
                  </a:cubicBezTo>
                  <a:cubicBezTo>
                    <a:pt x="104" y="184"/>
                    <a:pt x="104" y="185"/>
                    <a:pt x="104" y="185"/>
                  </a:cubicBezTo>
                  <a:cubicBezTo>
                    <a:pt x="104" y="185"/>
                    <a:pt x="104" y="185"/>
                    <a:pt x="104" y="185"/>
                  </a:cubicBezTo>
                  <a:cubicBezTo>
                    <a:pt x="104" y="185"/>
                    <a:pt x="104" y="185"/>
                    <a:pt x="104" y="185"/>
                  </a:cubicBezTo>
                  <a:cubicBezTo>
                    <a:pt x="105" y="185"/>
                    <a:pt x="105" y="185"/>
                    <a:pt x="105" y="185"/>
                  </a:cubicBezTo>
                  <a:cubicBezTo>
                    <a:pt x="105" y="185"/>
                    <a:pt x="105" y="185"/>
                    <a:pt x="105" y="185"/>
                  </a:cubicBezTo>
                  <a:cubicBezTo>
                    <a:pt x="106" y="185"/>
                    <a:pt x="106" y="185"/>
                    <a:pt x="106" y="185"/>
                  </a:cubicBezTo>
                  <a:cubicBezTo>
                    <a:pt x="106" y="185"/>
                    <a:pt x="106" y="185"/>
                    <a:pt x="106" y="185"/>
                  </a:cubicBezTo>
                  <a:cubicBezTo>
                    <a:pt x="106" y="185"/>
                    <a:pt x="106" y="185"/>
                    <a:pt x="106" y="185"/>
                  </a:cubicBezTo>
                  <a:cubicBezTo>
                    <a:pt x="106" y="185"/>
                    <a:pt x="106" y="185"/>
                    <a:pt x="106" y="185"/>
                  </a:cubicBezTo>
                  <a:cubicBezTo>
                    <a:pt x="106" y="185"/>
                    <a:pt x="107" y="185"/>
                    <a:pt x="107" y="185"/>
                  </a:cubicBezTo>
                  <a:cubicBezTo>
                    <a:pt x="107" y="185"/>
                    <a:pt x="107" y="185"/>
                    <a:pt x="107" y="185"/>
                  </a:cubicBezTo>
                  <a:cubicBezTo>
                    <a:pt x="107" y="185"/>
                    <a:pt x="107" y="185"/>
                    <a:pt x="107" y="185"/>
                  </a:cubicBezTo>
                  <a:cubicBezTo>
                    <a:pt x="107" y="185"/>
                    <a:pt x="108" y="185"/>
                    <a:pt x="108" y="185"/>
                  </a:cubicBezTo>
                  <a:cubicBezTo>
                    <a:pt x="108" y="185"/>
                    <a:pt x="108" y="185"/>
                    <a:pt x="108" y="185"/>
                  </a:cubicBezTo>
                  <a:cubicBezTo>
                    <a:pt x="108" y="185"/>
                    <a:pt x="108" y="185"/>
                    <a:pt x="108" y="185"/>
                  </a:cubicBezTo>
                  <a:cubicBezTo>
                    <a:pt x="109" y="185"/>
                    <a:pt x="109" y="185"/>
                    <a:pt x="109" y="185"/>
                  </a:cubicBezTo>
                  <a:cubicBezTo>
                    <a:pt x="109" y="185"/>
                    <a:pt x="109" y="185"/>
                    <a:pt x="109" y="185"/>
                  </a:cubicBezTo>
                  <a:cubicBezTo>
                    <a:pt x="109" y="185"/>
                    <a:pt x="109" y="185"/>
                    <a:pt x="109" y="185"/>
                  </a:cubicBezTo>
                  <a:cubicBezTo>
                    <a:pt x="109" y="185"/>
                    <a:pt x="109" y="185"/>
                    <a:pt x="109" y="185"/>
                  </a:cubicBezTo>
                  <a:cubicBezTo>
                    <a:pt x="110" y="186"/>
                    <a:pt x="110" y="186"/>
                    <a:pt x="110" y="186"/>
                  </a:cubicBezTo>
                  <a:cubicBezTo>
                    <a:pt x="110" y="186"/>
                    <a:pt x="110" y="186"/>
                    <a:pt x="110" y="186"/>
                  </a:cubicBezTo>
                  <a:cubicBezTo>
                    <a:pt x="110" y="186"/>
                    <a:pt x="110" y="186"/>
                    <a:pt x="110" y="186"/>
                  </a:cubicBezTo>
                  <a:cubicBezTo>
                    <a:pt x="111" y="186"/>
                    <a:pt x="111" y="186"/>
                    <a:pt x="111" y="186"/>
                  </a:cubicBezTo>
                  <a:cubicBezTo>
                    <a:pt x="181" y="186"/>
                    <a:pt x="181" y="186"/>
                    <a:pt x="181" y="186"/>
                  </a:cubicBezTo>
                  <a:cubicBezTo>
                    <a:pt x="182" y="186"/>
                    <a:pt x="182" y="186"/>
                    <a:pt x="182" y="186"/>
                  </a:cubicBezTo>
                  <a:cubicBezTo>
                    <a:pt x="196" y="186"/>
                    <a:pt x="208" y="194"/>
                    <a:pt x="213" y="207"/>
                  </a:cubicBezTo>
                  <a:cubicBezTo>
                    <a:pt x="212" y="145"/>
                    <a:pt x="212" y="145"/>
                    <a:pt x="212" y="145"/>
                  </a:cubicBezTo>
                  <a:cubicBezTo>
                    <a:pt x="212" y="114"/>
                    <a:pt x="184" y="116"/>
                    <a:pt x="178" y="116"/>
                  </a:cubicBezTo>
                  <a:cubicBezTo>
                    <a:pt x="171" y="116"/>
                    <a:pt x="171" y="116"/>
                    <a:pt x="171" y="116"/>
                  </a:cubicBezTo>
                  <a:cubicBezTo>
                    <a:pt x="158" y="116"/>
                    <a:pt x="147" y="105"/>
                    <a:pt x="147" y="91"/>
                  </a:cubicBezTo>
                  <a:cubicBezTo>
                    <a:pt x="147" y="83"/>
                    <a:pt x="147" y="83"/>
                    <a:pt x="147" y="83"/>
                  </a:cubicBezTo>
                  <a:cubicBezTo>
                    <a:pt x="147" y="70"/>
                    <a:pt x="158" y="59"/>
                    <a:pt x="171" y="59"/>
                  </a:cubicBezTo>
                  <a:cubicBezTo>
                    <a:pt x="278" y="59"/>
                    <a:pt x="278" y="59"/>
                    <a:pt x="278" y="59"/>
                  </a:cubicBezTo>
                  <a:cubicBezTo>
                    <a:pt x="278" y="0"/>
                    <a:pt x="278" y="0"/>
                    <a:pt x="278" y="0"/>
                  </a:cubicBezTo>
                  <a:cubicBezTo>
                    <a:pt x="79" y="0"/>
                    <a:pt x="79" y="0"/>
                    <a:pt x="79" y="0"/>
                  </a:cubicBezTo>
                  <a:cubicBezTo>
                    <a:pt x="79" y="40"/>
                    <a:pt x="79" y="40"/>
                    <a:pt x="79" y="40"/>
                  </a:cubicBezTo>
                  <a:cubicBezTo>
                    <a:pt x="79" y="54"/>
                    <a:pt x="68" y="64"/>
                    <a:pt x="55" y="64"/>
                  </a:cubicBezTo>
                  <a:cubicBezTo>
                    <a:pt x="0" y="64"/>
                    <a:pt x="0" y="64"/>
                    <a:pt x="0" y="64"/>
                  </a:cubicBezTo>
                  <a:close/>
                  <a:moveTo>
                    <a:pt x="87" y="161"/>
                  </a:moveTo>
                  <a:cubicBezTo>
                    <a:pt x="87" y="161"/>
                    <a:pt x="87" y="161"/>
                    <a:pt x="87" y="161"/>
                  </a:cubicBezTo>
                  <a:close/>
                </a:path>
              </a:pathLst>
            </a:custGeom>
            <a:solidFill>
              <a:srgbClr val="0100FE"/>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14" name="Freeform 37">
              <a:extLst>
                <a:ext uri="{FF2B5EF4-FFF2-40B4-BE49-F238E27FC236}">
                  <a16:creationId xmlns:a16="http://schemas.microsoft.com/office/drawing/2014/main" id="{6AC9CAA1-46BE-47A4-BD0F-2F0349276E70}"/>
                </a:ext>
              </a:extLst>
            </p:cNvPr>
            <p:cNvSpPr>
              <a:spLocks/>
            </p:cNvSpPr>
            <p:nvPr userDrawn="1"/>
          </p:nvSpPr>
          <p:spPr bwMode="auto">
            <a:xfrm>
              <a:off x="4747" y="3777"/>
              <a:ext cx="332" cy="101"/>
            </a:xfrm>
            <a:custGeom>
              <a:avLst/>
              <a:gdLst>
                <a:gd name="T0" fmla="*/ 0 w 188"/>
                <a:gd name="T1" fmla="*/ 24 h 57"/>
                <a:gd name="T2" fmla="*/ 0 w 188"/>
                <a:gd name="T3" fmla="*/ 32 h 57"/>
                <a:gd name="T4" fmla="*/ 24 w 188"/>
                <a:gd name="T5" fmla="*/ 57 h 57"/>
                <a:gd name="T6" fmla="*/ 164 w 188"/>
                <a:gd name="T7" fmla="*/ 57 h 57"/>
                <a:gd name="T8" fmla="*/ 188 w 188"/>
                <a:gd name="T9" fmla="*/ 32 h 57"/>
                <a:gd name="T10" fmla="*/ 188 w 188"/>
                <a:gd name="T11" fmla="*/ 24 h 57"/>
                <a:gd name="T12" fmla="*/ 164 w 188"/>
                <a:gd name="T13" fmla="*/ 0 h 57"/>
                <a:gd name="T14" fmla="*/ 24 w 188"/>
                <a:gd name="T15" fmla="*/ 0 h 57"/>
                <a:gd name="T16" fmla="*/ 0 w 188"/>
                <a:gd name="T17" fmla="*/ 2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57">
                  <a:moveTo>
                    <a:pt x="0" y="24"/>
                  </a:moveTo>
                  <a:cubicBezTo>
                    <a:pt x="0" y="32"/>
                    <a:pt x="0" y="32"/>
                    <a:pt x="0" y="32"/>
                  </a:cubicBezTo>
                  <a:cubicBezTo>
                    <a:pt x="0" y="46"/>
                    <a:pt x="11" y="57"/>
                    <a:pt x="24" y="57"/>
                  </a:cubicBezTo>
                  <a:cubicBezTo>
                    <a:pt x="164" y="57"/>
                    <a:pt x="164" y="57"/>
                    <a:pt x="164" y="57"/>
                  </a:cubicBezTo>
                  <a:cubicBezTo>
                    <a:pt x="177" y="57"/>
                    <a:pt x="188" y="46"/>
                    <a:pt x="188" y="32"/>
                  </a:cubicBezTo>
                  <a:cubicBezTo>
                    <a:pt x="188" y="24"/>
                    <a:pt x="188" y="24"/>
                    <a:pt x="188" y="24"/>
                  </a:cubicBezTo>
                  <a:cubicBezTo>
                    <a:pt x="188" y="11"/>
                    <a:pt x="177" y="0"/>
                    <a:pt x="164" y="0"/>
                  </a:cubicBezTo>
                  <a:cubicBezTo>
                    <a:pt x="24" y="0"/>
                    <a:pt x="24" y="0"/>
                    <a:pt x="24" y="0"/>
                  </a:cubicBezTo>
                  <a:cubicBezTo>
                    <a:pt x="11" y="0"/>
                    <a:pt x="0" y="11"/>
                    <a:pt x="0" y="24"/>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15" name="Freeform 38">
              <a:extLst>
                <a:ext uri="{FF2B5EF4-FFF2-40B4-BE49-F238E27FC236}">
                  <a16:creationId xmlns:a16="http://schemas.microsoft.com/office/drawing/2014/main" id="{050904C5-5990-4E19-8A06-47CE489254A7}"/>
                </a:ext>
              </a:extLst>
            </p:cNvPr>
            <p:cNvSpPr>
              <a:spLocks noEditPoints="1"/>
            </p:cNvSpPr>
            <p:nvPr userDrawn="1"/>
          </p:nvSpPr>
          <p:spPr bwMode="auto">
            <a:xfrm>
              <a:off x="4267" y="2807"/>
              <a:ext cx="703" cy="870"/>
            </a:xfrm>
            <a:custGeom>
              <a:avLst/>
              <a:gdLst>
                <a:gd name="T0" fmla="*/ 71 w 398"/>
                <a:gd name="T1" fmla="*/ 219 h 492"/>
                <a:gd name="T2" fmla="*/ 0 w 398"/>
                <a:gd name="T3" fmla="*/ 280 h 492"/>
                <a:gd name="T4" fmla="*/ 0 w 398"/>
                <a:gd name="T5" fmla="*/ 281 h 492"/>
                <a:gd name="T6" fmla="*/ 0 w 398"/>
                <a:gd name="T7" fmla="*/ 282 h 492"/>
                <a:gd name="T8" fmla="*/ 13 w 398"/>
                <a:gd name="T9" fmla="*/ 300 h 492"/>
                <a:gd name="T10" fmla="*/ 13 w 398"/>
                <a:gd name="T11" fmla="*/ 301 h 492"/>
                <a:gd name="T12" fmla="*/ 14 w 398"/>
                <a:gd name="T13" fmla="*/ 301 h 492"/>
                <a:gd name="T14" fmla="*/ 16 w 398"/>
                <a:gd name="T15" fmla="*/ 301 h 492"/>
                <a:gd name="T16" fmla="*/ 17 w 398"/>
                <a:gd name="T17" fmla="*/ 302 h 492"/>
                <a:gd name="T18" fmla="*/ 18 w 398"/>
                <a:gd name="T19" fmla="*/ 302 h 492"/>
                <a:gd name="T20" fmla="*/ 19 w 398"/>
                <a:gd name="T21" fmla="*/ 303 h 492"/>
                <a:gd name="T22" fmla="*/ 20 w 398"/>
                <a:gd name="T23" fmla="*/ 303 h 492"/>
                <a:gd name="T24" fmla="*/ 21 w 398"/>
                <a:gd name="T25" fmla="*/ 303 h 492"/>
                <a:gd name="T26" fmla="*/ 23 w 398"/>
                <a:gd name="T27" fmla="*/ 303 h 492"/>
                <a:gd name="T28" fmla="*/ 25 w 398"/>
                <a:gd name="T29" fmla="*/ 303 h 492"/>
                <a:gd name="T30" fmla="*/ 70 w 398"/>
                <a:gd name="T31" fmla="*/ 341 h 492"/>
                <a:gd name="T32" fmla="*/ 70 w 398"/>
                <a:gd name="T33" fmla="*/ 343 h 492"/>
                <a:gd name="T34" fmla="*/ 70 w 398"/>
                <a:gd name="T35" fmla="*/ 344 h 492"/>
                <a:gd name="T36" fmla="*/ 70 w 398"/>
                <a:gd name="T37" fmla="*/ 345 h 492"/>
                <a:gd name="T38" fmla="*/ 70 w 398"/>
                <a:gd name="T39" fmla="*/ 346 h 492"/>
                <a:gd name="T40" fmla="*/ 71 w 398"/>
                <a:gd name="T41" fmla="*/ 347 h 492"/>
                <a:gd name="T42" fmla="*/ 71 w 398"/>
                <a:gd name="T43" fmla="*/ 348 h 492"/>
                <a:gd name="T44" fmla="*/ 71 w 398"/>
                <a:gd name="T45" fmla="*/ 350 h 492"/>
                <a:gd name="T46" fmla="*/ 72 w 398"/>
                <a:gd name="T47" fmla="*/ 351 h 492"/>
                <a:gd name="T48" fmla="*/ 72 w 398"/>
                <a:gd name="T49" fmla="*/ 352 h 492"/>
                <a:gd name="T50" fmla="*/ 73 w 398"/>
                <a:gd name="T51" fmla="*/ 353 h 492"/>
                <a:gd name="T52" fmla="*/ 73 w 398"/>
                <a:gd name="T53" fmla="*/ 354 h 492"/>
                <a:gd name="T54" fmla="*/ 74 w 398"/>
                <a:gd name="T55" fmla="*/ 355 h 492"/>
                <a:gd name="T56" fmla="*/ 75 w 398"/>
                <a:gd name="T57" fmla="*/ 356 h 492"/>
                <a:gd name="T58" fmla="*/ 75 w 398"/>
                <a:gd name="T59" fmla="*/ 357 h 492"/>
                <a:gd name="T60" fmla="*/ 76 w 398"/>
                <a:gd name="T61" fmla="*/ 358 h 492"/>
                <a:gd name="T62" fmla="*/ 77 w 398"/>
                <a:gd name="T63" fmla="*/ 358 h 492"/>
                <a:gd name="T64" fmla="*/ 78 w 398"/>
                <a:gd name="T65" fmla="*/ 359 h 492"/>
                <a:gd name="T66" fmla="*/ 79 w 398"/>
                <a:gd name="T67" fmla="*/ 360 h 492"/>
                <a:gd name="T68" fmla="*/ 79 w 398"/>
                <a:gd name="T69" fmla="*/ 361 h 492"/>
                <a:gd name="T70" fmla="*/ 80 w 398"/>
                <a:gd name="T71" fmla="*/ 361 h 492"/>
                <a:gd name="T72" fmla="*/ 81 w 398"/>
                <a:gd name="T73" fmla="*/ 362 h 492"/>
                <a:gd name="T74" fmla="*/ 82 w 398"/>
                <a:gd name="T75" fmla="*/ 363 h 492"/>
                <a:gd name="T76" fmla="*/ 83 w 398"/>
                <a:gd name="T77" fmla="*/ 363 h 492"/>
                <a:gd name="T78" fmla="*/ 85 w 398"/>
                <a:gd name="T79" fmla="*/ 364 h 492"/>
                <a:gd name="T80" fmla="*/ 86 w 398"/>
                <a:gd name="T81" fmla="*/ 364 h 492"/>
                <a:gd name="T82" fmla="*/ 87 w 398"/>
                <a:gd name="T83" fmla="*/ 364 h 492"/>
                <a:gd name="T84" fmla="*/ 88 w 398"/>
                <a:gd name="T85" fmla="*/ 365 h 492"/>
                <a:gd name="T86" fmla="*/ 89 w 398"/>
                <a:gd name="T87" fmla="*/ 365 h 492"/>
                <a:gd name="T88" fmla="*/ 90 w 398"/>
                <a:gd name="T89" fmla="*/ 365 h 492"/>
                <a:gd name="T90" fmla="*/ 91 w 398"/>
                <a:gd name="T91" fmla="*/ 365 h 492"/>
                <a:gd name="T92" fmla="*/ 93 w 398"/>
                <a:gd name="T93" fmla="*/ 365 h 492"/>
                <a:gd name="T94" fmla="*/ 106 w 398"/>
                <a:gd name="T95" fmla="*/ 366 h 492"/>
                <a:gd name="T96" fmla="*/ 140 w 398"/>
                <a:gd name="T97" fmla="*/ 467 h 492"/>
                <a:gd name="T98" fmla="*/ 262 w 398"/>
                <a:gd name="T99" fmla="*/ 464 h 492"/>
                <a:gd name="T100" fmla="*/ 198 w 398"/>
                <a:gd name="T101" fmla="*/ 211 h 492"/>
                <a:gd name="T102" fmla="*/ 397 w 398"/>
                <a:gd name="T103" fmla="*/ 154 h 492"/>
                <a:gd name="T104" fmla="*/ 360 w 398"/>
                <a:gd name="T105" fmla="*/ 0 h 492"/>
                <a:gd name="T106" fmla="*/ 267 w 398"/>
                <a:gd name="T107" fmla="*/ 59 h 492"/>
                <a:gd name="T108" fmla="*/ 70 w 398"/>
                <a:gd name="T109" fmla="*/ 341 h 492"/>
                <a:gd name="T110" fmla="*/ 0 w 398"/>
                <a:gd name="T111" fmla="*/ 279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8" h="492">
                  <a:moveTo>
                    <a:pt x="207" y="121"/>
                  </a:moveTo>
                  <a:cubicBezTo>
                    <a:pt x="207" y="121"/>
                    <a:pt x="207" y="121"/>
                    <a:pt x="207" y="121"/>
                  </a:cubicBezTo>
                  <a:cubicBezTo>
                    <a:pt x="71" y="121"/>
                    <a:pt x="71" y="121"/>
                    <a:pt x="71" y="121"/>
                  </a:cubicBezTo>
                  <a:cubicBezTo>
                    <a:pt x="71" y="219"/>
                    <a:pt x="71" y="219"/>
                    <a:pt x="71" y="219"/>
                  </a:cubicBezTo>
                  <a:cubicBezTo>
                    <a:pt x="71" y="232"/>
                    <a:pt x="60" y="243"/>
                    <a:pt x="47" y="243"/>
                  </a:cubicBezTo>
                  <a:cubicBezTo>
                    <a:pt x="0" y="243"/>
                    <a:pt x="0" y="243"/>
                    <a:pt x="0" y="243"/>
                  </a:cubicBezTo>
                  <a:cubicBezTo>
                    <a:pt x="0" y="279"/>
                    <a:pt x="0" y="279"/>
                    <a:pt x="0" y="279"/>
                  </a:cubicBezTo>
                  <a:cubicBezTo>
                    <a:pt x="0" y="280"/>
                    <a:pt x="0" y="280"/>
                    <a:pt x="0" y="280"/>
                  </a:cubicBezTo>
                  <a:cubicBezTo>
                    <a:pt x="0" y="280"/>
                    <a:pt x="0" y="280"/>
                    <a:pt x="0" y="280"/>
                  </a:cubicBezTo>
                  <a:cubicBezTo>
                    <a:pt x="0" y="280"/>
                    <a:pt x="0" y="280"/>
                    <a:pt x="0" y="280"/>
                  </a:cubicBezTo>
                  <a:cubicBezTo>
                    <a:pt x="0" y="280"/>
                    <a:pt x="0" y="280"/>
                    <a:pt x="0" y="280"/>
                  </a:cubicBezTo>
                  <a:cubicBezTo>
                    <a:pt x="0" y="281"/>
                    <a:pt x="0" y="281"/>
                    <a:pt x="0" y="281"/>
                  </a:cubicBezTo>
                  <a:cubicBezTo>
                    <a:pt x="0" y="281"/>
                    <a:pt x="0" y="281"/>
                    <a:pt x="0" y="281"/>
                  </a:cubicBezTo>
                  <a:cubicBezTo>
                    <a:pt x="0" y="281"/>
                    <a:pt x="0" y="281"/>
                    <a:pt x="0" y="281"/>
                  </a:cubicBezTo>
                  <a:cubicBezTo>
                    <a:pt x="0" y="281"/>
                    <a:pt x="0" y="281"/>
                    <a:pt x="0" y="281"/>
                  </a:cubicBezTo>
                  <a:cubicBezTo>
                    <a:pt x="0" y="282"/>
                    <a:pt x="0" y="282"/>
                    <a:pt x="0" y="282"/>
                  </a:cubicBezTo>
                  <a:cubicBezTo>
                    <a:pt x="0" y="282"/>
                    <a:pt x="0" y="282"/>
                    <a:pt x="0" y="282"/>
                  </a:cubicBezTo>
                  <a:cubicBezTo>
                    <a:pt x="0" y="283"/>
                    <a:pt x="0" y="283"/>
                    <a:pt x="0" y="283"/>
                  </a:cubicBezTo>
                  <a:cubicBezTo>
                    <a:pt x="0" y="283"/>
                    <a:pt x="0" y="283"/>
                    <a:pt x="0" y="283"/>
                  </a:cubicBezTo>
                  <a:cubicBezTo>
                    <a:pt x="2" y="290"/>
                    <a:pt x="6" y="296"/>
                    <a:pt x="13" y="300"/>
                  </a:cubicBezTo>
                  <a:cubicBezTo>
                    <a:pt x="13" y="300"/>
                    <a:pt x="13" y="300"/>
                    <a:pt x="13" y="300"/>
                  </a:cubicBezTo>
                  <a:cubicBezTo>
                    <a:pt x="13" y="300"/>
                    <a:pt x="13" y="300"/>
                    <a:pt x="13" y="300"/>
                  </a:cubicBezTo>
                  <a:cubicBezTo>
                    <a:pt x="13" y="301"/>
                    <a:pt x="13" y="301"/>
                    <a:pt x="13" y="301"/>
                  </a:cubicBezTo>
                  <a:cubicBezTo>
                    <a:pt x="13" y="301"/>
                    <a:pt x="13" y="301"/>
                    <a:pt x="13" y="301"/>
                  </a:cubicBezTo>
                  <a:cubicBezTo>
                    <a:pt x="14" y="301"/>
                    <a:pt x="14" y="301"/>
                    <a:pt x="14" y="301"/>
                  </a:cubicBezTo>
                  <a:cubicBezTo>
                    <a:pt x="14" y="301"/>
                    <a:pt x="14" y="301"/>
                    <a:pt x="14" y="301"/>
                  </a:cubicBezTo>
                  <a:cubicBezTo>
                    <a:pt x="14" y="301"/>
                    <a:pt x="14" y="301"/>
                    <a:pt x="14" y="301"/>
                  </a:cubicBezTo>
                  <a:cubicBezTo>
                    <a:pt x="14" y="301"/>
                    <a:pt x="14" y="301"/>
                    <a:pt x="14" y="301"/>
                  </a:cubicBezTo>
                  <a:cubicBezTo>
                    <a:pt x="15" y="301"/>
                    <a:pt x="15" y="301"/>
                    <a:pt x="15" y="301"/>
                  </a:cubicBezTo>
                  <a:cubicBezTo>
                    <a:pt x="15" y="301"/>
                    <a:pt x="15" y="301"/>
                    <a:pt x="15" y="301"/>
                  </a:cubicBezTo>
                  <a:cubicBezTo>
                    <a:pt x="16" y="301"/>
                    <a:pt x="16" y="301"/>
                    <a:pt x="16" y="301"/>
                  </a:cubicBezTo>
                  <a:cubicBezTo>
                    <a:pt x="16" y="301"/>
                    <a:pt x="16" y="301"/>
                    <a:pt x="16" y="301"/>
                  </a:cubicBezTo>
                  <a:cubicBezTo>
                    <a:pt x="16" y="302"/>
                    <a:pt x="16" y="302"/>
                    <a:pt x="16" y="302"/>
                  </a:cubicBezTo>
                  <a:cubicBezTo>
                    <a:pt x="16" y="302"/>
                    <a:pt x="16" y="302"/>
                    <a:pt x="16" y="302"/>
                  </a:cubicBezTo>
                  <a:cubicBezTo>
                    <a:pt x="17" y="302"/>
                    <a:pt x="17" y="302"/>
                    <a:pt x="17" y="302"/>
                  </a:cubicBezTo>
                  <a:cubicBezTo>
                    <a:pt x="17" y="302"/>
                    <a:pt x="17" y="302"/>
                    <a:pt x="17" y="302"/>
                  </a:cubicBezTo>
                  <a:cubicBezTo>
                    <a:pt x="17" y="302"/>
                    <a:pt x="17" y="302"/>
                    <a:pt x="17" y="302"/>
                  </a:cubicBezTo>
                  <a:cubicBezTo>
                    <a:pt x="17" y="302"/>
                    <a:pt x="17" y="302"/>
                    <a:pt x="18" y="302"/>
                  </a:cubicBezTo>
                  <a:cubicBezTo>
                    <a:pt x="18" y="302"/>
                    <a:pt x="18" y="302"/>
                    <a:pt x="18" y="302"/>
                  </a:cubicBezTo>
                  <a:cubicBezTo>
                    <a:pt x="18" y="302"/>
                    <a:pt x="18" y="302"/>
                    <a:pt x="18" y="302"/>
                  </a:cubicBezTo>
                  <a:cubicBezTo>
                    <a:pt x="18" y="302"/>
                    <a:pt x="18" y="302"/>
                    <a:pt x="18" y="302"/>
                  </a:cubicBezTo>
                  <a:cubicBezTo>
                    <a:pt x="18" y="302"/>
                    <a:pt x="18" y="302"/>
                    <a:pt x="18" y="302"/>
                  </a:cubicBezTo>
                  <a:cubicBezTo>
                    <a:pt x="19" y="303"/>
                    <a:pt x="19" y="303"/>
                    <a:pt x="19" y="303"/>
                  </a:cubicBezTo>
                  <a:cubicBezTo>
                    <a:pt x="19" y="303"/>
                    <a:pt x="19" y="303"/>
                    <a:pt x="19" y="303"/>
                  </a:cubicBezTo>
                  <a:cubicBezTo>
                    <a:pt x="20" y="303"/>
                    <a:pt x="20" y="303"/>
                    <a:pt x="20" y="303"/>
                  </a:cubicBezTo>
                  <a:cubicBezTo>
                    <a:pt x="20" y="303"/>
                    <a:pt x="20" y="303"/>
                    <a:pt x="20" y="303"/>
                  </a:cubicBezTo>
                  <a:cubicBezTo>
                    <a:pt x="20" y="303"/>
                    <a:pt x="20" y="303"/>
                    <a:pt x="20" y="303"/>
                  </a:cubicBezTo>
                  <a:cubicBezTo>
                    <a:pt x="20" y="303"/>
                    <a:pt x="20" y="303"/>
                    <a:pt x="20" y="303"/>
                  </a:cubicBezTo>
                  <a:cubicBezTo>
                    <a:pt x="20" y="303"/>
                    <a:pt x="20" y="303"/>
                    <a:pt x="20" y="303"/>
                  </a:cubicBezTo>
                  <a:cubicBezTo>
                    <a:pt x="21" y="303"/>
                    <a:pt x="21" y="303"/>
                    <a:pt x="21" y="303"/>
                  </a:cubicBezTo>
                  <a:cubicBezTo>
                    <a:pt x="21" y="303"/>
                    <a:pt x="21" y="303"/>
                    <a:pt x="21" y="303"/>
                  </a:cubicBezTo>
                  <a:cubicBezTo>
                    <a:pt x="21" y="303"/>
                    <a:pt x="21" y="303"/>
                    <a:pt x="21" y="303"/>
                  </a:cubicBezTo>
                  <a:cubicBezTo>
                    <a:pt x="22" y="303"/>
                    <a:pt x="22" y="303"/>
                    <a:pt x="22" y="303"/>
                  </a:cubicBezTo>
                  <a:cubicBezTo>
                    <a:pt x="22" y="303"/>
                    <a:pt x="22" y="303"/>
                    <a:pt x="22" y="303"/>
                  </a:cubicBezTo>
                  <a:cubicBezTo>
                    <a:pt x="23" y="303"/>
                    <a:pt x="23" y="303"/>
                    <a:pt x="23" y="303"/>
                  </a:cubicBezTo>
                  <a:cubicBezTo>
                    <a:pt x="23" y="303"/>
                    <a:pt x="23" y="303"/>
                    <a:pt x="23" y="303"/>
                  </a:cubicBezTo>
                  <a:cubicBezTo>
                    <a:pt x="23" y="303"/>
                    <a:pt x="23" y="303"/>
                    <a:pt x="23" y="303"/>
                  </a:cubicBezTo>
                  <a:cubicBezTo>
                    <a:pt x="23" y="303"/>
                    <a:pt x="23" y="303"/>
                    <a:pt x="23" y="303"/>
                  </a:cubicBezTo>
                  <a:cubicBezTo>
                    <a:pt x="23" y="303"/>
                    <a:pt x="23" y="303"/>
                    <a:pt x="23" y="303"/>
                  </a:cubicBezTo>
                  <a:cubicBezTo>
                    <a:pt x="24" y="303"/>
                    <a:pt x="24" y="303"/>
                    <a:pt x="25" y="303"/>
                  </a:cubicBezTo>
                  <a:cubicBezTo>
                    <a:pt x="33" y="303"/>
                    <a:pt x="33" y="303"/>
                    <a:pt x="33" y="303"/>
                  </a:cubicBezTo>
                  <a:cubicBezTo>
                    <a:pt x="36" y="303"/>
                    <a:pt x="36" y="303"/>
                    <a:pt x="36" y="303"/>
                  </a:cubicBezTo>
                  <a:cubicBezTo>
                    <a:pt x="54" y="303"/>
                    <a:pt x="70" y="318"/>
                    <a:pt x="70" y="337"/>
                  </a:cubicBezTo>
                  <a:cubicBezTo>
                    <a:pt x="70" y="341"/>
                    <a:pt x="70" y="341"/>
                    <a:pt x="70" y="341"/>
                  </a:cubicBezTo>
                  <a:cubicBezTo>
                    <a:pt x="70" y="342"/>
                    <a:pt x="70" y="342"/>
                    <a:pt x="70" y="342"/>
                  </a:cubicBezTo>
                  <a:cubicBezTo>
                    <a:pt x="70" y="342"/>
                    <a:pt x="70" y="342"/>
                    <a:pt x="70" y="342"/>
                  </a:cubicBezTo>
                  <a:cubicBezTo>
                    <a:pt x="70" y="343"/>
                    <a:pt x="70" y="343"/>
                    <a:pt x="70" y="343"/>
                  </a:cubicBezTo>
                  <a:cubicBezTo>
                    <a:pt x="70" y="343"/>
                    <a:pt x="70" y="343"/>
                    <a:pt x="70" y="343"/>
                  </a:cubicBezTo>
                  <a:cubicBezTo>
                    <a:pt x="70" y="343"/>
                    <a:pt x="70" y="343"/>
                    <a:pt x="70" y="343"/>
                  </a:cubicBezTo>
                  <a:cubicBezTo>
                    <a:pt x="70" y="343"/>
                    <a:pt x="70" y="343"/>
                    <a:pt x="70" y="343"/>
                  </a:cubicBezTo>
                  <a:cubicBezTo>
                    <a:pt x="70" y="344"/>
                    <a:pt x="70" y="344"/>
                    <a:pt x="70" y="344"/>
                  </a:cubicBezTo>
                  <a:cubicBezTo>
                    <a:pt x="70" y="344"/>
                    <a:pt x="70" y="344"/>
                    <a:pt x="70" y="344"/>
                  </a:cubicBezTo>
                  <a:cubicBezTo>
                    <a:pt x="70" y="344"/>
                    <a:pt x="70" y="344"/>
                    <a:pt x="70" y="344"/>
                  </a:cubicBezTo>
                  <a:cubicBezTo>
                    <a:pt x="70" y="344"/>
                    <a:pt x="70" y="344"/>
                    <a:pt x="70" y="344"/>
                  </a:cubicBezTo>
                  <a:cubicBezTo>
                    <a:pt x="70" y="345"/>
                    <a:pt x="70" y="345"/>
                    <a:pt x="70" y="345"/>
                  </a:cubicBezTo>
                  <a:cubicBezTo>
                    <a:pt x="70" y="345"/>
                    <a:pt x="70" y="345"/>
                    <a:pt x="70" y="345"/>
                  </a:cubicBezTo>
                  <a:cubicBezTo>
                    <a:pt x="70" y="346"/>
                    <a:pt x="70" y="346"/>
                    <a:pt x="70" y="346"/>
                  </a:cubicBezTo>
                  <a:cubicBezTo>
                    <a:pt x="70" y="346"/>
                    <a:pt x="70" y="346"/>
                    <a:pt x="70" y="346"/>
                  </a:cubicBezTo>
                  <a:cubicBezTo>
                    <a:pt x="70" y="346"/>
                    <a:pt x="70" y="346"/>
                    <a:pt x="70" y="346"/>
                  </a:cubicBezTo>
                  <a:cubicBezTo>
                    <a:pt x="70" y="346"/>
                    <a:pt x="70" y="346"/>
                    <a:pt x="70" y="346"/>
                  </a:cubicBezTo>
                  <a:cubicBezTo>
                    <a:pt x="70" y="347"/>
                    <a:pt x="70" y="347"/>
                    <a:pt x="70" y="347"/>
                  </a:cubicBezTo>
                  <a:cubicBezTo>
                    <a:pt x="70" y="347"/>
                    <a:pt x="70" y="347"/>
                    <a:pt x="70" y="347"/>
                  </a:cubicBezTo>
                  <a:cubicBezTo>
                    <a:pt x="71" y="347"/>
                    <a:pt x="71" y="347"/>
                    <a:pt x="71" y="347"/>
                  </a:cubicBezTo>
                  <a:cubicBezTo>
                    <a:pt x="71" y="347"/>
                    <a:pt x="71" y="347"/>
                    <a:pt x="71" y="347"/>
                  </a:cubicBezTo>
                  <a:cubicBezTo>
                    <a:pt x="71" y="348"/>
                    <a:pt x="71" y="348"/>
                    <a:pt x="71" y="348"/>
                  </a:cubicBezTo>
                  <a:cubicBezTo>
                    <a:pt x="71" y="348"/>
                    <a:pt x="71" y="348"/>
                    <a:pt x="71" y="348"/>
                  </a:cubicBezTo>
                  <a:cubicBezTo>
                    <a:pt x="71" y="348"/>
                    <a:pt x="71" y="348"/>
                    <a:pt x="71" y="348"/>
                  </a:cubicBezTo>
                  <a:cubicBezTo>
                    <a:pt x="71" y="348"/>
                    <a:pt x="71" y="348"/>
                    <a:pt x="71" y="348"/>
                  </a:cubicBezTo>
                  <a:cubicBezTo>
                    <a:pt x="71" y="349"/>
                    <a:pt x="71" y="349"/>
                    <a:pt x="71" y="349"/>
                  </a:cubicBezTo>
                  <a:cubicBezTo>
                    <a:pt x="71" y="349"/>
                    <a:pt x="71" y="349"/>
                    <a:pt x="71" y="349"/>
                  </a:cubicBezTo>
                  <a:cubicBezTo>
                    <a:pt x="71" y="350"/>
                    <a:pt x="71" y="350"/>
                    <a:pt x="71" y="350"/>
                  </a:cubicBezTo>
                  <a:cubicBezTo>
                    <a:pt x="71" y="350"/>
                    <a:pt x="71" y="350"/>
                    <a:pt x="71" y="350"/>
                  </a:cubicBezTo>
                  <a:cubicBezTo>
                    <a:pt x="71" y="350"/>
                    <a:pt x="71" y="350"/>
                    <a:pt x="71" y="350"/>
                  </a:cubicBezTo>
                  <a:cubicBezTo>
                    <a:pt x="71" y="350"/>
                    <a:pt x="71" y="350"/>
                    <a:pt x="71" y="350"/>
                  </a:cubicBezTo>
                  <a:cubicBezTo>
                    <a:pt x="72" y="351"/>
                    <a:pt x="72" y="351"/>
                    <a:pt x="72" y="351"/>
                  </a:cubicBezTo>
                  <a:cubicBezTo>
                    <a:pt x="72" y="351"/>
                    <a:pt x="72" y="351"/>
                    <a:pt x="72" y="351"/>
                  </a:cubicBezTo>
                  <a:cubicBezTo>
                    <a:pt x="72" y="351"/>
                    <a:pt x="72" y="351"/>
                    <a:pt x="72" y="351"/>
                  </a:cubicBezTo>
                  <a:cubicBezTo>
                    <a:pt x="72" y="351"/>
                    <a:pt x="72" y="351"/>
                    <a:pt x="72" y="351"/>
                  </a:cubicBezTo>
                  <a:cubicBezTo>
                    <a:pt x="72" y="352"/>
                    <a:pt x="72" y="352"/>
                    <a:pt x="72" y="352"/>
                  </a:cubicBezTo>
                  <a:cubicBezTo>
                    <a:pt x="72" y="352"/>
                    <a:pt x="72" y="352"/>
                    <a:pt x="72" y="352"/>
                  </a:cubicBezTo>
                  <a:cubicBezTo>
                    <a:pt x="72" y="352"/>
                    <a:pt x="72" y="352"/>
                    <a:pt x="72" y="352"/>
                  </a:cubicBezTo>
                  <a:cubicBezTo>
                    <a:pt x="72" y="352"/>
                    <a:pt x="72" y="352"/>
                    <a:pt x="72" y="352"/>
                  </a:cubicBezTo>
                  <a:cubicBezTo>
                    <a:pt x="72" y="352"/>
                    <a:pt x="73" y="353"/>
                    <a:pt x="73" y="353"/>
                  </a:cubicBezTo>
                  <a:cubicBezTo>
                    <a:pt x="73" y="353"/>
                    <a:pt x="73" y="353"/>
                    <a:pt x="73" y="353"/>
                  </a:cubicBezTo>
                  <a:cubicBezTo>
                    <a:pt x="73" y="353"/>
                    <a:pt x="73" y="353"/>
                    <a:pt x="73" y="353"/>
                  </a:cubicBezTo>
                  <a:cubicBezTo>
                    <a:pt x="73" y="353"/>
                    <a:pt x="73" y="353"/>
                    <a:pt x="73" y="353"/>
                  </a:cubicBezTo>
                  <a:cubicBezTo>
                    <a:pt x="73" y="353"/>
                    <a:pt x="73" y="354"/>
                    <a:pt x="73" y="354"/>
                  </a:cubicBezTo>
                  <a:cubicBezTo>
                    <a:pt x="73" y="354"/>
                    <a:pt x="73" y="354"/>
                    <a:pt x="73" y="354"/>
                  </a:cubicBezTo>
                  <a:cubicBezTo>
                    <a:pt x="74" y="354"/>
                    <a:pt x="74" y="354"/>
                    <a:pt x="74" y="354"/>
                  </a:cubicBezTo>
                  <a:cubicBezTo>
                    <a:pt x="74" y="354"/>
                    <a:pt x="74" y="354"/>
                    <a:pt x="74" y="354"/>
                  </a:cubicBezTo>
                  <a:cubicBezTo>
                    <a:pt x="74" y="355"/>
                    <a:pt x="74" y="355"/>
                    <a:pt x="74" y="355"/>
                  </a:cubicBezTo>
                  <a:cubicBezTo>
                    <a:pt x="74" y="355"/>
                    <a:pt x="74" y="355"/>
                    <a:pt x="74" y="355"/>
                  </a:cubicBezTo>
                  <a:cubicBezTo>
                    <a:pt x="74" y="355"/>
                    <a:pt x="74" y="355"/>
                    <a:pt x="74" y="355"/>
                  </a:cubicBezTo>
                  <a:cubicBezTo>
                    <a:pt x="74" y="355"/>
                    <a:pt x="74" y="355"/>
                    <a:pt x="74" y="355"/>
                  </a:cubicBezTo>
                  <a:cubicBezTo>
                    <a:pt x="75" y="356"/>
                    <a:pt x="75" y="356"/>
                    <a:pt x="75" y="356"/>
                  </a:cubicBezTo>
                  <a:cubicBezTo>
                    <a:pt x="75" y="356"/>
                    <a:pt x="75" y="356"/>
                    <a:pt x="75" y="356"/>
                  </a:cubicBezTo>
                  <a:cubicBezTo>
                    <a:pt x="75" y="356"/>
                    <a:pt x="75" y="356"/>
                    <a:pt x="75" y="356"/>
                  </a:cubicBezTo>
                  <a:cubicBezTo>
                    <a:pt x="75" y="356"/>
                    <a:pt x="75" y="356"/>
                    <a:pt x="75" y="356"/>
                  </a:cubicBezTo>
                  <a:cubicBezTo>
                    <a:pt x="75" y="356"/>
                    <a:pt x="75" y="357"/>
                    <a:pt x="75" y="357"/>
                  </a:cubicBezTo>
                  <a:cubicBezTo>
                    <a:pt x="75" y="357"/>
                    <a:pt x="75" y="357"/>
                    <a:pt x="75" y="357"/>
                  </a:cubicBezTo>
                  <a:cubicBezTo>
                    <a:pt x="76" y="357"/>
                    <a:pt x="76" y="357"/>
                    <a:pt x="76" y="357"/>
                  </a:cubicBezTo>
                  <a:cubicBezTo>
                    <a:pt x="76" y="357"/>
                    <a:pt x="76" y="357"/>
                    <a:pt x="76" y="357"/>
                  </a:cubicBezTo>
                  <a:cubicBezTo>
                    <a:pt x="76" y="358"/>
                    <a:pt x="76" y="358"/>
                    <a:pt x="76" y="358"/>
                  </a:cubicBezTo>
                  <a:cubicBezTo>
                    <a:pt x="76" y="358"/>
                    <a:pt x="76" y="358"/>
                    <a:pt x="76" y="358"/>
                  </a:cubicBezTo>
                  <a:cubicBezTo>
                    <a:pt x="76" y="358"/>
                    <a:pt x="76" y="358"/>
                    <a:pt x="76" y="358"/>
                  </a:cubicBezTo>
                  <a:cubicBezTo>
                    <a:pt x="76" y="358"/>
                    <a:pt x="76" y="358"/>
                    <a:pt x="76" y="358"/>
                  </a:cubicBezTo>
                  <a:cubicBezTo>
                    <a:pt x="77" y="358"/>
                    <a:pt x="77" y="358"/>
                    <a:pt x="77" y="358"/>
                  </a:cubicBezTo>
                  <a:cubicBezTo>
                    <a:pt x="77" y="358"/>
                    <a:pt x="77" y="358"/>
                    <a:pt x="77" y="358"/>
                  </a:cubicBezTo>
                  <a:cubicBezTo>
                    <a:pt x="77" y="359"/>
                    <a:pt x="77" y="359"/>
                    <a:pt x="77" y="359"/>
                  </a:cubicBezTo>
                  <a:cubicBezTo>
                    <a:pt x="77" y="359"/>
                    <a:pt x="77" y="359"/>
                    <a:pt x="77" y="359"/>
                  </a:cubicBezTo>
                  <a:cubicBezTo>
                    <a:pt x="78" y="359"/>
                    <a:pt x="78" y="359"/>
                    <a:pt x="78" y="359"/>
                  </a:cubicBezTo>
                  <a:cubicBezTo>
                    <a:pt x="78" y="359"/>
                    <a:pt x="78" y="359"/>
                    <a:pt x="78" y="359"/>
                  </a:cubicBezTo>
                  <a:cubicBezTo>
                    <a:pt x="78" y="360"/>
                    <a:pt x="78" y="360"/>
                    <a:pt x="78" y="360"/>
                  </a:cubicBezTo>
                  <a:cubicBezTo>
                    <a:pt x="78" y="360"/>
                    <a:pt x="78" y="360"/>
                    <a:pt x="78" y="360"/>
                  </a:cubicBezTo>
                  <a:cubicBezTo>
                    <a:pt x="79" y="360"/>
                    <a:pt x="79" y="360"/>
                    <a:pt x="79" y="360"/>
                  </a:cubicBezTo>
                  <a:cubicBezTo>
                    <a:pt x="79" y="360"/>
                    <a:pt x="79" y="360"/>
                    <a:pt x="79" y="360"/>
                  </a:cubicBezTo>
                  <a:cubicBezTo>
                    <a:pt x="79" y="360"/>
                    <a:pt x="79" y="360"/>
                    <a:pt x="79" y="360"/>
                  </a:cubicBezTo>
                  <a:cubicBezTo>
                    <a:pt x="79" y="360"/>
                    <a:pt x="79" y="360"/>
                    <a:pt x="79" y="360"/>
                  </a:cubicBezTo>
                  <a:cubicBezTo>
                    <a:pt x="79" y="360"/>
                    <a:pt x="79" y="361"/>
                    <a:pt x="79" y="361"/>
                  </a:cubicBezTo>
                  <a:cubicBezTo>
                    <a:pt x="79" y="361"/>
                    <a:pt x="79" y="361"/>
                    <a:pt x="79" y="361"/>
                  </a:cubicBezTo>
                  <a:cubicBezTo>
                    <a:pt x="80" y="361"/>
                    <a:pt x="80" y="361"/>
                    <a:pt x="80" y="361"/>
                  </a:cubicBezTo>
                  <a:cubicBezTo>
                    <a:pt x="80" y="361"/>
                    <a:pt x="80" y="361"/>
                    <a:pt x="80" y="361"/>
                  </a:cubicBezTo>
                  <a:cubicBezTo>
                    <a:pt x="80" y="361"/>
                    <a:pt x="80" y="361"/>
                    <a:pt x="80" y="361"/>
                  </a:cubicBezTo>
                  <a:cubicBezTo>
                    <a:pt x="80" y="361"/>
                    <a:pt x="80" y="361"/>
                    <a:pt x="80" y="361"/>
                  </a:cubicBezTo>
                  <a:cubicBezTo>
                    <a:pt x="81" y="362"/>
                    <a:pt x="81" y="362"/>
                    <a:pt x="81" y="362"/>
                  </a:cubicBezTo>
                  <a:cubicBezTo>
                    <a:pt x="81" y="362"/>
                    <a:pt x="81" y="362"/>
                    <a:pt x="81" y="362"/>
                  </a:cubicBezTo>
                  <a:cubicBezTo>
                    <a:pt x="81" y="362"/>
                    <a:pt x="81" y="362"/>
                    <a:pt x="81" y="362"/>
                  </a:cubicBezTo>
                  <a:cubicBezTo>
                    <a:pt x="81" y="362"/>
                    <a:pt x="81" y="362"/>
                    <a:pt x="81" y="362"/>
                  </a:cubicBezTo>
                  <a:cubicBezTo>
                    <a:pt x="82" y="362"/>
                    <a:pt x="82" y="362"/>
                    <a:pt x="82" y="362"/>
                  </a:cubicBezTo>
                  <a:cubicBezTo>
                    <a:pt x="82" y="362"/>
                    <a:pt x="82" y="362"/>
                    <a:pt x="82" y="362"/>
                  </a:cubicBezTo>
                  <a:cubicBezTo>
                    <a:pt x="82" y="363"/>
                    <a:pt x="82" y="363"/>
                    <a:pt x="82" y="363"/>
                  </a:cubicBezTo>
                  <a:cubicBezTo>
                    <a:pt x="82" y="363"/>
                    <a:pt x="82" y="363"/>
                    <a:pt x="82" y="363"/>
                  </a:cubicBezTo>
                  <a:cubicBezTo>
                    <a:pt x="83" y="363"/>
                    <a:pt x="83" y="363"/>
                    <a:pt x="83" y="363"/>
                  </a:cubicBezTo>
                  <a:cubicBezTo>
                    <a:pt x="83" y="363"/>
                    <a:pt x="83" y="363"/>
                    <a:pt x="83" y="363"/>
                  </a:cubicBezTo>
                  <a:cubicBezTo>
                    <a:pt x="83" y="363"/>
                    <a:pt x="83" y="363"/>
                    <a:pt x="83" y="363"/>
                  </a:cubicBezTo>
                  <a:cubicBezTo>
                    <a:pt x="83" y="363"/>
                    <a:pt x="83" y="363"/>
                    <a:pt x="83" y="363"/>
                  </a:cubicBezTo>
                  <a:cubicBezTo>
                    <a:pt x="84" y="363"/>
                    <a:pt x="84" y="363"/>
                    <a:pt x="84" y="363"/>
                  </a:cubicBezTo>
                  <a:cubicBezTo>
                    <a:pt x="84" y="363"/>
                    <a:pt x="84" y="363"/>
                    <a:pt x="84" y="363"/>
                  </a:cubicBezTo>
                  <a:cubicBezTo>
                    <a:pt x="84" y="363"/>
                    <a:pt x="84" y="364"/>
                    <a:pt x="85" y="364"/>
                  </a:cubicBezTo>
                  <a:cubicBezTo>
                    <a:pt x="85" y="364"/>
                    <a:pt x="85" y="364"/>
                    <a:pt x="85" y="364"/>
                  </a:cubicBezTo>
                  <a:cubicBezTo>
                    <a:pt x="85" y="364"/>
                    <a:pt x="85" y="364"/>
                    <a:pt x="85" y="364"/>
                  </a:cubicBezTo>
                  <a:cubicBezTo>
                    <a:pt x="85" y="364"/>
                    <a:pt x="85" y="364"/>
                    <a:pt x="85" y="364"/>
                  </a:cubicBezTo>
                  <a:cubicBezTo>
                    <a:pt x="86" y="364"/>
                    <a:pt x="86" y="364"/>
                    <a:pt x="86" y="364"/>
                  </a:cubicBezTo>
                  <a:cubicBezTo>
                    <a:pt x="86" y="364"/>
                    <a:pt x="86" y="364"/>
                    <a:pt x="86" y="364"/>
                  </a:cubicBezTo>
                  <a:cubicBezTo>
                    <a:pt x="86" y="364"/>
                    <a:pt x="86" y="364"/>
                    <a:pt x="86" y="364"/>
                  </a:cubicBezTo>
                  <a:cubicBezTo>
                    <a:pt x="86" y="364"/>
                    <a:pt x="86" y="364"/>
                    <a:pt x="86" y="364"/>
                  </a:cubicBezTo>
                  <a:cubicBezTo>
                    <a:pt x="87" y="364"/>
                    <a:pt x="87" y="364"/>
                    <a:pt x="87" y="364"/>
                  </a:cubicBezTo>
                  <a:cubicBezTo>
                    <a:pt x="87" y="364"/>
                    <a:pt x="87" y="364"/>
                    <a:pt x="87" y="364"/>
                  </a:cubicBezTo>
                  <a:cubicBezTo>
                    <a:pt x="87" y="365"/>
                    <a:pt x="87" y="365"/>
                    <a:pt x="87" y="365"/>
                  </a:cubicBezTo>
                  <a:cubicBezTo>
                    <a:pt x="87" y="365"/>
                    <a:pt x="87" y="365"/>
                    <a:pt x="87" y="365"/>
                  </a:cubicBezTo>
                  <a:cubicBezTo>
                    <a:pt x="88" y="365"/>
                    <a:pt x="88" y="365"/>
                    <a:pt x="88" y="365"/>
                  </a:cubicBezTo>
                  <a:cubicBezTo>
                    <a:pt x="88" y="365"/>
                    <a:pt x="88" y="365"/>
                    <a:pt x="88" y="365"/>
                  </a:cubicBezTo>
                  <a:cubicBezTo>
                    <a:pt x="88" y="365"/>
                    <a:pt x="88" y="365"/>
                    <a:pt x="88" y="365"/>
                  </a:cubicBezTo>
                  <a:cubicBezTo>
                    <a:pt x="88" y="365"/>
                    <a:pt x="88" y="365"/>
                    <a:pt x="88" y="365"/>
                  </a:cubicBezTo>
                  <a:cubicBezTo>
                    <a:pt x="89" y="365"/>
                    <a:pt x="89" y="365"/>
                    <a:pt x="89" y="365"/>
                  </a:cubicBezTo>
                  <a:cubicBezTo>
                    <a:pt x="89" y="365"/>
                    <a:pt x="89" y="365"/>
                    <a:pt x="89" y="365"/>
                  </a:cubicBezTo>
                  <a:cubicBezTo>
                    <a:pt x="89" y="365"/>
                    <a:pt x="89" y="365"/>
                    <a:pt x="90" y="365"/>
                  </a:cubicBezTo>
                  <a:cubicBezTo>
                    <a:pt x="90" y="365"/>
                    <a:pt x="90" y="365"/>
                    <a:pt x="90" y="365"/>
                  </a:cubicBezTo>
                  <a:cubicBezTo>
                    <a:pt x="90" y="365"/>
                    <a:pt x="90" y="365"/>
                    <a:pt x="90" y="365"/>
                  </a:cubicBezTo>
                  <a:cubicBezTo>
                    <a:pt x="90" y="365"/>
                    <a:pt x="90" y="365"/>
                    <a:pt x="90" y="365"/>
                  </a:cubicBezTo>
                  <a:cubicBezTo>
                    <a:pt x="91" y="365"/>
                    <a:pt x="91" y="365"/>
                    <a:pt x="91" y="365"/>
                  </a:cubicBezTo>
                  <a:cubicBezTo>
                    <a:pt x="91" y="365"/>
                    <a:pt x="91" y="365"/>
                    <a:pt x="91" y="365"/>
                  </a:cubicBezTo>
                  <a:cubicBezTo>
                    <a:pt x="91" y="365"/>
                    <a:pt x="91" y="365"/>
                    <a:pt x="91" y="365"/>
                  </a:cubicBezTo>
                  <a:cubicBezTo>
                    <a:pt x="91" y="365"/>
                    <a:pt x="91" y="365"/>
                    <a:pt x="91" y="365"/>
                  </a:cubicBezTo>
                  <a:cubicBezTo>
                    <a:pt x="92" y="365"/>
                    <a:pt x="92" y="365"/>
                    <a:pt x="92" y="365"/>
                  </a:cubicBezTo>
                  <a:cubicBezTo>
                    <a:pt x="92" y="365"/>
                    <a:pt x="92" y="365"/>
                    <a:pt x="92" y="365"/>
                  </a:cubicBezTo>
                  <a:cubicBezTo>
                    <a:pt x="93" y="365"/>
                    <a:pt x="93" y="365"/>
                    <a:pt x="93" y="365"/>
                  </a:cubicBezTo>
                  <a:cubicBezTo>
                    <a:pt x="93" y="365"/>
                    <a:pt x="93" y="365"/>
                    <a:pt x="93" y="365"/>
                  </a:cubicBezTo>
                  <a:cubicBezTo>
                    <a:pt x="93" y="365"/>
                    <a:pt x="93" y="365"/>
                    <a:pt x="93" y="365"/>
                  </a:cubicBezTo>
                  <a:cubicBezTo>
                    <a:pt x="93" y="365"/>
                    <a:pt x="94" y="366"/>
                    <a:pt x="94" y="366"/>
                  </a:cubicBezTo>
                  <a:cubicBezTo>
                    <a:pt x="100" y="366"/>
                    <a:pt x="100" y="366"/>
                    <a:pt x="100" y="366"/>
                  </a:cubicBezTo>
                  <a:cubicBezTo>
                    <a:pt x="106" y="366"/>
                    <a:pt x="106" y="366"/>
                    <a:pt x="106" y="366"/>
                  </a:cubicBezTo>
                  <a:cubicBezTo>
                    <a:pt x="124" y="366"/>
                    <a:pt x="140" y="381"/>
                    <a:pt x="140" y="400"/>
                  </a:cubicBezTo>
                  <a:cubicBezTo>
                    <a:pt x="140" y="426"/>
                    <a:pt x="140" y="426"/>
                    <a:pt x="140" y="426"/>
                  </a:cubicBezTo>
                  <a:cubicBezTo>
                    <a:pt x="140" y="466"/>
                    <a:pt x="140" y="466"/>
                    <a:pt x="140" y="466"/>
                  </a:cubicBezTo>
                  <a:cubicBezTo>
                    <a:pt x="140" y="467"/>
                    <a:pt x="140" y="467"/>
                    <a:pt x="140" y="467"/>
                  </a:cubicBezTo>
                  <a:cubicBezTo>
                    <a:pt x="140" y="481"/>
                    <a:pt x="151" y="492"/>
                    <a:pt x="164" y="492"/>
                  </a:cubicBezTo>
                  <a:cubicBezTo>
                    <a:pt x="237" y="492"/>
                    <a:pt x="237" y="492"/>
                    <a:pt x="237" y="492"/>
                  </a:cubicBezTo>
                  <a:cubicBezTo>
                    <a:pt x="251" y="492"/>
                    <a:pt x="262" y="481"/>
                    <a:pt x="262" y="467"/>
                  </a:cubicBezTo>
                  <a:cubicBezTo>
                    <a:pt x="262" y="464"/>
                    <a:pt x="262" y="464"/>
                    <a:pt x="262" y="464"/>
                  </a:cubicBezTo>
                  <a:cubicBezTo>
                    <a:pt x="262" y="252"/>
                    <a:pt x="262" y="252"/>
                    <a:pt x="262" y="252"/>
                  </a:cubicBezTo>
                  <a:cubicBezTo>
                    <a:pt x="262" y="243"/>
                    <a:pt x="258" y="235"/>
                    <a:pt x="241" y="235"/>
                  </a:cubicBezTo>
                  <a:cubicBezTo>
                    <a:pt x="223" y="235"/>
                    <a:pt x="223" y="235"/>
                    <a:pt x="223" y="235"/>
                  </a:cubicBezTo>
                  <a:cubicBezTo>
                    <a:pt x="209" y="235"/>
                    <a:pt x="198" y="224"/>
                    <a:pt x="198" y="211"/>
                  </a:cubicBezTo>
                  <a:cubicBezTo>
                    <a:pt x="198" y="202"/>
                    <a:pt x="198" y="202"/>
                    <a:pt x="198" y="202"/>
                  </a:cubicBezTo>
                  <a:cubicBezTo>
                    <a:pt x="198" y="189"/>
                    <a:pt x="209" y="178"/>
                    <a:pt x="223" y="178"/>
                  </a:cubicBezTo>
                  <a:cubicBezTo>
                    <a:pt x="273" y="178"/>
                    <a:pt x="323" y="178"/>
                    <a:pt x="373" y="178"/>
                  </a:cubicBezTo>
                  <a:cubicBezTo>
                    <a:pt x="387" y="178"/>
                    <a:pt x="397" y="167"/>
                    <a:pt x="397" y="154"/>
                  </a:cubicBezTo>
                  <a:cubicBezTo>
                    <a:pt x="397" y="88"/>
                    <a:pt x="397" y="88"/>
                    <a:pt x="397" y="88"/>
                  </a:cubicBezTo>
                  <a:cubicBezTo>
                    <a:pt x="397" y="86"/>
                    <a:pt x="398" y="85"/>
                    <a:pt x="397" y="85"/>
                  </a:cubicBezTo>
                  <a:cubicBezTo>
                    <a:pt x="397" y="0"/>
                    <a:pt x="397" y="0"/>
                    <a:pt x="397" y="0"/>
                  </a:cubicBezTo>
                  <a:cubicBezTo>
                    <a:pt x="360" y="0"/>
                    <a:pt x="360" y="0"/>
                    <a:pt x="360" y="0"/>
                  </a:cubicBezTo>
                  <a:cubicBezTo>
                    <a:pt x="350" y="0"/>
                    <a:pt x="340" y="7"/>
                    <a:pt x="337" y="17"/>
                  </a:cubicBezTo>
                  <a:cubicBezTo>
                    <a:pt x="337" y="35"/>
                    <a:pt x="337" y="35"/>
                    <a:pt x="337" y="35"/>
                  </a:cubicBezTo>
                  <a:cubicBezTo>
                    <a:pt x="337" y="48"/>
                    <a:pt x="326" y="59"/>
                    <a:pt x="313" y="59"/>
                  </a:cubicBezTo>
                  <a:cubicBezTo>
                    <a:pt x="267" y="59"/>
                    <a:pt x="267" y="59"/>
                    <a:pt x="267" y="59"/>
                  </a:cubicBezTo>
                  <a:cubicBezTo>
                    <a:pt x="267" y="97"/>
                    <a:pt x="267" y="97"/>
                    <a:pt x="267" y="97"/>
                  </a:cubicBezTo>
                  <a:cubicBezTo>
                    <a:pt x="267" y="110"/>
                    <a:pt x="256" y="121"/>
                    <a:pt x="243" y="121"/>
                  </a:cubicBezTo>
                  <a:cubicBezTo>
                    <a:pt x="207" y="121"/>
                    <a:pt x="207" y="121"/>
                    <a:pt x="207" y="121"/>
                  </a:cubicBezTo>
                  <a:close/>
                  <a:moveTo>
                    <a:pt x="70" y="341"/>
                  </a:moveTo>
                  <a:cubicBezTo>
                    <a:pt x="70" y="341"/>
                    <a:pt x="70" y="341"/>
                    <a:pt x="70" y="341"/>
                  </a:cubicBezTo>
                  <a:cubicBezTo>
                    <a:pt x="70" y="341"/>
                    <a:pt x="70" y="341"/>
                    <a:pt x="70" y="341"/>
                  </a:cubicBezTo>
                  <a:close/>
                  <a:moveTo>
                    <a:pt x="0" y="279"/>
                  </a:moveTo>
                  <a:cubicBezTo>
                    <a:pt x="0" y="279"/>
                    <a:pt x="0" y="279"/>
                    <a:pt x="0" y="279"/>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16" name="Freeform 39">
              <a:extLst>
                <a:ext uri="{FF2B5EF4-FFF2-40B4-BE49-F238E27FC236}">
                  <a16:creationId xmlns:a16="http://schemas.microsoft.com/office/drawing/2014/main" id="{73CE9CDF-8BC3-42B7-B778-3967F1F54187}"/>
                </a:ext>
              </a:extLst>
            </p:cNvPr>
            <p:cNvSpPr>
              <a:spLocks/>
            </p:cNvSpPr>
            <p:nvPr userDrawn="1"/>
          </p:nvSpPr>
          <p:spPr bwMode="auto">
            <a:xfrm>
              <a:off x="4977" y="2910"/>
              <a:ext cx="503" cy="756"/>
            </a:xfrm>
            <a:custGeom>
              <a:avLst/>
              <a:gdLst>
                <a:gd name="T0" fmla="*/ 158 w 285"/>
                <a:gd name="T1" fmla="*/ 428 h 428"/>
                <a:gd name="T2" fmla="*/ 285 w 285"/>
                <a:gd name="T3" fmla="*/ 428 h 428"/>
                <a:gd name="T4" fmla="*/ 285 w 285"/>
                <a:gd name="T5" fmla="*/ 0 h 428"/>
                <a:gd name="T6" fmla="*/ 229 w 285"/>
                <a:gd name="T7" fmla="*/ 0 h 428"/>
                <a:gd name="T8" fmla="*/ 200 w 285"/>
                <a:gd name="T9" fmla="*/ 29 h 428"/>
                <a:gd name="T10" fmla="*/ 200 w 285"/>
                <a:gd name="T11" fmla="*/ 64 h 428"/>
                <a:gd name="T12" fmla="*/ 99 w 285"/>
                <a:gd name="T13" fmla="*/ 64 h 428"/>
                <a:gd name="T14" fmla="*/ 69 w 285"/>
                <a:gd name="T15" fmla="*/ 94 h 428"/>
                <a:gd name="T16" fmla="*/ 69 w 285"/>
                <a:gd name="T17" fmla="*/ 120 h 428"/>
                <a:gd name="T18" fmla="*/ 30 w 285"/>
                <a:gd name="T19" fmla="*/ 120 h 428"/>
                <a:gd name="T20" fmla="*/ 0 w 285"/>
                <a:gd name="T21" fmla="*/ 149 h 428"/>
                <a:gd name="T22" fmla="*/ 0 w 285"/>
                <a:gd name="T23" fmla="*/ 278 h 428"/>
                <a:gd name="T24" fmla="*/ 30 w 285"/>
                <a:gd name="T25" fmla="*/ 308 h 428"/>
                <a:gd name="T26" fmla="*/ 52 w 285"/>
                <a:gd name="T27" fmla="*/ 308 h 428"/>
                <a:gd name="T28" fmla="*/ 69 w 285"/>
                <a:gd name="T29" fmla="*/ 326 h 428"/>
                <a:gd name="T30" fmla="*/ 69 w 285"/>
                <a:gd name="T31" fmla="*/ 339 h 428"/>
                <a:gd name="T32" fmla="*/ 99 w 285"/>
                <a:gd name="T33" fmla="*/ 368 h 428"/>
                <a:gd name="T34" fmla="*/ 133 w 285"/>
                <a:gd name="T35" fmla="*/ 368 h 428"/>
                <a:gd name="T36" fmla="*/ 133 w 285"/>
                <a:gd name="T37" fmla="*/ 404 h 428"/>
                <a:gd name="T38" fmla="*/ 158 w 285"/>
                <a:gd name="T39" fmla="*/ 428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 h="428">
                  <a:moveTo>
                    <a:pt x="158" y="428"/>
                  </a:moveTo>
                  <a:cubicBezTo>
                    <a:pt x="285" y="428"/>
                    <a:pt x="285" y="428"/>
                    <a:pt x="285" y="428"/>
                  </a:cubicBezTo>
                  <a:cubicBezTo>
                    <a:pt x="285" y="0"/>
                    <a:pt x="285" y="0"/>
                    <a:pt x="285" y="0"/>
                  </a:cubicBezTo>
                  <a:cubicBezTo>
                    <a:pt x="229" y="0"/>
                    <a:pt x="229" y="0"/>
                    <a:pt x="229" y="0"/>
                  </a:cubicBezTo>
                  <a:cubicBezTo>
                    <a:pt x="213" y="0"/>
                    <a:pt x="200" y="13"/>
                    <a:pt x="200" y="29"/>
                  </a:cubicBezTo>
                  <a:cubicBezTo>
                    <a:pt x="200" y="64"/>
                    <a:pt x="200" y="64"/>
                    <a:pt x="200" y="64"/>
                  </a:cubicBezTo>
                  <a:cubicBezTo>
                    <a:pt x="99" y="64"/>
                    <a:pt x="99" y="64"/>
                    <a:pt x="99" y="64"/>
                  </a:cubicBezTo>
                  <a:cubicBezTo>
                    <a:pt x="83" y="64"/>
                    <a:pt x="69" y="78"/>
                    <a:pt x="69" y="94"/>
                  </a:cubicBezTo>
                  <a:cubicBezTo>
                    <a:pt x="69" y="120"/>
                    <a:pt x="69" y="120"/>
                    <a:pt x="69" y="120"/>
                  </a:cubicBezTo>
                  <a:cubicBezTo>
                    <a:pt x="30" y="120"/>
                    <a:pt x="30" y="120"/>
                    <a:pt x="30" y="120"/>
                  </a:cubicBezTo>
                  <a:cubicBezTo>
                    <a:pt x="14" y="120"/>
                    <a:pt x="0" y="133"/>
                    <a:pt x="0" y="149"/>
                  </a:cubicBezTo>
                  <a:cubicBezTo>
                    <a:pt x="0" y="278"/>
                    <a:pt x="0" y="278"/>
                    <a:pt x="0" y="278"/>
                  </a:cubicBezTo>
                  <a:cubicBezTo>
                    <a:pt x="0" y="295"/>
                    <a:pt x="14" y="308"/>
                    <a:pt x="30" y="308"/>
                  </a:cubicBezTo>
                  <a:cubicBezTo>
                    <a:pt x="52" y="308"/>
                    <a:pt x="52" y="308"/>
                    <a:pt x="52" y="308"/>
                  </a:cubicBezTo>
                  <a:cubicBezTo>
                    <a:pt x="63" y="309"/>
                    <a:pt x="70" y="317"/>
                    <a:pt x="69" y="326"/>
                  </a:cubicBezTo>
                  <a:cubicBezTo>
                    <a:pt x="69" y="339"/>
                    <a:pt x="69" y="339"/>
                    <a:pt x="69" y="339"/>
                  </a:cubicBezTo>
                  <a:cubicBezTo>
                    <a:pt x="69" y="355"/>
                    <a:pt x="83" y="368"/>
                    <a:pt x="99" y="368"/>
                  </a:cubicBezTo>
                  <a:cubicBezTo>
                    <a:pt x="133" y="368"/>
                    <a:pt x="133" y="368"/>
                    <a:pt x="133" y="368"/>
                  </a:cubicBezTo>
                  <a:cubicBezTo>
                    <a:pt x="133" y="404"/>
                    <a:pt x="133" y="404"/>
                    <a:pt x="133" y="404"/>
                  </a:cubicBezTo>
                  <a:cubicBezTo>
                    <a:pt x="133" y="418"/>
                    <a:pt x="144" y="428"/>
                    <a:pt x="158" y="428"/>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17" name="Freeform 42">
              <a:extLst>
                <a:ext uri="{FF2B5EF4-FFF2-40B4-BE49-F238E27FC236}">
                  <a16:creationId xmlns:a16="http://schemas.microsoft.com/office/drawing/2014/main" id="{E1BFEA05-CF85-42FB-9955-BA763E4C4C78}"/>
                </a:ext>
              </a:extLst>
            </p:cNvPr>
            <p:cNvSpPr>
              <a:spLocks/>
            </p:cNvSpPr>
            <p:nvPr userDrawn="1"/>
          </p:nvSpPr>
          <p:spPr bwMode="auto">
            <a:xfrm>
              <a:off x="4529" y="2604"/>
              <a:ext cx="734" cy="417"/>
            </a:xfrm>
            <a:custGeom>
              <a:avLst/>
              <a:gdLst>
                <a:gd name="T0" fmla="*/ 0 w 416"/>
                <a:gd name="T1" fmla="*/ 87 h 236"/>
                <a:gd name="T2" fmla="*/ 0 w 416"/>
                <a:gd name="T3" fmla="*/ 236 h 236"/>
                <a:gd name="T4" fmla="*/ 59 w 416"/>
                <a:gd name="T5" fmla="*/ 236 h 236"/>
                <a:gd name="T6" fmla="*/ 59 w 416"/>
                <a:gd name="T7" fmla="*/ 236 h 236"/>
                <a:gd name="T8" fmla="*/ 95 w 416"/>
                <a:gd name="T9" fmla="*/ 236 h 236"/>
                <a:gd name="T10" fmla="*/ 119 w 416"/>
                <a:gd name="T11" fmla="*/ 212 h 236"/>
                <a:gd name="T12" fmla="*/ 119 w 416"/>
                <a:gd name="T13" fmla="*/ 174 h 236"/>
                <a:gd name="T14" fmla="*/ 165 w 416"/>
                <a:gd name="T15" fmla="*/ 174 h 236"/>
                <a:gd name="T16" fmla="*/ 189 w 416"/>
                <a:gd name="T17" fmla="*/ 150 h 236"/>
                <a:gd name="T18" fmla="*/ 189 w 416"/>
                <a:gd name="T19" fmla="*/ 135 h 236"/>
                <a:gd name="T20" fmla="*/ 212 w 416"/>
                <a:gd name="T21" fmla="*/ 117 h 236"/>
                <a:gd name="T22" fmla="*/ 416 w 416"/>
                <a:gd name="T23" fmla="*/ 117 h 236"/>
                <a:gd name="T24" fmla="*/ 416 w 416"/>
                <a:gd name="T25" fmla="*/ 117 h 236"/>
                <a:gd name="T26" fmla="*/ 412 w 416"/>
                <a:gd name="T27" fmla="*/ 117 h 236"/>
                <a:gd name="T28" fmla="*/ 388 w 416"/>
                <a:gd name="T29" fmla="*/ 92 h 236"/>
                <a:gd name="T30" fmla="*/ 388 w 416"/>
                <a:gd name="T31" fmla="*/ 0 h 236"/>
                <a:gd name="T32" fmla="*/ 383 w 416"/>
                <a:gd name="T33" fmla="*/ 0 h 236"/>
                <a:gd name="T34" fmla="*/ 243 w 416"/>
                <a:gd name="T35" fmla="*/ 0 h 236"/>
                <a:gd name="T36" fmla="*/ 222 w 416"/>
                <a:gd name="T37" fmla="*/ 0 h 236"/>
                <a:gd name="T38" fmla="*/ 174 w 416"/>
                <a:gd name="T39" fmla="*/ 0 h 236"/>
                <a:gd name="T40" fmla="*/ 144 w 416"/>
                <a:gd name="T41" fmla="*/ 27 h 236"/>
                <a:gd name="T42" fmla="*/ 110 w 416"/>
                <a:gd name="T43" fmla="*/ 58 h 236"/>
                <a:gd name="T44" fmla="*/ 30 w 416"/>
                <a:gd name="T45" fmla="*/ 58 h 236"/>
                <a:gd name="T46" fmla="*/ 0 w 416"/>
                <a:gd name="T47" fmla="*/ 8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6" h="236">
                  <a:moveTo>
                    <a:pt x="0" y="87"/>
                  </a:moveTo>
                  <a:cubicBezTo>
                    <a:pt x="0" y="236"/>
                    <a:pt x="0" y="236"/>
                    <a:pt x="0" y="236"/>
                  </a:cubicBezTo>
                  <a:cubicBezTo>
                    <a:pt x="59" y="236"/>
                    <a:pt x="59" y="236"/>
                    <a:pt x="59" y="236"/>
                  </a:cubicBezTo>
                  <a:cubicBezTo>
                    <a:pt x="59" y="236"/>
                    <a:pt x="59" y="236"/>
                    <a:pt x="59" y="236"/>
                  </a:cubicBezTo>
                  <a:cubicBezTo>
                    <a:pt x="95" y="236"/>
                    <a:pt x="95" y="236"/>
                    <a:pt x="95" y="236"/>
                  </a:cubicBezTo>
                  <a:cubicBezTo>
                    <a:pt x="108" y="236"/>
                    <a:pt x="119" y="225"/>
                    <a:pt x="119" y="212"/>
                  </a:cubicBezTo>
                  <a:cubicBezTo>
                    <a:pt x="119" y="174"/>
                    <a:pt x="119" y="174"/>
                    <a:pt x="119" y="174"/>
                  </a:cubicBezTo>
                  <a:cubicBezTo>
                    <a:pt x="165" y="174"/>
                    <a:pt x="165" y="174"/>
                    <a:pt x="165" y="174"/>
                  </a:cubicBezTo>
                  <a:cubicBezTo>
                    <a:pt x="178" y="174"/>
                    <a:pt x="189" y="163"/>
                    <a:pt x="189" y="150"/>
                  </a:cubicBezTo>
                  <a:cubicBezTo>
                    <a:pt x="189" y="135"/>
                    <a:pt x="189" y="135"/>
                    <a:pt x="189" y="135"/>
                  </a:cubicBezTo>
                  <a:cubicBezTo>
                    <a:pt x="192" y="125"/>
                    <a:pt x="202" y="117"/>
                    <a:pt x="212" y="117"/>
                  </a:cubicBezTo>
                  <a:cubicBezTo>
                    <a:pt x="282" y="117"/>
                    <a:pt x="216" y="117"/>
                    <a:pt x="416" y="117"/>
                  </a:cubicBezTo>
                  <a:cubicBezTo>
                    <a:pt x="416" y="117"/>
                    <a:pt x="416" y="117"/>
                    <a:pt x="416" y="117"/>
                  </a:cubicBezTo>
                  <a:cubicBezTo>
                    <a:pt x="412" y="117"/>
                    <a:pt x="412" y="117"/>
                    <a:pt x="412" y="117"/>
                  </a:cubicBezTo>
                  <a:cubicBezTo>
                    <a:pt x="399" y="117"/>
                    <a:pt x="388" y="106"/>
                    <a:pt x="388" y="92"/>
                  </a:cubicBezTo>
                  <a:cubicBezTo>
                    <a:pt x="388" y="0"/>
                    <a:pt x="388" y="0"/>
                    <a:pt x="388" y="0"/>
                  </a:cubicBezTo>
                  <a:cubicBezTo>
                    <a:pt x="386" y="0"/>
                    <a:pt x="385" y="0"/>
                    <a:pt x="383" y="0"/>
                  </a:cubicBezTo>
                  <a:cubicBezTo>
                    <a:pt x="243" y="0"/>
                    <a:pt x="243" y="0"/>
                    <a:pt x="243" y="0"/>
                  </a:cubicBezTo>
                  <a:cubicBezTo>
                    <a:pt x="222" y="0"/>
                    <a:pt x="222" y="0"/>
                    <a:pt x="222" y="0"/>
                  </a:cubicBezTo>
                  <a:cubicBezTo>
                    <a:pt x="174" y="0"/>
                    <a:pt x="174" y="0"/>
                    <a:pt x="174" y="0"/>
                  </a:cubicBezTo>
                  <a:cubicBezTo>
                    <a:pt x="158" y="0"/>
                    <a:pt x="146" y="12"/>
                    <a:pt x="144" y="27"/>
                  </a:cubicBezTo>
                  <a:cubicBezTo>
                    <a:pt x="143" y="44"/>
                    <a:pt x="128" y="58"/>
                    <a:pt x="110" y="58"/>
                  </a:cubicBezTo>
                  <a:cubicBezTo>
                    <a:pt x="30" y="58"/>
                    <a:pt x="30" y="58"/>
                    <a:pt x="30" y="58"/>
                  </a:cubicBezTo>
                  <a:cubicBezTo>
                    <a:pt x="14" y="58"/>
                    <a:pt x="0" y="71"/>
                    <a:pt x="0" y="87"/>
                  </a:cubicBezTo>
                  <a:close/>
                </a:path>
              </a:pathLst>
            </a:custGeom>
            <a:solidFill>
              <a:srgbClr val="D1D3D4"/>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18" name="Freeform 43">
              <a:extLst>
                <a:ext uri="{FF2B5EF4-FFF2-40B4-BE49-F238E27FC236}">
                  <a16:creationId xmlns:a16="http://schemas.microsoft.com/office/drawing/2014/main" id="{9FA83C6F-5F77-4D87-A6D4-5C1091541C84}"/>
                </a:ext>
              </a:extLst>
            </p:cNvPr>
            <p:cNvSpPr>
              <a:spLocks noEditPoints="1"/>
            </p:cNvSpPr>
            <p:nvPr userDrawn="1"/>
          </p:nvSpPr>
          <p:spPr bwMode="auto">
            <a:xfrm>
              <a:off x="4414" y="2041"/>
              <a:ext cx="1061" cy="876"/>
            </a:xfrm>
            <a:custGeom>
              <a:avLst/>
              <a:gdLst>
                <a:gd name="T0" fmla="*/ 58 w 601"/>
                <a:gd name="T1" fmla="*/ 496 h 496"/>
                <a:gd name="T2" fmla="*/ 65 w 601"/>
                <a:gd name="T3" fmla="*/ 406 h 496"/>
                <a:gd name="T4" fmla="*/ 209 w 601"/>
                <a:gd name="T5" fmla="*/ 346 h 496"/>
                <a:gd name="T6" fmla="*/ 308 w 601"/>
                <a:gd name="T7" fmla="*/ 319 h 496"/>
                <a:gd name="T8" fmla="*/ 453 w 601"/>
                <a:gd name="T9" fmla="*/ 259 h 496"/>
                <a:gd name="T10" fmla="*/ 486 w 601"/>
                <a:gd name="T11" fmla="*/ 235 h 496"/>
                <a:gd name="T12" fmla="*/ 532 w 601"/>
                <a:gd name="T13" fmla="*/ 179 h 496"/>
                <a:gd name="T14" fmla="*/ 601 w 601"/>
                <a:gd name="T15" fmla="*/ 45 h 496"/>
                <a:gd name="T16" fmla="*/ 537 w 601"/>
                <a:gd name="T17" fmla="*/ 45 h 496"/>
                <a:gd name="T18" fmla="*/ 536 w 601"/>
                <a:gd name="T19" fmla="*/ 45 h 496"/>
                <a:gd name="T20" fmla="*/ 535 w 601"/>
                <a:gd name="T21" fmla="*/ 45 h 496"/>
                <a:gd name="T22" fmla="*/ 534 w 601"/>
                <a:gd name="T23" fmla="*/ 45 h 496"/>
                <a:gd name="T24" fmla="*/ 533 w 601"/>
                <a:gd name="T25" fmla="*/ 45 h 496"/>
                <a:gd name="T26" fmla="*/ 532 w 601"/>
                <a:gd name="T27" fmla="*/ 44 h 496"/>
                <a:gd name="T28" fmla="*/ 531 w 601"/>
                <a:gd name="T29" fmla="*/ 44 h 496"/>
                <a:gd name="T30" fmla="*/ 530 w 601"/>
                <a:gd name="T31" fmla="*/ 44 h 496"/>
                <a:gd name="T32" fmla="*/ 530 w 601"/>
                <a:gd name="T33" fmla="*/ 44 h 496"/>
                <a:gd name="T34" fmla="*/ 529 w 601"/>
                <a:gd name="T35" fmla="*/ 43 h 496"/>
                <a:gd name="T36" fmla="*/ 528 w 601"/>
                <a:gd name="T37" fmla="*/ 43 h 496"/>
                <a:gd name="T38" fmla="*/ 527 w 601"/>
                <a:gd name="T39" fmla="*/ 43 h 496"/>
                <a:gd name="T40" fmla="*/ 526 w 601"/>
                <a:gd name="T41" fmla="*/ 42 h 496"/>
                <a:gd name="T42" fmla="*/ 525 w 601"/>
                <a:gd name="T43" fmla="*/ 42 h 496"/>
                <a:gd name="T44" fmla="*/ 525 w 601"/>
                <a:gd name="T45" fmla="*/ 42 h 496"/>
                <a:gd name="T46" fmla="*/ 524 w 601"/>
                <a:gd name="T47" fmla="*/ 41 h 496"/>
                <a:gd name="T48" fmla="*/ 523 w 601"/>
                <a:gd name="T49" fmla="*/ 41 h 496"/>
                <a:gd name="T50" fmla="*/ 522 w 601"/>
                <a:gd name="T51" fmla="*/ 40 h 496"/>
                <a:gd name="T52" fmla="*/ 522 w 601"/>
                <a:gd name="T53" fmla="*/ 40 h 496"/>
                <a:gd name="T54" fmla="*/ 521 w 601"/>
                <a:gd name="T55" fmla="*/ 39 h 496"/>
                <a:gd name="T56" fmla="*/ 521 w 601"/>
                <a:gd name="T57" fmla="*/ 39 h 496"/>
                <a:gd name="T58" fmla="*/ 520 w 601"/>
                <a:gd name="T59" fmla="*/ 38 h 496"/>
                <a:gd name="T60" fmla="*/ 519 w 601"/>
                <a:gd name="T61" fmla="*/ 37 h 496"/>
                <a:gd name="T62" fmla="*/ 519 w 601"/>
                <a:gd name="T63" fmla="*/ 36 h 496"/>
                <a:gd name="T64" fmla="*/ 518 w 601"/>
                <a:gd name="T65" fmla="*/ 36 h 496"/>
                <a:gd name="T66" fmla="*/ 517 w 601"/>
                <a:gd name="T67" fmla="*/ 35 h 496"/>
                <a:gd name="T68" fmla="*/ 517 w 601"/>
                <a:gd name="T69" fmla="*/ 35 h 496"/>
                <a:gd name="T70" fmla="*/ 516 w 601"/>
                <a:gd name="T71" fmla="*/ 34 h 496"/>
                <a:gd name="T72" fmla="*/ 516 w 601"/>
                <a:gd name="T73" fmla="*/ 33 h 496"/>
                <a:gd name="T74" fmla="*/ 516 w 601"/>
                <a:gd name="T75" fmla="*/ 32 h 496"/>
                <a:gd name="T76" fmla="*/ 515 w 601"/>
                <a:gd name="T77" fmla="*/ 32 h 496"/>
                <a:gd name="T78" fmla="*/ 515 w 601"/>
                <a:gd name="T79" fmla="*/ 31 h 496"/>
                <a:gd name="T80" fmla="*/ 515 w 601"/>
                <a:gd name="T81" fmla="*/ 30 h 496"/>
                <a:gd name="T82" fmla="*/ 514 w 601"/>
                <a:gd name="T83" fmla="*/ 29 h 496"/>
                <a:gd name="T84" fmla="*/ 514 w 601"/>
                <a:gd name="T85" fmla="*/ 28 h 496"/>
                <a:gd name="T86" fmla="*/ 514 w 601"/>
                <a:gd name="T87" fmla="*/ 27 h 496"/>
                <a:gd name="T88" fmla="*/ 513 w 601"/>
                <a:gd name="T89" fmla="*/ 27 h 496"/>
                <a:gd name="T90" fmla="*/ 513 w 601"/>
                <a:gd name="T91" fmla="*/ 25 h 496"/>
                <a:gd name="T92" fmla="*/ 513 w 601"/>
                <a:gd name="T93" fmla="*/ 25 h 496"/>
                <a:gd name="T94" fmla="*/ 513 w 601"/>
                <a:gd name="T95" fmla="*/ 24 h 496"/>
                <a:gd name="T96" fmla="*/ 513 w 601"/>
                <a:gd name="T97" fmla="*/ 23 h 496"/>
                <a:gd name="T98" fmla="*/ 513 w 601"/>
                <a:gd name="T99" fmla="*/ 22 h 496"/>
                <a:gd name="T100" fmla="*/ 513 w 601"/>
                <a:gd name="T101" fmla="*/ 21 h 496"/>
                <a:gd name="T102" fmla="*/ 513 w 601"/>
                <a:gd name="T103" fmla="*/ 0 h 496"/>
                <a:gd name="T104" fmla="*/ 144 w 601"/>
                <a:gd name="T105" fmla="*/ 0 h 496"/>
                <a:gd name="T106" fmla="*/ 29 w 601"/>
                <a:gd name="T107" fmla="*/ 58 h 496"/>
                <a:gd name="T108" fmla="*/ 513 w 601"/>
                <a:gd name="T109" fmla="*/ 21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1" h="496">
                  <a:moveTo>
                    <a:pt x="0" y="88"/>
                  </a:moveTo>
                  <a:cubicBezTo>
                    <a:pt x="0" y="496"/>
                    <a:pt x="0" y="496"/>
                    <a:pt x="0" y="496"/>
                  </a:cubicBezTo>
                  <a:cubicBezTo>
                    <a:pt x="58" y="496"/>
                    <a:pt x="58" y="496"/>
                    <a:pt x="58" y="496"/>
                  </a:cubicBezTo>
                  <a:cubicBezTo>
                    <a:pt x="58" y="496"/>
                    <a:pt x="58" y="496"/>
                    <a:pt x="58" y="496"/>
                  </a:cubicBezTo>
                  <a:cubicBezTo>
                    <a:pt x="65" y="496"/>
                    <a:pt x="65" y="496"/>
                    <a:pt x="65" y="496"/>
                  </a:cubicBezTo>
                  <a:cubicBezTo>
                    <a:pt x="65" y="406"/>
                    <a:pt x="65" y="406"/>
                    <a:pt x="65" y="406"/>
                  </a:cubicBezTo>
                  <a:cubicBezTo>
                    <a:pt x="65" y="390"/>
                    <a:pt x="79" y="377"/>
                    <a:pt x="95" y="377"/>
                  </a:cubicBezTo>
                  <a:cubicBezTo>
                    <a:pt x="175" y="377"/>
                    <a:pt x="175" y="377"/>
                    <a:pt x="175" y="377"/>
                  </a:cubicBezTo>
                  <a:cubicBezTo>
                    <a:pt x="193" y="377"/>
                    <a:pt x="208" y="363"/>
                    <a:pt x="209" y="346"/>
                  </a:cubicBezTo>
                  <a:cubicBezTo>
                    <a:pt x="211" y="331"/>
                    <a:pt x="223" y="319"/>
                    <a:pt x="239" y="319"/>
                  </a:cubicBezTo>
                  <a:cubicBezTo>
                    <a:pt x="287" y="319"/>
                    <a:pt x="287" y="319"/>
                    <a:pt x="287" y="319"/>
                  </a:cubicBezTo>
                  <a:cubicBezTo>
                    <a:pt x="308" y="319"/>
                    <a:pt x="308" y="319"/>
                    <a:pt x="308" y="319"/>
                  </a:cubicBezTo>
                  <a:cubicBezTo>
                    <a:pt x="448" y="319"/>
                    <a:pt x="448" y="319"/>
                    <a:pt x="448" y="319"/>
                  </a:cubicBezTo>
                  <a:cubicBezTo>
                    <a:pt x="450" y="319"/>
                    <a:pt x="451" y="319"/>
                    <a:pt x="453" y="319"/>
                  </a:cubicBezTo>
                  <a:cubicBezTo>
                    <a:pt x="453" y="259"/>
                    <a:pt x="453" y="259"/>
                    <a:pt x="453" y="259"/>
                  </a:cubicBezTo>
                  <a:cubicBezTo>
                    <a:pt x="453" y="246"/>
                    <a:pt x="464" y="235"/>
                    <a:pt x="477" y="235"/>
                  </a:cubicBezTo>
                  <a:cubicBezTo>
                    <a:pt x="486" y="235"/>
                    <a:pt x="486" y="235"/>
                    <a:pt x="486" y="235"/>
                  </a:cubicBezTo>
                  <a:cubicBezTo>
                    <a:pt x="486" y="235"/>
                    <a:pt x="486" y="235"/>
                    <a:pt x="486" y="235"/>
                  </a:cubicBezTo>
                  <a:cubicBezTo>
                    <a:pt x="508" y="235"/>
                    <a:pt x="508" y="235"/>
                    <a:pt x="508" y="235"/>
                  </a:cubicBezTo>
                  <a:cubicBezTo>
                    <a:pt x="521" y="235"/>
                    <a:pt x="532" y="224"/>
                    <a:pt x="532" y="211"/>
                  </a:cubicBezTo>
                  <a:cubicBezTo>
                    <a:pt x="532" y="179"/>
                    <a:pt x="532" y="179"/>
                    <a:pt x="532" y="179"/>
                  </a:cubicBezTo>
                  <a:cubicBezTo>
                    <a:pt x="566" y="179"/>
                    <a:pt x="566" y="179"/>
                    <a:pt x="566" y="179"/>
                  </a:cubicBezTo>
                  <a:cubicBezTo>
                    <a:pt x="586" y="179"/>
                    <a:pt x="601" y="163"/>
                    <a:pt x="601" y="144"/>
                  </a:cubicBezTo>
                  <a:cubicBezTo>
                    <a:pt x="601" y="45"/>
                    <a:pt x="601" y="45"/>
                    <a:pt x="601" y="45"/>
                  </a:cubicBezTo>
                  <a:cubicBezTo>
                    <a:pt x="545" y="45"/>
                    <a:pt x="545" y="45"/>
                    <a:pt x="545" y="45"/>
                  </a:cubicBezTo>
                  <a:cubicBezTo>
                    <a:pt x="537" y="45"/>
                    <a:pt x="537" y="45"/>
                    <a:pt x="537" y="45"/>
                  </a:cubicBezTo>
                  <a:cubicBezTo>
                    <a:pt x="537" y="45"/>
                    <a:pt x="537" y="45"/>
                    <a:pt x="537" y="45"/>
                  </a:cubicBezTo>
                  <a:cubicBezTo>
                    <a:pt x="537" y="45"/>
                    <a:pt x="537" y="45"/>
                    <a:pt x="537" y="45"/>
                  </a:cubicBezTo>
                  <a:cubicBezTo>
                    <a:pt x="536" y="45"/>
                    <a:pt x="536" y="45"/>
                    <a:pt x="536" y="45"/>
                  </a:cubicBezTo>
                  <a:cubicBezTo>
                    <a:pt x="536" y="45"/>
                    <a:pt x="536" y="45"/>
                    <a:pt x="536" y="45"/>
                  </a:cubicBezTo>
                  <a:cubicBezTo>
                    <a:pt x="536" y="45"/>
                    <a:pt x="536" y="45"/>
                    <a:pt x="536" y="45"/>
                  </a:cubicBezTo>
                  <a:cubicBezTo>
                    <a:pt x="535" y="45"/>
                    <a:pt x="535" y="45"/>
                    <a:pt x="535" y="45"/>
                  </a:cubicBezTo>
                  <a:cubicBezTo>
                    <a:pt x="535" y="45"/>
                    <a:pt x="535" y="45"/>
                    <a:pt x="535" y="45"/>
                  </a:cubicBezTo>
                  <a:cubicBezTo>
                    <a:pt x="534" y="45"/>
                    <a:pt x="534" y="45"/>
                    <a:pt x="534" y="45"/>
                  </a:cubicBezTo>
                  <a:cubicBezTo>
                    <a:pt x="534" y="45"/>
                    <a:pt x="534" y="45"/>
                    <a:pt x="534" y="45"/>
                  </a:cubicBezTo>
                  <a:cubicBezTo>
                    <a:pt x="534" y="45"/>
                    <a:pt x="534" y="45"/>
                    <a:pt x="534" y="45"/>
                  </a:cubicBezTo>
                  <a:cubicBezTo>
                    <a:pt x="534" y="45"/>
                    <a:pt x="534" y="45"/>
                    <a:pt x="534" y="45"/>
                  </a:cubicBezTo>
                  <a:cubicBezTo>
                    <a:pt x="533" y="45"/>
                    <a:pt x="533" y="45"/>
                    <a:pt x="533" y="45"/>
                  </a:cubicBezTo>
                  <a:cubicBezTo>
                    <a:pt x="533" y="45"/>
                    <a:pt x="533" y="45"/>
                    <a:pt x="533" y="45"/>
                  </a:cubicBezTo>
                  <a:cubicBezTo>
                    <a:pt x="533" y="44"/>
                    <a:pt x="533" y="44"/>
                    <a:pt x="533" y="44"/>
                  </a:cubicBezTo>
                  <a:cubicBezTo>
                    <a:pt x="533" y="44"/>
                    <a:pt x="533" y="44"/>
                    <a:pt x="533" y="44"/>
                  </a:cubicBezTo>
                  <a:cubicBezTo>
                    <a:pt x="532" y="44"/>
                    <a:pt x="532" y="44"/>
                    <a:pt x="532" y="44"/>
                  </a:cubicBezTo>
                  <a:cubicBezTo>
                    <a:pt x="532" y="44"/>
                    <a:pt x="532" y="44"/>
                    <a:pt x="532" y="44"/>
                  </a:cubicBezTo>
                  <a:cubicBezTo>
                    <a:pt x="531" y="44"/>
                    <a:pt x="531" y="44"/>
                    <a:pt x="531" y="44"/>
                  </a:cubicBezTo>
                  <a:cubicBezTo>
                    <a:pt x="531" y="44"/>
                    <a:pt x="531" y="44"/>
                    <a:pt x="531" y="44"/>
                  </a:cubicBezTo>
                  <a:cubicBezTo>
                    <a:pt x="531" y="44"/>
                    <a:pt x="531" y="44"/>
                    <a:pt x="531" y="44"/>
                  </a:cubicBezTo>
                  <a:cubicBezTo>
                    <a:pt x="531" y="44"/>
                    <a:pt x="531" y="44"/>
                    <a:pt x="531" y="44"/>
                  </a:cubicBezTo>
                  <a:cubicBezTo>
                    <a:pt x="530" y="44"/>
                    <a:pt x="530" y="44"/>
                    <a:pt x="530" y="44"/>
                  </a:cubicBezTo>
                  <a:cubicBezTo>
                    <a:pt x="530" y="44"/>
                    <a:pt x="530" y="44"/>
                    <a:pt x="530" y="44"/>
                  </a:cubicBezTo>
                  <a:cubicBezTo>
                    <a:pt x="530" y="44"/>
                    <a:pt x="530" y="44"/>
                    <a:pt x="530" y="44"/>
                  </a:cubicBezTo>
                  <a:cubicBezTo>
                    <a:pt x="530" y="44"/>
                    <a:pt x="530" y="44"/>
                    <a:pt x="530" y="44"/>
                  </a:cubicBezTo>
                  <a:cubicBezTo>
                    <a:pt x="529" y="44"/>
                    <a:pt x="529" y="44"/>
                    <a:pt x="529" y="44"/>
                  </a:cubicBezTo>
                  <a:cubicBezTo>
                    <a:pt x="529" y="44"/>
                    <a:pt x="529" y="44"/>
                    <a:pt x="529" y="44"/>
                  </a:cubicBezTo>
                  <a:cubicBezTo>
                    <a:pt x="529" y="43"/>
                    <a:pt x="529" y="43"/>
                    <a:pt x="529" y="43"/>
                  </a:cubicBezTo>
                  <a:cubicBezTo>
                    <a:pt x="529" y="43"/>
                    <a:pt x="529" y="43"/>
                    <a:pt x="529" y="43"/>
                  </a:cubicBezTo>
                  <a:cubicBezTo>
                    <a:pt x="528" y="43"/>
                    <a:pt x="528" y="43"/>
                    <a:pt x="528" y="43"/>
                  </a:cubicBezTo>
                  <a:cubicBezTo>
                    <a:pt x="528" y="43"/>
                    <a:pt x="528" y="43"/>
                    <a:pt x="528" y="43"/>
                  </a:cubicBezTo>
                  <a:cubicBezTo>
                    <a:pt x="527" y="43"/>
                    <a:pt x="527" y="43"/>
                    <a:pt x="527" y="43"/>
                  </a:cubicBezTo>
                  <a:cubicBezTo>
                    <a:pt x="527" y="43"/>
                    <a:pt x="527" y="43"/>
                    <a:pt x="527" y="43"/>
                  </a:cubicBezTo>
                  <a:cubicBezTo>
                    <a:pt x="527" y="43"/>
                    <a:pt x="527" y="43"/>
                    <a:pt x="527" y="43"/>
                  </a:cubicBezTo>
                  <a:cubicBezTo>
                    <a:pt x="527" y="43"/>
                    <a:pt x="527" y="43"/>
                    <a:pt x="527" y="43"/>
                  </a:cubicBezTo>
                  <a:cubicBezTo>
                    <a:pt x="526" y="42"/>
                    <a:pt x="526" y="42"/>
                    <a:pt x="526" y="42"/>
                  </a:cubicBezTo>
                  <a:cubicBezTo>
                    <a:pt x="526" y="42"/>
                    <a:pt x="526" y="42"/>
                    <a:pt x="526" y="42"/>
                  </a:cubicBezTo>
                  <a:cubicBezTo>
                    <a:pt x="526" y="42"/>
                    <a:pt x="526" y="42"/>
                    <a:pt x="526" y="42"/>
                  </a:cubicBezTo>
                  <a:cubicBezTo>
                    <a:pt x="526" y="42"/>
                    <a:pt x="526" y="42"/>
                    <a:pt x="526" y="42"/>
                  </a:cubicBezTo>
                  <a:cubicBezTo>
                    <a:pt x="525" y="42"/>
                    <a:pt x="525" y="42"/>
                    <a:pt x="525" y="42"/>
                  </a:cubicBezTo>
                  <a:cubicBezTo>
                    <a:pt x="525" y="42"/>
                    <a:pt x="525" y="42"/>
                    <a:pt x="525" y="42"/>
                  </a:cubicBezTo>
                  <a:cubicBezTo>
                    <a:pt x="525" y="42"/>
                    <a:pt x="525" y="42"/>
                    <a:pt x="525" y="42"/>
                  </a:cubicBezTo>
                  <a:cubicBezTo>
                    <a:pt x="525" y="42"/>
                    <a:pt x="525" y="42"/>
                    <a:pt x="525" y="42"/>
                  </a:cubicBezTo>
                  <a:cubicBezTo>
                    <a:pt x="524" y="41"/>
                    <a:pt x="524" y="41"/>
                    <a:pt x="524" y="41"/>
                  </a:cubicBezTo>
                  <a:cubicBezTo>
                    <a:pt x="524" y="41"/>
                    <a:pt x="524" y="41"/>
                    <a:pt x="524" y="41"/>
                  </a:cubicBezTo>
                  <a:cubicBezTo>
                    <a:pt x="524" y="41"/>
                    <a:pt x="524" y="41"/>
                    <a:pt x="524" y="41"/>
                  </a:cubicBezTo>
                  <a:cubicBezTo>
                    <a:pt x="524" y="41"/>
                    <a:pt x="524" y="41"/>
                    <a:pt x="524" y="41"/>
                  </a:cubicBezTo>
                  <a:cubicBezTo>
                    <a:pt x="523" y="41"/>
                    <a:pt x="523" y="41"/>
                    <a:pt x="523" y="41"/>
                  </a:cubicBezTo>
                  <a:cubicBezTo>
                    <a:pt x="523" y="41"/>
                    <a:pt x="523" y="41"/>
                    <a:pt x="523" y="41"/>
                  </a:cubicBezTo>
                  <a:cubicBezTo>
                    <a:pt x="523" y="40"/>
                    <a:pt x="523" y="40"/>
                    <a:pt x="523" y="40"/>
                  </a:cubicBezTo>
                  <a:cubicBezTo>
                    <a:pt x="523" y="40"/>
                    <a:pt x="523" y="40"/>
                    <a:pt x="523" y="40"/>
                  </a:cubicBezTo>
                  <a:cubicBezTo>
                    <a:pt x="522" y="40"/>
                    <a:pt x="522" y="40"/>
                    <a:pt x="522" y="40"/>
                  </a:cubicBezTo>
                  <a:cubicBezTo>
                    <a:pt x="522" y="40"/>
                    <a:pt x="522" y="40"/>
                    <a:pt x="522" y="40"/>
                  </a:cubicBezTo>
                  <a:cubicBezTo>
                    <a:pt x="522" y="40"/>
                    <a:pt x="522" y="40"/>
                    <a:pt x="522" y="40"/>
                  </a:cubicBezTo>
                  <a:cubicBezTo>
                    <a:pt x="522" y="40"/>
                    <a:pt x="522" y="40"/>
                    <a:pt x="522" y="40"/>
                  </a:cubicBezTo>
                  <a:cubicBezTo>
                    <a:pt x="522" y="40"/>
                    <a:pt x="522" y="39"/>
                    <a:pt x="521" y="39"/>
                  </a:cubicBezTo>
                  <a:cubicBezTo>
                    <a:pt x="521" y="39"/>
                    <a:pt x="521" y="39"/>
                    <a:pt x="521" y="39"/>
                  </a:cubicBezTo>
                  <a:cubicBezTo>
                    <a:pt x="521" y="39"/>
                    <a:pt x="521" y="39"/>
                    <a:pt x="521" y="39"/>
                  </a:cubicBezTo>
                  <a:cubicBezTo>
                    <a:pt x="521" y="39"/>
                    <a:pt x="521" y="39"/>
                    <a:pt x="521" y="39"/>
                  </a:cubicBezTo>
                  <a:cubicBezTo>
                    <a:pt x="521" y="39"/>
                    <a:pt x="521" y="39"/>
                    <a:pt x="521" y="39"/>
                  </a:cubicBezTo>
                  <a:cubicBezTo>
                    <a:pt x="521" y="39"/>
                    <a:pt x="521" y="39"/>
                    <a:pt x="521" y="39"/>
                  </a:cubicBezTo>
                  <a:cubicBezTo>
                    <a:pt x="520" y="38"/>
                    <a:pt x="520" y="38"/>
                    <a:pt x="520" y="38"/>
                  </a:cubicBezTo>
                  <a:cubicBezTo>
                    <a:pt x="520" y="38"/>
                    <a:pt x="520" y="38"/>
                    <a:pt x="520" y="38"/>
                  </a:cubicBezTo>
                  <a:cubicBezTo>
                    <a:pt x="520" y="38"/>
                    <a:pt x="520" y="38"/>
                    <a:pt x="520" y="38"/>
                  </a:cubicBezTo>
                  <a:cubicBezTo>
                    <a:pt x="520" y="38"/>
                    <a:pt x="520" y="38"/>
                    <a:pt x="520" y="38"/>
                  </a:cubicBezTo>
                  <a:cubicBezTo>
                    <a:pt x="519" y="37"/>
                    <a:pt x="519" y="37"/>
                    <a:pt x="519" y="37"/>
                  </a:cubicBezTo>
                  <a:cubicBezTo>
                    <a:pt x="519" y="37"/>
                    <a:pt x="519" y="37"/>
                    <a:pt x="519" y="37"/>
                  </a:cubicBezTo>
                  <a:cubicBezTo>
                    <a:pt x="519" y="37"/>
                    <a:pt x="519" y="37"/>
                    <a:pt x="519" y="37"/>
                  </a:cubicBezTo>
                  <a:cubicBezTo>
                    <a:pt x="519" y="37"/>
                    <a:pt x="519" y="37"/>
                    <a:pt x="519" y="37"/>
                  </a:cubicBezTo>
                  <a:cubicBezTo>
                    <a:pt x="519" y="36"/>
                    <a:pt x="519" y="36"/>
                    <a:pt x="519" y="36"/>
                  </a:cubicBezTo>
                  <a:cubicBezTo>
                    <a:pt x="519" y="36"/>
                    <a:pt x="519" y="36"/>
                    <a:pt x="519" y="36"/>
                  </a:cubicBezTo>
                  <a:cubicBezTo>
                    <a:pt x="518" y="36"/>
                    <a:pt x="518" y="36"/>
                    <a:pt x="518" y="36"/>
                  </a:cubicBezTo>
                  <a:cubicBezTo>
                    <a:pt x="518" y="36"/>
                    <a:pt x="518" y="36"/>
                    <a:pt x="518" y="36"/>
                  </a:cubicBezTo>
                  <a:cubicBezTo>
                    <a:pt x="518" y="36"/>
                    <a:pt x="518" y="36"/>
                    <a:pt x="518" y="36"/>
                  </a:cubicBezTo>
                  <a:cubicBezTo>
                    <a:pt x="518" y="36"/>
                    <a:pt x="518" y="36"/>
                    <a:pt x="518" y="36"/>
                  </a:cubicBezTo>
                  <a:cubicBezTo>
                    <a:pt x="517" y="35"/>
                    <a:pt x="517" y="35"/>
                    <a:pt x="517" y="35"/>
                  </a:cubicBezTo>
                  <a:cubicBezTo>
                    <a:pt x="517" y="35"/>
                    <a:pt x="517" y="35"/>
                    <a:pt x="517" y="35"/>
                  </a:cubicBezTo>
                  <a:cubicBezTo>
                    <a:pt x="517" y="35"/>
                    <a:pt x="517" y="35"/>
                    <a:pt x="517" y="35"/>
                  </a:cubicBezTo>
                  <a:cubicBezTo>
                    <a:pt x="517" y="35"/>
                    <a:pt x="517" y="35"/>
                    <a:pt x="517" y="35"/>
                  </a:cubicBezTo>
                  <a:cubicBezTo>
                    <a:pt x="517" y="34"/>
                    <a:pt x="517" y="34"/>
                    <a:pt x="517" y="34"/>
                  </a:cubicBezTo>
                  <a:cubicBezTo>
                    <a:pt x="517" y="34"/>
                    <a:pt x="517" y="34"/>
                    <a:pt x="517" y="34"/>
                  </a:cubicBezTo>
                  <a:cubicBezTo>
                    <a:pt x="516" y="34"/>
                    <a:pt x="516" y="34"/>
                    <a:pt x="516" y="34"/>
                  </a:cubicBezTo>
                  <a:cubicBezTo>
                    <a:pt x="516" y="34"/>
                    <a:pt x="516" y="34"/>
                    <a:pt x="516" y="34"/>
                  </a:cubicBezTo>
                  <a:cubicBezTo>
                    <a:pt x="516" y="33"/>
                    <a:pt x="516" y="33"/>
                    <a:pt x="516" y="33"/>
                  </a:cubicBezTo>
                  <a:cubicBezTo>
                    <a:pt x="516" y="33"/>
                    <a:pt x="516" y="33"/>
                    <a:pt x="516" y="33"/>
                  </a:cubicBezTo>
                  <a:cubicBezTo>
                    <a:pt x="516" y="33"/>
                    <a:pt x="516" y="33"/>
                    <a:pt x="516" y="33"/>
                  </a:cubicBezTo>
                  <a:cubicBezTo>
                    <a:pt x="516" y="33"/>
                    <a:pt x="516" y="33"/>
                    <a:pt x="516" y="33"/>
                  </a:cubicBezTo>
                  <a:cubicBezTo>
                    <a:pt x="516" y="32"/>
                    <a:pt x="516" y="32"/>
                    <a:pt x="516" y="32"/>
                  </a:cubicBezTo>
                  <a:cubicBezTo>
                    <a:pt x="516" y="32"/>
                    <a:pt x="516" y="32"/>
                    <a:pt x="516" y="32"/>
                  </a:cubicBezTo>
                  <a:cubicBezTo>
                    <a:pt x="515" y="32"/>
                    <a:pt x="515" y="32"/>
                    <a:pt x="515" y="32"/>
                  </a:cubicBezTo>
                  <a:cubicBezTo>
                    <a:pt x="515" y="32"/>
                    <a:pt x="515" y="32"/>
                    <a:pt x="515" y="32"/>
                  </a:cubicBezTo>
                  <a:cubicBezTo>
                    <a:pt x="515" y="31"/>
                    <a:pt x="515" y="31"/>
                    <a:pt x="515" y="31"/>
                  </a:cubicBezTo>
                  <a:cubicBezTo>
                    <a:pt x="515" y="31"/>
                    <a:pt x="515" y="31"/>
                    <a:pt x="515" y="31"/>
                  </a:cubicBezTo>
                  <a:cubicBezTo>
                    <a:pt x="515" y="31"/>
                    <a:pt x="515" y="31"/>
                    <a:pt x="515" y="31"/>
                  </a:cubicBezTo>
                  <a:cubicBezTo>
                    <a:pt x="515" y="31"/>
                    <a:pt x="515" y="31"/>
                    <a:pt x="515" y="31"/>
                  </a:cubicBezTo>
                  <a:cubicBezTo>
                    <a:pt x="515" y="30"/>
                    <a:pt x="515" y="30"/>
                    <a:pt x="515" y="30"/>
                  </a:cubicBezTo>
                  <a:cubicBezTo>
                    <a:pt x="515" y="30"/>
                    <a:pt x="515" y="30"/>
                    <a:pt x="515" y="30"/>
                  </a:cubicBezTo>
                  <a:cubicBezTo>
                    <a:pt x="514" y="29"/>
                    <a:pt x="514" y="29"/>
                    <a:pt x="514" y="29"/>
                  </a:cubicBezTo>
                  <a:cubicBezTo>
                    <a:pt x="514" y="29"/>
                    <a:pt x="514" y="29"/>
                    <a:pt x="514" y="29"/>
                  </a:cubicBezTo>
                  <a:cubicBezTo>
                    <a:pt x="514" y="29"/>
                    <a:pt x="514" y="29"/>
                    <a:pt x="514" y="29"/>
                  </a:cubicBezTo>
                  <a:cubicBezTo>
                    <a:pt x="514" y="29"/>
                    <a:pt x="514" y="29"/>
                    <a:pt x="514" y="29"/>
                  </a:cubicBezTo>
                  <a:cubicBezTo>
                    <a:pt x="514" y="28"/>
                    <a:pt x="514" y="28"/>
                    <a:pt x="514" y="28"/>
                  </a:cubicBezTo>
                  <a:cubicBezTo>
                    <a:pt x="514" y="28"/>
                    <a:pt x="514" y="28"/>
                    <a:pt x="514" y="28"/>
                  </a:cubicBezTo>
                  <a:cubicBezTo>
                    <a:pt x="514" y="28"/>
                    <a:pt x="514" y="28"/>
                    <a:pt x="514" y="28"/>
                  </a:cubicBezTo>
                  <a:cubicBezTo>
                    <a:pt x="514" y="28"/>
                    <a:pt x="514" y="28"/>
                    <a:pt x="514" y="28"/>
                  </a:cubicBezTo>
                  <a:cubicBezTo>
                    <a:pt x="514" y="27"/>
                    <a:pt x="514" y="27"/>
                    <a:pt x="514" y="27"/>
                  </a:cubicBezTo>
                  <a:cubicBezTo>
                    <a:pt x="514" y="27"/>
                    <a:pt x="514" y="27"/>
                    <a:pt x="514" y="27"/>
                  </a:cubicBezTo>
                  <a:cubicBezTo>
                    <a:pt x="513" y="27"/>
                    <a:pt x="513" y="27"/>
                    <a:pt x="513" y="27"/>
                  </a:cubicBezTo>
                  <a:cubicBezTo>
                    <a:pt x="513" y="27"/>
                    <a:pt x="513" y="27"/>
                    <a:pt x="513" y="27"/>
                  </a:cubicBezTo>
                  <a:cubicBezTo>
                    <a:pt x="513" y="26"/>
                    <a:pt x="513" y="26"/>
                    <a:pt x="513" y="26"/>
                  </a:cubicBezTo>
                  <a:cubicBezTo>
                    <a:pt x="513" y="26"/>
                    <a:pt x="513" y="26"/>
                    <a:pt x="513" y="26"/>
                  </a:cubicBezTo>
                  <a:cubicBezTo>
                    <a:pt x="513" y="25"/>
                    <a:pt x="513" y="25"/>
                    <a:pt x="513" y="25"/>
                  </a:cubicBezTo>
                  <a:cubicBezTo>
                    <a:pt x="513" y="25"/>
                    <a:pt x="513" y="25"/>
                    <a:pt x="513" y="25"/>
                  </a:cubicBezTo>
                  <a:cubicBezTo>
                    <a:pt x="513" y="25"/>
                    <a:pt x="513" y="25"/>
                    <a:pt x="513" y="25"/>
                  </a:cubicBezTo>
                  <a:cubicBezTo>
                    <a:pt x="513" y="25"/>
                    <a:pt x="513" y="25"/>
                    <a:pt x="513" y="25"/>
                  </a:cubicBezTo>
                  <a:cubicBezTo>
                    <a:pt x="513" y="24"/>
                    <a:pt x="513" y="24"/>
                    <a:pt x="513" y="24"/>
                  </a:cubicBezTo>
                  <a:cubicBezTo>
                    <a:pt x="513" y="24"/>
                    <a:pt x="513" y="24"/>
                    <a:pt x="513" y="24"/>
                  </a:cubicBezTo>
                  <a:cubicBezTo>
                    <a:pt x="513" y="24"/>
                    <a:pt x="513" y="24"/>
                    <a:pt x="513" y="24"/>
                  </a:cubicBezTo>
                  <a:cubicBezTo>
                    <a:pt x="513" y="24"/>
                    <a:pt x="513" y="24"/>
                    <a:pt x="513" y="24"/>
                  </a:cubicBezTo>
                  <a:cubicBezTo>
                    <a:pt x="513" y="23"/>
                    <a:pt x="513" y="23"/>
                    <a:pt x="513" y="23"/>
                  </a:cubicBezTo>
                  <a:cubicBezTo>
                    <a:pt x="513" y="23"/>
                    <a:pt x="513" y="23"/>
                    <a:pt x="513" y="23"/>
                  </a:cubicBezTo>
                  <a:cubicBezTo>
                    <a:pt x="513" y="22"/>
                    <a:pt x="513" y="22"/>
                    <a:pt x="513" y="22"/>
                  </a:cubicBezTo>
                  <a:cubicBezTo>
                    <a:pt x="513" y="22"/>
                    <a:pt x="513" y="22"/>
                    <a:pt x="513" y="22"/>
                  </a:cubicBezTo>
                  <a:cubicBezTo>
                    <a:pt x="513" y="22"/>
                    <a:pt x="513" y="22"/>
                    <a:pt x="513" y="22"/>
                  </a:cubicBezTo>
                  <a:cubicBezTo>
                    <a:pt x="513" y="22"/>
                    <a:pt x="513" y="22"/>
                    <a:pt x="513" y="22"/>
                  </a:cubicBezTo>
                  <a:cubicBezTo>
                    <a:pt x="513" y="21"/>
                    <a:pt x="513" y="21"/>
                    <a:pt x="513" y="21"/>
                  </a:cubicBezTo>
                  <a:cubicBezTo>
                    <a:pt x="513" y="21"/>
                    <a:pt x="513" y="21"/>
                    <a:pt x="513" y="21"/>
                  </a:cubicBezTo>
                  <a:cubicBezTo>
                    <a:pt x="513" y="21"/>
                    <a:pt x="513" y="21"/>
                    <a:pt x="513" y="21"/>
                  </a:cubicBezTo>
                  <a:cubicBezTo>
                    <a:pt x="513" y="12"/>
                    <a:pt x="513" y="12"/>
                    <a:pt x="513" y="12"/>
                  </a:cubicBezTo>
                  <a:cubicBezTo>
                    <a:pt x="513" y="0"/>
                    <a:pt x="513" y="0"/>
                    <a:pt x="513" y="0"/>
                  </a:cubicBezTo>
                  <a:cubicBezTo>
                    <a:pt x="214" y="0"/>
                    <a:pt x="214" y="0"/>
                    <a:pt x="214" y="0"/>
                  </a:cubicBezTo>
                  <a:cubicBezTo>
                    <a:pt x="193" y="0"/>
                    <a:pt x="193" y="0"/>
                    <a:pt x="193" y="0"/>
                  </a:cubicBezTo>
                  <a:cubicBezTo>
                    <a:pt x="144" y="0"/>
                    <a:pt x="144" y="0"/>
                    <a:pt x="144" y="0"/>
                  </a:cubicBezTo>
                  <a:cubicBezTo>
                    <a:pt x="129" y="0"/>
                    <a:pt x="116" y="12"/>
                    <a:pt x="115" y="27"/>
                  </a:cubicBezTo>
                  <a:cubicBezTo>
                    <a:pt x="114" y="45"/>
                    <a:pt x="99" y="58"/>
                    <a:pt x="81" y="58"/>
                  </a:cubicBezTo>
                  <a:cubicBezTo>
                    <a:pt x="29" y="58"/>
                    <a:pt x="29" y="58"/>
                    <a:pt x="29" y="58"/>
                  </a:cubicBezTo>
                  <a:cubicBezTo>
                    <a:pt x="13" y="58"/>
                    <a:pt x="0" y="72"/>
                    <a:pt x="0" y="88"/>
                  </a:cubicBezTo>
                  <a:close/>
                  <a:moveTo>
                    <a:pt x="513" y="21"/>
                  </a:moveTo>
                  <a:cubicBezTo>
                    <a:pt x="513" y="21"/>
                    <a:pt x="513" y="21"/>
                    <a:pt x="513" y="21"/>
                  </a:cubicBezTo>
                  <a:close/>
                </a:path>
              </a:pathLst>
            </a:custGeom>
            <a:solidFill>
              <a:srgbClr val="0100FE"/>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sp>
          <p:nvSpPr>
            <p:cNvPr id="119" name="Freeform 44">
              <a:extLst>
                <a:ext uri="{FF2B5EF4-FFF2-40B4-BE49-F238E27FC236}">
                  <a16:creationId xmlns:a16="http://schemas.microsoft.com/office/drawing/2014/main" id="{CF825EB7-B6B2-4E89-89F7-FCF365A7E1B3}"/>
                </a:ext>
              </a:extLst>
            </p:cNvPr>
            <p:cNvSpPr>
              <a:spLocks/>
            </p:cNvSpPr>
            <p:nvPr userDrawn="1"/>
          </p:nvSpPr>
          <p:spPr bwMode="auto">
            <a:xfrm>
              <a:off x="3683" y="2048"/>
              <a:ext cx="853" cy="325"/>
            </a:xfrm>
            <a:custGeom>
              <a:avLst/>
              <a:gdLst>
                <a:gd name="T0" fmla="*/ 7 w 483"/>
                <a:gd name="T1" fmla="*/ 184 h 184"/>
                <a:gd name="T2" fmla="*/ 390 w 483"/>
                <a:gd name="T3" fmla="*/ 184 h 184"/>
                <a:gd name="T4" fmla="*/ 414 w 483"/>
                <a:gd name="T5" fmla="*/ 160 h 184"/>
                <a:gd name="T6" fmla="*/ 414 w 483"/>
                <a:gd name="T7" fmla="*/ 91 h 184"/>
                <a:gd name="T8" fmla="*/ 448 w 483"/>
                <a:gd name="T9" fmla="*/ 57 h 184"/>
                <a:gd name="T10" fmla="*/ 459 w 483"/>
                <a:gd name="T11" fmla="*/ 57 h 184"/>
                <a:gd name="T12" fmla="*/ 483 w 483"/>
                <a:gd name="T13" fmla="*/ 33 h 184"/>
                <a:gd name="T14" fmla="*/ 483 w 483"/>
                <a:gd name="T15" fmla="*/ 25 h 184"/>
                <a:gd name="T16" fmla="*/ 459 w 483"/>
                <a:gd name="T17" fmla="*/ 0 h 184"/>
                <a:gd name="T18" fmla="*/ 390 w 483"/>
                <a:gd name="T19" fmla="*/ 0 h 184"/>
                <a:gd name="T20" fmla="*/ 294 w 483"/>
                <a:gd name="T21" fmla="*/ 0 h 184"/>
                <a:gd name="T22" fmla="*/ 269 w 483"/>
                <a:gd name="T23" fmla="*/ 30 h 184"/>
                <a:gd name="T24" fmla="*/ 240 w 483"/>
                <a:gd name="T25" fmla="*/ 57 h 184"/>
                <a:gd name="T26" fmla="*/ 192 w 483"/>
                <a:gd name="T27" fmla="*/ 57 h 184"/>
                <a:gd name="T28" fmla="*/ 171 w 483"/>
                <a:gd name="T29" fmla="*/ 57 h 184"/>
                <a:gd name="T30" fmla="*/ 70 w 483"/>
                <a:gd name="T31" fmla="*/ 57 h 184"/>
                <a:gd name="T32" fmla="*/ 70 w 483"/>
                <a:gd name="T33" fmla="*/ 98 h 184"/>
                <a:gd name="T34" fmla="*/ 45 w 483"/>
                <a:gd name="T35" fmla="*/ 122 h 184"/>
                <a:gd name="T36" fmla="*/ 31 w 483"/>
                <a:gd name="T37" fmla="*/ 122 h 184"/>
                <a:gd name="T38" fmla="*/ 0 w 483"/>
                <a:gd name="T39" fmla="*/ 155 h 184"/>
                <a:gd name="T40" fmla="*/ 0 w 483"/>
                <a:gd name="T41" fmla="*/ 183 h 184"/>
                <a:gd name="T42" fmla="*/ 7 w 483"/>
                <a:gd name="T4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3" h="184">
                  <a:moveTo>
                    <a:pt x="7" y="184"/>
                  </a:moveTo>
                  <a:cubicBezTo>
                    <a:pt x="390" y="184"/>
                    <a:pt x="390" y="184"/>
                    <a:pt x="390" y="184"/>
                  </a:cubicBezTo>
                  <a:cubicBezTo>
                    <a:pt x="403" y="184"/>
                    <a:pt x="414" y="173"/>
                    <a:pt x="414" y="160"/>
                  </a:cubicBezTo>
                  <a:cubicBezTo>
                    <a:pt x="414" y="91"/>
                    <a:pt x="414" y="91"/>
                    <a:pt x="414" y="91"/>
                  </a:cubicBezTo>
                  <a:cubicBezTo>
                    <a:pt x="414" y="72"/>
                    <a:pt x="429" y="57"/>
                    <a:pt x="448" y="57"/>
                  </a:cubicBezTo>
                  <a:cubicBezTo>
                    <a:pt x="459" y="57"/>
                    <a:pt x="459" y="57"/>
                    <a:pt x="459" y="57"/>
                  </a:cubicBezTo>
                  <a:cubicBezTo>
                    <a:pt x="472" y="57"/>
                    <a:pt x="483" y="46"/>
                    <a:pt x="483" y="33"/>
                  </a:cubicBezTo>
                  <a:cubicBezTo>
                    <a:pt x="483" y="25"/>
                    <a:pt x="483" y="25"/>
                    <a:pt x="483" y="25"/>
                  </a:cubicBezTo>
                  <a:cubicBezTo>
                    <a:pt x="483" y="11"/>
                    <a:pt x="472" y="0"/>
                    <a:pt x="459" y="0"/>
                  </a:cubicBezTo>
                  <a:cubicBezTo>
                    <a:pt x="390" y="0"/>
                    <a:pt x="390" y="0"/>
                    <a:pt x="390" y="0"/>
                  </a:cubicBezTo>
                  <a:cubicBezTo>
                    <a:pt x="294" y="0"/>
                    <a:pt x="294" y="0"/>
                    <a:pt x="294" y="0"/>
                  </a:cubicBezTo>
                  <a:cubicBezTo>
                    <a:pt x="280" y="4"/>
                    <a:pt x="271" y="16"/>
                    <a:pt x="269" y="30"/>
                  </a:cubicBezTo>
                  <a:cubicBezTo>
                    <a:pt x="268" y="45"/>
                    <a:pt x="256" y="57"/>
                    <a:pt x="240" y="57"/>
                  </a:cubicBezTo>
                  <a:cubicBezTo>
                    <a:pt x="192" y="57"/>
                    <a:pt x="192" y="57"/>
                    <a:pt x="192" y="57"/>
                  </a:cubicBezTo>
                  <a:cubicBezTo>
                    <a:pt x="171" y="57"/>
                    <a:pt x="171" y="57"/>
                    <a:pt x="171" y="57"/>
                  </a:cubicBezTo>
                  <a:cubicBezTo>
                    <a:pt x="70" y="57"/>
                    <a:pt x="70" y="57"/>
                    <a:pt x="70" y="57"/>
                  </a:cubicBezTo>
                  <a:cubicBezTo>
                    <a:pt x="70" y="98"/>
                    <a:pt x="70" y="98"/>
                    <a:pt x="70" y="98"/>
                  </a:cubicBezTo>
                  <a:cubicBezTo>
                    <a:pt x="70" y="111"/>
                    <a:pt x="59" y="122"/>
                    <a:pt x="45" y="122"/>
                  </a:cubicBezTo>
                  <a:cubicBezTo>
                    <a:pt x="31" y="122"/>
                    <a:pt x="31" y="122"/>
                    <a:pt x="31" y="122"/>
                  </a:cubicBezTo>
                  <a:cubicBezTo>
                    <a:pt x="7" y="122"/>
                    <a:pt x="0" y="145"/>
                    <a:pt x="0" y="155"/>
                  </a:cubicBezTo>
                  <a:cubicBezTo>
                    <a:pt x="0" y="183"/>
                    <a:pt x="0" y="183"/>
                    <a:pt x="0" y="183"/>
                  </a:cubicBezTo>
                  <a:cubicBezTo>
                    <a:pt x="2" y="184"/>
                    <a:pt x="5" y="184"/>
                    <a:pt x="7" y="184"/>
                  </a:cubicBezTo>
                  <a:close/>
                </a:path>
              </a:pathLst>
            </a:custGeom>
            <a:solidFill>
              <a:srgbClr val="0100FE"/>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nl-N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734093272"/>
      </p:ext>
    </p:extLst>
  </p:cSld>
  <p:clrMap bg1="lt1" tx1="dk1" bg2="lt2" tx2="dk2" accent1="accent1" accent2="accent2" accent3="accent3" accent4="accent4" accent5="accent5" accent6="accent6" hlink="hlink" folHlink="folHlink"/>
  <p:sldLayoutIdLst>
    <p:sldLayoutId id="2147488784" r:id="rId1"/>
    <p:sldLayoutId id="2147488785" r:id="rId2"/>
    <p:sldLayoutId id="2147488786" r:id="rId3"/>
    <p:sldLayoutId id="2147488787" r:id="rId4"/>
  </p:sldLayoutIdLst>
  <p:hf hdr="0" ftr="0" dt="0"/>
  <p:txStyles>
    <p:titleStyle>
      <a:lvl1pPr marL="0" indent="0" algn="l" rtl="0" eaLnBrk="1" fontAlgn="base" hangingPunct="1">
        <a:spcBef>
          <a:spcPct val="0"/>
        </a:spcBef>
        <a:spcAft>
          <a:spcPct val="0"/>
        </a:spcAft>
        <a:defRPr sz="1600" b="0"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p:titleStyle>
    <p:body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3366FF"/>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100FE"/>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p:bodyStyle>
    <p:otherStyle>
      <a:defPPr>
        <a:defRPr lang="fr-FR"/>
      </a:defPPr>
      <a:lvl1pPr marL="0" algn="l" defTabSz="440284" rtl="0" eaLnBrk="1" latinLnBrk="0" hangingPunct="1">
        <a:defRPr sz="1733" kern="1200">
          <a:solidFill>
            <a:schemeClr val="tx1"/>
          </a:solidFill>
          <a:latin typeface="+mn-lt"/>
          <a:ea typeface="+mn-ea"/>
          <a:cs typeface="+mn-cs"/>
        </a:defRPr>
      </a:lvl1pPr>
      <a:lvl2pPr marL="440284" algn="l" defTabSz="440284" rtl="0" eaLnBrk="1" latinLnBrk="0" hangingPunct="1">
        <a:defRPr sz="1733" kern="1200">
          <a:solidFill>
            <a:schemeClr val="tx1"/>
          </a:solidFill>
          <a:latin typeface="+mn-lt"/>
          <a:ea typeface="+mn-ea"/>
          <a:cs typeface="+mn-cs"/>
        </a:defRPr>
      </a:lvl2pPr>
      <a:lvl3pPr marL="880567" algn="l" defTabSz="440284" rtl="0" eaLnBrk="1" latinLnBrk="0" hangingPunct="1">
        <a:defRPr sz="1733" kern="1200">
          <a:solidFill>
            <a:schemeClr val="tx1"/>
          </a:solidFill>
          <a:latin typeface="+mn-lt"/>
          <a:ea typeface="+mn-ea"/>
          <a:cs typeface="+mn-cs"/>
        </a:defRPr>
      </a:lvl3pPr>
      <a:lvl4pPr marL="1320851" algn="l" defTabSz="440284" rtl="0" eaLnBrk="1" latinLnBrk="0" hangingPunct="1">
        <a:defRPr sz="1733" kern="1200">
          <a:solidFill>
            <a:schemeClr val="tx1"/>
          </a:solidFill>
          <a:latin typeface="+mn-lt"/>
          <a:ea typeface="+mn-ea"/>
          <a:cs typeface="+mn-cs"/>
        </a:defRPr>
      </a:lvl4pPr>
      <a:lvl5pPr marL="1761134" algn="l" defTabSz="440284" rtl="0" eaLnBrk="1" latinLnBrk="0" hangingPunct="1">
        <a:defRPr sz="1733" kern="1200">
          <a:solidFill>
            <a:schemeClr val="tx1"/>
          </a:solidFill>
          <a:latin typeface="+mn-lt"/>
          <a:ea typeface="+mn-ea"/>
          <a:cs typeface="+mn-cs"/>
        </a:defRPr>
      </a:lvl5pPr>
      <a:lvl6pPr marL="2201418" algn="l" defTabSz="440284" rtl="0" eaLnBrk="1" latinLnBrk="0" hangingPunct="1">
        <a:defRPr sz="1733" kern="1200">
          <a:solidFill>
            <a:schemeClr val="tx1"/>
          </a:solidFill>
          <a:latin typeface="+mn-lt"/>
          <a:ea typeface="+mn-ea"/>
          <a:cs typeface="+mn-cs"/>
        </a:defRPr>
      </a:lvl6pPr>
      <a:lvl7pPr marL="2641702" algn="l" defTabSz="440284" rtl="0" eaLnBrk="1" latinLnBrk="0" hangingPunct="1">
        <a:defRPr sz="1733" kern="1200">
          <a:solidFill>
            <a:schemeClr val="tx1"/>
          </a:solidFill>
          <a:latin typeface="+mn-lt"/>
          <a:ea typeface="+mn-ea"/>
          <a:cs typeface="+mn-cs"/>
        </a:defRPr>
      </a:lvl7pPr>
      <a:lvl8pPr marL="3081985" algn="l" defTabSz="440284" rtl="0" eaLnBrk="1" latinLnBrk="0" hangingPunct="1">
        <a:defRPr sz="1733" kern="1200">
          <a:solidFill>
            <a:schemeClr val="tx1"/>
          </a:solidFill>
          <a:latin typeface="+mn-lt"/>
          <a:ea typeface="+mn-ea"/>
          <a:cs typeface="+mn-cs"/>
        </a:defRPr>
      </a:lvl8pPr>
      <a:lvl9pPr marL="3522269" algn="l" defTabSz="440284" rtl="0" eaLnBrk="1" latinLnBrk="0" hangingPunct="1">
        <a:defRPr sz="1733"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10.xml"/><Relationship Id="rId1" Type="http://schemas.openxmlformats.org/officeDocument/2006/relationships/slideLayout" Target="../slideLayouts/slideLayout5.xml"/><Relationship Id="rId4" Type="http://schemas.openxmlformats.org/officeDocument/2006/relationships/image" Target="../media/image41.pn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11.xml"/><Relationship Id="rId1" Type="http://schemas.openxmlformats.org/officeDocument/2006/relationships/slideLayout" Target="../slideLayouts/slideLayout5.xml"/><Relationship Id="rId4" Type="http://schemas.openxmlformats.org/officeDocument/2006/relationships/image" Target="../media/image42.png"/></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12.xml"/><Relationship Id="rId1" Type="http://schemas.openxmlformats.org/officeDocument/2006/relationships/slideLayout" Target="../slideLayouts/slideLayout5.xml"/><Relationship Id="rId4" Type="http://schemas.openxmlformats.org/officeDocument/2006/relationships/image" Target="../media/image43.pn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8.xml.rels><?xml version="1.0" encoding="UTF-8" standalone="yes"?>
<Relationships xmlns="http://schemas.openxmlformats.org/package/2006/relationships"><Relationship Id="rId2" Type="http://schemas.microsoft.com/office/2018/10/relationships/comments" Target="../comments/modernComment_D40_EB0A03A.xml"/><Relationship Id="rId1" Type="http://schemas.openxmlformats.org/officeDocument/2006/relationships/slideLayout" Target="../slideLayouts/slideLayout14.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13.xml"/><Relationship Id="rId1" Type="http://schemas.openxmlformats.org/officeDocument/2006/relationships/slideLayout" Target="../slideLayouts/slideLayout5.xml"/><Relationship Id="rId4" Type="http://schemas.openxmlformats.org/officeDocument/2006/relationships/image" Target="../media/image44.png"/></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14.xml"/><Relationship Id="rId1" Type="http://schemas.openxmlformats.org/officeDocument/2006/relationships/slideLayout" Target="../slideLayouts/slideLayout5.xml"/><Relationship Id="rId4" Type="http://schemas.openxmlformats.org/officeDocument/2006/relationships/image" Target="../media/image45.pn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15.xml"/><Relationship Id="rId1" Type="http://schemas.openxmlformats.org/officeDocument/2006/relationships/slideLayout" Target="../slideLayouts/slideLayout5.xml"/><Relationship Id="rId4" Type="http://schemas.openxmlformats.org/officeDocument/2006/relationships/image" Target="../media/image46.png"/></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16.xml"/><Relationship Id="rId1" Type="http://schemas.openxmlformats.org/officeDocument/2006/relationships/slideLayout" Target="../slideLayouts/slideLayout5.xml"/><Relationship Id="rId4" Type="http://schemas.openxmlformats.org/officeDocument/2006/relationships/image" Target="../media/image47.png"/></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17.xml"/><Relationship Id="rId1" Type="http://schemas.openxmlformats.org/officeDocument/2006/relationships/slideLayout" Target="../slideLayouts/slideLayout5.xml"/><Relationship Id="rId4" Type="http://schemas.openxmlformats.org/officeDocument/2006/relationships/image" Target="../media/image48.png"/></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18.xml"/><Relationship Id="rId1" Type="http://schemas.openxmlformats.org/officeDocument/2006/relationships/slideLayout" Target="../slideLayouts/slideLayout5.xml"/><Relationship Id="rId4" Type="http://schemas.openxmlformats.org/officeDocument/2006/relationships/image" Target="../media/image49.png"/></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19.xml"/><Relationship Id="rId1" Type="http://schemas.openxmlformats.org/officeDocument/2006/relationships/slideLayout" Target="../slideLayouts/slideLayout5.xml"/><Relationship Id="rId4" Type="http://schemas.openxmlformats.org/officeDocument/2006/relationships/image" Target="../media/image50.png"/></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5.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image" Target="../media/image174.png"/><Relationship Id="rId1" Type="http://schemas.openxmlformats.org/officeDocument/2006/relationships/slideLayout" Target="../slideLayouts/slideLayout14.xml"/><Relationship Id="rId4" Type="http://schemas.openxmlformats.org/officeDocument/2006/relationships/image" Target="../media/image176.emf"/></Relationships>
</file>

<file path=ppt/slides/_rels/slide196.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image" Target="../media/image177.png"/><Relationship Id="rId1" Type="http://schemas.openxmlformats.org/officeDocument/2006/relationships/slideLayout" Target="../slideLayouts/slideLayout14.xml"/><Relationship Id="rId4" Type="http://schemas.openxmlformats.org/officeDocument/2006/relationships/image" Target="../media/image179.emf"/></Relationships>
</file>

<file path=ppt/slides/_rels/slide197.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image" Target="../media/image180.png"/><Relationship Id="rId1" Type="http://schemas.openxmlformats.org/officeDocument/2006/relationships/slideLayout" Target="../slideLayouts/slideLayout14.xml"/><Relationship Id="rId4" Type="http://schemas.openxmlformats.org/officeDocument/2006/relationships/image" Target="../media/image182.emf"/></Relationships>
</file>

<file path=ppt/slides/_rels/slide198.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image" Target="../media/image183.png"/><Relationship Id="rId1" Type="http://schemas.openxmlformats.org/officeDocument/2006/relationships/slideLayout" Target="../slideLayouts/slideLayout14.xml"/><Relationship Id="rId4" Type="http://schemas.openxmlformats.org/officeDocument/2006/relationships/image" Target="../media/image185.emf"/></Relationships>
</file>

<file path=ppt/slides/_rels/slide199.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image" Target="../media/image186.png"/><Relationship Id="rId1" Type="http://schemas.openxmlformats.org/officeDocument/2006/relationships/slideLayout" Target="../slideLayouts/slideLayout14.xml"/><Relationship Id="rId4" Type="http://schemas.openxmlformats.org/officeDocument/2006/relationships/image" Target="../media/image188.emf"/></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20.xml"/><Relationship Id="rId1" Type="http://schemas.openxmlformats.org/officeDocument/2006/relationships/slideLayout" Target="../slideLayouts/slideLayout5.xml"/><Relationship Id="rId4" Type="http://schemas.openxmlformats.org/officeDocument/2006/relationships/image" Target="../media/image51.png"/></Relationships>
</file>

<file path=ppt/slides/_rels/slide200.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image" Target="../media/image189.png"/><Relationship Id="rId1" Type="http://schemas.openxmlformats.org/officeDocument/2006/relationships/slideLayout" Target="../slideLayouts/slideLayout14.xml"/><Relationship Id="rId4" Type="http://schemas.openxmlformats.org/officeDocument/2006/relationships/image" Target="../media/image191.emf"/></Relationships>
</file>

<file path=ppt/slides/_rels/slide201.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image" Target="../media/image192.png"/><Relationship Id="rId1" Type="http://schemas.openxmlformats.org/officeDocument/2006/relationships/slideLayout" Target="../slideLayouts/slideLayout14.xml"/><Relationship Id="rId4" Type="http://schemas.openxmlformats.org/officeDocument/2006/relationships/image" Target="../media/image194.emf"/></Relationships>
</file>

<file path=ppt/slides/_rels/slide202.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image" Target="../media/image195.png"/><Relationship Id="rId1" Type="http://schemas.openxmlformats.org/officeDocument/2006/relationships/slideLayout" Target="../slideLayouts/slideLayout14.xml"/><Relationship Id="rId4" Type="http://schemas.openxmlformats.org/officeDocument/2006/relationships/image" Target="../media/image197.emf"/></Relationships>
</file>

<file path=ppt/slides/_rels/slide203.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image" Target="../media/image198.png"/><Relationship Id="rId1" Type="http://schemas.openxmlformats.org/officeDocument/2006/relationships/slideLayout" Target="../slideLayouts/slideLayout14.xml"/><Relationship Id="rId4" Type="http://schemas.openxmlformats.org/officeDocument/2006/relationships/image" Target="../media/image200.emf"/></Relationships>
</file>

<file path=ppt/slides/_rels/slide204.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image" Target="../media/image201.png"/><Relationship Id="rId1" Type="http://schemas.openxmlformats.org/officeDocument/2006/relationships/slideLayout" Target="../slideLayouts/slideLayout14.xml"/><Relationship Id="rId4" Type="http://schemas.openxmlformats.org/officeDocument/2006/relationships/image" Target="../media/image203.emf"/></Relationships>
</file>

<file path=ppt/slides/_rels/slide205.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image" Target="../media/image204.png"/><Relationship Id="rId1" Type="http://schemas.openxmlformats.org/officeDocument/2006/relationships/slideLayout" Target="../slideLayouts/slideLayout14.xml"/><Relationship Id="rId4" Type="http://schemas.openxmlformats.org/officeDocument/2006/relationships/image" Target="../media/image206.emf"/></Relationships>
</file>

<file path=ppt/slides/_rels/slide206.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image" Target="../media/image207.png"/><Relationship Id="rId1" Type="http://schemas.openxmlformats.org/officeDocument/2006/relationships/slideLayout" Target="../slideLayouts/slideLayout14.xml"/><Relationship Id="rId4" Type="http://schemas.openxmlformats.org/officeDocument/2006/relationships/image" Target="../media/image209.emf"/></Relationships>
</file>

<file path=ppt/slides/_rels/slide207.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image" Target="../media/image210.png"/><Relationship Id="rId1" Type="http://schemas.openxmlformats.org/officeDocument/2006/relationships/slideLayout" Target="../slideLayouts/slideLayout14.xml"/><Relationship Id="rId4" Type="http://schemas.openxmlformats.org/officeDocument/2006/relationships/image" Target="../media/image212.emf"/></Relationships>
</file>

<file path=ppt/slides/_rels/slide208.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image" Target="../media/image213.png"/><Relationship Id="rId1" Type="http://schemas.openxmlformats.org/officeDocument/2006/relationships/slideLayout" Target="../slideLayouts/slideLayout14.xml"/><Relationship Id="rId4" Type="http://schemas.openxmlformats.org/officeDocument/2006/relationships/image" Target="../media/image215.emf"/></Relationships>
</file>

<file path=ppt/slides/_rels/slide209.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image" Target="../media/image216.png"/><Relationship Id="rId1" Type="http://schemas.openxmlformats.org/officeDocument/2006/relationships/slideLayout" Target="../slideLayouts/slideLayout14.xml"/><Relationship Id="rId4" Type="http://schemas.openxmlformats.org/officeDocument/2006/relationships/image" Target="../media/image218.emf"/></Relationships>
</file>

<file path=ppt/slides/_rels/slide21.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21.xml"/><Relationship Id="rId1" Type="http://schemas.openxmlformats.org/officeDocument/2006/relationships/slideLayout" Target="../slideLayouts/slideLayout5.xml"/><Relationship Id="rId4" Type="http://schemas.openxmlformats.org/officeDocument/2006/relationships/image" Target="../media/image52.png"/></Relationships>
</file>

<file path=ppt/slides/_rels/slide210.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image" Target="../media/image219.png"/><Relationship Id="rId1" Type="http://schemas.openxmlformats.org/officeDocument/2006/relationships/slideLayout" Target="../slideLayouts/slideLayout14.xml"/><Relationship Id="rId4" Type="http://schemas.openxmlformats.org/officeDocument/2006/relationships/image" Target="../media/image222.emf"/></Relationships>
</file>

<file path=ppt/slides/_rels/slide211.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image" Target="../media/image223.png"/><Relationship Id="rId1" Type="http://schemas.openxmlformats.org/officeDocument/2006/relationships/slideLayout" Target="../slideLayouts/slideLayout14.xml"/><Relationship Id="rId4" Type="http://schemas.openxmlformats.org/officeDocument/2006/relationships/image" Target="../media/image224.emf"/></Relationships>
</file>

<file path=ppt/slides/_rels/slide212.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image" Target="../media/image225.png"/><Relationship Id="rId1" Type="http://schemas.openxmlformats.org/officeDocument/2006/relationships/slideLayout" Target="../slideLayouts/slideLayout14.xml"/><Relationship Id="rId4" Type="http://schemas.openxmlformats.org/officeDocument/2006/relationships/image" Target="../media/image227.emf"/></Relationships>
</file>

<file path=ppt/slides/_rels/slide213.xml.rels><?xml version="1.0" encoding="UTF-8" standalone="yes"?>
<Relationships xmlns="http://schemas.openxmlformats.org/package/2006/relationships"><Relationship Id="rId3" Type="http://schemas.openxmlformats.org/officeDocument/2006/relationships/image" Target="../media/image229.png"/><Relationship Id="rId2" Type="http://schemas.openxmlformats.org/officeDocument/2006/relationships/image" Target="../media/image228.png"/><Relationship Id="rId1" Type="http://schemas.openxmlformats.org/officeDocument/2006/relationships/slideLayout" Target="../slideLayouts/slideLayout14.xml"/><Relationship Id="rId4" Type="http://schemas.openxmlformats.org/officeDocument/2006/relationships/image" Target="../media/image230.emf"/></Relationships>
</file>

<file path=ppt/slides/_rels/slide214.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image" Target="../media/image231.png"/><Relationship Id="rId1" Type="http://schemas.openxmlformats.org/officeDocument/2006/relationships/slideLayout" Target="../slideLayouts/slideLayout14.xml"/><Relationship Id="rId4" Type="http://schemas.openxmlformats.org/officeDocument/2006/relationships/image" Target="../media/image233.emf"/></Relationships>
</file>

<file path=ppt/slides/_rels/slide215.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image" Target="../media/image234.png"/><Relationship Id="rId1" Type="http://schemas.openxmlformats.org/officeDocument/2006/relationships/slideLayout" Target="../slideLayouts/slideLayout14.xml"/><Relationship Id="rId4" Type="http://schemas.openxmlformats.org/officeDocument/2006/relationships/image" Target="../media/image236.emf"/></Relationships>
</file>

<file path=ppt/slides/_rels/slide216.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image" Target="../media/image237.png"/><Relationship Id="rId1" Type="http://schemas.openxmlformats.org/officeDocument/2006/relationships/slideLayout" Target="../slideLayouts/slideLayout14.xml"/><Relationship Id="rId4" Type="http://schemas.openxmlformats.org/officeDocument/2006/relationships/image" Target="../media/image239.emf"/></Relationships>
</file>

<file path=ppt/slides/_rels/slide217.xml.rels><?xml version="1.0" encoding="UTF-8" standalone="yes"?>
<Relationships xmlns="http://schemas.openxmlformats.org/package/2006/relationships"><Relationship Id="rId3" Type="http://schemas.openxmlformats.org/officeDocument/2006/relationships/image" Target="../media/image241.png"/><Relationship Id="rId2" Type="http://schemas.openxmlformats.org/officeDocument/2006/relationships/image" Target="../media/image240.png"/><Relationship Id="rId1" Type="http://schemas.openxmlformats.org/officeDocument/2006/relationships/slideLayout" Target="../slideLayouts/slideLayout14.xml"/><Relationship Id="rId4" Type="http://schemas.openxmlformats.org/officeDocument/2006/relationships/image" Target="../media/image242.emf"/></Relationships>
</file>

<file path=ppt/slides/_rels/slide218.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image" Target="../media/image243.png"/><Relationship Id="rId1" Type="http://schemas.openxmlformats.org/officeDocument/2006/relationships/slideLayout" Target="../slideLayouts/slideLayout14.xml"/><Relationship Id="rId4" Type="http://schemas.openxmlformats.org/officeDocument/2006/relationships/image" Target="../media/image245.emf"/></Relationships>
</file>

<file path=ppt/slides/_rels/slide219.xml.rels><?xml version="1.0" encoding="UTF-8" standalone="yes"?>
<Relationships xmlns="http://schemas.openxmlformats.org/package/2006/relationships"><Relationship Id="rId3" Type="http://schemas.openxmlformats.org/officeDocument/2006/relationships/image" Target="../media/image247.png"/><Relationship Id="rId2" Type="http://schemas.openxmlformats.org/officeDocument/2006/relationships/image" Target="../media/image246.png"/><Relationship Id="rId1" Type="http://schemas.openxmlformats.org/officeDocument/2006/relationships/slideLayout" Target="../slideLayouts/slideLayout14.xml"/><Relationship Id="rId4" Type="http://schemas.openxmlformats.org/officeDocument/2006/relationships/image" Target="../media/image248.emf"/></Relationships>
</file>

<file path=ppt/slides/_rels/slide22.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22.xml"/><Relationship Id="rId1" Type="http://schemas.openxmlformats.org/officeDocument/2006/relationships/slideLayout" Target="../slideLayouts/slideLayout5.xml"/><Relationship Id="rId4" Type="http://schemas.openxmlformats.org/officeDocument/2006/relationships/image" Target="../media/image53.png"/></Relationships>
</file>

<file path=ppt/slides/_rels/slide220.xml.rels><?xml version="1.0" encoding="UTF-8" standalone="yes"?>
<Relationships xmlns="http://schemas.openxmlformats.org/package/2006/relationships"><Relationship Id="rId3" Type="http://schemas.openxmlformats.org/officeDocument/2006/relationships/image" Target="../media/image250.png"/><Relationship Id="rId2" Type="http://schemas.openxmlformats.org/officeDocument/2006/relationships/image" Target="../media/image249.png"/><Relationship Id="rId1" Type="http://schemas.openxmlformats.org/officeDocument/2006/relationships/slideLayout" Target="../slideLayouts/slideLayout14.xml"/><Relationship Id="rId4" Type="http://schemas.openxmlformats.org/officeDocument/2006/relationships/image" Target="../media/image251.emf"/></Relationships>
</file>

<file path=ppt/slides/_rels/slide221.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23.xml"/><Relationship Id="rId1" Type="http://schemas.openxmlformats.org/officeDocument/2006/relationships/slideLayout" Target="../slideLayouts/slideLayout5.xml"/><Relationship Id="rId4" Type="http://schemas.openxmlformats.org/officeDocument/2006/relationships/image" Target="../media/image54.png"/></Relationships>
</file>

<file path=ppt/slides/_rels/slide24.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24.xml"/><Relationship Id="rId1" Type="http://schemas.openxmlformats.org/officeDocument/2006/relationships/slideLayout" Target="../slideLayouts/slideLayout5.xml"/><Relationship Id="rId4" Type="http://schemas.openxmlformats.org/officeDocument/2006/relationships/image" Target="../media/image55.png"/></Relationships>
</file>

<file path=ppt/slides/_rels/slide25.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25.xml"/><Relationship Id="rId1" Type="http://schemas.openxmlformats.org/officeDocument/2006/relationships/slideLayout" Target="../slideLayouts/slideLayout5.xml"/><Relationship Id="rId4" Type="http://schemas.openxmlformats.org/officeDocument/2006/relationships/image" Target="../media/image56.png"/></Relationships>
</file>

<file path=ppt/slides/_rels/slide26.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26.xml"/><Relationship Id="rId1" Type="http://schemas.openxmlformats.org/officeDocument/2006/relationships/slideLayout" Target="../slideLayouts/slideLayout5.xml"/><Relationship Id="rId4" Type="http://schemas.openxmlformats.org/officeDocument/2006/relationships/image" Target="../media/image57.png"/></Relationships>
</file>

<file path=ppt/slides/_rels/slide27.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27.xml"/><Relationship Id="rId1" Type="http://schemas.openxmlformats.org/officeDocument/2006/relationships/slideLayout" Target="../slideLayouts/slideLayout5.xml"/><Relationship Id="rId4" Type="http://schemas.openxmlformats.org/officeDocument/2006/relationships/image" Target="../media/image58.png"/></Relationships>
</file>

<file path=ppt/slides/_rels/slide28.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28.xml"/><Relationship Id="rId1" Type="http://schemas.openxmlformats.org/officeDocument/2006/relationships/slideLayout" Target="../slideLayouts/slideLayout5.xml"/><Relationship Id="rId4" Type="http://schemas.openxmlformats.org/officeDocument/2006/relationships/image" Target="../media/image59.png"/></Relationships>
</file>

<file path=ppt/slides/_rels/slide29.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29.xml"/><Relationship Id="rId1" Type="http://schemas.openxmlformats.org/officeDocument/2006/relationships/slideLayout" Target="../slideLayouts/slideLayout5.xml"/><Relationship Id="rId4" Type="http://schemas.openxmlformats.org/officeDocument/2006/relationships/image" Target="../media/image60.png"/></Relationships>
</file>

<file path=ppt/slides/_rels/slide3.xml.rels><?xml version="1.0" encoding="UTF-8" standalone="yes"?>
<Relationships xmlns="http://schemas.openxmlformats.org/package/2006/relationships"><Relationship Id="rId8" Type="http://schemas.openxmlformats.org/officeDocument/2006/relationships/slide" Target="slide69.xml"/><Relationship Id="rId3" Type="http://schemas.openxmlformats.org/officeDocument/2006/relationships/slide" Target="slide7.xml"/><Relationship Id="rId7" Type="http://schemas.openxmlformats.org/officeDocument/2006/relationships/slide" Target="slide61.xml"/><Relationship Id="rId2" Type="http://schemas.openxmlformats.org/officeDocument/2006/relationships/notesSlide" Target="../notesSlides/notesSlide3.xml"/><Relationship Id="rId1" Type="http://schemas.openxmlformats.org/officeDocument/2006/relationships/slideLayout" Target="../slideLayouts/slideLayout1.xml"/><Relationship Id="rId6" Type="http://schemas.openxmlformats.org/officeDocument/2006/relationships/slide" Target="slide36.xml"/><Relationship Id="rId5" Type="http://schemas.openxmlformats.org/officeDocument/2006/relationships/hyperlink" Target="https://core-parallelrun-publicationtool.jao.eu/validationReductions" TargetMode="External"/><Relationship Id="rId4" Type="http://schemas.openxmlformats.org/officeDocument/2006/relationships/slide" Target="slide35.xml"/></Relationships>
</file>

<file path=ppt/slides/_rels/slide30.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30.xml"/><Relationship Id="rId1" Type="http://schemas.openxmlformats.org/officeDocument/2006/relationships/slideLayout" Target="../slideLayouts/slideLayout5.xml"/><Relationship Id="rId4" Type="http://schemas.openxmlformats.org/officeDocument/2006/relationships/image" Target="../media/image61.png"/></Relationships>
</file>

<file path=ppt/slides/_rels/slide31.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31.xml"/><Relationship Id="rId1" Type="http://schemas.openxmlformats.org/officeDocument/2006/relationships/slideLayout" Target="../slideLayouts/slideLayout5.xml"/><Relationship Id="rId4" Type="http://schemas.openxmlformats.org/officeDocument/2006/relationships/image" Target="../media/image62.png"/></Relationships>
</file>

<file path=ppt/slides/_rels/slide32.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32.xml"/><Relationship Id="rId1" Type="http://schemas.openxmlformats.org/officeDocument/2006/relationships/slideLayout" Target="../slideLayouts/slideLayout5.xml"/><Relationship Id="rId4" Type="http://schemas.openxmlformats.org/officeDocument/2006/relationships/image" Target="../media/image63.png"/></Relationships>
</file>

<file path=ppt/slides/_rels/slide33.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33.xml"/><Relationship Id="rId1" Type="http://schemas.openxmlformats.org/officeDocument/2006/relationships/slideLayout" Target="../slideLayouts/slideLayout5.xml"/><Relationship Id="rId4" Type="http://schemas.openxmlformats.org/officeDocument/2006/relationships/image" Target="../media/image64.png"/></Relationships>
</file>

<file path=ppt/slides/_rels/slide34.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34.xml"/><Relationship Id="rId1" Type="http://schemas.openxmlformats.org/officeDocument/2006/relationships/slideLayout" Target="../slideLayouts/slideLayout5.xml"/><Relationship Id="rId4" Type="http://schemas.openxmlformats.org/officeDocument/2006/relationships/image" Target="../media/image65.png"/></Relationships>
</file>

<file path=ppt/slides/_rels/slide35.xml.rels><?xml version="1.0" encoding="UTF-8" standalone="yes"?>
<Relationships xmlns="http://schemas.openxmlformats.org/package/2006/relationships"><Relationship Id="rId3" Type="http://schemas.openxmlformats.org/officeDocument/2006/relationships/hyperlink" Target="https://app.powerbi.com/groups/me/reports/5b6e4ab8-951f-437f-a706-da3dfe2bae51/?pbi_source=PowerPoint" TargetMode="External"/><Relationship Id="rId2" Type="http://schemas.openxmlformats.org/officeDocument/2006/relationships/notesSlide" Target="../notesSlides/notesSlide35.xml"/><Relationship Id="rId1" Type="http://schemas.openxmlformats.org/officeDocument/2006/relationships/slideLayout" Target="../slideLayouts/slideLayout5.xml"/><Relationship Id="rId4" Type="http://schemas.openxmlformats.org/officeDocument/2006/relationships/image" Target="../media/image66.png"/></Relationships>
</file>

<file path=ppt/slides/_rels/slide36.xml.rels><?xml version="1.0" encoding="UTF-8" standalone="yes"?>
<Relationships xmlns="http://schemas.openxmlformats.org/package/2006/relationships"><Relationship Id="rId3" Type="http://schemas.openxmlformats.org/officeDocument/2006/relationships/hyperlink" Target="https://app.powerbi.com/groups/me/reports/70287299-c15c-4515-a069-602a91817bd2/?pbi_source=PowerPoint" TargetMode="External"/><Relationship Id="rId2" Type="http://schemas.openxmlformats.org/officeDocument/2006/relationships/notesSlide" Target="../notesSlides/notesSlide36.xml"/><Relationship Id="rId1" Type="http://schemas.openxmlformats.org/officeDocument/2006/relationships/slideLayout" Target="../slideLayouts/slideLayout5.xml"/><Relationship Id="rId4" Type="http://schemas.openxmlformats.org/officeDocument/2006/relationships/image" Target="../media/image67.png"/></Relationships>
</file>

<file path=ppt/slides/_rels/slide37.xml.rels><?xml version="1.0" encoding="UTF-8" standalone="yes"?>
<Relationships xmlns="http://schemas.openxmlformats.org/package/2006/relationships"><Relationship Id="rId3" Type="http://schemas.openxmlformats.org/officeDocument/2006/relationships/hyperlink" Target="https://app.powerbi.com/groups/me/reports/70287299-c15c-4515-a069-602a91817bd2/?pbi_source=PowerPoint" TargetMode="External"/><Relationship Id="rId2" Type="http://schemas.openxmlformats.org/officeDocument/2006/relationships/notesSlide" Target="../notesSlides/notesSlide37.xml"/><Relationship Id="rId1" Type="http://schemas.openxmlformats.org/officeDocument/2006/relationships/slideLayout" Target="../slideLayouts/slideLayout5.xml"/><Relationship Id="rId4" Type="http://schemas.openxmlformats.org/officeDocument/2006/relationships/image" Target="../media/image68.png"/></Relationships>
</file>

<file path=ppt/slides/_rels/slide38.xml.rels><?xml version="1.0" encoding="UTF-8" standalone="yes"?>
<Relationships xmlns="http://schemas.openxmlformats.org/package/2006/relationships"><Relationship Id="rId3" Type="http://schemas.openxmlformats.org/officeDocument/2006/relationships/hyperlink" Target="https://app.powerbi.com/groups/me/reports/70287299-c15c-4515-a069-602a91817bd2/?pbi_source=PowerPoint" TargetMode="External"/><Relationship Id="rId2" Type="http://schemas.openxmlformats.org/officeDocument/2006/relationships/notesSlide" Target="../notesSlides/notesSlide38.xml"/><Relationship Id="rId1" Type="http://schemas.openxmlformats.org/officeDocument/2006/relationships/slideLayout" Target="../slideLayouts/slideLayout5.xml"/><Relationship Id="rId4" Type="http://schemas.openxmlformats.org/officeDocument/2006/relationships/image" Target="../media/image69.png"/></Relationships>
</file>

<file path=ppt/slides/_rels/slide39.xml.rels><?xml version="1.0" encoding="UTF-8" standalone="yes"?>
<Relationships xmlns="http://schemas.openxmlformats.org/package/2006/relationships"><Relationship Id="rId3" Type="http://schemas.openxmlformats.org/officeDocument/2006/relationships/hyperlink" Target="https://app.powerbi.com/groups/me/reports/70287299-c15c-4515-a069-602a91817bd2/?pbi_source=PowerPoint" TargetMode="External"/><Relationship Id="rId2" Type="http://schemas.openxmlformats.org/officeDocument/2006/relationships/notesSlide" Target="../notesSlides/notesSlide39.xml"/><Relationship Id="rId1" Type="http://schemas.openxmlformats.org/officeDocument/2006/relationships/slideLayout" Target="../slideLayouts/slideLayout5.xml"/><Relationship Id="rId4" Type="http://schemas.openxmlformats.org/officeDocument/2006/relationships/image" Target="../media/image70.png"/></Relationships>
</file>

<file path=ppt/slides/_rels/slide4.xml.rels><?xml version="1.0" encoding="UTF-8" standalone="yes"?>
<Relationships xmlns="http://schemas.openxmlformats.org/package/2006/relationships"><Relationship Id="rId3" Type="http://schemas.microsoft.com/office/2018/10/relationships/comments" Target="../comments/modernComment_5FD_36F5257.xml"/><Relationship Id="rId2" Type="http://schemas.openxmlformats.org/officeDocument/2006/relationships/notesSlide" Target="../notesSlides/notesSlide4.xml"/><Relationship Id="rId1" Type="http://schemas.openxmlformats.org/officeDocument/2006/relationships/slideLayout" Target="../slideLayouts/slideLayout1.xml"/><Relationship Id="rId4" Type="http://schemas.openxmlformats.org/officeDocument/2006/relationships/hyperlink" Target="https://www.jao.eu/kpi-reports" TargetMode="External"/></Relationships>
</file>

<file path=ppt/slides/_rels/slide40.xml.rels><?xml version="1.0" encoding="UTF-8" standalone="yes"?>
<Relationships xmlns="http://schemas.openxmlformats.org/package/2006/relationships"><Relationship Id="rId3" Type="http://schemas.openxmlformats.org/officeDocument/2006/relationships/hyperlink" Target="https://app.powerbi.com/groups/me/reports/70287299-c15c-4515-a069-602a91817bd2/?pbi_source=PowerPoint" TargetMode="External"/><Relationship Id="rId2" Type="http://schemas.openxmlformats.org/officeDocument/2006/relationships/notesSlide" Target="../notesSlides/notesSlide40.xml"/><Relationship Id="rId1" Type="http://schemas.openxmlformats.org/officeDocument/2006/relationships/slideLayout" Target="../slideLayouts/slideLayout5.xml"/><Relationship Id="rId4" Type="http://schemas.openxmlformats.org/officeDocument/2006/relationships/image" Target="../media/image71.png"/></Relationships>
</file>

<file path=ppt/slides/_rels/slide41.xml.rels><?xml version="1.0" encoding="UTF-8" standalone="yes"?>
<Relationships xmlns="http://schemas.openxmlformats.org/package/2006/relationships"><Relationship Id="rId3" Type="http://schemas.openxmlformats.org/officeDocument/2006/relationships/hyperlink" Target="https://app.powerbi.com/groups/me/reports/70287299-c15c-4515-a069-602a91817bd2/?pbi_source=PowerPoint" TargetMode="External"/><Relationship Id="rId2" Type="http://schemas.openxmlformats.org/officeDocument/2006/relationships/notesSlide" Target="../notesSlides/notesSlide41.xml"/><Relationship Id="rId1" Type="http://schemas.openxmlformats.org/officeDocument/2006/relationships/slideLayout" Target="../slideLayouts/slideLayout5.xml"/><Relationship Id="rId4" Type="http://schemas.openxmlformats.org/officeDocument/2006/relationships/image" Target="../media/image72.png"/></Relationships>
</file>

<file path=ppt/slides/_rels/slide42.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42.xml"/><Relationship Id="rId1" Type="http://schemas.openxmlformats.org/officeDocument/2006/relationships/slideLayout" Target="../slideLayouts/slideLayout1.xml"/><Relationship Id="rId4" Type="http://schemas.openxmlformats.org/officeDocument/2006/relationships/image" Target="../media/image74.png"/></Relationships>
</file>

<file path=ppt/slides/_rels/slide43.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43.xml"/><Relationship Id="rId1" Type="http://schemas.openxmlformats.org/officeDocument/2006/relationships/slideLayout" Target="../slideLayouts/slideLayout1.xml"/><Relationship Id="rId4" Type="http://schemas.openxmlformats.org/officeDocument/2006/relationships/image" Target="../media/image76.png"/></Relationships>
</file>

<file path=ppt/slides/_rels/slide44.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44.xml"/><Relationship Id="rId1" Type="http://schemas.openxmlformats.org/officeDocument/2006/relationships/slideLayout" Target="../slideLayouts/slideLayout1.xml"/><Relationship Id="rId4" Type="http://schemas.openxmlformats.org/officeDocument/2006/relationships/image" Target="../media/image78.png"/></Relationships>
</file>

<file path=ppt/slides/_rels/slide45.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45.xml"/><Relationship Id="rId1" Type="http://schemas.openxmlformats.org/officeDocument/2006/relationships/slideLayout" Target="../slideLayouts/slideLayout1.xml"/><Relationship Id="rId4" Type="http://schemas.openxmlformats.org/officeDocument/2006/relationships/image" Target="../media/image80.png"/></Relationships>
</file>

<file path=ppt/slides/_rels/slide46.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46.xml"/><Relationship Id="rId1" Type="http://schemas.openxmlformats.org/officeDocument/2006/relationships/slideLayout" Target="../slideLayouts/slideLayout1.xml"/><Relationship Id="rId4" Type="http://schemas.openxmlformats.org/officeDocument/2006/relationships/image" Target="../media/image82.png"/></Relationships>
</file>

<file path=ppt/slides/_rels/slide47.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47.xml"/><Relationship Id="rId1" Type="http://schemas.openxmlformats.org/officeDocument/2006/relationships/slideLayout" Target="../slideLayouts/slideLayout1.xml"/><Relationship Id="rId4" Type="http://schemas.openxmlformats.org/officeDocument/2006/relationships/image" Target="../media/image84.png"/></Relationships>
</file>

<file path=ppt/slides/_rels/slide48.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48.xml"/><Relationship Id="rId1" Type="http://schemas.openxmlformats.org/officeDocument/2006/relationships/slideLayout" Target="../slideLayouts/slideLayout1.xml"/><Relationship Id="rId4" Type="http://schemas.openxmlformats.org/officeDocument/2006/relationships/image" Target="../media/image86.png"/></Relationships>
</file>

<file path=ppt/slides/_rels/slide49.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49.xml"/><Relationship Id="rId1" Type="http://schemas.openxmlformats.org/officeDocument/2006/relationships/slideLayout" Target="../slideLayouts/slideLayout1.xml"/><Relationship Id="rId4" Type="http://schemas.openxmlformats.org/officeDocument/2006/relationships/image" Target="../media/image88.png"/></Relationships>
</file>

<file path=ppt/slides/_rels/slide5.xml.rels><?xml version="1.0" encoding="UTF-8" standalone="yes"?>
<Relationships xmlns="http://schemas.openxmlformats.org/package/2006/relationships"><Relationship Id="rId3" Type="http://schemas.openxmlformats.org/officeDocument/2006/relationships/hyperlink" Target="https://www.jao.eu/core-fb-da-parallel-run-0" TargetMode="External"/><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50.xml"/><Relationship Id="rId1" Type="http://schemas.openxmlformats.org/officeDocument/2006/relationships/slideLayout" Target="../slideLayouts/slideLayout1.xml"/><Relationship Id="rId4" Type="http://schemas.openxmlformats.org/officeDocument/2006/relationships/image" Target="../media/image90.png"/></Relationships>
</file>

<file path=ppt/slides/_rels/slide51.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51.xml"/><Relationship Id="rId1" Type="http://schemas.openxmlformats.org/officeDocument/2006/relationships/slideLayout" Target="../slideLayouts/slideLayout1.xml"/><Relationship Id="rId4" Type="http://schemas.openxmlformats.org/officeDocument/2006/relationships/image" Target="../media/image92.png"/></Relationships>
</file>

<file path=ppt/slides/_rels/slide52.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52.xml"/><Relationship Id="rId1" Type="http://schemas.openxmlformats.org/officeDocument/2006/relationships/slideLayout" Target="../slideLayouts/slideLayout1.xml"/><Relationship Id="rId4" Type="http://schemas.openxmlformats.org/officeDocument/2006/relationships/image" Target="../media/image94.png"/></Relationships>
</file>

<file path=ppt/slides/_rels/slide53.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53.xml"/><Relationship Id="rId1" Type="http://schemas.openxmlformats.org/officeDocument/2006/relationships/slideLayout" Target="../slideLayouts/slideLayout1.xml"/><Relationship Id="rId4" Type="http://schemas.openxmlformats.org/officeDocument/2006/relationships/image" Target="../media/image96.png"/></Relationships>
</file>

<file path=ppt/slides/_rels/slide54.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54.xml"/><Relationship Id="rId1" Type="http://schemas.openxmlformats.org/officeDocument/2006/relationships/slideLayout" Target="../slideLayouts/slideLayout1.xml"/><Relationship Id="rId4" Type="http://schemas.openxmlformats.org/officeDocument/2006/relationships/image" Target="../media/image98.png"/></Relationships>
</file>

<file path=ppt/slides/_rels/slide55.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55.xml"/><Relationship Id="rId1" Type="http://schemas.openxmlformats.org/officeDocument/2006/relationships/slideLayout" Target="../slideLayouts/slideLayout1.xml"/><Relationship Id="rId4" Type="http://schemas.openxmlformats.org/officeDocument/2006/relationships/image" Target="../media/image100.png"/></Relationships>
</file>

<file path=ppt/slides/_rels/slide56.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56.xml"/><Relationship Id="rId1" Type="http://schemas.openxmlformats.org/officeDocument/2006/relationships/slideLayout" Target="../slideLayouts/slideLayout1.xml"/><Relationship Id="rId4" Type="http://schemas.openxmlformats.org/officeDocument/2006/relationships/image" Target="../media/image102.png"/></Relationships>
</file>

<file path=ppt/slides/_rels/slide57.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7.xml"/><Relationship Id="rId1" Type="http://schemas.openxmlformats.org/officeDocument/2006/relationships/slideLayout" Target="../slideLayouts/slideLayout1.xml"/><Relationship Id="rId4" Type="http://schemas.openxmlformats.org/officeDocument/2006/relationships/image" Target="../media/image104.png"/></Relationships>
</file>

<file path=ppt/slides/_rels/slide58.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5.xml"/></Relationships>
</file>

<file path=ppt/slides/_rels/slide59.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hyperlink" Target="https://www.jao.eu/core-fb-da-parallel-run-0" TargetMode="External"/><Relationship Id="rId2" Type="http://schemas.openxmlformats.org/officeDocument/2006/relationships/notesSlide" Target="../notesSlides/notesSlide6.xml"/><Relationship Id="rId1" Type="http://schemas.openxmlformats.org/officeDocument/2006/relationships/slideLayout" Target="../slideLayouts/slideLayout1.xml"/><Relationship Id="rId5" Type="http://schemas.openxmlformats.org/officeDocument/2006/relationships/hyperlink" Target="https://www.bmwi.de/Redaktion/DE/Downloads/A/aktionsplan-gebotszone.pdf?__blob=publicationFile&amp;v=4" TargetMode="External"/><Relationship Id="rId4" Type="http://schemas.openxmlformats.org/officeDocument/2006/relationships/hyperlink" Target="https://www.bmk.gv.at/dam/jcr:bb4181fc-41cd-4c96-9f68-26350c69f712/Action_Plan_Austria.pdf" TargetMode="External"/></Relationships>
</file>

<file path=ppt/slides/_rels/slide60.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Layout" Target="../slideLayouts/slideLayout5.xml"/></Relationships>
</file>

<file path=ppt/slides/_rels/slide61.xml.rels><?xml version="1.0" encoding="UTF-8" standalone="yes"?>
<Relationships xmlns="http://schemas.openxmlformats.org/package/2006/relationships"><Relationship Id="rId3" Type="http://schemas.openxmlformats.org/officeDocument/2006/relationships/image" Target="../media/image109.svg"/><Relationship Id="rId2" Type="http://schemas.openxmlformats.org/officeDocument/2006/relationships/image" Target="../media/image108.png"/><Relationship Id="rId1" Type="http://schemas.openxmlformats.org/officeDocument/2006/relationships/slideLayout" Target="../slideLayouts/slideLayout21.xml"/></Relationships>
</file>

<file path=ppt/slides/_rels/slide62.xml.rels><?xml version="1.0" encoding="UTF-8" standalone="yes"?>
<Relationships xmlns="http://schemas.openxmlformats.org/package/2006/relationships"><Relationship Id="rId3" Type="http://schemas.openxmlformats.org/officeDocument/2006/relationships/image" Target="../media/image111.svg"/><Relationship Id="rId2" Type="http://schemas.openxmlformats.org/officeDocument/2006/relationships/image" Target="../media/image110.png"/><Relationship Id="rId1" Type="http://schemas.openxmlformats.org/officeDocument/2006/relationships/slideLayout" Target="../slideLayouts/slideLayout21.xml"/></Relationships>
</file>

<file path=ppt/slides/_rels/slide63.xml.rels><?xml version="1.0" encoding="UTF-8" standalone="yes"?>
<Relationships xmlns="http://schemas.openxmlformats.org/package/2006/relationships"><Relationship Id="rId3" Type="http://schemas.openxmlformats.org/officeDocument/2006/relationships/image" Target="../media/image113.svg"/><Relationship Id="rId2" Type="http://schemas.openxmlformats.org/officeDocument/2006/relationships/image" Target="../media/image112.png"/><Relationship Id="rId1" Type="http://schemas.openxmlformats.org/officeDocument/2006/relationships/slideLayout" Target="../slideLayouts/slideLayout22.xml"/></Relationships>
</file>

<file path=ppt/slides/_rels/slide64.xml.rels><?xml version="1.0" encoding="UTF-8" standalone="yes"?>
<Relationships xmlns="http://schemas.openxmlformats.org/package/2006/relationships"><Relationship Id="rId3" Type="http://schemas.openxmlformats.org/officeDocument/2006/relationships/image" Target="../media/image115.svg"/><Relationship Id="rId2" Type="http://schemas.openxmlformats.org/officeDocument/2006/relationships/image" Target="../media/image114.png"/><Relationship Id="rId1" Type="http://schemas.openxmlformats.org/officeDocument/2006/relationships/slideLayout" Target="../slideLayouts/slideLayout22.xml"/></Relationships>
</file>

<file path=ppt/slides/_rels/slide65.xml.rels><?xml version="1.0" encoding="UTF-8" standalone="yes"?>
<Relationships xmlns="http://schemas.openxmlformats.org/package/2006/relationships"><Relationship Id="rId3" Type="http://schemas.openxmlformats.org/officeDocument/2006/relationships/image" Target="../media/image117.svg"/><Relationship Id="rId2" Type="http://schemas.openxmlformats.org/officeDocument/2006/relationships/image" Target="../media/image116.png"/><Relationship Id="rId1" Type="http://schemas.openxmlformats.org/officeDocument/2006/relationships/slideLayout" Target="../slideLayouts/slideLayout22.xml"/></Relationships>
</file>

<file path=ppt/slides/_rels/slide66.xml.rels><?xml version="1.0" encoding="UTF-8" standalone="yes"?>
<Relationships xmlns="http://schemas.openxmlformats.org/package/2006/relationships"><Relationship Id="rId3" Type="http://schemas.openxmlformats.org/officeDocument/2006/relationships/image" Target="../media/image119.svg"/><Relationship Id="rId2" Type="http://schemas.openxmlformats.org/officeDocument/2006/relationships/image" Target="../media/image118.png"/><Relationship Id="rId1" Type="http://schemas.openxmlformats.org/officeDocument/2006/relationships/slideLayout" Target="../slideLayouts/slideLayout22.xml"/></Relationships>
</file>

<file path=ppt/slides/_rels/slide6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58.xml"/><Relationship Id="rId1" Type="http://schemas.openxmlformats.org/officeDocument/2006/relationships/slideLayout" Target="../slideLayouts/slideLayout26.xml"/></Relationships>
</file>

<file path=ppt/slides/_rels/slide68.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220.png"/><Relationship Id="rId1" Type="http://schemas.openxmlformats.org/officeDocument/2006/relationships/slideLayout" Target="../slideLayouts/slideLayout26.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7.xml"/><Relationship Id="rId1" Type="http://schemas.openxmlformats.org/officeDocument/2006/relationships/slideLayout" Target="../slideLayouts/slideLayout5.xml"/><Relationship Id="rId4" Type="http://schemas.openxmlformats.org/officeDocument/2006/relationships/image" Target="../media/image38.pn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0.xml"/></Relationships>
</file>

<file path=ppt/slides/_rels/slide71.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61.xml"/><Relationship Id="rId1" Type="http://schemas.openxmlformats.org/officeDocument/2006/relationships/slideLayout" Target="../slideLayouts/slideLayout10.xml"/><Relationship Id="rId4" Type="http://schemas.openxmlformats.org/officeDocument/2006/relationships/image" Target="../media/image121.png"/></Relationships>
</file>

<file path=ppt/slides/_rels/slide72.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image" Target="../media/image122.png"/><Relationship Id="rId1" Type="http://schemas.openxmlformats.org/officeDocument/2006/relationships/slideLayout" Target="../slideLayouts/slideLayout14.xml"/></Relationships>
</file>

<file path=ppt/slides/_rels/slide73.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image" Target="../media/image124.png"/><Relationship Id="rId1" Type="http://schemas.openxmlformats.org/officeDocument/2006/relationships/slideLayout" Target="../slideLayouts/slideLayout14.xml"/></Relationships>
</file>

<file path=ppt/slides/_rels/slide74.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image" Target="../media/image126.pn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image" Target="../media/image128.png"/><Relationship Id="rId1" Type="http://schemas.openxmlformats.org/officeDocument/2006/relationships/slideLayout" Target="../slideLayouts/slideLayout14.xml"/></Relationships>
</file>

<file path=ppt/slides/_rels/slide76.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image" Target="../media/image130.png"/><Relationship Id="rId1" Type="http://schemas.openxmlformats.org/officeDocument/2006/relationships/slideLayout" Target="../slideLayouts/slideLayout14.xml"/></Relationships>
</file>

<file path=ppt/slides/_rels/slide77.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image" Target="../media/image132.png"/><Relationship Id="rId1" Type="http://schemas.openxmlformats.org/officeDocument/2006/relationships/slideLayout" Target="../slideLayouts/slideLayout14.xml"/></Relationships>
</file>

<file path=ppt/slides/_rels/slide78.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image" Target="../media/image134.png"/><Relationship Id="rId1" Type="http://schemas.openxmlformats.org/officeDocument/2006/relationships/slideLayout" Target="../slideLayouts/slideLayout14.xml"/></Relationships>
</file>

<file path=ppt/slides/_rels/slide79.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image" Target="../media/image136.png"/><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8.xml"/><Relationship Id="rId1" Type="http://schemas.openxmlformats.org/officeDocument/2006/relationships/slideLayout" Target="../slideLayouts/slideLayout5.xml"/><Relationship Id="rId4" Type="http://schemas.openxmlformats.org/officeDocument/2006/relationships/image" Target="../media/image39.png"/></Relationships>
</file>

<file path=ppt/slides/_rels/slide80.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image" Target="../media/image138.png"/><Relationship Id="rId1" Type="http://schemas.openxmlformats.org/officeDocument/2006/relationships/slideLayout" Target="../slideLayouts/slideLayout14.xml"/></Relationships>
</file>

<file path=ppt/slides/_rels/slide81.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image" Target="../media/image140.png"/><Relationship Id="rId1" Type="http://schemas.openxmlformats.org/officeDocument/2006/relationships/slideLayout" Target="../slideLayouts/slideLayout14.xml"/></Relationships>
</file>

<file path=ppt/slides/_rels/slide8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42.png"/><Relationship Id="rId1" Type="http://schemas.openxmlformats.org/officeDocument/2006/relationships/slideLayout" Target="../slideLayouts/slideLayout14.xml"/></Relationships>
</file>

<file path=ppt/slides/_rels/slide83.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image" Target="../media/image144.png"/><Relationship Id="rId1" Type="http://schemas.openxmlformats.org/officeDocument/2006/relationships/slideLayout" Target="../slideLayouts/slideLayout14.xml"/></Relationships>
</file>

<file path=ppt/slides/_rels/slide84.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image" Target="../media/image146.png"/><Relationship Id="rId1" Type="http://schemas.openxmlformats.org/officeDocument/2006/relationships/slideLayout" Target="../slideLayouts/slideLayout14.xml"/></Relationships>
</file>

<file path=ppt/slides/_rels/slide85.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image" Target="../media/image148.png"/><Relationship Id="rId1" Type="http://schemas.openxmlformats.org/officeDocument/2006/relationships/slideLayout" Target="../slideLayouts/slideLayout14.xml"/></Relationships>
</file>

<file path=ppt/slides/_rels/slide86.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image" Target="../media/image150.png"/><Relationship Id="rId1" Type="http://schemas.openxmlformats.org/officeDocument/2006/relationships/slideLayout" Target="../slideLayouts/slideLayout14.xml"/></Relationships>
</file>

<file path=ppt/slides/_rels/slide87.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image" Target="../media/image152.png"/><Relationship Id="rId1" Type="http://schemas.openxmlformats.org/officeDocument/2006/relationships/slideLayout" Target="../slideLayouts/slideLayout14.xml"/></Relationships>
</file>

<file path=ppt/slides/_rels/slide88.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image" Target="../media/image154.png"/><Relationship Id="rId1" Type="http://schemas.openxmlformats.org/officeDocument/2006/relationships/slideLayout" Target="../slideLayouts/slideLayout14.xml"/></Relationships>
</file>

<file path=ppt/slides/_rels/slide89.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image" Target="../media/image156.png"/><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3" Type="http://schemas.openxmlformats.org/officeDocument/2006/relationships/hyperlink" Target="https://app.powerbi.com/groups/me/reports/deb8d830-0d1b-4c7d-bc8f-ecfb93d71030/?pbi_source=PowerPoint" TargetMode="External"/><Relationship Id="rId2" Type="http://schemas.openxmlformats.org/officeDocument/2006/relationships/notesSlide" Target="../notesSlides/notesSlide9.xml"/><Relationship Id="rId1" Type="http://schemas.openxmlformats.org/officeDocument/2006/relationships/slideLayout" Target="../slideLayouts/slideLayout5.xml"/><Relationship Id="rId4" Type="http://schemas.openxmlformats.org/officeDocument/2006/relationships/image" Target="../media/image40.png"/></Relationships>
</file>

<file path=ppt/slides/_rels/slide90.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image" Target="../media/image158.png"/><Relationship Id="rId1" Type="http://schemas.openxmlformats.org/officeDocument/2006/relationships/slideLayout" Target="../slideLayouts/slideLayout14.xml"/></Relationships>
</file>

<file path=ppt/slides/_rels/slide91.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image" Target="../media/image160.png"/><Relationship Id="rId1" Type="http://schemas.openxmlformats.org/officeDocument/2006/relationships/slideLayout" Target="../slideLayouts/slideLayout14.xml"/></Relationships>
</file>

<file path=ppt/slides/_rels/slide92.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image" Target="../media/image162.png"/><Relationship Id="rId1" Type="http://schemas.openxmlformats.org/officeDocument/2006/relationships/slideLayout" Target="../slideLayouts/slideLayout14.xml"/></Relationships>
</file>

<file path=ppt/slides/_rels/slide93.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image" Target="../media/image164.png"/><Relationship Id="rId1" Type="http://schemas.openxmlformats.org/officeDocument/2006/relationships/slideLayout" Target="../slideLayouts/slideLayout14.xml"/></Relationships>
</file>

<file path=ppt/slides/_rels/slide94.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image" Target="../media/image166.png"/><Relationship Id="rId1" Type="http://schemas.openxmlformats.org/officeDocument/2006/relationships/slideLayout" Target="../slideLayouts/slideLayout14.xml"/></Relationships>
</file>

<file path=ppt/slides/_rels/slide95.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image" Target="../media/image168.png"/><Relationship Id="rId1" Type="http://schemas.openxmlformats.org/officeDocument/2006/relationships/slideLayout" Target="../slideLayouts/slideLayout14.xml"/></Relationships>
</file>

<file path=ppt/slides/_rels/slide96.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image" Target="../media/image170.png"/><Relationship Id="rId1" Type="http://schemas.openxmlformats.org/officeDocument/2006/relationships/slideLayout" Target="../slideLayouts/slideLayout14.xml"/></Relationships>
</file>

<file path=ppt/slides/_rels/slide97.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image" Target="../media/image172.png"/><Relationship Id="rId1" Type="http://schemas.openxmlformats.org/officeDocument/2006/relationships/slideLayout" Target="../slideLayouts/slideLayout14.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1"/>
          </p:nvPr>
        </p:nvSpPr>
        <p:spPr/>
        <p:txBody>
          <a:bodyPr vert="horz" lIns="91440" tIns="45720" rIns="91440" bIns="45720" rtlCol="0" anchor="t">
            <a:noAutofit/>
          </a:bodyPr>
          <a:lstStyle/>
          <a:p>
            <a:r>
              <a:rPr lang="en-US" dirty="0"/>
              <a:t>Core Parallel Run KPI report </a:t>
            </a:r>
          </a:p>
          <a:p>
            <a:r>
              <a:rPr lang="sl-SI" dirty="0" err="1">
                <a:ea typeface="Arial Unicode MS"/>
                <a:cs typeface="Arial"/>
              </a:rPr>
              <a:t>January</a:t>
            </a:r>
            <a:r>
              <a:rPr lang="de-DE" dirty="0">
                <a:ea typeface="Arial Unicode MS"/>
                <a:cs typeface="Arial"/>
              </a:rPr>
              <a:t> 202</a:t>
            </a:r>
            <a:r>
              <a:rPr lang="sl-SI" dirty="0">
                <a:ea typeface="Arial Unicode MS"/>
                <a:cs typeface="Arial"/>
              </a:rPr>
              <a:t>2</a:t>
            </a:r>
            <a:endParaRPr lang="en-US" dirty="0">
              <a:ea typeface="Arial Unicode MS"/>
              <a:cs typeface="Arial"/>
            </a:endParaRPr>
          </a:p>
        </p:txBody>
      </p:sp>
      <p:sp>
        <p:nvSpPr>
          <p:cNvPr id="4" name="Text Placeholder 3"/>
          <p:cNvSpPr>
            <a:spLocks noGrp="1"/>
          </p:cNvSpPr>
          <p:nvPr>
            <p:ph type="body" sz="quarter" idx="12"/>
          </p:nvPr>
        </p:nvSpPr>
        <p:spPr/>
        <p:txBody>
          <a:bodyPr/>
          <a:lstStyle/>
          <a:p>
            <a:r>
              <a:rPr lang="en-US" dirty="0"/>
              <a:t>Core FB MC </a:t>
            </a:r>
          </a:p>
        </p:txBody>
      </p:sp>
    </p:spTree>
    <p:extLst>
      <p:ext uri="{BB962C8B-B14F-4D97-AF65-F5344CB8AC3E}">
        <p14:creationId xmlns:p14="http://schemas.microsoft.com/office/powerpoint/2010/main" val="379025267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tableEx ,Top 10 CNE by Average Maximum AMR (MW) per BD ,multiRowCard ,tableEx ,Average Maximum AMR per BD (MW) by TSO ,tableEx ,basicShap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+2_4</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1129200283"/>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3 (part </a:t>
            </a:r>
            <a:r>
              <a:rPr lang="sl-SI" altLang="hu-HU" sz="1400" dirty="0">
                <a:solidFill>
                  <a:srgbClr val="008000"/>
                </a:solidFill>
              </a:rPr>
              <a:t>I</a:t>
            </a:r>
            <a:r>
              <a:rPr lang="en-US" altLang="hu-HU" sz="1400" dirty="0">
                <a:solidFill>
                  <a:srgbClr val="008000"/>
                </a:solidFill>
              </a:rPr>
              <a:t>)</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3" name="Table 2">
            <a:extLst>
              <a:ext uri="{FF2B5EF4-FFF2-40B4-BE49-F238E27FC236}">
                <a16:creationId xmlns:a16="http://schemas.microsoft.com/office/drawing/2014/main" id="{C0158B80-00AF-4EF1-8DF5-3EAFB2B15854}"/>
              </a:ext>
            </a:extLst>
          </p:cNvPr>
          <p:cNvGraphicFramePr>
            <a:graphicFrameLocks noGrp="1"/>
          </p:cNvGraphicFramePr>
          <p:nvPr>
            <p:extLst>
              <p:ext uri="{D42A27DB-BD31-4B8C-83A1-F6EECF244321}">
                <p14:modId xmlns:p14="http://schemas.microsoft.com/office/powerpoint/2010/main" val="4097370661"/>
              </p:ext>
            </p:extLst>
          </p:nvPr>
        </p:nvGraphicFramePr>
        <p:xfrm>
          <a:off x="1634247" y="1079498"/>
          <a:ext cx="6556442" cy="5270486"/>
        </p:xfrm>
        <a:graphic>
          <a:graphicData uri="http://schemas.openxmlformats.org/drawingml/2006/table">
            <a:tbl>
              <a:tblPr/>
              <a:tblGrid>
                <a:gridCol w="5100555">
                  <a:extLst>
                    <a:ext uri="{9D8B030D-6E8A-4147-A177-3AD203B41FA5}">
                      <a16:colId xmlns:a16="http://schemas.microsoft.com/office/drawing/2014/main" val="1326104386"/>
                    </a:ext>
                  </a:extLst>
                </a:gridCol>
                <a:gridCol w="1059727">
                  <a:extLst>
                    <a:ext uri="{9D8B030D-6E8A-4147-A177-3AD203B41FA5}">
                      <a16:colId xmlns:a16="http://schemas.microsoft.com/office/drawing/2014/main" val="2867741036"/>
                    </a:ext>
                  </a:extLst>
                </a:gridCol>
                <a:gridCol w="396160">
                  <a:extLst>
                    <a:ext uri="{9D8B030D-6E8A-4147-A177-3AD203B41FA5}">
                      <a16:colId xmlns:a16="http://schemas.microsoft.com/office/drawing/2014/main" val="3496365014"/>
                    </a:ext>
                  </a:extLst>
                </a:gridCol>
              </a:tblGrid>
              <a:tr h="138697">
                <a:tc>
                  <a:txBody>
                    <a:bodyPr/>
                    <a:lstStyle/>
                    <a:p>
                      <a:pPr algn="l" fontAlgn="b"/>
                      <a:r>
                        <a:rPr lang="en-US" sz="700" b="1" i="0" u="none" strike="noStrike">
                          <a:solidFill>
                            <a:srgbClr val="000000"/>
                          </a:solidFill>
                          <a:effectLst/>
                          <a:latin typeface="Arial" panose="020B0604020202020204" pitchFamily="34" charset="0"/>
                        </a:rPr>
                        <a:t>Hour</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700" b="1" i="0" u="none" strike="noStrike">
                          <a:solidFill>
                            <a:srgbClr val="000000"/>
                          </a:solidFill>
                          <a:effectLst/>
                          <a:latin typeface="Arial" panose="020B0604020202020204" pitchFamily="34" charset="0"/>
                        </a:rPr>
                        <a:t>MAX of ShadowPrice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700" b="1" i="0" u="none" strike="noStrike">
                          <a:solidFill>
                            <a:srgbClr val="000000"/>
                          </a:solidFill>
                          <a:effectLst/>
                          <a:latin typeface="Arial" panose="020B0604020202020204" pitchFamily="34" charset="0"/>
                        </a:rPr>
                        <a:t>RAM %</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389016841"/>
                  </a:ext>
                </a:extLst>
              </a:tr>
              <a:tr h="138697">
                <a:tc>
                  <a:txBody>
                    <a:bodyPr/>
                    <a:lstStyle/>
                    <a:p>
                      <a:pPr algn="l" fontAlgn="b"/>
                      <a:r>
                        <a:rPr lang="en-US" sz="700" b="1" i="0" u="none" strike="noStrike">
                          <a:solidFill>
                            <a:srgbClr val="000000"/>
                          </a:solidFill>
                          <a:effectLst/>
                          <a:latin typeface="Arial" panose="020B0604020202020204" pitchFamily="34" charset="0"/>
                        </a:rPr>
                        <a:t>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89.1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322%</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574483654"/>
                  </a:ext>
                </a:extLst>
              </a:tr>
              <a:tr h="138697">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13.06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084217510"/>
                  </a:ext>
                </a:extLst>
              </a:tr>
              <a:tr h="138697">
                <a:tc>
                  <a:txBody>
                    <a:bodyPr/>
                    <a:lstStyle/>
                    <a:p>
                      <a:pPr algn="l" fontAlgn="b"/>
                      <a:r>
                        <a:rPr lang="en-US" sz="700" b="0" i="0" u="none" strike="noStrike">
                          <a:solidFill>
                            <a:srgbClr val="000000"/>
                          </a:solidFill>
                          <a:effectLst/>
                          <a:latin typeface="Arial" panose="020B0604020202020204" pitchFamily="34" charset="0"/>
                        </a:rPr>
                        <a:t>[NL-D2] Meeden-Diele  380 Z [OPP] [NL] / N-1 Diele - Meeden WEISS/W</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0.27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51%</a:t>
                      </a:r>
                    </a:p>
                  </a:txBody>
                  <a:tcPr marL="0" marR="0" marT="0" marB="0" anchor="b">
                    <a:lnL>
                      <a:noFill/>
                    </a:lnL>
                    <a:lnR>
                      <a:noFill/>
                    </a:lnR>
                    <a:lnT>
                      <a:noFill/>
                    </a:lnT>
                    <a:lnB>
                      <a:noFill/>
                    </a:lnB>
                  </a:tcPr>
                </a:tc>
                <a:extLst>
                  <a:ext uri="{0D108BD9-81ED-4DB2-BD59-A6C34878D82A}">
                    <a16:rowId xmlns:a16="http://schemas.microsoft.com/office/drawing/2014/main" val="1027800321"/>
                  </a:ext>
                </a:extLst>
              </a:tr>
              <a:tr h="138697">
                <a:tc>
                  <a:txBody>
                    <a:bodyPr/>
                    <a:lstStyle/>
                    <a:p>
                      <a:pPr algn="l" fontAlgn="b"/>
                      <a:r>
                        <a:rPr lang="en-US" sz="700" b="0" i="0" u="none" strike="noStrike">
                          <a:solidFill>
                            <a:srgbClr val="000000"/>
                          </a:solidFill>
                          <a:effectLst/>
                          <a:latin typeface="Arial" panose="020B0604020202020204" pitchFamily="34" charset="0"/>
                        </a:rPr>
                        <a:t>[BE-BE] Achene - Gramme 380.10 [OPP] / N-1 Aubange - Moulaine 220.513</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0.73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81%</a:t>
                      </a:r>
                    </a:p>
                  </a:txBody>
                  <a:tcPr marL="0" marR="0" marT="0" marB="0" anchor="b">
                    <a:lnL>
                      <a:noFill/>
                    </a:lnL>
                    <a:lnR>
                      <a:noFill/>
                    </a:lnR>
                    <a:lnT>
                      <a:noFill/>
                    </a:lnT>
                    <a:lnB>
                      <a:noFill/>
                    </a:lnB>
                  </a:tcPr>
                </a:tc>
                <a:extLst>
                  <a:ext uri="{0D108BD9-81ED-4DB2-BD59-A6C34878D82A}">
                    <a16:rowId xmlns:a16="http://schemas.microsoft.com/office/drawing/2014/main" val="1702541004"/>
                  </a:ext>
                </a:extLst>
              </a:tr>
              <a:tr h="138697">
                <a:tc>
                  <a:txBody>
                    <a:bodyPr/>
                    <a:lstStyle/>
                    <a:p>
                      <a:pPr algn="l" fontAlgn="b"/>
                      <a:r>
                        <a:rPr lang="en-US" sz="700" b="0" i="0" u="none" strike="noStrike">
                          <a:solidFill>
                            <a:srgbClr val="000000"/>
                          </a:solidFill>
                          <a:effectLst/>
                          <a:latin typeface="Arial" panose="020B0604020202020204" pitchFamily="34" charset="0"/>
                        </a:rPr>
                        <a:t>[AT-CH] Westtirol 1 - Pradella 427 [DIR] [AT] / N-1 Westtirol 1 - Pradella 428</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12.76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390204630"/>
                  </a:ext>
                </a:extLst>
              </a:tr>
              <a:tr h="138697">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5.97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107%</a:t>
                      </a:r>
                    </a:p>
                  </a:txBody>
                  <a:tcPr marL="0" marR="0" marT="0" marB="0" anchor="b">
                    <a:lnL>
                      <a:noFill/>
                    </a:lnL>
                    <a:lnR>
                      <a:noFill/>
                    </a:lnR>
                    <a:lnT>
                      <a:noFill/>
                    </a:lnT>
                    <a:lnB>
                      <a:noFill/>
                    </a:lnB>
                  </a:tcPr>
                </a:tc>
                <a:extLst>
                  <a:ext uri="{0D108BD9-81ED-4DB2-BD59-A6C34878D82A}">
                    <a16:rowId xmlns:a16="http://schemas.microsoft.com/office/drawing/2014/main" val="2553004010"/>
                  </a:ext>
                </a:extLst>
              </a:tr>
              <a:tr h="138697">
                <a:tc>
                  <a:txBody>
                    <a:bodyPr/>
                    <a:lstStyle/>
                    <a:p>
                      <a:pPr algn="l" fontAlgn="b"/>
                      <a:r>
                        <a:rPr lang="en-US" sz="700" b="0" i="0" u="none" strike="noStrike">
                          <a:solidFill>
                            <a:srgbClr val="000000"/>
                          </a:solidFill>
                          <a:effectLst/>
                          <a:latin typeface="Arial" panose="020B0604020202020204" pitchFamily="34" charset="0"/>
                        </a:rPr>
                        <a:t>[D8-PL] Mikulowa PST1 [OPP] [PL] / N-1 Hagenwerder - Mikulowa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89.1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29%</a:t>
                      </a:r>
                    </a:p>
                  </a:txBody>
                  <a:tcPr marL="0" marR="0" marT="0" marB="0" anchor="b">
                    <a:lnL>
                      <a:noFill/>
                    </a:lnL>
                    <a:lnR>
                      <a:noFill/>
                    </a:lnR>
                    <a:lnT>
                      <a:noFill/>
                    </a:lnT>
                    <a:lnB>
                      <a:noFill/>
                    </a:lnB>
                  </a:tcPr>
                </a:tc>
                <a:extLst>
                  <a:ext uri="{0D108BD9-81ED-4DB2-BD59-A6C34878D82A}">
                    <a16:rowId xmlns:a16="http://schemas.microsoft.com/office/drawing/2014/main" val="1722657415"/>
                  </a:ext>
                </a:extLst>
              </a:tr>
              <a:tr h="138697">
                <a:tc>
                  <a:txBody>
                    <a:bodyPr/>
                    <a:lstStyle/>
                    <a:p>
                      <a:pPr algn="l" fontAlgn="b"/>
                      <a:r>
                        <a:rPr lang="en-US" sz="700" b="1" i="0" u="none" strike="noStrike">
                          <a:solidFill>
                            <a:srgbClr val="000000"/>
                          </a:solidFill>
                          <a:effectLst/>
                          <a:latin typeface="Arial" panose="020B0604020202020204" pitchFamily="34" charset="0"/>
                        </a:rPr>
                        <a:t>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71.64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439%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215154805"/>
                  </a:ext>
                </a:extLst>
              </a:tr>
              <a:tr h="138697">
                <a:tc>
                  <a:txBody>
                    <a:bodyPr/>
                    <a:lstStyle/>
                    <a:p>
                      <a:pPr algn="l" fontAlgn="b"/>
                      <a:r>
                        <a:rPr lang="en-US" sz="700" b="0" i="0" u="none" strike="noStrike">
                          <a:solidFill>
                            <a:srgbClr val="000000"/>
                          </a:solidFill>
                          <a:effectLst/>
                          <a:latin typeface="Arial" panose="020B0604020202020204" pitchFamily="34" charset="0"/>
                        </a:rPr>
                        <a:t>[D4-D7] Daxlanden - Weingarten ge (Germersheim Sued) [OPP] [D4] / N-1 Rheinau - Hoheneck KUGELB W</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0.99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041277624"/>
                  </a:ext>
                </a:extLst>
              </a:tr>
              <a:tr h="138697">
                <a:tc>
                  <a:txBody>
                    <a:bodyPr/>
                    <a:lstStyle/>
                    <a:p>
                      <a:pPr algn="l" fontAlgn="b"/>
                      <a:r>
                        <a:rPr lang="en-US" sz="700" b="0" i="0" u="none" strike="noStrike">
                          <a:solidFill>
                            <a:srgbClr val="000000"/>
                          </a:solidFill>
                          <a:effectLst/>
                          <a:latin typeface="Arial" panose="020B0604020202020204" pitchFamily="34" charset="0"/>
                        </a:rPr>
                        <a:t>[SI-AT] 220 kV Podlog - Obersielach [OPP] [SI] / N-1 Maribor-Kainachtal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3.34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99%</a:t>
                      </a:r>
                    </a:p>
                  </a:txBody>
                  <a:tcPr marL="0" marR="0" marT="0" marB="0" anchor="b">
                    <a:lnL>
                      <a:noFill/>
                    </a:lnL>
                    <a:lnR>
                      <a:noFill/>
                    </a:lnR>
                    <a:lnT>
                      <a:noFill/>
                    </a:lnT>
                    <a:lnB>
                      <a:noFill/>
                    </a:lnB>
                  </a:tcPr>
                </a:tc>
                <a:extLst>
                  <a:ext uri="{0D108BD9-81ED-4DB2-BD59-A6C34878D82A}">
                    <a16:rowId xmlns:a16="http://schemas.microsoft.com/office/drawing/2014/main" val="1109123296"/>
                  </a:ext>
                </a:extLst>
              </a:tr>
              <a:tr h="138697">
                <a:tc>
                  <a:txBody>
                    <a:bodyPr/>
                    <a:lstStyle/>
                    <a:p>
                      <a:pPr algn="l" fontAlgn="b"/>
                      <a:r>
                        <a:rPr lang="en-US" sz="700" b="0" i="0" u="none" strike="noStrike">
                          <a:solidFill>
                            <a:srgbClr val="000000"/>
                          </a:solidFill>
                          <a:effectLst/>
                          <a:latin typeface="Arial" panose="020B0604020202020204" pitchFamily="34" charset="0"/>
                        </a:rPr>
                        <a:t>[HU-HU] Gonyu - Gyor [DIR] / N-1 Gabcikovo - Gyor</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5.19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70%</a:t>
                      </a:r>
                    </a:p>
                  </a:txBody>
                  <a:tcPr marL="0" marR="0" marT="0" marB="0" anchor="b">
                    <a:lnL>
                      <a:noFill/>
                    </a:lnL>
                    <a:lnR>
                      <a:noFill/>
                    </a:lnR>
                    <a:lnT>
                      <a:noFill/>
                    </a:lnT>
                    <a:lnB>
                      <a:noFill/>
                    </a:lnB>
                  </a:tcPr>
                </a:tc>
                <a:extLst>
                  <a:ext uri="{0D108BD9-81ED-4DB2-BD59-A6C34878D82A}">
                    <a16:rowId xmlns:a16="http://schemas.microsoft.com/office/drawing/2014/main" val="2619682507"/>
                  </a:ext>
                </a:extLst>
              </a:tr>
              <a:tr h="138697">
                <a:tc>
                  <a:txBody>
                    <a:bodyPr/>
                    <a:lstStyle/>
                    <a:p>
                      <a:pPr algn="l" fontAlgn="b"/>
                      <a:r>
                        <a:rPr lang="en-US" sz="700" b="0" i="0" u="none" strike="noStrike">
                          <a:solidFill>
                            <a:srgbClr val="000000"/>
                          </a:solidFill>
                          <a:effectLst/>
                          <a:latin typeface="Arial" panose="020B0604020202020204" pitchFamily="34" charset="0"/>
                        </a:rPr>
                        <a:t>[SK-HU] Gabcikovo - Gonyu [DIR] [HU] / N-1 Gabcikovo - Gyor</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5.06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74%</a:t>
                      </a:r>
                    </a:p>
                  </a:txBody>
                  <a:tcPr marL="0" marR="0" marT="0" marB="0" anchor="b">
                    <a:lnL>
                      <a:noFill/>
                    </a:lnL>
                    <a:lnR>
                      <a:noFill/>
                    </a:lnR>
                    <a:lnT>
                      <a:noFill/>
                    </a:lnT>
                    <a:lnB>
                      <a:noFill/>
                    </a:lnB>
                  </a:tcPr>
                </a:tc>
                <a:extLst>
                  <a:ext uri="{0D108BD9-81ED-4DB2-BD59-A6C34878D82A}">
                    <a16:rowId xmlns:a16="http://schemas.microsoft.com/office/drawing/2014/main" val="797014111"/>
                  </a:ext>
                </a:extLst>
              </a:tr>
              <a:tr h="138697">
                <a:tc>
                  <a:txBody>
                    <a:bodyPr/>
                    <a:lstStyle/>
                    <a:p>
                      <a:pPr algn="l" fontAlgn="b"/>
                      <a:r>
                        <a:rPr lang="en-US" sz="700" b="0" i="0" u="none" strike="noStrike">
                          <a:solidFill>
                            <a:srgbClr val="000000"/>
                          </a:solidFill>
                          <a:effectLst/>
                          <a:latin typeface="Arial" panose="020B0604020202020204" pitchFamily="34" charset="0"/>
                        </a:rPr>
                        <a:t>[BE-BE] Achene - Gramme 380.10 [OPP] / N-1 PST Van Eyck 2</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0.79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83%</a:t>
                      </a:r>
                    </a:p>
                  </a:txBody>
                  <a:tcPr marL="0" marR="0" marT="0" marB="0" anchor="b">
                    <a:lnL>
                      <a:noFill/>
                    </a:lnL>
                    <a:lnR>
                      <a:noFill/>
                    </a:lnR>
                    <a:lnT>
                      <a:noFill/>
                    </a:lnT>
                    <a:lnB>
                      <a:noFill/>
                    </a:lnB>
                  </a:tcPr>
                </a:tc>
                <a:extLst>
                  <a:ext uri="{0D108BD9-81ED-4DB2-BD59-A6C34878D82A}">
                    <a16:rowId xmlns:a16="http://schemas.microsoft.com/office/drawing/2014/main" val="3177896311"/>
                  </a:ext>
                </a:extLst>
              </a:tr>
              <a:tr h="138697">
                <a:tc>
                  <a:txBody>
                    <a:bodyPr/>
                    <a:lstStyle/>
                    <a:p>
                      <a:pPr algn="l" fontAlgn="b"/>
                      <a:r>
                        <a:rPr lang="en-US" sz="700" b="0" i="0" u="none" strike="noStrike">
                          <a:solidFill>
                            <a:srgbClr val="000000"/>
                          </a:solidFill>
                          <a:effectLst/>
                          <a:latin typeface="Arial" panose="020B0604020202020204" pitchFamily="34" charset="0"/>
                        </a:rPr>
                        <a:t>[BE-BE] PST Van Eyck 2 [OPP] [BE] / N-1 ALEGRO DC</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1.32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63%</a:t>
                      </a:r>
                    </a:p>
                  </a:txBody>
                  <a:tcPr marL="0" marR="0" marT="0" marB="0" anchor="b">
                    <a:lnL>
                      <a:noFill/>
                    </a:lnL>
                    <a:lnR>
                      <a:noFill/>
                    </a:lnR>
                    <a:lnT>
                      <a:noFill/>
                    </a:lnT>
                    <a:lnB>
                      <a:noFill/>
                    </a:lnB>
                  </a:tcPr>
                </a:tc>
                <a:extLst>
                  <a:ext uri="{0D108BD9-81ED-4DB2-BD59-A6C34878D82A}">
                    <a16:rowId xmlns:a16="http://schemas.microsoft.com/office/drawing/2014/main" val="3702238471"/>
                  </a:ext>
                </a:extLst>
              </a:tr>
              <a:tr h="138697">
                <a:tc>
                  <a:txBody>
                    <a:bodyPr/>
                    <a:lstStyle/>
                    <a:p>
                      <a:pPr algn="l" fontAlgn="b"/>
                      <a:r>
                        <a:rPr lang="en-US" sz="700" b="0" i="0" u="none" strike="noStrike">
                          <a:solidFill>
                            <a:srgbClr val="000000"/>
                          </a:solidFill>
                          <a:effectLst/>
                          <a:latin typeface="Arial" panose="020B0604020202020204" pitchFamily="34" charset="0"/>
                        </a:rPr>
                        <a:t>[D8-PL] Mikulowa PST1 [OPP] [PL] / N-1 Hagenwerder - Mikulowa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71.64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a:t>
                      </a:r>
                    </a:p>
                  </a:txBody>
                  <a:tcPr marL="0" marR="0" marT="0" marB="0" anchor="b">
                    <a:lnL>
                      <a:noFill/>
                    </a:lnL>
                    <a:lnR>
                      <a:noFill/>
                    </a:lnR>
                    <a:lnT>
                      <a:noFill/>
                    </a:lnT>
                    <a:lnB>
                      <a:noFill/>
                    </a:lnB>
                  </a:tcPr>
                </a:tc>
                <a:extLst>
                  <a:ext uri="{0D108BD9-81ED-4DB2-BD59-A6C34878D82A}">
                    <a16:rowId xmlns:a16="http://schemas.microsoft.com/office/drawing/2014/main" val="1282736901"/>
                  </a:ext>
                </a:extLst>
              </a:tr>
              <a:tr h="138697">
                <a:tc>
                  <a:txBody>
                    <a:bodyPr/>
                    <a:lstStyle/>
                    <a:p>
                      <a:pPr algn="l" fontAlgn="b"/>
                      <a:r>
                        <a:rPr lang="en-US" sz="700" b="1" i="0" u="none" strike="noStrike">
                          <a:solidFill>
                            <a:srgbClr val="000000"/>
                          </a:solidFill>
                          <a:effectLst/>
                          <a:latin typeface="Arial" panose="020B0604020202020204" pitchFamily="34" charset="0"/>
                        </a:rPr>
                        <a:t>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72.08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432%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915650457"/>
                  </a:ext>
                </a:extLst>
              </a:tr>
              <a:tr h="138697">
                <a:tc>
                  <a:txBody>
                    <a:bodyPr/>
                    <a:lstStyle/>
                    <a:p>
                      <a:pPr algn="l" fontAlgn="b"/>
                      <a:r>
                        <a:rPr lang="en-US" sz="700" b="0" i="0" u="none" strike="noStrike">
                          <a:solidFill>
                            <a:srgbClr val="000000"/>
                          </a:solidFill>
                          <a:effectLst/>
                          <a:latin typeface="Arial" panose="020B0604020202020204" pitchFamily="34" charset="0"/>
                        </a:rPr>
                        <a:t>[SI-AT] 400 kV Maribor - Kainachtal 1 [OPP] [SI] / N-1 Maribor-Kainachtal 2</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4.22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857810518"/>
                  </a:ext>
                </a:extLst>
              </a:tr>
              <a:tr h="138697">
                <a:tc>
                  <a:txBody>
                    <a:bodyPr/>
                    <a:lstStyle/>
                    <a:p>
                      <a:pPr algn="l" fontAlgn="b"/>
                      <a:r>
                        <a:rPr lang="en-US" sz="700" b="0" i="0" u="none" strike="noStrike">
                          <a:solidFill>
                            <a:srgbClr val="000000"/>
                          </a:solidFill>
                          <a:effectLst/>
                          <a:latin typeface="Arial" panose="020B0604020202020204" pitchFamily="34" charset="0"/>
                        </a:rPr>
                        <a:t>[SK-HU] Levice - God [DIR] [SK] / N-1 R.Sobota - Sajoivanka</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60%</a:t>
                      </a:r>
                    </a:p>
                  </a:txBody>
                  <a:tcPr marL="0" marR="0" marT="0" marB="0" anchor="b">
                    <a:lnL>
                      <a:noFill/>
                    </a:lnL>
                    <a:lnR>
                      <a:noFill/>
                    </a:lnR>
                    <a:lnT>
                      <a:noFill/>
                    </a:lnT>
                    <a:lnB>
                      <a:noFill/>
                    </a:lnB>
                  </a:tcPr>
                </a:tc>
                <a:extLst>
                  <a:ext uri="{0D108BD9-81ED-4DB2-BD59-A6C34878D82A}">
                    <a16:rowId xmlns:a16="http://schemas.microsoft.com/office/drawing/2014/main" val="982445809"/>
                  </a:ext>
                </a:extLst>
              </a:tr>
              <a:tr h="138697">
                <a:tc>
                  <a:txBody>
                    <a:bodyPr/>
                    <a:lstStyle/>
                    <a:p>
                      <a:pPr algn="l" fontAlgn="b"/>
                      <a:r>
                        <a:rPr lang="en-US" sz="700" b="0" i="0" u="none" strike="noStrike">
                          <a:solidFill>
                            <a:srgbClr val="000000"/>
                          </a:solidFill>
                          <a:effectLst/>
                          <a:latin typeface="Arial" panose="020B0604020202020204" pitchFamily="34" charset="0"/>
                        </a:rPr>
                        <a:t>[SK-HU] Gabcikovo - Gonyu [DIR] [HU] / N-1 Gabcikovo - Gyor</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75%</a:t>
                      </a:r>
                    </a:p>
                  </a:txBody>
                  <a:tcPr marL="0" marR="0" marT="0" marB="0" anchor="b">
                    <a:lnL>
                      <a:noFill/>
                    </a:lnL>
                    <a:lnR>
                      <a:noFill/>
                    </a:lnR>
                    <a:lnT>
                      <a:noFill/>
                    </a:lnT>
                    <a:lnB>
                      <a:noFill/>
                    </a:lnB>
                  </a:tcPr>
                </a:tc>
                <a:extLst>
                  <a:ext uri="{0D108BD9-81ED-4DB2-BD59-A6C34878D82A}">
                    <a16:rowId xmlns:a16="http://schemas.microsoft.com/office/drawing/2014/main" val="990057103"/>
                  </a:ext>
                </a:extLst>
              </a:tr>
              <a:tr h="138697">
                <a:tc>
                  <a:txBody>
                    <a:bodyPr/>
                    <a:lstStyle/>
                    <a:p>
                      <a:pPr algn="l" fontAlgn="b"/>
                      <a:r>
                        <a:rPr lang="en-US" sz="700" b="0" i="0" u="none" strike="noStrike">
                          <a:solidFill>
                            <a:srgbClr val="000000"/>
                          </a:solidFill>
                          <a:effectLst/>
                          <a:latin typeface="Arial" panose="020B0604020202020204" pitchFamily="34" charset="0"/>
                        </a:rPr>
                        <a:t>[BE-BE] Achene - Gramme 380.10 [OPP] / N-1 PST Van Eyck 2</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2.48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82%</a:t>
                      </a:r>
                    </a:p>
                  </a:txBody>
                  <a:tcPr marL="0" marR="0" marT="0" marB="0" anchor="b">
                    <a:lnL>
                      <a:noFill/>
                    </a:lnL>
                    <a:lnR>
                      <a:noFill/>
                    </a:lnR>
                    <a:lnT>
                      <a:noFill/>
                    </a:lnT>
                    <a:lnB>
                      <a:noFill/>
                    </a:lnB>
                  </a:tcPr>
                </a:tc>
                <a:extLst>
                  <a:ext uri="{0D108BD9-81ED-4DB2-BD59-A6C34878D82A}">
                    <a16:rowId xmlns:a16="http://schemas.microsoft.com/office/drawing/2014/main" val="78544933"/>
                  </a:ext>
                </a:extLst>
              </a:tr>
              <a:tr h="138697">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0.29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114%</a:t>
                      </a:r>
                    </a:p>
                  </a:txBody>
                  <a:tcPr marL="0" marR="0" marT="0" marB="0" anchor="b">
                    <a:lnL>
                      <a:noFill/>
                    </a:lnL>
                    <a:lnR>
                      <a:noFill/>
                    </a:lnR>
                    <a:lnT>
                      <a:noFill/>
                    </a:lnT>
                    <a:lnB>
                      <a:noFill/>
                    </a:lnB>
                  </a:tcPr>
                </a:tc>
                <a:extLst>
                  <a:ext uri="{0D108BD9-81ED-4DB2-BD59-A6C34878D82A}">
                    <a16:rowId xmlns:a16="http://schemas.microsoft.com/office/drawing/2014/main" val="1579841902"/>
                  </a:ext>
                </a:extLst>
              </a:tr>
              <a:tr h="138697">
                <a:tc>
                  <a:txBody>
                    <a:bodyPr/>
                    <a:lstStyle/>
                    <a:p>
                      <a:pPr algn="l" fontAlgn="b"/>
                      <a:r>
                        <a:rPr lang="en-US" sz="700" b="0" i="0" u="none" strike="noStrike">
                          <a:solidFill>
                            <a:srgbClr val="000000"/>
                          </a:solidFill>
                          <a:effectLst/>
                          <a:latin typeface="Arial" panose="020B0604020202020204" pitchFamily="34" charset="0"/>
                        </a:rPr>
                        <a:t>[D8-PL] Mikulowa PST1 [OPP] [PL] / N-1 Hagenwerder - Mikulowa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72.08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1963675112"/>
                  </a:ext>
                </a:extLst>
              </a:tr>
              <a:tr h="138697">
                <a:tc>
                  <a:txBody>
                    <a:bodyPr/>
                    <a:lstStyle/>
                    <a:p>
                      <a:pPr algn="l" fontAlgn="b"/>
                      <a:r>
                        <a:rPr lang="en-US" sz="700" b="1" i="0" u="none" strike="noStrike">
                          <a:solidFill>
                            <a:srgbClr val="000000"/>
                          </a:solidFill>
                          <a:effectLst/>
                          <a:latin typeface="Arial" panose="020B0604020202020204" pitchFamily="34" charset="0"/>
                        </a:rPr>
                        <a:t>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70.99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349%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34762193"/>
                  </a:ext>
                </a:extLst>
              </a:tr>
              <a:tr h="138697">
                <a:tc>
                  <a:txBody>
                    <a:bodyPr/>
                    <a:lstStyle/>
                    <a:p>
                      <a:pPr algn="l" fontAlgn="b"/>
                      <a:r>
                        <a:rPr lang="en-US" sz="700" b="0" i="0" u="none" strike="noStrike">
                          <a:solidFill>
                            <a:srgbClr val="000000"/>
                          </a:solidFill>
                          <a:effectLst/>
                          <a:latin typeface="Arial" panose="020B0604020202020204" pitchFamily="34" charset="0"/>
                        </a:rPr>
                        <a:t>[PL-PL] Mikulowa AT1 [DIR] / N-1 Mikulowa AT2</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20.81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774560530"/>
                  </a:ext>
                </a:extLst>
              </a:tr>
              <a:tr h="138697">
                <a:tc>
                  <a:txBody>
                    <a:bodyPr/>
                    <a:lstStyle/>
                    <a:p>
                      <a:pPr algn="l" fontAlgn="b"/>
                      <a:r>
                        <a:rPr lang="en-US" sz="700" b="0" i="0" u="none" strike="noStrike">
                          <a:solidFill>
                            <a:srgbClr val="000000"/>
                          </a:solidFill>
                          <a:effectLst/>
                          <a:latin typeface="Arial" panose="020B0604020202020204" pitchFamily="34" charset="0"/>
                        </a:rPr>
                        <a:t>[NL-D2] Meeden-Diele  380 Z [OPP] [NL] / N-1 Diele - Meeden WEISS/W</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0.52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a:t>
                      </a:r>
                    </a:p>
                  </a:txBody>
                  <a:tcPr marL="0" marR="0" marT="0" marB="0" anchor="b">
                    <a:lnL>
                      <a:noFill/>
                    </a:lnL>
                    <a:lnR>
                      <a:noFill/>
                    </a:lnR>
                    <a:lnT>
                      <a:noFill/>
                    </a:lnT>
                    <a:lnB>
                      <a:noFill/>
                    </a:lnB>
                  </a:tcPr>
                </a:tc>
                <a:extLst>
                  <a:ext uri="{0D108BD9-81ED-4DB2-BD59-A6C34878D82A}">
                    <a16:rowId xmlns:a16="http://schemas.microsoft.com/office/drawing/2014/main" val="1439052364"/>
                  </a:ext>
                </a:extLst>
              </a:tr>
              <a:tr h="138697">
                <a:tc>
                  <a:txBody>
                    <a:bodyPr/>
                    <a:lstStyle/>
                    <a:p>
                      <a:pPr algn="l" fontAlgn="b"/>
                      <a:r>
                        <a:rPr lang="en-US" sz="700" b="0" i="0" u="none" strike="noStrike">
                          <a:solidFill>
                            <a:srgbClr val="000000"/>
                          </a:solidFill>
                          <a:effectLst/>
                          <a:latin typeface="Arial" panose="020B0604020202020204" pitchFamily="34" charset="0"/>
                        </a:rPr>
                        <a:t>[SK-HU] Gabcikovo - Gonyu [DIR] [HU] / N-1 Gabcikovo - Gyor</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8.21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75%</a:t>
                      </a:r>
                    </a:p>
                  </a:txBody>
                  <a:tcPr marL="0" marR="0" marT="0" marB="0" anchor="b">
                    <a:lnL>
                      <a:noFill/>
                    </a:lnL>
                    <a:lnR>
                      <a:noFill/>
                    </a:lnR>
                    <a:lnT>
                      <a:noFill/>
                    </a:lnT>
                    <a:lnB>
                      <a:noFill/>
                    </a:lnB>
                  </a:tcPr>
                </a:tc>
                <a:extLst>
                  <a:ext uri="{0D108BD9-81ED-4DB2-BD59-A6C34878D82A}">
                    <a16:rowId xmlns:a16="http://schemas.microsoft.com/office/drawing/2014/main" val="298478341"/>
                  </a:ext>
                </a:extLst>
              </a:tr>
              <a:tr h="138697">
                <a:tc>
                  <a:txBody>
                    <a:bodyPr/>
                    <a:lstStyle/>
                    <a:p>
                      <a:pPr algn="l" fontAlgn="b"/>
                      <a:r>
                        <a:rPr lang="en-US" sz="700" b="0" i="0" u="none" strike="noStrike">
                          <a:solidFill>
                            <a:srgbClr val="000000"/>
                          </a:solidFill>
                          <a:effectLst/>
                          <a:latin typeface="Arial" panose="020B0604020202020204" pitchFamily="34" charset="0"/>
                        </a:rPr>
                        <a:t>[BE-FR] Achene - Lonny 380.19 [DIR] [BE] / N-1 PST Van Eyck 2</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0.29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76%</a:t>
                      </a:r>
                    </a:p>
                  </a:txBody>
                  <a:tcPr marL="0" marR="0" marT="0" marB="0" anchor="b">
                    <a:lnL>
                      <a:noFill/>
                    </a:lnL>
                    <a:lnR>
                      <a:noFill/>
                    </a:lnR>
                    <a:lnT>
                      <a:noFill/>
                    </a:lnT>
                    <a:lnB>
                      <a:noFill/>
                    </a:lnB>
                  </a:tcPr>
                </a:tc>
                <a:extLst>
                  <a:ext uri="{0D108BD9-81ED-4DB2-BD59-A6C34878D82A}">
                    <a16:rowId xmlns:a16="http://schemas.microsoft.com/office/drawing/2014/main" val="640169689"/>
                  </a:ext>
                </a:extLst>
              </a:tr>
              <a:tr h="138697">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3.45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103%</a:t>
                      </a:r>
                    </a:p>
                  </a:txBody>
                  <a:tcPr marL="0" marR="0" marT="0" marB="0" anchor="b">
                    <a:lnL>
                      <a:noFill/>
                    </a:lnL>
                    <a:lnR>
                      <a:noFill/>
                    </a:lnR>
                    <a:lnT>
                      <a:noFill/>
                    </a:lnT>
                    <a:lnB>
                      <a:noFill/>
                    </a:lnB>
                  </a:tcPr>
                </a:tc>
                <a:extLst>
                  <a:ext uri="{0D108BD9-81ED-4DB2-BD59-A6C34878D82A}">
                    <a16:rowId xmlns:a16="http://schemas.microsoft.com/office/drawing/2014/main" val="56857546"/>
                  </a:ext>
                </a:extLst>
              </a:tr>
              <a:tr h="138697">
                <a:tc>
                  <a:txBody>
                    <a:bodyPr/>
                    <a:lstStyle/>
                    <a:p>
                      <a:pPr algn="l" fontAlgn="b"/>
                      <a:r>
                        <a:rPr lang="en-US" sz="700" b="0" i="0" u="none" strike="noStrike">
                          <a:solidFill>
                            <a:srgbClr val="000000"/>
                          </a:solidFill>
                          <a:effectLst/>
                          <a:latin typeface="Arial" panose="020B0604020202020204" pitchFamily="34" charset="0"/>
                        </a:rPr>
                        <a:t>[D8-PL] Mikulowa PST1 [OPP] [PL] / N-1 Hagenwerder - Mikulowa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70.99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1845178115"/>
                  </a:ext>
                </a:extLst>
              </a:tr>
              <a:tr h="138697">
                <a:tc>
                  <a:txBody>
                    <a:bodyPr/>
                    <a:lstStyle/>
                    <a:p>
                      <a:pPr algn="l" fontAlgn="b"/>
                      <a:r>
                        <a:rPr lang="en-US" sz="700" b="1" i="0" u="none" strike="noStrike">
                          <a:solidFill>
                            <a:srgbClr val="000000"/>
                          </a:solidFill>
                          <a:effectLst/>
                          <a:latin typeface="Arial" panose="020B0604020202020204" pitchFamily="34" charset="0"/>
                        </a:rPr>
                        <a:t>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64.99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382%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631085639"/>
                  </a:ext>
                </a:extLst>
              </a:tr>
              <a:tr h="138697">
                <a:tc>
                  <a:txBody>
                    <a:bodyPr/>
                    <a:lstStyle/>
                    <a:p>
                      <a:pPr algn="l" fontAlgn="b"/>
                      <a:r>
                        <a:rPr lang="en-US" sz="700" b="0" i="0" u="none" strike="noStrike">
                          <a:solidFill>
                            <a:srgbClr val="000000"/>
                          </a:solidFill>
                          <a:effectLst/>
                          <a:latin typeface="Arial" panose="020B0604020202020204" pitchFamily="34" charset="0"/>
                        </a:rPr>
                        <a:t>[PL-PL] Mikulowa AT1 [DIR] / N-1 Mikulowa AT2</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64.99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315217681"/>
                  </a:ext>
                </a:extLst>
              </a:tr>
              <a:tr h="138697">
                <a:tc>
                  <a:txBody>
                    <a:bodyPr/>
                    <a:lstStyle/>
                    <a:p>
                      <a:pPr algn="l" fontAlgn="b"/>
                      <a:r>
                        <a:rPr lang="en-US" sz="700" b="0" i="0" u="none" strike="noStrike">
                          <a:solidFill>
                            <a:srgbClr val="000000"/>
                          </a:solidFill>
                          <a:effectLst/>
                          <a:latin typeface="Arial" panose="020B0604020202020204" pitchFamily="34" charset="0"/>
                        </a:rPr>
                        <a:t>[NL-D2] Meeden-Diele  380 Z [OPP] [NL] / N-1 Diele - Meeden WEISS/W</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0.03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a:t>
                      </a:r>
                    </a:p>
                  </a:txBody>
                  <a:tcPr marL="0" marR="0" marT="0" marB="0" anchor="b">
                    <a:lnL>
                      <a:noFill/>
                    </a:lnL>
                    <a:lnR>
                      <a:noFill/>
                    </a:lnR>
                    <a:lnT>
                      <a:noFill/>
                    </a:lnT>
                    <a:lnB>
                      <a:noFill/>
                    </a:lnB>
                  </a:tcPr>
                </a:tc>
                <a:extLst>
                  <a:ext uri="{0D108BD9-81ED-4DB2-BD59-A6C34878D82A}">
                    <a16:rowId xmlns:a16="http://schemas.microsoft.com/office/drawing/2014/main" val="4151426140"/>
                  </a:ext>
                </a:extLst>
              </a:tr>
              <a:tr h="138697">
                <a:tc>
                  <a:txBody>
                    <a:bodyPr/>
                    <a:lstStyle/>
                    <a:p>
                      <a:pPr algn="l" fontAlgn="b"/>
                      <a:r>
                        <a:rPr lang="en-US" sz="700" b="0" i="0" u="none" strike="noStrike">
                          <a:solidFill>
                            <a:srgbClr val="000000"/>
                          </a:solidFill>
                          <a:effectLst/>
                          <a:latin typeface="Arial" panose="020B0604020202020204" pitchFamily="34" charset="0"/>
                        </a:rPr>
                        <a:t>[SK-HU] Levice - God [DIR] [SK] / N-1 R.Sobota - Sajoivanka</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7.65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59%</a:t>
                      </a:r>
                    </a:p>
                  </a:txBody>
                  <a:tcPr marL="0" marR="0" marT="0" marB="0" anchor="b">
                    <a:lnL>
                      <a:noFill/>
                    </a:lnL>
                    <a:lnR>
                      <a:noFill/>
                    </a:lnR>
                    <a:lnT>
                      <a:noFill/>
                    </a:lnT>
                    <a:lnB>
                      <a:noFill/>
                    </a:lnB>
                  </a:tcPr>
                </a:tc>
                <a:extLst>
                  <a:ext uri="{0D108BD9-81ED-4DB2-BD59-A6C34878D82A}">
                    <a16:rowId xmlns:a16="http://schemas.microsoft.com/office/drawing/2014/main" val="3059719521"/>
                  </a:ext>
                </a:extLst>
              </a:tr>
              <a:tr h="138697">
                <a:tc>
                  <a:txBody>
                    <a:bodyPr/>
                    <a:lstStyle/>
                    <a:p>
                      <a:pPr algn="l" fontAlgn="b"/>
                      <a:r>
                        <a:rPr lang="en-US" sz="700" b="0" i="0" u="none" strike="noStrike">
                          <a:solidFill>
                            <a:srgbClr val="000000"/>
                          </a:solidFill>
                          <a:effectLst/>
                          <a:latin typeface="Arial" panose="020B0604020202020204" pitchFamily="34" charset="0"/>
                        </a:rPr>
                        <a:t>[BE-FR] Achene - Lonny 380.19 [DIR] [BE] / N-1 PST Van Eyck 2</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0.43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76%</a:t>
                      </a:r>
                    </a:p>
                  </a:txBody>
                  <a:tcPr marL="0" marR="0" marT="0" marB="0" anchor="b">
                    <a:lnL>
                      <a:noFill/>
                    </a:lnL>
                    <a:lnR>
                      <a:noFill/>
                    </a:lnR>
                    <a:lnT>
                      <a:noFill/>
                    </a:lnT>
                    <a:lnB>
                      <a:noFill/>
                    </a:lnB>
                  </a:tcPr>
                </a:tc>
                <a:extLst>
                  <a:ext uri="{0D108BD9-81ED-4DB2-BD59-A6C34878D82A}">
                    <a16:rowId xmlns:a16="http://schemas.microsoft.com/office/drawing/2014/main" val="2237634367"/>
                  </a:ext>
                </a:extLst>
              </a:tr>
              <a:tr h="138697">
                <a:tc>
                  <a:txBody>
                    <a:bodyPr/>
                    <a:lstStyle/>
                    <a:p>
                      <a:pPr algn="l" fontAlgn="b"/>
                      <a:r>
                        <a:rPr lang="en-US" sz="700" b="0" i="0" u="none" strike="noStrike">
                          <a:solidFill>
                            <a:srgbClr val="000000"/>
                          </a:solidFill>
                          <a:effectLst/>
                          <a:latin typeface="Arial" panose="020B0604020202020204" pitchFamily="34" charset="0"/>
                        </a:rPr>
                        <a:t>[BE-BE] PST Van Eyck 2 [OPP] [BE] / N-1 ALEGRO DC</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0.61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52%</a:t>
                      </a:r>
                    </a:p>
                  </a:txBody>
                  <a:tcPr marL="0" marR="0" marT="0" marB="0" anchor="b">
                    <a:lnL>
                      <a:noFill/>
                    </a:lnL>
                    <a:lnR>
                      <a:noFill/>
                    </a:lnR>
                    <a:lnT>
                      <a:noFill/>
                    </a:lnT>
                    <a:lnB>
                      <a:noFill/>
                    </a:lnB>
                  </a:tcPr>
                </a:tc>
                <a:extLst>
                  <a:ext uri="{0D108BD9-81ED-4DB2-BD59-A6C34878D82A}">
                    <a16:rowId xmlns:a16="http://schemas.microsoft.com/office/drawing/2014/main" val="3445762437"/>
                  </a:ext>
                </a:extLst>
              </a:tr>
              <a:tr h="138697">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1.63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105%</a:t>
                      </a:r>
                    </a:p>
                  </a:txBody>
                  <a:tcPr marL="0" marR="0" marT="0" marB="0" anchor="b">
                    <a:lnL>
                      <a:noFill/>
                    </a:lnL>
                    <a:lnR>
                      <a:noFill/>
                    </a:lnR>
                    <a:lnT>
                      <a:noFill/>
                    </a:lnT>
                    <a:lnB>
                      <a:noFill/>
                    </a:lnB>
                  </a:tcPr>
                </a:tc>
                <a:extLst>
                  <a:ext uri="{0D108BD9-81ED-4DB2-BD59-A6C34878D82A}">
                    <a16:rowId xmlns:a16="http://schemas.microsoft.com/office/drawing/2014/main" val="340289836"/>
                  </a:ext>
                </a:extLst>
              </a:tr>
              <a:tr h="138697">
                <a:tc>
                  <a:txBody>
                    <a:bodyPr/>
                    <a:lstStyle/>
                    <a:p>
                      <a:pPr algn="l" fontAlgn="b"/>
                      <a:r>
                        <a:rPr lang="en-US" sz="700" b="0" i="0" u="none" strike="noStrike">
                          <a:solidFill>
                            <a:srgbClr val="000000"/>
                          </a:solidFill>
                          <a:effectLst/>
                          <a:latin typeface="Arial" panose="020B0604020202020204" pitchFamily="34" charset="0"/>
                        </a:rPr>
                        <a:t>[D8-PL] Mikulowa PST1 [OPP] [PL] / N-1 Hagenwerder - Mikulowa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51.9</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32%</a:t>
                      </a:r>
                    </a:p>
                  </a:txBody>
                  <a:tcPr marL="0" marR="0" marT="0" marB="0" anchor="b">
                    <a:lnL>
                      <a:noFill/>
                    </a:lnL>
                    <a:lnR>
                      <a:noFill/>
                    </a:lnR>
                    <a:lnT>
                      <a:noFill/>
                    </a:lnT>
                    <a:lnB>
                      <a:noFill/>
                    </a:lnB>
                  </a:tcPr>
                </a:tc>
                <a:extLst>
                  <a:ext uri="{0D108BD9-81ED-4DB2-BD59-A6C34878D82A}">
                    <a16:rowId xmlns:a16="http://schemas.microsoft.com/office/drawing/2014/main" val="2850825289"/>
                  </a:ext>
                </a:extLst>
              </a:tr>
            </a:tbl>
          </a:graphicData>
        </a:graphic>
      </p:graphicFrame>
    </p:spTree>
    <p:extLst>
      <p:ext uri="{BB962C8B-B14F-4D97-AF65-F5344CB8AC3E}">
        <p14:creationId xmlns:p14="http://schemas.microsoft.com/office/powerpoint/2010/main" val="1721942164"/>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3 (part I</a:t>
            </a:r>
            <a:r>
              <a:rPr lang="sl-SI" altLang="hu-HU" sz="1400" dirty="0">
                <a:solidFill>
                  <a:srgbClr val="008000"/>
                </a:solidFill>
              </a:rPr>
              <a:t>I</a:t>
            </a:r>
            <a:r>
              <a:rPr lang="en-US" altLang="hu-HU" sz="1400" dirty="0">
                <a:solidFill>
                  <a:srgbClr val="008000"/>
                </a:solidFill>
              </a:rPr>
              <a:t>)</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3" name="Table 2">
            <a:extLst>
              <a:ext uri="{FF2B5EF4-FFF2-40B4-BE49-F238E27FC236}">
                <a16:creationId xmlns:a16="http://schemas.microsoft.com/office/drawing/2014/main" id="{8E4D36F0-BBB6-4536-A13E-55F33EA85910}"/>
              </a:ext>
            </a:extLst>
          </p:cNvPr>
          <p:cNvGraphicFramePr>
            <a:graphicFrameLocks noGrp="1"/>
          </p:cNvGraphicFramePr>
          <p:nvPr>
            <p:extLst>
              <p:ext uri="{D42A27DB-BD31-4B8C-83A1-F6EECF244321}">
                <p14:modId xmlns:p14="http://schemas.microsoft.com/office/powerpoint/2010/main" val="1579112236"/>
              </p:ext>
            </p:extLst>
          </p:nvPr>
        </p:nvGraphicFramePr>
        <p:xfrm>
          <a:off x="1400783" y="1079498"/>
          <a:ext cx="6838546" cy="5270486"/>
        </p:xfrm>
        <a:graphic>
          <a:graphicData uri="http://schemas.openxmlformats.org/drawingml/2006/table">
            <a:tbl>
              <a:tblPr/>
              <a:tblGrid>
                <a:gridCol w="5320016">
                  <a:extLst>
                    <a:ext uri="{9D8B030D-6E8A-4147-A177-3AD203B41FA5}">
                      <a16:colId xmlns:a16="http://schemas.microsoft.com/office/drawing/2014/main" val="932947173"/>
                    </a:ext>
                  </a:extLst>
                </a:gridCol>
                <a:gridCol w="1105324">
                  <a:extLst>
                    <a:ext uri="{9D8B030D-6E8A-4147-A177-3AD203B41FA5}">
                      <a16:colId xmlns:a16="http://schemas.microsoft.com/office/drawing/2014/main" val="2335055039"/>
                    </a:ext>
                  </a:extLst>
                </a:gridCol>
                <a:gridCol w="413206">
                  <a:extLst>
                    <a:ext uri="{9D8B030D-6E8A-4147-A177-3AD203B41FA5}">
                      <a16:colId xmlns:a16="http://schemas.microsoft.com/office/drawing/2014/main" val="4030405444"/>
                    </a:ext>
                  </a:extLst>
                </a:gridCol>
              </a:tblGrid>
              <a:tr h="138697">
                <a:tc>
                  <a:txBody>
                    <a:bodyPr/>
                    <a:lstStyle/>
                    <a:p>
                      <a:pPr algn="l" fontAlgn="b"/>
                      <a:r>
                        <a:rPr lang="en-US" sz="700" b="1" i="0" u="none" strike="noStrike">
                          <a:solidFill>
                            <a:srgbClr val="000000"/>
                          </a:solidFill>
                          <a:effectLst/>
                          <a:latin typeface="Arial" panose="020B0604020202020204" pitchFamily="34" charset="0"/>
                        </a:rPr>
                        <a:t>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91.45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333%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893624177"/>
                  </a:ext>
                </a:extLst>
              </a:tr>
              <a:tr h="138697">
                <a:tc>
                  <a:txBody>
                    <a:bodyPr/>
                    <a:lstStyle/>
                    <a:p>
                      <a:pPr algn="l" fontAlgn="b"/>
                      <a:r>
                        <a:rPr lang="en-US" sz="700" b="0" i="0" u="none" strike="noStrike">
                          <a:solidFill>
                            <a:srgbClr val="000000"/>
                          </a:solidFill>
                          <a:effectLst/>
                          <a:latin typeface="Arial" panose="020B0604020202020204" pitchFamily="34" charset="0"/>
                        </a:rPr>
                        <a:t>[RO-RO] TR Rosiori 400/220 1 [DIR] / N-1 Rosiori - Gadalin</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726625520"/>
                  </a:ext>
                </a:extLst>
              </a:tr>
              <a:tr h="138697">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16.48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27%</a:t>
                      </a:r>
                    </a:p>
                  </a:txBody>
                  <a:tcPr marL="0" marR="0" marT="0" marB="0" anchor="b">
                    <a:lnL>
                      <a:noFill/>
                    </a:lnL>
                    <a:lnR>
                      <a:noFill/>
                    </a:lnR>
                    <a:lnT>
                      <a:noFill/>
                    </a:lnT>
                    <a:lnB>
                      <a:noFill/>
                    </a:lnB>
                  </a:tcPr>
                </a:tc>
                <a:extLst>
                  <a:ext uri="{0D108BD9-81ED-4DB2-BD59-A6C34878D82A}">
                    <a16:rowId xmlns:a16="http://schemas.microsoft.com/office/drawing/2014/main" val="3443394169"/>
                  </a:ext>
                </a:extLst>
              </a:tr>
              <a:tr h="138697">
                <a:tc>
                  <a:txBody>
                    <a:bodyPr/>
                    <a:lstStyle/>
                    <a:p>
                      <a:pPr algn="l" fontAlgn="b"/>
                      <a:r>
                        <a:rPr lang="en-US" sz="700" b="0" i="0" u="none" strike="noStrike">
                          <a:solidFill>
                            <a:srgbClr val="000000"/>
                          </a:solidFill>
                          <a:effectLst/>
                          <a:latin typeface="Arial" panose="020B0604020202020204" pitchFamily="34" charset="0"/>
                        </a:rPr>
                        <a:t>[NL-D2] Meeden-Diele  380 Z [OPP] [NL] / N-1 Diele - Meeden WEISS/W</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0.71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229517191"/>
                  </a:ext>
                </a:extLst>
              </a:tr>
              <a:tr h="138697">
                <a:tc>
                  <a:txBody>
                    <a:bodyPr/>
                    <a:lstStyle/>
                    <a:p>
                      <a:pPr algn="l" fontAlgn="b"/>
                      <a:r>
                        <a:rPr lang="en-US" sz="700" b="0" i="0" u="none" strike="noStrike">
                          <a:solidFill>
                            <a:srgbClr val="000000"/>
                          </a:solidFill>
                          <a:effectLst/>
                          <a:latin typeface="Arial" panose="020B0604020202020204" pitchFamily="34" charset="0"/>
                        </a:rPr>
                        <a:t>[BE-BE] Achene - Gramme 380.10 [OPP] / N-1 Aubange - Moulaine 220.513</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0.98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84%</a:t>
                      </a:r>
                    </a:p>
                  </a:txBody>
                  <a:tcPr marL="0" marR="0" marT="0" marB="0" anchor="b">
                    <a:lnL>
                      <a:noFill/>
                    </a:lnL>
                    <a:lnR>
                      <a:noFill/>
                    </a:lnR>
                    <a:lnT>
                      <a:noFill/>
                    </a:lnT>
                    <a:lnB>
                      <a:noFill/>
                    </a:lnB>
                  </a:tcPr>
                </a:tc>
                <a:extLst>
                  <a:ext uri="{0D108BD9-81ED-4DB2-BD59-A6C34878D82A}">
                    <a16:rowId xmlns:a16="http://schemas.microsoft.com/office/drawing/2014/main" val="3365148524"/>
                  </a:ext>
                </a:extLst>
              </a:tr>
              <a:tr h="138697">
                <a:tc>
                  <a:txBody>
                    <a:bodyPr/>
                    <a:lstStyle/>
                    <a:p>
                      <a:pPr algn="l" fontAlgn="b"/>
                      <a:r>
                        <a:rPr lang="en-US" sz="700" b="0" i="0" u="none" strike="noStrike">
                          <a:solidFill>
                            <a:srgbClr val="000000"/>
                          </a:solidFill>
                          <a:effectLst/>
                          <a:latin typeface="Arial" panose="020B0604020202020204" pitchFamily="34" charset="0"/>
                        </a:rPr>
                        <a:t>[AT-CH] Westtirol 1 - Pradella 427 [DIR] [AT] / N-1 Westtirol 1 - Pradella 428</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11.45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1486870813"/>
                  </a:ext>
                </a:extLst>
              </a:tr>
              <a:tr h="138697">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111%</a:t>
                      </a:r>
                    </a:p>
                  </a:txBody>
                  <a:tcPr marL="0" marR="0" marT="0" marB="0" anchor="b">
                    <a:lnL>
                      <a:noFill/>
                    </a:lnL>
                    <a:lnR>
                      <a:noFill/>
                    </a:lnR>
                    <a:lnT>
                      <a:noFill/>
                    </a:lnT>
                    <a:lnB>
                      <a:noFill/>
                    </a:lnB>
                  </a:tcPr>
                </a:tc>
                <a:extLst>
                  <a:ext uri="{0D108BD9-81ED-4DB2-BD59-A6C34878D82A}">
                    <a16:rowId xmlns:a16="http://schemas.microsoft.com/office/drawing/2014/main" val="3689448139"/>
                  </a:ext>
                </a:extLst>
              </a:tr>
              <a:tr h="138697">
                <a:tc>
                  <a:txBody>
                    <a:bodyPr/>
                    <a:lstStyle/>
                    <a:p>
                      <a:pPr algn="l" fontAlgn="b"/>
                      <a:r>
                        <a:rPr lang="en-US" sz="700" b="0" i="0" u="none" strike="noStrike">
                          <a:solidFill>
                            <a:srgbClr val="000000"/>
                          </a:solidFill>
                          <a:effectLst/>
                          <a:latin typeface="Arial" panose="020B0604020202020204" pitchFamily="34" charset="0"/>
                        </a:rPr>
                        <a:t>[D8-PL] Mikulowa PST1 [OPP] [PL] / N-1 Hagenwerder - Mikulowa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91.45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3622762699"/>
                  </a:ext>
                </a:extLst>
              </a:tr>
              <a:tr h="138697">
                <a:tc>
                  <a:txBody>
                    <a:bodyPr/>
                    <a:lstStyle/>
                    <a:p>
                      <a:pPr algn="l" fontAlgn="b"/>
                      <a:r>
                        <a:rPr lang="en-US" sz="700" b="0" i="0" u="none" strike="noStrike">
                          <a:solidFill>
                            <a:srgbClr val="000000"/>
                          </a:solidFill>
                          <a:effectLst/>
                          <a:latin typeface="Arial" panose="020B0604020202020204" pitchFamily="34" charset="0"/>
                        </a:rPr>
                        <a:t>[D8-PL] Krajnik - Vierraden 2 [OPP] [PL] / N-1 Mikulowa - Pasikurowice</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26.63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764257507"/>
                  </a:ext>
                </a:extLst>
              </a:tr>
              <a:tr h="138697">
                <a:tc>
                  <a:txBody>
                    <a:bodyPr/>
                    <a:lstStyle/>
                    <a:p>
                      <a:pPr algn="l" fontAlgn="b"/>
                      <a:r>
                        <a:rPr lang="en-US" sz="700" b="1" i="0" u="none" strike="noStrike">
                          <a:solidFill>
                            <a:srgbClr val="000000"/>
                          </a:solidFill>
                          <a:effectLst/>
                          <a:latin typeface="Arial" panose="020B0604020202020204" pitchFamily="34" charset="0"/>
                        </a:rPr>
                        <a:t>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310.13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298%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342477088"/>
                  </a:ext>
                </a:extLst>
              </a:tr>
              <a:tr h="138697">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48.84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029778995"/>
                  </a:ext>
                </a:extLst>
              </a:tr>
              <a:tr h="138697">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91.71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1361236232"/>
                  </a:ext>
                </a:extLst>
              </a:tr>
              <a:tr h="138697">
                <a:tc>
                  <a:txBody>
                    <a:bodyPr/>
                    <a:lstStyle/>
                    <a:p>
                      <a:pPr algn="l" fontAlgn="b"/>
                      <a:r>
                        <a:rPr lang="en-US" sz="700" b="0" i="0" u="none" strike="noStrike">
                          <a:solidFill>
                            <a:srgbClr val="000000"/>
                          </a:solidFill>
                          <a:effectLst/>
                          <a:latin typeface="Arial" panose="020B0604020202020204" pitchFamily="34" charset="0"/>
                        </a:rPr>
                        <a:t>[D7-D7] Lambsheim - Weingarten  LAMBSH W [DIR] / N-1 Rheinau - Hoheneck KUGELB W</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64.62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92063683"/>
                  </a:ext>
                </a:extLst>
              </a:tr>
              <a:tr h="138697">
                <a:tc>
                  <a:txBody>
                    <a:bodyPr/>
                    <a:lstStyle/>
                    <a:p>
                      <a:pPr algn="l" fontAlgn="b"/>
                      <a:r>
                        <a:rPr lang="en-US" sz="700" b="0" i="0" u="none" strike="noStrike">
                          <a:solidFill>
                            <a:srgbClr val="000000"/>
                          </a:solidFill>
                          <a:effectLst/>
                          <a:latin typeface="Arial" panose="020B0604020202020204" pitchFamily="34" charset="0"/>
                        </a:rPr>
                        <a:t>[NL-D2] Meeden-Diele  380 Z [OPP] [NL] / N-1 Diele - Meeden WEISS/W</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15.9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a:t>
                      </a:r>
                    </a:p>
                  </a:txBody>
                  <a:tcPr marL="0" marR="0" marT="0" marB="0" anchor="b">
                    <a:lnL>
                      <a:noFill/>
                    </a:lnL>
                    <a:lnR>
                      <a:noFill/>
                    </a:lnR>
                    <a:lnT>
                      <a:noFill/>
                    </a:lnT>
                    <a:lnB>
                      <a:noFill/>
                    </a:lnB>
                  </a:tcPr>
                </a:tc>
                <a:extLst>
                  <a:ext uri="{0D108BD9-81ED-4DB2-BD59-A6C34878D82A}">
                    <a16:rowId xmlns:a16="http://schemas.microsoft.com/office/drawing/2014/main" val="2397982340"/>
                  </a:ext>
                </a:extLst>
              </a:tr>
              <a:tr h="138697">
                <a:tc>
                  <a:txBody>
                    <a:bodyPr/>
                    <a:lstStyle/>
                    <a:p>
                      <a:pPr algn="l" fontAlgn="b"/>
                      <a:r>
                        <a:rPr lang="en-US" sz="700" b="0" i="0" u="none" strike="noStrike">
                          <a:solidFill>
                            <a:srgbClr val="000000"/>
                          </a:solidFill>
                          <a:effectLst/>
                          <a:latin typeface="Arial" panose="020B0604020202020204" pitchFamily="34" charset="0"/>
                        </a:rPr>
                        <a:t>[D8-D8] Roehrsdorf - Roehrsdorf PST442 [DIR] / N-1 Hradec - Rohrsdorf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310.13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32%</a:t>
                      </a:r>
                    </a:p>
                  </a:txBody>
                  <a:tcPr marL="0" marR="0" marT="0" marB="0" anchor="b">
                    <a:lnL>
                      <a:noFill/>
                    </a:lnL>
                    <a:lnR>
                      <a:noFill/>
                    </a:lnR>
                    <a:lnT>
                      <a:noFill/>
                    </a:lnT>
                    <a:lnB>
                      <a:noFill/>
                    </a:lnB>
                  </a:tcPr>
                </a:tc>
                <a:extLst>
                  <a:ext uri="{0D108BD9-81ED-4DB2-BD59-A6C34878D82A}">
                    <a16:rowId xmlns:a16="http://schemas.microsoft.com/office/drawing/2014/main" val="1067771718"/>
                  </a:ext>
                </a:extLst>
              </a:tr>
              <a:tr h="138697">
                <a:tc>
                  <a:txBody>
                    <a:bodyPr/>
                    <a:lstStyle/>
                    <a:p>
                      <a:pPr algn="l" fontAlgn="b"/>
                      <a:r>
                        <a:rPr lang="en-US" sz="700" b="0" i="0" u="none" strike="noStrike">
                          <a:solidFill>
                            <a:srgbClr val="000000"/>
                          </a:solidFill>
                          <a:effectLst/>
                          <a:latin typeface="Arial" panose="020B0604020202020204" pitchFamily="34" charset="0"/>
                        </a:rPr>
                        <a:t>[BE-BE] Achene - Gramme 380.10 [OPP] / N-1 Aubange - Moulaine 220.513</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26.45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85%</a:t>
                      </a:r>
                    </a:p>
                  </a:txBody>
                  <a:tcPr marL="0" marR="0" marT="0" marB="0" anchor="b">
                    <a:lnL>
                      <a:noFill/>
                    </a:lnL>
                    <a:lnR>
                      <a:noFill/>
                    </a:lnR>
                    <a:lnT>
                      <a:noFill/>
                    </a:lnT>
                    <a:lnB>
                      <a:noFill/>
                    </a:lnB>
                  </a:tcPr>
                </a:tc>
                <a:extLst>
                  <a:ext uri="{0D108BD9-81ED-4DB2-BD59-A6C34878D82A}">
                    <a16:rowId xmlns:a16="http://schemas.microsoft.com/office/drawing/2014/main" val="2694063018"/>
                  </a:ext>
                </a:extLst>
              </a:tr>
              <a:tr h="138697">
                <a:tc>
                  <a:txBody>
                    <a:bodyPr/>
                    <a:lstStyle/>
                    <a:p>
                      <a:pPr algn="l" fontAlgn="b"/>
                      <a:r>
                        <a:rPr lang="en-US" sz="700" b="0" i="0" u="none" strike="noStrike">
                          <a:solidFill>
                            <a:srgbClr val="000000"/>
                          </a:solidFill>
                          <a:effectLst/>
                          <a:latin typeface="Arial" panose="020B0604020202020204" pitchFamily="34" charset="0"/>
                        </a:rPr>
                        <a:t>[AT-CH] Westtirol 1 - Pradella 427 [DIR] [AT] / N-1 Westtirol 1 - Pradella 428</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84.4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193104602"/>
                  </a:ext>
                </a:extLst>
              </a:tr>
              <a:tr h="138697">
                <a:tc>
                  <a:txBody>
                    <a:bodyPr/>
                    <a:lstStyle/>
                    <a:p>
                      <a:pPr algn="l" fontAlgn="b"/>
                      <a:r>
                        <a:rPr lang="en-US" sz="700" b="0" i="0" u="none" strike="noStrike">
                          <a:solidFill>
                            <a:srgbClr val="000000"/>
                          </a:solidFill>
                          <a:effectLst/>
                          <a:latin typeface="Arial" panose="020B0604020202020204" pitchFamily="34" charset="0"/>
                        </a:rPr>
                        <a:t>[D8-PL] Mikulowa PST3 [OPP] [PL] / N-1 Hagenwerder - Mikulowa 2</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176.59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29%</a:t>
                      </a:r>
                    </a:p>
                  </a:txBody>
                  <a:tcPr marL="0" marR="0" marT="0" marB="0" anchor="b">
                    <a:lnL>
                      <a:noFill/>
                    </a:lnL>
                    <a:lnR>
                      <a:noFill/>
                    </a:lnR>
                    <a:lnT>
                      <a:noFill/>
                    </a:lnT>
                    <a:lnB>
                      <a:noFill/>
                    </a:lnB>
                  </a:tcPr>
                </a:tc>
                <a:extLst>
                  <a:ext uri="{0D108BD9-81ED-4DB2-BD59-A6C34878D82A}">
                    <a16:rowId xmlns:a16="http://schemas.microsoft.com/office/drawing/2014/main" val="733903082"/>
                  </a:ext>
                </a:extLst>
              </a:tr>
              <a:tr h="138697">
                <a:tc>
                  <a:txBody>
                    <a:bodyPr/>
                    <a:lstStyle/>
                    <a:p>
                      <a:pPr algn="l" fontAlgn="b"/>
                      <a:r>
                        <a:rPr lang="en-US" sz="700" b="1" i="0" u="none" strike="noStrike">
                          <a:solidFill>
                            <a:srgbClr val="000000"/>
                          </a:solidFill>
                          <a:effectLst/>
                          <a:latin typeface="Arial" panose="020B0604020202020204" pitchFamily="34" charset="0"/>
                        </a:rPr>
                        <a:t>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279.78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78%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109164509"/>
                  </a:ext>
                </a:extLst>
              </a:tr>
              <a:tr h="138697">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238.53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174030668"/>
                  </a:ext>
                </a:extLst>
              </a:tr>
              <a:tr h="138697">
                <a:tc>
                  <a:txBody>
                    <a:bodyPr/>
                    <a:lstStyle/>
                    <a:p>
                      <a:pPr algn="l" fontAlgn="b"/>
                      <a:r>
                        <a:rPr lang="en-US" sz="700" b="0" i="0" u="none" strike="noStrike">
                          <a:solidFill>
                            <a:srgbClr val="000000"/>
                          </a:solidFill>
                          <a:effectLst/>
                          <a:latin typeface="Arial" panose="020B0604020202020204" pitchFamily="34" charset="0"/>
                        </a:rPr>
                        <a:t>[D8-D8] Roehrsdorf - Roehrsdorf PST442 [DIR] / N-1 Hradec - Rohrsdorf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279.78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35%</a:t>
                      </a:r>
                    </a:p>
                  </a:txBody>
                  <a:tcPr marL="0" marR="0" marT="0" marB="0" anchor="b">
                    <a:lnL>
                      <a:noFill/>
                    </a:lnL>
                    <a:lnR>
                      <a:noFill/>
                    </a:lnR>
                    <a:lnT>
                      <a:noFill/>
                    </a:lnT>
                    <a:lnB>
                      <a:noFill/>
                    </a:lnB>
                  </a:tcPr>
                </a:tc>
                <a:extLst>
                  <a:ext uri="{0D108BD9-81ED-4DB2-BD59-A6C34878D82A}">
                    <a16:rowId xmlns:a16="http://schemas.microsoft.com/office/drawing/2014/main" val="4043632760"/>
                  </a:ext>
                </a:extLst>
              </a:tr>
              <a:tr h="138697">
                <a:tc>
                  <a:txBody>
                    <a:bodyPr/>
                    <a:lstStyle/>
                    <a:p>
                      <a:pPr algn="l" fontAlgn="b"/>
                      <a:r>
                        <a:rPr lang="en-US" sz="700" b="0" i="0" u="none" strike="noStrike">
                          <a:solidFill>
                            <a:srgbClr val="000000"/>
                          </a:solidFill>
                          <a:effectLst/>
                          <a:latin typeface="Arial" panose="020B0604020202020204" pitchFamily="34" charset="0"/>
                        </a:rPr>
                        <a:t>[AT-CH] Westtirol 1 - Pradella 427 [DIR] [AT] / N-1 Westtirol 1 - Pradella 428</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33.72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4286635332"/>
                  </a:ext>
                </a:extLst>
              </a:tr>
              <a:tr h="138697">
                <a:tc>
                  <a:txBody>
                    <a:bodyPr/>
                    <a:lstStyle/>
                    <a:p>
                      <a:pPr algn="l" fontAlgn="b"/>
                      <a:r>
                        <a:rPr lang="en-US" sz="700" b="1" i="0" u="none" strike="noStrike">
                          <a:solidFill>
                            <a:srgbClr val="000000"/>
                          </a:solidFill>
                          <a:effectLst/>
                          <a:latin typeface="Arial" panose="020B0604020202020204" pitchFamily="34" charset="0"/>
                        </a:rPr>
                        <a:t>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1364.17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182%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18395237"/>
                  </a:ext>
                </a:extLst>
              </a:tr>
              <a:tr h="138697">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422.88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501583895"/>
                  </a:ext>
                </a:extLst>
              </a:tr>
              <a:tr h="138697">
                <a:tc>
                  <a:txBody>
                    <a:bodyPr/>
                    <a:lstStyle/>
                    <a:p>
                      <a:pPr algn="l" fontAlgn="b"/>
                      <a:r>
                        <a:rPr lang="en-US" sz="700" b="0" i="0" u="none" strike="noStrike">
                          <a:solidFill>
                            <a:srgbClr val="000000"/>
                          </a:solidFill>
                          <a:effectLst/>
                          <a:latin typeface="Arial" panose="020B0604020202020204" pitchFamily="34" charset="0"/>
                        </a:rPr>
                        <a:t>[D8-D8] Roehrsdorf - Roehrsdorf PST442 [DIR] / N-1 Hradec - Rohrsdorf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26.11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38%</a:t>
                      </a:r>
                    </a:p>
                  </a:txBody>
                  <a:tcPr marL="0" marR="0" marT="0" marB="0" anchor="b">
                    <a:lnL>
                      <a:noFill/>
                    </a:lnL>
                    <a:lnR>
                      <a:noFill/>
                    </a:lnR>
                    <a:lnT>
                      <a:noFill/>
                    </a:lnT>
                    <a:lnB>
                      <a:noFill/>
                    </a:lnB>
                  </a:tcPr>
                </a:tc>
                <a:extLst>
                  <a:ext uri="{0D108BD9-81ED-4DB2-BD59-A6C34878D82A}">
                    <a16:rowId xmlns:a16="http://schemas.microsoft.com/office/drawing/2014/main" val="608567299"/>
                  </a:ext>
                </a:extLst>
              </a:tr>
              <a:tr h="138697">
                <a:tc>
                  <a:txBody>
                    <a:bodyPr/>
                    <a:lstStyle/>
                    <a:p>
                      <a:pPr algn="l" fontAlgn="b"/>
                      <a:r>
                        <a:rPr lang="en-US" sz="700" b="0" i="0" u="none" strike="noStrike">
                          <a:solidFill>
                            <a:srgbClr val="000000"/>
                          </a:solidFill>
                          <a:effectLst/>
                          <a:latin typeface="Arial" panose="020B0604020202020204" pitchFamily="34" charset="0"/>
                        </a:rPr>
                        <a:t>[BE-BE] Achene - Gramme 380.10 [OPP] / N-1 PST Van Eyck 2</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49.16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76%</a:t>
                      </a:r>
                    </a:p>
                  </a:txBody>
                  <a:tcPr marL="0" marR="0" marT="0" marB="0" anchor="b">
                    <a:lnL>
                      <a:noFill/>
                    </a:lnL>
                    <a:lnR>
                      <a:noFill/>
                    </a:lnR>
                    <a:lnT>
                      <a:noFill/>
                    </a:lnT>
                    <a:lnB>
                      <a:noFill/>
                    </a:lnB>
                  </a:tcPr>
                </a:tc>
                <a:extLst>
                  <a:ext uri="{0D108BD9-81ED-4DB2-BD59-A6C34878D82A}">
                    <a16:rowId xmlns:a16="http://schemas.microsoft.com/office/drawing/2014/main" val="1166045697"/>
                  </a:ext>
                </a:extLst>
              </a:tr>
              <a:tr h="138697">
                <a:tc>
                  <a:txBody>
                    <a:bodyPr/>
                    <a:lstStyle/>
                    <a:p>
                      <a:pPr algn="l" fontAlgn="b"/>
                      <a:r>
                        <a:rPr lang="en-US" sz="700" b="0" i="0" u="none" strike="noStrike">
                          <a:solidFill>
                            <a:srgbClr val="000000"/>
                          </a:solidFill>
                          <a:effectLst/>
                          <a:latin typeface="Arial" panose="020B0604020202020204" pitchFamily="34" charset="0"/>
                        </a:rPr>
                        <a:t>[AT-CH] Westtirol 1 - Pradella 427 [DIR] [AT] / N-1 Westtirol 1 - Pradella 428</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1364.17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3267830099"/>
                  </a:ext>
                </a:extLst>
              </a:tr>
              <a:tr h="138697">
                <a:tc>
                  <a:txBody>
                    <a:bodyPr/>
                    <a:lstStyle/>
                    <a:p>
                      <a:pPr algn="l" fontAlgn="b"/>
                      <a:r>
                        <a:rPr lang="en-US" sz="700" b="0" i="0" u="none" strike="noStrike">
                          <a:solidFill>
                            <a:srgbClr val="000000"/>
                          </a:solidFill>
                          <a:effectLst/>
                          <a:latin typeface="Arial" panose="020B0604020202020204" pitchFamily="34" charset="0"/>
                        </a:rPr>
                        <a:t>[D8-PL] Mikulowa PST1 [OPP] [PL] / N-1 Hagenwerder - Mikulowa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191.78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317900357"/>
                  </a:ext>
                </a:extLst>
              </a:tr>
              <a:tr h="138697">
                <a:tc>
                  <a:txBody>
                    <a:bodyPr/>
                    <a:lstStyle/>
                    <a:p>
                      <a:pPr algn="l" fontAlgn="b"/>
                      <a:r>
                        <a:rPr lang="en-US" sz="700" b="1" i="0" u="none" strike="noStrike">
                          <a:solidFill>
                            <a:srgbClr val="000000"/>
                          </a:solidFill>
                          <a:effectLst/>
                          <a:latin typeface="Arial" panose="020B0604020202020204" pitchFamily="34" charset="0"/>
                        </a:rPr>
                        <a:t>10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1241.04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180%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486708548"/>
                  </a:ext>
                </a:extLst>
              </a:tr>
              <a:tr h="138697">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319.72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339906368"/>
                  </a:ext>
                </a:extLst>
              </a:tr>
              <a:tr h="138697">
                <a:tc>
                  <a:txBody>
                    <a:bodyPr/>
                    <a:lstStyle/>
                    <a:p>
                      <a:pPr algn="l" fontAlgn="b"/>
                      <a:r>
                        <a:rPr lang="en-US" sz="700" b="0" i="0" u="none" strike="noStrike">
                          <a:solidFill>
                            <a:srgbClr val="000000"/>
                          </a:solidFill>
                          <a:effectLst/>
                          <a:latin typeface="Arial" panose="020B0604020202020204" pitchFamily="34" charset="0"/>
                        </a:rPr>
                        <a:t>[D8-D8] Roehrsdorf - Roehrsdorf PST442 [DIR] / N-1 Hradec - Rohrsdorf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14.69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36%</a:t>
                      </a:r>
                    </a:p>
                  </a:txBody>
                  <a:tcPr marL="0" marR="0" marT="0" marB="0" anchor="b">
                    <a:lnL>
                      <a:noFill/>
                    </a:lnL>
                    <a:lnR>
                      <a:noFill/>
                    </a:lnR>
                    <a:lnT>
                      <a:noFill/>
                    </a:lnT>
                    <a:lnB>
                      <a:noFill/>
                    </a:lnB>
                  </a:tcPr>
                </a:tc>
                <a:extLst>
                  <a:ext uri="{0D108BD9-81ED-4DB2-BD59-A6C34878D82A}">
                    <a16:rowId xmlns:a16="http://schemas.microsoft.com/office/drawing/2014/main" val="3835107692"/>
                  </a:ext>
                </a:extLst>
              </a:tr>
              <a:tr h="138697">
                <a:tc>
                  <a:txBody>
                    <a:bodyPr/>
                    <a:lstStyle/>
                    <a:p>
                      <a:pPr algn="l" fontAlgn="b"/>
                      <a:r>
                        <a:rPr lang="en-US" sz="700" b="0" i="0" u="none" strike="noStrike">
                          <a:solidFill>
                            <a:srgbClr val="000000"/>
                          </a:solidFill>
                          <a:effectLst/>
                          <a:latin typeface="Arial" panose="020B0604020202020204" pitchFamily="34" charset="0"/>
                        </a:rPr>
                        <a:t>[BE-BE] Achene - Gramme 380.10 [OPP] / N-1 PST Van Eyck 2</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46.54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75%</a:t>
                      </a:r>
                    </a:p>
                  </a:txBody>
                  <a:tcPr marL="0" marR="0" marT="0" marB="0" anchor="b">
                    <a:lnL>
                      <a:noFill/>
                    </a:lnL>
                    <a:lnR>
                      <a:noFill/>
                    </a:lnR>
                    <a:lnT>
                      <a:noFill/>
                    </a:lnT>
                    <a:lnB>
                      <a:noFill/>
                    </a:lnB>
                  </a:tcPr>
                </a:tc>
                <a:extLst>
                  <a:ext uri="{0D108BD9-81ED-4DB2-BD59-A6C34878D82A}">
                    <a16:rowId xmlns:a16="http://schemas.microsoft.com/office/drawing/2014/main" val="1275928495"/>
                  </a:ext>
                </a:extLst>
              </a:tr>
              <a:tr h="138697">
                <a:tc>
                  <a:txBody>
                    <a:bodyPr/>
                    <a:lstStyle/>
                    <a:p>
                      <a:pPr algn="l" fontAlgn="b"/>
                      <a:r>
                        <a:rPr lang="en-US" sz="700" b="0" i="0" u="none" strike="noStrike">
                          <a:solidFill>
                            <a:srgbClr val="000000"/>
                          </a:solidFill>
                          <a:effectLst/>
                          <a:latin typeface="Arial" panose="020B0604020202020204" pitchFamily="34" charset="0"/>
                        </a:rPr>
                        <a:t>[AT-CH] Westtirol 1 - Pradella 427 [DIR] [AT] / N-1 Westtirol 1 - Pradella 428</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1241.04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834433437"/>
                  </a:ext>
                </a:extLst>
              </a:tr>
              <a:tr h="138697">
                <a:tc>
                  <a:txBody>
                    <a:bodyPr/>
                    <a:lstStyle/>
                    <a:p>
                      <a:pPr algn="l" fontAlgn="b"/>
                      <a:r>
                        <a:rPr lang="en-US" sz="700" b="0" i="0" u="none" strike="noStrike">
                          <a:solidFill>
                            <a:srgbClr val="000000"/>
                          </a:solidFill>
                          <a:effectLst/>
                          <a:latin typeface="Arial" panose="020B0604020202020204" pitchFamily="34" charset="0"/>
                        </a:rPr>
                        <a:t>[D8-PL] Mikulowa PST1 [OPP] [PL] / N-1 Hagenwerder - Mikulowa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379.11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4213142465"/>
                  </a:ext>
                </a:extLst>
              </a:tr>
              <a:tr h="138697">
                <a:tc>
                  <a:txBody>
                    <a:bodyPr/>
                    <a:lstStyle/>
                    <a:p>
                      <a:pPr algn="l" fontAlgn="b"/>
                      <a:r>
                        <a:rPr lang="en-US" sz="700" b="1" i="0" u="none" strike="noStrike">
                          <a:solidFill>
                            <a:srgbClr val="000000"/>
                          </a:solidFill>
                          <a:effectLst/>
                          <a:latin typeface="Arial" panose="020B0604020202020204" pitchFamily="34" charset="0"/>
                        </a:rPr>
                        <a:t>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698.7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69%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736563541"/>
                  </a:ext>
                </a:extLst>
              </a:tr>
              <a:tr h="138697">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698.7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655042339"/>
                  </a:ext>
                </a:extLst>
              </a:tr>
              <a:tr h="138697">
                <a:tc>
                  <a:txBody>
                    <a:bodyPr/>
                    <a:lstStyle/>
                    <a:p>
                      <a:pPr algn="l" fontAlgn="b"/>
                      <a:r>
                        <a:rPr lang="en-US" sz="700" b="0" i="0" u="none" strike="noStrike">
                          <a:solidFill>
                            <a:srgbClr val="000000"/>
                          </a:solidFill>
                          <a:effectLst/>
                          <a:latin typeface="Arial" panose="020B0604020202020204" pitchFamily="34" charset="0"/>
                        </a:rPr>
                        <a:t>[AT-CH] Westtirol 1 - Pradella 427 [DIR] [AT] / N-1 Westtirol 1 - Pradella 428</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182.19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4162417570"/>
                  </a:ext>
                </a:extLst>
              </a:tr>
              <a:tr h="138697">
                <a:tc>
                  <a:txBody>
                    <a:bodyPr/>
                    <a:lstStyle/>
                    <a:p>
                      <a:pPr algn="l" fontAlgn="b"/>
                      <a:r>
                        <a:rPr lang="en-US" sz="700" b="0" i="0" u="none" strike="noStrike">
                          <a:solidFill>
                            <a:srgbClr val="000000"/>
                          </a:solidFill>
                          <a:effectLst/>
                          <a:latin typeface="Arial" panose="020B0604020202020204" pitchFamily="34" charset="0"/>
                        </a:rPr>
                        <a:t>[D8-PL] Mikulowa PST1 [OPP] [PL] / N-1 Hagenwerder - Mikulowa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44.14</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26%</a:t>
                      </a:r>
                    </a:p>
                  </a:txBody>
                  <a:tcPr marL="0" marR="0" marT="0" marB="0" anchor="b">
                    <a:lnL>
                      <a:noFill/>
                    </a:lnL>
                    <a:lnR>
                      <a:noFill/>
                    </a:lnR>
                    <a:lnT>
                      <a:noFill/>
                    </a:lnT>
                    <a:lnB>
                      <a:noFill/>
                    </a:lnB>
                  </a:tcPr>
                </a:tc>
                <a:extLst>
                  <a:ext uri="{0D108BD9-81ED-4DB2-BD59-A6C34878D82A}">
                    <a16:rowId xmlns:a16="http://schemas.microsoft.com/office/drawing/2014/main" val="1196697465"/>
                  </a:ext>
                </a:extLst>
              </a:tr>
            </a:tbl>
          </a:graphicData>
        </a:graphic>
      </p:graphicFrame>
    </p:spTree>
    <p:extLst>
      <p:ext uri="{BB962C8B-B14F-4D97-AF65-F5344CB8AC3E}">
        <p14:creationId xmlns:p14="http://schemas.microsoft.com/office/powerpoint/2010/main" val="1197667223"/>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3 (part II</a:t>
            </a:r>
            <a:r>
              <a:rPr lang="sl-SI" altLang="hu-HU" sz="1400" dirty="0">
                <a:solidFill>
                  <a:srgbClr val="008000"/>
                </a:solidFill>
              </a:rPr>
              <a:t>I</a:t>
            </a:r>
            <a:r>
              <a:rPr lang="en-US" altLang="hu-HU" sz="1400" dirty="0">
                <a:solidFill>
                  <a:srgbClr val="008000"/>
                </a:solidFill>
              </a:rPr>
              <a:t>)</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3" name="Table 2">
            <a:extLst>
              <a:ext uri="{FF2B5EF4-FFF2-40B4-BE49-F238E27FC236}">
                <a16:creationId xmlns:a16="http://schemas.microsoft.com/office/drawing/2014/main" id="{B1AA3BDE-60D8-4EF8-BA41-4FB59003A634}"/>
              </a:ext>
            </a:extLst>
          </p:cNvPr>
          <p:cNvGraphicFramePr>
            <a:graphicFrameLocks noGrp="1"/>
          </p:cNvGraphicFramePr>
          <p:nvPr>
            <p:extLst>
              <p:ext uri="{D42A27DB-BD31-4B8C-83A1-F6EECF244321}">
                <p14:modId xmlns:p14="http://schemas.microsoft.com/office/powerpoint/2010/main" val="3223399764"/>
              </p:ext>
            </p:extLst>
          </p:nvPr>
        </p:nvGraphicFramePr>
        <p:xfrm>
          <a:off x="1235413" y="1079504"/>
          <a:ext cx="7213889" cy="5146208"/>
        </p:xfrm>
        <a:graphic>
          <a:graphicData uri="http://schemas.openxmlformats.org/drawingml/2006/table">
            <a:tbl>
              <a:tblPr/>
              <a:tblGrid>
                <a:gridCol w="5612014">
                  <a:extLst>
                    <a:ext uri="{9D8B030D-6E8A-4147-A177-3AD203B41FA5}">
                      <a16:colId xmlns:a16="http://schemas.microsoft.com/office/drawing/2014/main" val="734057393"/>
                    </a:ext>
                  </a:extLst>
                </a:gridCol>
                <a:gridCol w="1165991">
                  <a:extLst>
                    <a:ext uri="{9D8B030D-6E8A-4147-A177-3AD203B41FA5}">
                      <a16:colId xmlns:a16="http://schemas.microsoft.com/office/drawing/2014/main" val="1928379481"/>
                    </a:ext>
                  </a:extLst>
                </a:gridCol>
                <a:gridCol w="435884">
                  <a:extLst>
                    <a:ext uri="{9D8B030D-6E8A-4147-A177-3AD203B41FA5}">
                      <a16:colId xmlns:a16="http://schemas.microsoft.com/office/drawing/2014/main" val="2077407219"/>
                    </a:ext>
                  </a:extLst>
                </a:gridCol>
              </a:tblGrid>
              <a:tr h="160819">
                <a:tc>
                  <a:txBody>
                    <a:bodyPr/>
                    <a:lstStyle/>
                    <a:p>
                      <a:pPr algn="l" fontAlgn="b"/>
                      <a:r>
                        <a:rPr lang="en-US" sz="800" b="1" i="0" u="none" strike="noStrike">
                          <a:solidFill>
                            <a:srgbClr val="000000"/>
                          </a:solidFill>
                          <a:effectLst/>
                          <a:latin typeface="Arial" panose="020B0604020202020204" pitchFamily="34" charset="0"/>
                        </a:rPr>
                        <a:t>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692.97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190%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742833797"/>
                  </a:ext>
                </a:extLst>
              </a:tr>
              <a:tr h="160819">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692.97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106889103"/>
                  </a:ext>
                </a:extLst>
              </a:tr>
              <a:tr h="160819">
                <a:tc>
                  <a:txBody>
                    <a:bodyPr/>
                    <a:lstStyle/>
                    <a:p>
                      <a:pPr algn="l" fontAlgn="b"/>
                      <a:r>
                        <a:rPr lang="en-US" sz="800" b="0" i="0" u="none" strike="noStrike">
                          <a:solidFill>
                            <a:srgbClr val="000000"/>
                          </a:solidFill>
                          <a:effectLst/>
                          <a:latin typeface="Arial" panose="020B0604020202020204" pitchFamily="34" charset="0"/>
                        </a:rPr>
                        <a:t>[D8-D8] Roehrsdorf - Roehrsdorf PST442 [DIR] / N-1 Hradec - Rohrsdorf 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39.56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41%</a:t>
                      </a:r>
                    </a:p>
                  </a:txBody>
                  <a:tcPr marL="0" marR="0" marT="0" marB="0" anchor="b">
                    <a:lnL>
                      <a:noFill/>
                    </a:lnL>
                    <a:lnR>
                      <a:noFill/>
                    </a:lnR>
                    <a:lnT>
                      <a:noFill/>
                    </a:lnT>
                    <a:lnB>
                      <a:noFill/>
                    </a:lnB>
                  </a:tcPr>
                </a:tc>
                <a:extLst>
                  <a:ext uri="{0D108BD9-81ED-4DB2-BD59-A6C34878D82A}">
                    <a16:rowId xmlns:a16="http://schemas.microsoft.com/office/drawing/2014/main" val="177906859"/>
                  </a:ext>
                </a:extLst>
              </a:tr>
              <a:tr h="160819">
                <a:tc>
                  <a:txBody>
                    <a:bodyPr/>
                    <a:lstStyle/>
                    <a:p>
                      <a:pPr algn="l" fontAlgn="b"/>
                      <a:r>
                        <a:rPr lang="en-US" sz="800" b="0" i="0" u="none" strike="noStrike">
                          <a:solidFill>
                            <a:srgbClr val="000000"/>
                          </a:solidFill>
                          <a:effectLst/>
                          <a:latin typeface="Arial" panose="020B0604020202020204" pitchFamily="34" charset="0"/>
                        </a:rPr>
                        <a:t>[NL-D2] Meeden-Diele  380 Z [OPP] [NL] / N-1 COBRA HVDC</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211.84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1611954903"/>
                  </a:ext>
                </a:extLst>
              </a:tr>
              <a:tr h="160819">
                <a:tc>
                  <a:txBody>
                    <a:bodyPr/>
                    <a:lstStyle/>
                    <a:p>
                      <a:pPr algn="l" fontAlgn="b"/>
                      <a:r>
                        <a:rPr lang="en-US" sz="800" b="0" i="0" u="none" strike="noStrike">
                          <a:solidFill>
                            <a:srgbClr val="000000"/>
                          </a:solidFill>
                          <a:effectLst/>
                          <a:latin typeface="Arial" panose="020B0604020202020204" pitchFamily="34" charset="0"/>
                        </a:rPr>
                        <a:t>[BE-BE] Achene - Gramme 380.10 [OPP] / N-1 PST Van Eyck 2</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6.44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76%</a:t>
                      </a:r>
                    </a:p>
                  </a:txBody>
                  <a:tcPr marL="0" marR="0" marT="0" marB="0" anchor="b">
                    <a:lnL>
                      <a:noFill/>
                    </a:lnL>
                    <a:lnR>
                      <a:noFill/>
                    </a:lnR>
                    <a:lnT>
                      <a:noFill/>
                    </a:lnT>
                    <a:lnB>
                      <a:noFill/>
                    </a:lnB>
                  </a:tcPr>
                </a:tc>
                <a:extLst>
                  <a:ext uri="{0D108BD9-81ED-4DB2-BD59-A6C34878D82A}">
                    <a16:rowId xmlns:a16="http://schemas.microsoft.com/office/drawing/2014/main" val="2226909336"/>
                  </a:ext>
                </a:extLst>
              </a:tr>
              <a:tr h="160819">
                <a:tc>
                  <a:txBody>
                    <a:bodyPr/>
                    <a:lstStyle/>
                    <a:p>
                      <a:pPr algn="l" fontAlgn="b"/>
                      <a:r>
                        <a:rPr lang="en-US" sz="800" b="0" i="0" u="none" strike="noStrike">
                          <a:solidFill>
                            <a:srgbClr val="000000"/>
                          </a:solidFill>
                          <a:effectLst/>
                          <a:latin typeface="Arial" panose="020B0604020202020204" pitchFamily="34" charset="0"/>
                        </a:rPr>
                        <a:t>[D8-PL] Mikulowa PST1 [OPP] [PL] / N-1 Hagenwerder - Mikulowa 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71.23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26%</a:t>
                      </a:r>
                    </a:p>
                  </a:txBody>
                  <a:tcPr marL="0" marR="0" marT="0" marB="0" anchor="b">
                    <a:lnL>
                      <a:noFill/>
                    </a:lnL>
                    <a:lnR>
                      <a:noFill/>
                    </a:lnR>
                    <a:lnT>
                      <a:noFill/>
                    </a:lnT>
                    <a:lnB>
                      <a:noFill/>
                    </a:lnB>
                  </a:tcPr>
                </a:tc>
                <a:extLst>
                  <a:ext uri="{0D108BD9-81ED-4DB2-BD59-A6C34878D82A}">
                    <a16:rowId xmlns:a16="http://schemas.microsoft.com/office/drawing/2014/main" val="2759494292"/>
                  </a:ext>
                </a:extLst>
              </a:tr>
              <a:tr h="160819">
                <a:tc>
                  <a:txBody>
                    <a:bodyPr/>
                    <a:lstStyle/>
                    <a:p>
                      <a:pPr algn="l" fontAlgn="b"/>
                      <a:r>
                        <a:rPr lang="en-US" sz="800" b="1" i="0" u="none" strike="noStrike">
                          <a:solidFill>
                            <a:srgbClr val="000000"/>
                          </a:solidFill>
                          <a:effectLst/>
                          <a:latin typeface="Arial" panose="020B0604020202020204" pitchFamily="34" charset="0"/>
                        </a:rPr>
                        <a:t>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557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196%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557287498"/>
                  </a:ext>
                </a:extLst>
              </a:tr>
              <a:tr h="160819">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557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284652073"/>
                  </a:ext>
                </a:extLst>
              </a:tr>
              <a:tr h="160819">
                <a:tc>
                  <a:txBody>
                    <a:bodyPr/>
                    <a:lstStyle/>
                    <a:p>
                      <a:pPr algn="l" fontAlgn="b"/>
                      <a:r>
                        <a:rPr lang="en-US" sz="800" b="0" i="0" u="none" strike="noStrike">
                          <a:solidFill>
                            <a:srgbClr val="000000"/>
                          </a:solidFill>
                          <a:effectLst/>
                          <a:latin typeface="Arial" panose="020B0604020202020204" pitchFamily="34" charset="0"/>
                        </a:rPr>
                        <a:t>[D8-D8] Roehrsdorf - Roehrsdorf PST442 [DIR] / N-1 Hradec - Rohrsdorf 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203.13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37%</a:t>
                      </a:r>
                    </a:p>
                  </a:txBody>
                  <a:tcPr marL="0" marR="0" marT="0" marB="0" anchor="b">
                    <a:lnL>
                      <a:noFill/>
                    </a:lnL>
                    <a:lnR>
                      <a:noFill/>
                    </a:lnR>
                    <a:lnT>
                      <a:noFill/>
                    </a:lnT>
                    <a:lnB>
                      <a:noFill/>
                    </a:lnB>
                  </a:tcPr>
                </a:tc>
                <a:extLst>
                  <a:ext uri="{0D108BD9-81ED-4DB2-BD59-A6C34878D82A}">
                    <a16:rowId xmlns:a16="http://schemas.microsoft.com/office/drawing/2014/main" val="2592855764"/>
                  </a:ext>
                </a:extLst>
              </a:tr>
              <a:tr h="160819">
                <a:tc>
                  <a:txBody>
                    <a:bodyPr/>
                    <a:lstStyle/>
                    <a:p>
                      <a:pPr algn="l" fontAlgn="b"/>
                      <a:r>
                        <a:rPr lang="en-US" sz="800" b="0" i="0" u="none" strike="noStrike">
                          <a:solidFill>
                            <a:srgbClr val="000000"/>
                          </a:solidFill>
                          <a:effectLst/>
                          <a:latin typeface="Arial" panose="020B0604020202020204" pitchFamily="34" charset="0"/>
                        </a:rPr>
                        <a:t>[NL-D2] Meeden-Diele  380 Z [OPP] [NL] / N-1 COBRA HVDC</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277.81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2466009075"/>
                  </a:ext>
                </a:extLst>
              </a:tr>
              <a:tr h="160819">
                <a:tc>
                  <a:txBody>
                    <a:bodyPr/>
                    <a:lstStyle/>
                    <a:p>
                      <a:pPr algn="l" fontAlgn="b"/>
                      <a:r>
                        <a:rPr lang="pt-BR" sz="800" b="0" i="0" u="none" strike="noStrike">
                          <a:solidFill>
                            <a:srgbClr val="000000"/>
                          </a:solidFill>
                          <a:effectLst/>
                          <a:latin typeface="Arial" panose="020B0604020202020204" pitchFamily="34" charset="0"/>
                        </a:rPr>
                        <a:t>[BE-FR] Avelgem - Avelin 80 [DIR] [FR] / N-1 Avelgem - Mastaing 380.79</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3.06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87%</a:t>
                      </a:r>
                    </a:p>
                  </a:txBody>
                  <a:tcPr marL="0" marR="0" marT="0" marB="0" anchor="b">
                    <a:lnL>
                      <a:noFill/>
                    </a:lnL>
                    <a:lnR>
                      <a:noFill/>
                    </a:lnR>
                    <a:lnT>
                      <a:noFill/>
                    </a:lnT>
                    <a:lnB>
                      <a:noFill/>
                    </a:lnB>
                  </a:tcPr>
                </a:tc>
                <a:extLst>
                  <a:ext uri="{0D108BD9-81ED-4DB2-BD59-A6C34878D82A}">
                    <a16:rowId xmlns:a16="http://schemas.microsoft.com/office/drawing/2014/main" val="3196001590"/>
                  </a:ext>
                </a:extLst>
              </a:tr>
              <a:tr h="160819">
                <a:tc>
                  <a:txBody>
                    <a:bodyPr/>
                    <a:lstStyle/>
                    <a:p>
                      <a:pPr algn="l" fontAlgn="b"/>
                      <a:r>
                        <a:rPr lang="en-US" sz="800" b="0" i="0" u="none" strike="noStrike">
                          <a:solidFill>
                            <a:srgbClr val="000000"/>
                          </a:solidFill>
                          <a:effectLst/>
                          <a:latin typeface="Arial" panose="020B0604020202020204" pitchFamily="34" charset="0"/>
                        </a:rPr>
                        <a:t>[D8-PL] Mikulowa PST1 [OPP] [PL] / N-1 Hagenwerder - Mikulowa 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125.31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2045738664"/>
                  </a:ext>
                </a:extLst>
              </a:tr>
              <a:tr h="160819">
                <a:tc>
                  <a:txBody>
                    <a:bodyPr/>
                    <a:lstStyle/>
                    <a:p>
                      <a:pPr algn="l" fontAlgn="b"/>
                      <a:r>
                        <a:rPr lang="en-US" sz="800" b="1" i="0" u="none" strike="noStrike">
                          <a:solidFill>
                            <a:srgbClr val="000000"/>
                          </a:solidFill>
                          <a:effectLst/>
                          <a:latin typeface="Arial" panose="020B0604020202020204" pitchFamily="34" charset="0"/>
                        </a:rPr>
                        <a:t>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460.36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103%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237277479"/>
                  </a:ext>
                </a:extLst>
              </a:tr>
              <a:tr h="160819">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460.36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808923613"/>
                  </a:ext>
                </a:extLst>
              </a:tr>
              <a:tr h="160819">
                <a:tc>
                  <a:txBody>
                    <a:bodyPr/>
                    <a:lstStyle/>
                    <a:p>
                      <a:pPr algn="l" fontAlgn="b"/>
                      <a:r>
                        <a:rPr lang="en-US" sz="800" b="0" i="0" u="none" strike="noStrike">
                          <a:solidFill>
                            <a:srgbClr val="000000"/>
                          </a:solidFill>
                          <a:effectLst/>
                          <a:latin typeface="Arial" panose="020B0604020202020204" pitchFamily="34" charset="0"/>
                        </a:rPr>
                        <a:t>[D8-D8] Roehrsdorf - Roehrsdorf PST442 [DIR] / N-1 Hradec - Rohrsdorf 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287.8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35%</a:t>
                      </a:r>
                    </a:p>
                  </a:txBody>
                  <a:tcPr marL="0" marR="0" marT="0" marB="0" anchor="b">
                    <a:lnL>
                      <a:noFill/>
                    </a:lnL>
                    <a:lnR>
                      <a:noFill/>
                    </a:lnR>
                    <a:lnT>
                      <a:noFill/>
                    </a:lnT>
                    <a:lnB>
                      <a:noFill/>
                    </a:lnB>
                  </a:tcPr>
                </a:tc>
                <a:extLst>
                  <a:ext uri="{0D108BD9-81ED-4DB2-BD59-A6C34878D82A}">
                    <a16:rowId xmlns:a16="http://schemas.microsoft.com/office/drawing/2014/main" val="344815812"/>
                  </a:ext>
                </a:extLst>
              </a:tr>
              <a:tr h="160819">
                <a:tc>
                  <a:txBody>
                    <a:bodyPr/>
                    <a:lstStyle/>
                    <a:p>
                      <a:pPr algn="l" fontAlgn="b"/>
                      <a:r>
                        <a:rPr lang="en-US" sz="800" b="0" i="0" u="none" strike="noStrike">
                          <a:solidFill>
                            <a:srgbClr val="000000"/>
                          </a:solidFill>
                          <a:effectLst/>
                          <a:latin typeface="Arial" panose="020B0604020202020204" pitchFamily="34" charset="0"/>
                        </a:rPr>
                        <a:t>[NL-D2] Meeden-Diele  380 Z [OPP] [NL] / N-1 COBRA HVDC</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330.22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1527029334"/>
                  </a:ext>
                </a:extLst>
              </a:tr>
              <a:tr h="160819">
                <a:tc>
                  <a:txBody>
                    <a:bodyPr/>
                    <a:lstStyle/>
                    <a:p>
                      <a:pPr algn="l" fontAlgn="b"/>
                      <a:r>
                        <a:rPr lang="en-US" sz="800" b="0" i="0" u="none" strike="noStrike">
                          <a:solidFill>
                            <a:srgbClr val="000000"/>
                          </a:solidFill>
                          <a:effectLst/>
                          <a:latin typeface="Arial" panose="020B0604020202020204" pitchFamily="34" charset="0"/>
                        </a:rPr>
                        <a:t>[PL-PL] Czarna - Pasikurowice [DIR] / N-1 Mikulowa - Pasikurowice</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356.41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53544951"/>
                  </a:ext>
                </a:extLst>
              </a:tr>
              <a:tr h="160819">
                <a:tc>
                  <a:txBody>
                    <a:bodyPr/>
                    <a:lstStyle/>
                    <a:p>
                      <a:pPr algn="l" fontAlgn="b"/>
                      <a:r>
                        <a:rPr lang="en-US" sz="800" b="1" i="0" u="none" strike="noStrike">
                          <a:solidFill>
                            <a:srgbClr val="000000"/>
                          </a:solidFill>
                          <a:effectLst/>
                          <a:latin typeface="Arial" panose="020B0604020202020204" pitchFamily="34" charset="0"/>
                        </a:rPr>
                        <a:t>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745.87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150692283"/>
                  </a:ext>
                </a:extLst>
              </a:tr>
              <a:tr h="160819">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745.87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63798779"/>
                  </a:ext>
                </a:extLst>
              </a:tr>
              <a:tr h="160819">
                <a:tc>
                  <a:txBody>
                    <a:bodyPr/>
                    <a:lstStyle/>
                    <a:p>
                      <a:pPr algn="l" fontAlgn="b"/>
                      <a:r>
                        <a:rPr lang="en-US" sz="800" b="0" i="0" u="none" strike="noStrike">
                          <a:solidFill>
                            <a:srgbClr val="000000"/>
                          </a:solidFill>
                          <a:effectLst/>
                          <a:latin typeface="Arial" panose="020B0604020202020204" pitchFamily="34" charset="0"/>
                        </a:rPr>
                        <a:t>[NL-D2] Meeden-Diele  380 Z [OPP] [NL] / N-1 COBRA HVDC</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324.3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3810218192"/>
                  </a:ext>
                </a:extLst>
              </a:tr>
              <a:tr h="160819">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Dobrzen</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31.26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46%</a:t>
                      </a:r>
                    </a:p>
                  </a:txBody>
                  <a:tcPr marL="0" marR="0" marT="0" marB="0" anchor="b">
                    <a:lnL>
                      <a:noFill/>
                    </a:lnL>
                    <a:lnR>
                      <a:noFill/>
                    </a:lnR>
                    <a:lnT>
                      <a:noFill/>
                    </a:lnT>
                    <a:lnB>
                      <a:noFill/>
                    </a:lnB>
                  </a:tcPr>
                </a:tc>
                <a:extLst>
                  <a:ext uri="{0D108BD9-81ED-4DB2-BD59-A6C34878D82A}">
                    <a16:rowId xmlns:a16="http://schemas.microsoft.com/office/drawing/2014/main" val="460691849"/>
                  </a:ext>
                </a:extLst>
              </a:tr>
              <a:tr h="160819">
                <a:tc>
                  <a:txBody>
                    <a:bodyPr/>
                    <a:lstStyle/>
                    <a:p>
                      <a:pPr algn="l" fontAlgn="b"/>
                      <a:r>
                        <a:rPr lang="en-US" sz="800" b="0" i="0" u="none" strike="noStrike">
                          <a:solidFill>
                            <a:srgbClr val="000000"/>
                          </a:solidFill>
                          <a:effectLst/>
                          <a:latin typeface="Arial" panose="020B0604020202020204" pitchFamily="34" charset="0"/>
                        </a:rPr>
                        <a:t>[D8-PL] Mikulowa PST1 [OPP] [PL] / N-1 Hagenwerder - Mikulowa 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58.29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28%</a:t>
                      </a:r>
                    </a:p>
                  </a:txBody>
                  <a:tcPr marL="0" marR="0" marT="0" marB="0" anchor="b">
                    <a:lnL>
                      <a:noFill/>
                    </a:lnL>
                    <a:lnR>
                      <a:noFill/>
                    </a:lnR>
                    <a:lnT>
                      <a:noFill/>
                    </a:lnT>
                    <a:lnB>
                      <a:noFill/>
                    </a:lnB>
                  </a:tcPr>
                </a:tc>
                <a:extLst>
                  <a:ext uri="{0D108BD9-81ED-4DB2-BD59-A6C34878D82A}">
                    <a16:rowId xmlns:a16="http://schemas.microsoft.com/office/drawing/2014/main" val="3193917582"/>
                  </a:ext>
                </a:extLst>
              </a:tr>
              <a:tr h="160819">
                <a:tc>
                  <a:txBody>
                    <a:bodyPr/>
                    <a:lstStyle/>
                    <a:p>
                      <a:pPr algn="l" fontAlgn="b"/>
                      <a:r>
                        <a:rPr lang="en-US" sz="800" b="1" i="0" u="none" strike="noStrike">
                          <a:solidFill>
                            <a:srgbClr val="000000"/>
                          </a:solidFill>
                          <a:effectLst/>
                          <a:latin typeface="Arial" panose="020B0604020202020204" pitchFamily="34" charset="0"/>
                        </a:rPr>
                        <a:t>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650.66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021857194"/>
                  </a:ext>
                </a:extLst>
              </a:tr>
              <a:tr h="160819">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650.66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380633641"/>
                  </a:ext>
                </a:extLst>
              </a:tr>
              <a:tr h="160819">
                <a:tc>
                  <a:txBody>
                    <a:bodyPr/>
                    <a:lstStyle/>
                    <a:p>
                      <a:pPr algn="l" fontAlgn="b"/>
                      <a:r>
                        <a:rPr lang="en-US" sz="800" b="0" i="0" u="none" strike="noStrike">
                          <a:solidFill>
                            <a:srgbClr val="000000"/>
                          </a:solidFill>
                          <a:effectLst/>
                          <a:latin typeface="Arial" panose="020B0604020202020204" pitchFamily="34" charset="0"/>
                        </a:rPr>
                        <a:t>[D8-D8] Roehrsdorf - Roehrsdorf PST442 [DIR] / N-1 Hradec - Rohrsdorf 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80.99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42%</a:t>
                      </a:r>
                    </a:p>
                  </a:txBody>
                  <a:tcPr marL="0" marR="0" marT="0" marB="0" anchor="b">
                    <a:lnL>
                      <a:noFill/>
                    </a:lnL>
                    <a:lnR>
                      <a:noFill/>
                    </a:lnR>
                    <a:lnT>
                      <a:noFill/>
                    </a:lnT>
                    <a:lnB>
                      <a:noFill/>
                    </a:lnB>
                  </a:tcPr>
                </a:tc>
                <a:extLst>
                  <a:ext uri="{0D108BD9-81ED-4DB2-BD59-A6C34878D82A}">
                    <a16:rowId xmlns:a16="http://schemas.microsoft.com/office/drawing/2014/main" val="3191012250"/>
                  </a:ext>
                </a:extLst>
              </a:tr>
              <a:tr h="160819">
                <a:tc>
                  <a:txBody>
                    <a:bodyPr/>
                    <a:lstStyle/>
                    <a:p>
                      <a:pPr algn="l" fontAlgn="b"/>
                      <a:r>
                        <a:rPr lang="en-US" sz="800" b="0" i="0" u="none" strike="noStrike">
                          <a:solidFill>
                            <a:srgbClr val="000000"/>
                          </a:solidFill>
                          <a:effectLst/>
                          <a:latin typeface="Arial" panose="020B0604020202020204" pitchFamily="34" charset="0"/>
                        </a:rPr>
                        <a:t>[NL-D2] Meeden-Diele  380 Z [OPP] [NL] / N-1 COBRA HVDC</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384.08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3880843381"/>
                  </a:ext>
                </a:extLst>
              </a:tr>
              <a:tr h="160819">
                <a:tc>
                  <a:txBody>
                    <a:bodyPr/>
                    <a:lstStyle/>
                    <a:p>
                      <a:pPr algn="l" fontAlgn="b"/>
                      <a:r>
                        <a:rPr lang="en-US" sz="800" b="0" i="0" u="none" strike="noStrike">
                          <a:solidFill>
                            <a:srgbClr val="000000"/>
                          </a:solidFill>
                          <a:effectLst/>
                          <a:latin typeface="Arial" panose="020B0604020202020204" pitchFamily="34" charset="0"/>
                        </a:rPr>
                        <a:t>[D8-PL] Mikulowa PST1 [OPP] [PL] / N-1 Hagenwerder - Mikulowa 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143.06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27%</a:t>
                      </a:r>
                    </a:p>
                  </a:txBody>
                  <a:tcPr marL="0" marR="0" marT="0" marB="0" anchor="b">
                    <a:lnL>
                      <a:noFill/>
                    </a:lnL>
                    <a:lnR>
                      <a:noFill/>
                    </a:lnR>
                    <a:lnT>
                      <a:noFill/>
                    </a:lnT>
                    <a:lnB>
                      <a:noFill/>
                    </a:lnB>
                  </a:tcPr>
                </a:tc>
                <a:extLst>
                  <a:ext uri="{0D108BD9-81ED-4DB2-BD59-A6C34878D82A}">
                    <a16:rowId xmlns:a16="http://schemas.microsoft.com/office/drawing/2014/main" val="2740698924"/>
                  </a:ext>
                </a:extLst>
              </a:tr>
              <a:tr h="160819">
                <a:tc>
                  <a:txBody>
                    <a:bodyPr/>
                    <a:lstStyle/>
                    <a:p>
                      <a:pPr algn="l" fontAlgn="b"/>
                      <a:r>
                        <a:rPr lang="en-US" sz="800" b="1" i="0" u="none" strike="noStrike">
                          <a:solidFill>
                            <a:srgbClr val="000000"/>
                          </a:solidFill>
                          <a:effectLst/>
                          <a:latin typeface="Arial" panose="020B0604020202020204" pitchFamily="34" charset="0"/>
                        </a:rPr>
                        <a:t>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780.2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130%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626132666"/>
                  </a:ext>
                </a:extLst>
              </a:tr>
              <a:tr h="160819">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780.2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478921856"/>
                  </a:ext>
                </a:extLst>
              </a:tr>
              <a:tr h="160819">
                <a:tc>
                  <a:txBody>
                    <a:bodyPr/>
                    <a:lstStyle/>
                    <a:p>
                      <a:pPr algn="l" fontAlgn="b"/>
                      <a:r>
                        <a:rPr lang="en-US" sz="800" b="0" i="0" u="none" strike="noStrike">
                          <a:solidFill>
                            <a:srgbClr val="000000"/>
                          </a:solidFill>
                          <a:effectLst/>
                          <a:latin typeface="Arial" panose="020B0604020202020204" pitchFamily="34" charset="0"/>
                        </a:rPr>
                        <a:t>[D8-D8] Roehrsdorf - Roehrsdorf PST442 [DIR] / N-1 Hradec - Rohrsdorf 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15.87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45%</a:t>
                      </a:r>
                    </a:p>
                  </a:txBody>
                  <a:tcPr marL="0" marR="0" marT="0" marB="0" anchor="b">
                    <a:lnL>
                      <a:noFill/>
                    </a:lnL>
                    <a:lnR>
                      <a:noFill/>
                    </a:lnR>
                    <a:lnT>
                      <a:noFill/>
                    </a:lnT>
                    <a:lnB>
                      <a:noFill/>
                    </a:lnB>
                  </a:tcPr>
                </a:tc>
                <a:extLst>
                  <a:ext uri="{0D108BD9-81ED-4DB2-BD59-A6C34878D82A}">
                    <a16:rowId xmlns:a16="http://schemas.microsoft.com/office/drawing/2014/main" val="1492428225"/>
                  </a:ext>
                </a:extLst>
              </a:tr>
              <a:tr h="160819">
                <a:tc>
                  <a:txBody>
                    <a:bodyPr/>
                    <a:lstStyle/>
                    <a:p>
                      <a:pPr algn="l" fontAlgn="b"/>
                      <a:r>
                        <a:rPr lang="en-US" sz="800" b="0" i="0" u="none" strike="noStrike">
                          <a:solidFill>
                            <a:srgbClr val="000000"/>
                          </a:solidFill>
                          <a:effectLst/>
                          <a:latin typeface="Arial" panose="020B0604020202020204" pitchFamily="34" charset="0"/>
                        </a:rPr>
                        <a:t>[NL-D2] Meeden-Diele  380 Z [OPP] [NL] / N-1 COBRA HVDC</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72.48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30%</a:t>
                      </a:r>
                    </a:p>
                  </a:txBody>
                  <a:tcPr marL="0" marR="0" marT="0" marB="0" anchor="b">
                    <a:lnL>
                      <a:noFill/>
                    </a:lnL>
                    <a:lnR>
                      <a:noFill/>
                    </a:lnR>
                    <a:lnT>
                      <a:noFill/>
                    </a:lnT>
                    <a:lnB>
                      <a:noFill/>
                    </a:lnB>
                  </a:tcPr>
                </a:tc>
                <a:extLst>
                  <a:ext uri="{0D108BD9-81ED-4DB2-BD59-A6C34878D82A}">
                    <a16:rowId xmlns:a16="http://schemas.microsoft.com/office/drawing/2014/main" val="254209431"/>
                  </a:ext>
                </a:extLst>
              </a:tr>
              <a:tr h="160819">
                <a:tc>
                  <a:txBody>
                    <a:bodyPr/>
                    <a:lstStyle/>
                    <a:p>
                      <a:pPr algn="l" fontAlgn="b"/>
                      <a:r>
                        <a:rPr lang="en-US" sz="800" b="0" i="0" u="none" strike="noStrike">
                          <a:solidFill>
                            <a:srgbClr val="000000"/>
                          </a:solidFill>
                          <a:effectLst/>
                          <a:latin typeface="Arial" panose="020B0604020202020204" pitchFamily="34" charset="0"/>
                        </a:rPr>
                        <a:t>[D8-PL] Mikulowa PST1 [OPP] [PL] / N-1 Hagenwerder - Mikulowa 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124.37</a:t>
                      </a:r>
                    </a:p>
                  </a:txBody>
                  <a:tcPr marL="0" marR="0" marT="0" marB="0" anchor="b">
                    <a:lnL>
                      <a:noFill/>
                    </a:lnL>
                    <a:lnR>
                      <a:noFill/>
                    </a:lnR>
                    <a:lnT>
                      <a:noFill/>
                    </a:lnT>
                    <a:lnB>
                      <a:noFill/>
                    </a:lnB>
                  </a:tcPr>
                </a:tc>
                <a:tc>
                  <a:txBody>
                    <a:bodyPr/>
                    <a:lstStyle/>
                    <a:p>
                      <a:pPr algn="r" fontAlgn="b"/>
                      <a:r>
                        <a:rPr lang="en-US" sz="800" b="0" i="0" u="none" strike="noStrike" dirty="0">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551593233"/>
                  </a:ext>
                </a:extLst>
              </a:tr>
            </a:tbl>
          </a:graphicData>
        </a:graphic>
      </p:graphicFrame>
    </p:spTree>
    <p:extLst>
      <p:ext uri="{BB962C8B-B14F-4D97-AF65-F5344CB8AC3E}">
        <p14:creationId xmlns:p14="http://schemas.microsoft.com/office/powerpoint/2010/main" val="2748454264"/>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3 (part </a:t>
            </a:r>
            <a:r>
              <a:rPr lang="sl-SI" altLang="hu-HU" sz="1400" dirty="0">
                <a:solidFill>
                  <a:srgbClr val="008000"/>
                </a:solidFill>
              </a:rPr>
              <a:t>I</a:t>
            </a:r>
            <a:r>
              <a:rPr lang="en-US" altLang="hu-HU" sz="1400" dirty="0">
                <a:solidFill>
                  <a:srgbClr val="008000"/>
                </a:solidFill>
              </a:rPr>
              <a:t>V)</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3" name="Table 2">
            <a:extLst>
              <a:ext uri="{FF2B5EF4-FFF2-40B4-BE49-F238E27FC236}">
                <a16:creationId xmlns:a16="http://schemas.microsoft.com/office/drawing/2014/main" id="{FC089C6B-76C0-4B96-A09D-236FD0FA4D1A}"/>
              </a:ext>
            </a:extLst>
          </p:cNvPr>
          <p:cNvGraphicFramePr>
            <a:graphicFrameLocks noGrp="1"/>
          </p:cNvGraphicFramePr>
          <p:nvPr>
            <p:extLst>
              <p:ext uri="{D42A27DB-BD31-4B8C-83A1-F6EECF244321}">
                <p14:modId xmlns:p14="http://schemas.microsoft.com/office/powerpoint/2010/main" val="513548749"/>
              </p:ext>
            </p:extLst>
          </p:nvPr>
        </p:nvGraphicFramePr>
        <p:xfrm>
          <a:off x="1142623" y="1079499"/>
          <a:ext cx="7793792" cy="4351340"/>
        </p:xfrm>
        <a:graphic>
          <a:graphicData uri="http://schemas.openxmlformats.org/drawingml/2006/table">
            <a:tbl>
              <a:tblPr/>
              <a:tblGrid>
                <a:gridCol w="6063146">
                  <a:extLst>
                    <a:ext uri="{9D8B030D-6E8A-4147-A177-3AD203B41FA5}">
                      <a16:colId xmlns:a16="http://schemas.microsoft.com/office/drawing/2014/main" val="189766445"/>
                    </a:ext>
                  </a:extLst>
                </a:gridCol>
                <a:gridCol w="1259722">
                  <a:extLst>
                    <a:ext uri="{9D8B030D-6E8A-4147-A177-3AD203B41FA5}">
                      <a16:colId xmlns:a16="http://schemas.microsoft.com/office/drawing/2014/main" val="4198536809"/>
                    </a:ext>
                  </a:extLst>
                </a:gridCol>
                <a:gridCol w="470924">
                  <a:extLst>
                    <a:ext uri="{9D8B030D-6E8A-4147-A177-3AD203B41FA5}">
                      <a16:colId xmlns:a16="http://schemas.microsoft.com/office/drawing/2014/main" val="2888273642"/>
                    </a:ext>
                  </a:extLst>
                </a:gridCol>
              </a:tblGrid>
              <a:tr h="155405">
                <a:tc>
                  <a:txBody>
                    <a:bodyPr/>
                    <a:lstStyle/>
                    <a:p>
                      <a:pPr algn="l" fontAlgn="b"/>
                      <a:r>
                        <a:rPr lang="sl-SI" sz="900" b="1" i="0" u="none" strike="noStrike" dirty="0">
                          <a:solidFill>
                            <a:srgbClr val="000000"/>
                          </a:solidFill>
                          <a:effectLst/>
                          <a:latin typeface="Arial" panose="020B0604020202020204" pitchFamily="34" charset="0"/>
                        </a:rPr>
                        <a:t>18</a:t>
                      </a:r>
                      <a:endParaRPr lang="en-US" sz="900" b="1" i="0" u="none" strike="noStrike" dirty="0">
                        <a:solidFill>
                          <a:srgbClr val="000000"/>
                        </a:solidFill>
                        <a:effectLst/>
                        <a:latin typeface="Arial" panose="020B0604020202020204" pitchFamily="34" charset="0"/>
                      </a:endParaRP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876.91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279675911"/>
                  </a:ext>
                </a:extLst>
              </a:tr>
              <a:tr h="155405">
                <a:tc>
                  <a:txBody>
                    <a:bodyPr/>
                    <a:lstStyle/>
                    <a:p>
                      <a:pPr algn="l" fontAlgn="b"/>
                      <a:r>
                        <a:rPr lang="en-US" sz="900" b="0" i="0" u="none" strike="noStrike">
                          <a:solidFill>
                            <a:srgbClr val="000000"/>
                          </a:solidFill>
                          <a:effectLst/>
                          <a:latin typeface="Arial" panose="020B0604020202020204" pitchFamily="34" charset="0"/>
                        </a:rPr>
                        <a:t>[SK-SK] V.Dur - Levice 2 [DIR] / N-1 V.Dur - Levice 1</a:t>
                      </a:r>
                    </a:p>
                  </a:txBody>
                  <a:tcPr marL="105958"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876.91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22%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523402782"/>
                  </a:ext>
                </a:extLst>
              </a:tr>
              <a:tr h="155405">
                <a:tc>
                  <a:txBody>
                    <a:bodyPr/>
                    <a:lstStyle/>
                    <a:p>
                      <a:pPr algn="l" fontAlgn="b"/>
                      <a:r>
                        <a:rPr lang="en-US" sz="900" b="0" i="0" u="none" strike="noStrike">
                          <a:solidFill>
                            <a:srgbClr val="000000"/>
                          </a:solidFill>
                          <a:effectLst/>
                          <a:latin typeface="Arial" panose="020B0604020202020204" pitchFamily="34" charset="0"/>
                        </a:rPr>
                        <a:t>[D8-D8] Roehrsdorf - Roehrsdorf PST442 [DIR] / N-1 Hradec - Rohrsdorf 1</a:t>
                      </a:r>
                    </a:p>
                  </a:txBody>
                  <a:tcPr marL="105958"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23.25</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45%</a:t>
                      </a:r>
                    </a:p>
                  </a:txBody>
                  <a:tcPr marL="0" marR="0" marT="0" marB="0" anchor="b">
                    <a:lnL>
                      <a:noFill/>
                    </a:lnL>
                    <a:lnR>
                      <a:noFill/>
                    </a:lnR>
                    <a:lnT>
                      <a:noFill/>
                    </a:lnT>
                    <a:lnB>
                      <a:noFill/>
                    </a:lnB>
                  </a:tcPr>
                </a:tc>
                <a:extLst>
                  <a:ext uri="{0D108BD9-81ED-4DB2-BD59-A6C34878D82A}">
                    <a16:rowId xmlns:a16="http://schemas.microsoft.com/office/drawing/2014/main" val="2932393516"/>
                  </a:ext>
                </a:extLst>
              </a:tr>
              <a:tr h="155405">
                <a:tc>
                  <a:txBody>
                    <a:bodyPr/>
                    <a:lstStyle/>
                    <a:p>
                      <a:pPr algn="l" fontAlgn="b"/>
                      <a:r>
                        <a:rPr lang="en-US" sz="900" b="0" i="0" u="none" strike="noStrike">
                          <a:solidFill>
                            <a:srgbClr val="000000"/>
                          </a:solidFill>
                          <a:effectLst/>
                          <a:latin typeface="Arial" panose="020B0604020202020204" pitchFamily="34" charset="0"/>
                        </a:rPr>
                        <a:t>[NL-D2] Meeden-Diele  380 Z [OPP] [NL] / N-1 COBRA HVDC</a:t>
                      </a:r>
                    </a:p>
                  </a:txBody>
                  <a:tcPr marL="105958"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23.42</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32%</a:t>
                      </a:r>
                    </a:p>
                  </a:txBody>
                  <a:tcPr marL="0" marR="0" marT="0" marB="0" anchor="b">
                    <a:lnL>
                      <a:noFill/>
                    </a:lnL>
                    <a:lnR>
                      <a:noFill/>
                    </a:lnR>
                    <a:lnT>
                      <a:noFill/>
                    </a:lnT>
                    <a:lnB>
                      <a:noFill/>
                    </a:lnB>
                  </a:tcPr>
                </a:tc>
                <a:extLst>
                  <a:ext uri="{0D108BD9-81ED-4DB2-BD59-A6C34878D82A}">
                    <a16:rowId xmlns:a16="http://schemas.microsoft.com/office/drawing/2014/main" val="560555964"/>
                  </a:ext>
                </a:extLst>
              </a:tr>
              <a:tr h="155405">
                <a:tc>
                  <a:txBody>
                    <a:bodyPr/>
                    <a:lstStyle/>
                    <a:p>
                      <a:pPr algn="l" fontAlgn="b"/>
                      <a:r>
                        <a:rPr lang="en-US" sz="900" b="0" i="0" u="none" strike="noStrike">
                          <a:solidFill>
                            <a:srgbClr val="000000"/>
                          </a:solidFill>
                          <a:effectLst/>
                          <a:latin typeface="Arial" panose="020B0604020202020204" pitchFamily="34" charset="0"/>
                        </a:rPr>
                        <a:t>[AT-CH] Westtirol 1 - Pradella 427 [DIR] [AT] / N-1 Westtirol 1 - Pradella 428</a:t>
                      </a:r>
                    </a:p>
                  </a:txBody>
                  <a:tcPr marL="105958"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111.65</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879929572"/>
                  </a:ext>
                </a:extLst>
              </a:tr>
              <a:tr h="155405">
                <a:tc>
                  <a:txBody>
                    <a:bodyPr/>
                    <a:lstStyle/>
                    <a:p>
                      <a:pPr algn="l" fontAlgn="b"/>
                      <a:r>
                        <a:rPr lang="en-US" sz="900" b="1" i="0" u="none" strike="noStrike">
                          <a:solidFill>
                            <a:srgbClr val="000000"/>
                          </a:solidFill>
                          <a:effectLst/>
                          <a:latin typeface="Arial" panose="020B0604020202020204" pitchFamily="34" charset="0"/>
                        </a:rPr>
                        <a:t>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845.75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69%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973416803"/>
                  </a:ext>
                </a:extLst>
              </a:tr>
              <a:tr h="155405">
                <a:tc>
                  <a:txBody>
                    <a:bodyPr/>
                    <a:lstStyle/>
                    <a:p>
                      <a:pPr algn="l" fontAlgn="b"/>
                      <a:r>
                        <a:rPr lang="en-US" sz="900" b="0" i="0" u="none" strike="noStrike">
                          <a:solidFill>
                            <a:srgbClr val="000000"/>
                          </a:solidFill>
                          <a:effectLst/>
                          <a:latin typeface="Arial" panose="020B0604020202020204" pitchFamily="34" charset="0"/>
                        </a:rPr>
                        <a:t>[SK-SK] V.Dur - Levice 2 [DIR] / N-1 V.Dur - Levice 1</a:t>
                      </a:r>
                    </a:p>
                  </a:txBody>
                  <a:tcPr marL="105958"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544.42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25%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144656742"/>
                  </a:ext>
                </a:extLst>
              </a:tr>
              <a:tr h="155405">
                <a:tc>
                  <a:txBody>
                    <a:bodyPr/>
                    <a:lstStyle/>
                    <a:p>
                      <a:pPr algn="l" fontAlgn="b"/>
                      <a:r>
                        <a:rPr lang="en-US" sz="900" b="0" i="0" u="none" strike="noStrike">
                          <a:solidFill>
                            <a:srgbClr val="000000"/>
                          </a:solidFill>
                          <a:effectLst/>
                          <a:latin typeface="Arial" panose="020B0604020202020204" pitchFamily="34" charset="0"/>
                        </a:rPr>
                        <a:t>[NL-D2] Meeden-Diele  380 Z [OPP] [NL] / N-1 COBRA HVDC</a:t>
                      </a:r>
                    </a:p>
                  </a:txBody>
                  <a:tcPr marL="105958"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845.75</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2903022110"/>
                  </a:ext>
                </a:extLst>
              </a:tr>
              <a:tr h="155405">
                <a:tc>
                  <a:txBody>
                    <a:bodyPr/>
                    <a:lstStyle/>
                    <a:p>
                      <a:pPr algn="l" fontAlgn="b"/>
                      <a:r>
                        <a:rPr lang="en-US" sz="900" b="0" i="0" u="none" strike="noStrike">
                          <a:solidFill>
                            <a:srgbClr val="000000"/>
                          </a:solidFill>
                          <a:effectLst/>
                          <a:latin typeface="Arial" panose="020B0604020202020204" pitchFamily="34" charset="0"/>
                        </a:rPr>
                        <a:t>[AT-CH] Westtirol 1 - Pradella 427 [DIR] [AT] / N-1 Westtirol 1 - Pradella 428</a:t>
                      </a:r>
                    </a:p>
                  </a:txBody>
                  <a:tcPr marL="105958"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387.06</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606710159"/>
                  </a:ext>
                </a:extLst>
              </a:tr>
              <a:tr h="155405">
                <a:tc>
                  <a:txBody>
                    <a:bodyPr/>
                    <a:lstStyle/>
                    <a:p>
                      <a:pPr algn="l" fontAlgn="b"/>
                      <a:r>
                        <a:rPr lang="en-US" sz="900" b="1" i="0" u="none" strike="noStrike">
                          <a:solidFill>
                            <a:srgbClr val="000000"/>
                          </a:solidFill>
                          <a:effectLst/>
                          <a:latin typeface="Arial" panose="020B0604020202020204" pitchFamily="34" charset="0"/>
                        </a:rPr>
                        <a:t>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665.04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69%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019993730"/>
                  </a:ext>
                </a:extLst>
              </a:tr>
              <a:tr h="155405">
                <a:tc>
                  <a:txBody>
                    <a:bodyPr/>
                    <a:lstStyle/>
                    <a:p>
                      <a:pPr algn="l" fontAlgn="b"/>
                      <a:r>
                        <a:rPr lang="en-US" sz="900" b="0" i="0" u="none" strike="noStrike">
                          <a:solidFill>
                            <a:srgbClr val="000000"/>
                          </a:solidFill>
                          <a:effectLst/>
                          <a:latin typeface="Arial" panose="020B0604020202020204" pitchFamily="34" charset="0"/>
                        </a:rPr>
                        <a:t>[SK-SK] V.Dur - Levice 2 [DIR] / N-1 V.Dur - Levice 1</a:t>
                      </a:r>
                    </a:p>
                  </a:txBody>
                  <a:tcPr marL="105958"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487.5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25%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837184060"/>
                  </a:ext>
                </a:extLst>
              </a:tr>
              <a:tr h="155405">
                <a:tc>
                  <a:txBody>
                    <a:bodyPr/>
                    <a:lstStyle/>
                    <a:p>
                      <a:pPr algn="l" fontAlgn="b"/>
                      <a:r>
                        <a:rPr lang="en-US" sz="900" b="0" i="0" u="none" strike="noStrike">
                          <a:solidFill>
                            <a:srgbClr val="000000"/>
                          </a:solidFill>
                          <a:effectLst/>
                          <a:latin typeface="Arial" panose="020B0604020202020204" pitchFamily="34" charset="0"/>
                        </a:rPr>
                        <a:t>[NL-D2] Meeden-Diele  380 Z [OPP] [NL] / N-1 COBRA HVDC</a:t>
                      </a:r>
                    </a:p>
                  </a:txBody>
                  <a:tcPr marL="105958"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615.03</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3157081114"/>
                  </a:ext>
                </a:extLst>
              </a:tr>
              <a:tr h="155405">
                <a:tc>
                  <a:txBody>
                    <a:bodyPr/>
                    <a:lstStyle/>
                    <a:p>
                      <a:pPr algn="l" fontAlgn="b"/>
                      <a:r>
                        <a:rPr lang="en-US" sz="900" b="0" i="0" u="none" strike="noStrike">
                          <a:solidFill>
                            <a:srgbClr val="000000"/>
                          </a:solidFill>
                          <a:effectLst/>
                          <a:latin typeface="Arial" panose="020B0604020202020204" pitchFamily="34" charset="0"/>
                        </a:rPr>
                        <a:t>[AT-CH] Westtirol 1 - Pradella 427 [DIR] [AT] / N-1 Westtirol 1 - Pradella 428</a:t>
                      </a:r>
                    </a:p>
                  </a:txBody>
                  <a:tcPr marL="105958"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665.04</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3366360941"/>
                  </a:ext>
                </a:extLst>
              </a:tr>
              <a:tr h="155405">
                <a:tc>
                  <a:txBody>
                    <a:bodyPr/>
                    <a:lstStyle/>
                    <a:p>
                      <a:pPr algn="l" fontAlgn="b"/>
                      <a:r>
                        <a:rPr lang="en-US" sz="900" b="1" i="0" u="none" strike="noStrike">
                          <a:solidFill>
                            <a:srgbClr val="000000"/>
                          </a:solidFill>
                          <a:effectLst/>
                          <a:latin typeface="Arial" panose="020B0604020202020204" pitchFamily="34" charset="0"/>
                        </a:rPr>
                        <a:t>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676.81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88%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672695765"/>
                  </a:ext>
                </a:extLst>
              </a:tr>
              <a:tr h="155405">
                <a:tc>
                  <a:txBody>
                    <a:bodyPr/>
                    <a:lstStyle/>
                    <a:p>
                      <a:pPr algn="l" fontAlgn="b"/>
                      <a:r>
                        <a:rPr lang="en-US" sz="900" b="0" i="0" u="none" strike="noStrike">
                          <a:solidFill>
                            <a:srgbClr val="000000"/>
                          </a:solidFill>
                          <a:effectLst/>
                          <a:latin typeface="Arial" panose="020B0604020202020204" pitchFamily="34" charset="0"/>
                        </a:rPr>
                        <a:t>[SK-SK] V.Dur - Levice 2 [DIR] / N-1 V.Dur - Levice 1</a:t>
                      </a:r>
                    </a:p>
                  </a:txBody>
                  <a:tcPr marL="105958"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287.62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25%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159212666"/>
                  </a:ext>
                </a:extLst>
              </a:tr>
              <a:tr h="155405">
                <a:tc>
                  <a:txBody>
                    <a:bodyPr/>
                    <a:lstStyle/>
                    <a:p>
                      <a:pPr algn="l" fontAlgn="b"/>
                      <a:r>
                        <a:rPr lang="en-US" sz="900" b="0" i="0" u="none" strike="noStrike">
                          <a:solidFill>
                            <a:srgbClr val="000000"/>
                          </a:solidFill>
                          <a:effectLst/>
                          <a:latin typeface="Arial" panose="020B0604020202020204" pitchFamily="34" charset="0"/>
                        </a:rPr>
                        <a:t>[NL-D2] Meeden-Diele  380 Z [OPP] [NL] / N-1 Diele - Meeden WEISS/W</a:t>
                      </a:r>
                    </a:p>
                  </a:txBody>
                  <a:tcPr marL="105958"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141.11</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44%</a:t>
                      </a:r>
                    </a:p>
                  </a:txBody>
                  <a:tcPr marL="0" marR="0" marT="0" marB="0" anchor="b">
                    <a:lnL>
                      <a:noFill/>
                    </a:lnL>
                    <a:lnR>
                      <a:noFill/>
                    </a:lnR>
                    <a:lnT>
                      <a:noFill/>
                    </a:lnT>
                    <a:lnB>
                      <a:noFill/>
                    </a:lnB>
                  </a:tcPr>
                </a:tc>
                <a:extLst>
                  <a:ext uri="{0D108BD9-81ED-4DB2-BD59-A6C34878D82A}">
                    <a16:rowId xmlns:a16="http://schemas.microsoft.com/office/drawing/2014/main" val="2374711751"/>
                  </a:ext>
                </a:extLst>
              </a:tr>
              <a:tr h="155405">
                <a:tc>
                  <a:txBody>
                    <a:bodyPr/>
                    <a:lstStyle/>
                    <a:p>
                      <a:pPr algn="l" fontAlgn="b"/>
                      <a:r>
                        <a:rPr lang="en-US" sz="900" b="0" i="0" u="none" strike="noStrike">
                          <a:solidFill>
                            <a:srgbClr val="000000"/>
                          </a:solidFill>
                          <a:effectLst/>
                          <a:latin typeface="Arial" panose="020B0604020202020204" pitchFamily="34" charset="0"/>
                        </a:rPr>
                        <a:t>[AT-CH] Westtirol 1 - Pradella 427 [DIR] [AT] / N-1 Westtirol 1 - Pradella 428</a:t>
                      </a:r>
                    </a:p>
                  </a:txBody>
                  <a:tcPr marL="105958"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676.81</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3135231678"/>
                  </a:ext>
                </a:extLst>
              </a:tr>
              <a:tr h="155405">
                <a:tc>
                  <a:txBody>
                    <a:bodyPr/>
                    <a:lstStyle/>
                    <a:p>
                      <a:pPr algn="l" fontAlgn="b"/>
                      <a:r>
                        <a:rPr lang="en-US" sz="900" b="1" i="0" u="none" strike="noStrike">
                          <a:solidFill>
                            <a:srgbClr val="000000"/>
                          </a:solidFill>
                          <a:effectLst/>
                          <a:latin typeface="Arial" panose="020B0604020202020204" pitchFamily="34" charset="0"/>
                        </a:rPr>
                        <a:t>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395.31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73%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145954775"/>
                  </a:ext>
                </a:extLst>
              </a:tr>
              <a:tr h="155405">
                <a:tc>
                  <a:txBody>
                    <a:bodyPr/>
                    <a:lstStyle/>
                    <a:p>
                      <a:pPr algn="l" fontAlgn="b"/>
                      <a:r>
                        <a:rPr lang="en-US" sz="900" b="0" i="0" u="none" strike="noStrike">
                          <a:solidFill>
                            <a:srgbClr val="000000"/>
                          </a:solidFill>
                          <a:effectLst/>
                          <a:latin typeface="Arial" panose="020B0604020202020204" pitchFamily="34" charset="0"/>
                        </a:rPr>
                        <a:t>[SK-SK] V.Dur - Levice 2 [DIR] / N-1 V.Dur - Levice 1</a:t>
                      </a:r>
                    </a:p>
                  </a:txBody>
                  <a:tcPr marL="105958"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104.68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25%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141754452"/>
                  </a:ext>
                </a:extLst>
              </a:tr>
              <a:tr h="155405">
                <a:tc>
                  <a:txBody>
                    <a:bodyPr/>
                    <a:lstStyle/>
                    <a:p>
                      <a:pPr algn="l" fontAlgn="b"/>
                      <a:r>
                        <a:rPr lang="en-US" sz="900" b="0" i="0" u="none" strike="noStrike">
                          <a:solidFill>
                            <a:srgbClr val="000000"/>
                          </a:solidFill>
                          <a:effectLst/>
                          <a:latin typeface="Arial" panose="020B0604020202020204" pitchFamily="34" charset="0"/>
                        </a:rPr>
                        <a:t>[NL-D2] Meeden-Diele  380 Z [OPP] [NL] / N-1 COBRA HVDC</a:t>
                      </a:r>
                    </a:p>
                  </a:txBody>
                  <a:tcPr marL="105958"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395.31</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29%</a:t>
                      </a:r>
                    </a:p>
                  </a:txBody>
                  <a:tcPr marL="0" marR="0" marT="0" marB="0" anchor="b">
                    <a:lnL>
                      <a:noFill/>
                    </a:lnL>
                    <a:lnR>
                      <a:noFill/>
                    </a:lnR>
                    <a:lnT>
                      <a:noFill/>
                    </a:lnT>
                    <a:lnB>
                      <a:noFill/>
                    </a:lnB>
                  </a:tcPr>
                </a:tc>
                <a:extLst>
                  <a:ext uri="{0D108BD9-81ED-4DB2-BD59-A6C34878D82A}">
                    <a16:rowId xmlns:a16="http://schemas.microsoft.com/office/drawing/2014/main" val="2244122577"/>
                  </a:ext>
                </a:extLst>
              </a:tr>
              <a:tr h="155405">
                <a:tc>
                  <a:txBody>
                    <a:bodyPr/>
                    <a:lstStyle/>
                    <a:p>
                      <a:pPr algn="l" fontAlgn="b"/>
                      <a:r>
                        <a:rPr lang="en-US" sz="900" b="0" i="0" u="none" strike="noStrike">
                          <a:solidFill>
                            <a:srgbClr val="000000"/>
                          </a:solidFill>
                          <a:effectLst/>
                          <a:latin typeface="Arial" panose="020B0604020202020204" pitchFamily="34" charset="0"/>
                        </a:rPr>
                        <a:t>[AT-CH] Westtirol 1 - Pradella 427 [DIR] [AT] / N-1 Westtirol 1 - Pradella 428</a:t>
                      </a:r>
                    </a:p>
                  </a:txBody>
                  <a:tcPr marL="105958"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220.73</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3502796719"/>
                  </a:ext>
                </a:extLst>
              </a:tr>
              <a:tr h="155405">
                <a:tc>
                  <a:txBody>
                    <a:bodyPr/>
                    <a:lstStyle/>
                    <a:p>
                      <a:pPr algn="l" fontAlgn="b"/>
                      <a:r>
                        <a:rPr lang="en-US" sz="900" b="1" i="0" u="none" strike="noStrike">
                          <a:solidFill>
                            <a:srgbClr val="000000"/>
                          </a:solidFill>
                          <a:effectLst/>
                          <a:latin typeface="Arial" panose="020B0604020202020204" pitchFamily="34" charset="0"/>
                        </a:rPr>
                        <a:t>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44.29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56%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300321083"/>
                  </a:ext>
                </a:extLst>
              </a:tr>
              <a:tr h="155405">
                <a:tc>
                  <a:txBody>
                    <a:bodyPr/>
                    <a:lstStyle/>
                    <a:p>
                      <a:pPr algn="l" fontAlgn="b"/>
                      <a:r>
                        <a:rPr lang="en-US" sz="900" b="0" i="0" u="none" strike="noStrike">
                          <a:solidFill>
                            <a:srgbClr val="000000"/>
                          </a:solidFill>
                          <a:effectLst/>
                          <a:latin typeface="Arial" panose="020B0604020202020204" pitchFamily="34" charset="0"/>
                        </a:rPr>
                        <a:t>[NL-NL] Diemen-Lelystad 380 W [OPP] / N-1 Zwolle-Hengelo 380 W</a:t>
                      </a:r>
                    </a:p>
                  </a:txBody>
                  <a:tcPr marL="105958"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44.29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37%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028955737"/>
                  </a:ext>
                </a:extLst>
              </a:tr>
              <a:tr h="155405">
                <a:tc>
                  <a:txBody>
                    <a:bodyPr/>
                    <a:lstStyle/>
                    <a:p>
                      <a:pPr algn="l" fontAlgn="b"/>
                      <a:r>
                        <a:rPr lang="en-US" sz="900" b="0" i="0" u="none" strike="noStrike">
                          <a:solidFill>
                            <a:srgbClr val="000000"/>
                          </a:solidFill>
                          <a:effectLst/>
                          <a:latin typeface="Arial" panose="020B0604020202020204" pitchFamily="34" charset="0"/>
                        </a:rPr>
                        <a:t>[AT-CH] Westtirol 1 - Pradella 427 [DIR] [AT] / N-1 Westtirol 1 - Pradella 428</a:t>
                      </a:r>
                    </a:p>
                  </a:txBody>
                  <a:tcPr marL="105958"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6.63</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706808056"/>
                  </a:ext>
                </a:extLst>
              </a:tr>
              <a:tr h="155405">
                <a:tc>
                  <a:txBody>
                    <a:bodyPr/>
                    <a:lstStyle/>
                    <a:p>
                      <a:pPr algn="l" fontAlgn="b"/>
                      <a:r>
                        <a:rPr lang="en-US" sz="900" b="1" i="0" u="none" strike="noStrike">
                          <a:solidFill>
                            <a:srgbClr val="000000"/>
                          </a:solidFill>
                          <a:effectLst/>
                          <a:latin typeface="Arial" panose="020B0604020202020204" pitchFamily="34" charset="0"/>
                        </a:rPr>
                        <a:t>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299.34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72%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900342938"/>
                  </a:ext>
                </a:extLst>
              </a:tr>
              <a:tr h="155405">
                <a:tc>
                  <a:txBody>
                    <a:bodyPr/>
                    <a:lstStyle/>
                    <a:p>
                      <a:pPr algn="l" fontAlgn="b"/>
                      <a:r>
                        <a:rPr lang="en-US" sz="900" b="0" i="0" u="none" strike="noStrike">
                          <a:solidFill>
                            <a:srgbClr val="000000"/>
                          </a:solidFill>
                          <a:effectLst/>
                          <a:latin typeface="Arial" panose="020B0604020202020204" pitchFamily="34" charset="0"/>
                        </a:rPr>
                        <a:t>[NL-D2] Meeden-Diele  380 Z [OPP] [NL] / N-1 Diele - Meeden WEISS/W</a:t>
                      </a:r>
                    </a:p>
                  </a:txBody>
                  <a:tcPr marL="105958"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34.42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52%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845320608"/>
                  </a:ext>
                </a:extLst>
              </a:tr>
              <a:tr h="155405">
                <a:tc>
                  <a:txBody>
                    <a:bodyPr/>
                    <a:lstStyle/>
                    <a:p>
                      <a:pPr algn="l" fontAlgn="b"/>
                      <a:r>
                        <a:rPr lang="en-US" sz="900" b="0" i="0" u="none" strike="noStrike">
                          <a:solidFill>
                            <a:srgbClr val="000000"/>
                          </a:solidFill>
                          <a:effectLst/>
                          <a:latin typeface="Arial" panose="020B0604020202020204" pitchFamily="34" charset="0"/>
                        </a:rPr>
                        <a:t>[AT-CH] Westtirol 1 - Pradella 427 [DIR] [AT] / N-1 Westtirol 1 - Pradella 428</a:t>
                      </a:r>
                    </a:p>
                  </a:txBody>
                  <a:tcPr marL="105958"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0" i="0" u="none" strike="noStrike">
                          <a:solidFill>
                            <a:srgbClr val="000000"/>
                          </a:solidFill>
                          <a:effectLst/>
                          <a:latin typeface="Arial" panose="020B0604020202020204" pitchFamily="34" charset="0"/>
                        </a:rPr>
                        <a:t>299.34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0" i="0" u="none" strike="noStrike">
                          <a:solidFill>
                            <a:srgbClr val="000000"/>
                          </a:solidFill>
                          <a:effectLst/>
                          <a:latin typeface="Arial" panose="020B0604020202020204" pitchFamily="34" charset="0"/>
                        </a:rPr>
                        <a:t>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094273083"/>
                  </a:ext>
                </a:extLst>
              </a:tr>
              <a:tr h="155405">
                <a:tc>
                  <a:txBody>
                    <a:bodyPr/>
                    <a:lstStyle/>
                    <a:p>
                      <a:pPr algn="l" fontAlgn="b"/>
                      <a:r>
                        <a:rPr lang="en-US" sz="900" b="1" i="0" u="none" strike="noStrike">
                          <a:solidFill>
                            <a:srgbClr val="000000"/>
                          </a:solidFill>
                          <a:effectLst/>
                          <a:latin typeface="Arial" panose="020B0604020202020204" pitchFamily="34" charset="0"/>
                        </a:rPr>
                        <a:t>Total sum</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900" b="1" i="0" u="none" strike="noStrike">
                          <a:solidFill>
                            <a:srgbClr val="000000"/>
                          </a:solidFill>
                          <a:effectLst/>
                          <a:latin typeface="Arial" panose="020B0604020202020204" pitchFamily="34" charset="0"/>
                        </a:rPr>
                        <a:t>1364.17</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900" b="1" i="0" u="none" strike="noStrike" dirty="0">
                          <a:solidFill>
                            <a:srgbClr val="000000"/>
                          </a:solidFill>
                          <a:effectLst/>
                          <a:latin typeface="Arial" panose="020B0604020202020204" pitchFamily="34" charset="0"/>
                        </a:rPr>
                        <a:t>4467%</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1504981615"/>
                  </a:ext>
                </a:extLst>
              </a:tr>
            </a:tbl>
          </a:graphicData>
        </a:graphic>
      </p:graphicFrame>
    </p:spTree>
    <p:extLst>
      <p:ext uri="{BB962C8B-B14F-4D97-AF65-F5344CB8AC3E}">
        <p14:creationId xmlns:p14="http://schemas.microsoft.com/office/powerpoint/2010/main" val="1794409083"/>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4 (part </a:t>
            </a:r>
            <a:r>
              <a:rPr lang="sl-SI" altLang="hu-HU" sz="1400" dirty="0">
                <a:solidFill>
                  <a:srgbClr val="008000"/>
                </a:solidFill>
              </a:rPr>
              <a:t>I</a:t>
            </a:r>
            <a:r>
              <a:rPr lang="en-US" altLang="hu-HU" sz="1400" dirty="0">
                <a:solidFill>
                  <a:srgbClr val="008000"/>
                </a:solidFill>
              </a:rPr>
              <a:t>)</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3" name="Table 2">
            <a:extLst>
              <a:ext uri="{FF2B5EF4-FFF2-40B4-BE49-F238E27FC236}">
                <a16:creationId xmlns:a16="http://schemas.microsoft.com/office/drawing/2014/main" id="{CC0DF22C-AE73-4AAE-AC32-E0DC3556A9C4}"/>
              </a:ext>
            </a:extLst>
          </p:cNvPr>
          <p:cNvGraphicFramePr>
            <a:graphicFrameLocks noGrp="1"/>
          </p:cNvGraphicFramePr>
          <p:nvPr>
            <p:extLst>
              <p:ext uri="{D42A27DB-BD31-4B8C-83A1-F6EECF244321}">
                <p14:modId xmlns:p14="http://schemas.microsoft.com/office/powerpoint/2010/main" val="568322400"/>
              </p:ext>
            </p:extLst>
          </p:nvPr>
        </p:nvGraphicFramePr>
        <p:xfrm>
          <a:off x="1546698" y="1079495"/>
          <a:ext cx="6415095" cy="5010022"/>
        </p:xfrm>
        <a:graphic>
          <a:graphicData uri="http://schemas.openxmlformats.org/drawingml/2006/table">
            <a:tbl>
              <a:tblPr/>
              <a:tblGrid>
                <a:gridCol w="4977566">
                  <a:extLst>
                    <a:ext uri="{9D8B030D-6E8A-4147-A177-3AD203B41FA5}">
                      <a16:colId xmlns:a16="http://schemas.microsoft.com/office/drawing/2014/main" val="541527804"/>
                    </a:ext>
                  </a:extLst>
                </a:gridCol>
                <a:gridCol w="1046365">
                  <a:extLst>
                    <a:ext uri="{9D8B030D-6E8A-4147-A177-3AD203B41FA5}">
                      <a16:colId xmlns:a16="http://schemas.microsoft.com/office/drawing/2014/main" val="1237779560"/>
                    </a:ext>
                  </a:extLst>
                </a:gridCol>
                <a:gridCol w="391164">
                  <a:extLst>
                    <a:ext uri="{9D8B030D-6E8A-4147-A177-3AD203B41FA5}">
                      <a16:colId xmlns:a16="http://schemas.microsoft.com/office/drawing/2014/main" val="2964112559"/>
                    </a:ext>
                  </a:extLst>
                </a:gridCol>
              </a:tblGrid>
              <a:tr h="135406">
                <a:tc>
                  <a:txBody>
                    <a:bodyPr/>
                    <a:lstStyle/>
                    <a:p>
                      <a:pPr algn="l" fontAlgn="b"/>
                      <a:r>
                        <a:rPr lang="en-US" sz="700" b="1" i="0" u="none" strike="noStrike">
                          <a:solidFill>
                            <a:srgbClr val="000000"/>
                          </a:solidFill>
                          <a:effectLst/>
                          <a:latin typeface="Arial" panose="020B0604020202020204" pitchFamily="34" charset="0"/>
                        </a:rPr>
                        <a:t>Hour</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700" b="1" i="0" u="none" strike="noStrike">
                          <a:solidFill>
                            <a:srgbClr val="000000"/>
                          </a:solidFill>
                          <a:effectLst/>
                          <a:latin typeface="Arial" panose="020B0604020202020204" pitchFamily="34" charset="0"/>
                        </a:rPr>
                        <a:t>MAX of ShadowPrice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700" b="1" i="0" u="none" strike="noStrike">
                          <a:solidFill>
                            <a:srgbClr val="000000"/>
                          </a:solidFill>
                          <a:effectLst/>
                          <a:latin typeface="Arial" panose="020B0604020202020204" pitchFamily="34" charset="0"/>
                        </a:rPr>
                        <a:t>RAM %</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2437757522"/>
                  </a:ext>
                </a:extLst>
              </a:tr>
              <a:tr h="135406">
                <a:tc>
                  <a:txBody>
                    <a:bodyPr/>
                    <a:lstStyle/>
                    <a:p>
                      <a:pPr algn="l" fontAlgn="b"/>
                      <a:r>
                        <a:rPr lang="en-US" sz="700" b="1" i="0" u="none" strike="noStrike">
                          <a:solidFill>
                            <a:srgbClr val="000000"/>
                          </a:solidFill>
                          <a:effectLst/>
                          <a:latin typeface="Arial" panose="020B0604020202020204" pitchFamily="34" charset="0"/>
                        </a:rPr>
                        <a:t>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452.17</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133%</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13297452"/>
                  </a:ext>
                </a:extLst>
              </a:tr>
              <a:tr h="135406">
                <a:tc>
                  <a:txBody>
                    <a:bodyPr/>
                    <a:lstStyle/>
                    <a:p>
                      <a:pPr algn="l" fontAlgn="b"/>
                      <a:r>
                        <a:rPr lang="de-DE" sz="700" b="0" i="0" u="none" strike="noStrike">
                          <a:solidFill>
                            <a:srgbClr val="000000"/>
                          </a:solidFill>
                          <a:effectLst/>
                          <a:latin typeface="Arial" panose="020B0604020202020204" pitchFamily="34" charset="0"/>
                        </a:rPr>
                        <a:t>[D8-D8] Pasewalk - Vierraden 306 [DIR] / N-1 Vierraden - Neuenhagen 304</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363.12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132051261"/>
                  </a:ext>
                </a:extLst>
              </a:tr>
              <a:tr h="135406">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212.52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42%</a:t>
                      </a:r>
                    </a:p>
                  </a:txBody>
                  <a:tcPr marL="0" marR="0" marT="0" marB="0" anchor="b">
                    <a:lnL>
                      <a:noFill/>
                    </a:lnL>
                    <a:lnR>
                      <a:noFill/>
                    </a:lnR>
                    <a:lnT>
                      <a:noFill/>
                    </a:lnT>
                    <a:lnB>
                      <a:noFill/>
                    </a:lnB>
                  </a:tcPr>
                </a:tc>
                <a:extLst>
                  <a:ext uri="{0D108BD9-81ED-4DB2-BD59-A6C34878D82A}">
                    <a16:rowId xmlns:a16="http://schemas.microsoft.com/office/drawing/2014/main" val="2169605193"/>
                  </a:ext>
                </a:extLst>
              </a:tr>
              <a:tr h="135406">
                <a:tc>
                  <a:txBody>
                    <a:bodyPr/>
                    <a:lstStyle/>
                    <a:p>
                      <a:pPr algn="l" fontAlgn="b"/>
                      <a:r>
                        <a:rPr lang="en-US" sz="700" b="0" i="0" u="none" strike="noStrike">
                          <a:solidFill>
                            <a:srgbClr val="000000"/>
                          </a:solidFill>
                          <a:effectLst/>
                          <a:latin typeface="Arial" panose="020B0604020202020204" pitchFamily="34" charset="0"/>
                        </a:rPr>
                        <a:t>[RO-RO] TR Portile de Fier 400/220 1 [OPP] / N-1 TR Portile de Fier 400/220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452.17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a:t>
                      </a:r>
                    </a:p>
                  </a:txBody>
                  <a:tcPr marL="0" marR="0" marT="0" marB="0" anchor="b">
                    <a:lnL>
                      <a:noFill/>
                    </a:lnL>
                    <a:lnR>
                      <a:noFill/>
                    </a:lnR>
                    <a:lnT>
                      <a:noFill/>
                    </a:lnT>
                    <a:lnB>
                      <a:noFill/>
                    </a:lnB>
                  </a:tcPr>
                </a:tc>
                <a:extLst>
                  <a:ext uri="{0D108BD9-81ED-4DB2-BD59-A6C34878D82A}">
                    <a16:rowId xmlns:a16="http://schemas.microsoft.com/office/drawing/2014/main" val="930631704"/>
                  </a:ext>
                </a:extLst>
              </a:tr>
              <a:tr h="135406">
                <a:tc>
                  <a:txBody>
                    <a:bodyPr/>
                    <a:lstStyle/>
                    <a:p>
                      <a:pPr algn="l" fontAlgn="b"/>
                      <a:r>
                        <a:rPr lang="de-DE" sz="700" b="0" i="0" u="none" strike="noStrike">
                          <a:solidFill>
                            <a:srgbClr val="000000"/>
                          </a:solidFill>
                          <a:effectLst/>
                          <a:latin typeface="Arial" panose="020B0604020202020204" pitchFamily="34" charset="0"/>
                        </a:rPr>
                        <a:t>[D2-NL] Diele - Meeden SCHWARZ [DIR] [D2] / N-1 Diele - Meeden WEISS/W</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386.66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3908240167"/>
                  </a:ext>
                </a:extLst>
              </a:tr>
              <a:tr h="135406">
                <a:tc>
                  <a:txBody>
                    <a:bodyPr/>
                    <a:lstStyle/>
                    <a:p>
                      <a:pPr algn="l" fontAlgn="b"/>
                      <a:r>
                        <a:rPr lang="en-US" sz="700" b="0" i="0" u="none" strike="noStrike">
                          <a:solidFill>
                            <a:srgbClr val="000000"/>
                          </a:solidFill>
                          <a:effectLst/>
                          <a:latin typeface="Arial" panose="020B0604020202020204" pitchFamily="34" charset="0"/>
                        </a:rPr>
                        <a:t>[AT-CH] Westtirol 1 - Pradella 427 [DIR] [AT] / N-1 Westtirol 1 - Pradella 428</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413.57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1520161590"/>
                  </a:ext>
                </a:extLst>
              </a:tr>
              <a:tr h="135406">
                <a:tc>
                  <a:txBody>
                    <a:bodyPr/>
                    <a:lstStyle/>
                    <a:p>
                      <a:pPr algn="l" fontAlgn="b"/>
                      <a:r>
                        <a:rPr lang="en-US" sz="700" b="1" i="0" u="none" strike="noStrike">
                          <a:solidFill>
                            <a:srgbClr val="000000"/>
                          </a:solidFill>
                          <a:effectLst/>
                          <a:latin typeface="Arial" panose="020B0604020202020204" pitchFamily="34" charset="0"/>
                        </a:rPr>
                        <a:t>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580.95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147%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699660955"/>
                  </a:ext>
                </a:extLst>
              </a:tr>
              <a:tr h="135406">
                <a:tc>
                  <a:txBody>
                    <a:bodyPr/>
                    <a:lstStyle/>
                    <a:p>
                      <a:pPr algn="l" fontAlgn="b"/>
                      <a:r>
                        <a:rPr lang="en-US" sz="700" b="0" i="0" u="none" strike="noStrike">
                          <a:solidFill>
                            <a:srgbClr val="000000"/>
                          </a:solidFill>
                          <a:effectLst/>
                          <a:latin typeface="Arial" panose="020B0604020202020204" pitchFamily="34" charset="0"/>
                        </a:rPr>
                        <a:t>[SK-PL] Lemesany - Krosno Iskrz 1 [OPP] [PL] / N-1 Lemesany - Krosno Iskrz 2</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197.61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11974353"/>
                  </a:ext>
                </a:extLst>
              </a:tr>
              <a:tr h="135406">
                <a:tc>
                  <a:txBody>
                    <a:bodyPr/>
                    <a:lstStyle/>
                    <a:p>
                      <a:pPr algn="l" fontAlgn="b"/>
                      <a:r>
                        <a:rPr lang="en-US" sz="700" b="0" i="0" u="none" strike="noStrike">
                          <a:solidFill>
                            <a:srgbClr val="000000"/>
                          </a:solidFill>
                          <a:effectLst/>
                          <a:latin typeface="Arial" panose="020B0604020202020204" pitchFamily="34" charset="0"/>
                        </a:rPr>
                        <a:t>[RO-RO] TR Portile de Fier 400/220 1 [OPP] / N-1 TR Portile de Fier 400/220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580.95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35%</a:t>
                      </a:r>
                    </a:p>
                  </a:txBody>
                  <a:tcPr marL="0" marR="0" marT="0" marB="0" anchor="b">
                    <a:lnL>
                      <a:noFill/>
                    </a:lnL>
                    <a:lnR>
                      <a:noFill/>
                    </a:lnR>
                    <a:lnT>
                      <a:noFill/>
                    </a:lnT>
                    <a:lnB>
                      <a:noFill/>
                    </a:lnB>
                  </a:tcPr>
                </a:tc>
                <a:extLst>
                  <a:ext uri="{0D108BD9-81ED-4DB2-BD59-A6C34878D82A}">
                    <a16:rowId xmlns:a16="http://schemas.microsoft.com/office/drawing/2014/main" val="177657938"/>
                  </a:ext>
                </a:extLst>
              </a:tr>
              <a:tr h="135406">
                <a:tc>
                  <a:txBody>
                    <a:bodyPr/>
                    <a:lstStyle/>
                    <a:p>
                      <a:pPr algn="l" fontAlgn="b"/>
                      <a:r>
                        <a:rPr lang="de-DE" sz="700" b="0" i="0" u="none" strike="noStrike">
                          <a:solidFill>
                            <a:srgbClr val="000000"/>
                          </a:solidFill>
                          <a:effectLst/>
                          <a:latin typeface="Arial" panose="020B0604020202020204" pitchFamily="34" charset="0"/>
                        </a:rPr>
                        <a:t>[D2-NL] Diele - Meeden SCHWARZ [DIR] [D2] / N-1 Diele - Meeden WEISS/W</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304.12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868918742"/>
                  </a:ext>
                </a:extLst>
              </a:tr>
              <a:tr h="135406">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Dobrzen</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136.44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a:t>
                      </a:r>
                    </a:p>
                  </a:txBody>
                  <a:tcPr marL="0" marR="0" marT="0" marB="0" anchor="b">
                    <a:lnL>
                      <a:noFill/>
                    </a:lnL>
                    <a:lnR>
                      <a:noFill/>
                    </a:lnR>
                    <a:lnT>
                      <a:noFill/>
                    </a:lnT>
                    <a:lnB>
                      <a:noFill/>
                    </a:lnB>
                  </a:tcPr>
                </a:tc>
                <a:extLst>
                  <a:ext uri="{0D108BD9-81ED-4DB2-BD59-A6C34878D82A}">
                    <a16:rowId xmlns:a16="http://schemas.microsoft.com/office/drawing/2014/main" val="2825995938"/>
                  </a:ext>
                </a:extLst>
              </a:tr>
              <a:tr h="135406">
                <a:tc>
                  <a:txBody>
                    <a:bodyPr/>
                    <a:lstStyle/>
                    <a:p>
                      <a:pPr algn="l" fontAlgn="b"/>
                      <a:r>
                        <a:rPr lang="en-US" sz="700" b="0" i="0" u="none" strike="noStrike">
                          <a:solidFill>
                            <a:srgbClr val="000000"/>
                          </a:solidFill>
                          <a:effectLst/>
                          <a:latin typeface="Arial" panose="020B0604020202020204" pitchFamily="34" charset="0"/>
                        </a:rPr>
                        <a:t>[AT-CH] Westtirol 1 - Pradella 427 [DIR] [AT] / N-1 Westtirol 1 - Pradella 428</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44.24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594556938"/>
                  </a:ext>
                </a:extLst>
              </a:tr>
              <a:tr h="135406">
                <a:tc>
                  <a:txBody>
                    <a:bodyPr/>
                    <a:lstStyle/>
                    <a:p>
                      <a:pPr algn="l" fontAlgn="b"/>
                      <a:r>
                        <a:rPr lang="en-US" sz="700" b="1" i="0" u="none" strike="noStrike">
                          <a:solidFill>
                            <a:srgbClr val="000000"/>
                          </a:solidFill>
                          <a:effectLst/>
                          <a:latin typeface="Arial" panose="020B0604020202020204" pitchFamily="34" charset="0"/>
                        </a:rPr>
                        <a:t>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440.7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205%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258829871"/>
                  </a:ext>
                </a:extLst>
              </a:tr>
              <a:tr h="135406">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27.37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916399711"/>
                  </a:ext>
                </a:extLst>
              </a:tr>
              <a:tr h="135406">
                <a:tc>
                  <a:txBody>
                    <a:bodyPr/>
                    <a:lstStyle/>
                    <a:p>
                      <a:pPr algn="l" fontAlgn="b"/>
                      <a:r>
                        <a:rPr lang="en-US" sz="700" b="0" i="0" u="none" strike="noStrike">
                          <a:solidFill>
                            <a:srgbClr val="000000"/>
                          </a:solidFill>
                          <a:effectLst/>
                          <a:latin typeface="Arial" panose="020B0604020202020204" pitchFamily="34" charset="0"/>
                        </a:rPr>
                        <a:t>[RO-RO] TR Portile de Fier 400/220 1 [OPP] / N-1 TR Portile de Fier 400/220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440.7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35%</a:t>
                      </a:r>
                    </a:p>
                  </a:txBody>
                  <a:tcPr marL="0" marR="0" marT="0" marB="0" anchor="b">
                    <a:lnL>
                      <a:noFill/>
                    </a:lnL>
                    <a:lnR>
                      <a:noFill/>
                    </a:lnR>
                    <a:lnT>
                      <a:noFill/>
                    </a:lnT>
                    <a:lnB>
                      <a:noFill/>
                    </a:lnB>
                  </a:tcPr>
                </a:tc>
                <a:extLst>
                  <a:ext uri="{0D108BD9-81ED-4DB2-BD59-A6C34878D82A}">
                    <a16:rowId xmlns:a16="http://schemas.microsoft.com/office/drawing/2014/main" val="1600813199"/>
                  </a:ext>
                </a:extLst>
              </a:tr>
              <a:tr h="135406">
                <a:tc>
                  <a:txBody>
                    <a:bodyPr/>
                    <a:lstStyle/>
                    <a:p>
                      <a:pPr algn="l" fontAlgn="b"/>
                      <a:r>
                        <a:rPr lang="de-DE" sz="700" b="0" i="0" u="none" strike="noStrike">
                          <a:solidFill>
                            <a:srgbClr val="000000"/>
                          </a:solidFill>
                          <a:effectLst/>
                          <a:latin typeface="Arial" panose="020B0604020202020204" pitchFamily="34" charset="0"/>
                        </a:rPr>
                        <a:t>[D2-NL] Diele - Meeden SCHWARZ [DIR] [D2] / N-1 Diele - Meeden WEISS/W</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186.66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243013929"/>
                  </a:ext>
                </a:extLst>
              </a:tr>
              <a:tr h="135406">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Dobrzen</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62.72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a:t>
                      </a:r>
                    </a:p>
                  </a:txBody>
                  <a:tcPr marL="0" marR="0" marT="0" marB="0" anchor="b">
                    <a:lnL>
                      <a:noFill/>
                    </a:lnL>
                    <a:lnR>
                      <a:noFill/>
                    </a:lnR>
                    <a:lnT>
                      <a:noFill/>
                    </a:lnT>
                    <a:lnB>
                      <a:noFill/>
                    </a:lnB>
                  </a:tcPr>
                </a:tc>
                <a:extLst>
                  <a:ext uri="{0D108BD9-81ED-4DB2-BD59-A6C34878D82A}">
                    <a16:rowId xmlns:a16="http://schemas.microsoft.com/office/drawing/2014/main" val="2619123863"/>
                  </a:ext>
                </a:extLst>
              </a:tr>
              <a:tr h="135406">
                <a:tc>
                  <a:txBody>
                    <a:bodyPr/>
                    <a:lstStyle/>
                    <a:p>
                      <a:pPr algn="l" fontAlgn="b"/>
                      <a:r>
                        <a:rPr lang="en-US" sz="700" b="0" i="0" u="none" strike="noStrike">
                          <a:solidFill>
                            <a:srgbClr val="000000"/>
                          </a:solidFill>
                          <a:effectLst/>
                          <a:latin typeface="Arial" panose="020B0604020202020204" pitchFamily="34" charset="0"/>
                        </a:rPr>
                        <a:t>[SK-HU] Levice - God [DIR] [SK] / N-1 R.Sobota - Sajoivanka</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6.92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59%</a:t>
                      </a:r>
                    </a:p>
                  </a:txBody>
                  <a:tcPr marL="0" marR="0" marT="0" marB="0" anchor="b">
                    <a:lnL>
                      <a:noFill/>
                    </a:lnL>
                    <a:lnR>
                      <a:noFill/>
                    </a:lnR>
                    <a:lnT>
                      <a:noFill/>
                    </a:lnT>
                    <a:lnB>
                      <a:noFill/>
                    </a:lnB>
                  </a:tcPr>
                </a:tc>
                <a:extLst>
                  <a:ext uri="{0D108BD9-81ED-4DB2-BD59-A6C34878D82A}">
                    <a16:rowId xmlns:a16="http://schemas.microsoft.com/office/drawing/2014/main" val="3209701081"/>
                  </a:ext>
                </a:extLst>
              </a:tr>
              <a:tr h="135406">
                <a:tc>
                  <a:txBody>
                    <a:bodyPr/>
                    <a:lstStyle/>
                    <a:p>
                      <a:pPr algn="l" fontAlgn="b"/>
                      <a:r>
                        <a:rPr lang="en-US" sz="700" b="0" i="0" u="none" strike="noStrike">
                          <a:solidFill>
                            <a:srgbClr val="000000"/>
                          </a:solidFill>
                          <a:effectLst/>
                          <a:latin typeface="Arial" panose="020B0604020202020204" pitchFamily="34" charset="0"/>
                        </a:rPr>
                        <a:t>[AT-CH] Westtirol 1 - Pradella 427 [DIR] [AT] / N-1 Westtirol 1 - Pradella 428</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12.02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553901670"/>
                  </a:ext>
                </a:extLst>
              </a:tr>
              <a:tr h="135406">
                <a:tc>
                  <a:txBody>
                    <a:bodyPr/>
                    <a:lstStyle/>
                    <a:p>
                      <a:pPr algn="l" fontAlgn="b"/>
                      <a:r>
                        <a:rPr lang="en-US" sz="700" b="1" i="0" u="none" strike="noStrike">
                          <a:solidFill>
                            <a:srgbClr val="000000"/>
                          </a:solidFill>
                          <a:effectLst/>
                          <a:latin typeface="Arial" panose="020B0604020202020204" pitchFamily="34" charset="0"/>
                        </a:rPr>
                        <a:t>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365.22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370%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486724594"/>
                  </a:ext>
                </a:extLst>
              </a:tr>
              <a:tr h="135406">
                <a:tc>
                  <a:txBody>
                    <a:bodyPr/>
                    <a:lstStyle/>
                    <a:p>
                      <a:pPr algn="l" fontAlgn="b"/>
                      <a:r>
                        <a:rPr lang="en-US" sz="700" b="0" i="0" u="none" strike="noStrike">
                          <a:solidFill>
                            <a:srgbClr val="000000"/>
                          </a:solidFill>
                          <a:effectLst/>
                          <a:latin typeface="Arial" panose="020B0604020202020204" pitchFamily="34" charset="0"/>
                        </a:rPr>
                        <a:t>[HR-BA] 220kV Zakucac - Mostar [DIR] [HR] / N-1 Konjsko - Mostar</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5.37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794305371"/>
                  </a:ext>
                </a:extLst>
              </a:tr>
              <a:tr h="135406">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21.62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43%</a:t>
                      </a:r>
                    </a:p>
                  </a:txBody>
                  <a:tcPr marL="0" marR="0" marT="0" marB="0" anchor="b">
                    <a:lnL>
                      <a:noFill/>
                    </a:lnL>
                    <a:lnR>
                      <a:noFill/>
                    </a:lnR>
                    <a:lnT>
                      <a:noFill/>
                    </a:lnT>
                    <a:lnB>
                      <a:noFill/>
                    </a:lnB>
                  </a:tcPr>
                </a:tc>
                <a:extLst>
                  <a:ext uri="{0D108BD9-81ED-4DB2-BD59-A6C34878D82A}">
                    <a16:rowId xmlns:a16="http://schemas.microsoft.com/office/drawing/2014/main" val="2681105540"/>
                  </a:ext>
                </a:extLst>
              </a:tr>
              <a:tr h="135406">
                <a:tc>
                  <a:txBody>
                    <a:bodyPr/>
                    <a:lstStyle/>
                    <a:p>
                      <a:pPr algn="l" fontAlgn="b"/>
                      <a:r>
                        <a:rPr lang="pt-BR" sz="700" b="0" i="0" u="none" strike="noStrike">
                          <a:solidFill>
                            <a:srgbClr val="000000"/>
                          </a:solidFill>
                          <a:effectLst/>
                          <a:latin typeface="Arial" panose="020B0604020202020204" pitchFamily="34" charset="0"/>
                        </a:rPr>
                        <a:t>[HR-SI] 220kV Pehlin - Divaca [DIR] [HR] / N-1 Melina - Divaca</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13.2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80%</a:t>
                      </a:r>
                    </a:p>
                  </a:txBody>
                  <a:tcPr marL="0" marR="0" marT="0" marB="0" anchor="b">
                    <a:lnL>
                      <a:noFill/>
                    </a:lnL>
                    <a:lnR>
                      <a:noFill/>
                    </a:lnR>
                    <a:lnT>
                      <a:noFill/>
                    </a:lnT>
                    <a:lnB>
                      <a:noFill/>
                    </a:lnB>
                  </a:tcPr>
                </a:tc>
                <a:extLst>
                  <a:ext uri="{0D108BD9-81ED-4DB2-BD59-A6C34878D82A}">
                    <a16:rowId xmlns:a16="http://schemas.microsoft.com/office/drawing/2014/main" val="54008841"/>
                  </a:ext>
                </a:extLst>
              </a:tr>
              <a:tr h="135406">
                <a:tc>
                  <a:txBody>
                    <a:bodyPr/>
                    <a:lstStyle/>
                    <a:p>
                      <a:pPr algn="l" fontAlgn="b"/>
                      <a:r>
                        <a:rPr lang="en-US" sz="700" b="0" i="0" u="none" strike="noStrike">
                          <a:solidFill>
                            <a:srgbClr val="000000"/>
                          </a:solidFill>
                          <a:effectLst/>
                          <a:latin typeface="Arial" panose="020B0604020202020204" pitchFamily="34" charset="0"/>
                        </a:rPr>
                        <a:t>[RO-RO] TR Portile de Fier 400/220 1 [OPP] / N-1 TR Portile de Fier 400/220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365.22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1124557757"/>
                  </a:ext>
                </a:extLst>
              </a:tr>
              <a:tr h="135406">
                <a:tc>
                  <a:txBody>
                    <a:bodyPr/>
                    <a:lstStyle/>
                    <a:p>
                      <a:pPr algn="l" fontAlgn="b"/>
                      <a:r>
                        <a:rPr lang="de-DE" sz="700" b="0" i="0" u="none" strike="noStrike">
                          <a:solidFill>
                            <a:srgbClr val="000000"/>
                          </a:solidFill>
                          <a:effectLst/>
                          <a:latin typeface="Arial" panose="020B0604020202020204" pitchFamily="34" charset="0"/>
                        </a:rPr>
                        <a:t>[D2-NL] Diele - Meeden SCHWARZ [DIR] [D2] / N-1 Diele - Meeden WEISS/W</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121.76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34%</a:t>
                      </a:r>
                    </a:p>
                  </a:txBody>
                  <a:tcPr marL="0" marR="0" marT="0" marB="0" anchor="b">
                    <a:lnL>
                      <a:noFill/>
                    </a:lnL>
                    <a:lnR>
                      <a:noFill/>
                    </a:lnR>
                    <a:lnT>
                      <a:noFill/>
                    </a:lnT>
                    <a:lnB>
                      <a:noFill/>
                    </a:lnB>
                  </a:tcPr>
                </a:tc>
                <a:extLst>
                  <a:ext uri="{0D108BD9-81ED-4DB2-BD59-A6C34878D82A}">
                    <a16:rowId xmlns:a16="http://schemas.microsoft.com/office/drawing/2014/main" val="1525892385"/>
                  </a:ext>
                </a:extLst>
              </a:tr>
              <a:tr h="135406">
                <a:tc>
                  <a:txBody>
                    <a:bodyPr/>
                    <a:lstStyle/>
                    <a:p>
                      <a:pPr algn="l" fontAlgn="b"/>
                      <a:r>
                        <a:rPr lang="de-DE" sz="700" b="0" i="0" u="none" strike="noStrike">
                          <a:solidFill>
                            <a:srgbClr val="000000"/>
                          </a:solidFill>
                          <a:effectLst/>
                          <a:latin typeface="Arial" panose="020B0604020202020204" pitchFamily="34" charset="0"/>
                        </a:rPr>
                        <a:t>[AT-AT] Zell am Ziller 1 - Zell am Ziller 2 ZZRHU41 [DIR] / N-1 Zell am Ziller 1 - Zell am Ziller 2 ZZRHU42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6.62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2844579984"/>
                  </a:ext>
                </a:extLst>
              </a:tr>
              <a:tr h="135406">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Dobrzen</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30.97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33%</a:t>
                      </a:r>
                    </a:p>
                  </a:txBody>
                  <a:tcPr marL="0" marR="0" marT="0" marB="0" anchor="b">
                    <a:lnL>
                      <a:noFill/>
                    </a:lnL>
                    <a:lnR>
                      <a:noFill/>
                    </a:lnR>
                    <a:lnT>
                      <a:noFill/>
                    </a:lnT>
                    <a:lnB>
                      <a:noFill/>
                    </a:lnB>
                  </a:tcPr>
                </a:tc>
                <a:extLst>
                  <a:ext uri="{0D108BD9-81ED-4DB2-BD59-A6C34878D82A}">
                    <a16:rowId xmlns:a16="http://schemas.microsoft.com/office/drawing/2014/main" val="3243198699"/>
                  </a:ext>
                </a:extLst>
              </a:tr>
              <a:tr h="135406">
                <a:tc>
                  <a:txBody>
                    <a:bodyPr/>
                    <a:lstStyle/>
                    <a:p>
                      <a:pPr algn="l" fontAlgn="b"/>
                      <a:r>
                        <a:rPr lang="en-US" sz="700" b="0" i="0" u="none" strike="noStrike">
                          <a:solidFill>
                            <a:srgbClr val="000000"/>
                          </a:solidFill>
                          <a:effectLst/>
                          <a:latin typeface="Arial" panose="020B0604020202020204" pitchFamily="34" charset="0"/>
                        </a:rPr>
                        <a:t>[SK-HU] Levice - God [DIR] [SK] / N-1 R.Sobota - Sajoivanka</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4.54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60%</a:t>
                      </a:r>
                    </a:p>
                  </a:txBody>
                  <a:tcPr marL="0" marR="0" marT="0" marB="0" anchor="b">
                    <a:lnL>
                      <a:noFill/>
                    </a:lnL>
                    <a:lnR>
                      <a:noFill/>
                    </a:lnR>
                    <a:lnT>
                      <a:noFill/>
                    </a:lnT>
                    <a:lnB>
                      <a:noFill/>
                    </a:lnB>
                  </a:tcPr>
                </a:tc>
                <a:extLst>
                  <a:ext uri="{0D108BD9-81ED-4DB2-BD59-A6C34878D82A}">
                    <a16:rowId xmlns:a16="http://schemas.microsoft.com/office/drawing/2014/main" val="1542264588"/>
                  </a:ext>
                </a:extLst>
              </a:tr>
              <a:tr h="135406">
                <a:tc>
                  <a:txBody>
                    <a:bodyPr/>
                    <a:lstStyle/>
                    <a:p>
                      <a:pPr algn="l" fontAlgn="b"/>
                      <a:r>
                        <a:rPr lang="en-US" sz="700" b="0" i="0" u="none" strike="noStrike">
                          <a:solidFill>
                            <a:srgbClr val="000000"/>
                          </a:solidFill>
                          <a:effectLst/>
                          <a:latin typeface="Arial" panose="020B0604020202020204" pitchFamily="34" charset="0"/>
                        </a:rPr>
                        <a:t>[BE-BE] PST Van Eyck 2 [OPP] [BE] / N-1 Achene - Lonny 380.19</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4.73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45%</a:t>
                      </a:r>
                    </a:p>
                  </a:txBody>
                  <a:tcPr marL="0" marR="0" marT="0" marB="0" anchor="b">
                    <a:lnL>
                      <a:noFill/>
                    </a:lnL>
                    <a:lnR>
                      <a:noFill/>
                    </a:lnR>
                    <a:lnT>
                      <a:noFill/>
                    </a:lnT>
                    <a:lnB>
                      <a:noFill/>
                    </a:lnB>
                  </a:tcPr>
                </a:tc>
                <a:extLst>
                  <a:ext uri="{0D108BD9-81ED-4DB2-BD59-A6C34878D82A}">
                    <a16:rowId xmlns:a16="http://schemas.microsoft.com/office/drawing/2014/main" val="615447470"/>
                  </a:ext>
                </a:extLst>
              </a:tr>
              <a:tr h="135406">
                <a:tc>
                  <a:txBody>
                    <a:bodyPr/>
                    <a:lstStyle/>
                    <a:p>
                      <a:pPr algn="l" fontAlgn="b"/>
                      <a:r>
                        <a:rPr lang="en-US" sz="700" b="1" i="0" u="none" strike="noStrike">
                          <a:solidFill>
                            <a:srgbClr val="000000"/>
                          </a:solidFill>
                          <a:effectLst/>
                          <a:latin typeface="Arial" panose="020B0604020202020204" pitchFamily="34" charset="0"/>
                        </a:rPr>
                        <a:t>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203.17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208%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606891520"/>
                  </a:ext>
                </a:extLst>
              </a:tr>
              <a:tr h="135406">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53.8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613146663"/>
                  </a:ext>
                </a:extLst>
              </a:tr>
              <a:tr h="135406">
                <a:tc>
                  <a:txBody>
                    <a:bodyPr/>
                    <a:lstStyle/>
                    <a:p>
                      <a:pPr algn="l" fontAlgn="b"/>
                      <a:r>
                        <a:rPr lang="en-US" sz="700" b="0" i="0" u="none" strike="noStrike">
                          <a:solidFill>
                            <a:srgbClr val="000000"/>
                          </a:solidFill>
                          <a:effectLst/>
                          <a:latin typeface="Arial" panose="020B0604020202020204" pitchFamily="34" charset="0"/>
                        </a:rPr>
                        <a:t>[RO-RO] TR Portile de Fier 400/220 1 [OPP] / N-1 TR Portile de Fier 400/220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203.17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2432657122"/>
                  </a:ext>
                </a:extLst>
              </a:tr>
              <a:tr h="135406">
                <a:tc>
                  <a:txBody>
                    <a:bodyPr/>
                    <a:lstStyle/>
                    <a:p>
                      <a:pPr algn="l" fontAlgn="b"/>
                      <a:r>
                        <a:rPr lang="de-DE" sz="700" b="0" i="0" u="none" strike="noStrike">
                          <a:solidFill>
                            <a:srgbClr val="000000"/>
                          </a:solidFill>
                          <a:effectLst/>
                          <a:latin typeface="Arial" panose="020B0604020202020204" pitchFamily="34" charset="0"/>
                        </a:rPr>
                        <a:t>[D2-NL] Diele - Meeden SCHWARZ [DIR] [D2] / N-1 Diele - Meeden WEISS/W</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79.26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29%</a:t>
                      </a:r>
                    </a:p>
                  </a:txBody>
                  <a:tcPr marL="0" marR="0" marT="0" marB="0" anchor="b">
                    <a:lnL>
                      <a:noFill/>
                    </a:lnL>
                    <a:lnR>
                      <a:noFill/>
                    </a:lnR>
                    <a:lnT>
                      <a:noFill/>
                    </a:lnT>
                    <a:lnB>
                      <a:noFill/>
                    </a:lnB>
                  </a:tcPr>
                </a:tc>
                <a:extLst>
                  <a:ext uri="{0D108BD9-81ED-4DB2-BD59-A6C34878D82A}">
                    <a16:rowId xmlns:a16="http://schemas.microsoft.com/office/drawing/2014/main" val="2281595069"/>
                  </a:ext>
                </a:extLst>
              </a:tr>
              <a:tr h="135406">
                <a:tc>
                  <a:txBody>
                    <a:bodyPr/>
                    <a:lstStyle/>
                    <a:p>
                      <a:pPr algn="l" fontAlgn="b"/>
                      <a:r>
                        <a:rPr lang="de-DE" sz="700" b="0" i="0" u="none" strike="noStrike">
                          <a:solidFill>
                            <a:srgbClr val="000000"/>
                          </a:solidFill>
                          <a:effectLst/>
                          <a:latin typeface="Arial" panose="020B0604020202020204" pitchFamily="34" charset="0"/>
                        </a:rPr>
                        <a:t>[AT-AT] Zell am Ziller 1 - Zell am Ziller 2 ZZRHU41 [DIR] / N-1 Zell am Ziller 1 - Zell am Ziller 2 ZZRHU42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11.47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2039582858"/>
                  </a:ext>
                </a:extLst>
              </a:tr>
              <a:tr h="135406">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Dobrzen</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3.69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33%</a:t>
                      </a:r>
                    </a:p>
                  </a:txBody>
                  <a:tcPr marL="0" marR="0" marT="0" marB="0" anchor="b">
                    <a:lnL>
                      <a:noFill/>
                    </a:lnL>
                    <a:lnR>
                      <a:noFill/>
                    </a:lnR>
                    <a:lnT>
                      <a:noFill/>
                    </a:lnT>
                    <a:lnB>
                      <a:noFill/>
                    </a:lnB>
                  </a:tcPr>
                </a:tc>
                <a:extLst>
                  <a:ext uri="{0D108BD9-81ED-4DB2-BD59-A6C34878D82A}">
                    <a16:rowId xmlns:a16="http://schemas.microsoft.com/office/drawing/2014/main" val="3923192138"/>
                  </a:ext>
                </a:extLst>
              </a:tr>
              <a:tr h="135406">
                <a:tc>
                  <a:txBody>
                    <a:bodyPr/>
                    <a:lstStyle/>
                    <a:p>
                      <a:pPr algn="l" fontAlgn="b"/>
                      <a:r>
                        <a:rPr lang="en-US" sz="700" b="0" i="0" u="none" strike="noStrike">
                          <a:solidFill>
                            <a:srgbClr val="000000"/>
                          </a:solidFill>
                          <a:effectLst/>
                          <a:latin typeface="Arial" panose="020B0604020202020204" pitchFamily="34" charset="0"/>
                        </a:rPr>
                        <a:t>[SK-HU] Levice - God [DIR] [SK] / N-1 R.Sobota - Sajoivanka</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2.67</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60%</a:t>
                      </a:r>
                    </a:p>
                  </a:txBody>
                  <a:tcPr marL="0" marR="0" marT="0" marB="0" anchor="b">
                    <a:lnL>
                      <a:noFill/>
                    </a:lnL>
                    <a:lnR>
                      <a:noFill/>
                    </a:lnR>
                    <a:lnT>
                      <a:noFill/>
                    </a:lnT>
                    <a:lnB>
                      <a:noFill/>
                    </a:lnB>
                  </a:tcPr>
                </a:tc>
                <a:extLst>
                  <a:ext uri="{0D108BD9-81ED-4DB2-BD59-A6C34878D82A}">
                    <a16:rowId xmlns:a16="http://schemas.microsoft.com/office/drawing/2014/main" val="3555853512"/>
                  </a:ext>
                </a:extLst>
              </a:tr>
            </a:tbl>
          </a:graphicData>
        </a:graphic>
      </p:graphicFrame>
    </p:spTree>
    <p:extLst>
      <p:ext uri="{BB962C8B-B14F-4D97-AF65-F5344CB8AC3E}">
        <p14:creationId xmlns:p14="http://schemas.microsoft.com/office/powerpoint/2010/main" val="411455447"/>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4 (part </a:t>
            </a:r>
            <a:r>
              <a:rPr lang="sl-SI" altLang="hu-HU" sz="1400" dirty="0">
                <a:solidFill>
                  <a:srgbClr val="008000"/>
                </a:solidFill>
              </a:rPr>
              <a:t>I</a:t>
            </a:r>
            <a:r>
              <a:rPr lang="en-US" altLang="hu-HU" sz="1400" dirty="0">
                <a:solidFill>
                  <a:srgbClr val="008000"/>
                </a:solidFill>
              </a:rPr>
              <a:t>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3" name="Table 2">
            <a:extLst>
              <a:ext uri="{FF2B5EF4-FFF2-40B4-BE49-F238E27FC236}">
                <a16:creationId xmlns:a16="http://schemas.microsoft.com/office/drawing/2014/main" id="{158888CA-98EF-4BF5-AF7E-BF43BEAC7AB8}"/>
              </a:ext>
            </a:extLst>
          </p:cNvPr>
          <p:cNvGraphicFramePr>
            <a:graphicFrameLocks noGrp="1"/>
          </p:cNvGraphicFramePr>
          <p:nvPr>
            <p:extLst>
              <p:ext uri="{D42A27DB-BD31-4B8C-83A1-F6EECF244321}">
                <p14:modId xmlns:p14="http://schemas.microsoft.com/office/powerpoint/2010/main" val="2683911976"/>
              </p:ext>
            </p:extLst>
          </p:nvPr>
        </p:nvGraphicFramePr>
        <p:xfrm>
          <a:off x="1575881" y="1079499"/>
          <a:ext cx="6552900" cy="5165650"/>
        </p:xfrm>
        <a:graphic>
          <a:graphicData uri="http://schemas.openxmlformats.org/drawingml/2006/table">
            <a:tbl>
              <a:tblPr/>
              <a:tblGrid>
                <a:gridCol w="5084491">
                  <a:extLst>
                    <a:ext uri="{9D8B030D-6E8A-4147-A177-3AD203B41FA5}">
                      <a16:colId xmlns:a16="http://schemas.microsoft.com/office/drawing/2014/main" val="387585456"/>
                    </a:ext>
                  </a:extLst>
                </a:gridCol>
                <a:gridCol w="1068842">
                  <a:extLst>
                    <a:ext uri="{9D8B030D-6E8A-4147-A177-3AD203B41FA5}">
                      <a16:colId xmlns:a16="http://schemas.microsoft.com/office/drawing/2014/main" val="2882799728"/>
                    </a:ext>
                  </a:extLst>
                </a:gridCol>
                <a:gridCol w="399567">
                  <a:extLst>
                    <a:ext uri="{9D8B030D-6E8A-4147-A177-3AD203B41FA5}">
                      <a16:colId xmlns:a16="http://schemas.microsoft.com/office/drawing/2014/main" val="1921812187"/>
                    </a:ext>
                  </a:extLst>
                </a:gridCol>
              </a:tblGrid>
              <a:tr h="147590">
                <a:tc>
                  <a:txBody>
                    <a:bodyPr/>
                    <a:lstStyle/>
                    <a:p>
                      <a:pPr algn="l" fontAlgn="b"/>
                      <a:r>
                        <a:rPr lang="en-US" sz="700" b="1" i="0" u="none" strike="noStrike">
                          <a:solidFill>
                            <a:srgbClr val="000000"/>
                          </a:solidFill>
                          <a:effectLst/>
                          <a:latin typeface="Arial" panose="020B0604020202020204" pitchFamily="34" charset="0"/>
                        </a:rPr>
                        <a:t>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109.67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167%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256148138"/>
                  </a:ext>
                </a:extLst>
              </a:tr>
              <a:tr h="147590">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109.67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541413765"/>
                  </a:ext>
                </a:extLst>
              </a:tr>
              <a:tr h="147590">
                <a:tc>
                  <a:txBody>
                    <a:bodyPr/>
                    <a:lstStyle/>
                    <a:p>
                      <a:pPr algn="l" fontAlgn="b"/>
                      <a:r>
                        <a:rPr lang="en-US" sz="700" b="0" i="0" u="none" strike="noStrike">
                          <a:solidFill>
                            <a:srgbClr val="000000"/>
                          </a:solidFill>
                          <a:effectLst/>
                          <a:latin typeface="Arial" panose="020B0604020202020204" pitchFamily="34" charset="0"/>
                        </a:rPr>
                        <a:t>[RO-RO] TR Portile de Fier 400/220 1 [OPP] / N-1 TR Portile de Fier 400/220 2</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2443748415"/>
                  </a:ext>
                </a:extLst>
              </a:tr>
              <a:tr h="147590">
                <a:tc>
                  <a:txBody>
                    <a:bodyPr/>
                    <a:lstStyle/>
                    <a:p>
                      <a:pPr algn="l" fontAlgn="b"/>
                      <a:r>
                        <a:rPr lang="de-DE" sz="700" b="0" i="0" u="none" strike="noStrike">
                          <a:solidFill>
                            <a:srgbClr val="000000"/>
                          </a:solidFill>
                          <a:effectLst/>
                          <a:latin typeface="Arial" panose="020B0604020202020204" pitchFamily="34" charset="0"/>
                        </a:rPr>
                        <a:t>[D2-NL] Diele - Meeden SCHWARZ [DIR] [D2] / N-1 Diele - Meeden WEISS/W</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96.11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34%</a:t>
                      </a:r>
                    </a:p>
                  </a:txBody>
                  <a:tcPr marL="0" marR="0" marT="0" marB="0" anchor="b">
                    <a:lnL>
                      <a:noFill/>
                    </a:lnL>
                    <a:lnR>
                      <a:noFill/>
                    </a:lnR>
                    <a:lnT>
                      <a:noFill/>
                    </a:lnT>
                    <a:lnB>
                      <a:noFill/>
                    </a:lnB>
                  </a:tcPr>
                </a:tc>
                <a:extLst>
                  <a:ext uri="{0D108BD9-81ED-4DB2-BD59-A6C34878D82A}">
                    <a16:rowId xmlns:a16="http://schemas.microsoft.com/office/drawing/2014/main" val="1799788760"/>
                  </a:ext>
                </a:extLst>
              </a:tr>
              <a:tr h="147590">
                <a:tc>
                  <a:txBody>
                    <a:bodyPr/>
                    <a:lstStyle/>
                    <a:p>
                      <a:pPr algn="l" fontAlgn="b"/>
                      <a:r>
                        <a:rPr lang="en-US" sz="700" b="0" i="0" u="none" strike="noStrike">
                          <a:solidFill>
                            <a:srgbClr val="000000"/>
                          </a:solidFill>
                          <a:effectLst/>
                          <a:latin typeface="Arial" panose="020B0604020202020204" pitchFamily="34" charset="0"/>
                        </a:rPr>
                        <a:t>[BE-BE] PST Van Eyck 2 [OPP] [BE] / N-1 PST Van Eyck 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49%</a:t>
                      </a:r>
                    </a:p>
                  </a:txBody>
                  <a:tcPr marL="0" marR="0" marT="0" marB="0" anchor="b">
                    <a:lnL>
                      <a:noFill/>
                    </a:lnL>
                    <a:lnR>
                      <a:noFill/>
                    </a:lnR>
                    <a:lnT>
                      <a:noFill/>
                    </a:lnT>
                    <a:lnB>
                      <a:noFill/>
                    </a:lnB>
                  </a:tcPr>
                </a:tc>
                <a:extLst>
                  <a:ext uri="{0D108BD9-81ED-4DB2-BD59-A6C34878D82A}">
                    <a16:rowId xmlns:a16="http://schemas.microsoft.com/office/drawing/2014/main" val="962683114"/>
                  </a:ext>
                </a:extLst>
              </a:tr>
              <a:tr h="147590">
                <a:tc>
                  <a:txBody>
                    <a:bodyPr/>
                    <a:lstStyle/>
                    <a:p>
                      <a:pPr algn="l" fontAlgn="b"/>
                      <a:r>
                        <a:rPr lang="en-US" sz="700" b="1" i="0" u="none" strike="noStrike">
                          <a:solidFill>
                            <a:srgbClr val="000000"/>
                          </a:solidFill>
                          <a:effectLst/>
                          <a:latin typeface="Arial" panose="020B0604020202020204" pitchFamily="34" charset="0"/>
                        </a:rPr>
                        <a:t>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259.64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67%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960164799"/>
                  </a:ext>
                </a:extLst>
              </a:tr>
              <a:tr h="147590">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259.64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674656742"/>
                  </a:ext>
                </a:extLst>
              </a:tr>
              <a:tr h="147590">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231.55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a:t>
                      </a:r>
                    </a:p>
                  </a:txBody>
                  <a:tcPr marL="0" marR="0" marT="0" marB="0" anchor="b">
                    <a:lnL>
                      <a:noFill/>
                    </a:lnL>
                    <a:lnR>
                      <a:noFill/>
                    </a:lnR>
                    <a:lnT>
                      <a:noFill/>
                    </a:lnT>
                    <a:lnB>
                      <a:noFill/>
                    </a:lnB>
                  </a:tcPr>
                </a:tc>
                <a:extLst>
                  <a:ext uri="{0D108BD9-81ED-4DB2-BD59-A6C34878D82A}">
                    <a16:rowId xmlns:a16="http://schemas.microsoft.com/office/drawing/2014/main" val="566020115"/>
                  </a:ext>
                </a:extLst>
              </a:tr>
              <a:tr h="147590">
                <a:tc>
                  <a:txBody>
                    <a:bodyPr/>
                    <a:lstStyle/>
                    <a:p>
                      <a:pPr algn="l" fontAlgn="b"/>
                      <a:r>
                        <a:rPr lang="en-US" sz="700" b="0" i="0" u="none" strike="noStrike">
                          <a:solidFill>
                            <a:srgbClr val="000000"/>
                          </a:solidFill>
                          <a:effectLst/>
                          <a:latin typeface="Arial" panose="020B0604020202020204" pitchFamily="34" charset="0"/>
                        </a:rPr>
                        <a:t>[NL-BE] Maasbracht-Van Eyck 380 W [OPP] [NL] / N-1 Achene - Gramme 380.10</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0.21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a:t>
                      </a:r>
                    </a:p>
                  </a:txBody>
                  <a:tcPr marL="0" marR="0" marT="0" marB="0" anchor="b">
                    <a:lnL>
                      <a:noFill/>
                    </a:lnL>
                    <a:lnR>
                      <a:noFill/>
                    </a:lnR>
                    <a:lnT>
                      <a:noFill/>
                    </a:lnT>
                    <a:lnB>
                      <a:noFill/>
                    </a:lnB>
                  </a:tcPr>
                </a:tc>
                <a:extLst>
                  <a:ext uri="{0D108BD9-81ED-4DB2-BD59-A6C34878D82A}">
                    <a16:rowId xmlns:a16="http://schemas.microsoft.com/office/drawing/2014/main" val="3714861694"/>
                  </a:ext>
                </a:extLst>
              </a:tr>
              <a:tr h="147590">
                <a:tc>
                  <a:txBody>
                    <a:bodyPr/>
                    <a:lstStyle/>
                    <a:p>
                      <a:pPr algn="l" fontAlgn="b"/>
                      <a:r>
                        <a:rPr lang="en-US" sz="700" b="1" i="0" u="none" strike="noStrike">
                          <a:solidFill>
                            <a:srgbClr val="000000"/>
                          </a:solidFill>
                          <a:effectLst/>
                          <a:latin typeface="Arial" panose="020B0604020202020204" pitchFamily="34" charset="0"/>
                        </a:rPr>
                        <a:t>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1031.75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623514582"/>
                  </a:ext>
                </a:extLst>
              </a:tr>
              <a:tr h="147590">
                <a:tc>
                  <a:txBody>
                    <a:bodyPr/>
                    <a:lstStyle/>
                    <a:p>
                      <a:pPr algn="l" fontAlgn="b"/>
                      <a:r>
                        <a:rPr lang="en-US" sz="700" b="0" i="0" u="none" strike="noStrike">
                          <a:solidFill>
                            <a:srgbClr val="000000"/>
                          </a:solidFill>
                          <a:effectLst/>
                          <a:latin typeface="Arial" panose="020B0604020202020204" pitchFamily="34" charset="0"/>
                        </a:rPr>
                        <a:t>[D7-FR] Ensdorf - Vigy VIGY2 S [OPP] [FR] / N-1 Ensdorf - Vigy VIGY1 N</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2.95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348920095"/>
                  </a:ext>
                </a:extLst>
              </a:tr>
              <a:tr h="147590">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474.8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29%</a:t>
                      </a:r>
                    </a:p>
                  </a:txBody>
                  <a:tcPr marL="0" marR="0" marT="0" marB="0" anchor="b">
                    <a:lnL>
                      <a:noFill/>
                    </a:lnL>
                    <a:lnR>
                      <a:noFill/>
                    </a:lnR>
                    <a:lnT>
                      <a:noFill/>
                    </a:lnT>
                    <a:lnB>
                      <a:noFill/>
                    </a:lnB>
                  </a:tcPr>
                </a:tc>
                <a:extLst>
                  <a:ext uri="{0D108BD9-81ED-4DB2-BD59-A6C34878D82A}">
                    <a16:rowId xmlns:a16="http://schemas.microsoft.com/office/drawing/2014/main" val="1922030960"/>
                  </a:ext>
                </a:extLst>
              </a:tr>
              <a:tr h="147590">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1031.75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4148884794"/>
                  </a:ext>
                </a:extLst>
              </a:tr>
              <a:tr h="147590">
                <a:tc>
                  <a:txBody>
                    <a:bodyPr/>
                    <a:lstStyle/>
                    <a:p>
                      <a:pPr algn="l" fontAlgn="b"/>
                      <a:r>
                        <a:rPr lang="en-US" sz="700" b="0" i="0" u="none" strike="noStrike">
                          <a:solidFill>
                            <a:srgbClr val="000000"/>
                          </a:solidFill>
                          <a:effectLst/>
                          <a:latin typeface="Arial" panose="020B0604020202020204" pitchFamily="34" charset="0"/>
                        </a:rPr>
                        <a:t>[AT-AT] Bisamberg 2 - Wien Suedost 227 [DIR] / N-1 Bisamberg - Kledering 228B</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250.65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37%</a:t>
                      </a:r>
                    </a:p>
                  </a:txBody>
                  <a:tcPr marL="0" marR="0" marT="0" marB="0" anchor="b">
                    <a:lnL>
                      <a:noFill/>
                    </a:lnL>
                    <a:lnR>
                      <a:noFill/>
                    </a:lnR>
                    <a:lnT>
                      <a:noFill/>
                    </a:lnT>
                    <a:lnB>
                      <a:noFill/>
                    </a:lnB>
                  </a:tcPr>
                </a:tc>
                <a:extLst>
                  <a:ext uri="{0D108BD9-81ED-4DB2-BD59-A6C34878D82A}">
                    <a16:rowId xmlns:a16="http://schemas.microsoft.com/office/drawing/2014/main" val="3167555237"/>
                  </a:ext>
                </a:extLst>
              </a:tr>
              <a:tr h="147590">
                <a:tc>
                  <a:txBody>
                    <a:bodyPr/>
                    <a:lstStyle/>
                    <a:p>
                      <a:pPr algn="l" fontAlgn="b"/>
                      <a:r>
                        <a:rPr lang="en-US" sz="700" b="1" i="0" u="none" strike="noStrike">
                          <a:solidFill>
                            <a:srgbClr val="000000"/>
                          </a:solidFill>
                          <a:effectLst/>
                          <a:latin typeface="Arial" panose="020B0604020202020204" pitchFamily="34" charset="0"/>
                        </a:rPr>
                        <a:t>10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491.57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63%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506787804"/>
                  </a:ext>
                </a:extLst>
              </a:tr>
              <a:tr h="147590">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491.57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036295540"/>
                  </a:ext>
                </a:extLst>
              </a:tr>
              <a:tr h="147590">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482.99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32%</a:t>
                      </a:r>
                    </a:p>
                  </a:txBody>
                  <a:tcPr marL="0" marR="0" marT="0" marB="0" anchor="b">
                    <a:lnL>
                      <a:noFill/>
                    </a:lnL>
                    <a:lnR>
                      <a:noFill/>
                    </a:lnR>
                    <a:lnT>
                      <a:noFill/>
                    </a:lnT>
                    <a:lnB>
                      <a:noFill/>
                    </a:lnB>
                  </a:tcPr>
                </a:tc>
                <a:extLst>
                  <a:ext uri="{0D108BD9-81ED-4DB2-BD59-A6C34878D82A}">
                    <a16:rowId xmlns:a16="http://schemas.microsoft.com/office/drawing/2014/main" val="4238814945"/>
                  </a:ext>
                </a:extLst>
              </a:tr>
              <a:tr h="147590">
                <a:tc>
                  <a:txBody>
                    <a:bodyPr/>
                    <a:lstStyle/>
                    <a:p>
                      <a:pPr algn="l" fontAlgn="b"/>
                      <a:r>
                        <a:rPr lang="en-US" sz="700" b="1" i="0" u="none" strike="noStrike">
                          <a:solidFill>
                            <a:srgbClr val="000000"/>
                          </a:solidFill>
                          <a:effectLst/>
                          <a:latin typeface="Arial" panose="020B0604020202020204" pitchFamily="34" charset="0"/>
                        </a:rPr>
                        <a:t>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463.47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92%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159313646"/>
                  </a:ext>
                </a:extLst>
              </a:tr>
              <a:tr h="147590">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428.68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439988104"/>
                  </a:ext>
                </a:extLst>
              </a:tr>
              <a:tr h="147590">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463.47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35%</a:t>
                      </a:r>
                    </a:p>
                  </a:txBody>
                  <a:tcPr marL="0" marR="0" marT="0" marB="0" anchor="b">
                    <a:lnL>
                      <a:noFill/>
                    </a:lnL>
                    <a:lnR>
                      <a:noFill/>
                    </a:lnR>
                    <a:lnT>
                      <a:noFill/>
                    </a:lnT>
                    <a:lnB>
                      <a:noFill/>
                    </a:lnB>
                  </a:tcPr>
                </a:tc>
                <a:extLst>
                  <a:ext uri="{0D108BD9-81ED-4DB2-BD59-A6C34878D82A}">
                    <a16:rowId xmlns:a16="http://schemas.microsoft.com/office/drawing/2014/main" val="3367320240"/>
                  </a:ext>
                </a:extLst>
              </a:tr>
              <a:tr h="147590">
                <a:tc>
                  <a:txBody>
                    <a:bodyPr/>
                    <a:lstStyle/>
                    <a:p>
                      <a:pPr algn="l" fontAlgn="b"/>
                      <a:r>
                        <a:rPr lang="nb-NO" sz="700" b="0" i="0" u="none" strike="noStrike">
                          <a:solidFill>
                            <a:srgbClr val="000000"/>
                          </a:solidFill>
                          <a:effectLst/>
                          <a:latin typeface="Arial" panose="020B0604020202020204" pitchFamily="34" charset="0"/>
                        </a:rPr>
                        <a:t>[BE-FR] Avelgem - Avelin 80 [OPP] [FR] / N-1 Avelgem - Mastaing 380.79</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27%</a:t>
                      </a:r>
                    </a:p>
                  </a:txBody>
                  <a:tcPr marL="0" marR="0" marT="0" marB="0" anchor="b">
                    <a:lnL>
                      <a:noFill/>
                    </a:lnL>
                    <a:lnR>
                      <a:noFill/>
                    </a:lnR>
                    <a:lnT>
                      <a:noFill/>
                    </a:lnT>
                    <a:lnB>
                      <a:noFill/>
                    </a:lnB>
                  </a:tcPr>
                </a:tc>
                <a:extLst>
                  <a:ext uri="{0D108BD9-81ED-4DB2-BD59-A6C34878D82A}">
                    <a16:rowId xmlns:a16="http://schemas.microsoft.com/office/drawing/2014/main" val="2405313884"/>
                  </a:ext>
                </a:extLst>
              </a:tr>
              <a:tr h="147590">
                <a:tc>
                  <a:txBody>
                    <a:bodyPr/>
                    <a:lstStyle/>
                    <a:p>
                      <a:pPr algn="l" fontAlgn="b"/>
                      <a:r>
                        <a:rPr lang="en-US" sz="700" b="1" i="0" u="none" strike="noStrike">
                          <a:solidFill>
                            <a:srgbClr val="000000"/>
                          </a:solidFill>
                          <a:effectLst/>
                          <a:latin typeface="Arial" panose="020B0604020202020204" pitchFamily="34" charset="0"/>
                        </a:rPr>
                        <a:t>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310.9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89%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655966307"/>
                  </a:ext>
                </a:extLst>
              </a:tr>
              <a:tr h="147590">
                <a:tc>
                  <a:txBody>
                    <a:bodyPr/>
                    <a:lstStyle/>
                    <a:p>
                      <a:pPr algn="l" fontAlgn="b"/>
                      <a:r>
                        <a:rPr lang="en-US" sz="700" b="0" i="0" u="none" strike="noStrike">
                          <a:solidFill>
                            <a:srgbClr val="000000"/>
                          </a:solidFill>
                          <a:effectLst/>
                          <a:latin typeface="Arial" panose="020B0604020202020204" pitchFamily="34" charset="0"/>
                        </a:rPr>
                        <a:t>[AT-HU] Wien Suedost - Gyoer 245 [DIR] [AT] / N-1 Gyor - Neusiedl</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183.66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102230958"/>
                  </a:ext>
                </a:extLst>
              </a:tr>
              <a:tr h="147590">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310.9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357318926"/>
                  </a:ext>
                </a:extLst>
              </a:tr>
              <a:tr h="147590">
                <a:tc>
                  <a:txBody>
                    <a:bodyPr/>
                    <a:lstStyle/>
                    <a:p>
                      <a:pPr algn="l" fontAlgn="b"/>
                      <a:r>
                        <a:rPr lang="nb-NO" sz="700" b="0" i="0" u="none" strike="noStrike">
                          <a:solidFill>
                            <a:srgbClr val="000000"/>
                          </a:solidFill>
                          <a:effectLst/>
                          <a:latin typeface="Arial" panose="020B0604020202020204" pitchFamily="34" charset="0"/>
                        </a:rPr>
                        <a:t>[BE-FR] Avelgem - Avelin 80 [OPP] [FR] / N-1 Avelgem - Mastaing 380.79</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17.9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18%</a:t>
                      </a:r>
                    </a:p>
                  </a:txBody>
                  <a:tcPr marL="0" marR="0" marT="0" marB="0" anchor="b">
                    <a:lnL>
                      <a:noFill/>
                    </a:lnL>
                    <a:lnR>
                      <a:noFill/>
                    </a:lnR>
                    <a:lnT>
                      <a:noFill/>
                    </a:lnT>
                    <a:lnB>
                      <a:noFill/>
                    </a:lnB>
                  </a:tcPr>
                </a:tc>
                <a:extLst>
                  <a:ext uri="{0D108BD9-81ED-4DB2-BD59-A6C34878D82A}">
                    <a16:rowId xmlns:a16="http://schemas.microsoft.com/office/drawing/2014/main" val="258816375"/>
                  </a:ext>
                </a:extLst>
              </a:tr>
              <a:tr h="147590">
                <a:tc>
                  <a:txBody>
                    <a:bodyPr/>
                    <a:lstStyle/>
                    <a:p>
                      <a:pPr algn="l" fontAlgn="b"/>
                      <a:r>
                        <a:rPr lang="en-US" sz="700" b="1" i="0" u="none" strike="noStrike">
                          <a:solidFill>
                            <a:srgbClr val="000000"/>
                          </a:solidFill>
                          <a:effectLst/>
                          <a:latin typeface="Arial" panose="020B0604020202020204" pitchFamily="34" charset="0"/>
                        </a:rPr>
                        <a:t>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179.96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92%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50623900"/>
                  </a:ext>
                </a:extLst>
              </a:tr>
              <a:tr h="147590">
                <a:tc>
                  <a:txBody>
                    <a:bodyPr/>
                    <a:lstStyle/>
                    <a:p>
                      <a:pPr algn="l" fontAlgn="b"/>
                      <a:r>
                        <a:rPr lang="en-US" sz="700" b="0" i="0" u="none" strike="noStrike">
                          <a:solidFill>
                            <a:srgbClr val="000000"/>
                          </a:solidFill>
                          <a:effectLst/>
                          <a:latin typeface="Arial" panose="020B0604020202020204" pitchFamily="34" charset="0"/>
                        </a:rPr>
                        <a:t>[AT-HU] Wien Suedost - Gyoer 245 [DIR] [AT] / N-1 Gyor - Neusiedl</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179.96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028480782"/>
                  </a:ext>
                </a:extLst>
              </a:tr>
              <a:tr h="147590">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125.55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32%</a:t>
                      </a:r>
                    </a:p>
                  </a:txBody>
                  <a:tcPr marL="0" marR="0" marT="0" marB="0" anchor="b">
                    <a:lnL>
                      <a:noFill/>
                    </a:lnL>
                    <a:lnR>
                      <a:noFill/>
                    </a:lnR>
                    <a:lnT>
                      <a:noFill/>
                    </a:lnT>
                    <a:lnB>
                      <a:noFill/>
                    </a:lnB>
                  </a:tcPr>
                </a:tc>
                <a:extLst>
                  <a:ext uri="{0D108BD9-81ED-4DB2-BD59-A6C34878D82A}">
                    <a16:rowId xmlns:a16="http://schemas.microsoft.com/office/drawing/2014/main" val="2572868269"/>
                  </a:ext>
                </a:extLst>
              </a:tr>
              <a:tr h="147590">
                <a:tc>
                  <a:txBody>
                    <a:bodyPr/>
                    <a:lstStyle/>
                    <a:p>
                      <a:pPr algn="l" fontAlgn="b"/>
                      <a:r>
                        <a:rPr lang="nb-NO" sz="700" b="0" i="0" u="none" strike="noStrike">
                          <a:solidFill>
                            <a:srgbClr val="000000"/>
                          </a:solidFill>
                          <a:effectLst/>
                          <a:latin typeface="Arial" panose="020B0604020202020204" pitchFamily="34" charset="0"/>
                        </a:rPr>
                        <a:t>[BE-FR] Avelgem - Avelin 80 [OPP] [FR] / N-1 Avelgem - Mastaing 380.79</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0.41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863722055"/>
                  </a:ext>
                </a:extLst>
              </a:tr>
              <a:tr h="147590">
                <a:tc>
                  <a:txBody>
                    <a:bodyPr/>
                    <a:lstStyle/>
                    <a:p>
                      <a:pPr algn="l" fontAlgn="b"/>
                      <a:r>
                        <a:rPr lang="en-US" sz="700" b="1" i="0" u="none" strike="noStrike">
                          <a:solidFill>
                            <a:srgbClr val="000000"/>
                          </a:solidFill>
                          <a:effectLst/>
                          <a:latin typeface="Arial" panose="020B0604020202020204" pitchFamily="34" charset="0"/>
                        </a:rPr>
                        <a:t>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48.89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74%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153991999"/>
                  </a:ext>
                </a:extLst>
              </a:tr>
              <a:tr h="147590">
                <a:tc>
                  <a:txBody>
                    <a:bodyPr/>
                    <a:lstStyle/>
                    <a:p>
                      <a:pPr algn="l" fontAlgn="b"/>
                      <a:r>
                        <a:rPr lang="en-US" sz="700" b="0" i="0" u="none" strike="noStrike">
                          <a:solidFill>
                            <a:srgbClr val="000000"/>
                          </a:solidFill>
                          <a:effectLst/>
                          <a:latin typeface="Arial" panose="020B0604020202020204" pitchFamily="34" charset="0"/>
                        </a:rPr>
                        <a:t>[AT-HU] Wien Suedost - Gyoer 245 [DIR] [AT] / N-1 Gyor - Neusiedl</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48.89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77571060"/>
                  </a:ext>
                </a:extLst>
              </a:tr>
              <a:tr h="147590">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28.29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33%</a:t>
                      </a:r>
                    </a:p>
                  </a:txBody>
                  <a:tcPr marL="0" marR="0" marT="0" marB="0" anchor="b">
                    <a:lnL>
                      <a:noFill/>
                    </a:lnL>
                    <a:lnR>
                      <a:noFill/>
                    </a:lnR>
                    <a:lnT>
                      <a:noFill/>
                    </a:lnT>
                    <a:lnB>
                      <a:noFill/>
                    </a:lnB>
                  </a:tcPr>
                </a:tc>
                <a:extLst>
                  <a:ext uri="{0D108BD9-81ED-4DB2-BD59-A6C34878D82A}">
                    <a16:rowId xmlns:a16="http://schemas.microsoft.com/office/drawing/2014/main" val="3426737676"/>
                  </a:ext>
                </a:extLst>
              </a:tr>
              <a:tr h="147590">
                <a:tc>
                  <a:txBody>
                    <a:bodyPr/>
                    <a:lstStyle/>
                    <a:p>
                      <a:pPr algn="l" fontAlgn="b"/>
                      <a:r>
                        <a:rPr lang="en-US" sz="700" b="1" i="0" u="none" strike="noStrike">
                          <a:solidFill>
                            <a:srgbClr val="000000"/>
                          </a:solidFill>
                          <a:effectLst/>
                          <a:latin typeface="Arial" panose="020B0604020202020204" pitchFamily="34" charset="0"/>
                        </a:rPr>
                        <a:t>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167.24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73%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920172390"/>
                  </a:ext>
                </a:extLst>
              </a:tr>
              <a:tr h="147590">
                <a:tc>
                  <a:txBody>
                    <a:bodyPr/>
                    <a:lstStyle/>
                    <a:p>
                      <a:pPr algn="l" fontAlgn="b"/>
                      <a:r>
                        <a:rPr lang="en-US" sz="700" b="0" i="0" u="none" strike="noStrike">
                          <a:solidFill>
                            <a:srgbClr val="000000"/>
                          </a:solidFill>
                          <a:effectLst/>
                          <a:latin typeface="Arial" panose="020B0604020202020204" pitchFamily="34" charset="0"/>
                        </a:rPr>
                        <a:t>[AT-HU] Wien Suedost - Gyoer 245 [DIR] [AT] / N-1 Gyor - Neusiedl</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167.24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758208666"/>
                  </a:ext>
                </a:extLst>
              </a:tr>
              <a:tr h="147590">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106.65</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32%</a:t>
                      </a:r>
                    </a:p>
                  </a:txBody>
                  <a:tcPr marL="0" marR="0" marT="0" marB="0" anchor="b">
                    <a:lnL>
                      <a:noFill/>
                    </a:lnL>
                    <a:lnR>
                      <a:noFill/>
                    </a:lnR>
                    <a:lnT>
                      <a:noFill/>
                    </a:lnT>
                    <a:lnB>
                      <a:noFill/>
                    </a:lnB>
                  </a:tcPr>
                </a:tc>
                <a:extLst>
                  <a:ext uri="{0D108BD9-81ED-4DB2-BD59-A6C34878D82A}">
                    <a16:rowId xmlns:a16="http://schemas.microsoft.com/office/drawing/2014/main" val="1590265630"/>
                  </a:ext>
                </a:extLst>
              </a:tr>
            </a:tbl>
          </a:graphicData>
        </a:graphic>
      </p:graphicFrame>
    </p:spTree>
    <p:extLst>
      <p:ext uri="{BB962C8B-B14F-4D97-AF65-F5344CB8AC3E}">
        <p14:creationId xmlns:p14="http://schemas.microsoft.com/office/powerpoint/2010/main" val="660959020"/>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4 (part II</a:t>
            </a:r>
            <a:r>
              <a:rPr lang="sl-SI" altLang="hu-HU" sz="1400" dirty="0">
                <a:solidFill>
                  <a:srgbClr val="008000"/>
                </a:solidFill>
              </a:rPr>
              <a:t>I</a:t>
            </a:r>
            <a:r>
              <a:rPr lang="en-US" altLang="hu-HU" sz="1400" dirty="0">
                <a:solidFill>
                  <a:srgbClr val="008000"/>
                </a:solidFill>
              </a:rPr>
              <a:t>)</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3" name="Table 2">
            <a:extLst>
              <a:ext uri="{FF2B5EF4-FFF2-40B4-BE49-F238E27FC236}">
                <a16:creationId xmlns:a16="http://schemas.microsoft.com/office/drawing/2014/main" id="{848FCC3F-4547-4F76-91DC-4710E8F08710}"/>
              </a:ext>
            </a:extLst>
          </p:cNvPr>
          <p:cNvGraphicFramePr>
            <a:graphicFrameLocks noGrp="1"/>
          </p:cNvGraphicFramePr>
          <p:nvPr>
            <p:extLst>
              <p:ext uri="{D42A27DB-BD31-4B8C-83A1-F6EECF244321}">
                <p14:modId xmlns:p14="http://schemas.microsoft.com/office/powerpoint/2010/main" val="2697424641"/>
              </p:ext>
            </p:extLst>
          </p:nvPr>
        </p:nvGraphicFramePr>
        <p:xfrm>
          <a:off x="1420239" y="1079496"/>
          <a:ext cx="6895771" cy="5087841"/>
        </p:xfrm>
        <a:graphic>
          <a:graphicData uri="http://schemas.openxmlformats.org/drawingml/2006/table">
            <a:tbl>
              <a:tblPr/>
              <a:tblGrid>
                <a:gridCol w="5350529">
                  <a:extLst>
                    <a:ext uri="{9D8B030D-6E8A-4147-A177-3AD203B41FA5}">
                      <a16:colId xmlns:a16="http://schemas.microsoft.com/office/drawing/2014/main" val="2538715858"/>
                    </a:ext>
                  </a:extLst>
                </a:gridCol>
                <a:gridCol w="1124768">
                  <a:extLst>
                    <a:ext uri="{9D8B030D-6E8A-4147-A177-3AD203B41FA5}">
                      <a16:colId xmlns:a16="http://schemas.microsoft.com/office/drawing/2014/main" val="1331142164"/>
                    </a:ext>
                  </a:extLst>
                </a:gridCol>
                <a:gridCol w="420474">
                  <a:extLst>
                    <a:ext uri="{9D8B030D-6E8A-4147-A177-3AD203B41FA5}">
                      <a16:colId xmlns:a16="http://schemas.microsoft.com/office/drawing/2014/main" val="2572526485"/>
                    </a:ext>
                  </a:extLst>
                </a:gridCol>
              </a:tblGrid>
              <a:tr h="154177">
                <a:tc>
                  <a:txBody>
                    <a:bodyPr/>
                    <a:lstStyle/>
                    <a:p>
                      <a:pPr algn="l" fontAlgn="b"/>
                      <a:r>
                        <a:rPr lang="en-US" sz="800" b="1" i="0" u="none" strike="noStrike">
                          <a:solidFill>
                            <a:srgbClr val="000000"/>
                          </a:solidFill>
                          <a:effectLst/>
                          <a:latin typeface="Arial" panose="020B0604020202020204" pitchFamily="34" charset="0"/>
                        </a:rPr>
                        <a:t>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444.51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662042826"/>
                  </a:ext>
                </a:extLst>
              </a:tr>
              <a:tr h="154177">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444.51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752918322"/>
                  </a:ext>
                </a:extLst>
              </a:tr>
              <a:tr h="154177">
                <a:tc>
                  <a:txBody>
                    <a:bodyPr/>
                    <a:lstStyle/>
                    <a:p>
                      <a:pPr algn="l" fontAlgn="b"/>
                      <a:r>
                        <a:rPr lang="en-US" sz="800" b="1" i="0" u="none" strike="noStrike">
                          <a:solidFill>
                            <a:srgbClr val="000000"/>
                          </a:solidFill>
                          <a:effectLst/>
                          <a:latin typeface="Arial" panose="020B0604020202020204" pitchFamily="34" charset="0"/>
                        </a:rPr>
                        <a:t>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1438.45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967597137"/>
                  </a:ext>
                </a:extLst>
              </a:tr>
              <a:tr h="154177">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1438.45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789997241"/>
                  </a:ext>
                </a:extLst>
              </a:tr>
              <a:tr h="154177">
                <a:tc>
                  <a:txBody>
                    <a:bodyPr/>
                    <a:lstStyle/>
                    <a:p>
                      <a:pPr algn="l" fontAlgn="b"/>
                      <a:r>
                        <a:rPr lang="sl-SI" sz="800" b="1" i="0" u="none" strike="noStrike" dirty="0">
                          <a:solidFill>
                            <a:srgbClr val="000000"/>
                          </a:solidFill>
                          <a:effectLst/>
                          <a:latin typeface="Arial" panose="020B0604020202020204" pitchFamily="34" charset="0"/>
                        </a:rPr>
                        <a:t>18</a:t>
                      </a:r>
                      <a:endParaRPr lang="en-US" sz="800" b="1" i="0" u="none" strike="noStrike" dirty="0">
                        <a:solidFill>
                          <a:srgbClr val="000000"/>
                        </a:solidFill>
                        <a:effectLst/>
                        <a:latin typeface="Arial" panose="020B0604020202020204" pitchFamily="34" charset="0"/>
                      </a:endParaRP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4468.47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469%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47290555"/>
                  </a:ext>
                </a:extLst>
              </a:tr>
              <a:tr h="154177">
                <a:tc>
                  <a:txBody>
                    <a:bodyPr/>
                    <a:lstStyle/>
                    <a:p>
                      <a:pPr algn="l" fontAlgn="b"/>
                      <a:r>
                        <a:rPr lang="en-US" sz="800" b="0" i="0" u="none" strike="noStrike">
                          <a:solidFill>
                            <a:srgbClr val="000000"/>
                          </a:solidFill>
                          <a:effectLst/>
                          <a:latin typeface="Arial" panose="020B0604020202020204" pitchFamily="34" charset="0"/>
                        </a:rPr>
                        <a:t>[AT-AT] Westtirol 1 - Westtirol 2 WTRHU41 [DIR] / N-1 Pradella-Y/Punt LN300153</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36.21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176145591"/>
                  </a:ext>
                </a:extLst>
              </a:tr>
              <a:tr h="154177">
                <a:tc>
                  <a:txBody>
                    <a:bodyPr/>
                    <a:lstStyle/>
                    <a:p>
                      <a:pPr algn="l" fontAlgn="b"/>
                      <a:r>
                        <a:rPr lang="en-US" sz="800" b="0" i="0" u="none" strike="noStrike">
                          <a:solidFill>
                            <a:srgbClr val="000000"/>
                          </a:solidFill>
                          <a:effectLst/>
                          <a:latin typeface="Arial" panose="020B0604020202020204" pitchFamily="34" charset="0"/>
                        </a:rPr>
                        <a:t>[SI-AT] 220 kV Podlog - Obersielach [DIR] [SI] / N-1 Maribor-Kainachtal 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64.39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114%</a:t>
                      </a:r>
                    </a:p>
                  </a:txBody>
                  <a:tcPr marL="0" marR="0" marT="0" marB="0" anchor="b">
                    <a:lnL>
                      <a:noFill/>
                    </a:lnL>
                    <a:lnR>
                      <a:noFill/>
                    </a:lnR>
                    <a:lnT>
                      <a:noFill/>
                    </a:lnT>
                    <a:lnB>
                      <a:noFill/>
                    </a:lnB>
                  </a:tcPr>
                </a:tc>
                <a:extLst>
                  <a:ext uri="{0D108BD9-81ED-4DB2-BD59-A6C34878D82A}">
                    <a16:rowId xmlns:a16="http://schemas.microsoft.com/office/drawing/2014/main" val="4137889512"/>
                  </a:ext>
                </a:extLst>
              </a:tr>
              <a:tr h="154177">
                <a:tc>
                  <a:txBody>
                    <a:bodyPr/>
                    <a:lstStyle/>
                    <a:p>
                      <a:pPr algn="l" fontAlgn="b"/>
                      <a:r>
                        <a:rPr lang="en-US" sz="800" b="0" i="0" u="none" strike="noStrike">
                          <a:solidFill>
                            <a:srgbClr val="000000"/>
                          </a:solidFill>
                          <a:effectLst/>
                          <a:latin typeface="Arial" panose="020B0604020202020204" pitchFamily="34" charset="0"/>
                        </a:rPr>
                        <a:t>[RO-RO] TR Portile de Fier 400/220 1 [OPP] / N-1 TR Portile de Fier 400/220 2</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378.53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2379673069"/>
                  </a:ext>
                </a:extLst>
              </a:tr>
              <a:tr h="154177">
                <a:tc>
                  <a:txBody>
                    <a:bodyPr/>
                    <a:lstStyle/>
                    <a:p>
                      <a:pPr algn="l" fontAlgn="b"/>
                      <a:r>
                        <a:rPr lang="en-US" sz="800" b="0" i="0" u="none" strike="noStrike">
                          <a:solidFill>
                            <a:srgbClr val="000000"/>
                          </a:solidFill>
                          <a:effectLst/>
                          <a:latin typeface="Arial" panose="020B0604020202020204" pitchFamily="34" charset="0"/>
                        </a:rPr>
                        <a:t>[AT-HU] Wien Suedost - Gyoer 245 [DIR] [AT] / N-1 Neusiedl - Wien Suedost 246A</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4468.47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10%</a:t>
                      </a:r>
                    </a:p>
                  </a:txBody>
                  <a:tcPr marL="0" marR="0" marT="0" marB="0" anchor="b">
                    <a:lnL>
                      <a:noFill/>
                    </a:lnL>
                    <a:lnR>
                      <a:noFill/>
                    </a:lnR>
                    <a:lnT>
                      <a:noFill/>
                    </a:lnT>
                    <a:lnB>
                      <a:noFill/>
                    </a:lnB>
                  </a:tcPr>
                </a:tc>
                <a:extLst>
                  <a:ext uri="{0D108BD9-81ED-4DB2-BD59-A6C34878D82A}">
                    <a16:rowId xmlns:a16="http://schemas.microsoft.com/office/drawing/2014/main" val="2008790889"/>
                  </a:ext>
                </a:extLst>
              </a:tr>
              <a:tr h="154177">
                <a:tc>
                  <a:txBody>
                    <a:bodyPr/>
                    <a:lstStyle/>
                    <a:p>
                      <a:pPr algn="l" fontAlgn="b"/>
                      <a:r>
                        <a:rPr lang="en-US" sz="800" b="0" i="0" u="none" strike="noStrike">
                          <a:solidFill>
                            <a:srgbClr val="000000"/>
                          </a:solidFill>
                          <a:effectLst/>
                          <a:latin typeface="Arial" panose="020B0604020202020204" pitchFamily="34" charset="0"/>
                        </a:rPr>
                        <a:t>[D4-AT] Buers - Westtirol rt [DIR] [D4] / N-1 Westtirol - Leupolz</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111.82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39%</a:t>
                      </a:r>
                    </a:p>
                  </a:txBody>
                  <a:tcPr marL="0" marR="0" marT="0" marB="0" anchor="b">
                    <a:lnL>
                      <a:noFill/>
                    </a:lnL>
                    <a:lnR>
                      <a:noFill/>
                    </a:lnR>
                    <a:lnT>
                      <a:noFill/>
                    </a:lnT>
                    <a:lnB>
                      <a:noFill/>
                    </a:lnB>
                  </a:tcPr>
                </a:tc>
                <a:extLst>
                  <a:ext uri="{0D108BD9-81ED-4DB2-BD59-A6C34878D82A}">
                    <a16:rowId xmlns:a16="http://schemas.microsoft.com/office/drawing/2014/main" val="621018576"/>
                  </a:ext>
                </a:extLst>
              </a:tr>
              <a:tr h="154177">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Dobrzen</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5.34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64%</a:t>
                      </a:r>
                    </a:p>
                  </a:txBody>
                  <a:tcPr marL="0" marR="0" marT="0" marB="0" anchor="b">
                    <a:lnL>
                      <a:noFill/>
                    </a:lnL>
                    <a:lnR>
                      <a:noFill/>
                    </a:lnR>
                    <a:lnT>
                      <a:noFill/>
                    </a:lnT>
                    <a:lnB>
                      <a:noFill/>
                    </a:lnB>
                  </a:tcPr>
                </a:tc>
                <a:extLst>
                  <a:ext uri="{0D108BD9-81ED-4DB2-BD59-A6C34878D82A}">
                    <a16:rowId xmlns:a16="http://schemas.microsoft.com/office/drawing/2014/main" val="2070722425"/>
                  </a:ext>
                </a:extLst>
              </a:tr>
              <a:tr h="154177">
                <a:tc>
                  <a:txBody>
                    <a:bodyPr/>
                    <a:lstStyle/>
                    <a:p>
                      <a:pPr algn="l" fontAlgn="b"/>
                      <a:r>
                        <a:rPr lang="en-US" sz="800" b="0" i="0" u="none" strike="noStrike">
                          <a:solidFill>
                            <a:srgbClr val="000000"/>
                          </a:solidFill>
                          <a:effectLst/>
                          <a:latin typeface="Arial" panose="020B0604020202020204" pitchFamily="34" charset="0"/>
                        </a:rPr>
                        <a:t>[SK-HU] Levice - God [DIR] [SK] / N-1 R.Sobota - Sajoivanka</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176.45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58%</a:t>
                      </a:r>
                    </a:p>
                  </a:txBody>
                  <a:tcPr marL="0" marR="0" marT="0" marB="0" anchor="b">
                    <a:lnL>
                      <a:noFill/>
                    </a:lnL>
                    <a:lnR>
                      <a:noFill/>
                    </a:lnR>
                    <a:lnT>
                      <a:noFill/>
                    </a:lnT>
                    <a:lnB>
                      <a:noFill/>
                    </a:lnB>
                  </a:tcPr>
                </a:tc>
                <a:extLst>
                  <a:ext uri="{0D108BD9-81ED-4DB2-BD59-A6C34878D82A}">
                    <a16:rowId xmlns:a16="http://schemas.microsoft.com/office/drawing/2014/main" val="570911514"/>
                  </a:ext>
                </a:extLst>
              </a:tr>
              <a:tr h="154177">
                <a:tc>
                  <a:txBody>
                    <a:bodyPr/>
                    <a:lstStyle/>
                    <a:p>
                      <a:pPr algn="l" fontAlgn="b"/>
                      <a:r>
                        <a:rPr lang="en-US" sz="800" b="0" i="0" u="none" strike="noStrike">
                          <a:solidFill>
                            <a:srgbClr val="000000"/>
                          </a:solidFill>
                          <a:effectLst/>
                          <a:latin typeface="Arial" panose="020B0604020202020204" pitchFamily="34" charset="0"/>
                        </a:rPr>
                        <a:t>[D7-D7] Paffendorf  - Rommerskirchen  PAFFEN S [OPP] / N-1 Brauweiler - Rommerskirchen BRAUWL 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142.63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14%</a:t>
                      </a:r>
                    </a:p>
                  </a:txBody>
                  <a:tcPr marL="0" marR="0" marT="0" marB="0" anchor="b">
                    <a:lnL>
                      <a:noFill/>
                    </a:lnL>
                    <a:lnR>
                      <a:noFill/>
                    </a:lnR>
                    <a:lnT>
                      <a:noFill/>
                    </a:lnT>
                    <a:lnB>
                      <a:noFill/>
                    </a:lnB>
                  </a:tcPr>
                </a:tc>
                <a:extLst>
                  <a:ext uri="{0D108BD9-81ED-4DB2-BD59-A6C34878D82A}">
                    <a16:rowId xmlns:a16="http://schemas.microsoft.com/office/drawing/2014/main" val="782686532"/>
                  </a:ext>
                </a:extLst>
              </a:tr>
              <a:tr h="154177">
                <a:tc>
                  <a:txBody>
                    <a:bodyPr/>
                    <a:lstStyle/>
                    <a:p>
                      <a:pPr algn="l" fontAlgn="b"/>
                      <a:r>
                        <a:rPr lang="en-US" sz="800" b="0" i="0" u="none" strike="noStrike">
                          <a:solidFill>
                            <a:srgbClr val="000000"/>
                          </a:solidFill>
                          <a:effectLst/>
                          <a:latin typeface="Arial" panose="020B0604020202020204" pitchFamily="34" charset="0"/>
                        </a:rPr>
                        <a:t>[AT-AT] Rosegg - Villach Sued 267B [DIR] / N-1 Feistritz - Villach 266C</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114.3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76%</a:t>
                      </a:r>
                    </a:p>
                  </a:txBody>
                  <a:tcPr marL="0" marR="0" marT="0" marB="0" anchor="b">
                    <a:lnL>
                      <a:noFill/>
                    </a:lnL>
                    <a:lnR>
                      <a:noFill/>
                    </a:lnR>
                    <a:lnT>
                      <a:noFill/>
                    </a:lnT>
                    <a:lnB>
                      <a:noFill/>
                    </a:lnB>
                  </a:tcPr>
                </a:tc>
                <a:extLst>
                  <a:ext uri="{0D108BD9-81ED-4DB2-BD59-A6C34878D82A}">
                    <a16:rowId xmlns:a16="http://schemas.microsoft.com/office/drawing/2014/main" val="4210208545"/>
                  </a:ext>
                </a:extLst>
              </a:tr>
              <a:tr h="154177">
                <a:tc>
                  <a:txBody>
                    <a:bodyPr/>
                    <a:lstStyle/>
                    <a:p>
                      <a:pPr algn="l" fontAlgn="b"/>
                      <a:r>
                        <a:rPr lang="en-US" sz="800" b="1" i="0" u="none" strike="noStrike">
                          <a:solidFill>
                            <a:srgbClr val="000000"/>
                          </a:solidFill>
                          <a:effectLst/>
                          <a:latin typeface="Arial" panose="020B0604020202020204" pitchFamily="34" charset="0"/>
                        </a:rPr>
                        <a:t>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193.38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70%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587165344"/>
                  </a:ext>
                </a:extLst>
              </a:tr>
              <a:tr h="154177">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193.38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050165146"/>
                  </a:ext>
                </a:extLst>
              </a:tr>
              <a:tr h="154177">
                <a:tc>
                  <a:txBody>
                    <a:bodyPr/>
                    <a:lstStyle/>
                    <a:p>
                      <a:pPr algn="l" fontAlgn="b"/>
                      <a:r>
                        <a:rPr lang="en-US" sz="800" b="0" i="0" u="none" strike="noStrike">
                          <a:solidFill>
                            <a:srgbClr val="000000"/>
                          </a:solidFill>
                          <a:effectLst/>
                          <a:latin typeface="Arial" panose="020B0604020202020204" pitchFamily="34" charset="0"/>
                        </a:rPr>
                        <a:t>[AT-HU] Wien Suedost - Gyoer 245 [DIR] [AT] / N-1 Neusiedl - Wien Suedost 246A</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8.51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41%</a:t>
                      </a:r>
                    </a:p>
                  </a:txBody>
                  <a:tcPr marL="0" marR="0" marT="0" marB="0" anchor="b">
                    <a:lnL>
                      <a:noFill/>
                    </a:lnL>
                    <a:lnR>
                      <a:noFill/>
                    </a:lnR>
                    <a:lnT>
                      <a:noFill/>
                    </a:lnT>
                    <a:lnB>
                      <a:noFill/>
                    </a:lnB>
                  </a:tcPr>
                </a:tc>
                <a:extLst>
                  <a:ext uri="{0D108BD9-81ED-4DB2-BD59-A6C34878D82A}">
                    <a16:rowId xmlns:a16="http://schemas.microsoft.com/office/drawing/2014/main" val="1202488587"/>
                  </a:ext>
                </a:extLst>
              </a:tr>
              <a:tr h="154177">
                <a:tc>
                  <a:txBody>
                    <a:bodyPr/>
                    <a:lstStyle/>
                    <a:p>
                      <a:pPr algn="l" fontAlgn="b"/>
                      <a:r>
                        <a:rPr lang="en-US" sz="800" b="1" i="0" u="none" strike="noStrike">
                          <a:solidFill>
                            <a:srgbClr val="000000"/>
                          </a:solidFill>
                          <a:effectLst/>
                          <a:latin typeface="Arial" panose="020B0604020202020204" pitchFamily="34" charset="0"/>
                        </a:rPr>
                        <a:t>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415.46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88%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205732045"/>
                  </a:ext>
                </a:extLst>
              </a:tr>
              <a:tr h="154177">
                <a:tc>
                  <a:txBody>
                    <a:bodyPr/>
                    <a:lstStyle/>
                    <a:p>
                      <a:pPr algn="l" fontAlgn="b"/>
                      <a:r>
                        <a:rPr lang="en-US" sz="800" b="0" i="0" u="none" strike="noStrike">
                          <a:solidFill>
                            <a:srgbClr val="000000"/>
                          </a:solidFill>
                          <a:effectLst/>
                          <a:latin typeface="Arial" panose="020B0604020202020204" pitchFamily="34" charset="0"/>
                        </a:rPr>
                        <a:t>[RO-RO] TR Portile de Fier 400/220 1 [OPP] / N-1 TR Portile de Fier 400/220 2</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389.79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871535888"/>
                  </a:ext>
                </a:extLst>
              </a:tr>
              <a:tr h="154177">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415.46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29%</a:t>
                      </a:r>
                    </a:p>
                  </a:txBody>
                  <a:tcPr marL="0" marR="0" marT="0" marB="0" anchor="b">
                    <a:lnL>
                      <a:noFill/>
                    </a:lnL>
                    <a:lnR>
                      <a:noFill/>
                    </a:lnR>
                    <a:lnT>
                      <a:noFill/>
                    </a:lnT>
                    <a:lnB>
                      <a:noFill/>
                    </a:lnB>
                  </a:tcPr>
                </a:tc>
                <a:extLst>
                  <a:ext uri="{0D108BD9-81ED-4DB2-BD59-A6C34878D82A}">
                    <a16:rowId xmlns:a16="http://schemas.microsoft.com/office/drawing/2014/main" val="1910088346"/>
                  </a:ext>
                </a:extLst>
              </a:tr>
              <a:tr h="154177">
                <a:tc>
                  <a:txBody>
                    <a:bodyPr/>
                    <a:lstStyle/>
                    <a:p>
                      <a:pPr algn="l" fontAlgn="b"/>
                      <a:r>
                        <a:rPr lang="en-US" sz="800" b="0" i="0" u="none" strike="noStrike">
                          <a:solidFill>
                            <a:srgbClr val="000000"/>
                          </a:solidFill>
                          <a:effectLst/>
                          <a:latin typeface="Arial" panose="020B0604020202020204" pitchFamily="34" charset="0"/>
                        </a:rPr>
                        <a:t>[AT-HU] Wien Suedost - Gyoer 245 [DIR] [AT] / N-1 Neusiedl - Wien Suedost 246A</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151.9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40%</a:t>
                      </a:r>
                    </a:p>
                  </a:txBody>
                  <a:tcPr marL="0" marR="0" marT="0" marB="0" anchor="b">
                    <a:lnL>
                      <a:noFill/>
                    </a:lnL>
                    <a:lnR>
                      <a:noFill/>
                    </a:lnR>
                    <a:lnT>
                      <a:noFill/>
                    </a:lnT>
                    <a:lnB>
                      <a:noFill/>
                    </a:lnB>
                  </a:tcPr>
                </a:tc>
                <a:extLst>
                  <a:ext uri="{0D108BD9-81ED-4DB2-BD59-A6C34878D82A}">
                    <a16:rowId xmlns:a16="http://schemas.microsoft.com/office/drawing/2014/main" val="659372802"/>
                  </a:ext>
                </a:extLst>
              </a:tr>
              <a:tr h="154177">
                <a:tc>
                  <a:txBody>
                    <a:bodyPr/>
                    <a:lstStyle/>
                    <a:p>
                      <a:pPr algn="l" fontAlgn="b"/>
                      <a:r>
                        <a:rPr lang="en-US" sz="800" b="1" i="0" u="none" strike="noStrike">
                          <a:solidFill>
                            <a:srgbClr val="000000"/>
                          </a:solidFill>
                          <a:effectLst/>
                          <a:latin typeface="Arial" panose="020B0604020202020204" pitchFamily="34" charset="0"/>
                        </a:rPr>
                        <a:t>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85.71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21042772"/>
                  </a:ext>
                </a:extLst>
              </a:tr>
              <a:tr h="154177">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85.71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167263605"/>
                  </a:ext>
                </a:extLst>
              </a:tr>
              <a:tr h="154177">
                <a:tc>
                  <a:txBody>
                    <a:bodyPr/>
                    <a:lstStyle/>
                    <a:p>
                      <a:pPr algn="l" fontAlgn="b"/>
                      <a:r>
                        <a:rPr lang="en-US" sz="800" b="1" i="0" u="none" strike="noStrike">
                          <a:solidFill>
                            <a:srgbClr val="000000"/>
                          </a:solidFill>
                          <a:effectLst/>
                          <a:latin typeface="Arial" panose="020B0604020202020204" pitchFamily="34" charset="0"/>
                        </a:rPr>
                        <a:t>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416.98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45%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869507999"/>
                  </a:ext>
                </a:extLst>
              </a:tr>
              <a:tr h="154177">
                <a:tc>
                  <a:txBody>
                    <a:bodyPr/>
                    <a:lstStyle/>
                    <a:p>
                      <a:pPr algn="l" fontAlgn="b"/>
                      <a:r>
                        <a:rPr lang="en-US" sz="800" b="0" i="0" u="none" strike="noStrike">
                          <a:solidFill>
                            <a:srgbClr val="000000"/>
                          </a:solidFill>
                          <a:effectLst/>
                          <a:latin typeface="Arial" panose="020B0604020202020204" pitchFamily="34" charset="0"/>
                        </a:rPr>
                        <a:t>[RO-RO] TR Portile de Fier 400/220 1 [OPP] / N-1 TR Portile de Fier 400/220 2</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114.03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968657148"/>
                  </a:ext>
                </a:extLst>
              </a:tr>
              <a:tr h="154177">
                <a:tc>
                  <a:txBody>
                    <a:bodyPr/>
                    <a:lstStyle/>
                    <a:p>
                      <a:pPr algn="l" fontAlgn="b"/>
                      <a:r>
                        <a:rPr lang="en-US" sz="800" b="0" i="0" u="none" strike="noStrike">
                          <a:solidFill>
                            <a:srgbClr val="000000"/>
                          </a:solidFill>
                          <a:effectLst/>
                          <a:latin typeface="Arial" panose="020B0604020202020204" pitchFamily="34" charset="0"/>
                        </a:rPr>
                        <a:t>[AT-CH] Westtirol 1 - Pradella 427 [DIR] [AT] / N-1 Westtirol 1 - Pradella 428</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416.98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740450235"/>
                  </a:ext>
                </a:extLst>
              </a:tr>
              <a:tr h="154177">
                <a:tc>
                  <a:txBody>
                    <a:bodyPr/>
                    <a:lstStyle/>
                    <a:p>
                      <a:pPr algn="l" fontAlgn="b"/>
                      <a:r>
                        <a:rPr lang="en-US" sz="800" b="1" i="0" u="none" strike="noStrike">
                          <a:solidFill>
                            <a:srgbClr val="000000"/>
                          </a:solidFill>
                          <a:effectLst/>
                          <a:latin typeface="Arial" panose="020B0604020202020204" pitchFamily="34" charset="0"/>
                        </a:rPr>
                        <a:t>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151.33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66%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186076752"/>
                  </a:ext>
                </a:extLst>
              </a:tr>
              <a:tr h="154177">
                <a:tc>
                  <a:txBody>
                    <a:bodyPr/>
                    <a:lstStyle/>
                    <a:p>
                      <a:pPr algn="l" fontAlgn="b"/>
                      <a:r>
                        <a:rPr lang="en-US" sz="800" b="0" i="0" u="none" strike="noStrike">
                          <a:solidFill>
                            <a:srgbClr val="000000"/>
                          </a:solidFill>
                          <a:effectLst/>
                          <a:latin typeface="Arial" panose="020B0604020202020204" pitchFamily="34" charset="0"/>
                        </a:rPr>
                        <a:t>[RO-RO] TR Portile de Fier 400/220 1 [OPP] / N-1 TR Portile de Fier 400/220 2</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151.33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409127270"/>
                  </a:ext>
                </a:extLst>
              </a:tr>
              <a:tr h="154177">
                <a:tc>
                  <a:txBody>
                    <a:bodyPr/>
                    <a:lstStyle/>
                    <a:p>
                      <a:pPr algn="l" fontAlgn="b"/>
                      <a:r>
                        <a:rPr lang="de-DE" sz="800" b="0" i="0" u="none" strike="noStrike">
                          <a:solidFill>
                            <a:srgbClr val="000000"/>
                          </a:solidFill>
                          <a:effectLst/>
                          <a:latin typeface="Arial" panose="020B0604020202020204" pitchFamily="34" charset="0"/>
                        </a:rPr>
                        <a:t>[D2-NL] Diele - Meeden SCHWARZ [DIR] [D2] / N-1 Diele - Meeden WEISS/W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78.66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41%</a:t>
                      </a:r>
                    </a:p>
                  </a:txBody>
                  <a:tcPr marL="0" marR="0" marT="0" marB="0" anchor="b">
                    <a:lnL>
                      <a:noFill/>
                    </a:lnL>
                    <a:lnR>
                      <a:noFill/>
                    </a:lnR>
                    <a:lnT>
                      <a:noFill/>
                    </a:lnT>
                    <a:lnB>
                      <a:noFill/>
                    </a:lnB>
                  </a:tcPr>
                </a:tc>
                <a:extLst>
                  <a:ext uri="{0D108BD9-81ED-4DB2-BD59-A6C34878D82A}">
                    <a16:rowId xmlns:a16="http://schemas.microsoft.com/office/drawing/2014/main" val="943587123"/>
                  </a:ext>
                </a:extLst>
              </a:tr>
              <a:tr h="154177">
                <a:tc>
                  <a:txBody>
                    <a:bodyPr/>
                    <a:lstStyle/>
                    <a:p>
                      <a:pPr algn="l" fontAlgn="b"/>
                      <a:r>
                        <a:rPr lang="en-US" sz="800" b="1" i="0" u="none" strike="noStrike">
                          <a:solidFill>
                            <a:srgbClr val="000000"/>
                          </a:solidFill>
                          <a:effectLst/>
                          <a:latin typeface="Arial" panose="020B0604020202020204" pitchFamily="34" charset="0"/>
                        </a:rPr>
                        <a:t>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175.96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84%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229254353"/>
                  </a:ext>
                </a:extLst>
              </a:tr>
              <a:tr h="154177">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12.1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50%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773437460"/>
                  </a:ext>
                </a:extLst>
              </a:tr>
              <a:tr h="154177">
                <a:tc>
                  <a:txBody>
                    <a:bodyPr/>
                    <a:lstStyle/>
                    <a:p>
                      <a:pPr algn="l" fontAlgn="b"/>
                      <a:r>
                        <a:rPr lang="de-DE" sz="800" b="0" i="0" u="none" strike="noStrike">
                          <a:solidFill>
                            <a:srgbClr val="000000"/>
                          </a:solidFill>
                          <a:effectLst/>
                          <a:latin typeface="Arial" panose="020B0604020202020204" pitchFamily="34" charset="0"/>
                        </a:rPr>
                        <a:t>[D2-NL] Diele - Meeden SCHWARZ [DIR] [D2] / N-1 Diele - Meeden WEISS/W</a:t>
                      </a:r>
                    </a:p>
                  </a:txBody>
                  <a:tcPr marL="89904"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0" i="0" u="none" strike="noStrike">
                          <a:solidFill>
                            <a:srgbClr val="000000"/>
                          </a:solidFill>
                          <a:effectLst/>
                          <a:latin typeface="Arial" panose="020B0604020202020204" pitchFamily="34" charset="0"/>
                        </a:rPr>
                        <a:t>175.96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0" i="0" u="none" strike="noStrike">
                          <a:solidFill>
                            <a:srgbClr val="000000"/>
                          </a:solidFill>
                          <a:effectLst/>
                          <a:latin typeface="Arial" panose="020B0604020202020204" pitchFamily="34" charset="0"/>
                        </a:rPr>
                        <a:t>34%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201194963"/>
                  </a:ext>
                </a:extLst>
              </a:tr>
              <a:tr h="154177">
                <a:tc>
                  <a:txBody>
                    <a:bodyPr/>
                    <a:lstStyle/>
                    <a:p>
                      <a:pPr algn="l" fontAlgn="b"/>
                      <a:r>
                        <a:rPr lang="en-US" sz="800" b="1" i="0" u="none" strike="noStrike">
                          <a:solidFill>
                            <a:srgbClr val="000000"/>
                          </a:solidFill>
                          <a:effectLst/>
                          <a:latin typeface="Arial" panose="020B0604020202020204" pitchFamily="34" charset="0"/>
                        </a:rPr>
                        <a:t>Total sum</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800" b="1" i="0" u="none" strike="noStrike">
                          <a:solidFill>
                            <a:srgbClr val="000000"/>
                          </a:solidFill>
                          <a:effectLst/>
                          <a:latin typeface="Arial" panose="020B0604020202020204" pitchFamily="34" charset="0"/>
                        </a:rPr>
                        <a:t>4468.47</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800" b="1" i="0" u="none" strike="noStrike" dirty="0">
                          <a:solidFill>
                            <a:srgbClr val="000000"/>
                          </a:solidFill>
                          <a:effectLst/>
                          <a:latin typeface="Arial" panose="020B0604020202020204" pitchFamily="34" charset="0"/>
                        </a:rPr>
                        <a:t>2807%</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587572303"/>
                  </a:ext>
                </a:extLst>
              </a:tr>
            </a:tbl>
          </a:graphicData>
        </a:graphic>
      </p:graphicFrame>
    </p:spTree>
    <p:extLst>
      <p:ext uri="{BB962C8B-B14F-4D97-AF65-F5344CB8AC3E}">
        <p14:creationId xmlns:p14="http://schemas.microsoft.com/office/powerpoint/2010/main" val="4127714221"/>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5 (part </a:t>
            </a:r>
            <a:r>
              <a:rPr lang="sl-SI" altLang="hu-HU" sz="1400" dirty="0">
                <a:solidFill>
                  <a:srgbClr val="008000"/>
                </a:solidFill>
              </a:rPr>
              <a:t>I</a:t>
            </a:r>
            <a:r>
              <a:rPr lang="en-US" altLang="hu-HU" sz="1400" dirty="0">
                <a:solidFill>
                  <a:srgbClr val="008000"/>
                </a:solidFill>
              </a:rPr>
              <a:t>)</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930EB55A-F2C7-400A-AB5E-A3DD1C16E0E2}"/>
              </a:ext>
            </a:extLst>
          </p:cNvPr>
          <p:cNvGraphicFramePr>
            <a:graphicFrameLocks noGrp="1"/>
          </p:cNvGraphicFramePr>
          <p:nvPr>
            <p:extLst>
              <p:ext uri="{D42A27DB-BD31-4B8C-83A1-F6EECF244321}">
                <p14:modId xmlns:p14="http://schemas.microsoft.com/office/powerpoint/2010/main" val="95050158"/>
              </p:ext>
            </p:extLst>
          </p:nvPr>
        </p:nvGraphicFramePr>
        <p:xfrm>
          <a:off x="1634247" y="1079498"/>
          <a:ext cx="6276669" cy="5097548"/>
        </p:xfrm>
        <a:graphic>
          <a:graphicData uri="http://schemas.openxmlformats.org/drawingml/2006/table">
            <a:tbl>
              <a:tblPr/>
              <a:tblGrid>
                <a:gridCol w="4882907">
                  <a:extLst>
                    <a:ext uri="{9D8B030D-6E8A-4147-A177-3AD203B41FA5}">
                      <a16:colId xmlns:a16="http://schemas.microsoft.com/office/drawing/2014/main" val="1294143831"/>
                    </a:ext>
                  </a:extLst>
                </a:gridCol>
                <a:gridCol w="1014507">
                  <a:extLst>
                    <a:ext uri="{9D8B030D-6E8A-4147-A177-3AD203B41FA5}">
                      <a16:colId xmlns:a16="http://schemas.microsoft.com/office/drawing/2014/main" val="2252962455"/>
                    </a:ext>
                  </a:extLst>
                </a:gridCol>
                <a:gridCol w="379255">
                  <a:extLst>
                    <a:ext uri="{9D8B030D-6E8A-4147-A177-3AD203B41FA5}">
                      <a16:colId xmlns:a16="http://schemas.microsoft.com/office/drawing/2014/main" val="112586421"/>
                    </a:ext>
                  </a:extLst>
                </a:gridCol>
              </a:tblGrid>
              <a:tr h="134146">
                <a:tc>
                  <a:txBody>
                    <a:bodyPr/>
                    <a:lstStyle/>
                    <a:p>
                      <a:pPr algn="l" fontAlgn="b"/>
                      <a:r>
                        <a:rPr lang="en-US" sz="700" b="1" i="0" u="none" strike="noStrike">
                          <a:solidFill>
                            <a:srgbClr val="000000"/>
                          </a:solidFill>
                          <a:effectLst/>
                          <a:latin typeface="Arial" panose="020B0604020202020204" pitchFamily="34" charset="0"/>
                        </a:rPr>
                        <a:t>Hour</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700" b="1" i="0" u="none" strike="noStrike">
                          <a:solidFill>
                            <a:srgbClr val="000000"/>
                          </a:solidFill>
                          <a:effectLst/>
                          <a:latin typeface="Arial" panose="020B0604020202020204" pitchFamily="34" charset="0"/>
                        </a:rPr>
                        <a:t>MAX of ShadowPrice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700" b="1" i="0" u="none" strike="noStrike">
                          <a:solidFill>
                            <a:srgbClr val="000000"/>
                          </a:solidFill>
                          <a:effectLst/>
                          <a:latin typeface="Arial" panose="020B0604020202020204" pitchFamily="34" charset="0"/>
                        </a:rPr>
                        <a:t>RAM %</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2052905474"/>
                  </a:ext>
                </a:extLst>
              </a:tr>
              <a:tr h="134146">
                <a:tc>
                  <a:txBody>
                    <a:bodyPr/>
                    <a:lstStyle/>
                    <a:p>
                      <a:pPr algn="l" fontAlgn="b"/>
                      <a:r>
                        <a:rPr lang="en-US" sz="700" b="1" i="0" u="none" strike="noStrike">
                          <a:solidFill>
                            <a:srgbClr val="000000"/>
                          </a:solidFill>
                          <a:effectLst/>
                          <a:latin typeface="Arial" panose="020B0604020202020204" pitchFamily="34" charset="0"/>
                        </a:rPr>
                        <a:t>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307.69</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111%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880862018"/>
                  </a:ext>
                </a:extLst>
              </a:tr>
              <a:tr h="134146">
                <a:tc>
                  <a:txBody>
                    <a:bodyPr/>
                    <a:lstStyle/>
                    <a:p>
                      <a:pPr algn="l" fontAlgn="b"/>
                      <a:r>
                        <a:rPr lang="en-US" sz="700" b="0" i="0" u="none" strike="noStrike">
                          <a:solidFill>
                            <a:srgbClr val="000000"/>
                          </a:solidFill>
                          <a:effectLst/>
                          <a:latin typeface="Arial" panose="020B0604020202020204" pitchFamily="34" charset="0"/>
                        </a:rPr>
                        <a:t>[RO-RO] TR Portile de Fier 400/220 1 [OPP] / N-1 TR Portile de Fier 400/220 2</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307.69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333429300"/>
                  </a:ext>
                </a:extLst>
              </a:tr>
              <a:tr h="134146">
                <a:tc>
                  <a:txBody>
                    <a:bodyPr/>
                    <a:lstStyle/>
                    <a:p>
                      <a:pPr algn="l" fontAlgn="b"/>
                      <a:r>
                        <a:rPr lang="en-US" sz="700" b="0" i="0" u="none" strike="noStrike">
                          <a:solidFill>
                            <a:srgbClr val="000000"/>
                          </a:solidFill>
                          <a:effectLst/>
                          <a:latin typeface="Arial" panose="020B0604020202020204" pitchFamily="34" charset="0"/>
                        </a:rPr>
                        <a:t>[NL-NL] Diemen-Lelystad 380 W [OPP] / N-1 Zwolle-Hengelo 380 W</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216.22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4028046056"/>
                  </a:ext>
                </a:extLst>
              </a:tr>
              <a:tr h="134146">
                <a:tc>
                  <a:txBody>
                    <a:bodyPr/>
                    <a:lstStyle/>
                    <a:p>
                      <a:pPr algn="l" fontAlgn="b"/>
                      <a:r>
                        <a:rPr lang="en-US" sz="700" b="0" i="0" u="none" strike="noStrike">
                          <a:solidFill>
                            <a:srgbClr val="000000"/>
                          </a:solidFill>
                          <a:effectLst/>
                          <a:latin typeface="Arial" panose="020B0604020202020204" pitchFamily="34" charset="0"/>
                        </a:rPr>
                        <a:t>[BE-FR] Achene - Lonny 19 [DIR] [FR] / N-1 Avelgem - Avelin 380.80</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14.62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64%</a:t>
                      </a:r>
                    </a:p>
                  </a:txBody>
                  <a:tcPr marL="0" marR="0" marT="0" marB="0" anchor="b">
                    <a:lnL>
                      <a:noFill/>
                    </a:lnL>
                    <a:lnR>
                      <a:noFill/>
                    </a:lnR>
                    <a:lnT>
                      <a:noFill/>
                    </a:lnT>
                    <a:lnB>
                      <a:noFill/>
                    </a:lnB>
                  </a:tcPr>
                </a:tc>
                <a:extLst>
                  <a:ext uri="{0D108BD9-81ED-4DB2-BD59-A6C34878D82A}">
                    <a16:rowId xmlns:a16="http://schemas.microsoft.com/office/drawing/2014/main" val="3416602033"/>
                  </a:ext>
                </a:extLst>
              </a:tr>
              <a:tr h="134146">
                <a:tc>
                  <a:txBody>
                    <a:bodyPr/>
                    <a:lstStyle/>
                    <a:p>
                      <a:pPr algn="l" fontAlgn="b"/>
                      <a:r>
                        <a:rPr lang="en-US" sz="700" b="1" i="0" u="none" strike="noStrike">
                          <a:solidFill>
                            <a:srgbClr val="000000"/>
                          </a:solidFill>
                          <a:effectLst/>
                          <a:latin typeface="Arial" panose="020B0604020202020204" pitchFamily="34" charset="0"/>
                        </a:rPr>
                        <a:t>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281.84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175%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613505819"/>
                  </a:ext>
                </a:extLst>
              </a:tr>
              <a:tr h="134146">
                <a:tc>
                  <a:txBody>
                    <a:bodyPr/>
                    <a:lstStyle/>
                    <a:p>
                      <a:pPr algn="l" fontAlgn="b"/>
                      <a:r>
                        <a:rPr lang="en-US" sz="700" b="0" i="0" u="none" strike="noStrike">
                          <a:solidFill>
                            <a:srgbClr val="000000"/>
                          </a:solidFill>
                          <a:effectLst/>
                          <a:latin typeface="Arial" panose="020B0604020202020204" pitchFamily="34" charset="0"/>
                        </a:rPr>
                        <a:t>[AT-AT] Westtirol 1 - Westtirol 2 WTRHU41 [DIR] / N-1 Pradella-Y/Punt LN300153</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4.71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716155894"/>
                  </a:ext>
                </a:extLst>
              </a:tr>
              <a:tr h="134146">
                <a:tc>
                  <a:txBody>
                    <a:bodyPr/>
                    <a:lstStyle/>
                    <a:p>
                      <a:pPr algn="l" fontAlgn="b"/>
                      <a:r>
                        <a:rPr lang="en-US" sz="700" b="0" i="0" u="none" strike="noStrike">
                          <a:solidFill>
                            <a:srgbClr val="000000"/>
                          </a:solidFill>
                          <a:effectLst/>
                          <a:latin typeface="Arial" panose="020B0604020202020204" pitchFamily="34" charset="0"/>
                        </a:rPr>
                        <a:t>[RO-RO] TR Portile de Fier 400/220 1 [OPP] / N-1 TR Portile de Fier 400/220 2</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281.84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2352618587"/>
                  </a:ext>
                </a:extLst>
              </a:tr>
              <a:tr h="134146">
                <a:tc>
                  <a:txBody>
                    <a:bodyPr/>
                    <a:lstStyle/>
                    <a:p>
                      <a:pPr algn="l" fontAlgn="b"/>
                      <a:r>
                        <a:rPr lang="en-US" sz="700" b="0" i="0" u="none" strike="noStrike">
                          <a:solidFill>
                            <a:srgbClr val="000000"/>
                          </a:solidFill>
                          <a:effectLst/>
                          <a:latin typeface="Arial" panose="020B0604020202020204" pitchFamily="34" charset="0"/>
                        </a:rPr>
                        <a:t>[NL-NL] Diemen-Lelystad 380 W [OPP] / N-1 Boxmeer-Dodewaard 380 Z</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64.47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401054042"/>
                  </a:ext>
                </a:extLst>
              </a:tr>
              <a:tr h="134146">
                <a:tc>
                  <a:txBody>
                    <a:bodyPr/>
                    <a:lstStyle/>
                    <a:p>
                      <a:pPr algn="l" fontAlgn="b"/>
                      <a:r>
                        <a:rPr lang="en-US" sz="700" b="0" i="0" u="none" strike="noStrike">
                          <a:solidFill>
                            <a:srgbClr val="000000"/>
                          </a:solidFill>
                          <a:effectLst/>
                          <a:latin typeface="Arial" panose="020B0604020202020204" pitchFamily="34" charset="0"/>
                        </a:rPr>
                        <a:t>[BE-FR] Achene - Lonny 19 [DIR] [FR] / N-1 Avelgem - Avelin 380.80</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66%</a:t>
                      </a:r>
                    </a:p>
                  </a:txBody>
                  <a:tcPr marL="0" marR="0" marT="0" marB="0" anchor="b">
                    <a:lnL>
                      <a:noFill/>
                    </a:lnL>
                    <a:lnR>
                      <a:noFill/>
                    </a:lnR>
                    <a:lnT>
                      <a:noFill/>
                    </a:lnT>
                    <a:lnB>
                      <a:noFill/>
                    </a:lnB>
                  </a:tcPr>
                </a:tc>
                <a:extLst>
                  <a:ext uri="{0D108BD9-81ED-4DB2-BD59-A6C34878D82A}">
                    <a16:rowId xmlns:a16="http://schemas.microsoft.com/office/drawing/2014/main" val="1605190790"/>
                  </a:ext>
                </a:extLst>
              </a:tr>
              <a:tr h="134146">
                <a:tc>
                  <a:txBody>
                    <a:bodyPr/>
                    <a:lstStyle/>
                    <a:p>
                      <a:pPr algn="l" fontAlgn="b"/>
                      <a:r>
                        <a:rPr lang="en-US" sz="700" b="1" i="0" u="none" strike="noStrike">
                          <a:solidFill>
                            <a:srgbClr val="000000"/>
                          </a:solidFill>
                          <a:effectLst/>
                          <a:latin typeface="Arial" panose="020B0604020202020204" pitchFamily="34" charset="0"/>
                        </a:rPr>
                        <a:t>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197.62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183%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551372106"/>
                  </a:ext>
                </a:extLst>
              </a:tr>
              <a:tr h="134146">
                <a:tc>
                  <a:txBody>
                    <a:bodyPr/>
                    <a:lstStyle/>
                    <a:p>
                      <a:pPr algn="l" fontAlgn="b"/>
                      <a:r>
                        <a:rPr lang="pt-BR" sz="700" b="0" i="0" u="none" strike="noStrike">
                          <a:solidFill>
                            <a:srgbClr val="000000"/>
                          </a:solidFill>
                          <a:effectLst/>
                          <a:latin typeface="Arial" panose="020B0604020202020204" pitchFamily="34" charset="0"/>
                        </a:rPr>
                        <a:t>[HR-SI] 220kV Pehlin - Divaca [DIR] [HR] / N-1 Melina - Divaca</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1.62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568968646"/>
                  </a:ext>
                </a:extLst>
              </a:tr>
              <a:tr h="134146">
                <a:tc>
                  <a:txBody>
                    <a:bodyPr/>
                    <a:lstStyle/>
                    <a:p>
                      <a:pPr algn="l" fontAlgn="b"/>
                      <a:r>
                        <a:rPr lang="en-US" sz="700" b="0" i="0" u="none" strike="noStrike">
                          <a:solidFill>
                            <a:srgbClr val="000000"/>
                          </a:solidFill>
                          <a:effectLst/>
                          <a:latin typeface="Arial" panose="020B0604020202020204" pitchFamily="34" charset="0"/>
                        </a:rPr>
                        <a:t>[RO-RO] TR Portile de Fier 400/220 1 [OPP] / N-1 TR Portile de Fier 400/220 2</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197.62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4216464587"/>
                  </a:ext>
                </a:extLst>
              </a:tr>
              <a:tr h="134146">
                <a:tc>
                  <a:txBody>
                    <a:bodyPr/>
                    <a:lstStyle/>
                    <a:p>
                      <a:pPr algn="l" fontAlgn="b"/>
                      <a:r>
                        <a:rPr lang="en-US" sz="700" b="0" i="0" u="none" strike="noStrike">
                          <a:solidFill>
                            <a:srgbClr val="000000"/>
                          </a:solidFill>
                          <a:effectLst/>
                          <a:latin typeface="Arial" panose="020B0604020202020204" pitchFamily="34" charset="0"/>
                        </a:rPr>
                        <a:t>[NL-NL] Diemen-Lelystad 380 W [OPP] / N-1 Boxmeer-Dodewaard 380 Z</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3.27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079473711"/>
                  </a:ext>
                </a:extLst>
              </a:tr>
              <a:tr h="134146">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75%</a:t>
                      </a:r>
                    </a:p>
                  </a:txBody>
                  <a:tcPr marL="0" marR="0" marT="0" marB="0" anchor="b">
                    <a:lnL>
                      <a:noFill/>
                    </a:lnL>
                    <a:lnR>
                      <a:noFill/>
                    </a:lnR>
                    <a:lnT>
                      <a:noFill/>
                    </a:lnT>
                    <a:lnB>
                      <a:noFill/>
                    </a:lnB>
                  </a:tcPr>
                </a:tc>
                <a:extLst>
                  <a:ext uri="{0D108BD9-81ED-4DB2-BD59-A6C34878D82A}">
                    <a16:rowId xmlns:a16="http://schemas.microsoft.com/office/drawing/2014/main" val="2243940826"/>
                  </a:ext>
                </a:extLst>
              </a:tr>
              <a:tr h="134146">
                <a:tc>
                  <a:txBody>
                    <a:bodyPr/>
                    <a:lstStyle/>
                    <a:p>
                      <a:pPr algn="l" fontAlgn="b"/>
                      <a:r>
                        <a:rPr lang="en-US" sz="700" b="1" i="0" u="none" strike="noStrike">
                          <a:solidFill>
                            <a:srgbClr val="000000"/>
                          </a:solidFill>
                          <a:effectLst/>
                          <a:latin typeface="Arial" panose="020B0604020202020204" pitchFamily="34" charset="0"/>
                        </a:rPr>
                        <a:t>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123.78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184%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048713996"/>
                  </a:ext>
                </a:extLst>
              </a:tr>
              <a:tr h="134146">
                <a:tc>
                  <a:txBody>
                    <a:bodyPr/>
                    <a:lstStyle/>
                    <a:p>
                      <a:pPr algn="l" fontAlgn="b"/>
                      <a:r>
                        <a:rPr lang="en-US" sz="700" b="0" i="0" u="none" strike="noStrike">
                          <a:solidFill>
                            <a:srgbClr val="000000"/>
                          </a:solidFill>
                          <a:effectLst/>
                          <a:latin typeface="Arial" panose="020B0604020202020204" pitchFamily="34" charset="0"/>
                        </a:rPr>
                        <a:t>[RO-RO] TR Portile de Fier 400/220 1 [OPP] / N-1 TR Portile de Fier 400/220 2</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123.78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580303505"/>
                  </a:ext>
                </a:extLst>
              </a:tr>
              <a:tr h="134146">
                <a:tc>
                  <a:txBody>
                    <a:bodyPr/>
                    <a:lstStyle/>
                    <a:p>
                      <a:pPr algn="l" fontAlgn="b"/>
                      <a:r>
                        <a:rPr lang="en-US" sz="700" b="0" i="0" u="none" strike="noStrike">
                          <a:solidFill>
                            <a:srgbClr val="000000"/>
                          </a:solidFill>
                          <a:effectLst/>
                          <a:latin typeface="Arial" panose="020B0604020202020204" pitchFamily="34" charset="0"/>
                        </a:rPr>
                        <a:t>[NL-NL] Diemen-Lelystad 380 W [OPP] / N-1 Boxmeer-Dodewaard 380 Z</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1.86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070915044"/>
                  </a:ext>
                </a:extLst>
              </a:tr>
              <a:tr h="134146">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Dobrzen</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0.15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64%</a:t>
                      </a:r>
                    </a:p>
                  </a:txBody>
                  <a:tcPr marL="0" marR="0" marT="0" marB="0" anchor="b">
                    <a:lnL>
                      <a:noFill/>
                    </a:lnL>
                    <a:lnR>
                      <a:noFill/>
                    </a:lnR>
                    <a:lnT>
                      <a:noFill/>
                    </a:lnT>
                    <a:lnB>
                      <a:noFill/>
                    </a:lnB>
                  </a:tcPr>
                </a:tc>
                <a:extLst>
                  <a:ext uri="{0D108BD9-81ED-4DB2-BD59-A6C34878D82A}">
                    <a16:rowId xmlns:a16="http://schemas.microsoft.com/office/drawing/2014/main" val="3025195929"/>
                  </a:ext>
                </a:extLst>
              </a:tr>
              <a:tr h="134146">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1.76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78%</a:t>
                      </a:r>
                    </a:p>
                  </a:txBody>
                  <a:tcPr marL="0" marR="0" marT="0" marB="0" anchor="b">
                    <a:lnL>
                      <a:noFill/>
                    </a:lnL>
                    <a:lnR>
                      <a:noFill/>
                    </a:lnR>
                    <a:lnT>
                      <a:noFill/>
                    </a:lnT>
                    <a:lnB>
                      <a:noFill/>
                    </a:lnB>
                  </a:tcPr>
                </a:tc>
                <a:extLst>
                  <a:ext uri="{0D108BD9-81ED-4DB2-BD59-A6C34878D82A}">
                    <a16:rowId xmlns:a16="http://schemas.microsoft.com/office/drawing/2014/main" val="1068297800"/>
                  </a:ext>
                </a:extLst>
              </a:tr>
              <a:tr h="134146">
                <a:tc>
                  <a:txBody>
                    <a:bodyPr/>
                    <a:lstStyle/>
                    <a:p>
                      <a:pPr algn="l" fontAlgn="b"/>
                      <a:r>
                        <a:rPr lang="en-US" sz="700" b="1" i="0" u="none" strike="noStrike">
                          <a:solidFill>
                            <a:srgbClr val="000000"/>
                          </a:solidFill>
                          <a:effectLst/>
                          <a:latin typeface="Arial" panose="020B0604020202020204" pitchFamily="34" charset="0"/>
                        </a:rPr>
                        <a:t>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224.18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89%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669310423"/>
                  </a:ext>
                </a:extLst>
              </a:tr>
              <a:tr h="134146">
                <a:tc>
                  <a:txBody>
                    <a:bodyPr/>
                    <a:lstStyle/>
                    <a:p>
                      <a:pPr algn="l" fontAlgn="b"/>
                      <a:r>
                        <a:rPr lang="en-US" sz="700" b="0" i="0" u="none" strike="noStrike">
                          <a:solidFill>
                            <a:srgbClr val="000000"/>
                          </a:solidFill>
                          <a:effectLst/>
                          <a:latin typeface="Arial" panose="020B0604020202020204" pitchFamily="34" charset="0"/>
                        </a:rPr>
                        <a:t>[NL-D2] Meeden-Diele  380 Z [OPP] [NL] / N-1 Diele - Meeden WEISS/W</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20.92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935239264"/>
                  </a:ext>
                </a:extLst>
              </a:tr>
              <a:tr h="134146">
                <a:tc>
                  <a:txBody>
                    <a:bodyPr/>
                    <a:lstStyle/>
                    <a:p>
                      <a:pPr algn="l" fontAlgn="b"/>
                      <a:r>
                        <a:rPr lang="de-DE" sz="700" b="0" i="0" u="none" strike="noStrike">
                          <a:solidFill>
                            <a:srgbClr val="000000"/>
                          </a:solidFill>
                          <a:effectLst/>
                          <a:latin typeface="Arial" panose="020B0604020202020204" pitchFamily="34" charset="0"/>
                        </a:rPr>
                        <a:t>[D2-D8] Altenfeld - Redwitz 459 [DIR] [D8] / N-1 Altenfeld - Redwitz 460</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224.18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2121527862"/>
                  </a:ext>
                </a:extLst>
              </a:tr>
              <a:tr h="134146">
                <a:tc>
                  <a:txBody>
                    <a:bodyPr/>
                    <a:lstStyle/>
                    <a:p>
                      <a:pPr algn="l" fontAlgn="b"/>
                      <a:r>
                        <a:rPr lang="en-US" sz="700" b="0" i="0" u="none" strike="noStrike">
                          <a:solidFill>
                            <a:srgbClr val="000000"/>
                          </a:solidFill>
                          <a:effectLst/>
                          <a:latin typeface="Arial" panose="020B0604020202020204" pitchFamily="34" charset="0"/>
                        </a:rPr>
                        <a:t>[D8-PL] Mikulowa PST1 [OPP] [PL] / N-1 Hagenwerder - Mikulowa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19.09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a:t>
                      </a:r>
                    </a:p>
                  </a:txBody>
                  <a:tcPr marL="0" marR="0" marT="0" marB="0" anchor="b">
                    <a:lnL>
                      <a:noFill/>
                    </a:lnL>
                    <a:lnR>
                      <a:noFill/>
                    </a:lnR>
                    <a:lnT>
                      <a:noFill/>
                    </a:lnT>
                    <a:lnB>
                      <a:noFill/>
                    </a:lnB>
                  </a:tcPr>
                </a:tc>
                <a:extLst>
                  <a:ext uri="{0D108BD9-81ED-4DB2-BD59-A6C34878D82A}">
                    <a16:rowId xmlns:a16="http://schemas.microsoft.com/office/drawing/2014/main" val="3916206050"/>
                  </a:ext>
                </a:extLst>
              </a:tr>
              <a:tr h="134146">
                <a:tc>
                  <a:txBody>
                    <a:bodyPr/>
                    <a:lstStyle/>
                    <a:p>
                      <a:pPr algn="l" fontAlgn="b"/>
                      <a:r>
                        <a:rPr lang="en-US" sz="700" b="1" i="0" u="none" strike="noStrike">
                          <a:solidFill>
                            <a:srgbClr val="000000"/>
                          </a:solidFill>
                          <a:effectLst/>
                          <a:latin typeface="Arial" panose="020B0604020202020204" pitchFamily="34" charset="0"/>
                        </a:rPr>
                        <a:t>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513.43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613638061"/>
                  </a:ext>
                </a:extLst>
              </a:tr>
              <a:tr h="134146">
                <a:tc>
                  <a:txBody>
                    <a:bodyPr/>
                    <a:lstStyle/>
                    <a:p>
                      <a:pPr algn="l" fontAlgn="b"/>
                      <a:r>
                        <a:rPr lang="en-US" sz="700" b="0" i="0" u="none" strike="noStrike">
                          <a:solidFill>
                            <a:srgbClr val="000000"/>
                          </a:solidFill>
                          <a:effectLst/>
                          <a:latin typeface="Arial" panose="020B0604020202020204" pitchFamily="34" charset="0"/>
                        </a:rPr>
                        <a:t>[NL-D2] Meeden-Diele  380 Z [OPP] [NL] / N-1 Diele - Meeden WEISS/W</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513.43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066430529"/>
                  </a:ext>
                </a:extLst>
              </a:tr>
              <a:tr h="134146">
                <a:tc>
                  <a:txBody>
                    <a:bodyPr/>
                    <a:lstStyle/>
                    <a:p>
                      <a:pPr algn="l" fontAlgn="b"/>
                      <a:r>
                        <a:rPr lang="pl-PL" sz="700" b="0" i="0" u="none" strike="noStrike">
                          <a:solidFill>
                            <a:srgbClr val="000000"/>
                          </a:solidFill>
                          <a:effectLst/>
                          <a:latin typeface="Arial" panose="020B0604020202020204" pitchFamily="34" charset="0"/>
                        </a:rPr>
                        <a:t>[PL-PL] Mikulowa - Pasikurowice [DIR] / N-1 Czarna - Mikulowa</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222.89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2145940411"/>
                  </a:ext>
                </a:extLst>
              </a:tr>
              <a:tr h="134146">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268.69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64%</a:t>
                      </a:r>
                    </a:p>
                  </a:txBody>
                  <a:tcPr marL="0" marR="0" marT="0" marB="0" anchor="b">
                    <a:lnL>
                      <a:noFill/>
                    </a:lnL>
                    <a:lnR>
                      <a:noFill/>
                    </a:lnR>
                    <a:lnT>
                      <a:noFill/>
                    </a:lnT>
                    <a:lnB>
                      <a:noFill/>
                    </a:lnB>
                  </a:tcPr>
                </a:tc>
                <a:extLst>
                  <a:ext uri="{0D108BD9-81ED-4DB2-BD59-A6C34878D82A}">
                    <a16:rowId xmlns:a16="http://schemas.microsoft.com/office/drawing/2014/main" val="1938024548"/>
                  </a:ext>
                </a:extLst>
              </a:tr>
              <a:tr h="134146">
                <a:tc>
                  <a:txBody>
                    <a:bodyPr/>
                    <a:lstStyle/>
                    <a:p>
                      <a:pPr algn="l" fontAlgn="b"/>
                      <a:r>
                        <a:rPr lang="en-US" sz="700" b="1" i="0" u="none" strike="noStrike">
                          <a:solidFill>
                            <a:srgbClr val="000000"/>
                          </a:solidFill>
                          <a:effectLst/>
                          <a:latin typeface="Arial" panose="020B0604020202020204" pitchFamily="34" charset="0"/>
                        </a:rPr>
                        <a:t>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3191.52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192%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463628707"/>
                  </a:ext>
                </a:extLst>
              </a:tr>
              <a:tr h="134146">
                <a:tc>
                  <a:txBody>
                    <a:bodyPr/>
                    <a:lstStyle/>
                    <a:p>
                      <a:pPr algn="l" fontAlgn="b"/>
                      <a:r>
                        <a:rPr lang="en-US" sz="700" b="0" i="0" u="none" strike="noStrike">
                          <a:solidFill>
                            <a:srgbClr val="000000"/>
                          </a:solidFill>
                          <a:effectLst/>
                          <a:latin typeface="Arial" panose="020B0604020202020204" pitchFamily="34" charset="0"/>
                        </a:rPr>
                        <a:t>[RO-RO] TR Rosiori 400/220 1 [DIR] / N-1 Rosiori - Gadalin</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191.51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97713630"/>
                  </a:ext>
                </a:extLst>
              </a:tr>
              <a:tr h="134146">
                <a:tc>
                  <a:txBody>
                    <a:bodyPr/>
                    <a:lstStyle/>
                    <a:p>
                      <a:pPr algn="l" fontAlgn="b"/>
                      <a:r>
                        <a:rPr lang="en-US" sz="700" b="0" i="0" u="none" strike="noStrike">
                          <a:solidFill>
                            <a:srgbClr val="000000"/>
                          </a:solidFill>
                          <a:effectLst/>
                          <a:latin typeface="Arial" panose="020B0604020202020204" pitchFamily="34" charset="0"/>
                        </a:rPr>
                        <a:t>[D7-D7] Buerstadt  - Lambsheim BUERST W [DIR] / N-1 Osburg - Uchtelfangen UCHTLF O</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538.8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13%</a:t>
                      </a:r>
                    </a:p>
                  </a:txBody>
                  <a:tcPr marL="0" marR="0" marT="0" marB="0" anchor="b">
                    <a:lnL>
                      <a:noFill/>
                    </a:lnL>
                    <a:lnR>
                      <a:noFill/>
                    </a:lnR>
                    <a:lnT>
                      <a:noFill/>
                    </a:lnT>
                    <a:lnB>
                      <a:noFill/>
                    </a:lnB>
                  </a:tcPr>
                </a:tc>
                <a:extLst>
                  <a:ext uri="{0D108BD9-81ED-4DB2-BD59-A6C34878D82A}">
                    <a16:rowId xmlns:a16="http://schemas.microsoft.com/office/drawing/2014/main" val="2971894705"/>
                  </a:ext>
                </a:extLst>
              </a:tr>
              <a:tr h="134146">
                <a:tc>
                  <a:txBody>
                    <a:bodyPr/>
                    <a:lstStyle/>
                    <a:p>
                      <a:pPr algn="l" fontAlgn="b"/>
                      <a:r>
                        <a:rPr lang="en-US" sz="700" b="0" i="0" u="none" strike="noStrike">
                          <a:solidFill>
                            <a:srgbClr val="000000"/>
                          </a:solidFill>
                          <a:effectLst/>
                          <a:latin typeface="Arial" panose="020B0604020202020204" pitchFamily="34" charset="0"/>
                        </a:rPr>
                        <a:t>[SI-AT] 220 kV Podlog - Obersielach [OPP] [SI] / N-1 Maribor-Kainachtal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266.6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70%</a:t>
                      </a:r>
                    </a:p>
                  </a:txBody>
                  <a:tcPr marL="0" marR="0" marT="0" marB="0" anchor="b">
                    <a:lnL>
                      <a:noFill/>
                    </a:lnL>
                    <a:lnR>
                      <a:noFill/>
                    </a:lnR>
                    <a:lnT>
                      <a:noFill/>
                    </a:lnT>
                    <a:lnB>
                      <a:noFill/>
                    </a:lnB>
                  </a:tcPr>
                </a:tc>
                <a:extLst>
                  <a:ext uri="{0D108BD9-81ED-4DB2-BD59-A6C34878D82A}">
                    <a16:rowId xmlns:a16="http://schemas.microsoft.com/office/drawing/2014/main" val="2889520547"/>
                  </a:ext>
                </a:extLst>
              </a:tr>
              <a:tr h="134146">
                <a:tc>
                  <a:txBody>
                    <a:bodyPr/>
                    <a:lstStyle/>
                    <a:p>
                      <a:pPr algn="l" fontAlgn="b"/>
                      <a:r>
                        <a:rPr lang="en-US" sz="700" b="0" i="0" u="none" strike="noStrike">
                          <a:solidFill>
                            <a:srgbClr val="000000"/>
                          </a:solidFill>
                          <a:effectLst/>
                          <a:latin typeface="Arial" panose="020B0604020202020204" pitchFamily="34" charset="0"/>
                        </a:rPr>
                        <a:t>[AT-HU] Zurndorf - Gyoer 439B [OPP] [AT] / BASECASE</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313.81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a:t>
                      </a:r>
                    </a:p>
                  </a:txBody>
                  <a:tcPr marL="0" marR="0" marT="0" marB="0" anchor="b">
                    <a:lnL>
                      <a:noFill/>
                    </a:lnL>
                    <a:lnR>
                      <a:noFill/>
                    </a:lnR>
                    <a:lnT>
                      <a:noFill/>
                    </a:lnT>
                    <a:lnB>
                      <a:noFill/>
                    </a:lnB>
                  </a:tcPr>
                </a:tc>
                <a:extLst>
                  <a:ext uri="{0D108BD9-81ED-4DB2-BD59-A6C34878D82A}">
                    <a16:rowId xmlns:a16="http://schemas.microsoft.com/office/drawing/2014/main" val="597045847"/>
                  </a:ext>
                </a:extLst>
              </a:tr>
              <a:tr h="134146">
                <a:tc>
                  <a:txBody>
                    <a:bodyPr/>
                    <a:lstStyle/>
                    <a:p>
                      <a:pPr algn="l" fontAlgn="b"/>
                      <a:r>
                        <a:rPr lang="en-US" sz="700" b="0" i="0" u="none" strike="noStrike">
                          <a:solidFill>
                            <a:srgbClr val="000000"/>
                          </a:solidFill>
                          <a:effectLst/>
                          <a:latin typeface="Arial" panose="020B0604020202020204" pitchFamily="34" charset="0"/>
                        </a:rPr>
                        <a:t>[D7-D7] Lambsheim - Weingarten  LAMBSH W [DIR] / N-1 Rheinau - Hoheneck KUGELB W</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263.52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a:t>
                      </a:r>
                    </a:p>
                  </a:txBody>
                  <a:tcPr marL="0" marR="0" marT="0" marB="0" anchor="b">
                    <a:lnL>
                      <a:noFill/>
                    </a:lnL>
                    <a:lnR>
                      <a:noFill/>
                    </a:lnR>
                    <a:lnT>
                      <a:noFill/>
                    </a:lnT>
                    <a:lnB>
                      <a:noFill/>
                    </a:lnB>
                  </a:tcPr>
                </a:tc>
                <a:extLst>
                  <a:ext uri="{0D108BD9-81ED-4DB2-BD59-A6C34878D82A}">
                    <a16:rowId xmlns:a16="http://schemas.microsoft.com/office/drawing/2014/main" val="593637531"/>
                  </a:ext>
                </a:extLst>
              </a:tr>
              <a:tr h="134146">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3191.52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190773054"/>
                  </a:ext>
                </a:extLst>
              </a:tr>
              <a:tr h="134146">
                <a:tc>
                  <a:txBody>
                    <a:bodyPr/>
                    <a:lstStyle/>
                    <a:p>
                      <a:pPr algn="l" fontAlgn="b"/>
                      <a:r>
                        <a:rPr lang="en-US" sz="700" b="0" i="0" u="none" strike="noStrike">
                          <a:solidFill>
                            <a:srgbClr val="000000"/>
                          </a:solidFill>
                          <a:effectLst/>
                          <a:latin typeface="Arial" panose="020B0604020202020204" pitchFamily="34" charset="0"/>
                        </a:rPr>
                        <a:t>[NL-NL] Diemen-Lelystad 380 W [OPP] / N-1 Maasbracht-Eindhoven 380 W</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716.28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a:t>
                      </a:r>
                    </a:p>
                  </a:txBody>
                  <a:tcPr marL="0" marR="0" marT="0" marB="0" anchor="b">
                    <a:lnL>
                      <a:noFill/>
                    </a:lnL>
                    <a:lnR>
                      <a:noFill/>
                    </a:lnR>
                    <a:lnT>
                      <a:noFill/>
                    </a:lnT>
                    <a:lnB>
                      <a:noFill/>
                    </a:lnB>
                  </a:tcPr>
                </a:tc>
                <a:extLst>
                  <a:ext uri="{0D108BD9-81ED-4DB2-BD59-A6C34878D82A}">
                    <a16:rowId xmlns:a16="http://schemas.microsoft.com/office/drawing/2014/main" val="1038704160"/>
                  </a:ext>
                </a:extLst>
              </a:tr>
              <a:tr h="134146">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65.89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57%</a:t>
                      </a:r>
                    </a:p>
                  </a:txBody>
                  <a:tcPr marL="0" marR="0" marT="0" marB="0" anchor="b">
                    <a:lnL>
                      <a:noFill/>
                    </a:lnL>
                    <a:lnR>
                      <a:noFill/>
                    </a:lnR>
                    <a:lnT>
                      <a:noFill/>
                    </a:lnT>
                    <a:lnB>
                      <a:noFill/>
                    </a:lnB>
                  </a:tcPr>
                </a:tc>
                <a:extLst>
                  <a:ext uri="{0D108BD9-81ED-4DB2-BD59-A6C34878D82A}">
                    <a16:rowId xmlns:a16="http://schemas.microsoft.com/office/drawing/2014/main" val="1400327852"/>
                  </a:ext>
                </a:extLst>
              </a:tr>
              <a:tr h="134146">
                <a:tc>
                  <a:txBody>
                    <a:bodyPr/>
                    <a:lstStyle/>
                    <a:p>
                      <a:pPr algn="l" fontAlgn="b"/>
                      <a:r>
                        <a:rPr lang="de-DE" sz="700" b="0" i="0" u="none" strike="noStrike">
                          <a:solidFill>
                            <a:srgbClr val="000000"/>
                          </a:solidFill>
                          <a:effectLst/>
                          <a:latin typeface="Arial" panose="020B0604020202020204" pitchFamily="34" charset="0"/>
                        </a:rPr>
                        <a:t>[NL-D7] Maasbracht - Oberzier  SELFK WS [DIR] [D7] / N-1 Achene - Gramme 380.10</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338.5</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5%</a:t>
                      </a:r>
                    </a:p>
                  </a:txBody>
                  <a:tcPr marL="0" marR="0" marT="0" marB="0" anchor="b">
                    <a:lnL>
                      <a:noFill/>
                    </a:lnL>
                    <a:lnR>
                      <a:noFill/>
                    </a:lnR>
                    <a:lnT>
                      <a:noFill/>
                    </a:lnT>
                    <a:lnB>
                      <a:noFill/>
                    </a:lnB>
                  </a:tcPr>
                </a:tc>
                <a:extLst>
                  <a:ext uri="{0D108BD9-81ED-4DB2-BD59-A6C34878D82A}">
                    <a16:rowId xmlns:a16="http://schemas.microsoft.com/office/drawing/2014/main" val="2104276531"/>
                  </a:ext>
                </a:extLst>
              </a:tr>
            </a:tbl>
          </a:graphicData>
        </a:graphic>
      </p:graphicFrame>
    </p:spTree>
    <p:extLst>
      <p:ext uri="{BB962C8B-B14F-4D97-AF65-F5344CB8AC3E}">
        <p14:creationId xmlns:p14="http://schemas.microsoft.com/office/powerpoint/2010/main" val="356767919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5 (part I</a:t>
            </a:r>
            <a:r>
              <a:rPr lang="sl-SI" altLang="hu-HU" sz="1400" dirty="0">
                <a:solidFill>
                  <a:srgbClr val="008000"/>
                </a:solidFill>
              </a:rPr>
              <a:t>I</a:t>
            </a:r>
            <a:r>
              <a:rPr lang="en-US" altLang="hu-HU" sz="1400" dirty="0">
                <a:solidFill>
                  <a:srgbClr val="008000"/>
                </a:solidFill>
              </a:rPr>
              <a:t>)</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83E0B6EC-CBF0-4DC6-8FC7-86A643B1C4DC}"/>
              </a:ext>
            </a:extLst>
          </p:cNvPr>
          <p:cNvGraphicFramePr>
            <a:graphicFrameLocks noGrp="1"/>
          </p:cNvGraphicFramePr>
          <p:nvPr>
            <p:extLst>
              <p:ext uri="{D42A27DB-BD31-4B8C-83A1-F6EECF244321}">
                <p14:modId xmlns:p14="http://schemas.microsoft.com/office/powerpoint/2010/main" val="2978811561"/>
              </p:ext>
            </p:extLst>
          </p:nvPr>
        </p:nvGraphicFramePr>
        <p:xfrm>
          <a:off x="1575881" y="1079508"/>
          <a:ext cx="6191465" cy="5270480"/>
        </p:xfrm>
        <a:graphic>
          <a:graphicData uri="http://schemas.openxmlformats.org/drawingml/2006/table">
            <a:tbl>
              <a:tblPr/>
              <a:tblGrid>
                <a:gridCol w="4816623">
                  <a:extLst>
                    <a:ext uri="{9D8B030D-6E8A-4147-A177-3AD203B41FA5}">
                      <a16:colId xmlns:a16="http://schemas.microsoft.com/office/drawing/2014/main" val="71227762"/>
                    </a:ext>
                  </a:extLst>
                </a:gridCol>
                <a:gridCol w="1000735">
                  <a:extLst>
                    <a:ext uri="{9D8B030D-6E8A-4147-A177-3AD203B41FA5}">
                      <a16:colId xmlns:a16="http://schemas.microsoft.com/office/drawing/2014/main" val="426546970"/>
                    </a:ext>
                  </a:extLst>
                </a:gridCol>
                <a:gridCol w="374107">
                  <a:extLst>
                    <a:ext uri="{9D8B030D-6E8A-4147-A177-3AD203B41FA5}">
                      <a16:colId xmlns:a16="http://schemas.microsoft.com/office/drawing/2014/main" val="3943945018"/>
                    </a:ext>
                  </a:extLst>
                </a:gridCol>
              </a:tblGrid>
              <a:tr h="131762">
                <a:tc>
                  <a:txBody>
                    <a:bodyPr/>
                    <a:lstStyle/>
                    <a:p>
                      <a:pPr algn="l" fontAlgn="b"/>
                      <a:r>
                        <a:rPr lang="en-US" sz="600" b="1" i="0" u="none" strike="noStrike">
                          <a:solidFill>
                            <a:srgbClr val="000000"/>
                          </a:solidFill>
                          <a:effectLst/>
                          <a:latin typeface="Arial" panose="020B0604020202020204" pitchFamily="34" charset="0"/>
                        </a:rPr>
                        <a:t>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4363.08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237%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74928138"/>
                  </a:ext>
                </a:extLst>
              </a:tr>
              <a:tr h="131762">
                <a:tc>
                  <a:txBody>
                    <a:bodyPr/>
                    <a:lstStyle/>
                    <a:p>
                      <a:pPr algn="l" fontAlgn="b"/>
                      <a:r>
                        <a:rPr lang="en-US" sz="600" b="0" i="0" u="none" strike="noStrike">
                          <a:solidFill>
                            <a:srgbClr val="000000"/>
                          </a:solidFill>
                          <a:effectLst/>
                          <a:latin typeface="Arial" panose="020B0604020202020204" pitchFamily="34" charset="0"/>
                        </a:rPr>
                        <a:t>[HR-SI] 400kV Tumbri - Krsko 1 [OPP] [HR] / N-1 Tumbri - Krsko 2</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18.14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57%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784311919"/>
                  </a:ext>
                </a:extLst>
              </a:tr>
              <a:tr h="131762">
                <a:tc>
                  <a:txBody>
                    <a:bodyPr/>
                    <a:lstStyle/>
                    <a:p>
                      <a:pPr algn="l" fontAlgn="b"/>
                      <a:r>
                        <a:rPr lang="en-US" sz="600" b="0" i="0" u="none" strike="noStrike">
                          <a:solidFill>
                            <a:srgbClr val="000000"/>
                          </a:solidFill>
                          <a:effectLst/>
                          <a:latin typeface="Arial" panose="020B0604020202020204" pitchFamily="34" charset="0"/>
                        </a:rPr>
                        <a:t>[RO-RO] TR Rosiori 400/220 1 [DIR] / N-1 Rosiori - Gadalin</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185.8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17%</a:t>
                      </a:r>
                    </a:p>
                  </a:txBody>
                  <a:tcPr marL="0" marR="0" marT="0" marB="0" anchor="b">
                    <a:lnL>
                      <a:noFill/>
                    </a:lnL>
                    <a:lnR>
                      <a:noFill/>
                    </a:lnR>
                    <a:lnT>
                      <a:noFill/>
                    </a:lnT>
                    <a:lnB>
                      <a:noFill/>
                    </a:lnB>
                  </a:tcPr>
                </a:tc>
                <a:extLst>
                  <a:ext uri="{0D108BD9-81ED-4DB2-BD59-A6C34878D82A}">
                    <a16:rowId xmlns:a16="http://schemas.microsoft.com/office/drawing/2014/main" val="1223664931"/>
                  </a:ext>
                </a:extLst>
              </a:tr>
              <a:tr h="131762">
                <a:tc>
                  <a:txBody>
                    <a:bodyPr/>
                    <a:lstStyle/>
                    <a:p>
                      <a:pPr algn="l" fontAlgn="b"/>
                      <a:r>
                        <a:rPr lang="en-US" sz="600" b="0" i="0" u="none" strike="noStrike">
                          <a:solidFill>
                            <a:srgbClr val="000000"/>
                          </a:solidFill>
                          <a:effectLst/>
                          <a:latin typeface="Arial" panose="020B0604020202020204" pitchFamily="34" charset="0"/>
                        </a:rPr>
                        <a:t>[D7-D7] Buerstadt  - Lambsheim BUERST W [DIR] / N-1 Osburg - Uchtelfangen UCHTLF O</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274.06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a:t>
                      </a:r>
                    </a:p>
                  </a:txBody>
                  <a:tcPr marL="0" marR="0" marT="0" marB="0" anchor="b">
                    <a:lnL>
                      <a:noFill/>
                    </a:lnL>
                    <a:lnR>
                      <a:noFill/>
                    </a:lnR>
                    <a:lnT>
                      <a:noFill/>
                    </a:lnT>
                    <a:lnB>
                      <a:noFill/>
                    </a:lnB>
                  </a:tcPr>
                </a:tc>
                <a:extLst>
                  <a:ext uri="{0D108BD9-81ED-4DB2-BD59-A6C34878D82A}">
                    <a16:rowId xmlns:a16="http://schemas.microsoft.com/office/drawing/2014/main" val="4144441714"/>
                  </a:ext>
                </a:extLst>
              </a:tr>
              <a:tr h="131762">
                <a:tc>
                  <a:txBody>
                    <a:bodyPr/>
                    <a:lstStyle/>
                    <a:p>
                      <a:pPr algn="l" fontAlgn="b"/>
                      <a:r>
                        <a:rPr lang="en-US" sz="600" b="0" i="0" u="none" strike="noStrike">
                          <a:solidFill>
                            <a:srgbClr val="000000"/>
                          </a:solidFill>
                          <a:effectLst/>
                          <a:latin typeface="Arial" panose="020B0604020202020204" pitchFamily="34" charset="0"/>
                        </a:rPr>
                        <a:t>[D7-D7] Lambsheim - Weingarten  LAMBSH W [DIR] / N-1 Rheinau - Hoheneck KUGELB W</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1823.3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a:t>
                      </a:r>
                    </a:p>
                  </a:txBody>
                  <a:tcPr marL="0" marR="0" marT="0" marB="0" anchor="b">
                    <a:lnL>
                      <a:noFill/>
                    </a:lnL>
                    <a:lnR>
                      <a:noFill/>
                    </a:lnR>
                    <a:lnT>
                      <a:noFill/>
                    </a:lnT>
                    <a:lnB>
                      <a:noFill/>
                    </a:lnB>
                  </a:tcPr>
                </a:tc>
                <a:extLst>
                  <a:ext uri="{0D108BD9-81ED-4DB2-BD59-A6C34878D82A}">
                    <a16:rowId xmlns:a16="http://schemas.microsoft.com/office/drawing/2014/main" val="3858416765"/>
                  </a:ext>
                </a:extLst>
              </a:tr>
              <a:tr h="131762">
                <a:tc>
                  <a:txBody>
                    <a:bodyPr/>
                    <a:lstStyle/>
                    <a:p>
                      <a:pPr algn="l" fontAlgn="b"/>
                      <a:r>
                        <a:rPr lang="en-US" sz="600" b="0" i="0" u="none" strike="noStrike">
                          <a:solidFill>
                            <a:srgbClr val="000000"/>
                          </a:solidFill>
                          <a:effectLst/>
                          <a:latin typeface="Arial" panose="020B0604020202020204" pitchFamily="34" charset="0"/>
                        </a:rPr>
                        <a:t>[AT-HU] Wien Suedost - Gyoer 245 [DIR] [AT] / N-1 Neusiedl - Wien Suedost 246A</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4363.08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874058713"/>
                  </a:ext>
                </a:extLst>
              </a:tr>
              <a:tr h="131762">
                <a:tc>
                  <a:txBody>
                    <a:bodyPr/>
                    <a:lstStyle/>
                    <a:p>
                      <a:pPr algn="l" fontAlgn="b"/>
                      <a:r>
                        <a:rPr lang="en-US" sz="600" b="0" i="0" u="none" strike="noStrike">
                          <a:solidFill>
                            <a:srgbClr val="000000"/>
                          </a:solidFill>
                          <a:effectLst/>
                          <a:latin typeface="Arial" panose="020B0604020202020204" pitchFamily="34" charset="0"/>
                        </a:rPr>
                        <a:t>[NL-D7] Maasbracht - Siersdorf  SELFK SW [DIR] [D7] / N-1 Maasbracht - Oberzier SELFK WS/W</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456.48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a:t>
                      </a:r>
                    </a:p>
                  </a:txBody>
                  <a:tcPr marL="0" marR="0" marT="0" marB="0" anchor="b">
                    <a:lnL>
                      <a:noFill/>
                    </a:lnL>
                    <a:lnR>
                      <a:noFill/>
                    </a:lnR>
                    <a:lnT>
                      <a:noFill/>
                    </a:lnT>
                    <a:lnB>
                      <a:noFill/>
                    </a:lnB>
                  </a:tcPr>
                </a:tc>
                <a:extLst>
                  <a:ext uri="{0D108BD9-81ED-4DB2-BD59-A6C34878D82A}">
                    <a16:rowId xmlns:a16="http://schemas.microsoft.com/office/drawing/2014/main" val="3825397018"/>
                  </a:ext>
                </a:extLst>
              </a:tr>
              <a:tr h="131762">
                <a:tc>
                  <a:txBody>
                    <a:bodyPr/>
                    <a:lstStyle/>
                    <a:p>
                      <a:pPr algn="l" fontAlgn="b"/>
                      <a:r>
                        <a:rPr lang="en-US" sz="600" b="0" i="0" u="none" strike="noStrike">
                          <a:solidFill>
                            <a:srgbClr val="000000"/>
                          </a:solidFill>
                          <a:effectLst/>
                          <a:latin typeface="Arial" panose="020B0604020202020204" pitchFamily="34" charset="0"/>
                        </a:rPr>
                        <a:t>[D8-D8] Roehrsdorf - Roehrsdorf PST442 [DIR] / N-1 Hradec - Rohrsdorf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8.05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38%</a:t>
                      </a:r>
                    </a:p>
                  </a:txBody>
                  <a:tcPr marL="0" marR="0" marT="0" marB="0" anchor="b">
                    <a:lnL>
                      <a:noFill/>
                    </a:lnL>
                    <a:lnR>
                      <a:noFill/>
                    </a:lnR>
                    <a:lnT>
                      <a:noFill/>
                    </a:lnT>
                    <a:lnB>
                      <a:noFill/>
                    </a:lnB>
                  </a:tcPr>
                </a:tc>
                <a:extLst>
                  <a:ext uri="{0D108BD9-81ED-4DB2-BD59-A6C34878D82A}">
                    <a16:rowId xmlns:a16="http://schemas.microsoft.com/office/drawing/2014/main" val="24547552"/>
                  </a:ext>
                </a:extLst>
              </a:tr>
              <a:tr h="131762">
                <a:tc>
                  <a:txBody>
                    <a:bodyPr/>
                    <a:lstStyle/>
                    <a:p>
                      <a:pPr algn="l" fontAlgn="b"/>
                      <a:r>
                        <a:rPr lang="en-US" sz="600" b="0" i="0" u="none" strike="noStrike">
                          <a:solidFill>
                            <a:srgbClr val="000000"/>
                          </a:solidFill>
                          <a:effectLst/>
                          <a:latin typeface="Arial" panose="020B0604020202020204" pitchFamily="34" charset="0"/>
                        </a:rPr>
                        <a:t>[AT-HU] Zurndorf - Gyoer 439B [OPP] [AT] / N-1 Sarasdorf - Zurndorf 440A</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674.96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a:t>
                      </a:r>
                    </a:p>
                  </a:txBody>
                  <a:tcPr marL="0" marR="0" marT="0" marB="0" anchor="b">
                    <a:lnL>
                      <a:noFill/>
                    </a:lnL>
                    <a:lnR>
                      <a:noFill/>
                    </a:lnR>
                    <a:lnT>
                      <a:noFill/>
                    </a:lnT>
                    <a:lnB>
                      <a:noFill/>
                    </a:lnB>
                  </a:tcPr>
                </a:tc>
                <a:extLst>
                  <a:ext uri="{0D108BD9-81ED-4DB2-BD59-A6C34878D82A}">
                    <a16:rowId xmlns:a16="http://schemas.microsoft.com/office/drawing/2014/main" val="3844762938"/>
                  </a:ext>
                </a:extLst>
              </a:tr>
              <a:tr h="131762">
                <a:tc>
                  <a:txBody>
                    <a:bodyPr/>
                    <a:lstStyle/>
                    <a:p>
                      <a:pPr algn="l" fontAlgn="b"/>
                      <a:r>
                        <a:rPr lang="en-US" sz="600" b="0" i="0" u="none" strike="noStrike">
                          <a:solidFill>
                            <a:srgbClr val="000000"/>
                          </a:solidFill>
                          <a:effectLst/>
                          <a:latin typeface="Arial" panose="020B0604020202020204" pitchFamily="34" charset="0"/>
                        </a:rPr>
                        <a:t>[NL-NL] Diemen-Lelystad 380 W [OPP] / N-1 Zwolle-Hengelo 380 W</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2057.83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a:t>
                      </a:r>
                    </a:p>
                  </a:txBody>
                  <a:tcPr marL="0" marR="0" marT="0" marB="0" anchor="b">
                    <a:lnL>
                      <a:noFill/>
                    </a:lnL>
                    <a:lnR>
                      <a:noFill/>
                    </a:lnR>
                    <a:lnT>
                      <a:noFill/>
                    </a:lnT>
                    <a:lnB>
                      <a:noFill/>
                    </a:lnB>
                  </a:tcPr>
                </a:tc>
                <a:extLst>
                  <a:ext uri="{0D108BD9-81ED-4DB2-BD59-A6C34878D82A}">
                    <a16:rowId xmlns:a16="http://schemas.microsoft.com/office/drawing/2014/main" val="4196442851"/>
                  </a:ext>
                </a:extLst>
              </a:tr>
              <a:tr h="131762">
                <a:tc>
                  <a:txBody>
                    <a:bodyPr/>
                    <a:lstStyle/>
                    <a:p>
                      <a:pPr algn="l" fontAlgn="b"/>
                      <a:r>
                        <a:rPr lang="en-US" sz="600" b="0" i="0" u="none" strike="noStrike">
                          <a:solidFill>
                            <a:srgbClr val="000000"/>
                          </a:solidFill>
                          <a:effectLst/>
                          <a:latin typeface="Arial" panose="020B0604020202020204" pitchFamily="34" charset="0"/>
                        </a:rPr>
                        <a:t>[BE-BE] PST Van Eyck 2 [OPP] [BE] / N-1 ALEGRO DC</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175.76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63%</a:t>
                      </a:r>
                    </a:p>
                  </a:txBody>
                  <a:tcPr marL="0" marR="0" marT="0" marB="0" anchor="b">
                    <a:lnL>
                      <a:noFill/>
                    </a:lnL>
                    <a:lnR>
                      <a:noFill/>
                    </a:lnR>
                    <a:lnT>
                      <a:noFill/>
                    </a:lnT>
                    <a:lnB>
                      <a:noFill/>
                    </a:lnB>
                  </a:tcPr>
                </a:tc>
                <a:extLst>
                  <a:ext uri="{0D108BD9-81ED-4DB2-BD59-A6C34878D82A}">
                    <a16:rowId xmlns:a16="http://schemas.microsoft.com/office/drawing/2014/main" val="3795819179"/>
                  </a:ext>
                </a:extLst>
              </a:tr>
              <a:tr h="131762">
                <a:tc>
                  <a:txBody>
                    <a:bodyPr/>
                    <a:lstStyle/>
                    <a:p>
                      <a:pPr algn="l" fontAlgn="b"/>
                      <a:r>
                        <a:rPr lang="en-US" sz="600" b="0" i="0" u="none" strike="noStrike">
                          <a:solidFill>
                            <a:srgbClr val="000000"/>
                          </a:solidFill>
                          <a:effectLst/>
                          <a:latin typeface="Arial" panose="020B0604020202020204" pitchFamily="34" charset="0"/>
                        </a:rPr>
                        <a:t>[D8-PL] Mikulowa PST1 [OPP] [PL] / N-1 Hagenwerder - Mikulowa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36.28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27%</a:t>
                      </a:r>
                    </a:p>
                  </a:txBody>
                  <a:tcPr marL="0" marR="0" marT="0" marB="0" anchor="b">
                    <a:lnL>
                      <a:noFill/>
                    </a:lnL>
                    <a:lnR>
                      <a:noFill/>
                    </a:lnR>
                    <a:lnT>
                      <a:noFill/>
                    </a:lnT>
                    <a:lnB>
                      <a:noFill/>
                    </a:lnB>
                  </a:tcPr>
                </a:tc>
                <a:extLst>
                  <a:ext uri="{0D108BD9-81ED-4DB2-BD59-A6C34878D82A}">
                    <a16:rowId xmlns:a16="http://schemas.microsoft.com/office/drawing/2014/main" val="1281651691"/>
                  </a:ext>
                </a:extLst>
              </a:tr>
              <a:tr h="131762">
                <a:tc>
                  <a:txBody>
                    <a:bodyPr/>
                    <a:lstStyle/>
                    <a:p>
                      <a:pPr algn="l" fontAlgn="b"/>
                      <a:r>
                        <a:rPr lang="en-US" sz="600" b="0" i="0" u="none" strike="noStrike">
                          <a:solidFill>
                            <a:srgbClr val="000000"/>
                          </a:solidFill>
                          <a:effectLst/>
                          <a:latin typeface="Arial" panose="020B0604020202020204" pitchFamily="34" charset="0"/>
                        </a:rPr>
                        <a:t>[AT-SI] Obersielach - Podlog 247 [DIR] [AT] / N-1 Cirkovce-Krsko</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297.65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431305237"/>
                  </a:ext>
                </a:extLst>
              </a:tr>
              <a:tr h="131762">
                <a:tc>
                  <a:txBody>
                    <a:bodyPr/>
                    <a:lstStyle/>
                    <a:p>
                      <a:pPr algn="l" fontAlgn="b"/>
                      <a:r>
                        <a:rPr lang="en-US" sz="600" b="0" i="0" u="none" strike="noStrike">
                          <a:solidFill>
                            <a:srgbClr val="000000"/>
                          </a:solidFill>
                          <a:effectLst/>
                          <a:latin typeface="Arial" panose="020B0604020202020204" pitchFamily="34" charset="0"/>
                        </a:rPr>
                        <a:t>[AT-AT] Strass - Thaur 274B [DIR] / N-1 Westtirol - Zell 275</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631.79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16%</a:t>
                      </a:r>
                    </a:p>
                  </a:txBody>
                  <a:tcPr marL="0" marR="0" marT="0" marB="0" anchor="b">
                    <a:lnL>
                      <a:noFill/>
                    </a:lnL>
                    <a:lnR>
                      <a:noFill/>
                    </a:lnR>
                    <a:lnT>
                      <a:noFill/>
                    </a:lnT>
                    <a:lnB>
                      <a:noFill/>
                    </a:lnB>
                  </a:tcPr>
                </a:tc>
                <a:extLst>
                  <a:ext uri="{0D108BD9-81ED-4DB2-BD59-A6C34878D82A}">
                    <a16:rowId xmlns:a16="http://schemas.microsoft.com/office/drawing/2014/main" val="2908805272"/>
                  </a:ext>
                </a:extLst>
              </a:tr>
              <a:tr h="131762">
                <a:tc>
                  <a:txBody>
                    <a:bodyPr/>
                    <a:lstStyle/>
                    <a:p>
                      <a:pPr algn="l" fontAlgn="b"/>
                      <a:r>
                        <a:rPr lang="en-US" sz="600" b="1" i="0" u="none" strike="noStrike">
                          <a:solidFill>
                            <a:srgbClr val="000000"/>
                          </a:solidFill>
                          <a:effectLst/>
                          <a:latin typeface="Arial" panose="020B0604020202020204" pitchFamily="34" charset="0"/>
                        </a:rPr>
                        <a:t>10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2254.77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496%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55941925"/>
                  </a:ext>
                </a:extLst>
              </a:tr>
              <a:tr h="131762">
                <a:tc>
                  <a:txBody>
                    <a:bodyPr/>
                    <a:lstStyle/>
                    <a:p>
                      <a:pPr algn="l" fontAlgn="b"/>
                      <a:r>
                        <a:rPr lang="en-US" sz="600" b="0" i="0" u="none" strike="noStrike">
                          <a:solidFill>
                            <a:srgbClr val="000000"/>
                          </a:solidFill>
                          <a:effectLst/>
                          <a:latin typeface="Arial" panose="020B0604020202020204" pitchFamily="34" charset="0"/>
                        </a:rPr>
                        <a:t>[HR-BA] 220kV Zakucac - Mostar [DIR] [HR] / N-1 Konjsko - Mostar</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50.34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51%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872694301"/>
                  </a:ext>
                </a:extLst>
              </a:tr>
              <a:tr h="131762">
                <a:tc>
                  <a:txBody>
                    <a:bodyPr/>
                    <a:lstStyle/>
                    <a:p>
                      <a:pPr algn="l" fontAlgn="b"/>
                      <a:r>
                        <a:rPr lang="pt-BR" sz="600" b="0" i="0" u="none" strike="noStrike">
                          <a:solidFill>
                            <a:srgbClr val="000000"/>
                          </a:solidFill>
                          <a:effectLst/>
                          <a:latin typeface="Arial" panose="020B0604020202020204" pitchFamily="34" charset="0"/>
                        </a:rPr>
                        <a:t>[HR-SI] 220kV Pehlin - Divaca [DIR] [HR] / N-1 Melina - Divaca</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25.7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57%</a:t>
                      </a:r>
                    </a:p>
                  </a:txBody>
                  <a:tcPr marL="0" marR="0" marT="0" marB="0" anchor="b">
                    <a:lnL>
                      <a:noFill/>
                    </a:lnL>
                    <a:lnR>
                      <a:noFill/>
                    </a:lnR>
                    <a:lnT>
                      <a:noFill/>
                    </a:lnT>
                    <a:lnB>
                      <a:noFill/>
                    </a:lnB>
                  </a:tcPr>
                </a:tc>
                <a:extLst>
                  <a:ext uri="{0D108BD9-81ED-4DB2-BD59-A6C34878D82A}">
                    <a16:rowId xmlns:a16="http://schemas.microsoft.com/office/drawing/2014/main" val="3806599701"/>
                  </a:ext>
                </a:extLst>
              </a:tr>
              <a:tr h="131762">
                <a:tc>
                  <a:txBody>
                    <a:bodyPr/>
                    <a:lstStyle/>
                    <a:p>
                      <a:pPr algn="l" fontAlgn="b"/>
                      <a:r>
                        <a:rPr lang="en-US" sz="600" b="0" i="0" u="none" strike="noStrike">
                          <a:solidFill>
                            <a:srgbClr val="000000"/>
                          </a:solidFill>
                          <a:effectLst/>
                          <a:latin typeface="Arial" panose="020B0604020202020204" pitchFamily="34" charset="0"/>
                        </a:rPr>
                        <a:t>[D7-D7] Buerstadt  - Lambsheim BUERST W [DIR] / N-1 Osburg - Uchtelfangen UCHTLF O</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568.9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886596147"/>
                  </a:ext>
                </a:extLst>
              </a:tr>
              <a:tr h="131762">
                <a:tc>
                  <a:txBody>
                    <a:bodyPr/>
                    <a:lstStyle/>
                    <a:p>
                      <a:pPr algn="l" fontAlgn="b"/>
                      <a:r>
                        <a:rPr lang="en-US" sz="600" b="0" i="0" u="none" strike="noStrike">
                          <a:solidFill>
                            <a:srgbClr val="000000"/>
                          </a:solidFill>
                          <a:effectLst/>
                          <a:latin typeface="Arial" panose="020B0604020202020204" pitchFamily="34" charset="0"/>
                        </a:rPr>
                        <a:t>[SI-AT] 220 kV Podlog - Obersielach [OPP] [SI] / N-1 Maribor-Kainachtal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284.67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59%</a:t>
                      </a:r>
                    </a:p>
                  </a:txBody>
                  <a:tcPr marL="0" marR="0" marT="0" marB="0" anchor="b">
                    <a:lnL>
                      <a:noFill/>
                    </a:lnL>
                    <a:lnR>
                      <a:noFill/>
                    </a:lnR>
                    <a:lnT>
                      <a:noFill/>
                    </a:lnT>
                    <a:lnB>
                      <a:noFill/>
                    </a:lnB>
                  </a:tcPr>
                </a:tc>
                <a:extLst>
                  <a:ext uri="{0D108BD9-81ED-4DB2-BD59-A6C34878D82A}">
                    <a16:rowId xmlns:a16="http://schemas.microsoft.com/office/drawing/2014/main" val="1146450074"/>
                  </a:ext>
                </a:extLst>
              </a:tr>
              <a:tr h="131762">
                <a:tc>
                  <a:txBody>
                    <a:bodyPr/>
                    <a:lstStyle/>
                    <a:p>
                      <a:pPr algn="l" fontAlgn="b"/>
                      <a:r>
                        <a:rPr lang="de-DE" sz="600" b="0" i="0" u="none" strike="noStrike">
                          <a:solidFill>
                            <a:srgbClr val="000000"/>
                          </a:solidFill>
                          <a:effectLst/>
                          <a:latin typeface="Arial" panose="020B0604020202020204" pitchFamily="34" charset="0"/>
                        </a:rPr>
                        <a:t>[D7-D7] Paffendorf  - Rommerskirchen  PAFFEN S [OPP] / N-1 Knapsack - Sechtem WABERG W</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344.54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011055248"/>
                  </a:ext>
                </a:extLst>
              </a:tr>
              <a:tr h="131762">
                <a:tc>
                  <a:txBody>
                    <a:bodyPr/>
                    <a:lstStyle/>
                    <a:p>
                      <a:pPr algn="l" fontAlgn="b"/>
                      <a:r>
                        <a:rPr lang="en-US" sz="600" b="0" i="0" u="none" strike="noStrike">
                          <a:solidFill>
                            <a:srgbClr val="000000"/>
                          </a:solidFill>
                          <a:effectLst/>
                          <a:latin typeface="Arial" panose="020B0604020202020204" pitchFamily="34" charset="0"/>
                        </a:rPr>
                        <a:t>[AT-HU] Wien Suedost - Gyoer 245 [DIR] [AT] / N-1 Neusiedl - Wien Suedost 246A</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2254.77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339283264"/>
                  </a:ext>
                </a:extLst>
              </a:tr>
              <a:tr h="131762">
                <a:tc>
                  <a:txBody>
                    <a:bodyPr/>
                    <a:lstStyle/>
                    <a:p>
                      <a:pPr algn="l" fontAlgn="b"/>
                      <a:r>
                        <a:rPr lang="en-US" sz="600" b="0" i="0" u="none" strike="noStrike">
                          <a:solidFill>
                            <a:srgbClr val="000000"/>
                          </a:solidFill>
                          <a:effectLst/>
                          <a:latin typeface="Arial" panose="020B0604020202020204" pitchFamily="34" charset="0"/>
                        </a:rPr>
                        <a:t>[D8-D8] Roehrsdorf - Roehrsdorf PST442 [DIR] / N-1 Hradec - Rohrsdorf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85.85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40%</a:t>
                      </a:r>
                    </a:p>
                  </a:txBody>
                  <a:tcPr marL="0" marR="0" marT="0" marB="0" anchor="b">
                    <a:lnL>
                      <a:noFill/>
                    </a:lnL>
                    <a:lnR>
                      <a:noFill/>
                    </a:lnR>
                    <a:lnT>
                      <a:noFill/>
                    </a:lnT>
                    <a:lnB>
                      <a:noFill/>
                    </a:lnB>
                  </a:tcPr>
                </a:tc>
                <a:extLst>
                  <a:ext uri="{0D108BD9-81ED-4DB2-BD59-A6C34878D82A}">
                    <a16:rowId xmlns:a16="http://schemas.microsoft.com/office/drawing/2014/main" val="3424405666"/>
                  </a:ext>
                </a:extLst>
              </a:tr>
              <a:tr h="131762">
                <a:tc>
                  <a:txBody>
                    <a:bodyPr/>
                    <a:lstStyle/>
                    <a:p>
                      <a:pPr algn="l" fontAlgn="b"/>
                      <a:r>
                        <a:rPr lang="en-US" sz="600" b="0" i="0" u="none" strike="noStrike">
                          <a:solidFill>
                            <a:srgbClr val="000000"/>
                          </a:solidFill>
                          <a:effectLst/>
                          <a:latin typeface="Arial" panose="020B0604020202020204" pitchFamily="34" charset="0"/>
                        </a:rPr>
                        <a:t>[NL-NL] Diemen-Lelystad 380 W [OPP] / N-1 Maasbracht-Eindhoven 380 W</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333.79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745350762"/>
                  </a:ext>
                </a:extLst>
              </a:tr>
              <a:tr h="131762">
                <a:tc>
                  <a:txBody>
                    <a:bodyPr/>
                    <a:lstStyle/>
                    <a:p>
                      <a:pPr algn="l" fontAlgn="b"/>
                      <a:r>
                        <a:rPr lang="en-US" sz="600" b="0" i="0" u="none" strike="noStrike">
                          <a:solidFill>
                            <a:srgbClr val="000000"/>
                          </a:solidFill>
                          <a:effectLst/>
                          <a:latin typeface="Arial" panose="020B0604020202020204" pitchFamily="34" charset="0"/>
                        </a:rPr>
                        <a:t>[NL-NL] Diemen-Lelystad 380 W [OPP] / N-1 Krimpen a/d IJssel-Geertruidenberg 380 W</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84.2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4050272278"/>
                  </a:ext>
                </a:extLst>
              </a:tr>
              <a:tr h="131762">
                <a:tc>
                  <a:txBody>
                    <a:bodyPr/>
                    <a:lstStyle/>
                    <a:p>
                      <a:pPr algn="l" fontAlgn="b"/>
                      <a:r>
                        <a:rPr lang="en-US" sz="600" b="0" i="0" u="none" strike="noStrike">
                          <a:solidFill>
                            <a:srgbClr val="000000"/>
                          </a:solidFill>
                          <a:effectLst/>
                          <a:latin typeface="Arial" panose="020B0604020202020204" pitchFamily="34" charset="0"/>
                        </a:rPr>
                        <a:t>[HU-HU] Gonyu - Gyor [DIR] / N-1 Gabcikovo - Gyor</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248.9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68%</a:t>
                      </a:r>
                    </a:p>
                  </a:txBody>
                  <a:tcPr marL="0" marR="0" marT="0" marB="0" anchor="b">
                    <a:lnL>
                      <a:noFill/>
                    </a:lnL>
                    <a:lnR>
                      <a:noFill/>
                    </a:lnR>
                    <a:lnT>
                      <a:noFill/>
                    </a:lnT>
                    <a:lnB>
                      <a:noFill/>
                    </a:lnB>
                  </a:tcPr>
                </a:tc>
                <a:extLst>
                  <a:ext uri="{0D108BD9-81ED-4DB2-BD59-A6C34878D82A}">
                    <a16:rowId xmlns:a16="http://schemas.microsoft.com/office/drawing/2014/main" val="3723118075"/>
                  </a:ext>
                </a:extLst>
              </a:tr>
              <a:tr h="131762">
                <a:tc>
                  <a:txBody>
                    <a:bodyPr/>
                    <a:lstStyle/>
                    <a:p>
                      <a:pPr algn="l" fontAlgn="b"/>
                      <a:r>
                        <a:rPr lang="en-US" sz="600" b="0" i="0" u="none" strike="noStrike">
                          <a:solidFill>
                            <a:srgbClr val="000000"/>
                          </a:solidFill>
                          <a:effectLst/>
                          <a:latin typeface="Arial" panose="020B0604020202020204" pitchFamily="34" charset="0"/>
                        </a:rPr>
                        <a:t>[BE-BE] PST Van Eyck 2 [OPP] [BE] / N-1 Achene - Gramme 380.10</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106.8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61%</a:t>
                      </a:r>
                    </a:p>
                  </a:txBody>
                  <a:tcPr marL="0" marR="0" marT="0" marB="0" anchor="b">
                    <a:lnL>
                      <a:noFill/>
                    </a:lnL>
                    <a:lnR>
                      <a:noFill/>
                    </a:lnR>
                    <a:lnT>
                      <a:noFill/>
                    </a:lnT>
                    <a:lnB>
                      <a:noFill/>
                    </a:lnB>
                  </a:tcPr>
                </a:tc>
                <a:extLst>
                  <a:ext uri="{0D108BD9-81ED-4DB2-BD59-A6C34878D82A}">
                    <a16:rowId xmlns:a16="http://schemas.microsoft.com/office/drawing/2014/main" val="2269152216"/>
                  </a:ext>
                </a:extLst>
              </a:tr>
              <a:tr h="131762">
                <a:tc>
                  <a:txBody>
                    <a:bodyPr/>
                    <a:lstStyle/>
                    <a:p>
                      <a:pPr algn="l" fontAlgn="b"/>
                      <a:r>
                        <a:rPr lang="en-US" sz="600" b="0" i="0" u="none" strike="noStrike">
                          <a:solidFill>
                            <a:srgbClr val="000000"/>
                          </a:solidFill>
                          <a:effectLst/>
                          <a:latin typeface="Arial" panose="020B0604020202020204" pitchFamily="34" charset="0"/>
                        </a:rPr>
                        <a:t>[CZ-SK] Sokolnice - Krizovany [OPP] [CZ] / N-1 Nosovice - Varin</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4.75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103%</a:t>
                      </a:r>
                    </a:p>
                  </a:txBody>
                  <a:tcPr marL="0" marR="0" marT="0" marB="0" anchor="b">
                    <a:lnL>
                      <a:noFill/>
                    </a:lnL>
                    <a:lnR>
                      <a:noFill/>
                    </a:lnR>
                    <a:lnT>
                      <a:noFill/>
                    </a:lnT>
                    <a:lnB>
                      <a:noFill/>
                    </a:lnB>
                  </a:tcPr>
                </a:tc>
                <a:extLst>
                  <a:ext uri="{0D108BD9-81ED-4DB2-BD59-A6C34878D82A}">
                    <a16:rowId xmlns:a16="http://schemas.microsoft.com/office/drawing/2014/main" val="540214600"/>
                  </a:ext>
                </a:extLst>
              </a:tr>
              <a:tr h="131762">
                <a:tc>
                  <a:txBody>
                    <a:bodyPr/>
                    <a:lstStyle/>
                    <a:p>
                      <a:pPr algn="l" fontAlgn="b"/>
                      <a:r>
                        <a:rPr lang="en-US" sz="600" b="0" i="0" u="none" strike="noStrike">
                          <a:solidFill>
                            <a:srgbClr val="000000"/>
                          </a:solidFill>
                          <a:effectLst/>
                          <a:latin typeface="Arial" panose="020B0604020202020204" pitchFamily="34" charset="0"/>
                        </a:rPr>
                        <a:t>[AT-AT] Strass - Thaur 274B [DIR] / N-1 Westtirol - Zell 275</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119.09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17%</a:t>
                      </a:r>
                    </a:p>
                  </a:txBody>
                  <a:tcPr marL="0" marR="0" marT="0" marB="0" anchor="b">
                    <a:lnL>
                      <a:noFill/>
                    </a:lnL>
                    <a:lnR>
                      <a:noFill/>
                    </a:lnR>
                    <a:lnT>
                      <a:noFill/>
                    </a:lnT>
                    <a:lnB>
                      <a:noFill/>
                    </a:lnB>
                  </a:tcPr>
                </a:tc>
                <a:extLst>
                  <a:ext uri="{0D108BD9-81ED-4DB2-BD59-A6C34878D82A}">
                    <a16:rowId xmlns:a16="http://schemas.microsoft.com/office/drawing/2014/main" val="1584693263"/>
                  </a:ext>
                </a:extLst>
              </a:tr>
              <a:tr h="131762">
                <a:tc>
                  <a:txBody>
                    <a:bodyPr/>
                    <a:lstStyle/>
                    <a:p>
                      <a:pPr algn="l" fontAlgn="b"/>
                      <a:r>
                        <a:rPr lang="en-US" sz="600" b="1" i="0" u="none" strike="noStrike">
                          <a:solidFill>
                            <a:srgbClr val="000000"/>
                          </a:solidFill>
                          <a:effectLst/>
                          <a:latin typeface="Arial" panose="020B0604020202020204" pitchFamily="34" charset="0"/>
                        </a:rPr>
                        <a:t>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1743.52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564%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7301612"/>
                  </a:ext>
                </a:extLst>
              </a:tr>
              <a:tr h="131762">
                <a:tc>
                  <a:txBody>
                    <a:bodyPr/>
                    <a:lstStyle/>
                    <a:p>
                      <a:pPr algn="l" fontAlgn="b"/>
                      <a:r>
                        <a:rPr lang="en-US" sz="600" b="0" i="0" u="none" strike="noStrike">
                          <a:solidFill>
                            <a:srgbClr val="000000"/>
                          </a:solidFill>
                          <a:effectLst/>
                          <a:latin typeface="Arial" panose="020B0604020202020204" pitchFamily="34" charset="0"/>
                        </a:rPr>
                        <a:t>[D2-D7] Grosskrotzenburg - Urberach  UMAIN N2 [DIR] [D7] / N-1 Dettingen - Grosskrotzenburg UMAIN S1</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1743.52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778406967"/>
                  </a:ext>
                </a:extLst>
              </a:tr>
              <a:tr h="131762">
                <a:tc>
                  <a:txBody>
                    <a:bodyPr/>
                    <a:lstStyle/>
                    <a:p>
                      <a:pPr algn="l" fontAlgn="b"/>
                      <a:r>
                        <a:rPr lang="en-US" sz="600" b="0" i="0" u="none" strike="noStrike">
                          <a:solidFill>
                            <a:srgbClr val="000000"/>
                          </a:solidFill>
                          <a:effectLst/>
                          <a:latin typeface="Arial" panose="020B0604020202020204" pitchFamily="34" charset="0"/>
                        </a:rPr>
                        <a:t>[HR-BA] 220kV Zakucac - Mostar [OPP] [HR] / N-1 Konjsko - Mostar</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61.96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123%</a:t>
                      </a:r>
                    </a:p>
                  </a:txBody>
                  <a:tcPr marL="0" marR="0" marT="0" marB="0" anchor="b">
                    <a:lnL>
                      <a:noFill/>
                    </a:lnL>
                    <a:lnR>
                      <a:noFill/>
                    </a:lnR>
                    <a:lnT>
                      <a:noFill/>
                    </a:lnT>
                    <a:lnB>
                      <a:noFill/>
                    </a:lnB>
                  </a:tcPr>
                </a:tc>
                <a:extLst>
                  <a:ext uri="{0D108BD9-81ED-4DB2-BD59-A6C34878D82A}">
                    <a16:rowId xmlns:a16="http://schemas.microsoft.com/office/drawing/2014/main" val="2576294716"/>
                  </a:ext>
                </a:extLst>
              </a:tr>
              <a:tr h="131762">
                <a:tc>
                  <a:txBody>
                    <a:bodyPr/>
                    <a:lstStyle/>
                    <a:p>
                      <a:pPr algn="l" fontAlgn="b"/>
                      <a:r>
                        <a:rPr lang="en-US" sz="600" b="0" i="0" u="none" strike="noStrike">
                          <a:solidFill>
                            <a:srgbClr val="000000"/>
                          </a:solidFill>
                          <a:effectLst/>
                          <a:latin typeface="Arial" panose="020B0604020202020204" pitchFamily="34" charset="0"/>
                        </a:rPr>
                        <a:t>[SI-AT] 220 kV Podlog - Obersielach [OPP] [SI] / N-1 Maribor-Kainachtal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339.92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56%</a:t>
                      </a:r>
                    </a:p>
                  </a:txBody>
                  <a:tcPr marL="0" marR="0" marT="0" marB="0" anchor="b">
                    <a:lnL>
                      <a:noFill/>
                    </a:lnL>
                    <a:lnR>
                      <a:noFill/>
                    </a:lnR>
                    <a:lnT>
                      <a:noFill/>
                    </a:lnT>
                    <a:lnB>
                      <a:noFill/>
                    </a:lnB>
                  </a:tcPr>
                </a:tc>
                <a:extLst>
                  <a:ext uri="{0D108BD9-81ED-4DB2-BD59-A6C34878D82A}">
                    <a16:rowId xmlns:a16="http://schemas.microsoft.com/office/drawing/2014/main" val="1086907520"/>
                  </a:ext>
                </a:extLst>
              </a:tr>
              <a:tr h="131762">
                <a:tc>
                  <a:txBody>
                    <a:bodyPr/>
                    <a:lstStyle/>
                    <a:p>
                      <a:pPr algn="l" fontAlgn="b"/>
                      <a:r>
                        <a:rPr lang="en-US" sz="600" b="0" i="0" u="none" strike="noStrike">
                          <a:solidFill>
                            <a:srgbClr val="000000"/>
                          </a:solidFill>
                          <a:effectLst/>
                          <a:latin typeface="Arial" panose="020B0604020202020204" pitchFamily="34" charset="0"/>
                        </a:rPr>
                        <a:t>[AT-HU] Wien Suedost - Gyoer 245 [DIR] [AT] / N-1 Neusiedl - Wien Suedost 246A</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1473.08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575353359"/>
                  </a:ext>
                </a:extLst>
              </a:tr>
              <a:tr h="131762">
                <a:tc>
                  <a:txBody>
                    <a:bodyPr/>
                    <a:lstStyle/>
                    <a:p>
                      <a:pPr algn="l" fontAlgn="b"/>
                      <a:r>
                        <a:rPr lang="en-US" sz="600" b="0" i="0" u="none" strike="noStrike">
                          <a:solidFill>
                            <a:srgbClr val="000000"/>
                          </a:solidFill>
                          <a:effectLst/>
                          <a:latin typeface="Arial" panose="020B0604020202020204" pitchFamily="34" charset="0"/>
                        </a:rPr>
                        <a:t>[D8-D8] Roehrsdorf - Roehrsdorf PST442 [DIR] / N-1 Hradec - Rohrsdorf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372.77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43%</a:t>
                      </a:r>
                    </a:p>
                  </a:txBody>
                  <a:tcPr marL="0" marR="0" marT="0" marB="0" anchor="b">
                    <a:lnL>
                      <a:noFill/>
                    </a:lnL>
                    <a:lnR>
                      <a:noFill/>
                    </a:lnR>
                    <a:lnT>
                      <a:noFill/>
                    </a:lnT>
                    <a:lnB>
                      <a:noFill/>
                    </a:lnB>
                  </a:tcPr>
                </a:tc>
                <a:extLst>
                  <a:ext uri="{0D108BD9-81ED-4DB2-BD59-A6C34878D82A}">
                    <a16:rowId xmlns:a16="http://schemas.microsoft.com/office/drawing/2014/main" val="2011997823"/>
                  </a:ext>
                </a:extLst>
              </a:tr>
              <a:tr h="131762">
                <a:tc>
                  <a:txBody>
                    <a:bodyPr/>
                    <a:lstStyle/>
                    <a:p>
                      <a:pPr algn="l" fontAlgn="b"/>
                      <a:r>
                        <a:rPr lang="en-US" sz="600" b="0" i="0" u="none" strike="noStrike">
                          <a:solidFill>
                            <a:srgbClr val="000000"/>
                          </a:solidFill>
                          <a:effectLst/>
                          <a:latin typeface="Arial" panose="020B0604020202020204" pitchFamily="34" charset="0"/>
                        </a:rPr>
                        <a:t>[NL-NL] Diemen-Lelystad 380 W [OPP] / N-1 Krimpen a/d IJssel-Geertruidenberg 380 W</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281.26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615743910"/>
                  </a:ext>
                </a:extLst>
              </a:tr>
              <a:tr h="131762">
                <a:tc>
                  <a:txBody>
                    <a:bodyPr/>
                    <a:lstStyle/>
                    <a:p>
                      <a:pPr algn="l" fontAlgn="b"/>
                      <a:r>
                        <a:rPr lang="en-US" sz="600" b="0" i="0" u="none" strike="noStrike">
                          <a:solidFill>
                            <a:srgbClr val="000000"/>
                          </a:solidFill>
                          <a:effectLst/>
                          <a:latin typeface="Arial" panose="020B0604020202020204" pitchFamily="34" charset="0"/>
                        </a:rPr>
                        <a:t>[HU-HU] Gonyu - Gyor [DIR] / N-1 Gabcikovo - Gyor</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3.04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72%</a:t>
                      </a:r>
                    </a:p>
                  </a:txBody>
                  <a:tcPr marL="0" marR="0" marT="0" marB="0" anchor="b">
                    <a:lnL>
                      <a:noFill/>
                    </a:lnL>
                    <a:lnR>
                      <a:noFill/>
                    </a:lnR>
                    <a:lnT>
                      <a:noFill/>
                    </a:lnT>
                    <a:lnB>
                      <a:noFill/>
                    </a:lnB>
                  </a:tcPr>
                </a:tc>
                <a:extLst>
                  <a:ext uri="{0D108BD9-81ED-4DB2-BD59-A6C34878D82A}">
                    <a16:rowId xmlns:a16="http://schemas.microsoft.com/office/drawing/2014/main" val="683995795"/>
                  </a:ext>
                </a:extLst>
              </a:tr>
              <a:tr h="131762">
                <a:tc>
                  <a:txBody>
                    <a:bodyPr/>
                    <a:lstStyle/>
                    <a:p>
                      <a:pPr algn="l" fontAlgn="b"/>
                      <a:r>
                        <a:rPr lang="en-US" sz="600" b="0" i="0" u="none" strike="noStrike">
                          <a:solidFill>
                            <a:srgbClr val="000000"/>
                          </a:solidFill>
                          <a:effectLst/>
                          <a:latin typeface="Arial" panose="020B0604020202020204" pitchFamily="34" charset="0"/>
                        </a:rPr>
                        <a:t>[BE-BE] PST Van Eyck 2 [OPP] [BE] / N-1 Achene - Gramme 380.10</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66.25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65%</a:t>
                      </a:r>
                    </a:p>
                  </a:txBody>
                  <a:tcPr marL="0" marR="0" marT="0" marB="0" anchor="b">
                    <a:lnL>
                      <a:noFill/>
                    </a:lnL>
                    <a:lnR>
                      <a:noFill/>
                    </a:lnR>
                    <a:lnT>
                      <a:noFill/>
                    </a:lnT>
                    <a:lnB>
                      <a:noFill/>
                    </a:lnB>
                  </a:tcPr>
                </a:tc>
                <a:extLst>
                  <a:ext uri="{0D108BD9-81ED-4DB2-BD59-A6C34878D82A}">
                    <a16:rowId xmlns:a16="http://schemas.microsoft.com/office/drawing/2014/main" val="2575659292"/>
                  </a:ext>
                </a:extLst>
              </a:tr>
              <a:tr h="131762">
                <a:tc>
                  <a:txBody>
                    <a:bodyPr/>
                    <a:lstStyle/>
                    <a:p>
                      <a:pPr algn="l" fontAlgn="b"/>
                      <a:r>
                        <a:rPr lang="pt-BR" sz="600" b="0" i="0" u="none" strike="noStrike">
                          <a:solidFill>
                            <a:srgbClr val="000000"/>
                          </a:solidFill>
                          <a:effectLst/>
                          <a:latin typeface="Arial" panose="020B0604020202020204" pitchFamily="34" charset="0"/>
                        </a:rPr>
                        <a:t>[BE-FR] Avelgem - Avelin 80 [DIR] [FR] / N-1 Avelgem - Mastaing 380.79</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63.25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49%</a:t>
                      </a:r>
                    </a:p>
                  </a:txBody>
                  <a:tcPr marL="0" marR="0" marT="0" marB="0" anchor="b">
                    <a:lnL>
                      <a:noFill/>
                    </a:lnL>
                    <a:lnR>
                      <a:noFill/>
                    </a:lnR>
                    <a:lnT>
                      <a:noFill/>
                    </a:lnT>
                    <a:lnB>
                      <a:noFill/>
                    </a:lnB>
                  </a:tcPr>
                </a:tc>
                <a:extLst>
                  <a:ext uri="{0D108BD9-81ED-4DB2-BD59-A6C34878D82A}">
                    <a16:rowId xmlns:a16="http://schemas.microsoft.com/office/drawing/2014/main" val="2840618561"/>
                  </a:ext>
                </a:extLst>
              </a:tr>
              <a:tr h="131762">
                <a:tc>
                  <a:txBody>
                    <a:bodyPr/>
                    <a:lstStyle/>
                    <a:p>
                      <a:pPr algn="l" fontAlgn="b"/>
                      <a:r>
                        <a:rPr lang="en-US" sz="600" b="0" i="0" u="none" strike="noStrike">
                          <a:solidFill>
                            <a:srgbClr val="000000"/>
                          </a:solidFill>
                          <a:effectLst/>
                          <a:latin typeface="Arial" panose="020B0604020202020204" pitchFamily="34" charset="0"/>
                        </a:rPr>
                        <a:t>[CZ-SK] Nosovice - Varin [OPP] [SK] / N-1 Krizovany - Sokolnice</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18.98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106%</a:t>
                      </a:r>
                    </a:p>
                  </a:txBody>
                  <a:tcPr marL="0" marR="0" marT="0" marB="0" anchor="b">
                    <a:lnL>
                      <a:noFill/>
                    </a:lnL>
                    <a:lnR>
                      <a:noFill/>
                    </a:lnR>
                    <a:lnT>
                      <a:noFill/>
                    </a:lnT>
                    <a:lnB>
                      <a:noFill/>
                    </a:lnB>
                  </a:tcPr>
                </a:tc>
                <a:extLst>
                  <a:ext uri="{0D108BD9-81ED-4DB2-BD59-A6C34878D82A}">
                    <a16:rowId xmlns:a16="http://schemas.microsoft.com/office/drawing/2014/main" val="3643927846"/>
                  </a:ext>
                </a:extLst>
              </a:tr>
              <a:tr h="131762">
                <a:tc>
                  <a:txBody>
                    <a:bodyPr/>
                    <a:lstStyle/>
                    <a:p>
                      <a:pPr algn="l" fontAlgn="b"/>
                      <a:r>
                        <a:rPr lang="en-US" sz="600" b="0" i="0" u="none" strike="noStrike">
                          <a:solidFill>
                            <a:srgbClr val="000000"/>
                          </a:solidFill>
                          <a:effectLst/>
                          <a:latin typeface="Arial" panose="020B0604020202020204" pitchFamily="34" charset="0"/>
                        </a:rPr>
                        <a:t>[D8-PL] Mikulowa PST3 [OPP] [PL] / N-1 Hagenwerder - Mikulowa 2</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78.1</a:t>
                      </a:r>
                    </a:p>
                  </a:txBody>
                  <a:tcPr marL="0" marR="0" marT="0" marB="0" anchor="b">
                    <a:lnL>
                      <a:noFill/>
                    </a:lnL>
                    <a:lnR>
                      <a:noFill/>
                    </a:lnR>
                    <a:lnT>
                      <a:noFill/>
                    </a:lnT>
                    <a:lnB>
                      <a:noFill/>
                    </a:lnB>
                  </a:tcPr>
                </a:tc>
                <a:tc>
                  <a:txBody>
                    <a:bodyPr/>
                    <a:lstStyle/>
                    <a:p>
                      <a:pPr algn="r" fontAlgn="b"/>
                      <a:r>
                        <a:rPr lang="en-US" sz="600" b="0" i="0" u="none" strike="noStrike" dirty="0">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1841534889"/>
                  </a:ext>
                </a:extLst>
              </a:tr>
            </a:tbl>
          </a:graphicData>
        </a:graphic>
      </p:graphicFrame>
    </p:spTree>
    <p:extLst>
      <p:ext uri="{BB962C8B-B14F-4D97-AF65-F5344CB8AC3E}">
        <p14:creationId xmlns:p14="http://schemas.microsoft.com/office/powerpoint/2010/main" val="2570270657"/>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5 (part II</a:t>
            </a:r>
            <a:r>
              <a:rPr lang="sl-SI" altLang="hu-HU" sz="1400" dirty="0">
                <a:solidFill>
                  <a:srgbClr val="008000"/>
                </a:solidFill>
              </a:rPr>
              <a:t>I</a:t>
            </a:r>
            <a:r>
              <a:rPr lang="en-US" altLang="hu-HU" sz="1400" dirty="0">
                <a:solidFill>
                  <a:srgbClr val="008000"/>
                </a:solidFill>
              </a:rPr>
              <a:t>)</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6709B009-7909-493B-BADD-F4625EABF868}"/>
              </a:ext>
            </a:extLst>
          </p:cNvPr>
          <p:cNvGraphicFramePr>
            <a:graphicFrameLocks noGrp="1"/>
          </p:cNvGraphicFramePr>
          <p:nvPr>
            <p:extLst>
              <p:ext uri="{D42A27DB-BD31-4B8C-83A1-F6EECF244321}">
                <p14:modId xmlns:p14="http://schemas.microsoft.com/office/powerpoint/2010/main" val="47499396"/>
              </p:ext>
            </p:extLst>
          </p:nvPr>
        </p:nvGraphicFramePr>
        <p:xfrm>
          <a:off x="1682885" y="1079496"/>
          <a:ext cx="6154405" cy="5270499"/>
        </p:xfrm>
        <a:graphic>
          <a:graphicData uri="http://schemas.openxmlformats.org/drawingml/2006/table">
            <a:tbl>
              <a:tblPr/>
              <a:tblGrid>
                <a:gridCol w="4787792">
                  <a:extLst>
                    <a:ext uri="{9D8B030D-6E8A-4147-A177-3AD203B41FA5}">
                      <a16:colId xmlns:a16="http://schemas.microsoft.com/office/drawing/2014/main" val="1946539460"/>
                    </a:ext>
                  </a:extLst>
                </a:gridCol>
                <a:gridCol w="994746">
                  <a:extLst>
                    <a:ext uri="{9D8B030D-6E8A-4147-A177-3AD203B41FA5}">
                      <a16:colId xmlns:a16="http://schemas.microsoft.com/office/drawing/2014/main" val="729030825"/>
                    </a:ext>
                  </a:extLst>
                </a:gridCol>
                <a:gridCol w="371867">
                  <a:extLst>
                    <a:ext uri="{9D8B030D-6E8A-4147-A177-3AD203B41FA5}">
                      <a16:colId xmlns:a16="http://schemas.microsoft.com/office/drawing/2014/main" val="1861019990"/>
                    </a:ext>
                  </a:extLst>
                </a:gridCol>
              </a:tblGrid>
              <a:tr h="135141">
                <a:tc>
                  <a:txBody>
                    <a:bodyPr/>
                    <a:lstStyle/>
                    <a:p>
                      <a:pPr algn="l" fontAlgn="b"/>
                      <a:r>
                        <a:rPr lang="en-US" sz="700" b="1" i="0" u="none" strike="noStrike">
                          <a:solidFill>
                            <a:srgbClr val="000000"/>
                          </a:solidFill>
                          <a:effectLst/>
                          <a:latin typeface="Arial" panose="020B0604020202020204" pitchFamily="34" charset="0"/>
                        </a:rPr>
                        <a:t>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1132.44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254%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078022964"/>
                  </a:ext>
                </a:extLst>
              </a:tr>
              <a:tr h="135141">
                <a:tc>
                  <a:txBody>
                    <a:bodyPr/>
                    <a:lstStyle/>
                    <a:p>
                      <a:pPr algn="l" fontAlgn="b"/>
                      <a:r>
                        <a:rPr lang="en-US" sz="700" b="0" i="0" u="none" strike="noStrike">
                          <a:solidFill>
                            <a:srgbClr val="000000"/>
                          </a:solidFill>
                          <a:effectLst/>
                          <a:latin typeface="Arial" panose="020B0604020202020204" pitchFamily="34" charset="0"/>
                        </a:rPr>
                        <a:t>[D2-D7] Grosskrotzenburg - Urberach  UMAIN N2 [DIR] [D7] / N-1 Dettingen - Grosskrotzenburg UMAIN S1</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196.81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477062780"/>
                  </a:ext>
                </a:extLst>
              </a:tr>
              <a:tr h="135141">
                <a:tc>
                  <a:txBody>
                    <a:bodyPr/>
                    <a:lstStyle/>
                    <a:p>
                      <a:pPr algn="l" fontAlgn="b"/>
                      <a:r>
                        <a:rPr lang="en-US" sz="700" b="0" i="0" u="none" strike="noStrike">
                          <a:solidFill>
                            <a:srgbClr val="000000"/>
                          </a:solidFill>
                          <a:effectLst/>
                          <a:latin typeface="Arial" panose="020B0604020202020204" pitchFamily="34" charset="0"/>
                        </a:rPr>
                        <a:t>[D7-D7] Huellen  - Y Huellen WESTFL W [OPP] / N-1 Hattingen  - Witten  KEMNAD S</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1132.44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a:t>
                      </a:r>
                    </a:p>
                  </a:txBody>
                  <a:tcPr marL="0" marR="0" marT="0" marB="0" anchor="b">
                    <a:lnL>
                      <a:noFill/>
                    </a:lnL>
                    <a:lnR>
                      <a:noFill/>
                    </a:lnR>
                    <a:lnT>
                      <a:noFill/>
                    </a:lnT>
                    <a:lnB>
                      <a:noFill/>
                    </a:lnB>
                  </a:tcPr>
                </a:tc>
                <a:extLst>
                  <a:ext uri="{0D108BD9-81ED-4DB2-BD59-A6C34878D82A}">
                    <a16:rowId xmlns:a16="http://schemas.microsoft.com/office/drawing/2014/main" val="3579802832"/>
                  </a:ext>
                </a:extLst>
              </a:tr>
              <a:tr h="135141">
                <a:tc>
                  <a:txBody>
                    <a:bodyPr/>
                    <a:lstStyle/>
                    <a:p>
                      <a:pPr algn="l" fontAlgn="b"/>
                      <a:r>
                        <a:rPr lang="pt-BR" sz="700" b="0" i="0" u="none" strike="noStrike">
                          <a:solidFill>
                            <a:srgbClr val="000000"/>
                          </a:solidFill>
                          <a:effectLst/>
                          <a:latin typeface="Arial" panose="020B0604020202020204" pitchFamily="34" charset="0"/>
                        </a:rPr>
                        <a:t>[HR-SI] 220kV Pehlin - Divaca [DIR] [HR] / N-1 Melina - Divaca</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2.78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52%</a:t>
                      </a:r>
                    </a:p>
                  </a:txBody>
                  <a:tcPr marL="0" marR="0" marT="0" marB="0" anchor="b">
                    <a:lnL>
                      <a:noFill/>
                    </a:lnL>
                    <a:lnR>
                      <a:noFill/>
                    </a:lnR>
                    <a:lnT>
                      <a:noFill/>
                    </a:lnT>
                    <a:lnB>
                      <a:noFill/>
                    </a:lnB>
                  </a:tcPr>
                </a:tc>
                <a:extLst>
                  <a:ext uri="{0D108BD9-81ED-4DB2-BD59-A6C34878D82A}">
                    <a16:rowId xmlns:a16="http://schemas.microsoft.com/office/drawing/2014/main" val="2983207809"/>
                  </a:ext>
                </a:extLst>
              </a:tr>
              <a:tr h="135141">
                <a:tc>
                  <a:txBody>
                    <a:bodyPr/>
                    <a:lstStyle/>
                    <a:p>
                      <a:pPr algn="l" fontAlgn="b"/>
                      <a:r>
                        <a:rPr lang="en-US" sz="700" b="0" i="0" u="none" strike="noStrike">
                          <a:solidFill>
                            <a:srgbClr val="000000"/>
                          </a:solidFill>
                          <a:effectLst/>
                          <a:latin typeface="Arial" panose="020B0604020202020204" pitchFamily="34" charset="0"/>
                        </a:rPr>
                        <a:t>[D4-D7] Daxlanden - Weingarten ge (Germersheim Sued) [OPP] [D4] / N-1 Rheinau - Hoheneck KUGELB W</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673.61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a:t>
                      </a:r>
                    </a:p>
                  </a:txBody>
                  <a:tcPr marL="0" marR="0" marT="0" marB="0" anchor="b">
                    <a:lnL>
                      <a:noFill/>
                    </a:lnL>
                    <a:lnR>
                      <a:noFill/>
                    </a:lnR>
                    <a:lnT>
                      <a:noFill/>
                    </a:lnT>
                    <a:lnB>
                      <a:noFill/>
                    </a:lnB>
                  </a:tcPr>
                </a:tc>
                <a:extLst>
                  <a:ext uri="{0D108BD9-81ED-4DB2-BD59-A6C34878D82A}">
                    <a16:rowId xmlns:a16="http://schemas.microsoft.com/office/drawing/2014/main" val="3152801091"/>
                  </a:ext>
                </a:extLst>
              </a:tr>
              <a:tr h="135141">
                <a:tc>
                  <a:txBody>
                    <a:bodyPr/>
                    <a:lstStyle/>
                    <a:p>
                      <a:pPr algn="l" fontAlgn="b"/>
                      <a:r>
                        <a:rPr lang="en-US" sz="700" b="0" i="0" u="none" strike="noStrike">
                          <a:solidFill>
                            <a:srgbClr val="000000"/>
                          </a:solidFill>
                          <a:effectLst/>
                          <a:latin typeface="Arial" panose="020B0604020202020204" pitchFamily="34" charset="0"/>
                        </a:rPr>
                        <a:t>[SI-AT] 220 kV Podlog - Obersielach [OPP] [SI] / N-1 Maribor-Kainachtal 1</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96.23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51%</a:t>
                      </a:r>
                    </a:p>
                  </a:txBody>
                  <a:tcPr marL="0" marR="0" marT="0" marB="0" anchor="b">
                    <a:lnL>
                      <a:noFill/>
                    </a:lnL>
                    <a:lnR>
                      <a:noFill/>
                    </a:lnR>
                    <a:lnT>
                      <a:noFill/>
                    </a:lnT>
                    <a:lnB>
                      <a:noFill/>
                    </a:lnB>
                  </a:tcPr>
                </a:tc>
                <a:extLst>
                  <a:ext uri="{0D108BD9-81ED-4DB2-BD59-A6C34878D82A}">
                    <a16:rowId xmlns:a16="http://schemas.microsoft.com/office/drawing/2014/main" val="3961364826"/>
                  </a:ext>
                </a:extLst>
              </a:tr>
              <a:tr h="135141">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693.96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48%</a:t>
                      </a:r>
                    </a:p>
                  </a:txBody>
                  <a:tcPr marL="0" marR="0" marT="0" marB="0" anchor="b">
                    <a:lnL>
                      <a:noFill/>
                    </a:lnL>
                    <a:lnR>
                      <a:noFill/>
                    </a:lnR>
                    <a:lnT>
                      <a:noFill/>
                    </a:lnT>
                    <a:lnB>
                      <a:noFill/>
                    </a:lnB>
                  </a:tcPr>
                </a:tc>
                <a:extLst>
                  <a:ext uri="{0D108BD9-81ED-4DB2-BD59-A6C34878D82A}">
                    <a16:rowId xmlns:a16="http://schemas.microsoft.com/office/drawing/2014/main" val="1904256072"/>
                  </a:ext>
                </a:extLst>
              </a:tr>
              <a:tr h="135141">
                <a:tc>
                  <a:txBody>
                    <a:bodyPr/>
                    <a:lstStyle/>
                    <a:p>
                      <a:pPr algn="l" fontAlgn="b"/>
                      <a:r>
                        <a:rPr lang="en-US" sz="700" b="0" i="0" u="none" strike="noStrike">
                          <a:solidFill>
                            <a:srgbClr val="000000"/>
                          </a:solidFill>
                          <a:effectLst/>
                          <a:latin typeface="Arial" panose="020B0604020202020204" pitchFamily="34" charset="0"/>
                        </a:rPr>
                        <a:t>[NL-NL] Diemen-Lelystad 380 W [OPP] / N-1 Krimpen a/d IJssel-Geertruidenberg 380 W</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541.98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092171024"/>
                  </a:ext>
                </a:extLst>
              </a:tr>
              <a:tr h="135141">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107.47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59%</a:t>
                      </a:r>
                    </a:p>
                  </a:txBody>
                  <a:tcPr marL="0" marR="0" marT="0" marB="0" anchor="b">
                    <a:lnL>
                      <a:noFill/>
                    </a:lnL>
                    <a:lnR>
                      <a:noFill/>
                    </a:lnR>
                    <a:lnT>
                      <a:noFill/>
                    </a:lnT>
                    <a:lnB>
                      <a:noFill/>
                    </a:lnB>
                  </a:tcPr>
                </a:tc>
                <a:extLst>
                  <a:ext uri="{0D108BD9-81ED-4DB2-BD59-A6C34878D82A}">
                    <a16:rowId xmlns:a16="http://schemas.microsoft.com/office/drawing/2014/main" val="513198905"/>
                  </a:ext>
                </a:extLst>
              </a:tr>
              <a:tr h="135141">
                <a:tc>
                  <a:txBody>
                    <a:bodyPr/>
                    <a:lstStyle/>
                    <a:p>
                      <a:pPr algn="l" fontAlgn="b"/>
                      <a:r>
                        <a:rPr lang="en-US" sz="700" b="0" i="0" u="none" strike="noStrike">
                          <a:solidFill>
                            <a:srgbClr val="000000"/>
                          </a:solidFill>
                          <a:effectLst/>
                          <a:latin typeface="Arial" panose="020B0604020202020204" pitchFamily="34" charset="0"/>
                        </a:rPr>
                        <a:t>[AT-AT] Strass - Thaur 274B [DIR] / N-1 Westtirol - Zell 275</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339.74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16%</a:t>
                      </a:r>
                    </a:p>
                  </a:txBody>
                  <a:tcPr marL="0" marR="0" marT="0" marB="0" anchor="b">
                    <a:lnL>
                      <a:noFill/>
                    </a:lnL>
                    <a:lnR>
                      <a:noFill/>
                    </a:lnR>
                    <a:lnT>
                      <a:noFill/>
                    </a:lnT>
                    <a:lnB>
                      <a:noFill/>
                    </a:lnB>
                  </a:tcPr>
                </a:tc>
                <a:extLst>
                  <a:ext uri="{0D108BD9-81ED-4DB2-BD59-A6C34878D82A}">
                    <a16:rowId xmlns:a16="http://schemas.microsoft.com/office/drawing/2014/main" val="4196689528"/>
                  </a:ext>
                </a:extLst>
              </a:tr>
              <a:tr h="135141">
                <a:tc>
                  <a:txBody>
                    <a:bodyPr/>
                    <a:lstStyle/>
                    <a:p>
                      <a:pPr algn="l" fontAlgn="b"/>
                      <a:r>
                        <a:rPr lang="en-US" sz="700" b="1" i="0" u="none" strike="noStrike">
                          <a:solidFill>
                            <a:srgbClr val="000000"/>
                          </a:solidFill>
                          <a:effectLst/>
                          <a:latin typeface="Arial" panose="020B0604020202020204" pitchFamily="34" charset="0"/>
                        </a:rPr>
                        <a:t>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827.25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006783688"/>
                  </a:ext>
                </a:extLst>
              </a:tr>
              <a:tr h="135141">
                <a:tc>
                  <a:txBody>
                    <a:bodyPr/>
                    <a:lstStyle/>
                    <a:p>
                      <a:pPr algn="l" fontAlgn="b"/>
                      <a:r>
                        <a:rPr lang="en-US" sz="700" b="0" i="0" u="none" strike="noStrike">
                          <a:solidFill>
                            <a:srgbClr val="000000"/>
                          </a:solidFill>
                          <a:effectLst/>
                          <a:latin typeface="Arial" panose="020B0604020202020204" pitchFamily="34" charset="0"/>
                        </a:rPr>
                        <a:t>[D7-D7] Huellen  - Y Huellen WESTFL W [OPP] / N-1 Hattingen  - Witten  KEMNAD S</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827.25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407920868"/>
                  </a:ext>
                </a:extLst>
              </a:tr>
              <a:tr h="135141">
                <a:tc>
                  <a:txBody>
                    <a:bodyPr/>
                    <a:lstStyle/>
                    <a:p>
                      <a:pPr algn="l" fontAlgn="b"/>
                      <a:r>
                        <a:rPr lang="en-US" sz="700" b="0" i="0" u="none" strike="noStrike">
                          <a:solidFill>
                            <a:srgbClr val="000000"/>
                          </a:solidFill>
                          <a:effectLst/>
                          <a:latin typeface="Arial" panose="020B0604020202020204" pitchFamily="34" charset="0"/>
                        </a:rPr>
                        <a:t>[NL-NL] Diemen-Lelystad 380 W [OPP] / N-1 Boxmeer-Dodewaard 380 Z</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551.05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672256036"/>
                  </a:ext>
                </a:extLst>
              </a:tr>
              <a:tr h="135141">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52.62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57%</a:t>
                      </a:r>
                    </a:p>
                  </a:txBody>
                  <a:tcPr marL="0" marR="0" marT="0" marB="0" anchor="b">
                    <a:lnL>
                      <a:noFill/>
                    </a:lnL>
                    <a:lnR>
                      <a:noFill/>
                    </a:lnR>
                    <a:lnT>
                      <a:noFill/>
                    </a:lnT>
                    <a:lnB>
                      <a:noFill/>
                    </a:lnB>
                  </a:tcPr>
                </a:tc>
                <a:extLst>
                  <a:ext uri="{0D108BD9-81ED-4DB2-BD59-A6C34878D82A}">
                    <a16:rowId xmlns:a16="http://schemas.microsoft.com/office/drawing/2014/main" val="2302724781"/>
                  </a:ext>
                </a:extLst>
              </a:tr>
              <a:tr h="135141">
                <a:tc>
                  <a:txBody>
                    <a:bodyPr/>
                    <a:lstStyle/>
                    <a:p>
                      <a:pPr algn="l" fontAlgn="b"/>
                      <a:r>
                        <a:rPr lang="en-US" sz="700" b="0" i="0" u="none" strike="noStrike">
                          <a:solidFill>
                            <a:srgbClr val="000000"/>
                          </a:solidFill>
                          <a:effectLst/>
                          <a:latin typeface="Arial" panose="020B0604020202020204" pitchFamily="34" charset="0"/>
                        </a:rPr>
                        <a:t>[D8-PL] Mikulowa PST1 [OPP] [PL] / N-1 Hagenwerder - Mikulowa 1</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47.8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2225916801"/>
                  </a:ext>
                </a:extLst>
              </a:tr>
              <a:tr h="135141">
                <a:tc>
                  <a:txBody>
                    <a:bodyPr/>
                    <a:lstStyle/>
                    <a:p>
                      <a:pPr algn="l" fontAlgn="b"/>
                      <a:r>
                        <a:rPr lang="en-US" sz="700" b="1" i="0" u="none" strike="noStrike">
                          <a:solidFill>
                            <a:srgbClr val="000000"/>
                          </a:solidFill>
                          <a:effectLst/>
                          <a:latin typeface="Arial" panose="020B0604020202020204" pitchFamily="34" charset="0"/>
                        </a:rPr>
                        <a:t>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795.11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453345583"/>
                  </a:ext>
                </a:extLst>
              </a:tr>
              <a:tr h="135141">
                <a:tc>
                  <a:txBody>
                    <a:bodyPr/>
                    <a:lstStyle/>
                    <a:p>
                      <a:pPr algn="l" fontAlgn="b"/>
                      <a:r>
                        <a:rPr lang="en-US" sz="700" b="0" i="0" u="none" strike="noStrike">
                          <a:solidFill>
                            <a:srgbClr val="000000"/>
                          </a:solidFill>
                          <a:effectLst/>
                          <a:latin typeface="Arial" panose="020B0604020202020204" pitchFamily="34" charset="0"/>
                        </a:rPr>
                        <a:t>[D7-D7] Huellen  - Y Huellen WESTFL W [OPP] / N-1 Hattingen  - Witten  KEMNAD S</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795.11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622037906"/>
                  </a:ext>
                </a:extLst>
              </a:tr>
              <a:tr h="135141">
                <a:tc>
                  <a:txBody>
                    <a:bodyPr/>
                    <a:lstStyle/>
                    <a:p>
                      <a:pPr algn="l" fontAlgn="b"/>
                      <a:r>
                        <a:rPr lang="en-US" sz="700" b="0" i="0" u="none" strike="noStrike">
                          <a:solidFill>
                            <a:srgbClr val="000000"/>
                          </a:solidFill>
                          <a:effectLst/>
                          <a:latin typeface="Arial" panose="020B0604020202020204" pitchFamily="34" charset="0"/>
                        </a:rPr>
                        <a:t>[NL-NL] Diemen-Lelystad 380 W [OPP] / N-1 Boxmeer-Dodewaard 380 Z</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528.58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348344664"/>
                  </a:ext>
                </a:extLst>
              </a:tr>
              <a:tr h="135141">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47.95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55%</a:t>
                      </a:r>
                    </a:p>
                  </a:txBody>
                  <a:tcPr marL="0" marR="0" marT="0" marB="0" anchor="b">
                    <a:lnL>
                      <a:noFill/>
                    </a:lnL>
                    <a:lnR>
                      <a:noFill/>
                    </a:lnR>
                    <a:lnT>
                      <a:noFill/>
                    </a:lnT>
                    <a:lnB>
                      <a:noFill/>
                    </a:lnB>
                  </a:tcPr>
                </a:tc>
                <a:extLst>
                  <a:ext uri="{0D108BD9-81ED-4DB2-BD59-A6C34878D82A}">
                    <a16:rowId xmlns:a16="http://schemas.microsoft.com/office/drawing/2014/main" val="2756581538"/>
                  </a:ext>
                </a:extLst>
              </a:tr>
              <a:tr h="135141">
                <a:tc>
                  <a:txBody>
                    <a:bodyPr/>
                    <a:lstStyle/>
                    <a:p>
                      <a:pPr algn="l" fontAlgn="b"/>
                      <a:r>
                        <a:rPr lang="en-US" sz="700" b="0" i="0" u="none" strike="noStrike">
                          <a:solidFill>
                            <a:srgbClr val="000000"/>
                          </a:solidFill>
                          <a:effectLst/>
                          <a:latin typeface="Arial" panose="020B0604020202020204" pitchFamily="34" charset="0"/>
                        </a:rPr>
                        <a:t>[D8-PL] Mikulowa PST1 [OPP] [PL] / N-1 Hagenwerder - Mikulowa 1</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40.29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1788887820"/>
                  </a:ext>
                </a:extLst>
              </a:tr>
              <a:tr h="135141">
                <a:tc>
                  <a:txBody>
                    <a:bodyPr/>
                    <a:lstStyle/>
                    <a:p>
                      <a:pPr algn="l" fontAlgn="b"/>
                      <a:r>
                        <a:rPr lang="en-US" sz="700" b="1" i="0" u="none" strike="noStrike">
                          <a:solidFill>
                            <a:srgbClr val="000000"/>
                          </a:solidFill>
                          <a:effectLst/>
                          <a:latin typeface="Arial" panose="020B0604020202020204" pitchFamily="34" charset="0"/>
                        </a:rPr>
                        <a:t>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1976.12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199%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222659728"/>
                  </a:ext>
                </a:extLst>
              </a:tr>
              <a:tr h="135141">
                <a:tc>
                  <a:txBody>
                    <a:bodyPr/>
                    <a:lstStyle/>
                    <a:p>
                      <a:pPr algn="l" fontAlgn="b"/>
                      <a:r>
                        <a:rPr lang="en-US" sz="700" b="0" i="0" u="none" strike="noStrike">
                          <a:solidFill>
                            <a:srgbClr val="000000"/>
                          </a:solidFill>
                          <a:effectLst/>
                          <a:latin typeface="Arial" panose="020B0604020202020204" pitchFamily="34" charset="0"/>
                        </a:rPr>
                        <a:t>[D2-D7] Grosskrotzenburg - Urberach  UMAIN N2 [DIR] [D7] / N-1 Dettingen - Grosskrotzenburg UMAIN S1</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1422.24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194332337"/>
                  </a:ext>
                </a:extLst>
              </a:tr>
              <a:tr h="135141">
                <a:tc>
                  <a:txBody>
                    <a:bodyPr/>
                    <a:lstStyle/>
                    <a:p>
                      <a:pPr algn="l" fontAlgn="b"/>
                      <a:r>
                        <a:rPr lang="pt-BR" sz="700" b="0" i="0" u="none" strike="noStrike">
                          <a:solidFill>
                            <a:srgbClr val="000000"/>
                          </a:solidFill>
                          <a:effectLst/>
                          <a:latin typeface="Arial" panose="020B0604020202020204" pitchFamily="34" charset="0"/>
                        </a:rPr>
                        <a:t>[HR-SI] 220kV Pehlin - Divaca [DIR] [HR] / N-1 Melina - Divaca</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123.74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76%</a:t>
                      </a:r>
                    </a:p>
                  </a:txBody>
                  <a:tcPr marL="0" marR="0" marT="0" marB="0" anchor="b">
                    <a:lnL>
                      <a:noFill/>
                    </a:lnL>
                    <a:lnR>
                      <a:noFill/>
                    </a:lnR>
                    <a:lnT>
                      <a:noFill/>
                    </a:lnT>
                    <a:lnB>
                      <a:noFill/>
                    </a:lnB>
                  </a:tcPr>
                </a:tc>
                <a:extLst>
                  <a:ext uri="{0D108BD9-81ED-4DB2-BD59-A6C34878D82A}">
                    <a16:rowId xmlns:a16="http://schemas.microsoft.com/office/drawing/2014/main" val="1980015268"/>
                  </a:ext>
                </a:extLst>
              </a:tr>
              <a:tr h="135141">
                <a:tc>
                  <a:txBody>
                    <a:bodyPr/>
                    <a:lstStyle/>
                    <a:p>
                      <a:pPr algn="l" fontAlgn="b"/>
                      <a:r>
                        <a:rPr lang="en-US" sz="700" b="0" i="0" u="none" strike="noStrike">
                          <a:solidFill>
                            <a:srgbClr val="000000"/>
                          </a:solidFill>
                          <a:effectLst/>
                          <a:latin typeface="Arial" panose="020B0604020202020204" pitchFamily="34" charset="0"/>
                        </a:rPr>
                        <a:t>[RO-RO] TR Rosiori 400/220 1 [DIR] / N-1 Rosiori - Gadalin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211.58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17%</a:t>
                      </a:r>
                    </a:p>
                  </a:txBody>
                  <a:tcPr marL="0" marR="0" marT="0" marB="0" anchor="b">
                    <a:lnL>
                      <a:noFill/>
                    </a:lnL>
                    <a:lnR>
                      <a:noFill/>
                    </a:lnR>
                    <a:lnT>
                      <a:noFill/>
                    </a:lnT>
                    <a:lnB>
                      <a:noFill/>
                    </a:lnB>
                  </a:tcPr>
                </a:tc>
                <a:extLst>
                  <a:ext uri="{0D108BD9-81ED-4DB2-BD59-A6C34878D82A}">
                    <a16:rowId xmlns:a16="http://schemas.microsoft.com/office/drawing/2014/main" val="3566982151"/>
                  </a:ext>
                </a:extLst>
              </a:tr>
              <a:tr h="135141">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1976.12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111998018"/>
                  </a:ext>
                </a:extLst>
              </a:tr>
              <a:tr h="135141">
                <a:tc>
                  <a:txBody>
                    <a:bodyPr/>
                    <a:lstStyle/>
                    <a:p>
                      <a:pPr algn="l" fontAlgn="b"/>
                      <a:r>
                        <a:rPr lang="en-US" sz="700" b="0" i="0" u="none" strike="noStrike">
                          <a:solidFill>
                            <a:srgbClr val="000000"/>
                          </a:solidFill>
                          <a:effectLst/>
                          <a:latin typeface="Arial" panose="020B0604020202020204" pitchFamily="34" charset="0"/>
                        </a:rPr>
                        <a:t>[NL-D7] Maasbracht - Siersdorf  SELFK SW [DIR] [D7] / N-1 Maasbracht - Oberzier SELFK WS/W</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85.9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a:t>
                      </a:r>
                    </a:p>
                  </a:txBody>
                  <a:tcPr marL="0" marR="0" marT="0" marB="0" anchor="b">
                    <a:lnL>
                      <a:noFill/>
                    </a:lnL>
                    <a:lnR>
                      <a:noFill/>
                    </a:lnR>
                    <a:lnT>
                      <a:noFill/>
                    </a:lnT>
                    <a:lnB>
                      <a:noFill/>
                    </a:lnB>
                  </a:tcPr>
                </a:tc>
                <a:extLst>
                  <a:ext uri="{0D108BD9-81ED-4DB2-BD59-A6C34878D82A}">
                    <a16:rowId xmlns:a16="http://schemas.microsoft.com/office/drawing/2014/main" val="1029477884"/>
                  </a:ext>
                </a:extLst>
              </a:tr>
              <a:tr h="135141">
                <a:tc>
                  <a:txBody>
                    <a:bodyPr/>
                    <a:lstStyle/>
                    <a:p>
                      <a:pPr algn="l" fontAlgn="b"/>
                      <a:r>
                        <a:rPr lang="en-US" sz="700" b="0" i="0" u="none" strike="noStrike">
                          <a:solidFill>
                            <a:srgbClr val="000000"/>
                          </a:solidFill>
                          <a:effectLst/>
                          <a:latin typeface="Arial" panose="020B0604020202020204" pitchFamily="34" charset="0"/>
                        </a:rPr>
                        <a:t>[D8-D8] Roehrsdorf - Roehrsdorf PST442 [DIR] / N-1 Hradec - Rohrsdorf 1</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202.86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44%</a:t>
                      </a:r>
                    </a:p>
                  </a:txBody>
                  <a:tcPr marL="0" marR="0" marT="0" marB="0" anchor="b">
                    <a:lnL>
                      <a:noFill/>
                    </a:lnL>
                    <a:lnR>
                      <a:noFill/>
                    </a:lnR>
                    <a:lnT>
                      <a:noFill/>
                    </a:lnT>
                    <a:lnB>
                      <a:noFill/>
                    </a:lnB>
                  </a:tcPr>
                </a:tc>
                <a:extLst>
                  <a:ext uri="{0D108BD9-81ED-4DB2-BD59-A6C34878D82A}">
                    <a16:rowId xmlns:a16="http://schemas.microsoft.com/office/drawing/2014/main" val="356318505"/>
                  </a:ext>
                </a:extLst>
              </a:tr>
              <a:tr h="135141">
                <a:tc>
                  <a:txBody>
                    <a:bodyPr/>
                    <a:lstStyle/>
                    <a:p>
                      <a:pPr algn="l" fontAlgn="b"/>
                      <a:r>
                        <a:rPr lang="en-US" sz="700" b="0" i="0" u="none" strike="noStrike">
                          <a:solidFill>
                            <a:srgbClr val="000000"/>
                          </a:solidFill>
                          <a:effectLst/>
                          <a:latin typeface="Arial" panose="020B0604020202020204" pitchFamily="34" charset="0"/>
                        </a:rPr>
                        <a:t>[NL-NL] Diemen-Lelystad 380 W [OPP] / N-1 Krimpen a/d IJssel-Geertruidenberg 380 W</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347.09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434584573"/>
                  </a:ext>
                </a:extLst>
              </a:tr>
              <a:tr h="135141">
                <a:tc>
                  <a:txBody>
                    <a:bodyPr/>
                    <a:lstStyle/>
                    <a:p>
                      <a:pPr algn="l" fontAlgn="b"/>
                      <a:r>
                        <a:rPr lang="en-US" sz="700" b="0" i="0" u="none" strike="noStrike">
                          <a:solidFill>
                            <a:srgbClr val="000000"/>
                          </a:solidFill>
                          <a:effectLst/>
                          <a:latin typeface="Arial" panose="020B0604020202020204" pitchFamily="34" charset="0"/>
                        </a:rPr>
                        <a:t>[D8-PL] Mikulowa PST1 [OPP] [PL] / N-1 Hagenwerder - Mikulowa 1</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79.24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222937408"/>
                  </a:ext>
                </a:extLst>
              </a:tr>
              <a:tr h="135141">
                <a:tc>
                  <a:txBody>
                    <a:bodyPr/>
                    <a:lstStyle/>
                    <a:p>
                      <a:pPr algn="l" fontAlgn="b"/>
                      <a:r>
                        <a:rPr lang="en-US" sz="700" b="1" i="0" u="none" strike="noStrike">
                          <a:solidFill>
                            <a:srgbClr val="000000"/>
                          </a:solidFill>
                          <a:effectLst/>
                          <a:latin typeface="Arial" panose="020B0604020202020204" pitchFamily="34" charset="0"/>
                        </a:rPr>
                        <a:t>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1811.9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45696632"/>
                  </a:ext>
                </a:extLst>
              </a:tr>
              <a:tr h="135141">
                <a:tc>
                  <a:txBody>
                    <a:bodyPr/>
                    <a:lstStyle/>
                    <a:p>
                      <a:pPr algn="l" fontAlgn="b"/>
                      <a:r>
                        <a:rPr lang="en-US" sz="700" b="0" i="0" u="none" strike="noStrike">
                          <a:solidFill>
                            <a:srgbClr val="000000"/>
                          </a:solidFill>
                          <a:effectLst/>
                          <a:latin typeface="Arial" panose="020B0604020202020204" pitchFamily="34" charset="0"/>
                        </a:rPr>
                        <a:t>[AT-AT] Westtirol 1 - Westtirol 2 WTRHU41 [OPP] / N-1 Buers - Westtirol ws (421)</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76.61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050699757"/>
                  </a:ext>
                </a:extLst>
              </a:tr>
              <a:tr h="135141">
                <a:tc>
                  <a:txBody>
                    <a:bodyPr/>
                    <a:lstStyle/>
                    <a:p>
                      <a:pPr algn="l" fontAlgn="b"/>
                      <a:r>
                        <a:rPr lang="en-US" sz="700" b="0" i="0" u="none" strike="noStrike">
                          <a:solidFill>
                            <a:srgbClr val="000000"/>
                          </a:solidFill>
                          <a:effectLst/>
                          <a:latin typeface="Arial" panose="020B0604020202020204" pitchFamily="34" charset="0"/>
                        </a:rPr>
                        <a:t>[D7-D7] Huellen  - Y Huellen WESTFL W [OPP] / N-1 Hattingen  - Witten  KEMNAD S</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1323.05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a:t>
                      </a:r>
                    </a:p>
                  </a:txBody>
                  <a:tcPr marL="0" marR="0" marT="0" marB="0" anchor="b">
                    <a:lnL>
                      <a:noFill/>
                    </a:lnL>
                    <a:lnR>
                      <a:noFill/>
                    </a:lnR>
                    <a:lnT>
                      <a:noFill/>
                    </a:lnT>
                    <a:lnB>
                      <a:noFill/>
                    </a:lnB>
                  </a:tcPr>
                </a:tc>
                <a:extLst>
                  <a:ext uri="{0D108BD9-81ED-4DB2-BD59-A6C34878D82A}">
                    <a16:rowId xmlns:a16="http://schemas.microsoft.com/office/drawing/2014/main" val="3781209414"/>
                  </a:ext>
                </a:extLst>
              </a:tr>
              <a:tr h="135141">
                <a:tc>
                  <a:txBody>
                    <a:bodyPr/>
                    <a:lstStyle/>
                    <a:p>
                      <a:pPr algn="l" fontAlgn="b"/>
                      <a:r>
                        <a:rPr lang="de-DE" sz="700" b="0" i="0" u="none" strike="noStrike">
                          <a:solidFill>
                            <a:srgbClr val="000000"/>
                          </a:solidFill>
                          <a:effectLst/>
                          <a:latin typeface="Arial" panose="020B0604020202020204" pitchFamily="34" charset="0"/>
                        </a:rPr>
                        <a:t>[D2-D4] Grafenrheinfeld - Stalldorf 416 [DIR] [D2] / N-1 Grafenrheinfeld - Hoepfingen ge (411)</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429.75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a:t>
                      </a:r>
                    </a:p>
                  </a:txBody>
                  <a:tcPr marL="0" marR="0" marT="0" marB="0" anchor="b">
                    <a:lnL>
                      <a:noFill/>
                    </a:lnL>
                    <a:lnR>
                      <a:noFill/>
                    </a:lnR>
                    <a:lnT>
                      <a:noFill/>
                    </a:lnT>
                    <a:lnB>
                      <a:noFill/>
                    </a:lnB>
                  </a:tcPr>
                </a:tc>
                <a:extLst>
                  <a:ext uri="{0D108BD9-81ED-4DB2-BD59-A6C34878D82A}">
                    <a16:rowId xmlns:a16="http://schemas.microsoft.com/office/drawing/2014/main" val="2051487608"/>
                  </a:ext>
                </a:extLst>
              </a:tr>
              <a:tr h="135141">
                <a:tc>
                  <a:txBody>
                    <a:bodyPr/>
                    <a:lstStyle/>
                    <a:p>
                      <a:pPr algn="l" fontAlgn="b"/>
                      <a:r>
                        <a:rPr lang="en-US" sz="700" b="0" i="0" u="none" strike="noStrike">
                          <a:solidFill>
                            <a:srgbClr val="000000"/>
                          </a:solidFill>
                          <a:effectLst/>
                          <a:latin typeface="Arial" panose="020B0604020202020204" pitchFamily="34" charset="0"/>
                        </a:rPr>
                        <a:t>[RO-RO] TR Rosiori 400/220 1 [DIR] / N-1 Rosiori - Gadalin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126.19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17%</a:t>
                      </a:r>
                    </a:p>
                  </a:txBody>
                  <a:tcPr marL="0" marR="0" marT="0" marB="0" anchor="b">
                    <a:lnL>
                      <a:noFill/>
                    </a:lnL>
                    <a:lnR>
                      <a:noFill/>
                    </a:lnR>
                    <a:lnT>
                      <a:noFill/>
                    </a:lnT>
                    <a:lnB>
                      <a:noFill/>
                    </a:lnB>
                  </a:tcPr>
                </a:tc>
                <a:extLst>
                  <a:ext uri="{0D108BD9-81ED-4DB2-BD59-A6C34878D82A}">
                    <a16:rowId xmlns:a16="http://schemas.microsoft.com/office/drawing/2014/main" val="2086459618"/>
                  </a:ext>
                </a:extLst>
              </a:tr>
              <a:tr h="135141">
                <a:tc>
                  <a:txBody>
                    <a:bodyPr/>
                    <a:lstStyle/>
                    <a:p>
                      <a:pPr algn="l" fontAlgn="b"/>
                      <a:r>
                        <a:rPr lang="en-US" sz="700" b="0" i="0" u="none" strike="noStrike">
                          <a:solidFill>
                            <a:srgbClr val="000000"/>
                          </a:solidFill>
                          <a:effectLst/>
                          <a:latin typeface="Arial" panose="020B0604020202020204" pitchFamily="34" charset="0"/>
                        </a:rPr>
                        <a:t>[SI-AT] 220 kV Podlog - Obersielach [OPP] [SI] / N-1 Maribor-Kainachtal 1</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424.24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76%</a:t>
                      </a:r>
                    </a:p>
                  </a:txBody>
                  <a:tcPr marL="0" marR="0" marT="0" marB="0" anchor="b">
                    <a:lnL>
                      <a:noFill/>
                    </a:lnL>
                    <a:lnR>
                      <a:noFill/>
                    </a:lnR>
                    <a:lnT>
                      <a:noFill/>
                    </a:lnT>
                    <a:lnB>
                      <a:noFill/>
                    </a:lnB>
                  </a:tcPr>
                </a:tc>
                <a:extLst>
                  <a:ext uri="{0D108BD9-81ED-4DB2-BD59-A6C34878D82A}">
                    <a16:rowId xmlns:a16="http://schemas.microsoft.com/office/drawing/2014/main" val="598132242"/>
                  </a:ext>
                </a:extLst>
              </a:tr>
              <a:tr h="135141">
                <a:tc>
                  <a:txBody>
                    <a:bodyPr/>
                    <a:lstStyle/>
                    <a:p>
                      <a:pPr algn="l" fontAlgn="b"/>
                      <a:r>
                        <a:rPr lang="en-US" sz="700" b="0" i="0" u="none" strike="noStrike">
                          <a:solidFill>
                            <a:srgbClr val="000000"/>
                          </a:solidFill>
                          <a:effectLst/>
                          <a:latin typeface="Arial" panose="020B0604020202020204" pitchFamily="34" charset="0"/>
                        </a:rPr>
                        <a:t>[D7-D7] Lambsheim - Weingarten  LAMBSH W [DIR] / N-1 Rheinau - Hoheneck KUGELB W</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68.03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a:t>
                      </a:r>
                    </a:p>
                  </a:txBody>
                  <a:tcPr marL="0" marR="0" marT="0" marB="0" anchor="b">
                    <a:lnL>
                      <a:noFill/>
                    </a:lnL>
                    <a:lnR>
                      <a:noFill/>
                    </a:lnR>
                    <a:lnT>
                      <a:noFill/>
                    </a:lnT>
                    <a:lnB>
                      <a:noFill/>
                    </a:lnB>
                  </a:tcPr>
                </a:tc>
                <a:extLst>
                  <a:ext uri="{0D108BD9-81ED-4DB2-BD59-A6C34878D82A}">
                    <a16:rowId xmlns:a16="http://schemas.microsoft.com/office/drawing/2014/main" val="1111289802"/>
                  </a:ext>
                </a:extLst>
              </a:tr>
              <a:tr h="135141">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1811.9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345798387"/>
                  </a:ext>
                </a:extLst>
              </a:tr>
              <a:tr h="135141">
                <a:tc>
                  <a:txBody>
                    <a:bodyPr/>
                    <a:lstStyle/>
                    <a:p>
                      <a:pPr algn="l" fontAlgn="b"/>
                      <a:r>
                        <a:rPr lang="en-US" sz="700" b="0" i="0" u="none" strike="noStrike">
                          <a:solidFill>
                            <a:srgbClr val="000000"/>
                          </a:solidFill>
                          <a:effectLst/>
                          <a:latin typeface="Arial" panose="020B0604020202020204" pitchFamily="34" charset="0"/>
                        </a:rPr>
                        <a:t>[NL-NL] Diemen-Lelystad 380 W [OPP] / N-1 Krimpen a/d IJssel-Geertruidenberg 380 W</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392.36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247216875"/>
                  </a:ext>
                </a:extLst>
              </a:tr>
              <a:tr h="135141">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Dobrzen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60.19</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60%</a:t>
                      </a:r>
                    </a:p>
                  </a:txBody>
                  <a:tcPr marL="0" marR="0" marT="0" marB="0" anchor="b">
                    <a:lnL>
                      <a:noFill/>
                    </a:lnL>
                    <a:lnR>
                      <a:noFill/>
                    </a:lnR>
                    <a:lnT>
                      <a:noFill/>
                    </a:lnT>
                    <a:lnB>
                      <a:noFill/>
                    </a:lnB>
                  </a:tcPr>
                </a:tc>
                <a:extLst>
                  <a:ext uri="{0D108BD9-81ED-4DB2-BD59-A6C34878D82A}">
                    <a16:rowId xmlns:a16="http://schemas.microsoft.com/office/drawing/2014/main" val="23375199"/>
                  </a:ext>
                </a:extLst>
              </a:tr>
            </a:tbl>
          </a:graphicData>
        </a:graphic>
      </p:graphicFrame>
    </p:spTree>
    <p:extLst>
      <p:ext uri="{BB962C8B-B14F-4D97-AF65-F5344CB8AC3E}">
        <p14:creationId xmlns:p14="http://schemas.microsoft.com/office/powerpoint/2010/main" val="99281817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tableEx ,Top 10 CNE by Average Maximum AMR (MW) per BD ,multiRowCard ,tableEx ,Average Maximum AMR per BD (MW) by TSO ,tableEx ,basicShap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+2_5</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2717139233"/>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5 (part </a:t>
            </a:r>
            <a:r>
              <a:rPr lang="sl-SI" altLang="hu-HU" sz="1400" dirty="0">
                <a:solidFill>
                  <a:srgbClr val="008000"/>
                </a:solidFill>
              </a:rPr>
              <a:t>I</a:t>
            </a:r>
            <a:r>
              <a:rPr lang="en-US" altLang="hu-HU" sz="1400" dirty="0">
                <a:solidFill>
                  <a:srgbClr val="008000"/>
                </a:solidFill>
              </a:rPr>
              <a:t>V)</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3ABBD57C-4C70-4131-9D61-558256BEA2F0}"/>
              </a:ext>
            </a:extLst>
          </p:cNvPr>
          <p:cNvGraphicFramePr>
            <a:graphicFrameLocks noGrp="1"/>
          </p:cNvGraphicFramePr>
          <p:nvPr>
            <p:extLst>
              <p:ext uri="{D42A27DB-BD31-4B8C-83A1-F6EECF244321}">
                <p14:modId xmlns:p14="http://schemas.microsoft.com/office/powerpoint/2010/main" val="3793909700"/>
              </p:ext>
            </p:extLst>
          </p:nvPr>
        </p:nvGraphicFramePr>
        <p:xfrm>
          <a:off x="1439694" y="1079492"/>
          <a:ext cx="6809034" cy="5270510"/>
        </p:xfrm>
        <a:graphic>
          <a:graphicData uri="http://schemas.openxmlformats.org/drawingml/2006/table">
            <a:tbl>
              <a:tblPr/>
              <a:tblGrid>
                <a:gridCol w="5297058">
                  <a:extLst>
                    <a:ext uri="{9D8B030D-6E8A-4147-A177-3AD203B41FA5}">
                      <a16:colId xmlns:a16="http://schemas.microsoft.com/office/drawing/2014/main" val="2027916625"/>
                    </a:ext>
                  </a:extLst>
                </a:gridCol>
                <a:gridCol w="1100554">
                  <a:extLst>
                    <a:ext uri="{9D8B030D-6E8A-4147-A177-3AD203B41FA5}">
                      <a16:colId xmlns:a16="http://schemas.microsoft.com/office/drawing/2014/main" val="2924363456"/>
                    </a:ext>
                  </a:extLst>
                </a:gridCol>
                <a:gridCol w="411422">
                  <a:extLst>
                    <a:ext uri="{9D8B030D-6E8A-4147-A177-3AD203B41FA5}">
                      <a16:colId xmlns:a16="http://schemas.microsoft.com/office/drawing/2014/main" val="3046344786"/>
                    </a:ext>
                  </a:extLst>
                </a:gridCol>
              </a:tblGrid>
              <a:tr h="155015">
                <a:tc>
                  <a:txBody>
                    <a:bodyPr/>
                    <a:lstStyle/>
                    <a:p>
                      <a:pPr algn="l" fontAlgn="b"/>
                      <a:r>
                        <a:rPr lang="en-US" sz="800" b="1" i="0" u="none" strike="noStrike">
                          <a:solidFill>
                            <a:srgbClr val="000000"/>
                          </a:solidFill>
                          <a:effectLst/>
                          <a:latin typeface="Arial" panose="020B0604020202020204" pitchFamily="34" charset="0"/>
                        </a:rPr>
                        <a:t>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1085.81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126%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006285582"/>
                  </a:ext>
                </a:extLst>
              </a:tr>
              <a:tr h="155015">
                <a:tc>
                  <a:txBody>
                    <a:bodyPr/>
                    <a:lstStyle/>
                    <a:p>
                      <a:pPr algn="l" fontAlgn="b"/>
                      <a:r>
                        <a:rPr lang="en-US" sz="800" b="0" i="0" u="none" strike="noStrike">
                          <a:solidFill>
                            <a:srgbClr val="000000"/>
                          </a:solidFill>
                          <a:effectLst/>
                          <a:latin typeface="Arial" panose="020B0604020202020204" pitchFamily="34" charset="0"/>
                        </a:rPr>
                        <a:t>[D7-D7] Huellen  - Y Huellen WESTFL W [OPP] / N-1 Hattingen  - Witten  KEMNAD S</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826.95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665326356"/>
                  </a:ext>
                </a:extLst>
              </a:tr>
              <a:tr h="155015">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190.94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2408125710"/>
                  </a:ext>
                </a:extLst>
              </a:tr>
              <a:tr h="155015">
                <a:tc>
                  <a:txBody>
                    <a:bodyPr/>
                    <a:lstStyle/>
                    <a:p>
                      <a:pPr algn="l" fontAlgn="b"/>
                      <a:r>
                        <a:rPr lang="en-US" sz="800" b="0" i="0" u="none" strike="noStrike">
                          <a:solidFill>
                            <a:srgbClr val="000000"/>
                          </a:solidFill>
                          <a:effectLst/>
                          <a:latin typeface="Arial" panose="020B0604020202020204" pitchFamily="34" charset="0"/>
                        </a:rPr>
                        <a:t>[D7-D7] Buerstadt  - Lambsheim BUERST W [DIR] / N-1 Osburg - Uchtelfangen UCHTLF O</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41%</a:t>
                      </a:r>
                    </a:p>
                  </a:txBody>
                  <a:tcPr marL="0" marR="0" marT="0" marB="0" anchor="b">
                    <a:lnL>
                      <a:noFill/>
                    </a:lnL>
                    <a:lnR>
                      <a:noFill/>
                    </a:lnR>
                    <a:lnT>
                      <a:noFill/>
                    </a:lnT>
                    <a:lnB>
                      <a:noFill/>
                    </a:lnB>
                  </a:tcPr>
                </a:tc>
                <a:extLst>
                  <a:ext uri="{0D108BD9-81ED-4DB2-BD59-A6C34878D82A}">
                    <a16:rowId xmlns:a16="http://schemas.microsoft.com/office/drawing/2014/main" val="3696170820"/>
                  </a:ext>
                </a:extLst>
              </a:tr>
              <a:tr h="155015">
                <a:tc>
                  <a:txBody>
                    <a:bodyPr/>
                    <a:lstStyle/>
                    <a:p>
                      <a:pPr algn="l" fontAlgn="b"/>
                      <a:r>
                        <a:rPr lang="en-US" sz="800" b="0" i="0" u="none" strike="noStrike">
                          <a:solidFill>
                            <a:srgbClr val="000000"/>
                          </a:solidFill>
                          <a:effectLst/>
                          <a:latin typeface="Arial" panose="020B0604020202020204" pitchFamily="34" charset="0"/>
                        </a:rPr>
                        <a:t>[AT-HU] Wien Suedost - Gyoer 245 [DIR] [AT] / N-1 Neusiedl - Wien Suedost 246A</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1085.81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26%</a:t>
                      </a:r>
                    </a:p>
                  </a:txBody>
                  <a:tcPr marL="0" marR="0" marT="0" marB="0" anchor="b">
                    <a:lnL>
                      <a:noFill/>
                    </a:lnL>
                    <a:lnR>
                      <a:noFill/>
                    </a:lnR>
                    <a:lnT>
                      <a:noFill/>
                    </a:lnT>
                    <a:lnB>
                      <a:noFill/>
                    </a:lnB>
                  </a:tcPr>
                </a:tc>
                <a:extLst>
                  <a:ext uri="{0D108BD9-81ED-4DB2-BD59-A6C34878D82A}">
                    <a16:rowId xmlns:a16="http://schemas.microsoft.com/office/drawing/2014/main" val="2505859633"/>
                  </a:ext>
                </a:extLst>
              </a:tr>
              <a:tr h="155015">
                <a:tc>
                  <a:txBody>
                    <a:bodyPr/>
                    <a:lstStyle/>
                    <a:p>
                      <a:pPr algn="l" fontAlgn="b"/>
                      <a:r>
                        <a:rPr lang="en-US" sz="800" b="0" i="0" u="none" strike="noStrike">
                          <a:solidFill>
                            <a:srgbClr val="000000"/>
                          </a:solidFill>
                          <a:effectLst/>
                          <a:latin typeface="Arial" panose="020B0604020202020204" pitchFamily="34" charset="0"/>
                        </a:rPr>
                        <a:t>[NL-NL] Diemen-Lelystad 380 W [OPP] / N-1 Zwolle-Hengelo 380 W</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584.46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14%</a:t>
                      </a:r>
                    </a:p>
                  </a:txBody>
                  <a:tcPr marL="0" marR="0" marT="0" marB="0" anchor="b">
                    <a:lnL>
                      <a:noFill/>
                    </a:lnL>
                    <a:lnR>
                      <a:noFill/>
                    </a:lnR>
                    <a:lnT>
                      <a:noFill/>
                    </a:lnT>
                    <a:lnB>
                      <a:noFill/>
                    </a:lnB>
                  </a:tcPr>
                </a:tc>
                <a:extLst>
                  <a:ext uri="{0D108BD9-81ED-4DB2-BD59-A6C34878D82A}">
                    <a16:rowId xmlns:a16="http://schemas.microsoft.com/office/drawing/2014/main" val="504968917"/>
                  </a:ext>
                </a:extLst>
              </a:tr>
              <a:tr h="155015">
                <a:tc>
                  <a:txBody>
                    <a:bodyPr/>
                    <a:lstStyle/>
                    <a:p>
                      <a:pPr algn="l" fontAlgn="b"/>
                      <a:r>
                        <a:rPr lang="sl-SI" sz="800" b="1" i="0" u="none" strike="noStrike" dirty="0">
                          <a:solidFill>
                            <a:srgbClr val="000000"/>
                          </a:solidFill>
                          <a:effectLst/>
                          <a:latin typeface="Arial" panose="020B0604020202020204" pitchFamily="34" charset="0"/>
                        </a:rPr>
                        <a:t>18</a:t>
                      </a:r>
                      <a:endParaRPr lang="en-US" sz="800" b="1" i="0" u="none" strike="noStrike" dirty="0">
                        <a:solidFill>
                          <a:srgbClr val="000000"/>
                        </a:solidFill>
                        <a:effectLst/>
                        <a:latin typeface="Arial" panose="020B0604020202020204" pitchFamily="34" charset="0"/>
                      </a:endParaRP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649.31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89%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661634851"/>
                  </a:ext>
                </a:extLst>
              </a:tr>
              <a:tr h="155015">
                <a:tc>
                  <a:txBody>
                    <a:bodyPr/>
                    <a:lstStyle/>
                    <a:p>
                      <a:pPr algn="l" fontAlgn="b"/>
                      <a:r>
                        <a:rPr lang="en-US" sz="800" b="0" i="0" u="none" strike="noStrike">
                          <a:solidFill>
                            <a:srgbClr val="000000"/>
                          </a:solidFill>
                          <a:effectLst/>
                          <a:latin typeface="Arial" panose="020B0604020202020204" pitchFamily="34" charset="0"/>
                        </a:rPr>
                        <a:t>[D7-D7] Huellen  - Y Huellen WESTFL W [OPP] / N-1 Hattingen  - Witten  KEMNAD S</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452.19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615324133"/>
                  </a:ext>
                </a:extLst>
              </a:tr>
              <a:tr h="155015">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500.95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26%</a:t>
                      </a:r>
                    </a:p>
                  </a:txBody>
                  <a:tcPr marL="0" marR="0" marT="0" marB="0" anchor="b">
                    <a:lnL>
                      <a:noFill/>
                    </a:lnL>
                    <a:lnR>
                      <a:noFill/>
                    </a:lnR>
                    <a:lnT>
                      <a:noFill/>
                    </a:lnT>
                    <a:lnB>
                      <a:noFill/>
                    </a:lnB>
                  </a:tcPr>
                </a:tc>
                <a:extLst>
                  <a:ext uri="{0D108BD9-81ED-4DB2-BD59-A6C34878D82A}">
                    <a16:rowId xmlns:a16="http://schemas.microsoft.com/office/drawing/2014/main" val="3423473938"/>
                  </a:ext>
                </a:extLst>
              </a:tr>
              <a:tr h="155015">
                <a:tc>
                  <a:txBody>
                    <a:bodyPr/>
                    <a:lstStyle/>
                    <a:p>
                      <a:pPr algn="l" fontAlgn="b"/>
                      <a:r>
                        <a:rPr lang="en-US" sz="800" b="0" i="0" u="none" strike="noStrike">
                          <a:solidFill>
                            <a:srgbClr val="000000"/>
                          </a:solidFill>
                          <a:effectLst/>
                          <a:latin typeface="Arial" panose="020B0604020202020204" pitchFamily="34" charset="0"/>
                        </a:rPr>
                        <a:t>[D7-D2] Urberach - Grosskrotzenburg [OPP] [D2] / N-1 Dettingen - Grosskrotzenburg UMAIN S1</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614.62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625479713"/>
                  </a:ext>
                </a:extLst>
              </a:tr>
              <a:tr h="155015">
                <a:tc>
                  <a:txBody>
                    <a:bodyPr/>
                    <a:lstStyle/>
                    <a:p>
                      <a:pPr algn="l" fontAlgn="b"/>
                      <a:r>
                        <a:rPr lang="en-US" sz="800" b="0" i="0" u="none" strike="noStrike">
                          <a:solidFill>
                            <a:srgbClr val="000000"/>
                          </a:solidFill>
                          <a:effectLst/>
                          <a:latin typeface="Arial" panose="020B0604020202020204" pitchFamily="34" charset="0"/>
                        </a:rPr>
                        <a:t>[NL-NL] Diemen-Lelystad 380 W [OPP] / N-1 Boxmeer-Dodewaard 380 Z</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649.31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4273687557"/>
                  </a:ext>
                </a:extLst>
              </a:tr>
              <a:tr h="155015">
                <a:tc>
                  <a:txBody>
                    <a:bodyPr/>
                    <a:lstStyle/>
                    <a:p>
                      <a:pPr algn="l" fontAlgn="b"/>
                      <a:r>
                        <a:rPr lang="en-US" sz="800" b="1" i="0" u="none" strike="noStrike">
                          <a:solidFill>
                            <a:srgbClr val="000000"/>
                          </a:solidFill>
                          <a:effectLst/>
                          <a:latin typeface="Arial" panose="020B0604020202020204" pitchFamily="34" charset="0"/>
                        </a:rPr>
                        <a:t>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1049.85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141%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11107467"/>
                  </a:ext>
                </a:extLst>
              </a:tr>
              <a:tr h="155015">
                <a:tc>
                  <a:txBody>
                    <a:bodyPr/>
                    <a:lstStyle/>
                    <a:p>
                      <a:pPr algn="l" fontAlgn="b"/>
                      <a:r>
                        <a:rPr lang="de-DE" sz="800" b="0" i="0" u="none" strike="noStrike">
                          <a:solidFill>
                            <a:srgbClr val="000000"/>
                          </a:solidFill>
                          <a:effectLst/>
                          <a:latin typeface="Arial" panose="020B0604020202020204" pitchFamily="34" charset="0"/>
                        </a:rPr>
                        <a:t>[D7-D7] Y Paffendorf - Oberzier  SECHTM N [DIR] / N-1 Sechtem - Paffendorf - Oberzier SECHTM S</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192.66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48%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032196662"/>
                  </a:ext>
                </a:extLst>
              </a:tr>
              <a:tr h="155015">
                <a:tc>
                  <a:txBody>
                    <a:bodyPr/>
                    <a:lstStyle/>
                    <a:p>
                      <a:pPr algn="l" fontAlgn="b"/>
                      <a:r>
                        <a:rPr lang="en-US" sz="800" b="0" i="0" u="none" strike="noStrike">
                          <a:solidFill>
                            <a:srgbClr val="000000"/>
                          </a:solidFill>
                          <a:effectLst/>
                          <a:latin typeface="Arial" panose="020B0604020202020204" pitchFamily="34" charset="0"/>
                        </a:rPr>
                        <a:t>[NL-NL] Diemen-Lelystad 380 W [OPP] / N-1 Boxmeer-Dodewaard 380 Z</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562.74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293860669"/>
                  </a:ext>
                </a:extLst>
              </a:tr>
              <a:tr h="155015">
                <a:tc>
                  <a:txBody>
                    <a:bodyPr/>
                    <a:lstStyle/>
                    <a:p>
                      <a:pPr algn="l" fontAlgn="b"/>
                      <a:r>
                        <a:rPr lang="en-US" sz="800" b="0" i="0" u="none" strike="noStrike">
                          <a:solidFill>
                            <a:srgbClr val="000000"/>
                          </a:solidFill>
                          <a:effectLst/>
                          <a:latin typeface="Arial" panose="020B0604020202020204" pitchFamily="34" charset="0"/>
                        </a:rPr>
                        <a:t>[AT-CH] Westtirol 1 - Pradella 427 [DIR] [AT] / N-1 Westtirol 1 - Pradella 428</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1049.85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17%</a:t>
                      </a:r>
                    </a:p>
                  </a:txBody>
                  <a:tcPr marL="0" marR="0" marT="0" marB="0" anchor="b">
                    <a:lnL>
                      <a:noFill/>
                    </a:lnL>
                    <a:lnR>
                      <a:noFill/>
                    </a:lnR>
                    <a:lnT>
                      <a:noFill/>
                    </a:lnT>
                    <a:lnB>
                      <a:noFill/>
                    </a:lnB>
                  </a:tcPr>
                </a:tc>
                <a:extLst>
                  <a:ext uri="{0D108BD9-81ED-4DB2-BD59-A6C34878D82A}">
                    <a16:rowId xmlns:a16="http://schemas.microsoft.com/office/drawing/2014/main" val="3635967402"/>
                  </a:ext>
                </a:extLst>
              </a:tr>
              <a:tr h="155015">
                <a:tc>
                  <a:txBody>
                    <a:bodyPr/>
                    <a:lstStyle/>
                    <a:p>
                      <a:pPr algn="l" fontAlgn="b"/>
                      <a:r>
                        <a:rPr lang="pt-BR" sz="800" b="0" i="0" u="none" strike="noStrike">
                          <a:solidFill>
                            <a:srgbClr val="000000"/>
                          </a:solidFill>
                          <a:effectLst/>
                          <a:latin typeface="Arial" panose="020B0604020202020204" pitchFamily="34" charset="0"/>
                        </a:rPr>
                        <a:t>[BE-FR] Avelgem - Avelin 80 [DIR] [FR] / N-1 Avelgem - Mastaing 380.79</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31.32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56%</a:t>
                      </a:r>
                    </a:p>
                  </a:txBody>
                  <a:tcPr marL="0" marR="0" marT="0" marB="0" anchor="b">
                    <a:lnL>
                      <a:noFill/>
                    </a:lnL>
                    <a:lnR>
                      <a:noFill/>
                    </a:lnR>
                    <a:lnT>
                      <a:noFill/>
                    </a:lnT>
                    <a:lnB>
                      <a:noFill/>
                    </a:lnB>
                  </a:tcPr>
                </a:tc>
                <a:extLst>
                  <a:ext uri="{0D108BD9-81ED-4DB2-BD59-A6C34878D82A}">
                    <a16:rowId xmlns:a16="http://schemas.microsoft.com/office/drawing/2014/main" val="524780429"/>
                  </a:ext>
                </a:extLst>
              </a:tr>
              <a:tr h="155015">
                <a:tc>
                  <a:txBody>
                    <a:bodyPr/>
                    <a:lstStyle/>
                    <a:p>
                      <a:pPr algn="l" fontAlgn="b"/>
                      <a:r>
                        <a:rPr lang="en-US" sz="800" b="1" i="0" u="none" strike="noStrike">
                          <a:solidFill>
                            <a:srgbClr val="000000"/>
                          </a:solidFill>
                          <a:effectLst/>
                          <a:latin typeface="Arial" panose="020B0604020202020204" pitchFamily="34" charset="0"/>
                        </a:rPr>
                        <a:t>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702.69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127%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326154935"/>
                  </a:ext>
                </a:extLst>
              </a:tr>
              <a:tr h="155015">
                <a:tc>
                  <a:txBody>
                    <a:bodyPr/>
                    <a:lstStyle/>
                    <a:p>
                      <a:pPr algn="l" fontAlgn="b"/>
                      <a:r>
                        <a:rPr lang="en-US" sz="800" b="0" i="0" u="none" strike="noStrike">
                          <a:solidFill>
                            <a:srgbClr val="000000"/>
                          </a:solidFill>
                          <a:effectLst/>
                          <a:latin typeface="Arial" panose="020B0604020202020204" pitchFamily="34" charset="0"/>
                        </a:rPr>
                        <a:t>[D2-D7] Grosskrotzenburg - Urberach  UMAIN N2 [DIR] [D7] / N-1 Dettingen - Grosskrotzenburg UMAIN S1</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220.85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841243829"/>
                  </a:ext>
                </a:extLst>
              </a:tr>
              <a:tr h="155015">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702.69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32%</a:t>
                      </a:r>
                    </a:p>
                  </a:txBody>
                  <a:tcPr marL="0" marR="0" marT="0" marB="0" anchor="b">
                    <a:lnL>
                      <a:noFill/>
                    </a:lnL>
                    <a:lnR>
                      <a:noFill/>
                    </a:lnR>
                    <a:lnT>
                      <a:noFill/>
                    </a:lnT>
                    <a:lnB>
                      <a:noFill/>
                    </a:lnB>
                  </a:tcPr>
                </a:tc>
                <a:extLst>
                  <a:ext uri="{0D108BD9-81ED-4DB2-BD59-A6C34878D82A}">
                    <a16:rowId xmlns:a16="http://schemas.microsoft.com/office/drawing/2014/main" val="3173013358"/>
                  </a:ext>
                </a:extLst>
              </a:tr>
              <a:tr h="155015">
                <a:tc>
                  <a:txBody>
                    <a:bodyPr/>
                    <a:lstStyle/>
                    <a:p>
                      <a:pPr algn="l" fontAlgn="b"/>
                      <a:r>
                        <a:rPr lang="en-US" sz="800" b="0" i="0" u="none" strike="noStrike">
                          <a:solidFill>
                            <a:srgbClr val="000000"/>
                          </a:solidFill>
                          <a:effectLst/>
                          <a:latin typeface="Arial" panose="020B0604020202020204" pitchFamily="34" charset="0"/>
                        </a:rPr>
                        <a:t>[NL-NL] Diemen-Lelystad 380 W [OPP] / N-1 Boxmeer-Dodewaard 380 Z</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508.36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949237520"/>
                  </a:ext>
                </a:extLst>
              </a:tr>
              <a:tr h="155015">
                <a:tc>
                  <a:txBody>
                    <a:bodyPr/>
                    <a:lstStyle/>
                    <a:p>
                      <a:pPr algn="l" fontAlgn="b"/>
                      <a:r>
                        <a:rPr lang="pt-BR" sz="800" b="0" i="0" u="none" strike="noStrike">
                          <a:solidFill>
                            <a:srgbClr val="000000"/>
                          </a:solidFill>
                          <a:effectLst/>
                          <a:latin typeface="Arial" panose="020B0604020202020204" pitchFamily="34" charset="0"/>
                        </a:rPr>
                        <a:t>[BE-FR] Avelgem - Avelin 80 [DIR] [FR] / N-1 Avelgem - Mastaing 380.79</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16.66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54%</a:t>
                      </a:r>
                    </a:p>
                  </a:txBody>
                  <a:tcPr marL="0" marR="0" marT="0" marB="0" anchor="b">
                    <a:lnL>
                      <a:noFill/>
                    </a:lnL>
                    <a:lnR>
                      <a:noFill/>
                    </a:lnR>
                    <a:lnT>
                      <a:noFill/>
                    </a:lnT>
                    <a:lnB>
                      <a:noFill/>
                    </a:lnB>
                  </a:tcPr>
                </a:tc>
                <a:extLst>
                  <a:ext uri="{0D108BD9-81ED-4DB2-BD59-A6C34878D82A}">
                    <a16:rowId xmlns:a16="http://schemas.microsoft.com/office/drawing/2014/main" val="4119349019"/>
                  </a:ext>
                </a:extLst>
              </a:tr>
              <a:tr h="155015">
                <a:tc>
                  <a:txBody>
                    <a:bodyPr/>
                    <a:lstStyle/>
                    <a:p>
                      <a:pPr algn="l" fontAlgn="b"/>
                      <a:r>
                        <a:rPr lang="en-US" sz="800" b="1" i="0" u="none" strike="noStrike">
                          <a:solidFill>
                            <a:srgbClr val="000000"/>
                          </a:solidFill>
                          <a:effectLst/>
                          <a:latin typeface="Arial" panose="020B0604020202020204" pitchFamily="34" charset="0"/>
                        </a:rPr>
                        <a:t>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1006.65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48%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756376349"/>
                  </a:ext>
                </a:extLst>
              </a:tr>
              <a:tr h="155015">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1006.65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254681482"/>
                  </a:ext>
                </a:extLst>
              </a:tr>
              <a:tr h="155015">
                <a:tc>
                  <a:txBody>
                    <a:bodyPr/>
                    <a:lstStyle/>
                    <a:p>
                      <a:pPr algn="l" fontAlgn="b"/>
                      <a:r>
                        <a:rPr lang="en-US" sz="800" b="0" i="0" u="none" strike="noStrike">
                          <a:solidFill>
                            <a:srgbClr val="000000"/>
                          </a:solidFill>
                          <a:effectLst/>
                          <a:latin typeface="Arial" panose="020B0604020202020204" pitchFamily="34" charset="0"/>
                        </a:rPr>
                        <a:t>[NL-NL] Diemen-Lelystad 380 W [OPP] / N-1 Boxmeer-Dodewaard 380 Z</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550.4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534930122"/>
                  </a:ext>
                </a:extLst>
              </a:tr>
              <a:tr h="155015">
                <a:tc>
                  <a:txBody>
                    <a:bodyPr/>
                    <a:lstStyle/>
                    <a:p>
                      <a:pPr algn="l" fontAlgn="b"/>
                      <a:r>
                        <a:rPr lang="en-US" sz="800" b="1" i="0" u="none" strike="noStrike">
                          <a:solidFill>
                            <a:srgbClr val="000000"/>
                          </a:solidFill>
                          <a:effectLst/>
                          <a:latin typeface="Arial" panose="020B0604020202020204" pitchFamily="34" charset="0"/>
                        </a:rPr>
                        <a:t>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710.63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51%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763499445"/>
                  </a:ext>
                </a:extLst>
              </a:tr>
              <a:tr h="155015">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710.63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755633511"/>
                  </a:ext>
                </a:extLst>
              </a:tr>
              <a:tr h="155015">
                <a:tc>
                  <a:txBody>
                    <a:bodyPr/>
                    <a:lstStyle/>
                    <a:p>
                      <a:pPr algn="l" fontAlgn="b"/>
                      <a:r>
                        <a:rPr lang="en-US" sz="800" b="0" i="0" u="none" strike="noStrike">
                          <a:solidFill>
                            <a:srgbClr val="000000"/>
                          </a:solidFill>
                          <a:effectLst/>
                          <a:latin typeface="Arial" panose="020B0604020202020204" pitchFamily="34" charset="0"/>
                        </a:rPr>
                        <a:t>[NL-NL] Diemen-Lelystad 380 W [OPP] / N-1 Boxmeer-Dodewaard 380 Z</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554.86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852323840"/>
                  </a:ext>
                </a:extLst>
              </a:tr>
              <a:tr h="155015">
                <a:tc>
                  <a:txBody>
                    <a:bodyPr/>
                    <a:lstStyle/>
                    <a:p>
                      <a:pPr algn="l" fontAlgn="b"/>
                      <a:r>
                        <a:rPr lang="en-US" sz="800" b="1" i="0" u="none" strike="noStrike">
                          <a:solidFill>
                            <a:srgbClr val="000000"/>
                          </a:solidFill>
                          <a:effectLst/>
                          <a:latin typeface="Arial" panose="020B0604020202020204" pitchFamily="34" charset="0"/>
                        </a:rPr>
                        <a:t>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629.7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57%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213780724"/>
                  </a:ext>
                </a:extLst>
              </a:tr>
              <a:tr h="155015">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447.74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82649295"/>
                  </a:ext>
                </a:extLst>
              </a:tr>
              <a:tr h="155015">
                <a:tc>
                  <a:txBody>
                    <a:bodyPr/>
                    <a:lstStyle/>
                    <a:p>
                      <a:pPr algn="l" fontAlgn="b"/>
                      <a:r>
                        <a:rPr lang="en-US" sz="800" b="0" i="0" u="none" strike="noStrike">
                          <a:solidFill>
                            <a:srgbClr val="000000"/>
                          </a:solidFill>
                          <a:effectLst/>
                          <a:latin typeface="Arial" panose="020B0604020202020204" pitchFamily="34" charset="0"/>
                        </a:rPr>
                        <a:t>[NL-NL] Diemen-Lelystad 380 W [OPP] / N-1 Zwolle-Hengelo 380 W</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629.7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1042210183"/>
                  </a:ext>
                </a:extLst>
              </a:tr>
              <a:tr h="155015">
                <a:tc>
                  <a:txBody>
                    <a:bodyPr/>
                    <a:lstStyle/>
                    <a:p>
                      <a:pPr algn="l" fontAlgn="b"/>
                      <a:r>
                        <a:rPr lang="en-US" sz="800" b="1" i="0" u="none" strike="noStrike">
                          <a:solidFill>
                            <a:srgbClr val="000000"/>
                          </a:solidFill>
                          <a:effectLst/>
                          <a:latin typeface="Arial" panose="020B0604020202020204" pitchFamily="34" charset="0"/>
                        </a:rPr>
                        <a:t>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675.56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66%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145377987"/>
                  </a:ext>
                </a:extLst>
              </a:tr>
              <a:tr h="155015">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675.56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270302343"/>
                  </a:ext>
                </a:extLst>
              </a:tr>
              <a:tr h="155015">
                <a:tc>
                  <a:txBody>
                    <a:bodyPr/>
                    <a:lstStyle/>
                    <a:p>
                      <a:pPr algn="l" fontAlgn="b"/>
                      <a:r>
                        <a:rPr lang="en-US" sz="800" b="0" i="0" u="none" strike="noStrike">
                          <a:solidFill>
                            <a:srgbClr val="000000"/>
                          </a:solidFill>
                          <a:effectLst/>
                          <a:latin typeface="Arial" panose="020B0604020202020204" pitchFamily="34" charset="0"/>
                        </a:rPr>
                        <a:t>[NL-D2] Meeden-Diele  380 Z [OPP] [NL] / N-1 Diele - Meeden WEISS/W</a:t>
                      </a:r>
                    </a:p>
                  </a:txBody>
                  <a:tcPr marL="87259"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0" i="0" u="none" strike="noStrike">
                          <a:solidFill>
                            <a:srgbClr val="000000"/>
                          </a:solidFill>
                          <a:effectLst/>
                          <a:latin typeface="Arial" panose="020B0604020202020204" pitchFamily="34" charset="0"/>
                        </a:rPr>
                        <a:t>526.89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0" i="0" u="none" strike="noStrike">
                          <a:solidFill>
                            <a:srgbClr val="000000"/>
                          </a:solidFill>
                          <a:effectLst/>
                          <a:latin typeface="Arial" panose="020B0604020202020204" pitchFamily="34" charset="0"/>
                        </a:rPr>
                        <a:t>30%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258097030"/>
                  </a:ext>
                </a:extLst>
              </a:tr>
              <a:tr h="155015">
                <a:tc>
                  <a:txBody>
                    <a:bodyPr/>
                    <a:lstStyle/>
                    <a:p>
                      <a:pPr algn="l" fontAlgn="b"/>
                      <a:r>
                        <a:rPr lang="en-US" sz="800" b="1" i="0" u="none" strike="noStrike">
                          <a:solidFill>
                            <a:srgbClr val="000000"/>
                          </a:solidFill>
                          <a:effectLst/>
                          <a:latin typeface="Arial" panose="020B0604020202020204" pitchFamily="34" charset="0"/>
                        </a:rPr>
                        <a:t>Total sum</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800" b="1" i="0" u="none" strike="noStrike">
                          <a:solidFill>
                            <a:srgbClr val="000000"/>
                          </a:solidFill>
                          <a:effectLst/>
                          <a:latin typeface="Arial" panose="020B0604020202020204" pitchFamily="34" charset="0"/>
                        </a:rPr>
                        <a:t>4363.08</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800" b="1" i="0" u="none" strike="noStrike" dirty="0">
                          <a:solidFill>
                            <a:srgbClr val="000000"/>
                          </a:solidFill>
                          <a:effectLst/>
                          <a:latin typeface="Arial" panose="020B0604020202020204" pitchFamily="34" charset="0"/>
                        </a:rPr>
                        <a:t>3960%</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1750386351"/>
                  </a:ext>
                </a:extLst>
              </a:tr>
            </a:tbl>
          </a:graphicData>
        </a:graphic>
      </p:graphicFrame>
    </p:spTree>
    <p:extLst>
      <p:ext uri="{BB962C8B-B14F-4D97-AF65-F5344CB8AC3E}">
        <p14:creationId xmlns:p14="http://schemas.microsoft.com/office/powerpoint/2010/main" val="3431035732"/>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6 (part </a:t>
            </a:r>
            <a:r>
              <a:rPr lang="sl-SI" altLang="hu-HU" sz="1400" dirty="0">
                <a:solidFill>
                  <a:srgbClr val="008000"/>
                </a:solidFill>
              </a:rPr>
              <a:t>I</a:t>
            </a:r>
            <a:r>
              <a:rPr lang="en-US" altLang="hu-HU" sz="1400" dirty="0">
                <a:solidFill>
                  <a:srgbClr val="008000"/>
                </a:solidFill>
              </a:rPr>
              <a:t>)</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3" name="Table 2">
            <a:extLst>
              <a:ext uri="{FF2B5EF4-FFF2-40B4-BE49-F238E27FC236}">
                <a16:creationId xmlns:a16="http://schemas.microsoft.com/office/drawing/2014/main" id="{460578E7-6BDB-499C-AC20-FFF96C3066BD}"/>
              </a:ext>
            </a:extLst>
          </p:cNvPr>
          <p:cNvGraphicFramePr>
            <a:graphicFrameLocks noGrp="1"/>
          </p:cNvGraphicFramePr>
          <p:nvPr>
            <p:extLst>
              <p:ext uri="{D42A27DB-BD31-4B8C-83A1-F6EECF244321}">
                <p14:modId xmlns:p14="http://schemas.microsoft.com/office/powerpoint/2010/main" val="4250338679"/>
              </p:ext>
            </p:extLst>
          </p:nvPr>
        </p:nvGraphicFramePr>
        <p:xfrm>
          <a:off x="1235413" y="1079496"/>
          <a:ext cx="7110563" cy="5270496"/>
        </p:xfrm>
        <a:graphic>
          <a:graphicData uri="http://schemas.openxmlformats.org/drawingml/2006/table">
            <a:tbl>
              <a:tblPr/>
              <a:tblGrid>
                <a:gridCol w="5531631">
                  <a:extLst>
                    <a:ext uri="{9D8B030D-6E8A-4147-A177-3AD203B41FA5}">
                      <a16:colId xmlns:a16="http://schemas.microsoft.com/office/drawing/2014/main" val="2737494494"/>
                    </a:ext>
                  </a:extLst>
                </a:gridCol>
                <a:gridCol w="1149291">
                  <a:extLst>
                    <a:ext uri="{9D8B030D-6E8A-4147-A177-3AD203B41FA5}">
                      <a16:colId xmlns:a16="http://schemas.microsoft.com/office/drawing/2014/main" val="2156596128"/>
                    </a:ext>
                  </a:extLst>
                </a:gridCol>
                <a:gridCol w="429641">
                  <a:extLst>
                    <a:ext uri="{9D8B030D-6E8A-4147-A177-3AD203B41FA5}">
                      <a16:colId xmlns:a16="http://schemas.microsoft.com/office/drawing/2014/main" val="2092333916"/>
                    </a:ext>
                  </a:extLst>
                </a:gridCol>
              </a:tblGrid>
              <a:tr h="159712">
                <a:tc>
                  <a:txBody>
                    <a:bodyPr/>
                    <a:lstStyle/>
                    <a:p>
                      <a:pPr algn="l" fontAlgn="b"/>
                      <a:r>
                        <a:rPr lang="en-US" sz="800" b="1" i="0" u="none" strike="noStrike">
                          <a:solidFill>
                            <a:srgbClr val="000000"/>
                          </a:solidFill>
                          <a:effectLst/>
                          <a:latin typeface="Arial" panose="020B0604020202020204" pitchFamily="34" charset="0"/>
                        </a:rPr>
                        <a:t>Hour</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MAX of ShadowPrice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RAM %</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1710603903"/>
                  </a:ext>
                </a:extLst>
              </a:tr>
              <a:tr h="159712">
                <a:tc>
                  <a:txBody>
                    <a:bodyPr/>
                    <a:lstStyle/>
                    <a:p>
                      <a:pPr algn="l" fontAlgn="b"/>
                      <a:r>
                        <a:rPr lang="en-US" sz="800" b="1" i="0" u="none" strike="noStrike">
                          <a:solidFill>
                            <a:srgbClr val="000000"/>
                          </a:solidFill>
                          <a:effectLst/>
                          <a:latin typeface="Arial" panose="020B0604020202020204" pitchFamily="34" charset="0"/>
                        </a:rPr>
                        <a:t>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946.84</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115%</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618464123"/>
                  </a:ext>
                </a:extLst>
              </a:tr>
              <a:tr h="159712">
                <a:tc>
                  <a:txBody>
                    <a:bodyPr/>
                    <a:lstStyle/>
                    <a:p>
                      <a:pPr algn="l" fontAlgn="b"/>
                      <a:r>
                        <a:rPr lang="en-US" sz="800" b="0" i="0" u="none" strike="noStrike">
                          <a:solidFill>
                            <a:srgbClr val="000000"/>
                          </a:solidFill>
                          <a:effectLst/>
                          <a:latin typeface="Arial" panose="020B0604020202020204" pitchFamily="34" charset="0"/>
                        </a:rPr>
                        <a:t>[D7-D2] Urberach - Grosskrotzenburg [OPP] [D2] / N-1 Dettingen - Grosskrotzenburg UMAIN S1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946.84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668089274"/>
                  </a:ext>
                </a:extLst>
              </a:tr>
              <a:tr h="159712">
                <a:tc>
                  <a:txBody>
                    <a:bodyPr/>
                    <a:lstStyle/>
                    <a:p>
                      <a:pPr algn="l" fontAlgn="b"/>
                      <a:r>
                        <a:rPr lang="en-US" sz="800" b="0" i="0" u="none" strike="noStrike">
                          <a:solidFill>
                            <a:srgbClr val="000000"/>
                          </a:solidFill>
                          <a:effectLst/>
                          <a:latin typeface="Arial" panose="020B0604020202020204" pitchFamily="34" charset="0"/>
                        </a:rPr>
                        <a:t>[NL-NL] Diemen-Lelystad 380 W [OPP] / N-1 Boxmeer-Dodewaard 380 Z</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64.56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4241690092"/>
                  </a:ext>
                </a:extLst>
              </a:tr>
              <a:tr h="159712">
                <a:tc>
                  <a:txBody>
                    <a:bodyPr/>
                    <a:lstStyle/>
                    <a:p>
                      <a:pPr algn="l" fontAlgn="b"/>
                      <a:r>
                        <a:rPr lang="de-DE" sz="800" b="0" i="0" u="none" strike="noStrike">
                          <a:solidFill>
                            <a:srgbClr val="000000"/>
                          </a:solidFill>
                          <a:effectLst/>
                          <a:latin typeface="Arial" panose="020B0604020202020204" pitchFamily="34" charset="0"/>
                        </a:rPr>
                        <a:t>[AT-AT] Tauern - Tauern TAPST [DIR] / N-1 Tauern - Weissenbach 221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30.58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48%</a:t>
                      </a:r>
                    </a:p>
                  </a:txBody>
                  <a:tcPr marL="0" marR="0" marT="0" marB="0" anchor="b">
                    <a:lnL>
                      <a:noFill/>
                    </a:lnL>
                    <a:lnR>
                      <a:noFill/>
                    </a:lnR>
                    <a:lnT>
                      <a:noFill/>
                    </a:lnT>
                    <a:lnB>
                      <a:noFill/>
                    </a:lnB>
                  </a:tcPr>
                </a:tc>
                <a:extLst>
                  <a:ext uri="{0D108BD9-81ED-4DB2-BD59-A6C34878D82A}">
                    <a16:rowId xmlns:a16="http://schemas.microsoft.com/office/drawing/2014/main" val="1574793425"/>
                  </a:ext>
                </a:extLst>
              </a:tr>
              <a:tr h="159712">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360.5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27%</a:t>
                      </a:r>
                    </a:p>
                  </a:txBody>
                  <a:tcPr marL="0" marR="0" marT="0" marB="0" anchor="b">
                    <a:lnL>
                      <a:noFill/>
                    </a:lnL>
                    <a:lnR>
                      <a:noFill/>
                    </a:lnR>
                    <a:lnT>
                      <a:noFill/>
                    </a:lnT>
                    <a:lnB>
                      <a:noFill/>
                    </a:lnB>
                  </a:tcPr>
                </a:tc>
                <a:extLst>
                  <a:ext uri="{0D108BD9-81ED-4DB2-BD59-A6C34878D82A}">
                    <a16:rowId xmlns:a16="http://schemas.microsoft.com/office/drawing/2014/main" val="195783276"/>
                  </a:ext>
                </a:extLst>
              </a:tr>
              <a:tr h="159712">
                <a:tc>
                  <a:txBody>
                    <a:bodyPr/>
                    <a:lstStyle/>
                    <a:p>
                      <a:pPr algn="l" fontAlgn="b"/>
                      <a:r>
                        <a:rPr lang="en-US" sz="800" b="1" i="0" u="none" strike="noStrike">
                          <a:solidFill>
                            <a:srgbClr val="000000"/>
                          </a:solidFill>
                          <a:effectLst/>
                          <a:latin typeface="Arial" panose="020B0604020202020204" pitchFamily="34" charset="0"/>
                        </a:rPr>
                        <a:t>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1531.46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66%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840291958"/>
                  </a:ext>
                </a:extLst>
              </a:tr>
              <a:tr h="159712">
                <a:tc>
                  <a:txBody>
                    <a:bodyPr/>
                    <a:lstStyle/>
                    <a:p>
                      <a:pPr algn="l" fontAlgn="b"/>
                      <a:r>
                        <a:rPr lang="de-DE" sz="800" b="0" i="0" u="none" strike="noStrike">
                          <a:solidFill>
                            <a:srgbClr val="000000"/>
                          </a:solidFill>
                          <a:effectLst/>
                          <a:latin typeface="Arial" panose="020B0604020202020204" pitchFamily="34" charset="0"/>
                        </a:rPr>
                        <a:t>[AT-AT] Tauern - Tauern TAPST [DIR] / N-1 Tauern - Weissenbach 221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81.22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46%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481271095"/>
                  </a:ext>
                </a:extLst>
              </a:tr>
              <a:tr h="159712">
                <a:tc>
                  <a:txBody>
                    <a:bodyPr/>
                    <a:lstStyle/>
                    <a:p>
                      <a:pPr algn="l" fontAlgn="b"/>
                      <a:r>
                        <a:rPr lang="en-US" sz="800" b="0" i="0" u="none" strike="noStrike">
                          <a:solidFill>
                            <a:srgbClr val="000000"/>
                          </a:solidFill>
                          <a:effectLst/>
                          <a:latin typeface="Arial" panose="020B0604020202020204" pitchFamily="34" charset="0"/>
                        </a:rPr>
                        <a:t>[D2-D7] Grosskrotzenburg - Urberach UMAIN N2 [DIR] [D7] / N-1 Dettingen - Grosskrotzenburg UMAIN S1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1531.46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239371095"/>
                  </a:ext>
                </a:extLst>
              </a:tr>
              <a:tr h="159712">
                <a:tc>
                  <a:txBody>
                    <a:bodyPr/>
                    <a:lstStyle/>
                    <a:p>
                      <a:pPr algn="l" fontAlgn="b"/>
                      <a:r>
                        <a:rPr lang="en-US" sz="800" b="1" i="0" u="none" strike="noStrike">
                          <a:solidFill>
                            <a:srgbClr val="000000"/>
                          </a:solidFill>
                          <a:effectLst/>
                          <a:latin typeface="Arial" panose="020B0604020202020204" pitchFamily="34" charset="0"/>
                        </a:rPr>
                        <a:t>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1325.18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72%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615215294"/>
                  </a:ext>
                </a:extLst>
              </a:tr>
              <a:tr h="159712">
                <a:tc>
                  <a:txBody>
                    <a:bodyPr/>
                    <a:lstStyle/>
                    <a:p>
                      <a:pPr algn="l" fontAlgn="b"/>
                      <a:r>
                        <a:rPr lang="de-DE" sz="800" b="0" i="0" u="none" strike="noStrike">
                          <a:solidFill>
                            <a:srgbClr val="000000"/>
                          </a:solidFill>
                          <a:effectLst/>
                          <a:latin typeface="Arial" panose="020B0604020202020204" pitchFamily="34" charset="0"/>
                        </a:rPr>
                        <a:t>[AT-AT] Tauern - Tauern TAPST [DIR] / N-1 Tauern - Weissenbach 221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47%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214953094"/>
                  </a:ext>
                </a:extLst>
              </a:tr>
              <a:tr h="159712">
                <a:tc>
                  <a:txBody>
                    <a:bodyPr/>
                    <a:lstStyle/>
                    <a:p>
                      <a:pPr algn="l" fontAlgn="b"/>
                      <a:r>
                        <a:rPr lang="en-US" sz="800" b="0" i="0" u="none" strike="noStrike">
                          <a:solidFill>
                            <a:srgbClr val="000000"/>
                          </a:solidFill>
                          <a:effectLst/>
                          <a:latin typeface="Arial" panose="020B0604020202020204" pitchFamily="34" charset="0"/>
                        </a:rPr>
                        <a:t>[D2-D7] Grosskrotzenburg - Urberach UMAIN N2 [DIR] [D7] / N-1 Dettingen - Grosskrotzenburg UMAIN S1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1325.18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268667981"/>
                  </a:ext>
                </a:extLst>
              </a:tr>
              <a:tr h="159712">
                <a:tc>
                  <a:txBody>
                    <a:bodyPr/>
                    <a:lstStyle/>
                    <a:p>
                      <a:pPr algn="l" fontAlgn="b"/>
                      <a:r>
                        <a:rPr lang="en-US" sz="800" b="1" i="0" u="none" strike="noStrike">
                          <a:solidFill>
                            <a:srgbClr val="000000"/>
                          </a:solidFill>
                          <a:effectLst/>
                          <a:latin typeface="Arial" panose="020B0604020202020204" pitchFamily="34" charset="0"/>
                        </a:rPr>
                        <a:t>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1152.78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64%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446590021"/>
                  </a:ext>
                </a:extLst>
              </a:tr>
              <a:tr h="159712">
                <a:tc>
                  <a:txBody>
                    <a:bodyPr/>
                    <a:lstStyle/>
                    <a:p>
                      <a:pPr algn="l" fontAlgn="b"/>
                      <a:r>
                        <a:rPr lang="de-DE" sz="800" b="0" i="0" u="none" strike="noStrike">
                          <a:solidFill>
                            <a:srgbClr val="000000"/>
                          </a:solidFill>
                          <a:effectLst/>
                          <a:latin typeface="Arial" panose="020B0604020202020204" pitchFamily="34" charset="0"/>
                        </a:rPr>
                        <a:t>[D2-NL] Diele - Meeden SCHWARZ [DIR] [D2] / N-1 Diele - Meeden WEISS/W</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52.07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9328252"/>
                  </a:ext>
                </a:extLst>
              </a:tr>
              <a:tr h="159712">
                <a:tc>
                  <a:txBody>
                    <a:bodyPr/>
                    <a:lstStyle/>
                    <a:p>
                      <a:pPr algn="l" fontAlgn="b"/>
                      <a:r>
                        <a:rPr lang="en-US" sz="800" b="0" i="0" u="none" strike="noStrike">
                          <a:solidFill>
                            <a:srgbClr val="000000"/>
                          </a:solidFill>
                          <a:effectLst/>
                          <a:latin typeface="Arial" panose="020B0604020202020204" pitchFamily="34" charset="0"/>
                        </a:rPr>
                        <a:t>[D2-D7] Grosskrotzenburg - Urberach UMAIN N2 [DIR] [D7] / N-1 Dettingen - Grosskrotzenburg UMAIN S1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1152.78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3459558346"/>
                  </a:ext>
                </a:extLst>
              </a:tr>
              <a:tr h="159712">
                <a:tc>
                  <a:txBody>
                    <a:bodyPr/>
                    <a:lstStyle/>
                    <a:p>
                      <a:pPr algn="l" fontAlgn="b"/>
                      <a:r>
                        <a:rPr lang="en-US" sz="800" b="1" i="0" u="none" strike="noStrike">
                          <a:solidFill>
                            <a:srgbClr val="000000"/>
                          </a:solidFill>
                          <a:effectLst/>
                          <a:latin typeface="Arial" panose="020B0604020202020204" pitchFamily="34" charset="0"/>
                        </a:rPr>
                        <a:t>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797.59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194%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147506360"/>
                  </a:ext>
                </a:extLst>
              </a:tr>
              <a:tr h="159712">
                <a:tc>
                  <a:txBody>
                    <a:bodyPr/>
                    <a:lstStyle/>
                    <a:p>
                      <a:pPr algn="l" fontAlgn="b"/>
                      <a:r>
                        <a:rPr lang="de-DE" sz="800" b="0" i="0" u="none" strike="noStrike">
                          <a:solidFill>
                            <a:srgbClr val="000000"/>
                          </a:solidFill>
                          <a:effectLst/>
                          <a:latin typeface="Arial" panose="020B0604020202020204" pitchFamily="34" charset="0"/>
                        </a:rPr>
                        <a:t>[D2-NL] Diele - Meeden SCHWARZ [DIR] [D2] / N-1 Diele - Meeden WEISS/W</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226.72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52%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720253197"/>
                  </a:ext>
                </a:extLst>
              </a:tr>
              <a:tr h="159712">
                <a:tc>
                  <a:txBody>
                    <a:bodyPr/>
                    <a:lstStyle/>
                    <a:p>
                      <a:pPr algn="l" fontAlgn="b"/>
                      <a:r>
                        <a:rPr lang="de-DE" sz="800" b="0" i="0" u="none" strike="noStrike">
                          <a:solidFill>
                            <a:srgbClr val="000000"/>
                          </a:solidFill>
                          <a:effectLst/>
                          <a:latin typeface="Arial" panose="020B0604020202020204" pitchFamily="34" charset="0"/>
                        </a:rPr>
                        <a:t>[AT-AT] Tauern - Weissenbach 221 [OPP] / N-1 Tauern - Weissenbach 221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60.45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38%</a:t>
                      </a:r>
                    </a:p>
                  </a:txBody>
                  <a:tcPr marL="0" marR="0" marT="0" marB="0" anchor="b">
                    <a:lnL>
                      <a:noFill/>
                    </a:lnL>
                    <a:lnR>
                      <a:noFill/>
                    </a:lnR>
                    <a:lnT>
                      <a:noFill/>
                    </a:lnT>
                    <a:lnB>
                      <a:noFill/>
                    </a:lnB>
                  </a:tcPr>
                </a:tc>
                <a:extLst>
                  <a:ext uri="{0D108BD9-81ED-4DB2-BD59-A6C34878D82A}">
                    <a16:rowId xmlns:a16="http://schemas.microsoft.com/office/drawing/2014/main" val="2690593344"/>
                  </a:ext>
                </a:extLst>
              </a:tr>
              <a:tr h="159712">
                <a:tc>
                  <a:txBody>
                    <a:bodyPr/>
                    <a:lstStyle/>
                    <a:p>
                      <a:pPr algn="l" fontAlgn="b"/>
                      <a:r>
                        <a:rPr lang="de-DE" sz="800" b="0" i="0" u="none" strike="noStrike">
                          <a:solidFill>
                            <a:srgbClr val="000000"/>
                          </a:solidFill>
                          <a:effectLst/>
                          <a:latin typeface="Arial" panose="020B0604020202020204" pitchFamily="34" charset="0"/>
                        </a:rPr>
                        <a:t>[D7-D7] Y Paffendorf - Oberzier SECHTM N [DIR] / N-1 Sechtem - Paffendorf - Oberzier SECHTM S</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49.48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69%</a:t>
                      </a:r>
                    </a:p>
                  </a:txBody>
                  <a:tcPr marL="0" marR="0" marT="0" marB="0" anchor="b">
                    <a:lnL>
                      <a:noFill/>
                    </a:lnL>
                    <a:lnR>
                      <a:noFill/>
                    </a:lnR>
                    <a:lnT>
                      <a:noFill/>
                    </a:lnT>
                    <a:lnB>
                      <a:noFill/>
                    </a:lnB>
                  </a:tcPr>
                </a:tc>
                <a:extLst>
                  <a:ext uri="{0D108BD9-81ED-4DB2-BD59-A6C34878D82A}">
                    <a16:rowId xmlns:a16="http://schemas.microsoft.com/office/drawing/2014/main" val="3957698798"/>
                  </a:ext>
                </a:extLst>
              </a:tr>
              <a:tr h="159712">
                <a:tc>
                  <a:txBody>
                    <a:bodyPr/>
                    <a:lstStyle/>
                    <a:p>
                      <a:pPr algn="l" fontAlgn="b"/>
                      <a:r>
                        <a:rPr lang="en-US" sz="800" b="0" i="0" u="none" strike="noStrike">
                          <a:solidFill>
                            <a:srgbClr val="000000"/>
                          </a:solidFill>
                          <a:effectLst/>
                          <a:latin typeface="Arial" panose="020B0604020202020204" pitchFamily="34" charset="0"/>
                        </a:rPr>
                        <a:t>[D2-D7] Grosskrotzenburg - Urberach UMAIN N2 [DIR] [D7] / N-1 Dettingen - Grosskrotzenburg UMAIN S1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797.59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35%</a:t>
                      </a:r>
                    </a:p>
                  </a:txBody>
                  <a:tcPr marL="0" marR="0" marT="0" marB="0" anchor="b">
                    <a:lnL>
                      <a:noFill/>
                    </a:lnL>
                    <a:lnR>
                      <a:noFill/>
                    </a:lnR>
                    <a:lnT>
                      <a:noFill/>
                    </a:lnT>
                    <a:lnB>
                      <a:noFill/>
                    </a:lnB>
                  </a:tcPr>
                </a:tc>
                <a:extLst>
                  <a:ext uri="{0D108BD9-81ED-4DB2-BD59-A6C34878D82A}">
                    <a16:rowId xmlns:a16="http://schemas.microsoft.com/office/drawing/2014/main" val="2599100420"/>
                  </a:ext>
                </a:extLst>
              </a:tr>
              <a:tr h="159712">
                <a:tc>
                  <a:txBody>
                    <a:bodyPr/>
                    <a:lstStyle/>
                    <a:p>
                      <a:pPr algn="l" fontAlgn="b"/>
                      <a:r>
                        <a:rPr lang="en-US" sz="800" b="1" i="0" u="none" strike="noStrike">
                          <a:solidFill>
                            <a:srgbClr val="000000"/>
                          </a:solidFill>
                          <a:effectLst/>
                          <a:latin typeface="Arial" panose="020B0604020202020204" pitchFamily="34" charset="0"/>
                        </a:rPr>
                        <a:t>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928.15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145%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113162017"/>
                  </a:ext>
                </a:extLst>
              </a:tr>
              <a:tr h="159712">
                <a:tc>
                  <a:txBody>
                    <a:bodyPr/>
                    <a:lstStyle/>
                    <a:p>
                      <a:pPr algn="l" fontAlgn="b"/>
                      <a:r>
                        <a:rPr lang="de-DE" sz="800" b="0" i="0" u="none" strike="noStrike">
                          <a:solidFill>
                            <a:srgbClr val="000000"/>
                          </a:solidFill>
                          <a:effectLst/>
                          <a:latin typeface="Arial" panose="020B0604020202020204" pitchFamily="34" charset="0"/>
                        </a:rPr>
                        <a:t>[D7-D7] Y Paffendorf - Oberzier SECHTM N [DIR] / N-1 Sechtem - Paffendorf - Oberzier SECHTM S</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52.42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527289683"/>
                  </a:ext>
                </a:extLst>
              </a:tr>
              <a:tr h="159712">
                <a:tc>
                  <a:txBody>
                    <a:bodyPr/>
                    <a:lstStyle/>
                    <a:p>
                      <a:pPr algn="l" fontAlgn="b"/>
                      <a:r>
                        <a:rPr lang="en-US" sz="800" b="0" i="0" u="none" strike="noStrike">
                          <a:solidFill>
                            <a:srgbClr val="000000"/>
                          </a:solidFill>
                          <a:effectLst/>
                          <a:latin typeface="Arial" panose="020B0604020202020204" pitchFamily="34" charset="0"/>
                        </a:rPr>
                        <a:t>[D2-D7] Grosskrotzenburg - Urberach UMAIN N2 [DIR] [D7] / N-1 Dettingen - Grosskrotzenburg UMAIN S1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928.15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27%</a:t>
                      </a:r>
                    </a:p>
                  </a:txBody>
                  <a:tcPr marL="0" marR="0" marT="0" marB="0" anchor="b">
                    <a:lnL>
                      <a:noFill/>
                    </a:lnL>
                    <a:lnR>
                      <a:noFill/>
                    </a:lnR>
                    <a:lnT>
                      <a:noFill/>
                    </a:lnT>
                    <a:lnB>
                      <a:noFill/>
                    </a:lnB>
                  </a:tcPr>
                </a:tc>
                <a:extLst>
                  <a:ext uri="{0D108BD9-81ED-4DB2-BD59-A6C34878D82A}">
                    <a16:rowId xmlns:a16="http://schemas.microsoft.com/office/drawing/2014/main" val="2259309895"/>
                  </a:ext>
                </a:extLst>
              </a:tr>
              <a:tr h="159712">
                <a:tc>
                  <a:txBody>
                    <a:bodyPr/>
                    <a:lstStyle/>
                    <a:p>
                      <a:pPr algn="l" fontAlgn="b"/>
                      <a:r>
                        <a:rPr lang="de-DE" sz="800" b="0" i="0" u="none" strike="noStrike">
                          <a:solidFill>
                            <a:srgbClr val="000000"/>
                          </a:solidFill>
                          <a:effectLst/>
                          <a:latin typeface="Arial" panose="020B0604020202020204" pitchFamily="34" charset="0"/>
                        </a:rPr>
                        <a:t>[D2-NL] Diele - Meeden WEISS [DIR] [D2] / N-1 Diele - Meeden SCHWARZ/Z</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204.84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55%</a:t>
                      </a:r>
                    </a:p>
                  </a:txBody>
                  <a:tcPr marL="0" marR="0" marT="0" marB="0" anchor="b">
                    <a:lnL>
                      <a:noFill/>
                    </a:lnL>
                    <a:lnR>
                      <a:noFill/>
                    </a:lnR>
                    <a:lnT>
                      <a:noFill/>
                    </a:lnT>
                    <a:lnB>
                      <a:noFill/>
                    </a:lnB>
                  </a:tcPr>
                </a:tc>
                <a:extLst>
                  <a:ext uri="{0D108BD9-81ED-4DB2-BD59-A6C34878D82A}">
                    <a16:rowId xmlns:a16="http://schemas.microsoft.com/office/drawing/2014/main" val="3470643009"/>
                  </a:ext>
                </a:extLst>
              </a:tr>
              <a:tr h="159712">
                <a:tc>
                  <a:txBody>
                    <a:bodyPr/>
                    <a:lstStyle/>
                    <a:p>
                      <a:pPr algn="l" fontAlgn="b"/>
                      <a:r>
                        <a:rPr lang="en-US" sz="800" b="1" i="0" u="none" strike="noStrike">
                          <a:solidFill>
                            <a:srgbClr val="000000"/>
                          </a:solidFill>
                          <a:effectLst/>
                          <a:latin typeface="Arial" panose="020B0604020202020204" pitchFamily="34" charset="0"/>
                        </a:rPr>
                        <a:t>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925.51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800143869"/>
                  </a:ext>
                </a:extLst>
              </a:tr>
              <a:tr h="159712">
                <a:tc>
                  <a:txBody>
                    <a:bodyPr/>
                    <a:lstStyle/>
                    <a:p>
                      <a:pPr algn="l" fontAlgn="b"/>
                      <a:r>
                        <a:rPr lang="de-DE" sz="800" b="0" i="0" u="none" strike="noStrike">
                          <a:solidFill>
                            <a:srgbClr val="000000"/>
                          </a:solidFill>
                          <a:effectLst/>
                          <a:latin typeface="Arial" panose="020B0604020202020204" pitchFamily="34" charset="0"/>
                        </a:rPr>
                        <a:t>[D2-D8] Mecklar - Eisenach 450 [OPP] [D8] / N-1 Mecklar - Vieselbach 449</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81.15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944558831"/>
                  </a:ext>
                </a:extLst>
              </a:tr>
              <a:tr h="159712">
                <a:tc>
                  <a:txBody>
                    <a:bodyPr/>
                    <a:lstStyle/>
                    <a:p>
                      <a:pPr algn="l" fontAlgn="b"/>
                      <a:r>
                        <a:rPr lang="de-DE" sz="800" b="0" i="0" u="none" strike="noStrike">
                          <a:solidFill>
                            <a:srgbClr val="000000"/>
                          </a:solidFill>
                          <a:effectLst/>
                          <a:latin typeface="Arial" panose="020B0604020202020204" pitchFamily="34" charset="0"/>
                        </a:rPr>
                        <a:t>[D7-D7] Y Paffendorf - Oberzier SECHTM N [DIR] / N-1 Sechtem - Paffendorf - Oberzier SECHTM S</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31.88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73%</a:t>
                      </a:r>
                    </a:p>
                  </a:txBody>
                  <a:tcPr marL="0" marR="0" marT="0" marB="0" anchor="b">
                    <a:lnL>
                      <a:noFill/>
                    </a:lnL>
                    <a:lnR>
                      <a:noFill/>
                    </a:lnR>
                    <a:lnT>
                      <a:noFill/>
                    </a:lnT>
                    <a:lnB>
                      <a:noFill/>
                    </a:lnB>
                  </a:tcPr>
                </a:tc>
                <a:extLst>
                  <a:ext uri="{0D108BD9-81ED-4DB2-BD59-A6C34878D82A}">
                    <a16:rowId xmlns:a16="http://schemas.microsoft.com/office/drawing/2014/main" val="1153032471"/>
                  </a:ext>
                </a:extLst>
              </a:tr>
              <a:tr h="159712">
                <a:tc>
                  <a:txBody>
                    <a:bodyPr/>
                    <a:lstStyle/>
                    <a:p>
                      <a:pPr algn="l" fontAlgn="b"/>
                      <a:r>
                        <a:rPr lang="en-US" sz="800" b="0" i="0" u="none" strike="noStrike">
                          <a:solidFill>
                            <a:srgbClr val="000000"/>
                          </a:solidFill>
                          <a:effectLst/>
                          <a:latin typeface="Arial" panose="020B0604020202020204" pitchFamily="34" charset="0"/>
                        </a:rPr>
                        <a:t>[D2-D7] Grosskrotzenburg - Urberach UMAIN N2 [DIR] [D7] / N-1 Dettingen - Grosskrotzenburg UMAIN S1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925.51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2167414559"/>
                  </a:ext>
                </a:extLst>
              </a:tr>
              <a:tr h="159712">
                <a:tc>
                  <a:txBody>
                    <a:bodyPr/>
                    <a:lstStyle/>
                    <a:p>
                      <a:pPr algn="l" fontAlgn="b"/>
                      <a:r>
                        <a:rPr lang="en-US" sz="800" b="1" i="0" u="none" strike="noStrike">
                          <a:solidFill>
                            <a:srgbClr val="000000"/>
                          </a:solidFill>
                          <a:effectLst/>
                          <a:latin typeface="Arial" panose="020B0604020202020204" pitchFamily="34" charset="0"/>
                        </a:rPr>
                        <a:t>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991.43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46%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564424473"/>
                  </a:ext>
                </a:extLst>
              </a:tr>
              <a:tr h="159712">
                <a:tc>
                  <a:txBody>
                    <a:bodyPr/>
                    <a:lstStyle/>
                    <a:p>
                      <a:pPr algn="l" fontAlgn="b"/>
                      <a:r>
                        <a:rPr lang="de-DE" sz="800" b="0" i="0" u="none" strike="noStrike">
                          <a:solidFill>
                            <a:srgbClr val="000000"/>
                          </a:solidFill>
                          <a:effectLst/>
                          <a:latin typeface="Arial" panose="020B0604020202020204" pitchFamily="34" charset="0"/>
                        </a:rPr>
                        <a:t>[D2-D8] Mecklar - Eisenach 450 [OPP] [D8] / N-1 Mecklar - Vieselbach 449</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195.55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047222830"/>
                  </a:ext>
                </a:extLst>
              </a:tr>
              <a:tr h="159712">
                <a:tc>
                  <a:txBody>
                    <a:bodyPr/>
                    <a:lstStyle/>
                    <a:p>
                      <a:pPr algn="l" fontAlgn="b"/>
                      <a:r>
                        <a:rPr lang="en-US" sz="800" b="0" i="0" u="none" strike="noStrike">
                          <a:solidFill>
                            <a:srgbClr val="000000"/>
                          </a:solidFill>
                          <a:effectLst/>
                          <a:latin typeface="Arial" panose="020B0604020202020204" pitchFamily="34" charset="0"/>
                        </a:rPr>
                        <a:t>[D2-D7] Grosskrotzenburg - Urberach UMAIN N2 [DIR] [D7] / N-1 Dettingen - Grosskrotzenburg UMAIN S1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991.43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2862687984"/>
                  </a:ext>
                </a:extLst>
              </a:tr>
              <a:tr h="159712">
                <a:tc>
                  <a:txBody>
                    <a:bodyPr/>
                    <a:lstStyle/>
                    <a:p>
                      <a:pPr algn="l" fontAlgn="b"/>
                      <a:r>
                        <a:rPr lang="en-US" sz="800" b="1" i="0" u="none" strike="noStrike">
                          <a:solidFill>
                            <a:srgbClr val="000000"/>
                          </a:solidFill>
                          <a:effectLst/>
                          <a:latin typeface="Arial" panose="020B0604020202020204" pitchFamily="34" charset="0"/>
                        </a:rPr>
                        <a:t>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1802.11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501207782"/>
                  </a:ext>
                </a:extLst>
              </a:tr>
              <a:tr h="159712">
                <a:tc>
                  <a:txBody>
                    <a:bodyPr/>
                    <a:lstStyle/>
                    <a:p>
                      <a:pPr algn="l" fontAlgn="b"/>
                      <a:r>
                        <a:rPr lang="en-US" sz="800" b="0" i="0" u="none" strike="noStrike">
                          <a:solidFill>
                            <a:srgbClr val="000000"/>
                          </a:solidFill>
                          <a:effectLst/>
                          <a:latin typeface="Arial" panose="020B0604020202020204" pitchFamily="34" charset="0"/>
                        </a:rPr>
                        <a:t>[D2-D7] Grosskrotzenburg - Urberach UMAIN N2 [DIR] [D7] / N-1 Dettingen - Grosskrotzenburg UMAIN S1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1802.11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dirty="0">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729381162"/>
                  </a:ext>
                </a:extLst>
              </a:tr>
            </a:tbl>
          </a:graphicData>
        </a:graphic>
      </p:graphicFrame>
    </p:spTree>
    <p:extLst>
      <p:ext uri="{BB962C8B-B14F-4D97-AF65-F5344CB8AC3E}">
        <p14:creationId xmlns:p14="http://schemas.microsoft.com/office/powerpoint/2010/main" val="2624162391"/>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6 (part I</a:t>
            </a:r>
            <a:r>
              <a:rPr lang="sl-SI" altLang="hu-HU" sz="1400" dirty="0">
                <a:solidFill>
                  <a:srgbClr val="008000"/>
                </a:solidFill>
              </a:rPr>
              <a:t>I</a:t>
            </a:r>
            <a:r>
              <a:rPr lang="en-US" altLang="hu-HU" sz="1400" dirty="0">
                <a:solidFill>
                  <a:srgbClr val="008000"/>
                </a:solidFill>
              </a:rPr>
              <a:t>)</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B7078A18-4E6D-4339-B751-53128453677C}"/>
              </a:ext>
            </a:extLst>
          </p:cNvPr>
          <p:cNvGraphicFramePr>
            <a:graphicFrameLocks noGrp="1"/>
          </p:cNvGraphicFramePr>
          <p:nvPr/>
        </p:nvGraphicFramePr>
        <p:xfrm>
          <a:off x="835819" y="1327309"/>
          <a:ext cx="8407400" cy="3855720"/>
        </p:xfrm>
        <a:graphic>
          <a:graphicData uri="http://schemas.openxmlformats.org/drawingml/2006/table">
            <a:tbl>
              <a:tblPr/>
              <a:tblGrid>
                <a:gridCol w="6540500">
                  <a:extLst>
                    <a:ext uri="{9D8B030D-6E8A-4147-A177-3AD203B41FA5}">
                      <a16:colId xmlns:a16="http://schemas.microsoft.com/office/drawing/2014/main" val="1435796327"/>
                    </a:ext>
                  </a:extLst>
                </a:gridCol>
                <a:gridCol w="1358900">
                  <a:extLst>
                    <a:ext uri="{9D8B030D-6E8A-4147-A177-3AD203B41FA5}">
                      <a16:colId xmlns:a16="http://schemas.microsoft.com/office/drawing/2014/main" val="4151327932"/>
                    </a:ext>
                  </a:extLst>
                </a:gridCol>
                <a:gridCol w="508000">
                  <a:extLst>
                    <a:ext uri="{9D8B030D-6E8A-4147-A177-3AD203B41FA5}">
                      <a16:colId xmlns:a16="http://schemas.microsoft.com/office/drawing/2014/main" val="2921879775"/>
                    </a:ext>
                  </a:extLst>
                </a:gridCol>
              </a:tblGrid>
              <a:tr h="167640">
                <a:tc>
                  <a:txBody>
                    <a:bodyPr/>
                    <a:lstStyle/>
                    <a:p>
                      <a:pPr algn="l" fontAlgn="b"/>
                      <a:r>
                        <a:rPr lang="en-US" sz="1000" b="1" i="0" u="none" strike="noStrike">
                          <a:solidFill>
                            <a:srgbClr val="000000"/>
                          </a:solidFill>
                          <a:effectLst/>
                          <a:latin typeface="Arial" panose="020B0604020202020204" pitchFamily="34" charset="0"/>
                        </a:rPr>
                        <a:t>10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1460.02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94%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930065228"/>
                  </a:ext>
                </a:extLst>
              </a:tr>
              <a:tr h="167640">
                <a:tc>
                  <a:txBody>
                    <a:bodyPr/>
                    <a:lstStyle/>
                    <a:p>
                      <a:pPr algn="l" fontAlgn="b"/>
                      <a:r>
                        <a:rPr lang="en-US" sz="1000" b="0" i="0" u="none" strike="noStrike">
                          <a:solidFill>
                            <a:srgbClr val="000000"/>
                          </a:solidFill>
                          <a:effectLst/>
                          <a:latin typeface="Arial" panose="020B0604020202020204" pitchFamily="34" charset="0"/>
                        </a:rPr>
                        <a:t>[AT-AT] Westtirol 1 - Westtirol 2 WTRHU41 [OPP] / N-1 Buers - Westtirol ws (421)</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47.82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201630711"/>
                  </a:ext>
                </a:extLst>
              </a:tr>
              <a:tr h="167640">
                <a:tc>
                  <a:txBody>
                    <a:bodyPr/>
                    <a:lstStyle/>
                    <a:p>
                      <a:pPr algn="l" fontAlgn="b"/>
                      <a:r>
                        <a:rPr lang="de-DE" sz="1000" b="0" i="0" u="none" strike="noStrike">
                          <a:solidFill>
                            <a:srgbClr val="000000"/>
                          </a:solidFill>
                          <a:effectLst/>
                          <a:latin typeface="Arial" panose="020B0604020202020204" pitchFamily="34" charset="0"/>
                        </a:rPr>
                        <a:t>[D7-D7] Y Paffendorf - Oberzier SECHTM N [DIR] / N-1 Sechtem - Paffendorf - Oberzier SECHTM S</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69.98</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55%</a:t>
                      </a:r>
                    </a:p>
                  </a:txBody>
                  <a:tcPr marL="0" marR="0" marT="0" marB="0" anchor="b">
                    <a:lnL>
                      <a:noFill/>
                    </a:lnL>
                    <a:lnR>
                      <a:noFill/>
                    </a:lnR>
                    <a:lnT>
                      <a:noFill/>
                    </a:lnT>
                    <a:lnB>
                      <a:noFill/>
                    </a:lnB>
                  </a:tcPr>
                </a:tc>
                <a:extLst>
                  <a:ext uri="{0D108BD9-81ED-4DB2-BD59-A6C34878D82A}">
                    <a16:rowId xmlns:a16="http://schemas.microsoft.com/office/drawing/2014/main" val="3561643778"/>
                  </a:ext>
                </a:extLst>
              </a:tr>
              <a:tr h="167640">
                <a:tc>
                  <a:txBody>
                    <a:bodyPr/>
                    <a:lstStyle/>
                    <a:p>
                      <a:pPr algn="l" fontAlgn="b"/>
                      <a:r>
                        <a:rPr lang="en-US" sz="1000" b="0" i="0" u="none" strike="noStrike">
                          <a:solidFill>
                            <a:srgbClr val="000000"/>
                          </a:solidFill>
                          <a:effectLst/>
                          <a:latin typeface="Arial" panose="020B0604020202020204" pitchFamily="34" charset="0"/>
                        </a:rPr>
                        <a:t>[D2-D7] Grosskrotzenburg - Urberach UMAIN N2 [DIR] [D7] / N-1 Dettingen - Grosskrotzenburg UMAIN S1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1460.02</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2372053243"/>
                  </a:ext>
                </a:extLst>
              </a:tr>
              <a:tr h="167640">
                <a:tc>
                  <a:txBody>
                    <a:bodyPr/>
                    <a:lstStyle/>
                    <a:p>
                      <a:pPr algn="l" fontAlgn="b"/>
                      <a:r>
                        <a:rPr lang="en-US" sz="1000" b="1" i="0" u="none" strike="noStrike">
                          <a:solidFill>
                            <a:srgbClr val="000000"/>
                          </a:solidFill>
                          <a:effectLst/>
                          <a:latin typeface="Arial" panose="020B0604020202020204" pitchFamily="34" charset="0"/>
                        </a:rPr>
                        <a:t>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1078.79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88%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15740560"/>
                  </a:ext>
                </a:extLst>
              </a:tr>
              <a:tr h="167640">
                <a:tc>
                  <a:txBody>
                    <a:bodyPr/>
                    <a:lstStyle/>
                    <a:p>
                      <a:pPr algn="l" fontAlgn="b"/>
                      <a:r>
                        <a:rPr lang="en-US" sz="1000" b="0" i="0" u="none" strike="noStrike">
                          <a:solidFill>
                            <a:srgbClr val="000000"/>
                          </a:solidFill>
                          <a:effectLst/>
                          <a:latin typeface="Arial" panose="020B0604020202020204" pitchFamily="34" charset="0"/>
                        </a:rPr>
                        <a:t>[AT-AT] Westtirol 1 - Westtirol 2 WTRHU41 [OPP] / N-1 Buers - Westtirol ws (421)</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12.26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647570386"/>
                  </a:ext>
                </a:extLst>
              </a:tr>
              <a:tr h="167640">
                <a:tc>
                  <a:txBody>
                    <a:bodyPr/>
                    <a:lstStyle/>
                    <a:p>
                      <a:pPr algn="l" fontAlgn="b"/>
                      <a:r>
                        <a:rPr lang="en-US" sz="1000" b="0" i="0" u="none" strike="noStrike">
                          <a:solidFill>
                            <a:srgbClr val="000000"/>
                          </a:solidFill>
                          <a:effectLst/>
                          <a:latin typeface="Arial" panose="020B0604020202020204" pitchFamily="34" charset="0"/>
                        </a:rPr>
                        <a:t>[D7-D2] Urberach - Grosskrotzenburg [OPP] [D2] / N-1 Dettingen - Grosskrotzenburg UMAIN S1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1078.79</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348230996"/>
                  </a:ext>
                </a:extLst>
              </a:tr>
              <a:tr h="167640">
                <a:tc>
                  <a:txBody>
                    <a:bodyPr/>
                    <a:lstStyle/>
                    <a:p>
                      <a:pPr algn="l" fontAlgn="b"/>
                      <a:r>
                        <a:rPr lang="de-DE" sz="1000" b="0" i="0" u="none" strike="noStrike">
                          <a:solidFill>
                            <a:srgbClr val="000000"/>
                          </a:solidFill>
                          <a:effectLst/>
                          <a:latin typeface="Arial" panose="020B0604020202020204" pitchFamily="34" charset="0"/>
                        </a:rPr>
                        <a:t>[D7-D7] Y Paffendorf - Oberzier SECHTM N [DIR] / N-1 Sechtem - Paffendorf - Oberzier SECHTM S</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51.28</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50%</a:t>
                      </a:r>
                    </a:p>
                  </a:txBody>
                  <a:tcPr marL="0" marR="0" marT="0" marB="0" anchor="b">
                    <a:lnL>
                      <a:noFill/>
                    </a:lnL>
                    <a:lnR>
                      <a:noFill/>
                    </a:lnR>
                    <a:lnT>
                      <a:noFill/>
                    </a:lnT>
                    <a:lnB>
                      <a:noFill/>
                    </a:lnB>
                  </a:tcPr>
                </a:tc>
                <a:extLst>
                  <a:ext uri="{0D108BD9-81ED-4DB2-BD59-A6C34878D82A}">
                    <a16:rowId xmlns:a16="http://schemas.microsoft.com/office/drawing/2014/main" val="3170015816"/>
                  </a:ext>
                </a:extLst>
              </a:tr>
              <a:tr h="167640">
                <a:tc>
                  <a:txBody>
                    <a:bodyPr/>
                    <a:lstStyle/>
                    <a:p>
                      <a:pPr algn="l" fontAlgn="b"/>
                      <a:r>
                        <a:rPr lang="en-US" sz="1000" b="1" i="0" u="none" strike="noStrike">
                          <a:solidFill>
                            <a:srgbClr val="000000"/>
                          </a:solidFill>
                          <a:effectLst/>
                          <a:latin typeface="Arial" panose="020B0604020202020204" pitchFamily="34" charset="0"/>
                        </a:rPr>
                        <a:t>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320.53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39%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977795821"/>
                  </a:ext>
                </a:extLst>
              </a:tr>
              <a:tr h="167640">
                <a:tc>
                  <a:txBody>
                    <a:bodyPr/>
                    <a:lstStyle/>
                    <a:p>
                      <a:pPr algn="l" fontAlgn="b"/>
                      <a:r>
                        <a:rPr lang="en-US" sz="1000" b="0" i="0" u="none" strike="noStrike">
                          <a:solidFill>
                            <a:srgbClr val="000000"/>
                          </a:solidFill>
                          <a:effectLst/>
                          <a:latin typeface="Arial" panose="020B0604020202020204" pitchFamily="34" charset="0"/>
                        </a:rPr>
                        <a:t>[AT-AT] Westtirol 1 - Westtirol 2 WTRHU41 [OPP] / N-1 Buers - Westtirol ws (421)</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65.91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734819943"/>
                  </a:ext>
                </a:extLst>
              </a:tr>
              <a:tr h="167640">
                <a:tc>
                  <a:txBody>
                    <a:bodyPr/>
                    <a:lstStyle/>
                    <a:p>
                      <a:pPr algn="l" fontAlgn="b"/>
                      <a:r>
                        <a:rPr lang="en-US" sz="1000" b="0" i="0" u="none" strike="noStrike">
                          <a:solidFill>
                            <a:srgbClr val="000000"/>
                          </a:solidFill>
                          <a:effectLst/>
                          <a:latin typeface="Arial" panose="020B0604020202020204" pitchFamily="34" charset="0"/>
                        </a:rPr>
                        <a:t>[D7-D2] Urberach - Grosskrotzenburg [OPP] [D2] / N-1 Dettingen - Grosskrotzenburg UMAIN S1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320.53</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003127110"/>
                  </a:ext>
                </a:extLst>
              </a:tr>
              <a:tr h="167640">
                <a:tc>
                  <a:txBody>
                    <a:bodyPr/>
                    <a:lstStyle/>
                    <a:p>
                      <a:pPr algn="l" fontAlgn="b"/>
                      <a:r>
                        <a:rPr lang="en-US" sz="1000" b="1" i="0" u="none" strike="noStrike">
                          <a:solidFill>
                            <a:srgbClr val="000000"/>
                          </a:solidFill>
                          <a:effectLst/>
                          <a:latin typeface="Arial" panose="020B0604020202020204" pitchFamily="34" charset="0"/>
                        </a:rPr>
                        <a:t>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230.66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42%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877808207"/>
                  </a:ext>
                </a:extLst>
              </a:tr>
              <a:tr h="167640">
                <a:tc>
                  <a:txBody>
                    <a:bodyPr/>
                    <a:lstStyle/>
                    <a:p>
                      <a:pPr algn="l" fontAlgn="b"/>
                      <a:r>
                        <a:rPr lang="en-US" sz="1000" b="0" i="0" u="none" strike="noStrike">
                          <a:solidFill>
                            <a:srgbClr val="000000"/>
                          </a:solidFill>
                          <a:effectLst/>
                          <a:latin typeface="Arial" panose="020B0604020202020204" pitchFamily="34" charset="0"/>
                        </a:rPr>
                        <a:t>[AT-AT] Westtirol 1 - Westtirol 2 WTRHU41 [OPP] / N-1 Buers - Westtirol ws (421)</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0.51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189636674"/>
                  </a:ext>
                </a:extLst>
              </a:tr>
              <a:tr h="167640">
                <a:tc>
                  <a:txBody>
                    <a:bodyPr/>
                    <a:lstStyle/>
                    <a:p>
                      <a:pPr algn="l" fontAlgn="b"/>
                      <a:r>
                        <a:rPr lang="en-US" sz="1000" b="0" i="0" u="none" strike="noStrike">
                          <a:solidFill>
                            <a:srgbClr val="000000"/>
                          </a:solidFill>
                          <a:effectLst/>
                          <a:latin typeface="Arial" panose="020B0604020202020204" pitchFamily="34" charset="0"/>
                        </a:rPr>
                        <a:t>[D7-D2] Urberach - Grosskrotzenburg [OPP] [D2] / N-1 Dettingen - Grosskrotzenburg UMAIN S1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230.66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127280525"/>
                  </a:ext>
                </a:extLst>
              </a:tr>
              <a:tr h="167640">
                <a:tc>
                  <a:txBody>
                    <a:bodyPr/>
                    <a:lstStyle/>
                    <a:p>
                      <a:pPr algn="l" fontAlgn="b"/>
                      <a:r>
                        <a:rPr lang="en-US" sz="1000" b="1" i="0" u="none" strike="noStrike">
                          <a:solidFill>
                            <a:srgbClr val="000000"/>
                          </a:solidFill>
                          <a:effectLst/>
                          <a:latin typeface="Arial" panose="020B0604020202020204" pitchFamily="34" charset="0"/>
                        </a:rPr>
                        <a:t>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77.06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40%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373195490"/>
                  </a:ext>
                </a:extLst>
              </a:tr>
              <a:tr h="167640">
                <a:tc>
                  <a:txBody>
                    <a:bodyPr/>
                    <a:lstStyle/>
                    <a:p>
                      <a:pPr algn="l" fontAlgn="b"/>
                      <a:r>
                        <a:rPr lang="en-US" sz="1000" b="0" i="0" u="none" strike="noStrike">
                          <a:solidFill>
                            <a:srgbClr val="000000"/>
                          </a:solidFill>
                          <a:effectLst/>
                          <a:latin typeface="Arial" panose="020B0604020202020204" pitchFamily="34" charset="0"/>
                        </a:rPr>
                        <a:t>[D2-D7] Grosskrotzenburg - Urberach UMAIN N2 [DIR] [D7] / N-1 Dettingen - Grosskrotzenburg UMAIN S1</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77.06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617827668"/>
                  </a:ext>
                </a:extLst>
              </a:tr>
              <a:tr h="167640">
                <a:tc>
                  <a:txBody>
                    <a:bodyPr/>
                    <a:lstStyle/>
                    <a:p>
                      <a:pPr algn="l" fontAlgn="b"/>
                      <a:r>
                        <a:rPr lang="de-DE" sz="1000" b="0" i="0" u="none" strike="noStrike">
                          <a:solidFill>
                            <a:srgbClr val="000000"/>
                          </a:solidFill>
                          <a:effectLst/>
                          <a:latin typeface="Arial" panose="020B0604020202020204" pitchFamily="34" charset="0"/>
                        </a:rPr>
                        <a:t>[D2-D7] Oberbachern - Meitingen OBACHE N [DIR] [D7] / N-1 Meitingen - Oberbachern OBACHE S</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42.28</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047256767"/>
                  </a:ext>
                </a:extLst>
              </a:tr>
              <a:tr h="167640">
                <a:tc>
                  <a:txBody>
                    <a:bodyPr/>
                    <a:lstStyle/>
                    <a:p>
                      <a:pPr algn="l" fontAlgn="b"/>
                      <a:r>
                        <a:rPr lang="en-US" sz="1000" b="1" i="0" u="none" strike="noStrike">
                          <a:solidFill>
                            <a:srgbClr val="000000"/>
                          </a:solidFill>
                          <a:effectLst/>
                          <a:latin typeface="Arial" panose="020B0604020202020204" pitchFamily="34" charset="0"/>
                        </a:rPr>
                        <a:t>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23.15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106%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894422419"/>
                  </a:ext>
                </a:extLst>
              </a:tr>
              <a:tr h="167640">
                <a:tc>
                  <a:txBody>
                    <a:bodyPr/>
                    <a:lstStyle/>
                    <a:p>
                      <a:pPr algn="l" fontAlgn="b"/>
                      <a:r>
                        <a:rPr lang="en-US" sz="1000" b="0" i="0" u="none" strike="noStrike">
                          <a:solidFill>
                            <a:srgbClr val="000000"/>
                          </a:solidFill>
                          <a:effectLst/>
                          <a:latin typeface="Arial" panose="020B0604020202020204" pitchFamily="34" charset="0"/>
                        </a:rPr>
                        <a:t>[PL-PL] Mikulowa AT1 [OPP] / N-1 Mikulowa AT2</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23.15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86%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553841718"/>
                  </a:ext>
                </a:extLst>
              </a:tr>
              <a:tr h="167640">
                <a:tc>
                  <a:txBody>
                    <a:bodyPr/>
                    <a:lstStyle/>
                    <a:p>
                      <a:pPr algn="l" fontAlgn="b"/>
                      <a:r>
                        <a:rPr lang="de-DE" sz="1000" b="0" i="0" u="none" strike="noStrike">
                          <a:solidFill>
                            <a:srgbClr val="000000"/>
                          </a:solidFill>
                          <a:effectLst/>
                          <a:latin typeface="Arial" panose="020B0604020202020204" pitchFamily="34" charset="0"/>
                        </a:rPr>
                        <a:t>[D2-D7] Oberbachern - Meitingen OBACHE N [DIR] [D7] / N-1 Meitingen - Oberbachern OBACHE S</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18.87</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54543440"/>
                  </a:ext>
                </a:extLst>
              </a:tr>
              <a:tr h="167640">
                <a:tc>
                  <a:txBody>
                    <a:bodyPr/>
                    <a:lstStyle/>
                    <a:p>
                      <a:pPr algn="l" fontAlgn="b"/>
                      <a:r>
                        <a:rPr lang="en-US" sz="1000" b="1" i="0" u="none" strike="noStrike">
                          <a:solidFill>
                            <a:srgbClr val="000000"/>
                          </a:solidFill>
                          <a:effectLst/>
                          <a:latin typeface="Arial" panose="020B0604020202020204" pitchFamily="34" charset="0"/>
                        </a:rPr>
                        <a:t>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42.15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126%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954639400"/>
                  </a:ext>
                </a:extLst>
              </a:tr>
              <a:tr h="167640">
                <a:tc>
                  <a:txBody>
                    <a:bodyPr/>
                    <a:lstStyle/>
                    <a:p>
                      <a:pPr algn="l" fontAlgn="b"/>
                      <a:r>
                        <a:rPr lang="en-US" sz="1000" b="0" i="0" u="none" strike="noStrike">
                          <a:solidFill>
                            <a:srgbClr val="000000"/>
                          </a:solidFill>
                          <a:effectLst/>
                          <a:latin typeface="Arial" panose="020B0604020202020204" pitchFamily="34" charset="0"/>
                        </a:rPr>
                        <a:t>[BE-FR] Avelgem - Avelin 380.80 [DIR] [BE] / N-1 Avelgem - Mastaing 380.79</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42.15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71%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12780646"/>
                  </a:ext>
                </a:extLst>
              </a:tr>
              <a:tr h="167640">
                <a:tc>
                  <a:txBody>
                    <a:bodyPr/>
                    <a:lstStyle/>
                    <a:p>
                      <a:pPr algn="l" fontAlgn="b"/>
                      <a:r>
                        <a:rPr lang="en-US" sz="1000" b="0" i="0" u="none" strike="noStrike">
                          <a:solidFill>
                            <a:srgbClr val="000000"/>
                          </a:solidFill>
                          <a:effectLst/>
                          <a:latin typeface="Arial" panose="020B0604020202020204" pitchFamily="34" charset="0"/>
                        </a:rPr>
                        <a:t>[BE-BE] PST Zandvliet 1 [DIR] [BE] / N-1 PST Zandvliet 2</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14.33</a:t>
                      </a:r>
                    </a:p>
                  </a:txBody>
                  <a:tcPr marL="0" marR="0" marT="0" marB="0" anchor="b">
                    <a:lnL>
                      <a:noFill/>
                    </a:lnL>
                    <a:lnR>
                      <a:noFill/>
                    </a:lnR>
                    <a:lnT>
                      <a:noFill/>
                    </a:lnT>
                    <a:lnB>
                      <a:noFill/>
                    </a:lnB>
                  </a:tcPr>
                </a:tc>
                <a:tc>
                  <a:txBody>
                    <a:bodyPr/>
                    <a:lstStyle/>
                    <a:p>
                      <a:pPr algn="r" fontAlgn="b"/>
                      <a:r>
                        <a:rPr lang="en-US" sz="1000" b="0" i="0" u="none" strike="noStrike" dirty="0">
                          <a:solidFill>
                            <a:srgbClr val="000000"/>
                          </a:solidFill>
                          <a:effectLst/>
                          <a:latin typeface="Arial" panose="020B0604020202020204" pitchFamily="34" charset="0"/>
                        </a:rPr>
                        <a:t>55%</a:t>
                      </a:r>
                    </a:p>
                  </a:txBody>
                  <a:tcPr marL="0" marR="0" marT="0" marB="0" anchor="b">
                    <a:lnL>
                      <a:noFill/>
                    </a:lnL>
                    <a:lnR>
                      <a:noFill/>
                    </a:lnR>
                    <a:lnT>
                      <a:noFill/>
                    </a:lnT>
                    <a:lnB>
                      <a:noFill/>
                    </a:lnB>
                  </a:tcPr>
                </a:tc>
                <a:extLst>
                  <a:ext uri="{0D108BD9-81ED-4DB2-BD59-A6C34878D82A}">
                    <a16:rowId xmlns:a16="http://schemas.microsoft.com/office/drawing/2014/main" val="23317484"/>
                  </a:ext>
                </a:extLst>
              </a:tr>
            </a:tbl>
          </a:graphicData>
        </a:graphic>
      </p:graphicFrame>
    </p:spTree>
    <p:extLst>
      <p:ext uri="{BB962C8B-B14F-4D97-AF65-F5344CB8AC3E}">
        <p14:creationId xmlns:p14="http://schemas.microsoft.com/office/powerpoint/2010/main" val="175839313"/>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6 (part </a:t>
            </a:r>
            <a:r>
              <a:rPr lang="sl-SI" altLang="hu-HU" sz="1400" dirty="0">
                <a:solidFill>
                  <a:srgbClr val="008000"/>
                </a:solidFill>
              </a:rPr>
              <a:t>I</a:t>
            </a:r>
            <a:r>
              <a:rPr lang="en-US" altLang="hu-HU" sz="1400" dirty="0">
                <a:solidFill>
                  <a:srgbClr val="008000"/>
                </a:solidFill>
              </a:rPr>
              <a:t>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3FBCD31C-14C8-495D-B033-4848E052048C}"/>
              </a:ext>
            </a:extLst>
          </p:cNvPr>
          <p:cNvGraphicFramePr>
            <a:graphicFrameLocks noGrp="1"/>
          </p:cNvGraphicFramePr>
          <p:nvPr/>
        </p:nvGraphicFramePr>
        <p:xfrm>
          <a:off x="835819" y="1578769"/>
          <a:ext cx="8407400" cy="3352800"/>
        </p:xfrm>
        <a:graphic>
          <a:graphicData uri="http://schemas.openxmlformats.org/drawingml/2006/table">
            <a:tbl>
              <a:tblPr/>
              <a:tblGrid>
                <a:gridCol w="6540500">
                  <a:extLst>
                    <a:ext uri="{9D8B030D-6E8A-4147-A177-3AD203B41FA5}">
                      <a16:colId xmlns:a16="http://schemas.microsoft.com/office/drawing/2014/main" val="2601539485"/>
                    </a:ext>
                  </a:extLst>
                </a:gridCol>
                <a:gridCol w="1358900">
                  <a:extLst>
                    <a:ext uri="{9D8B030D-6E8A-4147-A177-3AD203B41FA5}">
                      <a16:colId xmlns:a16="http://schemas.microsoft.com/office/drawing/2014/main" val="2741864286"/>
                    </a:ext>
                  </a:extLst>
                </a:gridCol>
                <a:gridCol w="508000">
                  <a:extLst>
                    <a:ext uri="{9D8B030D-6E8A-4147-A177-3AD203B41FA5}">
                      <a16:colId xmlns:a16="http://schemas.microsoft.com/office/drawing/2014/main" val="1284060393"/>
                    </a:ext>
                  </a:extLst>
                </a:gridCol>
              </a:tblGrid>
              <a:tr h="167640">
                <a:tc>
                  <a:txBody>
                    <a:bodyPr/>
                    <a:lstStyle/>
                    <a:p>
                      <a:pPr algn="l" fontAlgn="b"/>
                      <a:r>
                        <a:rPr lang="en-US" sz="1000" b="1" i="0" u="none" strike="noStrike">
                          <a:solidFill>
                            <a:srgbClr val="000000"/>
                          </a:solidFill>
                          <a:effectLst/>
                          <a:latin typeface="Arial" panose="020B0604020202020204" pitchFamily="34" charset="0"/>
                        </a:rPr>
                        <a:t>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112.29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130%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424337411"/>
                  </a:ext>
                </a:extLst>
              </a:tr>
              <a:tr h="167640">
                <a:tc>
                  <a:txBody>
                    <a:bodyPr/>
                    <a:lstStyle/>
                    <a:p>
                      <a:pPr algn="l" fontAlgn="b"/>
                      <a:r>
                        <a:rPr lang="en-US" sz="1000" b="0" i="0" u="none" strike="noStrike">
                          <a:solidFill>
                            <a:srgbClr val="000000"/>
                          </a:solidFill>
                          <a:effectLst/>
                          <a:latin typeface="Arial" panose="020B0604020202020204" pitchFamily="34" charset="0"/>
                        </a:rPr>
                        <a:t>[BE-FR] Avelgem - Avelin 380.80 [DIR] [BE] / N-1 Avelgem - Mastaing 380.79</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112.29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74%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062191343"/>
                  </a:ext>
                </a:extLst>
              </a:tr>
              <a:tr h="167640">
                <a:tc>
                  <a:txBody>
                    <a:bodyPr/>
                    <a:lstStyle/>
                    <a:p>
                      <a:pPr algn="l" fontAlgn="b"/>
                      <a:r>
                        <a:rPr lang="en-US" sz="1000" b="0" i="0" u="none" strike="noStrike">
                          <a:solidFill>
                            <a:srgbClr val="000000"/>
                          </a:solidFill>
                          <a:effectLst/>
                          <a:latin typeface="Arial" panose="020B0604020202020204" pitchFamily="34" charset="0"/>
                        </a:rPr>
                        <a:t>[BE-BE] PST Zandvliet 1 [DIR] [BE] / N-1 PST Zandvliet 2</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38.19</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56%</a:t>
                      </a:r>
                    </a:p>
                  </a:txBody>
                  <a:tcPr marL="0" marR="0" marT="0" marB="0" anchor="b">
                    <a:lnL>
                      <a:noFill/>
                    </a:lnL>
                    <a:lnR>
                      <a:noFill/>
                    </a:lnR>
                    <a:lnT>
                      <a:noFill/>
                    </a:lnT>
                    <a:lnB>
                      <a:noFill/>
                    </a:lnB>
                  </a:tcPr>
                </a:tc>
                <a:extLst>
                  <a:ext uri="{0D108BD9-81ED-4DB2-BD59-A6C34878D82A}">
                    <a16:rowId xmlns:a16="http://schemas.microsoft.com/office/drawing/2014/main" val="3299200693"/>
                  </a:ext>
                </a:extLst>
              </a:tr>
              <a:tr h="167640">
                <a:tc>
                  <a:txBody>
                    <a:bodyPr/>
                    <a:lstStyle/>
                    <a:p>
                      <a:pPr algn="l" fontAlgn="b"/>
                      <a:r>
                        <a:rPr lang="en-US" sz="1000" b="1" i="0" u="none" strike="noStrike">
                          <a:solidFill>
                            <a:srgbClr val="000000"/>
                          </a:solidFill>
                          <a:effectLst/>
                          <a:latin typeface="Arial" panose="020B0604020202020204" pitchFamily="34" charset="0"/>
                        </a:rPr>
                        <a:t>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80.32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157%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263105797"/>
                  </a:ext>
                </a:extLst>
              </a:tr>
              <a:tr h="167640">
                <a:tc>
                  <a:txBody>
                    <a:bodyPr/>
                    <a:lstStyle/>
                    <a:p>
                      <a:pPr algn="l" fontAlgn="b"/>
                      <a:r>
                        <a:rPr lang="en-US" sz="1000" b="0" i="0" u="none" strike="noStrike">
                          <a:solidFill>
                            <a:srgbClr val="000000"/>
                          </a:solidFill>
                          <a:effectLst/>
                          <a:latin typeface="Arial" panose="020B0604020202020204" pitchFamily="34" charset="0"/>
                        </a:rPr>
                        <a:t>[NL-NL] Diemen-Lelystad 380 W [OPP] / N-1 Boxmeer-Dodewaard 380 Z</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19.22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208665518"/>
                  </a:ext>
                </a:extLst>
              </a:tr>
              <a:tr h="167640">
                <a:tc>
                  <a:txBody>
                    <a:bodyPr/>
                    <a:lstStyle/>
                    <a:p>
                      <a:pPr algn="l" fontAlgn="b"/>
                      <a:r>
                        <a:rPr lang="en-US" sz="1000" b="0" i="0" u="none" strike="noStrike">
                          <a:solidFill>
                            <a:srgbClr val="000000"/>
                          </a:solidFill>
                          <a:effectLst/>
                          <a:latin typeface="Arial" panose="020B0604020202020204" pitchFamily="34" charset="0"/>
                        </a:rPr>
                        <a:t>[BE-FR] Avelgem - Avelin 380.80 [DIR] [BE] / N-1 Avelgem - Mastaing 380.79</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80.32</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79%</a:t>
                      </a:r>
                    </a:p>
                  </a:txBody>
                  <a:tcPr marL="0" marR="0" marT="0" marB="0" anchor="b">
                    <a:lnL>
                      <a:noFill/>
                    </a:lnL>
                    <a:lnR>
                      <a:noFill/>
                    </a:lnR>
                    <a:lnT>
                      <a:noFill/>
                    </a:lnT>
                    <a:lnB>
                      <a:noFill/>
                    </a:lnB>
                  </a:tcPr>
                </a:tc>
                <a:extLst>
                  <a:ext uri="{0D108BD9-81ED-4DB2-BD59-A6C34878D82A}">
                    <a16:rowId xmlns:a16="http://schemas.microsoft.com/office/drawing/2014/main" val="256906534"/>
                  </a:ext>
                </a:extLst>
              </a:tr>
              <a:tr h="167640">
                <a:tc>
                  <a:txBody>
                    <a:bodyPr/>
                    <a:lstStyle/>
                    <a:p>
                      <a:pPr algn="l" fontAlgn="b"/>
                      <a:r>
                        <a:rPr lang="en-US" sz="1000" b="0" i="0" u="none" strike="noStrike">
                          <a:solidFill>
                            <a:srgbClr val="000000"/>
                          </a:solidFill>
                          <a:effectLst/>
                          <a:latin typeface="Arial" panose="020B0604020202020204" pitchFamily="34" charset="0"/>
                        </a:rPr>
                        <a:t>[BE-BE] PST Zandvliet 1 [DIR] [BE] / N-1 PST Zandvliet 2</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16.02</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59%</a:t>
                      </a:r>
                    </a:p>
                  </a:txBody>
                  <a:tcPr marL="0" marR="0" marT="0" marB="0" anchor="b">
                    <a:lnL>
                      <a:noFill/>
                    </a:lnL>
                    <a:lnR>
                      <a:noFill/>
                    </a:lnR>
                    <a:lnT>
                      <a:noFill/>
                    </a:lnT>
                    <a:lnB>
                      <a:noFill/>
                    </a:lnB>
                  </a:tcPr>
                </a:tc>
                <a:extLst>
                  <a:ext uri="{0D108BD9-81ED-4DB2-BD59-A6C34878D82A}">
                    <a16:rowId xmlns:a16="http://schemas.microsoft.com/office/drawing/2014/main" val="1536785117"/>
                  </a:ext>
                </a:extLst>
              </a:tr>
              <a:tr h="167640">
                <a:tc>
                  <a:txBody>
                    <a:bodyPr/>
                    <a:lstStyle/>
                    <a:p>
                      <a:pPr algn="l" fontAlgn="b"/>
                      <a:r>
                        <a:rPr lang="en-US" sz="1000" b="1" i="0" u="none" strike="noStrike">
                          <a:solidFill>
                            <a:srgbClr val="000000"/>
                          </a:solidFill>
                          <a:effectLst/>
                          <a:latin typeface="Arial" panose="020B0604020202020204" pitchFamily="34" charset="0"/>
                        </a:rPr>
                        <a:t>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204.01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147%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282396175"/>
                  </a:ext>
                </a:extLst>
              </a:tr>
              <a:tr h="167640">
                <a:tc>
                  <a:txBody>
                    <a:bodyPr/>
                    <a:lstStyle/>
                    <a:p>
                      <a:pPr algn="l" fontAlgn="b"/>
                      <a:r>
                        <a:rPr lang="en-US" sz="1000" b="0" i="0" u="none" strike="noStrike">
                          <a:solidFill>
                            <a:srgbClr val="000000"/>
                          </a:solidFill>
                          <a:effectLst/>
                          <a:latin typeface="Arial" panose="020B0604020202020204" pitchFamily="34" charset="0"/>
                        </a:rPr>
                        <a:t>[NL-NL] Diemen-Lelystad 380 W [OPP] / N-1 Boxmeer-Dodewaard 380 Z</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115.92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69595791"/>
                  </a:ext>
                </a:extLst>
              </a:tr>
              <a:tr h="167640">
                <a:tc>
                  <a:txBody>
                    <a:bodyPr/>
                    <a:lstStyle/>
                    <a:p>
                      <a:pPr algn="l" fontAlgn="b"/>
                      <a:r>
                        <a:rPr lang="en-US" sz="1000" b="0" i="0" u="none" strike="noStrike">
                          <a:solidFill>
                            <a:srgbClr val="000000"/>
                          </a:solidFill>
                          <a:effectLst/>
                          <a:latin typeface="Arial" panose="020B0604020202020204" pitchFamily="34" charset="0"/>
                        </a:rPr>
                        <a:t>[BE-FR] Avelgem - Avelin 380.80 [DIR] [BE] / N-1 Avelgem - Mastaing 380.79</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204.01</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70%</a:t>
                      </a:r>
                    </a:p>
                  </a:txBody>
                  <a:tcPr marL="0" marR="0" marT="0" marB="0" anchor="b">
                    <a:lnL>
                      <a:noFill/>
                    </a:lnL>
                    <a:lnR>
                      <a:noFill/>
                    </a:lnR>
                    <a:lnT>
                      <a:noFill/>
                    </a:lnT>
                    <a:lnB>
                      <a:noFill/>
                    </a:lnB>
                  </a:tcPr>
                </a:tc>
                <a:extLst>
                  <a:ext uri="{0D108BD9-81ED-4DB2-BD59-A6C34878D82A}">
                    <a16:rowId xmlns:a16="http://schemas.microsoft.com/office/drawing/2014/main" val="2117618181"/>
                  </a:ext>
                </a:extLst>
              </a:tr>
              <a:tr h="167640">
                <a:tc>
                  <a:txBody>
                    <a:bodyPr/>
                    <a:lstStyle/>
                    <a:p>
                      <a:pPr algn="l" fontAlgn="b"/>
                      <a:r>
                        <a:rPr lang="en-US" sz="1000" b="0" i="0" u="none" strike="noStrike">
                          <a:solidFill>
                            <a:srgbClr val="000000"/>
                          </a:solidFill>
                          <a:effectLst/>
                          <a:latin typeface="Arial" panose="020B0604020202020204" pitchFamily="34" charset="0"/>
                        </a:rPr>
                        <a:t>[BE-BE] PST Zandvliet 1 [DIR] [BE] / N-1 PST Zandvliet 2</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1.22</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57%</a:t>
                      </a:r>
                    </a:p>
                  </a:txBody>
                  <a:tcPr marL="0" marR="0" marT="0" marB="0" anchor="b">
                    <a:lnL>
                      <a:noFill/>
                    </a:lnL>
                    <a:lnR>
                      <a:noFill/>
                    </a:lnR>
                    <a:lnT>
                      <a:noFill/>
                    </a:lnT>
                    <a:lnB>
                      <a:noFill/>
                    </a:lnB>
                  </a:tcPr>
                </a:tc>
                <a:extLst>
                  <a:ext uri="{0D108BD9-81ED-4DB2-BD59-A6C34878D82A}">
                    <a16:rowId xmlns:a16="http://schemas.microsoft.com/office/drawing/2014/main" val="3435732622"/>
                  </a:ext>
                </a:extLst>
              </a:tr>
              <a:tr h="167640">
                <a:tc>
                  <a:txBody>
                    <a:bodyPr/>
                    <a:lstStyle/>
                    <a:p>
                      <a:pPr algn="l" fontAlgn="b"/>
                      <a:r>
                        <a:rPr lang="en-US" sz="1000" b="1" i="0" u="none" strike="noStrike">
                          <a:solidFill>
                            <a:srgbClr val="000000"/>
                          </a:solidFill>
                          <a:effectLst/>
                          <a:latin typeface="Arial" panose="020B0604020202020204" pitchFamily="34" charset="0"/>
                        </a:rPr>
                        <a:t>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1966.62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286%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980244516"/>
                  </a:ext>
                </a:extLst>
              </a:tr>
              <a:tr h="167640">
                <a:tc>
                  <a:txBody>
                    <a:bodyPr/>
                    <a:lstStyle/>
                    <a:p>
                      <a:pPr algn="l" fontAlgn="b"/>
                      <a:r>
                        <a:rPr lang="en-US" sz="1000" b="0" i="0" u="none" strike="noStrike">
                          <a:solidFill>
                            <a:srgbClr val="000000"/>
                          </a:solidFill>
                          <a:effectLst/>
                          <a:latin typeface="Arial" panose="020B0604020202020204" pitchFamily="34" charset="0"/>
                        </a:rPr>
                        <a:t>[SK-PL] Lemesany - Krosno Iskrz 2 [OPP] [PL] / N-1 Lemesany - Krosno Iskrz 1</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80.23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98%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619329009"/>
                  </a:ext>
                </a:extLst>
              </a:tr>
              <a:tr h="167640">
                <a:tc>
                  <a:txBody>
                    <a:bodyPr/>
                    <a:lstStyle/>
                    <a:p>
                      <a:pPr algn="l" fontAlgn="b"/>
                      <a:r>
                        <a:rPr lang="pt-BR" sz="1000" b="0" i="0" u="none" strike="noStrike">
                          <a:solidFill>
                            <a:srgbClr val="000000"/>
                          </a:solidFill>
                          <a:effectLst/>
                          <a:latin typeface="Arial" panose="020B0604020202020204" pitchFamily="34" charset="0"/>
                        </a:rPr>
                        <a:t>[HR-SI] 220kV Pehlin - Divaca [DIR] [HR] / N-1 Melina - Divaca</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5.19</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53%</a:t>
                      </a:r>
                    </a:p>
                  </a:txBody>
                  <a:tcPr marL="0" marR="0" marT="0" marB="0" anchor="b">
                    <a:lnL>
                      <a:noFill/>
                    </a:lnL>
                    <a:lnR>
                      <a:noFill/>
                    </a:lnR>
                    <a:lnT>
                      <a:noFill/>
                    </a:lnT>
                    <a:lnB>
                      <a:noFill/>
                    </a:lnB>
                  </a:tcPr>
                </a:tc>
                <a:extLst>
                  <a:ext uri="{0D108BD9-81ED-4DB2-BD59-A6C34878D82A}">
                    <a16:rowId xmlns:a16="http://schemas.microsoft.com/office/drawing/2014/main" val="802608800"/>
                  </a:ext>
                </a:extLst>
              </a:tr>
              <a:tr h="167640">
                <a:tc>
                  <a:txBody>
                    <a:bodyPr/>
                    <a:lstStyle/>
                    <a:p>
                      <a:pPr algn="l" fontAlgn="b"/>
                      <a:r>
                        <a:rPr lang="en-US" sz="1000" b="0" i="0" u="none" strike="noStrike">
                          <a:solidFill>
                            <a:srgbClr val="000000"/>
                          </a:solidFill>
                          <a:effectLst/>
                          <a:latin typeface="Arial" panose="020B0604020202020204" pitchFamily="34" charset="0"/>
                        </a:rPr>
                        <a:t>[AT-HU] Wien Suedost - Gyoer 245 [DIR] [AT] / N-1 Neusiedl - Wien Suedost 246A</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327.1</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34%</a:t>
                      </a:r>
                    </a:p>
                  </a:txBody>
                  <a:tcPr marL="0" marR="0" marT="0" marB="0" anchor="b">
                    <a:lnL>
                      <a:noFill/>
                    </a:lnL>
                    <a:lnR>
                      <a:noFill/>
                    </a:lnR>
                    <a:lnT>
                      <a:noFill/>
                    </a:lnT>
                    <a:lnB>
                      <a:noFill/>
                    </a:lnB>
                  </a:tcPr>
                </a:tc>
                <a:extLst>
                  <a:ext uri="{0D108BD9-81ED-4DB2-BD59-A6C34878D82A}">
                    <a16:rowId xmlns:a16="http://schemas.microsoft.com/office/drawing/2014/main" val="3864942215"/>
                  </a:ext>
                </a:extLst>
              </a:tr>
              <a:tr h="167640">
                <a:tc>
                  <a:txBody>
                    <a:bodyPr/>
                    <a:lstStyle/>
                    <a:p>
                      <a:pPr algn="l" fontAlgn="b"/>
                      <a:r>
                        <a:rPr lang="en-US" sz="1000" b="0" i="0" u="none" strike="noStrike">
                          <a:solidFill>
                            <a:srgbClr val="000000"/>
                          </a:solidFill>
                          <a:effectLst/>
                          <a:latin typeface="Arial" panose="020B0604020202020204" pitchFamily="34" charset="0"/>
                        </a:rPr>
                        <a:t>[NL-NL] Diemen-Lelystad 380 W [OPP] / N-1 Boxmeer-Dodewaard 380 Z</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56.78</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46438748"/>
                  </a:ext>
                </a:extLst>
              </a:tr>
              <a:tr h="167640">
                <a:tc>
                  <a:txBody>
                    <a:bodyPr/>
                    <a:lstStyle/>
                    <a:p>
                      <a:pPr algn="l" fontAlgn="b"/>
                      <a:r>
                        <a:rPr lang="pt-BR" sz="1000" b="0" i="0" u="none" strike="noStrike">
                          <a:solidFill>
                            <a:srgbClr val="000000"/>
                          </a:solidFill>
                          <a:effectLst/>
                          <a:latin typeface="Arial" panose="020B0604020202020204" pitchFamily="34" charset="0"/>
                        </a:rPr>
                        <a:t>[BE-FR] Avelgem - Avelin 80 [DIR] [FR] / N-1 Avelgem - Mastaing 380.79</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21.41</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67%</a:t>
                      </a:r>
                    </a:p>
                  </a:txBody>
                  <a:tcPr marL="0" marR="0" marT="0" marB="0" anchor="b">
                    <a:lnL>
                      <a:noFill/>
                    </a:lnL>
                    <a:lnR>
                      <a:noFill/>
                    </a:lnR>
                    <a:lnT>
                      <a:noFill/>
                    </a:lnT>
                    <a:lnB>
                      <a:noFill/>
                    </a:lnB>
                  </a:tcPr>
                </a:tc>
                <a:extLst>
                  <a:ext uri="{0D108BD9-81ED-4DB2-BD59-A6C34878D82A}">
                    <a16:rowId xmlns:a16="http://schemas.microsoft.com/office/drawing/2014/main" val="419758129"/>
                  </a:ext>
                </a:extLst>
              </a:tr>
              <a:tr h="167640">
                <a:tc>
                  <a:txBody>
                    <a:bodyPr/>
                    <a:lstStyle/>
                    <a:p>
                      <a:pPr algn="l" fontAlgn="b"/>
                      <a:r>
                        <a:rPr lang="en-US" sz="1000" b="0" i="0" u="none" strike="noStrike">
                          <a:solidFill>
                            <a:srgbClr val="000000"/>
                          </a:solidFill>
                          <a:effectLst/>
                          <a:latin typeface="Arial" panose="020B0604020202020204" pitchFamily="34" charset="0"/>
                        </a:rPr>
                        <a:t>[AT-AT] St. Peter 2 - St. Peter 1 SPRHU41 [OPP] / N-1 St. Peter 2 - St. Peter 1 SPRHU42</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1102.55</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7%</a:t>
                      </a:r>
                    </a:p>
                  </a:txBody>
                  <a:tcPr marL="0" marR="0" marT="0" marB="0" anchor="b">
                    <a:lnL>
                      <a:noFill/>
                    </a:lnL>
                    <a:lnR>
                      <a:noFill/>
                    </a:lnR>
                    <a:lnT>
                      <a:noFill/>
                    </a:lnT>
                    <a:lnB>
                      <a:noFill/>
                    </a:lnB>
                  </a:tcPr>
                </a:tc>
                <a:extLst>
                  <a:ext uri="{0D108BD9-81ED-4DB2-BD59-A6C34878D82A}">
                    <a16:rowId xmlns:a16="http://schemas.microsoft.com/office/drawing/2014/main" val="1498653395"/>
                  </a:ext>
                </a:extLst>
              </a:tr>
              <a:tr h="167640">
                <a:tc>
                  <a:txBody>
                    <a:bodyPr/>
                    <a:lstStyle/>
                    <a:p>
                      <a:pPr algn="l" fontAlgn="b"/>
                      <a:r>
                        <a:rPr lang="en-US" sz="1000" b="0" i="0" u="none" strike="noStrike">
                          <a:solidFill>
                            <a:srgbClr val="000000"/>
                          </a:solidFill>
                          <a:effectLst/>
                          <a:latin typeface="Arial" panose="020B0604020202020204" pitchFamily="34" charset="0"/>
                        </a:rPr>
                        <a:t>[D7-D7] Huellen - Y Huellen WESTFL W [OPP] / N-1 Rosenblumendelle - Karnap - Buescherhof BUESHR W</a:t>
                      </a:r>
                    </a:p>
                  </a:txBody>
                  <a:tcPr marL="11430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panose="020B0604020202020204" pitchFamily="34" charset="0"/>
                        </a:rPr>
                        <a:t>1966.62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panose="020B0604020202020204" pitchFamily="34" charset="0"/>
                        </a:rPr>
                        <a:t>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125915577"/>
                  </a:ext>
                </a:extLst>
              </a:tr>
              <a:tr h="167640">
                <a:tc>
                  <a:txBody>
                    <a:bodyPr/>
                    <a:lstStyle/>
                    <a:p>
                      <a:pPr algn="l" fontAlgn="b"/>
                      <a:r>
                        <a:rPr lang="en-US" sz="1000" b="1" i="0" u="none" strike="noStrike">
                          <a:solidFill>
                            <a:srgbClr val="000000"/>
                          </a:solidFill>
                          <a:effectLst/>
                          <a:latin typeface="Arial" panose="020B0604020202020204" pitchFamily="34" charset="0"/>
                        </a:rPr>
                        <a:t>Total sum</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1000" b="1" i="0" u="none" strike="noStrike">
                          <a:solidFill>
                            <a:srgbClr val="000000"/>
                          </a:solidFill>
                          <a:effectLst/>
                          <a:latin typeface="Arial" panose="020B0604020202020204" pitchFamily="34" charset="0"/>
                        </a:rPr>
                        <a:t>1966.62</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1000" b="1" i="0" u="none" strike="noStrike" dirty="0">
                          <a:solidFill>
                            <a:srgbClr val="000000"/>
                          </a:solidFill>
                          <a:effectLst/>
                          <a:latin typeface="Arial" panose="020B0604020202020204" pitchFamily="34" charset="0"/>
                        </a:rPr>
                        <a:t>2097%</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2269349827"/>
                  </a:ext>
                </a:extLst>
              </a:tr>
            </a:tbl>
          </a:graphicData>
        </a:graphic>
      </p:graphicFrame>
    </p:spTree>
    <p:extLst>
      <p:ext uri="{BB962C8B-B14F-4D97-AF65-F5344CB8AC3E}">
        <p14:creationId xmlns:p14="http://schemas.microsoft.com/office/powerpoint/2010/main" val="842850850"/>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7 (part 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3" name="Table 2">
            <a:extLst>
              <a:ext uri="{FF2B5EF4-FFF2-40B4-BE49-F238E27FC236}">
                <a16:creationId xmlns:a16="http://schemas.microsoft.com/office/drawing/2014/main" id="{21271FAA-843E-4F13-AAED-43247A0D795C}"/>
              </a:ext>
            </a:extLst>
          </p:cNvPr>
          <p:cNvGraphicFramePr>
            <a:graphicFrameLocks noGrp="1"/>
          </p:cNvGraphicFramePr>
          <p:nvPr>
            <p:extLst>
              <p:ext uri="{D42A27DB-BD31-4B8C-83A1-F6EECF244321}">
                <p14:modId xmlns:p14="http://schemas.microsoft.com/office/powerpoint/2010/main" val="1597759702"/>
              </p:ext>
            </p:extLst>
          </p:nvPr>
        </p:nvGraphicFramePr>
        <p:xfrm>
          <a:off x="1391055" y="1079496"/>
          <a:ext cx="7136340" cy="5048939"/>
        </p:xfrm>
        <a:graphic>
          <a:graphicData uri="http://schemas.openxmlformats.org/drawingml/2006/table">
            <a:tbl>
              <a:tblPr/>
              <a:tblGrid>
                <a:gridCol w="5537191">
                  <a:extLst>
                    <a:ext uri="{9D8B030D-6E8A-4147-A177-3AD203B41FA5}">
                      <a16:colId xmlns:a16="http://schemas.microsoft.com/office/drawing/2014/main" val="3321867061"/>
                    </a:ext>
                  </a:extLst>
                </a:gridCol>
                <a:gridCol w="1164006">
                  <a:extLst>
                    <a:ext uri="{9D8B030D-6E8A-4147-A177-3AD203B41FA5}">
                      <a16:colId xmlns:a16="http://schemas.microsoft.com/office/drawing/2014/main" val="556869151"/>
                    </a:ext>
                  </a:extLst>
                </a:gridCol>
                <a:gridCol w="435143">
                  <a:extLst>
                    <a:ext uri="{9D8B030D-6E8A-4147-A177-3AD203B41FA5}">
                      <a16:colId xmlns:a16="http://schemas.microsoft.com/office/drawing/2014/main" val="2434790042"/>
                    </a:ext>
                  </a:extLst>
                </a:gridCol>
              </a:tblGrid>
              <a:tr h="162869">
                <a:tc>
                  <a:txBody>
                    <a:bodyPr/>
                    <a:lstStyle/>
                    <a:p>
                      <a:pPr algn="l" fontAlgn="b"/>
                      <a:r>
                        <a:rPr lang="en-US" sz="800" b="1" i="0" u="none" strike="noStrike">
                          <a:solidFill>
                            <a:srgbClr val="000000"/>
                          </a:solidFill>
                          <a:effectLst/>
                          <a:latin typeface="Arial" panose="020B0604020202020204" pitchFamily="34" charset="0"/>
                        </a:rPr>
                        <a:t>Hour</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MAX of ShadowPrice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RAM %</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2881742166"/>
                  </a:ext>
                </a:extLst>
              </a:tr>
              <a:tr h="162869">
                <a:tc>
                  <a:txBody>
                    <a:bodyPr/>
                    <a:lstStyle/>
                    <a:p>
                      <a:pPr algn="l" fontAlgn="b"/>
                      <a:r>
                        <a:rPr lang="en-US" sz="800" b="1" i="0" u="none" strike="noStrike">
                          <a:solidFill>
                            <a:srgbClr val="000000"/>
                          </a:solidFill>
                          <a:effectLst/>
                          <a:latin typeface="Arial" panose="020B0604020202020204" pitchFamily="34" charset="0"/>
                        </a:rPr>
                        <a:t>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380.42</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81%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147911231"/>
                  </a:ext>
                </a:extLst>
              </a:tr>
              <a:tr h="162869">
                <a:tc>
                  <a:txBody>
                    <a:bodyPr/>
                    <a:lstStyle/>
                    <a:p>
                      <a:pPr algn="l" fontAlgn="b"/>
                      <a:r>
                        <a:rPr lang="en-US" sz="800" b="0" i="0" u="none" strike="noStrike">
                          <a:solidFill>
                            <a:srgbClr val="000000"/>
                          </a:solidFill>
                          <a:effectLst/>
                          <a:latin typeface="Arial" panose="020B0604020202020204" pitchFamily="34" charset="0"/>
                        </a:rPr>
                        <a:t>[NL-NL] Diemen-Lelystad 380 W [OPP] / N-1 Boxmeer-Dodewaard 380 Z</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185.13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092718097"/>
                  </a:ext>
                </a:extLst>
              </a:tr>
              <a:tr h="162869">
                <a:tc>
                  <a:txBody>
                    <a:bodyPr/>
                    <a:lstStyle/>
                    <a:p>
                      <a:pPr algn="l" fontAlgn="b"/>
                      <a:r>
                        <a:rPr lang="pt-BR" sz="800" b="0" i="0" u="none" strike="noStrike">
                          <a:solidFill>
                            <a:srgbClr val="000000"/>
                          </a:solidFill>
                          <a:effectLst/>
                          <a:latin typeface="Arial" panose="020B0604020202020204" pitchFamily="34" charset="0"/>
                        </a:rPr>
                        <a:t>[BE-FR] Avelgem - Avelin 80 [DIR] [FR] / N-1 Avelgem - Mastaing 380.79</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380.42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61%</a:t>
                      </a:r>
                    </a:p>
                  </a:txBody>
                  <a:tcPr marL="0" marR="0" marT="0" marB="0" anchor="b">
                    <a:lnL>
                      <a:noFill/>
                    </a:lnL>
                    <a:lnR>
                      <a:noFill/>
                    </a:lnR>
                    <a:lnT>
                      <a:noFill/>
                    </a:lnT>
                    <a:lnB>
                      <a:noFill/>
                    </a:lnB>
                  </a:tcPr>
                </a:tc>
                <a:extLst>
                  <a:ext uri="{0D108BD9-81ED-4DB2-BD59-A6C34878D82A}">
                    <a16:rowId xmlns:a16="http://schemas.microsoft.com/office/drawing/2014/main" val="1832890474"/>
                  </a:ext>
                </a:extLst>
              </a:tr>
              <a:tr h="162869">
                <a:tc>
                  <a:txBody>
                    <a:bodyPr/>
                    <a:lstStyle/>
                    <a:p>
                      <a:pPr algn="l" fontAlgn="b"/>
                      <a:r>
                        <a:rPr lang="en-US" sz="800" b="1" i="0" u="none" strike="noStrike">
                          <a:solidFill>
                            <a:srgbClr val="000000"/>
                          </a:solidFill>
                          <a:effectLst/>
                          <a:latin typeface="Arial" panose="020B0604020202020204" pitchFamily="34" charset="0"/>
                        </a:rPr>
                        <a:t>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296.81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138%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629888418"/>
                  </a:ext>
                </a:extLst>
              </a:tr>
              <a:tr h="162869">
                <a:tc>
                  <a:txBody>
                    <a:bodyPr/>
                    <a:lstStyle/>
                    <a:p>
                      <a:pPr algn="l" fontAlgn="b"/>
                      <a:r>
                        <a:rPr lang="de-DE" sz="800" b="0" i="0" u="none" strike="noStrike">
                          <a:solidFill>
                            <a:srgbClr val="000000"/>
                          </a:solidFill>
                          <a:effectLst/>
                          <a:latin typeface="Arial" panose="020B0604020202020204" pitchFamily="34" charset="0"/>
                        </a:rPr>
                        <a:t>[D7-D7] Y Paffendorf - Oberzier  SECHTM N [DIR] / N-1 Sechtem - Paffendorf - Oberzier SECHTM S</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6.35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52%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560880693"/>
                  </a:ext>
                </a:extLst>
              </a:tr>
              <a:tr h="162869">
                <a:tc>
                  <a:txBody>
                    <a:bodyPr/>
                    <a:lstStyle/>
                    <a:p>
                      <a:pPr algn="l" fontAlgn="b"/>
                      <a:r>
                        <a:rPr lang="en-US" sz="800" b="0" i="0" u="none" strike="noStrike">
                          <a:solidFill>
                            <a:srgbClr val="000000"/>
                          </a:solidFill>
                          <a:effectLst/>
                          <a:latin typeface="Arial" panose="020B0604020202020204" pitchFamily="34" charset="0"/>
                        </a:rPr>
                        <a:t>[NL-NL] Diemen-Lelystad 380 W [OPP] / N-1 Boxmeer-Dodewaard 380 Z</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187.21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006563675"/>
                  </a:ext>
                </a:extLst>
              </a:tr>
              <a:tr h="162869">
                <a:tc>
                  <a:txBody>
                    <a:bodyPr/>
                    <a:lstStyle/>
                    <a:p>
                      <a:pPr algn="l" fontAlgn="b"/>
                      <a:r>
                        <a:rPr lang="pt-BR" sz="800" b="0" i="0" u="none" strike="noStrike">
                          <a:solidFill>
                            <a:srgbClr val="000000"/>
                          </a:solidFill>
                          <a:effectLst/>
                          <a:latin typeface="Arial" panose="020B0604020202020204" pitchFamily="34" charset="0"/>
                        </a:rPr>
                        <a:t>[BE-FR] Avelgem - Avelin 80 [DIR] [FR] / N-1 Avelgem - Mastaing 380.79</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296.81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66%</a:t>
                      </a:r>
                    </a:p>
                  </a:txBody>
                  <a:tcPr marL="0" marR="0" marT="0" marB="0" anchor="b">
                    <a:lnL>
                      <a:noFill/>
                    </a:lnL>
                    <a:lnR>
                      <a:noFill/>
                    </a:lnR>
                    <a:lnT>
                      <a:noFill/>
                    </a:lnT>
                    <a:lnB>
                      <a:noFill/>
                    </a:lnB>
                  </a:tcPr>
                </a:tc>
                <a:extLst>
                  <a:ext uri="{0D108BD9-81ED-4DB2-BD59-A6C34878D82A}">
                    <a16:rowId xmlns:a16="http://schemas.microsoft.com/office/drawing/2014/main" val="1152387384"/>
                  </a:ext>
                </a:extLst>
              </a:tr>
              <a:tr h="162869">
                <a:tc>
                  <a:txBody>
                    <a:bodyPr/>
                    <a:lstStyle/>
                    <a:p>
                      <a:pPr algn="l" fontAlgn="b"/>
                      <a:r>
                        <a:rPr lang="en-US" sz="800" b="1" i="0" u="none" strike="noStrike">
                          <a:solidFill>
                            <a:srgbClr val="000000"/>
                          </a:solidFill>
                          <a:effectLst/>
                          <a:latin typeface="Arial" panose="020B0604020202020204" pitchFamily="34" charset="0"/>
                        </a:rPr>
                        <a:t>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386.57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83%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592593780"/>
                  </a:ext>
                </a:extLst>
              </a:tr>
              <a:tr h="162869">
                <a:tc>
                  <a:txBody>
                    <a:bodyPr/>
                    <a:lstStyle/>
                    <a:p>
                      <a:pPr algn="l" fontAlgn="b"/>
                      <a:r>
                        <a:rPr lang="en-US" sz="800" b="0" i="0" u="none" strike="noStrike">
                          <a:solidFill>
                            <a:srgbClr val="000000"/>
                          </a:solidFill>
                          <a:effectLst/>
                          <a:latin typeface="Arial" panose="020B0604020202020204" pitchFamily="34" charset="0"/>
                        </a:rPr>
                        <a:t>[NL-NL] Diemen-Lelystad 380 W [OPP] / N-1 Boxmeer-Dodewaard 380 Z</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233.59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969138256"/>
                  </a:ext>
                </a:extLst>
              </a:tr>
              <a:tr h="162869">
                <a:tc>
                  <a:txBody>
                    <a:bodyPr/>
                    <a:lstStyle/>
                    <a:p>
                      <a:pPr algn="l" fontAlgn="b"/>
                      <a:r>
                        <a:rPr lang="pt-BR" sz="800" b="0" i="0" u="none" strike="noStrike">
                          <a:solidFill>
                            <a:srgbClr val="000000"/>
                          </a:solidFill>
                          <a:effectLst/>
                          <a:latin typeface="Arial" panose="020B0604020202020204" pitchFamily="34" charset="0"/>
                        </a:rPr>
                        <a:t>[BE-FR] Avelgem - Avelin 80 [DIR] [FR] / N-1 Avelgem - Mastaing 380.79</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386.57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63%</a:t>
                      </a:r>
                    </a:p>
                  </a:txBody>
                  <a:tcPr marL="0" marR="0" marT="0" marB="0" anchor="b">
                    <a:lnL>
                      <a:noFill/>
                    </a:lnL>
                    <a:lnR>
                      <a:noFill/>
                    </a:lnR>
                    <a:lnT>
                      <a:noFill/>
                    </a:lnT>
                    <a:lnB>
                      <a:noFill/>
                    </a:lnB>
                  </a:tcPr>
                </a:tc>
                <a:extLst>
                  <a:ext uri="{0D108BD9-81ED-4DB2-BD59-A6C34878D82A}">
                    <a16:rowId xmlns:a16="http://schemas.microsoft.com/office/drawing/2014/main" val="2791192019"/>
                  </a:ext>
                </a:extLst>
              </a:tr>
              <a:tr h="162869">
                <a:tc>
                  <a:txBody>
                    <a:bodyPr/>
                    <a:lstStyle/>
                    <a:p>
                      <a:pPr algn="l" fontAlgn="b"/>
                      <a:r>
                        <a:rPr lang="en-US" sz="800" b="1" i="0" u="none" strike="noStrike">
                          <a:solidFill>
                            <a:srgbClr val="000000"/>
                          </a:solidFill>
                          <a:effectLst/>
                          <a:latin typeface="Arial" panose="020B0604020202020204" pitchFamily="34" charset="0"/>
                        </a:rPr>
                        <a:t>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300.64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137%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567336277"/>
                  </a:ext>
                </a:extLst>
              </a:tr>
              <a:tr h="162869">
                <a:tc>
                  <a:txBody>
                    <a:bodyPr/>
                    <a:lstStyle/>
                    <a:p>
                      <a:pPr algn="l" fontAlgn="b"/>
                      <a:r>
                        <a:rPr lang="en-US" sz="800" b="0" i="0" u="none" strike="noStrike">
                          <a:solidFill>
                            <a:srgbClr val="000000"/>
                          </a:solidFill>
                          <a:effectLst/>
                          <a:latin typeface="Arial" panose="020B0604020202020204" pitchFamily="34" charset="0"/>
                        </a:rPr>
                        <a:t>[NL-NL] Diemen-Lelystad 380 W [OPP] / N-1 Boxmeer-Dodewaard 380 Z</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236.91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789717169"/>
                  </a:ext>
                </a:extLst>
              </a:tr>
              <a:tr h="162869">
                <a:tc>
                  <a:txBody>
                    <a:bodyPr/>
                    <a:lstStyle/>
                    <a:p>
                      <a:pPr algn="l" fontAlgn="b"/>
                      <a:r>
                        <a:rPr lang="en-US" sz="800" b="0" i="0" u="none" strike="noStrike">
                          <a:solidFill>
                            <a:srgbClr val="000000"/>
                          </a:solidFill>
                          <a:effectLst/>
                          <a:latin typeface="Arial" panose="020B0604020202020204" pitchFamily="34" charset="0"/>
                        </a:rPr>
                        <a:t>[BE-FR] Achene - Lonny 19 [DIR] [FR] / N-1 Avelgem - Avelin 380.80</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29.73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57%</a:t>
                      </a:r>
                    </a:p>
                  </a:txBody>
                  <a:tcPr marL="0" marR="0" marT="0" marB="0" anchor="b">
                    <a:lnL>
                      <a:noFill/>
                    </a:lnL>
                    <a:lnR>
                      <a:noFill/>
                    </a:lnR>
                    <a:lnT>
                      <a:noFill/>
                    </a:lnT>
                    <a:lnB>
                      <a:noFill/>
                    </a:lnB>
                  </a:tcPr>
                </a:tc>
                <a:extLst>
                  <a:ext uri="{0D108BD9-81ED-4DB2-BD59-A6C34878D82A}">
                    <a16:rowId xmlns:a16="http://schemas.microsoft.com/office/drawing/2014/main" val="4213324313"/>
                  </a:ext>
                </a:extLst>
              </a:tr>
              <a:tr h="162869">
                <a:tc>
                  <a:txBody>
                    <a:bodyPr/>
                    <a:lstStyle/>
                    <a:p>
                      <a:pPr algn="l" fontAlgn="b"/>
                      <a:r>
                        <a:rPr lang="pt-BR" sz="800" b="0" i="0" u="none" strike="noStrike">
                          <a:solidFill>
                            <a:srgbClr val="000000"/>
                          </a:solidFill>
                          <a:effectLst/>
                          <a:latin typeface="Arial" panose="020B0604020202020204" pitchFamily="34" charset="0"/>
                        </a:rPr>
                        <a:t>[BE-FR] Avelgem - Avelin 80 [DIR] [FR] / N-1 Avelgem - Mastaing 380.79</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300.64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60%</a:t>
                      </a:r>
                    </a:p>
                  </a:txBody>
                  <a:tcPr marL="0" marR="0" marT="0" marB="0" anchor="b">
                    <a:lnL>
                      <a:noFill/>
                    </a:lnL>
                    <a:lnR>
                      <a:noFill/>
                    </a:lnR>
                    <a:lnT>
                      <a:noFill/>
                    </a:lnT>
                    <a:lnB>
                      <a:noFill/>
                    </a:lnB>
                  </a:tcPr>
                </a:tc>
                <a:extLst>
                  <a:ext uri="{0D108BD9-81ED-4DB2-BD59-A6C34878D82A}">
                    <a16:rowId xmlns:a16="http://schemas.microsoft.com/office/drawing/2014/main" val="2617246489"/>
                  </a:ext>
                </a:extLst>
              </a:tr>
              <a:tr h="162869">
                <a:tc>
                  <a:txBody>
                    <a:bodyPr/>
                    <a:lstStyle/>
                    <a:p>
                      <a:pPr algn="l" fontAlgn="b"/>
                      <a:r>
                        <a:rPr lang="en-US" sz="800" b="1" i="0" u="none" strike="noStrike">
                          <a:solidFill>
                            <a:srgbClr val="000000"/>
                          </a:solidFill>
                          <a:effectLst/>
                          <a:latin typeface="Arial" panose="020B0604020202020204" pitchFamily="34" charset="0"/>
                        </a:rPr>
                        <a:t>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287.14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135%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713453383"/>
                  </a:ext>
                </a:extLst>
              </a:tr>
              <a:tr h="162869">
                <a:tc>
                  <a:txBody>
                    <a:bodyPr/>
                    <a:lstStyle/>
                    <a:p>
                      <a:pPr algn="l" fontAlgn="b"/>
                      <a:r>
                        <a:rPr lang="en-US" sz="800" b="0" i="0" u="none" strike="noStrike">
                          <a:solidFill>
                            <a:srgbClr val="000000"/>
                          </a:solidFill>
                          <a:effectLst/>
                          <a:latin typeface="Arial" panose="020B0604020202020204" pitchFamily="34" charset="0"/>
                        </a:rPr>
                        <a:t>[NL-NL] Diemen-Lelystad 380 W [OPP] / N-1 Boxmeer-Dodewaard 380 Z</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234.94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058818936"/>
                  </a:ext>
                </a:extLst>
              </a:tr>
              <a:tr h="162869">
                <a:tc>
                  <a:txBody>
                    <a:bodyPr/>
                    <a:lstStyle/>
                    <a:p>
                      <a:pPr algn="l" fontAlgn="b"/>
                      <a:r>
                        <a:rPr lang="en-US" sz="800" b="0" i="0" u="none" strike="noStrike">
                          <a:solidFill>
                            <a:srgbClr val="000000"/>
                          </a:solidFill>
                          <a:effectLst/>
                          <a:latin typeface="Arial" panose="020B0604020202020204" pitchFamily="34" charset="0"/>
                        </a:rPr>
                        <a:t>[BE-FR] Achene - Lonny 19 [DIR] [FR] / N-1 Avelgem - Avelin 380.80</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32.04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56%</a:t>
                      </a:r>
                    </a:p>
                  </a:txBody>
                  <a:tcPr marL="0" marR="0" marT="0" marB="0" anchor="b">
                    <a:lnL>
                      <a:noFill/>
                    </a:lnL>
                    <a:lnR>
                      <a:noFill/>
                    </a:lnR>
                    <a:lnT>
                      <a:noFill/>
                    </a:lnT>
                    <a:lnB>
                      <a:noFill/>
                    </a:lnB>
                  </a:tcPr>
                </a:tc>
                <a:extLst>
                  <a:ext uri="{0D108BD9-81ED-4DB2-BD59-A6C34878D82A}">
                    <a16:rowId xmlns:a16="http://schemas.microsoft.com/office/drawing/2014/main" val="1523054548"/>
                  </a:ext>
                </a:extLst>
              </a:tr>
              <a:tr h="162869">
                <a:tc>
                  <a:txBody>
                    <a:bodyPr/>
                    <a:lstStyle/>
                    <a:p>
                      <a:pPr algn="l" fontAlgn="b"/>
                      <a:r>
                        <a:rPr lang="pt-BR" sz="800" b="0" i="0" u="none" strike="noStrike">
                          <a:solidFill>
                            <a:srgbClr val="000000"/>
                          </a:solidFill>
                          <a:effectLst/>
                          <a:latin typeface="Arial" panose="020B0604020202020204" pitchFamily="34" charset="0"/>
                        </a:rPr>
                        <a:t>[BE-FR] Avelgem - Avelin 80 [DIR] [FR] / N-1 Avelgem - Mastaing 380.79</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287.14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59%</a:t>
                      </a:r>
                    </a:p>
                  </a:txBody>
                  <a:tcPr marL="0" marR="0" marT="0" marB="0" anchor="b">
                    <a:lnL>
                      <a:noFill/>
                    </a:lnL>
                    <a:lnR>
                      <a:noFill/>
                    </a:lnR>
                    <a:lnT>
                      <a:noFill/>
                    </a:lnT>
                    <a:lnB>
                      <a:noFill/>
                    </a:lnB>
                  </a:tcPr>
                </a:tc>
                <a:extLst>
                  <a:ext uri="{0D108BD9-81ED-4DB2-BD59-A6C34878D82A}">
                    <a16:rowId xmlns:a16="http://schemas.microsoft.com/office/drawing/2014/main" val="3021309050"/>
                  </a:ext>
                </a:extLst>
              </a:tr>
              <a:tr h="162869">
                <a:tc>
                  <a:txBody>
                    <a:bodyPr/>
                    <a:lstStyle/>
                    <a:p>
                      <a:pPr algn="l" fontAlgn="b"/>
                      <a:r>
                        <a:rPr lang="en-US" sz="800" b="1" i="0" u="none" strike="noStrike">
                          <a:solidFill>
                            <a:srgbClr val="000000"/>
                          </a:solidFill>
                          <a:effectLst/>
                          <a:latin typeface="Arial" panose="020B0604020202020204" pitchFamily="34" charset="0"/>
                        </a:rPr>
                        <a:t>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237.7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143%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112312454"/>
                  </a:ext>
                </a:extLst>
              </a:tr>
              <a:tr h="162869">
                <a:tc>
                  <a:txBody>
                    <a:bodyPr/>
                    <a:lstStyle/>
                    <a:p>
                      <a:pPr algn="l" fontAlgn="b"/>
                      <a:r>
                        <a:rPr lang="en-US" sz="800" b="0" i="0" u="none" strike="noStrike">
                          <a:solidFill>
                            <a:srgbClr val="000000"/>
                          </a:solidFill>
                          <a:effectLst/>
                          <a:latin typeface="Arial" panose="020B0604020202020204" pitchFamily="34" charset="0"/>
                        </a:rPr>
                        <a:t>[NL-NL] Diemen-Lelystad 380 W [OPP] / N-1 Boxmeer-Dodewaard 380 Z</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130.99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556488226"/>
                  </a:ext>
                </a:extLst>
              </a:tr>
              <a:tr h="162869">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Dobrzen</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19.37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66%</a:t>
                      </a:r>
                    </a:p>
                  </a:txBody>
                  <a:tcPr marL="0" marR="0" marT="0" marB="0" anchor="b">
                    <a:lnL>
                      <a:noFill/>
                    </a:lnL>
                    <a:lnR>
                      <a:noFill/>
                    </a:lnR>
                    <a:lnT>
                      <a:noFill/>
                    </a:lnT>
                    <a:lnB>
                      <a:noFill/>
                    </a:lnB>
                  </a:tcPr>
                </a:tc>
                <a:extLst>
                  <a:ext uri="{0D108BD9-81ED-4DB2-BD59-A6C34878D82A}">
                    <a16:rowId xmlns:a16="http://schemas.microsoft.com/office/drawing/2014/main" val="1006265276"/>
                  </a:ext>
                </a:extLst>
              </a:tr>
              <a:tr h="162869">
                <a:tc>
                  <a:txBody>
                    <a:bodyPr/>
                    <a:lstStyle/>
                    <a:p>
                      <a:pPr algn="l" fontAlgn="b"/>
                      <a:r>
                        <a:rPr lang="pt-BR" sz="800" b="0" i="0" u="none" strike="noStrike">
                          <a:solidFill>
                            <a:srgbClr val="000000"/>
                          </a:solidFill>
                          <a:effectLst/>
                          <a:latin typeface="Arial" panose="020B0604020202020204" pitchFamily="34" charset="0"/>
                        </a:rPr>
                        <a:t>[BE-FR] Avelgem - Avelin 80 [DIR] [FR] / N-1 Avelgem - Mastaing 380.79</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237.7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57%</a:t>
                      </a:r>
                    </a:p>
                  </a:txBody>
                  <a:tcPr marL="0" marR="0" marT="0" marB="0" anchor="b">
                    <a:lnL>
                      <a:noFill/>
                    </a:lnL>
                    <a:lnR>
                      <a:noFill/>
                    </a:lnR>
                    <a:lnT>
                      <a:noFill/>
                    </a:lnT>
                    <a:lnB>
                      <a:noFill/>
                    </a:lnB>
                  </a:tcPr>
                </a:tc>
                <a:extLst>
                  <a:ext uri="{0D108BD9-81ED-4DB2-BD59-A6C34878D82A}">
                    <a16:rowId xmlns:a16="http://schemas.microsoft.com/office/drawing/2014/main" val="2324166392"/>
                  </a:ext>
                </a:extLst>
              </a:tr>
              <a:tr h="162869">
                <a:tc>
                  <a:txBody>
                    <a:bodyPr/>
                    <a:lstStyle/>
                    <a:p>
                      <a:pPr algn="l" fontAlgn="b"/>
                      <a:r>
                        <a:rPr lang="en-US" sz="800" b="1" i="0" u="none" strike="noStrike">
                          <a:solidFill>
                            <a:srgbClr val="000000"/>
                          </a:solidFill>
                          <a:effectLst/>
                          <a:latin typeface="Arial" panose="020B0604020202020204" pitchFamily="34" charset="0"/>
                        </a:rPr>
                        <a:t>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1046.97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197%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612429981"/>
                  </a:ext>
                </a:extLst>
              </a:tr>
              <a:tr h="162869">
                <a:tc>
                  <a:txBody>
                    <a:bodyPr/>
                    <a:lstStyle/>
                    <a:p>
                      <a:pPr algn="l" fontAlgn="b"/>
                      <a:r>
                        <a:rPr lang="pt-BR" sz="800" b="0" i="0" u="none" strike="noStrike">
                          <a:solidFill>
                            <a:srgbClr val="000000"/>
                          </a:solidFill>
                          <a:effectLst/>
                          <a:latin typeface="Arial" panose="020B0604020202020204" pitchFamily="34" charset="0"/>
                        </a:rPr>
                        <a:t>[HR-SI] 220kV Pehlin - Divaca [DIR] [HR] / N-1 Melina - Divaca</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55.47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52%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272853812"/>
                  </a:ext>
                </a:extLst>
              </a:tr>
              <a:tr h="162869">
                <a:tc>
                  <a:txBody>
                    <a:bodyPr/>
                    <a:lstStyle/>
                    <a:p>
                      <a:pPr algn="l" fontAlgn="b"/>
                      <a:r>
                        <a:rPr lang="de-DE" sz="800" b="0" i="0" u="none" strike="noStrike">
                          <a:solidFill>
                            <a:srgbClr val="000000"/>
                          </a:solidFill>
                          <a:effectLst/>
                          <a:latin typeface="Arial" panose="020B0604020202020204" pitchFamily="34" charset="0"/>
                        </a:rPr>
                        <a:t>[D7-D7] Paffendorf  - Rommerskirchen  PAFFEN S [OPP] / N-1 Knapsack - Sechtem WABERG W</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964.68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a:t>
                      </a:r>
                    </a:p>
                  </a:txBody>
                  <a:tcPr marL="0" marR="0" marT="0" marB="0" anchor="b">
                    <a:lnL>
                      <a:noFill/>
                    </a:lnL>
                    <a:lnR>
                      <a:noFill/>
                    </a:lnR>
                    <a:lnT>
                      <a:noFill/>
                    </a:lnT>
                    <a:lnB>
                      <a:noFill/>
                    </a:lnB>
                  </a:tcPr>
                </a:tc>
                <a:extLst>
                  <a:ext uri="{0D108BD9-81ED-4DB2-BD59-A6C34878D82A}">
                    <a16:rowId xmlns:a16="http://schemas.microsoft.com/office/drawing/2014/main" val="2838187972"/>
                  </a:ext>
                </a:extLst>
              </a:tr>
              <a:tr h="162869">
                <a:tc>
                  <a:txBody>
                    <a:bodyPr/>
                    <a:lstStyle/>
                    <a:p>
                      <a:pPr algn="l" fontAlgn="b"/>
                      <a:r>
                        <a:rPr lang="en-US" sz="800" b="0" i="0" u="none" strike="noStrike">
                          <a:solidFill>
                            <a:srgbClr val="000000"/>
                          </a:solidFill>
                          <a:effectLst/>
                          <a:latin typeface="Arial" panose="020B0604020202020204" pitchFamily="34" charset="0"/>
                        </a:rPr>
                        <a:t>[D7-D7] Lambsheim - Weingarten  LAMBSH W [DIR] / N-1 Rheinau - Hoheneck KUGELB W</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696.71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11%</a:t>
                      </a:r>
                    </a:p>
                  </a:txBody>
                  <a:tcPr marL="0" marR="0" marT="0" marB="0" anchor="b">
                    <a:lnL>
                      <a:noFill/>
                    </a:lnL>
                    <a:lnR>
                      <a:noFill/>
                    </a:lnR>
                    <a:lnT>
                      <a:noFill/>
                    </a:lnT>
                    <a:lnB>
                      <a:noFill/>
                    </a:lnB>
                  </a:tcPr>
                </a:tc>
                <a:extLst>
                  <a:ext uri="{0D108BD9-81ED-4DB2-BD59-A6C34878D82A}">
                    <a16:rowId xmlns:a16="http://schemas.microsoft.com/office/drawing/2014/main" val="2736054249"/>
                  </a:ext>
                </a:extLst>
              </a:tr>
              <a:tr h="162869">
                <a:tc>
                  <a:txBody>
                    <a:bodyPr/>
                    <a:lstStyle/>
                    <a:p>
                      <a:pPr algn="l" fontAlgn="b"/>
                      <a:r>
                        <a:rPr lang="en-US" sz="800" b="0" i="0" u="none" strike="noStrike">
                          <a:solidFill>
                            <a:srgbClr val="000000"/>
                          </a:solidFill>
                          <a:effectLst/>
                          <a:latin typeface="Arial" panose="020B0604020202020204" pitchFamily="34" charset="0"/>
                        </a:rPr>
                        <a:t>[AT-HU] Wien Suedost - Gyoer 245 [DIR] [AT] / N-1 Neusiedl - Wien Suedost 246A</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1046.97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14%</a:t>
                      </a:r>
                    </a:p>
                  </a:txBody>
                  <a:tcPr marL="0" marR="0" marT="0" marB="0" anchor="b">
                    <a:lnL>
                      <a:noFill/>
                    </a:lnL>
                    <a:lnR>
                      <a:noFill/>
                    </a:lnR>
                    <a:lnT>
                      <a:noFill/>
                    </a:lnT>
                    <a:lnB>
                      <a:noFill/>
                    </a:lnB>
                  </a:tcPr>
                </a:tc>
                <a:extLst>
                  <a:ext uri="{0D108BD9-81ED-4DB2-BD59-A6C34878D82A}">
                    <a16:rowId xmlns:a16="http://schemas.microsoft.com/office/drawing/2014/main" val="686956341"/>
                  </a:ext>
                </a:extLst>
              </a:tr>
              <a:tr h="162869">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Dobrzen</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154.19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55%</a:t>
                      </a:r>
                    </a:p>
                  </a:txBody>
                  <a:tcPr marL="0" marR="0" marT="0" marB="0" anchor="b">
                    <a:lnL>
                      <a:noFill/>
                    </a:lnL>
                    <a:lnR>
                      <a:noFill/>
                    </a:lnR>
                    <a:lnT>
                      <a:noFill/>
                    </a:lnT>
                    <a:lnB>
                      <a:noFill/>
                    </a:lnB>
                  </a:tcPr>
                </a:tc>
                <a:extLst>
                  <a:ext uri="{0D108BD9-81ED-4DB2-BD59-A6C34878D82A}">
                    <a16:rowId xmlns:a16="http://schemas.microsoft.com/office/drawing/2014/main" val="2971829983"/>
                  </a:ext>
                </a:extLst>
              </a:tr>
              <a:tr h="162869">
                <a:tc>
                  <a:txBody>
                    <a:bodyPr/>
                    <a:lstStyle/>
                    <a:p>
                      <a:pPr algn="l" fontAlgn="b"/>
                      <a:r>
                        <a:rPr lang="en-US" sz="800" b="0" i="0" u="none" strike="noStrike">
                          <a:solidFill>
                            <a:srgbClr val="000000"/>
                          </a:solidFill>
                          <a:effectLst/>
                          <a:latin typeface="Arial" panose="020B0604020202020204" pitchFamily="34" charset="0"/>
                        </a:rPr>
                        <a:t>[NL-BE] Maasbracht-Van Eyck 380 W [OPP] [NL] / N-1 Achene - Gramme 380.10</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94.07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a:t>
                      </a:r>
                    </a:p>
                  </a:txBody>
                  <a:tcPr marL="0" marR="0" marT="0" marB="0" anchor="b">
                    <a:lnL>
                      <a:noFill/>
                    </a:lnL>
                    <a:lnR>
                      <a:noFill/>
                    </a:lnR>
                    <a:lnT>
                      <a:noFill/>
                    </a:lnT>
                    <a:lnB>
                      <a:noFill/>
                    </a:lnB>
                  </a:tcPr>
                </a:tc>
                <a:extLst>
                  <a:ext uri="{0D108BD9-81ED-4DB2-BD59-A6C34878D82A}">
                    <a16:rowId xmlns:a16="http://schemas.microsoft.com/office/drawing/2014/main" val="348053907"/>
                  </a:ext>
                </a:extLst>
              </a:tr>
              <a:tr h="162869">
                <a:tc>
                  <a:txBody>
                    <a:bodyPr/>
                    <a:lstStyle/>
                    <a:p>
                      <a:pPr algn="l" fontAlgn="b"/>
                      <a:r>
                        <a:rPr lang="pt-BR" sz="800" b="0" i="0" u="none" strike="noStrike">
                          <a:solidFill>
                            <a:srgbClr val="000000"/>
                          </a:solidFill>
                          <a:effectLst/>
                          <a:latin typeface="Arial" panose="020B0604020202020204" pitchFamily="34" charset="0"/>
                        </a:rPr>
                        <a:t>[BE-FR] Avelgem - Avelin 80 [DIR] [FR] / N-1 Avelgem - Mastaing 380.79</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47.49</a:t>
                      </a:r>
                    </a:p>
                  </a:txBody>
                  <a:tcPr marL="0" marR="0" marT="0" marB="0" anchor="b">
                    <a:lnL>
                      <a:noFill/>
                    </a:lnL>
                    <a:lnR>
                      <a:noFill/>
                    </a:lnR>
                    <a:lnT>
                      <a:noFill/>
                    </a:lnT>
                    <a:lnB>
                      <a:noFill/>
                    </a:lnB>
                  </a:tcPr>
                </a:tc>
                <a:tc>
                  <a:txBody>
                    <a:bodyPr/>
                    <a:lstStyle/>
                    <a:p>
                      <a:pPr algn="r" fontAlgn="b"/>
                      <a:r>
                        <a:rPr lang="en-US" sz="800" b="0" i="0" u="none" strike="noStrike" dirty="0">
                          <a:solidFill>
                            <a:srgbClr val="000000"/>
                          </a:solidFill>
                          <a:effectLst/>
                          <a:latin typeface="Arial" panose="020B0604020202020204" pitchFamily="34" charset="0"/>
                        </a:rPr>
                        <a:t>52%</a:t>
                      </a:r>
                    </a:p>
                  </a:txBody>
                  <a:tcPr marL="0" marR="0" marT="0" marB="0" anchor="b">
                    <a:lnL>
                      <a:noFill/>
                    </a:lnL>
                    <a:lnR>
                      <a:noFill/>
                    </a:lnR>
                    <a:lnT>
                      <a:noFill/>
                    </a:lnT>
                    <a:lnB>
                      <a:noFill/>
                    </a:lnB>
                  </a:tcPr>
                </a:tc>
                <a:extLst>
                  <a:ext uri="{0D108BD9-81ED-4DB2-BD59-A6C34878D82A}">
                    <a16:rowId xmlns:a16="http://schemas.microsoft.com/office/drawing/2014/main" val="2723685542"/>
                  </a:ext>
                </a:extLst>
              </a:tr>
            </a:tbl>
          </a:graphicData>
        </a:graphic>
      </p:graphicFrame>
    </p:spTree>
    <p:extLst>
      <p:ext uri="{BB962C8B-B14F-4D97-AF65-F5344CB8AC3E}">
        <p14:creationId xmlns:p14="http://schemas.microsoft.com/office/powerpoint/2010/main" val="4068346244"/>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7 (part 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CDEE2D7B-3051-4746-820E-16F78E1462D9}"/>
              </a:ext>
            </a:extLst>
          </p:cNvPr>
          <p:cNvGraphicFramePr>
            <a:graphicFrameLocks noGrp="1"/>
          </p:cNvGraphicFramePr>
          <p:nvPr>
            <p:extLst>
              <p:ext uri="{D42A27DB-BD31-4B8C-83A1-F6EECF244321}">
                <p14:modId xmlns:p14="http://schemas.microsoft.com/office/powerpoint/2010/main" val="1760235123"/>
              </p:ext>
            </p:extLst>
          </p:nvPr>
        </p:nvGraphicFramePr>
        <p:xfrm>
          <a:off x="1488333" y="1079509"/>
          <a:ext cx="6254290" cy="5399120"/>
        </p:xfrm>
        <a:graphic>
          <a:graphicData uri="http://schemas.openxmlformats.org/drawingml/2006/table">
            <a:tbl>
              <a:tblPr/>
              <a:tblGrid>
                <a:gridCol w="4852795">
                  <a:extLst>
                    <a:ext uri="{9D8B030D-6E8A-4147-A177-3AD203B41FA5}">
                      <a16:colId xmlns:a16="http://schemas.microsoft.com/office/drawing/2014/main" val="806866566"/>
                    </a:ext>
                  </a:extLst>
                </a:gridCol>
                <a:gridCol w="1020136">
                  <a:extLst>
                    <a:ext uri="{9D8B030D-6E8A-4147-A177-3AD203B41FA5}">
                      <a16:colId xmlns:a16="http://schemas.microsoft.com/office/drawing/2014/main" val="1819022454"/>
                    </a:ext>
                  </a:extLst>
                </a:gridCol>
                <a:gridCol w="381359">
                  <a:extLst>
                    <a:ext uri="{9D8B030D-6E8A-4147-A177-3AD203B41FA5}">
                      <a16:colId xmlns:a16="http://schemas.microsoft.com/office/drawing/2014/main" val="2899491321"/>
                    </a:ext>
                  </a:extLst>
                </a:gridCol>
              </a:tblGrid>
              <a:tr h="134978">
                <a:tc>
                  <a:txBody>
                    <a:bodyPr/>
                    <a:lstStyle/>
                    <a:p>
                      <a:pPr algn="l" fontAlgn="b"/>
                      <a:r>
                        <a:rPr lang="en-US" sz="600" b="1" i="0" u="none" strike="noStrike">
                          <a:solidFill>
                            <a:srgbClr val="000000"/>
                          </a:solidFill>
                          <a:effectLst/>
                          <a:latin typeface="Arial" panose="020B0604020202020204" pitchFamily="34" charset="0"/>
                        </a:rPr>
                        <a:t>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4017.53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242%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239958813"/>
                  </a:ext>
                </a:extLst>
              </a:tr>
              <a:tr h="134978">
                <a:tc>
                  <a:txBody>
                    <a:bodyPr/>
                    <a:lstStyle/>
                    <a:p>
                      <a:pPr algn="l" fontAlgn="b"/>
                      <a:r>
                        <a:rPr lang="en-US" sz="600" b="0" i="0" u="none" strike="noStrike">
                          <a:solidFill>
                            <a:srgbClr val="000000"/>
                          </a:solidFill>
                          <a:effectLst/>
                          <a:latin typeface="Arial" panose="020B0604020202020204" pitchFamily="34" charset="0"/>
                        </a:rPr>
                        <a:t>[CZ-D8] Hradec - Rohrsdorf 446 [OPP] [D8] / N-1 Hradec - Rohrsdorf 1</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132.81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50%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957517593"/>
                  </a:ext>
                </a:extLst>
              </a:tr>
              <a:tr h="134978">
                <a:tc>
                  <a:txBody>
                    <a:bodyPr/>
                    <a:lstStyle/>
                    <a:p>
                      <a:pPr algn="l" fontAlgn="b"/>
                      <a:r>
                        <a:rPr lang="en-US" sz="600" b="0" i="0" u="none" strike="noStrike">
                          <a:solidFill>
                            <a:srgbClr val="000000"/>
                          </a:solidFill>
                          <a:effectLst/>
                          <a:latin typeface="Arial" panose="020B0604020202020204" pitchFamily="34" charset="0"/>
                        </a:rPr>
                        <a:t>[AT-HU] Zurndorf - Gyoer 439B [OPP] [AT] / BASECASE</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475.99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a:t>
                      </a:r>
                    </a:p>
                  </a:txBody>
                  <a:tcPr marL="0" marR="0" marT="0" marB="0" anchor="b">
                    <a:lnL>
                      <a:noFill/>
                    </a:lnL>
                    <a:lnR>
                      <a:noFill/>
                    </a:lnR>
                    <a:lnT>
                      <a:noFill/>
                    </a:lnT>
                    <a:lnB>
                      <a:noFill/>
                    </a:lnB>
                  </a:tcPr>
                </a:tc>
                <a:extLst>
                  <a:ext uri="{0D108BD9-81ED-4DB2-BD59-A6C34878D82A}">
                    <a16:rowId xmlns:a16="http://schemas.microsoft.com/office/drawing/2014/main" val="1313896383"/>
                  </a:ext>
                </a:extLst>
              </a:tr>
              <a:tr h="134978">
                <a:tc>
                  <a:txBody>
                    <a:bodyPr/>
                    <a:lstStyle/>
                    <a:p>
                      <a:pPr algn="l" fontAlgn="b"/>
                      <a:r>
                        <a:rPr lang="en-US" sz="600" b="0" i="0" u="none" strike="noStrike">
                          <a:solidFill>
                            <a:srgbClr val="000000"/>
                          </a:solidFill>
                          <a:effectLst/>
                          <a:latin typeface="Arial" panose="020B0604020202020204" pitchFamily="34" charset="0"/>
                        </a:rPr>
                        <a:t>[D7-D7] Lambsheim - Weingarten  LAMBSH W [DIR] / N-1 Rheinau - Hoheneck KUGELB W</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1097.05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a:t>
                      </a:r>
                    </a:p>
                  </a:txBody>
                  <a:tcPr marL="0" marR="0" marT="0" marB="0" anchor="b">
                    <a:lnL>
                      <a:noFill/>
                    </a:lnL>
                    <a:lnR>
                      <a:noFill/>
                    </a:lnR>
                    <a:lnT>
                      <a:noFill/>
                    </a:lnT>
                    <a:lnB>
                      <a:noFill/>
                    </a:lnB>
                  </a:tcPr>
                </a:tc>
                <a:extLst>
                  <a:ext uri="{0D108BD9-81ED-4DB2-BD59-A6C34878D82A}">
                    <a16:rowId xmlns:a16="http://schemas.microsoft.com/office/drawing/2014/main" val="3624613112"/>
                  </a:ext>
                </a:extLst>
              </a:tr>
              <a:tr h="134978">
                <a:tc>
                  <a:txBody>
                    <a:bodyPr/>
                    <a:lstStyle/>
                    <a:p>
                      <a:pPr algn="l" fontAlgn="b"/>
                      <a:r>
                        <a:rPr lang="en-US" sz="600" b="0" i="0" u="none" strike="noStrike">
                          <a:solidFill>
                            <a:srgbClr val="000000"/>
                          </a:solidFill>
                          <a:effectLst/>
                          <a:latin typeface="Arial" panose="020B0604020202020204" pitchFamily="34" charset="0"/>
                        </a:rPr>
                        <a:t>[AT-HU] Wien Suedost - Gyoer 245 [DIR] [AT] / N-1 Neusiedl - Wien Suedost 246A</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4017.53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154753826"/>
                  </a:ext>
                </a:extLst>
              </a:tr>
              <a:tr h="134978">
                <a:tc>
                  <a:txBody>
                    <a:bodyPr/>
                    <a:lstStyle/>
                    <a:p>
                      <a:pPr algn="l" fontAlgn="b"/>
                      <a:r>
                        <a:rPr lang="en-US" sz="600" b="0" i="0" u="none" strike="noStrike">
                          <a:solidFill>
                            <a:srgbClr val="000000"/>
                          </a:solidFill>
                          <a:effectLst/>
                          <a:latin typeface="Arial" panose="020B0604020202020204" pitchFamily="34" charset="0"/>
                        </a:rPr>
                        <a:t>[RO-RO] TR Portile de Fier 400/220 1 [OPP] / N-1 TR Portile de Fier 400/220 3</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58.6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4093679693"/>
                  </a:ext>
                </a:extLst>
              </a:tr>
              <a:tr h="134978">
                <a:tc>
                  <a:txBody>
                    <a:bodyPr/>
                    <a:lstStyle/>
                    <a:p>
                      <a:pPr algn="l" fontAlgn="b"/>
                      <a:r>
                        <a:rPr lang="en-US" sz="600" b="0" i="0" u="none" strike="noStrike">
                          <a:solidFill>
                            <a:srgbClr val="000000"/>
                          </a:solidFill>
                          <a:effectLst/>
                          <a:latin typeface="Arial" panose="020B0604020202020204" pitchFamily="34" charset="0"/>
                        </a:rPr>
                        <a:t>[NL-NL] Diemen-Lelystad 380 W [OPP] / N-1 Maasbracht-Eindhoven 380 W</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937.29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9%</a:t>
                      </a:r>
                    </a:p>
                  </a:txBody>
                  <a:tcPr marL="0" marR="0" marT="0" marB="0" anchor="b">
                    <a:lnL>
                      <a:noFill/>
                    </a:lnL>
                    <a:lnR>
                      <a:noFill/>
                    </a:lnR>
                    <a:lnT>
                      <a:noFill/>
                    </a:lnT>
                    <a:lnB>
                      <a:noFill/>
                    </a:lnB>
                  </a:tcPr>
                </a:tc>
                <a:extLst>
                  <a:ext uri="{0D108BD9-81ED-4DB2-BD59-A6C34878D82A}">
                    <a16:rowId xmlns:a16="http://schemas.microsoft.com/office/drawing/2014/main" val="4174709898"/>
                  </a:ext>
                </a:extLst>
              </a:tr>
              <a:tr h="134978">
                <a:tc>
                  <a:txBody>
                    <a:bodyPr/>
                    <a:lstStyle/>
                    <a:p>
                      <a:pPr algn="l" fontAlgn="b"/>
                      <a:r>
                        <a:rPr lang="en-US" sz="600" b="0" i="0" u="none" strike="noStrike">
                          <a:solidFill>
                            <a:srgbClr val="000000"/>
                          </a:solidFill>
                          <a:effectLst/>
                          <a:latin typeface="Arial" panose="020B0604020202020204" pitchFamily="34" charset="0"/>
                        </a:rPr>
                        <a:t>[CZ-PL] Wielopole - Nosovice [DIR] [PL] / N-1 Albrechtice - Dobrzen</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121.29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50%</a:t>
                      </a:r>
                    </a:p>
                  </a:txBody>
                  <a:tcPr marL="0" marR="0" marT="0" marB="0" anchor="b">
                    <a:lnL>
                      <a:noFill/>
                    </a:lnL>
                    <a:lnR>
                      <a:noFill/>
                    </a:lnR>
                    <a:lnT>
                      <a:noFill/>
                    </a:lnT>
                    <a:lnB>
                      <a:noFill/>
                    </a:lnB>
                  </a:tcPr>
                </a:tc>
                <a:extLst>
                  <a:ext uri="{0D108BD9-81ED-4DB2-BD59-A6C34878D82A}">
                    <a16:rowId xmlns:a16="http://schemas.microsoft.com/office/drawing/2014/main" val="892924091"/>
                  </a:ext>
                </a:extLst>
              </a:tr>
              <a:tr h="134978">
                <a:tc>
                  <a:txBody>
                    <a:bodyPr/>
                    <a:lstStyle/>
                    <a:p>
                      <a:pPr algn="l" fontAlgn="b"/>
                      <a:r>
                        <a:rPr lang="en-US" sz="600" b="0" i="0" u="none" strike="noStrike">
                          <a:solidFill>
                            <a:srgbClr val="000000"/>
                          </a:solidFill>
                          <a:effectLst/>
                          <a:latin typeface="Arial" panose="020B0604020202020204" pitchFamily="34" charset="0"/>
                        </a:rPr>
                        <a:t>[NL-BE] Rilland-Zandvliet 380 W [DIR] [NL] / N-1 PST Zandvliet 2</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94.92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12%</a:t>
                      </a:r>
                    </a:p>
                  </a:txBody>
                  <a:tcPr marL="0" marR="0" marT="0" marB="0" anchor="b">
                    <a:lnL>
                      <a:noFill/>
                    </a:lnL>
                    <a:lnR>
                      <a:noFill/>
                    </a:lnR>
                    <a:lnT>
                      <a:noFill/>
                    </a:lnT>
                    <a:lnB>
                      <a:noFill/>
                    </a:lnB>
                  </a:tcPr>
                </a:tc>
                <a:extLst>
                  <a:ext uri="{0D108BD9-81ED-4DB2-BD59-A6C34878D82A}">
                    <a16:rowId xmlns:a16="http://schemas.microsoft.com/office/drawing/2014/main" val="3122397356"/>
                  </a:ext>
                </a:extLst>
              </a:tr>
              <a:tr h="134978">
                <a:tc>
                  <a:txBody>
                    <a:bodyPr/>
                    <a:lstStyle/>
                    <a:p>
                      <a:pPr algn="l" fontAlgn="b"/>
                      <a:r>
                        <a:rPr lang="pt-BR" sz="600" b="0" i="0" u="none" strike="noStrike">
                          <a:solidFill>
                            <a:srgbClr val="000000"/>
                          </a:solidFill>
                          <a:effectLst/>
                          <a:latin typeface="Arial" panose="020B0604020202020204" pitchFamily="34" charset="0"/>
                        </a:rPr>
                        <a:t>[BE-FR] Avelgem - Avelin 80 [DIR] [FR] / N-1 Avelgem - Mastaing 380.79</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224.28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50%</a:t>
                      </a:r>
                    </a:p>
                  </a:txBody>
                  <a:tcPr marL="0" marR="0" marT="0" marB="0" anchor="b">
                    <a:lnL>
                      <a:noFill/>
                    </a:lnL>
                    <a:lnR>
                      <a:noFill/>
                    </a:lnR>
                    <a:lnT>
                      <a:noFill/>
                    </a:lnT>
                    <a:lnB>
                      <a:noFill/>
                    </a:lnB>
                  </a:tcPr>
                </a:tc>
                <a:extLst>
                  <a:ext uri="{0D108BD9-81ED-4DB2-BD59-A6C34878D82A}">
                    <a16:rowId xmlns:a16="http://schemas.microsoft.com/office/drawing/2014/main" val="3424706831"/>
                  </a:ext>
                </a:extLst>
              </a:tr>
              <a:tr h="134978">
                <a:tc>
                  <a:txBody>
                    <a:bodyPr/>
                    <a:lstStyle/>
                    <a:p>
                      <a:pPr algn="l" fontAlgn="b"/>
                      <a:r>
                        <a:rPr lang="en-US" sz="600" b="0" i="0" u="none" strike="noStrike">
                          <a:solidFill>
                            <a:srgbClr val="000000"/>
                          </a:solidFill>
                          <a:effectLst/>
                          <a:latin typeface="Arial" panose="020B0604020202020204" pitchFamily="34" charset="0"/>
                        </a:rPr>
                        <a:t>[AT-SI] Obersielach - Podlog 247 [DIR] [AT] / N-1 Maribor-Kainachtal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48.81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33%</a:t>
                      </a:r>
                    </a:p>
                  </a:txBody>
                  <a:tcPr marL="0" marR="0" marT="0" marB="0" anchor="b">
                    <a:lnL>
                      <a:noFill/>
                    </a:lnL>
                    <a:lnR>
                      <a:noFill/>
                    </a:lnR>
                    <a:lnT>
                      <a:noFill/>
                    </a:lnT>
                    <a:lnB>
                      <a:noFill/>
                    </a:lnB>
                  </a:tcPr>
                </a:tc>
                <a:extLst>
                  <a:ext uri="{0D108BD9-81ED-4DB2-BD59-A6C34878D82A}">
                    <a16:rowId xmlns:a16="http://schemas.microsoft.com/office/drawing/2014/main" val="1786431035"/>
                  </a:ext>
                </a:extLst>
              </a:tr>
              <a:tr h="134978">
                <a:tc>
                  <a:txBody>
                    <a:bodyPr/>
                    <a:lstStyle/>
                    <a:p>
                      <a:pPr algn="l" fontAlgn="b"/>
                      <a:r>
                        <a:rPr lang="de-DE" sz="600" b="0" i="0" u="none" strike="noStrike">
                          <a:solidFill>
                            <a:srgbClr val="000000"/>
                          </a:solidFill>
                          <a:effectLst/>
                          <a:latin typeface="Arial" panose="020B0604020202020204" pitchFamily="34" charset="0"/>
                        </a:rPr>
                        <a:t>[NL-D7] Maasbracht - Oberzier  SELFK WS [DIR] [D7] / N-1 Achene - Lonny 380.19</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298.97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a:t>
                      </a:r>
                    </a:p>
                  </a:txBody>
                  <a:tcPr marL="0" marR="0" marT="0" marB="0" anchor="b">
                    <a:lnL>
                      <a:noFill/>
                    </a:lnL>
                    <a:lnR>
                      <a:noFill/>
                    </a:lnR>
                    <a:lnT>
                      <a:noFill/>
                    </a:lnT>
                    <a:lnB>
                      <a:noFill/>
                    </a:lnB>
                  </a:tcPr>
                </a:tc>
                <a:extLst>
                  <a:ext uri="{0D108BD9-81ED-4DB2-BD59-A6C34878D82A}">
                    <a16:rowId xmlns:a16="http://schemas.microsoft.com/office/drawing/2014/main" val="2728003979"/>
                  </a:ext>
                </a:extLst>
              </a:tr>
              <a:tr h="134978">
                <a:tc>
                  <a:txBody>
                    <a:bodyPr/>
                    <a:lstStyle/>
                    <a:p>
                      <a:pPr algn="l" fontAlgn="b"/>
                      <a:r>
                        <a:rPr lang="en-US" sz="600" b="1" i="0" u="none" strike="noStrike">
                          <a:solidFill>
                            <a:srgbClr val="000000"/>
                          </a:solidFill>
                          <a:effectLst/>
                          <a:latin typeface="Arial" panose="020B0604020202020204" pitchFamily="34" charset="0"/>
                        </a:rPr>
                        <a:t>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4349.62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284%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844075350"/>
                  </a:ext>
                </a:extLst>
              </a:tr>
              <a:tr h="134978">
                <a:tc>
                  <a:txBody>
                    <a:bodyPr/>
                    <a:lstStyle/>
                    <a:p>
                      <a:pPr algn="l" fontAlgn="b"/>
                      <a:r>
                        <a:rPr lang="en-US" sz="600" b="0" i="0" u="none" strike="noStrike">
                          <a:solidFill>
                            <a:srgbClr val="000000"/>
                          </a:solidFill>
                          <a:effectLst/>
                          <a:latin typeface="Arial" panose="020B0604020202020204" pitchFamily="34" charset="0"/>
                        </a:rPr>
                        <a:t>[AT-AT] Westtirol 1 - Westtirol 2 WTRHU41 [OPP] / N-1 Buers - Westtirol ws (421)</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532.81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609402621"/>
                  </a:ext>
                </a:extLst>
              </a:tr>
              <a:tr h="134978">
                <a:tc>
                  <a:txBody>
                    <a:bodyPr/>
                    <a:lstStyle/>
                    <a:p>
                      <a:pPr algn="l" fontAlgn="b"/>
                      <a:r>
                        <a:rPr lang="en-US" sz="600" b="0" i="0" u="none" strike="noStrike">
                          <a:solidFill>
                            <a:srgbClr val="000000"/>
                          </a:solidFill>
                          <a:effectLst/>
                          <a:latin typeface="Arial" panose="020B0604020202020204" pitchFamily="34" charset="0"/>
                        </a:rPr>
                        <a:t>[AT-CZ] Duernrohr 1 - Slavetice 437 [OPP] [AT] / N-1 Slavetice - Durnrohr 2</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280.25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039734"/>
                  </a:ext>
                </a:extLst>
              </a:tr>
              <a:tr h="134978">
                <a:tc>
                  <a:txBody>
                    <a:bodyPr/>
                    <a:lstStyle/>
                    <a:p>
                      <a:pPr algn="l" fontAlgn="b"/>
                      <a:r>
                        <a:rPr lang="pt-BR" sz="600" b="0" i="0" u="none" strike="noStrike">
                          <a:solidFill>
                            <a:srgbClr val="000000"/>
                          </a:solidFill>
                          <a:effectLst/>
                          <a:latin typeface="Arial" panose="020B0604020202020204" pitchFamily="34" charset="0"/>
                        </a:rPr>
                        <a:t>[HR-SI] 220kV Pehlin - Divaca [OPP] [HR] / N-1 Melina - Divaca</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145.7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125%</a:t>
                      </a:r>
                    </a:p>
                  </a:txBody>
                  <a:tcPr marL="0" marR="0" marT="0" marB="0" anchor="b">
                    <a:lnL>
                      <a:noFill/>
                    </a:lnL>
                    <a:lnR>
                      <a:noFill/>
                    </a:lnR>
                    <a:lnT>
                      <a:noFill/>
                    </a:lnT>
                    <a:lnB>
                      <a:noFill/>
                    </a:lnB>
                  </a:tcPr>
                </a:tc>
                <a:extLst>
                  <a:ext uri="{0D108BD9-81ED-4DB2-BD59-A6C34878D82A}">
                    <a16:rowId xmlns:a16="http://schemas.microsoft.com/office/drawing/2014/main" val="2845336681"/>
                  </a:ext>
                </a:extLst>
              </a:tr>
              <a:tr h="134978">
                <a:tc>
                  <a:txBody>
                    <a:bodyPr/>
                    <a:lstStyle/>
                    <a:p>
                      <a:pPr algn="l" fontAlgn="b"/>
                      <a:r>
                        <a:rPr lang="en-US" sz="600" b="0" i="0" u="none" strike="noStrike">
                          <a:solidFill>
                            <a:srgbClr val="000000"/>
                          </a:solidFill>
                          <a:effectLst/>
                          <a:latin typeface="Arial" panose="020B0604020202020204" pitchFamily="34" charset="0"/>
                        </a:rPr>
                        <a:t>[CZ-D8] Hradec - Rohrsdorf 446 [OPP] [D8] / N-1 Hradec - Rohrsdorf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349.33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49%</a:t>
                      </a:r>
                    </a:p>
                  </a:txBody>
                  <a:tcPr marL="0" marR="0" marT="0" marB="0" anchor="b">
                    <a:lnL>
                      <a:noFill/>
                    </a:lnL>
                    <a:lnR>
                      <a:noFill/>
                    </a:lnR>
                    <a:lnT>
                      <a:noFill/>
                    </a:lnT>
                    <a:lnB>
                      <a:noFill/>
                    </a:lnB>
                  </a:tcPr>
                </a:tc>
                <a:extLst>
                  <a:ext uri="{0D108BD9-81ED-4DB2-BD59-A6C34878D82A}">
                    <a16:rowId xmlns:a16="http://schemas.microsoft.com/office/drawing/2014/main" val="2255725808"/>
                  </a:ext>
                </a:extLst>
              </a:tr>
              <a:tr h="134978">
                <a:tc>
                  <a:txBody>
                    <a:bodyPr/>
                    <a:lstStyle/>
                    <a:p>
                      <a:pPr algn="l" fontAlgn="b"/>
                      <a:r>
                        <a:rPr lang="en-US" sz="600" b="0" i="0" u="none" strike="noStrike">
                          <a:solidFill>
                            <a:srgbClr val="000000"/>
                          </a:solidFill>
                          <a:effectLst/>
                          <a:latin typeface="Arial" panose="020B0604020202020204" pitchFamily="34" charset="0"/>
                        </a:rPr>
                        <a:t>[AT-HU] Zurndorf - Gyoer 439B [OPP] [AT] / N-1 Szombathely - Zurndorf</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539.67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a:t>
                      </a:r>
                    </a:p>
                  </a:txBody>
                  <a:tcPr marL="0" marR="0" marT="0" marB="0" anchor="b">
                    <a:lnL>
                      <a:noFill/>
                    </a:lnL>
                    <a:lnR>
                      <a:noFill/>
                    </a:lnR>
                    <a:lnT>
                      <a:noFill/>
                    </a:lnT>
                    <a:lnB>
                      <a:noFill/>
                    </a:lnB>
                  </a:tcPr>
                </a:tc>
                <a:extLst>
                  <a:ext uri="{0D108BD9-81ED-4DB2-BD59-A6C34878D82A}">
                    <a16:rowId xmlns:a16="http://schemas.microsoft.com/office/drawing/2014/main" val="2988103456"/>
                  </a:ext>
                </a:extLst>
              </a:tr>
              <a:tr h="134978">
                <a:tc>
                  <a:txBody>
                    <a:bodyPr/>
                    <a:lstStyle/>
                    <a:p>
                      <a:pPr algn="l" fontAlgn="b"/>
                      <a:r>
                        <a:rPr lang="en-US" sz="600" b="0" i="0" u="none" strike="noStrike">
                          <a:solidFill>
                            <a:srgbClr val="000000"/>
                          </a:solidFill>
                          <a:effectLst/>
                          <a:latin typeface="Arial" panose="020B0604020202020204" pitchFamily="34" charset="0"/>
                        </a:rPr>
                        <a:t>[RO-RO] TR Rosiori 400/220 1 [DIR] / N-1 TR Iernut 400/220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350.54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37%</a:t>
                      </a:r>
                    </a:p>
                  </a:txBody>
                  <a:tcPr marL="0" marR="0" marT="0" marB="0" anchor="b">
                    <a:lnL>
                      <a:noFill/>
                    </a:lnL>
                    <a:lnR>
                      <a:noFill/>
                    </a:lnR>
                    <a:lnT>
                      <a:noFill/>
                    </a:lnT>
                    <a:lnB>
                      <a:noFill/>
                    </a:lnB>
                  </a:tcPr>
                </a:tc>
                <a:extLst>
                  <a:ext uri="{0D108BD9-81ED-4DB2-BD59-A6C34878D82A}">
                    <a16:rowId xmlns:a16="http://schemas.microsoft.com/office/drawing/2014/main" val="3598198392"/>
                  </a:ext>
                </a:extLst>
              </a:tr>
              <a:tr h="134978">
                <a:tc>
                  <a:txBody>
                    <a:bodyPr/>
                    <a:lstStyle/>
                    <a:p>
                      <a:pPr algn="l" fontAlgn="b"/>
                      <a:r>
                        <a:rPr lang="en-US" sz="600" b="0" i="0" u="none" strike="noStrike">
                          <a:solidFill>
                            <a:srgbClr val="000000"/>
                          </a:solidFill>
                          <a:effectLst/>
                          <a:latin typeface="Arial" panose="020B0604020202020204" pitchFamily="34" charset="0"/>
                        </a:rPr>
                        <a:t>[AT-HU] Wien Suedost - Gyoer 245 [DIR] [AT] / N-1 Neusiedl - Wien Suedost 246A</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4349.62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570228220"/>
                  </a:ext>
                </a:extLst>
              </a:tr>
              <a:tr h="134978">
                <a:tc>
                  <a:txBody>
                    <a:bodyPr/>
                    <a:lstStyle/>
                    <a:p>
                      <a:pPr algn="l" fontAlgn="b"/>
                      <a:r>
                        <a:rPr lang="en-US" sz="600" b="0" i="0" u="none" strike="noStrike">
                          <a:solidFill>
                            <a:srgbClr val="000000"/>
                          </a:solidFill>
                          <a:effectLst/>
                          <a:latin typeface="Arial" panose="020B0604020202020204" pitchFamily="34" charset="0"/>
                        </a:rPr>
                        <a:t>[D7-D7] Lambsheim - Weingarten  LAMBSH W [DIR] / N-1 Grafenrheinfeld - Hoepfingen ge (411)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942.33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516347284"/>
                  </a:ext>
                </a:extLst>
              </a:tr>
              <a:tr h="134978">
                <a:tc>
                  <a:txBody>
                    <a:bodyPr/>
                    <a:lstStyle/>
                    <a:p>
                      <a:pPr algn="l" fontAlgn="b"/>
                      <a:r>
                        <a:rPr lang="en-US" sz="600" b="0" i="0" u="none" strike="noStrike">
                          <a:solidFill>
                            <a:srgbClr val="000000"/>
                          </a:solidFill>
                          <a:effectLst/>
                          <a:latin typeface="Arial" panose="020B0604020202020204" pitchFamily="34" charset="0"/>
                        </a:rPr>
                        <a:t>[AT-AT] Suedburgenland - Wien Suedost 478 [OPP] / N-1 Oststeiermark - Wien Suedost 477 </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143.1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a:t>
                      </a:r>
                    </a:p>
                  </a:txBody>
                  <a:tcPr marL="0" marR="0" marT="0" marB="0" anchor="b">
                    <a:lnL>
                      <a:noFill/>
                    </a:lnL>
                    <a:lnR>
                      <a:noFill/>
                    </a:lnR>
                    <a:lnT>
                      <a:noFill/>
                    </a:lnT>
                    <a:lnB>
                      <a:noFill/>
                    </a:lnB>
                  </a:tcPr>
                </a:tc>
                <a:extLst>
                  <a:ext uri="{0D108BD9-81ED-4DB2-BD59-A6C34878D82A}">
                    <a16:rowId xmlns:a16="http://schemas.microsoft.com/office/drawing/2014/main" val="3955523238"/>
                  </a:ext>
                </a:extLst>
              </a:tr>
              <a:tr h="134978">
                <a:tc>
                  <a:txBody>
                    <a:bodyPr/>
                    <a:lstStyle/>
                    <a:p>
                      <a:pPr algn="l" fontAlgn="b"/>
                      <a:r>
                        <a:rPr lang="en-US" sz="600" b="0" i="0" u="none" strike="noStrike">
                          <a:solidFill>
                            <a:srgbClr val="000000"/>
                          </a:solidFill>
                          <a:effectLst/>
                          <a:latin typeface="Arial" panose="020B0604020202020204" pitchFamily="34" charset="0"/>
                        </a:rPr>
                        <a:t>[NL-NL] Diemen-Lelystad 380 W [OPP] / N-1 Maasbracht-Eindhoven 380 W</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1084.9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130950543"/>
                  </a:ext>
                </a:extLst>
              </a:tr>
              <a:tr h="134978">
                <a:tc>
                  <a:txBody>
                    <a:bodyPr/>
                    <a:lstStyle/>
                    <a:p>
                      <a:pPr algn="l" fontAlgn="b"/>
                      <a:r>
                        <a:rPr lang="en-US" sz="600" b="0" i="0" u="none" strike="noStrike">
                          <a:solidFill>
                            <a:srgbClr val="000000"/>
                          </a:solidFill>
                          <a:effectLst/>
                          <a:latin typeface="Arial" panose="020B0604020202020204" pitchFamily="34" charset="0"/>
                        </a:rPr>
                        <a:t>[CZ-PL] Wielopole - Nosovice [DIR] [PL] / N-1 Albrechtice - Dobrzen</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1.14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48%</a:t>
                      </a:r>
                    </a:p>
                  </a:txBody>
                  <a:tcPr marL="0" marR="0" marT="0" marB="0" anchor="b">
                    <a:lnL>
                      <a:noFill/>
                    </a:lnL>
                    <a:lnR>
                      <a:noFill/>
                    </a:lnR>
                    <a:lnT>
                      <a:noFill/>
                    </a:lnT>
                    <a:lnB>
                      <a:noFill/>
                    </a:lnB>
                  </a:tcPr>
                </a:tc>
                <a:extLst>
                  <a:ext uri="{0D108BD9-81ED-4DB2-BD59-A6C34878D82A}">
                    <a16:rowId xmlns:a16="http://schemas.microsoft.com/office/drawing/2014/main" val="2463137003"/>
                  </a:ext>
                </a:extLst>
              </a:tr>
              <a:tr h="134978">
                <a:tc>
                  <a:txBody>
                    <a:bodyPr/>
                    <a:lstStyle/>
                    <a:p>
                      <a:pPr algn="l" fontAlgn="b"/>
                      <a:r>
                        <a:rPr lang="en-US" sz="600" b="0" i="0" u="none" strike="noStrike">
                          <a:solidFill>
                            <a:srgbClr val="000000"/>
                          </a:solidFill>
                          <a:effectLst/>
                          <a:latin typeface="Arial" panose="020B0604020202020204" pitchFamily="34" charset="0"/>
                        </a:rPr>
                        <a:t>[NL-BE] Rilland-Zandvliet 380 W [DIR] [NL] / N-1 PST Zandvliet 2</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156.74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168625407"/>
                  </a:ext>
                </a:extLst>
              </a:tr>
              <a:tr h="134978">
                <a:tc>
                  <a:txBody>
                    <a:bodyPr/>
                    <a:lstStyle/>
                    <a:p>
                      <a:pPr algn="l" fontAlgn="b"/>
                      <a:r>
                        <a:rPr lang="en-US" sz="600" b="0" i="0" u="none" strike="noStrike">
                          <a:solidFill>
                            <a:srgbClr val="000000"/>
                          </a:solidFill>
                          <a:effectLst/>
                          <a:latin typeface="Arial" panose="020B0604020202020204" pitchFamily="34" charset="0"/>
                        </a:rPr>
                        <a:t>[NL-BE] Maasbracht-Van Eyck 380 W [OPP] [NL] / N-1 Achene - Gramme 380.10</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216.21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77353015"/>
                  </a:ext>
                </a:extLst>
              </a:tr>
              <a:tr h="134978">
                <a:tc>
                  <a:txBody>
                    <a:bodyPr/>
                    <a:lstStyle/>
                    <a:p>
                      <a:pPr algn="l" fontAlgn="b"/>
                      <a:r>
                        <a:rPr lang="en-US" sz="600" b="1" i="0" u="none" strike="noStrike">
                          <a:solidFill>
                            <a:srgbClr val="000000"/>
                          </a:solidFill>
                          <a:effectLst/>
                          <a:latin typeface="Arial" panose="020B0604020202020204" pitchFamily="34" charset="0"/>
                        </a:rPr>
                        <a:t>10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4923.56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459%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248678465"/>
                  </a:ext>
                </a:extLst>
              </a:tr>
              <a:tr h="134978">
                <a:tc>
                  <a:txBody>
                    <a:bodyPr/>
                    <a:lstStyle/>
                    <a:p>
                      <a:pPr algn="l" fontAlgn="b"/>
                      <a:r>
                        <a:rPr lang="en-US" sz="600" b="0" i="0" u="none" strike="noStrike">
                          <a:solidFill>
                            <a:srgbClr val="000000"/>
                          </a:solidFill>
                          <a:effectLst/>
                          <a:latin typeface="Arial" panose="020B0604020202020204" pitchFamily="34" charset="0"/>
                        </a:rPr>
                        <a:t>[AT-AT] Westtirol 1 - Westtirol 2 WTRHU41 [OPP] / N-1 Buers - Westtirol ws (421)</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212.84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981757947"/>
                  </a:ext>
                </a:extLst>
              </a:tr>
              <a:tr h="134978">
                <a:tc>
                  <a:txBody>
                    <a:bodyPr/>
                    <a:lstStyle/>
                    <a:p>
                      <a:pPr algn="l" fontAlgn="b"/>
                      <a:r>
                        <a:rPr lang="de-DE" sz="600" b="0" i="0" u="none" strike="noStrike">
                          <a:solidFill>
                            <a:srgbClr val="000000"/>
                          </a:solidFill>
                          <a:effectLst/>
                          <a:latin typeface="Arial" panose="020B0604020202020204" pitchFamily="34" charset="0"/>
                        </a:rPr>
                        <a:t>[D7-D7] Y Paffendorf - Oberzier  SECHTM N [DIR] / N-1 Sechtem - Paffendorf - Oberzier SECHTM S</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111.17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46419620"/>
                  </a:ext>
                </a:extLst>
              </a:tr>
              <a:tr h="134978">
                <a:tc>
                  <a:txBody>
                    <a:bodyPr/>
                    <a:lstStyle/>
                    <a:p>
                      <a:pPr algn="l" fontAlgn="b"/>
                      <a:r>
                        <a:rPr lang="pt-BR" sz="600" b="0" i="0" u="none" strike="noStrike">
                          <a:solidFill>
                            <a:srgbClr val="000000"/>
                          </a:solidFill>
                          <a:effectLst/>
                          <a:latin typeface="Arial" panose="020B0604020202020204" pitchFamily="34" charset="0"/>
                        </a:rPr>
                        <a:t>[HR-SI] 220kV Pehlin - Divaca [OPP] [HR] / N-1 Melina - Divaca</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238.36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122%</a:t>
                      </a:r>
                    </a:p>
                  </a:txBody>
                  <a:tcPr marL="0" marR="0" marT="0" marB="0" anchor="b">
                    <a:lnL>
                      <a:noFill/>
                    </a:lnL>
                    <a:lnR>
                      <a:noFill/>
                    </a:lnR>
                    <a:lnT>
                      <a:noFill/>
                    </a:lnT>
                    <a:lnB>
                      <a:noFill/>
                    </a:lnB>
                  </a:tcPr>
                </a:tc>
                <a:extLst>
                  <a:ext uri="{0D108BD9-81ED-4DB2-BD59-A6C34878D82A}">
                    <a16:rowId xmlns:a16="http://schemas.microsoft.com/office/drawing/2014/main" val="597658101"/>
                  </a:ext>
                </a:extLst>
              </a:tr>
              <a:tr h="134978">
                <a:tc>
                  <a:txBody>
                    <a:bodyPr/>
                    <a:lstStyle/>
                    <a:p>
                      <a:pPr algn="l" fontAlgn="b"/>
                      <a:r>
                        <a:rPr lang="en-US" sz="600" b="0" i="0" u="none" strike="noStrike">
                          <a:solidFill>
                            <a:srgbClr val="000000"/>
                          </a:solidFill>
                          <a:effectLst/>
                          <a:latin typeface="Arial" panose="020B0604020202020204" pitchFamily="34" charset="0"/>
                        </a:rPr>
                        <a:t>[RO-RS]  Portile de Fier - Djerdap [OPP] [RO] / N-1 Tantareni-Kozlodui</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28.06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86%</a:t>
                      </a:r>
                    </a:p>
                  </a:txBody>
                  <a:tcPr marL="0" marR="0" marT="0" marB="0" anchor="b">
                    <a:lnL>
                      <a:noFill/>
                    </a:lnL>
                    <a:lnR>
                      <a:noFill/>
                    </a:lnR>
                    <a:lnT>
                      <a:noFill/>
                    </a:lnT>
                    <a:lnB>
                      <a:noFill/>
                    </a:lnB>
                  </a:tcPr>
                </a:tc>
                <a:extLst>
                  <a:ext uri="{0D108BD9-81ED-4DB2-BD59-A6C34878D82A}">
                    <a16:rowId xmlns:a16="http://schemas.microsoft.com/office/drawing/2014/main" val="1701045078"/>
                  </a:ext>
                </a:extLst>
              </a:tr>
              <a:tr h="134978">
                <a:tc>
                  <a:txBody>
                    <a:bodyPr/>
                    <a:lstStyle/>
                    <a:p>
                      <a:pPr algn="l" fontAlgn="b"/>
                      <a:r>
                        <a:rPr lang="en-US" sz="600" b="0" i="0" u="none" strike="noStrike">
                          <a:solidFill>
                            <a:srgbClr val="000000"/>
                          </a:solidFill>
                          <a:effectLst/>
                          <a:latin typeface="Arial" panose="020B0604020202020204" pitchFamily="34" charset="0"/>
                        </a:rPr>
                        <a:t>[CZ-D8] Hradec - Rohrsdorf 446 [OPP] [D8] / N-1 Hradec - Rohrsdorf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140.09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50%</a:t>
                      </a:r>
                    </a:p>
                  </a:txBody>
                  <a:tcPr marL="0" marR="0" marT="0" marB="0" anchor="b">
                    <a:lnL>
                      <a:noFill/>
                    </a:lnL>
                    <a:lnR>
                      <a:noFill/>
                    </a:lnR>
                    <a:lnT>
                      <a:noFill/>
                    </a:lnT>
                    <a:lnB>
                      <a:noFill/>
                    </a:lnB>
                  </a:tcPr>
                </a:tc>
                <a:extLst>
                  <a:ext uri="{0D108BD9-81ED-4DB2-BD59-A6C34878D82A}">
                    <a16:rowId xmlns:a16="http://schemas.microsoft.com/office/drawing/2014/main" val="2735170362"/>
                  </a:ext>
                </a:extLst>
              </a:tr>
              <a:tr h="134978">
                <a:tc>
                  <a:txBody>
                    <a:bodyPr/>
                    <a:lstStyle/>
                    <a:p>
                      <a:pPr algn="l" fontAlgn="b"/>
                      <a:r>
                        <a:rPr lang="en-US" sz="600" b="0" i="0" u="none" strike="noStrike">
                          <a:solidFill>
                            <a:srgbClr val="000000"/>
                          </a:solidFill>
                          <a:effectLst/>
                          <a:latin typeface="Arial" panose="020B0604020202020204" pitchFamily="34" charset="0"/>
                        </a:rPr>
                        <a:t>[AT-HU] Zurndorf - Gyoer 439B [OPP] [AT] / N-1 Szombathely - Zurndorf</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486.68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a:t>
                      </a:r>
                    </a:p>
                  </a:txBody>
                  <a:tcPr marL="0" marR="0" marT="0" marB="0" anchor="b">
                    <a:lnL>
                      <a:noFill/>
                    </a:lnL>
                    <a:lnR>
                      <a:noFill/>
                    </a:lnR>
                    <a:lnT>
                      <a:noFill/>
                    </a:lnT>
                    <a:lnB>
                      <a:noFill/>
                    </a:lnB>
                  </a:tcPr>
                </a:tc>
                <a:extLst>
                  <a:ext uri="{0D108BD9-81ED-4DB2-BD59-A6C34878D82A}">
                    <a16:rowId xmlns:a16="http://schemas.microsoft.com/office/drawing/2014/main" val="4214848043"/>
                  </a:ext>
                </a:extLst>
              </a:tr>
              <a:tr h="134978">
                <a:tc>
                  <a:txBody>
                    <a:bodyPr/>
                    <a:lstStyle/>
                    <a:p>
                      <a:pPr algn="l" fontAlgn="b"/>
                      <a:r>
                        <a:rPr lang="en-US" sz="600" b="0" i="0" u="none" strike="noStrike">
                          <a:solidFill>
                            <a:srgbClr val="000000"/>
                          </a:solidFill>
                          <a:effectLst/>
                          <a:latin typeface="Arial" panose="020B0604020202020204" pitchFamily="34" charset="0"/>
                        </a:rPr>
                        <a:t>[RO-RO] TR Rosiori 400/220 1 [DIR] / N-1 TR Iernut 400/220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199.39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37%</a:t>
                      </a:r>
                    </a:p>
                  </a:txBody>
                  <a:tcPr marL="0" marR="0" marT="0" marB="0" anchor="b">
                    <a:lnL>
                      <a:noFill/>
                    </a:lnL>
                    <a:lnR>
                      <a:noFill/>
                    </a:lnR>
                    <a:lnT>
                      <a:noFill/>
                    </a:lnT>
                    <a:lnB>
                      <a:noFill/>
                    </a:lnB>
                  </a:tcPr>
                </a:tc>
                <a:extLst>
                  <a:ext uri="{0D108BD9-81ED-4DB2-BD59-A6C34878D82A}">
                    <a16:rowId xmlns:a16="http://schemas.microsoft.com/office/drawing/2014/main" val="322130050"/>
                  </a:ext>
                </a:extLst>
              </a:tr>
              <a:tr h="134978">
                <a:tc>
                  <a:txBody>
                    <a:bodyPr/>
                    <a:lstStyle/>
                    <a:p>
                      <a:pPr algn="l" fontAlgn="b"/>
                      <a:r>
                        <a:rPr lang="en-US" sz="600" b="0" i="0" u="none" strike="noStrike">
                          <a:solidFill>
                            <a:srgbClr val="000000"/>
                          </a:solidFill>
                          <a:effectLst/>
                          <a:latin typeface="Arial" panose="020B0604020202020204" pitchFamily="34" charset="0"/>
                        </a:rPr>
                        <a:t>[NL-NL] Krimpen a/d IJssel-Geertruidenberg 380 W [OPP] / N-1 Krimpen a/d IJssel-Geertruidenberg 380 Z</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24.87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79%</a:t>
                      </a:r>
                    </a:p>
                  </a:txBody>
                  <a:tcPr marL="0" marR="0" marT="0" marB="0" anchor="b">
                    <a:lnL>
                      <a:noFill/>
                    </a:lnL>
                    <a:lnR>
                      <a:noFill/>
                    </a:lnR>
                    <a:lnT>
                      <a:noFill/>
                    </a:lnT>
                    <a:lnB>
                      <a:noFill/>
                    </a:lnB>
                  </a:tcPr>
                </a:tc>
                <a:extLst>
                  <a:ext uri="{0D108BD9-81ED-4DB2-BD59-A6C34878D82A}">
                    <a16:rowId xmlns:a16="http://schemas.microsoft.com/office/drawing/2014/main" val="3586125723"/>
                  </a:ext>
                </a:extLst>
              </a:tr>
              <a:tr h="134978">
                <a:tc>
                  <a:txBody>
                    <a:bodyPr/>
                    <a:lstStyle/>
                    <a:p>
                      <a:pPr algn="l" fontAlgn="b"/>
                      <a:r>
                        <a:rPr lang="en-US" sz="600" b="0" i="0" u="none" strike="noStrike">
                          <a:solidFill>
                            <a:srgbClr val="000000"/>
                          </a:solidFill>
                          <a:effectLst/>
                          <a:latin typeface="Arial" panose="020B0604020202020204" pitchFamily="34" charset="0"/>
                        </a:rPr>
                        <a:t>[AT-HU] Wien Suedost - Gyoer 245 [DIR] [AT] / N-1 Neusiedl - Wien Suedost 246A</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4923.56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29295873"/>
                  </a:ext>
                </a:extLst>
              </a:tr>
              <a:tr h="134978">
                <a:tc>
                  <a:txBody>
                    <a:bodyPr/>
                    <a:lstStyle/>
                    <a:p>
                      <a:pPr algn="l" fontAlgn="b"/>
                      <a:r>
                        <a:rPr lang="en-US" sz="600" b="0" i="0" u="none" strike="noStrike">
                          <a:solidFill>
                            <a:srgbClr val="000000"/>
                          </a:solidFill>
                          <a:effectLst/>
                          <a:latin typeface="Arial" panose="020B0604020202020204" pitchFamily="34" charset="0"/>
                        </a:rPr>
                        <a:t>[AT-AT] Suedburgenland - Wien Suedost 478 [OPP] / N-1 Oststeiermark - Wien Suedost 477 </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433.16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a:t>
                      </a:r>
                    </a:p>
                  </a:txBody>
                  <a:tcPr marL="0" marR="0" marT="0" marB="0" anchor="b">
                    <a:lnL>
                      <a:noFill/>
                    </a:lnL>
                    <a:lnR>
                      <a:noFill/>
                    </a:lnR>
                    <a:lnT>
                      <a:noFill/>
                    </a:lnT>
                    <a:lnB>
                      <a:noFill/>
                    </a:lnB>
                  </a:tcPr>
                </a:tc>
                <a:extLst>
                  <a:ext uri="{0D108BD9-81ED-4DB2-BD59-A6C34878D82A}">
                    <a16:rowId xmlns:a16="http://schemas.microsoft.com/office/drawing/2014/main" val="2838365240"/>
                  </a:ext>
                </a:extLst>
              </a:tr>
              <a:tr h="134978">
                <a:tc>
                  <a:txBody>
                    <a:bodyPr/>
                    <a:lstStyle/>
                    <a:p>
                      <a:pPr algn="l" fontAlgn="b"/>
                      <a:r>
                        <a:rPr lang="en-US" sz="600" b="0" i="0" u="none" strike="noStrike">
                          <a:solidFill>
                            <a:srgbClr val="000000"/>
                          </a:solidFill>
                          <a:effectLst/>
                          <a:latin typeface="Arial" panose="020B0604020202020204" pitchFamily="34" charset="0"/>
                        </a:rPr>
                        <a:t>[NL-NL] Diemen-Lelystad 380 W [OPP] / N-1 Maasbracht-Eindhoven 380 W</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672.58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659823935"/>
                  </a:ext>
                </a:extLst>
              </a:tr>
              <a:tr h="134978">
                <a:tc>
                  <a:txBody>
                    <a:bodyPr/>
                    <a:lstStyle/>
                    <a:p>
                      <a:pPr algn="l" fontAlgn="b"/>
                      <a:r>
                        <a:rPr lang="en-US" sz="600" b="0" i="0" u="none" strike="noStrike">
                          <a:solidFill>
                            <a:srgbClr val="000000"/>
                          </a:solidFill>
                          <a:effectLst/>
                          <a:latin typeface="Arial" panose="020B0604020202020204" pitchFamily="34" charset="0"/>
                        </a:rPr>
                        <a:t>[CZ-PL] Wielopole - Nosovice [DIR] [PL] / N-1 Albrechtice - Dobrzen</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45.55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47%</a:t>
                      </a:r>
                    </a:p>
                  </a:txBody>
                  <a:tcPr marL="0" marR="0" marT="0" marB="0" anchor="b">
                    <a:lnL>
                      <a:noFill/>
                    </a:lnL>
                    <a:lnR>
                      <a:noFill/>
                    </a:lnR>
                    <a:lnT>
                      <a:noFill/>
                    </a:lnT>
                    <a:lnB>
                      <a:noFill/>
                    </a:lnB>
                  </a:tcPr>
                </a:tc>
                <a:extLst>
                  <a:ext uri="{0D108BD9-81ED-4DB2-BD59-A6C34878D82A}">
                    <a16:rowId xmlns:a16="http://schemas.microsoft.com/office/drawing/2014/main" val="2921889430"/>
                  </a:ext>
                </a:extLst>
              </a:tr>
              <a:tr h="134978">
                <a:tc>
                  <a:txBody>
                    <a:bodyPr/>
                    <a:lstStyle/>
                    <a:p>
                      <a:pPr algn="l" fontAlgn="b"/>
                      <a:r>
                        <a:rPr lang="pt-BR" sz="600" b="0" i="0" u="none" strike="noStrike">
                          <a:solidFill>
                            <a:srgbClr val="000000"/>
                          </a:solidFill>
                          <a:effectLst/>
                          <a:latin typeface="Arial" panose="020B0604020202020204" pitchFamily="34" charset="0"/>
                        </a:rPr>
                        <a:t>[BE-FR] Avelgem - Avelin 80 [DIR] [FR] / N-1 Avelgem - Mastaing 380.79</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273.24</a:t>
                      </a:r>
                    </a:p>
                  </a:txBody>
                  <a:tcPr marL="0" marR="0" marT="0" marB="0" anchor="b">
                    <a:lnL>
                      <a:noFill/>
                    </a:lnL>
                    <a:lnR>
                      <a:noFill/>
                    </a:lnR>
                    <a:lnT>
                      <a:noFill/>
                    </a:lnT>
                    <a:lnB>
                      <a:noFill/>
                    </a:lnB>
                  </a:tcPr>
                </a:tc>
                <a:tc>
                  <a:txBody>
                    <a:bodyPr/>
                    <a:lstStyle/>
                    <a:p>
                      <a:pPr algn="r" fontAlgn="b"/>
                      <a:r>
                        <a:rPr lang="en-US" sz="600" b="0" i="0" u="none" strike="noStrike" dirty="0">
                          <a:solidFill>
                            <a:srgbClr val="000000"/>
                          </a:solidFill>
                          <a:effectLst/>
                          <a:latin typeface="Arial" panose="020B0604020202020204" pitchFamily="34" charset="0"/>
                        </a:rPr>
                        <a:t>35%</a:t>
                      </a:r>
                    </a:p>
                  </a:txBody>
                  <a:tcPr marL="0" marR="0" marT="0" marB="0" anchor="b">
                    <a:lnL>
                      <a:noFill/>
                    </a:lnL>
                    <a:lnR>
                      <a:noFill/>
                    </a:lnR>
                    <a:lnT>
                      <a:noFill/>
                    </a:lnT>
                    <a:lnB>
                      <a:noFill/>
                    </a:lnB>
                  </a:tcPr>
                </a:tc>
                <a:extLst>
                  <a:ext uri="{0D108BD9-81ED-4DB2-BD59-A6C34878D82A}">
                    <a16:rowId xmlns:a16="http://schemas.microsoft.com/office/drawing/2014/main" val="381472854"/>
                  </a:ext>
                </a:extLst>
              </a:tr>
            </a:tbl>
          </a:graphicData>
        </a:graphic>
      </p:graphicFrame>
    </p:spTree>
    <p:extLst>
      <p:ext uri="{BB962C8B-B14F-4D97-AF65-F5344CB8AC3E}">
        <p14:creationId xmlns:p14="http://schemas.microsoft.com/office/powerpoint/2010/main" val="4186223240"/>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7 (part III)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EF2C4535-57E1-4E5B-BA06-FE4231225083}"/>
              </a:ext>
            </a:extLst>
          </p:cNvPr>
          <p:cNvGraphicFramePr>
            <a:graphicFrameLocks noGrp="1"/>
          </p:cNvGraphicFramePr>
          <p:nvPr>
            <p:extLst>
              <p:ext uri="{D42A27DB-BD31-4B8C-83A1-F6EECF244321}">
                <p14:modId xmlns:p14="http://schemas.microsoft.com/office/powerpoint/2010/main" val="1508162666"/>
              </p:ext>
            </p:extLst>
          </p:nvPr>
        </p:nvGraphicFramePr>
        <p:xfrm>
          <a:off x="1177047" y="1079498"/>
          <a:ext cx="6951733" cy="5506130"/>
        </p:xfrm>
        <a:graphic>
          <a:graphicData uri="http://schemas.openxmlformats.org/drawingml/2006/table">
            <a:tbl>
              <a:tblPr/>
              <a:tblGrid>
                <a:gridCol w="5393952">
                  <a:extLst>
                    <a:ext uri="{9D8B030D-6E8A-4147-A177-3AD203B41FA5}">
                      <a16:colId xmlns:a16="http://schemas.microsoft.com/office/drawing/2014/main" val="235152470"/>
                    </a:ext>
                  </a:extLst>
                </a:gridCol>
                <a:gridCol w="1133895">
                  <a:extLst>
                    <a:ext uri="{9D8B030D-6E8A-4147-A177-3AD203B41FA5}">
                      <a16:colId xmlns:a16="http://schemas.microsoft.com/office/drawing/2014/main" val="3750357605"/>
                    </a:ext>
                  </a:extLst>
                </a:gridCol>
                <a:gridCol w="423886">
                  <a:extLst>
                    <a:ext uri="{9D8B030D-6E8A-4147-A177-3AD203B41FA5}">
                      <a16:colId xmlns:a16="http://schemas.microsoft.com/office/drawing/2014/main" val="3227498321"/>
                    </a:ext>
                  </a:extLst>
                </a:gridCol>
              </a:tblGrid>
              <a:tr h="157318">
                <a:tc>
                  <a:txBody>
                    <a:bodyPr/>
                    <a:lstStyle/>
                    <a:p>
                      <a:pPr algn="l" fontAlgn="b"/>
                      <a:r>
                        <a:rPr lang="en-US" sz="700" b="1" i="0" u="none" strike="noStrike">
                          <a:solidFill>
                            <a:srgbClr val="000000"/>
                          </a:solidFill>
                          <a:effectLst/>
                          <a:latin typeface="Arial" panose="020B0604020202020204" pitchFamily="34" charset="0"/>
                        </a:rPr>
                        <a:t>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1578.88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376%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855907252"/>
                  </a:ext>
                </a:extLst>
              </a:tr>
              <a:tr h="157318">
                <a:tc>
                  <a:txBody>
                    <a:bodyPr/>
                    <a:lstStyle/>
                    <a:p>
                      <a:pPr algn="l" fontAlgn="b"/>
                      <a:r>
                        <a:rPr lang="en-US" sz="700" b="0" i="0" u="none" strike="noStrike">
                          <a:solidFill>
                            <a:srgbClr val="000000"/>
                          </a:solidFill>
                          <a:effectLst/>
                          <a:latin typeface="Arial" panose="020B0604020202020204" pitchFamily="34" charset="0"/>
                        </a:rPr>
                        <a:t>[AT-AT] Westtirol 1 - Westtirol 2 WTRHU41 [OPP] / N-1 Buers - Westtirol ws (421)</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85.29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675822441"/>
                  </a:ext>
                </a:extLst>
              </a:tr>
              <a:tr h="157318">
                <a:tc>
                  <a:txBody>
                    <a:bodyPr/>
                    <a:lstStyle/>
                    <a:p>
                      <a:pPr algn="l" fontAlgn="b"/>
                      <a:r>
                        <a:rPr lang="en-US" sz="700" b="0" i="0" u="none" strike="noStrike">
                          <a:solidFill>
                            <a:srgbClr val="000000"/>
                          </a:solidFill>
                          <a:effectLst/>
                          <a:latin typeface="Arial" panose="020B0604020202020204" pitchFamily="34" charset="0"/>
                        </a:rPr>
                        <a:t>[AT-D2] St. Peter 2 - Pleinting 258 [OPP] [AT] / N-1 Pleinting - Pirach 257</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288.49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514220498"/>
                  </a:ext>
                </a:extLst>
              </a:tr>
              <a:tr h="157318">
                <a:tc>
                  <a:txBody>
                    <a:bodyPr/>
                    <a:lstStyle/>
                    <a:p>
                      <a:pPr algn="l" fontAlgn="b"/>
                      <a:r>
                        <a:rPr lang="de-DE" sz="700" b="0" i="0" u="none" strike="noStrike">
                          <a:solidFill>
                            <a:srgbClr val="000000"/>
                          </a:solidFill>
                          <a:effectLst/>
                          <a:latin typeface="Arial" panose="020B0604020202020204" pitchFamily="34" charset="0"/>
                        </a:rPr>
                        <a:t>[D7-D7] Y Paffendorf - Oberzier  SECHTM N [DIR] / N-1 Sechtem - Paffendorf - Oberzier SECHTM S</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242.96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3784072052"/>
                  </a:ext>
                </a:extLst>
              </a:tr>
              <a:tr h="157318">
                <a:tc>
                  <a:txBody>
                    <a:bodyPr/>
                    <a:lstStyle/>
                    <a:p>
                      <a:pPr algn="l" fontAlgn="b"/>
                      <a:r>
                        <a:rPr lang="en-US" sz="700" b="0" i="0" u="none" strike="noStrike">
                          <a:solidFill>
                            <a:srgbClr val="000000"/>
                          </a:solidFill>
                          <a:effectLst/>
                          <a:latin typeface="Arial" panose="020B0604020202020204" pitchFamily="34" charset="0"/>
                        </a:rPr>
                        <a:t>[RO-RO] TR Rosiori 400/220 1 [DIR] / N-1 TR Iernut 400/220 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87.31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42%</a:t>
                      </a:r>
                    </a:p>
                  </a:txBody>
                  <a:tcPr marL="0" marR="0" marT="0" marB="0" anchor="b">
                    <a:lnL>
                      <a:noFill/>
                    </a:lnL>
                    <a:lnR>
                      <a:noFill/>
                    </a:lnR>
                    <a:lnT>
                      <a:noFill/>
                    </a:lnT>
                    <a:lnB>
                      <a:noFill/>
                    </a:lnB>
                  </a:tcPr>
                </a:tc>
                <a:extLst>
                  <a:ext uri="{0D108BD9-81ED-4DB2-BD59-A6C34878D82A}">
                    <a16:rowId xmlns:a16="http://schemas.microsoft.com/office/drawing/2014/main" val="3755524014"/>
                  </a:ext>
                </a:extLst>
              </a:tr>
              <a:tr h="157318">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1578.88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1940386248"/>
                  </a:ext>
                </a:extLst>
              </a:tr>
              <a:tr h="157318">
                <a:tc>
                  <a:txBody>
                    <a:bodyPr/>
                    <a:lstStyle/>
                    <a:p>
                      <a:pPr algn="l" fontAlgn="b"/>
                      <a:r>
                        <a:rPr lang="en-US" sz="700" b="0" i="0" u="none" strike="noStrike">
                          <a:solidFill>
                            <a:srgbClr val="000000"/>
                          </a:solidFill>
                          <a:effectLst/>
                          <a:latin typeface="Arial" panose="020B0604020202020204" pitchFamily="34" charset="0"/>
                        </a:rPr>
                        <a:t>[D7-D7] Lambsheim - Weingarten  LAMBSH W [DIR] / N-1 Grafenrheinfeld - Hoepfingen ge (411)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824.83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a:t>
                      </a:r>
                    </a:p>
                  </a:txBody>
                  <a:tcPr marL="0" marR="0" marT="0" marB="0" anchor="b">
                    <a:lnL>
                      <a:noFill/>
                    </a:lnL>
                    <a:lnR>
                      <a:noFill/>
                    </a:lnR>
                    <a:lnT>
                      <a:noFill/>
                    </a:lnT>
                    <a:lnB>
                      <a:noFill/>
                    </a:lnB>
                  </a:tcPr>
                </a:tc>
                <a:extLst>
                  <a:ext uri="{0D108BD9-81ED-4DB2-BD59-A6C34878D82A}">
                    <a16:rowId xmlns:a16="http://schemas.microsoft.com/office/drawing/2014/main" val="720706024"/>
                  </a:ext>
                </a:extLst>
              </a:tr>
              <a:tr h="157318">
                <a:tc>
                  <a:txBody>
                    <a:bodyPr/>
                    <a:lstStyle/>
                    <a:p>
                      <a:pPr algn="l" fontAlgn="b"/>
                      <a:r>
                        <a:rPr lang="en-US" sz="700" b="0" i="0" u="none" strike="noStrike">
                          <a:solidFill>
                            <a:srgbClr val="000000"/>
                          </a:solidFill>
                          <a:effectLst/>
                          <a:latin typeface="Arial" panose="020B0604020202020204" pitchFamily="34" charset="0"/>
                        </a:rPr>
                        <a:t>[AT-AT] Suedburgenland - Wien Suedost 478 [OPP] / N-1 Oststeiermark - Wien Suedost 477 </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135.19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16%</a:t>
                      </a:r>
                    </a:p>
                  </a:txBody>
                  <a:tcPr marL="0" marR="0" marT="0" marB="0" anchor="b">
                    <a:lnL>
                      <a:noFill/>
                    </a:lnL>
                    <a:lnR>
                      <a:noFill/>
                    </a:lnR>
                    <a:lnT>
                      <a:noFill/>
                    </a:lnT>
                    <a:lnB>
                      <a:noFill/>
                    </a:lnB>
                  </a:tcPr>
                </a:tc>
                <a:extLst>
                  <a:ext uri="{0D108BD9-81ED-4DB2-BD59-A6C34878D82A}">
                    <a16:rowId xmlns:a16="http://schemas.microsoft.com/office/drawing/2014/main" val="1415432989"/>
                  </a:ext>
                </a:extLst>
              </a:tr>
              <a:tr h="157318">
                <a:tc>
                  <a:txBody>
                    <a:bodyPr/>
                    <a:lstStyle/>
                    <a:p>
                      <a:pPr algn="l" fontAlgn="b"/>
                      <a:r>
                        <a:rPr lang="en-US" sz="700" b="0" i="0" u="none" strike="noStrike">
                          <a:solidFill>
                            <a:srgbClr val="000000"/>
                          </a:solidFill>
                          <a:effectLst/>
                          <a:latin typeface="Arial" panose="020B0604020202020204" pitchFamily="34" charset="0"/>
                        </a:rPr>
                        <a:t>[NL-NL] Diemen-Lelystad 380 W [OPP] / N-1 Boxmeer-Dodewaard 380 Z</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617.28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a:t>
                      </a:r>
                    </a:p>
                  </a:txBody>
                  <a:tcPr marL="0" marR="0" marT="0" marB="0" anchor="b">
                    <a:lnL>
                      <a:noFill/>
                    </a:lnL>
                    <a:lnR>
                      <a:noFill/>
                    </a:lnR>
                    <a:lnT>
                      <a:noFill/>
                    </a:lnT>
                    <a:lnB>
                      <a:noFill/>
                    </a:lnB>
                  </a:tcPr>
                </a:tc>
                <a:extLst>
                  <a:ext uri="{0D108BD9-81ED-4DB2-BD59-A6C34878D82A}">
                    <a16:rowId xmlns:a16="http://schemas.microsoft.com/office/drawing/2014/main" val="2303625709"/>
                  </a:ext>
                </a:extLst>
              </a:tr>
              <a:tr h="157318">
                <a:tc>
                  <a:txBody>
                    <a:bodyPr/>
                    <a:lstStyle/>
                    <a:p>
                      <a:pPr algn="l" fontAlgn="b"/>
                      <a:r>
                        <a:rPr lang="en-US" sz="700" b="0" i="0" u="none" strike="noStrike">
                          <a:solidFill>
                            <a:srgbClr val="000000"/>
                          </a:solidFill>
                          <a:effectLst/>
                          <a:latin typeface="Arial" panose="020B0604020202020204" pitchFamily="34" charset="0"/>
                        </a:rPr>
                        <a:t>[HU-HU] Gonyu - Gyor [DIR] / N-1 Gabcikovo - Gyor</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102.21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79%</a:t>
                      </a:r>
                    </a:p>
                  </a:txBody>
                  <a:tcPr marL="0" marR="0" marT="0" marB="0" anchor="b">
                    <a:lnL>
                      <a:noFill/>
                    </a:lnL>
                    <a:lnR>
                      <a:noFill/>
                    </a:lnR>
                    <a:lnT>
                      <a:noFill/>
                    </a:lnT>
                    <a:lnB>
                      <a:noFill/>
                    </a:lnB>
                  </a:tcPr>
                </a:tc>
                <a:extLst>
                  <a:ext uri="{0D108BD9-81ED-4DB2-BD59-A6C34878D82A}">
                    <a16:rowId xmlns:a16="http://schemas.microsoft.com/office/drawing/2014/main" val="2655615069"/>
                  </a:ext>
                </a:extLst>
              </a:tr>
              <a:tr h="157318">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Dobrzen</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77.11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50%</a:t>
                      </a:r>
                    </a:p>
                  </a:txBody>
                  <a:tcPr marL="0" marR="0" marT="0" marB="0" anchor="b">
                    <a:lnL>
                      <a:noFill/>
                    </a:lnL>
                    <a:lnR>
                      <a:noFill/>
                    </a:lnR>
                    <a:lnT>
                      <a:noFill/>
                    </a:lnT>
                    <a:lnB>
                      <a:noFill/>
                    </a:lnB>
                  </a:tcPr>
                </a:tc>
                <a:extLst>
                  <a:ext uri="{0D108BD9-81ED-4DB2-BD59-A6C34878D82A}">
                    <a16:rowId xmlns:a16="http://schemas.microsoft.com/office/drawing/2014/main" val="3366050407"/>
                  </a:ext>
                </a:extLst>
              </a:tr>
              <a:tr h="157318">
                <a:tc>
                  <a:txBody>
                    <a:bodyPr/>
                    <a:lstStyle/>
                    <a:p>
                      <a:pPr algn="l" fontAlgn="b"/>
                      <a:r>
                        <a:rPr lang="nn-NO" sz="700" b="0" i="0" u="none" strike="noStrike">
                          <a:solidFill>
                            <a:srgbClr val="000000"/>
                          </a:solidFill>
                          <a:effectLst/>
                          <a:latin typeface="Arial" panose="020B0604020202020204" pitchFamily="34" charset="0"/>
                        </a:rPr>
                        <a:t>[SK-HU] Levice - God [DIR] [HU] / N-1 R.Sobota - Sajoivanka</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69.47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74%</a:t>
                      </a:r>
                    </a:p>
                  </a:txBody>
                  <a:tcPr marL="0" marR="0" marT="0" marB="0" anchor="b">
                    <a:lnL>
                      <a:noFill/>
                    </a:lnL>
                    <a:lnR>
                      <a:noFill/>
                    </a:lnR>
                    <a:lnT>
                      <a:noFill/>
                    </a:lnT>
                    <a:lnB>
                      <a:noFill/>
                    </a:lnB>
                  </a:tcPr>
                </a:tc>
                <a:extLst>
                  <a:ext uri="{0D108BD9-81ED-4DB2-BD59-A6C34878D82A}">
                    <a16:rowId xmlns:a16="http://schemas.microsoft.com/office/drawing/2014/main" val="2969783464"/>
                  </a:ext>
                </a:extLst>
              </a:tr>
              <a:tr h="157318">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141.86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36%</a:t>
                      </a:r>
                    </a:p>
                  </a:txBody>
                  <a:tcPr marL="0" marR="0" marT="0" marB="0" anchor="b">
                    <a:lnL>
                      <a:noFill/>
                    </a:lnL>
                    <a:lnR>
                      <a:noFill/>
                    </a:lnR>
                    <a:lnT>
                      <a:noFill/>
                    </a:lnT>
                    <a:lnB>
                      <a:noFill/>
                    </a:lnB>
                  </a:tcPr>
                </a:tc>
                <a:extLst>
                  <a:ext uri="{0D108BD9-81ED-4DB2-BD59-A6C34878D82A}">
                    <a16:rowId xmlns:a16="http://schemas.microsoft.com/office/drawing/2014/main" val="3128504778"/>
                  </a:ext>
                </a:extLst>
              </a:tr>
              <a:tr h="157318">
                <a:tc>
                  <a:txBody>
                    <a:bodyPr/>
                    <a:lstStyle/>
                    <a:p>
                      <a:pPr algn="l" fontAlgn="b"/>
                      <a:r>
                        <a:rPr lang="en-US" sz="700" b="1" i="0" u="none" strike="noStrike">
                          <a:solidFill>
                            <a:srgbClr val="000000"/>
                          </a:solidFill>
                          <a:effectLst/>
                          <a:latin typeface="Arial" panose="020B0604020202020204" pitchFamily="34" charset="0"/>
                        </a:rPr>
                        <a:t>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630.4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136%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111598544"/>
                  </a:ext>
                </a:extLst>
              </a:tr>
              <a:tr h="157318">
                <a:tc>
                  <a:txBody>
                    <a:bodyPr/>
                    <a:lstStyle/>
                    <a:p>
                      <a:pPr algn="l" fontAlgn="b"/>
                      <a:r>
                        <a:rPr lang="en-US" sz="700" b="0" i="0" u="none" strike="noStrike">
                          <a:solidFill>
                            <a:srgbClr val="000000"/>
                          </a:solidFill>
                          <a:effectLst/>
                          <a:latin typeface="Arial" panose="020B0604020202020204" pitchFamily="34" charset="0"/>
                        </a:rPr>
                        <a:t>[AT-D2] St. Peter 2 - Pleinting 258 [OPP] [AT] / N-1 Pleinting - Pirach 257</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345.66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74%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220984783"/>
                  </a:ext>
                </a:extLst>
              </a:tr>
              <a:tr h="157318">
                <a:tc>
                  <a:txBody>
                    <a:bodyPr/>
                    <a:lstStyle/>
                    <a:p>
                      <a:pPr algn="l" fontAlgn="b"/>
                      <a:r>
                        <a:rPr lang="en-US" sz="700" b="0" i="0" u="none" strike="noStrike">
                          <a:solidFill>
                            <a:srgbClr val="000000"/>
                          </a:solidFill>
                          <a:effectLst/>
                          <a:latin typeface="Arial" panose="020B0604020202020204" pitchFamily="34" charset="0"/>
                        </a:rPr>
                        <a:t>[NL-NL] Diemen-Lelystad 380 W [OPP] / N-1 Maasbracht-Eindhoven 380 W</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630.4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16%</a:t>
                      </a:r>
                    </a:p>
                  </a:txBody>
                  <a:tcPr marL="0" marR="0" marT="0" marB="0" anchor="b">
                    <a:lnL>
                      <a:noFill/>
                    </a:lnL>
                    <a:lnR>
                      <a:noFill/>
                    </a:lnR>
                    <a:lnT>
                      <a:noFill/>
                    </a:lnT>
                    <a:lnB>
                      <a:noFill/>
                    </a:lnB>
                  </a:tcPr>
                </a:tc>
                <a:extLst>
                  <a:ext uri="{0D108BD9-81ED-4DB2-BD59-A6C34878D82A}">
                    <a16:rowId xmlns:a16="http://schemas.microsoft.com/office/drawing/2014/main" val="2998306981"/>
                  </a:ext>
                </a:extLst>
              </a:tr>
              <a:tr h="157318">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240.46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45%</a:t>
                      </a:r>
                    </a:p>
                  </a:txBody>
                  <a:tcPr marL="0" marR="0" marT="0" marB="0" anchor="b">
                    <a:lnL>
                      <a:noFill/>
                    </a:lnL>
                    <a:lnR>
                      <a:noFill/>
                    </a:lnR>
                    <a:lnT>
                      <a:noFill/>
                    </a:lnT>
                    <a:lnB>
                      <a:noFill/>
                    </a:lnB>
                  </a:tcPr>
                </a:tc>
                <a:extLst>
                  <a:ext uri="{0D108BD9-81ED-4DB2-BD59-A6C34878D82A}">
                    <a16:rowId xmlns:a16="http://schemas.microsoft.com/office/drawing/2014/main" val="3493957469"/>
                  </a:ext>
                </a:extLst>
              </a:tr>
              <a:tr h="157318">
                <a:tc>
                  <a:txBody>
                    <a:bodyPr/>
                    <a:lstStyle/>
                    <a:p>
                      <a:pPr algn="l" fontAlgn="b"/>
                      <a:r>
                        <a:rPr lang="en-US" sz="700" b="1" i="0" u="none" strike="noStrike">
                          <a:solidFill>
                            <a:srgbClr val="000000"/>
                          </a:solidFill>
                          <a:effectLst/>
                          <a:latin typeface="Arial" panose="020B0604020202020204" pitchFamily="34" charset="0"/>
                        </a:rPr>
                        <a:t>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337.41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63%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854292399"/>
                  </a:ext>
                </a:extLst>
              </a:tr>
              <a:tr h="157318">
                <a:tc>
                  <a:txBody>
                    <a:bodyPr/>
                    <a:lstStyle/>
                    <a:p>
                      <a:pPr algn="l" fontAlgn="b"/>
                      <a:r>
                        <a:rPr lang="en-US" sz="700" b="0" i="0" u="none" strike="noStrike">
                          <a:solidFill>
                            <a:srgbClr val="000000"/>
                          </a:solidFill>
                          <a:effectLst/>
                          <a:latin typeface="Arial" panose="020B0604020202020204" pitchFamily="34" charset="0"/>
                        </a:rPr>
                        <a:t>[NL-NL] Diemen-Lelystad 380 W [OPP] / N-1 Boxmeer-Dodewaard 380 Z</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322.42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430155646"/>
                  </a:ext>
                </a:extLst>
              </a:tr>
              <a:tr h="157318">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337.41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42%</a:t>
                      </a:r>
                    </a:p>
                  </a:txBody>
                  <a:tcPr marL="0" marR="0" marT="0" marB="0" anchor="b">
                    <a:lnL>
                      <a:noFill/>
                    </a:lnL>
                    <a:lnR>
                      <a:noFill/>
                    </a:lnR>
                    <a:lnT>
                      <a:noFill/>
                    </a:lnT>
                    <a:lnB>
                      <a:noFill/>
                    </a:lnB>
                  </a:tcPr>
                </a:tc>
                <a:extLst>
                  <a:ext uri="{0D108BD9-81ED-4DB2-BD59-A6C34878D82A}">
                    <a16:rowId xmlns:a16="http://schemas.microsoft.com/office/drawing/2014/main" val="2696557925"/>
                  </a:ext>
                </a:extLst>
              </a:tr>
              <a:tr h="157318">
                <a:tc>
                  <a:txBody>
                    <a:bodyPr/>
                    <a:lstStyle/>
                    <a:p>
                      <a:pPr algn="l" fontAlgn="b"/>
                      <a:r>
                        <a:rPr lang="en-US" sz="700" b="1" i="0" u="none" strike="noStrike">
                          <a:solidFill>
                            <a:srgbClr val="000000"/>
                          </a:solidFill>
                          <a:effectLst/>
                          <a:latin typeface="Arial" panose="020B0604020202020204" pitchFamily="34" charset="0"/>
                        </a:rPr>
                        <a:t>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329.67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75%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491540685"/>
                  </a:ext>
                </a:extLst>
              </a:tr>
              <a:tr h="157318">
                <a:tc>
                  <a:txBody>
                    <a:bodyPr/>
                    <a:lstStyle/>
                    <a:p>
                      <a:pPr algn="l" fontAlgn="b"/>
                      <a:r>
                        <a:rPr lang="en-US" sz="700" b="0" i="0" u="none" strike="noStrike">
                          <a:solidFill>
                            <a:srgbClr val="000000"/>
                          </a:solidFill>
                          <a:effectLst/>
                          <a:latin typeface="Arial" panose="020B0604020202020204" pitchFamily="34" charset="0"/>
                        </a:rPr>
                        <a:t>[NL-NL] Diemen-Lelystad 380 W [OPP] / N-1 Boxmeer-Dodewaard 380 Z</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329.67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983501691"/>
                  </a:ext>
                </a:extLst>
              </a:tr>
              <a:tr h="157318">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149.75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52%</a:t>
                      </a:r>
                    </a:p>
                  </a:txBody>
                  <a:tcPr marL="0" marR="0" marT="0" marB="0" anchor="b">
                    <a:lnL>
                      <a:noFill/>
                    </a:lnL>
                    <a:lnR>
                      <a:noFill/>
                    </a:lnR>
                    <a:lnT>
                      <a:noFill/>
                    </a:lnT>
                    <a:lnB>
                      <a:noFill/>
                    </a:lnB>
                  </a:tcPr>
                </a:tc>
                <a:extLst>
                  <a:ext uri="{0D108BD9-81ED-4DB2-BD59-A6C34878D82A}">
                    <a16:rowId xmlns:a16="http://schemas.microsoft.com/office/drawing/2014/main" val="2480793819"/>
                  </a:ext>
                </a:extLst>
              </a:tr>
              <a:tr h="157318">
                <a:tc>
                  <a:txBody>
                    <a:bodyPr/>
                    <a:lstStyle/>
                    <a:p>
                      <a:pPr algn="l" fontAlgn="b"/>
                      <a:r>
                        <a:rPr lang="en-US" sz="700" b="1" i="0" u="none" strike="noStrike">
                          <a:solidFill>
                            <a:srgbClr val="000000"/>
                          </a:solidFill>
                          <a:effectLst/>
                          <a:latin typeface="Arial" panose="020B0604020202020204" pitchFamily="34" charset="0"/>
                        </a:rPr>
                        <a:t>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2504.19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159%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925748227"/>
                  </a:ext>
                </a:extLst>
              </a:tr>
              <a:tr h="157318">
                <a:tc>
                  <a:txBody>
                    <a:bodyPr/>
                    <a:lstStyle/>
                    <a:p>
                      <a:pPr algn="l" fontAlgn="b"/>
                      <a:r>
                        <a:rPr lang="en-US" sz="700" b="0" i="0" u="none" strike="noStrike">
                          <a:solidFill>
                            <a:srgbClr val="000000"/>
                          </a:solidFill>
                          <a:effectLst/>
                          <a:latin typeface="Arial" panose="020B0604020202020204" pitchFamily="34" charset="0"/>
                        </a:rPr>
                        <a:t>[AT-AT] Salzburg - Tauern 231A [DIR] / N-1 Salzburg - Tauern 232A</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787.04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343059199"/>
                  </a:ext>
                </a:extLst>
              </a:tr>
              <a:tr h="157318">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2504.19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a:t>
                      </a:r>
                    </a:p>
                  </a:txBody>
                  <a:tcPr marL="0" marR="0" marT="0" marB="0" anchor="b">
                    <a:lnL>
                      <a:noFill/>
                    </a:lnL>
                    <a:lnR>
                      <a:noFill/>
                    </a:lnR>
                    <a:lnT>
                      <a:noFill/>
                    </a:lnT>
                    <a:lnB>
                      <a:noFill/>
                    </a:lnB>
                  </a:tcPr>
                </a:tc>
                <a:extLst>
                  <a:ext uri="{0D108BD9-81ED-4DB2-BD59-A6C34878D82A}">
                    <a16:rowId xmlns:a16="http://schemas.microsoft.com/office/drawing/2014/main" val="3101039686"/>
                  </a:ext>
                </a:extLst>
              </a:tr>
              <a:tr h="157318">
                <a:tc>
                  <a:txBody>
                    <a:bodyPr/>
                    <a:lstStyle/>
                    <a:p>
                      <a:pPr algn="l" fontAlgn="b"/>
                      <a:r>
                        <a:rPr lang="en-US" sz="700" b="0" i="0" u="none" strike="noStrike">
                          <a:solidFill>
                            <a:srgbClr val="000000"/>
                          </a:solidFill>
                          <a:effectLst/>
                          <a:latin typeface="Arial" panose="020B0604020202020204" pitchFamily="34" charset="0"/>
                        </a:rPr>
                        <a:t>[NL-NL] Diemen-Lelystad 380 W [OPP] / N-1 Boxmeer-Dodewaard 380 Z</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330.07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2743525650"/>
                  </a:ext>
                </a:extLst>
              </a:tr>
              <a:tr h="157318">
                <a:tc>
                  <a:txBody>
                    <a:bodyPr/>
                    <a:lstStyle/>
                    <a:p>
                      <a:pPr algn="l" fontAlgn="b"/>
                      <a:r>
                        <a:rPr lang="en-US" sz="700" b="0" i="0" u="none" strike="noStrike">
                          <a:solidFill>
                            <a:srgbClr val="000000"/>
                          </a:solidFill>
                          <a:effectLst/>
                          <a:latin typeface="Arial" panose="020B0604020202020204" pitchFamily="34" charset="0"/>
                        </a:rPr>
                        <a:t>[NL-BE] Rilland-Zandvliet 380 W [DIR] [NL] / N-1 PST Zandvliet 2</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111.84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2306671324"/>
                  </a:ext>
                </a:extLst>
              </a:tr>
              <a:tr h="157318">
                <a:tc>
                  <a:txBody>
                    <a:bodyPr/>
                    <a:lstStyle/>
                    <a:p>
                      <a:pPr algn="l" fontAlgn="b"/>
                      <a:r>
                        <a:rPr lang="en-US" sz="700" b="0" i="0" u="none" strike="noStrike">
                          <a:solidFill>
                            <a:srgbClr val="000000"/>
                          </a:solidFill>
                          <a:effectLst/>
                          <a:latin typeface="Arial" panose="020B0604020202020204" pitchFamily="34" charset="0"/>
                        </a:rPr>
                        <a:t>[NL-BE] Maasbracht-Van Eyck 380 W [OPP] [NL] / N-1 Achene - Gramme 380.10</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56.26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a:t>
                      </a:r>
                    </a:p>
                  </a:txBody>
                  <a:tcPr marL="0" marR="0" marT="0" marB="0" anchor="b">
                    <a:lnL>
                      <a:noFill/>
                    </a:lnL>
                    <a:lnR>
                      <a:noFill/>
                    </a:lnR>
                    <a:lnT>
                      <a:noFill/>
                    </a:lnT>
                    <a:lnB>
                      <a:noFill/>
                    </a:lnB>
                  </a:tcPr>
                </a:tc>
                <a:extLst>
                  <a:ext uri="{0D108BD9-81ED-4DB2-BD59-A6C34878D82A}">
                    <a16:rowId xmlns:a16="http://schemas.microsoft.com/office/drawing/2014/main" val="3980773457"/>
                  </a:ext>
                </a:extLst>
              </a:tr>
              <a:tr h="157318">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122.17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58%</a:t>
                      </a:r>
                    </a:p>
                  </a:txBody>
                  <a:tcPr marL="0" marR="0" marT="0" marB="0" anchor="b">
                    <a:lnL>
                      <a:noFill/>
                    </a:lnL>
                    <a:lnR>
                      <a:noFill/>
                    </a:lnR>
                    <a:lnT>
                      <a:noFill/>
                    </a:lnT>
                    <a:lnB>
                      <a:noFill/>
                    </a:lnB>
                  </a:tcPr>
                </a:tc>
                <a:extLst>
                  <a:ext uri="{0D108BD9-81ED-4DB2-BD59-A6C34878D82A}">
                    <a16:rowId xmlns:a16="http://schemas.microsoft.com/office/drawing/2014/main" val="3757764587"/>
                  </a:ext>
                </a:extLst>
              </a:tr>
              <a:tr h="157318">
                <a:tc>
                  <a:txBody>
                    <a:bodyPr/>
                    <a:lstStyle/>
                    <a:p>
                      <a:pPr algn="l" fontAlgn="b"/>
                      <a:r>
                        <a:rPr lang="en-US" sz="700" b="1" i="0" u="none" strike="noStrike">
                          <a:solidFill>
                            <a:srgbClr val="000000"/>
                          </a:solidFill>
                          <a:effectLst/>
                          <a:latin typeface="Arial" panose="020B0604020202020204" pitchFamily="34" charset="0"/>
                        </a:rPr>
                        <a:t>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64.55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170%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264185903"/>
                  </a:ext>
                </a:extLst>
              </a:tr>
              <a:tr h="157318">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12.8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058738382"/>
                  </a:ext>
                </a:extLst>
              </a:tr>
              <a:tr h="157318">
                <a:tc>
                  <a:txBody>
                    <a:bodyPr/>
                    <a:lstStyle/>
                    <a:p>
                      <a:pPr algn="l" fontAlgn="b"/>
                      <a:r>
                        <a:rPr lang="en-US" sz="700" b="0" i="0" u="none" strike="noStrike">
                          <a:solidFill>
                            <a:srgbClr val="000000"/>
                          </a:solidFill>
                          <a:effectLst/>
                          <a:latin typeface="Arial" panose="020B0604020202020204" pitchFamily="34" charset="0"/>
                        </a:rPr>
                        <a:t>[NL-NL] Diemen-Lelystad 380 W [OPP] / N-1 Boxmeer-Dodewaard 380 Z</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55.61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a:t>
                      </a:r>
                    </a:p>
                  </a:txBody>
                  <a:tcPr marL="0" marR="0" marT="0" marB="0" anchor="b">
                    <a:lnL>
                      <a:noFill/>
                    </a:lnL>
                    <a:lnR>
                      <a:noFill/>
                    </a:lnR>
                    <a:lnT>
                      <a:noFill/>
                    </a:lnT>
                    <a:lnB>
                      <a:noFill/>
                    </a:lnB>
                  </a:tcPr>
                </a:tc>
                <a:extLst>
                  <a:ext uri="{0D108BD9-81ED-4DB2-BD59-A6C34878D82A}">
                    <a16:rowId xmlns:a16="http://schemas.microsoft.com/office/drawing/2014/main" val="3439554572"/>
                  </a:ext>
                </a:extLst>
              </a:tr>
              <a:tr h="157318">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8.14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68%</a:t>
                      </a:r>
                    </a:p>
                  </a:txBody>
                  <a:tcPr marL="0" marR="0" marT="0" marB="0" anchor="b">
                    <a:lnL>
                      <a:noFill/>
                    </a:lnL>
                    <a:lnR>
                      <a:noFill/>
                    </a:lnR>
                    <a:lnT>
                      <a:noFill/>
                    </a:lnT>
                    <a:lnB>
                      <a:noFill/>
                    </a:lnB>
                  </a:tcPr>
                </a:tc>
                <a:extLst>
                  <a:ext uri="{0D108BD9-81ED-4DB2-BD59-A6C34878D82A}">
                    <a16:rowId xmlns:a16="http://schemas.microsoft.com/office/drawing/2014/main" val="2337958438"/>
                  </a:ext>
                </a:extLst>
              </a:tr>
              <a:tr h="157318">
                <a:tc>
                  <a:txBody>
                    <a:bodyPr/>
                    <a:lstStyle/>
                    <a:p>
                      <a:pPr algn="l" fontAlgn="b"/>
                      <a:r>
                        <a:rPr lang="en-US" sz="700" b="0" i="0" u="none" strike="noStrike">
                          <a:solidFill>
                            <a:srgbClr val="000000"/>
                          </a:solidFill>
                          <a:effectLst/>
                          <a:latin typeface="Arial" panose="020B0604020202020204" pitchFamily="34" charset="0"/>
                        </a:rPr>
                        <a:t>[D8-PL] Mikulowa PST1 [OPP] [PL] / N-1 Hagenwerder - Mikulowa 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64.55</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29%</a:t>
                      </a:r>
                    </a:p>
                  </a:txBody>
                  <a:tcPr marL="0" marR="0" marT="0" marB="0" anchor="b">
                    <a:lnL>
                      <a:noFill/>
                    </a:lnL>
                    <a:lnR>
                      <a:noFill/>
                    </a:lnR>
                    <a:lnT>
                      <a:noFill/>
                    </a:lnT>
                    <a:lnB>
                      <a:noFill/>
                    </a:lnB>
                  </a:tcPr>
                </a:tc>
                <a:extLst>
                  <a:ext uri="{0D108BD9-81ED-4DB2-BD59-A6C34878D82A}">
                    <a16:rowId xmlns:a16="http://schemas.microsoft.com/office/drawing/2014/main" val="3746036735"/>
                  </a:ext>
                </a:extLst>
              </a:tr>
            </a:tbl>
          </a:graphicData>
        </a:graphic>
      </p:graphicFrame>
    </p:spTree>
    <p:extLst>
      <p:ext uri="{BB962C8B-B14F-4D97-AF65-F5344CB8AC3E}">
        <p14:creationId xmlns:p14="http://schemas.microsoft.com/office/powerpoint/2010/main" val="809125255"/>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7 (part IV)</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AE4A8CC4-CA80-4CCB-BDD9-C5C2C21C5F1F}"/>
              </a:ext>
            </a:extLst>
          </p:cNvPr>
          <p:cNvGraphicFramePr>
            <a:graphicFrameLocks noGrp="1"/>
          </p:cNvGraphicFramePr>
          <p:nvPr>
            <p:extLst>
              <p:ext uri="{D42A27DB-BD31-4B8C-83A1-F6EECF244321}">
                <p14:modId xmlns:p14="http://schemas.microsoft.com/office/powerpoint/2010/main" val="558989541"/>
              </p:ext>
            </p:extLst>
          </p:nvPr>
        </p:nvGraphicFramePr>
        <p:xfrm>
          <a:off x="1478604" y="1079508"/>
          <a:ext cx="6564363" cy="5447736"/>
        </p:xfrm>
        <a:graphic>
          <a:graphicData uri="http://schemas.openxmlformats.org/drawingml/2006/table">
            <a:tbl>
              <a:tblPr/>
              <a:tblGrid>
                <a:gridCol w="5093385">
                  <a:extLst>
                    <a:ext uri="{9D8B030D-6E8A-4147-A177-3AD203B41FA5}">
                      <a16:colId xmlns:a16="http://schemas.microsoft.com/office/drawing/2014/main" val="3970131329"/>
                    </a:ext>
                  </a:extLst>
                </a:gridCol>
                <a:gridCol w="1070712">
                  <a:extLst>
                    <a:ext uri="{9D8B030D-6E8A-4147-A177-3AD203B41FA5}">
                      <a16:colId xmlns:a16="http://schemas.microsoft.com/office/drawing/2014/main" val="219973686"/>
                    </a:ext>
                  </a:extLst>
                </a:gridCol>
                <a:gridCol w="400266">
                  <a:extLst>
                    <a:ext uri="{9D8B030D-6E8A-4147-A177-3AD203B41FA5}">
                      <a16:colId xmlns:a16="http://schemas.microsoft.com/office/drawing/2014/main" val="3355774856"/>
                    </a:ext>
                  </a:extLst>
                </a:gridCol>
              </a:tblGrid>
              <a:tr h="151326">
                <a:tc>
                  <a:txBody>
                    <a:bodyPr/>
                    <a:lstStyle/>
                    <a:p>
                      <a:pPr algn="l" fontAlgn="b"/>
                      <a:r>
                        <a:rPr lang="en-US" sz="700" b="1" i="0" u="none" strike="noStrike">
                          <a:solidFill>
                            <a:srgbClr val="000000"/>
                          </a:solidFill>
                          <a:effectLst/>
                          <a:latin typeface="Arial" panose="020B0604020202020204" pitchFamily="34" charset="0"/>
                        </a:rPr>
                        <a:t>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153.79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95%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328799714"/>
                  </a:ext>
                </a:extLst>
              </a:tr>
              <a:tr h="151326">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8241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101.06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132914281"/>
                  </a:ext>
                </a:extLst>
              </a:tr>
              <a:tr h="151326">
                <a:tc>
                  <a:txBody>
                    <a:bodyPr/>
                    <a:lstStyle/>
                    <a:p>
                      <a:pPr algn="l" fontAlgn="b"/>
                      <a:r>
                        <a:rPr lang="en-US" sz="700" b="0" i="0" u="none" strike="noStrike">
                          <a:solidFill>
                            <a:srgbClr val="000000"/>
                          </a:solidFill>
                          <a:effectLst/>
                          <a:latin typeface="Arial" panose="020B0604020202020204" pitchFamily="34" charset="0"/>
                        </a:rPr>
                        <a:t>[NL-NL] Diemen-Lelystad 380 W [OPP] / N-1 Boxmeer-Dodewaard 380 Z</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153.79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28%</a:t>
                      </a:r>
                    </a:p>
                  </a:txBody>
                  <a:tcPr marL="0" marR="0" marT="0" marB="0" anchor="b">
                    <a:lnL>
                      <a:noFill/>
                    </a:lnL>
                    <a:lnR>
                      <a:noFill/>
                    </a:lnR>
                    <a:lnT>
                      <a:noFill/>
                    </a:lnT>
                    <a:lnB>
                      <a:noFill/>
                    </a:lnB>
                  </a:tcPr>
                </a:tc>
                <a:extLst>
                  <a:ext uri="{0D108BD9-81ED-4DB2-BD59-A6C34878D82A}">
                    <a16:rowId xmlns:a16="http://schemas.microsoft.com/office/drawing/2014/main" val="4011414171"/>
                  </a:ext>
                </a:extLst>
              </a:tr>
              <a:tr h="151326">
                <a:tc>
                  <a:txBody>
                    <a:bodyPr/>
                    <a:lstStyle/>
                    <a:p>
                      <a:pPr algn="l" fontAlgn="b"/>
                      <a:r>
                        <a:rPr lang="en-US" sz="700" b="0" i="0" u="none" strike="noStrike">
                          <a:solidFill>
                            <a:srgbClr val="000000"/>
                          </a:solidFill>
                          <a:effectLst/>
                          <a:latin typeface="Arial" panose="020B0604020202020204" pitchFamily="34" charset="0"/>
                        </a:rPr>
                        <a:t>[D8-PL] Mikulowa PST1 [OPP] [PL] / N-1 Hagenwerder - Mikulowa 1</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110.09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28%</a:t>
                      </a:r>
                    </a:p>
                  </a:txBody>
                  <a:tcPr marL="0" marR="0" marT="0" marB="0" anchor="b">
                    <a:lnL>
                      <a:noFill/>
                    </a:lnL>
                    <a:lnR>
                      <a:noFill/>
                    </a:lnR>
                    <a:lnT>
                      <a:noFill/>
                    </a:lnT>
                    <a:lnB>
                      <a:noFill/>
                    </a:lnB>
                  </a:tcPr>
                </a:tc>
                <a:extLst>
                  <a:ext uri="{0D108BD9-81ED-4DB2-BD59-A6C34878D82A}">
                    <a16:rowId xmlns:a16="http://schemas.microsoft.com/office/drawing/2014/main" val="1801312102"/>
                  </a:ext>
                </a:extLst>
              </a:tr>
              <a:tr h="151326">
                <a:tc>
                  <a:txBody>
                    <a:bodyPr/>
                    <a:lstStyle/>
                    <a:p>
                      <a:pPr algn="l" fontAlgn="b"/>
                      <a:r>
                        <a:rPr lang="sl-SI" sz="700" b="1" i="0" u="none" strike="noStrike" dirty="0">
                          <a:solidFill>
                            <a:srgbClr val="000000"/>
                          </a:solidFill>
                          <a:effectLst/>
                          <a:latin typeface="Arial" panose="020B0604020202020204" pitchFamily="34" charset="0"/>
                        </a:rPr>
                        <a:t>18</a:t>
                      </a:r>
                      <a:endParaRPr lang="en-US" sz="700" b="1" i="0" u="none" strike="noStrike" dirty="0">
                        <a:solidFill>
                          <a:srgbClr val="000000"/>
                        </a:solidFill>
                        <a:effectLst/>
                        <a:latin typeface="Arial" panose="020B0604020202020204" pitchFamily="34" charset="0"/>
                      </a:endParaRP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3479.04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247%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373988848"/>
                  </a:ext>
                </a:extLst>
              </a:tr>
              <a:tr h="151326">
                <a:tc>
                  <a:txBody>
                    <a:bodyPr/>
                    <a:lstStyle/>
                    <a:p>
                      <a:pPr algn="l" fontAlgn="b"/>
                      <a:r>
                        <a:rPr lang="en-US" sz="700" b="0" i="0" u="none" strike="noStrike">
                          <a:solidFill>
                            <a:srgbClr val="000000"/>
                          </a:solidFill>
                          <a:effectLst/>
                          <a:latin typeface="Arial" panose="020B0604020202020204" pitchFamily="34" charset="0"/>
                        </a:rPr>
                        <a:t>[AT-D2] St. Peter 2 - Pleinting 258 [OPP] [AT] / N-1 Pleinting - Pirach 257</a:t>
                      </a:r>
                    </a:p>
                  </a:txBody>
                  <a:tcPr marL="8241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231.68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84%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836808334"/>
                  </a:ext>
                </a:extLst>
              </a:tr>
              <a:tr h="151326">
                <a:tc>
                  <a:txBody>
                    <a:bodyPr/>
                    <a:lstStyle/>
                    <a:p>
                      <a:pPr algn="l" fontAlgn="b"/>
                      <a:r>
                        <a:rPr lang="en-US" sz="700" b="0" i="0" u="none" strike="noStrike">
                          <a:solidFill>
                            <a:srgbClr val="000000"/>
                          </a:solidFill>
                          <a:effectLst/>
                          <a:latin typeface="Arial" panose="020B0604020202020204" pitchFamily="34" charset="0"/>
                        </a:rPr>
                        <a:t>[D2-D7] Grosskrotzenburg - Urberach  UMAIN N2 [DIR] [D7] / N-1 Dettingen - Grosskrotzenburg UMAIN S1</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2357650659"/>
                  </a:ext>
                </a:extLst>
              </a:tr>
              <a:tr h="151326">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3479.04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406208288"/>
                  </a:ext>
                </a:extLst>
              </a:tr>
              <a:tr h="151326">
                <a:tc>
                  <a:txBody>
                    <a:bodyPr/>
                    <a:lstStyle/>
                    <a:p>
                      <a:pPr algn="l" fontAlgn="b"/>
                      <a:r>
                        <a:rPr lang="en-US" sz="700" b="0" i="0" u="none" strike="noStrike">
                          <a:solidFill>
                            <a:srgbClr val="000000"/>
                          </a:solidFill>
                          <a:effectLst/>
                          <a:latin typeface="Arial" panose="020B0604020202020204" pitchFamily="34" charset="0"/>
                        </a:rPr>
                        <a:t>[RO-RO] TR Portile de Fier 400/220 1 [OPP] / N-1 TR Portile de Fier 400/220 3</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511.22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279875012"/>
                  </a:ext>
                </a:extLst>
              </a:tr>
              <a:tr h="151326">
                <a:tc>
                  <a:txBody>
                    <a:bodyPr/>
                    <a:lstStyle/>
                    <a:p>
                      <a:pPr algn="l" fontAlgn="b"/>
                      <a:r>
                        <a:rPr lang="en-US" sz="700" b="0" i="0" u="none" strike="noStrike">
                          <a:solidFill>
                            <a:srgbClr val="000000"/>
                          </a:solidFill>
                          <a:effectLst/>
                          <a:latin typeface="Arial" panose="020B0604020202020204" pitchFamily="34" charset="0"/>
                        </a:rPr>
                        <a:t>[NL-NL] Diemen-Lelystad 380 W [OPP] / N-1 Boxmeer-Dodewaard 380 Z</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149.83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29%</a:t>
                      </a:r>
                    </a:p>
                  </a:txBody>
                  <a:tcPr marL="0" marR="0" marT="0" marB="0" anchor="b">
                    <a:lnL>
                      <a:noFill/>
                    </a:lnL>
                    <a:lnR>
                      <a:noFill/>
                    </a:lnR>
                    <a:lnT>
                      <a:noFill/>
                    </a:lnT>
                    <a:lnB>
                      <a:noFill/>
                    </a:lnB>
                  </a:tcPr>
                </a:tc>
                <a:extLst>
                  <a:ext uri="{0D108BD9-81ED-4DB2-BD59-A6C34878D82A}">
                    <a16:rowId xmlns:a16="http://schemas.microsoft.com/office/drawing/2014/main" val="3548261477"/>
                  </a:ext>
                </a:extLst>
              </a:tr>
              <a:tr h="151326">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24.36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78%</a:t>
                      </a:r>
                    </a:p>
                  </a:txBody>
                  <a:tcPr marL="0" marR="0" marT="0" marB="0" anchor="b">
                    <a:lnL>
                      <a:noFill/>
                    </a:lnL>
                    <a:lnR>
                      <a:noFill/>
                    </a:lnR>
                    <a:lnT>
                      <a:noFill/>
                    </a:lnT>
                    <a:lnB>
                      <a:noFill/>
                    </a:lnB>
                  </a:tcPr>
                </a:tc>
                <a:extLst>
                  <a:ext uri="{0D108BD9-81ED-4DB2-BD59-A6C34878D82A}">
                    <a16:rowId xmlns:a16="http://schemas.microsoft.com/office/drawing/2014/main" val="3781744245"/>
                  </a:ext>
                </a:extLst>
              </a:tr>
              <a:tr h="151326">
                <a:tc>
                  <a:txBody>
                    <a:bodyPr/>
                    <a:lstStyle/>
                    <a:p>
                      <a:pPr algn="l" fontAlgn="b"/>
                      <a:r>
                        <a:rPr lang="en-US" sz="700" b="1" i="0" u="none" strike="noStrike">
                          <a:solidFill>
                            <a:srgbClr val="000000"/>
                          </a:solidFill>
                          <a:effectLst/>
                          <a:latin typeface="Arial" panose="020B0604020202020204" pitchFamily="34" charset="0"/>
                        </a:rPr>
                        <a:t>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224.87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95%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160177181"/>
                  </a:ext>
                </a:extLst>
              </a:tr>
              <a:tr h="151326">
                <a:tc>
                  <a:txBody>
                    <a:bodyPr/>
                    <a:lstStyle/>
                    <a:p>
                      <a:pPr algn="l" fontAlgn="b"/>
                      <a:r>
                        <a:rPr lang="de-DE" sz="700" b="0" i="0" u="none" strike="noStrike">
                          <a:solidFill>
                            <a:srgbClr val="000000"/>
                          </a:solidFill>
                          <a:effectLst/>
                          <a:latin typeface="Arial" panose="020B0604020202020204" pitchFamily="34" charset="0"/>
                        </a:rPr>
                        <a:t>[D7-D7] Y Paffendorf - Oberzier  SECHTM N [DIR] / N-1 Sechtem - Paffendorf - Oberzier SECHTM S</a:t>
                      </a:r>
                    </a:p>
                  </a:txBody>
                  <a:tcPr marL="8241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55.05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793119578"/>
                  </a:ext>
                </a:extLst>
              </a:tr>
              <a:tr h="151326">
                <a:tc>
                  <a:txBody>
                    <a:bodyPr/>
                    <a:lstStyle/>
                    <a:p>
                      <a:pPr algn="l" fontAlgn="b"/>
                      <a:r>
                        <a:rPr lang="en-US" sz="700" b="0" i="0" u="none" strike="noStrike">
                          <a:solidFill>
                            <a:srgbClr val="000000"/>
                          </a:solidFill>
                          <a:effectLst/>
                          <a:latin typeface="Arial" panose="020B0604020202020204" pitchFamily="34" charset="0"/>
                        </a:rPr>
                        <a:t>[RO-RO] TR Portile de Fier 400/220 1 [OPP] / N-1 TR Portile de Fier 400/220 2</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170.75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035370362"/>
                  </a:ext>
                </a:extLst>
              </a:tr>
              <a:tr h="151326">
                <a:tc>
                  <a:txBody>
                    <a:bodyPr/>
                    <a:lstStyle/>
                    <a:p>
                      <a:pPr algn="l" fontAlgn="b"/>
                      <a:r>
                        <a:rPr lang="en-US" sz="700" b="0" i="0" u="none" strike="noStrike">
                          <a:solidFill>
                            <a:srgbClr val="000000"/>
                          </a:solidFill>
                          <a:effectLst/>
                          <a:latin typeface="Arial" panose="020B0604020202020204" pitchFamily="34" charset="0"/>
                        </a:rPr>
                        <a:t>[NL-NL] Diemen-Lelystad 380 W [OPP] / N-1 Zwolle-Hengelo 380 W</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224.87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27%</a:t>
                      </a:r>
                    </a:p>
                  </a:txBody>
                  <a:tcPr marL="0" marR="0" marT="0" marB="0" anchor="b">
                    <a:lnL>
                      <a:noFill/>
                    </a:lnL>
                    <a:lnR>
                      <a:noFill/>
                    </a:lnR>
                    <a:lnT>
                      <a:noFill/>
                    </a:lnT>
                    <a:lnB>
                      <a:noFill/>
                    </a:lnB>
                  </a:tcPr>
                </a:tc>
                <a:extLst>
                  <a:ext uri="{0D108BD9-81ED-4DB2-BD59-A6C34878D82A}">
                    <a16:rowId xmlns:a16="http://schemas.microsoft.com/office/drawing/2014/main" val="2496886005"/>
                  </a:ext>
                </a:extLst>
              </a:tr>
              <a:tr h="151326">
                <a:tc>
                  <a:txBody>
                    <a:bodyPr/>
                    <a:lstStyle/>
                    <a:p>
                      <a:pPr algn="l" fontAlgn="b"/>
                      <a:r>
                        <a:rPr lang="en-US" sz="700" b="1" i="0" u="none" strike="noStrike">
                          <a:solidFill>
                            <a:srgbClr val="000000"/>
                          </a:solidFill>
                          <a:effectLst/>
                          <a:latin typeface="Arial" panose="020B0604020202020204" pitchFamily="34" charset="0"/>
                        </a:rPr>
                        <a:t>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324.74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174%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858262598"/>
                  </a:ext>
                </a:extLst>
              </a:tr>
              <a:tr h="151326">
                <a:tc>
                  <a:txBody>
                    <a:bodyPr/>
                    <a:lstStyle/>
                    <a:p>
                      <a:pPr algn="l" fontAlgn="b"/>
                      <a:r>
                        <a:rPr lang="de-DE" sz="700" b="0" i="0" u="none" strike="noStrike">
                          <a:solidFill>
                            <a:srgbClr val="000000"/>
                          </a:solidFill>
                          <a:effectLst/>
                          <a:latin typeface="Arial" panose="020B0604020202020204" pitchFamily="34" charset="0"/>
                        </a:rPr>
                        <a:t>[D7-D7] Y Paffendorf - Oberzier  SECHTM N [DIR] / N-1 Sechtem - Paffendorf - Oberzier SECHTM S</a:t>
                      </a:r>
                    </a:p>
                  </a:txBody>
                  <a:tcPr marL="8241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3.03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74%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942044546"/>
                  </a:ext>
                </a:extLst>
              </a:tr>
              <a:tr h="151326">
                <a:tc>
                  <a:txBody>
                    <a:bodyPr/>
                    <a:lstStyle/>
                    <a:p>
                      <a:pPr algn="l" fontAlgn="b"/>
                      <a:r>
                        <a:rPr lang="de-DE" sz="700" b="0" i="0" u="none" strike="noStrike">
                          <a:solidFill>
                            <a:srgbClr val="000000"/>
                          </a:solidFill>
                          <a:effectLst/>
                          <a:latin typeface="Arial" panose="020B0604020202020204" pitchFamily="34" charset="0"/>
                        </a:rPr>
                        <a:t>[D2-NL] Diele - Meeden SCHWARZ [DIR] [D2] / N-1 Diele - Meeden WEISS/W</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324.74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38%</a:t>
                      </a:r>
                    </a:p>
                  </a:txBody>
                  <a:tcPr marL="0" marR="0" marT="0" marB="0" anchor="b">
                    <a:lnL>
                      <a:noFill/>
                    </a:lnL>
                    <a:lnR>
                      <a:noFill/>
                    </a:lnR>
                    <a:lnT>
                      <a:noFill/>
                    </a:lnT>
                    <a:lnB>
                      <a:noFill/>
                    </a:lnB>
                  </a:tcPr>
                </a:tc>
                <a:extLst>
                  <a:ext uri="{0D108BD9-81ED-4DB2-BD59-A6C34878D82A}">
                    <a16:rowId xmlns:a16="http://schemas.microsoft.com/office/drawing/2014/main" val="4236757877"/>
                  </a:ext>
                </a:extLst>
              </a:tr>
              <a:tr h="151326">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150.32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62%</a:t>
                      </a:r>
                    </a:p>
                  </a:txBody>
                  <a:tcPr marL="0" marR="0" marT="0" marB="0" anchor="b">
                    <a:lnL>
                      <a:noFill/>
                    </a:lnL>
                    <a:lnR>
                      <a:noFill/>
                    </a:lnR>
                    <a:lnT>
                      <a:noFill/>
                    </a:lnT>
                    <a:lnB>
                      <a:noFill/>
                    </a:lnB>
                  </a:tcPr>
                </a:tc>
                <a:extLst>
                  <a:ext uri="{0D108BD9-81ED-4DB2-BD59-A6C34878D82A}">
                    <a16:rowId xmlns:a16="http://schemas.microsoft.com/office/drawing/2014/main" val="4105251985"/>
                  </a:ext>
                </a:extLst>
              </a:tr>
              <a:tr h="151326">
                <a:tc>
                  <a:txBody>
                    <a:bodyPr/>
                    <a:lstStyle/>
                    <a:p>
                      <a:pPr algn="l" fontAlgn="b"/>
                      <a:r>
                        <a:rPr lang="en-US" sz="700" b="1" i="0" u="none" strike="noStrike">
                          <a:solidFill>
                            <a:srgbClr val="000000"/>
                          </a:solidFill>
                          <a:effectLst/>
                          <a:latin typeface="Arial" panose="020B0604020202020204" pitchFamily="34" charset="0"/>
                        </a:rPr>
                        <a:t>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576.4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188%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535888592"/>
                  </a:ext>
                </a:extLst>
              </a:tr>
              <a:tr h="151326">
                <a:tc>
                  <a:txBody>
                    <a:bodyPr/>
                    <a:lstStyle/>
                    <a:p>
                      <a:pPr algn="l" fontAlgn="b"/>
                      <a:r>
                        <a:rPr lang="de-DE" sz="700" b="0" i="0" u="none" strike="noStrike">
                          <a:solidFill>
                            <a:srgbClr val="000000"/>
                          </a:solidFill>
                          <a:effectLst/>
                          <a:latin typeface="Arial" panose="020B0604020202020204" pitchFamily="34" charset="0"/>
                        </a:rPr>
                        <a:t>[D7-D7] Y Paffendorf - Oberzier  SECHTM N [DIR] / N-1 Sechtem - Paffendorf - Oberzier SECHTM S</a:t>
                      </a:r>
                    </a:p>
                  </a:txBody>
                  <a:tcPr marL="8241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41.44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72%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353520193"/>
                  </a:ext>
                </a:extLst>
              </a:tr>
              <a:tr h="151326">
                <a:tc>
                  <a:txBody>
                    <a:bodyPr/>
                    <a:lstStyle/>
                    <a:p>
                      <a:pPr algn="l" fontAlgn="b"/>
                      <a:r>
                        <a:rPr lang="en-US" sz="700" b="0" i="0" u="none" strike="noStrike">
                          <a:solidFill>
                            <a:srgbClr val="000000"/>
                          </a:solidFill>
                          <a:effectLst/>
                          <a:latin typeface="Arial" panose="020B0604020202020204" pitchFamily="34" charset="0"/>
                        </a:rPr>
                        <a:t>[RO-RO] TR Portile de Fier 400/220 1 [OPP] / N-1 TR Portile de Fier 400/220 3</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576.4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271260343"/>
                  </a:ext>
                </a:extLst>
              </a:tr>
              <a:tr h="151326">
                <a:tc>
                  <a:txBody>
                    <a:bodyPr/>
                    <a:lstStyle/>
                    <a:p>
                      <a:pPr algn="l" fontAlgn="b"/>
                      <a:r>
                        <a:rPr lang="en-US" sz="700" b="0" i="0" u="none" strike="noStrike">
                          <a:solidFill>
                            <a:srgbClr val="000000"/>
                          </a:solidFill>
                          <a:effectLst/>
                          <a:latin typeface="Arial" panose="020B0604020202020204" pitchFamily="34" charset="0"/>
                        </a:rPr>
                        <a:t>[NL-BE] Maasbracht - Van Eyck 380 White/28 [DIR] [BE] / N-1 PST Van Eyck 1</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17.56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84%</a:t>
                      </a:r>
                    </a:p>
                  </a:txBody>
                  <a:tcPr marL="0" marR="0" marT="0" marB="0" anchor="b">
                    <a:lnL>
                      <a:noFill/>
                    </a:lnL>
                    <a:lnR>
                      <a:noFill/>
                    </a:lnR>
                    <a:lnT>
                      <a:noFill/>
                    </a:lnT>
                    <a:lnB>
                      <a:noFill/>
                    </a:lnB>
                  </a:tcPr>
                </a:tc>
                <a:extLst>
                  <a:ext uri="{0D108BD9-81ED-4DB2-BD59-A6C34878D82A}">
                    <a16:rowId xmlns:a16="http://schemas.microsoft.com/office/drawing/2014/main" val="2070779081"/>
                  </a:ext>
                </a:extLst>
              </a:tr>
              <a:tr h="151326">
                <a:tc>
                  <a:txBody>
                    <a:bodyPr/>
                    <a:lstStyle/>
                    <a:p>
                      <a:pPr algn="l" fontAlgn="b"/>
                      <a:r>
                        <a:rPr lang="en-US" sz="700" b="0" i="0" u="none" strike="noStrike">
                          <a:solidFill>
                            <a:srgbClr val="000000"/>
                          </a:solidFill>
                          <a:effectLst/>
                          <a:latin typeface="Arial" panose="020B0604020202020204" pitchFamily="34" charset="0"/>
                        </a:rPr>
                        <a:t>[AT-CH] Westtirol 1 - Pradella 427 [DIR] [AT] / N-1 Westtirol 1 - Pradella 428</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72.15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32%</a:t>
                      </a:r>
                    </a:p>
                  </a:txBody>
                  <a:tcPr marL="0" marR="0" marT="0" marB="0" anchor="b">
                    <a:lnL>
                      <a:noFill/>
                    </a:lnL>
                    <a:lnR>
                      <a:noFill/>
                    </a:lnR>
                    <a:lnT>
                      <a:noFill/>
                    </a:lnT>
                    <a:lnB>
                      <a:noFill/>
                    </a:lnB>
                  </a:tcPr>
                </a:tc>
                <a:extLst>
                  <a:ext uri="{0D108BD9-81ED-4DB2-BD59-A6C34878D82A}">
                    <a16:rowId xmlns:a16="http://schemas.microsoft.com/office/drawing/2014/main" val="786892593"/>
                  </a:ext>
                </a:extLst>
              </a:tr>
              <a:tr h="151326">
                <a:tc>
                  <a:txBody>
                    <a:bodyPr/>
                    <a:lstStyle/>
                    <a:p>
                      <a:pPr algn="l" fontAlgn="b"/>
                      <a:r>
                        <a:rPr lang="en-US" sz="700" b="1" i="0" u="none" strike="noStrike">
                          <a:solidFill>
                            <a:srgbClr val="000000"/>
                          </a:solidFill>
                          <a:effectLst/>
                          <a:latin typeface="Arial" panose="020B0604020202020204" pitchFamily="34" charset="0"/>
                        </a:rPr>
                        <a:t>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1.37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145%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544390469"/>
                  </a:ext>
                </a:extLst>
              </a:tr>
              <a:tr h="151326">
                <a:tc>
                  <a:txBody>
                    <a:bodyPr/>
                    <a:lstStyle/>
                    <a:p>
                      <a:pPr algn="l" fontAlgn="b"/>
                      <a:r>
                        <a:rPr lang="de-DE" sz="700" b="0" i="0" u="none" strike="noStrike">
                          <a:solidFill>
                            <a:srgbClr val="000000"/>
                          </a:solidFill>
                          <a:effectLst/>
                          <a:latin typeface="Arial" panose="020B0604020202020204" pitchFamily="34" charset="0"/>
                        </a:rPr>
                        <a:t>[D7-D7] Y Paffendorf - Oberzier  SECHTM N [DIR] / N-1 Sechtem - Paffendorf - Oberzier SECHTM S</a:t>
                      </a:r>
                    </a:p>
                  </a:txBody>
                  <a:tcPr marL="8241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1.37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439588670"/>
                  </a:ext>
                </a:extLst>
              </a:tr>
              <a:tr h="151326">
                <a:tc>
                  <a:txBody>
                    <a:bodyPr/>
                    <a:lstStyle/>
                    <a:p>
                      <a:pPr algn="l" fontAlgn="b"/>
                      <a:r>
                        <a:rPr lang="en-US" sz="700" b="0" i="0" u="none" strike="noStrike">
                          <a:solidFill>
                            <a:srgbClr val="000000"/>
                          </a:solidFill>
                          <a:effectLst/>
                          <a:latin typeface="Arial" panose="020B0604020202020204" pitchFamily="34" charset="0"/>
                        </a:rPr>
                        <a:t>[NL-BE] Maasbracht - Van Eyck 380 White/28 [DIR] [BE] / N-1 PST Van Eyck 1</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0.63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81%</a:t>
                      </a:r>
                    </a:p>
                  </a:txBody>
                  <a:tcPr marL="0" marR="0" marT="0" marB="0" anchor="b">
                    <a:lnL>
                      <a:noFill/>
                    </a:lnL>
                    <a:lnR>
                      <a:noFill/>
                    </a:lnR>
                    <a:lnT>
                      <a:noFill/>
                    </a:lnT>
                    <a:lnB>
                      <a:noFill/>
                    </a:lnB>
                  </a:tcPr>
                </a:tc>
                <a:extLst>
                  <a:ext uri="{0D108BD9-81ED-4DB2-BD59-A6C34878D82A}">
                    <a16:rowId xmlns:a16="http://schemas.microsoft.com/office/drawing/2014/main" val="3203695412"/>
                  </a:ext>
                </a:extLst>
              </a:tr>
              <a:tr h="151326">
                <a:tc>
                  <a:txBody>
                    <a:bodyPr/>
                    <a:lstStyle/>
                    <a:p>
                      <a:pPr algn="l" fontAlgn="b"/>
                      <a:r>
                        <a:rPr lang="en-US" sz="700" b="1" i="0" u="none" strike="noStrike">
                          <a:solidFill>
                            <a:srgbClr val="000000"/>
                          </a:solidFill>
                          <a:effectLst/>
                          <a:latin typeface="Arial" panose="020B0604020202020204" pitchFamily="34" charset="0"/>
                        </a:rPr>
                        <a:t>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219.76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679698921"/>
                  </a:ext>
                </a:extLst>
              </a:tr>
              <a:tr h="151326">
                <a:tc>
                  <a:txBody>
                    <a:bodyPr/>
                    <a:lstStyle/>
                    <a:p>
                      <a:pPr algn="l" fontAlgn="b"/>
                      <a:r>
                        <a:rPr lang="de-DE" sz="700" b="0" i="0" u="none" strike="noStrike">
                          <a:solidFill>
                            <a:srgbClr val="000000"/>
                          </a:solidFill>
                          <a:effectLst/>
                          <a:latin typeface="Arial" panose="020B0604020202020204" pitchFamily="34" charset="0"/>
                        </a:rPr>
                        <a:t>[D7-D7] Y Paffendorf - Oberzier  SECHTM N [DIR] / N-1 Sechtem - Paffendorf - Oberzier SECHTM S</a:t>
                      </a:r>
                    </a:p>
                  </a:txBody>
                  <a:tcPr marL="8241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75.62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274725132"/>
                  </a:ext>
                </a:extLst>
              </a:tr>
              <a:tr h="151326">
                <a:tc>
                  <a:txBody>
                    <a:bodyPr/>
                    <a:lstStyle/>
                    <a:p>
                      <a:pPr algn="l" fontAlgn="b"/>
                      <a:r>
                        <a:rPr lang="de-DE" sz="700" b="0" i="0" u="none" strike="noStrike">
                          <a:solidFill>
                            <a:srgbClr val="000000"/>
                          </a:solidFill>
                          <a:effectLst/>
                          <a:latin typeface="Arial" panose="020B0604020202020204" pitchFamily="34" charset="0"/>
                        </a:rPr>
                        <a:t>[D7-D7] Buerstadt  - Lambsheim BUERST W [DIR] / N-1 Rheinau - Hoheneck KUGELB W</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59.44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49%</a:t>
                      </a:r>
                    </a:p>
                  </a:txBody>
                  <a:tcPr marL="0" marR="0" marT="0" marB="0" anchor="b">
                    <a:lnL>
                      <a:noFill/>
                    </a:lnL>
                    <a:lnR>
                      <a:noFill/>
                    </a:lnR>
                    <a:lnT>
                      <a:noFill/>
                    </a:lnT>
                    <a:lnB>
                      <a:noFill/>
                    </a:lnB>
                  </a:tcPr>
                </a:tc>
                <a:extLst>
                  <a:ext uri="{0D108BD9-81ED-4DB2-BD59-A6C34878D82A}">
                    <a16:rowId xmlns:a16="http://schemas.microsoft.com/office/drawing/2014/main" val="3176467668"/>
                  </a:ext>
                </a:extLst>
              </a:tr>
              <a:tr h="151326">
                <a:tc>
                  <a:txBody>
                    <a:bodyPr/>
                    <a:lstStyle/>
                    <a:p>
                      <a:pPr algn="l" fontAlgn="b"/>
                      <a:r>
                        <a:rPr lang="en-US" sz="700" b="0" i="0" u="none" strike="noStrike">
                          <a:solidFill>
                            <a:srgbClr val="000000"/>
                          </a:solidFill>
                          <a:effectLst/>
                          <a:latin typeface="Arial" panose="020B0604020202020204" pitchFamily="34" charset="0"/>
                        </a:rPr>
                        <a:t>[NL-NL] Diemen-Lelystad 380 W [OPP] / N-1 Boxmeer-Dodewaard 380 Z</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219.76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221615004"/>
                  </a:ext>
                </a:extLst>
              </a:tr>
              <a:tr h="151326">
                <a:tc>
                  <a:txBody>
                    <a:bodyPr/>
                    <a:lstStyle/>
                    <a:p>
                      <a:pPr algn="l" fontAlgn="b"/>
                      <a:r>
                        <a:rPr lang="en-US" sz="700" b="1" i="0" u="none" strike="noStrike">
                          <a:solidFill>
                            <a:srgbClr val="000000"/>
                          </a:solidFill>
                          <a:effectLst/>
                          <a:latin typeface="Arial" panose="020B0604020202020204" pitchFamily="34" charset="0"/>
                        </a:rPr>
                        <a:t>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433.41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139%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103358803"/>
                  </a:ext>
                </a:extLst>
              </a:tr>
              <a:tr h="151326">
                <a:tc>
                  <a:txBody>
                    <a:bodyPr/>
                    <a:lstStyle/>
                    <a:p>
                      <a:pPr algn="l" fontAlgn="b"/>
                      <a:r>
                        <a:rPr lang="de-DE" sz="700" b="0" i="0" u="none" strike="noStrike">
                          <a:solidFill>
                            <a:srgbClr val="000000"/>
                          </a:solidFill>
                          <a:effectLst/>
                          <a:latin typeface="Arial" panose="020B0604020202020204" pitchFamily="34" charset="0"/>
                        </a:rPr>
                        <a:t>[D7-D7] Y Paffendorf - Oberzier  SECHTM N [DIR] / N-1 Sechtem - Paffendorf - Oberzier SECHTM S</a:t>
                      </a:r>
                    </a:p>
                  </a:txBody>
                  <a:tcPr marL="8241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90.56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81575"/>
                  </a:ext>
                </a:extLst>
              </a:tr>
              <a:tr h="151326">
                <a:tc>
                  <a:txBody>
                    <a:bodyPr/>
                    <a:lstStyle/>
                    <a:p>
                      <a:pPr algn="l" fontAlgn="b"/>
                      <a:r>
                        <a:rPr lang="en-US" sz="700" b="0" i="0" u="none" strike="noStrike">
                          <a:solidFill>
                            <a:srgbClr val="000000"/>
                          </a:solidFill>
                          <a:effectLst/>
                          <a:latin typeface="Arial" panose="020B0604020202020204" pitchFamily="34" charset="0"/>
                        </a:rPr>
                        <a:t>[NL-NL] Diemen-Lelystad 380 W [OPP] / N-1 Boxmeer-Dodewaard 380 Z</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433.41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452066421"/>
                  </a:ext>
                </a:extLst>
              </a:tr>
              <a:tr h="151326">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82412"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0" i="0" u="none" strike="noStrike">
                          <a:solidFill>
                            <a:srgbClr val="000000"/>
                          </a:solidFill>
                          <a:effectLst/>
                          <a:latin typeface="Arial" panose="020B0604020202020204" pitchFamily="34" charset="0"/>
                        </a:rPr>
                        <a:t>179.22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0" i="0" u="none" strike="noStrike">
                          <a:solidFill>
                            <a:srgbClr val="000000"/>
                          </a:solidFill>
                          <a:effectLst/>
                          <a:latin typeface="Arial" panose="020B0604020202020204" pitchFamily="34" charset="0"/>
                        </a:rPr>
                        <a:t>66%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324946668"/>
                  </a:ext>
                </a:extLst>
              </a:tr>
              <a:tr h="151326">
                <a:tc>
                  <a:txBody>
                    <a:bodyPr/>
                    <a:lstStyle/>
                    <a:p>
                      <a:pPr algn="l" fontAlgn="b"/>
                      <a:r>
                        <a:rPr lang="en-US" sz="700" b="1" i="0" u="none" strike="noStrike">
                          <a:solidFill>
                            <a:srgbClr val="000000"/>
                          </a:solidFill>
                          <a:effectLst/>
                          <a:latin typeface="Arial" panose="020B0604020202020204" pitchFamily="34" charset="0"/>
                        </a:rPr>
                        <a:t>Total sum</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700" b="1" i="0" u="none" strike="noStrike">
                          <a:solidFill>
                            <a:srgbClr val="000000"/>
                          </a:solidFill>
                          <a:effectLst/>
                          <a:latin typeface="Arial" panose="020B0604020202020204" pitchFamily="34" charset="0"/>
                        </a:rPr>
                        <a:t>4923.56</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700" b="1" i="0" u="none" strike="noStrike" dirty="0">
                          <a:solidFill>
                            <a:srgbClr val="000000"/>
                          </a:solidFill>
                          <a:effectLst/>
                          <a:latin typeface="Arial" panose="020B0604020202020204" pitchFamily="34" charset="0"/>
                        </a:rPr>
                        <a:t>4081%</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893181538"/>
                  </a:ext>
                </a:extLst>
              </a:tr>
            </a:tbl>
          </a:graphicData>
        </a:graphic>
      </p:graphicFrame>
    </p:spTree>
    <p:extLst>
      <p:ext uri="{BB962C8B-B14F-4D97-AF65-F5344CB8AC3E}">
        <p14:creationId xmlns:p14="http://schemas.microsoft.com/office/powerpoint/2010/main" val="1450086163"/>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8 (part 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234C8458-E1FF-48C5-A392-5666F9F3BCF8}"/>
              </a:ext>
            </a:extLst>
          </p:cNvPr>
          <p:cNvGraphicFramePr>
            <a:graphicFrameLocks noGrp="1"/>
          </p:cNvGraphicFramePr>
          <p:nvPr>
            <p:extLst>
              <p:ext uri="{D42A27DB-BD31-4B8C-83A1-F6EECF244321}">
                <p14:modId xmlns:p14="http://schemas.microsoft.com/office/powerpoint/2010/main" val="561839543"/>
              </p:ext>
            </p:extLst>
          </p:nvPr>
        </p:nvGraphicFramePr>
        <p:xfrm>
          <a:off x="1313234" y="1079496"/>
          <a:ext cx="7373667" cy="5270496"/>
        </p:xfrm>
        <a:graphic>
          <a:graphicData uri="http://schemas.openxmlformats.org/drawingml/2006/table">
            <a:tbl>
              <a:tblPr/>
              <a:tblGrid>
                <a:gridCol w="5793595">
                  <a:extLst>
                    <a:ext uri="{9D8B030D-6E8A-4147-A177-3AD203B41FA5}">
                      <a16:colId xmlns:a16="http://schemas.microsoft.com/office/drawing/2014/main" val="2352119712"/>
                    </a:ext>
                  </a:extLst>
                </a:gridCol>
                <a:gridCol w="1150120">
                  <a:extLst>
                    <a:ext uri="{9D8B030D-6E8A-4147-A177-3AD203B41FA5}">
                      <a16:colId xmlns:a16="http://schemas.microsoft.com/office/drawing/2014/main" val="3625997204"/>
                    </a:ext>
                  </a:extLst>
                </a:gridCol>
                <a:gridCol w="429952">
                  <a:extLst>
                    <a:ext uri="{9D8B030D-6E8A-4147-A177-3AD203B41FA5}">
                      <a16:colId xmlns:a16="http://schemas.microsoft.com/office/drawing/2014/main" val="1705491615"/>
                    </a:ext>
                  </a:extLst>
                </a:gridCol>
              </a:tblGrid>
              <a:tr h="170016">
                <a:tc>
                  <a:txBody>
                    <a:bodyPr/>
                    <a:lstStyle/>
                    <a:p>
                      <a:pPr algn="l" fontAlgn="b"/>
                      <a:r>
                        <a:rPr lang="en-US" sz="800" b="1" i="0" u="none" strike="noStrike">
                          <a:solidFill>
                            <a:srgbClr val="000000"/>
                          </a:solidFill>
                          <a:effectLst/>
                          <a:latin typeface="Arial" panose="020B0604020202020204" pitchFamily="34" charset="0"/>
                        </a:rPr>
                        <a:t>Hour</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MAX of ShadowPrice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RAM %</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2731408852"/>
                  </a:ext>
                </a:extLst>
              </a:tr>
              <a:tr h="170016">
                <a:tc>
                  <a:txBody>
                    <a:bodyPr/>
                    <a:lstStyle/>
                    <a:p>
                      <a:pPr algn="l" fontAlgn="b"/>
                      <a:r>
                        <a:rPr lang="en-US" sz="800" b="1" i="0" u="none" strike="noStrike">
                          <a:solidFill>
                            <a:srgbClr val="000000"/>
                          </a:solidFill>
                          <a:effectLst/>
                          <a:latin typeface="Arial" panose="020B0604020202020204" pitchFamily="34" charset="0"/>
                        </a:rPr>
                        <a:t>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241.01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187%</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78872354"/>
                  </a:ext>
                </a:extLst>
              </a:tr>
              <a:tr h="170016">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9.54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903352776"/>
                  </a:ext>
                </a:extLst>
              </a:tr>
              <a:tr h="170016">
                <a:tc>
                  <a:txBody>
                    <a:bodyPr/>
                    <a:lstStyle/>
                    <a:p>
                      <a:pPr algn="l" fontAlgn="b"/>
                      <a:r>
                        <a:rPr lang="en-US" sz="800" b="0" i="0" u="none" strike="noStrike">
                          <a:solidFill>
                            <a:srgbClr val="000000"/>
                          </a:solidFill>
                          <a:effectLst/>
                          <a:latin typeface="Arial" panose="020B0604020202020204" pitchFamily="34" charset="0"/>
                        </a:rPr>
                        <a:t>[NL-NL] Diemen-Lelystad 380 W [OPP] / N-1 Boxmeer-Dodewaard 380 Z</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241.01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37%</a:t>
                      </a:r>
                    </a:p>
                  </a:txBody>
                  <a:tcPr marL="0" marR="0" marT="0" marB="0" anchor="b">
                    <a:lnL>
                      <a:noFill/>
                    </a:lnL>
                    <a:lnR>
                      <a:noFill/>
                    </a:lnR>
                    <a:lnT>
                      <a:noFill/>
                    </a:lnT>
                    <a:lnB>
                      <a:noFill/>
                    </a:lnB>
                  </a:tcPr>
                </a:tc>
                <a:extLst>
                  <a:ext uri="{0D108BD9-81ED-4DB2-BD59-A6C34878D82A}">
                    <a16:rowId xmlns:a16="http://schemas.microsoft.com/office/drawing/2014/main" val="1668058815"/>
                  </a:ext>
                </a:extLst>
              </a:tr>
              <a:tr h="170016">
                <a:tc>
                  <a:txBody>
                    <a:bodyPr/>
                    <a:lstStyle/>
                    <a:p>
                      <a:pPr algn="l" fontAlgn="b"/>
                      <a:r>
                        <a:rPr lang="de-DE" sz="800" b="0" i="0" u="none" strike="noStrike">
                          <a:solidFill>
                            <a:srgbClr val="000000"/>
                          </a:solidFill>
                          <a:effectLst/>
                          <a:latin typeface="Arial" panose="020B0604020202020204" pitchFamily="34" charset="0"/>
                        </a:rPr>
                        <a:t>[D7-D7] Y Paffendorf - Oberzier SECHTM S [DIR] / N-1 Sechtem - Paffendorf - Oberzier SECHTM N</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67.81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77%</a:t>
                      </a:r>
                    </a:p>
                  </a:txBody>
                  <a:tcPr marL="0" marR="0" marT="0" marB="0" anchor="b">
                    <a:lnL>
                      <a:noFill/>
                    </a:lnL>
                    <a:lnR>
                      <a:noFill/>
                    </a:lnR>
                    <a:lnT>
                      <a:noFill/>
                    </a:lnT>
                    <a:lnB>
                      <a:noFill/>
                    </a:lnB>
                  </a:tcPr>
                </a:tc>
                <a:extLst>
                  <a:ext uri="{0D108BD9-81ED-4DB2-BD59-A6C34878D82A}">
                    <a16:rowId xmlns:a16="http://schemas.microsoft.com/office/drawing/2014/main" val="2354071865"/>
                  </a:ext>
                </a:extLst>
              </a:tr>
              <a:tr h="170016">
                <a:tc>
                  <a:txBody>
                    <a:bodyPr/>
                    <a:lstStyle/>
                    <a:p>
                      <a:pPr algn="l" fontAlgn="b"/>
                      <a:r>
                        <a:rPr lang="en-US" sz="800" b="1" i="0" u="none" strike="noStrike">
                          <a:solidFill>
                            <a:srgbClr val="000000"/>
                          </a:solidFill>
                          <a:effectLst/>
                          <a:latin typeface="Arial" panose="020B0604020202020204" pitchFamily="34" charset="0"/>
                        </a:rPr>
                        <a:t>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141.52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02856512"/>
                  </a:ext>
                </a:extLst>
              </a:tr>
              <a:tr h="170016">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28.61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704709392"/>
                  </a:ext>
                </a:extLst>
              </a:tr>
              <a:tr h="170016">
                <a:tc>
                  <a:txBody>
                    <a:bodyPr/>
                    <a:lstStyle/>
                    <a:p>
                      <a:pPr algn="l" fontAlgn="b"/>
                      <a:r>
                        <a:rPr lang="en-US" sz="800" b="0" i="0" u="none" strike="noStrike">
                          <a:solidFill>
                            <a:srgbClr val="000000"/>
                          </a:solidFill>
                          <a:effectLst/>
                          <a:latin typeface="Arial" panose="020B0604020202020204" pitchFamily="34" charset="0"/>
                        </a:rPr>
                        <a:t>[NL-NL] Diemen-Lelystad 380 W [OPP] / N-1 Maasbracht-Eindhoven 380 W</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141.52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41%</a:t>
                      </a:r>
                    </a:p>
                  </a:txBody>
                  <a:tcPr marL="0" marR="0" marT="0" marB="0" anchor="b">
                    <a:lnL>
                      <a:noFill/>
                    </a:lnL>
                    <a:lnR>
                      <a:noFill/>
                    </a:lnR>
                    <a:lnT>
                      <a:noFill/>
                    </a:lnT>
                    <a:lnB>
                      <a:noFill/>
                    </a:lnB>
                  </a:tcPr>
                </a:tc>
                <a:extLst>
                  <a:ext uri="{0D108BD9-81ED-4DB2-BD59-A6C34878D82A}">
                    <a16:rowId xmlns:a16="http://schemas.microsoft.com/office/drawing/2014/main" val="1095479986"/>
                  </a:ext>
                </a:extLst>
              </a:tr>
              <a:tr h="170016">
                <a:tc>
                  <a:txBody>
                    <a:bodyPr/>
                    <a:lstStyle/>
                    <a:p>
                      <a:pPr algn="l" fontAlgn="b"/>
                      <a:r>
                        <a:rPr lang="en-US" sz="800" b="1" i="0" u="none" strike="noStrike">
                          <a:solidFill>
                            <a:srgbClr val="000000"/>
                          </a:solidFill>
                          <a:effectLst/>
                          <a:latin typeface="Arial" panose="020B0604020202020204" pitchFamily="34" charset="0"/>
                        </a:rPr>
                        <a:t>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61.73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210%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322447825"/>
                  </a:ext>
                </a:extLst>
              </a:tr>
              <a:tr h="170016">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32.74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692515667"/>
                  </a:ext>
                </a:extLst>
              </a:tr>
              <a:tr h="170016">
                <a:tc>
                  <a:txBody>
                    <a:bodyPr/>
                    <a:lstStyle/>
                    <a:p>
                      <a:pPr algn="l" fontAlgn="b"/>
                      <a:r>
                        <a:rPr lang="en-US" sz="800" b="0" i="0" u="none" strike="noStrike">
                          <a:solidFill>
                            <a:srgbClr val="000000"/>
                          </a:solidFill>
                          <a:effectLst/>
                          <a:latin typeface="Arial" panose="020B0604020202020204" pitchFamily="34" charset="0"/>
                        </a:rPr>
                        <a:t>[NL-NL] Diemen-Lelystad 380 W [OPP] / N-1 Boxmeer-Dodewaard 380 Z</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61.73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47%</a:t>
                      </a:r>
                    </a:p>
                  </a:txBody>
                  <a:tcPr marL="0" marR="0" marT="0" marB="0" anchor="b">
                    <a:lnL>
                      <a:noFill/>
                    </a:lnL>
                    <a:lnR>
                      <a:noFill/>
                    </a:lnR>
                    <a:lnT>
                      <a:noFill/>
                    </a:lnT>
                    <a:lnB>
                      <a:noFill/>
                    </a:lnB>
                  </a:tcPr>
                </a:tc>
                <a:extLst>
                  <a:ext uri="{0D108BD9-81ED-4DB2-BD59-A6C34878D82A}">
                    <a16:rowId xmlns:a16="http://schemas.microsoft.com/office/drawing/2014/main" val="538258213"/>
                  </a:ext>
                </a:extLst>
              </a:tr>
              <a:tr h="170016">
                <a:tc>
                  <a:txBody>
                    <a:bodyPr/>
                    <a:lstStyle/>
                    <a:p>
                      <a:pPr algn="l" fontAlgn="b"/>
                      <a:r>
                        <a:rPr lang="de-DE" sz="800" b="0" i="0" u="none" strike="noStrike">
                          <a:solidFill>
                            <a:srgbClr val="000000"/>
                          </a:solidFill>
                          <a:effectLst/>
                          <a:latin typeface="Arial" panose="020B0604020202020204" pitchFamily="34" charset="0"/>
                        </a:rPr>
                        <a:t>[D7-D7] Y Paffendorf - Oberzier SECHTM S [DIR] / N-1 Sechtem - Paffendorf - Oberzier SECHTM N</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17.55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87%</a:t>
                      </a:r>
                    </a:p>
                  </a:txBody>
                  <a:tcPr marL="0" marR="0" marT="0" marB="0" anchor="b">
                    <a:lnL>
                      <a:noFill/>
                    </a:lnL>
                    <a:lnR>
                      <a:noFill/>
                    </a:lnR>
                    <a:lnT>
                      <a:noFill/>
                    </a:lnT>
                    <a:lnB>
                      <a:noFill/>
                    </a:lnB>
                  </a:tcPr>
                </a:tc>
                <a:extLst>
                  <a:ext uri="{0D108BD9-81ED-4DB2-BD59-A6C34878D82A}">
                    <a16:rowId xmlns:a16="http://schemas.microsoft.com/office/drawing/2014/main" val="3030272182"/>
                  </a:ext>
                </a:extLst>
              </a:tr>
              <a:tr h="170016">
                <a:tc>
                  <a:txBody>
                    <a:bodyPr/>
                    <a:lstStyle/>
                    <a:p>
                      <a:pPr algn="l" fontAlgn="b"/>
                      <a:r>
                        <a:rPr lang="en-US" sz="800" b="1" i="0" u="none" strike="noStrike">
                          <a:solidFill>
                            <a:srgbClr val="000000"/>
                          </a:solidFill>
                          <a:effectLst/>
                          <a:latin typeface="Arial" panose="020B0604020202020204" pitchFamily="34" charset="0"/>
                        </a:rPr>
                        <a:t>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90.3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177%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167973979"/>
                  </a:ext>
                </a:extLst>
              </a:tr>
              <a:tr h="170016">
                <a:tc>
                  <a:txBody>
                    <a:bodyPr/>
                    <a:lstStyle/>
                    <a:p>
                      <a:pPr algn="l" fontAlgn="b"/>
                      <a:r>
                        <a:rPr lang="en-US" sz="800" b="0" i="0" u="none" strike="noStrike">
                          <a:solidFill>
                            <a:srgbClr val="000000"/>
                          </a:solidFill>
                          <a:effectLst/>
                          <a:latin typeface="Arial" panose="020B0604020202020204" pitchFamily="34" charset="0"/>
                        </a:rPr>
                        <a:t>[RO-RO] TR Portile de Fier 400/220 1 [OPP] / N-1 TR Portile de Fier 400/220 2</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66.08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49%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136561502"/>
                  </a:ext>
                </a:extLst>
              </a:tr>
              <a:tr h="170016">
                <a:tc>
                  <a:txBody>
                    <a:bodyPr/>
                    <a:lstStyle/>
                    <a:p>
                      <a:pPr algn="l" fontAlgn="b"/>
                      <a:r>
                        <a:rPr lang="en-US" sz="800" b="0" i="0" u="none" strike="noStrike">
                          <a:solidFill>
                            <a:srgbClr val="000000"/>
                          </a:solidFill>
                          <a:effectLst/>
                          <a:latin typeface="Arial" panose="020B0604020202020204" pitchFamily="34" charset="0"/>
                        </a:rPr>
                        <a:t>[NL-NL] Diemen-Lelystad 380 W [OPP] / N-1 Boxmeer-Dodewaard 380 Z</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90.3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46%</a:t>
                      </a:r>
                    </a:p>
                  </a:txBody>
                  <a:tcPr marL="0" marR="0" marT="0" marB="0" anchor="b">
                    <a:lnL>
                      <a:noFill/>
                    </a:lnL>
                    <a:lnR>
                      <a:noFill/>
                    </a:lnR>
                    <a:lnT>
                      <a:noFill/>
                    </a:lnT>
                    <a:lnB>
                      <a:noFill/>
                    </a:lnB>
                  </a:tcPr>
                </a:tc>
                <a:extLst>
                  <a:ext uri="{0D108BD9-81ED-4DB2-BD59-A6C34878D82A}">
                    <a16:rowId xmlns:a16="http://schemas.microsoft.com/office/drawing/2014/main" val="1430351028"/>
                  </a:ext>
                </a:extLst>
              </a:tr>
              <a:tr h="170016">
                <a:tc>
                  <a:txBody>
                    <a:bodyPr/>
                    <a:lstStyle/>
                    <a:p>
                      <a:pPr algn="l" fontAlgn="b"/>
                      <a:r>
                        <a:rPr lang="de-DE" sz="800" b="0" i="0" u="none" strike="noStrike">
                          <a:solidFill>
                            <a:srgbClr val="000000"/>
                          </a:solidFill>
                          <a:effectLst/>
                          <a:latin typeface="Arial" panose="020B0604020202020204" pitchFamily="34" charset="0"/>
                        </a:rPr>
                        <a:t>[D7-D7] Y Paffendorf - Oberzier SECHTM S [DIR] / N-1 Sechtem - Paffendorf - Oberzier SECHTM N</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82%</a:t>
                      </a:r>
                    </a:p>
                  </a:txBody>
                  <a:tcPr marL="0" marR="0" marT="0" marB="0" anchor="b">
                    <a:lnL>
                      <a:noFill/>
                    </a:lnL>
                    <a:lnR>
                      <a:noFill/>
                    </a:lnR>
                    <a:lnT>
                      <a:noFill/>
                    </a:lnT>
                    <a:lnB>
                      <a:noFill/>
                    </a:lnB>
                  </a:tcPr>
                </a:tc>
                <a:extLst>
                  <a:ext uri="{0D108BD9-81ED-4DB2-BD59-A6C34878D82A}">
                    <a16:rowId xmlns:a16="http://schemas.microsoft.com/office/drawing/2014/main" val="4275315051"/>
                  </a:ext>
                </a:extLst>
              </a:tr>
              <a:tr h="170016">
                <a:tc>
                  <a:txBody>
                    <a:bodyPr/>
                    <a:lstStyle/>
                    <a:p>
                      <a:pPr algn="l" fontAlgn="b"/>
                      <a:r>
                        <a:rPr lang="en-US" sz="800" b="1" i="0" u="none" strike="noStrike">
                          <a:solidFill>
                            <a:srgbClr val="000000"/>
                          </a:solidFill>
                          <a:effectLst/>
                          <a:latin typeface="Arial" panose="020B0604020202020204" pitchFamily="34" charset="0"/>
                        </a:rPr>
                        <a:t>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119.86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060317813"/>
                  </a:ext>
                </a:extLst>
              </a:tr>
              <a:tr h="170016">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119.86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195968219"/>
                  </a:ext>
                </a:extLst>
              </a:tr>
              <a:tr h="170016">
                <a:tc>
                  <a:txBody>
                    <a:bodyPr/>
                    <a:lstStyle/>
                    <a:p>
                      <a:pPr algn="l" fontAlgn="b"/>
                      <a:r>
                        <a:rPr lang="en-US" sz="800" b="1" i="0" u="none" strike="noStrike">
                          <a:solidFill>
                            <a:srgbClr val="000000"/>
                          </a:solidFill>
                          <a:effectLst/>
                          <a:latin typeface="Arial" panose="020B0604020202020204" pitchFamily="34" charset="0"/>
                        </a:rPr>
                        <a:t>10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64.41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59%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42563570"/>
                  </a:ext>
                </a:extLst>
              </a:tr>
              <a:tr h="170016">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64.41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358271478"/>
                  </a:ext>
                </a:extLst>
              </a:tr>
              <a:tr h="170016">
                <a:tc>
                  <a:txBody>
                    <a:bodyPr/>
                    <a:lstStyle/>
                    <a:p>
                      <a:pPr algn="l" fontAlgn="b"/>
                      <a:r>
                        <a:rPr lang="en-US" sz="800" b="0" i="0" u="none" strike="noStrike">
                          <a:solidFill>
                            <a:srgbClr val="000000"/>
                          </a:solidFill>
                          <a:effectLst/>
                          <a:latin typeface="Arial" panose="020B0604020202020204" pitchFamily="34" charset="0"/>
                        </a:rPr>
                        <a:t>[AT-HU] Wien Suedost - Gyoer 245 [DIR] [AT] / N-1 Neusiedl - Wien Suedost 246A</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40.42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29%</a:t>
                      </a:r>
                    </a:p>
                  </a:txBody>
                  <a:tcPr marL="0" marR="0" marT="0" marB="0" anchor="b">
                    <a:lnL>
                      <a:noFill/>
                    </a:lnL>
                    <a:lnR>
                      <a:noFill/>
                    </a:lnR>
                    <a:lnT>
                      <a:noFill/>
                    </a:lnT>
                    <a:lnB>
                      <a:noFill/>
                    </a:lnB>
                  </a:tcPr>
                </a:tc>
                <a:extLst>
                  <a:ext uri="{0D108BD9-81ED-4DB2-BD59-A6C34878D82A}">
                    <a16:rowId xmlns:a16="http://schemas.microsoft.com/office/drawing/2014/main" val="1232953869"/>
                  </a:ext>
                </a:extLst>
              </a:tr>
              <a:tr h="170016">
                <a:tc>
                  <a:txBody>
                    <a:bodyPr/>
                    <a:lstStyle/>
                    <a:p>
                      <a:pPr algn="l" fontAlgn="b"/>
                      <a:r>
                        <a:rPr lang="en-US" sz="800" b="1" i="0" u="none" strike="noStrike">
                          <a:solidFill>
                            <a:srgbClr val="000000"/>
                          </a:solidFill>
                          <a:effectLst/>
                          <a:latin typeface="Arial" panose="020B0604020202020204" pitchFamily="34" charset="0"/>
                        </a:rPr>
                        <a:t>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91%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689114106"/>
                  </a:ext>
                </a:extLst>
              </a:tr>
              <a:tr h="170016">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22.4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58%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930665511"/>
                  </a:ext>
                </a:extLst>
              </a:tr>
              <a:tr h="170016">
                <a:tc>
                  <a:txBody>
                    <a:bodyPr/>
                    <a:lstStyle/>
                    <a:p>
                      <a:pPr algn="l" fontAlgn="b"/>
                      <a:r>
                        <a:rPr lang="en-US" sz="800" b="0" i="0" u="none" strike="noStrike">
                          <a:solidFill>
                            <a:srgbClr val="000000"/>
                          </a:solidFill>
                          <a:effectLst/>
                          <a:latin typeface="Arial" panose="020B0604020202020204" pitchFamily="34" charset="0"/>
                        </a:rPr>
                        <a:t>[D8-PL] Mikulowa PST1 [OPP] [PL] / N-1 Hagenwerder - Mikulowa 1</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16.82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33%</a:t>
                      </a:r>
                    </a:p>
                  </a:txBody>
                  <a:tcPr marL="0" marR="0" marT="0" marB="0" anchor="b">
                    <a:lnL>
                      <a:noFill/>
                    </a:lnL>
                    <a:lnR>
                      <a:noFill/>
                    </a:lnR>
                    <a:lnT>
                      <a:noFill/>
                    </a:lnT>
                    <a:lnB>
                      <a:noFill/>
                    </a:lnB>
                  </a:tcPr>
                </a:tc>
                <a:extLst>
                  <a:ext uri="{0D108BD9-81ED-4DB2-BD59-A6C34878D82A}">
                    <a16:rowId xmlns:a16="http://schemas.microsoft.com/office/drawing/2014/main" val="1654507955"/>
                  </a:ext>
                </a:extLst>
              </a:tr>
              <a:tr h="170016">
                <a:tc>
                  <a:txBody>
                    <a:bodyPr/>
                    <a:lstStyle/>
                    <a:p>
                      <a:pPr algn="l" fontAlgn="b"/>
                      <a:r>
                        <a:rPr lang="en-US" sz="800" b="1" i="0" u="none" strike="noStrike">
                          <a:solidFill>
                            <a:srgbClr val="000000"/>
                          </a:solidFill>
                          <a:effectLst/>
                          <a:latin typeface="Arial" panose="020B0604020202020204" pitchFamily="34" charset="0"/>
                        </a:rPr>
                        <a:t>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96.23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133%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601435158"/>
                  </a:ext>
                </a:extLst>
              </a:tr>
              <a:tr h="170016">
                <a:tc>
                  <a:txBody>
                    <a:bodyPr/>
                    <a:lstStyle/>
                    <a:p>
                      <a:pPr algn="l" fontAlgn="b"/>
                      <a:r>
                        <a:rPr lang="pt-BR" sz="800" b="0" i="0" u="none" strike="noStrike">
                          <a:solidFill>
                            <a:srgbClr val="000000"/>
                          </a:solidFill>
                          <a:effectLst/>
                          <a:latin typeface="Arial" panose="020B0604020202020204" pitchFamily="34" charset="0"/>
                        </a:rPr>
                        <a:t>[BE-FR] Avelgem - Avelin 80 [DIR] [FR] / N-1 Avelgem - Mastaing 380.79</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7.38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81%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210845824"/>
                  </a:ext>
                </a:extLst>
              </a:tr>
              <a:tr h="170016">
                <a:tc>
                  <a:txBody>
                    <a:bodyPr/>
                    <a:lstStyle/>
                    <a:p>
                      <a:pPr algn="l" fontAlgn="b"/>
                      <a:r>
                        <a:rPr lang="en-US" sz="800" b="0" i="0" u="none" strike="noStrike">
                          <a:solidFill>
                            <a:srgbClr val="000000"/>
                          </a:solidFill>
                          <a:effectLst/>
                          <a:latin typeface="Arial" panose="020B0604020202020204" pitchFamily="34" charset="0"/>
                        </a:rPr>
                        <a:t>[D8-PL] Mikulowa PST1 [OPP] [PL] / N-1 Hagenwerder - Mikulowa 1</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96.23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52%</a:t>
                      </a:r>
                    </a:p>
                  </a:txBody>
                  <a:tcPr marL="0" marR="0" marT="0" marB="0" anchor="b">
                    <a:lnL>
                      <a:noFill/>
                    </a:lnL>
                    <a:lnR>
                      <a:noFill/>
                    </a:lnR>
                    <a:lnT>
                      <a:noFill/>
                    </a:lnT>
                    <a:lnB>
                      <a:noFill/>
                    </a:lnB>
                  </a:tcPr>
                </a:tc>
                <a:extLst>
                  <a:ext uri="{0D108BD9-81ED-4DB2-BD59-A6C34878D82A}">
                    <a16:rowId xmlns:a16="http://schemas.microsoft.com/office/drawing/2014/main" val="1817828122"/>
                  </a:ext>
                </a:extLst>
              </a:tr>
              <a:tr h="170016">
                <a:tc>
                  <a:txBody>
                    <a:bodyPr/>
                    <a:lstStyle/>
                    <a:p>
                      <a:pPr algn="l" fontAlgn="b"/>
                      <a:r>
                        <a:rPr lang="en-US" sz="800" b="1" i="0" u="none" strike="noStrike">
                          <a:solidFill>
                            <a:srgbClr val="000000"/>
                          </a:solidFill>
                          <a:effectLst/>
                          <a:latin typeface="Arial" panose="020B0604020202020204" pitchFamily="34" charset="0"/>
                        </a:rPr>
                        <a:t>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121.69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160%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153983496"/>
                  </a:ext>
                </a:extLst>
              </a:tr>
              <a:tr h="170016">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25.1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99835237"/>
                  </a:ext>
                </a:extLst>
              </a:tr>
              <a:tr h="170016">
                <a:tc>
                  <a:txBody>
                    <a:bodyPr/>
                    <a:lstStyle/>
                    <a:p>
                      <a:pPr algn="l" fontAlgn="b"/>
                      <a:r>
                        <a:rPr lang="pt-BR" sz="800" b="0" i="0" u="none" strike="noStrike">
                          <a:solidFill>
                            <a:srgbClr val="000000"/>
                          </a:solidFill>
                          <a:effectLst/>
                          <a:latin typeface="Arial" panose="020B0604020202020204" pitchFamily="34" charset="0"/>
                        </a:rPr>
                        <a:t>[BE-FR] Avelgem - Avelin 80 [DIR] [FR] / N-1 Avelgem - Mastaing 380.79</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5.28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80%</a:t>
                      </a:r>
                    </a:p>
                  </a:txBody>
                  <a:tcPr marL="0" marR="0" marT="0" marB="0" anchor="b">
                    <a:lnL>
                      <a:noFill/>
                    </a:lnL>
                    <a:lnR>
                      <a:noFill/>
                    </a:lnR>
                    <a:lnT>
                      <a:noFill/>
                    </a:lnT>
                    <a:lnB>
                      <a:noFill/>
                    </a:lnB>
                  </a:tcPr>
                </a:tc>
                <a:extLst>
                  <a:ext uri="{0D108BD9-81ED-4DB2-BD59-A6C34878D82A}">
                    <a16:rowId xmlns:a16="http://schemas.microsoft.com/office/drawing/2014/main" val="632560535"/>
                  </a:ext>
                </a:extLst>
              </a:tr>
              <a:tr h="170016">
                <a:tc>
                  <a:txBody>
                    <a:bodyPr/>
                    <a:lstStyle/>
                    <a:p>
                      <a:pPr algn="l" fontAlgn="b"/>
                      <a:r>
                        <a:rPr lang="en-US" sz="800" b="0" i="0" u="none" strike="noStrike">
                          <a:solidFill>
                            <a:srgbClr val="000000"/>
                          </a:solidFill>
                          <a:effectLst/>
                          <a:latin typeface="Arial" panose="020B0604020202020204" pitchFamily="34" charset="0"/>
                        </a:rPr>
                        <a:t>[D8-PL] Mikulowa PST1 [OPP] [PL] / N-1 Hagenwerder - Mikulowa 1</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121.69</a:t>
                      </a:r>
                    </a:p>
                  </a:txBody>
                  <a:tcPr marL="0" marR="0" marT="0" marB="0" anchor="b">
                    <a:lnL>
                      <a:noFill/>
                    </a:lnL>
                    <a:lnR>
                      <a:noFill/>
                    </a:lnR>
                    <a:lnT>
                      <a:noFill/>
                    </a:lnT>
                    <a:lnB>
                      <a:noFill/>
                    </a:lnB>
                  </a:tcPr>
                </a:tc>
                <a:tc>
                  <a:txBody>
                    <a:bodyPr/>
                    <a:lstStyle/>
                    <a:p>
                      <a:pPr algn="r" fontAlgn="b"/>
                      <a:r>
                        <a:rPr lang="en-US" sz="800" b="0" i="0" u="none" strike="noStrike" dirty="0">
                          <a:solidFill>
                            <a:srgbClr val="000000"/>
                          </a:solidFill>
                          <a:effectLst/>
                          <a:latin typeface="Arial" panose="020B0604020202020204" pitchFamily="34" charset="0"/>
                        </a:rPr>
                        <a:t>48%</a:t>
                      </a:r>
                    </a:p>
                  </a:txBody>
                  <a:tcPr marL="0" marR="0" marT="0" marB="0" anchor="b">
                    <a:lnL>
                      <a:noFill/>
                    </a:lnL>
                    <a:lnR>
                      <a:noFill/>
                    </a:lnR>
                    <a:lnT>
                      <a:noFill/>
                    </a:lnT>
                    <a:lnB>
                      <a:noFill/>
                    </a:lnB>
                  </a:tcPr>
                </a:tc>
                <a:extLst>
                  <a:ext uri="{0D108BD9-81ED-4DB2-BD59-A6C34878D82A}">
                    <a16:rowId xmlns:a16="http://schemas.microsoft.com/office/drawing/2014/main" val="2751088636"/>
                  </a:ext>
                </a:extLst>
              </a:tr>
            </a:tbl>
          </a:graphicData>
        </a:graphic>
      </p:graphicFrame>
    </p:spTree>
    <p:extLst>
      <p:ext uri="{BB962C8B-B14F-4D97-AF65-F5344CB8AC3E}">
        <p14:creationId xmlns:p14="http://schemas.microsoft.com/office/powerpoint/2010/main" val="334549650"/>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8 (part 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B12126B4-1575-430F-9A17-CDC81BB60138}"/>
              </a:ext>
            </a:extLst>
          </p:cNvPr>
          <p:cNvGraphicFramePr>
            <a:graphicFrameLocks noGrp="1"/>
          </p:cNvGraphicFramePr>
          <p:nvPr>
            <p:extLst>
              <p:ext uri="{D42A27DB-BD31-4B8C-83A1-F6EECF244321}">
                <p14:modId xmlns:p14="http://schemas.microsoft.com/office/powerpoint/2010/main" val="312616567"/>
              </p:ext>
            </p:extLst>
          </p:nvPr>
        </p:nvGraphicFramePr>
        <p:xfrm>
          <a:off x="972766" y="1079501"/>
          <a:ext cx="7965679" cy="4961378"/>
        </p:xfrm>
        <a:graphic>
          <a:graphicData uri="http://schemas.openxmlformats.org/drawingml/2006/table">
            <a:tbl>
              <a:tblPr/>
              <a:tblGrid>
                <a:gridCol w="6258748">
                  <a:extLst>
                    <a:ext uri="{9D8B030D-6E8A-4147-A177-3AD203B41FA5}">
                      <a16:colId xmlns:a16="http://schemas.microsoft.com/office/drawing/2014/main" val="728155780"/>
                    </a:ext>
                  </a:extLst>
                </a:gridCol>
                <a:gridCol w="1242460">
                  <a:extLst>
                    <a:ext uri="{9D8B030D-6E8A-4147-A177-3AD203B41FA5}">
                      <a16:colId xmlns:a16="http://schemas.microsoft.com/office/drawing/2014/main" val="2775917437"/>
                    </a:ext>
                  </a:extLst>
                </a:gridCol>
                <a:gridCol w="464471">
                  <a:extLst>
                    <a:ext uri="{9D8B030D-6E8A-4147-A177-3AD203B41FA5}">
                      <a16:colId xmlns:a16="http://schemas.microsoft.com/office/drawing/2014/main" val="1089459479"/>
                    </a:ext>
                  </a:extLst>
                </a:gridCol>
              </a:tblGrid>
              <a:tr h="171082">
                <a:tc>
                  <a:txBody>
                    <a:bodyPr/>
                    <a:lstStyle/>
                    <a:p>
                      <a:pPr algn="l" fontAlgn="b"/>
                      <a:r>
                        <a:rPr lang="en-US" sz="900" b="1" i="0" u="none" strike="noStrike">
                          <a:solidFill>
                            <a:srgbClr val="000000"/>
                          </a:solidFill>
                          <a:effectLst/>
                          <a:latin typeface="Arial" panose="020B0604020202020204" pitchFamily="34" charset="0"/>
                        </a:rPr>
                        <a:t>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133.61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179%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680072523"/>
                  </a:ext>
                </a:extLst>
              </a:tr>
              <a:tr h="171082">
                <a:tc>
                  <a:txBody>
                    <a:bodyPr/>
                    <a:lstStyle/>
                    <a:p>
                      <a:pPr algn="l" fontAlgn="b"/>
                      <a:r>
                        <a:rPr lang="en-US" sz="900" b="0" i="0" u="none" strike="noStrike">
                          <a:solidFill>
                            <a:srgbClr val="000000"/>
                          </a:solidFill>
                          <a:effectLst/>
                          <a:latin typeface="Arial" panose="020B0604020202020204" pitchFamily="34" charset="0"/>
                        </a:rPr>
                        <a:t>[SK-PL] Lemesany - Krosno Iskrz 2 [OPP] [PL] / N-1 Lemesany - Krosno Iskrz 1</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16.98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62%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774955147"/>
                  </a:ext>
                </a:extLst>
              </a:tr>
              <a:tr h="171082">
                <a:tc>
                  <a:txBody>
                    <a:bodyPr/>
                    <a:lstStyle/>
                    <a:p>
                      <a:pPr algn="l" fontAlgn="b"/>
                      <a:r>
                        <a:rPr lang="en-US" sz="900" b="0" i="0" u="none" strike="noStrike">
                          <a:solidFill>
                            <a:srgbClr val="000000"/>
                          </a:solidFill>
                          <a:effectLst/>
                          <a:latin typeface="Arial" panose="020B0604020202020204" pitchFamily="34" charset="0"/>
                        </a:rPr>
                        <a:t>[SK-SK] V.Dur - Levice 2 [DIR] / N-1 V.Dur - Levice 1</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33.48</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33%</a:t>
                      </a:r>
                    </a:p>
                  </a:txBody>
                  <a:tcPr marL="0" marR="0" marT="0" marB="0" anchor="b">
                    <a:lnL>
                      <a:noFill/>
                    </a:lnL>
                    <a:lnR>
                      <a:noFill/>
                    </a:lnR>
                    <a:lnT>
                      <a:noFill/>
                    </a:lnT>
                    <a:lnB>
                      <a:noFill/>
                    </a:lnB>
                  </a:tcPr>
                </a:tc>
                <a:extLst>
                  <a:ext uri="{0D108BD9-81ED-4DB2-BD59-A6C34878D82A}">
                    <a16:rowId xmlns:a16="http://schemas.microsoft.com/office/drawing/2014/main" val="3421560995"/>
                  </a:ext>
                </a:extLst>
              </a:tr>
              <a:tr h="171082">
                <a:tc>
                  <a:txBody>
                    <a:bodyPr/>
                    <a:lstStyle/>
                    <a:p>
                      <a:pPr algn="l" fontAlgn="b"/>
                      <a:r>
                        <a:rPr lang="en-US" sz="900" b="0" i="0" u="none" strike="noStrike">
                          <a:solidFill>
                            <a:srgbClr val="000000"/>
                          </a:solidFill>
                          <a:effectLst/>
                          <a:latin typeface="Arial" panose="020B0604020202020204" pitchFamily="34" charset="0"/>
                        </a:rPr>
                        <a:t>[NL-NL] Diemen-Lelystad 380 W [OPP] / N-1 Krimpen a/d IJssel-Geertruidenberg 380 W</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0.14</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36%</a:t>
                      </a:r>
                    </a:p>
                  </a:txBody>
                  <a:tcPr marL="0" marR="0" marT="0" marB="0" anchor="b">
                    <a:lnL>
                      <a:noFill/>
                    </a:lnL>
                    <a:lnR>
                      <a:noFill/>
                    </a:lnR>
                    <a:lnT>
                      <a:noFill/>
                    </a:lnT>
                    <a:lnB>
                      <a:noFill/>
                    </a:lnB>
                  </a:tcPr>
                </a:tc>
                <a:extLst>
                  <a:ext uri="{0D108BD9-81ED-4DB2-BD59-A6C34878D82A}">
                    <a16:rowId xmlns:a16="http://schemas.microsoft.com/office/drawing/2014/main" val="2788051117"/>
                  </a:ext>
                </a:extLst>
              </a:tr>
              <a:tr h="171082">
                <a:tc>
                  <a:txBody>
                    <a:bodyPr/>
                    <a:lstStyle/>
                    <a:p>
                      <a:pPr algn="l" fontAlgn="b"/>
                      <a:r>
                        <a:rPr lang="en-US" sz="900" b="0" i="0" u="none" strike="noStrike">
                          <a:solidFill>
                            <a:srgbClr val="000000"/>
                          </a:solidFill>
                          <a:effectLst/>
                          <a:latin typeface="Arial" panose="020B0604020202020204" pitchFamily="34" charset="0"/>
                        </a:rPr>
                        <a:t>[D8-PL] Mikulowa PST1 [OPP] [PL] / N-1 Hagenwerder - Mikulowa 1</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133.61</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48%</a:t>
                      </a:r>
                    </a:p>
                  </a:txBody>
                  <a:tcPr marL="0" marR="0" marT="0" marB="0" anchor="b">
                    <a:lnL>
                      <a:noFill/>
                    </a:lnL>
                    <a:lnR>
                      <a:noFill/>
                    </a:lnR>
                    <a:lnT>
                      <a:noFill/>
                    </a:lnT>
                    <a:lnB>
                      <a:noFill/>
                    </a:lnB>
                  </a:tcPr>
                </a:tc>
                <a:extLst>
                  <a:ext uri="{0D108BD9-81ED-4DB2-BD59-A6C34878D82A}">
                    <a16:rowId xmlns:a16="http://schemas.microsoft.com/office/drawing/2014/main" val="1248677012"/>
                  </a:ext>
                </a:extLst>
              </a:tr>
              <a:tr h="171082">
                <a:tc>
                  <a:txBody>
                    <a:bodyPr/>
                    <a:lstStyle/>
                    <a:p>
                      <a:pPr algn="l" fontAlgn="b"/>
                      <a:r>
                        <a:rPr lang="en-US" sz="900" b="1" i="0" u="none" strike="noStrike">
                          <a:solidFill>
                            <a:srgbClr val="000000"/>
                          </a:solidFill>
                          <a:effectLst/>
                          <a:latin typeface="Arial" panose="020B0604020202020204" pitchFamily="34" charset="0"/>
                        </a:rPr>
                        <a:t>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197.85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144%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855785013"/>
                  </a:ext>
                </a:extLst>
              </a:tr>
              <a:tr h="171082">
                <a:tc>
                  <a:txBody>
                    <a:bodyPr/>
                    <a:lstStyle/>
                    <a:p>
                      <a:pPr algn="l" fontAlgn="b"/>
                      <a:r>
                        <a:rPr lang="en-US" sz="900" b="0" i="0" u="none" strike="noStrike">
                          <a:solidFill>
                            <a:srgbClr val="000000"/>
                          </a:solidFill>
                          <a:effectLst/>
                          <a:latin typeface="Arial" panose="020B0604020202020204" pitchFamily="34" charset="0"/>
                        </a:rPr>
                        <a:t>[SK-PL] Lemesany - Krosno Iskrz 2 [OPP] [PL] / N-1 Lemesany - Krosno Iskrz 1</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34.83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64%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619609513"/>
                  </a:ext>
                </a:extLst>
              </a:tr>
              <a:tr h="171082">
                <a:tc>
                  <a:txBody>
                    <a:bodyPr/>
                    <a:lstStyle/>
                    <a:p>
                      <a:pPr algn="l" fontAlgn="b"/>
                      <a:r>
                        <a:rPr lang="en-US" sz="900" b="0" i="0" u="none" strike="noStrike">
                          <a:solidFill>
                            <a:srgbClr val="000000"/>
                          </a:solidFill>
                          <a:effectLst/>
                          <a:latin typeface="Arial" panose="020B0604020202020204" pitchFamily="34" charset="0"/>
                        </a:rPr>
                        <a:t>[SK-SK] V.Dur - Levice 2 [DIR] / N-1 V.Dur - Levice 1</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44.31</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33%</a:t>
                      </a:r>
                    </a:p>
                  </a:txBody>
                  <a:tcPr marL="0" marR="0" marT="0" marB="0" anchor="b">
                    <a:lnL>
                      <a:noFill/>
                    </a:lnL>
                    <a:lnR>
                      <a:noFill/>
                    </a:lnR>
                    <a:lnT>
                      <a:noFill/>
                    </a:lnT>
                    <a:lnB>
                      <a:noFill/>
                    </a:lnB>
                  </a:tcPr>
                </a:tc>
                <a:extLst>
                  <a:ext uri="{0D108BD9-81ED-4DB2-BD59-A6C34878D82A}">
                    <a16:rowId xmlns:a16="http://schemas.microsoft.com/office/drawing/2014/main" val="3358020172"/>
                  </a:ext>
                </a:extLst>
              </a:tr>
              <a:tr h="171082">
                <a:tc>
                  <a:txBody>
                    <a:bodyPr/>
                    <a:lstStyle/>
                    <a:p>
                      <a:pPr algn="l" fontAlgn="b"/>
                      <a:r>
                        <a:rPr lang="en-US" sz="900" b="0" i="0" u="none" strike="noStrike">
                          <a:solidFill>
                            <a:srgbClr val="000000"/>
                          </a:solidFill>
                          <a:effectLst/>
                          <a:latin typeface="Arial" panose="020B0604020202020204" pitchFamily="34" charset="0"/>
                        </a:rPr>
                        <a:t>[D8-PL] Mikulowa PST1 [OPP] [PL] / N-1 Hagenwerder - Mikulowa 1</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197.85</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47%</a:t>
                      </a:r>
                    </a:p>
                  </a:txBody>
                  <a:tcPr marL="0" marR="0" marT="0" marB="0" anchor="b">
                    <a:lnL>
                      <a:noFill/>
                    </a:lnL>
                    <a:lnR>
                      <a:noFill/>
                    </a:lnR>
                    <a:lnT>
                      <a:noFill/>
                    </a:lnT>
                    <a:lnB>
                      <a:noFill/>
                    </a:lnB>
                  </a:tcPr>
                </a:tc>
                <a:extLst>
                  <a:ext uri="{0D108BD9-81ED-4DB2-BD59-A6C34878D82A}">
                    <a16:rowId xmlns:a16="http://schemas.microsoft.com/office/drawing/2014/main" val="946431010"/>
                  </a:ext>
                </a:extLst>
              </a:tr>
              <a:tr h="171082">
                <a:tc>
                  <a:txBody>
                    <a:bodyPr/>
                    <a:lstStyle/>
                    <a:p>
                      <a:pPr algn="l" fontAlgn="b"/>
                      <a:r>
                        <a:rPr lang="sl-SI" sz="900" b="1" i="0" u="none" strike="noStrike" dirty="0">
                          <a:solidFill>
                            <a:srgbClr val="000000"/>
                          </a:solidFill>
                          <a:effectLst/>
                          <a:latin typeface="Arial" panose="020B0604020202020204" pitchFamily="34" charset="0"/>
                        </a:rPr>
                        <a:t>18</a:t>
                      </a:r>
                      <a:endParaRPr lang="en-US" sz="900" b="1" i="0" u="none" strike="noStrike" dirty="0">
                        <a:solidFill>
                          <a:srgbClr val="000000"/>
                        </a:solidFill>
                        <a:effectLst/>
                        <a:latin typeface="Arial" panose="020B0604020202020204" pitchFamily="34" charset="0"/>
                      </a:endParaRP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3605.47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258%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117317979"/>
                  </a:ext>
                </a:extLst>
              </a:tr>
              <a:tr h="171082">
                <a:tc>
                  <a:txBody>
                    <a:bodyPr/>
                    <a:lstStyle/>
                    <a:p>
                      <a:pPr algn="l" fontAlgn="b"/>
                      <a:r>
                        <a:rPr lang="en-US" sz="900" b="0" i="0" u="none" strike="noStrike">
                          <a:solidFill>
                            <a:srgbClr val="000000"/>
                          </a:solidFill>
                          <a:effectLst/>
                          <a:latin typeface="Arial" panose="020B0604020202020204" pitchFamily="34" charset="0"/>
                        </a:rPr>
                        <a:t>[AT-HU] Wien Suedost - Gyoer 245 [DIR] [AT] / N-1 Neusiedl - Wien Suedost 246A</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3605.47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420463049"/>
                  </a:ext>
                </a:extLst>
              </a:tr>
              <a:tr h="171082">
                <a:tc>
                  <a:txBody>
                    <a:bodyPr/>
                    <a:lstStyle/>
                    <a:p>
                      <a:pPr algn="l" fontAlgn="b"/>
                      <a:r>
                        <a:rPr lang="en-US" sz="900" b="0" i="0" u="none" strike="noStrike">
                          <a:solidFill>
                            <a:srgbClr val="000000"/>
                          </a:solidFill>
                          <a:effectLst/>
                          <a:latin typeface="Arial" panose="020B0604020202020204" pitchFamily="34" charset="0"/>
                        </a:rPr>
                        <a:t>[AT-AT] Suedburgenland - Wien Suedost 478 [OPP] / N-1 Oststeiermark - Wien Suedost 477 </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247.77</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34%</a:t>
                      </a:r>
                    </a:p>
                  </a:txBody>
                  <a:tcPr marL="0" marR="0" marT="0" marB="0" anchor="b">
                    <a:lnL>
                      <a:noFill/>
                    </a:lnL>
                    <a:lnR>
                      <a:noFill/>
                    </a:lnR>
                    <a:lnT>
                      <a:noFill/>
                    </a:lnT>
                    <a:lnB>
                      <a:noFill/>
                    </a:lnB>
                  </a:tcPr>
                </a:tc>
                <a:extLst>
                  <a:ext uri="{0D108BD9-81ED-4DB2-BD59-A6C34878D82A}">
                    <a16:rowId xmlns:a16="http://schemas.microsoft.com/office/drawing/2014/main" val="2273440149"/>
                  </a:ext>
                </a:extLst>
              </a:tr>
              <a:tr h="171082">
                <a:tc>
                  <a:txBody>
                    <a:bodyPr/>
                    <a:lstStyle/>
                    <a:p>
                      <a:pPr algn="l" fontAlgn="b"/>
                      <a:r>
                        <a:rPr lang="de-DE" sz="900" b="0" i="0" u="none" strike="noStrike">
                          <a:solidFill>
                            <a:srgbClr val="000000"/>
                          </a:solidFill>
                          <a:effectLst/>
                          <a:latin typeface="Arial" panose="020B0604020202020204" pitchFamily="34" charset="0"/>
                        </a:rPr>
                        <a:t>[D2-D8] Altenfeld - Redwitz 459 [DIR] [D8] / N-1 Altenfeld - Redwitz 460</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58.7</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1356781036"/>
                  </a:ext>
                </a:extLst>
              </a:tr>
              <a:tr h="171082">
                <a:tc>
                  <a:txBody>
                    <a:bodyPr/>
                    <a:lstStyle/>
                    <a:p>
                      <a:pPr algn="l" fontAlgn="b"/>
                      <a:r>
                        <a:rPr lang="en-US" sz="900" b="0" i="0" u="none" strike="noStrike">
                          <a:solidFill>
                            <a:srgbClr val="000000"/>
                          </a:solidFill>
                          <a:effectLst/>
                          <a:latin typeface="Arial" panose="020B0604020202020204" pitchFamily="34" charset="0"/>
                        </a:rPr>
                        <a:t>[NL-NL] Diemen-Lelystad 380 W [OPP] / N-1 Zwolle-Hengelo 380 W</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193.58</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013263779"/>
                  </a:ext>
                </a:extLst>
              </a:tr>
              <a:tr h="171082">
                <a:tc>
                  <a:txBody>
                    <a:bodyPr/>
                    <a:lstStyle/>
                    <a:p>
                      <a:pPr algn="l" fontAlgn="b"/>
                      <a:r>
                        <a:rPr lang="pt-BR" sz="900" b="0" i="0" u="none" strike="noStrike">
                          <a:solidFill>
                            <a:srgbClr val="000000"/>
                          </a:solidFill>
                          <a:effectLst/>
                          <a:latin typeface="Arial" panose="020B0604020202020204" pitchFamily="34" charset="0"/>
                        </a:rPr>
                        <a:t>[BE-FR] Avelgem - Avelin 80 [DIR] [FR] / N-1 Avelgem - Mastaing 380.79</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6.95</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87%</a:t>
                      </a:r>
                    </a:p>
                  </a:txBody>
                  <a:tcPr marL="0" marR="0" marT="0" marB="0" anchor="b">
                    <a:lnL>
                      <a:noFill/>
                    </a:lnL>
                    <a:lnR>
                      <a:noFill/>
                    </a:lnR>
                    <a:lnT>
                      <a:noFill/>
                    </a:lnT>
                    <a:lnB>
                      <a:noFill/>
                    </a:lnB>
                  </a:tcPr>
                </a:tc>
                <a:extLst>
                  <a:ext uri="{0D108BD9-81ED-4DB2-BD59-A6C34878D82A}">
                    <a16:rowId xmlns:a16="http://schemas.microsoft.com/office/drawing/2014/main" val="3302240757"/>
                  </a:ext>
                </a:extLst>
              </a:tr>
              <a:tr h="171082">
                <a:tc>
                  <a:txBody>
                    <a:bodyPr/>
                    <a:lstStyle/>
                    <a:p>
                      <a:pPr algn="l" fontAlgn="b"/>
                      <a:r>
                        <a:rPr lang="en-US" sz="900" b="0" i="0" u="none" strike="noStrike">
                          <a:solidFill>
                            <a:srgbClr val="000000"/>
                          </a:solidFill>
                          <a:effectLst/>
                          <a:latin typeface="Arial" panose="020B0604020202020204" pitchFamily="34" charset="0"/>
                        </a:rPr>
                        <a:t>[D8-PL] Mikulowa PST1 [OPP] [PL] / N-1 Hagenwerder - Mikulowa 1</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59.08</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27%</a:t>
                      </a:r>
                    </a:p>
                  </a:txBody>
                  <a:tcPr marL="0" marR="0" marT="0" marB="0" anchor="b">
                    <a:lnL>
                      <a:noFill/>
                    </a:lnL>
                    <a:lnR>
                      <a:noFill/>
                    </a:lnR>
                    <a:lnT>
                      <a:noFill/>
                    </a:lnT>
                    <a:lnB>
                      <a:noFill/>
                    </a:lnB>
                  </a:tcPr>
                </a:tc>
                <a:extLst>
                  <a:ext uri="{0D108BD9-81ED-4DB2-BD59-A6C34878D82A}">
                    <a16:rowId xmlns:a16="http://schemas.microsoft.com/office/drawing/2014/main" val="905115523"/>
                  </a:ext>
                </a:extLst>
              </a:tr>
              <a:tr h="171082">
                <a:tc>
                  <a:txBody>
                    <a:bodyPr/>
                    <a:lstStyle/>
                    <a:p>
                      <a:pPr algn="l" fontAlgn="b"/>
                      <a:r>
                        <a:rPr lang="en-US" sz="900" b="0" i="0" u="none" strike="noStrike">
                          <a:solidFill>
                            <a:srgbClr val="000000"/>
                          </a:solidFill>
                          <a:effectLst/>
                          <a:latin typeface="Arial" panose="020B0604020202020204" pitchFamily="34" charset="0"/>
                        </a:rPr>
                        <a:t>[BE-BE] PST Van Eyck 2 [OPP] [BE] / N-1 Achene - Lonny 380.19</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19.38</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57%</a:t>
                      </a:r>
                    </a:p>
                  </a:txBody>
                  <a:tcPr marL="0" marR="0" marT="0" marB="0" anchor="b">
                    <a:lnL>
                      <a:noFill/>
                    </a:lnL>
                    <a:lnR>
                      <a:noFill/>
                    </a:lnR>
                    <a:lnT>
                      <a:noFill/>
                    </a:lnT>
                    <a:lnB>
                      <a:noFill/>
                    </a:lnB>
                  </a:tcPr>
                </a:tc>
                <a:extLst>
                  <a:ext uri="{0D108BD9-81ED-4DB2-BD59-A6C34878D82A}">
                    <a16:rowId xmlns:a16="http://schemas.microsoft.com/office/drawing/2014/main" val="1932742539"/>
                  </a:ext>
                </a:extLst>
              </a:tr>
              <a:tr h="171082">
                <a:tc>
                  <a:txBody>
                    <a:bodyPr/>
                    <a:lstStyle/>
                    <a:p>
                      <a:pPr algn="l" fontAlgn="b"/>
                      <a:r>
                        <a:rPr lang="en-US" sz="900" b="1" i="0" u="none" strike="noStrike">
                          <a:solidFill>
                            <a:srgbClr val="000000"/>
                          </a:solidFill>
                          <a:effectLst/>
                          <a:latin typeface="Arial" panose="020B0604020202020204" pitchFamily="34" charset="0"/>
                        </a:rPr>
                        <a:t>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488.4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74%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62283743"/>
                  </a:ext>
                </a:extLst>
              </a:tr>
              <a:tr h="171082">
                <a:tc>
                  <a:txBody>
                    <a:bodyPr/>
                    <a:lstStyle/>
                    <a:p>
                      <a:pPr algn="l" fontAlgn="b"/>
                      <a:r>
                        <a:rPr lang="en-US" sz="900" b="0" i="0" u="none" strike="noStrike">
                          <a:solidFill>
                            <a:srgbClr val="000000"/>
                          </a:solidFill>
                          <a:effectLst/>
                          <a:latin typeface="Arial" panose="020B0604020202020204" pitchFamily="34" charset="0"/>
                        </a:rPr>
                        <a:t>[SK-SK] V.Dur - Levice 2 [DIR] / N-1 V.Dur - Levice 1</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488.4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27%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573766965"/>
                  </a:ext>
                </a:extLst>
              </a:tr>
              <a:tr h="171082">
                <a:tc>
                  <a:txBody>
                    <a:bodyPr/>
                    <a:lstStyle/>
                    <a:p>
                      <a:pPr algn="l" fontAlgn="b"/>
                      <a:r>
                        <a:rPr lang="pl-PL" sz="900" b="0" i="0" u="none" strike="noStrike">
                          <a:solidFill>
                            <a:srgbClr val="000000"/>
                          </a:solidFill>
                          <a:effectLst/>
                          <a:latin typeface="Arial" panose="020B0604020202020204" pitchFamily="34" charset="0"/>
                        </a:rPr>
                        <a:t>[PL-PL] Mikulowa - Pasikurowice [DIR] / N-1 Czarna - Mikulowa</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288.53</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461700043"/>
                  </a:ext>
                </a:extLst>
              </a:tr>
              <a:tr h="171082">
                <a:tc>
                  <a:txBody>
                    <a:bodyPr/>
                    <a:lstStyle/>
                    <a:p>
                      <a:pPr algn="l" fontAlgn="b"/>
                      <a:r>
                        <a:rPr lang="en-US" sz="900" b="0" i="0" u="none" strike="noStrike">
                          <a:solidFill>
                            <a:srgbClr val="000000"/>
                          </a:solidFill>
                          <a:effectLst/>
                          <a:latin typeface="Arial" panose="020B0604020202020204" pitchFamily="34" charset="0"/>
                        </a:rPr>
                        <a:t>[NL-NL] Diemen-Lelystad 380 W [OPP] / N-1 Zwolle-Hengelo 380 W</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93.74</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3263703766"/>
                  </a:ext>
                </a:extLst>
              </a:tr>
              <a:tr h="171082">
                <a:tc>
                  <a:txBody>
                    <a:bodyPr/>
                    <a:lstStyle/>
                    <a:p>
                      <a:pPr algn="l" fontAlgn="b"/>
                      <a:r>
                        <a:rPr lang="de-DE" sz="900" b="0" i="0" u="none" strike="noStrike">
                          <a:solidFill>
                            <a:srgbClr val="000000"/>
                          </a:solidFill>
                          <a:effectLst/>
                          <a:latin typeface="Arial" panose="020B0604020202020204" pitchFamily="34" charset="0"/>
                        </a:rPr>
                        <a:t>[NL-D7] Maasbracht - Oberzier SELFK WS [DIR] [D7] / N-1 Achene - Gramme 380.10</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19.65</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5%</a:t>
                      </a:r>
                    </a:p>
                  </a:txBody>
                  <a:tcPr marL="0" marR="0" marT="0" marB="0" anchor="b">
                    <a:lnL>
                      <a:noFill/>
                    </a:lnL>
                    <a:lnR>
                      <a:noFill/>
                    </a:lnR>
                    <a:lnT>
                      <a:noFill/>
                    </a:lnT>
                    <a:lnB>
                      <a:noFill/>
                    </a:lnB>
                  </a:tcPr>
                </a:tc>
                <a:extLst>
                  <a:ext uri="{0D108BD9-81ED-4DB2-BD59-A6C34878D82A}">
                    <a16:rowId xmlns:a16="http://schemas.microsoft.com/office/drawing/2014/main" val="3641381701"/>
                  </a:ext>
                </a:extLst>
              </a:tr>
              <a:tr h="171082">
                <a:tc>
                  <a:txBody>
                    <a:bodyPr/>
                    <a:lstStyle/>
                    <a:p>
                      <a:pPr algn="l" fontAlgn="b"/>
                      <a:r>
                        <a:rPr lang="en-US" sz="900" b="1" i="0" u="none" strike="noStrike">
                          <a:solidFill>
                            <a:srgbClr val="000000"/>
                          </a:solidFill>
                          <a:effectLst/>
                          <a:latin typeface="Arial" panose="020B0604020202020204" pitchFamily="34" charset="0"/>
                        </a:rPr>
                        <a:t>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4358.5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177%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66988502"/>
                  </a:ext>
                </a:extLst>
              </a:tr>
              <a:tr h="171082">
                <a:tc>
                  <a:txBody>
                    <a:bodyPr/>
                    <a:lstStyle/>
                    <a:p>
                      <a:pPr algn="l" fontAlgn="b"/>
                      <a:r>
                        <a:rPr lang="en-US" sz="900" b="0" i="0" u="none" strike="noStrike">
                          <a:solidFill>
                            <a:srgbClr val="000000"/>
                          </a:solidFill>
                          <a:effectLst/>
                          <a:latin typeface="Arial" panose="020B0604020202020204" pitchFamily="34" charset="0"/>
                        </a:rPr>
                        <a:t>[AT-HU] Wien Suedost - Gyoer 245 [DIR] [AT] / N-1 Neusiedl - Wien Suedost 246A</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4358.5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145400085"/>
                  </a:ext>
                </a:extLst>
              </a:tr>
              <a:tr h="171082">
                <a:tc>
                  <a:txBody>
                    <a:bodyPr/>
                    <a:lstStyle/>
                    <a:p>
                      <a:pPr algn="l" fontAlgn="b"/>
                      <a:r>
                        <a:rPr lang="en-US" sz="900" b="0" i="0" u="none" strike="noStrike">
                          <a:solidFill>
                            <a:srgbClr val="000000"/>
                          </a:solidFill>
                          <a:effectLst/>
                          <a:latin typeface="Arial" panose="020B0604020202020204" pitchFamily="34" charset="0"/>
                        </a:rPr>
                        <a:t>[D4-D7] Daxlanden - Weingarten ge (Germersheim Sued) [OPP] [D4] / N-1 Grafenrheinfeld - Hoepfingen ge (411)</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2425.65</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a:t>
                      </a:r>
                    </a:p>
                  </a:txBody>
                  <a:tcPr marL="0" marR="0" marT="0" marB="0" anchor="b">
                    <a:lnL>
                      <a:noFill/>
                    </a:lnL>
                    <a:lnR>
                      <a:noFill/>
                    </a:lnR>
                    <a:lnT>
                      <a:noFill/>
                    </a:lnT>
                    <a:lnB>
                      <a:noFill/>
                    </a:lnB>
                  </a:tcPr>
                </a:tc>
                <a:extLst>
                  <a:ext uri="{0D108BD9-81ED-4DB2-BD59-A6C34878D82A}">
                    <a16:rowId xmlns:a16="http://schemas.microsoft.com/office/drawing/2014/main" val="2874874259"/>
                  </a:ext>
                </a:extLst>
              </a:tr>
              <a:tr h="171082">
                <a:tc>
                  <a:txBody>
                    <a:bodyPr/>
                    <a:lstStyle/>
                    <a:p>
                      <a:pPr algn="l" fontAlgn="b"/>
                      <a:r>
                        <a:rPr lang="en-US" sz="900" b="0" i="0" u="none" strike="noStrike">
                          <a:solidFill>
                            <a:srgbClr val="000000"/>
                          </a:solidFill>
                          <a:effectLst/>
                          <a:latin typeface="Arial" panose="020B0604020202020204" pitchFamily="34" charset="0"/>
                        </a:rPr>
                        <a:t>[NL-D2] Meeden-Diele  380 Z [OPP] [NL] / N-1 Diele - Meeden WEISS/W</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618.24</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64%</a:t>
                      </a:r>
                    </a:p>
                  </a:txBody>
                  <a:tcPr marL="0" marR="0" marT="0" marB="0" anchor="b">
                    <a:lnL>
                      <a:noFill/>
                    </a:lnL>
                    <a:lnR>
                      <a:noFill/>
                    </a:lnR>
                    <a:lnT>
                      <a:noFill/>
                    </a:lnT>
                    <a:lnB>
                      <a:noFill/>
                    </a:lnB>
                  </a:tcPr>
                </a:tc>
                <a:extLst>
                  <a:ext uri="{0D108BD9-81ED-4DB2-BD59-A6C34878D82A}">
                    <a16:rowId xmlns:a16="http://schemas.microsoft.com/office/drawing/2014/main" val="3331685082"/>
                  </a:ext>
                </a:extLst>
              </a:tr>
              <a:tr h="171082">
                <a:tc>
                  <a:txBody>
                    <a:bodyPr/>
                    <a:lstStyle/>
                    <a:p>
                      <a:pPr algn="l" fontAlgn="b"/>
                      <a:r>
                        <a:rPr lang="en-US" sz="900" b="0" i="0" u="none" strike="noStrike">
                          <a:solidFill>
                            <a:srgbClr val="000000"/>
                          </a:solidFill>
                          <a:effectLst/>
                          <a:latin typeface="Arial" panose="020B0604020202020204" pitchFamily="34" charset="0"/>
                        </a:rPr>
                        <a:t>[RO-RO] TR Portile de Fier 400/220 1 [OPP] / N-1 TR Portile de Fier 400/220 3</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144.24</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60%</a:t>
                      </a:r>
                    </a:p>
                  </a:txBody>
                  <a:tcPr marL="0" marR="0" marT="0" marB="0" anchor="b">
                    <a:lnL>
                      <a:noFill/>
                    </a:lnL>
                    <a:lnR>
                      <a:noFill/>
                    </a:lnR>
                    <a:lnT>
                      <a:noFill/>
                    </a:lnT>
                    <a:lnB>
                      <a:noFill/>
                    </a:lnB>
                  </a:tcPr>
                </a:tc>
                <a:extLst>
                  <a:ext uri="{0D108BD9-81ED-4DB2-BD59-A6C34878D82A}">
                    <a16:rowId xmlns:a16="http://schemas.microsoft.com/office/drawing/2014/main" val="4236279234"/>
                  </a:ext>
                </a:extLst>
              </a:tr>
              <a:tr h="171082">
                <a:tc>
                  <a:txBody>
                    <a:bodyPr/>
                    <a:lstStyle/>
                    <a:p>
                      <a:pPr algn="l" fontAlgn="b"/>
                      <a:r>
                        <a:rPr lang="en-US" sz="900" b="0" i="0" u="none" strike="noStrike">
                          <a:solidFill>
                            <a:srgbClr val="000000"/>
                          </a:solidFill>
                          <a:effectLst/>
                          <a:latin typeface="Arial" panose="020B0604020202020204" pitchFamily="34" charset="0"/>
                        </a:rPr>
                        <a:t>[D8-PL] Mikulowa PST1 [OPP] [PL] / N-1 Hagenwerder - Mikulowa 1</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55.28</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27%</a:t>
                      </a:r>
                    </a:p>
                  </a:txBody>
                  <a:tcPr marL="0" marR="0" marT="0" marB="0" anchor="b">
                    <a:lnL>
                      <a:noFill/>
                    </a:lnL>
                    <a:lnR>
                      <a:noFill/>
                    </a:lnR>
                    <a:lnT>
                      <a:noFill/>
                    </a:lnT>
                    <a:lnB>
                      <a:noFill/>
                    </a:lnB>
                  </a:tcPr>
                </a:tc>
                <a:extLst>
                  <a:ext uri="{0D108BD9-81ED-4DB2-BD59-A6C34878D82A}">
                    <a16:rowId xmlns:a16="http://schemas.microsoft.com/office/drawing/2014/main" val="2175122360"/>
                  </a:ext>
                </a:extLst>
              </a:tr>
              <a:tr h="171082">
                <a:tc>
                  <a:txBody>
                    <a:bodyPr/>
                    <a:lstStyle/>
                    <a:p>
                      <a:pPr algn="l" fontAlgn="b"/>
                      <a:r>
                        <a:rPr lang="de-DE" sz="900" b="0" i="0" u="none" strike="noStrike">
                          <a:solidFill>
                            <a:srgbClr val="000000"/>
                          </a:solidFill>
                          <a:effectLst/>
                          <a:latin typeface="Arial" panose="020B0604020202020204" pitchFamily="34" charset="0"/>
                        </a:rPr>
                        <a:t>[D7-D7] Paffendorf - Rommerskirchen PAFFEN S [OPP] / N-1 Knapsack - Sechtem WABERG W</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977.49</a:t>
                      </a:r>
                    </a:p>
                  </a:txBody>
                  <a:tcPr marL="0" marR="0" marT="0" marB="0" anchor="b">
                    <a:lnL>
                      <a:noFill/>
                    </a:lnL>
                    <a:lnR>
                      <a:noFill/>
                    </a:lnR>
                    <a:lnT>
                      <a:noFill/>
                    </a:lnT>
                    <a:lnB>
                      <a:noFill/>
                    </a:lnB>
                  </a:tcPr>
                </a:tc>
                <a:tc>
                  <a:txBody>
                    <a:bodyPr/>
                    <a:lstStyle/>
                    <a:p>
                      <a:pPr algn="r" fontAlgn="b"/>
                      <a:r>
                        <a:rPr lang="en-US" sz="900" b="0" i="0" u="none" strike="noStrike" dirty="0">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1344915010"/>
                  </a:ext>
                </a:extLst>
              </a:tr>
            </a:tbl>
          </a:graphicData>
        </a:graphic>
      </p:graphicFrame>
    </p:spTree>
    <p:extLst>
      <p:ext uri="{BB962C8B-B14F-4D97-AF65-F5344CB8AC3E}">
        <p14:creationId xmlns:p14="http://schemas.microsoft.com/office/powerpoint/2010/main" val="148373059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tableEx ,Top 10 CNE by Average Maximum AMR (MW) per BD ,multiRowCard ,tableEx ,Average Maximum AMR per BD (MW) by TSO ,tableEx ,basicShap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+2_6</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4213245689"/>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8 (part III)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C39E4AE9-536C-4354-A362-31697FE9C3F8}"/>
              </a:ext>
            </a:extLst>
          </p:cNvPr>
          <p:cNvGraphicFramePr>
            <a:graphicFrameLocks noGrp="1"/>
          </p:cNvGraphicFramePr>
          <p:nvPr>
            <p:extLst>
              <p:ext uri="{D42A27DB-BD31-4B8C-83A1-F6EECF244321}">
                <p14:modId xmlns:p14="http://schemas.microsoft.com/office/powerpoint/2010/main" val="1531856315"/>
              </p:ext>
            </p:extLst>
          </p:nvPr>
        </p:nvGraphicFramePr>
        <p:xfrm>
          <a:off x="953311" y="1079501"/>
          <a:ext cx="8435009" cy="4951648"/>
        </p:xfrm>
        <a:graphic>
          <a:graphicData uri="http://schemas.openxmlformats.org/drawingml/2006/table">
            <a:tbl>
              <a:tblPr/>
              <a:tblGrid>
                <a:gridCol w="6627508">
                  <a:extLst>
                    <a:ext uri="{9D8B030D-6E8A-4147-A177-3AD203B41FA5}">
                      <a16:colId xmlns:a16="http://schemas.microsoft.com/office/drawing/2014/main" val="1928633733"/>
                    </a:ext>
                  </a:extLst>
                </a:gridCol>
                <a:gridCol w="1315664">
                  <a:extLst>
                    <a:ext uri="{9D8B030D-6E8A-4147-A177-3AD203B41FA5}">
                      <a16:colId xmlns:a16="http://schemas.microsoft.com/office/drawing/2014/main" val="3600511443"/>
                    </a:ext>
                  </a:extLst>
                </a:gridCol>
                <a:gridCol w="491837">
                  <a:extLst>
                    <a:ext uri="{9D8B030D-6E8A-4147-A177-3AD203B41FA5}">
                      <a16:colId xmlns:a16="http://schemas.microsoft.com/office/drawing/2014/main" val="2182444802"/>
                    </a:ext>
                  </a:extLst>
                </a:gridCol>
              </a:tblGrid>
              <a:tr h="190448">
                <a:tc>
                  <a:txBody>
                    <a:bodyPr/>
                    <a:lstStyle/>
                    <a:p>
                      <a:pPr algn="l" fontAlgn="b"/>
                      <a:r>
                        <a:rPr lang="en-US" sz="1000" b="1" i="0" u="none" strike="noStrike">
                          <a:solidFill>
                            <a:srgbClr val="000000"/>
                          </a:solidFill>
                          <a:effectLst/>
                          <a:latin typeface="Arial" panose="020B0604020202020204" pitchFamily="34" charset="0"/>
                        </a:rPr>
                        <a:t>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4094.36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255%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895617861"/>
                  </a:ext>
                </a:extLst>
              </a:tr>
              <a:tr h="190448">
                <a:tc>
                  <a:txBody>
                    <a:bodyPr/>
                    <a:lstStyle/>
                    <a:p>
                      <a:pPr algn="l" fontAlgn="b"/>
                      <a:r>
                        <a:rPr lang="en-US" sz="1000" b="0" i="0" u="none" strike="noStrike">
                          <a:solidFill>
                            <a:srgbClr val="000000"/>
                          </a:solidFill>
                          <a:effectLst/>
                          <a:latin typeface="Arial" panose="020B0604020202020204" pitchFamily="34" charset="0"/>
                        </a:rPr>
                        <a:t>[D2-D2] Altheim - Sittling 219 [OPP] / N-1 Altheim - Sittling 220</a:t>
                      </a:r>
                    </a:p>
                  </a:txBody>
                  <a:tcPr marL="11410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841.24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61%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944457486"/>
                  </a:ext>
                </a:extLst>
              </a:tr>
              <a:tr h="190448">
                <a:tc>
                  <a:txBody>
                    <a:bodyPr/>
                    <a:lstStyle/>
                    <a:p>
                      <a:pPr algn="l" fontAlgn="b"/>
                      <a:r>
                        <a:rPr lang="en-US" sz="1000" b="0" i="0" u="none" strike="noStrike">
                          <a:solidFill>
                            <a:srgbClr val="000000"/>
                          </a:solidFill>
                          <a:effectLst/>
                          <a:latin typeface="Arial" panose="020B0604020202020204" pitchFamily="34" charset="0"/>
                        </a:rPr>
                        <a:t>[AT-HU] Wien Suedost - Gyoer 245 [DIR] [AT] / N-1 Neusiedl - Wien Suedost 246A</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4094.36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9%</a:t>
                      </a:r>
                    </a:p>
                  </a:txBody>
                  <a:tcPr marL="0" marR="0" marT="0" marB="0" anchor="b">
                    <a:lnL>
                      <a:noFill/>
                    </a:lnL>
                    <a:lnR>
                      <a:noFill/>
                    </a:lnR>
                    <a:lnT>
                      <a:noFill/>
                    </a:lnT>
                    <a:lnB>
                      <a:noFill/>
                    </a:lnB>
                  </a:tcPr>
                </a:tc>
                <a:extLst>
                  <a:ext uri="{0D108BD9-81ED-4DB2-BD59-A6C34878D82A}">
                    <a16:rowId xmlns:a16="http://schemas.microsoft.com/office/drawing/2014/main" val="1401081901"/>
                  </a:ext>
                </a:extLst>
              </a:tr>
              <a:tr h="190448">
                <a:tc>
                  <a:txBody>
                    <a:bodyPr/>
                    <a:lstStyle/>
                    <a:p>
                      <a:pPr algn="l" fontAlgn="b"/>
                      <a:r>
                        <a:rPr lang="en-US" sz="1000" b="0" i="0" u="none" strike="noStrike">
                          <a:solidFill>
                            <a:srgbClr val="000000"/>
                          </a:solidFill>
                          <a:effectLst/>
                          <a:latin typeface="Arial" panose="020B0604020202020204" pitchFamily="34" charset="0"/>
                        </a:rPr>
                        <a:t>[NL-D2] Meeden-Diele  380 Z [OPP] [NL] / N-1 COBRA HVDC</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45.82</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1241064529"/>
                  </a:ext>
                </a:extLst>
              </a:tr>
              <a:tr h="190448">
                <a:tc>
                  <a:txBody>
                    <a:bodyPr/>
                    <a:lstStyle/>
                    <a:p>
                      <a:pPr algn="l" fontAlgn="b"/>
                      <a:r>
                        <a:rPr lang="pl-PL" sz="1000" b="0" i="0" u="none" strike="noStrike">
                          <a:solidFill>
                            <a:srgbClr val="000000"/>
                          </a:solidFill>
                          <a:effectLst/>
                          <a:latin typeface="Arial" panose="020B0604020202020204" pitchFamily="34" charset="0"/>
                        </a:rPr>
                        <a:t>[PL-PL] Mikulowa - Pasikurowice [DIR] / N-1 Czarna - Mikulowa</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76.35</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221799047"/>
                  </a:ext>
                </a:extLst>
              </a:tr>
              <a:tr h="190448">
                <a:tc>
                  <a:txBody>
                    <a:bodyPr/>
                    <a:lstStyle/>
                    <a:p>
                      <a:pPr algn="l" fontAlgn="b"/>
                      <a:r>
                        <a:rPr lang="de-DE" sz="1000" b="0" i="0" u="none" strike="noStrike">
                          <a:solidFill>
                            <a:srgbClr val="000000"/>
                          </a:solidFill>
                          <a:effectLst/>
                          <a:latin typeface="Arial" panose="020B0604020202020204" pitchFamily="34" charset="0"/>
                        </a:rPr>
                        <a:t>[AT-AT] Tauern - Weissenbach 222 [OPP] / N-1 Tauern - Weissenbach 221</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741.9</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16%</a:t>
                      </a:r>
                    </a:p>
                  </a:txBody>
                  <a:tcPr marL="0" marR="0" marT="0" marB="0" anchor="b">
                    <a:lnL>
                      <a:noFill/>
                    </a:lnL>
                    <a:lnR>
                      <a:noFill/>
                    </a:lnR>
                    <a:lnT>
                      <a:noFill/>
                    </a:lnT>
                    <a:lnB>
                      <a:noFill/>
                    </a:lnB>
                  </a:tcPr>
                </a:tc>
                <a:extLst>
                  <a:ext uri="{0D108BD9-81ED-4DB2-BD59-A6C34878D82A}">
                    <a16:rowId xmlns:a16="http://schemas.microsoft.com/office/drawing/2014/main" val="485613080"/>
                  </a:ext>
                </a:extLst>
              </a:tr>
              <a:tr h="190448">
                <a:tc>
                  <a:txBody>
                    <a:bodyPr/>
                    <a:lstStyle/>
                    <a:p>
                      <a:pPr algn="l" fontAlgn="b"/>
                      <a:r>
                        <a:rPr lang="en-US" sz="1000" b="0" i="0" u="none" strike="noStrike">
                          <a:solidFill>
                            <a:srgbClr val="000000"/>
                          </a:solidFill>
                          <a:effectLst/>
                          <a:latin typeface="Arial" panose="020B0604020202020204" pitchFamily="34" charset="0"/>
                        </a:rPr>
                        <a:t>[BE-FR] Avelgem - Avelin 380.80 [DIR] [BE] / N-1 Avelgem - Mastaing 380.79</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24.69</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85%</a:t>
                      </a:r>
                    </a:p>
                  </a:txBody>
                  <a:tcPr marL="0" marR="0" marT="0" marB="0" anchor="b">
                    <a:lnL>
                      <a:noFill/>
                    </a:lnL>
                    <a:lnR>
                      <a:noFill/>
                    </a:lnR>
                    <a:lnT>
                      <a:noFill/>
                    </a:lnT>
                    <a:lnB>
                      <a:noFill/>
                    </a:lnB>
                  </a:tcPr>
                </a:tc>
                <a:extLst>
                  <a:ext uri="{0D108BD9-81ED-4DB2-BD59-A6C34878D82A}">
                    <a16:rowId xmlns:a16="http://schemas.microsoft.com/office/drawing/2014/main" val="3003612955"/>
                  </a:ext>
                </a:extLst>
              </a:tr>
              <a:tr h="190448">
                <a:tc>
                  <a:txBody>
                    <a:bodyPr/>
                    <a:lstStyle/>
                    <a:p>
                      <a:pPr algn="l" fontAlgn="b"/>
                      <a:r>
                        <a:rPr lang="en-US" sz="1000" b="0" i="0" u="none" strike="noStrike">
                          <a:solidFill>
                            <a:srgbClr val="000000"/>
                          </a:solidFill>
                          <a:effectLst/>
                          <a:latin typeface="Arial" panose="020B0604020202020204" pitchFamily="34" charset="0"/>
                        </a:rPr>
                        <a:t>[D7-D7] Mengede - Y Huellen WESTFL W [DIR] / N-1 Hattingen  - Witten  KEMNAD S</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726.35</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34%</a:t>
                      </a:r>
                    </a:p>
                  </a:txBody>
                  <a:tcPr marL="0" marR="0" marT="0" marB="0" anchor="b">
                    <a:lnL>
                      <a:noFill/>
                    </a:lnL>
                    <a:lnR>
                      <a:noFill/>
                    </a:lnR>
                    <a:lnT>
                      <a:noFill/>
                    </a:lnT>
                    <a:lnB>
                      <a:noFill/>
                    </a:lnB>
                  </a:tcPr>
                </a:tc>
                <a:extLst>
                  <a:ext uri="{0D108BD9-81ED-4DB2-BD59-A6C34878D82A}">
                    <a16:rowId xmlns:a16="http://schemas.microsoft.com/office/drawing/2014/main" val="719094558"/>
                  </a:ext>
                </a:extLst>
              </a:tr>
              <a:tr h="190448">
                <a:tc>
                  <a:txBody>
                    <a:bodyPr/>
                    <a:lstStyle/>
                    <a:p>
                      <a:pPr algn="l" fontAlgn="b"/>
                      <a:r>
                        <a:rPr lang="en-US" sz="1000" b="1" i="0" u="none" strike="noStrike">
                          <a:solidFill>
                            <a:srgbClr val="000000"/>
                          </a:solidFill>
                          <a:effectLst/>
                          <a:latin typeface="Arial" panose="020B0604020202020204" pitchFamily="34" charset="0"/>
                        </a:rPr>
                        <a:t>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668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290%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627896388"/>
                  </a:ext>
                </a:extLst>
              </a:tr>
              <a:tr h="190448">
                <a:tc>
                  <a:txBody>
                    <a:bodyPr/>
                    <a:lstStyle/>
                    <a:p>
                      <a:pPr algn="l" fontAlgn="b"/>
                      <a:r>
                        <a:rPr lang="en-US" sz="1000" b="0" i="0" u="none" strike="noStrike">
                          <a:solidFill>
                            <a:srgbClr val="000000"/>
                          </a:solidFill>
                          <a:effectLst/>
                          <a:latin typeface="Arial" panose="020B0604020202020204" pitchFamily="34" charset="0"/>
                        </a:rPr>
                        <a:t>[SK-PL] Lemesany - Krosno Iskrz 2 [OPP] [PL] / N-1 Lemesany - Krosno Iskrz 1</a:t>
                      </a:r>
                    </a:p>
                  </a:txBody>
                  <a:tcPr marL="11410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148.92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68%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88740209"/>
                  </a:ext>
                </a:extLst>
              </a:tr>
              <a:tr h="190448">
                <a:tc>
                  <a:txBody>
                    <a:bodyPr/>
                    <a:lstStyle/>
                    <a:p>
                      <a:pPr algn="l" fontAlgn="b"/>
                      <a:r>
                        <a:rPr lang="en-US" sz="1000" b="0" i="0" u="none" strike="noStrike">
                          <a:solidFill>
                            <a:srgbClr val="000000"/>
                          </a:solidFill>
                          <a:effectLst/>
                          <a:latin typeface="Arial" panose="020B0604020202020204" pitchFamily="34" charset="0"/>
                        </a:rPr>
                        <a:t>[D2-D2] Altheim - Sittling 219 [OPP] / N-1 Altheim - Sittling 220</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114.27</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77%</a:t>
                      </a:r>
                    </a:p>
                  </a:txBody>
                  <a:tcPr marL="0" marR="0" marT="0" marB="0" anchor="b">
                    <a:lnL>
                      <a:noFill/>
                    </a:lnL>
                    <a:lnR>
                      <a:noFill/>
                    </a:lnR>
                    <a:lnT>
                      <a:noFill/>
                    </a:lnT>
                    <a:lnB>
                      <a:noFill/>
                    </a:lnB>
                  </a:tcPr>
                </a:tc>
                <a:extLst>
                  <a:ext uri="{0D108BD9-81ED-4DB2-BD59-A6C34878D82A}">
                    <a16:rowId xmlns:a16="http://schemas.microsoft.com/office/drawing/2014/main" val="4289488894"/>
                  </a:ext>
                </a:extLst>
              </a:tr>
              <a:tr h="190448">
                <a:tc>
                  <a:txBody>
                    <a:bodyPr/>
                    <a:lstStyle/>
                    <a:p>
                      <a:pPr algn="l" fontAlgn="b"/>
                      <a:r>
                        <a:rPr lang="en-US" sz="1000" b="0" i="0" u="none" strike="noStrike">
                          <a:solidFill>
                            <a:srgbClr val="000000"/>
                          </a:solidFill>
                          <a:effectLst/>
                          <a:latin typeface="Arial" panose="020B0604020202020204" pitchFamily="34" charset="0"/>
                        </a:rPr>
                        <a:t>[SK-SK] V.Dur - Levice 2 [DIR] / N-1 V.Dur - Levice 1</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96.97</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28%</a:t>
                      </a:r>
                    </a:p>
                  </a:txBody>
                  <a:tcPr marL="0" marR="0" marT="0" marB="0" anchor="b">
                    <a:lnL>
                      <a:noFill/>
                    </a:lnL>
                    <a:lnR>
                      <a:noFill/>
                    </a:lnR>
                    <a:lnT>
                      <a:noFill/>
                    </a:lnT>
                    <a:lnB>
                      <a:noFill/>
                    </a:lnB>
                  </a:tcPr>
                </a:tc>
                <a:extLst>
                  <a:ext uri="{0D108BD9-81ED-4DB2-BD59-A6C34878D82A}">
                    <a16:rowId xmlns:a16="http://schemas.microsoft.com/office/drawing/2014/main" val="612355974"/>
                  </a:ext>
                </a:extLst>
              </a:tr>
              <a:tr h="190448">
                <a:tc>
                  <a:txBody>
                    <a:bodyPr/>
                    <a:lstStyle/>
                    <a:p>
                      <a:pPr algn="l" fontAlgn="b"/>
                      <a:r>
                        <a:rPr lang="pl-PL" sz="1000" b="0" i="0" u="none" strike="noStrike">
                          <a:solidFill>
                            <a:srgbClr val="000000"/>
                          </a:solidFill>
                          <a:effectLst/>
                          <a:latin typeface="Arial" panose="020B0604020202020204" pitchFamily="34" charset="0"/>
                        </a:rPr>
                        <a:t>[PL-PL] Mikulowa - Pasikurowice [DIR] / N-1 Czarna - Mikulowa</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668</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2265382656"/>
                  </a:ext>
                </a:extLst>
              </a:tr>
              <a:tr h="190448">
                <a:tc>
                  <a:txBody>
                    <a:bodyPr/>
                    <a:lstStyle/>
                    <a:p>
                      <a:pPr algn="l" fontAlgn="b"/>
                      <a:r>
                        <a:rPr lang="en-US" sz="1000" b="0" i="0" u="none" strike="noStrike">
                          <a:solidFill>
                            <a:srgbClr val="000000"/>
                          </a:solidFill>
                          <a:effectLst/>
                          <a:latin typeface="Arial" panose="020B0604020202020204" pitchFamily="34" charset="0"/>
                        </a:rPr>
                        <a:t>[BE-FR] Achene - Lonny 380.19 [DIR] [BE] / N-1 Aubange - Moulaine 220.513</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68%</a:t>
                      </a:r>
                    </a:p>
                  </a:txBody>
                  <a:tcPr marL="0" marR="0" marT="0" marB="0" anchor="b">
                    <a:lnL>
                      <a:noFill/>
                    </a:lnL>
                    <a:lnR>
                      <a:noFill/>
                    </a:lnR>
                    <a:lnT>
                      <a:noFill/>
                    </a:lnT>
                    <a:lnB>
                      <a:noFill/>
                    </a:lnB>
                  </a:tcPr>
                </a:tc>
                <a:extLst>
                  <a:ext uri="{0D108BD9-81ED-4DB2-BD59-A6C34878D82A}">
                    <a16:rowId xmlns:a16="http://schemas.microsoft.com/office/drawing/2014/main" val="2076680196"/>
                  </a:ext>
                </a:extLst>
              </a:tr>
              <a:tr h="190448">
                <a:tc>
                  <a:txBody>
                    <a:bodyPr/>
                    <a:lstStyle/>
                    <a:p>
                      <a:pPr algn="l" fontAlgn="b"/>
                      <a:r>
                        <a:rPr lang="en-US" sz="1000" b="0" i="0" u="none" strike="noStrike">
                          <a:solidFill>
                            <a:srgbClr val="000000"/>
                          </a:solidFill>
                          <a:effectLst/>
                          <a:latin typeface="Arial" panose="020B0604020202020204" pitchFamily="34" charset="0"/>
                        </a:rPr>
                        <a:t>[D7-D7] Mengede - Y Huellen WESTFL W [DIR] / N-1 Hattingen  - Witten  KEMNAD S</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364.58</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30%</a:t>
                      </a:r>
                    </a:p>
                  </a:txBody>
                  <a:tcPr marL="0" marR="0" marT="0" marB="0" anchor="b">
                    <a:lnL>
                      <a:noFill/>
                    </a:lnL>
                    <a:lnR>
                      <a:noFill/>
                    </a:lnR>
                    <a:lnT>
                      <a:noFill/>
                    </a:lnT>
                    <a:lnB>
                      <a:noFill/>
                    </a:lnB>
                  </a:tcPr>
                </a:tc>
                <a:extLst>
                  <a:ext uri="{0D108BD9-81ED-4DB2-BD59-A6C34878D82A}">
                    <a16:rowId xmlns:a16="http://schemas.microsoft.com/office/drawing/2014/main" val="3851611775"/>
                  </a:ext>
                </a:extLst>
              </a:tr>
              <a:tr h="190448">
                <a:tc>
                  <a:txBody>
                    <a:bodyPr/>
                    <a:lstStyle/>
                    <a:p>
                      <a:pPr algn="l" fontAlgn="b"/>
                      <a:r>
                        <a:rPr lang="en-US" sz="1000" b="1" i="0" u="none" strike="noStrike">
                          <a:solidFill>
                            <a:srgbClr val="000000"/>
                          </a:solidFill>
                          <a:effectLst/>
                          <a:latin typeface="Arial" panose="020B0604020202020204" pitchFamily="34" charset="0"/>
                        </a:rPr>
                        <a:t>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1300.34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92%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232477391"/>
                  </a:ext>
                </a:extLst>
              </a:tr>
              <a:tr h="190448">
                <a:tc>
                  <a:txBody>
                    <a:bodyPr/>
                    <a:lstStyle/>
                    <a:p>
                      <a:pPr algn="l" fontAlgn="b"/>
                      <a:r>
                        <a:rPr lang="en-US" sz="1000" b="0" i="0" u="none" strike="noStrike">
                          <a:solidFill>
                            <a:srgbClr val="000000"/>
                          </a:solidFill>
                          <a:effectLst/>
                          <a:latin typeface="Arial" panose="020B0604020202020204" pitchFamily="34" charset="0"/>
                        </a:rPr>
                        <a:t>[AT-HU] Wien Suedost - Gyoer 245 [DIR] [AT] / N-1 Gyor - Neusiedl</a:t>
                      </a:r>
                    </a:p>
                  </a:txBody>
                  <a:tcPr marL="11410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1300.34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519590757"/>
                  </a:ext>
                </a:extLst>
              </a:tr>
              <a:tr h="190448">
                <a:tc>
                  <a:txBody>
                    <a:bodyPr/>
                    <a:lstStyle/>
                    <a:p>
                      <a:pPr algn="l" fontAlgn="b"/>
                      <a:r>
                        <a:rPr lang="en-US" sz="1000" b="0" i="0" u="none" strike="noStrike">
                          <a:solidFill>
                            <a:srgbClr val="000000"/>
                          </a:solidFill>
                          <a:effectLst/>
                          <a:latin typeface="Arial" panose="020B0604020202020204" pitchFamily="34" charset="0"/>
                        </a:rPr>
                        <a:t>[AT-AT] Suedburgenland - Wien Suedost 478 [OPP] / N-1 Oststeiermark - Wien Suedost 477 </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62.06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38%</a:t>
                      </a:r>
                    </a:p>
                  </a:txBody>
                  <a:tcPr marL="0" marR="0" marT="0" marB="0" anchor="b">
                    <a:lnL>
                      <a:noFill/>
                    </a:lnL>
                    <a:lnR>
                      <a:noFill/>
                    </a:lnR>
                    <a:lnT>
                      <a:noFill/>
                    </a:lnT>
                    <a:lnB>
                      <a:noFill/>
                    </a:lnB>
                  </a:tcPr>
                </a:tc>
                <a:extLst>
                  <a:ext uri="{0D108BD9-81ED-4DB2-BD59-A6C34878D82A}">
                    <a16:rowId xmlns:a16="http://schemas.microsoft.com/office/drawing/2014/main" val="574802131"/>
                  </a:ext>
                </a:extLst>
              </a:tr>
              <a:tr h="190448">
                <a:tc>
                  <a:txBody>
                    <a:bodyPr/>
                    <a:lstStyle/>
                    <a:p>
                      <a:pPr algn="l" fontAlgn="b"/>
                      <a:r>
                        <a:rPr lang="de-DE" sz="1000" b="0" i="0" u="none" strike="noStrike">
                          <a:solidFill>
                            <a:srgbClr val="000000"/>
                          </a:solidFill>
                          <a:effectLst/>
                          <a:latin typeface="Arial" panose="020B0604020202020204" pitchFamily="34" charset="0"/>
                        </a:rPr>
                        <a:t>[D2-D8] Altenfeld - Redwitz 459 [DIR] [D8] / N-1 Altenfeld - Redwitz 460</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976.54</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2435424876"/>
                  </a:ext>
                </a:extLst>
              </a:tr>
              <a:tr h="190448">
                <a:tc>
                  <a:txBody>
                    <a:bodyPr/>
                    <a:lstStyle/>
                    <a:p>
                      <a:pPr algn="l" fontAlgn="b"/>
                      <a:r>
                        <a:rPr lang="en-US" sz="1000" b="0" i="0" u="none" strike="noStrike">
                          <a:solidFill>
                            <a:srgbClr val="000000"/>
                          </a:solidFill>
                          <a:effectLst/>
                          <a:latin typeface="Arial" panose="020B0604020202020204" pitchFamily="34" charset="0"/>
                        </a:rPr>
                        <a:t>[D8-PL] Mikulowa PST1 [OPP] [PL] / N-1 Hagenwerder - Mikulowa 1</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38.85</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26%</a:t>
                      </a:r>
                    </a:p>
                  </a:txBody>
                  <a:tcPr marL="0" marR="0" marT="0" marB="0" anchor="b">
                    <a:lnL>
                      <a:noFill/>
                    </a:lnL>
                    <a:lnR>
                      <a:noFill/>
                    </a:lnR>
                    <a:lnT>
                      <a:noFill/>
                    </a:lnT>
                    <a:lnB>
                      <a:noFill/>
                    </a:lnB>
                  </a:tcPr>
                </a:tc>
                <a:extLst>
                  <a:ext uri="{0D108BD9-81ED-4DB2-BD59-A6C34878D82A}">
                    <a16:rowId xmlns:a16="http://schemas.microsoft.com/office/drawing/2014/main" val="1447274086"/>
                  </a:ext>
                </a:extLst>
              </a:tr>
              <a:tr h="190448">
                <a:tc>
                  <a:txBody>
                    <a:bodyPr/>
                    <a:lstStyle/>
                    <a:p>
                      <a:pPr algn="l" fontAlgn="b"/>
                      <a:r>
                        <a:rPr lang="en-US" sz="1000" b="1" i="0" u="none" strike="noStrike">
                          <a:solidFill>
                            <a:srgbClr val="000000"/>
                          </a:solidFill>
                          <a:effectLst/>
                          <a:latin typeface="Arial" panose="020B0604020202020204" pitchFamily="34" charset="0"/>
                        </a:rPr>
                        <a:t>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1005.59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104%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136960429"/>
                  </a:ext>
                </a:extLst>
              </a:tr>
              <a:tr h="190448">
                <a:tc>
                  <a:txBody>
                    <a:bodyPr/>
                    <a:lstStyle/>
                    <a:p>
                      <a:pPr algn="l" fontAlgn="b"/>
                      <a:r>
                        <a:rPr lang="en-US" sz="1000" b="0" i="0" u="none" strike="noStrike">
                          <a:solidFill>
                            <a:srgbClr val="000000"/>
                          </a:solidFill>
                          <a:effectLst/>
                          <a:latin typeface="Arial" panose="020B0604020202020204" pitchFamily="34" charset="0"/>
                        </a:rPr>
                        <a:t>[D7-D2] Urberach - Grosskrotzenburg [OPP] [D2] / N-1 Dettingen - Grosskrotzenburg UMAIN S1</a:t>
                      </a:r>
                    </a:p>
                  </a:txBody>
                  <a:tcPr marL="11410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124.96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064356455"/>
                  </a:ext>
                </a:extLst>
              </a:tr>
              <a:tr h="190448">
                <a:tc>
                  <a:txBody>
                    <a:bodyPr/>
                    <a:lstStyle/>
                    <a:p>
                      <a:pPr algn="l" fontAlgn="b"/>
                      <a:r>
                        <a:rPr lang="de-DE" sz="1000" b="0" i="0" u="none" strike="noStrike">
                          <a:solidFill>
                            <a:srgbClr val="000000"/>
                          </a:solidFill>
                          <a:effectLst/>
                          <a:latin typeface="Arial" panose="020B0604020202020204" pitchFamily="34" charset="0"/>
                        </a:rPr>
                        <a:t>[D2-D8] Altenfeld - Redwitz 459 [DIR] [D8] / N-1 Altenfeld - Redwitz 460</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1005.59</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1257649351"/>
                  </a:ext>
                </a:extLst>
              </a:tr>
              <a:tr h="190448">
                <a:tc>
                  <a:txBody>
                    <a:bodyPr/>
                    <a:lstStyle/>
                    <a:p>
                      <a:pPr algn="l" fontAlgn="b"/>
                      <a:r>
                        <a:rPr lang="en-US" sz="1000" b="0" i="0" u="none" strike="noStrike">
                          <a:solidFill>
                            <a:srgbClr val="000000"/>
                          </a:solidFill>
                          <a:effectLst/>
                          <a:latin typeface="Arial" panose="020B0604020202020204" pitchFamily="34" charset="0"/>
                        </a:rPr>
                        <a:t>[D8-PL] Mikulowa PST1 [OPP] [PL] / N-1 Hagenwerder - Mikulowa 1</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19.07</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28%</a:t>
                      </a:r>
                    </a:p>
                  </a:txBody>
                  <a:tcPr marL="0" marR="0" marT="0" marB="0" anchor="b">
                    <a:lnL>
                      <a:noFill/>
                    </a:lnL>
                    <a:lnR>
                      <a:noFill/>
                    </a:lnR>
                    <a:lnT>
                      <a:noFill/>
                    </a:lnT>
                    <a:lnB>
                      <a:noFill/>
                    </a:lnB>
                  </a:tcPr>
                </a:tc>
                <a:extLst>
                  <a:ext uri="{0D108BD9-81ED-4DB2-BD59-A6C34878D82A}">
                    <a16:rowId xmlns:a16="http://schemas.microsoft.com/office/drawing/2014/main" val="1503497702"/>
                  </a:ext>
                </a:extLst>
              </a:tr>
              <a:tr h="190448">
                <a:tc>
                  <a:txBody>
                    <a:bodyPr/>
                    <a:lstStyle/>
                    <a:p>
                      <a:pPr algn="l" fontAlgn="b"/>
                      <a:r>
                        <a:rPr lang="en-US" sz="1000" b="0" i="0" u="none" strike="noStrike">
                          <a:solidFill>
                            <a:srgbClr val="000000"/>
                          </a:solidFill>
                          <a:effectLst/>
                          <a:latin typeface="Arial" panose="020B0604020202020204" pitchFamily="34" charset="0"/>
                        </a:rPr>
                        <a:t>[D7-D7] Mengede - Y Huellen WESTFL W [DIR] / N-1 Hattingen  - Witten  KEMNAD S</a:t>
                      </a:r>
                    </a:p>
                  </a:txBody>
                  <a:tcPr marL="114109"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panose="020B0604020202020204" pitchFamily="34" charset="0"/>
                        </a:rPr>
                        <a:t>9.9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panose="020B0604020202020204" pitchFamily="34" charset="0"/>
                        </a:rPr>
                        <a:t>29%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755104668"/>
                  </a:ext>
                </a:extLst>
              </a:tr>
              <a:tr h="190448">
                <a:tc>
                  <a:txBody>
                    <a:bodyPr/>
                    <a:lstStyle/>
                    <a:p>
                      <a:pPr algn="l" fontAlgn="b"/>
                      <a:r>
                        <a:rPr lang="en-US" sz="1000" b="1" i="0" u="none" strike="noStrike">
                          <a:solidFill>
                            <a:srgbClr val="000000"/>
                          </a:solidFill>
                          <a:effectLst/>
                          <a:latin typeface="Arial" panose="020B0604020202020204" pitchFamily="34" charset="0"/>
                        </a:rPr>
                        <a:t>Total sum</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1000" b="1" i="0" u="none" strike="noStrike">
                          <a:solidFill>
                            <a:srgbClr val="000000"/>
                          </a:solidFill>
                          <a:effectLst/>
                          <a:latin typeface="Arial" panose="020B0604020202020204" pitchFamily="34" charset="0"/>
                        </a:rPr>
                        <a:t>4358.5</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1000" b="1" i="0" u="none" strike="noStrike" dirty="0">
                          <a:solidFill>
                            <a:srgbClr val="000000"/>
                          </a:solidFill>
                          <a:effectLst/>
                          <a:latin typeface="Arial" panose="020B0604020202020204" pitchFamily="34" charset="0"/>
                        </a:rPr>
                        <a:t>2736%</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2528323826"/>
                  </a:ext>
                </a:extLst>
              </a:tr>
            </a:tbl>
          </a:graphicData>
        </a:graphic>
      </p:graphicFrame>
    </p:spTree>
    <p:extLst>
      <p:ext uri="{BB962C8B-B14F-4D97-AF65-F5344CB8AC3E}">
        <p14:creationId xmlns:p14="http://schemas.microsoft.com/office/powerpoint/2010/main" val="3108526618"/>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9 (part 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6235AF07-2B82-4CB0-BD01-532E659637A7}"/>
              </a:ext>
            </a:extLst>
          </p:cNvPr>
          <p:cNvGraphicFramePr>
            <a:graphicFrameLocks noGrp="1"/>
          </p:cNvGraphicFramePr>
          <p:nvPr>
            <p:extLst>
              <p:ext uri="{D42A27DB-BD31-4B8C-83A1-F6EECF244321}">
                <p14:modId xmlns:p14="http://schemas.microsoft.com/office/powerpoint/2010/main" val="1435608772"/>
              </p:ext>
            </p:extLst>
          </p:nvPr>
        </p:nvGraphicFramePr>
        <p:xfrm>
          <a:off x="1400783" y="1034343"/>
          <a:ext cx="6108969" cy="5483197"/>
        </p:xfrm>
        <a:graphic>
          <a:graphicData uri="http://schemas.openxmlformats.org/drawingml/2006/table">
            <a:tbl>
              <a:tblPr/>
              <a:tblGrid>
                <a:gridCol w="4511072">
                  <a:extLst>
                    <a:ext uri="{9D8B030D-6E8A-4147-A177-3AD203B41FA5}">
                      <a16:colId xmlns:a16="http://schemas.microsoft.com/office/drawing/2014/main" val="3716141531"/>
                    </a:ext>
                  </a:extLst>
                </a:gridCol>
                <a:gridCol w="1163096">
                  <a:extLst>
                    <a:ext uri="{9D8B030D-6E8A-4147-A177-3AD203B41FA5}">
                      <a16:colId xmlns:a16="http://schemas.microsoft.com/office/drawing/2014/main" val="860773275"/>
                    </a:ext>
                  </a:extLst>
                </a:gridCol>
                <a:gridCol w="434801">
                  <a:extLst>
                    <a:ext uri="{9D8B030D-6E8A-4147-A177-3AD203B41FA5}">
                      <a16:colId xmlns:a16="http://schemas.microsoft.com/office/drawing/2014/main" val="3652399389"/>
                    </a:ext>
                  </a:extLst>
                </a:gridCol>
              </a:tblGrid>
              <a:tr h="225765">
                <a:tc>
                  <a:txBody>
                    <a:bodyPr/>
                    <a:lstStyle/>
                    <a:p>
                      <a:pPr algn="l" fontAlgn="b"/>
                      <a:r>
                        <a:rPr lang="en-US" sz="600" b="1" i="0" u="none" strike="noStrike">
                          <a:solidFill>
                            <a:srgbClr val="000000"/>
                          </a:solidFill>
                          <a:effectLst/>
                          <a:latin typeface="Arial" panose="020B0604020202020204" pitchFamily="34" charset="0"/>
                        </a:rPr>
                        <a:t>Hour</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600" b="1" i="0" u="none" strike="noStrike">
                          <a:solidFill>
                            <a:srgbClr val="000000"/>
                          </a:solidFill>
                          <a:effectLst/>
                          <a:latin typeface="Arial" panose="020B0604020202020204" pitchFamily="34" charset="0"/>
                        </a:rPr>
                        <a:t>MAX of ShadowPrice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600" b="1" i="0" u="none" strike="noStrike">
                          <a:solidFill>
                            <a:srgbClr val="000000"/>
                          </a:solidFill>
                          <a:effectLst/>
                          <a:latin typeface="Arial" panose="020B0604020202020204" pitchFamily="34" charset="0"/>
                        </a:rPr>
                        <a:t>RAM %</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336784152"/>
                  </a:ext>
                </a:extLst>
              </a:tr>
              <a:tr h="114292">
                <a:tc>
                  <a:txBody>
                    <a:bodyPr/>
                    <a:lstStyle/>
                    <a:p>
                      <a:pPr algn="l" fontAlgn="b"/>
                      <a:r>
                        <a:rPr lang="en-US" sz="600" b="1" i="0" u="none" strike="noStrike">
                          <a:solidFill>
                            <a:srgbClr val="000000"/>
                          </a:solidFill>
                          <a:effectLst/>
                          <a:latin typeface="Arial" panose="020B0604020202020204" pitchFamily="34" charset="0"/>
                        </a:rPr>
                        <a:t>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2031.99</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403%</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326761480"/>
                  </a:ext>
                </a:extLst>
              </a:tr>
              <a:tr h="114292">
                <a:tc>
                  <a:txBody>
                    <a:bodyPr/>
                    <a:lstStyle/>
                    <a:p>
                      <a:pPr algn="l" fontAlgn="b"/>
                      <a:r>
                        <a:rPr lang="en-US" sz="600" b="0" i="0" u="none" strike="noStrike">
                          <a:solidFill>
                            <a:srgbClr val="000000"/>
                          </a:solidFill>
                          <a:effectLst/>
                          <a:latin typeface="Arial" panose="020B0604020202020204" pitchFamily="34" charset="0"/>
                        </a:rPr>
                        <a:t>[AT-CZ] Duernrohr 1 - Slavetice 437 [OPP] [AT] / N-1 Slavetice - Durnrohr 2</a:t>
                      </a:r>
                    </a:p>
                  </a:txBody>
                  <a:tcPr marL="6312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42.14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70%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975695937"/>
                  </a:ext>
                </a:extLst>
              </a:tr>
              <a:tr h="114292">
                <a:tc>
                  <a:txBody>
                    <a:bodyPr/>
                    <a:lstStyle/>
                    <a:p>
                      <a:pPr algn="l" fontAlgn="b"/>
                      <a:r>
                        <a:rPr lang="en-US" sz="600" b="0" i="0" u="none" strike="noStrike">
                          <a:solidFill>
                            <a:srgbClr val="000000"/>
                          </a:solidFill>
                          <a:effectLst/>
                          <a:latin typeface="Arial" panose="020B0604020202020204" pitchFamily="34" charset="0"/>
                        </a:rPr>
                        <a:t>[SK-SK] V.Dur - Levice 2 [DIR] / N-1 V.Dur - Levice 1</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89.2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33%</a:t>
                      </a:r>
                    </a:p>
                  </a:txBody>
                  <a:tcPr marL="0" marR="0" marT="0" marB="0" anchor="b">
                    <a:lnL>
                      <a:noFill/>
                    </a:lnL>
                    <a:lnR>
                      <a:noFill/>
                    </a:lnR>
                    <a:lnT>
                      <a:noFill/>
                    </a:lnT>
                    <a:lnB>
                      <a:noFill/>
                    </a:lnB>
                  </a:tcPr>
                </a:tc>
                <a:extLst>
                  <a:ext uri="{0D108BD9-81ED-4DB2-BD59-A6C34878D82A}">
                    <a16:rowId xmlns:a16="http://schemas.microsoft.com/office/drawing/2014/main" val="457527051"/>
                  </a:ext>
                </a:extLst>
              </a:tr>
              <a:tr h="114292">
                <a:tc>
                  <a:txBody>
                    <a:bodyPr/>
                    <a:lstStyle/>
                    <a:p>
                      <a:pPr algn="l" fontAlgn="b"/>
                      <a:r>
                        <a:rPr lang="pt-BR" sz="600" b="0" i="0" u="none" strike="noStrike">
                          <a:solidFill>
                            <a:srgbClr val="000000"/>
                          </a:solidFill>
                          <a:effectLst/>
                          <a:latin typeface="Arial" panose="020B0604020202020204" pitchFamily="34" charset="0"/>
                        </a:rPr>
                        <a:t>[RO-RO] Resita - Timisoara c1 [DIR] / N-1 Resita - Timisoara c2</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14.05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53%</a:t>
                      </a:r>
                    </a:p>
                  </a:txBody>
                  <a:tcPr marL="0" marR="0" marT="0" marB="0" anchor="b">
                    <a:lnL>
                      <a:noFill/>
                    </a:lnL>
                    <a:lnR>
                      <a:noFill/>
                    </a:lnR>
                    <a:lnT>
                      <a:noFill/>
                    </a:lnT>
                    <a:lnB>
                      <a:noFill/>
                    </a:lnB>
                  </a:tcPr>
                </a:tc>
                <a:extLst>
                  <a:ext uri="{0D108BD9-81ED-4DB2-BD59-A6C34878D82A}">
                    <a16:rowId xmlns:a16="http://schemas.microsoft.com/office/drawing/2014/main" val="704140947"/>
                  </a:ext>
                </a:extLst>
              </a:tr>
              <a:tr h="114292">
                <a:tc>
                  <a:txBody>
                    <a:bodyPr/>
                    <a:lstStyle/>
                    <a:p>
                      <a:pPr algn="l" fontAlgn="b"/>
                      <a:r>
                        <a:rPr lang="en-US" sz="600" b="0" i="0" u="none" strike="noStrike">
                          <a:solidFill>
                            <a:srgbClr val="000000"/>
                          </a:solidFill>
                          <a:effectLst/>
                          <a:latin typeface="Arial" panose="020B0604020202020204" pitchFamily="34" charset="0"/>
                        </a:rPr>
                        <a:t>[SI-AT] 220 kV Podlog - Obersielach [OPP] [SI] / N-1 Maribor-Kainachtal 1</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19.09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73%</a:t>
                      </a:r>
                    </a:p>
                  </a:txBody>
                  <a:tcPr marL="0" marR="0" marT="0" marB="0" anchor="b">
                    <a:lnL>
                      <a:noFill/>
                    </a:lnL>
                    <a:lnR>
                      <a:noFill/>
                    </a:lnR>
                    <a:lnT>
                      <a:noFill/>
                    </a:lnT>
                    <a:lnB>
                      <a:noFill/>
                    </a:lnB>
                  </a:tcPr>
                </a:tc>
                <a:extLst>
                  <a:ext uri="{0D108BD9-81ED-4DB2-BD59-A6C34878D82A}">
                    <a16:rowId xmlns:a16="http://schemas.microsoft.com/office/drawing/2014/main" val="2450649654"/>
                  </a:ext>
                </a:extLst>
              </a:tr>
              <a:tr h="114292">
                <a:tc>
                  <a:txBody>
                    <a:bodyPr/>
                    <a:lstStyle/>
                    <a:p>
                      <a:pPr algn="l" fontAlgn="b"/>
                      <a:r>
                        <a:rPr lang="en-US" sz="600" b="0" i="0" u="none" strike="noStrike">
                          <a:solidFill>
                            <a:srgbClr val="000000"/>
                          </a:solidFill>
                          <a:effectLst/>
                          <a:latin typeface="Arial" panose="020B0604020202020204" pitchFamily="34" charset="0"/>
                        </a:rPr>
                        <a:t>[NL-D2] Meeden-Diele  380 Z [OPP] [NL] / N-1 Diele - Meeden WEISS/W</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624.76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388265308"/>
                  </a:ext>
                </a:extLst>
              </a:tr>
              <a:tr h="114292">
                <a:tc>
                  <a:txBody>
                    <a:bodyPr/>
                    <a:lstStyle/>
                    <a:p>
                      <a:pPr algn="l" fontAlgn="b"/>
                      <a:r>
                        <a:rPr lang="de-DE" sz="600" b="0" i="0" u="none" strike="noStrike">
                          <a:solidFill>
                            <a:srgbClr val="000000"/>
                          </a:solidFill>
                          <a:effectLst/>
                          <a:latin typeface="Arial" panose="020B0604020202020204" pitchFamily="34" charset="0"/>
                        </a:rPr>
                        <a:t>[D2-D8] Altenfeld - Redwitz 459 [DIR] [D8] / N-1 Altenfeld - Redwitz 460</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797.1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2854372791"/>
                  </a:ext>
                </a:extLst>
              </a:tr>
              <a:tr h="114292">
                <a:tc>
                  <a:txBody>
                    <a:bodyPr/>
                    <a:lstStyle/>
                    <a:p>
                      <a:pPr algn="l" fontAlgn="b"/>
                      <a:r>
                        <a:rPr lang="en-US" sz="600" b="0" i="0" u="none" strike="noStrike">
                          <a:solidFill>
                            <a:srgbClr val="000000"/>
                          </a:solidFill>
                          <a:effectLst/>
                          <a:latin typeface="Arial" panose="020B0604020202020204" pitchFamily="34" charset="0"/>
                        </a:rPr>
                        <a:t>[RO-RS]  Portile de Fier - Djerdap [DIR] [RO] / N-1 Resita - Timisoara</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52.88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72%</a:t>
                      </a:r>
                    </a:p>
                  </a:txBody>
                  <a:tcPr marL="0" marR="0" marT="0" marB="0" anchor="b">
                    <a:lnL>
                      <a:noFill/>
                    </a:lnL>
                    <a:lnR>
                      <a:noFill/>
                    </a:lnR>
                    <a:lnT>
                      <a:noFill/>
                    </a:lnT>
                    <a:lnB>
                      <a:noFill/>
                    </a:lnB>
                  </a:tcPr>
                </a:tc>
                <a:extLst>
                  <a:ext uri="{0D108BD9-81ED-4DB2-BD59-A6C34878D82A}">
                    <a16:rowId xmlns:a16="http://schemas.microsoft.com/office/drawing/2014/main" val="1867292631"/>
                  </a:ext>
                </a:extLst>
              </a:tr>
              <a:tr h="114292">
                <a:tc>
                  <a:txBody>
                    <a:bodyPr/>
                    <a:lstStyle/>
                    <a:p>
                      <a:pPr algn="l" fontAlgn="b"/>
                      <a:r>
                        <a:rPr lang="en-US" sz="600" b="0" i="0" u="none" strike="noStrike">
                          <a:solidFill>
                            <a:srgbClr val="000000"/>
                          </a:solidFill>
                          <a:effectLst/>
                          <a:latin typeface="Arial" panose="020B0604020202020204" pitchFamily="34" charset="0"/>
                        </a:rPr>
                        <a:t>[PL-PL] Czarna - Pasikurowice [DIR] / N-1 Mikulowa - Pasikurowice</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333.04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2019574283"/>
                  </a:ext>
                </a:extLst>
              </a:tr>
              <a:tr h="114292">
                <a:tc>
                  <a:txBody>
                    <a:bodyPr/>
                    <a:lstStyle/>
                    <a:p>
                      <a:pPr algn="l" fontAlgn="b"/>
                      <a:r>
                        <a:rPr lang="en-US" sz="600" b="0" i="0" u="none" strike="noStrike">
                          <a:solidFill>
                            <a:srgbClr val="000000"/>
                          </a:solidFill>
                          <a:effectLst/>
                          <a:latin typeface="Arial" panose="020B0604020202020204" pitchFamily="34" charset="0"/>
                        </a:rPr>
                        <a:t>[BE-FR] Aubange - Moulaine 220.513 [DIR] [BE] / N-1 Achene - Lonny 380.19</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203.39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1336876418"/>
                  </a:ext>
                </a:extLst>
              </a:tr>
              <a:tr h="114292">
                <a:tc>
                  <a:txBody>
                    <a:bodyPr/>
                    <a:lstStyle/>
                    <a:p>
                      <a:pPr algn="l" fontAlgn="b"/>
                      <a:r>
                        <a:rPr lang="en-US" sz="600" b="0" i="0" u="none" strike="noStrike">
                          <a:solidFill>
                            <a:srgbClr val="000000"/>
                          </a:solidFill>
                          <a:effectLst/>
                          <a:latin typeface="Arial" panose="020B0604020202020204" pitchFamily="34" charset="0"/>
                        </a:rPr>
                        <a:t>[BE-FR] Aubange - Moulaine 220.513 [DIR] [BE] / N-1 ALEGRO DC</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2031.99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17%</a:t>
                      </a:r>
                    </a:p>
                  </a:txBody>
                  <a:tcPr marL="0" marR="0" marT="0" marB="0" anchor="b">
                    <a:lnL>
                      <a:noFill/>
                    </a:lnL>
                    <a:lnR>
                      <a:noFill/>
                    </a:lnR>
                    <a:lnT>
                      <a:noFill/>
                    </a:lnT>
                    <a:lnB>
                      <a:noFill/>
                    </a:lnB>
                  </a:tcPr>
                </a:tc>
                <a:extLst>
                  <a:ext uri="{0D108BD9-81ED-4DB2-BD59-A6C34878D82A}">
                    <a16:rowId xmlns:a16="http://schemas.microsoft.com/office/drawing/2014/main" val="175553129"/>
                  </a:ext>
                </a:extLst>
              </a:tr>
              <a:tr h="114292">
                <a:tc>
                  <a:txBody>
                    <a:bodyPr/>
                    <a:lstStyle/>
                    <a:p>
                      <a:pPr algn="l" fontAlgn="b"/>
                      <a:r>
                        <a:rPr lang="en-US" sz="600" b="1" i="0" u="none" strike="noStrike">
                          <a:solidFill>
                            <a:srgbClr val="000000"/>
                          </a:solidFill>
                          <a:effectLst/>
                          <a:latin typeface="Arial" panose="020B0604020202020204" pitchFamily="34" charset="0"/>
                        </a:rPr>
                        <a:t>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1770.9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453%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571464924"/>
                  </a:ext>
                </a:extLst>
              </a:tr>
              <a:tr h="114292">
                <a:tc>
                  <a:txBody>
                    <a:bodyPr/>
                    <a:lstStyle/>
                    <a:p>
                      <a:pPr algn="l" fontAlgn="b"/>
                      <a:r>
                        <a:rPr lang="en-US" sz="600" b="0" i="0" u="none" strike="noStrike">
                          <a:solidFill>
                            <a:srgbClr val="000000"/>
                          </a:solidFill>
                          <a:effectLst/>
                          <a:latin typeface="Arial" panose="020B0604020202020204" pitchFamily="34" charset="0"/>
                        </a:rPr>
                        <a:t>[AT-AT] Westtirol 1 - Westtirol 2 WTRHU41 [DIR] / N-1 Pradella-Y/Punt LN300153</a:t>
                      </a:r>
                    </a:p>
                  </a:txBody>
                  <a:tcPr marL="6312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115.85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98%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643187746"/>
                  </a:ext>
                </a:extLst>
              </a:tr>
              <a:tr h="114292">
                <a:tc>
                  <a:txBody>
                    <a:bodyPr/>
                    <a:lstStyle/>
                    <a:p>
                      <a:pPr algn="l" fontAlgn="b"/>
                      <a:r>
                        <a:rPr lang="en-US" sz="600" b="0" i="0" u="none" strike="noStrike">
                          <a:solidFill>
                            <a:srgbClr val="000000"/>
                          </a:solidFill>
                          <a:effectLst/>
                          <a:latin typeface="Arial" panose="020B0604020202020204" pitchFamily="34" charset="0"/>
                        </a:rPr>
                        <a:t>[SK-PL] Lemesany - Krosno Iskrz 2 [OPP] [PL] / N-1 Lemesany - Krosno Iskrz 1</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126.05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77%</a:t>
                      </a:r>
                    </a:p>
                  </a:txBody>
                  <a:tcPr marL="0" marR="0" marT="0" marB="0" anchor="b">
                    <a:lnL>
                      <a:noFill/>
                    </a:lnL>
                    <a:lnR>
                      <a:noFill/>
                    </a:lnR>
                    <a:lnT>
                      <a:noFill/>
                    </a:lnT>
                    <a:lnB>
                      <a:noFill/>
                    </a:lnB>
                  </a:tcPr>
                </a:tc>
                <a:extLst>
                  <a:ext uri="{0D108BD9-81ED-4DB2-BD59-A6C34878D82A}">
                    <a16:rowId xmlns:a16="http://schemas.microsoft.com/office/drawing/2014/main" val="936275567"/>
                  </a:ext>
                </a:extLst>
              </a:tr>
              <a:tr h="114292">
                <a:tc>
                  <a:txBody>
                    <a:bodyPr/>
                    <a:lstStyle/>
                    <a:p>
                      <a:pPr algn="l" fontAlgn="b"/>
                      <a:r>
                        <a:rPr lang="en-US" sz="600" b="0" i="0" u="none" strike="noStrike">
                          <a:solidFill>
                            <a:srgbClr val="000000"/>
                          </a:solidFill>
                          <a:effectLst/>
                          <a:latin typeface="Arial" panose="020B0604020202020204" pitchFamily="34" charset="0"/>
                        </a:rPr>
                        <a:t>[SK-SK] V.Dur - Levice 2 [DIR] / N-1 V.Dur - Levice 1</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15.31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35%</a:t>
                      </a:r>
                    </a:p>
                  </a:txBody>
                  <a:tcPr marL="0" marR="0" marT="0" marB="0" anchor="b">
                    <a:lnL>
                      <a:noFill/>
                    </a:lnL>
                    <a:lnR>
                      <a:noFill/>
                    </a:lnR>
                    <a:lnT>
                      <a:noFill/>
                    </a:lnT>
                    <a:lnB>
                      <a:noFill/>
                    </a:lnB>
                  </a:tcPr>
                </a:tc>
                <a:extLst>
                  <a:ext uri="{0D108BD9-81ED-4DB2-BD59-A6C34878D82A}">
                    <a16:rowId xmlns:a16="http://schemas.microsoft.com/office/drawing/2014/main" val="1135804391"/>
                  </a:ext>
                </a:extLst>
              </a:tr>
              <a:tr h="114292">
                <a:tc>
                  <a:txBody>
                    <a:bodyPr/>
                    <a:lstStyle/>
                    <a:p>
                      <a:pPr algn="l" fontAlgn="b"/>
                      <a:r>
                        <a:rPr lang="de-DE" sz="600" b="0" i="0" u="none" strike="noStrike">
                          <a:solidFill>
                            <a:srgbClr val="000000"/>
                          </a:solidFill>
                          <a:effectLst/>
                          <a:latin typeface="Arial" panose="020B0604020202020204" pitchFamily="34" charset="0"/>
                        </a:rPr>
                        <a:t>[AT-AT] Hessenberg - Obersielach 286 [DIR] / N-1 Hessenberg - Zeltweg 287 </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184.52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78%</a:t>
                      </a:r>
                    </a:p>
                  </a:txBody>
                  <a:tcPr marL="0" marR="0" marT="0" marB="0" anchor="b">
                    <a:lnL>
                      <a:noFill/>
                    </a:lnL>
                    <a:lnR>
                      <a:noFill/>
                    </a:lnR>
                    <a:lnT>
                      <a:noFill/>
                    </a:lnT>
                    <a:lnB>
                      <a:noFill/>
                    </a:lnB>
                  </a:tcPr>
                </a:tc>
                <a:extLst>
                  <a:ext uri="{0D108BD9-81ED-4DB2-BD59-A6C34878D82A}">
                    <a16:rowId xmlns:a16="http://schemas.microsoft.com/office/drawing/2014/main" val="3163810675"/>
                  </a:ext>
                </a:extLst>
              </a:tr>
              <a:tr h="114292">
                <a:tc>
                  <a:txBody>
                    <a:bodyPr/>
                    <a:lstStyle/>
                    <a:p>
                      <a:pPr algn="l" fontAlgn="b"/>
                      <a:r>
                        <a:rPr lang="en-US" sz="600" b="0" i="0" u="none" strike="noStrike">
                          <a:solidFill>
                            <a:srgbClr val="000000"/>
                          </a:solidFill>
                          <a:effectLst/>
                          <a:latin typeface="Arial" panose="020B0604020202020204" pitchFamily="34" charset="0"/>
                        </a:rPr>
                        <a:t>[NL-D2] Meeden-Diele  380 Z [OPP] [NL] / N-1 Diele - Meeden WEISS/W</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420.41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603901607"/>
                  </a:ext>
                </a:extLst>
              </a:tr>
              <a:tr h="114292">
                <a:tc>
                  <a:txBody>
                    <a:bodyPr/>
                    <a:lstStyle/>
                    <a:p>
                      <a:pPr algn="l" fontAlgn="b"/>
                      <a:r>
                        <a:rPr lang="de-DE" sz="600" b="0" i="0" u="none" strike="noStrike">
                          <a:solidFill>
                            <a:srgbClr val="000000"/>
                          </a:solidFill>
                          <a:effectLst/>
                          <a:latin typeface="Arial" panose="020B0604020202020204" pitchFamily="34" charset="0"/>
                        </a:rPr>
                        <a:t>[D2-D8] Altenfeld - Redwitz 459 [DIR] [D8] / N-1 Altenfeld - Redwitz 460</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177.31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26%</a:t>
                      </a:r>
                    </a:p>
                  </a:txBody>
                  <a:tcPr marL="0" marR="0" marT="0" marB="0" anchor="b">
                    <a:lnL>
                      <a:noFill/>
                    </a:lnL>
                    <a:lnR>
                      <a:noFill/>
                    </a:lnR>
                    <a:lnT>
                      <a:noFill/>
                    </a:lnT>
                    <a:lnB>
                      <a:noFill/>
                    </a:lnB>
                  </a:tcPr>
                </a:tc>
                <a:extLst>
                  <a:ext uri="{0D108BD9-81ED-4DB2-BD59-A6C34878D82A}">
                    <a16:rowId xmlns:a16="http://schemas.microsoft.com/office/drawing/2014/main" val="4235692183"/>
                  </a:ext>
                </a:extLst>
              </a:tr>
              <a:tr h="114292">
                <a:tc>
                  <a:txBody>
                    <a:bodyPr/>
                    <a:lstStyle/>
                    <a:p>
                      <a:pPr algn="l" fontAlgn="b"/>
                      <a:r>
                        <a:rPr lang="pl-PL" sz="600" b="0" i="0" u="none" strike="noStrike">
                          <a:solidFill>
                            <a:srgbClr val="000000"/>
                          </a:solidFill>
                          <a:effectLst/>
                          <a:latin typeface="Arial" panose="020B0604020202020204" pitchFamily="34" charset="0"/>
                        </a:rPr>
                        <a:t>[PL-PL] Mikulowa - Pasikurowice [DIR] / N-1 Czarna - Mikulowa</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255.3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946586925"/>
                  </a:ext>
                </a:extLst>
              </a:tr>
              <a:tr h="114292">
                <a:tc>
                  <a:txBody>
                    <a:bodyPr/>
                    <a:lstStyle/>
                    <a:p>
                      <a:pPr algn="l" fontAlgn="b"/>
                      <a:r>
                        <a:rPr lang="en-US" sz="600" b="0" i="0" u="none" strike="noStrike">
                          <a:solidFill>
                            <a:srgbClr val="000000"/>
                          </a:solidFill>
                          <a:effectLst/>
                          <a:latin typeface="Arial" panose="020B0604020202020204" pitchFamily="34" charset="0"/>
                        </a:rPr>
                        <a:t>[RO-RS]  Portile de Fier - Djerdap [DIR] [RO] / N-1 Resita - Timisoara</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54.16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60%</a:t>
                      </a:r>
                    </a:p>
                  </a:txBody>
                  <a:tcPr marL="0" marR="0" marT="0" marB="0" anchor="b">
                    <a:lnL>
                      <a:noFill/>
                    </a:lnL>
                    <a:lnR>
                      <a:noFill/>
                    </a:lnR>
                    <a:lnT>
                      <a:noFill/>
                    </a:lnT>
                    <a:lnB>
                      <a:noFill/>
                    </a:lnB>
                  </a:tcPr>
                </a:tc>
                <a:extLst>
                  <a:ext uri="{0D108BD9-81ED-4DB2-BD59-A6C34878D82A}">
                    <a16:rowId xmlns:a16="http://schemas.microsoft.com/office/drawing/2014/main" val="2510460438"/>
                  </a:ext>
                </a:extLst>
              </a:tr>
              <a:tr h="114292">
                <a:tc>
                  <a:txBody>
                    <a:bodyPr/>
                    <a:lstStyle/>
                    <a:p>
                      <a:pPr algn="l" fontAlgn="b"/>
                      <a:r>
                        <a:rPr lang="en-US" sz="600" b="0" i="0" u="none" strike="noStrike">
                          <a:solidFill>
                            <a:srgbClr val="000000"/>
                          </a:solidFill>
                          <a:effectLst/>
                          <a:latin typeface="Arial" panose="020B0604020202020204" pitchFamily="34" charset="0"/>
                        </a:rPr>
                        <a:t>[BE-FR] Aubange - Moulaine 220.513 [DIR] [BE] / N-1 Achene - Lonny 380.19</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116.97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1024117651"/>
                  </a:ext>
                </a:extLst>
              </a:tr>
              <a:tr h="114292">
                <a:tc>
                  <a:txBody>
                    <a:bodyPr/>
                    <a:lstStyle/>
                    <a:p>
                      <a:pPr algn="l" fontAlgn="b"/>
                      <a:r>
                        <a:rPr lang="en-US" sz="600" b="0" i="0" u="none" strike="noStrike">
                          <a:solidFill>
                            <a:srgbClr val="000000"/>
                          </a:solidFill>
                          <a:effectLst/>
                          <a:latin typeface="Arial" panose="020B0604020202020204" pitchFamily="34" charset="0"/>
                        </a:rPr>
                        <a:t>[BE-FR] Aubange - Moulaine 220.513 [DIR] [BE] / N-1 ALEGRO DC</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1770.9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17%</a:t>
                      </a:r>
                    </a:p>
                  </a:txBody>
                  <a:tcPr marL="0" marR="0" marT="0" marB="0" anchor="b">
                    <a:lnL>
                      <a:noFill/>
                    </a:lnL>
                    <a:lnR>
                      <a:noFill/>
                    </a:lnR>
                    <a:lnT>
                      <a:noFill/>
                    </a:lnT>
                    <a:lnB>
                      <a:noFill/>
                    </a:lnB>
                  </a:tcPr>
                </a:tc>
                <a:extLst>
                  <a:ext uri="{0D108BD9-81ED-4DB2-BD59-A6C34878D82A}">
                    <a16:rowId xmlns:a16="http://schemas.microsoft.com/office/drawing/2014/main" val="1297587496"/>
                  </a:ext>
                </a:extLst>
              </a:tr>
              <a:tr h="114292">
                <a:tc>
                  <a:txBody>
                    <a:bodyPr/>
                    <a:lstStyle/>
                    <a:p>
                      <a:pPr algn="l" fontAlgn="b"/>
                      <a:r>
                        <a:rPr lang="en-US" sz="600" b="1" i="0" u="none" strike="noStrike">
                          <a:solidFill>
                            <a:srgbClr val="000000"/>
                          </a:solidFill>
                          <a:effectLst/>
                          <a:latin typeface="Arial" panose="020B0604020202020204" pitchFamily="34" charset="0"/>
                        </a:rPr>
                        <a:t>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1452.86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554%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937551284"/>
                  </a:ext>
                </a:extLst>
              </a:tr>
              <a:tr h="114292">
                <a:tc>
                  <a:txBody>
                    <a:bodyPr/>
                    <a:lstStyle/>
                    <a:p>
                      <a:pPr algn="l" fontAlgn="b"/>
                      <a:r>
                        <a:rPr lang="en-US" sz="600" b="0" i="0" u="none" strike="noStrike">
                          <a:solidFill>
                            <a:srgbClr val="000000"/>
                          </a:solidFill>
                          <a:effectLst/>
                          <a:latin typeface="Arial" panose="020B0604020202020204" pitchFamily="34" charset="0"/>
                        </a:rPr>
                        <a:t>[AT-D2] Vill_Thaur - Silz 273C [OPP] [AT] / N-1 Vill_Thaur - Silz 274C</a:t>
                      </a:r>
                    </a:p>
                  </a:txBody>
                  <a:tcPr marL="6312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146.11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115%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453564333"/>
                  </a:ext>
                </a:extLst>
              </a:tr>
              <a:tr h="114292">
                <a:tc>
                  <a:txBody>
                    <a:bodyPr/>
                    <a:lstStyle/>
                    <a:p>
                      <a:pPr algn="l" fontAlgn="b"/>
                      <a:r>
                        <a:rPr lang="en-US" sz="600" b="0" i="0" u="none" strike="noStrike">
                          <a:solidFill>
                            <a:srgbClr val="000000"/>
                          </a:solidFill>
                          <a:effectLst/>
                          <a:latin typeface="Arial" panose="020B0604020202020204" pitchFamily="34" charset="0"/>
                        </a:rPr>
                        <a:t>[RO-RS]  Portile de Fier - Djerdap [DIR] [RO] / N-1 Tantareni-Kozlodui</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0.01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61%</a:t>
                      </a:r>
                    </a:p>
                  </a:txBody>
                  <a:tcPr marL="0" marR="0" marT="0" marB="0" anchor="b">
                    <a:lnL>
                      <a:noFill/>
                    </a:lnL>
                    <a:lnR>
                      <a:noFill/>
                    </a:lnR>
                    <a:lnT>
                      <a:noFill/>
                    </a:lnT>
                    <a:lnB>
                      <a:noFill/>
                    </a:lnB>
                  </a:tcPr>
                </a:tc>
                <a:extLst>
                  <a:ext uri="{0D108BD9-81ED-4DB2-BD59-A6C34878D82A}">
                    <a16:rowId xmlns:a16="http://schemas.microsoft.com/office/drawing/2014/main" val="927425878"/>
                  </a:ext>
                </a:extLst>
              </a:tr>
              <a:tr h="114292">
                <a:tc>
                  <a:txBody>
                    <a:bodyPr/>
                    <a:lstStyle/>
                    <a:p>
                      <a:pPr algn="l" fontAlgn="b"/>
                      <a:r>
                        <a:rPr lang="en-US" sz="600" b="0" i="0" u="none" strike="noStrike">
                          <a:solidFill>
                            <a:srgbClr val="000000"/>
                          </a:solidFill>
                          <a:effectLst/>
                          <a:latin typeface="Arial" panose="020B0604020202020204" pitchFamily="34" charset="0"/>
                        </a:rPr>
                        <a:t>[SK-PL] Lemesany - Krosno Iskrz 2 [OPP] [PL] / N-1 Lemesany - Krosno Iskrz 1</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28.65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79%</a:t>
                      </a:r>
                    </a:p>
                  </a:txBody>
                  <a:tcPr marL="0" marR="0" marT="0" marB="0" anchor="b">
                    <a:lnL>
                      <a:noFill/>
                    </a:lnL>
                    <a:lnR>
                      <a:noFill/>
                    </a:lnR>
                    <a:lnT>
                      <a:noFill/>
                    </a:lnT>
                    <a:lnB>
                      <a:noFill/>
                    </a:lnB>
                  </a:tcPr>
                </a:tc>
                <a:extLst>
                  <a:ext uri="{0D108BD9-81ED-4DB2-BD59-A6C34878D82A}">
                    <a16:rowId xmlns:a16="http://schemas.microsoft.com/office/drawing/2014/main" val="2473913882"/>
                  </a:ext>
                </a:extLst>
              </a:tr>
              <a:tr h="114292">
                <a:tc>
                  <a:txBody>
                    <a:bodyPr/>
                    <a:lstStyle/>
                    <a:p>
                      <a:pPr algn="l" fontAlgn="b"/>
                      <a:r>
                        <a:rPr lang="en-US" sz="600" b="0" i="0" u="none" strike="noStrike">
                          <a:solidFill>
                            <a:srgbClr val="000000"/>
                          </a:solidFill>
                          <a:effectLst/>
                          <a:latin typeface="Arial" panose="020B0604020202020204" pitchFamily="34" charset="0"/>
                        </a:rPr>
                        <a:t>[CZ-D8] Hradec - Rohrsdorf 446 [OPP] [D8] / N-1 Hradec - Rohrsdorf 1</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145.63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54%</a:t>
                      </a:r>
                    </a:p>
                  </a:txBody>
                  <a:tcPr marL="0" marR="0" marT="0" marB="0" anchor="b">
                    <a:lnL>
                      <a:noFill/>
                    </a:lnL>
                    <a:lnR>
                      <a:noFill/>
                    </a:lnR>
                    <a:lnT>
                      <a:noFill/>
                    </a:lnT>
                    <a:lnB>
                      <a:noFill/>
                    </a:lnB>
                  </a:tcPr>
                </a:tc>
                <a:extLst>
                  <a:ext uri="{0D108BD9-81ED-4DB2-BD59-A6C34878D82A}">
                    <a16:rowId xmlns:a16="http://schemas.microsoft.com/office/drawing/2014/main" val="2615364738"/>
                  </a:ext>
                </a:extLst>
              </a:tr>
              <a:tr h="114292">
                <a:tc>
                  <a:txBody>
                    <a:bodyPr/>
                    <a:lstStyle/>
                    <a:p>
                      <a:pPr algn="l" fontAlgn="b"/>
                      <a:r>
                        <a:rPr lang="en-US" sz="600" b="0" i="0" u="none" strike="noStrike">
                          <a:solidFill>
                            <a:srgbClr val="000000"/>
                          </a:solidFill>
                          <a:effectLst/>
                          <a:latin typeface="Arial" panose="020B0604020202020204" pitchFamily="34" charset="0"/>
                        </a:rPr>
                        <a:t>[D2-D2] Altheim - Sittling 219 [OPP] / N-1 Altheim - Sittling 220</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101.13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92%</a:t>
                      </a:r>
                    </a:p>
                  </a:txBody>
                  <a:tcPr marL="0" marR="0" marT="0" marB="0" anchor="b">
                    <a:lnL>
                      <a:noFill/>
                    </a:lnL>
                    <a:lnR>
                      <a:noFill/>
                    </a:lnR>
                    <a:lnT>
                      <a:noFill/>
                    </a:lnT>
                    <a:lnB>
                      <a:noFill/>
                    </a:lnB>
                  </a:tcPr>
                </a:tc>
                <a:extLst>
                  <a:ext uri="{0D108BD9-81ED-4DB2-BD59-A6C34878D82A}">
                    <a16:rowId xmlns:a16="http://schemas.microsoft.com/office/drawing/2014/main" val="1518150921"/>
                  </a:ext>
                </a:extLst>
              </a:tr>
              <a:tr h="114292">
                <a:tc>
                  <a:txBody>
                    <a:bodyPr/>
                    <a:lstStyle/>
                    <a:p>
                      <a:pPr algn="l" fontAlgn="b"/>
                      <a:r>
                        <a:rPr lang="en-US" sz="600" b="0" i="0" u="none" strike="noStrike">
                          <a:solidFill>
                            <a:srgbClr val="000000"/>
                          </a:solidFill>
                          <a:effectLst/>
                          <a:latin typeface="Arial" panose="020B0604020202020204" pitchFamily="34" charset="0"/>
                        </a:rPr>
                        <a:t>[SI-AT] 220 kV Podlog - Obersielach [OPP] [SI] / N-1 Maribor-Kainachtal 1</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25.98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70%</a:t>
                      </a:r>
                    </a:p>
                  </a:txBody>
                  <a:tcPr marL="0" marR="0" marT="0" marB="0" anchor="b">
                    <a:lnL>
                      <a:noFill/>
                    </a:lnL>
                    <a:lnR>
                      <a:noFill/>
                    </a:lnR>
                    <a:lnT>
                      <a:noFill/>
                    </a:lnT>
                    <a:lnB>
                      <a:noFill/>
                    </a:lnB>
                  </a:tcPr>
                </a:tc>
                <a:extLst>
                  <a:ext uri="{0D108BD9-81ED-4DB2-BD59-A6C34878D82A}">
                    <a16:rowId xmlns:a16="http://schemas.microsoft.com/office/drawing/2014/main" val="2823341422"/>
                  </a:ext>
                </a:extLst>
              </a:tr>
              <a:tr h="114292">
                <a:tc>
                  <a:txBody>
                    <a:bodyPr/>
                    <a:lstStyle/>
                    <a:p>
                      <a:pPr algn="l" fontAlgn="b"/>
                      <a:r>
                        <a:rPr lang="en-US" sz="600" b="0" i="0" u="none" strike="noStrike">
                          <a:solidFill>
                            <a:srgbClr val="000000"/>
                          </a:solidFill>
                          <a:effectLst/>
                          <a:latin typeface="Arial" panose="020B0604020202020204" pitchFamily="34" charset="0"/>
                        </a:rPr>
                        <a:t>[NL-D2] Meeden-Diele  380 Z [OPP] [NL] / N-1 Diele - Meeden WEISS/W</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104.74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4218747906"/>
                  </a:ext>
                </a:extLst>
              </a:tr>
              <a:tr h="114292">
                <a:tc>
                  <a:txBody>
                    <a:bodyPr/>
                    <a:lstStyle/>
                    <a:p>
                      <a:pPr algn="l" fontAlgn="b"/>
                      <a:r>
                        <a:rPr lang="en-US" sz="600" b="0" i="0" u="none" strike="noStrike">
                          <a:solidFill>
                            <a:srgbClr val="000000"/>
                          </a:solidFill>
                          <a:effectLst/>
                          <a:latin typeface="Arial" panose="020B0604020202020204" pitchFamily="34" charset="0"/>
                        </a:rPr>
                        <a:t>[D8-PL] Mikulowa PST1 [OPP] [PL] / N-1 Hagenwerder - Mikulowa 1</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51.1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32%</a:t>
                      </a:r>
                    </a:p>
                  </a:txBody>
                  <a:tcPr marL="0" marR="0" marT="0" marB="0" anchor="b">
                    <a:lnL>
                      <a:noFill/>
                    </a:lnL>
                    <a:lnR>
                      <a:noFill/>
                    </a:lnR>
                    <a:lnT>
                      <a:noFill/>
                    </a:lnT>
                    <a:lnB>
                      <a:noFill/>
                    </a:lnB>
                  </a:tcPr>
                </a:tc>
                <a:extLst>
                  <a:ext uri="{0D108BD9-81ED-4DB2-BD59-A6C34878D82A}">
                    <a16:rowId xmlns:a16="http://schemas.microsoft.com/office/drawing/2014/main" val="1481786929"/>
                  </a:ext>
                </a:extLst>
              </a:tr>
              <a:tr h="114292">
                <a:tc>
                  <a:txBody>
                    <a:bodyPr/>
                    <a:lstStyle/>
                    <a:p>
                      <a:pPr algn="l" fontAlgn="b"/>
                      <a:r>
                        <a:rPr lang="en-US" sz="600" b="0" i="0" u="none" strike="noStrike">
                          <a:solidFill>
                            <a:srgbClr val="000000"/>
                          </a:solidFill>
                          <a:effectLst/>
                          <a:latin typeface="Arial" panose="020B0604020202020204" pitchFamily="34" charset="0"/>
                        </a:rPr>
                        <a:t>[BE-BE] PST Zandvliet 2 [OPP] [BE] / N-1 PST Zandvliet 1</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a:t>
                      </a:r>
                    </a:p>
                  </a:txBody>
                  <a:tcPr marL="0" marR="0" marT="0" marB="0" anchor="b">
                    <a:lnL>
                      <a:noFill/>
                    </a:lnL>
                    <a:lnR>
                      <a:noFill/>
                    </a:lnR>
                    <a:lnT>
                      <a:noFill/>
                    </a:lnT>
                    <a:lnB>
                      <a:noFill/>
                    </a:lnB>
                  </a:tcPr>
                </a:tc>
                <a:extLst>
                  <a:ext uri="{0D108BD9-81ED-4DB2-BD59-A6C34878D82A}">
                    <a16:rowId xmlns:a16="http://schemas.microsoft.com/office/drawing/2014/main" val="4193521948"/>
                  </a:ext>
                </a:extLst>
              </a:tr>
              <a:tr h="114292">
                <a:tc>
                  <a:txBody>
                    <a:bodyPr/>
                    <a:lstStyle/>
                    <a:p>
                      <a:pPr algn="l" fontAlgn="b"/>
                      <a:r>
                        <a:rPr lang="en-US" sz="600" b="0" i="0" u="none" strike="noStrike">
                          <a:solidFill>
                            <a:srgbClr val="000000"/>
                          </a:solidFill>
                          <a:effectLst/>
                          <a:latin typeface="Arial" panose="020B0604020202020204" pitchFamily="34" charset="0"/>
                        </a:rPr>
                        <a:t>[BE-FR] Aubange - Moulaine 220.513 [DIR] [BE] / N-1 PST Van Eyck 2</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23.08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11%</a:t>
                      </a:r>
                    </a:p>
                  </a:txBody>
                  <a:tcPr marL="0" marR="0" marT="0" marB="0" anchor="b">
                    <a:lnL>
                      <a:noFill/>
                    </a:lnL>
                    <a:lnR>
                      <a:noFill/>
                    </a:lnR>
                    <a:lnT>
                      <a:noFill/>
                    </a:lnT>
                    <a:lnB>
                      <a:noFill/>
                    </a:lnB>
                  </a:tcPr>
                </a:tc>
                <a:extLst>
                  <a:ext uri="{0D108BD9-81ED-4DB2-BD59-A6C34878D82A}">
                    <a16:rowId xmlns:a16="http://schemas.microsoft.com/office/drawing/2014/main" val="1033008056"/>
                  </a:ext>
                </a:extLst>
              </a:tr>
              <a:tr h="114292">
                <a:tc>
                  <a:txBody>
                    <a:bodyPr/>
                    <a:lstStyle/>
                    <a:p>
                      <a:pPr algn="l" fontAlgn="b"/>
                      <a:r>
                        <a:rPr lang="en-US" sz="600" b="0" i="0" u="none" strike="noStrike">
                          <a:solidFill>
                            <a:srgbClr val="000000"/>
                          </a:solidFill>
                          <a:effectLst/>
                          <a:latin typeface="Arial" panose="020B0604020202020204" pitchFamily="34" charset="0"/>
                        </a:rPr>
                        <a:t>[BE-FR] Aubange - Moulaine 220.513 [DIR] [BE] / N-1 ALEGRO DC</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1452.86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16%</a:t>
                      </a:r>
                    </a:p>
                  </a:txBody>
                  <a:tcPr marL="0" marR="0" marT="0" marB="0" anchor="b">
                    <a:lnL>
                      <a:noFill/>
                    </a:lnL>
                    <a:lnR>
                      <a:noFill/>
                    </a:lnR>
                    <a:lnT>
                      <a:noFill/>
                    </a:lnT>
                    <a:lnB>
                      <a:noFill/>
                    </a:lnB>
                  </a:tcPr>
                </a:tc>
                <a:extLst>
                  <a:ext uri="{0D108BD9-81ED-4DB2-BD59-A6C34878D82A}">
                    <a16:rowId xmlns:a16="http://schemas.microsoft.com/office/drawing/2014/main" val="4085551423"/>
                  </a:ext>
                </a:extLst>
              </a:tr>
              <a:tr h="114292">
                <a:tc>
                  <a:txBody>
                    <a:bodyPr/>
                    <a:lstStyle/>
                    <a:p>
                      <a:pPr algn="l" fontAlgn="b"/>
                      <a:r>
                        <a:rPr lang="en-US" sz="600" b="1" i="0" u="none" strike="noStrike">
                          <a:solidFill>
                            <a:srgbClr val="000000"/>
                          </a:solidFill>
                          <a:effectLst/>
                          <a:latin typeface="Arial" panose="020B0604020202020204" pitchFamily="34" charset="0"/>
                        </a:rPr>
                        <a:t>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658.36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515%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94452408"/>
                  </a:ext>
                </a:extLst>
              </a:tr>
              <a:tr h="114292">
                <a:tc>
                  <a:txBody>
                    <a:bodyPr/>
                    <a:lstStyle/>
                    <a:p>
                      <a:pPr algn="l" fontAlgn="b"/>
                      <a:r>
                        <a:rPr lang="en-US" sz="600" b="0" i="0" u="none" strike="noStrike">
                          <a:solidFill>
                            <a:srgbClr val="000000"/>
                          </a:solidFill>
                          <a:effectLst/>
                          <a:latin typeface="Arial" panose="020B0604020202020204" pitchFamily="34" charset="0"/>
                        </a:rPr>
                        <a:t>[AT-AT] Westtirol 1 - Westtirol 2 WTRHU41 [DIR] / N-1 Pradella-Y/Punt LN300153</a:t>
                      </a:r>
                    </a:p>
                  </a:txBody>
                  <a:tcPr marL="6312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173.97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88%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410512274"/>
                  </a:ext>
                </a:extLst>
              </a:tr>
              <a:tr h="114292">
                <a:tc>
                  <a:txBody>
                    <a:bodyPr/>
                    <a:lstStyle/>
                    <a:p>
                      <a:pPr algn="l" fontAlgn="b"/>
                      <a:r>
                        <a:rPr lang="en-US" sz="600" b="0" i="0" u="none" strike="noStrike">
                          <a:solidFill>
                            <a:srgbClr val="000000"/>
                          </a:solidFill>
                          <a:effectLst/>
                          <a:latin typeface="Arial" panose="020B0604020202020204" pitchFamily="34" charset="0"/>
                        </a:rPr>
                        <a:t>[SK-PL] Lemesany - Krosno Iskrz 2 [OPP] [PL] / N-1 Lemesany - Krosno Iskrz 1</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13.33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80%</a:t>
                      </a:r>
                    </a:p>
                  </a:txBody>
                  <a:tcPr marL="0" marR="0" marT="0" marB="0" anchor="b">
                    <a:lnL>
                      <a:noFill/>
                    </a:lnL>
                    <a:lnR>
                      <a:noFill/>
                    </a:lnR>
                    <a:lnT>
                      <a:noFill/>
                    </a:lnT>
                    <a:lnB>
                      <a:noFill/>
                    </a:lnB>
                  </a:tcPr>
                </a:tc>
                <a:extLst>
                  <a:ext uri="{0D108BD9-81ED-4DB2-BD59-A6C34878D82A}">
                    <a16:rowId xmlns:a16="http://schemas.microsoft.com/office/drawing/2014/main" val="380659230"/>
                  </a:ext>
                </a:extLst>
              </a:tr>
              <a:tr h="114292">
                <a:tc>
                  <a:txBody>
                    <a:bodyPr/>
                    <a:lstStyle/>
                    <a:p>
                      <a:pPr algn="l" fontAlgn="b"/>
                      <a:r>
                        <a:rPr lang="en-US" sz="600" b="0" i="0" u="none" strike="noStrike">
                          <a:solidFill>
                            <a:srgbClr val="000000"/>
                          </a:solidFill>
                          <a:effectLst/>
                          <a:latin typeface="Arial" panose="020B0604020202020204" pitchFamily="34" charset="0"/>
                        </a:rPr>
                        <a:t>[CZ-D8] Hradec - Rohrsdorf 446 [OPP] [D8] / N-1 Hradec - Rohrsdorf 1</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77.09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59%</a:t>
                      </a:r>
                    </a:p>
                  </a:txBody>
                  <a:tcPr marL="0" marR="0" marT="0" marB="0" anchor="b">
                    <a:lnL>
                      <a:noFill/>
                    </a:lnL>
                    <a:lnR>
                      <a:noFill/>
                    </a:lnR>
                    <a:lnT>
                      <a:noFill/>
                    </a:lnT>
                    <a:lnB>
                      <a:noFill/>
                    </a:lnB>
                  </a:tcPr>
                </a:tc>
                <a:extLst>
                  <a:ext uri="{0D108BD9-81ED-4DB2-BD59-A6C34878D82A}">
                    <a16:rowId xmlns:a16="http://schemas.microsoft.com/office/drawing/2014/main" val="3819770324"/>
                  </a:ext>
                </a:extLst>
              </a:tr>
              <a:tr h="114292">
                <a:tc>
                  <a:txBody>
                    <a:bodyPr/>
                    <a:lstStyle/>
                    <a:p>
                      <a:pPr algn="l" fontAlgn="b"/>
                      <a:r>
                        <a:rPr lang="de-DE" sz="600" b="0" i="0" u="none" strike="noStrike">
                          <a:solidFill>
                            <a:srgbClr val="000000"/>
                          </a:solidFill>
                          <a:effectLst/>
                          <a:latin typeface="Arial" panose="020B0604020202020204" pitchFamily="34" charset="0"/>
                        </a:rPr>
                        <a:t>[D2-NL] Diele - Meeden SCHWARZ [DIR] [D2] / N-1 Diele - Meeden WEISS/W</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50.93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669364898"/>
                  </a:ext>
                </a:extLst>
              </a:tr>
              <a:tr h="114292">
                <a:tc>
                  <a:txBody>
                    <a:bodyPr/>
                    <a:lstStyle/>
                    <a:p>
                      <a:pPr algn="l" fontAlgn="b"/>
                      <a:r>
                        <a:rPr lang="en-US" sz="600" b="0" i="0" u="none" strike="noStrike">
                          <a:solidFill>
                            <a:srgbClr val="000000"/>
                          </a:solidFill>
                          <a:effectLst/>
                          <a:latin typeface="Arial" panose="020B0604020202020204" pitchFamily="34" charset="0"/>
                        </a:rPr>
                        <a:t>[SI-AT] 220 kV Podlog - Obersielach [OPP] [SI] / N-1 Maribor-Kainachtal 1</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71.52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75%</a:t>
                      </a:r>
                    </a:p>
                  </a:txBody>
                  <a:tcPr marL="0" marR="0" marT="0" marB="0" anchor="b">
                    <a:lnL>
                      <a:noFill/>
                    </a:lnL>
                    <a:lnR>
                      <a:noFill/>
                    </a:lnR>
                    <a:lnT>
                      <a:noFill/>
                    </a:lnT>
                    <a:lnB>
                      <a:noFill/>
                    </a:lnB>
                  </a:tcPr>
                </a:tc>
                <a:extLst>
                  <a:ext uri="{0D108BD9-81ED-4DB2-BD59-A6C34878D82A}">
                    <a16:rowId xmlns:a16="http://schemas.microsoft.com/office/drawing/2014/main" val="3480877323"/>
                  </a:ext>
                </a:extLst>
              </a:tr>
              <a:tr h="114292">
                <a:tc>
                  <a:txBody>
                    <a:bodyPr/>
                    <a:lstStyle/>
                    <a:p>
                      <a:pPr algn="l" fontAlgn="b"/>
                      <a:r>
                        <a:rPr lang="en-US" sz="600" b="0" i="0" u="none" strike="noStrike">
                          <a:solidFill>
                            <a:srgbClr val="000000"/>
                          </a:solidFill>
                          <a:effectLst/>
                          <a:latin typeface="Arial" panose="020B0604020202020204" pitchFamily="34" charset="0"/>
                        </a:rPr>
                        <a:t>[CZ-PL] Wielopole - Nosovice [DIR] [PL] / N-1 Albrechtice - Dobrzen</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10.97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69%</a:t>
                      </a:r>
                    </a:p>
                  </a:txBody>
                  <a:tcPr marL="0" marR="0" marT="0" marB="0" anchor="b">
                    <a:lnL>
                      <a:noFill/>
                    </a:lnL>
                    <a:lnR>
                      <a:noFill/>
                    </a:lnR>
                    <a:lnT>
                      <a:noFill/>
                    </a:lnT>
                    <a:lnB>
                      <a:noFill/>
                    </a:lnB>
                  </a:tcPr>
                </a:tc>
                <a:extLst>
                  <a:ext uri="{0D108BD9-81ED-4DB2-BD59-A6C34878D82A}">
                    <a16:rowId xmlns:a16="http://schemas.microsoft.com/office/drawing/2014/main" val="3758622005"/>
                  </a:ext>
                </a:extLst>
              </a:tr>
              <a:tr h="114292">
                <a:tc>
                  <a:txBody>
                    <a:bodyPr/>
                    <a:lstStyle/>
                    <a:p>
                      <a:pPr algn="l" fontAlgn="b"/>
                      <a:r>
                        <a:rPr lang="en-US" sz="600" b="0" i="0" u="none" strike="noStrike">
                          <a:solidFill>
                            <a:srgbClr val="000000"/>
                          </a:solidFill>
                          <a:effectLst/>
                          <a:latin typeface="Arial" panose="020B0604020202020204" pitchFamily="34" charset="0"/>
                        </a:rPr>
                        <a:t>[SK-HU] Levice - God [DIR] [SK] / N-1 R.Sobota - Sajoivanka</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12.36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66%</a:t>
                      </a:r>
                    </a:p>
                  </a:txBody>
                  <a:tcPr marL="0" marR="0" marT="0" marB="0" anchor="b">
                    <a:lnL>
                      <a:noFill/>
                    </a:lnL>
                    <a:lnR>
                      <a:noFill/>
                    </a:lnR>
                    <a:lnT>
                      <a:noFill/>
                    </a:lnT>
                    <a:lnB>
                      <a:noFill/>
                    </a:lnB>
                  </a:tcPr>
                </a:tc>
                <a:extLst>
                  <a:ext uri="{0D108BD9-81ED-4DB2-BD59-A6C34878D82A}">
                    <a16:rowId xmlns:a16="http://schemas.microsoft.com/office/drawing/2014/main" val="401772262"/>
                  </a:ext>
                </a:extLst>
              </a:tr>
              <a:tr h="114292">
                <a:tc>
                  <a:txBody>
                    <a:bodyPr/>
                    <a:lstStyle/>
                    <a:p>
                      <a:pPr algn="l" fontAlgn="b"/>
                      <a:r>
                        <a:rPr lang="en-US" sz="600" b="0" i="0" u="none" strike="noStrike">
                          <a:solidFill>
                            <a:srgbClr val="000000"/>
                          </a:solidFill>
                          <a:effectLst/>
                          <a:latin typeface="Arial" panose="020B0604020202020204" pitchFamily="34" charset="0"/>
                        </a:rPr>
                        <a:t>[BE-BE] PST Van Eyck 2 [OPP] [BE] / N-1 ALEGRO DC</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124.86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a:t>
                      </a:r>
                    </a:p>
                  </a:txBody>
                  <a:tcPr marL="0" marR="0" marT="0" marB="0" anchor="b">
                    <a:lnL>
                      <a:noFill/>
                    </a:lnL>
                    <a:lnR>
                      <a:noFill/>
                    </a:lnR>
                    <a:lnT>
                      <a:noFill/>
                    </a:lnT>
                    <a:lnB>
                      <a:noFill/>
                    </a:lnB>
                  </a:tcPr>
                </a:tc>
                <a:extLst>
                  <a:ext uri="{0D108BD9-81ED-4DB2-BD59-A6C34878D82A}">
                    <a16:rowId xmlns:a16="http://schemas.microsoft.com/office/drawing/2014/main" val="1107481026"/>
                  </a:ext>
                </a:extLst>
              </a:tr>
              <a:tr h="114292">
                <a:tc>
                  <a:txBody>
                    <a:bodyPr/>
                    <a:lstStyle/>
                    <a:p>
                      <a:pPr algn="l" fontAlgn="b"/>
                      <a:r>
                        <a:rPr lang="en-US" sz="600" b="0" i="0" u="none" strike="noStrike">
                          <a:solidFill>
                            <a:srgbClr val="000000"/>
                          </a:solidFill>
                          <a:effectLst/>
                          <a:latin typeface="Arial" panose="020B0604020202020204" pitchFamily="34" charset="0"/>
                        </a:rPr>
                        <a:t>[D8-PL] Mikulowa PST1 [OPP] [PL] / N-1 Hagenwerder - Mikulowa 1</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128.28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33%</a:t>
                      </a:r>
                    </a:p>
                  </a:txBody>
                  <a:tcPr marL="0" marR="0" marT="0" marB="0" anchor="b">
                    <a:lnL>
                      <a:noFill/>
                    </a:lnL>
                    <a:lnR>
                      <a:noFill/>
                    </a:lnR>
                    <a:lnT>
                      <a:noFill/>
                    </a:lnT>
                    <a:lnB>
                      <a:noFill/>
                    </a:lnB>
                  </a:tcPr>
                </a:tc>
                <a:extLst>
                  <a:ext uri="{0D108BD9-81ED-4DB2-BD59-A6C34878D82A}">
                    <a16:rowId xmlns:a16="http://schemas.microsoft.com/office/drawing/2014/main" val="1000300485"/>
                  </a:ext>
                </a:extLst>
              </a:tr>
              <a:tr h="114292">
                <a:tc>
                  <a:txBody>
                    <a:bodyPr/>
                    <a:lstStyle/>
                    <a:p>
                      <a:pPr algn="l" fontAlgn="b"/>
                      <a:r>
                        <a:rPr lang="en-US" sz="600" b="0" i="0" u="none" strike="noStrike">
                          <a:solidFill>
                            <a:srgbClr val="000000"/>
                          </a:solidFill>
                          <a:effectLst/>
                          <a:latin typeface="Arial" panose="020B0604020202020204" pitchFamily="34" charset="0"/>
                        </a:rPr>
                        <a:t>[BE-FR] Aubange - Moulaine 220.513 [DIR] [BE] / N-1 PST Van Eyck 2</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15.98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9%</a:t>
                      </a:r>
                    </a:p>
                  </a:txBody>
                  <a:tcPr marL="0" marR="0" marT="0" marB="0" anchor="b">
                    <a:lnL>
                      <a:noFill/>
                    </a:lnL>
                    <a:lnR>
                      <a:noFill/>
                    </a:lnR>
                    <a:lnT>
                      <a:noFill/>
                    </a:lnT>
                    <a:lnB>
                      <a:noFill/>
                    </a:lnB>
                  </a:tcPr>
                </a:tc>
                <a:extLst>
                  <a:ext uri="{0D108BD9-81ED-4DB2-BD59-A6C34878D82A}">
                    <a16:rowId xmlns:a16="http://schemas.microsoft.com/office/drawing/2014/main" val="1788100190"/>
                  </a:ext>
                </a:extLst>
              </a:tr>
              <a:tr h="114292">
                <a:tc>
                  <a:txBody>
                    <a:bodyPr/>
                    <a:lstStyle/>
                    <a:p>
                      <a:pPr algn="l" fontAlgn="b"/>
                      <a:r>
                        <a:rPr lang="en-US" sz="600" b="0" i="0" u="none" strike="noStrike">
                          <a:solidFill>
                            <a:srgbClr val="000000"/>
                          </a:solidFill>
                          <a:effectLst/>
                          <a:latin typeface="Arial" panose="020B0604020202020204" pitchFamily="34" charset="0"/>
                        </a:rPr>
                        <a:t>[BE-FR] Aubange - Moulaine 220.513 [DIR] [BE] / N-1 ALEGRO DC</a:t>
                      </a:r>
                    </a:p>
                  </a:txBody>
                  <a:tcPr marL="63124"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658.36</a:t>
                      </a:r>
                    </a:p>
                  </a:txBody>
                  <a:tcPr marL="0" marR="0" marT="0" marB="0" anchor="b">
                    <a:lnL>
                      <a:noFill/>
                    </a:lnL>
                    <a:lnR>
                      <a:noFill/>
                    </a:lnR>
                    <a:lnT>
                      <a:noFill/>
                    </a:lnT>
                    <a:lnB>
                      <a:noFill/>
                    </a:lnB>
                  </a:tcPr>
                </a:tc>
                <a:tc>
                  <a:txBody>
                    <a:bodyPr/>
                    <a:lstStyle/>
                    <a:p>
                      <a:pPr algn="r" fontAlgn="b"/>
                      <a:r>
                        <a:rPr lang="en-US" sz="600" b="0" i="0" u="none" strike="noStrike" dirty="0">
                          <a:solidFill>
                            <a:srgbClr val="000000"/>
                          </a:solidFill>
                          <a:effectLst/>
                          <a:latin typeface="Arial" panose="020B0604020202020204" pitchFamily="34" charset="0"/>
                        </a:rPr>
                        <a:t>14%</a:t>
                      </a:r>
                    </a:p>
                  </a:txBody>
                  <a:tcPr marL="0" marR="0" marT="0" marB="0" anchor="b">
                    <a:lnL>
                      <a:noFill/>
                    </a:lnL>
                    <a:lnR>
                      <a:noFill/>
                    </a:lnR>
                    <a:lnT>
                      <a:noFill/>
                    </a:lnT>
                    <a:lnB>
                      <a:noFill/>
                    </a:lnB>
                  </a:tcPr>
                </a:tc>
                <a:extLst>
                  <a:ext uri="{0D108BD9-81ED-4DB2-BD59-A6C34878D82A}">
                    <a16:rowId xmlns:a16="http://schemas.microsoft.com/office/drawing/2014/main" val="3519989330"/>
                  </a:ext>
                </a:extLst>
              </a:tr>
            </a:tbl>
          </a:graphicData>
        </a:graphic>
      </p:graphicFrame>
    </p:spTree>
    <p:extLst>
      <p:ext uri="{BB962C8B-B14F-4D97-AF65-F5344CB8AC3E}">
        <p14:creationId xmlns:p14="http://schemas.microsoft.com/office/powerpoint/2010/main" val="854717250"/>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9 (part 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65D1B7FB-AD19-4743-ACD6-D981FD2CEC65}"/>
              </a:ext>
            </a:extLst>
          </p:cNvPr>
          <p:cNvGraphicFramePr>
            <a:graphicFrameLocks noGrp="1"/>
          </p:cNvGraphicFramePr>
          <p:nvPr>
            <p:extLst>
              <p:ext uri="{D42A27DB-BD31-4B8C-83A1-F6EECF244321}">
                <p14:modId xmlns:p14="http://schemas.microsoft.com/office/powerpoint/2010/main" val="329571202"/>
              </p:ext>
            </p:extLst>
          </p:nvPr>
        </p:nvGraphicFramePr>
        <p:xfrm>
          <a:off x="1536970" y="1079501"/>
          <a:ext cx="6094166" cy="5457496"/>
        </p:xfrm>
        <a:graphic>
          <a:graphicData uri="http://schemas.openxmlformats.org/drawingml/2006/table">
            <a:tbl>
              <a:tblPr/>
              <a:tblGrid>
                <a:gridCol w="4500141">
                  <a:extLst>
                    <a:ext uri="{9D8B030D-6E8A-4147-A177-3AD203B41FA5}">
                      <a16:colId xmlns:a16="http://schemas.microsoft.com/office/drawing/2014/main" val="3612977718"/>
                    </a:ext>
                  </a:extLst>
                </a:gridCol>
                <a:gridCol w="1160277">
                  <a:extLst>
                    <a:ext uri="{9D8B030D-6E8A-4147-A177-3AD203B41FA5}">
                      <a16:colId xmlns:a16="http://schemas.microsoft.com/office/drawing/2014/main" val="2377037342"/>
                    </a:ext>
                  </a:extLst>
                </a:gridCol>
                <a:gridCol w="433748">
                  <a:extLst>
                    <a:ext uri="{9D8B030D-6E8A-4147-A177-3AD203B41FA5}">
                      <a16:colId xmlns:a16="http://schemas.microsoft.com/office/drawing/2014/main" val="3367435695"/>
                    </a:ext>
                  </a:extLst>
                </a:gridCol>
              </a:tblGrid>
              <a:tr h="124034">
                <a:tc>
                  <a:txBody>
                    <a:bodyPr/>
                    <a:lstStyle/>
                    <a:p>
                      <a:pPr algn="l" fontAlgn="b"/>
                      <a:r>
                        <a:rPr lang="en-US" sz="600" b="1" i="0" u="none" strike="noStrike">
                          <a:solidFill>
                            <a:srgbClr val="000000"/>
                          </a:solidFill>
                          <a:effectLst/>
                          <a:latin typeface="Arial" panose="020B0604020202020204" pitchFamily="34" charset="0"/>
                        </a:rPr>
                        <a:t>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545.29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385%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314029919"/>
                  </a:ext>
                </a:extLst>
              </a:tr>
              <a:tr h="124034">
                <a:tc>
                  <a:txBody>
                    <a:bodyPr/>
                    <a:lstStyle/>
                    <a:p>
                      <a:pPr algn="l" fontAlgn="b"/>
                      <a:r>
                        <a:rPr lang="en-US" sz="600" b="0" i="0" u="none" strike="noStrike">
                          <a:solidFill>
                            <a:srgbClr val="000000"/>
                          </a:solidFill>
                          <a:effectLst/>
                          <a:latin typeface="Arial" panose="020B0604020202020204" pitchFamily="34" charset="0"/>
                        </a:rPr>
                        <a:t>[AT-AT] Westtirol 1 - Westtirol 2 WTRHU41 [DIR] / N-1 Pradella-Y/Punt LN300153</a:t>
                      </a:r>
                    </a:p>
                  </a:txBody>
                  <a:tcPr marL="67428"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218.78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86%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143498492"/>
                  </a:ext>
                </a:extLst>
              </a:tr>
              <a:tr h="124034">
                <a:tc>
                  <a:txBody>
                    <a:bodyPr/>
                    <a:lstStyle/>
                    <a:p>
                      <a:pPr algn="l" fontAlgn="b"/>
                      <a:r>
                        <a:rPr lang="de-DE" sz="600" b="0" i="0" u="none" strike="noStrike">
                          <a:solidFill>
                            <a:srgbClr val="000000"/>
                          </a:solidFill>
                          <a:effectLst/>
                          <a:latin typeface="Arial" panose="020B0604020202020204" pitchFamily="34" charset="0"/>
                        </a:rPr>
                        <a:t>[D2-NL] Diele - Meeden SCHWARZ [DIR] [D2] / N-1 Diele - Meeden WEISS/W</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44.08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2816330118"/>
                  </a:ext>
                </a:extLst>
              </a:tr>
              <a:tr h="124034">
                <a:tc>
                  <a:txBody>
                    <a:bodyPr/>
                    <a:lstStyle/>
                    <a:p>
                      <a:pPr algn="l" fontAlgn="b"/>
                      <a:r>
                        <a:rPr lang="en-US" sz="600" b="0" i="0" u="none" strike="noStrike">
                          <a:solidFill>
                            <a:srgbClr val="000000"/>
                          </a:solidFill>
                          <a:effectLst/>
                          <a:latin typeface="Arial" panose="020B0604020202020204" pitchFamily="34" charset="0"/>
                        </a:rPr>
                        <a:t>[SI-AT] 220 kV Podlog - Obersielach [OPP] [SI] / N-1 Maribor-Kainachtal 1</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92.19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85%</a:t>
                      </a:r>
                    </a:p>
                  </a:txBody>
                  <a:tcPr marL="0" marR="0" marT="0" marB="0" anchor="b">
                    <a:lnL>
                      <a:noFill/>
                    </a:lnL>
                    <a:lnR>
                      <a:noFill/>
                    </a:lnR>
                    <a:lnT>
                      <a:noFill/>
                    </a:lnT>
                    <a:lnB>
                      <a:noFill/>
                    </a:lnB>
                  </a:tcPr>
                </a:tc>
                <a:extLst>
                  <a:ext uri="{0D108BD9-81ED-4DB2-BD59-A6C34878D82A}">
                    <a16:rowId xmlns:a16="http://schemas.microsoft.com/office/drawing/2014/main" val="4198125312"/>
                  </a:ext>
                </a:extLst>
              </a:tr>
              <a:tr h="124034">
                <a:tc>
                  <a:txBody>
                    <a:bodyPr/>
                    <a:lstStyle/>
                    <a:p>
                      <a:pPr algn="l" fontAlgn="b"/>
                      <a:r>
                        <a:rPr lang="en-US" sz="600" b="0" i="0" u="none" strike="noStrike">
                          <a:solidFill>
                            <a:srgbClr val="000000"/>
                          </a:solidFill>
                          <a:effectLst/>
                          <a:latin typeface="Arial" panose="020B0604020202020204" pitchFamily="34" charset="0"/>
                        </a:rPr>
                        <a:t>[CZ-PL] Wielopole - Nosovice [DIR] [PL] / N-1 Albrechtice - Dobrzen</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76.65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68%</a:t>
                      </a:r>
                    </a:p>
                  </a:txBody>
                  <a:tcPr marL="0" marR="0" marT="0" marB="0" anchor="b">
                    <a:lnL>
                      <a:noFill/>
                    </a:lnL>
                    <a:lnR>
                      <a:noFill/>
                    </a:lnR>
                    <a:lnT>
                      <a:noFill/>
                    </a:lnT>
                    <a:lnB>
                      <a:noFill/>
                    </a:lnB>
                  </a:tcPr>
                </a:tc>
                <a:extLst>
                  <a:ext uri="{0D108BD9-81ED-4DB2-BD59-A6C34878D82A}">
                    <a16:rowId xmlns:a16="http://schemas.microsoft.com/office/drawing/2014/main" val="711773068"/>
                  </a:ext>
                </a:extLst>
              </a:tr>
              <a:tr h="124034">
                <a:tc>
                  <a:txBody>
                    <a:bodyPr/>
                    <a:lstStyle/>
                    <a:p>
                      <a:pPr algn="l" fontAlgn="b"/>
                      <a:r>
                        <a:rPr lang="en-US" sz="600" b="0" i="0" u="none" strike="noStrike">
                          <a:solidFill>
                            <a:srgbClr val="000000"/>
                          </a:solidFill>
                          <a:effectLst/>
                          <a:latin typeface="Arial" panose="020B0604020202020204" pitchFamily="34" charset="0"/>
                        </a:rPr>
                        <a:t>[SK-HU] Levice - God [DIR] [SK] / N-1 R.Sobota - Sajoivanka</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22.15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67%</a:t>
                      </a:r>
                    </a:p>
                  </a:txBody>
                  <a:tcPr marL="0" marR="0" marT="0" marB="0" anchor="b">
                    <a:lnL>
                      <a:noFill/>
                    </a:lnL>
                    <a:lnR>
                      <a:noFill/>
                    </a:lnR>
                    <a:lnT>
                      <a:noFill/>
                    </a:lnT>
                    <a:lnB>
                      <a:noFill/>
                    </a:lnB>
                  </a:tcPr>
                </a:tc>
                <a:extLst>
                  <a:ext uri="{0D108BD9-81ED-4DB2-BD59-A6C34878D82A}">
                    <a16:rowId xmlns:a16="http://schemas.microsoft.com/office/drawing/2014/main" val="2728103567"/>
                  </a:ext>
                </a:extLst>
              </a:tr>
              <a:tr h="124034">
                <a:tc>
                  <a:txBody>
                    <a:bodyPr/>
                    <a:lstStyle/>
                    <a:p>
                      <a:pPr algn="l" fontAlgn="b"/>
                      <a:r>
                        <a:rPr lang="en-US" sz="600" b="0" i="0" u="none" strike="noStrike">
                          <a:solidFill>
                            <a:srgbClr val="000000"/>
                          </a:solidFill>
                          <a:effectLst/>
                          <a:latin typeface="Arial" panose="020B0604020202020204" pitchFamily="34" charset="0"/>
                        </a:rPr>
                        <a:t>[BE-BE] PST Van Eyck 2 [OPP] [BE] / N-1 ALEGRO DC</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137.1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a:t>
                      </a:r>
                    </a:p>
                  </a:txBody>
                  <a:tcPr marL="0" marR="0" marT="0" marB="0" anchor="b">
                    <a:lnL>
                      <a:noFill/>
                    </a:lnL>
                    <a:lnR>
                      <a:noFill/>
                    </a:lnR>
                    <a:lnT>
                      <a:noFill/>
                    </a:lnT>
                    <a:lnB>
                      <a:noFill/>
                    </a:lnB>
                  </a:tcPr>
                </a:tc>
                <a:extLst>
                  <a:ext uri="{0D108BD9-81ED-4DB2-BD59-A6C34878D82A}">
                    <a16:rowId xmlns:a16="http://schemas.microsoft.com/office/drawing/2014/main" val="2401625267"/>
                  </a:ext>
                </a:extLst>
              </a:tr>
              <a:tr h="124034">
                <a:tc>
                  <a:txBody>
                    <a:bodyPr/>
                    <a:lstStyle/>
                    <a:p>
                      <a:pPr algn="l" fontAlgn="b"/>
                      <a:r>
                        <a:rPr lang="en-US" sz="600" b="0" i="0" u="none" strike="noStrike">
                          <a:solidFill>
                            <a:srgbClr val="000000"/>
                          </a:solidFill>
                          <a:effectLst/>
                          <a:latin typeface="Arial" panose="020B0604020202020204" pitchFamily="34" charset="0"/>
                        </a:rPr>
                        <a:t>[D8-PL] Mikulowa PST1 [OPP] [PL] / N-1 Hagenwerder - Mikulowa 1</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188.89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33%</a:t>
                      </a:r>
                    </a:p>
                  </a:txBody>
                  <a:tcPr marL="0" marR="0" marT="0" marB="0" anchor="b">
                    <a:lnL>
                      <a:noFill/>
                    </a:lnL>
                    <a:lnR>
                      <a:noFill/>
                    </a:lnR>
                    <a:lnT>
                      <a:noFill/>
                    </a:lnT>
                    <a:lnB>
                      <a:noFill/>
                    </a:lnB>
                  </a:tcPr>
                </a:tc>
                <a:extLst>
                  <a:ext uri="{0D108BD9-81ED-4DB2-BD59-A6C34878D82A}">
                    <a16:rowId xmlns:a16="http://schemas.microsoft.com/office/drawing/2014/main" val="1529209197"/>
                  </a:ext>
                </a:extLst>
              </a:tr>
              <a:tr h="124034">
                <a:tc>
                  <a:txBody>
                    <a:bodyPr/>
                    <a:lstStyle/>
                    <a:p>
                      <a:pPr algn="l" fontAlgn="b"/>
                      <a:r>
                        <a:rPr lang="en-US" sz="600" b="0" i="0" u="none" strike="noStrike">
                          <a:solidFill>
                            <a:srgbClr val="000000"/>
                          </a:solidFill>
                          <a:effectLst/>
                          <a:latin typeface="Arial" panose="020B0604020202020204" pitchFamily="34" charset="0"/>
                        </a:rPr>
                        <a:t>[BE-FR] Aubange - Moulaine 220.513 [DIR] [BE] / N-1 PST Van Eyck 2</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15.12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a:t>
                      </a:r>
                    </a:p>
                  </a:txBody>
                  <a:tcPr marL="0" marR="0" marT="0" marB="0" anchor="b">
                    <a:lnL>
                      <a:noFill/>
                    </a:lnL>
                    <a:lnR>
                      <a:noFill/>
                    </a:lnR>
                    <a:lnT>
                      <a:noFill/>
                    </a:lnT>
                    <a:lnB>
                      <a:noFill/>
                    </a:lnB>
                  </a:tcPr>
                </a:tc>
                <a:extLst>
                  <a:ext uri="{0D108BD9-81ED-4DB2-BD59-A6C34878D82A}">
                    <a16:rowId xmlns:a16="http://schemas.microsoft.com/office/drawing/2014/main" val="3977322916"/>
                  </a:ext>
                </a:extLst>
              </a:tr>
              <a:tr h="124034">
                <a:tc>
                  <a:txBody>
                    <a:bodyPr/>
                    <a:lstStyle/>
                    <a:p>
                      <a:pPr algn="l" fontAlgn="b"/>
                      <a:r>
                        <a:rPr lang="en-US" sz="600" b="0" i="0" u="none" strike="noStrike">
                          <a:solidFill>
                            <a:srgbClr val="000000"/>
                          </a:solidFill>
                          <a:effectLst/>
                          <a:latin typeface="Arial" panose="020B0604020202020204" pitchFamily="34" charset="0"/>
                        </a:rPr>
                        <a:t>[BE-FR] Aubange - Moulaine 220.513 [DIR] [BE] / N-1 ALEGRO DC</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545.29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14%</a:t>
                      </a:r>
                    </a:p>
                  </a:txBody>
                  <a:tcPr marL="0" marR="0" marT="0" marB="0" anchor="b">
                    <a:lnL>
                      <a:noFill/>
                    </a:lnL>
                    <a:lnR>
                      <a:noFill/>
                    </a:lnR>
                    <a:lnT>
                      <a:noFill/>
                    </a:lnT>
                    <a:lnB>
                      <a:noFill/>
                    </a:lnB>
                  </a:tcPr>
                </a:tc>
                <a:extLst>
                  <a:ext uri="{0D108BD9-81ED-4DB2-BD59-A6C34878D82A}">
                    <a16:rowId xmlns:a16="http://schemas.microsoft.com/office/drawing/2014/main" val="153042479"/>
                  </a:ext>
                </a:extLst>
              </a:tr>
              <a:tr h="124034">
                <a:tc>
                  <a:txBody>
                    <a:bodyPr/>
                    <a:lstStyle/>
                    <a:p>
                      <a:pPr algn="l" fontAlgn="b"/>
                      <a:r>
                        <a:rPr lang="en-US" sz="600" b="1" i="0" u="none" strike="noStrike">
                          <a:solidFill>
                            <a:srgbClr val="000000"/>
                          </a:solidFill>
                          <a:effectLst/>
                          <a:latin typeface="Arial" panose="020B0604020202020204" pitchFamily="34" charset="0"/>
                        </a:rPr>
                        <a:t>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524.66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450%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403564161"/>
                  </a:ext>
                </a:extLst>
              </a:tr>
              <a:tr h="124034">
                <a:tc>
                  <a:txBody>
                    <a:bodyPr/>
                    <a:lstStyle/>
                    <a:p>
                      <a:pPr algn="l" fontAlgn="b"/>
                      <a:r>
                        <a:rPr lang="en-US" sz="600" b="0" i="0" u="none" strike="noStrike">
                          <a:solidFill>
                            <a:srgbClr val="000000"/>
                          </a:solidFill>
                          <a:effectLst/>
                          <a:latin typeface="Arial" panose="020B0604020202020204" pitchFamily="34" charset="0"/>
                        </a:rPr>
                        <a:t>[AT-D2] Vill_Thaur - Silz 273C [OPP] [AT] / N-1 Vill_Thaur - Silz 274C</a:t>
                      </a:r>
                    </a:p>
                  </a:txBody>
                  <a:tcPr marL="67428"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397.34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105%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791500788"/>
                  </a:ext>
                </a:extLst>
              </a:tr>
              <a:tr h="124034">
                <a:tc>
                  <a:txBody>
                    <a:bodyPr/>
                    <a:lstStyle/>
                    <a:p>
                      <a:pPr algn="l" fontAlgn="b"/>
                      <a:r>
                        <a:rPr lang="en-US" sz="600" b="0" i="0" u="none" strike="noStrike">
                          <a:solidFill>
                            <a:srgbClr val="000000"/>
                          </a:solidFill>
                          <a:effectLst/>
                          <a:latin typeface="Arial" panose="020B0604020202020204" pitchFamily="34" charset="0"/>
                        </a:rPr>
                        <a:t>[SK-PL] Lemesany - Krosno Iskrz 2 [OPP] [PL] / N-1 Lemesany - Krosno Iskrz 1</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38.71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82%</a:t>
                      </a:r>
                    </a:p>
                  </a:txBody>
                  <a:tcPr marL="0" marR="0" marT="0" marB="0" anchor="b">
                    <a:lnL>
                      <a:noFill/>
                    </a:lnL>
                    <a:lnR>
                      <a:noFill/>
                    </a:lnR>
                    <a:lnT>
                      <a:noFill/>
                    </a:lnT>
                    <a:lnB>
                      <a:noFill/>
                    </a:lnB>
                  </a:tcPr>
                </a:tc>
                <a:extLst>
                  <a:ext uri="{0D108BD9-81ED-4DB2-BD59-A6C34878D82A}">
                    <a16:rowId xmlns:a16="http://schemas.microsoft.com/office/drawing/2014/main" val="2909194381"/>
                  </a:ext>
                </a:extLst>
              </a:tr>
              <a:tr h="124034">
                <a:tc>
                  <a:txBody>
                    <a:bodyPr/>
                    <a:lstStyle/>
                    <a:p>
                      <a:pPr algn="l" fontAlgn="b"/>
                      <a:r>
                        <a:rPr lang="en-US" sz="600" b="0" i="0" u="none" strike="noStrike">
                          <a:solidFill>
                            <a:srgbClr val="000000"/>
                          </a:solidFill>
                          <a:effectLst/>
                          <a:latin typeface="Arial" panose="020B0604020202020204" pitchFamily="34" charset="0"/>
                        </a:rPr>
                        <a:t>[SK-SK] V.Dur - Levice 2 [DIR] / N-1 V.Dur - Levice 1</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25.99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38%</a:t>
                      </a:r>
                    </a:p>
                  </a:txBody>
                  <a:tcPr marL="0" marR="0" marT="0" marB="0" anchor="b">
                    <a:lnL>
                      <a:noFill/>
                    </a:lnL>
                    <a:lnR>
                      <a:noFill/>
                    </a:lnR>
                    <a:lnT>
                      <a:noFill/>
                    </a:lnT>
                    <a:lnB>
                      <a:noFill/>
                    </a:lnB>
                  </a:tcPr>
                </a:tc>
                <a:extLst>
                  <a:ext uri="{0D108BD9-81ED-4DB2-BD59-A6C34878D82A}">
                    <a16:rowId xmlns:a16="http://schemas.microsoft.com/office/drawing/2014/main" val="2755031395"/>
                  </a:ext>
                </a:extLst>
              </a:tr>
              <a:tr h="124034">
                <a:tc>
                  <a:txBody>
                    <a:bodyPr/>
                    <a:lstStyle/>
                    <a:p>
                      <a:pPr algn="l" fontAlgn="b"/>
                      <a:r>
                        <a:rPr lang="de-DE" sz="600" b="0" i="0" u="none" strike="noStrike">
                          <a:solidFill>
                            <a:srgbClr val="000000"/>
                          </a:solidFill>
                          <a:effectLst/>
                          <a:latin typeface="Arial" panose="020B0604020202020204" pitchFamily="34" charset="0"/>
                        </a:rPr>
                        <a:t>[D2-NL] Diele - Meeden SCHWARZ [DIR] [D2] / N-1 Diele - Meeden WEISS/W</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17.5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701636261"/>
                  </a:ext>
                </a:extLst>
              </a:tr>
              <a:tr h="124034">
                <a:tc>
                  <a:txBody>
                    <a:bodyPr/>
                    <a:lstStyle/>
                    <a:p>
                      <a:pPr algn="l" fontAlgn="b"/>
                      <a:r>
                        <a:rPr lang="en-US" sz="600" b="0" i="0" u="none" strike="noStrike">
                          <a:solidFill>
                            <a:srgbClr val="000000"/>
                          </a:solidFill>
                          <a:effectLst/>
                          <a:latin typeface="Arial" panose="020B0604020202020204" pitchFamily="34" charset="0"/>
                        </a:rPr>
                        <a:t>[SI-AT] 220 kV Podlog - Obersielach [OPP] [SI] / N-1 Maribor-Kainachtal 1</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87.93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81%</a:t>
                      </a:r>
                    </a:p>
                  </a:txBody>
                  <a:tcPr marL="0" marR="0" marT="0" marB="0" anchor="b">
                    <a:lnL>
                      <a:noFill/>
                    </a:lnL>
                    <a:lnR>
                      <a:noFill/>
                    </a:lnR>
                    <a:lnT>
                      <a:noFill/>
                    </a:lnT>
                    <a:lnB>
                      <a:noFill/>
                    </a:lnB>
                  </a:tcPr>
                </a:tc>
                <a:extLst>
                  <a:ext uri="{0D108BD9-81ED-4DB2-BD59-A6C34878D82A}">
                    <a16:rowId xmlns:a16="http://schemas.microsoft.com/office/drawing/2014/main" val="2121065358"/>
                  </a:ext>
                </a:extLst>
              </a:tr>
              <a:tr h="124034">
                <a:tc>
                  <a:txBody>
                    <a:bodyPr/>
                    <a:lstStyle/>
                    <a:p>
                      <a:pPr algn="l" fontAlgn="b"/>
                      <a:r>
                        <a:rPr lang="en-US" sz="600" b="0" i="0" u="none" strike="noStrike">
                          <a:solidFill>
                            <a:srgbClr val="000000"/>
                          </a:solidFill>
                          <a:effectLst/>
                          <a:latin typeface="Arial" panose="020B0604020202020204" pitchFamily="34" charset="0"/>
                        </a:rPr>
                        <a:t>[CZ-PL] Wielopole - Nosovice [DIR] [PL] / N-1 Albrechtice - Dobrzen</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52.46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67%</a:t>
                      </a:r>
                    </a:p>
                  </a:txBody>
                  <a:tcPr marL="0" marR="0" marT="0" marB="0" anchor="b">
                    <a:lnL>
                      <a:noFill/>
                    </a:lnL>
                    <a:lnR>
                      <a:noFill/>
                    </a:lnR>
                    <a:lnT>
                      <a:noFill/>
                    </a:lnT>
                    <a:lnB>
                      <a:noFill/>
                    </a:lnB>
                  </a:tcPr>
                </a:tc>
                <a:extLst>
                  <a:ext uri="{0D108BD9-81ED-4DB2-BD59-A6C34878D82A}">
                    <a16:rowId xmlns:a16="http://schemas.microsoft.com/office/drawing/2014/main" val="223163616"/>
                  </a:ext>
                </a:extLst>
              </a:tr>
              <a:tr h="124034">
                <a:tc>
                  <a:txBody>
                    <a:bodyPr/>
                    <a:lstStyle/>
                    <a:p>
                      <a:pPr algn="l" fontAlgn="b"/>
                      <a:r>
                        <a:rPr lang="en-US" sz="600" b="0" i="0" u="none" strike="noStrike">
                          <a:solidFill>
                            <a:srgbClr val="000000"/>
                          </a:solidFill>
                          <a:effectLst/>
                          <a:latin typeface="Arial" panose="020B0604020202020204" pitchFamily="34" charset="0"/>
                        </a:rPr>
                        <a:t>[BE-BE] PST Van Eyck 2 [OPP] [BE] / N-1 ALEGRO DC</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173.32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a:t>
                      </a:r>
                    </a:p>
                  </a:txBody>
                  <a:tcPr marL="0" marR="0" marT="0" marB="0" anchor="b">
                    <a:lnL>
                      <a:noFill/>
                    </a:lnL>
                    <a:lnR>
                      <a:noFill/>
                    </a:lnR>
                    <a:lnT>
                      <a:noFill/>
                    </a:lnT>
                    <a:lnB>
                      <a:noFill/>
                    </a:lnB>
                  </a:tcPr>
                </a:tc>
                <a:extLst>
                  <a:ext uri="{0D108BD9-81ED-4DB2-BD59-A6C34878D82A}">
                    <a16:rowId xmlns:a16="http://schemas.microsoft.com/office/drawing/2014/main" val="3012286846"/>
                  </a:ext>
                </a:extLst>
              </a:tr>
              <a:tr h="124034">
                <a:tc>
                  <a:txBody>
                    <a:bodyPr/>
                    <a:lstStyle/>
                    <a:p>
                      <a:pPr algn="l" fontAlgn="b"/>
                      <a:r>
                        <a:rPr lang="en-US" sz="600" b="0" i="0" u="none" strike="noStrike">
                          <a:solidFill>
                            <a:srgbClr val="000000"/>
                          </a:solidFill>
                          <a:effectLst/>
                          <a:latin typeface="Arial" panose="020B0604020202020204" pitchFamily="34" charset="0"/>
                        </a:rPr>
                        <a:t>[D8-PL] Mikulowa PST1 [OPP] [PL] / N-1 Hagenwerder - Mikulowa 1</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170.28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33%</a:t>
                      </a:r>
                    </a:p>
                  </a:txBody>
                  <a:tcPr marL="0" marR="0" marT="0" marB="0" anchor="b">
                    <a:lnL>
                      <a:noFill/>
                    </a:lnL>
                    <a:lnR>
                      <a:noFill/>
                    </a:lnR>
                    <a:lnT>
                      <a:noFill/>
                    </a:lnT>
                    <a:lnB>
                      <a:noFill/>
                    </a:lnB>
                  </a:tcPr>
                </a:tc>
                <a:extLst>
                  <a:ext uri="{0D108BD9-81ED-4DB2-BD59-A6C34878D82A}">
                    <a16:rowId xmlns:a16="http://schemas.microsoft.com/office/drawing/2014/main" val="2288656923"/>
                  </a:ext>
                </a:extLst>
              </a:tr>
              <a:tr h="124034">
                <a:tc>
                  <a:txBody>
                    <a:bodyPr/>
                    <a:lstStyle/>
                    <a:p>
                      <a:pPr algn="l" fontAlgn="b"/>
                      <a:r>
                        <a:rPr lang="en-US" sz="600" b="0" i="0" u="none" strike="noStrike">
                          <a:solidFill>
                            <a:srgbClr val="000000"/>
                          </a:solidFill>
                          <a:effectLst/>
                          <a:latin typeface="Arial" panose="020B0604020202020204" pitchFamily="34" charset="0"/>
                        </a:rPr>
                        <a:t>[BE-FR] Aubange - Moulaine 220.513 [DIR] [BE] / N-1 PST Van Eyck 2</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7.57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a:t>
                      </a:r>
                    </a:p>
                  </a:txBody>
                  <a:tcPr marL="0" marR="0" marT="0" marB="0" anchor="b">
                    <a:lnL>
                      <a:noFill/>
                    </a:lnL>
                    <a:lnR>
                      <a:noFill/>
                    </a:lnR>
                    <a:lnT>
                      <a:noFill/>
                    </a:lnT>
                    <a:lnB>
                      <a:noFill/>
                    </a:lnB>
                  </a:tcPr>
                </a:tc>
                <a:extLst>
                  <a:ext uri="{0D108BD9-81ED-4DB2-BD59-A6C34878D82A}">
                    <a16:rowId xmlns:a16="http://schemas.microsoft.com/office/drawing/2014/main" val="3427663003"/>
                  </a:ext>
                </a:extLst>
              </a:tr>
              <a:tr h="124034">
                <a:tc>
                  <a:txBody>
                    <a:bodyPr/>
                    <a:lstStyle/>
                    <a:p>
                      <a:pPr algn="l" fontAlgn="b"/>
                      <a:r>
                        <a:rPr lang="en-US" sz="600" b="0" i="0" u="none" strike="noStrike">
                          <a:solidFill>
                            <a:srgbClr val="000000"/>
                          </a:solidFill>
                          <a:effectLst/>
                          <a:latin typeface="Arial" panose="020B0604020202020204" pitchFamily="34" charset="0"/>
                        </a:rPr>
                        <a:t>[BE-FR] Aubange - Moulaine 220.513 [DIR] [BE] / N-1 ALEGRO DC</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524.66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14%</a:t>
                      </a:r>
                    </a:p>
                  </a:txBody>
                  <a:tcPr marL="0" marR="0" marT="0" marB="0" anchor="b">
                    <a:lnL>
                      <a:noFill/>
                    </a:lnL>
                    <a:lnR>
                      <a:noFill/>
                    </a:lnR>
                    <a:lnT>
                      <a:noFill/>
                    </a:lnT>
                    <a:lnB>
                      <a:noFill/>
                    </a:lnB>
                  </a:tcPr>
                </a:tc>
                <a:extLst>
                  <a:ext uri="{0D108BD9-81ED-4DB2-BD59-A6C34878D82A}">
                    <a16:rowId xmlns:a16="http://schemas.microsoft.com/office/drawing/2014/main" val="2003305211"/>
                  </a:ext>
                </a:extLst>
              </a:tr>
              <a:tr h="124034">
                <a:tc>
                  <a:txBody>
                    <a:bodyPr/>
                    <a:lstStyle/>
                    <a:p>
                      <a:pPr algn="l" fontAlgn="b"/>
                      <a:r>
                        <a:rPr lang="en-US" sz="600" b="1" i="0" u="none" strike="noStrike">
                          <a:solidFill>
                            <a:srgbClr val="000000"/>
                          </a:solidFill>
                          <a:effectLst/>
                          <a:latin typeface="Arial" panose="020B0604020202020204" pitchFamily="34" charset="0"/>
                        </a:rPr>
                        <a:t>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1822.35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525%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451165943"/>
                  </a:ext>
                </a:extLst>
              </a:tr>
              <a:tr h="124034">
                <a:tc>
                  <a:txBody>
                    <a:bodyPr/>
                    <a:lstStyle/>
                    <a:p>
                      <a:pPr algn="l" fontAlgn="b"/>
                      <a:r>
                        <a:rPr lang="en-US" sz="600" b="0" i="0" u="none" strike="noStrike">
                          <a:solidFill>
                            <a:srgbClr val="000000"/>
                          </a:solidFill>
                          <a:effectLst/>
                          <a:latin typeface="Arial" panose="020B0604020202020204" pitchFamily="34" charset="0"/>
                        </a:rPr>
                        <a:t>[SK-PL] Lemesany - Krosno Iskrz 2 [OPP] [PL] / N-1 Lemesany - Krosno Iskrz 1</a:t>
                      </a:r>
                    </a:p>
                  </a:txBody>
                  <a:tcPr marL="67428"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140.38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83%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833072099"/>
                  </a:ext>
                </a:extLst>
              </a:tr>
              <a:tr h="124034">
                <a:tc>
                  <a:txBody>
                    <a:bodyPr/>
                    <a:lstStyle/>
                    <a:p>
                      <a:pPr algn="l" fontAlgn="b"/>
                      <a:r>
                        <a:rPr lang="en-US" sz="600" b="0" i="0" u="none" strike="noStrike">
                          <a:solidFill>
                            <a:srgbClr val="000000"/>
                          </a:solidFill>
                          <a:effectLst/>
                          <a:latin typeface="Arial" panose="020B0604020202020204" pitchFamily="34" charset="0"/>
                        </a:rPr>
                        <a:t>[RO-RO] TR Portile de Fier 400/220 1 [OPP] / N-1 TR Portile de Fier 400/220 2</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9.1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38%</a:t>
                      </a:r>
                    </a:p>
                  </a:txBody>
                  <a:tcPr marL="0" marR="0" marT="0" marB="0" anchor="b">
                    <a:lnL>
                      <a:noFill/>
                    </a:lnL>
                    <a:lnR>
                      <a:noFill/>
                    </a:lnR>
                    <a:lnT>
                      <a:noFill/>
                    </a:lnT>
                    <a:lnB>
                      <a:noFill/>
                    </a:lnB>
                  </a:tcPr>
                </a:tc>
                <a:extLst>
                  <a:ext uri="{0D108BD9-81ED-4DB2-BD59-A6C34878D82A}">
                    <a16:rowId xmlns:a16="http://schemas.microsoft.com/office/drawing/2014/main" val="4289920002"/>
                  </a:ext>
                </a:extLst>
              </a:tr>
              <a:tr h="124034">
                <a:tc>
                  <a:txBody>
                    <a:bodyPr/>
                    <a:lstStyle/>
                    <a:p>
                      <a:pPr algn="l" fontAlgn="b"/>
                      <a:r>
                        <a:rPr lang="en-US" sz="600" b="0" i="0" u="none" strike="noStrike">
                          <a:solidFill>
                            <a:srgbClr val="000000"/>
                          </a:solidFill>
                          <a:effectLst/>
                          <a:latin typeface="Arial" panose="020B0604020202020204" pitchFamily="34" charset="0"/>
                        </a:rPr>
                        <a:t>[SK-SK] V.Dur - Levice 2 [DIR] / N-1 V.Dur - Levice 1</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11.97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36%</a:t>
                      </a:r>
                    </a:p>
                  </a:txBody>
                  <a:tcPr marL="0" marR="0" marT="0" marB="0" anchor="b">
                    <a:lnL>
                      <a:noFill/>
                    </a:lnL>
                    <a:lnR>
                      <a:noFill/>
                    </a:lnR>
                    <a:lnT>
                      <a:noFill/>
                    </a:lnT>
                    <a:lnB>
                      <a:noFill/>
                    </a:lnB>
                  </a:tcPr>
                </a:tc>
                <a:extLst>
                  <a:ext uri="{0D108BD9-81ED-4DB2-BD59-A6C34878D82A}">
                    <a16:rowId xmlns:a16="http://schemas.microsoft.com/office/drawing/2014/main" val="4061722925"/>
                  </a:ext>
                </a:extLst>
              </a:tr>
              <a:tr h="124034">
                <a:tc>
                  <a:txBody>
                    <a:bodyPr/>
                    <a:lstStyle/>
                    <a:p>
                      <a:pPr algn="l" fontAlgn="b"/>
                      <a:r>
                        <a:rPr lang="de-DE" sz="600" b="0" i="0" u="none" strike="noStrike">
                          <a:solidFill>
                            <a:srgbClr val="000000"/>
                          </a:solidFill>
                          <a:effectLst/>
                          <a:latin typeface="Arial" panose="020B0604020202020204" pitchFamily="34" charset="0"/>
                        </a:rPr>
                        <a:t>[D2-NL] Diele - Meeden SCHWARZ [DIR] [D2] / N-1 Diele - Meeden WEISS/W</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103.24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473865988"/>
                  </a:ext>
                </a:extLst>
              </a:tr>
              <a:tr h="124034">
                <a:tc>
                  <a:txBody>
                    <a:bodyPr/>
                    <a:lstStyle/>
                    <a:p>
                      <a:pPr algn="l" fontAlgn="b"/>
                      <a:r>
                        <a:rPr lang="en-US" sz="600" b="0" i="0" u="none" strike="noStrike">
                          <a:solidFill>
                            <a:srgbClr val="000000"/>
                          </a:solidFill>
                          <a:effectLst/>
                          <a:latin typeface="Arial" panose="020B0604020202020204" pitchFamily="34" charset="0"/>
                        </a:rPr>
                        <a:t>[SI-AT] 220 kV Podlog - Obersielach [OPP] [SI] / N-1 Maribor-Kainachtal 1</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100.24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83%</a:t>
                      </a:r>
                    </a:p>
                  </a:txBody>
                  <a:tcPr marL="0" marR="0" marT="0" marB="0" anchor="b">
                    <a:lnL>
                      <a:noFill/>
                    </a:lnL>
                    <a:lnR>
                      <a:noFill/>
                    </a:lnR>
                    <a:lnT>
                      <a:noFill/>
                    </a:lnT>
                    <a:lnB>
                      <a:noFill/>
                    </a:lnB>
                  </a:tcPr>
                </a:tc>
                <a:extLst>
                  <a:ext uri="{0D108BD9-81ED-4DB2-BD59-A6C34878D82A}">
                    <a16:rowId xmlns:a16="http://schemas.microsoft.com/office/drawing/2014/main" val="2591011601"/>
                  </a:ext>
                </a:extLst>
              </a:tr>
              <a:tr h="124034">
                <a:tc>
                  <a:txBody>
                    <a:bodyPr/>
                    <a:lstStyle/>
                    <a:p>
                      <a:pPr algn="l" fontAlgn="b"/>
                      <a:r>
                        <a:rPr lang="en-US" sz="600" b="0" i="0" u="none" strike="noStrike">
                          <a:solidFill>
                            <a:srgbClr val="000000"/>
                          </a:solidFill>
                          <a:effectLst/>
                          <a:latin typeface="Arial" panose="020B0604020202020204" pitchFamily="34" charset="0"/>
                        </a:rPr>
                        <a:t>[CZ-PL] Wielopole - Nosovice [DIR] [PL] / N-1 Albrechtice - Dobrzen</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1.79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71%</a:t>
                      </a:r>
                    </a:p>
                  </a:txBody>
                  <a:tcPr marL="0" marR="0" marT="0" marB="0" anchor="b">
                    <a:lnL>
                      <a:noFill/>
                    </a:lnL>
                    <a:lnR>
                      <a:noFill/>
                    </a:lnR>
                    <a:lnT>
                      <a:noFill/>
                    </a:lnT>
                    <a:lnB>
                      <a:noFill/>
                    </a:lnB>
                  </a:tcPr>
                </a:tc>
                <a:extLst>
                  <a:ext uri="{0D108BD9-81ED-4DB2-BD59-A6C34878D82A}">
                    <a16:rowId xmlns:a16="http://schemas.microsoft.com/office/drawing/2014/main" val="1775829949"/>
                  </a:ext>
                </a:extLst>
              </a:tr>
              <a:tr h="124034">
                <a:tc>
                  <a:txBody>
                    <a:bodyPr/>
                    <a:lstStyle/>
                    <a:p>
                      <a:pPr algn="l" fontAlgn="b"/>
                      <a:r>
                        <a:rPr lang="en-US" sz="600" b="0" i="0" u="none" strike="noStrike">
                          <a:solidFill>
                            <a:srgbClr val="000000"/>
                          </a:solidFill>
                          <a:effectLst/>
                          <a:latin typeface="Arial" panose="020B0604020202020204" pitchFamily="34" charset="0"/>
                        </a:rPr>
                        <a:t>[BE-FR] Avelgem - Avelin 380.80 [OPP] [BE] / N-1 PST Van Eyck 1</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285.99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052517021"/>
                  </a:ext>
                </a:extLst>
              </a:tr>
              <a:tr h="124034">
                <a:tc>
                  <a:txBody>
                    <a:bodyPr/>
                    <a:lstStyle/>
                    <a:p>
                      <a:pPr algn="l" fontAlgn="b"/>
                      <a:r>
                        <a:rPr lang="en-US" sz="600" b="0" i="0" u="none" strike="noStrike">
                          <a:solidFill>
                            <a:srgbClr val="000000"/>
                          </a:solidFill>
                          <a:effectLst/>
                          <a:latin typeface="Arial" panose="020B0604020202020204" pitchFamily="34" charset="0"/>
                        </a:rPr>
                        <a:t>[D8-PL] Mikulowa PST1 [OPP] [PL] / N-1 Hagenwerder - Mikulowa 1</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130.87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34%</a:t>
                      </a:r>
                    </a:p>
                  </a:txBody>
                  <a:tcPr marL="0" marR="0" marT="0" marB="0" anchor="b">
                    <a:lnL>
                      <a:noFill/>
                    </a:lnL>
                    <a:lnR>
                      <a:noFill/>
                    </a:lnR>
                    <a:lnT>
                      <a:noFill/>
                    </a:lnT>
                    <a:lnB>
                      <a:noFill/>
                    </a:lnB>
                  </a:tcPr>
                </a:tc>
                <a:extLst>
                  <a:ext uri="{0D108BD9-81ED-4DB2-BD59-A6C34878D82A}">
                    <a16:rowId xmlns:a16="http://schemas.microsoft.com/office/drawing/2014/main" val="2042114678"/>
                  </a:ext>
                </a:extLst>
              </a:tr>
              <a:tr h="124034">
                <a:tc>
                  <a:txBody>
                    <a:bodyPr/>
                    <a:lstStyle/>
                    <a:p>
                      <a:pPr algn="l" fontAlgn="b"/>
                      <a:r>
                        <a:rPr lang="en-US" sz="600" b="0" i="0" u="none" strike="noStrike">
                          <a:solidFill>
                            <a:srgbClr val="000000"/>
                          </a:solidFill>
                          <a:effectLst/>
                          <a:latin typeface="Arial" panose="020B0604020202020204" pitchFamily="34" charset="0"/>
                        </a:rPr>
                        <a:t>[AT-AT] Strass - Thaur 273B [OPP] / N-1 Strass - Thaur 274B</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373.15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155%</a:t>
                      </a:r>
                    </a:p>
                  </a:txBody>
                  <a:tcPr marL="0" marR="0" marT="0" marB="0" anchor="b">
                    <a:lnL>
                      <a:noFill/>
                    </a:lnL>
                    <a:lnR>
                      <a:noFill/>
                    </a:lnR>
                    <a:lnT>
                      <a:noFill/>
                    </a:lnT>
                    <a:lnB>
                      <a:noFill/>
                    </a:lnB>
                  </a:tcPr>
                </a:tc>
                <a:extLst>
                  <a:ext uri="{0D108BD9-81ED-4DB2-BD59-A6C34878D82A}">
                    <a16:rowId xmlns:a16="http://schemas.microsoft.com/office/drawing/2014/main" val="1783138863"/>
                  </a:ext>
                </a:extLst>
              </a:tr>
              <a:tr h="124034">
                <a:tc>
                  <a:txBody>
                    <a:bodyPr/>
                    <a:lstStyle/>
                    <a:p>
                      <a:pPr algn="l" fontAlgn="b"/>
                      <a:r>
                        <a:rPr lang="en-US" sz="600" b="0" i="0" u="none" strike="noStrike">
                          <a:solidFill>
                            <a:srgbClr val="000000"/>
                          </a:solidFill>
                          <a:effectLst/>
                          <a:latin typeface="Arial" panose="020B0604020202020204" pitchFamily="34" charset="0"/>
                        </a:rPr>
                        <a:t>[BE-FR] Aubange - Moulaine 220.513 [DIR] [BE] / N-1 PST Van Eyck 2</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115.29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048167161"/>
                  </a:ext>
                </a:extLst>
              </a:tr>
              <a:tr h="124034">
                <a:tc>
                  <a:txBody>
                    <a:bodyPr/>
                    <a:lstStyle/>
                    <a:p>
                      <a:pPr algn="l" fontAlgn="b"/>
                      <a:r>
                        <a:rPr lang="en-US" sz="600" b="0" i="0" u="none" strike="noStrike">
                          <a:solidFill>
                            <a:srgbClr val="000000"/>
                          </a:solidFill>
                          <a:effectLst/>
                          <a:latin typeface="Arial" panose="020B0604020202020204" pitchFamily="34" charset="0"/>
                        </a:rPr>
                        <a:t>[BE-FR] Aubange - Moulaine 220.513 [DIR] [BE] / N-1 ALEGRO DC</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1822.35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a:t>
                      </a:r>
                    </a:p>
                  </a:txBody>
                  <a:tcPr marL="0" marR="0" marT="0" marB="0" anchor="b">
                    <a:lnL>
                      <a:noFill/>
                    </a:lnL>
                    <a:lnR>
                      <a:noFill/>
                    </a:lnR>
                    <a:lnT>
                      <a:noFill/>
                    </a:lnT>
                    <a:lnB>
                      <a:noFill/>
                    </a:lnB>
                  </a:tcPr>
                </a:tc>
                <a:extLst>
                  <a:ext uri="{0D108BD9-81ED-4DB2-BD59-A6C34878D82A}">
                    <a16:rowId xmlns:a16="http://schemas.microsoft.com/office/drawing/2014/main" val="4006443396"/>
                  </a:ext>
                </a:extLst>
              </a:tr>
              <a:tr h="124034">
                <a:tc>
                  <a:txBody>
                    <a:bodyPr/>
                    <a:lstStyle/>
                    <a:p>
                      <a:pPr algn="l" fontAlgn="b"/>
                      <a:r>
                        <a:rPr lang="en-US" sz="600" b="1" i="0" u="none" strike="noStrike">
                          <a:solidFill>
                            <a:srgbClr val="000000"/>
                          </a:solidFill>
                          <a:effectLst/>
                          <a:latin typeface="Arial" panose="020B0604020202020204" pitchFamily="34" charset="0"/>
                        </a:rPr>
                        <a:t>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1657.15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605%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059085334"/>
                  </a:ext>
                </a:extLst>
              </a:tr>
              <a:tr h="124034">
                <a:tc>
                  <a:txBody>
                    <a:bodyPr/>
                    <a:lstStyle/>
                    <a:p>
                      <a:pPr algn="l" fontAlgn="b"/>
                      <a:r>
                        <a:rPr lang="en-US" sz="600" b="0" i="0" u="none" strike="noStrike">
                          <a:solidFill>
                            <a:srgbClr val="000000"/>
                          </a:solidFill>
                          <a:effectLst/>
                          <a:latin typeface="Arial" panose="020B0604020202020204" pitchFamily="34" charset="0"/>
                        </a:rPr>
                        <a:t>[HR-BA] 220kV Zakucac - Mostar [OPP] [HR] / N-1 Konjsko - Mostar</a:t>
                      </a:r>
                    </a:p>
                  </a:txBody>
                  <a:tcPr marL="67428"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21.05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140%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773941017"/>
                  </a:ext>
                </a:extLst>
              </a:tr>
              <a:tr h="124034">
                <a:tc>
                  <a:txBody>
                    <a:bodyPr/>
                    <a:lstStyle/>
                    <a:p>
                      <a:pPr algn="l" fontAlgn="b"/>
                      <a:r>
                        <a:rPr lang="en-US" sz="600" b="0" i="0" u="none" strike="noStrike">
                          <a:solidFill>
                            <a:srgbClr val="000000"/>
                          </a:solidFill>
                          <a:effectLst/>
                          <a:latin typeface="Arial" panose="020B0604020202020204" pitchFamily="34" charset="0"/>
                        </a:rPr>
                        <a:t>[SK-PL] Lemesany - Krosno Iskrz 2 [OPP] [PL] / N-1 Lemesany - Krosno Iskrz 1</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280.48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83%</a:t>
                      </a:r>
                    </a:p>
                  </a:txBody>
                  <a:tcPr marL="0" marR="0" marT="0" marB="0" anchor="b">
                    <a:lnL>
                      <a:noFill/>
                    </a:lnL>
                    <a:lnR>
                      <a:noFill/>
                    </a:lnR>
                    <a:lnT>
                      <a:noFill/>
                    </a:lnT>
                    <a:lnB>
                      <a:noFill/>
                    </a:lnB>
                  </a:tcPr>
                </a:tc>
                <a:extLst>
                  <a:ext uri="{0D108BD9-81ED-4DB2-BD59-A6C34878D82A}">
                    <a16:rowId xmlns:a16="http://schemas.microsoft.com/office/drawing/2014/main" val="3369873943"/>
                  </a:ext>
                </a:extLst>
              </a:tr>
              <a:tr h="124034">
                <a:tc>
                  <a:txBody>
                    <a:bodyPr/>
                    <a:lstStyle/>
                    <a:p>
                      <a:pPr algn="l" fontAlgn="b"/>
                      <a:r>
                        <a:rPr lang="en-US" sz="600" b="0" i="0" u="none" strike="noStrike">
                          <a:solidFill>
                            <a:srgbClr val="000000"/>
                          </a:solidFill>
                          <a:effectLst/>
                          <a:latin typeface="Arial" panose="020B0604020202020204" pitchFamily="34" charset="0"/>
                        </a:rPr>
                        <a:t>[RO-RO] TR Portile de Fier 400/220 1 [OPP] / N-1 TR Portile de Fier 400/220 2</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189.28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34%</a:t>
                      </a:r>
                    </a:p>
                  </a:txBody>
                  <a:tcPr marL="0" marR="0" marT="0" marB="0" anchor="b">
                    <a:lnL>
                      <a:noFill/>
                    </a:lnL>
                    <a:lnR>
                      <a:noFill/>
                    </a:lnR>
                    <a:lnT>
                      <a:noFill/>
                    </a:lnT>
                    <a:lnB>
                      <a:noFill/>
                    </a:lnB>
                  </a:tcPr>
                </a:tc>
                <a:extLst>
                  <a:ext uri="{0D108BD9-81ED-4DB2-BD59-A6C34878D82A}">
                    <a16:rowId xmlns:a16="http://schemas.microsoft.com/office/drawing/2014/main" val="1857111004"/>
                  </a:ext>
                </a:extLst>
              </a:tr>
              <a:tr h="124034">
                <a:tc>
                  <a:txBody>
                    <a:bodyPr/>
                    <a:lstStyle/>
                    <a:p>
                      <a:pPr algn="l" fontAlgn="b"/>
                      <a:r>
                        <a:rPr lang="en-US" sz="600" b="0" i="0" u="none" strike="noStrike">
                          <a:solidFill>
                            <a:srgbClr val="000000"/>
                          </a:solidFill>
                          <a:effectLst/>
                          <a:latin typeface="Arial" panose="020B0604020202020204" pitchFamily="34" charset="0"/>
                        </a:rPr>
                        <a:t>[SK-SK] V.Dur - Levice 2 [DIR] / N-1 V.Dur - Levice 1</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16.85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36%</a:t>
                      </a:r>
                    </a:p>
                  </a:txBody>
                  <a:tcPr marL="0" marR="0" marT="0" marB="0" anchor="b">
                    <a:lnL>
                      <a:noFill/>
                    </a:lnL>
                    <a:lnR>
                      <a:noFill/>
                    </a:lnR>
                    <a:lnT>
                      <a:noFill/>
                    </a:lnT>
                    <a:lnB>
                      <a:noFill/>
                    </a:lnB>
                  </a:tcPr>
                </a:tc>
                <a:extLst>
                  <a:ext uri="{0D108BD9-81ED-4DB2-BD59-A6C34878D82A}">
                    <a16:rowId xmlns:a16="http://schemas.microsoft.com/office/drawing/2014/main" val="3578682885"/>
                  </a:ext>
                </a:extLst>
              </a:tr>
              <a:tr h="124034">
                <a:tc>
                  <a:txBody>
                    <a:bodyPr/>
                    <a:lstStyle/>
                    <a:p>
                      <a:pPr algn="l" fontAlgn="b"/>
                      <a:r>
                        <a:rPr lang="de-DE" sz="600" b="0" i="0" u="none" strike="noStrike">
                          <a:solidFill>
                            <a:srgbClr val="000000"/>
                          </a:solidFill>
                          <a:effectLst/>
                          <a:latin typeface="Arial" panose="020B0604020202020204" pitchFamily="34" charset="0"/>
                        </a:rPr>
                        <a:t>[D2-NL] Diele - Meeden SCHWARZ [DIR] [D2] / N-1 Diele - Meeden WEISS/W</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211.99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70335885"/>
                  </a:ext>
                </a:extLst>
              </a:tr>
              <a:tr h="124034">
                <a:tc>
                  <a:txBody>
                    <a:bodyPr/>
                    <a:lstStyle/>
                    <a:p>
                      <a:pPr algn="l" fontAlgn="b"/>
                      <a:r>
                        <a:rPr lang="en-US" sz="600" b="0" i="0" u="none" strike="noStrike">
                          <a:solidFill>
                            <a:srgbClr val="000000"/>
                          </a:solidFill>
                          <a:effectLst/>
                          <a:latin typeface="Arial" panose="020B0604020202020204" pitchFamily="34" charset="0"/>
                        </a:rPr>
                        <a:t>[SI-AT] 220 kV Podlog - Obersielach [OPP] [SI] / N-1 Maribor-Kainachtal 1</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126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79%</a:t>
                      </a:r>
                    </a:p>
                  </a:txBody>
                  <a:tcPr marL="0" marR="0" marT="0" marB="0" anchor="b">
                    <a:lnL>
                      <a:noFill/>
                    </a:lnL>
                    <a:lnR>
                      <a:noFill/>
                    </a:lnR>
                    <a:lnT>
                      <a:noFill/>
                    </a:lnT>
                    <a:lnB>
                      <a:noFill/>
                    </a:lnB>
                  </a:tcPr>
                </a:tc>
                <a:extLst>
                  <a:ext uri="{0D108BD9-81ED-4DB2-BD59-A6C34878D82A}">
                    <a16:rowId xmlns:a16="http://schemas.microsoft.com/office/drawing/2014/main" val="685827909"/>
                  </a:ext>
                </a:extLst>
              </a:tr>
              <a:tr h="124034">
                <a:tc>
                  <a:txBody>
                    <a:bodyPr/>
                    <a:lstStyle/>
                    <a:p>
                      <a:pPr algn="l" fontAlgn="b"/>
                      <a:r>
                        <a:rPr lang="en-US" sz="600" b="0" i="0" u="none" strike="noStrike">
                          <a:solidFill>
                            <a:srgbClr val="000000"/>
                          </a:solidFill>
                          <a:effectLst/>
                          <a:latin typeface="Arial" panose="020B0604020202020204" pitchFamily="34" charset="0"/>
                        </a:rPr>
                        <a:t>[D8-PL] Mikulowa PST1 [OPP] [PL] / N-1 Hagenwerder - Mikulowa 1</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128.59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33%</a:t>
                      </a:r>
                    </a:p>
                  </a:txBody>
                  <a:tcPr marL="0" marR="0" marT="0" marB="0" anchor="b">
                    <a:lnL>
                      <a:noFill/>
                    </a:lnL>
                    <a:lnR>
                      <a:noFill/>
                    </a:lnR>
                    <a:lnT>
                      <a:noFill/>
                    </a:lnT>
                    <a:lnB>
                      <a:noFill/>
                    </a:lnB>
                  </a:tcPr>
                </a:tc>
                <a:extLst>
                  <a:ext uri="{0D108BD9-81ED-4DB2-BD59-A6C34878D82A}">
                    <a16:rowId xmlns:a16="http://schemas.microsoft.com/office/drawing/2014/main" val="3191548960"/>
                  </a:ext>
                </a:extLst>
              </a:tr>
              <a:tr h="124034">
                <a:tc>
                  <a:txBody>
                    <a:bodyPr/>
                    <a:lstStyle/>
                    <a:p>
                      <a:pPr algn="l" fontAlgn="b"/>
                      <a:r>
                        <a:rPr lang="en-US" sz="600" b="0" i="0" u="none" strike="noStrike">
                          <a:solidFill>
                            <a:srgbClr val="000000"/>
                          </a:solidFill>
                          <a:effectLst/>
                          <a:latin typeface="Arial" panose="020B0604020202020204" pitchFamily="34" charset="0"/>
                        </a:rPr>
                        <a:t>[AT-AT] Strass - Thaur 273B [OPP] / N-1 Strass - Thaur 274B</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506.94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168%</a:t>
                      </a:r>
                    </a:p>
                  </a:txBody>
                  <a:tcPr marL="0" marR="0" marT="0" marB="0" anchor="b">
                    <a:lnL>
                      <a:noFill/>
                    </a:lnL>
                    <a:lnR>
                      <a:noFill/>
                    </a:lnR>
                    <a:lnT>
                      <a:noFill/>
                    </a:lnT>
                    <a:lnB>
                      <a:noFill/>
                    </a:lnB>
                  </a:tcPr>
                </a:tc>
                <a:extLst>
                  <a:ext uri="{0D108BD9-81ED-4DB2-BD59-A6C34878D82A}">
                    <a16:rowId xmlns:a16="http://schemas.microsoft.com/office/drawing/2014/main" val="2680667511"/>
                  </a:ext>
                </a:extLst>
              </a:tr>
              <a:tr h="124034">
                <a:tc>
                  <a:txBody>
                    <a:bodyPr/>
                    <a:lstStyle/>
                    <a:p>
                      <a:pPr algn="l" fontAlgn="b"/>
                      <a:r>
                        <a:rPr lang="en-US" sz="600" b="0" i="0" u="none" strike="noStrike">
                          <a:solidFill>
                            <a:srgbClr val="000000"/>
                          </a:solidFill>
                          <a:effectLst/>
                          <a:latin typeface="Arial" panose="020B0604020202020204" pitchFamily="34" charset="0"/>
                        </a:rPr>
                        <a:t>[BE-FR] Aubange - Moulaine 220.513 [DIR] [BE] / N-1 Achene - Lonny 380.19</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55.07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a:t>
                      </a:r>
                    </a:p>
                  </a:txBody>
                  <a:tcPr marL="0" marR="0" marT="0" marB="0" anchor="b">
                    <a:lnL>
                      <a:noFill/>
                    </a:lnL>
                    <a:lnR>
                      <a:noFill/>
                    </a:lnR>
                    <a:lnT>
                      <a:noFill/>
                    </a:lnT>
                    <a:lnB>
                      <a:noFill/>
                    </a:lnB>
                  </a:tcPr>
                </a:tc>
                <a:extLst>
                  <a:ext uri="{0D108BD9-81ED-4DB2-BD59-A6C34878D82A}">
                    <a16:rowId xmlns:a16="http://schemas.microsoft.com/office/drawing/2014/main" val="964628164"/>
                  </a:ext>
                </a:extLst>
              </a:tr>
              <a:tr h="124034">
                <a:tc>
                  <a:txBody>
                    <a:bodyPr/>
                    <a:lstStyle/>
                    <a:p>
                      <a:pPr algn="l" fontAlgn="b"/>
                      <a:r>
                        <a:rPr lang="en-US" sz="600" b="0" i="0" u="none" strike="noStrike">
                          <a:solidFill>
                            <a:srgbClr val="000000"/>
                          </a:solidFill>
                          <a:effectLst/>
                          <a:latin typeface="Arial" panose="020B0604020202020204" pitchFamily="34" charset="0"/>
                        </a:rPr>
                        <a:t>[BE-FR] Aubange - Moulaine 220.513 [DIR] [BE] / N-1 ALEGRO DC</a:t>
                      </a:r>
                    </a:p>
                  </a:txBody>
                  <a:tcPr marL="67428"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1657.15</a:t>
                      </a:r>
                    </a:p>
                  </a:txBody>
                  <a:tcPr marL="0" marR="0" marT="0" marB="0" anchor="b">
                    <a:lnL>
                      <a:noFill/>
                    </a:lnL>
                    <a:lnR>
                      <a:noFill/>
                    </a:lnR>
                    <a:lnT>
                      <a:noFill/>
                    </a:lnT>
                    <a:lnB>
                      <a:noFill/>
                    </a:lnB>
                  </a:tcPr>
                </a:tc>
                <a:tc>
                  <a:txBody>
                    <a:bodyPr/>
                    <a:lstStyle/>
                    <a:p>
                      <a:pPr algn="r" fontAlgn="b"/>
                      <a:r>
                        <a:rPr lang="en-US" sz="600" b="0" i="0" u="none" strike="noStrike" dirty="0">
                          <a:solidFill>
                            <a:srgbClr val="000000"/>
                          </a:solidFill>
                          <a:effectLst/>
                          <a:latin typeface="Arial" panose="020B0604020202020204" pitchFamily="34" charset="0"/>
                        </a:rPr>
                        <a:t>5%</a:t>
                      </a:r>
                    </a:p>
                  </a:txBody>
                  <a:tcPr marL="0" marR="0" marT="0" marB="0" anchor="b">
                    <a:lnL>
                      <a:noFill/>
                    </a:lnL>
                    <a:lnR>
                      <a:noFill/>
                    </a:lnR>
                    <a:lnT>
                      <a:noFill/>
                    </a:lnT>
                    <a:lnB>
                      <a:noFill/>
                    </a:lnB>
                  </a:tcPr>
                </a:tc>
                <a:extLst>
                  <a:ext uri="{0D108BD9-81ED-4DB2-BD59-A6C34878D82A}">
                    <a16:rowId xmlns:a16="http://schemas.microsoft.com/office/drawing/2014/main" val="2510283367"/>
                  </a:ext>
                </a:extLst>
              </a:tr>
            </a:tbl>
          </a:graphicData>
        </a:graphic>
      </p:graphicFrame>
    </p:spTree>
    <p:extLst>
      <p:ext uri="{BB962C8B-B14F-4D97-AF65-F5344CB8AC3E}">
        <p14:creationId xmlns:p14="http://schemas.microsoft.com/office/powerpoint/2010/main" val="3540554453"/>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9 (part III)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82124FD0-9EA1-4137-BDB6-3B6379892BCA}"/>
              </a:ext>
            </a:extLst>
          </p:cNvPr>
          <p:cNvGraphicFramePr>
            <a:graphicFrameLocks noGrp="1"/>
          </p:cNvGraphicFramePr>
          <p:nvPr>
            <p:extLst>
              <p:ext uri="{D42A27DB-BD31-4B8C-83A1-F6EECF244321}">
                <p14:modId xmlns:p14="http://schemas.microsoft.com/office/powerpoint/2010/main" val="1831491776"/>
              </p:ext>
            </p:extLst>
          </p:nvPr>
        </p:nvGraphicFramePr>
        <p:xfrm>
          <a:off x="1245140" y="1079509"/>
          <a:ext cx="6385996" cy="5467200"/>
        </p:xfrm>
        <a:graphic>
          <a:graphicData uri="http://schemas.openxmlformats.org/drawingml/2006/table">
            <a:tbl>
              <a:tblPr/>
              <a:tblGrid>
                <a:gridCol w="4715638">
                  <a:extLst>
                    <a:ext uri="{9D8B030D-6E8A-4147-A177-3AD203B41FA5}">
                      <a16:colId xmlns:a16="http://schemas.microsoft.com/office/drawing/2014/main" val="3879432351"/>
                    </a:ext>
                  </a:extLst>
                </a:gridCol>
                <a:gridCol w="1215839">
                  <a:extLst>
                    <a:ext uri="{9D8B030D-6E8A-4147-A177-3AD203B41FA5}">
                      <a16:colId xmlns:a16="http://schemas.microsoft.com/office/drawing/2014/main" val="2148368419"/>
                    </a:ext>
                  </a:extLst>
                </a:gridCol>
                <a:gridCol w="454519">
                  <a:extLst>
                    <a:ext uri="{9D8B030D-6E8A-4147-A177-3AD203B41FA5}">
                      <a16:colId xmlns:a16="http://schemas.microsoft.com/office/drawing/2014/main" val="1934437700"/>
                    </a:ext>
                  </a:extLst>
                </a:gridCol>
              </a:tblGrid>
              <a:tr h="136680">
                <a:tc>
                  <a:txBody>
                    <a:bodyPr/>
                    <a:lstStyle/>
                    <a:p>
                      <a:pPr algn="l" fontAlgn="b"/>
                      <a:r>
                        <a:rPr lang="en-US" sz="600" b="1" i="0" u="none" strike="noStrike">
                          <a:solidFill>
                            <a:srgbClr val="000000"/>
                          </a:solidFill>
                          <a:effectLst/>
                          <a:latin typeface="Arial" panose="020B0604020202020204" pitchFamily="34" charset="0"/>
                        </a:rPr>
                        <a:t>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1965.2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455%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026574143"/>
                  </a:ext>
                </a:extLst>
              </a:tr>
              <a:tr h="136680">
                <a:tc>
                  <a:txBody>
                    <a:bodyPr/>
                    <a:lstStyle/>
                    <a:p>
                      <a:pPr algn="l" fontAlgn="b"/>
                      <a:r>
                        <a:rPr lang="en-US" sz="600" b="0" i="0" u="none" strike="noStrike">
                          <a:solidFill>
                            <a:srgbClr val="000000"/>
                          </a:solidFill>
                          <a:effectLst/>
                          <a:latin typeface="Arial" panose="020B0604020202020204" pitchFamily="34" charset="0"/>
                        </a:rPr>
                        <a:t>[SK-PL] Lemesany - Krosno Iskrz 2 [OPP] [PL] / N-1 Lemesany - Krosno Iskrz 1</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391.44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73%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250477395"/>
                  </a:ext>
                </a:extLst>
              </a:tr>
              <a:tr h="136680">
                <a:tc>
                  <a:txBody>
                    <a:bodyPr/>
                    <a:lstStyle/>
                    <a:p>
                      <a:pPr algn="l" fontAlgn="b"/>
                      <a:r>
                        <a:rPr lang="en-US" sz="600" b="0" i="0" u="none" strike="noStrike">
                          <a:solidFill>
                            <a:srgbClr val="000000"/>
                          </a:solidFill>
                          <a:effectLst/>
                          <a:latin typeface="Arial" panose="020B0604020202020204" pitchFamily="34" charset="0"/>
                        </a:rPr>
                        <a:t>[RO-RO] TR Portile de Fier 400/220 1 [OPP] / N-1 TR Portile de Fier 400/220 2</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70.02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35%</a:t>
                      </a:r>
                    </a:p>
                  </a:txBody>
                  <a:tcPr marL="0" marR="0" marT="0" marB="0" anchor="b">
                    <a:lnL>
                      <a:noFill/>
                    </a:lnL>
                    <a:lnR>
                      <a:noFill/>
                    </a:lnR>
                    <a:lnT>
                      <a:noFill/>
                    </a:lnT>
                    <a:lnB>
                      <a:noFill/>
                    </a:lnB>
                  </a:tcPr>
                </a:tc>
                <a:extLst>
                  <a:ext uri="{0D108BD9-81ED-4DB2-BD59-A6C34878D82A}">
                    <a16:rowId xmlns:a16="http://schemas.microsoft.com/office/drawing/2014/main" val="428880793"/>
                  </a:ext>
                </a:extLst>
              </a:tr>
              <a:tr h="136680">
                <a:tc>
                  <a:txBody>
                    <a:bodyPr/>
                    <a:lstStyle/>
                    <a:p>
                      <a:pPr algn="l" fontAlgn="b"/>
                      <a:r>
                        <a:rPr lang="en-US" sz="600" b="0" i="0" u="none" strike="noStrike">
                          <a:solidFill>
                            <a:srgbClr val="000000"/>
                          </a:solidFill>
                          <a:effectLst/>
                          <a:latin typeface="Arial" panose="020B0604020202020204" pitchFamily="34" charset="0"/>
                        </a:rPr>
                        <a:t>[SK-SK] V.Dur - Levice 2 [DIR] / N-1 V.Dur - Levice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31.77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30%</a:t>
                      </a:r>
                    </a:p>
                  </a:txBody>
                  <a:tcPr marL="0" marR="0" marT="0" marB="0" anchor="b">
                    <a:lnL>
                      <a:noFill/>
                    </a:lnL>
                    <a:lnR>
                      <a:noFill/>
                    </a:lnR>
                    <a:lnT>
                      <a:noFill/>
                    </a:lnT>
                    <a:lnB>
                      <a:noFill/>
                    </a:lnB>
                  </a:tcPr>
                </a:tc>
                <a:extLst>
                  <a:ext uri="{0D108BD9-81ED-4DB2-BD59-A6C34878D82A}">
                    <a16:rowId xmlns:a16="http://schemas.microsoft.com/office/drawing/2014/main" val="1566951081"/>
                  </a:ext>
                </a:extLst>
              </a:tr>
              <a:tr h="136680">
                <a:tc>
                  <a:txBody>
                    <a:bodyPr/>
                    <a:lstStyle/>
                    <a:p>
                      <a:pPr algn="l" fontAlgn="b"/>
                      <a:r>
                        <a:rPr lang="de-DE" sz="600" b="0" i="0" u="none" strike="noStrike">
                          <a:solidFill>
                            <a:srgbClr val="000000"/>
                          </a:solidFill>
                          <a:effectLst/>
                          <a:latin typeface="Arial" panose="020B0604020202020204" pitchFamily="34" charset="0"/>
                        </a:rPr>
                        <a:t>[D2-NL] Diele - Meeden SCHWARZ [DIR] [D2] / N-1 Diele - Meeden WEISS/W</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244.83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305409909"/>
                  </a:ext>
                </a:extLst>
              </a:tr>
              <a:tr h="136680">
                <a:tc>
                  <a:txBody>
                    <a:bodyPr/>
                    <a:lstStyle/>
                    <a:p>
                      <a:pPr algn="l" fontAlgn="b"/>
                      <a:r>
                        <a:rPr lang="en-US" sz="600" b="0" i="0" u="none" strike="noStrike">
                          <a:solidFill>
                            <a:srgbClr val="000000"/>
                          </a:solidFill>
                          <a:effectLst/>
                          <a:latin typeface="Arial" panose="020B0604020202020204" pitchFamily="34" charset="0"/>
                        </a:rPr>
                        <a:t>[SI-AT] 220 kV Podlog - Obersielach [OPP] [SI] / N-1 Maribor-Kainachtal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132.99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53%</a:t>
                      </a:r>
                    </a:p>
                  </a:txBody>
                  <a:tcPr marL="0" marR="0" marT="0" marB="0" anchor="b">
                    <a:lnL>
                      <a:noFill/>
                    </a:lnL>
                    <a:lnR>
                      <a:noFill/>
                    </a:lnR>
                    <a:lnT>
                      <a:noFill/>
                    </a:lnT>
                    <a:lnB>
                      <a:noFill/>
                    </a:lnB>
                  </a:tcPr>
                </a:tc>
                <a:extLst>
                  <a:ext uri="{0D108BD9-81ED-4DB2-BD59-A6C34878D82A}">
                    <a16:rowId xmlns:a16="http://schemas.microsoft.com/office/drawing/2014/main" val="3831968427"/>
                  </a:ext>
                </a:extLst>
              </a:tr>
              <a:tr h="136680">
                <a:tc>
                  <a:txBody>
                    <a:bodyPr/>
                    <a:lstStyle/>
                    <a:p>
                      <a:pPr algn="l" fontAlgn="b"/>
                      <a:r>
                        <a:rPr lang="en-US" sz="600" b="0" i="0" u="none" strike="noStrike">
                          <a:solidFill>
                            <a:srgbClr val="000000"/>
                          </a:solidFill>
                          <a:effectLst/>
                          <a:latin typeface="Arial" panose="020B0604020202020204" pitchFamily="34" charset="0"/>
                        </a:rPr>
                        <a:t>[BE-BE] PST Zandvliet 2 [DIR] [BE] / N-1 PST Zandvliet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120.02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34%</a:t>
                      </a:r>
                    </a:p>
                  </a:txBody>
                  <a:tcPr marL="0" marR="0" marT="0" marB="0" anchor="b">
                    <a:lnL>
                      <a:noFill/>
                    </a:lnL>
                    <a:lnR>
                      <a:noFill/>
                    </a:lnR>
                    <a:lnT>
                      <a:noFill/>
                    </a:lnT>
                    <a:lnB>
                      <a:noFill/>
                    </a:lnB>
                  </a:tcPr>
                </a:tc>
                <a:extLst>
                  <a:ext uri="{0D108BD9-81ED-4DB2-BD59-A6C34878D82A}">
                    <a16:rowId xmlns:a16="http://schemas.microsoft.com/office/drawing/2014/main" val="2915602367"/>
                  </a:ext>
                </a:extLst>
              </a:tr>
              <a:tr h="136680">
                <a:tc>
                  <a:txBody>
                    <a:bodyPr/>
                    <a:lstStyle/>
                    <a:p>
                      <a:pPr algn="l" fontAlgn="b"/>
                      <a:r>
                        <a:rPr lang="en-US" sz="600" b="0" i="0" u="none" strike="noStrike">
                          <a:solidFill>
                            <a:srgbClr val="000000"/>
                          </a:solidFill>
                          <a:effectLst/>
                          <a:latin typeface="Arial" panose="020B0604020202020204" pitchFamily="34" charset="0"/>
                        </a:rPr>
                        <a:t>[D8-PL] Mikulowa PST1 [OPP] [PL] / N-1 Hagenwerder - Mikulowa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140.56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30%</a:t>
                      </a:r>
                    </a:p>
                  </a:txBody>
                  <a:tcPr marL="0" marR="0" marT="0" marB="0" anchor="b">
                    <a:lnL>
                      <a:noFill/>
                    </a:lnL>
                    <a:lnR>
                      <a:noFill/>
                    </a:lnR>
                    <a:lnT>
                      <a:noFill/>
                    </a:lnT>
                    <a:lnB>
                      <a:noFill/>
                    </a:lnB>
                  </a:tcPr>
                </a:tc>
                <a:extLst>
                  <a:ext uri="{0D108BD9-81ED-4DB2-BD59-A6C34878D82A}">
                    <a16:rowId xmlns:a16="http://schemas.microsoft.com/office/drawing/2014/main" val="2065951787"/>
                  </a:ext>
                </a:extLst>
              </a:tr>
              <a:tr h="136680">
                <a:tc>
                  <a:txBody>
                    <a:bodyPr/>
                    <a:lstStyle/>
                    <a:p>
                      <a:pPr algn="l" fontAlgn="b"/>
                      <a:r>
                        <a:rPr lang="en-US" sz="600" b="0" i="0" u="none" strike="noStrike">
                          <a:solidFill>
                            <a:srgbClr val="000000"/>
                          </a:solidFill>
                          <a:effectLst/>
                          <a:latin typeface="Arial" panose="020B0604020202020204" pitchFamily="34" charset="0"/>
                        </a:rPr>
                        <a:t>[AT-AT] Strass - Thaur 273B [OPP] / N-1 Strass - Thaur 274B</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387.54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166%</a:t>
                      </a:r>
                    </a:p>
                  </a:txBody>
                  <a:tcPr marL="0" marR="0" marT="0" marB="0" anchor="b">
                    <a:lnL>
                      <a:noFill/>
                    </a:lnL>
                    <a:lnR>
                      <a:noFill/>
                    </a:lnR>
                    <a:lnT>
                      <a:noFill/>
                    </a:lnT>
                    <a:lnB>
                      <a:noFill/>
                    </a:lnB>
                  </a:tcPr>
                </a:tc>
                <a:extLst>
                  <a:ext uri="{0D108BD9-81ED-4DB2-BD59-A6C34878D82A}">
                    <a16:rowId xmlns:a16="http://schemas.microsoft.com/office/drawing/2014/main" val="1393234762"/>
                  </a:ext>
                </a:extLst>
              </a:tr>
              <a:tr h="136680">
                <a:tc>
                  <a:txBody>
                    <a:bodyPr/>
                    <a:lstStyle/>
                    <a:p>
                      <a:pPr algn="l" fontAlgn="b"/>
                      <a:r>
                        <a:rPr lang="en-US" sz="600" b="0" i="0" u="none" strike="noStrike">
                          <a:solidFill>
                            <a:srgbClr val="000000"/>
                          </a:solidFill>
                          <a:effectLst/>
                          <a:latin typeface="Arial" panose="020B0604020202020204" pitchFamily="34" charset="0"/>
                        </a:rPr>
                        <a:t>[BE-FR] Aubange - Moulaine 220.513 [DIR] [BE] / N-1 Achene - Lonny 380.19</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221.23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9%</a:t>
                      </a:r>
                    </a:p>
                  </a:txBody>
                  <a:tcPr marL="0" marR="0" marT="0" marB="0" anchor="b">
                    <a:lnL>
                      <a:noFill/>
                    </a:lnL>
                    <a:lnR>
                      <a:noFill/>
                    </a:lnR>
                    <a:lnT>
                      <a:noFill/>
                    </a:lnT>
                    <a:lnB>
                      <a:noFill/>
                    </a:lnB>
                  </a:tcPr>
                </a:tc>
                <a:extLst>
                  <a:ext uri="{0D108BD9-81ED-4DB2-BD59-A6C34878D82A}">
                    <a16:rowId xmlns:a16="http://schemas.microsoft.com/office/drawing/2014/main" val="439153301"/>
                  </a:ext>
                </a:extLst>
              </a:tr>
              <a:tr h="136680">
                <a:tc>
                  <a:txBody>
                    <a:bodyPr/>
                    <a:lstStyle/>
                    <a:p>
                      <a:pPr algn="l" fontAlgn="b"/>
                      <a:r>
                        <a:rPr lang="en-US" sz="600" b="0" i="0" u="none" strike="noStrike">
                          <a:solidFill>
                            <a:srgbClr val="000000"/>
                          </a:solidFill>
                          <a:effectLst/>
                          <a:latin typeface="Arial" panose="020B0604020202020204" pitchFamily="34" charset="0"/>
                        </a:rPr>
                        <a:t>[BE-FR] Aubange - Moulaine 220.513 [DIR] [BE] / N-1 ALEGRO DC</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1965.2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a:t>
                      </a:r>
                    </a:p>
                  </a:txBody>
                  <a:tcPr marL="0" marR="0" marT="0" marB="0" anchor="b">
                    <a:lnL>
                      <a:noFill/>
                    </a:lnL>
                    <a:lnR>
                      <a:noFill/>
                    </a:lnR>
                    <a:lnT>
                      <a:noFill/>
                    </a:lnT>
                    <a:lnB>
                      <a:noFill/>
                    </a:lnB>
                  </a:tcPr>
                </a:tc>
                <a:extLst>
                  <a:ext uri="{0D108BD9-81ED-4DB2-BD59-A6C34878D82A}">
                    <a16:rowId xmlns:a16="http://schemas.microsoft.com/office/drawing/2014/main" val="400040872"/>
                  </a:ext>
                </a:extLst>
              </a:tr>
              <a:tr h="136680">
                <a:tc>
                  <a:txBody>
                    <a:bodyPr/>
                    <a:lstStyle/>
                    <a:p>
                      <a:pPr algn="l" fontAlgn="b"/>
                      <a:r>
                        <a:rPr lang="en-US" sz="600" b="1" i="0" u="none" strike="noStrike">
                          <a:solidFill>
                            <a:srgbClr val="000000"/>
                          </a:solidFill>
                          <a:effectLst/>
                          <a:latin typeface="Arial" panose="020B0604020202020204" pitchFamily="34" charset="0"/>
                        </a:rPr>
                        <a:t>10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2020.57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385%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606483172"/>
                  </a:ext>
                </a:extLst>
              </a:tr>
              <a:tr h="136680">
                <a:tc>
                  <a:txBody>
                    <a:bodyPr/>
                    <a:lstStyle/>
                    <a:p>
                      <a:pPr algn="l" fontAlgn="b"/>
                      <a:r>
                        <a:rPr lang="en-US" sz="600" b="0" i="0" u="none" strike="noStrike">
                          <a:solidFill>
                            <a:srgbClr val="000000"/>
                          </a:solidFill>
                          <a:effectLst/>
                          <a:latin typeface="Arial" panose="020B0604020202020204" pitchFamily="34" charset="0"/>
                        </a:rPr>
                        <a:t>[AT-AT] Westtirol 1 - Westtirol 2 WTRHU41 [DIR] / N-1 Pradella-Y/Punt LN300153</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98.44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90%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620549982"/>
                  </a:ext>
                </a:extLst>
              </a:tr>
              <a:tr h="136680">
                <a:tc>
                  <a:txBody>
                    <a:bodyPr/>
                    <a:lstStyle/>
                    <a:p>
                      <a:pPr algn="l" fontAlgn="b"/>
                      <a:r>
                        <a:rPr lang="en-US" sz="600" b="0" i="0" u="none" strike="noStrike">
                          <a:solidFill>
                            <a:srgbClr val="000000"/>
                          </a:solidFill>
                          <a:effectLst/>
                          <a:latin typeface="Arial" panose="020B0604020202020204" pitchFamily="34" charset="0"/>
                        </a:rPr>
                        <a:t>[SK-PL] Lemesany - Krosno Iskrz 2 [OPP] [PL] / N-1 Lemesany - Krosno Iskrz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400.09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72%</a:t>
                      </a:r>
                    </a:p>
                  </a:txBody>
                  <a:tcPr marL="0" marR="0" marT="0" marB="0" anchor="b">
                    <a:lnL>
                      <a:noFill/>
                    </a:lnL>
                    <a:lnR>
                      <a:noFill/>
                    </a:lnR>
                    <a:lnT>
                      <a:noFill/>
                    </a:lnT>
                    <a:lnB>
                      <a:noFill/>
                    </a:lnB>
                  </a:tcPr>
                </a:tc>
                <a:extLst>
                  <a:ext uri="{0D108BD9-81ED-4DB2-BD59-A6C34878D82A}">
                    <a16:rowId xmlns:a16="http://schemas.microsoft.com/office/drawing/2014/main" val="2196248960"/>
                  </a:ext>
                </a:extLst>
              </a:tr>
              <a:tr h="136680">
                <a:tc>
                  <a:txBody>
                    <a:bodyPr/>
                    <a:lstStyle/>
                    <a:p>
                      <a:pPr algn="l" fontAlgn="b"/>
                      <a:r>
                        <a:rPr lang="en-US" sz="600" b="0" i="0" u="none" strike="noStrike">
                          <a:solidFill>
                            <a:srgbClr val="000000"/>
                          </a:solidFill>
                          <a:effectLst/>
                          <a:latin typeface="Arial" panose="020B0604020202020204" pitchFamily="34" charset="0"/>
                        </a:rPr>
                        <a:t>[RO-RO] TR Portile de Fier 400/220 1 [OPP] / N-1 TR Portile de Fier 400/220 2</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26.21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39%</a:t>
                      </a:r>
                    </a:p>
                  </a:txBody>
                  <a:tcPr marL="0" marR="0" marT="0" marB="0" anchor="b">
                    <a:lnL>
                      <a:noFill/>
                    </a:lnL>
                    <a:lnR>
                      <a:noFill/>
                    </a:lnR>
                    <a:lnT>
                      <a:noFill/>
                    </a:lnT>
                    <a:lnB>
                      <a:noFill/>
                    </a:lnB>
                  </a:tcPr>
                </a:tc>
                <a:extLst>
                  <a:ext uri="{0D108BD9-81ED-4DB2-BD59-A6C34878D82A}">
                    <a16:rowId xmlns:a16="http://schemas.microsoft.com/office/drawing/2014/main" val="2242832543"/>
                  </a:ext>
                </a:extLst>
              </a:tr>
              <a:tr h="136680">
                <a:tc>
                  <a:txBody>
                    <a:bodyPr/>
                    <a:lstStyle/>
                    <a:p>
                      <a:pPr algn="l" fontAlgn="b"/>
                      <a:r>
                        <a:rPr lang="en-US" sz="600" b="0" i="0" u="none" strike="noStrike">
                          <a:solidFill>
                            <a:srgbClr val="000000"/>
                          </a:solidFill>
                          <a:effectLst/>
                          <a:latin typeface="Arial" panose="020B0604020202020204" pitchFamily="34" charset="0"/>
                        </a:rPr>
                        <a:t>[SK-SK] V.Dur - Levice 2 [DIR] / N-1 V.Dur - Levice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26.63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1060816861"/>
                  </a:ext>
                </a:extLst>
              </a:tr>
              <a:tr h="136680">
                <a:tc>
                  <a:txBody>
                    <a:bodyPr/>
                    <a:lstStyle/>
                    <a:p>
                      <a:pPr algn="l" fontAlgn="b"/>
                      <a:r>
                        <a:rPr lang="de-DE" sz="600" b="0" i="0" u="none" strike="noStrike">
                          <a:solidFill>
                            <a:srgbClr val="000000"/>
                          </a:solidFill>
                          <a:effectLst/>
                          <a:latin typeface="Arial" panose="020B0604020202020204" pitchFamily="34" charset="0"/>
                        </a:rPr>
                        <a:t>[D2-NL] Diele - Meeden SCHWARZ [DIR] [D2] / N-1 Diele - Meeden WEISS/W</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501.93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976362731"/>
                  </a:ext>
                </a:extLst>
              </a:tr>
              <a:tr h="136680">
                <a:tc>
                  <a:txBody>
                    <a:bodyPr/>
                    <a:lstStyle/>
                    <a:p>
                      <a:pPr algn="l" fontAlgn="b"/>
                      <a:r>
                        <a:rPr lang="en-US" sz="600" b="0" i="0" u="none" strike="noStrike">
                          <a:solidFill>
                            <a:srgbClr val="000000"/>
                          </a:solidFill>
                          <a:effectLst/>
                          <a:latin typeface="Arial" panose="020B0604020202020204" pitchFamily="34" charset="0"/>
                        </a:rPr>
                        <a:t>[SI-AT] 220 kV Podlog - Obersielach [OPP] [SI] / N-1 Maribor-Kainachtal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102.13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52%</a:t>
                      </a:r>
                    </a:p>
                  </a:txBody>
                  <a:tcPr marL="0" marR="0" marT="0" marB="0" anchor="b">
                    <a:lnL>
                      <a:noFill/>
                    </a:lnL>
                    <a:lnR>
                      <a:noFill/>
                    </a:lnR>
                    <a:lnT>
                      <a:noFill/>
                    </a:lnT>
                    <a:lnB>
                      <a:noFill/>
                    </a:lnB>
                  </a:tcPr>
                </a:tc>
                <a:extLst>
                  <a:ext uri="{0D108BD9-81ED-4DB2-BD59-A6C34878D82A}">
                    <a16:rowId xmlns:a16="http://schemas.microsoft.com/office/drawing/2014/main" val="34065732"/>
                  </a:ext>
                </a:extLst>
              </a:tr>
              <a:tr h="136680">
                <a:tc>
                  <a:txBody>
                    <a:bodyPr/>
                    <a:lstStyle/>
                    <a:p>
                      <a:pPr algn="l" fontAlgn="b"/>
                      <a:r>
                        <a:rPr lang="en-US" sz="600" b="0" i="0" u="none" strike="noStrike">
                          <a:solidFill>
                            <a:srgbClr val="000000"/>
                          </a:solidFill>
                          <a:effectLst/>
                          <a:latin typeface="Arial" panose="020B0604020202020204" pitchFamily="34" charset="0"/>
                        </a:rPr>
                        <a:t>[BE-BE] PST Zandvliet 2 [DIR] [BE] / N-1 PST Zandvliet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295.03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33%</a:t>
                      </a:r>
                    </a:p>
                  </a:txBody>
                  <a:tcPr marL="0" marR="0" marT="0" marB="0" anchor="b">
                    <a:lnL>
                      <a:noFill/>
                    </a:lnL>
                    <a:lnR>
                      <a:noFill/>
                    </a:lnR>
                    <a:lnT>
                      <a:noFill/>
                    </a:lnT>
                    <a:lnB>
                      <a:noFill/>
                    </a:lnB>
                  </a:tcPr>
                </a:tc>
                <a:extLst>
                  <a:ext uri="{0D108BD9-81ED-4DB2-BD59-A6C34878D82A}">
                    <a16:rowId xmlns:a16="http://schemas.microsoft.com/office/drawing/2014/main" val="2233534709"/>
                  </a:ext>
                </a:extLst>
              </a:tr>
              <a:tr h="136680">
                <a:tc>
                  <a:txBody>
                    <a:bodyPr/>
                    <a:lstStyle/>
                    <a:p>
                      <a:pPr algn="l" fontAlgn="b"/>
                      <a:r>
                        <a:rPr lang="en-US" sz="600" b="0" i="0" u="none" strike="noStrike">
                          <a:solidFill>
                            <a:srgbClr val="000000"/>
                          </a:solidFill>
                          <a:effectLst/>
                          <a:latin typeface="Arial" panose="020B0604020202020204" pitchFamily="34" charset="0"/>
                        </a:rPr>
                        <a:t>[D8-PL] Mikulowa PST1 [OPP] [PL] / N-1 Hagenwerder - Mikulowa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126.66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2839508677"/>
                  </a:ext>
                </a:extLst>
              </a:tr>
              <a:tr h="136680">
                <a:tc>
                  <a:txBody>
                    <a:bodyPr/>
                    <a:lstStyle/>
                    <a:p>
                      <a:pPr algn="l" fontAlgn="b"/>
                      <a:r>
                        <a:rPr lang="en-US" sz="600" b="0" i="0" u="none" strike="noStrike">
                          <a:solidFill>
                            <a:srgbClr val="000000"/>
                          </a:solidFill>
                          <a:effectLst/>
                          <a:latin typeface="Arial" panose="020B0604020202020204" pitchFamily="34" charset="0"/>
                        </a:rPr>
                        <a:t>[BE-FR] Aubange - Moulaine 220.513 [DIR] [BE] / N-1 Achene - Lonny 380.19</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508.42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10%</a:t>
                      </a:r>
                    </a:p>
                  </a:txBody>
                  <a:tcPr marL="0" marR="0" marT="0" marB="0" anchor="b">
                    <a:lnL>
                      <a:noFill/>
                    </a:lnL>
                    <a:lnR>
                      <a:noFill/>
                    </a:lnR>
                    <a:lnT>
                      <a:noFill/>
                    </a:lnT>
                    <a:lnB>
                      <a:noFill/>
                    </a:lnB>
                  </a:tcPr>
                </a:tc>
                <a:extLst>
                  <a:ext uri="{0D108BD9-81ED-4DB2-BD59-A6C34878D82A}">
                    <a16:rowId xmlns:a16="http://schemas.microsoft.com/office/drawing/2014/main" val="1040191283"/>
                  </a:ext>
                </a:extLst>
              </a:tr>
              <a:tr h="136680">
                <a:tc>
                  <a:txBody>
                    <a:bodyPr/>
                    <a:lstStyle/>
                    <a:p>
                      <a:pPr algn="l" fontAlgn="b"/>
                      <a:r>
                        <a:rPr lang="en-US" sz="600" b="0" i="0" u="none" strike="noStrike">
                          <a:solidFill>
                            <a:srgbClr val="000000"/>
                          </a:solidFill>
                          <a:effectLst/>
                          <a:latin typeface="Arial" panose="020B0604020202020204" pitchFamily="34" charset="0"/>
                        </a:rPr>
                        <a:t>[BE-FR] Aubange - Moulaine 220.513 [DIR] [BE] / N-1 ALEGRO DC</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2020.57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a:t>
                      </a:r>
                    </a:p>
                  </a:txBody>
                  <a:tcPr marL="0" marR="0" marT="0" marB="0" anchor="b">
                    <a:lnL>
                      <a:noFill/>
                    </a:lnL>
                    <a:lnR>
                      <a:noFill/>
                    </a:lnR>
                    <a:lnT>
                      <a:noFill/>
                    </a:lnT>
                    <a:lnB>
                      <a:noFill/>
                    </a:lnB>
                  </a:tcPr>
                </a:tc>
                <a:extLst>
                  <a:ext uri="{0D108BD9-81ED-4DB2-BD59-A6C34878D82A}">
                    <a16:rowId xmlns:a16="http://schemas.microsoft.com/office/drawing/2014/main" val="5666138"/>
                  </a:ext>
                </a:extLst>
              </a:tr>
              <a:tr h="136680">
                <a:tc>
                  <a:txBody>
                    <a:bodyPr/>
                    <a:lstStyle/>
                    <a:p>
                      <a:pPr algn="l" fontAlgn="b"/>
                      <a:r>
                        <a:rPr lang="en-US" sz="600" b="1" i="0" u="none" strike="noStrike">
                          <a:solidFill>
                            <a:srgbClr val="000000"/>
                          </a:solidFill>
                          <a:effectLst/>
                          <a:latin typeface="Arial" panose="020B0604020202020204" pitchFamily="34" charset="0"/>
                        </a:rPr>
                        <a:t>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1172.43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234%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43989952"/>
                  </a:ext>
                </a:extLst>
              </a:tr>
              <a:tr h="136680">
                <a:tc>
                  <a:txBody>
                    <a:bodyPr/>
                    <a:lstStyle/>
                    <a:p>
                      <a:pPr algn="l" fontAlgn="b"/>
                      <a:r>
                        <a:rPr lang="en-US" sz="600" b="0" i="0" u="none" strike="noStrike">
                          <a:solidFill>
                            <a:srgbClr val="000000"/>
                          </a:solidFill>
                          <a:effectLst/>
                          <a:latin typeface="Arial" panose="020B0604020202020204" pitchFamily="34" charset="0"/>
                        </a:rPr>
                        <a:t>[SK-PL] Lemesany - Krosno Iskrz 2 [OPP] [PL] / N-1 Lemesany - Krosno Iskrz 1</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373.3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71%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969176156"/>
                  </a:ext>
                </a:extLst>
              </a:tr>
              <a:tr h="136680">
                <a:tc>
                  <a:txBody>
                    <a:bodyPr/>
                    <a:lstStyle/>
                    <a:p>
                      <a:pPr algn="l" fontAlgn="b"/>
                      <a:r>
                        <a:rPr lang="de-DE" sz="600" b="0" i="0" u="none" strike="noStrike">
                          <a:solidFill>
                            <a:srgbClr val="000000"/>
                          </a:solidFill>
                          <a:effectLst/>
                          <a:latin typeface="Arial" panose="020B0604020202020204" pitchFamily="34" charset="0"/>
                        </a:rPr>
                        <a:t>[D2-NL] Diele - Meeden SCHWARZ [DIR] [D2] / N-1 Diele - Meeden WEISS/W</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115.3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65%</a:t>
                      </a:r>
                    </a:p>
                  </a:txBody>
                  <a:tcPr marL="0" marR="0" marT="0" marB="0" anchor="b">
                    <a:lnL>
                      <a:noFill/>
                    </a:lnL>
                    <a:lnR>
                      <a:noFill/>
                    </a:lnR>
                    <a:lnT>
                      <a:noFill/>
                    </a:lnT>
                    <a:lnB>
                      <a:noFill/>
                    </a:lnB>
                  </a:tcPr>
                </a:tc>
                <a:extLst>
                  <a:ext uri="{0D108BD9-81ED-4DB2-BD59-A6C34878D82A}">
                    <a16:rowId xmlns:a16="http://schemas.microsoft.com/office/drawing/2014/main" val="543524120"/>
                  </a:ext>
                </a:extLst>
              </a:tr>
              <a:tr h="136680">
                <a:tc>
                  <a:txBody>
                    <a:bodyPr/>
                    <a:lstStyle/>
                    <a:p>
                      <a:pPr algn="l" fontAlgn="b"/>
                      <a:r>
                        <a:rPr lang="en-US" sz="600" b="0" i="0" u="none" strike="noStrike">
                          <a:solidFill>
                            <a:srgbClr val="000000"/>
                          </a:solidFill>
                          <a:effectLst/>
                          <a:latin typeface="Arial" panose="020B0604020202020204" pitchFamily="34" charset="0"/>
                        </a:rPr>
                        <a:t>[BE-BE] PST Van Eyck 2 [DIR] [BE] / N-1 PST Van Eyck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189.62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43%</a:t>
                      </a:r>
                    </a:p>
                  </a:txBody>
                  <a:tcPr marL="0" marR="0" marT="0" marB="0" anchor="b">
                    <a:lnL>
                      <a:noFill/>
                    </a:lnL>
                    <a:lnR>
                      <a:noFill/>
                    </a:lnR>
                    <a:lnT>
                      <a:noFill/>
                    </a:lnT>
                    <a:lnB>
                      <a:noFill/>
                    </a:lnB>
                  </a:tcPr>
                </a:tc>
                <a:extLst>
                  <a:ext uri="{0D108BD9-81ED-4DB2-BD59-A6C34878D82A}">
                    <a16:rowId xmlns:a16="http://schemas.microsoft.com/office/drawing/2014/main" val="2926583975"/>
                  </a:ext>
                </a:extLst>
              </a:tr>
              <a:tr h="136680">
                <a:tc>
                  <a:txBody>
                    <a:bodyPr/>
                    <a:lstStyle/>
                    <a:p>
                      <a:pPr algn="l" fontAlgn="b"/>
                      <a:r>
                        <a:rPr lang="en-US" sz="600" b="0" i="0" u="none" strike="noStrike">
                          <a:solidFill>
                            <a:srgbClr val="000000"/>
                          </a:solidFill>
                          <a:effectLst/>
                          <a:latin typeface="Arial" panose="020B0604020202020204" pitchFamily="34" charset="0"/>
                        </a:rPr>
                        <a:t>[D8-PL] Mikulowa PST1 [OPP] [PL] / N-1 Hagenwerder - Mikulowa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170.42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32%</a:t>
                      </a:r>
                    </a:p>
                  </a:txBody>
                  <a:tcPr marL="0" marR="0" marT="0" marB="0" anchor="b">
                    <a:lnL>
                      <a:noFill/>
                    </a:lnL>
                    <a:lnR>
                      <a:noFill/>
                    </a:lnR>
                    <a:lnT>
                      <a:noFill/>
                    </a:lnT>
                    <a:lnB>
                      <a:noFill/>
                    </a:lnB>
                  </a:tcPr>
                </a:tc>
                <a:extLst>
                  <a:ext uri="{0D108BD9-81ED-4DB2-BD59-A6C34878D82A}">
                    <a16:rowId xmlns:a16="http://schemas.microsoft.com/office/drawing/2014/main" val="23708776"/>
                  </a:ext>
                </a:extLst>
              </a:tr>
              <a:tr h="136680">
                <a:tc>
                  <a:txBody>
                    <a:bodyPr/>
                    <a:lstStyle/>
                    <a:p>
                      <a:pPr algn="l" fontAlgn="b"/>
                      <a:r>
                        <a:rPr lang="en-US" sz="600" b="0" i="0" u="none" strike="noStrike">
                          <a:solidFill>
                            <a:srgbClr val="000000"/>
                          </a:solidFill>
                          <a:effectLst/>
                          <a:latin typeface="Arial" panose="020B0604020202020204" pitchFamily="34" charset="0"/>
                        </a:rPr>
                        <a:t>[BE-FR] Aubange - Moulaine 220.513 [DIR] [BE] / N-1 Achene - Lonny 380.19</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1172.43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1971835601"/>
                  </a:ext>
                </a:extLst>
              </a:tr>
              <a:tr h="136680">
                <a:tc>
                  <a:txBody>
                    <a:bodyPr/>
                    <a:lstStyle/>
                    <a:p>
                      <a:pPr algn="l" fontAlgn="b"/>
                      <a:r>
                        <a:rPr lang="en-US" sz="600" b="1" i="0" u="none" strike="noStrike">
                          <a:solidFill>
                            <a:srgbClr val="000000"/>
                          </a:solidFill>
                          <a:effectLst/>
                          <a:latin typeface="Arial" panose="020B0604020202020204" pitchFamily="34" charset="0"/>
                        </a:rPr>
                        <a:t>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1349.69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198%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927483726"/>
                  </a:ext>
                </a:extLst>
              </a:tr>
              <a:tr h="136680">
                <a:tc>
                  <a:txBody>
                    <a:bodyPr/>
                    <a:lstStyle/>
                    <a:p>
                      <a:pPr algn="l" fontAlgn="b"/>
                      <a:r>
                        <a:rPr lang="en-US" sz="600" b="0" i="0" u="none" strike="noStrike">
                          <a:solidFill>
                            <a:srgbClr val="000000"/>
                          </a:solidFill>
                          <a:effectLst/>
                          <a:latin typeface="Arial" panose="020B0604020202020204" pitchFamily="34" charset="0"/>
                        </a:rPr>
                        <a:t>[SK-PL] Lemesany - Krosno Iskrz 2 [OPP] [PL] / N-1 Lemesany - Krosno Iskrz 1</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354.87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70%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192641195"/>
                  </a:ext>
                </a:extLst>
              </a:tr>
              <a:tr h="136680">
                <a:tc>
                  <a:txBody>
                    <a:bodyPr/>
                    <a:lstStyle/>
                    <a:p>
                      <a:pPr algn="l" fontAlgn="b"/>
                      <a:r>
                        <a:rPr lang="de-DE" sz="600" b="0" i="0" u="none" strike="noStrike">
                          <a:solidFill>
                            <a:srgbClr val="000000"/>
                          </a:solidFill>
                          <a:effectLst/>
                          <a:latin typeface="Arial" panose="020B0604020202020204" pitchFamily="34" charset="0"/>
                        </a:rPr>
                        <a:t>[D2-NL] Diele - Meeden SCHWARZ [DIR] [D2] / N-1 Diele - Meeden WEISS/W</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237.61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32%</a:t>
                      </a:r>
                    </a:p>
                  </a:txBody>
                  <a:tcPr marL="0" marR="0" marT="0" marB="0" anchor="b">
                    <a:lnL>
                      <a:noFill/>
                    </a:lnL>
                    <a:lnR>
                      <a:noFill/>
                    </a:lnR>
                    <a:lnT>
                      <a:noFill/>
                    </a:lnT>
                    <a:lnB>
                      <a:noFill/>
                    </a:lnB>
                  </a:tcPr>
                </a:tc>
                <a:extLst>
                  <a:ext uri="{0D108BD9-81ED-4DB2-BD59-A6C34878D82A}">
                    <a16:rowId xmlns:a16="http://schemas.microsoft.com/office/drawing/2014/main" val="3112522795"/>
                  </a:ext>
                </a:extLst>
              </a:tr>
              <a:tr h="136680">
                <a:tc>
                  <a:txBody>
                    <a:bodyPr/>
                    <a:lstStyle/>
                    <a:p>
                      <a:pPr algn="l" fontAlgn="b"/>
                      <a:r>
                        <a:rPr lang="en-US" sz="600" b="0" i="0" u="none" strike="noStrike">
                          <a:solidFill>
                            <a:srgbClr val="000000"/>
                          </a:solidFill>
                          <a:effectLst/>
                          <a:latin typeface="Arial" panose="020B0604020202020204" pitchFamily="34" charset="0"/>
                        </a:rPr>
                        <a:t>[BE-BE] PST Van Eyck 2 [DIR] [BE] / N-1 PST Van Eyck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214.16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41%</a:t>
                      </a:r>
                    </a:p>
                  </a:txBody>
                  <a:tcPr marL="0" marR="0" marT="0" marB="0" anchor="b">
                    <a:lnL>
                      <a:noFill/>
                    </a:lnL>
                    <a:lnR>
                      <a:noFill/>
                    </a:lnR>
                    <a:lnT>
                      <a:noFill/>
                    </a:lnT>
                    <a:lnB>
                      <a:noFill/>
                    </a:lnB>
                  </a:tcPr>
                </a:tc>
                <a:extLst>
                  <a:ext uri="{0D108BD9-81ED-4DB2-BD59-A6C34878D82A}">
                    <a16:rowId xmlns:a16="http://schemas.microsoft.com/office/drawing/2014/main" val="3888312477"/>
                  </a:ext>
                </a:extLst>
              </a:tr>
              <a:tr h="136680">
                <a:tc>
                  <a:txBody>
                    <a:bodyPr/>
                    <a:lstStyle/>
                    <a:p>
                      <a:pPr algn="l" fontAlgn="b"/>
                      <a:r>
                        <a:rPr lang="en-US" sz="600" b="0" i="0" u="none" strike="noStrike">
                          <a:solidFill>
                            <a:srgbClr val="000000"/>
                          </a:solidFill>
                          <a:effectLst/>
                          <a:latin typeface="Arial" panose="020B0604020202020204" pitchFamily="34" charset="0"/>
                        </a:rPr>
                        <a:t>[D8-PL] Mikulowa PST1 [OPP] [PL] / N-1 Hagenwerder - Mikulowa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261.43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3887310646"/>
                  </a:ext>
                </a:extLst>
              </a:tr>
              <a:tr h="136680">
                <a:tc>
                  <a:txBody>
                    <a:bodyPr/>
                    <a:lstStyle/>
                    <a:p>
                      <a:pPr algn="l" fontAlgn="b"/>
                      <a:r>
                        <a:rPr lang="en-US" sz="600" b="0" i="0" u="none" strike="noStrike">
                          <a:solidFill>
                            <a:srgbClr val="000000"/>
                          </a:solidFill>
                          <a:effectLst/>
                          <a:latin typeface="Arial" panose="020B0604020202020204" pitchFamily="34" charset="0"/>
                        </a:rPr>
                        <a:t>[BE-FR] Aubange - Moulaine 220.513 [DIR] [BE] / N-1 Achene - Lonny 380.19</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1349.69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2546304122"/>
                  </a:ext>
                </a:extLst>
              </a:tr>
              <a:tr h="136680">
                <a:tc>
                  <a:txBody>
                    <a:bodyPr/>
                    <a:lstStyle/>
                    <a:p>
                      <a:pPr algn="l" fontAlgn="b"/>
                      <a:r>
                        <a:rPr lang="en-US" sz="600" b="1" i="0" u="none" strike="noStrike">
                          <a:solidFill>
                            <a:srgbClr val="000000"/>
                          </a:solidFill>
                          <a:effectLst/>
                          <a:latin typeface="Arial" panose="020B0604020202020204" pitchFamily="34" charset="0"/>
                        </a:rPr>
                        <a:t>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1603.88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210%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191455244"/>
                  </a:ext>
                </a:extLst>
              </a:tr>
              <a:tr h="136680">
                <a:tc>
                  <a:txBody>
                    <a:bodyPr/>
                    <a:lstStyle/>
                    <a:p>
                      <a:pPr algn="l" fontAlgn="b"/>
                      <a:r>
                        <a:rPr lang="en-US" sz="600" b="0" i="0" u="none" strike="noStrike">
                          <a:solidFill>
                            <a:srgbClr val="000000"/>
                          </a:solidFill>
                          <a:effectLst/>
                          <a:latin typeface="Arial" panose="020B0604020202020204" pitchFamily="34" charset="0"/>
                        </a:rPr>
                        <a:t>[SK-PL] Lemesany - Krosno Iskrz 2 [OPP] [PL] / N-1 Lemesany - Krosno Iskrz 1</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140.02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69%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691872959"/>
                  </a:ext>
                </a:extLst>
              </a:tr>
              <a:tr h="136680">
                <a:tc>
                  <a:txBody>
                    <a:bodyPr/>
                    <a:lstStyle/>
                    <a:p>
                      <a:pPr algn="l" fontAlgn="b"/>
                      <a:r>
                        <a:rPr lang="de-DE" sz="600" b="0" i="0" u="none" strike="noStrike">
                          <a:solidFill>
                            <a:srgbClr val="000000"/>
                          </a:solidFill>
                          <a:effectLst/>
                          <a:latin typeface="Arial" panose="020B0604020202020204" pitchFamily="34" charset="0"/>
                        </a:rPr>
                        <a:t>[D2-NL] Diele - Meeden SCHWARZ [DIR] [D2] / N-1 Diele - Meeden WEISS/W</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209.16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40%</a:t>
                      </a:r>
                    </a:p>
                  </a:txBody>
                  <a:tcPr marL="0" marR="0" marT="0" marB="0" anchor="b">
                    <a:lnL>
                      <a:noFill/>
                    </a:lnL>
                    <a:lnR>
                      <a:noFill/>
                    </a:lnR>
                    <a:lnT>
                      <a:noFill/>
                    </a:lnT>
                    <a:lnB>
                      <a:noFill/>
                    </a:lnB>
                  </a:tcPr>
                </a:tc>
                <a:extLst>
                  <a:ext uri="{0D108BD9-81ED-4DB2-BD59-A6C34878D82A}">
                    <a16:rowId xmlns:a16="http://schemas.microsoft.com/office/drawing/2014/main" val="75590767"/>
                  </a:ext>
                </a:extLst>
              </a:tr>
              <a:tr h="136680">
                <a:tc>
                  <a:txBody>
                    <a:bodyPr/>
                    <a:lstStyle/>
                    <a:p>
                      <a:pPr algn="l" fontAlgn="b"/>
                      <a:r>
                        <a:rPr lang="en-US" sz="600" b="0" i="0" u="none" strike="noStrike">
                          <a:solidFill>
                            <a:srgbClr val="000000"/>
                          </a:solidFill>
                          <a:effectLst/>
                          <a:latin typeface="Arial" panose="020B0604020202020204" pitchFamily="34" charset="0"/>
                        </a:rPr>
                        <a:t>[BE-BE] PST Van Eyck 2 [DIR] [BE] / N-1 PST Van Eyck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258.64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39%</a:t>
                      </a:r>
                    </a:p>
                  </a:txBody>
                  <a:tcPr marL="0" marR="0" marT="0" marB="0" anchor="b">
                    <a:lnL>
                      <a:noFill/>
                    </a:lnL>
                    <a:lnR>
                      <a:noFill/>
                    </a:lnR>
                    <a:lnT>
                      <a:noFill/>
                    </a:lnT>
                    <a:lnB>
                      <a:noFill/>
                    </a:lnB>
                  </a:tcPr>
                </a:tc>
                <a:extLst>
                  <a:ext uri="{0D108BD9-81ED-4DB2-BD59-A6C34878D82A}">
                    <a16:rowId xmlns:a16="http://schemas.microsoft.com/office/drawing/2014/main" val="3945720017"/>
                  </a:ext>
                </a:extLst>
              </a:tr>
              <a:tr h="136680">
                <a:tc>
                  <a:txBody>
                    <a:bodyPr/>
                    <a:lstStyle/>
                    <a:p>
                      <a:pPr algn="l" fontAlgn="b"/>
                      <a:r>
                        <a:rPr lang="en-US" sz="600" b="0" i="0" u="none" strike="noStrike">
                          <a:solidFill>
                            <a:srgbClr val="000000"/>
                          </a:solidFill>
                          <a:effectLst/>
                          <a:latin typeface="Arial" panose="020B0604020202020204" pitchFamily="34" charset="0"/>
                        </a:rPr>
                        <a:t>[D8-PL] Mikulowa PST1 [OPP] [PL] / N-1 Hagenwerder - Mikulowa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212.03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38%</a:t>
                      </a:r>
                    </a:p>
                  </a:txBody>
                  <a:tcPr marL="0" marR="0" marT="0" marB="0" anchor="b">
                    <a:lnL>
                      <a:noFill/>
                    </a:lnL>
                    <a:lnR>
                      <a:noFill/>
                    </a:lnR>
                    <a:lnT>
                      <a:noFill/>
                    </a:lnT>
                    <a:lnB>
                      <a:noFill/>
                    </a:lnB>
                  </a:tcPr>
                </a:tc>
                <a:extLst>
                  <a:ext uri="{0D108BD9-81ED-4DB2-BD59-A6C34878D82A}">
                    <a16:rowId xmlns:a16="http://schemas.microsoft.com/office/drawing/2014/main" val="3235584589"/>
                  </a:ext>
                </a:extLst>
              </a:tr>
              <a:tr h="136680">
                <a:tc>
                  <a:txBody>
                    <a:bodyPr/>
                    <a:lstStyle/>
                    <a:p>
                      <a:pPr algn="l" fontAlgn="b"/>
                      <a:r>
                        <a:rPr lang="en-US" sz="600" b="0" i="0" u="none" strike="noStrike">
                          <a:solidFill>
                            <a:srgbClr val="000000"/>
                          </a:solidFill>
                          <a:effectLst/>
                          <a:latin typeface="Arial" panose="020B0604020202020204" pitchFamily="34" charset="0"/>
                        </a:rPr>
                        <a:t>[BE-FR] Aubange - Moulaine 220.513 [DIR] [BE] / N-1 Achene - Lonny 380.19</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1603.88</a:t>
                      </a:r>
                    </a:p>
                  </a:txBody>
                  <a:tcPr marL="0" marR="0" marT="0" marB="0" anchor="b">
                    <a:lnL>
                      <a:noFill/>
                    </a:lnL>
                    <a:lnR>
                      <a:noFill/>
                    </a:lnR>
                    <a:lnT>
                      <a:noFill/>
                    </a:lnT>
                    <a:lnB>
                      <a:noFill/>
                    </a:lnB>
                  </a:tcPr>
                </a:tc>
                <a:tc>
                  <a:txBody>
                    <a:bodyPr/>
                    <a:lstStyle/>
                    <a:p>
                      <a:pPr algn="r" fontAlgn="b"/>
                      <a:r>
                        <a:rPr lang="en-US" sz="600" b="0" i="0" u="none" strike="noStrike" dirty="0">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394156204"/>
                  </a:ext>
                </a:extLst>
              </a:tr>
            </a:tbl>
          </a:graphicData>
        </a:graphic>
      </p:graphicFrame>
    </p:spTree>
    <p:extLst>
      <p:ext uri="{BB962C8B-B14F-4D97-AF65-F5344CB8AC3E}">
        <p14:creationId xmlns:p14="http://schemas.microsoft.com/office/powerpoint/2010/main" val="2945808494"/>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9 (part IV)</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E97F5BC0-3EF4-4383-997D-9E3DDC169F2D}"/>
              </a:ext>
            </a:extLst>
          </p:cNvPr>
          <p:cNvGraphicFramePr>
            <a:graphicFrameLocks noGrp="1"/>
          </p:cNvGraphicFramePr>
          <p:nvPr>
            <p:extLst>
              <p:ext uri="{D42A27DB-BD31-4B8C-83A1-F6EECF244321}">
                <p14:modId xmlns:p14="http://schemas.microsoft.com/office/powerpoint/2010/main" val="3437669041"/>
              </p:ext>
            </p:extLst>
          </p:nvPr>
        </p:nvGraphicFramePr>
        <p:xfrm>
          <a:off x="1575881" y="1079494"/>
          <a:ext cx="6551329" cy="5146200"/>
        </p:xfrm>
        <a:graphic>
          <a:graphicData uri="http://schemas.openxmlformats.org/drawingml/2006/table">
            <a:tbl>
              <a:tblPr/>
              <a:tblGrid>
                <a:gridCol w="4837725">
                  <a:extLst>
                    <a:ext uri="{9D8B030D-6E8A-4147-A177-3AD203B41FA5}">
                      <a16:colId xmlns:a16="http://schemas.microsoft.com/office/drawing/2014/main" val="1572644146"/>
                    </a:ext>
                  </a:extLst>
                </a:gridCol>
                <a:gridCol w="1247317">
                  <a:extLst>
                    <a:ext uri="{9D8B030D-6E8A-4147-A177-3AD203B41FA5}">
                      <a16:colId xmlns:a16="http://schemas.microsoft.com/office/drawing/2014/main" val="308125952"/>
                    </a:ext>
                  </a:extLst>
                </a:gridCol>
                <a:gridCol w="466287">
                  <a:extLst>
                    <a:ext uri="{9D8B030D-6E8A-4147-A177-3AD203B41FA5}">
                      <a16:colId xmlns:a16="http://schemas.microsoft.com/office/drawing/2014/main" val="813219432"/>
                    </a:ext>
                  </a:extLst>
                </a:gridCol>
              </a:tblGrid>
              <a:tr h="171540">
                <a:tc>
                  <a:txBody>
                    <a:bodyPr/>
                    <a:lstStyle/>
                    <a:p>
                      <a:pPr algn="l" fontAlgn="b"/>
                      <a:r>
                        <a:rPr lang="en-US" sz="900" b="1" i="0" u="none" strike="noStrike">
                          <a:solidFill>
                            <a:srgbClr val="000000"/>
                          </a:solidFill>
                          <a:effectLst/>
                          <a:latin typeface="Arial" panose="020B0604020202020204" pitchFamily="34" charset="0"/>
                        </a:rPr>
                        <a:t>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760.38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169%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644452989"/>
                  </a:ext>
                </a:extLst>
              </a:tr>
              <a:tr h="171540">
                <a:tc>
                  <a:txBody>
                    <a:bodyPr/>
                    <a:lstStyle/>
                    <a:p>
                      <a:pPr algn="l" fontAlgn="b"/>
                      <a:r>
                        <a:rPr lang="de-DE" sz="900" b="0" i="0" u="none" strike="noStrike">
                          <a:solidFill>
                            <a:srgbClr val="000000"/>
                          </a:solidFill>
                          <a:effectLst/>
                          <a:latin typeface="Arial" panose="020B0604020202020204" pitchFamily="34" charset="0"/>
                        </a:rPr>
                        <a:t>[D2-NL] Diele - Meeden SCHWARZ [DIR] [D2] / N-1 Diele - Meeden WEISS/W</a:t>
                      </a:r>
                    </a:p>
                  </a:txBody>
                  <a:tcPr marL="9889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164.76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45%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742896141"/>
                  </a:ext>
                </a:extLst>
              </a:tr>
              <a:tr h="171540">
                <a:tc>
                  <a:txBody>
                    <a:bodyPr/>
                    <a:lstStyle/>
                    <a:p>
                      <a:pPr algn="l" fontAlgn="b"/>
                      <a:r>
                        <a:rPr lang="en-US" sz="900" b="0" i="0" u="none" strike="noStrike">
                          <a:solidFill>
                            <a:srgbClr val="000000"/>
                          </a:solidFill>
                          <a:effectLst/>
                          <a:latin typeface="Arial" panose="020B0604020202020204" pitchFamily="34" charset="0"/>
                        </a:rPr>
                        <a:t>[BE-BE] PST Van Eyck 2 [DIR] [BE] / N-1 PST Van Eyck 1</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119.34</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34%</a:t>
                      </a:r>
                    </a:p>
                  </a:txBody>
                  <a:tcPr marL="0" marR="0" marT="0" marB="0" anchor="b">
                    <a:lnL>
                      <a:noFill/>
                    </a:lnL>
                    <a:lnR>
                      <a:noFill/>
                    </a:lnR>
                    <a:lnT>
                      <a:noFill/>
                    </a:lnT>
                    <a:lnB>
                      <a:noFill/>
                    </a:lnB>
                  </a:tcPr>
                </a:tc>
                <a:extLst>
                  <a:ext uri="{0D108BD9-81ED-4DB2-BD59-A6C34878D82A}">
                    <a16:rowId xmlns:a16="http://schemas.microsoft.com/office/drawing/2014/main" val="1297676760"/>
                  </a:ext>
                </a:extLst>
              </a:tr>
              <a:tr h="171540">
                <a:tc>
                  <a:txBody>
                    <a:bodyPr/>
                    <a:lstStyle/>
                    <a:p>
                      <a:pPr algn="l" fontAlgn="b"/>
                      <a:r>
                        <a:rPr lang="en-US" sz="900" b="0" i="0" u="none" strike="noStrike">
                          <a:solidFill>
                            <a:srgbClr val="000000"/>
                          </a:solidFill>
                          <a:effectLst/>
                          <a:latin typeface="Arial" panose="020B0604020202020204" pitchFamily="34" charset="0"/>
                        </a:rPr>
                        <a:t>[D8-PL] Mikulowa PST1 [OPP] [PL] / N-1 Hagenwerder - Mikulowa 1</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282.32</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35%</a:t>
                      </a:r>
                    </a:p>
                  </a:txBody>
                  <a:tcPr marL="0" marR="0" marT="0" marB="0" anchor="b">
                    <a:lnL>
                      <a:noFill/>
                    </a:lnL>
                    <a:lnR>
                      <a:noFill/>
                    </a:lnR>
                    <a:lnT>
                      <a:noFill/>
                    </a:lnT>
                    <a:lnB>
                      <a:noFill/>
                    </a:lnB>
                  </a:tcPr>
                </a:tc>
                <a:extLst>
                  <a:ext uri="{0D108BD9-81ED-4DB2-BD59-A6C34878D82A}">
                    <a16:rowId xmlns:a16="http://schemas.microsoft.com/office/drawing/2014/main" val="2224156892"/>
                  </a:ext>
                </a:extLst>
              </a:tr>
              <a:tr h="171540">
                <a:tc>
                  <a:txBody>
                    <a:bodyPr/>
                    <a:lstStyle/>
                    <a:p>
                      <a:pPr algn="l" fontAlgn="b"/>
                      <a:r>
                        <a:rPr lang="en-US" sz="900" b="0" i="0" u="none" strike="noStrike">
                          <a:solidFill>
                            <a:srgbClr val="000000"/>
                          </a:solidFill>
                          <a:effectLst/>
                          <a:latin typeface="Arial" panose="020B0604020202020204" pitchFamily="34" charset="0"/>
                        </a:rPr>
                        <a:t>[BE-BE] PST Van Eyck 2 [DIR] [BE] / N-1 ALEGRO DC</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298.37</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3781042315"/>
                  </a:ext>
                </a:extLst>
              </a:tr>
              <a:tr h="171540">
                <a:tc>
                  <a:txBody>
                    <a:bodyPr/>
                    <a:lstStyle/>
                    <a:p>
                      <a:pPr algn="l" fontAlgn="b"/>
                      <a:r>
                        <a:rPr lang="en-US" sz="900" b="0" i="0" u="none" strike="noStrike">
                          <a:solidFill>
                            <a:srgbClr val="000000"/>
                          </a:solidFill>
                          <a:effectLst/>
                          <a:latin typeface="Arial" panose="020B0604020202020204" pitchFamily="34" charset="0"/>
                        </a:rPr>
                        <a:t>[BE-FR] Aubange - Moulaine 220.513 [DIR] [BE] / N-1 Achene - Lonny 380.19</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760.38</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2575182973"/>
                  </a:ext>
                </a:extLst>
              </a:tr>
              <a:tr h="171540">
                <a:tc>
                  <a:txBody>
                    <a:bodyPr/>
                    <a:lstStyle/>
                    <a:p>
                      <a:pPr algn="l" fontAlgn="b"/>
                      <a:r>
                        <a:rPr lang="en-US" sz="900" b="1" i="0" u="none" strike="noStrike">
                          <a:solidFill>
                            <a:srgbClr val="000000"/>
                          </a:solidFill>
                          <a:effectLst/>
                          <a:latin typeface="Arial" panose="020B0604020202020204" pitchFamily="34" charset="0"/>
                        </a:rPr>
                        <a:t>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406.8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226%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281543580"/>
                  </a:ext>
                </a:extLst>
              </a:tr>
              <a:tr h="171540">
                <a:tc>
                  <a:txBody>
                    <a:bodyPr/>
                    <a:lstStyle/>
                    <a:p>
                      <a:pPr algn="l" fontAlgn="b"/>
                      <a:r>
                        <a:rPr lang="en-US" sz="900" b="0" i="0" u="none" strike="noStrike">
                          <a:solidFill>
                            <a:srgbClr val="000000"/>
                          </a:solidFill>
                          <a:effectLst/>
                          <a:latin typeface="Arial" panose="020B0604020202020204" pitchFamily="34" charset="0"/>
                        </a:rPr>
                        <a:t>[SK-SK] V.Dur - Levice 2 [DIR] / N-1 V.Dur - Levice 1</a:t>
                      </a:r>
                    </a:p>
                  </a:txBody>
                  <a:tcPr marL="9889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38.23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31%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580301856"/>
                  </a:ext>
                </a:extLst>
              </a:tr>
              <a:tr h="171540">
                <a:tc>
                  <a:txBody>
                    <a:bodyPr/>
                    <a:lstStyle/>
                    <a:p>
                      <a:pPr algn="l" fontAlgn="b"/>
                      <a:r>
                        <a:rPr lang="de-DE" sz="900" b="0" i="0" u="none" strike="noStrike">
                          <a:solidFill>
                            <a:srgbClr val="000000"/>
                          </a:solidFill>
                          <a:effectLst/>
                          <a:latin typeface="Arial" panose="020B0604020202020204" pitchFamily="34" charset="0"/>
                        </a:rPr>
                        <a:t>[D2-NL] Diele - Meeden SCHWARZ [DIR] [D2] / N-1 Diele - Meeden WEISS/W</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124.52</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63%</a:t>
                      </a:r>
                    </a:p>
                  </a:txBody>
                  <a:tcPr marL="0" marR="0" marT="0" marB="0" anchor="b">
                    <a:lnL>
                      <a:noFill/>
                    </a:lnL>
                    <a:lnR>
                      <a:noFill/>
                    </a:lnR>
                    <a:lnT>
                      <a:noFill/>
                    </a:lnT>
                    <a:lnB>
                      <a:noFill/>
                    </a:lnB>
                  </a:tcPr>
                </a:tc>
                <a:extLst>
                  <a:ext uri="{0D108BD9-81ED-4DB2-BD59-A6C34878D82A}">
                    <a16:rowId xmlns:a16="http://schemas.microsoft.com/office/drawing/2014/main" val="2304013000"/>
                  </a:ext>
                </a:extLst>
              </a:tr>
              <a:tr h="171540">
                <a:tc>
                  <a:txBody>
                    <a:bodyPr/>
                    <a:lstStyle/>
                    <a:p>
                      <a:pPr algn="l" fontAlgn="b"/>
                      <a:r>
                        <a:rPr lang="en-US" sz="900" b="0" i="0" u="none" strike="noStrike">
                          <a:solidFill>
                            <a:srgbClr val="000000"/>
                          </a:solidFill>
                          <a:effectLst/>
                          <a:latin typeface="Arial" panose="020B0604020202020204" pitchFamily="34" charset="0"/>
                        </a:rPr>
                        <a:t>[BE-BE] PST Van Eyck 2 [DIR] [BE] / N-1 PST Van Eyck 1</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20.33</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40%</a:t>
                      </a:r>
                    </a:p>
                  </a:txBody>
                  <a:tcPr marL="0" marR="0" marT="0" marB="0" anchor="b">
                    <a:lnL>
                      <a:noFill/>
                    </a:lnL>
                    <a:lnR>
                      <a:noFill/>
                    </a:lnR>
                    <a:lnT>
                      <a:noFill/>
                    </a:lnT>
                    <a:lnB>
                      <a:noFill/>
                    </a:lnB>
                  </a:tcPr>
                </a:tc>
                <a:extLst>
                  <a:ext uri="{0D108BD9-81ED-4DB2-BD59-A6C34878D82A}">
                    <a16:rowId xmlns:a16="http://schemas.microsoft.com/office/drawing/2014/main" val="2862877992"/>
                  </a:ext>
                </a:extLst>
              </a:tr>
              <a:tr h="171540">
                <a:tc>
                  <a:txBody>
                    <a:bodyPr/>
                    <a:lstStyle/>
                    <a:p>
                      <a:pPr algn="l" fontAlgn="b"/>
                      <a:r>
                        <a:rPr lang="en-US" sz="900" b="0" i="0" u="none" strike="noStrike">
                          <a:solidFill>
                            <a:srgbClr val="000000"/>
                          </a:solidFill>
                          <a:effectLst/>
                          <a:latin typeface="Arial" panose="020B0604020202020204" pitchFamily="34" charset="0"/>
                        </a:rPr>
                        <a:t>[D8-PL] Mikulowa PST3 [OPP] [PL] / N-1 Hagenwerder - Mikulowa 2</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406.8</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29%</a:t>
                      </a:r>
                    </a:p>
                  </a:txBody>
                  <a:tcPr marL="0" marR="0" marT="0" marB="0" anchor="b">
                    <a:lnL>
                      <a:noFill/>
                    </a:lnL>
                    <a:lnR>
                      <a:noFill/>
                    </a:lnR>
                    <a:lnT>
                      <a:noFill/>
                    </a:lnT>
                    <a:lnB>
                      <a:noFill/>
                    </a:lnB>
                  </a:tcPr>
                </a:tc>
                <a:extLst>
                  <a:ext uri="{0D108BD9-81ED-4DB2-BD59-A6C34878D82A}">
                    <a16:rowId xmlns:a16="http://schemas.microsoft.com/office/drawing/2014/main" val="2982818858"/>
                  </a:ext>
                </a:extLst>
              </a:tr>
              <a:tr h="171540">
                <a:tc>
                  <a:txBody>
                    <a:bodyPr/>
                    <a:lstStyle/>
                    <a:p>
                      <a:pPr algn="l" fontAlgn="b"/>
                      <a:r>
                        <a:rPr lang="en-US" sz="900" b="0" i="0" u="none" strike="noStrike">
                          <a:solidFill>
                            <a:srgbClr val="000000"/>
                          </a:solidFill>
                          <a:effectLst/>
                          <a:latin typeface="Arial" panose="020B0604020202020204" pitchFamily="34" charset="0"/>
                        </a:rPr>
                        <a:t>[BE-BE] PST Van Eyck 2 [DIR] [BE] / N-1 ALEGRO DC</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112.66</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36%</a:t>
                      </a:r>
                    </a:p>
                  </a:txBody>
                  <a:tcPr marL="0" marR="0" marT="0" marB="0" anchor="b">
                    <a:lnL>
                      <a:noFill/>
                    </a:lnL>
                    <a:lnR>
                      <a:noFill/>
                    </a:lnR>
                    <a:lnT>
                      <a:noFill/>
                    </a:lnT>
                    <a:lnB>
                      <a:noFill/>
                    </a:lnB>
                  </a:tcPr>
                </a:tc>
                <a:extLst>
                  <a:ext uri="{0D108BD9-81ED-4DB2-BD59-A6C34878D82A}">
                    <a16:rowId xmlns:a16="http://schemas.microsoft.com/office/drawing/2014/main" val="665382581"/>
                  </a:ext>
                </a:extLst>
              </a:tr>
              <a:tr h="171540">
                <a:tc>
                  <a:txBody>
                    <a:bodyPr/>
                    <a:lstStyle/>
                    <a:p>
                      <a:pPr algn="l" fontAlgn="b"/>
                      <a:r>
                        <a:rPr lang="en-US" sz="900" b="0" i="0" u="none" strike="noStrike">
                          <a:solidFill>
                            <a:srgbClr val="000000"/>
                          </a:solidFill>
                          <a:effectLst/>
                          <a:latin typeface="Arial" panose="020B0604020202020204" pitchFamily="34" charset="0"/>
                        </a:rPr>
                        <a:t>[BE-FR] Aubange - Moulaine 220.513 [DIR] [BE] / N-1 Achene - Lonny 380.19</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163.18</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27%</a:t>
                      </a:r>
                    </a:p>
                  </a:txBody>
                  <a:tcPr marL="0" marR="0" marT="0" marB="0" anchor="b">
                    <a:lnL>
                      <a:noFill/>
                    </a:lnL>
                    <a:lnR>
                      <a:noFill/>
                    </a:lnR>
                    <a:lnT>
                      <a:noFill/>
                    </a:lnT>
                    <a:lnB>
                      <a:noFill/>
                    </a:lnB>
                  </a:tcPr>
                </a:tc>
                <a:extLst>
                  <a:ext uri="{0D108BD9-81ED-4DB2-BD59-A6C34878D82A}">
                    <a16:rowId xmlns:a16="http://schemas.microsoft.com/office/drawing/2014/main" val="1732437871"/>
                  </a:ext>
                </a:extLst>
              </a:tr>
              <a:tr h="171540">
                <a:tc>
                  <a:txBody>
                    <a:bodyPr/>
                    <a:lstStyle/>
                    <a:p>
                      <a:pPr algn="l" fontAlgn="b"/>
                      <a:r>
                        <a:rPr lang="en-US" sz="900" b="1" i="0" u="none" strike="noStrike">
                          <a:solidFill>
                            <a:srgbClr val="000000"/>
                          </a:solidFill>
                          <a:effectLst/>
                          <a:latin typeface="Arial" panose="020B0604020202020204" pitchFamily="34" charset="0"/>
                        </a:rPr>
                        <a:t>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204.44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151%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789460138"/>
                  </a:ext>
                </a:extLst>
              </a:tr>
              <a:tr h="171540">
                <a:tc>
                  <a:txBody>
                    <a:bodyPr/>
                    <a:lstStyle/>
                    <a:p>
                      <a:pPr algn="l" fontAlgn="b"/>
                      <a:r>
                        <a:rPr lang="en-US" sz="900" b="0" i="0" u="none" strike="noStrike">
                          <a:solidFill>
                            <a:srgbClr val="000000"/>
                          </a:solidFill>
                          <a:effectLst/>
                          <a:latin typeface="Arial" panose="020B0604020202020204" pitchFamily="34" charset="0"/>
                        </a:rPr>
                        <a:t>[SK-SK] V.Dur - Levice 2 [DIR] / N-1 V.Dur - Levice 1</a:t>
                      </a:r>
                    </a:p>
                  </a:txBody>
                  <a:tcPr marL="9889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204.44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29%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061857723"/>
                  </a:ext>
                </a:extLst>
              </a:tr>
              <a:tr h="171540">
                <a:tc>
                  <a:txBody>
                    <a:bodyPr/>
                    <a:lstStyle/>
                    <a:p>
                      <a:pPr algn="l" fontAlgn="b"/>
                      <a:r>
                        <a:rPr lang="de-DE" sz="900" b="0" i="0" u="none" strike="noStrike">
                          <a:solidFill>
                            <a:srgbClr val="000000"/>
                          </a:solidFill>
                          <a:effectLst/>
                          <a:latin typeface="Arial" panose="020B0604020202020204" pitchFamily="34" charset="0"/>
                        </a:rPr>
                        <a:t>[D2-NL] Diele - Meeden SCHWARZ [DIR] [D2] / N-1 Diele - Meeden WEISS/W</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104.59</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64%</a:t>
                      </a:r>
                    </a:p>
                  </a:txBody>
                  <a:tcPr marL="0" marR="0" marT="0" marB="0" anchor="b">
                    <a:lnL>
                      <a:noFill/>
                    </a:lnL>
                    <a:lnR>
                      <a:noFill/>
                    </a:lnR>
                    <a:lnT>
                      <a:noFill/>
                    </a:lnT>
                    <a:lnB>
                      <a:noFill/>
                    </a:lnB>
                  </a:tcPr>
                </a:tc>
                <a:extLst>
                  <a:ext uri="{0D108BD9-81ED-4DB2-BD59-A6C34878D82A}">
                    <a16:rowId xmlns:a16="http://schemas.microsoft.com/office/drawing/2014/main" val="200736331"/>
                  </a:ext>
                </a:extLst>
              </a:tr>
              <a:tr h="171540">
                <a:tc>
                  <a:txBody>
                    <a:bodyPr/>
                    <a:lstStyle/>
                    <a:p>
                      <a:pPr algn="l" fontAlgn="b"/>
                      <a:r>
                        <a:rPr lang="en-US" sz="900" b="0" i="0" u="none" strike="noStrike">
                          <a:solidFill>
                            <a:srgbClr val="000000"/>
                          </a:solidFill>
                          <a:effectLst/>
                          <a:latin typeface="Arial" panose="020B0604020202020204" pitchFamily="34" charset="0"/>
                        </a:rPr>
                        <a:t>[D8-PL] Mikulowa PST1 [OPP] [PL] / N-1 Hagenwerder - Mikulowa 1</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114.29</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37%</a:t>
                      </a:r>
                    </a:p>
                  </a:txBody>
                  <a:tcPr marL="0" marR="0" marT="0" marB="0" anchor="b">
                    <a:lnL>
                      <a:noFill/>
                    </a:lnL>
                    <a:lnR>
                      <a:noFill/>
                    </a:lnR>
                    <a:lnT>
                      <a:noFill/>
                    </a:lnT>
                    <a:lnB>
                      <a:noFill/>
                    </a:lnB>
                  </a:tcPr>
                </a:tc>
                <a:extLst>
                  <a:ext uri="{0D108BD9-81ED-4DB2-BD59-A6C34878D82A}">
                    <a16:rowId xmlns:a16="http://schemas.microsoft.com/office/drawing/2014/main" val="2755881818"/>
                  </a:ext>
                </a:extLst>
              </a:tr>
              <a:tr h="171540">
                <a:tc>
                  <a:txBody>
                    <a:bodyPr/>
                    <a:lstStyle/>
                    <a:p>
                      <a:pPr algn="l" fontAlgn="b"/>
                      <a:r>
                        <a:rPr lang="en-US" sz="900" b="0" i="0" u="none" strike="noStrike">
                          <a:solidFill>
                            <a:srgbClr val="000000"/>
                          </a:solidFill>
                          <a:effectLst/>
                          <a:latin typeface="Arial" panose="020B0604020202020204" pitchFamily="34" charset="0"/>
                        </a:rPr>
                        <a:t>[BE-BE] Lixhe - Gramme 380.11 [DIR] / N-1 Lixhe - Van Eyck 380.91</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3.68</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2213437471"/>
                  </a:ext>
                </a:extLst>
              </a:tr>
              <a:tr h="171540">
                <a:tc>
                  <a:txBody>
                    <a:bodyPr/>
                    <a:lstStyle/>
                    <a:p>
                      <a:pPr algn="l" fontAlgn="b"/>
                      <a:r>
                        <a:rPr lang="en-US" sz="900" b="1" i="0" u="none" strike="noStrike">
                          <a:solidFill>
                            <a:srgbClr val="000000"/>
                          </a:solidFill>
                          <a:effectLst/>
                          <a:latin typeface="Arial" panose="020B0604020202020204" pitchFamily="34" charset="0"/>
                        </a:rPr>
                        <a:t>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359.08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77%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797902150"/>
                  </a:ext>
                </a:extLst>
              </a:tr>
              <a:tr h="171540">
                <a:tc>
                  <a:txBody>
                    <a:bodyPr/>
                    <a:lstStyle/>
                    <a:p>
                      <a:pPr algn="l" fontAlgn="b"/>
                      <a:r>
                        <a:rPr lang="en-US" sz="900" b="0" i="0" u="none" strike="noStrike">
                          <a:solidFill>
                            <a:srgbClr val="000000"/>
                          </a:solidFill>
                          <a:effectLst/>
                          <a:latin typeface="Arial" panose="020B0604020202020204" pitchFamily="34" charset="0"/>
                        </a:rPr>
                        <a:t>[SK-SK] V.Dur - Levice 2 [DIR] / N-1 V.Dur - Levice 1</a:t>
                      </a:r>
                    </a:p>
                  </a:txBody>
                  <a:tcPr marL="9889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359.08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28%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676428558"/>
                  </a:ext>
                </a:extLst>
              </a:tr>
              <a:tr h="171540">
                <a:tc>
                  <a:txBody>
                    <a:bodyPr/>
                    <a:lstStyle/>
                    <a:p>
                      <a:pPr algn="l" fontAlgn="b"/>
                      <a:r>
                        <a:rPr lang="en-US" sz="900" b="0" i="0" u="none" strike="noStrike">
                          <a:solidFill>
                            <a:srgbClr val="000000"/>
                          </a:solidFill>
                          <a:effectLst/>
                          <a:latin typeface="Arial" panose="020B0604020202020204" pitchFamily="34" charset="0"/>
                        </a:rPr>
                        <a:t>[PL-PL] Czarna - Pasikurowice [DIR] / N-1 Mikulowa - Pasikurowice</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61.96</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28%</a:t>
                      </a:r>
                    </a:p>
                  </a:txBody>
                  <a:tcPr marL="0" marR="0" marT="0" marB="0" anchor="b">
                    <a:lnL>
                      <a:noFill/>
                    </a:lnL>
                    <a:lnR>
                      <a:noFill/>
                    </a:lnR>
                    <a:lnT>
                      <a:noFill/>
                    </a:lnT>
                    <a:lnB>
                      <a:noFill/>
                    </a:lnB>
                  </a:tcPr>
                </a:tc>
                <a:extLst>
                  <a:ext uri="{0D108BD9-81ED-4DB2-BD59-A6C34878D82A}">
                    <a16:rowId xmlns:a16="http://schemas.microsoft.com/office/drawing/2014/main" val="3770217547"/>
                  </a:ext>
                </a:extLst>
              </a:tr>
              <a:tr h="171540">
                <a:tc>
                  <a:txBody>
                    <a:bodyPr/>
                    <a:lstStyle/>
                    <a:p>
                      <a:pPr algn="l" fontAlgn="b"/>
                      <a:r>
                        <a:rPr lang="en-US" sz="900" b="0" i="0" u="none" strike="noStrike">
                          <a:solidFill>
                            <a:srgbClr val="000000"/>
                          </a:solidFill>
                          <a:effectLst/>
                          <a:latin typeface="Arial" panose="020B0604020202020204" pitchFamily="34" charset="0"/>
                        </a:rPr>
                        <a:t>[BE-FR] Avelgem - Mastaing 380.79 [OPP] [BE] / N-1 Avelgem - Avelin 380.80</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29.1</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755216889"/>
                  </a:ext>
                </a:extLst>
              </a:tr>
              <a:tr h="171540">
                <a:tc>
                  <a:txBody>
                    <a:bodyPr/>
                    <a:lstStyle/>
                    <a:p>
                      <a:pPr algn="l" fontAlgn="b"/>
                      <a:r>
                        <a:rPr lang="en-US" sz="900" b="0" i="0" u="none" strike="noStrike">
                          <a:solidFill>
                            <a:srgbClr val="000000"/>
                          </a:solidFill>
                          <a:effectLst/>
                          <a:latin typeface="Arial" panose="020B0604020202020204" pitchFamily="34" charset="0"/>
                        </a:rPr>
                        <a:t>[BE-BE] Lixhe - Gramme 380.11 [DIR] / N-1 Lixhe - Van Eyck 380.91</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1.57</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2702221415"/>
                  </a:ext>
                </a:extLst>
              </a:tr>
              <a:tr h="171540">
                <a:tc>
                  <a:txBody>
                    <a:bodyPr/>
                    <a:lstStyle/>
                    <a:p>
                      <a:pPr algn="l" fontAlgn="b"/>
                      <a:r>
                        <a:rPr lang="sl-SI" sz="900" b="1" i="0" u="none" strike="noStrike" dirty="0">
                          <a:solidFill>
                            <a:srgbClr val="000000"/>
                          </a:solidFill>
                          <a:effectLst/>
                          <a:latin typeface="Arial" panose="020B0604020202020204" pitchFamily="34" charset="0"/>
                        </a:rPr>
                        <a:t>18</a:t>
                      </a:r>
                      <a:endParaRPr lang="en-US" sz="900" b="1" i="0" u="none" strike="noStrike" dirty="0">
                        <a:solidFill>
                          <a:srgbClr val="000000"/>
                        </a:solidFill>
                        <a:effectLst/>
                        <a:latin typeface="Arial" panose="020B0604020202020204" pitchFamily="34" charset="0"/>
                      </a:endParaRP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284.71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50%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423151295"/>
                  </a:ext>
                </a:extLst>
              </a:tr>
              <a:tr h="171540">
                <a:tc>
                  <a:txBody>
                    <a:bodyPr/>
                    <a:lstStyle/>
                    <a:p>
                      <a:pPr algn="l" fontAlgn="b"/>
                      <a:r>
                        <a:rPr lang="en-US" sz="900" b="0" i="0" u="none" strike="noStrike">
                          <a:solidFill>
                            <a:srgbClr val="000000"/>
                          </a:solidFill>
                          <a:effectLst/>
                          <a:latin typeface="Arial" panose="020B0604020202020204" pitchFamily="34" charset="0"/>
                        </a:rPr>
                        <a:t>[SK-SK] V.Dur - Levice 2 [DIR] / N-1 V.Dur - Levice 1</a:t>
                      </a:r>
                    </a:p>
                  </a:txBody>
                  <a:tcPr marL="9889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284.71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30%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977312782"/>
                  </a:ext>
                </a:extLst>
              </a:tr>
              <a:tr h="171540">
                <a:tc>
                  <a:txBody>
                    <a:bodyPr/>
                    <a:lstStyle/>
                    <a:p>
                      <a:pPr algn="l" fontAlgn="b"/>
                      <a:r>
                        <a:rPr lang="en-US" sz="900" b="0" i="0" u="none" strike="noStrike">
                          <a:solidFill>
                            <a:srgbClr val="000000"/>
                          </a:solidFill>
                          <a:effectLst/>
                          <a:latin typeface="Arial" panose="020B0604020202020204" pitchFamily="34" charset="0"/>
                        </a:rPr>
                        <a:t>[BE-FR] Avelgem - Mastaing 380.79 [OPP] [BE] / N-1 Avelgem - Avelin 380.80</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17.68</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569731871"/>
                  </a:ext>
                </a:extLst>
              </a:tr>
              <a:tr h="171540">
                <a:tc>
                  <a:txBody>
                    <a:bodyPr/>
                    <a:lstStyle/>
                    <a:p>
                      <a:pPr algn="l" fontAlgn="b"/>
                      <a:r>
                        <a:rPr lang="en-US" sz="900" b="0" i="0" u="none" strike="noStrike">
                          <a:solidFill>
                            <a:srgbClr val="000000"/>
                          </a:solidFill>
                          <a:effectLst/>
                          <a:latin typeface="Arial" panose="020B0604020202020204" pitchFamily="34" charset="0"/>
                        </a:rPr>
                        <a:t>[BE-BE] Lixhe - Gramme 380.11 [DIR] / N-1 Lixhe - Van Eyck 380.91</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0.91</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387986007"/>
                  </a:ext>
                </a:extLst>
              </a:tr>
              <a:tr h="171540">
                <a:tc>
                  <a:txBody>
                    <a:bodyPr/>
                    <a:lstStyle/>
                    <a:p>
                      <a:pPr algn="l" fontAlgn="b"/>
                      <a:r>
                        <a:rPr lang="en-US" sz="900" b="1" i="0" u="none" strike="noStrike">
                          <a:solidFill>
                            <a:srgbClr val="000000"/>
                          </a:solidFill>
                          <a:effectLst/>
                          <a:latin typeface="Arial" panose="020B0604020202020204" pitchFamily="34" charset="0"/>
                        </a:rPr>
                        <a:t>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137.76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51%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735276175"/>
                  </a:ext>
                </a:extLst>
              </a:tr>
              <a:tr h="171540">
                <a:tc>
                  <a:txBody>
                    <a:bodyPr/>
                    <a:lstStyle/>
                    <a:p>
                      <a:pPr algn="l" fontAlgn="b"/>
                      <a:r>
                        <a:rPr lang="en-US" sz="900" b="0" i="0" u="none" strike="noStrike">
                          <a:solidFill>
                            <a:srgbClr val="000000"/>
                          </a:solidFill>
                          <a:effectLst/>
                          <a:latin typeface="Arial" panose="020B0604020202020204" pitchFamily="34" charset="0"/>
                        </a:rPr>
                        <a:t>[SK-SK] V.Dur - Levice 2 [DIR] / N-1 V.Dur - Levice 1</a:t>
                      </a:r>
                    </a:p>
                  </a:txBody>
                  <a:tcPr marL="9889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137.76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30%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896636853"/>
                  </a:ext>
                </a:extLst>
              </a:tr>
              <a:tr h="171540">
                <a:tc>
                  <a:txBody>
                    <a:bodyPr/>
                    <a:lstStyle/>
                    <a:p>
                      <a:pPr algn="l" fontAlgn="b"/>
                      <a:r>
                        <a:rPr lang="en-US" sz="900" b="0" i="0" u="none" strike="noStrike">
                          <a:solidFill>
                            <a:srgbClr val="000000"/>
                          </a:solidFill>
                          <a:effectLst/>
                          <a:latin typeface="Arial" panose="020B0604020202020204" pitchFamily="34" charset="0"/>
                        </a:rPr>
                        <a:t>[BE-BE] Lixhe - Gramme 380.11 [DIR] / N-1 Lixhe - Van Eyck 380.91</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0.07</a:t>
                      </a:r>
                    </a:p>
                  </a:txBody>
                  <a:tcPr marL="0" marR="0" marT="0" marB="0" anchor="b">
                    <a:lnL>
                      <a:noFill/>
                    </a:lnL>
                    <a:lnR>
                      <a:noFill/>
                    </a:lnR>
                    <a:lnT>
                      <a:noFill/>
                    </a:lnT>
                    <a:lnB>
                      <a:noFill/>
                    </a:lnB>
                  </a:tcPr>
                </a:tc>
                <a:tc>
                  <a:txBody>
                    <a:bodyPr/>
                    <a:lstStyle/>
                    <a:p>
                      <a:pPr algn="r" fontAlgn="b"/>
                      <a:r>
                        <a:rPr lang="en-US" sz="900" b="0" i="0" u="none" strike="noStrike" dirty="0">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390354463"/>
                  </a:ext>
                </a:extLst>
              </a:tr>
            </a:tbl>
          </a:graphicData>
        </a:graphic>
      </p:graphicFrame>
    </p:spTree>
    <p:extLst>
      <p:ext uri="{BB962C8B-B14F-4D97-AF65-F5344CB8AC3E}">
        <p14:creationId xmlns:p14="http://schemas.microsoft.com/office/powerpoint/2010/main" val="2243535063"/>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9 (part V)</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730366E0-1A6F-486D-AA7E-DF05528709D5}"/>
              </a:ext>
            </a:extLst>
          </p:cNvPr>
          <p:cNvGraphicFramePr>
            <a:graphicFrameLocks noGrp="1"/>
          </p:cNvGraphicFramePr>
          <p:nvPr>
            <p:extLst>
              <p:ext uri="{D42A27DB-BD31-4B8C-83A1-F6EECF244321}">
                <p14:modId xmlns:p14="http://schemas.microsoft.com/office/powerpoint/2010/main" val="325098201"/>
              </p:ext>
            </p:extLst>
          </p:nvPr>
        </p:nvGraphicFramePr>
        <p:xfrm>
          <a:off x="1470819" y="1159668"/>
          <a:ext cx="7137400" cy="4560200"/>
        </p:xfrm>
        <a:graphic>
          <a:graphicData uri="http://schemas.openxmlformats.org/drawingml/2006/table">
            <a:tbl>
              <a:tblPr/>
              <a:tblGrid>
                <a:gridCol w="5270500">
                  <a:extLst>
                    <a:ext uri="{9D8B030D-6E8A-4147-A177-3AD203B41FA5}">
                      <a16:colId xmlns:a16="http://schemas.microsoft.com/office/drawing/2014/main" val="3814427693"/>
                    </a:ext>
                  </a:extLst>
                </a:gridCol>
                <a:gridCol w="1358900">
                  <a:extLst>
                    <a:ext uri="{9D8B030D-6E8A-4147-A177-3AD203B41FA5}">
                      <a16:colId xmlns:a16="http://schemas.microsoft.com/office/drawing/2014/main" val="1423523218"/>
                    </a:ext>
                  </a:extLst>
                </a:gridCol>
                <a:gridCol w="508000">
                  <a:extLst>
                    <a:ext uri="{9D8B030D-6E8A-4147-A177-3AD203B41FA5}">
                      <a16:colId xmlns:a16="http://schemas.microsoft.com/office/drawing/2014/main" val="2579489182"/>
                    </a:ext>
                  </a:extLst>
                </a:gridCol>
              </a:tblGrid>
              <a:tr h="182408">
                <a:tc>
                  <a:txBody>
                    <a:bodyPr/>
                    <a:lstStyle/>
                    <a:p>
                      <a:pPr algn="l" fontAlgn="b"/>
                      <a:r>
                        <a:rPr lang="en-US" sz="1000" b="1" i="0" u="none" strike="noStrike">
                          <a:solidFill>
                            <a:srgbClr val="000000"/>
                          </a:solidFill>
                          <a:effectLst/>
                          <a:latin typeface="Arial" panose="020B0604020202020204" pitchFamily="34" charset="0"/>
                        </a:rPr>
                        <a:t>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245.54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87%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601933018"/>
                  </a:ext>
                </a:extLst>
              </a:tr>
              <a:tr h="182408">
                <a:tc>
                  <a:txBody>
                    <a:bodyPr/>
                    <a:lstStyle/>
                    <a:p>
                      <a:pPr algn="l" fontAlgn="b"/>
                      <a:r>
                        <a:rPr lang="en-US" sz="1000" b="0" i="0" u="none" strike="noStrike">
                          <a:solidFill>
                            <a:srgbClr val="000000"/>
                          </a:solidFill>
                          <a:effectLst/>
                          <a:latin typeface="Arial" panose="020B0604020202020204" pitchFamily="34" charset="0"/>
                        </a:rPr>
                        <a:t>[SK-SK] V.Dur - Levice 2 [DIR] / N-1 V.Dur - Levice 1</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229.96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32%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411270673"/>
                  </a:ext>
                </a:extLst>
              </a:tr>
              <a:tr h="182408">
                <a:tc>
                  <a:txBody>
                    <a:bodyPr/>
                    <a:lstStyle/>
                    <a:p>
                      <a:pPr algn="l" fontAlgn="b"/>
                      <a:r>
                        <a:rPr lang="en-US" sz="1000" b="0" i="0" u="none" strike="noStrike">
                          <a:solidFill>
                            <a:srgbClr val="000000"/>
                          </a:solidFill>
                          <a:effectLst/>
                          <a:latin typeface="Arial" panose="020B0604020202020204" pitchFamily="34" charset="0"/>
                        </a:rPr>
                        <a:t>[BE-BE] PST Van Eyck 2 [DIR] [BE] / N-1 PST Van Eyck 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11.92</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39%</a:t>
                      </a:r>
                    </a:p>
                  </a:txBody>
                  <a:tcPr marL="0" marR="0" marT="0" marB="0" anchor="b">
                    <a:lnL>
                      <a:noFill/>
                    </a:lnL>
                    <a:lnR>
                      <a:noFill/>
                    </a:lnR>
                    <a:lnT>
                      <a:noFill/>
                    </a:lnT>
                    <a:lnB>
                      <a:noFill/>
                    </a:lnB>
                  </a:tcPr>
                </a:tc>
                <a:extLst>
                  <a:ext uri="{0D108BD9-81ED-4DB2-BD59-A6C34878D82A}">
                    <a16:rowId xmlns:a16="http://schemas.microsoft.com/office/drawing/2014/main" val="2396423379"/>
                  </a:ext>
                </a:extLst>
              </a:tr>
              <a:tr h="182408">
                <a:tc>
                  <a:txBody>
                    <a:bodyPr/>
                    <a:lstStyle/>
                    <a:p>
                      <a:pPr algn="l" fontAlgn="b"/>
                      <a:r>
                        <a:rPr lang="en-US" sz="1000" b="0" i="0" u="none" strike="noStrike">
                          <a:solidFill>
                            <a:srgbClr val="000000"/>
                          </a:solidFill>
                          <a:effectLst/>
                          <a:latin typeface="Arial" panose="020B0604020202020204" pitchFamily="34" charset="0"/>
                        </a:rPr>
                        <a:t>[BE-BE] Y-Mercator (Horta - Rodenhuize) 380.74 [OPP] / N-1 Horta - Mercator 380.73</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245.54</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16%</a:t>
                      </a:r>
                    </a:p>
                  </a:txBody>
                  <a:tcPr marL="0" marR="0" marT="0" marB="0" anchor="b">
                    <a:lnL>
                      <a:noFill/>
                    </a:lnL>
                    <a:lnR>
                      <a:noFill/>
                    </a:lnR>
                    <a:lnT>
                      <a:noFill/>
                    </a:lnT>
                    <a:lnB>
                      <a:noFill/>
                    </a:lnB>
                  </a:tcPr>
                </a:tc>
                <a:extLst>
                  <a:ext uri="{0D108BD9-81ED-4DB2-BD59-A6C34878D82A}">
                    <a16:rowId xmlns:a16="http://schemas.microsoft.com/office/drawing/2014/main" val="1383655584"/>
                  </a:ext>
                </a:extLst>
              </a:tr>
              <a:tr h="182408">
                <a:tc>
                  <a:txBody>
                    <a:bodyPr/>
                    <a:lstStyle/>
                    <a:p>
                      <a:pPr algn="l" fontAlgn="b"/>
                      <a:r>
                        <a:rPr lang="en-US" sz="1000" b="1" i="0" u="none" strike="noStrike">
                          <a:solidFill>
                            <a:srgbClr val="000000"/>
                          </a:solidFill>
                          <a:effectLst/>
                          <a:latin typeface="Arial" panose="020B0604020202020204" pitchFamily="34" charset="0"/>
                        </a:rPr>
                        <a:t>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221.03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88%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229668802"/>
                  </a:ext>
                </a:extLst>
              </a:tr>
              <a:tr h="182408">
                <a:tc>
                  <a:txBody>
                    <a:bodyPr/>
                    <a:lstStyle/>
                    <a:p>
                      <a:pPr algn="l" fontAlgn="b"/>
                      <a:r>
                        <a:rPr lang="en-US" sz="1000" b="0" i="0" u="none" strike="noStrike">
                          <a:solidFill>
                            <a:srgbClr val="000000"/>
                          </a:solidFill>
                          <a:effectLst/>
                          <a:latin typeface="Arial" panose="020B0604020202020204" pitchFamily="34" charset="0"/>
                        </a:rPr>
                        <a:t>[SK-SK] V.Dur - Levice 2 [DIR] / N-1 V.Dur - Levice 1</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50.31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33%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721291565"/>
                  </a:ext>
                </a:extLst>
              </a:tr>
              <a:tr h="182408">
                <a:tc>
                  <a:txBody>
                    <a:bodyPr/>
                    <a:lstStyle/>
                    <a:p>
                      <a:pPr algn="l" fontAlgn="b"/>
                      <a:r>
                        <a:rPr lang="en-US" sz="1000" b="0" i="0" u="none" strike="noStrike">
                          <a:solidFill>
                            <a:srgbClr val="000000"/>
                          </a:solidFill>
                          <a:effectLst/>
                          <a:latin typeface="Arial" panose="020B0604020202020204" pitchFamily="34" charset="0"/>
                        </a:rPr>
                        <a:t>[BE-BE] PST Van Eyck 2 [DIR] [BE] / N-1 PST Van Eyck 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10.83</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39%</a:t>
                      </a:r>
                    </a:p>
                  </a:txBody>
                  <a:tcPr marL="0" marR="0" marT="0" marB="0" anchor="b">
                    <a:lnL>
                      <a:noFill/>
                    </a:lnL>
                    <a:lnR>
                      <a:noFill/>
                    </a:lnR>
                    <a:lnT>
                      <a:noFill/>
                    </a:lnT>
                    <a:lnB>
                      <a:noFill/>
                    </a:lnB>
                  </a:tcPr>
                </a:tc>
                <a:extLst>
                  <a:ext uri="{0D108BD9-81ED-4DB2-BD59-A6C34878D82A}">
                    <a16:rowId xmlns:a16="http://schemas.microsoft.com/office/drawing/2014/main" val="1093401534"/>
                  </a:ext>
                </a:extLst>
              </a:tr>
              <a:tr h="182408">
                <a:tc>
                  <a:txBody>
                    <a:bodyPr/>
                    <a:lstStyle/>
                    <a:p>
                      <a:pPr algn="l" fontAlgn="b"/>
                      <a:r>
                        <a:rPr lang="en-US" sz="1000" b="0" i="0" u="none" strike="noStrike">
                          <a:solidFill>
                            <a:srgbClr val="000000"/>
                          </a:solidFill>
                          <a:effectLst/>
                          <a:latin typeface="Arial" panose="020B0604020202020204" pitchFamily="34" charset="0"/>
                        </a:rPr>
                        <a:t>[BE-BE] Y-Mercator (Horta - Rodenhuize) 380.74 [OPP] / N-1 Horta - Mercator 380.73</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221.03</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16%</a:t>
                      </a:r>
                    </a:p>
                  </a:txBody>
                  <a:tcPr marL="0" marR="0" marT="0" marB="0" anchor="b">
                    <a:lnL>
                      <a:noFill/>
                    </a:lnL>
                    <a:lnR>
                      <a:noFill/>
                    </a:lnR>
                    <a:lnT>
                      <a:noFill/>
                    </a:lnT>
                    <a:lnB>
                      <a:noFill/>
                    </a:lnB>
                  </a:tcPr>
                </a:tc>
                <a:extLst>
                  <a:ext uri="{0D108BD9-81ED-4DB2-BD59-A6C34878D82A}">
                    <a16:rowId xmlns:a16="http://schemas.microsoft.com/office/drawing/2014/main" val="2135008055"/>
                  </a:ext>
                </a:extLst>
              </a:tr>
              <a:tr h="182408">
                <a:tc>
                  <a:txBody>
                    <a:bodyPr/>
                    <a:lstStyle/>
                    <a:p>
                      <a:pPr algn="l" fontAlgn="b"/>
                      <a:r>
                        <a:rPr lang="en-US" sz="1000" b="1" i="0" u="none" strike="noStrike">
                          <a:solidFill>
                            <a:srgbClr val="000000"/>
                          </a:solidFill>
                          <a:effectLst/>
                          <a:latin typeface="Arial" panose="020B0604020202020204" pitchFamily="34" charset="0"/>
                        </a:rPr>
                        <a:t>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115.51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167%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524724718"/>
                  </a:ext>
                </a:extLst>
              </a:tr>
              <a:tr h="182408">
                <a:tc>
                  <a:txBody>
                    <a:bodyPr/>
                    <a:lstStyle/>
                    <a:p>
                      <a:pPr algn="l" fontAlgn="b"/>
                      <a:r>
                        <a:rPr lang="en-US" sz="1000" b="0" i="0" u="none" strike="noStrike">
                          <a:solidFill>
                            <a:srgbClr val="000000"/>
                          </a:solidFill>
                          <a:effectLst/>
                          <a:latin typeface="Arial" panose="020B0604020202020204" pitchFamily="34" charset="0"/>
                        </a:rPr>
                        <a:t>[SK-PL] Lemesany - Krosno Iskrz 2 [OPP] [PL] / N-1 Lemesany - Krosno Iskrz 1</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2.83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72%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953835137"/>
                  </a:ext>
                </a:extLst>
              </a:tr>
              <a:tr h="182408">
                <a:tc>
                  <a:txBody>
                    <a:bodyPr/>
                    <a:lstStyle/>
                    <a:p>
                      <a:pPr algn="l" fontAlgn="b"/>
                      <a:r>
                        <a:rPr lang="en-US" sz="1000" b="0" i="0" u="none" strike="noStrike">
                          <a:solidFill>
                            <a:srgbClr val="000000"/>
                          </a:solidFill>
                          <a:effectLst/>
                          <a:latin typeface="Arial" panose="020B0604020202020204" pitchFamily="34" charset="0"/>
                        </a:rPr>
                        <a:t>[SK-SK] V.Dur - Levice 2 [DIR] / N-1 V.Dur - Levice 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0.67</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39%</a:t>
                      </a:r>
                    </a:p>
                  </a:txBody>
                  <a:tcPr marL="0" marR="0" marT="0" marB="0" anchor="b">
                    <a:lnL>
                      <a:noFill/>
                    </a:lnL>
                    <a:lnR>
                      <a:noFill/>
                    </a:lnR>
                    <a:lnT>
                      <a:noFill/>
                    </a:lnT>
                    <a:lnB>
                      <a:noFill/>
                    </a:lnB>
                  </a:tcPr>
                </a:tc>
                <a:extLst>
                  <a:ext uri="{0D108BD9-81ED-4DB2-BD59-A6C34878D82A}">
                    <a16:rowId xmlns:a16="http://schemas.microsoft.com/office/drawing/2014/main" val="1679852509"/>
                  </a:ext>
                </a:extLst>
              </a:tr>
              <a:tr h="182408">
                <a:tc>
                  <a:txBody>
                    <a:bodyPr/>
                    <a:lstStyle/>
                    <a:p>
                      <a:pPr algn="l" fontAlgn="b"/>
                      <a:r>
                        <a:rPr lang="en-US" sz="1000" b="0" i="0" u="none" strike="noStrike">
                          <a:solidFill>
                            <a:srgbClr val="000000"/>
                          </a:solidFill>
                          <a:effectLst/>
                          <a:latin typeface="Arial" panose="020B0604020202020204" pitchFamily="34" charset="0"/>
                        </a:rPr>
                        <a:t>[BE-BE] PST Van Eyck 2 [DIR] [BE] / N-1 PST Van Eyck 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5.67</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40%</a:t>
                      </a:r>
                    </a:p>
                  </a:txBody>
                  <a:tcPr marL="0" marR="0" marT="0" marB="0" anchor="b">
                    <a:lnL>
                      <a:noFill/>
                    </a:lnL>
                    <a:lnR>
                      <a:noFill/>
                    </a:lnR>
                    <a:lnT>
                      <a:noFill/>
                    </a:lnT>
                    <a:lnB>
                      <a:noFill/>
                    </a:lnB>
                  </a:tcPr>
                </a:tc>
                <a:extLst>
                  <a:ext uri="{0D108BD9-81ED-4DB2-BD59-A6C34878D82A}">
                    <a16:rowId xmlns:a16="http://schemas.microsoft.com/office/drawing/2014/main" val="3597460315"/>
                  </a:ext>
                </a:extLst>
              </a:tr>
              <a:tr h="182408">
                <a:tc>
                  <a:txBody>
                    <a:bodyPr/>
                    <a:lstStyle/>
                    <a:p>
                      <a:pPr algn="l" fontAlgn="b"/>
                      <a:r>
                        <a:rPr lang="en-US" sz="1000" b="0" i="0" u="none" strike="noStrike">
                          <a:solidFill>
                            <a:srgbClr val="000000"/>
                          </a:solidFill>
                          <a:effectLst/>
                          <a:latin typeface="Arial" panose="020B0604020202020204" pitchFamily="34" charset="0"/>
                        </a:rPr>
                        <a:t>[BE-BE] Y-Mercator (Horta - Rodenhuize) 380.74 [OPP] / N-1 Horta - Mercator 380.73</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115.51</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17%</a:t>
                      </a:r>
                    </a:p>
                  </a:txBody>
                  <a:tcPr marL="0" marR="0" marT="0" marB="0" anchor="b">
                    <a:lnL>
                      <a:noFill/>
                    </a:lnL>
                    <a:lnR>
                      <a:noFill/>
                    </a:lnR>
                    <a:lnT>
                      <a:noFill/>
                    </a:lnT>
                    <a:lnB>
                      <a:noFill/>
                    </a:lnB>
                  </a:tcPr>
                </a:tc>
                <a:extLst>
                  <a:ext uri="{0D108BD9-81ED-4DB2-BD59-A6C34878D82A}">
                    <a16:rowId xmlns:a16="http://schemas.microsoft.com/office/drawing/2014/main" val="2487892847"/>
                  </a:ext>
                </a:extLst>
              </a:tr>
              <a:tr h="182408">
                <a:tc>
                  <a:txBody>
                    <a:bodyPr/>
                    <a:lstStyle/>
                    <a:p>
                      <a:pPr algn="l" fontAlgn="b"/>
                      <a:r>
                        <a:rPr lang="en-US" sz="1000" b="1" i="0" u="none" strike="noStrike">
                          <a:solidFill>
                            <a:srgbClr val="000000"/>
                          </a:solidFill>
                          <a:effectLst/>
                          <a:latin typeface="Arial" panose="020B0604020202020204" pitchFamily="34" charset="0"/>
                        </a:rPr>
                        <a:t>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28.82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225%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456967566"/>
                  </a:ext>
                </a:extLst>
              </a:tr>
              <a:tr h="182408">
                <a:tc>
                  <a:txBody>
                    <a:bodyPr/>
                    <a:lstStyle/>
                    <a:p>
                      <a:pPr algn="l" fontAlgn="b"/>
                      <a:r>
                        <a:rPr lang="en-US" sz="1000" b="0" i="0" u="none" strike="noStrike">
                          <a:solidFill>
                            <a:srgbClr val="000000"/>
                          </a:solidFill>
                          <a:effectLst/>
                          <a:latin typeface="Arial" panose="020B0604020202020204" pitchFamily="34" charset="0"/>
                        </a:rPr>
                        <a:t>[RO-RO] TR Portile de Fier 400/220 1 [OPP] / N-1 TR Portile de Fier 400/220 2</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0.37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87669944"/>
                  </a:ext>
                </a:extLst>
              </a:tr>
              <a:tr h="182408">
                <a:tc>
                  <a:txBody>
                    <a:bodyPr/>
                    <a:lstStyle/>
                    <a:p>
                      <a:pPr algn="l" fontAlgn="b"/>
                      <a:r>
                        <a:rPr lang="de-DE" sz="1000" b="0" i="0" u="none" strike="noStrike">
                          <a:solidFill>
                            <a:srgbClr val="000000"/>
                          </a:solidFill>
                          <a:effectLst/>
                          <a:latin typeface="Arial" panose="020B0604020202020204" pitchFamily="34" charset="0"/>
                        </a:rPr>
                        <a:t>[D2-NL] Diele - Meeden SCHWARZ [DIR] [D2] / N-1 Diele - Meeden WEISS/W</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2.73</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90%</a:t>
                      </a:r>
                    </a:p>
                  </a:txBody>
                  <a:tcPr marL="0" marR="0" marT="0" marB="0" anchor="b">
                    <a:lnL>
                      <a:noFill/>
                    </a:lnL>
                    <a:lnR>
                      <a:noFill/>
                    </a:lnR>
                    <a:lnT>
                      <a:noFill/>
                    </a:lnT>
                    <a:lnB>
                      <a:noFill/>
                    </a:lnB>
                  </a:tcPr>
                </a:tc>
                <a:extLst>
                  <a:ext uri="{0D108BD9-81ED-4DB2-BD59-A6C34878D82A}">
                    <a16:rowId xmlns:a16="http://schemas.microsoft.com/office/drawing/2014/main" val="1253119949"/>
                  </a:ext>
                </a:extLst>
              </a:tr>
              <a:tr h="182408">
                <a:tc>
                  <a:txBody>
                    <a:bodyPr/>
                    <a:lstStyle/>
                    <a:p>
                      <a:pPr algn="l" fontAlgn="b"/>
                      <a:r>
                        <a:rPr lang="en-US" sz="1000" b="0" i="0" u="none" strike="noStrike">
                          <a:solidFill>
                            <a:srgbClr val="000000"/>
                          </a:solidFill>
                          <a:effectLst/>
                          <a:latin typeface="Arial" panose="020B0604020202020204" pitchFamily="34" charset="0"/>
                        </a:rPr>
                        <a:t>[SI-AT] 220 kV Podlog - Obersielach [OPP] [SI] / N-1 Maribor-Kainachtal 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0.19</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55%</a:t>
                      </a:r>
                    </a:p>
                  </a:txBody>
                  <a:tcPr marL="0" marR="0" marT="0" marB="0" anchor="b">
                    <a:lnL>
                      <a:noFill/>
                    </a:lnL>
                    <a:lnR>
                      <a:noFill/>
                    </a:lnR>
                    <a:lnT>
                      <a:noFill/>
                    </a:lnT>
                    <a:lnB>
                      <a:noFill/>
                    </a:lnB>
                  </a:tcPr>
                </a:tc>
                <a:extLst>
                  <a:ext uri="{0D108BD9-81ED-4DB2-BD59-A6C34878D82A}">
                    <a16:rowId xmlns:a16="http://schemas.microsoft.com/office/drawing/2014/main" val="3033380762"/>
                  </a:ext>
                </a:extLst>
              </a:tr>
              <a:tr h="182408">
                <a:tc>
                  <a:txBody>
                    <a:bodyPr/>
                    <a:lstStyle/>
                    <a:p>
                      <a:pPr algn="l" fontAlgn="b"/>
                      <a:r>
                        <a:rPr lang="en-US" sz="1000" b="0" i="0" u="none" strike="noStrike">
                          <a:solidFill>
                            <a:srgbClr val="000000"/>
                          </a:solidFill>
                          <a:effectLst/>
                          <a:latin typeface="Arial" panose="020B0604020202020204" pitchFamily="34" charset="0"/>
                        </a:rPr>
                        <a:t>[BE-BE] PST Van Eyck 2 [DIR] [BE] / N-1 PST Van Eyck 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1.31</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37%</a:t>
                      </a:r>
                    </a:p>
                  </a:txBody>
                  <a:tcPr marL="0" marR="0" marT="0" marB="0" anchor="b">
                    <a:lnL>
                      <a:noFill/>
                    </a:lnL>
                    <a:lnR>
                      <a:noFill/>
                    </a:lnR>
                    <a:lnT>
                      <a:noFill/>
                    </a:lnT>
                    <a:lnB>
                      <a:noFill/>
                    </a:lnB>
                  </a:tcPr>
                </a:tc>
                <a:extLst>
                  <a:ext uri="{0D108BD9-81ED-4DB2-BD59-A6C34878D82A}">
                    <a16:rowId xmlns:a16="http://schemas.microsoft.com/office/drawing/2014/main" val="2453658240"/>
                  </a:ext>
                </a:extLst>
              </a:tr>
              <a:tr h="182408">
                <a:tc>
                  <a:txBody>
                    <a:bodyPr/>
                    <a:lstStyle/>
                    <a:p>
                      <a:pPr algn="l" fontAlgn="b"/>
                      <a:r>
                        <a:rPr lang="en-US" sz="1000" b="0" i="0" u="none" strike="noStrike">
                          <a:solidFill>
                            <a:srgbClr val="000000"/>
                          </a:solidFill>
                          <a:effectLst/>
                          <a:latin typeface="Arial" panose="020B0604020202020204" pitchFamily="34" charset="0"/>
                        </a:rPr>
                        <a:t>[BE-BE] Y-Mercator (Horta - Rodenhuize) 380.74 [OPP] / N-1 Horta - Mercator 380.73</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28.82</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13%</a:t>
                      </a:r>
                    </a:p>
                  </a:txBody>
                  <a:tcPr marL="0" marR="0" marT="0" marB="0" anchor="b">
                    <a:lnL>
                      <a:noFill/>
                    </a:lnL>
                    <a:lnR>
                      <a:noFill/>
                    </a:lnR>
                    <a:lnT>
                      <a:noFill/>
                    </a:lnT>
                    <a:lnB>
                      <a:noFill/>
                    </a:lnB>
                  </a:tcPr>
                </a:tc>
                <a:extLst>
                  <a:ext uri="{0D108BD9-81ED-4DB2-BD59-A6C34878D82A}">
                    <a16:rowId xmlns:a16="http://schemas.microsoft.com/office/drawing/2014/main" val="3076359270"/>
                  </a:ext>
                </a:extLst>
              </a:tr>
              <a:tr h="182408">
                <a:tc>
                  <a:txBody>
                    <a:bodyPr/>
                    <a:lstStyle/>
                    <a:p>
                      <a:pPr algn="l" fontAlgn="b"/>
                      <a:r>
                        <a:rPr lang="en-US" sz="1000" b="1" i="0" u="none" strike="noStrike">
                          <a:solidFill>
                            <a:srgbClr val="000000"/>
                          </a:solidFill>
                          <a:effectLst/>
                          <a:latin typeface="Arial" panose="020B0604020202020204" pitchFamily="34" charset="0"/>
                        </a:rPr>
                        <a:t>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366.15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139%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723633270"/>
                  </a:ext>
                </a:extLst>
              </a:tr>
              <a:tr h="182408">
                <a:tc>
                  <a:txBody>
                    <a:bodyPr/>
                    <a:lstStyle/>
                    <a:p>
                      <a:pPr algn="l" fontAlgn="b"/>
                      <a:r>
                        <a:rPr lang="en-US" sz="1000" b="0" i="0" u="none" strike="noStrike">
                          <a:solidFill>
                            <a:srgbClr val="000000"/>
                          </a:solidFill>
                          <a:effectLst/>
                          <a:latin typeface="Arial" panose="020B0604020202020204" pitchFamily="34" charset="0"/>
                        </a:rPr>
                        <a:t>[RO-RO] TR Portile de Fier 400/220 1 [OPP] / N-1 TR Portile de Fier 400/220 2</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366.15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056630737"/>
                  </a:ext>
                </a:extLst>
              </a:tr>
              <a:tr h="182408">
                <a:tc>
                  <a:txBody>
                    <a:bodyPr/>
                    <a:lstStyle/>
                    <a:p>
                      <a:pPr algn="l" fontAlgn="b"/>
                      <a:r>
                        <a:rPr lang="en-US" sz="1000" b="0" i="0" u="none" strike="noStrike">
                          <a:solidFill>
                            <a:srgbClr val="000000"/>
                          </a:solidFill>
                          <a:effectLst/>
                          <a:latin typeface="Arial" panose="020B0604020202020204" pitchFamily="34" charset="0"/>
                        </a:rPr>
                        <a:t>[BE-BE] PST Van Eyck 2 [DIR] [BE] / N-1 PST Van Eyck 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1.67</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39%</a:t>
                      </a:r>
                    </a:p>
                  </a:txBody>
                  <a:tcPr marL="0" marR="0" marT="0" marB="0" anchor="b">
                    <a:lnL>
                      <a:noFill/>
                    </a:lnL>
                    <a:lnR>
                      <a:noFill/>
                    </a:lnR>
                    <a:lnT>
                      <a:noFill/>
                    </a:lnT>
                    <a:lnB>
                      <a:noFill/>
                    </a:lnB>
                  </a:tcPr>
                </a:tc>
                <a:extLst>
                  <a:ext uri="{0D108BD9-81ED-4DB2-BD59-A6C34878D82A}">
                    <a16:rowId xmlns:a16="http://schemas.microsoft.com/office/drawing/2014/main" val="124499489"/>
                  </a:ext>
                </a:extLst>
              </a:tr>
              <a:tr h="182408">
                <a:tc>
                  <a:txBody>
                    <a:bodyPr/>
                    <a:lstStyle/>
                    <a:p>
                      <a:pPr algn="l" fontAlgn="b"/>
                      <a:r>
                        <a:rPr lang="de-DE" sz="1000" b="0" i="0" u="none" strike="noStrike">
                          <a:solidFill>
                            <a:srgbClr val="000000"/>
                          </a:solidFill>
                          <a:effectLst/>
                          <a:latin typeface="Arial" panose="020B0604020202020204" pitchFamily="34" charset="0"/>
                        </a:rPr>
                        <a:t>[D2-NL] Diele - Meeden WEISS [DIR] [D2] / N-1 Diele - Meeden SCHWARZ/Z</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14.4</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64%</a:t>
                      </a:r>
                    </a:p>
                  </a:txBody>
                  <a:tcPr marL="0" marR="0" marT="0" marB="0" anchor="b">
                    <a:lnL>
                      <a:noFill/>
                    </a:lnL>
                    <a:lnR>
                      <a:noFill/>
                    </a:lnR>
                    <a:lnT>
                      <a:noFill/>
                    </a:lnT>
                    <a:lnB>
                      <a:noFill/>
                    </a:lnB>
                  </a:tcPr>
                </a:tc>
                <a:extLst>
                  <a:ext uri="{0D108BD9-81ED-4DB2-BD59-A6C34878D82A}">
                    <a16:rowId xmlns:a16="http://schemas.microsoft.com/office/drawing/2014/main" val="3167163322"/>
                  </a:ext>
                </a:extLst>
              </a:tr>
              <a:tr h="182408">
                <a:tc>
                  <a:txBody>
                    <a:bodyPr/>
                    <a:lstStyle/>
                    <a:p>
                      <a:pPr algn="l" fontAlgn="b"/>
                      <a:r>
                        <a:rPr lang="en-US" sz="1000" b="0" i="0" u="none" strike="noStrike">
                          <a:solidFill>
                            <a:srgbClr val="000000"/>
                          </a:solidFill>
                          <a:effectLst/>
                          <a:latin typeface="Arial" panose="020B0604020202020204" pitchFamily="34" charset="0"/>
                        </a:rPr>
                        <a:t>[BE-BE] Y-Mercator (Horta - Rodenhuize) 380.74 [OPP] / N-1 Horta - Mercator 380.73</a:t>
                      </a:r>
                    </a:p>
                  </a:txBody>
                  <a:tcPr marL="11430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panose="020B0604020202020204" pitchFamily="34" charset="0"/>
                        </a:rPr>
                        <a:t>46.03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panose="020B0604020202020204" pitchFamily="34" charset="0"/>
                        </a:rPr>
                        <a:t>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043367025"/>
                  </a:ext>
                </a:extLst>
              </a:tr>
              <a:tr h="182408">
                <a:tc>
                  <a:txBody>
                    <a:bodyPr/>
                    <a:lstStyle/>
                    <a:p>
                      <a:pPr algn="l" fontAlgn="b"/>
                      <a:r>
                        <a:rPr lang="en-US" sz="1000" b="1" i="0" u="none" strike="noStrike">
                          <a:solidFill>
                            <a:srgbClr val="000000"/>
                          </a:solidFill>
                          <a:effectLst/>
                          <a:latin typeface="Arial" panose="020B0604020202020204" pitchFamily="34" charset="0"/>
                        </a:rPr>
                        <a:t>Total sum</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1000" b="1" i="0" u="none" strike="noStrike">
                          <a:solidFill>
                            <a:srgbClr val="000000"/>
                          </a:solidFill>
                          <a:effectLst/>
                          <a:latin typeface="Arial" panose="020B0604020202020204" pitchFamily="34" charset="0"/>
                        </a:rPr>
                        <a:t>2031.99</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1000" b="1" i="0" u="none" strike="noStrike" dirty="0">
                          <a:solidFill>
                            <a:srgbClr val="000000"/>
                          </a:solidFill>
                          <a:effectLst/>
                          <a:latin typeface="Arial" panose="020B0604020202020204" pitchFamily="34" charset="0"/>
                        </a:rPr>
                        <a:t>6803%</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617436039"/>
                  </a:ext>
                </a:extLst>
              </a:tr>
            </a:tbl>
          </a:graphicData>
        </a:graphic>
      </p:graphicFrame>
    </p:spTree>
    <p:extLst>
      <p:ext uri="{BB962C8B-B14F-4D97-AF65-F5344CB8AC3E}">
        <p14:creationId xmlns:p14="http://schemas.microsoft.com/office/powerpoint/2010/main" val="3252636428"/>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20110 (part 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CE5ED4A5-532B-4B2E-B282-AFDEFE099FC1}"/>
              </a:ext>
            </a:extLst>
          </p:cNvPr>
          <p:cNvGraphicFramePr>
            <a:graphicFrameLocks noGrp="1"/>
          </p:cNvGraphicFramePr>
          <p:nvPr/>
        </p:nvGraphicFramePr>
        <p:xfrm>
          <a:off x="1083469" y="1243489"/>
          <a:ext cx="7912100" cy="4023360"/>
        </p:xfrm>
        <a:graphic>
          <a:graphicData uri="http://schemas.openxmlformats.org/drawingml/2006/table">
            <a:tbl>
              <a:tblPr/>
              <a:tblGrid>
                <a:gridCol w="6045200">
                  <a:extLst>
                    <a:ext uri="{9D8B030D-6E8A-4147-A177-3AD203B41FA5}">
                      <a16:colId xmlns:a16="http://schemas.microsoft.com/office/drawing/2014/main" val="1815823438"/>
                    </a:ext>
                  </a:extLst>
                </a:gridCol>
                <a:gridCol w="1358900">
                  <a:extLst>
                    <a:ext uri="{9D8B030D-6E8A-4147-A177-3AD203B41FA5}">
                      <a16:colId xmlns:a16="http://schemas.microsoft.com/office/drawing/2014/main" val="2076738515"/>
                    </a:ext>
                  </a:extLst>
                </a:gridCol>
                <a:gridCol w="508000">
                  <a:extLst>
                    <a:ext uri="{9D8B030D-6E8A-4147-A177-3AD203B41FA5}">
                      <a16:colId xmlns:a16="http://schemas.microsoft.com/office/drawing/2014/main" val="4031426278"/>
                    </a:ext>
                  </a:extLst>
                </a:gridCol>
              </a:tblGrid>
              <a:tr h="167640">
                <a:tc>
                  <a:txBody>
                    <a:bodyPr/>
                    <a:lstStyle/>
                    <a:p>
                      <a:pPr algn="l" fontAlgn="b"/>
                      <a:r>
                        <a:rPr lang="en-US" sz="1000" b="1" i="0" u="none" strike="noStrike">
                          <a:solidFill>
                            <a:srgbClr val="000000"/>
                          </a:solidFill>
                          <a:effectLst/>
                          <a:latin typeface="Arial" panose="020B0604020202020204" pitchFamily="34" charset="0"/>
                        </a:rPr>
                        <a:t>Hour</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1000" b="1" i="0" u="none" strike="noStrike">
                          <a:solidFill>
                            <a:srgbClr val="000000"/>
                          </a:solidFill>
                          <a:effectLst/>
                          <a:latin typeface="Arial" panose="020B0604020202020204" pitchFamily="34" charset="0"/>
                        </a:rPr>
                        <a:t>MAX of ShadowPrice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1000" b="1" i="0" u="none" strike="noStrike">
                          <a:solidFill>
                            <a:srgbClr val="000000"/>
                          </a:solidFill>
                          <a:effectLst/>
                          <a:latin typeface="Arial" panose="020B0604020202020204" pitchFamily="34" charset="0"/>
                        </a:rPr>
                        <a:t>RAM %</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1511955831"/>
                  </a:ext>
                </a:extLst>
              </a:tr>
              <a:tr h="167640">
                <a:tc>
                  <a:txBody>
                    <a:bodyPr/>
                    <a:lstStyle/>
                    <a:p>
                      <a:pPr algn="l" fontAlgn="b"/>
                      <a:r>
                        <a:rPr lang="en-US" sz="1000" b="1" i="0" u="none" strike="noStrike">
                          <a:solidFill>
                            <a:srgbClr val="000000"/>
                          </a:solidFill>
                          <a:effectLst/>
                          <a:latin typeface="Arial" panose="020B0604020202020204" pitchFamily="34" charset="0"/>
                        </a:rPr>
                        <a:t>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14.97</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155%</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184894307"/>
                  </a:ext>
                </a:extLst>
              </a:tr>
              <a:tr h="167640">
                <a:tc>
                  <a:txBody>
                    <a:bodyPr/>
                    <a:lstStyle/>
                    <a:p>
                      <a:pPr algn="l" fontAlgn="b"/>
                      <a:r>
                        <a:rPr lang="en-US" sz="1000" b="0" i="0" u="none" strike="noStrike">
                          <a:solidFill>
                            <a:srgbClr val="000000"/>
                          </a:solidFill>
                          <a:effectLst/>
                          <a:latin typeface="Arial" panose="020B0604020202020204" pitchFamily="34" charset="0"/>
                        </a:rPr>
                        <a:t>[PL-PL] Mikulowa AT1 [OPP] / N-1 Mikulowa AT2</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14.97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81%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074055916"/>
                  </a:ext>
                </a:extLst>
              </a:tr>
              <a:tr h="167640">
                <a:tc>
                  <a:txBody>
                    <a:bodyPr/>
                    <a:lstStyle/>
                    <a:p>
                      <a:pPr algn="l" fontAlgn="b"/>
                      <a:r>
                        <a:rPr lang="en-US" sz="1000" b="0" i="0" u="none" strike="noStrike">
                          <a:solidFill>
                            <a:srgbClr val="000000"/>
                          </a:solidFill>
                          <a:effectLst/>
                          <a:latin typeface="Arial" panose="020B0604020202020204" pitchFamily="34" charset="0"/>
                        </a:rPr>
                        <a:t>[BE-BE] PST Van Eyck 2 [DIR] [BE] / N-1 PST Van Eyck 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0.02</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74%</a:t>
                      </a:r>
                    </a:p>
                  </a:txBody>
                  <a:tcPr marL="0" marR="0" marT="0" marB="0" anchor="b">
                    <a:lnL>
                      <a:noFill/>
                    </a:lnL>
                    <a:lnR>
                      <a:noFill/>
                    </a:lnR>
                    <a:lnT>
                      <a:noFill/>
                    </a:lnT>
                    <a:lnB>
                      <a:noFill/>
                    </a:lnB>
                  </a:tcPr>
                </a:tc>
                <a:extLst>
                  <a:ext uri="{0D108BD9-81ED-4DB2-BD59-A6C34878D82A}">
                    <a16:rowId xmlns:a16="http://schemas.microsoft.com/office/drawing/2014/main" val="2926591798"/>
                  </a:ext>
                </a:extLst>
              </a:tr>
              <a:tr h="167640">
                <a:tc>
                  <a:txBody>
                    <a:bodyPr/>
                    <a:lstStyle/>
                    <a:p>
                      <a:pPr algn="l" fontAlgn="b"/>
                      <a:r>
                        <a:rPr lang="en-US" sz="1000" b="1" i="0" u="none" strike="noStrike">
                          <a:solidFill>
                            <a:srgbClr val="000000"/>
                          </a:solidFill>
                          <a:effectLst/>
                          <a:latin typeface="Arial" panose="020B0604020202020204" pitchFamily="34" charset="0"/>
                        </a:rPr>
                        <a:t>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228.92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72%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960630582"/>
                  </a:ext>
                </a:extLst>
              </a:tr>
              <a:tr h="167640">
                <a:tc>
                  <a:txBody>
                    <a:bodyPr/>
                    <a:lstStyle/>
                    <a:p>
                      <a:pPr algn="l" fontAlgn="b"/>
                      <a:r>
                        <a:rPr lang="en-US" sz="1000" b="0" i="0" u="none" strike="noStrike">
                          <a:solidFill>
                            <a:srgbClr val="000000"/>
                          </a:solidFill>
                          <a:effectLst/>
                          <a:latin typeface="Arial" panose="020B0604020202020204" pitchFamily="34" charset="0"/>
                        </a:rPr>
                        <a:t>[PL-PL] Mikulowa AT1 [OPP] / N-1 Mikulowa AT2</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228.92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72%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41927731"/>
                  </a:ext>
                </a:extLst>
              </a:tr>
              <a:tr h="167640">
                <a:tc>
                  <a:txBody>
                    <a:bodyPr/>
                    <a:lstStyle/>
                    <a:p>
                      <a:pPr algn="l" fontAlgn="b"/>
                      <a:r>
                        <a:rPr lang="en-US" sz="1000" b="1" i="0" u="none" strike="noStrike">
                          <a:solidFill>
                            <a:srgbClr val="000000"/>
                          </a:solidFill>
                          <a:effectLst/>
                          <a:latin typeface="Arial" panose="020B0604020202020204" pitchFamily="34" charset="0"/>
                        </a:rPr>
                        <a:t>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182.21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165%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030746980"/>
                  </a:ext>
                </a:extLst>
              </a:tr>
              <a:tr h="167640">
                <a:tc>
                  <a:txBody>
                    <a:bodyPr/>
                    <a:lstStyle/>
                    <a:p>
                      <a:pPr algn="l" fontAlgn="b"/>
                      <a:r>
                        <a:rPr lang="en-US" sz="1000" b="0" i="0" u="none" strike="noStrike">
                          <a:solidFill>
                            <a:srgbClr val="000000"/>
                          </a:solidFill>
                          <a:effectLst/>
                          <a:latin typeface="Arial" panose="020B0604020202020204" pitchFamily="34" charset="0"/>
                        </a:rPr>
                        <a:t>[PL-PL] Mikulowa AT1 [OPP] / N-1 Mikulowa AT2</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182.21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84%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189460190"/>
                  </a:ext>
                </a:extLst>
              </a:tr>
              <a:tr h="167640">
                <a:tc>
                  <a:txBody>
                    <a:bodyPr/>
                    <a:lstStyle/>
                    <a:p>
                      <a:pPr algn="l" fontAlgn="b"/>
                      <a:r>
                        <a:rPr lang="en-US" sz="1000" b="0" i="0" u="none" strike="noStrike">
                          <a:solidFill>
                            <a:srgbClr val="000000"/>
                          </a:solidFill>
                          <a:effectLst/>
                          <a:latin typeface="Arial" panose="020B0604020202020204" pitchFamily="34" charset="0"/>
                        </a:rPr>
                        <a:t>[BE-BE] PST Van Eyck 2 [DIR] [BE] / N-1 PST Van Eyck 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0.29</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82%</a:t>
                      </a:r>
                    </a:p>
                  </a:txBody>
                  <a:tcPr marL="0" marR="0" marT="0" marB="0" anchor="b">
                    <a:lnL>
                      <a:noFill/>
                    </a:lnL>
                    <a:lnR>
                      <a:noFill/>
                    </a:lnR>
                    <a:lnT>
                      <a:noFill/>
                    </a:lnT>
                    <a:lnB>
                      <a:noFill/>
                    </a:lnB>
                  </a:tcPr>
                </a:tc>
                <a:extLst>
                  <a:ext uri="{0D108BD9-81ED-4DB2-BD59-A6C34878D82A}">
                    <a16:rowId xmlns:a16="http://schemas.microsoft.com/office/drawing/2014/main" val="1289532895"/>
                  </a:ext>
                </a:extLst>
              </a:tr>
              <a:tr h="167640">
                <a:tc>
                  <a:txBody>
                    <a:bodyPr/>
                    <a:lstStyle/>
                    <a:p>
                      <a:pPr algn="l" fontAlgn="b"/>
                      <a:r>
                        <a:rPr lang="en-US" sz="1000" b="1" i="0" u="none" strike="noStrike">
                          <a:solidFill>
                            <a:srgbClr val="000000"/>
                          </a:solidFill>
                          <a:effectLst/>
                          <a:latin typeface="Arial" panose="020B0604020202020204" pitchFamily="34" charset="0"/>
                        </a:rPr>
                        <a:t>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149.82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81%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632604209"/>
                  </a:ext>
                </a:extLst>
              </a:tr>
              <a:tr h="167640">
                <a:tc>
                  <a:txBody>
                    <a:bodyPr/>
                    <a:lstStyle/>
                    <a:p>
                      <a:pPr algn="l" fontAlgn="b"/>
                      <a:r>
                        <a:rPr lang="en-US" sz="1000" b="0" i="0" u="none" strike="noStrike">
                          <a:solidFill>
                            <a:srgbClr val="000000"/>
                          </a:solidFill>
                          <a:effectLst/>
                          <a:latin typeface="Arial" panose="020B0604020202020204" pitchFamily="34" charset="0"/>
                        </a:rPr>
                        <a:t>[PL-PL] Mikulowa AT1 [OPP] / N-1 Mikulowa AT2</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149.82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81%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131841248"/>
                  </a:ext>
                </a:extLst>
              </a:tr>
              <a:tr h="167640">
                <a:tc>
                  <a:txBody>
                    <a:bodyPr/>
                    <a:lstStyle/>
                    <a:p>
                      <a:pPr algn="l" fontAlgn="b"/>
                      <a:r>
                        <a:rPr lang="en-US" sz="1000" b="1" i="0" u="none" strike="noStrike">
                          <a:solidFill>
                            <a:srgbClr val="000000"/>
                          </a:solidFill>
                          <a:effectLst/>
                          <a:latin typeface="Arial" panose="020B0604020202020204" pitchFamily="34" charset="0"/>
                        </a:rPr>
                        <a:t>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198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43%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621322560"/>
                  </a:ext>
                </a:extLst>
              </a:tr>
              <a:tr h="167640">
                <a:tc>
                  <a:txBody>
                    <a:bodyPr/>
                    <a:lstStyle/>
                    <a:p>
                      <a:pPr algn="l" fontAlgn="b"/>
                      <a:r>
                        <a:rPr lang="en-US" sz="1000" b="0" i="0" u="none" strike="noStrike">
                          <a:solidFill>
                            <a:srgbClr val="000000"/>
                          </a:solidFill>
                          <a:effectLst/>
                          <a:latin typeface="Arial" panose="020B0604020202020204" pitchFamily="34" charset="0"/>
                        </a:rPr>
                        <a:t>[RO-RO] TR Portile de Fier 400/220 1 [OPP] / N-1 TR Portile de Fier 400/220 2</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198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43%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674316720"/>
                  </a:ext>
                </a:extLst>
              </a:tr>
              <a:tr h="167640">
                <a:tc>
                  <a:txBody>
                    <a:bodyPr/>
                    <a:lstStyle/>
                    <a:p>
                      <a:pPr algn="l" fontAlgn="b"/>
                      <a:r>
                        <a:rPr lang="en-US" sz="1000" b="1" i="0" u="none" strike="noStrike">
                          <a:solidFill>
                            <a:srgbClr val="000000"/>
                          </a:solidFill>
                          <a:effectLst/>
                          <a:latin typeface="Arial" panose="020B0604020202020204" pitchFamily="34" charset="0"/>
                        </a:rPr>
                        <a:t>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293.73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73%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745161058"/>
                  </a:ext>
                </a:extLst>
              </a:tr>
              <a:tr h="167640">
                <a:tc>
                  <a:txBody>
                    <a:bodyPr/>
                    <a:lstStyle/>
                    <a:p>
                      <a:pPr algn="l" fontAlgn="b"/>
                      <a:r>
                        <a:rPr lang="en-US" sz="1000" b="0" i="0" u="none" strike="noStrike">
                          <a:solidFill>
                            <a:srgbClr val="000000"/>
                          </a:solidFill>
                          <a:effectLst/>
                          <a:latin typeface="Arial" panose="020B0604020202020204" pitchFamily="34" charset="0"/>
                        </a:rPr>
                        <a:t>[D2-D4] Grafenrheinfeld - Stalldorf 416 [DIR] [D2] / N-1 Hoepfingen - Hueffenhardt ge</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60.64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17731424"/>
                  </a:ext>
                </a:extLst>
              </a:tr>
              <a:tr h="167640">
                <a:tc>
                  <a:txBody>
                    <a:bodyPr/>
                    <a:lstStyle/>
                    <a:p>
                      <a:pPr algn="l" fontAlgn="b"/>
                      <a:r>
                        <a:rPr lang="en-US" sz="1000" b="0" i="0" u="none" strike="noStrike">
                          <a:solidFill>
                            <a:srgbClr val="000000"/>
                          </a:solidFill>
                          <a:effectLst/>
                          <a:latin typeface="Arial" panose="020B0604020202020204" pitchFamily="34" charset="0"/>
                        </a:rPr>
                        <a:t>[NL-NL] Borssele-Rilland 380 G [DIR] / N-1 Borssele-Rilland 380 Z</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33.46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49%</a:t>
                      </a:r>
                    </a:p>
                  </a:txBody>
                  <a:tcPr marL="0" marR="0" marT="0" marB="0" anchor="b">
                    <a:lnL>
                      <a:noFill/>
                    </a:lnL>
                    <a:lnR>
                      <a:noFill/>
                    </a:lnR>
                    <a:lnT>
                      <a:noFill/>
                    </a:lnT>
                    <a:lnB>
                      <a:noFill/>
                    </a:lnB>
                  </a:tcPr>
                </a:tc>
                <a:extLst>
                  <a:ext uri="{0D108BD9-81ED-4DB2-BD59-A6C34878D82A}">
                    <a16:rowId xmlns:a16="http://schemas.microsoft.com/office/drawing/2014/main" val="540695136"/>
                  </a:ext>
                </a:extLst>
              </a:tr>
              <a:tr h="167640">
                <a:tc>
                  <a:txBody>
                    <a:bodyPr/>
                    <a:lstStyle/>
                    <a:p>
                      <a:pPr algn="l" fontAlgn="b"/>
                      <a:r>
                        <a:rPr lang="en-US" sz="1000" b="0" i="0" u="none" strike="noStrike">
                          <a:solidFill>
                            <a:srgbClr val="000000"/>
                          </a:solidFill>
                          <a:effectLst/>
                          <a:latin typeface="Arial" panose="020B0604020202020204" pitchFamily="34" charset="0"/>
                        </a:rPr>
                        <a:t>[NL-BE] Maasbracht-Van Eyck 380 W [DIR] [NL] / N-1 Gramme - Lixhe 380.11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24.08</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9%</a:t>
                      </a:r>
                    </a:p>
                  </a:txBody>
                  <a:tcPr marL="0" marR="0" marT="0" marB="0" anchor="b">
                    <a:lnL>
                      <a:noFill/>
                    </a:lnL>
                    <a:lnR>
                      <a:noFill/>
                    </a:lnR>
                    <a:lnT>
                      <a:noFill/>
                    </a:lnT>
                    <a:lnB>
                      <a:noFill/>
                    </a:lnB>
                  </a:tcPr>
                </a:tc>
                <a:extLst>
                  <a:ext uri="{0D108BD9-81ED-4DB2-BD59-A6C34878D82A}">
                    <a16:rowId xmlns:a16="http://schemas.microsoft.com/office/drawing/2014/main" val="1342641078"/>
                  </a:ext>
                </a:extLst>
              </a:tr>
              <a:tr h="167640">
                <a:tc>
                  <a:txBody>
                    <a:bodyPr/>
                    <a:lstStyle/>
                    <a:p>
                      <a:pPr algn="l" fontAlgn="b"/>
                      <a:r>
                        <a:rPr lang="nl-NL" sz="1000" b="0" i="0" u="none" strike="noStrike">
                          <a:solidFill>
                            <a:srgbClr val="000000"/>
                          </a:solidFill>
                          <a:effectLst/>
                          <a:latin typeface="Arial" panose="020B0604020202020204" pitchFamily="34" charset="0"/>
                        </a:rPr>
                        <a:t>[NL-NL] Maasbracht-Dodewaard 380 W [DIR] / N-1 Boxmeer-Dodewaard 380 Z</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293.73</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11%</a:t>
                      </a:r>
                    </a:p>
                  </a:txBody>
                  <a:tcPr marL="0" marR="0" marT="0" marB="0" anchor="b">
                    <a:lnL>
                      <a:noFill/>
                    </a:lnL>
                    <a:lnR>
                      <a:noFill/>
                    </a:lnR>
                    <a:lnT>
                      <a:noFill/>
                    </a:lnT>
                    <a:lnB>
                      <a:noFill/>
                    </a:lnB>
                  </a:tcPr>
                </a:tc>
                <a:extLst>
                  <a:ext uri="{0D108BD9-81ED-4DB2-BD59-A6C34878D82A}">
                    <a16:rowId xmlns:a16="http://schemas.microsoft.com/office/drawing/2014/main" val="3710510329"/>
                  </a:ext>
                </a:extLst>
              </a:tr>
              <a:tr h="167640">
                <a:tc>
                  <a:txBody>
                    <a:bodyPr/>
                    <a:lstStyle/>
                    <a:p>
                      <a:pPr algn="l" fontAlgn="b"/>
                      <a:r>
                        <a:rPr lang="en-US" sz="1000" b="1" i="0" u="none" strike="noStrike">
                          <a:solidFill>
                            <a:srgbClr val="000000"/>
                          </a:solidFill>
                          <a:effectLst/>
                          <a:latin typeface="Arial" panose="020B0604020202020204" pitchFamily="34" charset="0"/>
                        </a:rPr>
                        <a:t>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717.56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241%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275623592"/>
                  </a:ext>
                </a:extLst>
              </a:tr>
              <a:tr h="167640">
                <a:tc>
                  <a:txBody>
                    <a:bodyPr/>
                    <a:lstStyle/>
                    <a:p>
                      <a:pPr algn="l" fontAlgn="b"/>
                      <a:r>
                        <a:rPr lang="pt-BR" sz="1000" b="0" i="0" u="none" strike="noStrike">
                          <a:solidFill>
                            <a:srgbClr val="000000"/>
                          </a:solidFill>
                          <a:effectLst/>
                          <a:latin typeface="Arial" panose="020B0604020202020204" pitchFamily="34" charset="0"/>
                        </a:rPr>
                        <a:t>[HR-SI] 220kV Pehlin - Divaca [DIR] [HR] / N-1 Melina - Divaca</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6.43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56%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520730285"/>
                  </a:ext>
                </a:extLst>
              </a:tr>
              <a:tr h="167640">
                <a:tc>
                  <a:txBody>
                    <a:bodyPr/>
                    <a:lstStyle/>
                    <a:p>
                      <a:pPr algn="l" fontAlgn="b"/>
                      <a:r>
                        <a:rPr lang="en-US" sz="1000" b="0" i="0" u="none" strike="noStrike">
                          <a:solidFill>
                            <a:srgbClr val="000000"/>
                          </a:solidFill>
                          <a:effectLst/>
                          <a:latin typeface="Arial" panose="020B0604020202020204" pitchFamily="34" charset="0"/>
                        </a:rPr>
                        <a:t>[D8-PL] Mikulowa PST1 [OPP] [PL] / N-1 Hagenwerder - Mikulowa 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20.16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43%</a:t>
                      </a:r>
                    </a:p>
                  </a:txBody>
                  <a:tcPr marL="0" marR="0" marT="0" marB="0" anchor="b">
                    <a:lnL>
                      <a:noFill/>
                    </a:lnL>
                    <a:lnR>
                      <a:noFill/>
                    </a:lnR>
                    <a:lnT>
                      <a:noFill/>
                    </a:lnT>
                    <a:lnB>
                      <a:noFill/>
                    </a:lnB>
                  </a:tcPr>
                </a:tc>
                <a:extLst>
                  <a:ext uri="{0D108BD9-81ED-4DB2-BD59-A6C34878D82A}">
                    <a16:rowId xmlns:a16="http://schemas.microsoft.com/office/drawing/2014/main" val="81106577"/>
                  </a:ext>
                </a:extLst>
              </a:tr>
              <a:tr h="167640">
                <a:tc>
                  <a:txBody>
                    <a:bodyPr/>
                    <a:lstStyle/>
                    <a:p>
                      <a:pPr algn="l" fontAlgn="b"/>
                      <a:r>
                        <a:rPr lang="en-US" sz="1000" b="0" i="0" u="none" strike="noStrike">
                          <a:solidFill>
                            <a:srgbClr val="000000"/>
                          </a:solidFill>
                          <a:effectLst/>
                          <a:latin typeface="Arial" panose="020B0604020202020204" pitchFamily="34" charset="0"/>
                        </a:rPr>
                        <a:t>[AT-AT] Westtirol 1 - Westtirol 2 WTRHU41 [DIR] / N-1 Westtirol - Voehringen</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8.43</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107%</a:t>
                      </a:r>
                    </a:p>
                  </a:txBody>
                  <a:tcPr marL="0" marR="0" marT="0" marB="0" anchor="b">
                    <a:lnL>
                      <a:noFill/>
                    </a:lnL>
                    <a:lnR>
                      <a:noFill/>
                    </a:lnR>
                    <a:lnT>
                      <a:noFill/>
                    </a:lnT>
                    <a:lnB>
                      <a:noFill/>
                    </a:lnB>
                  </a:tcPr>
                </a:tc>
                <a:extLst>
                  <a:ext uri="{0D108BD9-81ED-4DB2-BD59-A6C34878D82A}">
                    <a16:rowId xmlns:a16="http://schemas.microsoft.com/office/drawing/2014/main" val="293293391"/>
                  </a:ext>
                </a:extLst>
              </a:tr>
              <a:tr h="167640">
                <a:tc>
                  <a:txBody>
                    <a:bodyPr/>
                    <a:lstStyle/>
                    <a:p>
                      <a:pPr algn="l" fontAlgn="b"/>
                      <a:r>
                        <a:rPr lang="de-DE" sz="1000" b="0" i="0" u="none" strike="noStrike">
                          <a:solidFill>
                            <a:srgbClr val="000000"/>
                          </a:solidFill>
                          <a:effectLst/>
                          <a:latin typeface="Arial" panose="020B0604020202020204" pitchFamily="34" charset="0"/>
                        </a:rPr>
                        <a:t>[D7-D7] Gronau - Gronau TR 441 E [DIR] / N-1 Achene - Gramme 380.10</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717.56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1866847457"/>
                  </a:ext>
                </a:extLst>
              </a:tr>
              <a:tr h="167640">
                <a:tc>
                  <a:txBody>
                    <a:bodyPr/>
                    <a:lstStyle/>
                    <a:p>
                      <a:pPr algn="l" fontAlgn="b"/>
                      <a:r>
                        <a:rPr lang="de-DE" sz="1000" b="0" i="0" u="none" strike="noStrike">
                          <a:solidFill>
                            <a:srgbClr val="000000"/>
                          </a:solidFill>
                          <a:effectLst/>
                          <a:latin typeface="Arial" panose="020B0604020202020204" pitchFamily="34" charset="0"/>
                        </a:rPr>
                        <a:t>[D7-D7] Meckenheim - Sechtem BGEIST W [OPP] / N-1 Sechtem - Weissenthurm MITREI</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87.81</a:t>
                      </a:r>
                    </a:p>
                  </a:txBody>
                  <a:tcPr marL="0" marR="0" marT="0" marB="0" anchor="b">
                    <a:lnL>
                      <a:noFill/>
                    </a:lnL>
                    <a:lnR>
                      <a:noFill/>
                    </a:lnR>
                    <a:lnT>
                      <a:noFill/>
                    </a:lnT>
                    <a:lnB>
                      <a:noFill/>
                    </a:lnB>
                  </a:tcPr>
                </a:tc>
                <a:tc>
                  <a:txBody>
                    <a:bodyPr/>
                    <a:lstStyle/>
                    <a:p>
                      <a:pPr algn="r" fontAlgn="b"/>
                      <a:r>
                        <a:rPr lang="en-US" sz="1000" b="0" i="0" u="none" strike="noStrike" dirty="0">
                          <a:solidFill>
                            <a:srgbClr val="000000"/>
                          </a:solidFill>
                          <a:effectLst/>
                          <a:latin typeface="Arial" panose="020B0604020202020204" pitchFamily="34" charset="0"/>
                        </a:rPr>
                        <a:t>14%</a:t>
                      </a:r>
                    </a:p>
                  </a:txBody>
                  <a:tcPr marL="0" marR="0" marT="0" marB="0" anchor="b">
                    <a:lnL>
                      <a:noFill/>
                    </a:lnL>
                    <a:lnR>
                      <a:noFill/>
                    </a:lnR>
                    <a:lnT>
                      <a:noFill/>
                    </a:lnT>
                    <a:lnB>
                      <a:noFill/>
                    </a:lnB>
                  </a:tcPr>
                </a:tc>
                <a:extLst>
                  <a:ext uri="{0D108BD9-81ED-4DB2-BD59-A6C34878D82A}">
                    <a16:rowId xmlns:a16="http://schemas.microsoft.com/office/drawing/2014/main" val="1215665555"/>
                  </a:ext>
                </a:extLst>
              </a:tr>
            </a:tbl>
          </a:graphicData>
        </a:graphic>
      </p:graphicFrame>
    </p:spTree>
    <p:extLst>
      <p:ext uri="{BB962C8B-B14F-4D97-AF65-F5344CB8AC3E}">
        <p14:creationId xmlns:p14="http://schemas.microsoft.com/office/powerpoint/2010/main" val="1320037261"/>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20110 (part 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CDC63D24-F355-4BEF-BFC6-4EF0F2DE7C4D}"/>
              </a:ext>
            </a:extLst>
          </p:cNvPr>
          <p:cNvGraphicFramePr>
            <a:graphicFrameLocks noGrp="1"/>
          </p:cNvGraphicFramePr>
          <p:nvPr>
            <p:extLst>
              <p:ext uri="{D42A27DB-BD31-4B8C-83A1-F6EECF244321}">
                <p14:modId xmlns:p14="http://schemas.microsoft.com/office/powerpoint/2010/main" val="3224129346"/>
              </p:ext>
            </p:extLst>
          </p:nvPr>
        </p:nvGraphicFramePr>
        <p:xfrm>
          <a:off x="1083469" y="1411128"/>
          <a:ext cx="7912100" cy="3958548"/>
        </p:xfrm>
        <a:graphic>
          <a:graphicData uri="http://schemas.openxmlformats.org/drawingml/2006/table">
            <a:tbl>
              <a:tblPr/>
              <a:tblGrid>
                <a:gridCol w="6045200">
                  <a:extLst>
                    <a:ext uri="{9D8B030D-6E8A-4147-A177-3AD203B41FA5}">
                      <a16:colId xmlns:a16="http://schemas.microsoft.com/office/drawing/2014/main" val="1773075966"/>
                    </a:ext>
                  </a:extLst>
                </a:gridCol>
                <a:gridCol w="1358900">
                  <a:extLst>
                    <a:ext uri="{9D8B030D-6E8A-4147-A177-3AD203B41FA5}">
                      <a16:colId xmlns:a16="http://schemas.microsoft.com/office/drawing/2014/main" val="2646554800"/>
                    </a:ext>
                  </a:extLst>
                </a:gridCol>
                <a:gridCol w="508000">
                  <a:extLst>
                    <a:ext uri="{9D8B030D-6E8A-4147-A177-3AD203B41FA5}">
                      <a16:colId xmlns:a16="http://schemas.microsoft.com/office/drawing/2014/main" val="995802025"/>
                    </a:ext>
                  </a:extLst>
                </a:gridCol>
              </a:tblGrid>
              <a:tr h="179934">
                <a:tc>
                  <a:txBody>
                    <a:bodyPr/>
                    <a:lstStyle/>
                    <a:p>
                      <a:pPr algn="l" fontAlgn="b"/>
                      <a:r>
                        <a:rPr lang="sl-SI" sz="1000" b="1" i="0" u="none" strike="noStrike" dirty="0">
                          <a:solidFill>
                            <a:srgbClr val="000000"/>
                          </a:solidFill>
                          <a:effectLst/>
                          <a:latin typeface="Arial" panose="020B0604020202020204" pitchFamily="34" charset="0"/>
                        </a:rPr>
                        <a:t>18</a:t>
                      </a:r>
                      <a:endParaRPr lang="en-US" sz="1000" b="1" i="0" u="none" strike="noStrike" dirty="0">
                        <a:solidFill>
                          <a:srgbClr val="000000"/>
                        </a:solidFill>
                        <a:effectLst/>
                        <a:latin typeface="Arial" panose="020B0604020202020204" pitchFamily="34" charset="0"/>
                      </a:endParaRP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339.37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97%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569379238"/>
                  </a:ext>
                </a:extLst>
              </a:tr>
              <a:tr h="179934">
                <a:tc>
                  <a:txBody>
                    <a:bodyPr/>
                    <a:lstStyle/>
                    <a:p>
                      <a:pPr algn="l" fontAlgn="b"/>
                      <a:r>
                        <a:rPr lang="en-US" sz="1000" b="0" i="0" u="none" strike="noStrike">
                          <a:solidFill>
                            <a:srgbClr val="000000"/>
                          </a:solidFill>
                          <a:effectLst/>
                          <a:latin typeface="Arial" panose="020B0604020202020204" pitchFamily="34" charset="0"/>
                        </a:rPr>
                        <a:t>[AT-HU] Wien Suedost - Gyoer 245 [DIR] [AT] / N-1 Gyor - Neusiedl</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27.9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68035576"/>
                  </a:ext>
                </a:extLst>
              </a:tr>
              <a:tr h="179934">
                <a:tc>
                  <a:txBody>
                    <a:bodyPr/>
                    <a:lstStyle/>
                    <a:p>
                      <a:pPr algn="l" fontAlgn="b"/>
                      <a:r>
                        <a:rPr lang="de-DE" sz="1000" b="0" i="0" u="none" strike="noStrike">
                          <a:solidFill>
                            <a:srgbClr val="000000"/>
                          </a:solidFill>
                          <a:effectLst/>
                          <a:latin typeface="Arial" panose="020B0604020202020204" pitchFamily="34" charset="0"/>
                        </a:rPr>
                        <a:t>[D2-NL] Diele - Meeden SCHWARZ [OPP] [D2] / N-1 Diele - Meeden WEISS/W</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145.28</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3646540606"/>
                  </a:ext>
                </a:extLst>
              </a:tr>
              <a:tr h="179934">
                <a:tc>
                  <a:txBody>
                    <a:bodyPr/>
                    <a:lstStyle/>
                    <a:p>
                      <a:pPr algn="l" fontAlgn="b"/>
                      <a:r>
                        <a:rPr lang="en-US" sz="1000" b="0" i="0" u="none" strike="noStrike">
                          <a:solidFill>
                            <a:srgbClr val="000000"/>
                          </a:solidFill>
                          <a:effectLst/>
                          <a:latin typeface="Arial" panose="020B0604020202020204" pitchFamily="34" charset="0"/>
                        </a:rPr>
                        <a:t>[HR-BA] 220kV Zakucac - Mostar [DIR] [HR] / N-1 Konjsko - Mostar</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15.93</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32%</a:t>
                      </a:r>
                    </a:p>
                  </a:txBody>
                  <a:tcPr marL="0" marR="0" marT="0" marB="0" anchor="b">
                    <a:lnL>
                      <a:noFill/>
                    </a:lnL>
                    <a:lnR>
                      <a:noFill/>
                    </a:lnR>
                    <a:lnT>
                      <a:noFill/>
                    </a:lnT>
                    <a:lnB>
                      <a:noFill/>
                    </a:lnB>
                  </a:tcPr>
                </a:tc>
                <a:extLst>
                  <a:ext uri="{0D108BD9-81ED-4DB2-BD59-A6C34878D82A}">
                    <a16:rowId xmlns:a16="http://schemas.microsoft.com/office/drawing/2014/main" val="426580380"/>
                  </a:ext>
                </a:extLst>
              </a:tr>
              <a:tr h="179934">
                <a:tc>
                  <a:txBody>
                    <a:bodyPr/>
                    <a:lstStyle/>
                    <a:p>
                      <a:pPr algn="l" fontAlgn="b"/>
                      <a:r>
                        <a:rPr lang="en-US" sz="1000" b="0" i="0" u="none" strike="noStrike">
                          <a:solidFill>
                            <a:srgbClr val="000000"/>
                          </a:solidFill>
                          <a:effectLst/>
                          <a:latin typeface="Arial" panose="020B0604020202020204" pitchFamily="34" charset="0"/>
                        </a:rPr>
                        <a:t>[AT-AT] St. Peter 2 - St. Peter 1 SPRHU41 [OPP] / N-1 St. Peter 2 - St. Peter 1 SPRHU42</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36.26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a:t>
                      </a:r>
                    </a:p>
                  </a:txBody>
                  <a:tcPr marL="0" marR="0" marT="0" marB="0" anchor="b">
                    <a:lnL>
                      <a:noFill/>
                    </a:lnL>
                    <a:lnR>
                      <a:noFill/>
                    </a:lnR>
                    <a:lnT>
                      <a:noFill/>
                    </a:lnT>
                    <a:lnB>
                      <a:noFill/>
                    </a:lnB>
                  </a:tcPr>
                </a:tc>
                <a:extLst>
                  <a:ext uri="{0D108BD9-81ED-4DB2-BD59-A6C34878D82A}">
                    <a16:rowId xmlns:a16="http://schemas.microsoft.com/office/drawing/2014/main" val="895195489"/>
                  </a:ext>
                </a:extLst>
              </a:tr>
              <a:tr h="179934">
                <a:tc>
                  <a:txBody>
                    <a:bodyPr/>
                    <a:lstStyle/>
                    <a:p>
                      <a:pPr algn="l" fontAlgn="b"/>
                      <a:r>
                        <a:rPr lang="de-DE" sz="1000" b="0" i="0" u="none" strike="noStrike">
                          <a:solidFill>
                            <a:srgbClr val="000000"/>
                          </a:solidFill>
                          <a:effectLst/>
                          <a:latin typeface="Arial" panose="020B0604020202020204" pitchFamily="34" charset="0"/>
                        </a:rPr>
                        <a:t>[NL-D7] Maasbracht - Oberzier SELFK WS [DIR] [D7] / N-1 ALEGRO DC</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339.37</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2223258764"/>
                  </a:ext>
                </a:extLst>
              </a:tr>
              <a:tr h="179934">
                <a:tc>
                  <a:txBody>
                    <a:bodyPr/>
                    <a:lstStyle/>
                    <a:p>
                      <a:pPr algn="l" fontAlgn="b"/>
                      <a:r>
                        <a:rPr lang="de-DE" sz="1000" b="0" i="0" u="none" strike="noStrike">
                          <a:solidFill>
                            <a:srgbClr val="000000"/>
                          </a:solidFill>
                          <a:effectLst/>
                          <a:latin typeface="Arial" panose="020B0604020202020204" pitchFamily="34" charset="0"/>
                        </a:rPr>
                        <a:t>[D2-D8] Altenfeld - Redwitz 459 [OPP] [D8] / N-1 Altenfeld - Redwitz 460</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30</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6%</a:t>
                      </a:r>
                    </a:p>
                  </a:txBody>
                  <a:tcPr marL="0" marR="0" marT="0" marB="0" anchor="b">
                    <a:lnL>
                      <a:noFill/>
                    </a:lnL>
                    <a:lnR>
                      <a:noFill/>
                    </a:lnR>
                    <a:lnT>
                      <a:noFill/>
                    </a:lnT>
                    <a:lnB>
                      <a:noFill/>
                    </a:lnB>
                  </a:tcPr>
                </a:tc>
                <a:extLst>
                  <a:ext uri="{0D108BD9-81ED-4DB2-BD59-A6C34878D82A}">
                    <a16:rowId xmlns:a16="http://schemas.microsoft.com/office/drawing/2014/main" val="2942460741"/>
                  </a:ext>
                </a:extLst>
              </a:tr>
              <a:tr h="179934">
                <a:tc>
                  <a:txBody>
                    <a:bodyPr/>
                    <a:lstStyle/>
                    <a:p>
                      <a:pPr algn="l" fontAlgn="b"/>
                      <a:r>
                        <a:rPr lang="en-US" sz="1000" b="1" i="0" u="none" strike="noStrike">
                          <a:solidFill>
                            <a:srgbClr val="000000"/>
                          </a:solidFill>
                          <a:effectLst/>
                          <a:latin typeface="Arial" panose="020B0604020202020204" pitchFamily="34" charset="0"/>
                        </a:rPr>
                        <a:t>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354.19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27%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1980471"/>
                  </a:ext>
                </a:extLst>
              </a:tr>
              <a:tr h="179934">
                <a:tc>
                  <a:txBody>
                    <a:bodyPr/>
                    <a:lstStyle/>
                    <a:p>
                      <a:pPr algn="l" fontAlgn="b"/>
                      <a:r>
                        <a:rPr lang="en-US" sz="1000" b="0" i="0" u="none" strike="noStrike">
                          <a:solidFill>
                            <a:srgbClr val="000000"/>
                          </a:solidFill>
                          <a:effectLst/>
                          <a:latin typeface="Arial" panose="020B0604020202020204" pitchFamily="34" charset="0"/>
                        </a:rPr>
                        <a:t>[AT-AT] Strass - Zell 273A [OPP] [AT] / N-1 Strass - Zell 274A</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23.21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369036851"/>
                  </a:ext>
                </a:extLst>
              </a:tr>
              <a:tr h="179934">
                <a:tc>
                  <a:txBody>
                    <a:bodyPr/>
                    <a:lstStyle/>
                    <a:p>
                      <a:pPr algn="l" fontAlgn="b"/>
                      <a:r>
                        <a:rPr lang="nl-NL" sz="1000" b="0" i="0" u="none" strike="noStrike">
                          <a:solidFill>
                            <a:srgbClr val="000000"/>
                          </a:solidFill>
                          <a:effectLst/>
                          <a:latin typeface="Arial" panose="020B0604020202020204" pitchFamily="34" charset="0"/>
                        </a:rPr>
                        <a:t>[NL-NL] Eemshaven-Eemshaven het Hogeland 380 Z [DIR] / N-1 Eemshaven-Meeden-Zwolle 380 W</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354.19</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9%</a:t>
                      </a:r>
                    </a:p>
                  </a:txBody>
                  <a:tcPr marL="0" marR="0" marT="0" marB="0" anchor="b">
                    <a:lnL>
                      <a:noFill/>
                    </a:lnL>
                    <a:lnR>
                      <a:noFill/>
                    </a:lnR>
                    <a:lnT>
                      <a:noFill/>
                    </a:lnT>
                    <a:lnB>
                      <a:noFill/>
                    </a:lnB>
                  </a:tcPr>
                </a:tc>
                <a:extLst>
                  <a:ext uri="{0D108BD9-81ED-4DB2-BD59-A6C34878D82A}">
                    <a16:rowId xmlns:a16="http://schemas.microsoft.com/office/drawing/2014/main" val="1794323195"/>
                  </a:ext>
                </a:extLst>
              </a:tr>
              <a:tr h="179934">
                <a:tc>
                  <a:txBody>
                    <a:bodyPr/>
                    <a:lstStyle/>
                    <a:p>
                      <a:pPr algn="l" fontAlgn="b"/>
                      <a:r>
                        <a:rPr lang="en-US" sz="1000" b="1" i="0" u="none" strike="noStrike">
                          <a:solidFill>
                            <a:srgbClr val="000000"/>
                          </a:solidFill>
                          <a:effectLst/>
                          <a:latin typeface="Arial" panose="020B0604020202020204" pitchFamily="34" charset="0"/>
                        </a:rPr>
                        <a:t>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921.37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88%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936050134"/>
                  </a:ext>
                </a:extLst>
              </a:tr>
              <a:tr h="179934">
                <a:tc>
                  <a:txBody>
                    <a:bodyPr/>
                    <a:lstStyle/>
                    <a:p>
                      <a:pPr algn="l" fontAlgn="b"/>
                      <a:r>
                        <a:rPr lang="pt-BR" sz="1000" b="0" i="0" u="none" strike="noStrike">
                          <a:solidFill>
                            <a:srgbClr val="000000"/>
                          </a:solidFill>
                          <a:effectLst/>
                          <a:latin typeface="Arial" panose="020B0604020202020204" pitchFamily="34" charset="0"/>
                        </a:rPr>
                        <a:t>[RO-RO] Resita - Timisoara c1 [DIR] / N-1 Resita - Timisoara c2</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921.37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55%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716391225"/>
                  </a:ext>
                </a:extLst>
              </a:tr>
              <a:tr h="179934">
                <a:tc>
                  <a:txBody>
                    <a:bodyPr/>
                    <a:lstStyle/>
                    <a:p>
                      <a:pPr algn="l" fontAlgn="b"/>
                      <a:r>
                        <a:rPr lang="en-US" sz="1000" b="0" i="0" u="none" strike="noStrike">
                          <a:solidFill>
                            <a:srgbClr val="000000"/>
                          </a:solidFill>
                          <a:effectLst/>
                          <a:latin typeface="Arial" panose="020B0604020202020204" pitchFamily="34" charset="0"/>
                        </a:rPr>
                        <a:t>[NL-BE] Maasbracht-Van Eyck 380 W [OPP] [NL] / N-1 Gramme - Lixhe 380.11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29.15</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11%</a:t>
                      </a:r>
                    </a:p>
                  </a:txBody>
                  <a:tcPr marL="0" marR="0" marT="0" marB="0" anchor="b">
                    <a:lnL>
                      <a:noFill/>
                    </a:lnL>
                    <a:lnR>
                      <a:noFill/>
                    </a:lnR>
                    <a:lnT>
                      <a:noFill/>
                    </a:lnT>
                    <a:lnB>
                      <a:noFill/>
                    </a:lnB>
                  </a:tcPr>
                </a:tc>
                <a:extLst>
                  <a:ext uri="{0D108BD9-81ED-4DB2-BD59-A6C34878D82A}">
                    <a16:rowId xmlns:a16="http://schemas.microsoft.com/office/drawing/2014/main" val="389110137"/>
                  </a:ext>
                </a:extLst>
              </a:tr>
              <a:tr h="179934">
                <a:tc>
                  <a:txBody>
                    <a:bodyPr/>
                    <a:lstStyle/>
                    <a:p>
                      <a:pPr algn="l" fontAlgn="b"/>
                      <a:r>
                        <a:rPr lang="de-DE" sz="1000" b="0" i="0" u="none" strike="noStrike">
                          <a:solidFill>
                            <a:srgbClr val="000000"/>
                          </a:solidFill>
                          <a:effectLst/>
                          <a:latin typeface="Arial" panose="020B0604020202020204" pitchFamily="34" charset="0"/>
                        </a:rPr>
                        <a:t>[D2-D7] Oberbachern - Meitingen OBACHE N [DIR] [D7] / N-1 Meitingen - Oberbachern OBACHE S</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104.45</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9%</a:t>
                      </a:r>
                    </a:p>
                  </a:txBody>
                  <a:tcPr marL="0" marR="0" marT="0" marB="0" anchor="b">
                    <a:lnL>
                      <a:noFill/>
                    </a:lnL>
                    <a:lnR>
                      <a:noFill/>
                    </a:lnR>
                    <a:lnT>
                      <a:noFill/>
                    </a:lnT>
                    <a:lnB>
                      <a:noFill/>
                    </a:lnB>
                  </a:tcPr>
                </a:tc>
                <a:extLst>
                  <a:ext uri="{0D108BD9-81ED-4DB2-BD59-A6C34878D82A}">
                    <a16:rowId xmlns:a16="http://schemas.microsoft.com/office/drawing/2014/main" val="1964386261"/>
                  </a:ext>
                </a:extLst>
              </a:tr>
              <a:tr h="179934">
                <a:tc>
                  <a:txBody>
                    <a:bodyPr/>
                    <a:lstStyle/>
                    <a:p>
                      <a:pPr algn="l" fontAlgn="b"/>
                      <a:r>
                        <a:rPr lang="en-US" sz="1000" b="0" i="0" u="none" strike="noStrike">
                          <a:solidFill>
                            <a:srgbClr val="000000"/>
                          </a:solidFill>
                          <a:effectLst/>
                          <a:latin typeface="Arial" panose="020B0604020202020204" pitchFamily="34" charset="0"/>
                        </a:rPr>
                        <a:t>[D7-D7] Lambsheim - Weingarten LAMBSH W [DIR] / N-1 Hoepfingen - Hueffenhardt ge</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651.42</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12%</a:t>
                      </a:r>
                    </a:p>
                  </a:txBody>
                  <a:tcPr marL="0" marR="0" marT="0" marB="0" anchor="b">
                    <a:lnL>
                      <a:noFill/>
                    </a:lnL>
                    <a:lnR>
                      <a:noFill/>
                    </a:lnR>
                    <a:lnT>
                      <a:noFill/>
                    </a:lnT>
                    <a:lnB>
                      <a:noFill/>
                    </a:lnB>
                  </a:tcPr>
                </a:tc>
                <a:extLst>
                  <a:ext uri="{0D108BD9-81ED-4DB2-BD59-A6C34878D82A}">
                    <a16:rowId xmlns:a16="http://schemas.microsoft.com/office/drawing/2014/main" val="2643087813"/>
                  </a:ext>
                </a:extLst>
              </a:tr>
              <a:tr h="179934">
                <a:tc>
                  <a:txBody>
                    <a:bodyPr/>
                    <a:lstStyle/>
                    <a:p>
                      <a:pPr algn="l" fontAlgn="b"/>
                      <a:r>
                        <a:rPr lang="en-US" sz="1000" b="1" i="0" u="none" strike="noStrike">
                          <a:solidFill>
                            <a:srgbClr val="000000"/>
                          </a:solidFill>
                          <a:effectLst/>
                          <a:latin typeface="Arial" panose="020B0604020202020204" pitchFamily="34" charset="0"/>
                        </a:rPr>
                        <a:t>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884.75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53%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898135672"/>
                  </a:ext>
                </a:extLst>
              </a:tr>
              <a:tr h="179934">
                <a:tc>
                  <a:txBody>
                    <a:bodyPr/>
                    <a:lstStyle/>
                    <a:p>
                      <a:pPr algn="l" fontAlgn="b"/>
                      <a:r>
                        <a:rPr lang="pt-BR" sz="1000" b="0" i="0" u="none" strike="noStrike">
                          <a:solidFill>
                            <a:srgbClr val="000000"/>
                          </a:solidFill>
                          <a:effectLst/>
                          <a:latin typeface="Arial" panose="020B0604020202020204" pitchFamily="34" charset="0"/>
                        </a:rPr>
                        <a:t>[RO-RO] Resita - Timisoara c1 [DIR] / N-1 Resita - Timisoara c2</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884.75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53%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843186053"/>
                  </a:ext>
                </a:extLst>
              </a:tr>
              <a:tr h="179934">
                <a:tc>
                  <a:txBody>
                    <a:bodyPr/>
                    <a:lstStyle/>
                    <a:p>
                      <a:pPr algn="l" fontAlgn="b"/>
                      <a:r>
                        <a:rPr lang="en-US" sz="1000" b="1" i="0" u="none" strike="noStrike">
                          <a:solidFill>
                            <a:srgbClr val="000000"/>
                          </a:solidFill>
                          <a:effectLst/>
                          <a:latin typeface="Arial" panose="020B0604020202020204" pitchFamily="34" charset="0"/>
                        </a:rPr>
                        <a:t>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768.84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175%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154937575"/>
                  </a:ext>
                </a:extLst>
              </a:tr>
              <a:tr h="179934">
                <a:tc>
                  <a:txBody>
                    <a:bodyPr/>
                    <a:lstStyle/>
                    <a:p>
                      <a:pPr algn="l" fontAlgn="b"/>
                      <a:r>
                        <a:rPr lang="pt-BR" sz="1000" b="0" i="0" u="none" strike="noStrike">
                          <a:solidFill>
                            <a:srgbClr val="000000"/>
                          </a:solidFill>
                          <a:effectLst/>
                          <a:latin typeface="Arial" panose="020B0604020202020204" pitchFamily="34" charset="0"/>
                        </a:rPr>
                        <a:t>[RO-RO] Resita - Timisoara c1 [DIR] / N-1 Resita - Timisoara c2</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768.84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55%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642976774"/>
                  </a:ext>
                </a:extLst>
              </a:tr>
              <a:tr h="179934">
                <a:tc>
                  <a:txBody>
                    <a:bodyPr/>
                    <a:lstStyle/>
                    <a:p>
                      <a:pPr algn="l" fontAlgn="b"/>
                      <a:r>
                        <a:rPr lang="pt-BR" sz="1000" b="0" i="0" u="none" strike="noStrike">
                          <a:solidFill>
                            <a:srgbClr val="000000"/>
                          </a:solidFill>
                          <a:effectLst/>
                          <a:latin typeface="Arial" panose="020B0604020202020204" pitchFamily="34" charset="0"/>
                        </a:rPr>
                        <a:t>[BE-FR] Avelgem - Avelin 80 [DIR] [FR] / N-1 Avelgem - Mastaing 380.79</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47.09</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63%</a:t>
                      </a:r>
                    </a:p>
                  </a:txBody>
                  <a:tcPr marL="0" marR="0" marT="0" marB="0" anchor="b">
                    <a:lnL>
                      <a:noFill/>
                    </a:lnL>
                    <a:lnR>
                      <a:noFill/>
                    </a:lnR>
                    <a:lnT>
                      <a:noFill/>
                    </a:lnT>
                    <a:lnB>
                      <a:noFill/>
                    </a:lnB>
                  </a:tcPr>
                </a:tc>
                <a:extLst>
                  <a:ext uri="{0D108BD9-81ED-4DB2-BD59-A6C34878D82A}">
                    <a16:rowId xmlns:a16="http://schemas.microsoft.com/office/drawing/2014/main" val="3432051213"/>
                  </a:ext>
                </a:extLst>
              </a:tr>
              <a:tr h="179934">
                <a:tc>
                  <a:txBody>
                    <a:bodyPr/>
                    <a:lstStyle/>
                    <a:p>
                      <a:pPr algn="l" fontAlgn="b"/>
                      <a:r>
                        <a:rPr lang="en-US" sz="1000" b="0" i="0" u="none" strike="noStrike">
                          <a:solidFill>
                            <a:srgbClr val="000000"/>
                          </a:solidFill>
                          <a:effectLst/>
                          <a:latin typeface="Arial" panose="020B0604020202020204" pitchFamily="34" charset="0"/>
                        </a:rPr>
                        <a:t>[BE-BE] PST Zandvliet 1 [DIR] [BE] / N-1 PST Zandvliet 2</a:t>
                      </a:r>
                    </a:p>
                  </a:txBody>
                  <a:tcPr marL="11430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panose="020B0604020202020204" pitchFamily="34" charset="0"/>
                        </a:rPr>
                        <a:t>16.74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panose="020B0604020202020204" pitchFamily="34" charset="0"/>
                        </a:rPr>
                        <a:t>57%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948821549"/>
                  </a:ext>
                </a:extLst>
              </a:tr>
              <a:tr h="179934">
                <a:tc>
                  <a:txBody>
                    <a:bodyPr/>
                    <a:lstStyle/>
                    <a:p>
                      <a:pPr algn="l" fontAlgn="b"/>
                      <a:r>
                        <a:rPr lang="en-US" sz="1000" b="1" i="0" u="none" strike="noStrike">
                          <a:solidFill>
                            <a:srgbClr val="000000"/>
                          </a:solidFill>
                          <a:effectLst/>
                          <a:latin typeface="Arial" panose="020B0604020202020204" pitchFamily="34" charset="0"/>
                        </a:rPr>
                        <a:t>Total sum</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1000" b="1" i="0" u="none" strike="noStrike">
                          <a:solidFill>
                            <a:srgbClr val="000000"/>
                          </a:solidFill>
                          <a:effectLst/>
                          <a:latin typeface="Arial" panose="020B0604020202020204" pitchFamily="34" charset="0"/>
                        </a:rPr>
                        <a:t>921.37</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1000" b="1" i="0" u="none" strike="noStrike" dirty="0">
                          <a:solidFill>
                            <a:srgbClr val="000000"/>
                          </a:solidFill>
                          <a:effectLst/>
                          <a:latin typeface="Arial" panose="020B0604020202020204" pitchFamily="34" charset="0"/>
                        </a:rPr>
                        <a:t>1270%</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2849545208"/>
                  </a:ext>
                </a:extLst>
              </a:tr>
            </a:tbl>
          </a:graphicData>
        </a:graphic>
      </p:graphicFrame>
    </p:spTree>
    <p:extLst>
      <p:ext uri="{BB962C8B-B14F-4D97-AF65-F5344CB8AC3E}">
        <p14:creationId xmlns:p14="http://schemas.microsoft.com/office/powerpoint/2010/main" val="1389007788"/>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20111 (part 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324C8544-F107-4D45-AD40-EF268FD52D5B}"/>
              </a:ext>
            </a:extLst>
          </p:cNvPr>
          <p:cNvGraphicFramePr>
            <a:graphicFrameLocks noGrp="1"/>
          </p:cNvGraphicFramePr>
          <p:nvPr>
            <p:extLst>
              <p:ext uri="{D42A27DB-BD31-4B8C-83A1-F6EECF244321}">
                <p14:modId xmlns:p14="http://schemas.microsoft.com/office/powerpoint/2010/main" val="3048500206"/>
              </p:ext>
            </p:extLst>
          </p:nvPr>
        </p:nvGraphicFramePr>
        <p:xfrm>
          <a:off x="1896894" y="1079509"/>
          <a:ext cx="5771557" cy="5340760"/>
        </p:xfrm>
        <a:graphic>
          <a:graphicData uri="http://schemas.openxmlformats.org/drawingml/2006/table">
            <a:tbl>
              <a:tblPr/>
              <a:tblGrid>
                <a:gridCol w="4441747">
                  <a:extLst>
                    <a:ext uri="{9D8B030D-6E8A-4147-A177-3AD203B41FA5}">
                      <a16:colId xmlns:a16="http://schemas.microsoft.com/office/drawing/2014/main" val="1515782690"/>
                    </a:ext>
                  </a:extLst>
                </a:gridCol>
                <a:gridCol w="967957">
                  <a:extLst>
                    <a:ext uri="{9D8B030D-6E8A-4147-A177-3AD203B41FA5}">
                      <a16:colId xmlns:a16="http://schemas.microsoft.com/office/drawing/2014/main" val="3343693730"/>
                    </a:ext>
                  </a:extLst>
                </a:gridCol>
                <a:gridCol w="361853">
                  <a:extLst>
                    <a:ext uri="{9D8B030D-6E8A-4147-A177-3AD203B41FA5}">
                      <a16:colId xmlns:a16="http://schemas.microsoft.com/office/drawing/2014/main" val="1966209314"/>
                    </a:ext>
                  </a:extLst>
                </a:gridCol>
              </a:tblGrid>
              <a:tr h="133519">
                <a:tc>
                  <a:txBody>
                    <a:bodyPr/>
                    <a:lstStyle/>
                    <a:p>
                      <a:pPr algn="l" fontAlgn="b"/>
                      <a:r>
                        <a:rPr lang="en-US" sz="600" b="1" i="0" u="none" strike="noStrike">
                          <a:solidFill>
                            <a:srgbClr val="000000"/>
                          </a:solidFill>
                          <a:effectLst/>
                          <a:latin typeface="Arial" panose="020B0604020202020204" pitchFamily="34" charset="0"/>
                        </a:rPr>
                        <a:t>Hour</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600" b="1" i="0" u="none" strike="noStrike">
                          <a:solidFill>
                            <a:srgbClr val="000000"/>
                          </a:solidFill>
                          <a:effectLst/>
                          <a:latin typeface="Arial" panose="020B0604020202020204" pitchFamily="34" charset="0"/>
                        </a:rPr>
                        <a:t>MAX of ShadowPrice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600" b="1" i="0" u="none" strike="noStrike">
                          <a:solidFill>
                            <a:srgbClr val="000000"/>
                          </a:solidFill>
                          <a:effectLst/>
                          <a:latin typeface="Arial" panose="020B0604020202020204" pitchFamily="34" charset="0"/>
                        </a:rPr>
                        <a:t>RAM %</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2948568028"/>
                  </a:ext>
                </a:extLst>
              </a:tr>
              <a:tr h="133519">
                <a:tc>
                  <a:txBody>
                    <a:bodyPr/>
                    <a:lstStyle/>
                    <a:p>
                      <a:pPr algn="l" fontAlgn="b"/>
                      <a:r>
                        <a:rPr lang="en-US" sz="600" b="1" i="0" u="none" strike="noStrike">
                          <a:solidFill>
                            <a:srgbClr val="000000"/>
                          </a:solidFill>
                          <a:effectLst/>
                          <a:latin typeface="Arial" panose="020B0604020202020204" pitchFamily="34" charset="0"/>
                        </a:rPr>
                        <a:t>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273576.69</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70918931"/>
                  </a:ext>
                </a:extLst>
              </a:tr>
              <a:tr h="133519">
                <a:tc>
                  <a:txBody>
                    <a:bodyPr/>
                    <a:lstStyle/>
                    <a:p>
                      <a:pPr algn="l" fontAlgn="b"/>
                      <a:r>
                        <a:rPr lang="en-US" sz="600" b="0" i="0" u="none" strike="noStrike">
                          <a:solidFill>
                            <a:srgbClr val="000000"/>
                          </a:solidFill>
                          <a:effectLst/>
                          <a:latin typeface="Arial" panose="020B0604020202020204" pitchFamily="34" charset="0"/>
                        </a:rPr>
                        <a:t>[AT-D2] St. Peter 2 - Pleinting 258 [DIR] [AT] / N-1 Pirach - St. Peter 256</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26518.52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685488235"/>
                  </a:ext>
                </a:extLst>
              </a:tr>
              <a:tr h="133519">
                <a:tc>
                  <a:txBody>
                    <a:bodyPr/>
                    <a:lstStyle/>
                    <a:p>
                      <a:pPr algn="l" fontAlgn="b"/>
                      <a:r>
                        <a:rPr lang="en-US" sz="600" b="0" i="0" u="none" strike="noStrike">
                          <a:solidFill>
                            <a:srgbClr val="000000"/>
                          </a:solidFill>
                          <a:effectLst/>
                          <a:latin typeface="Arial" panose="020B0604020202020204" pitchFamily="34" charset="0"/>
                        </a:rPr>
                        <a:t>[AT-SI] Kainachtal - Maribor 473 [OPP] [AT] / N-1 Maribor-Kainachtal 2</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71607.24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18427556"/>
                  </a:ext>
                </a:extLst>
              </a:tr>
              <a:tr h="133519">
                <a:tc>
                  <a:txBody>
                    <a:bodyPr/>
                    <a:lstStyle/>
                    <a:p>
                      <a:pPr algn="l" fontAlgn="b"/>
                      <a:r>
                        <a:rPr lang="en-US" sz="600" b="0" i="0" u="none" strike="noStrike">
                          <a:solidFill>
                            <a:srgbClr val="000000"/>
                          </a:solidFill>
                          <a:effectLst/>
                          <a:latin typeface="Arial" panose="020B0604020202020204" pitchFamily="34" charset="0"/>
                        </a:rPr>
                        <a:t>[AT-HU] Zurndorf - Gyoer 439B [OPP] [AT] / BASECASE</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227104.88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987443622"/>
                  </a:ext>
                </a:extLst>
              </a:tr>
              <a:tr h="133519">
                <a:tc>
                  <a:txBody>
                    <a:bodyPr/>
                    <a:lstStyle/>
                    <a:p>
                      <a:pPr algn="l" fontAlgn="b"/>
                      <a:r>
                        <a:rPr lang="en-US" sz="600" b="0" i="0" u="none" strike="noStrike">
                          <a:solidFill>
                            <a:srgbClr val="000000"/>
                          </a:solidFill>
                          <a:effectLst/>
                          <a:latin typeface="Arial" panose="020B0604020202020204" pitchFamily="34" charset="0"/>
                        </a:rPr>
                        <a:t>[AT-D4] Westtirol 2 - Buers 421 [DIR] [AT] / N-1 Westtirol 1 - Westtirol 2 WTRHU41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93866.6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485405452"/>
                  </a:ext>
                </a:extLst>
              </a:tr>
              <a:tr h="133519">
                <a:tc>
                  <a:txBody>
                    <a:bodyPr/>
                    <a:lstStyle/>
                    <a:p>
                      <a:pPr algn="l" fontAlgn="b"/>
                      <a:r>
                        <a:rPr lang="en-US" sz="600" b="0" i="0" u="none" strike="noStrike">
                          <a:solidFill>
                            <a:srgbClr val="000000"/>
                          </a:solidFill>
                          <a:effectLst/>
                          <a:latin typeface="Arial" panose="020B0604020202020204" pitchFamily="34" charset="0"/>
                        </a:rPr>
                        <a:t>[AT-AT] Suedburgenland - Wien Suedost 478 [OPP] / N-1 Oststeiermark - Wien Suedost 477 </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133778.88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570682539"/>
                  </a:ext>
                </a:extLst>
              </a:tr>
              <a:tr h="133519">
                <a:tc>
                  <a:txBody>
                    <a:bodyPr/>
                    <a:lstStyle/>
                    <a:p>
                      <a:pPr algn="l" fontAlgn="b"/>
                      <a:r>
                        <a:rPr lang="en-US" sz="600" b="0" i="0" u="none" strike="noStrike">
                          <a:solidFill>
                            <a:srgbClr val="000000"/>
                          </a:solidFill>
                          <a:effectLst/>
                          <a:latin typeface="Arial" panose="020B0604020202020204" pitchFamily="34" charset="0"/>
                        </a:rPr>
                        <a:t>[AT-CZ] Bisamberg 2 - Sokolnice 243 [DIR] [AT] / N-1 Sokolnice - Bisamberg 2</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46498.8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49258657"/>
                  </a:ext>
                </a:extLst>
              </a:tr>
              <a:tr h="133519">
                <a:tc>
                  <a:txBody>
                    <a:bodyPr/>
                    <a:lstStyle/>
                    <a:p>
                      <a:pPr algn="l" fontAlgn="b"/>
                      <a:r>
                        <a:rPr lang="en-US" sz="600" b="0" i="0" u="none" strike="noStrike">
                          <a:solidFill>
                            <a:srgbClr val="000000"/>
                          </a:solidFill>
                          <a:effectLst/>
                          <a:latin typeface="Arial" panose="020B0604020202020204" pitchFamily="34" charset="0"/>
                        </a:rPr>
                        <a:t>[AT-AT] Westtirol 1 - Westtirol 2 WTRHU41 [DIR] / N-1 Westtirol - Leupolz</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20140.36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998443443"/>
                  </a:ext>
                </a:extLst>
              </a:tr>
              <a:tr h="133519">
                <a:tc>
                  <a:txBody>
                    <a:bodyPr/>
                    <a:lstStyle/>
                    <a:p>
                      <a:pPr algn="l" fontAlgn="b"/>
                      <a:r>
                        <a:rPr lang="en-US" sz="600" b="0" i="0" u="none" strike="noStrike">
                          <a:solidFill>
                            <a:srgbClr val="000000"/>
                          </a:solidFill>
                          <a:effectLst/>
                          <a:latin typeface="Arial" panose="020B0604020202020204" pitchFamily="34" charset="0"/>
                        </a:rPr>
                        <a:t>[AT-CH] Meiningen - Ruetli 408 [OPP] [AT] / N-1 Meiningen - Ruetli 407</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57278.79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147795214"/>
                  </a:ext>
                </a:extLst>
              </a:tr>
              <a:tr h="133519">
                <a:tc>
                  <a:txBody>
                    <a:bodyPr/>
                    <a:lstStyle/>
                    <a:p>
                      <a:pPr algn="l" fontAlgn="b"/>
                      <a:r>
                        <a:rPr lang="en-US" sz="600" b="0" i="0" u="none" strike="noStrike">
                          <a:solidFill>
                            <a:srgbClr val="000000"/>
                          </a:solidFill>
                          <a:effectLst/>
                          <a:latin typeface="Arial" panose="020B0604020202020204" pitchFamily="34" charset="0"/>
                        </a:rPr>
                        <a:t>[AT-SI] Obersielach - Podlog 247 [DIR] [AT] / N-1 Cirkovce-Krsko</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49350.58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01397233"/>
                  </a:ext>
                </a:extLst>
              </a:tr>
              <a:tr h="133519">
                <a:tc>
                  <a:txBody>
                    <a:bodyPr/>
                    <a:lstStyle/>
                    <a:p>
                      <a:pPr algn="l" fontAlgn="b"/>
                      <a:r>
                        <a:rPr lang="en-US" sz="600" b="0" i="0" u="none" strike="noStrike">
                          <a:solidFill>
                            <a:srgbClr val="000000"/>
                          </a:solidFill>
                          <a:effectLst/>
                          <a:latin typeface="Arial" panose="020B0604020202020204" pitchFamily="34" charset="0"/>
                        </a:rPr>
                        <a:t>[AT-D7] Westtirol 1 - Leupolz 412 [OPP] [AT] / N-1 Westtirol - Voehringen</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9743.47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683917937"/>
                  </a:ext>
                </a:extLst>
              </a:tr>
              <a:tr h="133519">
                <a:tc>
                  <a:txBody>
                    <a:bodyPr/>
                    <a:lstStyle/>
                    <a:p>
                      <a:pPr algn="l" fontAlgn="b"/>
                      <a:r>
                        <a:rPr lang="en-US" sz="600" b="0" i="0" u="none" strike="noStrike">
                          <a:solidFill>
                            <a:srgbClr val="000000"/>
                          </a:solidFill>
                          <a:effectLst/>
                          <a:latin typeface="Arial" panose="020B0604020202020204" pitchFamily="34" charset="0"/>
                        </a:rPr>
                        <a:t>[AT-CZ] Duernrohr 1 - Slavetice 437 [DIR] [AT] / N-1 Prestice - Kocin</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24585.21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529642430"/>
                  </a:ext>
                </a:extLst>
              </a:tr>
              <a:tr h="133519">
                <a:tc>
                  <a:txBody>
                    <a:bodyPr/>
                    <a:lstStyle/>
                    <a:p>
                      <a:pPr algn="l" fontAlgn="b"/>
                      <a:r>
                        <a:rPr lang="en-US" sz="600" b="0" i="0" u="none" strike="noStrike">
                          <a:solidFill>
                            <a:srgbClr val="000000"/>
                          </a:solidFill>
                          <a:effectLst/>
                          <a:latin typeface="Arial" panose="020B0604020202020204" pitchFamily="34" charset="0"/>
                        </a:rPr>
                        <a:t>[AT-HU] Zurndorf - Gyoer 439B [DIR] [AT] / N-1 Gabcikovo - Gonyu</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273576.69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361606292"/>
                  </a:ext>
                </a:extLst>
              </a:tr>
              <a:tr h="133519">
                <a:tc>
                  <a:txBody>
                    <a:bodyPr/>
                    <a:lstStyle/>
                    <a:p>
                      <a:pPr algn="l" fontAlgn="b"/>
                      <a:r>
                        <a:rPr lang="en-US" sz="600" b="1" i="0" u="none" strike="noStrike">
                          <a:solidFill>
                            <a:srgbClr val="000000"/>
                          </a:solidFill>
                          <a:effectLst/>
                          <a:latin typeface="Arial" panose="020B0604020202020204" pitchFamily="34" charset="0"/>
                        </a:rPr>
                        <a:t>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344355.89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296732954"/>
                  </a:ext>
                </a:extLst>
              </a:tr>
              <a:tr h="133519">
                <a:tc>
                  <a:txBody>
                    <a:bodyPr/>
                    <a:lstStyle/>
                    <a:p>
                      <a:pPr algn="l" fontAlgn="b"/>
                      <a:r>
                        <a:rPr lang="en-US" sz="600" b="0" i="0" u="none" strike="noStrike">
                          <a:solidFill>
                            <a:srgbClr val="000000"/>
                          </a:solidFill>
                          <a:effectLst/>
                          <a:latin typeface="Arial" panose="020B0604020202020204" pitchFamily="34" charset="0"/>
                        </a:rPr>
                        <a:t>[AT-AT] Westtirol 1 - Westtirol 2 WTRHU41 [DIR] / N-1 Buers - Westtirol ws (421)</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3181.54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896367993"/>
                  </a:ext>
                </a:extLst>
              </a:tr>
              <a:tr h="133519">
                <a:tc>
                  <a:txBody>
                    <a:bodyPr/>
                    <a:lstStyle/>
                    <a:p>
                      <a:pPr algn="l" fontAlgn="b"/>
                      <a:r>
                        <a:rPr lang="en-US" sz="600" b="0" i="0" u="none" strike="noStrike">
                          <a:solidFill>
                            <a:srgbClr val="000000"/>
                          </a:solidFill>
                          <a:effectLst/>
                          <a:latin typeface="Arial" panose="020B0604020202020204" pitchFamily="34" charset="0"/>
                        </a:rPr>
                        <a:t>[AT-D2] St. Peter 2 - Pleinting 258 [DIR] [AT] / N-1 Pirach - St. Peter 256</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6693.63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574538907"/>
                  </a:ext>
                </a:extLst>
              </a:tr>
              <a:tr h="133519">
                <a:tc>
                  <a:txBody>
                    <a:bodyPr/>
                    <a:lstStyle/>
                    <a:p>
                      <a:pPr algn="l" fontAlgn="b"/>
                      <a:r>
                        <a:rPr lang="en-US" sz="600" b="0" i="0" u="none" strike="noStrike">
                          <a:solidFill>
                            <a:srgbClr val="000000"/>
                          </a:solidFill>
                          <a:effectLst/>
                          <a:latin typeface="Arial" panose="020B0604020202020204" pitchFamily="34" charset="0"/>
                        </a:rPr>
                        <a:t>[AT-SI] Kainachtal - Maribor 473 [OPP] [AT] / N-1 Maribor-Kainachtal 2</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33001.36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163836706"/>
                  </a:ext>
                </a:extLst>
              </a:tr>
              <a:tr h="133519">
                <a:tc>
                  <a:txBody>
                    <a:bodyPr/>
                    <a:lstStyle/>
                    <a:p>
                      <a:pPr algn="l" fontAlgn="b"/>
                      <a:r>
                        <a:rPr lang="en-US" sz="600" b="0" i="0" u="none" strike="noStrike">
                          <a:solidFill>
                            <a:srgbClr val="000000"/>
                          </a:solidFill>
                          <a:effectLst/>
                          <a:latin typeface="Arial" panose="020B0604020202020204" pitchFamily="34" charset="0"/>
                        </a:rPr>
                        <a:t>[AT-HU] Zurndorf - Gyoer 439B [OPP] [AT] / BASECASE</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324529.73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669743756"/>
                  </a:ext>
                </a:extLst>
              </a:tr>
              <a:tr h="133519">
                <a:tc>
                  <a:txBody>
                    <a:bodyPr/>
                    <a:lstStyle/>
                    <a:p>
                      <a:pPr algn="l" fontAlgn="b"/>
                      <a:r>
                        <a:rPr lang="en-US" sz="600" b="0" i="0" u="none" strike="noStrike">
                          <a:solidFill>
                            <a:srgbClr val="000000"/>
                          </a:solidFill>
                          <a:effectLst/>
                          <a:latin typeface="Arial" panose="020B0604020202020204" pitchFamily="34" charset="0"/>
                        </a:rPr>
                        <a:t>[AT-CZ] Duernrohr 1 - Slavetice 437 [OPP] [AT] / N-1 Gabcikovo - Gyor</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32751.02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987908288"/>
                  </a:ext>
                </a:extLst>
              </a:tr>
              <a:tr h="133519">
                <a:tc>
                  <a:txBody>
                    <a:bodyPr/>
                    <a:lstStyle/>
                    <a:p>
                      <a:pPr algn="l" fontAlgn="b"/>
                      <a:r>
                        <a:rPr lang="en-US" sz="600" b="0" i="0" u="none" strike="noStrike">
                          <a:solidFill>
                            <a:srgbClr val="000000"/>
                          </a:solidFill>
                          <a:effectLst/>
                          <a:latin typeface="Arial" panose="020B0604020202020204" pitchFamily="34" charset="0"/>
                        </a:rPr>
                        <a:t>[AT-AT] Suedburgenland - Wien Suedost 478 [OPP] / N-1 Oststeiermark - Wien Suedost 477 </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12694.31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411742017"/>
                  </a:ext>
                </a:extLst>
              </a:tr>
              <a:tr h="133519">
                <a:tc>
                  <a:txBody>
                    <a:bodyPr/>
                    <a:lstStyle/>
                    <a:p>
                      <a:pPr algn="l" fontAlgn="b"/>
                      <a:r>
                        <a:rPr lang="en-US" sz="600" b="0" i="0" u="none" strike="noStrike">
                          <a:solidFill>
                            <a:srgbClr val="000000"/>
                          </a:solidFill>
                          <a:effectLst/>
                          <a:latin typeface="Arial" panose="020B0604020202020204" pitchFamily="34" charset="0"/>
                        </a:rPr>
                        <a:t>[AT-D4] Meiningen - Buers 406A [OPP] [AT] / N-1 Walgau - Werben 405B</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2699.19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992793840"/>
                  </a:ext>
                </a:extLst>
              </a:tr>
              <a:tr h="133519">
                <a:tc>
                  <a:txBody>
                    <a:bodyPr/>
                    <a:lstStyle/>
                    <a:p>
                      <a:pPr algn="l" fontAlgn="b"/>
                      <a:r>
                        <a:rPr lang="en-US" sz="600" b="0" i="0" u="none" strike="noStrike">
                          <a:solidFill>
                            <a:srgbClr val="000000"/>
                          </a:solidFill>
                          <a:effectLst/>
                          <a:latin typeface="Arial" panose="020B0604020202020204" pitchFamily="34" charset="0"/>
                        </a:rPr>
                        <a:t>[AT-SI] Obersielach - Podlog 247 [DIR] [AT] / N-1 Maribor-Kainachtal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71021.25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460954825"/>
                  </a:ext>
                </a:extLst>
              </a:tr>
              <a:tr h="133519">
                <a:tc>
                  <a:txBody>
                    <a:bodyPr/>
                    <a:lstStyle/>
                    <a:p>
                      <a:pPr algn="l" fontAlgn="b"/>
                      <a:r>
                        <a:rPr lang="en-US" sz="600" b="0" i="0" u="none" strike="noStrike">
                          <a:solidFill>
                            <a:srgbClr val="000000"/>
                          </a:solidFill>
                          <a:effectLst/>
                          <a:latin typeface="Arial" panose="020B0604020202020204" pitchFamily="34" charset="0"/>
                        </a:rPr>
                        <a:t>[AT-AT] Tauern - Tauern TAPST [OPP] / N-1 Westtirol 1 - Westtirol 2 WTRHU41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26221.18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688590251"/>
                  </a:ext>
                </a:extLst>
              </a:tr>
              <a:tr h="133519">
                <a:tc>
                  <a:txBody>
                    <a:bodyPr/>
                    <a:lstStyle/>
                    <a:p>
                      <a:pPr algn="l" fontAlgn="b"/>
                      <a:r>
                        <a:rPr lang="en-US" sz="600" b="0" i="0" u="none" strike="noStrike">
                          <a:solidFill>
                            <a:srgbClr val="000000"/>
                          </a:solidFill>
                          <a:effectLst/>
                          <a:latin typeface="Arial" panose="020B0604020202020204" pitchFamily="34" charset="0"/>
                        </a:rPr>
                        <a:t>[AT-D7] Westtirol 1 - Leupolz 412 [OPP] [AT] / N-1 Westtirol - Voehringen</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4552.38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265592271"/>
                  </a:ext>
                </a:extLst>
              </a:tr>
              <a:tr h="133519">
                <a:tc>
                  <a:txBody>
                    <a:bodyPr/>
                    <a:lstStyle/>
                    <a:p>
                      <a:pPr algn="l" fontAlgn="b"/>
                      <a:r>
                        <a:rPr lang="en-US" sz="600" b="0" i="0" u="none" strike="noStrike">
                          <a:solidFill>
                            <a:srgbClr val="000000"/>
                          </a:solidFill>
                          <a:effectLst/>
                          <a:latin typeface="Arial" panose="020B0604020202020204" pitchFamily="34" charset="0"/>
                        </a:rPr>
                        <a:t>[AT-CZ] Duernrohr 1 - Slavetice 437 [DIR] [AT] / N-1 Prestice - Kocin</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23899.48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894200862"/>
                  </a:ext>
                </a:extLst>
              </a:tr>
              <a:tr h="133519">
                <a:tc>
                  <a:txBody>
                    <a:bodyPr/>
                    <a:lstStyle/>
                    <a:p>
                      <a:pPr algn="l" fontAlgn="b"/>
                      <a:r>
                        <a:rPr lang="en-US" sz="600" b="0" i="0" u="none" strike="noStrike">
                          <a:solidFill>
                            <a:srgbClr val="000000"/>
                          </a:solidFill>
                          <a:effectLst/>
                          <a:latin typeface="Arial" panose="020B0604020202020204" pitchFamily="34" charset="0"/>
                        </a:rPr>
                        <a:t>[AT-HU] Zurndorf - Gyoer 439B [DIR] [AT] / N-1 Sarasdorf - Zurndorf 440A</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344355.89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119819829"/>
                  </a:ext>
                </a:extLst>
              </a:tr>
              <a:tr h="133519">
                <a:tc>
                  <a:txBody>
                    <a:bodyPr/>
                    <a:lstStyle/>
                    <a:p>
                      <a:pPr algn="l" fontAlgn="b"/>
                      <a:r>
                        <a:rPr lang="en-US" sz="600" b="1" i="0" u="none" strike="noStrike">
                          <a:solidFill>
                            <a:srgbClr val="000000"/>
                          </a:solidFill>
                          <a:effectLst/>
                          <a:latin typeface="Arial" panose="020B0604020202020204" pitchFamily="34" charset="0"/>
                        </a:rPr>
                        <a:t>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364878.44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822320544"/>
                  </a:ext>
                </a:extLst>
              </a:tr>
              <a:tr h="133519">
                <a:tc>
                  <a:txBody>
                    <a:bodyPr/>
                    <a:lstStyle/>
                    <a:p>
                      <a:pPr algn="l" fontAlgn="b"/>
                      <a:r>
                        <a:rPr lang="en-US" sz="600" b="0" i="0" u="none" strike="noStrike">
                          <a:solidFill>
                            <a:srgbClr val="000000"/>
                          </a:solidFill>
                          <a:effectLst/>
                          <a:latin typeface="Arial" panose="020B0604020202020204" pitchFamily="34" charset="0"/>
                        </a:rPr>
                        <a:t>[AT-D2] St. Peter 2 - Pleinting 258 [DIR] [AT] / N-1 Pirach - St. Peter 256</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16243.62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024686504"/>
                  </a:ext>
                </a:extLst>
              </a:tr>
              <a:tr h="133519">
                <a:tc>
                  <a:txBody>
                    <a:bodyPr/>
                    <a:lstStyle/>
                    <a:p>
                      <a:pPr algn="l" fontAlgn="b"/>
                      <a:r>
                        <a:rPr lang="en-US" sz="600" b="0" i="0" u="none" strike="noStrike">
                          <a:solidFill>
                            <a:srgbClr val="000000"/>
                          </a:solidFill>
                          <a:effectLst/>
                          <a:latin typeface="Arial" panose="020B0604020202020204" pitchFamily="34" charset="0"/>
                        </a:rPr>
                        <a:t>[AT-SI] Kainachtal - Maribor 473 [OPP] [AT] / N-1 Maribor-Kainachtal 2</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28303.18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14348368"/>
                  </a:ext>
                </a:extLst>
              </a:tr>
              <a:tr h="133519">
                <a:tc>
                  <a:txBody>
                    <a:bodyPr/>
                    <a:lstStyle/>
                    <a:p>
                      <a:pPr algn="l" fontAlgn="b"/>
                      <a:r>
                        <a:rPr lang="en-US" sz="600" b="0" i="0" u="none" strike="noStrike">
                          <a:solidFill>
                            <a:srgbClr val="000000"/>
                          </a:solidFill>
                          <a:effectLst/>
                          <a:latin typeface="Arial" panose="020B0604020202020204" pitchFamily="34" charset="0"/>
                        </a:rPr>
                        <a:t>[AT-D4] Westtirol 2 - Buers 421 [DIR] [AT] / N-1 PST Buers BMT37</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7926.64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016566063"/>
                  </a:ext>
                </a:extLst>
              </a:tr>
              <a:tr h="133519">
                <a:tc>
                  <a:txBody>
                    <a:bodyPr/>
                    <a:lstStyle/>
                    <a:p>
                      <a:pPr algn="l" fontAlgn="b"/>
                      <a:r>
                        <a:rPr lang="en-US" sz="600" b="0" i="0" u="none" strike="noStrike">
                          <a:solidFill>
                            <a:srgbClr val="000000"/>
                          </a:solidFill>
                          <a:effectLst/>
                          <a:latin typeface="Arial" panose="020B0604020202020204" pitchFamily="34" charset="0"/>
                        </a:rPr>
                        <a:t>[AT-HU] Zurndorf - Gyoer 439B [OPP] [AT] / BASECASE</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339794.61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302774566"/>
                  </a:ext>
                </a:extLst>
              </a:tr>
              <a:tr h="133519">
                <a:tc>
                  <a:txBody>
                    <a:bodyPr/>
                    <a:lstStyle/>
                    <a:p>
                      <a:pPr algn="l" fontAlgn="b"/>
                      <a:r>
                        <a:rPr lang="en-US" sz="600" b="0" i="0" u="none" strike="noStrike">
                          <a:solidFill>
                            <a:srgbClr val="000000"/>
                          </a:solidFill>
                          <a:effectLst/>
                          <a:latin typeface="Arial" panose="020B0604020202020204" pitchFamily="34" charset="0"/>
                        </a:rPr>
                        <a:t>[AT-CZ] Duernrohr 1 - Slavetice 437 [OPP] [AT] / N-1 Gabcikovo - Gyor</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85140.59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213792097"/>
                  </a:ext>
                </a:extLst>
              </a:tr>
              <a:tr h="133519">
                <a:tc>
                  <a:txBody>
                    <a:bodyPr/>
                    <a:lstStyle/>
                    <a:p>
                      <a:pPr algn="l" fontAlgn="b"/>
                      <a:r>
                        <a:rPr lang="en-US" sz="600" b="0" i="0" u="none" strike="noStrike">
                          <a:solidFill>
                            <a:srgbClr val="000000"/>
                          </a:solidFill>
                          <a:effectLst/>
                          <a:latin typeface="Arial" panose="020B0604020202020204" pitchFamily="34" charset="0"/>
                        </a:rPr>
                        <a:t>[AT-CZ] Bisamberg 2 - Sokolnice 243 [DIR] [AT] / N-1 Sokolnice - Bisamberg 2</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36270.1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170242174"/>
                  </a:ext>
                </a:extLst>
              </a:tr>
              <a:tr h="133519">
                <a:tc>
                  <a:txBody>
                    <a:bodyPr/>
                    <a:lstStyle/>
                    <a:p>
                      <a:pPr algn="l" fontAlgn="b"/>
                      <a:r>
                        <a:rPr lang="en-US" sz="600" b="0" i="0" u="none" strike="noStrike">
                          <a:solidFill>
                            <a:srgbClr val="000000"/>
                          </a:solidFill>
                          <a:effectLst/>
                          <a:latin typeface="Arial" panose="020B0604020202020204" pitchFamily="34" charset="0"/>
                        </a:rPr>
                        <a:t>[AT-AT] Westtirol 1 - Westtirol 2 WTRHU41 [DIR] / N-1 Westtirol - Leupolz</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1705.32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984780994"/>
                  </a:ext>
                </a:extLst>
              </a:tr>
              <a:tr h="133519">
                <a:tc>
                  <a:txBody>
                    <a:bodyPr/>
                    <a:lstStyle/>
                    <a:p>
                      <a:pPr algn="l" fontAlgn="b"/>
                      <a:r>
                        <a:rPr lang="pl-PL" sz="600" b="0" i="0" u="none" strike="noStrike">
                          <a:solidFill>
                            <a:srgbClr val="000000"/>
                          </a:solidFill>
                          <a:effectLst/>
                          <a:latin typeface="Arial" panose="020B0604020202020204" pitchFamily="34" charset="0"/>
                        </a:rPr>
                        <a:t>[AT-AT] Obersielach - Obersielach OSRHU41 [OPP] / N-1 Obersielach - Obersielach OSRHU42 </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33060.07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863985636"/>
                  </a:ext>
                </a:extLst>
              </a:tr>
              <a:tr h="133519">
                <a:tc>
                  <a:txBody>
                    <a:bodyPr/>
                    <a:lstStyle/>
                    <a:p>
                      <a:pPr algn="l" fontAlgn="b"/>
                      <a:r>
                        <a:rPr lang="en-US" sz="600" b="0" i="0" u="none" strike="noStrike">
                          <a:solidFill>
                            <a:srgbClr val="000000"/>
                          </a:solidFill>
                          <a:effectLst/>
                          <a:latin typeface="Arial" panose="020B0604020202020204" pitchFamily="34" charset="0"/>
                        </a:rPr>
                        <a:t>[AT-CH] Meiningen - Ruetli 408 [OPP] [AT] / N-1 Meiningen - Ruetli 407</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5835.07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582086310"/>
                  </a:ext>
                </a:extLst>
              </a:tr>
              <a:tr h="133519">
                <a:tc>
                  <a:txBody>
                    <a:bodyPr/>
                    <a:lstStyle/>
                    <a:p>
                      <a:pPr algn="l" fontAlgn="b"/>
                      <a:r>
                        <a:rPr lang="en-US" sz="600" b="0" i="0" u="none" strike="noStrike">
                          <a:solidFill>
                            <a:srgbClr val="000000"/>
                          </a:solidFill>
                          <a:effectLst/>
                          <a:latin typeface="Arial" panose="020B0604020202020204" pitchFamily="34" charset="0"/>
                        </a:rPr>
                        <a:t>[AT-SI] Obersielach - Podlog 247 [DIR] [AT] / N-1 Cirkovce-Podlog</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85629.38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472037845"/>
                  </a:ext>
                </a:extLst>
              </a:tr>
              <a:tr h="133519">
                <a:tc>
                  <a:txBody>
                    <a:bodyPr/>
                    <a:lstStyle/>
                    <a:p>
                      <a:pPr algn="l" fontAlgn="b"/>
                      <a:r>
                        <a:rPr lang="en-US" sz="600" b="0" i="0" u="none" strike="noStrike">
                          <a:solidFill>
                            <a:srgbClr val="000000"/>
                          </a:solidFill>
                          <a:effectLst/>
                          <a:latin typeface="Arial" panose="020B0604020202020204" pitchFamily="34" charset="0"/>
                        </a:rPr>
                        <a:t>[AT-CZ] Duernrohr 1 - Slavetice 437 [DIR] [AT] / N-1 Prestice - Kocin</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68096.35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194935663"/>
                  </a:ext>
                </a:extLst>
              </a:tr>
              <a:tr h="133519">
                <a:tc>
                  <a:txBody>
                    <a:bodyPr/>
                    <a:lstStyle/>
                    <a:p>
                      <a:pPr algn="l" fontAlgn="b"/>
                      <a:r>
                        <a:rPr lang="en-US" sz="600" b="0" i="0" u="none" strike="noStrike">
                          <a:solidFill>
                            <a:srgbClr val="000000"/>
                          </a:solidFill>
                          <a:effectLst/>
                          <a:latin typeface="Arial" panose="020B0604020202020204" pitchFamily="34" charset="0"/>
                        </a:rPr>
                        <a:t>[AT-HU] Zurndorf - Gyoer 439B [DIR] [AT] / N-1 Sarasdorf - Zurndorf 440A</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364878.44</a:t>
                      </a:r>
                    </a:p>
                  </a:txBody>
                  <a:tcPr marL="0" marR="0" marT="0" marB="0" anchor="b">
                    <a:lnL>
                      <a:noFill/>
                    </a:lnL>
                    <a:lnR>
                      <a:noFill/>
                    </a:lnR>
                    <a:lnT>
                      <a:noFill/>
                    </a:lnT>
                    <a:lnB>
                      <a:noFill/>
                    </a:lnB>
                  </a:tcPr>
                </a:tc>
                <a:tc>
                  <a:txBody>
                    <a:bodyPr/>
                    <a:lstStyle/>
                    <a:p>
                      <a:pPr algn="r" fontAlgn="b"/>
                      <a:r>
                        <a:rPr lang="en-US" sz="600" b="0" i="0" u="none" strike="noStrike" dirty="0">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051636099"/>
                  </a:ext>
                </a:extLst>
              </a:tr>
            </a:tbl>
          </a:graphicData>
        </a:graphic>
      </p:graphicFrame>
    </p:spTree>
    <p:extLst>
      <p:ext uri="{BB962C8B-B14F-4D97-AF65-F5344CB8AC3E}">
        <p14:creationId xmlns:p14="http://schemas.microsoft.com/office/powerpoint/2010/main" val="246456378"/>
      </p:ext>
    </p:extLst>
  </p:cSld>
  <p:clrMapOvr>
    <a:masterClrMapping/>
  </p:clrMapOvr>
  <p:extLst>
    <p:ext uri="{6950BFC3-D8DA-4A85-94F7-54DA5524770B}">
      <p188:commentRel xmlns:p188="http://schemas.microsoft.com/office/powerpoint/2018/8/main" r:id="rId2"/>
    </p:ext>
  </p:extLs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20111 (part 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3A77FA43-5B16-4F19-8C66-7D3B82BFEAA8}"/>
              </a:ext>
            </a:extLst>
          </p:cNvPr>
          <p:cNvGraphicFramePr>
            <a:graphicFrameLocks noGrp="1"/>
          </p:cNvGraphicFramePr>
          <p:nvPr>
            <p:extLst>
              <p:ext uri="{D42A27DB-BD31-4B8C-83A1-F6EECF244321}">
                <p14:modId xmlns:p14="http://schemas.microsoft.com/office/powerpoint/2010/main" val="2870374915"/>
              </p:ext>
            </p:extLst>
          </p:nvPr>
        </p:nvGraphicFramePr>
        <p:xfrm>
          <a:off x="1906621" y="1079496"/>
          <a:ext cx="5829240" cy="5457504"/>
        </p:xfrm>
        <a:graphic>
          <a:graphicData uri="http://schemas.openxmlformats.org/drawingml/2006/table">
            <a:tbl>
              <a:tblPr/>
              <a:tblGrid>
                <a:gridCol w="4486139">
                  <a:extLst>
                    <a:ext uri="{9D8B030D-6E8A-4147-A177-3AD203B41FA5}">
                      <a16:colId xmlns:a16="http://schemas.microsoft.com/office/drawing/2014/main" val="2493998714"/>
                    </a:ext>
                  </a:extLst>
                </a:gridCol>
                <a:gridCol w="977632">
                  <a:extLst>
                    <a:ext uri="{9D8B030D-6E8A-4147-A177-3AD203B41FA5}">
                      <a16:colId xmlns:a16="http://schemas.microsoft.com/office/drawing/2014/main" val="714222812"/>
                    </a:ext>
                  </a:extLst>
                </a:gridCol>
                <a:gridCol w="365469">
                  <a:extLst>
                    <a:ext uri="{9D8B030D-6E8A-4147-A177-3AD203B41FA5}">
                      <a16:colId xmlns:a16="http://schemas.microsoft.com/office/drawing/2014/main" val="2106104991"/>
                    </a:ext>
                  </a:extLst>
                </a:gridCol>
              </a:tblGrid>
              <a:tr h="139936">
                <a:tc>
                  <a:txBody>
                    <a:bodyPr/>
                    <a:lstStyle/>
                    <a:p>
                      <a:pPr algn="l" fontAlgn="b"/>
                      <a:r>
                        <a:rPr lang="en-US" sz="700" b="1" i="0" u="none" strike="noStrike">
                          <a:solidFill>
                            <a:srgbClr val="000000"/>
                          </a:solidFill>
                          <a:effectLst/>
                          <a:latin typeface="Arial" panose="020B0604020202020204" pitchFamily="34" charset="0"/>
                        </a:rPr>
                        <a:t>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856902.09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910526905"/>
                  </a:ext>
                </a:extLst>
              </a:tr>
              <a:tr h="139936">
                <a:tc>
                  <a:txBody>
                    <a:bodyPr/>
                    <a:lstStyle/>
                    <a:p>
                      <a:pPr algn="l" fontAlgn="b"/>
                      <a:r>
                        <a:rPr lang="en-US" sz="700" b="0" i="0" u="none" strike="noStrike">
                          <a:solidFill>
                            <a:srgbClr val="000000"/>
                          </a:solidFill>
                          <a:effectLst/>
                          <a:latin typeface="Arial" panose="020B0604020202020204" pitchFamily="34" charset="0"/>
                        </a:rPr>
                        <a:t>[AT-D2] St. Peter 2 - Altheim 233_230 [DIR] [AT] / N-1 St. Peter - Altheim_Simbach 234_230</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322435.31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788882744"/>
                  </a:ext>
                </a:extLst>
              </a:tr>
              <a:tr h="139936">
                <a:tc>
                  <a:txBody>
                    <a:bodyPr/>
                    <a:lstStyle/>
                    <a:p>
                      <a:pPr algn="l" fontAlgn="b"/>
                      <a:r>
                        <a:rPr lang="en-US" sz="700" b="0" i="0" u="none" strike="noStrike">
                          <a:solidFill>
                            <a:srgbClr val="000000"/>
                          </a:solidFill>
                          <a:effectLst/>
                          <a:latin typeface="Arial" panose="020B0604020202020204" pitchFamily="34" charset="0"/>
                        </a:rPr>
                        <a:t>[AT-D2] St. Peter 2 - Pleinting 258 [OPP] [AT] / N-1 Pleinting - Pirach 257</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194508.4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195807390"/>
                  </a:ext>
                </a:extLst>
              </a:tr>
              <a:tr h="139936">
                <a:tc>
                  <a:txBody>
                    <a:bodyPr/>
                    <a:lstStyle/>
                    <a:p>
                      <a:pPr algn="l" fontAlgn="b"/>
                      <a:r>
                        <a:rPr lang="en-US" sz="700" b="0" i="0" u="none" strike="noStrike">
                          <a:solidFill>
                            <a:srgbClr val="000000"/>
                          </a:solidFill>
                          <a:effectLst/>
                          <a:latin typeface="Arial" panose="020B0604020202020204" pitchFamily="34" charset="0"/>
                        </a:rPr>
                        <a:t>[AT-SI] Kainachtal - Maribor 473 [DIR] [AT] / N-1 Maribor-Kainachtal 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103163.15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664846074"/>
                  </a:ext>
                </a:extLst>
              </a:tr>
              <a:tr h="139936">
                <a:tc>
                  <a:txBody>
                    <a:bodyPr/>
                    <a:lstStyle/>
                    <a:p>
                      <a:pPr algn="l" fontAlgn="b"/>
                      <a:r>
                        <a:rPr lang="en-US" sz="700" b="0" i="0" u="none" strike="noStrike">
                          <a:solidFill>
                            <a:srgbClr val="000000"/>
                          </a:solidFill>
                          <a:effectLst/>
                          <a:latin typeface="Arial" panose="020B0604020202020204" pitchFamily="34" charset="0"/>
                        </a:rPr>
                        <a:t>[AT-HU] Zurndorf - Gyoer 439B [OPP] [AT] / BASECASE</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746807.03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221705460"/>
                  </a:ext>
                </a:extLst>
              </a:tr>
              <a:tr h="139936">
                <a:tc>
                  <a:txBody>
                    <a:bodyPr/>
                    <a:lstStyle/>
                    <a:p>
                      <a:pPr algn="l" fontAlgn="b"/>
                      <a:r>
                        <a:rPr lang="en-US" sz="700" b="0" i="0" u="none" strike="noStrike">
                          <a:solidFill>
                            <a:srgbClr val="000000"/>
                          </a:solidFill>
                          <a:effectLst/>
                          <a:latin typeface="Arial" panose="020B0604020202020204" pitchFamily="34" charset="0"/>
                        </a:rPr>
                        <a:t>[AT-D4] Westtirol 2 - Buers 421 [DIR] [AT] / N-1 Westtirol 1 - Westtirol 2 WTRHU41</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96408.89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731143425"/>
                  </a:ext>
                </a:extLst>
              </a:tr>
              <a:tr h="139936">
                <a:tc>
                  <a:txBody>
                    <a:bodyPr/>
                    <a:lstStyle/>
                    <a:p>
                      <a:pPr algn="l" fontAlgn="b"/>
                      <a:r>
                        <a:rPr lang="en-US" sz="700" b="0" i="0" u="none" strike="noStrike">
                          <a:solidFill>
                            <a:srgbClr val="000000"/>
                          </a:solidFill>
                          <a:effectLst/>
                          <a:latin typeface="Arial" panose="020B0604020202020204" pitchFamily="34" charset="0"/>
                        </a:rPr>
                        <a:t>[AT-CZ] Bisamberg 2 - Sokolnice 243 [DIR] [AT] / N-1 Sokolnice - Bisamberg 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80413.66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090300541"/>
                  </a:ext>
                </a:extLst>
              </a:tr>
              <a:tr h="139936">
                <a:tc>
                  <a:txBody>
                    <a:bodyPr/>
                    <a:lstStyle/>
                    <a:p>
                      <a:pPr algn="l" fontAlgn="b"/>
                      <a:r>
                        <a:rPr lang="en-US" sz="700" b="0" i="0" u="none" strike="noStrike">
                          <a:solidFill>
                            <a:srgbClr val="000000"/>
                          </a:solidFill>
                          <a:effectLst/>
                          <a:latin typeface="Arial" panose="020B0604020202020204" pitchFamily="34" charset="0"/>
                        </a:rPr>
                        <a:t>[AT-AT] Westtirol 1 - Westtirol 2 WTRHU41 [DIR] / N-1 Westtirol - Leupolz</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66564.7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50940904"/>
                  </a:ext>
                </a:extLst>
              </a:tr>
              <a:tr h="139936">
                <a:tc>
                  <a:txBody>
                    <a:bodyPr/>
                    <a:lstStyle/>
                    <a:p>
                      <a:pPr algn="l" fontAlgn="b"/>
                      <a:r>
                        <a:rPr lang="pl-PL" sz="700" b="0" i="0" u="none" strike="noStrike">
                          <a:solidFill>
                            <a:srgbClr val="000000"/>
                          </a:solidFill>
                          <a:effectLst/>
                          <a:latin typeface="Arial" panose="020B0604020202020204" pitchFamily="34" charset="0"/>
                        </a:rPr>
                        <a:t>[AT-AT] Obersielach - Obersielach OSRHU41 [OPP] / N-1 Obersielach - Obersielach OSRHU42 </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692444.63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454247823"/>
                  </a:ext>
                </a:extLst>
              </a:tr>
              <a:tr h="139936">
                <a:tc>
                  <a:txBody>
                    <a:bodyPr/>
                    <a:lstStyle/>
                    <a:p>
                      <a:pPr algn="l" fontAlgn="b"/>
                      <a:r>
                        <a:rPr lang="en-US" sz="700" b="0" i="0" u="none" strike="noStrike">
                          <a:solidFill>
                            <a:srgbClr val="000000"/>
                          </a:solidFill>
                          <a:effectLst/>
                          <a:latin typeface="Arial" panose="020B0604020202020204" pitchFamily="34" charset="0"/>
                        </a:rPr>
                        <a:t>[AT-CH] Meiningen - Ruetli 408 [OPP] [AT] / N-1 Meiningen - Ruetli 407</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11454.54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210099616"/>
                  </a:ext>
                </a:extLst>
              </a:tr>
              <a:tr h="139936">
                <a:tc>
                  <a:txBody>
                    <a:bodyPr/>
                    <a:lstStyle/>
                    <a:p>
                      <a:pPr algn="l" fontAlgn="b"/>
                      <a:r>
                        <a:rPr lang="en-US" sz="700" b="0" i="0" u="none" strike="noStrike">
                          <a:solidFill>
                            <a:srgbClr val="000000"/>
                          </a:solidFill>
                          <a:effectLst/>
                          <a:latin typeface="Arial" panose="020B0604020202020204" pitchFamily="34" charset="0"/>
                        </a:rPr>
                        <a:t>[AT-SI] Obersielach - Podlog 247 [DIR] [AT] / N-1 Cirkovce-Krsko</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49993.61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164107099"/>
                  </a:ext>
                </a:extLst>
              </a:tr>
              <a:tr h="139936">
                <a:tc>
                  <a:txBody>
                    <a:bodyPr/>
                    <a:lstStyle/>
                    <a:p>
                      <a:pPr algn="l" fontAlgn="b"/>
                      <a:r>
                        <a:rPr lang="en-US" sz="700" b="0" i="0" u="none" strike="noStrike">
                          <a:solidFill>
                            <a:srgbClr val="000000"/>
                          </a:solidFill>
                          <a:effectLst/>
                          <a:latin typeface="Arial" panose="020B0604020202020204" pitchFamily="34" charset="0"/>
                        </a:rPr>
                        <a:t>[AT-CZ] Duernrohr 1 - Slavetice 437 [DIR] [AT] / N-1 Prestice - Kocin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67501.9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911021507"/>
                  </a:ext>
                </a:extLst>
              </a:tr>
              <a:tr h="139936">
                <a:tc>
                  <a:txBody>
                    <a:bodyPr/>
                    <a:lstStyle/>
                    <a:p>
                      <a:pPr algn="l" fontAlgn="b"/>
                      <a:r>
                        <a:rPr lang="en-US" sz="700" b="0" i="0" u="none" strike="noStrike">
                          <a:solidFill>
                            <a:srgbClr val="000000"/>
                          </a:solidFill>
                          <a:effectLst/>
                          <a:latin typeface="Arial" panose="020B0604020202020204" pitchFamily="34" charset="0"/>
                        </a:rPr>
                        <a:t>[AT-HU] Zurndorf - Gyoer 439B [DIR] [AT] / N-1 Gabcikovo - Gonyu</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856902.09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65987263"/>
                  </a:ext>
                </a:extLst>
              </a:tr>
              <a:tr h="139936">
                <a:tc>
                  <a:txBody>
                    <a:bodyPr/>
                    <a:lstStyle/>
                    <a:p>
                      <a:pPr algn="l" fontAlgn="b"/>
                      <a:r>
                        <a:rPr lang="en-US" sz="700" b="1" i="0" u="none" strike="noStrike">
                          <a:solidFill>
                            <a:srgbClr val="000000"/>
                          </a:solidFill>
                          <a:effectLst/>
                          <a:latin typeface="Arial" panose="020B0604020202020204" pitchFamily="34" charset="0"/>
                        </a:rPr>
                        <a:t>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265877.59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036035906"/>
                  </a:ext>
                </a:extLst>
              </a:tr>
              <a:tr h="139936">
                <a:tc>
                  <a:txBody>
                    <a:bodyPr/>
                    <a:lstStyle/>
                    <a:p>
                      <a:pPr algn="l" fontAlgn="b"/>
                      <a:r>
                        <a:rPr lang="en-US" sz="700" b="0" i="0" u="none" strike="noStrike">
                          <a:solidFill>
                            <a:srgbClr val="000000"/>
                          </a:solidFill>
                          <a:effectLst/>
                          <a:latin typeface="Arial" panose="020B0604020202020204" pitchFamily="34" charset="0"/>
                        </a:rPr>
                        <a:t>[AT-AT] Westtirol 1 - Westtirol 2 WTRHU41 [DIR] / N-1 Buers - Westtirol rt (422)</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20833.05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888110542"/>
                  </a:ext>
                </a:extLst>
              </a:tr>
              <a:tr h="139936">
                <a:tc>
                  <a:txBody>
                    <a:bodyPr/>
                    <a:lstStyle/>
                    <a:p>
                      <a:pPr algn="l" fontAlgn="b"/>
                      <a:r>
                        <a:rPr lang="en-US" sz="700" b="0" i="0" u="none" strike="noStrike">
                          <a:solidFill>
                            <a:srgbClr val="000000"/>
                          </a:solidFill>
                          <a:effectLst/>
                          <a:latin typeface="Arial" panose="020B0604020202020204" pitchFamily="34" charset="0"/>
                        </a:rPr>
                        <a:t>[AT-D2] St. Peter 2 - Pleinting 258 [OPP] [AT] / N-1 Pleinting - Pirach 257</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26604.58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702001102"/>
                  </a:ext>
                </a:extLst>
              </a:tr>
              <a:tr h="139936">
                <a:tc>
                  <a:txBody>
                    <a:bodyPr/>
                    <a:lstStyle/>
                    <a:p>
                      <a:pPr algn="l" fontAlgn="b"/>
                      <a:r>
                        <a:rPr lang="en-US" sz="700" b="0" i="0" u="none" strike="noStrike">
                          <a:solidFill>
                            <a:srgbClr val="000000"/>
                          </a:solidFill>
                          <a:effectLst/>
                          <a:latin typeface="Arial" panose="020B0604020202020204" pitchFamily="34" charset="0"/>
                        </a:rPr>
                        <a:t>[AT-SI] Kainachtal - Maribor 473 [OPP] [AT] / N-1 Maribor-Kainachtal 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95921.36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545586206"/>
                  </a:ext>
                </a:extLst>
              </a:tr>
              <a:tr h="139936">
                <a:tc>
                  <a:txBody>
                    <a:bodyPr/>
                    <a:lstStyle/>
                    <a:p>
                      <a:pPr algn="l" fontAlgn="b"/>
                      <a:r>
                        <a:rPr lang="en-US" sz="700" b="0" i="0" u="none" strike="noStrike">
                          <a:solidFill>
                            <a:srgbClr val="000000"/>
                          </a:solidFill>
                          <a:effectLst/>
                          <a:latin typeface="Arial" panose="020B0604020202020204" pitchFamily="34" charset="0"/>
                        </a:rPr>
                        <a:t>[AT-HU] Zurndorf - Gyoer 439B [OPP] [AT] / BASECASE</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32425.95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480591733"/>
                  </a:ext>
                </a:extLst>
              </a:tr>
              <a:tr h="139936">
                <a:tc>
                  <a:txBody>
                    <a:bodyPr/>
                    <a:lstStyle/>
                    <a:p>
                      <a:pPr algn="l" fontAlgn="b"/>
                      <a:r>
                        <a:rPr lang="en-US" sz="700" b="0" i="0" u="none" strike="noStrike">
                          <a:solidFill>
                            <a:srgbClr val="000000"/>
                          </a:solidFill>
                          <a:effectLst/>
                          <a:latin typeface="Arial" panose="020B0604020202020204" pitchFamily="34" charset="0"/>
                        </a:rPr>
                        <a:t>[AT-D4] Westtirol 2 - Buers 421 [DIR] [AT] / N-1 Westtirol 1 - Westtirol 2 WTRHU41</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127023.9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739532889"/>
                  </a:ext>
                </a:extLst>
              </a:tr>
              <a:tr h="139936">
                <a:tc>
                  <a:txBody>
                    <a:bodyPr/>
                    <a:lstStyle/>
                    <a:p>
                      <a:pPr algn="l" fontAlgn="b"/>
                      <a:r>
                        <a:rPr lang="en-US" sz="700" b="0" i="0" u="none" strike="noStrike">
                          <a:solidFill>
                            <a:srgbClr val="000000"/>
                          </a:solidFill>
                          <a:effectLst/>
                          <a:latin typeface="Arial" panose="020B0604020202020204" pitchFamily="34" charset="0"/>
                        </a:rPr>
                        <a:t>[AT-AT] Suedburgenland - Wien Suedost 478 [OPP] / N-1 Kainachtal - Y_Mellach 475KT</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45907.44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743195749"/>
                  </a:ext>
                </a:extLst>
              </a:tr>
              <a:tr h="139936">
                <a:tc>
                  <a:txBody>
                    <a:bodyPr/>
                    <a:lstStyle/>
                    <a:p>
                      <a:pPr algn="l" fontAlgn="b"/>
                      <a:r>
                        <a:rPr lang="en-US" sz="700" b="0" i="0" u="none" strike="noStrike">
                          <a:solidFill>
                            <a:srgbClr val="000000"/>
                          </a:solidFill>
                          <a:effectLst/>
                          <a:latin typeface="Arial" panose="020B0604020202020204" pitchFamily="34" charset="0"/>
                        </a:rPr>
                        <a:t>[AT-CH] Meiningen - Ruetli 408 [OPP] [AT] / N-1 Meiningen - Ruetli 407</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79967.12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758204021"/>
                  </a:ext>
                </a:extLst>
              </a:tr>
              <a:tr h="139936">
                <a:tc>
                  <a:txBody>
                    <a:bodyPr/>
                    <a:lstStyle/>
                    <a:p>
                      <a:pPr algn="l" fontAlgn="b"/>
                      <a:r>
                        <a:rPr lang="en-US" sz="700" b="0" i="0" u="none" strike="noStrike">
                          <a:solidFill>
                            <a:srgbClr val="000000"/>
                          </a:solidFill>
                          <a:effectLst/>
                          <a:latin typeface="Arial" panose="020B0604020202020204" pitchFamily="34" charset="0"/>
                        </a:rPr>
                        <a:t>[AT-SI] Obersielach - Podlog 247 [OPP] [AT] / N-1 Cirkovce-Krsko</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101745.8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621206061"/>
                  </a:ext>
                </a:extLst>
              </a:tr>
              <a:tr h="139936">
                <a:tc>
                  <a:txBody>
                    <a:bodyPr/>
                    <a:lstStyle/>
                    <a:p>
                      <a:pPr algn="l" fontAlgn="b"/>
                      <a:r>
                        <a:rPr lang="en-US" sz="700" b="0" i="0" u="none" strike="noStrike">
                          <a:solidFill>
                            <a:srgbClr val="000000"/>
                          </a:solidFill>
                          <a:effectLst/>
                          <a:latin typeface="Arial" panose="020B0604020202020204" pitchFamily="34" charset="0"/>
                        </a:rPr>
                        <a:t>[AT-SI] Obersielach - Podlog 247 [DIR] [AT] / N-1 Cirkovce-Podlog</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265877.59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026661557"/>
                  </a:ext>
                </a:extLst>
              </a:tr>
              <a:tr h="139936">
                <a:tc>
                  <a:txBody>
                    <a:bodyPr/>
                    <a:lstStyle/>
                    <a:p>
                      <a:pPr algn="l" fontAlgn="b"/>
                      <a:r>
                        <a:rPr lang="en-US" sz="700" b="0" i="0" u="none" strike="noStrike">
                          <a:solidFill>
                            <a:srgbClr val="000000"/>
                          </a:solidFill>
                          <a:effectLst/>
                          <a:latin typeface="Arial" panose="020B0604020202020204" pitchFamily="34" charset="0"/>
                        </a:rPr>
                        <a:t>[AT-D7] Westtirol 1 - Leupolz 412 [OPP] [AT] / N-1 Westtirol - Voehringen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14236.39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925912429"/>
                  </a:ext>
                </a:extLst>
              </a:tr>
              <a:tr h="139936">
                <a:tc>
                  <a:txBody>
                    <a:bodyPr/>
                    <a:lstStyle/>
                    <a:p>
                      <a:pPr algn="l" fontAlgn="b"/>
                      <a:r>
                        <a:rPr lang="en-US" sz="700" b="0" i="0" u="none" strike="noStrike">
                          <a:solidFill>
                            <a:srgbClr val="000000"/>
                          </a:solidFill>
                          <a:effectLst/>
                          <a:latin typeface="Arial" panose="020B0604020202020204" pitchFamily="34" charset="0"/>
                        </a:rPr>
                        <a:t>[AT-CZ] Duernrohr 1 - Slavetice 437 [DIR] [AT] / N-1 Prestice - Kocin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2078.15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740181048"/>
                  </a:ext>
                </a:extLst>
              </a:tr>
              <a:tr h="139936">
                <a:tc>
                  <a:txBody>
                    <a:bodyPr/>
                    <a:lstStyle/>
                    <a:p>
                      <a:pPr algn="l" fontAlgn="b"/>
                      <a:r>
                        <a:rPr lang="en-US" sz="700" b="0" i="0" u="none" strike="noStrike">
                          <a:solidFill>
                            <a:srgbClr val="000000"/>
                          </a:solidFill>
                          <a:effectLst/>
                          <a:latin typeface="Arial" panose="020B0604020202020204" pitchFamily="34" charset="0"/>
                        </a:rPr>
                        <a:t>[AT-HU] Zurndorf - Gyoer 439B [DIR] [AT] / N-1 Gabcikovo - Gonyu</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31873.57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875659665"/>
                  </a:ext>
                </a:extLst>
              </a:tr>
              <a:tr h="139936">
                <a:tc>
                  <a:txBody>
                    <a:bodyPr/>
                    <a:lstStyle/>
                    <a:p>
                      <a:pPr algn="l" fontAlgn="b"/>
                      <a:r>
                        <a:rPr lang="en-US" sz="700" b="1" i="0" u="none" strike="noStrike">
                          <a:solidFill>
                            <a:srgbClr val="000000"/>
                          </a:solidFill>
                          <a:effectLst/>
                          <a:latin typeface="Arial" panose="020B0604020202020204" pitchFamily="34" charset="0"/>
                        </a:rPr>
                        <a:t>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254929.84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578335990"/>
                  </a:ext>
                </a:extLst>
              </a:tr>
              <a:tr h="139936">
                <a:tc>
                  <a:txBody>
                    <a:bodyPr/>
                    <a:lstStyle/>
                    <a:p>
                      <a:pPr algn="l" fontAlgn="b"/>
                      <a:r>
                        <a:rPr lang="en-US" sz="700" b="0" i="0" u="none" strike="noStrike">
                          <a:solidFill>
                            <a:srgbClr val="000000"/>
                          </a:solidFill>
                          <a:effectLst/>
                          <a:latin typeface="Arial" panose="020B0604020202020204" pitchFamily="34" charset="0"/>
                        </a:rPr>
                        <a:t>[AT-SI] Kainachtal - Maribor 473 [OPP] [AT] / N-1 Maribor-Kainachtal 2</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76936.72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591134487"/>
                  </a:ext>
                </a:extLst>
              </a:tr>
              <a:tr h="139936">
                <a:tc>
                  <a:txBody>
                    <a:bodyPr/>
                    <a:lstStyle/>
                    <a:p>
                      <a:pPr algn="l" fontAlgn="b"/>
                      <a:r>
                        <a:rPr lang="en-US" sz="700" b="0" i="0" u="none" strike="noStrike">
                          <a:solidFill>
                            <a:srgbClr val="000000"/>
                          </a:solidFill>
                          <a:effectLst/>
                          <a:latin typeface="Arial" panose="020B0604020202020204" pitchFamily="34" charset="0"/>
                        </a:rPr>
                        <a:t>[AT-HU] Zurndorf - Gyoer 439B [OPP] [AT] / BASECASE</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220171.13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626469715"/>
                  </a:ext>
                </a:extLst>
              </a:tr>
              <a:tr h="139936">
                <a:tc>
                  <a:txBody>
                    <a:bodyPr/>
                    <a:lstStyle/>
                    <a:p>
                      <a:pPr algn="l" fontAlgn="b"/>
                      <a:r>
                        <a:rPr lang="en-US" sz="700" b="0" i="0" u="none" strike="noStrike">
                          <a:solidFill>
                            <a:srgbClr val="000000"/>
                          </a:solidFill>
                          <a:effectLst/>
                          <a:latin typeface="Arial" panose="020B0604020202020204" pitchFamily="34" charset="0"/>
                        </a:rPr>
                        <a:t>[AT-AT] Strass - Zell 273A [OPP] [AT] / N-1 Strass - Zell 274A</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36414.88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012275687"/>
                  </a:ext>
                </a:extLst>
              </a:tr>
              <a:tr h="139936">
                <a:tc>
                  <a:txBody>
                    <a:bodyPr/>
                    <a:lstStyle/>
                    <a:p>
                      <a:pPr algn="l" fontAlgn="b"/>
                      <a:r>
                        <a:rPr lang="en-US" sz="700" b="0" i="0" u="none" strike="noStrike">
                          <a:solidFill>
                            <a:srgbClr val="000000"/>
                          </a:solidFill>
                          <a:effectLst/>
                          <a:latin typeface="Arial" panose="020B0604020202020204" pitchFamily="34" charset="0"/>
                        </a:rPr>
                        <a:t>[AT-AT] Suedburgenland - Wien Suedost 478 [OPP] / N-1 Oststeiermark - Wien Suedost 477 </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154099.76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039931716"/>
                  </a:ext>
                </a:extLst>
              </a:tr>
              <a:tr h="139936">
                <a:tc>
                  <a:txBody>
                    <a:bodyPr/>
                    <a:lstStyle/>
                    <a:p>
                      <a:pPr algn="l" fontAlgn="b"/>
                      <a:r>
                        <a:rPr lang="en-US" sz="700" b="0" i="0" u="none" strike="noStrike">
                          <a:solidFill>
                            <a:srgbClr val="000000"/>
                          </a:solidFill>
                          <a:effectLst/>
                          <a:latin typeface="Arial" panose="020B0604020202020204" pitchFamily="34" charset="0"/>
                        </a:rPr>
                        <a:t>[AT-CZ] Bisamberg 2 - Sokolnice 243 [DIR] [AT] / N-1 Sokolnice - Bisamberg 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51027.37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417971976"/>
                  </a:ext>
                </a:extLst>
              </a:tr>
              <a:tr h="139936">
                <a:tc>
                  <a:txBody>
                    <a:bodyPr/>
                    <a:lstStyle/>
                    <a:p>
                      <a:pPr algn="l" fontAlgn="b"/>
                      <a:r>
                        <a:rPr lang="en-US" sz="700" b="0" i="0" u="none" strike="noStrike">
                          <a:solidFill>
                            <a:srgbClr val="000000"/>
                          </a:solidFill>
                          <a:effectLst/>
                          <a:latin typeface="Arial" panose="020B0604020202020204" pitchFamily="34" charset="0"/>
                        </a:rPr>
                        <a:t>[AT-AT] Sarasdorf - Zurndorf 439A [DIR] / N-1 Sarasdorf - Zurndorf 440A</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11291.51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269825513"/>
                  </a:ext>
                </a:extLst>
              </a:tr>
              <a:tr h="139936">
                <a:tc>
                  <a:txBody>
                    <a:bodyPr/>
                    <a:lstStyle/>
                    <a:p>
                      <a:pPr algn="l" fontAlgn="b"/>
                      <a:r>
                        <a:rPr lang="en-US" sz="700" b="0" i="0" u="none" strike="noStrike">
                          <a:solidFill>
                            <a:srgbClr val="000000"/>
                          </a:solidFill>
                          <a:effectLst/>
                          <a:latin typeface="Arial" panose="020B0604020202020204" pitchFamily="34" charset="0"/>
                        </a:rPr>
                        <a:t>[AT-CH] Meiningen - Ruetli 408 [OPP] [AT] / N-1 Meiningen - Ruetli 407</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17742.44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001381167"/>
                  </a:ext>
                </a:extLst>
              </a:tr>
              <a:tr h="139936">
                <a:tc>
                  <a:txBody>
                    <a:bodyPr/>
                    <a:lstStyle/>
                    <a:p>
                      <a:pPr algn="l" fontAlgn="b"/>
                      <a:r>
                        <a:rPr lang="en-US" sz="700" b="0" i="0" u="none" strike="noStrike">
                          <a:solidFill>
                            <a:srgbClr val="000000"/>
                          </a:solidFill>
                          <a:effectLst/>
                          <a:latin typeface="Arial" panose="020B0604020202020204" pitchFamily="34" charset="0"/>
                        </a:rPr>
                        <a:t>[AT-SI] Obersielach - Podlog 247 [DIR] [AT] / N-1 Cirkovce-Krsko</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24690.4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52303942"/>
                  </a:ext>
                </a:extLst>
              </a:tr>
              <a:tr h="139936">
                <a:tc>
                  <a:txBody>
                    <a:bodyPr/>
                    <a:lstStyle/>
                    <a:p>
                      <a:pPr algn="l" fontAlgn="b"/>
                      <a:r>
                        <a:rPr lang="en-US" sz="700" b="0" i="0" u="none" strike="noStrike">
                          <a:solidFill>
                            <a:srgbClr val="000000"/>
                          </a:solidFill>
                          <a:effectLst/>
                          <a:latin typeface="Arial" panose="020B0604020202020204" pitchFamily="34" charset="0"/>
                        </a:rPr>
                        <a:t>[AT-AT] Westtirol 1 - Westtirol 2 WTRHU41 [OPP] / N-1 Westtirol - Voehringen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21624.22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921205098"/>
                  </a:ext>
                </a:extLst>
              </a:tr>
              <a:tr h="139936">
                <a:tc>
                  <a:txBody>
                    <a:bodyPr/>
                    <a:lstStyle/>
                    <a:p>
                      <a:pPr algn="l" fontAlgn="b"/>
                      <a:r>
                        <a:rPr lang="en-US" sz="700" b="0" i="0" u="none" strike="noStrike">
                          <a:solidFill>
                            <a:srgbClr val="000000"/>
                          </a:solidFill>
                          <a:effectLst/>
                          <a:latin typeface="Arial" panose="020B0604020202020204" pitchFamily="34" charset="0"/>
                        </a:rPr>
                        <a:t>[AT-CZ] Duernrohr 1 - Slavetice 437 [DIR] [AT] / N-1 Prestice - Kocin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27196.79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046239151"/>
                  </a:ext>
                </a:extLst>
              </a:tr>
              <a:tr h="139936">
                <a:tc>
                  <a:txBody>
                    <a:bodyPr/>
                    <a:lstStyle/>
                    <a:p>
                      <a:pPr algn="l" fontAlgn="b"/>
                      <a:r>
                        <a:rPr lang="en-US" sz="700" b="0" i="0" u="none" strike="noStrike">
                          <a:solidFill>
                            <a:srgbClr val="000000"/>
                          </a:solidFill>
                          <a:effectLst/>
                          <a:latin typeface="Arial" panose="020B0604020202020204" pitchFamily="34" charset="0"/>
                        </a:rPr>
                        <a:t>[AT-HU] Zurndorf - Gyoer 439B [DIR] [AT] / N-1 Gabcikovo - Gonyu</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254929.84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283131241"/>
                  </a:ext>
                </a:extLst>
              </a:tr>
              <a:tr h="139936">
                <a:tc>
                  <a:txBody>
                    <a:bodyPr/>
                    <a:lstStyle/>
                    <a:p>
                      <a:pPr algn="l" fontAlgn="b"/>
                      <a:r>
                        <a:rPr lang="en-US" sz="700" b="0" i="0" u="none" strike="noStrike">
                          <a:solidFill>
                            <a:srgbClr val="000000"/>
                          </a:solidFill>
                          <a:effectLst/>
                          <a:latin typeface="Arial" panose="020B0604020202020204" pitchFamily="34" charset="0"/>
                        </a:rPr>
                        <a:t>[AT-CH] Westtirol 1 - Pradella 427 [OPP] [AT] / N-1 Westtirol 1 - Pradella 428</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8354.1</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596726148"/>
                  </a:ext>
                </a:extLst>
              </a:tr>
            </a:tbl>
          </a:graphicData>
        </a:graphic>
      </p:graphicFrame>
    </p:spTree>
    <p:extLst>
      <p:ext uri="{BB962C8B-B14F-4D97-AF65-F5344CB8AC3E}">
        <p14:creationId xmlns:p14="http://schemas.microsoft.com/office/powerpoint/2010/main" val="427708404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tableEx ,Top 10 CNE by Average Maximum AMR (MW) per BD ,multiRowCard ,tableEx ,Average Maximum AMR per BD (MW) by TSO ,tableEx ,basicShap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+2_7</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4093579004"/>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20111 (part III)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36687D30-C30A-45D0-8E17-63AFDD859839}"/>
              </a:ext>
            </a:extLst>
          </p:cNvPr>
          <p:cNvGraphicFramePr>
            <a:graphicFrameLocks noGrp="1"/>
          </p:cNvGraphicFramePr>
          <p:nvPr>
            <p:extLst>
              <p:ext uri="{D42A27DB-BD31-4B8C-83A1-F6EECF244321}">
                <p14:modId xmlns:p14="http://schemas.microsoft.com/office/powerpoint/2010/main" val="3393553624"/>
              </p:ext>
            </p:extLst>
          </p:nvPr>
        </p:nvGraphicFramePr>
        <p:xfrm>
          <a:off x="1887166" y="1079496"/>
          <a:ext cx="6070060" cy="5270499"/>
        </p:xfrm>
        <a:graphic>
          <a:graphicData uri="http://schemas.openxmlformats.org/drawingml/2006/table">
            <a:tbl>
              <a:tblPr/>
              <a:tblGrid>
                <a:gridCol w="4671473">
                  <a:extLst>
                    <a:ext uri="{9D8B030D-6E8A-4147-A177-3AD203B41FA5}">
                      <a16:colId xmlns:a16="http://schemas.microsoft.com/office/drawing/2014/main" val="1859168564"/>
                    </a:ext>
                  </a:extLst>
                </a:gridCol>
                <a:gridCol w="1018019">
                  <a:extLst>
                    <a:ext uri="{9D8B030D-6E8A-4147-A177-3AD203B41FA5}">
                      <a16:colId xmlns:a16="http://schemas.microsoft.com/office/drawing/2014/main" val="3904882734"/>
                    </a:ext>
                  </a:extLst>
                </a:gridCol>
                <a:gridCol w="380568">
                  <a:extLst>
                    <a:ext uri="{9D8B030D-6E8A-4147-A177-3AD203B41FA5}">
                      <a16:colId xmlns:a16="http://schemas.microsoft.com/office/drawing/2014/main" val="3924238803"/>
                    </a:ext>
                  </a:extLst>
                </a:gridCol>
              </a:tblGrid>
              <a:tr h="135141">
                <a:tc>
                  <a:txBody>
                    <a:bodyPr/>
                    <a:lstStyle/>
                    <a:p>
                      <a:pPr algn="l" fontAlgn="b"/>
                      <a:r>
                        <a:rPr lang="en-US" sz="700" b="1" i="0" u="none" strike="noStrike">
                          <a:solidFill>
                            <a:srgbClr val="000000"/>
                          </a:solidFill>
                          <a:effectLst/>
                          <a:latin typeface="Arial" panose="020B0604020202020204" pitchFamily="34" charset="0"/>
                        </a:rPr>
                        <a:t>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267904.79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220841815"/>
                  </a:ext>
                </a:extLst>
              </a:tr>
              <a:tr h="135141">
                <a:tc>
                  <a:txBody>
                    <a:bodyPr/>
                    <a:lstStyle/>
                    <a:p>
                      <a:pPr algn="l" fontAlgn="b"/>
                      <a:r>
                        <a:rPr lang="en-US" sz="700" b="0" i="0" u="none" strike="noStrike">
                          <a:solidFill>
                            <a:srgbClr val="000000"/>
                          </a:solidFill>
                          <a:effectLst/>
                          <a:latin typeface="Arial" panose="020B0604020202020204" pitchFamily="34" charset="0"/>
                        </a:rPr>
                        <a:t>[AT-D2] St. Peter 2 - Pleinting 258 [DIR] [AT] / N-1 Pirach - St. Peter 256</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45573.42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673785768"/>
                  </a:ext>
                </a:extLst>
              </a:tr>
              <a:tr h="135141">
                <a:tc>
                  <a:txBody>
                    <a:bodyPr/>
                    <a:lstStyle/>
                    <a:p>
                      <a:pPr algn="l" fontAlgn="b"/>
                      <a:r>
                        <a:rPr lang="en-US" sz="700" b="0" i="0" u="none" strike="noStrike">
                          <a:solidFill>
                            <a:srgbClr val="000000"/>
                          </a:solidFill>
                          <a:effectLst/>
                          <a:latin typeface="Arial" panose="020B0604020202020204" pitchFamily="34" charset="0"/>
                        </a:rPr>
                        <a:t>[AT-SI] Kainachtal - Maribor 473 [OPP] [AT] / N-1 Maribor-Kainachtal 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58096.83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598672495"/>
                  </a:ext>
                </a:extLst>
              </a:tr>
              <a:tr h="135141">
                <a:tc>
                  <a:txBody>
                    <a:bodyPr/>
                    <a:lstStyle/>
                    <a:p>
                      <a:pPr algn="l" fontAlgn="b"/>
                      <a:r>
                        <a:rPr lang="en-US" sz="700" b="0" i="0" u="none" strike="noStrike">
                          <a:solidFill>
                            <a:srgbClr val="000000"/>
                          </a:solidFill>
                          <a:effectLst/>
                          <a:latin typeface="Arial" panose="020B0604020202020204" pitchFamily="34" charset="0"/>
                        </a:rPr>
                        <a:t>[AT-HU] Zurndorf - Gyoer 439B [OPP] [AT] / BASECASE</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221927.93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734340556"/>
                  </a:ext>
                </a:extLst>
              </a:tr>
              <a:tr h="135141">
                <a:tc>
                  <a:txBody>
                    <a:bodyPr/>
                    <a:lstStyle/>
                    <a:p>
                      <a:pPr algn="l" fontAlgn="b"/>
                      <a:r>
                        <a:rPr lang="en-US" sz="700" b="0" i="0" u="none" strike="noStrike">
                          <a:solidFill>
                            <a:srgbClr val="000000"/>
                          </a:solidFill>
                          <a:effectLst/>
                          <a:latin typeface="Arial" panose="020B0604020202020204" pitchFamily="34" charset="0"/>
                        </a:rPr>
                        <a:t>[AT-CZ] Duernrohr 1 - Slavetice 437 [OPP] [AT] / N-1 Gabcikovo - Gyor</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32203.34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278980309"/>
                  </a:ext>
                </a:extLst>
              </a:tr>
              <a:tr h="135141">
                <a:tc>
                  <a:txBody>
                    <a:bodyPr/>
                    <a:lstStyle/>
                    <a:p>
                      <a:pPr algn="l" fontAlgn="b"/>
                      <a:r>
                        <a:rPr lang="en-US" sz="700" b="0" i="0" u="none" strike="noStrike">
                          <a:solidFill>
                            <a:srgbClr val="000000"/>
                          </a:solidFill>
                          <a:effectLst/>
                          <a:latin typeface="Arial" panose="020B0604020202020204" pitchFamily="34" charset="0"/>
                        </a:rPr>
                        <a:t>[AT-CZ] Bisamberg 2 - Sokolnice 243 [DIR] [AT] / N-1 Slavetice - Durnrohr 1</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75429.66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265418767"/>
                  </a:ext>
                </a:extLst>
              </a:tr>
              <a:tr h="135141">
                <a:tc>
                  <a:txBody>
                    <a:bodyPr/>
                    <a:lstStyle/>
                    <a:p>
                      <a:pPr algn="l" fontAlgn="b"/>
                      <a:r>
                        <a:rPr lang="en-US" sz="700" b="0" i="0" u="none" strike="noStrike">
                          <a:solidFill>
                            <a:srgbClr val="000000"/>
                          </a:solidFill>
                          <a:effectLst/>
                          <a:latin typeface="Arial" panose="020B0604020202020204" pitchFamily="34" charset="0"/>
                        </a:rPr>
                        <a:t>[AT-AT] Kainachtal - Y_Mellach 476KT [OPP] / N-1 Oststeiermark - Wien Suedost 477 </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110996.64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331942400"/>
                  </a:ext>
                </a:extLst>
              </a:tr>
              <a:tr h="135141">
                <a:tc>
                  <a:txBody>
                    <a:bodyPr/>
                    <a:lstStyle/>
                    <a:p>
                      <a:pPr algn="l" fontAlgn="b"/>
                      <a:r>
                        <a:rPr lang="en-US" sz="700" b="0" i="0" u="none" strike="noStrike">
                          <a:solidFill>
                            <a:srgbClr val="000000"/>
                          </a:solidFill>
                          <a:effectLst/>
                          <a:latin typeface="Arial" panose="020B0604020202020204" pitchFamily="34" charset="0"/>
                        </a:rPr>
                        <a:t>[AT-CH] Meiningen - Ruetli 408 [OPP] [AT] / N-1 Meiningen - Ruetli 407</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31082.49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231496744"/>
                  </a:ext>
                </a:extLst>
              </a:tr>
              <a:tr h="135141">
                <a:tc>
                  <a:txBody>
                    <a:bodyPr/>
                    <a:lstStyle/>
                    <a:p>
                      <a:pPr algn="l" fontAlgn="b"/>
                      <a:r>
                        <a:rPr lang="en-US" sz="700" b="0" i="0" u="none" strike="noStrike">
                          <a:solidFill>
                            <a:srgbClr val="000000"/>
                          </a:solidFill>
                          <a:effectLst/>
                          <a:latin typeface="Arial" panose="020B0604020202020204" pitchFamily="34" charset="0"/>
                        </a:rPr>
                        <a:t>[AT-CH] Westtirol 1 - Pradella 427 [DIR] [AT] / N-1 Westtirol 1 - Pradella 428</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11537.86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31989727"/>
                  </a:ext>
                </a:extLst>
              </a:tr>
              <a:tr h="135141">
                <a:tc>
                  <a:txBody>
                    <a:bodyPr/>
                    <a:lstStyle/>
                    <a:p>
                      <a:pPr algn="l" fontAlgn="b"/>
                      <a:r>
                        <a:rPr lang="en-US" sz="700" b="0" i="0" u="none" strike="noStrike">
                          <a:solidFill>
                            <a:srgbClr val="000000"/>
                          </a:solidFill>
                          <a:effectLst/>
                          <a:latin typeface="Arial" panose="020B0604020202020204" pitchFamily="34" charset="0"/>
                        </a:rPr>
                        <a:t>[AT-SI] Obersielach - Podlog 247 [DIR] [AT] / N-1 Cirkovce-Krsko</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33594.91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007854862"/>
                  </a:ext>
                </a:extLst>
              </a:tr>
              <a:tr h="135141">
                <a:tc>
                  <a:txBody>
                    <a:bodyPr/>
                    <a:lstStyle/>
                    <a:p>
                      <a:pPr algn="l" fontAlgn="b"/>
                      <a:r>
                        <a:rPr lang="en-US" sz="700" b="0" i="0" u="none" strike="noStrike">
                          <a:solidFill>
                            <a:srgbClr val="000000"/>
                          </a:solidFill>
                          <a:effectLst/>
                          <a:latin typeface="Arial" panose="020B0604020202020204" pitchFamily="34" charset="0"/>
                        </a:rPr>
                        <a:t>[AT-AT] Westtirol 1 - Westtirol 2 WTRHU41 [OPP] / N-1 Westtirol - Voehringen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8046.14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801596529"/>
                  </a:ext>
                </a:extLst>
              </a:tr>
              <a:tr h="135141">
                <a:tc>
                  <a:txBody>
                    <a:bodyPr/>
                    <a:lstStyle/>
                    <a:p>
                      <a:pPr algn="l" fontAlgn="b"/>
                      <a:r>
                        <a:rPr lang="en-US" sz="700" b="0" i="0" u="none" strike="noStrike">
                          <a:solidFill>
                            <a:srgbClr val="000000"/>
                          </a:solidFill>
                          <a:effectLst/>
                          <a:latin typeface="Arial" panose="020B0604020202020204" pitchFamily="34" charset="0"/>
                        </a:rPr>
                        <a:t>[AT-CZ] Duernrohr 1 - Slavetice 437 [DIR] [AT] / N-1 Prestice - Kocin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41297.28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301485882"/>
                  </a:ext>
                </a:extLst>
              </a:tr>
              <a:tr h="135141">
                <a:tc>
                  <a:txBody>
                    <a:bodyPr/>
                    <a:lstStyle/>
                    <a:p>
                      <a:pPr algn="l" fontAlgn="b"/>
                      <a:r>
                        <a:rPr lang="en-US" sz="700" b="0" i="0" u="none" strike="noStrike">
                          <a:solidFill>
                            <a:srgbClr val="000000"/>
                          </a:solidFill>
                          <a:effectLst/>
                          <a:latin typeface="Arial" panose="020B0604020202020204" pitchFamily="34" charset="0"/>
                        </a:rPr>
                        <a:t>[AT-HU] Zurndorf - Gyoer 439B [DIR] [AT] / N-1 Gabcikovo - Gonyu</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267904.79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576002247"/>
                  </a:ext>
                </a:extLst>
              </a:tr>
              <a:tr h="135141">
                <a:tc>
                  <a:txBody>
                    <a:bodyPr/>
                    <a:lstStyle/>
                    <a:p>
                      <a:pPr algn="l" fontAlgn="b"/>
                      <a:r>
                        <a:rPr lang="en-US" sz="700" b="1" i="0" u="none" strike="noStrike">
                          <a:solidFill>
                            <a:srgbClr val="000000"/>
                          </a:solidFill>
                          <a:effectLst/>
                          <a:latin typeface="Arial" panose="020B0604020202020204" pitchFamily="34" charset="0"/>
                        </a:rPr>
                        <a:t>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67762.66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837421194"/>
                  </a:ext>
                </a:extLst>
              </a:tr>
              <a:tr h="135141">
                <a:tc>
                  <a:txBody>
                    <a:bodyPr/>
                    <a:lstStyle/>
                    <a:p>
                      <a:pPr algn="l" fontAlgn="b"/>
                      <a:r>
                        <a:rPr lang="en-US" sz="700" b="0" i="0" u="none" strike="noStrike">
                          <a:solidFill>
                            <a:srgbClr val="000000"/>
                          </a:solidFill>
                          <a:effectLst/>
                          <a:latin typeface="Arial" panose="020B0604020202020204" pitchFamily="34" charset="0"/>
                        </a:rPr>
                        <a:t>[AT-D2] St. Peter 2 - Pleinting 258 [DIR] [AT] / N-1 Pirach - St. Peter 256</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49.14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94352101"/>
                  </a:ext>
                </a:extLst>
              </a:tr>
              <a:tr h="135141">
                <a:tc>
                  <a:txBody>
                    <a:bodyPr/>
                    <a:lstStyle/>
                    <a:p>
                      <a:pPr algn="l" fontAlgn="b"/>
                      <a:r>
                        <a:rPr lang="en-US" sz="700" b="0" i="0" u="none" strike="noStrike">
                          <a:solidFill>
                            <a:srgbClr val="000000"/>
                          </a:solidFill>
                          <a:effectLst/>
                          <a:latin typeface="Arial" panose="020B0604020202020204" pitchFamily="34" charset="0"/>
                        </a:rPr>
                        <a:t>[AT-SI] Kainachtal - Maribor 473 [OPP] [AT] / N-1 Maribor-Kainachtal 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17277.27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042879491"/>
                  </a:ext>
                </a:extLst>
              </a:tr>
              <a:tr h="135141">
                <a:tc>
                  <a:txBody>
                    <a:bodyPr/>
                    <a:lstStyle/>
                    <a:p>
                      <a:pPr algn="l" fontAlgn="b"/>
                      <a:r>
                        <a:rPr lang="en-US" sz="700" b="0" i="0" u="none" strike="noStrike">
                          <a:solidFill>
                            <a:srgbClr val="000000"/>
                          </a:solidFill>
                          <a:effectLst/>
                          <a:latin typeface="Arial" panose="020B0604020202020204" pitchFamily="34" charset="0"/>
                        </a:rPr>
                        <a:t>[AT-HU] Zurndorf - Gyoer 439B [OPP] [AT] / BASECASE</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56458.42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927944637"/>
                  </a:ext>
                </a:extLst>
              </a:tr>
              <a:tr h="135141">
                <a:tc>
                  <a:txBody>
                    <a:bodyPr/>
                    <a:lstStyle/>
                    <a:p>
                      <a:pPr algn="l" fontAlgn="b"/>
                      <a:r>
                        <a:rPr lang="en-US" sz="700" b="0" i="0" u="none" strike="noStrike">
                          <a:solidFill>
                            <a:srgbClr val="000000"/>
                          </a:solidFill>
                          <a:effectLst/>
                          <a:latin typeface="Arial" panose="020B0604020202020204" pitchFamily="34" charset="0"/>
                        </a:rPr>
                        <a:t>[AT-CZ] Bisamberg 2 - Sokolnice 243 [DIR] [AT] / N-1 Sokolnice - Bisamberg 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9116.38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727927481"/>
                  </a:ext>
                </a:extLst>
              </a:tr>
              <a:tr h="135141">
                <a:tc>
                  <a:txBody>
                    <a:bodyPr/>
                    <a:lstStyle/>
                    <a:p>
                      <a:pPr algn="l" fontAlgn="b"/>
                      <a:r>
                        <a:rPr lang="en-US" sz="700" b="0" i="0" u="none" strike="noStrike">
                          <a:solidFill>
                            <a:srgbClr val="000000"/>
                          </a:solidFill>
                          <a:effectLst/>
                          <a:latin typeface="Arial" panose="020B0604020202020204" pitchFamily="34" charset="0"/>
                        </a:rPr>
                        <a:t>[AT-AT] Suedburgenland - Wien Suedost 478 [OPP] / N-1 Kainachtal - Y_Mellach 475KT</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34274.45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961594334"/>
                  </a:ext>
                </a:extLst>
              </a:tr>
              <a:tr h="135141">
                <a:tc>
                  <a:txBody>
                    <a:bodyPr/>
                    <a:lstStyle/>
                    <a:p>
                      <a:pPr algn="l" fontAlgn="b"/>
                      <a:r>
                        <a:rPr lang="en-US" sz="700" b="0" i="0" u="none" strike="noStrike">
                          <a:solidFill>
                            <a:srgbClr val="000000"/>
                          </a:solidFill>
                          <a:effectLst/>
                          <a:latin typeface="Arial" panose="020B0604020202020204" pitchFamily="34" charset="0"/>
                        </a:rPr>
                        <a:t>[AT-CH] Meiningen - Ruetli 408 [OPP] [AT] / N-1 Meiningen - Ruetli 407</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46871.65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852801355"/>
                  </a:ext>
                </a:extLst>
              </a:tr>
              <a:tr h="135141">
                <a:tc>
                  <a:txBody>
                    <a:bodyPr/>
                    <a:lstStyle/>
                    <a:p>
                      <a:pPr algn="l" fontAlgn="b"/>
                      <a:r>
                        <a:rPr lang="en-US" sz="700" b="0" i="0" u="none" strike="noStrike">
                          <a:solidFill>
                            <a:srgbClr val="000000"/>
                          </a:solidFill>
                          <a:effectLst/>
                          <a:latin typeface="Arial" panose="020B0604020202020204" pitchFamily="34" charset="0"/>
                        </a:rPr>
                        <a:t>[AT-CH] Westtirol 1 - Pradella 427 [DIR] [AT] / N-1 Westtirol 1 - Pradella 428</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8490.81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207409394"/>
                  </a:ext>
                </a:extLst>
              </a:tr>
              <a:tr h="135141">
                <a:tc>
                  <a:txBody>
                    <a:bodyPr/>
                    <a:lstStyle/>
                    <a:p>
                      <a:pPr algn="l" fontAlgn="b"/>
                      <a:r>
                        <a:rPr lang="en-US" sz="700" b="0" i="0" u="none" strike="noStrike">
                          <a:solidFill>
                            <a:srgbClr val="000000"/>
                          </a:solidFill>
                          <a:effectLst/>
                          <a:latin typeface="Arial" panose="020B0604020202020204" pitchFamily="34" charset="0"/>
                        </a:rPr>
                        <a:t>[AT-SI] Obersielach - Podlog 247 [DIR] [AT] / N-1 Cirkovce-Krsko</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6149.28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936821445"/>
                  </a:ext>
                </a:extLst>
              </a:tr>
              <a:tr h="135141">
                <a:tc>
                  <a:txBody>
                    <a:bodyPr/>
                    <a:lstStyle/>
                    <a:p>
                      <a:pPr algn="l" fontAlgn="b"/>
                      <a:r>
                        <a:rPr lang="en-US" sz="700" b="0" i="0" u="none" strike="noStrike">
                          <a:solidFill>
                            <a:srgbClr val="000000"/>
                          </a:solidFill>
                          <a:effectLst/>
                          <a:latin typeface="Arial" panose="020B0604020202020204" pitchFamily="34" charset="0"/>
                        </a:rPr>
                        <a:t>[AT-AT] Westtirol 1 - Westtirol 2 WTRHU41 [OPP] / N-1 Westtirol - Voehringen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22510.85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96011168"/>
                  </a:ext>
                </a:extLst>
              </a:tr>
              <a:tr h="135141">
                <a:tc>
                  <a:txBody>
                    <a:bodyPr/>
                    <a:lstStyle/>
                    <a:p>
                      <a:pPr algn="l" fontAlgn="b"/>
                      <a:r>
                        <a:rPr lang="en-US" sz="700" b="0" i="0" u="none" strike="noStrike">
                          <a:solidFill>
                            <a:srgbClr val="000000"/>
                          </a:solidFill>
                          <a:effectLst/>
                          <a:latin typeface="Arial" panose="020B0604020202020204" pitchFamily="34" charset="0"/>
                        </a:rPr>
                        <a:t>[AT-D7] Westtirol 1 - Leupolz 412 [OPP] [AT] / N-1 Westtirol - Voehringen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13378.96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98489719"/>
                  </a:ext>
                </a:extLst>
              </a:tr>
              <a:tr h="135141">
                <a:tc>
                  <a:txBody>
                    <a:bodyPr/>
                    <a:lstStyle/>
                    <a:p>
                      <a:pPr algn="l" fontAlgn="b"/>
                      <a:r>
                        <a:rPr lang="en-US" sz="700" b="0" i="0" u="none" strike="noStrike">
                          <a:solidFill>
                            <a:srgbClr val="000000"/>
                          </a:solidFill>
                          <a:effectLst/>
                          <a:latin typeface="Arial" panose="020B0604020202020204" pitchFamily="34" charset="0"/>
                        </a:rPr>
                        <a:t>[AT-CZ] Duernrohr 1 - Slavetice 437 [DIR] [AT] / N-1 Prestice - Kocin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7355.42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599441730"/>
                  </a:ext>
                </a:extLst>
              </a:tr>
              <a:tr h="135141">
                <a:tc>
                  <a:txBody>
                    <a:bodyPr/>
                    <a:lstStyle/>
                    <a:p>
                      <a:pPr algn="l" fontAlgn="b"/>
                      <a:r>
                        <a:rPr lang="en-US" sz="700" b="0" i="0" u="none" strike="noStrike">
                          <a:solidFill>
                            <a:srgbClr val="000000"/>
                          </a:solidFill>
                          <a:effectLst/>
                          <a:latin typeface="Arial" panose="020B0604020202020204" pitchFamily="34" charset="0"/>
                        </a:rPr>
                        <a:t>[AT-HU] Zurndorf - Gyoer 439B [DIR] [AT] / N-1 Gabcikovo - Gonyu</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67762.66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999609465"/>
                  </a:ext>
                </a:extLst>
              </a:tr>
              <a:tr h="135141">
                <a:tc>
                  <a:txBody>
                    <a:bodyPr/>
                    <a:lstStyle/>
                    <a:p>
                      <a:pPr algn="l" fontAlgn="b"/>
                      <a:r>
                        <a:rPr lang="en-US" sz="700" b="1" i="0" u="none" strike="noStrike">
                          <a:solidFill>
                            <a:srgbClr val="000000"/>
                          </a:solidFill>
                          <a:effectLst/>
                          <a:latin typeface="Arial" panose="020B0604020202020204" pitchFamily="34" charset="0"/>
                        </a:rPr>
                        <a:t>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88197.15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64025578"/>
                  </a:ext>
                </a:extLst>
              </a:tr>
              <a:tr h="135141">
                <a:tc>
                  <a:txBody>
                    <a:bodyPr/>
                    <a:lstStyle/>
                    <a:p>
                      <a:pPr algn="l" fontAlgn="b"/>
                      <a:r>
                        <a:rPr lang="en-US" sz="700" b="0" i="0" u="none" strike="noStrike">
                          <a:solidFill>
                            <a:srgbClr val="000000"/>
                          </a:solidFill>
                          <a:effectLst/>
                          <a:latin typeface="Arial" panose="020B0604020202020204" pitchFamily="34" charset="0"/>
                        </a:rPr>
                        <a:t>[AT-D2] St. Peter 2 - Pleinting 258 [DIR] [AT] / N-1 Pirach - St. Peter 256</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1954.61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57906204"/>
                  </a:ext>
                </a:extLst>
              </a:tr>
              <a:tr h="135141">
                <a:tc>
                  <a:txBody>
                    <a:bodyPr/>
                    <a:lstStyle/>
                    <a:p>
                      <a:pPr algn="l" fontAlgn="b"/>
                      <a:r>
                        <a:rPr lang="en-US" sz="700" b="0" i="0" u="none" strike="noStrike">
                          <a:solidFill>
                            <a:srgbClr val="000000"/>
                          </a:solidFill>
                          <a:effectLst/>
                          <a:latin typeface="Arial" panose="020B0604020202020204" pitchFamily="34" charset="0"/>
                        </a:rPr>
                        <a:t>[AT-HU] Zurndorf - Gyoer 439B [OPP] [AT] / BASECASE</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75940.54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120311195"/>
                  </a:ext>
                </a:extLst>
              </a:tr>
              <a:tr h="135141">
                <a:tc>
                  <a:txBody>
                    <a:bodyPr/>
                    <a:lstStyle/>
                    <a:p>
                      <a:pPr algn="l" fontAlgn="b"/>
                      <a:r>
                        <a:rPr lang="en-US" sz="700" b="0" i="0" u="none" strike="noStrike">
                          <a:solidFill>
                            <a:srgbClr val="000000"/>
                          </a:solidFill>
                          <a:effectLst/>
                          <a:latin typeface="Arial" panose="020B0604020202020204" pitchFamily="34" charset="0"/>
                        </a:rPr>
                        <a:t>[AT-CZ] Bisamberg 2 - Sokolnice 243 [DIR] [AT] / N-1 Sokolnice - Bisamberg 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16395.38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025218896"/>
                  </a:ext>
                </a:extLst>
              </a:tr>
              <a:tr h="135141">
                <a:tc>
                  <a:txBody>
                    <a:bodyPr/>
                    <a:lstStyle/>
                    <a:p>
                      <a:pPr algn="l" fontAlgn="b"/>
                      <a:r>
                        <a:rPr lang="pl-PL" sz="700" b="0" i="0" u="none" strike="noStrike">
                          <a:solidFill>
                            <a:srgbClr val="000000"/>
                          </a:solidFill>
                          <a:effectLst/>
                          <a:latin typeface="Arial" panose="020B0604020202020204" pitchFamily="34" charset="0"/>
                        </a:rPr>
                        <a:t>[AT-AT] Obersielach - Obersielach OSRHU41 [OPP] / N-1 Obersielach - Obersielach OSRHU42 </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52291.31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890779264"/>
                  </a:ext>
                </a:extLst>
              </a:tr>
              <a:tr h="135141">
                <a:tc>
                  <a:txBody>
                    <a:bodyPr/>
                    <a:lstStyle/>
                    <a:p>
                      <a:pPr algn="l" fontAlgn="b"/>
                      <a:r>
                        <a:rPr lang="en-US" sz="700" b="0" i="0" u="none" strike="noStrike">
                          <a:solidFill>
                            <a:srgbClr val="000000"/>
                          </a:solidFill>
                          <a:effectLst/>
                          <a:latin typeface="Arial" panose="020B0604020202020204" pitchFamily="34" charset="0"/>
                        </a:rPr>
                        <a:t>[AT-AT] Suedburgenland - Wien Suedost 478 [OPP] / N-1 Kainachtal - Y_Mellach 475KT</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15472.77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228564981"/>
                  </a:ext>
                </a:extLst>
              </a:tr>
              <a:tr h="135141">
                <a:tc>
                  <a:txBody>
                    <a:bodyPr/>
                    <a:lstStyle/>
                    <a:p>
                      <a:pPr algn="l" fontAlgn="b"/>
                      <a:r>
                        <a:rPr lang="en-US" sz="700" b="0" i="0" u="none" strike="noStrike">
                          <a:solidFill>
                            <a:srgbClr val="000000"/>
                          </a:solidFill>
                          <a:effectLst/>
                          <a:latin typeface="Arial" panose="020B0604020202020204" pitchFamily="34" charset="0"/>
                        </a:rPr>
                        <a:t>[AT-CH] Meiningen - Ruetli 408 [OPP] [AT] / N-1 Meiningen - Ruetli 407</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50442.06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694743721"/>
                  </a:ext>
                </a:extLst>
              </a:tr>
              <a:tr h="135141">
                <a:tc>
                  <a:txBody>
                    <a:bodyPr/>
                    <a:lstStyle/>
                    <a:p>
                      <a:pPr algn="l" fontAlgn="b"/>
                      <a:r>
                        <a:rPr lang="en-US" sz="700" b="0" i="0" u="none" strike="noStrike">
                          <a:solidFill>
                            <a:srgbClr val="000000"/>
                          </a:solidFill>
                          <a:effectLst/>
                          <a:latin typeface="Arial" panose="020B0604020202020204" pitchFamily="34" charset="0"/>
                        </a:rPr>
                        <a:t>[AT-CH] Westtirol 1 - Pradella 427 [DIR] [AT] / N-1 Westtirol 1 - Pradella 428</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30393.11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034884858"/>
                  </a:ext>
                </a:extLst>
              </a:tr>
              <a:tr h="135141">
                <a:tc>
                  <a:txBody>
                    <a:bodyPr/>
                    <a:lstStyle/>
                    <a:p>
                      <a:pPr algn="l" fontAlgn="b"/>
                      <a:r>
                        <a:rPr lang="en-US" sz="700" b="0" i="0" u="none" strike="noStrike">
                          <a:solidFill>
                            <a:srgbClr val="000000"/>
                          </a:solidFill>
                          <a:effectLst/>
                          <a:latin typeface="Arial" panose="020B0604020202020204" pitchFamily="34" charset="0"/>
                        </a:rPr>
                        <a:t>[AT-SI] Obersielach - Podlog 247 [DIR] [AT] / N-1 Cirkovce-Krsko</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716.32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308989911"/>
                  </a:ext>
                </a:extLst>
              </a:tr>
              <a:tr h="135141">
                <a:tc>
                  <a:txBody>
                    <a:bodyPr/>
                    <a:lstStyle/>
                    <a:p>
                      <a:pPr algn="l" fontAlgn="b"/>
                      <a:r>
                        <a:rPr lang="de-DE" sz="700" b="0" i="0" u="none" strike="noStrike">
                          <a:solidFill>
                            <a:srgbClr val="000000"/>
                          </a:solidFill>
                          <a:effectLst/>
                          <a:latin typeface="Arial" panose="020B0604020202020204" pitchFamily="34" charset="0"/>
                        </a:rPr>
                        <a:t>[D2-D7] Oberbachern - Meitingen OBACHE N [DIR] [D7] / N-1 Meitingen - Oberbachern OBACHE S</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1241.7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547331473"/>
                  </a:ext>
                </a:extLst>
              </a:tr>
              <a:tr h="135141">
                <a:tc>
                  <a:txBody>
                    <a:bodyPr/>
                    <a:lstStyle/>
                    <a:p>
                      <a:pPr algn="l" fontAlgn="b"/>
                      <a:r>
                        <a:rPr lang="en-US" sz="700" b="0" i="0" u="none" strike="noStrike">
                          <a:solidFill>
                            <a:srgbClr val="000000"/>
                          </a:solidFill>
                          <a:effectLst/>
                          <a:latin typeface="Arial" panose="020B0604020202020204" pitchFamily="34" charset="0"/>
                        </a:rPr>
                        <a:t>[AT-CZ] Duernrohr 1 - Slavetice 437 [DIR] [AT] / N-1 Prestice - Kocin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5905.06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764210678"/>
                  </a:ext>
                </a:extLst>
              </a:tr>
              <a:tr h="135141">
                <a:tc>
                  <a:txBody>
                    <a:bodyPr/>
                    <a:lstStyle/>
                    <a:p>
                      <a:pPr algn="l" fontAlgn="b"/>
                      <a:r>
                        <a:rPr lang="en-US" sz="700" b="0" i="0" u="none" strike="noStrike">
                          <a:solidFill>
                            <a:srgbClr val="000000"/>
                          </a:solidFill>
                          <a:effectLst/>
                          <a:latin typeface="Arial" panose="020B0604020202020204" pitchFamily="34" charset="0"/>
                        </a:rPr>
                        <a:t>[AT-HU] Zurndorf - Gyoer 439B [DIR] [AT] / N-1 Gabcikovo - Gonyu</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88197.15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911549768"/>
                  </a:ext>
                </a:extLst>
              </a:tr>
              <a:tr h="135141">
                <a:tc>
                  <a:txBody>
                    <a:bodyPr/>
                    <a:lstStyle/>
                    <a:p>
                      <a:pPr algn="l" fontAlgn="b"/>
                      <a:r>
                        <a:rPr lang="en-US" sz="700" b="0" i="0" u="none" strike="noStrike">
                          <a:solidFill>
                            <a:srgbClr val="000000"/>
                          </a:solidFill>
                          <a:effectLst/>
                          <a:latin typeface="Arial" panose="020B0604020202020204" pitchFamily="34" charset="0"/>
                        </a:rPr>
                        <a:t>[AT-D7] Westtirol 1 - Leupolz 412 [DIR] [AT] / N-1 Westtirol - Voehringen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8549.95</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584710771"/>
                  </a:ext>
                </a:extLst>
              </a:tr>
            </a:tbl>
          </a:graphicData>
        </a:graphic>
      </p:graphicFrame>
    </p:spTree>
    <p:extLst>
      <p:ext uri="{BB962C8B-B14F-4D97-AF65-F5344CB8AC3E}">
        <p14:creationId xmlns:p14="http://schemas.microsoft.com/office/powerpoint/2010/main" val="1288107370"/>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20111 (part IV)</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DB420C02-143E-4834-B4A9-34C853E01F91}"/>
              </a:ext>
            </a:extLst>
          </p:cNvPr>
          <p:cNvGraphicFramePr>
            <a:graphicFrameLocks noGrp="1"/>
          </p:cNvGraphicFramePr>
          <p:nvPr>
            <p:extLst>
              <p:ext uri="{D42A27DB-BD31-4B8C-83A1-F6EECF244321}">
                <p14:modId xmlns:p14="http://schemas.microsoft.com/office/powerpoint/2010/main" val="4047185127"/>
              </p:ext>
            </p:extLst>
          </p:nvPr>
        </p:nvGraphicFramePr>
        <p:xfrm>
          <a:off x="1896894" y="1079496"/>
          <a:ext cx="5838967" cy="5270499"/>
        </p:xfrm>
        <a:graphic>
          <a:graphicData uri="http://schemas.openxmlformats.org/drawingml/2006/table">
            <a:tbl>
              <a:tblPr/>
              <a:tblGrid>
                <a:gridCol w="4493625">
                  <a:extLst>
                    <a:ext uri="{9D8B030D-6E8A-4147-A177-3AD203B41FA5}">
                      <a16:colId xmlns:a16="http://schemas.microsoft.com/office/drawing/2014/main" val="18813144"/>
                    </a:ext>
                  </a:extLst>
                </a:gridCol>
                <a:gridCol w="979263">
                  <a:extLst>
                    <a:ext uri="{9D8B030D-6E8A-4147-A177-3AD203B41FA5}">
                      <a16:colId xmlns:a16="http://schemas.microsoft.com/office/drawing/2014/main" val="2084057680"/>
                    </a:ext>
                  </a:extLst>
                </a:gridCol>
                <a:gridCol w="366079">
                  <a:extLst>
                    <a:ext uri="{9D8B030D-6E8A-4147-A177-3AD203B41FA5}">
                      <a16:colId xmlns:a16="http://schemas.microsoft.com/office/drawing/2014/main" val="1009616196"/>
                    </a:ext>
                  </a:extLst>
                </a:gridCol>
              </a:tblGrid>
              <a:tr h="135141">
                <a:tc>
                  <a:txBody>
                    <a:bodyPr/>
                    <a:lstStyle/>
                    <a:p>
                      <a:pPr algn="l" fontAlgn="b"/>
                      <a:r>
                        <a:rPr lang="en-US" sz="700" b="1" i="0" u="none" strike="noStrike">
                          <a:solidFill>
                            <a:srgbClr val="000000"/>
                          </a:solidFill>
                          <a:effectLst/>
                          <a:latin typeface="Arial" panose="020B0604020202020204" pitchFamily="34" charset="0"/>
                        </a:rPr>
                        <a:t>10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408892.62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258871491"/>
                  </a:ext>
                </a:extLst>
              </a:tr>
              <a:tr h="135141">
                <a:tc>
                  <a:txBody>
                    <a:bodyPr/>
                    <a:lstStyle/>
                    <a:p>
                      <a:pPr algn="l" fontAlgn="b"/>
                      <a:r>
                        <a:rPr lang="en-US" sz="700" b="0" i="0" u="none" strike="noStrike">
                          <a:solidFill>
                            <a:srgbClr val="000000"/>
                          </a:solidFill>
                          <a:effectLst/>
                          <a:latin typeface="Arial" panose="020B0604020202020204" pitchFamily="34" charset="0"/>
                        </a:rPr>
                        <a:t>[AT-AT] Westtirol 1 - Westtirol 2 WTRHU41 [OPP] / N-1 Westtirol - Leupolz</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46645.12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193132589"/>
                  </a:ext>
                </a:extLst>
              </a:tr>
              <a:tr h="135141">
                <a:tc>
                  <a:txBody>
                    <a:bodyPr/>
                    <a:lstStyle/>
                    <a:p>
                      <a:pPr algn="l" fontAlgn="b"/>
                      <a:r>
                        <a:rPr lang="en-US" sz="700" b="0" i="0" u="none" strike="noStrike">
                          <a:solidFill>
                            <a:srgbClr val="000000"/>
                          </a:solidFill>
                          <a:effectLst/>
                          <a:latin typeface="Arial" panose="020B0604020202020204" pitchFamily="34" charset="0"/>
                        </a:rPr>
                        <a:t>[AT-AT] Suedburgenland - Wien Suedost 478 [OPP] / N-1 Oststeiermark - Wien Suedost 477 </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408892.62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474225573"/>
                  </a:ext>
                </a:extLst>
              </a:tr>
              <a:tr h="135141">
                <a:tc>
                  <a:txBody>
                    <a:bodyPr/>
                    <a:lstStyle/>
                    <a:p>
                      <a:pPr algn="l" fontAlgn="b"/>
                      <a:r>
                        <a:rPr lang="en-US" sz="700" b="0" i="0" u="none" strike="noStrike">
                          <a:solidFill>
                            <a:srgbClr val="000000"/>
                          </a:solidFill>
                          <a:effectLst/>
                          <a:latin typeface="Arial" panose="020B0604020202020204" pitchFamily="34" charset="0"/>
                        </a:rPr>
                        <a:t>[AT-CZ] Bisamberg 2 - Sokolnice 243 [DIR] [AT] / N-1 Sokolnice - Bisamberg 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47997.5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651680773"/>
                  </a:ext>
                </a:extLst>
              </a:tr>
              <a:tr h="135141">
                <a:tc>
                  <a:txBody>
                    <a:bodyPr/>
                    <a:lstStyle/>
                    <a:p>
                      <a:pPr algn="l" fontAlgn="b"/>
                      <a:r>
                        <a:rPr lang="en-US" sz="700" b="0" i="0" u="none" strike="noStrike">
                          <a:solidFill>
                            <a:srgbClr val="000000"/>
                          </a:solidFill>
                          <a:effectLst/>
                          <a:latin typeface="Arial" panose="020B0604020202020204" pitchFamily="34" charset="0"/>
                        </a:rPr>
                        <a:t>[AT-AT] Sarasdorf - Zurndorf 439A [DIR] / N-1 Sarasdorf - Zurndorf 440A</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16420.31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816385301"/>
                  </a:ext>
                </a:extLst>
              </a:tr>
              <a:tr h="135141">
                <a:tc>
                  <a:txBody>
                    <a:bodyPr/>
                    <a:lstStyle/>
                    <a:p>
                      <a:pPr algn="l" fontAlgn="b"/>
                      <a:r>
                        <a:rPr lang="en-US" sz="700" b="0" i="0" u="none" strike="noStrike">
                          <a:solidFill>
                            <a:srgbClr val="000000"/>
                          </a:solidFill>
                          <a:effectLst/>
                          <a:latin typeface="Arial" panose="020B0604020202020204" pitchFamily="34" charset="0"/>
                        </a:rPr>
                        <a:t>[AT-CH] Meiningen - Ruetli 408 [OPP] [AT] / N-1 Meiningen - Ruetli 407</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43112.36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254690658"/>
                  </a:ext>
                </a:extLst>
              </a:tr>
              <a:tr h="135141">
                <a:tc>
                  <a:txBody>
                    <a:bodyPr/>
                    <a:lstStyle/>
                    <a:p>
                      <a:pPr algn="l" fontAlgn="b"/>
                      <a:r>
                        <a:rPr lang="en-US" sz="700" b="0" i="0" u="none" strike="noStrike">
                          <a:solidFill>
                            <a:srgbClr val="000000"/>
                          </a:solidFill>
                          <a:effectLst/>
                          <a:latin typeface="Arial" panose="020B0604020202020204" pitchFamily="34" charset="0"/>
                        </a:rPr>
                        <a:t>[AT-SI] Obersielach - Podlog 247 [OPP] [AT] / N-1 Cirkovce-Podlog</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109588.69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493826019"/>
                  </a:ext>
                </a:extLst>
              </a:tr>
              <a:tr h="135141">
                <a:tc>
                  <a:txBody>
                    <a:bodyPr/>
                    <a:lstStyle/>
                    <a:p>
                      <a:pPr algn="l" fontAlgn="b"/>
                      <a:r>
                        <a:rPr lang="en-US" sz="700" b="0" i="0" u="none" strike="noStrike">
                          <a:solidFill>
                            <a:srgbClr val="000000"/>
                          </a:solidFill>
                          <a:effectLst/>
                          <a:latin typeface="Arial" panose="020B0604020202020204" pitchFamily="34" charset="0"/>
                        </a:rPr>
                        <a:t>[AT-SI] Obersielach - Podlog 247 [DIR] [AT] / N-1 Cirkovce-Krsko</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48539.35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519097650"/>
                  </a:ext>
                </a:extLst>
              </a:tr>
              <a:tr h="135141">
                <a:tc>
                  <a:txBody>
                    <a:bodyPr/>
                    <a:lstStyle/>
                    <a:p>
                      <a:pPr algn="l" fontAlgn="b"/>
                      <a:r>
                        <a:rPr lang="en-US" sz="700" b="0" i="0" u="none" strike="noStrike">
                          <a:solidFill>
                            <a:srgbClr val="000000"/>
                          </a:solidFill>
                          <a:effectLst/>
                          <a:latin typeface="Arial" panose="020B0604020202020204" pitchFamily="34" charset="0"/>
                        </a:rPr>
                        <a:t>[AT-D7] Westtirol 1 - Leupolz 412 [OPP] [AT] / N-1 Buers - Westtirol rt (422)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11189.29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507739344"/>
                  </a:ext>
                </a:extLst>
              </a:tr>
              <a:tr h="135141">
                <a:tc>
                  <a:txBody>
                    <a:bodyPr/>
                    <a:lstStyle/>
                    <a:p>
                      <a:pPr algn="l" fontAlgn="b"/>
                      <a:r>
                        <a:rPr lang="en-US" sz="700" b="0" i="0" u="none" strike="noStrike">
                          <a:solidFill>
                            <a:srgbClr val="000000"/>
                          </a:solidFill>
                          <a:effectLst/>
                          <a:latin typeface="Arial" panose="020B0604020202020204" pitchFamily="34" charset="0"/>
                        </a:rPr>
                        <a:t>[AT-CZ] Duernrohr 1 - Slavetice 437 [DIR] [AT] / N-1 Prestice - Kocin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14479.6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922316075"/>
                  </a:ext>
                </a:extLst>
              </a:tr>
              <a:tr h="135141">
                <a:tc>
                  <a:txBody>
                    <a:bodyPr/>
                    <a:lstStyle/>
                    <a:p>
                      <a:pPr algn="l" fontAlgn="b"/>
                      <a:r>
                        <a:rPr lang="en-US" sz="700" b="0" i="0" u="none" strike="noStrike">
                          <a:solidFill>
                            <a:srgbClr val="000000"/>
                          </a:solidFill>
                          <a:effectLst/>
                          <a:latin typeface="Arial" panose="020B0604020202020204" pitchFamily="34" charset="0"/>
                        </a:rPr>
                        <a:t>[AT-HU] Zurndorf - Gyoer 439B [DIR] [AT] / N-1 Sarasdorf - Zurndorf 440A</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2451.6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63790739"/>
                  </a:ext>
                </a:extLst>
              </a:tr>
              <a:tr h="135141">
                <a:tc>
                  <a:txBody>
                    <a:bodyPr/>
                    <a:lstStyle/>
                    <a:p>
                      <a:pPr algn="l" fontAlgn="b"/>
                      <a:r>
                        <a:rPr lang="en-US" sz="700" b="0" i="0" u="none" strike="noStrike">
                          <a:solidFill>
                            <a:srgbClr val="000000"/>
                          </a:solidFill>
                          <a:effectLst/>
                          <a:latin typeface="Arial" panose="020B0604020202020204" pitchFamily="34" charset="0"/>
                        </a:rPr>
                        <a:t>[AT-CH] Westtirol 1 - Pradella 427 [OPP] [AT] / N-1 Westtirol 1 - Pradella 428</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16053.95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515914683"/>
                  </a:ext>
                </a:extLst>
              </a:tr>
              <a:tr h="135141">
                <a:tc>
                  <a:txBody>
                    <a:bodyPr/>
                    <a:lstStyle/>
                    <a:p>
                      <a:pPr algn="l" fontAlgn="b"/>
                      <a:r>
                        <a:rPr lang="en-US" sz="700" b="0" i="0" u="none" strike="noStrike">
                          <a:solidFill>
                            <a:srgbClr val="000000"/>
                          </a:solidFill>
                          <a:effectLst/>
                          <a:latin typeface="Arial" panose="020B0604020202020204" pitchFamily="34" charset="0"/>
                        </a:rPr>
                        <a:t>[AT-AT] Kainachtal - Y_Mellach 476KT [DIR] / N-1 Oststeiermark - Wien Suedost 477 </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327260.76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998524229"/>
                  </a:ext>
                </a:extLst>
              </a:tr>
              <a:tr h="135141">
                <a:tc>
                  <a:txBody>
                    <a:bodyPr/>
                    <a:lstStyle/>
                    <a:p>
                      <a:pPr algn="l" fontAlgn="b"/>
                      <a:r>
                        <a:rPr lang="en-US" sz="700" b="1" i="0" u="none" strike="noStrike">
                          <a:solidFill>
                            <a:srgbClr val="000000"/>
                          </a:solidFill>
                          <a:effectLst/>
                          <a:latin typeface="Arial" panose="020B0604020202020204" pitchFamily="34" charset="0"/>
                        </a:rPr>
                        <a:t>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85841.86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232759910"/>
                  </a:ext>
                </a:extLst>
              </a:tr>
              <a:tr h="135141">
                <a:tc>
                  <a:txBody>
                    <a:bodyPr/>
                    <a:lstStyle/>
                    <a:p>
                      <a:pPr algn="l" fontAlgn="b"/>
                      <a:r>
                        <a:rPr lang="en-US" sz="700" b="0" i="0" u="none" strike="noStrike">
                          <a:solidFill>
                            <a:srgbClr val="000000"/>
                          </a:solidFill>
                          <a:effectLst/>
                          <a:latin typeface="Arial" panose="020B0604020202020204" pitchFamily="34" charset="0"/>
                        </a:rPr>
                        <a:t>[AT-SI] Kainachtal - Maribor 473 [OPP] [AT] / N-1 Maribor-Kainachtal 2</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25404.54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45887758"/>
                  </a:ext>
                </a:extLst>
              </a:tr>
              <a:tr h="135141">
                <a:tc>
                  <a:txBody>
                    <a:bodyPr/>
                    <a:lstStyle/>
                    <a:p>
                      <a:pPr algn="l" fontAlgn="b"/>
                      <a:r>
                        <a:rPr lang="en-US" sz="700" b="0" i="0" u="none" strike="noStrike">
                          <a:solidFill>
                            <a:srgbClr val="000000"/>
                          </a:solidFill>
                          <a:effectLst/>
                          <a:latin typeface="Arial" panose="020B0604020202020204" pitchFamily="34" charset="0"/>
                        </a:rPr>
                        <a:t>[AT-HU] Zurndorf - Gyoer 439B [DIR] [AT] / N-1 Szombathely - Zurndorf</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4631.46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6680636"/>
                  </a:ext>
                </a:extLst>
              </a:tr>
              <a:tr h="135141">
                <a:tc>
                  <a:txBody>
                    <a:bodyPr/>
                    <a:lstStyle/>
                    <a:p>
                      <a:pPr algn="l" fontAlgn="b"/>
                      <a:r>
                        <a:rPr lang="en-US" sz="700" b="0" i="0" u="none" strike="noStrike">
                          <a:solidFill>
                            <a:srgbClr val="000000"/>
                          </a:solidFill>
                          <a:effectLst/>
                          <a:latin typeface="Arial" panose="020B0604020202020204" pitchFamily="34" charset="0"/>
                        </a:rPr>
                        <a:t>[AT-HU] Zurndorf - Gyoer 439B [OPP] [AT] / BASECASE</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85841.86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037874222"/>
                  </a:ext>
                </a:extLst>
              </a:tr>
              <a:tr h="135141">
                <a:tc>
                  <a:txBody>
                    <a:bodyPr/>
                    <a:lstStyle/>
                    <a:p>
                      <a:pPr algn="l" fontAlgn="b"/>
                      <a:r>
                        <a:rPr lang="en-US" sz="700" b="0" i="0" u="none" strike="noStrike">
                          <a:solidFill>
                            <a:srgbClr val="000000"/>
                          </a:solidFill>
                          <a:effectLst/>
                          <a:latin typeface="Arial" panose="020B0604020202020204" pitchFamily="34" charset="0"/>
                        </a:rPr>
                        <a:t>[AT-AT] Suedburgenland - Wien Suedost 478 [OPP] / N-1 Oststeiermark - Wien Suedost 477 </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46198.76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260218702"/>
                  </a:ext>
                </a:extLst>
              </a:tr>
              <a:tr h="135141">
                <a:tc>
                  <a:txBody>
                    <a:bodyPr/>
                    <a:lstStyle/>
                    <a:p>
                      <a:pPr algn="l" fontAlgn="b"/>
                      <a:r>
                        <a:rPr lang="en-US" sz="700" b="0" i="0" u="none" strike="noStrike">
                          <a:solidFill>
                            <a:srgbClr val="000000"/>
                          </a:solidFill>
                          <a:effectLst/>
                          <a:latin typeface="Arial" panose="020B0604020202020204" pitchFamily="34" charset="0"/>
                        </a:rPr>
                        <a:t>[AT-CZ] Bisamberg 2 - Sokolnice 243 [DIR] [AT] / N-1 Sokolnice - Bisamberg 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41563.97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213604877"/>
                  </a:ext>
                </a:extLst>
              </a:tr>
              <a:tr h="135141">
                <a:tc>
                  <a:txBody>
                    <a:bodyPr/>
                    <a:lstStyle/>
                    <a:p>
                      <a:pPr algn="l" fontAlgn="b"/>
                      <a:r>
                        <a:rPr lang="en-US" sz="700" b="0" i="0" u="none" strike="noStrike">
                          <a:solidFill>
                            <a:srgbClr val="000000"/>
                          </a:solidFill>
                          <a:effectLst/>
                          <a:latin typeface="Arial" panose="020B0604020202020204" pitchFamily="34" charset="0"/>
                        </a:rPr>
                        <a:t>[AT-CH] Meiningen - Ruetli 408 [OPP] [AT] / N-1 Meiningen - Ruetli 407</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48392.74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270993155"/>
                  </a:ext>
                </a:extLst>
              </a:tr>
              <a:tr h="135141">
                <a:tc>
                  <a:txBody>
                    <a:bodyPr/>
                    <a:lstStyle/>
                    <a:p>
                      <a:pPr algn="l" fontAlgn="b"/>
                      <a:r>
                        <a:rPr lang="en-US" sz="700" b="0" i="0" u="none" strike="noStrike">
                          <a:solidFill>
                            <a:srgbClr val="000000"/>
                          </a:solidFill>
                          <a:effectLst/>
                          <a:latin typeface="Arial" panose="020B0604020202020204" pitchFamily="34" charset="0"/>
                        </a:rPr>
                        <a:t>[AT-SI] Obersielach - Podlog 247 [OPP] [AT] / N-1 Cirkovce-Krsko</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4571.5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402959454"/>
                  </a:ext>
                </a:extLst>
              </a:tr>
              <a:tr h="135141">
                <a:tc>
                  <a:txBody>
                    <a:bodyPr/>
                    <a:lstStyle/>
                    <a:p>
                      <a:pPr algn="l" fontAlgn="b"/>
                      <a:r>
                        <a:rPr lang="en-US" sz="700" b="0" i="0" u="none" strike="noStrike">
                          <a:solidFill>
                            <a:srgbClr val="000000"/>
                          </a:solidFill>
                          <a:effectLst/>
                          <a:latin typeface="Arial" panose="020B0604020202020204" pitchFamily="34" charset="0"/>
                        </a:rPr>
                        <a:t>[AT-AT] Westtirol 1 - Westtirol 2 WTRHU41 [OPP] / N-1 Westtirol - Voehringen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79578.31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481829370"/>
                  </a:ext>
                </a:extLst>
              </a:tr>
              <a:tr h="135141">
                <a:tc>
                  <a:txBody>
                    <a:bodyPr/>
                    <a:lstStyle/>
                    <a:p>
                      <a:pPr algn="l" fontAlgn="b"/>
                      <a:r>
                        <a:rPr lang="en-US" sz="700" b="0" i="0" u="none" strike="noStrike">
                          <a:solidFill>
                            <a:srgbClr val="000000"/>
                          </a:solidFill>
                          <a:effectLst/>
                          <a:latin typeface="Arial" panose="020B0604020202020204" pitchFamily="34" charset="0"/>
                        </a:rPr>
                        <a:t>[AT-D2] St. Peter 2 - Pleinting 258 [OPP] [AT] / N-1 Hradec - Etzenricht</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53375.31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582191901"/>
                  </a:ext>
                </a:extLst>
              </a:tr>
              <a:tr h="135141">
                <a:tc>
                  <a:txBody>
                    <a:bodyPr/>
                    <a:lstStyle/>
                    <a:p>
                      <a:pPr algn="l" fontAlgn="b"/>
                      <a:r>
                        <a:rPr lang="en-US" sz="700" b="0" i="0" u="none" strike="noStrike">
                          <a:solidFill>
                            <a:srgbClr val="000000"/>
                          </a:solidFill>
                          <a:effectLst/>
                          <a:latin typeface="Arial" panose="020B0604020202020204" pitchFamily="34" charset="0"/>
                        </a:rPr>
                        <a:t>[AT-D7] Westtirol 1 - Leupolz 412 [OPP] [AT] / N-1 Westtirol - Voehringen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57582.07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428342165"/>
                  </a:ext>
                </a:extLst>
              </a:tr>
              <a:tr h="135141">
                <a:tc>
                  <a:txBody>
                    <a:bodyPr/>
                    <a:lstStyle/>
                    <a:p>
                      <a:pPr algn="l" fontAlgn="b"/>
                      <a:r>
                        <a:rPr lang="en-US" sz="700" b="0" i="0" u="none" strike="noStrike">
                          <a:solidFill>
                            <a:srgbClr val="000000"/>
                          </a:solidFill>
                          <a:effectLst/>
                          <a:latin typeface="Arial" panose="020B0604020202020204" pitchFamily="34" charset="0"/>
                        </a:rPr>
                        <a:t>[AT-HU] Zurndorf - Gyoer 439B [DIR] [AT] / N-1 Gabcikovo - Gonyu</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85084.57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789594272"/>
                  </a:ext>
                </a:extLst>
              </a:tr>
              <a:tr h="135141">
                <a:tc>
                  <a:txBody>
                    <a:bodyPr/>
                    <a:lstStyle/>
                    <a:p>
                      <a:pPr algn="l" fontAlgn="b"/>
                      <a:r>
                        <a:rPr lang="en-US" sz="700" b="0" i="0" u="none" strike="noStrike">
                          <a:solidFill>
                            <a:srgbClr val="000000"/>
                          </a:solidFill>
                          <a:effectLst/>
                          <a:latin typeface="Arial" panose="020B0604020202020204" pitchFamily="34" charset="0"/>
                        </a:rPr>
                        <a:t>[AT-CH] Westtirol 1 - Pradella 427 [OPP] [AT] / N-1 Westtirol 1 - Pradella 428</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43655.12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039383407"/>
                  </a:ext>
                </a:extLst>
              </a:tr>
              <a:tr h="135141">
                <a:tc>
                  <a:txBody>
                    <a:bodyPr/>
                    <a:lstStyle/>
                    <a:p>
                      <a:pPr algn="l" fontAlgn="b"/>
                      <a:r>
                        <a:rPr lang="en-US" sz="700" b="1" i="0" u="none" strike="noStrike">
                          <a:solidFill>
                            <a:srgbClr val="000000"/>
                          </a:solidFill>
                          <a:effectLst/>
                          <a:latin typeface="Arial" panose="020B0604020202020204" pitchFamily="34" charset="0"/>
                        </a:rPr>
                        <a:t>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80685.23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884964673"/>
                  </a:ext>
                </a:extLst>
              </a:tr>
              <a:tr h="135141">
                <a:tc>
                  <a:txBody>
                    <a:bodyPr/>
                    <a:lstStyle/>
                    <a:p>
                      <a:pPr algn="l" fontAlgn="b"/>
                      <a:r>
                        <a:rPr lang="en-US" sz="700" b="0" i="0" u="none" strike="noStrike">
                          <a:solidFill>
                            <a:srgbClr val="000000"/>
                          </a:solidFill>
                          <a:effectLst/>
                          <a:latin typeface="Arial" panose="020B0604020202020204" pitchFamily="34" charset="0"/>
                        </a:rPr>
                        <a:t>[AT-SI] Kainachtal - Maribor 473 [OPP] [AT] / N-1 Maribor-Kainachtal 2</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37383.46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488974772"/>
                  </a:ext>
                </a:extLst>
              </a:tr>
              <a:tr h="135141">
                <a:tc>
                  <a:txBody>
                    <a:bodyPr/>
                    <a:lstStyle/>
                    <a:p>
                      <a:pPr algn="l" fontAlgn="b"/>
                      <a:r>
                        <a:rPr lang="en-US" sz="700" b="0" i="0" u="none" strike="noStrike">
                          <a:solidFill>
                            <a:srgbClr val="000000"/>
                          </a:solidFill>
                          <a:effectLst/>
                          <a:latin typeface="Arial" panose="020B0604020202020204" pitchFamily="34" charset="0"/>
                        </a:rPr>
                        <a:t>[AT-HU] Zurndorf - Gyoer 439B [OPP] [AT] / BASECASE</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8408.07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09465942"/>
                  </a:ext>
                </a:extLst>
              </a:tr>
              <a:tr h="135141">
                <a:tc>
                  <a:txBody>
                    <a:bodyPr/>
                    <a:lstStyle/>
                    <a:p>
                      <a:pPr algn="l" fontAlgn="b"/>
                      <a:r>
                        <a:rPr lang="en-US" sz="700" b="0" i="0" u="none" strike="noStrike">
                          <a:solidFill>
                            <a:srgbClr val="000000"/>
                          </a:solidFill>
                          <a:effectLst/>
                          <a:latin typeface="Arial" panose="020B0604020202020204" pitchFamily="34" charset="0"/>
                        </a:rPr>
                        <a:t>[AT-CZ] Bisamberg 2 - Sokolnice 243 [DIR] [AT] / N-1 Slavetice - Durnrohr 1</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29761.01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605708079"/>
                  </a:ext>
                </a:extLst>
              </a:tr>
              <a:tr h="135141">
                <a:tc>
                  <a:txBody>
                    <a:bodyPr/>
                    <a:lstStyle/>
                    <a:p>
                      <a:pPr algn="l" fontAlgn="b"/>
                      <a:r>
                        <a:rPr lang="en-US" sz="700" b="0" i="0" u="none" strike="noStrike">
                          <a:solidFill>
                            <a:srgbClr val="000000"/>
                          </a:solidFill>
                          <a:effectLst/>
                          <a:latin typeface="Arial" panose="020B0604020202020204" pitchFamily="34" charset="0"/>
                        </a:rPr>
                        <a:t>[AT-AT] Lienz 2 - Rosegg 267A [DIR] / N-1 Greuth - Lienz 2 266A</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58896.72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539195815"/>
                  </a:ext>
                </a:extLst>
              </a:tr>
              <a:tr h="135141">
                <a:tc>
                  <a:txBody>
                    <a:bodyPr/>
                    <a:lstStyle/>
                    <a:p>
                      <a:pPr algn="l" fontAlgn="b"/>
                      <a:r>
                        <a:rPr lang="en-US" sz="700" b="0" i="0" u="none" strike="noStrike">
                          <a:solidFill>
                            <a:srgbClr val="000000"/>
                          </a:solidFill>
                          <a:effectLst/>
                          <a:latin typeface="Arial" panose="020B0604020202020204" pitchFamily="34" charset="0"/>
                        </a:rPr>
                        <a:t>[AT-AT] Suedburgenland - Wien Suedost 478 [OPP] / N-1 Kainachtal - Y_Mellach 475KT</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44758.47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137602421"/>
                  </a:ext>
                </a:extLst>
              </a:tr>
              <a:tr h="135141">
                <a:tc>
                  <a:txBody>
                    <a:bodyPr/>
                    <a:lstStyle/>
                    <a:p>
                      <a:pPr algn="l" fontAlgn="b"/>
                      <a:r>
                        <a:rPr lang="en-US" sz="700" b="0" i="0" u="none" strike="noStrike">
                          <a:solidFill>
                            <a:srgbClr val="000000"/>
                          </a:solidFill>
                          <a:effectLst/>
                          <a:latin typeface="Arial" panose="020B0604020202020204" pitchFamily="34" charset="0"/>
                        </a:rPr>
                        <a:t>[AT-CH] Meiningen - Ruetli 408 [OPP] [AT] / N-1 Meiningen - Ruetli 407</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53070.32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79626328"/>
                  </a:ext>
                </a:extLst>
              </a:tr>
              <a:tr h="135141">
                <a:tc>
                  <a:txBody>
                    <a:bodyPr/>
                    <a:lstStyle/>
                    <a:p>
                      <a:pPr algn="l" fontAlgn="b"/>
                      <a:r>
                        <a:rPr lang="en-US" sz="700" b="0" i="0" u="none" strike="noStrike">
                          <a:solidFill>
                            <a:srgbClr val="000000"/>
                          </a:solidFill>
                          <a:effectLst/>
                          <a:latin typeface="Arial" panose="020B0604020202020204" pitchFamily="34" charset="0"/>
                        </a:rPr>
                        <a:t>[AT-SI] Obersielach - Podlog 247 [OPP] [AT] / N-1 Cirkovce-Krsko</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17552.04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676103305"/>
                  </a:ext>
                </a:extLst>
              </a:tr>
              <a:tr h="135141">
                <a:tc>
                  <a:txBody>
                    <a:bodyPr/>
                    <a:lstStyle/>
                    <a:p>
                      <a:pPr algn="l" fontAlgn="b"/>
                      <a:r>
                        <a:rPr lang="en-US" sz="700" b="0" i="0" u="none" strike="noStrike">
                          <a:solidFill>
                            <a:srgbClr val="000000"/>
                          </a:solidFill>
                          <a:effectLst/>
                          <a:latin typeface="Arial" panose="020B0604020202020204" pitchFamily="34" charset="0"/>
                        </a:rPr>
                        <a:t>[AT-AT] Westtirol 1 - Westtirol 2 WTRHU41 [OPP] / N-1 Westtirol - Voehringen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80685.23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90670235"/>
                  </a:ext>
                </a:extLst>
              </a:tr>
              <a:tr h="135141">
                <a:tc>
                  <a:txBody>
                    <a:bodyPr/>
                    <a:lstStyle/>
                    <a:p>
                      <a:pPr algn="l" fontAlgn="b"/>
                      <a:r>
                        <a:rPr lang="en-US" sz="700" b="0" i="0" u="none" strike="noStrike">
                          <a:solidFill>
                            <a:srgbClr val="000000"/>
                          </a:solidFill>
                          <a:effectLst/>
                          <a:latin typeface="Arial" panose="020B0604020202020204" pitchFamily="34" charset="0"/>
                        </a:rPr>
                        <a:t>[AT-D2] St. Peter 2 - Pleinting 258 [OPP] [AT] / N-1 Hradec - Etzenricht</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54253.35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376060185"/>
                  </a:ext>
                </a:extLst>
              </a:tr>
              <a:tr h="135141">
                <a:tc>
                  <a:txBody>
                    <a:bodyPr/>
                    <a:lstStyle/>
                    <a:p>
                      <a:pPr algn="l" fontAlgn="b"/>
                      <a:r>
                        <a:rPr lang="en-US" sz="700" b="0" i="0" u="none" strike="noStrike">
                          <a:solidFill>
                            <a:srgbClr val="000000"/>
                          </a:solidFill>
                          <a:effectLst/>
                          <a:latin typeface="Arial" panose="020B0604020202020204" pitchFamily="34" charset="0"/>
                        </a:rPr>
                        <a:t>[AT-D7] Westtirol 1 - Leupolz 412 [OPP] [AT] / N-1 Westtirol - Voehringen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62800.97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007724609"/>
                  </a:ext>
                </a:extLst>
              </a:tr>
              <a:tr h="135141">
                <a:tc>
                  <a:txBody>
                    <a:bodyPr/>
                    <a:lstStyle/>
                    <a:p>
                      <a:pPr algn="l" fontAlgn="b"/>
                      <a:r>
                        <a:rPr lang="en-US" sz="700" b="0" i="0" u="none" strike="noStrike">
                          <a:solidFill>
                            <a:srgbClr val="000000"/>
                          </a:solidFill>
                          <a:effectLst/>
                          <a:latin typeface="Arial" panose="020B0604020202020204" pitchFamily="34" charset="0"/>
                        </a:rPr>
                        <a:t>[AT-CZ] Duernrohr 1 - Slavetice 437 [OPP] [AT] / N-1 Prestice - Kocin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9147.26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022690021"/>
                  </a:ext>
                </a:extLst>
              </a:tr>
              <a:tr h="135141">
                <a:tc>
                  <a:txBody>
                    <a:bodyPr/>
                    <a:lstStyle/>
                    <a:p>
                      <a:pPr algn="l" fontAlgn="b"/>
                      <a:r>
                        <a:rPr lang="en-US" sz="700" b="0" i="0" u="none" strike="noStrike">
                          <a:solidFill>
                            <a:srgbClr val="000000"/>
                          </a:solidFill>
                          <a:effectLst/>
                          <a:latin typeface="Arial" panose="020B0604020202020204" pitchFamily="34" charset="0"/>
                        </a:rPr>
                        <a:t>[AT-CH] Westtirol 1 - Pradella 427 [OPP] [AT] / N-1 Westtirol 1 - Pradella 428</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40184.13</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55337793"/>
                  </a:ext>
                </a:extLst>
              </a:tr>
            </a:tbl>
          </a:graphicData>
        </a:graphic>
      </p:graphicFrame>
    </p:spTree>
    <p:extLst>
      <p:ext uri="{BB962C8B-B14F-4D97-AF65-F5344CB8AC3E}">
        <p14:creationId xmlns:p14="http://schemas.microsoft.com/office/powerpoint/2010/main" val="1952325538"/>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20111 (part V)</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07417EFF-04C8-4C5B-B8A4-4D4323369B13}"/>
              </a:ext>
            </a:extLst>
          </p:cNvPr>
          <p:cNvGraphicFramePr>
            <a:graphicFrameLocks noGrp="1"/>
          </p:cNvGraphicFramePr>
          <p:nvPr>
            <p:extLst>
              <p:ext uri="{D42A27DB-BD31-4B8C-83A1-F6EECF244321}">
                <p14:modId xmlns:p14="http://schemas.microsoft.com/office/powerpoint/2010/main" val="376678119"/>
              </p:ext>
            </p:extLst>
          </p:nvPr>
        </p:nvGraphicFramePr>
        <p:xfrm>
          <a:off x="1848255" y="977709"/>
          <a:ext cx="5887606" cy="5462002"/>
        </p:xfrm>
        <a:graphic>
          <a:graphicData uri="http://schemas.openxmlformats.org/drawingml/2006/table">
            <a:tbl>
              <a:tblPr/>
              <a:tblGrid>
                <a:gridCol w="4531057">
                  <a:extLst>
                    <a:ext uri="{9D8B030D-6E8A-4147-A177-3AD203B41FA5}">
                      <a16:colId xmlns:a16="http://schemas.microsoft.com/office/drawing/2014/main" val="820583540"/>
                    </a:ext>
                  </a:extLst>
                </a:gridCol>
                <a:gridCol w="987420">
                  <a:extLst>
                    <a:ext uri="{9D8B030D-6E8A-4147-A177-3AD203B41FA5}">
                      <a16:colId xmlns:a16="http://schemas.microsoft.com/office/drawing/2014/main" val="2375299409"/>
                    </a:ext>
                  </a:extLst>
                </a:gridCol>
                <a:gridCol w="369129">
                  <a:extLst>
                    <a:ext uri="{9D8B030D-6E8A-4147-A177-3AD203B41FA5}">
                      <a16:colId xmlns:a16="http://schemas.microsoft.com/office/drawing/2014/main" val="958745503"/>
                    </a:ext>
                  </a:extLst>
                </a:gridCol>
              </a:tblGrid>
              <a:tr h="133792">
                <a:tc>
                  <a:txBody>
                    <a:bodyPr/>
                    <a:lstStyle/>
                    <a:p>
                      <a:pPr algn="l" fontAlgn="b"/>
                      <a:r>
                        <a:rPr lang="en-US" sz="700" b="1" i="0" u="none" strike="noStrike">
                          <a:solidFill>
                            <a:srgbClr val="000000"/>
                          </a:solidFill>
                          <a:effectLst/>
                          <a:latin typeface="Arial" panose="020B0604020202020204" pitchFamily="34" charset="0"/>
                        </a:rPr>
                        <a:t>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39177.75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937625848"/>
                  </a:ext>
                </a:extLst>
              </a:tr>
              <a:tr h="133792">
                <a:tc>
                  <a:txBody>
                    <a:bodyPr/>
                    <a:lstStyle/>
                    <a:p>
                      <a:pPr algn="l" fontAlgn="b"/>
                      <a:r>
                        <a:rPr lang="en-US" sz="700" b="0" i="0" u="none" strike="noStrike">
                          <a:solidFill>
                            <a:srgbClr val="000000"/>
                          </a:solidFill>
                          <a:effectLst/>
                          <a:latin typeface="Arial" panose="020B0604020202020204" pitchFamily="34" charset="0"/>
                        </a:rPr>
                        <a:t>[AT-AT] Westtirol 1 - Westtirol 2 WTRHU41 [OPP] / N-1 Buers - Westtirol rt (422)</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9678.09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566161996"/>
                  </a:ext>
                </a:extLst>
              </a:tr>
              <a:tr h="133792">
                <a:tc>
                  <a:txBody>
                    <a:bodyPr/>
                    <a:lstStyle/>
                    <a:p>
                      <a:pPr algn="l" fontAlgn="b"/>
                      <a:r>
                        <a:rPr lang="en-US" sz="700" b="0" i="0" u="none" strike="noStrike">
                          <a:solidFill>
                            <a:srgbClr val="000000"/>
                          </a:solidFill>
                          <a:effectLst/>
                          <a:latin typeface="Arial" panose="020B0604020202020204" pitchFamily="34" charset="0"/>
                        </a:rPr>
                        <a:t>[AT-SI] Kainachtal - Maribor 473 [OPP] [AT] / N-1 Maribor-Kainachtal 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5207.42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309812880"/>
                  </a:ext>
                </a:extLst>
              </a:tr>
              <a:tr h="133792">
                <a:tc>
                  <a:txBody>
                    <a:bodyPr/>
                    <a:lstStyle/>
                    <a:p>
                      <a:pPr algn="l" fontAlgn="b"/>
                      <a:r>
                        <a:rPr lang="en-US" sz="700" b="0" i="0" u="none" strike="noStrike">
                          <a:solidFill>
                            <a:srgbClr val="000000"/>
                          </a:solidFill>
                          <a:effectLst/>
                          <a:latin typeface="Arial" panose="020B0604020202020204" pitchFamily="34" charset="0"/>
                        </a:rPr>
                        <a:t>[AT-HU] Zurndorf - Gyoer 439B [OPP] [AT] / BASECASE</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1857.17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405963199"/>
                  </a:ext>
                </a:extLst>
              </a:tr>
              <a:tr h="255849">
                <a:tc>
                  <a:txBody>
                    <a:bodyPr/>
                    <a:lstStyle/>
                    <a:p>
                      <a:pPr algn="l" fontAlgn="b"/>
                      <a:r>
                        <a:rPr lang="de-DE" sz="700" b="0" i="0" u="none" strike="noStrike">
                          <a:solidFill>
                            <a:srgbClr val="000000"/>
                          </a:solidFill>
                          <a:effectLst/>
                          <a:latin typeface="Arial" panose="020B0604020202020204" pitchFamily="34" charset="0"/>
                        </a:rPr>
                        <a:t>[AT-AT] Zell am Ziller 1 - Zell am Ziller 2 ZZRHU41 [DIR] / N-1 Zell am Ziller 1 - Zell am Ziller 2 ZZRHU42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4899.94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521153085"/>
                  </a:ext>
                </a:extLst>
              </a:tr>
              <a:tr h="133792">
                <a:tc>
                  <a:txBody>
                    <a:bodyPr/>
                    <a:lstStyle/>
                    <a:p>
                      <a:pPr algn="l" fontAlgn="b"/>
                      <a:r>
                        <a:rPr lang="en-US" sz="700" b="0" i="0" u="none" strike="noStrike">
                          <a:solidFill>
                            <a:srgbClr val="000000"/>
                          </a:solidFill>
                          <a:effectLst/>
                          <a:latin typeface="Arial" panose="020B0604020202020204" pitchFamily="34" charset="0"/>
                        </a:rPr>
                        <a:t>[AT-CZ] Bisamberg 2 - Sokolnice 243 [DIR] [AT] / N-1 Slavetice - Durnrohr 1</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8965.26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862449546"/>
                  </a:ext>
                </a:extLst>
              </a:tr>
              <a:tr h="133792">
                <a:tc>
                  <a:txBody>
                    <a:bodyPr/>
                    <a:lstStyle/>
                    <a:p>
                      <a:pPr algn="l" fontAlgn="b"/>
                      <a:r>
                        <a:rPr lang="en-US" sz="700" b="0" i="0" u="none" strike="noStrike">
                          <a:solidFill>
                            <a:srgbClr val="000000"/>
                          </a:solidFill>
                          <a:effectLst/>
                          <a:latin typeface="Arial" panose="020B0604020202020204" pitchFamily="34" charset="0"/>
                        </a:rPr>
                        <a:t>[AT-AT] Suedburgenland - Wien Suedost 478 [OPP] / N-1 Kainachtal - Y_Mellach 475KT</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8974.6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969791000"/>
                  </a:ext>
                </a:extLst>
              </a:tr>
              <a:tr h="133792">
                <a:tc>
                  <a:txBody>
                    <a:bodyPr/>
                    <a:lstStyle/>
                    <a:p>
                      <a:pPr algn="l" fontAlgn="b"/>
                      <a:r>
                        <a:rPr lang="en-US" sz="700" b="0" i="0" u="none" strike="noStrike">
                          <a:solidFill>
                            <a:srgbClr val="000000"/>
                          </a:solidFill>
                          <a:effectLst/>
                          <a:latin typeface="Arial" panose="020B0604020202020204" pitchFamily="34" charset="0"/>
                        </a:rPr>
                        <a:t>[AT-CH] Meiningen - Ruetli 408 [OPP] [AT] / N-1 Meiningen - Ruetli 407</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39177.75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089664039"/>
                  </a:ext>
                </a:extLst>
              </a:tr>
              <a:tr h="133792">
                <a:tc>
                  <a:txBody>
                    <a:bodyPr/>
                    <a:lstStyle/>
                    <a:p>
                      <a:pPr algn="l" fontAlgn="b"/>
                      <a:r>
                        <a:rPr lang="en-US" sz="700" b="0" i="0" u="none" strike="noStrike">
                          <a:solidFill>
                            <a:srgbClr val="000000"/>
                          </a:solidFill>
                          <a:effectLst/>
                          <a:latin typeface="Arial" panose="020B0604020202020204" pitchFamily="34" charset="0"/>
                        </a:rPr>
                        <a:t>[AT-SI] Obersielach - Podlog 247 [OPP] [AT] / N-1 Cirkovce-Krsko</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6897.93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265294213"/>
                  </a:ext>
                </a:extLst>
              </a:tr>
              <a:tr h="133792">
                <a:tc>
                  <a:txBody>
                    <a:bodyPr/>
                    <a:lstStyle/>
                    <a:p>
                      <a:pPr algn="l" fontAlgn="b"/>
                      <a:r>
                        <a:rPr lang="en-US" sz="700" b="0" i="0" u="none" strike="noStrike">
                          <a:solidFill>
                            <a:srgbClr val="000000"/>
                          </a:solidFill>
                          <a:effectLst/>
                          <a:latin typeface="Arial" panose="020B0604020202020204" pitchFamily="34" charset="0"/>
                        </a:rPr>
                        <a:t>[AT-CH] Westtirol 1 - Pradella 427 [DIR] [AT] / N-1 Westtirol 1 - Pradella 428</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17222.68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201630455"/>
                  </a:ext>
                </a:extLst>
              </a:tr>
              <a:tr h="133792">
                <a:tc>
                  <a:txBody>
                    <a:bodyPr/>
                    <a:lstStyle/>
                    <a:p>
                      <a:pPr algn="l" fontAlgn="b"/>
                      <a:r>
                        <a:rPr lang="de-DE" sz="700" b="0" i="0" u="none" strike="noStrike">
                          <a:solidFill>
                            <a:srgbClr val="000000"/>
                          </a:solidFill>
                          <a:effectLst/>
                          <a:latin typeface="Arial" panose="020B0604020202020204" pitchFamily="34" charset="0"/>
                        </a:rPr>
                        <a:t>[AT-AT] Tauern - Tauern TAPST [OPP] / N-1 Tauern - Weissenbach 221</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12495.16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509461844"/>
                  </a:ext>
                </a:extLst>
              </a:tr>
              <a:tr h="133792">
                <a:tc>
                  <a:txBody>
                    <a:bodyPr/>
                    <a:lstStyle/>
                    <a:p>
                      <a:pPr algn="l" fontAlgn="b"/>
                      <a:r>
                        <a:rPr lang="en-US" sz="700" b="0" i="0" u="none" strike="noStrike">
                          <a:solidFill>
                            <a:srgbClr val="000000"/>
                          </a:solidFill>
                          <a:effectLst/>
                          <a:latin typeface="Arial" panose="020B0604020202020204" pitchFamily="34" charset="0"/>
                        </a:rPr>
                        <a:t>[AT-D2] St. Peter 2 - Pleinting 258 [OPP] [AT] / N-1 Hradec - Etzenricht</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15454.18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698041298"/>
                  </a:ext>
                </a:extLst>
              </a:tr>
              <a:tr h="133792">
                <a:tc>
                  <a:txBody>
                    <a:bodyPr/>
                    <a:lstStyle/>
                    <a:p>
                      <a:pPr algn="l" fontAlgn="b"/>
                      <a:r>
                        <a:rPr lang="en-US" sz="700" b="0" i="0" u="none" strike="noStrike">
                          <a:solidFill>
                            <a:srgbClr val="000000"/>
                          </a:solidFill>
                          <a:effectLst/>
                          <a:latin typeface="Arial" panose="020B0604020202020204" pitchFamily="34" charset="0"/>
                        </a:rPr>
                        <a:t>[AT-CZ] Duernrohr 1 - Slavetice 437 [OPP] [AT] / N-1 Prestice - Kocin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3573.54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78998648"/>
                  </a:ext>
                </a:extLst>
              </a:tr>
              <a:tr h="133792">
                <a:tc>
                  <a:txBody>
                    <a:bodyPr/>
                    <a:lstStyle/>
                    <a:p>
                      <a:pPr algn="l" fontAlgn="b"/>
                      <a:r>
                        <a:rPr lang="en-US" sz="700" b="1" i="0" u="none" strike="noStrike">
                          <a:solidFill>
                            <a:srgbClr val="000000"/>
                          </a:solidFill>
                          <a:effectLst/>
                          <a:latin typeface="Arial" panose="020B0604020202020204" pitchFamily="34" charset="0"/>
                        </a:rPr>
                        <a:t>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38216.44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389272786"/>
                  </a:ext>
                </a:extLst>
              </a:tr>
              <a:tr h="133792">
                <a:tc>
                  <a:txBody>
                    <a:bodyPr/>
                    <a:lstStyle/>
                    <a:p>
                      <a:pPr algn="l" fontAlgn="b"/>
                      <a:r>
                        <a:rPr lang="en-US" sz="700" b="0" i="0" u="none" strike="noStrike">
                          <a:solidFill>
                            <a:srgbClr val="000000"/>
                          </a:solidFill>
                          <a:effectLst/>
                          <a:latin typeface="Arial" panose="020B0604020202020204" pitchFamily="34" charset="0"/>
                        </a:rPr>
                        <a:t>[AT-HU] Neusiedl - Gyoer 246B [DIR] [AT] / N-1 Gyor - Wien</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3076.49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155090915"/>
                  </a:ext>
                </a:extLst>
              </a:tr>
              <a:tr h="133792">
                <a:tc>
                  <a:txBody>
                    <a:bodyPr/>
                    <a:lstStyle/>
                    <a:p>
                      <a:pPr algn="l" fontAlgn="b"/>
                      <a:r>
                        <a:rPr lang="en-US" sz="700" b="0" i="0" u="none" strike="noStrike">
                          <a:solidFill>
                            <a:srgbClr val="000000"/>
                          </a:solidFill>
                          <a:effectLst/>
                          <a:latin typeface="Arial" panose="020B0604020202020204" pitchFamily="34" charset="0"/>
                        </a:rPr>
                        <a:t>[AT-HU] Zurndorf - Gyoer 439B [OPP] [AT] / BASECASE</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3838.77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458786770"/>
                  </a:ext>
                </a:extLst>
              </a:tr>
              <a:tr h="255849">
                <a:tc>
                  <a:txBody>
                    <a:bodyPr/>
                    <a:lstStyle/>
                    <a:p>
                      <a:pPr algn="l" fontAlgn="b"/>
                      <a:r>
                        <a:rPr lang="de-DE" sz="700" b="0" i="0" u="none" strike="noStrike">
                          <a:solidFill>
                            <a:srgbClr val="000000"/>
                          </a:solidFill>
                          <a:effectLst/>
                          <a:latin typeface="Arial" panose="020B0604020202020204" pitchFamily="34" charset="0"/>
                        </a:rPr>
                        <a:t>[AT-AT] Zell am Ziller 1 - Zell am Ziller 2 ZZRHU41 [OPP] / N-1 Zell am Ziller 1 - Zell am Ziller 2 ZZRHU42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10099.93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226954269"/>
                  </a:ext>
                </a:extLst>
              </a:tr>
              <a:tr h="133792">
                <a:tc>
                  <a:txBody>
                    <a:bodyPr/>
                    <a:lstStyle/>
                    <a:p>
                      <a:pPr algn="l" fontAlgn="b"/>
                      <a:r>
                        <a:rPr lang="en-US" sz="700" b="0" i="0" u="none" strike="noStrike">
                          <a:solidFill>
                            <a:srgbClr val="000000"/>
                          </a:solidFill>
                          <a:effectLst/>
                          <a:latin typeface="Arial" panose="020B0604020202020204" pitchFamily="34" charset="0"/>
                        </a:rPr>
                        <a:t>[AT-CZ] Bisamberg 2 - Sokolnice 243 [DIR] [AT] / N-1 Sokolnice - Bisamberg 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14497.98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858223910"/>
                  </a:ext>
                </a:extLst>
              </a:tr>
              <a:tr h="133792">
                <a:tc>
                  <a:txBody>
                    <a:bodyPr/>
                    <a:lstStyle/>
                    <a:p>
                      <a:pPr algn="l" fontAlgn="b"/>
                      <a:r>
                        <a:rPr lang="en-US" sz="700" b="0" i="0" u="none" strike="noStrike">
                          <a:solidFill>
                            <a:srgbClr val="000000"/>
                          </a:solidFill>
                          <a:effectLst/>
                          <a:latin typeface="Arial" panose="020B0604020202020204" pitchFamily="34" charset="0"/>
                        </a:rPr>
                        <a:t>[AT-AT] Sarasdorf - Zurndorf 439A [DIR] / N-1 Sarasdorf - Zurndorf 440A</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1107.86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342165876"/>
                  </a:ext>
                </a:extLst>
              </a:tr>
              <a:tr h="133792">
                <a:tc>
                  <a:txBody>
                    <a:bodyPr/>
                    <a:lstStyle/>
                    <a:p>
                      <a:pPr algn="l" fontAlgn="b"/>
                      <a:r>
                        <a:rPr lang="en-US" sz="700" b="0" i="0" u="none" strike="noStrike">
                          <a:solidFill>
                            <a:srgbClr val="000000"/>
                          </a:solidFill>
                          <a:effectLst/>
                          <a:latin typeface="Arial" panose="020B0604020202020204" pitchFamily="34" charset="0"/>
                        </a:rPr>
                        <a:t>[AT-CH] Meiningen - Ruetli 408 [OPP] [AT] / N-1 Meiningen - Ruetli 407</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38216.44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62336437"/>
                  </a:ext>
                </a:extLst>
              </a:tr>
              <a:tr h="133792">
                <a:tc>
                  <a:txBody>
                    <a:bodyPr/>
                    <a:lstStyle/>
                    <a:p>
                      <a:pPr algn="l" fontAlgn="b"/>
                      <a:r>
                        <a:rPr lang="de-DE" sz="700" b="0" i="0" u="none" strike="noStrike">
                          <a:solidFill>
                            <a:srgbClr val="000000"/>
                          </a:solidFill>
                          <a:effectLst/>
                          <a:latin typeface="Arial" panose="020B0604020202020204" pitchFamily="34" charset="0"/>
                        </a:rPr>
                        <a:t>[AT-AT] Tauern - Weissenbach 222 [OPP] / N-1 Tauern - Weissenbach 221</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3017.75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247401688"/>
                  </a:ext>
                </a:extLst>
              </a:tr>
              <a:tr h="133792">
                <a:tc>
                  <a:txBody>
                    <a:bodyPr/>
                    <a:lstStyle/>
                    <a:p>
                      <a:pPr algn="l" fontAlgn="b"/>
                      <a:r>
                        <a:rPr lang="en-US" sz="700" b="0" i="0" u="none" strike="noStrike">
                          <a:solidFill>
                            <a:srgbClr val="000000"/>
                          </a:solidFill>
                          <a:effectLst/>
                          <a:latin typeface="Arial" panose="020B0604020202020204" pitchFamily="34" charset="0"/>
                        </a:rPr>
                        <a:t>[AT-SI] Obersielach - Podlog 247 [OPP] [AT] / N-1 Cirkovce-Krsko</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6577.45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974088922"/>
                  </a:ext>
                </a:extLst>
              </a:tr>
              <a:tr h="133792">
                <a:tc>
                  <a:txBody>
                    <a:bodyPr/>
                    <a:lstStyle/>
                    <a:p>
                      <a:pPr algn="l" fontAlgn="b"/>
                      <a:r>
                        <a:rPr lang="en-US" sz="700" b="0" i="0" u="none" strike="noStrike">
                          <a:solidFill>
                            <a:srgbClr val="000000"/>
                          </a:solidFill>
                          <a:effectLst/>
                          <a:latin typeface="Arial" panose="020B0604020202020204" pitchFamily="34" charset="0"/>
                        </a:rPr>
                        <a:t>[AT-AT] Westtirol 1 - Westtirol 2 WTRHU41 [OPP] / N-1 Westtirol - Voehringen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28012.57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887364763"/>
                  </a:ext>
                </a:extLst>
              </a:tr>
              <a:tr h="133792">
                <a:tc>
                  <a:txBody>
                    <a:bodyPr/>
                    <a:lstStyle/>
                    <a:p>
                      <a:pPr algn="l" fontAlgn="b"/>
                      <a:r>
                        <a:rPr lang="en-US" sz="700" b="0" i="0" u="none" strike="noStrike">
                          <a:solidFill>
                            <a:srgbClr val="000000"/>
                          </a:solidFill>
                          <a:effectLst/>
                          <a:latin typeface="Arial" panose="020B0604020202020204" pitchFamily="34" charset="0"/>
                        </a:rPr>
                        <a:t>[AT-D2] St. Peter 2 - Pleinting 258 [OPP] [AT] / N-1 Hradec - Etzenricht</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5533.92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20780640"/>
                  </a:ext>
                </a:extLst>
              </a:tr>
              <a:tr h="133792">
                <a:tc>
                  <a:txBody>
                    <a:bodyPr/>
                    <a:lstStyle/>
                    <a:p>
                      <a:pPr algn="l" fontAlgn="b"/>
                      <a:r>
                        <a:rPr lang="en-US" sz="700" b="0" i="0" u="none" strike="noStrike">
                          <a:solidFill>
                            <a:srgbClr val="000000"/>
                          </a:solidFill>
                          <a:effectLst/>
                          <a:latin typeface="Arial" panose="020B0604020202020204" pitchFamily="34" charset="0"/>
                        </a:rPr>
                        <a:t>[AT-D7] Westtirol 1 - Leupolz 412 [OPP] [AT] / N-1 Westtirol - Voehringen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20339.52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664292060"/>
                  </a:ext>
                </a:extLst>
              </a:tr>
              <a:tr h="133792">
                <a:tc>
                  <a:txBody>
                    <a:bodyPr/>
                    <a:lstStyle/>
                    <a:p>
                      <a:pPr algn="l" fontAlgn="b"/>
                      <a:r>
                        <a:rPr lang="en-US" sz="700" b="0" i="0" u="none" strike="noStrike">
                          <a:solidFill>
                            <a:srgbClr val="000000"/>
                          </a:solidFill>
                          <a:effectLst/>
                          <a:latin typeface="Arial" panose="020B0604020202020204" pitchFamily="34" charset="0"/>
                        </a:rPr>
                        <a:t>[AT-CZ] Duernrohr 1 - Slavetice 437 [OPP] [AT] / N-1 Prestice - Kocin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2262.83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799794984"/>
                  </a:ext>
                </a:extLst>
              </a:tr>
              <a:tr h="133792">
                <a:tc>
                  <a:txBody>
                    <a:bodyPr/>
                    <a:lstStyle/>
                    <a:p>
                      <a:pPr algn="l" fontAlgn="b"/>
                      <a:r>
                        <a:rPr lang="en-US" sz="700" b="1" i="0" u="none" strike="noStrike">
                          <a:solidFill>
                            <a:srgbClr val="000000"/>
                          </a:solidFill>
                          <a:effectLst/>
                          <a:latin typeface="Arial" panose="020B0604020202020204" pitchFamily="34" charset="0"/>
                        </a:rPr>
                        <a:t>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123273.25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951457594"/>
                  </a:ext>
                </a:extLst>
              </a:tr>
              <a:tr h="133792">
                <a:tc>
                  <a:txBody>
                    <a:bodyPr/>
                    <a:lstStyle/>
                    <a:p>
                      <a:pPr algn="l" fontAlgn="b"/>
                      <a:r>
                        <a:rPr lang="en-US" sz="700" b="0" i="0" u="none" strike="noStrike">
                          <a:solidFill>
                            <a:srgbClr val="000000"/>
                          </a:solidFill>
                          <a:effectLst/>
                          <a:latin typeface="Arial" panose="020B0604020202020204" pitchFamily="34" charset="0"/>
                        </a:rPr>
                        <a:t>[AT-HU] Neusiedl - Gyoer 246B [DIR] [AT] / N-1 Gyor - Wien</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34327.46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553795729"/>
                  </a:ext>
                </a:extLst>
              </a:tr>
              <a:tr h="133792">
                <a:tc>
                  <a:txBody>
                    <a:bodyPr/>
                    <a:lstStyle/>
                    <a:p>
                      <a:pPr algn="l" fontAlgn="b"/>
                      <a:r>
                        <a:rPr lang="en-US" sz="700" b="0" i="0" u="none" strike="noStrike">
                          <a:solidFill>
                            <a:srgbClr val="000000"/>
                          </a:solidFill>
                          <a:effectLst/>
                          <a:latin typeface="Arial" panose="020B0604020202020204" pitchFamily="34" charset="0"/>
                        </a:rPr>
                        <a:t>[AT-CZ] Bisamberg 2 - Sokolnice 243 [DIR] [AT] / N-1 Sokolnice - Bisamberg 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54296.47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303309339"/>
                  </a:ext>
                </a:extLst>
              </a:tr>
              <a:tr h="133792">
                <a:tc>
                  <a:txBody>
                    <a:bodyPr/>
                    <a:lstStyle/>
                    <a:p>
                      <a:pPr algn="l" fontAlgn="b"/>
                      <a:r>
                        <a:rPr lang="en-US" sz="700" b="0" i="0" u="none" strike="noStrike">
                          <a:solidFill>
                            <a:srgbClr val="000000"/>
                          </a:solidFill>
                          <a:effectLst/>
                          <a:latin typeface="Arial" panose="020B0604020202020204" pitchFamily="34" charset="0"/>
                        </a:rPr>
                        <a:t>[AT-AT] Sarasdorf - Zurndorf 439A [DIR] / N-1 Sarasdorf - Zurndorf 440A</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15736.01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685067017"/>
                  </a:ext>
                </a:extLst>
              </a:tr>
              <a:tr h="133792">
                <a:tc>
                  <a:txBody>
                    <a:bodyPr/>
                    <a:lstStyle/>
                    <a:p>
                      <a:pPr algn="l" fontAlgn="b"/>
                      <a:r>
                        <a:rPr lang="en-US" sz="700" b="0" i="0" u="none" strike="noStrike">
                          <a:solidFill>
                            <a:srgbClr val="000000"/>
                          </a:solidFill>
                          <a:effectLst/>
                          <a:latin typeface="Arial" panose="020B0604020202020204" pitchFamily="34" charset="0"/>
                        </a:rPr>
                        <a:t>[AT-AT] Kainachtal - Y_Mellach 476KT [OPP] / N-1 Oststeiermark - Wien Suedost 477 </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66756.34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312171032"/>
                  </a:ext>
                </a:extLst>
              </a:tr>
              <a:tr h="133792">
                <a:tc>
                  <a:txBody>
                    <a:bodyPr/>
                    <a:lstStyle/>
                    <a:p>
                      <a:pPr algn="l" fontAlgn="b"/>
                      <a:r>
                        <a:rPr lang="en-US" sz="700" b="0" i="0" u="none" strike="noStrike">
                          <a:solidFill>
                            <a:srgbClr val="000000"/>
                          </a:solidFill>
                          <a:effectLst/>
                          <a:latin typeface="Arial" panose="020B0604020202020204" pitchFamily="34" charset="0"/>
                        </a:rPr>
                        <a:t>[AT-CH] Meiningen - Ruetli 408 [OPP] [AT] / N-1 Meiningen - Ruetli 407</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26774.75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040807985"/>
                  </a:ext>
                </a:extLst>
              </a:tr>
              <a:tr h="133792">
                <a:tc>
                  <a:txBody>
                    <a:bodyPr/>
                    <a:lstStyle/>
                    <a:p>
                      <a:pPr algn="l" fontAlgn="b"/>
                      <a:r>
                        <a:rPr lang="en-US" sz="700" b="0" i="0" u="none" strike="noStrike">
                          <a:solidFill>
                            <a:srgbClr val="000000"/>
                          </a:solidFill>
                          <a:effectLst/>
                          <a:latin typeface="Arial" panose="020B0604020202020204" pitchFamily="34" charset="0"/>
                        </a:rPr>
                        <a:t>[AT-SI] Obersielach - Podlog 247 [OPP] [AT] / N-1 Cirkovce-Podlog</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123273.25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883015864"/>
                  </a:ext>
                </a:extLst>
              </a:tr>
              <a:tr h="133792">
                <a:tc>
                  <a:txBody>
                    <a:bodyPr/>
                    <a:lstStyle/>
                    <a:p>
                      <a:pPr algn="l" fontAlgn="b"/>
                      <a:r>
                        <a:rPr lang="en-US" sz="700" b="0" i="0" u="none" strike="noStrike">
                          <a:solidFill>
                            <a:srgbClr val="000000"/>
                          </a:solidFill>
                          <a:effectLst/>
                          <a:latin typeface="Arial" panose="020B0604020202020204" pitchFamily="34" charset="0"/>
                        </a:rPr>
                        <a:t>[AT-SI] Obersielach - Podlog 247 [DIR] [AT] / N-1 Cirkovce-Krsko</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52118.71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655892740"/>
                  </a:ext>
                </a:extLst>
              </a:tr>
              <a:tr h="133792">
                <a:tc>
                  <a:txBody>
                    <a:bodyPr/>
                    <a:lstStyle/>
                    <a:p>
                      <a:pPr algn="l" fontAlgn="b"/>
                      <a:r>
                        <a:rPr lang="en-US" sz="700" b="0" i="0" u="none" strike="noStrike">
                          <a:solidFill>
                            <a:srgbClr val="000000"/>
                          </a:solidFill>
                          <a:effectLst/>
                          <a:latin typeface="Arial" panose="020B0604020202020204" pitchFamily="34" charset="0"/>
                        </a:rPr>
                        <a:t>[AT-AT] Westtirol 1 - Westtirol 2 WTRHU41 [OPP] / N-1 Westtirol - Voehringen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25066.1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995734108"/>
                  </a:ext>
                </a:extLst>
              </a:tr>
              <a:tr h="133792">
                <a:tc>
                  <a:txBody>
                    <a:bodyPr/>
                    <a:lstStyle/>
                    <a:p>
                      <a:pPr algn="l" fontAlgn="b"/>
                      <a:r>
                        <a:rPr lang="en-US" sz="700" b="0" i="0" u="none" strike="noStrike">
                          <a:solidFill>
                            <a:srgbClr val="000000"/>
                          </a:solidFill>
                          <a:effectLst/>
                          <a:latin typeface="Arial" panose="020B0604020202020204" pitchFamily="34" charset="0"/>
                        </a:rPr>
                        <a:t>[AT-D7] Westtirol 1 - Leupolz 412 [OPP] [AT] / N-1 Westtirol - Voehringen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9500.67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64817248"/>
                  </a:ext>
                </a:extLst>
              </a:tr>
              <a:tr h="133792">
                <a:tc>
                  <a:txBody>
                    <a:bodyPr/>
                    <a:lstStyle/>
                    <a:p>
                      <a:pPr algn="l" fontAlgn="b"/>
                      <a:r>
                        <a:rPr lang="en-US" sz="700" b="0" i="0" u="none" strike="noStrike">
                          <a:solidFill>
                            <a:srgbClr val="000000"/>
                          </a:solidFill>
                          <a:effectLst/>
                          <a:latin typeface="Arial" panose="020B0604020202020204" pitchFamily="34" charset="0"/>
                        </a:rPr>
                        <a:t>[AT-CZ] Duernrohr 1 - Slavetice 437 [DIR] [AT] / N-1 Prestice - Kocin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12864.03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115954826"/>
                  </a:ext>
                </a:extLst>
              </a:tr>
              <a:tr h="133792">
                <a:tc>
                  <a:txBody>
                    <a:bodyPr/>
                    <a:lstStyle/>
                    <a:p>
                      <a:pPr algn="l" fontAlgn="b"/>
                      <a:r>
                        <a:rPr lang="en-US" sz="700" b="0" i="0" u="none" strike="noStrike">
                          <a:solidFill>
                            <a:srgbClr val="000000"/>
                          </a:solidFill>
                          <a:effectLst/>
                          <a:latin typeface="Arial" panose="020B0604020202020204" pitchFamily="34" charset="0"/>
                        </a:rPr>
                        <a:t>[AT-HU] Zurndorf - Gyoer 439B [DIR] [AT] / N-1 Sarasdorf - Zurndorf 440A</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630.55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760128349"/>
                  </a:ext>
                </a:extLst>
              </a:tr>
              <a:tr h="133792">
                <a:tc>
                  <a:txBody>
                    <a:bodyPr/>
                    <a:lstStyle/>
                    <a:p>
                      <a:pPr algn="l" fontAlgn="b"/>
                      <a:r>
                        <a:rPr lang="en-US" sz="700" b="0" i="0" u="none" strike="noStrike">
                          <a:solidFill>
                            <a:srgbClr val="000000"/>
                          </a:solidFill>
                          <a:effectLst/>
                          <a:latin typeface="Arial" panose="020B0604020202020204" pitchFamily="34" charset="0"/>
                        </a:rPr>
                        <a:t>[AT-CH] Westtirol 1 - Pradella 427 [OPP] [AT] / N-1 Westtirol 1 - Pradella 428</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4897.02</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71794716"/>
                  </a:ext>
                </a:extLst>
              </a:tr>
            </a:tbl>
          </a:graphicData>
        </a:graphic>
      </p:graphicFrame>
    </p:spTree>
    <p:extLst>
      <p:ext uri="{BB962C8B-B14F-4D97-AF65-F5344CB8AC3E}">
        <p14:creationId xmlns:p14="http://schemas.microsoft.com/office/powerpoint/2010/main" val="610054037"/>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20111 (part VI)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916EE3DD-35E9-4B9D-B5BE-25C297E4487D}"/>
              </a:ext>
            </a:extLst>
          </p:cNvPr>
          <p:cNvGraphicFramePr>
            <a:graphicFrameLocks noGrp="1"/>
          </p:cNvGraphicFramePr>
          <p:nvPr>
            <p:extLst>
              <p:ext uri="{D42A27DB-BD31-4B8C-83A1-F6EECF244321}">
                <p14:modId xmlns:p14="http://schemas.microsoft.com/office/powerpoint/2010/main" val="3225296542"/>
              </p:ext>
            </p:extLst>
          </p:nvPr>
        </p:nvGraphicFramePr>
        <p:xfrm>
          <a:off x="1692613" y="1028601"/>
          <a:ext cx="6043248" cy="5391671"/>
        </p:xfrm>
        <a:graphic>
          <a:graphicData uri="http://schemas.openxmlformats.org/drawingml/2006/table">
            <a:tbl>
              <a:tblPr/>
              <a:tblGrid>
                <a:gridCol w="4650838">
                  <a:extLst>
                    <a:ext uri="{9D8B030D-6E8A-4147-A177-3AD203B41FA5}">
                      <a16:colId xmlns:a16="http://schemas.microsoft.com/office/drawing/2014/main" val="2843933767"/>
                    </a:ext>
                  </a:extLst>
                </a:gridCol>
                <a:gridCol w="1013523">
                  <a:extLst>
                    <a:ext uri="{9D8B030D-6E8A-4147-A177-3AD203B41FA5}">
                      <a16:colId xmlns:a16="http://schemas.microsoft.com/office/drawing/2014/main" val="4135142276"/>
                    </a:ext>
                  </a:extLst>
                </a:gridCol>
                <a:gridCol w="378887">
                  <a:extLst>
                    <a:ext uri="{9D8B030D-6E8A-4147-A177-3AD203B41FA5}">
                      <a16:colId xmlns:a16="http://schemas.microsoft.com/office/drawing/2014/main" val="2895748475"/>
                    </a:ext>
                  </a:extLst>
                </a:gridCol>
              </a:tblGrid>
              <a:tr h="135088">
                <a:tc>
                  <a:txBody>
                    <a:bodyPr/>
                    <a:lstStyle/>
                    <a:p>
                      <a:pPr algn="l" fontAlgn="b"/>
                      <a:r>
                        <a:rPr lang="en-US" sz="700" b="1" i="0" u="none" strike="noStrike">
                          <a:solidFill>
                            <a:srgbClr val="000000"/>
                          </a:solidFill>
                          <a:effectLst/>
                          <a:latin typeface="Arial" panose="020B0604020202020204" pitchFamily="34" charset="0"/>
                        </a:rPr>
                        <a:t>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586856.8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867194042"/>
                  </a:ext>
                </a:extLst>
              </a:tr>
              <a:tr h="135088">
                <a:tc>
                  <a:txBody>
                    <a:bodyPr/>
                    <a:lstStyle/>
                    <a:p>
                      <a:pPr algn="l" fontAlgn="b"/>
                      <a:r>
                        <a:rPr lang="en-US" sz="700" b="0" i="0" u="none" strike="noStrike">
                          <a:solidFill>
                            <a:srgbClr val="000000"/>
                          </a:solidFill>
                          <a:effectLst/>
                          <a:latin typeface="Arial" panose="020B0604020202020204" pitchFamily="34" charset="0"/>
                        </a:rPr>
                        <a:t>[AT-HU] Neusiedl - Gyoer 246B [DIR] [AT] / N-1 Gyor - Wien</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152943.39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071349714"/>
                  </a:ext>
                </a:extLst>
              </a:tr>
              <a:tr h="135088">
                <a:tc>
                  <a:txBody>
                    <a:bodyPr/>
                    <a:lstStyle/>
                    <a:p>
                      <a:pPr algn="l" fontAlgn="b"/>
                      <a:r>
                        <a:rPr lang="en-US" sz="700" b="0" i="0" u="none" strike="noStrike">
                          <a:solidFill>
                            <a:srgbClr val="000000"/>
                          </a:solidFill>
                          <a:effectLst/>
                          <a:latin typeface="Arial" panose="020B0604020202020204" pitchFamily="34" charset="0"/>
                        </a:rPr>
                        <a:t>[AT-SI] Kainachtal - Maribor 473 [DIR] [AT] / N-1 Maribor-Kainachtal 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153883.06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193996254"/>
                  </a:ext>
                </a:extLst>
              </a:tr>
              <a:tr h="135088">
                <a:tc>
                  <a:txBody>
                    <a:bodyPr/>
                    <a:lstStyle/>
                    <a:p>
                      <a:pPr algn="l" fontAlgn="b"/>
                      <a:r>
                        <a:rPr lang="en-US" sz="700" b="0" i="0" u="none" strike="noStrike">
                          <a:solidFill>
                            <a:srgbClr val="000000"/>
                          </a:solidFill>
                          <a:effectLst/>
                          <a:latin typeface="Arial" panose="020B0604020202020204" pitchFamily="34" charset="0"/>
                        </a:rPr>
                        <a:t>[AT-CZ] Bisamberg 2 - Sokolnice 243 [DIR] [AT] / N-1 Sokolnice - Bisamberg 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230520.39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208275416"/>
                  </a:ext>
                </a:extLst>
              </a:tr>
              <a:tr h="135088">
                <a:tc>
                  <a:txBody>
                    <a:bodyPr/>
                    <a:lstStyle/>
                    <a:p>
                      <a:pPr algn="l" fontAlgn="b"/>
                      <a:r>
                        <a:rPr lang="en-US" sz="700" b="0" i="0" u="none" strike="noStrike">
                          <a:solidFill>
                            <a:srgbClr val="000000"/>
                          </a:solidFill>
                          <a:effectLst/>
                          <a:latin typeface="Arial" panose="020B0604020202020204" pitchFamily="34" charset="0"/>
                        </a:rPr>
                        <a:t>[AT-AT] Sarasdorf - Zurndorf 439A [DIR] / N-1 Sarasdorf - Zurndorf 440A</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93096.37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348274417"/>
                  </a:ext>
                </a:extLst>
              </a:tr>
              <a:tr h="135088">
                <a:tc>
                  <a:txBody>
                    <a:bodyPr/>
                    <a:lstStyle/>
                    <a:p>
                      <a:pPr algn="l" fontAlgn="b"/>
                      <a:r>
                        <a:rPr lang="en-US" sz="700" b="0" i="0" u="none" strike="noStrike">
                          <a:solidFill>
                            <a:srgbClr val="000000"/>
                          </a:solidFill>
                          <a:effectLst/>
                          <a:latin typeface="Arial" panose="020B0604020202020204" pitchFamily="34" charset="0"/>
                        </a:rPr>
                        <a:t>[AT-D4] Meiningen - Buers 406A [OPP] [AT] / N-1 Walgau - Werben 405B</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2093.1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690102279"/>
                  </a:ext>
                </a:extLst>
              </a:tr>
              <a:tr h="135088">
                <a:tc>
                  <a:txBody>
                    <a:bodyPr/>
                    <a:lstStyle/>
                    <a:p>
                      <a:pPr algn="l" fontAlgn="b"/>
                      <a:r>
                        <a:rPr lang="en-US" sz="700" b="0" i="0" u="none" strike="noStrike">
                          <a:solidFill>
                            <a:srgbClr val="000000"/>
                          </a:solidFill>
                          <a:effectLst/>
                          <a:latin typeface="Arial" panose="020B0604020202020204" pitchFamily="34" charset="0"/>
                        </a:rPr>
                        <a:t>[AT-AT] Rosegg - Villach Sued 267B [DIR] / N-1 Feistritz - Obersielach 268</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586856.8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660306676"/>
                  </a:ext>
                </a:extLst>
              </a:tr>
              <a:tr h="135088">
                <a:tc>
                  <a:txBody>
                    <a:bodyPr/>
                    <a:lstStyle/>
                    <a:p>
                      <a:pPr algn="l" fontAlgn="b"/>
                      <a:r>
                        <a:rPr lang="en-US" sz="700" b="0" i="0" u="none" strike="noStrike">
                          <a:solidFill>
                            <a:srgbClr val="000000"/>
                          </a:solidFill>
                          <a:effectLst/>
                          <a:latin typeface="Arial" panose="020B0604020202020204" pitchFamily="34" charset="0"/>
                        </a:rPr>
                        <a:t>[AT-SI] Obersielach - Podlog 247 [DIR] [AT] / N-1 Cirkovce-Krsko</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71593.77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95486000"/>
                  </a:ext>
                </a:extLst>
              </a:tr>
              <a:tr h="135088">
                <a:tc>
                  <a:txBody>
                    <a:bodyPr/>
                    <a:lstStyle/>
                    <a:p>
                      <a:pPr algn="l" fontAlgn="b"/>
                      <a:r>
                        <a:rPr lang="en-US" sz="700" b="0" i="0" u="none" strike="noStrike">
                          <a:solidFill>
                            <a:srgbClr val="000000"/>
                          </a:solidFill>
                          <a:effectLst/>
                          <a:latin typeface="Arial" panose="020B0604020202020204" pitchFamily="34" charset="0"/>
                        </a:rPr>
                        <a:t>[AT-HU] Zurndorf - Gyoer 439B [OPP] [AT] / N-1 Gabcikovo - Gonyu</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9370.84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134558928"/>
                  </a:ext>
                </a:extLst>
              </a:tr>
              <a:tr h="135088">
                <a:tc>
                  <a:txBody>
                    <a:bodyPr/>
                    <a:lstStyle/>
                    <a:p>
                      <a:pPr algn="l" fontAlgn="b"/>
                      <a:r>
                        <a:rPr lang="en-US" sz="700" b="0" i="0" u="none" strike="noStrike">
                          <a:solidFill>
                            <a:srgbClr val="000000"/>
                          </a:solidFill>
                          <a:effectLst/>
                          <a:latin typeface="Arial" panose="020B0604020202020204" pitchFamily="34" charset="0"/>
                        </a:rPr>
                        <a:t>[AT-AT] Westtirol 1 - Westtirol 2 WTRHU41 [DIR] / N-1 Oberbrunn/Kruen - Silz 251</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5820.93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95280063"/>
                  </a:ext>
                </a:extLst>
              </a:tr>
              <a:tr h="135088">
                <a:tc>
                  <a:txBody>
                    <a:bodyPr/>
                    <a:lstStyle/>
                    <a:p>
                      <a:pPr algn="l" fontAlgn="b"/>
                      <a:r>
                        <a:rPr lang="en-US" sz="700" b="0" i="0" u="none" strike="noStrike">
                          <a:solidFill>
                            <a:srgbClr val="000000"/>
                          </a:solidFill>
                          <a:effectLst/>
                          <a:latin typeface="Arial" panose="020B0604020202020204" pitchFamily="34" charset="0"/>
                        </a:rPr>
                        <a:t>[AT-D2] St. Peter 2 - Pleinting 258 [OPP] [AT] / N-1 Hradec - Etzenricht</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6716.3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78120681"/>
                  </a:ext>
                </a:extLst>
              </a:tr>
              <a:tr h="135088">
                <a:tc>
                  <a:txBody>
                    <a:bodyPr/>
                    <a:lstStyle/>
                    <a:p>
                      <a:pPr algn="l" fontAlgn="b"/>
                      <a:r>
                        <a:rPr lang="en-US" sz="700" b="0" i="0" u="none" strike="noStrike">
                          <a:solidFill>
                            <a:srgbClr val="000000"/>
                          </a:solidFill>
                          <a:effectLst/>
                          <a:latin typeface="Arial" panose="020B0604020202020204" pitchFamily="34" charset="0"/>
                        </a:rPr>
                        <a:t>[AT-CZ] Duernrohr 1 - Slavetice 437 [DIR] [AT] / N-1 Prestice - Kocin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65575.96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330125844"/>
                  </a:ext>
                </a:extLst>
              </a:tr>
              <a:tr h="135088">
                <a:tc>
                  <a:txBody>
                    <a:bodyPr/>
                    <a:lstStyle/>
                    <a:p>
                      <a:pPr algn="l" fontAlgn="b"/>
                      <a:r>
                        <a:rPr lang="en-US" sz="700" b="0" i="0" u="none" strike="noStrike">
                          <a:solidFill>
                            <a:srgbClr val="000000"/>
                          </a:solidFill>
                          <a:effectLst/>
                          <a:latin typeface="Arial" panose="020B0604020202020204" pitchFamily="34" charset="0"/>
                        </a:rPr>
                        <a:t>[AT-D7] Westtirol 1 - Leupolz 412 [DIR] [AT] / N-1 Buers - Westtirol rt (422)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67577.25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197999818"/>
                  </a:ext>
                </a:extLst>
              </a:tr>
              <a:tr h="135088">
                <a:tc>
                  <a:txBody>
                    <a:bodyPr/>
                    <a:lstStyle/>
                    <a:p>
                      <a:pPr algn="l" fontAlgn="b"/>
                      <a:r>
                        <a:rPr lang="en-US" sz="700" b="1" i="0" u="none" strike="noStrike">
                          <a:solidFill>
                            <a:srgbClr val="000000"/>
                          </a:solidFill>
                          <a:effectLst/>
                          <a:latin typeface="Arial" panose="020B0604020202020204" pitchFamily="34" charset="0"/>
                        </a:rPr>
                        <a:t>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683490.27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498353163"/>
                  </a:ext>
                </a:extLst>
              </a:tr>
              <a:tr h="135088">
                <a:tc>
                  <a:txBody>
                    <a:bodyPr/>
                    <a:lstStyle/>
                    <a:p>
                      <a:pPr algn="l" fontAlgn="b"/>
                      <a:r>
                        <a:rPr lang="en-US" sz="700" b="0" i="0" u="none" strike="noStrike">
                          <a:solidFill>
                            <a:srgbClr val="000000"/>
                          </a:solidFill>
                          <a:effectLst/>
                          <a:latin typeface="Arial" panose="020B0604020202020204" pitchFamily="34" charset="0"/>
                        </a:rPr>
                        <a:t>[AT-HU] Zurndorf - Gyoer 439B [OPP] [AT] / BASECASE</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621507.58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111591890"/>
                  </a:ext>
                </a:extLst>
              </a:tr>
              <a:tr h="135088">
                <a:tc>
                  <a:txBody>
                    <a:bodyPr/>
                    <a:lstStyle/>
                    <a:p>
                      <a:pPr algn="l" fontAlgn="b"/>
                      <a:r>
                        <a:rPr lang="en-US" sz="700" b="0" i="0" u="none" strike="noStrike">
                          <a:solidFill>
                            <a:srgbClr val="000000"/>
                          </a:solidFill>
                          <a:effectLst/>
                          <a:latin typeface="Arial" panose="020B0604020202020204" pitchFamily="34" charset="0"/>
                        </a:rPr>
                        <a:t>[AT-AT] Oststeiermark - Wien Suedost 477 [OPP] / N-1 Kainachtal - Y_Mellach 476KT</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156648.84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081582950"/>
                  </a:ext>
                </a:extLst>
              </a:tr>
              <a:tr h="258327">
                <a:tc>
                  <a:txBody>
                    <a:bodyPr/>
                    <a:lstStyle/>
                    <a:p>
                      <a:pPr algn="l" fontAlgn="b"/>
                      <a:r>
                        <a:rPr lang="de-DE" sz="700" b="0" i="0" u="none" strike="noStrike">
                          <a:solidFill>
                            <a:srgbClr val="000000"/>
                          </a:solidFill>
                          <a:effectLst/>
                          <a:latin typeface="Arial" panose="020B0604020202020204" pitchFamily="34" charset="0"/>
                        </a:rPr>
                        <a:t>[AT-AT] Zell am Ziller 1 - Zell am Ziller 2 ZZRHU41 [DIR] / N-1 Zell am Ziller 1 - Zell am Ziller 2 ZZRHU42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4111.1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144776140"/>
                  </a:ext>
                </a:extLst>
              </a:tr>
              <a:tr h="135088">
                <a:tc>
                  <a:txBody>
                    <a:bodyPr/>
                    <a:lstStyle/>
                    <a:p>
                      <a:pPr algn="l" fontAlgn="b"/>
                      <a:r>
                        <a:rPr lang="en-US" sz="700" b="0" i="0" u="none" strike="noStrike">
                          <a:solidFill>
                            <a:srgbClr val="000000"/>
                          </a:solidFill>
                          <a:effectLst/>
                          <a:latin typeface="Arial" panose="020B0604020202020204" pitchFamily="34" charset="0"/>
                        </a:rPr>
                        <a:t>[AT-CZ] Bisamberg 2 - Sokolnice 243 [DIR] [AT] / N-1 Sokolnice - Bisamberg 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155135.39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703615388"/>
                  </a:ext>
                </a:extLst>
              </a:tr>
              <a:tr h="135088">
                <a:tc>
                  <a:txBody>
                    <a:bodyPr/>
                    <a:lstStyle/>
                    <a:p>
                      <a:pPr algn="l" fontAlgn="b"/>
                      <a:r>
                        <a:rPr lang="en-US" sz="700" b="0" i="0" u="none" strike="noStrike">
                          <a:solidFill>
                            <a:srgbClr val="000000"/>
                          </a:solidFill>
                          <a:effectLst/>
                          <a:latin typeface="Arial" panose="020B0604020202020204" pitchFamily="34" charset="0"/>
                        </a:rPr>
                        <a:t>[AT-AT] Sarasdorf - Zurndorf 439A [DIR] / N-1 Sarasdorf - Zurndorf 440A</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46770.19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193762221"/>
                  </a:ext>
                </a:extLst>
              </a:tr>
              <a:tr h="135088">
                <a:tc>
                  <a:txBody>
                    <a:bodyPr/>
                    <a:lstStyle/>
                    <a:p>
                      <a:pPr algn="l" fontAlgn="b"/>
                      <a:r>
                        <a:rPr lang="pl-PL" sz="700" b="0" i="0" u="none" strike="noStrike">
                          <a:solidFill>
                            <a:srgbClr val="000000"/>
                          </a:solidFill>
                          <a:effectLst/>
                          <a:latin typeface="Arial" panose="020B0604020202020204" pitchFamily="34" charset="0"/>
                        </a:rPr>
                        <a:t>[AT-AT] Obersielach - Obersielach OSRHU41 [OPP] / N-1 Obersielach - Obersielach OSRHU42 </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379995.72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351824005"/>
                  </a:ext>
                </a:extLst>
              </a:tr>
              <a:tr h="135088">
                <a:tc>
                  <a:txBody>
                    <a:bodyPr/>
                    <a:lstStyle/>
                    <a:p>
                      <a:pPr algn="l" fontAlgn="b"/>
                      <a:r>
                        <a:rPr lang="en-US" sz="700" b="0" i="0" u="none" strike="noStrike">
                          <a:solidFill>
                            <a:srgbClr val="000000"/>
                          </a:solidFill>
                          <a:effectLst/>
                          <a:latin typeface="Arial" panose="020B0604020202020204" pitchFamily="34" charset="0"/>
                        </a:rPr>
                        <a:t>[AT-CH] Meiningen - Ruetli 408 [OPP] [AT] / N-1 Meiningen - Ruetli 407</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13459.41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144486550"/>
                  </a:ext>
                </a:extLst>
              </a:tr>
              <a:tr h="135088">
                <a:tc>
                  <a:txBody>
                    <a:bodyPr/>
                    <a:lstStyle/>
                    <a:p>
                      <a:pPr algn="l" fontAlgn="b"/>
                      <a:r>
                        <a:rPr lang="en-US" sz="700" b="0" i="0" u="none" strike="noStrike">
                          <a:solidFill>
                            <a:srgbClr val="000000"/>
                          </a:solidFill>
                          <a:effectLst/>
                          <a:latin typeface="Arial" panose="020B0604020202020204" pitchFamily="34" charset="0"/>
                        </a:rPr>
                        <a:t>[AT-SI] Obersielach - Podlog 247 [OPP] [AT] / N-1 Cirkovce-Krsko</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20916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457633017"/>
                  </a:ext>
                </a:extLst>
              </a:tr>
              <a:tr h="135088">
                <a:tc>
                  <a:txBody>
                    <a:bodyPr/>
                    <a:lstStyle/>
                    <a:p>
                      <a:pPr algn="l" fontAlgn="b"/>
                      <a:r>
                        <a:rPr lang="en-US" sz="700" b="0" i="0" u="none" strike="noStrike">
                          <a:solidFill>
                            <a:srgbClr val="000000"/>
                          </a:solidFill>
                          <a:effectLst/>
                          <a:latin typeface="Arial" panose="020B0604020202020204" pitchFamily="34" charset="0"/>
                        </a:rPr>
                        <a:t>[AT-AT] Westtirol 1 - Westtirol 2 WTRHU41 [OPP] / N-1 Westtirol - Voehringen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44386.96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243882026"/>
                  </a:ext>
                </a:extLst>
              </a:tr>
              <a:tr h="135088">
                <a:tc>
                  <a:txBody>
                    <a:bodyPr/>
                    <a:lstStyle/>
                    <a:p>
                      <a:pPr algn="l" fontAlgn="b"/>
                      <a:r>
                        <a:rPr lang="en-US" sz="700" b="0" i="0" u="none" strike="noStrike">
                          <a:solidFill>
                            <a:srgbClr val="000000"/>
                          </a:solidFill>
                          <a:effectLst/>
                          <a:latin typeface="Arial" panose="020B0604020202020204" pitchFamily="34" charset="0"/>
                        </a:rPr>
                        <a:t>[AT-CZ] Duernrohr 1 - Slavetice 437 [DIR] [AT] / N-1 Prestice - Kocin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59669.43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743302016"/>
                  </a:ext>
                </a:extLst>
              </a:tr>
              <a:tr h="135088">
                <a:tc>
                  <a:txBody>
                    <a:bodyPr/>
                    <a:lstStyle/>
                    <a:p>
                      <a:pPr algn="l" fontAlgn="b"/>
                      <a:r>
                        <a:rPr lang="en-US" sz="700" b="0" i="0" u="none" strike="noStrike">
                          <a:solidFill>
                            <a:srgbClr val="000000"/>
                          </a:solidFill>
                          <a:effectLst/>
                          <a:latin typeface="Arial" panose="020B0604020202020204" pitchFamily="34" charset="0"/>
                        </a:rPr>
                        <a:t>[AT-HU] Zurndorf - Gyoer 439B [DIR] [AT] / N-1 Gabcikovo - Gonyu</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683490.27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129554658"/>
                  </a:ext>
                </a:extLst>
              </a:tr>
              <a:tr h="135088">
                <a:tc>
                  <a:txBody>
                    <a:bodyPr/>
                    <a:lstStyle/>
                    <a:p>
                      <a:pPr algn="l" fontAlgn="b"/>
                      <a:r>
                        <a:rPr lang="en-US" sz="700" b="0" i="0" u="none" strike="noStrike">
                          <a:solidFill>
                            <a:srgbClr val="000000"/>
                          </a:solidFill>
                          <a:effectLst/>
                          <a:latin typeface="Arial" panose="020B0604020202020204" pitchFamily="34" charset="0"/>
                        </a:rPr>
                        <a:t>[AT-CH] Westtirol 1 - Pradella 427 [OPP] [AT] / N-1 Westtirol 1 - Pradella 428</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33739.97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211203786"/>
                  </a:ext>
                </a:extLst>
              </a:tr>
              <a:tr h="135088">
                <a:tc>
                  <a:txBody>
                    <a:bodyPr/>
                    <a:lstStyle/>
                    <a:p>
                      <a:pPr algn="l" fontAlgn="b"/>
                      <a:r>
                        <a:rPr lang="sl-SI" sz="700" b="1" i="0" u="none" strike="noStrike" dirty="0">
                          <a:solidFill>
                            <a:srgbClr val="000000"/>
                          </a:solidFill>
                          <a:effectLst/>
                          <a:latin typeface="Arial" panose="020B0604020202020204" pitchFamily="34" charset="0"/>
                        </a:rPr>
                        <a:t>18</a:t>
                      </a:r>
                      <a:endParaRPr lang="en-US" sz="700" b="1" i="0" u="none" strike="noStrike" dirty="0">
                        <a:solidFill>
                          <a:srgbClr val="000000"/>
                        </a:solidFill>
                        <a:effectLst/>
                        <a:latin typeface="Arial" panose="020B0604020202020204" pitchFamily="34" charset="0"/>
                      </a:endParaRP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409600.46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640074312"/>
                  </a:ext>
                </a:extLst>
              </a:tr>
              <a:tr h="135088">
                <a:tc>
                  <a:txBody>
                    <a:bodyPr/>
                    <a:lstStyle/>
                    <a:p>
                      <a:pPr algn="l" fontAlgn="b"/>
                      <a:r>
                        <a:rPr lang="en-US" sz="700" b="0" i="0" u="none" strike="noStrike">
                          <a:solidFill>
                            <a:srgbClr val="000000"/>
                          </a:solidFill>
                          <a:effectLst/>
                          <a:latin typeface="Arial" panose="020B0604020202020204" pitchFamily="34" charset="0"/>
                        </a:rPr>
                        <a:t>[AT-D2] St. Peter 2 - Altheim 233_230 [DIR] [AT] / N-1 St. Peter - Altheim_Simbach 234_230</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130527.37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542577653"/>
                  </a:ext>
                </a:extLst>
              </a:tr>
              <a:tr h="135088">
                <a:tc>
                  <a:txBody>
                    <a:bodyPr/>
                    <a:lstStyle/>
                    <a:p>
                      <a:pPr algn="l" fontAlgn="b"/>
                      <a:r>
                        <a:rPr lang="en-US" sz="700" b="0" i="0" u="none" strike="noStrike">
                          <a:solidFill>
                            <a:srgbClr val="000000"/>
                          </a:solidFill>
                          <a:effectLst/>
                          <a:latin typeface="Arial" panose="020B0604020202020204" pitchFamily="34" charset="0"/>
                        </a:rPr>
                        <a:t>[AT-HU] Neusiedl - Gyoer 246B [DIR] [AT] / N-1 Gyor - Wien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75831.78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72819061"/>
                  </a:ext>
                </a:extLst>
              </a:tr>
              <a:tr h="135088">
                <a:tc>
                  <a:txBody>
                    <a:bodyPr/>
                    <a:lstStyle/>
                    <a:p>
                      <a:pPr algn="l" fontAlgn="b"/>
                      <a:r>
                        <a:rPr lang="en-US" sz="700" b="0" i="0" u="none" strike="noStrike">
                          <a:solidFill>
                            <a:srgbClr val="000000"/>
                          </a:solidFill>
                          <a:effectLst/>
                          <a:latin typeface="Arial" panose="020B0604020202020204" pitchFamily="34" charset="0"/>
                        </a:rPr>
                        <a:t>[AT-SI] Kainachtal - Maribor 473 [DIR] [AT] / N-1 Maribor-Kainachtal 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32989.6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047231063"/>
                  </a:ext>
                </a:extLst>
              </a:tr>
              <a:tr h="135088">
                <a:tc>
                  <a:txBody>
                    <a:bodyPr/>
                    <a:lstStyle/>
                    <a:p>
                      <a:pPr algn="l" fontAlgn="b"/>
                      <a:r>
                        <a:rPr lang="en-US" sz="700" b="0" i="0" u="none" strike="noStrike">
                          <a:solidFill>
                            <a:srgbClr val="000000"/>
                          </a:solidFill>
                          <a:effectLst/>
                          <a:latin typeface="Arial" panose="020B0604020202020204" pitchFamily="34" charset="0"/>
                        </a:rPr>
                        <a:t>[AT-HU] Zurndorf - Gyoer 439B [OPP] [AT] / BASECASE</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10499.29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799012048"/>
                  </a:ext>
                </a:extLst>
              </a:tr>
              <a:tr h="135088">
                <a:tc>
                  <a:txBody>
                    <a:bodyPr/>
                    <a:lstStyle/>
                    <a:p>
                      <a:pPr algn="l" fontAlgn="b"/>
                      <a:r>
                        <a:rPr lang="en-US" sz="700" b="0" i="0" u="none" strike="noStrike">
                          <a:solidFill>
                            <a:srgbClr val="000000"/>
                          </a:solidFill>
                          <a:effectLst/>
                          <a:latin typeface="Arial" panose="020B0604020202020204" pitchFamily="34" charset="0"/>
                        </a:rPr>
                        <a:t>[AT-CZ] Bisamberg 2 - Sokolnice 243 [DIR] [AT] / N-1 Sokolnice - Bisamberg 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117605.18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810838937"/>
                  </a:ext>
                </a:extLst>
              </a:tr>
              <a:tr h="135088">
                <a:tc>
                  <a:txBody>
                    <a:bodyPr/>
                    <a:lstStyle/>
                    <a:p>
                      <a:pPr algn="l" fontAlgn="b"/>
                      <a:r>
                        <a:rPr lang="en-US" sz="700" b="0" i="0" u="none" strike="noStrike">
                          <a:solidFill>
                            <a:srgbClr val="000000"/>
                          </a:solidFill>
                          <a:effectLst/>
                          <a:latin typeface="Arial" panose="020B0604020202020204" pitchFamily="34" charset="0"/>
                        </a:rPr>
                        <a:t>[AT-AT] Sarasdorf - Zurndorf 439A [DIR] / N-1 Sarasdorf - Zurndorf 440A</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48729.61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364544984"/>
                  </a:ext>
                </a:extLst>
              </a:tr>
              <a:tr h="135088">
                <a:tc>
                  <a:txBody>
                    <a:bodyPr/>
                    <a:lstStyle/>
                    <a:p>
                      <a:pPr algn="l" fontAlgn="b"/>
                      <a:r>
                        <a:rPr lang="en-US" sz="700" b="0" i="0" u="none" strike="noStrike">
                          <a:solidFill>
                            <a:srgbClr val="000000"/>
                          </a:solidFill>
                          <a:effectLst/>
                          <a:latin typeface="Arial" panose="020B0604020202020204" pitchFamily="34" charset="0"/>
                        </a:rPr>
                        <a:t>[AT-CH] Meiningen - Ruetli 408 [OPP] [AT] / N-1 Meiningen - Ruetli 407</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4749.08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225794764"/>
                  </a:ext>
                </a:extLst>
              </a:tr>
              <a:tr h="135088">
                <a:tc>
                  <a:txBody>
                    <a:bodyPr/>
                    <a:lstStyle/>
                    <a:p>
                      <a:pPr algn="l" fontAlgn="b"/>
                      <a:r>
                        <a:rPr lang="en-US" sz="700" b="0" i="0" u="none" strike="noStrike">
                          <a:solidFill>
                            <a:srgbClr val="000000"/>
                          </a:solidFill>
                          <a:effectLst/>
                          <a:latin typeface="Arial" panose="020B0604020202020204" pitchFamily="34" charset="0"/>
                        </a:rPr>
                        <a:t>[AT-CH] Westtirol 1 - Pradella 427 [DIR] [AT] / N-1 Westtirol 1 - Pradella 428</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3871.84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675991080"/>
                  </a:ext>
                </a:extLst>
              </a:tr>
              <a:tr h="135088">
                <a:tc>
                  <a:txBody>
                    <a:bodyPr/>
                    <a:lstStyle/>
                    <a:p>
                      <a:pPr algn="l" fontAlgn="b"/>
                      <a:r>
                        <a:rPr lang="de-DE" sz="700" b="0" i="0" u="none" strike="noStrike">
                          <a:solidFill>
                            <a:srgbClr val="000000"/>
                          </a:solidFill>
                          <a:effectLst/>
                          <a:latin typeface="Arial" panose="020B0604020202020204" pitchFamily="34" charset="0"/>
                        </a:rPr>
                        <a:t>[AT-AT] Tauern - Tauern TAPST [DIR] / N-1 Tauern - Weissenbach 221</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409600.46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532391281"/>
                  </a:ext>
                </a:extLst>
              </a:tr>
              <a:tr h="135088">
                <a:tc>
                  <a:txBody>
                    <a:bodyPr/>
                    <a:lstStyle/>
                    <a:p>
                      <a:pPr algn="l" fontAlgn="b"/>
                      <a:r>
                        <a:rPr lang="en-US" sz="700" b="0" i="0" u="none" strike="noStrike">
                          <a:solidFill>
                            <a:srgbClr val="000000"/>
                          </a:solidFill>
                          <a:effectLst/>
                          <a:latin typeface="Arial" panose="020B0604020202020204" pitchFamily="34" charset="0"/>
                        </a:rPr>
                        <a:t>[AT-SI] Obersielach - Podlog 247 [DIR] [AT] / N-1 Cirkovce-Krsko</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3188.35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487981432"/>
                  </a:ext>
                </a:extLst>
              </a:tr>
              <a:tr h="135088">
                <a:tc>
                  <a:txBody>
                    <a:bodyPr/>
                    <a:lstStyle/>
                    <a:p>
                      <a:pPr algn="l" fontAlgn="b"/>
                      <a:r>
                        <a:rPr lang="en-US" sz="700" b="0" i="0" u="none" strike="noStrike">
                          <a:solidFill>
                            <a:srgbClr val="000000"/>
                          </a:solidFill>
                          <a:effectLst/>
                          <a:latin typeface="Arial" panose="020B0604020202020204" pitchFamily="34" charset="0"/>
                        </a:rPr>
                        <a:t>[AT-CZ] Duernrohr 1 - Slavetice 437 [DIR] [AT] / N-1 Prestice - Kocin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45266.35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026448033"/>
                  </a:ext>
                </a:extLst>
              </a:tr>
              <a:tr h="135088">
                <a:tc>
                  <a:txBody>
                    <a:bodyPr/>
                    <a:lstStyle/>
                    <a:p>
                      <a:pPr algn="l" fontAlgn="b"/>
                      <a:r>
                        <a:rPr lang="en-US" sz="700" b="0" i="0" u="none" strike="noStrike">
                          <a:solidFill>
                            <a:srgbClr val="000000"/>
                          </a:solidFill>
                          <a:effectLst/>
                          <a:latin typeface="Arial" panose="020B0604020202020204" pitchFamily="34" charset="0"/>
                        </a:rPr>
                        <a:t>[AT-D7] Westtirol 1 - Leupolz 412 [DIR] [AT] / N-1 Westtirol - Voehringen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53394.12</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961633447"/>
                  </a:ext>
                </a:extLst>
              </a:tr>
            </a:tbl>
          </a:graphicData>
        </a:graphic>
      </p:graphicFrame>
    </p:spTree>
    <p:extLst>
      <p:ext uri="{BB962C8B-B14F-4D97-AF65-F5344CB8AC3E}">
        <p14:creationId xmlns:p14="http://schemas.microsoft.com/office/powerpoint/2010/main" val="3335840634"/>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20111 (part VII)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A8513E87-C953-4E4B-8E03-7F64F3730798}"/>
              </a:ext>
            </a:extLst>
          </p:cNvPr>
          <p:cNvGraphicFramePr>
            <a:graphicFrameLocks noGrp="1"/>
          </p:cNvGraphicFramePr>
          <p:nvPr>
            <p:extLst>
              <p:ext uri="{D42A27DB-BD31-4B8C-83A1-F6EECF244321}">
                <p14:modId xmlns:p14="http://schemas.microsoft.com/office/powerpoint/2010/main" val="2192819367"/>
              </p:ext>
            </p:extLst>
          </p:nvPr>
        </p:nvGraphicFramePr>
        <p:xfrm>
          <a:off x="1770434" y="1028601"/>
          <a:ext cx="5965428" cy="5401371"/>
        </p:xfrm>
        <a:graphic>
          <a:graphicData uri="http://schemas.openxmlformats.org/drawingml/2006/table">
            <a:tbl>
              <a:tblPr/>
              <a:tblGrid>
                <a:gridCol w="4590948">
                  <a:extLst>
                    <a:ext uri="{9D8B030D-6E8A-4147-A177-3AD203B41FA5}">
                      <a16:colId xmlns:a16="http://schemas.microsoft.com/office/drawing/2014/main" val="2835278889"/>
                    </a:ext>
                  </a:extLst>
                </a:gridCol>
                <a:gridCol w="1000472">
                  <a:extLst>
                    <a:ext uri="{9D8B030D-6E8A-4147-A177-3AD203B41FA5}">
                      <a16:colId xmlns:a16="http://schemas.microsoft.com/office/drawing/2014/main" val="3937026306"/>
                    </a:ext>
                  </a:extLst>
                </a:gridCol>
                <a:gridCol w="374008">
                  <a:extLst>
                    <a:ext uri="{9D8B030D-6E8A-4147-A177-3AD203B41FA5}">
                      <a16:colId xmlns:a16="http://schemas.microsoft.com/office/drawing/2014/main" val="3424478150"/>
                    </a:ext>
                  </a:extLst>
                </a:gridCol>
              </a:tblGrid>
              <a:tr h="135331">
                <a:tc>
                  <a:txBody>
                    <a:bodyPr/>
                    <a:lstStyle/>
                    <a:p>
                      <a:pPr algn="l" fontAlgn="b"/>
                      <a:r>
                        <a:rPr lang="en-US" sz="700" b="1" i="0" u="none" strike="noStrike">
                          <a:solidFill>
                            <a:srgbClr val="000000"/>
                          </a:solidFill>
                          <a:effectLst/>
                          <a:latin typeface="Arial" panose="020B0604020202020204" pitchFamily="34" charset="0"/>
                        </a:rPr>
                        <a:t>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169936.63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594099582"/>
                  </a:ext>
                </a:extLst>
              </a:tr>
              <a:tr h="135331">
                <a:tc>
                  <a:txBody>
                    <a:bodyPr/>
                    <a:lstStyle/>
                    <a:p>
                      <a:pPr algn="l" fontAlgn="b"/>
                      <a:r>
                        <a:rPr lang="en-US" sz="700" b="0" i="0" u="none" strike="noStrike">
                          <a:solidFill>
                            <a:srgbClr val="000000"/>
                          </a:solidFill>
                          <a:effectLst/>
                          <a:latin typeface="Arial" panose="020B0604020202020204" pitchFamily="34" charset="0"/>
                        </a:rPr>
                        <a:t>[AT-D2] St. Peter 2 - Altheim 233_230 [DIR] [AT] / N-1 Pirach - St. Peter 256</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19632.26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206383486"/>
                  </a:ext>
                </a:extLst>
              </a:tr>
              <a:tr h="135331">
                <a:tc>
                  <a:txBody>
                    <a:bodyPr/>
                    <a:lstStyle/>
                    <a:p>
                      <a:pPr algn="l" fontAlgn="b"/>
                      <a:r>
                        <a:rPr lang="en-US" sz="700" b="0" i="0" u="none" strike="noStrike">
                          <a:solidFill>
                            <a:srgbClr val="000000"/>
                          </a:solidFill>
                          <a:effectLst/>
                          <a:latin typeface="Arial" panose="020B0604020202020204" pitchFamily="34" charset="0"/>
                        </a:rPr>
                        <a:t>[AT-HU] Zurndorf - Gyoer 439B [OPP] [AT] / BASECASE</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169936.63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035675442"/>
                  </a:ext>
                </a:extLst>
              </a:tr>
              <a:tr h="135331">
                <a:tc>
                  <a:txBody>
                    <a:bodyPr/>
                    <a:lstStyle/>
                    <a:p>
                      <a:pPr algn="l" fontAlgn="b"/>
                      <a:r>
                        <a:rPr lang="en-US" sz="700" b="0" i="0" u="none" strike="noStrike">
                          <a:solidFill>
                            <a:srgbClr val="000000"/>
                          </a:solidFill>
                          <a:effectLst/>
                          <a:latin typeface="Arial" panose="020B0604020202020204" pitchFamily="34" charset="0"/>
                        </a:rPr>
                        <a:t>[AT-CZ] Bisamberg 2 - Sokolnice 243 [OPP] [AT] / N-1 Sokolnice - Bisamberg 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2003.42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181745317"/>
                  </a:ext>
                </a:extLst>
              </a:tr>
              <a:tr h="258793">
                <a:tc>
                  <a:txBody>
                    <a:bodyPr/>
                    <a:lstStyle/>
                    <a:p>
                      <a:pPr algn="l" fontAlgn="b"/>
                      <a:r>
                        <a:rPr lang="de-DE" sz="700" b="0" i="0" u="none" strike="noStrike">
                          <a:solidFill>
                            <a:srgbClr val="000000"/>
                          </a:solidFill>
                          <a:effectLst/>
                          <a:latin typeface="Arial" panose="020B0604020202020204" pitchFamily="34" charset="0"/>
                        </a:rPr>
                        <a:t>[AT-AT] Zell am Ziller 1 - Zell am Ziller 2 ZZRHU41 [OPP] / N-1 Zell am Ziller 1 - Zell am Ziller 2 ZZRHU42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9983.08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174016991"/>
                  </a:ext>
                </a:extLst>
              </a:tr>
              <a:tr h="135331">
                <a:tc>
                  <a:txBody>
                    <a:bodyPr/>
                    <a:lstStyle/>
                    <a:p>
                      <a:pPr algn="l" fontAlgn="b"/>
                      <a:r>
                        <a:rPr lang="pl-PL" sz="700" b="0" i="0" u="none" strike="noStrike">
                          <a:solidFill>
                            <a:srgbClr val="000000"/>
                          </a:solidFill>
                          <a:effectLst/>
                          <a:latin typeface="Arial" panose="020B0604020202020204" pitchFamily="34" charset="0"/>
                        </a:rPr>
                        <a:t>[AT-AT] Obersielach - Obersielach OSRHU41 [OPP] / N-1 Obersielach - Obersielach OSRHU42 </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79363.35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263928372"/>
                  </a:ext>
                </a:extLst>
              </a:tr>
              <a:tr h="135331">
                <a:tc>
                  <a:txBody>
                    <a:bodyPr/>
                    <a:lstStyle/>
                    <a:p>
                      <a:pPr algn="l" fontAlgn="b"/>
                      <a:r>
                        <a:rPr lang="en-US" sz="700" b="0" i="0" u="none" strike="noStrike">
                          <a:solidFill>
                            <a:srgbClr val="000000"/>
                          </a:solidFill>
                          <a:effectLst/>
                          <a:latin typeface="Arial" panose="020B0604020202020204" pitchFamily="34" charset="0"/>
                        </a:rPr>
                        <a:t>[AT-CH] Meiningen - Ruetli 408 [OPP] [AT] / N-1 Meiningen - Ruetli 407</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5850.76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032371543"/>
                  </a:ext>
                </a:extLst>
              </a:tr>
              <a:tr h="135331">
                <a:tc>
                  <a:txBody>
                    <a:bodyPr/>
                    <a:lstStyle/>
                    <a:p>
                      <a:pPr algn="l" fontAlgn="b"/>
                      <a:r>
                        <a:rPr lang="en-US" sz="700" b="0" i="0" u="none" strike="noStrike">
                          <a:solidFill>
                            <a:srgbClr val="000000"/>
                          </a:solidFill>
                          <a:effectLst/>
                          <a:latin typeface="Arial" panose="020B0604020202020204" pitchFamily="34" charset="0"/>
                        </a:rPr>
                        <a:t>[AT-SI] Obersielach - Podlog 247 [DIR] [AT] / N-1 Cirkovce-Podlog</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31148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877908592"/>
                  </a:ext>
                </a:extLst>
              </a:tr>
              <a:tr h="135331">
                <a:tc>
                  <a:txBody>
                    <a:bodyPr/>
                    <a:lstStyle/>
                    <a:p>
                      <a:pPr algn="l" fontAlgn="b"/>
                      <a:r>
                        <a:rPr lang="en-US" sz="700" b="0" i="0" u="none" strike="noStrike">
                          <a:solidFill>
                            <a:srgbClr val="000000"/>
                          </a:solidFill>
                          <a:effectLst/>
                          <a:latin typeface="Arial" panose="020B0604020202020204" pitchFamily="34" charset="0"/>
                        </a:rPr>
                        <a:t>[AT-AT] Westtirol 1 - Westtirol 2 WTRHU41 [OPP] / N-1 Westtirol - Voehringen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2646.3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71678697"/>
                  </a:ext>
                </a:extLst>
              </a:tr>
              <a:tr h="135331">
                <a:tc>
                  <a:txBody>
                    <a:bodyPr/>
                    <a:lstStyle/>
                    <a:p>
                      <a:pPr algn="l" fontAlgn="b"/>
                      <a:r>
                        <a:rPr lang="en-US" sz="700" b="0" i="0" u="none" strike="noStrike">
                          <a:solidFill>
                            <a:srgbClr val="000000"/>
                          </a:solidFill>
                          <a:effectLst/>
                          <a:latin typeface="Arial" panose="020B0604020202020204" pitchFamily="34" charset="0"/>
                        </a:rPr>
                        <a:t>[AT-D7] Westtirol 1 - Leupolz 412 [OPP] [AT] / N-1 Westtirol - Voehringen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4423.7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461518391"/>
                  </a:ext>
                </a:extLst>
              </a:tr>
              <a:tr h="135331">
                <a:tc>
                  <a:txBody>
                    <a:bodyPr/>
                    <a:lstStyle/>
                    <a:p>
                      <a:pPr algn="l" fontAlgn="b"/>
                      <a:r>
                        <a:rPr lang="en-US" sz="700" b="0" i="0" u="none" strike="noStrike">
                          <a:solidFill>
                            <a:srgbClr val="000000"/>
                          </a:solidFill>
                          <a:effectLst/>
                          <a:latin typeface="Arial" panose="020B0604020202020204" pitchFamily="34" charset="0"/>
                        </a:rPr>
                        <a:t>[AT-CZ] Duernrohr 1 - Slavetice 437 [DIR] [AT] / N-1 Prestice - Kocin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6132.25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324978168"/>
                  </a:ext>
                </a:extLst>
              </a:tr>
              <a:tr h="135331">
                <a:tc>
                  <a:txBody>
                    <a:bodyPr/>
                    <a:lstStyle/>
                    <a:p>
                      <a:pPr algn="l" fontAlgn="b"/>
                      <a:r>
                        <a:rPr lang="en-US" sz="700" b="0" i="0" u="none" strike="noStrike">
                          <a:solidFill>
                            <a:srgbClr val="000000"/>
                          </a:solidFill>
                          <a:effectLst/>
                          <a:latin typeface="Arial" panose="020B0604020202020204" pitchFamily="34" charset="0"/>
                        </a:rPr>
                        <a:t>[AT-HU] Zurndorf - Gyoer 439B [DIR] [AT] / N-1 Sarasdorf - Zurndorf 440A</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112239.16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500807180"/>
                  </a:ext>
                </a:extLst>
              </a:tr>
              <a:tr h="135331">
                <a:tc>
                  <a:txBody>
                    <a:bodyPr/>
                    <a:lstStyle/>
                    <a:p>
                      <a:pPr algn="l" fontAlgn="b"/>
                      <a:r>
                        <a:rPr lang="en-US" sz="700" b="0" i="0" u="none" strike="noStrike">
                          <a:solidFill>
                            <a:srgbClr val="000000"/>
                          </a:solidFill>
                          <a:effectLst/>
                          <a:latin typeface="Arial" panose="020B0604020202020204" pitchFamily="34" charset="0"/>
                        </a:rPr>
                        <a:t>[AT-HU] Zurndorf - Gyoer 439B [DIR] [AT] / N-1 Gabcikovo - Gonyu</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76170.13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72439865"/>
                  </a:ext>
                </a:extLst>
              </a:tr>
              <a:tr h="135331">
                <a:tc>
                  <a:txBody>
                    <a:bodyPr/>
                    <a:lstStyle/>
                    <a:p>
                      <a:pPr algn="l" fontAlgn="b"/>
                      <a:r>
                        <a:rPr lang="en-US" sz="700" b="1" i="0" u="none" strike="noStrike">
                          <a:solidFill>
                            <a:srgbClr val="000000"/>
                          </a:solidFill>
                          <a:effectLst/>
                          <a:latin typeface="Arial" panose="020B0604020202020204" pitchFamily="34" charset="0"/>
                        </a:rPr>
                        <a:t>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917938.72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553119530"/>
                  </a:ext>
                </a:extLst>
              </a:tr>
              <a:tr h="135331">
                <a:tc>
                  <a:txBody>
                    <a:bodyPr/>
                    <a:lstStyle/>
                    <a:p>
                      <a:pPr algn="l" fontAlgn="b"/>
                      <a:r>
                        <a:rPr lang="en-US" sz="700" b="0" i="0" u="none" strike="noStrike">
                          <a:solidFill>
                            <a:srgbClr val="000000"/>
                          </a:solidFill>
                          <a:effectLst/>
                          <a:latin typeface="Arial" panose="020B0604020202020204" pitchFamily="34" charset="0"/>
                        </a:rPr>
                        <a:t>[AT-SI] Kainachtal - Maribor 473 [OPP] [AT] / N-1 Maribor-Kainachtal 2</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94514.32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803132881"/>
                  </a:ext>
                </a:extLst>
              </a:tr>
              <a:tr h="135331">
                <a:tc>
                  <a:txBody>
                    <a:bodyPr/>
                    <a:lstStyle/>
                    <a:p>
                      <a:pPr algn="l" fontAlgn="b"/>
                      <a:r>
                        <a:rPr lang="en-US" sz="700" b="0" i="0" u="none" strike="noStrike">
                          <a:solidFill>
                            <a:srgbClr val="000000"/>
                          </a:solidFill>
                          <a:effectLst/>
                          <a:latin typeface="Arial" panose="020B0604020202020204" pitchFamily="34" charset="0"/>
                        </a:rPr>
                        <a:t>[AT-CZ] Bisamberg 2 - Sokolnice 243 [DIR] [AT] / N-1 Slavetice - Durnrohr 1</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105803.16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751631862"/>
                  </a:ext>
                </a:extLst>
              </a:tr>
              <a:tr h="135331">
                <a:tc>
                  <a:txBody>
                    <a:bodyPr/>
                    <a:lstStyle/>
                    <a:p>
                      <a:pPr algn="l" fontAlgn="b"/>
                      <a:r>
                        <a:rPr lang="en-US" sz="700" b="0" i="0" u="none" strike="noStrike">
                          <a:solidFill>
                            <a:srgbClr val="000000"/>
                          </a:solidFill>
                          <a:effectLst/>
                          <a:latin typeface="Arial" panose="020B0604020202020204" pitchFamily="34" charset="0"/>
                        </a:rPr>
                        <a:t>[AT-AT] Sarasdorf - Zurndorf 439A [DIR] / N-1 Sarasdorf - Zurndorf 440A</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51506.8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6338981"/>
                  </a:ext>
                </a:extLst>
              </a:tr>
              <a:tr h="135331">
                <a:tc>
                  <a:txBody>
                    <a:bodyPr/>
                    <a:lstStyle/>
                    <a:p>
                      <a:pPr algn="l" fontAlgn="b"/>
                      <a:r>
                        <a:rPr lang="pl-PL" sz="700" b="0" i="0" u="none" strike="noStrike">
                          <a:solidFill>
                            <a:srgbClr val="000000"/>
                          </a:solidFill>
                          <a:effectLst/>
                          <a:latin typeface="Arial" panose="020B0604020202020204" pitchFamily="34" charset="0"/>
                        </a:rPr>
                        <a:t>[AT-AT] Obersielach - Obersielach OSRHU41 [OPP] / N-1 Obersielach - Obersielach OSRHU42 </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103612.53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690021327"/>
                  </a:ext>
                </a:extLst>
              </a:tr>
              <a:tr h="135331">
                <a:tc>
                  <a:txBody>
                    <a:bodyPr/>
                    <a:lstStyle/>
                    <a:p>
                      <a:pPr algn="l" fontAlgn="b"/>
                      <a:r>
                        <a:rPr lang="en-US" sz="700" b="0" i="0" u="none" strike="noStrike">
                          <a:solidFill>
                            <a:srgbClr val="000000"/>
                          </a:solidFill>
                          <a:effectLst/>
                          <a:latin typeface="Arial" panose="020B0604020202020204" pitchFamily="34" charset="0"/>
                        </a:rPr>
                        <a:t>[AT-AT] Suedburgenland - Wien Suedost 478 [OPP] / N-1 Kainachtal - Y_Mellach 475KT</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917938.72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095986762"/>
                  </a:ext>
                </a:extLst>
              </a:tr>
              <a:tr h="135331">
                <a:tc>
                  <a:txBody>
                    <a:bodyPr/>
                    <a:lstStyle/>
                    <a:p>
                      <a:pPr algn="l" fontAlgn="b"/>
                      <a:r>
                        <a:rPr lang="en-US" sz="700" b="0" i="0" u="none" strike="noStrike">
                          <a:solidFill>
                            <a:srgbClr val="000000"/>
                          </a:solidFill>
                          <a:effectLst/>
                          <a:latin typeface="Arial" panose="020B0604020202020204" pitchFamily="34" charset="0"/>
                        </a:rPr>
                        <a:t>[AT-CH] Meiningen - Ruetli 408 [OPP] [AT] / N-1 Meiningen - Ruetli 407</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19506.1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436377617"/>
                  </a:ext>
                </a:extLst>
              </a:tr>
              <a:tr h="135331">
                <a:tc>
                  <a:txBody>
                    <a:bodyPr/>
                    <a:lstStyle/>
                    <a:p>
                      <a:pPr algn="l" fontAlgn="b"/>
                      <a:r>
                        <a:rPr lang="en-US" sz="700" b="0" i="0" u="none" strike="noStrike">
                          <a:solidFill>
                            <a:srgbClr val="000000"/>
                          </a:solidFill>
                          <a:effectLst/>
                          <a:latin typeface="Arial" panose="020B0604020202020204" pitchFamily="34" charset="0"/>
                        </a:rPr>
                        <a:t>[AT-SI] Obersielach - Podlog 247 [OPP] [AT] / N-1 Cirkovce-Krsko</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28391.82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654003578"/>
                  </a:ext>
                </a:extLst>
              </a:tr>
              <a:tr h="135331">
                <a:tc>
                  <a:txBody>
                    <a:bodyPr/>
                    <a:lstStyle/>
                    <a:p>
                      <a:pPr algn="l" fontAlgn="b"/>
                      <a:r>
                        <a:rPr lang="en-US" sz="700" b="0" i="0" u="none" strike="noStrike">
                          <a:solidFill>
                            <a:srgbClr val="000000"/>
                          </a:solidFill>
                          <a:effectLst/>
                          <a:latin typeface="Arial" panose="020B0604020202020204" pitchFamily="34" charset="0"/>
                        </a:rPr>
                        <a:t>[AT-CH] Westtirol 1 - Pradella 427 [DIR] [AT] / N-1 Westtirol 1 - Pradella 428</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9238.9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017145777"/>
                  </a:ext>
                </a:extLst>
              </a:tr>
              <a:tr h="135331">
                <a:tc>
                  <a:txBody>
                    <a:bodyPr/>
                    <a:lstStyle/>
                    <a:p>
                      <a:pPr algn="l" fontAlgn="b"/>
                      <a:r>
                        <a:rPr lang="en-US" sz="700" b="0" i="0" u="none" strike="noStrike">
                          <a:solidFill>
                            <a:srgbClr val="000000"/>
                          </a:solidFill>
                          <a:effectLst/>
                          <a:latin typeface="Arial" panose="020B0604020202020204" pitchFamily="34" charset="0"/>
                        </a:rPr>
                        <a:t>[AT-CZ] Duernrohr 1 - Slavetice 437 [DIR] [AT] / N-1 Prestice - Kocin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31101.35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085309947"/>
                  </a:ext>
                </a:extLst>
              </a:tr>
              <a:tr h="135331">
                <a:tc>
                  <a:txBody>
                    <a:bodyPr/>
                    <a:lstStyle/>
                    <a:p>
                      <a:pPr algn="l" fontAlgn="b"/>
                      <a:r>
                        <a:rPr lang="en-US" sz="700" b="0" i="0" u="none" strike="noStrike">
                          <a:solidFill>
                            <a:srgbClr val="000000"/>
                          </a:solidFill>
                          <a:effectLst/>
                          <a:latin typeface="Arial" panose="020B0604020202020204" pitchFamily="34" charset="0"/>
                        </a:rPr>
                        <a:t>[AT-HU] Zurndorf - Gyoer 439B [DIR] [AT] / N-1 Sarasdorf - Zurndorf 440A</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4964.5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118140412"/>
                  </a:ext>
                </a:extLst>
              </a:tr>
              <a:tr h="135331">
                <a:tc>
                  <a:txBody>
                    <a:bodyPr/>
                    <a:lstStyle/>
                    <a:p>
                      <a:pPr algn="l" fontAlgn="b"/>
                      <a:r>
                        <a:rPr lang="en-US" sz="700" b="0" i="0" u="none" strike="noStrike">
                          <a:solidFill>
                            <a:srgbClr val="000000"/>
                          </a:solidFill>
                          <a:effectLst/>
                          <a:latin typeface="Arial" panose="020B0604020202020204" pitchFamily="34" charset="0"/>
                        </a:rPr>
                        <a:t>[AT-D7] Westtirol 1 - Leupolz 412 [DIR] [AT] / N-1 Westtirol - Voehringen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28794.7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143297247"/>
                  </a:ext>
                </a:extLst>
              </a:tr>
              <a:tr h="135331">
                <a:tc>
                  <a:txBody>
                    <a:bodyPr/>
                    <a:lstStyle/>
                    <a:p>
                      <a:pPr algn="l" fontAlgn="b"/>
                      <a:r>
                        <a:rPr lang="en-US" sz="700" b="0" i="0" u="none" strike="noStrike">
                          <a:solidFill>
                            <a:srgbClr val="000000"/>
                          </a:solidFill>
                          <a:effectLst/>
                          <a:latin typeface="Arial" panose="020B0604020202020204" pitchFamily="34" charset="0"/>
                        </a:rPr>
                        <a:t>[AT-AT] Kainachtal - Y_Mellach 476KT [DIR] / N-1 Oststeiermark - Wien Suedost 477 </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655273.1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516916370"/>
                  </a:ext>
                </a:extLst>
              </a:tr>
              <a:tr h="135331">
                <a:tc>
                  <a:txBody>
                    <a:bodyPr/>
                    <a:lstStyle/>
                    <a:p>
                      <a:pPr algn="l" fontAlgn="b"/>
                      <a:r>
                        <a:rPr lang="en-US" sz="700" b="1" i="0" u="none" strike="noStrike">
                          <a:solidFill>
                            <a:srgbClr val="000000"/>
                          </a:solidFill>
                          <a:effectLst/>
                          <a:latin typeface="Arial" panose="020B0604020202020204" pitchFamily="34" charset="0"/>
                        </a:rPr>
                        <a:t>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703322.23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631932983"/>
                  </a:ext>
                </a:extLst>
              </a:tr>
              <a:tr h="135331">
                <a:tc>
                  <a:txBody>
                    <a:bodyPr/>
                    <a:lstStyle/>
                    <a:p>
                      <a:pPr algn="l" fontAlgn="b"/>
                      <a:r>
                        <a:rPr lang="en-US" sz="700" b="0" i="0" u="none" strike="noStrike">
                          <a:solidFill>
                            <a:srgbClr val="000000"/>
                          </a:solidFill>
                          <a:effectLst/>
                          <a:latin typeface="Arial" panose="020B0604020202020204" pitchFamily="34" charset="0"/>
                        </a:rPr>
                        <a:t>[AT-AT] Westtirol 1 - Westtirol 2 WTRHU41 [OPP] / N-1 Buers - Westtirol rt (422)</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1885.41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134703576"/>
                  </a:ext>
                </a:extLst>
              </a:tr>
              <a:tr h="135331">
                <a:tc>
                  <a:txBody>
                    <a:bodyPr/>
                    <a:lstStyle/>
                    <a:p>
                      <a:pPr algn="l" fontAlgn="b"/>
                      <a:r>
                        <a:rPr lang="en-US" sz="700" b="0" i="0" u="none" strike="noStrike">
                          <a:solidFill>
                            <a:srgbClr val="000000"/>
                          </a:solidFill>
                          <a:effectLst/>
                          <a:latin typeface="Arial" panose="020B0604020202020204" pitchFamily="34" charset="0"/>
                        </a:rPr>
                        <a:t>[AT-HU] Neusiedl - Gyoer 246B [DIR] [AT] / N-1 Gyor - Wien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102317.8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6855069"/>
                  </a:ext>
                </a:extLst>
              </a:tr>
              <a:tr h="135331">
                <a:tc>
                  <a:txBody>
                    <a:bodyPr/>
                    <a:lstStyle/>
                    <a:p>
                      <a:pPr algn="l" fontAlgn="b"/>
                      <a:r>
                        <a:rPr lang="en-US" sz="700" b="0" i="0" u="none" strike="noStrike">
                          <a:solidFill>
                            <a:srgbClr val="000000"/>
                          </a:solidFill>
                          <a:effectLst/>
                          <a:latin typeface="Arial" panose="020B0604020202020204" pitchFamily="34" charset="0"/>
                        </a:rPr>
                        <a:t>[AT-HU] Zurndorf - Gyoer 439B [OPP] [AT] / BASECASE</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16175.3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177827026"/>
                  </a:ext>
                </a:extLst>
              </a:tr>
              <a:tr h="135331">
                <a:tc>
                  <a:txBody>
                    <a:bodyPr/>
                    <a:lstStyle/>
                    <a:p>
                      <a:pPr algn="l" fontAlgn="b"/>
                      <a:r>
                        <a:rPr lang="en-US" sz="700" b="0" i="0" u="none" strike="noStrike">
                          <a:solidFill>
                            <a:srgbClr val="000000"/>
                          </a:solidFill>
                          <a:effectLst/>
                          <a:latin typeface="Arial" panose="020B0604020202020204" pitchFamily="34" charset="0"/>
                        </a:rPr>
                        <a:t>[AT-CZ] Bisamberg 2 - Sokolnice 243 [DIR] [AT] / N-1 Sokolnice - Bisamberg 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230163.64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023070367"/>
                  </a:ext>
                </a:extLst>
              </a:tr>
              <a:tr h="135331">
                <a:tc>
                  <a:txBody>
                    <a:bodyPr/>
                    <a:lstStyle/>
                    <a:p>
                      <a:pPr algn="l" fontAlgn="b"/>
                      <a:r>
                        <a:rPr lang="en-US" sz="700" b="0" i="0" u="none" strike="noStrike">
                          <a:solidFill>
                            <a:srgbClr val="000000"/>
                          </a:solidFill>
                          <a:effectLst/>
                          <a:latin typeface="Arial" panose="020B0604020202020204" pitchFamily="34" charset="0"/>
                        </a:rPr>
                        <a:t>[AT-AT] Sarasdorf - Zurndorf 439A [DIR] / N-1 Sarasdorf - Zurndorf 440A</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98149.57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705332552"/>
                  </a:ext>
                </a:extLst>
              </a:tr>
              <a:tr h="135331">
                <a:tc>
                  <a:txBody>
                    <a:bodyPr/>
                    <a:lstStyle/>
                    <a:p>
                      <a:pPr algn="l" fontAlgn="b"/>
                      <a:r>
                        <a:rPr lang="pl-PL" sz="700" b="0" i="0" u="none" strike="noStrike">
                          <a:solidFill>
                            <a:srgbClr val="000000"/>
                          </a:solidFill>
                          <a:effectLst/>
                          <a:latin typeface="Arial" panose="020B0604020202020204" pitchFamily="34" charset="0"/>
                        </a:rPr>
                        <a:t>[AT-AT] Obersielach - Obersielach OSRHU41 [OPP] / N-1 Obersielach - Obersielach OSRHU42 </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445083.66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859560382"/>
                  </a:ext>
                </a:extLst>
              </a:tr>
              <a:tr h="135331">
                <a:tc>
                  <a:txBody>
                    <a:bodyPr/>
                    <a:lstStyle/>
                    <a:p>
                      <a:pPr algn="l" fontAlgn="b"/>
                      <a:r>
                        <a:rPr lang="en-US" sz="700" b="0" i="0" u="none" strike="noStrike">
                          <a:solidFill>
                            <a:srgbClr val="000000"/>
                          </a:solidFill>
                          <a:effectLst/>
                          <a:latin typeface="Arial" panose="020B0604020202020204" pitchFamily="34" charset="0"/>
                        </a:rPr>
                        <a:t>[AT-SI] Obersielach - Podlog 247 [OPP] [AT] / N-1 Cirkovce-Krsko</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258187.64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985129308"/>
                  </a:ext>
                </a:extLst>
              </a:tr>
              <a:tr h="135331">
                <a:tc>
                  <a:txBody>
                    <a:bodyPr/>
                    <a:lstStyle/>
                    <a:p>
                      <a:pPr algn="l" fontAlgn="b"/>
                      <a:r>
                        <a:rPr lang="en-US" sz="700" b="0" i="0" u="none" strike="noStrike">
                          <a:solidFill>
                            <a:srgbClr val="000000"/>
                          </a:solidFill>
                          <a:effectLst/>
                          <a:latin typeface="Arial" panose="020B0604020202020204" pitchFamily="34" charset="0"/>
                        </a:rPr>
                        <a:t>[AT-AT] St. Peter 2 - St. Peter 1 SPRHU41 [OPP] / N-1 St. Peter 2 - St. Peter 1 SPRHU42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703322.23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221461762"/>
                  </a:ext>
                </a:extLst>
              </a:tr>
              <a:tr h="135331">
                <a:tc>
                  <a:txBody>
                    <a:bodyPr/>
                    <a:lstStyle/>
                    <a:p>
                      <a:pPr algn="l" fontAlgn="b"/>
                      <a:r>
                        <a:rPr lang="en-US" sz="700" b="0" i="0" u="none" strike="noStrike">
                          <a:solidFill>
                            <a:srgbClr val="000000"/>
                          </a:solidFill>
                          <a:effectLst/>
                          <a:latin typeface="Arial" panose="020B0604020202020204" pitchFamily="34" charset="0"/>
                        </a:rPr>
                        <a:t>[AT-SI] Obersielach - Podlog 247 [DIR] [AT] / N-1 Cirkovce-Podlog</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497036.66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955534912"/>
                  </a:ext>
                </a:extLst>
              </a:tr>
              <a:tr h="135331">
                <a:tc>
                  <a:txBody>
                    <a:bodyPr/>
                    <a:lstStyle/>
                    <a:p>
                      <a:pPr algn="l" fontAlgn="b"/>
                      <a:r>
                        <a:rPr lang="en-US" sz="700" b="0" i="0" u="none" strike="noStrike">
                          <a:solidFill>
                            <a:srgbClr val="000000"/>
                          </a:solidFill>
                          <a:effectLst/>
                          <a:latin typeface="Arial" panose="020B0604020202020204" pitchFamily="34" charset="0"/>
                        </a:rPr>
                        <a:t>[AT-D2] St. Peter 2 - Pleinting 258 [OPP] [AT] / N-1 Hradec - Etzenricht</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340044.23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693898139"/>
                  </a:ext>
                </a:extLst>
              </a:tr>
              <a:tr h="135331">
                <a:tc>
                  <a:txBody>
                    <a:bodyPr/>
                    <a:lstStyle/>
                    <a:p>
                      <a:pPr algn="l" fontAlgn="b"/>
                      <a:r>
                        <a:rPr lang="en-US" sz="700" b="0" i="0" u="none" strike="noStrike">
                          <a:solidFill>
                            <a:srgbClr val="000000"/>
                          </a:solidFill>
                          <a:effectLst/>
                          <a:latin typeface="Arial" panose="020B0604020202020204" pitchFamily="34" charset="0"/>
                        </a:rPr>
                        <a:t>[AT-CZ] Duernrohr 1 - Slavetice 437 [DIR] [AT] / N-1 Prestice - Kocin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37732.39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063059097"/>
                  </a:ext>
                </a:extLst>
              </a:tr>
              <a:tr h="135331">
                <a:tc>
                  <a:txBody>
                    <a:bodyPr/>
                    <a:lstStyle/>
                    <a:p>
                      <a:pPr algn="l" fontAlgn="b"/>
                      <a:r>
                        <a:rPr lang="en-US" sz="700" b="0" i="0" u="none" strike="noStrike">
                          <a:solidFill>
                            <a:srgbClr val="000000"/>
                          </a:solidFill>
                          <a:effectLst/>
                          <a:latin typeface="Arial" panose="020B0604020202020204" pitchFamily="34" charset="0"/>
                        </a:rPr>
                        <a:t>[AT-D7] Westtirol 1 - Leupolz 412 [DIR] [AT] / N-1 Buers - Westtirol rt (422)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32065.82</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51409027"/>
                  </a:ext>
                </a:extLst>
              </a:tr>
            </a:tbl>
          </a:graphicData>
        </a:graphic>
      </p:graphicFrame>
    </p:spTree>
    <p:extLst>
      <p:ext uri="{BB962C8B-B14F-4D97-AF65-F5344CB8AC3E}">
        <p14:creationId xmlns:p14="http://schemas.microsoft.com/office/powerpoint/2010/main" val="1510049764"/>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20111 (part VIII)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B86C3C0A-7C1F-4490-A25A-5C81A7DF0C07}"/>
              </a:ext>
            </a:extLst>
          </p:cNvPr>
          <p:cNvGraphicFramePr>
            <a:graphicFrameLocks noGrp="1"/>
          </p:cNvGraphicFramePr>
          <p:nvPr>
            <p:extLst>
              <p:ext uri="{D42A27DB-BD31-4B8C-83A1-F6EECF244321}">
                <p14:modId xmlns:p14="http://schemas.microsoft.com/office/powerpoint/2010/main" val="2911443687"/>
              </p:ext>
            </p:extLst>
          </p:nvPr>
        </p:nvGraphicFramePr>
        <p:xfrm>
          <a:off x="1731523" y="1079509"/>
          <a:ext cx="5936930" cy="5515840"/>
        </p:xfrm>
        <a:graphic>
          <a:graphicData uri="http://schemas.openxmlformats.org/drawingml/2006/table">
            <a:tbl>
              <a:tblPr/>
              <a:tblGrid>
                <a:gridCol w="4569016">
                  <a:extLst>
                    <a:ext uri="{9D8B030D-6E8A-4147-A177-3AD203B41FA5}">
                      <a16:colId xmlns:a16="http://schemas.microsoft.com/office/drawing/2014/main" val="987253839"/>
                    </a:ext>
                  </a:extLst>
                </a:gridCol>
                <a:gridCol w="995692">
                  <a:extLst>
                    <a:ext uri="{9D8B030D-6E8A-4147-A177-3AD203B41FA5}">
                      <a16:colId xmlns:a16="http://schemas.microsoft.com/office/drawing/2014/main" val="3939103251"/>
                    </a:ext>
                  </a:extLst>
                </a:gridCol>
                <a:gridCol w="372222">
                  <a:extLst>
                    <a:ext uri="{9D8B030D-6E8A-4147-A177-3AD203B41FA5}">
                      <a16:colId xmlns:a16="http://schemas.microsoft.com/office/drawing/2014/main" val="4034349959"/>
                    </a:ext>
                  </a:extLst>
                </a:gridCol>
              </a:tblGrid>
              <a:tr h="137896">
                <a:tc>
                  <a:txBody>
                    <a:bodyPr/>
                    <a:lstStyle/>
                    <a:p>
                      <a:pPr algn="l" fontAlgn="b"/>
                      <a:r>
                        <a:rPr lang="en-US" sz="600" b="1" i="0" u="none" strike="noStrike">
                          <a:solidFill>
                            <a:srgbClr val="000000"/>
                          </a:solidFill>
                          <a:effectLst/>
                          <a:latin typeface="Arial" panose="020B0604020202020204" pitchFamily="34" charset="0"/>
                        </a:rPr>
                        <a:t>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398275.36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051375718"/>
                  </a:ext>
                </a:extLst>
              </a:tr>
              <a:tr h="137896">
                <a:tc>
                  <a:txBody>
                    <a:bodyPr/>
                    <a:lstStyle/>
                    <a:p>
                      <a:pPr algn="l" fontAlgn="b"/>
                      <a:r>
                        <a:rPr lang="en-US" sz="600" b="0" i="0" u="none" strike="noStrike">
                          <a:solidFill>
                            <a:srgbClr val="000000"/>
                          </a:solidFill>
                          <a:effectLst/>
                          <a:latin typeface="Arial" panose="020B0604020202020204" pitchFamily="34" charset="0"/>
                        </a:rPr>
                        <a:t>[AT-HU] Zurndorf - Gyoer 439B [OPP] [AT] / BASECASE</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348825.13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87265357"/>
                  </a:ext>
                </a:extLst>
              </a:tr>
              <a:tr h="137896">
                <a:tc>
                  <a:txBody>
                    <a:bodyPr/>
                    <a:lstStyle/>
                    <a:p>
                      <a:pPr algn="l" fontAlgn="b"/>
                      <a:r>
                        <a:rPr lang="en-US" sz="600" b="0" i="0" u="none" strike="noStrike">
                          <a:solidFill>
                            <a:srgbClr val="000000"/>
                          </a:solidFill>
                          <a:effectLst/>
                          <a:latin typeface="Arial" panose="020B0604020202020204" pitchFamily="34" charset="0"/>
                        </a:rPr>
                        <a:t>[AT-CZ] Bisamberg 2 - Sokolnice 243 [DIR] [AT] / N-1 Sokolnice - Bisamberg 2</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65069.73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160382887"/>
                  </a:ext>
                </a:extLst>
              </a:tr>
              <a:tr h="137896">
                <a:tc>
                  <a:txBody>
                    <a:bodyPr/>
                    <a:lstStyle/>
                    <a:p>
                      <a:pPr algn="l" fontAlgn="b"/>
                      <a:r>
                        <a:rPr lang="en-US" sz="600" b="0" i="0" u="none" strike="noStrike">
                          <a:solidFill>
                            <a:srgbClr val="000000"/>
                          </a:solidFill>
                          <a:effectLst/>
                          <a:latin typeface="Arial" panose="020B0604020202020204" pitchFamily="34" charset="0"/>
                        </a:rPr>
                        <a:t>[AT-AT] Sarasdorf - Zurndorf 439A [DIR] / N-1 Sarasdorf - Zurndorf 440A</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15261.57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069524977"/>
                  </a:ext>
                </a:extLst>
              </a:tr>
              <a:tr h="137896">
                <a:tc>
                  <a:txBody>
                    <a:bodyPr/>
                    <a:lstStyle/>
                    <a:p>
                      <a:pPr algn="l" fontAlgn="b"/>
                      <a:r>
                        <a:rPr lang="pl-PL" sz="600" b="0" i="0" u="none" strike="noStrike">
                          <a:solidFill>
                            <a:srgbClr val="000000"/>
                          </a:solidFill>
                          <a:effectLst/>
                          <a:latin typeface="Arial" panose="020B0604020202020204" pitchFamily="34" charset="0"/>
                        </a:rPr>
                        <a:t>[AT-AT] Obersielach - Obersielach OSRHU41 [OPP] / N-1 Obersielach - Obersielach OSRHU42 </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243435.6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266875050"/>
                  </a:ext>
                </a:extLst>
              </a:tr>
              <a:tr h="137896">
                <a:tc>
                  <a:txBody>
                    <a:bodyPr/>
                    <a:lstStyle/>
                    <a:p>
                      <a:pPr algn="l" fontAlgn="b"/>
                      <a:r>
                        <a:rPr lang="en-US" sz="600" b="0" i="0" u="none" strike="noStrike">
                          <a:solidFill>
                            <a:srgbClr val="000000"/>
                          </a:solidFill>
                          <a:effectLst/>
                          <a:latin typeface="Arial" panose="020B0604020202020204" pitchFamily="34" charset="0"/>
                        </a:rPr>
                        <a:t>[AT-AT] Kainachtal - Y_Mellach 476KT [OPP] / N-1 Oststeiermark - Wien Suedost 477 </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81833.75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765137901"/>
                  </a:ext>
                </a:extLst>
              </a:tr>
              <a:tr h="137896">
                <a:tc>
                  <a:txBody>
                    <a:bodyPr/>
                    <a:lstStyle/>
                    <a:p>
                      <a:pPr algn="l" fontAlgn="b"/>
                      <a:r>
                        <a:rPr lang="en-US" sz="600" b="0" i="0" u="none" strike="noStrike">
                          <a:solidFill>
                            <a:srgbClr val="000000"/>
                          </a:solidFill>
                          <a:effectLst/>
                          <a:latin typeface="Arial" panose="020B0604020202020204" pitchFamily="34" charset="0"/>
                        </a:rPr>
                        <a:t>[AT-CH] Meiningen - Ruetli 408 [OPP] [AT] / N-1 Meiningen - Ruetli 407</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14427.4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680728751"/>
                  </a:ext>
                </a:extLst>
              </a:tr>
              <a:tr h="137896">
                <a:tc>
                  <a:txBody>
                    <a:bodyPr/>
                    <a:lstStyle/>
                    <a:p>
                      <a:pPr algn="l" fontAlgn="b"/>
                      <a:r>
                        <a:rPr lang="en-US" sz="600" b="0" i="0" u="none" strike="noStrike">
                          <a:solidFill>
                            <a:srgbClr val="000000"/>
                          </a:solidFill>
                          <a:effectLst/>
                          <a:latin typeface="Arial" panose="020B0604020202020204" pitchFamily="34" charset="0"/>
                        </a:rPr>
                        <a:t>[AT-SI] Obersielach - Podlog 247 [DIR] [AT] / N-1 Cirkovce-Krsko</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8680.89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538832380"/>
                  </a:ext>
                </a:extLst>
              </a:tr>
              <a:tr h="137896">
                <a:tc>
                  <a:txBody>
                    <a:bodyPr/>
                    <a:lstStyle/>
                    <a:p>
                      <a:pPr algn="l" fontAlgn="b"/>
                      <a:r>
                        <a:rPr lang="en-US" sz="600" b="0" i="0" u="none" strike="noStrike">
                          <a:solidFill>
                            <a:srgbClr val="000000"/>
                          </a:solidFill>
                          <a:effectLst/>
                          <a:latin typeface="Arial" panose="020B0604020202020204" pitchFamily="34" charset="0"/>
                        </a:rPr>
                        <a:t>[AT-AT] Westtirol 1 - Westtirol 2 WTRHU41 [OPP] / N-1 Westtirol - Voehringen</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26266.57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723434985"/>
                  </a:ext>
                </a:extLst>
              </a:tr>
              <a:tr h="137896">
                <a:tc>
                  <a:txBody>
                    <a:bodyPr/>
                    <a:lstStyle/>
                    <a:p>
                      <a:pPr algn="l" fontAlgn="b"/>
                      <a:r>
                        <a:rPr lang="en-US" sz="600" b="0" i="0" u="none" strike="noStrike">
                          <a:solidFill>
                            <a:srgbClr val="000000"/>
                          </a:solidFill>
                          <a:effectLst/>
                          <a:latin typeface="Arial" panose="020B0604020202020204" pitchFamily="34" charset="0"/>
                        </a:rPr>
                        <a:t>[AT-CZ] Duernrohr 1 - Slavetice 437 [DIR] [AT] / N-1 Prestice - Kocin</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36153.86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80866964"/>
                  </a:ext>
                </a:extLst>
              </a:tr>
              <a:tr h="137896">
                <a:tc>
                  <a:txBody>
                    <a:bodyPr/>
                    <a:lstStyle/>
                    <a:p>
                      <a:pPr algn="l" fontAlgn="b"/>
                      <a:r>
                        <a:rPr lang="en-US" sz="600" b="0" i="0" u="none" strike="noStrike">
                          <a:solidFill>
                            <a:srgbClr val="000000"/>
                          </a:solidFill>
                          <a:effectLst/>
                          <a:latin typeface="Arial" panose="020B0604020202020204" pitchFamily="34" charset="0"/>
                        </a:rPr>
                        <a:t>[AT-HU] Zurndorf - Gyoer 439B [DIR] [AT] / N-1 Gabcikovo - Gonyu</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398275.36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614268"/>
                  </a:ext>
                </a:extLst>
              </a:tr>
              <a:tr h="137896">
                <a:tc>
                  <a:txBody>
                    <a:bodyPr/>
                    <a:lstStyle/>
                    <a:p>
                      <a:pPr algn="l" fontAlgn="b"/>
                      <a:r>
                        <a:rPr lang="en-US" sz="600" b="0" i="0" u="none" strike="noStrike">
                          <a:solidFill>
                            <a:srgbClr val="000000"/>
                          </a:solidFill>
                          <a:effectLst/>
                          <a:latin typeface="Arial" panose="020B0604020202020204" pitchFamily="34" charset="0"/>
                        </a:rPr>
                        <a:t>[AT-CH] Westtirol 1 - Pradella 427 [OPP] [AT] / N-1 Westtirol 1 - Pradella 428</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14834.64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129729866"/>
                  </a:ext>
                </a:extLst>
              </a:tr>
              <a:tr h="137896">
                <a:tc>
                  <a:txBody>
                    <a:bodyPr/>
                    <a:lstStyle/>
                    <a:p>
                      <a:pPr algn="l" fontAlgn="b"/>
                      <a:r>
                        <a:rPr lang="en-US" sz="600" b="0" i="0" u="none" strike="noStrike">
                          <a:solidFill>
                            <a:srgbClr val="000000"/>
                          </a:solidFill>
                          <a:effectLst/>
                          <a:latin typeface="Arial" panose="020B0604020202020204" pitchFamily="34" charset="0"/>
                        </a:rPr>
                        <a:t>[AT-D7] Westtirol 1 - Leupolz 412 [DIR] [AT] / N-1 Buers - Westtirol rt (422)</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2725.64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081972510"/>
                  </a:ext>
                </a:extLst>
              </a:tr>
              <a:tr h="137896">
                <a:tc>
                  <a:txBody>
                    <a:bodyPr/>
                    <a:lstStyle/>
                    <a:p>
                      <a:pPr algn="l" fontAlgn="b"/>
                      <a:r>
                        <a:rPr lang="en-US" sz="600" b="1" i="0" u="none" strike="noStrike">
                          <a:solidFill>
                            <a:srgbClr val="000000"/>
                          </a:solidFill>
                          <a:effectLst/>
                          <a:latin typeface="Arial" panose="020B0604020202020204" pitchFamily="34" charset="0"/>
                        </a:rPr>
                        <a:t>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78586.75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237578036"/>
                  </a:ext>
                </a:extLst>
              </a:tr>
              <a:tr h="137896">
                <a:tc>
                  <a:txBody>
                    <a:bodyPr/>
                    <a:lstStyle/>
                    <a:p>
                      <a:pPr algn="l" fontAlgn="b"/>
                      <a:r>
                        <a:rPr lang="en-US" sz="600" b="0" i="0" u="none" strike="noStrike">
                          <a:solidFill>
                            <a:srgbClr val="000000"/>
                          </a:solidFill>
                          <a:effectLst/>
                          <a:latin typeface="Arial" panose="020B0604020202020204" pitchFamily="34" charset="0"/>
                        </a:rPr>
                        <a:t>[AT-HU] Neusiedl - Gyoer 246B [DIR] [AT] / N-1 Gyor - Wien</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35435.38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255939652"/>
                  </a:ext>
                </a:extLst>
              </a:tr>
              <a:tr h="137896">
                <a:tc>
                  <a:txBody>
                    <a:bodyPr/>
                    <a:lstStyle/>
                    <a:p>
                      <a:pPr algn="l" fontAlgn="b"/>
                      <a:r>
                        <a:rPr lang="en-US" sz="600" b="0" i="0" u="none" strike="noStrike">
                          <a:solidFill>
                            <a:srgbClr val="000000"/>
                          </a:solidFill>
                          <a:effectLst/>
                          <a:latin typeface="Arial" panose="020B0604020202020204" pitchFamily="34" charset="0"/>
                        </a:rPr>
                        <a:t>[AT-CZ] Bisamberg 2 - Sokolnice 243 [DIR] [AT] / N-1 Sokolnice - Bisamberg 2</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34858.31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66235362"/>
                  </a:ext>
                </a:extLst>
              </a:tr>
              <a:tr h="137896">
                <a:tc>
                  <a:txBody>
                    <a:bodyPr/>
                    <a:lstStyle/>
                    <a:p>
                      <a:pPr algn="l" fontAlgn="b"/>
                      <a:r>
                        <a:rPr lang="en-US" sz="600" b="0" i="0" u="none" strike="noStrike">
                          <a:solidFill>
                            <a:srgbClr val="000000"/>
                          </a:solidFill>
                          <a:effectLst/>
                          <a:latin typeface="Arial" panose="020B0604020202020204" pitchFamily="34" charset="0"/>
                        </a:rPr>
                        <a:t>[AT-AT] Sarasdorf - Zurndorf 439A [DIR] / N-1 Sarasdorf - Zurndorf 440A</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11895.9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337132186"/>
                  </a:ext>
                </a:extLst>
              </a:tr>
              <a:tr h="137896">
                <a:tc>
                  <a:txBody>
                    <a:bodyPr/>
                    <a:lstStyle/>
                    <a:p>
                      <a:pPr algn="l" fontAlgn="b"/>
                      <a:r>
                        <a:rPr lang="en-US" sz="600" b="0" i="0" u="none" strike="noStrike">
                          <a:solidFill>
                            <a:srgbClr val="000000"/>
                          </a:solidFill>
                          <a:effectLst/>
                          <a:latin typeface="Arial" panose="020B0604020202020204" pitchFamily="34" charset="0"/>
                        </a:rPr>
                        <a:t>[AT-AT] Kainachtal - Y_Mellach 476KT [OPP] / N-1 Oststeiermark - Wien Suedost 477 </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35548.72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475038428"/>
                  </a:ext>
                </a:extLst>
              </a:tr>
              <a:tr h="137896">
                <a:tc>
                  <a:txBody>
                    <a:bodyPr/>
                    <a:lstStyle/>
                    <a:p>
                      <a:pPr algn="l" fontAlgn="b"/>
                      <a:r>
                        <a:rPr lang="en-US" sz="600" b="0" i="0" u="none" strike="noStrike">
                          <a:solidFill>
                            <a:srgbClr val="000000"/>
                          </a:solidFill>
                          <a:effectLst/>
                          <a:latin typeface="Arial" panose="020B0604020202020204" pitchFamily="34" charset="0"/>
                        </a:rPr>
                        <a:t>[AT-CH] Meiningen - Ruetli 408 [OPP] [AT] / N-1 Meiningen - Ruetli 407</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19604.6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986958485"/>
                  </a:ext>
                </a:extLst>
              </a:tr>
              <a:tr h="137896">
                <a:tc>
                  <a:txBody>
                    <a:bodyPr/>
                    <a:lstStyle/>
                    <a:p>
                      <a:pPr algn="l" fontAlgn="b"/>
                      <a:r>
                        <a:rPr lang="en-US" sz="600" b="0" i="0" u="none" strike="noStrike">
                          <a:solidFill>
                            <a:srgbClr val="000000"/>
                          </a:solidFill>
                          <a:effectLst/>
                          <a:latin typeface="Arial" panose="020B0604020202020204" pitchFamily="34" charset="0"/>
                        </a:rPr>
                        <a:t>[AT-AT] Rosegg - Villach Sued 267B [DIR] / N-1 Feistritz - Obersielach 268</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78586.75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681556303"/>
                  </a:ext>
                </a:extLst>
              </a:tr>
              <a:tr h="137896">
                <a:tc>
                  <a:txBody>
                    <a:bodyPr/>
                    <a:lstStyle/>
                    <a:p>
                      <a:pPr algn="l" fontAlgn="b"/>
                      <a:r>
                        <a:rPr lang="en-US" sz="600" b="0" i="0" u="none" strike="noStrike">
                          <a:solidFill>
                            <a:srgbClr val="000000"/>
                          </a:solidFill>
                          <a:effectLst/>
                          <a:latin typeface="Arial" panose="020B0604020202020204" pitchFamily="34" charset="0"/>
                        </a:rPr>
                        <a:t>[AT-SI] Obersielach - Podlog 247 [DIR] [AT] / N-1 Cirkovce-Krsko</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21784.75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949800007"/>
                  </a:ext>
                </a:extLst>
              </a:tr>
              <a:tr h="137896">
                <a:tc>
                  <a:txBody>
                    <a:bodyPr/>
                    <a:lstStyle/>
                    <a:p>
                      <a:pPr algn="l" fontAlgn="b"/>
                      <a:r>
                        <a:rPr lang="en-US" sz="600" b="0" i="0" u="none" strike="noStrike">
                          <a:solidFill>
                            <a:srgbClr val="000000"/>
                          </a:solidFill>
                          <a:effectLst/>
                          <a:latin typeface="Arial" panose="020B0604020202020204" pitchFamily="34" charset="0"/>
                        </a:rPr>
                        <a:t>[AT-AT] Westtirol 1 - Westtirol 2 WTRHU41 [OPP] / N-1 Westtirol - Voehringen</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18855.34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090895199"/>
                  </a:ext>
                </a:extLst>
              </a:tr>
              <a:tr h="137896">
                <a:tc>
                  <a:txBody>
                    <a:bodyPr/>
                    <a:lstStyle/>
                    <a:p>
                      <a:pPr algn="l" fontAlgn="b"/>
                      <a:r>
                        <a:rPr lang="en-US" sz="600" b="0" i="0" u="none" strike="noStrike">
                          <a:solidFill>
                            <a:srgbClr val="000000"/>
                          </a:solidFill>
                          <a:effectLst/>
                          <a:latin typeface="Arial" panose="020B0604020202020204" pitchFamily="34" charset="0"/>
                        </a:rPr>
                        <a:t>[AT-D7] Westtirol 1 - Leupolz 412 [OPP] [AT] / N-1 Westtirol - Voehringen</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3140.24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762727816"/>
                  </a:ext>
                </a:extLst>
              </a:tr>
              <a:tr h="137896">
                <a:tc>
                  <a:txBody>
                    <a:bodyPr/>
                    <a:lstStyle/>
                    <a:p>
                      <a:pPr algn="l" fontAlgn="b"/>
                      <a:r>
                        <a:rPr lang="en-US" sz="600" b="0" i="0" u="none" strike="noStrike">
                          <a:solidFill>
                            <a:srgbClr val="000000"/>
                          </a:solidFill>
                          <a:effectLst/>
                          <a:latin typeface="Arial" panose="020B0604020202020204" pitchFamily="34" charset="0"/>
                        </a:rPr>
                        <a:t>[AT-CZ] Duernrohr 1 - Slavetice 437 [DIR] [AT] / N-1 Prestice - Kocin</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16470.74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699081627"/>
                  </a:ext>
                </a:extLst>
              </a:tr>
              <a:tr h="137896">
                <a:tc>
                  <a:txBody>
                    <a:bodyPr/>
                    <a:lstStyle/>
                    <a:p>
                      <a:pPr algn="l" fontAlgn="b"/>
                      <a:r>
                        <a:rPr lang="en-US" sz="600" b="0" i="0" u="none" strike="noStrike">
                          <a:solidFill>
                            <a:srgbClr val="000000"/>
                          </a:solidFill>
                          <a:effectLst/>
                          <a:latin typeface="Arial" panose="020B0604020202020204" pitchFamily="34" charset="0"/>
                        </a:rPr>
                        <a:t>[AT-HU] Zurndorf - Gyoer 439B [DIR] [AT] / BASECASE</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8154.05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262634448"/>
                  </a:ext>
                </a:extLst>
              </a:tr>
              <a:tr h="137896">
                <a:tc>
                  <a:txBody>
                    <a:bodyPr/>
                    <a:lstStyle/>
                    <a:p>
                      <a:pPr algn="l" fontAlgn="b"/>
                      <a:r>
                        <a:rPr lang="en-US" sz="600" b="0" i="0" u="none" strike="noStrike">
                          <a:solidFill>
                            <a:srgbClr val="000000"/>
                          </a:solidFill>
                          <a:effectLst/>
                          <a:latin typeface="Arial" panose="020B0604020202020204" pitchFamily="34" charset="0"/>
                        </a:rPr>
                        <a:t>[AT-CH] Westtirol 1 - Pradella 427 [OPP] [AT] / N-1 Westtirol 1 - Pradella 428</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5585.37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050428667"/>
                  </a:ext>
                </a:extLst>
              </a:tr>
              <a:tr h="137896">
                <a:tc>
                  <a:txBody>
                    <a:bodyPr/>
                    <a:lstStyle/>
                    <a:p>
                      <a:pPr algn="l" fontAlgn="b"/>
                      <a:r>
                        <a:rPr lang="en-US" sz="600" b="1" i="0" u="none" strike="noStrike">
                          <a:solidFill>
                            <a:srgbClr val="000000"/>
                          </a:solidFill>
                          <a:effectLst/>
                          <a:latin typeface="Arial" panose="020B0604020202020204" pitchFamily="34" charset="0"/>
                        </a:rPr>
                        <a:t>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123809.56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165516688"/>
                  </a:ext>
                </a:extLst>
              </a:tr>
              <a:tr h="137896">
                <a:tc>
                  <a:txBody>
                    <a:bodyPr/>
                    <a:lstStyle/>
                    <a:p>
                      <a:pPr algn="l" fontAlgn="b"/>
                      <a:r>
                        <a:rPr lang="en-US" sz="600" b="0" i="0" u="none" strike="noStrike">
                          <a:solidFill>
                            <a:srgbClr val="000000"/>
                          </a:solidFill>
                          <a:effectLst/>
                          <a:latin typeface="Arial" panose="020B0604020202020204" pitchFamily="34" charset="0"/>
                        </a:rPr>
                        <a:t>[AT-AT] Westtirol 1 - Westtirol 2 WTRHU41 [DIR] / N-1 Buers - Westtirol rt (422)</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2612.23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184061742"/>
                  </a:ext>
                </a:extLst>
              </a:tr>
              <a:tr h="137896">
                <a:tc>
                  <a:txBody>
                    <a:bodyPr/>
                    <a:lstStyle/>
                    <a:p>
                      <a:pPr algn="l" fontAlgn="b"/>
                      <a:r>
                        <a:rPr lang="en-US" sz="600" b="0" i="0" u="none" strike="noStrike">
                          <a:solidFill>
                            <a:srgbClr val="000000"/>
                          </a:solidFill>
                          <a:effectLst/>
                          <a:latin typeface="Arial" panose="020B0604020202020204" pitchFamily="34" charset="0"/>
                        </a:rPr>
                        <a:t>[AT-AT] Westtirol 1 - Westtirol 2 WTRHU41 [OPP] / N-1 Pradella-Y/Punt LN300153</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38721.18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713097454"/>
                  </a:ext>
                </a:extLst>
              </a:tr>
              <a:tr h="137896">
                <a:tc>
                  <a:txBody>
                    <a:bodyPr/>
                    <a:lstStyle/>
                    <a:p>
                      <a:pPr algn="l" fontAlgn="b"/>
                      <a:r>
                        <a:rPr lang="en-US" sz="600" b="0" i="0" u="none" strike="noStrike">
                          <a:solidFill>
                            <a:srgbClr val="000000"/>
                          </a:solidFill>
                          <a:effectLst/>
                          <a:latin typeface="Arial" panose="020B0604020202020204" pitchFamily="34" charset="0"/>
                        </a:rPr>
                        <a:t>[AT-SI] Kainachtal - Maribor 473 [OPP] [AT] / N-1 Maribor-Kainachtal 2</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39204.48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457730456"/>
                  </a:ext>
                </a:extLst>
              </a:tr>
              <a:tr h="137896">
                <a:tc>
                  <a:txBody>
                    <a:bodyPr/>
                    <a:lstStyle/>
                    <a:p>
                      <a:pPr algn="l" fontAlgn="b"/>
                      <a:r>
                        <a:rPr lang="en-US" sz="600" b="0" i="0" u="none" strike="noStrike">
                          <a:solidFill>
                            <a:srgbClr val="000000"/>
                          </a:solidFill>
                          <a:effectLst/>
                          <a:latin typeface="Arial" panose="020B0604020202020204" pitchFamily="34" charset="0"/>
                        </a:rPr>
                        <a:t>[AT-HU] Zurndorf - Gyoer 439B [OPP] [AT] / BASECASE</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106824.16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692165775"/>
                  </a:ext>
                </a:extLst>
              </a:tr>
              <a:tr h="137896">
                <a:tc>
                  <a:txBody>
                    <a:bodyPr/>
                    <a:lstStyle/>
                    <a:p>
                      <a:pPr algn="l" fontAlgn="b"/>
                      <a:r>
                        <a:rPr lang="en-US" sz="600" b="0" i="0" u="none" strike="noStrike">
                          <a:solidFill>
                            <a:srgbClr val="000000"/>
                          </a:solidFill>
                          <a:effectLst/>
                          <a:latin typeface="Arial" panose="020B0604020202020204" pitchFamily="34" charset="0"/>
                        </a:rPr>
                        <a:t>[AT-AT] Suedburgenland - Wien Suedost 478 [OPP] / N-1 Oststeiermark - Wien Suedost 477 </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77281.97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764508308"/>
                  </a:ext>
                </a:extLst>
              </a:tr>
              <a:tr h="137896">
                <a:tc>
                  <a:txBody>
                    <a:bodyPr/>
                    <a:lstStyle/>
                    <a:p>
                      <a:pPr algn="l" fontAlgn="b"/>
                      <a:r>
                        <a:rPr lang="en-US" sz="600" b="0" i="0" u="none" strike="noStrike">
                          <a:solidFill>
                            <a:srgbClr val="000000"/>
                          </a:solidFill>
                          <a:effectLst/>
                          <a:latin typeface="Arial" panose="020B0604020202020204" pitchFamily="34" charset="0"/>
                        </a:rPr>
                        <a:t>[AT-CZ] Bisamberg 2 - Sokolnice 243 [DIR] [AT] / N-1 Sokolnice - Bisamberg 2</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25510.39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543737847"/>
                  </a:ext>
                </a:extLst>
              </a:tr>
              <a:tr h="137896">
                <a:tc>
                  <a:txBody>
                    <a:bodyPr/>
                    <a:lstStyle/>
                    <a:p>
                      <a:pPr algn="l" fontAlgn="b"/>
                      <a:r>
                        <a:rPr lang="en-US" sz="600" b="0" i="0" u="none" strike="noStrike">
                          <a:solidFill>
                            <a:srgbClr val="000000"/>
                          </a:solidFill>
                          <a:effectLst/>
                          <a:latin typeface="Arial" panose="020B0604020202020204" pitchFamily="34" charset="0"/>
                        </a:rPr>
                        <a:t>[AT-AT] Sarasdorf - Zurndorf 439A [DIR] / N-1 Sarasdorf - Zurndorf 440A</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6460.17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641882357"/>
                  </a:ext>
                </a:extLst>
              </a:tr>
              <a:tr h="137896">
                <a:tc>
                  <a:txBody>
                    <a:bodyPr/>
                    <a:lstStyle/>
                    <a:p>
                      <a:pPr algn="l" fontAlgn="b"/>
                      <a:r>
                        <a:rPr lang="en-US" sz="600" b="0" i="0" u="none" strike="noStrike">
                          <a:solidFill>
                            <a:srgbClr val="000000"/>
                          </a:solidFill>
                          <a:effectLst/>
                          <a:latin typeface="Arial" panose="020B0604020202020204" pitchFamily="34" charset="0"/>
                        </a:rPr>
                        <a:t>[AT-CH] Meiningen - Ruetli 408 [OPP] [AT] / N-1 Meiningen - Ruetli 407</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23234.86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495458465"/>
                  </a:ext>
                </a:extLst>
              </a:tr>
              <a:tr h="137896">
                <a:tc>
                  <a:txBody>
                    <a:bodyPr/>
                    <a:lstStyle/>
                    <a:p>
                      <a:pPr algn="l" fontAlgn="b"/>
                      <a:r>
                        <a:rPr lang="en-US" sz="600" b="0" i="0" u="none" strike="noStrike">
                          <a:solidFill>
                            <a:srgbClr val="000000"/>
                          </a:solidFill>
                          <a:effectLst/>
                          <a:latin typeface="Arial" panose="020B0604020202020204" pitchFamily="34" charset="0"/>
                        </a:rPr>
                        <a:t>[AT-SI] Obersielach - Podlog 247 [DIR] [AT] / N-1 Cirkovce-Podlog</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12015.34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271986129"/>
                  </a:ext>
                </a:extLst>
              </a:tr>
              <a:tr h="137896">
                <a:tc>
                  <a:txBody>
                    <a:bodyPr/>
                    <a:lstStyle/>
                    <a:p>
                      <a:pPr algn="l" fontAlgn="b"/>
                      <a:r>
                        <a:rPr lang="en-US" sz="600" b="0" i="0" u="none" strike="noStrike">
                          <a:solidFill>
                            <a:srgbClr val="000000"/>
                          </a:solidFill>
                          <a:effectLst/>
                          <a:latin typeface="Arial" panose="020B0604020202020204" pitchFamily="34" charset="0"/>
                        </a:rPr>
                        <a:t>[AT-D7] Westtirol 1 - Leupolz 412 [OPP] [AT] / N-1 Westtirol - Voehringen</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14477.63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791210552"/>
                  </a:ext>
                </a:extLst>
              </a:tr>
              <a:tr h="137896">
                <a:tc>
                  <a:txBody>
                    <a:bodyPr/>
                    <a:lstStyle/>
                    <a:p>
                      <a:pPr algn="l" fontAlgn="b"/>
                      <a:r>
                        <a:rPr lang="en-US" sz="600" b="0" i="0" u="none" strike="noStrike">
                          <a:solidFill>
                            <a:srgbClr val="000000"/>
                          </a:solidFill>
                          <a:effectLst/>
                          <a:latin typeface="Arial" panose="020B0604020202020204" pitchFamily="34" charset="0"/>
                        </a:rPr>
                        <a:t>[AT-CZ] Duernrohr 1 - Slavetice 437 [DIR] [AT] / N-1 Prestice - Kocin</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14514.78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797972907"/>
                  </a:ext>
                </a:extLst>
              </a:tr>
              <a:tr h="137896">
                <a:tc>
                  <a:txBody>
                    <a:bodyPr/>
                    <a:lstStyle/>
                    <a:p>
                      <a:pPr algn="l" fontAlgn="b"/>
                      <a:r>
                        <a:rPr lang="en-US" sz="600" b="0" i="0" u="none" strike="noStrike">
                          <a:solidFill>
                            <a:srgbClr val="000000"/>
                          </a:solidFill>
                          <a:effectLst/>
                          <a:latin typeface="Arial" panose="020B0604020202020204" pitchFamily="34" charset="0"/>
                        </a:rPr>
                        <a:t>[AT-HU] Zurndorf - Gyoer 439B [DIR] [AT] / N-1 Gabcikovo - Gonyu</a:t>
                      </a:r>
                    </a:p>
                  </a:txBody>
                  <a:tcPr marL="74171"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0" i="0" u="none" strike="noStrike">
                          <a:solidFill>
                            <a:srgbClr val="000000"/>
                          </a:solidFill>
                          <a:effectLst/>
                          <a:latin typeface="Arial" panose="020B0604020202020204" pitchFamily="34" charset="0"/>
                        </a:rPr>
                        <a:t>123809.56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121535496"/>
                  </a:ext>
                </a:extLst>
              </a:tr>
              <a:tr h="137896">
                <a:tc>
                  <a:txBody>
                    <a:bodyPr/>
                    <a:lstStyle/>
                    <a:p>
                      <a:pPr algn="l" fontAlgn="b"/>
                      <a:r>
                        <a:rPr lang="en-US" sz="600" b="1" i="0" u="none" strike="noStrike">
                          <a:solidFill>
                            <a:srgbClr val="000000"/>
                          </a:solidFill>
                          <a:effectLst/>
                          <a:latin typeface="Arial" panose="020B0604020202020204" pitchFamily="34" charset="0"/>
                        </a:rPr>
                        <a:t>Total sum</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600" b="1" i="0" u="none" strike="noStrike">
                          <a:solidFill>
                            <a:srgbClr val="000000"/>
                          </a:solidFill>
                          <a:effectLst/>
                          <a:latin typeface="Arial" panose="020B0604020202020204" pitchFamily="34" charset="0"/>
                        </a:rPr>
                        <a:t>917938.72</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600" b="1" i="0" u="none" strike="noStrike" dirty="0">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3257694179"/>
                  </a:ext>
                </a:extLst>
              </a:tr>
            </a:tbl>
          </a:graphicData>
        </a:graphic>
      </p:graphicFrame>
    </p:spTree>
    <p:extLst>
      <p:ext uri="{BB962C8B-B14F-4D97-AF65-F5344CB8AC3E}">
        <p14:creationId xmlns:p14="http://schemas.microsoft.com/office/powerpoint/2010/main" val="1955835555"/>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20112 (part 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7CE0E316-FAEA-4D52-9940-A9578C90737F}"/>
              </a:ext>
            </a:extLst>
          </p:cNvPr>
          <p:cNvGraphicFramePr>
            <a:graphicFrameLocks noGrp="1"/>
          </p:cNvGraphicFramePr>
          <p:nvPr>
            <p:extLst>
              <p:ext uri="{D42A27DB-BD31-4B8C-83A1-F6EECF244321}">
                <p14:modId xmlns:p14="http://schemas.microsoft.com/office/powerpoint/2010/main" val="2136968673"/>
              </p:ext>
            </p:extLst>
          </p:nvPr>
        </p:nvGraphicFramePr>
        <p:xfrm>
          <a:off x="1643974" y="1079492"/>
          <a:ext cx="6561124" cy="5270510"/>
        </p:xfrm>
        <a:graphic>
          <a:graphicData uri="http://schemas.openxmlformats.org/drawingml/2006/table">
            <a:tbl>
              <a:tblPr/>
              <a:tblGrid>
                <a:gridCol w="5084117">
                  <a:extLst>
                    <a:ext uri="{9D8B030D-6E8A-4147-A177-3AD203B41FA5}">
                      <a16:colId xmlns:a16="http://schemas.microsoft.com/office/drawing/2014/main" val="2533667940"/>
                    </a:ext>
                  </a:extLst>
                </a:gridCol>
                <a:gridCol w="1075100">
                  <a:extLst>
                    <a:ext uri="{9D8B030D-6E8A-4147-A177-3AD203B41FA5}">
                      <a16:colId xmlns:a16="http://schemas.microsoft.com/office/drawing/2014/main" val="1535666837"/>
                    </a:ext>
                  </a:extLst>
                </a:gridCol>
                <a:gridCol w="401907">
                  <a:extLst>
                    <a:ext uri="{9D8B030D-6E8A-4147-A177-3AD203B41FA5}">
                      <a16:colId xmlns:a16="http://schemas.microsoft.com/office/drawing/2014/main" val="641427229"/>
                    </a:ext>
                  </a:extLst>
                </a:gridCol>
              </a:tblGrid>
              <a:tr h="155015">
                <a:tc>
                  <a:txBody>
                    <a:bodyPr/>
                    <a:lstStyle/>
                    <a:p>
                      <a:pPr algn="l" fontAlgn="b"/>
                      <a:r>
                        <a:rPr lang="en-US" sz="800" b="1" i="0" u="none" strike="noStrike">
                          <a:solidFill>
                            <a:srgbClr val="000000"/>
                          </a:solidFill>
                          <a:effectLst/>
                          <a:latin typeface="Arial" panose="020B0604020202020204" pitchFamily="34" charset="0"/>
                        </a:rPr>
                        <a:t>Hour</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MAX of ShadowPrice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RAM %</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2514820841"/>
                  </a:ext>
                </a:extLst>
              </a:tr>
              <a:tr h="155015">
                <a:tc>
                  <a:txBody>
                    <a:bodyPr/>
                    <a:lstStyle/>
                    <a:p>
                      <a:pPr algn="l" fontAlgn="b"/>
                      <a:r>
                        <a:rPr lang="en-US" sz="800" b="1" i="0" u="none" strike="noStrike">
                          <a:solidFill>
                            <a:srgbClr val="000000"/>
                          </a:solidFill>
                          <a:effectLst/>
                          <a:latin typeface="Arial" panose="020B0604020202020204" pitchFamily="34" charset="0"/>
                        </a:rPr>
                        <a:t>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805.54</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116%</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979768373"/>
                  </a:ext>
                </a:extLst>
              </a:tr>
              <a:tr h="155015">
                <a:tc>
                  <a:txBody>
                    <a:bodyPr/>
                    <a:lstStyle/>
                    <a:p>
                      <a:pPr algn="l" fontAlgn="b"/>
                      <a:r>
                        <a:rPr lang="pt-BR" sz="800" b="0" i="0" u="none" strike="noStrike">
                          <a:solidFill>
                            <a:srgbClr val="000000"/>
                          </a:solidFill>
                          <a:effectLst/>
                          <a:latin typeface="Arial" panose="020B0604020202020204" pitchFamily="34" charset="0"/>
                        </a:rPr>
                        <a:t>[HR-SI] 220kV Pehlin - Divaca [DIR] [HR] / N-1 Melina - Divaca</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91.27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482563362"/>
                  </a:ext>
                </a:extLst>
              </a:tr>
              <a:tr h="155015">
                <a:tc>
                  <a:txBody>
                    <a:bodyPr/>
                    <a:lstStyle/>
                    <a:p>
                      <a:pPr algn="l" fontAlgn="b"/>
                      <a:r>
                        <a:rPr lang="pt-BR" sz="800" b="0" i="0" u="none" strike="noStrike">
                          <a:solidFill>
                            <a:srgbClr val="000000"/>
                          </a:solidFill>
                          <a:effectLst/>
                          <a:latin typeface="Arial" panose="020B0604020202020204" pitchFamily="34" charset="0"/>
                        </a:rPr>
                        <a:t>[RO-RO] Resita - Timisoara c1 [DIR] / N-1 Resita - Timisoara c2</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805.54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38%</a:t>
                      </a:r>
                    </a:p>
                  </a:txBody>
                  <a:tcPr marL="0" marR="0" marT="0" marB="0" anchor="b">
                    <a:lnL>
                      <a:noFill/>
                    </a:lnL>
                    <a:lnR>
                      <a:noFill/>
                    </a:lnR>
                    <a:lnT>
                      <a:noFill/>
                    </a:lnT>
                    <a:lnB>
                      <a:noFill/>
                    </a:lnB>
                  </a:tcPr>
                </a:tc>
                <a:extLst>
                  <a:ext uri="{0D108BD9-81ED-4DB2-BD59-A6C34878D82A}">
                    <a16:rowId xmlns:a16="http://schemas.microsoft.com/office/drawing/2014/main" val="4054695256"/>
                  </a:ext>
                </a:extLst>
              </a:tr>
              <a:tr h="155015">
                <a:tc>
                  <a:txBody>
                    <a:bodyPr/>
                    <a:lstStyle/>
                    <a:p>
                      <a:pPr algn="l" fontAlgn="b"/>
                      <a:r>
                        <a:rPr lang="en-US" sz="800" b="1" i="0" u="none" strike="noStrike">
                          <a:solidFill>
                            <a:srgbClr val="000000"/>
                          </a:solidFill>
                          <a:effectLst/>
                          <a:latin typeface="Arial" panose="020B0604020202020204" pitchFamily="34" charset="0"/>
                        </a:rPr>
                        <a:t>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744.33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825838110"/>
                  </a:ext>
                </a:extLst>
              </a:tr>
              <a:tr h="155015">
                <a:tc>
                  <a:txBody>
                    <a:bodyPr/>
                    <a:lstStyle/>
                    <a:p>
                      <a:pPr algn="l" fontAlgn="b"/>
                      <a:r>
                        <a:rPr lang="pt-BR" sz="800" b="0" i="0" u="none" strike="noStrike">
                          <a:solidFill>
                            <a:srgbClr val="000000"/>
                          </a:solidFill>
                          <a:effectLst/>
                          <a:latin typeface="Arial" panose="020B0604020202020204" pitchFamily="34" charset="0"/>
                        </a:rPr>
                        <a:t>[RO-RO] Resita - Timisoara c1 [DIR] / N-1 Resita - Timisoara c2</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744.33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480117085"/>
                  </a:ext>
                </a:extLst>
              </a:tr>
              <a:tr h="155015">
                <a:tc>
                  <a:txBody>
                    <a:bodyPr/>
                    <a:lstStyle/>
                    <a:p>
                      <a:pPr algn="l" fontAlgn="b"/>
                      <a:r>
                        <a:rPr lang="en-US" sz="800" b="1" i="0" u="none" strike="noStrike">
                          <a:solidFill>
                            <a:srgbClr val="000000"/>
                          </a:solidFill>
                          <a:effectLst/>
                          <a:latin typeface="Arial" panose="020B0604020202020204" pitchFamily="34" charset="0"/>
                        </a:rPr>
                        <a:t>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668.4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511629262"/>
                  </a:ext>
                </a:extLst>
              </a:tr>
              <a:tr h="155015">
                <a:tc>
                  <a:txBody>
                    <a:bodyPr/>
                    <a:lstStyle/>
                    <a:p>
                      <a:pPr algn="l" fontAlgn="b"/>
                      <a:r>
                        <a:rPr lang="pt-BR" sz="800" b="0" i="0" u="none" strike="noStrike">
                          <a:solidFill>
                            <a:srgbClr val="000000"/>
                          </a:solidFill>
                          <a:effectLst/>
                          <a:latin typeface="Arial" panose="020B0604020202020204" pitchFamily="34" charset="0"/>
                        </a:rPr>
                        <a:t>[HR-SI] 220kV Pehlin - Divaca [DIR] [HR] / N-1 Melina - Divaca</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75.75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358530522"/>
                  </a:ext>
                </a:extLst>
              </a:tr>
              <a:tr h="155015">
                <a:tc>
                  <a:txBody>
                    <a:bodyPr/>
                    <a:lstStyle/>
                    <a:p>
                      <a:pPr algn="l" fontAlgn="b"/>
                      <a:r>
                        <a:rPr lang="pt-BR" sz="800" b="0" i="0" u="none" strike="noStrike">
                          <a:solidFill>
                            <a:srgbClr val="000000"/>
                          </a:solidFill>
                          <a:effectLst/>
                          <a:latin typeface="Arial" panose="020B0604020202020204" pitchFamily="34" charset="0"/>
                        </a:rPr>
                        <a:t>[RO-RO] Resita - Timisoara c1 [DIR] / N-1 Resita - Timisoara c2</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668.4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43%</a:t>
                      </a:r>
                    </a:p>
                  </a:txBody>
                  <a:tcPr marL="0" marR="0" marT="0" marB="0" anchor="b">
                    <a:lnL>
                      <a:noFill/>
                    </a:lnL>
                    <a:lnR>
                      <a:noFill/>
                    </a:lnR>
                    <a:lnT>
                      <a:noFill/>
                    </a:lnT>
                    <a:lnB>
                      <a:noFill/>
                    </a:lnB>
                  </a:tcPr>
                </a:tc>
                <a:extLst>
                  <a:ext uri="{0D108BD9-81ED-4DB2-BD59-A6C34878D82A}">
                    <a16:rowId xmlns:a16="http://schemas.microsoft.com/office/drawing/2014/main" val="1105488530"/>
                  </a:ext>
                </a:extLst>
              </a:tr>
              <a:tr h="155015">
                <a:tc>
                  <a:txBody>
                    <a:bodyPr/>
                    <a:lstStyle/>
                    <a:p>
                      <a:pPr algn="l" fontAlgn="b"/>
                      <a:r>
                        <a:rPr lang="en-US" sz="800" b="1" i="0" u="none" strike="noStrike">
                          <a:solidFill>
                            <a:srgbClr val="000000"/>
                          </a:solidFill>
                          <a:effectLst/>
                          <a:latin typeface="Arial" panose="020B0604020202020204" pitchFamily="34" charset="0"/>
                        </a:rPr>
                        <a:t>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447.5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511093504"/>
                  </a:ext>
                </a:extLst>
              </a:tr>
              <a:tr h="155015">
                <a:tc>
                  <a:txBody>
                    <a:bodyPr/>
                    <a:lstStyle/>
                    <a:p>
                      <a:pPr algn="l" fontAlgn="b"/>
                      <a:r>
                        <a:rPr lang="pt-BR" sz="800" b="0" i="0" u="none" strike="noStrike">
                          <a:solidFill>
                            <a:srgbClr val="000000"/>
                          </a:solidFill>
                          <a:effectLst/>
                          <a:latin typeface="Arial" panose="020B0604020202020204" pitchFamily="34" charset="0"/>
                        </a:rPr>
                        <a:t>[HR-SI] 220kV Pehlin - Divaca [DIR] [HR] / N-1 Melina - Divaca</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50.73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616751851"/>
                  </a:ext>
                </a:extLst>
              </a:tr>
              <a:tr h="155015">
                <a:tc>
                  <a:txBody>
                    <a:bodyPr/>
                    <a:lstStyle/>
                    <a:p>
                      <a:pPr algn="l" fontAlgn="b"/>
                      <a:r>
                        <a:rPr lang="pt-BR" sz="800" b="0" i="0" u="none" strike="noStrike">
                          <a:solidFill>
                            <a:srgbClr val="000000"/>
                          </a:solidFill>
                          <a:effectLst/>
                          <a:latin typeface="Arial" panose="020B0604020202020204" pitchFamily="34" charset="0"/>
                        </a:rPr>
                        <a:t>[RO-RO] Resita - Timisoara c1 [DIR] / N-1 Resita - Timisoara c2</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447.5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46%</a:t>
                      </a:r>
                    </a:p>
                  </a:txBody>
                  <a:tcPr marL="0" marR="0" marT="0" marB="0" anchor="b">
                    <a:lnL>
                      <a:noFill/>
                    </a:lnL>
                    <a:lnR>
                      <a:noFill/>
                    </a:lnR>
                    <a:lnT>
                      <a:noFill/>
                    </a:lnT>
                    <a:lnB>
                      <a:noFill/>
                    </a:lnB>
                  </a:tcPr>
                </a:tc>
                <a:extLst>
                  <a:ext uri="{0D108BD9-81ED-4DB2-BD59-A6C34878D82A}">
                    <a16:rowId xmlns:a16="http://schemas.microsoft.com/office/drawing/2014/main" val="1068360638"/>
                  </a:ext>
                </a:extLst>
              </a:tr>
              <a:tr h="155015">
                <a:tc>
                  <a:txBody>
                    <a:bodyPr/>
                    <a:lstStyle/>
                    <a:p>
                      <a:pPr algn="l" fontAlgn="b"/>
                      <a:r>
                        <a:rPr lang="en-US" sz="800" b="1" i="0" u="none" strike="noStrike">
                          <a:solidFill>
                            <a:srgbClr val="000000"/>
                          </a:solidFill>
                          <a:effectLst/>
                          <a:latin typeface="Arial" panose="020B0604020202020204" pitchFamily="34" charset="0"/>
                        </a:rPr>
                        <a:t>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289.34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592713671"/>
                  </a:ext>
                </a:extLst>
              </a:tr>
              <a:tr h="155015">
                <a:tc>
                  <a:txBody>
                    <a:bodyPr/>
                    <a:lstStyle/>
                    <a:p>
                      <a:pPr algn="l" fontAlgn="b"/>
                      <a:r>
                        <a:rPr lang="pt-BR" sz="800" b="0" i="0" u="none" strike="noStrike">
                          <a:solidFill>
                            <a:srgbClr val="000000"/>
                          </a:solidFill>
                          <a:effectLst/>
                          <a:latin typeface="Arial" panose="020B0604020202020204" pitchFamily="34" charset="0"/>
                        </a:rPr>
                        <a:t>[HR-SI] 220kV Pehlin - Divaca [DIR] [HR] / N-1 Melina - Divaca</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32.81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239439864"/>
                  </a:ext>
                </a:extLst>
              </a:tr>
              <a:tr h="155015">
                <a:tc>
                  <a:txBody>
                    <a:bodyPr/>
                    <a:lstStyle/>
                    <a:p>
                      <a:pPr algn="l" fontAlgn="b"/>
                      <a:r>
                        <a:rPr lang="pt-BR" sz="800" b="0" i="0" u="none" strike="noStrike">
                          <a:solidFill>
                            <a:srgbClr val="000000"/>
                          </a:solidFill>
                          <a:effectLst/>
                          <a:latin typeface="Arial" panose="020B0604020202020204" pitchFamily="34" charset="0"/>
                        </a:rPr>
                        <a:t>[RO-RO] Resita - Timisoara c1 [DIR] / N-1 Resita - Timisoara c2</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289.34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44%</a:t>
                      </a:r>
                    </a:p>
                  </a:txBody>
                  <a:tcPr marL="0" marR="0" marT="0" marB="0" anchor="b">
                    <a:lnL>
                      <a:noFill/>
                    </a:lnL>
                    <a:lnR>
                      <a:noFill/>
                    </a:lnR>
                    <a:lnT>
                      <a:noFill/>
                    </a:lnT>
                    <a:lnB>
                      <a:noFill/>
                    </a:lnB>
                  </a:tcPr>
                </a:tc>
                <a:extLst>
                  <a:ext uri="{0D108BD9-81ED-4DB2-BD59-A6C34878D82A}">
                    <a16:rowId xmlns:a16="http://schemas.microsoft.com/office/drawing/2014/main" val="2918646176"/>
                  </a:ext>
                </a:extLst>
              </a:tr>
              <a:tr h="155015">
                <a:tc>
                  <a:txBody>
                    <a:bodyPr/>
                    <a:lstStyle/>
                    <a:p>
                      <a:pPr algn="l" fontAlgn="b"/>
                      <a:r>
                        <a:rPr lang="en-US" sz="800" b="1" i="0" u="none" strike="noStrike">
                          <a:solidFill>
                            <a:srgbClr val="000000"/>
                          </a:solidFill>
                          <a:effectLst/>
                          <a:latin typeface="Arial" panose="020B0604020202020204" pitchFamily="34" charset="0"/>
                        </a:rPr>
                        <a:t>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393.05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187726422"/>
                  </a:ext>
                </a:extLst>
              </a:tr>
              <a:tr h="155015">
                <a:tc>
                  <a:txBody>
                    <a:bodyPr/>
                    <a:lstStyle/>
                    <a:p>
                      <a:pPr algn="l" fontAlgn="b"/>
                      <a:r>
                        <a:rPr lang="de-DE" sz="800" b="0" i="0" u="none" strike="noStrike">
                          <a:solidFill>
                            <a:srgbClr val="000000"/>
                          </a:solidFill>
                          <a:effectLst/>
                          <a:latin typeface="Arial" panose="020B0604020202020204" pitchFamily="34" charset="0"/>
                        </a:rPr>
                        <a:t>[D2-NL] Diele - Meeden SCHWARZ [OPP] [D2] / N-1 Diele - Meeden WEISS/W</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393.05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715528159"/>
                  </a:ext>
                </a:extLst>
              </a:tr>
              <a:tr h="155015">
                <a:tc>
                  <a:txBody>
                    <a:bodyPr/>
                    <a:lstStyle/>
                    <a:p>
                      <a:pPr algn="l" fontAlgn="b"/>
                      <a:r>
                        <a:rPr lang="pt-BR" sz="800" b="0" i="0" u="none" strike="noStrike">
                          <a:solidFill>
                            <a:srgbClr val="000000"/>
                          </a:solidFill>
                          <a:effectLst/>
                          <a:latin typeface="Arial" panose="020B0604020202020204" pitchFamily="34" charset="0"/>
                        </a:rPr>
                        <a:t>[RO-RO] Resita - Timisoara c1 [DIR] / N-1 Resita - Timisoara c2</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116.18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2626819707"/>
                  </a:ext>
                </a:extLst>
              </a:tr>
              <a:tr h="155015">
                <a:tc>
                  <a:txBody>
                    <a:bodyPr/>
                    <a:lstStyle/>
                    <a:p>
                      <a:pPr algn="l" fontAlgn="b"/>
                      <a:r>
                        <a:rPr lang="en-US" sz="800" b="0" i="0" u="none" strike="noStrike">
                          <a:solidFill>
                            <a:srgbClr val="000000"/>
                          </a:solidFill>
                          <a:effectLst/>
                          <a:latin typeface="Arial" panose="020B0604020202020204" pitchFamily="34" charset="0"/>
                        </a:rPr>
                        <a:t>[BE-FR] Achene - Lonny 380.19 [DIR] [BE] / N-1 Aubange - Moulaine 220.513</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42.25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57%</a:t>
                      </a:r>
                    </a:p>
                  </a:txBody>
                  <a:tcPr marL="0" marR="0" marT="0" marB="0" anchor="b">
                    <a:lnL>
                      <a:noFill/>
                    </a:lnL>
                    <a:lnR>
                      <a:noFill/>
                    </a:lnR>
                    <a:lnT>
                      <a:noFill/>
                    </a:lnT>
                    <a:lnB>
                      <a:noFill/>
                    </a:lnB>
                  </a:tcPr>
                </a:tc>
                <a:extLst>
                  <a:ext uri="{0D108BD9-81ED-4DB2-BD59-A6C34878D82A}">
                    <a16:rowId xmlns:a16="http://schemas.microsoft.com/office/drawing/2014/main" val="2510514101"/>
                  </a:ext>
                </a:extLst>
              </a:tr>
              <a:tr h="155015">
                <a:tc>
                  <a:txBody>
                    <a:bodyPr/>
                    <a:lstStyle/>
                    <a:p>
                      <a:pPr algn="l" fontAlgn="b"/>
                      <a:r>
                        <a:rPr lang="en-US" sz="800" b="1" i="0" u="none" strike="noStrike">
                          <a:solidFill>
                            <a:srgbClr val="000000"/>
                          </a:solidFill>
                          <a:effectLst/>
                          <a:latin typeface="Arial" panose="020B0604020202020204" pitchFamily="34" charset="0"/>
                        </a:rPr>
                        <a:t>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453.97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118%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640285312"/>
                  </a:ext>
                </a:extLst>
              </a:tr>
              <a:tr h="155015">
                <a:tc>
                  <a:txBody>
                    <a:bodyPr/>
                    <a:lstStyle/>
                    <a:p>
                      <a:pPr algn="l" fontAlgn="b"/>
                      <a:r>
                        <a:rPr lang="pt-BR" sz="800" b="0" i="0" u="none" strike="noStrike">
                          <a:solidFill>
                            <a:srgbClr val="000000"/>
                          </a:solidFill>
                          <a:effectLst/>
                          <a:latin typeface="Arial" panose="020B0604020202020204" pitchFamily="34" charset="0"/>
                        </a:rPr>
                        <a:t>[RO-RO] Resita - Timisoara c1 [DIR] / N-1 Resita - Timisoara c2</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286.34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572063898"/>
                  </a:ext>
                </a:extLst>
              </a:tr>
              <a:tr h="155015">
                <a:tc>
                  <a:txBody>
                    <a:bodyPr/>
                    <a:lstStyle/>
                    <a:p>
                      <a:pPr algn="l" fontAlgn="b"/>
                      <a:r>
                        <a:rPr lang="nn-NO" sz="800" b="0" i="0" u="none" strike="noStrike">
                          <a:solidFill>
                            <a:srgbClr val="000000"/>
                          </a:solidFill>
                          <a:effectLst/>
                          <a:latin typeface="Arial" panose="020B0604020202020204" pitchFamily="34" charset="0"/>
                        </a:rPr>
                        <a:t>[AT-AT] Sarasdorf - Zurndorf 439A [OPP] / N-1 Sarasdorf - Zurndorf 440A</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0.98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15%</a:t>
                      </a:r>
                    </a:p>
                  </a:txBody>
                  <a:tcPr marL="0" marR="0" marT="0" marB="0" anchor="b">
                    <a:lnL>
                      <a:noFill/>
                    </a:lnL>
                    <a:lnR>
                      <a:noFill/>
                    </a:lnR>
                    <a:lnT>
                      <a:noFill/>
                    </a:lnT>
                    <a:lnB>
                      <a:noFill/>
                    </a:lnB>
                  </a:tcPr>
                </a:tc>
                <a:extLst>
                  <a:ext uri="{0D108BD9-81ED-4DB2-BD59-A6C34878D82A}">
                    <a16:rowId xmlns:a16="http://schemas.microsoft.com/office/drawing/2014/main" val="2601126767"/>
                  </a:ext>
                </a:extLst>
              </a:tr>
              <a:tr h="155015">
                <a:tc>
                  <a:txBody>
                    <a:bodyPr/>
                    <a:lstStyle/>
                    <a:p>
                      <a:pPr algn="l" fontAlgn="b"/>
                      <a:r>
                        <a:rPr lang="en-US" sz="800" b="0" i="0" u="none" strike="noStrike">
                          <a:solidFill>
                            <a:srgbClr val="000000"/>
                          </a:solidFill>
                          <a:effectLst/>
                          <a:latin typeface="Arial" panose="020B0604020202020204" pitchFamily="34" charset="0"/>
                        </a:rPr>
                        <a:t>[BE-FR] Achene - Lonny 380.19 [DIR] [BE] / N-1 Aubange - Moulaine 220.513</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85.01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64%</a:t>
                      </a:r>
                    </a:p>
                  </a:txBody>
                  <a:tcPr marL="0" marR="0" marT="0" marB="0" anchor="b">
                    <a:lnL>
                      <a:noFill/>
                    </a:lnL>
                    <a:lnR>
                      <a:noFill/>
                    </a:lnR>
                    <a:lnT>
                      <a:noFill/>
                    </a:lnT>
                    <a:lnB>
                      <a:noFill/>
                    </a:lnB>
                  </a:tcPr>
                </a:tc>
                <a:extLst>
                  <a:ext uri="{0D108BD9-81ED-4DB2-BD59-A6C34878D82A}">
                    <a16:rowId xmlns:a16="http://schemas.microsoft.com/office/drawing/2014/main" val="3378440096"/>
                  </a:ext>
                </a:extLst>
              </a:tr>
              <a:tr h="155015">
                <a:tc>
                  <a:txBody>
                    <a:bodyPr/>
                    <a:lstStyle/>
                    <a:p>
                      <a:pPr algn="l" fontAlgn="b"/>
                      <a:r>
                        <a:rPr lang="de-DE" sz="800" b="0" i="0" u="none" strike="noStrike">
                          <a:solidFill>
                            <a:srgbClr val="000000"/>
                          </a:solidFill>
                          <a:effectLst/>
                          <a:latin typeface="Arial" panose="020B0604020202020204" pitchFamily="34" charset="0"/>
                        </a:rPr>
                        <a:t>[D7-D7] Gronau - Gronau TR 441 E [DIR] / N-1 Achene - Gramme 380.10</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453.97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16%</a:t>
                      </a:r>
                    </a:p>
                  </a:txBody>
                  <a:tcPr marL="0" marR="0" marT="0" marB="0" anchor="b">
                    <a:lnL>
                      <a:noFill/>
                    </a:lnL>
                    <a:lnR>
                      <a:noFill/>
                    </a:lnR>
                    <a:lnT>
                      <a:noFill/>
                    </a:lnT>
                    <a:lnB>
                      <a:noFill/>
                    </a:lnB>
                  </a:tcPr>
                </a:tc>
                <a:extLst>
                  <a:ext uri="{0D108BD9-81ED-4DB2-BD59-A6C34878D82A}">
                    <a16:rowId xmlns:a16="http://schemas.microsoft.com/office/drawing/2014/main" val="356854566"/>
                  </a:ext>
                </a:extLst>
              </a:tr>
              <a:tr h="155015">
                <a:tc>
                  <a:txBody>
                    <a:bodyPr/>
                    <a:lstStyle/>
                    <a:p>
                      <a:pPr algn="l" fontAlgn="b"/>
                      <a:r>
                        <a:rPr lang="en-US" sz="800" b="1" i="0" u="none" strike="noStrike">
                          <a:solidFill>
                            <a:srgbClr val="000000"/>
                          </a:solidFill>
                          <a:effectLst/>
                          <a:latin typeface="Arial" panose="020B0604020202020204" pitchFamily="34" charset="0"/>
                        </a:rPr>
                        <a:t>10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80.32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70%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638133221"/>
                  </a:ext>
                </a:extLst>
              </a:tr>
              <a:tr h="155015">
                <a:tc>
                  <a:txBody>
                    <a:bodyPr/>
                    <a:lstStyle/>
                    <a:p>
                      <a:pPr algn="l" fontAlgn="b"/>
                      <a:r>
                        <a:rPr lang="en-US" sz="800" b="0" i="0" u="none" strike="noStrike">
                          <a:solidFill>
                            <a:srgbClr val="000000"/>
                          </a:solidFill>
                          <a:effectLst/>
                          <a:latin typeface="Arial" panose="020B0604020202020204" pitchFamily="34" charset="0"/>
                        </a:rPr>
                        <a:t>[HR-HR] 220kV Brinje - VE Padene [OPP] / N-1 Melina - Velebit</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15.43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098044901"/>
                  </a:ext>
                </a:extLst>
              </a:tr>
              <a:tr h="155015">
                <a:tc>
                  <a:txBody>
                    <a:bodyPr/>
                    <a:lstStyle/>
                    <a:p>
                      <a:pPr algn="l" fontAlgn="b"/>
                      <a:r>
                        <a:rPr lang="pt-BR" sz="800" b="0" i="0" u="none" strike="noStrike">
                          <a:solidFill>
                            <a:srgbClr val="000000"/>
                          </a:solidFill>
                          <a:effectLst/>
                          <a:latin typeface="Arial" panose="020B0604020202020204" pitchFamily="34" charset="0"/>
                        </a:rPr>
                        <a:t>[RO-RO] Resita - Timisoara c1 [DIR] / N-1 Resita - Timisoara c2</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22.02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2778678657"/>
                  </a:ext>
                </a:extLst>
              </a:tr>
              <a:tr h="155015">
                <a:tc>
                  <a:txBody>
                    <a:bodyPr/>
                    <a:lstStyle/>
                    <a:p>
                      <a:pPr algn="l" fontAlgn="b"/>
                      <a:r>
                        <a:rPr lang="pt-BR" sz="800" b="0" i="0" u="none" strike="noStrike">
                          <a:solidFill>
                            <a:srgbClr val="000000"/>
                          </a:solidFill>
                          <a:effectLst/>
                          <a:latin typeface="Arial" panose="020B0604020202020204" pitchFamily="34" charset="0"/>
                        </a:rPr>
                        <a:t>[RO-RO] Resita - Timisoara c1 [DIR] / N-1 Portile de Fier - Djerdap</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80.32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3366706000"/>
                  </a:ext>
                </a:extLst>
              </a:tr>
              <a:tr h="155015">
                <a:tc>
                  <a:txBody>
                    <a:bodyPr/>
                    <a:lstStyle/>
                    <a:p>
                      <a:pPr algn="l" fontAlgn="b"/>
                      <a:r>
                        <a:rPr lang="en-US" sz="800" b="1" i="0" u="none" strike="noStrike">
                          <a:solidFill>
                            <a:srgbClr val="000000"/>
                          </a:solidFill>
                          <a:effectLst/>
                          <a:latin typeface="Arial" panose="020B0604020202020204" pitchFamily="34" charset="0"/>
                        </a:rPr>
                        <a:t>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263.74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171%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809250213"/>
                  </a:ext>
                </a:extLst>
              </a:tr>
              <a:tr h="155015">
                <a:tc>
                  <a:txBody>
                    <a:bodyPr/>
                    <a:lstStyle/>
                    <a:p>
                      <a:pPr algn="l" fontAlgn="b"/>
                      <a:r>
                        <a:rPr lang="en-US" sz="800" b="0" i="0" u="none" strike="noStrike">
                          <a:solidFill>
                            <a:srgbClr val="000000"/>
                          </a:solidFill>
                          <a:effectLst/>
                          <a:latin typeface="Arial" panose="020B0604020202020204" pitchFamily="34" charset="0"/>
                        </a:rPr>
                        <a:t>[HR-BA] 220kV Zakucac - Mostar [OPP] [HR] / N-1 Konjsko - Mostar</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26.21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407485839"/>
                  </a:ext>
                </a:extLst>
              </a:tr>
              <a:tr h="155015">
                <a:tc>
                  <a:txBody>
                    <a:bodyPr/>
                    <a:lstStyle/>
                    <a:p>
                      <a:pPr algn="l" fontAlgn="b"/>
                      <a:r>
                        <a:rPr lang="en-US" sz="800" b="0" i="0" u="none" strike="noStrike">
                          <a:solidFill>
                            <a:srgbClr val="000000"/>
                          </a:solidFill>
                          <a:effectLst/>
                          <a:latin typeface="Arial" panose="020B0604020202020204" pitchFamily="34" charset="0"/>
                        </a:rPr>
                        <a:t>[HR-HR] 220kV Brinje - VE Padene [OPP] / N-1 Melina - Velebit</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44.54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3471250709"/>
                  </a:ext>
                </a:extLst>
              </a:tr>
              <a:tr h="155015">
                <a:tc>
                  <a:txBody>
                    <a:bodyPr/>
                    <a:lstStyle/>
                    <a:p>
                      <a:pPr algn="l" fontAlgn="b"/>
                      <a:r>
                        <a:rPr lang="en-US" sz="800" b="0" i="0" u="none" strike="noStrike">
                          <a:solidFill>
                            <a:srgbClr val="000000"/>
                          </a:solidFill>
                          <a:effectLst/>
                          <a:latin typeface="Arial" panose="020B0604020202020204" pitchFamily="34" charset="0"/>
                        </a:rPr>
                        <a:t>[SI-AT] 220 kV Podlog - Obersielach [DIR] [SI] / N-1 Maribor-Kainachtal 1</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0.26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85%</a:t>
                      </a:r>
                    </a:p>
                  </a:txBody>
                  <a:tcPr marL="0" marR="0" marT="0" marB="0" anchor="b">
                    <a:lnL>
                      <a:noFill/>
                    </a:lnL>
                    <a:lnR>
                      <a:noFill/>
                    </a:lnR>
                    <a:lnT>
                      <a:noFill/>
                    </a:lnT>
                    <a:lnB>
                      <a:noFill/>
                    </a:lnB>
                  </a:tcPr>
                </a:tc>
                <a:extLst>
                  <a:ext uri="{0D108BD9-81ED-4DB2-BD59-A6C34878D82A}">
                    <a16:rowId xmlns:a16="http://schemas.microsoft.com/office/drawing/2014/main" val="1784068831"/>
                  </a:ext>
                </a:extLst>
              </a:tr>
              <a:tr h="155015">
                <a:tc>
                  <a:txBody>
                    <a:bodyPr/>
                    <a:lstStyle/>
                    <a:p>
                      <a:pPr algn="l" fontAlgn="b"/>
                      <a:r>
                        <a:rPr lang="pt-BR" sz="800" b="0" i="0" u="none" strike="noStrike">
                          <a:solidFill>
                            <a:srgbClr val="000000"/>
                          </a:solidFill>
                          <a:effectLst/>
                          <a:latin typeface="Arial" panose="020B0604020202020204" pitchFamily="34" charset="0"/>
                        </a:rPr>
                        <a:t>[RO-RO] Resita - Timisoara c1 [DIR] / N-1 Resita - Timisoara c2</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263.74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2342465224"/>
                  </a:ext>
                </a:extLst>
              </a:tr>
              <a:tr h="155015">
                <a:tc>
                  <a:txBody>
                    <a:bodyPr/>
                    <a:lstStyle/>
                    <a:p>
                      <a:pPr algn="l" fontAlgn="b"/>
                      <a:r>
                        <a:rPr lang="en-US" sz="800" b="0" i="0" u="none" strike="noStrike">
                          <a:solidFill>
                            <a:srgbClr val="000000"/>
                          </a:solidFill>
                          <a:effectLst/>
                          <a:latin typeface="Arial" panose="020B0604020202020204" pitchFamily="34" charset="0"/>
                        </a:rPr>
                        <a:t>[D7-D7] Gronau - Gronau TR 441 E [DIR] / N-1 Hanekenfaehr - Doerpen West EMSLD WB</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0.16</a:t>
                      </a:r>
                    </a:p>
                  </a:txBody>
                  <a:tcPr marL="0" marR="0" marT="0" marB="0" anchor="b">
                    <a:lnL>
                      <a:noFill/>
                    </a:lnL>
                    <a:lnR>
                      <a:noFill/>
                    </a:lnR>
                    <a:lnT>
                      <a:noFill/>
                    </a:lnT>
                    <a:lnB>
                      <a:noFill/>
                    </a:lnB>
                  </a:tcPr>
                </a:tc>
                <a:tc>
                  <a:txBody>
                    <a:bodyPr/>
                    <a:lstStyle/>
                    <a:p>
                      <a:pPr algn="r" fontAlgn="b"/>
                      <a:r>
                        <a:rPr lang="en-US" sz="800" b="0" i="0" u="none" strike="noStrike" dirty="0">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488138802"/>
                  </a:ext>
                </a:extLst>
              </a:tr>
            </a:tbl>
          </a:graphicData>
        </a:graphic>
      </p:graphicFrame>
    </p:spTree>
    <p:extLst>
      <p:ext uri="{BB962C8B-B14F-4D97-AF65-F5344CB8AC3E}">
        <p14:creationId xmlns:p14="http://schemas.microsoft.com/office/powerpoint/2010/main" val="1314243822"/>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20112 (part 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96059DB6-DC19-49FE-BE40-7C078671193B}"/>
              </a:ext>
            </a:extLst>
          </p:cNvPr>
          <p:cNvGraphicFramePr>
            <a:graphicFrameLocks noGrp="1"/>
          </p:cNvGraphicFramePr>
          <p:nvPr>
            <p:extLst>
              <p:ext uri="{D42A27DB-BD31-4B8C-83A1-F6EECF244321}">
                <p14:modId xmlns:p14="http://schemas.microsoft.com/office/powerpoint/2010/main" val="783171056"/>
              </p:ext>
            </p:extLst>
          </p:nvPr>
        </p:nvGraphicFramePr>
        <p:xfrm>
          <a:off x="1468877" y="1079504"/>
          <a:ext cx="6934070" cy="5048928"/>
        </p:xfrm>
        <a:graphic>
          <a:graphicData uri="http://schemas.openxmlformats.org/drawingml/2006/table">
            <a:tbl>
              <a:tblPr/>
              <a:tblGrid>
                <a:gridCol w="5373107">
                  <a:extLst>
                    <a:ext uri="{9D8B030D-6E8A-4147-A177-3AD203B41FA5}">
                      <a16:colId xmlns:a16="http://schemas.microsoft.com/office/drawing/2014/main" val="2122631611"/>
                    </a:ext>
                  </a:extLst>
                </a:gridCol>
                <a:gridCol w="1136211">
                  <a:extLst>
                    <a:ext uri="{9D8B030D-6E8A-4147-A177-3AD203B41FA5}">
                      <a16:colId xmlns:a16="http://schemas.microsoft.com/office/drawing/2014/main" val="1263839483"/>
                    </a:ext>
                  </a:extLst>
                </a:gridCol>
                <a:gridCol w="424752">
                  <a:extLst>
                    <a:ext uri="{9D8B030D-6E8A-4147-A177-3AD203B41FA5}">
                      <a16:colId xmlns:a16="http://schemas.microsoft.com/office/drawing/2014/main" val="1032953949"/>
                    </a:ext>
                  </a:extLst>
                </a:gridCol>
              </a:tblGrid>
              <a:tr h="157779">
                <a:tc>
                  <a:txBody>
                    <a:bodyPr/>
                    <a:lstStyle/>
                    <a:p>
                      <a:pPr algn="l" fontAlgn="b"/>
                      <a:r>
                        <a:rPr lang="en-US" sz="800" b="1" i="0" u="none" strike="noStrike">
                          <a:solidFill>
                            <a:srgbClr val="000000"/>
                          </a:solidFill>
                          <a:effectLst/>
                          <a:latin typeface="Arial" panose="020B0604020202020204" pitchFamily="34" charset="0"/>
                        </a:rPr>
                        <a:t>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199.3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180%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045211790"/>
                  </a:ext>
                </a:extLst>
              </a:tr>
              <a:tr h="157779">
                <a:tc>
                  <a:txBody>
                    <a:bodyPr/>
                    <a:lstStyle/>
                    <a:p>
                      <a:pPr algn="l" fontAlgn="b"/>
                      <a:r>
                        <a:rPr lang="en-US" sz="800" b="0" i="0" u="none" strike="noStrike">
                          <a:solidFill>
                            <a:srgbClr val="000000"/>
                          </a:solidFill>
                          <a:effectLst/>
                          <a:latin typeface="Arial" panose="020B0604020202020204" pitchFamily="34" charset="0"/>
                        </a:rPr>
                        <a:t>[HR-BA] 220kV Zakucac - Mostar [OPP] [HR] / N-1 Konjsko - Mostar</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8.77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92329755"/>
                  </a:ext>
                </a:extLst>
              </a:tr>
              <a:tr h="157779">
                <a:tc>
                  <a:txBody>
                    <a:bodyPr/>
                    <a:lstStyle/>
                    <a:p>
                      <a:pPr algn="l" fontAlgn="b"/>
                      <a:r>
                        <a:rPr lang="en-US" sz="800" b="0" i="0" u="none" strike="noStrike">
                          <a:solidFill>
                            <a:srgbClr val="000000"/>
                          </a:solidFill>
                          <a:effectLst/>
                          <a:latin typeface="Arial" panose="020B0604020202020204" pitchFamily="34" charset="0"/>
                        </a:rPr>
                        <a:t>[HR-HR] 220kV Brinje - VE Padene [OPP] / N-1 Melina - Velebit</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2000876891"/>
                  </a:ext>
                </a:extLst>
              </a:tr>
              <a:tr h="157779">
                <a:tc>
                  <a:txBody>
                    <a:bodyPr/>
                    <a:lstStyle/>
                    <a:p>
                      <a:pPr algn="l" fontAlgn="b"/>
                      <a:r>
                        <a:rPr lang="en-US" sz="800" b="0" i="0" u="none" strike="noStrike">
                          <a:solidFill>
                            <a:srgbClr val="000000"/>
                          </a:solidFill>
                          <a:effectLst/>
                          <a:latin typeface="Arial" panose="020B0604020202020204" pitchFamily="34" charset="0"/>
                        </a:rPr>
                        <a:t>[SI-AT] 220 kV Podlog - Obersielach [DIR] [SI] / N-1 Maribor-Kainachtal 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4.84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89%</a:t>
                      </a:r>
                    </a:p>
                  </a:txBody>
                  <a:tcPr marL="0" marR="0" marT="0" marB="0" anchor="b">
                    <a:lnL>
                      <a:noFill/>
                    </a:lnL>
                    <a:lnR>
                      <a:noFill/>
                    </a:lnR>
                    <a:lnT>
                      <a:noFill/>
                    </a:lnT>
                    <a:lnB>
                      <a:noFill/>
                    </a:lnB>
                  </a:tcPr>
                </a:tc>
                <a:extLst>
                  <a:ext uri="{0D108BD9-81ED-4DB2-BD59-A6C34878D82A}">
                    <a16:rowId xmlns:a16="http://schemas.microsoft.com/office/drawing/2014/main" val="423020228"/>
                  </a:ext>
                </a:extLst>
              </a:tr>
              <a:tr h="157779">
                <a:tc>
                  <a:txBody>
                    <a:bodyPr/>
                    <a:lstStyle/>
                    <a:p>
                      <a:pPr algn="l" fontAlgn="b"/>
                      <a:r>
                        <a:rPr lang="pt-BR" sz="800" b="0" i="0" u="none" strike="noStrike">
                          <a:solidFill>
                            <a:srgbClr val="000000"/>
                          </a:solidFill>
                          <a:effectLst/>
                          <a:latin typeface="Arial" panose="020B0604020202020204" pitchFamily="34" charset="0"/>
                        </a:rPr>
                        <a:t>[RO-RO] Resita - Timisoara c1 [DIR] / N-1 Portile de Fier - Djerdap</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199.3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3546309246"/>
                  </a:ext>
                </a:extLst>
              </a:tr>
              <a:tr h="157779">
                <a:tc>
                  <a:txBody>
                    <a:bodyPr/>
                    <a:lstStyle/>
                    <a:p>
                      <a:pPr algn="l" fontAlgn="b"/>
                      <a:r>
                        <a:rPr lang="en-US" sz="800" b="0" i="0" u="none" strike="noStrike">
                          <a:solidFill>
                            <a:srgbClr val="000000"/>
                          </a:solidFill>
                          <a:effectLst/>
                          <a:latin typeface="Arial" panose="020B0604020202020204" pitchFamily="34" charset="0"/>
                        </a:rPr>
                        <a:t>[D7-D7] Gronau - Gronau TR 441 E [DIR] / N-1 Hanekenfaehr - Doerpen West EMSLD WB</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18.7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53866032"/>
                  </a:ext>
                </a:extLst>
              </a:tr>
              <a:tr h="157779">
                <a:tc>
                  <a:txBody>
                    <a:bodyPr/>
                    <a:lstStyle/>
                    <a:p>
                      <a:pPr algn="l" fontAlgn="b"/>
                      <a:r>
                        <a:rPr lang="en-US" sz="800" b="1" i="0" u="none" strike="noStrike">
                          <a:solidFill>
                            <a:srgbClr val="000000"/>
                          </a:solidFill>
                          <a:effectLst/>
                          <a:latin typeface="Arial" panose="020B0604020202020204" pitchFamily="34" charset="0"/>
                        </a:rPr>
                        <a:t>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344.66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263%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310409844"/>
                  </a:ext>
                </a:extLst>
              </a:tr>
              <a:tr h="157779">
                <a:tc>
                  <a:txBody>
                    <a:bodyPr/>
                    <a:lstStyle/>
                    <a:p>
                      <a:pPr algn="l" fontAlgn="b"/>
                      <a:r>
                        <a:rPr lang="en-US" sz="800" b="0" i="0" u="none" strike="noStrike">
                          <a:solidFill>
                            <a:srgbClr val="000000"/>
                          </a:solidFill>
                          <a:effectLst/>
                          <a:latin typeface="Arial" panose="020B0604020202020204" pitchFamily="34" charset="0"/>
                        </a:rPr>
                        <a:t>[AT-AT] Westtirol 1 - Westtirol 2 WTRHU41 [DIR] / N-1 Pradella-Y/Punt LN300153</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13.53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586288284"/>
                  </a:ext>
                </a:extLst>
              </a:tr>
              <a:tr h="157779">
                <a:tc>
                  <a:txBody>
                    <a:bodyPr/>
                    <a:lstStyle/>
                    <a:p>
                      <a:pPr algn="l" fontAlgn="b"/>
                      <a:r>
                        <a:rPr lang="en-US" sz="800" b="0" i="0" u="none" strike="noStrike">
                          <a:solidFill>
                            <a:srgbClr val="000000"/>
                          </a:solidFill>
                          <a:effectLst/>
                          <a:latin typeface="Arial" panose="020B0604020202020204" pitchFamily="34" charset="0"/>
                        </a:rPr>
                        <a:t>[AT-HU] Neusiedl - Gyoer 246B [OPP] [AT] / N-1 Gyor - Wien</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190.38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33%</a:t>
                      </a:r>
                    </a:p>
                  </a:txBody>
                  <a:tcPr marL="0" marR="0" marT="0" marB="0" anchor="b">
                    <a:lnL>
                      <a:noFill/>
                    </a:lnL>
                    <a:lnR>
                      <a:noFill/>
                    </a:lnR>
                    <a:lnT>
                      <a:noFill/>
                    </a:lnT>
                    <a:lnB>
                      <a:noFill/>
                    </a:lnB>
                  </a:tcPr>
                </a:tc>
                <a:extLst>
                  <a:ext uri="{0D108BD9-81ED-4DB2-BD59-A6C34878D82A}">
                    <a16:rowId xmlns:a16="http://schemas.microsoft.com/office/drawing/2014/main" val="3708075860"/>
                  </a:ext>
                </a:extLst>
              </a:tr>
              <a:tr h="157779">
                <a:tc>
                  <a:txBody>
                    <a:bodyPr/>
                    <a:lstStyle/>
                    <a:p>
                      <a:pPr algn="l" fontAlgn="b"/>
                      <a:r>
                        <a:rPr lang="pt-BR" sz="800" b="0" i="0" u="none" strike="noStrike">
                          <a:solidFill>
                            <a:srgbClr val="000000"/>
                          </a:solidFill>
                          <a:effectLst/>
                          <a:latin typeface="Arial" panose="020B0604020202020204" pitchFamily="34" charset="0"/>
                        </a:rPr>
                        <a:t>[RO-RO] Resita - Timisoara c1 [DIR] / N-1 Resita - Timisoara c2</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93.48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2039535974"/>
                  </a:ext>
                </a:extLst>
              </a:tr>
              <a:tr h="157779">
                <a:tc>
                  <a:txBody>
                    <a:bodyPr/>
                    <a:lstStyle/>
                    <a:p>
                      <a:pPr algn="l" fontAlgn="b"/>
                      <a:r>
                        <a:rPr lang="en-US" sz="800" b="0" i="0" u="none" strike="noStrike">
                          <a:solidFill>
                            <a:srgbClr val="000000"/>
                          </a:solidFill>
                          <a:effectLst/>
                          <a:latin typeface="Arial" panose="020B0604020202020204" pitchFamily="34" charset="0"/>
                        </a:rPr>
                        <a:t>[NL-BE] Rilland-Zandvliet 380 W [DIR] [NL] / N-1 PST Zandvliet 2</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32.96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49%</a:t>
                      </a:r>
                    </a:p>
                  </a:txBody>
                  <a:tcPr marL="0" marR="0" marT="0" marB="0" anchor="b">
                    <a:lnL>
                      <a:noFill/>
                    </a:lnL>
                    <a:lnR>
                      <a:noFill/>
                    </a:lnR>
                    <a:lnT>
                      <a:noFill/>
                    </a:lnT>
                    <a:lnB>
                      <a:noFill/>
                    </a:lnB>
                  </a:tcPr>
                </a:tc>
                <a:extLst>
                  <a:ext uri="{0D108BD9-81ED-4DB2-BD59-A6C34878D82A}">
                    <a16:rowId xmlns:a16="http://schemas.microsoft.com/office/drawing/2014/main" val="1416676488"/>
                  </a:ext>
                </a:extLst>
              </a:tr>
              <a:tr h="157779">
                <a:tc>
                  <a:txBody>
                    <a:bodyPr/>
                    <a:lstStyle/>
                    <a:p>
                      <a:pPr algn="l" fontAlgn="b"/>
                      <a:r>
                        <a:rPr lang="en-US" sz="800" b="0" i="0" u="none" strike="noStrike">
                          <a:solidFill>
                            <a:srgbClr val="000000"/>
                          </a:solidFill>
                          <a:effectLst/>
                          <a:latin typeface="Arial" panose="020B0604020202020204" pitchFamily="34" charset="0"/>
                        </a:rPr>
                        <a:t>[AT-SI] Obersielach - Podlog 247 [OPP] [AT] / N-1 Cirkovce-Podlog</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76.07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68%</a:t>
                      </a:r>
                    </a:p>
                  </a:txBody>
                  <a:tcPr marL="0" marR="0" marT="0" marB="0" anchor="b">
                    <a:lnL>
                      <a:noFill/>
                    </a:lnL>
                    <a:lnR>
                      <a:noFill/>
                    </a:lnR>
                    <a:lnT>
                      <a:noFill/>
                    </a:lnT>
                    <a:lnB>
                      <a:noFill/>
                    </a:lnB>
                  </a:tcPr>
                </a:tc>
                <a:extLst>
                  <a:ext uri="{0D108BD9-81ED-4DB2-BD59-A6C34878D82A}">
                    <a16:rowId xmlns:a16="http://schemas.microsoft.com/office/drawing/2014/main" val="1501871630"/>
                  </a:ext>
                </a:extLst>
              </a:tr>
              <a:tr h="157779">
                <a:tc>
                  <a:txBody>
                    <a:bodyPr/>
                    <a:lstStyle/>
                    <a:p>
                      <a:pPr algn="l" fontAlgn="b"/>
                      <a:r>
                        <a:rPr lang="de-DE" sz="800" b="0" i="0" u="none" strike="noStrike">
                          <a:solidFill>
                            <a:srgbClr val="000000"/>
                          </a:solidFill>
                          <a:effectLst/>
                          <a:latin typeface="Arial" panose="020B0604020202020204" pitchFamily="34" charset="0"/>
                        </a:rPr>
                        <a:t>[D7-D7] Gronau - Gronau TR 441 E [DIR] / N-1 Achene - Gramme 380.10</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344.66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14%</a:t>
                      </a:r>
                    </a:p>
                  </a:txBody>
                  <a:tcPr marL="0" marR="0" marT="0" marB="0" anchor="b">
                    <a:lnL>
                      <a:noFill/>
                    </a:lnL>
                    <a:lnR>
                      <a:noFill/>
                    </a:lnR>
                    <a:lnT>
                      <a:noFill/>
                    </a:lnT>
                    <a:lnB>
                      <a:noFill/>
                    </a:lnB>
                  </a:tcPr>
                </a:tc>
                <a:extLst>
                  <a:ext uri="{0D108BD9-81ED-4DB2-BD59-A6C34878D82A}">
                    <a16:rowId xmlns:a16="http://schemas.microsoft.com/office/drawing/2014/main" val="858519430"/>
                  </a:ext>
                </a:extLst>
              </a:tr>
              <a:tr h="157779">
                <a:tc>
                  <a:txBody>
                    <a:bodyPr/>
                    <a:lstStyle/>
                    <a:p>
                      <a:pPr algn="l" fontAlgn="b"/>
                      <a:r>
                        <a:rPr lang="en-US" sz="800" b="1" i="0" u="none" strike="noStrike">
                          <a:solidFill>
                            <a:srgbClr val="000000"/>
                          </a:solidFill>
                          <a:effectLst/>
                          <a:latin typeface="Arial" panose="020B0604020202020204" pitchFamily="34" charset="0"/>
                        </a:rPr>
                        <a:t>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270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245%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620849453"/>
                  </a:ext>
                </a:extLst>
              </a:tr>
              <a:tr h="157779">
                <a:tc>
                  <a:txBody>
                    <a:bodyPr/>
                    <a:lstStyle/>
                    <a:p>
                      <a:pPr algn="l" fontAlgn="b"/>
                      <a:r>
                        <a:rPr lang="en-US" sz="800" b="0" i="0" u="none" strike="noStrike">
                          <a:solidFill>
                            <a:srgbClr val="000000"/>
                          </a:solidFill>
                          <a:effectLst/>
                          <a:latin typeface="Arial" panose="020B0604020202020204" pitchFamily="34" charset="0"/>
                        </a:rPr>
                        <a:t>[AT-AT] Westtirol 1 - Westtirol 2 WTRHU41 [DIR] / N-1 Pradella-Y/Punt LN300153</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21.9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90%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986936313"/>
                  </a:ext>
                </a:extLst>
              </a:tr>
              <a:tr h="157779">
                <a:tc>
                  <a:txBody>
                    <a:bodyPr/>
                    <a:lstStyle/>
                    <a:p>
                      <a:pPr algn="l" fontAlgn="b"/>
                      <a:r>
                        <a:rPr lang="en-US" sz="800" b="0" i="0" u="none" strike="noStrike">
                          <a:solidFill>
                            <a:srgbClr val="000000"/>
                          </a:solidFill>
                          <a:effectLst/>
                          <a:latin typeface="Arial" panose="020B0604020202020204" pitchFamily="34" charset="0"/>
                        </a:rPr>
                        <a:t>[HR-HR] 220kV Brinje - VE Padene [OPP] / N-1 Melina - Velebit</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13.83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2858958525"/>
                  </a:ext>
                </a:extLst>
              </a:tr>
              <a:tr h="157779">
                <a:tc>
                  <a:txBody>
                    <a:bodyPr/>
                    <a:lstStyle/>
                    <a:p>
                      <a:pPr algn="l" fontAlgn="b"/>
                      <a:r>
                        <a:rPr lang="en-US" sz="800" b="0" i="0" u="none" strike="noStrike">
                          <a:solidFill>
                            <a:srgbClr val="000000"/>
                          </a:solidFill>
                          <a:effectLst/>
                          <a:latin typeface="Arial" panose="020B0604020202020204" pitchFamily="34" charset="0"/>
                        </a:rPr>
                        <a:t>[SI-AT] 220 kV Podlog - Obersielach [DIR] [SI] / N-1 Maribor-Kainachtal 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79.73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87%</a:t>
                      </a:r>
                    </a:p>
                  </a:txBody>
                  <a:tcPr marL="0" marR="0" marT="0" marB="0" anchor="b">
                    <a:lnL>
                      <a:noFill/>
                    </a:lnL>
                    <a:lnR>
                      <a:noFill/>
                    </a:lnR>
                    <a:lnT>
                      <a:noFill/>
                    </a:lnT>
                    <a:lnB>
                      <a:noFill/>
                    </a:lnB>
                  </a:tcPr>
                </a:tc>
                <a:extLst>
                  <a:ext uri="{0D108BD9-81ED-4DB2-BD59-A6C34878D82A}">
                    <a16:rowId xmlns:a16="http://schemas.microsoft.com/office/drawing/2014/main" val="922915088"/>
                  </a:ext>
                </a:extLst>
              </a:tr>
              <a:tr h="157779">
                <a:tc>
                  <a:txBody>
                    <a:bodyPr/>
                    <a:lstStyle/>
                    <a:p>
                      <a:pPr algn="l" fontAlgn="b"/>
                      <a:r>
                        <a:rPr lang="pt-BR" sz="800" b="0" i="0" u="none" strike="noStrike">
                          <a:solidFill>
                            <a:srgbClr val="000000"/>
                          </a:solidFill>
                          <a:effectLst/>
                          <a:latin typeface="Arial" panose="020B0604020202020204" pitchFamily="34" charset="0"/>
                        </a:rPr>
                        <a:t>[RO-RO] Resita - Timisoara c1 [DIR] / N-1 Resita - Timisoara c2</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270</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1874110278"/>
                  </a:ext>
                </a:extLst>
              </a:tr>
              <a:tr h="157779">
                <a:tc>
                  <a:txBody>
                    <a:bodyPr/>
                    <a:lstStyle/>
                    <a:p>
                      <a:pPr algn="l" fontAlgn="b"/>
                      <a:r>
                        <a:rPr lang="en-US" sz="800" b="0" i="0" u="none" strike="noStrike">
                          <a:solidFill>
                            <a:srgbClr val="000000"/>
                          </a:solidFill>
                          <a:effectLst/>
                          <a:latin typeface="Arial" panose="020B0604020202020204" pitchFamily="34" charset="0"/>
                        </a:rPr>
                        <a:t>[D7-D7] Gronau - Gronau TR 441 E [DIR] / N-1 Hanekenfaehr - Doerpen West EMSLD WB</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240.65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983267035"/>
                  </a:ext>
                </a:extLst>
              </a:tr>
              <a:tr h="157779">
                <a:tc>
                  <a:txBody>
                    <a:bodyPr/>
                    <a:lstStyle/>
                    <a:p>
                      <a:pPr algn="l" fontAlgn="b"/>
                      <a:r>
                        <a:rPr lang="en-US" sz="800" b="1" i="0" u="none" strike="noStrike">
                          <a:solidFill>
                            <a:srgbClr val="000000"/>
                          </a:solidFill>
                          <a:effectLst/>
                          <a:latin typeface="Arial" panose="020B0604020202020204" pitchFamily="34" charset="0"/>
                        </a:rPr>
                        <a:t>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233.21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669130289"/>
                  </a:ext>
                </a:extLst>
              </a:tr>
              <a:tr h="157779">
                <a:tc>
                  <a:txBody>
                    <a:bodyPr/>
                    <a:lstStyle/>
                    <a:p>
                      <a:pPr algn="l" fontAlgn="b"/>
                      <a:r>
                        <a:rPr lang="en-US" sz="800" b="0" i="0" u="none" strike="noStrike">
                          <a:solidFill>
                            <a:srgbClr val="000000"/>
                          </a:solidFill>
                          <a:effectLst/>
                          <a:latin typeface="Arial" panose="020B0604020202020204" pitchFamily="34" charset="0"/>
                        </a:rPr>
                        <a:t>[AT-AT] Westtirol 1 - Westtirol 2 WTRHU41 [DIR] / N-1 Pradella-Y/Punt LN300153</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33.94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93%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394979945"/>
                  </a:ext>
                </a:extLst>
              </a:tr>
              <a:tr h="157779">
                <a:tc>
                  <a:txBody>
                    <a:bodyPr/>
                    <a:lstStyle/>
                    <a:p>
                      <a:pPr algn="l" fontAlgn="b"/>
                      <a:r>
                        <a:rPr lang="pt-BR" sz="800" b="0" i="0" u="none" strike="noStrike">
                          <a:solidFill>
                            <a:srgbClr val="000000"/>
                          </a:solidFill>
                          <a:effectLst/>
                          <a:latin typeface="Arial" panose="020B0604020202020204" pitchFamily="34" charset="0"/>
                        </a:rPr>
                        <a:t>[RO-RO] Resita - Timisoara c1 [DIR] / N-1 Resita - Timisoara c2</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25.11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1513411164"/>
                  </a:ext>
                </a:extLst>
              </a:tr>
              <a:tr h="157779">
                <a:tc>
                  <a:txBody>
                    <a:bodyPr/>
                    <a:lstStyle/>
                    <a:p>
                      <a:pPr algn="l" fontAlgn="b"/>
                      <a:r>
                        <a:rPr lang="en-US" sz="800" b="0" i="0" u="none" strike="noStrike">
                          <a:solidFill>
                            <a:srgbClr val="000000"/>
                          </a:solidFill>
                          <a:effectLst/>
                          <a:latin typeface="Arial" panose="020B0604020202020204" pitchFamily="34" charset="0"/>
                        </a:rPr>
                        <a:t>[AT-SI] Obersielach - Podlog 247 [OPP] [AT] / N-1 Cirkovce-Podlog</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5.18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79%</a:t>
                      </a:r>
                    </a:p>
                  </a:txBody>
                  <a:tcPr marL="0" marR="0" marT="0" marB="0" anchor="b">
                    <a:lnL>
                      <a:noFill/>
                    </a:lnL>
                    <a:lnR>
                      <a:noFill/>
                    </a:lnR>
                    <a:lnT>
                      <a:noFill/>
                    </a:lnT>
                    <a:lnB>
                      <a:noFill/>
                    </a:lnB>
                  </a:tcPr>
                </a:tc>
                <a:extLst>
                  <a:ext uri="{0D108BD9-81ED-4DB2-BD59-A6C34878D82A}">
                    <a16:rowId xmlns:a16="http://schemas.microsoft.com/office/drawing/2014/main" val="872534463"/>
                  </a:ext>
                </a:extLst>
              </a:tr>
              <a:tr h="157779">
                <a:tc>
                  <a:txBody>
                    <a:bodyPr/>
                    <a:lstStyle/>
                    <a:p>
                      <a:pPr algn="l" fontAlgn="b"/>
                      <a:r>
                        <a:rPr lang="en-US" sz="800" b="0" i="0" u="none" strike="noStrike">
                          <a:solidFill>
                            <a:srgbClr val="000000"/>
                          </a:solidFill>
                          <a:effectLst/>
                          <a:latin typeface="Arial" panose="020B0604020202020204" pitchFamily="34" charset="0"/>
                        </a:rPr>
                        <a:t>[D7-D7] Gronau - Gronau TR 441 E [DIR] / N-1 Hanekenfaehr - Doerpen West EMSLD WB</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233.21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862764422"/>
                  </a:ext>
                </a:extLst>
              </a:tr>
              <a:tr h="157779">
                <a:tc>
                  <a:txBody>
                    <a:bodyPr/>
                    <a:lstStyle/>
                    <a:p>
                      <a:pPr algn="l" fontAlgn="b"/>
                      <a:r>
                        <a:rPr lang="en-US" sz="800" b="1" i="0" u="none" strike="noStrike">
                          <a:solidFill>
                            <a:srgbClr val="000000"/>
                          </a:solidFill>
                          <a:effectLst/>
                          <a:latin typeface="Arial" panose="020B0604020202020204" pitchFamily="34" charset="0"/>
                        </a:rPr>
                        <a:t>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109.05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141%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598005838"/>
                  </a:ext>
                </a:extLst>
              </a:tr>
              <a:tr h="157779">
                <a:tc>
                  <a:txBody>
                    <a:bodyPr/>
                    <a:lstStyle/>
                    <a:p>
                      <a:pPr algn="l" fontAlgn="b"/>
                      <a:r>
                        <a:rPr lang="en-US" sz="800" b="0" i="0" u="none" strike="noStrike">
                          <a:solidFill>
                            <a:srgbClr val="000000"/>
                          </a:solidFill>
                          <a:effectLst/>
                          <a:latin typeface="Arial" panose="020B0604020202020204" pitchFamily="34" charset="0"/>
                        </a:rPr>
                        <a:t>[AT-AT] Westtirol 1 - Westtirol 2 WTRHU41 [DIR] / N-1 Pradella-Y/Punt LN300153</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9.97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96%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913507419"/>
                  </a:ext>
                </a:extLst>
              </a:tr>
              <a:tr h="157779">
                <a:tc>
                  <a:txBody>
                    <a:bodyPr/>
                    <a:lstStyle/>
                    <a:p>
                      <a:pPr algn="l" fontAlgn="b"/>
                      <a:r>
                        <a:rPr lang="de-DE" sz="800" b="0" i="0" u="none" strike="noStrike">
                          <a:solidFill>
                            <a:srgbClr val="000000"/>
                          </a:solidFill>
                          <a:effectLst/>
                          <a:latin typeface="Arial" panose="020B0604020202020204" pitchFamily="34" charset="0"/>
                        </a:rPr>
                        <a:t>[D8-D8] Pasewalk - Vierraden 306 [DIR] / N-1 Vierraden - Neuenhagen 304</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35.66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3642278681"/>
                  </a:ext>
                </a:extLst>
              </a:tr>
              <a:tr h="157779">
                <a:tc>
                  <a:txBody>
                    <a:bodyPr/>
                    <a:lstStyle/>
                    <a:p>
                      <a:pPr algn="l" fontAlgn="b"/>
                      <a:r>
                        <a:rPr lang="en-US" sz="800" b="0" i="0" u="none" strike="noStrike">
                          <a:solidFill>
                            <a:srgbClr val="000000"/>
                          </a:solidFill>
                          <a:effectLst/>
                          <a:latin typeface="Arial" panose="020B0604020202020204" pitchFamily="34" charset="0"/>
                        </a:rPr>
                        <a:t>[D7-D7] Gronau - Gronau TR 441 E [DIR] / N-1 Hanekenfaehr - Doerpen West EMSLD WB</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109.05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522776073"/>
                  </a:ext>
                </a:extLst>
              </a:tr>
              <a:tr h="157779">
                <a:tc>
                  <a:txBody>
                    <a:bodyPr/>
                    <a:lstStyle/>
                    <a:p>
                      <a:pPr algn="l" fontAlgn="b"/>
                      <a:r>
                        <a:rPr lang="en-US" sz="800" b="1" i="0" u="none" strike="noStrike">
                          <a:solidFill>
                            <a:srgbClr val="000000"/>
                          </a:solidFill>
                          <a:effectLst/>
                          <a:latin typeface="Arial" panose="020B0604020202020204" pitchFamily="34" charset="0"/>
                        </a:rPr>
                        <a:t>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62.96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141%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651880928"/>
                  </a:ext>
                </a:extLst>
              </a:tr>
              <a:tr h="157779">
                <a:tc>
                  <a:txBody>
                    <a:bodyPr/>
                    <a:lstStyle/>
                    <a:p>
                      <a:pPr algn="l" fontAlgn="b"/>
                      <a:r>
                        <a:rPr lang="en-US" sz="800" b="0" i="0" u="none" strike="noStrike">
                          <a:solidFill>
                            <a:srgbClr val="000000"/>
                          </a:solidFill>
                          <a:effectLst/>
                          <a:latin typeface="Arial" panose="020B0604020202020204" pitchFamily="34" charset="0"/>
                        </a:rPr>
                        <a:t>[AT-D2] Vill_Thaur - Silz 273C [OPP] [AT] / N-1 Vill_Thaur - Silz 274C</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1.97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98%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692011986"/>
                  </a:ext>
                </a:extLst>
              </a:tr>
              <a:tr h="157779">
                <a:tc>
                  <a:txBody>
                    <a:bodyPr/>
                    <a:lstStyle/>
                    <a:p>
                      <a:pPr algn="l" fontAlgn="b"/>
                      <a:r>
                        <a:rPr lang="de-DE" sz="800" b="0" i="0" u="none" strike="noStrike">
                          <a:solidFill>
                            <a:srgbClr val="000000"/>
                          </a:solidFill>
                          <a:effectLst/>
                          <a:latin typeface="Arial" panose="020B0604020202020204" pitchFamily="34" charset="0"/>
                        </a:rPr>
                        <a:t>[D8-D8] Pasewalk - Vierraden 306 [DIR] / N-1 Vierraden - Neuenhagen 304</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62.93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1948817354"/>
                  </a:ext>
                </a:extLst>
              </a:tr>
              <a:tr h="157779">
                <a:tc>
                  <a:txBody>
                    <a:bodyPr/>
                    <a:lstStyle/>
                    <a:p>
                      <a:pPr algn="l" fontAlgn="b"/>
                      <a:r>
                        <a:rPr lang="en-US" sz="800" b="0" i="0" u="none" strike="noStrike">
                          <a:solidFill>
                            <a:srgbClr val="000000"/>
                          </a:solidFill>
                          <a:effectLst/>
                          <a:latin typeface="Arial" panose="020B0604020202020204" pitchFamily="34" charset="0"/>
                        </a:rPr>
                        <a:t>[D7-D7] Gronau - Gronau TR 441 E [DIR] / N-1 Hanekenfaehr - Doerpen West EMSLD WB</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62.96</a:t>
                      </a:r>
                    </a:p>
                  </a:txBody>
                  <a:tcPr marL="0" marR="0" marT="0" marB="0" anchor="b">
                    <a:lnL>
                      <a:noFill/>
                    </a:lnL>
                    <a:lnR>
                      <a:noFill/>
                    </a:lnR>
                    <a:lnT>
                      <a:noFill/>
                    </a:lnT>
                    <a:lnB>
                      <a:noFill/>
                    </a:lnB>
                  </a:tcPr>
                </a:tc>
                <a:tc>
                  <a:txBody>
                    <a:bodyPr/>
                    <a:lstStyle/>
                    <a:p>
                      <a:pPr algn="r" fontAlgn="b"/>
                      <a:r>
                        <a:rPr lang="en-US" sz="800" b="0" i="0" u="none" strike="noStrike" dirty="0">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687119230"/>
                  </a:ext>
                </a:extLst>
              </a:tr>
            </a:tbl>
          </a:graphicData>
        </a:graphic>
      </p:graphicFrame>
    </p:spTree>
    <p:extLst>
      <p:ext uri="{BB962C8B-B14F-4D97-AF65-F5344CB8AC3E}">
        <p14:creationId xmlns:p14="http://schemas.microsoft.com/office/powerpoint/2010/main" val="2018405012"/>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20112 (part III)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9FD14628-F3F9-41B3-B8E8-2A5BB198B7E6}"/>
              </a:ext>
            </a:extLst>
          </p:cNvPr>
          <p:cNvGraphicFramePr>
            <a:graphicFrameLocks noGrp="1"/>
          </p:cNvGraphicFramePr>
          <p:nvPr>
            <p:extLst>
              <p:ext uri="{D42A27DB-BD31-4B8C-83A1-F6EECF244321}">
                <p14:modId xmlns:p14="http://schemas.microsoft.com/office/powerpoint/2010/main" val="3577203453"/>
              </p:ext>
            </p:extLst>
          </p:nvPr>
        </p:nvGraphicFramePr>
        <p:xfrm>
          <a:off x="899916" y="1079502"/>
          <a:ext cx="8279206" cy="4351334"/>
        </p:xfrm>
        <a:graphic>
          <a:graphicData uri="http://schemas.openxmlformats.org/drawingml/2006/table">
            <a:tbl>
              <a:tblPr/>
              <a:tblGrid>
                <a:gridCol w="6415434">
                  <a:extLst>
                    <a:ext uri="{9D8B030D-6E8A-4147-A177-3AD203B41FA5}">
                      <a16:colId xmlns:a16="http://schemas.microsoft.com/office/drawing/2014/main" val="1697497509"/>
                    </a:ext>
                  </a:extLst>
                </a:gridCol>
                <a:gridCol w="1356623">
                  <a:extLst>
                    <a:ext uri="{9D8B030D-6E8A-4147-A177-3AD203B41FA5}">
                      <a16:colId xmlns:a16="http://schemas.microsoft.com/office/drawing/2014/main" val="1849692801"/>
                    </a:ext>
                  </a:extLst>
                </a:gridCol>
                <a:gridCol w="507149">
                  <a:extLst>
                    <a:ext uri="{9D8B030D-6E8A-4147-A177-3AD203B41FA5}">
                      <a16:colId xmlns:a16="http://schemas.microsoft.com/office/drawing/2014/main" val="843518072"/>
                    </a:ext>
                  </a:extLst>
                </a:gridCol>
              </a:tblGrid>
              <a:tr h="167359">
                <a:tc>
                  <a:txBody>
                    <a:bodyPr/>
                    <a:lstStyle/>
                    <a:p>
                      <a:pPr algn="l" fontAlgn="b"/>
                      <a:r>
                        <a:rPr lang="sl-SI" sz="1000" b="1" i="0" u="none" strike="noStrike" dirty="0">
                          <a:solidFill>
                            <a:srgbClr val="000000"/>
                          </a:solidFill>
                          <a:effectLst/>
                          <a:latin typeface="Arial" panose="020B0604020202020204" pitchFamily="34" charset="0"/>
                        </a:rPr>
                        <a:t>18</a:t>
                      </a:r>
                      <a:endParaRPr lang="en-US" sz="1000" b="1" i="0" u="none" strike="noStrike" dirty="0">
                        <a:solidFill>
                          <a:srgbClr val="000000"/>
                        </a:solidFill>
                        <a:effectLst/>
                        <a:latin typeface="Arial" panose="020B0604020202020204" pitchFamily="34" charset="0"/>
                      </a:endParaRP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121.87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41%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653630109"/>
                  </a:ext>
                </a:extLst>
              </a:tr>
              <a:tr h="167359">
                <a:tc>
                  <a:txBody>
                    <a:bodyPr/>
                    <a:lstStyle/>
                    <a:p>
                      <a:pPr algn="l" fontAlgn="b"/>
                      <a:r>
                        <a:rPr lang="en-US" sz="1000" b="0" i="0" u="none" strike="noStrike">
                          <a:solidFill>
                            <a:srgbClr val="000000"/>
                          </a:solidFill>
                          <a:effectLst/>
                          <a:latin typeface="Arial" panose="020B0604020202020204" pitchFamily="34" charset="0"/>
                        </a:rPr>
                        <a:t>[AT-HU] Wien Suedost - Gyoer 245 [DIR] [AT] / N-1 Neusiedl - Wien Suedost 246A</a:t>
                      </a:r>
                    </a:p>
                  </a:txBody>
                  <a:tcPr marL="11410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121.87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155213430"/>
                  </a:ext>
                </a:extLst>
              </a:tr>
              <a:tr h="167359">
                <a:tc>
                  <a:txBody>
                    <a:bodyPr/>
                    <a:lstStyle/>
                    <a:p>
                      <a:pPr algn="l" fontAlgn="b"/>
                      <a:r>
                        <a:rPr lang="de-DE" sz="1000" b="0" i="0" u="none" strike="noStrike">
                          <a:solidFill>
                            <a:srgbClr val="000000"/>
                          </a:solidFill>
                          <a:effectLst/>
                          <a:latin typeface="Arial" panose="020B0604020202020204" pitchFamily="34" charset="0"/>
                        </a:rPr>
                        <a:t>[D2-NL] Diele - Meeden SCHWARZ [OPP] [D2] / N-1 Zwolle-Meeden 380 W</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112.93</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12%</a:t>
                      </a:r>
                    </a:p>
                  </a:txBody>
                  <a:tcPr marL="0" marR="0" marT="0" marB="0" anchor="b">
                    <a:lnL>
                      <a:noFill/>
                    </a:lnL>
                    <a:lnR>
                      <a:noFill/>
                    </a:lnR>
                    <a:lnT>
                      <a:noFill/>
                    </a:lnT>
                    <a:lnB>
                      <a:noFill/>
                    </a:lnB>
                  </a:tcPr>
                </a:tc>
                <a:extLst>
                  <a:ext uri="{0D108BD9-81ED-4DB2-BD59-A6C34878D82A}">
                    <a16:rowId xmlns:a16="http://schemas.microsoft.com/office/drawing/2014/main" val="1893753697"/>
                  </a:ext>
                </a:extLst>
              </a:tr>
              <a:tr h="167359">
                <a:tc>
                  <a:txBody>
                    <a:bodyPr/>
                    <a:lstStyle/>
                    <a:p>
                      <a:pPr algn="l" fontAlgn="b"/>
                      <a:r>
                        <a:rPr lang="en-US" sz="1000" b="0" i="0" u="none" strike="noStrike">
                          <a:solidFill>
                            <a:srgbClr val="000000"/>
                          </a:solidFill>
                          <a:effectLst/>
                          <a:latin typeface="Arial" panose="020B0604020202020204" pitchFamily="34" charset="0"/>
                        </a:rPr>
                        <a:t>[AT-AT] Bisamberg 2 - Wien Suedost 227 [DIR] / N-1 Bisamberg - Kledering 228B</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47.95</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8%</a:t>
                      </a:r>
                    </a:p>
                  </a:txBody>
                  <a:tcPr marL="0" marR="0" marT="0" marB="0" anchor="b">
                    <a:lnL>
                      <a:noFill/>
                    </a:lnL>
                    <a:lnR>
                      <a:noFill/>
                    </a:lnR>
                    <a:lnT>
                      <a:noFill/>
                    </a:lnT>
                    <a:lnB>
                      <a:noFill/>
                    </a:lnB>
                  </a:tcPr>
                </a:tc>
                <a:extLst>
                  <a:ext uri="{0D108BD9-81ED-4DB2-BD59-A6C34878D82A}">
                    <a16:rowId xmlns:a16="http://schemas.microsoft.com/office/drawing/2014/main" val="1599196807"/>
                  </a:ext>
                </a:extLst>
              </a:tr>
              <a:tr h="167359">
                <a:tc>
                  <a:txBody>
                    <a:bodyPr/>
                    <a:lstStyle/>
                    <a:p>
                      <a:pPr algn="l" fontAlgn="b"/>
                      <a:r>
                        <a:rPr lang="en-US" sz="1000" b="0" i="0" u="none" strike="noStrike">
                          <a:solidFill>
                            <a:srgbClr val="000000"/>
                          </a:solidFill>
                          <a:effectLst/>
                          <a:latin typeface="Arial" panose="020B0604020202020204" pitchFamily="34" charset="0"/>
                        </a:rPr>
                        <a:t>[D7-D7] Buerstadt - Lambsheim BUERST W [DIR] / N-1 Maasbracht - Van Eyck 380 White/28</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40.35</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a:t>
                      </a:r>
                    </a:p>
                  </a:txBody>
                  <a:tcPr marL="0" marR="0" marT="0" marB="0" anchor="b">
                    <a:lnL>
                      <a:noFill/>
                    </a:lnL>
                    <a:lnR>
                      <a:noFill/>
                    </a:lnR>
                    <a:lnT>
                      <a:noFill/>
                    </a:lnT>
                    <a:lnB>
                      <a:noFill/>
                    </a:lnB>
                  </a:tcPr>
                </a:tc>
                <a:extLst>
                  <a:ext uri="{0D108BD9-81ED-4DB2-BD59-A6C34878D82A}">
                    <a16:rowId xmlns:a16="http://schemas.microsoft.com/office/drawing/2014/main" val="1822256728"/>
                  </a:ext>
                </a:extLst>
              </a:tr>
              <a:tr h="167359">
                <a:tc>
                  <a:txBody>
                    <a:bodyPr/>
                    <a:lstStyle/>
                    <a:p>
                      <a:pPr algn="l" fontAlgn="b"/>
                      <a:r>
                        <a:rPr lang="en-US" sz="1000" b="1" i="0" u="none" strike="noStrike">
                          <a:solidFill>
                            <a:srgbClr val="000000"/>
                          </a:solidFill>
                          <a:effectLst/>
                          <a:latin typeface="Arial" panose="020B0604020202020204" pitchFamily="34" charset="0"/>
                        </a:rPr>
                        <a:t>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30.74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100%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26255301"/>
                  </a:ext>
                </a:extLst>
              </a:tr>
              <a:tr h="167359">
                <a:tc>
                  <a:txBody>
                    <a:bodyPr/>
                    <a:lstStyle/>
                    <a:p>
                      <a:pPr algn="l" fontAlgn="b"/>
                      <a:r>
                        <a:rPr lang="en-US" sz="1000" b="0" i="0" u="none" strike="noStrike">
                          <a:solidFill>
                            <a:srgbClr val="000000"/>
                          </a:solidFill>
                          <a:effectLst/>
                          <a:latin typeface="Arial" panose="020B0604020202020204" pitchFamily="34" charset="0"/>
                        </a:rPr>
                        <a:t>[BE-FR] Achene - Lonny 380.19 [DIR] [BE] / N-1 Aubange - Moulaine 220.513</a:t>
                      </a:r>
                    </a:p>
                  </a:txBody>
                  <a:tcPr marL="11410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19.82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49%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44530419"/>
                  </a:ext>
                </a:extLst>
              </a:tr>
              <a:tr h="167359">
                <a:tc>
                  <a:txBody>
                    <a:bodyPr/>
                    <a:lstStyle/>
                    <a:p>
                      <a:pPr algn="l" fontAlgn="b"/>
                      <a:r>
                        <a:rPr lang="en-US" sz="1000" b="0" i="0" u="none" strike="noStrike">
                          <a:solidFill>
                            <a:srgbClr val="000000"/>
                          </a:solidFill>
                          <a:effectLst/>
                          <a:latin typeface="Arial" panose="020B0604020202020204" pitchFamily="34" charset="0"/>
                        </a:rPr>
                        <a:t>[BE-BE] PST Zandvliet 1 [DIR] [BE] / N-1 PST Zandvliet 2</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30.74</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51%</a:t>
                      </a:r>
                    </a:p>
                  </a:txBody>
                  <a:tcPr marL="0" marR="0" marT="0" marB="0" anchor="b">
                    <a:lnL>
                      <a:noFill/>
                    </a:lnL>
                    <a:lnR>
                      <a:noFill/>
                    </a:lnR>
                    <a:lnT>
                      <a:noFill/>
                    </a:lnT>
                    <a:lnB>
                      <a:noFill/>
                    </a:lnB>
                  </a:tcPr>
                </a:tc>
                <a:extLst>
                  <a:ext uri="{0D108BD9-81ED-4DB2-BD59-A6C34878D82A}">
                    <a16:rowId xmlns:a16="http://schemas.microsoft.com/office/drawing/2014/main" val="1715067557"/>
                  </a:ext>
                </a:extLst>
              </a:tr>
              <a:tr h="167359">
                <a:tc>
                  <a:txBody>
                    <a:bodyPr/>
                    <a:lstStyle/>
                    <a:p>
                      <a:pPr algn="l" fontAlgn="b"/>
                      <a:r>
                        <a:rPr lang="en-US" sz="1000" b="1" i="0" u="none" strike="noStrike">
                          <a:solidFill>
                            <a:srgbClr val="000000"/>
                          </a:solidFill>
                          <a:effectLst/>
                          <a:latin typeface="Arial" panose="020B0604020202020204" pitchFamily="34" charset="0"/>
                        </a:rPr>
                        <a:t>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673.32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128%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279730024"/>
                  </a:ext>
                </a:extLst>
              </a:tr>
              <a:tr h="167359">
                <a:tc>
                  <a:txBody>
                    <a:bodyPr/>
                    <a:lstStyle/>
                    <a:p>
                      <a:pPr algn="l" fontAlgn="b"/>
                      <a:r>
                        <a:rPr lang="pt-BR" sz="1000" b="0" i="0" u="none" strike="noStrike">
                          <a:solidFill>
                            <a:srgbClr val="000000"/>
                          </a:solidFill>
                          <a:effectLst/>
                          <a:latin typeface="Arial" panose="020B0604020202020204" pitchFamily="34" charset="0"/>
                        </a:rPr>
                        <a:t>[RO-RO] Resita - Timisoara c1 [DIR] / N-1 Resita - Timisoara c2</a:t>
                      </a:r>
                    </a:p>
                  </a:txBody>
                  <a:tcPr marL="11410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563.24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857330838"/>
                  </a:ext>
                </a:extLst>
              </a:tr>
              <a:tr h="167359">
                <a:tc>
                  <a:txBody>
                    <a:bodyPr/>
                    <a:lstStyle/>
                    <a:p>
                      <a:pPr algn="l" fontAlgn="b"/>
                      <a:r>
                        <a:rPr lang="de-DE" sz="1000" b="0" i="0" u="none" strike="noStrike">
                          <a:solidFill>
                            <a:srgbClr val="000000"/>
                          </a:solidFill>
                          <a:effectLst/>
                          <a:latin typeface="Arial" panose="020B0604020202020204" pitchFamily="34" charset="0"/>
                        </a:rPr>
                        <a:t>[D2-D8] Altenfeld - Redwitz 459 [DIR] [D8] / N-1 Altenfeld - Redwitz 460</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673.32</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14%</a:t>
                      </a:r>
                    </a:p>
                  </a:txBody>
                  <a:tcPr marL="0" marR="0" marT="0" marB="0" anchor="b">
                    <a:lnL>
                      <a:noFill/>
                    </a:lnL>
                    <a:lnR>
                      <a:noFill/>
                    </a:lnR>
                    <a:lnT>
                      <a:noFill/>
                    </a:lnT>
                    <a:lnB>
                      <a:noFill/>
                    </a:lnB>
                  </a:tcPr>
                </a:tc>
                <a:extLst>
                  <a:ext uri="{0D108BD9-81ED-4DB2-BD59-A6C34878D82A}">
                    <a16:rowId xmlns:a16="http://schemas.microsoft.com/office/drawing/2014/main" val="1590251205"/>
                  </a:ext>
                </a:extLst>
              </a:tr>
              <a:tr h="167359">
                <a:tc>
                  <a:txBody>
                    <a:bodyPr/>
                    <a:lstStyle/>
                    <a:p>
                      <a:pPr algn="l" fontAlgn="b"/>
                      <a:r>
                        <a:rPr lang="en-US" sz="1000" b="0" i="0" u="none" strike="noStrike">
                          <a:solidFill>
                            <a:srgbClr val="000000"/>
                          </a:solidFill>
                          <a:effectLst/>
                          <a:latin typeface="Arial" panose="020B0604020202020204" pitchFamily="34" charset="0"/>
                        </a:rPr>
                        <a:t>[NL-BE] Rilland-Zandvliet 380 W [DIR] [NL] / N-1 PST Zandvliet 2</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71.24</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34%</a:t>
                      </a:r>
                    </a:p>
                  </a:txBody>
                  <a:tcPr marL="0" marR="0" marT="0" marB="0" anchor="b">
                    <a:lnL>
                      <a:noFill/>
                    </a:lnL>
                    <a:lnR>
                      <a:noFill/>
                    </a:lnR>
                    <a:lnT>
                      <a:noFill/>
                    </a:lnT>
                    <a:lnB>
                      <a:noFill/>
                    </a:lnB>
                  </a:tcPr>
                </a:tc>
                <a:extLst>
                  <a:ext uri="{0D108BD9-81ED-4DB2-BD59-A6C34878D82A}">
                    <a16:rowId xmlns:a16="http://schemas.microsoft.com/office/drawing/2014/main" val="3128853253"/>
                  </a:ext>
                </a:extLst>
              </a:tr>
              <a:tr h="167359">
                <a:tc>
                  <a:txBody>
                    <a:bodyPr/>
                    <a:lstStyle/>
                    <a:p>
                      <a:pPr algn="l" fontAlgn="b"/>
                      <a:r>
                        <a:rPr lang="en-US" sz="1000" b="0" i="0" u="none" strike="noStrike">
                          <a:solidFill>
                            <a:srgbClr val="000000"/>
                          </a:solidFill>
                          <a:effectLst/>
                          <a:latin typeface="Arial" panose="020B0604020202020204" pitchFamily="34" charset="0"/>
                        </a:rPr>
                        <a:t>[BE-FR] Achene - Lonny 380.19 [DIR] [BE] / N-1 Aubange - Moulaine 220.513</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75.8</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42%</a:t>
                      </a:r>
                    </a:p>
                  </a:txBody>
                  <a:tcPr marL="0" marR="0" marT="0" marB="0" anchor="b">
                    <a:lnL>
                      <a:noFill/>
                    </a:lnL>
                    <a:lnR>
                      <a:noFill/>
                    </a:lnR>
                    <a:lnT>
                      <a:noFill/>
                    </a:lnT>
                    <a:lnB>
                      <a:noFill/>
                    </a:lnB>
                  </a:tcPr>
                </a:tc>
                <a:extLst>
                  <a:ext uri="{0D108BD9-81ED-4DB2-BD59-A6C34878D82A}">
                    <a16:rowId xmlns:a16="http://schemas.microsoft.com/office/drawing/2014/main" val="2674846311"/>
                  </a:ext>
                </a:extLst>
              </a:tr>
              <a:tr h="167359">
                <a:tc>
                  <a:txBody>
                    <a:bodyPr/>
                    <a:lstStyle/>
                    <a:p>
                      <a:pPr algn="l" fontAlgn="b"/>
                      <a:r>
                        <a:rPr lang="en-US" sz="1000" b="0" i="0" u="none" strike="noStrike">
                          <a:solidFill>
                            <a:srgbClr val="000000"/>
                          </a:solidFill>
                          <a:effectLst/>
                          <a:latin typeface="Arial" panose="020B0604020202020204" pitchFamily="34" charset="0"/>
                        </a:rPr>
                        <a:t>[D2-D7] Grosskrotzenburg - Urberach UMAIN N2 [DIR] [D7] / N-1 Dettingen - Grosskrotzenburg UMAIN S1</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176.85</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2092829119"/>
                  </a:ext>
                </a:extLst>
              </a:tr>
              <a:tr h="167359">
                <a:tc>
                  <a:txBody>
                    <a:bodyPr/>
                    <a:lstStyle/>
                    <a:p>
                      <a:pPr algn="l" fontAlgn="b"/>
                      <a:r>
                        <a:rPr lang="en-US" sz="1000" b="1" i="0" u="none" strike="noStrike">
                          <a:solidFill>
                            <a:srgbClr val="000000"/>
                          </a:solidFill>
                          <a:effectLst/>
                          <a:latin typeface="Arial" panose="020B0604020202020204" pitchFamily="34" charset="0"/>
                        </a:rPr>
                        <a:t>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647.4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169%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841632050"/>
                  </a:ext>
                </a:extLst>
              </a:tr>
              <a:tr h="167359">
                <a:tc>
                  <a:txBody>
                    <a:bodyPr/>
                    <a:lstStyle/>
                    <a:p>
                      <a:pPr algn="l" fontAlgn="b"/>
                      <a:r>
                        <a:rPr lang="en-US" sz="1000" b="0" i="0" u="none" strike="noStrike">
                          <a:solidFill>
                            <a:srgbClr val="000000"/>
                          </a:solidFill>
                          <a:effectLst/>
                          <a:latin typeface="Arial" panose="020B0604020202020204" pitchFamily="34" charset="0"/>
                        </a:rPr>
                        <a:t>[D8-D8] Roehrsdorf - Remptendorf 574 [DIR] / N-1 Remptendorf - Weida 575</a:t>
                      </a:r>
                    </a:p>
                  </a:txBody>
                  <a:tcPr marL="11410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121.09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285444911"/>
                  </a:ext>
                </a:extLst>
              </a:tr>
              <a:tr h="167359">
                <a:tc>
                  <a:txBody>
                    <a:bodyPr/>
                    <a:lstStyle/>
                    <a:p>
                      <a:pPr algn="l" fontAlgn="b"/>
                      <a:r>
                        <a:rPr lang="pt-BR" sz="1000" b="0" i="0" u="none" strike="noStrike">
                          <a:solidFill>
                            <a:srgbClr val="000000"/>
                          </a:solidFill>
                          <a:effectLst/>
                          <a:latin typeface="Arial" panose="020B0604020202020204" pitchFamily="34" charset="0"/>
                        </a:rPr>
                        <a:t>[RO-RO] Resita - Timisoara c1 [DIR] / N-1 Resita - Timisoara c2</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647.4</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1224984286"/>
                  </a:ext>
                </a:extLst>
              </a:tr>
              <a:tr h="167359">
                <a:tc>
                  <a:txBody>
                    <a:bodyPr/>
                    <a:lstStyle/>
                    <a:p>
                      <a:pPr algn="l" fontAlgn="b"/>
                      <a:r>
                        <a:rPr lang="de-DE" sz="1000" b="0" i="0" u="none" strike="noStrike">
                          <a:solidFill>
                            <a:srgbClr val="000000"/>
                          </a:solidFill>
                          <a:effectLst/>
                          <a:latin typeface="Arial" panose="020B0604020202020204" pitchFamily="34" charset="0"/>
                        </a:rPr>
                        <a:t>[D2-D8] Altenfeld - Redwitz 459 [DIR] [D8] / N-1 Altenfeld - Redwitz 460</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569.37</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14%</a:t>
                      </a:r>
                    </a:p>
                  </a:txBody>
                  <a:tcPr marL="0" marR="0" marT="0" marB="0" anchor="b">
                    <a:lnL>
                      <a:noFill/>
                    </a:lnL>
                    <a:lnR>
                      <a:noFill/>
                    </a:lnR>
                    <a:lnT>
                      <a:noFill/>
                    </a:lnT>
                    <a:lnB>
                      <a:noFill/>
                    </a:lnB>
                  </a:tcPr>
                </a:tc>
                <a:extLst>
                  <a:ext uri="{0D108BD9-81ED-4DB2-BD59-A6C34878D82A}">
                    <a16:rowId xmlns:a16="http://schemas.microsoft.com/office/drawing/2014/main" val="3926859469"/>
                  </a:ext>
                </a:extLst>
              </a:tr>
              <a:tr h="167359">
                <a:tc>
                  <a:txBody>
                    <a:bodyPr/>
                    <a:lstStyle/>
                    <a:p>
                      <a:pPr algn="l" fontAlgn="b"/>
                      <a:r>
                        <a:rPr lang="en-US" sz="1000" b="0" i="0" u="none" strike="noStrike">
                          <a:solidFill>
                            <a:srgbClr val="000000"/>
                          </a:solidFill>
                          <a:effectLst/>
                          <a:latin typeface="Arial" panose="020B0604020202020204" pitchFamily="34" charset="0"/>
                        </a:rPr>
                        <a:t>[NL-BE] Rilland-Zandvliet 380 W [DIR] [NL] / N-1 PST Zandvliet 2</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40.42</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44%</a:t>
                      </a:r>
                    </a:p>
                  </a:txBody>
                  <a:tcPr marL="0" marR="0" marT="0" marB="0" anchor="b">
                    <a:lnL>
                      <a:noFill/>
                    </a:lnL>
                    <a:lnR>
                      <a:noFill/>
                    </a:lnR>
                    <a:lnT>
                      <a:noFill/>
                    </a:lnT>
                    <a:lnB>
                      <a:noFill/>
                    </a:lnB>
                  </a:tcPr>
                </a:tc>
                <a:extLst>
                  <a:ext uri="{0D108BD9-81ED-4DB2-BD59-A6C34878D82A}">
                    <a16:rowId xmlns:a16="http://schemas.microsoft.com/office/drawing/2014/main" val="723416861"/>
                  </a:ext>
                </a:extLst>
              </a:tr>
              <a:tr h="167359">
                <a:tc>
                  <a:txBody>
                    <a:bodyPr/>
                    <a:lstStyle/>
                    <a:p>
                      <a:pPr algn="l" fontAlgn="b"/>
                      <a:r>
                        <a:rPr lang="en-US" sz="1000" b="0" i="0" u="none" strike="noStrike">
                          <a:solidFill>
                            <a:srgbClr val="000000"/>
                          </a:solidFill>
                          <a:effectLst/>
                          <a:latin typeface="Arial" panose="020B0604020202020204" pitchFamily="34" charset="0"/>
                        </a:rPr>
                        <a:t>[BE-FR] Achene - Lonny 380.19 [DIR] [BE] / N-1 Aubange - Moulaine 220.513</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44.31</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43%</a:t>
                      </a:r>
                    </a:p>
                  </a:txBody>
                  <a:tcPr marL="0" marR="0" marT="0" marB="0" anchor="b">
                    <a:lnL>
                      <a:noFill/>
                    </a:lnL>
                    <a:lnR>
                      <a:noFill/>
                    </a:lnR>
                    <a:lnT>
                      <a:noFill/>
                    </a:lnT>
                    <a:lnB>
                      <a:noFill/>
                    </a:lnB>
                  </a:tcPr>
                </a:tc>
                <a:extLst>
                  <a:ext uri="{0D108BD9-81ED-4DB2-BD59-A6C34878D82A}">
                    <a16:rowId xmlns:a16="http://schemas.microsoft.com/office/drawing/2014/main" val="3968208551"/>
                  </a:ext>
                </a:extLst>
              </a:tr>
              <a:tr h="167359">
                <a:tc>
                  <a:txBody>
                    <a:bodyPr/>
                    <a:lstStyle/>
                    <a:p>
                      <a:pPr algn="l" fontAlgn="b"/>
                      <a:r>
                        <a:rPr lang="en-US" sz="1000" b="0" i="0" u="none" strike="noStrike">
                          <a:solidFill>
                            <a:srgbClr val="000000"/>
                          </a:solidFill>
                          <a:effectLst/>
                          <a:latin typeface="Arial" panose="020B0604020202020204" pitchFamily="34" charset="0"/>
                        </a:rPr>
                        <a:t>[AT-AT] Bisamberg 2 - Wien Suedost 227 [DIR] / N-1 Bisamberg - Kledering 228B</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262.45</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2026506176"/>
                  </a:ext>
                </a:extLst>
              </a:tr>
              <a:tr h="167359">
                <a:tc>
                  <a:txBody>
                    <a:bodyPr/>
                    <a:lstStyle/>
                    <a:p>
                      <a:pPr algn="l" fontAlgn="b"/>
                      <a:r>
                        <a:rPr lang="en-US" sz="1000" b="1" i="0" u="none" strike="noStrike">
                          <a:solidFill>
                            <a:srgbClr val="000000"/>
                          </a:solidFill>
                          <a:effectLst/>
                          <a:latin typeface="Arial" panose="020B0604020202020204" pitchFamily="34" charset="0"/>
                        </a:rPr>
                        <a:t>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483.72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78%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318551631"/>
                  </a:ext>
                </a:extLst>
              </a:tr>
              <a:tr h="167359">
                <a:tc>
                  <a:txBody>
                    <a:bodyPr/>
                    <a:lstStyle/>
                    <a:p>
                      <a:pPr algn="l" fontAlgn="b"/>
                      <a:r>
                        <a:rPr lang="en-US" sz="1000" b="0" i="0" u="none" strike="noStrike">
                          <a:solidFill>
                            <a:srgbClr val="000000"/>
                          </a:solidFill>
                          <a:effectLst/>
                          <a:latin typeface="Arial" panose="020B0604020202020204" pitchFamily="34" charset="0"/>
                        </a:rPr>
                        <a:t>[D8-D8] Roehrsdorf - Remptendorf 574 [DIR] / N-1 Remptendorf - Weida 575</a:t>
                      </a:r>
                    </a:p>
                  </a:txBody>
                  <a:tcPr marL="11410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34.44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80205546"/>
                  </a:ext>
                </a:extLst>
              </a:tr>
              <a:tr h="167359">
                <a:tc>
                  <a:txBody>
                    <a:bodyPr/>
                    <a:lstStyle/>
                    <a:p>
                      <a:pPr algn="l" fontAlgn="b"/>
                      <a:r>
                        <a:rPr lang="pt-BR" sz="1000" b="0" i="0" u="none" strike="noStrike">
                          <a:solidFill>
                            <a:srgbClr val="000000"/>
                          </a:solidFill>
                          <a:effectLst/>
                          <a:latin typeface="Arial" panose="020B0604020202020204" pitchFamily="34" charset="0"/>
                        </a:rPr>
                        <a:t>[RO-RO] Resita - Timisoara c1 [DIR] / N-1 Resita - Timisoara c2</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142.83</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29%</a:t>
                      </a:r>
                    </a:p>
                  </a:txBody>
                  <a:tcPr marL="0" marR="0" marT="0" marB="0" anchor="b">
                    <a:lnL>
                      <a:noFill/>
                    </a:lnL>
                    <a:lnR>
                      <a:noFill/>
                    </a:lnR>
                    <a:lnT>
                      <a:noFill/>
                    </a:lnT>
                    <a:lnB>
                      <a:noFill/>
                    </a:lnB>
                  </a:tcPr>
                </a:tc>
                <a:extLst>
                  <a:ext uri="{0D108BD9-81ED-4DB2-BD59-A6C34878D82A}">
                    <a16:rowId xmlns:a16="http://schemas.microsoft.com/office/drawing/2014/main" val="1070496816"/>
                  </a:ext>
                </a:extLst>
              </a:tr>
              <a:tr h="167359">
                <a:tc>
                  <a:txBody>
                    <a:bodyPr/>
                    <a:lstStyle/>
                    <a:p>
                      <a:pPr algn="l" fontAlgn="b"/>
                      <a:r>
                        <a:rPr lang="en-US" sz="1000" b="0" i="0" u="none" strike="noStrike">
                          <a:solidFill>
                            <a:srgbClr val="000000"/>
                          </a:solidFill>
                          <a:effectLst/>
                          <a:latin typeface="Arial" panose="020B0604020202020204" pitchFamily="34" charset="0"/>
                        </a:rPr>
                        <a:t>[D2-D7] Grosskrotzenburg - Urberach UMAIN N2 [DIR] [D7] / N-1 Dettingen - Grosskrotzenburg UMAIN S1</a:t>
                      </a:r>
                    </a:p>
                  </a:txBody>
                  <a:tcPr marL="114109"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panose="020B0604020202020204" pitchFamily="34" charset="0"/>
                        </a:rPr>
                        <a:t>483.72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panose="020B0604020202020204" pitchFamily="34" charset="0"/>
                        </a:rPr>
                        <a:t>29%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048940498"/>
                  </a:ext>
                </a:extLst>
              </a:tr>
              <a:tr h="167359">
                <a:tc>
                  <a:txBody>
                    <a:bodyPr/>
                    <a:lstStyle/>
                    <a:p>
                      <a:pPr algn="l" fontAlgn="b"/>
                      <a:r>
                        <a:rPr lang="en-US" sz="1000" b="1" i="0" u="none" strike="noStrike">
                          <a:solidFill>
                            <a:srgbClr val="000000"/>
                          </a:solidFill>
                          <a:effectLst/>
                          <a:latin typeface="Arial" panose="020B0604020202020204" pitchFamily="34" charset="0"/>
                        </a:rPr>
                        <a:t>Total sum</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1000" b="1" i="0" u="none" strike="noStrike">
                          <a:solidFill>
                            <a:srgbClr val="000000"/>
                          </a:solidFill>
                          <a:effectLst/>
                          <a:latin typeface="Arial" panose="020B0604020202020204" pitchFamily="34" charset="0"/>
                        </a:rPr>
                        <a:t>805.54</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1000" b="1" i="0" u="none" strike="noStrike" dirty="0">
                          <a:solidFill>
                            <a:srgbClr val="000000"/>
                          </a:solidFill>
                          <a:effectLst/>
                          <a:latin typeface="Arial" panose="020B0604020202020204" pitchFamily="34" charset="0"/>
                        </a:rPr>
                        <a:t>2677%</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185023971"/>
                  </a:ext>
                </a:extLst>
              </a:tr>
            </a:tbl>
          </a:graphicData>
        </a:graphic>
      </p:graphicFrame>
    </p:spTree>
    <p:extLst>
      <p:ext uri="{BB962C8B-B14F-4D97-AF65-F5344CB8AC3E}">
        <p14:creationId xmlns:p14="http://schemas.microsoft.com/office/powerpoint/2010/main" val="458640141"/>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20113 (part 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B7B6E8F0-1827-4A97-A5FE-AC71179C75E9}"/>
              </a:ext>
            </a:extLst>
          </p:cNvPr>
          <p:cNvGraphicFramePr>
            <a:graphicFrameLocks noGrp="1"/>
          </p:cNvGraphicFramePr>
          <p:nvPr>
            <p:extLst>
              <p:ext uri="{D42A27DB-BD31-4B8C-83A1-F6EECF244321}">
                <p14:modId xmlns:p14="http://schemas.microsoft.com/office/powerpoint/2010/main" val="1365703237"/>
              </p:ext>
            </p:extLst>
          </p:nvPr>
        </p:nvGraphicFramePr>
        <p:xfrm>
          <a:off x="1663430" y="1079491"/>
          <a:ext cx="6541668" cy="5340754"/>
        </p:xfrm>
        <a:graphic>
          <a:graphicData uri="http://schemas.openxmlformats.org/drawingml/2006/table">
            <a:tbl>
              <a:tblPr/>
              <a:tblGrid>
                <a:gridCol w="5069041">
                  <a:extLst>
                    <a:ext uri="{9D8B030D-6E8A-4147-A177-3AD203B41FA5}">
                      <a16:colId xmlns:a16="http://schemas.microsoft.com/office/drawing/2014/main" val="1524439194"/>
                    </a:ext>
                  </a:extLst>
                </a:gridCol>
                <a:gridCol w="1071912">
                  <a:extLst>
                    <a:ext uri="{9D8B030D-6E8A-4147-A177-3AD203B41FA5}">
                      <a16:colId xmlns:a16="http://schemas.microsoft.com/office/drawing/2014/main" val="375642218"/>
                    </a:ext>
                  </a:extLst>
                </a:gridCol>
                <a:gridCol w="400715">
                  <a:extLst>
                    <a:ext uri="{9D8B030D-6E8A-4147-A177-3AD203B41FA5}">
                      <a16:colId xmlns:a16="http://schemas.microsoft.com/office/drawing/2014/main" val="17192641"/>
                    </a:ext>
                  </a:extLst>
                </a:gridCol>
              </a:tblGrid>
              <a:tr h="157081">
                <a:tc>
                  <a:txBody>
                    <a:bodyPr/>
                    <a:lstStyle/>
                    <a:p>
                      <a:pPr algn="l" fontAlgn="b"/>
                      <a:r>
                        <a:rPr lang="en-US" sz="800" b="1" i="0" u="none" strike="noStrike">
                          <a:solidFill>
                            <a:srgbClr val="000000"/>
                          </a:solidFill>
                          <a:effectLst/>
                          <a:latin typeface="Arial" panose="020B0604020202020204" pitchFamily="34" charset="0"/>
                        </a:rPr>
                        <a:t>Hour</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MAX of ShadowPrice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RAM %</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51014626"/>
                  </a:ext>
                </a:extLst>
              </a:tr>
              <a:tr h="157081">
                <a:tc>
                  <a:txBody>
                    <a:bodyPr/>
                    <a:lstStyle/>
                    <a:p>
                      <a:pPr algn="l" fontAlgn="b"/>
                      <a:r>
                        <a:rPr lang="en-US" sz="800" b="1" i="0" u="none" strike="noStrike">
                          <a:solidFill>
                            <a:srgbClr val="000000"/>
                          </a:solidFill>
                          <a:effectLst/>
                          <a:latin typeface="Arial" panose="020B0604020202020204" pitchFamily="34" charset="0"/>
                        </a:rPr>
                        <a:t>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378.89</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206%</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698384884"/>
                  </a:ext>
                </a:extLst>
              </a:tr>
              <a:tr h="157081">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Dobrzen</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22.86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223488500"/>
                  </a:ext>
                </a:extLst>
              </a:tr>
              <a:tr h="157081">
                <a:tc>
                  <a:txBody>
                    <a:bodyPr/>
                    <a:lstStyle/>
                    <a:p>
                      <a:pPr algn="l" fontAlgn="b"/>
                      <a:r>
                        <a:rPr lang="en-US" sz="800" b="0" i="0" u="none" strike="noStrike">
                          <a:solidFill>
                            <a:srgbClr val="000000"/>
                          </a:solidFill>
                          <a:effectLst/>
                          <a:latin typeface="Arial" panose="020B0604020202020204" pitchFamily="34" charset="0"/>
                        </a:rPr>
                        <a:t>[BE-FR] Achene - Lonny 380.19 [DIR] [BE] / N-1 Avelgem - Avelin 380.80</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12.49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47%</a:t>
                      </a:r>
                    </a:p>
                  </a:txBody>
                  <a:tcPr marL="0" marR="0" marT="0" marB="0" anchor="b">
                    <a:lnL>
                      <a:noFill/>
                    </a:lnL>
                    <a:lnR>
                      <a:noFill/>
                    </a:lnR>
                    <a:lnT>
                      <a:noFill/>
                    </a:lnT>
                    <a:lnB>
                      <a:noFill/>
                    </a:lnB>
                  </a:tcPr>
                </a:tc>
                <a:extLst>
                  <a:ext uri="{0D108BD9-81ED-4DB2-BD59-A6C34878D82A}">
                    <a16:rowId xmlns:a16="http://schemas.microsoft.com/office/drawing/2014/main" val="533455342"/>
                  </a:ext>
                </a:extLst>
              </a:tr>
              <a:tr h="157081">
                <a:tc>
                  <a:txBody>
                    <a:bodyPr/>
                    <a:lstStyle/>
                    <a:p>
                      <a:pPr algn="l" fontAlgn="b"/>
                      <a:r>
                        <a:rPr lang="de-DE" sz="800" b="0" i="0" u="none" strike="noStrike">
                          <a:solidFill>
                            <a:srgbClr val="000000"/>
                          </a:solidFill>
                          <a:effectLst/>
                          <a:latin typeface="Arial" panose="020B0604020202020204" pitchFamily="34" charset="0"/>
                        </a:rPr>
                        <a:t>[D7-D7] Y Paffendorf - Oberzier SECHTM N [DIR] / N-1 Sechtem - Paffendorf - Oberzier SECHTM S</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6.01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53%</a:t>
                      </a:r>
                    </a:p>
                  </a:txBody>
                  <a:tcPr marL="0" marR="0" marT="0" marB="0" anchor="b">
                    <a:lnL>
                      <a:noFill/>
                    </a:lnL>
                    <a:lnR>
                      <a:noFill/>
                    </a:lnR>
                    <a:lnT>
                      <a:noFill/>
                    </a:lnT>
                    <a:lnB>
                      <a:noFill/>
                    </a:lnB>
                  </a:tcPr>
                </a:tc>
                <a:extLst>
                  <a:ext uri="{0D108BD9-81ED-4DB2-BD59-A6C34878D82A}">
                    <a16:rowId xmlns:a16="http://schemas.microsoft.com/office/drawing/2014/main" val="4224239636"/>
                  </a:ext>
                </a:extLst>
              </a:tr>
              <a:tr h="157081">
                <a:tc>
                  <a:txBody>
                    <a:bodyPr/>
                    <a:lstStyle/>
                    <a:p>
                      <a:pPr algn="l" fontAlgn="b"/>
                      <a:r>
                        <a:rPr lang="en-US" sz="800" b="0" i="0" u="none" strike="noStrike">
                          <a:solidFill>
                            <a:srgbClr val="000000"/>
                          </a:solidFill>
                          <a:effectLst/>
                          <a:latin typeface="Arial" panose="020B0604020202020204" pitchFamily="34" charset="0"/>
                        </a:rPr>
                        <a:t>[D2-D7] Grosskrotzenburg - Urberach UMAIN N2 [DIR] [D7] / N-1 Dettingen - Grosskrotzenburg UMAIN S1</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378.89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35%</a:t>
                      </a:r>
                    </a:p>
                  </a:txBody>
                  <a:tcPr marL="0" marR="0" marT="0" marB="0" anchor="b">
                    <a:lnL>
                      <a:noFill/>
                    </a:lnL>
                    <a:lnR>
                      <a:noFill/>
                    </a:lnR>
                    <a:lnT>
                      <a:noFill/>
                    </a:lnT>
                    <a:lnB>
                      <a:noFill/>
                    </a:lnB>
                  </a:tcPr>
                </a:tc>
                <a:extLst>
                  <a:ext uri="{0D108BD9-81ED-4DB2-BD59-A6C34878D82A}">
                    <a16:rowId xmlns:a16="http://schemas.microsoft.com/office/drawing/2014/main" val="2662030268"/>
                  </a:ext>
                </a:extLst>
              </a:tr>
              <a:tr h="157081">
                <a:tc>
                  <a:txBody>
                    <a:bodyPr/>
                    <a:lstStyle/>
                    <a:p>
                      <a:pPr algn="l" fontAlgn="b"/>
                      <a:r>
                        <a:rPr lang="en-US" sz="800" b="1" i="0" u="none" strike="noStrike">
                          <a:solidFill>
                            <a:srgbClr val="000000"/>
                          </a:solidFill>
                          <a:effectLst/>
                          <a:latin typeface="Arial" panose="020B0604020202020204" pitchFamily="34" charset="0"/>
                        </a:rPr>
                        <a:t>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246.92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369%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812229004"/>
                  </a:ext>
                </a:extLst>
              </a:tr>
              <a:tr h="157081">
                <a:tc>
                  <a:txBody>
                    <a:bodyPr/>
                    <a:lstStyle/>
                    <a:p>
                      <a:pPr algn="l" fontAlgn="b"/>
                      <a:r>
                        <a:rPr lang="pt-BR" sz="800" b="0" i="0" u="none" strike="noStrike">
                          <a:solidFill>
                            <a:srgbClr val="000000"/>
                          </a:solidFill>
                          <a:effectLst/>
                          <a:latin typeface="Arial" panose="020B0604020202020204" pitchFamily="34" charset="0"/>
                        </a:rPr>
                        <a:t>[RO-RO] Resita - Timisoara c1 [DIR] / N-1 Resita - Timisoara c2</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246.92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202326670"/>
                  </a:ext>
                </a:extLst>
              </a:tr>
              <a:tr h="157081">
                <a:tc>
                  <a:txBody>
                    <a:bodyPr/>
                    <a:lstStyle/>
                    <a:p>
                      <a:pPr algn="l" fontAlgn="b"/>
                      <a:r>
                        <a:rPr lang="en-US" sz="800" b="0" i="0" u="none" strike="noStrike">
                          <a:solidFill>
                            <a:srgbClr val="000000"/>
                          </a:solidFill>
                          <a:effectLst/>
                          <a:latin typeface="Arial" panose="020B0604020202020204" pitchFamily="34" charset="0"/>
                        </a:rPr>
                        <a:t>[NL-NL] Diemen-Lelystad 380 W [OPP] / N-1 Zwolle-Hengelo 380 W</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160.24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533162743"/>
                  </a:ext>
                </a:extLst>
              </a:tr>
              <a:tr h="157081">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Nosovice</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214.62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69%</a:t>
                      </a:r>
                    </a:p>
                  </a:txBody>
                  <a:tcPr marL="0" marR="0" marT="0" marB="0" anchor="b">
                    <a:lnL>
                      <a:noFill/>
                    </a:lnL>
                    <a:lnR>
                      <a:noFill/>
                    </a:lnR>
                    <a:lnT>
                      <a:noFill/>
                    </a:lnT>
                    <a:lnB>
                      <a:noFill/>
                    </a:lnB>
                  </a:tcPr>
                </a:tc>
                <a:extLst>
                  <a:ext uri="{0D108BD9-81ED-4DB2-BD59-A6C34878D82A}">
                    <a16:rowId xmlns:a16="http://schemas.microsoft.com/office/drawing/2014/main" val="3182242050"/>
                  </a:ext>
                </a:extLst>
              </a:tr>
              <a:tr h="157081">
                <a:tc>
                  <a:txBody>
                    <a:bodyPr/>
                    <a:lstStyle/>
                    <a:p>
                      <a:pPr algn="l" fontAlgn="b"/>
                      <a:r>
                        <a:rPr lang="pt-BR" sz="800" b="0" i="0" u="none" strike="noStrike">
                          <a:solidFill>
                            <a:srgbClr val="000000"/>
                          </a:solidFill>
                          <a:effectLst/>
                          <a:latin typeface="Arial" panose="020B0604020202020204" pitchFamily="34" charset="0"/>
                        </a:rPr>
                        <a:t>[BE-FR] Avelgem - Avelin 80 [DIR] [FR] / N-1 Avelgem - Mastaing 380.79</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32.18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83%</a:t>
                      </a:r>
                    </a:p>
                  </a:txBody>
                  <a:tcPr marL="0" marR="0" marT="0" marB="0" anchor="b">
                    <a:lnL>
                      <a:noFill/>
                    </a:lnL>
                    <a:lnR>
                      <a:noFill/>
                    </a:lnR>
                    <a:lnT>
                      <a:noFill/>
                    </a:lnT>
                    <a:lnB>
                      <a:noFill/>
                    </a:lnB>
                  </a:tcPr>
                </a:tc>
                <a:extLst>
                  <a:ext uri="{0D108BD9-81ED-4DB2-BD59-A6C34878D82A}">
                    <a16:rowId xmlns:a16="http://schemas.microsoft.com/office/drawing/2014/main" val="2359000461"/>
                  </a:ext>
                </a:extLst>
              </a:tr>
              <a:tr h="157081">
                <a:tc>
                  <a:txBody>
                    <a:bodyPr/>
                    <a:lstStyle/>
                    <a:p>
                      <a:pPr algn="l" fontAlgn="b"/>
                      <a:r>
                        <a:rPr lang="en-US" sz="800" b="0" i="0" u="none" strike="noStrike">
                          <a:solidFill>
                            <a:srgbClr val="000000"/>
                          </a:solidFill>
                          <a:effectLst/>
                          <a:latin typeface="Arial" panose="020B0604020202020204" pitchFamily="34" charset="0"/>
                        </a:rPr>
                        <a:t>[BE-BE] PST Zandvliet 1 [DIR] [BE] / N-1 PST Zandvliet 2</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32.98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68%</a:t>
                      </a:r>
                    </a:p>
                  </a:txBody>
                  <a:tcPr marL="0" marR="0" marT="0" marB="0" anchor="b">
                    <a:lnL>
                      <a:noFill/>
                    </a:lnL>
                    <a:lnR>
                      <a:noFill/>
                    </a:lnR>
                    <a:lnT>
                      <a:noFill/>
                    </a:lnT>
                    <a:lnB>
                      <a:noFill/>
                    </a:lnB>
                  </a:tcPr>
                </a:tc>
                <a:extLst>
                  <a:ext uri="{0D108BD9-81ED-4DB2-BD59-A6C34878D82A}">
                    <a16:rowId xmlns:a16="http://schemas.microsoft.com/office/drawing/2014/main" val="1064785765"/>
                  </a:ext>
                </a:extLst>
              </a:tr>
              <a:tr h="157081">
                <a:tc>
                  <a:txBody>
                    <a:bodyPr/>
                    <a:lstStyle/>
                    <a:p>
                      <a:pPr algn="l" fontAlgn="b"/>
                      <a:r>
                        <a:rPr lang="de-DE" sz="800" b="0" i="0" u="none" strike="noStrike">
                          <a:solidFill>
                            <a:srgbClr val="000000"/>
                          </a:solidFill>
                          <a:effectLst/>
                          <a:latin typeface="Arial" panose="020B0604020202020204" pitchFamily="34" charset="0"/>
                        </a:rPr>
                        <a:t>[D7-D7] Y Paffendorf - Oberzier SECHTM N [DIR] / N-1 Sechtem - Paffendorf - Oberzier SECHTM S</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54.28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54%</a:t>
                      </a:r>
                    </a:p>
                  </a:txBody>
                  <a:tcPr marL="0" marR="0" marT="0" marB="0" anchor="b">
                    <a:lnL>
                      <a:noFill/>
                    </a:lnL>
                    <a:lnR>
                      <a:noFill/>
                    </a:lnR>
                    <a:lnT>
                      <a:noFill/>
                    </a:lnT>
                    <a:lnB>
                      <a:noFill/>
                    </a:lnB>
                  </a:tcPr>
                </a:tc>
                <a:extLst>
                  <a:ext uri="{0D108BD9-81ED-4DB2-BD59-A6C34878D82A}">
                    <a16:rowId xmlns:a16="http://schemas.microsoft.com/office/drawing/2014/main" val="2910345512"/>
                  </a:ext>
                </a:extLst>
              </a:tr>
              <a:tr h="157081">
                <a:tc>
                  <a:txBody>
                    <a:bodyPr/>
                    <a:lstStyle/>
                    <a:p>
                      <a:pPr algn="l" fontAlgn="b"/>
                      <a:r>
                        <a:rPr lang="en-US" sz="800" b="0" i="0" u="none" strike="noStrike">
                          <a:solidFill>
                            <a:srgbClr val="000000"/>
                          </a:solidFill>
                          <a:effectLst/>
                          <a:latin typeface="Arial" panose="020B0604020202020204" pitchFamily="34" charset="0"/>
                        </a:rPr>
                        <a:t>[D2-D7] Grosskrotzenburg - Urberach UMAIN N2 [DIR] [D7] / N-1 Dettingen - Grosskrotzenburg UMAIN S1</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78.54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40%</a:t>
                      </a:r>
                    </a:p>
                  </a:txBody>
                  <a:tcPr marL="0" marR="0" marT="0" marB="0" anchor="b">
                    <a:lnL>
                      <a:noFill/>
                    </a:lnL>
                    <a:lnR>
                      <a:noFill/>
                    </a:lnR>
                    <a:lnT>
                      <a:noFill/>
                    </a:lnT>
                    <a:lnB>
                      <a:noFill/>
                    </a:lnB>
                  </a:tcPr>
                </a:tc>
                <a:extLst>
                  <a:ext uri="{0D108BD9-81ED-4DB2-BD59-A6C34878D82A}">
                    <a16:rowId xmlns:a16="http://schemas.microsoft.com/office/drawing/2014/main" val="3972596442"/>
                  </a:ext>
                </a:extLst>
              </a:tr>
              <a:tr h="157081">
                <a:tc>
                  <a:txBody>
                    <a:bodyPr/>
                    <a:lstStyle/>
                    <a:p>
                      <a:pPr algn="l" fontAlgn="b"/>
                      <a:r>
                        <a:rPr lang="en-US" sz="800" b="1" i="0" u="none" strike="noStrike">
                          <a:solidFill>
                            <a:srgbClr val="000000"/>
                          </a:solidFill>
                          <a:effectLst/>
                          <a:latin typeface="Arial" panose="020B0604020202020204" pitchFamily="34" charset="0"/>
                        </a:rPr>
                        <a:t>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1112.43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373%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542741111"/>
                  </a:ext>
                </a:extLst>
              </a:tr>
              <a:tr h="157081">
                <a:tc>
                  <a:txBody>
                    <a:bodyPr/>
                    <a:lstStyle/>
                    <a:p>
                      <a:pPr algn="l" fontAlgn="b"/>
                      <a:r>
                        <a:rPr lang="pt-BR" sz="800" b="0" i="0" u="none" strike="noStrike">
                          <a:solidFill>
                            <a:srgbClr val="000000"/>
                          </a:solidFill>
                          <a:effectLst/>
                          <a:latin typeface="Arial" panose="020B0604020202020204" pitchFamily="34" charset="0"/>
                        </a:rPr>
                        <a:t>[RO-RO] Resita - Timisoara c1 [DIR] / N-1 Resita - Timisoara c2</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137.82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2741634"/>
                  </a:ext>
                </a:extLst>
              </a:tr>
              <a:tr h="157081">
                <a:tc>
                  <a:txBody>
                    <a:bodyPr/>
                    <a:lstStyle/>
                    <a:p>
                      <a:pPr algn="l" fontAlgn="b"/>
                      <a:r>
                        <a:rPr lang="en-US" sz="800" b="0" i="0" u="none" strike="noStrike">
                          <a:solidFill>
                            <a:srgbClr val="000000"/>
                          </a:solidFill>
                          <a:effectLst/>
                          <a:latin typeface="Arial" panose="020B0604020202020204" pitchFamily="34" charset="0"/>
                        </a:rPr>
                        <a:t>[AT-HU] Wien Suedost - Gyoer 245 [DIR] [AT] / N-1 Neusiedl - Wien Suedost 246A</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42.32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30%</a:t>
                      </a:r>
                    </a:p>
                  </a:txBody>
                  <a:tcPr marL="0" marR="0" marT="0" marB="0" anchor="b">
                    <a:lnL>
                      <a:noFill/>
                    </a:lnL>
                    <a:lnR>
                      <a:noFill/>
                    </a:lnR>
                    <a:lnT>
                      <a:noFill/>
                    </a:lnT>
                    <a:lnB>
                      <a:noFill/>
                    </a:lnB>
                  </a:tcPr>
                </a:tc>
                <a:extLst>
                  <a:ext uri="{0D108BD9-81ED-4DB2-BD59-A6C34878D82A}">
                    <a16:rowId xmlns:a16="http://schemas.microsoft.com/office/drawing/2014/main" val="991572953"/>
                  </a:ext>
                </a:extLst>
              </a:tr>
              <a:tr h="157081">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Nosovice</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215.43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68%</a:t>
                      </a:r>
                    </a:p>
                  </a:txBody>
                  <a:tcPr marL="0" marR="0" marT="0" marB="0" anchor="b">
                    <a:lnL>
                      <a:noFill/>
                    </a:lnL>
                    <a:lnR>
                      <a:noFill/>
                    </a:lnR>
                    <a:lnT>
                      <a:noFill/>
                    </a:lnT>
                    <a:lnB>
                      <a:noFill/>
                    </a:lnB>
                  </a:tcPr>
                </a:tc>
                <a:extLst>
                  <a:ext uri="{0D108BD9-81ED-4DB2-BD59-A6C34878D82A}">
                    <a16:rowId xmlns:a16="http://schemas.microsoft.com/office/drawing/2014/main" val="2694904452"/>
                  </a:ext>
                </a:extLst>
              </a:tr>
              <a:tr h="157081">
                <a:tc>
                  <a:txBody>
                    <a:bodyPr/>
                    <a:lstStyle/>
                    <a:p>
                      <a:pPr algn="l" fontAlgn="b"/>
                      <a:r>
                        <a:rPr lang="en-US" sz="800" b="0" i="0" u="none" strike="noStrike">
                          <a:solidFill>
                            <a:srgbClr val="000000"/>
                          </a:solidFill>
                          <a:effectLst/>
                          <a:latin typeface="Arial" panose="020B0604020202020204" pitchFamily="34" charset="0"/>
                        </a:rPr>
                        <a:t>[NL-BE] Rilland-Zandvliet 380 W [DIR] [NL] / N-1 PST Zandvliet 2</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4.18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40%</a:t>
                      </a:r>
                    </a:p>
                  </a:txBody>
                  <a:tcPr marL="0" marR="0" marT="0" marB="0" anchor="b">
                    <a:lnL>
                      <a:noFill/>
                    </a:lnL>
                    <a:lnR>
                      <a:noFill/>
                    </a:lnR>
                    <a:lnT>
                      <a:noFill/>
                    </a:lnT>
                    <a:lnB>
                      <a:noFill/>
                    </a:lnB>
                  </a:tcPr>
                </a:tc>
                <a:extLst>
                  <a:ext uri="{0D108BD9-81ED-4DB2-BD59-A6C34878D82A}">
                    <a16:rowId xmlns:a16="http://schemas.microsoft.com/office/drawing/2014/main" val="3330894474"/>
                  </a:ext>
                </a:extLst>
              </a:tr>
              <a:tr h="157081">
                <a:tc>
                  <a:txBody>
                    <a:bodyPr/>
                    <a:lstStyle/>
                    <a:p>
                      <a:pPr algn="l" fontAlgn="b"/>
                      <a:r>
                        <a:rPr lang="pt-BR" sz="800" b="0" i="0" u="none" strike="noStrike">
                          <a:solidFill>
                            <a:srgbClr val="000000"/>
                          </a:solidFill>
                          <a:effectLst/>
                          <a:latin typeface="Arial" panose="020B0604020202020204" pitchFamily="34" charset="0"/>
                        </a:rPr>
                        <a:t>[BE-FR] Avelgem - Avelin 80 [DIR] [FR] / N-1 Avelgem - Mastaing 380.79</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35.49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85%</a:t>
                      </a:r>
                    </a:p>
                  </a:txBody>
                  <a:tcPr marL="0" marR="0" marT="0" marB="0" anchor="b">
                    <a:lnL>
                      <a:noFill/>
                    </a:lnL>
                    <a:lnR>
                      <a:noFill/>
                    </a:lnR>
                    <a:lnT>
                      <a:noFill/>
                    </a:lnT>
                    <a:lnB>
                      <a:noFill/>
                    </a:lnB>
                  </a:tcPr>
                </a:tc>
                <a:extLst>
                  <a:ext uri="{0D108BD9-81ED-4DB2-BD59-A6C34878D82A}">
                    <a16:rowId xmlns:a16="http://schemas.microsoft.com/office/drawing/2014/main" val="1997561039"/>
                  </a:ext>
                </a:extLst>
              </a:tr>
              <a:tr h="157081">
                <a:tc>
                  <a:txBody>
                    <a:bodyPr/>
                    <a:lstStyle/>
                    <a:p>
                      <a:pPr algn="l" fontAlgn="b"/>
                      <a:r>
                        <a:rPr lang="en-US" sz="800" b="0" i="0" u="none" strike="noStrike">
                          <a:solidFill>
                            <a:srgbClr val="000000"/>
                          </a:solidFill>
                          <a:effectLst/>
                          <a:latin typeface="Arial" panose="020B0604020202020204" pitchFamily="34" charset="0"/>
                        </a:rPr>
                        <a:t>[D7-D7] Lambsheim - Weingarten LAMBSH W [DIR] / N-1 Rheinau - Hoheneck KUGELB W</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93.51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1647399215"/>
                  </a:ext>
                </a:extLst>
              </a:tr>
              <a:tr h="157081">
                <a:tc>
                  <a:txBody>
                    <a:bodyPr/>
                    <a:lstStyle/>
                    <a:p>
                      <a:pPr algn="l" fontAlgn="b"/>
                      <a:r>
                        <a:rPr lang="de-DE" sz="800" b="0" i="0" u="none" strike="noStrike">
                          <a:solidFill>
                            <a:srgbClr val="000000"/>
                          </a:solidFill>
                          <a:effectLst/>
                          <a:latin typeface="Arial" panose="020B0604020202020204" pitchFamily="34" charset="0"/>
                        </a:rPr>
                        <a:t>[D7-D7] Paffendorf - Rommerskirchen PAFFEN S [OPP] / N-1 Knapsack - Sechtem WABERG W</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1112.43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a:t>
                      </a:r>
                    </a:p>
                  </a:txBody>
                  <a:tcPr marL="0" marR="0" marT="0" marB="0" anchor="b">
                    <a:lnL>
                      <a:noFill/>
                    </a:lnL>
                    <a:lnR>
                      <a:noFill/>
                    </a:lnR>
                    <a:lnT>
                      <a:noFill/>
                    </a:lnT>
                    <a:lnB>
                      <a:noFill/>
                    </a:lnB>
                  </a:tcPr>
                </a:tc>
                <a:extLst>
                  <a:ext uri="{0D108BD9-81ED-4DB2-BD59-A6C34878D82A}">
                    <a16:rowId xmlns:a16="http://schemas.microsoft.com/office/drawing/2014/main" val="1450901468"/>
                  </a:ext>
                </a:extLst>
              </a:tr>
              <a:tr h="157081">
                <a:tc>
                  <a:txBody>
                    <a:bodyPr/>
                    <a:lstStyle/>
                    <a:p>
                      <a:pPr algn="l" fontAlgn="b"/>
                      <a:r>
                        <a:rPr lang="en-US" sz="800" b="0" i="0" u="none" strike="noStrike">
                          <a:solidFill>
                            <a:srgbClr val="000000"/>
                          </a:solidFill>
                          <a:effectLst/>
                          <a:latin typeface="Arial" panose="020B0604020202020204" pitchFamily="34" charset="0"/>
                        </a:rPr>
                        <a:t>[PL-PL] Krosno Iskrzynia - Tarnow [OPP] / N-1 Nosovice - Varin</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86%</a:t>
                      </a:r>
                    </a:p>
                  </a:txBody>
                  <a:tcPr marL="0" marR="0" marT="0" marB="0" anchor="b">
                    <a:lnL>
                      <a:noFill/>
                    </a:lnL>
                    <a:lnR>
                      <a:noFill/>
                    </a:lnR>
                    <a:lnT>
                      <a:noFill/>
                    </a:lnT>
                    <a:lnB>
                      <a:noFill/>
                    </a:lnB>
                  </a:tcPr>
                </a:tc>
                <a:extLst>
                  <a:ext uri="{0D108BD9-81ED-4DB2-BD59-A6C34878D82A}">
                    <a16:rowId xmlns:a16="http://schemas.microsoft.com/office/drawing/2014/main" val="562341889"/>
                  </a:ext>
                </a:extLst>
              </a:tr>
              <a:tr h="157081">
                <a:tc>
                  <a:txBody>
                    <a:bodyPr/>
                    <a:lstStyle/>
                    <a:p>
                      <a:pPr algn="l" fontAlgn="b"/>
                      <a:r>
                        <a:rPr lang="en-US" sz="800" b="1" i="0" u="none" strike="noStrike">
                          <a:solidFill>
                            <a:srgbClr val="000000"/>
                          </a:solidFill>
                          <a:effectLst/>
                          <a:latin typeface="Arial" panose="020B0604020202020204" pitchFamily="34" charset="0"/>
                        </a:rPr>
                        <a:t>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316.47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237%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530794363"/>
                  </a:ext>
                </a:extLst>
              </a:tr>
              <a:tr h="157081">
                <a:tc>
                  <a:txBody>
                    <a:bodyPr/>
                    <a:lstStyle/>
                    <a:p>
                      <a:pPr algn="l" fontAlgn="b"/>
                      <a:r>
                        <a:rPr lang="en-US" sz="800" b="0" i="0" u="none" strike="noStrike">
                          <a:solidFill>
                            <a:srgbClr val="000000"/>
                          </a:solidFill>
                          <a:effectLst/>
                          <a:latin typeface="Arial" panose="020B0604020202020204" pitchFamily="34" charset="0"/>
                        </a:rPr>
                        <a:t>[NL-NL] Diemen-Lelystad 380 W [OPP] / N-1 Boxmeer-Dodewaard 380 Z</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214.22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322856184"/>
                  </a:ext>
                </a:extLst>
              </a:tr>
              <a:tr h="157081">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Nosovice</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171.16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67%</a:t>
                      </a:r>
                    </a:p>
                  </a:txBody>
                  <a:tcPr marL="0" marR="0" marT="0" marB="0" anchor="b">
                    <a:lnL>
                      <a:noFill/>
                    </a:lnL>
                    <a:lnR>
                      <a:noFill/>
                    </a:lnR>
                    <a:lnT>
                      <a:noFill/>
                    </a:lnT>
                    <a:lnB>
                      <a:noFill/>
                    </a:lnB>
                  </a:tcPr>
                </a:tc>
                <a:extLst>
                  <a:ext uri="{0D108BD9-81ED-4DB2-BD59-A6C34878D82A}">
                    <a16:rowId xmlns:a16="http://schemas.microsoft.com/office/drawing/2014/main" val="496885507"/>
                  </a:ext>
                </a:extLst>
              </a:tr>
              <a:tr h="157081">
                <a:tc>
                  <a:txBody>
                    <a:bodyPr/>
                    <a:lstStyle/>
                    <a:p>
                      <a:pPr algn="l" fontAlgn="b"/>
                      <a:r>
                        <a:rPr lang="en-US" sz="800" b="0" i="0" u="none" strike="noStrike">
                          <a:solidFill>
                            <a:srgbClr val="000000"/>
                          </a:solidFill>
                          <a:effectLst/>
                          <a:latin typeface="Arial" panose="020B0604020202020204" pitchFamily="34" charset="0"/>
                        </a:rPr>
                        <a:t>[NL-BE] Rilland-Zandvliet 380 W [DIR] [NL] / N-1 PST Zandvliet 2</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100.12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48%</a:t>
                      </a:r>
                    </a:p>
                  </a:txBody>
                  <a:tcPr marL="0" marR="0" marT="0" marB="0" anchor="b">
                    <a:lnL>
                      <a:noFill/>
                    </a:lnL>
                    <a:lnR>
                      <a:noFill/>
                    </a:lnR>
                    <a:lnT>
                      <a:noFill/>
                    </a:lnT>
                    <a:lnB>
                      <a:noFill/>
                    </a:lnB>
                  </a:tcPr>
                </a:tc>
                <a:extLst>
                  <a:ext uri="{0D108BD9-81ED-4DB2-BD59-A6C34878D82A}">
                    <a16:rowId xmlns:a16="http://schemas.microsoft.com/office/drawing/2014/main" val="3852510891"/>
                  </a:ext>
                </a:extLst>
              </a:tr>
              <a:tr h="157081">
                <a:tc>
                  <a:txBody>
                    <a:bodyPr/>
                    <a:lstStyle/>
                    <a:p>
                      <a:pPr algn="l" fontAlgn="b"/>
                      <a:r>
                        <a:rPr lang="de-DE" sz="800" b="0" i="0" u="none" strike="noStrike">
                          <a:solidFill>
                            <a:srgbClr val="000000"/>
                          </a:solidFill>
                          <a:effectLst/>
                          <a:latin typeface="Arial" panose="020B0604020202020204" pitchFamily="34" charset="0"/>
                        </a:rPr>
                        <a:t>[AT-AT] Tauern - Tauern TAPST [DIR] / N-1 Tauern - Weissenbach 221</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261.92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68%</a:t>
                      </a:r>
                    </a:p>
                  </a:txBody>
                  <a:tcPr marL="0" marR="0" marT="0" marB="0" anchor="b">
                    <a:lnL>
                      <a:noFill/>
                    </a:lnL>
                    <a:lnR>
                      <a:noFill/>
                    </a:lnR>
                    <a:lnT>
                      <a:noFill/>
                    </a:lnT>
                    <a:lnB>
                      <a:noFill/>
                    </a:lnB>
                  </a:tcPr>
                </a:tc>
                <a:extLst>
                  <a:ext uri="{0D108BD9-81ED-4DB2-BD59-A6C34878D82A}">
                    <a16:rowId xmlns:a16="http://schemas.microsoft.com/office/drawing/2014/main" val="3422521110"/>
                  </a:ext>
                </a:extLst>
              </a:tr>
              <a:tr h="157081">
                <a:tc>
                  <a:txBody>
                    <a:bodyPr/>
                    <a:lstStyle/>
                    <a:p>
                      <a:pPr algn="l" fontAlgn="b"/>
                      <a:r>
                        <a:rPr lang="de-DE" sz="800" b="0" i="0" u="none" strike="noStrike">
                          <a:solidFill>
                            <a:srgbClr val="000000"/>
                          </a:solidFill>
                          <a:effectLst/>
                          <a:latin typeface="Arial" panose="020B0604020202020204" pitchFamily="34" charset="0"/>
                        </a:rPr>
                        <a:t>[D7-D7] Paffendorf - Rommerskirchen PAFFEN S [OPP] / N-1 Knapsack - Sechtem WABERG W</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316.47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33%</a:t>
                      </a:r>
                    </a:p>
                  </a:txBody>
                  <a:tcPr marL="0" marR="0" marT="0" marB="0" anchor="b">
                    <a:lnL>
                      <a:noFill/>
                    </a:lnL>
                    <a:lnR>
                      <a:noFill/>
                    </a:lnR>
                    <a:lnT>
                      <a:noFill/>
                    </a:lnT>
                    <a:lnB>
                      <a:noFill/>
                    </a:lnB>
                  </a:tcPr>
                </a:tc>
                <a:extLst>
                  <a:ext uri="{0D108BD9-81ED-4DB2-BD59-A6C34878D82A}">
                    <a16:rowId xmlns:a16="http://schemas.microsoft.com/office/drawing/2014/main" val="991078433"/>
                  </a:ext>
                </a:extLst>
              </a:tr>
              <a:tr h="157081">
                <a:tc>
                  <a:txBody>
                    <a:bodyPr/>
                    <a:lstStyle/>
                    <a:p>
                      <a:pPr algn="l" fontAlgn="b"/>
                      <a:r>
                        <a:rPr lang="en-US" sz="800" b="1" i="0" u="none" strike="noStrike">
                          <a:solidFill>
                            <a:srgbClr val="000000"/>
                          </a:solidFill>
                          <a:effectLst/>
                          <a:latin typeface="Arial" panose="020B0604020202020204" pitchFamily="34" charset="0"/>
                        </a:rPr>
                        <a:t>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269.51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240%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833361933"/>
                  </a:ext>
                </a:extLst>
              </a:tr>
              <a:tr h="157081">
                <a:tc>
                  <a:txBody>
                    <a:bodyPr/>
                    <a:lstStyle/>
                    <a:p>
                      <a:pPr algn="l" fontAlgn="b"/>
                      <a:r>
                        <a:rPr lang="en-US" sz="800" b="0" i="0" u="none" strike="noStrike">
                          <a:solidFill>
                            <a:srgbClr val="000000"/>
                          </a:solidFill>
                          <a:effectLst/>
                          <a:latin typeface="Arial" panose="020B0604020202020204" pitchFamily="34" charset="0"/>
                        </a:rPr>
                        <a:t>[NL-NL] Diemen-Lelystad 380 W [OPP] / N-1 Zwolle-Hengelo 380 W</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216.11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674163675"/>
                  </a:ext>
                </a:extLst>
              </a:tr>
              <a:tr h="157081">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Nosovice</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269.51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63%</a:t>
                      </a:r>
                    </a:p>
                  </a:txBody>
                  <a:tcPr marL="0" marR="0" marT="0" marB="0" anchor="b">
                    <a:lnL>
                      <a:noFill/>
                    </a:lnL>
                    <a:lnR>
                      <a:noFill/>
                    </a:lnR>
                    <a:lnT>
                      <a:noFill/>
                    </a:lnT>
                    <a:lnB>
                      <a:noFill/>
                    </a:lnB>
                  </a:tcPr>
                </a:tc>
                <a:extLst>
                  <a:ext uri="{0D108BD9-81ED-4DB2-BD59-A6C34878D82A}">
                    <a16:rowId xmlns:a16="http://schemas.microsoft.com/office/drawing/2014/main" val="1578629165"/>
                  </a:ext>
                </a:extLst>
              </a:tr>
              <a:tr h="157081">
                <a:tc>
                  <a:txBody>
                    <a:bodyPr/>
                    <a:lstStyle/>
                    <a:p>
                      <a:pPr algn="l" fontAlgn="b"/>
                      <a:r>
                        <a:rPr lang="pt-BR" sz="800" b="0" i="0" u="none" strike="noStrike">
                          <a:solidFill>
                            <a:srgbClr val="000000"/>
                          </a:solidFill>
                          <a:effectLst/>
                          <a:latin typeface="Arial" panose="020B0604020202020204" pitchFamily="34" charset="0"/>
                        </a:rPr>
                        <a:t>[BE-FR] Avelgem - Avelin 80 [DIR] [FR] / N-1 Avelgem - Mastaing 380.79</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9.49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93%</a:t>
                      </a:r>
                    </a:p>
                  </a:txBody>
                  <a:tcPr marL="0" marR="0" marT="0" marB="0" anchor="b">
                    <a:lnL>
                      <a:noFill/>
                    </a:lnL>
                    <a:lnR>
                      <a:noFill/>
                    </a:lnR>
                    <a:lnT>
                      <a:noFill/>
                    </a:lnT>
                    <a:lnB>
                      <a:noFill/>
                    </a:lnB>
                  </a:tcPr>
                </a:tc>
                <a:extLst>
                  <a:ext uri="{0D108BD9-81ED-4DB2-BD59-A6C34878D82A}">
                    <a16:rowId xmlns:a16="http://schemas.microsoft.com/office/drawing/2014/main" val="4265797050"/>
                  </a:ext>
                </a:extLst>
              </a:tr>
              <a:tr h="157081">
                <a:tc>
                  <a:txBody>
                    <a:bodyPr/>
                    <a:lstStyle/>
                    <a:p>
                      <a:pPr algn="l" fontAlgn="b"/>
                      <a:r>
                        <a:rPr lang="de-DE" sz="800" b="0" i="0" u="none" strike="noStrike">
                          <a:solidFill>
                            <a:srgbClr val="000000"/>
                          </a:solidFill>
                          <a:effectLst/>
                          <a:latin typeface="Arial" panose="020B0604020202020204" pitchFamily="34" charset="0"/>
                        </a:rPr>
                        <a:t>[D7-D7] Y Paffendorf - Oberzier SECHTM N [DIR] / N-1 Sechtem - Paffendorf - Oberzier SECHTM S</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53.84</a:t>
                      </a:r>
                    </a:p>
                  </a:txBody>
                  <a:tcPr marL="0" marR="0" marT="0" marB="0" anchor="b">
                    <a:lnL>
                      <a:noFill/>
                    </a:lnL>
                    <a:lnR>
                      <a:noFill/>
                    </a:lnR>
                    <a:lnT>
                      <a:noFill/>
                    </a:lnT>
                    <a:lnB>
                      <a:noFill/>
                    </a:lnB>
                  </a:tcPr>
                </a:tc>
                <a:tc>
                  <a:txBody>
                    <a:bodyPr/>
                    <a:lstStyle/>
                    <a:p>
                      <a:pPr algn="r" fontAlgn="b"/>
                      <a:r>
                        <a:rPr lang="en-US" sz="800" b="0" i="0" u="none" strike="noStrike" dirty="0">
                          <a:solidFill>
                            <a:srgbClr val="000000"/>
                          </a:solidFill>
                          <a:effectLst/>
                          <a:latin typeface="Arial" panose="020B0604020202020204" pitchFamily="34" charset="0"/>
                        </a:rPr>
                        <a:t>64%</a:t>
                      </a:r>
                    </a:p>
                  </a:txBody>
                  <a:tcPr marL="0" marR="0" marT="0" marB="0" anchor="b">
                    <a:lnL>
                      <a:noFill/>
                    </a:lnL>
                    <a:lnR>
                      <a:noFill/>
                    </a:lnR>
                    <a:lnT>
                      <a:noFill/>
                    </a:lnT>
                    <a:lnB>
                      <a:noFill/>
                    </a:lnB>
                  </a:tcPr>
                </a:tc>
                <a:extLst>
                  <a:ext uri="{0D108BD9-81ED-4DB2-BD59-A6C34878D82A}">
                    <a16:rowId xmlns:a16="http://schemas.microsoft.com/office/drawing/2014/main" val="222854934"/>
                  </a:ext>
                </a:extLst>
              </a:tr>
            </a:tbl>
          </a:graphicData>
        </a:graphic>
      </p:graphicFrame>
    </p:spTree>
    <p:extLst>
      <p:ext uri="{BB962C8B-B14F-4D97-AF65-F5344CB8AC3E}">
        <p14:creationId xmlns:p14="http://schemas.microsoft.com/office/powerpoint/2010/main" val="207740784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tableEx ,Top 10 CNE by Average Maximum AMR (MW) per BD ,multiRowCard ,tableEx ,Average Maximum AMR per BD (MW) by TSO ,tableEx ,basicShap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+2_8</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2870992179"/>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20113 (part 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15C65464-295E-4727-89F7-D74E40E25E45}"/>
              </a:ext>
            </a:extLst>
          </p:cNvPr>
          <p:cNvGraphicFramePr>
            <a:graphicFrameLocks noGrp="1"/>
          </p:cNvGraphicFramePr>
          <p:nvPr>
            <p:extLst>
              <p:ext uri="{D42A27DB-BD31-4B8C-83A1-F6EECF244321}">
                <p14:modId xmlns:p14="http://schemas.microsoft.com/office/powerpoint/2010/main" val="1484642098"/>
              </p:ext>
            </p:extLst>
          </p:nvPr>
        </p:nvGraphicFramePr>
        <p:xfrm>
          <a:off x="1507787" y="1079508"/>
          <a:ext cx="6521446" cy="5369940"/>
        </p:xfrm>
        <a:graphic>
          <a:graphicData uri="http://schemas.openxmlformats.org/drawingml/2006/table">
            <a:tbl>
              <a:tblPr/>
              <a:tblGrid>
                <a:gridCol w="5053371">
                  <a:extLst>
                    <a:ext uri="{9D8B030D-6E8A-4147-A177-3AD203B41FA5}">
                      <a16:colId xmlns:a16="http://schemas.microsoft.com/office/drawing/2014/main" val="3835394183"/>
                    </a:ext>
                  </a:extLst>
                </a:gridCol>
                <a:gridCol w="1068599">
                  <a:extLst>
                    <a:ext uri="{9D8B030D-6E8A-4147-A177-3AD203B41FA5}">
                      <a16:colId xmlns:a16="http://schemas.microsoft.com/office/drawing/2014/main" val="855678458"/>
                    </a:ext>
                  </a:extLst>
                </a:gridCol>
                <a:gridCol w="399476">
                  <a:extLst>
                    <a:ext uri="{9D8B030D-6E8A-4147-A177-3AD203B41FA5}">
                      <a16:colId xmlns:a16="http://schemas.microsoft.com/office/drawing/2014/main" val="2949582786"/>
                    </a:ext>
                  </a:extLst>
                </a:gridCol>
              </a:tblGrid>
              <a:tr h="149165">
                <a:tc>
                  <a:txBody>
                    <a:bodyPr/>
                    <a:lstStyle/>
                    <a:p>
                      <a:pPr algn="l" fontAlgn="b"/>
                      <a:r>
                        <a:rPr lang="en-US" sz="700" b="1" i="0" u="none" strike="noStrike">
                          <a:solidFill>
                            <a:srgbClr val="000000"/>
                          </a:solidFill>
                          <a:effectLst/>
                          <a:latin typeface="Arial" panose="020B0604020202020204" pitchFamily="34" charset="0"/>
                        </a:rPr>
                        <a:t>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326.53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328%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768345295"/>
                  </a:ext>
                </a:extLst>
              </a:tr>
              <a:tr h="149165">
                <a:tc>
                  <a:txBody>
                    <a:bodyPr/>
                    <a:lstStyle/>
                    <a:p>
                      <a:pPr algn="l" fontAlgn="b"/>
                      <a:r>
                        <a:rPr lang="en-US" sz="700" b="0" i="0" u="none" strike="noStrike">
                          <a:solidFill>
                            <a:srgbClr val="000000"/>
                          </a:solidFill>
                          <a:effectLst/>
                          <a:latin typeface="Arial" panose="020B0604020202020204" pitchFamily="34" charset="0"/>
                        </a:rPr>
                        <a:t>[NL-NL] Diemen-Lelystad 380 W [OPP] / N-1 Zwolle-Hengelo 380 W</a:t>
                      </a:r>
                    </a:p>
                  </a:txBody>
                  <a:tcPr marL="8241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37.56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211514534"/>
                  </a:ext>
                </a:extLst>
              </a:tr>
              <a:tr h="149165">
                <a:tc>
                  <a:txBody>
                    <a:bodyPr/>
                    <a:lstStyle/>
                    <a:p>
                      <a:pPr algn="l" fontAlgn="b"/>
                      <a:r>
                        <a:rPr lang="en-US" sz="700" b="0" i="0" u="none" strike="noStrike">
                          <a:solidFill>
                            <a:srgbClr val="000000"/>
                          </a:solidFill>
                          <a:effectLst/>
                          <a:latin typeface="Arial" panose="020B0604020202020204" pitchFamily="34" charset="0"/>
                        </a:rPr>
                        <a:t>[BE-FR] Achene - Lonny 19 [DIR] [FR] / N-1 Avelgem - Avelin 380.80</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12.48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69%</a:t>
                      </a:r>
                    </a:p>
                  </a:txBody>
                  <a:tcPr marL="0" marR="0" marT="0" marB="0" anchor="b">
                    <a:lnL>
                      <a:noFill/>
                    </a:lnL>
                    <a:lnR>
                      <a:noFill/>
                    </a:lnR>
                    <a:lnT>
                      <a:noFill/>
                    </a:lnT>
                    <a:lnB>
                      <a:noFill/>
                    </a:lnB>
                  </a:tcPr>
                </a:tc>
                <a:extLst>
                  <a:ext uri="{0D108BD9-81ED-4DB2-BD59-A6C34878D82A}">
                    <a16:rowId xmlns:a16="http://schemas.microsoft.com/office/drawing/2014/main" val="1597528617"/>
                  </a:ext>
                </a:extLst>
              </a:tr>
              <a:tr h="149165">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Nosovice</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326.53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61%</a:t>
                      </a:r>
                    </a:p>
                  </a:txBody>
                  <a:tcPr marL="0" marR="0" marT="0" marB="0" anchor="b">
                    <a:lnL>
                      <a:noFill/>
                    </a:lnL>
                    <a:lnR>
                      <a:noFill/>
                    </a:lnR>
                    <a:lnT>
                      <a:noFill/>
                    </a:lnT>
                    <a:lnB>
                      <a:noFill/>
                    </a:lnB>
                  </a:tcPr>
                </a:tc>
                <a:extLst>
                  <a:ext uri="{0D108BD9-81ED-4DB2-BD59-A6C34878D82A}">
                    <a16:rowId xmlns:a16="http://schemas.microsoft.com/office/drawing/2014/main" val="764687113"/>
                  </a:ext>
                </a:extLst>
              </a:tr>
              <a:tr h="149165">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23.21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91%</a:t>
                      </a:r>
                    </a:p>
                  </a:txBody>
                  <a:tcPr marL="0" marR="0" marT="0" marB="0" anchor="b">
                    <a:lnL>
                      <a:noFill/>
                    </a:lnL>
                    <a:lnR>
                      <a:noFill/>
                    </a:lnR>
                    <a:lnT>
                      <a:noFill/>
                    </a:lnT>
                    <a:lnB>
                      <a:noFill/>
                    </a:lnB>
                  </a:tcPr>
                </a:tc>
                <a:extLst>
                  <a:ext uri="{0D108BD9-81ED-4DB2-BD59-A6C34878D82A}">
                    <a16:rowId xmlns:a16="http://schemas.microsoft.com/office/drawing/2014/main" val="1115523702"/>
                  </a:ext>
                </a:extLst>
              </a:tr>
              <a:tr h="149165">
                <a:tc>
                  <a:txBody>
                    <a:bodyPr/>
                    <a:lstStyle/>
                    <a:p>
                      <a:pPr algn="l" fontAlgn="b"/>
                      <a:r>
                        <a:rPr lang="en-US" sz="700" b="0" i="0" u="none" strike="noStrike">
                          <a:solidFill>
                            <a:srgbClr val="000000"/>
                          </a:solidFill>
                          <a:effectLst/>
                          <a:latin typeface="Arial" panose="020B0604020202020204" pitchFamily="34" charset="0"/>
                        </a:rPr>
                        <a:t>[PL-PL] Krosno Iskrzynia - Tarnow [OPP] / N-1 Nosovice - Varin</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8.24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80%</a:t>
                      </a:r>
                    </a:p>
                  </a:txBody>
                  <a:tcPr marL="0" marR="0" marT="0" marB="0" anchor="b">
                    <a:lnL>
                      <a:noFill/>
                    </a:lnL>
                    <a:lnR>
                      <a:noFill/>
                    </a:lnR>
                    <a:lnT>
                      <a:noFill/>
                    </a:lnT>
                    <a:lnB>
                      <a:noFill/>
                    </a:lnB>
                  </a:tcPr>
                </a:tc>
                <a:extLst>
                  <a:ext uri="{0D108BD9-81ED-4DB2-BD59-A6C34878D82A}">
                    <a16:rowId xmlns:a16="http://schemas.microsoft.com/office/drawing/2014/main" val="1990304244"/>
                  </a:ext>
                </a:extLst>
              </a:tr>
              <a:tr h="149165">
                <a:tc>
                  <a:txBody>
                    <a:bodyPr/>
                    <a:lstStyle/>
                    <a:p>
                      <a:pPr algn="l" fontAlgn="b"/>
                      <a:r>
                        <a:rPr lang="en-US" sz="700" b="1" i="0" u="none" strike="noStrike">
                          <a:solidFill>
                            <a:srgbClr val="000000"/>
                          </a:solidFill>
                          <a:effectLst/>
                          <a:latin typeface="Arial" panose="020B0604020202020204" pitchFamily="34" charset="0"/>
                        </a:rPr>
                        <a:t>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1325.15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194%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695125116"/>
                  </a:ext>
                </a:extLst>
              </a:tr>
              <a:tr h="149165">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8241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1325.15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777971159"/>
                  </a:ext>
                </a:extLst>
              </a:tr>
              <a:tr h="149165">
                <a:tc>
                  <a:txBody>
                    <a:bodyPr/>
                    <a:lstStyle/>
                    <a:p>
                      <a:pPr algn="l" fontAlgn="b"/>
                      <a:r>
                        <a:rPr lang="en-US" sz="700" b="0" i="0" u="none" strike="noStrike">
                          <a:solidFill>
                            <a:srgbClr val="000000"/>
                          </a:solidFill>
                          <a:effectLst/>
                          <a:latin typeface="Arial" panose="020B0604020202020204" pitchFamily="34" charset="0"/>
                        </a:rPr>
                        <a:t>[AT-CZ] Bisamberg 2 - Sokolnice 243 [OPP] [AT] / N-1 Slavetice - Durnrohr 1</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364.92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79%</a:t>
                      </a:r>
                    </a:p>
                  </a:txBody>
                  <a:tcPr marL="0" marR="0" marT="0" marB="0" anchor="b">
                    <a:lnL>
                      <a:noFill/>
                    </a:lnL>
                    <a:lnR>
                      <a:noFill/>
                    </a:lnR>
                    <a:lnT>
                      <a:noFill/>
                    </a:lnT>
                    <a:lnB>
                      <a:noFill/>
                    </a:lnB>
                  </a:tcPr>
                </a:tc>
                <a:extLst>
                  <a:ext uri="{0D108BD9-81ED-4DB2-BD59-A6C34878D82A}">
                    <a16:rowId xmlns:a16="http://schemas.microsoft.com/office/drawing/2014/main" val="1006692059"/>
                  </a:ext>
                </a:extLst>
              </a:tr>
              <a:tr h="149165">
                <a:tc>
                  <a:txBody>
                    <a:bodyPr/>
                    <a:lstStyle/>
                    <a:p>
                      <a:pPr algn="l" fontAlgn="b"/>
                      <a:r>
                        <a:rPr lang="en-US" sz="700" b="0" i="0" u="none" strike="noStrike">
                          <a:solidFill>
                            <a:srgbClr val="000000"/>
                          </a:solidFill>
                          <a:effectLst/>
                          <a:latin typeface="Arial" panose="020B0604020202020204" pitchFamily="34" charset="0"/>
                        </a:rPr>
                        <a:t>[BE-FR] Achene - Lonny 19 [DIR] [FR] / N-1 Avelgem - Avelin 380.80</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67.49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53%</a:t>
                      </a:r>
                    </a:p>
                  </a:txBody>
                  <a:tcPr marL="0" marR="0" marT="0" marB="0" anchor="b">
                    <a:lnL>
                      <a:noFill/>
                    </a:lnL>
                    <a:lnR>
                      <a:noFill/>
                    </a:lnR>
                    <a:lnT>
                      <a:noFill/>
                    </a:lnT>
                    <a:lnB>
                      <a:noFill/>
                    </a:lnB>
                  </a:tcPr>
                </a:tc>
                <a:extLst>
                  <a:ext uri="{0D108BD9-81ED-4DB2-BD59-A6C34878D82A}">
                    <a16:rowId xmlns:a16="http://schemas.microsoft.com/office/drawing/2014/main" val="2125786821"/>
                  </a:ext>
                </a:extLst>
              </a:tr>
              <a:tr h="149165">
                <a:tc>
                  <a:txBody>
                    <a:bodyPr/>
                    <a:lstStyle/>
                    <a:p>
                      <a:pPr algn="l" fontAlgn="b"/>
                      <a:r>
                        <a:rPr lang="en-US" sz="700" b="0" i="0" u="none" strike="noStrike">
                          <a:solidFill>
                            <a:srgbClr val="000000"/>
                          </a:solidFill>
                          <a:effectLst/>
                          <a:latin typeface="Arial" panose="020B0604020202020204" pitchFamily="34" charset="0"/>
                        </a:rPr>
                        <a:t>[NL-BE] Rilland-Zandvliet 380 W [DIR] [NL] / N-1 PST Zandvliet 2</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91.84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42%</a:t>
                      </a:r>
                    </a:p>
                  </a:txBody>
                  <a:tcPr marL="0" marR="0" marT="0" marB="0" anchor="b">
                    <a:lnL>
                      <a:noFill/>
                    </a:lnL>
                    <a:lnR>
                      <a:noFill/>
                    </a:lnR>
                    <a:lnT>
                      <a:noFill/>
                    </a:lnT>
                    <a:lnB>
                      <a:noFill/>
                    </a:lnB>
                  </a:tcPr>
                </a:tc>
                <a:extLst>
                  <a:ext uri="{0D108BD9-81ED-4DB2-BD59-A6C34878D82A}">
                    <a16:rowId xmlns:a16="http://schemas.microsoft.com/office/drawing/2014/main" val="1672997781"/>
                  </a:ext>
                </a:extLst>
              </a:tr>
              <a:tr h="149165">
                <a:tc>
                  <a:txBody>
                    <a:bodyPr/>
                    <a:lstStyle/>
                    <a:p>
                      <a:pPr algn="l" fontAlgn="b"/>
                      <a:r>
                        <a:rPr lang="en-US" sz="700" b="1" i="0" u="none" strike="noStrike">
                          <a:solidFill>
                            <a:srgbClr val="000000"/>
                          </a:solidFill>
                          <a:effectLst/>
                          <a:latin typeface="Arial" panose="020B0604020202020204" pitchFamily="34" charset="0"/>
                        </a:rPr>
                        <a:t>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148.73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203%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989754673"/>
                  </a:ext>
                </a:extLst>
              </a:tr>
              <a:tr h="149165">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8241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88.11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637239686"/>
                  </a:ext>
                </a:extLst>
              </a:tr>
              <a:tr h="149165">
                <a:tc>
                  <a:txBody>
                    <a:bodyPr/>
                    <a:lstStyle/>
                    <a:p>
                      <a:pPr algn="l" fontAlgn="b"/>
                      <a:r>
                        <a:rPr lang="en-US" sz="700" b="0" i="0" u="none" strike="noStrike">
                          <a:solidFill>
                            <a:srgbClr val="000000"/>
                          </a:solidFill>
                          <a:effectLst/>
                          <a:latin typeface="Arial" panose="020B0604020202020204" pitchFamily="34" charset="0"/>
                        </a:rPr>
                        <a:t>[BE-BE] PST Zandvliet 1 [DIR] [BE] / N-1 PST Zandvliet 2</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27.22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56%</a:t>
                      </a:r>
                    </a:p>
                  </a:txBody>
                  <a:tcPr marL="0" marR="0" marT="0" marB="0" anchor="b">
                    <a:lnL>
                      <a:noFill/>
                    </a:lnL>
                    <a:lnR>
                      <a:noFill/>
                    </a:lnR>
                    <a:lnT>
                      <a:noFill/>
                    </a:lnT>
                    <a:lnB>
                      <a:noFill/>
                    </a:lnB>
                  </a:tcPr>
                </a:tc>
                <a:extLst>
                  <a:ext uri="{0D108BD9-81ED-4DB2-BD59-A6C34878D82A}">
                    <a16:rowId xmlns:a16="http://schemas.microsoft.com/office/drawing/2014/main" val="1431932124"/>
                  </a:ext>
                </a:extLst>
              </a:tr>
              <a:tr h="149165">
                <a:tc>
                  <a:txBody>
                    <a:bodyPr/>
                    <a:lstStyle/>
                    <a:p>
                      <a:pPr algn="l" fontAlgn="b"/>
                      <a:r>
                        <a:rPr lang="en-US" sz="700" b="0" i="0" u="none" strike="noStrike">
                          <a:solidFill>
                            <a:srgbClr val="000000"/>
                          </a:solidFill>
                          <a:effectLst/>
                          <a:latin typeface="Arial" panose="020B0604020202020204" pitchFamily="34" charset="0"/>
                        </a:rPr>
                        <a:t>[PL-PL] Krosno Iskrzynia - Tarnow [OPP] / N-1 Nosovice - Varin</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148.73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81%</a:t>
                      </a:r>
                    </a:p>
                  </a:txBody>
                  <a:tcPr marL="0" marR="0" marT="0" marB="0" anchor="b">
                    <a:lnL>
                      <a:noFill/>
                    </a:lnL>
                    <a:lnR>
                      <a:noFill/>
                    </a:lnR>
                    <a:lnT>
                      <a:noFill/>
                    </a:lnT>
                    <a:lnB>
                      <a:noFill/>
                    </a:lnB>
                  </a:tcPr>
                </a:tc>
                <a:extLst>
                  <a:ext uri="{0D108BD9-81ED-4DB2-BD59-A6C34878D82A}">
                    <a16:rowId xmlns:a16="http://schemas.microsoft.com/office/drawing/2014/main" val="1378561158"/>
                  </a:ext>
                </a:extLst>
              </a:tr>
              <a:tr h="149165">
                <a:tc>
                  <a:txBody>
                    <a:bodyPr/>
                    <a:lstStyle/>
                    <a:p>
                      <a:pPr algn="l" fontAlgn="b"/>
                      <a:r>
                        <a:rPr lang="en-US" sz="700" b="1" i="0" u="none" strike="noStrike">
                          <a:solidFill>
                            <a:srgbClr val="000000"/>
                          </a:solidFill>
                          <a:effectLst/>
                          <a:latin typeface="Arial" panose="020B0604020202020204" pitchFamily="34" charset="0"/>
                        </a:rPr>
                        <a:t>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2004.66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248%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518893983"/>
                  </a:ext>
                </a:extLst>
              </a:tr>
              <a:tr h="149165">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8241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2004.66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1033530"/>
                  </a:ext>
                </a:extLst>
              </a:tr>
              <a:tr h="149165">
                <a:tc>
                  <a:txBody>
                    <a:bodyPr/>
                    <a:lstStyle/>
                    <a:p>
                      <a:pPr algn="l" fontAlgn="b"/>
                      <a:r>
                        <a:rPr lang="en-US" sz="700" b="0" i="0" u="none" strike="noStrike">
                          <a:solidFill>
                            <a:srgbClr val="000000"/>
                          </a:solidFill>
                          <a:effectLst/>
                          <a:latin typeface="Arial" panose="020B0604020202020204" pitchFamily="34" charset="0"/>
                        </a:rPr>
                        <a:t>[AT-CZ] Bisamberg 2 - Sokolnice 243 [OPP] [AT] / N-1 Slavetice - Durnrohr 1</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472.08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51%</a:t>
                      </a:r>
                    </a:p>
                  </a:txBody>
                  <a:tcPr marL="0" marR="0" marT="0" marB="0" anchor="b">
                    <a:lnL>
                      <a:noFill/>
                    </a:lnL>
                    <a:lnR>
                      <a:noFill/>
                    </a:lnR>
                    <a:lnT>
                      <a:noFill/>
                    </a:lnT>
                    <a:lnB>
                      <a:noFill/>
                    </a:lnB>
                  </a:tcPr>
                </a:tc>
                <a:extLst>
                  <a:ext uri="{0D108BD9-81ED-4DB2-BD59-A6C34878D82A}">
                    <a16:rowId xmlns:a16="http://schemas.microsoft.com/office/drawing/2014/main" val="3833664257"/>
                  </a:ext>
                </a:extLst>
              </a:tr>
              <a:tr h="149165">
                <a:tc>
                  <a:txBody>
                    <a:bodyPr/>
                    <a:lstStyle/>
                    <a:p>
                      <a:pPr algn="l" fontAlgn="b"/>
                      <a:r>
                        <a:rPr lang="en-US" sz="700" b="0" i="0" u="none" strike="noStrike">
                          <a:solidFill>
                            <a:srgbClr val="000000"/>
                          </a:solidFill>
                          <a:effectLst/>
                          <a:latin typeface="Arial" panose="020B0604020202020204" pitchFamily="34" charset="0"/>
                        </a:rPr>
                        <a:t>[BE-FR] Achene - Lonny 19 [DIR] [FR] / N-1 Avelgem - Avelin 380.80</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63.7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63%</a:t>
                      </a:r>
                    </a:p>
                  </a:txBody>
                  <a:tcPr marL="0" marR="0" marT="0" marB="0" anchor="b">
                    <a:lnL>
                      <a:noFill/>
                    </a:lnL>
                    <a:lnR>
                      <a:noFill/>
                    </a:lnR>
                    <a:lnT>
                      <a:noFill/>
                    </a:lnT>
                    <a:lnB>
                      <a:noFill/>
                    </a:lnB>
                  </a:tcPr>
                </a:tc>
                <a:extLst>
                  <a:ext uri="{0D108BD9-81ED-4DB2-BD59-A6C34878D82A}">
                    <a16:rowId xmlns:a16="http://schemas.microsoft.com/office/drawing/2014/main" val="3835899560"/>
                  </a:ext>
                </a:extLst>
              </a:tr>
              <a:tr h="149165">
                <a:tc>
                  <a:txBody>
                    <a:bodyPr/>
                    <a:lstStyle/>
                    <a:p>
                      <a:pPr algn="l" fontAlgn="b"/>
                      <a:r>
                        <a:rPr lang="en-US" sz="700" b="0" i="0" u="none" strike="noStrike">
                          <a:solidFill>
                            <a:srgbClr val="000000"/>
                          </a:solidFill>
                          <a:effectLst/>
                          <a:latin typeface="Arial" panose="020B0604020202020204" pitchFamily="34" charset="0"/>
                        </a:rPr>
                        <a:t>[NL-BE] Rilland-Zandvliet 380 W [DIR] [NL] / N-1 PST Zandvliet 2</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82.2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4152513652"/>
                  </a:ext>
                </a:extLst>
              </a:tr>
              <a:tr h="149165">
                <a:tc>
                  <a:txBody>
                    <a:bodyPr/>
                    <a:lstStyle/>
                    <a:p>
                      <a:pPr algn="l" fontAlgn="b"/>
                      <a:r>
                        <a:rPr lang="de-DE" sz="700" b="0" i="0" u="none" strike="noStrike">
                          <a:solidFill>
                            <a:srgbClr val="000000"/>
                          </a:solidFill>
                          <a:effectLst/>
                          <a:latin typeface="Arial" panose="020B0604020202020204" pitchFamily="34" charset="0"/>
                        </a:rPr>
                        <a:t>[AT-AT] Tauern - Weissenbach 222 [OPP] / N-1 Tauern - Weissenbach 221</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175.73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28%</a:t>
                      </a:r>
                    </a:p>
                  </a:txBody>
                  <a:tcPr marL="0" marR="0" marT="0" marB="0" anchor="b">
                    <a:lnL>
                      <a:noFill/>
                    </a:lnL>
                    <a:lnR>
                      <a:noFill/>
                    </a:lnR>
                    <a:lnT>
                      <a:noFill/>
                    </a:lnT>
                    <a:lnB>
                      <a:noFill/>
                    </a:lnB>
                  </a:tcPr>
                </a:tc>
                <a:extLst>
                  <a:ext uri="{0D108BD9-81ED-4DB2-BD59-A6C34878D82A}">
                    <a16:rowId xmlns:a16="http://schemas.microsoft.com/office/drawing/2014/main" val="2398965201"/>
                  </a:ext>
                </a:extLst>
              </a:tr>
              <a:tr h="149165">
                <a:tc>
                  <a:txBody>
                    <a:bodyPr/>
                    <a:lstStyle/>
                    <a:p>
                      <a:pPr algn="l" fontAlgn="b"/>
                      <a:r>
                        <a:rPr lang="en-US" sz="700" b="0" i="0" u="none" strike="noStrike">
                          <a:solidFill>
                            <a:srgbClr val="000000"/>
                          </a:solidFill>
                          <a:effectLst/>
                          <a:latin typeface="Arial" panose="020B0604020202020204" pitchFamily="34" charset="0"/>
                        </a:rPr>
                        <a:t>[PL-PL] Krosno Iskrzynia - Tarnow [OPP] / N-1 Nosovice - Varin</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108.3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62%</a:t>
                      </a:r>
                    </a:p>
                  </a:txBody>
                  <a:tcPr marL="0" marR="0" marT="0" marB="0" anchor="b">
                    <a:lnL>
                      <a:noFill/>
                    </a:lnL>
                    <a:lnR>
                      <a:noFill/>
                    </a:lnR>
                    <a:lnT>
                      <a:noFill/>
                    </a:lnT>
                    <a:lnB>
                      <a:noFill/>
                    </a:lnB>
                  </a:tcPr>
                </a:tc>
                <a:extLst>
                  <a:ext uri="{0D108BD9-81ED-4DB2-BD59-A6C34878D82A}">
                    <a16:rowId xmlns:a16="http://schemas.microsoft.com/office/drawing/2014/main" val="3201745801"/>
                  </a:ext>
                </a:extLst>
              </a:tr>
              <a:tr h="149165">
                <a:tc>
                  <a:txBody>
                    <a:bodyPr/>
                    <a:lstStyle/>
                    <a:p>
                      <a:pPr algn="l" fontAlgn="b"/>
                      <a:r>
                        <a:rPr lang="en-US" sz="700" b="1" i="0" u="none" strike="noStrike">
                          <a:solidFill>
                            <a:srgbClr val="000000"/>
                          </a:solidFill>
                          <a:effectLst/>
                          <a:latin typeface="Arial" panose="020B0604020202020204" pitchFamily="34" charset="0"/>
                        </a:rPr>
                        <a:t>10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1503.82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535174875"/>
                  </a:ext>
                </a:extLst>
              </a:tr>
              <a:tr h="149165">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8241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745.6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589514241"/>
                  </a:ext>
                </a:extLst>
              </a:tr>
              <a:tr h="149165">
                <a:tc>
                  <a:txBody>
                    <a:bodyPr/>
                    <a:lstStyle/>
                    <a:p>
                      <a:pPr algn="l" fontAlgn="b"/>
                      <a:r>
                        <a:rPr lang="de-DE" sz="700" b="0" i="0" u="none" strike="noStrike">
                          <a:solidFill>
                            <a:srgbClr val="000000"/>
                          </a:solidFill>
                          <a:effectLst/>
                          <a:latin typeface="Arial" panose="020B0604020202020204" pitchFamily="34" charset="0"/>
                        </a:rPr>
                        <a:t>[D2-D8] Altenfeld - Redwitz 459 [DIR] [D8] / N-1 Altenfeld - Redwitz 460</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802.44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13%</a:t>
                      </a:r>
                    </a:p>
                  </a:txBody>
                  <a:tcPr marL="0" marR="0" marT="0" marB="0" anchor="b">
                    <a:lnL>
                      <a:noFill/>
                    </a:lnL>
                    <a:lnR>
                      <a:noFill/>
                    </a:lnR>
                    <a:lnT>
                      <a:noFill/>
                    </a:lnT>
                    <a:lnB>
                      <a:noFill/>
                    </a:lnB>
                  </a:tcPr>
                </a:tc>
                <a:extLst>
                  <a:ext uri="{0D108BD9-81ED-4DB2-BD59-A6C34878D82A}">
                    <a16:rowId xmlns:a16="http://schemas.microsoft.com/office/drawing/2014/main" val="1774978009"/>
                  </a:ext>
                </a:extLst>
              </a:tr>
              <a:tr h="149165">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Nosovice</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94.05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48%</a:t>
                      </a:r>
                    </a:p>
                  </a:txBody>
                  <a:tcPr marL="0" marR="0" marT="0" marB="0" anchor="b">
                    <a:lnL>
                      <a:noFill/>
                    </a:lnL>
                    <a:lnR>
                      <a:noFill/>
                    </a:lnR>
                    <a:lnT>
                      <a:noFill/>
                    </a:lnT>
                    <a:lnB>
                      <a:noFill/>
                    </a:lnB>
                  </a:tcPr>
                </a:tc>
                <a:extLst>
                  <a:ext uri="{0D108BD9-81ED-4DB2-BD59-A6C34878D82A}">
                    <a16:rowId xmlns:a16="http://schemas.microsoft.com/office/drawing/2014/main" val="146879255"/>
                  </a:ext>
                </a:extLst>
              </a:tr>
              <a:tr h="149165">
                <a:tc>
                  <a:txBody>
                    <a:bodyPr/>
                    <a:lstStyle/>
                    <a:p>
                      <a:pPr algn="l" fontAlgn="b"/>
                      <a:r>
                        <a:rPr lang="en-US" sz="700" b="0" i="0" u="none" strike="noStrike">
                          <a:solidFill>
                            <a:srgbClr val="000000"/>
                          </a:solidFill>
                          <a:effectLst/>
                          <a:latin typeface="Arial" panose="020B0604020202020204" pitchFamily="34" charset="0"/>
                        </a:rPr>
                        <a:t>[NL-BE] Maasbracht-Van Eyck 380 W [OPP] [NL] / N-1 Achene - Gramme 380.10</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25.85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a:t>
                      </a:r>
                    </a:p>
                  </a:txBody>
                  <a:tcPr marL="0" marR="0" marT="0" marB="0" anchor="b">
                    <a:lnL>
                      <a:noFill/>
                    </a:lnL>
                    <a:lnR>
                      <a:noFill/>
                    </a:lnR>
                    <a:lnT>
                      <a:noFill/>
                    </a:lnT>
                    <a:lnB>
                      <a:noFill/>
                    </a:lnB>
                  </a:tcPr>
                </a:tc>
                <a:extLst>
                  <a:ext uri="{0D108BD9-81ED-4DB2-BD59-A6C34878D82A}">
                    <a16:rowId xmlns:a16="http://schemas.microsoft.com/office/drawing/2014/main" val="2136449319"/>
                  </a:ext>
                </a:extLst>
              </a:tr>
              <a:tr h="149165">
                <a:tc>
                  <a:txBody>
                    <a:bodyPr/>
                    <a:lstStyle/>
                    <a:p>
                      <a:pPr algn="l" fontAlgn="b"/>
                      <a:r>
                        <a:rPr lang="en-US" sz="700" b="0" i="0" u="none" strike="noStrike">
                          <a:solidFill>
                            <a:srgbClr val="000000"/>
                          </a:solidFill>
                          <a:effectLst/>
                          <a:latin typeface="Arial" panose="020B0604020202020204" pitchFamily="34" charset="0"/>
                        </a:rPr>
                        <a:t>[AT-AT] Bisamberg 2 - Wien Suedost 227 [DIR] / N-1 Bisamberg - Kledering 228B</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1503.82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a:t>
                      </a:r>
                    </a:p>
                  </a:txBody>
                  <a:tcPr marL="0" marR="0" marT="0" marB="0" anchor="b">
                    <a:lnL>
                      <a:noFill/>
                    </a:lnL>
                    <a:lnR>
                      <a:noFill/>
                    </a:lnR>
                    <a:lnT>
                      <a:noFill/>
                    </a:lnT>
                    <a:lnB>
                      <a:noFill/>
                    </a:lnB>
                  </a:tcPr>
                </a:tc>
                <a:extLst>
                  <a:ext uri="{0D108BD9-81ED-4DB2-BD59-A6C34878D82A}">
                    <a16:rowId xmlns:a16="http://schemas.microsoft.com/office/drawing/2014/main" val="594717933"/>
                  </a:ext>
                </a:extLst>
              </a:tr>
              <a:tr h="149165">
                <a:tc>
                  <a:txBody>
                    <a:bodyPr/>
                    <a:lstStyle/>
                    <a:p>
                      <a:pPr algn="l" fontAlgn="b"/>
                      <a:r>
                        <a:rPr lang="en-US" sz="700" b="0" i="0" u="none" strike="noStrike">
                          <a:solidFill>
                            <a:srgbClr val="000000"/>
                          </a:solidFill>
                          <a:effectLst/>
                          <a:latin typeface="Arial" panose="020B0604020202020204" pitchFamily="34" charset="0"/>
                        </a:rPr>
                        <a:t>[D2-D7] Grosskrotzenburg - Urberach UMAIN N2 [DIR] [D7] / N-1 Dettingen - Grosskrotzenburg UMAIN S1</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1169.29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a:t>
                      </a:r>
                    </a:p>
                  </a:txBody>
                  <a:tcPr marL="0" marR="0" marT="0" marB="0" anchor="b">
                    <a:lnL>
                      <a:noFill/>
                    </a:lnL>
                    <a:lnR>
                      <a:noFill/>
                    </a:lnR>
                    <a:lnT>
                      <a:noFill/>
                    </a:lnT>
                    <a:lnB>
                      <a:noFill/>
                    </a:lnB>
                  </a:tcPr>
                </a:tc>
                <a:extLst>
                  <a:ext uri="{0D108BD9-81ED-4DB2-BD59-A6C34878D82A}">
                    <a16:rowId xmlns:a16="http://schemas.microsoft.com/office/drawing/2014/main" val="1150113429"/>
                  </a:ext>
                </a:extLst>
              </a:tr>
              <a:tr h="149165">
                <a:tc>
                  <a:txBody>
                    <a:bodyPr/>
                    <a:lstStyle/>
                    <a:p>
                      <a:pPr algn="l" fontAlgn="b"/>
                      <a:r>
                        <a:rPr lang="en-US" sz="700" b="1" i="0" u="none" strike="noStrike">
                          <a:solidFill>
                            <a:srgbClr val="000000"/>
                          </a:solidFill>
                          <a:effectLst/>
                          <a:latin typeface="Arial" panose="020B0604020202020204" pitchFamily="34" charset="0"/>
                        </a:rPr>
                        <a:t>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2844.2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142%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190954191"/>
                  </a:ext>
                </a:extLst>
              </a:tr>
              <a:tr h="149165">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8241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2844.2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696077608"/>
                  </a:ext>
                </a:extLst>
              </a:tr>
              <a:tr h="149165">
                <a:tc>
                  <a:txBody>
                    <a:bodyPr/>
                    <a:lstStyle/>
                    <a:p>
                      <a:pPr algn="l" fontAlgn="b"/>
                      <a:r>
                        <a:rPr lang="en-US" sz="700" b="0" i="0" u="none" strike="noStrike">
                          <a:solidFill>
                            <a:srgbClr val="000000"/>
                          </a:solidFill>
                          <a:effectLst/>
                          <a:latin typeface="Arial" panose="020B0604020202020204" pitchFamily="34" charset="0"/>
                        </a:rPr>
                        <a:t>[AT-CZ] Bisamberg 2 - Sokolnice 243 [OPP] [AT] / N-1 Slavetice - Durnrohr 1</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559.34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60%</a:t>
                      </a:r>
                    </a:p>
                  </a:txBody>
                  <a:tcPr marL="0" marR="0" marT="0" marB="0" anchor="b">
                    <a:lnL>
                      <a:noFill/>
                    </a:lnL>
                    <a:lnR>
                      <a:noFill/>
                    </a:lnR>
                    <a:lnT>
                      <a:noFill/>
                    </a:lnT>
                    <a:lnB>
                      <a:noFill/>
                    </a:lnB>
                  </a:tcPr>
                </a:tc>
                <a:extLst>
                  <a:ext uri="{0D108BD9-81ED-4DB2-BD59-A6C34878D82A}">
                    <a16:rowId xmlns:a16="http://schemas.microsoft.com/office/drawing/2014/main" val="927289149"/>
                  </a:ext>
                </a:extLst>
              </a:tr>
              <a:tr h="149165">
                <a:tc>
                  <a:txBody>
                    <a:bodyPr/>
                    <a:lstStyle/>
                    <a:p>
                      <a:pPr algn="l" fontAlgn="b"/>
                      <a:r>
                        <a:rPr lang="de-DE" sz="700" b="0" i="0" u="none" strike="noStrike">
                          <a:solidFill>
                            <a:srgbClr val="000000"/>
                          </a:solidFill>
                          <a:effectLst/>
                          <a:latin typeface="Arial" panose="020B0604020202020204" pitchFamily="34" charset="0"/>
                        </a:rPr>
                        <a:t>[D2-D8] Altenfeld - Redwitz 459 [DIR] [D8] / N-1 Altenfeld - Redwitz 460</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1009.99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16%</a:t>
                      </a:r>
                    </a:p>
                  </a:txBody>
                  <a:tcPr marL="0" marR="0" marT="0" marB="0" anchor="b">
                    <a:lnL>
                      <a:noFill/>
                    </a:lnL>
                    <a:lnR>
                      <a:noFill/>
                    </a:lnR>
                    <a:lnT>
                      <a:noFill/>
                    </a:lnT>
                    <a:lnB>
                      <a:noFill/>
                    </a:lnB>
                  </a:tcPr>
                </a:tc>
                <a:extLst>
                  <a:ext uri="{0D108BD9-81ED-4DB2-BD59-A6C34878D82A}">
                    <a16:rowId xmlns:a16="http://schemas.microsoft.com/office/drawing/2014/main" val="3773842638"/>
                  </a:ext>
                </a:extLst>
              </a:tr>
              <a:tr h="149165">
                <a:tc>
                  <a:txBody>
                    <a:bodyPr/>
                    <a:lstStyle/>
                    <a:p>
                      <a:pPr algn="l" fontAlgn="b"/>
                      <a:r>
                        <a:rPr lang="en-US" sz="700" b="0" i="0" u="none" strike="noStrike">
                          <a:solidFill>
                            <a:srgbClr val="000000"/>
                          </a:solidFill>
                          <a:effectLst/>
                          <a:latin typeface="Arial" panose="020B0604020202020204" pitchFamily="34" charset="0"/>
                        </a:rPr>
                        <a:t>[NL-BE] Rilland-Zandvliet 380 W [DIR] [NL] / N-1 PST Zandvliet 2</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79.16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2701334225"/>
                  </a:ext>
                </a:extLst>
              </a:tr>
              <a:tr h="149165">
                <a:tc>
                  <a:txBody>
                    <a:bodyPr/>
                    <a:lstStyle/>
                    <a:p>
                      <a:pPr algn="l" fontAlgn="b"/>
                      <a:r>
                        <a:rPr lang="en-US" sz="700" b="0" i="0" u="none" strike="noStrike">
                          <a:solidFill>
                            <a:srgbClr val="000000"/>
                          </a:solidFill>
                          <a:effectLst/>
                          <a:latin typeface="Arial" panose="020B0604020202020204" pitchFamily="34" charset="0"/>
                        </a:rPr>
                        <a:t>[D2-D7] Grosskrotzenburg - Urberach UMAIN N2 [DIR] [D7] / N-1 Dettingen - Grosskrotzenburg UMAIN S1</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442.87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996501306"/>
                  </a:ext>
                </a:extLst>
              </a:tr>
              <a:tr h="149165">
                <a:tc>
                  <a:txBody>
                    <a:bodyPr/>
                    <a:lstStyle/>
                    <a:p>
                      <a:pPr algn="l" fontAlgn="b"/>
                      <a:r>
                        <a:rPr lang="en-US" sz="700" b="0" i="0" u="none" strike="noStrike">
                          <a:solidFill>
                            <a:srgbClr val="000000"/>
                          </a:solidFill>
                          <a:effectLst/>
                          <a:latin typeface="Arial" panose="020B0604020202020204" pitchFamily="34" charset="0"/>
                        </a:rPr>
                        <a:t>[D7-D7] Brauweiler - Rommerskirchen BRAUWL W [OPP] / N-1 Halfeshof - Opladen LEICHL W</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451.49</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14%</a:t>
                      </a:r>
                    </a:p>
                  </a:txBody>
                  <a:tcPr marL="0" marR="0" marT="0" marB="0" anchor="b">
                    <a:lnL>
                      <a:noFill/>
                    </a:lnL>
                    <a:lnR>
                      <a:noFill/>
                    </a:lnR>
                    <a:lnT>
                      <a:noFill/>
                    </a:lnT>
                    <a:lnB>
                      <a:noFill/>
                    </a:lnB>
                  </a:tcPr>
                </a:tc>
                <a:extLst>
                  <a:ext uri="{0D108BD9-81ED-4DB2-BD59-A6C34878D82A}">
                    <a16:rowId xmlns:a16="http://schemas.microsoft.com/office/drawing/2014/main" val="1113192128"/>
                  </a:ext>
                </a:extLst>
              </a:tr>
            </a:tbl>
          </a:graphicData>
        </a:graphic>
      </p:graphicFrame>
    </p:spTree>
    <p:extLst>
      <p:ext uri="{BB962C8B-B14F-4D97-AF65-F5344CB8AC3E}">
        <p14:creationId xmlns:p14="http://schemas.microsoft.com/office/powerpoint/2010/main" val="2971455662"/>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20113 (part III)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456B7F3D-CCF7-4B45-AFA0-E0C1E8A0F4D5}"/>
              </a:ext>
            </a:extLst>
          </p:cNvPr>
          <p:cNvGraphicFramePr>
            <a:graphicFrameLocks noGrp="1"/>
          </p:cNvGraphicFramePr>
          <p:nvPr>
            <p:extLst>
              <p:ext uri="{D42A27DB-BD31-4B8C-83A1-F6EECF244321}">
                <p14:modId xmlns:p14="http://schemas.microsoft.com/office/powerpoint/2010/main" val="2381082750"/>
              </p:ext>
            </p:extLst>
          </p:nvPr>
        </p:nvGraphicFramePr>
        <p:xfrm>
          <a:off x="1760706" y="1079494"/>
          <a:ext cx="6187724" cy="5447769"/>
        </p:xfrm>
        <a:graphic>
          <a:graphicData uri="http://schemas.openxmlformats.org/drawingml/2006/table">
            <a:tbl>
              <a:tblPr/>
              <a:tblGrid>
                <a:gridCol w="4794775">
                  <a:extLst>
                    <a:ext uri="{9D8B030D-6E8A-4147-A177-3AD203B41FA5}">
                      <a16:colId xmlns:a16="http://schemas.microsoft.com/office/drawing/2014/main" val="1253171707"/>
                    </a:ext>
                  </a:extLst>
                </a:gridCol>
                <a:gridCol w="1013915">
                  <a:extLst>
                    <a:ext uri="{9D8B030D-6E8A-4147-A177-3AD203B41FA5}">
                      <a16:colId xmlns:a16="http://schemas.microsoft.com/office/drawing/2014/main" val="4263139293"/>
                    </a:ext>
                  </a:extLst>
                </a:gridCol>
                <a:gridCol w="379034">
                  <a:extLst>
                    <a:ext uri="{9D8B030D-6E8A-4147-A177-3AD203B41FA5}">
                      <a16:colId xmlns:a16="http://schemas.microsoft.com/office/drawing/2014/main" val="3623421733"/>
                    </a:ext>
                  </a:extLst>
                </a:gridCol>
              </a:tblGrid>
              <a:tr h="147237">
                <a:tc>
                  <a:txBody>
                    <a:bodyPr/>
                    <a:lstStyle/>
                    <a:p>
                      <a:pPr algn="l" fontAlgn="b"/>
                      <a:r>
                        <a:rPr lang="en-US" sz="700" b="1" i="0" u="none" strike="noStrike">
                          <a:solidFill>
                            <a:srgbClr val="000000"/>
                          </a:solidFill>
                          <a:effectLst/>
                          <a:latin typeface="Arial" panose="020B0604020202020204" pitchFamily="34" charset="0"/>
                        </a:rPr>
                        <a:t>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477.81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131%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375533174"/>
                  </a:ext>
                </a:extLst>
              </a:tr>
              <a:tr h="147237">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Nosovice</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396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316305190"/>
                  </a:ext>
                </a:extLst>
              </a:tr>
              <a:tr h="147237">
                <a:tc>
                  <a:txBody>
                    <a:bodyPr/>
                    <a:lstStyle/>
                    <a:p>
                      <a:pPr algn="l" fontAlgn="b"/>
                      <a:r>
                        <a:rPr lang="en-US" sz="700" b="0" i="0" u="none" strike="noStrike">
                          <a:solidFill>
                            <a:srgbClr val="000000"/>
                          </a:solidFill>
                          <a:effectLst/>
                          <a:latin typeface="Arial" panose="020B0604020202020204" pitchFamily="34" charset="0"/>
                        </a:rPr>
                        <a:t>[BE-FR] Achene - Lonny 380.19 [DIR] [BE] / N-1 Avelgem - Avelin 380.80</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31.01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52%</a:t>
                      </a:r>
                    </a:p>
                  </a:txBody>
                  <a:tcPr marL="0" marR="0" marT="0" marB="0" anchor="b">
                    <a:lnL>
                      <a:noFill/>
                    </a:lnL>
                    <a:lnR>
                      <a:noFill/>
                    </a:lnR>
                    <a:lnT>
                      <a:noFill/>
                    </a:lnT>
                    <a:lnB>
                      <a:noFill/>
                    </a:lnB>
                  </a:tcPr>
                </a:tc>
                <a:extLst>
                  <a:ext uri="{0D108BD9-81ED-4DB2-BD59-A6C34878D82A}">
                    <a16:rowId xmlns:a16="http://schemas.microsoft.com/office/drawing/2014/main" val="3393263929"/>
                  </a:ext>
                </a:extLst>
              </a:tr>
              <a:tr h="147237">
                <a:tc>
                  <a:txBody>
                    <a:bodyPr/>
                    <a:lstStyle/>
                    <a:p>
                      <a:pPr algn="l" fontAlgn="b"/>
                      <a:r>
                        <a:rPr lang="en-US" sz="700" b="0" i="0" u="none" strike="noStrike">
                          <a:solidFill>
                            <a:srgbClr val="000000"/>
                          </a:solidFill>
                          <a:effectLst/>
                          <a:latin typeface="Arial" panose="020B0604020202020204" pitchFamily="34" charset="0"/>
                        </a:rPr>
                        <a:t>[D8-PL] Krajnik - Vierraden 1 [OPP] [PL] / N-1 Mikulowa - Pasikurowice</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295.53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a:t>
                      </a:r>
                    </a:p>
                  </a:txBody>
                  <a:tcPr marL="0" marR="0" marT="0" marB="0" anchor="b">
                    <a:lnL>
                      <a:noFill/>
                    </a:lnL>
                    <a:lnR>
                      <a:noFill/>
                    </a:lnR>
                    <a:lnT>
                      <a:noFill/>
                    </a:lnT>
                    <a:lnB>
                      <a:noFill/>
                    </a:lnB>
                  </a:tcPr>
                </a:tc>
                <a:extLst>
                  <a:ext uri="{0D108BD9-81ED-4DB2-BD59-A6C34878D82A}">
                    <a16:rowId xmlns:a16="http://schemas.microsoft.com/office/drawing/2014/main" val="3755666885"/>
                  </a:ext>
                </a:extLst>
              </a:tr>
              <a:tr h="147237">
                <a:tc>
                  <a:txBody>
                    <a:bodyPr/>
                    <a:lstStyle/>
                    <a:p>
                      <a:pPr algn="l" fontAlgn="b"/>
                      <a:r>
                        <a:rPr lang="en-US" sz="700" b="0" i="0" u="none" strike="noStrike">
                          <a:solidFill>
                            <a:srgbClr val="000000"/>
                          </a:solidFill>
                          <a:effectLst/>
                          <a:latin typeface="Arial" panose="020B0604020202020204" pitchFamily="34" charset="0"/>
                        </a:rPr>
                        <a:t>[D2-D7] Grosskrotzenburg - Urberach UMAIN N2 [DIR] [D7] / N-1 Dettingen - Grosskrotzenburg UMAIN S1</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477.81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a:t>
                      </a:r>
                    </a:p>
                  </a:txBody>
                  <a:tcPr marL="0" marR="0" marT="0" marB="0" anchor="b">
                    <a:lnL>
                      <a:noFill/>
                    </a:lnL>
                    <a:lnR>
                      <a:noFill/>
                    </a:lnR>
                    <a:lnT>
                      <a:noFill/>
                    </a:lnT>
                    <a:lnB>
                      <a:noFill/>
                    </a:lnB>
                  </a:tcPr>
                </a:tc>
                <a:extLst>
                  <a:ext uri="{0D108BD9-81ED-4DB2-BD59-A6C34878D82A}">
                    <a16:rowId xmlns:a16="http://schemas.microsoft.com/office/drawing/2014/main" val="2763186683"/>
                  </a:ext>
                </a:extLst>
              </a:tr>
              <a:tr h="147237">
                <a:tc>
                  <a:txBody>
                    <a:bodyPr/>
                    <a:lstStyle/>
                    <a:p>
                      <a:pPr algn="l" fontAlgn="b"/>
                      <a:r>
                        <a:rPr lang="en-US" sz="700" b="1" i="0" u="none" strike="noStrike">
                          <a:solidFill>
                            <a:srgbClr val="000000"/>
                          </a:solidFill>
                          <a:effectLst/>
                          <a:latin typeface="Arial" panose="020B0604020202020204" pitchFamily="34" charset="0"/>
                        </a:rPr>
                        <a:t>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2877.23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71%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249165011"/>
                  </a:ext>
                </a:extLst>
              </a:tr>
              <a:tr h="147237">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Nosovice</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115.94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050935377"/>
                  </a:ext>
                </a:extLst>
              </a:tr>
              <a:tr h="147237">
                <a:tc>
                  <a:txBody>
                    <a:bodyPr/>
                    <a:lstStyle/>
                    <a:p>
                      <a:pPr algn="l" fontAlgn="b"/>
                      <a:r>
                        <a:rPr lang="en-US" sz="700" b="0" i="0" u="none" strike="noStrike">
                          <a:solidFill>
                            <a:srgbClr val="000000"/>
                          </a:solidFill>
                          <a:effectLst/>
                          <a:latin typeface="Arial" panose="020B0604020202020204" pitchFamily="34" charset="0"/>
                        </a:rPr>
                        <a:t>[D7-D7] Brauweiler - Rommerskirchen BRAUWL W [OPP] / N-1 Halfeshof - Opladen LEICHL W</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2877.23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a:t>
                      </a:r>
                    </a:p>
                  </a:txBody>
                  <a:tcPr marL="0" marR="0" marT="0" marB="0" anchor="b">
                    <a:lnL>
                      <a:noFill/>
                    </a:lnL>
                    <a:lnR>
                      <a:noFill/>
                    </a:lnR>
                    <a:lnT>
                      <a:noFill/>
                    </a:lnT>
                    <a:lnB>
                      <a:noFill/>
                    </a:lnB>
                  </a:tcPr>
                </a:tc>
                <a:extLst>
                  <a:ext uri="{0D108BD9-81ED-4DB2-BD59-A6C34878D82A}">
                    <a16:rowId xmlns:a16="http://schemas.microsoft.com/office/drawing/2014/main" val="2353331599"/>
                  </a:ext>
                </a:extLst>
              </a:tr>
              <a:tr h="147237">
                <a:tc>
                  <a:txBody>
                    <a:bodyPr/>
                    <a:lstStyle/>
                    <a:p>
                      <a:pPr algn="l" fontAlgn="b"/>
                      <a:r>
                        <a:rPr lang="en-US" sz="700" b="1" i="0" u="none" strike="noStrike">
                          <a:solidFill>
                            <a:srgbClr val="000000"/>
                          </a:solidFill>
                          <a:effectLst/>
                          <a:latin typeface="Arial" panose="020B0604020202020204" pitchFamily="34" charset="0"/>
                        </a:rPr>
                        <a:t>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215.51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239%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376868118"/>
                  </a:ext>
                </a:extLst>
              </a:tr>
              <a:tr h="147237">
                <a:tc>
                  <a:txBody>
                    <a:bodyPr/>
                    <a:lstStyle/>
                    <a:p>
                      <a:pPr algn="l" fontAlgn="b"/>
                      <a:r>
                        <a:rPr lang="en-US" sz="700" b="0" i="0" u="none" strike="noStrike">
                          <a:solidFill>
                            <a:srgbClr val="000000"/>
                          </a:solidFill>
                          <a:effectLst/>
                          <a:latin typeface="Arial" panose="020B0604020202020204" pitchFamily="34" charset="0"/>
                        </a:rPr>
                        <a:t>[NL-NL] Diemen-Lelystad 380 W [OPP] / N-1 Boxmeer-Dodewaard 380 Z</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149.5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240240158"/>
                  </a:ext>
                </a:extLst>
              </a:tr>
              <a:tr h="147237">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Nosovice</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215.51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48%</a:t>
                      </a:r>
                    </a:p>
                  </a:txBody>
                  <a:tcPr marL="0" marR="0" marT="0" marB="0" anchor="b">
                    <a:lnL>
                      <a:noFill/>
                    </a:lnL>
                    <a:lnR>
                      <a:noFill/>
                    </a:lnR>
                    <a:lnT>
                      <a:noFill/>
                    </a:lnT>
                    <a:lnB>
                      <a:noFill/>
                    </a:lnB>
                  </a:tcPr>
                </a:tc>
                <a:extLst>
                  <a:ext uri="{0D108BD9-81ED-4DB2-BD59-A6C34878D82A}">
                    <a16:rowId xmlns:a16="http://schemas.microsoft.com/office/drawing/2014/main" val="2505040245"/>
                  </a:ext>
                </a:extLst>
              </a:tr>
              <a:tr h="147237">
                <a:tc>
                  <a:txBody>
                    <a:bodyPr/>
                    <a:lstStyle/>
                    <a:p>
                      <a:pPr algn="l" fontAlgn="b"/>
                      <a:r>
                        <a:rPr lang="en-US" sz="700" b="0" i="0" u="none" strike="noStrike">
                          <a:solidFill>
                            <a:srgbClr val="000000"/>
                          </a:solidFill>
                          <a:effectLst/>
                          <a:latin typeface="Arial" panose="020B0604020202020204" pitchFamily="34" charset="0"/>
                        </a:rPr>
                        <a:t>[BE-FR] Achene - Lonny 380.19 [DIR] [BE] / N-1 Avelgem - Avelin 380.80</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54.91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43%</a:t>
                      </a:r>
                    </a:p>
                  </a:txBody>
                  <a:tcPr marL="0" marR="0" marT="0" marB="0" anchor="b">
                    <a:lnL>
                      <a:noFill/>
                    </a:lnL>
                    <a:lnR>
                      <a:noFill/>
                    </a:lnR>
                    <a:lnT>
                      <a:noFill/>
                    </a:lnT>
                    <a:lnB>
                      <a:noFill/>
                    </a:lnB>
                  </a:tcPr>
                </a:tc>
                <a:extLst>
                  <a:ext uri="{0D108BD9-81ED-4DB2-BD59-A6C34878D82A}">
                    <a16:rowId xmlns:a16="http://schemas.microsoft.com/office/drawing/2014/main" val="586318815"/>
                  </a:ext>
                </a:extLst>
              </a:tr>
              <a:tr h="147237">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68.66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63%</a:t>
                      </a:r>
                    </a:p>
                  </a:txBody>
                  <a:tcPr marL="0" marR="0" marT="0" marB="0" anchor="b">
                    <a:lnL>
                      <a:noFill/>
                    </a:lnL>
                    <a:lnR>
                      <a:noFill/>
                    </a:lnR>
                    <a:lnT>
                      <a:noFill/>
                    </a:lnT>
                    <a:lnB>
                      <a:noFill/>
                    </a:lnB>
                  </a:tcPr>
                </a:tc>
                <a:extLst>
                  <a:ext uri="{0D108BD9-81ED-4DB2-BD59-A6C34878D82A}">
                    <a16:rowId xmlns:a16="http://schemas.microsoft.com/office/drawing/2014/main" val="2450710571"/>
                  </a:ext>
                </a:extLst>
              </a:tr>
              <a:tr h="147237">
                <a:tc>
                  <a:txBody>
                    <a:bodyPr/>
                    <a:lstStyle/>
                    <a:p>
                      <a:pPr algn="l" fontAlgn="b"/>
                      <a:r>
                        <a:rPr lang="en-US" sz="700" b="0" i="0" u="none" strike="noStrike">
                          <a:solidFill>
                            <a:srgbClr val="000000"/>
                          </a:solidFill>
                          <a:effectLst/>
                          <a:latin typeface="Arial" panose="020B0604020202020204" pitchFamily="34" charset="0"/>
                        </a:rPr>
                        <a:t>[BE-BE] PST Zandvliet 1 [DIR] [BE] / N-1 PST Zandvliet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11.48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63%</a:t>
                      </a:r>
                    </a:p>
                  </a:txBody>
                  <a:tcPr marL="0" marR="0" marT="0" marB="0" anchor="b">
                    <a:lnL>
                      <a:noFill/>
                    </a:lnL>
                    <a:lnR>
                      <a:noFill/>
                    </a:lnR>
                    <a:lnT>
                      <a:noFill/>
                    </a:lnT>
                    <a:lnB>
                      <a:noFill/>
                    </a:lnB>
                  </a:tcPr>
                </a:tc>
                <a:extLst>
                  <a:ext uri="{0D108BD9-81ED-4DB2-BD59-A6C34878D82A}">
                    <a16:rowId xmlns:a16="http://schemas.microsoft.com/office/drawing/2014/main" val="763698261"/>
                  </a:ext>
                </a:extLst>
              </a:tr>
              <a:tr h="147237">
                <a:tc>
                  <a:txBody>
                    <a:bodyPr/>
                    <a:lstStyle/>
                    <a:p>
                      <a:pPr algn="l" fontAlgn="b"/>
                      <a:r>
                        <a:rPr lang="en-US" sz="700" b="1" i="0" u="none" strike="noStrike">
                          <a:solidFill>
                            <a:srgbClr val="000000"/>
                          </a:solidFill>
                          <a:effectLst/>
                          <a:latin typeface="Arial" panose="020B0604020202020204" pitchFamily="34" charset="0"/>
                        </a:rPr>
                        <a:t>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1449.01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230%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379831796"/>
                  </a:ext>
                </a:extLst>
              </a:tr>
              <a:tr h="147237">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44.62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739524887"/>
                  </a:ext>
                </a:extLst>
              </a:tr>
              <a:tr h="147237">
                <a:tc>
                  <a:txBody>
                    <a:bodyPr/>
                    <a:lstStyle/>
                    <a:p>
                      <a:pPr algn="l" fontAlgn="b"/>
                      <a:r>
                        <a:rPr lang="de-DE" sz="700" b="0" i="0" u="none" strike="noStrike">
                          <a:solidFill>
                            <a:srgbClr val="000000"/>
                          </a:solidFill>
                          <a:effectLst/>
                          <a:latin typeface="Arial" panose="020B0604020202020204" pitchFamily="34" charset="0"/>
                        </a:rPr>
                        <a:t>[D2-D8] Altenfeld - Redwitz 459 [DIR] [D8] / N-1 Altenfeld - Redwitz 460</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1449.01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13%</a:t>
                      </a:r>
                    </a:p>
                  </a:txBody>
                  <a:tcPr marL="0" marR="0" marT="0" marB="0" anchor="b">
                    <a:lnL>
                      <a:noFill/>
                    </a:lnL>
                    <a:lnR>
                      <a:noFill/>
                    </a:lnR>
                    <a:lnT>
                      <a:noFill/>
                    </a:lnT>
                    <a:lnB>
                      <a:noFill/>
                    </a:lnB>
                  </a:tcPr>
                </a:tc>
                <a:extLst>
                  <a:ext uri="{0D108BD9-81ED-4DB2-BD59-A6C34878D82A}">
                    <a16:rowId xmlns:a16="http://schemas.microsoft.com/office/drawing/2014/main" val="1816939681"/>
                  </a:ext>
                </a:extLst>
              </a:tr>
              <a:tr h="147237">
                <a:tc>
                  <a:txBody>
                    <a:bodyPr/>
                    <a:lstStyle/>
                    <a:p>
                      <a:pPr algn="l" fontAlgn="b"/>
                      <a:r>
                        <a:rPr lang="en-US" sz="700" b="0" i="0" u="none" strike="noStrike">
                          <a:solidFill>
                            <a:srgbClr val="000000"/>
                          </a:solidFill>
                          <a:effectLst/>
                          <a:latin typeface="Arial" panose="020B0604020202020204" pitchFamily="34" charset="0"/>
                        </a:rPr>
                        <a:t>[NL-BE] Rilland-Zandvliet 380 W [DIR] [NL] / N-1 PST Zandvliet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5.76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34%</a:t>
                      </a:r>
                    </a:p>
                  </a:txBody>
                  <a:tcPr marL="0" marR="0" marT="0" marB="0" anchor="b">
                    <a:lnL>
                      <a:noFill/>
                    </a:lnL>
                    <a:lnR>
                      <a:noFill/>
                    </a:lnR>
                    <a:lnT>
                      <a:noFill/>
                    </a:lnT>
                    <a:lnB>
                      <a:noFill/>
                    </a:lnB>
                  </a:tcPr>
                </a:tc>
                <a:extLst>
                  <a:ext uri="{0D108BD9-81ED-4DB2-BD59-A6C34878D82A}">
                    <a16:rowId xmlns:a16="http://schemas.microsoft.com/office/drawing/2014/main" val="2298022081"/>
                  </a:ext>
                </a:extLst>
              </a:tr>
              <a:tr h="147237">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66.95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73%</a:t>
                      </a:r>
                    </a:p>
                  </a:txBody>
                  <a:tcPr marL="0" marR="0" marT="0" marB="0" anchor="b">
                    <a:lnL>
                      <a:noFill/>
                    </a:lnL>
                    <a:lnR>
                      <a:noFill/>
                    </a:lnR>
                    <a:lnT>
                      <a:noFill/>
                    </a:lnT>
                    <a:lnB>
                      <a:noFill/>
                    </a:lnB>
                  </a:tcPr>
                </a:tc>
                <a:extLst>
                  <a:ext uri="{0D108BD9-81ED-4DB2-BD59-A6C34878D82A}">
                    <a16:rowId xmlns:a16="http://schemas.microsoft.com/office/drawing/2014/main" val="1351110822"/>
                  </a:ext>
                </a:extLst>
              </a:tr>
              <a:tr h="147237">
                <a:tc>
                  <a:txBody>
                    <a:bodyPr/>
                    <a:lstStyle/>
                    <a:p>
                      <a:pPr algn="l" fontAlgn="b"/>
                      <a:r>
                        <a:rPr lang="en-US" sz="700" b="0" i="0" u="none" strike="noStrike">
                          <a:solidFill>
                            <a:srgbClr val="000000"/>
                          </a:solidFill>
                          <a:effectLst/>
                          <a:latin typeface="Arial" panose="020B0604020202020204" pitchFamily="34" charset="0"/>
                        </a:rPr>
                        <a:t>[PL-PL] Krosno Iskrzynia - Tarnow [OPP] / N-1 Nosovice - Varin</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64.65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74%</a:t>
                      </a:r>
                    </a:p>
                  </a:txBody>
                  <a:tcPr marL="0" marR="0" marT="0" marB="0" anchor="b">
                    <a:lnL>
                      <a:noFill/>
                    </a:lnL>
                    <a:lnR>
                      <a:noFill/>
                    </a:lnR>
                    <a:lnT>
                      <a:noFill/>
                    </a:lnT>
                    <a:lnB>
                      <a:noFill/>
                    </a:lnB>
                  </a:tcPr>
                </a:tc>
                <a:extLst>
                  <a:ext uri="{0D108BD9-81ED-4DB2-BD59-A6C34878D82A}">
                    <a16:rowId xmlns:a16="http://schemas.microsoft.com/office/drawing/2014/main" val="3415091112"/>
                  </a:ext>
                </a:extLst>
              </a:tr>
              <a:tr h="147237">
                <a:tc>
                  <a:txBody>
                    <a:bodyPr/>
                    <a:lstStyle/>
                    <a:p>
                      <a:pPr algn="l" fontAlgn="b"/>
                      <a:r>
                        <a:rPr lang="en-US" sz="700" b="1" i="0" u="none" strike="noStrike">
                          <a:solidFill>
                            <a:srgbClr val="000000"/>
                          </a:solidFill>
                          <a:effectLst/>
                          <a:latin typeface="Arial" panose="020B0604020202020204" pitchFamily="34" charset="0"/>
                        </a:rPr>
                        <a:t>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1497.35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234%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001072751"/>
                  </a:ext>
                </a:extLst>
              </a:tr>
              <a:tr h="147237">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88.15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548737966"/>
                  </a:ext>
                </a:extLst>
              </a:tr>
              <a:tr h="147237">
                <a:tc>
                  <a:txBody>
                    <a:bodyPr/>
                    <a:lstStyle/>
                    <a:p>
                      <a:pPr algn="l" fontAlgn="b"/>
                      <a:r>
                        <a:rPr lang="en-US" sz="700" b="0" i="0" u="none" strike="noStrike">
                          <a:solidFill>
                            <a:srgbClr val="000000"/>
                          </a:solidFill>
                          <a:effectLst/>
                          <a:latin typeface="Arial" panose="020B0604020202020204" pitchFamily="34" charset="0"/>
                        </a:rPr>
                        <a:t>[AT-CZ] Bisamberg 2 - Sokolnice 243 [OPP] [AT] / N-1 Sokolnice - Bisamberg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486.82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a:t>
                      </a:r>
                    </a:p>
                  </a:txBody>
                  <a:tcPr marL="0" marR="0" marT="0" marB="0" anchor="b">
                    <a:lnL>
                      <a:noFill/>
                    </a:lnL>
                    <a:lnR>
                      <a:noFill/>
                    </a:lnR>
                    <a:lnT>
                      <a:noFill/>
                    </a:lnT>
                    <a:lnB>
                      <a:noFill/>
                    </a:lnB>
                  </a:tcPr>
                </a:tc>
                <a:extLst>
                  <a:ext uri="{0D108BD9-81ED-4DB2-BD59-A6C34878D82A}">
                    <a16:rowId xmlns:a16="http://schemas.microsoft.com/office/drawing/2014/main" val="3553656598"/>
                  </a:ext>
                </a:extLst>
              </a:tr>
              <a:tr h="147237">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Nosovice</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310.39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58%</a:t>
                      </a:r>
                    </a:p>
                  </a:txBody>
                  <a:tcPr marL="0" marR="0" marT="0" marB="0" anchor="b">
                    <a:lnL>
                      <a:noFill/>
                    </a:lnL>
                    <a:lnR>
                      <a:noFill/>
                    </a:lnR>
                    <a:lnT>
                      <a:noFill/>
                    </a:lnT>
                    <a:lnB>
                      <a:noFill/>
                    </a:lnB>
                  </a:tcPr>
                </a:tc>
                <a:extLst>
                  <a:ext uri="{0D108BD9-81ED-4DB2-BD59-A6C34878D82A}">
                    <a16:rowId xmlns:a16="http://schemas.microsoft.com/office/drawing/2014/main" val="4004804822"/>
                  </a:ext>
                </a:extLst>
              </a:tr>
              <a:tr h="147237">
                <a:tc>
                  <a:txBody>
                    <a:bodyPr/>
                    <a:lstStyle/>
                    <a:p>
                      <a:pPr algn="l" fontAlgn="b"/>
                      <a:r>
                        <a:rPr lang="en-US" sz="700" b="0" i="0" u="none" strike="noStrike">
                          <a:solidFill>
                            <a:srgbClr val="000000"/>
                          </a:solidFill>
                          <a:effectLst/>
                          <a:latin typeface="Arial" panose="020B0604020202020204" pitchFamily="34" charset="0"/>
                        </a:rPr>
                        <a:t>[NL-BE] Rilland-Zandvliet 380 W [DIR] [NL] / N-1 PST Zandvliet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104.89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586244553"/>
                  </a:ext>
                </a:extLst>
              </a:tr>
              <a:tr h="147237">
                <a:tc>
                  <a:txBody>
                    <a:bodyPr/>
                    <a:lstStyle/>
                    <a:p>
                      <a:pPr algn="l" fontAlgn="b"/>
                      <a:r>
                        <a:rPr lang="en-US" sz="700" b="0" i="0" u="none" strike="noStrike">
                          <a:solidFill>
                            <a:srgbClr val="000000"/>
                          </a:solidFill>
                          <a:effectLst/>
                          <a:latin typeface="Arial" panose="020B0604020202020204" pitchFamily="34" charset="0"/>
                        </a:rPr>
                        <a:t>[SI-HR] 220kV Podlog - Zerjavinec [DIR] [SI] / N-1 Cirkovce-Podlog</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84%</a:t>
                      </a:r>
                    </a:p>
                  </a:txBody>
                  <a:tcPr marL="0" marR="0" marT="0" marB="0" anchor="b">
                    <a:lnL>
                      <a:noFill/>
                    </a:lnL>
                    <a:lnR>
                      <a:noFill/>
                    </a:lnR>
                    <a:lnT>
                      <a:noFill/>
                    </a:lnT>
                    <a:lnB>
                      <a:noFill/>
                    </a:lnB>
                  </a:tcPr>
                </a:tc>
                <a:extLst>
                  <a:ext uri="{0D108BD9-81ED-4DB2-BD59-A6C34878D82A}">
                    <a16:rowId xmlns:a16="http://schemas.microsoft.com/office/drawing/2014/main" val="95321534"/>
                  </a:ext>
                </a:extLst>
              </a:tr>
              <a:tr h="147237">
                <a:tc>
                  <a:txBody>
                    <a:bodyPr/>
                    <a:lstStyle/>
                    <a:p>
                      <a:pPr algn="l" fontAlgn="b"/>
                      <a:r>
                        <a:rPr lang="en-US" sz="700" b="0" i="0" u="none" strike="noStrike">
                          <a:solidFill>
                            <a:srgbClr val="000000"/>
                          </a:solidFill>
                          <a:effectLst/>
                          <a:latin typeface="Arial" panose="020B0604020202020204" pitchFamily="34" charset="0"/>
                        </a:rPr>
                        <a:t>[D7-D7] Brauweiler - Rommerskirchen BRAUWL W [OPP] / N-1 Halfeshof - Opladen LEICHL W</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1497.35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a:t>
                      </a:r>
                    </a:p>
                  </a:txBody>
                  <a:tcPr marL="0" marR="0" marT="0" marB="0" anchor="b">
                    <a:lnL>
                      <a:noFill/>
                    </a:lnL>
                    <a:lnR>
                      <a:noFill/>
                    </a:lnR>
                    <a:lnT>
                      <a:noFill/>
                    </a:lnT>
                    <a:lnB>
                      <a:noFill/>
                    </a:lnB>
                  </a:tcPr>
                </a:tc>
                <a:extLst>
                  <a:ext uri="{0D108BD9-81ED-4DB2-BD59-A6C34878D82A}">
                    <a16:rowId xmlns:a16="http://schemas.microsoft.com/office/drawing/2014/main" val="1805905300"/>
                  </a:ext>
                </a:extLst>
              </a:tr>
              <a:tr h="147237">
                <a:tc>
                  <a:txBody>
                    <a:bodyPr/>
                    <a:lstStyle/>
                    <a:p>
                      <a:pPr algn="l" fontAlgn="b"/>
                      <a:r>
                        <a:rPr lang="en-US" sz="700" b="1" i="0" u="none" strike="noStrike">
                          <a:solidFill>
                            <a:srgbClr val="000000"/>
                          </a:solidFill>
                          <a:effectLst/>
                          <a:latin typeface="Arial" panose="020B0604020202020204" pitchFamily="34" charset="0"/>
                        </a:rPr>
                        <a:t>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3906.19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470586846"/>
                  </a:ext>
                </a:extLst>
              </a:tr>
              <a:tr h="147237">
                <a:tc>
                  <a:txBody>
                    <a:bodyPr/>
                    <a:lstStyle/>
                    <a:p>
                      <a:pPr algn="l" fontAlgn="b"/>
                      <a:r>
                        <a:rPr lang="en-US" sz="700" b="0" i="0" u="none" strike="noStrike">
                          <a:solidFill>
                            <a:srgbClr val="000000"/>
                          </a:solidFill>
                          <a:effectLst/>
                          <a:latin typeface="Arial" panose="020B0604020202020204" pitchFamily="34" charset="0"/>
                        </a:rPr>
                        <a:t>[AT-AT] Westtirol 1 - Westtirol 2 WTRHU41 [OPP] / N-1 Buers - Westtirol ws (421)</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4.35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037470574"/>
                  </a:ext>
                </a:extLst>
              </a:tr>
              <a:tr h="147237">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3906.19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a:t>
                      </a:r>
                    </a:p>
                  </a:txBody>
                  <a:tcPr marL="0" marR="0" marT="0" marB="0" anchor="b">
                    <a:lnL>
                      <a:noFill/>
                    </a:lnL>
                    <a:lnR>
                      <a:noFill/>
                    </a:lnR>
                    <a:lnT>
                      <a:noFill/>
                    </a:lnT>
                    <a:lnB>
                      <a:noFill/>
                    </a:lnB>
                  </a:tcPr>
                </a:tc>
                <a:extLst>
                  <a:ext uri="{0D108BD9-81ED-4DB2-BD59-A6C34878D82A}">
                    <a16:rowId xmlns:a16="http://schemas.microsoft.com/office/drawing/2014/main" val="771123486"/>
                  </a:ext>
                </a:extLst>
              </a:tr>
              <a:tr h="147237">
                <a:tc>
                  <a:txBody>
                    <a:bodyPr/>
                    <a:lstStyle/>
                    <a:p>
                      <a:pPr algn="l" fontAlgn="b"/>
                      <a:r>
                        <a:rPr lang="en-US" sz="700" b="0" i="0" u="none" strike="noStrike">
                          <a:solidFill>
                            <a:srgbClr val="000000"/>
                          </a:solidFill>
                          <a:effectLst/>
                          <a:latin typeface="Arial" panose="020B0604020202020204" pitchFamily="34" charset="0"/>
                        </a:rPr>
                        <a:t>[AT-CZ] Bisamberg 2 - Sokolnice 243 [OPP] [AT] / N-1 Slavetice - Durnrohr 1</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364.08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43%</a:t>
                      </a:r>
                    </a:p>
                  </a:txBody>
                  <a:tcPr marL="0" marR="0" marT="0" marB="0" anchor="b">
                    <a:lnL>
                      <a:noFill/>
                    </a:lnL>
                    <a:lnR>
                      <a:noFill/>
                    </a:lnR>
                    <a:lnT>
                      <a:noFill/>
                    </a:lnT>
                    <a:lnB>
                      <a:noFill/>
                    </a:lnB>
                  </a:tcPr>
                </a:tc>
                <a:extLst>
                  <a:ext uri="{0D108BD9-81ED-4DB2-BD59-A6C34878D82A}">
                    <a16:rowId xmlns:a16="http://schemas.microsoft.com/office/drawing/2014/main" val="2697980238"/>
                  </a:ext>
                </a:extLst>
              </a:tr>
              <a:tr h="147237">
                <a:tc>
                  <a:txBody>
                    <a:bodyPr/>
                    <a:lstStyle/>
                    <a:p>
                      <a:pPr algn="l" fontAlgn="b"/>
                      <a:r>
                        <a:rPr lang="en-US" sz="700" b="0" i="0" u="none" strike="noStrike">
                          <a:solidFill>
                            <a:srgbClr val="000000"/>
                          </a:solidFill>
                          <a:effectLst/>
                          <a:latin typeface="Arial" panose="020B0604020202020204" pitchFamily="34" charset="0"/>
                        </a:rPr>
                        <a:t>[NL-NL] Diemen-Lelystad 380 W [OPP] / N-1 Zwolle-Hengelo 380 W</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58.34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4000327001"/>
                  </a:ext>
                </a:extLst>
              </a:tr>
              <a:tr h="147237">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Nosovice</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284.13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56%</a:t>
                      </a:r>
                    </a:p>
                  </a:txBody>
                  <a:tcPr marL="0" marR="0" marT="0" marB="0" anchor="b">
                    <a:lnL>
                      <a:noFill/>
                    </a:lnL>
                    <a:lnR>
                      <a:noFill/>
                    </a:lnR>
                    <a:lnT>
                      <a:noFill/>
                    </a:lnT>
                    <a:lnB>
                      <a:noFill/>
                    </a:lnB>
                  </a:tcPr>
                </a:tc>
                <a:extLst>
                  <a:ext uri="{0D108BD9-81ED-4DB2-BD59-A6C34878D82A}">
                    <a16:rowId xmlns:a16="http://schemas.microsoft.com/office/drawing/2014/main" val="3567163865"/>
                  </a:ext>
                </a:extLst>
              </a:tr>
              <a:tr h="147237">
                <a:tc>
                  <a:txBody>
                    <a:bodyPr/>
                    <a:lstStyle/>
                    <a:p>
                      <a:pPr algn="l" fontAlgn="b"/>
                      <a:r>
                        <a:rPr lang="en-US" sz="700" b="0" i="0" u="none" strike="noStrike">
                          <a:solidFill>
                            <a:srgbClr val="000000"/>
                          </a:solidFill>
                          <a:effectLst/>
                          <a:latin typeface="Arial" panose="020B0604020202020204" pitchFamily="34" charset="0"/>
                        </a:rPr>
                        <a:t>[NL-BE] Rilland-Zandvliet 380 W [DIR] [NL] / N-1 PST Zandvliet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171.31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573534628"/>
                  </a:ext>
                </a:extLst>
              </a:tr>
              <a:tr h="147237">
                <a:tc>
                  <a:txBody>
                    <a:bodyPr/>
                    <a:lstStyle/>
                    <a:p>
                      <a:pPr algn="l" fontAlgn="b"/>
                      <a:r>
                        <a:rPr lang="en-US" sz="700" b="0" i="0" u="none" strike="noStrike">
                          <a:solidFill>
                            <a:srgbClr val="000000"/>
                          </a:solidFill>
                          <a:effectLst/>
                          <a:latin typeface="Arial" panose="020B0604020202020204" pitchFamily="34" charset="0"/>
                        </a:rPr>
                        <a:t>[NL-BE] Maasbracht-Van Eyck 380 W [OPP] [NL] / N-1 Achene - Gramme 380.10</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57.47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412704796"/>
                  </a:ext>
                </a:extLst>
              </a:tr>
              <a:tr h="147237">
                <a:tc>
                  <a:txBody>
                    <a:bodyPr/>
                    <a:lstStyle/>
                    <a:p>
                      <a:pPr algn="l" fontAlgn="b"/>
                      <a:r>
                        <a:rPr lang="de-DE" sz="700" b="0" i="0" u="none" strike="noStrike">
                          <a:solidFill>
                            <a:srgbClr val="000000"/>
                          </a:solidFill>
                          <a:effectLst/>
                          <a:latin typeface="Arial" panose="020B0604020202020204" pitchFamily="34" charset="0"/>
                        </a:rPr>
                        <a:t>[AT-AT] Tauern - Weissenbach 222 [OPP] / N-1 Tauern - Weissenbach 221</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948.82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3182925712"/>
                  </a:ext>
                </a:extLst>
              </a:tr>
              <a:tr h="147237">
                <a:tc>
                  <a:txBody>
                    <a:bodyPr/>
                    <a:lstStyle/>
                    <a:p>
                      <a:pPr algn="l" fontAlgn="b"/>
                      <a:r>
                        <a:rPr lang="en-US" sz="700" b="0" i="0" u="none" strike="noStrike">
                          <a:solidFill>
                            <a:srgbClr val="000000"/>
                          </a:solidFill>
                          <a:effectLst/>
                          <a:latin typeface="Arial" panose="020B0604020202020204" pitchFamily="34" charset="0"/>
                        </a:rPr>
                        <a:t>[D7-D7] Niederstedem - Y Dahlem SELHN W [OPP] / N-1 Dahlem - Rommersheim SELHN O</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80.27</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1415531578"/>
                  </a:ext>
                </a:extLst>
              </a:tr>
            </a:tbl>
          </a:graphicData>
        </a:graphic>
      </p:graphicFrame>
    </p:spTree>
    <p:extLst>
      <p:ext uri="{BB962C8B-B14F-4D97-AF65-F5344CB8AC3E}">
        <p14:creationId xmlns:p14="http://schemas.microsoft.com/office/powerpoint/2010/main" val="4121457362"/>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20113 (part IV)</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4AD4B97C-0B93-4EA6-A1B3-0520EA715F25}"/>
              </a:ext>
            </a:extLst>
          </p:cNvPr>
          <p:cNvGraphicFramePr>
            <a:graphicFrameLocks noGrp="1"/>
          </p:cNvGraphicFramePr>
          <p:nvPr>
            <p:extLst>
              <p:ext uri="{D42A27DB-BD31-4B8C-83A1-F6EECF244321}">
                <p14:modId xmlns:p14="http://schemas.microsoft.com/office/powerpoint/2010/main" val="3729685498"/>
              </p:ext>
            </p:extLst>
          </p:nvPr>
        </p:nvGraphicFramePr>
        <p:xfrm>
          <a:off x="1517515" y="1079496"/>
          <a:ext cx="6783509" cy="4971120"/>
        </p:xfrm>
        <a:graphic>
          <a:graphicData uri="http://schemas.openxmlformats.org/drawingml/2006/table">
            <a:tbl>
              <a:tblPr/>
              <a:tblGrid>
                <a:gridCol w="5256440">
                  <a:extLst>
                    <a:ext uri="{9D8B030D-6E8A-4147-A177-3AD203B41FA5}">
                      <a16:colId xmlns:a16="http://schemas.microsoft.com/office/drawing/2014/main" val="882319179"/>
                    </a:ext>
                  </a:extLst>
                </a:gridCol>
                <a:gridCol w="1111540">
                  <a:extLst>
                    <a:ext uri="{9D8B030D-6E8A-4147-A177-3AD203B41FA5}">
                      <a16:colId xmlns:a16="http://schemas.microsoft.com/office/drawing/2014/main" val="3257785212"/>
                    </a:ext>
                  </a:extLst>
                </a:gridCol>
                <a:gridCol w="415529">
                  <a:extLst>
                    <a:ext uri="{9D8B030D-6E8A-4147-A177-3AD203B41FA5}">
                      <a16:colId xmlns:a16="http://schemas.microsoft.com/office/drawing/2014/main" val="778522652"/>
                    </a:ext>
                  </a:extLst>
                </a:gridCol>
              </a:tblGrid>
              <a:tr h="150640">
                <a:tc>
                  <a:txBody>
                    <a:bodyPr/>
                    <a:lstStyle/>
                    <a:p>
                      <a:pPr algn="l" fontAlgn="b"/>
                      <a:r>
                        <a:rPr lang="sl-SI" sz="800" b="1" i="0" u="none" strike="noStrike" dirty="0">
                          <a:solidFill>
                            <a:srgbClr val="000000"/>
                          </a:solidFill>
                          <a:effectLst/>
                          <a:latin typeface="Arial" panose="020B0604020202020204" pitchFamily="34" charset="0"/>
                        </a:rPr>
                        <a:t>18</a:t>
                      </a:r>
                      <a:endParaRPr lang="en-US" sz="800" b="1" i="0" u="none" strike="noStrike" dirty="0">
                        <a:solidFill>
                          <a:srgbClr val="000000"/>
                        </a:solidFill>
                        <a:effectLst/>
                        <a:latin typeface="Arial" panose="020B0604020202020204" pitchFamily="34" charset="0"/>
                      </a:endParaRP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4057.67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175%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678786544"/>
                  </a:ext>
                </a:extLst>
              </a:tr>
              <a:tr h="150640">
                <a:tc>
                  <a:txBody>
                    <a:bodyPr/>
                    <a:lstStyle/>
                    <a:p>
                      <a:pPr algn="l" fontAlgn="b"/>
                      <a:r>
                        <a:rPr lang="pt-BR" sz="800" b="0" i="0" u="none" strike="noStrike">
                          <a:solidFill>
                            <a:srgbClr val="000000"/>
                          </a:solidFill>
                          <a:effectLst/>
                          <a:latin typeface="Arial" panose="020B0604020202020204" pitchFamily="34" charset="0"/>
                        </a:rPr>
                        <a:t>[HR-SI] 220kV Pehlin - Divaca [DIR] [HR] / N-1 Melina - Divaca</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227.49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58%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821452524"/>
                  </a:ext>
                </a:extLst>
              </a:tr>
              <a:tr h="150640">
                <a:tc>
                  <a:txBody>
                    <a:bodyPr/>
                    <a:lstStyle/>
                    <a:p>
                      <a:pPr algn="l" fontAlgn="b"/>
                      <a:r>
                        <a:rPr lang="pt-BR" sz="800" b="0" i="0" u="none" strike="noStrike">
                          <a:solidFill>
                            <a:srgbClr val="000000"/>
                          </a:solidFill>
                          <a:effectLst/>
                          <a:latin typeface="Arial" panose="020B0604020202020204" pitchFamily="34" charset="0"/>
                        </a:rPr>
                        <a:t>[RO-RO] Resita - Timisoara c1 [DIR] / N-1 Resita - Timisoara c2</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96.19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156781753"/>
                  </a:ext>
                </a:extLst>
              </a:tr>
              <a:tr h="150640">
                <a:tc>
                  <a:txBody>
                    <a:bodyPr/>
                    <a:lstStyle/>
                    <a:p>
                      <a:pPr algn="l" fontAlgn="b"/>
                      <a:r>
                        <a:rPr lang="en-US" sz="800" b="0" i="0" u="none" strike="noStrike">
                          <a:solidFill>
                            <a:srgbClr val="000000"/>
                          </a:solidFill>
                          <a:effectLst/>
                          <a:latin typeface="Arial" panose="020B0604020202020204" pitchFamily="34" charset="0"/>
                        </a:rPr>
                        <a:t>[AT-HU] Wien Suedost - Gyoer 245 [DIR] [AT] / N-1 Neusiedl - Wien Suedost 246A</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4057.67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425921358"/>
                  </a:ext>
                </a:extLst>
              </a:tr>
              <a:tr h="150640">
                <a:tc>
                  <a:txBody>
                    <a:bodyPr/>
                    <a:lstStyle/>
                    <a:p>
                      <a:pPr algn="l" fontAlgn="b"/>
                      <a:r>
                        <a:rPr lang="en-US" sz="800" b="0" i="0" u="none" strike="noStrike">
                          <a:solidFill>
                            <a:srgbClr val="000000"/>
                          </a:solidFill>
                          <a:effectLst/>
                          <a:latin typeface="Arial" panose="020B0604020202020204" pitchFamily="34" charset="0"/>
                        </a:rPr>
                        <a:t>[AT-AT] Strass - Zell 273A [OPP] [AT] / N-1 Strass - Zell 274A</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497.06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28%</a:t>
                      </a:r>
                    </a:p>
                  </a:txBody>
                  <a:tcPr marL="0" marR="0" marT="0" marB="0" anchor="b">
                    <a:lnL>
                      <a:noFill/>
                    </a:lnL>
                    <a:lnR>
                      <a:noFill/>
                    </a:lnR>
                    <a:lnT>
                      <a:noFill/>
                    </a:lnT>
                    <a:lnB>
                      <a:noFill/>
                    </a:lnB>
                  </a:tcPr>
                </a:tc>
                <a:extLst>
                  <a:ext uri="{0D108BD9-81ED-4DB2-BD59-A6C34878D82A}">
                    <a16:rowId xmlns:a16="http://schemas.microsoft.com/office/drawing/2014/main" val="2591325990"/>
                  </a:ext>
                </a:extLst>
              </a:tr>
              <a:tr h="150640">
                <a:tc>
                  <a:txBody>
                    <a:bodyPr/>
                    <a:lstStyle/>
                    <a:p>
                      <a:pPr algn="l" fontAlgn="b"/>
                      <a:r>
                        <a:rPr lang="de-DE" sz="800" b="0" i="0" u="none" strike="noStrike">
                          <a:solidFill>
                            <a:srgbClr val="000000"/>
                          </a:solidFill>
                          <a:effectLst/>
                          <a:latin typeface="Arial" panose="020B0604020202020204" pitchFamily="34" charset="0"/>
                        </a:rPr>
                        <a:t>[CZ-D2] Hradec - Etzenricht 441 [DIR] [D2] / N-1 Prestice - Etzenricht</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414.9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17%</a:t>
                      </a:r>
                    </a:p>
                  </a:txBody>
                  <a:tcPr marL="0" marR="0" marT="0" marB="0" anchor="b">
                    <a:lnL>
                      <a:noFill/>
                    </a:lnL>
                    <a:lnR>
                      <a:noFill/>
                    </a:lnR>
                    <a:lnT>
                      <a:noFill/>
                    </a:lnT>
                    <a:lnB>
                      <a:noFill/>
                    </a:lnB>
                  </a:tcPr>
                </a:tc>
                <a:extLst>
                  <a:ext uri="{0D108BD9-81ED-4DB2-BD59-A6C34878D82A}">
                    <a16:rowId xmlns:a16="http://schemas.microsoft.com/office/drawing/2014/main" val="3741121145"/>
                  </a:ext>
                </a:extLst>
              </a:tr>
              <a:tr h="150640">
                <a:tc>
                  <a:txBody>
                    <a:bodyPr/>
                    <a:lstStyle/>
                    <a:p>
                      <a:pPr algn="l" fontAlgn="b"/>
                      <a:r>
                        <a:rPr lang="de-DE" sz="800" b="0" i="0" u="none" strike="noStrike">
                          <a:solidFill>
                            <a:srgbClr val="000000"/>
                          </a:solidFill>
                          <a:effectLst/>
                          <a:latin typeface="Arial" panose="020B0604020202020204" pitchFamily="34" charset="0"/>
                        </a:rPr>
                        <a:t>[D2-D8] Altenfeld - Redwitz 459 [DIR] [D8] / N-1 Altenfeld - Redwitz 460</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2113.47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a:t>
                      </a:r>
                    </a:p>
                  </a:txBody>
                  <a:tcPr marL="0" marR="0" marT="0" marB="0" anchor="b">
                    <a:lnL>
                      <a:noFill/>
                    </a:lnL>
                    <a:lnR>
                      <a:noFill/>
                    </a:lnR>
                    <a:lnT>
                      <a:noFill/>
                    </a:lnT>
                    <a:lnB>
                      <a:noFill/>
                    </a:lnB>
                  </a:tcPr>
                </a:tc>
                <a:extLst>
                  <a:ext uri="{0D108BD9-81ED-4DB2-BD59-A6C34878D82A}">
                    <a16:rowId xmlns:a16="http://schemas.microsoft.com/office/drawing/2014/main" val="3211494590"/>
                  </a:ext>
                </a:extLst>
              </a:tr>
              <a:tr h="150640">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Nosovice</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213.94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54%</a:t>
                      </a:r>
                    </a:p>
                  </a:txBody>
                  <a:tcPr marL="0" marR="0" marT="0" marB="0" anchor="b">
                    <a:lnL>
                      <a:noFill/>
                    </a:lnL>
                    <a:lnR>
                      <a:noFill/>
                    </a:lnR>
                    <a:lnT>
                      <a:noFill/>
                    </a:lnT>
                    <a:lnB>
                      <a:noFill/>
                    </a:lnB>
                  </a:tcPr>
                </a:tc>
                <a:extLst>
                  <a:ext uri="{0D108BD9-81ED-4DB2-BD59-A6C34878D82A}">
                    <a16:rowId xmlns:a16="http://schemas.microsoft.com/office/drawing/2014/main" val="1621423751"/>
                  </a:ext>
                </a:extLst>
              </a:tr>
              <a:tr h="150640">
                <a:tc>
                  <a:txBody>
                    <a:bodyPr/>
                    <a:lstStyle/>
                    <a:p>
                      <a:pPr algn="l" fontAlgn="b"/>
                      <a:r>
                        <a:rPr lang="en-US" sz="800" b="0" i="0" u="none" strike="noStrike">
                          <a:solidFill>
                            <a:srgbClr val="000000"/>
                          </a:solidFill>
                          <a:effectLst/>
                          <a:latin typeface="Arial" panose="020B0604020202020204" pitchFamily="34" charset="0"/>
                        </a:rPr>
                        <a:t>[NL-BE] Rilland-Zandvliet 380 W [DIR] [NL] / N-1 PST Zandvliet 2</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42.61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12%</a:t>
                      </a:r>
                    </a:p>
                  </a:txBody>
                  <a:tcPr marL="0" marR="0" marT="0" marB="0" anchor="b">
                    <a:lnL>
                      <a:noFill/>
                    </a:lnL>
                    <a:lnR>
                      <a:noFill/>
                    </a:lnR>
                    <a:lnT>
                      <a:noFill/>
                    </a:lnT>
                    <a:lnB>
                      <a:noFill/>
                    </a:lnB>
                  </a:tcPr>
                </a:tc>
                <a:extLst>
                  <a:ext uri="{0D108BD9-81ED-4DB2-BD59-A6C34878D82A}">
                    <a16:rowId xmlns:a16="http://schemas.microsoft.com/office/drawing/2014/main" val="490633810"/>
                  </a:ext>
                </a:extLst>
              </a:tr>
              <a:tr h="150640">
                <a:tc>
                  <a:txBody>
                    <a:bodyPr/>
                    <a:lstStyle/>
                    <a:p>
                      <a:pPr algn="l" fontAlgn="b"/>
                      <a:r>
                        <a:rPr lang="en-US" sz="800" b="0" i="0" u="none" strike="noStrike">
                          <a:solidFill>
                            <a:srgbClr val="000000"/>
                          </a:solidFill>
                          <a:effectLst/>
                          <a:latin typeface="Arial" panose="020B0604020202020204" pitchFamily="34" charset="0"/>
                        </a:rPr>
                        <a:t>[NL-BE] Maasbracht-Van Eyck 380 W [OPP] [NL] / N-1 Achene - Gramme 380.10</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30.36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a:t>
                      </a:r>
                    </a:p>
                  </a:txBody>
                  <a:tcPr marL="0" marR="0" marT="0" marB="0" anchor="b">
                    <a:lnL>
                      <a:noFill/>
                    </a:lnL>
                    <a:lnR>
                      <a:noFill/>
                    </a:lnR>
                    <a:lnT>
                      <a:noFill/>
                    </a:lnT>
                    <a:lnB>
                      <a:noFill/>
                    </a:lnB>
                  </a:tcPr>
                </a:tc>
                <a:extLst>
                  <a:ext uri="{0D108BD9-81ED-4DB2-BD59-A6C34878D82A}">
                    <a16:rowId xmlns:a16="http://schemas.microsoft.com/office/drawing/2014/main" val="2478930963"/>
                  </a:ext>
                </a:extLst>
              </a:tr>
              <a:tr h="150640">
                <a:tc>
                  <a:txBody>
                    <a:bodyPr/>
                    <a:lstStyle/>
                    <a:p>
                      <a:pPr algn="l" fontAlgn="b"/>
                      <a:r>
                        <a:rPr lang="en-US" sz="800" b="1" i="0" u="none" strike="noStrike">
                          <a:solidFill>
                            <a:srgbClr val="000000"/>
                          </a:solidFill>
                          <a:effectLst/>
                          <a:latin typeface="Arial" panose="020B0604020202020204" pitchFamily="34" charset="0"/>
                        </a:rPr>
                        <a:t>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3780.82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239%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618862403"/>
                  </a:ext>
                </a:extLst>
              </a:tr>
              <a:tr h="150640">
                <a:tc>
                  <a:txBody>
                    <a:bodyPr/>
                    <a:lstStyle/>
                    <a:p>
                      <a:pPr algn="l" fontAlgn="b"/>
                      <a:r>
                        <a:rPr lang="pt-BR" sz="800" b="0" i="0" u="none" strike="noStrike">
                          <a:solidFill>
                            <a:srgbClr val="000000"/>
                          </a:solidFill>
                          <a:effectLst/>
                          <a:latin typeface="Arial" panose="020B0604020202020204" pitchFamily="34" charset="0"/>
                        </a:rPr>
                        <a:t>[RO-RO] Resita - Timisoara c1 [DIR] / N-1 Resita - Timisoara c2</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534.36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059164754"/>
                  </a:ext>
                </a:extLst>
              </a:tr>
              <a:tr h="150640">
                <a:tc>
                  <a:txBody>
                    <a:bodyPr/>
                    <a:lstStyle/>
                    <a:p>
                      <a:pPr algn="l" fontAlgn="b"/>
                      <a:r>
                        <a:rPr lang="en-US" sz="800" b="0" i="0" u="none" strike="noStrike">
                          <a:solidFill>
                            <a:srgbClr val="000000"/>
                          </a:solidFill>
                          <a:effectLst/>
                          <a:latin typeface="Arial" panose="020B0604020202020204" pitchFamily="34" charset="0"/>
                        </a:rPr>
                        <a:t>[SI-AT] 220 kV Podlog - Obersielach [OPP] [SI] / N-1 Maribor-Kainachtal 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133.11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90%</a:t>
                      </a:r>
                    </a:p>
                  </a:txBody>
                  <a:tcPr marL="0" marR="0" marT="0" marB="0" anchor="b">
                    <a:lnL>
                      <a:noFill/>
                    </a:lnL>
                    <a:lnR>
                      <a:noFill/>
                    </a:lnR>
                    <a:lnT>
                      <a:noFill/>
                    </a:lnT>
                    <a:lnB>
                      <a:noFill/>
                    </a:lnB>
                  </a:tcPr>
                </a:tc>
                <a:extLst>
                  <a:ext uri="{0D108BD9-81ED-4DB2-BD59-A6C34878D82A}">
                    <a16:rowId xmlns:a16="http://schemas.microsoft.com/office/drawing/2014/main" val="3328819284"/>
                  </a:ext>
                </a:extLst>
              </a:tr>
              <a:tr h="150640">
                <a:tc>
                  <a:txBody>
                    <a:bodyPr/>
                    <a:lstStyle/>
                    <a:p>
                      <a:pPr algn="l" fontAlgn="b"/>
                      <a:r>
                        <a:rPr lang="en-US" sz="800" b="0" i="0" u="none" strike="noStrike">
                          <a:solidFill>
                            <a:srgbClr val="000000"/>
                          </a:solidFill>
                          <a:effectLst/>
                          <a:latin typeface="Arial" panose="020B0604020202020204" pitchFamily="34" charset="0"/>
                        </a:rPr>
                        <a:t>[AT-HU] Wien Suedost - Gyoer 245 [DIR] [AT] / N-1 Neusiedl - Wien Suedost 246A</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3780.82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a:t>
                      </a:r>
                    </a:p>
                  </a:txBody>
                  <a:tcPr marL="0" marR="0" marT="0" marB="0" anchor="b">
                    <a:lnL>
                      <a:noFill/>
                    </a:lnL>
                    <a:lnR>
                      <a:noFill/>
                    </a:lnR>
                    <a:lnT>
                      <a:noFill/>
                    </a:lnT>
                    <a:lnB>
                      <a:noFill/>
                    </a:lnB>
                  </a:tcPr>
                </a:tc>
                <a:extLst>
                  <a:ext uri="{0D108BD9-81ED-4DB2-BD59-A6C34878D82A}">
                    <a16:rowId xmlns:a16="http://schemas.microsoft.com/office/drawing/2014/main" val="3349618374"/>
                  </a:ext>
                </a:extLst>
              </a:tr>
              <a:tr h="150640">
                <a:tc>
                  <a:txBody>
                    <a:bodyPr/>
                    <a:lstStyle/>
                    <a:p>
                      <a:pPr algn="l" fontAlgn="b"/>
                      <a:r>
                        <a:rPr lang="en-US" sz="800" b="0" i="0" u="none" strike="noStrike">
                          <a:solidFill>
                            <a:srgbClr val="000000"/>
                          </a:solidFill>
                          <a:effectLst/>
                          <a:latin typeface="Arial" panose="020B0604020202020204" pitchFamily="34" charset="0"/>
                        </a:rPr>
                        <a:t>[AT-AT] Strass - Zell 273A [OPP] [AT] / N-1 Strass - Zell 274A</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343.2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1579333623"/>
                  </a:ext>
                </a:extLst>
              </a:tr>
              <a:tr h="150640">
                <a:tc>
                  <a:txBody>
                    <a:bodyPr/>
                    <a:lstStyle/>
                    <a:p>
                      <a:pPr algn="l" fontAlgn="b"/>
                      <a:r>
                        <a:rPr lang="de-DE" sz="800" b="0" i="0" u="none" strike="noStrike">
                          <a:solidFill>
                            <a:srgbClr val="000000"/>
                          </a:solidFill>
                          <a:effectLst/>
                          <a:latin typeface="Arial" panose="020B0604020202020204" pitchFamily="34" charset="0"/>
                        </a:rPr>
                        <a:t>[CZ-D2] Hradec - Etzenricht 441 [DIR] [D2] / N-1 Prestice - Etzenricht</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506.99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013879482"/>
                  </a:ext>
                </a:extLst>
              </a:tr>
              <a:tr h="150640">
                <a:tc>
                  <a:txBody>
                    <a:bodyPr/>
                    <a:lstStyle/>
                    <a:p>
                      <a:pPr algn="l" fontAlgn="b"/>
                      <a:r>
                        <a:rPr lang="de-DE" sz="800" b="0" i="0" u="none" strike="noStrike">
                          <a:solidFill>
                            <a:srgbClr val="000000"/>
                          </a:solidFill>
                          <a:effectLst/>
                          <a:latin typeface="Arial" panose="020B0604020202020204" pitchFamily="34" charset="0"/>
                        </a:rPr>
                        <a:t>[D2-D8] Altenfeld - Redwitz 459 [DIR] [D8] / N-1 Altenfeld - Redwitz 460</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2440.87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a:t>
                      </a:r>
                    </a:p>
                  </a:txBody>
                  <a:tcPr marL="0" marR="0" marT="0" marB="0" anchor="b">
                    <a:lnL>
                      <a:noFill/>
                    </a:lnL>
                    <a:lnR>
                      <a:noFill/>
                    </a:lnR>
                    <a:lnT>
                      <a:noFill/>
                    </a:lnT>
                    <a:lnB>
                      <a:noFill/>
                    </a:lnB>
                  </a:tcPr>
                </a:tc>
                <a:extLst>
                  <a:ext uri="{0D108BD9-81ED-4DB2-BD59-A6C34878D82A}">
                    <a16:rowId xmlns:a16="http://schemas.microsoft.com/office/drawing/2014/main" val="1716000098"/>
                  </a:ext>
                </a:extLst>
              </a:tr>
              <a:tr h="150640">
                <a:tc>
                  <a:txBody>
                    <a:bodyPr/>
                    <a:lstStyle/>
                    <a:p>
                      <a:pPr algn="l" fontAlgn="b"/>
                      <a:r>
                        <a:rPr lang="en-US" sz="800" b="0" i="0" u="none" strike="noStrike">
                          <a:solidFill>
                            <a:srgbClr val="000000"/>
                          </a:solidFill>
                          <a:effectLst/>
                          <a:latin typeface="Arial" panose="020B0604020202020204" pitchFamily="34" charset="0"/>
                        </a:rPr>
                        <a:t>[NL-NL] Diemen-Lelystad 380 W [OPP] / N-1 Zwolle-Hengelo 380 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1.09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531649955"/>
                  </a:ext>
                </a:extLst>
              </a:tr>
              <a:tr h="150640">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Nosovice</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147.96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57%</a:t>
                      </a:r>
                    </a:p>
                  </a:txBody>
                  <a:tcPr marL="0" marR="0" marT="0" marB="0" anchor="b">
                    <a:lnL>
                      <a:noFill/>
                    </a:lnL>
                    <a:lnR>
                      <a:noFill/>
                    </a:lnR>
                    <a:lnT>
                      <a:noFill/>
                    </a:lnT>
                    <a:lnB>
                      <a:noFill/>
                    </a:lnB>
                  </a:tcPr>
                </a:tc>
                <a:extLst>
                  <a:ext uri="{0D108BD9-81ED-4DB2-BD59-A6C34878D82A}">
                    <a16:rowId xmlns:a16="http://schemas.microsoft.com/office/drawing/2014/main" val="2656110137"/>
                  </a:ext>
                </a:extLst>
              </a:tr>
              <a:tr h="150640">
                <a:tc>
                  <a:txBody>
                    <a:bodyPr/>
                    <a:lstStyle/>
                    <a:p>
                      <a:pPr algn="l" fontAlgn="b"/>
                      <a:r>
                        <a:rPr lang="en-US" sz="800" b="0" i="0" u="none" strike="noStrike">
                          <a:solidFill>
                            <a:srgbClr val="000000"/>
                          </a:solidFill>
                          <a:effectLst/>
                          <a:latin typeface="Arial" panose="020B0604020202020204" pitchFamily="34" charset="0"/>
                        </a:rPr>
                        <a:t>[NL-BE] Rilland-Zandvliet 380 W [DIR] [NL] / N-1 PST Zandvliet 2</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101.52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15%</a:t>
                      </a:r>
                    </a:p>
                  </a:txBody>
                  <a:tcPr marL="0" marR="0" marT="0" marB="0" anchor="b">
                    <a:lnL>
                      <a:noFill/>
                    </a:lnL>
                    <a:lnR>
                      <a:noFill/>
                    </a:lnR>
                    <a:lnT>
                      <a:noFill/>
                    </a:lnT>
                    <a:lnB>
                      <a:noFill/>
                    </a:lnB>
                  </a:tcPr>
                </a:tc>
                <a:extLst>
                  <a:ext uri="{0D108BD9-81ED-4DB2-BD59-A6C34878D82A}">
                    <a16:rowId xmlns:a16="http://schemas.microsoft.com/office/drawing/2014/main" val="4043231993"/>
                  </a:ext>
                </a:extLst>
              </a:tr>
              <a:tr h="150640">
                <a:tc>
                  <a:txBody>
                    <a:bodyPr/>
                    <a:lstStyle/>
                    <a:p>
                      <a:pPr algn="l" fontAlgn="b"/>
                      <a:r>
                        <a:rPr lang="en-US" sz="800" b="1" i="0" u="none" strike="noStrike">
                          <a:solidFill>
                            <a:srgbClr val="000000"/>
                          </a:solidFill>
                          <a:effectLst/>
                          <a:latin typeface="Arial" panose="020B0604020202020204" pitchFamily="34" charset="0"/>
                        </a:rPr>
                        <a:t>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191.52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93%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184906783"/>
                  </a:ext>
                </a:extLst>
              </a:tr>
              <a:tr h="150640">
                <a:tc>
                  <a:txBody>
                    <a:bodyPr/>
                    <a:lstStyle/>
                    <a:p>
                      <a:pPr algn="l" fontAlgn="b"/>
                      <a:r>
                        <a:rPr lang="en-US" sz="800" b="0" i="0" u="none" strike="noStrike">
                          <a:solidFill>
                            <a:srgbClr val="000000"/>
                          </a:solidFill>
                          <a:effectLst/>
                          <a:latin typeface="Arial" panose="020B0604020202020204" pitchFamily="34" charset="0"/>
                        </a:rPr>
                        <a:t>[NL-NL] Diemen-Lelystad 380 W [OPP] / N-1 Boxmeer-Dodewaard 380 Z</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11.42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271001520"/>
                  </a:ext>
                </a:extLst>
              </a:tr>
              <a:tr h="150640">
                <a:tc>
                  <a:txBody>
                    <a:bodyPr/>
                    <a:lstStyle/>
                    <a:p>
                      <a:pPr algn="l" fontAlgn="b"/>
                      <a:r>
                        <a:rPr lang="en-US" sz="800" b="0" i="0" u="none" strike="noStrike">
                          <a:solidFill>
                            <a:srgbClr val="000000"/>
                          </a:solidFill>
                          <a:effectLst/>
                          <a:latin typeface="Arial" panose="020B0604020202020204" pitchFamily="34" charset="0"/>
                        </a:rPr>
                        <a:t>[BE-BE] PST Zandvliet 1 [DIR] [BE] / N-1 PST Zandvliet 2</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191.52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40%</a:t>
                      </a:r>
                    </a:p>
                  </a:txBody>
                  <a:tcPr marL="0" marR="0" marT="0" marB="0" anchor="b">
                    <a:lnL>
                      <a:noFill/>
                    </a:lnL>
                    <a:lnR>
                      <a:noFill/>
                    </a:lnR>
                    <a:lnT>
                      <a:noFill/>
                    </a:lnT>
                    <a:lnB>
                      <a:noFill/>
                    </a:lnB>
                  </a:tcPr>
                </a:tc>
                <a:extLst>
                  <a:ext uri="{0D108BD9-81ED-4DB2-BD59-A6C34878D82A}">
                    <a16:rowId xmlns:a16="http://schemas.microsoft.com/office/drawing/2014/main" val="3906892358"/>
                  </a:ext>
                </a:extLst>
              </a:tr>
              <a:tr h="150640">
                <a:tc>
                  <a:txBody>
                    <a:bodyPr/>
                    <a:lstStyle/>
                    <a:p>
                      <a:pPr algn="l" fontAlgn="b"/>
                      <a:r>
                        <a:rPr lang="en-US" sz="800" b="0" i="0" u="none" strike="noStrike">
                          <a:solidFill>
                            <a:srgbClr val="000000"/>
                          </a:solidFill>
                          <a:effectLst/>
                          <a:latin typeface="Arial" panose="020B0604020202020204" pitchFamily="34" charset="0"/>
                        </a:rPr>
                        <a:t>[BE-FR] Achene - Lonny 380.19 [DIR] [BE] / N-1 Horta - Mercator 380.73</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145.74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33%</a:t>
                      </a:r>
                    </a:p>
                  </a:txBody>
                  <a:tcPr marL="0" marR="0" marT="0" marB="0" anchor="b">
                    <a:lnL>
                      <a:noFill/>
                    </a:lnL>
                    <a:lnR>
                      <a:noFill/>
                    </a:lnR>
                    <a:lnT>
                      <a:noFill/>
                    </a:lnT>
                    <a:lnB>
                      <a:noFill/>
                    </a:lnB>
                  </a:tcPr>
                </a:tc>
                <a:extLst>
                  <a:ext uri="{0D108BD9-81ED-4DB2-BD59-A6C34878D82A}">
                    <a16:rowId xmlns:a16="http://schemas.microsoft.com/office/drawing/2014/main" val="1864145210"/>
                  </a:ext>
                </a:extLst>
              </a:tr>
              <a:tr h="150640">
                <a:tc>
                  <a:txBody>
                    <a:bodyPr/>
                    <a:lstStyle/>
                    <a:p>
                      <a:pPr algn="l" fontAlgn="b"/>
                      <a:r>
                        <a:rPr lang="en-US" sz="800" b="1" i="0" u="none" strike="noStrike">
                          <a:solidFill>
                            <a:srgbClr val="000000"/>
                          </a:solidFill>
                          <a:effectLst/>
                          <a:latin typeface="Arial" panose="020B0604020202020204" pitchFamily="34" charset="0"/>
                        </a:rPr>
                        <a:t>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1665.99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371%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827653129"/>
                  </a:ext>
                </a:extLst>
              </a:tr>
              <a:tr h="150640">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257.21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660283462"/>
                  </a:ext>
                </a:extLst>
              </a:tr>
              <a:tr h="150640">
                <a:tc>
                  <a:txBody>
                    <a:bodyPr/>
                    <a:lstStyle/>
                    <a:p>
                      <a:pPr algn="l" fontAlgn="b"/>
                      <a:r>
                        <a:rPr lang="pt-BR" sz="800" b="0" i="0" u="none" strike="noStrike">
                          <a:solidFill>
                            <a:srgbClr val="000000"/>
                          </a:solidFill>
                          <a:effectLst/>
                          <a:latin typeface="Arial" panose="020B0604020202020204" pitchFamily="34" charset="0"/>
                        </a:rPr>
                        <a:t>[RO-RO] Resita - Timisoara c1 [DIR] / N-1 Resita - Timisoara c2</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65.16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4146836249"/>
                  </a:ext>
                </a:extLst>
              </a:tr>
              <a:tr h="150640">
                <a:tc>
                  <a:txBody>
                    <a:bodyPr/>
                    <a:lstStyle/>
                    <a:p>
                      <a:pPr algn="l" fontAlgn="b"/>
                      <a:r>
                        <a:rPr lang="en-US" sz="800" b="0" i="0" u="none" strike="noStrike">
                          <a:solidFill>
                            <a:srgbClr val="000000"/>
                          </a:solidFill>
                          <a:effectLst/>
                          <a:latin typeface="Arial" panose="020B0604020202020204" pitchFamily="34" charset="0"/>
                        </a:rPr>
                        <a:t>[SI-AT] 220 kV Podlog - Obersielach [OPP] [SI] / N-1 Maribor-Kainachtal 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83.47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131%</a:t>
                      </a:r>
                    </a:p>
                  </a:txBody>
                  <a:tcPr marL="0" marR="0" marT="0" marB="0" anchor="b">
                    <a:lnL>
                      <a:noFill/>
                    </a:lnL>
                    <a:lnR>
                      <a:noFill/>
                    </a:lnR>
                    <a:lnT>
                      <a:noFill/>
                    </a:lnT>
                    <a:lnB>
                      <a:noFill/>
                    </a:lnB>
                  </a:tcPr>
                </a:tc>
                <a:extLst>
                  <a:ext uri="{0D108BD9-81ED-4DB2-BD59-A6C34878D82A}">
                    <a16:rowId xmlns:a16="http://schemas.microsoft.com/office/drawing/2014/main" val="224914380"/>
                  </a:ext>
                </a:extLst>
              </a:tr>
              <a:tr h="150640">
                <a:tc>
                  <a:txBody>
                    <a:bodyPr/>
                    <a:lstStyle/>
                    <a:p>
                      <a:pPr algn="l" fontAlgn="b"/>
                      <a:r>
                        <a:rPr lang="en-US" sz="800" b="0" i="0" u="none" strike="noStrike">
                          <a:solidFill>
                            <a:srgbClr val="000000"/>
                          </a:solidFill>
                          <a:effectLst/>
                          <a:latin typeface="Arial" panose="020B0604020202020204" pitchFamily="34" charset="0"/>
                        </a:rPr>
                        <a:t>[AT-HU] Wien Suedost - Gyoer 245 [DIR] [AT] / N-1 Neusiedl - Wien Suedost 246A</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226.31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67%</a:t>
                      </a:r>
                    </a:p>
                  </a:txBody>
                  <a:tcPr marL="0" marR="0" marT="0" marB="0" anchor="b">
                    <a:lnL>
                      <a:noFill/>
                    </a:lnL>
                    <a:lnR>
                      <a:noFill/>
                    </a:lnR>
                    <a:lnT>
                      <a:noFill/>
                    </a:lnT>
                    <a:lnB>
                      <a:noFill/>
                    </a:lnB>
                  </a:tcPr>
                </a:tc>
                <a:extLst>
                  <a:ext uri="{0D108BD9-81ED-4DB2-BD59-A6C34878D82A}">
                    <a16:rowId xmlns:a16="http://schemas.microsoft.com/office/drawing/2014/main" val="2097920014"/>
                  </a:ext>
                </a:extLst>
              </a:tr>
              <a:tr h="150640">
                <a:tc>
                  <a:txBody>
                    <a:bodyPr/>
                    <a:lstStyle/>
                    <a:p>
                      <a:pPr algn="l" fontAlgn="b"/>
                      <a:r>
                        <a:rPr lang="de-DE" sz="800" b="0" i="0" u="none" strike="noStrike">
                          <a:solidFill>
                            <a:srgbClr val="000000"/>
                          </a:solidFill>
                          <a:effectLst/>
                          <a:latin typeface="Arial" panose="020B0604020202020204" pitchFamily="34" charset="0"/>
                        </a:rPr>
                        <a:t>[D2-D8] Altenfeld - Redwitz 459 [DIR] [D8] / N-1 Altenfeld - Redwitz 460</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1665.99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a:t>
                      </a:r>
                    </a:p>
                  </a:txBody>
                  <a:tcPr marL="0" marR="0" marT="0" marB="0" anchor="b">
                    <a:lnL>
                      <a:noFill/>
                    </a:lnL>
                    <a:lnR>
                      <a:noFill/>
                    </a:lnR>
                    <a:lnT>
                      <a:noFill/>
                    </a:lnT>
                    <a:lnB>
                      <a:noFill/>
                    </a:lnB>
                  </a:tcPr>
                </a:tc>
                <a:extLst>
                  <a:ext uri="{0D108BD9-81ED-4DB2-BD59-A6C34878D82A}">
                    <a16:rowId xmlns:a16="http://schemas.microsoft.com/office/drawing/2014/main" val="825825082"/>
                  </a:ext>
                </a:extLst>
              </a:tr>
              <a:tr h="150640">
                <a:tc>
                  <a:txBody>
                    <a:bodyPr/>
                    <a:lstStyle/>
                    <a:p>
                      <a:pPr algn="l" fontAlgn="b"/>
                      <a:r>
                        <a:rPr lang="en-US" sz="800" b="0" i="0" u="none" strike="noStrike">
                          <a:solidFill>
                            <a:srgbClr val="000000"/>
                          </a:solidFill>
                          <a:effectLst/>
                          <a:latin typeface="Arial" panose="020B0604020202020204" pitchFamily="34" charset="0"/>
                        </a:rPr>
                        <a:t>[NL-BE] Maasbracht-Van Eyck 380 W [OPP] [NL] / N-1 Achene - Gramme 380.10</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31.18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a:t>
                      </a:r>
                    </a:p>
                  </a:txBody>
                  <a:tcPr marL="0" marR="0" marT="0" marB="0" anchor="b">
                    <a:lnL>
                      <a:noFill/>
                    </a:lnL>
                    <a:lnR>
                      <a:noFill/>
                    </a:lnR>
                    <a:lnT>
                      <a:noFill/>
                    </a:lnT>
                    <a:lnB>
                      <a:noFill/>
                    </a:lnB>
                  </a:tcPr>
                </a:tc>
                <a:extLst>
                  <a:ext uri="{0D108BD9-81ED-4DB2-BD59-A6C34878D82A}">
                    <a16:rowId xmlns:a16="http://schemas.microsoft.com/office/drawing/2014/main" val="1541139858"/>
                  </a:ext>
                </a:extLst>
              </a:tr>
              <a:tr h="150640">
                <a:tc>
                  <a:txBody>
                    <a:bodyPr/>
                    <a:lstStyle/>
                    <a:p>
                      <a:pPr algn="l" fontAlgn="b"/>
                      <a:r>
                        <a:rPr lang="en-US" sz="800" b="0" i="0" u="none" strike="noStrike">
                          <a:solidFill>
                            <a:srgbClr val="000000"/>
                          </a:solidFill>
                          <a:effectLst/>
                          <a:latin typeface="Arial" panose="020B0604020202020204" pitchFamily="34" charset="0"/>
                        </a:rPr>
                        <a:t>[D2-D7] Grosskrotzenburg - Urberach UMAIN N2 [DIR] [D7] / N-1 Dettingen - Grosskrotzenburg UMAIN S1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839.17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15%</a:t>
                      </a:r>
                    </a:p>
                  </a:txBody>
                  <a:tcPr marL="0" marR="0" marT="0" marB="0" anchor="b">
                    <a:lnL>
                      <a:noFill/>
                    </a:lnL>
                    <a:lnR>
                      <a:noFill/>
                    </a:lnR>
                    <a:lnT>
                      <a:noFill/>
                    </a:lnT>
                    <a:lnB>
                      <a:noFill/>
                    </a:lnB>
                  </a:tcPr>
                </a:tc>
                <a:extLst>
                  <a:ext uri="{0D108BD9-81ED-4DB2-BD59-A6C34878D82A}">
                    <a16:rowId xmlns:a16="http://schemas.microsoft.com/office/drawing/2014/main" val="736323566"/>
                  </a:ext>
                </a:extLst>
              </a:tr>
              <a:tr h="150640">
                <a:tc>
                  <a:txBody>
                    <a:bodyPr/>
                    <a:lstStyle/>
                    <a:p>
                      <a:pPr algn="l" fontAlgn="b"/>
                      <a:r>
                        <a:rPr lang="en-US" sz="800" b="0" i="0" u="none" strike="noStrike">
                          <a:solidFill>
                            <a:srgbClr val="000000"/>
                          </a:solidFill>
                          <a:effectLst/>
                          <a:latin typeface="Arial" panose="020B0604020202020204" pitchFamily="34" charset="0"/>
                        </a:rPr>
                        <a:t>[PL-PL] Krosno Iskrzynia - Tarnow [OPP] / N-1 Nosovice - Varin</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48.32</a:t>
                      </a:r>
                    </a:p>
                  </a:txBody>
                  <a:tcPr marL="0" marR="0" marT="0" marB="0" anchor="b">
                    <a:lnL>
                      <a:noFill/>
                    </a:lnL>
                    <a:lnR>
                      <a:noFill/>
                    </a:lnR>
                    <a:lnT>
                      <a:noFill/>
                    </a:lnT>
                    <a:lnB>
                      <a:noFill/>
                    </a:lnB>
                  </a:tcPr>
                </a:tc>
                <a:tc>
                  <a:txBody>
                    <a:bodyPr/>
                    <a:lstStyle/>
                    <a:p>
                      <a:pPr algn="r" fontAlgn="b"/>
                      <a:r>
                        <a:rPr lang="en-US" sz="800" b="0" i="0" u="none" strike="noStrike" dirty="0">
                          <a:solidFill>
                            <a:srgbClr val="000000"/>
                          </a:solidFill>
                          <a:effectLst/>
                          <a:latin typeface="Arial" panose="020B0604020202020204" pitchFamily="34" charset="0"/>
                        </a:rPr>
                        <a:t>87%</a:t>
                      </a:r>
                    </a:p>
                  </a:txBody>
                  <a:tcPr marL="0" marR="0" marT="0" marB="0" anchor="b">
                    <a:lnL>
                      <a:noFill/>
                    </a:lnL>
                    <a:lnR>
                      <a:noFill/>
                    </a:lnR>
                    <a:lnT>
                      <a:noFill/>
                    </a:lnT>
                    <a:lnB>
                      <a:noFill/>
                    </a:lnB>
                  </a:tcPr>
                </a:tc>
                <a:extLst>
                  <a:ext uri="{0D108BD9-81ED-4DB2-BD59-A6C34878D82A}">
                    <a16:rowId xmlns:a16="http://schemas.microsoft.com/office/drawing/2014/main" val="3309514558"/>
                  </a:ext>
                </a:extLst>
              </a:tr>
            </a:tbl>
          </a:graphicData>
        </a:graphic>
      </p:graphicFrame>
    </p:spTree>
    <p:extLst>
      <p:ext uri="{BB962C8B-B14F-4D97-AF65-F5344CB8AC3E}">
        <p14:creationId xmlns:p14="http://schemas.microsoft.com/office/powerpoint/2010/main" val="3279574887"/>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20113 (part V)</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7F2379BF-C479-40FF-B506-7FB2DDE7F4BD}"/>
              </a:ext>
            </a:extLst>
          </p:cNvPr>
          <p:cNvGraphicFramePr>
            <a:graphicFrameLocks noGrp="1"/>
          </p:cNvGraphicFramePr>
          <p:nvPr/>
        </p:nvGraphicFramePr>
        <p:xfrm>
          <a:off x="892969" y="1243489"/>
          <a:ext cx="8293100" cy="4023360"/>
        </p:xfrm>
        <a:graphic>
          <a:graphicData uri="http://schemas.openxmlformats.org/drawingml/2006/table">
            <a:tbl>
              <a:tblPr/>
              <a:tblGrid>
                <a:gridCol w="6426200">
                  <a:extLst>
                    <a:ext uri="{9D8B030D-6E8A-4147-A177-3AD203B41FA5}">
                      <a16:colId xmlns:a16="http://schemas.microsoft.com/office/drawing/2014/main" val="739368477"/>
                    </a:ext>
                  </a:extLst>
                </a:gridCol>
                <a:gridCol w="1358900">
                  <a:extLst>
                    <a:ext uri="{9D8B030D-6E8A-4147-A177-3AD203B41FA5}">
                      <a16:colId xmlns:a16="http://schemas.microsoft.com/office/drawing/2014/main" val="838305233"/>
                    </a:ext>
                  </a:extLst>
                </a:gridCol>
                <a:gridCol w="508000">
                  <a:extLst>
                    <a:ext uri="{9D8B030D-6E8A-4147-A177-3AD203B41FA5}">
                      <a16:colId xmlns:a16="http://schemas.microsoft.com/office/drawing/2014/main" val="842636906"/>
                    </a:ext>
                  </a:extLst>
                </a:gridCol>
              </a:tblGrid>
              <a:tr h="167640">
                <a:tc>
                  <a:txBody>
                    <a:bodyPr/>
                    <a:lstStyle/>
                    <a:p>
                      <a:pPr algn="l" fontAlgn="b"/>
                      <a:r>
                        <a:rPr lang="en-US" sz="1000" b="1" i="0" u="none" strike="noStrike">
                          <a:solidFill>
                            <a:srgbClr val="000000"/>
                          </a:solidFill>
                          <a:effectLst/>
                          <a:latin typeface="Arial" panose="020B0604020202020204" pitchFamily="34" charset="0"/>
                        </a:rPr>
                        <a:t>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3803.75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346%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272656875"/>
                  </a:ext>
                </a:extLst>
              </a:tr>
              <a:tr h="167640">
                <a:tc>
                  <a:txBody>
                    <a:bodyPr/>
                    <a:lstStyle/>
                    <a:p>
                      <a:pPr algn="l" fontAlgn="b"/>
                      <a:r>
                        <a:rPr lang="en-US" sz="1000" b="0" i="0" u="none" strike="noStrike">
                          <a:solidFill>
                            <a:srgbClr val="000000"/>
                          </a:solidFill>
                          <a:effectLst/>
                          <a:latin typeface="Arial" panose="020B0604020202020204" pitchFamily="34" charset="0"/>
                        </a:rPr>
                        <a:t>[HR-BA] 220kV Zakucac - Mostar [OPP] [HR] / N-1 Konjsko - Mostar</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32.21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86%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864779565"/>
                  </a:ext>
                </a:extLst>
              </a:tr>
              <a:tr h="167640">
                <a:tc>
                  <a:txBody>
                    <a:bodyPr/>
                    <a:lstStyle/>
                    <a:p>
                      <a:pPr algn="l" fontAlgn="b"/>
                      <a:r>
                        <a:rPr lang="pt-BR" sz="1000" b="0" i="0" u="none" strike="noStrike">
                          <a:solidFill>
                            <a:srgbClr val="000000"/>
                          </a:solidFill>
                          <a:effectLst/>
                          <a:latin typeface="Arial" panose="020B0604020202020204" pitchFamily="34" charset="0"/>
                        </a:rPr>
                        <a:t>[RO-RO] Resita - Timisoara c1 [DIR] / N-1 Resita - Timisoara c2</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1352.86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26%</a:t>
                      </a:r>
                    </a:p>
                  </a:txBody>
                  <a:tcPr marL="0" marR="0" marT="0" marB="0" anchor="b">
                    <a:lnL>
                      <a:noFill/>
                    </a:lnL>
                    <a:lnR>
                      <a:noFill/>
                    </a:lnR>
                    <a:lnT>
                      <a:noFill/>
                    </a:lnT>
                    <a:lnB>
                      <a:noFill/>
                    </a:lnB>
                  </a:tcPr>
                </a:tc>
                <a:extLst>
                  <a:ext uri="{0D108BD9-81ED-4DB2-BD59-A6C34878D82A}">
                    <a16:rowId xmlns:a16="http://schemas.microsoft.com/office/drawing/2014/main" val="2148038402"/>
                  </a:ext>
                </a:extLst>
              </a:tr>
              <a:tr h="167640">
                <a:tc>
                  <a:txBody>
                    <a:bodyPr/>
                    <a:lstStyle/>
                    <a:p>
                      <a:pPr algn="l" fontAlgn="b"/>
                      <a:r>
                        <a:rPr lang="en-US" sz="1000" b="0" i="0" u="none" strike="noStrike">
                          <a:solidFill>
                            <a:srgbClr val="000000"/>
                          </a:solidFill>
                          <a:effectLst/>
                          <a:latin typeface="Arial" panose="020B0604020202020204" pitchFamily="34" charset="0"/>
                        </a:rPr>
                        <a:t>[SI-AT] 220 kV Podlog - Obersielach [OPP] [SI] / N-1 Maribor-Kainachtal 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68.6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108%</a:t>
                      </a:r>
                    </a:p>
                  </a:txBody>
                  <a:tcPr marL="0" marR="0" marT="0" marB="0" anchor="b">
                    <a:lnL>
                      <a:noFill/>
                    </a:lnL>
                    <a:lnR>
                      <a:noFill/>
                    </a:lnR>
                    <a:lnT>
                      <a:noFill/>
                    </a:lnT>
                    <a:lnB>
                      <a:noFill/>
                    </a:lnB>
                  </a:tcPr>
                </a:tc>
                <a:extLst>
                  <a:ext uri="{0D108BD9-81ED-4DB2-BD59-A6C34878D82A}">
                    <a16:rowId xmlns:a16="http://schemas.microsoft.com/office/drawing/2014/main" val="2928810938"/>
                  </a:ext>
                </a:extLst>
              </a:tr>
              <a:tr h="167640">
                <a:tc>
                  <a:txBody>
                    <a:bodyPr/>
                    <a:lstStyle/>
                    <a:p>
                      <a:pPr algn="l" fontAlgn="b"/>
                      <a:r>
                        <a:rPr lang="en-US" sz="1000" b="0" i="0" u="none" strike="noStrike">
                          <a:solidFill>
                            <a:srgbClr val="000000"/>
                          </a:solidFill>
                          <a:effectLst/>
                          <a:latin typeface="Arial" panose="020B0604020202020204" pitchFamily="34" charset="0"/>
                        </a:rPr>
                        <a:t>[AT-HU] Wien Suedost - Gyoer 245 [DIR] [AT] / N-1 Neusiedl - Wien Suedost 246A</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3803.75</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15%</a:t>
                      </a:r>
                    </a:p>
                  </a:txBody>
                  <a:tcPr marL="0" marR="0" marT="0" marB="0" anchor="b">
                    <a:lnL>
                      <a:noFill/>
                    </a:lnL>
                    <a:lnR>
                      <a:noFill/>
                    </a:lnR>
                    <a:lnT>
                      <a:noFill/>
                    </a:lnT>
                    <a:lnB>
                      <a:noFill/>
                    </a:lnB>
                  </a:tcPr>
                </a:tc>
                <a:extLst>
                  <a:ext uri="{0D108BD9-81ED-4DB2-BD59-A6C34878D82A}">
                    <a16:rowId xmlns:a16="http://schemas.microsoft.com/office/drawing/2014/main" val="2969251115"/>
                  </a:ext>
                </a:extLst>
              </a:tr>
              <a:tr h="167640">
                <a:tc>
                  <a:txBody>
                    <a:bodyPr/>
                    <a:lstStyle/>
                    <a:p>
                      <a:pPr algn="l" fontAlgn="b"/>
                      <a:r>
                        <a:rPr lang="en-US" sz="1000" b="0" i="0" u="none" strike="noStrike">
                          <a:solidFill>
                            <a:srgbClr val="000000"/>
                          </a:solidFill>
                          <a:effectLst/>
                          <a:latin typeface="Arial" panose="020B0604020202020204" pitchFamily="34" charset="0"/>
                        </a:rPr>
                        <a:t>[AT-AT] Suedburgenland - Wien Suedost 478 [OPP] / N-1 Oststeiermark - Wien Suedost 477 </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41.55</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34%</a:t>
                      </a:r>
                    </a:p>
                  </a:txBody>
                  <a:tcPr marL="0" marR="0" marT="0" marB="0" anchor="b">
                    <a:lnL>
                      <a:noFill/>
                    </a:lnL>
                    <a:lnR>
                      <a:noFill/>
                    </a:lnR>
                    <a:lnT>
                      <a:noFill/>
                    </a:lnT>
                    <a:lnB>
                      <a:noFill/>
                    </a:lnB>
                  </a:tcPr>
                </a:tc>
                <a:extLst>
                  <a:ext uri="{0D108BD9-81ED-4DB2-BD59-A6C34878D82A}">
                    <a16:rowId xmlns:a16="http://schemas.microsoft.com/office/drawing/2014/main" val="2081115172"/>
                  </a:ext>
                </a:extLst>
              </a:tr>
              <a:tr h="167640">
                <a:tc>
                  <a:txBody>
                    <a:bodyPr/>
                    <a:lstStyle/>
                    <a:p>
                      <a:pPr algn="l" fontAlgn="b"/>
                      <a:r>
                        <a:rPr lang="de-DE" sz="1000" b="0" i="0" u="none" strike="noStrike">
                          <a:solidFill>
                            <a:srgbClr val="000000"/>
                          </a:solidFill>
                          <a:effectLst/>
                          <a:latin typeface="Arial" panose="020B0604020202020204" pitchFamily="34" charset="0"/>
                        </a:rPr>
                        <a:t>[CZ-D2] Hradec - Etzenricht 441 [DIR] [D2] / N-1 Prestice - Etzenricht</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526.56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2370763865"/>
                  </a:ext>
                </a:extLst>
              </a:tr>
              <a:tr h="167640">
                <a:tc>
                  <a:txBody>
                    <a:bodyPr/>
                    <a:lstStyle/>
                    <a:p>
                      <a:pPr algn="l" fontAlgn="b"/>
                      <a:r>
                        <a:rPr lang="de-DE" sz="1000" b="0" i="0" u="none" strike="noStrike">
                          <a:solidFill>
                            <a:srgbClr val="000000"/>
                          </a:solidFill>
                          <a:effectLst/>
                          <a:latin typeface="Arial" panose="020B0604020202020204" pitchFamily="34" charset="0"/>
                        </a:rPr>
                        <a:t>[D2-D8] Altenfeld - Redwitz 459 [DIR] [D8] / N-1 Altenfeld - Redwitz 460</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2445.85</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8%</a:t>
                      </a:r>
                    </a:p>
                  </a:txBody>
                  <a:tcPr marL="0" marR="0" marT="0" marB="0" anchor="b">
                    <a:lnL>
                      <a:noFill/>
                    </a:lnL>
                    <a:lnR>
                      <a:noFill/>
                    </a:lnR>
                    <a:lnT>
                      <a:noFill/>
                    </a:lnT>
                    <a:lnB>
                      <a:noFill/>
                    </a:lnB>
                  </a:tcPr>
                </a:tc>
                <a:extLst>
                  <a:ext uri="{0D108BD9-81ED-4DB2-BD59-A6C34878D82A}">
                    <a16:rowId xmlns:a16="http://schemas.microsoft.com/office/drawing/2014/main" val="6809100"/>
                  </a:ext>
                </a:extLst>
              </a:tr>
              <a:tr h="167640">
                <a:tc>
                  <a:txBody>
                    <a:bodyPr/>
                    <a:lstStyle/>
                    <a:p>
                      <a:pPr algn="l" fontAlgn="b"/>
                      <a:r>
                        <a:rPr lang="en-US" sz="1000" b="0" i="0" u="none" strike="noStrike">
                          <a:solidFill>
                            <a:srgbClr val="000000"/>
                          </a:solidFill>
                          <a:effectLst/>
                          <a:latin typeface="Arial" panose="020B0604020202020204" pitchFamily="34" charset="0"/>
                        </a:rPr>
                        <a:t>[NL-NL] Diemen-Lelystad 380 W [OPP] / N-1 Boxmeer-Dodewaard 380 Z</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298.3</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151790557"/>
                  </a:ext>
                </a:extLst>
              </a:tr>
              <a:tr h="167640">
                <a:tc>
                  <a:txBody>
                    <a:bodyPr/>
                    <a:lstStyle/>
                    <a:p>
                      <a:pPr algn="l" fontAlgn="b"/>
                      <a:r>
                        <a:rPr lang="en-US" sz="1000" b="0" i="0" u="none" strike="noStrike">
                          <a:solidFill>
                            <a:srgbClr val="000000"/>
                          </a:solidFill>
                          <a:effectLst/>
                          <a:latin typeface="Arial" panose="020B0604020202020204" pitchFamily="34" charset="0"/>
                        </a:rPr>
                        <a:t>[NL-BE] Rilland-Zandvliet 380 W [DIR] [NL] / N-1 PST Zandvliet 2</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64.12</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2069026976"/>
                  </a:ext>
                </a:extLst>
              </a:tr>
              <a:tr h="167640">
                <a:tc>
                  <a:txBody>
                    <a:bodyPr/>
                    <a:lstStyle/>
                    <a:p>
                      <a:pPr algn="l" fontAlgn="b"/>
                      <a:r>
                        <a:rPr lang="en-US" sz="1000" b="0" i="0" u="none" strike="noStrike">
                          <a:solidFill>
                            <a:srgbClr val="000000"/>
                          </a:solidFill>
                          <a:effectLst/>
                          <a:latin typeface="Arial" panose="020B0604020202020204" pitchFamily="34" charset="0"/>
                        </a:rPr>
                        <a:t>[NL-BE] Maasbracht-Van Eyck 380 W [OPP] [NL] / N-1 Achene - Gramme 380.10</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74.11</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a:t>
                      </a:r>
                    </a:p>
                  </a:txBody>
                  <a:tcPr marL="0" marR="0" marT="0" marB="0" anchor="b">
                    <a:lnL>
                      <a:noFill/>
                    </a:lnL>
                    <a:lnR>
                      <a:noFill/>
                    </a:lnR>
                    <a:lnT>
                      <a:noFill/>
                    </a:lnT>
                    <a:lnB>
                      <a:noFill/>
                    </a:lnB>
                  </a:tcPr>
                </a:tc>
                <a:extLst>
                  <a:ext uri="{0D108BD9-81ED-4DB2-BD59-A6C34878D82A}">
                    <a16:rowId xmlns:a16="http://schemas.microsoft.com/office/drawing/2014/main" val="3454140040"/>
                  </a:ext>
                </a:extLst>
              </a:tr>
              <a:tr h="167640">
                <a:tc>
                  <a:txBody>
                    <a:bodyPr/>
                    <a:lstStyle/>
                    <a:p>
                      <a:pPr algn="l" fontAlgn="b"/>
                      <a:r>
                        <a:rPr lang="en-US" sz="1000" b="1" i="0" u="none" strike="noStrike">
                          <a:solidFill>
                            <a:srgbClr val="000000"/>
                          </a:solidFill>
                          <a:effectLst/>
                          <a:latin typeface="Arial" panose="020B0604020202020204" pitchFamily="34" charset="0"/>
                        </a:rPr>
                        <a:t>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1522.12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224%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783400719"/>
                  </a:ext>
                </a:extLst>
              </a:tr>
              <a:tr h="167640">
                <a:tc>
                  <a:txBody>
                    <a:bodyPr/>
                    <a:lstStyle/>
                    <a:p>
                      <a:pPr algn="l" fontAlgn="b"/>
                      <a:r>
                        <a:rPr lang="en-US" sz="1000" b="0" i="0" u="none" strike="noStrike">
                          <a:solidFill>
                            <a:srgbClr val="000000"/>
                          </a:solidFill>
                          <a:effectLst/>
                          <a:latin typeface="Arial" panose="020B0604020202020204" pitchFamily="34" charset="0"/>
                        </a:rPr>
                        <a:t>[AT-HU] Wien Suedost - Gyoer 245 [DIR] [AT] / N-1 Neusiedl - Wien Suedost 246A</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1522.12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244638641"/>
                  </a:ext>
                </a:extLst>
              </a:tr>
              <a:tr h="167640">
                <a:tc>
                  <a:txBody>
                    <a:bodyPr/>
                    <a:lstStyle/>
                    <a:p>
                      <a:pPr algn="l" fontAlgn="b"/>
                      <a:r>
                        <a:rPr lang="en-US" sz="1000" b="0" i="0" u="none" strike="noStrike">
                          <a:solidFill>
                            <a:srgbClr val="000000"/>
                          </a:solidFill>
                          <a:effectLst/>
                          <a:latin typeface="Arial" panose="020B0604020202020204" pitchFamily="34" charset="0"/>
                        </a:rPr>
                        <a:t>[NL-NL] Diemen-Lelystad 380 W [OPP] / N-1 Boxmeer-Dodewaard 380 Z</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565.65</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4071360862"/>
                  </a:ext>
                </a:extLst>
              </a:tr>
              <a:tr h="167640">
                <a:tc>
                  <a:txBody>
                    <a:bodyPr/>
                    <a:lstStyle/>
                    <a:p>
                      <a:pPr algn="l" fontAlgn="b"/>
                      <a:r>
                        <a:rPr lang="en-US" sz="1000" b="0" i="0" u="none" strike="noStrike">
                          <a:solidFill>
                            <a:srgbClr val="000000"/>
                          </a:solidFill>
                          <a:effectLst/>
                          <a:latin typeface="Arial" panose="020B0604020202020204" pitchFamily="34" charset="0"/>
                        </a:rPr>
                        <a:t>[CZ-PL] Wielopole - Nosovice [DIR] [PL] / N-1 Albrechtice - Nosovice</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94.9</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66%</a:t>
                      </a:r>
                    </a:p>
                  </a:txBody>
                  <a:tcPr marL="0" marR="0" marT="0" marB="0" anchor="b">
                    <a:lnL>
                      <a:noFill/>
                    </a:lnL>
                    <a:lnR>
                      <a:noFill/>
                    </a:lnR>
                    <a:lnT>
                      <a:noFill/>
                    </a:lnT>
                    <a:lnB>
                      <a:noFill/>
                    </a:lnB>
                  </a:tcPr>
                </a:tc>
                <a:extLst>
                  <a:ext uri="{0D108BD9-81ED-4DB2-BD59-A6C34878D82A}">
                    <a16:rowId xmlns:a16="http://schemas.microsoft.com/office/drawing/2014/main" val="3816969712"/>
                  </a:ext>
                </a:extLst>
              </a:tr>
              <a:tr h="167640">
                <a:tc>
                  <a:txBody>
                    <a:bodyPr/>
                    <a:lstStyle/>
                    <a:p>
                      <a:pPr algn="l" fontAlgn="b"/>
                      <a:r>
                        <a:rPr lang="en-US" sz="1000" b="0" i="0" u="none" strike="noStrike">
                          <a:solidFill>
                            <a:srgbClr val="000000"/>
                          </a:solidFill>
                          <a:effectLst/>
                          <a:latin typeface="Arial" panose="020B0604020202020204" pitchFamily="34" charset="0"/>
                        </a:rPr>
                        <a:t>[NL-BE] Rilland-Zandvliet 380 W [DIR] [NL] / N-1 PST Zandvliet 2</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213.48</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27%</a:t>
                      </a:r>
                    </a:p>
                  </a:txBody>
                  <a:tcPr marL="0" marR="0" marT="0" marB="0" anchor="b">
                    <a:lnL>
                      <a:noFill/>
                    </a:lnL>
                    <a:lnR>
                      <a:noFill/>
                    </a:lnR>
                    <a:lnT>
                      <a:noFill/>
                    </a:lnT>
                    <a:lnB>
                      <a:noFill/>
                    </a:lnB>
                  </a:tcPr>
                </a:tc>
                <a:extLst>
                  <a:ext uri="{0D108BD9-81ED-4DB2-BD59-A6C34878D82A}">
                    <a16:rowId xmlns:a16="http://schemas.microsoft.com/office/drawing/2014/main" val="528110873"/>
                  </a:ext>
                </a:extLst>
              </a:tr>
              <a:tr h="167640">
                <a:tc>
                  <a:txBody>
                    <a:bodyPr/>
                    <a:lstStyle/>
                    <a:p>
                      <a:pPr algn="l" fontAlgn="b"/>
                      <a:r>
                        <a:rPr lang="de-DE" sz="1000" b="0" i="0" u="none" strike="noStrike">
                          <a:solidFill>
                            <a:srgbClr val="000000"/>
                          </a:solidFill>
                          <a:effectLst/>
                          <a:latin typeface="Arial" panose="020B0604020202020204" pitchFamily="34" charset="0"/>
                        </a:rPr>
                        <a:t>[AT-AT] Tauern - Tauern TAPST [DIR] / N-1 Tauern - Weissenbach 221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608.97</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55%</a:t>
                      </a:r>
                    </a:p>
                  </a:txBody>
                  <a:tcPr marL="0" marR="0" marT="0" marB="0" anchor="b">
                    <a:lnL>
                      <a:noFill/>
                    </a:lnL>
                    <a:lnR>
                      <a:noFill/>
                    </a:lnR>
                    <a:lnT>
                      <a:noFill/>
                    </a:lnT>
                    <a:lnB>
                      <a:noFill/>
                    </a:lnB>
                  </a:tcPr>
                </a:tc>
                <a:extLst>
                  <a:ext uri="{0D108BD9-81ED-4DB2-BD59-A6C34878D82A}">
                    <a16:rowId xmlns:a16="http://schemas.microsoft.com/office/drawing/2014/main" val="3345215792"/>
                  </a:ext>
                </a:extLst>
              </a:tr>
              <a:tr h="167640">
                <a:tc>
                  <a:txBody>
                    <a:bodyPr/>
                    <a:lstStyle/>
                    <a:p>
                      <a:pPr algn="l" fontAlgn="b"/>
                      <a:r>
                        <a:rPr lang="en-US" sz="1000" b="0" i="0" u="none" strike="noStrike">
                          <a:solidFill>
                            <a:srgbClr val="000000"/>
                          </a:solidFill>
                          <a:effectLst/>
                          <a:latin typeface="Arial" panose="020B0604020202020204" pitchFamily="34" charset="0"/>
                        </a:rPr>
                        <a:t>[BE-FR] Achene - Lonny 380.19 [DIR] [BE] / N-1 Horta - Mercator 380.73</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281.87</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30%</a:t>
                      </a:r>
                    </a:p>
                  </a:txBody>
                  <a:tcPr marL="0" marR="0" marT="0" marB="0" anchor="b">
                    <a:lnL>
                      <a:noFill/>
                    </a:lnL>
                    <a:lnR>
                      <a:noFill/>
                    </a:lnR>
                    <a:lnT>
                      <a:noFill/>
                    </a:lnT>
                    <a:lnB>
                      <a:noFill/>
                    </a:lnB>
                  </a:tcPr>
                </a:tc>
                <a:extLst>
                  <a:ext uri="{0D108BD9-81ED-4DB2-BD59-A6C34878D82A}">
                    <a16:rowId xmlns:a16="http://schemas.microsoft.com/office/drawing/2014/main" val="4069327272"/>
                  </a:ext>
                </a:extLst>
              </a:tr>
              <a:tr h="167640">
                <a:tc>
                  <a:txBody>
                    <a:bodyPr/>
                    <a:lstStyle/>
                    <a:p>
                      <a:pPr algn="l" fontAlgn="b"/>
                      <a:r>
                        <a:rPr lang="en-US" sz="1000" b="1" i="0" u="none" strike="noStrike">
                          <a:solidFill>
                            <a:srgbClr val="000000"/>
                          </a:solidFill>
                          <a:effectLst/>
                          <a:latin typeface="Arial" panose="020B0604020202020204" pitchFamily="34" charset="0"/>
                        </a:rPr>
                        <a:t>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543.09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178%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706511441"/>
                  </a:ext>
                </a:extLst>
              </a:tr>
              <a:tr h="167640">
                <a:tc>
                  <a:txBody>
                    <a:bodyPr/>
                    <a:lstStyle/>
                    <a:p>
                      <a:pPr algn="l" fontAlgn="b"/>
                      <a:r>
                        <a:rPr lang="en-US" sz="1000" b="0" i="0" u="none" strike="noStrike">
                          <a:solidFill>
                            <a:srgbClr val="000000"/>
                          </a:solidFill>
                          <a:effectLst/>
                          <a:latin typeface="Arial" panose="020B0604020202020204" pitchFamily="34" charset="0"/>
                        </a:rPr>
                        <a:t>[NL-NL] Diemen-Lelystad 380 W [OPP] / N-1 Zwolle-Hengelo 380 W</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543.09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194163207"/>
                  </a:ext>
                </a:extLst>
              </a:tr>
              <a:tr h="167640">
                <a:tc>
                  <a:txBody>
                    <a:bodyPr/>
                    <a:lstStyle/>
                    <a:p>
                      <a:pPr algn="l" fontAlgn="b"/>
                      <a:r>
                        <a:rPr lang="en-US" sz="1000" b="0" i="0" u="none" strike="noStrike">
                          <a:solidFill>
                            <a:srgbClr val="000000"/>
                          </a:solidFill>
                          <a:effectLst/>
                          <a:latin typeface="Arial" panose="020B0604020202020204" pitchFamily="34" charset="0"/>
                        </a:rPr>
                        <a:t>[CZ-PL] Wielopole - Nosovice [DIR] [PL] / N-1 Albrechtice - Nosovice</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118.58</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68%</a:t>
                      </a:r>
                    </a:p>
                  </a:txBody>
                  <a:tcPr marL="0" marR="0" marT="0" marB="0" anchor="b">
                    <a:lnL>
                      <a:noFill/>
                    </a:lnL>
                    <a:lnR>
                      <a:noFill/>
                    </a:lnR>
                    <a:lnT>
                      <a:noFill/>
                    </a:lnT>
                    <a:lnB>
                      <a:noFill/>
                    </a:lnB>
                  </a:tcPr>
                </a:tc>
                <a:extLst>
                  <a:ext uri="{0D108BD9-81ED-4DB2-BD59-A6C34878D82A}">
                    <a16:rowId xmlns:a16="http://schemas.microsoft.com/office/drawing/2014/main" val="1132740065"/>
                  </a:ext>
                </a:extLst>
              </a:tr>
              <a:tr h="167640">
                <a:tc>
                  <a:txBody>
                    <a:bodyPr/>
                    <a:lstStyle/>
                    <a:p>
                      <a:pPr algn="l" fontAlgn="b"/>
                      <a:r>
                        <a:rPr lang="en-US" sz="1000" b="0" i="0" u="none" strike="noStrike">
                          <a:solidFill>
                            <a:srgbClr val="000000"/>
                          </a:solidFill>
                          <a:effectLst/>
                          <a:latin typeface="Arial" panose="020B0604020202020204" pitchFamily="34" charset="0"/>
                        </a:rPr>
                        <a:t>[BE-BE] PST Zandvliet 1 [DIR] [BE] / N-1 PST Zandvliet 2</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184.24</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50%</a:t>
                      </a:r>
                    </a:p>
                  </a:txBody>
                  <a:tcPr marL="0" marR="0" marT="0" marB="0" anchor="b">
                    <a:lnL>
                      <a:noFill/>
                    </a:lnL>
                    <a:lnR>
                      <a:noFill/>
                    </a:lnR>
                    <a:lnT>
                      <a:noFill/>
                    </a:lnT>
                    <a:lnB>
                      <a:noFill/>
                    </a:lnB>
                  </a:tcPr>
                </a:tc>
                <a:extLst>
                  <a:ext uri="{0D108BD9-81ED-4DB2-BD59-A6C34878D82A}">
                    <a16:rowId xmlns:a16="http://schemas.microsoft.com/office/drawing/2014/main" val="3833091796"/>
                  </a:ext>
                </a:extLst>
              </a:tr>
              <a:tr h="167640">
                <a:tc>
                  <a:txBody>
                    <a:bodyPr/>
                    <a:lstStyle/>
                    <a:p>
                      <a:pPr algn="l" fontAlgn="b"/>
                      <a:r>
                        <a:rPr lang="en-US" sz="1000" b="0" i="0" u="none" strike="noStrike">
                          <a:solidFill>
                            <a:srgbClr val="000000"/>
                          </a:solidFill>
                          <a:effectLst/>
                          <a:latin typeface="Arial" panose="020B0604020202020204" pitchFamily="34" charset="0"/>
                        </a:rPr>
                        <a:t>[BE-FR] Achene - Lonny 380.19 [DIR] [BE] / N-1 Horta - Mercator 380.73</a:t>
                      </a:r>
                    </a:p>
                  </a:txBody>
                  <a:tcPr marL="11430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panose="020B0604020202020204" pitchFamily="34" charset="0"/>
                        </a:rPr>
                        <a:t>344.8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panose="020B0604020202020204" pitchFamily="34" charset="0"/>
                        </a:rPr>
                        <a:t>39%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1828613"/>
                  </a:ext>
                </a:extLst>
              </a:tr>
              <a:tr h="167640">
                <a:tc>
                  <a:txBody>
                    <a:bodyPr/>
                    <a:lstStyle/>
                    <a:p>
                      <a:pPr algn="l" fontAlgn="b"/>
                      <a:r>
                        <a:rPr lang="en-US" sz="1000" b="1" i="0" u="none" strike="noStrike">
                          <a:solidFill>
                            <a:srgbClr val="000000"/>
                          </a:solidFill>
                          <a:effectLst/>
                          <a:latin typeface="Arial" panose="020B0604020202020204" pitchFamily="34" charset="0"/>
                        </a:rPr>
                        <a:t>Total sum</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1000" b="1" i="0" u="none" strike="noStrike">
                          <a:solidFill>
                            <a:srgbClr val="000000"/>
                          </a:solidFill>
                          <a:effectLst/>
                          <a:latin typeface="Arial" panose="020B0604020202020204" pitchFamily="34" charset="0"/>
                        </a:rPr>
                        <a:t>4057.67</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1000" b="1" i="0" u="none" strike="noStrike" dirty="0">
                          <a:solidFill>
                            <a:srgbClr val="000000"/>
                          </a:solidFill>
                          <a:effectLst/>
                          <a:latin typeface="Arial" panose="020B0604020202020204" pitchFamily="34" charset="0"/>
                        </a:rPr>
                        <a:t>5403%</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2985561682"/>
                  </a:ext>
                </a:extLst>
              </a:tr>
            </a:tbl>
          </a:graphicData>
        </a:graphic>
      </p:graphicFrame>
    </p:spTree>
    <p:extLst>
      <p:ext uri="{BB962C8B-B14F-4D97-AF65-F5344CB8AC3E}">
        <p14:creationId xmlns:p14="http://schemas.microsoft.com/office/powerpoint/2010/main" val="3429999012"/>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20114 (part 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3" name="Table 2">
            <a:extLst>
              <a:ext uri="{FF2B5EF4-FFF2-40B4-BE49-F238E27FC236}">
                <a16:creationId xmlns:a16="http://schemas.microsoft.com/office/drawing/2014/main" id="{C8EDC038-30D7-4162-90DC-54A8E75EB001}"/>
              </a:ext>
            </a:extLst>
          </p:cNvPr>
          <p:cNvGraphicFramePr>
            <a:graphicFrameLocks noGrp="1"/>
          </p:cNvGraphicFramePr>
          <p:nvPr>
            <p:extLst>
              <p:ext uri="{D42A27DB-BD31-4B8C-83A1-F6EECF244321}">
                <p14:modId xmlns:p14="http://schemas.microsoft.com/office/powerpoint/2010/main" val="2851688160"/>
              </p:ext>
            </p:extLst>
          </p:nvPr>
        </p:nvGraphicFramePr>
        <p:xfrm>
          <a:off x="2895600" y="1816935"/>
          <a:ext cx="2819400" cy="502920"/>
        </p:xfrm>
        <a:graphic>
          <a:graphicData uri="http://schemas.openxmlformats.org/drawingml/2006/table">
            <a:tbl>
              <a:tblPr/>
              <a:tblGrid>
                <a:gridCol w="952500">
                  <a:extLst>
                    <a:ext uri="{9D8B030D-6E8A-4147-A177-3AD203B41FA5}">
                      <a16:colId xmlns:a16="http://schemas.microsoft.com/office/drawing/2014/main" val="3182288882"/>
                    </a:ext>
                  </a:extLst>
                </a:gridCol>
                <a:gridCol w="1358900">
                  <a:extLst>
                    <a:ext uri="{9D8B030D-6E8A-4147-A177-3AD203B41FA5}">
                      <a16:colId xmlns:a16="http://schemas.microsoft.com/office/drawing/2014/main" val="1431968421"/>
                    </a:ext>
                  </a:extLst>
                </a:gridCol>
                <a:gridCol w="508000">
                  <a:extLst>
                    <a:ext uri="{9D8B030D-6E8A-4147-A177-3AD203B41FA5}">
                      <a16:colId xmlns:a16="http://schemas.microsoft.com/office/drawing/2014/main" val="929626555"/>
                    </a:ext>
                  </a:extLst>
                </a:gridCol>
              </a:tblGrid>
              <a:tr h="167640">
                <a:tc>
                  <a:txBody>
                    <a:bodyPr/>
                    <a:lstStyle/>
                    <a:p>
                      <a:pPr algn="l" fontAlgn="b"/>
                      <a:r>
                        <a:rPr lang="en-US" sz="1000" b="1" i="0" u="none" strike="noStrike">
                          <a:solidFill>
                            <a:srgbClr val="000000"/>
                          </a:solidFill>
                          <a:effectLst/>
                          <a:latin typeface="Arial" panose="020B0604020202020204" pitchFamily="34" charset="0"/>
                        </a:rPr>
                        <a:t>Hour</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1000" b="1" i="0" u="none" strike="noStrike">
                          <a:solidFill>
                            <a:srgbClr val="000000"/>
                          </a:solidFill>
                          <a:effectLst/>
                          <a:latin typeface="Arial" panose="020B0604020202020204" pitchFamily="34" charset="0"/>
                        </a:rPr>
                        <a:t>MAX of ShadowPrice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1000" b="1" i="0" u="none" strike="noStrike">
                          <a:solidFill>
                            <a:srgbClr val="000000"/>
                          </a:solidFill>
                          <a:effectLst/>
                          <a:latin typeface="Arial" panose="020B0604020202020204" pitchFamily="34" charset="0"/>
                        </a:rPr>
                        <a:t>RAM %</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3380513024"/>
                  </a:ext>
                </a:extLst>
              </a:tr>
              <a:tr h="167640">
                <a:tc>
                  <a:txBody>
                    <a:bodyPr/>
                    <a:lstStyle/>
                    <a:p>
                      <a:pPr algn="l" fontAlgn="b"/>
                      <a:r>
                        <a:rPr lang="en-US" sz="1000" b="1" i="0" u="none" strike="noStrike">
                          <a:solidFill>
                            <a:srgbClr val="000000"/>
                          </a:solidFill>
                          <a:effectLst/>
                          <a:latin typeface="Arial" panose="020B0604020202020204" pitchFamily="34" charset="0"/>
                        </a:rPr>
                        <a:t>Total sum</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l" fontAlgn="b"/>
                      <a:endParaRPr lang="en-US" sz="1000" b="1" i="0" u="none" strike="noStrike">
                        <a:solidFill>
                          <a:srgbClr val="000000"/>
                        </a:solidFill>
                        <a:effectLst/>
                        <a:latin typeface="Arial" panose="020B0604020202020204" pitchFamily="34" charset="0"/>
                      </a:endParaRP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l" fontAlgn="b"/>
                      <a:endParaRPr lang="en-US" sz="1000" b="1" i="0" u="none" strike="noStrike">
                        <a:solidFill>
                          <a:srgbClr val="000000"/>
                        </a:solidFill>
                        <a:effectLst/>
                        <a:latin typeface="Arial" panose="020B0604020202020204" pitchFamily="34" charset="0"/>
                      </a:endParaRP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704456094"/>
                  </a:ext>
                </a:extLst>
              </a:tr>
              <a:tr h="167640">
                <a:tc>
                  <a:txBody>
                    <a:bodyPr/>
                    <a:lstStyle/>
                    <a:p>
                      <a:pPr algn="l" fontAlgn="b"/>
                      <a:endParaRPr lang="en-US" sz="10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tcPr>
                </a:tc>
                <a:tc>
                  <a:txBody>
                    <a:bodyPr/>
                    <a:lstStyle/>
                    <a:p>
                      <a:pPr algn="l" fontAlgn="b"/>
                      <a:endParaRPr lang="en-US" sz="10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tcPr>
                </a:tc>
                <a:tc>
                  <a:txBody>
                    <a:bodyPr/>
                    <a:lstStyle/>
                    <a:p>
                      <a:pPr algn="l" fontAlgn="b"/>
                      <a:endParaRPr lang="en-US" sz="1000" b="0" i="0" u="none" strike="noStrike" dirty="0">
                        <a:solidFill>
                          <a:srgbClr val="000000"/>
                        </a:solidFill>
                        <a:effectLst/>
                        <a:latin typeface="Arial" panose="020B0604020202020204" pitchFamily="34" charset="0"/>
                      </a:endParaRPr>
                    </a:p>
                  </a:txBody>
                  <a:tcPr marL="0" marR="0" marT="0" marB="0" anchor="b">
                    <a:lnL>
                      <a:noFill/>
                    </a:lnL>
                    <a:lnR>
                      <a:noFill/>
                    </a:lnR>
                    <a:lnT>
                      <a:noFill/>
                    </a:lnT>
                    <a:lnB>
                      <a:noFill/>
                    </a:lnB>
                  </a:tcPr>
                </a:tc>
                <a:extLst>
                  <a:ext uri="{0D108BD9-81ED-4DB2-BD59-A6C34878D82A}">
                    <a16:rowId xmlns:a16="http://schemas.microsoft.com/office/drawing/2014/main" val="4063286625"/>
                  </a:ext>
                </a:extLst>
              </a:tr>
            </a:tbl>
          </a:graphicData>
        </a:graphic>
      </p:graphicFrame>
      <p:sp>
        <p:nvSpPr>
          <p:cNvPr id="6" name="TextBox 5">
            <a:extLst>
              <a:ext uri="{FF2B5EF4-FFF2-40B4-BE49-F238E27FC236}">
                <a16:creationId xmlns:a16="http://schemas.microsoft.com/office/drawing/2014/main" id="{BF2D1C9F-0C45-43C4-9222-8CD7E4D7D64B}"/>
              </a:ext>
            </a:extLst>
          </p:cNvPr>
          <p:cNvSpPr txBox="1"/>
          <p:nvPr/>
        </p:nvSpPr>
        <p:spPr>
          <a:xfrm>
            <a:off x="265471" y="4935794"/>
            <a:ext cx="9429135" cy="584775"/>
          </a:xfrm>
          <a:prstGeom prst="rect">
            <a:avLst/>
          </a:prstGeom>
          <a:noFill/>
          <a:ln>
            <a:solidFill>
              <a:schemeClr val="tx1"/>
            </a:solidFill>
          </a:ln>
        </p:spPr>
        <p:txBody>
          <a:bodyPr wrap="square" rtlCol="0">
            <a:spAutoFit/>
          </a:bodyPr>
          <a:lstStyle/>
          <a:p>
            <a:r>
              <a:rPr lang="nb-NO" sz="1600" b="1" dirty="0" err="1">
                <a:solidFill>
                  <a:srgbClr val="000000"/>
                </a:solidFill>
                <a:latin typeface="Segoe UI" panose="020B0502040204020203" pitchFamily="34" charset="0"/>
              </a:rPr>
              <a:t>Remark</a:t>
            </a:r>
            <a:r>
              <a:rPr lang="nb-NO" sz="1600" b="1" dirty="0">
                <a:solidFill>
                  <a:srgbClr val="000000"/>
                </a:solidFill>
                <a:latin typeface="Segoe UI" panose="020B0502040204020203" pitchFamily="34" charset="0"/>
              </a:rPr>
              <a:t>: </a:t>
            </a:r>
            <a:r>
              <a:rPr lang="nb-NO" sz="1600" dirty="0">
                <a:solidFill>
                  <a:srgbClr val="000000"/>
                </a:solidFill>
                <a:latin typeface="Segoe UI" panose="020B0502040204020203" pitchFamily="34" charset="0"/>
              </a:rPr>
              <a:t>For </a:t>
            </a:r>
            <a:r>
              <a:rPr lang="nb-NO" sz="1600" dirty="0" err="1">
                <a:solidFill>
                  <a:srgbClr val="000000"/>
                </a:solidFill>
                <a:latin typeface="Segoe UI" panose="020B0502040204020203" pitchFamily="34" charset="0"/>
              </a:rPr>
              <a:t>this</a:t>
            </a:r>
            <a:r>
              <a:rPr lang="nb-NO" sz="1600" dirty="0">
                <a:solidFill>
                  <a:srgbClr val="000000"/>
                </a:solidFill>
                <a:latin typeface="Segoe UI" panose="020B0502040204020203" pitchFamily="34" charset="0"/>
              </a:rPr>
              <a:t> BD </a:t>
            </a:r>
            <a:r>
              <a:rPr lang="nb-NO" sz="1600" dirty="0" err="1">
                <a:solidFill>
                  <a:srgbClr val="000000"/>
                </a:solidFill>
                <a:latin typeface="Segoe UI" panose="020B0502040204020203" pitchFamily="34" charset="0"/>
              </a:rPr>
              <a:t>there</a:t>
            </a:r>
            <a:r>
              <a:rPr lang="nb-NO" sz="1600" dirty="0">
                <a:solidFill>
                  <a:srgbClr val="000000"/>
                </a:solidFill>
                <a:latin typeface="Segoe UI" panose="020B0502040204020203" pitchFamily="34" charset="0"/>
              </a:rPr>
              <a:t> </a:t>
            </a:r>
            <a:r>
              <a:rPr lang="nb-NO" sz="1600" dirty="0" err="1">
                <a:solidFill>
                  <a:srgbClr val="000000"/>
                </a:solidFill>
                <a:latin typeface="Segoe UI" panose="020B0502040204020203" pitchFamily="34" charset="0"/>
              </a:rPr>
              <a:t>was</a:t>
            </a:r>
            <a:r>
              <a:rPr lang="nb-NO" sz="1600" dirty="0">
                <a:solidFill>
                  <a:srgbClr val="000000"/>
                </a:solidFill>
                <a:latin typeface="Segoe UI" panose="020B0502040204020203" pitchFamily="34" charset="0"/>
              </a:rPr>
              <a:t> a full </a:t>
            </a:r>
            <a:r>
              <a:rPr lang="nb-NO" sz="1600" dirty="0" err="1">
                <a:solidFill>
                  <a:srgbClr val="000000"/>
                </a:solidFill>
                <a:latin typeface="Segoe UI" panose="020B0502040204020203" pitchFamily="34" charset="0"/>
              </a:rPr>
              <a:t>day</a:t>
            </a:r>
            <a:r>
              <a:rPr lang="nb-NO" sz="1600" dirty="0">
                <a:solidFill>
                  <a:srgbClr val="000000"/>
                </a:solidFill>
                <a:latin typeface="Segoe UI" panose="020B0502040204020203" pitchFamily="34" charset="0"/>
              </a:rPr>
              <a:t> </a:t>
            </a:r>
            <a:r>
              <a:rPr lang="nb-NO" sz="1600" dirty="0" err="1">
                <a:solidFill>
                  <a:srgbClr val="000000"/>
                </a:solidFill>
                <a:latin typeface="Segoe UI" panose="020B0502040204020203" pitchFamily="34" charset="0"/>
              </a:rPr>
              <a:t>of</a:t>
            </a:r>
            <a:r>
              <a:rPr lang="nb-NO" sz="1600" dirty="0">
                <a:solidFill>
                  <a:srgbClr val="000000"/>
                </a:solidFill>
                <a:latin typeface="Segoe UI" panose="020B0502040204020203" pitchFamily="34" charset="0"/>
              </a:rPr>
              <a:t> </a:t>
            </a:r>
            <a:r>
              <a:rPr lang="nb-NO" sz="1600" dirty="0" err="1">
                <a:solidFill>
                  <a:srgbClr val="000000"/>
                </a:solidFill>
                <a:latin typeface="Segoe UI" panose="020B0502040204020203" pitchFamily="34" charset="0"/>
              </a:rPr>
              <a:t>DFPs</a:t>
            </a:r>
            <a:r>
              <a:rPr lang="nb-NO" sz="1600" dirty="0">
                <a:solidFill>
                  <a:srgbClr val="000000"/>
                </a:solidFill>
                <a:latin typeface="Segoe UI" panose="020B0502040204020203" pitchFamily="34" charset="0"/>
              </a:rPr>
              <a:t> (</a:t>
            </a:r>
            <a:r>
              <a:rPr lang="nb-NO" sz="1600" dirty="0" err="1">
                <a:solidFill>
                  <a:srgbClr val="000000"/>
                </a:solidFill>
                <a:latin typeface="Segoe UI" panose="020B0502040204020203" pitchFamily="34" charset="0"/>
              </a:rPr>
              <a:t>default</a:t>
            </a:r>
            <a:r>
              <a:rPr lang="nb-NO" sz="1600" dirty="0">
                <a:solidFill>
                  <a:srgbClr val="000000"/>
                </a:solidFill>
                <a:latin typeface="Segoe UI" panose="020B0502040204020203" pitchFamily="34" charset="0"/>
              </a:rPr>
              <a:t> FB parameters). </a:t>
            </a:r>
            <a:r>
              <a:rPr lang="nb-NO" sz="1600" dirty="0" err="1">
                <a:solidFill>
                  <a:srgbClr val="000000"/>
                </a:solidFill>
                <a:latin typeface="Segoe UI" panose="020B0502040204020203" pitchFamily="34" charset="0"/>
              </a:rPr>
              <a:t>Since</a:t>
            </a:r>
            <a:r>
              <a:rPr lang="nb-NO" sz="1600" dirty="0">
                <a:solidFill>
                  <a:srgbClr val="000000"/>
                </a:solidFill>
                <a:latin typeface="Segoe UI" panose="020B0502040204020203" pitchFamily="34" charset="0"/>
              </a:rPr>
              <a:t> it </a:t>
            </a:r>
            <a:r>
              <a:rPr lang="nb-NO" sz="1600" dirty="0" err="1">
                <a:solidFill>
                  <a:srgbClr val="000000"/>
                </a:solidFill>
                <a:latin typeface="Segoe UI" panose="020B0502040204020203" pitchFamily="34" charset="0"/>
              </a:rPr>
              <a:t>was</a:t>
            </a:r>
            <a:r>
              <a:rPr lang="nb-NO" sz="1600" dirty="0">
                <a:solidFill>
                  <a:srgbClr val="000000"/>
                </a:solidFill>
                <a:latin typeface="Segoe UI" panose="020B0502040204020203" pitchFamily="34" charset="0"/>
              </a:rPr>
              <a:t> </a:t>
            </a:r>
            <a:r>
              <a:rPr lang="nb-NO" sz="1600" dirty="0" err="1">
                <a:solidFill>
                  <a:srgbClr val="000000"/>
                </a:solidFill>
                <a:latin typeface="Segoe UI" panose="020B0502040204020203" pitchFamily="34" charset="0"/>
              </a:rPr>
              <a:t>decided</a:t>
            </a:r>
            <a:r>
              <a:rPr lang="nb-NO" sz="1600" dirty="0">
                <a:solidFill>
                  <a:srgbClr val="000000"/>
                </a:solidFill>
                <a:latin typeface="Segoe UI" panose="020B0502040204020203" pitchFamily="34" charset="0"/>
              </a:rPr>
              <a:t> not to show market </a:t>
            </a:r>
            <a:r>
              <a:rPr lang="nb-NO" sz="1600" dirty="0" err="1">
                <a:solidFill>
                  <a:srgbClr val="000000"/>
                </a:solidFill>
                <a:latin typeface="Segoe UI" panose="020B0502040204020203" pitchFamily="34" charset="0"/>
              </a:rPr>
              <a:t>optimization</a:t>
            </a:r>
            <a:r>
              <a:rPr lang="nb-NO" sz="1600" dirty="0">
                <a:solidFill>
                  <a:srgbClr val="000000"/>
                </a:solidFill>
                <a:latin typeface="Segoe UI" panose="020B0502040204020203" pitchFamily="34" charset="0"/>
              </a:rPr>
              <a:t> variables in </a:t>
            </a:r>
            <a:r>
              <a:rPr lang="nb-NO" sz="1600" dirty="0" err="1">
                <a:solidFill>
                  <a:srgbClr val="000000"/>
                </a:solidFill>
                <a:latin typeface="Segoe UI" panose="020B0502040204020203" pitchFamily="34" charset="0"/>
              </a:rPr>
              <a:t>this</a:t>
            </a:r>
            <a:r>
              <a:rPr lang="nb-NO" sz="1600" dirty="0">
                <a:solidFill>
                  <a:srgbClr val="000000"/>
                </a:solidFill>
                <a:latin typeface="Segoe UI" panose="020B0502040204020203" pitchFamily="34" charset="0"/>
              </a:rPr>
              <a:t> list, </a:t>
            </a:r>
            <a:r>
              <a:rPr lang="nb-NO" sz="1600" dirty="0" err="1">
                <a:solidFill>
                  <a:srgbClr val="000000"/>
                </a:solidFill>
                <a:latin typeface="Segoe UI" panose="020B0502040204020203" pitchFamily="34" charset="0"/>
              </a:rPr>
              <a:t>the</a:t>
            </a:r>
            <a:r>
              <a:rPr lang="nb-NO" sz="1600" dirty="0">
                <a:solidFill>
                  <a:srgbClr val="000000"/>
                </a:solidFill>
                <a:latin typeface="Segoe UI" panose="020B0502040204020203" pitchFamily="34" charset="0"/>
              </a:rPr>
              <a:t> list </a:t>
            </a:r>
            <a:r>
              <a:rPr lang="nb-NO" sz="1600" dirty="0" err="1">
                <a:solidFill>
                  <a:srgbClr val="000000"/>
                </a:solidFill>
                <a:latin typeface="Segoe UI" panose="020B0502040204020203" pitchFamily="34" charset="0"/>
              </a:rPr>
              <a:t>of</a:t>
            </a:r>
            <a:r>
              <a:rPr lang="nb-NO" sz="1600" dirty="0">
                <a:solidFill>
                  <a:srgbClr val="000000"/>
                </a:solidFill>
                <a:latin typeface="Segoe UI" panose="020B0502040204020203" pitchFamily="34" charset="0"/>
              </a:rPr>
              <a:t> </a:t>
            </a:r>
            <a:r>
              <a:rPr lang="nb-NO" sz="1600" dirty="0" err="1">
                <a:solidFill>
                  <a:srgbClr val="000000"/>
                </a:solidFill>
                <a:latin typeface="Segoe UI" panose="020B0502040204020203" pitchFamily="34" charset="0"/>
              </a:rPr>
              <a:t>shadow</a:t>
            </a:r>
            <a:r>
              <a:rPr lang="nb-NO" sz="1600" dirty="0">
                <a:solidFill>
                  <a:srgbClr val="000000"/>
                </a:solidFill>
                <a:latin typeface="Segoe UI" panose="020B0502040204020203" pitchFamily="34" charset="0"/>
              </a:rPr>
              <a:t> </a:t>
            </a:r>
            <a:r>
              <a:rPr lang="nb-NO" sz="1600" dirty="0" err="1">
                <a:solidFill>
                  <a:srgbClr val="000000"/>
                </a:solidFill>
                <a:latin typeface="Segoe UI" panose="020B0502040204020203" pitchFamily="34" charset="0"/>
              </a:rPr>
              <a:t>prices</a:t>
            </a:r>
            <a:r>
              <a:rPr lang="nb-NO" sz="1600" dirty="0">
                <a:solidFill>
                  <a:srgbClr val="000000"/>
                </a:solidFill>
                <a:latin typeface="Segoe UI" panose="020B0502040204020203" pitchFamily="34" charset="0"/>
              </a:rPr>
              <a:t> is </a:t>
            </a:r>
            <a:r>
              <a:rPr lang="nb-NO" sz="1600" dirty="0" err="1">
                <a:solidFill>
                  <a:srgbClr val="000000"/>
                </a:solidFill>
                <a:latin typeface="Segoe UI" panose="020B0502040204020203" pitchFamily="34" charset="0"/>
              </a:rPr>
              <a:t>empty</a:t>
            </a:r>
            <a:r>
              <a:rPr lang="nb-NO" sz="1600" dirty="0">
                <a:solidFill>
                  <a:srgbClr val="000000"/>
                </a:solidFill>
                <a:latin typeface="Segoe UI" panose="020B0502040204020203" pitchFamily="34" charset="0"/>
              </a:rPr>
              <a:t>.</a:t>
            </a:r>
          </a:p>
        </p:txBody>
      </p:sp>
    </p:spTree>
    <p:extLst>
      <p:ext uri="{BB962C8B-B14F-4D97-AF65-F5344CB8AC3E}">
        <p14:creationId xmlns:p14="http://schemas.microsoft.com/office/powerpoint/2010/main" val="234048207"/>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20115 (part 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1FBC2594-7444-406E-B187-E26E5E27676F}"/>
              </a:ext>
            </a:extLst>
          </p:cNvPr>
          <p:cNvGraphicFramePr>
            <a:graphicFrameLocks noGrp="1"/>
          </p:cNvGraphicFramePr>
          <p:nvPr>
            <p:extLst>
              <p:ext uri="{D42A27DB-BD31-4B8C-83A1-F6EECF244321}">
                <p14:modId xmlns:p14="http://schemas.microsoft.com/office/powerpoint/2010/main" val="1616660995"/>
              </p:ext>
            </p:extLst>
          </p:nvPr>
        </p:nvGraphicFramePr>
        <p:xfrm>
          <a:off x="1780162" y="1079494"/>
          <a:ext cx="6052445" cy="5270502"/>
        </p:xfrm>
        <a:graphic>
          <a:graphicData uri="http://schemas.openxmlformats.org/drawingml/2006/table">
            <a:tbl>
              <a:tblPr/>
              <a:tblGrid>
                <a:gridCol w="4633451">
                  <a:extLst>
                    <a:ext uri="{9D8B030D-6E8A-4147-A177-3AD203B41FA5}">
                      <a16:colId xmlns:a16="http://schemas.microsoft.com/office/drawing/2014/main" val="1403943260"/>
                    </a:ext>
                  </a:extLst>
                </a:gridCol>
                <a:gridCol w="1032873">
                  <a:extLst>
                    <a:ext uri="{9D8B030D-6E8A-4147-A177-3AD203B41FA5}">
                      <a16:colId xmlns:a16="http://schemas.microsoft.com/office/drawing/2014/main" val="432468496"/>
                    </a:ext>
                  </a:extLst>
                </a:gridCol>
                <a:gridCol w="386121">
                  <a:extLst>
                    <a:ext uri="{9D8B030D-6E8A-4147-A177-3AD203B41FA5}">
                      <a16:colId xmlns:a16="http://schemas.microsoft.com/office/drawing/2014/main" val="3043137641"/>
                    </a:ext>
                  </a:extLst>
                </a:gridCol>
              </a:tblGrid>
              <a:tr h="142446">
                <a:tc>
                  <a:txBody>
                    <a:bodyPr/>
                    <a:lstStyle/>
                    <a:p>
                      <a:pPr algn="l" fontAlgn="b"/>
                      <a:r>
                        <a:rPr lang="en-US" sz="700" b="1" i="0" u="none" strike="noStrike">
                          <a:solidFill>
                            <a:srgbClr val="000000"/>
                          </a:solidFill>
                          <a:effectLst/>
                          <a:latin typeface="Arial" panose="020B0604020202020204" pitchFamily="34" charset="0"/>
                        </a:rPr>
                        <a:t>Hour</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700" b="1" i="0" u="none" strike="noStrike">
                          <a:solidFill>
                            <a:srgbClr val="000000"/>
                          </a:solidFill>
                          <a:effectLst/>
                          <a:latin typeface="Arial" panose="020B0604020202020204" pitchFamily="34" charset="0"/>
                        </a:rPr>
                        <a:t>MAX of ShadowPrice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700" b="1" i="0" u="none" strike="noStrike">
                          <a:solidFill>
                            <a:srgbClr val="000000"/>
                          </a:solidFill>
                          <a:effectLst/>
                          <a:latin typeface="Arial" panose="020B0604020202020204" pitchFamily="34" charset="0"/>
                        </a:rPr>
                        <a:t>RAM %</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1446987599"/>
                  </a:ext>
                </a:extLst>
              </a:tr>
              <a:tr h="142446">
                <a:tc>
                  <a:txBody>
                    <a:bodyPr/>
                    <a:lstStyle/>
                    <a:p>
                      <a:pPr algn="l" fontAlgn="b"/>
                      <a:r>
                        <a:rPr lang="en-US" sz="700" b="1" i="0" u="none" strike="noStrike">
                          <a:solidFill>
                            <a:srgbClr val="000000"/>
                          </a:solidFill>
                          <a:effectLst/>
                          <a:latin typeface="Arial" panose="020B0604020202020204" pitchFamily="34" charset="0"/>
                        </a:rPr>
                        <a:t>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414.58</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210%</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539474206"/>
                  </a:ext>
                </a:extLst>
              </a:tr>
              <a:tr h="142446">
                <a:tc>
                  <a:txBody>
                    <a:bodyPr/>
                    <a:lstStyle/>
                    <a:p>
                      <a:pPr algn="l" fontAlgn="b"/>
                      <a:r>
                        <a:rPr lang="en-US" sz="700" b="0" i="0" u="none" strike="noStrike">
                          <a:solidFill>
                            <a:srgbClr val="000000"/>
                          </a:solidFill>
                          <a:effectLst/>
                          <a:latin typeface="Arial" panose="020B0604020202020204" pitchFamily="34" charset="0"/>
                        </a:rPr>
                        <a:t>[D8-D8] Roehrsdorf - Remptendorf 574 [DIR] / N-1 Roehrsdorf - Weida 573</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414.58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306690516"/>
                  </a:ext>
                </a:extLst>
              </a:tr>
              <a:tr h="142446">
                <a:tc>
                  <a:txBody>
                    <a:bodyPr/>
                    <a:lstStyle/>
                    <a:p>
                      <a:pPr algn="l" fontAlgn="b"/>
                      <a:r>
                        <a:rPr lang="en-US" sz="700" b="0" i="0" u="none" strike="noStrike">
                          <a:solidFill>
                            <a:srgbClr val="000000"/>
                          </a:solidFill>
                          <a:effectLst/>
                          <a:latin typeface="Arial" panose="020B0604020202020204" pitchFamily="34" charset="0"/>
                        </a:rPr>
                        <a:t>[PL-PL] Mikulowa AT1 [OPP] / N-1 Mikulowa AT2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34.1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102%</a:t>
                      </a:r>
                    </a:p>
                  </a:txBody>
                  <a:tcPr marL="0" marR="0" marT="0" marB="0" anchor="b">
                    <a:lnL>
                      <a:noFill/>
                    </a:lnL>
                    <a:lnR>
                      <a:noFill/>
                    </a:lnR>
                    <a:lnT>
                      <a:noFill/>
                    </a:lnT>
                    <a:lnB>
                      <a:noFill/>
                    </a:lnB>
                  </a:tcPr>
                </a:tc>
                <a:extLst>
                  <a:ext uri="{0D108BD9-81ED-4DB2-BD59-A6C34878D82A}">
                    <a16:rowId xmlns:a16="http://schemas.microsoft.com/office/drawing/2014/main" val="3771233859"/>
                  </a:ext>
                </a:extLst>
              </a:tr>
              <a:tr h="142446">
                <a:tc>
                  <a:txBody>
                    <a:bodyPr/>
                    <a:lstStyle/>
                    <a:p>
                      <a:pPr algn="l" fontAlgn="b"/>
                      <a:r>
                        <a:rPr lang="en-US" sz="700" b="0" i="0" u="none" strike="noStrike">
                          <a:solidFill>
                            <a:srgbClr val="000000"/>
                          </a:solidFill>
                          <a:effectLst/>
                          <a:latin typeface="Arial" panose="020B0604020202020204" pitchFamily="34" charset="0"/>
                        </a:rPr>
                        <a:t>[BE-FR] Avelgem - Avelin 380.80 [DIR] [BE] / N-1 Achene - Lonny 380.19</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248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3604301757"/>
                  </a:ext>
                </a:extLst>
              </a:tr>
              <a:tr h="142446">
                <a:tc>
                  <a:txBody>
                    <a:bodyPr/>
                    <a:lstStyle/>
                    <a:p>
                      <a:pPr algn="l" fontAlgn="b"/>
                      <a:r>
                        <a:rPr lang="en-US" sz="700" b="0" i="0" u="none" strike="noStrike">
                          <a:solidFill>
                            <a:srgbClr val="000000"/>
                          </a:solidFill>
                          <a:effectLst/>
                          <a:latin typeface="Arial" panose="020B0604020202020204" pitchFamily="34" charset="0"/>
                        </a:rPr>
                        <a:t>[BE-BE] PST Van Eyck 2 [DIR] [BE] / N-1 PST Van Eyck 1</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27.44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47%</a:t>
                      </a:r>
                    </a:p>
                  </a:txBody>
                  <a:tcPr marL="0" marR="0" marT="0" marB="0" anchor="b">
                    <a:lnL>
                      <a:noFill/>
                    </a:lnL>
                    <a:lnR>
                      <a:noFill/>
                    </a:lnR>
                    <a:lnT>
                      <a:noFill/>
                    </a:lnT>
                    <a:lnB>
                      <a:noFill/>
                    </a:lnB>
                  </a:tcPr>
                </a:tc>
                <a:extLst>
                  <a:ext uri="{0D108BD9-81ED-4DB2-BD59-A6C34878D82A}">
                    <a16:rowId xmlns:a16="http://schemas.microsoft.com/office/drawing/2014/main" val="3227036802"/>
                  </a:ext>
                </a:extLst>
              </a:tr>
              <a:tr h="142446">
                <a:tc>
                  <a:txBody>
                    <a:bodyPr/>
                    <a:lstStyle/>
                    <a:p>
                      <a:pPr algn="l" fontAlgn="b"/>
                      <a:r>
                        <a:rPr lang="en-US" sz="700" b="1" i="0" u="none" strike="noStrike">
                          <a:solidFill>
                            <a:srgbClr val="000000"/>
                          </a:solidFill>
                          <a:effectLst/>
                          <a:latin typeface="Arial" panose="020B0604020202020204" pitchFamily="34" charset="0"/>
                        </a:rPr>
                        <a:t>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513.92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170%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462859420"/>
                  </a:ext>
                </a:extLst>
              </a:tr>
              <a:tr h="142446">
                <a:tc>
                  <a:txBody>
                    <a:bodyPr/>
                    <a:lstStyle/>
                    <a:p>
                      <a:pPr algn="l" fontAlgn="b"/>
                      <a:r>
                        <a:rPr lang="en-US" sz="700" b="0" i="0" u="none" strike="noStrike">
                          <a:solidFill>
                            <a:srgbClr val="000000"/>
                          </a:solidFill>
                          <a:effectLst/>
                          <a:latin typeface="Arial" panose="020B0604020202020204" pitchFamily="34" charset="0"/>
                        </a:rPr>
                        <a:t>[D8-D8] Roehrsdorf - Remptendorf 574 [DIR] / N-1 Roehrsdorf - Weida 573</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513.92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743893245"/>
                  </a:ext>
                </a:extLst>
              </a:tr>
              <a:tr h="142446">
                <a:tc>
                  <a:txBody>
                    <a:bodyPr/>
                    <a:lstStyle/>
                    <a:p>
                      <a:pPr algn="l" fontAlgn="b"/>
                      <a:r>
                        <a:rPr lang="en-US" sz="700" b="0" i="0" u="none" strike="noStrike">
                          <a:solidFill>
                            <a:srgbClr val="000000"/>
                          </a:solidFill>
                          <a:effectLst/>
                          <a:latin typeface="Arial" panose="020B0604020202020204" pitchFamily="34" charset="0"/>
                        </a:rPr>
                        <a:t>[BE-FR] Avelgem - Avelin 380.80 [DIR] [BE] / N-1 Achene - Lonny 380.19</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35.6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742643055"/>
                  </a:ext>
                </a:extLst>
              </a:tr>
              <a:tr h="142446">
                <a:tc>
                  <a:txBody>
                    <a:bodyPr/>
                    <a:lstStyle/>
                    <a:p>
                      <a:pPr algn="l" fontAlgn="b"/>
                      <a:r>
                        <a:rPr lang="de-DE" sz="700" b="0" i="0" u="none" strike="noStrike">
                          <a:solidFill>
                            <a:srgbClr val="000000"/>
                          </a:solidFill>
                          <a:effectLst/>
                          <a:latin typeface="Arial" panose="020B0604020202020204" pitchFamily="34" charset="0"/>
                        </a:rPr>
                        <a:t>[D7-D7] Y Paffendorf - Oberzier SECHTM S [DIR] / N-1 Sechtem - Paffendorf - Oberzier SECHTM N</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50.08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58%</a:t>
                      </a:r>
                    </a:p>
                  </a:txBody>
                  <a:tcPr marL="0" marR="0" marT="0" marB="0" anchor="b">
                    <a:lnL>
                      <a:noFill/>
                    </a:lnL>
                    <a:lnR>
                      <a:noFill/>
                    </a:lnR>
                    <a:lnT>
                      <a:noFill/>
                    </a:lnT>
                    <a:lnB>
                      <a:noFill/>
                    </a:lnB>
                  </a:tcPr>
                </a:tc>
                <a:extLst>
                  <a:ext uri="{0D108BD9-81ED-4DB2-BD59-A6C34878D82A}">
                    <a16:rowId xmlns:a16="http://schemas.microsoft.com/office/drawing/2014/main" val="3843547888"/>
                  </a:ext>
                </a:extLst>
              </a:tr>
              <a:tr h="142446">
                <a:tc>
                  <a:txBody>
                    <a:bodyPr/>
                    <a:lstStyle/>
                    <a:p>
                      <a:pPr algn="l" fontAlgn="b"/>
                      <a:r>
                        <a:rPr lang="en-US" sz="700" b="0" i="0" u="none" strike="noStrike">
                          <a:solidFill>
                            <a:srgbClr val="000000"/>
                          </a:solidFill>
                          <a:effectLst/>
                          <a:latin typeface="Arial" panose="020B0604020202020204" pitchFamily="34" charset="0"/>
                        </a:rPr>
                        <a:t>[BE-BE] PST Van Eyck 1 [DIR] [BE] / N-1 Achene - Lonny 380.19</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5.83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3308178159"/>
                  </a:ext>
                </a:extLst>
              </a:tr>
              <a:tr h="142446">
                <a:tc>
                  <a:txBody>
                    <a:bodyPr/>
                    <a:lstStyle/>
                    <a:p>
                      <a:pPr algn="l" fontAlgn="b"/>
                      <a:r>
                        <a:rPr lang="en-US" sz="700" b="0" i="0" u="none" strike="noStrike">
                          <a:solidFill>
                            <a:srgbClr val="000000"/>
                          </a:solidFill>
                          <a:effectLst/>
                          <a:latin typeface="Arial" panose="020B0604020202020204" pitchFamily="34" charset="0"/>
                        </a:rPr>
                        <a:t>[BE-BE] PST Zandvliet 2 [DIR] [BE] / N-1 Achene - Lonny 380.19</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189.82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613319193"/>
                  </a:ext>
                </a:extLst>
              </a:tr>
              <a:tr h="142446">
                <a:tc>
                  <a:txBody>
                    <a:bodyPr/>
                    <a:lstStyle/>
                    <a:p>
                      <a:pPr algn="l" fontAlgn="b"/>
                      <a:r>
                        <a:rPr lang="en-US" sz="700" b="1" i="0" u="none" strike="noStrike">
                          <a:solidFill>
                            <a:srgbClr val="000000"/>
                          </a:solidFill>
                          <a:effectLst/>
                          <a:latin typeface="Arial" panose="020B0604020202020204" pitchFamily="34" charset="0"/>
                        </a:rPr>
                        <a:t>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463.59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939868169"/>
                  </a:ext>
                </a:extLst>
              </a:tr>
              <a:tr h="142446">
                <a:tc>
                  <a:txBody>
                    <a:bodyPr/>
                    <a:lstStyle/>
                    <a:p>
                      <a:pPr algn="l" fontAlgn="b"/>
                      <a:r>
                        <a:rPr lang="en-US" sz="700" b="0" i="0" u="none" strike="noStrike">
                          <a:solidFill>
                            <a:srgbClr val="000000"/>
                          </a:solidFill>
                          <a:effectLst/>
                          <a:latin typeface="Arial" panose="020B0604020202020204" pitchFamily="34" charset="0"/>
                        </a:rPr>
                        <a:t>[D8-D8] Roehrsdorf - Remptendorf 574 [DIR] / N-1 Roehrsdorf - Weida 573</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684411993"/>
                  </a:ext>
                </a:extLst>
              </a:tr>
              <a:tr h="142446">
                <a:tc>
                  <a:txBody>
                    <a:bodyPr/>
                    <a:lstStyle/>
                    <a:p>
                      <a:pPr algn="l" fontAlgn="b"/>
                      <a:r>
                        <a:rPr lang="en-US" sz="700" b="0" i="0" u="none" strike="noStrike">
                          <a:solidFill>
                            <a:srgbClr val="000000"/>
                          </a:solidFill>
                          <a:effectLst/>
                          <a:latin typeface="Arial" panose="020B0604020202020204" pitchFamily="34" charset="0"/>
                        </a:rPr>
                        <a:t>[PL-PL] Mikulowa AT1 [OPP] / N-1 Mikulowa AT2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463.59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98%</a:t>
                      </a:r>
                    </a:p>
                  </a:txBody>
                  <a:tcPr marL="0" marR="0" marT="0" marB="0" anchor="b">
                    <a:lnL>
                      <a:noFill/>
                    </a:lnL>
                    <a:lnR>
                      <a:noFill/>
                    </a:lnR>
                    <a:lnT>
                      <a:noFill/>
                    </a:lnT>
                    <a:lnB>
                      <a:noFill/>
                    </a:lnB>
                  </a:tcPr>
                </a:tc>
                <a:extLst>
                  <a:ext uri="{0D108BD9-81ED-4DB2-BD59-A6C34878D82A}">
                    <a16:rowId xmlns:a16="http://schemas.microsoft.com/office/drawing/2014/main" val="1358513952"/>
                  </a:ext>
                </a:extLst>
              </a:tr>
              <a:tr h="142446">
                <a:tc>
                  <a:txBody>
                    <a:bodyPr/>
                    <a:lstStyle/>
                    <a:p>
                      <a:pPr algn="l" fontAlgn="b"/>
                      <a:r>
                        <a:rPr lang="en-US" sz="700" b="0" i="0" u="none" strike="noStrike">
                          <a:solidFill>
                            <a:srgbClr val="000000"/>
                          </a:solidFill>
                          <a:effectLst/>
                          <a:latin typeface="Arial" panose="020B0604020202020204" pitchFamily="34" charset="0"/>
                        </a:rPr>
                        <a:t>[BE-FR] Avelgem - Avelin 380.80 [DIR] [BE] / N-1 Achene - Lonny 380.19</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233.65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29%</a:t>
                      </a:r>
                    </a:p>
                  </a:txBody>
                  <a:tcPr marL="0" marR="0" marT="0" marB="0" anchor="b">
                    <a:lnL>
                      <a:noFill/>
                    </a:lnL>
                    <a:lnR>
                      <a:noFill/>
                    </a:lnR>
                    <a:lnT>
                      <a:noFill/>
                    </a:lnT>
                    <a:lnB>
                      <a:noFill/>
                    </a:lnB>
                  </a:tcPr>
                </a:tc>
                <a:extLst>
                  <a:ext uri="{0D108BD9-81ED-4DB2-BD59-A6C34878D82A}">
                    <a16:rowId xmlns:a16="http://schemas.microsoft.com/office/drawing/2014/main" val="3702023662"/>
                  </a:ext>
                </a:extLst>
              </a:tr>
              <a:tr h="142446">
                <a:tc>
                  <a:txBody>
                    <a:bodyPr/>
                    <a:lstStyle/>
                    <a:p>
                      <a:pPr algn="l" fontAlgn="b"/>
                      <a:r>
                        <a:rPr lang="en-US" sz="700" b="0" i="0" u="none" strike="noStrike">
                          <a:solidFill>
                            <a:srgbClr val="000000"/>
                          </a:solidFill>
                          <a:effectLst/>
                          <a:latin typeface="Arial" panose="020B0604020202020204" pitchFamily="34" charset="0"/>
                        </a:rPr>
                        <a:t>[BE-BE] PST Van Eyck 2 [DIR] [BE] / N-1 PST Van Eyck 1</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25.99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56%</a:t>
                      </a:r>
                    </a:p>
                  </a:txBody>
                  <a:tcPr marL="0" marR="0" marT="0" marB="0" anchor="b">
                    <a:lnL>
                      <a:noFill/>
                    </a:lnL>
                    <a:lnR>
                      <a:noFill/>
                    </a:lnR>
                    <a:lnT>
                      <a:noFill/>
                    </a:lnT>
                    <a:lnB>
                      <a:noFill/>
                    </a:lnB>
                  </a:tcPr>
                </a:tc>
                <a:extLst>
                  <a:ext uri="{0D108BD9-81ED-4DB2-BD59-A6C34878D82A}">
                    <a16:rowId xmlns:a16="http://schemas.microsoft.com/office/drawing/2014/main" val="3954367071"/>
                  </a:ext>
                </a:extLst>
              </a:tr>
              <a:tr h="142446">
                <a:tc>
                  <a:txBody>
                    <a:bodyPr/>
                    <a:lstStyle/>
                    <a:p>
                      <a:pPr algn="l" fontAlgn="b"/>
                      <a:r>
                        <a:rPr lang="en-US" sz="700" b="1" i="0" u="none" strike="noStrike">
                          <a:solidFill>
                            <a:srgbClr val="000000"/>
                          </a:solidFill>
                          <a:effectLst/>
                          <a:latin typeface="Arial" panose="020B0604020202020204" pitchFamily="34" charset="0"/>
                        </a:rPr>
                        <a:t>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341.33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178%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235017644"/>
                  </a:ext>
                </a:extLst>
              </a:tr>
              <a:tr h="142446">
                <a:tc>
                  <a:txBody>
                    <a:bodyPr/>
                    <a:lstStyle/>
                    <a:p>
                      <a:pPr algn="l" fontAlgn="b"/>
                      <a:r>
                        <a:rPr lang="en-US" sz="700" b="0" i="0" u="none" strike="noStrike">
                          <a:solidFill>
                            <a:srgbClr val="000000"/>
                          </a:solidFill>
                          <a:effectLst/>
                          <a:latin typeface="Arial" panose="020B0604020202020204" pitchFamily="34" charset="0"/>
                        </a:rPr>
                        <a:t>[PL-PL] Mikulowa AT1 [OPP] / N-1 Mikulowa AT2</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341.33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102%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630866590"/>
                  </a:ext>
                </a:extLst>
              </a:tr>
              <a:tr h="142446">
                <a:tc>
                  <a:txBody>
                    <a:bodyPr/>
                    <a:lstStyle/>
                    <a:p>
                      <a:pPr algn="l" fontAlgn="b"/>
                      <a:r>
                        <a:rPr lang="en-US" sz="700" b="0" i="0" u="none" strike="noStrike">
                          <a:solidFill>
                            <a:srgbClr val="000000"/>
                          </a:solidFill>
                          <a:effectLst/>
                          <a:latin typeface="Arial" panose="020B0604020202020204" pitchFamily="34" charset="0"/>
                        </a:rPr>
                        <a:t>[BE-FR] Avelgem - Avelin 380.80 [DIR] [BE] / N-1 Achene - Lonny 380.19</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238.31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27%</a:t>
                      </a:r>
                    </a:p>
                  </a:txBody>
                  <a:tcPr marL="0" marR="0" marT="0" marB="0" anchor="b">
                    <a:lnL>
                      <a:noFill/>
                    </a:lnL>
                    <a:lnR>
                      <a:noFill/>
                    </a:lnR>
                    <a:lnT>
                      <a:noFill/>
                    </a:lnT>
                    <a:lnB>
                      <a:noFill/>
                    </a:lnB>
                  </a:tcPr>
                </a:tc>
                <a:extLst>
                  <a:ext uri="{0D108BD9-81ED-4DB2-BD59-A6C34878D82A}">
                    <a16:rowId xmlns:a16="http://schemas.microsoft.com/office/drawing/2014/main" val="2617220210"/>
                  </a:ext>
                </a:extLst>
              </a:tr>
              <a:tr h="142446">
                <a:tc>
                  <a:txBody>
                    <a:bodyPr/>
                    <a:lstStyle/>
                    <a:p>
                      <a:pPr algn="l" fontAlgn="b"/>
                      <a:r>
                        <a:rPr lang="en-US" sz="700" b="0" i="0" u="none" strike="noStrike">
                          <a:solidFill>
                            <a:srgbClr val="000000"/>
                          </a:solidFill>
                          <a:effectLst/>
                          <a:latin typeface="Arial" panose="020B0604020202020204" pitchFamily="34" charset="0"/>
                        </a:rPr>
                        <a:t>[BE-BE] PST Van Eyck 2 [DIR] [BE] / N-1 PST Van Eyck 1</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49%</a:t>
                      </a:r>
                    </a:p>
                  </a:txBody>
                  <a:tcPr marL="0" marR="0" marT="0" marB="0" anchor="b">
                    <a:lnL>
                      <a:noFill/>
                    </a:lnL>
                    <a:lnR>
                      <a:noFill/>
                    </a:lnR>
                    <a:lnT>
                      <a:noFill/>
                    </a:lnT>
                    <a:lnB>
                      <a:noFill/>
                    </a:lnB>
                  </a:tcPr>
                </a:tc>
                <a:extLst>
                  <a:ext uri="{0D108BD9-81ED-4DB2-BD59-A6C34878D82A}">
                    <a16:rowId xmlns:a16="http://schemas.microsoft.com/office/drawing/2014/main" val="458244873"/>
                  </a:ext>
                </a:extLst>
              </a:tr>
              <a:tr h="142446">
                <a:tc>
                  <a:txBody>
                    <a:bodyPr/>
                    <a:lstStyle/>
                    <a:p>
                      <a:pPr algn="l" fontAlgn="b"/>
                      <a:r>
                        <a:rPr lang="en-US" sz="700" b="1" i="0" u="none" strike="noStrike">
                          <a:solidFill>
                            <a:srgbClr val="000000"/>
                          </a:solidFill>
                          <a:effectLst/>
                          <a:latin typeface="Arial" panose="020B0604020202020204" pitchFamily="34" charset="0"/>
                        </a:rPr>
                        <a:t>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363.93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143%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879422889"/>
                  </a:ext>
                </a:extLst>
              </a:tr>
              <a:tr h="142446">
                <a:tc>
                  <a:txBody>
                    <a:bodyPr/>
                    <a:lstStyle/>
                    <a:p>
                      <a:pPr algn="l" fontAlgn="b"/>
                      <a:r>
                        <a:rPr lang="en-US" sz="700" b="0" i="0" u="none" strike="noStrike">
                          <a:solidFill>
                            <a:srgbClr val="000000"/>
                          </a:solidFill>
                          <a:effectLst/>
                          <a:latin typeface="Arial" panose="020B0604020202020204" pitchFamily="34" charset="0"/>
                        </a:rPr>
                        <a:t>[PL-PL] Mikulowa AT1 [OPP] / N-1 Mikulowa AT2</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363.93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104%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022525540"/>
                  </a:ext>
                </a:extLst>
              </a:tr>
              <a:tr h="142446">
                <a:tc>
                  <a:txBody>
                    <a:bodyPr/>
                    <a:lstStyle/>
                    <a:p>
                      <a:pPr algn="l" fontAlgn="b"/>
                      <a:r>
                        <a:rPr lang="de-DE" sz="700" b="0" i="0" u="none" strike="noStrike">
                          <a:solidFill>
                            <a:srgbClr val="000000"/>
                          </a:solidFill>
                          <a:effectLst/>
                          <a:latin typeface="Arial" panose="020B0604020202020204" pitchFamily="34" charset="0"/>
                        </a:rPr>
                        <a:t>[D2-D7] Oberbachern - Meitingen OBACHE N [DIR] [D7] / N-1 Meitingen - Oberbachern OBACHE S</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49.37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39%</a:t>
                      </a:r>
                    </a:p>
                  </a:txBody>
                  <a:tcPr marL="0" marR="0" marT="0" marB="0" anchor="b">
                    <a:lnL>
                      <a:noFill/>
                    </a:lnL>
                    <a:lnR>
                      <a:noFill/>
                    </a:lnR>
                    <a:lnT>
                      <a:noFill/>
                    </a:lnT>
                    <a:lnB>
                      <a:noFill/>
                    </a:lnB>
                  </a:tcPr>
                </a:tc>
                <a:extLst>
                  <a:ext uri="{0D108BD9-81ED-4DB2-BD59-A6C34878D82A}">
                    <a16:rowId xmlns:a16="http://schemas.microsoft.com/office/drawing/2014/main" val="2680577515"/>
                  </a:ext>
                </a:extLst>
              </a:tr>
              <a:tr h="142446">
                <a:tc>
                  <a:txBody>
                    <a:bodyPr/>
                    <a:lstStyle/>
                    <a:p>
                      <a:pPr algn="l" fontAlgn="b"/>
                      <a:r>
                        <a:rPr lang="en-US" sz="700" b="1" i="0" u="none" strike="noStrike">
                          <a:solidFill>
                            <a:srgbClr val="000000"/>
                          </a:solidFill>
                          <a:effectLst/>
                          <a:latin typeface="Arial" panose="020B0604020202020204" pitchFamily="34" charset="0"/>
                        </a:rPr>
                        <a:t>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104.85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135%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555012143"/>
                  </a:ext>
                </a:extLst>
              </a:tr>
              <a:tr h="142446">
                <a:tc>
                  <a:txBody>
                    <a:bodyPr/>
                    <a:lstStyle/>
                    <a:p>
                      <a:pPr algn="l" fontAlgn="b"/>
                      <a:r>
                        <a:rPr lang="en-US" sz="700" b="0" i="0" u="none" strike="noStrike">
                          <a:solidFill>
                            <a:srgbClr val="000000"/>
                          </a:solidFill>
                          <a:effectLst/>
                          <a:latin typeface="Arial" panose="020B0604020202020204" pitchFamily="34" charset="0"/>
                        </a:rPr>
                        <a:t>[D8-D8] Roehrsdorf - Remptendorf 574 [DIR] / N-1 Roehrsdorf - Weida 573</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52.95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921176574"/>
                  </a:ext>
                </a:extLst>
              </a:tr>
              <a:tr h="142446">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Nosovice</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104.85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73%</a:t>
                      </a:r>
                    </a:p>
                  </a:txBody>
                  <a:tcPr marL="0" marR="0" marT="0" marB="0" anchor="b">
                    <a:lnL>
                      <a:noFill/>
                    </a:lnL>
                    <a:lnR>
                      <a:noFill/>
                    </a:lnR>
                    <a:lnT>
                      <a:noFill/>
                    </a:lnT>
                    <a:lnB>
                      <a:noFill/>
                    </a:lnB>
                  </a:tcPr>
                </a:tc>
                <a:extLst>
                  <a:ext uri="{0D108BD9-81ED-4DB2-BD59-A6C34878D82A}">
                    <a16:rowId xmlns:a16="http://schemas.microsoft.com/office/drawing/2014/main" val="1382749774"/>
                  </a:ext>
                </a:extLst>
              </a:tr>
              <a:tr h="142446">
                <a:tc>
                  <a:txBody>
                    <a:bodyPr/>
                    <a:lstStyle/>
                    <a:p>
                      <a:pPr algn="l" fontAlgn="b"/>
                      <a:r>
                        <a:rPr lang="en-US" sz="700" b="0" i="0" u="none" strike="noStrike">
                          <a:solidFill>
                            <a:srgbClr val="000000"/>
                          </a:solidFill>
                          <a:effectLst/>
                          <a:latin typeface="Arial" panose="020B0604020202020204" pitchFamily="34" charset="0"/>
                        </a:rPr>
                        <a:t>[BE-BE] Y-Mercator (-Doel - Lillo) 380.51 [DIR] / N-1 Achene - Lonny 380.19</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84.76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01542919"/>
                  </a:ext>
                </a:extLst>
              </a:tr>
              <a:tr h="142446">
                <a:tc>
                  <a:txBody>
                    <a:bodyPr/>
                    <a:lstStyle/>
                    <a:p>
                      <a:pPr algn="l" fontAlgn="b"/>
                      <a:r>
                        <a:rPr lang="en-US" sz="700" b="1" i="0" u="none" strike="noStrike">
                          <a:solidFill>
                            <a:srgbClr val="000000"/>
                          </a:solidFill>
                          <a:effectLst/>
                          <a:latin typeface="Arial" panose="020B0604020202020204" pitchFamily="34" charset="0"/>
                        </a:rPr>
                        <a:t>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16.14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812528807"/>
                  </a:ext>
                </a:extLst>
              </a:tr>
              <a:tr h="142446">
                <a:tc>
                  <a:txBody>
                    <a:bodyPr/>
                    <a:lstStyle/>
                    <a:p>
                      <a:pPr algn="l" fontAlgn="b"/>
                      <a:r>
                        <a:rPr lang="en-US" sz="700" b="0" i="0" u="none" strike="noStrike">
                          <a:solidFill>
                            <a:srgbClr val="000000"/>
                          </a:solidFill>
                          <a:effectLst/>
                          <a:latin typeface="Arial" panose="020B0604020202020204" pitchFamily="34" charset="0"/>
                        </a:rPr>
                        <a:t>[D8-D8] Roehrsdorf - Remptendorf 574 [DIR] / N-1 Roehrsdorf - Weida 573</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16.14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685664503"/>
                  </a:ext>
                </a:extLst>
              </a:tr>
              <a:tr h="142446">
                <a:tc>
                  <a:txBody>
                    <a:bodyPr/>
                    <a:lstStyle/>
                    <a:p>
                      <a:pPr algn="l" fontAlgn="b"/>
                      <a:r>
                        <a:rPr lang="en-US" sz="700" b="0" i="0" u="none" strike="noStrike">
                          <a:solidFill>
                            <a:srgbClr val="000000"/>
                          </a:solidFill>
                          <a:effectLst/>
                          <a:latin typeface="Arial" panose="020B0604020202020204" pitchFamily="34" charset="0"/>
                        </a:rPr>
                        <a:t>[BE-BE] PST Zandvliet 1 [DIR] [BE] / N-1 PST Zandvliet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86%</a:t>
                      </a:r>
                    </a:p>
                  </a:txBody>
                  <a:tcPr marL="0" marR="0" marT="0" marB="0" anchor="b">
                    <a:lnL>
                      <a:noFill/>
                    </a:lnL>
                    <a:lnR>
                      <a:noFill/>
                    </a:lnR>
                    <a:lnT>
                      <a:noFill/>
                    </a:lnT>
                    <a:lnB>
                      <a:noFill/>
                    </a:lnB>
                  </a:tcPr>
                </a:tc>
                <a:extLst>
                  <a:ext uri="{0D108BD9-81ED-4DB2-BD59-A6C34878D82A}">
                    <a16:rowId xmlns:a16="http://schemas.microsoft.com/office/drawing/2014/main" val="2644708308"/>
                  </a:ext>
                </a:extLst>
              </a:tr>
              <a:tr h="142446">
                <a:tc>
                  <a:txBody>
                    <a:bodyPr/>
                    <a:lstStyle/>
                    <a:p>
                      <a:pPr algn="l" fontAlgn="b"/>
                      <a:r>
                        <a:rPr lang="en-US" sz="700" b="1" i="0" u="none" strike="noStrike">
                          <a:solidFill>
                            <a:srgbClr val="000000"/>
                          </a:solidFill>
                          <a:effectLst/>
                          <a:latin typeface="Arial" panose="020B0604020202020204" pitchFamily="34" charset="0"/>
                        </a:rPr>
                        <a:t>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209.19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234%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811357912"/>
                  </a:ext>
                </a:extLst>
              </a:tr>
              <a:tr h="142446">
                <a:tc>
                  <a:txBody>
                    <a:bodyPr/>
                    <a:lstStyle/>
                    <a:p>
                      <a:pPr algn="l" fontAlgn="b"/>
                      <a:r>
                        <a:rPr lang="en-US" sz="700" b="0" i="0" u="none" strike="noStrike">
                          <a:solidFill>
                            <a:srgbClr val="000000"/>
                          </a:solidFill>
                          <a:effectLst/>
                          <a:latin typeface="Arial" panose="020B0604020202020204" pitchFamily="34" charset="0"/>
                        </a:rPr>
                        <a:t>[CZ-D2] Hradec - Etzenricht 441 [DIR] [D2] / N-1 Prestice - Kocin</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6.53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75%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162545848"/>
                  </a:ext>
                </a:extLst>
              </a:tr>
              <a:tr h="142446">
                <a:tc>
                  <a:txBody>
                    <a:bodyPr/>
                    <a:lstStyle/>
                    <a:p>
                      <a:pPr algn="l" fontAlgn="b"/>
                      <a:r>
                        <a:rPr lang="en-US" sz="700" b="0" i="0" u="none" strike="noStrike">
                          <a:solidFill>
                            <a:srgbClr val="000000"/>
                          </a:solidFill>
                          <a:effectLst/>
                          <a:latin typeface="Arial" panose="020B0604020202020204" pitchFamily="34" charset="0"/>
                        </a:rPr>
                        <a:t>[AT-AT] Strass - Thaur 273B [DIR] / N-1 Strass - Thaur 274B</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2.33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a:t>
                      </a:r>
                    </a:p>
                  </a:txBody>
                  <a:tcPr marL="0" marR="0" marT="0" marB="0" anchor="b">
                    <a:lnL>
                      <a:noFill/>
                    </a:lnL>
                    <a:lnR>
                      <a:noFill/>
                    </a:lnR>
                    <a:lnT>
                      <a:noFill/>
                    </a:lnT>
                    <a:lnB>
                      <a:noFill/>
                    </a:lnB>
                  </a:tcPr>
                </a:tc>
                <a:extLst>
                  <a:ext uri="{0D108BD9-81ED-4DB2-BD59-A6C34878D82A}">
                    <a16:rowId xmlns:a16="http://schemas.microsoft.com/office/drawing/2014/main" val="2635923395"/>
                  </a:ext>
                </a:extLst>
              </a:tr>
              <a:tr h="142446">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2.42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92%</a:t>
                      </a:r>
                    </a:p>
                  </a:txBody>
                  <a:tcPr marL="0" marR="0" marT="0" marB="0" anchor="b">
                    <a:lnL>
                      <a:noFill/>
                    </a:lnL>
                    <a:lnR>
                      <a:noFill/>
                    </a:lnR>
                    <a:lnT>
                      <a:noFill/>
                    </a:lnT>
                    <a:lnB>
                      <a:noFill/>
                    </a:lnB>
                  </a:tcPr>
                </a:tc>
                <a:extLst>
                  <a:ext uri="{0D108BD9-81ED-4DB2-BD59-A6C34878D82A}">
                    <a16:rowId xmlns:a16="http://schemas.microsoft.com/office/drawing/2014/main" val="2647204638"/>
                  </a:ext>
                </a:extLst>
              </a:tr>
              <a:tr h="142446">
                <a:tc>
                  <a:txBody>
                    <a:bodyPr/>
                    <a:lstStyle/>
                    <a:p>
                      <a:pPr algn="l" fontAlgn="b"/>
                      <a:r>
                        <a:rPr lang="en-US" sz="700" b="0" i="0" u="none" strike="noStrike">
                          <a:solidFill>
                            <a:srgbClr val="000000"/>
                          </a:solidFill>
                          <a:effectLst/>
                          <a:latin typeface="Arial" panose="020B0604020202020204" pitchFamily="34" charset="0"/>
                        </a:rPr>
                        <a:t>[BE-BE] PST Zandvliet 2 [DIR] [BE] / N-1 Achene - Lonny 380.19</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209.19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1363960465"/>
                  </a:ext>
                </a:extLst>
              </a:tr>
              <a:tr h="142446">
                <a:tc>
                  <a:txBody>
                    <a:bodyPr/>
                    <a:lstStyle/>
                    <a:p>
                      <a:pPr algn="l" fontAlgn="b"/>
                      <a:r>
                        <a:rPr lang="en-US" sz="700" b="0" i="0" u="none" strike="noStrike">
                          <a:solidFill>
                            <a:srgbClr val="000000"/>
                          </a:solidFill>
                          <a:effectLst/>
                          <a:latin typeface="Arial" panose="020B0604020202020204" pitchFamily="34" charset="0"/>
                        </a:rPr>
                        <a:t>[BE-BE] Y-Gramme (-Courcelles - Tergnee) 380.31 [OPP] / N-1 Achene - Lonny 380.19</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109.33</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519732111"/>
                  </a:ext>
                </a:extLst>
              </a:tr>
            </a:tbl>
          </a:graphicData>
        </a:graphic>
      </p:graphicFrame>
    </p:spTree>
    <p:extLst>
      <p:ext uri="{BB962C8B-B14F-4D97-AF65-F5344CB8AC3E}">
        <p14:creationId xmlns:p14="http://schemas.microsoft.com/office/powerpoint/2010/main" val="185957369"/>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20115 (part 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3" name="Table 2">
            <a:extLst>
              <a:ext uri="{FF2B5EF4-FFF2-40B4-BE49-F238E27FC236}">
                <a16:creationId xmlns:a16="http://schemas.microsoft.com/office/drawing/2014/main" id="{319B80E0-3DC3-4D62-B32D-96D888FBDB36}"/>
              </a:ext>
            </a:extLst>
          </p:cNvPr>
          <p:cNvGraphicFramePr>
            <a:graphicFrameLocks noGrp="1"/>
          </p:cNvGraphicFramePr>
          <p:nvPr>
            <p:extLst>
              <p:ext uri="{D42A27DB-BD31-4B8C-83A1-F6EECF244321}">
                <p14:modId xmlns:p14="http://schemas.microsoft.com/office/powerpoint/2010/main" val="3643696419"/>
              </p:ext>
            </p:extLst>
          </p:nvPr>
        </p:nvGraphicFramePr>
        <p:xfrm>
          <a:off x="1264597" y="1079501"/>
          <a:ext cx="7338518" cy="5078103"/>
        </p:xfrm>
        <a:graphic>
          <a:graphicData uri="http://schemas.openxmlformats.org/drawingml/2006/table">
            <a:tbl>
              <a:tblPr/>
              <a:tblGrid>
                <a:gridCol w="5618004">
                  <a:extLst>
                    <a:ext uri="{9D8B030D-6E8A-4147-A177-3AD203B41FA5}">
                      <a16:colId xmlns:a16="http://schemas.microsoft.com/office/drawing/2014/main" val="4099271427"/>
                    </a:ext>
                  </a:extLst>
                </a:gridCol>
                <a:gridCol w="1252347">
                  <a:extLst>
                    <a:ext uri="{9D8B030D-6E8A-4147-A177-3AD203B41FA5}">
                      <a16:colId xmlns:a16="http://schemas.microsoft.com/office/drawing/2014/main" val="669576972"/>
                    </a:ext>
                  </a:extLst>
                </a:gridCol>
                <a:gridCol w="468167">
                  <a:extLst>
                    <a:ext uri="{9D8B030D-6E8A-4147-A177-3AD203B41FA5}">
                      <a16:colId xmlns:a16="http://schemas.microsoft.com/office/drawing/2014/main" val="1092427450"/>
                    </a:ext>
                  </a:extLst>
                </a:gridCol>
              </a:tblGrid>
              <a:tr h="175107">
                <a:tc>
                  <a:txBody>
                    <a:bodyPr/>
                    <a:lstStyle/>
                    <a:p>
                      <a:pPr algn="l" fontAlgn="b"/>
                      <a:r>
                        <a:rPr lang="en-US" sz="900" b="1" i="0" u="none" strike="noStrike">
                          <a:solidFill>
                            <a:srgbClr val="000000"/>
                          </a:solidFill>
                          <a:effectLst/>
                          <a:latin typeface="Arial" panose="020B0604020202020204" pitchFamily="34" charset="0"/>
                        </a:rPr>
                        <a:t>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257.31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150%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221223291"/>
                  </a:ext>
                </a:extLst>
              </a:tr>
              <a:tr h="175107">
                <a:tc>
                  <a:txBody>
                    <a:bodyPr/>
                    <a:lstStyle/>
                    <a:p>
                      <a:pPr algn="l" fontAlgn="b"/>
                      <a:r>
                        <a:rPr lang="en-US" sz="900" b="0" i="0" u="none" strike="noStrike">
                          <a:solidFill>
                            <a:srgbClr val="000000"/>
                          </a:solidFill>
                          <a:effectLst/>
                          <a:latin typeface="Arial" panose="020B0604020202020204" pitchFamily="34" charset="0"/>
                        </a:rPr>
                        <a:t>[CZ-D2] Hradec - Etzenricht 441 [DIR] [D2] / N-1 Prestice - Kocin</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3.99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78%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118095618"/>
                  </a:ext>
                </a:extLst>
              </a:tr>
              <a:tr h="175107">
                <a:tc>
                  <a:txBody>
                    <a:bodyPr/>
                    <a:lstStyle/>
                    <a:p>
                      <a:pPr algn="l" fontAlgn="b"/>
                      <a:r>
                        <a:rPr lang="en-US" sz="900" b="0" i="0" u="none" strike="noStrike">
                          <a:solidFill>
                            <a:srgbClr val="000000"/>
                          </a:solidFill>
                          <a:effectLst/>
                          <a:latin typeface="Arial" panose="020B0604020202020204" pitchFamily="34" charset="0"/>
                        </a:rPr>
                        <a:t>[AT-AT] Strass - Thaur 273B [DIR] / N-1 Strass - Thaur 274B</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32.75</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32%</a:t>
                      </a:r>
                    </a:p>
                  </a:txBody>
                  <a:tcPr marL="0" marR="0" marT="0" marB="0" anchor="b">
                    <a:lnL>
                      <a:noFill/>
                    </a:lnL>
                    <a:lnR>
                      <a:noFill/>
                    </a:lnR>
                    <a:lnT>
                      <a:noFill/>
                    </a:lnT>
                    <a:lnB>
                      <a:noFill/>
                    </a:lnB>
                  </a:tcPr>
                </a:tc>
                <a:extLst>
                  <a:ext uri="{0D108BD9-81ED-4DB2-BD59-A6C34878D82A}">
                    <a16:rowId xmlns:a16="http://schemas.microsoft.com/office/drawing/2014/main" val="1885452298"/>
                  </a:ext>
                </a:extLst>
              </a:tr>
              <a:tr h="175107">
                <a:tc>
                  <a:txBody>
                    <a:bodyPr/>
                    <a:lstStyle/>
                    <a:p>
                      <a:pPr algn="l" fontAlgn="b"/>
                      <a:r>
                        <a:rPr lang="en-US" sz="900" b="0" i="0" u="none" strike="noStrike">
                          <a:solidFill>
                            <a:srgbClr val="000000"/>
                          </a:solidFill>
                          <a:effectLst/>
                          <a:latin typeface="Arial" panose="020B0604020202020204" pitchFamily="34" charset="0"/>
                        </a:rPr>
                        <a:t>[BE-BE] PST Zandvliet 2 [DIR] [BE] / N-1 Achene - Lonny 380.19</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257.31</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417568129"/>
                  </a:ext>
                </a:extLst>
              </a:tr>
              <a:tr h="175107">
                <a:tc>
                  <a:txBody>
                    <a:bodyPr/>
                    <a:lstStyle/>
                    <a:p>
                      <a:pPr algn="l" fontAlgn="b"/>
                      <a:r>
                        <a:rPr lang="en-US" sz="900" b="0" i="0" u="none" strike="noStrike">
                          <a:solidFill>
                            <a:srgbClr val="000000"/>
                          </a:solidFill>
                          <a:effectLst/>
                          <a:latin typeface="Arial" panose="020B0604020202020204" pitchFamily="34" charset="0"/>
                        </a:rPr>
                        <a:t>[BE-BE] Y-Gramme (-Courcelles - Tergnee) 380.31 [OPP] / N-1 Achene - Lonny 380.19</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83.09</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687943957"/>
                  </a:ext>
                </a:extLst>
              </a:tr>
              <a:tr h="175107">
                <a:tc>
                  <a:txBody>
                    <a:bodyPr/>
                    <a:lstStyle/>
                    <a:p>
                      <a:pPr algn="l" fontAlgn="b"/>
                      <a:r>
                        <a:rPr lang="en-US" sz="900" b="1" i="0" u="none" strike="noStrike">
                          <a:solidFill>
                            <a:srgbClr val="000000"/>
                          </a:solidFill>
                          <a:effectLst/>
                          <a:latin typeface="Arial" panose="020B0604020202020204" pitchFamily="34" charset="0"/>
                        </a:rPr>
                        <a:t>10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89.14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232%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81472236"/>
                  </a:ext>
                </a:extLst>
              </a:tr>
              <a:tr h="175107">
                <a:tc>
                  <a:txBody>
                    <a:bodyPr/>
                    <a:lstStyle/>
                    <a:p>
                      <a:pPr algn="l" fontAlgn="b"/>
                      <a:r>
                        <a:rPr lang="pt-BR" sz="900" b="0" i="0" u="none" strike="noStrike">
                          <a:solidFill>
                            <a:srgbClr val="000000"/>
                          </a:solidFill>
                          <a:effectLst/>
                          <a:latin typeface="Arial" panose="020B0604020202020204" pitchFamily="34" charset="0"/>
                        </a:rPr>
                        <a:t>[RO-RO] Resita - Timisoara c1 [DIR] / N-1 Resita - Timisoara c2</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0.72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45%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635734933"/>
                  </a:ext>
                </a:extLst>
              </a:tr>
              <a:tr h="175107">
                <a:tc>
                  <a:txBody>
                    <a:bodyPr/>
                    <a:lstStyle/>
                    <a:p>
                      <a:pPr algn="l" fontAlgn="b"/>
                      <a:r>
                        <a:rPr lang="en-US" sz="900" b="0" i="0" u="none" strike="noStrike">
                          <a:solidFill>
                            <a:srgbClr val="000000"/>
                          </a:solidFill>
                          <a:effectLst/>
                          <a:latin typeface="Arial" panose="020B0604020202020204" pitchFamily="34" charset="0"/>
                        </a:rPr>
                        <a:t>[AT-AT] Strass - Zell 273A [OPP] [AT] / N-1 Strass - Zell 274A</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10.73</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154032262"/>
                  </a:ext>
                </a:extLst>
              </a:tr>
              <a:tr h="175107">
                <a:tc>
                  <a:txBody>
                    <a:bodyPr/>
                    <a:lstStyle/>
                    <a:p>
                      <a:pPr algn="l" fontAlgn="b"/>
                      <a:r>
                        <a:rPr lang="en-US" sz="900" b="0" i="0" u="none" strike="noStrike">
                          <a:solidFill>
                            <a:srgbClr val="000000"/>
                          </a:solidFill>
                          <a:effectLst/>
                          <a:latin typeface="Arial" panose="020B0604020202020204" pitchFamily="34" charset="0"/>
                        </a:rPr>
                        <a:t>[CZ-D2] Hradec - Etzenricht 441 [DIR] [D2] / N-1 Prestice - Kocin</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1.44</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79%</a:t>
                      </a:r>
                    </a:p>
                  </a:txBody>
                  <a:tcPr marL="0" marR="0" marT="0" marB="0" anchor="b">
                    <a:lnL>
                      <a:noFill/>
                    </a:lnL>
                    <a:lnR>
                      <a:noFill/>
                    </a:lnR>
                    <a:lnT>
                      <a:noFill/>
                    </a:lnT>
                    <a:lnB>
                      <a:noFill/>
                    </a:lnB>
                  </a:tcPr>
                </a:tc>
                <a:extLst>
                  <a:ext uri="{0D108BD9-81ED-4DB2-BD59-A6C34878D82A}">
                    <a16:rowId xmlns:a16="http://schemas.microsoft.com/office/drawing/2014/main" val="188719817"/>
                  </a:ext>
                </a:extLst>
              </a:tr>
              <a:tr h="175107">
                <a:tc>
                  <a:txBody>
                    <a:bodyPr/>
                    <a:lstStyle/>
                    <a:p>
                      <a:pPr algn="l" fontAlgn="b"/>
                      <a:r>
                        <a:rPr lang="en-US" sz="900" b="0" i="0" u="none" strike="noStrike">
                          <a:solidFill>
                            <a:srgbClr val="000000"/>
                          </a:solidFill>
                          <a:effectLst/>
                          <a:latin typeface="Arial" panose="020B0604020202020204" pitchFamily="34" charset="0"/>
                        </a:rPr>
                        <a:t>[BE-BE] Achene - Gramme 380.10 [OPP] / N-1 Avelgem - Avelin 380.80</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6.96</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69%</a:t>
                      </a:r>
                    </a:p>
                  </a:txBody>
                  <a:tcPr marL="0" marR="0" marT="0" marB="0" anchor="b">
                    <a:lnL>
                      <a:noFill/>
                    </a:lnL>
                    <a:lnR>
                      <a:noFill/>
                    </a:lnR>
                    <a:lnT>
                      <a:noFill/>
                    </a:lnT>
                    <a:lnB>
                      <a:noFill/>
                    </a:lnB>
                  </a:tcPr>
                </a:tc>
                <a:extLst>
                  <a:ext uri="{0D108BD9-81ED-4DB2-BD59-A6C34878D82A}">
                    <a16:rowId xmlns:a16="http://schemas.microsoft.com/office/drawing/2014/main" val="3783064104"/>
                  </a:ext>
                </a:extLst>
              </a:tr>
              <a:tr h="175107">
                <a:tc>
                  <a:txBody>
                    <a:bodyPr/>
                    <a:lstStyle/>
                    <a:p>
                      <a:pPr algn="l" fontAlgn="b"/>
                      <a:r>
                        <a:rPr lang="en-US" sz="900" b="0" i="0" u="none" strike="noStrike">
                          <a:solidFill>
                            <a:srgbClr val="000000"/>
                          </a:solidFill>
                          <a:effectLst/>
                          <a:latin typeface="Arial" panose="020B0604020202020204" pitchFamily="34" charset="0"/>
                        </a:rPr>
                        <a:t>[BE-BE] PST Zandvliet 2 [DIR] [BE] / N-1 Achene - Lonny 380.19</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89.14</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366938128"/>
                  </a:ext>
                </a:extLst>
              </a:tr>
              <a:tr h="175107">
                <a:tc>
                  <a:txBody>
                    <a:bodyPr/>
                    <a:lstStyle/>
                    <a:p>
                      <a:pPr algn="l" fontAlgn="b"/>
                      <a:r>
                        <a:rPr lang="en-US" sz="900" b="1" i="0" u="none" strike="noStrike">
                          <a:solidFill>
                            <a:srgbClr val="000000"/>
                          </a:solidFill>
                          <a:effectLst/>
                          <a:latin typeface="Arial" panose="020B0604020202020204" pitchFamily="34" charset="0"/>
                        </a:rPr>
                        <a:t>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43.67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244%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415605175"/>
                  </a:ext>
                </a:extLst>
              </a:tr>
              <a:tr h="175107">
                <a:tc>
                  <a:txBody>
                    <a:bodyPr/>
                    <a:lstStyle/>
                    <a:p>
                      <a:pPr algn="l" fontAlgn="b"/>
                      <a:r>
                        <a:rPr lang="pt-BR" sz="900" b="0" i="0" u="none" strike="noStrike">
                          <a:solidFill>
                            <a:srgbClr val="000000"/>
                          </a:solidFill>
                          <a:effectLst/>
                          <a:latin typeface="Arial" panose="020B0604020202020204" pitchFamily="34" charset="0"/>
                        </a:rPr>
                        <a:t>[RO-RO] Resita - Timisoara c1 [DIR] / N-1 Resita - Timisoara c2</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7.1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43%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381881906"/>
                  </a:ext>
                </a:extLst>
              </a:tr>
              <a:tr h="175107">
                <a:tc>
                  <a:txBody>
                    <a:bodyPr/>
                    <a:lstStyle/>
                    <a:p>
                      <a:pPr algn="l" fontAlgn="b"/>
                      <a:r>
                        <a:rPr lang="en-US" sz="900" b="0" i="0" u="none" strike="noStrike">
                          <a:solidFill>
                            <a:srgbClr val="000000"/>
                          </a:solidFill>
                          <a:effectLst/>
                          <a:latin typeface="Arial" panose="020B0604020202020204" pitchFamily="34" charset="0"/>
                        </a:rPr>
                        <a:t>[CZ-D2] Hradec - Etzenricht 441 [DIR] [D2] / N-1 Prestice - Kocin</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0.73</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80%</a:t>
                      </a:r>
                    </a:p>
                  </a:txBody>
                  <a:tcPr marL="0" marR="0" marT="0" marB="0" anchor="b">
                    <a:lnL>
                      <a:noFill/>
                    </a:lnL>
                    <a:lnR>
                      <a:noFill/>
                    </a:lnR>
                    <a:lnT>
                      <a:noFill/>
                    </a:lnT>
                    <a:lnB>
                      <a:noFill/>
                    </a:lnB>
                  </a:tcPr>
                </a:tc>
                <a:extLst>
                  <a:ext uri="{0D108BD9-81ED-4DB2-BD59-A6C34878D82A}">
                    <a16:rowId xmlns:a16="http://schemas.microsoft.com/office/drawing/2014/main" val="2933434068"/>
                  </a:ext>
                </a:extLst>
              </a:tr>
              <a:tr h="175107">
                <a:tc>
                  <a:txBody>
                    <a:bodyPr/>
                    <a:lstStyle/>
                    <a:p>
                      <a:pPr algn="l" fontAlgn="b"/>
                      <a:r>
                        <a:rPr lang="en-US" sz="900" b="0" i="0" u="none" strike="noStrike">
                          <a:solidFill>
                            <a:srgbClr val="000000"/>
                          </a:solidFill>
                          <a:effectLst/>
                          <a:latin typeface="Arial" panose="020B0604020202020204" pitchFamily="34" charset="0"/>
                        </a:rPr>
                        <a:t>[BE-FR] Avelgem - Avelin 80 [DIR] [FR] / N-1 Achene - Lonny 380.19</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2.51</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76%</a:t>
                      </a:r>
                    </a:p>
                  </a:txBody>
                  <a:tcPr marL="0" marR="0" marT="0" marB="0" anchor="b">
                    <a:lnL>
                      <a:noFill/>
                    </a:lnL>
                    <a:lnR>
                      <a:noFill/>
                    </a:lnR>
                    <a:lnT>
                      <a:noFill/>
                    </a:lnT>
                    <a:lnB>
                      <a:noFill/>
                    </a:lnB>
                  </a:tcPr>
                </a:tc>
                <a:extLst>
                  <a:ext uri="{0D108BD9-81ED-4DB2-BD59-A6C34878D82A}">
                    <a16:rowId xmlns:a16="http://schemas.microsoft.com/office/drawing/2014/main" val="2103373903"/>
                  </a:ext>
                </a:extLst>
              </a:tr>
              <a:tr h="175107">
                <a:tc>
                  <a:txBody>
                    <a:bodyPr/>
                    <a:lstStyle/>
                    <a:p>
                      <a:pPr algn="l" fontAlgn="b"/>
                      <a:r>
                        <a:rPr lang="en-US" sz="900" b="0" i="0" u="none" strike="noStrike">
                          <a:solidFill>
                            <a:srgbClr val="000000"/>
                          </a:solidFill>
                          <a:effectLst/>
                          <a:latin typeface="Arial" panose="020B0604020202020204" pitchFamily="34" charset="0"/>
                        </a:rPr>
                        <a:t>[AT-AT] Strass - Thaur 273B [DIR] / N-1 Strass - Thaur 274B</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5.55</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44997153"/>
                  </a:ext>
                </a:extLst>
              </a:tr>
              <a:tr h="175107">
                <a:tc>
                  <a:txBody>
                    <a:bodyPr/>
                    <a:lstStyle/>
                    <a:p>
                      <a:pPr algn="l" fontAlgn="b"/>
                      <a:r>
                        <a:rPr lang="en-US" sz="900" b="0" i="0" u="none" strike="noStrike">
                          <a:solidFill>
                            <a:srgbClr val="000000"/>
                          </a:solidFill>
                          <a:effectLst/>
                          <a:latin typeface="Arial" panose="020B0604020202020204" pitchFamily="34" charset="0"/>
                        </a:rPr>
                        <a:t>[BE-BE] PST Zandvliet 2 [DIR] [BE] / N-1 Achene - Lonny 380.19</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43.67</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4265834553"/>
                  </a:ext>
                </a:extLst>
              </a:tr>
              <a:tr h="175107">
                <a:tc>
                  <a:txBody>
                    <a:bodyPr/>
                    <a:lstStyle/>
                    <a:p>
                      <a:pPr algn="l" fontAlgn="b"/>
                      <a:r>
                        <a:rPr lang="en-US" sz="900" b="1" i="0" u="none" strike="noStrike">
                          <a:solidFill>
                            <a:srgbClr val="000000"/>
                          </a:solidFill>
                          <a:effectLst/>
                          <a:latin typeface="Arial" panose="020B0604020202020204" pitchFamily="34" charset="0"/>
                        </a:rPr>
                        <a:t>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103.71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92%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210216188"/>
                  </a:ext>
                </a:extLst>
              </a:tr>
              <a:tr h="175107">
                <a:tc>
                  <a:txBody>
                    <a:bodyPr/>
                    <a:lstStyle/>
                    <a:p>
                      <a:pPr algn="l" fontAlgn="b"/>
                      <a:r>
                        <a:rPr lang="pt-BR" sz="900" b="0" i="0" u="none" strike="noStrike">
                          <a:solidFill>
                            <a:srgbClr val="000000"/>
                          </a:solidFill>
                          <a:effectLst/>
                          <a:latin typeface="Arial" panose="020B0604020202020204" pitchFamily="34" charset="0"/>
                        </a:rPr>
                        <a:t>[RO-RO] Resita - Timisoara c1 [DIR] / N-1 Portile de Fier - Djerdap</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2.3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46%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050677481"/>
                  </a:ext>
                </a:extLst>
              </a:tr>
              <a:tr h="175107">
                <a:tc>
                  <a:txBody>
                    <a:bodyPr/>
                    <a:lstStyle/>
                    <a:p>
                      <a:pPr algn="l" fontAlgn="b"/>
                      <a:r>
                        <a:rPr lang="en-US" sz="900" b="0" i="0" u="none" strike="noStrike">
                          <a:solidFill>
                            <a:srgbClr val="000000"/>
                          </a:solidFill>
                          <a:effectLst/>
                          <a:latin typeface="Arial" panose="020B0604020202020204" pitchFamily="34" charset="0"/>
                        </a:rPr>
                        <a:t>[BE-FR] Avelgem - Avelin 380.80 [DIR] [BE] / N-1 Achene - Lonny 380.19</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98.41</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26%</a:t>
                      </a:r>
                    </a:p>
                  </a:txBody>
                  <a:tcPr marL="0" marR="0" marT="0" marB="0" anchor="b">
                    <a:lnL>
                      <a:noFill/>
                    </a:lnL>
                    <a:lnR>
                      <a:noFill/>
                    </a:lnR>
                    <a:lnT>
                      <a:noFill/>
                    </a:lnT>
                    <a:lnB>
                      <a:noFill/>
                    </a:lnB>
                  </a:tcPr>
                </a:tc>
                <a:extLst>
                  <a:ext uri="{0D108BD9-81ED-4DB2-BD59-A6C34878D82A}">
                    <a16:rowId xmlns:a16="http://schemas.microsoft.com/office/drawing/2014/main" val="1070250003"/>
                  </a:ext>
                </a:extLst>
              </a:tr>
              <a:tr h="175107">
                <a:tc>
                  <a:txBody>
                    <a:bodyPr/>
                    <a:lstStyle/>
                    <a:p>
                      <a:pPr algn="l" fontAlgn="b"/>
                      <a:r>
                        <a:rPr lang="en-US" sz="900" b="0" i="0" u="none" strike="noStrike">
                          <a:solidFill>
                            <a:srgbClr val="000000"/>
                          </a:solidFill>
                          <a:effectLst/>
                          <a:latin typeface="Arial" panose="020B0604020202020204" pitchFamily="34" charset="0"/>
                        </a:rPr>
                        <a:t>[BE-BE] PST Zandvliet 1 [DIR] [BE] / N-1 Achene - Lonny 380.19</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103.71</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797747156"/>
                  </a:ext>
                </a:extLst>
              </a:tr>
              <a:tr h="175107">
                <a:tc>
                  <a:txBody>
                    <a:bodyPr/>
                    <a:lstStyle/>
                    <a:p>
                      <a:pPr algn="l" fontAlgn="b"/>
                      <a:r>
                        <a:rPr lang="en-US" sz="900" b="1" i="0" u="none" strike="noStrike">
                          <a:solidFill>
                            <a:srgbClr val="000000"/>
                          </a:solidFill>
                          <a:effectLst/>
                          <a:latin typeface="Arial" panose="020B0604020202020204" pitchFamily="34" charset="0"/>
                        </a:rPr>
                        <a:t>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176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765222246"/>
                  </a:ext>
                </a:extLst>
              </a:tr>
              <a:tr h="175107">
                <a:tc>
                  <a:txBody>
                    <a:bodyPr/>
                    <a:lstStyle/>
                    <a:p>
                      <a:pPr algn="l" fontAlgn="b"/>
                      <a:r>
                        <a:rPr lang="pt-BR" sz="900" b="0" i="0" u="none" strike="noStrike">
                          <a:solidFill>
                            <a:srgbClr val="000000"/>
                          </a:solidFill>
                          <a:effectLst/>
                          <a:latin typeface="Arial" panose="020B0604020202020204" pitchFamily="34" charset="0"/>
                        </a:rPr>
                        <a:t>[RO-RO] Resita - Timisoara c1 [DIR] / N-1 Resita - Timisoara c2</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143.23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46%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795908727"/>
                  </a:ext>
                </a:extLst>
              </a:tr>
              <a:tr h="175107">
                <a:tc>
                  <a:txBody>
                    <a:bodyPr/>
                    <a:lstStyle/>
                    <a:p>
                      <a:pPr algn="l" fontAlgn="b"/>
                      <a:r>
                        <a:rPr lang="en-US" sz="900" b="0" i="0" u="none" strike="noStrike">
                          <a:solidFill>
                            <a:srgbClr val="000000"/>
                          </a:solidFill>
                          <a:effectLst/>
                          <a:latin typeface="Arial" panose="020B0604020202020204" pitchFamily="34" charset="0"/>
                        </a:rPr>
                        <a:t>[BE-FR] Avelgem - Avelin 380.80 [DIR] [BE] / N-1 Achene - Lonny 380.19</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176</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2583568181"/>
                  </a:ext>
                </a:extLst>
              </a:tr>
              <a:tr h="175107">
                <a:tc>
                  <a:txBody>
                    <a:bodyPr/>
                    <a:lstStyle/>
                    <a:p>
                      <a:pPr algn="l" fontAlgn="b"/>
                      <a:r>
                        <a:rPr lang="en-US" sz="900" b="0" i="0" u="none" strike="noStrike">
                          <a:solidFill>
                            <a:srgbClr val="000000"/>
                          </a:solidFill>
                          <a:effectLst/>
                          <a:latin typeface="Arial" panose="020B0604020202020204" pitchFamily="34" charset="0"/>
                        </a:rPr>
                        <a:t>[BE-BE] PST Van Eyck 2 [DIR] [BE] / N-1 Achene - Lonny 380.19</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18.24</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54%</a:t>
                      </a:r>
                    </a:p>
                  </a:txBody>
                  <a:tcPr marL="0" marR="0" marT="0" marB="0" anchor="b">
                    <a:lnL>
                      <a:noFill/>
                    </a:lnL>
                    <a:lnR>
                      <a:noFill/>
                    </a:lnR>
                    <a:lnT>
                      <a:noFill/>
                    </a:lnT>
                    <a:lnB>
                      <a:noFill/>
                    </a:lnB>
                  </a:tcPr>
                </a:tc>
                <a:extLst>
                  <a:ext uri="{0D108BD9-81ED-4DB2-BD59-A6C34878D82A}">
                    <a16:rowId xmlns:a16="http://schemas.microsoft.com/office/drawing/2014/main" val="3932379603"/>
                  </a:ext>
                </a:extLst>
              </a:tr>
              <a:tr h="175107">
                <a:tc>
                  <a:txBody>
                    <a:bodyPr/>
                    <a:lstStyle/>
                    <a:p>
                      <a:pPr algn="l" fontAlgn="b"/>
                      <a:r>
                        <a:rPr lang="en-US" sz="900" b="1" i="0" u="none" strike="noStrike">
                          <a:solidFill>
                            <a:srgbClr val="000000"/>
                          </a:solidFill>
                          <a:effectLst/>
                          <a:latin typeface="Arial" panose="020B0604020202020204" pitchFamily="34" charset="0"/>
                        </a:rPr>
                        <a:t>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131.47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142%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825345043"/>
                  </a:ext>
                </a:extLst>
              </a:tr>
              <a:tr h="175107">
                <a:tc>
                  <a:txBody>
                    <a:bodyPr/>
                    <a:lstStyle/>
                    <a:p>
                      <a:pPr algn="l" fontAlgn="b"/>
                      <a:r>
                        <a:rPr lang="pt-BR" sz="900" b="0" i="0" u="none" strike="noStrike">
                          <a:solidFill>
                            <a:srgbClr val="000000"/>
                          </a:solidFill>
                          <a:effectLst/>
                          <a:latin typeface="Arial" panose="020B0604020202020204" pitchFamily="34" charset="0"/>
                        </a:rPr>
                        <a:t>[RO-RO] Resita - Timisoara c1 [DIR] / N-1 Resita - Timisoara c2</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6.4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51%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752374105"/>
                  </a:ext>
                </a:extLst>
              </a:tr>
              <a:tr h="175107">
                <a:tc>
                  <a:txBody>
                    <a:bodyPr/>
                    <a:lstStyle/>
                    <a:p>
                      <a:pPr algn="l" fontAlgn="b"/>
                      <a:r>
                        <a:rPr lang="en-US" sz="900" b="0" i="0" u="none" strike="noStrike">
                          <a:solidFill>
                            <a:srgbClr val="000000"/>
                          </a:solidFill>
                          <a:effectLst/>
                          <a:latin typeface="Arial" panose="020B0604020202020204" pitchFamily="34" charset="0"/>
                        </a:rPr>
                        <a:t>[BE-FR] Avelgem - Avelin 380.80 [DIR] [BE] / N-1 Achene - Lonny 380.19</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131.47</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4006852689"/>
                  </a:ext>
                </a:extLst>
              </a:tr>
              <a:tr h="175107">
                <a:tc>
                  <a:txBody>
                    <a:bodyPr/>
                    <a:lstStyle/>
                    <a:p>
                      <a:pPr algn="l" fontAlgn="b"/>
                      <a:r>
                        <a:rPr lang="en-US" sz="900" b="0" i="0" u="none" strike="noStrike">
                          <a:solidFill>
                            <a:srgbClr val="000000"/>
                          </a:solidFill>
                          <a:effectLst/>
                          <a:latin typeface="Arial" panose="020B0604020202020204" pitchFamily="34" charset="0"/>
                        </a:rPr>
                        <a:t>[BE-BE] PST Van Eyck 2 [DIR] [BE] / N-1 PST Van Eyck 1</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14.2</a:t>
                      </a:r>
                    </a:p>
                  </a:txBody>
                  <a:tcPr marL="0" marR="0" marT="0" marB="0" anchor="b">
                    <a:lnL>
                      <a:noFill/>
                    </a:lnL>
                    <a:lnR>
                      <a:noFill/>
                    </a:lnR>
                    <a:lnT>
                      <a:noFill/>
                    </a:lnT>
                    <a:lnB>
                      <a:noFill/>
                    </a:lnB>
                  </a:tcPr>
                </a:tc>
                <a:tc>
                  <a:txBody>
                    <a:bodyPr/>
                    <a:lstStyle/>
                    <a:p>
                      <a:pPr algn="r" fontAlgn="b"/>
                      <a:r>
                        <a:rPr lang="en-US" sz="900" b="0" i="0" u="none" strike="noStrike" dirty="0">
                          <a:solidFill>
                            <a:srgbClr val="000000"/>
                          </a:solidFill>
                          <a:effectLst/>
                          <a:latin typeface="Arial" panose="020B0604020202020204" pitchFamily="34" charset="0"/>
                        </a:rPr>
                        <a:t>65%</a:t>
                      </a:r>
                    </a:p>
                  </a:txBody>
                  <a:tcPr marL="0" marR="0" marT="0" marB="0" anchor="b">
                    <a:lnL>
                      <a:noFill/>
                    </a:lnL>
                    <a:lnR>
                      <a:noFill/>
                    </a:lnR>
                    <a:lnT>
                      <a:noFill/>
                    </a:lnT>
                    <a:lnB>
                      <a:noFill/>
                    </a:lnB>
                  </a:tcPr>
                </a:tc>
                <a:extLst>
                  <a:ext uri="{0D108BD9-81ED-4DB2-BD59-A6C34878D82A}">
                    <a16:rowId xmlns:a16="http://schemas.microsoft.com/office/drawing/2014/main" val="2525720261"/>
                  </a:ext>
                </a:extLst>
              </a:tr>
            </a:tbl>
          </a:graphicData>
        </a:graphic>
      </p:graphicFrame>
    </p:spTree>
    <p:extLst>
      <p:ext uri="{BB962C8B-B14F-4D97-AF65-F5344CB8AC3E}">
        <p14:creationId xmlns:p14="http://schemas.microsoft.com/office/powerpoint/2010/main" val="298503307"/>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20115 (part I</a:t>
            </a:r>
            <a:r>
              <a:rPr lang="sl-SI" altLang="hu-HU" sz="1400" dirty="0">
                <a:solidFill>
                  <a:srgbClr val="008000"/>
                </a:solidFill>
              </a:rPr>
              <a:t>I</a:t>
            </a:r>
            <a:r>
              <a:rPr lang="en-US" altLang="hu-HU" sz="1400" dirty="0">
                <a:solidFill>
                  <a:srgbClr val="008000"/>
                </a:solidFill>
              </a:rPr>
              <a:t>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BB84F6C7-ED30-4CB7-AE18-E71AA9259DE9}"/>
              </a:ext>
            </a:extLst>
          </p:cNvPr>
          <p:cNvGraphicFramePr>
            <a:graphicFrameLocks noGrp="1"/>
          </p:cNvGraphicFramePr>
          <p:nvPr/>
        </p:nvGraphicFramePr>
        <p:xfrm>
          <a:off x="1058069" y="1494949"/>
          <a:ext cx="7962900" cy="3520440"/>
        </p:xfrm>
        <a:graphic>
          <a:graphicData uri="http://schemas.openxmlformats.org/drawingml/2006/table">
            <a:tbl>
              <a:tblPr/>
              <a:tblGrid>
                <a:gridCol w="6096000">
                  <a:extLst>
                    <a:ext uri="{9D8B030D-6E8A-4147-A177-3AD203B41FA5}">
                      <a16:colId xmlns:a16="http://schemas.microsoft.com/office/drawing/2014/main" val="220181237"/>
                    </a:ext>
                  </a:extLst>
                </a:gridCol>
                <a:gridCol w="1358900">
                  <a:extLst>
                    <a:ext uri="{9D8B030D-6E8A-4147-A177-3AD203B41FA5}">
                      <a16:colId xmlns:a16="http://schemas.microsoft.com/office/drawing/2014/main" val="3381081953"/>
                    </a:ext>
                  </a:extLst>
                </a:gridCol>
                <a:gridCol w="508000">
                  <a:extLst>
                    <a:ext uri="{9D8B030D-6E8A-4147-A177-3AD203B41FA5}">
                      <a16:colId xmlns:a16="http://schemas.microsoft.com/office/drawing/2014/main" val="3217733281"/>
                    </a:ext>
                  </a:extLst>
                </a:gridCol>
              </a:tblGrid>
              <a:tr h="167640">
                <a:tc>
                  <a:txBody>
                    <a:bodyPr/>
                    <a:lstStyle/>
                    <a:p>
                      <a:pPr algn="l" fontAlgn="b"/>
                      <a:r>
                        <a:rPr lang="en-US" sz="1000" b="1" i="0" u="none" strike="noStrike">
                          <a:solidFill>
                            <a:srgbClr val="000000"/>
                          </a:solidFill>
                          <a:effectLst/>
                          <a:latin typeface="Arial" panose="020B0604020202020204" pitchFamily="34" charset="0"/>
                        </a:rPr>
                        <a:t>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63.35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44%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934842256"/>
                  </a:ext>
                </a:extLst>
              </a:tr>
              <a:tr h="167640">
                <a:tc>
                  <a:txBody>
                    <a:bodyPr/>
                    <a:lstStyle/>
                    <a:p>
                      <a:pPr algn="l" fontAlgn="b"/>
                      <a:r>
                        <a:rPr lang="en-US" sz="1000" b="0" i="0" u="none" strike="noStrike">
                          <a:solidFill>
                            <a:srgbClr val="000000"/>
                          </a:solidFill>
                          <a:effectLst/>
                          <a:latin typeface="Arial" panose="020B0604020202020204" pitchFamily="34" charset="0"/>
                        </a:rPr>
                        <a:t>[BE-FR] Avelgem - Avelin 380.80 [DIR] [BE] / N-1 Achene - Lonny 380.19</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63.35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102762099"/>
                  </a:ext>
                </a:extLst>
              </a:tr>
              <a:tr h="167640">
                <a:tc>
                  <a:txBody>
                    <a:bodyPr/>
                    <a:lstStyle/>
                    <a:p>
                      <a:pPr algn="l" fontAlgn="b"/>
                      <a:r>
                        <a:rPr lang="en-US" sz="1000" b="0" i="0" u="none" strike="noStrike">
                          <a:solidFill>
                            <a:srgbClr val="000000"/>
                          </a:solidFill>
                          <a:effectLst/>
                          <a:latin typeface="Arial" panose="020B0604020202020204" pitchFamily="34" charset="0"/>
                        </a:rPr>
                        <a:t>[BE-BE] Y-Mercator (-Doel - Lillo) 380.52 [DIR] / N-1 Achene - Lonny 380.19</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28.63</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433319666"/>
                  </a:ext>
                </a:extLst>
              </a:tr>
              <a:tr h="167640">
                <a:tc>
                  <a:txBody>
                    <a:bodyPr/>
                    <a:lstStyle/>
                    <a:p>
                      <a:pPr algn="l" fontAlgn="b"/>
                      <a:r>
                        <a:rPr lang="en-US" sz="1000" b="1" i="0" u="none" strike="noStrike">
                          <a:solidFill>
                            <a:srgbClr val="000000"/>
                          </a:solidFill>
                          <a:effectLst/>
                          <a:latin typeface="Arial" panose="020B0604020202020204" pitchFamily="34" charset="0"/>
                        </a:rPr>
                        <a:t>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35.94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65%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157260902"/>
                  </a:ext>
                </a:extLst>
              </a:tr>
              <a:tr h="167640">
                <a:tc>
                  <a:txBody>
                    <a:bodyPr/>
                    <a:lstStyle/>
                    <a:p>
                      <a:pPr algn="l" fontAlgn="b"/>
                      <a:r>
                        <a:rPr lang="en-US" sz="1000" b="0" i="0" u="none" strike="noStrike">
                          <a:solidFill>
                            <a:srgbClr val="000000"/>
                          </a:solidFill>
                          <a:effectLst/>
                          <a:latin typeface="Arial" panose="020B0604020202020204" pitchFamily="34" charset="0"/>
                        </a:rPr>
                        <a:t>[SK-SK] V.Dur - Levice 2 [DIR] / N-1 V.Dur - Levice 1</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35.94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363808465"/>
                  </a:ext>
                </a:extLst>
              </a:tr>
              <a:tr h="167640">
                <a:tc>
                  <a:txBody>
                    <a:bodyPr/>
                    <a:lstStyle/>
                    <a:p>
                      <a:pPr algn="l" fontAlgn="b"/>
                      <a:r>
                        <a:rPr lang="en-US" sz="1000" b="0" i="0" u="none" strike="noStrike">
                          <a:solidFill>
                            <a:srgbClr val="000000"/>
                          </a:solidFill>
                          <a:effectLst/>
                          <a:latin typeface="Arial" panose="020B0604020202020204" pitchFamily="34" charset="0"/>
                        </a:rPr>
                        <a:t>[AT-HU] Wien Suedost - Gyoer 245 [DIR] [AT] / N-1 Neusiedl - Wien Suedost 246A</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35.79</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36%</a:t>
                      </a:r>
                    </a:p>
                  </a:txBody>
                  <a:tcPr marL="0" marR="0" marT="0" marB="0" anchor="b">
                    <a:lnL>
                      <a:noFill/>
                    </a:lnL>
                    <a:lnR>
                      <a:noFill/>
                    </a:lnR>
                    <a:lnT>
                      <a:noFill/>
                    </a:lnT>
                    <a:lnB>
                      <a:noFill/>
                    </a:lnB>
                  </a:tcPr>
                </a:tc>
                <a:extLst>
                  <a:ext uri="{0D108BD9-81ED-4DB2-BD59-A6C34878D82A}">
                    <a16:rowId xmlns:a16="http://schemas.microsoft.com/office/drawing/2014/main" val="221745856"/>
                  </a:ext>
                </a:extLst>
              </a:tr>
              <a:tr h="167640">
                <a:tc>
                  <a:txBody>
                    <a:bodyPr/>
                    <a:lstStyle/>
                    <a:p>
                      <a:pPr algn="l" fontAlgn="b"/>
                      <a:r>
                        <a:rPr lang="en-US" sz="1000" b="1" i="0" u="none" strike="noStrike">
                          <a:solidFill>
                            <a:srgbClr val="000000"/>
                          </a:solidFill>
                          <a:effectLst/>
                          <a:latin typeface="Arial" panose="020B0604020202020204" pitchFamily="34" charset="0"/>
                        </a:rPr>
                        <a:t>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302.66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104%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523262210"/>
                  </a:ext>
                </a:extLst>
              </a:tr>
              <a:tr h="167640">
                <a:tc>
                  <a:txBody>
                    <a:bodyPr/>
                    <a:lstStyle/>
                    <a:p>
                      <a:pPr algn="l" fontAlgn="b"/>
                      <a:r>
                        <a:rPr lang="en-US" sz="1000" b="0" i="0" u="none" strike="noStrike">
                          <a:solidFill>
                            <a:srgbClr val="000000"/>
                          </a:solidFill>
                          <a:effectLst/>
                          <a:latin typeface="Arial" panose="020B0604020202020204" pitchFamily="34" charset="0"/>
                        </a:rPr>
                        <a:t>[AT-HU] Wien Suedost - Gyoer 245 [DIR] [AT] / N-1 Neusiedl - Wien Suedost 246A</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302.66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41%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671061788"/>
                  </a:ext>
                </a:extLst>
              </a:tr>
              <a:tr h="167640">
                <a:tc>
                  <a:txBody>
                    <a:bodyPr/>
                    <a:lstStyle/>
                    <a:p>
                      <a:pPr algn="l" fontAlgn="b"/>
                      <a:r>
                        <a:rPr lang="en-US" sz="1000" b="0" i="0" u="none" strike="noStrike">
                          <a:solidFill>
                            <a:srgbClr val="000000"/>
                          </a:solidFill>
                          <a:effectLst/>
                          <a:latin typeface="Arial" panose="020B0604020202020204" pitchFamily="34" charset="0"/>
                        </a:rPr>
                        <a:t>[BE-FR] Avelgem - Avelin 380.80 [DIR] [BE] / N-1 Achene - Lonny 380.19</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297.7</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28%</a:t>
                      </a:r>
                    </a:p>
                  </a:txBody>
                  <a:tcPr marL="0" marR="0" marT="0" marB="0" anchor="b">
                    <a:lnL>
                      <a:noFill/>
                    </a:lnL>
                    <a:lnR>
                      <a:noFill/>
                    </a:lnR>
                    <a:lnT>
                      <a:noFill/>
                    </a:lnT>
                    <a:lnB>
                      <a:noFill/>
                    </a:lnB>
                  </a:tcPr>
                </a:tc>
                <a:extLst>
                  <a:ext uri="{0D108BD9-81ED-4DB2-BD59-A6C34878D82A}">
                    <a16:rowId xmlns:a16="http://schemas.microsoft.com/office/drawing/2014/main" val="4474615"/>
                  </a:ext>
                </a:extLst>
              </a:tr>
              <a:tr h="167640">
                <a:tc>
                  <a:txBody>
                    <a:bodyPr/>
                    <a:lstStyle/>
                    <a:p>
                      <a:pPr algn="l" fontAlgn="b"/>
                      <a:r>
                        <a:rPr lang="en-US" sz="1000" b="0" i="0" u="none" strike="noStrike">
                          <a:solidFill>
                            <a:srgbClr val="000000"/>
                          </a:solidFill>
                          <a:effectLst/>
                          <a:latin typeface="Arial" panose="020B0604020202020204" pitchFamily="34" charset="0"/>
                        </a:rPr>
                        <a:t>[BE-BE] PST Van Eyck 2 [DIR] [BE] / N-1 Achene - Lonny 380.19</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30.82</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34%</a:t>
                      </a:r>
                    </a:p>
                  </a:txBody>
                  <a:tcPr marL="0" marR="0" marT="0" marB="0" anchor="b">
                    <a:lnL>
                      <a:noFill/>
                    </a:lnL>
                    <a:lnR>
                      <a:noFill/>
                    </a:lnR>
                    <a:lnT>
                      <a:noFill/>
                    </a:lnT>
                    <a:lnB>
                      <a:noFill/>
                    </a:lnB>
                  </a:tcPr>
                </a:tc>
                <a:extLst>
                  <a:ext uri="{0D108BD9-81ED-4DB2-BD59-A6C34878D82A}">
                    <a16:rowId xmlns:a16="http://schemas.microsoft.com/office/drawing/2014/main" val="139428924"/>
                  </a:ext>
                </a:extLst>
              </a:tr>
              <a:tr h="167640">
                <a:tc>
                  <a:txBody>
                    <a:bodyPr/>
                    <a:lstStyle/>
                    <a:p>
                      <a:pPr algn="l" fontAlgn="b"/>
                      <a:r>
                        <a:rPr lang="en-US" sz="1000" b="1" i="0" u="none" strike="noStrike">
                          <a:solidFill>
                            <a:srgbClr val="000000"/>
                          </a:solidFill>
                          <a:effectLst/>
                          <a:latin typeface="Arial" panose="020B0604020202020204" pitchFamily="34" charset="0"/>
                        </a:rPr>
                        <a:t>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278.67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49%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20765386"/>
                  </a:ext>
                </a:extLst>
              </a:tr>
              <a:tr h="167640">
                <a:tc>
                  <a:txBody>
                    <a:bodyPr/>
                    <a:lstStyle/>
                    <a:p>
                      <a:pPr algn="l" fontAlgn="b"/>
                      <a:r>
                        <a:rPr lang="en-US" sz="1000" b="0" i="0" u="none" strike="noStrike">
                          <a:solidFill>
                            <a:srgbClr val="000000"/>
                          </a:solidFill>
                          <a:effectLst/>
                          <a:latin typeface="Arial" panose="020B0604020202020204" pitchFamily="34" charset="0"/>
                        </a:rPr>
                        <a:t>[BE-FR] Avelgem - Avelin 380.80 [DIR] [BE] / N-1 Achene - Lonny 380.19</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278.67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169336102"/>
                  </a:ext>
                </a:extLst>
              </a:tr>
              <a:tr h="167640">
                <a:tc>
                  <a:txBody>
                    <a:bodyPr/>
                    <a:lstStyle/>
                    <a:p>
                      <a:pPr algn="l" fontAlgn="b"/>
                      <a:r>
                        <a:rPr lang="en-US" sz="1000" b="0" i="0" u="none" strike="noStrike">
                          <a:solidFill>
                            <a:srgbClr val="000000"/>
                          </a:solidFill>
                          <a:effectLst/>
                          <a:latin typeface="Arial" panose="020B0604020202020204" pitchFamily="34" charset="0"/>
                        </a:rPr>
                        <a:t>[BE-BE] PST Zandvliet 1 [DIR] [BE] / N-1 Achene - Lonny 380.19</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152.21</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743768033"/>
                  </a:ext>
                </a:extLst>
              </a:tr>
              <a:tr h="167640">
                <a:tc>
                  <a:txBody>
                    <a:bodyPr/>
                    <a:lstStyle/>
                    <a:p>
                      <a:pPr algn="l" fontAlgn="b"/>
                      <a:r>
                        <a:rPr lang="en-US" sz="1000" b="1" i="0" u="none" strike="noStrike">
                          <a:solidFill>
                            <a:srgbClr val="000000"/>
                          </a:solidFill>
                          <a:effectLst/>
                          <a:latin typeface="Arial" panose="020B0604020202020204" pitchFamily="34" charset="0"/>
                        </a:rPr>
                        <a:t>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250.6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74%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821040557"/>
                  </a:ext>
                </a:extLst>
              </a:tr>
              <a:tr h="167640">
                <a:tc>
                  <a:txBody>
                    <a:bodyPr/>
                    <a:lstStyle/>
                    <a:p>
                      <a:pPr algn="l" fontAlgn="b"/>
                      <a:r>
                        <a:rPr lang="en-US" sz="1000" b="0" i="0" u="none" strike="noStrike">
                          <a:solidFill>
                            <a:srgbClr val="000000"/>
                          </a:solidFill>
                          <a:effectLst/>
                          <a:latin typeface="Arial" panose="020B0604020202020204" pitchFamily="34" charset="0"/>
                        </a:rPr>
                        <a:t>[BE-FR] Avelgem - Avelin 380.80 [DIR] [BE] / N-1 Achene - Lonny 380.19</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31.53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51%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220293111"/>
                  </a:ext>
                </a:extLst>
              </a:tr>
              <a:tr h="167640">
                <a:tc>
                  <a:txBody>
                    <a:bodyPr/>
                    <a:lstStyle/>
                    <a:p>
                      <a:pPr algn="l" fontAlgn="b"/>
                      <a:r>
                        <a:rPr lang="en-US" sz="1000" b="0" i="0" u="none" strike="noStrike">
                          <a:solidFill>
                            <a:srgbClr val="000000"/>
                          </a:solidFill>
                          <a:effectLst/>
                          <a:latin typeface="Arial" panose="020B0604020202020204" pitchFamily="34" charset="0"/>
                        </a:rPr>
                        <a:t>[BE-BE] PST Zandvliet 1 [DIR] [BE] / N-1 Achene - Lonny 380.19</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250.6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276984291"/>
                  </a:ext>
                </a:extLst>
              </a:tr>
              <a:tr h="167640">
                <a:tc>
                  <a:txBody>
                    <a:bodyPr/>
                    <a:lstStyle/>
                    <a:p>
                      <a:pPr algn="l" fontAlgn="b"/>
                      <a:r>
                        <a:rPr lang="en-US" sz="1000" b="1" i="0" u="none" strike="noStrike">
                          <a:solidFill>
                            <a:srgbClr val="000000"/>
                          </a:solidFill>
                          <a:effectLst/>
                          <a:latin typeface="Arial" panose="020B0604020202020204" pitchFamily="34" charset="0"/>
                        </a:rPr>
                        <a:t>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192.04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100%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074920879"/>
                  </a:ext>
                </a:extLst>
              </a:tr>
              <a:tr h="167640">
                <a:tc>
                  <a:txBody>
                    <a:bodyPr/>
                    <a:lstStyle/>
                    <a:p>
                      <a:pPr algn="l" fontAlgn="b"/>
                      <a:r>
                        <a:rPr lang="en-US" sz="1000" b="0" i="0" u="none" strike="noStrike">
                          <a:solidFill>
                            <a:srgbClr val="000000"/>
                          </a:solidFill>
                          <a:effectLst/>
                          <a:latin typeface="Arial" panose="020B0604020202020204" pitchFamily="34" charset="0"/>
                        </a:rPr>
                        <a:t>[BE-FR] Avelgem - Avelin 380.80 [DIR] [BE] / N-1 Achene - Lonny 380.19</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192.04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186820545"/>
                  </a:ext>
                </a:extLst>
              </a:tr>
              <a:tr h="167640">
                <a:tc>
                  <a:txBody>
                    <a:bodyPr/>
                    <a:lstStyle/>
                    <a:p>
                      <a:pPr algn="l" fontAlgn="b"/>
                      <a:r>
                        <a:rPr lang="en-US" sz="1000" b="0" i="0" u="none" strike="noStrike">
                          <a:solidFill>
                            <a:srgbClr val="000000"/>
                          </a:solidFill>
                          <a:effectLst/>
                          <a:latin typeface="Arial" panose="020B0604020202020204" pitchFamily="34" charset="0"/>
                        </a:rPr>
                        <a:t>[BE-BE] PST Van Eyck 2 [DIR] [BE] / N-1 PST Van Eyck 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21.39</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51%</a:t>
                      </a:r>
                    </a:p>
                  </a:txBody>
                  <a:tcPr marL="0" marR="0" marT="0" marB="0" anchor="b">
                    <a:lnL>
                      <a:noFill/>
                    </a:lnL>
                    <a:lnR>
                      <a:noFill/>
                    </a:lnR>
                    <a:lnT>
                      <a:noFill/>
                    </a:lnT>
                    <a:lnB>
                      <a:noFill/>
                    </a:lnB>
                  </a:tcPr>
                </a:tc>
                <a:extLst>
                  <a:ext uri="{0D108BD9-81ED-4DB2-BD59-A6C34878D82A}">
                    <a16:rowId xmlns:a16="http://schemas.microsoft.com/office/drawing/2014/main" val="2700131399"/>
                  </a:ext>
                </a:extLst>
              </a:tr>
              <a:tr h="167640">
                <a:tc>
                  <a:txBody>
                    <a:bodyPr/>
                    <a:lstStyle/>
                    <a:p>
                      <a:pPr algn="l" fontAlgn="b"/>
                      <a:r>
                        <a:rPr lang="de-DE" sz="1000" b="0" i="0" u="none" strike="noStrike">
                          <a:solidFill>
                            <a:srgbClr val="000000"/>
                          </a:solidFill>
                          <a:effectLst/>
                          <a:latin typeface="Arial" panose="020B0604020202020204" pitchFamily="34" charset="0"/>
                        </a:rPr>
                        <a:t>[D7-D7] Paffendorf - Rommerskirchen PAFFEN S [OPP] / N-1 Knapsack - Sechtem WABERG W</a:t>
                      </a:r>
                    </a:p>
                  </a:txBody>
                  <a:tcPr marL="11430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panose="020B0604020202020204" pitchFamily="34" charset="0"/>
                        </a:rPr>
                        <a:t>4.05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panose="020B0604020202020204" pitchFamily="34" charset="0"/>
                        </a:rPr>
                        <a:t>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901348894"/>
                  </a:ext>
                </a:extLst>
              </a:tr>
              <a:tr h="167640">
                <a:tc>
                  <a:txBody>
                    <a:bodyPr/>
                    <a:lstStyle/>
                    <a:p>
                      <a:pPr algn="l" fontAlgn="b"/>
                      <a:r>
                        <a:rPr lang="en-US" sz="1000" b="1" i="0" u="none" strike="noStrike">
                          <a:solidFill>
                            <a:srgbClr val="000000"/>
                          </a:solidFill>
                          <a:effectLst/>
                          <a:latin typeface="Arial" panose="020B0604020202020204" pitchFamily="34" charset="0"/>
                        </a:rPr>
                        <a:t>Total sum</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1000" b="1" i="0" u="none" strike="noStrike">
                          <a:solidFill>
                            <a:srgbClr val="000000"/>
                          </a:solidFill>
                          <a:effectLst/>
                          <a:latin typeface="Arial" panose="020B0604020202020204" pitchFamily="34" charset="0"/>
                        </a:rPr>
                        <a:t>513.92</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1000" b="1" i="0" u="none" strike="noStrike" dirty="0">
                          <a:solidFill>
                            <a:srgbClr val="000000"/>
                          </a:solidFill>
                          <a:effectLst/>
                          <a:latin typeface="Arial" panose="020B0604020202020204" pitchFamily="34" charset="0"/>
                        </a:rPr>
                        <a:t>2834%</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3882636212"/>
                  </a:ext>
                </a:extLst>
              </a:tr>
            </a:tbl>
          </a:graphicData>
        </a:graphic>
      </p:graphicFrame>
    </p:spTree>
    <p:extLst>
      <p:ext uri="{BB962C8B-B14F-4D97-AF65-F5344CB8AC3E}">
        <p14:creationId xmlns:p14="http://schemas.microsoft.com/office/powerpoint/2010/main" val="2951785905"/>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20116 (part 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7BB526B1-8B78-41DA-823C-9F37B4128719}"/>
              </a:ext>
            </a:extLst>
          </p:cNvPr>
          <p:cNvGraphicFramePr>
            <a:graphicFrameLocks noGrp="1"/>
          </p:cNvGraphicFramePr>
          <p:nvPr>
            <p:extLst>
              <p:ext uri="{D42A27DB-BD31-4B8C-83A1-F6EECF244321}">
                <p14:modId xmlns:p14="http://schemas.microsoft.com/office/powerpoint/2010/main" val="1352457369"/>
              </p:ext>
            </p:extLst>
          </p:nvPr>
        </p:nvGraphicFramePr>
        <p:xfrm>
          <a:off x="1449421" y="1079495"/>
          <a:ext cx="7062023" cy="5010034"/>
        </p:xfrm>
        <a:graphic>
          <a:graphicData uri="http://schemas.openxmlformats.org/drawingml/2006/table">
            <a:tbl>
              <a:tblPr/>
              <a:tblGrid>
                <a:gridCol w="5472256">
                  <a:extLst>
                    <a:ext uri="{9D8B030D-6E8A-4147-A177-3AD203B41FA5}">
                      <a16:colId xmlns:a16="http://schemas.microsoft.com/office/drawing/2014/main" val="1783186798"/>
                    </a:ext>
                  </a:extLst>
                </a:gridCol>
                <a:gridCol w="1157177">
                  <a:extLst>
                    <a:ext uri="{9D8B030D-6E8A-4147-A177-3AD203B41FA5}">
                      <a16:colId xmlns:a16="http://schemas.microsoft.com/office/drawing/2014/main" val="449263885"/>
                    </a:ext>
                  </a:extLst>
                </a:gridCol>
                <a:gridCol w="432590">
                  <a:extLst>
                    <a:ext uri="{9D8B030D-6E8A-4147-A177-3AD203B41FA5}">
                      <a16:colId xmlns:a16="http://schemas.microsoft.com/office/drawing/2014/main" val="123539920"/>
                    </a:ext>
                  </a:extLst>
                </a:gridCol>
              </a:tblGrid>
              <a:tr h="161614">
                <a:tc>
                  <a:txBody>
                    <a:bodyPr/>
                    <a:lstStyle/>
                    <a:p>
                      <a:pPr algn="l" fontAlgn="b"/>
                      <a:r>
                        <a:rPr lang="en-US" sz="800" b="1" i="0" u="none" strike="noStrike">
                          <a:solidFill>
                            <a:srgbClr val="000000"/>
                          </a:solidFill>
                          <a:effectLst/>
                          <a:latin typeface="Arial" panose="020B0604020202020204" pitchFamily="34" charset="0"/>
                        </a:rPr>
                        <a:t>Hour</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MAX of ShadowPrice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RAM %</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1363037827"/>
                  </a:ext>
                </a:extLst>
              </a:tr>
              <a:tr h="161614">
                <a:tc>
                  <a:txBody>
                    <a:bodyPr/>
                    <a:lstStyle/>
                    <a:p>
                      <a:pPr algn="l" fontAlgn="b"/>
                      <a:r>
                        <a:rPr lang="en-US" sz="800" b="1" i="0" u="none" strike="noStrike">
                          <a:solidFill>
                            <a:srgbClr val="000000"/>
                          </a:solidFill>
                          <a:effectLst/>
                          <a:latin typeface="Arial" panose="020B0604020202020204" pitchFamily="34" charset="0"/>
                        </a:rPr>
                        <a:t>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52.2</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92%</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556356568"/>
                  </a:ext>
                </a:extLst>
              </a:tr>
              <a:tr h="161614">
                <a:tc>
                  <a:txBody>
                    <a:bodyPr/>
                    <a:lstStyle/>
                    <a:p>
                      <a:pPr algn="l" fontAlgn="b"/>
                      <a:r>
                        <a:rPr lang="en-US" sz="800" b="0" i="0" u="none" strike="noStrike">
                          <a:solidFill>
                            <a:srgbClr val="000000"/>
                          </a:solidFill>
                          <a:effectLst/>
                          <a:latin typeface="Arial" panose="020B0604020202020204" pitchFamily="34" charset="0"/>
                        </a:rPr>
                        <a:t>[BE-BE] PST Zandvliet 1 [DIR] [BE] / N-1 PST Zandvliet 2</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38.38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647705271"/>
                  </a:ext>
                </a:extLst>
              </a:tr>
              <a:tr h="161614">
                <a:tc>
                  <a:txBody>
                    <a:bodyPr/>
                    <a:lstStyle/>
                    <a:p>
                      <a:pPr algn="l" fontAlgn="b"/>
                      <a:r>
                        <a:rPr lang="de-DE" sz="800" b="0" i="0" u="none" strike="noStrike">
                          <a:solidFill>
                            <a:srgbClr val="000000"/>
                          </a:solidFill>
                          <a:effectLst/>
                          <a:latin typeface="Arial" panose="020B0604020202020204" pitchFamily="34" charset="0"/>
                        </a:rPr>
                        <a:t>[D7-D7] Paffendorf - Rommerskirchen PAFFEN S [OPP] / N-1 Knapsack - Sechtem WABERG W</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52.2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27%</a:t>
                      </a:r>
                    </a:p>
                  </a:txBody>
                  <a:tcPr marL="0" marR="0" marT="0" marB="0" anchor="b">
                    <a:lnL>
                      <a:noFill/>
                    </a:lnL>
                    <a:lnR>
                      <a:noFill/>
                    </a:lnR>
                    <a:lnT>
                      <a:noFill/>
                    </a:lnT>
                    <a:lnB>
                      <a:noFill/>
                    </a:lnB>
                  </a:tcPr>
                </a:tc>
                <a:extLst>
                  <a:ext uri="{0D108BD9-81ED-4DB2-BD59-A6C34878D82A}">
                    <a16:rowId xmlns:a16="http://schemas.microsoft.com/office/drawing/2014/main" val="1292160156"/>
                  </a:ext>
                </a:extLst>
              </a:tr>
              <a:tr h="161614">
                <a:tc>
                  <a:txBody>
                    <a:bodyPr/>
                    <a:lstStyle/>
                    <a:p>
                      <a:pPr algn="l" fontAlgn="b"/>
                      <a:r>
                        <a:rPr lang="en-US" sz="800" b="1" i="0" u="none" strike="noStrike">
                          <a:solidFill>
                            <a:srgbClr val="000000"/>
                          </a:solidFill>
                          <a:effectLst/>
                          <a:latin typeface="Arial" panose="020B0604020202020204" pitchFamily="34" charset="0"/>
                        </a:rPr>
                        <a:t>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53.21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133%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315264134"/>
                  </a:ext>
                </a:extLst>
              </a:tr>
              <a:tr h="161614">
                <a:tc>
                  <a:txBody>
                    <a:bodyPr/>
                    <a:lstStyle/>
                    <a:p>
                      <a:pPr algn="l" fontAlgn="b"/>
                      <a:r>
                        <a:rPr lang="en-US" sz="800" b="0" i="0" u="none" strike="noStrike">
                          <a:solidFill>
                            <a:srgbClr val="000000"/>
                          </a:solidFill>
                          <a:effectLst/>
                          <a:latin typeface="Arial" panose="020B0604020202020204" pitchFamily="34" charset="0"/>
                        </a:rPr>
                        <a:t>[BE-BE] PST Zandvliet 1 [DIR] [BE] / N-1 PST Zandvliet 2</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53.21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960034520"/>
                  </a:ext>
                </a:extLst>
              </a:tr>
              <a:tr h="161614">
                <a:tc>
                  <a:txBody>
                    <a:bodyPr/>
                    <a:lstStyle/>
                    <a:p>
                      <a:pPr algn="l" fontAlgn="b"/>
                      <a:r>
                        <a:rPr lang="de-DE" sz="800" b="0" i="0" u="none" strike="noStrike">
                          <a:solidFill>
                            <a:srgbClr val="000000"/>
                          </a:solidFill>
                          <a:effectLst/>
                          <a:latin typeface="Arial" panose="020B0604020202020204" pitchFamily="34" charset="0"/>
                        </a:rPr>
                        <a:t>[D7-D7] Y Paffendorf - Oberzier SECHTM S [DIR] / N-1 Sechtem - Paffendorf - Oberzier SECHTM N</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25.72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71%</a:t>
                      </a:r>
                    </a:p>
                  </a:txBody>
                  <a:tcPr marL="0" marR="0" marT="0" marB="0" anchor="b">
                    <a:lnL>
                      <a:noFill/>
                    </a:lnL>
                    <a:lnR>
                      <a:noFill/>
                    </a:lnR>
                    <a:lnT>
                      <a:noFill/>
                    </a:lnT>
                    <a:lnB>
                      <a:noFill/>
                    </a:lnB>
                  </a:tcPr>
                </a:tc>
                <a:extLst>
                  <a:ext uri="{0D108BD9-81ED-4DB2-BD59-A6C34878D82A}">
                    <a16:rowId xmlns:a16="http://schemas.microsoft.com/office/drawing/2014/main" val="327305523"/>
                  </a:ext>
                </a:extLst>
              </a:tr>
              <a:tr h="161614">
                <a:tc>
                  <a:txBody>
                    <a:bodyPr/>
                    <a:lstStyle/>
                    <a:p>
                      <a:pPr algn="l" fontAlgn="b"/>
                      <a:r>
                        <a:rPr lang="en-US" sz="800" b="1" i="0" u="none" strike="noStrike">
                          <a:solidFill>
                            <a:srgbClr val="000000"/>
                          </a:solidFill>
                          <a:effectLst/>
                          <a:latin typeface="Arial" panose="020B0604020202020204" pitchFamily="34" charset="0"/>
                        </a:rPr>
                        <a:t>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257.09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161%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888670715"/>
                  </a:ext>
                </a:extLst>
              </a:tr>
              <a:tr h="161614">
                <a:tc>
                  <a:txBody>
                    <a:bodyPr/>
                    <a:lstStyle/>
                    <a:p>
                      <a:pPr algn="l" fontAlgn="b"/>
                      <a:r>
                        <a:rPr lang="en-US" sz="800" b="0" i="0" u="none" strike="noStrike">
                          <a:solidFill>
                            <a:srgbClr val="000000"/>
                          </a:solidFill>
                          <a:effectLst/>
                          <a:latin typeface="Arial" panose="020B0604020202020204" pitchFamily="34" charset="0"/>
                        </a:rPr>
                        <a:t>[BE-BE] PST Van Eyck 2 [DIR] [BE] / N-1 PST Van Eyck 1</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18.89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94%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141598710"/>
                  </a:ext>
                </a:extLst>
              </a:tr>
              <a:tr h="161614">
                <a:tc>
                  <a:txBody>
                    <a:bodyPr/>
                    <a:lstStyle/>
                    <a:p>
                      <a:pPr algn="l" fontAlgn="b"/>
                      <a:r>
                        <a:rPr lang="pt-BR" sz="800" b="0" i="0" u="none" strike="noStrike">
                          <a:solidFill>
                            <a:srgbClr val="000000"/>
                          </a:solidFill>
                          <a:effectLst/>
                          <a:latin typeface="Arial" panose="020B0604020202020204" pitchFamily="34" charset="0"/>
                        </a:rPr>
                        <a:t>[BE-FR] Avelgem - Avelin 80 [DIR] [FR] / N-1 Avelgem - Mastaing 380.79</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257.09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67%</a:t>
                      </a:r>
                    </a:p>
                  </a:txBody>
                  <a:tcPr marL="0" marR="0" marT="0" marB="0" anchor="b">
                    <a:lnL>
                      <a:noFill/>
                    </a:lnL>
                    <a:lnR>
                      <a:noFill/>
                    </a:lnR>
                    <a:lnT>
                      <a:noFill/>
                    </a:lnT>
                    <a:lnB>
                      <a:noFill/>
                    </a:lnB>
                  </a:tcPr>
                </a:tc>
                <a:extLst>
                  <a:ext uri="{0D108BD9-81ED-4DB2-BD59-A6C34878D82A}">
                    <a16:rowId xmlns:a16="http://schemas.microsoft.com/office/drawing/2014/main" val="3764517880"/>
                  </a:ext>
                </a:extLst>
              </a:tr>
              <a:tr h="161614">
                <a:tc>
                  <a:txBody>
                    <a:bodyPr/>
                    <a:lstStyle/>
                    <a:p>
                      <a:pPr algn="l" fontAlgn="b"/>
                      <a:r>
                        <a:rPr lang="en-US" sz="800" b="1" i="0" u="none" strike="noStrike">
                          <a:solidFill>
                            <a:srgbClr val="000000"/>
                          </a:solidFill>
                          <a:effectLst/>
                          <a:latin typeface="Arial" panose="020B0604020202020204" pitchFamily="34" charset="0"/>
                        </a:rPr>
                        <a:t>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193.42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165%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509306395"/>
                  </a:ext>
                </a:extLst>
              </a:tr>
              <a:tr h="161614">
                <a:tc>
                  <a:txBody>
                    <a:bodyPr/>
                    <a:lstStyle/>
                    <a:p>
                      <a:pPr algn="l" fontAlgn="b"/>
                      <a:r>
                        <a:rPr lang="en-US" sz="800" b="0" i="0" u="none" strike="noStrike">
                          <a:solidFill>
                            <a:srgbClr val="000000"/>
                          </a:solidFill>
                          <a:effectLst/>
                          <a:latin typeface="Arial" panose="020B0604020202020204" pitchFamily="34" charset="0"/>
                        </a:rPr>
                        <a:t>[BE-BE] PST Van Eyck 2 [DIR] [BE] / N-1 PST Van Eyck 1</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14.21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94%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206471877"/>
                  </a:ext>
                </a:extLst>
              </a:tr>
              <a:tr h="161614">
                <a:tc>
                  <a:txBody>
                    <a:bodyPr/>
                    <a:lstStyle/>
                    <a:p>
                      <a:pPr algn="l" fontAlgn="b"/>
                      <a:r>
                        <a:rPr lang="pt-BR" sz="800" b="0" i="0" u="none" strike="noStrike">
                          <a:solidFill>
                            <a:srgbClr val="000000"/>
                          </a:solidFill>
                          <a:effectLst/>
                          <a:latin typeface="Arial" panose="020B0604020202020204" pitchFamily="34" charset="0"/>
                        </a:rPr>
                        <a:t>[BE-FR] Avelgem - Avelin 80 [DIR] [FR] / N-1 Avelgem - Mastaing 380.79</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193.42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71%</a:t>
                      </a:r>
                    </a:p>
                  </a:txBody>
                  <a:tcPr marL="0" marR="0" marT="0" marB="0" anchor="b">
                    <a:lnL>
                      <a:noFill/>
                    </a:lnL>
                    <a:lnR>
                      <a:noFill/>
                    </a:lnR>
                    <a:lnT>
                      <a:noFill/>
                    </a:lnT>
                    <a:lnB>
                      <a:noFill/>
                    </a:lnB>
                  </a:tcPr>
                </a:tc>
                <a:extLst>
                  <a:ext uri="{0D108BD9-81ED-4DB2-BD59-A6C34878D82A}">
                    <a16:rowId xmlns:a16="http://schemas.microsoft.com/office/drawing/2014/main" val="533465415"/>
                  </a:ext>
                </a:extLst>
              </a:tr>
              <a:tr h="161614">
                <a:tc>
                  <a:txBody>
                    <a:bodyPr/>
                    <a:lstStyle/>
                    <a:p>
                      <a:pPr algn="l" fontAlgn="b"/>
                      <a:r>
                        <a:rPr lang="en-US" sz="800" b="1" i="0" u="none" strike="noStrike">
                          <a:solidFill>
                            <a:srgbClr val="000000"/>
                          </a:solidFill>
                          <a:effectLst/>
                          <a:latin typeface="Arial" panose="020B0604020202020204" pitchFamily="34" charset="0"/>
                        </a:rPr>
                        <a:t>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234.56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168%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666959987"/>
                  </a:ext>
                </a:extLst>
              </a:tr>
              <a:tr h="161614">
                <a:tc>
                  <a:txBody>
                    <a:bodyPr/>
                    <a:lstStyle/>
                    <a:p>
                      <a:pPr algn="l" fontAlgn="b"/>
                      <a:r>
                        <a:rPr lang="en-US" sz="800" b="0" i="0" u="none" strike="noStrike">
                          <a:solidFill>
                            <a:srgbClr val="000000"/>
                          </a:solidFill>
                          <a:effectLst/>
                          <a:latin typeface="Arial" panose="020B0604020202020204" pitchFamily="34" charset="0"/>
                        </a:rPr>
                        <a:t>[BE-BE] PST Van Eyck 2 [DIR] [BE] / N-1 PST Van Eyck 1</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17.24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98%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176538216"/>
                  </a:ext>
                </a:extLst>
              </a:tr>
              <a:tr h="161614">
                <a:tc>
                  <a:txBody>
                    <a:bodyPr/>
                    <a:lstStyle/>
                    <a:p>
                      <a:pPr algn="l" fontAlgn="b"/>
                      <a:r>
                        <a:rPr lang="pt-BR" sz="800" b="0" i="0" u="none" strike="noStrike">
                          <a:solidFill>
                            <a:srgbClr val="000000"/>
                          </a:solidFill>
                          <a:effectLst/>
                          <a:latin typeface="Arial" panose="020B0604020202020204" pitchFamily="34" charset="0"/>
                        </a:rPr>
                        <a:t>[BE-FR] Avelgem - Avelin 80 [DIR] [FR] / N-1 Avelgem - Mastaing 380.79</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234.56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70%</a:t>
                      </a:r>
                    </a:p>
                  </a:txBody>
                  <a:tcPr marL="0" marR="0" marT="0" marB="0" anchor="b">
                    <a:lnL>
                      <a:noFill/>
                    </a:lnL>
                    <a:lnR>
                      <a:noFill/>
                    </a:lnR>
                    <a:lnT>
                      <a:noFill/>
                    </a:lnT>
                    <a:lnB>
                      <a:noFill/>
                    </a:lnB>
                  </a:tcPr>
                </a:tc>
                <a:extLst>
                  <a:ext uri="{0D108BD9-81ED-4DB2-BD59-A6C34878D82A}">
                    <a16:rowId xmlns:a16="http://schemas.microsoft.com/office/drawing/2014/main" val="1629422894"/>
                  </a:ext>
                </a:extLst>
              </a:tr>
              <a:tr h="161614">
                <a:tc>
                  <a:txBody>
                    <a:bodyPr/>
                    <a:lstStyle/>
                    <a:p>
                      <a:pPr algn="l" fontAlgn="b"/>
                      <a:r>
                        <a:rPr lang="en-US" sz="800" b="1" i="0" u="none" strike="noStrike">
                          <a:solidFill>
                            <a:srgbClr val="000000"/>
                          </a:solidFill>
                          <a:effectLst/>
                          <a:latin typeface="Arial" panose="020B0604020202020204" pitchFamily="34" charset="0"/>
                        </a:rPr>
                        <a:t>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197.63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226%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051388317"/>
                  </a:ext>
                </a:extLst>
              </a:tr>
              <a:tr h="161614">
                <a:tc>
                  <a:txBody>
                    <a:bodyPr/>
                    <a:lstStyle/>
                    <a:p>
                      <a:pPr algn="l" fontAlgn="b"/>
                      <a:r>
                        <a:rPr lang="de-DE" sz="800" b="0" i="0" u="none" strike="noStrike">
                          <a:solidFill>
                            <a:srgbClr val="000000"/>
                          </a:solidFill>
                          <a:effectLst/>
                          <a:latin typeface="Arial" panose="020B0604020202020204" pitchFamily="34" charset="0"/>
                        </a:rPr>
                        <a:t>[D2-NL] Diele - Meeden SCHWARZ [DIR] [D2] / N-1 Diele - Meeden WEISS/W</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161.5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276161905"/>
                  </a:ext>
                </a:extLst>
              </a:tr>
              <a:tr h="161614">
                <a:tc>
                  <a:txBody>
                    <a:bodyPr/>
                    <a:lstStyle/>
                    <a:p>
                      <a:pPr algn="l" fontAlgn="b"/>
                      <a:r>
                        <a:rPr lang="en-US" sz="800" b="0" i="0" u="none" strike="noStrike">
                          <a:solidFill>
                            <a:srgbClr val="000000"/>
                          </a:solidFill>
                          <a:effectLst/>
                          <a:latin typeface="Arial" panose="020B0604020202020204" pitchFamily="34" charset="0"/>
                        </a:rPr>
                        <a:t>[BE-BE] PST Van Eyck 2 [DIR] [BE] / N-1 PST Van Eyck 1</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80%</a:t>
                      </a:r>
                    </a:p>
                  </a:txBody>
                  <a:tcPr marL="0" marR="0" marT="0" marB="0" anchor="b">
                    <a:lnL>
                      <a:noFill/>
                    </a:lnL>
                    <a:lnR>
                      <a:noFill/>
                    </a:lnR>
                    <a:lnT>
                      <a:noFill/>
                    </a:lnT>
                    <a:lnB>
                      <a:noFill/>
                    </a:lnB>
                  </a:tcPr>
                </a:tc>
                <a:extLst>
                  <a:ext uri="{0D108BD9-81ED-4DB2-BD59-A6C34878D82A}">
                    <a16:rowId xmlns:a16="http://schemas.microsoft.com/office/drawing/2014/main" val="1226378295"/>
                  </a:ext>
                </a:extLst>
              </a:tr>
              <a:tr h="161614">
                <a:tc>
                  <a:txBody>
                    <a:bodyPr/>
                    <a:lstStyle/>
                    <a:p>
                      <a:pPr algn="l" fontAlgn="b"/>
                      <a:r>
                        <a:rPr lang="pt-BR" sz="800" b="0" i="0" u="none" strike="noStrike">
                          <a:solidFill>
                            <a:srgbClr val="000000"/>
                          </a:solidFill>
                          <a:effectLst/>
                          <a:latin typeface="Arial" panose="020B0604020202020204" pitchFamily="34" charset="0"/>
                        </a:rPr>
                        <a:t>[BE-FR] Avelgem - Avelin 80 [DIR] [FR] / N-1 Avelgem - Mastaing 380.79</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197.63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72%</a:t>
                      </a:r>
                    </a:p>
                  </a:txBody>
                  <a:tcPr marL="0" marR="0" marT="0" marB="0" anchor="b">
                    <a:lnL>
                      <a:noFill/>
                    </a:lnL>
                    <a:lnR>
                      <a:noFill/>
                    </a:lnR>
                    <a:lnT>
                      <a:noFill/>
                    </a:lnT>
                    <a:lnB>
                      <a:noFill/>
                    </a:lnB>
                  </a:tcPr>
                </a:tc>
                <a:extLst>
                  <a:ext uri="{0D108BD9-81ED-4DB2-BD59-A6C34878D82A}">
                    <a16:rowId xmlns:a16="http://schemas.microsoft.com/office/drawing/2014/main" val="1728353184"/>
                  </a:ext>
                </a:extLst>
              </a:tr>
              <a:tr h="161614">
                <a:tc>
                  <a:txBody>
                    <a:bodyPr/>
                    <a:lstStyle/>
                    <a:p>
                      <a:pPr algn="l" fontAlgn="b"/>
                      <a:r>
                        <a:rPr lang="en-US" sz="800" b="1" i="0" u="none" strike="noStrike">
                          <a:solidFill>
                            <a:srgbClr val="000000"/>
                          </a:solidFill>
                          <a:effectLst/>
                          <a:latin typeface="Arial" panose="020B0604020202020204" pitchFamily="34" charset="0"/>
                        </a:rPr>
                        <a:t>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386.9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295%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603773678"/>
                  </a:ext>
                </a:extLst>
              </a:tr>
              <a:tr h="161614">
                <a:tc>
                  <a:txBody>
                    <a:bodyPr/>
                    <a:lstStyle/>
                    <a:p>
                      <a:pPr algn="l" fontAlgn="b"/>
                      <a:r>
                        <a:rPr lang="de-DE" sz="800" b="0" i="0" u="none" strike="noStrike">
                          <a:solidFill>
                            <a:srgbClr val="000000"/>
                          </a:solidFill>
                          <a:effectLst/>
                          <a:latin typeface="Arial" panose="020B0604020202020204" pitchFamily="34" charset="0"/>
                        </a:rPr>
                        <a:t>[D2-NL] Diele - Meeden SCHWARZ [DIR] [D2] / N-1 Diele - Meeden WEISS/W</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16.14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83%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008899653"/>
                  </a:ext>
                </a:extLst>
              </a:tr>
              <a:tr h="161614">
                <a:tc>
                  <a:txBody>
                    <a:bodyPr/>
                    <a:lstStyle/>
                    <a:p>
                      <a:pPr algn="l" fontAlgn="b"/>
                      <a:r>
                        <a:rPr lang="en-US" sz="800" b="0" i="0" u="none" strike="noStrike">
                          <a:solidFill>
                            <a:srgbClr val="000000"/>
                          </a:solidFill>
                          <a:effectLst/>
                          <a:latin typeface="Arial" panose="020B0604020202020204" pitchFamily="34" charset="0"/>
                        </a:rPr>
                        <a:t>[BE-BE] PST Van Eyck 2 [DIR] [BE] / N-1 PST Van Eyck 1</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70.03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94%</a:t>
                      </a:r>
                    </a:p>
                  </a:txBody>
                  <a:tcPr marL="0" marR="0" marT="0" marB="0" anchor="b">
                    <a:lnL>
                      <a:noFill/>
                    </a:lnL>
                    <a:lnR>
                      <a:noFill/>
                    </a:lnR>
                    <a:lnT>
                      <a:noFill/>
                    </a:lnT>
                    <a:lnB>
                      <a:noFill/>
                    </a:lnB>
                  </a:tcPr>
                </a:tc>
                <a:extLst>
                  <a:ext uri="{0D108BD9-81ED-4DB2-BD59-A6C34878D82A}">
                    <a16:rowId xmlns:a16="http://schemas.microsoft.com/office/drawing/2014/main" val="1011829189"/>
                  </a:ext>
                </a:extLst>
              </a:tr>
              <a:tr h="161614">
                <a:tc>
                  <a:txBody>
                    <a:bodyPr/>
                    <a:lstStyle/>
                    <a:p>
                      <a:pPr algn="l" fontAlgn="b"/>
                      <a:r>
                        <a:rPr lang="pt-BR" sz="800" b="0" i="0" u="none" strike="noStrike">
                          <a:solidFill>
                            <a:srgbClr val="000000"/>
                          </a:solidFill>
                          <a:effectLst/>
                          <a:latin typeface="Arial" panose="020B0604020202020204" pitchFamily="34" charset="0"/>
                        </a:rPr>
                        <a:t>[BE-FR] Avelgem - Avelin 80 [DIR] [FR] / N-1 Avelgem - Mastaing 380.79</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132.2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77%</a:t>
                      </a:r>
                    </a:p>
                  </a:txBody>
                  <a:tcPr marL="0" marR="0" marT="0" marB="0" anchor="b">
                    <a:lnL>
                      <a:noFill/>
                    </a:lnL>
                    <a:lnR>
                      <a:noFill/>
                    </a:lnR>
                    <a:lnT>
                      <a:noFill/>
                    </a:lnT>
                    <a:lnB>
                      <a:noFill/>
                    </a:lnB>
                  </a:tcPr>
                </a:tc>
                <a:extLst>
                  <a:ext uri="{0D108BD9-81ED-4DB2-BD59-A6C34878D82A}">
                    <a16:rowId xmlns:a16="http://schemas.microsoft.com/office/drawing/2014/main" val="624543704"/>
                  </a:ext>
                </a:extLst>
              </a:tr>
              <a:tr h="161614">
                <a:tc>
                  <a:txBody>
                    <a:bodyPr/>
                    <a:lstStyle/>
                    <a:p>
                      <a:pPr algn="l" fontAlgn="b"/>
                      <a:r>
                        <a:rPr lang="de-DE" sz="800" b="0" i="0" u="none" strike="noStrike">
                          <a:solidFill>
                            <a:srgbClr val="000000"/>
                          </a:solidFill>
                          <a:effectLst/>
                          <a:latin typeface="Arial" panose="020B0604020202020204" pitchFamily="34" charset="0"/>
                        </a:rPr>
                        <a:t>[D7-D7] Paffendorf - Rommerskirchen PAFFEN S [OPP] / N-1 Knapsack - Sechtem WABERG W</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386.9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41%</a:t>
                      </a:r>
                    </a:p>
                  </a:txBody>
                  <a:tcPr marL="0" marR="0" marT="0" marB="0" anchor="b">
                    <a:lnL>
                      <a:noFill/>
                    </a:lnL>
                    <a:lnR>
                      <a:noFill/>
                    </a:lnR>
                    <a:lnT>
                      <a:noFill/>
                    </a:lnT>
                    <a:lnB>
                      <a:noFill/>
                    </a:lnB>
                  </a:tcPr>
                </a:tc>
                <a:extLst>
                  <a:ext uri="{0D108BD9-81ED-4DB2-BD59-A6C34878D82A}">
                    <a16:rowId xmlns:a16="http://schemas.microsoft.com/office/drawing/2014/main" val="1912245832"/>
                  </a:ext>
                </a:extLst>
              </a:tr>
              <a:tr h="161614">
                <a:tc>
                  <a:txBody>
                    <a:bodyPr/>
                    <a:lstStyle/>
                    <a:p>
                      <a:pPr algn="l" fontAlgn="b"/>
                      <a:r>
                        <a:rPr lang="en-US" sz="800" b="1" i="0" u="none" strike="noStrike">
                          <a:solidFill>
                            <a:srgbClr val="000000"/>
                          </a:solidFill>
                          <a:effectLst/>
                          <a:latin typeface="Arial" panose="020B0604020202020204" pitchFamily="34" charset="0"/>
                        </a:rPr>
                        <a:t>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393.7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374%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349418002"/>
                  </a:ext>
                </a:extLst>
              </a:tr>
              <a:tr h="161614">
                <a:tc>
                  <a:txBody>
                    <a:bodyPr/>
                    <a:lstStyle/>
                    <a:p>
                      <a:pPr algn="l" fontAlgn="b"/>
                      <a:r>
                        <a:rPr lang="en-US" sz="800" b="0" i="0" u="none" strike="noStrike">
                          <a:solidFill>
                            <a:srgbClr val="000000"/>
                          </a:solidFill>
                          <a:effectLst/>
                          <a:latin typeface="Arial" panose="020B0604020202020204" pitchFamily="34" charset="0"/>
                        </a:rPr>
                        <a:t>[AT-D2] St. Peter 2 - Pleinting 258 [OPP] [AT] / N-1 Pleinting - Pirach 257</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92.58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867834280"/>
                  </a:ext>
                </a:extLst>
              </a:tr>
              <a:tr h="161614">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94.22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84%</a:t>
                      </a:r>
                    </a:p>
                  </a:txBody>
                  <a:tcPr marL="0" marR="0" marT="0" marB="0" anchor="b">
                    <a:lnL>
                      <a:noFill/>
                    </a:lnL>
                    <a:lnR>
                      <a:noFill/>
                    </a:lnR>
                    <a:lnT>
                      <a:noFill/>
                    </a:lnT>
                    <a:lnB>
                      <a:noFill/>
                    </a:lnB>
                  </a:tcPr>
                </a:tc>
                <a:extLst>
                  <a:ext uri="{0D108BD9-81ED-4DB2-BD59-A6C34878D82A}">
                    <a16:rowId xmlns:a16="http://schemas.microsoft.com/office/drawing/2014/main" val="3001562986"/>
                  </a:ext>
                </a:extLst>
              </a:tr>
              <a:tr h="161614">
                <a:tc>
                  <a:txBody>
                    <a:bodyPr/>
                    <a:lstStyle/>
                    <a:p>
                      <a:pPr algn="l" fontAlgn="b"/>
                      <a:r>
                        <a:rPr lang="en-US" sz="800" b="0" i="0" u="none" strike="noStrike">
                          <a:solidFill>
                            <a:srgbClr val="000000"/>
                          </a:solidFill>
                          <a:effectLst/>
                          <a:latin typeface="Arial" panose="020B0604020202020204" pitchFamily="34" charset="0"/>
                        </a:rPr>
                        <a:t>[BE-BE] PST Van Eyck 2 [DIR] [BE] / N-1 PST Van Eyck 1</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71.78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97%</a:t>
                      </a:r>
                    </a:p>
                  </a:txBody>
                  <a:tcPr marL="0" marR="0" marT="0" marB="0" anchor="b">
                    <a:lnL>
                      <a:noFill/>
                    </a:lnL>
                    <a:lnR>
                      <a:noFill/>
                    </a:lnR>
                    <a:lnT>
                      <a:noFill/>
                    </a:lnT>
                    <a:lnB>
                      <a:noFill/>
                    </a:lnB>
                  </a:tcPr>
                </a:tc>
                <a:extLst>
                  <a:ext uri="{0D108BD9-81ED-4DB2-BD59-A6C34878D82A}">
                    <a16:rowId xmlns:a16="http://schemas.microsoft.com/office/drawing/2014/main" val="1328798068"/>
                  </a:ext>
                </a:extLst>
              </a:tr>
              <a:tr h="161614">
                <a:tc>
                  <a:txBody>
                    <a:bodyPr/>
                    <a:lstStyle/>
                    <a:p>
                      <a:pPr algn="l" fontAlgn="b"/>
                      <a:r>
                        <a:rPr lang="pt-BR" sz="800" b="0" i="0" u="none" strike="noStrike">
                          <a:solidFill>
                            <a:srgbClr val="000000"/>
                          </a:solidFill>
                          <a:effectLst/>
                          <a:latin typeface="Arial" panose="020B0604020202020204" pitchFamily="34" charset="0"/>
                        </a:rPr>
                        <a:t>[BE-FR] Avelgem - Avelin 80 [DIR] [FR] / N-1 Avelgem - Mastaing 380.79</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138.21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74%</a:t>
                      </a:r>
                    </a:p>
                  </a:txBody>
                  <a:tcPr marL="0" marR="0" marT="0" marB="0" anchor="b">
                    <a:lnL>
                      <a:noFill/>
                    </a:lnL>
                    <a:lnR>
                      <a:noFill/>
                    </a:lnR>
                    <a:lnT>
                      <a:noFill/>
                    </a:lnT>
                    <a:lnB>
                      <a:noFill/>
                    </a:lnB>
                  </a:tcPr>
                </a:tc>
                <a:extLst>
                  <a:ext uri="{0D108BD9-81ED-4DB2-BD59-A6C34878D82A}">
                    <a16:rowId xmlns:a16="http://schemas.microsoft.com/office/drawing/2014/main" val="2825012747"/>
                  </a:ext>
                </a:extLst>
              </a:tr>
              <a:tr h="161614">
                <a:tc>
                  <a:txBody>
                    <a:bodyPr/>
                    <a:lstStyle/>
                    <a:p>
                      <a:pPr algn="l" fontAlgn="b"/>
                      <a:r>
                        <a:rPr lang="de-DE" sz="800" b="0" i="0" u="none" strike="noStrike">
                          <a:solidFill>
                            <a:srgbClr val="000000"/>
                          </a:solidFill>
                          <a:effectLst/>
                          <a:latin typeface="Arial" panose="020B0604020202020204" pitchFamily="34" charset="0"/>
                        </a:rPr>
                        <a:t>[D7-D7] Paffendorf - Rommerskirchen PAFFEN S [OPP] / N-1 Knapsack - Sechtem WABERG W</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393.7</a:t>
                      </a:r>
                    </a:p>
                  </a:txBody>
                  <a:tcPr marL="0" marR="0" marT="0" marB="0" anchor="b">
                    <a:lnL>
                      <a:noFill/>
                    </a:lnL>
                    <a:lnR>
                      <a:noFill/>
                    </a:lnR>
                    <a:lnT>
                      <a:noFill/>
                    </a:lnT>
                    <a:lnB>
                      <a:noFill/>
                    </a:lnB>
                  </a:tcPr>
                </a:tc>
                <a:tc>
                  <a:txBody>
                    <a:bodyPr/>
                    <a:lstStyle/>
                    <a:p>
                      <a:pPr algn="r" fontAlgn="b"/>
                      <a:r>
                        <a:rPr lang="en-US" sz="800" b="0" i="0" u="none" strike="noStrike" dirty="0">
                          <a:solidFill>
                            <a:srgbClr val="000000"/>
                          </a:solidFill>
                          <a:effectLst/>
                          <a:latin typeface="Arial" panose="020B0604020202020204" pitchFamily="34" charset="0"/>
                        </a:rPr>
                        <a:t>42%</a:t>
                      </a:r>
                    </a:p>
                  </a:txBody>
                  <a:tcPr marL="0" marR="0" marT="0" marB="0" anchor="b">
                    <a:lnL>
                      <a:noFill/>
                    </a:lnL>
                    <a:lnR>
                      <a:noFill/>
                    </a:lnR>
                    <a:lnT>
                      <a:noFill/>
                    </a:lnT>
                    <a:lnB>
                      <a:noFill/>
                    </a:lnB>
                  </a:tcPr>
                </a:tc>
                <a:extLst>
                  <a:ext uri="{0D108BD9-81ED-4DB2-BD59-A6C34878D82A}">
                    <a16:rowId xmlns:a16="http://schemas.microsoft.com/office/drawing/2014/main" val="3447979735"/>
                  </a:ext>
                </a:extLst>
              </a:tr>
            </a:tbl>
          </a:graphicData>
        </a:graphic>
      </p:graphicFrame>
    </p:spTree>
    <p:extLst>
      <p:ext uri="{BB962C8B-B14F-4D97-AF65-F5344CB8AC3E}">
        <p14:creationId xmlns:p14="http://schemas.microsoft.com/office/powerpoint/2010/main" val="3636494171"/>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20116 (part 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DB906A7F-735B-42D5-9242-F67D187B005C}"/>
              </a:ext>
            </a:extLst>
          </p:cNvPr>
          <p:cNvGraphicFramePr>
            <a:graphicFrameLocks noGrp="1"/>
          </p:cNvGraphicFramePr>
          <p:nvPr>
            <p:extLst>
              <p:ext uri="{D42A27DB-BD31-4B8C-83A1-F6EECF244321}">
                <p14:modId xmlns:p14="http://schemas.microsoft.com/office/powerpoint/2010/main" val="2139485286"/>
              </p:ext>
            </p:extLst>
          </p:nvPr>
        </p:nvGraphicFramePr>
        <p:xfrm>
          <a:off x="1585609" y="1079496"/>
          <a:ext cx="6715415" cy="4961385"/>
        </p:xfrm>
        <a:graphic>
          <a:graphicData uri="http://schemas.openxmlformats.org/drawingml/2006/table">
            <a:tbl>
              <a:tblPr/>
              <a:tblGrid>
                <a:gridCol w="5203675">
                  <a:extLst>
                    <a:ext uri="{9D8B030D-6E8A-4147-A177-3AD203B41FA5}">
                      <a16:colId xmlns:a16="http://schemas.microsoft.com/office/drawing/2014/main" val="3894311242"/>
                    </a:ext>
                  </a:extLst>
                </a:gridCol>
                <a:gridCol w="1100382">
                  <a:extLst>
                    <a:ext uri="{9D8B030D-6E8A-4147-A177-3AD203B41FA5}">
                      <a16:colId xmlns:a16="http://schemas.microsoft.com/office/drawing/2014/main" val="1367181743"/>
                    </a:ext>
                  </a:extLst>
                </a:gridCol>
                <a:gridCol w="411358">
                  <a:extLst>
                    <a:ext uri="{9D8B030D-6E8A-4147-A177-3AD203B41FA5}">
                      <a16:colId xmlns:a16="http://schemas.microsoft.com/office/drawing/2014/main" val="4278725822"/>
                    </a:ext>
                  </a:extLst>
                </a:gridCol>
              </a:tblGrid>
              <a:tr h="150345">
                <a:tc>
                  <a:txBody>
                    <a:bodyPr/>
                    <a:lstStyle/>
                    <a:p>
                      <a:pPr algn="l" fontAlgn="b"/>
                      <a:r>
                        <a:rPr lang="en-US" sz="800" b="1" i="0" u="none" strike="noStrike">
                          <a:solidFill>
                            <a:srgbClr val="000000"/>
                          </a:solidFill>
                          <a:effectLst/>
                          <a:latin typeface="Arial" panose="020B0604020202020204" pitchFamily="34" charset="0"/>
                        </a:rPr>
                        <a:t>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314.07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306%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446338412"/>
                  </a:ext>
                </a:extLst>
              </a:tr>
              <a:tr h="150345">
                <a:tc>
                  <a:txBody>
                    <a:bodyPr/>
                    <a:lstStyle/>
                    <a:p>
                      <a:pPr algn="l" fontAlgn="b"/>
                      <a:r>
                        <a:rPr lang="en-US" sz="800" b="0" i="0" u="none" strike="noStrike">
                          <a:solidFill>
                            <a:srgbClr val="000000"/>
                          </a:solidFill>
                          <a:effectLst/>
                          <a:latin typeface="Arial" panose="020B0604020202020204" pitchFamily="34" charset="0"/>
                        </a:rPr>
                        <a:t>[AT-D2] St. Peter 2 - Pleinting 258 [OPP] [AT] / N-1 Pleinting - Pirach 257</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219.15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369894241"/>
                  </a:ext>
                </a:extLst>
              </a:tr>
              <a:tr h="150345">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80.8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76%</a:t>
                      </a:r>
                    </a:p>
                  </a:txBody>
                  <a:tcPr marL="0" marR="0" marT="0" marB="0" anchor="b">
                    <a:lnL>
                      <a:noFill/>
                    </a:lnL>
                    <a:lnR>
                      <a:noFill/>
                    </a:lnR>
                    <a:lnT>
                      <a:noFill/>
                    </a:lnT>
                    <a:lnB>
                      <a:noFill/>
                    </a:lnB>
                  </a:tcPr>
                </a:tc>
                <a:extLst>
                  <a:ext uri="{0D108BD9-81ED-4DB2-BD59-A6C34878D82A}">
                    <a16:rowId xmlns:a16="http://schemas.microsoft.com/office/drawing/2014/main" val="444059926"/>
                  </a:ext>
                </a:extLst>
              </a:tr>
              <a:tr h="150345">
                <a:tc>
                  <a:txBody>
                    <a:bodyPr/>
                    <a:lstStyle/>
                    <a:p>
                      <a:pPr algn="l" fontAlgn="b"/>
                      <a:r>
                        <a:rPr lang="en-US" sz="800" b="0" i="0" u="none" strike="noStrike">
                          <a:solidFill>
                            <a:srgbClr val="000000"/>
                          </a:solidFill>
                          <a:effectLst/>
                          <a:latin typeface="Arial" panose="020B0604020202020204" pitchFamily="34" charset="0"/>
                        </a:rPr>
                        <a:t>[NL-NL] Diemen-Lelystad 380 W [OPP] / N-1 Boxmeer-Dodewaard 380 Z</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314.07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41%</a:t>
                      </a:r>
                    </a:p>
                  </a:txBody>
                  <a:tcPr marL="0" marR="0" marT="0" marB="0" anchor="b">
                    <a:lnL>
                      <a:noFill/>
                    </a:lnL>
                    <a:lnR>
                      <a:noFill/>
                    </a:lnR>
                    <a:lnT>
                      <a:noFill/>
                    </a:lnT>
                    <a:lnB>
                      <a:noFill/>
                    </a:lnB>
                  </a:tcPr>
                </a:tc>
                <a:extLst>
                  <a:ext uri="{0D108BD9-81ED-4DB2-BD59-A6C34878D82A}">
                    <a16:rowId xmlns:a16="http://schemas.microsoft.com/office/drawing/2014/main" val="3870322014"/>
                  </a:ext>
                </a:extLst>
              </a:tr>
              <a:tr h="150345">
                <a:tc>
                  <a:txBody>
                    <a:bodyPr/>
                    <a:lstStyle/>
                    <a:p>
                      <a:pPr algn="l" fontAlgn="b"/>
                      <a:r>
                        <a:rPr lang="en-US" sz="800" b="0" i="0" u="none" strike="noStrike">
                          <a:solidFill>
                            <a:srgbClr val="000000"/>
                          </a:solidFill>
                          <a:effectLst/>
                          <a:latin typeface="Arial" panose="020B0604020202020204" pitchFamily="34" charset="0"/>
                        </a:rPr>
                        <a:t>[BE-FR] Avelgem - Avelin 380.80 [DIR] [BE] / N-1 Avelgem - Mastaing 380.79</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83.51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75%</a:t>
                      </a:r>
                    </a:p>
                  </a:txBody>
                  <a:tcPr marL="0" marR="0" marT="0" marB="0" anchor="b">
                    <a:lnL>
                      <a:noFill/>
                    </a:lnL>
                    <a:lnR>
                      <a:noFill/>
                    </a:lnR>
                    <a:lnT>
                      <a:noFill/>
                    </a:lnT>
                    <a:lnB>
                      <a:noFill/>
                    </a:lnB>
                  </a:tcPr>
                </a:tc>
                <a:extLst>
                  <a:ext uri="{0D108BD9-81ED-4DB2-BD59-A6C34878D82A}">
                    <a16:rowId xmlns:a16="http://schemas.microsoft.com/office/drawing/2014/main" val="3817773072"/>
                  </a:ext>
                </a:extLst>
              </a:tr>
              <a:tr h="150345">
                <a:tc>
                  <a:txBody>
                    <a:bodyPr/>
                    <a:lstStyle/>
                    <a:p>
                      <a:pPr algn="l" fontAlgn="b"/>
                      <a:r>
                        <a:rPr lang="de-DE" sz="800" b="0" i="0" u="none" strike="noStrike">
                          <a:solidFill>
                            <a:srgbClr val="000000"/>
                          </a:solidFill>
                          <a:effectLst/>
                          <a:latin typeface="Arial" panose="020B0604020202020204" pitchFamily="34" charset="0"/>
                        </a:rPr>
                        <a:t>[D7-D7] Paffendorf - Rommerskirchen PAFFEN S [OPP] / N-1 Knapsack - Sechtem WABERG 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215.58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40%</a:t>
                      </a:r>
                    </a:p>
                  </a:txBody>
                  <a:tcPr marL="0" marR="0" marT="0" marB="0" anchor="b">
                    <a:lnL>
                      <a:noFill/>
                    </a:lnL>
                    <a:lnR>
                      <a:noFill/>
                    </a:lnR>
                    <a:lnT>
                      <a:noFill/>
                    </a:lnT>
                    <a:lnB>
                      <a:noFill/>
                    </a:lnB>
                  </a:tcPr>
                </a:tc>
                <a:extLst>
                  <a:ext uri="{0D108BD9-81ED-4DB2-BD59-A6C34878D82A}">
                    <a16:rowId xmlns:a16="http://schemas.microsoft.com/office/drawing/2014/main" val="742717466"/>
                  </a:ext>
                </a:extLst>
              </a:tr>
              <a:tr h="150345">
                <a:tc>
                  <a:txBody>
                    <a:bodyPr/>
                    <a:lstStyle/>
                    <a:p>
                      <a:pPr algn="l" fontAlgn="b"/>
                      <a:r>
                        <a:rPr lang="en-US" sz="800" b="1" i="0" u="none" strike="noStrike">
                          <a:solidFill>
                            <a:srgbClr val="000000"/>
                          </a:solidFill>
                          <a:effectLst/>
                          <a:latin typeface="Arial" panose="020B0604020202020204" pitchFamily="34" charset="0"/>
                        </a:rPr>
                        <a:t>10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575.85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273%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132341904"/>
                  </a:ext>
                </a:extLst>
              </a:tr>
              <a:tr h="150345">
                <a:tc>
                  <a:txBody>
                    <a:bodyPr/>
                    <a:lstStyle/>
                    <a:p>
                      <a:pPr algn="l" fontAlgn="b"/>
                      <a:r>
                        <a:rPr lang="en-US" sz="800" b="0" i="0" u="none" strike="noStrike">
                          <a:solidFill>
                            <a:srgbClr val="000000"/>
                          </a:solidFill>
                          <a:effectLst/>
                          <a:latin typeface="Arial" panose="020B0604020202020204" pitchFamily="34" charset="0"/>
                        </a:rPr>
                        <a:t>[AT-D2] St. Peter 2 - Pleinting 258 [OPP] [AT] / N-1 Pleinting - Pirach 257</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461.88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655587468"/>
                  </a:ext>
                </a:extLst>
              </a:tr>
              <a:tr h="150345">
                <a:tc>
                  <a:txBody>
                    <a:bodyPr/>
                    <a:lstStyle/>
                    <a:p>
                      <a:pPr algn="l" fontAlgn="b"/>
                      <a:r>
                        <a:rPr lang="en-US" sz="800" b="0" i="0" u="none" strike="noStrike">
                          <a:solidFill>
                            <a:srgbClr val="000000"/>
                          </a:solidFill>
                          <a:effectLst/>
                          <a:latin typeface="Arial" panose="020B0604020202020204" pitchFamily="34" charset="0"/>
                        </a:rPr>
                        <a:t>[SK-PL] Lemesany - Krosno Iskrz 1 [OPP] [PL] / N-1 Lemesany - Krosno Iskrz 2</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56.51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74%</a:t>
                      </a:r>
                    </a:p>
                  </a:txBody>
                  <a:tcPr marL="0" marR="0" marT="0" marB="0" anchor="b">
                    <a:lnL>
                      <a:noFill/>
                    </a:lnL>
                    <a:lnR>
                      <a:noFill/>
                    </a:lnR>
                    <a:lnT>
                      <a:noFill/>
                    </a:lnT>
                    <a:lnB>
                      <a:noFill/>
                    </a:lnB>
                  </a:tcPr>
                </a:tc>
                <a:extLst>
                  <a:ext uri="{0D108BD9-81ED-4DB2-BD59-A6C34878D82A}">
                    <a16:rowId xmlns:a16="http://schemas.microsoft.com/office/drawing/2014/main" val="2128963689"/>
                  </a:ext>
                </a:extLst>
              </a:tr>
              <a:tr h="150345">
                <a:tc>
                  <a:txBody>
                    <a:bodyPr/>
                    <a:lstStyle/>
                    <a:p>
                      <a:pPr algn="l" fontAlgn="b"/>
                      <a:r>
                        <a:rPr lang="en-US" sz="800" b="0" i="0" u="none" strike="noStrike">
                          <a:solidFill>
                            <a:srgbClr val="000000"/>
                          </a:solidFill>
                          <a:effectLst/>
                          <a:latin typeface="Arial" panose="020B0604020202020204" pitchFamily="34" charset="0"/>
                        </a:rPr>
                        <a:t>[NL-NL] Diemen-Lelystad 380 W [OPP] / N-1 Boxmeer-Dodewaard 380 Z</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302.34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2144100383"/>
                  </a:ext>
                </a:extLst>
              </a:tr>
              <a:tr h="150345">
                <a:tc>
                  <a:txBody>
                    <a:bodyPr/>
                    <a:lstStyle/>
                    <a:p>
                      <a:pPr algn="l" fontAlgn="b"/>
                      <a:r>
                        <a:rPr lang="en-US" sz="800" b="0" i="0" u="none" strike="noStrike">
                          <a:solidFill>
                            <a:srgbClr val="000000"/>
                          </a:solidFill>
                          <a:effectLst/>
                          <a:latin typeface="Arial" panose="020B0604020202020204" pitchFamily="34" charset="0"/>
                        </a:rPr>
                        <a:t>[BE-BE] PST Van Eyck 2 [DIR] [BE] / N-1 PST Van Eyck 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51.86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75%</a:t>
                      </a:r>
                    </a:p>
                  </a:txBody>
                  <a:tcPr marL="0" marR="0" marT="0" marB="0" anchor="b">
                    <a:lnL>
                      <a:noFill/>
                    </a:lnL>
                    <a:lnR>
                      <a:noFill/>
                    </a:lnR>
                    <a:lnT>
                      <a:noFill/>
                    </a:lnT>
                    <a:lnB>
                      <a:noFill/>
                    </a:lnB>
                  </a:tcPr>
                </a:tc>
                <a:extLst>
                  <a:ext uri="{0D108BD9-81ED-4DB2-BD59-A6C34878D82A}">
                    <a16:rowId xmlns:a16="http://schemas.microsoft.com/office/drawing/2014/main" val="1728442850"/>
                  </a:ext>
                </a:extLst>
              </a:tr>
              <a:tr h="150345">
                <a:tc>
                  <a:txBody>
                    <a:bodyPr/>
                    <a:lstStyle/>
                    <a:p>
                      <a:pPr algn="l" fontAlgn="b"/>
                      <a:r>
                        <a:rPr lang="de-DE" sz="800" b="0" i="0" u="none" strike="noStrike">
                          <a:solidFill>
                            <a:srgbClr val="000000"/>
                          </a:solidFill>
                          <a:effectLst/>
                          <a:latin typeface="Arial" panose="020B0604020202020204" pitchFamily="34" charset="0"/>
                        </a:rPr>
                        <a:t>[D7-D7] Paffendorf - Rommerskirchen PAFFEN S [OPP] / N-1 Knapsack - Sechtem WABERG 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575.85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3363179488"/>
                  </a:ext>
                </a:extLst>
              </a:tr>
              <a:tr h="150345">
                <a:tc>
                  <a:txBody>
                    <a:bodyPr/>
                    <a:lstStyle/>
                    <a:p>
                      <a:pPr algn="l" fontAlgn="b"/>
                      <a:r>
                        <a:rPr lang="en-US" sz="800" b="1" i="0" u="none" strike="noStrike">
                          <a:solidFill>
                            <a:srgbClr val="000000"/>
                          </a:solidFill>
                          <a:effectLst/>
                          <a:latin typeface="Arial" panose="020B0604020202020204" pitchFamily="34" charset="0"/>
                        </a:rPr>
                        <a:t>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688.34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158%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999363310"/>
                  </a:ext>
                </a:extLst>
              </a:tr>
              <a:tr h="150345">
                <a:tc>
                  <a:txBody>
                    <a:bodyPr/>
                    <a:lstStyle/>
                    <a:p>
                      <a:pPr algn="l" fontAlgn="b"/>
                      <a:r>
                        <a:rPr lang="en-US" sz="800" b="0" i="0" u="none" strike="noStrike">
                          <a:solidFill>
                            <a:srgbClr val="000000"/>
                          </a:solidFill>
                          <a:effectLst/>
                          <a:latin typeface="Arial" panose="020B0604020202020204" pitchFamily="34" charset="0"/>
                        </a:rPr>
                        <a:t>[AT-D2] St. Peter 2 - Pleinting 258 [OPP] [AT] / N-1 Pleinting - Pirach 257</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688.34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269931612"/>
                  </a:ext>
                </a:extLst>
              </a:tr>
              <a:tr h="150345">
                <a:tc>
                  <a:txBody>
                    <a:bodyPr/>
                    <a:lstStyle/>
                    <a:p>
                      <a:pPr algn="l" fontAlgn="b"/>
                      <a:r>
                        <a:rPr lang="en-US" sz="800" b="0" i="0" u="none" strike="noStrike">
                          <a:solidFill>
                            <a:srgbClr val="000000"/>
                          </a:solidFill>
                          <a:effectLst/>
                          <a:latin typeface="Arial" panose="020B0604020202020204" pitchFamily="34" charset="0"/>
                        </a:rPr>
                        <a:t>[NL-NL] Diemen-Lelystad 380 W [OPP] / N-1 Zwolle-Hengelo 380 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483.11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3290791987"/>
                  </a:ext>
                </a:extLst>
              </a:tr>
              <a:tr h="150345">
                <a:tc>
                  <a:txBody>
                    <a:bodyPr/>
                    <a:lstStyle/>
                    <a:p>
                      <a:pPr algn="l" fontAlgn="b"/>
                      <a:r>
                        <a:rPr lang="en-US" sz="800" b="0" i="0" u="none" strike="noStrike">
                          <a:solidFill>
                            <a:srgbClr val="000000"/>
                          </a:solidFill>
                          <a:effectLst/>
                          <a:latin typeface="Arial" panose="020B0604020202020204" pitchFamily="34" charset="0"/>
                        </a:rPr>
                        <a:t>[BE-FR] Avelgem - Avelin 380.80 [DIR] [BE] / N-1 Avelgem - Mastaing 380.79</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281.38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68%</a:t>
                      </a:r>
                    </a:p>
                  </a:txBody>
                  <a:tcPr marL="0" marR="0" marT="0" marB="0" anchor="b">
                    <a:lnL>
                      <a:noFill/>
                    </a:lnL>
                    <a:lnR>
                      <a:noFill/>
                    </a:lnR>
                    <a:lnT>
                      <a:noFill/>
                    </a:lnT>
                    <a:lnB>
                      <a:noFill/>
                    </a:lnB>
                  </a:tcPr>
                </a:tc>
                <a:extLst>
                  <a:ext uri="{0D108BD9-81ED-4DB2-BD59-A6C34878D82A}">
                    <a16:rowId xmlns:a16="http://schemas.microsoft.com/office/drawing/2014/main" val="1530185233"/>
                  </a:ext>
                </a:extLst>
              </a:tr>
              <a:tr h="150345">
                <a:tc>
                  <a:txBody>
                    <a:bodyPr/>
                    <a:lstStyle/>
                    <a:p>
                      <a:pPr algn="l" fontAlgn="b"/>
                      <a:r>
                        <a:rPr lang="en-US" sz="800" b="1" i="0" u="none" strike="noStrike">
                          <a:solidFill>
                            <a:srgbClr val="000000"/>
                          </a:solidFill>
                          <a:effectLst/>
                          <a:latin typeface="Arial" panose="020B0604020202020204" pitchFamily="34" charset="0"/>
                        </a:rPr>
                        <a:t>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586.78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234%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809476225"/>
                  </a:ext>
                </a:extLst>
              </a:tr>
              <a:tr h="150345">
                <a:tc>
                  <a:txBody>
                    <a:bodyPr/>
                    <a:lstStyle/>
                    <a:p>
                      <a:pPr algn="l" fontAlgn="b"/>
                      <a:r>
                        <a:rPr lang="en-US" sz="800" b="0" i="0" u="none" strike="noStrike">
                          <a:solidFill>
                            <a:srgbClr val="000000"/>
                          </a:solidFill>
                          <a:effectLst/>
                          <a:latin typeface="Arial" panose="020B0604020202020204" pitchFamily="34" charset="0"/>
                        </a:rPr>
                        <a:t>[AT-D2] St. Peter 2 - Pleinting 258 [OPP] [AT] / N-1 Pleinting - Pirach 257</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586.78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933676345"/>
                  </a:ext>
                </a:extLst>
              </a:tr>
              <a:tr h="150345">
                <a:tc>
                  <a:txBody>
                    <a:bodyPr/>
                    <a:lstStyle/>
                    <a:p>
                      <a:pPr algn="l" fontAlgn="b"/>
                      <a:r>
                        <a:rPr lang="en-US" sz="800" b="0" i="0" u="none" strike="noStrike">
                          <a:solidFill>
                            <a:srgbClr val="000000"/>
                          </a:solidFill>
                          <a:effectLst/>
                          <a:latin typeface="Arial" panose="020B0604020202020204" pitchFamily="34" charset="0"/>
                        </a:rPr>
                        <a:t>[SK-PL] Lemesany - Krosno Iskrz 1 [OPP] [PL] / N-1 Lemesany - Krosno Iskrz 2</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58.07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73%</a:t>
                      </a:r>
                    </a:p>
                  </a:txBody>
                  <a:tcPr marL="0" marR="0" marT="0" marB="0" anchor="b">
                    <a:lnL>
                      <a:noFill/>
                    </a:lnL>
                    <a:lnR>
                      <a:noFill/>
                    </a:lnR>
                    <a:lnT>
                      <a:noFill/>
                    </a:lnT>
                    <a:lnB>
                      <a:noFill/>
                    </a:lnB>
                  </a:tcPr>
                </a:tc>
                <a:extLst>
                  <a:ext uri="{0D108BD9-81ED-4DB2-BD59-A6C34878D82A}">
                    <a16:rowId xmlns:a16="http://schemas.microsoft.com/office/drawing/2014/main" val="1515264070"/>
                  </a:ext>
                </a:extLst>
              </a:tr>
              <a:tr h="150345">
                <a:tc>
                  <a:txBody>
                    <a:bodyPr/>
                    <a:lstStyle/>
                    <a:p>
                      <a:pPr algn="l" fontAlgn="b"/>
                      <a:r>
                        <a:rPr lang="en-US" sz="800" b="0" i="0" u="none" strike="noStrike">
                          <a:solidFill>
                            <a:srgbClr val="000000"/>
                          </a:solidFill>
                          <a:effectLst/>
                          <a:latin typeface="Arial" panose="020B0604020202020204" pitchFamily="34" charset="0"/>
                        </a:rPr>
                        <a:t>[NL-NL] Diemen-Lelystad 380 W [OPP] / N-1 Boxmeer-Dodewaard 380 Z</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525.87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1108811107"/>
                  </a:ext>
                </a:extLst>
              </a:tr>
              <a:tr h="150345">
                <a:tc>
                  <a:txBody>
                    <a:bodyPr/>
                    <a:lstStyle/>
                    <a:p>
                      <a:pPr algn="l" fontAlgn="b"/>
                      <a:r>
                        <a:rPr lang="pt-BR" sz="800" b="0" i="0" u="none" strike="noStrike">
                          <a:solidFill>
                            <a:srgbClr val="000000"/>
                          </a:solidFill>
                          <a:effectLst/>
                          <a:latin typeface="Arial" panose="020B0604020202020204" pitchFamily="34" charset="0"/>
                        </a:rPr>
                        <a:t>[BE-FR] Avelgem - Avelin 80 [DIR] [FR] / N-1 Avelgem - Mastaing 380.79</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203.66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66%</a:t>
                      </a:r>
                    </a:p>
                  </a:txBody>
                  <a:tcPr marL="0" marR="0" marT="0" marB="0" anchor="b">
                    <a:lnL>
                      <a:noFill/>
                    </a:lnL>
                    <a:lnR>
                      <a:noFill/>
                    </a:lnR>
                    <a:lnT>
                      <a:noFill/>
                    </a:lnT>
                    <a:lnB>
                      <a:noFill/>
                    </a:lnB>
                  </a:tcPr>
                </a:tc>
                <a:extLst>
                  <a:ext uri="{0D108BD9-81ED-4DB2-BD59-A6C34878D82A}">
                    <a16:rowId xmlns:a16="http://schemas.microsoft.com/office/drawing/2014/main" val="2602883494"/>
                  </a:ext>
                </a:extLst>
              </a:tr>
              <a:tr h="150345">
                <a:tc>
                  <a:txBody>
                    <a:bodyPr/>
                    <a:lstStyle/>
                    <a:p>
                      <a:pPr algn="l" fontAlgn="b"/>
                      <a:r>
                        <a:rPr lang="en-US" sz="800" b="1" i="0" u="none" strike="noStrike">
                          <a:solidFill>
                            <a:srgbClr val="000000"/>
                          </a:solidFill>
                          <a:effectLst/>
                          <a:latin typeface="Arial" panose="020B0604020202020204" pitchFamily="34" charset="0"/>
                        </a:rPr>
                        <a:t>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957.14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229%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660415746"/>
                  </a:ext>
                </a:extLst>
              </a:tr>
              <a:tr h="150345">
                <a:tc>
                  <a:txBody>
                    <a:bodyPr/>
                    <a:lstStyle/>
                    <a:p>
                      <a:pPr algn="l" fontAlgn="b"/>
                      <a:r>
                        <a:rPr lang="en-US" sz="800" b="0" i="0" u="none" strike="noStrike">
                          <a:solidFill>
                            <a:srgbClr val="000000"/>
                          </a:solidFill>
                          <a:effectLst/>
                          <a:latin typeface="Arial" panose="020B0604020202020204" pitchFamily="34" charset="0"/>
                        </a:rPr>
                        <a:t>[AT-D2] St. Peter 2 - Pleinting 258 [OPP] [AT] / N-1 Pleinting - Pirach 257</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677.2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855418702"/>
                  </a:ext>
                </a:extLst>
              </a:tr>
              <a:tr h="150345">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13.28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71%</a:t>
                      </a:r>
                    </a:p>
                  </a:txBody>
                  <a:tcPr marL="0" marR="0" marT="0" marB="0" anchor="b">
                    <a:lnL>
                      <a:noFill/>
                    </a:lnL>
                    <a:lnR>
                      <a:noFill/>
                    </a:lnR>
                    <a:lnT>
                      <a:noFill/>
                    </a:lnT>
                    <a:lnB>
                      <a:noFill/>
                    </a:lnB>
                  </a:tcPr>
                </a:tc>
                <a:extLst>
                  <a:ext uri="{0D108BD9-81ED-4DB2-BD59-A6C34878D82A}">
                    <a16:rowId xmlns:a16="http://schemas.microsoft.com/office/drawing/2014/main" val="3018049535"/>
                  </a:ext>
                </a:extLst>
              </a:tr>
              <a:tr h="150345">
                <a:tc>
                  <a:txBody>
                    <a:bodyPr/>
                    <a:lstStyle/>
                    <a:p>
                      <a:pPr algn="l" fontAlgn="b"/>
                      <a:r>
                        <a:rPr lang="en-US" sz="800" b="0" i="0" u="none" strike="noStrike">
                          <a:solidFill>
                            <a:srgbClr val="000000"/>
                          </a:solidFill>
                          <a:effectLst/>
                          <a:latin typeface="Arial" panose="020B0604020202020204" pitchFamily="34" charset="0"/>
                        </a:rPr>
                        <a:t>[NL-NL] Diemen-Lelystad 380 W [OPP] / N-1 Doetinchem-Hengelo 380 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957.14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188545976"/>
                  </a:ext>
                </a:extLst>
              </a:tr>
              <a:tr h="150345">
                <a:tc>
                  <a:txBody>
                    <a:bodyPr/>
                    <a:lstStyle/>
                    <a:p>
                      <a:pPr algn="l" fontAlgn="b"/>
                      <a:r>
                        <a:rPr lang="en-US" sz="800" b="0" i="0" u="none" strike="noStrike">
                          <a:solidFill>
                            <a:srgbClr val="000000"/>
                          </a:solidFill>
                          <a:effectLst/>
                          <a:latin typeface="Arial" panose="020B0604020202020204" pitchFamily="34" charset="0"/>
                        </a:rPr>
                        <a:t>[BE-FR] Avelgem - Avelin 380.80 [DIR] [BE] / N-1 Avelgem - Mastaing 380.79</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96.22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64%</a:t>
                      </a:r>
                    </a:p>
                  </a:txBody>
                  <a:tcPr marL="0" marR="0" marT="0" marB="0" anchor="b">
                    <a:lnL>
                      <a:noFill/>
                    </a:lnL>
                    <a:lnR>
                      <a:noFill/>
                    </a:lnR>
                    <a:lnT>
                      <a:noFill/>
                    </a:lnT>
                    <a:lnB>
                      <a:noFill/>
                    </a:lnB>
                  </a:tcPr>
                </a:tc>
                <a:extLst>
                  <a:ext uri="{0D108BD9-81ED-4DB2-BD59-A6C34878D82A}">
                    <a16:rowId xmlns:a16="http://schemas.microsoft.com/office/drawing/2014/main" val="3223933301"/>
                  </a:ext>
                </a:extLst>
              </a:tr>
              <a:tr h="150345">
                <a:tc>
                  <a:txBody>
                    <a:bodyPr/>
                    <a:lstStyle/>
                    <a:p>
                      <a:pPr algn="l" fontAlgn="b"/>
                      <a:r>
                        <a:rPr lang="en-US" sz="800" b="1" i="0" u="none" strike="noStrike">
                          <a:solidFill>
                            <a:srgbClr val="000000"/>
                          </a:solidFill>
                          <a:effectLst/>
                          <a:latin typeface="Arial" panose="020B0604020202020204" pitchFamily="34" charset="0"/>
                        </a:rPr>
                        <a:t>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567.07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308%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336476192"/>
                  </a:ext>
                </a:extLst>
              </a:tr>
              <a:tr h="150345">
                <a:tc>
                  <a:txBody>
                    <a:bodyPr/>
                    <a:lstStyle/>
                    <a:p>
                      <a:pPr algn="l" fontAlgn="b"/>
                      <a:r>
                        <a:rPr lang="en-US" sz="800" b="0" i="0" u="none" strike="noStrike">
                          <a:solidFill>
                            <a:srgbClr val="000000"/>
                          </a:solidFill>
                          <a:effectLst/>
                          <a:latin typeface="Arial" panose="020B0604020202020204" pitchFamily="34" charset="0"/>
                        </a:rPr>
                        <a:t>[AT-D2] St. Peter 2 - Pleinting 258 [OPP] [AT] / N-1 Pleinting - Pirach 257</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89.66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85%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319363223"/>
                  </a:ext>
                </a:extLst>
              </a:tr>
              <a:tr h="150345">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347.7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66%</a:t>
                      </a:r>
                    </a:p>
                  </a:txBody>
                  <a:tcPr marL="0" marR="0" marT="0" marB="0" anchor="b">
                    <a:lnL>
                      <a:noFill/>
                    </a:lnL>
                    <a:lnR>
                      <a:noFill/>
                    </a:lnR>
                    <a:lnT>
                      <a:noFill/>
                    </a:lnT>
                    <a:lnB>
                      <a:noFill/>
                    </a:lnB>
                  </a:tcPr>
                </a:tc>
                <a:extLst>
                  <a:ext uri="{0D108BD9-81ED-4DB2-BD59-A6C34878D82A}">
                    <a16:rowId xmlns:a16="http://schemas.microsoft.com/office/drawing/2014/main" val="3063190021"/>
                  </a:ext>
                </a:extLst>
              </a:tr>
              <a:tr h="150345">
                <a:tc>
                  <a:txBody>
                    <a:bodyPr/>
                    <a:lstStyle/>
                    <a:p>
                      <a:pPr algn="l" fontAlgn="b"/>
                      <a:r>
                        <a:rPr lang="en-US" sz="800" b="0" i="0" u="none" strike="noStrike">
                          <a:solidFill>
                            <a:srgbClr val="000000"/>
                          </a:solidFill>
                          <a:effectLst/>
                          <a:latin typeface="Arial" panose="020B0604020202020204" pitchFamily="34" charset="0"/>
                        </a:rPr>
                        <a:t>[NL-NL] Diemen-Lelystad 380 W [OPP] / N-1 Boxmeer-Dodewaard 380 Z</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567.07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92231653"/>
                  </a:ext>
                </a:extLst>
              </a:tr>
              <a:tr h="150345">
                <a:tc>
                  <a:txBody>
                    <a:bodyPr/>
                    <a:lstStyle/>
                    <a:p>
                      <a:pPr algn="l" fontAlgn="b"/>
                      <a:r>
                        <a:rPr lang="en-US" sz="800" b="0" i="0" u="none" strike="noStrike">
                          <a:solidFill>
                            <a:srgbClr val="000000"/>
                          </a:solidFill>
                          <a:effectLst/>
                          <a:latin typeface="Arial" panose="020B0604020202020204" pitchFamily="34" charset="0"/>
                        </a:rPr>
                        <a:t>[D8-PL] Krajnik - Vierraden 1 [OPP] [PL] / N-1 Mikulowa - Pasikurowice</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334.58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3747913544"/>
                  </a:ext>
                </a:extLst>
              </a:tr>
              <a:tr h="150345">
                <a:tc>
                  <a:txBody>
                    <a:bodyPr/>
                    <a:lstStyle/>
                    <a:p>
                      <a:pPr algn="l" fontAlgn="b"/>
                      <a:r>
                        <a:rPr lang="en-US" sz="800" b="0" i="0" u="none" strike="noStrike">
                          <a:solidFill>
                            <a:srgbClr val="000000"/>
                          </a:solidFill>
                          <a:effectLst/>
                          <a:latin typeface="Arial" panose="020B0604020202020204" pitchFamily="34" charset="0"/>
                        </a:rPr>
                        <a:t>[BE-FR] Avelgem - Avelin 380.80 [DIR] [BE] / N-1 Avelgem - Mastaing 380.79</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11.36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62%</a:t>
                      </a:r>
                    </a:p>
                  </a:txBody>
                  <a:tcPr marL="0" marR="0" marT="0" marB="0" anchor="b">
                    <a:lnL>
                      <a:noFill/>
                    </a:lnL>
                    <a:lnR>
                      <a:noFill/>
                    </a:lnR>
                    <a:lnT>
                      <a:noFill/>
                    </a:lnT>
                    <a:lnB>
                      <a:noFill/>
                    </a:lnB>
                  </a:tcPr>
                </a:tc>
                <a:extLst>
                  <a:ext uri="{0D108BD9-81ED-4DB2-BD59-A6C34878D82A}">
                    <a16:rowId xmlns:a16="http://schemas.microsoft.com/office/drawing/2014/main" val="687782439"/>
                  </a:ext>
                </a:extLst>
              </a:tr>
              <a:tr h="150345">
                <a:tc>
                  <a:txBody>
                    <a:bodyPr/>
                    <a:lstStyle/>
                    <a:p>
                      <a:pPr algn="l" fontAlgn="b"/>
                      <a:r>
                        <a:rPr lang="en-US" sz="800" b="0" i="0" u="none" strike="noStrike">
                          <a:solidFill>
                            <a:srgbClr val="000000"/>
                          </a:solidFill>
                          <a:effectLst/>
                          <a:latin typeface="Arial" panose="020B0604020202020204" pitchFamily="34" charset="0"/>
                        </a:rPr>
                        <a:t>[BE-BE] PST Zandvliet 1 [DIR] [BE] / N-1 PST Zandvliet 2</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245.22</a:t>
                      </a:r>
                    </a:p>
                  </a:txBody>
                  <a:tcPr marL="0" marR="0" marT="0" marB="0" anchor="b">
                    <a:lnL>
                      <a:noFill/>
                    </a:lnL>
                    <a:lnR>
                      <a:noFill/>
                    </a:lnR>
                    <a:lnT>
                      <a:noFill/>
                    </a:lnT>
                    <a:lnB>
                      <a:noFill/>
                    </a:lnB>
                  </a:tcPr>
                </a:tc>
                <a:tc>
                  <a:txBody>
                    <a:bodyPr/>
                    <a:lstStyle/>
                    <a:p>
                      <a:pPr algn="r" fontAlgn="b"/>
                      <a:r>
                        <a:rPr lang="en-US" sz="800" b="0" i="0" u="none" strike="noStrike" dirty="0">
                          <a:solidFill>
                            <a:srgbClr val="000000"/>
                          </a:solidFill>
                          <a:effectLst/>
                          <a:latin typeface="Arial" panose="020B0604020202020204" pitchFamily="34" charset="0"/>
                        </a:rPr>
                        <a:t>56%</a:t>
                      </a:r>
                    </a:p>
                  </a:txBody>
                  <a:tcPr marL="0" marR="0" marT="0" marB="0" anchor="b">
                    <a:lnL>
                      <a:noFill/>
                    </a:lnL>
                    <a:lnR>
                      <a:noFill/>
                    </a:lnR>
                    <a:lnT>
                      <a:noFill/>
                    </a:lnT>
                    <a:lnB>
                      <a:noFill/>
                    </a:lnB>
                  </a:tcPr>
                </a:tc>
                <a:extLst>
                  <a:ext uri="{0D108BD9-81ED-4DB2-BD59-A6C34878D82A}">
                    <a16:rowId xmlns:a16="http://schemas.microsoft.com/office/drawing/2014/main" val="757499357"/>
                  </a:ext>
                </a:extLst>
              </a:tr>
            </a:tbl>
          </a:graphicData>
        </a:graphic>
      </p:graphicFrame>
    </p:spTree>
    <p:extLst>
      <p:ext uri="{BB962C8B-B14F-4D97-AF65-F5344CB8AC3E}">
        <p14:creationId xmlns:p14="http://schemas.microsoft.com/office/powerpoint/2010/main" val="354668566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tableEx ,Top 10 CNE by Average Maximum AMR (MW) per BD ,multiRowCard ,tableEx ,Average Maximum AMR per BD (MW) by TSO ,tableEx ,basicShap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+2_9</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4175003091"/>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20116 (part I</a:t>
            </a:r>
            <a:r>
              <a:rPr lang="sl-SI" altLang="hu-HU" sz="1400" dirty="0">
                <a:solidFill>
                  <a:srgbClr val="008000"/>
                </a:solidFill>
              </a:rPr>
              <a:t>II</a:t>
            </a:r>
            <a:r>
              <a:rPr lang="en-US" altLang="hu-HU" sz="1400" dirty="0">
                <a:solidFill>
                  <a:srgbClr val="008000"/>
                </a:solidFill>
              </a:rPr>
              <a:t>)</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152E1457-950C-440F-A150-472AE05FCD68}"/>
              </a:ext>
            </a:extLst>
          </p:cNvPr>
          <p:cNvGraphicFramePr>
            <a:graphicFrameLocks noGrp="1"/>
          </p:cNvGraphicFramePr>
          <p:nvPr>
            <p:extLst>
              <p:ext uri="{D42A27DB-BD31-4B8C-83A1-F6EECF244321}">
                <p14:modId xmlns:p14="http://schemas.microsoft.com/office/powerpoint/2010/main" val="2492057927"/>
              </p:ext>
            </p:extLst>
          </p:nvPr>
        </p:nvGraphicFramePr>
        <p:xfrm>
          <a:off x="1585609" y="1079498"/>
          <a:ext cx="6529043" cy="5270510"/>
        </p:xfrm>
        <a:graphic>
          <a:graphicData uri="http://schemas.openxmlformats.org/drawingml/2006/table">
            <a:tbl>
              <a:tblPr/>
              <a:tblGrid>
                <a:gridCol w="5059259">
                  <a:extLst>
                    <a:ext uri="{9D8B030D-6E8A-4147-A177-3AD203B41FA5}">
                      <a16:colId xmlns:a16="http://schemas.microsoft.com/office/drawing/2014/main" val="428032386"/>
                    </a:ext>
                  </a:extLst>
                </a:gridCol>
                <a:gridCol w="1069843">
                  <a:extLst>
                    <a:ext uri="{9D8B030D-6E8A-4147-A177-3AD203B41FA5}">
                      <a16:colId xmlns:a16="http://schemas.microsoft.com/office/drawing/2014/main" val="3912319897"/>
                    </a:ext>
                  </a:extLst>
                </a:gridCol>
                <a:gridCol w="399941">
                  <a:extLst>
                    <a:ext uri="{9D8B030D-6E8A-4147-A177-3AD203B41FA5}">
                      <a16:colId xmlns:a16="http://schemas.microsoft.com/office/drawing/2014/main" val="3824421032"/>
                    </a:ext>
                  </a:extLst>
                </a:gridCol>
              </a:tblGrid>
              <a:tr h="150586">
                <a:tc>
                  <a:txBody>
                    <a:bodyPr/>
                    <a:lstStyle/>
                    <a:p>
                      <a:pPr algn="l" fontAlgn="b"/>
                      <a:r>
                        <a:rPr lang="en-US" sz="700" b="1" i="0" u="none" strike="noStrike">
                          <a:solidFill>
                            <a:srgbClr val="000000"/>
                          </a:solidFill>
                          <a:effectLst/>
                          <a:latin typeface="Arial" panose="020B0604020202020204" pitchFamily="34" charset="0"/>
                        </a:rPr>
                        <a:t>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753.74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301%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270613482"/>
                  </a:ext>
                </a:extLst>
              </a:tr>
              <a:tr h="150586">
                <a:tc>
                  <a:txBody>
                    <a:bodyPr/>
                    <a:lstStyle/>
                    <a:p>
                      <a:pPr algn="l" fontAlgn="b"/>
                      <a:r>
                        <a:rPr lang="en-US" sz="700" b="0" i="0" u="none" strike="noStrike">
                          <a:solidFill>
                            <a:srgbClr val="000000"/>
                          </a:solidFill>
                          <a:effectLst/>
                          <a:latin typeface="Arial" panose="020B0604020202020204" pitchFamily="34" charset="0"/>
                        </a:rPr>
                        <a:t>[AT-D2] St. Peter 2 - Pleinting 258 [OPP] [AT] / N-1 Pleinting - Pirach 257</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472.88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72%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513624639"/>
                  </a:ext>
                </a:extLst>
              </a:tr>
              <a:tr h="150586">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344.71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61%</a:t>
                      </a:r>
                    </a:p>
                  </a:txBody>
                  <a:tcPr marL="0" marR="0" marT="0" marB="0" anchor="b">
                    <a:lnL>
                      <a:noFill/>
                    </a:lnL>
                    <a:lnR>
                      <a:noFill/>
                    </a:lnR>
                    <a:lnT>
                      <a:noFill/>
                    </a:lnT>
                    <a:lnB>
                      <a:noFill/>
                    </a:lnB>
                  </a:tcPr>
                </a:tc>
                <a:extLst>
                  <a:ext uri="{0D108BD9-81ED-4DB2-BD59-A6C34878D82A}">
                    <a16:rowId xmlns:a16="http://schemas.microsoft.com/office/drawing/2014/main" val="463849850"/>
                  </a:ext>
                </a:extLst>
              </a:tr>
              <a:tr h="150586">
                <a:tc>
                  <a:txBody>
                    <a:bodyPr/>
                    <a:lstStyle/>
                    <a:p>
                      <a:pPr algn="l" fontAlgn="b"/>
                      <a:r>
                        <a:rPr lang="en-US" sz="700" b="0" i="0" u="none" strike="noStrike">
                          <a:solidFill>
                            <a:srgbClr val="000000"/>
                          </a:solidFill>
                          <a:effectLst/>
                          <a:latin typeface="Arial" panose="020B0604020202020204" pitchFamily="34" charset="0"/>
                        </a:rPr>
                        <a:t>[NL-NL] Diemen-Lelystad 380 W [OPP] / N-1 Boxmeer-Dodewaard 380 Z</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753.74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884888285"/>
                  </a:ext>
                </a:extLst>
              </a:tr>
              <a:tr h="150586">
                <a:tc>
                  <a:txBody>
                    <a:bodyPr/>
                    <a:lstStyle/>
                    <a:p>
                      <a:pPr algn="l" fontAlgn="b"/>
                      <a:r>
                        <a:rPr lang="en-US" sz="700" b="0" i="0" u="none" strike="noStrike">
                          <a:solidFill>
                            <a:srgbClr val="000000"/>
                          </a:solidFill>
                          <a:effectLst/>
                          <a:latin typeface="Arial" panose="020B0604020202020204" pitchFamily="34" charset="0"/>
                        </a:rPr>
                        <a:t>[D8-PL] Krajnik - Vierraden 1 [OPP] [PL] / N-1 Mikulowa - Pasikurowice</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131.62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2288754184"/>
                  </a:ext>
                </a:extLst>
              </a:tr>
              <a:tr h="150586">
                <a:tc>
                  <a:txBody>
                    <a:bodyPr/>
                    <a:lstStyle/>
                    <a:p>
                      <a:pPr algn="l" fontAlgn="b"/>
                      <a:r>
                        <a:rPr lang="en-US" sz="700" b="0" i="0" u="none" strike="noStrike">
                          <a:solidFill>
                            <a:srgbClr val="000000"/>
                          </a:solidFill>
                          <a:effectLst/>
                          <a:latin typeface="Arial" panose="020B0604020202020204" pitchFamily="34" charset="0"/>
                        </a:rPr>
                        <a:t>[BE-FR] Avelgem - Avelin 380.80 [DIR] [BE] / N-1 Avelgem - Mastaing 380.79</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144.6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69%</a:t>
                      </a:r>
                    </a:p>
                  </a:txBody>
                  <a:tcPr marL="0" marR="0" marT="0" marB="0" anchor="b">
                    <a:lnL>
                      <a:noFill/>
                    </a:lnL>
                    <a:lnR>
                      <a:noFill/>
                    </a:lnR>
                    <a:lnT>
                      <a:noFill/>
                    </a:lnT>
                    <a:lnB>
                      <a:noFill/>
                    </a:lnB>
                  </a:tcPr>
                </a:tc>
                <a:extLst>
                  <a:ext uri="{0D108BD9-81ED-4DB2-BD59-A6C34878D82A}">
                    <a16:rowId xmlns:a16="http://schemas.microsoft.com/office/drawing/2014/main" val="1377889465"/>
                  </a:ext>
                </a:extLst>
              </a:tr>
              <a:tr h="150586">
                <a:tc>
                  <a:txBody>
                    <a:bodyPr/>
                    <a:lstStyle/>
                    <a:p>
                      <a:pPr algn="l" fontAlgn="b"/>
                      <a:r>
                        <a:rPr lang="en-US" sz="700" b="0" i="0" u="none" strike="noStrike">
                          <a:solidFill>
                            <a:srgbClr val="000000"/>
                          </a:solidFill>
                          <a:effectLst/>
                          <a:latin typeface="Arial" panose="020B0604020202020204" pitchFamily="34" charset="0"/>
                        </a:rPr>
                        <a:t>[BE-BE] PST Zandvliet 1 [DIR] [BE] / N-1 PST Zandvliet 2</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125.34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60%</a:t>
                      </a:r>
                    </a:p>
                  </a:txBody>
                  <a:tcPr marL="0" marR="0" marT="0" marB="0" anchor="b">
                    <a:lnL>
                      <a:noFill/>
                    </a:lnL>
                    <a:lnR>
                      <a:noFill/>
                    </a:lnR>
                    <a:lnT>
                      <a:noFill/>
                    </a:lnT>
                    <a:lnB>
                      <a:noFill/>
                    </a:lnB>
                  </a:tcPr>
                </a:tc>
                <a:extLst>
                  <a:ext uri="{0D108BD9-81ED-4DB2-BD59-A6C34878D82A}">
                    <a16:rowId xmlns:a16="http://schemas.microsoft.com/office/drawing/2014/main" val="2208152647"/>
                  </a:ext>
                </a:extLst>
              </a:tr>
              <a:tr h="150586">
                <a:tc>
                  <a:txBody>
                    <a:bodyPr/>
                    <a:lstStyle/>
                    <a:p>
                      <a:pPr algn="l" fontAlgn="b"/>
                      <a:r>
                        <a:rPr lang="en-US" sz="700" b="1" i="0" u="none" strike="noStrike">
                          <a:solidFill>
                            <a:srgbClr val="000000"/>
                          </a:solidFill>
                          <a:effectLst/>
                          <a:latin typeface="Arial" panose="020B0604020202020204" pitchFamily="34" charset="0"/>
                        </a:rPr>
                        <a:t>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601.78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173%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364797882"/>
                  </a:ext>
                </a:extLst>
              </a:tr>
              <a:tr h="150586">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462.32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99327922"/>
                  </a:ext>
                </a:extLst>
              </a:tr>
              <a:tr h="150586">
                <a:tc>
                  <a:txBody>
                    <a:bodyPr/>
                    <a:lstStyle/>
                    <a:p>
                      <a:pPr algn="l" fontAlgn="b"/>
                      <a:r>
                        <a:rPr lang="en-US" sz="700" b="0" i="0" u="none" strike="noStrike">
                          <a:solidFill>
                            <a:srgbClr val="000000"/>
                          </a:solidFill>
                          <a:effectLst/>
                          <a:latin typeface="Arial" panose="020B0604020202020204" pitchFamily="34" charset="0"/>
                        </a:rPr>
                        <a:t>[RO-RO] TR Rosiori 400/220 1 [DIR] / N-1 Rosiori - Gadalin</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57.45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16%</a:t>
                      </a:r>
                    </a:p>
                  </a:txBody>
                  <a:tcPr marL="0" marR="0" marT="0" marB="0" anchor="b">
                    <a:lnL>
                      <a:noFill/>
                    </a:lnL>
                    <a:lnR>
                      <a:noFill/>
                    </a:lnR>
                    <a:lnT>
                      <a:noFill/>
                    </a:lnT>
                    <a:lnB>
                      <a:noFill/>
                    </a:lnB>
                  </a:tcPr>
                </a:tc>
                <a:extLst>
                  <a:ext uri="{0D108BD9-81ED-4DB2-BD59-A6C34878D82A}">
                    <a16:rowId xmlns:a16="http://schemas.microsoft.com/office/drawing/2014/main" val="1991138892"/>
                  </a:ext>
                </a:extLst>
              </a:tr>
              <a:tr h="150586">
                <a:tc>
                  <a:txBody>
                    <a:bodyPr/>
                    <a:lstStyle/>
                    <a:p>
                      <a:pPr algn="l" fontAlgn="b"/>
                      <a:r>
                        <a:rPr lang="en-US" sz="700" b="0" i="0" u="none" strike="noStrike">
                          <a:solidFill>
                            <a:srgbClr val="000000"/>
                          </a:solidFill>
                          <a:effectLst/>
                          <a:latin typeface="Arial" panose="020B0604020202020204" pitchFamily="34" charset="0"/>
                        </a:rPr>
                        <a:t>[NL-NL] Diemen-Lelystad 380 W [OPP] / N-1 Boxmeer-Dodewaard 380 Z</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298.49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426675758"/>
                  </a:ext>
                </a:extLst>
              </a:tr>
              <a:tr h="150586">
                <a:tc>
                  <a:txBody>
                    <a:bodyPr/>
                    <a:lstStyle/>
                    <a:p>
                      <a:pPr algn="l" fontAlgn="b"/>
                      <a:r>
                        <a:rPr lang="en-US" sz="700" b="0" i="0" u="none" strike="noStrike">
                          <a:solidFill>
                            <a:srgbClr val="000000"/>
                          </a:solidFill>
                          <a:effectLst/>
                          <a:latin typeface="Arial" panose="020B0604020202020204" pitchFamily="34" charset="0"/>
                        </a:rPr>
                        <a:t>[D8-PL] Krajnik - Vierraden 1 [OPP] [PL] / N-1 Mikulowa - Pasikurowice</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499.33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4119989394"/>
                  </a:ext>
                </a:extLst>
              </a:tr>
              <a:tr h="150586">
                <a:tc>
                  <a:txBody>
                    <a:bodyPr/>
                    <a:lstStyle/>
                    <a:p>
                      <a:pPr algn="l" fontAlgn="b"/>
                      <a:r>
                        <a:rPr lang="en-US" sz="700" b="0" i="0" u="none" strike="noStrike">
                          <a:solidFill>
                            <a:srgbClr val="000000"/>
                          </a:solidFill>
                          <a:effectLst/>
                          <a:latin typeface="Arial" panose="020B0604020202020204" pitchFamily="34" charset="0"/>
                        </a:rPr>
                        <a:t>[D2-D7] Grosskrotzenburg - Urberach UMAIN N2 [DIR] [D7] / N-1 Dettingen - Grosskrotzenburg UMAIN S1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341.07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2104510269"/>
                  </a:ext>
                </a:extLst>
              </a:tr>
              <a:tr h="150586">
                <a:tc>
                  <a:txBody>
                    <a:bodyPr/>
                    <a:lstStyle/>
                    <a:p>
                      <a:pPr algn="l" fontAlgn="b"/>
                      <a:r>
                        <a:rPr lang="en-US" sz="700" b="0" i="0" u="none" strike="noStrike">
                          <a:solidFill>
                            <a:srgbClr val="000000"/>
                          </a:solidFill>
                          <a:effectLst/>
                          <a:latin typeface="Arial" panose="020B0604020202020204" pitchFamily="34" charset="0"/>
                        </a:rPr>
                        <a:t>[D7-D7] Huellen - Y Huellen WESTFL W [OPP] / N-1 Hattingen  - Witten  KEMNAD S</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601.78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3953682266"/>
                  </a:ext>
                </a:extLst>
              </a:tr>
              <a:tr h="150586">
                <a:tc>
                  <a:txBody>
                    <a:bodyPr/>
                    <a:lstStyle/>
                    <a:p>
                      <a:pPr algn="l" fontAlgn="b"/>
                      <a:r>
                        <a:rPr lang="en-US" sz="700" b="1" i="0" u="none" strike="noStrike">
                          <a:solidFill>
                            <a:srgbClr val="000000"/>
                          </a:solidFill>
                          <a:effectLst/>
                          <a:latin typeface="Arial" panose="020B0604020202020204" pitchFamily="34" charset="0"/>
                        </a:rPr>
                        <a:t>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809.07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191%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522826664"/>
                  </a:ext>
                </a:extLst>
              </a:tr>
              <a:tr h="150586">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646.71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808189111"/>
                  </a:ext>
                </a:extLst>
              </a:tr>
              <a:tr h="150586">
                <a:tc>
                  <a:txBody>
                    <a:bodyPr/>
                    <a:lstStyle/>
                    <a:p>
                      <a:pPr algn="l" fontAlgn="b"/>
                      <a:r>
                        <a:rPr lang="en-US" sz="700" b="0" i="0" u="none" strike="noStrike">
                          <a:solidFill>
                            <a:srgbClr val="000000"/>
                          </a:solidFill>
                          <a:effectLst/>
                          <a:latin typeface="Arial" panose="020B0604020202020204" pitchFamily="34" charset="0"/>
                        </a:rPr>
                        <a:t>[RO-RO] TR Rosiori 400/220 1 [DIR] / N-1 Rosiori - Gadalin</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80.58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16%</a:t>
                      </a:r>
                    </a:p>
                  </a:txBody>
                  <a:tcPr marL="0" marR="0" marT="0" marB="0" anchor="b">
                    <a:lnL>
                      <a:noFill/>
                    </a:lnL>
                    <a:lnR>
                      <a:noFill/>
                    </a:lnR>
                    <a:lnT>
                      <a:noFill/>
                    </a:lnT>
                    <a:lnB>
                      <a:noFill/>
                    </a:lnB>
                  </a:tcPr>
                </a:tc>
                <a:extLst>
                  <a:ext uri="{0D108BD9-81ED-4DB2-BD59-A6C34878D82A}">
                    <a16:rowId xmlns:a16="http://schemas.microsoft.com/office/drawing/2014/main" val="3176612586"/>
                  </a:ext>
                </a:extLst>
              </a:tr>
              <a:tr h="150586">
                <a:tc>
                  <a:txBody>
                    <a:bodyPr/>
                    <a:lstStyle/>
                    <a:p>
                      <a:pPr algn="l" fontAlgn="b"/>
                      <a:r>
                        <a:rPr lang="en-US" sz="700" b="0" i="0" u="none" strike="noStrike">
                          <a:solidFill>
                            <a:srgbClr val="000000"/>
                          </a:solidFill>
                          <a:effectLst/>
                          <a:latin typeface="Arial" panose="020B0604020202020204" pitchFamily="34" charset="0"/>
                        </a:rPr>
                        <a:t>[NL-NL] Diemen-Lelystad 380 W [OPP] / N-1 Boxmeer-Dodewaard 380 Z</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809.07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385433868"/>
                  </a:ext>
                </a:extLst>
              </a:tr>
              <a:tr h="150586">
                <a:tc>
                  <a:txBody>
                    <a:bodyPr/>
                    <a:lstStyle/>
                    <a:p>
                      <a:pPr algn="l" fontAlgn="b"/>
                      <a:r>
                        <a:rPr lang="en-US" sz="700" b="0" i="0" u="none" strike="noStrike">
                          <a:solidFill>
                            <a:srgbClr val="000000"/>
                          </a:solidFill>
                          <a:effectLst/>
                          <a:latin typeface="Arial" panose="020B0604020202020204" pitchFamily="34" charset="0"/>
                        </a:rPr>
                        <a:t>[D8-PL] Krajnik - Vierraden 1 [OPP] [PL] / N-1 Mikulowa - Pasikurowice</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646.25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1792837672"/>
                  </a:ext>
                </a:extLst>
              </a:tr>
              <a:tr h="150586">
                <a:tc>
                  <a:txBody>
                    <a:bodyPr/>
                    <a:lstStyle/>
                    <a:p>
                      <a:pPr algn="l" fontAlgn="b"/>
                      <a:r>
                        <a:rPr lang="en-US" sz="700" b="0" i="0" u="none" strike="noStrike">
                          <a:solidFill>
                            <a:srgbClr val="000000"/>
                          </a:solidFill>
                          <a:effectLst/>
                          <a:latin typeface="Arial" panose="020B0604020202020204" pitchFamily="34" charset="0"/>
                        </a:rPr>
                        <a:t>[BE-FR] Avelgem - Avelin 380.80 [DIR] [BE] / N-1 Avelgem - Mastaing 380.79</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137.15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72%</a:t>
                      </a:r>
                    </a:p>
                  </a:txBody>
                  <a:tcPr marL="0" marR="0" marT="0" marB="0" anchor="b">
                    <a:lnL>
                      <a:noFill/>
                    </a:lnL>
                    <a:lnR>
                      <a:noFill/>
                    </a:lnR>
                    <a:lnT>
                      <a:noFill/>
                    </a:lnT>
                    <a:lnB>
                      <a:noFill/>
                    </a:lnB>
                  </a:tcPr>
                </a:tc>
                <a:extLst>
                  <a:ext uri="{0D108BD9-81ED-4DB2-BD59-A6C34878D82A}">
                    <a16:rowId xmlns:a16="http://schemas.microsoft.com/office/drawing/2014/main" val="4278347679"/>
                  </a:ext>
                </a:extLst>
              </a:tr>
              <a:tr h="150586">
                <a:tc>
                  <a:txBody>
                    <a:bodyPr/>
                    <a:lstStyle/>
                    <a:p>
                      <a:pPr algn="l" fontAlgn="b"/>
                      <a:r>
                        <a:rPr lang="sl-SI" sz="700" b="1" i="0" u="none" strike="noStrike" dirty="0">
                          <a:solidFill>
                            <a:srgbClr val="000000"/>
                          </a:solidFill>
                          <a:effectLst/>
                          <a:latin typeface="Arial" panose="020B0604020202020204" pitchFamily="34" charset="0"/>
                        </a:rPr>
                        <a:t>18</a:t>
                      </a:r>
                      <a:endParaRPr lang="en-US" sz="700" b="1" i="0" u="none" strike="noStrike" dirty="0">
                        <a:solidFill>
                          <a:srgbClr val="000000"/>
                        </a:solidFill>
                        <a:effectLst/>
                        <a:latin typeface="Arial" panose="020B0604020202020204" pitchFamily="34" charset="0"/>
                      </a:endParaRP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2144.88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188%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465070909"/>
                  </a:ext>
                </a:extLst>
              </a:tr>
              <a:tr h="150586">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197.25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655541194"/>
                  </a:ext>
                </a:extLst>
              </a:tr>
              <a:tr h="150586">
                <a:tc>
                  <a:txBody>
                    <a:bodyPr/>
                    <a:lstStyle/>
                    <a:p>
                      <a:pPr algn="l" fontAlgn="b"/>
                      <a:r>
                        <a:rPr lang="en-US" sz="700" b="0" i="0" u="none" strike="noStrike">
                          <a:solidFill>
                            <a:srgbClr val="000000"/>
                          </a:solidFill>
                          <a:effectLst/>
                          <a:latin typeface="Arial" panose="020B0604020202020204" pitchFamily="34" charset="0"/>
                        </a:rPr>
                        <a:t>[RO-RO] TR Rosiori 400/220 1 [DIR] / N-1 Rosiori - Gadalin</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45.83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16%</a:t>
                      </a:r>
                    </a:p>
                  </a:txBody>
                  <a:tcPr marL="0" marR="0" marT="0" marB="0" anchor="b">
                    <a:lnL>
                      <a:noFill/>
                    </a:lnL>
                    <a:lnR>
                      <a:noFill/>
                    </a:lnR>
                    <a:lnT>
                      <a:noFill/>
                    </a:lnT>
                    <a:lnB>
                      <a:noFill/>
                    </a:lnB>
                  </a:tcPr>
                </a:tc>
                <a:extLst>
                  <a:ext uri="{0D108BD9-81ED-4DB2-BD59-A6C34878D82A}">
                    <a16:rowId xmlns:a16="http://schemas.microsoft.com/office/drawing/2014/main" val="2241721188"/>
                  </a:ext>
                </a:extLst>
              </a:tr>
              <a:tr h="150586">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349.28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33%</a:t>
                      </a:r>
                    </a:p>
                  </a:txBody>
                  <a:tcPr marL="0" marR="0" marT="0" marB="0" anchor="b">
                    <a:lnL>
                      <a:noFill/>
                    </a:lnL>
                    <a:lnR>
                      <a:noFill/>
                    </a:lnR>
                    <a:lnT>
                      <a:noFill/>
                    </a:lnT>
                    <a:lnB>
                      <a:noFill/>
                    </a:lnB>
                  </a:tcPr>
                </a:tc>
                <a:extLst>
                  <a:ext uri="{0D108BD9-81ED-4DB2-BD59-A6C34878D82A}">
                    <a16:rowId xmlns:a16="http://schemas.microsoft.com/office/drawing/2014/main" val="3168125448"/>
                  </a:ext>
                </a:extLst>
              </a:tr>
              <a:tr h="150586">
                <a:tc>
                  <a:txBody>
                    <a:bodyPr/>
                    <a:lstStyle/>
                    <a:p>
                      <a:pPr algn="l" fontAlgn="b"/>
                      <a:r>
                        <a:rPr lang="en-US" sz="700" b="0" i="0" u="none" strike="noStrike">
                          <a:solidFill>
                            <a:srgbClr val="000000"/>
                          </a:solidFill>
                          <a:effectLst/>
                          <a:latin typeface="Arial" panose="020B0604020202020204" pitchFamily="34" charset="0"/>
                        </a:rPr>
                        <a:t>[NL-NL] Diemen-Lelystad 380 W [OPP] / N-1 Maasbracht-Eindhoven 380 W</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148.11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134086799"/>
                  </a:ext>
                </a:extLst>
              </a:tr>
              <a:tr h="150586">
                <a:tc>
                  <a:txBody>
                    <a:bodyPr/>
                    <a:lstStyle/>
                    <a:p>
                      <a:pPr algn="l" fontAlgn="b"/>
                      <a:r>
                        <a:rPr lang="en-US" sz="700" b="0" i="0" u="none" strike="noStrike">
                          <a:solidFill>
                            <a:srgbClr val="000000"/>
                          </a:solidFill>
                          <a:effectLst/>
                          <a:latin typeface="Arial" panose="020B0604020202020204" pitchFamily="34" charset="0"/>
                        </a:rPr>
                        <a:t>[AT-AT] Bisamberg 2 - Wien Suedost 227 [DIR] / N-1 Bisamberg - Kledering 228B</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1020.55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37%</a:t>
                      </a:r>
                    </a:p>
                  </a:txBody>
                  <a:tcPr marL="0" marR="0" marT="0" marB="0" anchor="b">
                    <a:lnL>
                      <a:noFill/>
                    </a:lnL>
                    <a:lnR>
                      <a:noFill/>
                    </a:lnR>
                    <a:lnT>
                      <a:noFill/>
                    </a:lnT>
                    <a:lnB>
                      <a:noFill/>
                    </a:lnB>
                  </a:tcPr>
                </a:tc>
                <a:extLst>
                  <a:ext uri="{0D108BD9-81ED-4DB2-BD59-A6C34878D82A}">
                    <a16:rowId xmlns:a16="http://schemas.microsoft.com/office/drawing/2014/main" val="2103020713"/>
                  </a:ext>
                </a:extLst>
              </a:tr>
              <a:tr h="150586">
                <a:tc>
                  <a:txBody>
                    <a:bodyPr/>
                    <a:lstStyle/>
                    <a:p>
                      <a:pPr algn="l" fontAlgn="b"/>
                      <a:r>
                        <a:rPr lang="en-US" sz="700" b="0" i="0" u="none" strike="noStrike">
                          <a:solidFill>
                            <a:srgbClr val="000000"/>
                          </a:solidFill>
                          <a:effectLst/>
                          <a:latin typeface="Arial" panose="020B0604020202020204" pitchFamily="34" charset="0"/>
                        </a:rPr>
                        <a:t>[D7-D7] Huellen - Y Huellen WESTFL W [OPP] / N-1 Hattingen  - Witten  KEMNAD S</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2144.88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a:t>
                      </a:r>
                    </a:p>
                  </a:txBody>
                  <a:tcPr marL="0" marR="0" marT="0" marB="0" anchor="b">
                    <a:lnL>
                      <a:noFill/>
                    </a:lnL>
                    <a:lnR>
                      <a:noFill/>
                    </a:lnR>
                    <a:lnT>
                      <a:noFill/>
                    </a:lnT>
                    <a:lnB>
                      <a:noFill/>
                    </a:lnB>
                  </a:tcPr>
                </a:tc>
                <a:extLst>
                  <a:ext uri="{0D108BD9-81ED-4DB2-BD59-A6C34878D82A}">
                    <a16:rowId xmlns:a16="http://schemas.microsoft.com/office/drawing/2014/main" val="1462924107"/>
                  </a:ext>
                </a:extLst>
              </a:tr>
              <a:tr h="150586">
                <a:tc>
                  <a:txBody>
                    <a:bodyPr/>
                    <a:lstStyle/>
                    <a:p>
                      <a:pPr algn="l" fontAlgn="b"/>
                      <a:r>
                        <a:rPr lang="en-US" sz="700" b="1" i="0" u="none" strike="noStrike">
                          <a:solidFill>
                            <a:srgbClr val="000000"/>
                          </a:solidFill>
                          <a:effectLst/>
                          <a:latin typeface="Arial" panose="020B0604020202020204" pitchFamily="34" charset="0"/>
                        </a:rPr>
                        <a:t>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680.85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263%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720150026"/>
                  </a:ext>
                </a:extLst>
              </a:tr>
              <a:tr h="150586">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583.87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857351468"/>
                  </a:ext>
                </a:extLst>
              </a:tr>
              <a:tr h="150586">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181.97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34%</a:t>
                      </a:r>
                    </a:p>
                  </a:txBody>
                  <a:tcPr marL="0" marR="0" marT="0" marB="0" anchor="b">
                    <a:lnL>
                      <a:noFill/>
                    </a:lnL>
                    <a:lnR>
                      <a:noFill/>
                    </a:lnR>
                    <a:lnT>
                      <a:noFill/>
                    </a:lnT>
                    <a:lnB>
                      <a:noFill/>
                    </a:lnB>
                  </a:tcPr>
                </a:tc>
                <a:extLst>
                  <a:ext uri="{0D108BD9-81ED-4DB2-BD59-A6C34878D82A}">
                    <a16:rowId xmlns:a16="http://schemas.microsoft.com/office/drawing/2014/main" val="2623401893"/>
                  </a:ext>
                </a:extLst>
              </a:tr>
              <a:tr h="150586">
                <a:tc>
                  <a:txBody>
                    <a:bodyPr/>
                    <a:lstStyle/>
                    <a:p>
                      <a:pPr algn="l" fontAlgn="b"/>
                      <a:r>
                        <a:rPr lang="en-US" sz="700" b="0" i="0" u="none" strike="noStrike">
                          <a:solidFill>
                            <a:srgbClr val="000000"/>
                          </a:solidFill>
                          <a:effectLst/>
                          <a:latin typeface="Arial" panose="020B0604020202020204" pitchFamily="34" charset="0"/>
                        </a:rPr>
                        <a:t>[NL-NL] Diemen-Lelystad 380 W [OPP] / N-1 Boxmeer-Dodewaard 380 Z</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555.48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985378554"/>
                  </a:ext>
                </a:extLst>
              </a:tr>
              <a:tr h="150586">
                <a:tc>
                  <a:txBody>
                    <a:bodyPr/>
                    <a:lstStyle/>
                    <a:p>
                      <a:pPr algn="l" fontAlgn="b"/>
                      <a:r>
                        <a:rPr lang="en-US" sz="700" b="0" i="0" u="none" strike="noStrike">
                          <a:solidFill>
                            <a:srgbClr val="000000"/>
                          </a:solidFill>
                          <a:effectLst/>
                          <a:latin typeface="Arial" panose="020B0604020202020204" pitchFamily="34" charset="0"/>
                        </a:rPr>
                        <a:t>[D8-PL] Krajnik - Vierraden 1 [OPP] [PL] / N-1 Mikulowa - Pasikurowice</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146.42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18%</a:t>
                      </a:r>
                    </a:p>
                  </a:txBody>
                  <a:tcPr marL="0" marR="0" marT="0" marB="0" anchor="b">
                    <a:lnL>
                      <a:noFill/>
                    </a:lnL>
                    <a:lnR>
                      <a:noFill/>
                    </a:lnR>
                    <a:lnT>
                      <a:noFill/>
                    </a:lnT>
                    <a:lnB>
                      <a:noFill/>
                    </a:lnB>
                  </a:tcPr>
                </a:tc>
                <a:extLst>
                  <a:ext uri="{0D108BD9-81ED-4DB2-BD59-A6C34878D82A}">
                    <a16:rowId xmlns:a16="http://schemas.microsoft.com/office/drawing/2014/main" val="588281991"/>
                  </a:ext>
                </a:extLst>
              </a:tr>
              <a:tr h="150586">
                <a:tc>
                  <a:txBody>
                    <a:bodyPr/>
                    <a:lstStyle/>
                    <a:p>
                      <a:pPr algn="l" fontAlgn="b"/>
                      <a:r>
                        <a:rPr lang="en-US" sz="700" b="0" i="0" u="none" strike="noStrike">
                          <a:solidFill>
                            <a:srgbClr val="000000"/>
                          </a:solidFill>
                          <a:effectLst/>
                          <a:latin typeface="Arial" panose="020B0604020202020204" pitchFamily="34" charset="0"/>
                        </a:rPr>
                        <a:t>[BE-FR] Avelgem - Avelin 380.80 [DIR] [BE] / N-1 Avelgem - Mastaing 380.79</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128.87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66%</a:t>
                      </a:r>
                    </a:p>
                  </a:txBody>
                  <a:tcPr marL="0" marR="0" marT="0" marB="0" anchor="b">
                    <a:lnL>
                      <a:noFill/>
                    </a:lnL>
                    <a:lnR>
                      <a:noFill/>
                    </a:lnR>
                    <a:lnT>
                      <a:noFill/>
                    </a:lnT>
                    <a:lnB>
                      <a:noFill/>
                    </a:lnB>
                  </a:tcPr>
                </a:tc>
                <a:extLst>
                  <a:ext uri="{0D108BD9-81ED-4DB2-BD59-A6C34878D82A}">
                    <a16:rowId xmlns:a16="http://schemas.microsoft.com/office/drawing/2014/main" val="1236136980"/>
                  </a:ext>
                </a:extLst>
              </a:tr>
              <a:tr h="150586">
                <a:tc>
                  <a:txBody>
                    <a:bodyPr/>
                    <a:lstStyle/>
                    <a:p>
                      <a:pPr algn="l" fontAlgn="b"/>
                      <a:r>
                        <a:rPr lang="en-US" sz="700" b="0" i="0" u="none" strike="noStrike">
                          <a:solidFill>
                            <a:srgbClr val="000000"/>
                          </a:solidFill>
                          <a:effectLst/>
                          <a:latin typeface="Arial" panose="020B0604020202020204" pitchFamily="34" charset="0"/>
                        </a:rPr>
                        <a:t>[D7-D7] Mengede - Y Huellen WESTFL W [DIR] / N-1 Hattingen  - Witten  KEMNAD S</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265.64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34%</a:t>
                      </a:r>
                    </a:p>
                  </a:txBody>
                  <a:tcPr marL="0" marR="0" marT="0" marB="0" anchor="b">
                    <a:lnL>
                      <a:noFill/>
                    </a:lnL>
                    <a:lnR>
                      <a:noFill/>
                    </a:lnR>
                    <a:lnT>
                      <a:noFill/>
                    </a:lnT>
                    <a:lnB>
                      <a:noFill/>
                    </a:lnB>
                  </a:tcPr>
                </a:tc>
                <a:extLst>
                  <a:ext uri="{0D108BD9-81ED-4DB2-BD59-A6C34878D82A}">
                    <a16:rowId xmlns:a16="http://schemas.microsoft.com/office/drawing/2014/main" val="1243085844"/>
                  </a:ext>
                </a:extLst>
              </a:tr>
              <a:tr h="150586">
                <a:tc>
                  <a:txBody>
                    <a:bodyPr/>
                    <a:lstStyle/>
                    <a:p>
                      <a:pPr algn="l" fontAlgn="b"/>
                      <a:r>
                        <a:rPr lang="en-US" sz="700" b="0" i="0" u="none" strike="noStrike">
                          <a:solidFill>
                            <a:srgbClr val="000000"/>
                          </a:solidFill>
                          <a:effectLst/>
                          <a:latin typeface="Arial" panose="020B0604020202020204" pitchFamily="34" charset="0"/>
                        </a:rPr>
                        <a:t>[D7-D7] Huellen - Y Huellen WESTFL W [OPP] / N-1 Hattingen  - Witten  KEMNAD S</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680.85</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4276974375"/>
                  </a:ext>
                </a:extLst>
              </a:tr>
            </a:tbl>
          </a:graphicData>
        </a:graphic>
      </p:graphicFrame>
    </p:spTree>
    <p:extLst>
      <p:ext uri="{BB962C8B-B14F-4D97-AF65-F5344CB8AC3E}">
        <p14:creationId xmlns:p14="http://schemas.microsoft.com/office/powerpoint/2010/main" val="1157176093"/>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20116 (part </a:t>
            </a:r>
            <a:r>
              <a:rPr lang="sl-SI" altLang="hu-HU" sz="1400" dirty="0">
                <a:solidFill>
                  <a:srgbClr val="008000"/>
                </a:solidFill>
              </a:rPr>
              <a:t>I</a:t>
            </a:r>
            <a:r>
              <a:rPr lang="en-US" altLang="hu-HU" sz="1400" dirty="0">
                <a:solidFill>
                  <a:srgbClr val="008000"/>
                </a:solidFill>
              </a:rPr>
              <a:t>V)</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501E1D62-4E27-4D42-832F-1840CC7B4688}"/>
              </a:ext>
            </a:extLst>
          </p:cNvPr>
          <p:cNvGraphicFramePr>
            <a:graphicFrameLocks noGrp="1"/>
          </p:cNvGraphicFramePr>
          <p:nvPr/>
        </p:nvGraphicFramePr>
        <p:xfrm>
          <a:off x="899916" y="1079502"/>
          <a:ext cx="8279206" cy="4351334"/>
        </p:xfrm>
        <a:graphic>
          <a:graphicData uri="http://schemas.openxmlformats.org/drawingml/2006/table">
            <a:tbl>
              <a:tblPr/>
              <a:tblGrid>
                <a:gridCol w="6415434">
                  <a:extLst>
                    <a:ext uri="{9D8B030D-6E8A-4147-A177-3AD203B41FA5}">
                      <a16:colId xmlns:a16="http://schemas.microsoft.com/office/drawing/2014/main" val="620223816"/>
                    </a:ext>
                  </a:extLst>
                </a:gridCol>
                <a:gridCol w="1356623">
                  <a:extLst>
                    <a:ext uri="{9D8B030D-6E8A-4147-A177-3AD203B41FA5}">
                      <a16:colId xmlns:a16="http://schemas.microsoft.com/office/drawing/2014/main" val="3962812364"/>
                    </a:ext>
                  </a:extLst>
                </a:gridCol>
                <a:gridCol w="507149">
                  <a:extLst>
                    <a:ext uri="{9D8B030D-6E8A-4147-A177-3AD203B41FA5}">
                      <a16:colId xmlns:a16="http://schemas.microsoft.com/office/drawing/2014/main" val="3114981183"/>
                    </a:ext>
                  </a:extLst>
                </a:gridCol>
              </a:tblGrid>
              <a:tr h="167359">
                <a:tc>
                  <a:txBody>
                    <a:bodyPr/>
                    <a:lstStyle/>
                    <a:p>
                      <a:pPr algn="l" fontAlgn="b"/>
                      <a:r>
                        <a:rPr lang="en-US" sz="1000" b="1" i="0" u="none" strike="noStrike">
                          <a:solidFill>
                            <a:srgbClr val="000000"/>
                          </a:solidFill>
                          <a:effectLst/>
                          <a:latin typeface="Arial" panose="020B0604020202020204" pitchFamily="34" charset="0"/>
                        </a:rPr>
                        <a:t>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1929.73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190%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139748014"/>
                  </a:ext>
                </a:extLst>
              </a:tr>
              <a:tr h="167359">
                <a:tc>
                  <a:txBody>
                    <a:bodyPr/>
                    <a:lstStyle/>
                    <a:p>
                      <a:pPr algn="l" fontAlgn="b"/>
                      <a:r>
                        <a:rPr lang="en-US" sz="1000" b="0" i="0" u="none" strike="noStrike">
                          <a:solidFill>
                            <a:srgbClr val="000000"/>
                          </a:solidFill>
                          <a:effectLst/>
                          <a:latin typeface="Arial" panose="020B0604020202020204" pitchFamily="34" charset="0"/>
                        </a:rPr>
                        <a:t>[SK-PL] Lemesany - Krosno Iskrz 2 [OPP] [PL] / N-1 Lemesany - Krosno Iskrz 1</a:t>
                      </a:r>
                    </a:p>
                  </a:txBody>
                  <a:tcPr marL="11410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446.78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67%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522464797"/>
                  </a:ext>
                </a:extLst>
              </a:tr>
              <a:tr h="167359">
                <a:tc>
                  <a:txBody>
                    <a:bodyPr/>
                    <a:lstStyle/>
                    <a:p>
                      <a:pPr algn="l" fontAlgn="b"/>
                      <a:r>
                        <a:rPr lang="en-US" sz="1000" b="0" i="0" u="none" strike="noStrike">
                          <a:solidFill>
                            <a:srgbClr val="000000"/>
                          </a:solidFill>
                          <a:effectLst/>
                          <a:latin typeface="Arial" panose="020B0604020202020204" pitchFamily="34" charset="0"/>
                        </a:rPr>
                        <a:t>[SK-SK] V.Dur - Levice 2 [DIR] / N-1 V.Dur - Levice 1</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285.95</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35%</a:t>
                      </a:r>
                    </a:p>
                  </a:txBody>
                  <a:tcPr marL="0" marR="0" marT="0" marB="0" anchor="b">
                    <a:lnL>
                      <a:noFill/>
                    </a:lnL>
                    <a:lnR>
                      <a:noFill/>
                    </a:lnR>
                    <a:lnT>
                      <a:noFill/>
                    </a:lnT>
                    <a:lnB>
                      <a:noFill/>
                    </a:lnB>
                  </a:tcPr>
                </a:tc>
                <a:extLst>
                  <a:ext uri="{0D108BD9-81ED-4DB2-BD59-A6C34878D82A}">
                    <a16:rowId xmlns:a16="http://schemas.microsoft.com/office/drawing/2014/main" val="934685957"/>
                  </a:ext>
                </a:extLst>
              </a:tr>
              <a:tr h="167359">
                <a:tc>
                  <a:txBody>
                    <a:bodyPr/>
                    <a:lstStyle/>
                    <a:p>
                      <a:pPr algn="l" fontAlgn="b"/>
                      <a:r>
                        <a:rPr lang="en-US" sz="1000" b="0" i="0" u="none" strike="noStrike">
                          <a:solidFill>
                            <a:srgbClr val="000000"/>
                          </a:solidFill>
                          <a:effectLst/>
                          <a:latin typeface="Arial" panose="020B0604020202020204" pitchFamily="34" charset="0"/>
                        </a:rPr>
                        <a:t>[BE-FR] Avelgem - Avelin 380.80 [DIR] [BE] / N-1 Avelgem - Mastaing 380.79</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24.6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66%</a:t>
                      </a:r>
                    </a:p>
                  </a:txBody>
                  <a:tcPr marL="0" marR="0" marT="0" marB="0" anchor="b">
                    <a:lnL>
                      <a:noFill/>
                    </a:lnL>
                    <a:lnR>
                      <a:noFill/>
                    </a:lnR>
                    <a:lnT>
                      <a:noFill/>
                    </a:lnT>
                    <a:lnB>
                      <a:noFill/>
                    </a:lnB>
                  </a:tcPr>
                </a:tc>
                <a:extLst>
                  <a:ext uri="{0D108BD9-81ED-4DB2-BD59-A6C34878D82A}">
                    <a16:rowId xmlns:a16="http://schemas.microsoft.com/office/drawing/2014/main" val="3345574111"/>
                  </a:ext>
                </a:extLst>
              </a:tr>
              <a:tr h="167359">
                <a:tc>
                  <a:txBody>
                    <a:bodyPr/>
                    <a:lstStyle/>
                    <a:p>
                      <a:pPr algn="l" fontAlgn="b"/>
                      <a:r>
                        <a:rPr lang="en-US" sz="1000" b="0" i="0" u="none" strike="noStrike">
                          <a:solidFill>
                            <a:srgbClr val="000000"/>
                          </a:solidFill>
                          <a:effectLst/>
                          <a:latin typeface="Arial" panose="020B0604020202020204" pitchFamily="34" charset="0"/>
                        </a:rPr>
                        <a:t>[D7-D7] Mengede - Y Huellen WESTFL W [DIR] / N-1 Hattingen  - Witten  KEMNAD S</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1929.73</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2310521229"/>
                  </a:ext>
                </a:extLst>
              </a:tr>
              <a:tr h="167359">
                <a:tc>
                  <a:txBody>
                    <a:bodyPr/>
                    <a:lstStyle/>
                    <a:p>
                      <a:pPr algn="l" fontAlgn="b"/>
                      <a:r>
                        <a:rPr lang="en-US" sz="1000" b="1" i="0" u="none" strike="noStrike">
                          <a:solidFill>
                            <a:srgbClr val="000000"/>
                          </a:solidFill>
                          <a:effectLst/>
                          <a:latin typeface="Arial" panose="020B0604020202020204" pitchFamily="34" charset="0"/>
                        </a:rPr>
                        <a:t>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1775.44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190%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895286267"/>
                  </a:ext>
                </a:extLst>
              </a:tr>
              <a:tr h="167359">
                <a:tc>
                  <a:txBody>
                    <a:bodyPr/>
                    <a:lstStyle/>
                    <a:p>
                      <a:pPr algn="l" fontAlgn="b"/>
                      <a:r>
                        <a:rPr lang="en-US" sz="1000" b="0" i="0" u="none" strike="noStrike">
                          <a:solidFill>
                            <a:srgbClr val="000000"/>
                          </a:solidFill>
                          <a:effectLst/>
                          <a:latin typeface="Arial" panose="020B0604020202020204" pitchFamily="34" charset="0"/>
                        </a:rPr>
                        <a:t>[SK-PL] Lemesany - Krosno Iskrz 2 [OPP] [PL] / N-1 Lemesany - Krosno Iskrz 1</a:t>
                      </a:r>
                    </a:p>
                  </a:txBody>
                  <a:tcPr marL="11410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250.79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76%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85417064"/>
                  </a:ext>
                </a:extLst>
              </a:tr>
              <a:tr h="167359">
                <a:tc>
                  <a:txBody>
                    <a:bodyPr/>
                    <a:lstStyle/>
                    <a:p>
                      <a:pPr algn="l" fontAlgn="b"/>
                      <a:r>
                        <a:rPr lang="en-US" sz="1000" b="0" i="0" u="none" strike="noStrike">
                          <a:solidFill>
                            <a:srgbClr val="000000"/>
                          </a:solidFill>
                          <a:effectLst/>
                          <a:latin typeface="Arial" panose="020B0604020202020204" pitchFamily="34" charset="0"/>
                        </a:rPr>
                        <a:t>[SK-SK] V.Dur - Levice 2 [DIR] / N-1 V.Dur - Levice 1</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352.63</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38%</a:t>
                      </a:r>
                    </a:p>
                  </a:txBody>
                  <a:tcPr marL="0" marR="0" marT="0" marB="0" anchor="b">
                    <a:lnL>
                      <a:noFill/>
                    </a:lnL>
                    <a:lnR>
                      <a:noFill/>
                    </a:lnR>
                    <a:lnT>
                      <a:noFill/>
                    </a:lnT>
                    <a:lnB>
                      <a:noFill/>
                    </a:lnB>
                  </a:tcPr>
                </a:tc>
                <a:extLst>
                  <a:ext uri="{0D108BD9-81ED-4DB2-BD59-A6C34878D82A}">
                    <a16:rowId xmlns:a16="http://schemas.microsoft.com/office/drawing/2014/main" val="3519572590"/>
                  </a:ext>
                </a:extLst>
              </a:tr>
              <a:tr h="167359">
                <a:tc>
                  <a:txBody>
                    <a:bodyPr/>
                    <a:lstStyle/>
                    <a:p>
                      <a:pPr algn="l" fontAlgn="b"/>
                      <a:r>
                        <a:rPr lang="pt-BR" sz="1000" b="0" i="0" u="none" strike="noStrike">
                          <a:solidFill>
                            <a:srgbClr val="000000"/>
                          </a:solidFill>
                          <a:effectLst/>
                          <a:latin typeface="Arial" panose="020B0604020202020204" pitchFamily="34" charset="0"/>
                        </a:rPr>
                        <a:t>[BE-FR] Avelgem - Avelin 80 [DIR] [FR] / N-1 Avelgem - Mastaing 380.79</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84.72</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56%</a:t>
                      </a:r>
                    </a:p>
                  </a:txBody>
                  <a:tcPr marL="0" marR="0" marT="0" marB="0" anchor="b">
                    <a:lnL>
                      <a:noFill/>
                    </a:lnL>
                    <a:lnR>
                      <a:noFill/>
                    </a:lnR>
                    <a:lnT>
                      <a:noFill/>
                    </a:lnT>
                    <a:lnB>
                      <a:noFill/>
                    </a:lnB>
                  </a:tcPr>
                </a:tc>
                <a:extLst>
                  <a:ext uri="{0D108BD9-81ED-4DB2-BD59-A6C34878D82A}">
                    <a16:rowId xmlns:a16="http://schemas.microsoft.com/office/drawing/2014/main" val="2109752124"/>
                  </a:ext>
                </a:extLst>
              </a:tr>
              <a:tr h="167359">
                <a:tc>
                  <a:txBody>
                    <a:bodyPr/>
                    <a:lstStyle/>
                    <a:p>
                      <a:pPr algn="l" fontAlgn="b"/>
                      <a:r>
                        <a:rPr lang="en-US" sz="1000" b="0" i="0" u="none" strike="noStrike">
                          <a:solidFill>
                            <a:srgbClr val="000000"/>
                          </a:solidFill>
                          <a:effectLst/>
                          <a:latin typeface="Arial" panose="020B0604020202020204" pitchFamily="34" charset="0"/>
                        </a:rPr>
                        <a:t>[D7-D7] Mengede - Y Huellen WESTFL W [DIR] / N-1 Hattingen  - Witten  KEMNAD S</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1775.44</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727331961"/>
                  </a:ext>
                </a:extLst>
              </a:tr>
              <a:tr h="167359">
                <a:tc>
                  <a:txBody>
                    <a:bodyPr/>
                    <a:lstStyle/>
                    <a:p>
                      <a:pPr algn="l" fontAlgn="b"/>
                      <a:r>
                        <a:rPr lang="en-US" sz="1000" b="1" i="0" u="none" strike="noStrike">
                          <a:solidFill>
                            <a:srgbClr val="000000"/>
                          </a:solidFill>
                          <a:effectLst/>
                          <a:latin typeface="Arial" panose="020B0604020202020204" pitchFamily="34" charset="0"/>
                        </a:rPr>
                        <a:t>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1588.04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187%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1752323"/>
                  </a:ext>
                </a:extLst>
              </a:tr>
              <a:tr h="167359">
                <a:tc>
                  <a:txBody>
                    <a:bodyPr/>
                    <a:lstStyle/>
                    <a:p>
                      <a:pPr algn="l" fontAlgn="b"/>
                      <a:r>
                        <a:rPr lang="en-US" sz="1000" b="0" i="0" u="none" strike="noStrike">
                          <a:solidFill>
                            <a:srgbClr val="000000"/>
                          </a:solidFill>
                          <a:effectLst/>
                          <a:latin typeface="Arial" panose="020B0604020202020204" pitchFamily="34" charset="0"/>
                        </a:rPr>
                        <a:t>[SK-PL] Lemesany - Krosno Iskrz 2 [OPP] [PL] / N-1 Lemesany - Krosno Iskrz 1</a:t>
                      </a:r>
                    </a:p>
                  </a:txBody>
                  <a:tcPr marL="11410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258.57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74%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610722466"/>
                  </a:ext>
                </a:extLst>
              </a:tr>
              <a:tr h="167359">
                <a:tc>
                  <a:txBody>
                    <a:bodyPr/>
                    <a:lstStyle/>
                    <a:p>
                      <a:pPr algn="l" fontAlgn="b"/>
                      <a:r>
                        <a:rPr lang="en-US" sz="1000" b="0" i="0" u="none" strike="noStrike">
                          <a:solidFill>
                            <a:srgbClr val="000000"/>
                          </a:solidFill>
                          <a:effectLst/>
                          <a:latin typeface="Arial" panose="020B0604020202020204" pitchFamily="34" charset="0"/>
                        </a:rPr>
                        <a:t>[SK-SK] V.Dur - Levice 2 [DIR] / N-1 V.Dur - Levice 1</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3.52</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38%</a:t>
                      </a:r>
                    </a:p>
                  </a:txBody>
                  <a:tcPr marL="0" marR="0" marT="0" marB="0" anchor="b">
                    <a:lnL>
                      <a:noFill/>
                    </a:lnL>
                    <a:lnR>
                      <a:noFill/>
                    </a:lnR>
                    <a:lnT>
                      <a:noFill/>
                    </a:lnT>
                    <a:lnB>
                      <a:noFill/>
                    </a:lnB>
                  </a:tcPr>
                </a:tc>
                <a:extLst>
                  <a:ext uri="{0D108BD9-81ED-4DB2-BD59-A6C34878D82A}">
                    <a16:rowId xmlns:a16="http://schemas.microsoft.com/office/drawing/2014/main" val="2197441405"/>
                  </a:ext>
                </a:extLst>
              </a:tr>
              <a:tr h="167359">
                <a:tc>
                  <a:txBody>
                    <a:bodyPr/>
                    <a:lstStyle/>
                    <a:p>
                      <a:pPr algn="l" fontAlgn="b"/>
                      <a:r>
                        <a:rPr lang="pt-BR" sz="1000" b="0" i="0" u="none" strike="noStrike">
                          <a:solidFill>
                            <a:srgbClr val="000000"/>
                          </a:solidFill>
                          <a:effectLst/>
                          <a:latin typeface="Arial" panose="020B0604020202020204" pitchFamily="34" charset="0"/>
                        </a:rPr>
                        <a:t>[BE-FR] Avelgem - Avelin 80 [DIR] [FR] / N-1 Avelgem - Mastaing 380.79</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136.59</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54%</a:t>
                      </a:r>
                    </a:p>
                  </a:txBody>
                  <a:tcPr marL="0" marR="0" marT="0" marB="0" anchor="b">
                    <a:lnL>
                      <a:noFill/>
                    </a:lnL>
                    <a:lnR>
                      <a:noFill/>
                    </a:lnR>
                    <a:lnT>
                      <a:noFill/>
                    </a:lnT>
                    <a:lnB>
                      <a:noFill/>
                    </a:lnB>
                  </a:tcPr>
                </a:tc>
                <a:extLst>
                  <a:ext uri="{0D108BD9-81ED-4DB2-BD59-A6C34878D82A}">
                    <a16:rowId xmlns:a16="http://schemas.microsoft.com/office/drawing/2014/main" val="224601697"/>
                  </a:ext>
                </a:extLst>
              </a:tr>
              <a:tr h="167359">
                <a:tc>
                  <a:txBody>
                    <a:bodyPr/>
                    <a:lstStyle/>
                    <a:p>
                      <a:pPr algn="l" fontAlgn="b"/>
                      <a:r>
                        <a:rPr lang="en-US" sz="1000" b="0" i="0" u="none" strike="noStrike">
                          <a:solidFill>
                            <a:srgbClr val="000000"/>
                          </a:solidFill>
                          <a:effectLst/>
                          <a:latin typeface="Arial" panose="020B0604020202020204" pitchFamily="34" charset="0"/>
                        </a:rPr>
                        <a:t>[D7-D7] Mengede - Y Huellen WESTFL W [DIR] / N-1 Hattingen  - Witten  KEMNAD S</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1588.04</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403722894"/>
                  </a:ext>
                </a:extLst>
              </a:tr>
              <a:tr h="167359">
                <a:tc>
                  <a:txBody>
                    <a:bodyPr/>
                    <a:lstStyle/>
                    <a:p>
                      <a:pPr algn="l" fontAlgn="b"/>
                      <a:r>
                        <a:rPr lang="en-US" sz="1000" b="1" i="0" u="none" strike="noStrike">
                          <a:solidFill>
                            <a:srgbClr val="000000"/>
                          </a:solidFill>
                          <a:effectLst/>
                          <a:latin typeface="Arial" panose="020B0604020202020204" pitchFamily="34" charset="0"/>
                        </a:rPr>
                        <a:t>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1539.35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137%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003136038"/>
                  </a:ext>
                </a:extLst>
              </a:tr>
              <a:tr h="167359">
                <a:tc>
                  <a:txBody>
                    <a:bodyPr/>
                    <a:lstStyle/>
                    <a:p>
                      <a:pPr algn="l" fontAlgn="b"/>
                      <a:r>
                        <a:rPr lang="en-US" sz="1000" b="0" i="0" u="none" strike="noStrike">
                          <a:solidFill>
                            <a:srgbClr val="000000"/>
                          </a:solidFill>
                          <a:effectLst/>
                          <a:latin typeface="Arial" panose="020B0604020202020204" pitchFamily="34" charset="0"/>
                        </a:rPr>
                        <a:t>[SK-PL] Lemesany - Krosno Iskrz 2 [OPP] [PL] / N-1 Lemesany - Krosno Iskrz 1</a:t>
                      </a:r>
                    </a:p>
                  </a:txBody>
                  <a:tcPr marL="11410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300.63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71%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991223706"/>
                  </a:ext>
                </a:extLst>
              </a:tr>
              <a:tr h="167359">
                <a:tc>
                  <a:txBody>
                    <a:bodyPr/>
                    <a:lstStyle/>
                    <a:p>
                      <a:pPr algn="l" fontAlgn="b"/>
                      <a:r>
                        <a:rPr lang="en-US" sz="1000" b="0" i="0" u="none" strike="noStrike">
                          <a:solidFill>
                            <a:srgbClr val="000000"/>
                          </a:solidFill>
                          <a:effectLst/>
                          <a:latin typeface="Arial" panose="020B0604020202020204" pitchFamily="34" charset="0"/>
                        </a:rPr>
                        <a:t>[BE-FR] Avelgem - Avelin 380.80 [DIR] [BE] / N-1 Avelgem - Mastaing 380.79</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157.08</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46%</a:t>
                      </a:r>
                    </a:p>
                  </a:txBody>
                  <a:tcPr marL="0" marR="0" marT="0" marB="0" anchor="b">
                    <a:lnL>
                      <a:noFill/>
                    </a:lnL>
                    <a:lnR>
                      <a:noFill/>
                    </a:lnR>
                    <a:lnT>
                      <a:noFill/>
                    </a:lnT>
                    <a:lnB>
                      <a:noFill/>
                    </a:lnB>
                  </a:tcPr>
                </a:tc>
                <a:extLst>
                  <a:ext uri="{0D108BD9-81ED-4DB2-BD59-A6C34878D82A}">
                    <a16:rowId xmlns:a16="http://schemas.microsoft.com/office/drawing/2014/main" val="175114390"/>
                  </a:ext>
                </a:extLst>
              </a:tr>
              <a:tr h="167359">
                <a:tc>
                  <a:txBody>
                    <a:bodyPr/>
                    <a:lstStyle/>
                    <a:p>
                      <a:pPr algn="l" fontAlgn="b"/>
                      <a:r>
                        <a:rPr lang="en-US" sz="1000" b="0" i="0" u="none" strike="noStrike">
                          <a:solidFill>
                            <a:srgbClr val="000000"/>
                          </a:solidFill>
                          <a:effectLst/>
                          <a:latin typeface="Arial" panose="020B0604020202020204" pitchFamily="34" charset="0"/>
                        </a:rPr>
                        <a:t>[D7-D7] Mengede - Y Huellen WESTFL W [DIR] / N-1 Hattingen  - Witten  KEMNAD S</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1539.35</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4175240022"/>
                  </a:ext>
                </a:extLst>
              </a:tr>
              <a:tr h="167359">
                <a:tc>
                  <a:txBody>
                    <a:bodyPr/>
                    <a:lstStyle/>
                    <a:p>
                      <a:pPr algn="l" fontAlgn="b"/>
                      <a:r>
                        <a:rPr lang="en-US" sz="1000" b="1" i="0" u="none" strike="noStrike">
                          <a:solidFill>
                            <a:srgbClr val="000000"/>
                          </a:solidFill>
                          <a:effectLst/>
                          <a:latin typeface="Arial" panose="020B0604020202020204" pitchFamily="34" charset="0"/>
                        </a:rPr>
                        <a:t>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1384.6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241%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372481580"/>
                  </a:ext>
                </a:extLst>
              </a:tr>
              <a:tr h="167359">
                <a:tc>
                  <a:txBody>
                    <a:bodyPr/>
                    <a:lstStyle/>
                    <a:p>
                      <a:pPr algn="l" fontAlgn="b"/>
                      <a:r>
                        <a:rPr lang="en-US" sz="1000" b="0" i="0" u="none" strike="noStrike">
                          <a:solidFill>
                            <a:srgbClr val="000000"/>
                          </a:solidFill>
                          <a:effectLst/>
                          <a:latin typeface="Arial" panose="020B0604020202020204" pitchFamily="34" charset="0"/>
                        </a:rPr>
                        <a:t>[SK-PL] Lemesany - Krosno Iskrz 2 [OPP] [PL] / N-1 Lemesany - Krosno Iskrz 1</a:t>
                      </a:r>
                    </a:p>
                  </a:txBody>
                  <a:tcPr marL="11410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77.05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84%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554297956"/>
                  </a:ext>
                </a:extLst>
              </a:tr>
              <a:tr h="167359">
                <a:tc>
                  <a:txBody>
                    <a:bodyPr/>
                    <a:lstStyle/>
                    <a:p>
                      <a:pPr algn="l" fontAlgn="b"/>
                      <a:r>
                        <a:rPr lang="de-DE" sz="1000" b="0" i="0" u="none" strike="noStrike">
                          <a:solidFill>
                            <a:srgbClr val="000000"/>
                          </a:solidFill>
                          <a:effectLst/>
                          <a:latin typeface="Arial" panose="020B0604020202020204" pitchFamily="34" charset="0"/>
                        </a:rPr>
                        <a:t>[AT-AT] Tauern - Tauern TAPST [DIR] / N-1 Tauern - Weissenbach 221</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9.64</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59%</a:t>
                      </a:r>
                    </a:p>
                  </a:txBody>
                  <a:tcPr marL="0" marR="0" marT="0" marB="0" anchor="b">
                    <a:lnL>
                      <a:noFill/>
                    </a:lnL>
                    <a:lnR>
                      <a:noFill/>
                    </a:lnR>
                    <a:lnT>
                      <a:noFill/>
                    </a:lnT>
                    <a:lnB>
                      <a:noFill/>
                    </a:lnB>
                  </a:tcPr>
                </a:tc>
                <a:extLst>
                  <a:ext uri="{0D108BD9-81ED-4DB2-BD59-A6C34878D82A}">
                    <a16:rowId xmlns:a16="http://schemas.microsoft.com/office/drawing/2014/main" val="2348597864"/>
                  </a:ext>
                </a:extLst>
              </a:tr>
              <a:tr h="167359">
                <a:tc>
                  <a:txBody>
                    <a:bodyPr/>
                    <a:lstStyle/>
                    <a:p>
                      <a:pPr algn="l" fontAlgn="b"/>
                      <a:r>
                        <a:rPr lang="en-US" sz="1000" b="0" i="0" u="none" strike="noStrike">
                          <a:solidFill>
                            <a:srgbClr val="000000"/>
                          </a:solidFill>
                          <a:effectLst/>
                          <a:latin typeface="Arial" panose="020B0604020202020204" pitchFamily="34" charset="0"/>
                        </a:rPr>
                        <a:t>[BE-FR] Avelgem - Avelin 380.80 [DIR] [BE] / N-1 Avelgem - Mastaing 380.79</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122.22</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46%</a:t>
                      </a:r>
                    </a:p>
                  </a:txBody>
                  <a:tcPr marL="0" marR="0" marT="0" marB="0" anchor="b">
                    <a:lnL>
                      <a:noFill/>
                    </a:lnL>
                    <a:lnR>
                      <a:noFill/>
                    </a:lnR>
                    <a:lnT>
                      <a:noFill/>
                    </a:lnT>
                    <a:lnB>
                      <a:noFill/>
                    </a:lnB>
                  </a:tcPr>
                </a:tc>
                <a:extLst>
                  <a:ext uri="{0D108BD9-81ED-4DB2-BD59-A6C34878D82A}">
                    <a16:rowId xmlns:a16="http://schemas.microsoft.com/office/drawing/2014/main" val="2302792201"/>
                  </a:ext>
                </a:extLst>
              </a:tr>
              <a:tr h="167359">
                <a:tc>
                  <a:txBody>
                    <a:bodyPr/>
                    <a:lstStyle/>
                    <a:p>
                      <a:pPr algn="l" fontAlgn="b"/>
                      <a:r>
                        <a:rPr lang="en-US" sz="1000" b="0" i="0" u="none" strike="noStrike">
                          <a:solidFill>
                            <a:srgbClr val="000000"/>
                          </a:solidFill>
                          <a:effectLst/>
                          <a:latin typeface="Arial" panose="020B0604020202020204" pitchFamily="34" charset="0"/>
                        </a:rPr>
                        <a:t>[BE-BE] PST Zandvliet 1 [DIR] [BE] / N-1 PST Zandvliet 2</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97.8</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33%</a:t>
                      </a:r>
                    </a:p>
                  </a:txBody>
                  <a:tcPr marL="0" marR="0" marT="0" marB="0" anchor="b">
                    <a:lnL>
                      <a:noFill/>
                    </a:lnL>
                    <a:lnR>
                      <a:noFill/>
                    </a:lnR>
                    <a:lnT>
                      <a:noFill/>
                    </a:lnT>
                    <a:lnB>
                      <a:noFill/>
                    </a:lnB>
                  </a:tcPr>
                </a:tc>
                <a:extLst>
                  <a:ext uri="{0D108BD9-81ED-4DB2-BD59-A6C34878D82A}">
                    <a16:rowId xmlns:a16="http://schemas.microsoft.com/office/drawing/2014/main" val="603522054"/>
                  </a:ext>
                </a:extLst>
              </a:tr>
              <a:tr h="167359">
                <a:tc>
                  <a:txBody>
                    <a:bodyPr/>
                    <a:lstStyle/>
                    <a:p>
                      <a:pPr algn="l" fontAlgn="b"/>
                      <a:r>
                        <a:rPr lang="en-US" sz="1000" b="0" i="0" u="none" strike="noStrike">
                          <a:solidFill>
                            <a:srgbClr val="000000"/>
                          </a:solidFill>
                          <a:effectLst/>
                          <a:latin typeface="Arial" panose="020B0604020202020204" pitchFamily="34" charset="0"/>
                        </a:rPr>
                        <a:t>[D7-D7] Mengede - Y Huellen WESTFL W [DIR] / N-1 Hattingen  - Witten  KEMNAD S</a:t>
                      </a:r>
                    </a:p>
                  </a:txBody>
                  <a:tcPr marL="114109"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panose="020B0604020202020204" pitchFamily="34" charset="0"/>
                        </a:rPr>
                        <a:t>1384.6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229798117"/>
                  </a:ext>
                </a:extLst>
              </a:tr>
              <a:tr h="167359">
                <a:tc>
                  <a:txBody>
                    <a:bodyPr/>
                    <a:lstStyle/>
                    <a:p>
                      <a:pPr algn="l" fontAlgn="b"/>
                      <a:r>
                        <a:rPr lang="en-US" sz="1000" b="1" i="0" u="none" strike="noStrike">
                          <a:solidFill>
                            <a:srgbClr val="000000"/>
                          </a:solidFill>
                          <a:effectLst/>
                          <a:latin typeface="Arial" panose="020B0604020202020204" pitchFamily="34" charset="0"/>
                        </a:rPr>
                        <a:t>Total sum</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1000" b="1" i="0" u="none" strike="noStrike">
                          <a:solidFill>
                            <a:srgbClr val="000000"/>
                          </a:solidFill>
                          <a:effectLst/>
                          <a:latin typeface="Arial" panose="020B0604020202020204" pitchFamily="34" charset="0"/>
                        </a:rPr>
                        <a:t>2144.88</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1000" b="1" i="0" u="none" strike="noStrike" dirty="0">
                          <a:solidFill>
                            <a:srgbClr val="000000"/>
                          </a:solidFill>
                          <a:effectLst/>
                          <a:latin typeface="Arial" panose="020B0604020202020204" pitchFamily="34" charset="0"/>
                        </a:rPr>
                        <a:t>5182%</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1024311449"/>
                  </a:ext>
                </a:extLst>
              </a:tr>
            </a:tbl>
          </a:graphicData>
        </a:graphic>
      </p:graphicFrame>
    </p:spTree>
    <p:extLst>
      <p:ext uri="{BB962C8B-B14F-4D97-AF65-F5344CB8AC3E}">
        <p14:creationId xmlns:p14="http://schemas.microsoft.com/office/powerpoint/2010/main" val="791630873"/>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20118 (part 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62FC33C3-6E86-48A7-A69A-9BDD712758FA}"/>
              </a:ext>
            </a:extLst>
          </p:cNvPr>
          <p:cNvGraphicFramePr>
            <a:graphicFrameLocks noGrp="1"/>
          </p:cNvGraphicFramePr>
          <p:nvPr>
            <p:extLst>
              <p:ext uri="{D42A27DB-BD31-4B8C-83A1-F6EECF244321}">
                <p14:modId xmlns:p14="http://schemas.microsoft.com/office/powerpoint/2010/main" val="3207296852"/>
              </p:ext>
            </p:extLst>
          </p:nvPr>
        </p:nvGraphicFramePr>
        <p:xfrm>
          <a:off x="1536971" y="1079499"/>
          <a:ext cx="6577683" cy="5078115"/>
        </p:xfrm>
        <a:graphic>
          <a:graphicData uri="http://schemas.openxmlformats.org/drawingml/2006/table">
            <a:tbl>
              <a:tblPr/>
              <a:tblGrid>
                <a:gridCol w="5096949">
                  <a:extLst>
                    <a:ext uri="{9D8B030D-6E8A-4147-A177-3AD203B41FA5}">
                      <a16:colId xmlns:a16="http://schemas.microsoft.com/office/drawing/2014/main" val="3006822202"/>
                    </a:ext>
                  </a:extLst>
                </a:gridCol>
                <a:gridCol w="1077813">
                  <a:extLst>
                    <a:ext uri="{9D8B030D-6E8A-4147-A177-3AD203B41FA5}">
                      <a16:colId xmlns:a16="http://schemas.microsoft.com/office/drawing/2014/main" val="3201942747"/>
                    </a:ext>
                  </a:extLst>
                </a:gridCol>
                <a:gridCol w="402921">
                  <a:extLst>
                    <a:ext uri="{9D8B030D-6E8A-4147-A177-3AD203B41FA5}">
                      <a16:colId xmlns:a16="http://schemas.microsoft.com/office/drawing/2014/main" val="3144840159"/>
                    </a:ext>
                  </a:extLst>
                </a:gridCol>
              </a:tblGrid>
              <a:tr h="145089">
                <a:tc>
                  <a:txBody>
                    <a:bodyPr/>
                    <a:lstStyle/>
                    <a:p>
                      <a:pPr algn="l" fontAlgn="b"/>
                      <a:r>
                        <a:rPr lang="en-US" sz="700" b="1" i="0" u="none" strike="noStrike">
                          <a:solidFill>
                            <a:srgbClr val="000000"/>
                          </a:solidFill>
                          <a:effectLst/>
                          <a:latin typeface="Arial" panose="020B0604020202020204" pitchFamily="34" charset="0"/>
                        </a:rPr>
                        <a:t>Hour</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700" b="1" i="0" u="none" strike="noStrike">
                          <a:solidFill>
                            <a:srgbClr val="000000"/>
                          </a:solidFill>
                          <a:effectLst/>
                          <a:latin typeface="Arial" panose="020B0604020202020204" pitchFamily="34" charset="0"/>
                        </a:rPr>
                        <a:t>MAX of ShadowPrice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700" b="1" i="0" u="none" strike="noStrike">
                          <a:solidFill>
                            <a:srgbClr val="000000"/>
                          </a:solidFill>
                          <a:effectLst/>
                          <a:latin typeface="Arial" panose="020B0604020202020204" pitchFamily="34" charset="0"/>
                        </a:rPr>
                        <a:t>RAM %</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1973968242"/>
                  </a:ext>
                </a:extLst>
              </a:tr>
              <a:tr h="145089">
                <a:tc>
                  <a:txBody>
                    <a:bodyPr/>
                    <a:lstStyle/>
                    <a:p>
                      <a:pPr algn="l" fontAlgn="b"/>
                      <a:r>
                        <a:rPr lang="en-US" sz="700" b="1" i="0" u="none" strike="noStrike">
                          <a:solidFill>
                            <a:srgbClr val="000000"/>
                          </a:solidFill>
                          <a:effectLst/>
                          <a:latin typeface="Arial" panose="020B0604020202020204" pitchFamily="34" charset="0"/>
                        </a:rPr>
                        <a:t>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887.35</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171%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21941832"/>
                  </a:ext>
                </a:extLst>
              </a:tr>
              <a:tr h="145089">
                <a:tc>
                  <a:txBody>
                    <a:bodyPr/>
                    <a:lstStyle/>
                    <a:p>
                      <a:pPr algn="l" fontAlgn="b"/>
                      <a:r>
                        <a:rPr lang="pt-BR" sz="700" b="0" i="0" u="none" strike="noStrike">
                          <a:solidFill>
                            <a:srgbClr val="000000"/>
                          </a:solidFill>
                          <a:effectLst/>
                          <a:latin typeface="Arial" panose="020B0604020202020204" pitchFamily="34" charset="0"/>
                        </a:rPr>
                        <a:t>[RO-RO] Resita - Timisoara c1 [DIR] / N-1 Resita - Timisoara c2</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68.43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977102219"/>
                  </a:ext>
                </a:extLst>
              </a:tr>
              <a:tr h="145089">
                <a:tc>
                  <a:txBody>
                    <a:bodyPr/>
                    <a:lstStyle/>
                    <a:p>
                      <a:pPr algn="l" fontAlgn="b"/>
                      <a:r>
                        <a:rPr lang="en-US" sz="700" b="0" i="0" u="none" strike="noStrike">
                          <a:solidFill>
                            <a:srgbClr val="000000"/>
                          </a:solidFill>
                          <a:effectLst/>
                          <a:latin typeface="Arial" panose="020B0604020202020204" pitchFamily="34" charset="0"/>
                        </a:rPr>
                        <a:t>[D7-D2] Urberach - Grosskrotzenburg [OPP] [D2] / N-1 Dettingen - Grosskrotzenburg UMAIN S1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887.35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512789389"/>
                  </a:ext>
                </a:extLst>
              </a:tr>
              <a:tr h="145089">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Dobrzen</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84.46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63%</a:t>
                      </a:r>
                    </a:p>
                  </a:txBody>
                  <a:tcPr marL="0" marR="0" marT="0" marB="0" anchor="b">
                    <a:lnL>
                      <a:noFill/>
                    </a:lnL>
                    <a:lnR>
                      <a:noFill/>
                    </a:lnR>
                    <a:lnT>
                      <a:noFill/>
                    </a:lnT>
                    <a:lnB>
                      <a:noFill/>
                    </a:lnB>
                  </a:tcPr>
                </a:tc>
                <a:extLst>
                  <a:ext uri="{0D108BD9-81ED-4DB2-BD59-A6C34878D82A}">
                    <a16:rowId xmlns:a16="http://schemas.microsoft.com/office/drawing/2014/main" val="3972306079"/>
                  </a:ext>
                </a:extLst>
              </a:tr>
              <a:tr h="145089">
                <a:tc>
                  <a:txBody>
                    <a:bodyPr/>
                    <a:lstStyle/>
                    <a:p>
                      <a:pPr algn="l" fontAlgn="b"/>
                      <a:r>
                        <a:rPr lang="de-DE" sz="700" b="0" i="0" u="none" strike="noStrike">
                          <a:solidFill>
                            <a:srgbClr val="000000"/>
                          </a:solidFill>
                          <a:effectLst/>
                          <a:latin typeface="Arial" panose="020B0604020202020204" pitchFamily="34" charset="0"/>
                        </a:rPr>
                        <a:t>[D7-D7] Y Paffendorf - Oberzier SECHTM N [DIR] / N-1 Sechtem - Paffendorf - Oberzier SECHTM S</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34.06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36%</a:t>
                      </a:r>
                    </a:p>
                  </a:txBody>
                  <a:tcPr marL="0" marR="0" marT="0" marB="0" anchor="b">
                    <a:lnL>
                      <a:noFill/>
                    </a:lnL>
                    <a:lnR>
                      <a:noFill/>
                    </a:lnR>
                    <a:lnT>
                      <a:noFill/>
                    </a:lnT>
                    <a:lnB>
                      <a:noFill/>
                    </a:lnB>
                  </a:tcPr>
                </a:tc>
                <a:extLst>
                  <a:ext uri="{0D108BD9-81ED-4DB2-BD59-A6C34878D82A}">
                    <a16:rowId xmlns:a16="http://schemas.microsoft.com/office/drawing/2014/main" val="4177315568"/>
                  </a:ext>
                </a:extLst>
              </a:tr>
              <a:tr h="145089">
                <a:tc>
                  <a:txBody>
                    <a:bodyPr/>
                    <a:lstStyle/>
                    <a:p>
                      <a:pPr algn="l" fontAlgn="b"/>
                      <a:r>
                        <a:rPr lang="en-US" sz="700" b="1" i="0" u="none" strike="noStrike">
                          <a:solidFill>
                            <a:srgbClr val="000000"/>
                          </a:solidFill>
                          <a:effectLst/>
                          <a:latin typeface="Arial" panose="020B0604020202020204" pitchFamily="34" charset="0"/>
                        </a:rPr>
                        <a:t>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751.28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173%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266104864"/>
                  </a:ext>
                </a:extLst>
              </a:tr>
              <a:tr h="145089">
                <a:tc>
                  <a:txBody>
                    <a:bodyPr/>
                    <a:lstStyle/>
                    <a:p>
                      <a:pPr algn="l" fontAlgn="b"/>
                      <a:r>
                        <a:rPr lang="pt-BR" sz="700" b="0" i="0" u="none" strike="noStrike">
                          <a:solidFill>
                            <a:srgbClr val="000000"/>
                          </a:solidFill>
                          <a:effectLst/>
                          <a:latin typeface="Arial" panose="020B0604020202020204" pitchFamily="34" charset="0"/>
                        </a:rPr>
                        <a:t>[RO-RO] Resita - Timisoara c1 [DIR] / N-1 Resita - Timisoara c2</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13.12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999260191"/>
                  </a:ext>
                </a:extLst>
              </a:tr>
              <a:tr h="145089">
                <a:tc>
                  <a:txBody>
                    <a:bodyPr/>
                    <a:lstStyle/>
                    <a:p>
                      <a:pPr algn="l" fontAlgn="b"/>
                      <a:r>
                        <a:rPr lang="en-US" sz="700" b="0" i="0" u="none" strike="noStrike">
                          <a:solidFill>
                            <a:srgbClr val="000000"/>
                          </a:solidFill>
                          <a:effectLst/>
                          <a:latin typeface="Arial" panose="020B0604020202020204" pitchFamily="34" charset="0"/>
                        </a:rPr>
                        <a:t>[D7-D2] Urberach - Grosskrotzenburg [OPP] [D2] / N-1 Dettingen - Grosskrotzenburg UMAIN S1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751.28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080267281"/>
                  </a:ext>
                </a:extLst>
              </a:tr>
              <a:tr h="145089">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Dobrzen</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175.5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60%</a:t>
                      </a:r>
                    </a:p>
                  </a:txBody>
                  <a:tcPr marL="0" marR="0" marT="0" marB="0" anchor="b">
                    <a:lnL>
                      <a:noFill/>
                    </a:lnL>
                    <a:lnR>
                      <a:noFill/>
                    </a:lnR>
                    <a:lnT>
                      <a:noFill/>
                    </a:lnT>
                    <a:lnB>
                      <a:noFill/>
                    </a:lnB>
                  </a:tcPr>
                </a:tc>
                <a:extLst>
                  <a:ext uri="{0D108BD9-81ED-4DB2-BD59-A6C34878D82A}">
                    <a16:rowId xmlns:a16="http://schemas.microsoft.com/office/drawing/2014/main" val="3940347542"/>
                  </a:ext>
                </a:extLst>
              </a:tr>
              <a:tr h="145089">
                <a:tc>
                  <a:txBody>
                    <a:bodyPr/>
                    <a:lstStyle/>
                    <a:p>
                      <a:pPr algn="l" fontAlgn="b"/>
                      <a:r>
                        <a:rPr lang="de-DE" sz="700" b="0" i="0" u="none" strike="noStrike">
                          <a:solidFill>
                            <a:srgbClr val="000000"/>
                          </a:solidFill>
                          <a:effectLst/>
                          <a:latin typeface="Arial" panose="020B0604020202020204" pitchFamily="34" charset="0"/>
                        </a:rPr>
                        <a:t>[D7-D7] Y Paffendorf - Oberzier SECHTM N [DIR] / N-1 Sechtem - Paffendorf - Oberzier SECHTM S</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13.62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37%</a:t>
                      </a:r>
                    </a:p>
                  </a:txBody>
                  <a:tcPr marL="0" marR="0" marT="0" marB="0" anchor="b">
                    <a:lnL>
                      <a:noFill/>
                    </a:lnL>
                    <a:lnR>
                      <a:noFill/>
                    </a:lnR>
                    <a:lnT>
                      <a:noFill/>
                    </a:lnT>
                    <a:lnB>
                      <a:noFill/>
                    </a:lnB>
                  </a:tcPr>
                </a:tc>
                <a:extLst>
                  <a:ext uri="{0D108BD9-81ED-4DB2-BD59-A6C34878D82A}">
                    <a16:rowId xmlns:a16="http://schemas.microsoft.com/office/drawing/2014/main" val="2380652955"/>
                  </a:ext>
                </a:extLst>
              </a:tr>
              <a:tr h="145089">
                <a:tc>
                  <a:txBody>
                    <a:bodyPr/>
                    <a:lstStyle/>
                    <a:p>
                      <a:pPr algn="l" fontAlgn="b"/>
                      <a:r>
                        <a:rPr lang="en-US" sz="700" b="1" i="0" u="none" strike="noStrike">
                          <a:solidFill>
                            <a:srgbClr val="000000"/>
                          </a:solidFill>
                          <a:effectLst/>
                          <a:latin typeface="Arial" panose="020B0604020202020204" pitchFamily="34" charset="0"/>
                        </a:rPr>
                        <a:t>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861.13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183%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340305605"/>
                  </a:ext>
                </a:extLst>
              </a:tr>
              <a:tr h="145089">
                <a:tc>
                  <a:txBody>
                    <a:bodyPr/>
                    <a:lstStyle/>
                    <a:p>
                      <a:pPr algn="l" fontAlgn="b"/>
                      <a:r>
                        <a:rPr lang="en-US" sz="700" b="0" i="0" u="none" strike="noStrike">
                          <a:solidFill>
                            <a:srgbClr val="000000"/>
                          </a:solidFill>
                          <a:effectLst/>
                          <a:latin typeface="Arial" panose="020B0604020202020204" pitchFamily="34" charset="0"/>
                        </a:rPr>
                        <a:t>[D7-D2] Urberach - Grosskrotzenburg [OPP] [D2] / N-1 Dettingen - Grosskrotzenburg UMAIN S1</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861.13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21031436"/>
                  </a:ext>
                </a:extLst>
              </a:tr>
              <a:tr h="145089">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Dobrzen</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105.25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59%</a:t>
                      </a:r>
                    </a:p>
                  </a:txBody>
                  <a:tcPr marL="0" marR="0" marT="0" marB="0" anchor="b">
                    <a:lnL>
                      <a:noFill/>
                    </a:lnL>
                    <a:lnR>
                      <a:noFill/>
                    </a:lnR>
                    <a:lnT>
                      <a:noFill/>
                    </a:lnT>
                    <a:lnB>
                      <a:noFill/>
                    </a:lnB>
                  </a:tcPr>
                </a:tc>
                <a:extLst>
                  <a:ext uri="{0D108BD9-81ED-4DB2-BD59-A6C34878D82A}">
                    <a16:rowId xmlns:a16="http://schemas.microsoft.com/office/drawing/2014/main" val="304298579"/>
                  </a:ext>
                </a:extLst>
              </a:tr>
              <a:tr h="145089">
                <a:tc>
                  <a:txBody>
                    <a:bodyPr/>
                    <a:lstStyle/>
                    <a:p>
                      <a:pPr algn="l" fontAlgn="b"/>
                      <a:r>
                        <a:rPr lang="de-DE" sz="700" b="0" i="0" u="none" strike="noStrike">
                          <a:solidFill>
                            <a:srgbClr val="000000"/>
                          </a:solidFill>
                          <a:effectLst/>
                          <a:latin typeface="Arial" panose="020B0604020202020204" pitchFamily="34" charset="0"/>
                        </a:rPr>
                        <a:t>[AT-AT] Tauern - Tauern TAPST [DIR] / N-1 Tauern - Weissenbach 221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40.94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65%</a:t>
                      </a:r>
                    </a:p>
                  </a:txBody>
                  <a:tcPr marL="0" marR="0" marT="0" marB="0" anchor="b">
                    <a:lnL>
                      <a:noFill/>
                    </a:lnL>
                    <a:lnR>
                      <a:noFill/>
                    </a:lnR>
                    <a:lnT>
                      <a:noFill/>
                    </a:lnT>
                    <a:lnB>
                      <a:noFill/>
                    </a:lnB>
                  </a:tcPr>
                </a:tc>
                <a:extLst>
                  <a:ext uri="{0D108BD9-81ED-4DB2-BD59-A6C34878D82A}">
                    <a16:rowId xmlns:a16="http://schemas.microsoft.com/office/drawing/2014/main" val="1245489844"/>
                  </a:ext>
                </a:extLst>
              </a:tr>
              <a:tr h="145089">
                <a:tc>
                  <a:txBody>
                    <a:bodyPr/>
                    <a:lstStyle/>
                    <a:p>
                      <a:pPr algn="l" fontAlgn="b"/>
                      <a:r>
                        <a:rPr lang="de-DE" sz="700" b="0" i="0" u="none" strike="noStrike">
                          <a:solidFill>
                            <a:srgbClr val="000000"/>
                          </a:solidFill>
                          <a:effectLst/>
                          <a:latin typeface="Arial" panose="020B0604020202020204" pitchFamily="34" charset="0"/>
                        </a:rPr>
                        <a:t>[D7-D7] Y Paffendorf - Oberzier SECHTM N [DIR] / N-1 Sechtem - Paffendorf - Oberzier SECHTM S</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33.53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40%</a:t>
                      </a:r>
                    </a:p>
                  </a:txBody>
                  <a:tcPr marL="0" marR="0" marT="0" marB="0" anchor="b">
                    <a:lnL>
                      <a:noFill/>
                    </a:lnL>
                    <a:lnR>
                      <a:noFill/>
                    </a:lnR>
                    <a:lnT>
                      <a:noFill/>
                    </a:lnT>
                    <a:lnB>
                      <a:noFill/>
                    </a:lnB>
                  </a:tcPr>
                </a:tc>
                <a:extLst>
                  <a:ext uri="{0D108BD9-81ED-4DB2-BD59-A6C34878D82A}">
                    <a16:rowId xmlns:a16="http://schemas.microsoft.com/office/drawing/2014/main" val="2375338316"/>
                  </a:ext>
                </a:extLst>
              </a:tr>
              <a:tr h="145089">
                <a:tc>
                  <a:txBody>
                    <a:bodyPr/>
                    <a:lstStyle/>
                    <a:p>
                      <a:pPr algn="l" fontAlgn="b"/>
                      <a:r>
                        <a:rPr lang="en-US" sz="700" b="1" i="0" u="none" strike="noStrike">
                          <a:solidFill>
                            <a:srgbClr val="000000"/>
                          </a:solidFill>
                          <a:effectLst/>
                          <a:latin typeface="Arial" panose="020B0604020202020204" pitchFamily="34" charset="0"/>
                        </a:rPr>
                        <a:t>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695.84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187%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144891425"/>
                  </a:ext>
                </a:extLst>
              </a:tr>
              <a:tr h="145089">
                <a:tc>
                  <a:txBody>
                    <a:bodyPr/>
                    <a:lstStyle/>
                    <a:p>
                      <a:pPr algn="l" fontAlgn="b"/>
                      <a:r>
                        <a:rPr lang="en-US" sz="700" b="0" i="0" u="none" strike="noStrike">
                          <a:solidFill>
                            <a:srgbClr val="000000"/>
                          </a:solidFill>
                          <a:effectLst/>
                          <a:latin typeface="Arial" panose="020B0604020202020204" pitchFamily="34" charset="0"/>
                        </a:rPr>
                        <a:t>[D7-D2] Urberach - Grosskrotzenburg [OPP] [D2] / N-1 Dettingen - Grosskrotzenburg UMAIN S1</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695.84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782150896"/>
                  </a:ext>
                </a:extLst>
              </a:tr>
              <a:tr h="145089">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Dobrzen</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105.18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63%</a:t>
                      </a:r>
                    </a:p>
                  </a:txBody>
                  <a:tcPr marL="0" marR="0" marT="0" marB="0" anchor="b">
                    <a:lnL>
                      <a:noFill/>
                    </a:lnL>
                    <a:lnR>
                      <a:noFill/>
                    </a:lnR>
                    <a:lnT>
                      <a:noFill/>
                    </a:lnT>
                    <a:lnB>
                      <a:noFill/>
                    </a:lnB>
                  </a:tcPr>
                </a:tc>
                <a:extLst>
                  <a:ext uri="{0D108BD9-81ED-4DB2-BD59-A6C34878D82A}">
                    <a16:rowId xmlns:a16="http://schemas.microsoft.com/office/drawing/2014/main" val="2014244207"/>
                  </a:ext>
                </a:extLst>
              </a:tr>
              <a:tr h="145089">
                <a:tc>
                  <a:txBody>
                    <a:bodyPr/>
                    <a:lstStyle/>
                    <a:p>
                      <a:pPr algn="l" fontAlgn="b"/>
                      <a:r>
                        <a:rPr lang="de-DE" sz="700" b="0" i="0" u="none" strike="noStrike">
                          <a:solidFill>
                            <a:srgbClr val="000000"/>
                          </a:solidFill>
                          <a:effectLst/>
                          <a:latin typeface="Arial" panose="020B0604020202020204" pitchFamily="34" charset="0"/>
                        </a:rPr>
                        <a:t>[AT-AT] Tauern - Tauern TAPST [DIR] / N-1 Tauern - Weissenbach 221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15.4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67%</a:t>
                      </a:r>
                    </a:p>
                  </a:txBody>
                  <a:tcPr marL="0" marR="0" marT="0" marB="0" anchor="b">
                    <a:lnL>
                      <a:noFill/>
                    </a:lnL>
                    <a:lnR>
                      <a:noFill/>
                    </a:lnR>
                    <a:lnT>
                      <a:noFill/>
                    </a:lnT>
                    <a:lnB>
                      <a:noFill/>
                    </a:lnB>
                  </a:tcPr>
                </a:tc>
                <a:extLst>
                  <a:ext uri="{0D108BD9-81ED-4DB2-BD59-A6C34878D82A}">
                    <a16:rowId xmlns:a16="http://schemas.microsoft.com/office/drawing/2014/main" val="1714254432"/>
                  </a:ext>
                </a:extLst>
              </a:tr>
              <a:tr h="145089">
                <a:tc>
                  <a:txBody>
                    <a:bodyPr/>
                    <a:lstStyle/>
                    <a:p>
                      <a:pPr algn="l" fontAlgn="b"/>
                      <a:r>
                        <a:rPr lang="de-DE" sz="700" b="0" i="0" u="none" strike="noStrike">
                          <a:solidFill>
                            <a:srgbClr val="000000"/>
                          </a:solidFill>
                          <a:effectLst/>
                          <a:latin typeface="Arial" panose="020B0604020202020204" pitchFamily="34" charset="0"/>
                        </a:rPr>
                        <a:t>[D7-D7] Y Paffendorf - Oberzier SECHTM N [DIR] / N-1 Sechtem - Paffendorf - Oberzier SECHTM S</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27.13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37%</a:t>
                      </a:r>
                    </a:p>
                  </a:txBody>
                  <a:tcPr marL="0" marR="0" marT="0" marB="0" anchor="b">
                    <a:lnL>
                      <a:noFill/>
                    </a:lnL>
                    <a:lnR>
                      <a:noFill/>
                    </a:lnR>
                    <a:lnT>
                      <a:noFill/>
                    </a:lnT>
                    <a:lnB>
                      <a:noFill/>
                    </a:lnB>
                  </a:tcPr>
                </a:tc>
                <a:extLst>
                  <a:ext uri="{0D108BD9-81ED-4DB2-BD59-A6C34878D82A}">
                    <a16:rowId xmlns:a16="http://schemas.microsoft.com/office/drawing/2014/main" val="2998643679"/>
                  </a:ext>
                </a:extLst>
              </a:tr>
              <a:tr h="145089">
                <a:tc>
                  <a:txBody>
                    <a:bodyPr/>
                    <a:lstStyle/>
                    <a:p>
                      <a:pPr algn="l" fontAlgn="b"/>
                      <a:r>
                        <a:rPr lang="en-US" sz="700" b="1" i="0" u="none" strike="noStrike">
                          <a:solidFill>
                            <a:srgbClr val="000000"/>
                          </a:solidFill>
                          <a:effectLst/>
                          <a:latin typeface="Arial" panose="020B0604020202020204" pitchFamily="34" charset="0"/>
                        </a:rPr>
                        <a:t>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487.75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84%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494411365"/>
                  </a:ext>
                </a:extLst>
              </a:tr>
              <a:tr h="145089">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Dobrzen</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88.19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293917525"/>
                  </a:ext>
                </a:extLst>
              </a:tr>
              <a:tr h="145089">
                <a:tc>
                  <a:txBody>
                    <a:bodyPr/>
                    <a:lstStyle/>
                    <a:p>
                      <a:pPr algn="l" fontAlgn="b"/>
                      <a:r>
                        <a:rPr lang="en-US" sz="700" b="0" i="0" u="none" strike="noStrike">
                          <a:solidFill>
                            <a:srgbClr val="000000"/>
                          </a:solidFill>
                          <a:effectLst/>
                          <a:latin typeface="Arial" panose="020B0604020202020204" pitchFamily="34" charset="0"/>
                        </a:rPr>
                        <a:t>[D2-D7] Grosskrotzenburg - Urberach UMAIN N2 [DIR] [D7] / N-1 Dettingen - Grosskrotzenburg UMAIN S1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487.75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203090112"/>
                  </a:ext>
                </a:extLst>
              </a:tr>
              <a:tr h="145089">
                <a:tc>
                  <a:txBody>
                    <a:bodyPr/>
                    <a:lstStyle/>
                    <a:p>
                      <a:pPr algn="l" fontAlgn="b"/>
                      <a:r>
                        <a:rPr lang="en-US" sz="700" b="1" i="0" u="none" strike="noStrike">
                          <a:solidFill>
                            <a:srgbClr val="000000"/>
                          </a:solidFill>
                          <a:effectLst/>
                          <a:latin typeface="Arial" panose="020B0604020202020204" pitchFamily="34" charset="0"/>
                        </a:rPr>
                        <a:t>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418.39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98%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566086714"/>
                  </a:ext>
                </a:extLst>
              </a:tr>
              <a:tr h="145089">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109.27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78%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41059412"/>
                  </a:ext>
                </a:extLst>
              </a:tr>
              <a:tr h="145089">
                <a:tc>
                  <a:txBody>
                    <a:bodyPr/>
                    <a:lstStyle/>
                    <a:p>
                      <a:pPr algn="l" fontAlgn="b"/>
                      <a:r>
                        <a:rPr lang="en-US" sz="700" b="0" i="0" u="none" strike="noStrike">
                          <a:solidFill>
                            <a:srgbClr val="000000"/>
                          </a:solidFill>
                          <a:effectLst/>
                          <a:latin typeface="Arial" panose="020B0604020202020204" pitchFamily="34" charset="0"/>
                        </a:rPr>
                        <a:t>[D2-D7] Grosskrotzenburg - Urberach UMAIN N2 [DIR] [D7] / N-1 Dettingen - Grosskrotzenburg UMAIN S1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418.39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259594177"/>
                  </a:ext>
                </a:extLst>
              </a:tr>
              <a:tr h="145089">
                <a:tc>
                  <a:txBody>
                    <a:bodyPr/>
                    <a:lstStyle/>
                    <a:p>
                      <a:pPr algn="l" fontAlgn="b"/>
                      <a:r>
                        <a:rPr lang="en-US" sz="700" b="1" i="0" u="none" strike="noStrike">
                          <a:solidFill>
                            <a:srgbClr val="000000"/>
                          </a:solidFill>
                          <a:effectLst/>
                          <a:latin typeface="Arial" panose="020B0604020202020204" pitchFamily="34" charset="0"/>
                        </a:rPr>
                        <a:t>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354.91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928256833"/>
                  </a:ext>
                </a:extLst>
              </a:tr>
              <a:tr h="145089">
                <a:tc>
                  <a:txBody>
                    <a:bodyPr/>
                    <a:lstStyle/>
                    <a:p>
                      <a:pPr algn="l" fontAlgn="b"/>
                      <a:r>
                        <a:rPr lang="pt-BR" sz="700" b="0" i="0" u="none" strike="noStrike">
                          <a:solidFill>
                            <a:srgbClr val="000000"/>
                          </a:solidFill>
                          <a:effectLst/>
                          <a:latin typeface="Arial" panose="020B0604020202020204" pitchFamily="34" charset="0"/>
                        </a:rPr>
                        <a:t>[HR-SI] 220kV Pehlin - Divaca [DIR] [HR] / N-1 Melina - Divaca</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10.48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71%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797720316"/>
                  </a:ext>
                </a:extLst>
              </a:tr>
              <a:tr h="145089">
                <a:tc>
                  <a:txBody>
                    <a:bodyPr/>
                    <a:lstStyle/>
                    <a:p>
                      <a:pPr algn="l" fontAlgn="b"/>
                      <a:r>
                        <a:rPr lang="pt-BR" sz="700" b="0" i="0" u="none" strike="noStrike">
                          <a:solidFill>
                            <a:srgbClr val="000000"/>
                          </a:solidFill>
                          <a:effectLst/>
                          <a:latin typeface="Arial" panose="020B0604020202020204" pitchFamily="34" charset="0"/>
                        </a:rPr>
                        <a:t>[RO-RO] Resita - Timisoara c1 [DIR] / N-1 Resita - Timisoara c2</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354.91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32%</a:t>
                      </a:r>
                    </a:p>
                  </a:txBody>
                  <a:tcPr marL="0" marR="0" marT="0" marB="0" anchor="b">
                    <a:lnL>
                      <a:noFill/>
                    </a:lnL>
                    <a:lnR>
                      <a:noFill/>
                    </a:lnR>
                    <a:lnT>
                      <a:noFill/>
                    </a:lnT>
                    <a:lnB>
                      <a:noFill/>
                    </a:lnB>
                  </a:tcPr>
                </a:tc>
                <a:extLst>
                  <a:ext uri="{0D108BD9-81ED-4DB2-BD59-A6C34878D82A}">
                    <a16:rowId xmlns:a16="http://schemas.microsoft.com/office/drawing/2014/main" val="3231361003"/>
                  </a:ext>
                </a:extLst>
              </a:tr>
              <a:tr h="145089">
                <a:tc>
                  <a:txBody>
                    <a:bodyPr/>
                    <a:lstStyle/>
                    <a:p>
                      <a:pPr algn="l" fontAlgn="b"/>
                      <a:r>
                        <a:rPr lang="en-US" sz="700" b="0" i="0" u="none" strike="noStrike">
                          <a:solidFill>
                            <a:srgbClr val="000000"/>
                          </a:solidFill>
                          <a:effectLst/>
                          <a:latin typeface="Arial" panose="020B0604020202020204" pitchFamily="34" charset="0"/>
                        </a:rPr>
                        <a:t>[CZ-D2] Hradec - Etzenricht 441 [DIR] [D2] / N-1 Prestice - Kocin</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2.88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61%</a:t>
                      </a:r>
                    </a:p>
                  </a:txBody>
                  <a:tcPr marL="0" marR="0" marT="0" marB="0" anchor="b">
                    <a:lnL>
                      <a:noFill/>
                    </a:lnL>
                    <a:lnR>
                      <a:noFill/>
                    </a:lnR>
                    <a:lnT>
                      <a:noFill/>
                    </a:lnT>
                    <a:lnB>
                      <a:noFill/>
                    </a:lnB>
                  </a:tcPr>
                </a:tc>
                <a:extLst>
                  <a:ext uri="{0D108BD9-81ED-4DB2-BD59-A6C34878D82A}">
                    <a16:rowId xmlns:a16="http://schemas.microsoft.com/office/drawing/2014/main" val="2920928256"/>
                  </a:ext>
                </a:extLst>
              </a:tr>
              <a:tr h="145089">
                <a:tc>
                  <a:txBody>
                    <a:bodyPr/>
                    <a:lstStyle/>
                    <a:p>
                      <a:pPr algn="l" fontAlgn="b"/>
                      <a:r>
                        <a:rPr lang="nn-NO" sz="700" b="0" i="0" u="none" strike="noStrike">
                          <a:solidFill>
                            <a:srgbClr val="000000"/>
                          </a:solidFill>
                          <a:effectLst/>
                          <a:latin typeface="Arial" panose="020B0604020202020204" pitchFamily="34" charset="0"/>
                        </a:rPr>
                        <a:t>[AT-AT] Sarasdorf - Zurndorf 439A [OPP] / N-1 Sarasdorf - Zurndorf 440A</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71.2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a:t>
                      </a:r>
                    </a:p>
                  </a:txBody>
                  <a:tcPr marL="0" marR="0" marT="0" marB="0" anchor="b">
                    <a:lnL>
                      <a:noFill/>
                    </a:lnL>
                    <a:lnR>
                      <a:noFill/>
                    </a:lnR>
                    <a:lnT>
                      <a:noFill/>
                    </a:lnT>
                    <a:lnB>
                      <a:noFill/>
                    </a:lnB>
                  </a:tcPr>
                </a:tc>
                <a:extLst>
                  <a:ext uri="{0D108BD9-81ED-4DB2-BD59-A6C34878D82A}">
                    <a16:rowId xmlns:a16="http://schemas.microsoft.com/office/drawing/2014/main" val="1455714918"/>
                  </a:ext>
                </a:extLst>
              </a:tr>
              <a:tr h="145089">
                <a:tc>
                  <a:txBody>
                    <a:bodyPr/>
                    <a:lstStyle/>
                    <a:p>
                      <a:pPr algn="l" fontAlgn="b"/>
                      <a:r>
                        <a:rPr lang="en-US" sz="700" b="0" i="0" u="none" strike="noStrike">
                          <a:solidFill>
                            <a:srgbClr val="000000"/>
                          </a:solidFill>
                          <a:effectLst/>
                          <a:latin typeface="Arial" panose="020B0604020202020204" pitchFamily="34" charset="0"/>
                        </a:rPr>
                        <a:t>[AT-AT] Strass - Thaur 273B [DIR] / N-1 Strass - Thaur 274B</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37.71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15%</a:t>
                      </a:r>
                    </a:p>
                  </a:txBody>
                  <a:tcPr marL="0" marR="0" marT="0" marB="0" anchor="b">
                    <a:lnL>
                      <a:noFill/>
                    </a:lnL>
                    <a:lnR>
                      <a:noFill/>
                    </a:lnR>
                    <a:lnT>
                      <a:noFill/>
                    </a:lnT>
                    <a:lnB>
                      <a:noFill/>
                    </a:lnB>
                  </a:tcPr>
                </a:tc>
                <a:extLst>
                  <a:ext uri="{0D108BD9-81ED-4DB2-BD59-A6C34878D82A}">
                    <a16:rowId xmlns:a16="http://schemas.microsoft.com/office/drawing/2014/main" val="1563109707"/>
                  </a:ext>
                </a:extLst>
              </a:tr>
              <a:tr h="145089">
                <a:tc>
                  <a:txBody>
                    <a:bodyPr/>
                    <a:lstStyle/>
                    <a:p>
                      <a:pPr algn="l" fontAlgn="b"/>
                      <a:r>
                        <a:rPr lang="en-US" sz="700" b="0" i="0" u="none" strike="noStrike">
                          <a:solidFill>
                            <a:srgbClr val="000000"/>
                          </a:solidFill>
                          <a:effectLst/>
                          <a:latin typeface="Arial" panose="020B0604020202020204" pitchFamily="34" charset="0"/>
                        </a:rPr>
                        <a:t>[D2-D7] Grosskrotzenburg - Urberach UMAIN N2 [DIR] [D7] / N-1 Dettingen - Grosskrotzenburg UMAIN S1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3.87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4268605061"/>
                  </a:ext>
                </a:extLst>
              </a:tr>
              <a:tr h="145089">
                <a:tc>
                  <a:txBody>
                    <a:bodyPr/>
                    <a:lstStyle/>
                    <a:p>
                      <a:pPr algn="l" fontAlgn="b"/>
                      <a:r>
                        <a:rPr lang="de-DE" sz="700" b="0" i="0" u="none" strike="noStrike">
                          <a:solidFill>
                            <a:srgbClr val="000000"/>
                          </a:solidFill>
                          <a:effectLst/>
                          <a:latin typeface="Arial" panose="020B0604020202020204" pitchFamily="34" charset="0"/>
                        </a:rPr>
                        <a:t>[D7-D7] Paffendorf - Rommerskirchen PAFFEN S [OPP] / N-1 Knapsack - Sechtem WABERG W</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0.36</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5%</a:t>
                      </a:r>
                    </a:p>
                  </a:txBody>
                  <a:tcPr marL="0" marR="0" marT="0" marB="0" anchor="b">
                    <a:lnL>
                      <a:noFill/>
                    </a:lnL>
                    <a:lnR>
                      <a:noFill/>
                    </a:lnR>
                    <a:lnT>
                      <a:noFill/>
                    </a:lnT>
                    <a:lnB>
                      <a:noFill/>
                    </a:lnB>
                  </a:tcPr>
                </a:tc>
                <a:extLst>
                  <a:ext uri="{0D108BD9-81ED-4DB2-BD59-A6C34878D82A}">
                    <a16:rowId xmlns:a16="http://schemas.microsoft.com/office/drawing/2014/main" val="4193947855"/>
                  </a:ext>
                </a:extLst>
              </a:tr>
            </a:tbl>
          </a:graphicData>
        </a:graphic>
      </p:graphicFrame>
    </p:spTree>
    <p:extLst>
      <p:ext uri="{BB962C8B-B14F-4D97-AF65-F5344CB8AC3E}">
        <p14:creationId xmlns:p14="http://schemas.microsoft.com/office/powerpoint/2010/main" val="3186613999"/>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20118 (part 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A49A8BB9-89C8-4697-A27E-42AC98CF52B6}"/>
              </a:ext>
            </a:extLst>
          </p:cNvPr>
          <p:cNvGraphicFramePr>
            <a:graphicFrameLocks noGrp="1"/>
          </p:cNvGraphicFramePr>
          <p:nvPr>
            <p:extLst>
              <p:ext uri="{D42A27DB-BD31-4B8C-83A1-F6EECF244321}">
                <p14:modId xmlns:p14="http://schemas.microsoft.com/office/powerpoint/2010/main" val="4283170149"/>
              </p:ext>
            </p:extLst>
          </p:nvPr>
        </p:nvGraphicFramePr>
        <p:xfrm>
          <a:off x="1322962" y="1079504"/>
          <a:ext cx="7079984" cy="5270496"/>
        </p:xfrm>
        <a:graphic>
          <a:graphicData uri="http://schemas.openxmlformats.org/drawingml/2006/table">
            <a:tbl>
              <a:tblPr/>
              <a:tblGrid>
                <a:gridCol w="5486174">
                  <a:extLst>
                    <a:ext uri="{9D8B030D-6E8A-4147-A177-3AD203B41FA5}">
                      <a16:colId xmlns:a16="http://schemas.microsoft.com/office/drawing/2014/main" val="356368324"/>
                    </a:ext>
                  </a:extLst>
                </a:gridCol>
                <a:gridCol w="1160120">
                  <a:extLst>
                    <a:ext uri="{9D8B030D-6E8A-4147-A177-3AD203B41FA5}">
                      <a16:colId xmlns:a16="http://schemas.microsoft.com/office/drawing/2014/main" val="139057598"/>
                    </a:ext>
                  </a:extLst>
                </a:gridCol>
                <a:gridCol w="433690">
                  <a:extLst>
                    <a:ext uri="{9D8B030D-6E8A-4147-A177-3AD203B41FA5}">
                      <a16:colId xmlns:a16="http://schemas.microsoft.com/office/drawing/2014/main" val="625482268"/>
                    </a:ext>
                  </a:extLst>
                </a:gridCol>
              </a:tblGrid>
              <a:tr h="164703">
                <a:tc>
                  <a:txBody>
                    <a:bodyPr/>
                    <a:lstStyle/>
                    <a:p>
                      <a:pPr algn="l" fontAlgn="b"/>
                      <a:r>
                        <a:rPr lang="en-US" sz="800" b="1" i="0" u="none" strike="noStrike">
                          <a:solidFill>
                            <a:srgbClr val="000000"/>
                          </a:solidFill>
                          <a:effectLst/>
                          <a:latin typeface="Arial" panose="020B0604020202020204" pitchFamily="34" charset="0"/>
                        </a:rPr>
                        <a:t>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135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132%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62219246"/>
                  </a:ext>
                </a:extLst>
              </a:tr>
              <a:tr h="164703">
                <a:tc>
                  <a:txBody>
                    <a:bodyPr/>
                    <a:lstStyle/>
                    <a:p>
                      <a:pPr algn="l" fontAlgn="b"/>
                      <a:r>
                        <a:rPr lang="pt-BR" sz="800" b="0" i="0" u="none" strike="noStrike">
                          <a:solidFill>
                            <a:srgbClr val="000000"/>
                          </a:solidFill>
                          <a:effectLst/>
                          <a:latin typeface="Arial" panose="020B0604020202020204" pitchFamily="34" charset="0"/>
                        </a:rPr>
                        <a:t>[HR-SI] 220kV Pehlin - Divaca [DIR] [HR] / N-1 Melina - Divaca</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75.86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57%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892979018"/>
                  </a:ext>
                </a:extLst>
              </a:tr>
              <a:tr h="164703">
                <a:tc>
                  <a:txBody>
                    <a:bodyPr/>
                    <a:lstStyle/>
                    <a:p>
                      <a:pPr algn="l" fontAlgn="b"/>
                      <a:r>
                        <a:rPr lang="nl-NL" sz="800" b="0" i="0" u="none" strike="noStrike">
                          <a:solidFill>
                            <a:srgbClr val="000000"/>
                          </a:solidFill>
                          <a:effectLst/>
                          <a:latin typeface="Arial" panose="020B0604020202020204" pitchFamily="34" charset="0"/>
                        </a:rPr>
                        <a:t>[NL-NL] Eemshaven-Eemshaven het Hogeland 380 Z [DIR] / N-1 Eemshaven-Meeden-Zwolle 380 W</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6.26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14%</a:t>
                      </a:r>
                    </a:p>
                  </a:txBody>
                  <a:tcPr marL="0" marR="0" marT="0" marB="0" anchor="b">
                    <a:lnL>
                      <a:noFill/>
                    </a:lnL>
                    <a:lnR>
                      <a:noFill/>
                    </a:lnR>
                    <a:lnT>
                      <a:noFill/>
                    </a:lnT>
                    <a:lnB>
                      <a:noFill/>
                    </a:lnB>
                  </a:tcPr>
                </a:tc>
                <a:extLst>
                  <a:ext uri="{0D108BD9-81ED-4DB2-BD59-A6C34878D82A}">
                    <a16:rowId xmlns:a16="http://schemas.microsoft.com/office/drawing/2014/main" val="2785795005"/>
                  </a:ext>
                </a:extLst>
              </a:tr>
              <a:tr h="164703">
                <a:tc>
                  <a:txBody>
                    <a:bodyPr/>
                    <a:lstStyle/>
                    <a:p>
                      <a:pPr algn="l" fontAlgn="b"/>
                      <a:r>
                        <a:rPr lang="en-US" sz="800" b="0" i="0" u="none" strike="noStrike">
                          <a:solidFill>
                            <a:srgbClr val="000000"/>
                          </a:solidFill>
                          <a:effectLst/>
                          <a:latin typeface="Arial" panose="020B0604020202020204" pitchFamily="34" charset="0"/>
                        </a:rPr>
                        <a:t>[NL-BE] Maasbracht-Van Eyck 380 W [OPP] [NL] / N-1 Achene - Gramme 380.10</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24.54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12%</a:t>
                      </a:r>
                    </a:p>
                  </a:txBody>
                  <a:tcPr marL="0" marR="0" marT="0" marB="0" anchor="b">
                    <a:lnL>
                      <a:noFill/>
                    </a:lnL>
                    <a:lnR>
                      <a:noFill/>
                    </a:lnR>
                    <a:lnT>
                      <a:noFill/>
                    </a:lnT>
                    <a:lnB>
                      <a:noFill/>
                    </a:lnB>
                  </a:tcPr>
                </a:tc>
                <a:extLst>
                  <a:ext uri="{0D108BD9-81ED-4DB2-BD59-A6C34878D82A}">
                    <a16:rowId xmlns:a16="http://schemas.microsoft.com/office/drawing/2014/main" val="2287471160"/>
                  </a:ext>
                </a:extLst>
              </a:tr>
              <a:tr h="164703">
                <a:tc>
                  <a:txBody>
                    <a:bodyPr/>
                    <a:lstStyle/>
                    <a:p>
                      <a:pPr algn="l" fontAlgn="b"/>
                      <a:r>
                        <a:rPr lang="de-DE" sz="800" b="0" i="0" u="none" strike="noStrike">
                          <a:solidFill>
                            <a:srgbClr val="000000"/>
                          </a:solidFill>
                          <a:effectLst/>
                          <a:latin typeface="Arial" panose="020B0604020202020204" pitchFamily="34" charset="0"/>
                        </a:rPr>
                        <a:t>[AT-AT] Tauern - Weissenbach 222 [OPP] / N-1 Tauern - Weissenbach 221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99.75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18%</a:t>
                      </a:r>
                    </a:p>
                  </a:txBody>
                  <a:tcPr marL="0" marR="0" marT="0" marB="0" anchor="b">
                    <a:lnL>
                      <a:noFill/>
                    </a:lnL>
                    <a:lnR>
                      <a:noFill/>
                    </a:lnR>
                    <a:lnT>
                      <a:noFill/>
                    </a:lnT>
                    <a:lnB>
                      <a:noFill/>
                    </a:lnB>
                  </a:tcPr>
                </a:tc>
                <a:extLst>
                  <a:ext uri="{0D108BD9-81ED-4DB2-BD59-A6C34878D82A}">
                    <a16:rowId xmlns:a16="http://schemas.microsoft.com/office/drawing/2014/main" val="2456726058"/>
                  </a:ext>
                </a:extLst>
              </a:tr>
              <a:tr h="164703">
                <a:tc>
                  <a:txBody>
                    <a:bodyPr/>
                    <a:lstStyle/>
                    <a:p>
                      <a:pPr algn="l" fontAlgn="b"/>
                      <a:r>
                        <a:rPr lang="en-US" sz="800" b="0" i="0" u="none" strike="noStrike">
                          <a:solidFill>
                            <a:srgbClr val="000000"/>
                          </a:solidFill>
                          <a:effectLst/>
                          <a:latin typeface="Arial" panose="020B0604020202020204" pitchFamily="34" charset="0"/>
                        </a:rPr>
                        <a:t>[AT-AT] Strass - Thaur 273B [DIR] / N-1 Strass - Thaur 274B</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45.49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2153715930"/>
                  </a:ext>
                </a:extLst>
              </a:tr>
              <a:tr h="164703">
                <a:tc>
                  <a:txBody>
                    <a:bodyPr/>
                    <a:lstStyle/>
                    <a:p>
                      <a:pPr algn="l" fontAlgn="b"/>
                      <a:r>
                        <a:rPr lang="en-US" sz="800" b="0" i="0" u="none" strike="noStrike">
                          <a:solidFill>
                            <a:srgbClr val="000000"/>
                          </a:solidFill>
                          <a:effectLst/>
                          <a:latin typeface="Arial" panose="020B0604020202020204" pitchFamily="34" charset="0"/>
                        </a:rPr>
                        <a:t>[D7-D7] Buerstadt - Lambsheim BUERST W [DIR] / N-1 Maasbracht - Van Eyck 380 White/28</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135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a:t>
                      </a:r>
                    </a:p>
                  </a:txBody>
                  <a:tcPr marL="0" marR="0" marT="0" marB="0" anchor="b">
                    <a:lnL>
                      <a:noFill/>
                    </a:lnL>
                    <a:lnR>
                      <a:noFill/>
                    </a:lnR>
                    <a:lnT>
                      <a:noFill/>
                    </a:lnT>
                    <a:lnB>
                      <a:noFill/>
                    </a:lnB>
                  </a:tcPr>
                </a:tc>
                <a:extLst>
                  <a:ext uri="{0D108BD9-81ED-4DB2-BD59-A6C34878D82A}">
                    <a16:rowId xmlns:a16="http://schemas.microsoft.com/office/drawing/2014/main" val="3012933101"/>
                  </a:ext>
                </a:extLst>
              </a:tr>
              <a:tr h="164703">
                <a:tc>
                  <a:txBody>
                    <a:bodyPr/>
                    <a:lstStyle/>
                    <a:p>
                      <a:pPr algn="l" fontAlgn="b"/>
                      <a:r>
                        <a:rPr lang="en-US" sz="800" b="1" i="0" u="none" strike="noStrike">
                          <a:solidFill>
                            <a:srgbClr val="000000"/>
                          </a:solidFill>
                          <a:effectLst/>
                          <a:latin typeface="Arial" panose="020B0604020202020204" pitchFamily="34" charset="0"/>
                        </a:rPr>
                        <a:t>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9.95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91%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355047634"/>
                  </a:ext>
                </a:extLst>
              </a:tr>
              <a:tr h="164703">
                <a:tc>
                  <a:txBody>
                    <a:bodyPr/>
                    <a:lstStyle/>
                    <a:p>
                      <a:pPr algn="l" fontAlgn="b"/>
                      <a:r>
                        <a:rPr lang="pt-BR" sz="800" b="0" i="0" u="none" strike="noStrike">
                          <a:solidFill>
                            <a:srgbClr val="000000"/>
                          </a:solidFill>
                          <a:effectLst/>
                          <a:latin typeface="Arial" panose="020B0604020202020204" pitchFamily="34" charset="0"/>
                        </a:rPr>
                        <a:t>[HR-SI] 220kV Pehlin - Divaca [DIR] [HR] / N-1 Melina - Divaca</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0.67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181022371"/>
                  </a:ext>
                </a:extLst>
              </a:tr>
              <a:tr h="164703">
                <a:tc>
                  <a:txBody>
                    <a:bodyPr/>
                    <a:lstStyle/>
                    <a:p>
                      <a:pPr algn="l" fontAlgn="b"/>
                      <a:r>
                        <a:rPr lang="nl-NL" sz="800" b="0" i="0" u="none" strike="noStrike">
                          <a:solidFill>
                            <a:srgbClr val="000000"/>
                          </a:solidFill>
                          <a:effectLst/>
                          <a:latin typeface="Arial" panose="020B0604020202020204" pitchFamily="34" charset="0"/>
                        </a:rPr>
                        <a:t>[NL-NL] Eemshaven-Eemshaven het Hogeland 380 Z [DIR] / N-1 Eemshaven-Meeden-Zwolle 380 W</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9.45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12%</a:t>
                      </a:r>
                    </a:p>
                  </a:txBody>
                  <a:tcPr marL="0" marR="0" marT="0" marB="0" anchor="b">
                    <a:lnL>
                      <a:noFill/>
                    </a:lnL>
                    <a:lnR>
                      <a:noFill/>
                    </a:lnR>
                    <a:lnT>
                      <a:noFill/>
                    </a:lnT>
                    <a:lnB>
                      <a:noFill/>
                    </a:lnB>
                  </a:tcPr>
                </a:tc>
                <a:extLst>
                  <a:ext uri="{0D108BD9-81ED-4DB2-BD59-A6C34878D82A}">
                    <a16:rowId xmlns:a16="http://schemas.microsoft.com/office/drawing/2014/main" val="373835221"/>
                  </a:ext>
                </a:extLst>
              </a:tr>
              <a:tr h="164703">
                <a:tc>
                  <a:txBody>
                    <a:bodyPr/>
                    <a:lstStyle/>
                    <a:p>
                      <a:pPr algn="l" fontAlgn="b"/>
                      <a:r>
                        <a:rPr lang="de-DE" sz="800" b="0" i="0" u="none" strike="noStrike">
                          <a:solidFill>
                            <a:srgbClr val="000000"/>
                          </a:solidFill>
                          <a:effectLst/>
                          <a:latin typeface="Arial" panose="020B0604020202020204" pitchFamily="34" charset="0"/>
                        </a:rPr>
                        <a:t>[AT-AT] Tauern - Weissenbach 222 [OPP] / N-1 Tauern - Weissenbach 221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9.95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14%</a:t>
                      </a:r>
                    </a:p>
                  </a:txBody>
                  <a:tcPr marL="0" marR="0" marT="0" marB="0" anchor="b">
                    <a:lnL>
                      <a:noFill/>
                    </a:lnL>
                    <a:lnR>
                      <a:noFill/>
                    </a:lnR>
                    <a:lnT>
                      <a:noFill/>
                    </a:lnT>
                    <a:lnB>
                      <a:noFill/>
                    </a:lnB>
                  </a:tcPr>
                </a:tc>
                <a:extLst>
                  <a:ext uri="{0D108BD9-81ED-4DB2-BD59-A6C34878D82A}">
                    <a16:rowId xmlns:a16="http://schemas.microsoft.com/office/drawing/2014/main" val="261533556"/>
                  </a:ext>
                </a:extLst>
              </a:tr>
              <a:tr h="164703">
                <a:tc>
                  <a:txBody>
                    <a:bodyPr/>
                    <a:lstStyle/>
                    <a:p>
                      <a:pPr algn="l" fontAlgn="b"/>
                      <a:r>
                        <a:rPr lang="en-US" sz="800" b="0" i="0" u="none" strike="noStrike">
                          <a:solidFill>
                            <a:srgbClr val="000000"/>
                          </a:solidFill>
                          <a:effectLst/>
                          <a:latin typeface="Arial" panose="020B0604020202020204" pitchFamily="34" charset="0"/>
                        </a:rPr>
                        <a:t>[NL-BE] Maasbracht-Van Eyck 380 W [DIR] [NL] / N-1 Gramme - Lixhe 380.11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0.08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a:t>
                      </a:r>
                    </a:p>
                  </a:txBody>
                  <a:tcPr marL="0" marR="0" marT="0" marB="0" anchor="b">
                    <a:lnL>
                      <a:noFill/>
                    </a:lnL>
                    <a:lnR>
                      <a:noFill/>
                    </a:lnR>
                    <a:lnT>
                      <a:noFill/>
                    </a:lnT>
                    <a:lnB>
                      <a:noFill/>
                    </a:lnB>
                  </a:tcPr>
                </a:tc>
                <a:extLst>
                  <a:ext uri="{0D108BD9-81ED-4DB2-BD59-A6C34878D82A}">
                    <a16:rowId xmlns:a16="http://schemas.microsoft.com/office/drawing/2014/main" val="381336378"/>
                  </a:ext>
                </a:extLst>
              </a:tr>
              <a:tr h="164703">
                <a:tc>
                  <a:txBody>
                    <a:bodyPr/>
                    <a:lstStyle/>
                    <a:p>
                      <a:pPr algn="l" fontAlgn="b"/>
                      <a:r>
                        <a:rPr lang="en-US" sz="800" b="1" i="0" u="none" strike="noStrike">
                          <a:solidFill>
                            <a:srgbClr val="000000"/>
                          </a:solidFill>
                          <a:effectLst/>
                          <a:latin typeface="Arial" panose="020B0604020202020204" pitchFamily="34" charset="0"/>
                        </a:rPr>
                        <a:t>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63.2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73%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56719712"/>
                  </a:ext>
                </a:extLst>
              </a:tr>
              <a:tr h="164703">
                <a:tc>
                  <a:txBody>
                    <a:bodyPr/>
                    <a:lstStyle/>
                    <a:p>
                      <a:pPr algn="l" fontAlgn="b"/>
                      <a:r>
                        <a:rPr lang="en-US" sz="800" b="0" i="0" u="none" strike="noStrike">
                          <a:solidFill>
                            <a:srgbClr val="000000"/>
                          </a:solidFill>
                          <a:effectLst/>
                          <a:latin typeface="Arial" panose="020B0604020202020204" pitchFamily="34" charset="0"/>
                        </a:rPr>
                        <a:t>[AT-D2] St. Peter 2 - Pleinting 258 [OPP] [AT] / N-1 Pleinting - Pirach 257</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2.82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087337527"/>
                  </a:ext>
                </a:extLst>
              </a:tr>
              <a:tr h="164703">
                <a:tc>
                  <a:txBody>
                    <a:bodyPr/>
                    <a:lstStyle/>
                    <a:p>
                      <a:pPr algn="l" fontAlgn="b"/>
                      <a:r>
                        <a:rPr lang="en-US" sz="800" b="0" i="0" u="none" strike="noStrike">
                          <a:solidFill>
                            <a:srgbClr val="000000"/>
                          </a:solidFill>
                          <a:effectLst/>
                          <a:latin typeface="Arial" panose="020B0604020202020204" pitchFamily="34" charset="0"/>
                        </a:rPr>
                        <a:t>[AT-HU] Wien Suedost - Gyoer 245 [DIR] [AT] / N-1 Neusiedl - Wien Suedost 246A</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63.2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14%</a:t>
                      </a:r>
                    </a:p>
                  </a:txBody>
                  <a:tcPr marL="0" marR="0" marT="0" marB="0" anchor="b">
                    <a:lnL>
                      <a:noFill/>
                    </a:lnL>
                    <a:lnR>
                      <a:noFill/>
                    </a:lnR>
                    <a:lnT>
                      <a:noFill/>
                    </a:lnT>
                    <a:lnB>
                      <a:noFill/>
                    </a:lnB>
                  </a:tcPr>
                </a:tc>
                <a:extLst>
                  <a:ext uri="{0D108BD9-81ED-4DB2-BD59-A6C34878D82A}">
                    <a16:rowId xmlns:a16="http://schemas.microsoft.com/office/drawing/2014/main" val="4078039716"/>
                  </a:ext>
                </a:extLst>
              </a:tr>
              <a:tr h="164703">
                <a:tc>
                  <a:txBody>
                    <a:bodyPr/>
                    <a:lstStyle/>
                    <a:p>
                      <a:pPr algn="l" fontAlgn="b"/>
                      <a:r>
                        <a:rPr lang="nl-NL" sz="800" b="0" i="0" u="none" strike="noStrike">
                          <a:solidFill>
                            <a:srgbClr val="000000"/>
                          </a:solidFill>
                          <a:effectLst/>
                          <a:latin typeface="Arial" panose="020B0604020202020204" pitchFamily="34" charset="0"/>
                        </a:rPr>
                        <a:t>[NL-NL] Eemshaven-Eemshaven het Hogeland 380 Z [DIR] / N-1 Eemshaven-Meeden-Zwolle 380 W</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42.21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13%</a:t>
                      </a:r>
                    </a:p>
                  </a:txBody>
                  <a:tcPr marL="0" marR="0" marT="0" marB="0" anchor="b">
                    <a:lnL>
                      <a:noFill/>
                    </a:lnL>
                    <a:lnR>
                      <a:noFill/>
                    </a:lnR>
                    <a:lnT>
                      <a:noFill/>
                    </a:lnT>
                    <a:lnB>
                      <a:noFill/>
                    </a:lnB>
                  </a:tcPr>
                </a:tc>
                <a:extLst>
                  <a:ext uri="{0D108BD9-81ED-4DB2-BD59-A6C34878D82A}">
                    <a16:rowId xmlns:a16="http://schemas.microsoft.com/office/drawing/2014/main" val="2997727163"/>
                  </a:ext>
                </a:extLst>
              </a:tr>
              <a:tr h="164703">
                <a:tc>
                  <a:txBody>
                    <a:bodyPr/>
                    <a:lstStyle/>
                    <a:p>
                      <a:pPr algn="l" fontAlgn="b"/>
                      <a:r>
                        <a:rPr lang="en-US" sz="800" b="0" i="0" u="none" strike="noStrike">
                          <a:solidFill>
                            <a:srgbClr val="000000"/>
                          </a:solidFill>
                          <a:effectLst/>
                          <a:latin typeface="Arial" panose="020B0604020202020204" pitchFamily="34" charset="0"/>
                        </a:rPr>
                        <a:t>[NL-BE] Maasbracht-Van Eyck 380 W [DIR] [NL] / N-1 Gramme - Lixhe 380.11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0.41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29%</a:t>
                      </a:r>
                    </a:p>
                  </a:txBody>
                  <a:tcPr marL="0" marR="0" marT="0" marB="0" anchor="b">
                    <a:lnL>
                      <a:noFill/>
                    </a:lnL>
                    <a:lnR>
                      <a:noFill/>
                    </a:lnR>
                    <a:lnT>
                      <a:noFill/>
                    </a:lnT>
                    <a:lnB>
                      <a:noFill/>
                    </a:lnB>
                  </a:tcPr>
                </a:tc>
                <a:extLst>
                  <a:ext uri="{0D108BD9-81ED-4DB2-BD59-A6C34878D82A}">
                    <a16:rowId xmlns:a16="http://schemas.microsoft.com/office/drawing/2014/main" val="2980226569"/>
                  </a:ext>
                </a:extLst>
              </a:tr>
              <a:tr h="164703">
                <a:tc>
                  <a:txBody>
                    <a:bodyPr/>
                    <a:lstStyle/>
                    <a:p>
                      <a:pPr algn="l" fontAlgn="b"/>
                      <a:r>
                        <a:rPr lang="en-US" sz="800" b="1" i="0" u="none" strike="noStrike">
                          <a:solidFill>
                            <a:srgbClr val="000000"/>
                          </a:solidFill>
                          <a:effectLst/>
                          <a:latin typeface="Arial" panose="020B0604020202020204" pitchFamily="34" charset="0"/>
                        </a:rPr>
                        <a:t>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680.24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73%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327119974"/>
                  </a:ext>
                </a:extLst>
              </a:tr>
              <a:tr h="164703">
                <a:tc>
                  <a:txBody>
                    <a:bodyPr/>
                    <a:lstStyle/>
                    <a:p>
                      <a:pPr algn="l" fontAlgn="b"/>
                      <a:r>
                        <a:rPr lang="en-US" sz="800" b="0" i="0" u="none" strike="noStrike">
                          <a:solidFill>
                            <a:srgbClr val="000000"/>
                          </a:solidFill>
                          <a:effectLst/>
                          <a:latin typeface="Arial" panose="020B0604020202020204" pitchFamily="34" charset="0"/>
                        </a:rPr>
                        <a:t>[AT-D2] St. Peter 2 - Pleinting 258 [OPP] [AT] / N-1 Pleinting - Pirach 257</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84.79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04282492"/>
                  </a:ext>
                </a:extLst>
              </a:tr>
              <a:tr h="164703">
                <a:tc>
                  <a:txBody>
                    <a:bodyPr/>
                    <a:lstStyle/>
                    <a:p>
                      <a:pPr algn="l" fontAlgn="b"/>
                      <a:r>
                        <a:rPr lang="en-US" sz="800" b="0" i="0" u="none" strike="noStrike">
                          <a:solidFill>
                            <a:srgbClr val="000000"/>
                          </a:solidFill>
                          <a:effectLst/>
                          <a:latin typeface="Arial" panose="020B0604020202020204" pitchFamily="34" charset="0"/>
                        </a:rPr>
                        <a:t>[AT-AT] St. Peter 2 - St. Peter 1 SPRHU41 [OPP] / N-1 Prestice - Kocin</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82.71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a:t>
                      </a:r>
                    </a:p>
                  </a:txBody>
                  <a:tcPr marL="0" marR="0" marT="0" marB="0" anchor="b">
                    <a:lnL>
                      <a:noFill/>
                    </a:lnL>
                    <a:lnR>
                      <a:noFill/>
                    </a:lnR>
                    <a:lnT>
                      <a:noFill/>
                    </a:lnT>
                    <a:lnB>
                      <a:noFill/>
                    </a:lnB>
                  </a:tcPr>
                </a:tc>
                <a:extLst>
                  <a:ext uri="{0D108BD9-81ED-4DB2-BD59-A6C34878D82A}">
                    <a16:rowId xmlns:a16="http://schemas.microsoft.com/office/drawing/2014/main" val="647621194"/>
                  </a:ext>
                </a:extLst>
              </a:tr>
              <a:tr h="164703">
                <a:tc>
                  <a:txBody>
                    <a:bodyPr/>
                    <a:lstStyle/>
                    <a:p>
                      <a:pPr algn="l" fontAlgn="b"/>
                      <a:r>
                        <a:rPr lang="en-US" sz="800" b="0" i="0" u="none" strike="noStrike">
                          <a:solidFill>
                            <a:srgbClr val="000000"/>
                          </a:solidFill>
                          <a:effectLst/>
                          <a:latin typeface="Arial" panose="020B0604020202020204" pitchFamily="34" charset="0"/>
                        </a:rPr>
                        <a:t>[AT-HU] Wien Suedost - Gyoer 245 [DIR] [AT] / N-1 Neusiedl - Wien Suedost 246A</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680.24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1399509083"/>
                  </a:ext>
                </a:extLst>
              </a:tr>
              <a:tr h="164703">
                <a:tc>
                  <a:txBody>
                    <a:bodyPr/>
                    <a:lstStyle/>
                    <a:p>
                      <a:pPr algn="l" fontAlgn="b"/>
                      <a:r>
                        <a:rPr lang="nl-NL" sz="800" b="0" i="0" u="none" strike="noStrike">
                          <a:solidFill>
                            <a:srgbClr val="000000"/>
                          </a:solidFill>
                          <a:effectLst/>
                          <a:latin typeface="Arial" panose="020B0604020202020204" pitchFamily="34" charset="0"/>
                        </a:rPr>
                        <a:t>[NL-NL] Eemshaven-Eemshaven het Hogeland 380 Z [DIR] / N-1 Eemshaven-Meeden-Zwolle 380 W</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242.81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12%</a:t>
                      </a:r>
                    </a:p>
                  </a:txBody>
                  <a:tcPr marL="0" marR="0" marT="0" marB="0" anchor="b">
                    <a:lnL>
                      <a:noFill/>
                    </a:lnL>
                    <a:lnR>
                      <a:noFill/>
                    </a:lnR>
                    <a:lnT>
                      <a:noFill/>
                    </a:lnT>
                    <a:lnB>
                      <a:noFill/>
                    </a:lnB>
                  </a:tcPr>
                </a:tc>
                <a:extLst>
                  <a:ext uri="{0D108BD9-81ED-4DB2-BD59-A6C34878D82A}">
                    <a16:rowId xmlns:a16="http://schemas.microsoft.com/office/drawing/2014/main" val="1798968230"/>
                  </a:ext>
                </a:extLst>
              </a:tr>
              <a:tr h="164703">
                <a:tc>
                  <a:txBody>
                    <a:bodyPr/>
                    <a:lstStyle/>
                    <a:p>
                      <a:pPr algn="l" fontAlgn="b"/>
                      <a:r>
                        <a:rPr lang="en-US" sz="800" b="0" i="0" u="none" strike="noStrike">
                          <a:solidFill>
                            <a:srgbClr val="000000"/>
                          </a:solidFill>
                          <a:effectLst/>
                          <a:latin typeface="Arial" panose="020B0604020202020204" pitchFamily="34" charset="0"/>
                        </a:rPr>
                        <a:t>[NL-BE] Rilland-Zandvliet 380 W [DIR] [NL] / N-1 PST Zandvliet 2</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12.15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30%</a:t>
                      </a:r>
                    </a:p>
                  </a:txBody>
                  <a:tcPr marL="0" marR="0" marT="0" marB="0" anchor="b">
                    <a:lnL>
                      <a:noFill/>
                    </a:lnL>
                    <a:lnR>
                      <a:noFill/>
                    </a:lnR>
                    <a:lnT>
                      <a:noFill/>
                    </a:lnT>
                    <a:lnB>
                      <a:noFill/>
                    </a:lnB>
                  </a:tcPr>
                </a:tc>
                <a:extLst>
                  <a:ext uri="{0D108BD9-81ED-4DB2-BD59-A6C34878D82A}">
                    <a16:rowId xmlns:a16="http://schemas.microsoft.com/office/drawing/2014/main" val="1896412689"/>
                  </a:ext>
                </a:extLst>
              </a:tr>
              <a:tr h="164703">
                <a:tc>
                  <a:txBody>
                    <a:bodyPr/>
                    <a:lstStyle/>
                    <a:p>
                      <a:pPr algn="l" fontAlgn="b"/>
                      <a:r>
                        <a:rPr lang="sl-SI" sz="800" b="1" i="0" u="none" strike="noStrike" dirty="0">
                          <a:solidFill>
                            <a:srgbClr val="000000"/>
                          </a:solidFill>
                          <a:effectLst/>
                          <a:latin typeface="Arial" panose="020B0604020202020204" pitchFamily="34" charset="0"/>
                        </a:rPr>
                        <a:t>18</a:t>
                      </a:r>
                      <a:endParaRPr lang="en-US" sz="800" b="1" i="0" u="none" strike="noStrike" dirty="0">
                        <a:solidFill>
                          <a:srgbClr val="000000"/>
                        </a:solidFill>
                        <a:effectLst/>
                        <a:latin typeface="Arial" panose="020B0604020202020204" pitchFamily="34" charset="0"/>
                      </a:endParaRP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853.3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109%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76493311"/>
                  </a:ext>
                </a:extLst>
              </a:tr>
              <a:tr h="164703">
                <a:tc>
                  <a:txBody>
                    <a:bodyPr/>
                    <a:lstStyle/>
                    <a:p>
                      <a:pPr algn="l" fontAlgn="b"/>
                      <a:r>
                        <a:rPr lang="en-US" sz="800" b="0" i="0" u="none" strike="noStrike">
                          <a:solidFill>
                            <a:srgbClr val="000000"/>
                          </a:solidFill>
                          <a:effectLst/>
                          <a:latin typeface="Arial" panose="020B0604020202020204" pitchFamily="34" charset="0"/>
                        </a:rPr>
                        <a:t>[AT-AT] Westtirol 1 - Westtirol 2 WTRHU41 [OPP] / N-1 Buers - Westtirol ws (421)</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36.63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405704672"/>
                  </a:ext>
                </a:extLst>
              </a:tr>
              <a:tr h="164703">
                <a:tc>
                  <a:txBody>
                    <a:bodyPr/>
                    <a:lstStyle/>
                    <a:p>
                      <a:pPr algn="l" fontAlgn="b"/>
                      <a:r>
                        <a:rPr lang="en-US" sz="800" b="0" i="0" u="none" strike="noStrike">
                          <a:solidFill>
                            <a:srgbClr val="000000"/>
                          </a:solidFill>
                          <a:effectLst/>
                          <a:latin typeface="Arial" panose="020B0604020202020204" pitchFamily="34" charset="0"/>
                        </a:rPr>
                        <a:t>[AT-HU] Wien Suedost - Gyoer 245 [DIR] [AT] / N-1 Neusiedl - Wien Suedost 246A</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853.3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15%</a:t>
                      </a:r>
                    </a:p>
                  </a:txBody>
                  <a:tcPr marL="0" marR="0" marT="0" marB="0" anchor="b">
                    <a:lnL>
                      <a:noFill/>
                    </a:lnL>
                    <a:lnR>
                      <a:noFill/>
                    </a:lnR>
                    <a:lnT>
                      <a:noFill/>
                    </a:lnT>
                    <a:lnB>
                      <a:noFill/>
                    </a:lnB>
                  </a:tcPr>
                </a:tc>
                <a:extLst>
                  <a:ext uri="{0D108BD9-81ED-4DB2-BD59-A6C34878D82A}">
                    <a16:rowId xmlns:a16="http://schemas.microsoft.com/office/drawing/2014/main" val="743752428"/>
                  </a:ext>
                </a:extLst>
              </a:tr>
              <a:tr h="164703">
                <a:tc>
                  <a:txBody>
                    <a:bodyPr/>
                    <a:lstStyle/>
                    <a:p>
                      <a:pPr algn="l" fontAlgn="b"/>
                      <a:r>
                        <a:rPr lang="nl-NL" sz="800" b="0" i="0" u="none" strike="noStrike">
                          <a:solidFill>
                            <a:srgbClr val="000000"/>
                          </a:solidFill>
                          <a:effectLst/>
                          <a:latin typeface="Arial" panose="020B0604020202020204" pitchFamily="34" charset="0"/>
                        </a:rPr>
                        <a:t>[NL-NL] Eemshaven-Eemshaven het Hogeland 380 Z [DIR] / N-1 Eemshaven-Meeden-Zwolle 380 W</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137.61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a:t>
                      </a:r>
                    </a:p>
                  </a:txBody>
                  <a:tcPr marL="0" marR="0" marT="0" marB="0" anchor="b">
                    <a:lnL>
                      <a:noFill/>
                    </a:lnL>
                    <a:lnR>
                      <a:noFill/>
                    </a:lnR>
                    <a:lnT>
                      <a:noFill/>
                    </a:lnT>
                    <a:lnB>
                      <a:noFill/>
                    </a:lnB>
                  </a:tcPr>
                </a:tc>
                <a:extLst>
                  <a:ext uri="{0D108BD9-81ED-4DB2-BD59-A6C34878D82A}">
                    <a16:rowId xmlns:a16="http://schemas.microsoft.com/office/drawing/2014/main" val="2926828748"/>
                  </a:ext>
                </a:extLst>
              </a:tr>
              <a:tr h="164703">
                <a:tc>
                  <a:txBody>
                    <a:bodyPr/>
                    <a:lstStyle/>
                    <a:p>
                      <a:pPr algn="l" fontAlgn="b"/>
                      <a:r>
                        <a:rPr lang="en-US" sz="800" b="0" i="0" u="none" strike="noStrike">
                          <a:solidFill>
                            <a:srgbClr val="000000"/>
                          </a:solidFill>
                          <a:effectLst/>
                          <a:latin typeface="Arial" panose="020B0604020202020204" pitchFamily="34" charset="0"/>
                        </a:rPr>
                        <a:t>[AT-SI] Obersielach - Podlog 247 [DIR] [AT] / N-1 Maribor-Kainachtal 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11.43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13%</a:t>
                      </a:r>
                    </a:p>
                  </a:txBody>
                  <a:tcPr marL="0" marR="0" marT="0" marB="0" anchor="b">
                    <a:lnL>
                      <a:noFill/>
                    </a:lnL>
                    <a:lnR>
                      <a:noFill/>
                    </a:lnR>
                    <a:lnT>
                      <a:noFill/>
                    </a:lnT>
                    <a:lnB>
                      <a:noFill/>
                    </a:lnB>
                  </a:tcPr>
                </a:tc>
                <a:extLst>
                  <a:ext uri="{0D108BD9-81ED-4DB2-BD59-A6C34878D82A}">
                    <a16:rowId xmlns:a16="http://schemas.microsoft.com/office/drawing/2014/main" val="3400190726"/>
                  </a:ext>
                </a:extLst>
              </a:tr>
              <a:tr h="164703">
                <a:tc>
                  <a:txBody>
                    <a:bodyPr/>
                    <a:lstStyle/>
                    <a:p>
                      <a:pPr algn="l" fontAlgn="b"/>
                      <a:r>
                        <a:rPr lang="en-US" sz="800" b="0" i="0" u="none" strike="noStrike">
                          <a:solidFill>
                            <a:srgbClr val="000000"/>
                          </a:solidFill>
                          <a:effectLst/>
                          <a:latin typeface="Arial" panose="020B0604020202020204" pitchFamily="34" charset="0"/>
                        </a:rPr>
                        <a:t>[D2-D7] Grosskrotzenburg - Urberach UMAIN N2 [DIR] [D7] / N-1 Dettingen - Grosskrotzenburg UMAIN S1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73.78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15%</a:t>
                      </a:r>
                    </a:p>
                  </a:txBody>
                  <a:tcPr marL="0" marR="0" marT="0" marB="0" anchor="b">
                    <a:lnL>
                      <a:noFill/>
                    </a:lnL>
                    <a:lnR>
                      <a:noFill/>
                    </a:lnR>
                    <a:lnT>
                      <a:noFill/>
                    </a:lnT>
                    <a:lnB>
                      <a:noFill/>
                    </a:lnB>
                  </a:tcPr>
                </a:tc>
                <a:extLst>
                  <a:ext uri="{0D108BD9-81ED-4DB2-BD59-A6C34878D82A}">
                    <a16:rowId xmlns:a16="http://schemas.microsoft.com/office/drawing/2014/main" val="1252871284"/>
                  </a:ext>
                </a:extLst>
              </a:tr>
              <a:tr h="164703">
                <a:tc>
                  <a:txBody>
                    <a:bodyPr/>
                    <a:lstStyle/>
                    <a:p>
                      <a:pPr algn="l" fontAlgn="b"/>
                      <a:r>
                        <a:rPr lang="de-DE" sz="800" b="0" i="0" u="none" strike="noStrike">
                          <a:solidFill>
                            <a:srgbClr val="000000"/>
                          </a:solidFill>
                          <a:effectLst/>
                          <a:latin typeface="Arial" panose="020B0604020202020204" pitchFamily="34" charset="0"/>
                        </a:rPr>
                        <a:t>[D7-D7] Paffendorf - Rommerskirchen PAFFEN S [OPP] / N-1 Knapsack - Sechtem WABERG W</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93.57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12%</a:t>
                      </a:r>
                    </a:p>
                  </a:txBody>
                  <a:tcPr marL="0" marR="0" marT="0" marB="0" anchor="b">
                    <a:lnL>
                      <a:noFill/>
                    </a:lnL>
                    <a:lnR>
                      <a:noFill/>
                    </a:lnR>
                    <a:lnT>
                      <a:noFill/>
                    </a:lnT>
                    <a:lnB>
                      <a:noFill/>
                    </a:lnB>
                  </a:tcPr>
                </a:tc>
                <a:extLst>
                  <a:ext uri="{0D108BD9-81ED-4DB2-BD59-A6C34878D82A}">
                    <a16:rowId xmlns:a16="http://schemas.microsoft.com/office/drawing/2014/main" val="2571110985"/>
                  </a:ext>
                </a:extLst>
              </a:tr>
              <a:tr h="164703">
                <a:tc>
                  <a:txBody>
                    <a:bodyPr/>
                    <a:lstStyle/>
                    <a:p>
                      <a:pPr algn="l" fontAlgn="b"/>
                      <a:r>
                        <a:rPr lang="en-US" sz="800" b="0" i="0" u="none" strike="noStrike">
                          <a:solidFill>
                            <a:srgbClr val="000000"/>
                          </a:solidFill>
                          <a:effectLst/>
                          <a:latin typeface="Arial" panose="020B0604020202020204" pitchFamily="34" charset="0"/>
                        </a:rPr>
                        <a:t>[D7-D7] Lambsheim - Weingarten LAMBSH W [DIR] / N-1 Grafenrheinfeld - Hoepfingen ge (411)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294.12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a:t>
                      </a:r>
                    </a:p>
                  </a:txBody>
                  <a:tcPr marL="0" marR="0" marT="0" marB="0" anchor="b">
                    <a:lnL>
                      <a:noFill/>
                    </a:lnL>
                    <a:lnR>
                      <a:noFill/>
                    </a:lnR>
                    <a:lnT>
                      <a:noFill/>
                    </a:lnT>
                    <a:lnB>
                      <a:noFill/>
                    </a:lnB>
                  </a:tcPr>
                </a:tc>
                <a:extLst>
                  <a:ext uri="{0D108BD9-81ED-4DB2-BD59-A6C34878D82A}">
                    <a16:rowId xmlns:a16="http://schemas.microsoft.com/office/drawing/2014/main" val="3676448523"/>
                  </a:ext>
                </a:extLst>
              </a:tr>
              <a:tr h="164703">
                <a:tc>
                  <a:txBody>
                    <a:bodyPr/>
                    <a:lstStyle/>
                    <a:p>
                      <a:pPr algn="l" fontAlgn="b"/>
                      <a:r>
                        <a:rPr lang="en-US" sz="800" b="0" i="0" u="none" strike="noStrike">
                          <a:solidFill>
                            <a:srgbClr val="000000"/>
                          </a:solidFill>
                          <a:effectLst/>
                          <a:latin typeface="Arial" panose="020B0604020202020204" pitchFamily="34" charset="0"/>
                        </a:rPr>
                        <a:t>[NL-BE] Maasbracht-Van Eyck 380 W [DIR] [NL] / N-1 Gramme - Lixhe 380.11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0.11</a:t>
                      </a:r>
                    </a:p>
                  </a:txBody>
                  <a:tcPr marL="0" marR="0" marT="0" marB="0" anchor="b">
                    <a:lnL>
                      <a:noFill/>
                    </a:lnL>
                    <a:lnR>
                      <a:noFill/>
                    </a:lnR>
                    <a:lnT>
                      <a:noFill/>
                    </a:lnT>
                    <a:lnB>
                      <a:noFill/>
                    </a:lnB>
                  </a:tcPr>
                </a:tc>
                <a:tc>
                  <a:txBody>
                    <a:bodyPr/>
                    <a:lstStyle/>
                    <a:p>
                      <a:pPr algn="r" fontAlgn="b"/>
                      <a:r>
                        <a:rPr lang="en-US" sz="800" b="0" i="0" u="none" strike="noStrike" dirty="0">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666091485"/>
                  </a:ext>
                </a:extLst>
              </a:tr>
            </a:tbl>
          </a:graphicData>
        </a:graphic>
      </p:graphicFrame>
    </p:spTree>
    <p:extLst>
      <p:ext uri="{BB962C8B-B14F-4D97-AF65-F5344CB8AC3E}">
        <p14:creationId xmlns:p14="http://schemas.microsoft.com/office/powerpoint/2010/main" val="1899892734"/>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20118 (part III)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A4A8D44F-84F2-4FC5-98BC-CE36E5F13040}"/>
              </a:ext>
            </a:extLst>
          </p:cNvPr>
          <p:cNvGraphicFramePr>
            <a:graphicFrameLocks noGrp="1"/>
          </p:cNvGraphicFramePr>
          <p:nvPr>
            <p:extLst>
              <p:ext uri="{D42A27DB-BD31-4B8C-83A1-F6EECF244321}">
                <p14:modId xmlns:p14="http://schemas.microsoft.com/office/powerpoint/2010/main" val="2023689563"/>
              </p:ext>
            </p:extLst>
          </p:nvPr>
        </p:nvGraphicFramePr>
        <p:xfrm>
          <a:off x="1731523" y="1079508"/>
          <a:ext cx="5998738" cy="5270480"/>
        </p:xfrm>
        <a:graphic>
          <a:graphicData uri="http://schemas.openxmlformats.org/drawingml/2006/table">
            <a:tbl>
              <a:tblPr/>
              <a:tblGrid>
                <a:gridCol w="4648333">
                  <a:extLst>
                    <a:ext uri="{9D8B030D-6E8A-4147-A177-3AD203B41FA5}">
                      <a16:colId xmlns:a16="http://schemas.microsoft.com/office/drawing/2014/main" val="1077403844"/>
                    </a:ext>
                  </a:extLst>
                </a:gridCol>
                <a:gridCol w="982948">
                  <a:extLst>
                    <a:ext uri="{9D8B030D-6E8A-4147-A177-3AD203B41FA5}">
                      <a16:colId xmlns:a16="http://schemas.microsoft.com/office/drawing/2014/main" val="1539461893"/>
                    </a:ext>
                  </a:extLst>
                </a:gridCol>
                <a:gridCol w="367457">
                  <a:extLst>
                    <a:ext uri="{9D8B030D-6E8A-4147-A177-3AD203B41FA5}">
                      <a16:colId xmlns:a16="http://schemas.microsoft.com/office/drawing/2014/main" val="1875725546"/>
                    </a:ext>
                  </a:extLst>
                </a:gridCol>
              </a:tblGrid>
              <a:tr h="131762">
                <a:tc>
                  <a:txBody>
                    <a:bodyPr/>
                    <a:lstStyle/>
                    <a:p>
                      <a:pPr algn="l" fontAlgn="b"/>
                      <a:r>
                        <a:rPr lang="en-US" sz="600" b="1" i="0" u="none" strike="noStrike">
                          <a:solidFill>
                            <a:srgbClr val="000000"/>
                          </a:solidFill>
                          <a:effectLst/>
                          <a:latin typeface="Arial" panose="020B0604020202020204" pitchFamily="34" charset="0"/>
                        </a:rPr>
                        <a:t>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929.53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62%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604978419"/>
                  </a:ext>
                </a:extLst>
              </a:tr>
              <a:tr h="131762">
                <a:tc>
                  <a:txBody>
                    <a:bodyPr/>
                    <a:lstStyle/>
                    <a:p>
                      <a:pPr algn="l" fontAlgn="b"/>
                      <a:r>
                        <a:rPr lang="en-US" sz="600" b="0" i="0" u="none" strike="noStrike">
                          <a:solidFill>
                            <a:srgbClr val="000000"/>
                          </a:solidFill>
                          <a:effectLst/>
                          <a:latin typeface="Arial" panose="020B0604020202020204" pitchFamily="34" charset="0"/>
                        </a:rPr>
                        <a:t>[AT-HU] Wien Suedost - Gyoer 245 [DIR] [AT] / N-1 Neusiedl - Wien Suedost 246A</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567.03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24%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847631730"/>
                  </a:ext>
                </a:extLst>
              </a:tr>
              <a:tr h="131762">
                <a:tc>
                  <a:txBody>
                    <a:bodyPr/>
                    <a:lstStyle/>
                    <a:p>
                      <a:pPr algn="l" fontAlgn="b"/>
                      <a:r>
                        <a:rPr lang="en-US" sz="600" b="0" i="0" u="none" strike="noStrike">
                          <a:solidFill>
                            <a:srgbClr val="000000"/>
                          </a:solidFill>
                          <a:effectLst/>
                          <a:latin typeface="Arial" panose="020B0604020202020204" pitchFamily="34" charset="0"/>
                        </a:rPr>
                        <a:t>[NL-BE] Rilland-Zandvliet 380 W [DIR] [NL] / N-1 PST Zandvliet 2</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155.39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504921044"/>
                  </a:ext>
                </a:extLst>
              </a:tr>
              <a:tr h="131762">
                <a:tc>
                  <a:txBody>
                    <a:bodyPr/>
                    <a:lstStyle/>
                    <a:p>
                      <a:pPr algn="l" fontAlgn="b"/>
                      <a:r>
                        <a:rPr lang="en-US" sz="600" b="0" i="0" u="none" strike="noStrike">
                          <a:solidFill>
                            <a:srgbClr val="000000"/>
                          </a:solidFill>
                          <a:effectLst/>
                          <a:latin typeface="Arial" panose="020B0604020202020204" pitchFamily="34" charset="0"/>
                        </a:rPr>
                        <a:t>[NL-BE] Maasbracht-Van Eyck 380 W [OPP] [NL] / N-1 Achene - Gramme 380.10</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75.45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a:t>
                      </a:r>
                    </a:p>
                  </a:txBody>
                  <a:tcPr marL="0" marR="0" marT="0" marB="0" anchor="b">
                    <a:lnL>
                      <a:noFill/>
                    </a:lnL>
                    <a:lnR>
                      <a:noFill/>
                    </a:lnR>
                    <a:lnT>
                      <a:noFill/>
                    </a:lnT>
                    <a:lnB>
                      <a:noFill/>
                    </a:lnB>
                  </a:tcPr>
                </a:tc>
                <a:extLst>
                  <a:ext uri="{0D108BD9-81ED-4DB2-BD59-A6C34878D82A}">
                    <a16:rowId xmlns:a16="http://schemas.microsoft.com/office/drawing/2014/main" val="3052416762"/>
                  </a:ext>
                </a:extLst>
              </a:tr>
              <a:tr h="131762">
                <a:tc>
                  <a:txBody>
                    <a:bodyPr/>
                    <a:lstStyle/>
                    <a:p>
                      <a:pPr algn="l" fontAlgn="b"/>
                      <a:r>
                        <a:rPr lang="en-US" sz="600" b="0" i="0" u="none" strike="noStrike">
                          <a:solidFill>
                            <a:srgbClr val="000000"/>
                          </a:solidFill>
                          <a:effectLst/>
                          <a:latin typeface="Arial" panose="020B0604020202020204" pitchFamily="34" charset="0"/>
                        </a:rPr>
                        <a:t>[AT-AT] Strass - Thaur 273B [DIR] / N-1 Strass - Thaur 274B</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238.41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13%</a:t>
                      </a:r>
                    </a:p>
                  </a:txBody>
                  <a:tcPr marL="0" marR="0" marT="0" marB="0" anchor="b">
                    <a:lnL>
                      <a:noFill/>
                    </a:lnL>
                    <a:lnR>
                      <a:noFill/>
                    </a:lnR>
                    <a:lnT>
                      <a:noFill/>
                    </a:lnT>
                    <a:lnB>
                      <a:noFill/>
                    </a:lnB>
                  </a:tcPr>
                </a:tc>
                <a:extLst>
                  <a:ext uri="{0D108BD9-81ED-4DB2-BD59-A6C34878D82A}">
                    <a16:rowId xmlns:a16="http://schemas.microsoft.com/office/drawing/2014/main" val="2167236291"/>
                  </a:ext>
                </a:extLst>
              </a:tr>
              <a:tr h="131762">
                <a:tc>
                  <a:txBody>
                    <a:bodyPr/>
                    <a:lstStyle/>
                    <a:p>
                      <a:pPr algn="l" fontAlgn="b"/>
                      <a:r>
                        <a:rPr lang="en-US" sz="600" b="0" i="0" u="none" strike="noStrike">
                          <a:solidFill>
                            <a:srgbClr val="000000"/>
                          </a:solidFill>
                          <a:effectLst/>
                          <a:latin typeface="Arial" panose="020B0604020202020204" pitchFamily="34" charset="0"/>
                        </a:rPr>
                        <a:t>[D7-D7] Lambsheim - Weingarten LAMBSH W [DIR] / N-1 Grafenrheinfeld - Hoepfingen ge (411)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929.53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a:t>
                      </a:r>
                    </a:p>
                  </a:txBody>
                  <a:tcPr marL="0" marR="0" marT="0" marB="0" anchor="b">
                    <a:lnL>
                      <a:noFill/>
                    </a:lnL>
                    <a:lnR>
                      <a:noFill/>
                    </a:lnR>
                    <a:lnT>
                      <a:noFill/>
                    </a:lnT>
                    <a:lnB>
                      <a:noFill/>
                    </a:lnB>
                  </a:tcPr>
                </a:tc>
                <a:extLst>
                  <a:ext uri="{0D108BD9-81ED-4DB2-BD59-A6C34878D82A}">
                    <a16:rowId xmlns:a16="http://schemas.microsoft.com/office/drawing/2014/main" val="3808168201"/>
                  </a:ext>
                </a:extLst>
              </a:tr>
              <a:tr h="131762">
                <a:tc>
                  <a:txBody>
                    <a:bodyPr/>
                    <a:lstStyle/>
                    <a:p>
                      <a:pPr algn="l" fontAlgn="b"/>
                      <a:r>
                        <a:rPr lang="en-US" sz="600" b="1" i="0" u="none" strike="noStrike">
                          <a:solidFill>
                            <a:srgbClr val="000000"/>
                          </a:solidFill>
                          <a:effectLst/>
                          <a:latin typeface="Arial" panose="020B0604020202020204" pitchFamily="34" charset="0"/>
                        </a:rPr>
                        <a:t>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285.85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50%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747301070"/>
                  </a:ext>
                </a:extLst>
              </a:tr>
              <a:tr h="131762">
                <a:tc>
                  <a:txBody>
                    <a:bodyPr/>
                    <a:lstStyle/>
                    <a:p>
                      <a:pPr algn="l" fontAlgn="b"/>
                      <a:r>
                        <a:rPr lang="en-US" sz="600" b="0" i="0" u="none" strike="noStrike">
                          <a:solidFill>
                            <a:srgbClr val="000000"/>
                          </a:solidFill>
                          <a:effectLst/>
                          <a:latin typeface="Arial" panose="020B0604020202020204" pitchFamily="34" charset="0"/>
                        </a:rPr>
                        <a:t>[AT-AT] Westtirol 1 - Westtirol 2 WTRHU41 [OPP] / N-1 Buers - Westtirol ws (421)</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19.66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27%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426736696"/>
                  </a:ext>
                </a:extLst>
              </a:tr>
              <a:tr h="131762">
                <a:tc>
                  <a:txBody>
                    <a:bodyPr/>
                    <a:lstStyle/>
                    <a:p>
                      <a:pPr algn="l" fontAlgn="b"/>
                      <a:r>
                        <a:rPr lang="nl-NL" sz="600" b="0" i="0" u="none" strike="noStrike">
                          <a:solidFill>
                            <a:srgbClr val="000000"/>
                          </a:solidFill>
                          <a:effectLst/>
                          <a:latin typeface="Arial" panose="020B0604020202020204" pitchFamily="34" charset="0"/>
                        </a:rPr>
                        <a:t>[NL-NL] Eemshaven-Eemshaven het Hogeland 380 Z [DIR] / N-1 Eemshaven-Meeden-Zwolle 380 W</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222.66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a:t>
                      </a:r>
                    </a:p>
                  </a:txBody>
                  <a:tcPr marL="0" marR="0" marT="0" marB="0" anchor="b">
                    <a:lnL>
                      <a:noFill/>
                    </a:lnL>
                    <a:lnR>
                      <a:noFill/>
                    </a:lnR>
                    <a:lnT>
                      <a:noFill/>
                    </a:lnT>
                    <a:lnB>
                      <a:noFill/>
                    </a:lnB>
                  </a:tcPr>
                </a:tc>
                <a:extLst>
                  <a:ext uri="{0D108BD9-81ED-4DB2-BD59-A6C34878D82A}">
                    <a16:rowId xmlns:a16="http://schemas.microsoft.com/office/drawing/2014/main" val="685755686"/>
                  </a:ext>
                </a:extLst>
              </a:tr>
              <a:tr h="131762">
                <a:tc>
                  <a:txBody>
                    <a:bodyPr/>
                    <a:lstStyle/>
                    <a:p>
                      <a:pPr algn="l" fontAlgn="b"/>
                      <a:r>
                        <a:rPr lang="de-DE" sz="600" b="0" i="0" u="none" strike="noStrike">
                          <a:solidFill>
                            <a:srgbClr val="000000"/>
                          </a:solidFill>
                          <a:effectLst/>
                          <a:latin typeface="Arial" panose="020B0604020202020204" pitchFamily="34" charset="0"/>
                        </a:rPr>
                        <a:t>[D7-D7] Paffendorf - Rommerskirchen PAFFEN S [OPP] / N-1 Knapsack - Sechtem WABERG W</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75.47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a:t>
                      </a:r>
                    </a:p>
                  </a:txBody>
                  <a:tcPr marL="0" marR="0" marT="0" marB="0" anchor="b">
                    <a:lnL>
                      <a:noFill/>
                    </a:lnL>
                    <a:lnR>
                      <a:noFill/>
                    </a:lnR>
                    <a:lnT>
                      <a:noFill/>
                    </a:lnT>
                    <a:lnB>
                      <a:noFill/>
                    </a:lnB>
                  </a:tcPr>
                </a:tc>
                <a:extLst>
                  <a:ext uri="{0D108BD9-81ED-4DB2-BD59-A6C34878D82A}">
                    <a16:rowId xmlns:a16="http://schemas.microsoft.com/office/drawing/2014/main" val="3936544059"/>
                  </a:ext>
                </a:extLst>
              </a:tr>
              <a:tr h="131762">
                <a:tc>
                  <a:txBody>
                    <a:bodyPr/>
                    <a:lstStyle/>
                    <a:p>
                      <a:pPr algn="l" fontAlgn="b"/>
                      <a:r>
                        <a:rPr lang="en-US" sz="600" b="0" i="0" u="none" strike="noStrike">
                          <a:solidFill>
                            <a:srgbClr val="000000"/>
                          </a:solidFill>
                          <a:effectLst/>
                          <a:latin typeface="Arial" panose="020B0604020202020204" pitchFamily="34" charset="0"/>
                        </a:rPr>
                        <a:t>[D7-D7] Lambsheim - Weingarten LAMBSH W [DIR] / N-1 Grafenrheinfeld - Hoepfingen ge (411)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285.85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a:t>
                      </a:r>
                    </a:p>
                  </a:txBody>
                  <a:tcPr marL="0" marR="0" marT="0" marB="0" anchor="b">
                    <a:lnL>
                      <a:noFill/>
                    </a:lnL>
                    <a:lnR>
                      <a:noFill/>
                    </a:lnR>
                    <a:lnT>
                      <a:noFill/>
                    </a:lnT>
                    <a:lnB>
                      <a:noFill/>
                    </a:lnB>
                  </a:tcPr>
                </a:tc>
                <a:extLst>
                  <a:ext uri="{0D108BD9-81ED-4DB2-BD59-A6C34878D82A}">
                    <a16:rowId xmlns:a16="http://schemas.microsoft.com/office/drawing/2014/main" val="2063682907"/>
                  </a:ext>
                </a:extLst>
              </a:tr>
              <a:tr h="131762">
                <a:tc>
                  <a:txBody>
                    <a:bodyPr/>
                    <a:lstStyle/>
                    <a:p>
                      <a:pPr algn="l" fontAlgn="b"/>
                      <a:r>
                        <a:rPr lang="en-US" sz="600" b="1" i="0" u="none" strike="noStrike">
                          <a:solidFill>
                            <a:srgbClr val="000000"/>
                          </a:solidFill>
                          <a:effectLst/>
                          <a:latin typeface="Arial" panose="020B0604020202020204" pitchFamily="34" charset="0"/>
                        </a:rPr>
                        <a:t>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891.09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283%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986798343"/>
                  </a:ext>
                </a:extLst>
              </a:tr>
              <a:tr h="131762">
                <a:tc>
                  <a:txBody>
                    <a:bodyPr/>
                    <a:lstStyle/>
                    <a:p>
                      <a:pPr algn="l" fontAlgn="b"/>
                      <a:r>
                        <a:rPr lang="en-US" sz="600" b="0" i="0" u="none" strike="noStrike">
                          <a:solidFill>
                            <a:srgbClr val="000000"/>
                          </a:solidFill>
                          <a:effectLst/>
                          <a:latin typeface="Arial" panose="020B0604020202020204" pitchFamily="34" charset="0"/>
                        </a:rPr>
                        <a:t>[SK-PL] Lemesany - Krosno Iskrz 2 [OPP] [PL] / N-1 Lemesany - Krosno Iskrz 1</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66.51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76%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215903638"/>
                  </a:ext>
                </a:extLst>
              </a:tr>
              <a:tr h="131762">
                <a:tc>
                  <a:txBody>
                    <a:bodyPr/>
                    <a:lstStyle/>
                    <a:p>
                      <a:pPr algn="l" fontAlgn="b"/>
                      <a:r>
                        <a:rPr lang="en-US" sz="600" b="0" i="0" u="none" strike="noStrike">
                          <a:solidFill>
                            <a:srgbClr val="000000"/>
                          </a:solidFill>
                          <a:effectLst/>
                          <a:latin typeface="Arial" panose="020B0604020202020204" pitchFamily="34" charset="0"/>
                        </a:rPr>
                        <a:t>[D7-D2] Urberach - Grosskrotzenburg [OPP] [D2] / N-1 Dettingen - Grosskrotzenburg UMAIN S1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529.38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a:t>
                      </a:r>
                    </a:p>
                  </a:txBody>
                  <a:tcPr marL="0" marR="0" marT="0" marB="0" anchor="b">
                    <a:lnL>
                      <a:noFill/>
                    </a:lnL>
                    <a:lnR>
                      <a:noFill/>
                    </a:lnR>
                    <a:lnT>
                      <a:noFill/>
                    </a:lnT>
                    <a:lnB>
                      <a:noFill/>
                    </a:lnB>
                  </a:tcPr>
                </a:tc>
                <a:extLst>
                  <a:ext uri="{0D108BD9-81ED-4DB2-BD59-A6C34878D82A}">
                    <a16:rowId xmlns:a16="http://schemas.microsoft.com/office/drawing/2014/main" val="780769777"/>
                  </a:ext>
                </a:extLst>
              </a:tr>
              <a:tr h="131762">
                <a:tc>
                  <a:txBody>
                    <a:bodyPr/>
                    <a:lstStyle/>
                    <a:p>
                      <a:pPr algn="l" fontAlgn="b"/>
                      <a:r>
                        <a:rPr lang="en-US" sz="600" b="0" i="0" u="none" strike="noStrike">
                          <a:solidFill>
                            <a:srgbClr val="000000"/>
                          </a:solidFill>
                          <a:effectLst/>
                          <a:latin typeface="Arial" panose="020B0604020202020204" pitchFamily="34" charset="0"/>
                        </a:rPr>
                        <a:t>[SI-AT] 220 kV Podlog - Obersielach [OPP] [SI] / N-1 Maribor-Kainachtal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9.7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98%</a:t>
                      </a:r>
                    </a:p>
                  </a:txBody>
                  <a:tcPr marL="0" marR="0" marT="0" marB="0" anchor="b">
                    <a:lnL>
                      <a:noFill/>
                    </a:lnL>
                    <a:lnR>
                      <a:noFill/>
                    </a:lnR>
                    <a:lnT>
                      <a:noFill/>
                    </a:lnT>
                    <a:lnB>
                      <a:noFill/>
                    </a:lnB>
                  </a:tcPr>
                </a:tc>
                <a:extLst>
                  <a:ext uri="{0D108BD9-81ED-4DB2-BD59-A6C34878D82A}">
                    <a16:rowId xmlns:a16="http://schemas.microsoft.com/office/drawing/2014/main" val="3161325863"/>
                  </a:ext>
                </a:extLst>
              </a:tr>
              <a:tr h="131762">
                <a:tc>
                  <a:txBody>
                    <a:bodyPr/>
                    <a:lstStyle/>
                    <a:p>
                      <a:pPr algn="l" fontAlgn="b"/>
                      <a:r>
                        <a:rPr lang="en-US" sz="600" b="0" i="0" u="none" strike="noStrike">
                          <a:solidFill>
                            <a:srgbClr val="000000"/>
                          </a:solidFill>
                          <a:effectLst/>
                          <a:latin typeface="Arial" panose="020B0604020202020204" pitchFamily="34" charset="0"/>
                        </a:rPr>
                        <a:t>[AT-HU] Wien Suedost - Gyoer 245 [DIR] [AT] / N-1 Neusiedl - Wien Suedost 246A</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891.09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26%</a:t>
                      </a:r>
                    </a:p>
                  </a:txBody>
                  <a:tcPr marL="0" marR="0" marT="0" marB="0" anchor="b">
                    <a:lnL>
                      <a:noFill/>
                    </a:lnL>
                    <a:lnR>
                      <a:noFill/>
                    </a:lnR>
                    <a:lnT>
                      <a:noFill/>
                    </a:lnT>
                    <a:lnB>
                      <a:noFill/>
                    </a:lnB>
                  </a:tcPr>
                </a:tc>
                <a:extLst>
                  <a:ext uri="{0D108BD9-81ED-4DB2-BD59-A6C34878D82A}">
                    <a16:rowId xmlns:a16="http://schemas.microsoft.com/office/drawing/2014/main" val="3462728414"/>
                  </a:ext>
                </a:extLst>
              </a:tr>
              <a:tr h="131762">
                <a:tc>
                  <a:txBody>
                    <a:bodyPr/>
                    <a:lstStyle/>
                    <a:p>
                      <a:pPr algn="l" fontAlgn="b"/>
                      <a:r>
                        <a:rPr lang="en-US" sz="600" b="0" i="0" u="none" strike="noStrike">
                          <a:solidFill>
                            <a:srgbClr val="000000"/>
                          </a:solidFill>
                          <a:effectLst/>
                          <a:latin typeface="Arial" panose="020B0604020202020204" pitchFamily="34" charset="0"/>
                        </a:rPr>
                        <a:t>[AT-AT] Suedburgenland - Wien Suedost 478 [OPP] / N-1 Oststeiermark - Wien Suedost 477 </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68.68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34%</a:t>
                      </a:r>
                    </a:p>
                  </a:txBody>
                  <a:tcPr marL="0" marR="0" marT="0" marB="0" anchor="b">
                    <a:lnL>
                      <a:noFill/>
                    </a:lnL>
                    <a:lnR>
                      <a:noFill/>
                    </a:lnR>
                    <a:lnT>
                      <a:noFill/>
                    </a:lnT>
                    <a:lnB>
                      <a:noFill/>
                    </a:lnB>
                  </a:tcPr>
                </a:tc>
                <a:extLst>
                  <a:ext uri="{0D108BD9-81ED-4DB2-BD59-A6C34878D82A}">
                    <a16:rowId xmlns:a16="http://schemas.microsoft.com/office/drawing/2014/main" val="1048291003"/>
                  </a:ext>
                </a:extLst>
              </a:tr>
              <a:tr h="131762">
                <a:tc>
                  <a:txBody>
                    <a:bodyPr/>
                    <a:lstStyle/>
                    <a:p>
                      <a:pPr algn="l" fontAlgn="b"/>
                      <a:r>
                        <a:rPr lang="nl-NL" sz="600" b="0" i="0" u="none" strike="noStrike">
                          <a:solidFill>
                            <a:srgbClr val="000000"/>
                          </a:solidFill>
                          <a:effectLst/>
                          <a:latin typeface="Arial" panose="020B0604020202020204" pitchFamily="34" charset="0"/>
                        </a:rPr>
                        <a:t>[NL-NL] Eemshaven-Eemshaven het Hogeland 380 Z [DIR] / N-1 Eemshaven-Meeden-Zwolle 380 W</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64.17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9%</a:t>
                      </a:r>
                    </a:p>
                  </a:txBody>
                  <a:tcPr marL="0" marR="0" marT="0" marB="0" anchor="b">
                    <a:lnL>
                      <a:noFill/>
                    </a:lnL>
                    <a:lnR>
                      <a:noFill/>
                    </a:lnR>
                    <a:lnT>
                      <a:noFill/>
                    </a:lnT>
                    <a:lnB>
                      <a:noFill/>
                    </a:lnB>
                  </a:tcPr>
                </a:tc>
                <a:extLst>
                  <a:ext uri="{0D108BD9-81ED-4DB2-BD59-A6C34878D82A}">
                    <a16:rowId xmlns:a16="http://schemas.microsoft.com/office/drawing/2014/main" val="3106263547"/>
                  </a:ext>
                </a:extLst>
              </a:tr>
              <a:tr h="131762">
                <a:tc>
                  <a:txBody>
                    <a:bodyPr/>
                    <a:lstStyle/>
                    <a:p>
                      <a:pPr algn="l" fontAlgn="b"/>
                      <a:r>
                        <a:rPr lang="en-US" sz="600" b="0" i="0" u="none" strike="noStrike">
                          <a:solidFill>
                            <a:srgbClr val="000000"/>
                          </a:solidFill>
                          <a:effectLst/>
                          <a:latin typeface="Arial" panose="020B0604020202020204" pitchFamily="34" charset="0"/>
                        </a:rPr>
                        <a:t>[NL-BE] Maasbracht-Van Eyck 380 W [OPP] [NL] / N-1 Achene - Gramme 380.10</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25.31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11%</a:t>
                      </a:r>
                    </a:p>
                  </a:txBody>
                  <a:tcPr marL="0" marR="0" marT="0" marB="0" anchor="b">
                    <a:lnL>
                      <a:noFill/>
                    </a:lnL>
                    <a:lnR>
                      <a:noFill/>
                    </a:lnR>
                    <a:lnT>
                      <a:noFill/>
                    </a:lnT>
                    <a:lnB>
                      <a:noFill/>
                    </a:lnB>
                  </a:tcPr>
                </a:tc>
                <a:extLst>
                  <a:ext uri="{0D108BD9-81ED-4DB2-BD59-A6C34878D82A}">
                    <a16:rowId xmlns:a16="http://schemas.microsoft.com/office/drawing/2014/main" val="2620550273"/>
                  </a:ext>
                </a:extLst>
              </a:tr>
              <a:tr h="131762">
                <a:tc>
                  <a:txBody>
                    <a:bodyPr/>
                    <a:lstStyle/>
                    <a:p>
                      <a:pPr algn="l" fontAlgn="b"/>
                      <a:r>
                        <a:rPr lang="en-US" sz="600" b="0" i="0" u="none" strike="noStrike">
                          <a:solidFill>
                            <a:srgbClr val="000000"/>
                          </a:solidFill>
                          <a:effectLst/>
                          <a:latin typeface="Arial" panose="020B0604020202020204" pitchFamily="34" charset="0"/>
                        </a:rPr>
                        <a:t>[NL-BE] Maasbracht-Van Eyck 380 W [OPP] [NL] / N-1 Gramme - Lixhe 380.11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0.68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a:t>
                      </a:r>
                    </a:p>
                  </a:txBody>
                  <a:tcPr marL="0" marR="0" marT="0" marB="0" anchor="b">
                    <a:lnL>
                      <a:noFill/>
                    </a:lnL>
                    <a:lnR>
                      <a:noFill/>
                    </a:lnR>
                    <a:lnT>
                      <a:noFill/>
                    </a:lnT>
                    <a:lnB>
                      <a:noFill/>
                    </a:lnB>
                  </a:tcPr>
                </a:tc>
                <a:extLst>
                  <a:ext uri="{0D108BD9-81ED-4DB2-BD59-A6C34878D82A}">
                    <a16:rowId xmlns:a16="http://schemas.microsoft.com/office/drawing/2014/main" val="2844666866"/>
                  </a:ext>
                </a:extLst>
              </a:tr>
              <a:tr h="131762">
                <a:tc>
                  <a:txBody>
                    <a:bodyPr/>
                    <a:lstStyle/>
                    <a:p>
                      <a:pPr algn="l" fontAlgn="b"/>
                      <a:r>
                        <a:rPr lang="de-DE" sz="600" b="0" i="0" u="none" strike="noStrike">
                          <a:solidFill>
                            <a:srgbClr val="000000"/>
                          </a:solidFill>
                          <a:effectLst/>
                          <a:latin typeface="Arial" panose="020B0604020202020204" pitchFamily="34" charset="0"/>
                        </a:rPr>
                        <a:t>[D7-D7] Paffendorf - Rommerskirchen PAFFEN S [OPP] / N-1 Knapsack - Sechtem WABERG W</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10.07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9%</a:t>
                      </a:r>
                    </a:p>
                  </a:txBody>
                  <a:tcPr marL="0" marR="0" marT="0" marB="0" anchor="b">
                    <a:lnL>
                      <a:noFill/>
                    </a:lnL>
                    <a:lnR>
                      <a:noFill/>
                    </a:lnR>
                    <a:lnT>
                      <a:noFill/>
                    </a:lnT>
                    <a:lnB>
                      <a:noFill/>
                    </a:lnB>
                  </a:tcPr>
                </a:tc>
                <a:extLst>
                  <a:ext uri="{0D108BD9-81ED-4DB2-BD59-A6C34878D82A}">
                    <a16:rowId xmlns:a16="http://schemas.microsoft.com/office/drawing/2014/main" val="128622869"/>
                  </a:ext>
                </a:extLst>
              </a:tr>
              <a:tr h="131762">
                <a:tc>
                  <a:txBody>
                    <a:bodyPr/>
                    <a:lstStyle/>
                    <a:p>
                      <a:pPr algn="l" fontAlgn="b"/>
                      <a:r>
                        <a:rPr lang="en-US" sz="600" b="0" i="0" u="none" strike="noStrike">
                          <a:solidFill>
                            <a:srgbClr val="000000"/>
                          </a:solidFill>
                          <a:effectLst/>
                          <a:latin typeface="Arial" panose="020B0604020202020204" pitchFamily="34" charset="0"/>
                        </a:rPr>
                        <a:t>[D7-D7] Lambsheim - Weingarten LAMBSH W [DIR] / N-1 Grafenrheinfeld - Hoepfingen ge (411)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407.19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a:t>
                      </a:r>
                    </a:p>
                  </a:txBody>
                  <a:tcPr marL="0" marR="0" marT="0" marB="0" anchor="b">
                    <a:lnL>
                      <a:noFill/>
                    </a:lnL>
                    <a:lnR>
                      <a:noFill/>
                    </a:lnR>
                    <a:lnT>
                      <a:noFill/>
                    </a:lnT>
                    <a:lnB>
                      <a:noFill/>
                    </a:lnB>
                  </a:tcPr>
                </a:tc>
                <a:extLst>
                  <a:ext uri="{0D108BD9-81ED-4DB2-BD59-A6C34878D82A}">
                    <a16:rowId xmlns:a16="http://schemas.microsoft.com/office/drawing/2014/main" val="1062027823"/>
                  </a:ext>
                </a:extLst>
              </a:tr>
              <a:tr h="131762">
                <a:tc>
                  <a:txBody>
                    <a:bodyPr/>
                    <a:lstStyle/>
                    <a:p>
                      <a:pPr algn="l" fontAlgn="b"/>
                      <a:r>
                        <a:rPr lang="en-US" sz="600" b="1" i="0" u="none" strike="noStrike">
                          <a:solidFill>
                            <a:srgbClr val="000000"/>
                          </a:solidFill>
                          <a:effectLst/>
                          <a:latin typeface="Arial" panose="020B0604020202020204" pitchFamily="34" charset="0"/>
                        </a:rPr>
                        <a:t>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979.19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209%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682270837"/>
                  </a:ext>
                </a:extLst>
              </a:tr>
              <a:tr h="131762">
                <a:tc>
                  <a:txBody>
                    <a:bodyPr/>
                    <a:lstStyle/>
                    <a:p>
                      <a:pPr algn="l" fontAlgn="b"/>
                      <a:r>
                        <a:rPr lang="en-US" sz="600" b="0" i="0" u="none" strike="noStrike">
                          <a:solidFill>
                            <a:srgbClr val="000000"/>
                          </a:solidFill>
                          <a:effectLst/>
                          <a:latin typeface="Arial" panose="020B0604020202020204" pitchFamily="34" charset="0"/>
                        </a:rPr>
                        <a:t>[AT-D2] St. Peter 2 - Pleinting 258 [OPP] [AT] / N-1 Pleinting - Pirach 257</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529.18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36%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391510393"/>
                  </a:ext>
                </a:extLst>
              </a:tr>
              <a:tr h="131762">
                <a:tc>
                  <a:txBody>
                    <a:bodyPr/>
                    <a:lstStyle/>
                    <a:p>
                      <a:pPr algn="l" fontAlgn="b"/>
                      <a:r>
                        <a:rPr lang="en-US" sz="600" b="0" i="0" u="none" strike="noStrike">
                          <a:solidFill>
                            <a:srgbClr val="000000"/>
                          </a:solidFill>
                          <a:effectLst/>
                          <a:latin typeface="Arial" panose="020B0604020202020204" pitchFamily="34" charset="0"/>
                        </a:rPr>
                        <a:t>[SK-PL] Lemesany - Krosno Iskrz 2 [OPP] [PL] / N-1 Lemesany - Krosno Iskrz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36.95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74%</a:t>
                      </a:r>
                    </a:p>
                  </a:txBody>
                  <a:tcPr marL="0" marR="0" marT="0" marB="0" anchor="b">
                    <a:lnL>
                      <a:noFill/>
                    </a:lnL>
                    <a:lnR>
                      <a:noFill/>
                    </a:lnR>
                    <a:lnT>
                      <a:noFill/>
                    </a:lnT>
                    <a:lnB>
                      <a:noFill/>
                    </a:lnB>
                  </a:tcPr>
                </a:tc>
                <a:extLst>
                  <a:ext uri="{0D108BD9-81ED-4DB2-BD59-A6C34878D82A}">
                    <a16:rowId xmlns:a16="http://schemas.microsoft.com/office/drawing/2014/main" val="2892837073"/>
                  </a:ext>
                </a:extLst>
              </a:tr>
              <a:tr h="131762">
                <a:tc>
                  <a:txBody>
                    <a:bodyPr/>
                    <a:lstStyle/>
                    <a:p>
                      <a:pPr algn="l" fontAlgn="b"/>
                      <a:r>
                        <a:rPr lang="en-US" sz="600" b="0" i="0" u="none" strike="noStrike">
                          <a:solidFill>
                            <a:srgbClr val="000000"/>
                          </a:solidFill>
                          <a:effectLst/>
                          <a:latin typeface="Arial" panose="020B0604020202020204" pitchFamily="34" charset="0"/>
                        </a:rPr>
                        <a:t>[D7-D2] Urberach - Grosskrotzenburg [OPP] [D2] / N-1 Dettingen - Grosskrotzenburg UMAIN S1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979.19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11%</a:t>
                      </a:r>
                    </a:p>
                  </a:txBody>
                  <a:tcPr marL="0" marR="0" marT="0" marB="0" anchor="b">
                    <a:lnL>
                      <a:noFill/>
                    </a:lnL>
                    <a:lnR>
                      <a:noFill/>
                    </a:lnR>
                    <a:lnT>
                      <a:noFill/>
                    </a:lnT>
                    <a:lnB>
                      <a:noFill/>
                    </a:lnB>
                  </a:tcPr>
                </a:tc>
                <a:extLst>
                  <a:ext uri="{0D108BD9-81ED-4DB2-BD59-A6C34878D82A}">
                    <a16:rowId xmlns:a16="http://schemas.microsoft.com/office/drawing/2014/main" val="3529693637"/>
                  </a:ext>
                </a:extLst>
              </a:tr>
              <a:tr h="131762">
                <a:tc>
                  <a:txBody>
                    <a:bodyPr/>
                    <a:lstStyle/>
                    <a:p>
                      <a:pPr algn="l" fontAlgn="b"/>
                      <a:r>
                        <a:rPr lang="en-US" sz="600" b="0" i="0" u="none" strike="noStrike">
                          <a:solidFill>
                            <a:srgbClr val="000000"/>
                          </a:solidFill>
                          <a:effectLst/>
                          <a:latin typeface="Arial" panose="020B0604020202020204" pitchFamily="34" charset="0"/>
                        </a:rPr>
                        <a:t>[AT-HU] Wien Suedost - Gyoer 245 [DIR] [AT] / N-1 Neusiedl - Wien Suedost 246A</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779.07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26%</a:t>
                      </a:r>
                    </a:p>
                  </a:txBody>
                  <a:tcPr marL="0" marR="0" marT="0" marB="0" anchor="b">
                    <a:lnL>
                      <a:noFill/>
                    </a:lnL>
                    <a:lnR>
                      <a:noFill/>
                    </a:lnR>
                    <a:lnT>
                      <a:noFill/>
                    </a:lnT>
                    <a:lnB>
                      <a:noFill/>
                    </a:lnB>
                  </a:tcPr>
                </a:tc>
                <a:extLst>
                  <a:ext uri="{0D108BD9-81ED-4DB2-BD59-A6C34878D82A}">
                    <a16:rowId xmlns:a16="http://schemas.microsoft.com/office/drawing/2014/main" val="2312333219"/>
                  </a:ext>
                </a:extLst>
              </a:tr>
              <a:tr h="131762">
                <a:tc>
                  <a:txBody>
                    <a:bodyPr/>
                    <a:lstStyle/>
                    <a:p>
                      <a:pPr algn="l" fontAlgn="b"/>
                      <a:r>
                        <a:rPr lang="en-US" sz="600" b="0" i="0" u="none" strike="noStrike">
                          <a:solidFill>
                            <a:srgbClr val="000000"/>
                          </a:solidFill>
                          <a:effectLst/>
                          <a:latin typeface="Arial" panose="020B0604020202020204" pitchFamily="34" charset="0"/>
                        </a:rPr>
                        <a:t>[NL-BE] Maasbracht-Van Eyck 380 W [OPP] [NL] / N-1 Achene - Gramme 380.10</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30.61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9%</a:t>
                      </a:r>
                    </a:p>
                  </a:txBody>
                  <a:tcPr marL="0" marR="0" marT="0" marB="0" anchor="b">
                    <a:lnL>
                      <a:noFill/>
                    </a:lnL>
                    <a:lnR>
                      <a:noFill/>
                    </a:lnR>
                    <a:lnT>
                      <a:noFill/>
                    </a:lnT>
                    <a:lnB>
                      <a:noFill/>
                    </a:lnB>
                  </a:tcPr>
                </a:tc>
                <a:extLst>
                  <a:ext uri="{0D108BD9-81ED-4DB2-BD59-A6C34878D82A}">
                    <a16:rowId xmlns:a16="http://schemas.microsoft.com/office/drawing/2014/main" val="3090552688"/>
                  </a:ext>
                </a:extLst>
              </a:tr>
              <a:tr h="131762">
                <a:tc>
                  <a:txBody>
                    <a:bodyPr/>
                    <a:lstStyle/>
                    <a:p>
                      <a:pPr algn="l" fontAlgn="b"/>
                      <a:r>
                        <a:rPr lang="en-US" sz="600" b="0" i="0" u="none" strike="noStrike">
                          <a:solidFill>
                            <a:srgbClr val="000000"/>
                          </a:solidFill>
                          <a:effectLst/>
                          <a:latin typeface="Arial" panose="020B0604020202020204" pitchFamily="34" charset="0"/>
                        </a:rPr>
                        <a:t>[AT-SI] Obersielach - Podlog 247 [DIR] [AT] / N-1 Maribor-Kainachtal 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76.57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41%</a:t>
                      </a:r>
                    </a:p>
                  </a:txBody>
                  <a:tcPr marL="0" marR="0" marT="0" marB="0" anchor="b">
                    <a:lnL>
                      <a:noFill/>
                    </a:lnL>
                    <a:lnR>
                      <a:noFill/>
                    </a:lnR>
                    <a:lnT>
                      <a:noFill/>
                    </a:lnT>
                    <a:lnB>
                      <a:noFill/>
                    </a:lnB>
                  </a:tcPr>
                </a:tc>
                <a:extLst>
                  <a:ext uri="{0D108BD9-81ED-4DB2-BD59-A6C34878D82A}">
                    <a16:rowId xmlns:a16="http://schemas.microsoft.com/office/drawing/2014/main" val="2849113702"/>
                  </a:ext>
                </a:extLst>
              </a:tr>
              <a:tr h="131762">
                <a:tc>
                  <a:txBody>
                    <a:bodyPr/>
                    <a:lstStyle/>
                    <a:p>
                      <a:pPr algn="l" fontAlgn="b"/>
                      <a:r>
                        <a:rPr lang="en-US" sz="600" b="0" i="0" u="none" strike="noStrike">
                          <a:solidFill>
                            <a:srgbClr val="000000"/>
                          </a:solidFill>
                          <a:effectLst/>
                          <a:latin typeface="Arial" panose="020B0604020202020204" pitchFamily="34" charset="0"/>
                        </a:rPr>
                        <a:t>[D7-D7] Lambsheim - Weingarten LAMBSH W [DIR] / N-1 Grafenrheinfeld - Hoepfingen ge (411)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295.89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12%</a:t>
                      </a:r>
                    </a:p>
                  </a:txBody>
                  <a:tcPr marL="0" marR="0" marT="0" marB="0" anchor="b">
                    <a:lnL>
                      <a:noFill/>
                    </a:lnL>
                    <a:lnR>
                      <a:noFill/>
                    </a:lnR>
                    <a:lnT>
                      <a:noFill/>
                    </a:lnT>
                    <a:lnB>
                      <a:noFill/>
                    </a:lnB>
                  </a:tcPr>
                </a:tc>
                <a:extLst>
                  <a:ext uri="{0D108BD9-81ED-4DB2-BD59-A6C34878D82A}">
                    <a16:rowId xmlns:a16="http://schemas.microsoft.com/office/drawing/2014/main" val="1922074737"/>
                  </a:ext>
                </a:extLst>
              </a:tr>
              <a:tr h="131762">
                <a:tc>
                  <a:txBody>
                    <a:bodyPr/>
                    <a:lstStyle/>
                    <a:p>
                      <a:pPr algn="l" fontAlgn="b"/>
                      <a:r>
                        <a:rPr lang="en-US" sz="600" b="1" i="0" u="none" strike="noStrike">
                          <a:solidFill>
                            <a:srgbClr val="000000"/>
                          </a:solidFill>
                          <a:effectLst/>
                          <a:latin typeface="Arial" panose="020B0604020202020204" pitchFamily="34" charset="0"/>
                        </a:rPr>
                        <a:t>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228.4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93%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019808770"/>
                  </a:ext>
                </a:extLst>
              </a:tr>
              <a:tr h="131762">
                <a:tc>
                  <a:txBody>
                    <a:bodyPr/>
                    <a:lstStyle/>
                    <a:p>
                      <a:pPr algn="l" fontAlgn="b"/>
                      <a:r>
                        <a:rPr lang="en-US" sz="600" b="0" i="0" u="none" strike="noStrike">
                          <a:solidFill>
                            <a:srgbClr val="000000"/>
                          </a:solidFill>
                          <a:effectLst/>
                          <a:latin typeface="Arial" panose="020B0604020202020204" pitchFamily="34" charset="0"/>
                        </a:rPr>
                        <a:t>[BE-BE] PST Zandvliet 1 [DIR] [BE] / N-1 PST Zandvliet 2</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44.1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49%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608215640"/>
                  </a:ext>
                </a:extLst>
              </a:tr>
              <a:tr h="131762">
                <a:tc>
                  <a:txBody>
                    <a:bodyPr/>
                    <a:lstStyle/>
                    <a:p>
                      <a:pPr algn="l" fontAlgn="b"/>
                      <a:r>
                        <a:rPr lang="en-US" sz="600" b="0" i="0" u="none" strike="noStrike">
                          <a:solidFill>
                            <a:srgbClr val="000000"/>
                          </a:solidFill>
                          <a:effectLst/>
                          <a:latin typeface="Arial" panose="020B0604020202020204" pitchFamily="34" charset="0"/>
                        </a:rPr>
                        <a:t>[D2-D7] Grosskrotzenburg - Urberach UMAIN N2 [DIR] [D7] / N-1 Dettingen - Grosskrotzenburg UMAIN S1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228.4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900705701"/>
                  </a:ext>
                </a:extLst>
              </a:tr>
              <a:tr h="131762">
                <a:tc>
                  <a:txBody>
                    <a:bodyPr/>
                    <a:lstStyle/>
                    <a:p>
                      <a:pPr algn="l" fontAlgn="b"/>
                      <a:r>
                        <a:rPr lang="de-DE" sz="600" b="0" i="0" u="none" strike="noStrike">
                          <a:solidFill>
                            <a:srgbClr val="000000"/>
                          </a:solidFill>
                          <a:effectLst/>
                          <a:latin typeface="Arial" panose="020B0604020202020204" pitchFamily="34" charset="0"/>
                        </a:rPr>
                        <a:t>[D7-D7] Paffendorf - Rommerskirchen PAFFEN S [OPP] / N-1 Knapsack - Sechtem WABERG W</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85.32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1989590905"/>
                  </a:ext>
                </a:extLst>
              </a:tr>
              <a:tr h="131762">
                <a:tc>
                  <a:txBody>
                    <a:bodyPr/>
                    <a:lstStyle/>
                    <a:p>
                      <a:pPr algn="l" fontAlgn="b"/>
                      <a:r>
                        <a:rPr lang="en-US" sz="600" b="1" i="0" u="none" strike="noStrike">
                          <a:solidFill>
                            <a:srgbClr val="000000"/>
                          </a:solidFill>
                          <a:effectLst/>
                          <a:latin typeface="Arial" panose="020B0604020202020204" pitchFamily="34" charset="0"/>
                        </a:rPr>
                        <a:t>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506.28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207%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837202507"/>
                  </a:ext>
                </a:extLst>
              </a:tr>
              <a:tr h="131762">
                <a:tc>
                  <a:txBody>
                    <a:bodyPr/>
                    <a:lstStyle/>
                    <a:p>
                      <a:pPr algn="l" fontAlgn="b"/>
                      <a:r>
                        <a:rPr lang="en-US" sz="600" b="0" i="0" u="none" strike="noStrike">
                          <a:solidFill>
                            <a:srgbClr val="000000"/>
                          </a:solidFill>
                          <a:effectLst/>
                          <a:latin typeface="Arial" panose="020B0604020202020204" pitchFamily="34" charset="0"/>
                        </a:rPr>
                        <a:t>[SK-PL] Lemesany - Krosno Iskrz 2 [OPP] [PL] / N-1 Lemesany - Krosno Iskrz 1</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64.51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66%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300111052"/>
                  </a:ext>
                </a:extLst>
              </a:tr>
              <a:tr h="131762">
                <a:tc>
                  <a:txBody>
                    <a:bodyPr/>
                    <a:lstStyle/>
                    <a:p>
                      <a:pPr algn="l" fontAlgn="b"/>
                      <a:r>
                        <a:rPr lang="en-US" sz="600" b="0" i="0" u="none" strike="noStrike">
                          <a:solidFill>
                            <a:srgbClr val="000000"/>
                          </a:solidFill>
                          <a:effectLst/>
                          <a:latin typeface="Arial" panose="020B0604020202020204" pitchFamily="34" charset="0"/>
                        </a:rPr>
                        <a:t>[BE-FR] Achene - Lonny 380.19 [DIR] [BE] / N-1 Avelgem - Avelin 380.80</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31.13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57%</a:t>
                      </a:r>
                    </a:p>
                  </a:txBody>
                  <a:tcPr marL="0" marR="0" marT="0" marB="0" anchor="b">
                    <a:lnL>
                      <a:noFill/>
                    </a:lnL>
                    <a:lnR>
                      <a:noFill/>
                    </a:lnR>
                    <a:lnT>
                      <a:noFill/>
                    </a:lnT>
                    <a:lnB>
                      <a:noFill/>
                    </a:lnB>
                  </a:tcPr>
                </a:tc>
                <a:extLst>
                  <a:ext uri="{0D108BD9-81ED-4DB2-BD59-A6C34878D82A}">
                    <a16:rowId xmlns:a16="http://schemas.microsoft.com/office/drawing/2014/main" val="174853041"/>
                  </a:ext>
                </a:extLst>
              </a:tr>
              <a:tr h="131762">
                <a:tc>
                  <a:txBody>
                    <a:bodyPr/>
                    <a:lstStyle/>
                    <a:p>
                      <a:pPr algn="l" fontAlgn="b"/>
                      <a:r>
                        <a:rPr lang="en-US" sz="600" b="0" i="0" u="none" strike="noStrike">
                          <a:solidFill>
                            <a:srgbClr val="000000"/>
                          </a:solidFill>
                          <a:effectLst/>
                          <a:latin typeface="Arial" panose="020B0604020202020204" pitchFamily="34" charset="0"/>
                        </a:rPr>
                        <a:t>[BE-BE] PST Zandvliet 1 [DIR] [BE] / N-1 PST Zandvliet 2</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1.86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58%</a:t>
                      </a:r>
                    </a:p>
                  </a:txBody>
                  <a:tcPr marL="0" marR="0" marT="0" marB="0" anchor="b">
                    <a:lnL>
                      <a:noFill/>
                    </a:lnL>
                    <a:lnR>
                      <a:noFill/>
                    </a:lnR>
                    <a:lnT>
                      <a:noFill/>
                    </a:lnT>
                    <a:lnB>
                      <a:noFill/>
                    </a:lnB>
                  </a:tcPr>
                </a:tc>
                <a:extLst>
                  <a:ext uri="{0D108BD9-81ED-4DB2-BD59-A6C34878D82A}">
                    <a16:rowId xmlns:a16="http://schemas.microsoft.com/office/drawing/2014/main" val="3430335786"/>
                  </a:ext>
                </a:extLst>
              </a:tr>
              <a:tr h="131762">
                <a:tc>
                  <a:txBody>
                    <a:bodyPr/>
                    <a:lstStyle/>
                    <a:p>
                      <a:pPr algn="l" fontAlgn="b"/>
                      <a:r>
                        <a:rPr lang="en-US" sz="600" b="0" i="0" u="none" strike="noStrike">
                          <a:solidFill>
                            <a:srgbClr val="000000"/>
                          </a:solidFill>
                          <a:effectLst/>
                          <a:latin typeface="Arial" panose="020B0604020202020204" pitchFamily="34" charset="0"/>
                        </a:rPr>
                        <a:t>[D2-D7] Grosskrotzenburg - Urberach UMAIN N2 [DIR] [D7] / N-1 Dettingen - Grosskrotzenburg UMAIN S1</a:t>
                      </a:r>
                    </a:p>
                  </a:txBody>
                  <a:tcPr marL="74171"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0" i="0" u="none" strike="noStrike">
                          <a:solidFill>
                            <a:srgbClr val="000000"/>
                          </a:solidFill>
                          <a:effectLst/>
                          <a:latin typeface="Arial" panose="020B0604020202020204" pitchFamily="34" charset="0"/>
                        </a:rPr>
                        <a:t>506.28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0" i="0" u="none" strike="noStrike">
                          <a:solidFill>
                            <a:srgbClr val="000000"/>
                          </a:solidFill>
                          <a:effectLst/>
                          <a:latin typeface="Arial" panose="020B0604020202020204" pitchFamily="34" charset="0"/>
                        </a:rPr>
                        <a:t>26%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901397150"/>
                  </a:ext>
                </a:extLst>
              </a:tr>
              <a:tr h="131762">
                <a:tc>
                  <a:txBody>
                    <a:bodyPr/>
                    <a:lstStyle/>
                    <a:p>
                      <a:pPr algn="l" fontAlgn="b"/>
                      <a:r>
                        <a:rPr lang="en-US" sz="600" b="1" i="0" u="none" strike="noStrike">
                          <a:solidFill>
                            <a:srgbClr val="000000"/>
                          </a:solidFill>
                          <a:effectLst/>
                          <a:latin typeface="Arial" panose="020B0604020202020204" pitchFamily="34" charset="0"/>
                        </a:rPr>
                        <a:t>Total sum</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600" b="1" i="0" u="none" strike="noStrike">
                          <a:solidFill>
                            <a:srgbClr val="000000"/>
                          </a:solidFill>
                          <a:effectLst/>
                          <a:latin typeface="Arial" panose="020B0604020202020204" pitchFamily="34" charset="0"/>
                        </a:rPr>
                        <a:t>979.19</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600" b="1" i="0" u="none" strike="noStrike" dirty="0">
                          <a:solidFill>
                            <a:srgbClr val="000000"/>
                          </a:solidFill>
                          <a:effectLst/>
                          <a:latin typeface="Arial" panose="020B0604020202020204" pitchFamily="34" charset="0"/>
                        </a:rPr>
                        <a:t>2497%</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2362855132"/>
                  </a:ext>
                </a:extLst>
              </a:tr>
            </a:tbl>
          </a:graphicData>
        </a:graphic>
      </p:graphicFrame>
    </p:spTree>
    <p:extLst>
      <p:ext uri="{BB962C8B-B14F-4D97-AF65-F5344CB8AC3E}">
        <p14:creationId xmlns:p14="http://schemas.microsoft.com/office/powerpoint/2010/main" val="2382682720"/>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20119 (part 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C1F81221-58B0-4916-90C6-5687F3A9BE4D}"/>
              </a:ext>
            </a:extLst>
          </p:cNvPr>
          <p:cNvGraphicFramePr>
            <a:graphicFrameLocks noGrp="1"/>
          </p:cNvGraphicFramePr>
          <p:nvPr/>
        </p:nvGraphicFramePr>
        <p:xfrm>
          <a:off x="1663136" y="1079496"/>
          <a:ext cx="6752765" cy="4351347"/>
        </p:xfrm>
        <a:graphic>
          <a:graphicData uri="http://schemas.openxmlformats.org/drawingml/2006/table">
            <a:tbl>
              <a:tblPr/>
              <a:tblGrid>
                <a:gridCol w="5284338">
                  <a:extLst>
                    <a:ext uri="{9D8B030D-6E8A-4147-A177-3AD203B41FA5}">
                      <a16:colId xmlns:a16="http://schemas.microsoft.com/office/drawing/2014/main" val="3608613097"/>
                    </a:ext>
                  </a:extLst>
                </a:gridCol>
                <a:gridCol w="1068855">
                  <a:extLst>
                    <a:ext uri="{9D8B030D-6E8A-4147-A177-3AD203B41FA5}">
                      <a16:colId xmlns:a16="http://schemas.microsoft.com/office/drawing/2014/main" val="3408807796"/>
                    </a:ext>
                  </a:extLst>
                </a:gridCol>
                <a:gridCol w="399572">
                  <a:extLst>
                    <a:ext uri="{9D8B030D-6E8A-4147-A177-3AD203B41FA5}">
                      <a16:colId xmlns:a16="http://schemas.microsoft.com/office/drawing/2014/main" val="2333030097"/>
                    </a:ext>
                  </a:extLst>
                </a:gridCol>
              </a:tblGrid>
              <a:tr h="131859">
                <a:tc>
                  <a:txBody>
                    <a:bodyPr/>
                    <a:lstStyle/>
                    <a:p>
                      <a:pPr algn="l" fontAlgn="b"/>
                      <a:r>
                        <a:rPr lang="en-US" sz="800" b="1" i="0" u="none" strike="noStrike">
                          <a:solidFill>
                            <a:srgbClr val="000000"/>
                          </a:solidFill>
                          <a:effectLst/>
                          <a:latin typeface="Arial" panose="020B0604020202020204" pitchFamily="34" charset="0"/>
                        </a:rPr>
                        <a:t>Hour</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MAX of ShadowPrice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RAM %</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1164667895"/>
                  </a:ext>
                </a:extLst>
              </a:tr>
              <a:tr h="131859">
                <a:tc>
                  <a:txBody>
                    <a:bodyPr/>
                    <a:lstStyle/>
                    <a:p>
                      <a:pPr algn="l" fontAlgn="b"/>
                      <a:r>
                        <a:rPr lang="en-US" sz="800" b="1" i="0" u="none" strike="noStrike">
                          <a:solidFill>
                            <a:srgbClr val="000000"/>
                          </a:solidFill>
                          <a:effectLst/>
                          <a:latin typeface="Arial" panose="020B0604020202020204" pitchFamily="34" charset="0"/>
                        </a:rPr>
                        <a:t>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299.57</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144%</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500750361"/>
                  </a:ext>
                </a:extLst>
              </a:tr>
              <a:tr h="131859">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119.36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87%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451426416"/>
                  </a:ext>
                </a:extLst>
              </a:tr>
              <a:tr h="131859">
                <a:tc>
                  <a:txBody>
                    <a:bodyPr/>
                    <a:lstStyle/>
                    <a:p>
                      <a:pPr algn="l" fontAlgn="b"/>
                      <a:r>
                        <a:rPr lang="en-US" sz="800" b="0" i="0" u="none" strike="noStrike">
                          <a:solidFill>
                            <a:srgbClr val="000000"/>
                          </a:solidFill>
                          <a:effectLst/>
                          <a:latin typeface="Arial" panose="020B0604020202020204" pitchFamily="34" charset="0"/>
                        </a:rPr>
                        <a:t>[NL-NL] Diemen-Lelystad 380 W [OPP] / N-1 Boxmeer-Dodewaard 380 Z</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35.19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525181960"/>
                  </a:ext>
                </a:extLst>
              </a:tr>
              <a:tr h="131859">
                <a:tc>
                  <a:txBody>
                    <a:bodyPr/>
                    <a:lstStyle/>
                    <a:p>
                      <a:pPr algn="l" fontAlgn="b"/>
                      <a:r>
                        <a:rPr lang="en-US" sz="800" b="0" i="0" u="none" strike="noStrike">
                          <a:solidFill>
                            <a:srgbClr val="000000"/>
                          </a:solidFill>
                          <a:effectLst/>
                          <a:latin typeface="Arial" panose="020B0604020202020204" pitchFamily="34" charset="0"/>
                        </a:rPr>
                        <a:t>[D2-D7] Grosskrotzenburg - Urberach UMAIN N2 [DIR] [D7] / N-1 Dettingen - Grosskrotzenburg UMAIN S1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299.57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37%</a:t>
                      </a:r>
                    </a:p>
                  </a:txBody>
                  <a:tcPr marL="0" marR="0" marT="0" marB="0" anchor="b">
                    <a:lnL>
                      <a:noFill/>
                    </a:lnL>
                    <a:lnR>
                      <a:noFill/>
                    </a:lnR>
                    <a:lnT>
                      <a:noFill/>
                    </a:lnT>
                    <a:lnB>
                      <a:noFill/>
                    </a:lnB>
                  </a:tcPr>
                </a:tc>
                <a:extLst>
                  <a:ext uri="{0D108BD9-81ED-4DB2-BD59-A6C34878D82A}">
                    <a16:rowId xmlns:a16="http://schemas.microsoft.com/office/drawing/2014/main" val="2429881208"/>
                  </a:ext>
                </a:extLst>
              </a:tr>
              <a:tr h="131859">
                <a:tc>
                  <a:txBody>
                    <a:bodyPr/>
                    <a:lstStyle/>
                    <a:p>
                      <a:pPr algn="l" fontAlgn="b"/>
                      <a:r>
                        <a:rPr lang="en-US" sz="800" b="1" i="0" u="none" strike="noStrike">
                          <a:solidFill>
                            <a:srgbClr val="000000"/>
                          </a:solidFill>
                          <a:effectLst/>
                          <a:latin typeface="Arial" panose="020B0604020202020204" pitchFamily="34" charset="0"/>
                        </a:rPr>
                        <a:t>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217.82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245181920"/>
                  </a:ext>
                </a:extLst>
              </a:tr>
              <a:tr h="131859">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217.64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85%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704336617"/>
                  </a:ext>
                </a:extLst>
              </a:tr>
              <a:tr h="131859">
                <a:tc>
                  <a:txBody>
                    <a:bodyPr/>
                    <a:lstStyle/>
                    <a:p>
                      <a:pPr algn="l" fontAlgn="b"/>
                      <a:r>
                        <a:rPr lang="en-US" sz="800" b="0" i="0" u="none" strike="noStrike">
                          <a:solidFill>
                            <a:srgbClr val="000000"/>
                          </a:solidFill>
                          <a:effectLst/>
                          <a:latin typeface="Arial" panose="020B0604020202020204" pitchFamily="34" charset="0"/>
                        </a:rPr>
                        <a:t>[NL-NL] Diemen-Lelystad 380 W [OPP] / N-1 Zwolle-Hengelo 380 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217.82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600532030"/>
                  </a:ext>
                </a:extLst>
              </a:tr>
              <a:tr h="131859">
                <a:tc>
                  <a:txBody>
                    <a:bodyPr/>
                    <a:lstStyle/>
                    <a:p>
                      <a:pPr algn="l" fontAlgn="b"/>
                      <a:r>
                        <a:rPr lang="en-US" sz="800" b="0" i="0" u="none" strike="noStrike">
                          <a:solidFill>
                            <a:srgbClr val="000000"/>
                          </a:solidFill>
                          <a:effectLst/>
                          <a:latin typeface="Arial" panose="020B0604020202020204" pitchFamily="34" charset="0"/>
                        </a:rPr>
                        <a:t>[BE-FR] Achene - Lonny 380.19 [DIR] [BE] / N-1 Avelgem - Avelin 380.80</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150.41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45%</a:t>
                      </a:r>
                    </a:p>
                  </a:txBody>
                  <a:tcPr marL="0" marR="0" marT="0" marB="0" anchor="b">
                    <a:lnL>
                      <a:noFill/>
                    </a:lnL>
                    <a:lnR>
                      <a:noFill/>
                    </a:lnR>
                    <a:lnT>
                      <a:noFill/>
                    </a:lnT>
                    <a:lnB>
                      <a:noFill/>
                    </a:lnB>
                  </a:tcPr>
                </a:tc>
                <a:extLst>
                  <a:ext uri="{0D108BD9-81ED-4DB2-BD59-A6C34878D82A}">
                    <a16:rowId xmlns:a16="http://schemas.microsoft.com/office/drawing/2014/main" val="1388666865"/>
                  </a:ext>
                </a:extLst>
              </a:tr>
              <a:tr h="131859">
                <a:tc>
                  <a:txBody>
                    <a:bodyPr/>
                    <a:lstStyle/>
                    <a:p>
                      <a:pPr algn="l" fontAlgn="b"/>
                      <a:r>
                        <a:rPr lang="en-US" sz="800" b="0" i="0" u="none" strike="noStrike">
                          <a:solidFill>
                            <a:srgbClr val="000000"/>
                          </a:solidFill>
                          <a:effectLst/>
                          <a:latin typeface="Arial" panose="020B0604020202020204" pitchFamily="34" charset="0"/>
                        </a:rPr>
                        <a:t>[BE-BE] PST Zandvliet 1 [DIR] [BE] / N-1 PST Zandvliet 2</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61%</a:t>
                      </a:r>
                    </a:p>
                  </a:txBody>
                  <a:tcPr marL="0" marR="0" marT="0" marB="0" anchor="b">
                    <a:lnL>
                      <a:noFill/>
                    </a:lnL>
                    <a:lnR>
                      <a:noFill/>
                    </a:lnR>
                    <a:lnT>
                      <a:noFill/>
                    </a:lnT>
                    <a:lnB>
                      <a:noFill/>
                    </a:lnB>
                  </a:tcPr>
                </a:tc>
                <a:extLst>
                  <a:ext uri="{0D108BD9-81ED-4DB2-BD59-A6C34878D82A}">
                    <a16:rowId xmlns:a16="http://schemas.microsoft.com/office/drawing/2014/main" val="3837161876"/>
                  </a:ext>
                </a:extLst>
              </a:tr>
              <a:tr h="131859">
                <a:tc>
                  <a:txBody>
                    <a:bodyPr/>
                    <a:lstStyle/>
                    <a:p>
                      <a:pPr algn="l" fontAlgn="b"/>
                      <a:r>
                        <a:rPr lang="en-US" sz="800" b="1" i="0" u="none" strike="noStrike">
                          <a:solidFill>
                            <a:srgbClr val="000000"/>
                          </a:solidFill>
                          <a:effectLst/>
                          <a:latin typeface="Arial" panose="020B0604020202020204" pitchFamily="34" charset="0"/>
                        </a:rPr>
                        <a:t>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351.65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29939371"/>
                  </a:ext>
                </a:extLst>
              </a:tr>
              <a:tr h="131859">
                <a:tc>
                  <a:txBody>
                    <a:bodyPr/>
                    <a:lstStyle/>
                    <a:p>
                      <a:pPr algn="l" fontAlgn="b"/>
                      <a:r>
                        <a:rPr lang="en-US" sz="800" b="0" i="0" u="none" strike="noStrike">
                          <a:solidFill>
                            <a:srgbClr val="000000"/>
                          </a:solidFill>
                          <a:effectLst/>
                          <a:latin typeface="Arial" panose="020B0604020202020204" pitchFamily="34" charset="0"/>
                        </a:rPr>
                        <a:t>[NL-NL] Diemen-Lelystad 380 W [OPP] / N-1 Zwolle-Hengelo 380 W</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351.65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662678383"/>
                  </a:ext>
                </a:extLst>
              </a:tr>
              <a:tr h="131859">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Nosovice</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159.68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74%</a:t>
                      </a:r>
                    </a:p>
                  </a:txBody>
                  <a:tcPr marL="0" marR="0" marT="0" marB="0" anchor="b">
                    <a:lnL>
                      <a:noFill/>
                    </a:lnL>
                    <a:lnR>
                      <a:noFill/>
                    </a:lnR>
                    <a:lnT>
                      <a:noFill/>
                    </a:lnT>
                    <a:lnB>
                      <a:noFill/>
                    </a:lnB>
                  </a:tcPr>
                </a:tc>
                <a:extLst>
                  <a:ext uri="{0D108BD9-81ED-4DB2-BD59-A6C34878D82A}">
                    <a16:rowId xmlns:a16="http://schemas.microsoft.com/office/drawing/2014/main" val="1847121782"/>
                  </a:ext>
                </a:extLst>
              </a:tr>
              <a:tr h="131859">
                <a:tc>
                  <a:txBody>
                    <a:bodyPr/>
                    <a:lstStyle/>
                    <a:p>
                      <a:pPr algn="l" fontAlgn="b"/>
                      <a:r>
                        <a:rPr lang="en-US" sz="800" b="0" i="0" u="none" strike="noStrike">
                          <a:solidFill>
                            <a:srgbClr val="000000"/>
                          </a:solidFill>
                          <a:effectLst/>
                          <a:latin typeface="Arial" panose="020B0604020202020204" pitchFamily="34" charset="0"/>
                        </a:rPr>
                        <a:t>[BE-FR] Achene - Lonny 380.19 [DIR] [BE] / N-1 Avelgem - Avelin 380.80</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155.07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54%</a:t>
                      </a:r>
                    </a:p>
                  </a:txBody>
                  <a:tcPr marL="0" marR="0" marT="0" marB="0" anchor="b">
                    <a:lnL>
                      <a:noFill/>
                    </a:lnL>
                    <a:lnR>
                      <a:noFill/>
                    </a:lnR>
                    <a:lnT>
                      <a:noFill/>
                    </a:lnT>
                    <a:lnB>
                      <a:noFill/>
                    </a:lnB>
                  </a:tcPr>
                </a:tc>
                <a:extLst>
                  <a:ext uri="{0D108BD9-81ED-4DB2-BD59-A6C34878D82A}">
                    <a16:rowId xmlns:a16="http://schemas.microsoft.com/office/drawing/2014/main" val="909998060"/>
                  </a:ext>
                </a:extLst>
              </a:tr>
              <a:tr h="131859">
                <a:tc>
                  <a:txBody>
                    <a:bodyPr/>
                    <a:lstStyle/>
                    <a:p>
                      <a:pPr algn="l" fontAlgn="b"/>
                      <a:r>
                        <a:rPr lang="en-US" sz="800" b="0" i="0" u="none" strike="noStrike">
                          <a:solidFill>
                            <a:srgbClr val="000000"/>
                          </a:solidFill>
                          <a:effectLst/>
                          <a:latin typeface="Arial" panose="020B0604020202020204" pitchFamily="34" charset="0"/>
                        </a:rPr>
                        <a:t>[BE-BE] PST Zandvliet 1 [DIR] [BE] / N-1 PST Zandvliet 2</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27.96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65%</a:t>
                      </a:r>
                    </a:p>
                  </a:txBody>
                  <a:tcPr marL="0" marR="0" marT="0" marB="0" anchor="b">
                    <a:lnL>
                      <a:noFill/>
                    </a:lnL>
                    <a:lnR>
                      <a:noFill/>
                    </a:lnR>
                    <a:lnT>
                      <a:noFill/>
                    </a:lnT>
                    <a:lnB>
                      <a:noFill/>
                    </a:lnB>
                  </a:tcPr>
                </a:tc>
                <a:extLst>
                  <a:ext uri="{0D108BD9-81ED-4DB2-BD59-A6C34878D82A}">
                    <a16:rowId xmlns:a16="http://schemas.microsoft.com/office/drawing/2014/main" val="1393095123"/>
                  </a:ext>
                </a:extLst>
              </a:tr>
              <a:tr h="131859">
                <a:tc>
                  <a:txBody>
                    <a:bodyPr/>
                    <a:lstStyle/>
                    <a:p>
                      <a:pPr algn="l" fontAlgn="b"/>
                      <a:r>
                        <a:rPr lang="en-US" sz="800" b="1" i="0" u="none" strike="noStrike">
                          <a:solidFill>
                            <a:srgbClr val="000000"/>
                          </a:solidFill>
                          <a:effectLst/>
                          <a:latin typeface="Arial" panose="020B0604020202020204" pitchFamily="34" charset="0"/>
                        </a:rPr>
                        <a:t>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276.2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207%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710902552"/>
                  </a:ext>
                </a:extLst>
              </a:tr>
              <a:tr h="131859">
                <a:tc>
                  <a:txBody>
                    <a:bodyPr/>
                    <a:lstStyle/>
                    <a:p>
                      <a:pPr algn="l" fontAlgn="b"/>
                      <a:r>
                        <a:rPr lang="en-US" sz="800" b="0" i="0" u="none" strike="noStrike">
                          <a:solidFill>
                            <a:srgbClr val="000000"/>
                          </a:solidFill>
                          <a:effectLst/>
                          <a:latin typeface="Arial" panose="020B0604020202020204" pitchFamily="34" charset="0"/>
                        </a:rPr>
                        <a:t>[NL-NL] Diemen-Lelystad 380 W [OPP] / N-1 Zwolle-Hengelo 380 W</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276.2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728466429"/>
                  </a:ext>
                </a:extLst>
              </a:tr>
              <a:tr h="131859">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Nosovice</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218.84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68%</a:t>
                      </a:r>
                    </a:p>
                  </a:txBody>
                  <a:tcPr marL="0" marR="0" marT="0" marB="0" anchor="b">
                    <a:lnL>
                      <a:noFill/>
                    </a:lnL>
                    <a:lnR>
                      <a:noFill/>
                    </a:lnR>
                    <a:lnT>
                      <a:noFill/>
                    </a:lnT>
                    <a:lnB>
                      <a:noFill/>
                    </a:lnB>
                  </a:tcPr>
                </a:tc>
                <a:extLst>
                  <a:ext uri="{0D108BD9-81ED-4DB2-BD59-A6C34878D82A}">
                    <a16:rowId xmlns:a16="http://schemas.microsoft.com/office/drawing/2014/main" val="4227811103"/>
                  </a:ext>
                </a:extLst>
              </a:tr>
              <a:tr h="131859">
                <a:tc>
                  <a:txBody>
                    <a:bodyPr/>
                    <a:lstStyle/>
                    <a:p>
                      <a:pPr algn="l" fontAlgn="b"/>
                      <a:r>
                        <a:rPr lang="en-US" sz="800" b="0" i="0" u="none" strike="noStrike">
                          <a:solidFill>
                            <a:srgbClr val="000000"/>
                          </a:solidFill>
                          <a:effectLst/>
                          <a:latin typeface="Arial" panose="020B0604020202020204" pitchFamily="34" charset="0"/>
                        </a:rPr>
                        <a:t>[BE-FR] Achene - Lonny 380.19 [DIR] [BE] / N-1 Aubange - Moulaine 220.513</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151.42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53%</a:t>
                      </a:r>
                    </a:p>
                  </a:txBody>
                  <a:tcPr marL="0" marR="0" marT="0" marB="0" anchor="b">
                    <a:lnL>
                      <a:noFill/>
                    </a:lnL>
                    <a:lnR>
                      <a:noFill/>
                    </a:lnR>
                    <a:lnT>
                      <a:noFill/>
                    </a:lnT>
                    <a:lnB>
                      <a:noFill/>
                    </a:lnB>
                  </a:tcPr>
                </a:tc>
                <a:extLst>
                  <a:ext uri="{0D108BD9-81ED-4DB2-BD59-A6C34878D82A}">
                    <a16:rowId xmlns:a16="http://schemas.microsoft.com/office/drawing/2014/main" val="2905199894"/>
                  </a:ext>
                </a:extLst>
              </a:tr>
              <a:tr h="131859">
                <a:tc>
                  <a:txBody>
                    <a:bodyPr/>
                    <a:lstStyle/>
                    <a:p>
                      <a:pPr algn="l" fontAlgn="b"/>
                      <a:r>
                        <a:rPr lang="en-US" sz="800" b="0" i="0" u="none" strike="noStrike">
                          <a:solidFill>
                            <a:srgbClr val="000000"/>
                          </a:solidFill>
                          <a:effectLst/>
                          <a:latin typeface="Arial" panose="020B0604020202020204" pitchFamily="34" charset="0"/>
                        </a:rPr>
                        <a:t>[BE-BE] PST Zandvliet 1 [DIR] [BE] / N-1 PST Zandvliet 2</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86.53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63%</a:t>
                      </a:r>
                    </a:p>
                  </a:txBody>
                  <a:tcPr marL="0" marR="0" marT="0" marB="0" anchor="b">
                    <a:lnL>
                      <a:noFill/>
                    </a:lnL>
                    <a:lnR>
                      <a:noFill/>
                    </a:lnR>
                    <a:lnT>
                      <a:noFill/>
                    </a:lnT>
                    <a:lnB>
                      <a:noFill/>
                    </a:lnB>
                  </a:tcPr>
                </a:tc>
                <a:extLst>
                  <a:ext uri="{0D108BD9-81ED-4DB2-BD59-A6C34878D82A}">
                    <a16:rowId xmlns:a16="http://schemas.microsoft.com/office/drawing/2014/main" val="3350590170"/>
                  </a:ext>
                </a:extLst>
              </a:tr>
              <a:tr h="131859">
                <a:tc>
                  <a:txBody>
                    <a:bodyPr/>
                    <a:lstStyle/>
                    <a:p>
                      <a:pPr algn="l" fontAlgn="b"/>
                      <a:r>
                        <a:rPr lang="en-US" sz="800" b="1" i="0" u="none" strike="noStrike">
                          <a:solidFill>
                            <a:srgbClr val="000000"/>
                          </a:solidFill>
                          <a:effectLst/>
                          <a:latin typeface="Arial" panose="020B0604020202020204" pitchFamily="34" charset="0"/>
                        </a:rPr>
                        <a:t>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896.71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266%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855623713"/>
                  </a:ext>
                </a:extLst>
              </a:tr>
              <a:tr h="131859">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113.14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760733610"/>
                  </a:ext>
                </a:extLst>
              </a:tr>
              <a:tr h="131859">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Nosovice</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148.46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64%</a:t>
                      </a:r>
                    </a:p>
                  </a:txBody>
                  <a:tcPr marL="0" marR="0" marT="0" marB="0" anchor="b">
                    <a:lnL>
                      <a:noFill/>
                    </a:lnL>
                    <a:lnR>
                      <a:noFill/>
                    </a:lnR>
                    <a:lnT>
                      <a:noFill/>
                    </a:lnT>
                    <a:lnB>
                      <a:noFill/>
                    </a:lnB>
                  </a:tcPr>
                </a:tc>
                <a:extLst>
                  <a:ext uri="{0D108BD9-81ED-4DB2-BD59-A6C34878D82A}">
                    <a16:rowId xmlns:a16="http://schemas.microsoft.com/office/drawing/2014/main" val="995138666"/>
                  </a:ext>
                </a:extLst>
              </a:tr>
              <a:tr h="131859">
                <a:tc>
                  <a:txBody>
                    <a:bodyPr/>
                    <a:lstStyle/>
                    <a:p>
                      <a:pPr algn="l" fontAlgn="b"/>
                      <a:r>
                        <a:rPr lang="en-US" sz="800" b="0" i="0" u="none" strike="noStrike">
                          <a:solidFill>
                            <a:srgbClr val="000000"/>
                          </a:solidFill>
                          <a:effectLst/>
                          <a:latin typeface="Arial" panose="020B0604020202020204" pitchFamily="34" charset="0"/>
                        </a:rPr>
                        <a:t>[AT-AT] Strass - Thaur 273B [OPP] / N-1 Strass - Thaur 274B</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16.62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111%</a:t>
                      </a:r>
                    </a:p>
                  </a:txBody>
                  <a:tcPr marL="0" marR="0" marT="0" marB="0" anchor="b">
                    <a:lnL>
                      <a:noFill/>
                    </a:lnL>
                    <a:lnR>
                      <a:noFill/>
                    </a:lnR>
                    <a:lnT>
                      <a:noFill/>
                    </a:lnT>
                    <a:lnB>
                      <a:noFill/>
                    </a:lnB>
                  </a:tcPr>
                </a:tc>
                <a:extLst>
                  <a:ext uri="{0D108BD9-81ED-4DB2-BD59-A6C34878D82A}">
                    <a16:rowId xmlns:a16="http://schemas.microsoft.com/office/drawing/2014/main" val="2480342961"/>
                  </a:ext>
                </a:extLst>
              </a:tr>
              <a:tr h="131859">
                <a:tc>
                  <a:txBody>
                    <a:bodyPr/>
                    <a:lstStyle/>
                    <a:p>
                      <a:pPr algn="l" fontAlgn="b"/>
                      <a:r>
                        <a:rPr lang="en-US" sz="800" b="0" i="0" u="none" strike="noStrike">
                          <a:solidFill>
                            <a:srgbClr val="000000"/>
                          </a:solidFill>
                          <a:effectLst/>
                          <a:latin typeface="Arial" panose="020B0604020202020204" pitchFamily="34" charset="0"/>
                        </a:rPr>
                        <a:t>[D7-D7] Paffendorf - Rommerskirchen PAFFEN S [OPP] / N-1 Brauweiler - Rommerskirchen BRAUWL 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896.71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14%</a:t>
                      </a:r>
                    </a:p>
                  </a:txBody>
                  <a:tcPr marL="0" marR="0" marT="0" marB="0" anchor="b">
                    <a:lnL>
                      <a:noFill/>
                    </a:lnL>
                    <a:lnR>
                      <a:noFill/>
                    </a:lnR>
                    <a:lnT>
                      <a:noFill/>
                    </a:lnT>
                    <a:lnB>
                      <a:noFill/>
                    </a:lnB>
                  </a:tcPr>
                </a:tc>
                <a:extLst>
                  <a:ext uri="{0D108BD9-81ED-4DB2-BD59-A6C34878D82A}">
                    <a16:rowId xmlns:a16="http://schemas.microsoft.com/office/drawing/2014/main" val="2813138516"/>
                  </a:ext>
                </a:extLst>
              </a:tr>
              <a:tr h="131859">
                <a:tc>
                  <a:txBody>
                    <a:bodyPr/>
                    <a:lstStyle/>
                    <a:p>
                      <a:pPr algn="l" fontAlgn="b"/>
                      <a:r>
                        <a:rPr lang="en-US" sz="800" b="1" i="0" u="none" strike="noStrike">
                          <a:solidFill>
                            <a:srgbClr val="000000"/>
                          </a:solidFill>
                          <a:effectLst/>
                          <a:latin typeface="Arial" panose="020B0604020202020204" pitchFamily="34" charset="0"/>
                        </a:rPr>
                        <a:t>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330.11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265%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188280098"/>
                  </a:ext>
                </a:extLst>
              </a:tr>
              <a:tr h="131859">
                <a:tc>
                  <a:txBody>
                    <a:bodyPr/>
                    <a:lstStyle/>
                    <a:p>
                      <a:pPr algn="l" fontAlgn="b"/>
                      <a:r>
                        <a:rPr lang="en-US" sz="800" b="0" i="0" u="none" strike="noStrike">
                          <a:solidFill>
                            <a:srgbClr val="000000"/>
                          </a:solidFill>
                          <a:effectLst/>
                          <a:latin typeface="Arial" panose="020B0604020202020204" pitchFamily="34" charset="0"/>
                        </a:rPr>
                        <a:t>[AT-D2] St. Peter 2 - Pleinting 258 [OPP] [AT] / N-1 Pleinting - Pirach 257</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273.97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755778798"/>
                  </a:ext>
                </a:extLst>
              </a:tr>
              <a:tr h="131859">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141.74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74%</a:t>
                      </a:r>
                    </a:p>
                  </a:txBody>
                  <a:tcPr marL="0" marR="0" marT="0" marB="0" anchor="b">
                    <a:lnL>
                      <a:noFill/>
                    </a:lnL>
                    <a:lnR>
                      <a:noFill/>
                    </a:lnR>
                    <a:lnT>
                      <a:noFill/>
                    </a:lnT>
                    <a:lnB>
                      <a:noFill/>
                    </a:lnB>
                  </a:tcPr>
                </a:tc>
                <a:extLst>
                  <a:ext uri="{0D108BD9-81ED-4DB2-BD59-A6C34878D82A}">
                    <a16:rowId xmlns:a16="http://schemas.microsoft.com/office/drawing/2014/main" val="2852347584"/>
                  </a:ext>
                </a:extLst>
              </a:tr>
              <a:tr h="131859">
                <a:tc>
                  <a:txBody>
                    <a:bodyPr/>
                    <a:lstStyle/>
                    <a:p>
                      <a:pPr algn="l" fontAlgn="b"/>
                      <a:r>
                        <a:rPr lang="en-US" sz="800" b="0" i="0" u="none" strike="noStrike">
                          <a:solidFill>
                            <a:srgbClr val="000000"/>
                          </a:solidFill>
                          <a:effectLst/>
                          <a:latin typeface="Arial" panose="020B0604020202020204" pitchFamily="34" charset="0"/>
                        </a:rPr>
                        <a:t>[D7-D7] Bacharach - Weissenthurm SOONWD O [OPP] / N-1 Waldlaubersheim  - Weissenthurm  SOONWD 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330.11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18%</a:t>
                      </a:r>
                    </a:p>
                  </a:txBody>
                  <a:tcPr marL="0" marR="0" marT="0" marB="0" anchor="b">
                    <a:lnL>
                      <a:noFill/>
                    </a:lnL>
                    <a:lnR>
                      <a:noFill/>
                    </a:lnR>
                    <a:lnT>
                      <a:noFill/>
                    </a:lnT>
                    <a:lnB>
                      <a:noFill/>
                    </a:lnB>
                  </a:tcPr>
                </a:tc>
                <a:extLst>
                  <a:ext uri="{0D108BD9-81ED-4DB2-BD59-A6C34878D82A}">
                    <a16:rowId xmlns:a16="http://schemas.microsoft.com/office/drawing/2014/main" val="2745980399"/>
                  </a:ext>
                </a:extLst>
              </a:tr>
              <a:tr h="131859">
                <a:tc>
                  <a:txBody>
                    <a:bodyPr/>
                    <a:lstStyle/>
                    <a:p>
                      <a:pPr algn="l" fontAlgn="b"/>
                      <a:r>
                        <a:rPr lang="en-US" sz="800" b="0" i="0" u="none" strike="noStrike">
                          <a:solidFill>
                            <a:srgbClr val="000000"/>
                          </a:solidFill>
                          <a:effectLst/>
                          <a:latin typeface="Arial" panose="020B0604020202020204" pitchFamily="34" charset="0"/>
                        </a:rPr>
                        <a:t>[NL-NL] Diemen-Lelystad 380 W [OPP] / N-1 Boxmeer-Dodewaard 380 Z</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49.4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729712348"/>
                  </a:ext>
                </a:extLst>
              </a:tr>
              <a:tr h="131859">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Dobrzen</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38.84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62%</a:t>
                      </a:r>
                    </a:p>
                  </a:txBody>
                  <a:tcPr marL="0" marR="0" marT="0" marB="0" anchor="b">
                    <a:lnL>
                      <a:noFill/>
                    </a:lnL>
                    <a:lnR>
                      <a:noFill/>
                    </a:lnR>
                    <a:lnT>
                      <a:noFill/>
                    </a:lnT>
                    <a:lnB>
                      <a:noFill/>
                    </a:lnB>
                  </a:tcPr>
                </a:tc>
                <a:extLst>
                  <a:ext uri="{0D108BD9-81ED-4DB2-BD59-A6C34878D82A}">
                    <a16:rowId xmlns:a16="http://schemas.microsoft.com/office/drawing/2014/main" val="4053064013"/>
                  </a:ext>
                </a:extLst>
              </a:tr>
              <a:tr h="131859">
                <a:tc>
                  <a:txBody>
                    <a:bodyPr/>
                    <a:lstStyle/>
                    <a:p>
                      <a:pPr algn="l" fontAlgn="b"/>
                      <a:r>
                        <a:rPr lang="en-US" sz="800" b="0" i="0" u="none" strike="noStrike">
                          <a:solidFill>
                            <a:srgbClr val="000000"/>
                          </a:solidFill>
                          <a:effectLst/>
                          <a:latin typeface="Arial" panose="020B0604020202020204" pitchFamily="34" charset="0"/>
                        </a:rPr>
                        <a:t>[D2-D7] Grosskrotzenburg - Urberach UMAIN N2 [DIR] [D7] / N-1 Dettingen - Grosskrotzenburg UMAIN S1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304.13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32%</a:t>
                      </a:r>
                    </a:p>
                  </a:txBody>
                  <a:tcPr marL="0" marR="0" marT="0" marB="0" anchor="b">
                    <a:lnL>
                      <a:noFill/>
                    </a:lnL>
                    <a:lnR>
                      <a:noFill/>
                    </a:lnR>
                    <a:lnT>
                      <a:noFill/>
                    </a:lnT>
                    <a:lnB>
                      <a:noFill/>
                    </a:lnB>
                  </a:tcPr>
                </a:tc>
                <a:extLst>
                  <a:ext uri="{0D108BD9-81ED-4DB2-BD59-A6C34878D82A}">
                    <a16:rowId xmlns:a16="http://schemas.microsoft.com/office/drawing/2014/main" val="2865162076"/>
                  </a:ext>
                </a:extLst>
              </a:tr>
              <a:tr h="131859">
                <a:tc>
                  <a:txBody>
                    <a:bodyPr/>
                    <a:lstStyle/>
                    <a:p>
                      <a:pPr algn="l" fontAlgn="b"/>
                      <a:r>
                        <a:rPr lang="de-DE" sz="800" b="0" i="0" u="none" strike="noStrike">
                          <a:solidFill>
                            <a:srgbClr val="000000"/>
                          </a:solidFill>
                          <a:effectLst/>
                          <a:latin typeface="Arial" panose="020B0604020202020204" pitchFamily="34" charset="0"/>
                        </a:rPr>
                        <a:t>[D7-D7] Paffendorf - Rommerskirchen PAFFEN S [OPP] / N-1 Knapsack - Sechtem WABERG 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280.87</a:t>
                      </a:r>
                    </a:p>
                  </a:txBody>
                  <a:tcPr marL="0" marR="0" marT="0" marB="0" anchor="b">
                    <a:lnL>
                      <a:noFill/>
                    </a:lnL>
                    <a:lnR>
                      <a:noFill/>
                    </a:lnR>
                    <a:lnT>
                      <a:noFill/>
                    </a:lnT>
                    <a:lnB>
                      <a:noFill/>
                    </a:lnB>
                  </a:tcPr>
                </a:tc>
                <a:tc>
                  <a:txBody>
                    <a:bodyPr/>
                    <a:lstStyle/>
                    <a:p>
                      <a:pPr algn="r" fontAlgn="b"/>
                      <a:r>
                        <a:rPr lang="en-US" sz="800" b="0" i="0" u="none" strike="noStrike" dirty="0">
                          <a:solidFill>
                            <a:srgbClr val="000000"/>
                          </a:solidFill>
                          <a:effectLst/>
                          <a:latin typeface="Arial" panose="020B0604020202020204" pitchFamily="34" charset="0"/>
                        </a:rPr>
                        <a:t>29%</a:t>
                      </a:r>
                    </a:p>
                  </a:txBody>
                  <a:tcPr marL="0" marR="0" marT="0" marB="0" anchor="b">
                    <a:lnL>
                      <a:noFill/>
                    </a:lnL>
                    <a:lnR>
                      <a:noFill/>
                    </a:lnR>
                    <a:lnT>
                      <a:noFill/>
                    </a:lnT>
                    <a:lnB>
                      <a:noFill/>
                    </a:lnB>
                  </a:tcPr>
                </a:tc>
                <a:extLst>
                  <a:ext uri="{0D108BD9-81ED-4DB2-BD59-A6C34878D82A}">
                    <a16:rowId xmlns:a16="http://schemas.microsoft.com/office/drawing/2014/main" val="2455347277"/>
                  </a:ext>
                </a:extLst>
              </a:tr>
            </a:tbl>
          </a:graphicData>
        </a:graphic>
      </p:graphicFrame>
    </p:spTree>
    <p:extLst>
      <p:ext uri="{BB962C8B-B14F-4D97-AF65-F5344CB8AC3E}">
        <p14:creationId xmlns:p14="http://schemas.microsoft.com/office/powerpoint/2010/main" val="7677908"/>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20119 (part 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3" name="Table 2">
            <a:extLst>
              <a:ext uri="{FF2B5EF4-FFF2-40B4-BE49-F238E27FC236}">
                <a16:creationId xmlns:a16="http://schemas.microsoft.com/office/drawing/2014/main" id="{EC613865-67D0-4B31-88B1-93DA2665C1B8}"/>
              </a:ext>
            </a:extLst>
          </p:cNvPr>
          <p:cNvGraphicFramePr>
            <a:graphicFrameLocks noGrp="1"/>
          </p:cNvGraphicFramePr>
          <p:nvPr>
            <p:extLst>
              <p:ext uri="{D42A27DB-BD31-4B8C-83A1-F6EECF244321}">
                <p14:modId xmlns:p14="http://schemas.microsoft.com/office/powerpoint/2010/main" val="4135433330"/>
              </p:ext>
            </p:extLst>
          </p:nvPr>
        </p:nvGraphicFramePr>
        <p:xfrm>
          <a:off x="1848255" y="1079498"/>
          <a:ext cx="6374710" cy="5270510"/>
        </p:xfrm>
        <a:graphic>
          <a:graphicData uri="http://schemas.openxmlformats.org/drawingml/2006/table">
            <a:tbl>
              <a:tblPr/>
              <a:tblGrid>
                <a:gridCol w="4988494">
                  <a:extLst>
                    <a:ext uri="{9D8B030D-6E8A-4147-A177-3AD203B41FA5}">
                      <a16:colId xmlns:a16="http://schemas.microsoft.com/office/drawing/2014/main" val="2595488647"/>
                    </a:ext>
                  </a:extLst>
                </a:gridCol>
                <a:gridCol w="1009014">
                  <a:extLst>
                    <a:ext uri="{9D8B030D-6E8A-4147-A177-3AD203B41FA5}">
                      <a16:colId xmlns:a16="http://schemas.microsoft.com/office/drawing/2014/main" val="1447145761"/>
                    </a:ext>
                  </a:extLst>
                </a:gridCol>
                <a:gridCol w="377202">
                  <a:extLst>
                    <a:ext uri="{9D8B030D-6E8A-4147-A177-3AD203B41FA5}">
                      <a16:colId xmlns:a16="http://schemas.microsoft.com/office/drawing/2014/main" val="1475979373"/>
                    </a:ext>
                  </a:extLst>
                </a:gridCol>
              </a:tblGrid>
              <a:tr h="150586">
                <a:tc>
                  <a:txBody>
                    <a:bodyPr/>
                    <a:lstStyle/>
                    <a:p>
                      <a:pPr algn="l" fontAlgn="b"/>
                      <a:r>
                        <a:rPr lang="en-US" sz="700" b="1" i="0" u="none" strike="noStrike">
                          <a:solidFill>
                            <a:srgbClr val="000000"/>
                          </a:solidFill>
                          <a:effectLst/>
                          <a:latin typeface="Arial" panose="020B0604020202020204" pitchFamily="34" charset="0"/>
                        </a:rPr>
                        <a:t>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67.96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127%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728761118"/>
                  </a:ext>
                </a:extLst>
              </a:tr>
              <a:tr h="150586">
                <a:tc>
                  <a:txBody>
                    <a:bodyPr/>
                    <a:lstStyle/>
                    <a:p>
                      <a:pPr algn="l" fontAlgn="b"/>
                      <a:r>
                        <a:rPr lang="en-US" sz="700" b="0" i="0" u="none" strike="noStrike">
                          <a:solidFill>
                            <a:srgbClr val="000000"/>
                          </a:solidFill>
                          <a:effectLst/>
                          <a:latin typeface="Arial" panose="020B0604020202020204" pitchFamily="34" charset="0"/>
                        </a:rPr>
                        <a:t>[D7-D7] Bacharach - Weissenthurm SOONWD O [OPP] / N-1 Waldlaubersheim  - Weissenthurm  SOONWD W</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13.69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616352779"/>
                  </a:ext>
                </a:extLst>
              </a:tr>
              <a:tr h="150586">
                <a:tc>
                  <a:txBody>
                    <a:bodyPr/>
                    <a:lstStyle/>
                    <a:p>
                      <a:pPr algn="l" fontAlgn="b"/>
                      <a:r>
                        <a:rPr lang="en-US" sz="700" b="0" i="0" u="none" strike="noStrike">
                          <a:solidFill>
                            <a:srgbClr val="000000"/>
                          </a:solidFill>
                          <a:effectLst/>
                          <a:latin typeface="Arial" panose="020B0604020202020204" pitchFamily="34" charset="0"/>
                        </a:rPr>
                        <a:t>[D8-PL] Krajnik - Vierraden 1 [OPP] [PL] / N-1 Mikulowa - Pasikurowice</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67.96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721003134"/>
                  </a:ext>
                </a:extLst>
              </a:tr>
              <a:tr h="150586">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21.87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76%</a:t>
                      </a:r>
                    </a:p>
                  </a:txBody>
                  <a:tcPr marL="0" marR="0" marT="0" marB="0" anchor="b">
                    <a:lnL>
                      <a:noFill/>
                    </a:lnL>
                    <a:lnR>
                      <a:noFill/>
                    </a:lnR>
                    <a:lnT>
                      <a:noFill/>
                    </a:lnT>
                    <a:lnB>
                      <a:noFill/>
                    </a:lnB>
                  </a:tcPr>
                </a:tc>
                <a:extLst>
                  <a:ext uri="{0D108BD9-81ED-4DB2-BD59-A6C34878D82A}">
                    <a16:rowId xmlns:a16="http://schemas.microsoft.com/office/drawing/2014/main" val="1122805533"/>
                  </a:ext>
                </a:extLst>
              </a:tr>
              <a:tr h="150586">
                <a:tc>
                  <a:txBody>
                    <a:bodyPr/>
                    <a:lstStyle/>
                    <a:p>
                      <a:pPr algn="l" fontAlgn="b"/>
                      <a:r>
                        <a:rPr lang="en-US" sz="700" b="1" i="0" u="none" strike="noStrike">
                          <a:solidFill>
                            <a:srgbClr val="000000"/>
                          </a:solidFill>
                          <a:effectLst/>
                          <a:latin typeface="Arial" panose="020B0604020202020204" pitchFamily="34" charset="0"/>
                        </a:rPr>
                        <a:t>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1416.66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217641636"/>
                  </a:ext>
                </a:extLst>
              </a:tr>
              <a:tr h="150586">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1416.66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927443168"/>
                  </a:ext>
                </a:extLst>
              </a:tr>
              <a:tr h="150586">
                <a:tc>
                  <a:txBody>
                    <a:bodyPr/>
                    <a:lstStyle/>
                    <a:p>
                      <a:pPr algn="l" fontAlgn="b"/>
                      <a:r>
                        <a:rPr lang="nl-NL" sz="700" b="0" i="0" u="none" strike="noStrike">
                          <a:solidFill>
                            <a:srgbClr val="000000"/>
                          </a:solidFill>
                          <a:effectLst/>
                          <a:latin typeface="Arial" panose="020B0604020202020204" pitchFamily="34" charset="0"/>
                        </a:rPr>
                        <a:t>[NL-NL] Eemshaven-Eemshaven het Hogeland 380 Z [DIR] / N-1 Eemshaven-Meeden-Zwolle 380 W</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37.91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a:t>
                      </a:r>
                    </a:p>
                  </a:txBody>
                  <a:tcPr marL="0" marR="0" marT="0" marB="0" anchor="b">
                    <a:lnL>
                      <a:noFill/>
                    </a:lnL>
                    <a:lnR>
                      <a:noFill/>
                    </a:lnR>
                    <a:lnT>
                      <a:noFill/>
                    </a:lnT>
                    <a:lnB>
                      <a:noFill/>
                    </a:lnB>
                  </a:tcPr>
                </a:tc>
                <a:extLst>
                  <a:ext uri="{0D108BD9-81ED-4DB2-BD59-A6C34878D82A}">
                    <a16:rowId xmlns:a16="http://schemas.microsoft.com/office/drawing/2014/main" val="300059473"/>
                  </a:ext>
                </a:extLst>
              </a:tr>
              <a:tr h="150586">
                <a:tc>
                  <a:txBody>
                    <a:bodyPr/>
                    <a:lstStyle/>
                    <a:p>
                      <a:pPr algn="l" fontAlgn="b"/>
                      <a:r>
                        <a:rPr lang="en-US" sz="700" b="0" i="0" u="none" strike="noStrike">
                          <a:solidFill>
                            <a:srgbClr val="000000"/>
                          </a:solidFill>
                          <a:effectLst/>
                          <a:latin typeface="Arial" panose="020B0604020202020204" pitchFamily="34" charset="0"/>
                        </a:rPr>
                        <a:t>[BE-FR] Achene - Lonny 380.19 [DIR] [BE] / N-1 Avelgem - Avelin 380.80</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262.99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54%</a:t>
                      </a:r>
                    </a:p>
                  </a:txBody>
                  <a:tcPr marL="0" marR="0" marT="0" marB="0" anchor="b">
                    <a:lnL>
                      <a:noFill/>
                    </a:lnL>
                    <a:lnR>
                      <a:noFill/>
                    </a:lnR>
                    <a:lnT>
                      <a:noFill/>
                    </a:lnT>
                    <a:lnB>
                      <a:noFill/>
                    </a:lnB>
                  </a:tcPr>
                </a:tc>
                <a:extLst>
                  <a:ext uri="{0D108BD9-81ED-4DB2-BD59-A6C34878D82A}">
                    <a16:rowId xmlns:a16="http://schemas.microsoft.com/office/drawing/2014/main" val="3376104724"/>
                  </a:ext>
                </a:extLst>
              </a:tr>
              <a:tr h="150586">
                <a:tc>
                  <a:txBody>
                    <a:bodyPr/>
                    <a:lstStyle/>
                    <a:p>
                      <a:pPr algn="l" fontAlgn="b"/>
                      <a:r>
                        <a:rPr lang="en-US" sz="700" b="0" i="0" u="none" strike="noStrike">
                          <a:solidFill>
                            <a:srgbClr val="000000"/>
                          </a:solidFill>
                          <a:effectLst/>
                          <a:latin typeface="Arial" panose="020B0604020202020204" pitchFamily="34" charset="0"/>
                        </a:rPr>
                        <a:t>[D7-D7] Lambsheim - Weingarten LAMBSH W [DIR] / N-1 Hoheneck - Pulverdingen ws</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207.53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a:t>
                      </a:r>
                    </a:p>
                  </a:txBody>
                  <a:tcPr marL="0" marR="0" marT="0" marB="0" anchor="b">
                    <a:lnL>
                      <a:noFill/>
                    </a:lnL>
                    <a:lnR>
                      <a:noFill/>
                    </a:lnR>
                    <a:lnT>
                      <a:noFill/>
                    </a:lnT>
                    <a:lnB>
                      <a:noFill/>
                    </a:lnB>
                  </a:tcPr>
                </a:tc>
                <a:extLst>
                  <a:ext uri="{0D108BD9-81ED-4DB2-BD59-A6C34878D82A}">
                    <a16:rowId xmlns:a16="http://schemas.microsoft.com/office/drawing/2014/main" val="3085170009"/>
                  </a:ext>
                </a:extLst>
              </a:tr>
              <a:tr h="150586">
                <a:tc>
                  <a:txBody>
                    <a:bodyPr/>
                    <a:lstStyle/>
                    <a:p>
                      <a:pPr algn="l" fontAlgn="b"/>
                      <a:r>
                        <a:rPr lang="de-DE" sz="700" b="0" i="0" u="none" strike="noStrike">
                          <a:solidFill>
                            <a:srgbClr val="000000"/>
                          </a:solidFill>
                          <a:effectLst/>
                          <a:latin typeface="Arial" panose="020B0604020202020204" pitchFamily="34" charset="0"/>
                        </a:rPr>
                        <a:t>[D7-D7] Sechtem - Weissenthurm MITREI [DIR] / N-1 Liessem - Sechtem LIESSM O</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532.85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a:t>
                      </a:r>
                    </a:p>
                  </a:txBody>
                  <a:tcPr marL="0" marR="0" marT="0" marB="0" anchor="b">
                    <a:lnL>
                      <a:noFill/>
                    </a:lnL>
                    <a:lnR>
                      <a:noFill/>
                    </a:lnR>
                    <a:lnT>
                      <a:noFill/>
                    </a:lnT>
                    <a:lnB>
                      <a:noFill/>
                    </a:lnB>
                  </a:tcPr>
                </a:tc>
                <a:extLst>
                  <a:ext uri="{0D108BD9-81ED-4DB2-BD59-A6C34878D82A}">
                    <a16:rowId xmlns:a16="http://schemas.microsoft.com/office/drawing/2014/main" val="3588530056"/>
                  </a:ext>
                </a:extLst>
              </a:tr>
              <a:tr h="150586">
                <a:tc>
                  <a:txBody>
                    <a:bodyPr/>
                    <a:lstStyle/>
                    <a:p>
                      <a:pPr algn="l" fontAlgn="b"/>
                      <a:r>
                        <a:rPr lang="en-US" sz="700" b="0" i="0" u="none" strike="noStrike">
                          <a:solidFill>
                            <a:srgbClr val="000000"/>
                          </a:solidFill>
                          <a:effectLst/>
                          <a:latin typeface="Arial" panose="020B0604020202020204" pitchFamily="34" charset="0"/>
                        </a:rPr>
                        <a:t>[D7-D7] Niederstedem - Y Dahlem SELHN W [OPP] / N-1 Dahlem - Rommersheim SELHN O</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116.07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3063318500"/>
                  </a:ext>
                </a:extLst>
              </a:tr>
              <a:tr h="150586">
                <a:tc>
                  <a:txBody>
                    <a:bodyPr/>
                    <a:lstStyle/>
                    <a:p>
                      <a:pPr algn="l" fontAlgn="b"/>
                      <a:r>
                        <a:rPr lang="en-US" sz="700" b="1" i="0" u="none" strike="noStrike">
                          <a:solidFill>
                            <a:srgbClr val="000000"/>
                          </a:solidFill>
                          <a:effectLst/>
                          <a:latin typeface="Arial" panose="020B0604020202020204" pitchFamily="34" charset="0"/>
                        </a:rPr>
                        <a:t>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1801.23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244%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130424658"/>
                  </a:ext>
                </a:extLst>
              </a:tr>
              <a:tr h="150586">
                <a:tc>
                  <a:txBody>
                    <a:bodyPr/>
                    <a:lstStyle/>
                    <a:p>
                      <a:pPr algn="l" fontAlgn="b"/>
                      <a:r>
                        <a:rPr lang="pt-BR" sz="700" b="0" i="0" u="none" strike="noStrike">
                          <a:solidFill>
                            <a:srgbClr val="000000"/>
                          </a:solidFill>
                          <a:effectLst/>
                          <a:latin typeface="Arial" panose="020B0604020202020204" pitchFamily="34" charset="0"/>
                        </a:rPr>
                        <a:t>[HR-SI] 220kV Pehlin - Divaca [OPP] [HR] / N-1 Melina - Divaca</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39.4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111%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110375156"/>
                  </a:ext>
                </a:extLst>
              </a:tr>
              <a:tr h="150586">
                <a:tc>
                  <a:txBody>
                    <a:bodyPr/>
                    <a:lstStyle/>
                    <a:p>
                      <a:pPr algn="l" fontAlgn="b"/>
                      <a:r>
                        <a:rPr lang="en-US" sz="700" b="0" i="0" u="none" strike="noStrike">
                          <a:solidFill>
                            <a:srgbClr val="000000"/>
                          </a:solidFill>
                          <a:effectLst/>
                          <a:latin typeface="Arial" panose="020B0604020202020204" pitchFamily="34" charset="0"/>
                        </a:rPr>
                        <a:t>[RO-RO] TR Rosiori 400/220 1 [DIR] / N-1 Rosiori - Gadalin</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53.1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50%</a:t>
                      </a:r>
                    </a:p>
                  </a:txBody>
                  <a:tcPr marL="0" marR="0" marT="0" marB="0" anchor="b">
                    <a:lnL>
                      <a:noFill/>
                    </a:lnL>
                    <a:lnR>
                      <a:noFill/>
                    </a:lnR>
                    <a:lnT>
                      <a:noFill/>
                    </a:lnT>
                    <a:lnB>
                      <a:noFill/>
                    </a:lnB>
                  </a:tcPr>
                </a:tc>
                <a:extLst>
                  <a:ext uri="{0D108BD9-81ED-4DB2-BD59-A6C34878D82A}">
                    <a16:rowId xmlns:a16="http://schemas.microsoft.com/office/drawing/2014/main" val="2811026665"/>
                  </a:ext>
                </a:extLst>
              </a:tr>
              <a:tr h="150586">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1801.23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407772444"/>
                  </a:ext>
                </a:extLst>
              </a:tr>
              <a:tr h="150586">
                <a:tc>
                  <a:txBody>
                    <a:bodyPr/>
                    <a:lstStyle/>
                    <a:p>
                      <a:pPr algn="l" fontAlgn="b"/>
                      <a:r>
                        <a:rPr lang="en-US" sz="700" b="0" i="0" u="none" strike="noStrike">
                          <a:solidFill>
                            <a:srgbClr val="000000"/>
                          </a:solidFill>
                          <a:effectLst/>
                          <a:latin typeface="Arial" panose="020B0604020202020204" pitchFamily="34" charset="0"/>
                        </a:rPr>
                        <a:t>[NL-NL] Diemen-Lelystad 380 W [OPP] / N-1 Maasbracht-Eindhoven 380 W</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428.29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865063460"/>
                  </a:ext>
                </a:extLst>
              </a:tr>
              <a:tr h="150586">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Dobrzen</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280.23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64%</a:t>
                      </a:r>
                    </a:p>
                  </a:txBody>
                  <a:tcPr marL="0" marR="0" marT="0" marB="0" anchor="b">
                    <a:lnL>
                      <a:noFill/>
                    </a:lnL>
                    <a:lnR>
                      <a:noFill/>
                    </a:lnR>
                    <a:lnT>
                      <a:noFill/>
                    </a:lnT>
                    <a:lnB>
                      <a:noFill/>
                    </a:lnB>
                  </a:tcPr>
                </a:tc>
                <a:extLst>
                  <a:ext uri="{0D108BD9-81ED-4DB2-BD59-A6C34878D82A}">
                    <a16:rowId xmlns:a16="http://schemas.microsoft.com/office/drawing/2014/main" val="4276716157"/>
                  </a:ext>
                </a:extLst>
              </a:tr>
              <a:tr h="150586">
                <a:tc>
                  <a:txBody>
                    <a:bodyPr/>
                    <a:lstStyle/>
                    <a:p>
                      <a:pPr algn="l" fontAlgn="b"/>
                      <a:r>
                        <a:rPr lang="en-US" sz="700" b="0" i="0" u="none" strike="noStrike">
                          <a:solidFill>
                            <a:srgbClr val="000000"/>
                          </a:solidFill>
                          <a:effectLst/>
                          <a:latin typeface="Arial" panose="020B0604020202020204" pitchFamily="34" charset="0"/>
                        </a:rPr>
                        <a:t>[NL-BE] Maasbracht-Van Eyck 380 W [OPP] [NL] / N-1 Achene - Gramme 380.10</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146.17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568619052"/>
                  </a:ext>
                </a:extLst>
              </a:tr>
              <a:tr h="150586">
                <a:tc>
                  <a:txBody>
                    <a:bodyPr/>
                    <a:lstStyle/>
                    <a:p>
                      <a:pPr algn="l" fontAlgn="b"/>
                      <a:r>
                        <a:rPr lang="en-US" sz="700" b="0" i="0" u="none" strike="noStrike">
                          <a:solidFill>
                            <a:srgbClr val="000000"/>
                          </a:solidFill>
                          <a:effectLst/>
                          <a:latin typeface="Arial" panose="020B0604020202020204" pitchFamily="34" charset="0"/>
                        </a:rPr>
                        <a:t>[AT-AT] St. Peter 2 - St. Peter 1 SPRHU41 [OPP] / N-1 St. Peter 2 - St. Peter 1 SPRHU42</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322.45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a:t>
                      </a:r>
                    </a:p>
                  </a:txBody>
                  <a:tcPr marL="0" marR="0" marT="0" marB="0" anchor="b">
                    <a:lnL>
                      <a:noFill/>
                    </a:lnL>
                    <a:lnR>
                      <a:noFill/>
                    </a:lnR>
                    <a:lnT>
                      <a:noFill/>
                    </a:lnT>
                    <a:lnB>
                      <a:noFill/>
                    </a:lnB>
                  </a:tcPr>
                </a:tc>
                <a:extLst>
                  <a:ext uri="{0D108BD9-81ED-4DB2-BD59-A6C34878D82A}">
                    <a16:rowId xmlns:a16="http://schemas.microsoft.com/office/drawing/2014/main" val="3425105218"/>
                  </a:ext>
                </a:extLst>
              </a:tr>
              <a:tr h="150586">
                <a:tc>
                  <a:txBody>
                    <a:bodyPr/>
                    <a:lstStyle/>
                    <a:p>
                      <a:pPr algn="l" fontAlgn="b"/>
                      <a:r>
                        <a:rPr lang="en-US" sz="700" b="0" i="0" u="none" strike="noStrike">
                          <a:solidFill>
                            <a:srgbClr val="000000"/>
                          </a:solidFill>
                          <a:effectLst/>
                          <a:latin typeface="Arial" panose="020B0604020202020204" pitchFamily="34" charset="0"/>
                        </a:rPr>
                        <a:t>[AT-SI] Obersielach - Podlog 247 [DIR] [AT] / N-1 Maribor-Kainachtal 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248.48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832894815"/>
                  </a:ext>
                </a:extLst>
              </a:tr>
              <a:tr h="150586">
                <a:tc>
                  <a:txBody>
                    <a:bodyPr/>
                    <a:lstStyle/>
                    <a:p>
                      <a:pPr algn="l" fontAlgn="b"/>
                      <a:r>
                        <a:rPr lang="en-US" sz="700" b="0" i="0" u="none" strike="noStrike">
                          <a:solidFill>
                            <a:srgbClr val="000000"/>
                          </a:solidFill>
                          <a:effectLst/>
                          <a:latin typeface="Arial" panose="020B0604020202020204" pitchFamily="34" charset="0"/>
                        </a:rPr>
                        <a:t>[AT-AT] Strass - Thaur 274B [DIR] / N-1 Westtirol - Zell 275</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481.58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16%</a:t>
                      </a:r>
                    </a:p>
                  </a:txBody>
                  <a:tcPr marL="0" marR="0" marT="0" marB="0" anchor="b">
                    <a:lnL>
                      <a:noFill/>
                    </a:lnL>
                    <a:lnR>
                      <a:noFill/>
                    </a:lnR>
                    <a:lnT>
                      <a:noFill/>
                    </a:lnT>
                    <a:lnB>
                      <a:noFill/>
                    </a:lnB>
                  </a:tcPr>
                </a:tc>
                <a:extLst>
                  <a:ext uri="{0D108BD9-81ED-4DB2-BD59-A6C34878D82A}">
                    <a16:rowId xmlns:a16="http://schemas.microsoft.com/office/drawing/2014/main" val="944508715"/>
                  </a:ext>
                </a:extLst>
              </a:tr>
              <a:tr h="150586">
                <a:tc>
                  <a:txBody>
                    <a:bodyPr/>
                    <a:lstStyle/>
                    <a:p>
                      <a:pPr algn="l" fontAlgn="b"/>
                      <a:r>
                        <a:rPr lang="en-US" sz="700" b="0" i="0" u="none" strike="noStrike">
                          <a:solidFill>
                            <a:srgbClr val="000000"/>
                          </a:solidFill>
                          <a:effectLst/>
                          <a:latin typeface="Arial" panose="020B0604020202020204" pitchFamily="34" charset="0"/>
                        </a:rPr>
                        <a:t>[AT-HU] Zurndorf - Gyoer 439B [OPP] [AT] / N-1 Gabcikovo - Gonyu</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145.78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a:t>
                      </a:r>
                    </a:p>
                  </a:txBody>
                  <a:tcPr marL="0" marR="0" marT="0" marB="0" anchor="b">
                    <a:lnL>
                      <a:noFill/>
                    </a:lnL>
                    <a:lnR>
                      <a:noFill/>
                    </a:lnR>
                    <a:lnT>
                      <a:noFill/>
                    </a:lnT>
                    <a:lnB>
                      <a:noFill/>
                    </a:lnB>
                  </a:tcPr>
                </a:tc>
                <a:extLst>
                  <a:ext uri="{0D108BD9-81ED-4DB2-BD59-A6C34878D82A}">
                    <a16:rowId xmlns:a16="http://schemas.microsoft.com/office/drawing/2014/main" val="1284058100"/>
                  </a:ext>
                </a:extLst>
              </a:tr>
              <a:tr h="150586">
                <a:tc>
                  <a:txBody>
                    <a:bodyPr/>
                    <a:lstStyle/>
                    <a:p>
                      <a:pPr algn="l" fontAlgn="b"/>
                      <a:r>
                        <a:rPr lang="en-US" sz="700" b="0" i="0" u="none" strike="noStrike">
                          <a:solidFill>
                            <a:srgbClr val="000000"/>
                          </a:solidFill>
                          <a:effectLst/>
                          <a:latin typeface="Arial" panose="020B0604020202020204" pitchFamily="34" charset="0"/>
                        </a:rPr>
                        <a:t>[D7-D7] Lambsheim - Weingarten LAMBSH W [DIR] / N-1 Rheinau - Hoheneck KUGELB W</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1624.75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137286933"/>
                  </a:ext>
                </a:extLst>
              </a:tr>
              <a:tr h="150586">
                <a:tc>
                  <a:txBody>
                    <a:bodyPr/>
                    <a:lstStyle/>
                    <a:p>
                      <a:pPr algn="l" fontAlgn="b"/>
                      <a:r>
                        <a:rPr lang="en-US" sz="700" b="0" i="0" u="none" strike="noStrike">
                          <a:solidFill>
                            <a:srgbClr val="000000"/>
                          </a:solidFill>
                          <a:effectLst/>
                          <a:latin typeface="Arial" panose="020B0604020202020204" pitchFamily="34" charset="0"/>
                        </a:rPr>
                        <a:t>[D2-D7] Grosskrotzenburg - Urberach UMAIN N2 [DIR] [D7] / N-1 Dettingen - Grosskrotzenburg UMAIN S1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683.1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060453499"/>
                  </a:ext>
                </a:extLst>
              </a:tr>
              <a:tr h="150586">
                <a:tc>
                  <a:txBody>
                    <a:bodyPr/>
                    <a:lstStyle/>
                    <a:p>
                      <a:pPr algn="l" fontAlgn="b"/>
                      <a:r>
                        <a:rPr lang="en-US" sz="700" b="1" i="0" u="none" strike="noStrike">
                          <a:solidFill>
                            <a:srgbClr val="000000"/>
                          </a:solidFill>
                          <a:effectLst/>
                          <a:latin typeface="Arial" panose="020B0604020202020204" pitchFamily="34" charset="0"/>
                        </a:rPr>
                        <a:t>10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1166.24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936833999"/>
                  </a:ext>
                </a:extLst>
              </a:tr>
              <a:tr h="150586">
                <a:tc>
                  <a:txBody>
                    <a:bodyPr/>
                    <a:lstStyle/>
                    <a:p>
                      <a:pPr algn="l" fontAlgn="b"/>
                      <a:r>
                        <a:rPr lang="en-US" sz="700" b="0" i="0" u="none" strike="noStrike">
                          <a:solidFill>
                            <a:srgbClr val="000000"/>
                          </a:solidFill>
                          <a:effectLst/>
                          <a:latin typeface="Arial" panose="020B0604020202020204" pitchFamily="34" charset="0"/>
                        </a:rPr>
                        <a:t>[HR-BA] 220kV Zakucac - Mostar [OPP] [HR] / N-1 Konjsko - Mostar</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18.85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87823158"/>
                  </a:ext>
                </a:extLst>
              </a:tr>
              <a:tr h="150586">
                <a:tc>
                  <a:txBody>
                    <a:bodyPr/>
                    <a:lstStyle/>
                    <a:p>
                      <a:pPr algn="l" fontAlgn="b"/>
                      <a:r>
                        <a:rPr lang="de-DE" sz="700" b="0" i="0" u="none" strike="noStrike">
                          <a:solidFill>
                            <a:srgbClr val="000000"/>
                          </a:solidFill>
                          <a:effectLst/>
                          <a:latin typeface="Arial" panose="020B0604020202020204" pitchFamily="34" charset="0"/>
                        </a:rPr>
                        <a:t>[D2-D4] Grafenrheinfeld - Stalldorf 416 [DIR] [D2] / N-1 Grafenrheinfeld - Hoepfingen ge (411)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301.05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445190432"/>
                  </a:ext>
                </a:extLst>
              </a:tr>
              <a:tr h="150586">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776.44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816519995"/>
                  </a:ext>
                </a:extLst>
              </a:tr>
              <a:tr h="150586">
                <a:tc>
                  <a:txBody>
                    <a:bodyPr/>
                    <a:lstStyle/>
                    <a:p>
                      <a:pPr algn="l" fontAlgn="b"/>
                      <a:r>
                        <a:rPr lang="en-US" sz="700" b="0" i="0" u="none" strike="noStrike">
                          <a:solidFill>
                            <a:srgbClr val="000000"/>
                          </a:solidFill>
                          <a:effectLst/>
                          <a:latin typeface="Arial" panose="020B0604020202020204" pitchFamily="34" charset="0"/>
                        </a:rPr>
                        <a:t>[NL-NL] Diemen-Lelystad 380 W [OPP] / N-1 Maasbracht-Eindhoven 380 W</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504.24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295292917"/>
                  </a:ext>
                </a:extLst>
              </a:tr>
              <a:tr h="150586">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Dobrzen</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240.88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65%</a:t>
                      </a:r>
                    </a:p>
                  </a:txBody>
                  <a:tcPr marL="0" marR="0" marT="0" marB="0" anchor="b">
                    <a:lnL>
                      <a:noFill/>
                    </a:lnL>
                    <a:lnR>
                      <a:noFill/>
                    </a:lnR>
                    <a:lnT>
                      <a:noFill/>
                    </a:lnT>
                    <a:lnB>
                      <a:noFill/>
                    </a:lnB>
                  </a:tcPr>
                </a:tc>
                <a:extLst>
                  <a:ext uri="{0D108BD9-81ED-4DB2-BD59-A6C34878D82A}">
                    <a16:rowId xmlns:a16="http://schemas.microsoft.com/office/drawing/2014/main" val="369098616"/>
                  </a:ext>
                </a:extLst>
              </a:tr>
              <a:tr h="150586">
                <a:tc>
                  <a:txBody>
                    <a:bodyPr/>
                    <a:lstStyle/>
                    <a:p>
                      <a:pPr algn="l" fontAlgn="b"/>
                      <a:r>
                        <a:rPr lang="en-US" sz="700" b="0" i="0" u="none" strike="noStrike">
                          <a:solidFill>
                            <a:srgbClr val="000000"/>
                          </a:solidFill>
                          <a:effectLst/>
                          <a:latin typeface="Arial" panose="020B0604020202020204" pitchFamily="34" charset="0"/>
                        </a:rPr>
                        <a:t>[AT-AT] Strass - Thaur 274B [DIR] / N-1 Westtirol - Zell 275</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360.35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17%</a:t>
                      </a:r>
                    </a:p>
                  </a:txBody>
                  <a:tcPr marL="0" marR="0" marT="0" marB="0" anchor="b">
                    <a:lnL>
                      <a:noFill/>
                    </a:lnL>
                    <a:lnR>
                      <a:noFill/>
                    </a:lnR>
                    <a:lnT>
                      <a:noFill/>
                    </a:lnT>
                    <a:lnB>
                      <a:noFill/>
                    </a:lnB>
                  </a:tcPr>
                </a:tc>
                <a:extLst>
                  <a:ext uri="{0D108BD9-81ED-4DB2-BD59-A6C34878D82A}">
                    <a16:rowId xmlns:a16="http://schemas.microsoft.com/office/drawing/2014/main" val="3070363398"/>
                  </a:ext>
                </a:extLst>
              </a:tr>
              <a:tr h="150586">
                <a:tc>
                  <a:txBody>
                    <a:bodyPr/>
                    <a:lstStyle/>
                    <a:p>
                      <a:pPr algn="l" fontAlgn="b"/>
                      <a:r>
                        <a:rPr lang="en-US" sz="700" b="0" i="0" u="none" strike="noStrike">
                          <a:solidFill>
                            <a:srgbClr val="000000"/>
                          </a:solidFill>
                          <a:effectLst/>
                          <a:latin typeface="Arial" panose="020B0604020202020204" pitchFamily="34" charset="0"/>
                        </a:rPr>
                        <a:t>[NL-BE] Maasbracht-Van Eyck 380 W [OPP] [NL] / N-1 Gramme - Lixhe 380.11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123.87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147548550"/>
                  </a:ext>
                </a:extLst>
              </a:tr>
              <a:tr h="150586">
                <a:tc>
                  <a:txBody>
                    <a:bodyPr/>
                    <a:lstStyle/>
                    <a:p>
                      <a:pPr algn="l" fontAlgn="b"/>
                      <a:r>
                        <a:rPr lang="en-US" sz="700" b="0" i="0" u="none" strike="noStrike">
                          <a:solidFill>
                            <a:srgbClr val="000000"/>
                          </a:solidFill>
                          <a:effectLst/>
                          <a:latin typeface="Arial" panose="020B0604020202020204" pitchFamily="34" charset="0"/>
                        </a:rPr>
                        <a:t>[D7-D7] Lambsheim - Weingarten LAMBSH W [DIR] / N-1 Rheinau - Hoheneck KUGELB W</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1166.24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489708846"/>
                  </a:ext>
                </a:extLst>
              </a:tr>
              <a:tr h="150586">
                <a:tc>
                  <a:txBody>
                    <a:bodyPr/>
                    <a:lstStyle/>
                    <a:p>
                      <a:pPr algn="l" fontAlgn="b"/>
                      <a:r>
                        <a:rPr lang="en-US" sz="700" b="0" i="0" u="none" strike="noStrike">
                          <a:solidFill>
                            <a:srgbClr val="000000"/>
                          </a:solidFill>
                          <a:effectLst/>
                          <a:latin typeface="Arial" panose="020B0604020202020204" pitchFamily="34" charset="0"/>
                        </a:rPr>
                        <a:t>[D2-D7] Grosskrotzenburg - Urberach UMAIN N2 [DIR] [D7] / N-1 Dettingen - Grosskrotzenburg UMAIN S1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365.25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34704958"/>
                  </a:ext>
                </a:extLst>
              </a:tr>
              <a:tr h="150586">
                <a:tc>
                  <a:txBody>
                    <a:bodyPr/>
                    <a:lstStyle/>
                    <a:p>
                      <a:pPr algn="l" fontAlgn="b"/>
                      <a:r>
                        <a:rPr lang="nb-NO" sz="700" b="0" i="0" u="none" strike="noStrike">
                          <a:solidFill>
                            <a:srgbClr val="000000"/>
                          </a:solidFill>
                          <a:effectLst/>
                          <a:latin typeface="Arial" panose="020B0604020202020204" pitchFamily="34" charset="0"/>
                        </a:rPr>
                        <a:t>[AT-SI] Obersielach - Podlog 247 [DIR] [AT] / N-1 Kainachtal - Obersielach 471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104.33</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554173454"/>
                  </a:ext>
                </a:extLst>
              </a:tr>
            </a:tbl>
          </a:graphicData>
        </a:graphic>
      </p:graphicFrame>
    </p:spTree>
    <p:extLst>
      <p:ext uri="{BB962C8B-B14F-4D97-AF65-F5344CB8AC3E}">
        <p14:creationId xmlns:p14="http://schemas.microsoft.com/office/powerpoint/2010/main" val="436090307"/>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20119 (part III)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7A8A8416-3853-4CD5-864B-330A2D2A71A6}"/>
              </a:ext>
            </a:extLst>
          </p:cNvPr>
          <p:cNvGraphicFramePr>
            <a:graphicFrameLocks noGrp="1"/>
          </p:cNvGraphicFramePr>
          <p:nvPr>
            <p:extLst>
              <p:ext uri="{D42A27DB-BD31-4B8C-83A1-F6EECF244321}">
                <p14:modId xmlns:p14="http://schemas.microsoft.com/office/powerpoint/2010/main" val="2337707856"/>
              </p:ext>
            </p:extLst>
          </p:nvPr>
        </p:nvGraphicFramePr>
        <p:xfrm>
          <a:off x="1614791" y="1079492"/>
          <a:ext cx="6701805" cy="5270510"/>
        </p:xfrm>
        <a:graphic>
          <a:graphicData uri="http://schemas.openxmlformats.org/drawingml/2006/table">
            <a:tbl>
              <a:tblPr/>
              <a:tblGrid>
                <a:gridCol w="5244459">
                  <a:extLst>
                    <a:ext uri="{9D8B030D-6E8A-4147-A177-3AD203B41FA5}">
                      <a16:colId xmlns:a16="http://schemas.microsoft.com/office/drawing/2014/main" val="610310321"/>
                    </a:ext>
                  </a:extLst>
                </a:gridCol>
                <a:gridCol w="1060789">
                  <a:extLst>
                    <a:ext uri="{9D8B030D-6E8A-4147-A177-3AD203B41FA5}">
                      <a16:colId xmlns:a16="http://schemas.microsoft.com/office/drawing/2014/main" val="2724354677"/>
                    </a:ext>
                  </a:extLst>
                </a:gridCol>
                <a:gridCol w="396557">
                  <a:extLst>
                    <a:ext uri="{9D8B030D-6E8A-4147-A177-3AD203B41FA5}">
                      <a16:colId xmlns:a16="http://schemas.microsoft.com/office/drawing/2014/main" val="110417167"/>
                    </a:ext>
                  </a:extLst>
                </a:gridCol>
              </a:tblGrid>
              <a:tr h="155015">
                <a:tc>
                  <a:txBody>
                    <a:bodyPr/>
                    <a:lstStyle/>
                    <a:p>
                      <a:pPr algn="l" fontAlgn="b"/>
                      <a:r>
                        <a:rPr lang="en-US" sz="800" b="1" i="0" u="none" strike="noStrike">
                          <a:solidFill>
                            <a:srgbClr val="000000"/>
                          </a:solidFill>
                          <a:effectLst/>
                          <a:latin typeface="Arial" panose="020B0604020202020204" pitchFamily="34" charset="0"/>
                        </a:rPr>
                        <a:t>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1570.72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196%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662635555"/>
                  </a:ext>
                </a:extLst>
              </a:tr>
              <a:tr h="155015">
                <a:tc>
                  <a:txBody>
                    <a:bodyPr/>
                    <a:lstStyle/>
                    <a:p>
                      <a:pPr algn="l" fontAlgn="b"/>
                      <a:r>
                        <a:rPr lang="en-US" sz="800" b="0" i="0" u="none" strike="noStrike">
                          <a:solidFill>
                            <a:srgbClr val="000000"/>
                          </a:solidFill>
                          <a:effectLst/>
                          <a:latin typeface="Arial" panose="020B0604020202020204" pitchFamily="34" charset="0"/>
                        </a:rPr>
                        <a:t>[AT-AT] Westtirol 1 - Westtirol 2 WTRHU41 [OPP] / N-1 Buers - Westtirol ws (421)</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210.14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983922931"/>
                  </a:ext>
                </a:extLst>
              </a:tr>
              <a:tr h="155015">
                <a:tc>
                  <a:txBody>
                    <a:bodyPr/>
                    <a:lstStyle/>
                    <a:p>
                      <a:pPr algn="l" fontAlgn="b"/>
                      <a:r>
                        <a:rPr lang="en-US" sz="800" b="0" i="0" u="none" strike="noStrike">
                          <a:solidFill>
                            <a:srgbClr val="000000"/>
                          </a:solidFill>
                          <a:effectLst/>
                          <a:latin typeface="Arial" panose="020B0604020202020204" pitchFamily="34" charset="0"/>
                        </a:rPr>
                        <a:t>[AT-D2] St. Peter 2 - Pleinting 258 [OPP] [AT] / N-1 Pleinting - Pirach 257</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746.2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658777885"/>
                  </a:ext>
                </a:extLst>
              </a:tr>
              <a:tr h="155015">
                <a:tc>
                  <a:txBody>
                    <a:bodyPr/>
                    <a:lstStyle/>
                    <a:p>
                      <a:pPr algn="l" fontAlgn="b"/>
                      <a:r>
                        <a:rPr lang="en-US" sz="800" b="0" i="0" u="none" strike="noStrike">
                          <a:solidFill>
                            <a:srgbClr val="000000"/>
                          </a:solidFill>
                          <a:effectLst/>
                          <a:latin typeface="Arial" panose="020B0604020202020204" pitchFamily="34" charset="0"/>
                        </a:rPr>
                        <a:t>[HR-BA] 220kV Zakucac - Mostar [OPP] [HR] / N-1 Konjsko - Mostar</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633.37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29%</a:t>
                      </a:r>
                    </a:p>
                  </a:txBody>
                  <a:tcPr marL="0" marR="0" marT="0" marB="0" anchor="b">
                    <a:lnL>
                      <a:noFill/>
                    </a:lnL>
                    <a:lnR>
                      <a:noFill/>
                    </a:lnR>
                    <a:lnT>
                      <a:noFill/>
                    </a:lnT>
                    <a:lnB>
                      <a:noFill/>
                    </a:lnB>
                  </a:tcPr>
                </a:tc>
                <a:extLst>
                  <a:ext uri="{0D108BD9-81ED-4DB2-BD59-A6C34878D82A}">
                    <a16:rowId xmlns:a16="http://schemas.microsoft.com/office/drawing/2014/main" val="2746238807"/>
                  </a:ext>
                </a:extLst>
              </a:tr>
              <a:tr h="155015">
                <a:tc>
                  <a:txBody>
                    <a:bodyPr/>
                    <a:lstStyle/>
                    <a:p>
                      <a:pPr algn="l" fontAlgn="b"/>
                      <a:r>
                        <a:rPr lang="en-US" sz="800" b="0" i="0" u="none" strike="noStrike">
                          <a:solidFill>
                            <a:srgbClr val="000000"/>
                          </a:solidFill>
                          <a:effectLst/>
                          <a:latin typeface="Arial" panose="020B0604020202020204" pitchFamily="34" charset="0"/>
                        </a:rPr>
                        <a:t>[NL-NL] Diemen-Lelystad 380 W [OPP] / N-1 Maasbracht-Eindhoven 380 W</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592.92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874157881"/>
                  </a:ext>
                </a:extLst>
              </a:tr>
              <a:tr h="155015">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Dobrzen</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190.49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61%</a:t>
                      </a:r>
                    </a:p>
                  </a:txBody>
                  <a:tcPr marL="0" marR="0" marT="0" marB="0" anchor="b">
                    <a:lnL>
                      <a:noFill/>
                    </a:lnL>
                    <a:lnR>
                      <a:noFill/>
                    </a:lnR>
                    <a:lnT>
                      <a:noFill/>
                    </a:lnT>
                    <a:lnB>
                      <a:noFill/>
                    </a:lnB>
                  </a:tcPr>
                </a:tc>
                <a:extLst>
                  <a:ext uri="{0D108BD9-81ED-4DB2-BD59-A6C34878D82A}">
                    <a16:rowId xmlns:a16="http://schemas.microsoft.com/office/drawing/2014/main" val="3110935037"/>
                  </a:ext>
                </a:extLst>
              </a:tr>
              <a:tr h="155015">
                <a:tc>
                  <a:txBody>
                    <a:bodyPr/>
                    <a:lstStyle/>
                    <a:p>
                      <a:pPr algn="l" fontAlgn="b"/>
                      <a:r>
                        <a:rPr lang="en-US" sz="800" b="0" i="0" u="none" strike="noStrike">
                          <a:solidFill>
                            <a:srgbClr val="000000"/>
                          </a:solidFill>
                          <a:effectLst/>
                          <a:latin typeface="Arial" panose="020B0604020202020204" pitchFamily="34" charset="0"/>
                        </a:rPr>
                        <a:t>[NL-BE] Maasbracht-Van Eyck 380 W [OPP] [NL] / N-1 Achene - Gramme 380.10</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37.38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329624911"/>
                  </a:ext>
                </a:extLst>
              </a:tr>
              <a:tr h="155015">
                <a:tc>
                  <a:txBody>
                    <a:bodyPr/>
                    <a:lstStyle/>
                    <a:p>
                      <a:pPr algn="l" fontAlgn="b"/>
                      <a:r>
                        <a:rPr lang="en-US" sz="800" b="0" i="0" u="none" strike="noStrike">
                          <a:solidFill>
                            <a:srgbClr val="000000"/>
                          </a:solidFill>
                          <a:effectLst/>
                          <a:latin typeface="Arial" panose="020B0604020202020204" pitchFamily="34" charset="0"/>
                        </a:rPr>
                        <a:t>[SI-HR] 220kV Podlog - Zerjavinec [DIR] [SI] / N-1 Tumbri - Krsko 1</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80.28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88%</a:t>
                      </a:r>
                    </a:p>
                  </a:txBody>
                  <a:tcPr marL="0" marR="0" marT="0" marB="0" anchor="b">
                    <a:lnL>
                      <a:noFill/>
                    </a:lnL>
                    <a:lnR>
                      <a:noFill/>
                    </a:lnR>
                    <a:lnT>
                      <a:noFill/>
                    </a:lnT>
                    <a:lnB>
                      <a:noFill/>
                    </a:lnB>
                  </a:tcPr>
                </a:tc>
                <a:extLst>
                  <a:ext uri="{0D108BD9-81ED-4DB2-BD59-A6C34878D82A}">
                    <a16:rowId xmlns:a16="http://schemas.microsoft.com/office/drawing/2014/main" val="2497345034"/>
                  </a:ext>
                </a:extLst>
              </a:tr>
              <a:tr h="155015">
                <a:tc>
                  <a:txBody>
                    <a:bodyPr/>
                    <a:lstStyle/>
                    <a:p>
                      <a:pPr algn="l" fontAlgn="b"/>
                      <a:r>
                        <a:rPr lang="en-US" sz="800" b="0" i="0" u="none" strike="noStrike">
                          <a:solidFill>
                            <a:srgbClr val="000000"/>
                          </a:solidFill>
                          <a:effectLst/>
                          <a:latin typeface="Arial" panose="020B0604020202020204" pitchFamily="34" charset="0"/>
                        </a:rPr>
                        <a:t>[AT-SI] Obersielach - Podlog 247 [DIR] [AT] / N-1 Maribor-Kainachtal 1</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343.25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893842845"/>
                  </a:ext>
                </a:extLst>
              </a:tr>
              <a:tr h="155015">
                <a:tc>
                  <a:txBody>
                    <a:bodyPr/>
                    <a:lstStyle/>
                    <a:p>
                      <a:pPr algn="l" fontAlgn="b"/>
                      <a:r>
                        <a:rPr lang="en-US" sz="800" b="0" i="0" u="none" strike="noStrike">
                          <a:solidFill>
                            <a:srgbClr val="000000"/>
                          </a:solidFill>
                          <a:effectLst/>
                          <a:latin typeface="Arial" panose="020B0604020202020204" pitchFamily="34" charset="0"/>
                        </a:rPr>
                        <a:t>[D2-D7] Grosskrotzenburg - Urberach UMAIN N2 [DIR] [D7] / N-1 Dettingen - Grosskrotzenburg UMAIN S1</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1570.72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863295018"/>
                  </a:ext>
                </a:extLst>
              </a:tr>
              <a:tr h="155015">
                <a:tc>
                  <a:txBody>
                    <a:bodyPr/>
                    <a:lstStyle/>
                    <a:p>
                      <a:pPr algn="l" fontAlgn="b"/>
                      <a:r>
                        <a:rPr lang="de-DE" sz="800" b="0" i="0" u="none" strike="noStrike">
                          <a:solidFill>
                            <a:srgbClr val="000000"/>
                          </a:solidFill>
                          <a:effectLst/>
                          <a:latin typeface="Arial" panose="020B0604020202020204" pitchFamily="34" charset="0"/>
                        </a:rPr>
                        <a:t>[NL-D7] Maasbracht - Oberzier SELFK WS [DIR] [D7] / N-1 Achene - Gramme 380.10</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878.14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848450641"/>
                  </a:ext>
                </a:extLst>
              </a:tr>
              <a:tr h="155015">
                <a:tc>
                  <a:txBody>
                    <a:bodyPr/>
                    <a:lstStyle/>
                    <a:p>
                      <a:pPr algn="l" fontAlgn="b"/>
                      <a:r>
                        <a:rPr lang="en-US" sz="800" b="1" i="0" u="none" strike="noStrike">
                          <a:solidFill>
                            <a:srgbClr val="000000"/>
                          </a:solidFill>
                          <a:effectLst/>
                          <a:latin typeface="Arial" panose="020B0604020202020204" pitchFamily="34" charset="0"/>
                        </a:rPr>
                        <a:t>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1771.85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260%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056371457"/>
                  </a:ext>
                </a:extLst>
              </a:tr>
              <a:tr h="155015">
                <a:tc>
                  <a:txBody>
                    <a:bodyPr/>
                    <a:lstStyle/>
                    <a:p>
                      <a:pPr algn="l" fontAlgn="b"/>
                      <a:r>
                        <a:rPr lang="en-US" sz="800" b="0" i="0" u="none" strike="noStrike">
                          <a:solidFill>
                            <a:srgbClr val="000000"/>
                          </a:solidFill>
                          <a:effectLst/>
                          <a:latin typeface="Arial" panose="020B0604020202020204" pitchFamily="34" charset="0"/>
                        </a:rPr>
                        <a:t>[AT-AT] Westtirol 1 - Westtirol 2 WTRHU41 [OPP] / N-1 Buers - Westtirol ws (421)</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583.93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240268561"/>
                  </a:ext>
                </a:extLst>
              </a:tr>
              <a:tr h="155015">
                <a:tc>
                  <a:txBody>
                    <a:bodyPr/>
                    <a:lstStyle/>
                    <a:p>
                      <a:pPr algn="l" fontAlgn="b"/>
                      <a:r>
                        <a:rPr lang="en-US" sz="800" b="0" i="0" u="none" strike="noStrike">
                          <a:solidFill>
                            <a:srgbClr val="000000"/>
                          </a:solidFill>
                          <a:effectLst/>
                          <a:latin typeface="Arial" panose="020B0604020202020204" pitchFamily="34" charset="0"/>
                        </a:rPr>
                        <a:t>[AT-D2] St. Peter 2 - Pleinting 258 [OPP] [AT] / N-1 Pleinting - Pirach 257</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1771.85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13%</a:t>
                      </a:r>
                    </a:p>
                  </a:txBody>
                  <a:tcPr marL="0" marR="0" marT="0" marB="0" anchor="b">
                    <a:lnL>
                      <a:noFill/>
                    </a:lnL>
                    <a:lnR>
                      <a:noFill/>
                    </a:lnR>
                    <a:lnT>
                      <a:noFill/>
                    </a:lnT>
                    <a:lnB>
                      <a:noFill/>
                    </a:lnB>
                  </a:tcPr>
                </a:tc>
                <a:extLst>
                  <a:ext uri="{0D108BD9-81ED-4DB2-BD59-A6C34878D82A}">
                    <a16:rowId xmlns:a16="http://schemas.microsoft.com/office/drawing/2014/main" val="3850493963"/>
                  </a:ext>
                </a:extLst>
              </a:tr>
              <a:tr h="155015">
                <a:tc>
                  <a:txBody>
                    <a:bodyPr/>
                    <a:lstStyle/>
                    <a:p>
                      <a:pPr algn="l" fontAlgn="b"/>
                      <a:r>
                        <a:rPr lang="en-US" sz="800" b="0" i="0" u="none" strike="noStrike">
                          <a:solidFill>
                            <a:srgbClr val="000000"/>
                          </a:solidFill>
                          <a:effectLst/>
                          <a:latin typeface="Arial" panose="020B0604020202020204" pitchFamily="34" charset="0"/>
                        </a:rPr>
                        <a:t>[AT-HU] Neusiedl - Gyoer 246B [OPP] [AT] / N-1 Gyor - Wien</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124.06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a:t>
                      </a:r>
                    </a:p>
                  </a:txBody>
                  <a:tcPr marL="0" marR="0" marT="0" marB="0" anchor="b">
                    <a:lnL>
                      <a:noFill/>
                    </a:lnL>
                    <a:lnR>
                      <a:noFill/>
                    </a:lnR>
                    <a:lnT>
                      <a:noFill/>
                    </a:lnT>
                    <a:lnB>
                      <a:noFill/>
                    </a:lnB>
                  </a:tcPr>
                </a:tc>
                <a:extLst>
                  <a:ext uri="{0D108BD9-81ED-4DB2-BD59-A6C34878D82A}">
                    <a16:rowId xmlns:a16="http://schemas.microsoft.com/office/drawing/2014/main" val="3237953083"/>
                  </a:ext>
                </a:extLst>
              </a:tr>
              <a:tr h="155015">
                <a:tc>
                  <a:txBody>
                    <a:bodyPr/>
                    <a:lstStyle/>
                    <a:p>
                      <a:pPr algn="l" fontAlgn="b"/>
                      <a:r>
                        <a:rPr lang="en-US" sz="800" b="0" i="0" u="none" strike="noStrike">
                          <a:solidFill>
                            <a:srgbClr val="000000"/>
                          </a:solidFill>
                          <a:effectLst/>
                          <a:latin typeface="Arial" panose="020B0604020202020204" pitchFamily="34" charset="0"/>
                        </a:rPr>
                        <a:t>[HR-BA] 220kV Zakucac - Mostar [OPP] [HR] / N-1 Konjsko - Mostar</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510.57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26%</a:t>
                      </a:r>
                    </a:p>
                  </a:txBody>
                  <a:tcPr marL="0" marR="0" marT="0" marB="0" anchor="b">
                    <a:lnL>
                      <a:noFill/>
                    </a:lnL>
                    <a:lnR>
                      <a:noFill/>
                    </a:lnR>
                    <a:lnT>
                      <a:noFill/>
                    </a:lnT>
                    <a:lnB>
                      <a:noFill/>
                    </a:lnB>
                  </a:tcPr>
                </a:tc>
                <a:extLst>
                  <a:ext uri="{0D108BD9-81ED-4DB2-BD59-A6C34878D82A}">
                    <a16:rowId xmlns:a16="http://schemas.microsoft.com/office/drawing/2014/main" val="1335965293"/>
                  </a:ext>
                </a:extLst>
              </a:tr>
              <a:tr h="155015">
                <a:tc>
                  <a:txBody>
                    <a:bodyPr/>
                    <a:lstStyle/>
                    <a:p>
                      <a:pPr algn="l" fontAlgn="b"/>
                      <a:r>
                        <a:rPr lang="de-DE" sz="800" b="0" i="0" u="none" strike="noStrike">
                          <a:solidFill>
                            <a:srgbClr val="000000"/>
                          </a:solidFill>
                          <a:effectLst/>
                          <a:latin typeface="Arial" panose="020B0604020202020204" pitchFamily="34" charset="0"/>
                        </a:rPr>
                        <a:t>[D2-D4] Grafenrheinfeld - Stalldorf 416 [DIR] [D2] / N-1 Grafenrheinfeld - Hoepfingen ge (411)</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1261.85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a:t>
                      </a:r>
                    </a:p>
                  </a:txBody>
                  <a:tcPr marL="0" marR="0" marT="0" marB="0" anchor="b">
                    <a:lnL>
                      <a:noFill/>
                    </a:lnL>
                    <a:lnR>
                      <a:noFill/>
                    </a:lnR>
                    <a:lnT>
                      <a:noFill/>
                    </a:lnT>
                    <a:lnB>
                      <a:noFill/>
                    </a:lnB>
                  </a:tcPr>
                </a:tc>
                <a:extLst>
                  <a:ext uri="{0D108BD9-81ED-4DB2-BD59-A6C34878D82A}">
                    <a16:rowId xmlns:a16="http://schemas.microsoft.com/office/drawing/2014/main" val="3362277604"/>
                  </a:ext>
                </a:extLst>
              </a:tr>
              <a:tr h="155015">
                <a:tc>
                  <a:txBody>
                    <a:bodyPr/>
                    <a:lstStyle/>
                    <a:p>
                      <a:pPr algn="l" fontAlgn="b"/>
                      <a:r>
                        <a:rPr lang="pt-BR" sz="800" b="0" i="0" u="none" strike="noStrike">
                          <a:solidFill>
                            <a:srgbClr val="000000"/>
                          </a:solidFill>
                          <a:effectLst/>
                          <a:latin typeface="Arial" panose="020B0604020202020204" pitchFamily="34" charset="0"/>
                        </a:rPr>
                        <a:t>[RO-RO] Resita - Timisoara c1 [DIR] / N-1 Portile de Fier - Djerdap</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205.27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3907565145"/>
                  </a:ext>
                </a:extLst>
              </a:tr>
              <a:tr h="155015">
                <a:tc>
                  <a:txBody>
                    <a:bodyPr/>
                    <a:lstStyle/>
                    <a:p>
                      <a:pPr algn="l" fontAlgn="b"/>
                      <a:r>
                        <a:rPr lang="en-US" sz="800" b="0" i="0" u="none" strike="noStrike">
                          <a:solidFill>
                            <a:srgbClr val="000000"/>
                          </a:solidFill>
                          <a:effectLst/>
                          <a:latin typeface="Arial" panose="020B0604020202020204" pitchFamily="34" charset="0"/>
                        </a:rPr>
                        <a:t>[NL-NL] Diemen-Lelystad 380 W [OPP] / N-1 Boxmeer-Dodewaard 380 Z</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214.4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906129560"/>
                  </a:ext>
                </a:extLst>
              </a:tr>
              <a:tr h="155015">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Dobrzen</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64.89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66%</a:t>
                      </a:r>
                    </a:p>
                  </a:txBody>
                  <a:tcPr marL="0" marR="0" marT="0" marB="0" anchor="b">
                    <a:lnL>
                      <a:noFill/>
                    </a:lnL>
                    <a:lnR>
                      <a:noFill/>
                    </a:lnR>
                    <a:lnT>
                      <a:noFill/>
                    </a:lnT>
                    <a:lnB>
                      <a:noFill/>
                    </a:lnB>
                  </a:tcPr>
                </a:tc>
                <a:extLst>
                  <a:ext uri="{0D108BD9-81ED-4DB2-BD59-A6C34878D82A}">
                    <a16:rowId xmlns:a16="http://schemas.microsoft.com/office/drawing/2014/main" val="1963348417"/>
                  </a:ext>
                </a:extLst>
              </a:tr>
              <a:tr h="155015">
                <a:tc>
                  <a:txBody>
                    <a:bodyPr/>
                    <a:lstStyle/>
                    <a:p>
                      <a:pPr algn="l" fontAlgn="b"/>
                      <a:r>
                        <a:rPr lang="en-US" sz="800" b="0" i="0" u="none" strike="noStrike">
                          <a:solidFill>
                            <a:srgbClr val="000000"/>
                          </a:solidFill>
                          <a:effectLst/>
                          <a:latin typeface="Arial" panose="020B0604020202020204" pitchFamily="34" charset="0"/>
                        </a:rPr>
                        <a:t>[NL-BE] Rilland-Zandvliet 380 W [DIR] [NL] / N-1 PST Zandvliet 2</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164.57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10%</a:t>
                      </a:r>
                    </a:p>
                  </a:txBody>
                  <a:tcPr marL="0" marR="0" marT="0" marB="0" anchor="b">
                    <a:lnL>
                      <a:noFill/>
                    </a:lnL>
                    <a:lnR>
                      <a:noFill/>
                    </a:lnR>
                    <a:lnT>
                      <a:noFill/>
                    </a:lnT>
                    <a:lnB>
                      <a:noFill/>
                    </a:lnB>
                  </a:tcPr>
                </a:tc>
                <a:extLst>
                  <a:ext uri="{0D108BD9-81ED-4DB2-BD59-A6C34878D82A}">
                    <a16:rowId xmlns:a16="http://schemas.microsoft.com/office/drawing/2014/main" val="733376428"/>
                  </a:ext>
                </a:extLst>
              </a:tr>
              <a:tr h="155015">
                <a:tc>
                  <a:txBody>
                    <a:bodyPr/>
                    <a:lstStyle/>
                    <a:p>
                      <a:pPr algn="l" fontAlgn="b"/>
                      <a:r>
                        <a:rPr lang="en-US" sz="800" b="0" i="0" u="none" strike="noStrike">
                          <a:solidFill>
                            <a:srgbClr val="000000"/>
                          </a:solidFill>
                          <a:effectLst/>
                          <a:latin typeface="Arial" panose="020B0604020202020204" pitchFamily="34" charset="0"/>
                        </a:rPr>
                        <a:t>[NL-BE] Maasbracht-Van Eyck 380 W [OPP] [NL] / N-1 Achene - Gramme 380.10</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94.82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a:t>
                      </a:r>
                    </a:p>
                  </a:txBody>
                  <a:tcPr marL="0" marR="0" marT="0" marB="0" anchor="b">
                    <a:lnL>
                      <a:noFill/>
                    </a:lnL>
                    <a:lnR>
                      <a:noFill/>
                    </a:lnR>
                    <a:lnT>
                      <a:noFill/>
                    </a:lnT>
                    <a:lnB>
                      <a:noFill/>
                    </a:lnB>
                  </a:tcPr>
                </a:tc>
                <a:extLst>
                  <a:ext uri="{0D108BD9-81ED-4DB2-BD59-A6C34878D82A}">
                    <a16:rowId xmlns:a16="http://schemas.microsoft.com/office/drawing/2014/main" val="3317762021"/>
                  </a:ext>
                </a:extLst>
              </a:tr>
              <a:tr h="155015">
                <a:tc>
                  <a:txBody>
                    <a:bodyPr/>
                    <a:lstStyle/>
                    <a:p>
                      <a:pPr algn="l" fontAlgn="b"/>
                      <a:r>
                        <a:rPr lang="pt-BR" sz="800" b="0" i="0" u="none" strike="noStrike">
                          <a:solidFill>
                            <a:srgbClr val="000000"/>
                          </a:solidFill>
                          <a:effectLst/>
                          <a:latin typeface="Arial" panose="020B0604020202020204" pitchFamily="34" charset="0"/>
                        </a:rPr>
                        <a:t>[BE-FR] Avelgem - Avelin 80 [DIR] [FR] / N-1 Avelgem - Mastaing 380.79</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121.29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70%</a:t>
                      </a:r>
                    </a:p>
                  </a:txBody>
                  <a:tcPr marL="0" marR="0" marT="0" marB="0" anchor="b">
                    <a:lnL>
                      <a:noFill/>
                    </a:lnL>
                    <a:lnR>
                      <a:noFill/>
                    </a:lnR>
                    <a:lnT>
                      <a:noFill/>
                    </a:lnT>
                    <a:lnB>
                      <a:noFill/>
                    </a:lnB>
                  </a:tcPr>
                </a:tc>
                <a:extLst>
                  <a:ext uri="{0D108BD9-81ED-4DB2-BD59-A6C34878D82A}">
                    <a16:rowId xmlns:a16="http://schemas.microsoft.com/office/drawing/2014/main" val="3703340069"/>
                  </a:ext>
                </a:extLst>
              </a:tr>
              <a:tr h="155015">
                <a:tc>
                  <a:txBody>
                    <a:bodyPr/>
                    <a:lstStyle/>
                    <a:p>
                      <a:pPr algn="l" fontAlgn="b"/>
                      <a:r>
                        <a:rPr lang="en-US" sz="800" b="1" i="0" u="none" strike="noStrike">
                          <a:solidFill>
                            <a:srgbClr val="000000"/>
                          </a:solidFill>
                          <a:effectLst/>
                          <a:latin typeface="Arial" panose="020B0604020202020204" pitchFamily="34" charset="0"/>
                        </a:rPr>
                        <a:t>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1526.3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425%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148447357"/>
                  </a:ext>
                </a:extLst>
              </a:tr>
              <a:tr h="155015">
                <a:tc>
                  <a:txBody>
                    <a:bodyPr/>
                    <a:lstStyle/>
                    <a:p>
                      <a:pPr algn="l" fontAlgn="b"/>
                      <a:r>
                        <a:rPr lang="en-US" sz="800" b="0" i="0" u="none" strike="noStrike">
                          <a:solidFill>
                            <a:srgbClr val="000000"/>
                          </a:solidFill>
                          <a:effectLst/>
                          <a:latin typeface="Arial" panose="020B0604020202020204" pitchFamily="34" charset="0"/>
                        </a:rPr>
                        <a:t>[AT-CZ] Duernrohr 1 - Slavetice 437 [OPP] [AT] / N-1 Slavetice - Durnrohr 2</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132.71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471754"/>
                  </a:ext>
                </a:extLst>
              </a:tr>
              <a:tr h="155015">
                <a:tc>
                  <a:txBody>
                    <a:bodyPr/>
                    <a:lstStyle/>
                    <a:p>
                      <a:pPr algn="l" fontAlgn="b"/>
                      <a:r>
                        <a:rPr lang="en-US" sz="800" b="0" i="0" u="none" strike="noStrike">
                          <a:solidFill>
                            <a:srgbClr val="000000"/>
                          </a:solidFill>
                          <a:effectLst/>
                          <a:latin typeface="Arial" panose="020B0604020202020204" pitchFamily="34" charset="0"/>
                        </a:rPr>
                        <a:t>[HR-BA] 220kV Zakucac - Mostar [OPP] [HR] / N-1 Konjsko - Mostar</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60.96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2391076105"/>
                  </a:ext>
                </a:extLst>
              </a:tr>
              <a:tr h="155015">
                <a:tc>
                  <a:txBody>
                    <a:bodyPr/>
                    <a:lstStyle/>
                    <a:p>
                      <a:pPr algn="l" fontAlgn="b"/>
                      <a:r>
                        <a:rPr lang="de-DE" sz="800" b="0" i="0" u="none" strike="noStrike">
                          <a:solidFill>
                            <a:srgbClr val="000000"/>
                          </a:solidFill>
                          <a:effectLst/>
                          <a:latin typeface="Arial" panose="020B0604020202020204" pitchFamily="34" charset="0"/>
                        </a:rPr>
                        <a:t>[D2-D4] Grafenrheinfeld - Stalldorf 416 [DIR] [D2] / N-1 Grafenrheinfeld - Hoepfingen ge (411)</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489.01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a:t>
                      </a:r>
                    </a:p>
                  </a:txBody>
                  <a:tcPr marL="0" marR="0" marT="0" marB="0" anchor="b">
                    <a:lnL>
                      <a:noFill/>
                    </a:lnL>
                    <a:lnR>
                      <a:noFill/>
                    </a:lnR>
                    <a:lnT>
                      <a:noFill/>
                    </a:lnT>
                    <a:lnB>
                      <a:noFill/>
                    </a:lnB>
                  </a:tcPr>
                </a:tc>
                <a:extLst>
                  <a:ext uri="{0D108BD9-81ED-4DB2-BD59-A6C34878D82A}">
                    <a16:rowId xmlns:a16="http://schemas.microsoft.com/office/drawing/2014/main" val="702642729"/>
                  </a:ext>
                </a:extLst>
              </a:tr>
              <a:tr h="155015">
                <a:tc>
                  <a:txBody>
                    <a:bodyPr/>
                    <a:lstStyle/>
                    <a:p>
                      <a:pPr algn="l" fontAlgn="b"/>
                      <a:r>
                        <a:rPr lang="en-US" sz="800" b="0" i="0" u="none" strike="noStrike">
                          <a:solidFill>
                            <a:srgbClr val="000000"/>
                          </a:solidFill>
                          <a:effectLst/>
                          <a:latin typeface="Arial" panose="020B0604020202020204" pitchFamily="34" charset="0"/>
                        </a:rPr>
                        <a:t>[SI-AT] 220 kV Podlog - Obersielach [OPP] [SI] / N-1 Maribor-Kainachtal 1</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176.7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81%</a:t>
                      </a:r>
                    </a:p>
                  </a:txBody>
                  <a:tcPr marL="0" marR="0" marT="0" marB="0" anchor="b">
                    <a:lnL>
                      <a:noFill/>
                    </a:lnL>
                    <a:lnR>
                      <a:noFill/>
                    </a:lnR>
                    <a:lnT>
                      <a:noFill/>
                    </a:lnT>
                    <a:lnB>
                      <a:noFill/>
                    </a:lnB>
                  </a:tcPr>
                </a:tc>
                <a:extLst>
                  <a:ext uri="{0D108BD9-81ED-4DB2-BD59-A6C34878D82A}">
                    <a16:rowId xmlns:a16="http://schemas.microsoft.com/office/drawing/2014/main" val="2729837783"/>
                  </a:ext>
                </a:extLst>
              </a:tr>
              <a:tr h="155015">
                <a:tc>
                  <a:txBody>
                    <a:bodyPr/>
                    <a:lstStyle/>
                    <a:p>
                      <a:pPr algn="l" fontAlgn="b"/>
                      <a:r>
                        <a:rPr lang="en-US" sz="800" b="0" i="0" u="none" strike="noStrike">
                          <a:solidFill>
                            <a:srgbClr val="000000"/>
                          </a:solidFill>
                          <a:effectLst/>
                          <a:latin typeface="Arial" panose="020B0604020202020204" pitchFamily="34" charset="0"/>
                        </a:rPr>
                        <a:t>[AT-HU] Wien Suedost - Gyoer 245 [DIR] [AT] / N-1 Neusiedl - Wien Suedost 246A</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322.54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61%</a:t>
                      </a:r>
                    </a:p>
                  </a:txBody>
                  <a:tcPr marL="0" marR="0" marT="0" marB="0" anchor="b">
                    <a:lnL>
                      <a:noFill/>
                    </a:lnL>
                    <a:lnR>
                      <a:noFill/>
                    </a:lnR>
                    <a:lnT>
                      <a:noFill/>
                    </a:lnT>
                    <a:lnB>
                      <a:noFill/>
                    </a:lnB>
                  </a:tcPr>
                </a:tc>
                <a:extLst>
                  <a:ext uri="{0D108BD9-81ED-4DB2-BD59-A6C34878D82A}">
                    <a16:rowId xmlns:a16="http://schemas.microsoft.com/office/drawing/2014/main" val="939010098"/>
                  </a:ext>
                </a:extLst>
              </a:tr>
              <a:tr h="155015">
                <a:tc>
                  <a:txBody>
                    <a:bodyPr/>
                    <a:lstStyle/>
                    <a:p>
                      <a:pPr algn="l" fontAlgn="b"/>
                      <a:r>
                        <a:rPr lang="en-US" sz="800" b="0" i="0" u="none" strike="noStrike">
                          <a:solidFill>
                            <a:srgbClr val="000000"/>
                          </a:solidFill>
                          <a:effectLst/>
                          <a:latin typeface="Arial" panose="020B0604020202020204" pitchFamily="34" charset="0"/>
                        </a:rPr>
                        <a:t>[NL-BE] Maasbracht-Van Eyck 380 W [OPP] [NL] / N-1 Achene - Gramme 380.10</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131.75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15%</a:t>
                      </a:r>
                    </a:p>
                  </a:txBody>
                  <a:tcPr marL="0" marR="0" marT="0" marB="0" anchor="b">
                    <a:lnL>
                      <a:noFill/>
                    </a:lnL>
                    <a:lnR>
                      <a:noFill/>
                    </a:lnR>
                    <a:lnT>
                      <a:noFill/>
                    </a:lnT>
                    <a:lnB>
                      <a:noFill/>
                    </a:lnB>
                  </a:tcPr>
                </a:tc>
                <a:extLst>
                  <a:ext uri="{0D108BD9-81ED-4DB2-BD59-A6C34878D82A}">
                    <a16:rowId xmlns:a16="http://schemas.microsoft.com/office/drawing/2014/main" val="3982511304"/>
                  </a:ext>
                </a:extLst>
              </a:tr>
              <a:tr h="155015">
                <a:tc>
                  <a:txBody>
                    <a:bodyPr/>
                    <a:lstStyle/>
                    <a:p>
                      <a:pPr algn="l" fontAlgn="b"/>
                      <a:r>
                        <a:rPr lang="en-US" sz="800" b="0" i="0" u="none" strike="noStrike">
                          <a:solidFill>
                            <a:srgbClr val="000000"/>
                          </a:solidFill>
                          <a:effectLst/>
                          <a:latin typeface="Arial" panose="020B0604020202020204" pitchFamily="34" charset="0"/>
                        </a:rPr>
                        <a:t>[SI-HR] 220kV Podlog - Zerjavinec [DIR] [SI] / N-1 Cirkovce-Krsko</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90.41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74%</a:t>
                      </a:r>
                    </a:p>
                  </a:txBody>
                  <a:tcPr marL="0" marR="0" marT="0" marB="0" anchor="b">
                    <a:lnL>
                      <a:noFill/>
                    </a:lnL>
                    <a:lnR>
                      <a:noFill/>
                    </a:lnR>
                    <a:lnT>
                      <a:noFill/>
                    </a:lnT>
                    <a:lnB>
                      <a:noFill/>
                    </a:lnB>
                  </a:tcPr>
                </a:tc>
                <a:extLst>
                  <a:ext uri="{0D108BD9-81ED-4DB2-BD59-A6C34878D82A}">
                    <a16:rowId xmlns:a16="http://schemas.microsoft.com/office/drawing/2014/main" val="317981961"/>
                  </a:ext>
                </a:extLst>
              </a:tr>
              <a:tr h="155015">
                <a:tc>
                  <a:txBody>
                    <a:bodyPr/>
                    <a:lstStyle/>
                    <a:p>
                      <a:pPr algn="l" fontAlgn="b"/>
                      <a:r>
                        <a:rPr lang="en-US" sz="800" b="0" i="0" u="none" strike="noStrike">
                          <a:solidFill>
                            <a:srgbClr val="000000"/>
                          </a:solidFill>
                          <a:effectLst/>
                          <a:latin typeface="Arial" panose="020B0604020202020204" pitchFamily="34" charset="0"/>
                        </a:rPr>
                        <a:t>[BE-FR] Avelgem - Avelin 380.80 [DIR] [BE] / N-1 Avelgem - Mastaing 380.79</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91.82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59%</a:t>
                      </a:r>
                    </a:p>
                  </a:txBody>
                  <a:tcPr marL="0" marR="0" marT="0" marB="0" anchor="b">
                    <a:lnL>
                      <a:noFill/>
                    </a:lnL>
                    <a:lnR>
                      <a:noFill/>
                    </a:lnR>
                    <a:lnT>
                      <a:noFill/>
                    </a:lnT>
                    <a:lnB>
                      <a:noFill/>
                    </a:lnB>
                  </a:tcPr>
                </a:tc>
                <a:extLst>
                  <a:ext uri="{0D108BD9-81ED-4DB2-BD59-A6C34878D82A}">
                    <a16:rowId xmlns:a16="http://schemas.microsoft.com/office/drawing/2014/main" val="187660665"/>
                  </a:ext>
                </a:extLst>
              </a:tr>
              <a:tr h="155015">
                <a:tc>
                  <a:txBody>
                    <a:bodyPr/>
                    <a:lstStyle/>
                    <a:p>
                      <a:pPr algn="l" fontAlgn="b"/>
                      <a:r>
                        <a:rPr lang="en-US" sz="800" b="0" i="0" u="none" strike="noStrike">
                          <a:solidFill>
                            <a:srgbClr val="000000"/>
                          </a:solidFill>
                          <a:effectLst/>
                          <a:latin typeface="Arial" panose="020B0604020202020204" pitchFamily="34" charset="0"/>
                        </a:rPr>
                        <a:t>[D7-D7] Huellen - Y Huellen WESTFL W [OPP] / N-1 Hattingen  - Witten  KEMNAD S</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1526.3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a:t>
                      </a:r>
                    </a:p>
                  </a:txBody>
                  <a:tcPr marL="0" marR="0" marT="0" marB="0" anchor="b">
                    <a:lnL>
                      <a:noFill/>
                    </a:lnL>
                    <a:lnR>
                      <a:noFill/>
                    </a:lnR>
                    <a:lnT>
                      <a:noFill/>
                    </a:lnT>
                    <a:lnB>
                      <a:noFill/>
                    </a:lnB>
                  </a:tcPr>
                </a:tc>
                <a:extLst>
                  <a:ext uri="{0D108BD9-81ED-4DB2-BD59-A6C34878D82A}">
                    <a16:rowId xmlns:a16="http://schemas.microsoft.com/office/drawing/2014/main" val="1375240392"/>
                  </a:ext>
                </a:extLst>
              </a:tr>
              <a:tr h="155015">
                <a:tc>
                  <a:txBody>
                    <a:bodyPr/>
                    <a:lstStyle/>
                    <a:p>
                      <a:pPr algn="l" fontAlgn="b"/>
                      <a:r>
                        <a:rPr lang="en-US" sz="800" b="0" i="0" u="none" strike="noStrike">
                          <a:solidFill>
                            <a:srgbClr val="000000"/>
                          </a:solidFill>
                          <a:effectLst/>
                          <a:latin typeface="Arial" panose="020B0604020202020204" pitchFamily="34" charset="0"/>
                        </a:rPr>
                        <a:t>[PL-PL] Krosno Iskrzynia - Tarnow [OPP] / N-1 Nosovice - Varin</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102.36</a:t>
                      </a:r>
                    </a:p>
                  </a:txBody>
                  <a:tcPr marL="0" marR="0" marT="0" marB="0" anchor="b">
                    <a:lnL>
                      <a:noFill/>
                    </a:lnL>
                    <a:lnR>
                      <a:noFill/>
                    </a:lnR>
                    <a:lnT>
                      <a:noFill/>
                    </a:lnT>
                    <a:lnB>
                      <a:noFill/>
                    </a:lnB>
                  </a:tcPr>
                </a:tc>
                <a:tc>
                  <a:txBody>
                    <a:bodyPr/>
                    <a:lstStyle/>
                    <a:p>
                      <a:pPr algn="r" fontAlgn="b"/>
                      <a:r>
                        <a:rPr lang="en-US" sz="800" b="0" i="0" u="none" strike="noStrike" dirty="0">
                          <a:solidFill>
                            <a:srgbClr val="000000"/>
                          </a:solidFill>
                          <a:effectLst/>
                          <a:latin typeface="Arial" panose="020B0604020202020204" pitchFamily="34" charset="0"/>
                        </a:rPr>
                        <a:t>77%</a:t>
                      </a:r>
                    </a:p>
                  </a:txBody>
                  <a:tcPr marL="0" marR="0" marT="0" marB="0" anchor="b">
                    <a:lnL>
                      <a:noFill/>
                    </a:lnL>
                    <a:lnR>
                      <a:noFill/>
                    </a:lnR>
                    <a:lnT>
                      <a:noFill/>
                    </a:lnT>
                    <a:lnB>
                      <a:noFill/>
                    </a:lnB>
                  </a:tcPr>
                </a:tc>
                <a:extLst>
                  <a:ext uri="{0D108BD9-81ED-4DB2-BD59-A6C34878D82A}">
                    <a16:rowId xmlns:a16="http://schemas.microsoft.com/office/drawing/2014/main" val="563079118"/>
                  </a:ext>
                </a:extLst>
              </a:tr>
            </a:tbl>
          </a:graphicData>
        </a:graphic>
      </p:graphicFrame>
    </p:spTree>
    <p:extLst>
      <p:ext uri="{BB962C8B-B14F-4D97-AF65-F5344CB8AC3E}">
        <p14:creationId xmlns:p14="http://schemas.microsoft.com/office/powerpoint/2010/main" val="1784160339"/>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20119 (part IV)</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371034BE-DC27-4C67-9CCE-EB9CFCBD411A}"/>
              </a:ext>
            </a:extLst>
          </p:cNvPr>
          <p:cNvGraphicFramePr>
            <a:graphicFrameLocks noGrp="1"/>
          </p:cNvGraphicFramePr>
          <p:nvPr>
            <p:extLst>
              <p:ext uri="{D42A27DB-BD31-4B8C-83A1-F6EECF244321}">
                <p14:modId xmlns:p14="http://schemas.microsoft.com/office/powerpoint/2010/main" val="2180736644"/>
              </p:ext>
            </p:extLst>
          </p:nvPr>
        </p:nvGraphicFramePr>
        <p:xfrm>
          <a:off x="1468878" y="1079496"/>
          <a:ext cx="6947024" cy="5019762"/>
        </p:xfrm>
        <a:graphic>
          <a:graphicData uri="http://schemas.openxmlformats.org/drawingml/2006/table">
            <a:tbl>
              <a:tblPr/>
              <a:tblGrid>
                <a:gridCol w="5436354">
                  <a:extLst>
                    <a:ext uri="{9D8B030D-6E8A-4147-A177-3AD203B41FA5}">
                      <a16:colId xmlns:a16="http://schemas.microsoft.com/office/drawing/2014/main" val="663567256"/>
                    </a:ext>
                  </a:extLst>
                </a:gridCol>
                <a:gridCol w="1099603">
                  <a:extLst>
                    <a:ext uri="{9D8B030D-6E8A-4147-A177-3AD203B41FA5}">
                      <a16:colId xmlns:a16="http://schemas.microsoft.com/office/drawing/2014/main" val="2307450598"/>
                    </a:ext>
                  </a:extLst>
                </a:gridCol>
                <a:gridCol w="411067">
                  <a:extLst>
                    <a:ext uri="{9D8B030D-6E8A-4147-A177-3AD203B41FA5}">
                      <a16:colId xmlns:a16="http://schemas.microsoft.com/office/drawing/2014/main" val="2202406627"/>
                    </a:ext>
                  </a:extLst>
                </a:gridCol>
              </a:tblGrid>
              <a:tr h="152114">
                <a:tc>
                  <a:txBody>
                    <a:bodyPr/>
                    <a:lstStyle/>
                    <a:p>
                      <a:pPr algn="l" fontAlgn="b"/>
                      <a:r>
                        <a:rPr lang="en-US" sz="800" b="1" i="0" u="none" strike="noStrike">
                          <a:solidFill>
                            <a:srgbClr val="000000"/>
                          </a:solidFill>
                          <a:effectLst/>
                          <a:latin typeface="Arial" panose="020B0604020202020204" pitchFamily="34" charset="0"/>
                        </a:rPr>
                        <a:t>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1276.89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888310548"/>
                  </a:ext>
                </a:extLst>
              </a:tr>
              <a:tr h="152114">
                <a:tc>
                  <a:txBody>
                    <a:bodyPr/>
                    <a:lstStyle/>
                    <a:p>
                      <a:pPr algn="l" fontAlgn="b"/>
                      <a:r>
                        <a:rPr lang="en-US" sz="800" b="0" i="0" u="none" strike="noStrike">
                          <a:solidFill>
                            <a:srgbClr val="000000"/>
                          </a:solidFill>
                          <a:effectLst/>
                          <a:latin typeface="Arial" panose="020B0604020202020204" pitchFamily="34" charset="0"/>
                        </a:rPr>
                        <a:t>[RO-RO] TR Rosiori 400/220 1 [DIR] / N-1 TR Iernut 400/220 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71.02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715343665"/>
                  </a:ext>
                </a:extLst>
              </a:tr>
              <a:tr h="152114">
                <a:tc>
                  <a:txBody>
                    <a:bodyPr/>
                    <a:lstStyle/>
                    <a:p>
                      <a:pPr algn="l" fontAlgn="b"/>
                      <a:r>
                        <a:rPr lang="de-DE" sz="800" b="0" i="0" u="none" strike="noStrike">
                          <a:solidFill>
                            <a:srgbClr val="000000"/>
                          </a:solidFill>
                          <a:effectLst/>
                          <a:latin typeface="Arial" panose="020B0604020202020204" pitchFamily="34" charset="0"/>
                        </a:rPr>
                        <a:t>[D2-NL] Diele - Meeden SCHWARZ [DIR] [D2] / N-1 Diele - Meeden WEISS/W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468.81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47%</a:t>
                      </a:r>
                    </a:p>
                  </a:txBody>
                  <a:tcPr marL="0" marR="0" marT="0" marB="0" anchor="b">
                    <a:lnL>
                      <a:noFill/>
                    </a:lnL>
                    <a:lnR>
                      <a:noFill/>
                    </a:lnR>
                    <a:lnT>
                      <a:noFill/>
                    </a:lnT>
                    <a:lnB>
                      <a:noFill/>
                    </a:lnB>
                  </a:tcPr>
                </a:tc>
                <a:extLst>
                  <a:ext uri="{0D108BD9-81ED-4DB2-BD59-A6C34878D82A}">
                    <a16:rowId xmlns:a16="http://schemas.microsoft.com/office/drawing/2014/main" val="350750353"/>
                  </a:ext>
                </a:extLst>
              </a:tr>
              <a:tr h="152114">
                <a:tc>
                  <a:txBody>
                    <a:bodyPr/>
                    <a:lstStyle/>
                    <a:p>
                      <a:pPr algn="l" fontAlgn="b"/>
                      <a:r>
                        <a:rPr lang="en-US" sz="800" b="0" i="0" u="none" strike="noStrike">
                          <a:solidFill>
                            <a:srgbClr val="000000"/>
                          </a:solidFill>
                          <a:effectLst/>
                          <a:latin typeface="Arial" panose="020B0604020202020204" pitchFamily="34" charset="0"/>
                        </a:rPr>
                        <a:t>[SI-AT] 220 kV Podlog - Obersielach [OPP] [SI] / N-1 Maribor-Kainachtal 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23.2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91%</a:t>
                      </a:r>
                    </a:p>
                  </a:txBody>
                  <a:tcPr marL="0" marR="0" marT="0" marB="0" anchor="b">
                    <a:lnL>
                      <a:noFill/>
                    </a:lnL>
                    <a:lnR>
                      <a:noFill/>
                    </a:lnR>
                    <a:lnT>
                      <a:noFill/>
                    </a:lnT>
                    <a:lnB>
                      <a:noFill/>
                    </a:lnB>
                  </a:tcPr>
                </a:tc>
                <a:extLst>
                  <a:ext uri="{0D108BD9-81ED-4DB2-BD59-A6C34878D82A}">
                    <a16:rowId xmlns:a16="http://schemas.microsoft.com/office/drawing/2014/main" val="1574433828"/>
                  </a:ext>
                </a:extLst>
              </a:tr>
              <a:tr h="152114">
                <a:tc>
                  <a:txBody>
                    <a:bodyPr/>
                    <a:lstStyle/>
                    <a:p>
                      <a:pPr algn="l" fontAlgn="b"/>
                      <a:r>
                        <a:rPr lang="en-US" sz="800" b="0" i="0" u="none" strike="noStrike">
                          <a:solidFill>
                            <a:srgbClr val="000000"/>
                          </a:solidFill>
                          <a:effectLst/>
                          <a:latin typeface="Arial" panose="020B0604020202020204" pitchFamily="34" charset="0"/>
                        </a:rPr>
                        <a:t>[AT-HU] Wien Suedost - Gyoer 245 [DIR] [AT] / N-1 Neusiedl - Wien Suedost 246A</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573.41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a:t>
                      </a:r>
                    </a:p>
                  </a:txBody>
                  <a:tcPr marL="0" marR="0" marT="0" marB="0" anchor="b">
                    <a:lnL>
                      <a:noFill/>
                    </a:lnL>
                    <a:lnR>
                      <a:noFill/>
                    </a:lnR>
                    <a:lnT>
                      <a:noFill/>
                    </a:lnT>
                    <a:lnB>
                      <a:noFill/>
                    </a:lnB>
                  </a:tcPr>
                </a:tc>
                <a:extLst>
                  <a:ext uri="{0D108BD9-81ED-4DB2-BD59-A6C34878D82A}">
                    <a16:rowId xmlns:a16="http://schemas.microsoft.com/office/drawing/2014/main" val="154131900"/>
                  </a:ext>
                </a:extLst>
              </a:tr>
              <a:tr h="152114">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Nosovice</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106.09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66%</a:t>
                      </a:r>
                    </a:p>
                  </a:txBody>
                  <a:tcPr marL="0" marR="0" marT="0" marB="0" anchor="b">
                    <a:lnL>
                      <a:noFill/>
                    </a:lnL>
                    <a:lnR>
                      <a:noFill/>
                    </a:lnR>
                    <a:lnT>
                      <a:noFill/>
                    </a:lnT>
                    <a:lnB>
                      <a:noFill/>
                    </a:lnB>
                  </a:tcPr>
                </a:tc>
                <a:extLst>
                  <a:ext uri="{0D108BD9-81ED-4DB2-BD59-A6C34878D82A}">
                    <a16:rowId xmlns:a16="http://schemas.microsoft.com/office/drawing/2014/main" val="417964284"/>
                  </a:ext>
                </a:extLst>
              </a:tr>
              <a:tr h="152114">
                <a:tc>
                  <a:txBody>
                    <a:bodyPr/>
                    <a:lstStyle/>
                    <a:p>
                      <a:pPr algn="l" fontAlgn="b"/>
                      <a:r>
                        <a:rPr lang="en-US" sz="800" b="0" i="0" u="none" strike="noStrike">
                          <a:solidFill>
                            <a:srgbClr val="000000"/>
                          </a:solidFill>
                          <a:effectLst/>
                          <a:latin typeface="Arial" panose="020B0604020202020204" pitchFamily="34" charset="0"/>
                        </a:rPr>
                        <a:t>[BE-FR] Avelgem - Avelin 380.80 [DIR] [BE] / N-1 Avelgem - Mastaing 380.79</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62.57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60%</a:t>
                      </a:r>
                    </a:p>
                  </a:txBody>
                  <a:tcPr marL="0" marR="0" marT="0" marB="0" anchor="b">
                    <a:lnL>
                      <a:noFill/>
                    </a:lnL>
                    <a:lnR>
                      <a:noFill/>
                    </a:lnR>
                    <a:lnT>
                      <a:noFill/>
                    </a:lnT>
                    <a:lnB>
                      <a:noFill/>
                    </a:lnB>
                  </a:tcPr>
                </a:tc>
                <a:extLst>
                  <a:ext uri="{0D108BD9-81ED-4DB2-BD59-A6C34878D82A}">
                    <a16:rowId xmlns:a16="http://schemas.microsoft.com/office/drawing/2014/main" val="3572419830"/>
                  </a:ext>
                </a:extLst>
              </a:tr>
              <a:tr h="152114">
                <a:tc>
                  <a:txBody>
                    <a:bodyPr/>
                    <a:lstStyle/>
                    <a:p>
                      <a:pPr algn="l" fontAlgn="b"/>
                      <a:r>
                        <a:rPr lang="en-US" sz="800" b="0" i="0" u="none" strike="noStrike">
                          <a:solidFill>
                            <a:srgbClr val="000000"/>
                          </a:solidFill>
                          <a:effectLst/>
                          <a:latin typeface="Arial" panose="020B0604020202020204" pitchFamily="34" charset="0"/>
                        </a:rPr>
                        <a:t>[D7-D7] Lambsheim - Weingarten LAMBSH W [DIR] / N-1 Rheinau - Hoheneck KUGELB 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839.38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13%</a:t>
                      </a:r>
                    </a:p>
                  </a:txBody>
                  <a:tcPr marL="0" marR="0" marT="0" marB="0" anchor="b">
                    <a:lnL>
                      <a:noFill/>
                    </a:lnL>
                    <a:lnR>
                      <a:noFill/>
                    </a:lnR>
                    <a:lnT>
                      <a:noFill/>
                    </a:lnT>
                    <a:lnB>
                      <a:noFill/>
                    </a:lnB>
                  </a:tcPr>
                </a:tc>
                <a:extLst>
                  <a:ext uri="{0D108BD9-81ED-4DB2-BD59-A6C34878D82A}">
                    <a16:rowId xmlns:a16="http://schemas.microsoft.com/office/drawing/2014/main" val="3212094582"/>
                  </a:ext>
                </a:extLst>
              </a:tr>
              <a:tr h="152114">
                <a:tc>
                  <a:txBody>
                    <a:bodyPr/>
                    <a:lstStyle/>
                    <a:p>
                      <a:pPr algn="l" fontAlgn="b"/>
                      <a:r>
                        <a:rPr lang="en-US" sz="800" b="0" i="0" u="none" strike="noStrike">
                          <a:solidFill>
                            <a:srgbClr val="000000"/>
                          </a:solidFill>
                          <a:effectLst/>
                          <a:latin typeface="Arial" panose="020B0604020202020204" pitchFamily="34" charset="0"/>
                        </a:rPr>
                        <a:t>[D7-D7] Huellen - Y Huellen WESTFL W [OPP] / N-1 Hattingen  - Witten  KEMNAD S</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1276.89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a:t>
                      </a:r>
                    </a:p>
                  </a:txBody>
                  <a:tcPr marL="0" marR="0" marT="0" marB="0" anchor="b">
                    <a:lnL>
                      <a:noFill/>
                    </a:lnL>
                    <a:lnR>
                      <a:noFill/>
                    </a:lnR>
                    <a:lnT>
                      <a:noFill/>
                    </a:lnT>
                    <a:lnB>
                      <a:noFill/>
                    </a:lnB>
                  </a:tcPr>
                </a:tc>
                <a:extLst>
                  <a:ext uri="{0D108BD9-81ED-4DB2-BD59-A6C34878D82A}">
                    <a16:rowId xmlns:a16="http://schemas.microsoft.com/office/drawing/2014/main" val="1366655901"/>
                  </a:ext>
                </a:extLst>
              </a:tr>
              <a:tr h="152114">
                <a:tc>
                  <a:txBody>
                    <a:bodyPr/>
                    <a:lstStyle/>
                    <a:p>
                      <a:pPr algn="l" fontAlgn="b"/>
                      <a:r>
                        <a:rPr lang="en-US" sz="800" b="1" i="0" u="none" strike="noStrike">
                          <a:solidFill>
                            <a:srgbClr val="000000"/>
                          </a:solidFill>
                          <a:effectLst/>
                          <a:latin typeface="Arial" panose="020B0604020202020204" pitchFamily="34" charset="0"/>
                        </a:rPr>
                        <a:t>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1571.61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306%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815005454"/>
                  </a:ext>
                </a:extLst>
              </a:tr>
              <a:tr h="152114">
                <a:tc>
                  <a:txBody>
                    <a:bodyPr/>
                    <a:lstStyle/>
                    <a:p>
                      <a:pPr algn="l" fontAlgn="b"/>
                      <a:r>
                        <a:rPr lang="en-US" sz="800" b="0" i="0" u="none" strike="noStrike">
                          <a:solidFill>
                            <a:srgbClr val="000000"/>
                          </a:solidFill>
                          <a:effectLst/>
                          <a:latin typeface="Arial" panose="020B0604020202020204" pitchFamily="34" charset="0"/>
                        </a:rPr>
                        <a:t>[AT-D2] St. Peter 2 - Pleinting 258 [OPP] [AT] / N-1 Pleinting - Pirach 257</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291.47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039820517"/>
                  </a:ext>
                </a:extLst>
              </a:tr>
              <a:tr h="152114">
                <a:tc>
                  <a:txBody>
                    <a:bodyPr/>
                    <a:lstStyle/>
                    <a:p>
                      <a:pPr algn="l" fontAlgn="b"/>
                      <a:r>
                        <a:rPr lang="en-US" sz="800" b="0" i="0" u="none" strike="noStrike">
                          <a:solidFill>
                            <a:srgbClr val="000000"/>
                          </a:solidFill>
                          <a:effectLst/>
                          <a:latin typeface="Arial" panose="020B0604020202020204" pitchFamily="34" charset="0"/>
                        </a:rPr>
                        <a:t>[RO-RO] TR Rosiori 400/220 1 [DIR] / N-1 TR Iernut 400/220 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149.2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37%</a:t>
                      </a:r>
                    </a:p>
                  </a:txBody>
                  <a:tcPr marL="0" marR="0" marT="0" marB="0" anchor="b">
                    <a:lnL>
                      <a:noFill/>
                    </a:lnL>
                    <a:lnR>
                      <a:noFill/>
                    </a:lnR>
                    <a:lnT>
                      <a:noFill/>
                    </a:lnT>
                    <a:lnB>
                      <a:noFill/>
                    </a:lnB>
                  </a:tcPr>
                </a:tc>
                <a:extLst>
                  <a:ext uri="{0D108BD9-81ED-4DB2-BD59-A6C34878D82A}">
                    <a16:rowId xmlns:a16="http://schemas.microsoft.com/office/drawing/2014/main" val="3366425443"/>
                  </a:ext>
                </a:extLst>
              </a:tr>
              <a:tr h="152114">
                <a:tc>
                  <a:txBody>
                    <a:bodyPr/>
                    <a:lstStyle/>
                    <a:p>
                      <a:pPr algn="l" fontAlgn="b"/>
                      <a:r>
                        <a:rPr lang="de-DE" sz="800" b="0" i="0" u="none" strike="noStrike">
                          <a:solidFill>
                            <a:srgbClr val="000000"/>
                          </a:solidFill>
                          <a:effectLst/>
                          <a:latin typeface="Arial" panose="020B0604020202020204" pitchFamily="34" charset="0"/>
                        </a:rPr>
                        <a:t>[D2-NL] Diele - Meeden SCHWARZ [DIR] [D2] / N-1 Diele - Meeden WEISS/W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372.43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44%</a:t>
                      </a:r>
                    </a:p>
                  </a:txBody>
                  <a:tcPr marL="0" marR="0" marT="0" marB="0" anchor="b">
                    <a:lnL>
                      <a:noFill/>
                    </a:lnL>
                    <a:lnR>
                      <a:noFill/>
                    </a:lnR>
                    <a:lnT>
                      <a:noFill/>
                    </a:lnT>
                    <a:lnB>
                      <a:noFill/>
                    </a:lnB>
                  </a:tcPr>
                </a:tc>
                <a:extLst>
                  <a:ext uri="{0D108BD9-81ED-4DB2-BD59-A6C34878D82A}">
                    <a16:rowId xmlns:a16="http://schemas.microsoft.com/office/drawing/2014/main" val="3451371730"/>
                  </a:ext>
                </a:extLst>
              </a:tr>
              <a:tr h="152114">
                <a:tc>
                  <a:txBody>
                    <a:bodyPr/>
                    <a:lstStyle/>
                    <a:p>
                      <a:pPr algn="l" fontAlgn="b"/>
                      <a:r>
                        <a:rPr lang="en-US" sz="800" b="0" i="0" u="none" strike="noStrike">
                          <a:solidFill>
                            <a:srgbClr val="000000"/>
                          </a:solidFill>
                          <a:effectLst/>
                          <a:latin typeface="Arial" panose="020B0604020202020204" pitchFamily="34" charset="0"/>
                        </a:rPr>
                        <a:t>[D7-D2] Urberach - Grosskrotzenburg [OPP] [D2] / N-1 Dettingen - Grosskrotzenburg UMAIN S1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1137.46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a:t>
                      </a:r>
                    </a:p>
                  </a:txBody>
                  <a:tcPr marL="0" marR="0" marT="0" marB="0" anchor="b">
                    <a:lnL>
                      <a:noFill/>
                    </a:lnL>
                    <a:lnR>
                      <a:noFill/>
                    </a:lnR>
                    <a:lnT>
                      <a:noFill/>
                    </a:lnT>
                    <a:lnB>
                      <a:noFill/>
                    </a:lnB>
                  </a:tcPr>
                </a:tc>
                <a:extLst>
                  <a:ext uri="{0D108BD9-81ED-4DB2-BD59-A6C34878D82A}">
                    <a16:rowId xmlns:a16="http://schemas.microsoft.com/office/drawing/2014/main" val="166016429"/>
                  </a:ext>
                </a:extLst>
              </a:tr>
              <a:tr h="152114">
                <a:tc>
                  <a:txBody>
                    <a:bodyPr/>
                    <a:lstStyle/>
                    <a:p>
                      <a:pPr algn="l" fontAlgn="b"/>
                      <a:r>
                        <a:rPr lang="en-US" sz="800" b="0" i="0" u="none" strike="noStrike">
                          <a:solidFill>
                            <a:srgbClr val="000000"/>
                          </a:solidFill>
                          <a:effectLst/>
                          <a:latin typeface="Arial" panose="020B0604020202020204" pitchFamily="34" charset="0"/>
                        </a:rPr>
                        <a:t>[AT-HU] Wien Suedost - Gyoer 245 [DIR] [AT] / N-1 Neusiedl - Wien Suedost 246A</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881.03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12%</a:t>
                      </a:r>
                    </a:p>
                  </a:txBody>
                  <a:tcPr marL="0" marR="0" marT="0" marB="0" anchor="b">
                    <a:lnL>
                      <a:noFill/>
                    </a:lnL>
                    <a:lnR>
                      <a:noFill/>
                    </a:lnR>
                    <a:lnT>
                      <a:noFill/>
                    </a:lnT>
                    <a:lnB>
                      <a:noFill/>
                    </a:lnB>
                  </a:tcPr>
                </a:tc>
                <a:extLst>
                  <a:ext uri="{0D108BD9-81ED-4DB2-BD59-A6C34878D82A}">
                    <a16:rowId xmlns:a16="http://schemas.microsoft.com/office/drawing/2014/main" val="2020044128"/>
                  </a:ext>
                </a:extLst>
              </a:tr>
              <a:tr h="152114">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Nosovice</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139.7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59%</a:t>
                      </a:r>
                    </a:p>
                  </a:txBody>
                  <a:tcPr marL="0" marR="0" marT="0" marB="0" anchor="b">
                    <a:lnL>
                      <a:noFill/>
                    </a:lnL>
                    <a:lnR>
                      <a:noFill/>
                    </a:lnR>
                    <a:lnT>
                      <a:noFill/>
                    </a:lnT>
                    <a:lnB>
                      <a:noFill/>
                    </a:lnB>
                  </a:tcPr>
                </a:tc>
                <a:extLst>
                  <a:ext uri="{0D108BD9-81ED-4DB2-BD59-A6C34878D82A}">
                    <a16:rowId xmlns:a16="http://schemas.microsoft.com/office/drawing/2014/main" val="653669049"/>
                  </a:ext>
                </a:extLst>
              </a:tr>
              <a:tr h="152114">
                <a:tc>
                  <a:txBody>
                    <a:bodyPr/>
                    <a:lstStyle/>
                    <a:p>
                      <a:pPr algn="l" fontAlgn="b"/>
                      <a:r>
                        <a:rPr lang="en-US" sz="800" b="0" i="0" u="none" strike="noStrike">
                          <a:solidFill>
                            <a:srgbClr val="000000"/>
                          </a:solidFill>
                          <a:effectLst/>
                          <a:latin typeface="Arial" panose="020B0604020202020204" pitchFamily="34" charset="0"/>
                        </a:rPr>
                        <a:t>[NL-BE] Maasbracht-Van Eyck 380 W [OPP] [NL] / N-1 Achene - Gramme 380.10</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160.29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257367617"/>
                  </a:ext>
                </a:extLst>
              </a:tr>
              <a:tr h="152114">
                <a:tc>
                  <a:txBody>
                    <a:bodyPr/>
                    <a:lstStyle/>
                    <a:p>
                      <a:pPr algn="l" fontAlgn="b"/>
                      <a:r>
                        <a:rPr lang="en-US" sz="800" b="0" i="0" u="none" strike="noStrike">
                          <a:solidFill>
                            <a:srgbClr val="000000"/>
                          </a:solidFill>
                          <a:effectLst/>
                          <a:latin typeface="Arial" panose="020B0604020202020204" pitchFamily="34" charset="0"/>
                        </a:rPr>
                        <a:t>[SI-HR] 220kV Podlog - Zerjavinec [DIR] [SI] / N-1 Cirkovce-Krsko</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22.16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84%</a:t>
                      </a:r>
                    </a:p>
                  </a:txBody>
                  <a:tcPr marL="0" marR="0" marT="0" marB="0" anchor="b">
                    <a:lnL>
                      <a:noFill/>
                    </a:lnL>
                    <a:lnR>
                      <a:noFill/>
                    </a:lnR>
                    <a:lnT>
                      <a:noFill/>
                    </a:lnT>
                    <a:lnB>
                      <a:noFill/>
                    </a:lnB>
                  </a:tcPr>
                </a:tc>
                <a:extLst>
                  <a:ext uri="{0D108BD9-81ED-4DB2-BD59-A6C34878D82A}">
                    <a16:rowId xmlns:a16="http://schemas.microsoft.com/office/drawing/2014/main" val="2454373493"/>
                  </a:ext>
                </a:extLst>
              </a:tr>
              <a:tr h="152114">
                <a:tc>
                  <a:txBody>
                    <a:bodyPr/>
                    <a:lstStyle/>
                    <a:p>
                      <a:pPr algn="l" fontAlgn="b"/>
                      <a:r>
                        <a:rPr lang="en-US" sz="800" b="0" i="0" u="none" strike="noStrike">
                          <a:solidFill>
                            <a:srgbClr val="000000"/>
                          </a:solidFill>
                          <a:effectLst/>
                          <a:latin typeface="Arial" panose="020B0604020202020204" pitchFamily="34" charset="0"/>
                        </a:rPr>
                        <a:t>[AT-SI] Obersielach - Podlog 247 [DIR] [AT] / N-1 Maribor-Kainachtal 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157.82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13%</a:t>
                      </a:r>
                    </a:p>
                  </a:txBody>
                  <a:tcPr marL="0" marR="0" marT="0" marB="0" anchor="b">
                    <a:lnL>
                      <a:noFill/>
                    </a:lnL>
                    <a:lnR>
                      <a:noFill/>
                    </a:lnR>
                    <a:lnT>
                      <a:noFill/>
                    </a:lnT>
                    <a:lnB>
                      <a:noFill/>
                    </a:lnB>
                  </a:tcPr>
                </a:tc>
                <a:extLst>
                  <a:ext uri="{0D108BD9-81ED-4DB2-BD59-A6C34878D82A}">
                    <a16:rowId xmlns:a16="http://schemas.microsoft.com/office/drawing/2014/main" val="397602372"/>
                  </a:ext>
                </a:extLst>
              </a:tr>
              <a:tr h="152114">
                <a:tc>
                  <a:txBody>
                    <a:bodyPr/>
                    <a:lstStyle/>
                    <a:p>
                      <a:pPr algn="l" fontAlgn="b"/>
                      <a:r>
                        <a:rPr lang="en-US" sz="800" b="0" i="0" u="none" strike="noStrike">
                          <a:solidFill>
                            <a:srgbClr val="000000"/>
                          </a:solidFill>
                          <a:effectLst/>
                          <a:latin typeface="Arial" panose="020B0604020202020204" pitchFamily="34" charset="0"/>
                        </a:rPr>
                        <a:t>[D7-D7] Huellen - Y Huellen WESTFL W [OPP] / N-1 Hattingen  - Witten  KEMNAD S</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61.65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a:t>
                      </a:r>
                    </a:p>
                  </a:txBody>
                  <a:tcPr marL="0" marR="0" marT="0" marB="0" anchor="b">
                    <a:lnL>
                      <a:noFill/>
                    </a:lnL>
                    <a:lnR>
                      <a:noFill/>
                    </a:lnR>
                    <a:lnT>
                      <a:noFill/>
                    </a:lnT>
                    <a:lnB>
                      <a:noFill/>
                    </a:lnB>
                  </a:tcPr>
                </a:tc>
                <a:extLst>
                  <a:ext uri="{0D108BD9-81ED-4DB2-BD59-A6C34878D82A}">
                    <a16:rowId xmlns:a16="http://schemas.microsoft.com/office/drawing/2014/main" val="3473828578"/>
                  </a:ext>
                </a:extLst>
              </a:tr>
              <a:tr h="152114">
                <a:tc>
                  <a:txBody>
                    <a:bodyPr/>
                    <a:lstStyle/>
                    <a:p>
                      <a:pPr algn="l" fontAlgn="b"/>
                      <a:r>
                        <a:rPr lang="de-DE" sz="800" b="0" i="0" u="none" strike="noStrike">
                          <a:solidFill>
                            <a:srgbClr val="000000"/>
                          </a:solidFill>
                          <a:effectLst/>
                          <a:latin typeface="Arial" panose="020B0604020202020204" pitchFamily="34" charset="0"/>
                        </a:rPr>
                        <a:t>[D7-D7] Sechtem - Weissenthurm MITREI [DIR] / N-1 Liessem - Sechtem LIESSM O</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1571.61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a:t>
                      </a:r>
                    </a:p>
                  </a:txBody>
                  <a:tcPr marL="0" marR="0" marT="0" marB="0" anchor="b">
                    <a:lnL>
                      <a:noFill/>
                    </a:lnL>
                    <a:lnR>
                      <a:noFill/>
                    </a:lnR>
                    <a:lnT>
                      <a:noFill/>
                    </a:lnT>
                    <a:lnB>
                      <a:noFill/>
                    </a:lnB>
                  </a:tcPr>
                </a:tc>
                <a:extLst>
                  <a:ext uri="{0D108BD9-81ED-4DB2-BD59-A6C34878D82A}">
                    <a16:rowId xmlns:a16="http://schemas.microsoft.com/office/drawing/2014/main" val="2274307087"/>
                  </a:ext>
                </a:extLst>
              </a:tr>
              <a:tr h="152114">
                <a:tc>
                  <a:txBody>
                    <a:bodyPr/>
                    <a:lstStyle/>
                    <a:p>
                      <a:pPr algn="l" fontAlgn="b"/>
                      <a:r>
                        <a:rPr lang="en-US" sz="800" b="1" i="0" u="none" strike="noStrike">
                          <a:solidFill>
                            <a:srgbClr val="000000"/>
                          </a:solidFill>
                          <a:effectLst/>
                          <a:latin typeface="Arial" panose="020B0604020202020204" pitchFamily="34" charset="0"/>
                        </a:rPr>
                        <a:t>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1679.88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381%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643937042"/>
                  </a:ext>
                </a:extLst>
              </a:tr>
              <a:tr h="152114">
                <a:tc>
                  <a:txBody>
                    <a:bodyPr/>
                    <a:lstStyle/>
                    <a:p>
                      <a:pPr algn="l" fontAlgn="b"/>
                      <a:r>
                        <a:rPr lang="en-US" sz="800" b="0" i="0" u="none" strike="noStrike">
                          <a:solidFill>
                            <a:srgbClr val="000000"/>
                          </a:solidFill>
                          <a:effectLst/>
                          <a:latin typeface="Arial" panose="020B0604020202020204" pitchFamily="34" charset="0"/>
                        </a:rPr>
                        <a:t>[AT-D2] St. Peter 2 - Pleinting 258 [OPP] [AT] / N-1 Pleinting - Pirach 257</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168.95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121115256"/>
                  </a:ext>
                </a:extLst>
              </a:tr>
              <a:tr h="152114">
                <a:tc>
                  <a:txBody>
                    <a:bodyPr/>
                    <a:lstStyle/>
                    <a:p>
                      <a:pPr algn="l" fontAlgn="b"/>
                      <a:r>
                        <a:rPr lang="en-US" sz="800" b="0" i="0" u="none" strike="noStrike">
                          <a:solidFill>
                            <a:srgbClr val="000000"/>
                          </a:solidFill>
                          <a:effectLst/>
                          <a:latin typeface="Arial" panose="020B0604020202020204" pitchFamily="34" charset="0"/>
                        </a:rPr>
                        <a:t>[HR-BA] 220kV Zakucac - Mostar [OPP] [HR] / N-1 Konjsko - Mostar</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370.39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18%</a:t>
                      </a:r>
                    </a:p>
                  </a:txBody>
                  <a:tcPr marL="0" marR="0" marT="0" marB="0" anchor="b">
                    <a:lnL>
                      <a:noFill/>
                    </a:lnL>
                    <a:lnR>
                      <a:noFill/>
                    </a:lnR>
                    <a:lnT>
                      <a:noFill/>
                    </a:lnT>
                    <a:lnB>
                      <a:noFill/>
                    </a:lnB>
                  </a:tcPr>
                </a:tc>
                <a:extLst>
                  <a:ext uri="{0D108BD9-81ED-4DB2-BD59-A6C34878D82A}">
                    <a16:rowId xmlns:a16="http://schemas.microsoft.com/office/drawing/2014/main" val="2995617913"/>
                  </a:ext>
                </a:extLst>
              </a:tr>
              <a:tr h="152114">
                <a:tc>
                  <a:txBody>
                    <a:bodyPr/>
                    <a:lstStyle/>
                    <a:p>
                      <a:pPr algn="l" fontAlgn="b"/>
                      <a:r>
                        <a:rPr lang="en-US" sz="800" b="0" i="0" u="none" strike="noStrike">
                          <a:solidFill>
                            <a:srgbClr val="000000"/>
                          </a:solidFill>
                          <a:effectLst/>
                          <a:latin typeface="Arial" panose="020B0604020202020204" pitchFamily="34" charset="0"/>
                        </a:rPr>
                        <a:t>[RO-RO] TR Rosiori 400/220 1 [DIR] / N-1 Rosiori - Gadalin</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388.97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55%</a:t>
                      </a:r>
                    </a:p>
                  </a:txBody>
                  <a:tcPr marL="0" marR="0" marT="0" marB="0" anchor="b">
                    <a:lnL>
                      <a:noFill/>
                    </a:lnL>
                    <a:lnR>
                      <a:noFill/>
                    </a:lnR>
                    <a:lnT>
                      <a:noFill/>
                    </a:lnT>
                    <a:lnB>
                      <a:noFill/>
                    </a:lnB>
                  </a:tcPr>
                </a:tc>
                <a:extLst>
                  <a:ext uri="{0D108BD9-81ED-4DB2-BD59-A6C34878D82A}">
                    <a16:rowId xmlns:a16="http://schemas.microsoft.com/office/drawing/2014/main" val="4237596492"/>
                  </a:ext>
                </a:extLst>
              </a:tr>
              <a:tr h="152114">
                <a:tc>
                  <a:txBody>
                    <a:bodyPr/>
                    <a:lstStyle/>
                    <a:p>
                      <a:pPr algn="l" fontAlgn="b"/>
                      <a:r>
                        <a:rPr lang="de-DE" sz="800" b="0" i="0" u="none" strike="noStrike">
                          <a:solidFill>
                            <a:srgbClr val="000000"/>
                          </a:solidFill>
                          <a:effectLst/>
                          <a:latin typeface="Arial" panose="020B0604020202020204" pitchFamily="34" charset="0"/>
                        </a:rPr>
                        <a:t>[D2-NL] Diele - Meeden SCHWARZ [DIR] [D2] / N-1 Diele - Meeden WEISS/W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235.74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47%</a:t>
                      </a:r>
                    </a:p>
                  </a:txBody>
                  <a:tcPr marL="0" marR="0" marT="0" marB="0" anchor="b">
                    <a:lnL>
                      <a:noFill/>
                    </a:lnL>
                    <a:lnR>
                      <a:noFill/>
                    </a:lnR>
                    <a:lnT>
                      <a:noFill/>
                    </a:lnT>
                    <a:lnB>
                      <a:noFill/>
                    </a:lnB>
                  </a:tcPr>
                </a:tc>
                <a:extLst>
                  <a:ext uri="{0D108BD9-81ED-4DB2-BD59-A6C34878D82A}">
                    <a16:rowId xmlns:a16="http://schemas.microsoft.com/office/drawing/2014/main" val="3373154250"/>
                  </a:ext>
                </a:extLst>
              </a:tr>
              <a:tr h="152114">
                <a:tc>
                  <a:txBody>
                    <a:bodyPr/>
                    <a:lstStyle/>
                    <a:p>
                      <a:pPr algn="l" fontAlgn="b"/>
                      <a:r>
                        <a:rPr lang="en-US" sz="800" b="0" i="0" u="none" strike="noStrike">
                          <a:solidFill>
                            <a:srgbClr val="000000"/>
                          </a:solidFill>
                          <a:effectLst/>
                          <a:latin typeface="Arial" panose="020B0604020202020204" pitchFamily="34" charset="0"/>
                        </a:rPr>
                        <a:t>[AT-HU] Wien Suedost - Gyoer 245 [DIR] [AT] / N-1 Neusiedl - Wien Suedost 246A</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1679.88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a:t>
                      </a:r>
                    </a:p>
                  </a:txBody>
                  <a:tcPr marL="0" marR="0" marT="0" marB="0" anchor="b">
                    <a:lnL>
                      <a:noFill/>
                    </a:lnL>
                    <a:lnR>
                      <a:noFill/>
                    </a:lnR>
                    <a:lnT>
                      <a:noFill/>
                    </a:lnT>
                    <a:lnB>
                      <a:noFill/>
                    </a:lnB>
                  </a:tcPr>
                </a:tc>
                <a:extLst>
                  <a:ext uri="{0D108BD9-81ED-4DB2-BD59-A6C34878D82A}">
                    <a16:rowId xmlns:a16="http://schemas.microsoft.com/office/drawing/2014/main" val="1234666889"/>
                  </a:ext>
                </a:extLst>
              </a:tr>
              <a:tr h="152114">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Dobrzen</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212.4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61%</a:t>
                      </a:r>
                    </a:p>
                  </a:txBody>
                  <a:tcPr marL="0" marR="0" marT="0" marB="0" anchor="b">
                    <a:lnL>
                      <a:noFill/>
                    </a:lnL>
                    <a:lnR>
                      <a:noFill/>
                    </a:lnR>
                    <a:lnT>
                      <a:noFill/>
                    </a:lnT>
                    <a:lnB>
                      <a:noFill/>
                    </a:lnB>
                  </a:tcPr>
                </a:tc>
                <a:extLst>
                  <a:ext uri="{0D108BD9-81ED-4DB2-BD59-A6C34878D82A}">
                    <a16:rowId xmlns:a16="http://schemas.microsoft.com/office/drawing/2014/main" val="2487369066"/>
                  </a:ext>
                </a:extLst>
              </a:tr>
              <a:tr h="152114">
                <a:tc>
                  <a:txBody>
                    <a:bodyPr/>
                    <a:lstStyle/>
                    <a:p>
                      <a:pPr algn="l" fontAlgn="b"/>
                      <a:r>
                        <a:rPr lang="en-US" sz="800" b="0" i="0" u="none" strike="noStrike">
                          <a:solidFill>
                            <a:srgbClr val="000000"/>
                          </a:solidFill>
                          <a:effectLst/>
                          <a:latin typeface="Arial" panose="020B0604020202020204" pitchFamily="34" charset="0"/>
                        </a:rPr>
                        <a:t>[BE-BE] PST Van Eyck 2 [OPP] [BE] / N-1 Achene - Gramme 380.10</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68.08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70%</a:t>
                      </a:r>
                    </a:p>
                  </a:txBody>
                  <a:tcPr marL="0" marR="0" marT="0" marB="0" anchor="b">
                    <a:lnL>
                      <a:noFill/>
                    </a:lnL>
                    <a:lnR>
                      <a:noFill/>
                    </a:lnR>
                    <a:lnT>
                      <a:noFill/>
                    </a:lnT>
                    <a:lnB>
                      <a:noFill/>
                    </a:lnB>
                  </a:tcPr>
                </a:tc>
                <a:extLst>
                  <a:ext uri="{0D108BD9-81ED-4DB2-BD59-A6C34878D82A}">
                    <a16:rowId xmlns:a16="http://schemas.microsoft.com/office/drawing/2014/main" val="689406905"/>
                  </a:ext>
                </a:extLst>
              </a:tr>
              <a:tr h="152114">
                <a:tc>
                  <a:txBody>
                    <a:bodyPr/>
                    <a:lstStyle/>
                    <a:p>
                      <a:pPr algn="l" fontAlgn="b"/>
                      <a:r>
                        <a:rPr lang="en-US" sz="800" b="0" i="0" u="none" strike="noStrike">
                          <a:solidFill>
                            <a:srgbClr val="000000"/>
                          </a:solidFill>
                          <a:effectLst/>
                          <a:latin typeface="Arial" panose="020B0604020202020204" pitchFamily="34" charset="0"/>
                        </a:rPr>
                        <a:t>[SI-HR] 220kV Podlog - Zerjavinec [DIR] [SI] / N-1 Cirkovce-Krsko</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55.45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83%</a:t>
                      </a:r>
                    </a:p>
                  </a:txBody>
                  <a:tcPr marL="0" marR="0" marT="0" marB="0" anchor="b">
                    <a:lnL>
                      <a:noFill/>
                    </a:lnL>
                    <a:lnR>
                      <a:noFill/>
                    </a:lnR>
                    <a:lnT>
                      <a:noFill/>
                    </a:lnT>
                    <a:lnB>
                      <a:noFill/>
                    </a:lnB>
                  </a:tcPr>
                </a:tc>
                <a:extLst>
                  <a:ext uri="{0D108BD9-81ED-4DB2-BD59-A6C34878D82A}">
                    <a16:rowId xmlns:a16="http://schemas.microsoft.com/office/drawing/2014/main" val="1908517549"/>
                  </a:ext>
                </a:extLst>
              </a:tr>
              <a:tr h="152114">
                <a:tc>
                  <a:txBody>
                    <a:bodyPr/>
                    <a:lstStyle/>
                    <a:p>
                      <a:pPr algn="l" fontAlgn="b"/>
                      <a:r>
                        <a:rPr lang="en-US" sz="800" b="0" i="0" u="none" strike="noStrike">
                          <a:solidFill>
                            <a:srgbClr val="000000"/>
                          </a:solidFill>
                          <a:effectLst/>
                          <a:latin typeface="Arial" panose="020B0604020202020204" pitchFamily="34" charset="0"/>
                        </a:rPr>
                        <a:t>[D2-D7] Grosskrotzenburg - Urberach UMAIN N2 [DIR] [D7] / N-1 Dettingen - Grosskrotzenburg UMAIN S1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682.34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a:t>
                      </a:r>
                    </a:p>
                  </a:txBody>
                  <a:tcPr marL="0" marR="0" marT="0" marB="0" anchor="b">
                    <a:lnL>
                      <a:noFill/>
                    </a:lnL>
                    <a:lnR>
                      <a:noFill/>
                    </a:lnR>
                    <a:lnT>
                      <a:noFill/>
                    </a:lnT>
                    <a:lnB>
                      <a:noFill/>
                    </a:lnB>
                  </a:tcPr>
                </a:tc>
                <a:extLst>
                  <a:ext uri="{0D108BD9-81ED-4DB2-BD59-A6C34878D82A}">
                    <a16:rowId xmlns:a16="http://schemas.microsoft.com/office/drawing/2014/main" val="4026808788"/>
                  </a:ext>
                </a:extLst>
              </a:tr>
              <a:tr h="152114">
                <a:tc>
                  <a:txBody>
                    <a:bodyPr/>
                    <a:lstStyle/>
                    <a:p>
                      <a:pPr algn="l" fontAlgn="b"/>
                      <a:r>
                        <a:rPr lang="en-US" sz="800" b="0" i="0" u="none" strike="noStrike">
                          <a:solidFill>
                            <a:srgbClr val="000000"/>
                          </a:solidFill>
                          <a:effectLst/>
                          <a:latin typeface="Arial" panose="020B0604020202020204" pitchFamily="34" charset="0"/>
                        </a:rPr>
                        <a:t>[D7-D7] Huellen - Y Huellen WESTFL W [OPP] / N-1 Hattingen  - Witten  KEMNAD S</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509.11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a:t>
                      </a:r>
                    </a:p>
                  </a:txBody>
                  <a:tcPr marL="0" marR="0" marT="0" marB="0" anchor="b">
                    <a:lnL>
                      <a:noFill/>
                    </a:lnL>
                    <a:lnR>
                      <a:noFill/>
                    </a:lnR>
                    <a:lnT>
                      <a:noFill/>
                    </a:lnT>
                    <a:lnB>
                      <a:noFill/>
                    </a:lnB>
                  </a:tcPr>
                </a:tc>
                <a:extLst>
                  <a:ext uri="{0D108BD9-81ED-4DB2-BD59-A6C34878D82A}">
                    <a16:rowId xmlns:a16="http://schemas.microsoft.com/office/drawing/2014/main" val="3243014399"/>
                  </a:ext>
                </a:extLst>
              </a:tr>
              <a:tr h="152114">
                <a:tc>
                  <a:txBody>
                    <a:bodyPr/>
                    <a:lstStyle/>
                    <a:p>
                      <a:pPr algn="l" fontAlgn="b"/>
                      <a:r>
                        <a:rPr lang="de-DE" sz="800" b="0" i="0" u="none" strike="noStrike">
                          <a:solidFill>
                            <a:srgbClr val="000000"/>
                          </a:solidFill>
                          <a:effectLst/>
                          <a:latin typeface="Arial" panose="020B0604020202020204" pitchFamily="34" charset="0"/>
                        </a:rPr>
                        <a:t>[D7-D7] Sechtem - Weissenthurm MITREI [DIR] / N-1 Liessem - Sechtem LIESSM O</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1023.2</a:t>
                      </a:r>
                    </a:p>
                  </a:txBody>
                  <a:tcPr marL="0" marR="0" marT="0" marB="0" anchor="b">
                    <a:lnL>
                      <a:noFill/>
                    </a:lnL>
                    <a:lnR>
                      <a:noFill/>
                    </a:lnR>
                    <a:lnT>
                      <a:noFill/>
                    </a:lnT>
                    <a:lnB>
                      <a:noFill/>
                    </a:lnB>
                  </a:tcPr>
                </a:tc>
                <a:tc>
                  <a:txBody>
                    <a:bodyPr/>
                    <a:lstStyle/>
                    <a:p>
                      <a:pPr algn="r" fontAlgn="b"/>
                      <a:r>
                        <a:rPr lang="en-US" sz="800" b="0" i="0" u="none" strike="noStrike" dirty="0">
                          <a:solidFill>
                            <a:srgbClr val="000000"/>
                          </a:solidFill>
                          <a:effectLst/>
                          <a:latin typeface="Arial" panose="020B0604020202020204" pitchFamily="34" charset="0"/>
                        </a:rPr>
                        <a:t>6%</a:t>
                      </a:r>
                    </a:p>
                  </a:txBody>
                  <a:tcPr marL="0" marR="0" marT="0" marB="0" anchor="b">
                    <a:lnL>
                      <a:noFill/>
                    </a:lnL>
                    <a:lnR>
                      <a:noFill/>
                    </a:lnR>
                    <a:lnT>
                      <a:noFill/>
                    </a:lnT>
                    <a:lnB>
                      <a:noFill/>
                    </a:lnB>
                  </a:tcPr>
                </a:tc>
                <a:extLst>
                  <a:ext uri="{0D108BD9-81ED-4DB2-BD59-A6C34878D82A}">
                    <a16:rowId xmlns:a16="http://schemas.microsoft.com/office/drawing/2014/main" val="1270198654"/>
                  </a:ext>
                </a:extLst>
              </a:tr>
            </a:tbl>
          </a:graphicData>
        </a:graphic>
      </p:graphicFrame>
    </p:spTree>
    <p:extLst>
      <p:ext uri="{BB962C8B-B14F-4D97-AF65-F5344CB8AC3E}">
        <p14:creationId xmlns:p14="http://schemas.microsoft.com/office/powerpoint/2010/main" val="604933319"/>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20119 (part V)</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5BDD56ED-FC10-4AF0-9E6E-92AEC55C3C62}"/>
              </a:ext>
            </a:extLst>
          </p:cNvPr>
          <p:cNvGraphicFramePr>
            <a:graphicFrameLocks noGrp="1"/>
          </p:cNvGraphicFramePr>
          <p:nvPr>
            <p:extLst>
              <p:ext uri="{D42A27DB-BD31-4B8C-83A1-F6EECF244321}">
                <p14:modId xmlns:p14="http://schemas.microsoft.com/office/powerpoint/2010/main" val="756965577"/>
              </p:ext>
            </p:extLst>
          </p:nvPr>
        </p:nvGraphicFramePr>
        <p:xfrm>
          <a:off x="1877438" y="1079494"/>
          <a:ext cx="6173449" cy="5270502"/>
        </p:xfrm>
        <a:graphic>
          <a:graphicData uri="http://schemas.openxmlformats.org/drawingml/2006/table">
            <a:tbl>
              <a:tblPr/>
              <a:tblGrid>
                <a:gridCol w="4830998">
                  <a:extLst>
                    <a:ext uri="{9D8B030D-6E8A-4147-A177-3AD203B41FA5}">
                      <a16:colId xmlns:a16="http://schemas.microsoft.com/office/drawing/2014/main" val="1742311917"/>
                    </a:ext>
                  </a:extLst>
                </a:gridCol>
                <a:gridCol w="977158">
                  <a:extLst>
                    <a:ext uri="{9D8B030D-6E8A-4147-A177-3AD203B41FA5}">
                      <a16:colId xmlns:a16="http://schemas.microsoft.com/office/drawing/2014/main" val="870381838"/>
                    </a:ext>
                  </a:extLst>
                </a:gridCol>
                <a:gridCol w="365293">
                  <a:extLst>
                    <a:ext uri="{9D8B030D-6E8A-4147-A177-3AD203B41FA5}">
                      <a16:colId xmlns:a16="http://schemas.microsoft.com/office/drawing/2014/main" val="114557555"/>
                    </a:ext>
                  </a:extLst>
                </a:gridCol>
              </a:tblGrid>
              <a:tr h="142446">
                <a:tc>
                  <a:txBody>
                    <a:bodyPr/>
                    <a:lstStyle/>
                    <a:p>
                      <a:pPr algn="l" fontAlgn="b"/>
                      <a:r>
                        <a:rPr lang="en-US" sz="700" b="1" i="0" u="none" strike="noStrike">
                          <a:solidFill>
                            <a:srgbClr val="000000"/>
                          </a:solidFill>
                          <a:effectLst/>
                          <a:latin typeface="Arial" panose="020B0604020202020204" pitchFamily="34" charset="0"/>
                        </a:rPr>
                        <a:t>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1527.87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514%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599702486"/>
                  </a:ext>
                </a:extLst>
              </a:tr>
              <a:tr h="142446">
                <a:tc>
                  <a:txBody>
                    <a:bodyPr/>
                    <a:lstStyle/>
                    <a:p>
                      <a:pPr algn="l" fontAlgn="b"/>
                      <a:r>
                        <a:rPr lang="en-US" sz="700" b="0" i="0" u="none" strike="noStrike">
                          <a:solidFill>
                            <a:srgbClr val="000000"/>
                          </a:solidFill>
                          <a:effectLst/>
                          <a:latin typeface="Arial" panose="020B0604020202020204" pitchFamily="34" charset="0"/>
                        </a:rPr>
                        <a:t>[AT-AT] Westtirol 1 - Westtirol 2 WTRHU41 [OPP] / N-1 Buers - Westtirol ws (421)</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602.36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511437914"/>
                  </a:ext>
                </a:extLst>
              </a:tr>
              <a:tr h="142446">
                <a:tc>
                  <a:txBody>
                    <a:bodyPr/>
                    <a:lstStyle/>
                    <a:p>
                      <a:pPr algn="l" fontAlgn="b"/>
                      <a:r>
                        <a:rPr lang="en-US" sz="700" b="0" i="0" u="none" strike="noStrike">
                          <a:solidFill>
                            <a:srgbClr val="000000"/>
                          </a:solidFill>
                          <a:effectLst/>
                          <a:latin typeface="Arial" panose="020B0604020202020204" pitchFamily="34" charset="0"/>
                        </a:rPr>
                        <a:t>[AT-D2] St. Peter 2 - Pleinting 258 [OPP] [AT] / N-1 Pleinting - Pirach 257</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1151.42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795926862"/>
                  </a:ext>
                </a:extLst>
              </a:tr>
              <a:tr h="142446">
                <a:tc>
                  <a:txBody>
                    <a:bodyPr/>
                    <a:lstStyle/>
                    <a:p>
                      <a:pPr algn="l" fontAlgn="b"/>
                      <a:r>
                        <a:rPr lang="en-US" sz="700" b="0" i="0" u="none" strike="noStrike">
                          <a:solidFill>
                            <a:srgbClr val="000000"/>
                          </a:solidFill>
                          <a:effectLst/>
                          <a:latin typeface="Arial" panose="020B0604020202020204" pitchFamily="34" charset="0"/>
                        </a:rPr>
                        <a:t>[HR-SI] 400kV Tumbri - Krsko 1 [OPP] [HR] / N-1 Tumbri - Krsko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242.17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56%</a:t>
                      </a:r>
                    </a:p>
                  </a:txBody>
                  <a:tcPr marL="0" marR="0" marT="0" marB="0" anchor="b">
                    <a:lnL>
                      <a:noFill/>
                    </a:lnL>
                    <a:lnR>
                      <a:noFill/>
                    </a:lnR>
                    <a:lnT>
                      <a:noFill/>
                    </a:lnT>
                    <a:lnB>
                      <a:noFill/>
                    </a:lnB>
                  </a:tcPr>
                </a:tc>
                <a:extLst>
                  <a:ext uri="{0D108BD9-81ED-4DB2-BD59-A6C34878D82A}">
                    <a16:rowId xmlns:a16="http://schemas.microsoft.com/office/drawing/2014/main" val="1584969585"/>
                  </a:ext>
                </a:extLst>
              </a:tr>
              <a:tr h="142446">
                <a:tc>
                  <a:txBody>
                    <a:bodyPr/>
                    <a:lstStyle/>
                    <a:p>
                      <a:pPr algn="l" fontAlgn="b"/>
                      <a:r>
                        <a:rPr lang="en-US" sz="700" b="0" i="0" u="none" strike="noStrike">
                          <a:solidFill>
                            <a:srgbClr val="000000"/>
                          </a:solidFill>
                          <a:effectLst/>
                          <a:latin typeface="Arial" panose="020B0604020202020204" pitchFamily="34" charset="0"/>
                        </a:rPr>
                        <a:t>[SK-SK] Gabcikovo - P.Biskupice [DIR] / N-1 V.Dur - Krizovany</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17.06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99%</a:t>
                      </a:r>
                    </a:p>
                  </a:txBody>
                  <a:tcPr marL="0" marR="0" marT="0" marB="0" anchor="b">
                    <a:lnL>
                      <a:noFill/>
                    </a:lnL>
                    <a:lnR>
                      <a:noFill/>
                    </a:lnR>
                    <a:lnT>
                      <a:noFill/>
                    </a:lnT>
                    <a:lnB>
                      <a:noFill/>
                    </a:lnB>
                  </a:tcPr>
                </a:tc>
                <a:extLst>
                  <a:ext uri="{0D108BD9-81ED-4DB2-BD59-A6C34878D82A}">
                    <a16:rowId xmlns:a16="http://schemas.microsoft.com/office/drawing/2014/main" val="281560329"/>
                  </a:ext>
                </a:extLst>
              </a:tr>
              <a:tr h="142446">
                <a:tc>
                  <a:txBody>
                    <a:bodyPr/>
                    <a:lstStyle/>
                    <a:p>
                      <a:pPr algn="l" fontAlgn="b"/>
                      <a:r>
                        <a:rPr lang="en-US" sz="700" b="0" i="0" u="none" strike="noStrike">
                          <a:solidFill>
                            <a:srgbClr val="000000"/>
                          </a:solidFill>
                          <a:effectLst/>
                          <a:latin typeface="Arial" panose="020B0604020202020204" pitchFamily="34" charset="0"/>
                        </a:rPr>
                        <a:t>[RO-RO] TR Portile de Fier 400/220 1 [OPP] / N-1 TR Portile de Fier 400/220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92.97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33%</a:t>
                      </a:r>
                    </a:p>
                  </a:txBody>
                  <a:tcPr marL="0" marR="0" marT="0" marB="0" anchor="b">
                    <a:lnL>
                      <a:noFill/>
                    </a:lnL>
                    <a:lnR>
                      <a:noFill/>
                    </a:lnR>
                    <a:lnT>
                      <a:noFill/>
                    </a:lnT>
                    <a:lnB>
                      <a:noFill/>
                    </a:lnB>
                  </a:tcPr>
                </a:tc>
                <a:extLst>
                  <a:ext uri="{0D108BD9-81ED-4DB2-BD59-A6C34878D82A}">
                    <a16:rowId xmlns:a16="http://schemas.microsoft.com/office/drawing/2014/main" val="1795590563"/>
                  </a:ext>
                </a:extLst>
              </a:tr>
              <a:tr h="142446">
                <a:tc>
                  <a:txBody>
                    <a:bodyPr/>
                    <a:lstStyle/>
                    <a:p>
                      <a:pPr algn="l" fontAlgn="b"/>
                      <a:r>
                        <a:rPr lang="de-DE" sz="700" b="0" i="0" u="none" strike="noStrike">
                          <a:solidFill>
                            <a:srgbClr val="000000"/>
                          </a:solidFill>
                          <a:effectLst/>
                          <a:latin typeface="Arial" panose="020B0604020202020204" pitchFamily="34" charset="0"/>
                        </a:rPr>
                        <a:t>[D2-NL] Diele - Meeden SCHWARZ [DIR] [D2] / N-1 Diele - Meeden WEISS/W</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204.14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48%</a:t>
                      </a:r>
                    </a:p>
                  </a:txBody>
                  <a:tcPr marL="0" marR="0" marT="0" marB="0" anchor="b">
                    <a:lnL>
                      <a:noFill/>
                    </a:lnL>
                    <a:lnR>
                      <a:noFill/>
                    </a:lnR>
                    <a:lnT>
                      <a:noFill/>
                    </a:lnT>
                    <a:lnB>
                      <a:noFill/>
                    </a:lnB>
                  </a:tcPr>
                </a:tc>
                <a:extLst>
                  <a:ext uri="{0D108BD9-81ED-4DB2-BD59-A6C34878D82A}">
                    <a16:rowId xmlns:a16="http://schemas.microsoft.com/office/drawing/2014/main" val="1529400431"/>
                  </a:ext>
                </a:extLst>
              </a:tr>
              <a:tr h="142446">
                <a:tc>
                  <a:txBody>
                    <a:bodyPr/>
                    <a:lstStyle/>
                    <a:p>
                      <a:pPr algn="l" fontAlgn="b"/>
                      <a:r>
                        <a:rPr lang="en-US" sz="700" b="0" i="0" u="none" strike="noStrike">
                          <a:solidFill>
                            <a:srgbClr val="000000"/>
                          </a:solidFill>
                          <a:effectLst/>
                          <a:latin typeface="Arial" panose="020B0604020202020204" pitchFamily="34" charset="0"/>
                        </a:rPr>
                        <a:t>[SI-AT] 400 kV Maribor - Kainachtal 1 [DIR] [SI] / N-1 Maribor-Kainachtal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43.51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124%</a:t>
                      </a:r>
                    </a:p>
                  </a:txBody>
                  <a:tcPr marL="0" marR="0" marT="0" marB="0" anchor="b">
                    <a:lnL>
                      <a:noFill/>
                    </a:lnL>
                    <a:lnR>
                      <a:noFill/>
                    </a:lnR>
                    <a:lnT>
                      <a:noFill/>
                    </a:lnT>
                    <a:lnB>
                      <a:noFill/>
                    </a:lnB>
                  </a:tcPr>
                </a:tc>
                <a:extLst>
                  <a:ext uri="{0D108BD9-81ED-4DB2-BD59-A6C34878D82A}">
                    <a16:rowId xmlns:a16="http://schemas.microsoft.com/office/drawing/2014/main" val="544136732"/>
                  </a:ext>
                </a:extLst>
              </a:tr>
              <a:tr h="142446">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Dobrzen</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34.16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50%</a:t>
                      </a:r>
                    </a:p>
                  </a:txBody>
                  <a:tcPr marL="0" marR="0" marT="0" marB="0" anchor="b">
                    <a:lnL>
                      <a:noFill/>
                    </a:lnL>
                    <a:lnR>
                      <a:noFill/>
                    </a:lnR>
                    <a:lnT>
                      <a:noFill/>
                    </a:lnT>
                    <a:lnB>
                      <a:noFill/>
                    </a:lnB>
                  </a:tcPr>
                </a:tc>
                <a:extLst>
                  <a:ext uri="{0D108BD9-81ED-4DB2-BD59-A6C34878D82A}">
                    <a16:rowId xmlns:a16="http://schemas.microsoft.com/office/drawing/2014/main" val="2234108750"/>
                  </a:ext>
                </a:extLst>
              </a:tr>
              <a:tr h="142446">
                <a:tc>
                  <a:txBody>
                    <a:bodyPr/>
                    <a:lstStyle/>
                    <a:p>
                      <a:pPr algn="l" fontAlgn="b"/>
                      <a:r>
                        <a:rPr lang="en-US" sz="700" b="0" i="0" u="none" strike="noStrike">
                          <a:solidFill>
                            <a:srgbClr val="000000"/>
                          </a:solidFill>
                          <a:effectLst/>
                          <a:latin typeface="Arial" panose="020B0604020202020204" pitchFamily="34" charset="0"/>
                        </a:rPr>
                        <a:t>[BE-BE] PST Van Eyck 2 [OPP] [BE] / N-1 Achene - Gramme 380.10</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144.5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59%</a:t>
                      </a:r>
                    </a:p>
                  </a:txBody>
                  <a:tcPr marL="0" marR="0" marT="0" marB="0" anchor="b">
                    <a:lnL>
                      <a:noFill/>
                    </a:lnL>
                    <a:lnR>
                      <a:noFill/>
                    </a:lnR>
                    <a:lnT>
                      <a:noFill/>
                    </a:lnT>
                    <a:lnB>
                      <a:noFill/>
                    </a:lnB>
                  </a:tcPr>
                </a:tc>
                <a:extLst>
                  <a:ext uri="{0D108BD9-81ED-4DB2-BD59-A6C34878D82A}">
                    <a16:rowId xmlns:a16="http://schemas.microsoft.com/office/drawing/2014/main" val="1740916789"/>
                  </a:ext>
                </a:extLst>
              </a:tr>
              <a:tr h="142446">
                <a:tc>
                  <a:txBody>
                    <a:bodyPr/>
                    <a:lstStyle/>
                    <a:p>
                      <a:pPr algn="l" fontAlgn="b"/>
                      <a:r>
                        <a:rPr lang="en-US" sz="700" b="0" i="0" u="none" strike="noStrike">
                          <a:solidFill>
                            <a:srgbClr val="000000"/>
                          </a:solidFill>
                          <a:effectLst/>
                          <a:latin typeface="Arial" panose="020B0604020202020204" pitchFamily="34" charset="0"/>
                        </a:rPr>
                        <a:t>[D2-D7] Grosskrotzenburg - Urberach UMAIN N2 [DIR] [D7] / N-1 Dettingen - Grosskrotzenburg UMAIN S1</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658.81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60125327"/>
                  </a:ext>
                </a:extLst>
              </a:tr>
              <a:tr h="142446">
                <a:tc>
                  <a:txBody>
                    <a:bodyPr/>
                    <a:lstStyle/>
                    <a:p>
                      <a:pPr algn="l" fontAlgn="b"/>
                      <a:r>
                        <a:rPr lang="en-US" sz="700" b="0" i="0" u="none" strike="noStrike">
                          <a:solidFill>
                            <a:srgbClr val="000000"/>
                          </a:solidFill>
                          <a:effectLst/>
                          <a:latin typeface="Arial" panose="020B0604020202020204" pitchFamily="34" charset="0"/>
                        </a:rPr>
                        <a:t>[D7-D7] Huellen - Y Huellen WESTFL W [OPP] / N-1 Hattingen  - Witten  KEMNAD S</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132.73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985618127"/>
                  </a:ext>
                </a:extLst>
              </a:tr>
              <a:tr h="142446">
                <a:tc>
                  <a:txBody>
                    <a:bodyPr/>
                    <a:lstStyle/>
                    <a:p>
                      <a:pPr algn="l" fontAlgn="b"/>
                      <a:r>
                        <a:rPr lang="de-DE" sz="700" b="0" i="0" u="none" strike="noStrike">
                          <a:solidFill>
                            <a:srgbClr val="000000"/>
                          </a:solidFill>
                          <a:effectLst/>
                          <a:latin typeface="Arial" panose="020B0604020202020204" pitchFamily="34" charset="0"/>
                        </a:rPr>
                        <a:t>[D7-D7] Sechtem - Weissenthurm MITREI [DIR] / N-1 Liessem - Sechtem LIESSM O</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1527.87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583550210"/>
                  </a:ext>
                </a:extLst>
              </a:tr>
              <a:tr h="142446">
                <a:tc>
                  <a:txBody>
                    <a:bodyPr/>
                    <a:lstStyle/>
                    <a:p>
                      <a:pPr algn="l" fontAlgn="b"/>
                      <a:r>
                        <a:rPr lang="en-US" sz="700" b="0" i="0" u="none" strike="noStrike">
                          <a:solidFill>
                            <a:srgbClr val="000000"/>
                          </a:solidFill>
                          <a:effectLst/>
                          <a:latin typeface="Arial" panose="020B0604020202020204" pitchFamily="34" charset="0"/>
                        </a:rPr>
                        <a:t>[PL-PL] Krosno Iskrzynia - Tarnow [OPP] / N-1 Nosovice - Varin</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467.79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45%</a:t>
                      </a:r>
                    </a:p>
                  </a:txBody>
                  <a:tcPr marL="0" marR="0" marT="0" marB="0" anchor="b">
                    <a:lnL>
                      <a:noFill/>
                    </a:lnL>
                    <a:lnR>
                      <a:noFill/>
                    </a:lnR>
                    <a:lnT>
                      <a:noFill/>
                    </a:lnT>
                    <a:lnB>
                      <a:noFill/>
                    </a:lnB>
                  </a:tcPr>
                </a:tc>
                <a:extLst>
                  <a:ext uri="{0D108BD9-81ED-4DB2-BD59-A6C34878D82A}">
                    <a16:rowId xmlns:a16="http://schemas.microsoft.com/office/drawing/2014/main" val="1955254655"/>
                  </a:ext>
                </a:extLst>
              </a:tr>
              <a:tr h="142446">
                <a:tc>
                  <a:txBody>
                    <a:bodyPr/>
                    <a:lstStyle/>
                    <a:p>
                      <a:pPr algn="l" fontAlgn="b"/>
                      <a:r>
                        <a:rPr lang="sl-SI" sz="700" b="1" i="0" u="none" strike="noStrike" dirty="0">
                          <a:solidFill>
                            <a:srgbClr val="000000"/>
                          </a:solidFill>
                          <a:effectLst/>
                          <a:latin typeface="Arial" panose="020B0604020202020204" pitchFamily="34" charset="0"/>
                        </a:rPr>
                        <a:t>18</a:t>
                      </a:r>
                      <a:endParaRPr lang="en-US" sz="700" b="1" i="0" u="none" strike="noStrike" dirty="0">
                        <a:solidFill>
                          <a:srgbClr val="000000"/>
                        </a:solidFill>
                        <a:effectLst/>
                        <a:latin typeface="Arial" panose="020B0604020202020204" pitchFamily="34" charset="0"/>
                      </a:endParaRP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2343.74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307%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061862822"/>
                  </a:ext>
                </a:extLst>
              </a:tr>
              <a:tr h="142446">
                <a:tc>
                  <a:txBody>
                    <a:bodyPr/>
                    <a:lstStyle/>
                    <a:p>
                      <a:pPr algn="l" fontAlgn="b"/>
                      <a:r>
                        <a:rPr lang="en-US" sz="700" b="0" i="0" u="none" strike="noStrike">
                          <a:solidFill>
                            <a:srgbClr val="000000"/>
                          </a:solidFill>
                          <a:effectLst/>
                          <a:latin typeface="Arial" panose="020B0604020202020204" pitchFamily="34" charset="0"/>
                        </a:rPr>
                        <a:t>[D2-D2] Altheim - Sittling 219 [OPP] / N-1 Altheim - Sittling 220</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182.1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331763011"/>
                  </a:ext>
                </a:extLst>
              </a:tr>
              <a:tr h="142446">
                <a:tc>
                  <a:txBody>
                    <a:bodyPr/>
                    <a:lstStyle/>
                    <a:p>
                      <a:pPr algn="l" fontAlgn="b"/>
                      <a:r>
                        <a:rPr lang="en-US" sz="700" b="0" i="0" u="none" strike="noStrike">
                          <a:solidFill>
                            <a:srgbClr val="000000"/>
                          </a:solidFill>
                          <a:effectLst/>
                          <a:latin typeface="Arial" panose="020B0604020202020204" pitchFamily="34" charset="0"/>
                        </a:rPr>
                        <a:t>[RO-RO] TR Portile de Fier 400/220 1 [OPP] / N-1 TR Portile de Fier 400/220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111.78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a:t>
                      </a:r>
                    </a:p>
                  </a:txBody>
                  <a:tcPr marL="0" marR="0" marT="0" marB="0" anchor="b">
                    <a:lnL>
                      <a:noFill/>
                    </a:lnL>
                    <a:lnR>
                      <a:noFill/>
                    </a:lnR>
                    <a:lnT>
                      <a:noFill/>
                    </a:lnT>
                    <a:lnB>
                      <a:noFill/>
                    </a:lnB>
                  </a:tcPr>
                </a:tc>
                <a:extLst>
                  <a:ext uri="{0D108BD9-81ED-4DB2-BD59-A6C34878D82A}">
                    <a16:rowId xmlns:a16="http://schemas.microsoft.com/office/drawing/2014/main" val="466279195"/>
                  </a:ext>
                </a:extLst>
              </a:tr>
              <a:tr h="142446">
                <a:tc>
                  <a:txBody>
                    <a:bodyPr/>
                    <a:lstStyle/>
                    <a:p>
                      <a:pPr algn="l" fontAlgn="b"/>
                      <a:r>
                        <a:rPr lang="de-DE" sz="700" b="0" i="0" u="none" strike="noStrike">
                          <a:solidFill>
                            <a:srgbClr val="000000"/>
                          </a:solidFill>
                          <a:effectLst/>
                          <a:latin typeface="Arial" panose="020B0604020202020204" pitchFamily="34" charset="0"/>
                        </a:rPr>
                        <a:t>[D2-NL] Diele - Meeden SCHWARZ [DIR] [D2] / N-1 Diele - Meeden WEISS/W</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322.66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39%</a:t>
                      </a:r>
                    </a:p>
                  </a:txBody>
                  <a:tcPr marL="0" marR="0" marT="0" marB="0" anchor="b">
                    <a:lnL>
                      <a:noFill/>
                    </a:lnL>
                    <a:lnR>
                      <a:noFill/>
                    </a:lnR>
                    <a:lnT>
                      <a:noFill/>
                    </a:lnT>
                    <a:lnB>
                      <a:noFill/>
                    </a:lnB>
                  </a:tcPr>
                </a:tc>
                <a:extLst>
                  <a:ext uri="{0D108BD9-81ED-4DB2-BD59-A6C34878D82A}">
                    <a16:rowId xmlns:a16="http://schemas.microsoft.com/office/drawing/2014/main" val="3047292882"/>
                  </a:ext>
                </a:extLst>
              </a:tr>
              <a:tr h="142446">
                <a:tc>
                  <a:txBody>
                    <a:bodyPr/>
                    <a:lstStyle/>
                    <a:p>
                      <a:pPr algn="l" fontAlgn="b"/>
                      <a:r>
                        <a:rPr lang="en-US" sz="700" b="0" i="0" u="none" strike="noStrike">
                          <a:solidFill>
                            <a:srgbClr val="000000"/>
                          </a:solidFill>
                          <a:effectLst/>
                          <a:latin typeface="Arial" panose="020B0604020202020204" pitchFamily="34" charset="0"/>
                        </a:rPr>
                        <a:t>[D7-D2] Urberach - Grosskrotzenburg [OPP] [D2] / N-1 Dettingen - Grosskrotzenburg UMAIN S1</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555.33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a:t>
                      </a:r>
                    </a:p>
                  </a:txBody>
                  <a:tcPr marL="0" marR="0" marT="0" marB="0" anchor="b">
                    <a:lnL>
                      <a:noFill/>
                    </a:lnL>
                    <a:lnR>
                      <a:noFill/>
                    </a:lnR>
                    <a:lnT>
                      <a:noFill/>
                    </a:lnT>
                    <a:lnB>
                      <a:noFill/>
                    </a:lnB>
                  </a:tcPr>
                </a:tc>
                <a:extLst>
                  <a:ext uri="{0D108BD9-81ED-4DB2-BD59-A6C34878D82A}">
                    <a16:rowId xmlns:a16="http://schemas.microsoft.com/office/drawing/2014/main" val="3121322690"/>
                  </a:ext>
                </a:extLst>
              </a:tr>
              <a:tr h="142446">
                <a:tc>
                  <a:txBody>
                    <a:bodyPr/>
                    <a:lstStyle/>
                    <a:p>
                      <a:pPr algn="l" fontAlgn="b"/>
                      <a:r>
                        <a:rPr lang="en-US" sz="700" b="0" i="0" u="none" strike="noStrike">
                          <a:solidFill>
                            <a:srgbClr val="000000"/>
                          </a:solidFill>
                          <a:effectLst/>
                          <a:latin typeface="Arial" panose="020B0604020202020204" pitchFamily="34" charset="0"/>
                        </a:rPr>
                        <a:t>[SI-AT] 220 kV Podlog - Obersielach [OPP] [SI] / N-1 Maribor-Kainachtal 1</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318.26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33%</a:t>
                      </a:r>
                    </a:p>
                  </a:txBody>
                  <a:tcPr marL="0" marR="0" marT="0" marB="0" anchor="b">
                    <a:lnL>
                      <a:noFill/>
                    </a:lnL>
                    <a:lnR>
                      <a:noFill/>
                    </a:lnR>
                    <a:lnT>
                      <a:noFill/>
                    </a:lnT>
                    <a:lnB>
                      <a:noFill/>
                    </a:lnB>
                  </a:tcPr>
                </a:tc>
                <a:extLst>
                  <a:ext uri="{0D108BD9-81ED-4DB2-BD59-A6C34878D82A}">
                    <a16:rowId xmlns:a16="http://schemas.microsoft.com/office/drawing/2014/main" val="4085358165"/>
                  </a:ext>
                </a:extLst>
              </a:tr>
              <a:tr h="142446">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2343.74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a:t>
                      </a:r>
                    </a:p>
                  </a:txBody>
                  <a:tcPr marL="0" marR="0" marT="0" marB="0" anchor="b">
                    <a:lnL>
                      <a:noFill/>
                    </a:lnL>
                    <a:lnR>
                      <a:noFill/>
                    </a:lnR>
                    <a:lnT>
                      <a:noFill/>
                    </a:lnT>
                    <a:lnB>
                      <a:noFill/>
                    </a:lnB>
                  </a:tcPr>
                </a:tc>
                <a:extLst>
                  <a:ext uri="{0D108BD9-81ED-4DB2-BD59-A6C34878D82A}">
                    <a16:rowId xmlns:a16="http://schemas.microsoft.com/office/drawing/2014/main" val="1755158473"/>
                  </a:ext>
                </a:extLst>
              </a:tr>
              <a:tr h="142446">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Dobrzen</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348.2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48%</a:t>
                      </a:r>
                    </a:p>
                  </a:txBody>
                  <a:tcPr marL="0" marR="0" marT="0" marB="0" anchor="b">
                    <a:lnL>
                      <a:noFill/>
                    </a:lnL>
                    <a:lnR>
                      <a:noFill/>
                    </a:lnR>
                    <a:lnT>
                      <a:noFill/>
                    </a:lnT>
                    <a:lnB>
                      <a:noFill/>
                    </a:lnB>
                  </a:tcPr>
                </a:tc>
                <a:extLst>
                  <a:ext uri="{0D108BD9-81ED-4DB2-BD59-A6C34878D82A}">
                    <a16:rowId xmlns:a16="http://schemas.microsoft.com/office/drawing/2014/main" val="1797113242"/>
                  </a:ext>
                </a:extLst>
              </a:tr>
              <a:tr h="142446">
                <a:tc>
                  <a:txBody>
                    <a:bodyPr/>
                    <a:lstStyle/>
                    <a:p>
                      <a:pPr algn="l" fontAlgn="b"/>
                      <a:r>
                        <a:rPr lang="en-US" sz="700" b="0" i="0" u="none" strike="noStrike">
                          <a:solidFill>
                            <a:srgbClr val="000000"/>
                          </a:solidFill>
                          <a:effectLst/>
                          <a:latin typeface="Arial" panose="020B0604020202020204" pitchFamily="34" charset="0"/>
                        </a:rPr>
                        <a:t>[SI-HR] 220kV Podlog - Zerjavinec [DIR] [SI] / N-1 Cirkovce-Krsko</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883.19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72%</a:t>
                      </a:r>
                    </a:p>
                  </a:txBody>
                  <a:tcPr marL="0" marR="0" marT="0" marB="0" anchor="b">
                    <a:lnL>
                      <a:noFill/>
                    </a:lnL>
                    <a:lnR>
                      <a:noFill/>
                    </a:lnR>
                    <a:lnT>
                      <a:noFill/>
                    </a:lnT>
                    <a:lnB>
                      <a:noFill/>
                    </a:lnB>
                  </a:tcPr>
                </a:tc>
                <a:extLst>
                  <a:ext uri="{0D108BD9-81ED-4DB2-BD59-A6C34878D82A}">
                    <a16:rowId xmlns:a16="http://schemas.microsoft.com/office/drawing/2014/main" val="3181321031"/>
                  </a:ext>
                </a:extLst>
              </a:tr>
              <a:tr h="142446">
                <a:tc>
                  <a:txBody>
                    <a:bodyPr/>
                    <a:lstStyle/>
                    <a:p>
                      <a:pPr algn="l" fontAlgn="b"/>
                      <a:r>
                        <a:rPr lang="en-US" sz="700" b="0" i="0" u="none" strike="noStrike">
                          <a:solidFill>
                            <a:srgbClr val="000000"/>
                          </a:solidFill>
                          <a:effectLst/>
                          <a:latin typeface="Arial" panose="020B0604020202020204" pitchFamily="34" charset="0"/>
                        </a:rPr>
                        <a:t>[D7-D7] Huellen - Y Huellen WESTFL W [OPP] / N-1 Hattingen  - Witten  KEMNAD S</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946.8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a:t>
                      </a:r>
                    </a:p>
                  </a:txBody>
                  <a:tcPr marL="0" marR="0" marT="0" marB="0" anchor="b">
                    <a:lnL>
                      <a:noFill/>
                    </a:lnL>
                    <a:lnR>
                      <a:noFill/>
                    </a:lnR>
                    <a:lnT>
                      <a:noFill/>
                    </a:lnT>
                    <a:lnB>
                      <a:noFill/>
                    </a:lnB>
                  </a:tcPr>
                </a:tc>
                <a:extLst>
                  <a:ext uri="{0D108BD9-81ED-4DB2-BD59-A6C34878D82A}">
                    <a16:rowId xmlns:a16="http://schemas.microsoft.com/office/drawing/2014/main" val="388425534"/>
                  </a:ext>
                </a:extLst>
              </a:tr>
              <a:tr h="142446">
                <a:tc>
                  <a:txBody>
                    <a:bodyPr/>
                    <a:lstStyle/>
                    <a:p>
                      <a:pPr algn="l" fontAlgn="b"/>
                      <a:r>
                        <a:rPr lang="en-US" sz="700" b="0" i="0" u="none" strike="noStrike">
                          <a:solidFill>
                            <a:srgbClr val="000000"/>
                          </a:solidFill>
                          <a:effectLst/>
                          <a:latin typeface="Arial" panose="020B0604020202020204" pitchFamily="34" charset="0"/>
                        </a:rPr>
                        <a:t>[PL-PL] Krosno Iskrzynia - Tarnow [OPP] / N-1 Nosovice - Varin</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2.77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47%</a:t>
                      </a:r>
                    </a:p>
                  </a:txBody>
                  <a:tcPr marL="0" marR="0" marT="0" marB="0" anchor="b">
                    <a:lnL>
                      <a:noFill/>
                    </a:lnL>
                    <a:lnR>
                      <a:noFill/>
                    </a:lnR>
                    <a:lnT>
                      <a:noFill/>
                    </a:lnT>
                    <a:lnB>
                      <a:noFill/>
                    </a:lnB>
                  </a:tcPr>
                </a:tc>
                <a:extLst>
                  <a:ext uri="{0D108BD9-81ED-4DB2-BD59-A6C34878D82A}">
                    <a16:rowId xmlns:a16="http://schemas.microsoft.com/office/drawing/2014/main" val="2555543050"/>
                  </a:ext>
                </a:extLst>
              </a:tr>
              <a:tr h="142446">
                <a:tc>
                  <a:txBody>
                    <a:bodyPr/>
                    <a:lstStyle/>
                    <a:p>
                      <a:pPr algn="l" fontAlgn="b"/>
                      <a:r>
                        <a:rPr lang="en-US" sz="700" b="0" i="0" u="none" strike="noStrike">
                          <a:solidFill>
                            <a:srgbClr val="000000"/>
                          </a:solidFill>
                          <a:effectLst/>
                          <a:latin typeface="Arial" panose="020B0604020202020204" pitchFamily="34" charset="0"/>
                        </a:rPr>
                        <a:t>[D7-D7] Lambsheim - Weingarten LAMBSH W [DIR] / N-1 Rheinau - Hoheneck KUGELB O</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976.91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a:t>
                      </a:r>
                    </a:p>
                  </a:txBody>
                  <a:tcPr marL="0" marR="0" marT="0" marB="0" anchor="b">
                    <a:lnL>
                      <a:noFill/>
                    </a:lnL>
                    <a:lnR>
                      <a:noFill/>
                    </a:lnR>
                    <a:lnT>
                      <a:noFill/>
                    </a:lnT>
                    <a:lnB>
                      <a:noFill/>
                    </a:lnB>
                  </a:tcPr>
                </a:tc>
                <a:extLst>
                  <a:ext uri="{0D108BD9-81ED-4DB2-BD59-A6C34878D82A}">
                    <a16:rowId xmlns:a16="http://schemas.microsoft.com/office/drawing/2014/main" val="2283530529"/>
                  </a:ext>
                </a:extLst>
              </a:tr>
              <a:tr h="142446">
                <a:tc>
                  <a:txBody>
                    <a:bodyPr/>
                    <a:lstStyle/>
                    <a:p>
                      <a:pPr algn="l" fontAlgn="b"/>
                      <a:r>
                        <a:rPr lang="en-US" sz="700" b="1" i="0" u="none" strike="noStrike">
                          <a:solidFill>
                            <a:srgbClr val="000000"/>
                          </a:solidFill>
                          <a:effectLst/>
                          <a:latin typeface="Arial" panose="020B0604020202020204" pitchFamily="34" charset="0"/>
                        </a:rPr>
                        <a:t>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4241.05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287%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595168550"/>
                  </a:ext>
                </a:extLst>
              </a:tr>
              <a:tr h="142446">
                <a:tc>
                  <a:txBody>
                    <a:bodyPr/>
                    <a:lstStyle/>
                    <a:p>
                      <a:pPr algn="l" fontAlgn="b"/>
                      <a:r>
                        <a:rPr lang="en-US" sz="700" b="0" i="0" u="none" strike="noStrike">
                          <a:solidFill>
                            <a:srgbClr val="000000"/>
                          </a:solidFill>
                          <a:effectLst/>
                          <a:latin typeface="Arial" panose="020B0604020202020204" pitchFamily="34" charset="0"/>
                        </a:rPr>
                        <a:t>[AT-AT] Westtirol 1 - Westtirol 2 WTRHU41 [OPP] / N-1 Buers - Westtirol ws (421)</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688.27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520166313"/>
                  </a:ext>
                </a:extLst>
              </a:tr>
              <a:tr h="142446">
                <a:tc>
                  <a:txBody>
                    <a:bodyPr/>
                    <a:lstStyle/>
                    <a:p>
                      <a:pPr algn="l" fontAlgn="b"/>
                      <a:r>
                        <a:rPr lang="en-US" sz="700" b="0" i="0" u="none" strike="noStrike">
                          <a:solidFill>
                            <a:srgbClr val="000000"/>
                          </a:solidFill>
                          <a:effectLst/>
                          <a:latin typeface="Arial" panose="020B0604020202020204" pitchFamily="34" charset="0"/>
                        </a:rPr>
                        <a:t>[HR-SI] 400kV Tumbri - Krsko 1 [OPP] [HR] / N-1 Tumbri - Krsko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248.87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57%</a:t>
                      </a:r>
                    </a:p>
                  </a:txBody>
                  <a:tcPr marL="0" marR="0" marT="0" marB="0" anchor="b">
                    <a:lnL>
                      <a:noFill/>
                    </a:lnL>
                    <a:lnR>
                      <a:noFill/>
                    </a:lnR>
                    <a:lnT>
                      <a:noFill/>
                    </a:lnT>
                    <a:lnB>
                      <a:noFill/>
                    </a:lnB>
                  </a:tcPr>
                </a:tc>
                <a:extLst>
                  <a:ext uri="{0D108BD9-81ED-4DB2-BD59-A6C34878D82A}">
                    <a16:rowId xmlns:a16="http://schemas.microsoft.com/office/drawing/2014/main" val="1928411190"/>
                  </a:ext>
                </a:extLst>
              </a:tr>
              <a:tr h="142446">
                <a:tc>
                  <a:txBody>
                    <a:bodyPr/>
                    <a:lstStyle/>
                    <a:p>
                      <a:pPr algn="l" fontAlgn="b"/>
                      <a:r>
                        <a:rPr lang="en-US" sz="700" b="0" i="0" u="none" strike="noStrike">
                          <a:solidFill>
                            <a:srgbClr val="000000"/>
                          </a:solidFill>
                          <a:effectLst/>
                          <a:latin typeface="Arial" panose="020B0604020202020204" pitchFamily="34" charset="0"/>
                        </a:rPr>
                        <a:t>[D2-D2] Altheim - Sittling 219 [OPP] / N-1 Altheim - Sittling 220</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4241.05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13%</a:t>
                      </a:r>
                    </a:p>
                  </a:txBody>
                  <a:tcPr marL="0" marR="0" marT="0" marB="0" anchor="b">
                    <a:lnL>
                      <a:noFill/>
                    </a:lnL>
                    <a:lnR>
                      <a:noFill/>
                    </a:lnR>
                    <a:lnT>
                      <a:noFill/>
                    </a:lnT>
                    <a:lnB>
                      <a:noFill/>
                    </a:lnB>
                  </a:tcPr>
                </a:tc>
                <a:extLst>
                  <a:ext uri="{0D108BD9-81ED-4DB2-BD59-A6C34878D82A}">
                    <a16:rowId xmlns:a16="http://schemas.microsoft.com/office/drawing/2014/main" val="1412389750"/>
                  </a:ext>
                </a:extLst>
              </a:tr>
              <a:tr h="142446">
                <a:tc>
                  <a:txBody>
                    <a:bodyPr/>
                    <a:lstStyle/>
                    <a:p>
                      <a:pPr algn="l" fontAlgn="b"/>
                      <a:r>
                        <a:rPr lang="en-US" sz="700" b="0" i="0" u="none" strike="noStrike">
                          <a:solidFill>
                            <a:srgbClr val="000000"/>
                          </a:solidFill>
                          <a:effectLst/>
                          <a:latin typeface="Arial" panose="020B0604020202020204" pitchFamily="34" charset="0"/>
                        </a:rPr>
                        <a:t>[RO-RO] TR Portile de Fier 400/220 1 [OPP] / N-1 TR Portile de Fier 400/220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398.63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33%</a:t>
                      </a:r>
                    </a:p>
                  </a:txBody>
                  <a:tcPr marL="0" marR="0" marT="0" marB="0" anchor="b">
                    <a:lnL>
                      <a:noFill/>
                    </a:lnL>
                    <a:lnR>
                      <a:noFill/>
                    </a:lnR>
                    <a:lnT>
                      <a:noFill/>
                    </a:lnT>
                    <a:lnB>
                      <a:noFill/>
                    </a:lnB>
                  </a:tcPr>
                </a:tc>
                <a:extLst>
                  <a:ext uri="{0D108BD9-81ED-4DB2-BD59-A6C34878D82A}">
                    <a16:rowId xmlns:a16="http://schemas.microsoft.com/office/drawing/2014/main" val="258067790"/>
                  </a:ext>
                </a:extLst>
              </a:tr>
              <a:tr h="142446">
                <a:tc>
                  <a:txBody>
                    <a:bodyPr/>
                    <a:lstStyle/>
                    <a:p>
                      <a:pPr algn="l" fontAlgn="b"/>
                      <a:r>
                        <a:rPr lang="en-US" sz="700" b="0" i="0" u="none" strike="noStrike">
                          <a:solidFill>
                            <a:srgbClr val="000000"/>
                          </a:solidFill>
                          <a:effectLst/>
                          <a:latin typeface="Arial" panose="020B0604020202020204" pitchFamily="34" charset="0"/>
                        </a:rPr>
                        <a:t>[D7-D2] Urberach - Grosskrotzenburg [OPP] [D2] / N-1 Dettingen - Grosskrotzenburg UMAIN S1</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1714.83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a:t>
                      </a:r>
                    </a:p>
                  </a:txBody>
                  <a:tcPr marL="0" marR="0" marT="0" marB="0" anchor="b">
                    <a:lnL>
                      <a:noFill/>
                    </a:lnL>
                    <a:lnR>
                      <a:noFill/>
                    </a:lnR>
                    <a:lnT>
                      <a:noFill/>
                    </a:lnT>
                    <a:lnB>
                      <a:noFill/>
                    </a:lnB>
                  </a:tcPr>
                </a:tc>
                <a:extLst>
                  <a:ext uri="{0D108BD9-81ED-4DB2-BD59-A6C34878D82A}">
                    <a16:rowId xmlns:a16="http://schemas.microsoft.com/office/drawing/2014/main" val="793184112"/>
                  </a:ext>
                </a:extLst>
              </a:tr>
              <a:tr h="142446">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760.96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a:t>
                      </a:r>
                    </a:p>
                  </a:txBody>
                  <a:tcPr marL="0" marR="0" marT="0" marB="0" anchor="b">
                    <a:lnL>
                      <a:noFill/>
                    </a:lnL>
                    <a:lnR>
                      <a:noFill/>
                    </a:lnR>
                    <a:lnT>
                      <a:noFill/>
                    </a:lnT>
                    <a:lnB>
                      <a:noFill/>
                    </a:lnB>
                  </a:tcPr>
                </a:tc>
                <a:extLst>
                  <a:ext uri="{0D108BD9-81ED-4DB2-BD59-A6C34878D82A}">
                    <a16:rowId xmlns:a16="http://schemas.microsoft.com/office/drawing/2014/main" val="3184737364"/>
                  </a:ext>
                </a:extLst>
              </a:tr>
              <a:tr h="142446">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Dobrzen</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109.17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48%</a:t>
                      </a:r>
                    </a:p>
                  </a:txBody>
                  <a:tcPr marL="0" marR="0" marT="0" marB="0" anchor="b">
                    <a:lnL>
                      <a:noFill/>
                    </a:lnL>
                    <a:lnR>
                      <a:noFill/>
                    </a:lnR>
                    <a:lnT>
                      <a:noFill/>
                    </a:lnT>
                    <a:lnB>
                      <a:noFill/>
                    </a:lnB>
                  </a:tcPr>
                </a:tc>
                <a:extLst>
                  <a:ext uri="{0D108BD9-81ED-4DB2-BD59-A6C34878D82A}">
                    <a16:rowId xmlns:a16="http://schemas.microsoft.com/office/drawing/2014/main" val="348504121"/>
                  </a:ext>
                </a:extLst>
              </a:tr>
              <a:tr h="142446">
                <a:tc>
                  <a:txBody>
                    <a:bodyPr/>
                    <a:lstStyle/>
                    <a:p>
                      <a:pPr algn="l" fontAlgn="b"/>
                      <a:r>
                        <a:rPr lang="en-US" sz="700" b="0" i="0" u="none" strike="noStrike">
                          <a:solidFill>
                            <a:srgbClr val="000000"/>
                          </a:solidFill>
                          <a:effectLst/>
                          <a:latin typeface="Arial" panose="020B0604020202020204" pitchFamily="34" charset="0"/>
                        </a:rPr>
                        <a:t>[BE-FR] Avelgem - Avelin 380.80 [DIR] [BE] / N-1 Avelgem - Mastaing 380.79</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85.23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75%</a:t>
                      </a:r>
                    </a:p>
                  </a:txBody>
                  <a:tcPr marL="0" marR="0" marT="0" marB="0" anchor="b">
                    <a:lnL>
                      <a:noFill/>
                    </a:lnL>
                    <a:lnR>
                      <a:noFill/>
                    </a:lnR>
                    <a:lnT>
                      <a:noFill/>
                    </a:lnT>
                    <a:lnB>
                      <a:noFill/>
                    </a:lnB>
                  </a:tcPr>
                </a:tc>
                <a:extLst>
                  <a:ext uri="{0D108BD9-81ED-4DB2-BD59-A6C34878D82A}">
                    <a16:rowId xmlns:a16="http://schemas.microsoft.com/office/drawing/2014/main" val="330886617"/>
                  </a:ext>
                </a:extLst>
              </a:tr>
              <a:tr h="142446">
                <a:tc>
                  <a:txBody>
                    <a:bodyPr/>
                    <a:lstStyle/>
                    <a:p>
                      <a:pPr algn="l" fontAlgn="b"/>
                      <a:r>
                        <a:rPr lang="en-US" sz="700" b="0" i="0" u="none" strike="noStrike">
                          <a:solidFill>
                            <a:srgbClr val="000000"/>
                          </a:solidFill>
                          <a:effectLst/>
                          <a:latin typeface="Arial" panose="020B0604020202020204" pitchFamily="34" charset="0"/>
                        </a:rPr>
                        <a:t>[NL-BE] Maasbracht-Van Eyck 380 W [OPP] [NL] / N-1 Gramme - Lixhe 380.11</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141.3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a:t>
                      </a:r>
                    </a:p>
                  </a:txBody>
                  <a:tcPr marL="0" marR="0" marT="0" marB="0" anchor="b">
                    <a:lnL>
                      <a:noFill/>
                    </a:lnL>
                    <a:lnR>
                      <a:noFill/>
                    </a:lnR>
                    <a:lnT>
                      <a:noFill/>
                    </a:lnT>
                    <a:lnB>
                      <a:noFill/>
                    </a:lnB>
                  </a:tcPr>
                </a:tc>
                <a:extLst>
                  <a:ext uri="{0D108BD9-81ED-4DB2-BD59-A6C34878D82A}">
                    <a16:rowId xmlns:a16="http://schemas.microsoft.com/office/drawing/2014/main" val="48639738"/>
                  </a:ext>
                </a:extLst>
              </a:tr>
              <a:tr h="142446">
                <a:tc>
                  <a:txBody>
                    <a:bodyPr/>
                    <a:lstStyle/>
                    <a:p>
                      <a:pPr algn="l" fontAlgn="b"/>
                      <a:r>
                        <a:rPr lang="en-US" sz="700" b="0" i="0" u="none" strike="noStrike">
                          <a:solidFill>
                            <a:srgbClr val="000000"/>
                          </a:solidFill>
                          <a:effectLst/>
                          <a:latin typeface="Arial" panose="020B0604020202020204" pitchFamily="34" charset="0"/>
                        </a:rPr>
                        <a:t>[PL-PL] Krosno Iskrzynia - Tarnow [OPP] / N-1 Nosovice - Varin</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306.55</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46%</a:t>
                      </a:r>
                    </a:p>
                  </a:txBody>
                  <a:tcPr marL="0" marR="0" marT="0" marB="0" anchor="b">
                    <a:lnL>
                      <a:noFill/>
                    </a:lnL>
                    <a:lnR>
                      <a:noFill/>
                    </a:lnR>
                    <a:lnT>
                      <a:noFill/>
                    </a:lnT>
                    <a:lnB>
                      <a:noFill/>
                    </a:lnB>
                  </a:tcPr>
                </a:tc>
                <a:extLst>
                  <a:ext uri="{0D108BD9-81ED-4DB2-BD59-A6C34878D82A}">
                    <a16:rowId xmlns:a16="http://schemas.microsoft.com/office/drawing/2014/main" val="932011717"/>
                  </a:ext>
                </a:extLst>
              </a:tr>
            </a:tbl>
          </a:graphicData>
        </a:graphic>
      </p:graphicFrame>
    </p:spTree>
    <p:extLst>
      <p:ext uri="{BB962C8B-B14F-4D97-AF65-F5344CB8AC3E}">
        <p14:creationId xmlns:p14="http://schemas.microsoft.com/office/powerpoint/2010/main" val="406915648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tableEx ,Top 10 CNE by Average Maximum AMR (MW) per BD ,multiRowCard ,tableEx ,Average Maximum AMR per BD (MW) by TSO ,tableEx ,basicShap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+2_10</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4060662416"/>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20119 (part VI)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0772A205-7BD9-468E-AD47-A4E220855D38}"/>
              </a:ext>
            </a:extLst>
          </p:cNvPr>
          <p:cNvGraphicFramePr>
            <a:graphicFrameLocks noGrp="1"/>
          </p:cNvGraphicFramePr>
          <p:nvPr>
            <p:extLst>
              <p:ext uri="{D42A27DB-BD31-4B8C-83A1-F6EECF244321}">
                <p14:modId xmlns:p14="http://schemas.microsoft.com/office/powerpoint/2010/main" val="2829417694"/>
              </p:ext>
            </p:extLst>
          </p:nvPr>
        </p:nvGraphicFramePr>
        <p:xfrm>
          <a:off x="1916349" y="1079498"/>
          <a:ext cx="6055293" cy="5270486"/>
        </p:xfrm>
        <a:graphic>
          <a:graphicData uri="http://schemas.openxmlformats.org/drawingml/2006/table">
            <a:tbl>
              <a:tblPr/>
              <a:tblGrid>
                <a:gridCol w="4738535">
                  <a:extLst>
                    <a:ext uri="{9D8B030D-6E8A-4147-A177-3AD203B41FA5}">
                      <a16:colId xmlns:a16="http://schemas.microsoft.com/office/drawing/2014/main" val="1841604147"/>
                    </a:ext>
                  </a:extLst>
                </a:gridCol>
                <a:gridCol w="958456">
                  <a:extLst>
                    <a:ext uri="{9D8B030D-6E8A-4147-A177-3AD203B41FA5}">
                      <a16:colId xmlns:a16="http://schemas.microsoft.com/office/drawing/2014/main" val="1971922776"/>
                    </a:ext>
                  </a:extLst>
                </a:gridCol>
                <a:gridCol w="358302">
                  <a:extLst>
                    <a:ext uri="{9D8B030D-6E8A-4147-A177-3AD203B41FA5}">
                      <a16:colId xmlns:a16="http://schemas.microsoft.com/office/drawing/2014/main" val="422343473"/>
                    </a:ext>
                  </a:extLst>
                </a:gridCol>
              </a:tblGrid>
              <a:tr h="138697">
                <a:tc>
                  <a:txBody>
                    <a:bodyPr/>
                    <a:lstStyle/>
                    <a:p>
                      <a:pPr algn="l" fontAlgn="b"/>
                      <a:r>
                        <a:rPr lang="en-US" sz="700" b="1" i="0" u="none" strike="noStrike">
                          <a:solidFill>
                            <a:srgbClr val="000000"/>
                          </a:solidFill>
                          <a:effectLst/>
                          <a:latin typeface="Arial" panose="020B0604020202020204" pitchFamily="34" charset="0"/>
                        </a:rPr>
                        <a:t>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1707.48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276%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072805710"/>
                  </a:ext>
                </a:extLst>
              </a:tr>
              <a:tr h="138697">
                <a:tc>
                  <a:txBody>
                    <a:bodyPr/>
                    <a:lstStyle/>
                    <a:p>
                      <a:pPr algn="l" fontAlgn="b"/>
                      <a:r>
                        <a:rPr lang="en-US" sz="700" b="0" i="0" u="none" strike="noStrike">
                          <a:solidFill>
                            <a:srgbClr val="000000"/>
                          </a:solidFill>
                          <a:effectLst/>
                          <a:latin typeface="Arial" panose="020B0604020202020204" pitchFamily="34" charset="0"/>
                        </a:rPr>
                        <a:t>[AT-AT] Westtirol 1 - Westtirol 2 WTRHU41 [OPP] / N-1 Buers - Westtirol ws (421)</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409.46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669713327"/>
                  </a:ext>
                </a:extLst>
              </a:tr>
              <a:tr h="138697">
                <a:tc>
                  <a:txBody>
                    <a:bodyPr/>
                    <a:lstStyle/>
                    <a:p>
                      <a:pPr algn="l" fontAlgn="b"/>
                      <a:r>
                        <a:rPr lang="en-US" sz="700" b="0" i="0" u="none" strike="noStrike">
                          <a:solidFill>
                            <a:srgbClr val="000000"/>
                          </a:solidFill>
                          <a:effectLst/>
                          <a:latin typeface="Arial" panose="020B0604020202020204" pitchFamily="34" charset="0"/>
                        </a:rPr>
                        <a:t>[AT-D2] St. Peter 2 - Pleinting 258 [OPP] [AT] / N-1 Pleinting - Pirach 257</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1000.1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15%</a:t>
                      </a:r>
                    </a:p>
                  </a:txBody>
                  <a:tcPr marL="0" marR="0" marT="0" marB="0" anchor="b">
                    <a:lnL>
                      <a:noFill/>
                    </a:lnL>
                    <a:lnR>
                      <a:noFill/>
                    </a:lnR>
                    <a:lnT>
                      <a:noFill/>
                    </a:lnT>
                    <a:lnB>
                      <a:noFill/>
                    </a:lnB>
                  </a:tcPr>
                </a:tc>
                <a:extLst>
                  <a:ext uri="{0D108BD9-81ED-4DB2-BD59-A6C34878D82A}">
                    <a16:rowId xmlns:a16="http://schemas.microsoft.com/office/drawing/2014/main" val="254358216"/>
                  </a:ext>
                </a:extLst>
              </a:tr>
              <a:tr h="138697">
                <a:tc>
                  <a:txBody>
                    <a:bodyPr/>
                    <a:lstStyle/>
                    <a:p>
                      <a:pPr algn="l" fontAlgn="b"/>
                      <a:r>
                        <a:rPr lang="en-US" sz="700" b="0" i="0" u="none" strike="noStrike">
                          <a:solidFill>
                            <a:srgbClr val="000000"/>
                          </a:solidFill>
                          <a:effectLst/>
                          <a:latin typeface="Arial" panose="020B0604020202020204" pitchFamily="34" charset="0"/>
                        </a:rPr>
                        <a:t>[RO-RO] TR Portile de Fier 400/220 1 [OPP] / N-1 TR Portile de Fier 400/220 2</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234.44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34%</a:t>
                      </a:r>
                    </a:p>
                  </a:txBody>
                  <a:tcPr marL="0" marR="0" marT="0" marB="0" anchor="b">
                    <a:lnL>
                      <a:noFill/>
                    </a:lnL>
                    <a:lnR>
                      <a:noFill/>
                    </a:lnR>
                    <a:lnT>
                      <a:noFill/>
                    </a:lnT>
                    <a:lnB>
                      <a:noFill/>
                    </a:lnB>
                  </a:tcPr>
                </a:tc>
                <a:extLst>
                  <a:ext uri="{0D108BD9-81ED-4DB2-BD59-A6C34878D82A}">
                    <a16:rowId xmlns:a16="http://schemas.microsoft.com/office/drawing/2014/main" val="2119504706"/>
                  </a:ext>
                </a:extLst>
              </a:tr>
              <a:tr h="138697">
                <a:tc>
                  <a:txBody>
                    <a:bodyPr/>
                    <a:lstStyle/>
                    <a:p>
                      <a:pPr algn="l" fontAlgn="b"/>
                      <a:r>
                        <a:rPr lang="de-DE" sz="700" b="0" i="0" u="none" strike="noStrike">
                          <a:solidFill>
                            <a:srgbClr val="000000"/>
                          </a:solidFill>
                          <a:effectLst/>
                          <a:latin typeface="Arial" panose="020B0604020202020204" pitchFamily="34" charset="0"/>
                        </a:rPr>
                        <a:t>[D2-D2] Conneforde - Diele WEISS [DIR] / N-1 Conneforde - Diele ROT</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1500.46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a:t>
                      </a:r>
                    </a:p>
                  </a:txBody>
                  <a:tcPr marL="0" marR="0" marT="0" marB="0" anchor="b">
                    <a:lnL>
                      <a:noFill/>
                    </a:lnL>
                    <a:lnR>
                      <a:noFill/>
                    </a:lnR>
                    <a:lnT>
                      <a:noFill/>
                    </a:lnT>
                    <a:lnB>
                      <a:noFill/>
                    </a:lnB>
                  </a:tcPr>
                </a:tc>
                <a:extLst>
                  <a:ext uri="{0D108BD9-81ED-4DB2-BD59-A6C34878D82A}">
                    <a16:rowId xmlns:a16="http://schemas.microsoft.com/office/drawing/2014/main" val="604726227"/>
                  </a:ext>
                </a:extLst>
              </a:tr>
              <a:tr h="138697">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236.64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a:t>
                      </a:r>
                    </a:p>
                  </a:txBody>
                  <a:tcPr marL="0" marR="0" marT="0" marB="0" anchor="b">
                    <a:lnL>
                      <a:noFill/>
                    </a:lnL>
                    <a:lnR>
                      <a:noFill/>
                    </a:lnR>
                    <a:lnT>
                      <a:noFill/>
                    </a:lnT>
                    <a:lnB>
                      <a:noFill/>
                    </a:lnB>
                  </a:tcPr>
                </a:tc>
                <a:extLst>
                  <a:ext uri="{0D108BD9-81ED-4DB2-BD59-A6C34878D82A}">
                    <a16:rowId xmlns:a16="http://schemas.microsoft.com/office/drawing/2014/main" val="4108652926"/>
                  </a:ext>
                </a:extLst>
              </a:tr>
              <a:tr h="138697">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Dobrzen</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54.97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47%</a:t>
                      </a:r>
                    </a:p>
                  </a:txBody>
                  <a:tcPr marL="0" marR="0" marT="0" marB="0" anchor="b">
                    <a:lnL>
                      <a:noFill/>
                    </a:lnL>
                    <a:lnR>
                      <a:noFill/>
                    </a:lnR>
                    <a:lnT>
                      <a:noFill/>
                    </a:lnT>
                    <a:lnB>
                      <a:noFill/>
                    </a:lnB>
                  </a:tcPr>
                </a:tc>
                <a:extLst>
                  <a:ext uri="{0D108BD9-81ED-4DB2-BD59-A6C34878D82A}">
                    <a16:rowId xmlns:a16="http://schemas.microsoft.com/office/drawing/2014/main" val="3036028221"/>
                  </a:ext>
                </a:extLst>
              </a:tr>
              <a:tr h="138697">
                <a:tc>
                  <a:txBody>
                    <a:bodyPr/>
                    <a:lstStyle/>
                    <a:p>
                      <a:pPr algn="l" fontAlgn="b"/>
                      <a:r>
                        <a:rPr lang="en-US" sz="700" b="0" i="0" u="none" strike="noStrike">
                          <a:solidFill>
                            <a:srgbClr val="000000"/>
                          </a:solidFill>
                          <a:effectLst/>
                          <a:latin typeface="Arial" panose="020B0604020202020204" pitchFamily="34" charset="0"/>
                        </a:rPr>
                        <a:t>[D8-PL] Krajnik - Vierraden 1 [OPP] [PL] / N-1 Mikulowa - Pasikurowice</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124.18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3795599567"/>
                  </a:ext>
                </a:extLst>
              </a:tr>
              <a:tr h="138697">
                <a:tc>
                  <a:txBody>
                    <a:bodyPr/>
                    <a:lstStyle/>
                    <a:p>
                      <a:pPr algn="l" fontAlgn="b"/>
                      <a:r>
                        <a:rPr lang="en-US" sz="700" b="0" i="0" u="none" strike="noStrike">
                          <a:solidFill>
                            <a:srgbClr val="000000"/>
                          </a:solidFill>
                          <a:effectLst/>
                          <a:latin typeface="Arial" panose="020B0604020202020204" pitchFamily="34" charset="0"/>
                        </a:rPr>
                        <a:t>[SI-HR] 220kV Podlog - Zerjavinec [DIR] [SI] / N-1 Cirkovce-Krsko</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516.13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77%</a:t>
                      </a:r>
                    </a:p>
                  </a:txBody>
                  <a:tcPr marL="0" marR="0" marT="0" marB="0" anchor="b">
                    <a:lnL>
                      <a:noFill/>
                    </a:lnL>
                    <a:lnR>
                      <a:noFill/>
                    </a:lnR>
                    <a:lnT>
                      <a:noFill/>
                    </a:lnT>
                    <a:lnB>
                      <a:noFill/>
                    </a:lnB>
                  </a:tcPr>
                </a:tc>
                <a:extLst>
                  <a:ext uri="{0D108BD9-81ED-4DB2-BD59-A6C34878D82A}">
                    <a16:rowId xmlns:a16="http://schemas.microsoft.com/office/drawing/2014/main" val="2113420811"/>
                  </a:ext>
                </a:extLst>
              </a:tr>
              <a:tr h="138697">
                <a:tc>
                  <a:txBody>
                    <a:bodyPr/>
                    <a:lstStyle/>
                    <a:p>
                      <a:pPr algn="l" fontAlgn="b"/>
                      <a:r>
                        <a:rPr lang="en-US" sz="700" b="0" i="0" u="none" strike="noStrike">
                          <a:solidFill>
                            <a:srgbClr val="000000"/>
                          </a:solidFill>
                          <a:effectLst/>
                          <a:latin typeface="Arial" panose="020B0604020202020204" pitchFamily="34" charset="0"/>
                        </a:rPr>
                        <a:t>[NL-D7] Maasbracht - Siersdorf SELFK SW [DIR] [D7] / N-1 Maasbracht - Oberzier SELFK WS/W</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388.46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a:t>
                      </a:r>
                    </a:p>
                  </a:txBody>
                  <a:tcPr marL="0" marR="0" marT="0" marB="0" anchor="b">
                    <a:lnL>
                      <a:noFill/>
                    </a:lnL>
                    <a:lnR>
                      <a:noFill/>
                    </a:lnR>
                    <a:lnT>
                      <a:noFill/>
                    </a:lnT>
                    <a:lnB>
                      <a:noFill/>
                    </a:lnB>
                  </a:tcPr>
                </a:tc>
                <a:extLst>
                  <a:ext uri="{0D108BD9-81ED-4DB2-BD59-A6C34878D82A}">
                    <a16:rowId xmlns:a16="http://schemas.microsoft.com/office/drawing/2014/main" val="3989522141"/>
                  </a:ext>
                </a:extLst>
              </a:tr>
              <a:tr h="138697">
                <a:tc>
                  <a:txBody>
                    <a:bodyPr/>
                    <a:lstStyle/>
                    <a:p>
                      <a:pPr algn="l" fontAlgn="b"/>
                      <a:r>
                        <a:rPr lang="en-US" sz="700" b="0" i="0" u="none" strike="noStrike">
                          <a:solidFill>
                            <a:srgbClr val="000000"/>
                          </a:solidFill>
                          <a:effectLst/>
                          <a:latin typeface="Arial" panose="020B0604020202020204" pitchFamily="34" charset="0"/>
                        </a:rPr>
                        <a:t>[D7-D7] Niederstedem - Y Dahlem SELHN W [OPP] / N-1 Dahlem - Rommersheim SELHN O</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1707.48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a:t>
                      </a:r>
                    </a:p>
                  </a:txBody>
                  <a:tcPr marL="0" marR="0" marT="0" marB="0" anchor="b">
                    <a:lnL>
                      <a:noFill/>
                    </a:lnL>
                    <a:lnR>
                      <a:noFill/>
                    </a:lnR>
                    <a:lnT>
                      <a:noFill/>
                    </a:lnT>
                    <a:lnB>
                      <a:noFill/>
                    </a:lnB>
                  </a:tcPr>
                </a:tc>
                <a:extLst>
                  <a:ext uri="{0D108BD9-81ED-4DB2-BD59-A6C34878D82A}">
                    <a16:rowId xmlns:a16="http://schemas.microsoft.com/office/drawing/2014/main" val="4275959746"/>
                  </a:ext>
                </a:extLst>
              </a:tr>
              <a:tr h="138697">
                <a:tc>
                  <a:txBody>
                    <a:bodyPr/>
                    <a:lstStyle/>
                    <a:p>
                      <a:pPr algn="l" fontAlgn="b"/>
                      <a:r>
                        <a:rPr lang="en-US" sz="700" b="0" i="0" u="none" strike="noStrike">
                          <a:solidFill>
                            <a:srgbClr val="000000"/>
                          </a:solidFill>
                          <a:effectLst/>
                          <a:latin typeface="Arial" panose="020B0604020202020204" pitchFamily="34" charset="0"/>
                        </a:rPr>
                        <a:t>[PL-PL] Krosno Iskrzynia - Tarnow [OPP] / N-1 Nosovice - Varin</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470.28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46%</a:t>
                      </a:r>
                    </a:p>
                  </a:txBody>
                  <a:tcPr marL="0" marR="0" marT="0" marB="0" anchor="b">
                    <a:lnL>
                      <a:noFill/>
                    </a:lnL>
                    <a:lnR>
                      <a:noFill/>
                    </a:lnR>
                    <a:lnT>
                      <a:noFill/>
                    </a:lnT>
                    <a:lnB>
                      <a:noFill/>
                    </a:lnB>
                  </a:tcPr>
                </a:tc>
                <a:extLst>
                  <a:ext uri="{0D108BD9-81ED-4DB2-BD59-A6C34878D82A}">
                    <a16:rowId xmlns:a16="http://schemas.microsoft.com/office/drawing/2014/main" val="1420983163"/>
                  </a:ext>
                </a:extLst>
              </a:tr>
              <a:tr h="138697">
                <a:tc>
                  <a:txBody>
                    <a:bodyPr/>
                    <a:lstStyle/>
                    <a:p>
                      <a:pPr algn="l" fontAlgn="b"/>
                      <a:r>
                        <a:rPr lang="en-US" sz="700" b="1" i="0" u="none" strike="noStrike">
                          <a:solidFill>
                            <a:srgbClr val="000000"/>
                          </a:solidFill>
                          <a:effectLst/>
                          <a:latin typeface="Arial" panose="020B0604020202020204" pitchFamily="34" charset="0"/>
                        </a:rPr>
                        <a:t>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1211.91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208%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7877007"/>
                  </a:ext>
                </a:extLst>
              </a:tr>
              <a:tr h="138697">
                <a:tc>
                  <a:txBody>
                    <a:bodyPr/>
                    <a:lstStyle/>
                    <a:p>
                      <a:pPr algn="l" fontAlgn="b"/>
                      <a:r>
                        <a:rPr lang="en-US" sz="700" b="0" i="0" u="none" strike="noStrike">
                          <a:solidFill>
                            <a:srgbClr val="000000"/>
                          </a:solidFill>
                          <a:effectLst/>
                          <a:latin typeface="Arial" panose="020B0604020202020204" pitchFamily="34" charset="0"/>
                        </a:rPr>
                        <a:t>[D8-PL] Krajnik - Vierraden 1 [OPP] [PL] / N-1 Mikulowa - Pasikurowice</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526.86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477899614"/>
                  </a:ext>
                </a:extLst>
              </a:tr>
              <a:tr h="138697">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43.16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58%</a:t>
                      </a:r>
                    </a:p>
                  </a:txBody>
                  <a:tcPr marL="0" marR="0" marT="0" marB="0" anchor="b">
                    <a:lnL>
                      <a:noFill/>
                    </a:lnL>
                    <a:lnR>
                      <a:noFill/>
                    </a:lnR>
                    <a:lnT>
                      <a:noFill/>
                    </a:lnT>
                    <a:lnB>
                      <a:noFill/>
                    </a:lnB>
                  </a:tcPr>
                </a:tc>
                <a:extLst>
                  <a:ext uri="{0D108BD9-81ED-4DB2-BD59-A6C34878D82A}">
                    <a16:rowId xmlns:a16="http://schemas.microsoft.com/office/drawing/2014/main" val="4045486071"/>
                  </a:ext>
                </a:extLst>
              </a:tr>
              <a:tr h="138697">
                <a:tc>
                  <a:txBody>
                    <a:bodyPr/>
                    <a:lstStyle/>
                    <a:p>
                      <a:pPr algn="l" fontAlgn="b"/>
                      <a:r>
                        <a:rPr lang="en-US" sz="700" b="0" i="0" u="none" strike="noStrike">
                          <a:solidFill>
                            <a:srgbClr val="000000"/>
                          </a:solidFill>
                          <a:effectLst/>
                          <a:latin typeface="Arial" panose="020B0604020202020204" pitchFamily="34" charset="0"/>
                        </a:rPr>
                        <a:t>[BE-BE] PST Zandvliet 1 [DIR] [BE] / N-1 PST Zandvliet 2</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55.67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38%</a:t>
                      </a:r>
                    </a:p>
                  </a:txBody>
                  <a:tcPr marL="0" marR="0" marT="0" marB="0" anchor="b">
                    <a:lnL>
                      <a:noFill/>
                    </a:lnL>
                    <a:lnR>
                      <a:noFill/>
                    </a:lnR>
                    <a:lnT>
                      <a:noFill/>
                    </a:lnT>
                    <a:lnB>
                      <a:noFill/>
                    </a:lnB>
                  </a:tcPr>
                </a:tc>
                <a:extLst>
                  <a:ext uri="{0D108BD9-81ED-4DB2-BD59-A6C34878D82A}">
                    <a16:rowId xmlns:a16="http://schemas.microsoft.com/office/drawing/2014/main" val="1982447791"/>
                  </a:ext>
                </a:extLst>
              </a:tr>
              <a:tr h="138697">
                <a:tc>
                  <a:txBody>
                    <a:bodyPr/>
                    <a:lstStyle/>
                    <a:p>
                      <a:pPr algn="l" fontAlgn="b"/>
                      <a:r>
                        <a:rPr lang="en-US" sz="700" b="0" i="0" u="none" strike="noStrike">
                          <a:solidFill>
                            <a:srgbClr val="000000"/>
                          </a:solidFill>
                          <a:effectLst/>
                          <a:latin typeface="Arial" panose="020B0604020202020204" pitchFamily="34" charset="0"/>
                        </a:rPr>
                        <a:t>[D7-D7] Mengede - Y Huellen WESTFL W [DIR] / N-1 Hattingen  - Witten  KEMNAD S</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1211.91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276215140"/>
                  </a:ext>
                </a:extLst>
              </a:tr>
              <a:tr h="138697">
                <a:tc>
                  <a:txBody>
                    <a:bodyPr/>
                    <a:lstStyle/>
                    <a:p>
                      <a:pPr algn="l" fontAlgn="b"/>
                      <a:r>
                        <a:rPr lang="en-US" sz="700" b="0" i="0" u="none" strike="noStrike">
                          <a:solidFill>
                            <a:srgbClr val="000000"/>
                          </a:solidFill>
                          <a:effectLst/>
                          <a:latin typeface="Arial" panose="020B0604020202020204" pitchFamily="34" charset="0"/>
                        </a:rPr>
                        <a:t>[PL-PL] Krosno Iskrzynia - Tarnow [OPP] / N-1 Nosovice - Varin</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346.04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59%</a:t>
                      </a:r>
                    </a:p>
                  </a:txBody>
                  <a:tcPr marL="0" marR="0" marT="0" marB="0" anchor="b">
                    <a:lnL>
                      <a:noFill/>
                    </a:lnL>
                    <a:lnR>
                      <a:noFill/>
                    </a:lnR>
                    <a:lnT>
                      <a:noFill/>
                    </a:lnT>
                    <a:lnB>
                      <a:noFill/>
                    </a:lnB>
                  </a:tcPr>
                </a:tc>
                <a:extLst>
                  <a:ext uri="{0D108BD9-81ED-4DB2-BD59-A6C34878D82A}">
                    <a16:rowId xmlns:a16="http://schemas.microsoft.com/office/drawing/2014/main" val="1295317655"/>
                  </a:ext>
                </a:extLst>
              </a:tr>
              <a:tr h="138697">
                <a:tc>
                  <a:txBody>
                    <a:bodyPr/>
                    <a:lstStyle/>
                    <a:p>
                      <a:pPr algn="l" fontAlgn="b"/>
                      <a:r>
                        <a:rPr lang="en-US" sz="700" b="1" i="0" u="none" strike="noStrike">
                          <a:solidFill>
                            <a:srgbClr val="000000"/>
                          </a:solidFill>
                          <a:effectLst/>
                          <a:latin typeface="Arial" panose="020B0604020202020204" pitchFamily="34" charset="0"/>
                        </a:rPr>
                        <a:t>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1004.12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165%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821113377"/>
                  </a:ext>
                </a:extLst>
              </a:tr>
              <a:tr h="138697">
                <a:tc>
                  <a:txBody>
                    <a:bodyPr/>
                    <a:lstStyle/>
                    <a:p>
                      <a:pPr algn="l" fontAlgn="b"/>
                      <a:r>
                        <a:rPr lang="en-US" sz="700" b="0" i="0" u="none" strike="noStrike">
                          <a:solidFill>
                            <a:srgbClr val="000000"/>
                          </a:solidFill>
                          <a:effectLst/>
                          <a:latin typeface="Arial" panose="020B0604020202020204" pitchFamily="34" charset="0"/>
                        </a:rPr>
                        <a:t>[D8-PL] Krajnik - Vierraden 1 [OPP] [PL] / N-1 Mikulowa - Pasikurowice</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172.55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69138799"/>
                  </a:ext>
                </a:extLst>
              </a:tr>
              <a:tr h="138697">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94.94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61%</a:t>
                      </a:r>
                    </a:p>
                  </a:txBody>
                  <a:tcPr marL="0" marR="0" marT="0" marB="0" anchor="b">
                    <a:lnL>
                      <a:noFill/>
                    </a:lnL>
                    <a:lnR>
                      <a:noFill/>
                    </a:lnR>
                    <a:lnT>
                      <a:noFill/>
                    </a:lnT>
                    <a:lnB>
                      <a:noFill/>
                    </a:lnB>
                  </a:tcPr>
                </a:tc>
                <a:extLst>
                  <a:ext uri="{0D108BD9-81ED-4DB2-BD59-A6C34878D82A}">
                    <a16:rowId xmlns:a16="http://schemas.microsoft.com/office/drawing/2014/main" val="3502060236"/>
                  </a:ext>
                </a:extLst>
              </a:tr>
              <a:tr h="138697">
                <a:tc>
                  <a:txBody>
                    <a:bodyPr/>
                    <a:lstStyle/>
                    <a:p>
                      <a:pPr algn="l" fontAlgn="b"/>
                      <a:r>
                        <a:rPr lang="en-US" sz="700" b="0" i="0" u="none" strike="noStrike">
                          <a:solidFill>
                            <a:srgbClr val="000000"/>
                          </a:solidFill>
                          <a:effectLst/>
                          <a:latin typeface="Arial" panose="020B0604020202020204" pitchFamily="34" charset="0"/>
                        </a:rPr>
                        <a:t>[D7-D7] Mengede - Y Huellen WESTFL W [DIR] / N-1 Hattingen  - Witten  KEMNAD S</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1004.12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1089680047"/>
                  </a:ext>
                </a:extLst>
              </a:tr>
              <a:tr h="138697">
                <a:tc>
                  <a:txBody>
                    <a:bodyPr/>
                    <a:lstStyle/>
                    <a:p>
                      <a:pPr algn="l" fontAlgn="b"/>
                      <a:r>
                        <a:rPr lang="en-US" sz="700" b="0" i="0" u="none" strike="noStrike">
                          <a:solidFill>
                            <a:srgbClr val="000000"/>
                          </a:solidFill>
                          <a:effectLst/>
                          <a:latin typeface="Arial" panose="020B0604020202020204" pitchFamily="34" charset="0"/>
                        </a:rPr>
                        <a:t>[PL-PL] Krosno Iskrzynia - Tarnow [OPP] / N-1 Nosovice - Varin</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501.46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54%</a:t>
                      </a:r>
                    </a:p>
                  </a:txBody>
                  <a:tcPr marL="0" marR="0" marT="0" marB="0" anchor="b">
                    <a:lnL>
                      <a:noFill/>
                    </a:lnL>
                    <a:lnR>
                      <a:noFill/>
                    </a:lnR>
                    <a:lnT>
                      <a:noFill/>
                    </a:lnT>
                    <a:lnB>
                      <a:noFill/>
                    </a:lnB>
                  </a:tcPr>
                </a:tc>
                <a:extLst>
                  <a:ext uri="{0D108BD9-81ED-4DB2-BD59-A6C34878D82A}">
                    <a16:rowId xmlns:a16="http://schemas.microsoft.com/office/drawing/2014/main" val="1411207661"/>
                  </a:ext>
                </a:extLst>
              </a:tr>
              <a:tr h="138697">
                <a:tc>
                  <a:txBody>
                    <a:bodyPr/>
                    <a:lstStyle/>
                    <a:p>
                      <a:pPr algn="l" fontAlgn="b"/>
                      <a:r>
                        <a:rPr lang="en-US" sz="700" b="1" i="0" u="none" strike="noStrike">
                          <a:solidFill>
                            <a:srgbClr val="000000"/>
                          </a:solidFill>
                          <a:effectLst/>
                          <a:latin typeface="Arial" panose="020B0604020202020204" pitchFamily="34" charset="0"/>
                        </a:rPr>
                        <a:t>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1777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241%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917645786"/>
                  </a:ext>
                </a:extLst>
              </a:tr>
              <a:tr h="138697">
                <a:tc>
                  <a:txBody>
                    <a:bodyPr/>
                    <a:lstStyle/>
                    <a:p>
                      <a:pPr algn="l" fontAlgn="b"/>
                      <a:r>
                        <a:rPr lang="en-US" sz="700" b="0" i="0" u="none" strike="noStrike">
                          <a:solidFill>
                            <a:srgbClr val="000000"/>
                          </a:solidFill>
                          <a:effectLst/>
                          <a:latin typeface="Arial" panose="020B0604020202020204" pitchFamily="34" charset="0"/>
                        </a:rPr>
                        <a:t>[AT-CZ] Duernrohr 1 - Slavetice 437 [OPP] [AT] / N-1 Slavetice - Durnrohr 2</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88.09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930203720"/>
                  </a:ext>
                </a:extLst>
              </a:tr>
              <a:tr h="138697">
                <a:tc>
                  <a:txBody>
                    <a:bodyPr/>
                    <a:lstStyle/>
                    <a:p>
                      <a:pPr algn="l" fontAlgn="b"/>
                      <a:r>
                        <a:rPr lang="en-US" sz="700" b="0" i="0" u="none" strike="noStrike">
                          <a:solidFill>
                            <a:srgbClr val="000000"/>
                          </a:solidFill>
                          <a:effectLst/>
                          <a:latin typeface="Arial" panose="020B0604020202020204" pitchFamily="34" charset="0"/>
                        </a:rPr>
                        <a:t>[D7-D2] Urberach - Grosskrotzenburg [OPP] [D2] / N-1 Dettingen - Grosskrotzenburg UMAIN S1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120.18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948340601"/>
                  </a:ext>
                </a:extLst>
              </a:tr>
              <a:tr h="138697">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135.24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27%</a:t>
                      </a:r>
                    </a:p>
                  </a:txBody>
                  <a:tcPr marL="0" marR="0" marT="0" marB="0" anchor="b">
                    <a:lnL>
                      <a:noFill/>
                    </a:lnL>
                    <a:lnR>
                      <a:noFill/>
                    </a:lnR>
                    <a:lnT>
                      <a:noFill/>
                    </a:lnT>
                    <a:lnB>
                      <a:noFill/>
                    </a:lnB>
                  </a:tcPr>
                </a:tc>
                <a:extLst>
                  <a:ext uri="{0D108BD9-81ED-4DB2-BD59-A6C34878D82A}">
                    <a16:rowId xmlns:a16="http://schemas.microsoft.com/office/drawing/2014/main" val="851058687"/>
                  </a:ext>
                </a:extLst>
              </a:tr>
              <a:tr h="138697">
                <a:tc>
                  <a:txBody>
                    <a:bodyPr/>
                    <a:lstStyle/>
                    <a:p>
                      <a:pPr algn="l" fontAlgn="b"/>
                      <a:r>
                        <a:rPr lang="en-US" sz="700" b="0" i="0" u="none" strike="noStrike">
                          <a:solidFill>
                            <a:srgbClr val="000000"/>
                          </a:solidFill>
                          <a:effectLst/>
                          <a:latin typeface="Arial" panose="020B0604020202020204" pitchFamily="34" charset="0"/>
                        </a:rPr>
                        <a:t>[NL-NL] Diemen-Lelystad 380 W [OPP] / N-1 Maasbracht-Eindhoven 380 W</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126.58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498115630"/>
                  </a:ext>
                </a:extLst>
              </a:tr>
              <a:tr h="138697">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30.88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68%</a:t>
                      </a:r>
                    </a:p>
                  </a:txBody>
                  <a:tcPr marL="0" marR="0" marT="0" marB="0" anchor="b">
                    <a:lnL>
                      <a:noFill/>
                    </a:lnL>
                    <a:lnR>
                      <a:noFill/>
                    </a:lnR>
                    <a:lnT>
                      <a:noFill/>
                    </a:lnT>
                    <a:lnB>
                      <a:noFill/>
                    </a:lnB>
                  </a:tcPr>
                </a:tc>
                <a:extLst>
                  <a:ext uri="{0D108BD9-81ED-4DB2-BD59-A6C34878D82A}">
                    <a16:rowId xmlns:a16="http://schemas.microsoft.com/office/drawing/2014/main" val="3352818186"/>
                  </a:ext>
                </a:extLst>
              </a:tr>
              <a:tr h="138697">
                <a:tc>
                  <a:txBody>
                    <a:bodyPr/>
                    <a:lstStyle/>
                    <a:p>
                      <a:pPr algn="l" fontAlgn="b"/>
                      <a:r>
                        <a:rPr lang="en-US" sz="700" b="0" i="0" u="none" strike="noStrike">
                          <a:solidFill>
                            <a:srgbClr val="000000"/>
                          </a:solidFill>
                          <a:effectLst/>
                          <a:latin typeface="Arial" panose="020B0604020202020204" pitchFamily="34" charset="0"/>
                        </a:rPr>
                        <a:t>[D7-D7] Huellen - Y Huellen WESTFL W [OPP] / N-1 Rosenblumendelle - Karnap - Buescherhof BUESHR W</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1777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a:t>
                      </a:r>
                    </a:p>
                  </a:txBody>
                  <a:tcPr marL="0" marR="0" marT="0" marB="0" anchor="b">
                    <a:lnL>
                      <a:noFill/>
                    </a:lnL>
                    <a:lnR>
                      <a:noFill/>
                    </a:lnR>
                    <a:lnT>
                      <a:noFill/>
                    </a:lnT>
                    <a:lnB>
                      <a:noFill/>
                    </a:lnB>
                  </a:tcPr>
                </a:tc>
                <a:extLst>
                  <a:ext uri="{0D108BD9-81ED-4DB2-BD59-A6C34878D82A}">
                    <a16:rowId xmlns:a16="http://schemas.microsoft.com/office/drawing/2014/main" val="2792305780"/>
                  </a:ext>
                </a:extLst>
              </a:tr>
              <a:tr h="138697">
                <a:tc>
                  <a:txBody>
                    <a:bodyPr/>
                    <a:lstStyle/>
                    <a:p>
                      <a:pPr algn="l" fontAlgn="b"/>
                      <a:r>
                        <a:rPr lang="en-US" sz="700" b="0" i="0" u="none" strike="noStrike">
                          <a:solidFill>
                            <a:srgbClr val="000000"/>
                          </a:solidFill>
                          <a:effectLst/>
                          <a:latin typeface="Arial" panose="020B0604020202020204" pitchFamily="34" charset="0"/>
                        </a:rPr>
                        <a:t>[PL-PL] Krosno Iskrzynia - Tarnow [OPP] / N-1 Nosovice - Varin</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528.95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51%</a:t>
                      </a:r>
                    </a:p>
                  </a:txBody>
                  <a:tcPr marL="0" marR="0" marT="0" marB="0" anchor="b">
                    <a:lnL>
                      <a:noFill/>
                    </a:lnL>
                    <a:lnR>
                      <a:noFill/>
                    </a:lnR>
                    <a:lnT>
                      <a:noFill/>
                    </a:lnT>
                    <a:lnB>
                      <a:noFill/>
                    </a:lnB>
                  </a:tcPr>
                </a:tc>
                <a:extLst>
                  <a:ext uri="{0D108BD9-81ED-4DB2-BD59-A6C34878D82A}">
                    <a16:rowId xmlns:a16="http://schemas.microsoft.com/office/drawing/2014/main" val="417295472"/>
                  </a:ext>
                </a:extLst>
              </a:tr>
              <a:tr h="138697">
                <a:tc>
                  <a:txBody>
                    <a:bodyPr/>
                    <a:lstStyle/>
                    <a:p>
                      <a:pPr algn="l" fontAlgn="b"/>
                      <a:r>
                        <a:rPr lang="en-US" sz="700" b="1" i="0" u="none" strike="noStrike">
                          <a:solidFill>
                            <a:srgbClr val="000000"/>
                          </a:solidFill>
                          <a:effectLst/>
                          <a:latin typeface="Arial" panose="020B0604020202020204" pitchFamily="34" charset="0"/>
                        </a:rPr>
                        <a:t>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860.44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160%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469880404"/>
                  </a:ext>
                </a:extLst>
              </a:tr>
              <a:tr h="138697">
                <a:tc>
                  <a:txBody>
                    <a:bodyPr/>
                    <a:lstStyle/>
                    <a:p>
                      <a:pPr algn="l" fontAlgn="b"/>
                      <a:r>
                        <a:rPr lang="en-US" sz="700" b="0" i="0" u="none" strike="noStrike">
                          <a:solidFill>
                            <a:srgbClr val="000000"/>
                          </a:solidFill>
                          <a:effectLst/>
                          <a:latin typeface="Arial" panose="020B0604020202020204" pitchFamily="34" charset="0"/>
                        </a:rPr>
                        <a:t>[D7-D2] Urberach - Grosskrotzenburg [OPP] [D2] / N-1 Dettingen - Grosskrotzenburg UMAIN S1</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97.87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724094433"/>
                  </a:ext>
                </a:extLst>
              </a:tr>
              <a:tr h="138697">
                <a:tc>
                  <a:txBody>
                    <a:bodyPr/>
                    <a:lstStyle/>
                    <a:p>
                      <a:pPr algn="l" fontAlgn="b"/>
                      <a:r>
                        <a:rPr lang="en-US" sz="700" b="0" i="0" u="none" strike="noStrike">
                          <a:solidFill>
                            <a:srgbClr val="000000"/>
                          </a:solidFill>
                          <a:effectLst/>
                          <a:latin typeface="Arial" panose="020B0604020202020204" pitchFamily="34" charset="0"/>
                        </a:rPr>
                        <a:t>[D8-PL] Mikulowa PST1 [OPP] [PL] / N-1 Hagenwerder - Mikulowa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93.62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29%</a:t>
                      </a:r>
                    </a:p>
                  </a:txBody>
                  <a:tcPr marL="0" marR="0" marT="0" marB="0" anchor="b">
                    <a:lnL>
                      <a:noFill/>
                    </a:lnL>
                    <a:lnR>
                      <a:noFill/>
                    </a:lnR>
                    <a:lnT>
                      <a:noFill/>
                    </a:lnT>
                    <a:lnB>
                      <a:noFill/>
                    </a:lnB>
                  </a:tcPr>
                </a:tc>
                <a:extLst>
                  <a:ext uri="{0D108BD9-81ED-4DB2-BD59-A6C34878D82A}">
                    <a16:rowId xmlns:a16="http://schemas.microsoft.com/office/drawing/2014/main" val="3134921758"/>
                  </a:ext>
                </a:extLst>
              </a:tr>
              <a:tr h="138697">
                <a:tc>
                  <a:txBody>
                    <a:bodyPr/>
                    <a:lstStyle/>
                    <a:p>
                      <a:pPr algn="l" fontAlgn="b"/>
                      <a:r>
                        <a:rPr lang="en-US" sz="700" b="0" i="0" u="none" strike="noStrike">
                          <a:solidFill>
                            <a:srgbClr val="000000"/>
                          </a:solidFill>
                          <a:effectLst/>
                          <a:latin typeface="Arial" panose="020B0604020202020204" pitchFamily="34" charset="0"/>
                        </a:rPr>
                        <a:t>[BE-BE] PST Zandvliet 1 [DIR] [BE] / N-1 PST Zandvliet 2</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135.75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34%</a:t>
                      </a:r>
                    </a:p>
                  </a:txBody>
                  <a:tcPr marL="0" marR="0" marT="0" marB="0" anchor="b">
                    <a:lnL>
                      <a:noFill/>
                    </a:lnL>
                    <a:lnR>
                      <a:noFill/>
                    </a:lnR>
                    <a:lnT>
                      <a:noFill/>
                    </a:lnT>
                    <a:lnB>
                      <a:noFill/>
                    </a:lnB>
                  </a:tcPr>
                </a:tc>
                <a:extLst>
                  <a:ext uri="{0D108BD9-81ED-4DB2-BD59-A6C34878D82A}">
                    <a16:rowId xmlns:a16="http://schemas.microsoft.com/office/drawing/2014/main" val="3529368354"/>
                  </a:ext>
                </a:extLst>
              </a:tr>
              <a:tr h="138697">
                <a:tc>
                  <a:txBody>
                    <a:bodyPr/>
                    <a:lstStyle/>
                    <a:p>
                      <a:pPr algn="l" fontAlgn="b"/>
                      <a:r>
                        <a:rPr lang="en-US" sz="700" b="0" i="0" u="none" strike="noStrike">
                          <a:solidFill>
                            <a:srgbClr val="000000"/>
                          </a:solidFill>
                          <a:effectLst/>
                          <a:latin typeface="Arial" panose="020B0604020202020204" pitchFamily="34" charset="0"/>
                        </a:rPr>
                        <a:t>[D7-D7] Mengede - Y Huellen WESTFL W [DIR] / N-1 Hattingen  - Witten  KEMNAD S</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860.44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3957070547"/>
                  </a:ext>
                </a:extLst>
              </a:tr>
              <a:tr h="138697">
                <a:tc>
                  <a:txBody>
                    <a:bodyPr/>
                    <a:lstStyle/>
                    <a:p>
                      <a:pPr algn="l" fontAlgn="b"/>
                      <a:r>
                        <a:rPr lang="en-US" sz="700" b="0" i="0" u="none" strike="noStrike">
                          <a:solidFill>
                            <a:srgbClr val="000000"/>
                          </a:solidFill>
                          <a:effectLst/>
                          <a:latin typeface="Arial" panose="020B0604020202020204" pitchFamily="34" charset="0"/>
                        </a:rPr>
                        <a:t>[PL-PL] Krosno Iskrzynia - Tarnow [OPP] / N-1 Nosovice - Varin</a:t>
                      </a:r>
                    </a:p>
                  </a:txBody>
                  <a:tcPr marL="78074"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0" i="0" u="none" strike="noStrike">
                          <a:solidFill>
                            <a:srgbClr val="000000"/>
                          </a:solidFill>
                          <a:effectLst/>
                          <a:latin typeface="Arial" panose="020B0604020202020204" pitchFamily="34" charset="0"/>
                        </a:rPr>
                        <a:t>514.89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0" i="0" u="none" strike="noStrike">
                          <a:solidFill>
                            <a:srgbClr val="000000"/>
                          </a:solidFill>
                          <a:effectLst/>
                          <a:latin typeface="Arial" panose="020B0604020202020204" pitchFamily="34" charset="0"/>
                        </a:rPr>
                        <a:t>52%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960179864"/>
                  </a:ext>
                </a:extLst>
              </a:tr>
              <a:tr h="138697">
                <a:tc>
                  <a:txBody>
                    <a:bodyPr/>
                    <a:lstStyle/>
                    <a:p>
                      <a:pPr algn="l" fontAlgn="b"/>
                      <a:r>
                        <a:rPr lang="en-US" sz="700" b="1" i="0" u="none" strike="noStrike">
                          <a:solidFill>
                            <a:srgbClr val="000000"/>
                          </a:solidFill>
                          <a:effectLst/>
                          <a:latin typeface="Arial" panose="020B0604020202020204" pitchFamily="34" charset="0"/>
                        </a:rPr>
                        <a:t>Total sum</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700" b="1" i="0" u="none" strike="noStrike">
                          <a:solidFill>
                            <a:srgbClr val="000000"/>
                          </a:solidFill>
                          <a:effectLst/>
                          <a:latin typeface="Arial" panose="020B0604020202020204" pitchFamily="34" charset="0"/>
                        </a:rPr>
                        <a:t>4241.05</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700" b="1" i="0" u="none" strike="noStrike" dirty="0">
                          <a:solidFill>
                            <a:srgbClr val="000000"/>
                          </a:solidFill>
                          <a:effectLst/>
                          <a:latin typeface="Arial" panose="020B0604020202020204" pitchFamily="34" charset="0"/>
                        </a:rPr>
                        <a:t>5970%</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1404338748"/>
                  </a:ext>
                </a:extLst>
              </a:tr>
            </a:tbl>
          </a:graphicData>
        </a:graphic>
      </p:graphicFrame>
    </p:spTree>
    <p:extLst>
      <p:ext uri="{BB962C8B-B14F-4D97-AF65-F5344CB8AC3E}">
        <p14:creationId xmlns:p14="http://schemas.microsoft.com/office/powerpoint/2010/main" val="3141398834"/>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20120 (part 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1395F622-6416-4823-8912-8150728CB1EE}"/>
              </a:ext>
            </a:extLst>
          </p:cNvPr>
          <p:cNvGraphicFramePr>
            <a:graphicFrameLocks noGrp="1"/>
          </p:cNvGraphicFramePr>
          <p:nvPr>
            <p:extLst>
              <p:ext uri="{D42A27DB-BD31-4B8C-83A1-F6EECF244321}">
                <p14:modId xmlns:p14="http://schemas.microsoft.com/office/powerpoint/2010/main" val="2078877164"/>
              </p:ext>
            </p:extLst>
          </p:nvPr>
        </p:nvGraphicFramePr>
        <p:xfrm>
          <a:off x="1770435" y="1079509"/>
          <a:ext cx="6300004" cy="5117004"/>
        </p:xfrm>
        <a:graphic>
          <a:graphicData uri="http://schemas.openxmlformats.org/drawingml/2006/table">
            <a:tbl>
              <a:tblPr/>
              <a:tblGrid>
                <a:gridCol w="4901060">
                  <a:extLst>
                    <a:ext uri="{9D8B030D-6E8A-4147-A177-3AD203B41FA5}">
                      <a16:colId xmlns:a16="http://schemas.microsoft.com/office/drawing/2014/main" val="3595709338"/>
                    </a:ext>
                  </a:extLst>
                </a:gridCol>
                <a:gridCol w="1018279">
                  <a:extLst>
                    <a:ext uri="{9D8B030D-6E8A-4147-A177-3AD203B41FA5}">
                      <a16:colId xmlns:a16="http://schemas.microsoft.com/office/drawing/2014/main" val="2776042923"/>
                    </a:ext>
                  </a:extLst>
                </a:gridCol>
                <a:gridCol w="380665">
                  <a:extLst>
                    <a:ext uri="{9D8B030D-6E8A-4147-A177-3AD203B41FA5}">
                      <a16:colId xmlns:a16="http://schemas.microsoft.com/office/drawing/2014/main" val="161581630"/>
                    </a:ext>
                  </a:extLst>
                </a:gridCol>
              </a:tblGrid>
              <a:tr h="142139">
                <a:tc>
                  <a:txBody>
                    <a:bodyPr/>
                    <a:lstStyle/>
                    <a:p>
                      <a:pPr algn="l" fontAlgn="b"/>
                      <a:r>
                        <a:rPr lang="en-US" sz="700" b="1" i="0" u="none" strike="noStrike">
                          <a:solidFill>
                            <a:srgbClr val="000000"/>
                          </a:solidFill>
                          <a:effectLst/>
                          <a:latin typeface="Arial" panose="020B0604020202020204" pitchFamily="34" charset="0"/>
                        </a:rPr>
                        <a:t>Hour</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700" b="1" i="0" u="none" strike="noStrike">
                          <a:solidFill>
                            <a:srgbClr val="000000"/>
                          </a:solidFill>
                          <a:effectLst/>
                          <a:latin typeface="Arial" panose="020B0604020202020204" pitchFamily="34" charset="0"/>
                        </a:rPr>
                        <a:t>MAX of ShadowPrice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700" b="1" i="0" u="none" strike="noStrike">
                          <a:solidFill>
                            <a:srgbClr val="000000"/>
                          </a:solidFill>
                          <a:effectLst/>
                          <a:latin typeface="Arial" panose="020B0604020202020204" pitchFamily="34" charset="0"/>
                        </a:rPr>
                        <a:t>RAM %</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843731259"/>
                  </a:ext>
                </a:extLst>
              </a:tr>
              <a:tr h="142139">
                <a:tc>
                  <a:txBody>
                    <a:bodyPr/>
                    <a:lstStyle/>
                    <a:p>
                      <a:pPr algn="l" fontAlgn="b"/>
                      <a:r>
                        <a:rPr lang="en-US" sz="700" b="1" i="0" u="none" strike="noStrike">
                          <a:solidFill>
                            <a:srgbClr val="000000"/>
                          </a:solidFill>
                          <a:effectLst/>
                          <a:latin typeface="Arial" panose="020B0604020202020204" pitchFamily="34" charset="0"/>
                        </a:rPr>
                        <a:t>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860.17</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120%</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830794181"/>
                  </a:ext>
                </a:extLst>
              </a:tr>
              <a:tr h="142139">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241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579.07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023859984"/>
                  </a:ext>
                </a:extLst>
              </a:tr>
              <a:tr h="142139">
                <a:tc>
                  <a:txBody>
                    <a:bodyPr/>
                    <a:lstStyle/>
                    <a:p>
                      <a:pPr algn="l" fontAlgn="b"/>
                      <a:r>
                        <a:rPr lang="en-US" sz="700" b="0" i="0" u="none" strike="noStrike">
                          <a:solidFill>
                            <a:srgbClr val="000000"/>
                          </a:solidFill>
                          <a:effectLst/>
                          <a:latin typeface="Arial" panose="020B0604020202020204" pitchFamily="34" charset="0"/>
                        </a:rPr>
                        <a:t>[D8-PL] Krajnik - Vierraden 1 [OPP] [PL] / N-1 Mikulowa - Pasikurowice</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406.6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510530638"/>
                  </a:ext>
                </a:extLst>
              </a:tr>
              <a:tr h="142139">
                <a:tc>
                  <a:txBody>
                    <a:bodyPr/>
                    <a:lstStyle/>
                    <a:p>
                      <a:pPr algn="l" fontAlgn="b"/>
                      <a:r>
                        <a:rPr lang="de-DE" sz="700" b="0" i="0" u="none" strike="noStrike">
                          <a:solidFill>
                            <a:srgbClr val="000000"/>
                          </a:solidFill>
                          <a:effectLst/>
                          <a:latin typeface="Arial" panose="020B0604020202020204" pitchFamily="34" charset="0"/>
                        </a:rPr>
                        <a:t>[D7-D7] Buerstadt - Lambsheim BUERST W [DIR] / N-1 Rheinau - Hoheneck KUGELB W</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261.83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a:t>
                      </a:r>
                    </a:p>
                  </a:txBody>
                  <a:tcPr marL="0" marR="0" marT="0" marB="0" anchor="b">
                    <a:lnL>
                      <a:noFill/>
                    </a:lnL>
                    <a:lnR>
                      <a:noFill/>
                    </a:lnR>
                    <a:lnT>
                      <a:noFill/>
                    </a:lnT>
                    <a:lnB>
                      <a:noFill/>
                    </a:lnB>
                  </a:tcPr>
                </a:tc>
                <a:extLst>
                  <a:ext uri="{0D108BD9-81ED-4DB2-BD59-A6C34878D82A}">
                    <a16:rowId xmlns:a16="http://schemas.microsoft.com/office/drawing/2014/main" val="2053390872"/>
                  </a:ext>
                </a:extLst>
              </a:tr>
              <a:tr h="142139">
                <a:tc>
                  <a:txBody>
                    <a:bodyPr/>
                    <a:lstStyle/>
                    <a:p>
                      <a:pPr algn="l" fontAlgn="b"/>
                      <a:r>
                        <a:rPr lang="en-US" sz="700" b="0" i="0" u="none" strike="noStrike">
                          <a:solidFill>
                            <a:srgbClr val="000000"/>
                          </a:solidFill>
                          <a:effectLst/>
                          <a:latin typeface="Arial" panose="020B0604020202020204" pitchFamily="34" charset="0"/>
                        </a:rPr>
                        <a:t>[D7-D7] Mengede - Y Huellen WESTFL W [DIR] / N-1 Hattingen  - Witten  KEMNAD S</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860.17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2466992735"/>
                  </a:ext>
                </a:extLst>
              </a:tr>
              <a:tr h="142139">
                <a:tc>
                  <a:txBody>
                    <a:bodyPr/>
                    <a:lstStyle/>
                    <a:p>
                      <a:pPr algn="l" fontAlgn="b"/>
                      <a:r>
                        <a:rPr lang="en-US" sz="700" b="1" i="0" u="none" strike="noStrike">
                          <a:solidFill>
                            <a:srgbClr val="000000"/>
                          </a:solidFill>
                          <a:effectLst/>
                          <a:latin typeface="Arial" panose="020B0604020202020204" pitchFamily="34" charset="0"/>
                        </a:rPr>
                        <a:t>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621.02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257%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698021688"/>
                  </a:ext>
                </a:extLst>
              </a:tr>
              <a:tr h="142139">
                <a:tc>
                  <a:txBody>
                    <a:bodyPr/>
                    <a:lstStyle/>
                    <a:p>
                      <a:pPr algn="l" fontAlgn="b"/>
                      <a:r>
                        <a:rPr lang="en-US" sz="700" b="0" i="0" u="none" strike="noStrike">
                          <a:solidFill>
                            <a:srgbClr val="000000"/>
                          </a:solidFill>
                          <a:effectLst/>
                          <a:latin typeface="Arial" panose="020B0604020202020204" pitchFamily="34" charset="0"/>
                        </a:rPr>
                        <a:t>[AT-AT] Westtirol 1 - Westtirol 2 WTRHU41 [DIR] / N-1 Pradella-Y/Punt LN300153</a:t>
                      </a:r>
                    </a:p>
                  </a:txBody>
                  <a:tcPr marL="8241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4.68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77%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908953113"/>
                  </a:ext>
                </a:extLst>
              </a:tr>
              <a:tr h="142139">
                <a:tc>
                  <a:txBody>
                    <a:bodyPr/>
                    <a:lstStyle/>
                    <a:p>
                      <a:pPr algn="l" fontAlgn="b"/>
                      <a:r>
                        <a:rPr lang="en-US" sz="700" b="0" i="0" u="none" strike="noStrike">
                          <a:solidFill>
                            <a:srgbClr val="000000"/>
                          </a:solidFill>
                          <a:effectLst/>
                          <a:latin typeface="Arial" panose="020B0604020202020204" pitchFamily="34" charset="0"/>
                        </a:rPr>
                        <a:t>[RO-RS]  Portile de Fier - Djerdap [DIR] [RO] / N-1 Tantareni-Kozlodui</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8.08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35%</a:t>
                      </a:r>
                    </a:p>
                  </a:txBody>
                  <a:tcPr marL="0" marR="0" marT="0" marB="0" anchor="b">
                    <a:lnL>
                      <a:noFill/>
                    </a:lnL>
                    <a:lnR>
                      <a:noFill/>
                    </a:lnR>
                    <a:lnT>
                      <a:noFill/>
                    </a:lnT>
                    <a:lnB>
                      <a:noFill/>
                    </a:lnB>
                  </a:tcPr>
                </a:tc>
                <a:extLst>
                  <a:ext uri="{0D108BD9-81ED-4DB2-BD59-A6C34878D82A}">
                    <a16:rowId xmlns:a16="http://schemas.microsoft.com/office/drawing/2014/main" val="4172822990"/>
                  </a:ext>
                </a:extLst>
              </a:tr>
              <a:tr h="142139">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621.02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54%</a:t>
                      </a:r>
                    </a:p>
                  </a:txBody>
                  <a:tcPr marL="0" marR="0" marT="0" marB="0" anchor="b">
                    <a:lnL>
                      <a:noFill/>
                    </a:lnL>
                    <a:lnR>
                      <a:noFill/>
                    </a:lnR>
                    <a:lnT>
                      <a:noFill/>
                    </a:lnT>
                    <a:lnB>
                      <a:noFill/>
                    </a:lnB>
                  </a:tcPr>
                </a:tc>
                <a:extLst>
                  <a:ext uri="{0D108BD9-81ED-4DB2-BD59-A6C34878D82A}">
                    <a16:rowId xmlns:a16="http://schemas.microsoft.com/office/drawing/2014/main" val="4283992215"/>
                  </a:ext>
                </a:extLst>
              </a:tr>
              <a:tr h="142139">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Nosovice</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10.88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43%</a:t>
                      </a:r>
                    </a:p>
                  </a:txBody>
                  <a:tcPr marL="0" marR="0" marT="0" marB="0" anchor="b">
                    <a:lnL>
                      <a:noFill/>
                    </a:lnL>
                    <a:lnR>
                      <a:noFill/>
                    </a:lnR>
                    <a:lnT>
                      <a:noFill/>
                    </a:lnT>
                    <a:lnB>
                      <a:noFill/>
                    </a:lnB>
                  </a:tcPr>
                </a:tc>
                <a:extLst>
                  <a:ext uri="{0D108BD9-81ED-4DB2-BD59-A6C34878D82A}">
                    <a16:rowId xmlns:a16="http://schemas.microsoft.com/office/drawing/2014/main" val="1953085184"/>
                  </a:ext>
                </a:extLst>
              </a:tr>
              <a:tr h="142139">
                <a:tc>
                  <a:txBody>
                    <a:bodyPr/>
                    <a:lstStyle/>
                    <a:p>
                      <a:pPr algn="l" fontAlgn="b"/>
                      <a:r>
                        <a:rPr lang="en-US" sz="700" b="0" i="0" u="none" strike="noStrike">
                          <a:solidFill>
                            <a:srgbClr val="000000"/>
                          </a:solidFill>
                          <a:effectLst/>
                          <a:latin typeface="Arial" panose="020B0604020202020204" pitchFamily="34" charset="0"/>
                        </a:rPr>
                        <a:t>[D8-PL] Krajnik - Vierraden 1 [OPP] [PL] / N-1 Mikulowa - Pasikurowice</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502.94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a:t>
                      </a:r>
                    </a:p>
                  </a:txBody>
                  <a:tcPr marL="0" marR="0" marT="0" marB="0" anchor="b">
                    <a:lnL>
                      <a:noFill/>
                    </a:lnL>
                    <a:lnR>
                      <a:noFill/>
                    </a:lnR>
                    <a:lnT>
                      <a:noFill/>
                    </a:lnT>
                    <a:lnB>
                      <a:noFill/>
                    </a:lnB>
                  </a:tcPr>
                </a:tc>
                <a:extLst>
                  <a:ext uri="{0D108BD9-81ED-4DB2-BD59-A6C34878D82A}">
                    <a16:rowId xmlns:a16="http://schemas.microsoft.com/office/drawing/2014/main" val="3492403346"/>
                  </a:ext>
                </a:extLst>
              </a:tr>
              <a:tr h="142139">
                <a:tc>
                  <a:txBody>
                    <a:bodyPr/>
                    <a:lstStyle/>
                    <a:p>
                      <a:pPr algn="l" fontAlgn="b"/>
                      <a:r>
                        <a:rPr lang="de-DE" sz="700" b="0" i="0" u="none" strike="noStrike">
                          <a:solidFill>
                            <a:srgbClr val="000000"/>
                          </a:solidFill>
                          <a:effectLst/>
                          <a:latin typeface="Arial" panose="020B0604020202020204" pitchFamily="34" charset="0"/>
                        </a:rPr>
                        <a:t>[D7-D7] Buerstadt - Lambsheim BUERST W [DIR] / N-1 Rheinau - Hoheneck KUGELB W</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508.9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3590046426"/>
                  </a:ext>
                </a:extLst>
              </a:tr>
              <a:tr h="142139">
                <a:tc>
                  <a:txBody>
                    <a:bodyPr/>
                    <a:lstStyle/>
                    <a:p>
                      <a:pPr algn="l" fontAlgn="b"/>
                      <a:r>
                        <a:rPr lang="en-US" sz="700" b="0" i="0" u="none" strike="noStrike">
                          <a:solidFill>
                            <a:srgbClr val="000000"/>
                          </a:solidFill>
                          <a:effectLst/>
                          <a:latin typeface="Arial" panose="020B0604020202020204" pitchFamily="34" charset="0"/>
                        </a:rPr>
                        <a:t>[D7-D7] Mengede - Y Huellen WESTFL W [DIR] / N-1 Hattingen  - Witten  KEMNAD S</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454.26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2846406410"/>
                  </a:ext>
                </a:extLst>
              </a:tr>
              <a:tr h="142139">
                <a:tc>
                  <a:txBody>
                    <a:bodyPr/>
                    <a:lstStyle/>
                    <a:p>
                      <a:pPr algn="l" fontAlgn="b"/>
                      <a:r>
                        <a:rPr lang="en-US" sz="700" b="1" i="0" u="none" strike="noStrike">
                          <a:solidFill>
                            <a:srgbClr val="000000"/>
                          </a:solidFill>
                          <a:effectLst/>
                          <a:latin typeface="Arial" panose="020B0604020202020204" pitchFamily="34" charset="0"/>
                        </a:rPr>
                        <a:t>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769.23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187%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11626351"/>
                  </a:ext>
                </a:extLst>
              </a:tr>
              <a:tr h="142139">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241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557.96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965416484"/>
                  </a:ext>
                </a:extLst>
              </a:tr>
              <a:tr h="142139">
                <a:tc>
                  <a:txBody>
                    <a:bodyPr/>
                    <a:lstStyle/>
                    <a:p>
                      <a:pPr algn="l" fontAlgn="b"/>
                      <a:r>
                        <a:rPr lang="en-US" sz="700" b="0" i="0" u="none" strike="noStrike">
                          <a:solidFill>
                            <a:srgbClr val="000000"/>
                          </a:solidFill>
                          <a:effectLst/>
                          <a:latin typeface="Arial" panose="020B0604020202020204" pitchFamily="34" charset="0"/>
                        </a:rPr>
                        <a:t>[AT-AT] Westtirol 1 - Westtirol 2 WTRHU41 [DIR] / N-1 Westtirol - Voehringen</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68.34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89%</a:t>
                      </a:r>
                    </a:p>
                  </a:txBody>
                  <a:tcPr marL="0" marR="0" marT="0" marB="0" anchor="b">
                    <a:lnL>
                      <a:noFill/>
                    </a:lnL>
                    <a:lnR>
                      <a:noFill/>
                    </a:lnR>
                    <a:lnT>
                      <a:noFill/>
                    </a:lnT>
                    <a:lnB>
                      <a:noFill/>
                    </a:lnB>
                  </a:tcPr>
                </a:tc>
                <a:extLst>
                  <a:ext uri="{0D108BD9-81ED-4DB2-BD59-A6C34878D82A}">
                    <a16:rowId xmlns:a16="http://schemas.microsoft.com/office/drawing/2014/main" val="2658782579"/>
                  </a:ext>
                </a:extLst>
              </a:tr>
              <a:tr h="142139">
                <a:tc>
                  <a:txBody>
                    <a:bodyPr/>
                    <a:lstStyle/>
                    <a:p>
                      <a:pPr algn="l" fontAlgn="b"/>
                      <a:r>
                        <a:rPr lang="de-DE" sz="700" b="0" i="0" u="none" strike="noStrike">
                          <a:solidFill>
                            <a:srgbClr val="000000"/>
                          </a:solidFill>
                          <a:effectLst/>
                          <a:latin typeface="Arial" panose="020B0604020202020204" pitchFamily="34" charset="0"/>
                        </a:rPr>
                        <a:t>[D7-D7] Buerstadt - Lambsheim BUERST W [DIR] / N-1 Rheinau - Hoheneck KUGELB W</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335.21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4165223275"/>
                  </a:ext>
                </a:extLst>
              </a:tr>
              <a:tr h="142139">
                <a:tc>
                  <a:txBody>
                    <a:bodyPr/>
                    <a:lstStyle/>
                    <a:p>
                      <a:pPr algn="l" fontAlgn="b"/>
                      <a:r>
                        <a:rPr lang="en-US" sz="700" b="0" i="0" u="none" strike="noStrike">
                          <a:solidFill>
                            <a:srgbClr val="000000"/>
                          </a:solidFill>
                          <a:effectLst/>
                          <a:latin typeface="Arial" panose="020B0604020202020204" pitchFamily="34" charset="0"/>
                        </a:rPr>
                        <a:t>[D7-D7] Mengede - Y Huellen WESTFL W [DIR] / N-1 Hattingen  - Witten  KEMNAD S</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769.23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2389121302"/>
                  </a:ext>
                </a:extLst>
              </a:tr>
              <a:tr h="142139">
                <a:tc>
                  <a:txBody>
                    <a:bodyPr/>
                    <a:lstStyle/>
                    <a:p>
                      <a:pPr algn="l" fontAlgn="b"/>
                      <a:r>
                        <a:rPr lang="en-US" sz="700" b="1" i="0" u="none" strike="noStrike">
                          <a:solidFill>
                            <a:srgbClr val="000000"/>
                          </a:solidFill>
                          <a:effectLst/>
                          <a:latin typeface="Arial" panose="020B0604020202020204" pitchFamily="34" charset="0"/>
                        </a:rPr>
                        <a:t>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657.86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143%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104410897"/>
                  </a:ext>
                </a:extLst>
              </a:tr>
              <a:tr h="142139">
                <a:tc>
                  <a:txBody>
                    <a:bodyPr/>
                    <a:lstStyle/>
                    <a:p>
                      <a:pPr algn="l" fontAlgn="b"/>
                      <a:r>
                        <a:rPr lang="en-US" sz="700" b="0" i="0" u="none" strike="noStrike">
                          <a:solidFill>
                            <a:srgbClr val="000000"/>
                          </a:solidFill>
                          <a:effectLst/>
                          <a:latin typeface="Arial" panose="020B0604020202020204" pitchFamily="34" charset="0"/>
                        </a:rPr>
                        <a:t>[RO-RS]  Portile de Fier - Djerdap [DIR] [RO] / N-1 Tantareni-Kozlodui</a:t>
                      </a:r>
                    </a:p>
                  </a:txBody>
                  <a:tcPr marL="8241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8.33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386756701"/>
                  </a:ext>
                </a:extLst>
              </a:tr>
              <a:tr h="142139">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551.68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59%</a:t>
                      </a:r>
                    </a:p>
                  </a:txBody>
                  <a:tcPr marL="0" marR="0" marT="0" marB="0" anchor="b">
                    <a:lnL>
                      <a:noFill/>
                    </a:lnL>
                    <a:lnR>
                      <a:noFill/>
                    </a:lnR>
                    <a:lnT>
                      <a:noFill/>
                    </a:lnT>
                    <a:lnB>
                      <a:noFill/>
                    </a:lnB>
                  </a:tcPr>
                </a:tc>
                <a:extLst>
                  <a:ext uri="{0D108BD9-81ED-4DB2-BD59-A6C34878D82A}">
                    <a16:rowId xmlns:a16="http://schemas.microsoft.com/office/drawing/2014/main" val="66996956"/>
                  </a:ext>
                </a:extLst>
              </a:tr>
              <a:tr h="142139">
                <a:tc>
                  <a:txBody>
                    <a:bodyPr/>
                    <a:lstStyle/>
                    <a:p>
                      <a:pPr algn="l" fontAlgn="b"/>
                      <a:r>
                        <a:rPr lang="en-US" sz="700" b="0" i="0" u="none" strike="noStrike">
                          <a:solidFill>
                            <a:srgbClr val="000000"/>
                          </a:solidFill>
                          <a:effectLst/>
                          <a:latin typeface="Arial" panose="020B0604020202020204" pitchFamily="34" charset="0"/>
                        </a:rPr>
                        <a:t>[D8-PL] Krajnik - Vierraden 1 [OPP] [PL] / N-1 Mikulowa - Pasikurowice</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531.67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a:t>
                      </a:r>
                    </a:p>
                  </a:txBody>
                  <a:tcPr marL="0" marR="0" marT="0" marB="0" anchor="b">
                    <a:lnL>
                      <a:noFill/>
                    </a:lnL>
                    <a:lnR>
                      <a:noFill/>
                    </a:lnR>
                    <a:lnT>
                      <a:noFill/>
                    </a:lnT>
                    <a:lnB>
                      <a:noFill/>
                    </a:lnB>
                  </a:tcPr>
                </a:tc>
                <a:extLst>
                  <a:ext uri="{0D108BD9-81ED-4DB2-BD59-A6C34878D82A}">
                    <a16:rowId xmlns:a16="http://schemas.microsoft.com/office/drawing/2014/main" val="798609455"/>
                  </a:ext>
                </a:extLst>
              </a:tr>
              <a:tr h="142139">
                <a:tc>
                  <a:txBody>
                    <a:bodyPr/>
                    <a:lstStyle/>
                    <a:p>
                      <a:pPr algn="l" fontAlgn="b"/>
                      <a:r>
                        <a:rPr lang="de-DE" sz="700" b="0" i="0" u="none" strike="noStrike">
                          <a:solidFill>
                            <a:srgbClr val="000000"/>
                          </a:solidFill>
                          <a:effectLst/>
                          <a:latin typeface="Arial" panose="020B0604020202020204" pitchFamily="34" charset="0"/>
                        </a:rPr>
                        <a:t>[D7-D7] Buerstadt - Lambsheim BUERST W [DIR] / N-1 Rheinau - Hoheneck KUGELB W</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657.86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39520102"/>
                  </a:ext>
                </a:extLst>
              </a:tr>
              <a:tr h="142139">
                <a:tc>
                  <a:txBody>
                    <a:bodyPr/>
                    <a:lstStyle/>
                    <a:p>
                      <a:pPr algn="l" fontAlgn="b"/>
                      <a:r>
                        <a:rPr lang="en-US" sz="700" b="0" i="0" u="none" strike="noStrike">
                          <a:solidFill>
                            <a:srgbClr val="000000"/>
                          </a:solidFill>
                          <a:effectLst/>
                          <a:latin typeface="Arial" panose="020B0604020202020204" pitchFamily="34" charset="0"/>
                        </a:rPr>
                        <a:t>[D7-D7] Mengede - Y Huellen WESTFL W [DIR] / N-1 Hattingen  - Witten  KEMNAD S</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258.74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2421261646"/>
                  </a:ext>
                </a:extLst>
              </a:tr>
              <a:tr h="142139">
                <a:tc>
                  <a:txBody>
                    <a:bodyPr/>
                    <a:lstStyle/>
                    <a:p>
                      <a:pPr algn="l" fontAlgn="b"/>
                      <a:r>
                        <a:rPr lang="en-US" sz="700" b="1" i="0" u="none" strike="noStrike">
                          <a:solidFill>
                            <a:srgbClr val="000000"/>
                          </a:solidFill>
                          <a:effectLst/>
                          <a:latin typeface="Arial" panose="020B0604020202020204" pitchFamily="34" charset="0"/>
                        </a:rPr>
                        <a:t>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469.85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184%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596762410"/>
                  </a:ext>
                </a:extLst>
              </a:tr>
              <a:tr h="142139">
                <a:tc>
                  <a:txBody>
                    <a:bodyPr/>
                    <a:lstStyle/>
                    <a:p>
                      <a:pPr algn="l" fontAlgn="b"/>
                      <a:r>
                        <a:rPr lang="en-US" sz="700" b="0" i="0" u="none" strike="noStrike">
                          <a:solidFill>
                            <a:srgbClr val="000000"/>
                          </a:solidFill>
                          <a:effectLst/>
                          <a:latin typeface="Arial" panose="020B0604020202020204" pitchFamily="34" charset="0"/>
                        </a:rPr>
                        <a:t>[AT-AT] Westtirol 1 - Westtirol 2 WTRHU41 [DIR] / N-1 Pradella-Y/Punt LN300153</a:t>
                      </a:r>
                    </a:p>
                  </a:txBody>
                  <a:tcPr marL="8241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138.64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533416191"/>
                  </a:ext>
                </a:extLst>
              </a:tr>
              <a:tr h="142139">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460.6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54%</a:t>
                      </a:r>
                    </a:p>
                  </a:txBody>
                  <a:tcPr marL="0" marR="0" marT="0" marB="0" anchor="b">
                    <a:lnL>
                      <a:noFill/>
                    </a:lnL>
                    <a:lnR>
                      <a:noFill/>
                    </a:lnR>
                    <a:lnT>
                      <a:noFill/>
                    </a:lnT>
                    <a:lnB>
                      <a:noFill/>
                    </a:lnB>
                  </a:tcPr>
                </a:tc>
                <a:extLst>
                  <a:ext uri="{0D108BD9-81ED-4DB2-BD59-A6C34878D82A}">
                    <a16:rowId xmlns:a16="http://schemas.microsoft.com/office/drawing/2014/main" val="1600386446"/>
                  </a:ext>
                </a:extLst>
              </a:tr>
              <a:tr h="142139">
                <a:tc>
                  <a:txBody>
                    <a:bodyPr/>
                    <a:lstStyle/>
                    <a:p>
                      <a:pPr algn="l" fontAlgn="b"/>
                      <a:r>
                        <a:rPr lang="en-US" sz="700" b="0" i="0" u="none" strike="noStrike">
                          <a:solidFill>
                            <a:srgbClr val="000000"/>
                          </a:solidFill>
                          <a:effectLst/>
                          <a:latin typeface="Arial" panose="020B0604020202020204" pitchFamily="34" charset="0"/>
                        </a:rPr>
                        <a:t>[D8-PL] Krajnik - Vierraden 1 [OPP] [PL] / N-1 Mikulowa - Pasikurowice</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109.87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740147640"/>
                  </a:ext>
                </a:extLst>
              </a:tr>
              <a:tr h="142139">
                <a:tc>
                  <a:txBody>
                    <a:bodyPr/>
                    <a:lstStyle/>
                    <a:p>
                      <a:pPr algn="l" fontAlgn="b"/>
                      <a:r>
                        <a:rPr lang="de-DE" sz="700" b="0" i="0" u="none" strike="noStrike">
                          <a:solidFill>
                            <a:srgbClr val="000000"/>
                          </a:solidFill>
                          <a:effectLst/>
                          <a:latin typeface="Arial" panose="020B0604020202020204" pitchFamily="34" charset="0"/>
                        </a:rPr>
                        <a:t>[D7-D7] Buerstadt - Lambsheim BUERST W [DIR] / N-1 Rheinau - Hoheneck KUGELB W</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469.85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824661513"/>
                  </a:ext>
                </a:extLst>
              </a:tr>
              <a:tr h="142139">
                <a:tc>
                  <a:txBody>
                    <a:bodyPr/>
                    <a:lstStyle/>
                    <a:p>
                      <a:pPr algn="l" fontAlgn="b"/>
                      <a:r>
                        <a:rPr lang="en-US" sz="700" b="0" i="0" u="none" strike="noStrike">
                          <a:solidFill>
                            <a:srgbClr val="000000"/>
                          </a:solidFill>
                          <a:effectLst/>
                          <a:latin typeface="Arial" panose="020B0604020202020204" pitchFamily="34" charset="0"/>
                        </a:rPr>
                        <a:t>[D7-D7] Mengede - Y Huellen WESTFL W [DIR] / N-1 Hattingen  - Witten  KEMNAD S</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460.96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3735784958"/>
                  </a:ext>
                </a:extLst>
              </a:tr>
              <a:tr h="142139">
                <a:tc>
                  <a:txBody>
                    <a:bodyPr/>
                    <a:lstStyle/>
                    <a:p>
                      <a:pPr algn="l" fontAlgn="b"/>
                      <a:r>
                        <a:rPr lang="en-US" sz="700" b="1" i="0" u="none" strike="noStrike">
                          <a:solidFill>
                            <a:srgbClr val="000000"/>
                          </a:solidFill>
                          <a:effectLst/>
                          <a:latin typeface="Arial" panose="020B0604020202020204" pitchFamily="34" charset="0"/>
                        </a:rPr>
                        <a:t>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678.31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347031434"/>
                  </a:ext>
                </a:extLst>
              </a:tr>
              <a:tr h="142139">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241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577.83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310327876"/>
                  </a:ext>
                </a:extLst>
              </a:tr>
              <a:tr h="142139">
                <a:tc>
                  <a:txBody>
                    <a:bodyPr/>
                    <a:lstStyle/>
                    <a:p>
                      <a:pPr algn="l" fontAlgn="b"/>
                      <a:r>
                        <a:rPr lang="en-US" sz="700" b="0" i="0" u="none" strike="noStrike">
                          <a:solidFill>
                            <a:srgbClr val="000000"/>
                          </a:solidFill>
                          <a:effectLst/>
                          <a:latin typeface="Arial" panose="020B0604020202020204" pitchFamily="34" charset="0"/>
                        </a:rPr>
                        <a:t>[D8-PL] Krajnik - Vierraden 1 [OPP] [PL] / N-1 Mikulowa - Pasikurowice</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599.18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299900615"/>
                  </a:ext>
                </a:extLst>
              </a:tr>
              <a:tr h="142139">
                <a:tc>
                  <a:txBody>
                    <a:bodyPr/>
                    <a:lstStyle/>
                    <a:p>
                      <a:pPr algn="l" fontAlgn="b"/>
                      <a:r>
                        <a:rPr lang="de-DE" sz="700" b="0" i="0" u="none" strike="noStrike">
                          <a:solidFill>
                            <a:srgbClr val="000000"/>
                          </a:solidFill>
                          <a:effectLst/>
                          <a:latin typeface="Arial" panose="020B0604020202020204" pitchFamily="34" charset="0"/>
                        </a:rPr>
                        <a:t>[D7-D7] Buerstadt - Lambsheim BUERST W [DIR] / N-1 Rheinau - Hoheneck KUGELB W</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678.31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031450746"/>
                  </a:ext>
                </a:extLst>
              </a:tr>
              <a:tr h="142139">
                <a:tc>
                  <a:txBody>
                    <a:bodyPr/>
                    <a:lstStyle/>
                    <a:p>
                      <a:pPr algn="l" fontAlgn="b"/>
                      <a:r>
                        <a:rPr lang="en-US" sz="700" b="0" i="0" u="none" strike="noStrike">
                          <a:solidFill>
                            <a:srgbClr val="000000"/>
                          </a:solidFill>
                          <a:effectLst/>
                          <a:latin typeface="Arial" panose="020B0604020202020204" pitchFamily="34" charset="0"/>
                        </a:rPr>
                        <a:t>[D7-D7] Mengede - Y Huellen WESTFL W [DIR] / N-1 Hattingen  - Witten  KEMNAD S</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115.28</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1421637205"/>
                  </a:ext>
                </a:extLst>
              </a:tr>
            </a:tbl>
          </a:graphicData>
        </a:graphic>
      </p:graphicFrame>
    </p:spTree>
    <p:extLst>
      <p:ext uri="{BB962C8B-B14F-4D97-AF65-F5344CB8AC3E}">
        <p14:creationId xmlns:p14="http://schemas.microsoft.com/office/powerpoint/2010/main" val="1888274808"/>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20120 (part 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DCA15F27-EB4A-43CB-A988-63A7A6B71FBB}"/>
              </a:ext>
            </a:extLst>
          </p:cNvPr>
          <p:cNvGraphicFramePr>
            <a:graphicFrameLocks noGrp="1"/>
          </p:cNvGraphicFramePr>
          <p:nvPr>
            <p:extLst>
              <p:ext uri="{D42A27DB-BD31-4B8C-83A1-F6EECF244321}">
                <p14:modId xmlns:p14="http://schemas.microsoft.com/office/powerpoint/2010/main" val="1406211921"/>
              </p:ext>
            </p:extLst>
          </p:nvPr>
        </p:nvGraphicFramePr>
        <p:xfrm>
          <a:off x="1614791" y="1079504"/>
          <a:ext cx="6834511" cy="5270496"/>
        </p:xfrm>
        <a:graphic>
          <a:graphicData uri="http://schemas.openxmlformats.org/drawingml/2006/table">
            <a:tbl>
              <a:tblPr/>
              <a:tblGrid>
                <a:gridCol w="5316879">
                  <a:extLst>
                    <a:ext uri="{9D8B030D-6E8A-4147-A177-3AD203B41FA5}">
                      <a16:colId xmlns:a16="http://schemas.microsoft.com/office/drawing/2014/main" val="3494250680"/>
                    </a:ext>
                  </a:extLst>
                </a:gridCol>
                <a:gridCol w="1104671">
                  <a:extLst>
                    <a:ext uri="{9D8B030D-6E8A-4147-A177-3AD203B41FA5}">
                      <a16:colId xmlns:a16="http://schemas.microsoft.com/office/drawing/2014/main" val="4218533470"/>
                    </a:ext>
                  </a:extLst>
                </a:gridCol>
                <a:gridCol w="412961">
                  <a:extLst>
                    <a:ext uri="{9D8B030D-6E8A-4147-A177-3AD203B41FA5}">
                      <a16:colId xmlns:a16="http://schemas.microsoft.com/office/drawing/2014/main" val="3556660120"/>
                    </a:ext>
                  </a:extLst>
                </a:gridCol>
              </a:tblGrid>
              <a:tr h="164703">
                <a:tc>
                  <a:txBody>
                    <a:bodyPr/>
                    <a:lstStyle/>
                    <a:p>
                      <a:pPr algn="l" fontAlgn="b"/>
                      <a:r>
                        <a:rPr lang="en-US" sz="800" b="1" i="0" u="none" strike="noStrike">
                          <a:solidFill>
                            <a:srgbClr val="000000"/>
                          </a:solidFill>
                          <a:effectLst/>
                          <a:latin typeface="Arial" panose="020B0604020202020204" pitchFamily="34" charset="0"/>
                        </a:rPr>
                        <a:t>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900.9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152%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671527398"/>
                  </a:ext>
                </a:extLst>
              </a:tr>
              <a:tr h="164703">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606.09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51%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665102518"/>
                  </a:ext>
                </a:extLst>
              </a:tr>
              <a:tr h="164703">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34.64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33%</a:t>
                      </a:r>
                    </a:p>
                  </a:txBody>
                  <a:tcPr marL="0" marR="0" marT="0" marB="0" anchor="b">
                    <a:lnL>
                      <a:noFill/>
                    </a:lnL>
                    <a:lnR>
                      <a:noFill/>
                    </a:lnR>
                    <a:lnT>
                      <a:noFill/>
                    </a:lnT>
                    <a:lnB>
                      <a:noFill/>
                    </a:lnB>
                  </a:tcPr>
                </a:tc>
                <a:extLst>
                  <a:ext uri="{0D108BD9-81ED-4DB2-BD59-A6C34878D82A}">
                    <a16:rowId xmlns:a16="http://schemas.microsoft.com/office/drawing/2014/main" val="3625987291"/>
                  </a:ext>
                </a:extLst>
              </a:tr>
              <a:tr h="164703">
                <a:tc>
                  <a:txBody>
                    <a:bodyPr/>
                    <a:lstStyle/>
                    <a:p>
                      <a:pPr algn="l" fontAlgn="b"/>
                      <a:r>
                        <a:rPr lang="en-US" sz="800" b="0" i="0" u="none" strike="noStrike">
                          <a:solidFill>
                            <a:srgbClr val="000000"/>
                          </a:solidFill>
                          <a:effectLst/>
                          <a:latin typeface="Arial" panose="020B0604020202020204" pitchFamily="34" charset="0"/>
                        </a:rPr>
                        <a:t>[D8-PL] Krajnik - Vierraden 1 [OPP] [PL] / N-1 Mikulowa - Pasikurowice</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486.61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1737606496"/>
                  </a:ext>
                </a:extLst>
              </a:tr>
              <a:tr h="164703">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279.13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26%</a:t>
                      </a:r>
                    </a:p>
                  </a:txBody>
                  <a:tcPr marL="0" marR="0" marT="0" marB="0" anchor="b">
                    <a:lnL>
                      <a:noFill/>
                    </a:lnL>
                    <a:lnR>
                      <a:noFill/>
                    </a:lnR>
                    <a:lnT>
                      <a:noFill/>
                    </a:lnT>
                    <a:lnB>
                      <a:noFill/>
                    </a:lnB>
                  </a:tcPr>
                </a:tc>
                <a:extLst>
                  <a:ext uri="{0D108BD9-81ED-4DB2-BD59-A6C34878D82A}">
                    <a16:rowId xmlns:a16="http://schemas.microsoft.com/office/drawing/2014/main" val="1966814926"/>
                  </a:ext>
                </a:extLst>
              </a:tr>
              <a:tr h="164703">
                <a:tc>
                  <a:txBody>
                    <a:bodyPr/>
                    <a:lstStyle/>
                    <a:p>
                      <a:pPr algn="l" fontAlgn="b"/>
                      <a:r>
                        <a:rPr lang="en-US" sz="800" b="0" i="0" u="none" strike="noStrike">
                          <a:solidFill>
                            <a:srgbClr val="000000"/>
                          </a:solidFill>
                          <a:effectLst/>
                          <a:latin typeface="Arial" panose="020B0604020202020204" pitchFamily="34" charset="0"/>
                        </a:rPr>
                        <a:t>[D7-D7] Mengede - Y Huellen WESTFL W [DIR] / N-1 Hattingen  - Witten  KEMNAD S</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900.9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3204389753"/>
                  </a:ext>
                </a:extLst>
              </a:tr>
              <a:tr h="164703">
                <a:tc>
                  <a:txBody>
                    <a:bodyPr/>
                    <a:lstStyle/>
                    <a:p>
                      <a:pPr algn="l" fontAlgn="b"/>
                      <a:r>
                        <a:rPr lang="en-US" sz="800" b="1" i="0" u="none" strike="noStrike">
                          <a:solidFill>
                            <a:srgbClr val="000000"/>
                          </a:solidFill>
                          <a:effectLst/>
                          <a:latin typeface="Arial" panose="020B0604020202020204" pitchFamily="34" charset="0"/>
                        </a:rPr>
                        <a:t>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766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182%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6902149"/>
                  </a:ext>
                </a:extLst>
              </a:tr>
              <a:tr h="164703">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766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42%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525764718"/>
                  </a:ext>
                </a:extLst>
              </a:tr>
              <a:tr h="164703">
                <a:tc>
                  <a:txBody>
                    <a:bodyPr/>
                    <a:lstStyle/>
                    <a:p>
                      <a:pPr algn="l" fontAlgn="b"/>
                      <a:r>
                        <a:rPr lang="pt-BR" sz="800" b="0" i="0" u="none" strike="noStrike">
                          <a:solidFill>
                            <a:srgbClr val="000000"/>
                          </a:solidFill>
                          <a:effectLst/>
                          <a:latin typeface="Arial" panose="020B0604020202020204" pitchFamily="34" charset="0"/>
                        </a:rPr>
                        <a:t>[BE-FR] Avelgem - Avelin 80 [DIR] [FR] / N-1 Avelgem - Mastaing 380.79</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42.68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65%</a:t>
                      </a:r>
                    </a:p>
                  </a:txBody>
                  <a:tcPr marL="0" marR="0" marT="0" marB="0" anchor="b">
                    <a:lnL>
                      <a:noFill/>
                    </a:lnL>
                    <a:lnR>
                      <a:noFill/>
                    </a:lnR>
                    <a:lnT>
                      <a:noFill/>
                    </a:lnT>
                    <a:lnB>
                      <a:noFill/>
                    </a:lnB>
                  </a:tcPr>
                </a:tc>
                <a:extLst>
                  <a:ext uri="{0D108BD9-81ED-4DB2-BD59-A6C34878D82A}">
                    <a16:rowId xmlns:a16="http://schemas.microsoft.com/office/drawing/2014/main" val="1167552530"/>
                  </a:ext>
                </a:extLst>
              </a:tr>
              <a:tr h="164703">
                <a:tc>
                  <a:txBody>
                    <a:bodyPr/>
                    <a:lstStyle/>
                    <a:p>
                      <a:pPr algn="l" fontAlgn="b"/>
                      <a:r>
                        <a:rPr lang="en-US" sz="800" b="0" i="0" u="none" strike="noStrike">
                          <a:solidFill>
                            <a:srgbClr val="000000"/>
                          </a:solidFill>
                          <a:effectLst/>
                          <a:latin typeface="Arial" panose="020B0604020202020204" pitchFamily="34" charset="0"/>
                        </a:rPr>
                        <a:t>[D8-PL] Mikulowa PST1 [OPP] [PL] / N-1 Hagenwerder - Mikulowa 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294.32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27%</a:t>
                      </a:r>
                    </a:p>
                  </a:txBody>
                  <a:tcPr marL="0" marR="0" marT="0" marB="0" anchor="b">
                    <a:lnL>
                      <a:noFill/>
                    </a:lnL>
                    <a:lnR>
                      <a:noFill/>
                    </a:lnR>
                    <a:lnT>
                      <a:noFill/>
                    </a:lnT>
                    <a:lnB>
                      <a:noFill/>
                    </a:lnB>
                  </a:tcPr>
                </a:tc>
                <a:extLst>
                  <a:ext uri="{0D108BD9-81ED-4DB2-BD59-A6C34878D82A}">
                    <a16:rowId xmlns:a16="http://schemas.microsoft.com/office/drawing/2014/main" val="3740524175"/>
                  </a:ext>
                </a:extLst>
              </a:tr>
              <a:tr h="164703">
                <a:tc>
                  <a:txBody>
                    <a:bodyPr/>
                    <a:lstStyle/>
                    <a:p>
                      <a:pPr algn="l" fontAlgn="b"/>
                      <a:r>
                        <a:rPr lang="de-DE" sz="800" b="0" i="0" u="none" strike="noStrike">
                          <a:solidFill>
                            <a:srgbClr val="000000"/>
                          </a:solidFill>
                          <a:effectLst/>
                          <a:latin typeface="Arial" panose="020B0604020202020204" pitchFamily="34" charset="0"/>
                        </a:rPr>
                        <a:t>[D7-D7] Bischofsheim - Y Pfungstadt RIED W [DIR] / N-1 Pfungstadt  - Urberach  GRIESH O</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521.74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965024300"/>
                  </a:ext>
                </a:extLst>
              </a:tr>
              <a:tr h="164703">
                <a:tc>
                  <a:txBody>
                    <a:bodyPr/>
                    <a:lstStyle/>
                    <a:p>
                      <a:pPr algn="l" fontAlgn="b"/>
                      <a:r>
                        <a:rPr lang="de-DE" sz="800" b="0" i="0" u="none" strike="noStrike">
                          <a:solidFill>
                            <a:srgbClr val="000000"/>
                          </a:solidFill>
                          <a:effectLst/>
                          <a:latin typeface="Arial" panose="020B0604020202020204" pitchFamily="34" charset="0"/>
                        </a:rPr>
                        <a:t>[D7-D7] Mengede - Y Huellen WESTFL W [DIR] / N-1 Escherbruch - Mengede RECKLI N</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763.16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1790824585"/>
                  </a:ext>
                </a:extLst>
              </a:tr>
              <a:tr h="164703">
                <a:tc>
                  <a:txBody>
                    <a:bodyPr/>
                    <a:lstStyle/>
                    <a:p>
                      <a:pPr algn="l" fontAlgn="b"/>
                      <a:r>
                        <a:rPr lang="en-US" sz="800" b="1" i="0" u="none" strike="noStrike">
                          <a:solidFill>
                            <a:srgbClr val="000000"/>
                          </a:solidFill>
                          <a:effectLst/>
                          <a:latin typeface="Arial" panose="020B0604020202020204" pitchFamily="34" charset="0"/>
                        </a:rPr>
                        <a:t>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685.4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161%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394025281"/>
                  </a:ext>
                </a:extLst>
              </a:tr>
              <a:tr h="164703">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629.49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47%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832356082"/>
                  </a:ext>
                </a:extLst>
              </a:tr>
              <a:tr h="164703">
                <a:tc>
                  <a:txBody>
                    <a:bodyPr/>
                    <a:lstStyle/>
                    <a:p>
                      <a:pPr algn="l" fontAlgn="b"/>
                      <a:r>
                        <a:rPr lang="en-US" sz="800" b="0" i="0" u="none" strike="noStrike">
                          <a:solidFill>
                            <a:srgbClr val="000000"/>
                          </a:solidFill>
                          <a:effectLst/>
                          <a:latin typeface="Arial" panose="020B0604020202020204" pitchFamily="34" charset="0"/>
                        </a:rPr>
                        <a:t>[BE-FR] Achene - Lonny 380.19 [DIR] [BE] / N-1 Avelgem - Avelin 380.80</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51.46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42%</a:t>
                      </a:r>
                    </a:p>
                  </a:txBody>
                  <a:tcPr marL="0" marR="0" marT="0" marB="0" anchor="b">
                    <a:lnL>
                      <a:noFill/>
                    </a:lnL>
                    <a:lnR>
                      <a:noFill/>
                    </a:lnR>
                    <a:lnT>
                      <a:noFill/>
                    </a:lnT>
                    <a:lnB>
                      <a:noFill/>
                    </a:lnB>
                  </a:tcPr>
                </a:tc>
                <a:extLst>
                  <a:ext uri="{0D108BD9-81ED-4DB2-BD59-A6C34878D82A}">
                    <a16:rowId xmlns:a16="http://schemas.microsoft.com/office/drawing/2014/main" val="4166370065"/>
                  </a:ext>
                </a:extLst>
              </a:tr>
              <a:tr h="164703">
                <a:tc>
                  <a:txBody>
                    <a:bodyPr/>
                    <a:lstStyle/>
                    <a:p>
                      <a:pPr algn="l" fontAlgn="b"/>
                      <a:r>
                        <a:rPr lang="en-US" sz="800" b="0" i="0" u="none" strike="noStrike">
                          <a:solidFill>
                            <a:srgbClr val="000000"/>
                          </a:solidFill>
                          <a:effectLst/>
                          <a:latin typeface="Arial" panose="020B0604020202020204" pitchFamily="34" charset="0"/>
                        </a:rPr>
                        <a:t>[D8-PL] Mikulowa PST1 [OPP] [PL] / N-1 Hagenwerder - Mikulowa 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234.84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28%</a:t>
                      </a:r>
                    </a:p>
                  </a:txBody>
                  <a:tcPr marL="0" marR="0" marT="0" marB="0" anchor="b">
                    <a:lnL>
                      <a:noFill/>
                    </a:lnL>
                    <a:lnR>
                      <a:noFill/>
                    </a:lnR>
                    <a:lnT>
                      <a:noFill/>
                    </a:lnT>
                    <a:lnB>
                      <a:noFill/>
                    </a:lnB>
                  </a:tcPr>
                </a:tc>
                <a:extLst>
                  <a:ext uri="{0D108BD9-81ED-4DB2-BD59-A6C34878D82A}">
                    <a16:rowId xmlns:a16="http://schemas.microsoft.com/office/drawing/2014/main" val="4225254338"/>
                  </a:ext>
                </a:extLst>
              </a:tr>
              <a:tr h="164703">
                <a:tc>
                  <a:txBody>
                    <a:bodyPr/>
                    <a:lstStyle/>
                    <a:p>
                      <a:pPr algn="l" fontAlgn="b"/>
                      <a:r>
                        <a:rPr lang="de-DE" sz="800" b="0" i="0" u="none" strike="noStrike">
                          <a:solidFill>
                            <a:srgbClr val="000000"/>
                          </a:solidFill>
                          <a:effectLst/>
                          <a:latin typeface="Arial" panose="020B0604020202020204" pitchFamily="34" charset="0"/>
                        </a:rPr>
                        <a:t>[D7-D7] Bischofsheim - Y Pfungstadt RIED W [DIR] / N-1 Pfungstadt  - Urberach  GRIESH O</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685.4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566121360"/>
                  </a:ext>
                </a:extLst>
              </a:tr>
              <a:tr h="164703">
                <a:tc>
                  <a:txBody>
                    <a:bodyPr/>
                    <a:lstStyle/>
                    <a:p>
                      <a:pPr algn="l" fontAlgn="b"/>
                      <a:r>
                        <a:rPr lang="en-US" sz="800" b="0" i="0" u="none" strike="noStrike">
                          <a:solidFill>
                            <a:srgbClr val="000000"/>
                          </a:solidFill>
                          <a:effectLst/>
                          <a:latin typeface="Arial" panose="020B0604020202020204" pitchFamily="34" charset="0"/>
                        </a:rPr>
                        <a:t>[D7-D7] Mengede - Y Huellen WESTFL W [DIR] / N-1 Escherbruch - Kusenhorst WEHOLT O</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649.04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4108599830"/>
                  </a:ext>
                </a:extLst>
              </a:tr>
              <a:tr h="164703">
                <a:tc>
                  <a:txBody>
                    <a:bodyPr/>
                    <a:lstStyle/>
                    <a:p>
                      <a:pPr algn="l" fontAlgn="b"/>
                      <a:r>
                        <a:rPr lang="en-US" sz="800" b="1" i="0" u="none" strike="noStrike">
                          <a:solidFill>
                            <a:srgbClr val="000000"/>
                          </a:solidFill>
                          <a:effectLst/>
                          <a:latin typeface="Arial" panose="020B0604020202020204" pitchFamily="34" charset="0"/>
                        </a:rPr>
                        <a:t>10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1605.68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218%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269637857"/>
                  </a:ext>
                </a:extLst>
              </a:tr>
              <a:tr h="164703">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487.04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41%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520279698"/>
                  </a:ext>
                </a:extLst>
              </a:tr>
              <a:tr h="164703">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5.41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32%</a:t>
                      </a:r>
                    </a:p>
                  </a:txBody>
                  <a:tcPr marL="0" marR="0" marT="0" marB="0" anchor="b">
                    <a:lnL>
                      <a:noFill/>
                    </a:lnL>
                    <a:lnR>
                      <a:noFill/>
                    </a:lnR>
                    <a:lnT>
                      <a:noFill/>
                    </a:lnT>
                    <a:lnB>
                      <a:noFill/>
                    </a:lnB>
                  </a:tcPr>
                </a:tc>
                <a:extLst>
                  <a:ext uri="{0D108BD9-81ED-4DB2-BD59-A6C34878D82A}">
                    <a16:rowId xmlns:a16="http://schemas.microsoft.com/office/drawing/2014/main" val="3741039152"/>
                  </a:ext>
                </a:extLst>
              </a:tr>
              <a:tr h="164703">
                <a:tc>
                  <a:txBody>
                    <a:bodyPr/>
                    <a:lstStyle/>
                    <a:p>
                      <a:pPr algn="l" fontAlgn="b"/>
                      <a:r>
                        <a:rPr lang="en-US" sz="800" b="0" i="0" u="none" strike="noStrike">
                          <a:solidFill>
                            <a:srgbClr val="000000"/>
                          </a:solidFill>
                          <a:effectLst/>
                          <a:latin typeface="Arial" panose="020B0604020202020204" pitchFamily="34" charset="0"/>
                        </a:rPr>
                        <a:t>[NL-D2] Meeden-Diele  380 Z [OPP] [NL] / N-1 Diele - Meeden WEISS/W</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271.79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33%</a:t>
                      </a:r>
                    </a:p>
                  </a:txBody>
                  <a:tcPr marL="0" marR="0" marT="0" marB="0" anchor="b">
                    <a:lnL>
                      <a:noFill/>
                    </a:lnL>
                    <a:lnR>
                      <a:noFill/>
                    </a:lnR>
                    <a:lnT>
                      <a:noFill/>
                    </a:lnT>
                    <a:lnB>
                      <a:noFill/>
                    </a:lnB>
                  </a:tcPr>
                </a:tc>
                <a:extLst>
                  <a:ext uri="{0D108BD9-81ED-4DB2-BD59-A6C34878D82A}">
                    <a16:rowId xmlns:a16="http://schemas.microsoft.com/office/drawing/2014/main" val="3302137697"/>
                  </a:ext>
                </a:extLst>
              </a:tr>
              <a:tr h="164703">
                <a:tc>
                  <a:txBody>
                    <a:bodyPr/>
                    <a:lstStyle/>
                    <a:p>
                      <a:pPr algn="l" fontAlgn="b"/>
                      <a:r>
                        <a:rPr lang="en-US" sz="800" b="0" i="0" u="none" strike="noStrike">
                          <a:solidFill>
                            <a:srgbClr val="000000"/>
                          </a:solidFill>
                          <a:effectLst/>
                          <a:latin typeface="Arial" panose="020B0604020202020204" pitchFamily="34" charset="0"/>
                        </a:rPr>
                        <a:t>[D8-PL] Mikulowa PST1 [OPP] [PL] / N-1 Hagenwerder - Mikulowa 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45.82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28%</a:t>
                      </a:r>
                    </a:p>
                  </a:txBody>
                  <a:tcPr marL="0" marR="0" marT="0" marB="0" anchor="b">
                    <a:lnL>
                      <a:noFill/>
                    </a:lnL>
                    <a:lnR>
                      <a:noFill/>
                    </a:lnR>
                    <a:lnT>
                      <a:noFill/>
                    </a:lnT>
                    <a:lnB>
                      <a:noFill/>
                    </a:lnB>
                  </a:tcPr>
                </a:tc>
                <a:extLst>
                  <a:ext uri="{0D108BD9-81ED-4DB2-BD59-A6C34878D82A}">
                    <a16:rowId xmlns:a16="http://schemas.microsoft.com/office/drawing/2014/main" val="180826828"/>
                  </a:ext>
                </a:extLst>
              </a:tr>
              <a:tr h="164703">
                <a:tc>
                  <a:txBody>
                    <a:bodyPr/>
                    <a:lstStyle/>
                    <a:p>
                      <a:pPr algn="l" fontAlgn="b"/>
                      <a:r>
                        <a:rPr lang="en-US" sz="800" b="0" i="0" u="none" strike="noStrike">
                          <a:solidFill>
                            <a:srgbClr val="000000"/>
                          </a:solidFill>
                          <a:effectLst/>
                          <a:latin typeface="Arial" panose="020B0604020202020204" pitchFamily="34" charset="0"/>
                        </a:rPr>
                        <a:t>[BE-FR] Avelgem - Avelin 380.80 [DIR] [BE] / N-1 Avelgem - Mastaing 380.79</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139.67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71%</a:t>
                      </a:r>
                    </a:p>
                  </a:txBody>
                  <a:tcPr marL="0" marR="0" marT="0" marB="0" anchor="b">
                    <a:lnL>
                      <a:noFill/>
                    </a:lnL>
                    <a:lnR>
                      <a:noFill/>
                    </a:lnR>
                    <a:lnT>
                      <a:noFill/>
                    </a:lnT>
                    <a:lnB>
                      <a:noFill/>
                    </a:lnB>
                  </a:tcPr>
                </a:tc>
                <a:extLst>
                  <a:ext uri="{0D108BD9-81ED-4DB2-BD59-A6C34878D82A}">
                    <a16:rowId xmlns:a16="http://schemas.microsoft.com/office/drawing/2014/main" val="3966649689"/>
                  </a:ext>
                </a:extLst>
              </a:tr>
              <a:tr h="164703">
                <a:tc>
                  <a:txBody>
                    <a:bodyPr/>
                    <a:lstStyle/>
                    <a:p>
                      <a:pPr algn="l" fontAlgn="b"/>
                      <a:r>
                        <a:rPr lang="en-US" sz="800" b="0" i="0" u="none" strike="noStrike">
                          <a:solidFill>
                            <a:srgbClr val="000000"/>
                          </a:solidFill>
                          <a:effectLst/>
                          <a:latin typeface="Arial" panose="020B0604020202020204" pitchFamily="34" charset="0"/>
                        </a:rPr>
                        <a:t>[D7-D7] Huellen - Y Huellen WESTFL W [OPP] / N-1 Rosenblumendelle - Karnap - Buescherhof BUESHR W</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1605.68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14%</a:t>
                      </a:r>
                    </a:p>
                  </a:txBody>
                  <a:tcPr marL="0" marR="0" marT="0" marB="0" anchor="b">
                    <a:lnL>
                      <a:noFill/>
                    </a:lnL>
                    <a:lnR>
                      <a:noFill/>
                    </a:lnR>
                    <a:lnT>
                      <a:noFill/>
                    </a:lnT>
                    <a:lnB>
                      <a:noFill/>
                    </a:lnB>
                  </a:tcPr>
                </a:tc>
                <a:extLst>
                  <a:ext uri="{0D108BD9-81ED-4DB2-BD59-A6C34878D82A}">
                    <a16:rowId xmlns:a16="http://schemas.microsoft.com/office/drawing/2014/main" val="3220204595"/>
                  </a:ext>
                </a:extLst>
              </a:tr>
              <a:tr h="164703">
                <a:tc>
                  <a:txBody>
                    <a:bodyPr/>
                    <a:lstStyle/>
                    <a:p>
                      <a:pPr algn="l" fontAlgn="b"/>
                      <a:r>
                        <a:rPr lang="en-US" sz="800" b="1" i="0" u="none" strike="noStrike">
                          <a:solidFill>
                            <a:srgbClr val="000000"/>
                          </a:solidFill>
                          <a:effectLst/>
                          <a:latin typeface="Arial" panose="020B0604020202020204" pitchFamily="34" charset="0"/>
                        </a:rPr>
                        <a:t>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1701.83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98174648"/>
                  </a:ext>
                </a:extLst>
              </a:tr>
              <a:tr h="164703">
                <a:tc>
                  <a:txBody>
                    <a:bodyPr/>
                    <a:lstStyle/>
                    <a:p>
                      <a:pPr algn="l" fontAlgn="b"/>
                      <a:r>
                        <a:rPr lang="en-US" sz="800" b="0" i="0" u="none" strike="noStrike">
                          <a:solidFill>
                            <a:srgbClr val="000000"/>
                          </a:solidFill>
                          <a:effectLst/>
                          <a:latin typeface="Arial" panose="020B0604020202020204" pitchFamily="34" charset="0"/>
                        </a:rPr>
                        <a:t>[SK-PL] Lemesany - Krosno Iskrz 1 [OPP] [PL] / N-1 Lemesany - Krosno Iskrz 2</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494.4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42%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863589230"/>
                  </a:ext>
                </a:extLst>
              </a:tr>
              <a:tr h="164703">
                <a:tc>
                  <a:txBody>
                    <a:bodyPr/>
                    <a:lstStyle/>
                    <a:p>
                      <a:pPr algn="l" fontAlgn="b"/>
                      <a:r>
                        <a:rPr lang="en-US" sz="800" b="0" i="0" u="none" strike="noStrike">
                          <a:solidFill>
                            <a:srgbClr val="000000"/>
                          </a:solidFill>
                          <a:effectLst/>
                          <a:latin typeface="Arial" panose="020B0604020202020204" pitchFamily="34" charset="0"/>
                        </a:rPr>
                        <a:t>[NL-D2] Meeden-Diele  380 Z [OPP] [NL] / N-1 Diele - Meeden WEISS/W</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146.35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33%</a:t>
                      </a:r>
                    </a:p>
                  </a:txBody>
                  <a:tcPr marL="0" marR="0" marT="0" marB="0" anchor="b">
                    <a:lnL>
                      <a:noFill/>
                    </a:lnL>
                    <a:lnR>
                      <a:noFill/>
                    </a:lnR>
                    <a:lnT>
                      <a:noFill/>
                    </a:lnT>
                    <a:lnB>
                      <a:noFill/>
                    </a:lnB>
                  </a:tcPr>
                </a:tc>
                <a:extLst>
                  <a:ext uri="{0D108BD9-81ED-4DB2-BD59-A6C34878D82A}">
                    <a16:rowId xmlns:a16="http://schemas.microsoft.com/office/drawing/2014/main" val="650394272"/>
                  </a:ext>
                </a:extLst>
              </a:tr>
              <a:tr h="164703">
                <a:tc>
                  <a:txBody>
                    <a:bodyPr/>
                    <a:lstStyle/>
                    <a:p>
                      <a:pPr algn="l" fontAlgn="b"/>
                      <a:r>
                        <a:rPr lang="pt-BR" sz="800" b="0" i="0" u="none" strike="noStrike">
                          <a:solidFill>
                            <a:srgbClr val="000000"/>
                          </a:solidFill>
                          <a:effectLst/>
                          <a:latin typeface="Arial" panose="020B0604020202020204" pitchFamily="34" charset="0"/>
                        </a:rPr>
                        <a:t>[RO-RO] Resita - Timisoara c1 [DIR] / N-1 Portile de Fier - Djerdap</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41.88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36%</a:t>
                      </a:r>
                    </a:p>
                  </a:txBody>
                  <a:tcPr marL="0" marR="0" marT="0" marB="0" anchor="b">
                    <a:lnL>
                      <a:noFill/>
                    </a:lnL>
                    <a:lnR>
                      <a:noFill/>
                    </a:lnR>
                    <a:lnT>
                      <a:noFill/>
                    </a:lnT>
                    <a:lnB>
                      <a:noFill/>
                    </a:lnB>
                  </a:tcPr>
                </a:tc>
                <a:extLst>
                  <a:ext uri="{0D108BD9-81ED-4DB2-BD59-A6C34878D82A}">
                    <a16:rowId xmlns:a16="http://schemas.microsoft.com/office/drawing/2014/main" val="2987422298"/>
                  </a:ext>
                </a:extLst>
              </a:tr>
              <a:tr h="164703">
                <a:tc>
                  <a:txBody>
                    <a:bodyPr/>
                    <a:lstStyle/>
                    <a:p>
                      <a:pPr algn="l" fontAlgn="b"/>
                      <a:r>
                        <a:rPr lang="en-US" sz="800" b="0" i="0" u="none" strike="noStrike">
                          <a:solidFill>
                            <a:srgbClr val="000000"/>
                          </a:solidFill>
                          <a:effectLst/>
                          <a:latin typeface="Arial" panose="020B0604020202020204" pitchFamily="34" charset="0"/>
                        </a:rPr>
                        <a:t>[D8-PL] Mikulowa PST1 [OPP] [PL] / N-1 Hagenwerder - Mikulowa 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25.01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28%</a:t>
                      </a:r>
                    </a:p>
                  </a:txBody>
                  <a:tcPr marL="0" marR="0" marT="0" marB="0" anchor="b">
                    <a:lnL>
                      <a:noFill/>
                    </a:lnL>
                    <a:lnR>
                      <a:noFill/>
                    </a:lnR>
                    <a:lnT>
                      <a:noFill/>
                    </a:lnT>
                    <a:lnB>
                      <a:noFill/>
                    </a:lnB>
                  </a:tcPr>
                </a:tc>
                <a:extLst>
                  <a:ext uri="{0D108BD9-81ED-4DB2-BD59-A6C34878D82A}">
                    <a16:rowId xmlns:a16="http://schemas.microsoft.com/office/drawing/2014/main" val="4181103864"/>
                  </a:ext>
                </a:extLst>
              </a:tr>
              <a:tr h="164703">
                <a:tc>
                  <a:txBody>
                    <a:bodyPr/>
                    <a:lstStyle/>
                    <a:p>
                      <a:pPr algn="l" fontAlgn="b"/>
                      <a:r>
                        <a:rPr lang="en-US" sz="800" b="0" i="0" u="none" strike="noStrike">
                          <a:solidFill>
                            <a:srgbClr val="000000"/>
                          </a:solidFill>
                          <a:effectLst/>
                          <a:latin typeface="Arial" panose="020B0604020202020204" pitchFamily="34" charset="0"/>
                        </a:rPr>
                        <a:t>[BE-FR] Avelgem - Avelin 380.80 [DIR] [BE] / N-1 Avelgem - Mastaing 380.79</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99.57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70%</a:t>
                      </a:r>
                    </a:p>
                  </a:txBody>
                  <a:tcPr marL="0" marR="0" marT="0" marB="0" anchor="b">
                    <a:lnL>
                      <a:noFill/>
                    </a:lnL>
                    <a:lnR>
                      <a:noFill/>
                    </a:lnR>
                    <a:lnT>
                      <a:noFill/>
                    </a:lnT>
                    <a:lnB>
                      <a:noFill/>
                    </a:lnB>
                  </a:tcPr>
                </a:tc>
                <a:extLst>
                  <a:ext uri="{0D108BD9-81ED-4DB2-BD59-A6C34878D82A}">
                    <a16:rowId xmlns:a16="http://schemas.microsoft.com/office/drawing/2014/main" val="4186106953"/>
                  </a:ext>
                </a:extLst>
              </a:tr>
              <a:tr h="164703">
                <a:tc>
                  <a:txBody>
                    <a:bodyPr/>
                    <a:lstStyle/>
                    <a:p>
                      <a:pPr algn="l" fontAlgn="b"/>
                      <a:r>
                        <a:rPr lang="en-US" sz="800" b="0" i="0" u="none" strike="noStrike">
                          <a:solidFill>
                            <a:srgbClr val="000000"/>
                          </a:solidFill>
                          <a:effectLst/>
                          <a:latin typeface="Arial" panose="020B0604020202020204" pitchFamily="34" charset="0"/>
                        </a:rPr>
                        <a:t>[D7-D7] Huellen - Y Huellen WESTFL W [OPP] / N-1 Rosenblumendelle - Karnap - Buescherhof BUESHR W</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1701.83</a:t>
                      </a:r>
                    </a:p>
                  </a:txBody>
                  <a:tcPr marL="0" marR="0" marT="0" marB="0" anchor="b">
                    <a:lnL>
                      <a:noFill/>
                    </a:lnL>
                    <a:lnR>
                      <a:noFill/>
                    </a:lnR>
                    <a:lnT>
                      <a:noFill/>
                    </a:lnT>
                    <a:lnB>
                      <a:noFill/>
                    </a:lnB>
                  </a:tcPr>
                </a:tc>
                <a:tc>
                  <a:txBody>
                    <a:bodyPr/>
                    <a:lstStyle/>
                    <a:p>
                      <a:pPr algn="r" fontAlgn="b"/>
                      <a:r>
                        <a:rPr lang="en-US" sz="800" b="0" i="0" u="none" strike="noStrike" dirty="0">
                          <a:solidFill>
                            <a:srgbClr val="000000"/>
                          </a:solidFill>
                          <a:effectLst/>
                          <a:latin typeface="Arial" panose="020B0604020202020204" pitchFamily="34" charset="0"/>
                        </a:rPr>
                        <a:t>15%</a:t>
                      </a:r>
                    </a:p>
                  </a:txBody>
                  <a:tcPr marL="0" marR="0" marT="0" marB="0" anchor="b">
                    <a:lnL>
                      <a:noFill/>
                    </a:lnL>
                    <a:lnR>
                      <a:noFill/>
                    </a:lnR>
                    <a:lnT>
                      <a:noFill/>
                    </a:lnT>
                    <a:lnB>
                      <a:noFill/>
                    </a:lnB>
                  </a:tcPr>
                </a:tc>
                <a:extLst>
                  <a:ext uri="{0D108BD9-81ED-4DB2-BD59-A6C34878D82A}">
                    <a16:rowId xmlns:a16="http://schemas.microsoft.com/office/drawing/2014/main" val="2081219657"/>
                  </a:ext>
                </a:extLst>
              </a:tr>
            </a:tbl>
          </a:graphicData>
        </a:graphic>
      </p:graphicFrame>
    </p:spTree>
    <p:extLst>
      <p:ext uri="{BB962C8B-B14F-4D97-AF65-F5344CB8AC3E}">
        <p14:creationId xmlns:p14="http://schemas.microsoft.com/office/powerpoint/2010/main" val="2415638039"/>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20120 (part III)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3D699C0D-53DB-480E-BDF8-208DDF8F3673}"/>
              </a:ext>
            </a:extLst>
          </p:cNvPr>
          <p:cNvGraphicFramePr>
            <a:graphicFrameLocks noGrp="1"/>
          </p:cNvGraphicFramePr>
          <p:nvPr>
            <p:extLst>
              <p:ext uri="{D42A27DB-BD31-4B8C-83A1-F6EECF244321}">
                <p14:modId xmlns:p14="http://schemas.microsoft.com/office/powerpoint/2010/main" val="3320157536"/>
              </p:ext>
            </p:extLst>
          </p:nvPr>
        </p:nvGraphicFramePr>
        <p:xfrm>
          <a:off x="1819072" y="1079494"/>
          <a:ext cx="6169449" cy="5270502"/>
        </p:xfrm>
        <a:graphic>
          <a:graphicData uri="http://schemas.openxmlformats.org/drawingml/2006/table">
            <a:tbl>
              <a:tblPr/>
              <a:tblGrid>
                <a:gridCol w="4799496">
                  <a:extLst>
                    <a:ext uri="{9D8B030D-6E8A-4147-A177-3AD203B41FA5}">
                      <a16:colId xmlns:a16="http://schemas.microsoft.com/office/drawing/2014/main" val="3542039824"/>
                    </a:ext>
                  </a:extLst>
                </a:gridCol>
                <a:gridCol w="997177">
                  <a:extLst>
                    <a:ext uri="{9D8B030D-6E8A-4147-A177-3AD203B41FA5}">
                      <a16:colId xmlns:a16="http://schemas.microsoft.com/office/drawing/2014/main" val="3585935575"/>
                    </a:ext>
                  </a:extLst>
                </a:gridCol>
                <a:gridCol w="372776">
                  <a:extLst>
                    <a:ext uri="{9D8B030D-6E8A-4147-A177-3AD203B41FA5}">
                      <a16:colId xmlns:a16="http://schemas.microsoft.com/office/drawing/2014/main" val="2548150395"/>
                    </a:ext>
                  </a:extLst>
                </a:gridCol>
              </a:tblGrid>
              <a:tr h="142446">
                <a:tc>
                  <a:txBody>
                    <a:bodyPr/>
                    <a:lstStyle/>
                    <a:p>
                      <a:pPr algn="l" fontAlgn="b"/>
                      <a:r>
                        <a:rPr lang="en-US" sz="700" b="1" i="0" u="none" strike="noStrike">
                          <a:solidFill>
                            <a:srgbClr val="000000"/>
                          </a:solidFill>
                          <a:effectLst/>
                          <a:latin typeface="Arial" panose="020B0604020202020204" pitchFamily="34" charset="0"/>
                        </a:rPr>
                        <a:t>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980.89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259%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559770844"/>
                  </a:ext>
                </a:extLst>
              </a:tr>
              <a:tr h="142446">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602.17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860500401"/>
                  </a:ext>
                </a:extLst>
              </a:tr>
              <a:tr h="142446">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36%</a:t>
                      </a:r>
                    </a:p>
                  </a:txBody>
                  <a:tcPr marL="0" marR="0" marT="0" marB="0" anchor="b">
                    <a:lnL>
                      <a:noFill/>
                    </a:lnL>
                    <a:lnR>
                      <a:noFill/>
                    </a:lnR>
                    <a:lnT>
                      <a:noFill/>
                    </a:lnT>
                    <a:lnB>
                      <a:noFill/>
                    </a:lnB>
                  </a:tcPr>
                </a:tc>
                <a:extLst>
                  <a:ext uri="{0D108BD9-81ED-4DB2-BD59-A6C34878D82A}">
                    <a16:rowId xmlns:a16="http://schemas.microsoft.com/office/drawing/2014/main" val="311012363"/>
                  </a:ext>
                </a:extLst>
              </a:tr>
              <a:tr h="142446">
                <a:tc>
                  <a:txBody>
                    <a:bodyPr/>
                    <a:lstStyle/>
                    <a:p>
                      <a:pPr algn="l" fontAlgn="b"/>
                      <a:r>
                        <a:rPr lang="en-US" sz="700" b="0" i="0" u="none" strike="noStrike">
                          <a:solidFill>
                            <a:srgbClr val="000000"/>
                          </a:solidFill>
                          <a:effectLst/>
                          <a:latin typeface="Arial" panose="020B0604020202020204" pitchFamily="34" charset="0"/>
                        </a:rPr>
                        <a:t>[NL-D2] Meeden-Diele  380 Z [OPP] [NL] / N-1 Diele - Meeden WEISS/W</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94.55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a:t>
                      </a:r>
                    </a:p>
                  </a:txBody>
                  <a:tcPr marL="0" marR="0" marT="0" marB="0" anchor="b">
                    <a:lnL>
                      <a:noFill/>
                    </a:lnL>
                    <a:lnR>
                      <a:noFill/>
                    </a:lnR>
                    <a:lnT>
                      <a:noFill/>
                    </a:lnT>
                    <a:lnB>
                      <a:noFill/>
                    </a:lnB>
                  </a:tcPr>
                </a:tc>
                <a:extLst>
                  <a:ext uri="{0D108BD9-81ED-4DB2-BD59-A6C34878D82A}">
                    <a16:rowId xmlns:a16="http://schemas.microsoft.com/office/drawing/2014/main" val="3918983937"/>
                  </a:ext>
                </a:extLst>
              </a:tr>
              <a:tr h="142446">
                <a:tc>
                  <a:txBody>
                    <a:bodyPr/>
                    <a:lstStyle/>
                    <a:p>
                      <a:pPr algn="l" fontAlgn="b"/>
                      <a:r>
                        <a:rPr lang="pt-BR" sz="700" b="0" i="0" u="none" strike="noStrike">
                          <a:solidFill>
                            <a:srgbClr val="000000"/>
                          </a:solidFill>
                          <a:effectLst/>
                          <a:latin typeface="Arial" panose="020B0604020202020204" pitchFamily="34" charset="0"/>
                        </a:rPr>
                        <a:t>[RO-RO] Resita - Timisoara c1 [DIR] / N-1 Portile de Fier - Djerdap</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253.9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34%</a:t>
                      </a:r>
                    </a:p>
                  </a:txBody>
                  <a:tcPr marL="0" marR="0" marT="0" marB="0" anchor="b">
                    <a:lnL>
                      <a:noFill/>
                    </a:lnL>
                    <a:lnR>
                      <a:noFill/>
                    </a:lnR>
                    <a:lnT>
                      <a:noFill/>
                    </a:lnT>
                    <a:lnB>
                      <a:noFill/>
                    </a:lnB>
                  </a:tcPr>
                </a:tc>
                <a:extLst>
                  <a:ext uri="{0D108BD9-81ED-4DB2-BD59-A6C34878D82A}">
                    <a16:rowId xmlns:a16="http://schemas.microsoft.com/office/drawing/2014/main" val="1024155007"/>
                  </a:ext>
                </a:extLst>
              </a:tr>
              <a:tr h="142446">
                <a:tc>
                  <a:txBody>
                    <a:bodyPr/>
                    <a:lstStyle/>
                    <a:p>
                      <a:pPr algn="l" fontAlgn="b"/>
                      <a:r>
                        <a:rPr lang="en-US" sz="700" b="0" i="0" u="none" strike="noStrike">
                          <a:solidFill>
                            <a:srgbClr val="000000"/>
                          </a:solidFill>
                          <a:effectLst/>
                          <a:latin typeface="Arial" panose="020B0604020202020204" pitchFamily="34" charset="0"/>
                        </a:rPr>
                        <a:t>[D8-PL] Krajnik - Vierraden 1 [OPP] [PL] / N-1 Mikulowa - Pasikurowice</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649.83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755836374"/>
                  </a:ext>
                </a:extLst>
              </a:tr>
              <a:tr h="142446">
                <a:tc>
                  <a:txBody>
                    <a:bodyPr/>
                    <a:lstStyle/>
                    <a:p>
                      <a:pPr algn="l" fontAlgn="b"/>
                      <a:r>
                        <a:rPr lang="en-US" sz="700" b="0" i="0" u="none" strike="noStrike">
                          <a:solidFill>
                            <a:srgbClr val="000000"/>
                          </a:solidFill>
                          <a:effectLst/>
                          <a:latin typeface="Arial" panose="020B0604020202020204" pitchFamily="34" charset="0"/>
                        </a:rPr>
                        <a:t>[BE-FR] Avelgem - Avelin 380.80 [DIR] [BE] / N-1 Avelgem - Mastaing 380.79</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16.64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61%</a:t>
                      </a:r>
                    </a:p>
                  </a:txBody>
                  <a:tcPr marL="0" marR="0" marT="0" marB="0" anchor="b">
                    <a:lnL>
                      <a:noFill/>
                    </a:lnL>
                    <a:lnR>
                      <a:noFill/>
                    </a:lnR>
                    <a:lnT>
                      <a:noFill/>
                    </a:lnT>
                    <a:lnB>
                      <a:noFill/>
                    </a:lnB>
                  </a:tcPr>
                </a:tc>
                <a:extLst>
                  <a:ext uri="{0D108BD9-81ED-4DB2-BD59-A6C34878D82A}">
                    <a16:rowId xmlns:a16="http://schemas.microsoft.com/office/drawing/2014/main" val="2788189542"/>
                  </a:ext>
                </a:extLst>
              </a:tr>
              <a:tr h="142446">
                <a:tc>
                  <a:txBody>
                    <a:bodyPr/>
                    <a:lstStyle/>
                    <a:p>
                      <a:pPr algn="l" fontAlgn="b"/>
                      <a:r>
                        <a:rPr lang="de-DE" sz="700" b="0" i="0" u="none" strike="noStrike">
                          <a:solidFill>
                            <a:srgbClr val="000000"/>
                          </a:solidFill>
                          <a:effectLst/>
                          <a:latin typeface="Arial" panose="020B0604020202020204" pitchFamily="34" charset="0"/>
                        </a:rPr>
                        <a:t>[D7-D7] Buerstadt - Lambsheim BUERST W [DIR] / N-1 Rheinau - Hoheneck KUGELB W</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980.89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1775002247"/>
                  </a:ext>
                </a:extLst>
              </a:tr>
              <a:tr h="142446">
                <a:tc>
                  <a:txBody>
                    <a:bodyPr/>
                    <a:lstStyle/>
                    <a:p>
                      <a:pPr algn="l" fontAlgn="b"/>
                      <a:r>
                        <a:rPr lang="de-DE" sz="700" b="0" i="0" u="none" strike="noStrike">
                          <a:solidFill>
                            <a:srgbClr val="000000"/>
                          </a:solidFill>
                          <a:effectLst/>
                          <a:latin typeface="Arial" panose="020B0604020202020204" pitchFamily="34" charset="0"/>
                        </a:rPr>
                        <a:t>[D7-D7] Y Paffendorf - Oberzier SECHTM N [DIR] / N-1 Sechtem - Paffendorf - Oberzier SECHTM S</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264.14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a:t>
                      </a:r>
                    </a:p>
                  </a:txBody>
                  <a:tcPr marL="0" marR="0" marT="0" marB="0" anchor="b">
                    <a:lnL>
                      <a:noFill/>
                    </a:lnL>
                    <a:lnR>
                      <a:noFill/>
                    </a:lnR>
                    <a:lnT>
                      <a:noFill/>
                    </a:lnT>
                    <a:lnB>
                      <a:noFill/>
                    </a:lnB>
                  </a:tcPr>
                </a:tc>
                <a:extLst>
                  <a:ext uri="{0D108BD9-81ED-4DB2-BD59-A6C34878D82A}">
                    <a16:rowId xmlns:a16="http://schemas.microsoft.com/office/drawing/2014/main" val="3622976226"/>
                  </a:ext>
                </a:extLst>
              </a:tr>
              <a:tr h="142446">
                <a:tc>
                  <a:txBody>
                    <a:bodyPr/>
                    <a:lstStyle/>
                    <a:p>
                      <a:pPr algn="l" fontAlgn="b"/>
                      <a:r>
                        <a:rPr lang="en-US" sz="700" b="1" i="0" u="none" strike="noStrike">
                          <a:solidFill>
                            <a:srgbClr val="000000"/>
                          </a:solidFill>
                          <a:effectLst/>
                          <a:latin typeface="Arial" panose="020B0604020202020204" pitchFamily="34" charset="0"/>
                        </a:rPr>
                        <a:t>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669.61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941975363"/>
                  </a:ext>
                </a:extLst>
              </a:tr>
              <a:tr h="142446">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488.68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357097657"/>
                  </a:ext>
                </a:extLst>
              </a:tr>
              <a:tr h="142446">
                <a:tc>
                  <a:txBody>
                    <a:bodyPr/>
                    <a:lstStyle/>
                    <a:p>
                      <a:pPr algn="l" fontAlgn="b"/>
                      <a:r>
                        <a:rPr lang="pt-BR" sz="700" b="0" i="0" u="none" strike="noStrike">
                          <a:solidFill>
                            <a:srgbClr val="000000"/>
                          </a:solidFill>
                          <a:effectLst/>
                          <a:latin typeface="Arial" panose="020B0604020202020204" pitchFamily="34" charset="0"/>
                        </a:rPr>
                        <a:t>[RO-RO] Resita - Timisoara c1 [DIR] / N-1 Portile de Fier - Djerdap</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41.12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35%</a:t>
                      </a:r>
                    </a:p>
                  </a:txBody>
                  <a:tcPr marL="0" marR="0" marT="0" marB="0" anchor="b">
                    <a:lnL>
                      <a:noFill/>
                    </a:lnL>
                    <a:lnR>
                      <a:noFill/>
                    </a:lnR>
                    <a:lnT>
                      <a:noFill/>
                    </a:lnT>
                    <a:lnB>
                      <a:noFill/>
                    </a:lnB>
                  </a:tcPr>
                </a:tc>
                <a:extLst>
                  <a:ext uri="{0D108BD9-81ED-4DB2-BD59-A6C34878D82A}">
                    <a16:rowId xmlns:a16="http://schemas.microsoft.com/office/drawing/2014/main" val="345863963"/>
                  </a:ext>
                </a:extLst>
              </a:tr>
              <a:tr h="142446">
                <a:tc>
                  <a:txBody>
                    <a:bodyPr/>
                    <a:lstStyle/>
                    <a:p>
                      <a:pPr algn="l" fontAlgn="b"/>
                      <a:r>
                        <a:rPr lang="pl-PL" sz="700" b="0" i="0" u="none" strike="noStrike">
                          <a:solidFill>
                            <a:srgbClr val="000000"/>
                          </a:solidFill>
                          <a:effectLst/>
                          <a:latin typeface="Arial" panose="020B0604020202020204" pitchFamily="34" charset="0"/>
                        </a:rPr>
                        <a:t>[PL-PL] Mikulowa - Pasikurowice [DIR] / N-1 Czarna - Mikulowa</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452.35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706016612"/>
                  </a:ext>
                </a:extLst>
              </a:tr>
              <a:tr h="142446">
                <a:tc>
                  <a:txBody>
                    <a:bodyPr/>
                    <a:lstStyle/>
                    <a:p>
                      <a:pPr algn="l" fontAlgn="b"/>
                      <a:r>
                        <a:rPr lang="en-US" sz="700" b="0" i="0" u="none" strike="noStrike">
                          <a:solidFill>
                            <a:srgbClr val="000000"/>
                          </a:solidFill>
                          <a:effectLst/>
                          <a:latin typeface="Arial" panose="020B0604020202020204" pitchFamily="34" charset="0"/>
                        </a:rPr>
                        <a:t>[BE-FR] Avelgem - Avelin 380.80 [DIR] [BE] / N-1 Avelgem - Mastaing 380.79</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73.18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56%</a:t>
                      </a:r>
                    </a:p>
                  </a:txBody>
                  <a:tcPr marL="0" marR="0" marT="0" marB="0" anchor="b">
                    <a:lnL>
                      <a:noFill/>
                    </a:lnL>
                    <a:lnR>
                      <a:noFill/>
                    </a:lnR>
                    <a:lnT>
                      <a:noFill/>
                    </a:lnT>
                    <a:lnB>
                      <a:noFill/>
                    </a:lnB>
                  </a:tcPr>
                </a:tc>
                <a:extLst>
                  <a:ext uri="{0D108BD9-81ED-4DB2-BD59-A6C34878D82A}">
                    <a16:rowId xmlns:a16="http://schemas.microsoft.com/office/drawing/2014/main" val="165950900"/>
                  </a:ext>
                </a:extLst>
              </a:tr>
              <a:tr h="142446">
                <a:tc>
                  <a:txBody>
                    <a:bodyPr/>
                    <a:lstStyle/>
                    <a:p>
                      <a:pPr algn="l" fontAlgn="b"/>
                      <a:r>
                        <a:rPr lang="de-DE" sz="700" b="0" i="0" u="none" strike="noStrike">
                          <a:solidFill>
                            <a:srgbClr val="000000"/>
                          </a:solidFill>
                          <a:effectLst/>
                          <a:latin typeface="Arial" panose="020B0604020202020204" pitchFamily="34" charset="0"/>
                        </a:rPr>
                        <a:t>[D7-D7] Buerstadt - Lambsheim BUERST W [DIR] / N-1 Rheinau - Hoheneck KUGELB W</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669.61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411189796"/>
                  </a:ext>
                </a:extLst>
              </a:tr>
              <a:tr h="142446">
                <a:tc>
                  <a:txBody>
                    <a:bodyPr/>
                    <a:lstStyle/>
                    <a:p>
                      <a:pPr algn="l" fontAlgn="b"/>
                      <a:r>
                        <a:rPr lang="en-US" sz="700" b="0" i="0" u="none" strike="noStrike">
                          <a:solidFill>
                            <a:srgbClr val="000000"/>
                          </a:solidFill>
                          <a:effectLst/>
                          <a:latin typeface="Arial" panose="020B0604020202020204" pitchFamily="34" charset="0"/>
                        </a:rPr>
                        <a:t>[D7-D7] Huellen - Y Huellen WESTFL W [OPP] / N-1 Rosenblumendelle - Karnap - Buescherhof BUESHR W</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561.81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493572359"/>
                  </a:ext>
                </a:extLst>
              </a:tr>
              <a:tr h="142446">
                <a:tc>
                  <a:txBody>
                    <a:bodyPr/>
                    <a:lstStyle/>
                    <a:p>
                      <a:pPr algn="l" fontAlgn="b"/>
                      <a:r>
                        <a:rPr lang="de-DE" sz="700" b="0" i="0" u="none" strike="noStrike">
                          <a:solidFill>
                            <a:srgbClr val="000000"/>
                          </a:solidFill>
                          <a:effectLst/>
                          <a:latin typeface="Arial" panose="020B0604020202020204" pitchFamily="34" charset="0"/>
                        </a:rPr>
                        <a:t>[D7-D7] Mengede - Y Huellen WESTFL W [DIR] / N-1 Escherbruch - Mengede RECKLI N</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291.51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498050644"/>
                  </a:ext>
                </a:extLst>
              </a:tr>
              <a:tr h="142446">
                <a:tc>
                  <a:txBody>
                    <a:bodyPr/>
                    <a:lstStyle/>
                    <a:p>
                      <a:pPr algn="l" fontAlgn="b"/>
                      <a:r>
                        <a:rPr lang="en-US" sz="700" b="1" i="0" u="none" strike="noStrike">
                          <a:solidFill>
                            <a:srgbClr val="000000"/>
                          </a:solidFill>
                          <a:effectLst/>
                          <a:latin typeface="Arial" panose="020B0604020202020204" pitchFamily="34" charset="0"/>
                        </a:rPr>
                        <a:t>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599.07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178%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980609263"/>
                  </a:ext>
                </a:extLst>
              </a:tr>
              <a:tr h="142446">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599.07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808925065"/>
                  </a:ext>
                </a:extLst>
              </a:tr>
              <a:tr h="142446">
                <a:tc>
                  <a:txBody>
                    <a:bodyPr/>
                    <a:lstStyle/>
                    <a:p>
                      <a:pPr algn="l" fontAlgn="b"/>
                      <a:r>
                        <a:rPr lang="pt-BR" sz="700" b="0" i="0" u="none" strike="noStrike">
                          <a:solidFill>
                            <a:srgbClr val="000000"/>
                          </a:solidFill>
                          <a:effectLst/>
                          <a:latin typeface="Arial" panose="020B0604020202020204" pitchFamily="34" charset="0"/>
                        </a:rPr>
                        <a:t>[RO-RO] Resita - Timisoara c1 [DIR] / N-1 Portile de Fier - Djerdap</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49.5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32%</a:t>
                      </a:r>
                    </a:p>
                  </a:txBody>
                  <a:tcPr marL="0" marR="0" marT="0" marB="0" anchor="b">
                    <a:lnL>
                      <a:noFill/>
                    </a:lnL>
                    <a:lnR>
                      <a:noFill/>
                    </a:lnR>
                    <a:lnT>
                      <a:noFill/>
                    </a:lnT>
                    <a:lnB>
                      <a:noFill/>
                    </a:lnB>
                  </a:tcPr>
                </a:tc>
                <a:extLst>
                  <a:ext uri="{0D108BD9-81ED-4DB2-BD59-A6C34878D82A}">
                    <a16:rowId xmlns:a16="http://schemas.microsoft.com/office/drawing/2014/main" val="2978397312"/>
                  </a:ext>
                </a:extLst>
              </a:tr>
              <a:tr h="142446">
                <a:tc>
                  <a:txBody>
                    <a:bodyPr/>
                    <a:lstStyle/>
                    <a:p>
                      <a:pPr algn="l" fontAlgn="b"/>
                      <a:r>
                        <a:rPr lang="en-US" sz="700" b="0" i="0" u="none" strike="noStrike">
                          <a:solidFill>
                            <a:srgbClr val="000000"/>
                          </a:solidFill>
                          <a:effectLst/>
                          <a:latin typeface="Arial" panose="020B0604020202020204" pitchFamily="34" charset="0"/>
                        </a:rPr>
                        <a:t>[D8-PL] Mikulowa PST1 [OPP] [PL] / N-1 Hagenwerder - Mikulowa 1</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294.32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29%</a:t>
                      </a:r>
                    </a:p>
                  </a:txBody>
                  <a:tcPr marL="0" marR="0" marT="0" marB="0" anchor="b">
                    <a:lnL>
                      <a:noFill/>
                    </a:lnL>
                    <a:lnR>
                      <a:noFill/>
                    </a:lnR>
                    <a:lnT>
                      <a:noFill/>
                    </a:lnT>
                    <a:lnB>
                      <a:noFill/>
                    </a:lnB>
                  </a:tcPr>
                </a:tc>
                <a:extLst>
                  <a:ext uri="{0D108BD9-81ED-4DB2-BD59-A6C34878D82A}">
                    <a16:rowId xmlns:a16="http://schemas.microsoft.com/office/drawing/2014/main" val="1976547405"/>
                  </a:ext>
                </a:extLst>
              </a:tr>
              <a:tr h="142446">
                <a:tc>
                  <a:txBody>
                    <a:bodyPr/>
                    <a:lstStyle/>
                    <a:p>
                      <a:pPr algn="l" fontAlgn="b"/>
                      <a:r>
                        <a:rPr lang="de-DE" sz="700" b="0" i="0" u="none" strike="noStrike">
                          <a:solidFill>
                            <a:srgbClr val="000000"/>
                          </a:solidFill>
                          <a:effectLst/>
                          <a:latin typeface="Arial" panose="020B0604020202020204" pitchFamily="34" charset="0"/>
                        </a:rPr>
                        <a:t>[D7-D7] Buerstadt - Lambsheim BUERST W [DIR] / N-1 Rheinau - Hoheneck KUGELB W</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555.93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27%</a:t>
                      </a:r>
                    </a:p>
                  </a:txBody>
                  <a:tcPr marL="0" marR="0" marT="0" marB="0" anchor="b">
                    <a:lnL>
                      <a:noFill/>
                    </a:lnL>
                    <a:lnR>
                      <a:noFill/>
                    </a:lnR>
                    <a:lnT>
                      <a:noFill/>
                    </a:lnT>
                    <a:lnB>
                      <a:noFill/>
                    </a:lnB>
                  </a:tcPr>
                </a:tc>
                <a:extLst>
                  <a:ext uri="{0D108BD9-81ED-4DB2-BD59-A6C34878D82A}">
                    <a16:rowId xmlns:a16="http://schemas.microsoft.com/office/drawing/2014/main" val="1663505341"/>
                  </a:ext>
                </a:extLst>
              </a:tr>
              <a:tr h="142446">
                <a:tc>
                  <a:txBody>
                    <a:bodyPr/>
                    <a:lstStyle/>
                    <a:p>
                      <a:pPr algn="l" fontAlgn="b"/>
                      <a:r>
                        <a:rPr lang="en-US" sz="700" b="0" i="0" u="none" strike="noStrike">
                          <a:solidFill>
                            <a:srgbClr val="000000"/>
                          </a:solidFill>
                          <a:effectLst/>
                          <a:latin typeface="Arial" panose="020B0604020202020204" pitchFamily="34" charset="0"/>
                        </a:rPr>
                        <a:t>[D7-D7] Huellen - Y Huellen WESTFL W [OPP] / N-1 Rosenblumendelle - Karnap - Buescherhof BUESHR W</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479.88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1999916986"/>
                  </a:ext>
                </a:extLst>
              </a:tr>
              <a:tr h="142446">
                <a:tc>
                  <a:txBody>
                    <a:bodyPr/>
                    <a:lstStyle/>
                    <a:p>
                      <a:pPr algn="l" fontAlgn="b"/>
                      <a:r>
                        <a:rPr lang="de-DE" sz="700" b="0" i="0" u="none" strike="noStrike">
                          <a:solidFill>
                            <a:srgbClr val="000000"/>
                          </a:solidFill>
                          <a:effectLst/>
                          <a:latin typeface="Arial" panose="020B0604020202020204" pitchFamily="34" charset="0"/>
                        </a:rPr>
                        <a:t>[D7-D7] Mengede - Y Huellen WESTFL W [DIR] / N-1 Escherbruch - Mengede RECKLI N</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342.42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378356873"/>
                  </a:ext>
                </a:extLst>
              </a:tr>
              <a:tr h="142446">
                <a:tc>
                  <a:txBody>
                    <a:bodyPr/>
                    <a:lstStyle/>
                    <a:p>
                      <a:pPr algn="l" fontAlgn="b"/>
                      <a:r>
                        <a:rPr lang="en-US" sz="700" b="1" i="0" u="none" strike="noStrike">
                          <a:solidFill>
                            <a:srgbClr val="000000"/>
                          </a:solidFill>
                          <a:effectLst/>
                          <a:latin typeface="Arial" panose="020B0604020202020204" pitchFamily="34" charset="0"/>
                        </a:rPr>
                        <a:t>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857.81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171%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19267550"/>
                  </a:ext>
                </a:extLst>
              </a:tr>
              <a:tr h="142446">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598.97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852679209"/>
                  </a:ext>
                </a:extLst>
              </a:tr>
              <a:tr h="142446">
                <a:tc>
                  <a:txBody>
                    <a:bodyPr/>
                    <a:lstStyle/>
                    <a:p>
                      <a:pPr algn="l" fontAlgn="b"/>
                      <a:r>
                        <a:rPr lang="en-US" sz="700" b="0" i="0" u="none" strike="noStrike">
                          <a:solidFill>
                            <a:srgbClr val="000000"/>
                          </a:solidFill>
                          <a:effectLst/>
                          <a:latin typeface="Arial" panose="020B0604020202020204" pitchFamily="34" charset="0"/>
                        </a:rPr>
                        <a:t>[RO-RO] TR Portile de Fier 400/220 1 [OPP] / N-1 TR Portile de Fier 400/220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149.99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29%</a:t>
                      </a:r>
                    </a:p>
                  </a:txBody>
                  <a:tcPr marL="0" marR="0" marT="0" marB="0" anchor="b">
                    <a:lnL>
                      <a:noFill/>
                    </a:lnL>
                    <a:lnR>
                      <a:noFill/>
                    </a:lnR>
                    <a:lnT>
                      <a:noFill/>
                    </a:lnT>
                    <a:lnB>
                      <a:noFill/>
                    </a:lnB>
                  </a:tcPr>
                </a:tc>
                <a:extLst>
                  <a:ext uri="{0D108BD9-81ED-4DB2-BD59-A6C34878D82A}">
                    <a16:rowId xmlns:a16="http://schemas.microsoft.com/office/drawing/2014/main" val="3853402087"/>
                  </a:ext>
                </a:extLst>
              </a:tr>
              <a:tr h="142446">
                <a:tc>
                  <a:txBody>
                    <a:bodyPr/>
                    <a:lstStyle/>
                    <a:p>
                      <a:pPr algn="l" fontAlgn="b"/>
                      <a:r>
                        <a:rPr lang="en-US" sz="700" b="0" i="0" u="none" strike="noStrike">
                          <a:solidFill>
                            <a:srgbClr val="000000"/>
                          </a:solidFill>
                          <a:effectLst/>
                          <a:latin typeface="Arial" panose="020B0604020202020204" pitchFamily="34" charset="0"/>
                        </a:rPr>
                        <a:t>[D8-PL] Mikulowa PST1 [OPP] [PL] / N-1 Hagenwerder - Mikulowa 1</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326.86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28%</a:t>
                      </a:r>
                    </a:p>
                  </a:txBody>
                  <a:tcPr marL="0" marR="0" marT="0" marB="0" anchor="b">
                    <a:lnL>
                      <a:noFill/>
                    </a:lnL>
                    <a:lnR>
                      <a:noFill/>
                    </a:lnR>
                    <a:lnT>
                      <a:noFill/>
                    </a:lnT>
                    <a:lnB>
                      <a:noFill/>
                    </a:lnB>
                  </a:tcPr>
                </a:tc>
                <a:extLst>
                  <a:ext uri="{0D108BD9-81ED-4DB2-BD59-A6C34878D82A}">
                    <a16:rowId xmlns:a16="http://schemas.microsoft.com/office/drawing/2014/main" val="1382663118"/>
                  </a:ext>
                </a:extLst>
              </a:tr>
              <a:tr h="142446">
                <a:tc>
                  <a:txBody>
                    <a:bodyPr/>
                    <a:lstStyle/>
                    <a:p>
                      <a:pPr algn="l" fontAlgn="b"/>
                      <a:r>
                        <a:rPr lang="en-US" sz="700" b="0" i="0" u="none" strike="noStrike">
                          <a:solidFill>
                            <a:srgbClr val="000000"/>
                          </a:solidFill>
                          <a:effectLst/>
                          <a:latin typeface="Arial" panose="020B0604020202020204" pitchFamily="34" charset="0"/>
                        </a:rPr>
                        <a:t>[D7-D7] Huellen - Y Huellen WESTFL W [OPP] / N-1 Rosenblumendelle - Karnap - Buescherhof BUESHR W</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335.76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1209255049"/>
                  </a:ext>
                </a:extLst>
              </a:tr>
              <a:tr h="142446">
                <a:tc>
                  <a:txBody>
                    <a:bodyPr/>
                    <a:lstStyle/>
                    <a:p>
                      <a:pPr algn="l" fontAlgn="b"/>
                      <a:r>
                        <a:rPr lang="de-DE" sz="700" b="0" i="0" u="none" strike="noStrike">
                          <a:solidFill>
                            <a:srgbClr val="000000"/>
                          </a:solidFill>
                          <a:effectLst/>
                          <a:latin typeface="Arial" panose="020B0604020202020204" pitchFamily="34" charset="0"/>
                        </a:rPr>
                        <a:t>[D7-D7] Bischofsheim - Y Pfungstadt RIED W [DIR] / N-1 Pfungstadt  - Urberach  GRIESH O</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857.81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691534617"/>
                  </a:ext>
                </a:extLst>
              </a:tr>
              <a:tr h="142446">
                <a:tc>
                  <a:txBody>
                    <a:bodyPr/>
                    <a:lstStyle/>
                    <a:p>
                      <a:pPr algn="l" fontAlgn="b"/>
                      <a:r>
                        <a:rPr lang="en-US" sz="700" b="0" i="0" u="none" strike="noStrike">
                          <a:solidFill>
                            <a:srgbClr val="000000"/>
                          </a:solidFill>
                          <a:effectLst/>
                          <a:latin typeface="Arial" panose="020B0604020202020204" pitchFamily="34" charset="0"/>
                        </a:rPr>
                        <a:t>[D7-D7] Mengede - Y Huellen WESTFL W [DIR] / N-1 Escherbruch - Kusenhorst WEHOLT O</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322.48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a:t>
                      </a:r>
                    </a:p>
                  </a:txBody>
                  <a:tcPr marL="0" marR="0" marT="0" marB="0" anchor="b">
                    <a:lnL>
                      <a:noFill/>
                    </a:lnL>
                    <a:lnR>
                      <a:noFill/>
                    </a:lnR>
                    <a:lnT>
                      <a:noFill/>
                    </a:lnT>
                    <a:lnB>
                      <a:noFill/>
                    </a:lnB>
                  </a:tcPr>
                </a:tc>
                <a:extLst>
                  <a:ext uri="{0D108BD9-81ED-4DB2-BD59-A6C34878D82A}">
                    <a16:rowId xmlns:a16="http://schemas.microsoft.com/office/drawing/2014/main" val="1876513239"/>
                  </a:ext>
                </a:extLst>
              </a:tr>
              <a:tr h="142446">
                <a:tc>
                  <a:txBody>
                    <a:bodyPr/>
                    <a:lstStyle/>
                    <a:p>
                      <a:pPr algn="l" fontAlgn="b"/>
                      <a:r>
                        <a:rPr lang="en-US" sz="700" b="1" i="0" u="none" strike="noStrike">
                          <a:solidFill>
                            <a:srgbClr val="000000"/>
                          </a:solidFill>
                          <a:effectLst/>
                          <a:latin typeface="Arial" panose="020B0604020202020204" pitchFamily="34" charset="0"/>
                        </a:rPr>
                        <a:t>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510.21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148%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514951955"/>
                  </a:ext>
                </a:extLst>
              </a:tr>
              <a:tr h="142446">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487.94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006828382"/>
                  </a:ext>
                </a:extLst>
              </a:tr>
              <a:tr h="142446">
                <a:tc>
                  <a:txBody>
                    <a:bodyPr/>
                    <a:lstStyle/>
                    <a:p>
                      <a:pPr algn="l" fontAlgn="b"/>
                      <a:r>
                        <a:rPr lang="en-US" sz="700" b="0" i="0" u="none" strike="noStrike">
                          <a:solidFill>
                            <a:srgbClr val="000000"/>
                          </a:solidFill>
                          <a:effectLst/>
                          <a:latin typeface="Arial" panose="020B0604020202020204" pitchFamily="34" charset="0"/>
                        </a:rPr>
                        <a:t>[D8-PL] Mikulowa PST1 [OPP] [PL] / N-1 Hagenwerder - Mikulowa 1</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215.52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a:t>
                      </a:r>
                    </a:p>
                  </a:txBody>
                  <a:tcPr marL="0" marR="0" marT="0" marB="0" anchor="b">
                    <a:lnL>
                      <a:noFill/>
                    </a:lnL>
                    <a:lnR>
                      <a:noFill/>
                    </a:lnR>
                    <a:lnT>
                      <a:noFill/>
                    </a:lnT>
                    <a:lnB>
                      <a:noFill/>
                    </a:lnB>
                  </a:tcPr>
                </a:tc>
                <a:extLst>
                  <a:ext uri="{0D108BD9-81ED-4DB2-BD59-A6C34878D82A}">
                    <a16:rowId xmlns:a16="http://schemas.microsoft.com/office/drawing/2014/main" val="63237647"/>
                  </a:ext>
                </a:extLst>
              </a:tr>
              <a:tr h="142446">
                <a:tc>
                  <a:txBody>
                    <a:bodyPr/>
                    <a:lstStyle/>
                    <a:p>
                      <a:pPr algn="l" fontAlgn="b"/>
                      <a:r>
                        <a:rPr lang="en-US" sz="700" b="0" i="0" u="none" strike="noStrike">
                          <a:solidFill>
                            <a:srgbClr val="000000"/>
                          </a:solidFill>
                          <a:effectLst/>
                          <a:latin typeface="Arial" panose="020B0604020202020204" pitchFamily="34" charset="0"/>
                        </a:rPr>
                        <a:t>[D7-D7] Huellen - Y Huellen WESTFL W [OPP] / N-1 Rosenblumendelle - Karnap - Buescherhof BUESHR W</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82.52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4220782360"/>
                  </a:ext>
                </a:extLst>
              </a:tr>
              <a:tr h="142446">
                <a:tc>
                  <a:txBody>
                    <a:bodyPr/>
                    <a:lstStyle/>
                    <a:p>
                      <a:pPr algn="l" fontAlgn="b"/>
                      <a:r>
                        <a:rPr lang="de-DE" sz="700" b="0" i="0" u="none" strike="noStrike">
                          <a:solidFill>
                            <a:srgbClr val="000000"/>
                          </a:solidFill>
                          <a:effectLst/>
                          <a:latin typeface="Arial" panose="020B0604020202020204" pitchFamily="34" charset="0"/>
                        </a:rPr>
                        <a:t>[D7-D7] Bischofsheim - Y Pfungstadt RIED W [DIR] / N-1 Pfungstadt  - Urberach  GRIESH O</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479.41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760418271"/>
                  </a:ext>
                </a:extLst>
              </a:tr>
              <a:tr h="142446">
                <a:tc>
                  <a:txBody>
                    <a:bodyPr/>
                    <a:lstStyle/>
                    <a:p>
                      <a:pPr algn="l" fontAlgn="b"/>
                      <a:r>
                        <a:rPr lang="de-DE" sz="700" b="0" i="0" u="none" strike="noStrike">
                          <a:solidFill>
                            <a:srgbClr val="000000"/>
                          </a:solidFill>
                          <a:effectLst/>
                          <a:latin typeface="Arial" panose="020B0604020202020204" pitchFamily="34" charset="0"/>
                        </a:rPr>
                        <a:t>[D7-D7] Mengede - Y Huellen WESTFL W [DIR] / N-1 Escherbruch - Mengede RECKLI N</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510.21</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28%</a:t>
                      </a:r>
                    </a:p>
                  </a:txBody>
                  <a:tcPr marL="0" marR="0" marT="0" marB="0" anchor="b">
                    <a:lnL>
                      <a:noFill/>
                    </a:lnL>
                    <a:lnR>
                      <a:noFill/>
                    </a:lnR>
                    <a:lnT>
                      <a:noFill/>
                    </a:lnT>
                    <a:lnB>
                      <a:noFill/>
                    </a:lnB>
                  </a:tcPr>
                </a:tc>
                <a:extLst>
                  <a:ext uri="{0D108BD9-81ED-4DB2-BD59-A6C34878D82A}">
                    <a16:rowId xmlns:a16="http://schemas.microsoft.com/office/drawing/2014/main" val="1448455719"/>
                  </a:ext>
                </a:extLst>
              </a:tr>
            </a:tbl>
          </a:graphicData>
        </a:graphic>
      </p:graphicFrame>
    </p:spTree>
    <p:extLst>
      <p:ext uri="{BB962C8B-B14F-4D97-AF65-F5344CB8AC3E}">
        <p14:creationId xmlns:p14="http://schemas.microsoft.com/office/powerpoint/2010/main" val="1129736004"/>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20120 (part IV)</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94DF9C26-E644-46E1-89A2-1E5289B88731}"/>
              </a:ext>
            </a:extLst>
          </p:cNvPr>
          <p:cNvGraphicFramePr>
            <a:graphicFrameLocks noGrp="1"/>
          </p:cNvGraphicFramePr>
          <p:nvPr>
            <p:extLst>
              <p:ext uri="{D42A27DB-BD31-4B8C-83A1-F6EECF244321}">
                <p14:modId xmlns:p14="http://schemas.microsoft.com/office/powerpoint/2010/main" val="1934606084"/>
              </p:ext>
            </p:extLst>
          </p:nvPr>
        </p:nvGraphicFramePr>
        <p:xfrm>
          <a:off x="1673157" y="1079497"/>
          <a:ext cx="6237759" cy="5350476"/>
        </p:xfrm>
        <a:graphic>
          <a:graphicData uri="http://schemas.openxmlformats.org/drawingml/2006/table">
            <a:tbl>
              <a:tblPr/>
              <a:tblGrid>
                <a:gridCol w="4852637">
                  <a:extLst>
                    <a:ext uri="{9D8B030D-6E8A-4147-A177-3AD203B41FA5}">
                      <a16:colId xmlns:a16="http://schemas.microsoft.com/office/drawing/2014/main" val="2283196575"/>
                    </a:ext>
                  </a:extLst>
                </a:gridCol>
                <a:gridCol w="1008218">
                  <a:extLst>
                    <a:ext uri="{9D8B030D-6E8A-4147-A177-3AD203B41FA5}">
                      <a16:colId xmlns:a16="http://schemas.microsoft.com/office/drawing/2014/main" val="715606374"/>
                    </a:ext>
                  </a:extLst>
                </a:gridCol>
                <a:gridCol w="376904">
                  <a:extLst>
                    <a:ext uri="{9D8B030D-6E8A-4147-A177-3AD203B41FA5}">
                      <a16:colId xmlns:a16="http://schemas.microsoft.com/office/drawing/2014/main" val="1525083148"/>
                    </a:ext>
                  </a:extLst>
                </a:gridCol>
              </a:tblGrid>
              <a:tr h="140802">
                <a:tc>
                  <a:txBody>
                    <a:bodyPr/>
                    <a:lstStyle/>
                    <a:p>
                      <a:pPr algn="l" fontAlgn="b"/>
                      <a:r>
                        <a:rPr lang="en-US" sz="700" b="1" i="0" u="none" strike="noStrike">
                          <a:solidFill>
                            <a:srgbClr val="000000"/>
                          </a:solidFill>
                          <a:effectLst/>
                          <a:latin typeface="Arial" panose="020B0604020202020204" pitchFamily="34" charset="0"/>
                        </a:rPr>
                        <a:t>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1283.06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925098830"/>
                  </a:ext>
                </a:extLst>
              </a:tr>
              <a:tr h="140802">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555.1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885289507"/>
                  </a:ext>
                </a:extLst>
              </a:tr>
              <a:tr h="140802">
                <a:tc>
                  <a:txBody>
                    <a:bodyPr/>
                    <a:lstStyle/>
                    <a:p>
                      <a:pPr algn="l" fontAlgn="b"/>
                      <a:r>
                        <a:rPr lang="en-US" sz="700" b="0" i="0" u="none" strike="noStrike">
                          <a:solidFill>
                            <a:srgbClr val="000000"/>
                          </a:solidFill>
                          <a:effectLst/>
                          <a:latin typeface="Arial" panose="020B0604020202020204" pitchFamily="34" charset="0"/>
                        </a:rPr>
                        <a:t>[D8-PL] Mikulowa PST1 [OPP] [PL] / N-1 Hagenwerder - Mikulowa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346.39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1496422589"/>
                  </a:ext>
                </a:extLst>
              </a:tr>
              <a:tr h="140802">
                <a:tc>
                  <a:txBody>
                    <a:bodyPr/>
                    <a:lstStyle/>
                    <a:p>
                      <a:pPr algn="l" fontAlgn="b"/>
                      <a:r>
                        <a:rPr lang="de-DE" sz="700" b="0" i="0" u="none" strike="noStrike">
                          <a:solidFill>
                            <a:srgbClr val="000000"/>
                          </a:solidFill>
                          <a:effectLst/>
                          <a:latin typeface="Arial" panose="020B0604020202020204" pitchFamily="34" charset="0"/>
                        </a:rPr>
                        <a:t>[D7-D7] Bischofsheim - Y Pfungstadt RIED W [DIR] / N-1 Pfungstadt  - Urberach  GRIESH O</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1283.06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a:t>
                      </a:r>
                    </a:p>
                  </a:txBody>
                  <a:tcPr marL="0" marR="0" marT="0" marB="0" anchor="b">
                    <a:lnL>
                      <a:noFill/>
                    </a:lnL>
                    <a:lnR>
                      <a:noFill/>
                    </a:lnR>
                    <a:lnT>
                      <a:noFill/>
                    </a:lnT>
                    <a:lnB>
                      <a:noFill/>
                    </a:lnB>
                  </a:tcPr>
                </a:tc>
                <a:extLst>
                  <a:ext uri="{0D108BD9-81ED-4DB2-BD59-A6C34878D82A}">
                    <a16:rowId xmlns:a16="http://schemas.microsoft.com/office/drawing/2014/main" val="474797461"/>
                  </a:ext>
                </a:extLst>
              </a:tr>
              <a:tr h="140802">
                <a:tc>
                  <a:txBody>
                    <a:bodyPr/>
                    <a:lstStyle/>
                    <a:p>
                      <a:pPr algn="l" fontAlgn="b"/>
                      <a:r>
                        <a:rPr lang="de-DE" sz="700" b="0" i="0" u="none" strike="noStrike">
                          <a:solidFill>
                            <a:srgbClr val="000000"/>
                          </a:solidFill>
                          <a:effectLst/>
                          <a:latin typeface="Arial" panose="020B0604020202020204" pitchFamily="34" charset="0"/>
                        </a:rPr>
                        <a:t>[D7-D7] Mengede - Y Huellen WESTFL W [DIR] / N-1 Escherbruch - Mengede RECKLI N</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172.41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29%</a:t>
                      </a:r>
                    </a:p>
                  </a:txBody>
                  <a:tcPr marL="0" marR="0" marT="0" marB="0" anchor="b">
                    <a:lnL>
                      <a:noFill/>
                    </a:lnL>
                    <a:lnR>
                      <a:noFill/>
                    </a:lnR>
                    <a:lnT>
                      <a:noFill/>
                    </a:lnT>
                    <a:lnB>
                      <a:noFill/>
                    </a:lnB>
                  </a:tcPr>
                </a:tc>
                <a:extLst>
                  <a:ext uri="{0D108BD9-81ED-4DB2-BD59-A6C34878D82A}">
                    <a16:rowId xmlns:a16="http://schemas.microsoft.com/office/drawing/2014/main" val="912510310"/>
                  </a:ext>
                </a:extLst>
              </a:tr>
              <a:tr h="140802">
                <a:tc>
                  <a:txBody>
                    <a:bodyPr/>
                    <a:lstStyle/>
                    <a:p>
                      <a:pPr algn="l" fontAlgn="b"/>
                      <a:r>
                        <a:rPr lang="sl-SI" sz="700" b="1" i="0" u="none" strike="noStrike" dirty="0">
                          <a:solidFill>
                            <a:srgbClr val="000000"/>
                          </a:solidFill>
                          <a:effectLst/>
                          <a:latin typeface="Arial" panose="020B0604020202020204" pitchFamily="34" charset="0"/>
                        </a:rPr>
                        <a:t>18</a:t>
                      </a:r>
                      <a:endParaRPr lang="en-US" sz="700" b="1" i="0" u="none" strike="noStrike" dirty="0">
                        <a:solidFill>
                          <a:srgbClr val="000000"/>
                        </a:solidFill>
                        <a:effectLst/>
                        <a:latin typeface="Arial" panose="020B0604020202020204" pitchFamily="34" charset="0"/>
                      </a:endParaRP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977.27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144%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614048662"/>
                  </a:ext>
                </a:extLst>
              </a:tr>
              <a:tr h="140802">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356.2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657757610"/>
                  </a:ext>
                </a:extLst>
              </a:tr>
              <a:tr h="140802">
                <a:tc>
                  <a:txBody>
                    <a:bodyPr/>
                    <a:lstStyle/>
                    <a:p>
                      <a:pPr algn="l" fontAlgn="b"/>
                      <a:r>
                        <a:rPr lang="en-US" sz="700" b="0" i="0" u="none" strike="noStrike">
                          <a:solidFill>
                            <a:srgbClr val="000000"/>
                          </a:solidFill>
                          <a:effectLst/>
                          <a:latin typeface="Arial" panose="020B0604020202020204" pitchFamily="34" charset="0"/>
                        </a:rPr>
                        <a:t>[D2-D2] Altheim - Sittling 219 [OPP] / N-1 Altheim - Sittling 220</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917.46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44%</a:t>
                      </a:r>
                    </a:p>
                  </a:txBody>
                  <a:tcPr marL="0" marR="0" marT="0" marB="0" anchor="b">
                    <a:lnL>
                      <a:noFill/>
                    </a:lnL>
                    <a:lnR>
                      <a:noFill/>
                    </a:lnR>
                    <a:lnT>
                      <a:noFill/>
                    </a:lnT>
                    <a:lnB>
                      <a:noFill/>
                    </a:lnB>
                  </a:tcPr>
                </a:tc>
                <a:extLst>
                  <a:ext uri="{0D108BD9-81ED-4DB2-BD59-A6C34878D82A}">
                    <a16:rowId xmlns:a16="http://schemas.microsoft.com/office/drawing/2014/main" val="3359039974"/>
                  </a:ext>
                </a:extLst>
              </a:tr>
              <a:tr h="140802">
                <a:tc>
                  <a:txBody>
                    <a:bodyPr/>
                    <a:lstStyle/>
                    <a:p>
                      <a:pPr algn="l" fontAlgn="b"/>
                      <a:r>
                        <a:rPr lang="en-US" sz="700" b="0" i="0" u="none" strike="noStrike">
                          <a:solidFill>
                            <a:srgbClr val="000000"/>
                          </a:solidFill>
                          <a:effectLst/>
                          <a:latin typeface="Arial" panose="020B0604020202020204" pitchFamily="34" charset="0"/>
                        </a:rPr>
                        <a:t>[D8-PL] Mikulowa PST1 [OPP] [PL] / N-1 Hagenwerder - Mikulowa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108.99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3115539610"/>
                  </a:ext>
                </a:extLst>
              </a:tr>
              <a:tr h="140802">
                <a:tc>
                  <a:txBody>
                    <a:bodyPr/>
                    <a:lstStyle/>
                    <a:p>
                      <a:pPr algn="l" fontAlgn="b"/>
                      <a:r>
                        <a:rPr lang="de-DE" sz="700" b="0" i="0" u="none" strike="noStrike">
                          <a:solidFill>
                            <a:srgbClr val="000000"/>
                          </a:solidFill>
                          <a:effectLst/>
                          <a:latin typeface="Arial" panose="020B0604020202020204" pitchFamily="34" charset="0"/>
                        </a:rPr>
                        <a:t>[D7-D7] Bischofsheim - Y Pfungstadt RIED W [DIR] / N-1 Pfungstadt  - Urberach  GRIESH O</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977.27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16%</a:t>
                      </a:r>
                    </a:p>
                  </a:txBody>
                  <a:tcPr marL="0" marR="0" marT="0" marB="0" anchor="b">
                    <a:lnL>
                      <a:noFill/>
                    </a:lnL>
                    <a:lnR>
                      <a:noFill/>
                    </a:lnR>
                    <a:lnT>
                      <a:noFill/>
                    </a:lnT>
                    <a:lnB>
                      <a:noFill/>
                    </a:lnB>
                  </a:tcPr>
                </a:tc>
                <a:extLst>
                  <a:ext uri="{0D108BD9-81ED-4DB2-BD59-A6C34878D82A}">
                    <a16:rowId xmlns:a16="http://schemas.microsoft.com/office/drawing/2014/main" val="4257971135"/>
                  </a:ext>
                </a:extLst>
              </a:tr>
              <a:tr h="140802">
                <a:tc>
                  <a:txBody>
                    <a:bodyPr/>
                    <a:lstStyle/>
                    <a:p>
                      <a:pPr algn="l" fontAlgn="b"/>
                      <a:r>
                        <a:rPr lang="en-US" sz="700" b="0" i="0" u="none" strike="noStrike">
                          <a:solidFill>
                            <a:srgbClr val="000000"/>
                          </a:solidFill>
                          <a:effectLst/>
                          <a:latin typeface="Arial" panose="020B0604020202020204" pitchFamily="34" charset="0"/>
                        </a:rPr>
                        <a:t>[D7-D7] Y Paffendorf - Oberzier SECHTM N [DIR] / N-1 Maasbracht - Van Eyck 380 White/28</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430.59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a:t>
                      </a:r>
                    </a:p>
                  </a:txBody>
                  <a:tcPr marL="0" marR="0" marT="0" marB="0" anchor="b">
                    <a:lnL>
                      <a:noFill/>
                    </a:lnL>
                    <a:lnR>
                      <a:noFill/>
                    </a:lnR>
                    <a:lnT>
                      <a:noFill/>
                    </a:lnT>
                    <a:lnB>
                      <a:noFill/>
                    </a:lnB>
                  </a:tcPr>
                </a:tc>
                <a:extLst>
                  <a:ext uri="{0D108BD9-81ED-4DB2-BD59-A6C34878D82A}">
                    <a16:rowId xmlns:a16="http://schemas.microsoft.com/office/drawing/2014/main" val="1005386065"/>
                  </a:ext>
                </a:extLst>
              </a:tr>
              <a:tr h="140802">
                <a:tc>
                  <a:txBody>
                    <a:bodyPr/>
                    <a:lstStyle/>
                    <a:p>
                      <a:pPr algn="l" fontAlgn="b"/>
                      <a:r>
                        <a:rPr lang="en-US" sz="700" b="1" i="0" u="none" strike="noStrike">
                          <a:solidFill>
                            <a:srgbClr val="000000"/>
                          </a:solidFill>
                          <a:effectLst/>
                          <a:latin typeface="Arial" panose="020B0604020202020204" pitchFamily="34" charset="0"/>
                        </a:rPr>
                        <a:t>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591.8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136%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478529270"/>
                  </a:ext>
                </a:extLst>
              </a:tr>
              <a:tr h="140802">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476.68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000837621"/>
                  </a:ext>
                </a:extLst>
              </a:tr>
              <a:tr h="140802">
                <a:tc>
                  <a:txBody>
                    <a:bodyPr/>
                    <a:lstStyle/>
                    <a:p>
                      <a:pPr algn="l" fontAlgn="b"/>
                      <a:r>
                        <a:rPr lang="en-US" sz="700" b="0" i="0" u="none" strike="noStrike">
                          <a:solidFill>
                            <a:srgbClr val="000000"/>
                          </a:solidFill>
                          <a:effectLst/>
                          <a:latin typeface="Arial" panose="020B0604020202020204" pitchFamily="34" charset="0"/>
                        </a:rPr>
                        <a:t>[NL-NL] Diemen-Lelystad 380 W [OPP] / N-1 Boxmeer-Dodewaard 380 Z</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81.65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490475739"/>
                  </a:ext>
                </a:extLst>
              </a:tr>
              <a:tr h="140802">
                <a:tc>
                  <a:txBody>
                    <a:bodyPr/>
                    <a:lstStyle/>
                    <a:p>
                      <a:pPr algn="l" fontAlgn="b"/>
                      <a:r>
                        <a:rPr lang="en-US" sz="700" b="0" i="0" u="none" strike="noStrike">
                          <a:solidFill>
                            <a:srgbClr val="000000"/>
                          </a:solidFill>
                          <a:effectLst/>
                          <a:latin typeface="Arial" panose="020B0604020202020204" pitchFamily="34" charset="0"/>
                        </a:rPr>
                        <a:t>[D8-PL] Mikulowa PST1 [OPP] [PL] / N-1 Hagenwerder - Mikulowa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63.87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27%</a:t>
                      </a:r>
                    </a:p>
                  </a:txBody>
                  <a:tcPr marL="0" marR="0" marT="0" marB="0" anchor="b">
                    <a:lnL>
                      <a:noFill/>
                    </a:lnL>
                    <a:lnR>
                      <a:noFill/>
                    </a:lnR>
                    <a:lnT>
                      <a:noFill/>
                    </a:lnT>
                    <a:lnB>
                      <a:noFill/>
                    </a:lnB>
                  </a:tcPr>
                </a:tc>
                <a:extLst>
                  <a:ext uri="{0D108BD9-81ED-4DB2-BD59-A6C34878D82A}">
                    <a16:rowId xmlns:a16="http://schemas.microsoft.com/office/drawing/2014/main" val="583878857"/>
                  </a:ext>
                </a:extLst>
              </a:tr>
              <a:tr h="140802">
                <a:tc>
                  <a:txBody>
                    <a:bodyPr/>
                    <a:lstStyle/>
                    <a:p>
                      <a:pPr algn="l" fontAlgn="b"/>
                      <a:r>
                        <a:rPr lang="de-DE" sz="700" b="0" i="0" u="none" strike="noStrike">
                          <a:solidFill>
                            <a:srgbClr val="000000"/>
                          </a:solidFill>
                          <a:effectLst/>
                          <a:latin typeface="Arial" panose="020B0604020202020204" pitchFamily="34" charset="0"/>
                        </a:rPr>
                        <a:t>[D7-D7] Buerstadt - Lambsheim BUERST W [DIR] / N-1 Rheinau - Hoheneck KUGELB W</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591.8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28%</a:t>
                      </a:r>
                    </a:p>
                  </a:txBody>
                  <a:tcPr marL="0" marR="0" marT="0" marB="0" anchor="b">
                    <a:lnL>
                      <a:noFill/>
                    </a:lnL>
                    <a:lnR>
                      <a:noFill/>
                    </a:lnR>
                    <a:lnT>
                      <a:noFill/>
                    </a:lnT>
                    <a:lnB>
                      <a:noFill/>
                    </a:lnB>
                  </a:tcPr>
                </a:tc>
                <a:extLst>
                  <a:ext uri="{0D108BD9-81ED-4DB2-BD59-A6C34878D82A}">
                    <a16:rowId xmlns:a16="http://schemas.microsoft.com/office/drawing/2014/main" val="1905419260"/>
                  </a:ext>
                </a:extLst>
              </a:tr>
              <a:tr h="140802">
                <a:tc>
                  <a:txBody>
                    <a:bodyPr/>
                    <a:lstStyle/>
                    <a:p>
                      <a:pPr algn="l" fontAlgn="b"/>
                      <a:r>
                        <a:rPr lang="en-US" sz="700" b="1" i="0" u="none" strike="noStrike">
                          <a:solidFill>
                            <a:srgbClr val="000000"/>
                          </a:solidFill>
                          <a:effectLst/>
                          <a:latin typeface="Arial" panose="020B0604020202020204" pitchFamily="34" charset="0"/>
                        </a:rPr>
                        <a:t>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731.58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89%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331311912"/>
                  </a:ext>
                </a:extLst>
              </a:tr>
              <a:tr h="140802">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378.4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223111728"/>
                  </a:ext>
                </a:extLst>
              </a:tr>
              <a:tr h="140802">
                <a:tc>
                  <a:txBody>
                    <a:bodyPr/>
                    <a:lstStyle/>
                    <a:p>
                      <a:pPr algn="l" fontAlgn="b"/>
                      <a:r>
                        <a:rPr lang="de-DE" sz="700" b="0" i="0" u="none" strike="noStrike">
                          <a:solidFill>
                            <a:srgbClr val="000000"/>
                          </a:solidFill>
                          <a:effectLst/>
                          <a:latin typeface="Arial" panose="020B0604020202020204" pitchFamily="34" charset="0"/>
                        </a:rPr>
                        <a:t>[D7-D7] Buerstadt - Lambsheim BUERST W [DIR] / N-1 Rheinau - Hoheneck KUGELB W</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731.58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38496599"/>
                  </a:ext>
                </a:extLst>
              </a:tr>
              <a:tr h="140802">
                <a:tc>
                  <a:txBody>
                    <a:bodyPr/>
                    <a:lstStyle/>
                    <a:p>
                      <a:pPr algn="l" fontAlgn="b"/>
                      <a:r>
                        <a:rPr lang="en-US" sz="700" b="1" i="0" u="none" strike="noStrike">
                          <a:solidFill>
                            <a:srgbClr val="000000"/>
                          </a:solidFill>
                          <a:effectLst/>
                          <a:latin typeface="Arial" panose="020B0604020202020204" pitchFamily="34" charset="0"/>
                        </a:rPr>
                        <a:t>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768.45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711745084"/>
                  </a:ext>
                </a:extLst>
              </a:tr>
              <a:tr h="140802">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196.62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73%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771124645"/>
                  </a:ext>
                </a:extLst>
              </a:tr>
              <a:tr h="140802">
                <a:tc>
                  <a:txBody>
                    <a:bodyPr/>
                    <a:lstStyle/>
                    <a:p>
                      <a:pPr algn="l" fontAlgn="b"/>
                      <a:r>
                        <a:rPr lang="en-US" sz="700" b="0" i="0" u="none" strike="noStrike">
                          <a:solidFill>
                            <a:srgbClr val="000000"/>
                          </a:solidFill>
                          <a:effectLst/>
                          <a:latin typeface="Arial" panose="020B0604020202020204" pitchFamily="34" charset="0"/>
                        </a:rPr>
                        <a:t>[NL-NL] Diemen-Lelystad 380 W [OPP] / N-1 Krimpen a/d IJssel-Geertruidenberg 380 W</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36.6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698140977"/>
                  </a:ext>
                </a:extLst>
              </a:tr>
              <a:tr h="140802">
                <a:tc>
                  <a:txBody>
                    <a:bodyPr/>
                    <a:lstStyle/>
                    <a:p>
                      <a:pPr algn="l" fontAlgn="b"/>
                      <a:r>
                        <a:rPr lang="de-DE" sz="700" b="0" i="0" u="none" strike="noStrike">
                          <a:solidFill>
                            <a:srgbClr val="000000"/>
                          </a:solidFill>
                          <a:effectLst/>
                          <a:latin typeface="Arial" panose="020B0604020202020204" pitchFamily="34" charset="0"/>
                        </a:rPr>
                        <a:t>[D7-D7] Buerstadt - Lambsheim BUERST W [DIR] / N-1 Rheinau - Hoheneck KUGELB W</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768.45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300768859"/>
                  </a:ext>
                </a:extLst>
              </a:tr>
              <a:tr h="140802">
                <a:tc>
                  <a:txBody>
                    <a:bodyPr/>
                    <a:lstStyle/>
                    <a:p>
                      <a:pPr algn="l" fontAlgn="b"/>
                      <a:r>
                        <a:rPr lang="en-US" sz="700" b="1" i="0" u="none" strike="noStrike">
                          <a:solidFill>
                            <a:srgbClr val="000000"/>
                          </a:solidFill>
                          <a:effectLst/>
                          <a:latin typeface="Arial" panose="020B0604020202020204" pitchFamily="34" charset="0"/>
                        </a:rPr>
                        <a:t>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637.28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749941151"/>
                  </a:ext>
                </a:extLst>
              </a:tr>
              <a:tr h="140802">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461.56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282648690"/>
                  </a:ext>
                </a:extLst>
              </a:tr>
              <a:tr h="140802">
                <a:tc>
                  <a:txBody>
                    <a:bodyPr/>
                    <a:lstStyle/>
                    <a:p>
                      <a:pPr algn="l" fontAlgn="b"/>
                      <a:r>
                        <a:rPr lang="en-US" sz="700" b="0" i="0" u="none" strike="noStrike">
                          <a:solidFill>
                            <a:srgbClr val="000000"/>
                          </a:solidFill>
                          <a:effectLst/>
                          <a:latin typeface="Arial" panose="020B0604020202020204" pitchFamily="34" charset="0"/>
                        </a:rPr>
                        <a:t>[NL-NL] Diemen-Lelystad 380 W [OPP] / N-1 Boxmeer-Dodewaard 380 Z</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188.5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619178276"/>
                  </a:ext>
                </a:extLst>
              </a:tr>
              <a:tr h="140802">
                <a:tc>
                  <a:txBody>
                    <a:bodyPr/>
                    <a:lstStyle/>
                    <a:p>
                      <a:pPr algn="l" fontAlgn="b"/>
                      <a:r>
                        <a:rPr lang="en-US" sz="700" b="0" i="0" u="none" strike="noStrike">
                          <a:solidFill>
                            <a:srgbClr val="000000"/>
                          </a:solidFill>
                          <a:effectLst/>
                          <a:latin typeface="Arial" panose="020B0604020202020204" pitchFamily="34" charset="0"/>
                        </a:rPr>
                        <a:t>[D8-PL] Mikulowa PST1 [OPP] [PL] / N-1 Hagenwerder - Mikulowa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133.25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a:t>
                      </a:r>
                    </a:p>
                  </a:txBody>
                  <a:tcPr marL="0" marR="0" marT="0" marB="0" anchor="b">
                    <a:lnL>
                      <a:noFill/>
                    </a:lnL>
                    <a:lnR>
                      <a:noFill/>
                    </a:lnR>
                    <a:lnT>
                      <a:noFill/>
                    </a:lnT>
                    <a:lnB>
                      <a:noFill/>
                    </a:lnB>
                  </a:tcPr>
                </a:tc>
                <a:extLst>
                  <a:ext uri="{0D108BD9-81ED-4DB2-BD59-A6C34878D82A}">
                    <a16:rowId xmlns:a16="http://schemas.microsoft.com/office/drawing/2014/main" val="1981564435"/>
                  </a:ext>
                </a:extLst>
              </a:tr>
              <a:tr h="140802">
                <a:tc>
                  <a:txBody>
                    <a:bodyPr/>
                    <a:lstStyle/>
                    <a:p>
                      <a:pPr algn="l" fontAlgn="b"/>
                      <a:r>
                        <a:rPr lang="de-DE" sz="700" b="0" i="0" u="none" strike="noStrike">
                          <a:solidFill>
                            <a:srgbClr val="000000"/>
                          </a:solidFill>
                          <a:effectLst/>
                          <a:latin typeface="Arial" panose="020B0604020202020204" pitchFamily="34" charset="0"/>
                        </a:rPr>
                        <a:t>[D7-D7] Buerstadt - Lambsheim BUERST W [DIR] / N-1 Rheinau - Hoheneck KUGELB W</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637.28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937661937"/>
                  </a:ext>
                </a:extLst>
              </a:tr>
              <a:tr h="140802">
                <a:tc>
                  <a:txBody>
                    <a:bodyPr/>
                    <a:lstStyle/>
                    <a:p>
                      <a:pPr algn="l" fontAlgn="b"/>
                      <a:r>
                        <a:rPr lang="en-US" sz="700" b="1" i="0" u="none" strike="noStrike">
                          <a:solidFill>
                            <a:srgbClr val="000000"/>
                          </a:solidFill>
                          <a:effectLst/>
                          <a:latin typeface="Arial" panose="020B0604020202020204" pitchFamily="34" charset="0"/>
                        </a:rPr>
                        <a:t>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563.96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108%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611689123"/>
                  </a:ext>
                </a:extLst>
              </a:tr>
              <a:tr h="140802">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273.12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480831486"/>
                  </a:ext>
                </a:extLst>
              </a:tr>
              <a:tr h="140802">
                <a:tc>
                  <a:txBody>
                    <a:bodyPr/>
                    <a:lstStyle/>
                    <a:p>
                      <a:pPr algn="l" fontAlgn="b"/>
                      <a:r>
                        <a:rPr lang="en-US" sz="700" b="0" i="0" u="none" strike="noStrike">
                          <a:solidFill>
                            <a:srgbClr val="000000"/>
                          </a:solidFill>
                          <a:effectLst/>
                          <a:latin typeface="Arial" panose="020B0604020202020204" pitchFamily="34" charset="0"/>
                        </a:rPr>
                        <a:t>[NL-NL] Diemen-Lelystad 380 W [OPP] / N-1 Maasbracht-Eindhoven 380 W</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43.73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515193609"/>
                  </a:ext>
                </a:extLst>
              </a:tr>
              <a:tr h="140802">
                <a:tc>
                  <a:txBody>
                    <a:bodyPr/>
                    <a:lstStyle/>
                    <a:p>
                      <a:pPr algn="l" fontAlgn="b"/>
                      <a:r>
                        <a:rPr lang="de-DE" sz="700" b="0" i="0" u="none" strike="noStrike">
                          <a:solidFill>
                            <a:srgbClr val="000000"/>
                          </a:solidFill>
                          <a:effectLst/>
                          <a:latin typeface="Arial" panose="020B0604020202020204" pitchFamily="34" charset="0"/>
                        </a:rPr>
                        <a:t>[D7-D7] Buerstadt - Lambsheim BUERST W [DIR] / N-1 Rheinau - Hoheneck KUGELB W</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563.96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4202204761"/>
                  </a:ext>
                </a:extLst>
              </a:tr>
              <a:tr h="140802">
                <a:tc>
                  <a:txBody>
                    <a:bodyPr/>
                    <a:lstStyle/>
                    <a:p>
                      <a:pPr algn="l" fontAlgn="b"/>
                      <a:r>
                        <a:rPr lang="en-US" sz="700" b="1" i="0" u="none" strike="noStrike">
                          <a:solidFill>
                            <a:srgbClr val="000000"/>
                          </a:solidFill>
                          <a:effectLst/>
                          <a:latin typeface="Arial" panose="020B0604020202020204" pitchFamily="34" charset="0"/>
                        </a:rPr>
                        <a:t>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498.48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167%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282196977"/>
                  </a:ext>
                </a:extLst>
              </a:tr>
              <a:tr h="140802">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191.42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063194024"/>
                  </a:ext>
                </a:extLst>
              </a:tr>
              <a:tr h="140802">
                <a:tc>
                  <a:txBody>
                    <a:bodyPr/>
                    <a:lstStyle/>
                    <a:p>
                      <a:pPr algn="l" fontAlgn="b"/>
                      <a:r>
                        <a:rPr lang="en-US" sz="700" b="0" i="0" u="none" strike="noStrike">
                          <a:solidFill>
                            <a:srgbClr val="000000"/>
                          </a:solidFill>
                          <a:effectLst/>
                          <a:latin typeface="Arial" panose="020B0604020202020204" pitchFamily="34" charset="0"/>
                        </a:rPr>
                        <a:t>[NL-NL] Diemen-Lelystad 380 W [OPP] / N-1 Boxmeer-Dodewaard 380 Z</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217.26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943138910"/>
                  </a:ext>
                </a:extLst>
              </a:tr>
              <a:tr h="140802">
                <a:tc>
                  <a:txBody>
                    <a:bodyPr/>
                    <a:lstStyle/>
                    <a:p>
                      <a:pPr algn="l" fontAlgn="b"/>
                      <a:r>
                        <a:rPr lang="en-US" sz="700" b="0" i="0" u="none" strike="noStrike">
                          <a:solidFill>
                            <a:srgbClr val="000000"/>
                          </a:solidFill>
                          <a:effectLst/>
                          <a:latin typeface="Arial" panose="020B0604020202020204" pitchFamily="34" charset="0"/>
                        </a:rPr>
                        <a:t>[AT-AT] Tauern - Tauern TAPST [DIR] / N-1 Westtirol 1 - Westtirol 2 WTRHU41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121.3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63%</a:t>
                      </a:r>
                    </a:p>
                  </a:txBody>
                  <a:tcPr marL="0" marR="0" marT="0" marB="0" anchor="b">
                    <a:lnL>
                      <a:noFill/>
                    </a:lnL>
                    <a:lnR>
                      <a:noFill/>
                    </a:lnR>
                    <a:lnT>
                      <a:noFill/>
                    </a:lnT>
                    <a:lnB>
                      <a:noFill/>
                    </a:lnB>
                  </a:tcPr>
                </a:tc>
                <a:extLst>
                  <a:ext uri="{0D108BD9-81ED-4DB2-BD59-A6C34878D82A}">
                    <a16:rowId xmlns:a16="http://schemas.microsoft.com/office/drawing/2014/main" val="4172169160"/>
                  </a:ext>
                </a:extLst>
              </a:tr>
              <a:tr h="140802">
                <a:tc>
                  <a:txBody>
                    <a:bodyPr/>
                    <a:lstStyle/>
                    <a:p>
                      <a:pPr algn="l" fontAlgn="b"/>
                      <a:r>
                        <a:rPr lang="de-DE" sz="700" b="0" i="0" u="none" strike="noStrike">
                          <a:solidFill>
                            <a:srgbClr val="000000"/>
                          </a:solidFill>
                          <a:effectLst/>
                          <a:latin typeface="Arial" panose="020B0604020202020204" pitchFamily="34" charset="0"/>
                        </a:rPr>
                        <a:t>[D7-D7] Buerstadt - Lambsheim BUERST W [DIR] / N-1 Rheinau - Hoheneck KUGELB W</a:t>
                      </a:r>
                    </a:p>
                  </a:txBody>
                  <a:tcPr marL="78074"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0" i="0" u="none" strike="noStrike">
                          <a:solidFill>
                            <a:srgbClr val="000000"/>
                          </a:solidFill>
                          <a:effectLst/>
                          <a:latin typeface="Arial" panose="020B0604020202020204" pitchFamily="34" charset="0"/>
                        </a:rPr>
                        <a:t>498.48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0" i="0" u="none" strike="noStrike">
                          <a:solidFill>
                            <a:srgbClr val="000000"/>
                          </a:solidFill>
                          <a:effectLst/>
                          <a:latin typeface="Arial" panose="020B0604020202020204" pitchFamily="34" charset="0"/>
                        </a:rPr>
                        <a:t>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231511354"/>
                  </a:ext>
                </a:extLst>
              </a:tr>
              <a:tr h="140802">
                <a:tc>
                  <a:txBody>
                    <a:bodyPr/>
                    <a:lstStyle/>
                    <a:p>
                      <a:pPr algn="l" fontAlgn="b"/>
                      <a:r>
                        <a:rPr lang="en-US" sz="700" b="1" i="0" u="none" strike="noStrike">
                          <a:solidFill>
                            <a:srgbClr val="000000"/>
                          </a:solidFill>
                          <a:effectLst/>
                          <a:latin typeface="Arial" panose="020B0604020202020204" pitchFamily="34" charset="0"/>
                        </a:rPr>
                        <a:t>Total sum</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700" b="1" i="0" u="none" strike="noStrike">
                          <a:solidFill>
                            <a:srgbClr val="000000"/>
                          </a:solidFill>
                          <a:effectLst/>
                          <a:latin typeface="Arial" panose="020B0604020202020204" pitchFamily="34" charset="0"/>
                        </a:rPr>
                        <a:t>1701.83</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700" b="1" i="0" u="none" strike="noStrike" dirty="0">
                          <a:solidFill>
                            <a:srgbClr val="000000"/>
                          </a:solidFill>
                          <a:effectLst/>
                          <a:latin typeface="Arial" panose="020B0604020202020204" pitchFamily="34" charset="0"/>
                        </a:rPr>
                        <a:t>3916%</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1971968411"/>
                  </a:ext>
                </a:extLst>
              </a:tr>
            </a:tbl>
          </a:graphicData>
        </a:graphic>
      </p:graphicFrame>
    </p:spTree>
    <p:extLst>
      <p:ext uri="{BB962C8B-B14F-4D97-AF65-F5344CB8AC3E}">
        <p14:creationId xmlns:p14="http://schemas.microsoft.com/office/powerpoint/2010/main" val="2832019433"/>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20121 (part 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F21C4C91-7AC5-4B8E-8CC9-9259437C58BB}"/>
              </a:ext>
            </a:extLst>
          </p:cNvPr>
          <p:cNvGraphicFramePr>
            <a:graphicFrameLocks noGrp="1"/>
          </p:cNvGraphicFramePr>
          <p:nvPr>
            <p:extLst>
              <p:ext uri="{D42A27DB-BD31-4B8C-83A1-F6EECF244321}">
                <p14:modId xmlns:p14="http://schemas.microsoft.com/office/powerpoint/2010/main" val="2809600247"/>
              </p:ext>
            </p:extLst>
          </p:nvPr>
        </p:nvGraphicFramePr>
        <p:xfrm>
          <a:off x="1624519" y="1079496"/>
          <a:ext cx="6721457" cy="5270496"/>
        </p:xfrm>
        <a:graphic>
          <a:graphicData uri="http://schemas.openxmlformats.org/drawingml/2006/table">
            <a:tbl>
              <a:tblPr/>
              <a:tblGrid>
                <a:gridCol w="5228928">
                  <a:extLst>
                    <a:ext uri="{9D8B030D-6E8A-4147-A177-3AD203B41FA5}">
                      <a16:colId xmlns:a16="http://schemas.microsoft.com/office/drawing/2014/main" val="4081222373"/>
                    </a:ext>
                  </a:extLst>
                </a:gridCol>
                <a:gridCol w="1086399">
                  <a:extLst>
                    <a:ext uri="{9D8B030D-6E8A-4147-A177-3AD203B41FA5}">
                      <a16:colId xmlns:a16="http://schemas.microsoft.com/office/drawing/2014/main" val="515477665"/>
                    </a:ext>
                  </a:extLst>
                </a:gridCol>
                <a:gridCol w="406130">
                  <a:extLst>
                    <a:ext uri="{9D8B030D-6E8A-4147-A177-3AD203B41FA5}">
                      <a16:colId xmlns:a16="http://schemas.microsoft.com/office/drawing/2014/main" val="2475808756"/>
                    </a:ext>
                  </a:extLst>
                </a:gridCol>
              </a:tblGrid>
              <a:tr h="159712">
                <a:tc>
                  <a:txBody>
                    <a:bodyPr/>
                    <a:lstStyle/>
                    <a:p>
                      <a:pPr algn="l" fontAlgn="b"/>
                      <a:r>
                        <a:rPr lang="en-US" sz="800" b="1" i="0" u="none" strike="noStrike">
                          <a:solidFill>
                            <a:srgbClr val="000000"/>
                          </a:solidFill>
                          <a:effectLst/>
                          <a:latin typeface="Arial" panose="020B0604020202020204" pitchFamily="34" charset="0"/>
                        </a:rPr>
                        <a:t>Hour</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MAX of ShadowPrice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RAM %</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727009910"/>
                  </a:ext>
                </a:extLst>
              </a:tr>
              <a:tr h="159712">
                <a:tc>
                  <a:txBody>
                    <a:bodyPr/>
                    <a:lstStyle/>
                    <a:p>
                      <a:pPr algn="l" fontAlgn="b"/>
                      <a:r>
                        <a:rPr lang="en-US" sz="800" b="1" i="0" u="none" strike="noStrike">
                          <a:solidFill>
                            <a:srgbClr val="000000"/>
                          </a:solidFill>
                          <a:effectLst/>
                          <a:latin typeface="Arial" panose="020B0604020202020204" pitchFamily="34" charset="0"/>
                        </a:rPr>
                        <a:t>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596.69</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166%</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037073335"/>
                  </a:ext>
                </a:extLst>
              </a:tr>
              <a:tr h="159712">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247.8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441066129"/>
                  </a:ext>
                </a:extLst>
              </a:tr>
              <a:tr h="159712">
                <a:tc>
                  <a:txBody>
                    <a:bodyPr/>
                    <a:lstStyle/>
                    <a:p>
                      <a:pPr algn="l" fontAlgn="b"/>
                      <a:r>
                        <a:rPr lang="en-US" sz="800" b="0" i="0" u="none" strike="noStrike">
                          <a:solidFill>
                            <a:srgbClr val="000000"/>
                          </a:solidFill>
                          <a:effectLst/>
                          <a:latin typeface="Arial" panose="020B0604020202020204" pitchFamily="34" charset="0"/>
                        </a:rPr>
                        <a:t>[NL-NL] Diemen-Lelystad 380 W [OPP] / N-1 Boxmeer-Dodewaard 380 Z</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131.87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923759057"/>
                  </a:ext>
                </a:extLst>
              </a:tr>
              <a:tr h="159712">
                <a:tc>
                  <a:txBody>
                    <a:bodyPr/>
                    <a:lstStyle/>
                    <a:p>
                      <a:pPr algn="l" fontAlgn="b"/>
                      <a:r>
                        <a:rPr lang="en-US" sz="800" b="0" i="0" u="none" strike="noStrike">
                          <a:solidFill>
                            <a:srgbClr val="000000"/>
                          </a:solidFill>
                          <a:effectLst/>
                          <a:latin typeface="Arial" panose="020B0604020202020204" pitchFamily="34" charset="0"/>
                        </a:rPr>
                        <a:t>[AT-AT] Tauern - Tauern TAPST [DIR] / N-1 Westtirol 1 - Westtirol 2 WTRHU41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52.68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63%</a:t>
                      </a:r>
                    </a:p>
                  </a:txBody>
                  <a:tcPr marL="0" marR="0" marT="0" marB="0" anchor="b">
                    <a:lnL>
                      <a:noFill/>
                    </a:lnL>
                    <a:lnR>
                      <a:noFill/>
                    </a:lnR>
                    <a:lnT>
                      <a:noFill/>
                    </a:lnT>
                    <a:lnB>
                      <a:noFill/>
                    </a:lnB>
                  </a:tcPr>
                </a:tc>
                <a:extLst>
                  <a:ext uri="{0D108BD9-81ED-4DB2-BD59-A6C34878D82A}">
                    <a16:rowId xmlns:a16="http://schemas.microsoft.com/office/drawing/2014/main" val="2520616654"/>
                  </a:ext>
                </a:extLst>
              </a:tr>
              <a:tr h="159712">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596.69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516588177"/>
                  </a:ext>
                </a:extLst>
              </a:tr>
              <a:tr h="159712">
                <a:tc>
                  <a:txBody>
                    <a:bodyPr/>
                    <a:lstStyle/>
                    <a:p>
                      <a:pPr algn="l" fontAlgn="b"/>
                      <a:r>
                        <a:rPr lang="en-US" sz="800" b="1" i="0" u="none" strike="noStrike">
                          <a:solidFill>
                            <a:srgbClr val="000000"/>
                          </a:solidFill>
                          <a:effectLst/>
                          <a:latin typeface="Arial" panose="020B0604020202020204" pitchFamily="34" charset="0"/>
                        </a:rPr>
                        <a:t>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556.29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168%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582896099"/>
                  </a:ext>
                </a:extLst>
              </a:tr>
              <a:tr h="159712">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253.92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789771798"/>
                  </a:ext>
                </a:extLst>
              </a:tr>
              <a:tr h="159712">
                <a:tc>
                  <a:txBody>
                    <a:bodyPr/>
                    <a:lstStyle/>
                    <a:p>
                      <a:pPr algn="l" fontAlgn="b"/>
                      <a:r>
                        <a:rPr lang="en-US" sz="800" b="0" i="0" u="none" strike="noStrike">
                          <a:solidFill>
                            <a:srgbClr val="000000"/>
                          </a:solidFill>
                          <a:effectLst/>
                          <a:latin typeface="Arial" panose="020B0604020202020204" pitchFamily="34" charset="0"/>
                        </a:rPr>
                        <a:t>[NL-NL] Diemen-Lelystad 380 W [OPP] / N-1 Boxmeer-Dodewaard 380 Z</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148.72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011998105"/>
                  </a:ext>
                </a:extLst>
              </a:tr>
              <a:tr h="159712">
                <a:tc>
                  <a:txBody>
                    <a:bodyPr/>
                    <a:lstStyle/>
                    <a:p>
                      <a:pPr algn="l" fontAlgn="b"/>
                      <a:r>
                        <a:rPr lang="en-US" sz="800" b="0" i="0" u="none" strike="noStrike">
                          <a:solidFill>
                            <a:srgbClr val="000000"/>
                          </a:solidFill>
                          <a:effectLst/>
                          <a:latin typeface="Arial" panose="020B0604020202020204" pitchFamily="34" charset="0"/>
                        </a:rPr>
                        <a:t>[AT-AT] Tauern - Tauern TAPST [DIR] / N-1 Westtirol 1 - Westtirol 2 WTRHU41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91.34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63%</a:t>
                      </a:r>
                    </a:p>
                  </a:txBody>
                  <a:tcPr marL="0" marR="0" marT="0" marB="0" anchor="b">
                    <a:lnL>
                      <a:noFill/>
                    </a:lnL>
                    <a:lnR>
                      <a:noFill/>
                    </a:lnR>
                    <a:lnT>
                      <a:noFill/>
                    </a:lnT>
                    <a:lnB>
                      <a:noFill/>
                    </a:lnB>
                  </a:tcPr>
                </a:tc>
                <a:extLst>
                  <a:ext uri="{0D108BD9-81ED-4DB2-BD59-A6C34878D82A}">
                    <a16:rowId xmlns:a16="http://schemas.microsoft.com/office/drawing/2014/main" val="1428648881"/>
                  </a:ext>
                </a:extLst>
              </a:tr>
              <a:tr h="159712">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556.29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151205305"/>
                  </a:ext>
                </a:extLst>
              </a:tr>
              <a:tr h="159712">
                <a:tc>
                  <a:txBody>
                    <a:bodyPr/>
                    <a:lstStyle/>
                    <a:p>
                      <a:pPr algn="l" fontAlgn="b"/>
                      <a:r>
                        <a:rPr lang="en-US" sz="800" b="1" i="0" u="none" strike="noStrike">
                          <a:solidFill>
                            <a:srgbClr val="000000"/>
                          </a:solidFill>
                          <a:effectLst/>
                          <a:latin typeface="Arial" panose="020B0604020202020204" pitchFamily="34" charset="0"/>
                        </a:rPr>
                        <a:t>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711.68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108%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80823214"/>
                  </a:ext>
                </a:extLst>
              </a:tr>
              <a:tr h="159712">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200.31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736381092"/>
                  </a:ext>
                </a:extLst>
              </a:tr>
              <a:tr h="159712">
                <a:tc>
                  <a:txBody>
                    <a:bodyPr/>
                    <a:lstStyle/>
                    <a:p>
                      <a:pPr algn="l" fontAlgn="b"/>
                      <a:r>
                        <a:rPr lang="en-US" sz="800" b="0" i="0" u="none" strike="noStrike">
                          <a:solidFill>
                            <a:srgbClr val="000000"/>
                          </a:solidFill>
                          <a:effectLst/>
                          <a:latin typeface="Arial" panose="020B0604020202020204" pitchFamily="34" charset="0"/>
                        </a:rPr>
                        <a:t>[NL-D2] Meeden-Diele  380 Z [OPP] [NL] / N-1 COBRA HVDC</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271.08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133677991"/>
                  </a:ext>
                </a:extLst>
              </a:tr>
              <a:tr h="159712">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711.68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254283088"/>
                  </a:ext>
                </a:extLst>
              </a:tr>
              <a:tr h="159712">
                <a:tc>
                  <a:txBody>
                    <a:bodyPr/>
                    <a:lstStyle/>
                    <a:p>
                      <a:pPr algn="l" fontAlgn="b"/>
                      <a:r>
                        <a:rPr lang="en-US" sz="800" b="1" i="0" u="none" strike="noStrike">
                          <a:solidFill>
                            <a:srgbClr val="000000"/>
                          </a:solidFill>
                          <a:effectLst/>
                          <a:latin typeface="Arial" panose="020B0604020202020204" pitchFamily="34" charset="0"/>
                        </a:rPr>
                        <a:t>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601.96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164%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034799346"/>
                  </a:ext>
                </a:extLst>
              </a:tr>
              <a:tr h="159712">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200.18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975294223"/>
                  </a:ext>
                </a:extLst>
              </a:tr>
              <a:tr h="159712">
                <a:tc>
                  <a:txBody>
                    <a:bodyPr/>
                    <a:lstStyle/>
                    <a:p>
                      <a:pPr algn="l" fontAlgn="b"/>
                      <a:r>
                        <a:rPr lang="en-US" sz="800" b="0" i="0" u="none" strike="noStrike">
                          <a:solidFill>
                            <a:srgbClr val="000000"/>
                          </a:solidFill>
                          <a:effectLst/>
                          <a:latin typeface="Arial" panose="020B0604020202020204" pitchFamily="34" charset="0"/>
                        </a:rPr>
                        <a:t>[NL-D2] Meeden-Diele  380 Z [OPP] [NL] / N-1 COBRA HVDC</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245.93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447725910"/>
                  </a:ext>
                </a:extLst>
              </a:tr>
              <a:tr h="159712">
                <a:tc>
                  <a:txBody>
                    <a:bodyPr/>
                    <a:lstStyle/>
                    <a:p>
                      <a:pPr algn="l" fontAlgn="b"/>
                      <a:r>
                        <a:rPr lang="de-DE" sz="800" b="0" i="0" u="none" strike="noStrike">
                          <a:solidFill>
                            <a:srgbClr val="000000"/>
                          </a:solidFill>
                          <a:effectLst/>
                          <a:latin typeface="Arial" panose="020B0604020202020204" pitchFamily="34" charset="0"/>
                        </a:rPr>
                        <a:t>[AT-AT] Tauern - Tauern TAPST [DIR] / N-1 Tauern - Weissenbach 221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185.35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56%</a:t>
                      </a:r>
                    </a:p>
                  </a:txBody>
                  <a:tcPr marL="0" marR="0" marT="0" marB="0" anchor="b">
                    <a:lnL>
                      <a:noFill/>
                    </a:lnL>
                    <a:lnR>
                      <a:noFill/>
                    </a:lnR>
                    <a:lnT>
                      <a:noFill/>
                    </a:lnT>
                    <a:lnB>
                      <a:noFill/>
                    </a:lnB>
                  </a:tcPr>
                </a:tc>
                <a:extLst>
                  <a:ext uri="{0D108BD9-81ED-4DB2-BD59-A6C34878D82A}">
                    <a16:rowId xmlns:a16="http://schemas.microsoft.com/office/drawing/2014/main" val="1747196282"/>
                  </a:ext>
                </a:extLst>
              </a:tr>
              <a:tr h="159712">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601.96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908606354"/>
                  </a:ext>
                </a:extLst>
              </a:tr>
              <a:tr h="159712">
                <a:tc>
                  <a:txBody>
                    <a:bodyPr/>
                    <a:lstStyle/>
                    <a:p>
                      <a:pPr algn="l" fontAlgn="b"/>
                      <a:r>
                        <a:rPr lang="en-US" sz="800" b="1" i="0" u="none" strike="noStrike">
                          <a:solidFill>
                            <a:srgbClr val="000000"/>
                          </a:solidFill>
                          <a:effectLst/>
                          <a:latin typeface="Arial" panose="020B0604020202020204" pitchFamily="34" charset="0"/>
                        </a:rPr>
                        <a:t>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503.75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166%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923079473"/>
                  </a:ext>
                </a:extLst>
              </a:tr>
              <a:tr h="159712">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247.92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823194753"/>
                  </a:ext>
                </a:extLst>
              </a:tr>
              <a:tr h="159712">
                <a:tc>
                  <a:txBody>
                    <a:bodyPr/>
                    <a:lstStyle/>
                    <a:p>
                      <a:pPr algn="l" fontAlgn="b"/>
                      <a:r>
                        <a:rPr lang="en-US" sz="800" b="0" i="0" u="none" strike="noStrike">
                          <a:solidFill>
                            <a:srgbClr val="000000"/>
                          </a:solidFill>
                          <a:effectLst/>
                          <a:latin typeface="Arial" panose="020B0604020202020204" pitchFamily="34" charset="0"/>
                        </a:rPr>
                        <a:t>[NL-D2] Meeden-Diele  380 Z [OPP] [NL] / N-1 COBRA HVDC</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257.23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813892750"/>
                  </a:ext>
                </a:extLst>
              </a:tr>
              <a:tr h="159712">
                <a:tc>
                  <a:txBody>
                    <a:bodyPr/>
                    <a:lstStyle/>
                    <a:p>
                      <a:pPr algn="l" fontAlgn="b"/>
                      <a:r>
                        <a:rPr lang="en-US" sz="800" b="0" i="0" u="none" strike="noStrike">
                          <a:solidFill>
                            <a:srgbClr val="000000"/>
                          </a:solidFill>
                          <a:effectLst/>
                          <a:latin typeface="Arial" panose="020B0604020202020204" pitchFamily="34" charset="0"/>
                        </a:rPr>
                        <a:t>[AT-AT] Tauern - Tauern TAPST [DIR] / N-1 Westtirol 1 - Westtirol 2 WTRHU41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124.14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58%</a:t>
                      </a:r>
                    </a:p>
                  </a:txBody>
                  <a:tcPr marL="0" marR="0" marT="0" marB="0" anchor="b">
                    <a:lnL>
                      <a:noFill/>
                    </a:lnL>
                    <a:lnR>
                      <a:noFill/>
                    </a:lnR>
                    <a:lnT>
                      <a:noFill/>
                    </a:lnT>
                    <a:lnB>
                      <a:noFill/>
                    </a:lnB>
                  </a:tcPr>
                </a:tc>
                <a:extLst>
                  <a:ext uri="{0D108BD9-81ED-4DB2-BD59-A6C34878D82A}">
                    <a16:rowId xmlns:a16="http://schemas.microsoft.com/office/drawing/2014/main" val="238865219"/>
                  </a:ext>
                </a:extLst>
              </a:tr>
              <a:tr h="159712">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503.75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038012982"/>
                  </a:ext>
                </a:extLst>
              </a:tr>
              <a:tr h="159712">
                <a:tc>
                  <a:txBody>
                    <a:bodyPr/>
                    <a:lstStyle/>
                    <a:p>
                      <a:pPr algn="l" fontAlgn="b"/>
                      <a:r>
                        <a:rPr lang="en-US" sz="800" b="1" i="0" u="none" strike="noStrike">
                          <a:solidFill>
                            <a:srgbClr val="000000"/>
                          </a:solidFill>
                          <a:effectLst/>
                          <a:latin typeface="Arial" panose="020B0604020202020204" pitchFamily="34" charset="0"/>
                        </a:rPr>
                        <a:t>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485.61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140%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233174269"/>
                  </a:ext>
                </a:extLst>
              </a:tr>
              <a:tr h="159712">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285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501611330"/>
                  </a:ext>
                </a:extLst>
              </a:tr>
              <a:tr h="159712">
                <a:tc>
                  <a:txBody>
                    <a:bodyPr/>
                    <a:lstStyle/>
                    <a:p>
                      <a:pPr algn="l" fontAlgn="b"/>
                      <a:r>
                        <a:rPr lang="en-US" sz="800" b="0" i="0" u="none" strike="noStrike">
                          <a:solidFill>
                            <a:srgbClr val="000000"/>
                          </a:solidFill>
                          <a:effectLst/>
                          <a:latin typeface="Arial" panose="020B0604020202020204" pitchFamily="34" charset="0"/>
                        </a:rPr>
                        <a:t>[RO-RO] TR Rosiori 400/220 1 [DIR] / N-1 Rosiori - Gadalin</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131.06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2127708753"/>
                  </a:ext>
                </a:extLst>
              </a:tr>
              <a:tr h="159712">
                <a:tc>
                  <a:txBody>
                    <a:bodyPr/>
                    <a:lstStyle/>
                    <a:p>
                      <a:pPr algn="l" fontAlgn="b"/>
                      <a:r>
                        <a:rPr lang="en-US" sz="800" b="0" i="0" u="none" strike="noStrike">
                          <a:solidFill>
                            <a:srgbClr val="000000"/>
                          </a:solidFill>
                          <a:effectLst/>
                          <a:latin typeface="Arial" panose="020B0604020202020204" pitchFamily="34" charset="0"/>
                        </a:rPr>
                        <a:t>[NL-D2] Meeden-Diele  380 Z [OPP] [NL] / N-1 COBRA HVDC</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202.43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3035553905"/>
                  </a:ext>
                </a:extLst>
              </a:tr>
              <a:tr h="159712">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485.61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804978148"/>
                  </a:ext>
                </a:extLst>
              </a:tr>
              <a:tr h="159712">
                <a:tc>
                  <a:txBody>
                    <a:bodyPr/>
                    <a:lstStyle/>
                    <a:p>
                      <a:pPr algn="l" fontAlgn="b"/>
                      <a:r>
                        <a:rPr lang="en-US" sz="800" b="1" i="0" u="none" strike="noStrike">
                          <a:solidFill>
                            <a:srgbClr val="000000"/>
                          </a:solidFill>
                          <a:effectLst/>
                          <a:latin typeface="Arial" panose="020B0604020202020204" pitchFamily="34" charset="0"/>
                        </a:rPr>
                        <a:t>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465.93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106%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920071711"/>
                  </a:ext>
                </a:extLst>
              </a:tr>
              <a:tr h="159712">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308.46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82%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641113586"/>
                  </a:ext>
                </a:extLst>
              </a:tr>
              <a:tr h="159712">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465.93</a:t>
                      </a:r>
                    </a:p>
                  </a:txBody>
                  <a:tcPr marL="0" marR="0" marT="0" marB="0" anchor="b">
                    <a:lnL>
                      <a:noFill/>
                    </a:lnL>
                    <a:lnR>
                      <a:noFill/>
                    </a:lnR>
                    <a:lnT>
                      <a:noFill/>
                    </a:lnT>
                    <a:lnB>
                      <a:noFill/>
                    </a:lnB>
                  </a:tcPr>
                </a:tc>
                <a:tc>
                  <a:txBody>
                    <a:bodyPr/>
                    <a:lstStyle/>
                    <a:p>
                      <a:pPr algn="r" fontAlgn="b"/>
                      <a:r>
                        <a:rPr lang="en-US" sz="800" b="0" i="0" u="none" strike="noStrike" dirty="0">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3013718561"/>
                  </a:ext>
                </a:extLst>
              </a:tr>
            </a:tbl>
          </a:graphicData>
        </a:graphic>
      </p:graphicFrame>
    </p:spTree>
    <p:extLst>
      <p:ext uri="{BB962C8B-B14F-4D97-AF65-F5344CB8AC3E}">
        <p14:creationId xmlns:p14="http://schemas.microsoft.com/office/powerpoint/2010/main" val="134018230"/>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20121 (part 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48CD0755-2C30-4D34-B7F6-4872277CAC6C}"/>
              </a:ext>
            </a:extLst>
          </p:cNvPr>
          <p:cNvGraphicFramePr>
            <a:graphicFrameLocks noGrp="1"/>
          </p:cNvGraphicFramePr>
          <p:nvPr>
            <p:extLst>
              <p:ext uri="{D42A27DB-BD31-4B8C-83A1-F6EECF244321}">
                <p14:modId xmlns:p14="http://schemas.microsoft.com/office/powerpoint/2010/main" val="3193912734"/>
              </p:ext>
            </p:extLst>
          </p:nvPr>
        </p:nvGraphicFramePr>
        <p:xfrm>
          <a:off x="1673157" y="1079491"/>
          <a:ext cx="6575571" cy="5078104"/>
        </p:xfrm>
        <a:graphic>
          <a:graphicData uri="http://schemas.openxmlformats.org/drawingml/2006/table">
            <a:tbl>
              <a:tblPr/>
              <a:tblGrid>
                <a:gridCol w="5115436">
                  <a:extLst>
                    <a:ext uri="{9D8B030D-6E8A-4147-A177-3AD203B41FA5}">
                      <a16:colId xmlns:a16="http://schemas.microsoft.com/office/drawing/2014/main" val="2941437800"/>
                    </a:ext>
                  </a:extLst>
                </a:gridCol>
                <a:gridCol w="1062819">
                  <a:extLst>
                    <a:ext uri="{9D8B030D-6E8A-4147-A177-3AD203B41FA5}">
                      <a16:colId xmlns:a16="http://schemas.microsoft.com/office/drawing/2014/main" val="497417840"/>
                    </a:ext>
                  </a:extLst>
                </a:gridCol>
                <a:gridCol w="397316">
                  <a:extLst>
                    <a:ext uri="{9D8B030D-6E8A-4147-A177-3AD203B41FA5}">
                      <a16:colId xmlns:a16="http://schemas.microsoft.com/office/drawing/2014/main" val="225992962"/>
                    </a:ext>
                  </a:extLst>
                </a:gridCol>
              </a:tblGrid>
              <a:tr h="149356">
                <a:tc>
                  <a:txBody>
                    <a:bodyPr/>
                    <a:lstStyle/>
                    <a:p>
                      <a:pPr algn="l" fontAlgn="b"/>
                      <a:r>
                        <a:rPr lang="en-US" sz="800" b="1" i="0" u="none" strike="noStrike">
                          <a:solidFill>
                            <a:srgbClr val="000000"/>
                          </a:solidFill>
                          <a:effectLst/>
                          <a:latin typeface="Arial" panose="020B0604020202020204" pitchFamily="34" charset="0"/>
                        </a:rPr>
                        <a:t>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518.52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178%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812626737"/>
                  </a:ext>
                </a:extLst>
              </a:tr>
              <a:tr h="149356">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294.65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433893054"/>
                  </a:ext>
                </a:extLst>
              </a:tr>
              <a:tr h="149356">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93.38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38%</a:t>
                      </a:r>
                    </a:p>
                  </a:txBody>
                  <a:tcPr marL="0" marR="0" marT="0" marB="0" anchor="b">
                    <a:lnL>
                      <a:noFill/>
                    </a:lnL>
                    <a:lnR>
                      <a:noFill/>
                    </a:lnR>
                    <a:lnT>
                      <a:noFill/>
                    </a:lnT>
                    <a:lnB>
                      <a:noFill/>
                    </a:lnB>
                  </a:tcPr>
                </a:tc>
                <a:extLst>
                  <a:ext uri="{0D108BD9-81ED-4DB2-BD59-A6C34878D82A}">
                    <a16:rowId xmlns:a16="http://schemas.microsoft.com/office/drawing/2014/main" val="1870192127"/>
                  </a:ext>
                </a:extLst>
              </a:tr>
              <a:tr h="149356">
                <a:tc>
                  <a:txBody>
                    <a:bodyPr/>
                    <a:lstStyle/>
                    <a:p>
                      <a:pPr algn="l" fontAlgn="b"/>
                      <a:r>
                        <a:rPr lang="en-US" sz="800" b="0" i="0" u="none" strike="noStrike">
                          <a:solidFill>
                            <a:srgbClr val="000000"/>
                          </a:solidFill>
                          <a:effectLst/>
                          <a:latin typeface="Arial" panose="020B0604020202020204" pitchFamily="34" charset="0"/>
                        </a:rPr>
                        <a:t>[BE-BE] PST Zandvliet 1 [DIR] [BE] / N-1 PST Zandvliet 2</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152.53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50%</a:t>
                      </a:r>
                    </a:p>
                  </a:txBody>
                  <a:tcPr marL="0" marR="0" marT="0" marB="0" anchor="b">
                    <a:lnL>
                      <a:noFill/>
                    </a:lnL>
                    <a:lnR>
                      <a:noFill/>
                    </a:lnR>
                    <a:lnT>
                      <a:noFill/>
                    </a:lnT>
                    <a:lnB>
                      <a:noFill/>
                    </a:lnB>
                  </a:tcPr>
                </a:tc>
                <a:extLst>
                  <a:ext uri="{0D108BD9-81ED-4DB2-BD59-A6C34878D82A}">
                    <a16:rowId xmlns:a16="http://schemas.microsoft.com/office/drawing/2014/main" val="715908909"/>
                  </a:ext>
                </a:extLst>
              </a:tr>
              <a:tr h="149356">
                <a:tc>
                  <a:txBody>
                    <a:bodyPr/>
                    <a:lstStyle/>
                    <a:p>
                      <a:pPr algn="l" fontAlgn="b"/>
                      <a:r>
                        <a:rPr lang="de-DE" sz="800" b="0" i="0" u="none" strike="noStrike">
                          <a:solidFill>
                            <a:srgbClr val="000000"/>
                          </a:solidFill>
                          <a:effectLst/>
                          <a:latin typeface="Arial" panose="020B0604020202020204" pitchFamily="34" charset="0"/>
                        </a:rPr>
                        <a:t>[D7-D7] Bischofsheim - Y Pfungstadt RIED W [DIR] / N-1 Pfungstadt  - Urberach  GRIESH O</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518.52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3195541320"/>
                  </a:ext>
                </a:extLst>
              </a:tr>
              <a:tr h="149356">
                <a:tc>
                  <a:txBody>
                    <a:bodyPr/>
                    <a:lstStyle/>
                    <a:p>
                      <a:pPr algn="l" fontAlgn="b"/>
                      <a:r>
                        <a:rPr lang="en-US" sz="800" b="1" i="0" u="none" strike="noStrike">
                          <a:solidFill>
                            <a:srgbClr val="000000"/>
                          </a:solidFill>
                          <a:effectLst/>
                          <a:latin typeface="Arial" panose="020B0604020202020204" pitchFamily="34" charset="0"/>
                        </a:rPr>
                        <a:t>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127.08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167%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827754664"/>
                  </a:ext>
                </a:extLst>
              </a:tr>
              <a:tr h="149356">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127.08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843500238"/>
                  </a:ext>
                </a:extLst>
              </a:tr>
              <a:tr h="149356">
                <a:tc>
                  <a:txBody>
                    <a:bodyPr/>
                    <a:lstStyle/>
                    <a:p>
                      <a:pPr algn="l" fontAlgn="b"/>
                      <a:r>
                        <a:rPr lang="en-US" sz="800" b="0" i="0" u="none" strike="noStrike">
                          <a:solidFill>
                            <a:srgbClr val="000000"/>
                          </a:solidFill>
                          <a:effectLst/>
                          <a:latin typeface="Arial" panose="020B0604020202020204" pitchFamily="34" charset="0"/>
                        </a:rPr>
                        <a:t>[BE-FR] Avelgem - Avelin 380.80 [DIR] [BE] / N-1 Avelgem - Mastaing 380.79</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76.6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78%</a:t>
                      </a:r>
                    </a:p>
                  </a:txBody>
                  <a:tcPr marL="0" marR="0" marT="0" marB="0" anchor="b">
                    <a:lnL>
                      <a:noFill/>
                    </a:lnL>
                    <a:lnR>
                      <a:noFill/>
                    </a:lnR>
                    <a:lnT>
                      <a:noFill/>
                    </a:lnT>
                    <a:lnB>
                      <a:noFill/>
                    </a:lnB>
                  </a:tcPr>
                </a:tc>
                <a:extLst>
                  <a:ext uri="{0D108BD9-81ED-4DB2-BD59-A6C34878D82A}">
                    <a16:rowId xmlns:a16="http://schemas.microsoft.com/office/drawing/2014/main" val="3433440139"/>
                  </a:ext>
                </a:extLst>
              </a:tr>
              <a:tr h="149356">
                <a:tc>
                  <a:txBody>
                    <a:bodyPr/>
                    <a:lstStyle/>
                    <a:p>
                      <a:pPr algn="l" fontAlgn="b"/>
                      <a:r>
                        <a:rPr lang="en-US" sz="800" b="0" i="0" u="none" strike="noStrike">
                          <a:solidFill>
                            <a:srgbClr val="000000"/>
                          </a:solidFill>
                          <a:effectLst/>
                          <a:latin typeface="Arial" panose="020B0604020202020204" pitchFamily="34" charset="0"/>
                        </a:rPr>
                        <a:t>[BE-BE] PST Zandvliet 1 [DIR] [BE] / N-1 PST Zandvliet 2</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99.82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52%</a:t>
                      </a:r>
                    </a:p>
                  </a:txBody>
                  <a:tcPr marL="0" marR="0" marT="0" marB="0" anchor="b">
                    <a:lnL>
                      <a:noFill/>
                    </a:lnL>
                    <a:lnR>
                      <a:noFill/>
                    </a:lnR>
                    <a:lnT>
                      <a:noFill/>
                    </a:lnT>
                    <a:lnB>
                      <a:noFill/>
                    </a:lnB>
                  </a:tcPr>
                </a:tc>
                <a:extLst>
                  <a:ext uri="{0D108BD9-81ED-4DB2-BD59-A6C34878D82A}">
                    <a16:rowId xmlns:a16="http://schemas.microsoft.com/office/drawing/2014/main" val="2063819180"/>
                  </a:ext>
                </a:extLst>
              </a:tr>
              <a:tr h="149356">
                <a:tc>
                  <a:txBody>
                    <a:bodyPr/>
                    <a:lstStyle/>
                    <a:p>
                      <a:pPr algn="l" fontAlgn="b"/>
                      <a:r>
                        <a:rPr lang="en-US" sz="800" b="1" i="0" u="none" strike="noStrike">
                          <a:solidFill>
                            <a:srgbClr val="000000"/>
                          </a:solidFill>
                          <a:effectLst/>
                          <a:latin typeface="Arial" panose="020B0604020202020204" pitchFamily="34" charset="0"/>
                        </a:rPr>
                        <a:t>10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473.42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190%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662503244"/>
                  </a:ext>
                </a:extLst>
              </a:tr>
              <a:tr h="149356">
                <a:tc>
                  <a:txBody>
                    <a:bodyPr/>
                    <a:lstStyle/>
                    <a:p>
                      <a:pPr algn="l" fontAlgn="b"/>
                      <a:r>
                        <a:rPr lang="en-US" sz="800" b="0" i="0" u="none" strike="noStrike">
                          <a:solidFill>
                            <a:srgbClr val="000000"/>
                          </a:solidFill>
                          <a:effectLst/>
                          <a:latin typeface="Arial" panose="020B0604020202020204" pitchFamily="34" charset="0"/>
                        </a:rPr>
                        <a:t>[RO-RO] TR Rosiori 400/220 1 [DIR] / N-1 Rosiori - Gadalin</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387.39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702284683"/>
                  </a:ext>
                </a:extLst>
              </a:tr>
              <a:tr h="149356">
                <a:tc>
                  <a:txBody>
                    <a:bodyPr/>
                    <a:lstStyle/>
                    <a:p>
                      <a:pPr algn="l" fontAlgn="b"/>
                      <a:r>
                        <a:rPr lang="en-US" sz="800" b="0" i="0" u="none" strike="noStrike">
                          <a:solidFill>
                            <a:srgbClr val="000000"/>
                          </a:solidFill>
                          <a:effectLst/>
                          <a:latin typeface="Arial" panose="020B0604020202020204" pitchFamily="34" charset="0"/>
                        </a:rPr>
                        <a:t>[D7-D2] Urberach - Grosskrotzenburg [OPP] [D2] / N-1 Dettingen - Grosskrotzenburg UMAIN S1</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473.42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2177677670"/>
                  </a:ext>
                </a:extLst>
              </a:tr>
              <a:tr h="149356">
                <a:tc>
                  <a:txBody>
                    <a:bodyPr/>
                    <a:lstStyle/>
                    <a:p>
                      <a:pPr algn="l" fontAlgn="b"/>
                      <a:r>
                        <a:rPr lang="en-US" sz="800" b="0" i="0" u="none" strike="noStrike">
                          <a:solidFill>
                            <a:srgbClr val="000000"/>
                          </a:solidFill>
                          <a:effectLst/>
                          <a:latin typeface="Arial" panose="020B0604020202020204" pitchFamily="34" charset="0"/>
                        </a:rPr>
                        <a:t>[BE-FR] Avelgem - Avelin 380.80 [DIR] [BE] / N-1 Avelgem - Mastaing 380.79</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18.06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77%</a:t>
                      </a:r>
                    </a:p>
                  </a:txBody>
                  <a:tcPr marL="0" marR="0" marT="0" marB="0" anchor="b">
                    <a:lnL>
                      <a:noFill/>
                    </a:lnL>
                    <a:lnR>
                      <a:noFill/>
                    </a:lnR>
                    <a:lnT>
                      <a:noFill/>
                    </a:lnT>
                    <a:lnB>
                      <a:noFill/>
                    </a:lnB>
                  </a:tcPr>
                </a:tc>
                <a:extLst>
                  <a:ext uri="{0D108BD9-81ED-4DB2-BD59-A6C34878D82A}">
                    <a16:rowId xmlns:a16="http://schemas.microsoft.com/office/drawing/2014/main" val="3929457221"/>
                  </a:ext>
                </a:extLst>
              </a:tr>
              <a:tr h="149356">
                <a:tc>
                  <a:txBody>
                    <a:bodyPr/>
                    <a:lstStyle/>
                    <a:p>
                      <a:pPr algn="l" fontAlgn="b"/>
                      <a:r>
                        <a:rPr lang="en-US" sz="800" b="0" i="0" u="none" strike="noStrike">
                          <a:solidFill>
                            <a:srgbClr val="000000"/>
                          </a:solidFill>
                          <a:effectLst/>
                          <a:latin typeface="Arial" panose="020B0604020202020204" pitchFamily="34" charset="0"/>
                        </a:rPr>
                        <a:t>[BE-BE] PST Zandvliet 1 [DIR] [BE] / N-1 PST Zandvliet 2</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53.2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55%</a:t>
                      </a:r>
                    </a:p>
                  </a:txBody>
                  <a:tcPr marL="0" marR="0" marT="0" marB="0" anchor="b">
                    <a:lnL>
                      <a:noFill/>
                    </a:lnL>
                    <a:lnR>
                      <a:noFill/>
                    </a:lnR>
                    <a:lnT>
                      <a:noFill/>
                    </a:lnT>
                    <a:lnB>
                      <a:noFill/>
                    </a:lnB>
                  </a:tcPr>
                </a:tc>
                <a:extLst>
                  <a:ext uri="{0D108BD9-81ED-4DB2-BD59-A6C34878D82A}">
                    <a16:rowId xmlns:a16="http://schemas.microsoft.com/office/drawing/2014/main" val="1472007160"/>
                  </a:ext>
                </a:extLst>
              </a:tr>
              <a:tr h="149356">
                <a:tc>
                  <a:txBody>
                    <a:bodyPr/>
                    <a:lstStyle/>
                    <a:p>
                      <a:pPr algn="l" fontAlgn="b"/>
                      <a:r>
                        <a:rPr lang="en-US" sz="800" b="1" i="0" u="none" strike="noStrike">
                          <a:solidFill>
                            <a:srgbClr val="000000"/>
                          </a:solidFill>
                          <a:effectLst/>
                          <a:latin typeface="Arial" panose="020B0604020202020204" pitchFamily="34" charset="0"/>
                        </a:rPr>
                        <a:t>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567.06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34179233"/>
                  </a:ext>
                </a:extLst>
              </a:tr>
              <a:tr h="149356">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198.58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44980379"/>
                  </a:ext>
                </a:extLst>
              </a:tr>
              <a:tr h="149356">
                <a:tc>
                  <a:txBody>
                    <a:bodyPr/>
                    <a:lstStyle/>
                    <a:p>
                      <a:pPr algn="l" fontAlgn="b"/>
                      <a:r>
                        <a:rPr lang="en-US" sz="800" b="0" i="0" u="none" strike="noStrike">
                          <a:solidFill>
                            <a:srgbClr val="000000"/>
                          </a:solidFill>
                          <a:effectLst/>
                          <a:latin typeface="Arial" panose="020B0604020202020204" pitchFamily="34" charset="0"/>
                        </a:rPr>
                        <a:t>[RO-RO] TR Rosiori 400/220 1 [DIR] / N-1 Rosiori - Gadalin</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183.87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37%</a:t>
                      </a:r>
                    </a:p>
                  </a:txBody>
                  <a:tcPr marL="0" marR="0" marT="0" marB="0" anchor="b">
                    <a:lnL>
                      <a:noFill/>
                    </a:lnL>
                    <a:lnR>
                      <a:noFill/>
                    </a:lnR>
                    <a:lnT>
                      <a:noFill/>
                    </a:lnT>
                    <a:lnB>
                      <a:noFill/>
                    </a:lnB>
                  </a:tcPr>
                </a:tc>
                <a:extLst>
                  <a:ext uri="{0D108BD9-81ED-4DB2-BD59-A6C34878D82A}">
                    <a16:rowId xmlns:a16="http://schemas.microsoft.com/office/drawing/2014/main" val="3700078968"/>
                  </a:ext>
                </a:extLst>
              </a:tr>
              <a:tr h="149356">
                <a:tc>
                  <a:txBody>
                    <a:bodyPr/>
                    <a:lstStyle/>
                    <a:p>
                      <a:pPr algn="l" fontAlgn="b"/>
                      <a:r>
                        <a:rPr lang="en-US" sz="800" b="0" i="0" u="none" strike="noStrike">
                          <a:solidFill>
                            <a:srgbClr val="000000"/>
                          </a:solidFill>
                          <a:effectLst/>
                          <a:latin typeface="Arial" panose="020B0604020202020204" pitchFamily="34" charset="0"/>
                        </a:rPr>
                        <a:t>[D7-D2] Urberach - Grosskrotzenburg [OPP] [D2] / N-1 Dettingen - Grosskrotzenburg UMAIN S1</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567.06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1036015437"/>
                  </a:ext>
                </a:extLst>
              </a:tr>
              <a:tr h="149356">
                <a:tc>
                  <a:txBody>
                    <a:bodyPr/>
                    <a:lstStyle/>
                    <a:p>
                      <a:pPr algn="l" fontAlgn="b"/>
                      <a:r>
                        <a:rPr lang="en-US" sz="800" b="1" i="0" u="none" strike="noStrike">
                          <a:solidFill>
                            <a:srgbClr val="000000"/>
                          </a:solidFill>
                          <a:effectLst/>
                          <a:latin typeface="Arial" panose="020B0604020202020204" pitchFamily="34" charset="0"/>
                        </a:rPr>
                        <a:t>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377.88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153%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442295358"/>
                  </a:ext>
                </a:extLst>
              </a:tr>
              <a:tr h="149356">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193.38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7783181"/>
                  </a:ext>
                </a:extLst>
              </a:tr>
              <a:tr h="149356">
                <a:tc>
                  <a:txBody>
                    <a:bodyPr/>
                    <a:lstStyle/>
                    <a:p>
                      <a:pPr algn="l" fontAlgn="b"/>
                      <a:r>
                        <a:rPr lang="en-US" sz="800" b="0" i="0" u="none" strike="noStrike">
                          <a:solidFill>
                            <a:srgbClr val="000000"/>
                          </a:solidFill>
                          <a:effectLst/>
                          <a:latin typeface="Arial" panose="020B0604020202020204" pitchFamily="34" charset="0"/>
                        </a:rPr>
                        <a:t>[D7-D2] Urberach - Grosskrotzenburg [OPP] [D2] / N-1 Dettingen - Grosskrotzenburg UMAIN S1</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377.88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191420531"/>
                  </a:ext>
                </a:extLst>
              </a:tr>
              <a:tr h="149356">
                <a:tc>
                  <a:txBody>
                    <a:bodyPr/>
                    <a:lstStyle/>
                    <a:p>
                      <a:pPr algn="l" fontAlgn="b"/>
                      <a:r>
                        <a:rPr lang="en-US" sz="800" b="0" i="0" u="none" strike="noStrike">
                          <a:solidFill>
                            <a:srgbClr val="000000"/>
                          </a:solidFill>
                          <a:effectLst/>
                          <a:latin typeface="Arial" panose="020B0604020202020204" pitchFamily="34" charset="0"/>
                        </a:rPr>
                        <a:t>[BE-BE] PST Zandvliet 1 [DIR] [BE] / N-1 PST Zandvliet 2</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1.87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64%</a:t>
                      </a:r>
                    </a:p>
                  </a:txBody>
                  <a:tcPr marL="0" marR="0" marT="0" marB="0" anchor="b">
                    <a:lnL>
                      <a:noFill/>
                    </a:lnL>
                    <a:lnR>
                      <a:noFill/>
                    </a:lnR>
                    <a:lnT>
                      <a:noFill/>
                    </a:lnT>
                    <a:lnB>
                      <a:noFill/>
                    </a:lnB>
                  </a:tcPr>
                </a:tc>
                <a:extLst>
                  <a:ext uri="{0D108BD9-81ED-4DB2-BD59-A6C34878D82A}">
                    <a16:rowId xmlns:a16="http://schemas.microsoft.com/office/drawing/2014/main" val="3270552777"/>
                  </a:ext>
                </a:extLst>
              </a:tr>
              <a:tr h="149356">
                <a:tc>
                  <a:txBody>
                    <a:bodyPr/>
                    <a:lstStyle/>
                    <a:p>
                      <a:pPr algn="l" fontAlgn="b"/>
                      <a:r>
                        <a:rPr lang="en-US" sz="800" b="1" i="0" u="none" strike="noStrike">
                          <a:solidFill>
                            <a:srgbClr val="000000"/>
                          </a:solidFill>
                          <a:effectLst/>
                          <a:latin typeface="Arial" panose="020B0604020202020204" pitchFamily="34" charset="0"/>
                        </a:rPr>
                        <a:t>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111.87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289323985"/>
                  </a:ext>
                </a:extLst>
              </a:tr>
              <a:tr h="149356">
                <a:tc>
                  <a:txBody>
                    <a:bodyPr/>
                    <a:lstStyle/>
                    <a:p>
                      <a:pPr algn="l" fontAlgn="b"/>
                      <a:r>
                        <a:rPr lang="en-US" sz="800" b="0" i="0" u="none" strike="noStrike">
                          <a:solidFill>
                            <a:srgbClr val="000000"/>
                          </a:solidFill>
                          <a:effectLst/>
                          <a:latin typeface="Arial" panose="020B0604020202020204" pitchFamily="34" charset="0"/>
                        </a:rPr>
                        <a:t>[RO-RO] TR Rosiori 400/220 1 [DIR] / N-1 Rosiori - Gadalin</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76.35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946772858"/>
                  </a:ext>
                </a:extLst>
              </a:tr>
              <a:tr h="149356">
                <a:tc>
                  <a:txBody>
                    <a:bodyPr/>
                    <a:lstStyle/>
                    <a:p>
                      <a:pPr algn="l" fontAlgn="b"/>
                      <a:r>
                        <a:rPr lang="en-US" sz="800" b="0" i="0" u="none" strike="noStrike">
                          <a:solidFill>
                            <a:srgbClr val="000000"/>
                          </a:solidFill>
                          <a:effectLst/>
                          <a:latin typeface="Arial" panose="020B0604020202020204" pitchFamily="34" charset="0"/>
                        </a:rPr>
                        <a:t>[D7-D2] Urberach - Grosskrotzenburg [OPP] [D2] / N-1 Dettingen - Grosskrotzenburg UMAIN S1</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107.96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1050432992"/>
                  </a:ext>
                </a:extLst>
              </a:tr>
              <a:tr h="149356">
                <a:tc>
                  <a:txBody>
                    <a:bodyPr/>
                    <a:lstStyle/>
                    <a:p>
                      <a:pPr algn="l" fontAlgn="b"/>
                      <a:r>
                        <a:rPr lang="en-US" sz="800" b="0" i="0" u="none" strike="noStrike">
                          <a:solidFill>
                            <a:srgbClr val="000000"/>
                          </a:solidFill>
                          <a:effectLst/>
                          <a:latin typeface="Arial" panose="020B0604020202020204" pitchFamily="34" charset="0"/>
                        </a:rPr>
                        <a:t>[BE-BE] PST Zandvliet 1 [DIR] [BE] / N-1 PST Zandvliet 2</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111.87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58%</a:t>
                      </a:r>
                    </a:p>
                  </a:txBody>
                  <a:tcPr marL="0" marR="0" marT="0" marB="0" anchor="b">
                    <a:lnL>
                      <a:noFill/>
                    </a:lnL>
                    <a:lnR>
                      <a:noFill/>
                    </a:lnR>
                    <a:lnT>
                      <a:noFill/>
                    </a:lnT>
                    <a:lnB>
                      <a:noFill/>
                    </a:lnB>
                  </a:tcPr>
                </a:tc>
                <a:extLst>
                  <a:ext uri="{0D108BD9-81ED-4DB2-BD59-A6C34878D82A}">
                    <a16:rowId xmlns:a16="http://schemas.microsoft.com/office/drawing/2014/main" val="3043192610"/>
                  </a:ext>
                </a:extLst>
              </a:tr>
              <a:tr h="149356">
                <a:tc>
                  <a:txBody>
                    <a:bodyPr/>
                    <a:lstStyle/>
                    <a:p>
                      <a:pPr algn="l" fontAlgn="b"/>
                      <a:r>
                        <a:rPr lang="en-US" sz="800" b="1" i="0" u="none" strike="noStrike">
                          <a:solidFill>
                            <a:srgbClr val="000000"/>
                          </a:solidFill>
                          <a:effectLst/>
                          <a:latin typeface="Arial" panose="020B0604020202020204" pitchFamily="34" charset="0"/>
                        </a:rPr>
                        <a:t>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341.02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123224345"/>
                  </a:ext>
                </a:extLst>
              </a:tr>
              <a:tr h="149356">
                <a:tc>
                  <a:txBody>
                    <a:bodyPr/>
                    <a:lstStyle/>
                    <a:p>
                      <a:pPr algn="l" fontAlgn="b"/>
                      <a:r>
                        <a:rPr lang="en-US" sz="800" b="0" i="0" u="none" strike="noStrike">
                          <a:solidFill>
                            <a:srgbClr val="000000"/>
                          </a:solidFill>
                          <a:effectLst/>
                          <a:latin typeface="Arial" panose="020B0604020202020204" pitchFamily="34" charset="0"/>
                        </a:rPr>
                        <a:t>[RO-RO] TR Rosiori 400/220 1 [DIR] / N-1 Rosiori - Gadalin</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187.44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917071892"/>
                  </a:ext>
                </a:extLst>
              </a:tr>
              <a:tr h="149356">
                <a:tc>
                  <a:txBody>
                    <a:bodyPr/>
                    <a:lstStyle/>
                    <a:p>
                      <a:pPr algn="l" fontAlgn="b"/>
                      <a:r>
                        <a:rPr lang="en-US" sz="800" b="0" i="0" u="none" strike="noStrike">
                          <a:solidFill>
                            <a:srgbClr val="000000"/>
                          </a:solidFill>
                          <a:effectLst/>
                          <a:latin typeface="Arial" panose="020B0604020202020204" pitchFamily="34" charset="0"/>
                        </a:rPr>
                        <a:t>[D7-D2] Urberach - Grosskrotzenburg [OPP] [D2] / N-1 Dettingen - Grosskrotzenburg UMAIN S1</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341.02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56352946"/>
                  </a:ext>
                </a:extLst>
              </a:tr>
              <a:tr h="149356">
                <a:tc>
                  <a:txBody>
                    <a:bodyPr/>
                    <a:lstStyle/>
                    <a:p>
                      <a:pPr algn="l" fontAlgn="b"/>
                      <a:r>
                        <a:rPr lang="en-US" sz="800" b="0" i="0" u="none" strike="noStrike">
                          <a:solidFill>
                            <a:srgbClr val="000000"/>
                          </a:solidFill>
                          <a:effectLst/>
                          <a:latin typeface="Arial" panose="020B0604020202020204" pitchFamily="34" charset="0"/>
                        </a:rPr>
                        <a:t>[BE-BE] PST Zandvliet 1 [DIR] [BE] / N-1 PST Zandvliet 2</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58.79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57%</a:t>
                      </a:r>
                    </a:p>
                  </a:txBody>
                  <a:tcPr marL="0" marR="0" marT="0" marB="0" anchor="b">
                    <a:lnL>
                      <a:noFill/>
                    </a:lnL>
                    <a:lnR>
                      <a:noFill/>
                    </a:lnR>
                    <a:lnT>
                      <a:noFill/>
                    </a:lnT>
                    <a:lnB>
                      <a:noFill/>
                    </a:lnB>
                  </a:tcPr>
                </a:tc>
                <a:extLst>
                  <a:ext uri="{0D108BD9-81ED-4DB2-BD59-A6C34878D82A}">
                    <a16:rowId xmlns:a16="http://schemas.microsoft.com/office/drawing/2014/main" val="4225487753"/>
                  </a:ext>
                </a:extLst>
              </a:tr>
              <a:tr h="149356">
                <a:tc>
                  <a:txBody>
                    <a:bodyPr/>
                    <a:lstStyle/>
                    <a:p>
                      <a:pPr algn="l" fontAlgn="b"/>
                      <a:r>
                        <a:rPr lang="en-US" sz="800" b="1" i="0" u="none" strike="noStrike">
                          <a:solidFill>
                            <a:srgbClr val="000000"/>
                          </a:solidFill>
                          <a:effectLst/>
                          <a:latin typeface="Arial" panose="020B0604020202020204" pitchFamily="34" charset="0"/>
                        </a:rPr>
                        <a:t>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210.05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338236892"/>
                  </a:ext>
                </a:extLst>
              </a:tr>
              <a:tr h="149356">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190.48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704499001"/>
                  </a:ext>
                </a:extLst>
              </a:tr>
              <a:tr h="149356">
                <a:tc>
                  <a:txBody>
                    <a:bodyPr/>
                    <a:lstStyle/>
                    <a:p>
                      <a:pPr algn="l" fontAlgn="b"/>
                      <a:r>
                        <a:rPr lang="en-US" sz="800" b="0" i="0" u="none" strike="noStrike">
                          <a:solidFill>
                            <a:srgbClr val="000000"/>
                          </a:solidFill>
                          <a:effectLst/>
                          <a:latin typeface="Arial" panose="020B0604020202020204" pitchFamily="34" charset="0"/>
                        </a:rPr>
                        <a:t>[RO-RO] TR Rosiori 400/220 1 [DIR] / N-1 Rosiori - Gadalin</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210.05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36%</a:t>
                      </a:r>
                    </a:p>
                  </a:txBody>
                  <a:tcPr marL="0" marR="0" marT="0" marB="0" anchor="b">
                    <a:lnL>
                      <a:noFill/>
                    </a:lnL>
                    <a:lnR>
                      <a:noFill/>
                    </a:lnR>
                    <a:lnT>
                      <a:noFill/>
                    </a:lnT>
                    <a:lnB>
                      <a:noFill/>
                    </a:lnB>
                  </a:tcPr>
                </a:tc>
                <a:extLst>
                  <a:ext uri="{0D108BD9-81ED-4DB2-BD59-A6C34878D82A}">
                    <a16:rowId xmlns:a16="http://schemas.microsoft.com/office/drawing/2014/main" val="3047279480"/>
                  </a:ext>
                </a:extLst>
              </a:tr>
              <a:tr h="149356">
                <a:tc>
                  <a:txBody>
                    <a:bodyPr/>
                    <a:lstStyle/>
                    <a:p>
                      <a:pPr algn="l" fontAlgn="b"/>
                      <a:r>
                        <a:rPr lang="en-US" sz="800" b="0" i="0" u="none" strike="noStrike">
                          <a:solidFill>
                            <a:srgbClr val="000000"/>
                          </a:solidFill>
                          <a:effectLst/>
                          <a:latin typeface="Arial" panose="020B0604020202020204" pitchFamily="34" charset="0"/>
                        </a:rPr>
                        <a:t>[D7-D2] Urberach - Grosskrotzenburg [OPP] [D2] / N-1 Dettingen - Grosskrotzenburg UMAIN S1</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206.68</a:t>
                      </a:r>
                    </a:p>
                  </a:txBody>
                  <a:tcPr marL="0" marR="0" marT="0" marB="0" anchor="b">
                    <a:lnL>
                      <a:noFill/>
                    </a:lnL>
                    <a:lnR>
                      <a:noFill/>
                    </a:lnR>
                    <a:lnT>
                      <a:noFill/>
                    </a:lnT>
                    <a:lnB>
                      <a:noFill/>
                    </a:lnB>
                  </a:tcPr>
                </a:tc>
                <a:tc>
                  <a:txBody>
                    <a:bodyPr/>
                    <a:lstStyle/>
                    <a:p>
                      <a:pPr algn="r" fontAlgn="b"/>
                      <a:r>
                        <a:rPr lang="en-US" sz="800" b="0" i="0" u="none" strike="noStrike" dirty="0">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2422834807"/>
                  </a:ext>
                </a:extLst>
              </a:tr>
            </a:tbl>
          </a:graphicData>
        </a:graphic>
      </p:graphicFrame>
    </p:spTree>
    <p:extLst>
      <p:ext uri="{BB962C8B-B14F-4D97-AF65-F5344CB8AC3E}">
        <p14:creationId xmlns:p14="http://schemas.microsoft.com/office/powerpoint/2010/main" val="751026121"/>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20121 (part III)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64A2A09F-EA43-4455-AF8D-22DDE7A82685}"/>
              </a:ext>
            </a:extLst>
          </p:cNvPr>
          <p:cNvGraphicFramePr>
            <a:graphicFrameLocks noGrp="1"/>
          </p:cNvGraphicFramePr>
          <p:nvPr>
            <p:extLst>
              <p:ext uri="{D42A27DB-BD31-4B8C-83A1-F6EECF244321}">
                <p14:modId xmlns:p14="http://schemas.microsoft.com/office/powerpoint/2010/main" val="475110429"/>
              </p:ext>
            </p:extLst>
          </p:nvPr>
        </p:nvGraphicFramePr>
        <p:xfrm>
          <a:off x="835819" y="1243489"/>
          <a:ext cx="8407400" cy="4023360"/>
        </p:xfrm>
        <a:graphic>
          <a:graphicData uri="http://schemas.openxmlformats.org/drawingml/2006/table">
            <a:tbl>
              <a:tblPr/>
              <a:tblGrid>
                <a:gridCol w="6540500">
                  <a:extLst>
                    <a:ext uri="{9D8B030D-6E8A-4147-A177-3AD203B41FA5}">
                      <a16:colId xmlns:a16="http://schemas.microsoft.com/office/drawing/2014/main" val="4285904829"/>
                    </a:ext>
                  </a:extLst>
                </a:gridCol>
                <a:gridCol w="1358900">
                  <a:extLst>
                    <a:ext uri="{9D8B030D-6E8A-4147-A177-3AD203B41FA5}">
                      <a16:colId xmlns:a16="http://schemas.microsoft.com/office/drawing/2014/main" val="58705897"/>
                    </a:ext>
                  </a:extLst>
                </a:gridCol>
                <a:gridCol w="508000">
                  <a:extLst>
                    <a:ext uri="{9D8B030D-6E8A-4147-A177-3AD203B41FA5}">
                      <a16:colId xmlns:a16="http://schemas.microsoft.com/office/drawing/2014/main" val="3720956179"/>
                    </a:ext>
                  </a:extLst>
                </a:gridCol>
              </a:tblGrid>
              <a:tr h="167640">
                <a:tc>
                  <a:txBody>
                    <a:bodyPr/>
                    <a:lstStyle/>
                    <a:p>
                      <a:pPr algn="l" fontAlgn="b"/>
                      <a:r>
                        <a:rPr lang="en-US" sz="1000" b="1" i="0" u="none" strike="noStrike">
                          <a:solidFill>
                            <a:srgbClr val="000000"/>
                          </a:solidFill>
                          <a:effectLst/>
                          <a:latin typeface="Arial" panose="020B0604020202020204" pitchFamily="34" charset="0"/>
                        </a:rPr>
                        <a:t>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703.71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139%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468267830"/>
                  </a:ext>
                </a:extLst>
              </a:tr>
              <a:tr h="167640">
                <a:tc>
                  <a:txBody>
                    <a:bodyPr/>
                    <a:lstStyle/>
                    <a:p>
                      <a:pPr algn="l" fontAlgn="b"/>
                      <a:r>
                        <a:rPr lang="de-DE" sz="1000" b="0" i="0" u="none" strike="noStrike">
                          <a:solidFill>
                            <a:srgbClr val="000000"/>
                          </a:solidFill>
                          <a:effectLst/>
                          <a:latin typeface="Arial" panose="020B0604020202020204" pitchFamily="34" charset="0"/>
                        </a:rPr>
                        <a:t>[D8-D8] Pasewalk - Vierraden 306 [DIR] / N-1 Vierraden - Neuenhagen 304</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703.71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910385557"/>
                  </a:ext>
                </a:extLst>
              </a:tr>
              <a:tr h="167640">
                <a:tc>
                  <a:txBody>
                    <a:bodyPr/>
                    <a:lstStyle/>
                    <a:p>
                      <a:pPr algn="l" fontAlgn="b"/>
                      <a:r>
                        <a:rPr lang="en-US" sz="1000" b="0" i="0" u="none" strike="noStrike">
                          <a:solidFill>
                            <a:srgbClr val="000000"/>
                          </a:solidFill>
                          <a:effectLst/>
                          <a:latin typeface="Arial" panose="020B0604020202020204" pitchFamily="34" charset="0"/>
                        </a:rPr>
                        <a:t>[SK-PL] Lemesany - Krosno Iskrz 1 [OPP] [PL] / N-1 Lemesany - Krosno Iskrz 2</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63.78</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65%</a:t>
                      </a:r>
                    </a:p>
                  </a:txBody>
                  <a:tcPr marL="0" marR="0" marT="0" marB="0" anchor="b">
                    <a:lnL>
                      <a:noFill/>
                    </a:lnL>
                    <a:lnR>
                      <a:noFill/>
                    </a:lnR>
                    <a:lnT>
                      <a:noFill/>
                    </a:lnT>
                    <a:lnB>
                      <a:noFill/>
                    </a:lnB>
                  </a:tcPr>
                </a:tc>
                <a:extLst>
                  <a:ext uri="{0D108BD9-81ED-4DB2-BD59-A6C34878D82A}">
                    <a16:rowId xmlns:a16="http://schemas.microsoft.com/office/drawing/2014/main" val="1514046138"/>
                  </a:ext>
                </a:extLst>
              </a:tr>
              <a:tr h="167640">
                <a:tc>
                  <a:txBody>
                    <a:bodyPr/>
                    <a:lstStyle/>
                    <a:p>
                      <a:pPr algn="l" fontAlgn="b"/>
                      <a:r>
                        <a:rPr lang="en-US" sz="1000" b="0" i="0" u="none" strike="noStrike">
                          <a:solidFill>
                            <a:srgbClr val="000000"/>
                          </a:solidFill>
                          <a:effectLst/>
                          <a:latin typeface="Arial" panose="020B0604020202020204" pitchFamily="34" charset="0"/>
                        </a:rPr>
                        <a:t>[RO-RO] TR Rosiori 400/220 1 [DIR] / N-1 Rosiori - Gadalin</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280.72</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27%</a:t>
                      </a:r>
                    </a:p>
                  </a:txBody>
                  <a:tcPr marL="0" marR="0" marT="0" marB="0" anchor="b">
                    <a:lnL>
                      <a:noFill/>
                    </a:lnL>
                    <a:lnR>
                      <a:noFill/>
                    </a:lnR>
                    <a:lnT>
                      <a:noFill/>
                    </a:lnT>
                    <a:lnB>
                      <a:noFill/>
                    </a:lnB>
                  </a:tcPr>
                </a:tc>
                <a:extLst>
                  <a:ext uri="{0D108BD9-81ED-4DB2-BD59-A6C34878D82A}">
                    <a16:rowId xmlns:a16="http://schemas.microsoft.com/office/drawing/2014/main" val="2570491929"/>
                  </a:ext>
                </a:extLst>
              </a:tr>
              <a:tr h="167640">
                <a:tc>
                  <a:txBody>
                    <a:bodyPr/>
                    <a:lstStyle/>
                    <a:p>
                      <a:pPr algn="l" fontAlgn="b"/>
                      <a:r>
                        <a:rPr lang="en-US" sz="1000" b="0" i="0" u="none" strike="noStrike">
                          <a:solidFill>
                            <a:srgbClr val="000000"/>
                          </a:solidFill>
                          <a:effectLst/>
                          <a:latin typeface="Arial" panose="020B0604020202020204" pitchFamily="34" charset="0"/>
                        </a:rPr>
                        <a:t>[D7-D2] Urberach - Grosskrotzenburg [OPP] [D2] / N-1 Dettingen - Grosskrotzenburg UMAIN S1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308.68</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2216438178"/>
                  </a:ext>
                </a:extLst>
              </a:tr>
              <a:tr h="167640">
                <a:tc>
                  <a:txBody>
                    <a:bodyPr/>
                    <a:lstStyle/>
                    <a:p>
                      <a:pPr algn="l" fontAlgn="b"/>
                      <a:r>
                        <a:rPr lang="en-US" sz="1000" b="1" i="0" u="none" strike="noStrike">
                          <a:solidFill>
                            <a:srgbClr val="000000"/>
                          </a:solidFill>
                          <a:effectLst/>
                          <a:latin typeface="Arial" panose="020B0604020202020204" pitchFamily="34" charset="0"/>
                        </a:rPr>
                        <a:t>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1846.29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75%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015306107"/>
                  </a:ext>
                </a:extLst>
              </a:tr>
              <a:tr h="167640">
                <a:tc>
                  <a:txBody>
                    <a:bodyPr/>
                    <a:lstStyle/>
                    <a:p>
                      <a:pPr algn="l" fontAlgn="b"/>
                      <a:r>
                        <a:rPr lang="de-DE" sz="1000" b="0" i="0" u="none" strike="noStrike">
                          <a:solidFill>
                            <a:srgbClr val="000000"/>
                          </a:solidFill>
                          <a:effectLst/>
                          <a:latin typeface="Arial" panose="020B0604020202020204" pitchFamily="34" charset="0"/>
                        </a:rPr>
                        <a:t>[D8-D8] Pasewalk - Vierraden 306 [DIR] / N-1 Vierraden - Neuenhagen 304</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1846.29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812269336"/>
                  </a:ext>
                </a:extLst>
              </a:tr>
              <a:tr h="167640">
                <a:tc>
                  <a:txBody>
                    <a:bodyPr/>
                    <a:lstStyle/>
                    <a:p>
                      <a:pPr algn="l" fontAlgn="b"/>
                      <a:r>
                        <a:rPr lang="en-US" sz="1000" b="0" i="0" u="none" strike="noStrike">
                          <a:solidFill>
                            <a:srgbClr val="000000"/>
                          </a:solidFill>
                          <a:effectLst/>
                          <a:latin typeface="Arial" panose="020B0604020202020204" pitchFamily="34" charset="0"/>
                        </a:rPr>
                        <a:t>[SK-SK] V.Dur - Levice 2 [DIR] / N-1 V.Dur - Levice 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217.55</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28%</a:t>
                      </a:r>
                    </a:p>
                  </a:txBody>
                  <a:tcPr marL="0" marR="0" marT="0" marB="0" anchor="b">
                    <a:lnL>
                      <a:noFill/>
                    </a:lnL>
                    <a:lnR>
                      <a:noFill/>
                    </a:lnR>
                    <a:lnT>
                      <a:noFill/>
                    </a:lnT>
                    <a:lnB>
                      <a:noFill/>
                    </a:lnB>
                  </a:tcPr>
                </a:tc>
                <a:extLst>
                  <a:ext uri="{0D108BD9-81ED-4DB2-BD59-A6C34878D82A}">
                    <a16:rowId xmlns:a16="http://schemas.microsoft.com/office/drawing/2014/main" val="1119698810"/>
                  </a:ext>
                </a:extLst>
              </a:tr>
              <a:tr h="167640">
                <a:tc>
                  <a:txBody>
                    <a:bodyPr/>
                    <a:lstStyle/>
                    <a:p>
                      <a:pPr algn="l" fontAlgn="b"/>
                      <a:r>
                        <a:rPr lang="de-DE" sz="1000" b="0" i="0" u="none" strike="noStrike">
                          <a:solidFill>
                            <a:srgbClr val="000000"/>
                          </a:solidFill>
                          <a:effectLst/>
                          <a:latin typeface="Arial" panose="020B0604020202020204" pitchFamily="34" charset="0"/>
                        </a:rPr>
                        <a:t>[D7-D7] Bischofsheim - Y Pfungstadt RIED W [DIR] / N-1 Pfungstadt  - Urberach  GRIESH O</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543.53</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27%</a:t>
                      </a:r>
                    </a:p>
                  </a:txBody>
                  <a:tcPr marL="0" marR="0" marT="0" marB="0" anchor="b">
                    <a:lnL>
                      <a:noFill/>
                    </a:lnL>
                    <a:lnR>
                      <a:noFill/>
                    </a:lnR>
                    <a:lnT>
                      <a:noFill/>
                    </a:lnT>
                    <a:lnB>
                      <a:noFill/>
                    </a:lnB>
                  </a:tcPr>
                </a:tc>
                <a:extLst>
                  <a:ext uri="{0D108BD9-81ED-4DB2-BD59-A6C34878D82A}">
                    <a16:rowId xmlns:a16="http://schemas.microsoft.com/office/drawing/2014/main" val="2696863710"/>
                  </a:ext>
                </a:extLst>
              </a:tr>
              <a:tr h="167640">
                <a:tc>
                  <a:txBody>
                    <a:bodyPr/>
                    <a:lstStyle/>
                    <a:p>
                      <a:pPr algn="l" fontAlgn="b"/>
                      <a:r>
                        <a:rPr lang="sl-SI" sz="1000" b="1" i="0" u="none" strike="noStrike" dirty="0">
                          <a:solidFill>
                            <a:srgbClr val="000000"/>
                          </a:solidFill>
                          <a:effectLst/>
                          <a:latin typeface="Arial" panose="020B0604020202020204" pitchFamily="34" charset="0"/>
                        </a:rPr>
                        <a:t>18</a:t>
                      </a:r>
                      <a:endParaRPr lang="en-US" sz="1000" b="1" i="0" u="none" strike="noStrike" dirty="0">
                        <a:solidFill>
                          <a:srgbClr val="000000"/>
                        </a:solidFill>
                        <a:effectLst/>
                        <a:latin typeface="Arial" panose="020B0604020202020204" pitchFamily="34" charset="0"/>
                      </a:endParaRP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1298.4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95%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1186793"/>
                  </a:ext>
                </a:extLst>
              </a:tr>
              <a:tr h="167640">
                <a:tc>
                  <a:txBody>
                    <a:bodyPr/>
                    <a:lstStyle/>
                    <a:p>
                      <a:pPr algn="l" fontAlgn="b"/>
                      <a:r>
                        <a:rPr lang="de-DE" sz="1000" b="0" i="0" u="none" strike="noStrike">
                          <a:solidFill>
                            <a:srgbClr val="000000"/>
                          </a:solidFill>
                          <a:effectLst/>
                          <a:latin typeface="Arial" panose="020B0604020202020204" pitchFamily="34" charset="0"/>
                        </a:rPr>
                        <a:t>[D8-D8] Pasewalk - Vierraden 306 [DIR] / N-1 Vierraden - Neuenhagen 304</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1298.4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7175512"/>
                  </a:ext>
                </a:extLst>
              </a:tr>
              <a:tr h="167640">
                <a:tc>
                  <a:txBody>
                    <a:bodyPr/>
                    <a:lstStyle/>
                    <a:p>
                      <a:pPr algn="l" fontAlgn="b"/>
                      <a:r>
                        <a:rPr lang="en-US" sz="1000" b="0" i="0" u="none" strike="noStrike">
                          <a:solidFill>
                            <a:srgbClr val="000000"/>
                          </a:solidFill>
                          <a:effectLst/>
                          <a:latin typeface="Arial" panose="020B0604020202020204" pitchFamily="34" charset="0"/>
                        </a:rPr>
                        <a:t>[SK-PL] Lemesany - Krosno Iskrz 2 [OPP] [PL] / N-1 Lemesany - Krosno Iskrz 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607.68</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53%</a:t>
                      </a:r>
                    </a:p>
                  </a:txBody>
                  <a:tcPr marL="0" marR="0" marT="0" marB="0" anchor="b">
                    <a:lnL>
                      <a:noFill/>
                    </a:lnL>
                    <a:lnR>
                      <a:noFill/>
                    </a:lnR>
                    <a:lnT>
                      <a:noFill/>
                    </a:lnT>
                    <a:lnB>
                      <a:noFill/>
                    </a:lnB>
                  </a:tcPr>
                </a:tc>
                <a:extLst>
                  <a:ext uri="{0D108BD9-81ED-4DB2-BD59-A6C34878D82A}">
                    <a16:rowId xmlns:a16="http://schemas.microsoft.com/office/drawing/2014/main" val="721741477"/>
                  </a:ext>
                </a:extLst>
              </a:tr>
              <a:tr h="167640">
                <a:tc>
                  <a:txBody>
                    <a:bodyPr/>
                    <a:lstStyle/>
                    <a:p>
                      <a:pPr algn="l" fontAlgn="b"/>
                      <a:r>
                        <a:rPr lang="en-US" sz="1000" b="0" i="0" u="none" strike="noStrike">
                          <a:solidFill>
                            <a:srgbClr val="000000"/>
                          </a:solidFill>
                          <a:effectLst/>
                          <a:latin typeface="Arial" panose="020B0604020202020204" pitchFamily="34" charset="0"/>
                        </a:rPr>
                        <a:t>[D7-D2] Urberach - Grosskrotzenburg [OPP] [D2] / N-1 Dettingen - Grosskrotzenburg UMAIN S1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592.7</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2212030267"/>
                  </a:ext>
                </a:extLst>
              </a:tr>
              <a:tr h="167640">
                <a:tc>
                  <a:txBody>
                    <a:bodyPr/>
                    <a:lstStyle/>
                    <a:p>
                      <a:pPr algn="l" fontAlgn="b"/>
                      <a:r>
                        <a:rPr lang="en-US" sz="1000" b="1" i="0" u="none" strike="noStrike">
                          <a:solidFill>
                            <a:srgbClr val="000000"/>
                          </a:solidFill>
                          <a:effectLst/>
                          <a:latin typeface="Arial" panose="020B0604020202020204" pitchFamily="34" charset="0"/>
                        </a:rPr>
                        <a:t>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1653.43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178%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897384336"/>
                  </a:ext>
                </a:extLst>
              </a:tr>
              <a:tr h="167640">
                <a:tc>
                  <a:txBody>
                    <a:bodyPr/>
                    <a:lstStyle/>
                    <a:p>
                      <a:pPr algn="l" fontAlgn="b"/>
                      <a:r>
                        <a:rPr lang="de-DE" sz="1000" b="0" i="0" u="none" strike="noStrike">
                          <a:solidFill>
                            <a:srgbClr val="000000"/>
                          </a:solidFill>
                          <a:effectLst/>
                          <a:latin typeface="Arial" panose="020B0604020202020204" pitchFamily="34" charset="0"/>
                        </a:rPr>
                        <a:t>[D8-D8] Pasewalk - Vierraden 306 [DIR] / N-1 Vierraden - Neuenhagen 304</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92.75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715491123"/>
                  </a:ext>
                </a:extLst>
              </a:tr>
              <a:tr h="167640">
                <a:tc>
                  <a:txBody>
                    <a:bodyPr/>
                    <a:lstStyle/>
                    <a:p>
                      <a:pPr algn="l" fontAlgn="b"/>
                      <a:r>
                        <a:rPr lang="en-US" sz="1000" b="0" i="0" u="none" strike="noStrike">
                          <a:solidFill>
                            <a:srgbClr val="000000"/>
                          </a:solidFill>
                          <a:effectLst/>
                          <a:latin typeface="Arial" panose="020B0604020202020204" pitchFamily="34" charset="0"/>
                        </a:rPr>
                        <a:t>[SK-PL] Lemesany - Krosno Iskrz 2 [OPP] [PL] / N-1 Lemesany - Krosno Iskrz 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439.12</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41%</a:t>
                      </a:r>
                    </a:p>
                  </a:txBody>
                  <a:tcPr marL="0" marR="0" marT="0" marB="0" anchor="b">
                    <a:lnL>
                      <a:noFill/>
                    </a:lnL>
                    <a:lnR>
                      <a:noFill/>
                    </a:lnR>
                    <a:lnT>
                      <a:noFill/>
                    </a:lnT>
                    <a:lnB>
                      <a:noFill/>
                    </a:lnB>
                  </a:tcPr>
                </a:tc>
                <a:extLst>
                  <a:ext uri="{0D108BD9-81ED-4DB2-BD59-A6C34878D82A}">
                    <a16:rowId xmlns:a16="http://schemas.microsoft.com/office/drawing/2014/main" val="1114953857"/>
                  </a:ext>
                </a:extLst>
              </a:tr>
              <a:tr h="167640">
                <a:tc>
                  <a:txBody>
                    <a:bodyPr/>
                    <a:lstStyle/>
                    <a:p>
                      <a:pPr algn="l" fontAlgn="b"/>
                      <a:r>
                        <a:rPr lang="en-US" sz="1000" b="0" i="0" u="none" strike="noStrike">
                          <a:solidFill>
                            <a:srgbClr val="000000"/>
                          </a:solidFill>
                          <a:effectLst/>
                          <a:latin typeface="Arial" panose="020B0604020202020204" pitchFamily="34" charset="0"/>
                        </a:rPr>
                        <a:t>[AT-HU] Wien Suedost - Gyoer 245 [DIR] [AT] / N-1 Neusiedl - Wien Suedost 246A</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1653.43</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3413423330"/>
                  </a:ext>
                </a:extLst>
              </a:tr>
              <a:tr h="167640">
                <a:tc>
                  <a:txBody>
                    <a:bodyPr/>
                    <a:lstStyle/>
                    <a:p>
                      <a:pPr algn="l" fontAlgn="b"/>
                      <a:r>
                        <a:rPr lang="pt-BR" sz="1000" b="0" i="0" u="none" strike="noStrike">
                          <a:solidFill>
                            <a:srgbClr val="000000"/>
                          </a:solidFill>
                          <a:effectLst/>
                          <a:latin typeface="Arial" panose="020B0604020202020204" pitchFamily="34" charset="0"/>
                        </a:rPr>
                        <a:t>[BE-FR] Avelgem - Avelin 80 [DIR] [FR] / N-1 Avelgem - Mastaing 380.79</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214.25</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86%</a:t>
                      </a:r>
                    </a:p>
                  </a:txBody>
                  <a:tcPr marL="0" marR="0" marT="0" marB="0" anchor="b">
                    <a:lnL>
                      <a:noFill/>
                    </a:lnL>
                    <a:lnR>
                      <a:noFill/>
                    </a:lnR>
                    <a:lnT>
                      <a:noFill/>
                    </a:lnT>
                    <a:lnB>
                      <a:noFill/>
                    </a:lnB>
                  </a:tcPr>
                </a:tc>
                <a:extLst>
                  <a:ext uri="{0D108BD9-81ED-4DB2-BD59-A6C34878D82A}">
                    <a16:rowId xmlns:a16="http://schemas.microsoft.com/office/drawing/2014/main" val="3440431131"/>
                  </a:ext>
                </a:extLst>
              </a:tr>
              <a:tr h="167640">
                <a:tc>
                  <a:txBody>
                    <a:bodyPr/>
                    <a:lstStyle/>
                    <a:p>
                      <a:pPr algn="l" fontAlgn="b"/>
                      <a:r>
                        <a:rPr lang="de-DE" sz="1000" b="0" i="0" u="none" strike="noStrike">
                          <a:solidFill>
                            <a:srgbClr val="000000"/>
                          </a:solidFill>
                          <a:effectLst/>
                          <a:latin typeface="Arial" panose="020B0604020202020204" pitchFamily="34" charset="0"/>
                        </a:rPr>
                        <a:t>[D7-D7] Paffendorf - Rommerskirchen PAFFEN S [OPP] / N-1 Knapsack - Sechtem WABERG W</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995.21</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10%</a:t>
                      </a:r>
                    </a:p>
                  </a:txBody>
                  <a:tcPr marL="0" marR="0" marT="0" marB="0" anchor="b">
                    <a:lnL>
                      <a:noFill/>
                    </a:lnL>
                    <a:lnR>
                      <a:noFill/>
                    </a:lnR>
                    <a:lnT>
                      <a:noFill/>
                    </a:lnT>
                    <a:lnB>
                      <a:noFill/>
                    </a:lnB>
                  </a:tcPr>
                </a:tc>
                <a:extLst>
                  <a:ext uri="{0D108BD9-81ED-4DB2-BD59-A6C34878D82A}">
                    <a16:rowId xmlns:a16="http://schemas.microsoft.com/office/drawing/2014/main" val="3558380435"/>
                  </a:ext>
                </a:extLst>
              </a:tr>
              <a:tr h="167640">
                <a:tc>
                  <a:txBody>
                    <a:bodyPr/>
                    <a:lstStyle/>
                    <a:p>
                      <a:pPr algn="l" fontAlgn="b"/>
                      <a:r>
                        <a:rPr lang="en-US" sz="1000" b="1" i="0" u="none" strike="noStrike">
                          <a:solidFill>
                            <a:srgbClr val="000000"/>
                          </a:solidFill>
                          <a:effectLst/>
                          <a:latin typeface="Arial" panose="020B0604020202020204" pitchFamily="34" charset="0"/>
                        </a:rPr>
                        <a:t>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1214.2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118%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54290609"/>
                  </a:ext>
                </a:extLst>
              </a:tr>
              <a:tr h="167640">
                <a:tc>
                  <a:txBody>
                    <a:bodyPr/>
                    <a:lstStyle/>
                    <a:p>
                      <a:pPr algn="l" fontAlgn="b"/>
                      <a:r>
                        <a:rPr lang="de-DE" sz="1000" b="0" i="0" u="none" strike="noStrike">
                          <a:solidFill>
                            <a:srgbClr val="000000"/>
                          </a:solidFill>
                          <a:effectLst/>
                          <a:latin typeface="Arial" panose="020B0604020202020204" pitchFamily="34" charset="0"/>
                        </a:rPr>
                        <a:t>[D8-D8] Pasewalk - Vierraden 306 [DIR] / N-1 Vierraden - Neuenhagen 304</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1214.2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776555920"/>
                  </a:ext>
                </a:extLst>
              </a:tr>
              <a:tr h="167640">
                <a:tc>
                  <a:txBody>
                    <a:bodyPr/>
                    <a:lstStyle/>
                    <a:p>
                      <a:pPr algn="l" fontAlgn="b"/>
                      <a:r>
                        <a:rPr lang="en-US" sz="1000" b="0" i="0" u="none" strike="noStrike">
                          <a:solidFill>
                            <a:srgbClr val="000000"/>
                          </a:solidFill>
                          <a:effectLst/>
                          <a:latin typeface="Arial" panose="020B0604020202020204" pitchFamily="34" charset="0"/>
                        </a:rPr>
                        <a:t>[SK-PL] Lemesany - Krosno Iskrz 2 [OPP] [PL] / N-1 Lemesany - Krosno Iskrz 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538.06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51%</a:t>
                      </a:r>
                    </a:p>
                  </a:txBody>
                  <a:tcPr marL="0" marR="0" marT="0" marB="0" anchor="b">
                    <a:lnL>
                      <a:noFill/>
                    </a:lnL>
                    <a:lnR>
                      <a:noFill/>
                    </a:lnR>
                    <a:lnT>
                      <a:noFill/>
                    </a:lnT>
                    <a:lnB>
                      <a:noFill/>
                    </a:lnB>
                  </a:tcPr>
                </a:tc>
                <a:extLst>
                  <a:ext uri="{0D108BD9-81ED-4DB2-BD59-A6C34878D82A}">
                    <a16:rowId xmlns:a16="http://schemas.microsoft.com/office/drawing/2014/main" val="25344854"/>
                  </a:ext>
                </a:extLst>
              </a:tr>
              <a:tr h="167640">
                <a:tc>
                  <a:txBody>
                    <a:bodyPr/>
                    <a:lstStyle/>
                    <a:p>
                      <a:pPr algn="l" fontAlgn="b"/>
                      <a:r>
                        <a:rPr lang="en-US" sz="1000" b="0" i="0" u="none" strike="noStrike">
                          <a:solidFill>
                            <a:srgbClr val="000000"/>
                          </a:solidFill>
                          <a:effectLst/>
                          <a:latin typeface="Arial" panose="020B0604020202020204" pitchFamily="34" charset="0"/>
                        </a:rPr>
                        <a:t>[NL-NL] Diemen-Lelystad 380 W [OPP] / N-1 Boxmeer-Dodewaard 380 Z</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95.32</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301748501"/>
                  </a:ext>
                </a:extLst>
              </a:tr>
              <a:tr h="167640">
                <a:tc>
                  <a:txBody>
                    <a:bodyPr/>
                    <a:lstStyle/>
                    <a:p>
                      <a:pPr algn="l" fontAlgn="b"/>
                      <a:r>
                        <a:rPr lang="de-DE" sz="1000" b="0" i="0" u="none" strike="noStrike">
                          <a:solidFill>
                            <a:srgbClr val="000000"/>
                          </a:solidFill>
                          <a:effectLst/>
                          <a:latin typeface="Arial" panose="020B0604020202020204" pitchFamily="34" charset="0"/>
                        </a:rPr>
                        <a:t>[D7-D7] Bischofsheim - Y Pfungstadt RIED W [DIR] / N-1 Pfungstadt  - Urberach  GRIESH O</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1031.45</a:t>
                      </a:r>
                    </a:p>
                  </a:txBody>
                  <a:tcPr marL="0" marR="0" marT="0" marB="0" anchor="b">
                    <a:lnL>
                      <a:noFill/>
                    </a:lnL>
                    <a:lnR>
                      <a:noFill/>
                    </a:lnR>
                    <a:lnT>
                      <a:noFill/>
                    </a:lnT>
                    <a:lnB>
                      <a:noFill/>
                    </a:lnB>
                  </a:tcPr>
                </a:tc>
                <a:tc>
                  <a:txBody>
                    <a:bodyPr/>
                    <a:lstStyle/>
                    <a:p>
                      <a:pPr algn="r" fontAlgn="b"/>
                      <a:r>
                        <a:rPr lang="en-US" sz="1000" b="0" i="0" u="none" strike="noStrike" dirty="0">
                          <a:solidFill>
                            <a:srgbClr val="000000"/>
                          </a:solidFill>
                          <a:effectLst/>
                          <a:latin typeface="Arial" panose="020B0604020202020204" pitchFamily="34" charset="0"/>
                        </a:rPr>
                        <a:t>26%</a:t>
                      </a:r>
                    </a:p>
                  </a:txBody>
                  <a:tcPr marL="0" marR="0" marT="0" marB="0" anchor="b">
                    <a:lnL>
                      <a:noFill/>
                    </a:lnL>
                    <a:lnR>
                      <a:noFill/>
                    </a:lnR>
                    <a:lnT>
                      <a:noFill/>
                    </a:lnT>
                    <a:lnB>
                      <a:noFill/>
                    </a:lnB>
                  </a:tcPr>
                </a:tc>
                <a:extLst>
                  <a:ext uri="{0D108BD9-81ED-4DB2-BD59-A6C34878D82A}">
                    <a16:rowId xmlns:a16="http://schemas.microsoft.com/office/drawing/2014/main" val="2110046092"/>
                  </a:ext>
                </a:extLst>
              </a:tr>
            </a:tbl>
          </a:graphicData>
        </a:graphic>
      </p:graphicFrame>
    </p:spTree>
    <p:extLst>
      <p:ext uri="{BB962C8B-B14F-4D97-AF65-F5344CB8AC3E}">
        <p14:creationId xmlns:p14="http://schemas.microsoft.com/office/powerpoint/2010/main" val="2111151407"/>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20121 (part </a:t>
            </a:r>
            <a:r>
              <a:rPr lang="sl-SI" altLang="hu-HU" sz="1400" dirty="0">
                <a:solidFill>
                  <a:srgbClr val="008000"/>
                </a:solidFill>
              </a:rPr>
              <a:t>I</a:t>
            </a:r>
            <a:r>
              <a:rPr lang="en-US" altLang="hu-HU" sz="1400" dirty="0">
                <a:solidFill>
                  <a:srgbClr val="008000"/>
                </a:solidFill>
              </a:rPr>
              <a:t>V)</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F189FEB4-C671-456F-A5C2-5D159673048A}"/>
              </a:ext>
            </a:extLst>
          </p:cNvPr>
          <p:cNvGraphicFramePr>
            <a:graphicFrameLocks noGrp="1"/>
          </p:cNvGraphicFramePr>
          <p:nvPr/>
        </p:nvGraphicFramePr>
        <p:xfrm>
          <a:off x="842861" y="1079502"/>
          <a:ext cx="8393315" cy="4351334"/>
        </p:xfrm>
        <a:graphic>
          <a:graphicData uri="http://schemas.openxmlformats.org/drawingml/2006/table">
            <a:tbl>
              <a:tblPr/>
              <a:tblGrid>
                <a:gridCol w="6529543">
                  <a:extLst>
                    <a:ext uri="{9D8B030D-6E8A-4147-A177-3AD203B41FA5}">
                      <a16:colId xmlns:a16="http://schemas.microsoft.com/office/drawing/2014/main" val="1189223162"/>
                    </a:ext>
                  </a:extLst>
                </a:gridCol>
                <a:gridCol w="1356623">
                  <a:extLst>
                    <a:ext uri="{9D8B030D-6E8A-4147-A177-3AD203B41FA5}">
                      <a16:colId xmlns:a16="http://schemas.microsoft.com/office/drawing/2014/main" val="2491524952"/>
                    </a:ext>
                  </a:extLst>
                </a:gridCol>
                <a:gridCol w="507149">
                  <a:extLst>
                    <a:ext uri="{9D8B030D-6E8A-4147-A177-3AD203B41FA5}">
                      <a16:colId xmlns:a16="http://schemas.microsoft.com/office/drawing/2014/main" val="2560887132"/>
                    </a:ext>
                  </a:extLst>
                </a:gridCol>
              </a:tblGrid>
              <a:tr h="167359">
                <a:tc>
                  <a:txBody>
                    <a:bodyPr/>
                    <a:lstStyle/>
                    <a:p>
                      <a:pPr algn="l" fontAlgn="b"/>
                      <a:r>
                        <a:rPr lang="en-US" sz="1000" b="1" i="0" u="none" strike="noStrike">
                          <a:solidFill>
                            <a:srgbClr val="000000"/>
                          </a:solidFill>
                          <a:effectLst/>
                          <a:latin typeface="Arial" panose="020B0604020202020204" pitchFamily="34" charset="0"/>
                        </a:rPr>
                        <a:t>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2031.88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274%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997512817"/>
                  </a:ext>
                </a:extLst>
              </a:tr>
              <a:tr h="167359">
                <a:tc>
                  <a:txBody>
                    <a:bodyPr/>
                    <a:lstStyle/>
                    <a:p>
                      <a:pPr algn="l" fontAlgn="b"/>
                      <a:r>
                        <a:rPr lang="en-US" sz="1000" b="0" i="0" u="none" strike="noStrike">
                          <a:solidFill>
                            <a:srgbClr val="000000"/>
                          </a:solidFill>
                          <a:effectLst/>
                          <a:latin typeface="Arial" panose="020B0604020202020204" pitchFamily="34" charset="0"/>
                        </a:rPr>
                        <a:t>[SK-PL] Lemesany - Krosno Iskrz 2 [OPP] [PL] / N-1 Lemesany - Krosno Iskrz 1</a:t>
                      </a:r>
                    </a:p>
                  </a:txBody>
                  <a:tcPr marL="11410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61.88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87%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471327332"/>
                  </a:ext>
                </a:extLst>
              </a:tr>
              <a:tr h="167359">
                <a:tc>
                  <a:txBody>
                    <a:bodyPr/>
                    <a:lstStyle/>
                    <a:p>
                      <a:pPr algn="l" fontAlgn="b"/>
                      <a:r>
                        <a:rPr lang="de-DE" sz="1000" b="0" i="0" u="none" strike="noStrike">
                          <a:solidFill>
                            <a:srgbClr val="000000"/>
                          </a:solidFill>
                          <a:effectLst/>
                          <a:latin typeface="Arial" panose="020B0604020202020204" pitchFamily="34" charset="0"/>
                        </a:rPr>
                        <a:t>[D2-D4] Grafenrheinfeld - Stalldorf 416 [DIR] [D2] / N-1 Grafenrheinfeld - Hoepfingen ge (411)</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1050.86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a:t>
                      </a:r>
                    </a:p>
                  </a:txBody>
                  <a:tcPr marL="0" marR="0" marT="0" marB="0" anchor="b">
                    <a:lnL>
                      <a:noFill/>
                    </a:lnL>
                    <a:lnR>
                      <a:noFill/>
                    </a:lnR>
                    <a:lnT>
                      <a:noFill/>
                    </a:lnT>
                    <a:lnB>
                      <a:noFill/>
                    </a:lnB>
                  </a:tcPr>
                </a:tc>
                <a:extLst>
                  <a:ext uri="{0D108BD9-81ED-4DB2-BD59-A6C34878D82A}">
                    <a16:rowId xmlns:a16="http://schemas.microsoft.com/office/drawing/2014/main" val="2126190362"/>
                  </a:ext>
                </a:extLst>
              </a:tr>
              <a:tr h="167359">
                <a:tc>
                  <a:txBody>
                    <a:bodyPr/>
                    <a:lstStyle/>
                    <a:p>
                      <a:pPr algn="l" fontAlgn="b"/>
                      <a:r>
                        <a:rPr lang="en-US" sz="1000" b="0" i="0" u="none" strike="noStrike">
                          <a:solidFill>
                            <a:srgbClr val="000000"/>
                          </a:solidFill>
                          <a:effectLst/>
                          <a:latin typeface="Arial" panose="020B0604020202020204" pitchFamily="34" charset="0"/>
                        </a:rPr>
                        <a:t>[RO-RO] TR Rosiori 400/220 1 [DIR] / N-1 Rosiori - Gadalin</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142.79</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36%</a:t>
                      </a:r>
                    </a:p>
                  </a:txBody>
                  <a:tcPr marL="0" marR="0" marT="0" marB="0" anchor="b">
                    <a:lnL>
                      <a:noFill/>
                    </a:lnL>
                    <a:lnR>
                      <a:noFill/>
                    </a:lnR>
                    <a:lnT>
                      <a:noFill/>
                    </a:lnT>
                    <a:lnB>
                      <a:noFill/>
                    </a:lnB>
                  </a:tcPr>
                </a:tc>
                <a:extLst>
                  <a:ext uri="{0D108BD9-81ED-4DB2-BD59-A6C34878D82A}">
                    <a16:rowId xmlns:a16="http://schemas.microsoft.com/office/drawing/2014/main" val="1794964544"/>
                  </a:ext>
                </a:extLst>
              </a:tr>
              <a:tr h="167359">
                <a:tc>
                  <a:txBody>
                    <a:bodyPr/>
                    <a:lstStyle/>
                    <a:p>
                      <a:pPr algn="l" fontAlgn="b"/>
                      <a:r>
                        <a:rPr lang="en-US" sz="1000" b="0" i="0" u="none" strike="noStrike">
                          <a:solidFill>
                            <a:srgbClr val="000000"/>
                          </a:solidFill>
                          <a:effectLst/>
                          <a:latin typeface="Arial" panose="020B0604020202020204" pitchFamily="34" charset="0"/>
                        </a:rPr>
                        <a:t>[AT-HU] Wien Suedost - Gyoer 245 [DIR] [AT] / N-1 Neusiedl - Wien Suedost 246A</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2031.88</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2698943741"/>
                  </a:ext>
                </a:extLst>
              </a:tr>
              <a:tr h="167359">
                <a:tc>
                  <a:txBody>
                    <a:bodyPr/>
                    <a:lstStyle/>
                    <a:p>
                      <a:pPr algn="l" fontAlgn="b"/>
                      <a:r>
                        <a:rPr lang="en-US" sz="1000" b="0" i="0" u="none" strike="noStrike">
                          <a:solidFill>
                            <a:srgbClr val="000000"/>
                          </a:solidFill>
                          <a:effectLst/>
                          <a:latin typeface="Arial" panose="020B0604020202020204" pitchFamily="34" charset="0"/>
                        </a:rPr>
                        <a:t>[NL-NL] Diemen-Lelystad 380 W [OPP] / N-1 Maasbracht-Eindhoven 380 W</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88.76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886848822"/>
                  </a:ext>
                </a:extLst>
              </a:tr>
              <a:tr h="167359">
                <a:tc>
                  <a:txBody>
                    <a:bodyPr/>
                    <a:lstStyle/>
                    <a:p>
                      <a:pPr algn="l" fontAlgn="b"/>
                      <a:r>
                        <a:rPr lang="en-US" sz="1000" b="0" i="0" u="none" strike="noStrike">
                          <a:solidFill>
                            <a:srgbClr val="000000"/>
                          </a:solidFill>
                          <a:effectLst/>
                          <a:latin typeface="Arial" panose="020B0604020202020204" pitchFamily="34" charset="0"/>
                        </a:rPr>
                        <a:t>[AT-SI] Obersielach - Podlog 247 [DIR] [AT] / N-1 Cirkovce-Podlog</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272.63</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100%</a:t>
                      </a:r>
                    </a:p>
                  </a:txBody>
                  <a:tcPr marL="0" marR="0" marT="0" marB="0" anchor="b">
                    <a:lnL>
                      <a:noFill/>
                    </a:lnL>
                    <a:lnR>
                      <a:noFill/>
                    </a:lnR>
                    <a:lnT>
                      <a:noFill/>
                    </a:lnT>
                    <a:lnB>
                      <a:noFill/>
                    </a:lnB>
                  </a:tcPr>
                </a:tc>
                <a:extLst>
                  <a:ext uri="{0D108BD9-81ED-4DB2-BD59-A6C34878D82A}">
                    <a16:rowId xmlns:a16="http://schemas.microsoft.com/office/drawing/2014/main" val="4178900965"/>
                  </a:ext>
                </a:extLst>
              </a:tr>
              <a:tr h="167359">
                <a:tc>
                  <a:txBody>
                    <a:bodyPr/>
                    <a:lstStyle/>
                    <a:p>
                      <a:pPr algn="l" fontAlgn="b"/>
                      <a:r>
                        <a:rPr lang="en-US" sz="1000" b="0" i="0" u="none" strike="noStrike">
                          <a:solidFill>
                            <a:srgbClr val="000000"/>
                          </a:solidFill>
                          <a:effectLst/>
                          <a:latin typeface="Arial" panose="020B0604020202020204" pitchFamily="34" charset="0"/>
                        </a:rPr>
                        <a:t>[D7-D7] Huellen - Y Huellen WESTFL W [OPP] / N-1 Rosenblumendelle - Karnap - Buescherhof BUESHR W</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1677.64</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10%</a:t>
                      </a:r>
                    </a:p>
                  </a:txBody>
                  <a:tcPr marL="0" marR="0" marT="0" marB="0" anchor="b">
                    <a:lnL>
                      <a:noFill/>
                    </a:lnL>
                    <a:lnR>
                      <a:noFill/>
                    </a:lnR>
                    <a:lnT>
                      <a:noFill/>
                    </a:lnT>
                    <a:lnB>
                      <a:noFill/>
                    </a:lnB>
                  </a:tcPr>
                </a:tc>
                <a:extLst>
                  <a:ext uri="{0D108BD9-81ED-4DB2-BD59-A6C34878D82A}">
                    <a16:rowId xmlns:a16="http://schemas.microsoft.com/office/drawing/2014/main" val="1273906550"/>
                  </a:ext>
                </a:extLst>
              </a:tr>
              <a:tr h="167359">
                <a:tc>
                  <a:txBody>
                    <a:bodyPr/>
                    <a:lstStyle/>
                    <a:p>
                      <a:pPr algn="l" fontAlgn="b"/>
                      <a:r>
                        <a:rPr lang="en-US" sz="1000" b="1" i="0" u="none" strike="noStrike">
                          <a:solidFill>
                            <a:srgbClr val="000000"/>
                          </a:solidFill>
                          <a:effectLst/>
                          <a:latin typeface="Arial" panose="020B0604020202020204" pitchFamily="34" charset="0"/>
                        </a:rPr>
                        <a:t>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1081.6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118%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08989368"/>
                  </a:ext>
                </a:extLst>
              </a:tr>
              <a:tr h="167359">
                <a:tc>
                  <a:txBody>
                    <a:bodyPr/>
                    <a:lstStyle/>
                    <a:p>
                      <a:pPr algn="l" fontAlgn="b"/>
                      <a:r>
                        <a:rPr lang="en-US" sz="1000" b="0" i="0" u="none" strike="noStrike">
                          <a:solidFill>
                            <a:srgbClr val="000000"/>
                          </a:solidFill>
                          <a:effectLst/>
                          <a:latin typeface="Arial" panose="020B0604020202020204" pitchFamily="34" charset="0"/>
                        </a:rPr>
                        <a:t>[SK-SK] V.Dur - Levice 2 [DIR] / N-1 V.Dur - Levice 1</a:t>
                      </a:r>
                    </a:p>
                  </a:txBody>
                  <a:tcPr marL="11410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336.53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37%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092361450"/>
                  </a:ext>
                </a:extLst>
              </a:tr>
              <a:tr h="167359">
                <a:tc>
                  <a:txBody>
                    <a:bodyPr/>
                    <a:lstStyle/>
                    <a:p>
                      <a:pPr algn="l" fontAlgn="b"/>
                      <a:r>
                        <a:rPr lang="en-US" sz="1000" b="0" i="0" u="none" strike="noStrike">
                          <a:solidFill>
                            <a:srgbClr val="000000"/>
                          </a:solidFill>
                          <a:effectLst/>
                          <a:latin typeface="Arial" panose="020B0604020202020204" pitchFamily="34" charset="0"/>
                        </a:rPr>
                        <a:t>[NL-NL] Diemen-Lelystad 380 W [OPP] / N-1 Boxmeer-Dodewaard 380 Z</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55.67</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948937550"/>
                  </a:ext>
                </a:extLst>
              </a:tr>
              <a:tr h="167359">
                <a:tc>
                  <a:txBody>
                    <a:bodyPr/>
                    <a:lstStyle/>
                    <a:p>
                      <a:pPr algn="l" fontAlgn="b"/>
                      <a:r>
                        <a:rPr lang="en-US" sz="1000" b="0" i="0" u="none" strike="noStrike">
                          <a:solidFill>
                            <a:srgbClr val="000000"/>
                          </a:solidFill>
                          <a:effectLst/>
                          <a:latin typeface="Arial" panose="020B0604020202020204" pitchFamily="34" charset="0"/>
                        </a:rPr>
                        <a:t>[D8-PL] Mikulowa PST1 [OPP] [PL] / N-1 Hagenwerder - Mikulowa 1</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27.73</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41%</a:t>
                      </a:r>
                    </a:p>
                  </a:txBody>
                  <a:tcPr marL="0" marR="0" marT="0" marB="0" anchor="b">
                    <a:lnL>
                      <a:noFill/>
                    </a:lnL>
                    <a:lnR>
                      <a:noFill/>
                    </a:lnR>
                    <a:lnT>
                      <a:noFill/>
                    </a:lnT>
                    <a:lnB>
                      <a:noFill/>
                    </a:lnB>
                  </a:tcPr>
                </a:tc>
                <a:extLst>
                  <a:ext uri="{0D108BD9-81ED-4DB2-BD59-A6C34878D82A}">
                    <a16:rowId xmlns:a16="http://schemas.microsoft.com/office/drawing/2014/main" val="4208077319"/>
                  </a:ext>
                </a:extLst>
              </a:tr>
              <a:tr h="167359">
                <a:tc>
                  <a:txBody>
                    <a:bodyPr/>
                    <a:lstStyle/>
                    <a:p>
                      <a:pPr algn="l" fontAlgn="b"/>
                      <a:r>
                        <a:rPr lang="de-DE" sz="1000" b="0" i="0" u="none" strike="noStrike">
                          <a:solidFill>
                            <a:srgbClr val="000000"/>
                          </a:solidFill>
                          <a:effectLst/>
                          <a:latin typeface="Arial" panose="020B0604020202020204" pitchFamily="34" charset="0"/>
                        </a:rPr>
                        <a:t>[D7-D7] Bischofsheim - Y Pfungstadt RIED W [DIR] / N-1 Pfungstadt  - Urberach  GRIESH O</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1081.6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508072099"/>
                  </a:ext>
                </a:extLst>
              </a:tr>
              <a:tr h="167359">
                <a:tc>
                  <a:txBody>
                    <a:bodyPr/>
                    <a:lstStyle/>
                    <a:p>
                      <a:pPr algn="l" fontAlgn="b"/>
                      <a:r>
                        <a:rPr lang="en-US" sz="1000" b="1" i="0" u="none" strike="noStrike">
                          <a:solidFill>
                            <a:srgbClr val="000000"/>
                          </a:solidFill>
                          <a:effectLst/>
                          <a:latin typeface="Arial" panose="020B0604020202020204" pitchFamily="34" charset="0"/>
                        </a:rPr>
                        <a:t>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403.15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409%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902233381"/>
                  </a:ext>
                </a:extLst>
              </a:tr>
              <a:tr h="167359">
                <a:tc>
                  <a:txBody>
                    <a:bodyPr/>
                    <a:lstStyle/>
                    <a:p>
                      <a:pPr algn="l" fontAlgn="b"/>
                      <a:r>
                        <a:rPr lang="en-US" sz="1000" b="0" i="0" u="none" strike="noStrike">
                          <a:solidFill>
                            <a:srgbClr val="000000"/>
                          </a:solidFill>
                          <a:effectLst/>
                          <a:latin typeface="Arial" panose="020B0604020202020204" pitchFamily="34" charset="0"/>
                        </a:rPr>
                        <a:t>[AT-D2] Vill_Thaur - Silz 273C [OPP] [AT] / N-1 Vill_Thaur - Silz 274C</a:t>
                      </a:r>
                    </a:p>
                  </a:txBody>
                  <a:tcPr marL="11410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89.64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74%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2037065"/>
                  </a:ext>
                </a:extLst>
              </a:tr>
              <a:tr h="167359">
                <a:tc>
                  <a:txBody>
                    <a:bodyPr/>
                    <a:lstStyle/>
                    <a:p>
                      <a:pPr algn="l" fontAlgn="b"/>
                      <a:r>
                        <a:rPr lang="en-US" sz="1000" b="0" i="0" u="none" strike="noStrike">
                          <a:solidFill>
                            <a:srgbClr val="000000"/>
                          </a:solidFill>
                          <a:effectLst/>
                          <a:latin typeface="Arial" panose="020B0604020202020204" pitchFamily="34" charset="0"/>
                        </a:rPr>
                        <a:t>[SK-PL] Lemesany - Krosno Iskrz 2 [OPP] [PL] / N-1 Lemesany - Krosno Iskrz 1</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70.16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91%</a:t>
                      </a:r>
                    </a:p>
                  </a:txBody>
                  <a:tcPr marL="0" marR="0" marT="0" marB="0" anchor="b">
                    <a:lnL>
                      <a:noFill/>
                    </a:lnL>
                    <a:lnR>
                      <a:noFill/>
                    </a:lnR>
                    <a:lnT>
                      <a:noFill/>
                    </a:lnT>
                    <a:lnB>
                      <a:noFill/>
                    </a:lnB>
                  </a:tcPr>
                </a:tc>
                <a:extLst>
                  <a:ext uri="{0D108BD9-81ED-4DB2-BD59-A6C34878D82A}">
                    <a16:rowId xmlns:a16="http://schemas.microsoft.com/office/drawing/2014/main" val="602551997"/>
                  </a:ext>
                </a:extLst>
              </a:tr>
              <a:tr h="167359">
                <a:tc>
                  <a:txBody>
                    <a:bodyPr/>
                    <a:lstStyle/>
                    <a:p>
                      <a:pPr algn="l" fontAlgn="b"/>
                      <a:r>
                        <a:rPr lang="en-US" sz="1000" b="0" i="0" u="none" strike="noStrike">
                          <a:solidFill>
                            <a:srgbClr val="000000"/>
                          </a:solidFill>
                          <a:effectLst/>
                          <a:latin typeface="Arial" panose="020B0604020202020204" pitchFamily="34" charset="0"/>
                        </a:rPr>
                        <a:t>[SK-SK] V.Dur - Levice 2 [DIR] / N-1 V.Dur - Levice 1</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51.56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39%</a:t>
                      </a:r>
                    </a:p>
                  </a:txBody>
                  <a:tcPr marL="0" marR="0" marT="0" marB="0" anchor="b">
                    <a:lnL>
                      <a:noFill/>
                    </a:lnL>
                    <a:lnR>
                      <a:noFill/>
                    </a:lnR>
                    <a:lnT>
                      <a:noFill/>
                    </a:lnT>
                    <a:lnB>
                      <a:noFill/>
                    </a:lnB>
                  </a:tcPr>
                </a:tc>
                <a:extLst>
                  <a:ext uri="{0D108BD9-81ED-4DB2-BD59-A6C34878D82A}">
                    <a16:rowId xmlns:a16="http://schemas.microsoft.com/office/drawing/2014/main" val="4191793151"/>
                  </a:ext>
                </a:extLst>
              </a:tr>
              <a:tr h="167359">
                <a:tc>
                  <a:txBody>
                    <a:bodyPr/>
                    <a:lstStyle/>
                    <a:p>
                      <a:pPr algn="l" fontAlgn="b"/>
                      <a:r>
                        <a:rPr lang="en-US" sz="1000" b="0" i="0" u="none" strike="noStrike">
                          <a:solidFill>
                            <a:srgbClr val="000000"/>
                          </a:solidFill>
                          <a:effectLst/>
                          <a:latin typeface="Arial" panose="020B0604020202020204" pitchFamily="34" charset="0"/>
                        </a:rPr>
                        <a:t>[NL-NL] Diemen-Lelystad 380 W [OPP] / N-1 Boxmeer-Dodewaard 380 Z</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403.15</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000261032"/>
                  </a:ext>
                </a:extLst>
              </a:tr>
              <a:tr h="167359">
                <a:tc>
                  <a:txBody>
                    <a:bodyPr/>
                    <a:lstStyle/>
                    <a:p>
                      <a:pPr algn="l" fontAlgn="b"/>
                      <a:r>
                        <a:rPr lang="en-US" sz="1000" b="0" i="0" u="none" strike="noStrike">
                          <a:solidFill>
                            <a:srgbClr val="000000"/>
                          </a:solidFill>
                          <a:effectLst/>
                          <a:latin typeface="Arial" panose="020B0604020202020204" pitchFamily="34" charset="0"/>
                        </a:rPr>
                        <a:t>[BE-FR] Achene - Lonny 380.19 [DIR] [BE] / N-1 Avelgem - Avelin 380.80</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200.26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57%</a:t>
                      </a:r>
                    </a:p>
                  </a:txBody>
                  <a:tcPr marL="0" marR="0" marT="0" marB="0" anchor="b">
                    <a:lnL>
                      <a:noFill/>
                    </a:lnL>
                    <a:lnR>
                      <a:noFill/>
                    </a:lnR>
                    <a:lnT>
                      <a:noFill/>
                    </a:lnT>
                    <a:lnB>
                      <a:noFill/>
                    </a:lnB>
                  </a:tcPr>
                </a:tc>
                <a:extLst>
                  <a:ext uri="{0D108BD9-81ED-4DB2-BD59-A6C34878D82A}">
                    <a16:rowId xmlns:a16="http://schemas.microsoft.com/office/drawing/2014/main" val="711125715"/>
                  </a:ext>
                </a:extLst>
              </a:tr>
              <a:tr h="167359">
                <a:tc>
                  <a:txBody>
                    <a:bodyPr/>
                    <a:lstStyle/>
                    <a:p>
                      <a:pPr algn="l" fontAlgn="b"/>
                      <a:r>
                        <a:rPr lang="en-US" sz="1000" b="0" i="0" u="none" strike="noStrike">
                          <a:solidFill>
                            <a:srgbClr val="000000"/>
                          </a:solidFill>
                          <a:effectLst/>
                          <a:latin typeface="Arial" panose="020B0604020202020204" pitchFamily="34" charset="0"/>
                        </a:rPr>
                        <a:t>[BE-BE] PST Zandvliet 1 [DIR] [BE] / N-1 PST Zandvliet 2</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91.77</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63%</a:t>
                      </a:r>
                    </a:p>
                  </a:txBody>
                  <a:tcPr marL="0" marR="0" marT="0" marB="0" anchor="b">
                    <a:lnL>
                      <a:noFill/>
                    </a:lnL>
                    <a:lnR>
                      <a:noFill/>
                    </a:lnR>
                    <a:lnT>
                      <a:noFill/>
                    </a:lnT>
                    <a:lnB>
                      <a:noFill/>
                    </a:lnB>
                  </a:tcPr>
                </a:tc>
                <a:extLst>
                  <a:ext uri="{0D108BD9-81ED-4DB2-BD59-A6C34878D82A}">
                    <a16:rowId xmlns:a16="http://schemas.microsoft.com/office/drawing/2014/main" val="3293523261"/>
                  </a:ext>
                </a:extLst>
              </a:tr>
              <a:tr h="167359">
                <a:tc>
                  <a:txBody>
                    <a:bodyPr/>
                    <a:lstStyle/>
                    <a:p>
                      <a:pPr algn="l" fontAlgn="b"/>
                      <a:r>
                        <a:rPr lang="de-DE" sz="1000" b="0" i="0" u="none" strike="noStrike">
                          <a:solidFill>
                            <a:srgbClr val="000000"/>
                          </a:solidFill>
                          <a:effectLst/>
                          <a:latin typeface="Arial" panose="020B0604020202020204" pitchFamily="34" charset="0"/>
                        </a:rPr>
                        <a:t>[D7-D7] Y Paffendorf - Oberzier SECHTM N [DIR] / N-1 Sechtem - Paffendorf - Oberzier SECHTM S</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15.7</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65%</a:t>
                      </a:r>
                    </a:p>
                  </a:txBody>
                  <a:tcPr marL="0" marR="0" marT="0" marB="0" anchor="b">
                    <a:lnL>
                      <a:noFill/>
                    </a:lnL>
                    <a:lnR>
                      <a:noFill/>
                    </a:lnR>
                    <a:lnT>
                      <a:noFill/>
                    </a:lnT>
                    <a:lnB>
                      <a:noFill/>
                    </a:lnB>
                  </a:tcPr>
                </a:tc>
                <a:extLst>
                  <a:ext uri="{0D108BD9-81ED-4DB2-BD59-A6C34878D82A}">
                    <a16:rowId xmlns:a16="http://schemas.microsoft.com/office/drawing/2014/main" val="3940874552"/>
                  </a:ext>
                </a:extLst>
              </a:tr>
              <a:tr h="167359">
                <a:tc>
                  <a:txBody>
                    <a:bodyPr/>
                    <a:lstStyle/>
                    <a:p>
                      <a:pPr algn="l" fontAlgn="b"/>
                      <a:r>
                        <a:rPr lang="en-US" sz="1000" b="1" i="0" u="none" strike="noStrike">
                          <a:solidFill>
                            <a:srgbClr val="000000"/>
                          </a:solidFill>
                          <a:effectLst/>
                          <a:latin typeface="Arial" panose="020B0604020202020204" pitchFamily="34" charset="0"/>
                        </a:rPr>
                        <a:t>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1077.93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328446358"/>
                  </a:ext>
                </a:extLst>
              </a:tr>
              <a:tr h="167359">
                <a:tc>
                  <a:txBody>
                    <a:bodyPr/>
                    <a:lstStyle/>
                    <a:p>
                      <a:pPr algn="l" fontAlgn="b"/>
                      <a:r>
                        <a:rPr lang="en-US" sz="1000" b="0" i="0" u="none" strike="noStrike">
                          <a:solidFill>
                            <a:srgbClr val="000000"/>
                          </a:solidFill>
                          <a:effectLst/>
                          <a:latin typeface="Arial" panose="020B0604020202020204" pitchFamily="34" charset="0"/>
                        </a:rPr>
                        <a:t>[SK-PL] Lemesany - Krosno Iskrz 2 [OPP] [PL] / N-1 Lemesany - Krosno Iskrz 1</a:t>
                      </a:r>
                    </a:p>
                  </a:txBody>
                  <a:tcPr marL="11410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276.65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66%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257661156"/>
                  </a:ext>
                </a:extLst>
              </a:tr>
              <a:tr h="167359">
                <a:tc>
                  <a:txBody>
                    <a:bodyPr/>
                    <a:lstStyle/>
                    <a:p>
                      <a:pPr algn="l" fontAlgn="b"/>
                      <a:r>
                        <a:rPr lang="en-US" sz="1000" b="0" i="0" u="none" strike="noStrike">
                          <a:solidFill>
                            <a:srgbClr val="000000"/>
                          </a:solidFill>
                          <a:effectLst/>
                          <a:latin typeface="Arial" panose="020B0604020202020204" pitchFamily="34" charset="0"/>
                        </a:rPr>
                        <a:t>[D7-D2] Urberach - Grosskrotzenburg [OPP] [D2] / N-1 Dettingen - Grosskrotzenburg UMAIN S1</a:t>
                      </a:r>
                    </a:p>
                  </a:txBody>
                  <a:tcPr marL="114109"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1077.93</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560841900"/>
                  </a:ext>
                </a:extLst>
              </a:tr>
              <a:tr h="167359">
                <a:tc>
                  <a:txBody>
                    <a:bodyPr/>
                    <a:lstStyle/>
                    <a:p>
                      <a:pPr algn="l" fontAlgn="b"/>
                      <a:r>
                        <a:rPr lang="en-US" sz="1000" b="0" i="0" u="none" strike="noStrike">
                          <a:solidFill>
                            <a:srgbClr val="000000"/>
                          </a:solidFill>
                          <a:effectLst/>
                          <a:latin typeface="Arial" panose="020B0604020202020204" pitchFamily="34" charset="0"/>
                        </a:rPr>
                        <a:t>[D8-PL] Mikulowa PST1 [OPP] [PL] / N-1 Hagenwerder - Mikulowa 1</a:t>
                      </a:r>
                    </a:p>
                  </a:txBody>
                  <a:tcPr marL="114109"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panose="020B0604020202020204" pitchFamily="34" charset="0"/>
                        </a:rPr>
                        <a:t>234.18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panose="020B0604020202020204" pitchFamily="34" charset="0"/>
                        </a:rPr>
                        <a:t>38%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628807840"/>
                  </a:ext>
                </a:extLst>
              </a:tr>
              <a:tr h="167359">
                <a:tc>
                  <a:txBody>
                    <a:bodyPr/>
                    <a:lstStyle/>
                    <a:p>
                      <a:pPr algn="l" fontAlgn="b"/>
                      <a:r>
                        <a:rPr lang="en-US" sz="1000" b="1" i="0" u="none" strike="noStrike">
                          <a:solidFill>
                            <a:srgbClr val="000000"/>
                          </a:solidFill>
                          <a:effectLst/>
                          <a:latin typeface="Arial" panose="020B0604020202020204" pitchFamily="34" charset="0"/>
                        </a:rPr>
                        <a:t>Total sum</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1000" b="1" i="0" u="none" strike="noStrike">
                          <a:solidFill>
                            <a:srgbClr val="000000"/>
                          </a:solidFill>
                          <a:effectLst/>
                          <a:latin typeface="Arial" panose="020B0604020202020204" pitchFamily="34" charset="0"/>
                        </a:rPr>
                        <a:t>2031.88</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1000" b="1" i="0" u="none" strike="noStrike" dirty="0">
                          <a:solidFill>
                            <a:srgbClr val="000000"/>
                          </a:solidFill>
                          <a:effectLst/>
                          <a:latin typeface="Arial" panose="020B0604020202020204" pitchFamily="34" charset="0"/>
                        </a:rPr>
                        <a:t>3710%</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386073788"/>
                  </a:ext>
                </a:extLst>
              </a:tr>
            </a:tbl>
          </a:graphicData>
        </a:graphic>
      </p:graphicFrame>
    </p:spTree>
    <p:extLst>
      <p:ext uri="{BB962C8B-B14F-4D97-AF65-F5344CB8AC3E}">
        <p14:creationId xmlns:p14="http://schemas.microsoft.com/office/powerpoint/2010/main" val="3878708281"/>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20123 (part 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6CD7549E-0E32-4CC2-9966-412986835586}"/>
              </a:ext>
            </a:extLst>
          </p:cNvPr>
          <p:cNvGraphicFramePr>
            <a:graphicFrameLocks noGrp="1"/>
          </p:cNvGraphicFramePr>
          <p:nvPr>
            <p:extLst>
              <p:ext uri="{D42A27DB-BD31-4B8C-83A1-F6EECF244321}">
                <p14:modId xmlns:p14="http://schemas.microsoft.com/office/powerpoint/2010/main" val="969650553"/>
              </p:ext>
            </p:extLst>
          </p:nvPr>
        </p:nvGraphicFramePr>
        <p:xfrm>
          <a:off x="1206230" y="1079501"/>
          <a:ext cx="7544657" cy="5165654"/>
        </p:xfrm>
        <a:graphic>
          <a:graphicData uri="http://schemas.openxmlformats.org/drawingml/2006/table">
            <a:tbl>
              <a:tblPr/>
              <a:tblGrid>
                <a:gridCol w="5846243">
                  <a:extLst>
                    <a:ext uri="{9D8B030D-6E8A-4147-A177-3AD203B41FA5}">
                      <a16:colId xmlns:a16="http://schemas.microsoft.com/office/drawing/2014/main" val="3741384769"/>
                    </a:ext>
                  </a:extLst>
                </a:gridCol>
                <a:gridCol w="1236261">
                  <a:extLst>
                    <a:ext uri="{9D8B030D-6E8A-4147-A177-3AD203B41FA5}">
                      <a16:colId xmlns:a16="http://schemas.microsoft.com/office/drawing/2014/main" val="198242272"/>
                    </a:ext>
                  </a:extLst>
                </a:gridCol>
                <a:gridCol w="462153">
                  <a:extLst>
                    <a:ext uri="{9D8B030D-6E8A-4147-A177-3AD203B41FA5}">
                      <a16:colId xmlns:a16="http://schemas.microsoft.com/office/drawing/2014/main" val="2253364132"/>
                    </a:ext>
                  </a:extLst>
                </a:gridCol>
              </a:tblGrid>
              <a:tr h="178126">
                <a:tc>
                  <a:txBody>
                    <a:bodyPr/>
                    <a:lstStyle/>
                    <a:p>
                      <a:pPr algn="l" fontAlgn="b"/>
                      <a:r>
                        <a:rPr lang="en-US" sz="900" b="1" i="0" u="none" strike="noStrike">
                          <a:solidFill>
                            <a:srgbClr val="000000"/>
                          </a:solidFill>
                          <a:effectLst/>
                          <a:latin typeface="Arial" panose="020B0604020202020204" pitchFamily="34" charset="0"/>
                        </a:rPr>
                        <a:t>Hour</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900" b="1" i="0" u="none" strike="noStrike">
                          <a:solidFill>
                            <a:srgbClr val="000000"/>
                          </a:solidFill>
                          <a:effectLst/>
                          <a:latin typeface="Arial" panose="020B0604020202020204" pitchFamily="34" charset="0"/>
                        </a:rPr>
                        <a:t>MAX of ShadowPrice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900" b="1" i="0" u="none" strike="noStrike">
                          <a:solidFill>
                            <a:srgbClr val="000000"/>
                          </a:solidFill>
                          <a:effectLst/>
                          <a:latin typeface="Arial" panose="020B0604020202020204" pitchFamily="34" charset="0"/>
                        </a:rPr>
                        <a:t>RAM %</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1169866660"/>
                  </a:ext>
                </a:extLst>
              </a:tr>
              <a:tr h="178126">
                <a:tc>
                  <a:txBody>
                    <a:bodyPr/>
                    <a:lstStyle/>
                    <a:p>
                      <a:pPr algn="l" fontAlgn="b"/>
                      <a:r>
                        <a:rPr lang="en-US" sz="900" b="1" i="0" u="none" strike="noStrike">
                          <a:solidFill>
                            <a:srgbClr val="000000"/>
                          </a:solidFill>
                          <a:effectLst/>
                          <a:latin typeface="Arial" panose="020B0604020202020204" pitchFamily="34" charset="0"/>
                        </a:rPr>
                        <a:t>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670.12</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23%</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792973431"/>
                  </a:ext>
                </a:extLst>
              </a:tr>
              <a:tr h="178126">
                <a:tc>
                  <a:txBody>
                    <a:bodyPr/>
                    <a:lstStyle/>
                    <a:p>
                      <a:pPr algn="l" fontAlgn="b"/>
                      <a:r>
                        <a:rPr lang="en-US" sz="900" b="0" i="0" u="none" strike="noStrike">
                          <a:solidFill>
                            <a:srgbClr val="000000"/>
                          </a:solidFill>
                          <a:effectLst/>
                          <a:latin typeface="Arial" panose="020B0604020202020204" pitchFamily="34" charset="0"/>
                        </a:rPr>
                        <a:t>[D2-D7] Grosskrotzenburg - Urberach UMAIN N2 [DIR] [D7] / N-1 Dettingen - Grosskrotzenburg UMAIN S1</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670.12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23%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108602786"/>
                  </a:ext>
                </a:extLst>
              </a:tr>
              <a:tr h="178126">
                <a:tc>
                  <a:txBody>
                    <a:bodyPr/>
                    <a:lstStyle/>
                    <a:p>
                      <a:pPr algn="l" fontAlgn="b"/>
                      <a:r>
                        <a:rPr lang="en-US" sz="900" b="1" i="0" u="none" strike="noStrike">
                          <a:solidFill>
                            <a:srgbClr val="000000"/>
                          </a:solidFill>
                          <a:effectLst/>
                          <a:latin typeface="Arial" panose="020B0604020202020204" pitchFamily="34" charset="0"/>
                        </a:rPr>
                        <a:t>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506.22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98%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76011905"/>
                  </a:ext>
                </a:extLst>
              </a:tr>
              <a:tr h="178126">
                <a:tc>
                  <a:txBody>
                    <a:bodyPr/>
                    <a:lstStyle/>
                    <a:p>
                      <a:pPr algn="l" fontAlgn="b"/>
                      <a:r>
                        <a:rPr lang="en-US" sz="900" b="0" i="0" u="none" strike="noStrike">
                          <a:solidFill>
                            <a:srgbClr val="000000"/>
                          </a:solidFill>
                          <a:effectLst/>
                          <a:latin typeface="Arial" panose="020B0604020202020204" pitchFamily="34" charset="0"/>
                        </a:rPr>
                        <a:t>[D2-D7] Grosskrotzenburg - Urberach UMAIN N2 [DIR] [D7] / N-1 Dettingen - Grosskrotzenburg UMAIN S1</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506.22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30%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239378533"/>
                  </a:ext>
                </a:extLst>
              </a:tr>
              <a:tr h="178126">
                <a:tc>
                  <a:txBody>
                    <a:bodyPr/>
                    <a:lstStyle/>
                    <a:p>
                      <a:pPr algn="l" fontAlgn="b"/>
                      <a:r>
                        <a:rPr lang="en-US" sz="900" b="0" i="0" u="none" strike="noStrike">
                          <a:solidFill>
                            <a:srgbClr val="000000"/>
                          </a:solidFill>
                          <a:effectLst/>
                          <a:latin typeface="Arial" panose="020B0604020202020204" pitchFamily="34" charset="0"/>
                        </a:rPr>
                        <a:t>[PL-PL] Krosno Iskrzynia - Tarnow [OPP] / N-1 Nosovice - Varin</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48.22</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69%</a:t>
                      </a:r>
                    </a:p>
                  </a:txBody>
                  <a:tcPr marL="0" marR="0" marT="0" marB="0" anchor="b">
                    <a:lnL>
                      <a:noFill/>
                    </a:lnL>
                    <a:lnR>
                      <a:noFill/>
                    </a:lnR>
                    <a:lnT>
                      <a:noFill/>
                    </a:lnT>
                    <a:lnB>
                      <a:noFill/>
                    </a:lnB>
                  </a:tcPr>
                </a:tc>
                <a:extLst>
                  <a:ext uri="{0D108BD9-81ED-4DB2-BD59-A6C34878D82A}">
                    <a16:rowId xmlns:a16="http://schemas.microsoft.com/office/drawing/2014/main" val="3203453476"/>
                  </a:ext>
                </a:extLst>
              </a:tr>
              <a:tr h="178126">
                <a:tc>
                  <a:txBody>
                    <a:bodyPr/>
                    <a:lstStyle/>
                    <a:p>
                      <a:pPr algn="l" fontAlgn="b"/>
                      <a:r>
                        <a:rPr lang="en-US" sz="900" b="1" i="0" u="none" strike="noStrike">
                          <a:solidFill>
                            <a:srgbClr val="000000"/>
                          </a:solidFill>
                          <a:effectLst/>
                          <a:latin typeface="Arial" panose="020B0604020202020204" pitchFamily="34" charset="0"/>
                        </a:rPr>
                        <a:t>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327.89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152%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805489162"/>
                  </a:ext>
                </a:extLst>
              </a:tr>
              <a:tr h="178126">
                <a:tc>
                  <a:txBody>
                    <a:bodyPr/>
                    <a:lstStyle/>
                    <a:p>
                      <a:pPr algn="l" fontAlgn="b"/>
                      <a:r>
                        <a:rPr lang="en-US" sz="900" b="0" i="0" u="none" strike="noStrike">
                          <a:solidFill>
                            <a:srgbClr val="000000"/>
                          </a:solidFill>
                          <a:effectLst/>
                          <a:latin typeface="Arial" panose="020B0604020202020204" pitchFamily="34" charset="0"/>
                        </a:rPr>
                        <a:t>[BE-FR] Achene - Lonny 19 [DIR] [FR] / N-1 Avelgem - Avelin 380.80</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19.5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52%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943913924"/>
                  </a:ext>
                </a:extLst>
              </a:tr>
              <a:tr h="178126">
                <a:tc>
                  <a:txBody>
                    <a:bodyPr/>
                    <a:lstStyle/>
                    <a:p>
                      <a:pPr algn="l" fontAlgn="b"/>
                      <a:r>
                        <a:rPr lang="en-US" sz="900" b="0" i="0" u="none" strike="noStrike">
                          <a:solidFill>
                            <a:srgbClr val="000000"/>
                          </a:solidFill>
                          <a:effectLst/>
                          <a:latin typeface="Arial" panose="020B0604020202020204" pitchFamily="34" charset="0"/>
                        </a:rPr>
                        <a:t>[CZ-PL] Wielopole - Nosovice [DIR] [PL] / N-1 Albrechtice - Dobrzen</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58.24</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62%</a:t>
                      </a:r>
                    </a:p>
                  </a:txBody>
                  <a:tcPr marL="0" marR="0" marT="0" marB="0" anchor="b">
                    <a:lnL>
                      <a:noFill/>
                    </a:lnL>
                    <a:lnR>
                      <a:noFill/>
                    </a:lnR>
                    <a:lnT>
                      <a:noFill/>
                    </a:lnT>
                    <a:lnB>
                      <a:noFill/>
                    </a:lnB>
                  </a:tcPr>
                </a:tc>
                <a:extLst>
                  <a:ext uri="{0D108BD9-81ED-4DB2-BD59-A6C34878D82A}">
                    <a16:rowId xmlns:a16="http://schemas.microsoft.com/office/drawing/2014/main" val="3878003803"/>
                  </a:ext>
                </a:extLst>
              </a:tr>
              <a:tr h="178126">
                <a:tc>
                  <a:txBody>
                    <a:bodyPr/>
                    <a:lstStyle/>
                    <a:p>
                      <a:pPr algn="l" fontAlgn="b"/>
                      <a:r>
                        <a:rPr lang="en-US" sz="900" b="0" i="0" u="none" strike="noStrike">
                          <a:solidFill>
                            <a:srgbClr val="000000"/>
                          </a:solidFill>
                          <a:effectLst/>
                          <a:latin typeface="Arial" panose="020B0604020202020204" pitchFamily="34" charset="0"/>
                        </a:rPr>
                        <a:t>[D2-D7] Grosskrotzenburg - Urberach UMAIN N2 [DIR] [D7] / N-1 Dettingen - Grosskrotzenburg UMAIN S1</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327.89</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38%</a:t>
                      </a:r>
                    </a:p>
                  </a:txBody>
                  <a:tcPr marL="0" marR="0" marT="0" marB="0" anchor="b">
                    <a:lnL>
                      <a:noFill/>
                    </a:lnL>
                    <a:lnR>
                      <a:noFill/>
                    </a:lnR>
                    <a:lnT>
                      <a:noFill/>
                    </a:lnT>
                    <a:lnB>
                      <a:noFill/>
                    </a:lnB>
                  </a:tcPr>
                </a:tc>
                <a:extLst>
                  <a:ext uri="{0D108BD9-81ED-4DB2-BD59-A6C34878D82A}">
                    <a16:rowId xmlns:a16="http://schemas.microsoft.com/office/drawing/2014/main" val="2831290718"/>
                  </a:ext>
                </a:extLst>
              </a:tr>
              <a:tr h="178126">
                <a:tc>
                  <a:txBody>
                    <a:bodyPr/>
                    <a:lstStyle/>
                    <a:p>
                      <a:pPr algn="l" fontAlgn="b"/>
                      <a:r>
                        <a:rPr lang="en-US" sz="900" b="1" i="0" u="none" strike="noStrike">
                          <a:solidFill>
                            <a:srgbClr val="000000"/>
                          </a:solidFill>
                          <a:effectLst/>
                          <a:latin typeface="Arial" panose="020B0604020202020204" pitchFamily="34" charset="0"/>
                        </a:rPr>
                        <a:t>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240.38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102%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843723550"/>
                  </a:ext>
                </a:extLst>
              </a:tr>
              <a:tr h="178126">
                <a:tc>
                  <a:txBody>
                    <a:bodyPr/>
                    <a:lstStyle/>
                    <a:p>
                      <a:pPr algn="l" fontAlgn="b"/>
                      <a:r>
                        <a:rPr lang="en-US" sz="900" b="0" i="0" u="none" strike="noStrike">
                          <a:solidFill>
                            <a:srgbClr val="000000"/>
                          </a:solidFill>
                          <a:effectLst/>
                          <a:latin typeface="Arial" panose="020B0604020202020204" pitchFamily="34" charset="0"/>
                        </a:rPr>
                        <a:t>[CZ-PL] Wielopole - Nosovice [DIR] [PL] / N-1 Albrechtice - Dobrzen</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73.16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63%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54544636"/>
                  </a:ext>
                </a:extLst>
              </a:tr>
              <a:tr h="178126">
                <a:tc>
                  <a:txBody>
                    <a:bodyPr/>
                    <a:lstStyle/>
                    <a:p>
                      <a:pPr algn="l" fontAlgn="b"/>
                      <a:r>
                        <a:rPr lang="en-US" sz="900" b="0" i="0" u="none" strike="noStrike">
                          <a:solidFill>
                            <a:srgbClr val="000000"/>
                          </a:solidFill>
                          <a:effectLst/>
                          <a:latin typeface="Arial" panose="020B0604020202020204" pitchFamily="34" charset="0"/>
                        </a:rPr>
                        <a:t>[D2-D7] Grosskrotzenburg - Urberach UMAIN N2 [DIR] [D7] / N-1 Dettingen - Grosskrotzenburg UMAIN S1</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240.38</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38%</a:t>
                      </a:r>
                    </a:p>
                  </a:txBody>
                  <a:tcPr marL="0" marR="0" marT="0" marB="0" anchor="b">
                    <a:lnL>
                      <a:noFill/>
                    </a:lnL>
                    <a:lnR>
                      <a:noFill/>
                    </a:lnR>
                    <a:lnT>
                      <a:noFill/>
                    </a:lnT>
                    <a:lnB>
                      <a:noFill/>
                    </a:lnB>
                  </a:tcPr>
                </a:tc>
                <a:extLst>
                  <a:ext uri="{0D108BD9-81ED-4DB2-BD59-A6C34878D82A}">
                    <a16:rowId xmlns:a16="http://schemas.microsoft.com/office/drawing/2014/main" val="2139704634"/>
                  </a:ext>
                </a:extLst>
              </a:tr>
              <a:tr h="178126">
                <a:tc>
                  <a:txBody>
                    <a:bodyPr/>
                    <a:lstStyle/>
                    <a:p>
                      <a:pPr algn="l" fontAlgn="b"/>
                      <a:r>
                        <a:rPr lang="en-US" sz="900" b="1" i="0" u="none" strike="noStrike">
                          <a:solidFill>
                            <a:srgbClr val="000000"/>
                          </a:solidFill>
                          <a:effectLst/>
                          <a:latin typeface="Arial" panose="020B0604020202020204" pitchFamily="34" charset="0"/>
                        </a:rPr>
                        <a:t>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197.42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128%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56486961"/>
                  </a:ext>
                </a:extLst>
              </a:tr>
              <a:tr h="178126">
                <a:tc>
                  <a:txBody>
                    <a:bodyPr/>
                    <a:lstStyle/>
                    <a:p>
                      <a:pPr algn="l" fontAlgn="b"/>
                      <a:r>
                        <a:rPr lang="de-DE" sz="900" b="0" i="0" u="none" strike="noStrike">
                          <a:solidFill>
                            <a:srgbClr val="000000"/>
                          </a:solidFill>
                          <a:effectLst/>
                          <a:latin typeface="Arial" panose="020B0604020202020204" pitchFamily="34" charset="0"/>
                        </a:rPr>
                        <a:t>[D2-D4] Grafenrheinfeld - Stalldorf 416 [DIR] [D2] / N-1 Grafenrheinfeld - Hoepfingen ge (411)</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69.52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28%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764431418"/>
                  </a:ext>
                </a:extLst>
              </a:tr>
              <a:tr h="178126">
                <a:tc>
                  <a:txBody>
                    <a:bodyPr/>
                    <a:lstStyle/>
                    <a:p>
                      <a:pPr algn="l" fontAlgn="b"/>
                      <a:r>
                        <a:rPr lang="en-US" sz="900" b="0" i="0" u="none" strike="noStrike">
                          <a:solidFill>
                            <a:srgbClr val="000000"/>
                          </a:solidFill>
                          <a:effectLst/>
                          <a:latin typeface="Arial" panose="020B0604020202020204" pitchFamily="34" charset="0"/>
                        </a:rPr>
                        <a:t>[CZ-PL] Wielopole - Nosovice [DIR] [PL] / N-1 Albrechtice - Dobrzen</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77.73</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63%</a:t>
                      </a:r>
                    </a:p>
                  </a:txBody>
                  <a:tcPr marL="0" marR="0" marT="0" marB="0" anchor="b">
                    <a:lnL>
                      <a:noFill/>
                    </a:lnL>
                    <a:lnR>
                      <a:noFill/>
                    </a:lnR>
                    <a:lnT>
                      <a:noFill/>
                    </a:lnT>
                    <a:lnB>
                      <a:noFill/>
                    </a:lnB>
                  </a:tcPr>
                </a:tc>
                <a:extLst>
                  <a:ext uri="{0D108BD9-81ED-4DB2-BD59-A6C34878D82A}">
                    <a16:rowId xmlns:a16="http://schemas.microsoft.com/office/drawing/2014/main" val="1618864094"/>
                  </a:ext>
                </a:extLst>
              </a:tr>
              <a:tr h="178126">
                <a:tc>
                  <a:txBody>
                    <a:bodyPr/>
                    <a:lstStyle/>
                    <a:p>
                      <a:pPr algn="l" fontAlgn="b"/>
                      <a:r>
                        <a:rPr lang="en-US" sz="900" b="0" i="0" u="none" strike="noStrike">
                          <a:solidFill>
                            <a:srgbClr val="000000"/>
                          </a:solidFill>
                          <a:effectLst/>
                          <a:latin typeface="Arial" panose="020B0604020202020204" pitchFamily="34" charset="0"/>
                        </a:rPr>
                        <a:t>[D2-D7] Grosskrotzenburg - Urberach UMAIN N2 [DIR] [D7] / N-1 Dettingen - Grosskrotzenburg UMAIN S1</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197.42</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37%</a:t>
                      </a:r>
                    </a:p>
                  </a:txBody>
                  <a:tcPr marL="0" marR="0" marT="0" marB="0" anchor="b">
                    <a:lnL>
                      <a:noFill/>
                    </a:lnL>
                    <a:lnR>
                      <a:noFill/>
                    </a:lnR>
                    <a:lnT>
                      <a:noFill/>
                    </a:lnT>
                    <a:lnB>
                      <a:noFill/>
                    </a:lnB>
                  </a:tcPr>
                </a:tc>
                <a:extLst>
                  <a:ext uri="{0D108BD9-81ED-4DB2-BD59-A6C34878D82A}">
                    <a16:rowId xmlns:a16="http://schemas.microsoft.com/office/drawing/2014/main" val="638858906"/>
                  </a:ext>
                </a:extLst>
              </a:tr>
              <a:tr h="178126">
                <a:tc>
                  <a:txBody>
                    <a:bodyPr/>
                    <a:lstStyle/>
                    <a:p>
                      <a:pPr algn="l" fontAlgn="b"/>
                      <a:r>
                        <a:rPr lang="en-US" sz="900" b="1" i="0" u="none" strike="noStrike">
                          <a:solidFill>
                            <a:srgbClr val="000000"/>
                          </a:solidFill>
                          <a:effectLst/>
                          <a:latin typeface="Arial" panose="020B0604020202020204" pitchFamily="34" charset="0"/>
                        </a:rPr>
                        <a:t>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282.82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127%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047333568"/>
                  </a:ext>
                </a:extLst>
              </a:tr>
              <a:tr h="178126">
                <a:tc>
                  <a:txBody>
                    <a:bodyPr/>
                    <a:lstStyle/>
                    <a:p>
                      <a:pPr algn="l" fontAlgn="b"/>
                      <a:r>
                        <a:rPr lang="en-US" sz="900" b="0" i="0" u="none" strike="noStrike">
                          <a:solidFill>
                            <a:srgbClr val="000000"/>
                          </a:solidFill>
                          <a:effectLst/>
                          <a:latin typeface="Arial" panose="020B0604020202020204" pitchFamily="34" charset="0"/>
                        </a:rPr>
                        <a:t>[D8-D8] Roehrsdorf - Remptendorf 574 [DIR] / N-1 Roehrsdorf - Weida 573</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11.71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29%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096609972"/>
                  </a:ext>
                </a:extLst>
              </a:tr>
              <a:tr h="178126">
                <a:tc>
                  <a:txBody>
                    <a:bodyPr/>
                    <a:lstStyle/>
                    <a:p>
                      <a:pPr algn="l" fontAlgn="b"/>
                      <a:r>
                        <a:rPr lang="de-DE" sz="900" b="0" i="0" u="none" strike="noStrike">
                          <a:solidFill>
                            <a:srgbClr val="000000"/>
                          </a:solidFill>
                          <a:effectLst/>
                          <a:latin typeface="Arial" panose="020B0604020202020204" pitchFamily="34" charset="0"/>
                        </a:rPr>
                        <a:t>[D2-D4] Grafenrheinfeld - Stalldorf 416 [DIR] [D2] / N-1 Grafenrheinfeld - Hoepfingen ge (411)</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282.82</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3169983189"/>
                  </a:ext>
                </a:extLst>
              </a:tr>
              <a:tr h="178126">
                <a:tc>
                  <a:txBody>
                    <a:bodyPr/>
                    <a:lstStyle/>
                    <a:p>
                      <a:pPr algn="l" fontAlgn="b"/>
                      <a:r>
                        <a:rPr lang="en-US" sz="900" b="0" i="0" u="none" strike="noStrike">
                          <a:solidFill>
                            <a:srgbClr val="000000"/>
                          </a:solidFill>
                          <a:effectLst/>
                          <a:latin typeface="Arial" panose="020B0604020202020204" pitchFamily="34" charset="0"/>
                        </a:rPr>
                        <a:t>[PL-PL] Krosno Iskrzynia - Tarnow [OPP] / N-1 Nosovice - Varin</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72.37</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67%</a:t>
                      </a:r>
                    </a:p>
                  </a:txBody>
                  <a:tcPr marL="0" marR="0" marT="0" marB="0" anchor="b">
                    <a:lnL>
                      <a:noFill/>
                    </a:lnL>
                    <a:lnR>
                      <a:noFill/>
                    </a:lnR>
                    <a:lnT>
                      <a:noFill/>
                    </a:lnT>
                    <a:lnB>
                      <a:noFill/>
                    </a:lnB>
                  </a:tcPr>
                </a:tc>
                <a:extLst>
                  <a:ext uri="{0D108BD9-81ED-4DB2-BD59-A6C34878D82A}">
                    <a16:rowId xmlns:a16="http://schemas.microsoft.com/office/drawing/2014/main" val="1687402862"/>
                  </a:ext>
                </a:extLst>
              </a:tr>
              <a:tr h="178126">
                <a:tc>
                  <a:txBody>
                    <a:bodyPr/>
                    <a:lstStyle/>
                    <a:p>
                      <a:pPr algn="l" fontAlgn="b"/>
                      <a:r>
                        <a:rPr lang="en-US" sz="900" b="1" i="0" u="none" strike="noStrike">
                          <a:solidFill>
                            <a:srgbClr val="000000"/>
                          </a:solidFill>
                          <a:effectLst/>
                          <a:latin typeface="Arial" panose="020B0604020202020204" pitchFamily="34" charset="0"/>
                        </a:rPr>
                        <a:t>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219.94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162%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610307005"/>
                  </a:ext>
                </a:extLst>
              </a:tr>
              <a:tr h="178126">
                <a:tc>
                  <a:txBody>
                    <a:bodyPr/>
                    <a:lstStyle/>
                    <a:p>
                      <a:pPr algn="l" fontAlgn="b"/>
                      <a:r>
                        <a:rPr lang="en-US" sz="900" b="0" i="0" u="none" strike="noStrike">
                          <a:solidFill>
                            <a:srgbClr val="000000"/>
                          </a:solidFill>
                          <a:effectLst/>
                          <a:latin typeface="Arial" panose="020B0604020202020204" pitchFamily="34" charset="0"/>
                        </a:rPr>
                        <a:t>[BE-FR] Achene - Lonny 19 [DIR] [FR] / N-1 Avelgem - Avelin 380.80</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14.06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58%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641182566"/>
                  </a:ext>
                </a:extLst>
              </a:tr>
              <a:tr h="178126">
                <a:tc>
                  <a:txBody>
                    <a:bodyPr/>
                    <a:lstStyle/>
                    <a:p>
                      <a:pPr algn="l" fontAlgn="b"/>
                      <a:r>
                        <a:rPr lang="en-US" sz="900" b="0" i="0" u="none" strike="noStrike">
                          <a:solidFill>
                            <a:srgbClr val="000000"/>
                          </a:solidFill>
                          <a:effectLst/>
                          <a:latin typeface="Arial" panose="020B0604020202020204" pitchFamily="34" charset="0"/>
                        </a:rPr>
                        <a:t>[D2-D7] Grosskrotzenburg - Urberach UMAIN N2 [DIR] [D7] / N-1 Dettingen - Grosskrotzenburg UMAIN S1</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219.94</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42%</a:t>
                      </a:r>
                    </a:p>
                  </a:txBody>
                  <a:tcPr marL="0" marR="0" marT="0" marB="0" anchor="b">
                    <a:lnL>
                      <a:noFill/>
                    </a:lnL>
                    <a:lnR>
                      <a:noFill/>
                    </a:lnR>
                    <a:lnT>
                      <a:noFill/>
                    </a:lnT>
                    <a:lnB>
                      <a:noFill/>
                    </a:lnB>
                  </a:tcPr>
                </a:tc>
                <a:extLst>
                  <a:ext uri="{0D108BD9-81ED-4DB2-BD59-A6C34878D82A}">
                    <a16:rowId xmlns:a16="http://schemas.microsoft.com/office/drawing/2014/main" val="1238297884"/>
                  </a:ext>
                </a:extLst>
              </a:tr>
              <a:tr h="178126">
                <a:tc>
                  <a:txBody>
                    <a:bodyPr/>
                    <a:lstStyle/>
                    <a:p>
                      <a:pPr algn="l" fontAlgn="b"/>
                      <a:r>
                        <a:rPr lang="en-US" sz="900" b="0" i="0" u="none" strike="noStrike">
                          <a:solidFill>
                            <a:srgbClr val="000000"/>
                          </a:solidFill>
                          <a:effectLst/>
                          <a:latin typeface="Arial" panose="020B0604020202020204" pitchFamily="34" charset="0"/>
                        </a:rPr>
                        <a:t>[PL-PL] Krosno Iskrzynia - Tarnow [OPP] / N-1 Nosovice - Varin</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103.46</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62%</a:t>
                      </a:r>
                    </a:p>
                  </a:txBody>
                  <a:tcPr marL="0" marR="0" marT="0" marB="0" anchor="b">
                    <a:lnL>
                      <a:noFill/>
                    </a:lnL>
                    <a:lnR>
                      <a:noFill/>
                    </a:lnR>
                    <a:lnT>
                      <a:noFill/>
                    </a:lnT>
                    <a:lnB>
                      <a:noFill/>
                    </a:lnB>
                  </a:tcPr>
                </a:tc>
                <a:extLst>
                  <a:ext uri="{0D108BD9-81ED-4DB2-BD59-A6C34878D82A}">
                    <a16:rowId xmlns:a16="http://schemas.microsoft.com/office/drawing/2014/main" val="313598559"/>
                  </a:ext>
                </a:extLst>
              </a:tr>
              <a:tr h="178126">
                <a:tc>
                  <a:txBody>
                    <a:bodyPr/>
                    <a:lstStyle/>
                    <a:p>
                      <a:pPr algn="l" fontAlgn="b"/>
                      <a:r>
                        <a:rPr lang="en-US" sz="900" b="1" i="0" u="none" strike="noStrike">
                          <a:solidFill>
                            <a:srgbClr val="000000"/>
                          </a:solidFill>
                          <a:effectLst/>
                          <a:latin typeface="Arial" panose="020B0604020202020204" pitchFamily="34" charset="0"/>
                        </a:rPr>
                        <a:t>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295.69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157%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273138510"/>
                  </a:ext>
                </a:extLst>
              </a:tr>
              <a:tr h="178126">
                <a:tc>
                  <a:txBody>
                    <a:bodyPr/>
                    <a:lstStyle/>
                    <a:p>
                      <a:pPr algn="l" fontAlgn="b"/>
                      <a:r>
                        <a:rPr lang="en-US" sz="900" b="0" i="0" u="none" strike="noStrike">
                          <a:solidFill>
                            <a:srgbClr val="000000"/>
                          </a:solidFill>
                          <a:effectLst/>
                          <a:latin typeface="Arial" panose="020B0604020202020204" pitchFamily="34" charset="0"/>
                        </a:rPr>
                        <a:t>[BE-FR] Achene - Lonny 19 [DIR] [FR] / N-1 Avelgem - Avelin 380.80</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22.47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64%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296010833"/>
                  </a:ext>
                </a:extLst>
              </a:tr>
              <a:tr h="178126">
                <a:tc>
                  <a:txBody>
                    <a:bodyPr/>
                    <a:lstStyle/>
                    <a:p>
                      <a:pPr algn="l" fontAlgn="b"/>
                      <a:r>
                        <a:rPr lang="en-US" sz="900" b="0" i="0" u="none" strike="noStrike">
                          <a:solidFill>
                            <a:srgbClr val="000000"/>
                          </a:solidFill>
                          <a:effectLst/>
                          <a:latin typeface="Arial" panose="020B0604020202020204" pitchFamily="34" charset="0"/>
                        </a:rPr>
                        <a:t>[D2-D7] Grosskrotzenburg - Urberach UMAIN N2 [DIR] [D7] / N-1 Dettingen - Grosskrotzenburg UMAIN S1</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295.69</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36%</a:t>
                      </a:r>
                    </a:p>
                  </a:txBody>
                  <a:tcPr marL="0" marR="0" marT="0" marB="0" anchor="b">
                    <a:lnL>
                      <a:noFill/>
                    </a:lnL>
                    <a:lnR>
                      <a:noFill/>
                    </a:lnR>
                    <a:lnT>
                      <a:noFill/>
                    </a:lnT>
                    <a:lnB>
                      <a:noFill/>
                    </a:lnB>
                  </a:tcPr>
                </a:tc>
                <a:extLst>
                  <a:ext uri="{0D108BD9-81ED-4DB2-BD59-A6C34878D82A}">
                    <a16:rowId xmlns:a16="http://schemas.microsoft.com/office/drawing/2014/main" val="609967176"/>
                  </a:ext>
                </a:extLst>
              </a:tr>
              <a:tr h="178126">
                <a:tc>
                  <a:txBody>
                    <a:bodyPr/>
                    <a:lstStyle/>
                    <a:p>
                      <a:pPr algn="l" fontAlgn="b"/>
                      <a:r>
                        <a:rPr lang="en-US" sz="900" b="0" i="0" u="none" strike="noStrike">
                          <a:solidFill>
                            <a:srgbClr val="000000"/>
                          </a:solidFill>
                          <a:effectLst/>
                          <a:latin typeface="Arial" panose="020B0604020202020204" pitchFamily="34" charset="0"/>
                        </a:rPr>
                        <a:t>[PL-PL] Krosno Iskrzynia - Tarnow [OPP] / N-1 Nosovice - Varin</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128.49</a:t>
                      </a:r>
                    </a:p>
                  </a:txBody>
                  <a:tcPr marL="0" marR="0" marT="0" marB="0" anchor="b">
                    <a:lnL>
                      <a:noFill/>
                    </a:lnL>
                    <a:lnR>
                      <a:noFill/>
                    </a:lnR>
                    <a:lnT>
                      <a:noFill/>
                    </a:lnT>
                    <a:lnB>
                      <a:noFill/>
                    </a:lnB>
                  </a:tcPr>
                </a:tc>
                <a:tc>
                  <a:txBody>
                    <a:bodyPr/>
                    <a:lstStyle/>
                    <a:p>
                      <a:pPr algn="r" fontAlgn="b"/>
                      <a:r>
                        <a:rPr lang="en-US" sz="900" b="0" i="0" u="none" strike="noStrike" dirty="0">
                          <a:solidFill>
                            <a:srgbClr val="000000"/>
                          </a:solidFill>
                          <a:effectLst/>
                          <a:latin typeface="Arial" panose="020B0604020202020204" pitchFamily="34" charset="0"/>
                        </a:rPr>
                        <a:t>57%</a:t>
                      </a:r>
                    </a:p>
                  </a:txBody>
                  <a:tcPr marL="0" marR="0" marT="0" marB="0" anchor="b">
                    <a:lnL>
                      <a:noFill/>
                    </a:lnL>
                    <a:lnR>
                      <a:noFill/>
                    </a:lnR>
                    <a:lnT>
                      <a:noFill/>
                    </a:lnT>
                    <a:lnB>
                      <a:noFill/>
                    </a:lnB>
                  </a:tcPr>
                </a:tc>
                <a:extLst>
                  <a:ext uri="{0D108BD9-81ED-4DB2-BD59-A6C34878D82A}">
                    <a16:rowId xmlns:a16="http://schemas.microsoft.com/office/drawing/2014/main" val="2902821919"/>
                  </a:ext>
                </a:extLst>
              </a:tr>
            </a:tbl>
          </a:graphicData>
        </a:graphic>
      </p:graphicFrame>
    </p:spTree>
    <p:extLst>
      <p:ext uri="{BB962C8B-B14F-4D97-AF65-F5344CB8AC3E}">
        <p14:creationId xmlns:p14="http://schemas.microsoft.com/office/powerpoint/2010/main" val="217931327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tableEx ,Top 10 CNE by Average Maximum AMR (MW) per BD ,multiRowCard ,tableEx ,Average Maximum AMR per BD (MW) by TSO ,tableEx ,basicShap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+2_11</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4238013528"/>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20123 (part 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556BFDE1-627A-4BBA-8DB2-0D585436DFC5}"/>
              </a:ext>
            </a:extLst>
          </p:cNvPr>
          <p:cNvGraphicFramePr>
            <a:graphicFrameLocks noGrp="1"/>
          </p:cNvGraphicFramePr>
          <p:nvPr>
            <p:extLst>
              <p:ext uri="{D42A27DB-BD31-4B8C-83A1-F6EECF244321}">
                <p14:modId xmlns:p14="http://schemas.microsoft.com/office/powerpoint/2010/main" val="1842285723"/>
              </p:ext>
            </p:extLst>
          </p:nvPr>
        </p:nvGraphicFramePr>
        <p:xfrm>
          <a:off x="1147865" y="1079499"/>
          <a:ext cx="7735572" cy="4883564"/>
        </p:xfrm>
        <a:graphic>
          <a:graphicData uri="http://schemas.openxmlformats.org/drawingml/2006/table">
            <a:tbl>
              <a:tblPr/>
              <a:tblGrid>
                <a:gridCol w="5994180">
                  <a:extLst>
                    <a:ext uri="{9D8B030D-6E8A-4147-A177-3AD203B41FA5}">
                      <a16:colId xmlns:a16="http://schemas.microsoft.com/office/drawing/2014/main" val="2995761965"/>
                    </a:ext>
                  </a:extLst>
                </a:gridCol>
                <a:gridCol w="1267544">
                  <a:extLst>
                    <a:ext uri="{9D8B030D-6E8A-4147-A177-3AD203B41FA5}">
                      <a16:colId xmlns:a16="http://schemas.microsoft.com/office/drawing/2014/main" val="3111284806"/>
                    </a:ext>
                  </a:extLst>
                </a:gridCol>
                <a:gridCol w="473848">
                  <a:extLst>
                    <a:ext uri="{9D8B030D-6E8A-4147-A177-3AD203B41FA5}">
                      <a16:colId xmlns:a16="http://schemas.microsoft.com/office/drawing/2014/main" val="690813852"/>
                    </a:ext>
                  </a:extLst>
                </a:gridCol>
              </a:tblGrid>
              <a:tr h="174413">
                <a:tc>
                  <a:txBody>
                    <a:bodyPr/>
                    <a:lstStyle/>
                    <a:p>
                      <a:pPr algn="l" fontAlgn="b"/>
                      <a:r>
                        <a:rPr lang="en-US" sz="900" b="1" i="0" u="none" strike="noStrike">
                          <a:solidFill>
                            <a:srgbClr val="000000"/>
                          </a:solidFill>
                          <a:effectLst/>
                          <a:latin typeface="Arial" panose="020B0604020202020204" pitchFamily="34" charset="0"/>
                        </a:rPr>
                        <a:t>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149.95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175%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25274465"/>
                  </a:ext>
                </a:extLst>
              </a:tr>
              <a:tr h="174413">
                <a:tc>
                  <a:txBody>
                    <a:bodyPr/>
                    <a:lstStyle/>
                    <a:p>
                      <a:pPr algn="l" fontAlgn="b"/>
                      <a:r>
                        <a:rPr lang="pt-BR" sz="900" b="0" i="0" u="none" strike="noStrike">
                          <a:solidFill>
                            <a:srgbClr val="000000"/>
                          </a:solidFill>
                          <a:effectLst/>
                          <a:latin typeface="Arial" panose="020B0604020202020204" pitchFamily="34" charset="0"/>
                        </a:rPr>
                        <a:t>[BE-FR] Avelgem - Avelin 80 [DIR] [FR] / N-1 Avelgem - Mastaing 380.79</a:t>
                      </a:r>
                    </a:p>
                  </a:txBody>
                  <a:tcPr marL="105958"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90.64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90%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878942010"/>
                  </a:ext>
                </a:extLst>
              </a:tr>
              <a:tr h="174413">
                <a:tc>
                  <a:txBody>
                    <a:bodyPr/>
                    <a:lstStyle/>
                    <a:p>
                      <a:pPr algn="l" fontAlgn="b"/>
                      <a:r>
                        <a:rPr lang="en-US" sz="900" b="0" i="0" u="none" strike="noStrike">
                          <a:solidFill>
                            <a:srgbClr val="000000"/>
                          </a:solidFill>
                          <a:effectLst/>
                          <a:latin typeface="Arial" panose="020B0604020202020204" pitchFamily="34" charset="0"/>
                        </a:rPr>
                        <a:t>[D2-D7] Grosskrotzenburg - Urberach UMAIN N2 [DIR] [D7] / N-1 Dettingen - Grosskrotzenburg UMAIN S1</a:t>
                      </a:r>
                    </a:p>
                  </a:txBody>
                  <a:tcPr marL="105958"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130.29</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34%</a:t>
                      </a:r>
                    </a:p>
                  </a:txBody>
                  <a:tcPr marL="0" marR="0" marT="0" marB="0" anchor="b">
                    <a:lnL>
                      <a:noFill/>
                    </a:lnL>
                    <a:lnR>
                      <a:noFill/>
                    </a:lnR>
                    <a:lnT>
                      <a:noFill/>
                    </a:lnT>
                    <a:lnB>
                      <a:noFill/>
                    </a:lnB>
                  </a:tcPr>
                </a:tc>
                <a:extLst>
                  <a:ext uri="{0D108BD9-81ED-4DB2-BD59-A6C34878D82A}">
                    <a16:rowId xmlns:a16="http://schemas.microsoft.com/office/drawing/2014/main" val="3493823735"/>
                  </a:ext>
                </a:extLst>
              </a:tr>
              <a:tr h="174413">
                <a:tc>
                  <a:txBody>
                    <a:bodyPr/>
                    <a:lstStyle/>
                    <a:p>
                      <a:pPr algn="l" fontAlgn="b"/>
                      <a:r>
                        <a:rPr lang="en-US" sz="900" b="0" i="0" u="none" strike="noStrike">
                          <a:solidFill>
                            <a:srgbClr val="000000"/>
                          </a:solidFill>
                          <a:effectLst/>
                          <a:latin typeface="Arial" panose="020B0604020202020204" pitchFamily="34" charset="0"/>
                        </a:rPr>
                        <a:t>[PL-PL] Krosno Iskrzynia - Tarnow [OPP] / N-1 Nosovice - Varin</a:t>
                      </a:r>
                    </a:p>
                  </a:txBody>
                  <a:tcPr marL="105958"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149.95</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50%</a:t>
                      </a:r>
                    </a:p>
                  </a:txBody>
                  <a:tcPr marL="0" marR="0" marT="0" marB="0" anchor="b">
                    <a:lnL>
                      <a:noFill/>
                    </a:lnL>
                    <a:lnR>
                      <a:noFill/>
                    </a:lnR>
                    <a:lnT>
                      <a:noFill/>
                    </a:lnT>
                    <a:lnB>
                      <a:noFill/>
                    </a:lnB>
                  </a:tcPr>
                </a:tc>
                <a:extLst>
                  <a:ext uri="{0D108BD9-81ED-4DB2-BD59-A6C34878D82A}">
                    <a16:rowId xmlns:a16="http://schemas.microsoft.com/office/drawing/2014/main" val="3524697268"/>
                  </a:ext>
                </a:extLst>
              </a:tr>
              <a:tr h="174413">
                <a:tc>
                  <a:txBody>
                    <a:bodyPr/>
                    <a:lstStyle/>
                    <a:p>
                      <a:pPr algn="l" fontAlgn="b"/>
                      <a:r>
                        <a:rPr lang="en-US" sz="900" b="1" i="0" u="none" strike="noStrike">
                          <a:solidFill>
                            <a:srgbClr val="000000"/>
                          </a:solidFill>
                          <a:effectLst/>
                          <a:latin typeface="Arial" panose="020B0604020202020204" pitchFamily="34" charset="0"/>
                        </a:rPr>
                        <a:t>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4.48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183%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847879281"/>
                  </a:ext>
                </a:extLst>
              </a:tr>
              <a:tr h="174413">
                <a:tc>
                  <a:txBody>
                    <a:bodyPr/>
                    <a:lstStyle/>
                    <a:p>
                      <a:pPr algn="l" fontAlgn="b"/>
                      <a:r>
                        <a:rPr lang="de-DE" sz="900" b="0" i="0" u="none" strike="noStrike">
                          <a:solidFill>
                            <a:srgbClr val="000000"/>
                          </a:solidFill>
                          <a:effectLst/>
                          <a:latin typeface="Arial" panose="020B0604020202020204" pitchFamily="34" charset="0"/>
                        </a:rPr>
                        <a:t>[D8-D8] Pasewalk - Vierraden 306 [DIR] / N-1 Vierraden - Neuenhagen 304</a:t>
                      </a:r>
                    </a:p>
                  </a:txBody>
                  <a:tcPr marL="105958"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4.48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33%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597687558"/>
                  </a:ext>
                </a:extLst>
              </a:tr>
              <a:tr h="174413">
                <a:tc>
                  <a:txBody>
                    <a:bodyPr/>
                    <a:lstStyle/>
                    <a:p>
                      <a:pPr algn="l" fontAlgn="b"/>
                      <a:r>
                        <a:rPr lang="en-US" sz="900" b="0" i="0" u="none" strike="noStrike">
                          <a:solidFill>
                            <a:srgbClr val="000000"/>
                          </a:solidFill>
                          <a:effectLst/>
                          <a:latin typeface="Arial" panose="020B0604020202020204" pitchFamily="34" charset="0"/>
                        </a:rPr>
                        <a:t>[SK-SK] V.Dur - Levice 2 [DIR] / N-1 V.Dur - Levice 1</a:t>
                      </a:r>
                    </a:p>
                  </a:txBody>
                  <a:tcPr marL="105958"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0.17</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41%</a:t>
                      </a:r>
                    </a:p>
                  </a:txBody>
                  <a:tcPr marL="0" marR="0" marT="0" marB="0" anchor="b">
                    <a:lnL>
                      <a:noFill/>
                    </a:lnL>
                    <a:lnR>
                      <a:noFill/>
                    </a:lnR>
                    <a:lnT>
                      <a:noFill/>
                    </a:lnT>
                    <a:lnB>
                      <a:noFill/>
                    </a:lnB>
                  </a:tcPr>
                </a:tc>
                <a:extLst>
                  <a:ext uri="{0D108BD9-81ED-4DB2-BD59-A6C34878D82A}">
                    <a16:rowId xmlns:a16="http://schemas.microsoft.com/office/drawing/2014/main" val="3985491244"/>
                  </a:ext>
                </a:extLst>
              </a:tr>
              <a:tr h="174413">
                <a:tc>
                  <a:txBody>
                    <a:bodyPr/>
                    <a:lstStyle/>
                    <a:p>
                      <a:pPr algn="l" fontAlgn="b"/>
                      <a:r>
                        <a:rPr lang="en-US" sz="900" b="0" i="0" u="none" strike="noStrike">
                          <a:solidFill>
                            <a:srgbClr val="000000"/>
                          </a:solidFill>
                          <a:effectLst/>
                          <a:latin typeface="Arial" panose="020B0604020202020204" pitchFamily="34" charset="0"/>
                        </a:rPr>
                        <a:t>[RO-RO] TR Rosiori 400/220 1 [DIR] / N-1 TR Iernut 400/220 1</a:t>
                      </a:r>
                    </a:p>
                  </a:txBody>
                  <a:tcPr marL="105958"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0.08</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26%</a:t>
                      </a:r>
                    </a:p>
                  </a:txBody>
                  <a:tcPr marL="0" marR="0" marT="0" marB="0" anchor="b">
                    <a:lnL>
                      <a:noFill/>
                    </a:lnL>
                    <a:lnR>
                      <a:noFill/>
                    </a:lnR>
                    <a:lnT>
                      <a:noFill/>
                    </a:lnT>
                    <a:lnB>
                      <a:noFill/>
                    </a:lnB>
                  </a:tcPr>
                </a:tc>
                <a:extLst>
                  <a:ext uri="{0D108BD9-81ED-4DB2-BD59-A6C34878D82A}">
                    <a16:rowId xmlns:a16="http://schemas.microsoft.com/office/drawing/2014/main" val="3067862504"/>
                  </a:ext>
                </a:extLst>
              </a:tr>
              <a:tr h="174413">
                <a:tc>
                  <a:txBody>
                    <a:bodyPr/>
                    <a:lstStyle/>
                    <a:p>
                      <a:pPr algn="l" fontAlgn="b"/>
                      <a:r>
                        <a:rPr lang="en-US" sz="900" b="0" i="0" u="none" strike="noStrike">
                          <a:solidFill>
                            <a:srgbClr val="000000"/>
                          </a:solidFill>
                          <a:effectLst/>
                          <a:latin typeface="Arial" panose="020B0604020202020204" pitchFamily="34" charset="0"/>
                        </a:rPr>
                        <a:t>[BE-BE] PST Zandvliet 2 [DIR] [BE] / N-1 PST Zandvliet 1</a:t>
                      </a:r>
                    </a:p>
                  </a:txBody>
                  <a:tcPr marL="105958"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0.12</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82%</a:t>
                      </a:r>
                    </a:p>
                  </a:txBody>
                  <a:tcPr marL="0" marR="0" marT="0" marB="0" anchor="b">
                    <a:lnL>
                      <a:noFill/>
                    </a:lnL>
                    <a:lnR>
                      <a:noFill/>
                    </a:lnR>
                    <a:lnT>
                      <a:noFill/>
                    </a:lnT>
                    <a:lnB>
                      <a:noFill/>
                    </a:lnB>
                  </a:tcPr>
                </a:tc>
                <a:extLst>
                  <a:ext uri="{0D108BD9-81ED-4DB2-BD59-A6C34878D82A}">
                    <a16:rowId xmlns:a16="http://schemas.microsoft.com/office/drawing/2014/main" val="1124264552"/>
                  </a:ext>
                </a:extLst>
              </a:tr>
              <a:tr h="174413">
                <a:tc>
                  <a:txBody>
                    <a:bodyPr/>
                    <a:lstStyle/>
                    <a:p>
                      <a:pPr algn="l" fontAlgn="b"/>
                      <a:r>
                        <a:rPr lang="en-US" sz="900" b="1" i="0" u="none" strike="noStrike">
                          <a:solidFill>
                            <a:srgbClr val="000000"/>
                          </a:solidFill>
                          <a:effectLst/>
                          <a:latin typeface="Arial" panose="020B0604020202020204" pitchFamily="34" charset="0"/>
                        </a:rPr>
                        <a:t>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150.54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82%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928793107"/>
                  </a:ext>
                </a:extLst>
              </a:tr>
              <a:tr h="174413">
                <a:tc>
                  <a:txBody>
                    <a:bodyPr/>
                    <a:lstStyle/>
                    <a:p>
                      <a:pPr algn="l" fontAlgn="b"/>
                      <a:r>
                        <a:rPr lang="de-DE" sz="900" b="0" i="0" u="none" strike="noStrike">
                          <a:solidFill>
                            <a:srgbClr val="000000"/>
                          </a:solidFill>
                          <a:effectLst/>
                          <a:latin typeface="Arial" panose="020B0604020202020204" pitchFamily="34" charset="0"/>
                        </a:rPr>
                        <a:t>[D8-D8] Pasewalk - Vierraden 306 [DIR] / N-1 Vierraden - Neuenhagen 304</a:t>
                      </a:r>
                    </a:p>
                  </a:txBody>
                  <a:tcPr marL="105958"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26.28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41%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521243400"/>
                  </a:ext>
                </a:extLst>
              </a:tr>
              <a:tr h="174413">
                <a:tc>
                  <a:txBody>
                    <a:bodyPr/>
                    <a:lstStyle/>
                    <a:p>
                      <a:pPr algn="l" fontAlgn="b"/>
                      <a:r>
                        <a:rPr lang="en-US" sz="900" b="0" i="0" u="none" strike="noStrike">
                          <a:solidFill>
                            <a:srgbClr val="000000"/>
                          </a:solidFill>
                          <a:effectLst/>
                          <a:latin typeface="Arial" panose="020B0604020202020204" pitchFamily="34" charset="0"/>
                        </a:rPr>
                        <a:t>[SK-SK] V.Dur - Levice 2 [DIR] / N-1 V.Dur - Levice 1</a:t>
                      </a:r>
                    </a:p>
                  </a:txBody>
                  <a:tcPr marL="105958"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150.54</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41%</a:t>
                      </a:r>
                    </a:p>
                  </a:txBody>
                  <a:tcPr marL="0" marR="0" marT="0" marB="0" anchor="b">
                    <a:lnL>
                      <a:noFill/>
                    </a:lnL>
                    <a:lnR>
                      <a:noFill/>
                    </a:lnR>
                    <a:lnT>
                      <a:noFill/>
                    </a:lnT>
                    <a:lnB>
                      <a:noFill/>
                    </a:lnB>
                  </a:tcPr>
                </a:tc>
                <a:extLst>
                  <a:ext uri="{0D108BD9-81ED-4DB2-BD59-A6C34878D82A}">
                    <a16:rowId xmlns:a16="http://schemas.microsoft.com/office/drawing/2014/main" val="1776687351"/>
                  </a:ext>
                </a:extLst>
              </a:tr>
              <a:tr h="174413">
                <a:tc>
                  <a:txBody>
                    <a:bodyPr/>
                    <a:lstStyle/>
                    <a:p>
                      <a:pPr algn="l" fontAlgn="b"/>
                      <a:r>
                        <a:rPr lang="sl-SI" sz="900" b="1" i="0" u="none" strike="noStrike" dirty="0">
                          <a:solidFill>
                            <a:srgbClr val="000000"/>
                          </a:solidFill>
                          <a:effectLst/>
                          <a:latin typeface="Arial" panose="020B0604020202020204" pitchFamily="34" charset="0"/>
                        </a:rPr>
                        <a:t>18</a:t>
                      </a:r>
                      <a:endParaRPr lang="en-US" sz="900" b="1" i="0" u="none" strike="noStrike" dirty="0">
                        <a:solidFill>
                          <a:srgbClr val="000000"/>
                        </a:solidFill>
                        <a:effectLst/>
                        <a:latin typeface="Arial" panose="020B0604020202020204" pitchFamily="34" charset="0"/>
                      </a:endParaRP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527.13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35%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578934780"/>
                  </a:ext>
                </a:extLst>
              </a:tr>
              <a:tr h="174413">
                <a:tc>
                  <a:txBody>
                    <a:bodyPr/>
                    <a:lstStyle/>
                    <a:p>
                      <a:pPr algn="l" fontAlgn="b"/>
                      <a:r>
                        <a:rPr lang="en-US" sz="900" b="0" i="0" u="none" strike="noStrike">
                          <a:solidFill>
                            <a:srgbClr val="000000"/>
                          </a:solidFill>
                          <a:effectLst/>
                          <a:latin typeface="Arial" panose="020B0604020202020204" pitchFamily="34" charset="0"/>
                        </a:rPr>
                        <a:t>[SK-SK] V.Dur - Levice 2 [DIR] / N-1 V.Dur - Levice 1</a:t>
                      </a:r>
                    </a:p>
                  </a:txBody>
                  <a:tcPr marL="105958"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527.13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35%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377872409"/>
                  </a:ext>
                </a:extLst>
              </a:tr>
              <a:tr h="174413">
                <a:tc>
                  <a:txBody>
                    <a:bodyPr/>
                    <a:lstStyle/>
                    <a:p>
                      <a:pPr algn="l" fontAlgn="b"/>
                      <a:r>
                        <a:rPr lang="en-US" sz="900" b="1" i="0" u="none" strike="noStrike">
                          <a:solidFill>
                            <a:srgbClr val="000000"/>
                          </a:solidFill>
                          <a:effectLst/>
                          <a:latin typeface="Arial" panose="020B0604020202020204" pitchFamily="34" charset="0"/>
                        </a:rPr>
                        <a:t>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248.35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35%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602150133"/>
                  </a:ext>
                </a:extLst>
              </a:tr>
              <a:tr h="174413">
                <a:tc>
                  <a:txBody>
                    <a:bodyPr/>
                    <a:lstStyle/>
                    <a:p>
                      <a:pPr algn="l" fontAlgn="b"/>
                      <a:r>
                        <a:rPr lang="en-US" sz="900" b="0" i="0" u="none" strike="noStrike">
                          <a:solidFill>
                            <a:srgbClr val="000000"/>
                          </a:solidFill>
                          <a:effectLst/>
                          <a:latin typeface="Arial" panose="020B0604020202020204" pitchFamily="34" charset="0"/>
                        </a:rPr>
                        <a:t>[SK-SK] V.Dur - Levice 2 [DIR] / N-1 V.Dur - Levice 1</a:t>
                      </a:r>
                    </a:p>
                  </a:txBody>
                  <a:tcPr marL="105958"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248.35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35%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227321459"/>
                  </a:ext>
                </a:extLst>
              </a:tr>
              <a:tr h="174413">
                <a:tc>
                  <a:txBody>
                    <a:bodyPr/>
                    <a:lstStyle/>
                    <a:p>
                      <a:pPr algn="l" fontAlgn="b"/>
                      <a:r>
                        <a:rPr lang="en-US" sz="900" b="1" i="0" u="none" strike="noStrike">
                          <a:solidFill>
                            <a:srgbClr val="000000"/>
                          </a:solidFill>
                          <a:effectLst/>
                          <a:latin typeface="Arial" panose="020B0604020202020204" pitchFamily="34" charset="0"/>
                        </a:rPr>
                        <a:t>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18.7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183%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513889394"/>
                  </a:ext>
                </a:extLst>
              </a:tr>
              <a:tr h="174413">
                <a:tc>
                  <a:txBody>
                    <a:bodyPr/>
                    <a:lstStyle/>
                    <a:p>
                      <a:pPr algn="l" fontAlgn="b"/>
                      <a:r>
                        <a:rPr lang="en-US" sz="900" b="0" i="0" u="none" strike="noStrike">
                          <a:solidFill>
                            <a:srgbClr val="000000"/>
                          </a:solidFill>
                          <a:effectLst/>
                          <a:latin typeface="Arial" panose="020B0604020202020204" pitchFamily="34" charset="0"/>
                        </a:rPr>
                        <a:t>[SK-SK] V.Dur - Levice 2 [DIR] / N-1 V.Dur - Levice 1</a:t>
                      </a:r>
                    </a:p>
                  </a:txBody>
                  <a:tcPr marL="105958"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17.95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39%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411718616"/>
                  </a:ext>
                </a:extLst>
              </a:tr>
              <a:tr h="174413">
                <a:tc>
                  <a:txBody>
                    <a:bodyPr/>
                    <a:lstStyle/>
                    <a:p>
                      <a:pPr algn="l" fontAlgn="b"/>
                      <a:r>
                        <a:rPr lang="en-US" sz="900" b="0" i="0" u="none" strike="noStrike">
                          <a:solidFill>
                            <a:srgbClr val="000000"/>
                          </a:solidFill>
                          <a:effectLst/>
                          <a:latin typeface="Arial" panose="020B0604020202020204" pitchFamily="34" charset="0"/>
                        </a:rPr>
                        <a:t>[BE-FR] Achene - Lonny 19 [DIR] [FR] / N-1 Avelgem - Avelin 380.80</a:t>
                      </a:r>
                    </a:p>
                  </a:txBody>
                  <a:tcPr marL="105958"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12.94</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64%</a:t>
                      </a:r>
                    </a:p>
                  </a:txBody>
                  <a:tcPr marL="0" marR="0" marT="0" marB="0" anchor="b">
                    <a:lnL>
                      <a:noFill/>
                    </a:lnL>
                    <a:lnR>
                      <a:noFill/>
                    </a:lnR>
                    <a:lnT>
                      <a:noFill/>
                    </a:lnT>
                    <a:lnB>
                      <a:noFill/>
                    </a:lnB>
                  </a:tcPr>
                </a:tc>
                <a:extLst>
                  <a:ext uri="{0D108BD9-81ED-4DB2-BD59-A6C34878D82A}">
                    <a16:rowId xmlns:a16="http://schemas.microsoft.com/office/drawing/2014/main" val="1601867004"/>
                  </a:ext>
                </a:extLst>
              </a:tr>
              <a:tr h="174413">
                <a:tc>
                  <a:txBody>
                    <a:bodyPr/>
                    <a:lstStyle/>
                    <a:p>
                      <a:pPr algn="l" fontAlgn="b"/>
                      <a:r>
                        <a:rPr lang="en-US" sz="900" b="0" i="0" u="none" strike="noStrike">
                          <a:solidFill>
                            <a:srgbClr val="000000"/>
                          </a:solidFill>
                          <a:effectLst/>
                          <a:latin typeface="Arial" panose="020B0604020202020204" pitchFamily="34" charset="0"/>
                        </a:rPr>
                        <a:t>[BE-BE] PST Zandvliet 2 [DIR] [BE] / N-1 PST Zandvliet 1</a:t>
                      </a:r>
                    </a:p>
                  </a:txBody>
                  <a:tcPr marL="105958"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18.7</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79%</a:t>
                      </a:r>
                    </a:p>
                  </a:txBody>
                  <a:tcPr marL="0" marR="0" marT="0" marB="0" anchor="b">
                    <a:lnL>
                      <a:noFill/>
                    </a:lnL>
                    <a:lnR>
                      <a:noFill/>
                    </a:lnR>
                    <a:lnT>
                      <a:noFill/>
                    </a:lnT>
                    <a:lnB>
                      <a:noFill/>
                    </a:lnB>
                  </a:tcPr>
                </a:tc>
                <a:extLst>
                  <a:ext uri="{0D108BD9-81ED-4DB2-BD59-A6C34878D82A}">
                    <a16:rowId xmlns:a16="http://schemas.microsoft.com/office/drawing/2014/main" val="3788107768"/>
                  </a:ext>
                </a:extLst>
              </a:tr>
              <a:tr h="174413">
                <a:tc>
                  <a:txBody>
                    <a:bodyPr/>
                    <a:lstStyle/>
                    <a:p>
                      <a:pPr algn="l" fontAlgn="b"/>
                      <a:r>
                        <a:rPr lang="en-US" sz="900" b="1" i="0" u="none" strike="noStrike">
                          <a:solidFill>
                            <a:srgbClr val="000000"/>
                          </a:solidFill>
                          <a:effectLst/>
                          <a:latin typeface="Arial" panose="020B0604020202020204" pitchFamily="34" charset="0"/>
                        </a:rPr>
                        <a:t>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16.32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214%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40207794"/>
                  </a:ext>
                </a:extLst>
              </a:tr>
              <a:tr h="174413">
                <a:tc>
                  <a:txBody>
                    <a:bodyPr/>
                    <a:lstStyle/>
                    <a:p>
                      <a:pPr algn="l" fontAlgn="b"/>
                      <a:r>
                        <a:rPr lang="en-US" sz="900" b="0" i="0" u="none" strike="noStrike">
                          <a:solidFill>
                            <a:srgbClr val="000000"/>
                          </a:solidFill>
                          <a:effectLst/>
                          <a:latin typeface="Arial" panose="020B0604020202020204" pitchFamily="34" charset="0"/>
                        </a:rPr>
                        <a:t>[BE-FR] Achene - Lonny 19 [DIR] [FR] / N-1 Avelgem - Avelin 380.80</a:t>
                      </a:r>
                    </a:p>
                  </a:txBody>
                  <a:tcPr marL="105958"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0.19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55%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614807889"/>
                  </a:ext>
                </a:extLst>
              </a:tr>
              <a:tr h="174413">
                <a:tc>
                  <a:txBody>
                    <a:bodyPr/>
                    <a:lstStyle/>
                    <a:p>
                      <a:pPr algn="l" fontAlgn="b"/>
                      <a:r>
                        <a:rPr lang="en-US" sz="900" b="0" i="0" u="none" strike="noStrike">
                          <a:solidFill>
                            <a:srgbClr val="000000"/>
                          </a:solidFill>
                          <a:effectLst/>
                          <a:latin typeface="Arial" panose="020B0604020202020204" pitchFamily="34" charset="0"/>
                        </a:rPr>
                        <a:t>[BE-BE] PST Zandvliet 2 [DIR] [BE] / N-1 PST Zandvliet 1</a:t>
                      </a:r>
                    </a:p>
                  </a:txBody>
                  <a:tcPr marL="105958"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5.67</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74%</a:t>
                      </a:r>
                    </a:p>
                  </a:txBody>
                  <a:tcPr marL="0" marR="0" marT="0" marB="0" anchor="b">
                    <a:lnL>
                      <a:noFill/>
                    </a:lnL>
                    <a:lnR>
                      <a:noFill/>
                    </a:lnR>
                    <a:lnT>
                      <a:noFill/>
                    </a:lnT>
                    <a:lnB>
                      <a:noFill/>
                    </a:lnB>
                  </a:tcPr>
                </a:tc>
                <a:extLst>
                  <a:ext uri="{0D108BD9-81ED-4DB2-BD59-A6C34878D82A}">
                    <a16:rowId xmlns:a16="http://schemas.microsoft.com/office/drawing/2014/main" val="3988886424"/>
                  </a:ext>
                </a:extLst>
              </a:tr>
              <a:tr h="174413">
                <a:tc>
                  <a:txBody>
                    <a:bodyPr/>
                    <a:lstStyle/>
                    <a:p>
                      <a:pPr algn="l" fontAlgn="b"/>
                      <a:r>
                        <a:rPr lang="pt-BR" sz="900" b="0" i="0" u="none" strike="noStrike">
                          <a:solidFill>
                            <a:srgbClr val="000000"/>
                          </a:solidFill>
                          <a:effectLst/>
                          <a:latin typeface="Arial" panose="020B0604020202020204" pitchFamily="34" charset="0"/>
                        </a:rPr>
                        <a:t>[BE-FR] Avelgem - Avelin 80 [DIR] [FR] / N-1 Avelgem - Mastaing 380.79</a:t>
                      </a:r>
                    </a:p>
                  </a:txBody>
                  <a:tcPr marL="105958"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16.32</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85%</a:t>
                      </a:r>
                    </a:p>
                  </a:txBody>
                  <a:tcPr marL="0" marR="0" marT="0" marB="0" anchor="b">
                    <a:lnL>
                      <a:noFill/>
                    </a:lnL>
                    <a:lnR>
                      <a:noFill/>
                    </a:lnR>
                    <a:lnT>
                      <a:noFill/>
                    </a:lnT>
                    <a:lnB>
                      <a:noFill/>
                    </a:lnB>
                  </a:tcPr>
                </a:tc>
                <a:extLst>
                  <a:ext uri="{0D108BD9-81ED-4DB2-BD59-A6C34878D82A}">
                    <a16:rowId xmlns:a16="http://schemas.microsoft.com/office/drawing/2014/main" val="1114242234"/>
                  </a:ext>
                </a:extLst>
              </a:tr>
              <a:tr h="174413">
                <a:tc>
                  <a:txBody>
                    <a:bodyPr/>
                    <a:lstStyle/>
                    <a:p>
                      <a:pPr algn="l" fontAlgn="b"/>
                      <a:r>
                        <a:rPr lang="en-US" sz="900" b="1" i="0" u="none" strike="noStrike">
                          <a:solidFill>
                            <a:srgbClr val="000000"/>
                          </a:solidFill>
                          <a:effectLst/>
                          <a:latin typeface="Arial" panose="020B0604020202020204" pitchFamily="34" charset="0"/>
                        </a:rPr>
                        <a:t>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20.74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136%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845624381"/>
                  </a:ext>
                </a:extLst>
              </a:tr>
              <a:tr h="174413">
                <a:tc>
                  <a:txBody>
                    <a:bodyPr/>
                    <a:lstStyle/>
                    <a:p>
                      <a:pPr algn="l" fontAlgn="b"/>
                      <a:r>
                        <a:rPr lang="en-US" sz="900" b="0" i="0" u="none" strike="noStrike">
                          <a:solidFill>
                            <a:srgbClr val="000000"/>
                          </a:solidFill>
                          <a:effectLst/>
                          <a:latin typeface="Arial" panose="020B0604020202020204" pitchFamily="34" charset="0"/>
                        </a:rPr>
                        <a:t>[BE-FR] Achene - Lonny 19 [DIR] [FR] / N-1 Avelgem - Avelin 380.80</a:t>
                      </a:r>
                    </a:p>
                  </a:txBody>
                  <a:tcPr marL="105958"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14.3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57%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678863625"/>
                  </a:ext>
                </a:extLst>
              </a:tr>
              <a:tr h="174413">
                <a:tc>
                  <a:txBody>
                    <a:bodyPr/>
                    <a:lstStyle/>
                    <a:p>
                      <a:pPr algn="l" fontAlgn="b"/>
                      <a:r>
                        <a:rPr lang="en-US" sz="900" b="0" i="0" u="none" strike="noStrike">
                          <a:solidFill>
                            <a:srgbClr val="000000"/>
                          </a:solidFill>
                          <a:effectLst/>
                          <a:latin typeface="Arial" panose="020B0604020202020204" pitchFamily="34" charset="0"/>
                        </a:rPr>
                        <a:t>[BE-BE] PST Zandvliet 2 [DIR] [BE] / N-1 PST Zandvliet 1</a:t>
                      </a:r>
                    </a:p>
                  </a:txBody>
                  <a:tcPr marL="105958"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0" i="0" u="none" strike="noStrike">
                          <a:solidFill>
                            <a:srgbClr val="000000"/>
                          </a:solidFill>
                          <a:effectLst/>
                          <a:latin typeface="Arial" panose="020B0604020202020204" pitchFamily="34" charset="0"/>
                        </a:rPr>
                        <a:t>20.74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0" i="0" u="none" strike="noStrike">
                          <a:solidFill>
                            <a:srgbClr val="000000"/>
                          </a:solidFill>
                          <a:effectLst/>
                          <a:latin typeface="Arial" panose="020B0604020202020204" pitchFamily="34" charset="0"/>
                        </a:rPr>
                        <a:t>79%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075175789"/>
                  </a:ext>
                </a:extLst>
              </a:tr>
              <a:tr h="174413">
                <a:tc>
                  <a:txBody>
                    <a:bodyPr/>
                    <a:lstStyle/>
                    <a:p>
                      <a:pPr algn="l" fontAlgn="b"/>
                      <a:r>
                        <a:rPr lang="en-US" sz="900" b="1" i="0" u="none" strike="noStrike">
                          <a:solidFill>
                            <a:srgbClr val="000000"/>
                          </a:solidFill>
                          <a:effectLst/>
                          <a:latin typeface="Arial" panose="020B0604020202020204" pitchFamily="34" charset="0"/>
                        </a:rPr>
                        <a:t>Total sum</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900" b="1" i="0" u="none" strike="noStrike">
                          <a:solidFill>
                            <a:srgbClr val="000000"/>
                          </a:solidFill>
                          <a:effectLst/>
                          <a:latin typeface="Arial" panose="020B0604020202020204" pitchFamily="34" charset="0"/>
                        </a:rPr>
                        <a:t>670.12</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900" b="1" i="0" u="none" strike="noStrike" dirty="0">
                          <a:solidFill>
                            <a:srgbClr val="000000"/>
                          </a:solidFill>
                          <a:effectLst/>
                          <a:latin typeface="Arial" panose="020B0604020202020204" pitchFamily="34" charset="0"/>
                        </a:rPr>
                        <a:t>1993%</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1451342739"/>
                  </a:ext>
                </a:extLst>
              </a:tr>
            </a:tbl>
          </a:graphicData>
        </a:graphic>
      </p:graphicFrame>
    </p:spTree>
    <p:extLst>
      <p:ext uri="{BB962C8B-B14F-4D97-AF65-F5344CB8AC3E}">
        <p14:creationId xmlns:p14="http://schemas.microsoft.com/office/powerpoint/2010/main" val="3746344605"/>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20124 (part 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25A950C4-FB09-4EBF-ADC0-B0D27270E393}"/>
              </a:ext>
            </a:extLst>
          </p:cNvPr>
          <p:cNvGraphicFramePr>
            <a:graphicFrameLocks noGrp="1"/>
          </p:cNvGraphicFramePr>
          <p:nvPr/>
        </p:nvGraphicFramePr>
        <p:xfrm>
          <a:off x="835819" y="1327309"/>
          <a:ext cx="8407400" cy="3855720"/>
        </p:xfrm>
        <a:graphic>
          <a:graphicData uri="http://schemas.openxmlformats.org/drawingml/2006/table">
            <a:tbl>
              <a:tblPr/>
              <a:tblGrid>
                <a:gridCol w="6540500">
                  <a:extLst>
                    <a:ext uri="{9D8B030D-6E8A-4147-A177-3AD203B41FA5}">
                      <a16:colId xmlns:a16="http://schemas.microsoft.com/office/drawing/2014/main" val="988541808"/>
                    </a:ext>
                  </a:extLst>
                </a:gridCol>
                <a:gridCol w="1358900">
                  <a:extLst>
                    <a:ext uri="{9D8B030D-6E8A-4147-A177-3AD203B41FA5}">
                      <a16:colId xmlns:a16="http://schemas.microsoft.com/office/drawing/2014/main" val="698318668"/>
                    </a:ext>
                  </a:extLst>
                </a:gridCol>
                <a:gridCol w="508000">
                  <a:extLst>
                    <a:ext uri="{9D8B030D-6E8A-4147-A177-3AD203B41FA5}">
                      <a16:colId xmlns:a16="http://schemas.microsoft.com/office/drawing/2014/main" val="43293072"/>
                    </a:ext>
                  </a:extLst>
                </a:gridCol>
              </a:tblGrid>
              <a:tr h="167640">
                <a:tc>
                  <a:txBody>
                    <a:bodyPr/>
                    <a:lstStyle/>
                    <a:p>
                      <a:pPr algn="l" fontAlgn="b"/>
                      <a:r>
                        <a:rPr lang="en-US" sz="1000" b="1" i="0" u="none" strike="noStrike">
                          <a:solidFill>
                            <a:srgbClr val="000000"/>
                          </a:solidFill>
                          <a:effectLst/>
                          <a:latin typeface="Arial" panose="020B0604020202020204" pitchFamily="34" charset="0"/>
                        </a:rPr>
                        <a:t>Hour</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1000" b="1" i="0" u="none" strike="noStrike">
                          <a:solidFill>
                            <a:srgbClr val="000000"/>
                          </a:solidFill>
                          <a:effectLst/>
                          <a:latin typeface="Arial" panose="020B0604020202020204" pitchFamily="34" charset="0"/>
                        </a:rPr>
                        <a:t>MAX of ShadowPrice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1000" b="1" i="0" u="none" strike="noStrike">
                          <a:solidFill>
                            <a:srgbClr val="000000"/>
                          </a:solidFill>
                          <a:effectLst/>
                          <a:latin typeface="Arial" panose="020B0604020202020204" pitchFamily="34" charset="0"/>
                        </a:rPr>
                        <a:t>RAM %</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2785692885"/>
                  </a:ext>
                </a:extLst>
              </a:tr>
              <a:tr h="167640">
                <a:tc>
                  <a:txBody>
                    <a:bodyPr/>
                    <a:lstStyle/>
                    <a:p>
                      <a:pPr algn="l" fontAlgn="b"/>
                      <a:r>
                        <a:rPr lang="en-US" sz="1000" b="1" i="0" u="none" strike="noStrike">
                          <a:solidFill>
                            <a:srgbClr val="000000"/>
                          </a:solidFill>
                          <a:effectLst/>
                          <a:latin typeface="Arial" panose="020B0604020202020204" pitchFamily="34" charset="0"/>
                        </a:rPr>
                        <a:t>2</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5.37</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138%</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571241651"/>
                  </a:ext>
                </a:extLst>
              </a:tr>
              <a:tr h="167640">
                <a:tc>
                  <a:txBody>
                    <a:bodyPr/>
                    <a:lstStyle/>
                    <a:p>
                      <a:pPr algn="l" fontAlgn="b"/>
                      <a:r>
                        <a:rPr lang="en-US" sz="1000" b="0" i="0" u="none" strike="noStrike">
                          <a:solidFill>
                            <a:srgbClr val="000000"/>
                          </a:solidFill>
                          <a:effectLst/>
                          <a:latin typeface="Arial" panose="020B0604020202020204" pitchFamily="34" charset="0"/>
                        </a:rPr>
                        <a:t>[BE-BE] Achene - Gramme 380.10 [OPP] / N-1 Avelgem - Avelin 380.80</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5.37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69%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631955500"/>
                  </a:ext>
                </a:extLst>
              </a:tr>
              <a:tr h="167640">
                <a:tc>
                  <a:txBody>
                    <a:bodyPr/>
                    <a:lstStyle/>
                    <a:p>
                      <a:pPr algn="l" fontAlgn="b"/>
                      <a:r>
                        <a:rPr lang="en-US" sz="1000" b="0" i="0" u="none" strike="noStrike">
                          <a:solidFill>
                            <a:srgbClr val="000000"/>
                          </a:solidFill>
                          <a:effectLst/>
                          <a:latin typeface="Arial" panose="020B0604020202020204" pitchFamily="34" charset="0"/>
                        </a:rPr>
                        <a:t>[BE-BE] PST Van Eyck 2 [DIR] [BE] / N-1 PST Van Eyck 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1.61</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69%</a:t>
                      </a:r>
                    </a:p>
                  </a:txBody>
                  <a:tcPr marL="0" marR="0" marT="0" marB="0" anchor="b">
                    <a:lnL>
                      <a:noFill/>
                    </a:lnL>
                    <a:lnR>
                      <a:noFill/>
                    </a:lnR>
                    <a:lnT>
                      <a:noFill/>
                    </a:lnT>
                    <a:lnB>
                      <a:noFill/>
                    </a:lnB>
                  </a:tcPr>
                </a:tc>
                <a:extLst>
                  <a:ext uri="{0D108BD9-81ED-4DB2-BD59-A6C34878D82A}">
                    <a16:rowId xmlns:a16="http://schemas.microsoft.com/office/drawing/2014/main" val="4225821566"/>
                  </a:ext>
                </a:extLst>
              </a:tr>
              <a:tr h="167640">
                <a:tc>
                  <a:txBody>
                    <a:bodyPr/>
                    <a:lstStyle/>
                    <a:p>
                      <a:pPr algn="l" fontAlgn="b"/>
                      <a:r>
                        <a:rPr lang="en-US" sz="1000" b="1" i="0" u="none" strike="noStrike">
                          <a:solidFill>
                            <a:srgbClr val="000000"/>
                          </a:solidFill>
                          <a:effectLst/>
                          <a:latin typeface="Arial" panose="020B0604020202020204" pitchFamily="34" charset="0"/>
                        </a:rPr>
                        <a:t>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12.15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127%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846465701"/>
                  </a:ext>
                </a:extLst>
              </a:tr>
              <a:tr h="167640">
                <a:tc>
                  <a:txBody>
                    <a:bodyPr/>
                    <a:lstStyle/>
                    <a:p>
                      <a:pPr algn="l" fontAlgn="b"/>
                      <a:r>
                        <a:rPr lang="en-US" sz="1000" b="0" i="0" u="none" strike="noStrike">
                          <a:solidFill>
                            <a:srgbClr val="000000"/>
                          </a:solidFill>
                          <a:effectLst/>
                          <a:latin typeface="Arial" panose="020B0604020202020204" pitchFamily="34" charset="0"/>
                        </a:rPr>
                        <a:t>[BE-BE] Achene - Gramme 380.10 [OPP] / N-1 Avelgem - Avelin 380.80</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12.15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71%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179347811"/>
                  </a:ext>
                </a:extLst>
              </a:tr>
              <a:tr h="167640">
                <a:tc>
                  <a:txBody>
                    <a:bodyPr/>
                    <a:lstStyle/>
                    <a:p>
                      <a:pPr algn="l" fontAlgn="b"/>
                      <a:r>
                        <a:rPr lang="en-US" sz="1000" b="0" i="0" u="none" strike="noStrike">
                          <a:solidFill>
                            <a:srgbClr val="000000"/>
                          </a:solidFill>
                          <a:effectLst/>
                          <a:latin typeface="Arial" panose="020B0604020202020204" pitchFamily="34" charset="0"/>
                        </a:rPr>
                        <a:t>[BE-BE] PST Van Eyck 2 [DIR] [BE] / N-1 PST Van Eyck 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3.65</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57%</a:t>
                      </a:r>
                    </a:p>
                  </a:txBody>
                  <a:tcPr marL="0" marR="0" marT="0" marB="0" anchor="b">
                    <a:lnL>
                      <a:noFill/>
                    </a:lnL>
                    <a:lnR>
                      <a:noFill/>
                    </a:lnR>
                    <a:lnT>
                      <a:noFill/>
                    </a:lnT>
                    <a:lnB>
                      <a:noFill/>
                    </a:lnB>
                  </a:tcPr>
                </a:tc>
                <a:extLst>
                  <a:ext uri="{0D108BD9-81ED-4DB2-BD59-A6C34878D82A}">
                    <a16:rowId xmlns:a16="http://schemas.microsoft.com/office/drawing/2014/main" val="2220482727"/>
                  </a:ext>
                </a:extLst>
              </a:tr>
              <a:tr h="167640">
                <a:tc>
                  <a:txBody>
                    <a:bodyPr/>
                    <a:lstStyle/>
                    <a:p>
                      <a:pPr algn="l" fontAlgn="b"/>
                      <a:r>
                        <a:rPr lang="en-US" sz="1000" b="1" i="0" u="none" strike="noStrike">
                          <a:solidFill>
                            <a:srgbClr val="000000"/>
                          </a:solidFill>
                          <a:effectLst/>
                          <a:latin typeface="Arial" panose="020B0604020202020204" pitchFamily="34" charset="0"/>
                        </a:rPr>
                        <a:t>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14.1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841394173"/>
                  </a:ext>
                </a:extLst>
              </a:tr>
              <a:tr h="167640">
                <a:tc>
                  <a:txBody>
                    <a:bodyPr/>
                    <a:lstStyle/>
                    <a:p>
                      <a:pPr algn="l" fontAlgn="b"/>
                      <a:r>
                        <a:rPr lang="en-US" sz="1000" b="0" i="0" u="none" strike="noStrike">
                          <a:solidFill>
                            <a:srgbClr val="000000"/>
                          </a:solidFill>
                          <a:effectLst/>
                          <a:latin typeface="Arial" panose="020B0604020202020204" pitchFamily="34" charset="0"/>
                        </a:rPr>
                        <a:t>[BE-FR] Achene - Lonny 19 [DIR] [FR] / N-1 Avelgem - Avelin 380.80</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5.44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71%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153931318"/>
                  </a:ext>
                </a:extLst>
              </a:tr>
              <a:tr h="167640">
                <a:tc>
                  <a:txBody>
                    <a:bodyPr/>
                    <a:lstStyle/>
                    <a:p>
                      <a:pPr algn="l" fontAlgn="b"/>
                      <a:r>
                        <a:rPr lang="de-DE" sz="1000" b="0" i="0" u="none" strike="noStrike">
                          <a:solidFill>
                            <a:srgbClr val="000000"/>
                          </a:solidFill>
                          <a:effectLst/>
                          <a:latin typeface="Arial" panose="020B0604020202020204" pitchFamily="34" charset="0"/>
                        </a:rPr>
                        <a:t>[D7-D7] Buerstadt - Lambsheim BUERST W [DIR] / N-1 Rheinau - Hoheneck KUGELB W</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14.1</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51%</a:t>
                      </a:r>
                    </a:p>
                  </a:txBody>
                  <a:tcPr marL="0" marR="0" marT="0" marB="0" anchor="b">
                    <a:lnL>
                      <a:noFill/>
                    </a:lnL>
                    <a:lnR>
                      <a:noFill/>
                    </a:lnR>
                    <a:lnT>
                      <a:noFill/>
                    </a:lnT>
                    <a:lnB>
                      <a:noFill/>
                    </a:lnB>
                  </a:tcPr>
                </a:tc>
                <a:extLst>
                  <a:ext uri="{0D108BD9-81ED-4DB2-BD59-A6C34878D82A}">
                    <a16:rowId xmlns:a16="http://schemas.microsoft.com/office/drawing/2014/main" val="3085967121"/>
                  </a:ext>
                </a:extLst>
              </a:tr>
              <a:tr h="167640">
                <a:tc>
                  <a:txBody>
                    <a:bodyPr/>
                    <a:lstStyle/>
                    <a:p>
                      <a:pPr algn="l" fontAlgn="b"/>
                      <a:r>
                        <a:rPr lang="en-US" sz="1000" b="1" i="0" u="none" strike="noStrike">
                          <a:solidFill>
                            <a:srgbClr val="000000"/>
                          </a:solidFill>
                          <a:effectLst/>
                          <a:latin typeface="Arial" panose="020B0604020202020204" pitchFamily="34" charset="0"/>
                        </a:rPr>
                        <a:t>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75.06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146%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313883247"/>
                  </a:ext>
                </a:extLst>
              </a:tr>
              <a:tr h="167640">
                <a:tc>
                  <a:txBody>
                    <a:bodyPr/>
                    <a:lstStyle/>
                    <a:p>
                      <a:pPr algn="l" fontAlgn="b"/>
                      <a:r>
                        <a:rPr lang="en-US" sz="1000" b="0" i="0" u="none" strike="noStrike">
                          <a:solidFill>
                            <a:srgbClr val="000000"/>
                          </a:solidFill>
                          <a:effectLst/>
                          <a:latin typeface="Arial" panose="020B0604020202020204" pitchFamily="34" charset="0"/>
                        </a:rPr>
                        <a:t>[BE-BE] Achene - Gramme 380.10 [OPP] / N-1 Avelgem - Avelin 380.80</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14.63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73%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669092177"/>
                  </a:ext>
                </a:extLst>
              </a:tr>
              <a:tr h="167640">
                <a:tc>
                  <a:txBody>
                    <a:bodyPr/>
                    <a:lstStyle/>
                    <a:p>
                      <a:pPr algn="l" fontAlgn="b"/>
                      <a:r>
                        <a:rPr lang="de-DE" sz="1000" b="0" i="0" u="none" strike="noStrike">
                          <a:solidFill>
                            <a:srgbClr val="000000"/>
                          </a:solidFill>
                          <a:effectLst/>
                          <a:latin typeface="Arial" panose="020B0604020202020204" pitchFamily="34" charset="0"/>
                        </a:rPr>
                        <a:t>[D7-D7] Buerstadt - Lambsheim BUERST W [DIR] / N-1 Rheinau - Hoheneck KUGELB W</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2.78</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54%</a:t>
                      </a:r>
                    </a:p>
                  </a:txBody>
                  <a:tcPr marL="0" marR="0" marT="0" marB="0" anchor="b">
                    <a:lnL>
                      <a:noFill/>
                    </a:lnL>
                    <a:lnR>
                      <a:noFill/>
                    </a:lnR>
                    <a:lnT>
                      <a:noFill/>
                    </a:lnT>
                    <a:lnB>
                      <a:noFill/>
                    </a:lnB>
                  </a:tcPr>
                </a:tc>
                <a:extLst>
                  <a:ext uri="{0D108BD9-81ED-4DB2-BD59-A6C34878D82A}">
                    <a16:rowId xmlns:a16="http://schemas.microsoft.com/office/drawing/2014/main" val="2188197458"/>
                  </a:ext>
                </a:extLst>
              </a:tr>
              <a:tr h="167640">
                <a:tc>
                  <a:txBody>
                    <a:bodyPr/>
                    <a:lstStyle/>
                    <a:p>
                      <a:pPr algn="l" fontAlgn="b"/>
                      <a:r>
                        <a:rPr lang="de-DE" sz="1000" b="0" i="0" u="none" strike="noStrike">
                          <a:solidFill>
                            <a:srgbClr val="000000"/>
                          </a:solidFill>
                          <a:effectLst/>
                          <a:latin typeface="Arial" panose="020B0604020202020204" pitchFamily="34" charset="0"/>
                        </a:rPr>
                        <a:t>[D4-D7] Daxlanden - Weingarten GERMHM S [OPP] [D7] / N-1 Rheinau - Hoheneck KUGELB W</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75.06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994701370"/>
                  </a:ext>
                </a:extLst>
              </a:tr>
              <a:tr h="167640">
                <a:tc>
                  <a:txBody>
                    <a:bodyPr/>
                    <a:lstStyle/>
                    <a:p>
                      <a:pPr algn="l" fontAlgn="b"/>
                      <a:r>
                        <a:rPr lang="en-US" sz="1000" b="1" i="0" u="none" strike="noStrike">
                          <a:solidFill>
                            <a:srgbClr val="000000"/>
                          </a:solidFill>
                          <a:effectLst/>
                          <a:latin typeface="Arial" panose="020B0604020202020204" pitchFamily="34" charset="0"/>
                        </a:rPr>
                        <a:t>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378.91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91%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924893035"/>
                  </a:ext>
                </a:extLst>
              </a:tr>
              <a:tr h="167640">
                <a:tc>
                  <a:txBody>
                    <a:bodyPr/>
                    <a:lstStyle/>
                    <a:p>
                      <a:pPr algn="l" fontAlgn="b"/>
                      <a:r>
                        <a:rPr lang="en-US" sz="1000" b="0" i="0" u="none" strike="noStrike">
                          <a:solidFill>
                            <a:srgbClr val="000000"/>
                          </a:solidFill>
                          <a:effectLst/>
                          <a:latin typeface="Arial" panose="020B0604020202020204" pitchFamily="34" charset="0"/>
                        </a:rPr>
                        <a:t>[D4-D7] Daxlanden - Weingarten ge (Germersheim Sued) [OPP] [D4] / N-1 Rheinau - Hoheneck KUGELB W</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378.91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016993029"/>
                  </a:ext>
                </a:extLst>
              </a:tr>
              <a:tr h="167640">
                <a:tc>
                  <a:txBody>
                    <a:bodyPr/>
                    <a:lstStyle/>
                    <a:p>
                      <a:pPr algn="l" fontAlgn="b"/>
                      <a:r>
                        <a:rPr lang="en-US" sz="1000" b="0" i="0" u="none" strike="noStrike">
                          <a:solidFill>
                            <a:srgbClr val="000000"/>
                          </a:solidFill>
                          <a:effectLst/>
                          <a:latin typeface="Arial" panose="020B0604020202020204" pitchFamily="34" charset="0"/>
                        </a:rPr>
                        <a:t>[BE-BE] Achene - Gramme 380.10 [OPP] / N-1 Aubange - Moulaine 220.513</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60.89</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71%</a:t>
                      </a:r>
                    </a:p>
                  </a:txBody>
                  <a:tcPr marL="0" marR="0" marT="0" marB="0" anchor="b">
                    <a:lnL>
                      <a:noFill/>
                    </a:lnL>
                    <a:lnR>
                      <a:noFill/>
                    </a:lnR>
                    <a:lnT>
                      <a:noFill/>
                    </a:lnT>
                    <a:lnB>
                      <a:noFill/>
                    </a:lnB>
                  </a:tcPr>
                </a:tc>
                <a:extLst>
                  <a:ext uri="{0D108BD9-81ED-4DB2-BD59-A6C34878D82A}">
                    <a16:rowId xmlns:a16="http://schemas.microsoft.com/office/drawing/2014/main" val="1204492854"/>
                  </a:ext>
                </a:extLst>
              </a:tr>
              <a:tr h="167640">
                <a:tc>
                  <a:txBody>
                    <a:bodyPr/>
                    <a:lstStyle/>
                    <a:p>
                      <a:pPr algn="l" fontAlgn="b"/>
                      <a:r>
                        <a:rPr lang="en-US" sz="1000" b="1" i="0" u="none" strike="noStrike">
                          <a:solidFill>
                            <a:srgbClr val="000000"/>
                          </a:solidFill>
                          <a:effectLst/>
                          <a:latin typeface="Arial" panose="020B0604020202020204" pitchFamily="34" charset="0"/>
                        </a:rPr>
                        <a:t>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99.76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60%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138172877"/>
                  </a:ext>
                </a:extLst>
              </a:tr>
              <a:tr h="167640">
                <a:tc>
                  <a:txBody>
                    <a:bodyPr/>
                    <a:lstStyle/>
                    <a:p>
                      <a:pPr algn="l" fontAlgn="b"/>
                      <a:r>
                        <a:rPr lang="de-DE" sz="1000" b="0" i="0" u="none" strike="noStrike">
                          <a:solidFill>
                            <a:srgbClr val="000000"/>
                          </a:solidFill>
                          <a:effectLst/>
                          <a:latin typeface="Arial" panose="020B0604020202020204" pitchFamily="34" charset="0"/>
                        </a:rPr>
                        <a:t>[D2-NL] Diele - Meeden SCHWARZ [OPP] [D2] / N-1 Diele - Meeden WEISS/W</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31.54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40%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073218536"/>
                  </a:ext>
                </a:extLst>
              </a:tr>
              <a:tr h="167640">
                <a:tc>
                  <a:txBody>
                    <a:bodyPr/>
                    <a:lstStyle/>
                    <a:p>
                      <a:pPr algn="l" fontAlgn="b"/>
                      <a:r>
                        <a:rPr lang="en-US" sz="1000" b="0" i="0" u="none" strike="noStrike">
                          <a:solidFill>
                            <a:srgbClr val="000000"/>
                          </a:solidFill>
                          <a:effectLst/>
                          <a:latin typeface="Arial" panose="020B0604020202020204" pitchFamily="34" charset="0"/>
                        </a:rPr>
                        <a:t>[D4-D7] Daxlanden - Weingarten ge (Germersheim Sued) [OPP] [D4] / N-1 Rheinau - Hoheneck KUGELB W</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99.76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844134901"/>
                  </a:ext>
                </a:extLst>
              </a:tr>
              <a:tr h="167640">
                <a:tc>
                  <a:txBody>
                    <a:bodyPr/>
                    <a:lstStyle/>
                    <a:p>
                      <a:pPr algn="l" fontAlgn="b"/>
                      <a:r>
                        <a:rPr lang="en-US" sz="1000" b="1" i="0" u="none" strike="noStrike">
                          <a:solidFill>
                            <a:srgbClr val="000000"/>
                          </a:solidFill>
                          <a:effectLst/>
                          <a:latin typeface="Arial" panose="020B0604020202020204" pitchFamily="34" charset="0"/>
                        </a:rPr>
                        <a:t>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24.72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84%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62678564"/>
                  </a:ext>
                </a:extLst>
              </a:tr>
              <a:tr h="167640">
                <a:tc>
                  <a:txBody>
                    <a:bodyPr/>
                    <a:lstStyle/>
                    <a:p>
                      <a:pPr algn="l" fontAlgn="b"/>
                      <a:r>
                        <a:rPr lang="en-US" sz="1000" b="0" i="0" u="none" strike="noStrike">
                          <a:solidFill>
                            <a:srgbClr val="000000"/>
                          </a:solidFill>
                          <a:effectLst/>
                          <a:latin typeface="Arial" panose="020B0604020202020204" pitchFamily="34" charset="0"/>
                        </a:rPr>
                        <a:t>[BE-BE] Achene - Gramme 380.10 [OPP] / N-1 Avelgem - Avelin 380.80</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20.42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43%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140578150"/>
                  </a:ext>
                </a:extLst>
              </a:tr>
              <a:tr h="167640">
                <a:tc>
                  <a:txBody>
                    <a:bodyPr/>
                    <a:lstStyle/>
                    <a:p>
                      <a:pPr algn="l" fontAlgn="b"/>
                      <a:r>
                        <a:rPr lang="en-US" sz="1000" b="0" i="0" u="none" strike="noStrike">
                          <a:solidFill>
                            <a:srgbClr val="000000"/>
                          </a:solidFill>
                          <a:effectLst/>
                          <a:latin typeface="Arial" panose="020B0604020202020204" pitchFamily="34" charset="0"/>
                        </a:rPr>
                        <a:t>[BE-BE] PST Zandvliet 2 [DIR] [BE] / N-1 PST Zandvliet 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24.72</a:t>
                      </a:r>
                    </a:p>
                  </a:txBody>
                  <a:tcPr marL="0" marR="0" marT="0" marB="0" anchor="b">
                    <a:lnL>
                      <a:noFill/>
                    </a:lnL>
                    <a:lnR>
                      <a:noFill/>
                    </a:lnR>
                    <a:lnT>
                      <a:noFill/>
                    </a:lnT>
                    <a:lnB>
                      <a:noFill/>
                    </a:lnB>
                  </a:tcPr>
                </a:tc>
                <a:tc>
                  <a:txBody>
                    <a:bodyPr/>
                    <a:lstStyle/>
                    <a:p>
                      <a:pPr algn="r" fontAlgn="b"/>
                      <a:r>
                        <a:rPr lang="en-US" sz="1000" b="0" i="0" u="none" strike="noStrike" dirty="0">
                          <a:solidFill>
                            <a:srgbClr val="000000"/>
                          </a:solidFill>
                          <a:effectLst/>
                          <a:latin typeface="Arial" panose="020B0604020202020204" pitchFamily="34" charset="0"/>
                        </a:rPr>
                        <a:t>42%</a:t>
                      </a:r>
                    </a:p>
                  </a:txBody>
                  <a:tcPr marL="0" marR="0" marT="0" marB="0" anchor="b">
                    <a:lnL>
                      <a:noFill/>
                    </a:lnL>
                    <a:lnR>
                      <a:noFill/>
                    </a:lnR>
                    <a:lnT>
                      <a:noFill/>
                    </a:lnT>
                    <a:lnB>
                      <a:noFill/>
                    </a:lnB>
                  </a:tcPr>
                </a:tc>
                <a:extLst>
                  <a:ext uri="{0D108BD9-81ED-4DB2-BD59-A6C34878D82A}">
                    <a16:rowId xmlns:a16="http://schemas.microsoft.com/office/drawing/2014/main" val="2673887254"/>
                  </a:ext>
                </a:extLst>
              </a:tr>
            </a:tbl>
          </a:graphicData>
        </a:graphic>
      </p:graphicFrame>
    </p:spTree>
    <p:extLst>
      <p:ext uri="{BB962C8B-B14F-4D97-AF65-F5344CB8AC3E}">
        <p14:creationId xmlns:p14="http://schemas.microsoft.com/office/powerpoint/2010/main" val="1162504917"/>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20124 (part 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3944FB86-C5D3-4917-9490-810EB8D588E8}"/>
              </a:ext>
            </a:extLst>
          </p:cNvPr>
          <p:cNvGraphicFramePr>
            <a:graphicFrameLocks noGrp="1"/>
          </p:cNvGraphicFramePr>
          <p:nvPr>
            <p:extLst>
              <p:ext uri="{D42A27DB-BD31-4B8C-83A1-F6EECF244321}">
                <p14:modId xmlns:p14="http://schemas.microsoft.com/office/powerpoint/2010/main" val="4108917237"/>
              </p:ext>
            </p:extLst>
          </p:nvPr>
        </p:nvGraphicFramePr>
        <p:xfrm>
          <a:off x="1177048" y="1079501"/>
          <a:ext cx="7624991" cy="4951634"/>
        </p:xfrm>
        <a:graphic>
          <a:graphicData uri="http://schemas.openxmlformats.org/drawingml/2006/table">
            <a:tbl>
              <a:tblPr/>
              <a:tblGrid>
                <a:gridCol w="5931829">
                  <a:extLst>
                    <a:ext uri="{9D8B030D-6E8A-4147-A177-3AD203B41FA5}">
                      <a16:colId xmlns:a16="http://schemas.microsoft.com/office/drawing/2014/main" val="1750085578"/>
                    </a:ext>
                  </a:extLst>
                </a:gridCol>
                <a:gridCol w="1232438">
                  <a:extLst>
                    <a:ext uri="{9D8B030D-6E8A-4147-A177-3AD203B41FA5}">
                      <a16:colId xmlns:a16="http://schemas.microsoft.com/office/drawing/2014/main" val="1885233869"/>
                    </a:ext>
                  </a:extLst>
                </a:gridCol>
                <a:gridCol w="460724">
                  <a:extLst>
                    <a:ext uri="{9D8B030D-6E8A-4147-A177-3AD203B41FA5}">
                      <a16:colId xmlns:a16="http://schemas.microsoft.com/office/drawing/2014/main" val="1711816820"/>
                    </a:ext>
                  </a:extLst>
                </a:gridCol>
              </a:tblGrid>
              <a:tr h="170746">
                <a:tc>
                  <a:txBody>
                    <a:bodyPr/>
                    <a:lstStyle/>
                    <a:p>
                      <a:pPr algn="l" fontAlgn="b"/>
                      <a:r>
                        <a:rPr lang="en-US" sz="900" b="1" i="0" u="none" strike="noStrike">
                          <a:solidFill>
                            <a:srgbClr val="000000"/>
                          </a:solidFill>
                          <a:effectLst/>
                          <a:latin typeface="Arial" panose="020B0604020202020204" pitchFamily="34" charset="0"/>
                        </a:rPr>
                        <a:t>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4894141.93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083124068"/>
                  </a:ext>
                </a:extLst>
              </a:tr>
              <a:tr h="170746">
                <a:tc>
                  <a:txBody>
                    <a:bodyPr/>
                    <a:lstStyle/>
                    <a:p>
                      <a:pPr algn="l" fontAlgn="b"/>
                      <a:r>
                        <a:rPr lang="en-US" sz="900" b="0" i="0" u="none" strike="noStrike">
                          <a:solidFill>
                            <a:srgbClr val="000000"/>
                          </a:solidFill>
                          <a:effectLst/>
                          <a:latin typeface="Arial" panose="020B0604020202020204" pitchFamily="34" charset="0"/>
                        </a:rPr>
                        <a:t>[CZ-PL] Wielopole - Nosovice [OPP] [PL] / N-1 Albrechtice - Nosovice</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2730.21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59877232"/>
                  </a:ext>
                </a:extLst>
              </a:tr>
              <a:tr h="170746">
                <a:tc>
                  <a:txBody>
                    <a:bodyPr/>
                    <a:lstStyle/>
                    <a:p>
                      <a:pPr algn="l" fontAlgn="b"/>
                      <a:r>
                        <a:rPr lang="en-US" sz="900" b="0" i="0" u="none" strike="noStrike">
                          <a:solidFill>
                            <a:srgbClr val="000000"/>
                          </a:solidFill>
                          <a:effectLst/>
                          <a:latin typeface="Arial" panose="020B0604020202020204" pitchFamily="34" charset="0"/>
                        </a:rPr>
                        <a:t>[PL-PL] Krosno Iskrzynia - Tarnow [OPP] / N-1 Sp.Nova Ves - Lemesany</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27066.03</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1675440"/>
                  </a:ext>
                </a:extLst>
              </a:tr>
              <a:tr h="170746">
                <a:tc>
                  <a:txBody>
                    <a:bodyPr/>
                    <a:lstStyle/>
                    <a:p>
                      <a:pPr algn="l" fontAlgn="b"/>
                      <a:r>
                        <a:rPr lang="en-US" sz="900" b="0" i="0" u="none" strike="noStrike">
                          <a:solidFill>
                            <a:srgbClr val="000000"/>
                          </a:solidFill>
                          <a:effectLst/>
                          <a:latin typeface="Arial" panose="020B0604020202020204" pitchFamily="34" charset="0"/>
                        </a:rPr>
                        <a:t>[D8-PL] Mikulowa - Hagenwerder 2 [DIR] [PL] / N-1 Hagenwerder - Mikulowa 1</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2007490.04</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462234672"/>
                  </a:ext>
                </a:extLst>
              </a:tr>
              <a:tr h="170746">
                <a:tc>
                  <a:txBody>
                    <a:bodyPr/>
                    <a:lstStyle/>
                    <a:p>
                      <a:pPr algn="l" fontAlgn="b"/>
                      <a:r>
                        <a:rPr lang="en-US" sz="900" b="0" i="0" u="none" strike="noStrike">
                          <a:solidFill>
                            <a:srgbClr val="000000"/>
                          </a:solidFill>
                          <a:effectLst/>
                          <a:latin typeface="Arial" panose="020B0604020202020204" pitchFamily="34" charset="0"/>
                        </a:rPr>
                        <a:t>[PL-CZ] Kopanina - Liskovec [OPP] [PL] / N-1 Prosenice - Nosovice</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82413.03</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33057939"/>
                  </a:ext>
                </a:extLst>
              </a:tr>
              <a:tr h="170746">
                <a:tc>
                  <a:txBody>
                    <a:bodyPr/>
                    <a:lstStyle/>
                    <a:p>
                      <a:pPr algn="l" fontAlgn="b"/>
                      <a:r>
                        <a:rPr lang="en-US" sz="900" b="0" i="0" u="none" strike="noStrike">
                          <a:solidFill>
                            <a:srgbClr val="000000"/>
                          </a:solidFill>
                          <a:effectLst/>
                          <a:latin typeface="Arial" panose="020B0604020202020204" pitchFamily="34" charset="0"/>
                        </a:rPr>
                        <a:t>[PL-PL] Czarna - Mikulowa [OPP] / N-1 Dresden/Sued - Schmoelln 555</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4894141.93</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448382935"/>
                  </a:ext>
                </a:extLst>
              </a:tr>
              <a:tr h="170746">
                <a:tc>
                  <a:txBody>
                    <a:bodyPr/>
                    <a:lstStyle/>
                    <a:p>
                      <a:pPr algn="l" fontAlgn="b"/>
                      <a:r>
                        <a:rPr lang="pl-PL" sz="900" b="0" i="0" u="none" strike="noStrike">
                          <a:solidFill>
                            <a:srgbClr val="000000"/>
                          </a:solidFill>
                          <a:effectLst/>
                          <a:latin typeface="Arial" panose="020B0604020202020204" pitchFamily="34" charset="0"/>
                        </a:rPr>
                        <a:t>[PL-PL] Czarna - Mikulowa [OPP] / N-1 Czarna - Pasikurowice</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2916025.11</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956682823"/>
                  </a:ext>
                </a:extLst>
              </a:tr>
              <a:tr h="170746">
                <a:tc>
                  <a:txBody>
                    <a:bodyPr/>
                    <a:lstStyle/>
                    <a:p>
                      <a:pPr algn="l" fontAlgn="b"/>
                      <a:r>
                        <a:rPr lang="pl-PL" sz="900" b="0" i="0" u="none" strike="noStrike">
                          <a:solidFill>
                            <a:srgbClr val="000000"/>
                          </a:solidFill>
                          <a:effectLst/>
                          <a:latin typeface="Arial" panose="020B0604020202020204" pitchFamily="34" charset="0"/>
                        </a:rPr>
                        <a:t>[PL-PL] Czarna - Pasikurowice [OPP] / N-1 Czarna - Polkowice 2</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2356130.4</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157882260"/>
                  </a:ext>
                </a:extLst>
              </a:tr>
              <a:tr h="170746">
                <a:tc>
                  <a:txBody>
                    <a:bodyPr/>
                    <a:lstStyle/>
                    <a:p>
                      <a:pPr algn="l" fontAlgn="b"/>
                      <a:r>
                        <a:rPr lang="en-US" sz="900" b="0" i="0" u="none" strike="noStrike">
                          <a:solidFill>
                            <a:srgbClr val="000000"/>
                          </a:solidFill>
                          <a:effectLst/>
                          <a:latin typeface="Arial" panose="020B0604020202020204" pitchFamily="34" charset="0"/>
                        </a:rPr>
                        <a:t>[PL-PL] Krajnik - Plewiska [DIR] / N-1 Dunowo - Slupsk</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510216.02</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768453758"/>
                  </a:ext>
                </a:extLst>
              </a:tr>
              <a:tr h="170746">
                <a:tc>
                  <a:txBody>
                    <a:bodyPr/>
                    <a:lstStyle/>
                    <a:p>
                      <a:pPr algn="l" fontAlgn="b"/>
                      <a:r>
                        <a:rPr lang="en-US" sz="900" b="0" i="0" u="none" strike="noStrike">
                          <a:solidFill>
                            <a:srgbClr val="000000"/>
                          </a:solidFill>
                          <a:effectLst/>
                          <a:latin typeface="Arial" panose="020B0604020202020204" pitchFamily="34" charset="0"/>
                        </a:rPr>
                        <a:t>[D8-PL] Krajnik - Vierraden 1 [OPP] [PL] / N-1 Hradec - Rohrsdorf 1</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31043.45</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722925594"/>
                  </a:ext>
                </a:extLst>
              </a:tr>
              <a:tr h="170746">
                <a:tc>
                  <a:txBody>
                    <a:bodyPr/>
                    <a:lstStyle/>
                    <a:p>
                      <a:pPr algn="l" fontAlgn="b"/>
                      <a:r>
                        <a:rPr lang="en-US" sz="900" b="0" i="0" u="none" strike="noStrike">
                          <a:solidFill>
                            <a:srgbClr val="000000"/>
                          </a:solidFill>
                          <a:effectLst/>
                          <a:latin typeface="Arial" panose="020B0604020202020204" pitchFamily="34" charset="0"/>
                        </a:rPr>
                        <a:t>[SK-PL] Lemesany - Krosno Iskrz 1 [DIR] [PL] / N-1 L.Mara - Sp.Nova Ves</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132032.51</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334719008"/>
                  </a:ext>
                </a:extLst>
              </a:tr>
              <a:tr h="170746">
                <a:tc>
                  <a:txBody>
                    <a:bodyPr/>
                    <a:lstStyle/>
                    <a:p>
                      <a:pPr algn="l" fontAlgn="b"/>
                      <a:r>
                        <a:rPr lang="en-US" sz="900" b="0" i="0" u="none" strike="noStrike">
                          <a:solidFill>
                            <a:srgbClr val="000000"/>
                          </a:solidFill>
                          <a:effectLst/>
                          <a:latin typeface="Arial" panose="020B0604020202020204" pitchFamily="34" charset="0"/>
                        </a:rPr>
                        <a:t>[CZ-PL] Dobrzen - Albrechtice [DIR] [PL] / N-1 V.Kapusany - Mukachevo (WPS)</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125049.22</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275771445"/>
                  </a:ext>
                </a:extLst>
              </a:tr>
              <a:tr h="170746">
                <a:tc>
                  <a:txBody>
                    <a:bodyPr/>
                    <a:lstStyle/>
                    <a:p>
                      <a:pPr algn="l" fontAlgn="b"/>
                      <a:r>
                        <a:rPr lang="en-US" sz="900" b="0" i="0" u="none" strike="noStrike">
                          <a:solidFill>
                            <a:srgbClr val="000000"/>
                          </a:solidFill>
                          <a:effectLst/>
                          <a:latin typeface="Arial" panose="020B0604020202020204" pitchFamily="34" charset="0"/>
                        </a:rPr>
                        <a:t>[PL-PL] Mikulowa - Pasikurowice [DIR] / N-1 Remptendorf - Redwitz 413</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1211686.17</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568459744"/>
                  </a:ext>
                </a:extLst>
              </a:tr>
              <a:tr h="170746">
                <a:tc>
                  <a:txBody>
                    <a:bodyPr/>
                    <a:lstStyle/>
                    <a:p>
                      <a:pPr algn="l" fontAlgn="b"/>
                      <a:r>
                        <a:rPr lang="en-US" sz="900" b="1" i="0" u="none" strike="noStrike">
                          <a:solidFill>
                            <a:srgbClr val="000000"/>
                          </a:solidFill>
                          <a:effectLst/>
                          <a:latin typeface="Arial" panose="020B0604020202020204" pitchFamily="34" charset="0"/>
                        </a:rPr>
                        <a:t>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496021.75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806137084"/>
                  </a:ext>
                </a:extLst>
              </a:tr>
              <a:tr h="170746">
                <a:tc>
                  <a:txBody>
                    <a:bodyPr/>
                    <a:lstStyle/>
                    <a:p>
                      <a:pPr algn="l" fontAlgn="b"/>
                      <a:r>
                        <a:rPr lang="pt-BR" sz="900" b="0" i="0" u="none" strike="noStrike">
                          <a:solidFill>
                            <a:srgbClr val="000000"/>
                          </a:solidFill>
                          <a:effectLst/>
                          <a:latin typeface="Arial" panose="020B0604020202020204" pitchFamily="34" charset="0"/>
                        </a:rPr>
                        <a:t>[PL-PL] Czarna - Pasikurowice [DIR] / N-1 Hradec - Mirovka</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245701.44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856576387"/>
                  </a:ext>
                </a:extLst>
              </a:tr>
              <a:tr h="170746">
                <a:tc>
                  <a:txBody>
                    <a:bodyPr/>
                    <a:lstStyle/>
                    <a:p>
                      <a:pPr algn="l" fontAlgn="b"/>
                      <a:r>
                        <a:rPr lang="en-US" sz="900" b="0" i="0" u="none" strike="noStrike">
                          <a:solidFill>
                            <a:srgbClr val="000000"/>
                          </a:solidFill>
                          <a:effectLst/>
                          <a:latin typeface="Arial" panose="020B0604020202020204" pitchFamily="34" charset="0"/>
                        </a:rPr>
                        <a:t>[CZ-PL] Wielopole - Nosovice [DIR] [PL] / N-1 Albrechtice - Nosovice</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120826.26</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972351323"/>
                  </a:ext>
                </a:extLst>
              </a:tr>
              <a:tr h="170746">
                <a:tc>
                  <a:txBody>
                    <a:bodyPr/>
                    <a:lstStyle/>
                    <a:p>
                      <a:pPr algn="l" fontAlgn="b"/>
                      <a:r>
                        <a:rPr lang="en-US" sz="900" b="0" i="0" u="none" strike="noStrike">
                          <a:solidFill>
                            <a:srgbClr val="000000"/>
                          </a:solidFill>
                          <a:effectLst/>
                          <a:latin typeface="Arial" panose="020B0604020202020204" pitchFamily="34" charset="0"/>
                        </a:rPr>
                        <a:t>[CZ-PL] Wielopole - Nosovice [OPP] [PL] / N-1 Albrechtice - Dobrzen</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47620.2</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265436808"/>
                  </a:ext>
                </a:extLst>
              </a:tr>
              <a:tr h="170746">
                <a:tc>
                  <a:txBody>
                    <a:bodyPr/>
                    <a:lstStyle/>
                    <a:p>
                      <a:pPr algn="l" fontAlgn="b"/>
                      <a:r>
                        <a:rPr lang="en-US" sz="900" b="0" i="0" u="none" strike="noStrike">
                          <a:solidFill>
                            <a:srgbClr val="000000"/>
                          </a:solidFill>
                          <a:effectLst/>
                          <a:latin typeface="Arial" panose="020B0604020202020204" pitchFamily="34" charset="0"/>
                        </a:rPr>
                        <a:t>[CZ-PL] Wielopole - Nosovice [DIR] [PL] / N-1 Nosovice - Varin</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9445.03</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085651824"/>
                  </a:ext>
                </a:extLst>
              </a:tr>
              <a:tr h="170746">
                <a:tc>
                  <a:txBody>
                    <a:bodyPr/>
                    <a:lstStyle/>
                    <a:p>
                      <a:pPr algn="l" fontAlgn="b"/>
                      <a:r>
                        <a:rPr lang="en-US" sz="900" b="0" i="0" u="none" strike="noStrike">
                          <a:solidFill>
                            <a:srgbClr val="000000"/>
                          </a:solidFill>
                          <a:effectLst/>
                          <a:latin typeface="Arial" panose="020B0604020202020204" pitchFamily="34" charset="0"/>
                        </a:rPr>
                        <a:t>[D8-PL] Mikulowa - Hagenwerder 2 [OPP] [PL] / N-1 Hagenwerder - Mikulowa 1</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237620.76</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345661966"/>
                  </a:ext>
                </a:extLst>
              </a:tr>
              <a:tr h="170746">
                <a:tc>
                  <a:txBody>
                    <a:bodyPr/>
                    <a:lstStyle/>
                    <a:p>
                      <a:pPr algn="l" fontAlgn="b"/>
                      <a:r>
                        <a:rPr lang="en-US" sz="900" b="0" i="0" u="none" strike="noStrike">
                          <a:solidFill>
                            <a:srgbClr val="000000"/>
                          </a:solidFill>
                          <a:effectLst/>
                          <a:latin typeface="Arial" panose="020B0604020202020204" pitchFamily="34" charset="0"/>
                        </a:rPr>
                        <a:t>[D8-PL] Mikulowa - Hagenwerder 2 [OPP] [PL] / N-1 Prestice - Chrast</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148351.49</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239890229"/>
                  </a:ext>
                </a:extLst>
              </a:tr>
              <a:tr h="170746">
                <a:tc>
                  <a:txBody>
                    <a:bodyPr/>
                    <a:lstStyle/>
                    <a:p>
                      <a:pPr algn="l" fontAlgn="b"/>
                      <a:r>
                        <a:rPr lang="en-US" sz="900" b="0" i="0" u="none" strike="noStrike">
                          <a:solidFill>
                            <a:srgbClr val="000000"/>
                          </a:solidFill>
                          <a:effectLst/>
                          <a:latin typeface="Arial" panose="020B0604020202020204" pitchFamily="34" charset="0"/>
                        </a:rPr>
                        <a:t>[D8-PL] Mikulowa - Hagenwerder 1 [DIR] [PL] / N-1 Remptendorf - Redwitz 413</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315296.34</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579835792"/>
                  </a:ext>
                </a:extLst>
              </a:tr>
              <a:tr h="170746">
                <a:tc>
                  <a:txBody>
                    <a:bodyPr/>
                    <a:lstStyle/>
                    <a:p>
                      <a:pPr algn="l" fontAlgn="b"/>
                      <a:r>
                        <a:rPr lang="en-US" sz="900" b="0" i="0" u="none" strike="noStrike">
                          <a:solidFill>
                            <a:srgbClr val="000000"/>
                          </a:solidFill>
                          <a:effectLst/>
                          <a:latin typeface="Arial" panose="020B0604020202020204" pitchFamily="34" charset="0"/>
                        </a:rPr>
                        <a:t>[PL-CZ] Kopanina - Liskovec [OPP] [PL] / N-1 Nosovice - Varin</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166115.65</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548751572"/>
                  </a:ext>
                </a:extLst>
              </a:tr>
              <a:tr h="170746">
                <a:tc>
                  <a:txBody>
                    <a:bodyPr/>
                    <a:lstStyle/>
                    <a:p>
                      <a:pPr algn="l" fontAlgn="b"/>
                      <a:r>
                        <a:rPr lang="en-US" sz="900" b="0" i="0" u="none" strike="noStrike">
                          <a:solidFill>
                            <a:srgbClr val="000000"/>
                          </a:solidFill>
                          <a:effectLst/>
                          <a:latin typeface="Arial" panose="020B0604020202020204" pitchFamily="34" charset="0"/>
                        </a:rPr>
                        <a:t>[SK-PL] Lemesany - Krosno Iskrz 1 [OPP] [PL] / N-1 Hradec - Reporyje</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68347.46</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378351178"/>
                  </a:ext>
                </a:extLst>
              </a:tr>
              <a:tr h="170746">
                <a:tc>
                  <a:txBody>
                    <a:bodyPr/>
                    <a:lstStyle/>
                    <a:p>
                      <a:pPr algn="l" fontAlgn="b"/>
                      <a:r>
                        <a:rPr lang="en-US" sz="900" b="0" i="0" u="none" strike="noStrike">
                          <a:solidFill>
                            <a:srgbClr val="000000"/>
                          </a:solidFill>
                          <a:effectLst/>
                          <a:latin typeface="Arial" panose="020B0604020202020204" pitchFamily="34" charset="0"/>
                        </a:rPr>
                        <a:t>[SK-PL] Lemesany - Krosno Iskrz 1 [OPP] [PL] / N-1 L.Mara - Varin</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141803.23</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015146739"/>
                  </a:ext>
                </a:extLst>
              </a:tr>
              <a:tr h="170746">
                <a:tc>
                  <a:txBody>
                    <a:bodyPr/>
                    <a:lstStyle/>
                    <a:p>
                      <a:pPr algn="l" fontAlgn="b"/>
                      <a:r>
                        <a:rPr lang="en-US" sz="900" b="0" i="0" u="none" strike="noStrike">
                          <a:solidFill>
                            <a:srgbClr val="000000"/>
                          </a:solidFill>
                          <a:effectLst/>
                          <a:latin typeface="Arial" panose="020B0604020202020204" pitchFamily="34" charset="0"/>
                        </a:rPr>
                        <a:t>[PL-PL] Mikulowa - Pasikurowice [OPP] / N-1 Vierraden - Neuenhagen 304</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496021.75</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558015035"/>
                  </a:ext>
                </a:extLst>
              </a:tr>
              <a:tr h="170746">
                <a:tc>
                  <a:txBody>
                    <a:bodyPr/>
                    <a:lstStyle/>
                    <a:p>
                      <a:pPr algn="l" fontAlgn="b"/>
                      <a:r>
                        <a:rPr lang="en-US" sz="900" b="0" i="0" u="none" strike="noStrike">
                          <a:solidFill>
                            <a:srgbClr val="000000"/>
                          </a:solidFill>
                          <a:effectLst/>
                          <a:latin typeface="Arial" panose="020B0604020202020204" pitchFamily="34" charset="0"/>
                        </a:rPr>
                        <a:t>[PL-PL] Polaniec - Rzeszow [DIR] / N-1 Lemesany - Krosno Iskrz 1</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429193.43</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184263517"/>
                  </a:ext>
                </a:extLst>
              </a:tr>
              <a:tr h="170746">
                <a:tc>
                  <a:txBody>
                    <a:bodyPr/>
                    <a:lstStyle/>
                    <a:p>
                      <a:pPr algn="l" fontAlgn="b"/>
                      <a:r>
                        <a:rPr lang="en-US" sz="900" b="1" i="0" u="none" strike="noStrike">
                          <a:solidFill>
                            <a:srgbClr val="000000"/>
                          </a:solidFill>
                          <a:effectLst/>
                          <a:latin typeface="Arial" panose="020B0604020202020204" pitchFamily="34" charset="0"/>
                        </a:rPr>
                        <a:t>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8.43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75%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324686683"/>
                  </a:ext>
                </a:extLst>
              </a:tr>
              <a:tr h="170746">
                <a:tc>
                  <a:txBody>
                    <a:bodyPr/>
                    <a:lstStyle/>
                    <a:p>
                      <a:pPr algn="l" fontAlgn="b"/>
                      <a:r>
                        <a:rPr lang="pt-BR" sz="900" b="0" i="0" u="none" strike="noStrike">
                          <a:solidFill>
                            <a:srgbClr val="000000"/>
                          </a:solidFill>
                          <a:effectLst/>
                          <a:latin typeface="Arial" panose="020B0604020202020204" pitchFamily="34" charset="0"/>
                        </a:rPr>
                        <a:t>[BE-FR] Avelgem - Avelin 80 [DIR] [FR] / N-1 Avelgem - Mastaing 380.79</a:t>
                      </a:r>
                    </a:p>
                  </a:txBody>
                  <a:tcPr marL="102304"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900" b="0" i="0" u="none" strike="noStrike">
                          <a:solidFill>
                            <a:srgbClr val="000000"/>
                          </a:solidFill>
                          <a:effectLst/>
                          <a:latin typeface="Arial" panose="020B0604020202020204" pitchFamily="34" charset="0"/>
                        </a:rPr>
                        <a:t>8.43</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900" b="0" i="0" u="none" strike="noStrike">
                          <a:solidFill>
                            <a:srgbClr val="000000"/>
                          </a:solidFill>
                          <a:effectLst/>
                          <a:latin typeface="Arial" panose="020B0604020202020204" pitchFamily="34" charset="0"/>
                        </a:rPr>
                        <a:t>75%</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080319989"/>
                  </a:ext>
                </a:extLst>
              </a:tr>
              <a:tr h="170746">
                <a:tc>
                  <a:txBody>
                    <a:bodyPr/>
                    <a:lstStyle/>
                    <a:p>
                      <a:pPr algn="l" fontAlgn="b"/>
                      <a:r>
                        <a:rPr lang="en-US" sz="900" b="1" i="0" u="none" strike="noStrike">
                          <a:solidFill>
                            <a:srgbClr val="000000"/>
                          </a:solidFill>
                          <a:effectLst/>
                          <a:latin typeface="Arial" panose="020B0604020202020204" pitchFamily="34" charset="0"/>
                        </a:rPr>
                        <a:t>Total sum</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900" b="1" i="0" u="none" strike="noStrike">
                          <a:solidFill>
                            <a:srgbClr val="000000"/>
                          </a:solidFill>
                          <a:effectLst/>
                          <a:latin typeface="Arial" panose="020B0604020202020204" pitchFamily="34" charset="0"/>
                        </a:rPr>
                        <a:t>4894141.93</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900" b="1" i="0" u="none" strike="noStrike" dirty="0">
                          <a:solidFill>
                            <a:srgbClr val="000000"/>
                          </a:solidFill>
                          <a:effectLst/>
                          <a:latin typeface="Arial" panose="020B0604020202020204" pitchFamily="34" charset="0"/>
                        </a:rPr>
                        <a:t>844%</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2737041574"/>
                  </a:ext>
                </a:extLst>
              </a:tr>
            </a:tbl>
          </a:graphicData>
        </a:graphic>
      </p:graphicFrame>
    </p:spTree>
    <p:extLst>
      <p:ext uri="{BB962C8B-B14F-4D97-AF65-F5344CB8AC3E}">
        <p14:creationId xmlns:p14="http://schemas.microsoft.com/office/powerpoint/2010/main" val="362547455"/>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20125 (part 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36E85588-0379-4CAF-97EF-FFDB330DA9F2}"/>
              </a:ext>
            </a:extLst>
          </p:cNvPr>
          <p:cNvGraphicFramePr>
            <a:graphicFrameLocks noGrp="1"/>
          </p:cNvGraphicFramePr>
          <p:nvPr>
            <p:extLst>
              <p:ext uri="{D42A27DB-BD31-4B8C-83A1-F6EECF244321}">
                <p14:modId xmlns:p14="http://schemas.microsoft.com/office/powerpoint/2010/main" val="819728094"/>
              </p:ext>
            </p:extLst>
          </p:nvPr>
        </p:nvGraphicFramePr>
        <p:xfrm>
          <a:off x="1089498" y="1079501"/>
          <a:ext cx="7661389" cy="5117021"/>
        </p:xfrm>
        <a:graphic>
          <a:graphicData uri="http://schemas.openxmlformats.org/drawingml/2006/table">
            <a:tbl>
              <a:tblPr/>
              <a:tblGrid>
                <a:gridCol w="5936697">
                  <a:extLst>
                    <a:ext uri="{9D8B030D-6E8A-4147-A177-3AD203B41FA5}">
                      <a16:colId xmlns:a16="http://schemas.microsoft.com/office/drawing/2014/main" val="1770750686"/>
                    </a:ext>
                  </a:extLst>
                </a:gridCol>
                <a:gridCol w="1255388">
                  <a:extLst>
                    <a:ext uri="{9D8B030D-6E8A-4147-A177-3AD203B41FA5}">
                      <a16:colId xmlns:a16="http://schemas.microsoft.com/office/drawing/2014/main" val="3210890914"/>
                    </a:ext>
                  </a:extLst>
                </a:gridCol>
                <a:gridCol w="469304">
                  <a:extLst>
                    <a:ext uri="{9D8B030D-6E8A-4147-A177-3AD203B41FA5}">
                      <a16:colId xmlns:a16="http://schemas.microsoft.com/office/drawing/2014/main" val="3688030875"/>
                    </a:ext>
                  </a:extLst>
                </a:gridCol>
              </a:tblGrid>
              <a:tr h="176449">
                <a:tc>
                  <a:txBody>
                    <a:bodyPr/>
                    <a:lstStyle/>
                    <a:p>
                      <a:pPr algn="l" fontAlgn="b"/>
                      <a:r>
                        <a:rPr lang="en-US" sz="900" b="1" i="0" u="none" strike="noStrike">
                          <a:solidFill>
                            <a:srgbClr val="000000"/>
                          </a:solidFill>
                          <a:effectLst/>
                          <a:latin typeface="Arial" panose="020B0604020202020204" pitchFamily="34" charset="0"/>
                        </a:rPr>
                        <a:t>Hour</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900" b="1" i="0" u="none" strike="noStrike">
                          <a:solidFill>
                            <a:srgbClr val="000000"/>
                          </a:solidFill>
                          <a:effectLst/>
                          <a:latin typeface="Arial" panose="020B0604020202020204" pitchFamily="34" charset="0"/>
                        </a:rPr>
                        <a:t>MAX of ShadowPrice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900" b="1" i="0" u="none" strike="noStrike">
                          <a:solidFill>
                            <a:srgbClr val="000000"/>
                          </a:solidFill>
                          <a:effectLst/>
                          <a:latin typeface="Arial" panose="020B0604020202020204" pitchFamily="34" charset="0"/>
                        </a:rPr>
                        <a:t>RAM %</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3924954325"/>
                  </a:ext>
                </a:extLst>
              </a:tr>
              <a:tr h="176449">
                <a:tc>
                  <a:txBody>
                    <a:bodyPr/>
                    <a:lstStyle/>
                    <a:p>
                      <a:pPr algn="l" fontAlgn="b"/>
                      <a:r>
                        <a:rPr lang="en-US" sz="900" b="1" i="0" u="none" strike="noStrike">
                          <a:solidFill>
                            <a:srgbClr val="000000"/>
                          </a:solidFill>
                          <a:effectLst/>
                          <a:latin typeface="Arial" panose="020B0604020202020204" pitchFamily="34" charset="0"/>
                        </a:rPr>
                        <a:t>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127.48</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188%</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662676776"/>
                  </a:ext>
                </a:extLst>
              </a:tr>
              <a:tr h="176449">
                <a:tc>
                  <a:txBody>
                    <a:bodyPr/>
                    <a:lstStyle/>
                    <a:p>
                      <a:pPr algn="l" fontAlgn="b"/>
                      <a:r>
                        <a:rPr lang="en-US" sz="900" b="0" i="0" u="none" strike="noStrike">
                          <a:solidFill>
                            <a:srgbClr val="000000"/>
                          </a:solidFill>
                          <a:effectLst/>
                          <a:latin typeface="Arial" panose="020B0604020202020204" pitchFamily="34" charset="0"/>
                        </a:rPr>
                        <a:t>[SK-PL] Lemesany - Krosno Iskrz 2 [OPP] [PL] / N-1 Lemesany - Krosno Iskrz 1</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105.02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82%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063438744"/>
                  </a:ext>
                </a:extLst>
              </a:tr>
              <a:tr h="176449">
                <a:tc>
                  <a:txBody>
                    <a:bodyPr/>
                    <a:lstStyle/>
                    <a:p>
                      <a:pPr algn="l" fontAlgn="b"/>
                      <a:r>
                        <a:rPr lang="de-DE" sz="900" b="0" i="0" u="none" strike="noStrike">
                          <a:solidFill>
                            <a:srgbClr val="000000"/>
                          </a:solidFill>
                          <a:effectLst/>
                          <a:latin typeface="Arial" panose="020B0604020202020204" pitchFamily="34" charset="0"/>
                        </a:rPr>
                        <a:t>[CZ-D2] Hradec - Etzenricht 441 [DIR] [D2] / N-1 Prestice - Etzenricht</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3.58</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65%</a:t>
                      </a:r>
                    </a:p>
                  </a:txBody>
                  <a:tcPr marL="0" marR="0" marT="0" marB="0" anchor="b">
                    <a:lnL>
                      <a:noFill/>
                    </a:lnL>
                    <a:lnR>
                      <a:noFill/>
                    </a:lnR>
                    <a:lnT>
                      <a:noFill/>
                    </a:lnT>
                    <a:lnB>
                      <a:noFill/>
                    </a:lnB>
                  </a:tcPr>
                </a:tc>
                <a:extLst>
                  <a:ext uri="{0D108BD9-81ED-4DB2-BD59-A6C34878D82A}">
                    <a16:rowId xmlns:a16="http://schemas.microsoft.com/office/drawing/2014/main" val="2936273227"/>
                  </a:ext>
                </a:extLst>
              </a:tr>
              <a:tr h="176449">
                <a:tc>
                  <a:txBody>
                    <a:bodyPr/>
                    <a:lstStyle/>
                    <a:p>
                      <a:pPr algn="l" fontAlgn="b"/>
                      <a:r>
                        <a:rPr lang="en-US" sz="900" b="0" i="0" u="none" strike="noStrike">
                          <a:solidFill>
                            <a:srgbClr val="000000"/>
                          </a:solidFill>
                          <a:effectLst/>
                          <a:latin typeface="Arial" panose="020B0604020202020204" pitchFamily="34" charset="0"/>
                        </a:rPr>
                        <a:t>[BE-FR] Achene - Lonny 380.19 [DIR] [BE] / N-1 Avelgem - Avelin 380.80</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127.48</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41%</a:t>
                      </a:r>
                    </a:p>
                  </a:txBody>
                  <a:tcPr marL="0" marR="0" marT="0" marB="0" anchor="b">
                    <a:lnL>
                      <a:noFill/>
                    </a:lnL>
                    <a:lnR>
                      <a:noFill/>
                    </a:lnR>
                    <a:lnT>
                      <a:noFill/>
                    </a:lnT>
                    <a:lnB>
                      <a:noFill/>
                    </a:lnB>
                  </a:tcPr>
                </a:tc>
                <a:extLst>
                  <a:ext uri="{0D108BD9-81ED-4DB2-BD59-A6C34878D82A}">
                    <a16:rowId xmlns:a16="http://schemas.microsoft.com/office/drawing/2014/main" val="2805408045"/>
                  </a:ext>
                </a:extLst>
              </a:tr>
              <a:tr h="176449">
                <a:tc>
                  <a:txBody>
                    <a:bodyPr/>
                    <a:lstStyle/>
                    <a:p>
                      <a:pPr algn="l" fontAlgn="b"/>
                      <a:r>
                        <a:rPr lang="en-US" sz="900" b="1" i="0" u="none" strike="noStrike">
                          <a:solidFill>
                            <a:srgbClr val="000000"/>
                          </a:solidFill>
                          <a:effectLst/>
                          <a:latin typeface="Arial" panose="020B0604020202020204" pitchFamily="34" charset="0"/>
                        </a:rPr>
                        <a:t>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64.44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186%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257905730"/>
                  </a:ext>
                </a:extLst>
              </a:tr>
              <a:tr h="176449">
                <a:tc>
                  <a:txBody>
                    <a:bodyPr/>
                    <a:lstStyle/>
                    <a:p>
                      <a:pPr algn="l" fontAlgn="b"/>
                      <a:r>
                        <a:rPr lang="en-US" sz="900" b="0" i="0" u="none" strike="noStrike">
                          <a:solidFill>
                            <a:srgbClr val="000000"/>
                          </a:solidFill>
                          <a:effectLst/>
                          <a:latin typeface="Arial" panose="020B0604020202020204" pitchFamily="34" charset="0"/>
                        </a:rPr>
                        <a:t>[CZ-PL] Wielopole - Nosovice [DIR] [PL] / N-1 Albrechtice - Nosovice</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64.44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69%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675973861"/>
                  </a:ext>
                </a:extLst>
              </a:tr>
              <a:tr h="176449">
                <a:tc>
                  <a:txBody>
                    <a:bodyPr/>
                    <a:lstStyle/>
                    <a:p>
                      <a:pPr algn="l" fontAlgn="b"/>
                      <a:r>
                        <a:rPr lang="en-US" sz="900" b="0" i="0" u="none" strike="noStrike">
                          <a:solidFill>
                            <a:srgbClr val="000000"/>
                          </a:solidFill>
                          <a:effectLst/>
                          <a:latin typeface="Arial" panose="020B0604020202020204" pitchFamily="34" charset="0"/>
                        </a:rPr>
                        <a:t>[BE-FR] Achene - Lonny 380.19 [DIR] [BE] / N-1 Avelgem - Avelin 380.80</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34.3</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47%</a:t>
                      </a:r>
                    </a:p>
                  </a:txBody>
                  <a:tcPr marL="0" marR="0" marT="0" marB="0" anchor="b">
                    <a:lnL>
                      <a:noFill/>
                    </a:lnL>
                    <a:lnR>
                      <a:noFill/>
                    </a:lnR>
                    <a:lnT>
                      <a:noFill/>
                    </a:lnT>
                    <a:lnB>
                      <a:noFill/>
                    </a:lnB>
                  </a:tcPr>
                </a:tc>
                <a:extLst>
                  <a:ext uri="{0D108BD9-81ED-4DB2-BD59-A6C34878D82A}">
                    <a16:rowId xmlns:a16="http://schemas.microsoft.com/office/drawing/2014/main" val="3055808668"/>
                  </a:ext>
                </a:extLst>
              </a:tr>
              <a:tr h="176449">
                <a:tc>
                  <a:txBody>
                    <a:bodyPr/>
                    <a:lstStyle/>
                    <a:p>
                      <a:pPr algn="l" fontAlgn="b"/>
                      <a:r>
                        <a:rPr lang="en-US" sz="900" b="0" i="0" u="none" strike="noStrike">
                          <a:solidFill>
                            <a:srgbClr val="000000"/>
                          </a:solidFill>
                          <a:effectLst/>
                          <a:latin typeface="Arial" panose="020B0604020202020204" pitchFamily="34" charset="0"/>
                        </a:rPr>
                        <a:t>[BE-BE] PST Van Eyck 2 [DIR] [BE] / N-1 PST Van Eyck 1</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10.03</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70%</a:t>
                      </a:r>
                    </a:p>
                  </a:txBody>
                  <a:tcPr marL="0" marR="0" marT="0" marB="0" anchor="b">
                    <a:lnL>
                      <a:noFill/>
                    </a:lnL>
                    <a:lnR>
                      <a:noFill/>
                    </a:lnR>
                    <a:lnT>
                      <a:noFill/>
                    </a:lnT>
                    <a:lnB>
                      <a:noFill/>
                    </a:lnB>
                  </a:tcPr>
                </a:tc>
                <a:extLst>
                  <a:ext uri="{0D108BD9-81ED-4DB2-BD59-A6C34878D82A}">
                    <a16:rowId xmlns:a16="http://schemas.microsoft.com/office/drawing/2014/main" val="1484363446"/>
                  </a:ext>
                </a:extLst>
              </a:tr>
              <a:tr h="176449">
                <a:tc>
                  <a:txBody>
                    <a:bodyPr/>
                    <a:lstStyle/>
                    <a:p>
                      <a:pPr algn="l" fontAlgn="b"/>
                      <a:r>
                        <a:rPr lang="en-US" sz="900" b="1" i="0" u="none" strike="noStrike">
                          <a:solidFill>
                            <a:srgbClr val="000000"/>
                          </a:solidFill>
                          <a:effectLst/>
                          <a:latin typeface="Arial" panose="020B0604020202020204" pitchFamily="34" charset="0"/>
                        </a:rPr>
                        <a:t>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118.01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212%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017997415"/>
                  </a:ext>
                </a:extLst>
              </a:tr>
              <a:tr h="176449">
                <a:tc>
                  <a:txBody>
                    <a:bodyPr/>
                    <a:lstStyle/>
                    <a:p>
                      <a:pPr algn="l" fontAlgn="b"/>
                      <a:r>
                        <a:rPr lang="en-US" sz="900" b="0" i="0" u="none" strike="noStrike">
                          <a:solidFill>
                            <a:srgbClr val="000000"/>
                          </a:solidFill>
                          <a:effectLst/>
                          <a:latin typeface="Arial" panose="020B0604020202020204" pitchFamily="34" charset="0"/>
                        </a:rPr>
                        <a:t>[CZ-PL] Wielopole - Nosovice [DIR] [PL] / N-1 Albrechtice - Nosovice</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118.01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69%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487613263"/>
                  </a:ext>
                </a:extLst>
              </a:tr>
              <a:tr h="176449">
                <a:tc>
                  <a:txBody>
                    <a:bodyPr/>
                    <a:lstStyle/>
                    <a:p>
                      <a:pPr algn="l" fontAlgn="b"/>
                      <a:r>
                        <a:rPr lang="en-US" sz="900" b="0" i="0" u="none" strike="noStrike">
                          <a:solidFill>
                            <a:srgbClr val="000000"/>
                          </a:solidFill>
                          <a:effectLst/>
                          <a:latin typeface="Arial" panose="020B0604020202020204" pitchFamily="34" charset="0"/>
                        </a:rPr>
                        <a:t>[BE-FR] Achene - Lonny 380.19 [DIR] [BE] / N-1 Avelgem - Avelin 380.80</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15.26</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56%</a:t>
                      </a:r>
                    </a:p>
                  </a:txBody>
                  <a:tcPr marL="0" marR="0" marT="0" marB="0" anchor="b">
                    <a:lnL>
                      <a:noFill/>
                    </a:lnL>
                    <a:lnR>
                      <a:noFill/>
                    </a:lnR>
                    <a:lnT>
                      <a:noFill/>
                    </a:lnT>
                    <a:lnB>
                      <a:noFill/>
                    </a:lnB>
                  </a:tcPr>
                </a:tc>
                <a:extLst>
                  <a:ext uri="{0D108BD9-81ED-4DB2-BD59-A6C34878D82A}">
                    <a16:rowId xmlns:a16="http://schemas.microsoft.com/office/drawing/2014/main" val="3864661030"/>
                  </a:ext>
                </a:extLst>
              </a:tr>
              <a:tr h="176449">
                <a:tc>
                  <a:txBody>
                    <a:bodyPr/>
                    <a:lstStyle/>
                    <a:p>
                      <a:pPr algn="l" fontAlgn="b"/>
                      <a:r>
                        <a:rPr lang="de-DE" sz="900" b="0" i="0" u="none" strike="noStrike">
                          <a:solidFill>
                            <a:srgbClr val="000000"/>
                          </a:solidFill>
                          <a:effectLst/>
                          <a:latin typeface="Arial" panose="020B0604020202020204" pitchFamily="34" charset="0"/>
                        </a:rPr>
                        <a:t>[D7-D7] Buerstadt - Lambsheim BUERST W [DIR] / N-1 Rheinau - Hoheneck KUGELB W</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32.07</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51%</a:t>
                      </a:r>
                    </a:p>
                  </a:txBody>
                  <a:tcPr marL="0" marR="0" marT="0" marB="0" anchor="b">
                    <a:lnL>
                      <a:noFill/>
                    </a:lnL>
                    <a:lnR>
                      <a:noFill/>
                    </a:lnR>
                    <a:lnT>
                      <a:noFill/>
                    </a:lnT>
                    <a:lnB>
                      <a:noFill/>
                    </a:lnB>
                  </a:tcPr>
                </a:tc>
                <a:extLst>
                  <a:ext uri="{0D108BD9-81ED-4DB2-BD59-A6C34878D82A}">
                    <a16:rowId xmlns:a16="http://schemas.microsoft.com/office/drawing/2014/main" val="1986621939"/>
                  </a:ext>
                </a:extLst>
              </a:tr>
              <a:tr h="176449">
                <a:tc>
                  <a:txBody>
                    <a:bodyPr/>
                    <a:lstStyle/>
                    <a:p>
                      <a:pPr algn="l" fontAlgn="b"/>
                      <a:r>
                        <a:rPr lang="en-US" sz="900" b="0" i="0" u="none" strike="noStrike">
                          <a:solidFill>
                            <a:srgbClr val="000000"/>
                          </a:solidFill>
                          <a:effectLst/>
                          <a:latin typeface="Arial" panose="020B0604020202020204" pitchFamily="34" charset="0"/>
                        </a:rPr>
                        <a:t>[D2-D7] Grosskrotzenburg - Urberach UMAIN N2 [DIR] [D7] / N-1 Dettingen - Grosskrotzenburg UMAIN S1</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26.1</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36%</a:t>
                      </a:r>
                    </a:p>
                  </a:txBody>
                  <a:tcPr marL="0" marR="0" marT="0" marB="0" anchor="b">
                    <a:lnL>
                      <a:noFill/>
                    </a:lnL>
                    <a:lnR>
                      <a:noFill/>
                    </a:lnR>
                    <a:lnT>
                      <a:noFill/>
                    </a:lnT>
                    <a:lnB>
                      <a:noFill/>
                    </a:lnB>
                  </a:tcPr>
                </a:tc>
                <a:extLst>
                  <a:ext uri="{0D108BD9-81ED-4DB2-BD59-A6C34878D82A}">
                    <a16:rowId xmlns:a16="http://schemas.microsoft.com/office/drawing/2014/main" val="587395131"/>
                  </a:ext>
                </a:extLst>
              </a:tr>
              <a:tr h="176449">
                <a:tc>
                  <a:txBody>
                    <a:bodyPr/>
                    <a:lstStyle/>
                    <a:p>
                      <a:pPr algn="l" fontAlgn="b"/>
                      <a:r>
                        <a:rPr lang="en-US" sz="900" b="1" i="0" u="none" strike="noStrike">
                          <a:solidFill>
                            <a:srgbClr val="000000"/>
                          </a:solidFill>
                          <a:effectLst/>
                          <a:latin typeface="Arial" panose="020B0604020202020204" pitchFamily="34" charset="0"/>
                        </a:rPr>
                        <a:t>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111.64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165%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392700355"/>
                  </a:ext>
                </a:extLst>
              </a:tr>
              <a:tr h="176449">
                <a:tc>
                  <a:txBody>
                    <a:bodyPr/>
                    <a:lstStyle/>
                    <a:p>
                      <a:pPr algn="l" fontAlgn="b"/>
                      <a:r>
                        <a:rPr lang="en-US" sz="900" b="0" i="0" u="none" strike="noStrike">
                          <a:solidFill>
                            <a:srgbClr val="000000"/>
                          </a:solidFill>
                          <a:effectLst/>
                          <a:latin typeface="Arial" panose="020B0604020202020204" pitchFamily="34" charset="0"/>
                        </a:rPr>
                        <a:t>[CZ-PL] Wielopole - Nosovice [DIR] [PL] / N-1 Albrechtice - Nosovice</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111.64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68%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997172574"/>
                  </a:ext>
                </a:extLst>
              </a:tr>
              <a:tr h="176449">
                <a:tc>
                  <a:txBody>
                    <a:bodyPr/>
                    <a:lstStyle/>
                    <a:p>
                      <a:pPr algn="l" fontAlgn="b"/>
                      <a:r>
                        <a:rPr lang="en-US" sz="900" b="0" i="0" u="none" strike="noStrike">
                          <a:solidFill>
                            <a:srgbClr val="000000"/>
                          </a:solidFill>
                          <a:effectLst/>
                          <a:latin typeface="Arial" panose="020B0604020202020204" pitchFamily="34" charset="0"/>
                        </a:rPr>
                        <a:t>[BE-FR] Achene - Lonny 380.19 [DIR] [BE] / N-1 Horta - Mercator 380.73</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3.47</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59%</a:t>
                      </a:r>
                    </a:p>
                  </a:txBody>
                  <a:tcPr marL="0" marR="0" marT="0" marB="0" anchor="b">
                    <a:lnL>
                      <a:noFill/>
                    </a:lnL>
                    <a:lnR>
                      <a:noFill/>
                    </a:lnR>
                    <a:lnT>
                      <a:noFill/>
                    </a:lnT>
                    <a:lnB>
                      <a:noFill/>
                    </a:lnB>
                  </a:tcPr>
                </a:tc>
                <a:extLst>
                  <a:ext uri="{0D108BD9-81ED-4DB2-BD59-A6C34878D82A}">
                    <a16:rowId xmlns:a16="http://schemas.microsoft.com/office/drawing/2014/main" val="1821253210"/>
                  </a:ext>
                </a:extLst>
              </a:tr>
              <a:tr h="176449">
                <a:tc>
                  <a:txBody>
                    <a:bodyPr/>
                    <a:lstStyle/>
                    <a:p>
                      <a:pPr algn="l" fontAlgn="b"/>
                      <a:r>
                        <a:rPr lang="en-US" sz="900" b="0" i="0" u="none" strike="noStrike">
                          <a:solidFill>
                            <a:srgbClr val="000000"/>
                          </a:solidFill>
                          <a:effectLst/>
                          <a:latin typeface="Arial" panose="020B0604020202020204" pitchFamily="34" charset="0"/>
                        </a:rPr>
                        <a:t>[D2-D7] Grosskrotzenburg - Urberach UMAIN N2 [DIR] [D7] / N-1 Dettingen - Grosskrotzenburg UMAIN S1</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37.37</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39%</a:t>
                      </a:r>
                    </a:p>
                  </a:txBody>
                  <a:tcPr marL="0" marR="0" marT="0" marB="0" anchor="b">
                    <a:lnL>
                      <a:noFill/>
                    </a:lnL>
                    <a:lnR>
                      <a:noFill/>
                    </a:lnR>
                    <a:lnT>
                      <a:noFill/>
                    </a:lnT>
                    <a:lnB>
                      <a:noFill/>
                    </a:lnB>
                  </a:tcPr>
                </a:tc>
                <a:extLst>
                  <a:ext uri="{0D108BD9-81ED-4DB2-BD59-A6C34878D82A}">
                    <a16:rowId xmlns:a16="http://schemas.microsoft.com/office/drawing/2014/main" val="2948731655"/>
                  </a:ext>
                </a:extLst>
              </a:tr>
              <a:tr h="176449">
                <a:tc>
                  <a:txBody>
                    <a:bodyPr/>
                    <a:lstStyle/>
                    <a:p>
                      <a:pPr algn="l" fontAlgn="b"/>
                      <a:r>
                        <a:rPr lang="en-US" sz="900" b="1" i="0" u="none" strike="noStrike">
                          <a:solidFill>
                            <a:srgbClr val="000000"/>
                          </a:solidFill>
                          <a:effectLst/>
                          <a:latin typeface="Arial" panose="020B0604020202020204" pitchFamily="34" charset="0"/>
                        </a:rPr>
                        <a:t>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205.96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411975931"/>
                  </a:ext>
                </a:extLst>
              </a:tr>
              <a:tr h="176449">
                <a:tc>
                  <a:txBody>
                    <a:bodyPr/>
                    <a:lstStyle/>
                    <a:p>
                      <a:pPr algn="l" fontAlgn="b"/>
                      <a:r>
                        <a:rPr lang="en-US" sz="900" b="0" i="0" u="none" strike="noStrike">
                          <a:solidFill>
                            <a:srgbClr val="000000"/>
                          </a:solidFill>
                          <a:effectLst/>
                          <a:latin typeface="Arial" panose="020B0604020202020204" pitchFamily="34" charset="0"/>
                        </a:rPr>
                        <a:t>[CZ-PL] Wielopole - Nosovice [DIR] [PL] / N-1 Albrechtice - Nosovice</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205.96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66%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398062219"/>
                  </a:ext>
                </a:extLst>
              </a:tr>
              <a:tr h="176449">
                <a:tc>
                  <a:txBody>
                    <a:bodyPr/>
                    <a:lstStyle/>
                    <a:p>
                      <a:pPr algn="l" fontAlgn="b"/>
                      <a:r>
                        <a:rPr lang="en-US" sz="900" b="0" i="0" u="none" strike="noStrike">
                          <a:solidFill>
                            <a:srgbClr val="000000"/>
                          </a:solidFill>
                          <a:effectLst/>
                          <a:latin typeface="Arial" panose="020B0604020202020204" pitchFamily="34" charset="0"/>
                        </a:rPr>
                        <a:t>[BE-FR] Achene - Lonny 380.19 [DIR] [BE] / N-1 Avelgem - Avelin 380.80</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2.38</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55%</a:t>
                      </a:r>
                    </a:p>
                  </a:txBody>
                  <a:tcPr marL="0" marR="0" marT="0" marB="0" anchor="b">
                    <a:lnL>
                      <a:noFill/>
                    </a:lnL>
                    <a:lnR>
                      <a:noFill/>
                    </a:lnR>
                    <a:lnT>
                      <a:noFill/>
                    </a:lnT>
                    <a:lnB>
                      <a:noFill/>
                    </a:lnB>
                  </a:tcPr>
                </a:tc>
                <a:extLst>
                  <a:ext uri="{0D108BD9-81ED-4DB2-BD59-A6C34878D82A}">
                    <a16:rowId xmlns:a16="http://schemas.microsoft.com/office/drawing/2014/main" val="3922983199"/>
                  </a:ext>
                </a:extLst>
              </a:tr>
              <a:tr h="176449">
                <a:tc>
                  <a:txBody>
                    <a:bodyPr/>
                    <a:lstStyle/>
                    <a:p>
                      <a:pPr algn="l" fontAlgn="b"/>
                      <a:r>
                        <a:rPr lang="en-US" sz="900" b="1" i="0" u="none" strike="noStrike">
                          <a:solidFill>
                            <a:srgbClr val="000000"/>
                          </a:solidFill>
                          <a:effectLst/>
                          <a:latin typeface="Arial" panose="020B0604020202020204" pitchFamily="34" charset="0"/>
                        </a:rPr>
                        <a:t>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169.33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135%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933145553"/>
                  </a:ext>
                </a:extLst>
              </a:tr>
              <a:tr h="176449">
                <a:tc>
                  <a:txBody>
                    <a:bodyPr/>
                    <a:lstStyle/>
                    <a:p>
                      <a:pPr algn="l" fontAlgn="b"/>
                      <a:r>
                        <a:rPr lang="en-US" sz="900" b="0" i="0" u="none" strike="noStrike">
                          <a:solidFill>
                            <a:srgbClr val="000000"/>
                          </a:solidFill>
                          <a:effectLst/>
                          <a:latin typeface="Arial" panose="020B0604020202020204" pitchFamily="34" charset="0"/>
                        </a:rPr>
                        <a:t>[SK-PL] Lemesany - Krosno Iskrz 2 [OPP] [PL] / N-1 Lemesany - Krosno Iskrz 1</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169.33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77%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724718303"/>
                  </a:ext>
                </a:extLst>
              </a:tr>
              <a:tr h="176449">
                <a:tc>
                  <a:txBody>
                    <a:bodyPr/>
                    <a:lstStyle/>
                    <a:p>
                      <a:pPr algn="l" fontAlgn="b"/>
                      <a:r>
                        <a:rPr lang="en-US" sz="900" b="0" i="0" u="none" strike="noStrike">
                          <a:solidFill>
                            <a:srgbClr val="000000"/>
                          </a:solidFill>
                          <a:effectLst/>
                          <a:latin typeface="Arial" panose="020B0604020202020204" pitchFamily="34" charset="0"/>
                        </a:rPr>
                        <a:t>[BE-FR] Achene - Lonny 380.19 [DIR] [BE] / N-1 Aubange - Moulaine 220.513</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1.47</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58%</a:t>
                      </a:r>
                    </a:p>
                  </a:txBody>
                  <a:tcPr marL="0" marR="0" marT="0" marB="0" anchor="b">
                    <a:lnL>
                      <a:noFill/>
                    </a:lnL>
                    <a:lnR>
                      <a:noFill/>
                    </a:lnR>
                    <a:lnT>
                      <a:noFill/>
                    </a:lnT>
                    <a:lnB>
                      <a:noFill/>
                    </a:lnB>
                  </a:tcPr>
                </a:tc>
                <a:extLst>
                  <a:ext uri="{0D108BD9-81ED-4DB2-BD59-A6C34878D82A}">
                    <a16:rowId xmlns:a16="http://schemas.microsoft.com/office/drawing/2014/main" val="1760726368"/>
                  </a:ext>
                </a:extLst>
              </a:tr>
              <a:tr h="176449">
                <a:tc>
                  <a:txBody>
                    <a:bodyPr/>
                    <a:lstStyle/>
                    <a:p>
                      <a:pPr algn="l" fontAlgn="b"/>
                      <a:r>
                        <a:rPr lang="en-US" sz="900" b="1" i="0" u="none" strike="noStrike">
                          <a:solidFill>
                            <a:srgbClr val="000000"/>
                          </a:solidFill>
                          <a:effectLst/>
                          <a:latin typeface="Arial" panose="020B0604020202020204" pitchFamily="34" charset="0"/>
                        </a:rPr>
                        <a:t>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377.01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301896196"/>
                  </a:ext>
                </a:extLst>
              </a:tr>
              <a:tr h="176449">
                <a:tc>
                  <a:txBody>
                    <a:bodyPr/>
                    <a:lstStyle/>
                    <a:p>
                      <a:pPr algn="l" fontAlgn="b"/>
                      <a:r>
                        <a:rPr lang="nl-NL" sz="900" b="0" i="0" u="none" strike="noStrike">
                          <a:solidFill>
                            <a:srgbClr val="000000"/>
                          </a:solidFill>
                          <a:effectLst/>
                          <a:latin typeface="Arial" panose="020B0604020202020204" pitchFamily="34" charset="0"/>
                        </a:rPr>
                        <a:t>[NL-NL] Eemshaven-Eemshaven het Hogeland 380 Z [DIR] / N-1 Eemshaven-Meeden-Zwolle 380 W</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377.01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21%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805798428"/>
                  </a:ext>
                </a:extLst>
              </a:tr>
              <a:tr h="176449">
                <a:tc>
                  <a:txBody>
                    <a:bodyPr/>
                    <a:lstStyle/>
                    <a:p>
                      <a:pPr algn="l" fontAlgn="b"/>
                      <a:r>
                        <a:rPr lang="en-US" sz="900" b="1" i="0" u="none" strike="noStrike">
                          <a:solidFill>
                            <a:srgbClr val="000000"/>
                          </a:solidFill>
                          <a:effectLst/>
                          <a:latin typeface="Arial" panose="020B0604020202020204" pitchFamily="34" charset="0"/>
                        </a:rPr>
                        <a:t>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715.08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56%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668789492"/>
                  </a:ext>
                </a:extLst>
              </a:tr>
              <a:tr h="176449">
                <a:tc>
                  <a:txBody>
                    <a:bodyPr/>
                    <a:lstStyle/>
                    <a:p>
                      <a:pPr algn="l" fontAlgn="b"/>
                      <a:r>
                        <a:rPr lang="de-DE" sz="900" b="0" i="0" u="none" strike="noStrike">
                          <a:solidFill>
                            <a:srgbClr val="000000"/>
                          </a:solidFill>
                          <a:effectLst/>
                          <a:latin typeface="Arial" panose="020B0604020202020204" pitchFamily="34" charset="0"/>
                        </a:rPr>
                        <a:t>[D2-NL] Diele - Meeden SCHWARZ [OPP] [D2] / N-1 Diele - Meeden WEISS/W</a:t>
                      </a:r>
                    </a:p>
                  </a:txBody>
                  <a:tcPr marL="1023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715.08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27%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467248769"/>
                  </a:ext>
                </a:extLst>
              </a:tr>
              <a:tr h="176449">
                <a:tc>
                  <a:txBody>
                    <a:bodyPr/>
                    <a:lstStyle/>
                    <a:p>
                      <a:pPr algn="l" fontAlgn="b"/>
                      <a:r>
                        <a:rPr lang="de-DE" sz="900" b="0" i="0" u="none" strike="noStrike">
                          <a:solidFill>
                            <a:srgbClr val="000000"/>
                          </a:solidFill>
                          <a:effectLst/>
                          <a:latin typeface="Arial" panose="020B0604020202020204" pitchFamily="34" charset="0"/>
                        </a:rPr>
                        <a:t>[D7-D7] Niederstedem - Osburg GILZEM O [DIR] / N-1 Niederstedem - Uchtelfangen UCHTLF W</a:t>
                      </a:r>
                    </a:p>
                  </a:txBody>
                  <a:tcPr marL="10230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11.59</a:t>
                      </a:r>
                    </a:p>
                  </a:txBody>
                  <a:tcPr marL="0" marR="0" marT="0" marB="0" anchor="b">
                    <a:lnL>
                      <a:noFill/>
                    </a:lnL>
                    <a:lnR>
                      <a:noFill/>
                    </a:lnR>
                    <a:lnT>
                      <a:noFill/>
                    </a:lnT>
                    <a:lnB>
                      <a:noFill/>
                    </a:lnB>
                  </a:tcPr>
                </a:tc>
                <a:tc>
                  <a:txBody>
                    <a:bodyPr/>
                    <a:lstStyle/>
                    <a:p>
                      <a:pPr algn="r" fontAlgn="b"/>
                      <a:r>
                        <a:rPr lang="en-US" sz="900" b="0" i="0" u="none" strike="noStrike" dirty="0">
                          <a:solidFill>
                            <a:srgbClr val="000000"/>
                          </a:solidFill>
                          <a:effectLst/>
                          <a:latin typeface="Arial" panose="020B0604020202020204" pitchFamily="34" charset="0"/>
                        </a:rPr>
                        <a:t>29%</a:t>
                      </a:r>
                    </a:p>
                  </a:txBody>
                  <a:tcPr marL="0" marR="0" marT="0" marB="0" anchor="b">
                    <a:lnL>
                      <a:noFill/>
                    </a:lnL>
                    <a:lnR>
                      <a:noFill/>
                    </a:lnR>
                    <a:lnT>
                      <a:noFill/>
                    </a:lnT>
                    <a:lnB>
                      <a:noFill/>
                    </a:lnB>
                  </a:tcPr>
                </a:tc>
                <a:extLst>
                  <a:ext uri="{0D108BD9-81ED-4DB2-BD59-A6C34878D82A}">
                    <a16:rowId xmlns:a16="http://schemas.microsoft.com/office/drawing/2014/main" val="922758186"/>
                  </a:ext>
                </a:extLst>
              </a:tr>
            </a:tbl>
          </a:graphicData>
        </a:graphic>
      </p:graphicFrame>
    </p:spTree>
    <p:extLst>
      <p:ext uri="{BB962C8B-B14F-4D97-AF65-F5344CB8AC3E}">
        <p14:creationId xmlns:p14="http://schemas.microsoft.com/office/powerpoint/2010/main" val="436217573"/>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20125 (part 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FA74DFD9-7104-4695-8019-74D105C5D587}"/>
              </a:ext>
            </a:extLst>
          </p:cNvPr>
          <p:cNvGraphicFramePr>
            <a:graphicFrameLocks noGrp="1"/>
          </p:cNvGraphicFramePr>
          <p:nvPr>
            <p:extLst>
              <p:ext uri="{D42A27DB-BD31-4B8C-83A1-F6EECF244321}">
                <p14:modId xmlns:p14="http://schemas.microsoft.com/office/powerpoint/2010/main" val="1574502010"/>
              </p:ext>
            </p:extLst>
          </p:nvPr>
        </p:nvGraphicFramePr>
        <p:xfrm>
          <a:off x="1053234" y="1079496"/>
          <a:ext cx="7972569" cy="4351347"/>
        </p:xfrm>
        <a:graphic>
          <a:graphicData uri="http://schemas.openxmlformats.org/drawingml/2006/table">
            <a:tbl>
              <a:tblPr/>
              <a:tblGrid>
                <a:gridCol w="6177825">
                  <a:extLst>
                    <a:ext uri="{9D8B030D-6E8A-4147-A177-3AD203B41FA5}">
                      <a16:colId xmlns:a16="http://schemas.microsoft.com/office/drawing/2014/main" val="3162796439"/>
                    </a:ext>
                  </a:extLst>
                </a:gridCol>
                <a:gridCol w="1306378">
                  <a:extLst>
                    <a:ext uri="{9D8B030D-6E8A-4147-A177-3AD203B41FA5}">
                      <a16:colId xmlns:a16="http://schemas.microsoft.com/office/drawing/2014/main" val="3257756187"/>
                    </a:ext>
                  </a:extLst>
                </a:gridCol>
                <a:gridCol w="488366">
                  <a:extLst>
                    <a:ext uri="{9D8B030D-6E8A-4147-A177-3AD203B41FA5}">
                      <a16:colId xmlns:a16="http://schemas.microsoft.com/office/drawing/2014/main" val="917179287"/>
                    </a:ext>
                  </a:extLst>
                </a:gridCol>
              </a:tblGrid>
              <a:tr h="161161">
                <a:tc>
                  <a:txBody>
                    <a:bodyPr/>
                    <a:lstStyle/>
                    <a:p>
                      <a:pPr algn="l" fontAlgn="b"/>
                      <a:r>
                        <a:rPr lang="en-US" sz="1000" b="1" i="0" u="none" strike="noStrike">
                          <a:solidFill>
                            <a:srgbClr val="000000"/>
                          </a:solidFill>
                          <a:effectLst/>
                          <a:latin typeface="Arial" panose="020B0604020202020204" pitchFamily="34" charset="0"/>
                        </a:rPr>
                        <a:t>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414.96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126%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889361539"/>
                  </a:ext>
                </a:extLst>
              </a:tr>
              <a:tr h="161161">
                <a:tc>
                  <a:txBody>
                    <a:bodyPr/>
                    <a:lstStyle/>
                    <a:p>
                      <a:pPr algn="l" fontAlgn="b"/>
                      <a:r>
                        <a:rPr lang="en-US" sz="1000" b="0" i="0" u="none" strike="noStrike">
                          <a:solidFill>
                            <a:srgbClr val="000000"/>
                          </a:solidFill>
                          <a:effectLst/>
                          <a:latin typeface="Arial" panose="020B0604020202020204" pitchFamily="34" charset="0"/>
                        </a:rPr>
                        <a:t>[AT-AT] Neusiedl - Wien Suedost 246A [OPP] / N-1 Gyor - Wien</a:t>
                      </a:r>
                    </a:p>
                  </a:txBody>
                  <a:tcPr marL="10988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177.15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411422347"/>
                  </a:ext>
                </a:extLst>
              </a:tr>
              <a:tr h="161161">
                <a:tc>
                  <a:txBody>
                    <a:bodyPr/>
                    <a:lstStyle/>
                    <a:p>
                      <a:pPr algn="l" fontAlgn="b"/>
                      <a:r>
                        <a:rPr lang="de-DE" sz="1000" b="0" i="0" u="none" strike="noStrike">
                          <a:solidFill>
                            <a:srgbClr val="000000"/>
                          </a:solidFill>
                          <a:effectLst/>
                          <a:latin typeface="Arial" panose="020B0604020202020204" pitchFamily="34" charset="0"/>
                        </a:rPr>
                        <a:t>[D2-NL] Diele - Meeden SCHWARZ [OPP] [D2] / N-1 Diele - Meeden WEISS/W</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363.24</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9%</a:t>
                      </a:r>
                    </a:p>
                  </a:txBody>
                  <a:tcPr marL="0" marR="0" marT="0" marB="0" anchor="b">
                    <a:lnL>
                      <a:noFill/>
                    </a:lnL>
                    <a:lnR>
                      <a:noFill/>
                    </a:lnR>
                    <a:lnT>
                      <a:noFill/>
                    </a:lnT>
                    <a:lnB>
                      <a:noFill/>
                    </a:lnB>
                  </a:tcPr>
                </a:tc>
                <a:extLst>
                  <a:ext uri="{0D108BD9-81ED-4DB2-BD59-A6C34878D82A}">
                    <a16:rowId xmlns:a16="http://schemas.microsoft.com/office/drawing/2014/main" val="2288018135"/>
                  </a:ext>
                </a:extLst>
              </a:tr>
              <a:tr h="161161">
                <a:tc>
                  <a:txBody>
                    <a:bodyPr/>
                    <a:lstStyle/>
                    <a:p>
                      <a:pPr algn="l" fontAlgn="b"/>
                      <a:r>
                        <a:rPr lang="en-US" sz="1000" b="0" i="0" u="none" strike="noStrike">
                          <a:solidFill>
                            <a:srgbClr val="000000"/>
                          </a:solidFill>
                          <a:effectLst/>
                          <a:latin typeface="Arial" panose="020B0604020202020204" pitchFamily="34" charset="0"/>
                        </a:rPr>
                        <a:t>[BE-FR] Achene - Lonny 380.19 [DIR] [BE] / N-1 PST Van Eyck 2</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19.34</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51%</a:t>
                      </a:r>
                    </a:p>
                  </a:txBody>
                  <a:tcPr marL="0" marR="0" marT="0" marB="0" anchor="b">
                    <a:lnL>
                      <a:noFill/>
                    </a:lnL>
                    <a:lnR>
                      <a:noFill/>
                    </a:lnR>
                    <a:lnT>
                      <a:noFill/>
                    </a:lnT>
                    <a:lnB>
                      <a:noFill/>
                    </a:lnB>
                  </a:tcPr>
                </a:tc>
                <a:extLst>
                  <a:ext uri="{0D108BD9-81ED-4DB2-BD59-A6C34878D82A}">
                    <a16:rowId xmlns:a16="http://schemas.microsoft.com/office/drawing/2014/main" val="2325707870"/>
                  </a:ext>
                </a:extLst>
              </a:tr>
              <a:tr h="161161">
                <a:tc>
                  <a:txBody>
                    <a:bodyPr/>
                    <a:lstStyle/>
                    <a:p>
                      <a:pPr algn="l" fontAlgn="b"/>
                      <a:r>
                        <a:rPr lang="de-DE" sz="1000" b="0" i="0" u="none" strike="noStrike">
                          <a:solidFill>
                            <a:srgbClr val="000000"/>
                          </a:solidFill>
                          <a:effectLst/>
                          <a:latin typeface="Arial" panose="020B0604020202020204" pitchFamily="34" charset="0"/>
                        </a:rPr>
                        <a:t>[AT-AT] Tauern - Weissenbach 222 [OPP] / N-1 Tauern - Weissenbach 221</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414.96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a:t>
                      </a:r>
                    </a:p>
                  </a:txBody>
                  <a:tcPr marL="0" marR="0" marT="0" marB="0" anchor="b">
                    <a:lnL>
                      <a:noFill/>
                    </a:lnL>
                    <a:lnR>
                      <a:noFill/>
                    </a:lnR>
                    <a:lnT>
                      <a:noFill/>
                    </a:lnT>
                    <a:lnB>
                      <a:noFill/>
                    </a:lnB>
                  </a:tcPr>
                </a:tc>
                <a:extLst>
                  <a:ext uri="{0D108BD9-81ED-4DB2-BD59-A6C34878D82A}">
                    <a16:rowId xmlns:a16="http://schemas.microsoft.com/office/drawing/2014/main" val="3917607785"/>
                  </a:ext>
                </a:extLst>
              </a:tr>
              <a:tr h="161161">
                <a:tc>
                  <a:txBody>
                    <a:bodyPr/>
                    <a:lstStyle/>
                    <a:p>
                      <a:pPr algn="l" fontAlgn="b"/>
                      <a:r>
                        <a:rPr lang="en-US" sz="1000" b="0" i="0" u="none" strike="noStrike">
                          <a:solidFill>
                            <a:srgbClr val="000000"/>
                          </a:solidFill>
                          <a:effectLst/>
                          <a:latin typeface="Arial" panose="020B0604020202020204" pitchFamily="34" charset="0"/>
                        </a:rPr>
                        <a:t>[AT-AT] Bisamberg 2 - Wien Suedost 227 [DIR] / N-1 Bisamberg - Kledering 228B</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116.18</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3709275380"/>
                  </a:ext>
                </a:extLst>
              </a:tr>
              <a:tr h="161161">
                <a:tc>
                  <a:txBody>
                    <a:bodyPr/>
                    <a:lstStyle/>
                    <a:p>
                      <a:pPr algn="l" fontAlgn="b"/>
                      <a:r>
                        <a:rPr lang="en-US" sz="1000" b="0" i="0" u="none" strike="noStrike">
                          <a:solidFill>
                            <a:srgbClr val="000000"/>
                          </a:solidFill>
                          <a:effectLst/>
                          <a:latin typeface="Arial" panose="020B0604020202020204" pitchFamily="34" charset="0"/>
                        </a:rPr>
                        <a:t>[AT-AT] Thaur - Y_Vill 273C-THA [DIR] / N-1 Westtirol - Zell 275</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129.77</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17%</a:t>
                      </a:r>
                    </a:p>
                  </a:txBody>
                  <a:tcPr marL="0" marR="0" marT="0" marB="0" anchor="b">
                    <a:lnL>
                      <a:noFill/>
                    </a:lnL>
                    <a:lnR>
                      <a:noFill/>
                    </a:lnR>
                    <a:lnT>
                      <a:noFill/>
                    </a:lnT>
                    <a:lnB>
                      <a:noFill/>
                    </a:lnB>
                  </a:tcPr>
                </a:tc>
                <a:extLst>
                  <a:ext uri="{0D108BD9-81ED-4DB2-BD59-A6C34878D82A}">
                    <a16:rowId xmlns:a16="http://schemas.microsoft.com/office/drawing/2014/main" val="366975186"/>
                  </a:ext>
                </a:extLst>
              </a:tr>
              <a:tr h="161161">
                <a:tc>
                  <a:txBody>
                    <a:bodyPr/>
                    <a:lstStyle/>
                    <a:p>
                      <a:pPr algn="l" fontAlgn="b"/>
                      <a:r>
                        <a:rPr lang="de-DE" sz="1000" b="0" i="0" u="none" strike="noStrike">
                          <a:solidFill>
                            <a:srgbClr val="000000"/>
                          </a:solidFill>
                          <a:effectLst/>
                          <a:latin typeface="Arial" panose="020B0604020202020204" pitchFamily="34" charset="0"/>
                        </a:rPr>
                        <a:t>[D7-D7] Sechtem - Weissenthurm MITREI [DIR] / N-1 Meckenheim - Sechtem BGEIST W</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338.96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8%</a:t>
                      </a:r>
                    </a:p>
                  </a:txBody>
                  <a:tcPr marL="0" marR="0" marT="0" marB="0" anchor="b">
                    <a:lnL>
                      <a:noFill/>
                    </a:lnL>
                    <a:lnR>
                      <a:noFill/>
                    </a:lnR>
                    <a:lnT>
                      <a:noFill/>
                    </a:lnT>
                    <a:lnB>
                      <a:noFill/>
                    </a:lnB>
                  </a:tcPr>
                </a:tc>
                <a:extLst>
                  <a:ext uri="{0D108BD9-81ED-4DB2-BD59-A6C34878D82A}">
                    <a16:rowId xmlns:a16="http://schemas.microsoft.com/office/drawing/2014/main" val="2639674340"/>
                  </a:ext>
                </a:extLst>
              </a:tr>
              <a:tr h="161161">
                <a:tc>
                  <a:txBody>
                    <a:bodyPr/>
                    <a:lstStyle/>
                    <a:p>
                      <a:pPr algn="l" fontAlgn="b"/>
                      <a:r>
                        <a:rPr lang="en-US" sz="1000" b="1" i="0" u="none" strike="noStrike">
                          <a:solidFill>
                            <a:srgbClr val="000000"/>
                          </a:solidFill>
                          <a:effectLst/>
                          <a:latin typeface="Arial" panose="020B0604020202020204" pitchFamily="34" charset="0"/>
                        </a:rPr>
                        <a:t>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73.64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545300872"/>
                  </a:ext>
                </a:extLst>
              </a:tr>
              <a:tr h="161161">
                <a:tc>
                  <a:txBody>
                    <a:bodyPr/>
                    <a:lstStyle/>
                    <a:p>
                      <a:pPr algn="l" fontAlgn="b"/>
                      <a:r>
                        <a:rPr lang="de-DE" sz="1000" b="0" i="0" u="none" strike="noStrike">
                          <a:solidFill>
                            <a:srgbClr val="000000"/>
                          </a:solidFill>
                          <a:effectLst/>
                          <a:latin typeface="Arial" panose="020B0604020202020204" pitchFamily="34" charset="0"/>
                        </a:rPr>
                        <a:t>[D2-NL] Diele - Meeden SCHWARZ [OPP] [D2] / N-1 Diele - Meeden WEISS/W</a:t>
                      </a:r>
                    </a:p>
                  </a:txBody>
                  <a:tcPr marL="10988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73.64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42295049"/>
                  </a:ext>
                </a:extLst>
              </a:tr>
              <a:tr h="161161">
                <a:tc>
                  <a:txBody>
                    <a:bodyPr/>
                    <a:lstStyle/>
                    <a:p>
                      <a:pPr algn="l" fontAlgn="b"/>
                      <a:r>
                        <a:rPr lang="en-US" sz="1000" b="0" i="0" u="none" strike="noStrike">
                          <a:solidFill>
                            <a:srgbClr val="000000"/>
                          </a:solidFill>
                          <a:effectLst/>
                          <a:latin typeface="Arial" panose="020B0604020202020204" pitchFamily="34" charset="0"/>
                        </a:rPr>
                        <a:t>[AT-AT] St. Peter 2 - St. Peter 1 SPRHU41 [OPP] / N-1 St. Peter 2 - St. Peter 1 SPRHU42</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32.05</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a:t>
                      </a:r>
                    </a:p>
                  </a:txBody>
                  <a:tcPr marL="0" marR="0" marT="0" marB="0" anchor="b">
                    <a:lnL>
                      <a:noFill/>
                    </a:lnL>
                    <a:lnR>
                      <a:noFill/>
                    </a:lnR>
                    <a:lnT>
                      <a:noFill/>
                    </a:lnT>
                    <a:lnB>
                      <a:noFill/>
                    </a:lnB>
                  </a:tcPr>
                </a:tc>
                <a:extLst>
                  <a:ext uri="{0D108BD9-81ED-4DB2-BD59-A6C34878D82A}">
                    <a16:rowId xmlns:a16="http://schemas.microsoft.com/office/drawing/2014/main" val="4217216396"/>
                  </a:ext>
                </a:extLst>
              </a:tr>
              <a:tr h="161161">
                <a:tc>
                  <a:txBody>
                    <a:bodyPr/>
                    <a:lstStyle/>
                    <a:p>
                      <a:pPr algn="l" fontAlgn="b"/>
                      <a:r>
                        <a:rPr lang="de-DE" sz="1000" b="0" i="0" u="none" strike="noStrike">
                          <a:solidFill>
                            <a:srgbClr val="000000"/>
                          </a:solidFill>
                          <a:effectLst/>
                          <a:latin typeface="Arial" panose="020B0604020202020204" pitchFamily="34" charset="0"/>
                        </a:rPr>
                        <a:t>[D7-D7] Paffendorf - Rommerskirchen PAFFEN S [OPP] / N-1 Knapsack - Sechtem WABERG W</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24.23</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a:t>
                      </a:r>
                    </a:p>
                  </a:txBody>
                  <a:tcPr marL="0" marR="0" marT="0" marB="0" anchor="b">
                    <a:lnL>
                      <a:noFill/>
                    </a:lnL>
                    <a:lnR>
                      <a:noFill/>
                    </a:lnR>
                    <a:lnT>
                      <a:noFill/>
                    </a:lnT>
                    <a:lnB>
                      <a:noFill/>
                    </a:lnB>
                  </a:tcPr>
                </a:tc>
                <a:extLst>
                  <a:ext uri="{0D108BD9-81ED-4DB2-BD59-A6C34878D82A}">
                    <a16:rowId xmlns:a16="http://schemas.microsoft.com/office/drawing/2014/main" val="4279599248"/>
                  </a:ext>
                </a:extLst>
              </a:tr>
              <a:tr h="161161">
                <a:tc>
                  <a:txBody>
                    <a:bodyPr/>
                    <a:lstStyle/>
                    <a:p>
                      <a:pPr algn="l" fontAlgn="b"/>
                      <a:r>
                        <a:rPr lang="en-US" sz="1000" b="1" i="0" u="none" strike="noStrike">
                          <a:solidFill>
                            <a:srgbClr val="000000"/>
                          </a:solidFill>
                          <a:effectLst/>
                          <a:latin typeface="Arial" panose="020B0604020202020204" pitchFamily="34" charset="0"/>
                        </a:rPr>
                        <a:t>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14.66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79%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331378683"/>
                  </a:ext>
                </a:extLst>
              </a:tr>
              <a:tr h="161161">
                <a:tc>
                  <a:txBody>
                    <a:bodyPr/>
                    <a:lstStyle/>
                    <a:p>
                      <a:pPr algn="l" fontAlgn="b"/>
                      <a:r>
                        <a:rPr lang="de-DE" sz="1000" b="0" i="0" u="none" strike="noStrike">
                          <a:solidFill>
                            <a:srgbClr val="000000"/>
                          </a:solidFill>
                          <a:effectLst/>
                          <a:latin typeface="Arial" panose="020B0604020202020204" pitchFamily="34" charset="0"/>
                        </a:rPr>
                        <a:t>[D2-NL] Diele - Meeden SCHWARZ [OPP] [D2] / N-1 Diele - Meeden WEISS/W</a:t>
                      </a:r>
                    </a:p>
                  </a:txBody>
                  <a:tcPr marL="10988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14.66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997182924"/>
                  </a:ext>
                </a:extLst>
              </a:tr>
              <a:tr h="161161">
                <a:tc>
                  <a:txBody>
                    <a:bodyPr/>
                    <a:lstStyle/>
                    <a:p>
                      <a:pPr algn="l" fontAlgn="b"/>
                      <a:r>
                        <a:rPr lang="en-US" sz="1000" b="0" i="0" u="none" strike="noStrike">
                          <a:solidFill>
                            <a:srgbClr val="000000"/>
                          </a:solidFill>
                          <a:effectLst/>
                          <a:latin typeface="Arial" panose="020B0604020202020204" pitchFamily="34" charset="0"/>
                        </a:rPr>
                        <a:t>[AT-AT] Bisamberg 2 - Wien Suedost 227 [DIR] / N-1 Bisamberg - Kledering 228B</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0.22</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2372975203"/>
                  </a:ext>
                </a:extLst>
              </a:tr>
              <a:tr h="161161">
                <a:tc>
                  <a:txBody>
                    <a:bodyPr/>
                    <a:lstStyle/>
                    <a:p>
                      <a:pPr algn="l" fontAlgn="b"/>
                      <a:r>
                        <a:rPr lang="en-US" sz="1000" b="0" i="0" u="none" strike="noStrike">
                          <a:solidFill>
                            <a:srgbClr val="000000"/>
                          </a:solidFill>
                          <a:effectLst/>
                          <a:latin typeface="Arial" panose="020B0604020202020204" pitchFamily="34" charset="0"/>
                        </a:rPr>
                        <a:t>[NL-BE] Maasbracht-Van Eyck 380 W [DIR] [NL] / N-1 Gramme - Lixhe 380.11</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0.5</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34%</a:t>
                      </a:r>
                    </a:p>
                  </a:txBody>
                  <a:tcPr marL="0" marR="0" marT="0" marB="0" anchor="b">
                    <a:lnL>
                      <a:noFill/>
                    </a:lnL>
                    <a:lnR>
                      <a:noFill/>
                    </a:lnR>
                    <a:lnT>
                      <a:noFill/>
                    </a:lnT>
                    <a:lnB>
                      <a:noFill/>
                    </a:lnB>
                  </a:tcPr>
                </a:tc>
                <a:extLst>
                  <a:ext uri="{0D108BD9-81ED-4DB2-BD59-A6C34878D82A}">
                    <a16:rowId xmlns:a16="http://schemas.microsoft.com/office/drawing/2014/main" val="2632481328"/>
                  </a:ext>
                </a:extLst>
              </a:tr>
              <a:tr h="161161">
                <a:tc>
                  <a:txBody>
                    <a:bodyPr/>
                    <a:lstStyle/>
                    <a:p>
                      <a:pPr algn="l" fontAlgn="b"/>
                      <a:r>
                        <a:rPr lang="en-US" sz="1000" b="1" i="0" u="none" strike="noStrike">
                          <a:solidFill>
                            <a:srgbClr val="000000"/>
                          </a:solidFill>
                          <a:effectLst/>
                          <a:latin typeface="Arial" panose="020B0604020202020204" pitchFamily="34" charset="0"/>
                        </a:rPr>
                        <a:t>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377.45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194%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530215522"/>
                  </a:ext>
                </a:extLst>
              </a:tr>
              <a:tr h="161161">
                <a:tc>
                  <a:txBody>
                    <a:bodyPr/>
                    <a:lstStyle/>
                    <a:p>
                      <a:pPr algn="l" fontAlgn="b"/>
                      <a:r>
                        <a:rPr lang="en-US" sz="1000" b="0" i="0" u="none" strike="noStrike">
                          <a:solidFill>
                            <a:srgbClr val="000000"/>
                          </a:solidFill>
                          <a:effectLst/>
                          <a:latin typeface="Arial" panose="020B0604020202020204" pitchFamily="34" charset="0"/>
                        </a:rPr>
                        <a:t>[AT-D2] St. Peter 2 - Pleinting 258 [OPP] [AT] / N-1 Pleinting - Pirach 257</a:t>
                      </a:r>
                    </a:p>
                  </a:txBody>
                  <a:tcPr marL="10988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28.95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56%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660702811"/>
                  </a:ext>
                </a:extLst>
              </a:tr>
              <a:tr h="161161">
                <a:tc>
                  <a:txBody>
                    <a:bodyPr/>
                    <a:lstStyle/>
                    <a:p>
                      <a:pPr algn="l" fontAlgn="b"/>
                      <a:r>
                        <a:rPr lang="de-DE" sz="1000" b="0" i="0" u="none" strike="noStrike">
                          <a:solidFill>
                            <a:srgbClr val="000000"/>
                          </a:solidFill>
                          <a:effectLst/>
                          <a:latin typeface="Arial" panose="020B0604020202020204" pitchFamily="34" charset="0"/>
                        </a:rPr>
                        <a:t>[D2-NL] Diele - Meeden SCHWARZ [OPP] [D2] / N-1 Diele - Meeden WEISS/W</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377.45</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18%</a:t>
                      </a:r>
                    </a:p>
                  </a:txBody>
                  <a:tcPr marL="0" marR="0" marT="0" marB="0" anchor="b">
                    <a:lnL>
                      <a:noFill/>
                    </a:lnL>
                    <a:lnR>
                      <a:noFill/>
                    </a:lnR>
                    <a:lnT>
                      <a:noFill/>
                    </a:lnT>
                    <a:lnB>
                      <a:noFill/>
                    </a:lnB>
                  </a:tcPr>
                </a:tc>
                <a:extLst>
                  <a:ext uri="{0D108BD9-81ED-4DB2-BD59-A6C34878D82A}">
                    <a16:rowId xmlns:a16="http://schemas.microsoft.com/office/drawing/2014/main" val="3618440658"/>
                  </a:ext>
                </a:extLst>
              </a:tr>
              <a:tr h="161161">
                <a:tc>
                  <a:txBody>
                    <a:bodyPr/>
                    <a:lstStyle/>
                    <a:p>
                      <a:pPr algn="l" fontAlgn="b"/>
                      <a:r>
                        <a:rPr lang="en-US" sz="1000" b="0" i="0" u="none" strike="noStrike">
                          <a:solidFill>
                            <a:srgbClr val="000000"/>
                          </a:solidFill>
                          <a:effectLst/>
                          <a:latin typeface="Arial" panose="020B0604020202020204" pitchFamily="34" charset="0"/>
                        </a:rPr>
                        <a:t>[SK-PL] Lemesany - Krosno Iskrz 2 [OPP] [PL] / N-1 Lemesany - Krosno Iskrz 1</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82.03</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77%</a:t>
                      </a:r>
                    </a:p>
                  </a:txBody>
                  <a:tcPr marL="0" marR="0" marT="0" marB="0" anchor="b">
                    <a:lnL>
                      <a:noFill/>
                    </a:lnL>
                    <a:lnR>
                      <a:noFill/>
                    </a:lnR>
                    <a:lnT>
                      <a:noFill/>
                    </a:lnT>
                    <a:lnB>
                      <a:noFill/>
                    </a:lnB>
                  </a:tcPr>
                </a:tc>
                <a:extLst>
                  <a:ext uri="{0D108BD9-81ED-4DB2-BD59-A6C34878D82A}">
                    <a16:rowId xmlns:a16="http://schemas.microsoft.com/office/drawing/2014/main" val="1813202404"/>
                  </a:ext>
                </a:extLst>
              </a:tr>
              <a:tr h="161161">
                <a:tc>
                  <a:txBody>
                    <a:bodyPr/>
                    <a:lstStyle/>
                    <a:p>
                      <a:pPr algn="l" fontAlgn="b"/>
                      <a:r>
                        <a:rPr lang="en-US" sz="1000" b="0" i="0" u="none" strike="noStrike">
                          <a:solidFill>
                            <a:srgbClr val="000000"/>
                          </a:solidFill>
                          <a:effectLst/>
                          <a:latin typeface="Arial" panose="020B0604020202020204" pitchFamily="34" charset="0"/>
                        </a:rPr>
                        <a:t>[SK-SK] V.Dur - Levice 2 [DIR] / N-1 V.Dur - Levice 1</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9.35</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42%</a:t>
                      </a:r>
                    </a:p>
                  </a:txBody>
                  <a:tcPr marL="0" marR="0" marT="0" marB="0" anchor="b">
                    <a:lnL>
                      <a:noFill/>
                    </a:lnL>
                    <a:lnR>
                      <a:noFill/>
                    </a:lnR>
                    <a:lnT>
                      <a:noFill/>
                    </a:lnT>
                    <a:lnB>
                      <a:noFill/>
                    </a:lnB>
                  </a:tcPr>
                </a:tc>
                <a:extLst>
                  <a:ext uri="{0D108BD9-81ED-4DB2-BD59-A6C34878D82A}">
                    <a16:rowId xmlns:a16="http://schemas.microsoft.com/office/drawing/2014/main" val="1163942783"/>
                  </a:ext>
                </a:extLst>
              </a:tr>
              <a:tr h="161161">
                <a:tc>
                  <a:txBody>
                    <a:bodyPr/>
                    <a:lstStyle/>
                    <a:p>
                      <a:pPr algn="l" fontAlgn="b"/>
                      <a:r>
                        <a:rPr lang="sl-SI" sz="1000" b="1" i="0" u="none" strike="noStrike" dirty="0">
                          <a:solidFill>
                            <a:srgbClr val="000000"/>
                          </a:solidFill>
                          <a:effectLst/>
                          <a:latin typeface="Arial" panose="020B0604020202020204" pitchFamily="34" charset="0"/>
                        </a:rPr>
                        <a:t>18</a:t>
                      </a:r>
                      <a:endParaRPr lang="en-US" sz="1000" b="1" i="0" u="none" strike="noStrike" dirty="0">
                        <a:solidFill>
                          <a:srgbClr val="000000"/>
                        </a:solidFill>
                        <a:effectLst/>
                        <a:latin typeface="Arial" panose="020B0604020202020204" pitchFamily="34" charset="0"/>
                      </a:endParaRP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757.01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7534152"/>
                  </a:ext>
                </a:extLst>
              </a:tr>
              <a:tr h="161161">
                <a:tc>
                  <a:txBody>
                    <a:bodyPr/>
                    <a:lstStyle/>
                    <a:p>
                      <a:pPr algn="l" fontAlgn="b"/>
                      <a:r>
                        <a:rPr lang="de-DE" sz="1000" b="0" i="0" u="none" strike="noStrike">
                          <a:solidFill>
                            <a:srgbClr val="000000"/>
                          </a:solidFill>
                          <a:effectLst/>
                          <a:latin typeface="Arial" panose="020B0604020202020204" pitchFamily="34" charset="0"/>
                        </a:rPr>
                        <a:t>[D2-NL] Diele - Meeden SCHWARZ [OPP] [D2] / N-1 Diele - Meeden WEISS/W</a:t>
                      </a:r>
                    </a:p>
                  </a:txBody>
                  <a:tcPr marL="10988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243.68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46315545"/>
                  </a:ext>
                </a:extLst>
              </a:tr>
              <a:tr h="161161">
                <a:tc>
                  <a:txBody>
                    <a:bodyPr/>
                    <a:lstStyle/>
                    <a:p>
                      <a:pPr algn="l" fontAlgn="b"/>
                      <a:r>
                        <a:rPr lang="en-US" sz="1000" b="0" i="0" u="none" strike="noStrike">
                          <a:solidFill>
                            <a:srgbClr val="000000"/>
                          </a:solidFill>
                          <a:effectLst/>
                          <a:latin typeface="Arial" panose="020B0604020202020204" pitchFamily="34" charset="0"/>
                        </a:rPr>
                        <a:t>[SK-PL] Lemesany - Krosno Iskrz 2 [OPP] [PL] / N-1 Lemesany - Krosno Iskrz 1</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106.83</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81%</a:t>
                      </a:r>
                    </a:p>
                  </a:txBody>
                  <a:tcPr marL="0" marR="0" marT="0" marB="0" anchor="b">
                    <a:lnL>
                      <a:noFill/>
                    </a:lnL>
                    <a:lnR>
                      <a:noFill/>
                    </a:lnR>
                    <a:lnT>
                      <a:noFill/>
                    </a:lnT>
                    <a:lnB>
                      <a:noFill/>
                    </a:lnB>
                  </a:tcPr>
                </a:tc>
                <a:extLst>
                  <a:ext uri="{0D108BD9-81ED-4DB2-BD59-A6C34878D82A}">
                    <a16:rowId xmlns:a16="http://schemas.microsoft.com/office/drawing/2014/main" val="2381284275"/>
                  </a:ext>
                </a:extLst>
              </a:tr>
              <a:tr h="161161">
                <a:tc>
                  <a:txBody>
                    <a:bodyPr/>
                    <a:lstStyle/>
                    <a:p>
                      <a:pPr algn="l" fontAlgn="b"/>
                      <a:r>
                        <a:rPr lang="en-US" sz="1000" b="0" i="0" u="none" strike="noStrike">
                          <a:solidFill>
                            <a:srgbClr val="000000"/>
                          </a:solidFill>
                          <a:effectLst/>
                          <a:latin typeface="Arial" panose="020B0604020202020204" pitchFamily="34" charset="0"/>
                        </a:rPr>
                        <a:t>[AT-HU] Wien Suedost - Gyoer 245 [DIR] [AT] / N-1 Neusiedl - Wien Suedost 246A</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757.01</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80475065"/>
                  </a:ext>
                </a:extLst>
              </a:tr>
              <a:tr h="161161">
                <a:tc>
                  <a:txBody>
                    <a:bodyPr/>
                    <a:lstStyle/>
                    <a:p>
                      <a:pPr algn="l" fontAlgn="b"/>
                      <a:r>
                        <a:rPr lang="de-DE" sz="1000" b="0" i="0" u="none" strike="noStrike">
                          <a:solidFill>
                            <a:srgbClr val="000000"/>
                          </a:solidFill>
                          <a:effectLst/>
                          <a:latin typeface="Arial" panose="020B0604020202020204" pitchFamily="34" charset="0"/>
                        </a:rPr>
                        <a:t>[CZ-D2] Hradec - Etzenricht 441 [DIR] [D2] / N-1 Prestice - Etzenricht</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24.19</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9%</a:t>
                      </a:r>
                    </a:p>
                  </a:txBody>
                  <a:tcPr marL="0" marR="0" marT="0" marB="0" anchor="b">
                    <a:lnL>
                      <a:noFill/>
                    </a:lnL>
                    <a:lnR>
                      <a:noFill/>
                    </a:lnR>
                    <a:lnT>
                      <a:noFill/>
                    </a:lnT>
                    <a:lnB>
                      <a:noFill/>
                    </a:lnB>
                  </a:tcPr>
                </a:tc>
                <a:extLst>
                  <a:ext uri="{0D108BD9-81ED-4DB2-BD59-A6C34878D82A}">
                    <a16:rowId xmlns:a16="http://schemas.microsoft.com/office/drawing/2014/main" val="3911184428"/>
                  </a:ext>
                </a:extLst>
              </a:tr>
              <a:tr h="161161">
                <a:tc>
                  <a:txBody>
                    <a:bodyPr/>
                    <a:lstStyle/>
                    <a:p>
                      <a:pPr algn="l" fontAlgn="b"/>
                      <a:r>
                        <a:rPr lang="de-DE" sz="1000" b="0" i="0" u="none" strike="noStrike">
                          <a:solidFill>
                            <a:srgbClr val="000000"/>
                          </a:solidFill>
                          <a:effectLst/>
                          <a:latin typeface="Arial" panose="020B0604020202020204" pitchFamily="34" charset="0"/>
                        </a:rPr>
                        <a:t>[D2-D8] Altenfeld - Redwitz 459 [DIR] [D8] / N-1 Altenfeld - Redwitz 460</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112.35</a:t>
                      </a:r>
                    </a:p>
                  </a:txBody>
                  <a:tcPr marL="0" marR="0" marT="0" marB="0" anchor="b">
                    <a:lnL>
                      <a:noFill/>
                    </a:lnL>
                    <a:lnR>
                      <a:noFill/>
                    </a:lnR>
                    <a:lnT>
                      <a:noFill/>
                    </a:lnT>
                    <a:lnB>
                      <a:noFill/>
                    </a:lnB>
                  </a:tcPr>
                </a:tc>
                <a:tc>
                  <a:txBody>
                    <a:bodyPr/>
                    <a:lstStyle/>
                    <a:p>
                      <a:pPr algn="r" fontAlgn="b"/>
                      <a:r>
                        <a:rPr lang="en-US" sz="1000" b="0" i="0" u="none" strike="noStrike" dirty="0">
                          <a:solidFill>
                            <a:srgbClr val="000000"/>
                          </a:solidFill>
                          <a:effectLst/>
                          <a:latin typeface="Arial" panose="020B0604020202020204" pitchFamily="34" charset="0"/>
                        </a:rPr>
                        <a:t>1%</a:t>
                      </a:r>
                    </a:p>
                  </a:txBody>
                  <a:tcPr marL="0" marR="0" marT="0" marB="0" anchor="b">
                    <a:lnL>
                      <a:noFill/>
                    </a:lnL>
                    <a:lnR>
                      <a:noFill/>
                    </a:lnR>
                    <a:lnT>
                      <a:noFill/>
                    </a:lnT>
                    <a:lnB>
                      <a:noFill/>
                    </a:lnB>
                  </a:tcPr>
                </a:tc>
                <a:extLst>
                  <a:ext uri="{0D108BD9-81ED-4DB2-BD59-A6C34878D82A}">
                    <a16:rowId xmlns:a16="http://schemas.microsoft.com/office/drawing/2014/main" val="2808442035"/>
                  </a:ext>
                </a:extLst>
              </a:tr>
            </a:tbl>
          </a:graphicData>
        </a:graphic>
      </p:graphicFrame>
    </p:spTree>
    <p:extLst>
      <p:ext uri="{BB962C8B-B14F-4D97-AF65-F5344CB8AC3E}">
        <p14:creationId xmlns:p14="http://schemas.microsoft.com/office/powerpoint/2010/main" val="4168994158"/>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20125 (part III)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7E0302B3-EA90-4030-B4EB-48747A87D2A3}"/>
              </a:ext>
            </a:extLst>
          </p:cNvPr>
          <p:cNvGraphicFramePr>
            <a:graphicFrameLocks noGrp="1"/>
          </p:cNvGraphicFramePr>
          <p:nvPr/>
        </p:nvGraphicFramePr>
        <p:xfrm>
          <a:off x="892969" y="1243489"/>
          <a:ext cx="8293100" cy="4023360"/>
        </p:xfrm>
        <a:graphic>
          <a:graphicData uri="http://schemas.openxmlformats.org/drawingml/2006/table">
            <a:tbl>
              <a:tblPr/>
              <a:tblGrid>
                <a:gridCol w="6426200">
                  <a:extLst>
                    <a:ext uri="{9D8B030D-6E8A-4147-A177-3AD203B41FA5}">
                      <a16:colId xmlns:a16="http://schemas.microsoft.com/office/drawing/2014/main" val="2069607511"/>
                    </a:ext>
                  </a:extLst>
                </a:gridCol>
                <a:gridCol w="1358900">
                  <a:extLst>
                    <a:ext uri="{9D8B030D-6E8A-4147-A177-3AD203B41FA5}">
                      <a16:colId xmlns:a16="http://schemas.microsoft.com/office/drawing/2014/main" val="1193799569"/>
                    </a:ext>
                  </a:extLst>
                </a:gridCol>
                <a:gridCol w="508000">
                  <a:extLst>
                    <a:ext uri="{9D8B030D-6E8A-4147-A177-3AD203B41FA5}">
                      <a16:colId xmlns:a16="http://schemas.microsoft.com/office/drawing/2014/main" val="3411268450"/>
                    </a:ext>
                  </a:extLst>
                </a:gridCol>
              </a:tblGrid>
              <a:tr h="167640">
                <a:tc>
                  <a:txBody>
                    <a:bodyPr/>
                    <a:lstStyle/>
                    <a:p>
                      <a:pPr algn="l" fontAlgn="b"/>
                      <a:r>
                        <a:rPr lang="en-US" sz="1000" b="1" i="0" u="none" strike="noStrike">
                          <a:solidFill>
                            <a:srgbClr val="000000"/>
                          </a:solidFill>
                          <a:effectLst/>
                          <a:latin typeface="Arial" panose="020B0604020202020204" pitchFamily="34" charset="0"/>
                        </a:rPr>
                        <a:t>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1403.36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89%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585310898"/>
                  </a:ext>
                </a:extLst>
              </a:tr>
              <a:tr h="167640">
                <a:tc>
                  <a:txBody>
                    <a:bodyPr/>
                    <a:lstStyle/>
                    <a:p>
                      <a:pPr algn="l" fontAlgn="b"/>
                      <a:r>
                        <a:rPr lang="de-DE" sz="1000" b="0" i="0" u="none" strike="noStrike">
                          <a:solidFill>
                            <a:srgbClr val="000000"/>
                          </a:solidFill>
                          <a:effectLst/>
                          <a:latin typeface="Arial" panose="020B0604020202020204" pitchFamily="34" charset="0"/>
                        </a:rPr>
                        <a:t>[D2-NL] Diele - Meeden SCHWARZ [OPP] [D2] / N-1 Diele - Meeden WEISS/W</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626.25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091412995"/>
                  </a:ext>
                </a:extLst>
              </a:tr>
              <a:tr h="167640">
                <a:tc>
                  <a:txBody>
                    <a:bodyPr/>
                    <a:lstStyle/>
                    <a:p>
                      <a:pPr algn="l" fontAlgn="b"/>
                      <a:r>
                        <a:rPr lang="en-US" sz="1000" b="0" i="0" u="none" strike="noStrike">
                          <a:solidFill>
                            <a:srgbClr val="000000"/>
                          </a:solidFill>
                          <a:effectLst/>
                          <a:latin typeface="Arial" panose="020B0604020202020204" pitchFamily="34" charset="0"/>
                        </a:rPr>
                        <a:t>[AT-HU] Wien Suedost - Gyoer 245 [DIR] [AT] / N-1 Neusiedl - Wien Suedost 246A</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242.22</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26%</a:t>
                      </a:r>
                    </a:p>
                  </a:txBody>
                  <a:tcPr marL="0" marR="0" marT="0" marB="0" anchor="b">
                    <a:lnL>
                      <a:noFill/>
                    </a:lnL>
                    <a:lnR>
                      <a:noFill/>
                    </a:lnR>
                    <a:lnT>
                      <a:noFill/>
                    </a:lnT>
                    <a:lnB>
                      <a:noFill/>
                    </a:lnB>
                  </a:tcPr>
                </a:tc>
                <a:extLst>
                  <a:ext uri="{0D108BD9-81ED-4DB2-BD59-A6C34878D82A}">
                    <a16:rowId xmlns:a16="http://schemas.microsoft.com/office/drawing/2014/main" val="3912503572"/>
                  </a:ext>
                </a:extLst>
              </a:tr>
              <a:tr h="167640">
                <a:tc>
                  <a:txBody>
                    <a:bodyPr/>
                    <a:lstStyle/>
                    <a:p>
                      <a:pPr algn="l" fontAlgn="b"/>
                      <a:r>
                        <a:rPr lang="en-US" sz="1000" b="0" i="0" u="none" strike="noStrike">
                          <a:solidFill>
                            <a:srgbClr val="000000"/>
                          </a:solidFill>
                          <a:effectLst/>
                          <a:latin typeface="Arial" panose="020B0604020202020204" pitchFamily="34" charset="0"/>
                        </a:rPr>
                        <a:t>[NL-BE] Maasbracht-Van Eyck 380 W [OPP] [NL] / N-1 Y-Courcelles (-Gramme - Tergnee) 380.31</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46.19</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a:t>
                      </a:r>
                    </a:p>
                  </a:txBody>
                  <a:tcPr marL="0" marR="0" marT="0" marB="0" anchor="b">
                    <a:lnL>
                      <a:noFill/>
                    </a:lnL>
                    <a:lnR>
                      <a:noFill/>
                    </a:lnR>
                    <a:lnT>
                      <a:noFill/>
                    </a:lnT>
                    <a:lnB>
                      <a:noFill/>
                    </a:lnB>
                  </a:tcPr>
                </a:tc>
                <a:extLst>
                  <a:ext uri="{0D108BD9-81ED-4DB2-BD59-A6C34878D82A}">
                    <a16:rowId xmlns:a16="http://schemas.microsoft.com/office/drawing/2014/main" val="934505739"/>
                  </a:ext>
                </a:extLst>
              </a:tr>
              <a:tr h="167640">
                <a:tc>
                  <a:txBody>
                    <a:bodyPr/>
                    <a:lstStyle/>
                    <a:p>
                      <a:pPr algn="l" fontAlgn="b"/>
                      <a:r>
                        <a:rPr lang="de-DE" sz="1000" b="0" i="0" u="none" strike="noStrike">
                          <a:solidFill>
                            <a:srgbClr val="000000"/>
                          </a:solidFill>
                          <a:effectLst/>
                          <a:latin typeface="Arial" panose="020B0604020202020204" pitchFamily="34" charset="0"/>
                        </a:rPr>
                        <a:t>[D4-D7] Hoheneck - Pulverdingen ws [DIR] [D4] / N-1 Daxlanden - Weingarten ge</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1403.36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a:t>
                      </a:r>
                    </a:p>
                  </a:txBody>
                  <a:tcPr marL="0" marR="0" marT="0" marB="0" anchor="b">
                    <a:lnL>
                      <a:noFill/>
                    </a:lnL>
                    <a:lnR>
                      <a:noFill/>
                    </a:lnR>
                    <a:lnT>
                      <a:noFill/>
                    </a:lnT>
                    <a:lnB>
                      <a:noFill/>
                    </a:lnB>
                  </a:tcPr>
                </a:tc>
                <a:extLst>
                  <a:ext uri="{0D108BD9-81ED-4DB2-BD59-A6C34878D82A}">
                    <a16:rowId xmlns:a16="http://schemas.microsoft.com/office/drawing/2014/main" val="1346532093"/>
                  </a:ext>
                </a:extLst>
              </a:tr>
              <a:tr h="167640">
                <a:tc>
                  <a:txBody>
                    <a:bodyPr/>
                    <a:lstStyle/>
                    <a:p>
                      <a:pPr algn="l" fontAlgn="b"/>
                      <a:r>
                        <a:rPr lang="en-US" sz="1000" b="0" i="0" u="none" strike="noStrike">
                          <a:solidFill>
                            <a:srgbClr val="000000"/>
                          </a:solidFill>
                          <a:effectLst/>
                          <a:latin typeface="Arial" panose="020B0604020202020204" pitchFamily="34" charset="0"/>
                        </a:rPr>
                        <a:t>[AT-SI] Obersielach - Podlog 247 [OPP] [AT] / N-1 Cirkovce-Podlog</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20.95</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43%</a:t>
                      </a:r>
                    </a:p>
                  </a:txBody>
                  <a:tcPr marL="0" marR="0" marT="0" marB="0" anchor="b">
                    <a:lnL>
                      <a:noFill/>
                    </a:lnL>
                    <a:lnR>
                      <a:noFill/>
                    </a:lnR>
                    <a:lnT>
                      <a:noFill/>
                    </a:lnT>
                    <a:lnB>
                      <a:noFill/>
                    </a:lnB>
                  </a:tcPr>
                </a:tc>
                <a:extLst>
                  <a:ext uri="{0D108BD9-81ED-4DB2-BD59-A6C34878D82A}">
                    <a16:rowId xmlns:a16="http://schemas.microsoft.com/office/drawing/2014/main" val="3764645671"/>
                  </a:ext>
                </a:extLst>
              </a:tr>
              <a:tr h="167640">
                <a:tc>
                  <a:txBody>
                    <a:bodyPr/>
                    <a:lstStyle/>
                    <a:p>
                      <a:pPr algn="l" fontAlgn="b"/>
                      <a:r>
                        <a:rPr lang="en-US" sz="1000" b="1" i="0" u="none" strike="noStrike">
                          <a:solidFill>
                            <a:srgbClr val="000000"/>
                          </a:solidFill>
                          <a:effectLst/>
                          <a:latin typeface="Arial" panose="020B0604020202020204" pitchFamily="34" charset="0"/>
                        </a:rPr>
                        <a:t>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528.99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75%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033239943"/>
                  </a:ext>
                </a:extLst>
              </a:tr>
              <a:tr h="167640">
                <a:tc>
                  <a:txBody>
                    <a:bodyPr/>
                    <a:lstStyle/>
                    <a:p>
                      <a:pPr algn="l" fontAlgn="b"/>
                      <a:r>
                        <a:rPr lang="de-DE" sz="1000" b="0" i="0" u="none" strike="noStrike">
                          <a:solidFill>
                            <a:srgbClr val="000000"/>
                          </a:solidFill>
                          <a:effectLst/>
                          <a:latin typeface="Arial" panose="020B0604020202020204" pitchFamily="34" charset="0"/>
                        </a:rPr>
                        <a:t>[D2-NL] Diele - Meeden SCHWARZ [OPP] [D2] / N-1 Diele - Meeden WEISS/W</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528.99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709462582"/>
                  </a:ext>
                </a:extLst>
              </a:tr>
              <a:tr h="167640">
                <a:tc>
                  <a:txBody>
                    <a:bodyPr/>
                    <a:lstStyle/>
                    <a:p>
                      <a:pPr algn="l" fontAlgn="b"/>
                      <a:r>
                        <a:rPr lang="en-US" sz="1000" b="0" i="0" u="none" strike="noStrike">
                          <a:solidFill>
                            <a:srgbClr val="000000"/>
                          </a:solidFill>
                          <a:effectLst/>
                          <a:latin typeface="Arial" panose="020B0604020202020204" pitchFamily="34" charset="0"/>
                        </a:rPr>
                        <a:t>[CZ-D2] Hradec - Etzenricht 441 [DIR] [D2] / N-1 Prestice - Kocin</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47.29</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30%</a:t>
                      </a:r>
                    </a:p>
                  </a:txBody>
                  <a:tcPr marL="0" marR="0" marT="0" marB="0" anchor="b">
                    <a:lnL>
                      <a:noFill/>
                    </a:lnL>
                    <a:lnR>
                      <a:noFill/>
                    </a:lnR>
                    <a:lnT>
                      <a:noFill/>
                    </a:lnT>
                    <a:lnB>
                      <a:noFill/>
                    </a:lnB>
                  </a:tcPr>
                </a:tc>
                <a:extLst>
                  <a:ext uri="{0D108BD9-81ED-4DB2-BD59-A6C34878D82A}">
                    <a16:rowId xmlns:a16="http://schemas.microsoft.com/office/drawing/2014/main" val="1630610791"/>
                  </a:ext>
                </a:extLst>
              </a:tr>
              <a:tr h="167640">
                <a:tc>
                  <a:txBody>
                    <a:bodyPr/>
                    <a:lstStyle/>
                    <a:p>
                      <a:pPr algn="l" fontAlgn="b"/>
                      <a:r>
                        <a:rPr lang="en-US" sz="1000" b="0" i="0" u="none" strike="noStrike">
                          <a:solidFill>
                            <a:srgbClr val="000000"/>
                          </a:solidFill>
                          <a:effectLst/>
                          <a:latin typeface="Arial" panose="020B0604020202020204" pitchFamily="34" charset="0"/>
                        </a:rPr>
                        <a:t>[NL-BE] Maasbracht-Van Eyck 380 W [OPP] [NL] / N-1 Achene - Gramme 380.10</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8.8</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14%</a:t>
                      </a:r>
                    </a:p>
                  </a:txBody>
                  <a:tcPr marL="0" marR="0" marT="0" marB="0" anchor="b">
                    <a:lnL>
                      <a:noFill/>
                    </a:lnL>
                    <a:lnR>
                      <a:noFill/>
                    </a:lnR>
                    <a:lnT>
                      <a:noFill/>
                    </a:lnT>
                    <a:lnB>
                      <a:noFill/>
                    </a:lnB>
                  </a:tcPr>
                </a:tc>
                <a:extLst>
                  <a:ext uri="{0D108BD9-81ED-4DB2-BD59-A6C34878D82A}">
                    <a16:rowId xmlns:a16="http://schemas.microsoft.com/office/drawing/2014/main" val="2743263258"/>
                  </a:ext>
                </a:extLst>
              </a:tr>
              <a:tr h="167640">
                <a:tc>
                  <a:txBody>
                    <a:bodyPr/>
                    <a:lstStyle/>
                    <a:p>
                      <a:pPr algn="l" fontAlgn="b"/>
                      <a:r>
                        <a:rPr lang="en-US" sz="1000" b="0" i="0" u="none" strike="noStrike">
                          <a:solidFill>
                            <a:srgbClr val="000000"/>
                          </a:solidFill>
                          <a:effectLst/>
                          <a:latin typeface="Arial" panose="020B0604020202020204" pitchFamily="34" charset="0"/>
                        </a:rPr>
                        <a:t>[D7-D7] Oberzier - Y Dahlem SELHN W [DIR] / N-1 Dahlem - Rommersheim SELHN O</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180.66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13%</a:t>
                      </a:r>
                    </a:p>
                  </a:txBody>
                  <a:tcPr marL="0" marR="0" marT="0" marB="0" anchor="b">
                    <a:lnL>
                      <a:noFill/>
                    </a:lnL>
                    <a:lnR>
                      <a:noFill/>
                    </a:lnR>
                    <a:lnT>
                      <a:noFill/>
                    </a:lnT>
                    <a:lnB>
                      <a:noFill/>
                    </a:lnB>
                  </a:tcPr>
                </a:tc>
                <a:extLst>
                  <a:ext uri="{0D108BD9-81ED-4DB2-BD59-A6C34878D82A}">
                    <a16:rowId xmlns:a16="http://schemas.microsoft.com/office/drawing/2014/main" val="2435775003"/>
                  </a:ext>
                </a:extLst>
              </a:tr>
              <a:tr h="167640">
                <a:tc>
                  <a:txBody>
                    <a:bodyPr/>
                    <a:lstStyle/>
                    <a:p>
                      <a:pPr algn="l" fontAlgn="b"/>
                      <a:r>
                        <a:rPr lang="en-US" sz="1000" b="1" i="0" u="none" strike="noStrike">
                          <a:solidFill>
                            <a:srgbClr val="000000"/>
                          </a:solidFill>
                          <a:effectLst/>
                          <a:latin typeface="Arial" panose="020B0604020202020204" pitchFamily="34" charset="0"/>
                        </a:rPr>
                        <a:t>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530.98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126%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175673074"/>
                  </a:ext>
                </a:extLst>
              </a:tr>
              <a:tr h="167640">
                <a:tc>
                  <a:txBody>
                    <a:bodyPr/>
                    <a:lstStyle/>
                    <a:p>
                      <a:pPr algn="l" fontAlgn="b"/>
                      <a:r>
                        <a:rPr lang="en-US" sz="1000" b="0" i="0" u="none" strike="noStrike">
                          <a:solidFill>
                            <a:srgbClr val="000000"/>
                          </a:solidFill>
                          <a:effectLst/>
                          <a:latin typeface="Arial" panose="020B0604020202020204" pitchFamily="34" charset="0"/>
                        </a:rPr>
                        <a:t>[SK-SK] V.Dur - Levice 2 [DIR] / N-1 V.Dur - Levice 1</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3.33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44%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484286386"/>
                  </a:ext>
                </a:extLst>
              </a:tr>
              <a:tr h="167640">
                <a:tc>
                  <a:txBody>
                    <a:bodyPr/>
                    <a:lstStyle/>
                    <a:p>
                      <a:pPr algn="l" fontAlgn="b"/>
                      <a:r>
                        <a:rPr lang="de-DE" sz="1000" b="0" i="0" u="none" strike="noStrike">
                          <a:solidFill>
                            <a:srgbClr val="000000"/>
                          </a:solidFill>
                          <a:effectLst/>
                          <a:latin typeface="Arial" panose="020B0604020202020204" pitchFamily="34" charset="0"/>
                        </a:rPr>
                        <a:t>[D2-NL] Diele - Meeden SCHWARZ [OPP] [D2] / N-1 Zwolle-Meeden 380 W</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530.98</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439490661"/>
                  </a:ext>
                </a:extLst>
              </a:tr>
              <a:tr h="167640">
                <a:tc>
                  <a:txBody>
                    <a:bodyPr/>
                    <a:lstStyle/>
                    <a:p>
                      <a:pPr algn="l" fontAlgn="b"/>
                      <a:r>
                        <a:rPr lang="pt-BR" sz="1000" b="0" i="0" u="none" strike="noStrike">
                          <a:solidFill>
                            <a:srgbClr val="000000"/>
                          </a:solidFill>
                          <a:effectLst/>
                          <a:latin typeface="Arial" panose="020B0604020202020204" pitchFamily="34" charset="0"/>
                        </a:rPr>
                        <a:t>[BE-FR] Avelgem - Avelin 80 [DIR] [FR] / N-1 Avelgem - Mastaing 380.79</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27.88</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62%</a:t>
                      </a:r>
                    </a:p>
                  </a:txBody>
                  <a:tcPr marL="0" marR="0" marT="0" marB="0" anchor="b">
                    <a:lnL>
                      <a:noFill/>
                    </a:lnL>
                    <a:lnR>
                      <a:noFill/>
                    </a:lnR>
                    <a:lnT>
                      <a:noFill/>
                    </a:lnT>
                    <a:lnB>
                      <a:noFill/>
                    </a:lnB>
                  </a:tcPr>
                </a:tc>
                <a:extLst>
                  <a:ext uri="{0D108BD9-81ED-4DB2-BD59-A6C34878D82A}">
                    <a16:rowId xmlns:a16="http://schemas.microsoft.com/office/drawing/2014/main" val="2813452793"/>
                  </a:ext>
                </a:extLst>
              </a:tr>
              <a:tr h="167640">
                <a:tc>
                  <a:txBody>
                    <a:bodyPr/>
                    <a:lstStyle/>
                    <a:p>
                      <a:pPr algn="l" fontAlgn="b"/>
                      <a:r>
                        <a:rPr lang="en-US" sz="1000" b="1" i="0" u="none" strike="noStrike">
                          <a:solidFill>
                            <a:srgbClr val="000000"/>
                          </a:solidFill>
                          <a:effectLst/>
                          <a:latin typeface="Arial" panose="020B0604020202020204" pitchFamily="34" charset="0"/>
                        </a:rPr>
                        <a:t>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101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127%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078586213"/>
                  </a:ext>
                </a:extLst>
              </a:tr>
              <a:tr h="167640">
                <a:tc>
                  <a:txBody>
                    <a:bodyPr/>
                    <a:lstStyle/>
                    <a:p>
                      <a:pPr algn="l" fontAlgn="b"/>
                      <a:r>
                        <a:rPr lang="en-US" sz="1000" b="0" i="0" u="none" strike="noStrike">
                          <a:solidFill>
                            <a:srgbClr val="000000"/>
                          </a:solidFill>
                          <a:effectLst/>
                          <a:latin typeface="Arial" panose="020B0604020202020204" pitchFamily="34" charset="0"/>
                        </a:rPr>
                        <a:t>[SK-SK] V.Dur - Levice 2 [DIR] / N-1 V.Dur - Levice 1</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4.43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42%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433050844"/>
                  </a:ext>
                </a:extLst>
              </a:tr>
              <a:tr h="167640">
                <a:tc>
                  <a:txBody>
                    <a:bodyPr/>
                    <a:lstStyle/>
                    <a:p>
                      <a:pPr algn="l" fontAlgn="b"/>
                      <a:r>
                        <a:rPr lang="de-DE" sz="1000" b="0" i="0" u="none" strike="noStrike">
                          <a:solidFill>
                            <a:srgbClr val="000000"/>
                          </a:solidFill>
                          <a:effectLst/>
                          <a:latin typeface="Arial" panose="020B0604020202020204" pitchFamily="34" charset="0"/>
                        </a:rPr>
                        <a:t>[D2-NL] Diele - Meeden SCHWARZ [OPP] [D2] / N-1 Zwolle-Meeden 380 W</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101</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842915349"/>
                  </a:ext>
                </a:extLst>
              </a:tr>
              <a:tr h="167640">
                <a:tc>
                  <a:txBody>
                    <a:bodyPr/>
                    <a:lstStyle/>
                    <a:p>
                      <a:pPr algn="l" fontAlgn="b"/>
                      <a:r>
                        <a:rPr lang="pt-BR" sz="1000" b="0" i="0" u="none" strike="noStrike">
                          <a:solidFill>
                            <a:srgbClr val="000000"/>
                          </a:solidFill>
                          <a:effectLst/>
                          <a:latin typeface="Arial" panose="020B0604020202020204" pitchFamily="34" charset="0"/>
                        </a:rPr>
                        <a:t>[BE-FR] Avelgem - Avelin 80 [DIR] [FR] / N-1 Avelgem - Mastaing 380.79</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66%</a:t>
                      </a:r>
                    </a:p>
                  </a:txBody>
                  <a:tcPr marL="0" marR="0" marT="0" marB="0" anchor="b">
                    <a:lnL>
                      <a:noFill/>
                    </a:lnL>
                    <a:lnR>
                      <a:noFill/>
                    </a:lnR>
                    <a:lnT>
                      <a:noFill/>
                    </a:lnT>
                    <a:lnB>
                      <a:noFill/>
                    </a:lnB>
                  </a:tcPr>
                </a:tc>
                <a:extLst>
                  <a:ext uri="{0D108BD9-81ED-4DB2-BD59-A6C34878D82A}">
                    <a16:rowId xmlns:a16="http://schemas.microsoft.com/office/drawing/2014/main" val="1690429685"/>
                  </a:ext>
                </a:extLst>
              </a:tr>
              <a:tr h="167640">
                <a:tc>
                  <a:txBody>
                    <a:bodyPr/>
                    <a:lstStyle/>
                    <a:p>
                      <a:pPr algn="l" fontAlgn="b"/>
                      <a:r>
                        <a:rPr lang="en-US" sz="1000" b="1" i="0" u="none" strike="noStrike">
                          <a:solidFill>
                            <a:srgbClr val="000000"/>
                          </a:solidFill>
                          <a:effectLst/>
                          <a:latin typeface="Arial" panose="020B0604020202020204" pitchFamily="34" charset="0"/>
                        </a:rPr>
                        <a:t>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307.46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70%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968792130"/>
                  </a:ext>
                </a:extLst>
              </a:tr>
              <a:tr h="167640">
                <a:tc>
                  <a:txBody>
                    <a:bodyPr/>
                    <a:lstStyle/>
                    <a:p>
                      <a:pPr algn="l" fontAlgn="b"/>
                      <a:r>
                        <a:rPr lang="de-DE" sz="1000" b="0" i="0" u="none" strike="noStrike">
                          <a:solidFill>
                            <a:srgbClr val="000000"/>
                          </a:solidFill>
                          <a:effectLst/>
                          <a:latin typeface="Arial" panose="020B0604020202020204" pitchFamily="34" charset="0"/>
                        </a:rPr>
                        <a:t>[D4-D7] Hoheneck - Pulverdingen ws [DIR] [D4] / N-1 Daxlanden - Weingarten ge</a:t>
                      </a:r>
                    </a:p>
                  </a:txBody>
                  <a:tcPr marL="11430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307.46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540701054"/>
                  </a:ext>
                </a:extLst>
              </a:tr>
              <a:tr h="167640">
                <a:tc>
                  <a:txBody>
                    <a:bodyPr/>
                    <a:lstStyle/>
                    <a:p>
                      <a:pPr algn="l" fontAlgn="b"/>
                      <a:r>
                        <a:rPr lang="en-US" sz="1000" b="0" i="0" u="none" strike="noStrike">
                          <a:solidFill>
                            <a:srgbClr val="000000"/>
                          </a:solidFill>
                          <a:effectLst/>
                          <a:latin typeface="Arial" panose="020B0604020202020204" pitchFamily="34" charset="0"/>
                        </a:rPr>
                        <a:t>[BE-FR] Achene - Lonny 380.19 [DIR] [BE] / N-1 Aubange - Moulaine 220.513</a:t>
                      </a:r>
                    </a:p>
                  </a:txBody>
                  <a:tcPr marL="11430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44.97</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42%</a:t>
                      </a:r>
                    </a:p>
                  </a:txBody>
                  <a:tcPr marL="0" marR="0" marT="0" marB="0" anchor="b">
                    <a:lnL>
                      <a:noFill/>
                    </a:lnL>
                    <a:lnR>
                      <a:noFill/>
                    </a:lnR>
                    <a:lnT>
                      <a:noFill/>
                    </a:lnT>
                    <a:lnB>
                      <a:noFill/>
                    </a:lnB>
                  </a:tcPr>
                </a:tc>
                <a:extLst>
                  <a:ext uri="{0D108BD9-81ED-4DB2-BD59-A6C34878D82A}">
                    <a16:rowId xmlns:a16="http://schemas.microsoft.com/office/drawing/2014/main" val="147620159"/>
                  </a:ext>
                </a:extLst>
              </a:tr>
              <a:tr h="167640">
                <a:tc>
                  <a:txBody>
                    <a:bodyPr/>
                    <a:lstStyle/>
                    <a:p>
                      <a:pPr algn="l" fontAlgn="b"/>
                      <a:r>
                        <a:rPr lang="en-US" sz="1000" b="0" i="0" u="none" strike="noStrike">
                          <a:solidFill>
                            <a:srgbClr val="000000"/>
                          </a:solidFill>
                          <a:effectLst/>
                          <a:latin typeface="Arial" panose="020B0604020202020204" pitchFamily="34" charset="0"/>
                        </a:rPr>
                        <a:t>[D4-D7] Daxlanden - Weingarten ge (Germersheim Sued) [OPP] [D4] / N-1 ALEGRO DC</a:t>
                      </a:r>
                    </a:p>
                  </a:txBody>
                  <a:tcPr marL="11430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panose="020B0604020202020204" pitchFamily="34" charset="0"/>
                        </a:rPr>
                        <a:t>100.82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panose="020B0604020202020204" pitchFamily="34" charset="0"/>
                        </a:rPr>
                        <a:t>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273524047"/>
                  </a:ext>
                </a:extLst>
              </a:tr>
              <a:tr h="167640">
                <a:tc>
                  <a:txBody>
                    <a:bodyPr/>
                    <a:lstStyle/>
                    <a:p>
                      <a:pPr algn="l" fontAlgn="b"/>
                      <a:r>
                        <a:rPr lang="en-US" sz="1000" b="1" i="0" u="none" strike="noStrike">
                          <a:solidFill>
                            <a:srgbClr val="000000"/>
                          </a:solidFill>
                          <a:effectLst/>
                          <a:latin typeface="Arial" panose="020B0604020202020204" pitchFamily="34" charset="0"/>
                        </a:rPr>
                        <a:t>Total sum</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1000" b="1" i="0" u="none" strike="noStrike">
                          <a:solidFill>
                            <a:srgbClr val="000000"/>
                          </a:solidFill>
                          <a:effectLst/>
                          <a:latin typeface="Arial" panose="020B0604020202020204" pitchFamily="34" charset="0"/>
                        </a:rPr>
                        <a:t>1403.36</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1000" b="1" i="0" u="none" strike="noStrike" dirty="0">
                          <a:solidFill>
                            <a:srgbClr val="000000"/>
                          </a:solidFill>
                          <a:effectLst/>
                          <a:latin typeface="Arial" panose="020B0604020202020204" pitchFamily="34" charset="0"/>
                        </a:rPr>
                        <a:t>2109%</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588755882"/>
                  </a:ext>
                </a:extLst>
              </a:tr>
            </a:tbl>
          </a:graphicData>
        </a:graphic>
      </p:graphicFrame>
    </p:spTree>
    <p:extLst>
      <p:ext uri="{BB962C8B-B14F-4D97-AF65-F5344CB8AC3E}">
        <p14:creationId xmlns:p14="http://schemas.microsoft.com/office/powerpoint/2010/main" val="368171032"/>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20126 (part 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F32469F6-60CA-4114-84F5-8439A32169D5}"/>
              </a:ext>
            </a:extLst>
          </p:cNvPr>
          <p:cNvGraphicFramePr>
            <a:graphicFrameLocks noGrp="1"/>
          </p:cNvGraphicFramePr>
          <p:nvPr>
            <p:extLst>
              <p:ext uri="{D42A27DB-BD31-4B8C-83A1-F6EECF244321}">
                <p14:modId xmlns:p14="http://schemas.microsoft.com/office/powerpoint/2010/main" val="2185224481"/>
              </p:ext>
            </p:extLst>
          </p:nvPr>
        </p:nvGraphicFramePr>
        <p:xfrm>
          <a:off x="1624519" y="1079498"/>
          <a:ext cx="6490133" cy="5270510"/>
        </p:xfrm>
        <a:graphic>
          <a:graphicData uri="http://schemas.openxmlformats.org/drawingml/2006/table">
            <a:tbl>
              <a:tblPr/>
              <a:tblGrid>
                <a:gridCol w="5029108">
                  <a:extLst>
                    <a:ext uri="{9D8B030D-6E8A-4147-A177-3AD203B41FA5}">
                      <a16:colId xmlns:a16="http://schemas.microsoft.com/office/drawing/2014/main" val="1101929520"/>
                    </a:ext>
                  </a:extLst>
                </a:gridCol>
                <a:gridCol w="1063467">
                  <a:extLst>
                    <a:ext uri="{9D8B030D-6E8A-4147-A177-3AD203B41FA5}">
                      <a16:colId xmlns:a16="http://schemas.microsoft.com/office/drawing/2014/main" val="3519930313"/>
                    </a:ext>
                  </a:extLst>
                </a:gridCol>
                <a:gridCol w="397558">
                  <a:extLst>
                    <a:ext uri="{9D8B030D-6E8A-4147-A177-3AD203B41FA5}">
                      <a16:colId xmlns:a16="http://schemas.microsoft.com/office/drawing/2014/main" val="4138701324"/>
                    </a:ext>
                  </a:extLst>
                </a:gridCol>
              </a:tblGrid>
              <a:tr h="150586">
                <a:tc>
                  <a:txBody>
                    <a:bodyPr/>
                    <a:lstStyle/>
                    <a:p>
                      <a:pPr algn="l" fontAlgn="b"/>
                      <a:r>
                        <a:rPr lang="en-US" sz="700" b="1" i="0" u="none" strike="noStrike">
                          <a:solidFill>
                            <a:srgbClr val="000000"/>
                          </a:solidFill>
                          <a:effectLst/>
                          <a:latin typeface="Arial" panose="020B0604020202020204" pitchFamily="34" charset="0"/>
                        </a:rPr>
                        <a:t>Hour</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700" b="1" i="0" u="none" strike="noStrike">
                          <a:solidFill>
                            <a:srgbClr val="000000"/>
                          </a:solidFill>
                          <a:effectLst/>
                          <a:latin typeface="Arial" panose="020B0604020202020204" pitchFamily="34" charset="0"/>
                        </a:rPr>
                        <a:t>MAX of ShadowPrice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700" b="1" i="0" u="none" strike="noStrike">
                          <a:solidFill>
                            <a:srgbClr val="000000"/>
                          </a:solidFill>
                          <a:effectLst/>
                          <a:latin typeface="Arial" panose="020B0604020202020204" pitchFamily="34" charset="0"/>
                        </a:rPr>
                        <a:t>RAM %</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2421572111"/>
                  </a:ext>
                </a:extLst>
              </a:tr>
              <a:tr h="150586">
                <a:tc>
                  <a:txBody>
                    <a:bodyPr/>
                    <a:lstStyle/>
                    <a:p>
                      <a:pPr algn="l" fontAlgn="b"/>
                      <a:r>
                        <a:rPr lang="en-US" sz="700" b="1" i="0" u="none" strike="noStrike">
                          <a:solidFill>
                            <a:srgbClr val="000000"/>
                          </a:solidFill>
                          <a:effectLst/>
                          <a:latin typeface="Arial" panose="020B0604020202020204" pitchFamily="34" charset="0"/>
                        </a:rPr>
                        <a:t>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319.8</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235%</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320969610"/>
                  </a:ext>
                </a:extLst>
              </a:tr>
              <a:tr h="150586">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169.12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76%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29912527"/>
                  </a:ext>
                </a:extLst>
              </a:tr>
              <a:tr h="150586">
                <a:tc>
                  <a:txBody>
                    <a:bodyPr/>
                    <a:lstStyle/>
                    <a:p>
                      <a:pPr algn="l" fontAlgn="b"/>
                      <a:r>
                        <a:rPr lang="en-US" sz="700" b="0" i="0" u="none" strike="noStrike">
                          <a:solidFill>
                            <a:srgbClr val="000000"/>
                          </a:solidFill>
                          <a:effectLst/>
                          <a:latin typeface="Arial" panose="020B0604020202020204" pitchFamily="34" charset="0"/>
                        </a:rPr>
                        <a:t>[BE-FR] Achene - Lonny 380.19 [DIR] [BE] / N-1 Avelgem - Avelin 380.80</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240.29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51%</a:t>
                      </a:r>
                    </a:p>
                  </a:txBody>
                  <a:tcPr marL="0" marR="0" marT="0" marB="0" anchor="b">
                    <a:lnL>
                      <a:noFill/>
                    </a:lnL>
                    <a:lnR>
                      <a:noFill/>
                    </a:lnR>
                    <a:lnT>
                      <a:noFill/>
                    </a:lnT>
                    <a:lnB>
                      <a:noFill/>
                    </a:lnB>
                  </a:tcPr>
                </a:tc>
                <a:extLst>
                  <a:ext uri="{0D108BD9-81ED-4DB2-BD59-A6C34878D82A}">
                    <a16:rowId xmlns:a16="http://schemas.microsoft.com/office/drawing/2014/main" val="3539692911"/>
                  </a:ext>
                </a:extLst>
              </a:tr>
              <a:tr h="150586">
                <a:tc>
                  <a:txBody>
                    <a:bodyPr/>
                    <a:lstStyle/>
                    <a:p>
                      <a:pPr algn="l" fontAlgn="b"/>
                      <a:r>
                        <a:rPr lang="en-US" sz="700" b="0" i="0" u="none" strike="noStrike">
                          <a:solidFill>
                            <a:srgbClr val="000000"/>
                          </a:solidFill>
                          <a:effectLst/>
                          <a:latin typeface="Arial" panose="020B0604020202020204" pitchFamily="34" charset="0"/>
                        </a:rPr>
                        <a:t>[BE-BE] PST Van Eyck 2 [DIR] [BE] / N-1 PST Van Eyck 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71.09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63%</a:t>
                      </a:r>
                    </a:p>
                  </a:txBody>
                  <a:tcPr marL="0" marR="0" marT="0" marB="0" anchor="b">
                    <a:lnL>
                      <a:noFill/>
                    </a:lnL>
                    <a:lnR>
                      <a:noFill/>
                    </a:lnR>
                    <a:lnT>
                      <a:noFill/>
                    </a:lnT>
                    <a:lnB>
                      <a:noFill/>
                    </a:lnB>
                  </a:tcPr>
                </a:tc>
                <a:extLst>
                  <a:ext uri="{0D108BD9-81ED-4DB2-BD59-A6C34878D82A}">
                    <a16:rowId xmlns:a16="http://schemas.microsoft.com/office/drawing/2014/main" val="2373338542"/>
                  </a:ext>
                </a:extLst>
              </a:tr>
              <a:tr h="150586">
                <a:tc>
                  <a:txBody>
                    <a:bodyPr/>
                    <a:lstStyle/>
                    <a:p>
                      <a:pPr algn="l" fontAlgn="b"/>
                      <a:r>
                        <a:rPr lang="en-US" sz="700" b="0" i="0" u="none" strike="noStrike">
                          <a:solidFill>
                            <a:srgbClr val="000000"/>
                          </a:solidFill>
                          <a:effectLst/>
                          <a:latin typeface="Arial" panose="020B0604020202020204" pitchFamily="34" charset="0"/>
                        </a:rPr>
                        <a:t>[AT-AT] Bisamberg 2 - Wien Suedost 227 [DIR] / N-1 Bisamberg - Kledering 228B</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319.8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45%</a:t>
                      </a:r>
                    </a:p>
                  </a:txBody>
                  <a:tcPr marL="0" marR="0" marT="0" marB="0" anchor="b">
                    <a:lnL>
                      <a:noFill/>
                    </a:lnL>
                    <a:lnR>
                      <a:noFill/>
                    </a:lnR>
                    <a:lnT>
                      <a:noFill/>
                    </a:lnT>
                    <a:lnB>
                      <a:noFill/>
                    </a:lnB>
                  </a:tcPr>
                </a:tc>
                <a:extLst>
                  <a:ext uri="{0D108BD9-81ED-4DB2-BD59-A6C34878D82A}">
                    <a16:rowId xmlns:a16="http://schemas.microsoft.com/office/drawing/2014/main" val="2355355720"/>
                  </a:ext>
                </a:extLst>
              </a:tr>
              <a:tr h="150586">
                <a:tc>
                  <a:txBody>
                    <a:bodyPr/>
                    <a:lstStyle/>
                    <a:p>
                      <a:pPr algn="l" fontAlgn="b"/>
                      <a:r>
                        <a:rPr lang="en-US" sz="700" b="1" i="0" u="none" strike="noStrike">
                          <a:solidFill>
                            <a:srgbClr val="000000"/>
                          </a:solidFill>
                          <a:effectLst/>
                          <a:latin typeface="Arial" panose="020B0604020202020204" pitchFamily="34" charset="0"/>
                        </a:rPr>
                        <a:t>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1107.54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291249538"/>
                  </a:ext>
                </a:extLst>
              </a:tr>
              <a:tr h="150586">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370.38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78%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172581929"/>
                  </a:ext>
                </a:extLst>
              </a:tr>
              <a:tr h="150586">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14.73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90%</a:t>
                      </a:r>
                    </a:p>
                  </a:txBody>
                  <a:tcPr marL="0" marR="0" marT="0" marB="0" anchor="b">
                    <a:lnL>
                      <a:noFill/>
                    </a:lnL>
                    <a:lnR>
                      <a:noFill/>
                    </a:lnR>
                    <a:lnT>
                      <a:noFill/>
                    </a:lnT>
                    <a:lnB>
                      <a:noFill/>
                    </a:lnB>
                  </a:tcPr>
                </a:tc>
                <a:extLst>
                  <a:ext uri="{0D108BD9-81ED-4DB2-BD59-A6C34878D82A}">
                    <a16:rowId xmlns:a16="http://schemas.microsoft.com/office/drawing/2014/main" val="2679636723"/>
                  </a:ext>
                </a:extLst>
              </a:tr>
              <a:tr h="150586">
                <a:tc>
                  <a:txBody>
                    <a:bodyPr/>
                    <a:lstStyle/>
                    <a:p>
                      <a:pPr algn="l" fontAlgn="b"/>
                      <a:r>
                        <a:rPr lang="en-US" sz="700" b="0" i="0" u="none" strike="noStrike">
                          <a:solidFill>
                            <a:srgbClr val="000000"/>
                          </a:solidFill>
                          <a:effectLst/>
                          <a:latin typeface="Arial" panose="020B0604020202020204" pitchFamily="34" charset="0"/>
                        </a:rPr>
                        <a:t>[AT-AT] Bisamberg 2 - Wien Suedost 227 [DIR] / N-1 Bisamberg - Kledering 228B</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19.95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50%</a:t>
                      </a:r>
                    </a:p>
                  </a:txBody>
                  <a:tcPr marL="0" marR="0" marT="0" marB="0" anchor="b">
                    <a:lnL>
                      <a:noFill/>
                    </a:lnL>
                    <a:lnR>
                      <a:noFill/>
                    </a:lnR>
                    <a:lnT>
                      <a:noFill/>
                    </a:lnT>
                    <a:lnB>
                      <a:noFill/>
                    </a:lnB>
                  </a:tcPr>
                </a:tc>
                <a:extLst>
                  <a:ext uri="{0D108BD9-81ED-4DB2-BD59-A6C34878D82A}">
                    <a16:rowId xmlns:a16="http://schemas.microsoft.com/office/drawing/2014/main" val="2791772050"/>
                  </a:ext>
                </a:extLst>
              </a:tr>
              <a:tr h="150586">
                <a:tc>
                  <a:txBody>
                    <a:bodyPr/>
                    <a:lstStyle/>
                    <a:p>
                      <a:pPr algn="l" fontAlgn="b"/>
                      <a:r>
                        <a:rPr lang="en-US" sz="700" b="0" i="0" u="none" strike="noStrike">
                          <a:solidFill>
                            <a:srgbClr val="000000"/>
                          </a:solidFill>
                          <a:effectLst/>
                          <a:latin typeface="Arial" panose="020B0604020202020204" pitchFamily="34" charset="0"/>
                        </a:rPr>
                        <a:t>[D7-D7] Paffendorf - Rommerskirchen PAFFEN N [OPP] / N-1 Rommerskirchen - Sechtem VILLE W</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1107.54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a:t>
                      </a:r>
                    </a:p>
                  </a:txBody>
                  <a:tcPr marL="0" marR="0" marT="0" marB="0" anchor="b">
                    <a:lnL>
                      <a:noFill/>
                    </a:lnL>
                    <a:lnR>
                      <a:noFill/>
                    </a:lnR>
                    <a:lnT>
                      <a:noFill/>
                    </a:lnT>
                    <a:lnB>
                      <a:noFill/>
                    </a:lnB>
                  </a:tcPr>
                </a:tc>
                <a:extLst>
                  <a:ext uri="{0D108BD9-81ED-4DB2-BD59-A6C34878D82A}">
                    <a16:rowId xmlns:a16="http://schemas.microsoft.com/office/drawing/2014/main" val="2706490476"/>
                  </a:ext>
                </a:extLst>
              </a:tr>
              <a:tr h="150586">
                <a:tc>
                  <a:txBody>
                    <a:bodyPr/>
                    <a:lstStyle/>
                    <a:p>
                      <a:pPr algn="l" fontAlgn="b"/>
                      <a:r>
                        <a:rPr lang="en-US" sz="700" b="1" i="0" u="none" strike="noStrike">
                          <a:solidFill>
                            <a:srgbClr val="000000"/>
                          </a:solidFill>
                          <a:effectLst/>
                          <a:latin typeface="Arial" panose="020B0604020202020204" pitchFamily="34" charset="0"/>
                        </a:rPr>
                        <a:t>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198.57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268%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224908359"/>
                  </a:ext>
                </a:extLst>
              </a:tr>
              <a:tr h="150586">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198.57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78%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783324876"/>
                  </a:ext>
                </a:extLst>
              </a:tr>
              <a:tr h="150586">
                <a:tc>
                  <a:txBody>
                    <a:bodyPr/>
                    <a:lstStyle/>
                    <a:p>
                      <a:pPr algn="l" fontAlgn="b"/>
                      <a:r>
                        <a:rPr lang="en-US" sz="700" b="0" i="0" u="none" strike="noStrike">
                          <a:solidFill>
                            <a:srgbClr val="000000"/>
                          </a:solidFill>
                          <a:effectLst/>
                          <a:latin typeface="Arial" panose="020B0604020202020204" pitchFamily="34" charset="0"/>
                        </a:rPr>
                        <a:t>[NL-NL] Diemen-Lelystad 380 W [OPP] / N-1 Boxmeer-Dodewaard 380 Z</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68.96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625408195"/>
                  </a:ext>
                </a:extLst>
              </a:tr>
              <a:tr h="150586">
                <a:tc>
                  <a:txBody>
                    <a:bodyPr/>
                    <a:lstStyle/>
                    <a:p>
                      <a:pPr algn="l" fontAlgn="b"/>
                      <a:r>
                        <a:rPr lang="en-US" sz="700" b="0" i="0" u="none" strike="noStrike">
                          <a:solidFill>
                            <a:srgbClr val="000000"/>
                          </a:solidFill>
                          <a:effectLst/>
                          <a:latin typeface="Arial" panose="020B0604020202020204" pitchFamily="34" charset="0"/>
                        </a:rPr>
                        <a:t>[BE-FR] Achene - Lonny 380.19 [DIR] [BE] / N-1 Avelgem - Avelin 380.80</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70.2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55%</a:t>
                      </a:r>
                    </a:p>
                  </a:txBody>
                  <a:tcPr marL="0" marR="0" marT="0" marB="0" anchor="b">
                    <a:lnL>
                      <a:noFill/>
                    </a:lnL>
                    <a:lnR>
                      <a:noFill/>
                    </a:lnR>
                    <a:lnT>
                      <a:noFill/>
                    </a:lnT>
                    <a:lnB>
                      <a:noFill/>
                    </a:lnB>
                  </a:tcPr>
                </a:tc>
                <a:extLst>
                  <a:ext uri="{0D108BD9-81ED-4DB2-BD59-A6C34878D82A}">
                    <a16:rowId xmlns:a16="http://schemas.microsoft.com/office/drawing/2014/main" val="2225523705"/>
                  </a:ext>
                </a:extLst>
              </a:tr>
              <a:tr h="150586">
                <a:tc>
                  <a:txBody>
                    <a:bodyPr/>
                    <a:lstStyle/>
                    <a:p>
                      <a:pPr algn="l" fontAlgn="b"/>
                      <a:r>
                        <a:rPr lang="en-US" sz="700" b="0" i="0" u="none" strike="noStrike">
                          <a:solidFill>
                            <a:srgbClr val="000000"/>
                          </a:solidFill>
                          <a:effectLst/>
                          <a:latin typeface="Arial" panose="020B0604020202020204" pitchFamily="34" charset="0"/>
                        </a:rPr>
                        <a:t>[BE-BE] PST Zandvliet 1 [DIR] [BE] / N-1 PST Zandvliet 2</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128.54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64%</a:t>
                      </a:r>
                    </a:p>
                  </a:txBody>
                  <a:tcPr marL="0" marR="0" marT="0" marB="0" anchor="b">
                    <a:lnL>
                      <a:noFill/>
                    </a:lnL>
                    <a:lnR>
                      <a:noFill/>
                    </a:lnR>
                    <a:lnT>
                      <a:noFill/>
                    </a:lnT>
                    <a:lnB>
                      <a:noFill/>
                    </a:lnB>
                  </a:tcPr>
                </a:tc>
                <a:extLst>
                  <a:ext uri="{0D108BD9-81ED-4DB2-BD59-A6C34878D82A}">
                    <a16:rowId xmlns:a16="http://schemas.microsoft.com/office/drawing/2014/main" val="2972135135"/>
                  </a:ext>
                </a:extLst>
              </a:tr>
              <a:tr h="150586">
                <a:tc>
                  <a:txBody>
                    <a:bodyPr/>
                    <a:lstStyle/>
                    <a:p>
                      <a:pPr algn="l" fontAlgn="b"/>
                      <a:r>
                        <a:rPr lang="de-DE" sz="700" b="0" i="0" u="none" strike="noStrike">
                          <a:solidFill>
                            <a:srgbClr val="000000"/>
                          </a:solidFill>
                          <a:effectLst/>
                          <a:latin typeface="Arial" panose="020B0604020202020204" pitchFamily="34" charset="0"/>
                        </a:rPr>
                        <a:t>[D7-D7] Y Paffendorf - Oberzier SECHTM N [DIR] / N-1 Sechtem - Paffendorf - Oberzier SECHTM S</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31.43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51%</a:t>
                      </a:r>
                    </a:p>
                  </a:txBody>
                  <a:tcPr marL="0" marR="0" marT="0" marB="0" anchor="b">
                    <a:lnL>
                      <a:noFill/>
                    </a:lnL>
                    <a:lnR>
                      <a:noFill/>
                    </a:lnR>
                    <a:lnT>
                      <a:noFill/>
                    </a:lnT>
                    <a:lnB>
                      <a:noFill/>
                    </a:lnB>
                  </a:tcPr>
                </a:tc>
                <a:extLst>
                  <a:ext uri="{0D108BD9-81ED-4DB2-BD59-A6C34878D82A}">
                    <a16:rowId xmlns:a16="http://schemas.microsoft.com/office/drawing/2014/main" val="3478474775"/>
                  </a:ext>
                </a:extLst>
              </a:tr>
              <a:tr h="150586">
                <a:tc>
                  <a:txBody>
                    <a:bodyPr/>
                    <a:lstStyle/>
                    <a:p>
                      <a:pPr algn="l" fontAlgn="b"/>
                      <a:r>
                        <a:rPr lang="en-US" sz="700" b="1" i="0" u="none" strike="noStrike">
                          <a:solidFill>
                            <a:srgbClr val="000000"/>
                          </a:solidFill>
                          <a:effectLst/>
                          <a:latin typeface="Arial" panose="020B0604020202020204" pitchFamily="34" charset="0"/>
                        </a:rPr>
                        <a:t>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132.1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246%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187483168"/>
                  </a:ext>
                </a:extLst>
              </a:tr>
              <a:tr h="150586">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132.1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85%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584342417"/>
                  </a:ext>
                </a:extLst>
              </a:tr>
              <a:tr h="150586">
                <a:tc>
                  <a:txBody>
                    <a:bodyPr/>
                    <a:lstStyle/>
                    <a:p>
                      <a:pPr algn="l" fontAlgn="b"/>
                      <a:r>
                        <a:rPr lang="en-US" sz="700" b="0" i="0" u="none" strike="noStrike">
                          <a:solidFill>
                            <a:srgbClr val="000000"/>
                          </a:solidFill>
                          <a:effectLst/>
                          <a:latin typeface="Arial" panose="020B0604020202020204" pitchFamily="34" charset="0"/>
                        </a:rPr>
                        <a:t>[BE-FR] Achene - Lonny 380.19 [DIR] [BE] / N-1 Avelgem - Avelin 380.80</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81.46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56%</a:t>
                      </a:r>
                    </a:p>
                  </a:txBody>
                  <a:tcPr marL="0" marR="0" marT="0" marB="0" anchor="b">
                    <a:lnL>
                      <a:noFill/>
                    </a:lnL>
                    <a:lnR>
                      <a:noFill/>
                    </a:lnR>
                    <a:lnT>
                      <a:noFill/>
                    </a:lnT>
                    <a:lnB>
                      <a:noFill/>
                    </a:lnB>
                  </a:tcPr>
                </a:tc>
                <a:extLst>
                  <a:ext uri="{0D108BD9-81ED-4DB2-BD59-A6C34878D82A}">
                    <a16:rowId xmlns:a16="http://schemas.microsoft.com/office/drawing/2014/main" val="4079734268"/>
                  </a:ext>
                </a:extLst>
              </a:tr>
              <a:tr h="150586">
                <a:tc>
                  <a:txBody>
                    <a:bodyPr/>
                    <a:lstStyle/>
                    <a:p>
                      <a:pPr algn="l" fontAlgn="b"/>
                      <a:r>
                        <a:rPr lang="en-US" sz="700" b="0" i="0" u="none" strike="noStrike">
                          <a:solidFill>
                            <a:srgbClr val="000000"/>
                          </a:solidFill>
                          <a:effectLst/>
                          <a:latin typeface="Arial" panose="020B0604020202020204" pitchFamily="34" charset="0"/>
                        </a:rPr>
                        <a:t>[BE-BE] PST Zandvliet 2 [DIR] [BE] / N-1 PST Zandvliet 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116.17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69%</a:t>
                      </a:r>
                    </a:p>
                  </a:txBody>
                  <a:tcPr marL="0" marR="0" marT="0" marB="0" anchor="b">
                    <a:lnL>
                      <a:noFill/>
                    </a:lnL>
                    <a:lnR>
                      <a:noFill/>
                    </a:lnR>
                    <a:lnT>
                      <a:noFill/>
                    </a:lnT>
                    <a:lnB>
                      <a:noFill/>
                    </a:lnB>
                  </a:tcPr>
                </a:tc>
                <a:extLst>
                  <a:ext uri="{0D108BD9-81ED-4DB2-BD59-A6C34878D82A}">
                    <a16:rowId xmlns:a16="http://schemas.microsoft.com/office/drawing/2014/main" val="242955497"/>
                  </a:ext>
                </a:extLst>
              </a:tr>
              <a:tr h="150586">
                <a:tc>
                  <a:txBody>
                    <a:bodyPr/>
                    <a:lstStyle/>
                    <a:p>
                      <a:pPr algn="l" fontAlgn="b"/>
                      <a:r>
                        <a:rPr lang="en-US" sz="700" b="0" i="0" u="none" strike="noStrike">
                          <a:solidFill>
                            <a:srgbClr val="000000"/>
                          </a:solidFill>
                          <a:effectLst/>
                          <a:latin typeface="Arial" panose="020B0604020202020204" pitchFamily="34" charset="0"/>
                        </a:rPr>
                        <a:t>[D2-D7] Grosskrotzenburg - Urberach UMAIN N2 [DIR] [D7] / N-1 Dettingen - Grosskrotzenburg UMAIN S1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1.86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38%</a:t>
                      </a:r>
                    </a:p>
                  </a:txBody>
                  <a:tcPr marL="0" marR="0" marT="0" marB="0" anchor="b">
                    <a:lnL>
                      <a:noFill/>
                    </a:lnL>
                    <a:lnR>
                      <a:noFill/>
                    </a:lnR>
                    <a:lnT>
                      <a:noFill/>
                    </a:lnT>
                    <a:lnB>
                      <a:noFill/>
                    </a:lnB>
                  </a:tcPr>
                </a:tc>
                <a:extLst>
                  <a:ext uri="{0D108BD9-81ED-4DB2-BD59-A6C34878D82A}">
                    <a16:rowId xmlns:a16="http://schemas.microsoft.com/office/drawing/2014/main" val="2209867155"/>
                  </a:ext>
                </a:extLst>
              </a:tr>
              <a:tr h="150586">
                <a:tc>
                  <a:txBody>
                    <a:bodyPr/>
                    <a:lstStyle/>
                    <a:p>
                      <a:pPr algn="l" fontAlgn="b"/>
                      <a:r>
                        <a:rPr lang="en-US" sz="700" b="1" i="0" u="none" strike="noStrike">
                          <a:solidFill>
                            <a:srgbClr val="000000"/>
                          </a:solidFill>
                          <a:effectLst/>
                          <a:latin typeface="Arial" panose="020B0604020202020204" pitchFamily="34" charset="0"/>
                        </a:rPr>
                        <a:t>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357.71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800381508"/>
                  </a:ext>
                </a:extLst>
              </a:tr>
              <a:tr h="150586">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223.61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87%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493426642"/>
                  </a:ext>
                </a:extLst>
              </a:tr>
              <a:tr h="150586">
                <a:tc>
                  <a:txBody>
                    <a:bodyPr/>
                    <a:lstStyle/>
                    <a:p>
                      <a:pPr algn="l" fontAlgn="b"/>
                      <a:r>
                        <a:rPr lang="en-US" sz="700" b="0" i="0" u="none" strike="noStrike">
                          <a:solidFill>
                            <a:srgbClr val="000000"/>
                          </a:solidFill>
                          <a:effectLst/>
                          <a:latin typeface="Arial" panose="020B0604020202020204" pitchFamily="34" charset="0"/>
                        </a:rPr>
                        <a:t>[BE-FR] Achene - Lonny 380.19 [DIR] [BE] / N-1 Horta - Mercator 380.73</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29.75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51%</a:t>
                      </a:r>
                    </a:p>
                  </a:txBody>
                  <a:tcPr marL="0" marR="0" marT="0" marB="0" anchor="b">
                    <a:lnL>
                      <a:noFill/>
                    </a:lnL>
                    <a:lnR>
                      <a:noFill/>
                    </a:lnR>
                    <a:lnT>
                      <a:noFill/>
                    </a:lnT>
                    <a:lnB>
                      <a:noFill/>
                    </a:lnB>
                  </a:tcPr>
                </a:tc>
                <a:extLst>
                  <a:ext uri="{0D108BD9-81ED-4DB2-BD59-A6C34878D82A}">
                    <a16:rowId xmlns:a16="http://schemas.microsoft.com/office/drawing/2014/main" val="1473156742"/>
                  </a:ext>
                </a:extLst>
              </a:tr>
              <a:tr h="150586">
                <a:tc>
                  <a:txBody>
                    <a:bodyPr/>
                    <a:lstStyle/>
                    <a:p>
                      <a:pPr algn="l" fontAlgn="b"/>
                      <a:r>
                        <a:rPr lang="de-DE" sz="700" b="0" i="0" u="none" strike="noStrike">
                          <a:solidFill>
                            <a:srgbClr val="000000"/>
                          </a:solidFill>
                          <a:effectLst/>
                          <a:latin typeface="Arial" panose="020B0604020202020204" pitchFamily="34" charset="0"/>
                        </a:rPr>
                        <a:t>[D7-D7] Buerstadt - Lambsheim BUERST W [DIR] / N-1 Rheinau - Hoheneck KUGELB W</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17.44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51%</a:t>
                      </a:r>
                    </a:p>
                  </a:txBody>
                  <a:tcPr marL="0" marR="0" marT="0" marB="0" anchor="b">
                    <a:lnL>
                      <a:noFill/>
                    </a:lnL>
                    <a:lnR>
                      <a:noFill/>
                    </a:lnR>
                    <a:lnT>
                      <a:noFill/>
                    </a:lnT>
                    <a:lnB>
                      <a:noFill/>
                    </a:lnB>
                  </a:tcPr>
                </a:tc>
                <a:extLst>
                  <a:ext uri="{0D108BD9-81ED-4DB2-BD59-A6C34878D82A}">
                    <a16:rowId xmlns:a16="http://schemas.microsoft.com/office/drawing/2014/main" val="2525723137"/>
                  </a:ext>
                </a:extLst>
              </a:tr>
              <a:tr h="150586">
                <a:tc>
                  <a:txBody>
                    <a:bodyPr/>
                    <a:lstStyle/>
                    <a:p>
                      <a:pPr algn="l" fontAlgn="b"/>
                      <a:r>
                        <a:rPr lang="en-US" sz="700" b="0" i="0" u="none" strike="noStrike">
                          <a:solidFill>
                            <a:srgbClr val="000000"/>
                          </a:solidFill>
                          <a:effectLst/>
                          <a:latin typeface="Arial" panose="020B0604020202020204" pitchFamily="34" charset="0"/>
                        </a:rPr>
                        <a:t>[D2-D7] Grosskrotzenburg - Urberach UMAIN N2 [DIR] [D7] / N-1 Dettingen - Grosskrotzenburg UMAIN S1</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357.71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a:t>
                      </a:r>
                    </a:p>
                  </a:txBody>
                  <a:tcPr marL="0" marR="0" marT="0" marB="0" anchor="b">
                    <a:lnL>
                      <a:noFill/>
                    </a:lnL>
                    <a:lnR>
                      <a:noFill/>
                    </a:lnR>
                    <a:lnT>
                      <a:noFill/>
                    </a:lnT>
                    <a:lnB>
                      <a:noFill/>
                    </a:lnB>
                  </a:tcPr>
                </a:tc>
                <a:extLst>
                  <a:ext uri="{0D108BD9-81ED-4DB2-BD59-A6C34878D82A}">
                    <a16:rowId xmlns:a16="http://schemas.microsoft.com/office/drawing/2014/main" val="1578767174"/>
                  </a:ext>
                </a:extLst>
              </a:tr>
              <a:tr h="150586">
                <a:tc>
                  <a:txBody>
                    <a:bodyPr/>
                    <a:lstStyle/>
                    <a:p>
                      <a:pPr algn="l" fontAlgn="b"/>
                      <a:r>
                        <a:rPr lang="en-US" sz="700" b="1" i="0" u="none" strike="noStrike">
                          <a:solidFill>
                            <a:srgbClr val="000000"/>
                          </a:solidFill>
                          <a:effectLst/>
                          <a:latin typeface="Arial" panose="020B0604020202020204" pitchFamily="34" charset="0"/>
                        </a:rPr>
                        <a:t>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159.55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164%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807847692"/>
                  </a:ext>
                </a:extLst>
              </a:tr>
              <a:tr h="150586">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159.55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83%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288713201"/>
                  </a:ext>
                </a:extLst>
              </a:tr>
              <a:tr h="150586">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146.2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81%</a:t>
                      </a:r>
                    </a:p>
                  </a:txBody>
                  <a:tcPr marL="0" marR="0" marT="0" marB="0" anchor="b">
                    <a:lnL>
                      <a:noFill/>
                    </a:lnL>
                    <a:lnR>
                      <a:noFill/>
                    </a:lnR>
                    <a:lnT>
                      <a:noFill/>
                    </a:lnT>
                    <a:lnB>
                      <a:noFill/>
                    </a:lnB>
                  </a:tcPr>
                </a:tc>
                <a:extLst>
                  <a:ext uri="{0D108BD9-81ED-4DB2-BD59-A6C34878D82A}">
                    <a16:rowId xmlns:a16="http://schemas.microsoft.com/office/drawing/2014/main" val="3091355801"/>
                  </a:ext>
                </a:extLst>
              </a:tr>
              <a:tr h="150586">
                <a:tc>
                  <a:txBody>
                    <a:bodyPr/>
                    <a:lstStyle/>
                    <a:p>
                      <a:pPr algn="l" fontAlgn="b"/>
                      <a:r>
                        <a:rPr lang="en-US" sz="700" b="1" i="0" u="none" strike="noStrike">
                          <a:solidFill>
                            <a:srgbClr val="000000"/>
                          </a:solidFill>
                          <a:effectLst/>
                          <a:latin typeface="Arial" panose="020B0604020202020204" pitchFamily="34" charset="0"/>
                        </a:rPr>
                        <a:t>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4175.55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140%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280004495"/>
                  </a:ext>
                </a:extLst>
              </a:tr>
              <a:tr h="150586">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4175.55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275468928"/>
                  </a:ext>
                </a:extLst>
              </a:tr>
              <a:tr h="150586">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121.25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81%</a:t>
                      </a:r>
                    </a:p>
                  </a:txBody>
                  <a:tcPr marL="0" marR="0" marT="0" marB="0" anchor="b">
                    <a:lnL>
                      <a:noFill/>
                    </a:lnL>
                    <a:lnR>
                      <a:noFill/>
                    </a:lnR>
                    <a:lnT>
                      <a:noFill/>
                    </a:lnT>
                    <a:lnB>
                      <a:noFill/>
                    </a:lnB>
                  </a:tcPr>
                </a:tc>
                <a:extLst>
                  <a:ext uri="{0D108BD9-81ED-4DB2-BD59-A6C34878D82A}">
                    <a16:rowId xmlns:a16="http://schemas.microsoft.com/office/drawing/2014/main" val="410373629"/>
                  </a:ext>
                </a:extLst>
              </a:tr>
              <a:tr h="150586">
                <a:tc>
                  <a:txBody>
                    <a:bodyPr/>
                    <a:lstStyle/>
                    <a:p>
                      <a:pPr algn="l" fontAlgn="b"/>
                      <a:r>
                        <a:rPr lang="de-DE" sz="700" b="0" i="0" u="none" strike="noStrike">
                          <a:solidFill>
                            <a:srgbClr val="000000"/>
                          </a:solidFill>
                          <a:effectLst/>
                          <a:latin typeface="Arial" panose="020B0604020202020204" pitchFamily="34" charset="0"/>
                        </a:rPr>
                        <a:t>[D7-D7] Paffendorf - Rommerskirchen PAFFEN S [OPP] / N-1 Knapsack - Sechtem WABERG W</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89.26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18%</a:t>
                      </a:r>
                    </a:p>
                  </a:txBody>
                  <a:tcPr marL="0" marR="0" marT="0" marB="0" anchor="b">
                    <a:lnL>
                      <a:noFill/>
                    </a:lnL>
                    <a:lnR>
                      <a:noFill/>
                    </a:lnR>
                    <a:lnT>
                      <a:noFill/>
                    </a:lnT>
                    <a:lnB>
                      <a:noFill/>
                    </a:lnB>
                  </a:tcPr>
                </a:tc>
                <a:extLst>
                  <a:ext uri="{0D108BD9-81ED-4DB2-BD59-A6C34878D82A}">
                    <a16:rowId xmlns:a16="http://schemas.microsoft.com/office/drawing/2014/main" val="1651226591"/>
                  </a:ext>
                </a:extLst>
              </a:tr>
              <a:tr h="150586">
                <a:tc>
                  <a:txBody>
                    <a:bodyPr/>
                    <a:lstStyle/>
                    <a:p>
                      <a:pPr algn="l" fontAlgn="b"/>
                      <a:r>
                        <a:rPr lang="en-US" sz="700" b="0" i="0" u="none" strike="noStrike">
                          <a:solidFill>
                            <a:srgbClr val="000000"/>
                          </a:solidFill>
                          <a:effectLst/>
                          <a:latin typeface="Arial" panose="020B0604020202020204" pitchFamily="34" charset="0"/>
                        </a:rPr>
                        <a:t>[D7-D7] Lambsheim - Weingarten LAMBSH W [DIR] / N-1 Hoheneck - Pulverdingen ws</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433.48</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18%</a:t>
                      </a:r>
                    </a:p>
                  </a:txBody>
                  <a:tcPr marL="0" marR="0" marT="0" marB="0" anchor="b">
                    <a:lnL>
                      <a:noFill/>
                    </a:lnL>
                    <a:lnR>
                      <a:noFill/>
                    </a:lnR>
                    <a:lnT>
                      <a:noFill/>
                    </a:lnT>
                    <a:lnB>
                      <a:noFill/>
                    </a:lnB>
                  </a:tcPr>
                </a:tc>
                <a:extLst>
                  <a:ext uri="{0D108BD9-81ED-4DB2-BD59-A6C34878D82A}">
                    <a16:rowId xmlns:a16="http://schemas.microsoft.com/office/drawing/2014/main" val="2714802470"/>
                  </a:ext>
                </a:extLst>
              </a:tr>
            </a:tbl>
          </a:graphicData>
        </a:graphic>
      </p:graphicFrame>
    </p:spTree>
    <p:extLst>
      <p:ext uri="{BB962C8B-B14F-4D97-AF65-F5344CB8AC3E}">
        <p14:creationId xmlns:p14="http://schemas.microsoft.com/office/powerpoint/2010/main" val="4271003668"/>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20126 (part 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3" name="Table 2">
            <a:extLst>
              <a:ext uri="{FF2B5EF4-FFF2-40B4-BE49-F238E27FC236}">
                <a16:creationId xmlns:a16="http://schemas.microsoft.com/office/drawing/2014/main" id="{CDA53F2F-CB85-4F18-B49E-EB1E76EEE9C7}"/>
              </a:ext>
            </a:extLst>
          </p:cNvPr>
          <p:cNvGraphicFramePr>
            <a:graphicFrameLocks noGrp="1"/>
          </p:cNvGraphicFramePr>
          <p:nvPr>
            <p:extLst>
              <p:ext uri="{D42A27DB-BD31-4B8C-83A1-F6EECF244321}">
                <p14:modId xmlns:p14="http://schemas.microsoft.com/office/powerpoint/2010/main" val="2748972318"/>
              </p:ext>
            </p:extLst>
          </p:nvPr>
        </p:nvGraphicFramePr>
        <p:xfrm>
          <a:off x="1770434" y="1079497"/>
          <a:ext cx="6101445" cy="5360204"/>
        </p:xfrm>
        <a:graphic>
          <a:graphicData uri="http://schemas.openxmlformats.org/drawingml/2006/table">
            <a:tbl>
              <a:tblPr/>
              <a:tblGrid>
                <a:gridCol w="4727919">
                  <a:extLst>
                    <a:ext uri="{9D8B030D-6E8A-4147-A177-3AD203B41FA5}">
                      <a16:colId xmlns:a16="http://schemas.microsoft.com/office/drawing/2014/main" val="1832015175"/>
                    </a:ext>
                  </a:extLst>
                </a:gridCol>
                <a:gridCol w="999777">
                  <a:extLst>
                    <a:ext uri="{9D8B030D-6E8A-4147-A177-3AD203B41FA5}">
                      <a16:colId xmlns:a16="http://schemas.microsoft.com/office/drawing/2014/main" val="3498200590"/>
                    </a:ext>
                  </a:extLst>
                </a:gridCol>
                <a:gridCol w="373749">
                  <a:extLst>
                    <a:ext uri="{9D8B030D-6E8A-4147-A177-3AD203B41FA5}">
                      <a16:colId xmlns:a16="http://schemas.microsoft.com/office/drawing/2014/main" val="2932055279"/>
                    </a:ext>
                  </a:extLst>
                </a:gridCol>
              </a:tblGrid>
              <a:tr h="141058">
                <a:tc>
                  <a:txBody>
                    <a:bodyPr/>
                    <a:lstStyle/>
                    <a:p>
                      <a:pPr algn="l" fontAlgn="b"/>
                      <a:r>
                        <a:rPr lang="en-US" sz="700" b="1" i="0" u="none" strike="noStrike">
                          <a:solidFill>
                            <a:srgbClr val="000000"/>
                          </a:solidFill>
                          <a:effectLst/>
                          <a:latin typeface="Arial" panose="020B0604020202020204" pitchFamily="34" charset="0"/>
                        </a:rPr>
                        <a:t>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4767.85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143%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961221039"/>
                  </a:ext>
                </a:extLst>
              </a:tr>
              <a:tr h="141058">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4767.85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892243922"/>
                  </a:ext>
                </a:extLst>
              </a:tr>
              <a:tr h="141058">
                <a:tc>
                  <a:txBody>
                    <a:bodyPr/>
                    <a:lstStyle/>
                    <a:p>
                      <a:pPr algn="l" fontAlgn="b"/>
                      <a:r>
                        <a:rPr lang="de-DE" sz="700" b="0" i="0" u="none" strike="noStrike">
                          <a:solidFill>
                            <a:srgbClr val="000000"/>
                          </a:solidFill>
                          <a:effectLst/>
                          <a:latin typeface="Arial" panose="020B0604020202020204" pitchFamily="34" charset="0"/>
                        </a:rPr>
                        <a:t>[CZ-D2] Hradec - Etzenricht 441 [DIR] [D2] / N-1 Prestice - Etzenricht</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284.19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373665150"/>
                  </a:ext>
                </a:extLst>
              </a:tr>
              <a:tr h="141058">
                <a:tc>
                  <a:txBody>
                    <a:bodyPr/>
                    <a:lstStyle/>
                    <a:p>
                      <a:pPr algn="l" fontAlgn="b"/>
                      <a:r>
                        <a:rPr lang="de-DE" sz="700" b="0" i="0" u="none" strike="noStrike">
                          <a:solidFill>
                            <a:srgbClr val="000000"/>
                          </a:solidFill>
                          <a:effectLst/>
                          <a:latin typeface="Arial" panose="020B0604020202020204" pitchFamily="34" charset="0"/>
                        </a:rPr>
                        <a:t>[D2-D8] Altenfeld - Redwitz 459 [DIR] [D8] / N-1 Altenfeld - Redwitz 460</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1214.67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a:t>
                      </a:r>
                    </a:p>
                  </a:txBody>
                  <a:tcPr marL="0" marR="0" marT="0" marB="0" anchor="b">
                    <a:lnL>
                      <a:noFill/>
                    </a:lnL>
                    <a:lnR>
                      <a:noFill/>
                    </a:lnR>
                    <a:lnT>
                      <a:noFill/>
                    </a:lnT>
                    <a:lnB>
                      <a:noFill/>
                    </a:lnB>
                  </a:tcPr>
                </a:tc>
                <a:extLst>
                  <a:ext uri="{0D108BD9-81ED-4DB2-BD59-A6C34878D82A}">
                    <a16:rowId xmlns:a16="http://schemas.microsoft.com/office/drawing/2014/main" val="2276756240"/>
                  </a:ext>
                </a:extLst>
              </a:tr>
              <a:tr h="141058">
                <a:tc>
                  <a:txBody>
                    <a:bodyPr/>
                    <a:lstStyle/>
                    <a:p>
                      <a:pPr algn="l" fontAlgn="b"/>
                      <a:r>
                        <a:rPr lang="en-US" sz="700" b="0" i="0" u="none" strike="noStrike">
                          <a:solidFill>
                            <a:srgbClr val="000000"/>
                          </a:solidFill>
                          <a:effectLst/>
                          <a:latin typeface="Arial" panose="020B0604020202020204" pitchFamily="34" charset="0"/>
                        </a:rPr>
                        <a:t>[BE-FR] Achene - Lonny 380.19 [DIR] [BE] / N-1 Avelgem - Avelin 380.80</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160.91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52%</a:t>
                      </a:r>
                    </a:p>
                  </a:txBody>
                  <a:tcPr marL="0" marR="0" marT="0" marB="0" anchor="b">
                    <a:lnL>
                      <a:noFill/>
                    </a:lnL>
                    <a:lnR>
                      <a:noFill/>
                    </a:lnR>
                    <a:lnT>
                      <a:noFill/>
                    </a:lnT>
                    <a:lnB>
                      <a:noFill/>
                    </a:lnB>
                  </a:tcPr>
                </a:tc>
                <a:extLst>
                  <a:ext uri="{0D108BD9-81ED-4DB2-BD59-A6C34878D82A}">
                    <a16:rowId xmlns:a16="http://schemas.microsoft.com/office/drawing/2014/main" val="250075181"/>
                  </a:ext>
                </a:extLst>
              </a:tr>
              <a:tr h="141058">
                <a:tc>
                  <a:txBody>
                    <a:bodyPr/>
                    <a:lstStyle/>
                    <a:p>
                      <a:pPr algn="l" fontAlgn="b"/>
                      <a:r>
                        <a:rPr lang="en-US" sz="700" b="0" i="0" u="none" strike="noStrike">
                          <a:solidFill>
                            <a:srgbClr val="000000"/>
                          </a:solidFill>
                          <a:effectLst/>
                          <a:latin typeface="Arial" panose="020B0604020202020204" pitchFamily="34" charset="0"/>
                        </a:rPr>
                        <a:t>[D7-D7] Lambsheim - Weingarten LAMBSH W [DIR] / N-1 Hoheneck - Pulverdingen ws</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655.08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a:t>
                      </a:r>
                    </a:p>
                  </a:txBody>
                  <a:tcPr marL="0" marR="0" marT="0" marB="0" anchor="b">
                    <a:lnL>
                      <a:noFill/>
                    </a:lnL>
                    <a:lnR>
                      <a:noFill/>
                    </a:lnR>
                    <a:lnT>
                      <a:noFill/>
                    </a:lnT>
                    <a:lnB>
                      <a:noFill/>
                    </a:lnB>
                  </a:tcPr>
                </a:tc>
                <a:extLst>
                  <a:ext uri="{0D108BD9-81ED-4DB2-BD59-A6C34878D82A}">
                    <a16:rowId xmlns:a16="http://schemas.microsoft.com/office/drawing/2014/main" val="4000204513"/>
                  </a:ext>
                </a:extLst>
              </a:tr>
              <a:tr h="141058">
                <a:tc>
                  <a:txBody>
                    <a:bodyPr/>
                    <a:lstStyle/>
                    <a:p>
                      <a:pPr algn="l" fontAlgn="b"/>
                      <a:r>
                        <a:rPr lang="en-US" sz="700" b="0" i="0" u="none" strike="noStrike">
                          <a:solidFill>
                            <a:srgbClr val="000000"/>
                          </a:solidFill>
                          <a:effectLst/>
                          <a:latin typeface="Arial" panose="020B0604020202020204" pitchFamily="34" charset="0"/>
                        </a:rPr>
                        <a:t>[D7-D7] Oberzier - Y Dahlem SELHN W [DIR] / N-1 Dahlem - Rommersheim SELHN O</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14.67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1323711800"/>
                  </a:ext>
                </a:extLst>
              </a:tr>
              <a:tr h="141058">
                <a:tc>
                  <a:txBody>
                    <a:bodyPr/>
                    <a:lstStyle/>
                    <a:p>
                      <a:pPr algn="l" fontAlgn="b"/>
                      <a:r>
                        <a:rPr lang="en-US" sz="700" b="1" i="0" u="none" strike="noStrike">
                          <a:solidFill>
                            <a:srgbClr val="000000"/>
                          </a:solidFill>
                          <a:effectLst/>
                          <a:latin typeface="Arial" panose="020B0604020202020204" pitchFamily="34" charset="0"/>
                        </a:rPr>
                        <a:t>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2565.11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72%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696696102"/>
                  </a:ext>
                </a:extLst>
              </a:tr>
              <a:tr h="141058">
                <a:tc>
                  <a:txBody>
                    <a:bodyPr/>
                    <a:lstStyle/>
                    <a:p>
                      <a:pPr algn="l" fontAlgn="b"/>
                      <a:r>
                        <a:rPr lang="en-US" sz="700" b="0" i="0" u="none" strike="noStrike">
                          <a:solidFill>
                            <a:srgbClr val="000000"/>
                          </a:solidFill>
                          <a:effectLst/>
                          <a:latin typeface="Arial" panose="020B0604020202020204" pitchFamily="34" charset="0"/>
                        </a:rPr>
                        <a:t>[AT-AT] Westtirol 1 - Westtirol 2 WTRHU41 [OPP] / N-1 Buers - Westtirol ws (421)</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380.06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503683978"/>
                  </a:ext>
                </a:extLst>
              </a:tr>
              <a:tr h="141058">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2565.11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a:t>
                      </a:r>
                    </a:p>
                  </a:txBody>
                  <a:tcPr marL="0" marR="0" marT="0" marB="0" anchor="b">
                    <a:lnL>
                      <a:noFill/>
                    </a:lnL>
                    <a:lnR>
                      <a:noFill/>
                    </a:lnR>
                    <a:lnT>
                      <a:noFill/>
                    </a:lnT>
                    <a:lnB>
                      <a:noFill/>
                    </a:lnB>
                  </a:tcPr>
                </a:tc>
                <a:extLst>
                  <a:ext uri="{0D108BD9-81ED-4DB2-BD59-A6C34878D82A}">
                    <a16:rowId xmlns:a16="http://schemas.microsoft.com/office/drawing/2014/main" val="885257614"/>
                  </a:ext>
                </a:extLst>
              </a:tr>
              <a:tr h="141058">
                <a:tc>
                  <a:txBody>
                    <a:bodyPr/>
                    <a:lstStyle/>
                    <a:p>
                      <a:pPr algn="l" fontAlgn="b"/>
                      <a:r>
                        <a:rPr lang="en-US" sz="700" b="0" i="0" u="none" strike="noStrike">
                          <a:solidFill>
                            <a:srgbClr val="000000"/>
                          </a:solidFill>
                          <a:effectLst/>
                          <a:latin typeface="Arial" panose="020B0604020202020204" pitchFamily="34" charset="0"/>
                        </a:rPr>
                        <a:t>[CZ-D2] Hradec - Etzenricht 441 [DIR] [D2] / N-1 Prestice - Kocin</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26.38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18%</a:t>
                      </a:r>
                    </a:p>
                  </a:txBody>
                  <a:tcPr marL="0" marR="0" marT="0" marB="0" anchor="b">
                    <a:lnL>
                      <a:noFill/>
                    </a:lnL>
                    <a:lnR>
                      <a:noFill/>
                    </a:lnR>
                    <a:lnT>
                      <a:noFill/>
                    </a:lnT>
                    <a:lnB>
                      <a:noFill/>
                    </a:lnB>
                  </a:tcPr>
                </a:tc>
                <a:extLst>
                  <a:ext uri="{0D108BD9-81ED-4DB2-BD59-A6C34878D82A}">
                    <a16:rowId xmlns:a16="http://schemas.microsoft.com/office/drawing/2014/main" val="3853628514"/>
                  </a:ext>
                </a:extLst>
              </a:tr>
              <a:tr h="141058">
                <a:tc>
                  <a:txBody>
                    <a:bodyPr/>
                    <a:lstStyle/>
                    <a:p>
                      <a:pPr algn="l" fontAlgn="b"/>
                      <a:r>
                        <a:rPr lang="en-US" sz="700" b="0" i="0" u="none" strike="noStrike">
                          <a:solidFill>
                            <a:srgbClr val="000000"/>
                          </a:solidFill>
                          <a:effectLst/>
                          <a:latin typeface="Arial" panose="020B0604020202020204" pitchFamily="34" charset="0"/>
                        </a:rPr>
                        <a:t>[NL-BE] Maasbracht-Van Eyck 380 W [OPP] [NL] / N-1 Achene - Gramme 380.10</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332.94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a:t>
                      </a:r>
                    </a:p>
                  </a:txBody>
                  <a:tcPr marL="0" marR="0" marT="0" marB="0" anchor="b">
                    <a:lnL>
                      <a:noFill/>
                    </a:lnL>
                    <a:lnR>
                      <a:noFill/>
                    </a:lnR>
                    <a:lnT>
                      <a:noFill/>
                    </a:lnT>
                    <a:lnB>
                      <a:noFill/>
                    </a:lnB>
                  </a:tcPr>
                </a:tc>
                <a:extLst>
                  <a:ext uri="{0D108BD9-81ED-4DB2-BD59-A6C34878D82A}">
                    <a16:rowId xmlns:a16="http://schemas.microsoft.com/office/drawing/2014/main" val="2987246636"/>
                  </a:ext>
                </a:extLst>
              </a:tr>
              <a:tr h="141058">
                <a:tc>
                  <a:txBody>
                    <a:bodyPr/>
                    <a:lstStyle/>
                    <a:p>
                      <a:pPr algn="l" fontAlgn="b"/>
                      <a:r>
                        <a:rPr lang="en-US" sz="700" b="0" i="0" u="none" strike="noStrike">
                          <a:solidFill>
                            <a:srgbClr val="000000"/>
                          </a:solidFill>
                          <a:effectLst/>
                          <a:latin typeface="Arial" panose="020B0604020202020204" pitchFamily="34" charset="0"/>
                        </a:rPr>
                        <a:t>[AT-AT] Bisamberg 2 - Wien Suedost 227 [DIR] / N-1 Bisamberg - Kledering 228B</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1857.97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a:t>
                      </a:r>
                    </a:p>
                  </a:txBody>
                  <a:tcPr marL="0" marR="0" marT="0" marB="0" anchor="b">
                    <a:lnL>
                      <a:noFill/>
                    </a:lnL>
                    <a:lnR>
                      <a:noFill/>
                    </a:lnR>
                    <a:lnT>
                      <a:noFill/>
                    </a:lnT>
                    <a:lnB>
                      <a:noFill/>
                    </a:lnB>
                  </a:tcPr>
                </a:tc>
                <a:extLst>
                  <a:ext uri="{0D108BD9-81ED-4DB2-BD59-A6C34878D82A}">
                    <a16:rowId xmlns:a16="http://schemas.microsoft.com/office/drawing/2014/main" val="2846017566"/>
                  </a:ext>
                </a:extLst>
              </a:tr>
              <a:tr h="141058">
                <a:tc>
                  <a:txBody>
                    <a:bodyPr/>
                    <a:lstStyle/>
                    <a:p>
                      <a:pPr algn="l" fontAlgn="b"/>
                      <a:r>
                        <a:rPr lang="de-DE" sz="700" b="0" i="0" u="none" strike="noStrike">
                          <a:solidFill>
                            <a:srgbClr val="000000"/>
                          </a:solidFill>
                          <a:effectLst/>
                          <a:latin typeface="Arial" panose="020B0604020202020204" pitchFamily="34" charset="0"/>
                        </a:rPr>
                        <a:t>[D7-D7] Oberzier - Y Dahlem SELHN O [DIR] / N-1 Dahlem - Niederstedem SELHN W</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2083.97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a:t>
                      </a:r>
                    </a:p>
                  </a:txBody>
                  <a:tcPr marL="0" marR="0" marT="0" marB="0" anchor="b">
                    <a:lnL>
                      <a:noFill/>
                    </a:lnL>
                    <a:lnR>
                      <a:noFill/>
                    </a:lnR>
                    <a:lnT>
                      <a:noFill/>
                    </a:lnT>
                    <a:lnB>
                      <a:noFill/>
                    </a:lnB>
                  </a:tcPr>
                </a:tc>
                <a:extLst>
                  <a:ext uri="{0D108BD9-81ED-4DB2-BD59-A6C34878D82A}">
                    <a16:rowId xmlns:a16="http://schemas.microsoft.com/office/drawing/2014/main" val="1982043418"/>
                  </a:ext>
                </a:extLst>
              </a:tr>
              <a:tr h="141058">
                <a:tc>
                  <a:txBody>
                    <a:bodyPr/>
                    <a:lstStyle/>
                    <a:p>
                      <a:pPr algn="l" fontAlgn="b"/>
                      <a:r>
                        <a:rPr lang="en-US" sz="700" b="1" i="0" u="none" strike="noStrike">
                          <a:solidFill>
                            <a:srgbClr val="000000"/>
                          </a:solidFill>
                          <a:effectLst/>
                          <a:latin typeface="Arial" panose="020B0604020202020204" pitchFamily="34" charset="0"/>
                        </a:rPr>
                        <a:t>10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1678.13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624802473"/>
                  </a:ext>
                </a:extLst>
              </a:tr>
              <a:tr h="141058">
                <a:tc>
                  <a:txBody>
                    <a:bodyPr/>
                    <a:lstStyle/>
                    <a:p>
                      <a:pPr algn="l" fontAlgn="b"/>
                      <a:r>
                        <a:rPr lang="en-US" sz="700" b="0" i="0" u="none" strike="noStrike">
                          <a:solidFill>
                            <a:srgbClr val="000000"/>
                          </a:solidFill>
                          <a:effectLst/>
                          <a:latin typeface="Arial" panose="020B0604020202020204" pitchFamily="34" charset="0"/>
                        </a:rPr>
                        <a:t>[AT-AT] Westtirol 1 - Westtirol 2 WTRHU41 [OPP] / N-1 Buers - Westtirol ws (421)</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70.94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180311795"/>
                  </a:ext>
                </a:extLst>
              </a:tr>
              <a:tr h="141058">
                <a:tc>
                  <a:txBody>
                    <a:bodyPr/>
                    <a:lstStyle/>
                    <a:p>
                      <a:pPr algn="l" fontAlgn="b"/>
                      <a:r>
                        <a:rPr lang="pt-BR" sz="700" b="0" i="0" u="none" strike="noStrike">
                          <a:solidFill>
                            <a:srgbClr val="000000"/>
                          </a:solidFill>
                          <a:effectLst/>
                          <a:latin typeface="Arial" panose="020B0604020202020204" pitchFamily="34" charset="0"/>
                        </a:rPr>
                        <a:t>[RO-RO] TR Iernut 400/220 1 [DIR] / N-1 TR Rosiori 400/220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67.22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982048437"/>
                  </a:ext>
                </a:extLst>
              </a:tr>
              <a:tr h="141058">
                <a:tc>
                  <a:txBody>
                    <a:bodyPr/>
                    <a:lstStyle/>
                    <a:p>
                      <a:pPr algn="l" fontAlgn="b"/>
                      <a:r>
                        <a:rPr lang="en-US" sz="700" b="0" i="0" u="none" strike="noStrike">
                          <a:solidFill>
                            <a:srgbClr val="000000"/>
                          </a:solidFill>
                          <a:effectLst/>
                          <a:latin typeface="Arial" panose="020B0604020202020204" pitchFamily="34" charset="0"/>
                        </a:rPr>
                        <a:t>[BE-FR] Achene - Lonny 380.19 [DIR] [BE] / N-1 PST Van Eyck 2</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300.32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46%</a:t>
                      </a:r>
                    </a:p>
                  </a:txBody>
                  <a:tcPr marL="0" marR="0" marT="0" marB="0" anchor="b">
                    <a:lnL>
                      <a:noFill/>
                    </a:lnL>
                    <a:lnR>
                      <a:noFill/>
                    </a:lnR>
                    <a:lnT>
                      <a:noFill/>
                    </a:lnT>
                    <a:lnB>
                      <a:noFill/>
                    </a:lnB>
                  </a:tcPr>
                </a:tc>
                <a:extLst>
                  <a:ext uri="{0D108BD9-81ED-4DB2-BD59-A6C34878D82A}">
                    <a16:rowId xmlns:a16="http://schemas.microsoft.com/office/drawing/2014/main" val="2682872667"/>
                  </a:ext>
                </a:extLst>
              </a:tr>
              <a:tr h="141058">
                <a:tc>
                  <a:txBody>
                    <a:bodyPr/>
                    <a:lstStyle/>
                    <a:p>
                      <a:pPr algn="l" fontAlgn="b"/>
                      <a:r>
                        <a:rPr lang="en-US" sz="700" b="0" i="0" u="none" strike="noStrike">
                          <a:solidFill>
                            <a:srgbClr val="000000"/>
                          </a:solidFill>
                          <a:effectLst/>
                          <a:latin typeface="Arial" panose="020B0604020202020204" pitchFamily="34" charset="0"/>
                        </a:rPr>
                        <a:t>[AT-AT] Bisamberg 2 - Wien Suedost 227 [DIR] / N-1 Bisamberg - Kledering 228B</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1678.13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17%</a:t>
                      </a:r>
                    </a:p>
                  </a:txBody>
                  <a:tcPr marL="0" marR="0" marT="0" marB="0" anchor="b">
                    <a:lnL>
                      <a:noFill/>
                    </a:lnL>
                    <a:lnR>
                      <a:noFill/>
                    </a:lnR>
                    <a:lnT>
                      <a:noFill/>
                    </a:lnT>
                    <a:lnB>
                      <a:noFill/>
                    </a:lnB>
                  </a:tcPr>
                </a:tc>
                <a:extLst>
                  <a:ext uri="{0D108BD9-81ED-4DB2-BD59-A6C34878D82A}">
                    <a16:rowId xmlns:a16="http://schemas.microsoft.com/office/drawing/2014/main" val="2290275469"/>
                  </a:ext>
                </a:extLst>
              </a:tr>
              <a:tr h="141058">
                <a:tc>
                  <a:txBody>
                    <a:bodyPr/>
                    <a:lstStyle/>
                    <a:p>
                      <a:pPr algn="l" fontAlgn="b"/>
                      <a:r>
                        <a:rPr lang="en-US" sz="700" b="0" i="0" u="none" strike="noStrike">
                          <a:solidFill>
                            <a:srgbClr val="000000"/>
                          </a:solidFill>
                          <a:effectLst/>
                          <a:latin typeface="Arial" panose="020B0604020202020204" pitchFamily="34" charset="0"/>
                        </a:rPr>
                        <a:t>[D2-D7] Grosskrotzenburg - Urberach UMAIN N2 [DIR] [D7] / N-1 Dettingen - Grosskrotzenburg UMAIN S1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299.05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a:t>
                      </a:r>
                    </a:p>
                  </a:txBody>
                  <a:tcPr marL="0" marR="0" marT="0" marB="0" anchor="b">
                    <a:lnL>
                      <a:noFill/>
                    </a:lnL>
                    <a:lnR>
                      <a:noFill/>
                    </a:lnR>
                    <a:lnT>
                      <a:noFill/>
                    </a:lnT>
                    <a:lnB>
                      <a:noFill/>
                    </a:lnB>
                  </a:tcPr>
                </a:tc>
                <a:extLst>
                  <a:ext uri="{0D108BD9-81ED-4DB2-BD59-A6C34878D82A}">
                    <a16:rowId xmlns:a16="http://schemas.microsoft.com/office/drawing/2014/main" val="1030476330"/>
                  </a:ext>
                </a:extLst>
              </a:tr>
              <a:tr h="141058">
                <a:tc>
                  <a:txBody>
                    <a:bodyPr/>
                    <a:lstStyle/>
                    <a:p>
                      <a:pPr algn="l" fontAlgn="b"/>
                      <a:r>
                        <a:rPr lang="de-DE" sz="700" b="0" i="0" u="none" strike="noStrike">
                          <a:solidFill>
                            <a:srgbClr val="000000"/>
                          </a:solidFill>
                          <a:effectLst/>
                          <a:latin typeface="Arial" panose="020B0604020202020204" pitchFamily="34" charset="0"/>
                        </a:rPr>
                        <a:t>[D7-D7] Oberzier - Y Dahlem SELHN O [DIR] / N-1 Dahlem - Niederstedem SELHN W</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956.7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a:t>
                      </a:r>
                    </a:p>
                  </a:txBody>
                  <a:tcPr marL="0" marR="0" marT="0" marB="0" anchor="b">
                    <a:lnL>
                      <a:noFill/>
                    </a:lnL>
                    <a:lnR>
                      <a:noFill/>
                    </a:lnR>
                    <a:lnT>
                      <a:noFill/>
                    </a:lnT>
                    <a:lnB>
                      <a:noFill/>
                    </a:lnB>
                  </a:tcPr>
                </a:tc>
                <a:extLst>
                  <a:ext uri="{0D108BD9-81ED-4DB2-BD59-A6C34878D82A}">
                    <a16:rowId xmlns:a16="http://schemas.microsoft.com/office/drawing/2014/main" val="734606854"/>
                  </a:ext>
                </a:extLst>
              </a:tr>
              <a:tr h="141058">
                <a:tc>
                  <a:txBody>
                    <a:bodyPr/>
                    <a:lstStyle/>
                    <a:p>
                      <a:pPr algn="l" fontAlgn="b"/>
                      <a:r>
                        <a:rPr lang="en-US" sz="700" b="1" i="0" u="none" strike="noStrike">
                          <a:solidFill>
                            <a:srgbClr val="000000"/>
                          </a:solidFill>
                          <a:effectLst/>
                          <a:latin typeface="Arial" panose="020B0604020202020204" pitchFamily="34" charset="0"/>
                        </a:rPr>
                        <a:t>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3105.64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146%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671704169"/>
                  </a:ext>
                </a:extLst>
              </a:tr>
              <a:tr h="141058">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3105.64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640442239"/>
                  </a:ext>
                </a:extLst>
              </a:tr>
              <a:tr h="141058">
                <a:tc>
                  <a:txBody>
                    <a:bodyPr/>
                    <a:lstStyle/>
                    <a:p>
                      <a:pPr algn="l" fontAlgn="b"/>
                      <a:r>
                        <a:rPr lang="de-DE" sz="700" b="0" i="0" u="none" strike="noStrike">
                          <a:solidFill>
                            <a:srgbClr val="000000"/>
                          </a:solidFill>
                          <a:effectLst/>
                          <a:latin typeface="Arial" panose="020B0604020202020204" pitchFamily="34" charset="0"/>
                        </a:rPr>
                        <a:t>[D2-D8] Altenfeld - Redwitz 459 [DIR] [D8] / N-1 Altenfeld - Redwitz 460</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522.17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a:t>
                      </a:r>
                    </a:p>
                  </a:txBody>
                  <a:tcPr marL="0" marR="0" marT="0" marB="0" anchor="b">
                    <a:lnL>
                      <a:noFill/>
                    </a:lnL>
                    <a:lnR>
                      <a:noFill/>
                    </a:lnR>
                    <a:lnT>
                      <a:noFill/>
                    </a:lnT>
                    <a:lnB>
                      <a:noFill/>
                    </a:lnB>
                  </a:tcPr>
                </a:tc>
                <a:extLst>
                  <a:ext uri="{0D108BD9-81ED-4DB2-BD59-A6C34878D82A}">
                    <a16:rowId xmlns:a16="http://schemas.microsoft.com/office/drawing/2014/main" val="2493444558"/>
                  </a:ext>
                </a:extLst>
              </a:tr>
              <a:tr h="141058">
                <a:tc>
                  <a:txBody>
                    <a:bodyPr/>
                    <a:lstStyle/>
                    <a:p>
                      <a:pPr algn="l" fontAlgn="b"/>
                      <a:r>
                        <a:rPr lang="en-US" sz="700" b="0" i="0" u="none" strike="noStrike">
                          <a:solidFill>
                            <a:srgbClr val="000000"/>
                          </a:solidFill>
                          <a:effectLst/>
                          <a:latin typeface="Arial" panose="020B0604020202020204" pitchFamily="34" charset="0"/>
                        </a:rPr>
                        <a:t>[NL-BE] Maasbracht-Van Eyck 380 W [OPP] [NL] / N-1 Achene - Gramme 380.10</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9.67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a:t>
                      </a:r>
                    </a:p>
                  </a:txBody>
                  <a:tcPr marL="0" marR="0" marT="0" marB="0" anchor="b">
                    <a:lnL>
                      <a:noFill/>
                    </a:lnL>
                    <a:lnR>
                      <a:noFill/>
                    </a:lnR>
                    <a:lnT>
                      <a:noFill/>
                    </a:lnT>
                    <a:lnB>
                      <a:noFill/>
                    </a:lnB>
                  </a:tcPr>
                </a:tc>
                <a:extLst>
                  <a:ext uri="{0D108BD9-81ED-4DB2-BD59-A6C34878D82A}">
                    <a16:rowId xmlns:a16="http://schemas.microsoft.com/office/drawing/2014/main" val="1494324869"/>
                  </a:ext>
                </a:extLst>
              </a:tr>
              <a:tr h="141058">
                <a:tc>
                  <a:txBody>
                    <a:bodyPr/>
                    <a:lstStyle/>
                    <a:p>
                      <a:pPr algn="l" fontAlgn="b"/>
                      <a:r>
                        <a:rPr lang="pt-BR" sz="700" b="0" i="0" u="none" strike="noStrike">
                          <a:solidFill>
                            <a:srgbClr val="000000"/>
                          </a:solidFill>
                          <a:effectLst/>
                          <a:latin typeface="Arial" panose="020B0604020202020204" pitchFamily="34" charset="0"/>
                        </a:rPr>
                        <a:t>[BE-FR] Avelgem - Avelin 80 [DIR] [FR] / N-1 Avelgem - Mastaing 380.79</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89.11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71%</a:t>
                      </a:r>
                    </a:p>
                  </a:txBody>
                  <a:tcPr marL="0" marR="0" marT="0" marB="0" anchor="b">
                    <a:lnL>
                      <a:noFill/>
                    </a:lnL>
                    <a:lnR>
                      <a:noFill/>
                    </a:lnR>
                    <a:lnT>
                      <a:noFill/>
                    </a:lnT>
                    <a:lnB>
                      <a:noFill/>
                    </a:lnB>
                  </a:tcPr>
                </a:tc>
                <a:extLst>
                  <a:ext uri="{0D108BD9-81ED-4DB2-BD59-A6C34878D82A}">
                    <a16:rowId xmlns:a16="http://schemas.microsoft.com/office/drawing/2014/main" val="3118953669"/>
                  </a:ext>
                </a:extLst>
              </a:tr>
              <a:tr h="141058">
                <a:tc>
                  <a:txBody>
                    <a:bodyPr/>
                    <a:lstStyle/>
                    <a:p>
                      <a:pPr algn="l" fontAlgn="b"/>
                      <a:r>
                        <a:rPr lang="en-US" sz="700" b="0" i="0" u="none" strike="noStrike">
                          <a:solidFill>
                            <a:srgbClr val="000000"/>
                          </a:solidFill>
                          <a:effectLst/>
                          <a:latin typeface="Arial" panose="020B0604020202020204" pitchFamily="34" charset="0"/>
                        </a:rPr>
                        <a:t>[AT-AT] Bisamberg 2 - Wien Suedost 227 [DIR] / N-1 Bisamberg - Kledering 228B</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650.4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2601321800"/>
                  </a:ext>
                </a:extLst>
              </a:tr>
              <a:tr h="141058">
                <a:tc>
                  <a:txBody>
                    <a:bodyPr/>
                    <a:lstStyle/>
                    <a:p>
                      <a:pPr algn="l" fontAlgn="b"/>
                      <a:r>
                        <a:rPr lang="en-US" sz="700" b="0" i="0" u="none" strike="noStrike">
                          <a:solidFill>
                            <a:srgbClr val="000000"/>
                          </a:solidFill>
                          <a:effectLst/>
                          <a:latin typeface="Arial" panose="020B0604020202020204" pitchFamily="34" charset="0"/>
                        </a:rPr>
                        <a:t>[D2-D7] Grosskrotzenburg - Urberach UMAIN N2 [DIR] [D7] / N-1 Dettingen - Grosskrotzenburg UMAIN S1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591.62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a:t>
                      </a:r>
                    </a:p>
                  </a:txBody>
                  <a:tcPr marL="0" marR="0" marT="0" marB="0" anchor="b">
                    <a:lnL>
                      <a:noFill/>
                    </a:lnL>
                    <a:lnR>
                      <a:noFill/>
                    </a:lnR>
                    <a:lnT>
                      <a:noFill/>
                    </a:lnT>
                    <a:lnB>
                      <a:noFill/>
                    </a:lnB>
                  </a:tcPr>
                </a:tc>
                <a:extLst>
                  <a:ext uri="{0D108BD9-81ED-4DB2-BD59-A6C34878D82A}">
                    <a16:rowId xmlns:a16="http://schemas.microsoft.com/office/drawing/2014/main" val="3906534230"/>
                  </a:ext>
                </a:extLst>
              </a:tr>
              <a:tr h="141058">
                <a:tc>
                  <a:txBody>
                    <a:bodyPr/>
                    <a:lstStyle/>
                    <a:p>
                      <a:pPr algn="l" fontAlgn="b"/>
                      <a:r>
                        <a:rPr lang="en-US" sz="700" b="1" i="0" u="none" strike="noStrike">
                          <a:solidFill>
                            <a:srgbClr val="000000"/>
                          </a:solidFill>
                          <a:effectLst/>
                          <a:latin typeface="Arial" panose="020B0604020202020204" pitchFamily="34" charset="0"/>
                        </a:rPr>
                        <a:t>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5024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545212052"/>
                  </a:ext>
                </a:extLst>
              </a:tr>
              <a:tr h="141058">
                <a:tc>
                  <a:txBody>
                    <a:bodyPr/>
                    <a:lstStyle/>
                    <a:p>
                      <a:pPr algn="l" fontAlgn="b"/>
                      <a:r>
                        <a:rPr lang="en-US" sz="700" b="0" i="0" u="none" strike="noStrike">
                          <a:solidFill>
                            <a:srgbClr val="000000"/>
                          </a:solidFill>
                          <a:effectLst/>
                          <a:latin typeface="Arial" panose="020B0604020202020204" pitchFamily="34" charset="0"/>
                        </a:rPr>
                        <a:t>[AT-AT] Westtirol 1 - Westtirol 2 WTRHU41 [OPP] / N-1 Buers - Westtirol ws (421)</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56.5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894130895"/>
                  </a:ext>
                </a:extLst>
              </a:tr>
              <a:tr h="141058">
                <a:tc>
                  <a:txBody>
                    <a:bodyPr/>
                    <a:lstStyle/>
                    <a:p>
                      <a:pPr algn="l" fontAlgn="b"/>
                      <a:r>
                        <a:rPr lang="en-US" sz="700" b="0" i="0" u="none" strike="noStrike">
                          <a:solidFill>
                            <a:srgbClr val="000000"/>
                          </a:solidFill>
                          <a:effectLst/>
                          <a:latin typeface="Arial" panose="020B0604020202020204" pitchFamily="34" charset="0"/>
                        </a:rPr>
                        <a:t>[HR-BA] 220kV Zakucac - Mostar [OPP] [HR] / N-1 Konjsko - Mostar</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1025.08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a:t>
                      </a:r>
                    </a:p>
                  </a:txBody>
                  <a:tcPr marL="0" marR="0" marT="0" marB="0" anchor="b">
                    <a:lnL>
                      <a:noFill/>
                    </a:lnL>
                    <a:lnR>
                      <a:noFill/>
                    </a:lnR>
                    <a:lnT>
                      <a:noFill/>
                    </a:lnT>
                    <a:lnB>
                      <a:noFill/>
                    </a:lnB>
                  </a:tcPr>
                </a:tc>
                <a:extLst>
                  <a:ext uri="{0D108BD9-81ED-4DB2-BD59-A6C34878D82A}">
                    <a16:rowId xmlns:a16="http://schemas.microsoft.com/office/drawing/2014/main" val="374250202"/>
                  </a:ext>
                </a:extLst>
              </a:tr>
              <a:tr h="141058">
                <a:tc>
                  <a:txBody>
                    <a:bodyPr/>
                    <a:lstStyle/>
                    <a:p>
                      <a:pPr algn="l" fontAlgn="b"/>
                      <a:r>
                        <a:rPr lang="en-US" sz="700" b="0" i="0" u="none" strike="noStrike">
                          <a:solidFill>
                            <a:srgbClr val="000000"/>
                          </a:solidFill>
                          <a:effectLst/>
                          <a:latin typeface="Arial" panose="020B0604020202020204" pitchFamily="34" charset="0"/>
                        </a:rPr>
                        <a:t>[RO-RO] TR Rosiori 400/220 1 [DIR] / N-1 TR Iernut 400/220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873.42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a:t>
                      </a:r>
                    </a:p>
                  </a:txBody>
                  <a:tcPr marL="0" marR="0" marT="0" marB="0" anchor="b">
                    <a:lnL>
                      <a:noFill/>
                    </a:lnL>
                    <a:lnR>
                      <a:noFill/>
                    </a:lnR>
                    <a:lnT>
                      <a:noFill/>
                    </a:lnT>
                    <a:lnB>
                      <a:noFill/>
                    </a:lnB>
                  </a:tcPr>
                </a:tc>
                <a:extLst>
                  <a:ext uri="{0D108BD9-81ED-4DB2-BD59-A6C34878D82A}">
                    <a16:rowId xmlns:a16="http://schemas.microsoft.com/office/drawing/2014/main" val="3824962380"/>
                  </a:ext>
                </a:extLst>
              </a:tr>
              <a:tr h="141058">
                <a:tc>
                  <a:txBody>
                    <a:bodyPr/>
                    <a:lstStyle/>
                    <a:p>
                      <a:pPr algn="l" fontAlgn="b"/>
                      <a:r>
                        <a:rPr lang="de-DE" sz="700" b="0" i="0" u="none" strike="noStrike">
                          <a:solidFill>
                            <a:srgbClr val="000000"/>
                          </a:solidFill>
                          <a:effectLst/>
                          <a:latin typeface="Arial" panose="020B0604020202020204" pitchFamily="34" charset="0"/>
                        </a:rPr>
                        <a:t>[D2-D2] Diele - Doerpen West [DIR] / N-1 Diele - Rhede -Doerpen West SCHWARZ</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32.1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a:t>
                      </a:r>
                    </a:p>
                  </a:txBody>
                  <a:tcPr marL="0" marR="0" marT="0" marB="0" anchor="b">
                    <a:lnL>
                      <a:noFill/>
                    </a:lnL>
                    <a:lnR>
                      <a:noFill/>
                    </a:lnR>
                    <a:lnT>
                      <a:noFill/>
                    </a:lnT>
                    <a:lnB>
                      <a:noFill/>
                    </a:lnB>
                  </a:tcPr>
                </a:tc>
                <a:extLst>
                  <a:ext uri="{0D108BD9-81ED-4DB2-BD59-A6C34878D82A}">
                    <a16:rowId xmlns:a16="http://schemas.microsoft.com/office/drawing/2014/main" val="1881277525"/>
                  </a:ext>
                </a:extLst>
              </a:tr>
              <a:tr h="141058">
                <a:tc>
                  <a:txBody>
                    <a:bodyPr/>
                    <a:lstStyle/>
                    <a:p>
                      <a:pPr algn="l" fontAlgn="b"/>
                      <a:r>
                        <a:rPr lang="en-US" sz="700" b="0" i="0" u="none" strike="noStrike">
                          <a:solidFill>
                            <a:srgbClr val="000000"/>
                          </a:solidFill>
                          <a:effectLst/>
                          <a:latin typeface="Arial" panose="020B0604020202020204" pitchFamily="34" charset="0"/>
                        </a:rPr>
                        <a:t>[AT-HU] Wien Suedost - Gyoer 245 [DIR] [AT] / N-1 Neusiedl - Wien Suedost 246A</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5024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a:t>
                      </a:r>
                    </a:p>
                  </a:txBody>
                  <a:tcPr marL="0" marR="0" marT="0" marB="0" anchor="b">
                    <a:lnL>
                      <a:noFill/>
                    </a:lnL>
                    <a:lnR>
                      <a:noFill/>
                    </a:lnR>
                    <a:lnT>
                      <a:noFill/>
                    </a:lnT>
                    <a:lnB>
                      <a:noFill/>
                    </a:lnB>
                  </a:tcPr>
                </a:tc>
                <a:extLst>
                  <a:ext uri="{0D108BD9-81ED-4DB2-BD59-A6C34878D82A}">
                    <a16:rowId xmlns:a16="http://schemas.microsoft.com/office/drawing/2014/main" val="348247666"/>
                  </a:ext>
                </a:extLst>
              </a:tr>
              <a:tr h="141058">
                <a:tc>
                  <a:txBody>
                    <a:bodyPr/>
                    <a:lstStyle/>
                    <a:p>
                      <a:pPr algn="l" fontAlgn="b"/>
                      <a:r>
                        <a:rPr lang="en-US" sz="700" b="0" i="0" u="none" strike="noStrike">
                          <a:solidFill>
                            <a:srgbClr val="000000"/>
                          </a:solidFill>
                          <a:effectLst/>
                          <a:latin typeface="Arial" panose="020B0604020202020204" pitchFamily="34" charset="0"/>
                        </a:rPr>
                        <a:t>[AT-AT] Suedburgenland - Wien Suedost 478 [OPP] / N-1 Oststeiermark - Wien Suedost 477 </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37.18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28%</a:t>
                      </a:r>
                    </a:p>
                  </a:txBody>
                  <a:tcPr marL="0" marR="0" marT="0" marB="0" anchor="b">
                    <a:lnL>
                      <a:noFill/>
                    </a:lnL>
                    <a:lnR>
                      <a:noFill/>
                    </a:lnR>
                    <a:lnT>
                      <a:noFill/>
                    </a:lnT>
                    <a:lnB>
                      <a:noFill/>
                    </a:lnB>
                  </a:tcPr>
                </a:tc>
                <a:extLst>
                  <a:ext uri="{0D108BD9-81ED-4DB2-BD59-A6C34878D82A}">
                    <a16:rowId xmlns:a16="http://schemas.microsoft.com/office/drawing/2014/main" val="1883189761"/>
                  </a:ext>
                </a:extLst>
              </a:tr>
              <a:tr h="141058">
                <a:tc>
                  <a:txBody>
                    <a:bodyPr/>
                    <a:lstStyle/>
                    <a:p>
                      <a:pPr algn="l" fontAlgn="b"/>
                      <a:r>
                        <a:rPr lang="de-DE" sz="700" b="0" i="0" u="none" strike="noStrike">
                          <a:solidFill>
                            <a:srgbClr val="000000"/>
                          </a:solidFill>
                          <a:effectLst/>
                          <a:latin typeface="Arial" panose="020B0604020202020204" pitchFamily="34" charset="0"/>
                        </a:rPr>
                        <a:t>[D2-D8] Altenfeld - Redwitz 459 [DIR] [D8] / N-1 Altenfeld - Redwitz 460</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943.16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a:t>
                      </a:r>
                    </a:p>
                  </a:txBody>
                  <a:tcPr marL="0" marR="0" marT="0" marB="0" anchor="b">
                    <a:lnL>
                      <a:noFill/>
                    </a:lnL>
                    <a:lnR>
                      <a:noFill/>
                    </a:lnR>
                    <a:lnT>
                      <a:noFill/>
                    </a:lnT>
                    <a:lnB>
                      <a:noFill/>
                    </a:lnB>
                  </a:tcPr>
                </a:tc>
                <a:extLst>
                  <a:ext uri="{0D108BD9-81ED-4DB2-BD59-A6C34878D82A}">
                    <a16:rowId xmlns:a16="http://schemas.microsoft.com/office/drawing/2014/main" val="3600800421"/>
                  </a:ext>
                </a:extLst>
              </a:tr>
              <a:tr h="141058">
                <a:tc>
                  <a:txBody>
                    <a:bodyPr/>
                    <a:lstStyle/>
                    <a:p>
                      <a:pPr algn="l" fontAlgn="b"/>
                      <a:r>
                        <a:rPr lang="en-US" sz="700" b="0" i="0" u="none" strike="noStrike">
                          <a:solidFill>
                            <a:srgbClr val="000000"/>
                          </a:solidFill>
                          <a:effectLst/>
                          <a:latin typeface="Arial" panose="020B0604020202020204" pitchFamily="34" charset="0"/>
                        </a:rPr>
                        <a:t>[D2-D7] Grosskrotzenburg - Urberach UMAIN N2 [DIR] [D7] / N-1 Dettingen - Grosskrotzenburg UMAIN S1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1153.67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a:t>
                      </a:r>
                    </a:p>
                  </a:txBody>
                  <a:tcPr marL="0" marR="0" marT="0" marB="0" anchor="b">
                    <a:lnL>
                      <a:noFill/>
                    </a:lnL>
                    <a:lnR>
                      <a:noFill/>
                    </a:lnR>
                    <a:lnT>
                      <a:noFill/>
                    </a:lnT>
                    <a:lnB>
                      <a:noFill/>
                    </a:lnB>
                  </a:tcPr>
                </a:tc>
                <a:extLst>
                  <a:ext uri="{0D108BD9-81ED-4DB2-BD59-A6C34878D82A}">
                    <a16:rowId xmlns:a16="http://schemas.microsoft.com/office/drawing/2014/main" val="3526534798"/>
                  </a:ext>
                </a:extLst>
              </a:tr>
              <a:tr h="141058">
                <a:tc>
                  <a:txBody>
                    <a:bodyPr/>
                    <a:lstStyle/>
                    <a:p>
                      <a:pPr algn="l" fontAlgn="b"/>
                      <a:r>
                        <a:rPr lang="de-DE" sz="700" b="0" i="0" u="none" strike="noStrike">
                          <a:solidFill>
                            <a:srgbClr val="000000"/>
                          </a:solidFill>
                          <a:effectLst/>
                          <a:latin typeface="Arial" panose="020B0604020202020204" pitchFamily="34" charset="0"/>
                        </a:rPr>
                        <a:t>[NL-D7] Maasbracht - Oberzier SELFK WS [DIR] [D7] / N-1 Achene - Gramme 380.10</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210.61</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6%</a:t>
                      </a:r>
                    </a:p>
                  </a:txBody>
                  <a:tcPr marL="0" marR="0" marT="0" marB="0" anchor="b">
                    <a:lnL>
                      <a:noFill/>
                    </a:lnL>
                    <a:lnR>
                      <a:noFill/>
                    </a:lnR>
                    <a:lnT>
                      <a:noFill/>
                    </a:lnT>
                    <a:lnB>
                      <a:noFill/>
                    </a:lnB>
                  </a:tcPr>
                </a:tc>
                <a:extLst>
                  <a:ext uri="{0D108BD9-81ED-4DB2-BD59-A6C34878D82A}">
                    <a16:rowId xmlns:a16="http://schemas.microsoft.com/office/drawing/2014/main" val="1232313041"/>
                  </a:ext>
                </a:extLst>
              </a:tr>
            </a:tbl>
          </a:graphicData>
        </a:graphic>
      </p:graphicFrame>
    </p:spTree>
    <p:extLst>
      <p:ext uri="{BB962C8B-B14F-4D97-AF65-F5344CB8AC3E}">
        <p14:creationId xmlns:p14="http://schemas.microsoft.com/office/powerpoint/2010/main" val="1013425665"/>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20126 (part III)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3872C3D7-CD0D-4D8A-BDF5-68BE69723CFD}"/>
              </a:ext>
            </a:extLst>
          </p:cNvPr>
          <p:cNvGraphicFramePr>
            <a:graphicFrameLocks noGrp="1"/>
          </p:cNvGraphicFramePr>
          <p:nvPr>
            <p:extLst>
              <p:ext uri="{D42A27DB-BD31-4B8C-83A1-F6EECF244321}">
                <p14:modId xmlns:p14="http://schemas.microsoft.com/office/powerpoint/2010/main" val="1633816204"/>
              </p:ext>
            </p:extLst>
          </p:nvPr>
        </p:nvGraphicFramePr>
        <p:xfrm>
          <a:off x="1994170" y="1079503"/>
          <a:ext cx="5670463" cy="5467227"/>
        </p:xfrm>
        <a:graphic>
          <a:graphicData uri="http://schemas.openxmlformats.org/drawingml/2006/table">
            <a:tbl>
              <a:tblPr/>
              <a:tblGrid>
                <a:gridCol w="4393957">
                  <a:extLst>
                    <a:ext uri="{9D8B030D-6E8A-4147-A177-3AD203B41FA5}">
                      <a16:colId xmlns:a16="http://schemas.microsoft.com/office/drawing/2014/main" val="1989450305"/>
                    </a:ext>
                  </a:extLst>
                </a:gridCol>
                <a:gridCol w="929157">
                  <a:extLst>
                    <a:ext uri="{9D8B030D-6E8A-4147-A177-3AD203B41FA5}">
                      <a16:colId xmlns:a16="http://schemas.microsoft.com/office/drawing/2014/main" val="1820462625"/>
                    </a:ext>
                  </a:extLst>
                </a:gridCol>
                <a:gridCol w="347349">
                  <a:extLst>
                    <a:ext uri="{9D8B030D-6E8A-4147-A177-3AD203B41FA5}">
                      <a16:colId xmlns:a16="http://schemas.microsoft.com/office/drawing/2014/main" val="2495084982"/>
                    </a:ext>
                  </a:extLst>
                </a:gridCol>
              </a:tblGrid>
              <a:tr h="133347">
                <a:tc>
                  <a:txBody>
                    <a:bodyPr/>
                    <a:lstStyle/>
                    <a:p>
                      <a:pPr algn="l" fontAlgn="b"/>
                      <a:r>
                        <a:rPr lang="en-US" sz="600" b="1" i="0" u="none" strike="noStrike">
                          <a:solidFill>
                            <a:srgbClr val="000000"/>
                          </a:solidFill>
                          <a:effectLst/>
                          <a:latin typeface="Arial" panose="020B0604020202020204" pitchFamily="34" charset="0"/>
                        </a:rPr>
                        <a:t>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124.27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86%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901599640"/>
                  </a:ext>
                </a:extLst>
              </a:tr>
              <a:tr h="133347">
                <a:tc>
                  <a:txBody>
                    <a:bodyPr/>
                    <a:lstStyle/>
                    <a:p>
                      <a:pPr algn="l" fontAlgn="b"/>
                      <a:r>
                        <a:rPr lang="de-DE" sz="600" b="0" i="0" u="none" strike="noStrike">
                          <a:solidFill>
                            <a:srgbClr val="000000"/>
                          </a:solidFill>
                          <a:effectLst/>
                          <a:latin typeface="Arial" panose="020B0604020202020204" pitchFamily="34" charset="0"/>
                        </a:rPr>
                        <a:t>[D8-D8] Pasewalk - Vierraden 306 [DIR] / N-1 Vierraden - Neuenhagen 304</a:t>
                      </a:r>
                    </a:p>
                  </a:txBody>
                  <a:tcPr marL="7236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63.01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23%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830078662"/>
                  </a:ext>
                </a:extLst>
              </a:tr>
              <a:tr h="133347">
                <a:tc>
                  <a:txBody>
                    <a:bodyPr/>
                    <a:lstStyle/>
                    <a:p>
                      <a:pPr algn="l" fontAlgn="b"/>
                      <a:r>
                        <a:rPr lang="pt-BR" sz="600" b="0" i="0" u="none" strike="noStrike">
                          <a:solidFill>
                            <a:srgbClr val="000000"/>
                          </a:solidFill>
                          <a:effectLst/>
                          <a:latin typeface="Arial" panose="020B0604020202020204" pitchFamily="34" charset="0"/>
                        </a:rPr>
                        <a:t>[BE-FR] Avelgem - Avelin 80 [DIR] [FR] / N-1 Avelgem - Mastaing 380.79</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124.27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63%</a:t>
                      </a:r>
                    </a:p>
                  </a:txBody>
                  <a:tcPr marL="0" marR="0" marT="0" marB="0" anchor="b">
                    <a:lnL>
                      <a:noFill/>
                    </a:lnL>
                    <a:lnR>
                      <a:noFill/>
                    </a:lnR>
                    <a:lnT>
                      <a:noFill/>
                    </a:lnT>
                    <a:lnB>
                      <a:noFill/>
                    </a:lnB>
                  </a:tcPr>
                </a:tc>
                <a:extLst>
                  <a:ext uri="{0D108BD9-81ED-4DB2-BD59-A6C34878D82A}">
                    <a16:rowId xmlns:a16="http://schemas.microsoft.com/office/drawing/2014/main" val="1405903966"/>
                  </a:ext>
                </a:extLst>
              </a:tr>
              <a:tr h="133347">
                <a:tc>
                  <a:txBody>
                    <a:bodyPr/>
                    <a:lstStyle/>
                    <a:p>
                      <a:pPr algn="l" fontAlgn="b"/>
                      <a:r>
                        <a:rPr lang="en-US" sz="600" b="1" i="0" u="none" strike="noStrike">
                          <a:solidFill>
                            <a:srgbClr val="000000"/>
                          </a:solidFill>
                          <a:effectLst/>
                          <a:latin typeface="Arial" panose="020B0604020202020204" pitchFamily="34" charset="0"/>
                        </a:rPr>
                        <a:t>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85.13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184%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295264386"/>
                  </a:ext>
                </a:extLst>
              </a:tr>
              <a:tr h="133347">
                <a:tc>
                  <a:txBody>
                    <a:bodyPr/>
                    <a:lstStyle/>
                    <a:p>
                      <a:pPr algn="l" fontAlgn="b"/>
                      <a:r>
                        <a:rPr lang="en-US" sz="600" b="0" i="0" u="none" strike="noStrike">
                          <a:solidFill>
                            <a:srgbClr val="000000"/>
                          </a:solidFill>
                          <a:effectLst/>
                          <a:latin typeface="Arial" panose="020B0604020202020204" pitchFamily="34" charset="0"/>
                        </a:rPr>
                        <a:t>[SK-PL] Lemesany - Krosno Iskrz 2 [OPP] [PL] / N-1 Lemesany - Krosno Iskrz 1</a:t>
                      </a:r>
                    </a:p>
                  </a:txBody>
                  <a:tcPr marL="7236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85.13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63%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78645293"/>
                  </a:ext>
                </a:extLst>
              </a:tr>
              <a:tr h="133347">
                <a:tc>
                  <a:txBody>
                    <a:bodyPr/>
                    <a:lstStyle/>
                    <a:p>
                      <a:pPr algn="l" fontAlgn="b"/>
                      <a:r>
                        <a:rPr lang="en-US" sz="600" b="0" i="0" u="none" strike="noStrike">
                          <a:solidFill>
                            <a:srgbClr val="000000"/>
                          </a:solidFill>
                          <a:effectLst/>
                          <a:latin typeface="Arial" panose="020B0604020202020204" pitchFamily="34" charset="0"/>
                        </a:rPr>
                        <a:t>[BE-BE] PST Zandvliet 2 [DIR] [BE] / N-1 PST Zandvliet 1</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10.35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52%</a:t>
                      </a:r>
                    </a:p>
                  </a:txBody>
                  <a:tcPr marL="0" marR="0" marT="0" marB="0" anchor="b">
                    <a:lnL>
                      <a:noFill/>
                    </a:lnL>
                    <a:lnR>
                      <a:noFill/>
                    </a:lnR>
                    <a:lnT>
                      <a:noFill/>
                    </a:lnT>
                    <a:lnB>
                      <a:noFill/>
                    </a:lnB>
                  </a:tcPr>
                </a:tc>
                <a:extLst>
                  <a:ext uri="{0D108BD9-81ED-4DB2-BD59-A6C34878D82A}">
                    <a16:rowId xmlns:a16="http://schemas.microsoft.com/office/drawing/2014/main" val="41928351"/>
                  </a:ext>
                </a:extLst>
              </a:tr>
              <a:tr h="133347">
                <a:tc>
                  <a:txBody>
                    <a:bodyPr/>
                    <a:lstStyle/>
                    <a:p>
                      <a:pPr algn="l" fontAlgn="b"/>
                      <a:r>
                        <a:rPr lang="pt-BR" sz="600" b="0" i="0" u="none" strike="noStrike">
                          <a:solidFill>
                            <a:srgbClr val="000000"/>
                          </a:solidFill>
                          <a:effectLst/>
                          <a:latin typeface="Arial" panose="020B0604020202020204" pitchFamily="34" charset="0"/>
                        </a:rPr>
                        <a:t>[BE-FR] Avelgem - Avelin 80 [DIR] [FR] / N-1 Avelgem - Mastaing 380.79</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35.42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69%</a:t>
                      </a:r>
                    </a:p>
                  </a:txBody>
                  <a:tcPr marL="0" marR="0" marT="0" marB="0" anchor="b">
                    <a:lnL>
                      <a:noFill/>
                    </a:lnL>
                    <a:lnR>
                      <a:noFill/>
                    </a:lnR>
                    <a:lnT>
                      <a:noFill/>
                    </a:lnT>
                    <a:lnB>
                      <a:noFill/>
                    </a:lnB>
                  </a:tcPr>
                </a:tc>
                <a:extLst>
                  <a:ext uri="{0D108BD9-81ED-4DB2-BD59-A6C34878D82A}">
                    <a16:rowId xmlns:a16="http://schemas.microsoft.com/office/drawing/2014/main" val="3511334718"/>
                  </a:ext>
                </a:extLst>
              </a:tr>
              <a:tr h="133347">
                <a:tc>
                  <a:txBody>
                    <a:bodyPr/>
                    <a:lstStyle/>
                    <a:p>
                      <a:pPr algn="l" fontAlgn="b"/>
                      <a:r>
                        <a:rPr lang="en-US" sz="600" b="1" i="0" u="none" strike="noStrike">
                          <a:solidFill>
                            <a:srgbClr val="000000"/>
                          </a:solidFill>
                          <a:effectLst/>
                          <a:latin typeface="Arial" panose="020B0604020202020204" pitchFamily="34" charset="0"/>
                        </a:rPr>
                        <a:t>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2536.84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163%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386420866"/>
                  </a:ext>
                </a:extLst>
              </a:tr>
              <a:tr h="133347">
                <a:tc>
                  <a:txBody>
                    <a:bodyPr/>
                    <a:lstStyle/>
                    <a:p>
                      <a:pPr algn="l" fontAlgn="b"/>
                      <a:r>
                        <a:rPr lang="en-US" sz="600" b="0" i="0" u="none" strike="noStrike">
                          <a:solidFill>
                            <a:srgbClr val="000000"/>
                          </a:solidFill>
                          <a:effectLst/>
                          <a:latin typeface="Arial" panose="020B0604020202020204" pitchFamily="34" charset="0"/>
                        </a:rPr>
                        <a:t>[HR-BA] 220kV Zakucac - Mostar [OPP] [HR] / N-1 Konjsko - Mostar</a:t>
                      </a:r>
                    </a:p>
                  </a:txBody>
                  <a:tcPr marL="7236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100.77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14%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390092492"/>
                  </a:ext>
                </a:extLst>
              </a:tr>
              <a:tr h="133347">
                <a:tc>
                  <a:txBody>
                    <a:bodyPr/>
                    <a:lstStyle/>
                    <a:p>
                      <a:pPr algn="l" fontAlgn="b"/>
                      <a:r>
                        <a:rPr lang="en-US" sz="600" b="0" i="0" u="none" strike="noStrike">
                          <a:solidFill>
                            <a:srgbClr val="000000"/>
                          </a:solidFill>
                          <a:effectLst/>
                          <a:latin typeface="Arial" panose="020B0604020202020204" pitchFamily="34" charset="0"/>
                        </a:rPr>
                        <a:t>[SK-PL] Lemesany - Krosno Iskrz 2 [OPP] [PL] / N-1 Lemesany - Krosno Iskrz 1</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161.25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63%</a:t>
                      </a:r>
                    </a:p>
                  </a:txBody>
                  <a:tcPr marL="0" marR="0" marT="0" marB="0" anchor="b">
                    <a:lnL>
                      <a:noFill/>
                    </a:lnL>
                    <a:lnR>
                      <a:noFill/>
                    </a:lnR>
                    <a:lnT>
                      <a:noFill/>
                    </a:lnT>
                    <a:lnB>
                      <a:noFill/>
                    </a:lnB>
                  </a:tcPr>
                </a:tc>
                <a:extLst>
                  <a:ext uri="{0D108BD9-81ED-4DB2-BD59-A6C34878D82A}">
                    <a16:rowId xmlns:a16="http://schemas.microsoft.com/office/drawing/2014/main" val="2096149263"/>
                  </a:ext>
                </a:extLst>
              </a:tr>
              <a:tr h="133347">
                <a:tc>
                  <a:txBody>
                    <a:bodyPr/>
                    <a:lstStyle/>
                    <a:p>
                      <a:pPr algn="l" fontAlgn="b"/>
                      <a:r>
                        <a:rPr lang="en-US" sz="600" b="0" i="0" u="none" strike="noStrike">
                          <a:solidFill>
                            <a:srgbClr val="000000"/>
                          </a:solidFill>
                          <a:effectLst/>
                          <a:latin typeface="Arial" panose="020B0604020202020204" pitchFamily="34" charset="0"/>
                        </a:rPr>
                        <a:t>[D7-D2] Urberach - Grosskrotzenburg [OPP] [D2] / N-1 Dettingen - Grosskrotzenburg UMAIN S1</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1105.42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10%</a:t>
                      </a:r>
                    </a:p>
                  </a:txBody>
                  <a:tcPr marL="0" marR="0" marT="0" marB="0" anchor="b">
                    <a:lnL>
                      <a:noFill/>
                    </a:lnL>
                    <a:lnR>
                      <a:noFill/>
                    </a:lnR>
                    <a:lnT>
                      <a:noFill/>
                    </a:lnT>
                    <a:lnB>
                      <a:noFill/>
                    </a:lnB>
                  </a:tcPr>
                </a:tc>
                <a:extLst>
                  <a:ext uri="{0D108BD9-81ED-4DB2-BD59-A6C34878D82A}">
                    <a16:rowId xmlns:a16="http://schemas.microsoft.com/office/drawing/2014/main" val="2894592647"/>
                  </a:ext>
                </a:extLst>
              </a:tr>
              <a:tr h="133347">
                <a:tc>
                  <a:txBody>
                    <a:bodyPr/>
                    <a:lstStyle/>
                    <a:p>
                      <a:pPr algn="l" fontAlgn="b"/>
                      <a:r>
                        <a:rPr lang="pt-BR" sz="600" b="0" i="0" u="none" strike="noStrike">
                          <a:solidFill>
                            <a:srgbClr val="000000"/>
                          </a:solidFill>
                          <a:effectLst/>
                          <a:latin typeface="Arial" panose="020B0604020202020204" pitchFamily="34" charset="0"/>
                        </a:rPr>
                        <a:t>[RO-RO] TR Iernut 400/220 1 [DIR] / N-1 TR Rosiori 400/220 1</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382.93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713583244"/>
                  </a:ext>
                </a:extLst>
              </a:tr>
              <a:tr h="133347">
                <a:tc>
                  <a:txBody>
                    <a:bodyPr/>
                    <a:lstStyle/>
                    <a:p>
                      <a:pPr algn="l" fontAlgn="b"/>
                      <a:r>
                        <a:rPr lang="en-US" sz="600" b="0" i="0" u="none" strike="noStrike">
                          <a:solidFill>
                            <a:srgbClr val="000000"/>
                          </a:solidFill>
                          <a:effectLst/>
                          <a:latin typeface="Arial" panose="020B0604020202020204" pitchFamily="34" charset="0"/>
                        </a:rPr>
                        <a:t>[AT-HU] Wien Suedost - Gyoer 245 [DIR] [AT] / N-1 Neusiedl - Wien Suedost 246A</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2536.84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14%</a:t>
                      </a:r>
                    </a:p>
                  </a:txBody>
                  <a:tcPr marL="0" marR="0" marT="0" marB="0" anchor="b">
                    <a:lnL>
                      <a:noFill/>
                    </a:lnL>
                    <a:lnR>
                      <a:noFill/>
                    </a:lnR>
                    <a:lnT>
                      <a:noFill/>
                    </a:lnT>
                    <a:lnB>
                      <a:noFill/>
                    </a:lnB>
                  </a:tcPr>
                </a:tc>
                <a:extLst>
                  <a:ext uri="{0D108BD9-81ED-4DB2-BD59-A6C34878D82A}">
                    <a16:rowId xmlns:a16="http://schemas.microsoft.com/office/drawing/2014/main" val="36943561"/>
                  </a:ext>
                </a:extLst>
              </a:tr>
              <a:tr h="133347">
                <a:tc>
                  <a:txBody>
                    <a:bodyPr/>
                    <a:lstStyle/>
                    <a:p>
                      <a:pPr algn="l" fontAlgn="b"/>
                      <a:r>
                        <a:rPr lang="de-DE" sz="600" b="0" i="0" u="none" strike="noStrike">
                          <a:solidFill>
                            <a:srgbClr val="000000"/>
                          </a:solidFill>
                          <a:effectLst/>
                          <a:latin typeface="Arial" panose="020B0604020202020204" pitchFamily="34" charset="0"/>
                        </a:rPr>
                        <a:t>[D2-D8] Altenfeld - Redwitz 459 [DIR] [D8] / N-1 Altenfeld - Redwitz 460</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677.11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12%</a:t>
                      </a:r>
                    </a:p>
                  </a:txBody>
                  <a:tcPr marL="0" marR="0" marT="0" marB="0" anchor="b">
                    <a:lnL>
                      <a:noFill/>
                    </a:lnL>
                    <a:lnR>
                      <a:noFill/>
                    </a:lnR>
                    <a:lnT>
                      <a:noFill/>
                    </a:lnT>
                    <a:lnB>
                      <a:noFill/>
                    </a:lnB>
                  </a:tcPr>
                </a:tc>
                <a:extLst>
                  <a:ext uri="{0D108BD9-81ED-4DB2-BD59-A6C34878D82A}">
                    <a16:rowId xmlns:a16="http://schemas.microsoft.com/office/drawing/2014/main" val="1206664265"/>
                  </a:ext>
                </a:extLst>
              </a:tr>
              <a:tr h="133347">
                <a:tc>
                  <a:txBody>
                    <a:bodyPr/>
                    <a:lstStyle/>
                    <a:p>
                      <a:pPr algn="l" fontAlgn="b"/>
                      <a:r>
                        <a:rPr lang="en-US" sz="600" b="0" i="0" u="none" strike="noStrike">
                          <a:solidFill>
                            <a:srgbClr val="000000"/>
                          </a:solidFill>
                          <a:effectLst/>
                          <a:latin typeface="Arial" panose="020B0604020202020204" pitchFamily="34" charset="0"/>
                        </a:rPr>
                        <a:t>[NL-BE] Maasbracht-Van Eyck 380 W [OPP] [NL] / N-1 Achene - Gramme 380.10</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46.25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a:t>
                      </a:r>
                    </a:p>
                  </a:txBody>
                  <a:tcPr marL="0" marR="0" marT="0" marB="0" anchor="b">
                    <a:lnL>
                      <a:noFill/>
                    </a:lnL>
                    <a:lnR>
                      <a:noFill/>
                    </a:lnR>
                    <a:lnT>
                      <a:noFill/>
                    </a:lnT>
                    <a:lnB>
                      <a:noFill/>
                    </a:lnB>
                  </a:tcPr>
                </a:tc>
                <a:extLst>
                  <a:ext uri="{0D108BD9-81ED-4DB2-BD59-A6C34878D82A}">
                    <a16:rowId xmlns:a16="http://schemas.microsoft.com/office/drawing/2014/main" val="4084634511"/>
                  </a:ext>
                </a:extLst>
              </a:tr>
              <a:tr h="133347">
                <a:tc>
                  <a:txBody>
                    <a:bodyPr/>
                    <a:lstStyle/>
                    <a:p>
                      <a:pPr algn="l" fontAlgn="b"/>
                      <a:r>
                        <a:rPr lang="en-US" sz="600" b="0" i="0" u="none" strike="noStrike">
                          <a:solidFill>
                            <a:srgbClr val="000000"/>
                          </a:solidFill>
                          <a:effectLst/>
                          <a:latin typeface="Arial" panose="020B0604020202020204" pitchFamily="34" charset="0"/>
                        </a:rPr>
                        <a:t>[AT-AT] Bisamberg 2 - Wien Suedost 227 [DIR] / N-1 Bisamberg - Kledering 228B</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543.23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18%</a:t>
                      </a:r>
                    </a:p>
                  </a:txBody>
                  <a:tcPr marL="0" marR="0" marT="0" marB="0" anchor="b">
                    <a:lnL>
                      <a:noFill/>
                    </a:lnL>
                    <a:lnR>
                      <a:noFill/>
                    </a:lnR>
                    <a:lnT>
                      <a:noFill/>
                    </a:lnT>
                    <a:lnB>
                      <a:noFill/>
                    </a:lnB>
                  </a:tcPr>
                </a:tc>
                <a:extLst>
                  <a:ext uri="{0D108BD9-81ED-4DB2-BD59-A6C34878D82A}">
                    <a16:rowId xmlns:a16="http://schemas.microsoft.com/office/drawing/2014/main" val="3264540571"/>
                  </a:ext>
                </a:extLst>
              </a:tr>
              <a:tr h="133347">
                <a:tc>
                  <a:txBody>
                    <a:bodyPr/>
                    <a:lstStyle/>
                    <a:p>
                      <a:pPr algn="l" fontAlgn="b"/>
                      <a:r>
                        <a:rPr lang="en-US" sz="600" b="0" i="0" u="none" strike="noStrike">
                          <a:solidFill>
                            <a:srgbClr val="000000"/>
                          </a:solidFill>
                          <a:effectLst/>
                          <a:latin typeface="Arial" panose="020B0604020202020204" pitchFamily="34" charset="0"/>
                        </a:rPr>
                        <a:t>[D7-D7] Lambsheim - Weingarten LAMBSH W [DIR] / N-1 Rheinau - Hoheneck KUGELB W</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386.53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9%</a:t>
                      </a:r>
                    </a:p>
                  </a:txBody>
                  <a:tcPr marL="0" marR="0" marT="0" marB="0" anchor="b">
                    <a:lnL>
                      <a:noFill/>
                    </a:lnL>
                    <a:lnR>
                      <a:noFill/>
                    </a:lnR>
                    <a:lnT>
                      <a:noFill/>
                    </a:lnT>
                    <a:lnB>
                      <a:noFill/>
                    </a:lnB>
                  </a:tcPr>
                </a:tc>
                <a:extLst>
                  <a:ext uri="{0D108BD9-81ED-4DB2-BD59-A6C34878D82A}">
                    <a16:rowId xmlns:a16="http://schemas.microsoft.com/office/drawing/2014/main" val="2128013202"/>
                  </a:ext>
                </a:extLst>
              </a:tr>
              <a:tr h="133347">
                <a:tc>
                  <a:txBody>
                    <a:bodyPr/>
                    <a:lstStyle/>
                    <a:p>
                      <a:pPr algn="l" fontAlgn="b"/>
                      <a:r>
                        <a:rPr lang="en-US" sz="600" b="1" i="0" u="none" strike="noStrike">
                          <a:solidFill>
                            <a:srgbClr val="000000"/>
                          </a:solidFill>
                          <a:effectLst/>
                          <a:latin typeface="Arial" panose="020B0604020202020204" pitchFamily="34" charset="0"/>
                        </a:rPr>
                        <a:t>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2553.77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165%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656382703"/>
                  </a:ext>
                </a:extLst>
              </a:tr>
              <a:tr h="133347">
                <a:tc>
                  <a:txBody>
                    <a:bodyPr/>
                    <a:lstStyle/>
                    <a:p>
                      <a:pPr algn="l" fontAlgn="b"/>
                      <a:r>
                        <a:rPr lang="en-US" sz="600" b="0" i="0" u="none" strike="noStrike">
                          <a:solidFill>
                            <a:srgbClr val="000000"/>
                          </a:solidFill>
                          <a:effectLst/>
                          <a:latin typeface="Arial" panose="020B0604020202020204" pitchFamily="34" charset="0"/>
                        </a:rPr>
                        <a:t>[AT-AT] Westtirol 1 - Westtirol 2 WTRHU41 [OPP] / N-1 Buers - Westtirol ws (421)</a:t>
                      </a:r>
                    </a:p>
                  </a:txBody>
                  <a:tcPr marL="7236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101.18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17%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317395601"/>
                  </a:ext>
                </a:extLst>
              </a:tr>
              <a:tr h="133347">
                <a:tc>
                  <a:txBody>
                    <a:bodyPr/>
                    <a:lstStyle/>
                    <a:p>
                      <a:pPr algn="l" fontAlgn="b"/>
                      <a:r>
                        <a:rPr lang="en-US" sz="600" b="0" i="0" u="none" strike="noStrike">
                          <a:solidFill>
                            <a:srgbClr val="000000"/>
                          </a:solidFill>
                          <a:effectLst/>
                          <a:latin typeface="Arial" panose="020B0604020202020204" pitchFamily="34" charset="0"/>
                        </a:rPr>
                        <a:t>[HR-BA] 220kV Zakucac - Mostar [OPP] [HR] / N-1 Konjsko - Mostar</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159.81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28%</a:t>
                      </a:r>
                    </a:p>
                  </a:txBody>
                  <a:tcPr marL="0" marR="0" marT="0" marB="0" anchor="b">
                    <a:lnL>
                      <a:noFill/>
                    </a:lnL>
                    <a:lnR>
                      <a:noFill/>
                    </a:lnR>
                    <a:lnT>
                      <a:noFill/>
                    </a:lnT>
                    <a:lnB>
                      <a:noFill/>
                    </a:lnB>
                  </a:tcPr>
                </a:tc>
                <a:extLst>
                  <a:ext uri="{0D108BD9-81ED-4DB2-BD59-A6C34878D82A}">
                    <a16:rowId xmlns:a16="http://schemas.microsoft.com/office/drawing/2014/main" val="1071808422"/>
                  </a:ext>
                </a:extLst>
              </a:tr>
              <a:tr h="133347">
                <a:tc>
                  <a:txBody>
                    <a:bodyPr/>
                    <a:lstStyle/>
                    <a:p>
                      <a:pPr algn="l" fontAlgn="b"/>
                      <a:r>
                        <a:rPr lang="en-US" sz="600" b="0" i="0" u="none" strike="noStrike">
                          <a:solidFill>
                            <a:srgbClr val="000000"/>
                          </a:solidFill>
                          <a:effectLst/>
                          <a:latin typeface="Arial" panose="020B0604020202020204" pitchFamily="34" charset="0"/>
                        </a:rPr>
                        <a:t>[RO-RO] TR Rosiori 400/220 1 [DIR] / N-1 TR Iernut 400/220 1</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607.05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121496453"/>
                  </a:ext>
                </a:extLst>
              </a:tr>
              <a:tr h="133347">
                <a:tc>
                  <a:txBody>
                    <a:bodyPr/>
                    <a:lstStyle/>
                    <a:p>
                      <a:pPr algn="l" fontAlgn="b"/>
                      <a:r>
                        <a:rPr lang="en-US" sz="600" b="0" i="0" u="none" strike="noStrike">
                          <a:solidFill>
                            <a:srgbClr val="000000"/>
                          </a:solidFill>
                          <a:effectLst/>
                          <a:latin typeface="Arial" panose="020B0604020202020204" pitchFamily="34" charset="0"/>
                        </a:rPr>
                        <a:t>[D7-D2] Urberach - Grosskrotzenburg [OPP] [D2] / N-1 Dettingen - Grosskrotzenburg UMAIN S1</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943.53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a:t>
                      </a:r>
                    </a:p>
                  </a:txBody>
                  <a:tcPr marL="0" marR="0" marT="0" marB="0" anchor="b">
                    <a:lnL>
                      <a:noFill/>
                    </a:lnL>
                    <a:lnR>
                      <a:noFill/>
                    </a:lnR>
                    <a:lnT>
                      <a:noFill/>
                    </a:lnT>
                    <a:lnB>
                      <a:noFill/>
                    </a:lnB>
                  </a:tcPr>
                </a:tc>
                <a:extLst>
                  <a:ext uri="{0D108BD9-81ED-4DB2-BD59-A6C34878D82A}">
                    <a16:rowId xmlns:a16="http://schemas.microsoft.com/office/drawing/2014/main" val="233010555"/>
                  </a:ext>
                </a:extLst>
              </a:tr>
              <a:tr h="133347">
                <a:tc>
                  <a:txBody>
                    <a:bodyPr/>
                    <a:lstStyle/>
                    <a:p>
                      <a:pPr algn="l" fontAlgn="b"/>
                      <a:r>
                        <a:rPr lang="en-US" sz="600" b="0" i="0" u="none" strike="noStrike">
                          <a:solidFill>
                            <a:srgbClr val="000000"/>
                          </a:solidFill>
                          <a:effectLst/>
                          <a:latin typeface="Arial" panose="020B0604020202020204" pitchFamily="34" charset="0"/>
                        </a:rPr>
                        <a:t>[AT-HU] Wien Suedost - Gyoer 245 [DIR] [AT] / N-1 Neusiedl - Wien Suedost 246A</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2553.77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a:t>
                      </a:r>
                    </a:p>
                  </a:txBody>
                  <a:tcPr marL="0" marR="0" marT="0" marB="0" anchor="b">
                    <a:lnL>
                      <a:noFill/>
                    </a:lnL>
                    <a:lnR>
                      <a:noFill/>
                    </a:lnR>
                    <a:lnT>
                      <a:noFill/>
                    </a:lnT>
                    <a:lnB>
                      <a:noFill/>
                    </a:lnB>
                  </a:tcPr>
                </a:tc>
                <a:extLst>
                  <a:ext uri="{0D108BD9-81ED-4DB2-BD59-A6C34878D82A}">
                    <a16:rowId xmlns:a16="http://schemas.microsoft.com/office/drawing/2014/main" val="3085539962"/>
                  </a:ext>
                </a:extLst>
              </a:tr>
              <a:tr h="133347">
                <a:tc>
                  <a:txBody>
                    <a:bodyPr/>
                    <a:lstStyle/>
                    <a:p>
                      <a:pPr algn="l" fontAlgn="b"/>
                      <a:r>
                        <a:rPr lang="de-DE" sz="600" b="0" i="0" u="none" strike="noStrike">
                          <a:solidFill>
                            <a:srgbClr val="000000"/>
                          </a:solidFill>
                          <a:effectLst/>
                          <a:latin typeface="Arial" panose="020B0604020202020204" pitchFamily="34" charset="0"/>
                        </a:rPr>
                        <a:t>[D2-D8] Altenfeld - Redwitz 459 [DIR] [D8] / N-1 Altenfeld - Redwitz 460</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66.34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a:t>
                      </a:r>
                    </a:p>
                  </a:txBody>
                  <a:tcPr marL="0" marR="0" marT="0" marB="0" anchor="b">
                    <a:lnL>
                      <a:noFill/>
                    </a:lnL>
                    <a:lnR>
                      <a:noFill/>
                    </a:lnR>
                    <a:lnT>
                      <a:noFill/>
                    </a:lnT>
                    <a:lnB>
                      <a:noFill/>
                    </a:lnB>
                  </a:tcPr>
                </a:tc>
                <a:extLst>
                  <a:ext uri="{0D108BD9-81ED-4DB2-BD59-A6C34878D82A}">
                    <a16:rowId xmlns:a16="http://schemas.microsoft.com/office/drawing/2014/main" val="1403709908"/>
                  </a:ext>
                </a:extLst>
              </a:tr>
              <a:tr h="133347">
                <a:tc>
                  <a:txBody>
                    <a:bodyPr/>
                    <a:lstStyle/>
                    <a:p>
                      <a:pPr algn="l" fontAlgn="b"/>
                      <a:r>
                        <a:rPr lang="en-US" sz="600" b="0" i="0" u="none" strike="noStrike">
                          <a:solidFill>
                            <a:srgbClr val="000000"/>
                          </a:solidFill>
                          <a:effectLst/>
                          <a:latin typeface="Arial" panose="020B0604020202020204" pitchFamily="34" charset="0"/>
                        </a:rPr>
                        <a:t>[NL-NL] Diemen-Lelystad 380 W [OPP] / N-1 Boxmeer-Dodewaard 380 Z</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249.85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10%</a:t>
                      </a:r>
                    </a:p>
                  </a:txBody>
                  <a:tcPr marL="0" marR="0" marT="0" marB="0" anchor="b">
                    <a:lnL>
                      <a:noFill/>
                    </a:lnL>
                    <a:lnR>
                      <a:noFill/>
                    </a:lnR>
                    <a:lnT>
                      <a:noFill/>
                    </a:lnT>
                    <a:lnB>
                      <a:noFill/>
                    </a:lnB>
                  </a:tcPr>
                </a:tc>
                <a:extLst>
                  <a:ext uri="{0D108BD9-81ED-4DB2-BD59-A6C34878D82A}">
                    <a16:rowId xmlns:a16="http://schemas.microsoft.com/office/drawing/2014/main" val="4265897474"/>
                  </a:ext>
                </a:extLst>
              </a:tr>
              <a:tr h="133347">
                <a:tc>
                  <a:txBody>
                    <a:bodyPr/>
                    <a:lstStyle/>
                    <a:p>
                      <a:pPr algn="l" fontAlgn="b"/>
                      <a:r>
                        <a:rPr lang="en-US" sz="600" b="0" i="0" u="none" strike="noStrike">
                          <a:solidFill>
                            <a:srgbClr val="000000"/>
                          </a:solidFill>
                          <a:effectLst/>
                          <a:latin typeface="Arial" panose="020B0604020202020204" pitchFamily="34" charset="0"/>
                        </a:rPr>
                        <a:t>[CZ-PL] Wielopole - Nosovice [DIR] [PL] / N-1 Albrechtice - Nosovice</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232.26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52%</a:t>
                      </a:r>
                    </a:p>
                  </a:txBody>
                  <a:tcPr marL="0" marR="0" marT="0" marB="0" anchor="b">
                    <a:lnL>
                      <a:noFill/>
                    </a:lnL>
                    <a:lnR>
                      <a:noFill/>
                    </a:lnR>
                    <a:lnT>
                      <a:noFill/>
                    </a:lnT>
                    <a:lnB>
                      <a:noFill/>
                    </a:lnB>
                  </a:tcPr>
                </a:tc>
                <a:extLst>
                  <a:ext uri="{0D108BD9-81ED-4DB2-BD59-A6C34878D82A}">
                    <a16:rowId xmlns:a16="http://schemas.microsoft.com/office/drawing/2014/main" val="4029006466"/>
                  </a:ext>
                </a:extLst>
              </a:tr>
              <a:tr h="133347">
                <a:tc>
                  <a:txBody>
                    <a:bodyPr/>
                    <a:lstStyle/>
                    <a:p>
                      <a:pPr algn="l" fontAlgn="b"/>
                      <a:r>
                        <a:rPr lang="en-US" sz="600" b="0" i="0" u="none" strike="noStrike">
                          <a:solidFill>
                            <a:srgbClr val="000000"/>
                          </a:solidFill>
                          <a:effectLst/>
                          <a:latin typeface="Arial" panose="020B0604020202020204" pitchFamily="34" charset="0"/>
                        </a:rPr>
                        <a:t>[NL-BE] Maasbracht-Van Eyck 380 W [OPP] [NL] / N-1 Achene - Gramme 380.10</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96.61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a:t>
                      </a:r>
                    </a:p>
                  </a:txBody>
                  <a:tcPr marL="0" marR="0" marT="0" marB="0" anchor="b">
                    <a:lnL>
                      <a:noFill/>
                    </a:lnL>
                    <a:lnR>
                      <a:noFill/>
                    </a:lnR>
                    <a:lnT>
                      <a:noFill/>
                    </a:lnT>
                    <a:lnB>
                      <a:noFill/>
                    </a:lnB>
                  </a:tcPr>
                </a:tc>
                <a:extLst>
                  <a:ext uri="{0D108BD9-81ED-4DB2-BD59-A6C34878D82A}">
                    <a16:rowId xmlns:a16="http://schemas.microsoft.com/office/drawing/2014/main" val="3610427090"/>
                  </a:ext>
                </a:extLst>
              </a:tr>
              <a:tr h="133347">
                <a:tc>
                  <a:txBody>
                    <a:bodyPr/>
                    <a:lstStyle/>
                    <a:p>
                      <a:pPr algn="l" fontAlgn="b"/>
                      <a:r>
                        <a:rPr lang="en-US" sz="600" b="0" i="0" u="none" strike="noStrike">
                          <a:solidFill>
                            <a:srgbClr val="000000"/>
                          </a:solidFill>
                          <a:effectLst/>
                          <a:latin typeface="Arial" panose="020B0604020202020204" pitchFamily="34" charset="0"/>
                        </a:rPr>
                        <a:t>[AT-AT] Bisamberg 2 - Wien Suedost 227 [DIR] / N-1 Bisamberg - Kledering 228B</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386.62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a:t>
                      </a:r>
                    </a:p>
                  </a:txBody>
                  <a:tcPr marL="0" marR="0" marT="0" marB="0" anchor="b">
                    <a:lnL>
                      <a:noFill/>
                    </a:lnL>
                    <a:lnR>
                      <a:noFill/>
                    </a:lnR>
                    <a:lnT>
                      <a:noFill/>
                    </a:lnT>
                    <a:lnB>
                      <a:noFill/>
                    </a:lnB>
                  </a:tcPr>
                </a:tc>
                <a:extLst>
                  <a:ext uri="{0D108BD9-81ED-4DB2-BD59-A6C34878D82A}">
                    <a16:rowId xmlns:a16="http://schemas.microsoft.com/office/drawing/2014/main" val="2986405596"/>
                  </a:ext>
                </a:extLst>
              </a:tr>
              <a:tr h="133347">
                <a:tc>
                  <a:txBody>
                    <a:bodyPr/>
                    <a:lstStyle/>
                    <a:p>
                      <a:pPr algn="l" fontAlgn="b"/>
                      <a:r>
                        <a:rPr lang="en-US" sz="600" b="0" i="0" u="none" strike="noStrike">
                          <a:solidFill>
                            <a:srgbClr val="000000"/>
                          </a:solidFill>
                          <a:effectLst/>
                          <a:latin typeface="Arial" panose="020B0604020202020204" pitchFamily="34" charset="0"/>
                        </a:rPr>
                        <a:t>[D7-D7] Lambsheim - Weingarten LAMBSH W [DIR] / N-1 Rheinau - Hoheneck KUGELB W</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923.44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a:t>
                      </a:r>
                    </a:p>
                  </a:txBody>
                  <a:tcPr marL="0" marR="0" marT="0" marB="0" anchor="b">
                    <a:lnL>
                      <a:noFill/>
                    </a:lnL>
                    <a:lnR>
                      <a:noFill/>
                    </a:lnR>
                    <a:lnT>
                      <a:noFill/>
                    </a:lnT>
                    <a:lnB>
                      <a:noFill/>
                    </a:lnB>
                  </a:tcPr>
                </a:tc>
                <a:extLst>
                  <a:ext uri="{0D108BD9-81ED-4DB2-BD59-A6C34878D82A}">
                    <a16:rowId xmlns:a16="http://schemas.microsoft.com/office/drawing/2014/main" val="314299237"/>
                  </a:ext>
                </a:extLst>
              </a:tr>
              <a:tr h="133347">
                <a:tc>
                  <a:txBody>
                    <a:bodyPr/>
                    <a:lstStyle/>
                    <a:p>
                      <a:pPr algn="l" fontAlgn="b"/>
                      <a:r>
                        <a:rPr lang="en-US" sz="600" b="1" i="0" u="none" strike="noStrike">
                          <a:solidFill>
                            <a:srgbClr val="000000"/>
                          </a:solidFill>
                          <a:effectLst/>
                          <a:latin typeface="Arial" panose="020B0604020202020204" pitchFamily="34" charset="0"/>
                        </a:rPr>
                        <a:t>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3698.73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153%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817167461"/>
                  </a:ext>
                </a:extLst>
              </a:tr>
              <a:tr h="133347">
                <a:tc>
                  <a:txBody>
                    <a:bodyPr/>
                    <a:lstStyle/>
                    <a:p>
                      <a:pPr algn="l" fontAlgn="b"/>
                      <a:r>
                        <a:rPr lang="en-US" sz="600" b="0" i="0" u="none" strike="noStrike">
                          <a:solidFill>
                            <a:srgbClr val="000000"/>
                          </a:solidFill>
                          <a:effectLst/>
                          <a:latin typeface="Arial" panose="020B0604020202020204" pitchFamily="34" charset="0"/>
                        </a:rPr>
                        <a:t>[AT-AT] Westtirol 1 - Westtirol 2 WTRHU41 [OPP] / N-1 Buers - Westtirol ws (421)</a:t>
                      </a:r>
                    </a:p>
                  </a:txBody>
                  <a:tcPr marL="7236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303.57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17%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175070837"/>
                  </a:ext>
                </a:extLst>
              </a:tr>
              <a:tr h="133347">
                <a:tc>
                  <a:txBody>
                    <a:bodyPr/>
                    <a:lstStyle/>
                    <a:p>
                      <a:pPr algn="l" fontAlgn="b"/>
                      <a:r>
                        <a:rPr lang="en-US" sz="600" b="0" i="0" u="none" strike="noStrike">
                          <a:solidFill>
                            <a:srgbClr val="000000"/>
                          </a:solidFill>
                          <a:effectLst/>
                          <a:latin typeface="Arial" panose="020B0604020202020204" pitchFamily="34" charset="0"/>
                        </a:rPr>
                        <a:t>[HR-BA] 220kV Zakucac - Mostar [OPP] [HR] / N-1 Konjsko - Mostar</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1010.24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3614465823"/>
                  </a:ext>
                </a:extLst>
              </a:tr>
              <a:tr h="133347">
                <a:tc>
                  <a:txBody>
                    <a:bodyPr/>
                    <a:lstStyle/>
                    <a:p>
                      <a:pPr algn="l" fontAlgn="b"/>
                      <a:r>
                        <a:rPr lang="en-US" sz="600" b="0" i="0" u="none" strike="noStrike">
                          <a:solidFill>
                            <a:srgbClr val="000000"/>
                          </a:solidFill>
                          <a:effectLst/>
                          <a:latin typeface="Arial" panose="020B0604020202020204" pitchFamily="34" charset="0"/>
                        </a:rPr>
                        <a:t>[SK-PL] Lemesany - Krosno Iskrz 2 [OPP] [PL] / N-1 Lemesany - Krosno Iskrz 1</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394.51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62%</a:t>
                      </a:r>
                    </a:p>
                  </a:txBody>
                  <a:tcPr marL="0" marR="0" marT="0" marB="0" anchor="b">
                    <a:lnL>
                      <a:noFill/>
                    </a:lnL>
                    <a:lnR>
                      <a:noFill/>
                    </a:lnR>
                    <a:lnT>
                      <a:noFill/>
                    </a:lnT>
                    <a:lnB>
                      <a:noFill/>
                    </a:lnB>
                  </a:tcPr>
                </a:tc>
                <a:extLst>
                  <a:ext uri="{0D108BD9-81ED-4DB2-BD59-A6C34878D82A}">
                    <a16:rowId xmlns:a16="http://schemas.microsoft.com/office/drawing/2014/main" val="3100774723"/>
                  </a:ext>
                </a:extLst>
              </a:tr>
              <a:tr h="133347">
                <a:tc>
                  <a:txBody>
                    <a:bodyPr/>
                    <a:lstStyle/>
                    <a:p>
                      <a:pPr algn="l" fontAlgn="b"/>
                      <a:r>
                        <a:rPr lang="en-US" sz="600" b="0" i="0" u="none" strike="noStrike">
                          <a:solidFill>
                            <a:srgbClr val="000000"/>
                          </a:solidFill>
                          <a:effectLst/>
                          <a:latin typeface="Arial" panose="020B0604020202020204" pitchFamily="34" charset="0"/>
                        </a:rPr>
                        <a:t>[RO-RO] TR Rosiori 400/220 1 [DIR] / N-1 TR Iernut 400/220 1</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1250.22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18%</a:t>
                      </a:r>
                    </a:p>
                  </a:txBody>
                  <a:tcPr marL="0" marR="0" marT="0" marB="0" anchor="b">
                    <a:lnL>
                      <a:noFill/>
                    </a:lnL>
                    <a:lnR>
                      <a:noFill/>
                    </a:lnR>
                    <a:lnT>
                      <a:noFill/>
                    </a:lnT>
                    <a:lnB>
                      <a:noFill/>
                    </a:lnB>
                  </a:tcPr>
                </a:tc>
                <a:extLst>
                  <a:ext uri="{0D108BD9-81ED-4DB2-BD59-A6C34878D82A}">
                    <a16:rowId xmlns:a16="http://schemas.microsoft.com/office/drawing/2014/main" val="1768366823"/>
                  </a:ext>
                </a:extLst>
              </a:tr>
              <a:tr h="133347">
                <a:tc>
                  <a:txBody>
                    <a:bodyPr/>
                    <a:lstStyle/>
                    <a:p>
                      <a:pPr algn="l" fontAlgn="b"/>
                      <a:r>
                        <a:rPr lang="en-US" sz="600" b="0" i="0" u="none" strike="noStrike">
                          <a:solidFill>
                            <a:srgbClr val="000000"/>
                          </a:solidFill>
                          <a:effectLst/>
                          <a:latin typeface="Arial" panose="020B0604020202020204" pitchFamily="34" charset="0"/>
                        </a:rPr>
                        <a:t>[D7-D2] Urberach - Grosskrotzenburg [OPP] [D2] / N-1 Dettingen - Grosskrotzenburg UMAIN S1</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600.68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a:t>
                      </a:r>
                    </a:p>
                  </a:txBody>
                  <a:tcPr marL="0" marR="0" marT="0" marB="0" anchor="b">
                    <a:lnL>
                      <a:noFill/>
                    </a:lnL>
                    <a:lnR>
                      <a:noFill/>
                    </a:lnR>
                    <a:lnT>
                      <a:noFill/>
                    </a:lnT>
                    <a:lnB>
                      <a:noFill/>
                    </a:lnB>
                  </a:tcPr>
                </a:tc>
                <a:extLst>
                  <a:ext uri="{0D108BD9-81ED-4DB2-BD59-A6C34878D82A}">
                    <a16:rowId xmlns:a16="http://schemas.microsoft.com/office/drawing/2014/main" val="3208640086"/>
                  </a:ext>
                </a:extLst>
              </a:tr>
              <a:tr h="133347">
                <a:tc>
                  <a:txBody>
                    <a:bodyPr/>
                    <a:lstStyle/>
                    <a:p>
                      <a:pPr algn="l" fontAlgn="b"/>
                      <a:r>
                        <a:rPr lang="en-US" sz="600" b="0" i="0" u="none" strike="noStrike">
                          <a:solidFill>
                            <a:srgbClr val="000000"/>
                          </a:solidFill>
                          <a:effectLst/>
                          <a:latin typeface="Arial" panose="020B0604020202020204" pitchFamily="34" charset="0"/>
                        </a:rPr>
                        <a:t>[AT-HU] Wien Suedost - Gyoer 245 [DIR] [AT] / N-1 Neusiedl - Wien Suedost 246A</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3698.73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132734641"/>
                  </a:ext>
                </a:extLst>
              </a:tr>
              <a:tr h="133347">
                <a:tc>
                  <a:txBody>
                    <a:bodyPr/>
                    <a:lstStyle/>
                    <a:p>
                      <a:pPr algn="l" fontAlgn="b"/>
                      <a:r>
                        <a:rPr lang="de-DE" sz="600" b="0" i="0" u="none" strike="noStrike">
                          <a:solidFill>
                            <a:srgbClr val="000000"/>
                          </a:solidFill>
                          <a:effectLst/>
                          <a:latin typeface="Arial" panose="020B0604020202020204" pitchFamily="34" charset="0"/>
                        </a:rPr>
                        <a:t>[D2-D8] Altenfeld - Redwitz 459 [DIR] [D8] / N-1 Altenfeld - Redwitz 460</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189.49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a:t>
                      </a:r>
                    </a:p>
                  </a:txBody>
                  <a:tcPr marL="0" marR="0" marT="0" marB="0" anchor="b">
                    <a:lnL>
                      <a:noFill/>
                    </a:lnL>
                    <a:lnR>
                      <a:noFill/>
                    </a:lnR>
                    <a:lnT>
                      <a:noFill/>
                    </a:lnT>
                    <a:lnB>
                      <a:noFill/>
                    </a:lnB>
                  </a:tcPr>
                </a:tc>
                <a:extLst>
                  <a:ext uri="{0D108BD9-81ED-4DB2-BD59-A6C34878D82A}">
                    <a16:rowId xmlns:a16="http://schemas.microsoft.com/office/drawing/2014/main" val="2451059695"/>
                  </a:ext>
                </a:extLst>
              </a:tr>
              <a:tr h="133347">
                <a:tc>
                  <a:txBody>
                    <a:bodyPr/>
                    <a:lstStyle/>
                    <a:p>
                      <a:pPr algn="l" fontAlgn="b"/>
                      <a:r>
                        <a:rPr lang="en-US" sz="600" b="0" i="0" u="none" strike="noStrike">
                          <a:solidFill>
                            <a:srgbClr val="000000"/>
                          </a:solidFill>
                          <a:effectLst/>
                          <a:latin typeface="Arial" panose="020B0604020202020204" pitchFamily="34" charset="0"/>
                        </a:rPr>
                        <a:t>[NL-NL] Diemen-Lelystad 380 W [OPP] / N-1 Zwolle-Hengelo 380 W</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469.37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a:t>
                      </a:r>
                    </a:p>
                  </a:txBody>
                  <a:tcPr marL="0" marR="0" marT="0" marB="0" anchor="b">
                    <a:lnL>
                      <a:noFill/>
                    </a:lnL>
                    <a:lnR>
                      <a:noFill/>
                    </a:lnR>
                    <a:lnT>
                      <a:noFill/>
                    </a:lnT>
                    <a:lnB>
                      <a:noFill/>
                    </a:lnB>
                  </a:tcPr>
                </a:tc>
                <a:extLst>
                  <a:ext uri="{0D108BD9-81ED-4DB2-BD59-A6C34878D82A}">
                    <a16:rowId xmlns:a16="http://schemas.microsoft.com/office/drawing/2014/main" val="3355869908"/>
                  </a:ext>
                </a:extLst>
              </a:tr>
              <a:tr h="133347">
                <a:tc>
                  <a:txBody>
                    <a:bodyPr/>
                    <a:lstStyle/>
                    <a:p>
                      <a:pPr algn="l" fontAlgn="b"/>
                      <a:r>
                        <a:rPr lang="en-US" sz="600" b="0" i="0" u="none" strike="noStrike">
                          <a:solidFill>
                            <a:srgbClr val="000000"/>
                          </a:solidFill>
                          <a:effectLst/>
                          <a:latin typeface="Arial" panose="020B0604020202020204" pitchFamily="34" charset="0"/>
                        </a:rPr>
                        <a:t>[NL-BE] Maasbracht-Van Eyck 380 W [OPP] [NL] / N-1 Achene - Gramme 380.10</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134.05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66413590"/>
                  </a:ext>
                </a:extLst>
              </a:tr>
              <a:tr h="133347">
                <a:tc>
                  <a:txBody>
                    <a:bodyPr/>
                    <a:lstStyle/>
                    <a:p>
                      <a:pPr algn="l" fontAlgn="b"/>
                      <a:r>
                        <a:rPr lang="en-US" sz="600" b="0" i="0" u="none" strike="noStrike">
                          <a:solidFill>
                            <a:srgbClr val="000000"/>
                          </a:solidFill>
                          <a:effectLst/>
                          <a:latin typeface="Arial" panose="020B0604020202020204" pitchFamily="34" charset="0"/>
                        </a:rPr>
                        <a:t>[AT-SI] Obersielach - Podlog 247 [OPP] [AT] / N-1 Cirkovce-Podlog</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234.72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17%</a:t>
                      </a:r>
                    </a:p>
                  </a:txBody>
                  <a:tcPr marL="0" marR="0" marT="0" marB="0" anchor="b">
                    <a:lnL>
                      <a:noFill/>
                    </a:lnL>
                    <a:lnR>
                      <a:noFill/>
                    </a:lnR>
                    <a:lnT>
                      <a:noFill/>
                    </a:lnT>
                    <a:lnB>
                      <a:noFill/>
                    </a:lnB>
                  </a:tcPr>
                </a:tc>
                <a:extLst>
                  <a:ext uri="{0D108BD9-81ED-4DB2-BD59-A6C34878D82A}">
                    <a16:rowId xmlns:a16="http://schemas.microsoft.com/office/drawing/2014/main" val="2479049977"/>
                  </a:ext>
                </a:extLst>
              </a:tr>
              <a:tr h="133347">
                <a:tc>
                  <a:txBody>
                    <a:bodyPr/>
                    <a:lstStyle/>
                    <a:p>
                      <a:pPr algn="l" fontAlgn="b"/>
                      <a:r>
                        <a:rPr lang="en-US" sz="600" b="0" i="0" u="none" strike="noStrike">
                          <a:solidFill>
                            <a:srgbClr val="000000"/>
                          </a:solidFill>
                          <a:effectLst/>
                          <a:latin typeface="Arial" panose="020B0604020202020204" pitchFamily="34" charset="0"/>
                        </a:rPr>
                        <a:t>[D7-D7] Lambsheim - Weingarten LAMBSH W [DIR] / N-1 Rheinau - Hoheneck KUGELB W</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1301.18</a:t>
                      </a:r>
                    </a:p>
                  </a:txBody>
                  <a:tcPr marL="0" marR="0" marT="0" marB="0" anchor="b">
                    <a:lnL>
                      <a:noFill/>
                    </a:lnL>
                    <a:lnR>
                      <a:noFill/>
                    </a:lnR>
                    <a:lnT>
                      <a:noFill/>
                    </a:lnT>
                    <a:lnB>
                      <a:noFill/>
                    </a:lnB>
                  </a:tcPr>
                </a:tc>
                <a:tc>
                  <a:txBody>
                    <a:bodyPr/>
                    <a:lstStyle/>
                    <a:p>
                      <a:pPr algn="r" fontAlgn="b"/>
                      <a:r>
                        <a:rPr lang="en-US" sz="600" b="0" i="0" u="none" strike="noStrike" dirty="0">
                          <a:solidFill>
                            <a:srgbClr val="000000"/>
                          </a:solidFill>
                          <a:effectLst/>
                          <a:latin typeface="Arial" panose="020B0604020202020204" pitchFamily="34" charset="0"/>
                        </a:rPr>
                        <a:t>1%</a:t>
                      </a:r>
                    </a:p>
                  </a:txBody>
                  <a:tcPr marL="0" marR="0" marT="0" marB="0" anchor="b">
                    <a:lnL>
                      <a:noFill/>
                    </a:lnL>
                    <a:lnR>
                      <a:noFill/>
                    </a:lnR>
                    <a:lnT>
                      <a:noFill/>
                    </a:lnT>
                    <a:lnB>
                      <a:noFill/>
                    </a:lnB>
                  </a:tcPr>
                </a:tc>
                <a:extLst>
                  <a:ext uri="{0D108BD9-81ED-4DB2-BD59-A6C34878D82A}">
                    <a16:rowId xmlns:a16="http://schemas.microsoft.com/office/drawing/2014/main" val="3543211679"/>
                  </a:ext>
                </a:extLst>
              </a:tr>
            </a:tbl>
          </a:graphicData>
        </a:graphic>
      </p:graphicFrame>
    </p:spTree>
    <p:extLst>
      <p:ext uri="{BB962C8B-B14F-4D97-AF65-F5344CB8AC3E}">
        <p14:creationId xmlns:p14="http://schemas.microsoft.com/office/powerpoint/2010/main" val="264223022"/>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20126 (part IV)</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3" name="Table 2">
            <a:extLst>
              <a:ext uri="{FF2B5EF4-FFF2-40B4-BE49-F238E27FC236}">
                <a16:creationId xmlns:a16="http://schemas.microsoft.com/office/drawing/2014/main" id="{8684192D-FB4C-456F-8C27-168E4B5705AB}"/>
              </a:ext>
            </a:extLst>
          </p:cNvPr>
          <p:cNvGraphicFramePr>
            <a:graphicFrameLocks noGrp="1"/>
          </p:cNvGraphicFramePr>
          <p:nvPr>
            <p:extLst>
              <p:ext uri="{D42A27DB-BD31-4B8C-83A1-F6EECF244321}">
                <p14:modId xmlns:p14="http://schemas.microsoft.com/office/powerpoint/2010/main" val="354727391"/>
              </p:ext>
            </p:extLst>
          </p:nvPr>
        </p:nvGraphicFramePr>
        <p:xfrm>
          <a:off x="1546699" y="1079496"/>
          <a:ext cx="6754326" cy="5029464"/>
        </p:xfrm>
        <a:graphic>
          <a:graphicData uri="http://schemas.openxmlformats.org/drawingml/2006/table">
            <a:tbl>
              <a:tblPr/>
              <a:tblGrid>
                <a:gridCol w="5233827">
                  <a:extLst>
                    <a:ext uri="{9D8B030D-6E8A-4147-A177-3AD203B41FA5}">
                      <a16:colId xmlns:a16="http://schemas.microsoft.com/office/drawing/2014/main" val="4023985400"/>
                    </a:ext>
                  </a:extLst>
                </a:gridCol>
                <a:gridCol w="1106758">
                  <a:extLst>
                    <a:ext uri="{9D8B030D-6E8A-4147-A177-3AD203B41FA5}">
                      <a16:colId xmlns:a16="http://schemas.microsoft.com/office/drawing/2014/main" val="1005961919"/>
                    </a:ext>
                  </a:extLst>
                </a:gridCol>
                <a:gridCol w="413741">
                  <a:extLst>
                    <a:ext uri="{9D8B030D-6E8A-4147-A177-3AD203B41FA5}">
                      <a16:colId xmlns:a16="http://schemas.microsoft.com/office/drawing/2014/main" val="3685557268"/>
                    </a:ext>
                  </a:extLst>
                </a:gridCol>
              </a:tblGrid>
              <a:tr h="152408">
                <a:tc>
                  <a:txBody>
                    <a:bodyPr/>
                    <a:lstStyle/>
                    <a:p>
                      <a:pPr algn="l" fontAlgn="b"/>
                      <a:r>
                        <a:rPr lang="sl-SI" sz="800" b="1" i="0" u="none" strike="noStrike" dirty="0">
                          <a:solidFill>
                            <a:srgbClr val="000000"/>
                          </a:solidFill>
                          <a:effectLst/>
                          <a:latin typeface="Arial" panose="020B0604020202020204" pitchFamily="34" charset="0"/>
                        </a:rPr>
                        <a:t>18</a:t>
                      </a:r>
                      <a:endParaRPr lang="en-US" sz="800" b="1" i="0" u="none" strike="noStrike" dirty="0">
                        <a:solidFill>
                          <a:srgbClr val="000000"/>
                        </a:solidFill>
                        <a:effectLst/>
                        <a:latin typeface="Arial" panose="020B0604020202020204" pitchFamily="34" charset="0"/>
                      </a:endParaRP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6052.79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177%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599645860"/>
                  </a:ext>
                </a:extLst>
              </a:tr>
              <a:tr h="152408">
                <a:tc>
                  <a:txBody>
                    <a:bodyPr/>
                    <a:lstStyle/>
                    <a:p>
                      <a:pPr algn="l" fontAlgn="b"/>
                      <a:r>
                        <a:rPr lang="en-US" sz="800" b="0" i="0" u="none" strike="noStrike" dirty="0">
                          <a:solidFill>
                            <a:srgbClr val="000000"/>
                          </a:solidFill>
                          <a:effectLst/>
                          <a:latin typeface="Arial" panose="020B0604020202020204" pitchFamily="34" charset="0"/>
                        </a:rPr>
                        <a:t>[AT-AT] </a:t>
                      </a:r>
                      <a:r>
                        <a:rPr lang="en-US" sz="800" b="0" i="0" u="none" strike="noStrike" dirty="0" err="1">
                          <a:solidFill>
                            <a:srgbClr val="000000"/>
                          </a:solidFill>
                          <a:effectLst/>
                          <a:latin typeface="Arial" panose="020B0604020202020204" pitchFamily="34" charset="0"/>
                        </a:rPr>
                        <a:t>Westtirol</a:t>
                      </a:r>
                      <a:r>
                        <a:rPr lang="en-US" sz="800" b="0" i="0" u="none" strike="noStrike" dirty="0">
                          <a:solidFill>
                            <a:srgbClr val="000000"/>
                          </a:solidFill>
                          <a:effectLst/>
                          <a:latin typeface="Arial" panose="020B0604020202020204" pitchFamily="34" charset="0"/>
                        </a:rPr>
                        <a:t> 1 - </a:t>
                      </a:r>
                      <a:r>
                        <a:rPr lang="en-US" sz="800" b="0" i="0" u="none" strike="noStrike" dirty="0" err="1">
                          <a:solidFill>
                            <a:srgbClr val="000000"/>
                          </a:solidFill>
                          <a:effectLst/>
                          <a:latin typeface="Arial" panose="020B0604020202020204" pitchFamily="34" charset="0"/>
                        </a:rPr>
                        <a:t>Westtirol</a:t>
                      </a:r>
                      <a:r>
                        <a:rPr lang="en-US" sz="800" b="0" i="0" u="none" strike="noStrike" dirty="0">
                          <a:solidFill>
                            <a:srgbClr val="000000"/>
                          </a:solidFill>
                          <a:effectLst/>
                          <a:latin typeface="Arial" panose="020B0604020202020204" pitchFamily="34" charset="0"/>
                        </a:rPr>
                        <a:t> 2 WTRHU41 [OPP] / N-1 </a:t>
                      </a:r>
                      <a:r>
                        <a:rPr lang="en-US" sz="800" b="0" i="0" u="none" strike="noStrike" dirty="0" err="1">
                          <a:solidFill>
                            <a:srgbClr val="000000"/>
                          </a:solidFill>
                          <a:effectLst/>
                          <a:latin typeface="Arial" panose="020B0604020202020204" pitchFamily="34" charset="0"/>
                        </a:rPr>
                        <a:t>Buers</a:t>
                      </a:r>
                      <a:r>
                        <a:rPr lang="en-US" sz="800" b="0" i="0" u="none" strike="noStrike" dirty="0">
                          <a:solidFill>
                            <a:srgbClr val="000000"/>
                          </a:solidFill>
                          <a:effectLst/>
                          <a:latin typeface="Arial" panose="020B0604020202020204" pitchFamily="34" charset="0"/>
                        </a:rPr>
                        <a:t> - </a:t>
                      </a:r>
                      <a:r>
                        <a:rPr lang="en-US" sz="800" b="0" i="0" u="none" strike="noStrike" dirty="0" err="1">
                          <a:solidFill>
                            <a:srgbClr val="000000"/>
                          </a:solidFill>
                          <a:effectLst/>
                          <a:latin typeface="Arial" panose="020B0604020202020204" pitchFamily="34" charset="0"/>
                        </a:rPr>
                        <a:t>Westtirol</a:t>
                      </a:r>
                      <a:r>
                        <a:rPr lang="en-US" sz="800" b="0" i="0" u="none" strike="noStrike" dirty="0">
                          <a:solidFill>
                            <a:srgbClr val="000000"/>
                          </a:solidFill>
                          <a:effectLst/>
                          <a:latin typeface="Arial" panose="020B0604020202020204" pitchFamily="34" charset="0"/>
                        </a:rPr>
                        <a:t> </a:t>
                      </a:r>
                      <a:r>
                        <a:rPr lang="en-US" sz="800" b="0" i="0" u="none" strike="noStrike" dirty="0" err="1">
                          <a:solidFill>
                            <a:srgbClr val="000000"/>
                          </a:solidFill>
                          <a:effectLst/>
                          <a:latin typeface="Arial" panose="020B0604020202020204" pitchFamily="34" charset="0"/>
                        </a:rPr>
                        <a:t>ws</a:t>
                      </a:r>
                      <a:r>
                        <a:rPr lang="en-US" sz="800" b="0" i="0" u="none" strike="noStrike" dirty="0">
                          <a:solidFill>
                            <a:srgbClr val="000000"/>
                          </a:solidFill>
                          <a:effectLst/>
                          <a:latin typeface="Arial" panose="020B0604020202020204" pitchFamily="34" charset="0"/>
                        </a:rPr>
                        <a:t> (421)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344.61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18737423"/>
                  </a:ext>
                </a:extLst>
              </a:tr>
              <a:tr h="152408">
                <a:tc>
                  <a:txBody>
                    <a:bodyPr/>
                    <a:lstStyle/>
                    <a:p>
                      <a:pPr algn="l" fontAlgn="b"/>
                      <a:r>
                        <a:rPr lang="en-US" sz="800" b="0" i="0" u="none" strike="noStrike">
                          <a:solidFill>
                            <a:srgbClr val="000000"/>
                          </a:solidFill>
                          <a:effectLst/>
                          <a:latin typeface="Arial" panose="020B0604020202020204" pitchFamily="34" charset="0"/>
                        </a:rPr>
                        <a:t>[HR-BA] 220kV Zakucac - Mostar [OPP] [HR] / N-1 Konjsko - Mostar</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1404.05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27%</a:t>
                      </a:r>
                    </a:p>
                  </a:txBody>
                  <a:tcPr marL="0" marR="0" marT="0" marB="0" anchor="b">
                    <a:lnL>
                      <a:noFill/>
                    </a:lnL>
                    <a:lnR>
                      <a:noFill/>
                    </a:lnR>
                    <a:lnT>
                      <a:noFill/>
                    </a:lnT>
                    <a:lnB>
                      <a:noFill/>
                    </a:lnB>
                  </a:tcPr>
                </a:tc>
                <a:extLst>
                  <a:ext uri="{0D108BD9-81ED-4DB2-BD59-A6C34878D82A}">
                    <a16:rowId xmlns:a16="http://schemas.microsoft.com/office/drawing/2014/main" val="844587675"/>
                  </a:ext>
                </a:extLst>
              </a:tr>
              <a:tr h="152408">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122.02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65%</a:t>
                      </a:r>
                    </a:p>
                  </a:txBody>
                  <a:tcPr marL="0" marR="0" marT="0" marB="0" anchor="b">
                    <a:lnL>
                      <a:noFill/>
                    </a:lnL>
                    <a:lnR>
                      <a:noFill/>
                    </a:lnR>
                    <a:lnT>
                      <a:noFill/>
                    </a:lnT>
                    <a:lnB>
                      <a:noFill/>
                    </a:lnB>
                  </a:tcPr>
                </a:tc>
                <a:extLst>
                  <a:ext uri="{0D108BD9-81ED-4DB2-BD59-A6C34878D82A}">
                    <a16:rowId xmlns:a16="http://schemas.microsoft.com/office/drawing/2014/main" val="3961432558"/>
                  </a:ext>
                </a:extLst>
              </a:tr>
              <a:tr h="152408">
                <a:tc>
                  <a:txBody>
                    <a:bodyPr/>
                    <a:lstStyle/>
                    <a:p>
                      <a:pPr algn="l" fontAlgn="b"/>
                      <a:r>
                        <a:rPr lang="en-US" sz="800" b="0" i="0" u="none" strike="noStrike">
                          <a:solidFill>
                            <a:srgbClr val="000000"/>
                          </a:solidFill>
                          <a:effectLst/>
                          <a:latin typeface="Arial" panose="020B0604020202020204" pitchFamily="34" charset="0"/>
                        </a:rPr>
                        <a:t>[RO-RO] TR Rosiori 400/220 1 [DIR] / N-1 TR Iernut 400/220 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668.84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3748345267"/>
                  </a:ext>
                </a:extLst>
              </a:tr>
              <a:tr h="152408">
                <a:tc>
                  <a:txBody>
                    <a:bodyPr/>
                    <a:lstStyle/>
                    <a:p>
                      <a:pPr algn="l" fontAlgn="b"/>
                      <a:r>
                        <a:rPr lang="de-DE" sz="800" b="0" i="0" u="none" strike="noStrike">
                          <a:solidFill>
                            <a:srgbClr val="000000"/>
                          </a:solidFill>
                          <a:effectLst/>
                          <a:latin typeface="Arial" panose="020B0604020202020204" pitchFamily="34" charset="0"/>
                        </a:rPr>
                        <a:t>[D2-NL] Diele - Meeden SCHWARZ [DIR] [D2] / N-1 Diele - Meeden WEISS/W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315.98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41%</a:t>
                      </a:r>
                    </a:p>
                  </a:txBody>
                  <a:tcPr marL="0" marR="0" marT="0" marB="0" anchor="b">
                    <a:lnL>
                      <a:noFill/>
                    </a:lnL>
                    <a:lnR>
                      <a:noFill/>
                    </a:lnR>
                    <a:lnT>
                      <a:noFill/>
                    </a:lnT>
                    <a:lnB>
                      <a:noFill/>
                    </a:lnB>
                  </a:tcPr>
                </a:tc>
                <a:extLst>
                  <a:ext uri="{0D108BD9-81ED-4DB2-BD59-A6C34878D82A}">
                    <a16:rowId xmlns:a16="http://schemas.microsoft.com/office/drawing/2014/main" val="895281316"/>
                  </a:ext>
                </a:extLst>
              </a:tr>
              <a:tr h="152408">
                <a:tc>
                  <a:txBody>
                    <a:bodyPr/>
                    <a:lstStyle/>
                    <a:p>
                      <a:pPr algn="l" fontAlgn="b"/>
                      <a:r>
                        <a:rPr lang="en-US" sz="800" b="0" i="0" u="none" strike="noStrike">
                          <a:solidFill>
                            <a:srgbClr val="000000"/>
                          </a:solidFill>
                          <a:effectLst/>
                          <a:latin typeface="Arial" panose="020B0604020202020204" pitchFamily="34" charset="0"/>
                        </a:rPr>
                        <a:t>[D2-D4] Grafenrheinfeld - Stalldorf 416 [DIR] [D2] / N-1 Hoepfingen - Hueffenhardt ge</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1354.6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a:t>
                      </a:r>
                    </a:p>
                  </a:txBody>
                  <a:tcPr marL="0" marR="0" marT="0" marB="0" anchor="b">
                    <a:lnL>
                      <a:noFill/>
                    </a:lnL>
                    <a:lnR>
                      <a:noFill/>
                    </a:lnR>
                    <a:lnT>
                      <a:noFill/>
                    </a:lnT>
                    <a:lnB>
                      <a:noFill/>
                    </a:lnB>
                  </a:tcPr>
                </a:tc>
                <a:extLst>
                  <a:ext uri="{0D108BD9-81ED-4DB2-BD59-A6C34878D82A}">
                    <a16:rowId xmlns:a16="http://schemas.microsoft.com/office/drawing/2014/main" val="1551040396"/>
                  </a:ext>
                </a:extLst>
              </a:tr>
              <a:tr h="152408">
                <a:tc>
                  <a:txBody>
                    <a:bodyPr/>
                    <a:lstStyle/>
                    <a:p>
                      <a:pPr algn="l" fontAlgn="b"/>
                      <a:r>
                        <a:rPr lang="en-US" sz="800" b="0" i="0" u="none" strike="noStrike">
                          <a:solidFill>
                            <a:srgbClr val="000000"/>
                          </a:solidFill>
                          <a:effectLst/>
                          <a:latin typeface="Arial" panose="020B0604020202020204" pitchFamily="34" charset="0"/>
                        </a:rPr>
                        <a:t>[AT-HU] Wien Suedost - Gyoer 245 [DIR] [AT] / N-1 Neusiedl - Wien Suedost 246A</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6052.79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a:t>
                      </a:r>
                    </a:p>
                  </a:txBody>
                  <a:tcPr marL="0" marR="0" marT="0" marB="0" anchor="b">
                    <a:lnL>
                      <a:noFill/>
                    </a:lnL>
                    <a:lnR>
                      <a:noFill/>
                    </a:lnR>
                    <a:lnT>
                      <a:noFill/>
                    </a:lnT>
                    <a:lnB>
                      <a:noFill/>
                    </a:lnB>
                  </a:tcPr>
                </a:tc>
                <a:extLst>
                  <a:ext uri="{0D108BD9-81ED-4DB2-BD59-A6C34878D82A}">
                    <a16:rowId xmlns:a16="http://schemas.microsoft.com/office/drawing/2014/main" val="1842596476"/>
                  </a:ext>
                </a:extLst>
              </a:tr>
              <a:tr h="152408">
                <a:tc>
                  <a:txBody>
                    <a:bodyPr/>
                    <a:lstStyle/>
                    <a:p>
                      <a:pPr algn="l" fontAlgn="b"/>
                      <a:r>
                        <a:rPr lang="de-DE" sz="800" b="0" i="0" u="none" strike="noStrike">
                          <a:solidFill>
                            <a:srgbClr val="000000"/>
                          </a:solidFill>
                          <a:effectLst/>
                          <a:latin typeface="Arial" panose="020B0604020202020204" pitchFamily="34" charset="0"/>
                        </a:rPr>
                        <a:t>[D2-D8] Altenfeld - Redwitz 459 [DIR] [D8] / N-1 Altenfeld - Redwitz 460</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1828.5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a:t>
                      </a:r>
                    </a:p>
                  </a:txBody>
                  <a:tcPr marL="0" marR="0" marT="0" marB="0" anchor="b">
                    <a:lnL>
                      <a:noFill/>
                    </a:lnL>
                    <a:lnR>
                      <a:noFill/>
                    </a:lnR>
                    <a:lnT>
                      <a:noFill/>
                    </a:lnT>
                    <a:lnB>
                      <a:noFill/>
                    </a:lnB>
                  </a:tcPr>
                </a:tc>
                <a:extLst>
                  <a:ext uri="{0D108BD9-81ED-4DB2-BD59-A6C34878D82A}">
                    <a16:rowId xmlns:a16="http://schemas.microsoft.com/office/drawing/2014/main" val="2502731162"/>
                  </a:ext>
                </a:extLst>
              </a:tr>
              <a:tr h="152408">
                <a:tc>
                  <a:txBody>
                    <a:bodyPr/>
                    <a:lstStyle/>
                    <a:p>
                      <a:pPr algn="l" fontAlgn="b"/>
                      <a:r>
                        <a:rPr lang="de-DE" sz="800" b="0" i="0" u="none" strike="noStrike">
                          <a:solidFill>
                            <a:srgbClr val="000000"/>
                          </a:solidFill>
                          <a:effectLst/>
                          <a:latin typeface="Arial" panose="020B0604020202020204" pitchFamily="34" charset="0"/>
                        </a:rPr>
                        <a:t>[NL-D7] Maasbracht - Oberzier SELFK WS [DIR] [D7] / N-1 Achene - Gramme 380.10</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456.69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98988688"/>
                  </a:ext>
                </a:extLst>
              </a:tr>
              <a:tr h="152408">
                <a:tc>
                  <a:txBody>
                    <a:bodyPr/>
                    <a:lstStyle/>
                    <a:p>
                      <a:pPr algn="l" fontAlgn="b"/>
                      <a:r>
                        <a:rPr lang="en-US" sz="800" b="1" i="0" u="none" strike="noStrike">
                          <a:solidFill>
                            <a:srgbClr val="000000"/>
                          </a:solidFill>
                          <a:effectLst/>
                          <a:latin typeface="Arial" panose="020B0604020202020204" pitchFamily="34" charset="0"/>
                        </a:rPr>
                        <a:t>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4652.14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654284264"/>
                  </a:ext>
                </a:extLst>
              </a:tr>
              <a:tr h="152408">
                <a:tc>
                  <a:txBody>
                    <a:bodyPr/>
                    <a:lstStyle/>
                    <a:p>
                      <a:pPr algn="l" fontAlgn="b"/>
                      <a:r>
                        <a:rPr lang="en-US" sz="800" b="0" i="0" u="none" strike="noStrike">
                          <a:solidFill>
                            <a:srgbClr val="000000"/>
                          </a:solidFill>
                          <a:effectLst/>
                          <a:latin typeface="Arial" panose="020B0604020202020204" pitchFamily="34" charset="0"/>
                        </a:rPr>
                        <a:t>[AT-AT] Westtirol 1 - Westtirol 2 WTRHU41 [OPP] / N-1 Buers - Westtirol ws (421)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539.05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691203012"/>
                  </a:ext>
                </a:extLst>
              </a:tr>
              <a:tr h="152408">
                <a:tc>
                  <a:txBody>
                    <a:bodyPr/>
                    <a:lstStyle/>
                    <a:p>
                      <a:pPr algn="l" fontAlgn="b"/>
                      <a:r>
                        <a:rPr lang="en-US" sz="800" b="0" i="0" u="none" strike="noStrike">
                          <a:solidFill>
                            <a:srgbClr val="000000"/>
                          </a:solidFill>
                          <a:effectLst/>
                          <a:latin typeface="Arial" panose="020B0604020202020204" pitchFamily="34" charset="0"/>
                        </a:rPr>
                        <a:t>[HR-BA] 220kV Zakucac - Mostar [OPP] [HR] / N-1 Konjsko - Mostar</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811.1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43%</a:t>
                      </a:r>
                    </a:p>
                  </a:txBody>
                  <a:tcPr marL="0" marR="0" marT="0" marB="0" anchor="b">
                    <a:lnL>
                      <a:noFill/>
                    </a:lnL>
                    <a:lnR>
                      <a:noFill/>
                    </a:lnR>
                    <a:lnT>
                      <a:noFill/>
                    </a:lnT>
                    <a:lnB>
                      <a:noFill/>
                    </a:lnB>
                  </a:tcPr>
                </a:tc>
                <a:extLst>
                  <a:ext uri="{0D108BD9-81ED-4DB2-BD59-A6C34878D82A}">
                    <a16:rowId xmlns:a16="http://schemas.microsoft.com/office/drawing/2014/main" val="3621838388"/>
                  </a:ext>
                </a:extLst>
              </a:tr>
              <a:tr h="152408">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305.35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60%</a:t>
                      </a:r>
                    </a:p>
                  </a:txBody>
                  <a:tcPr marL="0" marR="0" marT="0" marB="0" anchor="b">
                    <a:lnL>
                      <a:noFill/>
                    </a:lnL>
                    <a:lnR>
                      <a:noFill/>
                    </a:lnR>
                    <a:lnT>
                      <a:noFill/>
                    </a:lnT>
                    <a:lnB>
                      <a:noFill/>
                    </a:lnB>
                  </a:tcPr>
                </a:tc>
                <a:extLst>
                  <a:ext uri="{0D108BD9-81ED-4DB2-BD59-A6C34878D82A}">
                    <a16:rowId xmlns:a16="http://schemas.microsoft.com/office/drawing/2014/main" val="1817797178"/>
                  </a:ext>
                </a:extLst>
              </a:tr>
              <a:tr h="152408">
                <a:tc>
                  <a:txBody>
                    <a:bodyPr/>
                    <a:lstStyle/>
                    <a:p>
                      <a:pPr algn="l" fontAlgn="b"/>
                      <a:r>
                        <a:rPr lang="en-US" sz="800" b="0" i="0" u="none" strike="noStrike">
                          <a:solidFill>
                            <a:srgbClr val="000000"/>
                          </a:solidFill>
                          <a:effectLst/>
                          <a:latin typeface="Arial" panose="020B0604020202020204" pitchFamily="34" charset="0"/>
                        </a:rPr>
                        <a:t>[D7-D2] Urberach - Grosskrotzenburg [OPP] [D2] / N-1 Dettingen - Grosskrotzenburg UMAIN S1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559.04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a:t>
                      </a:r>
                    </a:p>
                  </a:txBody>
                  <a:tcPr marL="0" marR="0" marT="0" marB="0" anchor="b">
                    <a:lnL>
                      <a:noFill/>
                    </a:lnL>
                    <a:lnR>
                      <a:noFill/>
                    </a:lnR>
                    <a:lnT>
                      <a:noFill/>
                    </a:lnT>
                    <a:lnB>
                      <a:noFill/>
                    </a:lnB>
                  </a:tcPr>
                </a:tc>
                <a:extLst>
                  <a:ext uri="{0D108BD9-81ED-4DB2-BD59-A6C34878D82A}">
                    <a16:rowId xmlns:a16="http://schemas.microsoft.com/office/drawing/2014/main" val="2707137327"/>
                  </a:ext>
                </a:extLst>
              </a:tr>
              <a:tr h="152408">
                <a:tc>
                  <a:txBody>
                    <a:bodyPr/>
                    <a:lstStyle/>
                    <a:p>
                      <a:pPr algn="l" fontAlgn="b"/>
                      <a:r>
                        <a:rPr lang="en-US" sz="800" b="0" i="0" u="none" strike="noStrike">
                          <a:solidFill>
                            <a:srgbClr val="000000"/>
                          </a:solidFill>
                          <a:effectLst/>
                          <a:latin typeface="Arial" panose="020B0604020202020204" pitchFamily="34" charset="0"/>
                        </a:rPr>
                        <a:t>[AT-HU] Wien Suedost - Gyoer 245 [DIR] [AT] / N-1 Neusiedl - Wien Suedost 246A</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4652.14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a:t>
                      </a:r>
                    </a:p>
                  </a:txBody>
                  <a:tcPr marL="0" marR="0" marT="0" marB="0" anchor="b">
                    <a:lnL>
                      <a:noFill/>
                    </a:lnL>
                    <a:lnR>
                      <a:noFill/>
                    </a:lnR>
                    <a:lnT>
                      <a:noFill/>
                    </a:lnT>
                    <a:lnB>
                      <a:noFill/>
                    </a:lnB>
                  </a:tcPr>
                </a:tc>
                <a:extLst>
                  <a:ext uri="{0D108BD9-81ED-4DB2-BD59-A6C34878D82A}">
                    <a16:rowId xmlns:a16="http://schemas.microsoft.com/office/drawing/2014/main" val="3480533353"/>
                  </a:ext>
                </a:extLst>
              </a:tr>
              <a:tr h="152408">
                <a:tc>
                  <a:txBody>
                    <a:bodyPr/>
                    <a:lstStyle/>
                    <a:p>
                      <a:pPr algn="l" fontAlgn="b"/>
                      <a:r>
                        <a:rPr lang="en-US" sz="800" b="0" i="0" u="none" strike="noStrike">
                          <a:solidFill>
                            <a:srgbClr val="000000"/>
                          </a:solidFill>
                          <a:effectLst/>
                          <a:latin typeface="Arial" panose="020B0604020202020204" pitchFamily="34" charset="0"/>
                        </a:rPr>
                        <a:t>[NL-NL] Diemen-Lelystad 380 W [OPP] / N-1 Maasbracht-Eindhoven 380 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839.96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11%</a:t>
                      </a:r>
                    </a:p>
                  </a:txBody>
                  <a:tcPr marL="0" marR="0" marT="0" marB="0" anchor="b">
                    <a:lnL>
                      <a:noFill/>
                    </a:lnL>
                    <a:lnR>
                      <a:noFill/>
                    </a:lnR>
                    <a:lnT>
                      <a:noFill/>
                    </a:lnT>
                    <a:lnB>
                      <a:noFill/>
                    </a:lnB>
                  </a:tcPr>
                </a:tc>
                <a:extLst>
                  <a:ext uri="{0D108BD9-81ED-4DB2-BD59-A6C34878D82A}">
                    <a16:rowId xmlns:a16="http://schemas.microsoft.com/office/drawing/2014/main" val="3379145278"/>
                  </a:ext>
                </a:extLst>
              </a:tr>
              <a:tr h="152408">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Dobrzen</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121.69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60%</a:t>
                      </a:r>
                    </a:p>
                  </a:txBody>
                  <a:tcPr marL="0" marR="0" marT="0" marB="0" anchor="b">
                    <a:lnL>
                      <a:noFill/>
                    </a:lnL>
                    <a:lnR>
                      <a:noFill/>
                    </a:lnR>
                    <a:lnT>
                      <a:noFill/>
                    </a:lnT>
                    <a:lnB>
                      <a:noFill/>
                    </a:lnB>
                  </a:tcPr>
                </a:tc>
                <a:extLst>
                  <a:ext uri="{0D108BD9-81ED-4DB2-BD59-A6C34878D82A}">
                    <a16:rowId xmlns:a16="http://schemas.microsoft.com/office/drawing/2014/main" val="973672041"/>
                  </a:ext>
                </a:extLst>
              </a:tr>
              <a:tr h="152408">
                <a:tc>
                  <a:txBody>
                    <a:bodyPr/>
                    <a:lstStyle/>
                    <a:p>
                      <a:pPr algn="l" fontAlgn="b"/>
                      <a:r>
                        <a:rPr lang="en-US" sz="800" b="0" i="0" u="none" strike="noStrike">
                          <a:solidFill>
                            <a:srgbClr val="000000"/>
                          </a:solidFill>
                          <a:effectLst/>
                          <a:latin typeface="Arial" panose="020B0604020202020204" pitchFamily="34" charset="0"/>
                        </a:rPr>
                        <a:t>[NL-BE] Maasbracht-Van Eyck 380 W [OPP] [NL] / N-1 Achene - Gramme 380.10</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222.8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a:t>
                      </a:r>
                    </a:p>
                  </a:txBody>
                  <a:tcPr marL="0" marR="0" marT="0" marB="0" anchor="b">
                    <a:lnL>
                      <a:noFill/>
                    </a:lnL>
                    <a:lnR>
                      <a:noFill/>
                    </a:lnR>
                    <a:lnT>
                      <a:noFill/>
                    </a:lnT>
                    <a:lnB>
                      <a:noFill/>
                    </a:lnB>
                  </a:tcPr>
                </a:tc>
                <a:extLst>
                  <a:ext uri="{0D108BD9-81ED-4DB2-BD59-A6C34878D82A}">
                    <a16:rowId xmlns:a16="http://schemas.microsoft.com/office/drawing/2014/main" val="1937810724"/>
                  </a:ext>
                </a:extLst>
              </a:tr>
              <a:tr h="152408">
                <a:tc>
                  <a:txBody>
                    <a:bodyPr/>
                    <a:lstStyle/>
                    <a:p>
                      <a:pPr algn="l" fontAlgn="b"/>
                      <a:r>
                        <a:rPr lang="en-US" sz="800" b="0" i="0" u="none" strike="noStrike">
                          <a:solidFill>
                            <a:srgbClr val="000000"/>
                          </a:solidFill>
                          <a:effectLst/>
                          <a:latin typeface="Arial" panose="020B0604020202020204" pitchFamily="34" charset="0"/>
                        </a:rPr>
                        <a:t>[AT-AT] Bisamberg 2 - Wien Suedost 227 [DIR] / N-1 Bisamberg - Kledering 228B</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495.55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a:t>
                      </a:r>
                    </a:p>
                  </a:txBody>
                  <a:tcPr marL="0" marR="0" marT="0" marB="0" anchor="b">
                    <a:lnL>
                      <a:noFill/>
                    </a:lnL>
                    <a:lnR>
                      <a:noFill/>
                    </a:lnR>
                    <a:lnT>
                      <a:noFill/>
                    </a:lnT>
                    <a:lnB>
                      <a:noFill/>
                    </a:lnB>
                  </a:tcPr>
                </a:tc>
                <a:extLst>
                  <a:ext uri="{0D108BD9-81ED-4DB2-BD59-A6C34878D82A}">
                    <a16:rowId xmlns:a16="http://schemas.microsoft.com/office/drawing/2014/main" val="1676184001"/>
                  </a:ext>
                </a:extLst>
              </a:tr>
              <a:tr h="152408">
                <a:tc>
                  <a:txBody>
                    <a:bodyPr/>
                    <a:lstStyle/>
                    <a:p>
                      <a:pPr algn="l" fontAlgn="b"/>
                      <a:r>
                        <a:rPr lang="en-US" sz="800" b="0" i="0" u="none" strike="noStrike">
                          <a:solidFill>
                            <a:srgbClr val="000000"/>
                          </a:solidFill>
                          <a:effectLst/>
                          <a:latin typeface="Arial" panose="020B0604020202020204" pitchFamily="34" charset="0"/>
                        </a:rPr>
                        <a:t>[D7-D7] Lambsheim - Weingarten LAMBSH W [DIR] / N-1 Hoepfingen - Hueffenhardt ge</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3270.16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a:t>
                      </a:r>
                    </a:p>
                  </a:txBody>
                  <a:tcPr marL="0" marR="0" marT="0" marB="0" anchor="b">
                    <a:lnL>
                      <a:noFill/>
                    </a:lnL>
                    <a:lnR>
                      <a:noFill/>
                    </a:lnR>
                    <a:lnT>
                      <a:noFill/>
                    </a:lnT>
                    <a:lnB>
                      <a:noFill/>
                    </a:lnB>
                  </a:tcPr>
                </a:tc>
                <a:extLst>
                  <a:ext uri="{0D108BD9-81ED-4DB2-BD59-A6C34878D82A}">
                    <a16:rowId xmlns:a16="http://schemas.microsoft.com/office/drawing/2014/main" val="3588058858"/>
                  </a:ext>
                </a:extLst>
              </a:tr>
              <a:tr h="152408">
                <a:tc>
                  <a:txBody>
                    <a:bodyPr/>
                    <a:lstStyle/>
                    <a:p>
                      <a:pPr algn="l" fontAlgn="b"/>
                      <a:r>
                        <a:rPr lang="en-US" sz="800" b="0" i="0" u="none" strike="noStrike">
                          <a:solidFill>
                            <a:srgbClr val="000000"/>
                          </a:solidFill>
                          <a:effectLst/>
                          <a:latin typeface="Arial" panose="020B0604020202020204" pitchFamily="34" charset="0"/>
                        </a:rPr>
                        <a:t>[D7-D7] Huellen - Y Huellen WESTFL W [OPP] / N-1 Hattingen  - Witten  KEMNAD S</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608.19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a:t>
                      </a:r>
                    </a:p>
                  </a:txBody>
                  <a:tcPr marL="0" marR="0" marT="0" marB="0" anchor="b">
                    <a:lnL>
                      <a:noFill/>
                    </a:lnL>
                    <a:lnR>
                      <a:noFill/>
                    </a:lnR>
                    <a:lnT>
                      <a:noFill/>
                    </a:lnT>
                    <a:lnB>
                      <a:noFill/>
                    </a:lnB>
                  </a:tcPr>
                </a:tc>
                <a:extLst>
                  <a:ext uri="{0D108BD9-81ED-4DB2-BD59-A6C34878D82A}">
                    <a16:rowId xmlns:a16="http://schemas.microsoft.com/office/drawing/2014/main" val="3695140235"/>
                  </a:ext>
                </a:extLst>
              </a:tr>
              <a:tr h="152408">
                <a:tc>
                  <a:txBody>
                    <a:bodyPr/>
                    <a:lstStyle/>
                    <a:p>
                      <a:pPr algn="l" fontAlgn="b"/>
                      <a:r>
                        <a:rPr lang="en-US" sz="800" b="1" i="0" u="none" strike="noStrike">
                          <a:solidFill>
                            <a:srgbClr val="000000"/>
                          </a:solidFill>
                          <a:effectLst/>
                          <a:latin typeface="Arial" panose="020B0604020202020204" pitchFamily="34" charset="0"/>
                        </a:rPr>
                        <a:t>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3958.45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197%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497029269"/>
                  </a:ext>
                </a:extLst>
              </a:tr>
              <a:tr h="152408">
                <a:tc>
                  <a:txBody>
                    <a:bodyPr/>
                    <a:lstStyle/>
                    <a:p>
                      <a:pPr algn="l" fontAlgn="b"/>
                      <a:r>
                        <a:rPr lang="en-US" sz="800" b="0" i="0" u="none" strike="noStrike">
                          <a:solidFill>
                            <a:srgbClr val="000000"/>
                          </a:solidFill>
                          <a:effectLst/>
                          <a:latin typeface="Arial" panose="020B0604020202020204" pitchFamily="34" charset="0"/>
                        </a:rPr>
                        <a:t>[AT-AT] Westtirol 1 - Westtirol 2 WTRHU41 [OPP] / N-1 Buers - Westtirol ws (421)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432.19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038827718"/>
                  </a:ext>
                </a:extLst>
              </a:tr>
              <a:tr h="152408">
                <a:tc>
                  <a:txBody>
                    <a:bodyPr/>
                    <a:lstStyle/>
                    <a:p>
                      <a:pPr algn="l" fontAlgn="b"/>
                      <a:r>
                        <a:rPr lang="en-US" sz="800" b="0" i="0" u="none" strike="noStrike">
                          <a:solidFill>
                            <a:srgbClr val="000000"/>
                          </a:solidFill>
                          <a:effectLst/>
                          <a:latin typeface="Arial" panose="020B0604020202020204" pitchFamily="34" charset="0"/>
                        </a:rPr>
                        <a:t>[HR-BA] 220kV Zakucac - Mostar [OPP] [HR] / N-1 Konjsko - Mostar</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243.82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53%</a:t>
                      </a:r>
                    </a:p>
                  </a:txBody>
                  <a:tcPr marL="0" marR="0" marT="0" marB="0" anchor="b">
                    <a:lnL>
                      <a:noFill/>
                    </a:lnL>
                    <a:lnR>
                      <a:noFill/>
                    </a:lnR>
                    <a:lnT>
                      <a:noFill/>
                    </a:lnT>
                    <a:lnB>
                      <a:noFill/>
                    </a:lnB>
                  </a:tcPr>
                </a:tc>
                <a:extLst>
                  <a:ext uri="{0D108BD9-81ED-4DB2-BD59-A6C34878D82A}">
                    <a16:rowId xmlns:a16="http://schemas.microsoft.com/office/drawing/2014/main" val="491766902"/>
                  </a:ext>
                </a:extLst>
              </a:tr>
              <a:tr h="152408">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53.24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63%</a:t>
                      </a:r>
                    </a:p>
                  </a:txBody>
                  <a:tcPr marL="0" marR="0" marT="0" marB="0" anchor="b">
                    <a:lnL>
                      <a:noFill/>
                    </a:lnL>
                    <a:lnR>
                      <a:noFill/>
                    </a:lnR>
                    <a:lnT>
                      <a:noFill/>
                    </a:lnT>
                    <a:lnB>
                      <a:noFill/>
                    </a:lnB>
                  </a:tcPr>
                </a:tc>
                <a:extLst>
                  <a:ext uri="{0D108BD9-81ED-4DB2-BD59-A6C34878D82A}">
                    <a16:rowId xmlns:a16="http://schemas.microsoft.com/office/drawing/2014/main" val="2294382041"/>
                  </a:ext>
                </a:extLst>
              </a:tr>
              <a:tr h="152408">
                <a:tc>
                  <a:txBody>
                    <a:bodyPr/>
                    <a:lstStyle/>
                    <a:p>
                      <a:pPr algn="l" fontAlgn="b"/>
                      <a:r>
                        <a:rPr lang="de-DE" sz="800" b="0" i="0" u="none" strike="noStrike">
                          <a:solidFill>
                            <a:srgbClr val="000000"/>
                          </a:solidFill>
                          <a:effectLst/>
                          <a:latin typeface="Arial" panose="020B0604020202020204" pitchFamily="34" charset="0"/>
                        </a:rPr>
                        <a:t>[D2-D4] Grafenrheinfeld - Stalldorf 416 [DIR] [D2] / N-1 Grafenrheinfeld - Hoepfingen ge (411)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1385.8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a:t>
                      </a:r>
                    </a:p>
                  </a:txBody>
                  <a:tcPr marL="0" marR="0" marT="0" marB="0" anchor="b">
                    <a:lnL>
                      <a:noFill/>
                    </a:lnL>
                    <a:lnR>
                      <a:noFill/>
                    </a:lnR>
                    <a:lnT>
                      <a:noFill/>
                    </a:lnT>
                    <a:lnB>
                      <a:noFill/>
                    </a:lnB>
                  </a:tcPr>
                </a:tc>
                <a:extLst>
                  <a:ext uri="{0D108BD9-81ED-4DB2-BD59-A6C34878D82A}">
                    <a16:rowId xmlns:a16="http://schemas.microsoft.com/office/drawing/2014/main" val="1444444216"/>
                  </a:ext>
                </a:extLst>
              </a:tr>
              <a:tr h="152408">
                <a:tc>
                  <a:txBody>
                    <a:bodyPr/>
                    <a:lstStyle/>
                    <a:p>
                      <a:pPr algn="l" fontAlgn="b"/>
                      <a:r>
                        <a:rPr lang="en-US" sz="800" b="0" i="0" u="none" strike="noStrike">
                          <a:solidFill>
                            <a:srgbClr val="000000"/>
                          </a:solidFill>
                          <a:effectLst/>
                          <a:latin typeface="Arial" panose="020B0604020202020204" pitchFamily="34" charset="0"/>
                        </a:rPr>
                        <a:t>[AT-HU] Wien Suedost - Gyoer 245 [DIR] [AT] / N-1 Neusiedl - Wien Suedost 246A</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3958.45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a:t>
                      </a:r>
                    </a:p>
                  </a:txBody>
                  <a:tcPr marL="0" marR="0" marT="0" marB="0" anchor="b">
                    <a:lnL>
                      <a:noFill/>
                    </a:lnL>
                    <a:lnR>
                      <a:noFill/>
                    </a:lnR>
                    <a:lnT>
                      <a:noFill/>
                    </a:lnT>
                    <a:lnB>
                      <a:noFill/>
                    </a:lnB>
                  </a:tcPr>
                </a:tc>
                <a:extLst>
                  <a:ext uri="{0D108BD9-81ED-4DB2-BD59-A6C34878D82A}">
                    <a16:rowId xmlns:a16="http://schemas.microsoft.com/office/drawing/2014/main" val="1485002995"/>
                  </a:ext>
                </a:extLst>
              </a:tr>
              <a:tr h="152408">
                <a:tc>
                  <a:txBody>
                    <a:bodyPr/>
                    <a:lstStyle/>
                    <a:p>
                      <a:pPr algn="l" fontAlgn="b"/>
                      <a:r>
                        <a:rPr lang="de-DE" sz="800" b="0" i="0" u="none" strike="noStrike">
                          <a:solidFill>
                            <a:srgbClr val="000000"/>
                          </a:solidFill>
                          <a:effectLst/>
                          <a:latin typeface="Arial" panose="020B0604020202020204" pitchFamily="34" charset="0"/>
                        </a:rPr>
                        <a:t>[D2-D8] Altenfeld - Redwitz 459 [DIR] [D8] / N-1 Altenfeld - Redwitz 460</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2307.87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a:t>
                      </a:r>
                    </a:p>
                  </a:txBody>
                  <a:tcPr marL="0" marR="0" marT="0" marB="0" anchor="b">
                    <a:lnL>
                      <a:noFill/>
                    </a:lnL>
                    <a:lnR>
                      <a:noFill/>
                    </a:lnR>
                    <a:lnT>
                      <a:noFill/>
                    </a:lnT>
                    <a:lnB>
                      <a:noFill/>
                    </a:lnB>
                  </a:tcPr>
                </a:tc>
                <a:extLst>
                  <a:ext uri="{0D108BD9-81ED-4DB2-BD59-A6C34878D82A}">
                    <a16:rowId xmlns:a16="http://schemas.microsoft.com/office/drawing/2014/main" val="3050521293"/>
                  </a:ext>
                </a:extLst>
              </a:tr>
              <a:tr h="152408">
                <a:tc>
                  <a:txBody>
                    <a:bodyPr/>
                    <a:lstStyle/>
                    <a:p>
                      <a:pPr algn="l" fontAlgn="b"/>
                      <a:r>
                        <a:rPr lang="en-US" sz="800" b="0" i="0" u="none" strike="noStrike">
                          <a:solidFill>
                            <a:srgbClr val="000000"/>
                          </a:solidFill>
                          <a:effectLst/>
                          <a:latin typeface="Arial" panose="020B0604020202020204" pitchFamily="34" charset="0"/>
                        </a:rPr>
                        <a:t>[NL-BE] Maasbracht-Van Eyck 380 W [OPP] [NL] / N-1 Achene - Gramme 380.10</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273.04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a:t>
                      </a:r>
                    </a:p>
                  </a:txBody>
                  <a:tcPr marL="0" marR="0" marT="0" marB="0" anchor="b">
                    <a:lnL>
                      <a:noFill/>
                    </a:lnL>
                    <a:lnR>
                      <a:noFill/>
                    </a:lnR>
                    <a:lnT>
                      <a:noFill/>
                    </a:lnT>
                    <a:lnB>
                      <a:noFill/>
                    </a:lnB>
                  </a:tcPr>
                </a:tc>
                <a:extLst>
                  <a:ext uri="{0D108BD9-81ED-4DB2-BD59-A6C34878D82A}">
                    <a16:rowId xmlns:a16="http://schemas.microsoft.com/office/drawing/2014/main" val="2168924139"/>
                  </a:ext>
                </a:extLst>
              </a:tr>
              <a:tr h="152408">
                <a:tc>
                  <a:txBody>
                    <a:bodyPr/>
                    <a:lstStyle/>
                    <a:p>
                      <a:pPr algn="l" fontAlgn="b"/>
                      <a:r>
                        <a:rPr lang="en-US" sz="800" b="0" i="0" u="none" strike="noStrike">
                          <a:solidFill>
                            <a:srgbClr val="000000"/>
                          </a:solidFill>
                          <a:effectLst/>
                          <a:latin typeface="Arial" panose="020B0604020202020204" pitchFamily="34" charset="0"/>
                        </a:rPr>
                        <a:t>[AT-AT] Strass - Thaur 273B [DIR] / N-1 Strass - Thaur 274B</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266.79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1697754843"/>
                  </a:ext>
                </a:extLst>
              </a:tr>
              <a:tr h="152408">
                <a:tc>
                  <a:txBody>
                    <a:bodyPr/>
                    <a:lstStyle/>
                    <a:p>
                      <a:pPr algn="l" fontAlgn="b"/>
                      <a:r>
                        <a:rPr lang="en-US" sz="800" b="0" i="0" u="none" strike="noStrike">
                          <a:solidFill>
                            <a:srgbClr val="000000"/>
                          </a:solidFill>
                          <a:effectLst/>
                          <a:latin typeface="Arial" panose="020B0604020202020204" pitchFamily="34" charset="0"/>
                        </a:rPr>
                        <a:t>[AT-AT] Bisamberg 2 - Wien Suedost 227 [DIR] / N-1 Bisamberg - Kledering 228B</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1376.37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a:t>
                      </a:r>
                    </a:p>
                  </a:txBody>
                  <a:tcPr marL="0" marR="0" marT="0" marB="0" anchor="b">
                    <a:lnL>
                      <a:noFill/>
                    </a:lnL>
                    <a:lnR>
                      <a:noFill/>
                    </a:lnR>
                    <a:lnT>
                      <a:noFill/>
                    </a:lnT>
                    <a:lnB>
                      <a:noFill/>
                    </a:lnB>
                  </a:tcPr>
                </a:tc>
                <a:extLst>
                  <a:ext uri="{0D108BD9-81ED-4DB2-BD59-A6C34878D82A}">
                    <a16:rowId xmlns:a16="http://schemas.microsoft.com/office/drawing/2014/main" val="1617277350"/>
                  </a:ext>
                </a:extLst>
              </a:tr>
              <a:tr h="152408">
                <a:tc>
                  <a:txBody>
                    <a:bodyPr/>
                    <a:lstStyle/>
                    <a:p>
                      <a:pPr algn="l" fontAlgn="b"/>
                      <a:r>
                        <a:rPr lang="en-US" sz="800" b="0" i="0" u="none" strike="noStrike">
                          <a:solidFill>
                            <a:srgbClr val="000000"/>
                          </a:solidFill>
                          <a:effectLst/>
                          <a:latin typeface="Arial" panose="020B0604020202020204" pitchFamily="34" charset="0"/>
                        </a:rPr>
                        <a:t>[D7-D7] Lambsheim - Weingarten LAMBSH W [DIR] / N-1 Hoepfingen - Hueffenhardt ge</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174.35</a:t>
                      </a:r>
                    </a:p>
                  </a:txBody>
                  <a:tcPr marL="0" marR="0" marT="0" marB="0" anchor="b">
                    <a:lnL>
                      <a:noFill/>
                    </a:lnL>
                    <a:lnR>
                      <a:noFill/>
                    </a:lnR>
                    <a:lnT>
                      <a:noFill/>
                    </a:lnT>
                    <a:lnB>
                      <a:noFill/>
                    </a:lnB>
                  </a:tcPr>
                </a:tc>
                <a:tc>
                  <a:txBody>
                    <a:bodyPr/>
                    <a:lstStyle/>
                    <a:p>
                      <a:pPr algn="r" fontAlgn="b"/>
                      <a:r>
                        <a:rPr lang="en-US" sz="800" b="0" i="0" u="none" strike="noStrike" dirty="0">
                          <a:solidFill>
                            <a:srgbClr val="000000"/>
                          </a:solidFill>
                          <a:effectLst/>
                          <a:latin typeface="Arial" panose="020B0604020202020204" pitchFamily="34" charset="0"/>
                        </a:rPr>
                        <a:t>5%</a:t>
                      </a:r>
                    </a:p>
                  </a:txBody>
                  <a:tcPr marL="0" marR="0" marT="0" marB="0" anchor="b">
                    <a:lnL>
                      <a:noFill/>
                    </a:lnL>
                    <a:lnR>
                      <a:noFill/>
                    </a:lnR>
                    <a:lnT>
                      <a:noFill/>
                    </a:lnT>
                    <a:lnB>
                      <a:noFill/>
                    </a:lnB>
                  </a:tcPr>
                </a:tc>
                <a:extLst>
                  <a:ext uri="{0D108BD9-81ED-4DB2-BD59-A6C34878D82A}">
                    <a16:rowId xmlns:a16="http://schemas.microsoft.com/office/drawing/2014/main" val="377685490"/>
                  </a:ext>
                </a:extLst>
              </a:tr>
            </a:tbl>
          </a:graphicData>
        </a:graphic>
      </p:graphicFrame>
    </p:spTree>
    <p:extLst>
      <p:ext uri="{BB962C8B-B14F-4D97-AF65-F5344CB8AC3E}">
        <p14:creationId xmlns:p14="http://schemas.microsoft.com/office/powerpoint/2010/main" val="243799156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tableEx ,Top 10 CNE by Average Maximum AMR (MW) per BD ,multiRowCard ,tableEx ,Average Maximum AMR per BD (MW) by TSO ,tableEx ,basicShap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+2_12</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13992784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20126 (part V)</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A560B477-1B4C-452F-91E3-E9367E3B5CE7}"/>
              </a:ext>
            </a:extLst>
          </p:cNvPr>
          <p:cNvGraphicFramePr>
            <a:graphicFrameLocks noGrp="1"/>
          </p:cNvGraphicFramePr>
          <p:nvPr/>
        </p:nvGraphicFramePr>
        <p:xfrm>
          <a:off x="1451863" y="1079494"/>
          <a:ext cx="7175312" cy="4351350"/>
        </p:xfrm>
        <a:graphic>
          <a:graphicData uri="http://schemas.openxmlformats.org/drawingml/2006/table">
            <a:tbl>
              <a:tblPr/>
              <a:tblGrid>
                <a:gridCol w="5560043">
                  <a:extLst>
                    <a:ext uri="{9D8B030D-6E8A-4147-A177-3AD203B41FA5}">
                      <a16:colId xmlns:a16="http://schemas.microsoft.com/office/drawing/2014/main" val="11873617"/>
                    </a:ext>
                  </a:extLst>
                </a:gridCol>
                <a:gridCol w="1175740">
                  <a:extLst>
                    <a:ext uri="{9D8B030D-6E8A-4147-A177-3AD203B41FA5}">
                      <a16:colId xmlns:a16="http://schemas.microsoft.com/office/drawing/2014/main" val="2610963461"/>
                    </a:ext>
                  </a:extLst>
                </a:gridCol>
                <a:gridCol w="439529">
                  <a:extLst>
                    <a:ext uri="{9D8B030D-6E8A-4147-A177-3AD203B41FA5}">
                      <a16:colId xmlns:a16="http://schemas.microsoft.com/office/drawing/2014/main" val="2631024632"/>
                    </a:ext>
                  </a:extLst>
                </a:gridCol>
              </a:tblGrid>
              <a:tr h="145045">
                <a:tc>
                  <a:txBody>
                    <a:bodyPr/>
                    <a:lstStyle/>
                    <a:p>
                      <a:pPr algn="l" fontAlgn="b"/>
                      <a:r>
                        <a:rPr lang="en-US" sz="900" b="1" i="0" u="none" strike="noStrike">
                          <a:solidFill>
                            <a:srgbClr val="000000"/>
                          </a:solidFill>
                          <a:effectLst/>
                          <a:latin typeface="Arial" panose="020B0604020202020204" pitchFamily="34" charset="0"/>
                        </a:rPr>
                        <a:t>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5355.25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214%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486999900"/>
                  </a:ext>
                </a:extLst>
              </a:tr>
              <a:tr h="145045">
                <a:tc>
                  <a:txBody>
                    <a:bodyPr/>
                    <a:lstStyle/>
                    <a:p>
                      <a:pPr algn="l" fontAlgn="b"/>
                      <a:r>
                        <a:rPr lang="en-US" sz="900" b="0" i="0" u="none" strike="noStrike">
                          <a:solidFill>
                            <a:srgbClr val="000000"/>
                          </a:solidFill>
                          <a:effectLst/>
                          <a:latin typeface="Arial" panose="020B0604020202020204" pitchFamily="34" charset="0"/>
                        </a:rPr>
                        <a:t>[HR-BA] 220kV Zakucac - Mostar [OPP] [HR] / N-1 Konjsko - Mostar</a:t>
                      </a:r>
                    </a:p>
                  </a:txBody>
                  <a:tcPr marL="9889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1036.05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56%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085998632"/>
                  </a:ext>
                </a:extLst>
              </a:tr>
              <a:tr h="145045">
                <a:tc>
                  <a:txBody>
                    <a:bodyPr/>
                    <a:lstStyle/>
                    <a:p>
                      <a:pPr algn="l" fontAlgn="b"/>
                      <a:r>
                        <a:rPr lang="en-US" sz="900" b="0" i="0" u="none" strike="noStrike">
                          <a:solidFill>
                            <a:srgbClr val="000000"/>
                          </a:solidFill>
                          <a:effectLst/>
                          <a:latin typeface="Arial" panose="020B0604020202020204" pitchFamily="34" charset="0"/>
                        </a:rPr>
                        <a:t>[SK-PL] Lemesany - Krosno Iskrz 2 [OPP] [PL] / N-1 Lemesany - Krosno Iskrz 1</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172.28</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67%</a:t>
                      </a:r>
                    </a:p>
                  </a:txBody>
                  <a:tcPr marL="0" marR="0" marT="0" marB="0" anchor="b">
                    <a:lnL>
                      <a:noFill/>
                    </a:lnL>
                    <a:lnR>
                      <a:noFill/>
                    </a:lnR>
                    <a:lnT>
                      <a:noFill/>
                    </a:lnT>
                    <a:lnB>
                      <a:noFill/>
                    </a:lnB>
                  </a:tcPr>
                </a:tc>
                <a:extLst>
                  <a:ext uri="{0D108BD9-81ED-4DB2-BD59-A6C34878D82A}">
                    <a16:rowId xmlns:a16="http://schemas.microsoft.com/office/drawing/2014/main" val="3425533873"/>
                  </a:ext>
                </a:extLst>
              </a:tr>
              <a:tr h="145045">
                <a:tc>
                  <a:txBody>
                    <a:bodyPr/>
                    <a:lstStyle/>
                    <a:p>
                      <a:pPr algn="l" fontAlgn="b"/>
                      <a:r>
                        <a:rPr lang="en-US" sz="900" b="0" i="0" u="none" strike="noStrike">
                          <a:solidFill>
                            <a:srgbClr val="000000"/>
                          </a:solidFill>
                          <a:effectLst/>
                          <a:latin typeface="Arial" panose="020B0604020202020204" pitchFamily="34" charset="0"/>
                        </a:rPr>
                        <a:t>[AT-HU] Wien Suedost - Gyoer 245 [DIR] [AT] / N-1 Neusiedl - Wien Suedost 246A</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5355.25</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5%</a:t>
                      </a:r>
                    </a:p>
                  </a:txBody>
                  <a:tcPr marL="0" marR="0" marT="0" marB="0" anchor="b">
                    <a:lnL>
                      <a:noFill/>
                    </a:lnL>
                    <a:lnR>
                      <a:noFill/>
                    </a:lnR>
                    <a:lnT>
                      <a:noFill/>
                    </a:lnT>
                    <a:lnB>
                      <a:noFill/>
                    </a:lnB>
                  </a:tcPr>
                </a:tc>
                <a:extLst>
                  <a:ext uri="{0D108BD9-81ED-4DB2-BD59-A6C34878D82A}">
                    <a16:rowId xmlns:a16="http://schemas.microsoft.com/office/drawing/2014/main" val="1964458759"/>
                  </a:ext>
                </a:extLst>
              </a:tr>
              <a:tr h="145045">
                <a:tc>
                  <a:txBody>
                    <a:bodyPr/>
                    <a:lstStyle/>
                    <a:p>
                      <a:pPr algn="l" fontAlgn="b"/>
                      <a:r>
                        <a:rPr lang="nn-NO" sz="900" b="0" i="0" u="none" strike="noStrike">
                          <a:solidFill>
                            <a:srgbClr val="000000"/>
                          </a:solidFill>
                          <a:effectLst/>
                          <a:latin typeface="Arial" panose="020B0604020202020204" pitchFamily="34" charset="0"/>
                        </a:rPr>
                        <a:t>[AT-AT] Sarasdorf - Zurndorf 439A [OPP] / N-1 Sarasdorf - Zurndorf 440A</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128.45</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a:t>
                      </a:r>
                    </a:p>
                  </a:txBody>
                  <a:tcPr marL="0" marR="0" marT="0" marB="0" anchor="b">
                    <a:lnL>
                      <a:noFill/>
                    </a:lnL>
                    <a:lnR>
                      <a:noFill/>
                    </a:lnR>
                    <a:lnT>
                      <a:noFill/>
                    </a:lnT>
                    <a:lnB>
                      <a:noFill/>
                    </a:lnB>
                  </a:tcPr>
                </a:tc>
                <a:extLst>
                  <a:ext uri="{0D108BD9-81ED-4DB2-BD59-A6C34878D82A}">
                    <a16:rowId xmlns:a16="http://schemas.microsoft.com/office/drawing/2014/main" val="1550642879"/>
                  </a:ext>
                </a:extLst>
              </a:tr>
              <a:tr h="145045">
                <a:tc>
                  <a:txBody>
                    <a:bodyPr/>
                    <a:lstStyle/>
                    <a:p>
                      <a:pPr algn="l" fontAlgn="b"/>
                      <a:r>
                        <a:rPr lang="pt-BR" sz="900" b="0" i="0" u="none" strike="noStrike">
                          <a:solidFill>
                            <a:srgbClr val="000000"/>
                          </a:solidFill>
                          <a:effectLst/>
                          <a:latin typeface="Arial" panose="020B0604020202020204" pitchFamily="34" charset="0"/>
                        </a:rPr>
                        <a:t>[BE-FR] Avelgem - Avelin 80 [DIR] [FR] / N-1 Avelgem - Mastaing 380.79</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191.33</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60%</a:t>
                      </a:r>
                    </a:p>
                  </a:txBody>
                  <a:tcPr marL="0" marR="0" marT="0" marB="0" anchor="b">
                    <a:lnL>
                      <a:noFill/>
                    </a:lnL>
                    <a:lnR>
                      <a:noFill/>
                    </a:lnR>
                    <a:lnT>
                      <a:noFill/>
                    </a:lnT>
                    <a:lnB>
                      <a:noFill/>
                    </a:lnB>
                  </a:tcPr>
                </a:tc>
                <a:extLst>
                  <a:ext uri="{0D108BD9-81ED-4DB2-BD59-A6C34878D82A}">
                    <a16:rowId xmlns:a16="http://schemas.microsoft.com/office/drawing/2014/main" val="3557780705"/>
                  </a:ext>
                </a:extLst>
              </a:tr>
              <a:tr h="145045">
                <a:tc>
                  <a:txBody>
                    <a:bodyPr/>
                    <a:lstStyle/>
                    <a:p>
                      <a:pPr algn="l" fontAlgn="b"/>
                      <a:r>
                        <a:rPr lang="de-DE" sz="900" b="0" i="0" u="none" strike="noStrike">
                          <a:solidFill>
                            <a:srgbClr val="000000"/>
                          </a:solidFill>
                          <a:effectLst/>
                          <a:latin typeface="Arial" panose="020B0604020202020204" pitchFamily="34" charset="0"/>
                        </a:rPr>
                        <a:t>[D7-D7] Paffendorf - Rommerskirchen PAFFEN S [OPP] / N-1 Knapsack - Sechtem WABERG W</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1020.49</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12%</a:t>
                      </a:r>
                    </a:p>
                  </a:txBody>
                  <a:tcPr marL="0" marR="0" marT="0" marB="0" anchor="b">
                    <a:lnL>
                      <a:noFill/>
                    </a:lnL>
                    <a:lnR>
                      <a:noFill/>
                    </a:lnR>
                    <a:lnT>
                      <a:noFill/>
                    </a:lnT>
                    <a:lnB>
                      <a:noFill/>
                    </a:lnB>
                  </a:tcPr>
                </a:tc>
                <a:extLst>
                  <a:ext uri="{0D108BD9-81ED-4DB2-BD59-A6C34878D82A}">
                    <a16:rowId xmlns:a16="http://schemas.microsoft.com/office/drawing/2014/main" val="2497082378"/>
                  </a:ext>
                </a:extLst>
              </a:tr>
              <a:tr h="145045">
                <a:tc>
                  <a:txBody>
                    <a:bodyPr/>
                    <a:lstStyle/>
                    <a:p>
                      <a:pPr algn="l" fontAlgn="b"/>
                      <a:r>
                        <a:rPr lang="en-US" sz="900" b="0" i="0" u="none" strike="noStrike">
                          <a:solidFill>
                            <a:srgbClr val="000000"/>
                          </a:solidFill>
                          <a:effectLst/>
                          <a:latin typeface="Arial" panose="020B0604020202020204" pitchFamily="34" charset="0"/>
                        </a:rPr>
                        <a:t>[D7-D7] Lambsheim - Weingarten LAMBSH W [DIR] / N-1 Hoepfingen - Hueffenhardt ge</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305.81</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11%</a:t>
                      </a:r>
                    </a:p>
                  </a:txBody>
                  <a:tcPr marL="0" marR="0" marT="0" marB="0" anchor="b">
                    <a:lnL>
                      <a:noFill/>
                    </a:lnL>
                    <a:lnR>
                      <a:noFill/>
                    </a:lnR>
                    <a:lnT>
                      <a:noFill/>
                    </a:lnT>
                    <a:lnB>
                      <a:noFill/>
                    </a:lnB>
                  </a:tcPr>
                </a:tc>
                <a:extLst>
                  <a:ext uri="{0D108BD9-81ED-4DB2-BD59-A6C34878D82A}">
                    <a16:rowId xmlns:a16="http://schemas.microsoft.com/office/drawing/2014/main" val="1211641350"/>
                  </a:ext>
                </a:extLst>
              </a:tr>
              <a:tr h="145045">
                <a:tc>
                  <a:txBody>
                    <a:bodyPr/>
                    <a:lstStyle/>
                    <a:p>
                      <a:pPr algn="l" fontAlgn="b"/>
                      <a:r>
                        <a:rPr lang="en-US" sz="900" b="1" i="0" u="none" strike="noStrike">
                          <a:solidFill>
                            <a:srgbClr val="000000"/>
                          </a:solidFill>
                          <a:effectLst/>
                          <a:latin typeface="Arial" panose="020B0604020202020204" pitchFamily="34" charset="0"/>
                        </a:rPr>
                        <a:t>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6374.94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294%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712972089"/>
                  </a:ext>
                </a:extLst>
              </a:tr>
              <a:tr h="145045">
                <a:tc>
                  <a:txBody>
                    <a:bodyPr/>
                    <a:lstStyle/>
                    <a:p>
                      <a:pPr algn="l" fontAlgn="b"/>
                      <a:r>
                        <a:rPr lang="en-US" sz="900" b="0" i="0" u="none" strike="noStrike">
                          <a:solidFill>
                            <a:srgbClr val="000000"/>
                          </a:solidFill>
                          <a:effectLst/>
                          <a:latin typeface="Arial" panose="020B0604020202020204" pitchFamily="34" charset="0"/>
                        </a:rPr>
                        <a:t>[AT-AT] Westtirol 1 - Westtirol 2 WTRHU41 [OPP] / N-1 Buers - Westtirol ws (421)</a:t>
                      </a:r>
                    </a:p>
                  </a:txBody>
                  <a:tcPr marL="9889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52.96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17%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981931847"/>
                  </a:ext>
                </a:extLst>
              </a:tr>
              <a:tr h="145045">
                <a:tc>
                  <a:txBody>
                    <a:bodyPr/>
                    <a:lstStyle/>
                    <a:p>
                      <a:pPr algn="l" fontAlgn="b"/>
                      <a:r>
                        <a:rPr lang="en-US" sz="900" b="0" i="0" u="none" strike="noStrike">
                          <a:solidFill>
                            <a:srgbClr val="000000"/>
                          </a:solidFill>
                          <a:effectLst/>
                          <a:latin typeface="Arial" panose="020B0604020202020204" pitchFamily="34" charset="0"/>
                        </a:rPr>
                        <a:t>[HR-BA] 220kV Zakucac - Mostar [OPP] [HR] / N-1 Konjsko - Mostar</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1353.82</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61%</a:t>
                      </a:r>
                    </a:p>
                  </a:txBody>
                  <a:tcPr marL="0" marR="0" marT="0" marB="0" anchor="b">
                    <a:lnL>
                      <a:noFill/>
                    </a:lnL>
                    <a:lnR>
                      <a:noFill/>
                    </a:lnR>
                    <a:lnT>
                      <a:noFill/>
                    </a:lnT>
                    <a:lnB>
                      <a:noFill/>
                    </a:lnB>
                  </a:tcPr>
                </a:tc>
                <a:extLst>
                  <a:ext uri="{0D108BD9-81ED-4DB2-BD59-A6C34878D82A}">
                    <a16:rowId xmlns:a16="http://schemas.microsoft.com/office/drawing/2014/main" val="1154137368"/>
                  </a:ext>
                </a:extLst>
              </a:tr>
              <a:tr h="145045">
                <a:tc>
                  <a:txBody>
                    <a:bodyPr/>
                    <a:lstStyle/>
                    <a:p>
                      <a:pPr algn="l" fontAlgn="b"/>
                      <a:r>
                        <a:rPr lang="pt-BR" sz="900" b="0" i="0" u="none" strike="noStrike">
                          <a:solidFill>
                            <a:srgbClr val="000000"/>
                          </a:solidFill>
                          <a:effectLst/>
                          <a:latin typeface="Arial" panose="020B0604020202020204" pitchFamily="34" charset="0"/>
                        </a:rPr>
                        <a:t>[HR-SI] 220kV Pehlin - Divaca [OPP] [HR] / N-1 Melina - Divaca</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173.58</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112%</a:t>
                      </a:r>
                    </a:p>
                  </a:txBody>
                  <a:tcPr marL="0" marR="0" marT="0" marB="0" anchor="b">
                    <a:lnL>
                      <a:noFill/>
                    </a:lnL>
                    <a:lnR>
                      <a:noFill/>
                    </a:lnR>
                    <a:lnT>
                      <a:noFill/>
                    </a:lnT>
                    <a:lnB>
                      <a:noFill/>
                    </a:lnB>
                  </a:tcPr>
                </a:tc>
                <a:extLst>
                  <a:ext uri="{0D108BD9-81ED-4DB2-BD59-A6C34878D82A}">
                    <a16:rowId xmlns:a16="http://schemas.microsoft.com/office/drawing/2014/main" val="555120258"/>
                  </a:ext>
                </a:extLst>
              </a:tr>
              <a:tr h="145045">
                <a:tc>
                  <a:txBody>
                    <a:bodyPr/>
                    <a:lstStyle/>
                    <a:p>
                      <a:pPr algn="l" fontAlgn="b"/>
                      <a:r>
                        <a:rPr lang="en-US" sz="900" b="0" i="0" u="none" strike="noStrike">
                          <a:solidFill>
                            <a:srgbClr val="000000"/>
                          </a:solidFill>
                          <a:effectLst/>
                          <a:latin typeface="Arial" panose="020B0604020202020204" pitchFamily="34" charset="0"/>
                        </a:rPr>
                        <a:t>[SK-PL] Lemesany - Krosno Iskrz 2 [OPP] [PL] / N-1 Lemesany - Krosno Iskrz 1</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274.3</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62%</a:t>
                      </a:r>
                    </a:p>
                  </a:txBody>
                  <a:tcPr marL="0" marR="0" marT="0" marB="0" anchor="b">
                    <a:lnL>
                      <a:noFill/>
                    </a:lnL>
                    <a:lnR>
                      <a:noFill/>
                    </a:lnR>
                    <a:lnT>
                      <a:noFill/>
                    </a:lnT>
                    <a:lnB>
                      <a:noFill/>
                    </a:lnB>
                  </a:tcPr>
                </a:tc>
                <a:extLst>
                  <a:ext uri="{0D108BD9-81ED-4DB2-BD59-A6C34878D82A}">
                    <a16:rowId xmlns:a16="http://schemas.microsoft.com/office/drawing/2014/main" val="1793665613"/>
                  </a:ext>
                </a:extLst>
              </a:tr>
              <a:tr h="145045">
                <a:tc>
                  <a:txBody>
                    <a:bodyPr/>
                    <a:lstStyle/>
                    <a:p>
                      <a:pPr algn="l" fontAlgn="b"/>
                      <a:r>
                        <a:rPr lang="de-DE" sz="900" b="0" i="0" u="none" strike="noStrike">
                          <a:solidFill>
                            <a:srgbClr val="000000"/>
                          </a:solidFill>
                          <a:effectLst/>
                          <a:latin typeface="Arial" panose="020B0604020202020204" pitchFamily="34" charset="0"/>
                        </a:rPr>
                        <a:t>[D2-D4] Grafenrheinfeld - Stalldorf 416 [DIR] [D2] / N-1 Grafenrheinfeld - Hoepfingen ge (411)</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1629.83</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8%</a:t>
                      </a:r>
                    </a:p>
                  </a:txBody>
                  <a:tcPr marL="0" marR="0" marT="0" marB="0" anchor="b">
                    <a:lnL>
                      <a:noFill/>
                    </a:lnL>
                    <a:lnR>
                      <a:noFill/>
                    </a:lnR>
                    <a:lnT>
                      <a:noFill/>
                    </a:lnT>
                    <a:lnB>
                      <a:noFill/>
                    </a:lnB>
                  </a:tcPr>
                </a:tc>
                <a:extLst>
                  <a:ext uri="{0D108BD9-81ED-4DB2-BD59-A6C34878D82A}">
                    <a16:rowId xmlns:a16="http://schemas.microsoft.com/office/drawing/2014/main" val="1093753236"/>
                  </a:ext>
                </a:extLst>
              </a:tr>
              <a:tr h="145045">
                <a:tc>
                  <a:txBody>
                    <a:bodyPr/>
                    <a:lstStyle/>
                    <a:p>
                      <a:pPr algn="l" fontAlgn="b"/>
                      <a:r>
                        <a:rPr lang="en-US" sz="900" b="0" i="0" u="none" strike="noStrike">
                          <a:solidFill>
                            <a:srgbClr val="000000"/>
                          </a:solidFill>
                          <a:effectLst/>
                          <a:latin typeface="Arial" panose="020B0604020202020204" pitchFamily="34" charset="0"/>
                        </a:rPr>
                        <a:t>[AT-HU] Wien Suedost - Gyoer 245 [DIR] [AT] / N-1 Neusiedl - Wien Suedost 246A</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6374.94</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a:t>
                      </a:r>
                    </a:p>
                  </a:txBody>
                  <a:tcPr marL="0" marR="0" marT="0" marB="0" anchor="b">
                    <a:lnL>
                      <a:noFill/>
                    </a:lnL>
                    <a:lnR>
                      <a:noFill/>
                    </a:lnR>
                    <a:lnT>
                      <a:noFill/>
                    </a:lnT>
                    <a:lnB>
                      <a:noFill/>
                    </a:lnB>
                  </a:tcPr>
                </a:tc>
                <a:extLst>
                  <a:ext uri="{0D108BD9-81ED-4DB2-BD59-A6C34878D82A}">
                    <a16:rowId xmlns:a16="http://schemas.microsoft.com/office/drawing/2014/main" val="3614535331"/>
                  </a:ext>
                </a:extLst>
              </a:tr>
              <a:tr h="145045">
                <a:tc>
                  <a:txBody>
                    <a:bodyPr/>
                    <a:lstStyle/>
                    <a:p>
                      <a:pPr algn="l" fontAlgn="b"/>
                      <a:r>
                        <a:rPr lang="de-DE" sz="900" b="0" i="0" u="none" strike="noStrike">
                          <a:solidFill>
                            <a:srgbClr val="000000"/>
                          </a:solidFill>
                          <a:effectLst/>
                          <a:latin typeface="Arial" panose="020B0604020202020204" pitchFamily="34" charset="0"/>
                        </a:rPr>
                        <a:t>[D2-D8] Altenfeld - Redwitz 459 [DIR] [D8] / N-1 Altenfeld - Redwitz 460</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1770.5</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a:t>
                      </a:r>
                    </a:p>
                  </a:txBody>
                  <a:tcPr marL="0" marR="0" marT="0" marB="0" anchor="b">
                    <a:lnL>
                      <a:noFill/>
                    </a:lnL>
                    <a:lnR>
                      <a:noFill/>
                    </a:lnR>
                    <a:lnT>
                      <a:noFill/>
                    </a:lnT>
                    <a:lnB>
                      <a:noFill/>
                    </a:lnB>
                  </a:tcPr>
                </a:tc>
                <a:extLst>
                  <a:ext uri="{0D108BD9-81ED-4DB2-BD59-A6C34878D82A}">
                    <a16:rowId xmlns:a16="http://schemas.microsoft.com/office/drawing/2014/main" val="2325249770"/>
                  </a:ext>
                </a:extLst>
              </a:tr>
              <a:tr h="145045">
                <a:tc>
                  <a:txBody>
                    <a:bodyPr/>
                    <a:lstStyle/>
                    <a:p>
                      <a:pPr algn="l" fontAlgn="b"/>
                      <a:r>
                        <a:rPr lang="en-US" sz="900" b="0" i="0" u="none" strike="noStrike">
                          <a:solidFill>
                            <a:srgbClr val="000000"/>
                          </a:solidFill>
                          <a:effectLst/>
                          <a:latin typeface="Arial" panose="020B0604020202020204" pitchFamily="34" charset="0"/>
                        </a:rPr>
                        <a:t>[NL-NL] Diemen-Lelystad 380 W [OPP] / N-1 Maasbracht-Eindhoven 380 W</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242.06</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943987998"/>
                  </a:ext>
                </a:extLst>
              </a:tr>
              <a:tr h="145045">
                <a:tc>
                  <a:txBody>
                    <a:bodyPr/>
                    <a:lstStyle/>
                    <a:p>
                      <a:pPr algn="l" fontAlgn="b"/>
                      <a:r>
                        <a:rPr lang="en-US" sz="900" b="0" i="0" u="none" strike="noStrike">
                          <a:solidFill>
                            <a:srgbClr val="000000"/>
                          </a:solidFill>
                          <a:effectLst/>
                          <a:latin typeface="Arial" panose="020B0604020202020204" pitchFamily="34" charset="0"/>
                        </a:rPr>
                        <a:t>[NL-BE] Maasbracht-Van Eyck 380 W [OPP] [NL] / N-1 Y-Courcelles (-Gramme - Tergnee) 380.31</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99.99</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a:t>
                      </a:r>
                    </a:p>
                  </a:txBody>
                  <a:tcPr marL="0" marR="0" marT="0" marB="0" anchor="b">
                    <a:lnL>
                      <a:noFill/>
                    </a:lnL>
                    <a:lnR>
                      <a:noFill/>
                    </a:lnR>
                    <a:lnT>
                      <a:noFill/>
                    </a:lnT>
                    <a:lnB>
                      <a:noFill/>
                    </a:lnB>
                  </a:tcPr>
                </a:tc>
                <a:extLst>
                  <a:ext uri="{0D108BD9-81ED-4DB2-BD59-A6C34878D82A}">
                    <a16:rowId xmlns:a16="http://schemas.microsoft.com/office/drawing/2014/main" val="2147623054"/>
                  </a:ext>
                </a:extLst>
              </a:tr>
              <a:tr h="145045">
                <a:tc>
                  <a:txBody>
                    <a:bodyPr/>
                    <a:lstStyle/>
                    <a:p>
                      <a:pPr algn="l" fontAlgn="b"/>
                      <a:r>
                        <a:rPr lang="en-US" sz="900" b="1" i="0" u="none" strike="noStrike">
                          <a:solidFill>
                            <a:srgbClr val="000000"/>
                          </a:solidFill>
                          <a:effectLst/>
                          <a:latin typeface="Arial" panose="020B0604020202020204" pitchFamily="34" charset="0"/>
                        </a:rPr>
                        <a:t>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712.61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152%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235740223"/>
                  </a:ext>
                </a:extLst>
              </a:tr>
              <a:tr h="145045">
                <a:tc>
                  <a:txBody>
                    <a:bodyPr/>
                    <a:lstStyle/>
                    <a:p>
                      <a:pPr algn="l" fontAlgn="b"/>
                      <a:r>
                        <a:rPr lang="en-US" sz="900" b="0" i="0" u="none" strike="noStrike">
                          <a:solidFill>
                            <a:srgbClr val="000000"/>
                          </a:solidFill>
                          <a:effectLst/>
                          <a:latin typeface="Arial" panose="020B0604020202020204" pitchFamily="34" charset="0"/>
                        </a:rPr>
                        <a:t>[SK-PL] Lemesany - Krosno Iskrz 2 [OPP] [PL] / N-1 Lemesany - Krosno Iskrz 1</a:t>
                      </a:r>
                    </a:p>
                  </a:txBody>
                  <a:tcPr marL="9889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591.79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68%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003323912"/>
                  </a:ext>
                </a:extLst>
              </a:tr>
              <a:tr h="145045">
                <a:tc>
                  <a:txBody>
                    <a:bodyPr/>
                    <a:lstStyle/>
                    <a:p>
                      <a:pPr algn="l" fontAlgn="b"/>
                      <a:r>
                        <a:rPr lang="en-US" sz="900" b="0" i="0" u="none" strike="noStrike">
                          <a:solidFill>
                            <a:srgbClr val="000000"/>
                          </a:solidFill>
                          <a:effectLst/>
                          <a:latin typeface="Arial" panose="020B0604020202020204" pitchFamily="34" charset="0"/>
                        </a:rPr>
                        <a:t>[NL-NL] Diemen-Lelystad 380 W [OPP] / N-1 Boxmeer-Dodewaard 380 Z</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166.36</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640728375"/>
                  </a:ext>
                </a:extLst>
              </a:tr>
              <a:tr h="145045">
                <a:tc>
                  <a:txBody>
                    <a:bodyPr/>
                    <a:lstStyle/>
                    <a:p>
                      <a:pPr algn="l" fontAlgn="b"/>
                      <a:r>
                        <a:rPr lang="en-US" sz="900" b="0" i="0" u="none" strike="noStrike">
                          <a:solidFill>
                            <a:srgbClr val="000000"/>
                          </a:solidFill>
                          <a:effectLst/>
                          <a:latin typeface="Arial" panose="020B0604020202020204" pitchFamily="34" charset="0"/>
                        </a:rPr>
                        <a:t>[D8-PL] Krajnik - Vierraden 1 [OPP] [PL] / N-1 Mikulowa - Pasikurowice</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358.74</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3626688928"/>
                  </a:ext>
                </a:extLst>
              </a:tr>
              <a:tr h="145045">
                <a:tc>
                  <a:txBody>
                    <a:bodyPr/>
                    <a:lstStyle/>
                    <a:p>
                      <a:pPr algn="l" fontAlgn="b"/>
                      <a:r>
                        <a:rPr lang="en-US" sz="900" b="0" i="0" u="none" strike="noStrike">
                          <a:solidFill>
                            <a:srgbClr val="000000"/>
                          </a:solidFill>
                          <a:effectLst/>
                          <a:latin typeface="Arial" panose="020B0604020202020204" pitchFamily="34" charset="0"/>
                        </a:rPr>
                        <a:t>[D7-D7] Huellen - Y Huellen WESTFL W [OPP] / N-1 Hattingen  - Witten  KEMNAD S</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712.61</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408603232"/>
                  </a:ext>
                </a:extLst>
              </a:tr>
              <a:tr h="145045">
                <a:tc>
                  <a:txBody>
                    <a:bodyPr/>
                    <a:lstStyle/>
                    <a:p>
                      <a:pPr algn="l" fontAlgn="b"/>
                      <a:r>
                        <a:rPr lang="de-DE" sz="900" b="0" i="0" u="none" strike="noStrike">
                          <a:solidFill>
                            <a:srgbClr val="000000"/>
                          </a:solidFill>
                          <a:effectLst/>
                          <a:latin typeface="Arial" panose="020B0604020202020204" pitchFamily="34" charset="0"/>
                        </a:rPr>
                        <a:t>[D7-D7] Bischofsheim - Y Pfungstadt RIED W [DIR] / N-1 Pfungstadt  - Urberach  GRIESH O</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603.92</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3516140727"/>
                  </a:ext>
                </a:extLst>
              </a:tr>
              <a:tr h="145045">
                <a:tc>
                  <a:txBody>
                    <a:bodyPr/>
                    <a:lstStyle/>
                    <a:p>
                      <a:pPr algn="l" fontAlgn="b"/>
                      <a:r>
                        <a:rPr lang="en-US" sz="900" b="1" i="0" u="none" strike="noStrike">
                          <a:solidFill>
                            <a:srgbClr val="000000"/>
                          </a:solidFill>
                          <a:effectLst/>
                          <a:latin typeface="Arial" panose="020B0604020202020204" pitchFamily="34" charset="0"/>
                        </a:rPr>
                        <a:t>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1228.52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1" i="0" u="none" strike="noStrike">
                          <a:solidFill>
                            <a:srgbClr val="000000"/>
                          </a:solidFill>
                          <a:effectLst/>
                          <a:latin typeface="Arial" panose="020B0604020202020204" pitchFamily="34" charset="0"/>
                        </a:rPr>
                        <a:t>113%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560945761"/>
                  </a:ext>
                </a:extLst>
              </a:tr>
              <a:tr h="145045">
                <a:tc>
                  <a:txBody>
                    <a:bodyPr/>
                    <a:lstStyle/>
                    <a:p>
                      <a:pPr algn="l" fontAlgn="b"/>
                      <a:r>
                        <a:rPr lang="en-US" sz="900" b="0" i="0" u="none" strike="noStrike">
                          <a:solidFill>
                            <a:srgbClr val="000000"/>
                          </a:solidFill>
                          <a:effectLst/>
                          <a:latin typeface="Arial" panose="020B0604020202020204" pitchFamily="34" charset="0"/>
                        </a:rPr>
                        <a:t>[SK-PL] Lemesany - Krosno Iskrz 2 [OPP] [PL] / N-1 Lemesany - Krosno Iskrz 1</a:t>
                      </a:r>
                    </a:p>
                  </a:txBody>
                  <a:tcPr marL="9889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754.86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900" b="0" i="0" u="none" strike="noStrike">
                          <a:solidFill>
                            <a:srgbClr val="000000"/>
                          </a:solidFill>
                          <a:effectLst/>
                          <a:latin typeface="Arial" panose="020B0604020202020204" pitchFamily="34" charset="0"/>
                        </a:rPr>
                        <a:t>53%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778029916"/>
                  </a:ext>
                </a:extLst>
              </a:tr>
              <a:tr h="145045">
                <a:tc>
                  <a:txBody>
                    <a:bodyPr/>
                    <a:lstStyle/>
                    <a:p>
                      <a:pPr algn="l" fontAlgn="b"/>
                      <a:r>
                        <a:rPr lang="en-US" sz="900" b="0" i="0" u="none" strike="noStrike">
                          <a:solidFill>
                            <a:srgbClr val="000000"/>
                          </a:solidFill>
                          <a:effectLst/>
                          <a:latin typeface="Arial" panose="020B0604020202020204" pitchFamily="34" charset="0"/>
                        </a:rPr>
                        <a:t>[D7-D2] Urberach - Grosskrotzenburg [OPP] [D2] / N-1 Dettingen - Grosskrotzenburg UMAIN S1</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1228.52</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401974515"/>
                  </a:ext>
                </a:extLst>
              </a:tr>
              <a:tr h="145045">
                <a:tc>
                  <a:txBody>
                    <a:bodyPr/>
                    <a:lstStyle/>
                    <a:p>
                      <a:pPr algn="l" fontAlgn="b"/>
                      <a:r>
                        <a:rPr lang="en-US" sz="900" b="0" i="0" u="none" strike="noStrike">
                          <a:solidFill>
                            <a:srgbClr val="000000"/>
                          </a:solidFill>
                          <a:effectLst/>
                          <a:latin typeface="Arial" panose="020B0604020202020204" pitchFamily="34" charset="0"/>
                        </a:rPr>
                        <a:t>[D8-PL] Krajnik - Vierraden 1 [OPP] [PL] / N-1 Mikulowa - Pasikurowice</a:t>
                      </a:r>
                    </a:p>
                  </a:txBody>
                  <a:tcPr marL="98894"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591.56</a:t>
                      </a:r>
                    </a:p>
                  </a:txBody>
                  <a:tcPr marL="0" marR="0" marT="0" marB="0" anchor="b">
                    <a:lnL>
                      <a:noFill/>
                    </a:lnL>
                    <a:lnR>
                      <a:noFill/>
                    </a:lnR>
                    <a:lnT>
                      <a:noFill/>
                    </a:lnT>
                    <a:lnB>
                      <a:noFill/>
                    </a:lnB>
                  </a:tcPr>
                </a:tc>
                <a:tc>
                  <a:txBody>
                    <a:bodyPr/>
                    <a:lstStyle/>
                    <a:p>
                      <a:pPr algn="r" fontAlgn="b"/>
                      <a:r>
                        <a:rPr lang="en-US" sz="9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425264559"/>
                  </a:ext>
                </a:extLst>
              </a:tr>
              <a:tr h="145045">
                <a:tc>
                  <a:txBody>
                    <a:bodyPr/>
                    <a:lstStyle/>
                    <a:p>
                      <a:pPr algn="l" fontAlgn="b"/>
                      <a:r>
                        <a:rPr lang="en-US" sz="900" b="0" i="0" u="none" strike="noStrike">
                          <a:solidFill>
                            <a:srgbClr val="000000"/>
                          </a:solidFill>
                          <a:effectLst/>
                          <a:latin typeface="Arial" panose="020B0604020202020204" pitchFamily="34" charset="0"/>
                        </a:rPr>
                        <a:t>[D7-D7] Huellen - Y Huellen WESTFL W [OPP] / N-1 Hattingen  - Witten  KEMNAD S</a:t>
                      </a:r>
                    </a:p>
                  </a:txBody>
                  <a:tcPr marL="98894"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0" i="0" u="none" strike="noStrike">
                          <a:solidFill>
                            <a:srgbClr val="000000"/>
                          </a:solidFill>
                          <a:effectLst/>
                          <a:latin typeface="Arial" panose="020B0604020202020204" pitchFamily="34" charset="0"/>
                        </a:rPr>
                        <a:t>329.28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900" b="0" i="0" u="none" strike="noStrike">
                          <a:solidFill>
                            <a:srgbClr val="000000"/>
                          </a:solidFill>
                          <a:effectLst/>
                          <a:latin typeface="Arial" panose="020B0604020202020204" pitchFamily="34" charset="0"/>
                        </a:rPr>
                        <a:t>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231356909"/>
                  </a:ext>
                </a:extLst>
              </a:tr>
              <a:tr h="145045">
                <a:tc>
                  <a:txBody>
                    <a:bodyPr/>
                    <a:lstStyle/>
                    <a:p>
                      <a:pPr algn="l" fontAlgn="b"/>
                      <a:r>
                        <a:rPr lang="en-US" sz="900" b="1" i="0" u="none" strike="noStrike">
                          <a:solidFill>
                            <a:srgbClr val="000000"/>
                          </a:solidFill>
                          <a:effectLst/>
                          <a:latin typeface="Arial" panose="020B0604020202020204" pitchFamily="34" charset="0"/>
                        </a:rPr>
                        <a:t>Total sum</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900" b="1" i="0" u="none" strike="noStrike">
                          <a:solidFill>
                            <a:srgbClr val="000000"/>
                          </a:solidFill>
                          <a:effectLst/>
                          <a:latin typeface="Arial" panose="020B0604020202020204" pitchFamily="34" charset="0"/>
                        </a:rPr>
                        <a:t>6374.94</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900" b="1" i="0" u="none" strike="noStrike" dirty="0">
                          <a:solidFill>
                            <a:srgbClr val="000000"/>
                          </a:solidFill>
                          <a:effectLst/>
                          <a:latin typeface="Arial" panose="020B0604020202020204" pitchFamily="34" charset="0"/>
                        </a:rPr>
                        <a:t>4207%</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704120617"/>
                  </a:ext>
                </a:extLst>
              </a:tr>
            </a:tbl>
          </a:graphicData>
        </a:graphic>
      </p:graphicFrame>
    </p:spTree>
    <p:extLst>
      <p:ext uri="{BB962C8B-B14F-4D97-AF65-F5344CB8AC3E}">
        <p14:creationId xmlns:p14="http://schemas.microsoft.com/office/powerpoint/2010/main" val="2407312658"/>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20128 (part 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F69A4B3C-D6B7-4D7D-BC09-B5A22A89BAA3}"/>
              </a:ext>
            </a:extLst>
          </p:cNvPr>
          <p:cNvGraphicFramePr>
            <a:graphicFrameLocks noGrp="1"/>
          </p:cNvGraphicFramePr>
          <p:nvPr>
            <p:extLst>
              <p:ext uri="{D42A27DB-BD31-4B8C-83A1-F6EECF244321}">
                <p14:modId xmlns:p14="http://schemas.microsoft.com/office/powerpoint/2010/main" val="923609447"/>
              </p:ext>
            </p:extLst>
          </p:nvPr>
        </p:nvGraphicFramePr>
        <p:xfrm>
          <a:off x="1896894" y="1079491"/>
          <a:ext cx="6080360" cy="5019760"/>
        </p:xfrm>
        <a:graphic>
          <a:graphicData uri="http://schemas.openxmlformats.org/drawingml/2006/table">
            <a:tbl>
              <a:tblPr/>
              <a:tblGrid>
                <a:gridCol w="4605421">
                  <a:extLst>
                    <a:ext uri="{9D8B030D-6E8A-4147-A177-3AD203B41FA5}">
                      <a16:colId xmlns:a16="http://schemas.microsoft.com/office/drawing/2014/main" val="1381825438"/>
                    </a:ext>
                  </a:extLst>
                </a:gridCol>
                <a:gridCol w="1073595">
                  <a:extLst>
                    <a:ext uri="{9D8B030D-6E8A-4147-A177-3AD203B41FA5}">
                      <a16:colId xmlns:a16="http://schemas.microsoft.com/office/drawing/2014/main" val="3955161269"/>
                    </a:ext>
                  </a:extLst>
                </a:gridCol>
                <a:gridCol w="401344">
                  <a:extLst>
                    <a:ext uri="{9D8B030D-6E8A-4147-A177-3AD203B41FA5}">
                      <a16:colId xmlns:a16="http://schemas.microsoft.com/office/drawing/2014/main" val="332587887"/>
                    </a:ext>
                  </a:extLst>
                </a:gridCol>
              </a:tblGrid>
              <a:tr h="147640">
                <a:tc>
                  <a:txBody>
                    <a:bodyPr/>
                    <a:lstStyle/>
                    <a:p>
                      <a:pPr algn="l" fontAlgn="b"/>
                      <a:r>
                        <a:rPr lang="en-US" sz="800" b="1" i="0" u="none" strike="noStrike">
                          <a:solidFill>
                            <a:srgbClr val="000000"/>
                          </a:solidFill>
                          <a:effectLst/>
                          <a:latin typeface="Arial" panose="020B0604020202020204" pitchFamily="34" charset="0"/>
                        </a:rPr>
                        <a:t>Hour</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MAX of ShadowPrice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RAM %</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2312670566"/>
                  </a:ext>
                </a:extLst>
              </a:tr>
              <a:tr h="147640">
                <a:tc>
                  <a:txBody>
                    <a:bodyPr/>
                    <a:lstStyle/>
                    <a:p>
                      <a:pPr algn="l" fontAlgn="b"/>
                      <a:r>
                        <a:rPr lang="en-US" sz="800" b="1" i="0" u="none" strike="noStrike">
                          <a:solidFill>
                            <a:srgbClr val="000000"/>
                          </a:solidFill>
                          <a:effectLst/>
                          <a:latin typeface="Arial" panose="020B0604020202020204" pitchFamily="34" charset="0"/>
                        </a:rPr>
                        <a:t>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1184.71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127%</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374141510"/>
                  </a:ext>
                </a:extLst>
              </a:tr>
              <a:tr h="147640">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305.49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773959936"/>
                  </a:ext>
                </a:extLst>
              </a:tr>
              <a:tr h="147640">
                <a:tc>
                  <a:txBody>
                    <a:bodyPr/>
                    <a:lstStyle/>
                    <a:p>
                      <a:pPr algn="l" fontAlgn="b"/>
                      <a:r>
                        <a:rPr lang="en-US" sz="800" b="0" i="0" u="none" strike="noStrike">
                          <a:solidFill>
                            <a:srgbClr val="000000"/>
                          </a:solidFill>
                          <a:effectLst/>
                          <a:latin typeface="Arial" panose="020B0604020202020204" pitchFamily="34" charset="0"/>
                        </a:rPr>
                        <a:t>[D8-PL] Krajnik - Vierraden 1 [OPP] [PL] / N-1 Mikulowa - Pasikurowice</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185.03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491614768"/>
                  </a:ext>
                </a:extLst>
              </a:tr>
              <a:tr h="147640">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375.21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830746453"/>
                  </a:ext>
                </a:extLst>
              </a:tr>
              <a:tr h="147640">
                <a:tc>
                  <a:txBody>
                    <a:bodyPr/>
                    <a:lstStyle/>
                    <a:p>
                      <a:pPr algn="l" fontAlgn="b"/>
                      <a:r>
                        <a:rPr lang="en-US" sz="800" b="0" i="0" u="none" strike="noStrike">
                          <a:solidFill>
                            <a:srgbClr val="000000"/>
                          </a:solidFill>
                          <a:effectLst/>
                          <a:latin typeface="Arial" panose="020B0604020202020204" pitchFamily="34" charset="0"/>
                        </a:rPr>
                        <a:t>[D7-D7] Mengede - Y Huellen WESTFL W [DIR] / N-1 Hattingen  - Witten  KEMNAD S</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1184.71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2680647657"/>
                  </a:ext>
                </a:extLst>
              </a:tr>
              <a:tr h="147640">
                <a:tc>
                  <a:txBody>
                    <a:bodyPr/>
                    <a:lstStyle/>
                    <a:p>
                      <a:pPr algn="l" fontAlgn="b"/>
                      <a:r>
                        <a:rPr lang="en-US" sz="800" b="1" i="0" u="none" strike="noStrike">
                          <a:solidFill>
                            <a:srgbClr val="000000"/>
                          </a:solidFill>
                          <a:effectLst/>
                          <a:latin typeface="Arial" panose="020B0604020202020204" pitchFamily="34" charset="0"/>
                        </a:rPr>
                        <a:t>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982.06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892553759"/>
                  </a:ext>
                </a:extLst>
              </a:tr>
              <a:tr h="147640">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Dobrzen</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265.7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43%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157510103"/>
                  </a:ext>
                </a:extLst>
              </a:tr>
              <a:tr h="147640">
                <a:tc>
                  <a:txBody>
                    <a:bodyPr/>
                    <a:lstStyle/>
                    <a:p>
                      <a:pPr algn="l" fontAlgn="b"/>
                      <a:r>
                        <a:rPr lang="en-US" sz="800" b="0" i="0" u="none" strike="noStrike">
                          <a:solidFill>
                            <a:srgbClr val="000000"/>
                          </a:solidFill>
                          <a:effectLst/>
                          <a:latin typeface="Arial" panose="020B0604020202020204" pitchFamily="34" charset="0"/>
                        </a:rPr>
                        <a:t>[D8-PL] Krajnik - Vierraden 1 [OPP] [PL] / N-1 Mikulowa - Pasikurowice</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169.31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3256785781"/>
                  </a:ext>
                </a:extLst>
              </a:tr>
              <a:tr h="147640">
                <a:tc>
                  <a:txBody>
                    <a:bodyPr/>
                    <a:lstStyle/>
                    <a:p>
                      <a:pPr algn="l" fontAlgn="b"/>
                      <a:r>
                        <a:rPr lang="en-US" sz="800" b="0" i="0" u="none" strike="noStrike">
                          <a:solidFill>
                            <a:srgbClr val="000000"/>
                          </a:solidFill>
                          <a:effectLst/>
                          <a:latin typeface="Arial" panose="020B0604020202020204" pitchFamily="34" charset="0"/>
                        </a:rPr>
                        <a:t>[BE-BE] Achene - Gramme 380.10 [OPP] / N-1 Aubange - Moulaine 220.513</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29.62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15%</a:t>
                      </a:r>
                    </a:p>
                  </a:txBody>
                  <a:tcPr marL="0" marR="0" marT="0" marB="0" anchor="b">
                    <a:lnL>
                      <a:noFill/>
                    </a:lnL>
                    <a:lnR>
                      <a:noFill/>
                    </a:lnR>
                    <a:lnT>
                      <a:noFill/>
                    </a:lnT>
                    <a:lnB>
                      <a:noFill/>
                    </a:lnB>
                  </a:tcPr>
                </a:tc>
                <a:extLst>
                  <a:ext uri="{0D108BD9-81ED-4DB2-BD59-A6C34878D82A}">
                    <a16:rowId xmlns:a16="http://schemas.microsoft.com/office/drawing/2014/main" val="3847765188"/>
                  </a:ext>
                </a:extLst>
              </a:tr>
              <a:tr h="147640">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394.5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89769233"/>
                  </a:ext>
                </a:extLst>
              </a:tr>
              <a:tr h="147640">
                <a:tc>
                  <a:txBody>
                    <a:bodyPr/>
                    <a:lstStyle/>
                    <a:p>
                      <a:pPr algn="l" fontAlgn="b"/>
                      <a:r>
                        <a:rPr lang="en-US" sz="800" b="0" i="0" u="none" strike="noStrike">
                          <a:solidFill>
                            <a:srgbClr val="000000"/>
                          </a:solidFill>
                          <a:effectLst/>
                          <a:latin typeface="Arial" panose="020B0604020202020204" pitchFamily="34" charset="0"/>
                        </a:rPr>
                        <a:t>[D7-D7] Mengede - Y Huellen WESTFL W [DIR] / N-1 Hattingen  - Witten  KEMNAD S</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982.06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679762911"/>
                  </a:ext>
                </a:extLst>
              </a:tr>
              <a:tr h="147640">
                <a:tc>
                  <a:txBody>
                    <a:bodyPr/>
                    <a:lstStyle/>
                    <a:p>
                      <a:pPr algn="l" fontAlgn="b"/>
                      <a:r>
                        <a:rPr lang="en-US" sz="800" b="1" i="0" u="none" strike="noStrike">
                          <a:solidFill>
                            <a:srgbClr val="000000"/>
                          </a:solidFill>
                          <a:effectLst/>
                          <a:latin typeface="Arial" panose="020B0604020202020204" pitchFamily="34" charset="0"/>
                        </a:rPr>
                        <a:t>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926.54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196%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911386752"/>
                  </a:ext>
                </a:extLst>
              </a:tr>
              <a:tr h="147640">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89.28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680199865"/>
                  </a:ext>
                </a:extLst>
              </a:tr>
              <a:tr h="147640">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Dobrzen</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93.43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43%</a:t>
                      </a:r>
                    </a:p>
                  </a:txBody>
                  <a:tcPr marL="0" marR="0" marT="0" marB="0" anchor="b">
                    <a:lnL>
                      <a:noFill/>
                    </a:lnL>
                    <a:lnR>
                      <a:noFill/>
                    </a:lnR>
                    <a:lnT>
                      <a:noFill/>
                    </a:lnT>
                    <a:lnB>
                      <a:noFill/>
                    </a:lnB>
                  </a:tcPr>
                </a:tc>
                <a:extLst>
                  <a:ext uri="{0D108BD9-81ED-4DB2-BD59-A6C34878D82A}">
                    <a16:rowId xmlns:a16="http://schemas.microsoft.com/office/drawing/2014/main" val="4010373539"/>
                  </a:ext>
                </a:extLst>
              </a:tr>
              <a:tr h="147640">
                <a:tc>
                  <a:txBody>
                    <a:bodyPr/>
                    <a:lstStyle/>
                    <a:p>
                      <a:pPr algn="l" fontAlgn="b"/>
                      <a:r>
                        <a:rPr lang="en-US" sz="800" b="0" i="0" u="none" strike="noStrike">
                          <a:solidFill>
                            <a:srgbClr val="000000"/>
                          </a:solidFill>
                          <a:effectLst/>
                          <a:latin typeface="Arial" panose="020B0604020202020204" pitchFamily="34" charset="0"/>
                        </a:rPr>
                        <a:t>[AT-AT] Tauern - Tauern TAPST [DIR] / N-1 Westtirol 1 - Westtirol 2 WTRHU41</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335.75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41%</a:t>
                      </a:r>
                    </a:p>
                  </a:txBody>
                  <a:tcPr marL="0" marR="0" marT="0" marB="0" anchor="b">
                    <a:lnL>
                      <a:noFill/>
                    </a:lnL>
                    <a:lnR>
                      <a:noFill/>
                    </a:lnR>
                    <a:lnT>
                      <a:noFill/>
                    </a:lnT>
                    <a:lnB>
                      <a:noFill/>
                    </a:lnB>
                  </a:tcPr>
                </a:tc>
                <a:extLst>
                  <a:ext uri="{0D108BD9-81ED-4DB2-BD59-A6C34878D82A}">
                    <a16:rowId xmlns:a16="http://schemas.microsoft.com/office/drawing/2014/main" val="2725548353"/>
                  </a:ext>
                </a:extLst>
              </a:tr>
              <a:tr h="147640">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451.6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147355243"/>
                  </a:ext>
                </a:extLst>
              </a:tr>
              <a:tr h="147640">
                <a:tc>
                  <a:txBody>
                    <a:bodyPr/>
                    <a:lstStyle/>
                    <a:p>
                      <a:pPr algn="l" fontAlgn="b"/>
                      <a:r>
                        <a:rPr lang="en-US" sz="800" b="0" i="0" u="none" strike="noStrike">
                          <a:solidFill>
                            <a:srgbClr val="000000"/>
                          </a:solidFill>
                          <a:effectLst/>
                          <a:latin typeface="Arial" panose="020B0604020202020204" pitchFamily="34" charset="0"/>
                        </a:rPr>
                        <a:t>[D7-D7] Mengede - Y Huellen WESTFL W [DIR] / N-1 Hattingen  - Witten  KEMNAD S</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926.54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2725685973"/>
                  </a:ext>
                </a:extLst>
              </a:tr>
              <a:tr h="147640">
                <a:tc>
                  <a:txBody>
                    <a:bodyPr/>
                    <a:lstStyle/>
                    <a:p>
                      <a:pPr algn="l" fontAlgn="b"/>
                      <a:r>
                        <a:rPr lang="en-US" sz="800" b="1" i="0" u="none" strike="noStrike">
                          <a:solidFill>
                            <a:srgbClr val="000000"/>
                          </a:solidFill>
                          <a:effectLst/>
                          <a:latin typeface="Arial" panose="020B0604020202020204" pitchFamily="34" charset="0"/>
                        </a:rPr>
                        <a:t>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987.83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153%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72872544"/>
                  </a:ext>
                </a:extLst>
              </a:tr>
              <a:tr h="147640">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172.47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170287632"/>
                  </a:ext>
                </a:extLst>
              </a:tr>
              <a:tr h="147640">
                <a:tc>
                  <a:txBody>
                    <a:bodyPr/>
                    <a:lstStyle/>
                    <a:p>
                      <a:pPr algn="l" fontAlgn="b"/>
                      <a:r>
                        <a:rPr lang="en-US" sz="800" b="0" i="0" u="none" strike="noStrike">
                          <a:solidFill>
                            <a:srgbClr val="000000"/>
                          </a:solidFill>
                          <a:effectLst/>
                          <a:latin typeface="Arial" panose="020B0604020202020204" pitchFamily="34" charset="0"/>
                        </a:rPr>
                        <a:t>[AT-AT] Tauern - Tauern TAPST [DIR] / N-1 Westtirol 1 - Westtirol 2 WTRHU41</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354.3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42%</a:t>
                      </a:r>
                    </a:p>
                  </a:txBody>
                  <a:tcPr marL="0" marR="0" marT="0" marB="0" anchor="b">
                    <a:lnL>
                      <a:noFill/>
                    </a:lnL>
                    <a:lnR>
                      <a:noFill/>
                    </a:lnR>
                    <a:lnT>
                      <a:noFill/>
                    </a:lnT>
                    <a:lnB>
                      <a:noFill/>
                    </a:lnB>
                  </a:tcPr>
                </a:tc>
                <a:extLst>
                  <a:ext uri="{0D108BD9-81ED-4DB2-BD59-A6C34878D82A}">
                    <a16:rowId xmlns:a16="http://schemas.microsoft.com/office/drawing/2014/main" val="3929488210"/>
                  </a:ext>
                </a:extLst>
              </a:tr>
              <a:tr h="147640">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399.18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877174881"/>
                  </a:ext>
                </a:extLst>
              </a:tr>
              <a:tr h="147640">
                <a:tc>
                  <a:txBody>
                    <a:bodyPr/>
                    <a:lstStyle/>
                    <a:p>
                      <a:pPr algn="l" fontAlgn="b"/>
                      <a:r>
                        <a:rPr lang="en-US" sz="800" b="0" i="0" u="none" strike="noStrike">
                          <a:solidFill>
                            <a:srgbClr val="000000"/>
                          </a:solidFill>
                          <a:effectLst/>
                          <a:latin typeface="Arial" panose="020B0604020202020204" pitchFamily="34" charset="0"/>
                        </a:rPr>
                        <a:t>[D7-D7] Mengede - Y Huellen WESTFL W [DIR] / N-1 Hattingen  - Witten  KEMNAD S</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987.83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3413981087"/>
                  </a:ext>
                </a:extLst>
              </a:tr>
              <a:tr h="147640">
                <a:tc>
                  <a:txBody>
                    <a:bodyPr/>
                    <a:lstStyle/>
                    <a:p>
                      <a:pPr algn="l" fontAlgn="b"/>
                      <a:r>
                        <a:rPr lang="en-US" sz="800" b="1" i="0" u="none" strike="noStrike">
                          <a:solidFill>
                            <a:srgbClr val="000000"/>
                          </a:solidFill>
                          <a:effectLst/>
                          <a:latin typeface="Arial" panose="020B0604020202020204" pitchFamily="34" charset="0"/>
                        </a:rPr>
                        <a:t>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864.49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91604875"/>
                  </a:ext>
                </a:extLst>
              </a:tr>
              <a:tr h="147640">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78.62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891314231"/>
                  </a:ext>
                </a:extLst>
              </a:tr>
              <a:tr h="147640">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Dobrzen</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92.47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44%</a:t>
                      </a:r>
                    </a:p>
                  </a:txBody>
                  <a:tcPr marL="0" marR="0" marT="0" marB="0" anchor="b">
                    <a:lnL>
                      <a:noFill/>
                    </a:lnL>
                    <a:lnR>
                      <a:noFill/>
                    </a:lnR>
                    <a:lnT>
                      <a:noFill/>
                    </a:lnT>
                    <a:lnB>
                      <a:noFill/>
                    </a:lnB>
                  </a:tcPr>
                </a:tc>
                <a:extLst>
                  <a:ext uri="{0D108BD9-81ED-4DB2-BD59-A6C34878D82A}">
                    <a16:rowId xmlns:a16="http://schemas.microsoft.com/office/drawing/2014/main" val="218310803"/>
                  </a:ext>
                </a:extLst>
              </a:tr>
              <a:tr h="147640">
                <a:tc>
                  <a:txBody>
                    <a:bodyPr/>
                    <a:lstStyle/>
                    <a:p>
                      <a:pPr algn="l" fontAlgn="b"/>
                      <a:r>
                        <a:rPr lang="de-DE" sz="800" b="0" i="0" u="none" strike="noStrike">
                          <a:solidFill>
                            <a:srgbClr val="000000"/>
                          </a:solidFill>
                          <a:effectLst/>
                          <a:latin typeface="Arial" panose="020B0604020202020204" pitchFamily="34" charset="0"/>
                        </a:rPr>
                        <a:t>[AT-AT] Tauern - Tauern TAPST [DIR] / N-1 Tauern - Weissenbach 221</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74.38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54%</a:t>
                      </a:r>
                    </a:p>
                  </a:txBody>
                  <a:tcPr marL="0" marR="0" marT="0" marB="0" anchor="b">
                    <a:lnL>
                      <a:noFill/>
                    </a:lnL>
                    <a:lnR>
                      <a:noFill/>
                    </a:lnR>
                    <a:lnT>
                      <a:noFill/>
                    </a:lnT>
                    <a:lnB>
                      <a:noFill/>
                    </a:lnB>
                  </a:tcPr>
                </a:tc>
                <a:extLst>
                  <a:ext uri="{0D108BD9-81ED-4DB2-BD59-A6C34878D82A}">
                    <a16:rowId xmlns:a16="http://schemas.microsoft.com/office/drawing/2014/main" val="3061660888"/>
                  </a:ext>
                </a:extLst>
              </a:tr>
              <a:tr h="147640">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393.02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232201574"/>
                  </a:ext>
                </a:extLst>
              </a:tr>
              <a:tr h="147640">
                <a:tc>
                  <a:txBody>
                    <a:bodyPr/>
                    <a:lstStyle/>
                    <a:p>
                      <a:pPr algn="l" fontAlgn="b"/>
                      <a:r>
                        <a:rPr lang="en-US" sz="800" b="0" i="0" u="none" strike="noStrike">
                          <a:solidFill>
                            <a:srgbClr val="000000"/>
                          </a:solidFill>
                          <a:effectLst/>
                          <a:latin typeface="Arial" panose="020B0604020202020204" pitchFamily="34" charset="0"/>
                        </a:rPr>
                        <a:t>[D7-D7] Mengede - Y Huellen WESTFL W [DIR] / N-1 Hattingen  - Witten  KEMNAD S</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864.49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2221549982"/>
                  </a:ext>
                </a:extLst>
              </a:tr>
              <a:tr h="147640">
                <a:tc>
                  <a:txBody>
                    <a:bodyPr/>
                    <a:lstStyle/>
                    <a:p>
                      <a:pPr algn="l" fontAlgn="b"/>
                      <a:r>
                        <a:rPr lang="en-US" sz="800" b="1" i="0" u="none" strike="noStrike">
                          <a:solidFill>
                            <a:srgbClr val="000000"/>
                          </a:solidFill>
                          <a:effectLst/>
                          <a:latin typeface="Arial" panose="020B0604020202020204" pitchFamily="34" charset="0"/>
                        </a:rPr>
                        <a:t>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915.96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141%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902669289"/>
                  </a:ext>
                </a:extLst>
              </a:tr>
              <a:tr h="147640">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306.51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530244354"/>
                  </a:ext>
                </a:extLst>
              </a:tr>
              <a:tr h="147640">
                <a:tc>
                  <a:txBody>
                    <a:bodyPr/>
                    <a:lstStyle/>
                    <a:p>
                      <a:pPr algn="l" fontAlgn="b"/>
                      <a:r>
                        <a:rPr lang="en-US" sz="800" b="0" i="0" u="none" strike="noStrike">
                          <a:solidFill>
                            <a:srgbClr val="000000"/>
                          </a:solidFill>
                          <a:effectLst/>
                          <a:latin typeface="Arial" panose="020B0604020202020204" pitchFamily="34" charset="0"/>
                        </a:rPr>
                        <a:t>[D8-PL] Krajnik - Vierraden 1 [OPP] [PL] / N-1 Mikulowa - Pasikurowice</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109.96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565586528"/>
                  </a:ext>
                </a:extLst>
              </a:tr>
              <a:tr h="147640">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289.17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508150355"/>
                  </a:ext>
                </a:extLst>
              </a:tr>
              <a:tr h="147640">
                <a:tc>
                  <a:txBody>
                    <a:bodyPr/>
                    <a:lstStyle/>
                    <a:p>
                      <a:pPr algn="l" fontAlgn="b"/>
                      <a:r>
                        <a:rPr lang="en-US" sz="800" b="0" i="0" u="none" strike="noStrike">
                          <a:solidFill>
                            <a:srgbClr val="000000"/>
                          </a:solidFill>
                          <a:effectLst/>
                          <a:latin typeface="Arial" panose="020B0604020202020204" pitchFamily="34" charset="0"/>
                        </a:rPr>
                        <a:t>[D7-D7] Mengede - Y Huellen WESTFL W [DIR] / N-1 Hattingen  - Witten  KEMNAD S</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915.96</a:t>
                      </a:r>
                    </a:p>
                  </a:txBody>
                  <a:tcPr marL="0" marR="0" marT="0" marB="0" anchor="b">
                    <a:lnL>
                      <a:noFill/>
                    </a:lnL>
                    <a:lnR>
                      <a:noFill/>
                    </a:lnR>
                    <a:lnT>
                      <a:noFill/>
                    </a:lnT>
                    <a:lnB>
                      <a:noFill/>
                    </a:lnB>
                  </a:tcPr>
                </a:tc>
                <a:tc>
                  <a:txBody>
                    <a:bodyPr/>
                    <a:lstStyle/>
                    <a:p>
                      <a:pPr algn="r" fontAlgn="b"/>
                      <a:r>
                        <a:rPr lang="en-US" sz="800" b="0" i="0" u="none" strike="noStrike" dirty="0">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1639406897"/>
                  </a:ext>
                </a:extLst>
              </a:tr>
            </a:tbl>
          </a:graphicData>
        </a:graphic>
      </p:graphicFrame>
    </p:spTree>
    <p:extLst>
      <p:ext uri="{BB962C8B-B14F-4D97-AF65-F5344CB8AC3E}">
        <p14:creationId xmlns:p14="http://schemas.microsoft.com/office/powerpoint/2010/main" val="2255885721"/>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20128 (part 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B75FF7D2-AB71-407F-A05C-2E7D04DBA646}"/>
              </a:ext>
            </a:extLst>
          </p:cNvPr>
          <p:cNvGraphicFramePr>
            <a:graphicFrameLocks noGrp="1"/>
          </p:cNvGraphicFramePr>
          <p:nvPr>
            <p:extLst>
              <p:ext uri="{D42A27DB-BD31-4B8C-83A1-F6EECF244321}">
                <p14:modId xmlns:p14="http://schemas.microsoft.com/office/powerpoint/2010/main" val="2339631942"/>
              </p:ext>
            </p:extLst>
          </p:nvPr>
        </p:nvGraphicFramePr>
        <p:xfrm>
          <a:off x="1741251" y="1079496"/>
          <a:ext cx="6325025" cy="5408865"/>
        </p:xfrm>
        <a:graphic>
          <a:graphicData uri="http://schemas.openxmlformats.org/drawingml/2006/table">
            <a:tbl>
              <a:tblPr/>
              <a:tblGrid>
                <a:gridCol w="4790736">
                  <a:extLst>
                    <a:ext uri="{9D8B030D-6E8A-4147-A177-3AD203B41FA5}">
                      <a16:colId xmlns:a16="http://schemas.microsoft.com/office/drawing/2014/main" val="1952681301"/>
                    </a:ext>
                  </a:extLst>
                </a:gridCol>
                <a:gridCol w="1116795">
                  <a:extLst>
                    <a:ext uri="{9D8B030D-6E8A-4147-A177-3AD203B41FA5}">
                      <a16:colId xmlns:a16="http://schemas.microsoft.com/office/drawing/2014/main" val="3572394171"/>
                    </a:ext>
                  </a:extLst>
                </a:gridCol>
                <a:gridCol w="417494">
                  <a:extLst>
                    <a:ext uri="{9D8B030D-6E8A-4147-A177-3AD203B41FA5}">
                      <a16:colId xmlns:a16="http://schemas.microsoft.com/office/drawing/2014/main" val="1198889284"/>
                    </a:ext>
                  </a:extLst>
                </a:gridCol>
              </a:tblGrid>
              <a:tr h="163905">
                <a:tc>
                  <a:txBody>
                    <a:bodyPr/>
                    <a:lstStyle/>
                    <a:p>
                      <a:pPr algn="l" fontAlgn="b"/>
                      <a:r>
                        <a:rPr lang="en-US" sz="800" b="1" i="0" u="none" strike="noStrike">
                          <a:solidFill>
                            <a:srgbClr val="000000"/>
                          </a:solidFill>
                          <a:effectLst/>
                          <a:latin typeface="Arial" panose="020B0604020202020204" pitchFamily="34" charset="0"/>
                        </a:rPr>
                        <a:t>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750.8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164%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070476012"/>
                  </a:ext>
                </a:extLst>
              </a:tr>
              <a:tr h="163905">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505.5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80%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935829727"/>
                  </a:ext>
                </a:extLst>
              </a:tr>
              <a:tr h="163905">
                <a:tc>
                  <a:txBody>
                    <a:bodyPr/>
                    <a:lstStyle/>
                    <a:p>
                      <a:pPr algn="l" fontAlgn="b"/>
                      <a:r>
                        <a:rPr lang="en-US" sz="800" b="0" i="0" u="none" strike="noStrike">
                          <a:solidFill>
                            <a:srgbClr val="000000"/>
                          </a:solidFill>
                          <a:effectLst/>
                          <a:latin typeface="Arial" panose="020B0604020202020204" pitchFamily="34" charset="0"/>
                        </a:rPr>
                        <a:t>[NL-D2] Meeden-Diele  380 Z [OPP] [NL] / N-1 COBRA HVDC</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365.39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201790601"/>
                  </a:ext>
                </a:extLst>
              </a:tr>
              <a:tr h="163905">
                <a:tc>
                  <a:txBody>
                    <a:bodyPr/>
                    <a:lstStyle/>
                    <a:p>
                      <a:pPr algn="l" fontAlgn="b"/>
                      <a:r>
                        <a:rPr lang="en-US" sz="800" b="0" i="0" u="none" strike="noStrike">
                          <a:solidFill>
                            <a:srgbClr val="000000"/>
                          </a:solidFill>
                          <a:effectLst/>
                          <a:latin typeface="Arial" panose="020B0604020202020204" pitchFamily="34" charset="0"/>
                        </a:rPr>
                        <a:t>[NL-NL] Diemen-Lelystad 380 W [OPP] / N-1 Boxmeer-Dodewaard 380 Z</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223.99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933398894"/>
                  </a:ext>
                </a:extLst>
              </a:tr>
              <a:tr h="163905">
                <a:tc>
                  <a:txBody>
                    <a:bodyPr/>
                    <a:lstStyle/>
                    <a:p>
                      <a:pPr algn="l" fontAlgn="b"/>
                      <a:r>
                        <a:rPr lang="en-US" sz="800" b="0" i="0" u="none" strike="noStrike">
                          <a:solidFill>
                            <a:srgbClr val="000000"/>
                          </a:solidFill>
                          <a:effectLst/>
                          <a:latin typeface="Arial" panose="020B0604020202020204" pitchFamily="34" charset="0"/>
                        </a:rPr>
                        <a:t>[D8-PL] Krajnik - Vierraden 1 [OPP] [PL] / N-1 Mikulowa - Pasikurowice</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527.13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942148768"/>
                  </a:ext>
                </a:extLst>
              </a:tr>
              <a:tr h="163905">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750.8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920213715"/>
                  </a:ext>
                </a:extLst>
              </a:tr>
              <a:tr h="163905">
                <a:tc>
                  <a:txBody>
                    <a:bodyPr/>
                    <a:lstStyle/>
                    <a:p>
                      <a:pPr algn="l" fontAlgn="b"/>
                      <a:r>
                        <a:rPr lang="en-US" sz="800" b="1" i="0" u="none" strike="noStrike">
                          <a:solidFill>
                            <a:srgbClr val="000000"/>
                          </a:solidFill>
                          <a:effectLst/>
                          <a:latin typeface="Arial" panose="020B0604020202020204" pitchFamily="34" charset="0"/>
                        </a:rPr>
                        <a:t>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1085.73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171%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663679002"/>
                  </a:ext>
                </a:extLst>
              </a:tr>
              <a:tr h="163905">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702.62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772057483"/>
                  </a:ext>
                </a:extLst>
              </a:tr>
              <a:tr h="163905">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13.65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35%</a:t>
                      </a:r>
                    </a:p>
                  </a:txBody>
                  <a:tcPr marL="0" marR="0" marT="0" marB="0" anchor="b">
                    <a:lnL>
                      <a:noFill/>
                    </a:lnL>
                    <a:lnR>
                      <a:noFill/>
                    </a:lnR>
                    <a:lnT>
                      <a:noFill/>
                    </a:lnT>
                    <a:lnB>
                      <a:noFill/>
                    </a:lnB>
                  </a:tcPr>
                </a:tc>
                <a:extLst>
                  <a:ext uri="{0D108BD9-81ED-4DB2-BD59-A6C34878D82A}">
                    <a16:rowId xmlns:a16="http://schemas.microsoft.com/office/drawing/2014/main" val="4225617810"/>
                  </a:ext>
                </a:extLst>
              </a:tr>
              <a:tr h="163905">
                <a:tc>
                  <a:txBody>
                    <a:bodyPr/>
                    <a:lstStyle/>
                    <a:p>
                      <a:pPr algn="l" fontAlgn="b"/>
                      <a:r>
                        <a:rPr lang="en-US" sz="800" b="0" i="0" u="none" strike="noStrike">
                          <a:solidFill>
                            <a:srgbClr val="000000"/>
                          </a:solidFill>
                          <a:effectLst/>
                          <a:latin typeface="Arial" panose="020B0604020202020204" pitchFamily="34" charset="0"/>
                        </a:rPr>
                        <a:t>[NL-D2] Meeden-Diele  380 Z [OPP] [NL] / N-1 COBRA HVDC</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433.3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2545853825"/>
                  </a:ext>
                </a:extLst>
              </a:tr>
              <a:tr h="163905">
                <a:tc>
                  <a:txBody>
                    <a:bodyPr/>
                    <a:lstStyle/>
                    <a:p>
                      <a:pPr algn="l" fontAlgn="b"/>
                      <a:r>
                        <a:rPr lang="en-US" sz="800" b="0" i="0" u="none" strike="noStrike">
                          <a:solidFill>
                            <a:srgbClr val="000000"/>
                          </a:solidFill>
                          <a:effectLst/>
                          <a:latin typeface="Arial" panose="020B0604020202020204" pitchFamily="34" charset="0"/>
                        </a:rPr>
                        <a:t>[D8-PL] Mikulowa PST1 [OPP] [PL] / N-1 Hagenwerder - Mikulowa 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314.6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1742585134"/>
                  </a:ext>
                </a:extLst>
              </a:tr>
              <a:tr h="163905">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1085.73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821068406"/>
                  </a:ext>
                </a:extLst>
              </a:tr>
              <a:tr h="163905">
                <a:tc>
                  <a:txBody>
                    <a:bodyPr/>
                    <a:lstStyle/>
                    <a:p>
                      <a:pPr algn="l" fontAlgn="b"/>
                      <a:r>
                        <a:rPr lang="en-US" sz="800" b="1" i="0" u="none" strike="noStrike">
                          <a:solidFill>
                            <a:srgbClr val="000000"/>
                          </a:solidFill>
                          <a:effectLst/>
                          <a:latin typeface="Arial" panose="020B0604020202020204" pitchFamily="34" charset="0"/>
                        </a:rPr>
                        <a:t>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1022.14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199%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211533905"/>
                  </a:ext>
                </a:extLst>
              </a:tr>
              <a:tr h="163905">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563.81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618147236"/>
                  </a:ext>
                </a:extLst>
              </a:tr>
              <a:tr h="163905">
                <a:tc>
                  <a:txBody>
                    <a:bodyPr/>
                    <a:lstStyle/>
                    <a:p>
                      <a:pPr algn="l" fontAlgn="b"/>
                      <a:r>
                        <a:rPr lang="en-US" sz="800" b="0" i="0" u="none" strike="noStrike">
                          <a:solidFill>
                            <a:srgbClr val="000000"/>
                          </a:solidFill>
                          <a:effectLst/>
                          <a:latin typeface="Arial" panose="020B0604020202020204" pitchFamily="34" charset="0"/>
                        </a:rPr>
                        <a:t>[RO-RO] TR Rosiori 400/220 1 [DIR] / N-1 Rosiori - Gadalin</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0.53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1772625607"/>
                  </a:ext>
                </a:extLst>
              </a:tr>
              <a:tr h="163905">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182.78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34%</a:t>
                      </a:r>
                    </a:p>
                  </a:txBody>
                  <a:tcPr marL="0" marR="0" marT="0" marB="0" anchor="b">
                    <a:lnL>
                      <a:noFill/>
                    </a:lnL>
                    <a:lnR>
                      <a:noFill/>
                    </a:lnR>
                    <a:lnT>
                      <a:noFill/>
                    </a:lnT>
                    <a:lnB>
                      <a:noFill/>
                    </a:lnB>
                  </a:tcPr>
                </a:tc>
                <a:extLst>
                  <a:ext uri="{0D108BD9-81ED-4DB2-BD59-A6C34878D82A}">
                    <a16:rowId xmlns:a16="http://schemas.microsoft.com/office/drawing/2014/main" val="3166722957"/>
                  </a:ext>
                </a:extLst>
              </a:tr>
              <a:tr h="163905">
                <a:tc>
                  <a:txBody>
                    <a:bodyPr/>
                    <a:lstStyle/>
                    <a:p>
                      <a:pPr algn="l" fontAlgn="b"/>
                      <a:r>
                        <a:rPr lang="en-US" sz="800" b="0" i="0" u="none" strike="noStrike">
                          <a:solidFill>
                            <a:srgbClr val="000000"/>
                          </a:solidFill>
                          <a:effectLst/>
                          <a:latin typeface="Arial" panose="020B0604020202020204" pitchFamily="34" charset="0"/>
                        </a:rPr>
                        <a:t>[NL-D2] Meeden-Diele  380 Z [OPP] [NL] / N-1 COBRA HVDC</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291.2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535346960"/>
                  </a:ext>
                </a:extLst>
              </a:tr>
              <a:tr h="163905">
                <a:tc>
                  <a:txBody>
                    <a:bodyPr/>
                    <a:lstStyle/>
                    <a:p>
                      <a:pPr algn="l" fontAlgn="b"/>
                      <a:r>
                        <a:rPr lang="en-US" sz="800" b="0" i="0" u="none" strike="noStrike">
                          <a:solidFill>
                            <a:srgbClr val="000000"/>
                          </a:solidFill>
                          <a:effectLst/>
                          <a:latin typeface="Arial" panose="020B0604020202020204" pitchFamily="34" charset="0"/>
                        </a:rPr>
                        <a:t>[D8-PL] Mikulowa PST1 [OPP] [PL] / N-1 Hagenwerder - Mikulowa 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127.46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2718895307"/>
                  </a:ext>
                </a:extLst>
              </a:tr>
              <a:tr h="163905">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1022.14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2922378819"/>
                  </a:ext>
                </a:extLst>
              </a:tr>
              <a:tr h="163905">
                <a:tc>
                  <a:txBody>
                    <a:bodyPr/>
                    <a:lstStyle/>
                    <a:p>
                      <a:pPr algn="l" fontAlgn="b"/>
                      <a:r>
                        <a:rPr lang="en-US" sz="800" b="1" i="0" u="none" strike="noStrike">
                          <a:solidFill>
                            <a:srgbClr val="000000"/>
                          </a:solidFill>
                          <a:effectLst/>
                          <a:latin typeface="Arial" panose="020B0604020202020204" pitchFamily="34" charset="0"/>
                        </a:rPr>
                        <a:t>10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644.77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167%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69294448"/>
                  </a:ext>
                </a:extLst>
              </a:tr>
              <a:tr h="163905">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343.01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504815378"/>
                  </a:ext>
                </a:extLst>
              </a:tr>
              <a:tr h="163905">
                <a:tc>
                  <a:txBody>
                    <a:bodyPr/>
                    <a:lstStyle/>
                    <a:p>
                      <a:pPr algn="l" fontAlgn="b"/>
                      <a:r>
                        <a:rPr lang="en-US" sz="800" b="0" i="0" u="none" strike="noStrike">
                          <a:solidFill>
                            <a:srgbClr val="000000"/>
                          </a:solidFill>
                          <a:effectLst/>
                          <a:latin typeface="Arial" panose="020B0604020202020204" pitchFamily="34" charset="0"/>
                        </a:rPr>
                        <a:t>[RO-RO] TR Rosiori 400/220 1 [DIR] / N-1 Rosiori - Gadalin</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440.46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1501418363"/>
                  </a:ext>
                </a:extLst>
              </a:tr>
              <a:tr h="163905">
                <a:tc>
                  <a:txBody>
                    <a:bodyPr/>
                    <a:lstStyle/>
                    <a:p>
                      <a:pPr algn="l" fontAlgn="b"/>
                      <a:r>
                        <a:rPr lang="en-US" sz="800" b="0" i="0" u="none" strike="noStrike">
                          <a:solidFill>
                            <a:srgbClr val="000000"/>
                          </a:solidFill>
                          <a:effectLst/>
                          <a:latin typeface="Arial" panose="020B0604020202020204" pitchFamily="34" charset="0"/>
                        </a:rPr>
                        <a:t>[NL-D2] Meeden-Diele  380 Z [OPP] [NL] / N-1 COBRA HVDC</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468.94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1945966488"/>
                  </a:ext>
                </a:extLst>
              </a:tr>
              <a:tr h="163905">
                <a:tc>
                  <a:txBody>
                    <a:bodyPr/>
                    <a:lstStyle/>
                    <a:p>
                      <a:pPr algn="l" fontAlgn="b"/>
                      <a:r>
                        <a:rPr lang="en-US" sz="800" b="0" i="0" u="none" strike="noStrike">
                          <a:solidFill>
                            <a:srgbClr val="000000"/>
                          </a:solidFill>
                          <a:effectLst/>
                          <a:latin typeface="Arial" panose="020B0604020202020204" pitchFamily="34" charset="0"/>
                        </a:rPr>
                        <a:t>[BE-BE] Achene - Gramme 380.10 [OPP] / N-1 Aubange - Moulaine 220.513</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259.56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2997204991"/>
                  </a:ext>
                </a:extLst>
              </a:tr>
              <a:tr h="163905">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644.77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4043090000"/>
                  </a:ext>
                </a:extLst>
              </a:tr>
              <a:tr h="163905">
                <a:tc>
                  <a:txBody>
                    <a:bodyPr/>
                    <a:lstStyle/>
                    <a:p>
                      <a:pPr algn="l" fontAlgn="b"/>
                      <a:r>
                        <a:rPr lang="en-US" sz="800" b="1" i="0" u="none" strike="noStrike">
                          <a:solidFill>
                            <a:srgbClr val="000000"/>
                          </a:solidFill>
                          <a:effectLst/>
                          <a:latin typeface="Arial" panose="020B0604020202020204" pitchFamily="34" charset="0"/>
                        </a:rPr>
                        <a:t>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1246.56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143%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265053352"/>
                  </a:ext>
                </a:extLst>
              </a:tr>
              <a:tr h="163905">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166.29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700812400"/>
                  </a:ext>
                </a:extLst>
              </a:tr>
              <a:tr h="163905">
                <a:tc>
                  <a:txBody>
                    <a:bodyPr/>
                    <a:lstStyle/>
                    <a:p>
                      <a:pPr algn="l" fontAlgn="b"/>
                      <a:r>
                        <a:rPr lang="en-US" sz="800" b="0" i="0" u="none" strike="noStrike">
                          <a:solidFill>
                            <a:srgbClr val="000000"/>
                          </a:solidFill>
                          <a:effectLst/>
                          <a:latin typeface="Arial" panose="020B0604020202020204" pitchFamily="34" charset="0"/>
                        </a:rPr>
                        <a:t>[RO-RO] TR Rosiori 400/220 1 [DIR] / N-1 Rosiori - Gadalin</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357.78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32%</a:t>
                      </a:r>
                    </a:p>
                  </a:txBody>
                  <a:tcPr marL="0" marR="0" marT="0" marB="0" anchor="b">
                    <a:lnL>
                      <a:noFill/>
                    </a:lnL>
                    <a:lnR>
                      <a:noFill/>
                    </a:lnR>
                    <a:lnT>
                      <a:noFill/>
                    </a:lnT>
                    <a:lnB>
                      <a:noFill/>
                    </a:lnB>
                  </a:tcPr>
                </a:tc>
                <a:extLst>
                  <a:ext uri="{0D108BD9-81ED-4DB2-BD59-A6C34878D82A}">
                    <a16:rowId xmlns:a16="http://schemas.microsoft.com/office/drawing/2014/main" val="3211323212"/>
                  </a:ext>
                </a:extLst>
              </a:tr>
              <a:tr h="163905">
                <a:tc>
                  <a:txBody>
                    <a:bodyPr/>
                    <a:lstStyle/>
                    <a:p>
                      <a:pPr algn="l" fontAlgn="b"/>
                      <a:r>
                        <a:rPr lang="en-US" sz="800" b="0" i="0" u="none" strike="noStrike">
                          <a:solidFill>
                            <a:srgbClr val="000000"/>
                          </a:solidFill>
                          <a:effectLst/>
                          <a:latin typeface="Arial" panose="020B0604020202020204" pitchFamily="34" charset="0"/>
                        </a:rPr>
                        <a:t>[NL-D2] Meeden-Diele  380 Z [OPP] [NL] / N-1 COBRA HVDC</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136.32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817586014"/>
                  </a:ext>
                </a:extLst>
              </a:tr>
              <a:tr h="163905">
                <a:tc>
                  <a:txBody>
                    <a:bodyPr/>
                    <a:lstStyle/>
                    <a:p>
                      <a:pPr algn="l" fontAlgn="b"/>
                      <a:r>
                        <a:rPr lang="de-DE" sz="800" b="0" i="0" u="none" strike="noStrike">
                          <a:solidFill>
                            <a:srgbClr val="000000"/>
                          </a:solidFill>
                          <a:effectLst/>
                          <a:latin typeface="Arial" panose="020B0604020202020204" pitchFamily="34" charset="0"/>
                        </a:rPr>
                        <a:t>[D7-D7] Bischofsheim - Y Pfungstadt RIED W [DIR] / N-1 Pfungstadt  - Urberach  GRIESH O</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1246.56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719506537"/>
                  </a:ext>
                </a:extLst>
              </a:tr>
              <a:tr h="163905">
                <a:tc>
                  <a:txBody>
                    <a:bodyPr/>
                    <a:lstStyle/>
                    <a:p>
                      <a:pPr algn="l" fontAlgn="b"/>
                      <a:r>
                        <a:rPr lang="en-US" sz="800" b="1" i="0" u="none" strike="noStrike">
                          <a:solidFill>
                            <a:srgbClr val="000000"/>
                          </a:solidFill>
                          <a:effectLst/>
                          <a:latin typeface="Arial" panose="020B0604020202020204" pitchFamily="34" charset="0"/>
                        </a:rPr>
                        <a:t>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961.54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55%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434348906"/>
                  </a:ext>
                </a:extLst>
              </a:tr>
              <a:tr h="163905">
                <a:tc>
                  <a:txBody>
                    <a:bodyPr/>
                    <a:lstStyle/>
                    <a:p>
                      <a:pPr algn="l" fontAlgn="b"/>
                      <a:r>
                        <a:rPr lang="en-US" sz="800" b="0" i="0" u="none" strike="noStrike">
                          <a:solidFill>
                            <a:srgbClr val="000000"/>
                          </a:solidFill>
                          <a:effectLst/>
                          <a:latin typeface="Arial" panose="020B0604020202020204" pitchFamily="34" charset="0"/>
                        </a:rPr>
                        <a:t>[RO-RO] TR Rosiori 400/220 1 [DIR] / N-1 Rosiori - Gadalin</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313.19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068898448"/>
                  </a:ext>
                </a:extLst>
              </a:tr>
              <a:tr h="163905">
                <a:tc>
                  <a:txBody>
                    <a:bodyPr/>
                    <a:lstStyle/>
                    <a:p>
                      <a:pPr algn="l" fontAlgn="b"/>
                      <a:r>
                        <a:rPr lang="de-DE" sz="800" b="0" i="0" u="none" strike="noStrike">
                          <a:solidFill>
                            <a:srgbClr val="000000"/>
                          </a:solidFill>
                          <a:effectLst/>
                          <a:latin typeface="Arial" panose="020B0604020202020204" pitchFamily="34" charset="0"/>
                        </a:rPr>
                        <a:t>[D7-D7] Bischofsheim - Y Pfungstadt RIED W [DIR] / N-1 Pfungstadt  - Urberach  GRIESH O</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961.54</a:t>
                      </a:r>
                    </a:p>
                  </a:txBody>
                  <a:tcPr marL="0" marR="0" marT="0" marB="0" anchor="b">
                    <a:lnL>
                      <a:noFill/>
                    </a:lnL>
                    <a:lnR>
                      <a:noFill/>
                    </a:lnR>
                    <a:lnT>
                      <a:noFill/>
                    </a:lnT>
                    <a:lnB>
                      <a:noFill/>
                    </a:lnB>
                  </a:tcPr>
                </a:tc>
                <a:tc>
                  <a:txBody>
                    <a:bodyPr/>
                    <a:lstStyle/>
                    <a:p>
                      <a:pPr algn="r" fontAlgn="b"/>
                      <a:r>
                        <a:rPr lang="en-US" sz="800" b="0" i="0" u="none" strike="noStrike" dirty="0">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325617798"/>
                  </a:ext>
                </a:extLst>
              </a:tr>
            </a:tbl>
          </a:graphicData>
        </a:graphic>
      </p:graphicFrame>
    </p:spTree>
    <p:extLst>
      <p:ext uri="{BB962C8B-B14F-4D97-AF65-F5344CB8AC3E}">
        <p14:creationId xmlns:p14="http://schemas.microsoft.com/office/powerpoint/2010/main" val="3008267167"/>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20128 (part III)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7A4F8993-E0FD-4824-9D09-4EB9B644B759}"/>
              </a:ext>
            </a:extLst>
          </p:cNvPr>
          <p:cNvGraphicFramePr>
            <a:graphicFrameLocks noGrp="1"/>
          </p:cNvGraphicFramePr>
          <p:nvPr>
            <p:extLst>
              <p:ext uri="{D42A27DB-BD31-4B8C-83A1-F6EECF244321}">
                <p14:modId xmlns:p14="http://schemas.microsoft.com/office/powerpoint/2010/main" val="3796921239"/>
              </p:ext>
            </p:extLst>
          </p:nvPr>
        </p:nvGraphicFramePr>
        <p:xfrm>
          <a:off x="1809345" y="1079496"/>
          <a:ext cx="6256931" cy="5270496"/>
        </p:xfrm>
        <a:graphic>
          <a:graphicData uri="http://schemas.openxmlformats.org/drawingml/2006/table">
            <a:tbl>
              <a:tblPr/>
              <a:tblGrid>
                <a:gridCol w="4739160">
                  <a:extLst>
                    <a:ext uri="{9D8B030D-6E8A-4147-A177-3AD203B41FA5}">
                      <a16:colId xmlns:a16="http://schemas.microsoft.com/office/drawing/2014/main" val="3683252329"/>
                    </a:ext>
                  </a:extLst>
                </a:gridCol>
                <a:gridCol w="1104772">
                  <a:extLst>
                    <a:ext uri="{9D8B030D-6E8A-4147-A177-3AD203B41FA5}">
                      <a16:colId xmlns:a16="http://schemas.microsoft.com/office/drawing/2014/main" val="4182205423"/>
                    </a:ext>
                  </a:extLst>
                </a:gridCol>
                <a:gridCol w="412999">
                  <a:extLst>
                    <a:ext uri="{9D8B030D-6E8A-4147-A177-3AD203B41FA5}">
                      <a16:colId xmlns:a16="http://schemas.microsoft.com/office/drawing/2014/main" val="2696397179"/>
                    </a:ext>
                  </a:extLst>
                </a:gridCol>
              </a:tblGrid>
              <a:tr h="159712">
                <a:tc>
                  <a:txBody>
                    <a:bodyPr/>
                    <a:lstStyle/>
                    <a:p>
                      <a:pPr algn="l" fontAlgn="b"/>
                      <a:r>
                        <a:rPr lang="en-US" sz="800" b="1" i="0" u="none" strike="noStrike">
                          <a:solidFill>
                            <a:srgbClr val="000000"/>
                          </a:solidFill>
                          <a:effectLst/>
                          <a:latin typeface="Arial" panose="020B0604020202020204" pitchFamily="34" charset="0"/>
                        </a:rPr>
                        <a:t>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347.42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129%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866541430"/>
                  </a:ext>
                </a:extLst>
              </a:tr>
              <a:tr h="159712">
                <a:tc>
                  <a:txBody>
                    <a:bodyPr/>
                    <a:lstStyle/>
                    <a:p>
                      <a:pPr algn="l" fontAlgn="b"/>
                      <a:r>
                        <a:rPr lang="en-US" sz="800" b="0" i="0" u="none" strike="noStrike">
                          <a:solidFill>
                            <a:srgbClr val="000000"/>
                          </a:solidFill>
                          <a:effectLst/>
                          <a:latin typeface="Arial" panose="020B0604020202020204" pitchFamily="34" charset="0"/>
                        </a:rPr>
                        <a:t>[RO-RO] TR Rosiori 400/220 1 [DIR] / N-1 Rosiori - Gadalin</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273.32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40%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754186545"/>
                  </a:ext>
                </a:extLst>
              </a:tr>
              <a:tr h="159712">
                <a:tc>
                  <a:txBody>
                    <a:bodyPr/>
                    <a:lstStyle/>
                    <a:p>
                      <a:pPr algn="l" fontAlgn="b"/>
                      <a:r>
                        <a:rPr lang="en-US" sz="800" b="0" i="0" u="none" strike="noStrike">
                          <a:solidFill>
                            <a:srgbClr val="000000"/>
                          </a:solidFill>
                          <a:effectLst/>
                          <a:latin typeface="Arial" panose="020B0604020202020204" pitchFamily="34" charset="0"/>
                        </a:rPr>
                        <a:t>[BE-BE] Achene - Gramme 380.10 [OPP] / N-1 Aubange - Moulaine 220.513</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347.42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3313914471"/>
                  </a:ext>
                </a:extLst>
              </a:tr>
              <a:tr h="159712">
                <a:tc>
                  <a:txBody>
                    <a:bodyPr/>
                    <a:lstStyle/>
                    <a:p>
                      <a:pPr algn="l" fontAlgn="b"/>
                      <a:r>
                        <a:rPr lang="en-US" sz="800" b="0" i="0" u="none" strike="noStrike">
                          <a:solidFill>
                            <a:srgbClr val="000000"/>
                          </a:solidFill>
                          <a:effectLst/>
                          <a:latin typeface="Arial" panose="020B0604020202020204" pitchFamily="34" charset="0"/>
                        </a:rPr>
                        <a:t>[BE-BE] PST Van Eyck 2 [DIR] [BE] / N-1 PST Van Eyck 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107.43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44%</a:t>
                      </a:r>
                    </a:p>
                  </a:txBody>
                  <a:tcPr marL="0" marR="0" marT="0" marB="0" anchor="b">
                    <a:lnL>
                      <a:noFill/>
                    </a:lnL>
                    <a:lnR>
                      <a:noFill/>
                    </a:lnR>
                    <a:lnT>
                      <a:noFill/>
                    </a:lnT>
                    <a:lnB>
                      <a:noFill/>
                    </a:lnB>
                  </a:tcPr>
                </a:tc>
                <a:extLst>
                  <a:ext uri="{0D108BD9-81ED-4DB2-BD59-A6C34878D82A}">
                    <a16:rowId xmlns:a16="http://schemas.microsoft.com/office/drawing/2014/main" val="888894058"/>
                  </a:ext>
                </a:extLst>
              </a:tr>
              <a:tr h="159712">
                <a:tc>
                  <a:txBody>
                    <a:bodyPr/>
                    <a:lstStyle/>
                    <a:p>
                      <a:pPr algn="l" fontAlgn="b"/>
                      <a:r>
                        <a:rPr lang="de-DE" sz="800" b="0" i="0" u="none" strike="noStrike">
                          <a:solidFill>
                            <a:srgbClr val="000000"/>
                          </a:solidFill>
                          <a:effectLst/>
                          <a:latin typeface="Arial" panose="020B0604020202020204" pitchFamily="34" charset="0"/>
                        </a:rPr>
                        <a:t>[D7-D7] Bischofsheim - Y Pfungstadt RIED W [DIR] / N-1 Pfungstadt  - Urberach  GRIESH O</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197.8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2999605912"/>
                  </a:ext>
                </a:extLst>
              </a:tr>
              <a:tr h="159712">
                <a:tc>
                  <a:txBody>
                    <a:bodyPr/>
                    <a:lstStyle/>
                    <a:p>
                      <a:pPr algn="l" fontAlgn="b"/>
                      <a:r>
                        <a:rPr lang="en-US" sz="800" b="1" i="0" u="none" strike="noStrike">
                          <a:solidFill>
                            <a:srgbClr val="000000"/>
                          </a:solidFill>
                          <a:effectLst/>
                          <a:latin typeface="Arial" panose="020B0604020202020204" pitchFamily="34" charset="0"/>
                        </a:rPr>
                        <a:t>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297.97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125909017"/>
                  </a:ext>
                </a:extLst>
              </a:tr>
              <a:tr h="159712">
                <a:tc>
                  <a:txBody>
                    <a:bodyPr/>
                    <a:lstStyle/>
                    <a:p>
                      <a:pPr algn="l" fontAlgn="b"/>
                      <a:r>
                        <a:rPr lang="en-US" sz="800" b="0" i="0" u="none" strike="noStrike">
                          <a:solidFill>
                            <a:srgbClr val="000000"/>
                          </a:solidFill>
                          <a:effectLst/>
                          <a:latin typeface="Arial" panose="020B0604020202020204" pitchFamily="34" charset="0"/>
                        </a:rPr>
                        <a:t>[D7-D2] Urberach - Grosskrotzenburg [OPP] [D2] / N-1 Dettingen - Grosskrotzenburg UMAIN S1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297.97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838513809"/>
                  </a:ext>
                </a:extLst>
              </a:tr>
              <a:tr h="159712">
                <a:tc>
                  <a:txBody>
                    <a:bodyPr/>
                    <a:lstStyle/>
                    <a:p>
                      <a:pPr algn="l" fontAlgn="b"/>
                      <a:r>
                        <a:rPr lang="en-US" sz="800" b="1" i="0" u="none" strike="noStrike">
                          <a:solidFill>
                            <a:srgbClr val="000000"/>
                          </a:solidFill>
                          <a:effectLst/>
                          <a:latin typeface="Arial" panose="020B0604020202020204" pitchFamily="34" charset="0"/>
                        </a:rPr>
                        <a:t>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113.01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49%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232845080"/>
                  </a:ext>
                </a:extLst>
              </a:tr>
              <a:tr h="159712">
                <a:tc>
                  <a:txBody>
                    <a:bodyPr/>
                    <a:lstStyle/>
                    <a:p>
                      <a:pPr algn="l" fontAlgn="b"/>
                      <a:r>
                        <a:rPr lang="en-US" sz="800" b="0" i="0" u="none" strike="noStrike">
                          <a:solidFill>
                            <a:srgbClr val="000000"/>
                          </a:solidFill>
                          <a:effectLst/>
                          <a:latin typeface="Arial" panose="020B0604020202020204" pitchFamily="34" charset="0"/>
                        </a:rPr>
                        <a:t>[D7-D2] Urberach - Grosskrotzenburg [OPP] [D2] / N-1 Dettingen - Grosskrotzenburg UMAIN S1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113.01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972859282"/>
                  </a:ext>
                </a:extLst>
              </a:tr>
              <a:tr h="159712">
                <a:tc>
                  <a:txBody>
                    <a:bodyPr/>
                    <a:lstStyle/>
                    <a:p>
                      <a:pPr algn="l" fontAlgn="b"/>
                      <a:r>
                        <a:rPr lang="en-US" sz="800" b="0" i="0" u="none" strike="noStrike">
                          <a:solidFill>
                            <a:srgbClr val="000000"/>
                          </a:solidFill>
                          <a:effectLst/>
                          <a:latin typeface="Arial" panose="020B0604020202020204" pitchFamily="34" charset="0"/>
                        </a:rPr>
                        <a:t>[BE-BE] Achene - Gramme 380.10 [OPP] / N-1 Aubange - Moulaine 220.513</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5.94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30%</a:t>
                      </a:r>
                    </a:p>
                  </a:txBody>
                  <a:tcPr marL="0" marR="0" marT="0" marB="0" anchor="b">
                    <a:lnL>
                      <a:noFill/>
                    </a:lnL>
                    <a:lnR>
                      <a:noFill/>
                    </a:lnR>
                    <a:lnT>
                      <a:noFill/>
                    </a:lnT>
                    <a:lnB>
                      <a:noFill/>
                    </a:lnB>
                  </a:tcPr>
                </a:tc>
                <a:extLst>
                  <a:ext uri="{0D108BD9-81ED-4DB2-BD59-A6C34878D82A}">
                    <a16:rowId xmlns:a16="http://schemas.microsoft.com/office/drawing/2014/main" val="2678740921"/>
                  </a:ext>
                </a:extLst>
              </a:tr>
              <a:tr h="159712">
                <a:tc>
                  <a:txBody>
                    <a:bodyPr/>
                    <a:lstStyle/>
                    <a:p>
                      <a:pPr algn="l" fontAlgn="b"/>
                      <a:r>
                        <a:rPr lang="en-US" sz="800" b="1" i="0" u="none" strike="noStrike">
                          <a:solidFill>
                            <a:srgbClr val="000000"/>
                          </a:solidFill>
                          <a:effectLst/>
                          <a:latin typeface="Arial" panose="020B0604020202020204" pitchFamily="34" charset="0"/>
                        </a:rPr>
                        <a:t>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311.23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605881100"/>
                  </a:ext>
                </a:extLst>
              </a:tr>
              <a:tr h="159712">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311.23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43654410"/>
                  </a:ext>
                </a:extLst>
              </a:tr>
              <a:tr h="159712">
                <a:tc>
                  <a:txBody>
                    <a:bodyPr/>
                    <a:lstStyle/>
                    <a:p>
                      <a:pPr algn="l" fontAlgn="b"/>
                      <a:r>
                        <a:rPr lang="sl-SI" sz="800" b="1" i="0" u="none" strike="noStrike" dirty="0">
                          <a:solidFill>
                            <a:srgbClr val="000000"/>
                          </a:solidFill>
                          <a:effectLst/>
                          <a:latin typeface="Arial" panose="020B0604020202020204" pitchFamily="34" charset="0"/>
                        </a:rPr>
                        <a:t>18</a:t>
                      </a:r>
                      <a:endParaRPr lang="en-US" sz="800" b="1" i="0" u="none" strike="noStrike" dirty="0">
                        <a:solidFill>
                          <a:srgbClr val="000000"/>
                        </a:solidFill>
                        <a:effectLst/>
                        <a:latin typeface="Arial" panose="020B0604020202020204" pitchFamily="34" charset="0"/>
                      </a:endParaRP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241.47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745773727"/>
                  </a:ext>
                </a:extLst>
              </a:tr>
              <a:tr h="159712">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241.47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740392068"/>
                  </a:ext>
                </a:extLst>
              </a:tr>
              <a:tr h="159712">
                <a:tc>
                  <a:txBody>
                    <a:bodyPr/>
                    <a:lstStyle/>
                    <a:p>
                      <a:pPr algn="l" fontAlgn="b"/>
                      <a:r>
                        <a:rPr lang="en-US" sz="800" b="1" i="0" u="none" strike="noStrike">
                          <a:solidFill>
                            <a:srgbClr val="000000"/>
                          </a:solidFill>
                          <a:effectLst/>
                          <a:latin typeface="Arial" panose="020B0604020202020204" pitchFamily="34" charset="0"/>
                        </a:rPr>
                        <a:t>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57.02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109%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215452324"/>
                  </a:ext>
                </a:extLst>
              </a:tr>
              <a:tr h="159712">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57.02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429648578"/>
                  </a:ext>
                </a:extLst>
              </a:tr>
              <a:tr h="159712">
                <a:tc>
                  <a:txBody>
                    <a:bodyPr/>
                    <a:lstStyle/>
                    <a:p>
                      <a:pPr algn="l" fontAlgn="b"/>
                      <a:r>
                        <a:rPr lang="en-US" sz="800" b="0" i="0" u="none" strike="noStrike">
                          <a:solidFill>
                            <a:srgbClr val="000000"/>
                          </a:solidFill>
                          <a:effectLst/>
                          <a:latin typeface="Arial" panose="020B0604020202020204" pitchFamily="34" charset="0"/>
                        </a:rPr>
                        <a:t>[BE-FR] Achene - Lonny 19 [DIR] [FR] / N-1 Avelgem - Avelin 380.80</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0.13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71%</a:t>
                      </a:r>
                    </a:p>
                  </a:txBody>
                  <a:tcPr marL="0" marR="0" marT="0" marB="0" anchor="b">
                    <a:lnL>
                      <a:noFill/>
                    </a:lnL>
                    <a:lnR>
                      <a:noFill/>
                    </a:lnR>
                    <a:lnT>
                      <a:noFill/>
                    </a:lnT>
                    <a:lnB>
                      <a:noFill/>
                    </a:lnB>
                  </a:tcPr>
                </a:tc>
                <a:extLst>
                  <a:ext uri="{0D108BD9-81ED-4DB2-BD59-A6C34878D82A}">
                    <a16:rowId xmlns:a16="http://schemas.microsoft.com/office/drawing/2014/main" val="3039300403"/>
                  </a:ext>
                </a:extLst>
              </a:tr>
              <a:tr h="159712">
                <a:tc>
                  <a:txBody>
                    <a:bodyPr/>
                    <a:lstStyle/>
                    <a:p>
                      <a:pPr algn="l" fontAlgn="b"/>
                      <a:r>
                        <a:rPr lang="en-US" sz="800" b="1" i="0" u="none" strike="noStrike" dirty="0">
                          <a:solidFill>
                            <a:srgbClr val="000000"/>
                          </a:solidFill>
                          <a:effectLst/>
                          <a:latin typeface="Arial" panose="020B0604020202020204" pitchFamily="34" charset="0"/>
                        </a:rPr>
                        <a:t>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96.15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129%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301259570"/>
                  </a:ext>
                </a:extLst>
              </a:tr>
              <a:tr h="159712">
                <a:tc>
                  <a:txBody>
                    <a:bodyPr/>
                    <a:lstStyle/>
                    <a:p>
                      <a:pPr algn="l" fontAlgn="b"/>
                      <a:r>
                        <a:rPr lang="pt-BR" sz="800" b="0" i="0" u="none" strike="noStrike">
                          <a:solidFill>
                            <a:srgbClr val="000000"/>
                          </a:solidFill>
                          <a:effectLst/>
                          <a:latin typeface="Arial" panose="020B0604020202020204" pitchFamily="34" charset="0"/>
                        </a:rPr>
                        <a:t>[BE-FR] Avelgem - Avelin 80 [DIR] [FR] / N-1 Avelgem - Mastaing 380.79</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96.15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85%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302851188"/>
                  </a:ext>
                </a:extLst>
              </a:tr>
              <a:tr h="159712">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58.99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44%</a:t>
                      </a:r>
                    </a:p>
                  </a:txBody>
                  <a:tcPr marL="0" marR="0" marT="0" marB="0" anchor="b">
                    <a:lnL>
                      <a:noFill/>
                    </a:lnL>
                    <a:lnR>
                      <a:noFill/>
                    </a:lnR>
                    <a:lnT>
                      <a:noFill/>
                    </a:lnT>
                    <a:lnB>
                      <a:noFill/>
                    </a:lnB>
                  </a:tcPr>
                </a:tc>
                <a:extLst>
                  <a:ext uri="{0D108BD9-81ED-4DB2-BD59-A6C34878D82A}">
                    <a16:rowId xmlns:a16="http://schemas.microsoft.com/office/drawing/2014/main" val="2742654593"/>
                  </a:ext>
                </a:extLst>
              </a:tr>
              <a:tr h="159712">
                <a:tc>
                  <a:txBody>
                    <a:bodyPr/>
                    <a:lstStyle/>
                    <a:p>
                      <a:pPr algn="l" fontAlgn="b"/>
                      <a:r>
                        <a:rPr lang="en-US" sz="800" b="1" i="0" u="none" strike="noStrike">
                          <a:solidFill>
                            <a:srgbClr val="000000"/>
                          </a:solidFill>
                          <a:effectLst/>
                          <a:latin typeface="Arial" panose="020B0604020202020204" pitchFamily="34" charset="0"/>
                        </a:rPr>
                        <a:t>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399.71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87%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767826622"/>
                  </a:ext>
                </a:extLst>
              </a:tr>
              <a:tr h="159712">
                <a:tc>
                  <a:txBody>
                    <a:bodyPr/>
                    <a:lstStyle/>
                    <a:p>
                      <a:pPr algn="l" fontAlgn="b"/>
                      <a:r>
                        <a:rPr lang="pt-BR" sz="800" b="0" i="0" u="none" strike="noStrike">
                          <a:solidFill>
                            <a:srgbClr val="000000"/>
                          </a:solidFill>
                          <a:effectLst/>
                          <a:latin typeface="Arial" panose="020B0604020202020204" pitchFamily="34" charset="0"/>
                        </a:rPr>
                        <a:t>[BE-FR] Avelgem - Avelin 80 [DIR] [FR] / N-1 Avelgem - Mastaing 380.79</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2.43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56%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285474599"/>
                  </a:ext>
                </a:extLst>
              </a:tr>
              <a:tr h="159712">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399.71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2389337236"/>
                  </a:ext>
                </a:extLst>
              </a:tr>
              <a:tr h="159712">
                <a:tc>
                  <a:txBody>
                    <a:bodyPr/>
                    <a:lstStyle/>
                    <a:p>
                      <a:pPr algn="l" fontAlgn="b"/>
                      <a:r>
                        <a:rPr lang="en-US" sz="800" b="1" i="0" u="none" strike="noStrike">
                          <a:solidFill>
                            <a:srgbClr val="000000"/>
                          </a:solidFill>
                          <a:effectLst/>
                          <a:latin typeface="Arial" panose="020B0604020202020204" pitchFamily="34" charset="0"/>
                        </a:rPr>
                        <a:t>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599.83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407838579"/>
                  </a:ext>
                </a:extLst>
              </a:tr>
              <a:tr h="159712">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599.83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953090877"/>
                  </a:ext>
                </a:extLst>
              </a:tr>
              <a:tr h="159712">
                <a:tc>
                  <a:txBody>
                    <a:bodyPr/>
                    <a:lstStyle/>
                    <a:p>
                      <a:pPr algn="l" fontAlgn="b"/>
                      <a:r>
                        <a:rPr lang="en-US" sz="800" b="1" i="0" u="none" strike="noStrike">
                          <a:solidFill>
                            <a:srgbClr val="000000"/>
                          </a:solidFill>
                          <a:effectLst/>
                          <a:latin typeface="Arial" panose="020B0604020202020204" pitchFamily="34" charset="0"/>
                        </a:rPr>
                        <a:t>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1041.05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100%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398862130"/>
                  </a:ext>
                </a:extLst>
              </a:tr>
              <a:tr h="159712">
                <a:tc>
                  <a:txBody>
                    <a:bodyPr/>
                    <a:lstStyle/>
                    <a:p>
                      <a:pPr algn="l" fontAlgn="b"/>
                      <a:r>
                        <a:rPr lang="en-US" sz="800" b="0" i="0" u="none" strike="noStrike">
                          <a:solidFill>
                            <a:srgbClr val="000000"/>
                          </a:solidFill>
                          <a:effectLst/>
                          <a:latin typeface="Arial" panose="020B0604020202020204" pitchFamily="34" charset="0"/>
                        </a:rPr>
                        <a:t>[D7-D2] Urberach - Grosskrotzenburg [OPP] [D2] / N-1 Dettingen - Grosskrotzenburg UMAIN S1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1041.05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632596705"/>
                  </a:ext>
                </a:extLst>
              </a:tr>
              <a:tr h="159712">
                <a:tc>
                  <a:txBody>
                    <a:bodyPr/>
                    <a:lstStyle/>
                    <a:p>
                      <a:pPr algn="l" fontAlgn="b"/>
                      <a:r>
                        <a:rPr lang="sv-SE" sz="800" b="0" i="0" u="none" strike="noStrike">
                          <a:solidFill>
                            <a:srgbClr val="000000"/>
                          </a:solidFill>
                          <a:effectLst/>
                          <a:latin typeface="Arial" panose="020B0604020202020204" pitchFamily="34" charset="0"/>
                        </a:rPr>
                        <a:t>[CZ-SK] Nosovice - Varin [DIR] [SK] / N-1 Krizovany - Sokolnice</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28.06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81%</a:t>
                      </a:r>
                    </a:p>
                  </a:txBody>
                  <a:tcPr marL="0" marR="0" marT="0" marB="0" anchor="b">
                    <a:lnL>
                      <a:noFill/>
                    </a:lnL>
                    <a:lnR>
                      <a:noFill/>
                    </a:lnR>
                    <a:lnT>
                      <a:noFill/>
                    </a:lnT>
                    <a:lnB>
                      <a:noFill/>
                    </a:lnB>
                  </a:tcPr>
                </a:tc>
                <a:extLst>
                  <a:ext uri="{0D108BD9-81ED-4DB2-BD59-A6C34878D82A}">
                    <a16:rowId xmlns:a16="http://schemas.microsoft.com/office/drawing/2014/main" val="2129672682"/>
                  </a:ext>
                </a:extLst>
              </a:tr>
              <a:tr h="159712">
                <a:tc>
                  <a:txBody>
                    <a:bodyPr/>
                    <a:lstStyle/>
                    <a:p>
                      <a:pPr algn="l" fontAlgn="b"/>
                      <a:r>
                        <a:rPr lang="en-US" sz="800" b="1" i="0" u="none" strike="noStrike">
                          <a:solidFill>
                            <a:srgbClr val="000000"/>
                          </a:solidFill>
                          <a:effectLst/>
                          <a:latin typeface="Arial" panose="020B0604020202020204" pitchFamily="34" charset="0"/>
                        </a:rPr>
                        <a:t>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582.18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708368472"/>
                  </a:ext>
                </a:extLst>
              </a:tr>
              <a:tr h="159712">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899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53.34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030221213"/>
                  </a:ext>
                </a:extLst>
              </a:tr>
              <a:tr h="159712">
                <a:tc>
                  <a:txBody>
                    <a:bodyPr/>
                    <a:lstStyle/>
                    <a:p>
                      <a:pPr algn="l" fontAlgn="b"/>
                      <a:r>
                        <a:rPr lang="en-US" sz="800" b="0" i="0" u="none" strike="noStrike">
                          <a:solidFill>
                            <a:srgbClr val="000000"/>
                          </a:solidFill>
                          <a:effectLst/>
                          <a:latin typeface="Arial" panose="020B0604020202020204" pitchFamily="34" charset="0"/>
                        </a:rPr>
                        <a:t>[D7-D2] Urberach - Grosskrotzenburg [OPP] [D2] / N-1 Dettingen - Grosskrotzenburg UMAIN S1</a:t>
                      </a:r>
                    </a:p>
                  </a:txBody>
                  <a:tcPr marL="899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204.87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4015568834"/>
                  </a:ext>
                </a:extLst>
              </a:tr>
              <a:tr h="159712">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89904"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0" i="0" u="none" strike="noStrike">
                          <a:solidFill>
                            <a:srgbClr val="000000"/>
                          </a:solidFill>
                          <a:effectLst/>
                          <a:latin typeface="Arial" panose="020B0604020202020204" pitchFamily="34" charset="0"/>
                        </a:rPr>
                        <a:t>582.18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0" i="0" u="none" strike="noStrike">
                          <a:solidFill>
                            <a:srgbClr val="000000"/>
                          </a:solidFill>
                          <a:effectLst/>
                          <a:latin typeface="Arial" panose="020B0604020202020204" pitchFamily="34" charset="0"/>
                        </a:rPr>
                        <a:t>30%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58127061"/>
                  </a:ext>
                </a:extLst>
              </a:tr>
              <a:tr h="159712">
                <a:tc>
                  <a:txBody>
                    <a:bodyPr/>
                    <a:lstStyle/>
                    <a:p>
                      <a:pPr algn="l" fontAlgn="b"/>
                      <a:r>
                        <a:rPr lang="en-US" sz="800" b="1" i="0" u="none" strike="noStrike">
                          <a:solidFill>
                            <a:srgbClr val="000000"/>
                          </a:solidFill>
                          <a:effectLst/>
                          <a:latin typeface="Arial" panose="020B0604020202020204" pitchFamily="34" charset="0"/>
                        </a:rPr>
                        <a:t>Total sum</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800" b="1" i="0" u="none" strike="noStrike">
                          <a:solidFill>
                            <a:srgbClr val="000000"/>
                          </a:solidFill>
                          <a:effectLst/>
                          <a:latin typeface="Arial" panose="020B0604020202020204" pitchFamily="34" charset="0"/>
                        </a:rPr>
                        <a:t>1246.56</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800" b="1" i="0" u="none" strike="noStrike" dirty="0">
                          <a:solidFill>
                            <a:srgbClr val="000000"/>
                          </a:solidFill>
                          <a:effectLst/>
                          <a:latin typeface="Arial" panose="020B0604020202020204" pitchFamily="34" charset="0"/>
                        </a:rPr>
                        <a:t>2698%</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520765359"/>
                  </a:ext>
                </a:extLst>
              </a:tr>
            </a:tbl>
          </a:graphicData>
        </a:graphic>
      </p:graphicFrame>
    </p:spTree>
    <p:extLst>
      <p:ext uri="{BB962C8B-B14F-4D97-AF65-F5344CB8AC3E}">
        <p14:creationId xmlns:p14="http://schemas.microsoft.com/office/powerpoint/2010/main" val="1890983682"/>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20130 (part 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5172DBA5-1F13-4A80-8D1C-F84CE8B1039F}"/>
              </a:ext>
            </a:extLst>
          </p:cNvPr>
          <p:cNvGraphicFramePr>
            <a:graphicFrameLocks noGrp="1"/>
          </p:cNvGraphicFramePr>
          <p:nvPr>
            <p:extLst>
              <p:ext uri="{D42A27DB-BD31-4B8C-83A1-F6EECF244321}">
                <p14:modId xmlns:p14="http://schemas.microsoft.com/office/powerpoint/2010/main" val="3140075858"/>
              </p:ext>
            </p:extLst>
          </p:nvPr>
        </p:nvGraphicFramePr>
        <p:xfrm>
          <a:off x="1605064" y="1079504"/>
          <a:ext cx="6797883" cy="4854368"/>
        </p:xfrm>
        <a:graphic>
          <a:graphicData uri="http://schemas.openxmlformats.org/drawingml/2006/table">
            <a:tbl>
              <a:tblPr/>
              <a:tblGrid>
                <a:gridCol w="5267578">
                  <a:extLst>
                    <a:ext uri="{9D8B030D-6E8A-4147-A177-3AD203B41FA5}">
                      <a16:colId xmlns:a16="http://schemas.microsoft.com/office/drawing/2014/main" val="893990735"/>
                    </a:ext>
                  </a:extLst>
                </a:gridCol>
                <a:gridCol w="1113895">
                  <a:extLst>
                    <a:ext uri="{9D8B030D-6E8A-4147-A177-3AD203B41FA5}">
                      <a16:colId xmlns:a16="http://schemas.microsoft.com/office/drawing/2014/main" val="2120563385"/>
                    </a:ext>
                  </a:extLst>
                </a:gridCol>
                <a:gridCol w="416410">
                  <a:extLst>
                    <a:ext uri="{9D8B030D-6E8A-4147-A177-3AD203B41FA5}">
                      <a16:colId xmlns:a16="http://schemas.microsoft.com/office/drawing/2014/main" val="3844580363"/>
                    </a:ext>
                  </a:extLst>
                </a:gridCol>
              </a:tblGrid>
              <a:tr h="151699">
                <a:tc>
                  <a:txBody>
                    <a:bodyPr/>
                    <a:lstStyle/>
                    <a:p>
                      <a:pPr algn="l" fontAlgn="b"/>
                      <a:r>
                        <a:rPr lang="en-US" sz="800" b="1" i="0" u="none" strike="noStrike">
                          <a:solidFill>
                            <a:srgbClr val="000000"/>
                          </a:solidFill>
                          <a:effectLst/>
                          <a:latin typeface="Arial" panose="020B0604020202020204" pitchFamily="34" charset="0"/>
                        </a:rPr>
                        <a:t>Hour</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MAX of ShadowPrice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RAM %</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1459379154"/>
                  </a:ext>
                </a:extLst>
              </a:tr>
              <a:tr h="151699">
                <a:tc>
                  <a:txBody>
                    <a:bodyPr/>
                    <a:lstStyle/>
                    <a:p>
                      <a:pPr algn="l" fontAlgn="b"/>
                      <a:r>
                        <a:rPr lang="en-US" sz="800" b="1" i="0" u="none" strike="noStrike">
                          <a:solidFill>
                            <a:srgbClr val="000000"/>
                          </a:solidFill>
                          <a:effectLst/>
                          <a:latin typeface="Arial" panose="020B0604020202020204" pitchFamily="34" charset="0"/>
                        </a:rPr>
                        <a:t>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1407.58</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143%</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234798597"/>
                  </a:ext>
                </a:extLst>
              </a:tr>
              <a:tr h="151699">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794.57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48%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2550408"/>
                  </a:ext>
                </a:extLst>
              </a:tr>
              <a:tr h="151699">
                <a:tc>
                  <a:txBody>
                    <a:bodyPr/>
                    <a:lstStyle/>
                    <a:p>
                      <a:pPr algn="l" fontAlgn="b"/>
                      <a:r>
                        <a:rPr lang="en-US" sz="800" b="0" i="0" u="none" strike="noStrike">
                          <a:solidFill>
                            <a:srgbClr val="000000"/>
                          </a:solidFill>
                          <a:effectLst/>
                          <a:latin typeface="Arial" panose="020B0604020202020204" pitchFamily="34" charset="0"/>
                        </a:rPr>
                        <a:t>[AT-AT] Salzburg - Tauern 231A [DIR] / N-1 Salzburg - Tauern 232A</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470.56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1289785981"/>
                  </a:ext>
                </a:extLst>
              </a:tr>
              <a:tr h="151699">
                <a:tc>
                  <a:txBody>
                    <a:bodyPr/>
                    <a:lstStyle/>
                    <a:p>
                      <a:pPr algn="l" fontAlgn="b"/>
                      <a:r>
                        <a:rPr lang="en-US" sz="800" b="0" i="0" u="none" strike="noStrike">
                          <a:solidFill>
                            <a:srgbClr val="000000"/>
                          </a:solidFill>
                          <a:effectLst/>
                          <a:latin typeface="Arial" panose="020B0604020202020204" pitchFamily="34" charset="0"/>
                        </a:rPr>
                        <a:t>[D8-PL] Krajnik - Vierraden 1 [OPP] [PL] / N-1 Mikulowa - Pasikurowice</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959.58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794206325"/>
                  </a:ext>
                </a:extLst>
              </a:tr>
              <a:tr h="151699">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1407.58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078925680"/>
                  </a:ext>
                </a:extLst>
              </a:tr>
              <a:tr h="151699">
                <a:tc>
                  <a:txBody>
                    <a:bodyPr/>
                    <a:lstStyle/>
                    <a:p>
                      <a:pPr algn="l" fontAlgn="b"/>
                      <a:r>
                        <a:rPr lang="en-US" sz="800" b="0" i="0" u="none" strike="noStrike">
                          <a:solidFill>
                            <a:srgbClr val="000000"/>
                          </a:solidFill>
                          <a:effectLst/>
                          <a:latin typeface="Arial" panose="020B0604020202020204" pitchFamily="34" charset="0"/>
                        </a:rPr>
                        <a:t>[D7-D7] Mengede - Y Huellen WESTFL W [DIR] / N-1 Hattingen  - Witten  KEMNAD S</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464.61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588703474"/>
                  </a:ext>
                </a:extLst>
              </a:tr>
              <a:tr h="151699">
                <a:tc>
                  <a:txBody>
                    <a:bodyPr/>
                    <a:lstStyle/>
                    <a:p>
                      <a:pPr algn="l" fontAlgn="b"/>
                      <a:r>
                        <a:rPr lang="en-US" sz="800" b="1" i="0" u="none" strike="noStrike">
                          <a:solidFill>
                            <a:srgbClr val="000000"/>
                          </a:solidFill>
                          <a:effectLst/>
                          <a:latin typeface="Arial" panose="020B0604020202020204" pitchFamily="34" charset="0"/>
                        </a:rPr>
                        <a:t>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1304.55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181%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14828774"/>
                  </a:ext>
                </a:extLst>
              </a:tr>
              <a:tr h="151699">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55.9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53%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60051128"/>
                  </a:ext>
                </a:extLst>
              </a:tr>
              <a:tr h="151699">
                <a:tc>
                  <a:txBody>
                    <a:bodyPr/>
                    <a:lstStyle/>
                    <a:p>
                      <a:pPr algn="l" fontAlgn="b"/>
                      <a:r>
                        <a:rPr lang="en-US" sz="800" b="0" i="0" u="none" strike="noStrike">
                          <a:solidFill>
                            <a:srgbClr val="000000"/>
                          </a:solidFill>
                          <a:effectLst/>
                          <a:latin typeface="Arial" panose="020B0604020202020204" pitchFamily="34" charset="0"/>
                        </a:rPr>
                        <a:t>[AT-AT] Salzburg - Tauern 231A [DIR] / N-1 Salzburg - Tauern 232A</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833.51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32%</a:t>
                      </a:r>
                    </a:p>
                  </a:txBody>
                  <a:tcPr marL="0" marR="0" marT="0" marB="0" anchor="b">
                    <a:lnL>
                      <a:noFill/>
                    </a:lnL>
                    <a:lnR>
                      <a:noFill/>
                    </a:lnR>
                    <a:lnT>
                      <a:noFill/>
                    </a:lnT>
                    <a:lnB>
                      <a:noFill/>
                    </a:lnB>
                  </a:tcPr>
                </a:tc>
                <a:extLst>
                  <a:ext uri="{0D108BD9-81ED-4DB2-BD59-A6C34878D82A}">
                    <a16:rowId xmlns:a16="http://schemas.microsoft.com/office/drawing/2014/main" val="1132116570"/>
                  </a:ext>
                </a:extLst>
              </a:tr>
              <a:tr h="151699">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Dobrzen</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440.3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32%</a:t>
                      </a:r>
                    </a:p>
                  </a:txBody>
                  <a:tcPr marL="0" marR="0" marT="0" marB="0" anchor="b">
                    <a:lnL>
                      <a:noFill/>
                    </a:lnL>
                    <a:lnR>
                      <a:noFill/>
                    </a:lnR>
                    <a:lnT>
                      <a:noFill/>
                    </a:lnT>
                    <a:lnB>
                      <a:noFill/>
                    </a:lnB>
                  </a:tcPr>
                </a:tc>
                <a:extLst>
                  <a:ext uri="{0D108BD9-81ED-4DB2-BD59-A6C34878D82A}">
                    <a16:rowId xmlns:a16="http://schemas.microsoft.com/office/drawing/2014/main" val="3253511567"/>
                  </a:ext>
                </a:extLst>
              </a:tr>
              <a:tr h="151699">
                <a:tc>
                  <a:txBody>
                    <a:bodyPr/>
                    <a:lstStyle/>
                    <a:p>
                      <a:pPr algn="l" fontAlgn="b"/>
                      <a:r>
                        <a:rPr lang="en-US" sz="800" b="0" i="0" u="none" strike="noStrike">
                          <a:solidFill>
                            <a:srgbClr val="000000"/>
                          </a:solidFill>
                          <a:effectLst/>
                          <a:latin typeface="Arial" panose="020B0604020202020204" pitchFamily="34" charset="0"/>
                        </a:rPr>
                        <a:t>[D8-PL] Krajnik - Vierraden 1 [OPP] [PL] / N-1 Mikulowa - Pasikurowice</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740.54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803791134"/>
                  </a:ext>
                </a:extLst>
              </a:tr>
              <a:tr h="151699">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1304.55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720568084"/>
                  </a:ext>
                </a:extLst>
              </a:tr>
              <a:tr h="151699">
                <a:tc>
                  <a:txBody>
                    <a:bodyPr/>
                    <a:lstStyle/>
                    <a:p>
                      <a:pPr algn="l" fontAlgn="b"/>
                      <a:r>
                        <a:rPr lang="en-US" sz="800" b="0" i="0" u="none" strike="noStrike">
                          <a:solidFill>
                            <a:srgbClr val="000000"/>
                          </a:solidFill>
                          <a:effectLst/>
                          <a:latin typeface="Arial" panose="020B0604020202020204" pitchFamily="34" charset="0"/>
                        </a:rPr>
                        <a:t>[D7-D7] Mengede - Y Huellen WESTFL W [DIR] / N-1 Hattingen  - Witten  KEMNAD S</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530.56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1030720180"/>
                  </a:ext>
                </a:extLst>
              </a:tr>
              <a:tr h="151699">
                <a:tc>
                  <a:txBody>
                    <a:bodyPr/>
                    <a:lstStyle/>
                    <a:p>
                      <a:pPr algn="l" fontAlgn="b"/>
                      <a:r>
                        <a:rPr lang="en-US" sz="800" b="1" i="0" u="none" strike="noStrike">
                          <a:solidFill>
                            <a:srgbClr val="000000"/>
                          </a:solidFill>
                          <a:effectLst/>
                          <a:latin typeface="Arial" panose="020B0604020202020204" pitchFamily="34" charset="0"/>
                        </a:rPr>
                        <a:t>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1594.09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133%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101741260"/>
                  </a:ext>
                </a:extLst>
              </a:tr>
              <a:tr h="151699">
                <a:tc>
                  <a:txBody>
                    <a:bodyPr/>
                    <a:lstStyle/>
                    <a:p>
                      <a:pPr algn="l" fontAlgn="b"/>
                      <a:r>
                        <a:rPr lang="en-US" sz="800" b="0" i="0" u="none" strike="noStrike">
                          <a:solidFill>
                            <a:srgbClr val="000000"/>
                          </a:solidFill>
                          <a:effectLst/>
                          <a:latin typeface="Arial" panose="020B0604020202020204" pitchFamily="34" charset="0"/>
                        </a:rPr>
                        <a:t>[AT-AT] Salzburg - Tauern 231A [DIR] / N-1 Salzburg - Tauern 232A</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1069.76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78856076"/>
                  </a:ext>
                </a:extLst>
              </a:tr>
              <a:tr h="151699">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Dobrzen</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462.23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36%</a:t>
                      </a:r>
                    </a:p>
                  </a:txBody>
                  <a:tcPr marL="0" marR="0" marT="0" marB="0" anchor="b">
                    <a:lnL>
                      <a:noFill/>
                    </a:lnL>
                    <a:lnR>
                      <a:noFill/>
                    </a:lnR>
                    <a:lnT>
                      <a:noFill/>
                    </a:lnT>
                    <a:lnB>
                      <a:noFill/>
                    </a:lnB>
                  </a:tcPr>
                </a:tc>
                <a:extLst>
                  <a:ext uri="{0D108BD9-81ED-4DB2-BD59-A6C34878D82A}">
                    <a16:rowId xmlns:a16="http://schemas.microsoft.com/office/drawing/2014/main" val="2390091121"/>
                  </a:ext>
                </a:extLst>
              </a:tr>
              <a:tr h="151699">
                <a:tc>
                  <a:txBody>
                    <a:bodyPr/>
                    <a:lstStyle/>
                    <a:p>
                      <a:pPr algn="l" fontAlgn="b"/>
                      <a:r>
                        <a:rPr lang="en-US" sz="800" b="0" i="0" u="none" strike="noStrike">
                          <a:solidFill>
                            <a:srgbClr val="000000"/>
                          </a:solidFill>
                          <a:effectLst/>
                          <a:latin typeface="Arial" panose="020B0604020202020204" pitchFamily="34" charset="0"/>
                        </a:rPr>
                        <a:t>[D8-PL] Krajnik - Vierraden 1 [OPP] [PL] / N-1 Mikulowa - Pasikurowice</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782.72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568448593"/>
                  </a:ext>
                </a:extLst>
              </a:tr>
              <a:tr h="151699">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1594.09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525867392"/>
                  </a:ext>
                </a:extLst>
              </a:tr>
              <a:tr h="151699">
                <a:tc>
                  <a:txBody>
                    <a:bodyPr/>
                    <a:lstStyle/>
                    <a:p>
                      <a:pPr algn="l" fontAlgn="b"/>
                      <a:r>
                        <a:rPr lang="en-US" sz="800" b="0" i="0" u="none" strike="noStrike">
                          <a:solidFill>
                            <a:srgbClr val="000000"/>
                          </a:solidFill>
                          <a:effectLst/>
                          <a:latin typeface="Arial" panose="020B0604020202020204" pitchFamily="34" charset="0"/>
                        </a:rPr>
                        <a:t>[D7-D7] Mengede - Y Huellen WESTFL W [DIR] / N-1 Hattingen  - Witten  KEMNAD S</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46.86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1425192475"/>
                  </a:ext>
                </a:extLst>
              </a:tr>
              <a:tr h="151699">
                <a:tc>
                  <a:txBody>
                    <a:bodyPr/>
                    <a:lstStyle/>
                    <a:p>
                      <a:pPr algn="l" fontAlgn="b"/>
                      <a:r>
                        <a:rPr lang="en-US" sz="800" b="1" i="0" u="none" strike="noStrike">
                          <a:solidFill>
                            <a:srgbClr val="000000"/>
                          </a:solidFill>
                          <a:effectLst/>
                          <a:latin typeface="Arial" panose="020B0604020202020204" pitchFamily="34" charset="0"/>
                        </a:rPr>
                        <a:t>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1051.6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137%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730085548"/>
                  </a:ext>
                </a:extLst>
              </a:tr>
              <a:tr h="151699">
                <a:tc>
                  <a:txBody>
                    <a:bodyPr/>
                    <a:lstStyle/>
                    <a:p>
                      <a:pPr algn="l" fontAlgn="b"/>
                      <a:r>
                        <a:rPr lang="en-US" sz="800" b="0" i="0" u="none" strike="noStrike">
                          <a:solidFill>
                            <a:srgbClr val="000000"/>
                          </a:solidFill>
                          <a:effectLst/>
                          <a:latin typeface="Arial" panose="020B0604020202020204" pitchFamily="34" charset="0"/>
                        </a:rPr>
                        <a:t>[AT-AT] Salzburg - Tauern 231A [DIR] / N-1 Salzburg - Tauern 232A</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878.51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076412723"/>
                  </a:ext>
                </a:extLst>
              </a:tr>
              <a:tr h="151699">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Dobrzen</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366.14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41%</a:t>
                      </a:r>
                    </a:p>
                  </a:txBody>
                  <a:tcPr marL="0" marR="0" marT="0" marB="0" anchor="b">
                    <a:lnL>
                      <a:noFill/>
                    </a:lnL>
                    <a:lnR>
                      <a:noFill/>
                    </a:lnR>
                    <a:lnT>
                      <a:noFill/>
                    </a:lnT>
                    <a:lnB>
                      <a:noFill/>
                    </a:lnB>
                  </a:tcPr>
                </a:tc>
                <a:extLst>
                  <a:ext uri="{0D108BD9-81ED-4DB2-BD59-A6C34878D82A}">
                    <a16:rowId xmlns:a16="http://schemas.microsoft.com/office/drawing/2014/main" val="4250882138"/>
                  </a:ext>
                </a:extLst>
              </a:tr>
              <a:tr h="151699">
                <a:tc>
                  <a:txBody>
                    <a:bodyPr/>
                    <a:lstStyle/>
                    <a:p>
                      <a:pPr algn="l" fontAlgn="b"/>
                      <a:r>
                        <a:rPr lang="en-US" sz="800" b="0" i="0" u="none" strike="noStrike">
                          <a:solidFill>
                            <a:srgbClr val="000000"/>
                          </a:solidFill>
                          <a:effectLst/>
                          <a:latin typeface="Arial" panose="020B0604020202020204" pitchFamily="34" charset="0"/>
                        </a:rPr>
                        <a:t>[D8-PL] Krajnik - Vierraden 1 [OPP] [PL] / N-1 Mikulowa - Pasikurowice</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516.89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346092070"/>
                  </a:ext>
                </a:extLst>
              </a:tr>
              <a:tr h="151699">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1051.6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38964383"/>
                  </a:ext>
                </a:extLst>
              </a:tr>
              <a:tr h="151699">
                <a:tc>
                  <a:txBody>
                    <a:bodyPr/>
                    <a:lstStyle/>
                    <a:p>
                      <a:pPr algn="l" fontAlgn="b"/>
                      <a:r>
                        <a:rPr lang="en-US" sz="800" b="0" i="0" u="none" strike="noStrike">
                          <a:solidFill>
                            <a:srgbClr val="000000"/>
                          </a:solidFill>
                          <a:effectLst/>
                          <a:latin typeface="Arial" panose="020B0604020202020204" pitchFamily="34" charset="0"/>
                        </a:rPr>
                        <a:t>[D7-D7] Mengede - Y Huellen WESTFL W [DIR] / N-1 Hattingen  - Witten  KEMNAD S</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747.99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950149761"/>
                  </a:ext>
                </a:extLst>
              </a:tr>
              <a:tr h="151699">
                <a:tc>
                  <a:txBody>
                    <a:bodyPr/>
                    <a:lstStyle/>
                    <a:p>
                      <a:pPr algn="l" fontAlgn="b"/>
                      <a:r>
                        <a:rPr lang="en-US" sz="800" b="1" i="0" u="none" strike="noStrike">
                          <a:solidFill>
                            <a:srgbClr val="000000"/>
                          </a:solidFill>
                          <a:effectLst/>
                          <a:latin typeface="Arial" panose="020B0604020202020204" pitchFamily="34" charset="0"/>
                        </a:rPr>
                        <a:t>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936.59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137%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356430464"/>
                  </a:ext>
                </a:extLst>
              </a:tr>
              <a:tr h="151699">
                <a:tc>
                  <a:txBody>
                    <a:bodyPr/>
                    <a:lstStyle/>
                    <a:p>
                      <a:pPr algn="l" fontAlgn="b"/>
                      <a:r>
                        <a:rPr lang="en-US" sz="800" b="0" i="0" u="none" strike="noStrike">
                          <a:solidFill>
                            <a:srgbClr val="000000"/>
                          </a:solidFill>
                          <a:effectLst/>
                          <a:latin typeface="Arial" panose="020B0604020202020204" pitchFamily="34" charset="0"/>
                        </a:rPr>
                        <a:t>[AT-AT] Salzburg - Tauern 231A [DIR] / N-1 Salzburg - Tauern 232A</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734.81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33%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886045162"/>
                  </a:ext>
                </a:extLst>
              </a:tr>
              <a:tr h="151699">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Dobrzen</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313.14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41%</a:t>
                      </a:r>
                    </a:p>
                  </a:txBody>
                  <a:tcPr marL="0" marR="0" marT="0" marB="0" anchor="b">
                    <a:lnL>
                      <a:noFill/>
                    </a:lnL>
                    <a:lnR>
                      <a:noFill/>
                    </a:lnR>
                    <a:lnT>
                      <a:noFill/>
                    </a:lnT>
                    <a:lnB>
                      <a:noFill/>
                    </a:lnB>
                  </a:tcPr>
                </a:tc>
                <a:extLst>
                  <a:ext uri="{0D108BD9-81ED-4DB2-BD59-A6C34878D82A}">
                    <a16:rowId xmlns:a16="http://schemas.microsoft.com/office/drawing/2014/main" val="638464390"/>
                  </a:ext>
                </a:extLst>
              </a:tr>
              <a:tr h="151699">
                <a:tc>
                  <a:txBody>
                    <a:bodyPr/>
                    <a:lstStyle/>
                    <a:p>
                      <a:pPr algn="l" fontAlgn="b"/>
                      <a:r>
                        <a:rPr lang="en-US" sz="800" b="0" i="0" u="none" strike="noStrike">
                          <a:solidFill>
                            <a:srgbClr val="000000"/>
                          </a:solidFill>
                          <a:effectLst/>
                          <a:latin typeface="Arial" panose="020B0604020202020204" pitchFamily="34" charset="0"/>
                        </a:rPr>
                        <a:t>[D8-PL] Krajnik - Vierraden 1 [OPP] [PL] / N-1 Mikulowa - Pasikurowice</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414.66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512613802"/>
                  </a:ext>
                </a:extLst>
              </a:tr>
              <a:tr h="151699">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936.59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744769602"/>
                  </a:ext>
                </a:extLst>
              </a:tr>
              <a:tr h="151699">
                <a:tc>
                  <a:txBody>
                    <a:bodyPr/>
                    <a:lstStyle/>
                    <a:p>
                      <a:pPr algn="l" fontAlgn="b"/>
                      <a:r>
                        <a:rPr lang="en-US" sz="800" b="0" i="0" u="none" strike="noStrike">
                          <a:solidFill>
                            <a:srgbClr val="000000"/>
                          </a:solidFill>
                          <a:effectLst/>
                          <a:latin typeface="Arial" panose="020B0604020202020204" pitchFamily="34" charset="0"/>
                        </a:rPr>
                        <a:t>[D7-D7] Mengede - Y Huellen WESTFL W [DIR] / N-1 Hattingen  - Witten  KEMNAD S</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904.32</a:t>
                      </a:r>
                    </a:p>
                  </a:txBody>
                  <a:tcPr marL="0" marR="0" marT="0" marB="0" anchor="b">
                    <a:lnL>
                      <a:noFill/>
                    </a:lnL>
                    <a:lnR>
                      <a:noFill/>
                    </a:lnR>
                    <a:lnT>
                      <a:noFill/>
                    </a:lnT>
                    <a:lnB>
                      <a:noFill/>
                    </a:lnB>
                  </a:tcPr>
                </a:tc>
                <a:tc>
                  <a:txBody>
                    <a:bodyPr/>
                    <a:lstStyle/>
                    <a:p>
                      <a:pPr algn="r" fontAlgn="b"/>
                      <a:r>
                        <a:rPr lang="en-US" sz="800" b="0" i="0" u="none" strike="noStrike" dirty="0">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2816923140"/>
                  </a:ext>
                </a:extLst>
              </a:tr>
            </a:tbl>
          </a:graphicData>
        </a:graphic>
      </p:graphicFrame>
    </p:spTree>
    <p:extLst>
      <p:ext uri="{BB962C8B-B14F-4D97-AF65-F5344CB8AC3E}">
        <p14:creationId xmlns:p14="http://schemas.microsoft.com/office/powerpoint/2010/main" val="1646333782"/>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20130 (part 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409043BD-1592-479D-9F6D-CF85C0F6B95E}"/>
              </a:ext>
            </a:extLst>
          </p:cNvPr>
          <p:cNvGraphicFramePr>
            <a:graphicFrameLocks noGrp="1"/>
          </p:cNvGraphicFramePr>
          <p:nvPr>
            <p:extLst>
              <p:ext uri="{D42A27DB-BD31-4B8C-83A1-F6EECF244321}">
                <p14:modId xmlns:p14="http://schemas.microsoft.com/office/powerpoint/2010/main" val="2436317822"/>
              </p:ext>
            </p:extLst>
          </p:nvPr>
        </p:nvGraphicFramePr>
        <p:xfrm>
          <a:off x="1702341" y="1079496"/>
          <a:ext cx="6096914" cy="5270499"/>
        </p:xfrm>
        <a:graphic>
          <a:graphicData uri="http://schemas.openxmlformats.org/drawingml/2006/table">
            <a:tbl>
              <a:tblPr/>
              <a:tblGrid>
                <a:gridCol w="4724408">
                  <a:extLst>
                    <a:ext uri="{9D8B030D-6E8A-4147-A177-3AD203B41FA5}">
                      <a16:colId xmlns:a16="http://schemas.microsoft.com/office/drawing/2014/main" val="3364243427"/>
                    </a:ext>
                  </a:extLst>
                </a:gridCol>
                <a:gridCol w="999035">
                  <a:extLst>
                    <a:ext uri="{9D8B030D-6E8A-4147-A177-3AD203B41FA5}">
                      <a16:colId xmlns:a16="http://schemas.microsoft.com/office/drawing/2014/main" val="3539000375"/>
                    </a:ext>
                  </a:extLst>
                </a:gridCol>
                <a:gridCol w="373471">
                  <a:extLst>
                    <a:ext uri="{9D8B030D-6E8A-4147-A177-3AD203B41FA5}">
                      <a16:colId xmlns:a16="http://schemas.microsoft.com/office/drawing/2014/main" val="1336340419"/>
                    </a:ext>
                  </a:extLst>
                </a:gridCol>
              </a:tblGrid>
              <a:tr h="135141">
                <a:tc>
                  <a:txBody>
                    <a:bodyPr/>
                    <a:lstStyle/>
                    <a:p>
                      <a:pPr algn="l" fontAlgn="b"/>
                      <a:r>
                        <a:rPr lang="en-US" sz="700" b="1" i="0" u="none" strike="noStrike">
                          <a:solidFill>
                            <a:srgbClr val="000000"/>
                          </a:solidFill>
                          <a:effectLst/>
                          <a:latin typeface="Arial" panose="020B0604020202020204" pitchFamily="34" charset="0"/>
                        </a:rPr>
                        <a:t>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1102.46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171%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897653474"/>
                  </a:ext>
                </a:extLst>
              </a:tr>
              <a:tr h="135141">
                <a:tc>
                  <a:txBody>
                    <a:bodyPr/>
                    <a:lstStyle/>
                    <a:p>
                      <a:pPr algn="l" fontAlgn="b"/>
                      <a:r>
                        <a:rPr lang="en-US" sz="700" b="0" i="0" u="none" strike="noStrike">
                          <a:solidFill>
                            <a:srgbClr val="000000"/>
                          </a:solidFill>
                          <a:effectLst/>
                          <a:latin typeface="Arial" panose="020B0604020202020204" pitchFamily="34" charset="0"/>
                        </a:rPr>
                        <a:t>[AT-AT] Salzburg - Tauern 231A [DIR] / N-1 Salzburg - Tauern 232A</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209.76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412922065"/>
                  </a:ext>
                </a:extLst>
              </a:tr>
              <a:tr h="135141">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Dobrzen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296.78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41%</a:t>
                      </a:r>
                    </a:p>
                  </a:txBody>
                  <a:tcPr marL="0" marR="0" marT="0" marB="0" anchor="b">
                    <a:lnL>
                      <a:noFill/>
                    </a:lnL>
                    <a:lnR>
                      <a:noFill/>
                    </a:lnR>
                    <a:lnT>
                      <a:noFill/>
                    </a:lnT>
                    <a:lnB>
                      <a:noFill/>
                    </a:lnB>
                  </a:tcPr>
                </a:tc>
                <a:extLst>
                  <a:ext uri="{0D108BD9-81ED-4DB2-BD59-A6C34878D82A}">
                    <a16:rowId xmlns:a16="http://schemas.microsoft.com/office/drawing/2014/main" val="3473385770"/>
                  </a:ext>
                </a:extLst>
              </a:tr>
              <a:tr h="135141">
                <a:tc>
                  <a:txBody>
                    <a:bodyPr/>
                    <a:lstStyle/>
                    <a:p>
                      <a:pPr algn="l" fontAlgn="b"/>
                      <a:r>
                        <a:rPr lang="en-US" sz="700" b="0" i="0" u="none" strike="noStrike">
                          <a:solidFill>
                            <a:srgbClr val="000000"/>
                          </a:solidFill>
                          <a:effectLst/>
                          <a:latin typeface="Arial" panose="020B0604020202020204" pitchFamily="34" charset="0"/>
                        </a:rPr>
                        <a:t>[D8-PL] Krajnik - Vierraden 1 [OPP] [PL] / N-1 Mikulowa - Pasikurowice</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357.17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6978813"/>
                  </a:ext>
                </a:extLst>
              </a:tr>
              <a:tr h="135141">
                <a:tc>
                  <a:txBody>
                    <a:bodyPr/>
                    <a:lstStyle/>
                    <a:p>
                      <a:pPr algn="l" fontAlgn="b"/>
                      <a:r>
                        <a:rPr lang="de-DE" sz="700" b="0" i="0" u="none" strike="noStrike">
                          <a:solidFill>
                            <a:srgbClr val="000000"/>
                          </a:solidFill>
                          <a:effectLst/>
                          <a:latin typeface="Arial" panose="020B0604020202020204" pitchFamily="34" charset="0"/>
                        </a:rPr>
                        <a:t>[D7-D7] Buerstadt - Lambsheim BUERST W [DIR] / N-1 Rheinau - Hoheneck KUGELB W</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844.55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978505287"/>
                  </a:ext>
                </a:extLst>
              </a:tr>
              <a:tr h="135141">
                <a:tc>
                  <a:txBody>
                    <a:bodyPr/>
                    <a:lstStyle/>
                    <a:p>
                      <a:pPr algn="l" fontAlgn="b"/>
                      <a:r>
                        <a:rPr lang="en-US" sz="700" b="0" i="0" u="none" strike="noStrike">
                          <a:solidFill>
                            <a:srgbClr val="000000"/>
                          </a:solidFill>
                          <a:effectLst/>
                          <a:latin typeface="Arial" panose="020B0604020202020204" pitchFamily="34" charset="0"/>
                        </a:rPr>
                        <a:t>[D7-D7] Mengede - Y Huellen WESTFL W [DIR] / N-1 Hattingen  - Witten  KEMNAD S</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1102.46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1684282755"/>
                  </a:ext>
                </a:extLst>
              </a:tr>
              <a:tr h="135141">
                <a:tc>
                  <a:txBody>
                    <a:bodyPr/>
                    <a:lstStyle/>
                    <a:p>
                      <a:pPr algn="l" fontAlgn="b"/>
                      <a:r>
                        <a:rPr lang="de-DE" sz="700" b="0" i="0" u="none" strike="noStrike">
                          <a:solidFill>
                            <a:srgbClr val="000000"/>
                          </a:solidFill>
                          <a:effectLst/>
                          <a:latin typeface="Arial" panose="020B0604020202020204" pitchFamily="34" charset="0"/>
                        </a:rPr>
                        <a:t>[AT-AT] Tauern - Tauern TAPST [DIR] / N-1 Schwarzenbach - Tauern 417B</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268.94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34%</a:t>
                      </a:r>
                    </a:p>
                  </a:txBody>
                  <a:tcPr marL="0" marR="0" marT="0" marB="0" anchor="b">
                    <a:lnL>
                      <a:noFill/>
                    </a:lnL>
                    <a:lnR>
                      <a:noFill/>
                    </a:lnR>
                    <a:lnT>
                      <a:noFill/>
                    </a:lnT>
                    <a:lnB>
                      <a:noFill/>
                    </a:lnB>
                  </a:tcPr>
                </a:tc>
                <a:extLst>
                  <a:ext uri="{0D108BD9-81ED-4DB2-BD59-A6C34878D82A}">
                    <a16:rowId xmlns:a16="http://schemas.microsoft.com/office/drawing/2014/main" val="445046428"/>
                  </a:ext>
                </a:extLst>
              </a:tr>
              <a:tr h="135141">
                <a:tc>
                  <a:txBody>
                    <a:bodyPr/>
                    <a:lstStyle/>
                    <a:p>
                      <a:pPr algn="l" fontAlgn="b"/>
                      <a:r>
                        <a:rPr lang="en-US" sz="700" b="1" i="0" u="none" strike="noStrike">
                          <a:solidFill>
                            <a:srgbClr val="000000"/>
                          </a:solidFill>
                          <a:effectLst/>
                          <a:latin typeface="Arial" panose="020B0604020202020204" pitchFamily="34" charset="0"/>
                        </a:rPr>
                        <a:t>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918.93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258%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194416916"/>
                  </a:ext>
                </a:extLst>
              </a:tr>
              <a:tr h="135141">
                <a:tc>
                  <a:txBody>
                    <a:bodyPr/>
                    <a:lstStyle/>
                    <a:p>
                      <a:pPr algn="l" fontAlgn="b"/>
                      <a:r>
                        <a:rPr lang="en-US" sz="700" b="0" i="0" u="none" strike="noStrike">
                          <a:solidFill>
                            <a:srgbClr val="000000"/>
                          </a:solidFill>
                          <a:effectLst/>
                          <a:latin typeface="Arial" panose="020B0604020202020204" pitchFamily="34" charset="0"/>
                        </a:rPr>
                        <a:t>[AT-HU] Wien Suedost - Gyoer 245 [DIR] [AT] / N-1 Gyor - Neusiedl</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39.02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83%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689156202"/>
                  </a:ext>
                </a:extLst>
              </a:tr>
              <a:tr h="135141">
                <a:tc>
                  <a:txBody>
                    <a:bodyPr/>
                    <a:lstStyle/>
                    <a:p>
                      <a:pPr algn="l" fontAlgn="b"/>
                      <a:r>
                        <a:rPr lang="pt-BR" sz="700" b="0" i="0" u="none" strike="noStrike">
                          <a:solidFill>
                            <a:srgbClr val="000000"/>
                          </a:solidFill>
                          <a:effectLst/>
                          <a:latin typeface="Arial" panose="020B0604020202020204" pitchFamily="34" charset="0"/>
                        </a:rPr>
                        <a:t>[RO-RO] Resita - Timisoara c1 [DIR] / N-1 Resita - Timisoara c2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19.65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46%</a:t>
                      </a:r>
                    </a:p>
                  </a:txBody>
                  <a:tcPr marL="0" marR="0" marT="0" marB="0" anchor="b">
                    <a:lnL>
                      <a:noFill/>
                    </a:lnL>
                    <a:lnR>
                      <a:noFill/>
                    </a:lnR>
                    <a:lnT>
                      <a:noFill/>
                    </a:lnT>
                    <a:lnB>
                      <a:noFill/>
                    </a:lnB>
                  </a:tcPr>
                </a:tc>
                <a:extLst>
                  <a:ext uri="{0D108BD9-81ED-4DB2-BD59-A6C34878D82A}">
                    <a16:rowId xmlns:a16="http://schemas.microsoft.com/office/drawing/2014/main" val="4123455639"/>
                  </a:ext>
                </a:extLst>
              </a:tr>
              <a:tr h="135141">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Dobrzen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172.38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44%</a:t>
                      </a:r>
                    </a:p>
                  </a:txBody>
                  <a:tcPr marL="0" marR="0" marT="0" marB="0" anchor="b">
                    <a:lnL>
                      <a:noFill/>
                    </a:lnL>
                    <a:lnR>
                      <a:noFill/>
                    </a:lnR>
                    <a:lnT>
                      <a:noFill/>
                    </a:lnT>
                    <a:lnB>
                      <a:noFill/>
                    </a:lnB>
                  </a:tcPr>
                </a:tc>
                <a:extLst>
                  <a:ext uri="{0D108BD9-81ED-4DB2-BD59-A6C34878D82A}">
                    <a16:rowId xmlns:a16="http://schemas.microsoft.com/office/drawing/2014/main" val="1435007296"/>
                  </a:ext>
                </a:extLst>
              </a:tr>
              <a:tr h="135141">
                <a:tc>
                  <a:txBody>
                    <a:bodyPr/>
                    <a:lstStyle/>
                    <a:p>
                      <a:pPr algn="l" fontAlgn="b"/>
                      <a:r>
                        <a:rPr lang="en-US" sz="700" b="0" i="0" u="none" strike="noStrike">
                          <a:solidFill>
                            <a:srgbClr val="000000"/>
                          </a:solidFill>
                          <a:effectLst/>
                          <a:latin typeface="Arial" panose="020B0604020202020204" pitchFamily="34" charset="0"/>
                        </a:rPr>
                        <a:t>[D8-PL] Krajnik - Vierraden 1 [OPP] [PL] / N-1 Mikulowa - Pasikurowice</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115.82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328826555"/>
                  </a:ext>
                </a:extLst>
              </a:tr>
              <a:tr h="135141">
                <a:tc>
                  <a:txBody>
                    <a:bodyPr/>
                    <a:lstStyle/>
                    <a:p>
                      <a:pPr algn="l" fontAlgn="b"/>
                      <a:r>
                        <a:rPr lang="de-DE" sz="700" b="0" i="0" u="none" strike="noStrike">
                          <a:solidFill>
                            <a:srgbClr val="000000"/>
                          </a:solidFill>
                          <a:effectLst/>
                          <a:latin typeface="Arial" panose="020B0604020202020204" pitchFamily="34" charset="0"/>
                        </a:rPr>
                        <a:t>[D7-D7] Buerstadt - Lambsheim BUERST W [DIR] / N-1 Rheinau - Hoheneck KUGELB W</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694.35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420812986"/>
                  </a:ext>
                </a:extLst>
              </a:tr>
              <a:tr h="135141">
                <a:tc>
                  <a:txBody>
                    <a:bodyPr/>
                    <a:lstStyle/>
                    <a:p>
                      <a:pPr algn="l" fontAlgn="b"/>
                      <a:r>
                        <a:rPr lang="en-US" sz="700" b="0" i="0" u="none" strike="noStrike">
                          <a:solidFill>
                            <a:srgbClr val="000000"/>
                          </a:solidFill>
                          <a:effectLst/>
                          <a:latin typeface="Arial" panose="020B0604020202020204" pitchFamily="34" charset="0"/>
                        </a:rPr>
                        <a:t>[D7-D7] Mengede - Y Huellen WESTFL W [DIR] / N-1 Hattingen  - Witten  KEMNAD S</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918.93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792798982"/>
                  </a:ext>
                </a:extLst>
              </a:tr>
              <a:tr h="135141">
                <a:tc>
                  <a:txBody>
                    <a:bodyPr/>
                    <a:lstStyle/>
                    <a:p>
                      <a:pPr algn="l" fontAlgn="b"/>
                      <a:r>
                        <a:rPr lang="en-US" sz="700" b="0" i="0" u="none" strike="noStrike">
                          <a:solidFill>
                            <a:srgbClr val="000000"/>
                          </a:solidFill>
                          <a:effectLst/>
                          <a:latin typeface="Arial" panose="020B0604020202020204" pitchFamily="34" charset="0"/>
                        </a:rPr>
                        <a:t>[D7-D7] Eiberg - Y Ohligs OERKHS O [DIR] / N-1 Y-Ohligs - Eiberg - St. Peter PROEWPEN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550.45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879261357"/>
                  </a:ext>
                </a:extLst>
              </a:tr>
              <a:tr h="135141">
                <a:tc>
                  <a:txBody>
                    <a:bodyPr/>
                    <a:lstStyle/>
                    <a:p>
                      <a:pPr algn="l" fontAlgn="b"/>
                      <a:r>
                        <a:rPr lang="en-US" sz="700" b="1" i="0" u="none" strike="noStrike">
                          <a:solidFill>
                            <a:srgbClr val="000000"/>
                          </a:solidFill>
                          <a:effectLst/>
                          <a:latin typeface="Arial" panose="020B0604020202020204" pitchFamily="34" charset="0"/>
                        </a:rPr>
                        <a:t>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1588.19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177%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98993512"/>
                  </a:ext>
                </a:extLst>
              </a:tr>
              <a:tr h="135141">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291.64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671794903"/>
                  </a:ext>
                </a:extLst>
              </a:tr>
              <a:tr h="135141">
                <a:tc>
                  <a:txBody>
                    <a:bodyPr/>
                    <a:lstStyle/>
                    <a:p>
                      <a:pPr algn="l" fontAlgn="b"/>
                      <a:r>
                        <a:rPr lang="pt-BR" sz="700" b="0" i="0" u="none" strike="noStrike">
                          <a:solidFill>
                            <a:srgbClr val="000000"/>
                          </a:solidFill>
                          <a:effectLst/>
                          <a:latin typeface="Arial" panose="020B0604020202020204" pitchFamily="34" charset="0"/>
                        </a:rPr>
                        <a:t>[RO-RO] Resita - Timisoara c1 [DIR] / N-1 Resita - Timisoara c2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81.61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48%</a:t>
                      </a:r>
                    </a:p>
                  </a:txBody>
                  <a:tcPr marL="0" marR="0" marT="0" marB="0" anchor="b">
                    <a:lnL>
                      <a:noFill/>
                    </a:lnL>
                    <a:lnR>
                      <a:noFill/>
                    </a:lnR>
                    <a:lnT>
                      <a:noFill/>
                    </a:lnT>
                    <a:lnB>
                      <a:noFill/>
                    </a:lnB>
                  </a:tcPr>
                </a:tc>
                <a:extLst>
                  <a:ext uri="{0D108BD9-81ED-4DB2-BD59-A6C34878D82A}">
                    <a16:rowId xmlns:a16="http://schemas.microsoft.com/office/drawing/2014/main" val="1480992332"/>
                  </a:ext>
                </a:extLst>
              </a:tr>
              <a:tr h="135141">
                <a:tc>
                  <a:txBody>
                    <a:bodyPr/>
                    <a:lstStyle/>
                    <a:p>
                      <a:pPr algn="l" fontAlgn="b"/>
                      <a:r>
                        <a:rPr lang="en-US" sz="700" b="0" i="0" u="none" strike="noStrike">
                          <a:solidFill>
                            <a:srgbClr val="000000"/>
                          </a:solidFill>
                          <a:effectLst/>
                          <a:latin typeface="Arial" panose="020B0604020202020204" pitchFamily="34" charset="0"/>
                        </a:rPr>
                        <a:t>[D8-PL] Krajnik - Vierraden 1 [OPP] [PL] / N-1 Mikulowa - Pasikurowice</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154.76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223924421"/>
                  </a:ext>
                </a:extLst>
              </a:tr>
              <a:tr h="135141">
                <a:tc>
                  <a:txBody>
                    <a:bodyPr/>
                    <a:lstStyle/>
                    <a:p>
                      <a:pPr algn="l" fontAlgn="b"/>
                      <a:r>
                        <a:rPr lang="de-DE" sz="700" b="0" i="0" u="none" strike="noStrike">
                          <a:solidFill>
                            <a:srgbClr val="000000"/>
                          </a:solidFill>
                          <a:effectLst/>
                          <a:latin typeface="Arial" panose="020B0604020202020204" pitchFamily="34" charset="0"/>
                        </a:rPr>
                        <a:t>[D7-D7] Buerstadt - Lambsheim BUERST W [DIR] / N-1 Rheinau - Hoheneck KUGELB W</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482.44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235419993"/>
                  </a:ext>
                </a:extLst>
              </a:tr>
              <a:tr h="135141">
                <a:tc>
                  <a:txBody>
                    <a:bodyPr/>
                    <a:lstStyle/>
                    <a:p>
                      <a:pPr algn="l" fontAlgn="b"/>
                      <a:r>
                        <a:rPr lang="en-US" sz="700" b="0" i="0" u="none" strike="noStrike">
                          <a:solidFill>
                            <a:srgbClr val="000000"/>
                          </a:solidFill>
                          <a:effectLst/>
                          <a:latin typeface="Arial" panose="020B0604020202020204" pitchFamily="34" charset="0"/>
                        </a:rPr>
                        <a:t>[D7-D7] Mengede - Y Huellen WESTFL W [DIR] / N-1 Hattingen  - Witten  KEMNAD S</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1588.19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1556756158"/>
                  </a:ext>
                </a:extLst>
              </a:tr>
              <a:tr h="135141">
                <a:tc>
                  <a:txBody>
                    <a:bodyPr/>
                    <a:lstStyle/>
                    <a:p>
                      <a:pPr algn="l" fontAlgn="b"/>
                      <a:r>
                        <a:rPr lang="en-US" sz="700" b="1" i="0" u="none" strike="noStrike">
                          <a:solidFill>
                            <a:srgbClr val="000000"/>
                          </a:solidFill>
                          <a:effectLst/>
                          <a:latin typeface="Arial" panose="020B0604020202020204" pitchFamily="34" charset="0"/>
                        </a:rPr>
                        <a:t>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1329.17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252%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956546136"/>
                  </a:ext>
                </a:extLst>
              </a:tr>
              <a:tr h="135141">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22.96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839401446"/>
                  </a:ext>
                </a:extLst>
              </a:tr>
              <a:tr h="135141">
                <a:tc>
                  <a:txBody>
                    <a:bodyPr/>
                    <a:lstStyle/>
                    <a:p>
                      <a:pPr algn="l" fontAlgn="b"/>
                      <a:r>
                        <a:rPr lang="en-US" sz="700" b="0" i="0" u="none" strike="noStrike">
                          <a:solidFill>
                            <a:srgbClr val="000000"/>
                          </a:solidFill>
                          <a:effectLst/>
                          <a:latin typeface="Arial" panose="020B0604020202020204" pitchFamily="34" charset="0"/>
                        </a:rPr>
                        <a:t>[NL-D2] Meeden-Diele  380 Z [OPP] [NL] / N-1 Diele - Meeden WEISS/W</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292.41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29%</a:t>
                      </a:r>
                    </a:p>
                  </a:txBody>
                  <a:tcPr marL="0" marR="0" marT="0" marB="0" anchor="b">
                    <a:lnL>
                      <a:noFill/>
                    </a:lnL>
                    <a:lnR>
                      <a:noFill/>
                    </a:lnR>
                    <a:lnT>
                      <a:noFill/>
                    </a:lnT>
                    <a:lnB>
                      <a:noFill/>
                    </a:lnB>
                  </a:tcPr>
                </a:tc>
                <a:extLst>
                  <a:ext uri="{0D108BD9-81ED-4DB2-BD59-A6C34878D82A}">
                    <a16:rowId xmlns:a16="http://schemas.microsoft.com/office/drawing/2014/main" val="1818686962"/>
                  </a:ext>
                </a:extLst>
              </a:tr>
              <a:tr h="135141">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Dobrzen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375.24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36%</a:t>
                      </a:r>
                    </a:p>
                  </a:txBody>
                  <a:tcPr marL="0" marR="0" marT="0" marB="0" anchor="b">
                    <a:lnL>
                      <a:noFill/>
                    </a:lnL>
                    <a:lnR>
                      <a:noFill/>
                    </a:lnR>
                    <a:lnT>
                      <a:noFill/>
                    </a:lnT>
                    <a:lnB>
                      <a:noFill/>
                    </a:lnB>
                  </a:tcPr>
                </a:tc>
                <a:extLst>
                  <a:ext uri="{0D108BD9-81ED-4DB2-BD59-A6C34878D82A}">
                    <a16:rowId xmlns:a16="http://schemas.microsoft.com/office/drawing/2014/main" val="3054017871"/>
                  </a:ext>
                </a:extLst>
              </a:tr>
              <a:tr h="135141">
                <a:tc>
                  <a:txBody>
                    <a:bodyPr/>
                    <a:lstStyle/>
                    <a:p>
                      <a:pPr algn="l" fontAlgn="b"/>
                      <a:r>
                        <a:rPr lang="en-US" sz="700" b="0" i="0" u="none" strike="noStrike">
                          <a:solidFill>
                            <a:srgbClr val="000000"/>
                          </a:solidFill>
                          <a:effectLst/>
                          <a:latin typeface="Arial" panose="020B0604020202020204" pitchFamily="34" charset="0"/>
                        </a:rPr>
                        <a:t>[SK-HU] Levice - God [DIR] [SK] / N-1 R.Sobota - Sajoivanka</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26.01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65%</a:t>
                      </a:r>
                    </a:p>
                  </a:txBody>
                  <a:tcPr marL="0" marR="0" marT="0" marB="0" anchor="b">
                    <a:lnL>
                      <a:noFill/>
                    </a:lnL>
                    <a:lnR>
                      <a:noFill/>
                    </a:lnR>
                    <a:lnT>
                      <a:noFill/>
                    </a:lnT>
                    <a:lnB>
                      <a:noFill/>
                    </a:lnB>
                  </a:tcPr>
                </a:tc>
                <a:extLst>
                  <a:ext uri="{0D108BD9-81ED-4DB2-BD59-A6C34878D82A}">
                    <a16:rowId xmlns:a16="http://schemas.microsoft.com/office/drawing/2014/main" val="1039099250"/>
                  </a:ext>
                </a:extLst>
              </a:tr>
              <a:tr h="135141">
                <a:tc>
                  <a:txBody>
                    <a:bodyPr/>
                    <a:lstStyle/>
                    <a:p>
                      <a:pPr algn="l" fontAlgn="b"/>
                      <a:r>
                        <a:rPr lang="en-US" sz="700" b="0" i="0" u="none" strike="noStrike">
                          <a:solidFill>
                            <a:srgbClr val="000000"/>
                          </a:solidFill>
                          <a:effectLst/>
                          <a:latin typeface="Arial" panose="020B0604020202020204" pitchFamily="34" charset="0"/>
                        </a:rPr>
                        <a:t>[D8-PL] Krajnik - Vierraden 1 [OPP] [PL] / N-1 Mikulowa - Pasikurowice</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558.02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4019137304"/>
                  </a:ext>
                </a:extLst>
              </a:tr>
              <a:tr h="135141">
                <a:tc>
                  <a:txBody>
                    <a:bodyPr/>
                    <a:lstStyle/>
                    <a:p>
                      <a:pPr algn="l" fontAlgn="b"/>
                      <a:r>
                        <a:rPr lang="de-DE" sz="700" b="0" i="0" u="none" strike="noStrike">
                          <a:solidFill>
                            <a:srgbClr val="000000"/>
                          </a:solidFill>
                          <a:effectLst/>
                          <a:latin typeface="Arial" panose="020B0604020202020204" pitchFamily="34" charset="0"/>
                        </a:rPr>
                        <a:t>[D7-D7] Buerstadt - Lambsheim BUERST W [DIR] / N-1 Rheinau - Hoheneck KUGELB W</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462.15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157078059"/>
                  </a:ext>
                </a:extLst>
              </a:tr>
              <a:tr h="135141">
                <a:tc>
                  <a:txBody>
                    <a:bodyPr/>
                    <a:lstStyle/>
                    <a:p>
                      <a:pPr algn="l" fontAlgn="b"/>
                      <a:r>
                        <a:rPr lang="en-US" sz="700" b="0" i="0" u="none" strike="noStrike">
                          <a:solidFill>
                            <a:srgbClr val="000000"/>
                          </a:solidFill>
                          <a:effectLst/>
                          <a:latin typeface="Arial" panose="020B0604020202020204" pitchFamily="34" charset="0"/>
                        </a:rPr>
                        <a:t>[D7-D7] Mengede - Y Huellen WESTFL W [DIR] / N-1 Hattingen  - Witten  KEMNAD S</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1329.17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a:t>
                      </a:r>
                    </a:p>
                  </a:txBody>
                  <a:tcPr marL="0" marR="0" marT="0" marB="0" anchor="b">
                    <a:lnL>
                      <a:noFill/>
                    </a:lnL>
                    <a:lnR>
                      <a:noFill/>
                    </a:lnR>
                    <a:lnT>
                      <a:noFill/>
                    </a:lnT>
                    <a:lnB>
                      <a:noFill/>
                    </a:lnB>
                  </a:tcPr>
                </a:tc>
                <a:extLst>
                  <a:ext uri="{0D108BD9-81ED-4DB2-BD59-A6C34878D82A}">
                    <a16:rowId xmlns:a16="http://schemas.microsoft.com/office/drawing/2014/main" val="1072481036"/>
                  </a:ext>
                </a:extLst>
              </a:tr>
              <a:tr h="135141">
                <a:tc>
                  <a:txBody>
                    <a:bodyPr/>
                    <a:lstStyle/>
                    <a:p>
                      <a:pPr algn="l" fontAlgn="b"/>
                      <a:r>
                        <a:rPr lang="en-US" sz="700" b="1" i="0" u="none" strike="noStrike">
                          <a:solidFill>
                            <a:srgbClr val="000000"/>
                          </a:solidFill>
                          <a:effectLst/>
                          <a:latin typeface="Arial" panose="020B0604020202020204" pitchFamily="34" charset="0"/>
                        </a:rPr>
                        <a:t>10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1826.61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401%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51923765"/>
                  </a:ext>
                </a:extLst>
              </a:tr>
              <a:tr h="135141">
                <a:tc>
                  <a:txBody>
                    <a:bodyPr/>
                    <a:lstStyle/>
                    <a:p>
                      <a:pPr algn="l" fontAlgn="b"/>
                      <a:r>
                        <a:rPr lang="de-DE" sz="700" b="0" i="0" u="none" strike="noStrike">
                          <a:solidFill>
                            <a:srgbClr val="000000"/>
                          </a:solidFill>
                          <a:effectLst/>
                          <a:latin typeface="Arial" panose="020B0604020202020204" pitchFamily="34" charset="0"/>
                        </a:rPr>
                        <a:t>[D8-D8] Pasewalk - Vierraden 306 [DIR] / N-1 Vierraden - Neuenhagen 304</a:t>
                      </a:r>
                    </a:p>
                  </a:txBody>
                  <a:tcPr marL="7607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1826.61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543663169"/>
                  </a:ext>
                </a:extLst>
              </a:tr>
              <a:tr h="135141">
                <a:tc>
                  <a:txBody>
                    <a:bodyPr/>
                    <a:lstStyle/>
                    <a:p>
                      <a:pPr algn="l" fontAlgn="b"/>
                      <a:r>
                        <a:rPr lang="en-US" sz="700" b="0" i="0" u="none" strike="noStrike">
                          <a:solidFill>
                            <a:srgbClr val="000000"/>
                          </a:solidFill>
                          <a:effectLst/>
                          <a:latin typeface="Arial" panose="020B0604020202020204" pitchFamily="34" charset="0"/>
                        </a:rPr>
                        <a:t>[HR-BA] 220kV Zakucac - Mostar [OPP] [HR] / N-1 Konjsko - Mostar</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49.06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84%</a:t>
                      </a:r>
                    </a:p>
                  </a:txBody>
                  <a:tcPr marL="0" marR="0" marT="0" marB="0" anchor="b">
                    <a:lnL>
                      <a:noFill/>
                    </a:lnL>
                    <a:lnR>
                      <a:noFill/>
                    </a:lnR>
                    <a:lnT>
                      <a:noFill/>
                    </a:lnT>
                    <a:lnB>
                      <a:noFill/>
                    </a:lnB>
                  </a:tcPr>
                </a:tc>
                <a:extLst>
                  <a:ext uri="{0D108BD9-81ED-4DB2-BD59-A6C34878D82A}">
                    <a16:rowId xmlns:a16="http://schemas.microsoft.com/office/drawing/2014/main" val="3538144576"/>
                  </a:ext>
                </a:extLst>
              </a:tr>
              <a:tr h="135141">
                <a:tc>
                  <a:txBody>
                    <a:bodyPr/>
                    <a:lstStyle/>
                    <a:p>
                      <a:pPr algn="l" fontAlgn="b"/>
                      <a:r>
                        <a:rPr lang="en-US" sz="700" b="0" i="0" u="none" strike="noStrike">
                          <a:solidFill>
                            <a:srgbClr val="000000"/>
                          </a:solidFill>
                          <a:effectLst/>
                          <a:latin typeface="Arial" panose="020B0604020202020204" pitchFamily="34" charset="0"/>
                        </a:rPr>
                        <a:t>[SI-AT] 400 kV Maribor - Kainachtal 1 [OPP] [SI] / N-1 Maribor-Kainachtal 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14.15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82%</a:t>
                      </a:r>
                    </a:p>
                  </a:txBody>
                  <a:tcPr marL="0" marR="0" marT="0" marB="0" anchor="b">
                    <a:lnL>
                      <a:noFill/>
                    </a:lnL>
                    <a:lnR>
                      <a:noFill/>
                    </a:lnR>
                    <a:lnT>
                      <a:noFill/>
                    </a:lnT>
                    <a:lnB>
                      <a:noFill/>
                    </a:lnB>
                  </a:tcPr>
                </a:tc>
                <a:extLst>
                  <a:ext uri="{0D108BD9-81ED-4DB2-BD59-A6C34878D82A}">
                    <a16:rowId xmlns:a16="http://schemas.microsoft.com/office/drawing/2014/main" val="975201098"/>
                  </a:ext>
                </a:extLst>
              </a:tr>
              <a:tr h="135141">
                <a:tc>
                  <a:txBody>
                    <a:bodyPr/>
                    <a:lstStyle/>
                    <a:p>
                      <a:pPr algn="l" fontAlgn="b"/>
                      <a:r>
                        <a:rPr lang="pt-BR" sz="700" b="0" i="0" u="none" strike="noStrike">
                          <a:solidFill>
                            <a:srgbClr val="000000"/>
                          </a:solidFill>
                          <a:effectLst/>
                          <a:latin typeface="Arial" panose="020B0604020202020204" pitchFamily="34" charset="0"/>
                        </a:rPr>
                        <a:t>[RO-RO] Resita - Timisoara c1 [DIR] / N-1 Resita - Timisoara c2</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289.97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47%</a:t>
                      </a:r>
                    </a:p>
                  </a:txBody>
                  <a:tcPr marL="0" marR="0" marT="0" marB="0" anchor="b">
                    <a:lnL>
                      <a:noFill/>
                    </a:lnL>
                    <a:lnR>
                      <a:noFill/>
                    </a:lnR>
                    <a:lnT>
                      <a:noFill/>
                    </a:lnT>
                    <a:lnB>
                      <a:noFill/>
                    </a:lnB>
                  </a:tcPr>
                </a:tc>
                <a:extLst>
                  <a:ext uri="{0D108BD9-81ED-4DB2-BD59-A6C34878D82A}">
                    <a16:rowId xmlns:a16="http://schemas.microsoft.com/office/drawing/2014/main" val="1561295965"/>
                  </a:ext>
                </a:extLst>
              </a:tr>
              <a:tr h="135141">
                <a:tc>
                  <a:txBody>
                    <a:bodyPr/>
                    <a:lstStyle/>
                    <a:p>
                      <a:pPr algn="l" fontAlgn="b"/>
                      <a:r>
                        <a:rPr lang="en-US" sz="700" b="0" i="0" u="none" strike="noStrike">
                          <a:solidFill>
                            <a:srgbClr val="000000"/>
                          </a:solidFill>
                          <a:effectLst/>
                          <a:latin typeface="Arial" panose="020B0604020202020204" pitchFamily="34" charset="0"/>
                        </a:rPr>
                        <a:t>[NL-D2] Meeden-Diele  380 Z [OPP] [NL] / N-1 Diele - Meeden WEISS/W</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500.87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28%</a:t>
                      </a:r>
                    </a:p>
                  </a:txBody>
                  <a:tcPr marL="0" marR="0" marT="0" marB="0" anchor="b">
                    <a:lnL>
                      <a:noFill/>
                    </a:lnL>
                    <a:lnR>
                      <a:noFill/>
                    </a:lnR>
                    <a:lnT>
                      <a:noFill/>
                    </a:lnT>
                    <a:lnB>
                      <a:noFill/>
                    </a:lnB>
                  </a:tcPr>
                </a:tc>
                <a:extLst>
                  <a:ext uri="{0D108BD9-81ED-4DB2-BD59-A6C34878D82A}">
                    <a16:rowId xmlns:a16="http://schemas.microsoft.com/office/drawing/2014/main" val="559898342"/>
                  </a:ext>
                </a:extLst>
              </a:tr>
              <a:tr h="135141">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Dobrzen</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542.19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29%</a:t>
                      </a:r>
                    </a:p>
                  </a:txBody>
                  <a:tcPr marL="0" marR="0" marT="0" marB="0" anchor="b">
                    <a:lnL>
                      <a:noFill/>
                    </a:lnL>
                    <a:lnR>
                      <a:noFill/>
                    </a:lnR>
                    <a:lnT>
                      <a:noFill/>
                    </a:lnT>
                    <a:lnB>
                      <a:noFill/>
                    </a:lnB>
                  </a:tcPr>
                </a:tc>
                <a:extLst>
                  <a:ext uri="{0D108BD9-81ED-4DB2-BD59-A6C34878D82A}">
                    <a16:rowId xmlns:a16="http://schemas.microsoft.com/office/drawing/2014/main" val="2228699890"/>
                  </a:ext>
                </a:extLst>
              </a:tr>
              <a:tr h="135141">
                <a:tc>
                  <a:txBody>
                    <a:bodyPr/>
                    <a:lstStyle/>
                    <a:p>
                      <a:pPr algn="l" fontAlgn="b"/>
                      <a:r>
                        <a:rPr lang="en-US" sz="700" b="0" i="0" u="none" strike="noStrike">
                          <a:solidFill>
                            <a:srgbClr val="000000"/>
                          </a:solidFill>
                          <a:effectLst/>
                          <a:latin typeface="Arial" panose="020B0604020202020204" pitchFamily="34" charset="0"/>
                        </a:rPr>
                        <a:t>[SK-HU] Levice - God [DIR] [SK] / N-1 R.Sobota - Sajoivanka</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4.78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63%</a:t>
                      </a:r>
                    </a:p>
                  </a:txBody>
                  <a:tcPr marL="0" marR="0" marT="0" marB="0" anchor="b">
                    <a:lnL>
                      <a:noFill/>
                    </a:lnL>
                    <a:lnR>
                      <a:noFill/>
                    </a:lnR>
                    <a:lnT>
                      <a:noFill/>
                    </a:lnT>
                    <a:lnB>
                      <a:noFill/>
                    </a:lnB>
                  </a:tcPr>
                </a:tc>
                <a:extLst>
                  <a:ext uri="{0D108BD9-81ED-4DB2-BD59-A6C34878D82A}">
                    <a16:rowId xmlns:a16="http://schemas.microsoft.com/office/drawing/2014/main" val="2321288784"/>
                  </a:ext>
                </a:extLst>
              </a:tr>
              <a:tr h="135141">
                <a:tc>
                  <a:txBody>
                    <a:bodyPr/>
                    <a:lstStyle/>
                    <a:p>
                      <a:pPr algn="l" fontAlgn="b"/>
                      <a:r>
                        <a:rPr lang="de-DE" sz="700" b="0" i="0" u="none" strike="noStrike">
                          <a:solidFill>
                            <a:srgbClr val="000000"/>
                          </a:solidFill>
                          <a:effectLst/>
                          <a:latin typeface="Arial" panose="020B0604020202020204" pitchFamily="34" charset="0"/>
                        </a:rPr>
                        <a:t>[D7-D7] Buerstadt - Lambsheim BUERST W [DIR] / N-1 Rheinau - Hoheneck KUGELB W</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640.04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058361734"/>
                  </a:ext>
                </a:extLst>
              </a:tr>
              <a:tr h="135141">
                <a:tc>
                  <a:txBody>
                    <a:bodyPr/>
                    <a:lstStyle/>
                    <a:p>
                      <a:pPr algn="l" fontAlgn="b"/>
                      <a:r>
                        <a:rPr lang="en-US" sz="700" b="0" i="0" u="none" strike="noStrike">
                          <a:solidFill>
                            <a:srgbClr val="000000"/>
                          </a:solidFill>
                          <a:effectLst/>
                          <a:latin typeface="Arial" panose="020B0604020202020204" pitchFamily="34" charset="0"/>
                        </a:rPr>
                        <a:t>[D7-D7] Mengede - Y Huellen WESTFL W [DIR] / N-1 Hattingen  - Witten  KEMNAD S</a:t>
                      </a:r>
                    </a:p>
                  </a:txBody>
                  <a:tcPr marL="7607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1051.7</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26%</a:t>
                      </a:r>
                    </a:p>
                  </a:txBody>
                  <a:tcPr marL="0" marR="0" marT="0" marB="0" anchor="b">
                    <a:lnL>
                      <a:noFill/>
                    </a:lnL>
                    <a:lnR>
                      <a:noFill/>
                    </a:lnR>
                    <a:lnT>
                      <a:noFill/>
                    </a:lnT>
                    <a:lnB>
                      <a:noFill/>
                    </a:lnB>
                  </a:tcPr>
                </a:tc>
                <a:extLst>
                  <a:ext uri="{0D108BD9-81ED-4DB2-BD59-A6C34878D82A}">
                    <a16:rowId xmlns:a16="http://schemas.microsoft.com/office/drawing/2014/main" val="2022750668"/>
                  </a:ext>
                </a:extLst>
              </a:tr>
            </a:tbl>
          </a:graphicData>
        </a:graphic>
      </p:graphicFrame>
    </p:spTree>
    <p:extLst>
      <p:ext uri="{BB962C8B-B14F-4D97-AF65-F5344CB8AC3E}">
        <p14:creationId xmlns:p14="http://schemas.microsoft.com/office/powerpoint/2010/main" val="2942328651"/>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20130 (part III)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83371523-B52D-4995-A45F-568A3A86A2B5}"/>
              </a:ext>
            </a:extLst>
          </p:cNvPr>
          <p:cNvGraphicFramePr>
            <a:graphicFrameLocks noGrp="1"/>
          </p:cNvGraphicFramePr>
          <p:nvPr>
            <p:extLst>
              <p:ext uri="{D42A27DB-BD31-4B8C-83A1-F6EECF244321}">
                <p14:modId xmlns:p14="http://schemas.microsoft.com/office/powerpoint/2010/main" val="1038746878"/>
              </p:ext>
            </p:extLst>
          </p:nvPr>
        </p:nvGraphicFramePr>
        <p:xfrm>
          <a:off x="1809345" y="1079499"/>
          <a:ext cx="6305307" cy="5019735"/>
        </p:xfrm>
        <a:graphic>
          <a:graphicData uri="http://schemas.openxmlformats.org/drawingml/2006/table">
            <a:tbl>
              <a:tblPr/>
              <a:tblGrid>
                <a:gridCol w="4885889">
                  <a:extLst>
                    <a:ext uri="{9D8B030D-6E8A-4147-A177-3AD203B41FA5}">
                      <a16:colId xmlns:a16="http://schemas.microsoft.com/office/drawing/2014/main" val="993990910"/>
                    </a:ext>
                  </a:extLst>
                </a:gridCol>
                <a:gridCol w="1033182">
                  <a:extLst>
                    <a:ext uri="{9D8B030D-6E8A-4147-A177-3AD203B41FA5}">
                      <a16:colId xmlns:a16="http://schemas.microsoft.com/office/drawing/2014/main" val="1531898409"/>
                    </a:ext>
                  </a:extLst>
                </a:gridCol>
                <a:gridCol w="386236">
                  <a:extLst>
                    <a:ext uri="{9D8B030D-6E8A-4147-A177-3AD203B41FA5}">
                      <a16:colId xmlns:a16="http://schemas.microsoft.com/office/drawing/2014/main" val="2981250908"/>
                    </a:ext>
                  </a:extLst>
                </a:gridCol>
              </a:tblGrid>
              <a:tr h="143421">
                <a:tc>
                  <a:txBody>
                    <a:bodyPr/>
                    <a:lstStyle/>
                    <a:p>
                      <a:pPr algn="l" fontAlgn="b"/>
                      <a:r>
                        <a:rPr lang="en-US" sz="700" b="1" i="0" u="none" strike="noStrike">
                          <a:solidFill>
                            <a:srgbClr val="000000"/>
                          </a:solidFill>
                          <a:effectLst/>
                          <a:latin typeface="Arial" panose="020B0604020202020204" pitchFamily="34" charset="0"/>
                        </a:rPr>
                        <a:t>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1540.64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424%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477768285"/>
                  </a:ext>
                </a:extLst>
              </a:tr>
              <a:tr h="143421">
                <a:tc>
                  <a:txBody>
                    <a:bodyPr/>
                    <a:lstStyle/>
                    <a:p>
                      <a:pPr algn="l" fontAlgn="b"/>
                      <a:r>
                        <a:rPr lang="de-DE" sz="700" b="0" i="0" u="none" strike="noStrike">
                          <a:solidFill>
                            <a:srgbClr val="000000"/>
                          </a:solidFill>
                          <a:effectLst/>
                          <a:latin typeface="Arial" panose="020B0604020202020204" pitchFamily="34" charset="0"/>
                        </a:rPr>
                        <a:t>[D8-D8] Pasewalk - Vierraden 306 [DIR] / N-1 Vierraden - Neuenhagen 304</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1135.85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165881966"/>
                  </a:ext>
                </a:extLst>
              </a:tr>
              <a:tr h="143421">
                <a:tc>
                  <a:txBody>
                    <a:bodyPr/>
                    <a:lstStyle/>
                    <a:p>
                      <a:pPr algn="l" fontAlgn="b"/>
                      <a:r>
                        <a:rPr lang="en-US" sz="700" b="0" i="0" u="none" strike="noStrike">
                          <a:solidFill>
                            <a:srgbClr val="000000"/>
                          </a:solidFill>
                          <a:effectLst/>
                          <a:latin typeface="Arial" panose="020B0604020202020204" pitchFamily="34" charset="0"/>
                        </a:rPr>
                        <a:t>[HR-BA] 220kV Zakucac - Mostar [OPP] [HR] / N-1 Konjsko - Mostar</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45.86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102%</a:t>
                      </a:r>
                    </a:p>
                  </a:txBody>
                  <a:tcPr marL="0" marR="0" marT="0" marB="0" anchor="b">
                    <a:lnL>
                      <a:noFill/>
                    </a:lnL>
                    <a:lnR>
                      <a:noFill/>
                    </a:lnR>
                    <a:lnT>
                      <a:noFill/>
                    </a:lnT>
                    <a:lnB>
                      <a:noFill/>
                    </a:lnB>
                  </a:tcPr>
                </a:tc>
                <a:extLst>
                  <a:ext uri="{0D108BD9-81ED-4DB2-BD59-A6C34878D82A}">
                    <a16:rowId xmlns:a16="http://schemas.microsoft.com/office/drawing/2014/main" val="2607481617"/>
                  </a:ext>
                </a:extLst>
              </a:tr>
              <a:tr h="143421">
                <a:tc>
                  <a:txBody>
                    <a:bodyPr/>
                    <a:lstStyle/>
                    <a:p>
                      <a:pPr algn="l" fontAlgn="b"/>
                      <a:r>
                        <a:rPr lang="en-US" sz="700" b="0" i="0" u="none" strike="noStrike">
                          <a:solidFill>
                            <a:srgbClr val="000000"/>
                          </a:solidFill>
                          <a:effectLst/>
                          <a:latin typeface="Arial" panose="020B0604020202020204" pitchFamily="34" charset="0"/>
                        </a:rPr>
                        <a:t>[SI-AT] 400 kV Maribor - Kainachtal 1 [OPP] [SI] / N-1 Maribor-Kainachtal 2</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10.39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83%</a:t>
                      </a:r>
                    </a:p>
                  </a:txBody>
                  <a:tcPr marL="0" marR="0" marT="0" marB="0" anchor="b">
                    <a:lnL>
                      <a:noFill/>
                    </a:lnL>
                    <a:lnR>
                      <a:noFill/>
                    </a:lnR>
                    <a:lnT>
                      <a:noFill/>
                    </a:lnT>
                    <a:lnB>
                      <a:noFill/>
                    </a:lnB>
                  </a:tcPr>
                </a:tc>
                <a:extLst>
                  <a:ext uri="{0D108BD9-81ED-4DB2-BD59-A6C34878D82A}">
                    <a16:rowId xmlns:a16="http://schemas.microsoft.com/office/drawing/2014/main" val="2080242096"/>
                  </a:ext>
                </a:extLst>
              </a:tr>
              <a:tr h="143421">
                <a:tc>
                  <a:txBody>
                    <a:bodyPr/>
                    <a:lstStyle/>
                    <a:p>
                      <a:pPr algn="l" fontAlgn="b"/>
                      <a:r>
                        <a:rPr lang="pt-BR" sz="700" b="0" i="0" u="none" strike="noStrike">
                          <a:solidFill>
                            <a:srgbClr val="000000"/>
                          </a:solidFill>
                          <a:effectLst/>
                          <a:latin typeface="Arial" panose="020B0604020202020204" pitchFamily="34" charset="0"/>
                        </a:rPr>
                        <a:t>[RO-RO] Resita - Timisoara c1 [DIR] / N-1 Resita - Timisoara c2</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246.88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54%</a:t>
                      </a:r>
                    </a:p>
                  </a:txBody>
                  <a:tcPr marL="0" marR="0" marT="0" marB="0" anchor="b">
                    <a:lnL>
                      <a:noFill/>
                    </a:lnL>
                    <a:lnR>
                      <a:noFill/>
                    </a:lnR>
                    <a:lnT>
                      <a:noFill/>
                    </a:lnT>
                    <a:lnB>
                      <a:noFill/>
                    </a:lnB>
                  </a:tcPr>
                </a:tc>
                <a:extLst>
                  <a:ext uri="{0D108BD9-81ED-4DB2-BD59-A6C34878D82A}">
                    <a16:rowId xmlns:a16="http://schemas.microsoft.com/office/drawing/2014/main" val="4040089046"/>
                  </a:ext>
                </a:extLst>
              </a:tr>
              <a:tr h="143421">
                <a:tc>
                  <a:txBody>
                    <a:bodyPr/>
                    <a:lstStyle/>
                    <a:p>
                      <a:pPr algn="l" fontAlgn="b"/>
                      <a:r>
                        <a:rPr lang="en-US" sz="700" b="0" i="0" u="none" strike="noStrike">
                          <a:solidFill>
                            <a:srgbClr val="000000"/>
                          </a:solidFill>
                          <a:effectLst/>
                          <a:latin typeface="Arial" panose="020B0604020202020204" pitchFamily="34" charset="0"/>
                        </a:rPr>
                        <a:t>[NL-D2] Meeden-Diele  380 Z [OPP] [NL] / N-1 Diele - Meeden WEISS/W</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142.45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a:t>
                      </a:r>
                    </a:p>
                  </a:txBody>
                  <a:tcPr marL="0" marR="0" marT="0" marB="0" anchor="b">
                    <a:lnL>
                      <a:noFill/>
                    </a:lnL>
                    <a:lnR>
                      <a:noFill/>
                    </a:lnR>
                    <a:lnT>
                      <a:noFill/>
                    </a:lnT>
                    <a:lnB>
                      <a:noFill/>
                    </a:lnB>
                  </a:tcPr>
                </a:tc>
                <a:extLst>
                  <a:ext uri="{0D108BD9-81ED-4DB2-BD59-A6C34878D82A}">
                    <a16:rowId xmlns:a16="http://schemas.microsoft.com/office/drawing/2014/main" val="1282830781"/>
                  </a:ext>
                </a:extLst>
              </a:tr>
              <a:tr h="143421">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Nosovice</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611.38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27%</a:t>
                      </a:r>
                    </a:p>
                  </a:txBody>
                  <a:tcPr marL="0" marR="0" marT="0" marB="0" anchor="b">
                    <a:lnL>
                      <a:noFill/>
                    </a:lnL>
                    <a:lnR>
                      <a:noFill/>
                    </a:lnR>
                    <a:lnT>
                      <a:noFill/>
                    </a:lnT>
                    <a:lnB>
                      <a:noFill/>
                    </a:lnB>
                  </a:tcPr>
                </a:tc>
                <a:extLst>
                  <a:ext uri="{0D108BD9-81ED-4DB2-BD59-A6C34878D82A}">
                    <a16:rowId xmlns:a16="http://schemas.microsoft.com/office/drawing/2014/main" val="490755224"/>
                  </a:ext>
                </a:extLst>
              </a:tr>
              <a:tr h="143421">
                <a:tc>
                  <a:txBody>
                    <a:bodyPr/>
                    <a:lstStyle/>
                    <a:p>
                      <a:pPr algn="l" fontAlgn="b"/>
                      <a:r>
                        <a:rPr lang="en-US" sz="700" b="0" i="0" u="none" strike="noStrike">
                          <a:solidFill>
                            <a:srgbClr val="000000"/>
                          </a:solidFill>
                          <a:effectLst/>
                          <a:latin typeface="Arial" panose="020B0604020202020204" pitchFamily="34" charset="0"/>
                        </a:rPr>
                        <a:t>[SK-HU] Levice - God [DIR] [SK] / N-1 R.Sobota - Sajoivanka</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36.22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58%</a:t>
                      </a:r>
                    </a:p>
                  </a:txBody>
                  <a:tcPr marL="0" marR="0" marT="0" marB="0" anchor="b">
                    <a:lnL>
                      <a:noFill/>
                    </a:lnL>
                    <a:lnR>
                      <a:noFill/>
                    </a:lnR>
                    <a:lnT>
                      <a:noFill/>
                    </a:lnT>
                    <a:lnB>
                      <a:noFill/>
                    </a:lnB>
                  </a:tcPr>
                </a:tc>
                <a:extLst>
                  <a:ext uri="{0D108BD9-81ED-4DB2-BD59-A6C34878D82A}">
                    <a16:rowId xmlns:a16="http://schemas.microsoft.com/office/drawing/2014/main" val="3326012397"/>
                  </a:ext>
                </a:extLst>
              </a:tr>
              <a:tr h="143421">
                <a:tc>
                  <a:txBody>
                    <a:bodyPr/>
                    <a:lstStyle/>
                    <a:p>
                      <a:pPr algn="l" fontAlgn="b"/>
                      <a:r>
                        <a:rPr lang="de-DE" sz="700" b="0" i="0" u="none" strike="noStrike">
                          <a:solidFill>
                            <a:srgbClr val="000000"/>
                          </a:solidFill>
                          <a:effectLst/>
                          <a:latin typeface="Arial" panose="020B0604020202020204" pitchFamily="34" charset="0"/>
                        </a:rPr>
                        <a:t>[D7-D7] Buerstadt - Lambsheim BUERST W [DIR] / N-1 Rheinau - Hoheneck KUGELB W</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396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104603918"/>
                  </a:ext>
                </a:extLst>
              </a:tr>
              <a:tr h="143421">
                <a:tc>
                  <a:txBody>
                    <a:bodyPr/>
                    <a:lstStyle/>
                    <a:p>
                      <a:pPr algn="l" fontAlgn="b"/>
                      <a:r>
                        <a:rPr lang="en-US" sz="700" b="0" i="0" u="none" strike="noStrike">
                          <a:solidFill>
                            <a:srgbClr val="000000"/>
                          </a:solidFill>
                          <a:effectLst/>
                          <a:latin typeface="Arial" panose="020B0604020202020204" pitchFamily="34" charset="0"/>
                        </a:rPr>
                        <a:t>[D7-D7] Mengede - Y Huellen WESTFL W [DIR] / N-1 Hattingen  - Witten  KEMNAD S</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1540.64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1440027623"/>
                  </a:ext>
                </a:extLst>
              </a:tr>
              <a:tr h="143421">
                <a:tc>
                  <a:txBody>
                    <a:bodyPr/>
                    <a:lstStyle/>
                    <a:p>
                      <a:pPr algn="l" fontAlgn="b"/>
                      <a:r>
                        <a:rPr lang="en-US" sz="700" b="1" i="0" u="none" strike="noStrike">
                          <a:solidFill>
                            <a:srgbClr val="000000"/>
                          </a:solidFill>
                          <a:effectLst/>
                          <a:latin typeface="Arial" panose="020B0604020202020204" pitchFamily="34" charset="0"/>
                        </a:rPr>
                        <a:t>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1433.4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403%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071088626"/>
                  </a:ext>
                </a:extLst>
              </a:tr>
              <a:tr h="143421">
                <a:tc>
                  <a:txBody>
                    <a:bodyPr/>
                    <a:lstStyle/>
                    <a:p>
                      <a:pPr algn="l" fontAlgn="b"/>
                      <a:r>
                        <a:rPr lang="en-US" sz="700" b="0" i="0" u="none" strike="noStrike">
                          <a:solidFill>
                            <a:srgbClr val="000000"/>
                          </a:solidFill>
                          <a:effectLst/>
                          <a:latin typeface="Arial" panose="020B0604020202020204" pitchFamily="34" charset="0"/>
                        </a:rPr>
                        <a:t>[HR-BA] 220kV Zakucac - Mostar [OPP] [HR] / N-1 Konjsko - Mostar</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51.98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115%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950114082"/>
                  </a:ext>
                </a:extLst>
              </a:tr>
              <a:tr h="143421">
                <a:tc>
                  <a:txBody>
                    <a:bodyPr/>
                    <a:lstStyle/>
                    <a:p>
                      <a:pPr algn="l" fontAlgn="b"/>
                      <a:r>
                        <a:rPr lang="en-US" sz="700" b="0" i="0" u="none" strike="noStrike">
                          <a:solidFill>
                            <a:srgbClr val="000000"/>
                          </a:solidFill>
                          <a:effectLst/>
                          <a:latin typeface="Arial" panose="020B0604020202020204" pitchFamily="34" charset="0"/>
                        </a:rPr>
                        <a:t>[SI-AT] 400 kV Maribor - Kainachtal 1 [OPP] [SI] / N-1 Maribor-Kainachtal 2</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80%</a:t>
                      </a:r>
                    </a:p>
                  </a:txBody>
                  <a:tcPr marL="0" marR="0" marT="0" marB="0" anchor="b">
                    <a:lnL>
                      <a:noFill/>
                    </a:lnL>
                    <a:lnR>
                      <a:noFill/>
                    </a:lnR>
                    <a:lnT>
                      <a:noFill/>
                    </a:lnT>
                    <a:lnB>
                      <a:noFill/>
                    </a:lnB>
                  </a:tcPr>
                </a:tc>
                <a:extLst>
                  <a:ext uri="{0D108BD9-81ED-4DB2-BD59-A6C34878D82A}">
                    <a16:rowId xmlns:a16="http://schemas.microsoft.com/office/drawing/2014/main" val="4227465682"/>
                  </a:ext>
                </a:extLst>
              </a:tr>
              <a:tr h="143421">
                <a:tc>
                  <a:txBody>
                    <a:bodyPr/>
                    <a:lstStyle/>
                    <a:p>
                      <a:pPr algn="l" fontAlgn="b"/>
                      <a:r>
                        <a:rPr lang="pt-BR" sz="700" b="0" i="0" u="none" strike="noStrike">
                          <a:solidFill>
                            <a:srgbClr val="000000"/>
                          </a:solidFill>
                          <a:effectLst/>
                          <a:latin typeface="Arial" panose="020B0604020202020204" pitchFamily="34" charset="0"/>
                        </a:rPr>
                        <a:t>[RO-RO] Resita - Timisoara c1 [DIR] / N-1 Resita - Timisoara c2</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350.01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57%</a:t>
                      </a:r>
                    </a:p>
                  </a:txBody>
                  <a:tcPr marL="0" marR="0" marT="0" marB="0" anchor="b">
                    <a:lnL>
                      <a:noFill/>
                    </a:lnL>
                    <a:lnR>
                      <a:noFill/>
                    </a:lnR>
                    <a:lnT>
                      <a:noFill/>
                    </a:lnT>
                    <a:lnB>
                      <a:noFill/>
                    </a:lnB>
                  </a:tcPr>
                </a:tc>
                <a:extLst>
                  <a:ext uri="{0D108BD9-81ED-4DB2-BD59-A6C34878D82A}">
                    <a16:rowId xmlns:a16="http://schemas.microsoft.com/office/drawing/2014/main" val="1011223270"/>
                  </a:ext>
                </a:extLst>
              </a:tr>
              <a:tr h="143421">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Nosovice</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608.28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29%</a:t>
                      </a:r>
                    </a:p>
                  </a:txBody>
                  <a:tcPr marL="0" marR="0" marT="0" marB="0" anchor="b">
                    <a:lnL>
                      <a:noFill/>
                    </a:lnL>
                    <a:lnR>
                      <a:noFill/>
                    </a:lnR>
                    <a:lnT>
                      <a:noFill/>
                    </a:lnT>
                    <a:lnB>
                      <a:noFill/>
                    </a:lnB>
                  </a:tcPr>
                </a:tc>
                <a:extLst>
                  <a:ext uri="{0D108BD9-81ED-4DB2-BD59-A6C34878D82A}">
                    <a16:rowId xmlns:a16="http://schemas.microsoft.com/office/drawing/2014/main" val="1425147545"/>
                  </a:ext>
                </a:extLst>
              </a:tr>
              <a:tr h="143421">
                <a:tc>
                  <a:txBody>
                    <a:bodyPr/>
                    <a:lstStyle/>
                    <a:p>
                      <a:pPr algn="l" fontAlgn="b"/>
                      <a:r>
                        <a:rPr lang="en-US" sz="700" b="0" i="0" u="none" strike="noStrike">
                          <a:solidFill>
                            <a:srgbClr val="000000"/>
                          </a:solidFill>
                          <a:effectLst/>
                          <a:latin typeface="Arial" panose="020B0604020202020204" pitchFamily="34" charset="0"/>
                        </a:rPr>
                        <a:t>[SK-HU] Levice - God [DIR] [SK] / N-1 R.Sobota - Sajoivanka</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20.54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57%</a:t>
                      </a:r>
                    </a:p>
                  </a:txBody>
                  <a:tcPr marL="0" marR="0" marT="0" marB="0" anchor="b">
                    <a:lnL>
                      <a:noFill/>
                    </a:lnL>
                    <a:lnR>
                      <a:noFill/>
                    </a:lnR>
                    <a:lnT>
                      <a:noFill/>
                    </a:lnT>
                    <a:lnB>
                      <a:noFill/>
                    </a:lnB>
                  </a:tcPr>
                </a:tc>
                <a:extLst>
                  <a:ext uri="{0D108BD9-81ED-4DB2-BD59-A6C34878D82A}">
                    <a16:rowId xmlns:a16="http://schemas.microsoft.com/office/drawing/2014/main" val="3459890672"/>
                  </a:ext>
                </a:extLst>
              </a:tr>
              <a:tr h="143421">
                <a:tc>
                  <a:txBody>
                    <a:bodyPr/>
                    <a:lstStyle/>
                    <a:p>
                      <a:pPr algn="l" fontAlgn="b"/>
                      <a:r>
                        <a:rPr lang="en-US" sz="700" b="0" i="0" u="none" strike="noStrike">
                          <a:solidFill>
                            <a:srgbClr val="000000"/>
                          </a:solidFill>
                          <a:effectLst/>
                          <a:latin typeface="Arial" panose="020B0604020202020204" pitchFamily="34" charset="0"/>
                        </a:rPr>
                        <a:t>[D8-PL] Krajnik - Vierraden 1 [OPP] [PL] / N-1 Mikulowa - Pasikurowice</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560.54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624170067"/>
                  </a:ext>
                </a:extLst>
              </a:tr>
              <a:tr h="143421">
                <a:tc>
                  <a:txBody>
                    <a:bodyPr/>
                    <a:lstStyle/>
                    <a:p>
                      <a:pPr algn="l" fontAlgn="b"/>
                      <a:r>
                        <a:rPr lang="de-DE" sz="700" b="0" i="0" u="none" strike="noStrike">
                          <a:solidFill>
                            <a:srgbClr val="000000"/>
                          </a:solidFill>
                          <a:effectLst/>
                          <a:latin typeface="Arial" panose="020B0604020202020204" pitchFamily="34" charset="0"/>
                        </a:rPr>
                        <a:t>[D7-D7] Buerstadt - Lambsheim BUERST W [DIR] / N-1 Rheinau - Hoheneck KUGELB W</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585.14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599981694"/>
                  </a:ext>
                </a:extLst>
              </a:tr>
              <a:tr h="143421">
                <a:tc>
                  <a:txBody>
                    <a:bodyPr/>
                    <a:lstStyle/>
                    <a:p>
                      <a:pPr algn="l" fontAlgn="b"/>
                      <a:r>
                        <a:rPr lang="en-US" sz="700" b="0" i="0" u="none" strike="noStrike">
                          <a:solidFill>
                            <a:srgbClr val="000000"/>
                          </a:solidFill>
                          <a:effectLst/>
                          <a:latin typeface="Arial" panose="020B0604020202020204" pitchFamily="34" charset="0"/>
                        </a:rPr>
                        <a:t>[D7-D7] Mengede - Y Huellen WESTFL W [DIR] / N-1 Hattingen  - Witten  KEMNAD S</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1433.4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3919016713"/>
                  </a:ext>
                </a:extLst>
              </a:tr>
              <a:tr h="143421">
                <a:tc>
                  <a:txBody>
                    <a:bodyPr/>
                    <a:lstStyle/>
                    <a:p>
                      <a:pPr algn="l" fontAlgn="b"/>
                      <a:r>
                        <a:rPr lang="en-US" sz="700" b="1" i="0" u="none" strike="noStrike">
                          <a:solidFill>
                            <a:srgbClr val="000000"/>
                          </a:solidFill>
                          <a:effectLst/>
                          <a:latin typeface="Arial" panose="020B0604020202020204" pitchFamily="34" charset="0"/>
                        </a:rPr>
                        <a:t>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1607.11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283%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145902239"/>
                  </a:ext>
                </a:extLst>
              </a:tr>
              <a:tr h="143421">
                <a:tc>
                  <a:txBody>
                    <a:bodyPr/>
                    <a:lstStyle/>
                    <a:p>
                      <a:pPr algn="l" fontAlgn="b"/>
                      <a:r>
                        <a:rPr lang="pt-BR" sz="700" b="0" i="0" u="none" strike="noStrike">
                          <a:solidFill>
                            <a:srgbClr val="000000"/>
                          </a:solidFill>
                          <a:effectLst/>
                          <a:latin typeface="Arial" panose="020B0604020202020204" pitchFamily="34" charset="0"/>
                        </a:rPr>
                        <a:t>[RO-RO] Resita - Timisoara c1 [DIR] / N-1 Resita - Timisoara c2</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132.03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46181157"/>
                  </a:ext>
                </a:extLst>
              </a:tr>
              <a:tr h="143421">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Nosovice</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501.51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32%</a:t>
                      </a:r>
                    </a:p>
                  </a:txBody>
                  <a:tcPr marL="0" marR="0" marT="0" marB="0" anchor="b">
                    <a:lnL>
                      <a:noFill/>
                    </a:lnL>
                    <a:lnR>
                      <a:noFill/>
                    </a:lnR>
                    <a:lnT>
                      <a:noFill/>
                    </a:lnT>
                    <a:lnB>
                      <a:noFill/>
                    </a:lnB>
                  </a:tcPr>
                </a:tc>
                <a:extLst>
                  <a:ext uri="{0D108BD9-81ED-4DB2-BD59-A6C34878D82A}">
                    <a16:rowId xmlns:a16="http://schemas.microsoft.com/office/drawing/2014/main" val="739145456"/>
                  </a:ext>
                </a:extLst>
              </a:tr>
              <a:tr h="143421">
                <a:tc>
                  <a:txBody>
                    <a:bodyPr/>
                    <a:lstStyle/>
                    <a:p>
                      <a:pPr algn="l" fontAlgn="b"/>
                      <a:r>
                        <a:rPr lang="en-US" sz="700" b="0" i="0" u="none" strike="noStrike">
                          <a:solidFill>
                            <a:srgbClr val="000000"/>
                          </a:solidFill>
                          <a:effectLst/>
                          <a:latin typeface="Arial" panose="020B0604020202020204" pitchFamily="34" charset="0"/>
                        </a:rPr>
                        <a:t>[SK-HU] Levice - God [DIR] [SK] / N-1 R.Sobota - Sajoivanka</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17.19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57%</a:t>
                      </a:r>
                    </a:p>
                  </a:txBody>
                  <a:tcPr marL="0" marR="0" marT="0" marB="0" anchor="b">
                    <a:lnL>
                      <a:noFill/>
                    </a:lnL>
                    <a:lnR>
                      <a:noFill/>
                    </a:lnR>
                    <a:lnT>
                      <a:noFill/>
                    </a:lnT>
                    <a:lnB>
                      <a:noFill/>
                    </a:lnB>
                  </a:tcPr>
                </a:tc>
                <a:extLst>
                  <a:ext uri="{0D108BD9-81ED-4DB2-BD59-A6C34878D82A}">
                    <a16:rowId xmlns:a16="http://schemas.microsoft.com/office/drawing/2014/main" val="1666009262"/>
                  </a:ext>
                </a:extLst>
              </a:tr>
              <a:tr h="143421">
                <a:tc>
                  <a:txBody>
                    <a:bodyPr/>
                    <a:lstStyle/>
                    <a:p>
                      <a:pPr algn="l" fontAlgn="b"/>
                      <a:r>
                        <a:rPr lang="en-US" sz="700" b="0" i="0" u="none" strike="noStrike">
                          <a:solidFill>
                            <a:srgbClr val="000000"/>
                          </a:solidFill>
                          <a:effectLst/>
                          <a:latin typeface="Arial" panose="020B0604020202020204" pitchFamily="34" charset="0"/>
                        </a:rPr>
                        <a:t>[D8-PL] Krajnik - Vierraden 1 [OPP] [PL] / N-1 Mikulowa - Pasikurowice</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426.12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609834948"/>
                  </a:ext>
                </a:extLst>
              </a:tr>
              <a:tr h="143421">
                <a:tc>
                  <a:txBody>
                    <a:bodyPr/>
                    <a:lstStyle/>
                    <a:p>
                      <a:pPr algn="l" fontAlgn="b"/>
                      <a:r>
                        <a:rPr lang="en-US" sz="700" b="0" i="0" u="none" strike="noStrike">
                          <a:solidFill>
                            <a:srgbClr val="000000"/>
                          </a:solidFill>
                          <a:effectLst/>
                          <a:latin typeface="Arial" panose="020B0604020202020204" pitchFamily="34" charset="0"/>
                        </a:rPr>
                        <a:t>[RO-RS]  Portile de Fier - Djerdap [DIR] [RO] / N-1 Resita - Timisoara</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153.12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79%</a:t>
                      </a:r>
                    </a:p>
                  </a:txBody>
                  <a:tcPr marL="0" marR="0" marT="0" marB="0" anchor="b">
                    <a:lnL>
                      <a:noFill/>
                    </a:lnL>
                    <a:lnR>
                      <a:noFill/>
                    </a:lnR>
                    <a:lnT>
                      <a:noFill/>
                    </a:lnT>
                    <a:lnB>
                      <a:noFill/>
                    </a:lnB>
                  </a:tcPr>
                </a:tc>
                <a:extLst>
                  <a:ext uri="{0D108BD9-81ED-4DB2-BD59-A6C34878D82A}">
                    <a16:rowId xmlns:a16="http://schemas.microsoft.com/office/drawing/2014/main" val="3884368457"/>
                  </a:ext>
                </a:extLst>
              </a:tr>
              <a:tr h="143421">
                <a:tc>
                  <a:txBody>
                    <a:bodyPr/>
                    <a:lstStyle/>
                    <a:p>
                      <a:pPr algn="l" fontAlgn="b"/>
                      <a:r>
                        <a:rPr lang="de-DE" sz="700" b="0" i="0" u="none" strike="noStrike">
                          <a:solidFill>
                            <a:srgbClr val="000000"/>
                          </a:solidFill>
                          <a:effectLst/>
                          <a:latin typeface="Arial" panose="020B0604020202020204" pitchFamily="34" charset="0"/>
                        </a:rPr>
                        <a:t>[D7-D7] Buerstadt - Lambsheim BUERST W [DIR] / N-1 Rheinau - Hoheneck KUGELB W</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539.53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65606757"/>
                  </a:ext>
                </a:extLst>
              </a:tr>
              <a:tr h="143421">
                <a:tc>
                  <a:txBody>
                    <a:bodyPr/>
                    <a:lstStyle/>
                    <a:p>
                      <a:pPr algn="l" fontAlgn="b"/>
                      <a:r>
                        <a:rPr lang="en-US" sz="700" b="0" i="0" u="none" strike="noStrike">
                          <a:solidFill>
                            <a:srgbClr val="000000"/>
                          </a:solidFill>
                          <a:effectLst/>
                          <a:latin typeface="Arial" panose="020B0604020202020204" pitchFamily="34" charset="0"/>
                        </a:rPr>
                        <a:t>[D7-D7] Mengede - Y Huellen WESTFL W [DIR] / N-1 Hattingen  - Witten  KEMNAD S</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1607.11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967547996"/>
                  </a:ext>
                </a:extLst>
              </a:tr>
              <a:tr h="143421">
                <a:tc>
                  <a:txBody>
                    <a:bodyPr/>
                    <a:lstStyle/>
                    <a:p>
                      <a:pPr algn="l" fontAlgn="b"/>
                      <a:r>
                        <a:rPr lang="en-US" sz="700" b="1" i="0" u="none" strike="noStrike">
                          <a:solidFill>
                            <a:srgbClr val="000000"/>
                          </a:solidFill>
                          <a:effectLst/>
                          <a:latin typeface="Arial" panose="020B0604020202020204" pitchFamily="34" charset="0"/>
                        </a:rPr>
                        <a:t>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1571.56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325%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374751974"/>
                  </a:ext>
                </a:extLst>
              </a:tr>
              <a:tr h="143421">
                <a:tc>
                  <a:txBody>
                    <a:bodyPr/>
                    <a:lstStyle/>
                    <a:p>
                      <a:pPr algn="l" fontAlgn="b"/>
                      <a:r>
                        <a:rPr lang="en-US" sz="700" b="0" i="0" u="none" strike="noStrike">
                          <a:solidFill>
                            <a:srgbClr val="000000"/>
                          </a:solidFill>
                          <a:effectLst/>
                          <a:latin typeface="Arial" panose="020B0604020202020204" pitchFamily="34" charset="0"/>
                        </a:rPr>
                        <a:t>[AT-HU] Wien Suedost - Gyoer 245 [DIR] [AT] / N-1 Gyor - Neusiedl</a:t>
                      </a:r>
                    </a:p>
                  </a:txBody>
                  <a:tcPr marL="84766"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68.8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67%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421952176"/>
                  </a:ext>
                </a:extLst>
              </a:tr>
              <a:tr h="143421">
                <a:tc>
                  <a:txBody>
                    <a:bodyPr/>
                    <a:lstStyle/>
                    <a:p>
                      <a:pPr algn="l" fontAlgn="b"/>
                      <a:r>
                        <a:rPr lang="en-US" sz="700" b="0" i="0" u="none" strike="noStrike">
                          <a:solidFill>
                            <a:srgbClr val="000000"/>
                          </a:solidFill>
                          <a:effectLst/>
                          <a:latin typeface="Arial" panose="020B0604020202020204" pitchFamily="34" charset="0"/>
                        </a:rPr>
                        <a:t>[SI-AT] 400 kV Maribor - Kainachtal 1 [OPP] [SI] / N-1 Maribor-Kainachtal 2</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8.48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87%</a:t>
                      </a:r>
                    </a:p>
                  </a:txBody>
                  <a:tcPr marL="0" marR="0" marT="0" marB="0" anchor="b">
                    <a:lnL>
                      <a:noFill/>
                    </a:lnL>
                    <a:lnR>
                      <a:noFill/>
                    </a:lnR>
                    <a:lnT>
                      <a:noFill/>
                    </a:lnT>
                    <a:lnB>
                      <a:noFill/>
                    </a:lnB>
                  </a:tcPr>
                </a:tc>
                <a:extLst>
                  <a:ext uri="{0D108BD9-81ED-4DB2-BD59-A6C34878D82A}">
                    <a16:rowId xmlns:a16="http://schemas.microsoft.com/office/drawing/2014/main" val="2393361168"/>
                  </a:ext>
                </a:extLst>
              </a:tr>
              <a:tr h="143421">
                <a:tc>
                  <a:txBody>
                    <a:bodyPr/>
                    <a:lstStyle/>
                    <a:p>
                      <a:pPr algn="l" fontAlgn="b"/>
                      <a:r>
                        <a:rPr lang="en-US" sz="700" b="0" i="0" u="none" strike="noStrike">
                          <a:solidFill>
                            <a:srgbClr val="000000"/>
                          </a:solidFill>
                          <a:effectLst/>
                          <a:latin typeface="Arial" panose="020B0604020202020204" pitchFamily="34" charset="0"/>
                        </a:rPr>
                        <a:t>[CZ-PL] Wielopole - Nosovice [DIR] [PL] / N-1 Albrechtice - Nosovice</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461.99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158332484"/>
                  </a:ext>
                </a:extLst>
              </a:tr>
              <a:tr h="143421">
                <a:tc>
                  <a:txBody>
                    <a:bodyPr/>
                    <a:lstStyle/>
                    <a:p>
                      <a:pPr algn="l" fontAlgn="b"/>
                      <a:r>
                        <a:rPr lang="en-US" sz="700" b="0" i="0" u="none" strike="noStrike">
                          <a:solidFill>
                            <a:srgbClr val="000000"/>
                          </a:solidFill>
                          <a:effectLst/>
                          <a:latin typeface="Arial" panose="020B0604020202020204" pitchFamily="34" charset="0"/>
                        </a:rPr>
                        <a:t>[D8-PL] Krajnik - Vierraden 1 [OPP] [PL] / N-1 Mikulowa - Pasikurowice</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278.48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70400730"/>
                  </a:ext>
                </a:extLst>
              </a:tr>
              <a:tr h="143421">
                <a:tc>
                  <a:txBody>
                    <a:bodyPr/>
                    <a:lstStyle/>
                    <a:p>
                      <a:pPr algn="l" fontAlgn="b"/>
                      <a:r>
                        <a:rPr lang="en-US" sz="700" b="0" i="0" u="none" strike="noStrike">
                          <a:solidFill>
                            <a:srgbClr val="000000"/>
                          </a:solidFill>
                          <a:effectLst/>
                          <a:latin typeface="Arial" panose="020B0604020202020204" pitchFamily="34" charset="0"/>
                        </a:rPr>
                        <a:t>[RO-RS]  Portile de Fier - Djerdap [DIR] [RO] / N-1 Resita - Timisoara</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161.84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78%</a:t>
                      </a:r>
                    </a:p>
                  </a:txBody>
                  <a:tcPr marL="0" marR="0" marT="0" marB="0" anchor="b">
                    <a:lnL>
                      <a:noFill/>
                    </a:lnL>
                    <a:lnR>
                      <a:noFill/>
                    </a:lnR>
                    <a:lnT>
                      <a:noFill/>
                    </a:lnT>
                    <a:lnB>
                      <a:noFill/>
                    </a:lnB>
                  </a:tcPr>
                </a:tc>
                <a:extLst>
                  <a:ext uri="{0D108BD9-81ED-4DB2-BD59-A6C34878D82A}">
                    <a16:rowId xmlns:a16="http://schemas.microsoft.com/office/drawing/2014/main" val="1228665842"/>
                  </a:ext>
                </a:extLst>
              </a:tr>
              <a:tr h="143421">
                <a:tc>
                  <a:txBody>
                    <a:bodyPr/>
                    <a:lstStyle/>
                    <a:p>
                      <a:pPr algn="l" fontAlgn="b"/>
                      <a:r>
                        <a:rPr lang="en-US" sz="700" b="0" i="0" u="none" strike="noStrike">
                          <a:solidFill>
                            <a:srgbClr val="000000"/>
                          </a:solidFill>
                          <a:effectLst/>
                          <a:latin typeface="Arial" panose="020B0604020202020204" pitchFamily="34" charset="0"/>
                        </a:rPr>
                        <a:t>[D7-D7] Mengede - Y Huellen WESTFL W [DIR] / N-1 Hattingen  - Witten  KEMNAD S</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1571.56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368132562"/>
                  </a:ext>
                </a:extLst>
              </a:tr>
              <a:tr h="143421">
                <a:tc>
                  <a:txBody>
                    <a:bodyPr/>
                    <a:lstStyle/>
                    <a:p>
                      <a:pPr algn="l" fontAlgn="b"/>
                      <a:r>
                        <a:rPr lang="de-DE" sz="700" b="0" i="0" u="none" strike="noStrike">
                          <a:solidFill>
                            <a:srgbClr val="000000"/>
                          </a:solidFill>
                          <a:effectLst/>
                          <a:latin typeface="Arial" panose="020B0604020202020204" pitchFamily="34" charset="0"/>
                        </a:rPr>
                        <a:t>[D7-D7] Buerstadt - Lambsheim BUERST W [DIR] / N-1 Dahlem - Niederstedem SELHN W</a:t>
                      </a:r>
                    </a:p>
                  </a:txBody>
                  <a:tcPr marL="84766"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422.37</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546469247"/>
                  </a:ext>
                </a:extLst>
              </a:tr>
            </a:tbl>
          </a:graphicData>
        </a:graphic>
      </p:graphicFrame>
    </p:spTree>
    <p:extLst>
      <p:ext uri="{BB962C8B-B14F-4D97-AF65-F5344CB8AC3E}">
        <p14:creationId xmlns:p14="http://schemas.microsoft.com/office/powerpoint/2010/main" val="1436750636"/>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20130 (part I</a:t>
            </a:r>
            <a:r>
              <a:rPr lang="sl-SI" altLang="hu-HU" sz="1400" dirty="0">
                <a:solidFill>
                  <a:srgbClr val="008000"/>
                </a:solidFill>
              </a:rPr>
              <a:t>V</a:t>
            </a:r>
            <a:r>
              <a:rPr lang="en-US" altLang="hu-HU" sz="1400" dirty="0">
                <a:solidFill>
                  <a:srgbClr val="008000"/>
                </a:solidFill>
              </a:rPr>
              <a:t>)</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AC251A1C-3479-477E-A055-49E6E823F1C8}"/>
              </a:ext>
            </a:extLst>
          </p:cNvPr>
          <p:cNvGraphicFramePr>
            <a:graphicFrameLocks noGrp="1"/>
          </p:cNvGraphicFramePr>
          <p:nvPr>
            <p:extLst>
              <p:ext uri="{D42A27DB-BD31-4B8C-83A1-F6EECF244321}">
                <p14:modId xmlns:p14="http://schemas.microsoft.com/office/powerpoint/2010/main" val="2255415070"/>
              </p:ext>
            </p:extLst>
          </p:nvPr>
        </p:nvGraphicFramePr>
        <p:xfrm>
          <a:off x="1342417" y="1079496"/>
          <a:ext cx="7169026" cy="4971098"/>
        </p:xfrm>
        <a:graphic>
          <a:graphicData uri="http://schemas.openxmlformats.org/drawingml/2006/table">
            <a:tbl>
              <a:tblPr/>
              <a:tblGrid>
                <a:gridCol w="5555172">
                  <a:extLst>
                    <a:ext uri="{9D8B030D-6E8A-4147-A177-3AD203B41FA5}">
                      <a16:colId xmlns:a16="http://schemas.microsoft.com/office/drawing/2014/main" val="1565193800"/>
                    </a:ext>
                  </a:extLst>
                </a:gridCol>
                <a:gridCol w="1174710">
                  <a:extLst>
                    <a:ext uri="{9D8B030D-6E8A-4147-A177-3AD203B41FA5}">
                      <a16:colId xmlns:a16="http://schemas.microsoft.com/office/drawing/2014/main" val="2304485648"/>
                    </a:ext>
                  </a:extLst>
                </a:gridCol>
                <a:gridCol w="439144">
                  <a:extLst>
                    <a:ext uri="{9D8B030D-6E8A-4147-A177-3AD203B41FA5}">
                      <a16:colId xmlns:a16="http://schemas.microsoft.com/office/drawing/2014/main" val="2549419788"/>
                    </a:ext>
                  </a:extLst>
                </a:gridCol>
              </a:tblGrid>
              <a:tr h="160358">
                <a:tc>
                  <a:txBody>
                    <a:bodyPr/>
                    <a:lstStyle/>
                    <a:p>
                      <a:pPr algn="l" fontAlgn="b"/>
                      <a:r>
                        <a:rPr lang="en-US" sz="800" b="1" i="0" u="none" strike="noStrike">
                          <a:solidFill>
                            <a:srgbClr val="000000"/>
                          </a:solidFill>
                          <a:effectLst/>
                          <a:latin typeface="Arial" panose="020B0604020202020204" pitchFamily="34" charset="0"/>
                        </a:rPr>
                        <a:t>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1376.53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452%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595457141"/>
                  </a:ext>
                </a:extLst>
              </a:tr>
              <a:tr h="160358">
                <a:tc>
                  <a:txBody>
                    <a:bodyPr/>
                    <a:lstStyle/>
                    <a:p>
                      <a:pPr algn="l" fontAlgn="b"/>
                      <a:r>
                        <a:rPr lang="en-US" sz="800" b="0" i="0" u="none" strike="noStrike">
                          <a:solidFill>
                            <a:srgbClr val="000000"/>
                          </a:solidFill>
                          <a:effectLst/>
                          <a:latin typeface="Arial" panose="020B0604020202020204" pitchFamily="34" charset="0"/>
                        </a:rPr>
                        <a:t>[AT-HU] Wien Suedost - Gyoer 245 [DIR] [AT] / N-1 Gyor - Neusiedl</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119.78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62%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659996061"/>
                  </a:ext>
                </a:extLst>
              </a:tr>
              <a:tr h="160358">
                <a:tc>
                  <a:txBody>
                    <a:bodyPr/>
                    <a:lstStyle/>
                    <a:p>
                      <a:pPr algn="l" fontAlgn="b"/>
                      <a:r>
                        <a:rPr lang="en-US" sz="800" b="0" i="0" u="none" strike="noStrike">
                          <a:solidFill>
                            <a:srgbClr val="000000"/>
                          </a:solidFill>
                          <a:effectLst/>
                          <a:latin typeface="Arial" panose="020B0604020202020204" pitchFamily="34" charset="0"/>
                        </a:rPr>
                        <a:t>[HR-BA] 220kV Zakucac - Mostar [OPP] [HR] / N-1 Konjsko - Mostar</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95.31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119%</a:t>
                      </a:r>
                    </a:p>
                  </a:txBody>
                  <a:tcPr marL="0" marR="0" marT="0" marB="0" anchor="b">
                    <a:lnL>
                      <a:noFill/>
                    </a:lnL>
                    <a:lnR>
                      <a:noFill/>
                    </a:lnR>
                    <a:lnT>
                      <a:noFill/>
                    </a:lnT>
                    <a:lnB>
                      <a:noFill/>
                    </a:lnB>
                  </a:tcPr>
                </a:tc>
                <a:extLst>
                  <a:ext uri="{0D108BD9-81ED-4DB2-BD59-A6C34878D82A}">
                    <a16:rowId xmlns:a16="http://schemas.microsoft.com/office/drawing/2014/main" val="3448512671"/>
                  </a:ext>
                </a:extLst>
              </a:tr>
              <a:tr h="160358">
                <a:tc>
                  <a:txBody>
                    <a:bodyPr/>
                    <a:lstStyle/>
                    <a:p>
                      <a:pPr algn="l" fontAlgn="b"/>
                      <a:r>
                        <a:rPr lang="en-US" sz="800" b="0" i="0" u="none" strike="noStrike">
                          <a:solidFill>
                            <a:srgbClr val="000000"/>
                          </a:solidFill>
                          <a:effectLst/>
                          <a:latin typeface="Arial" panose="020B0604020202020204" pitchFamily="34" charset="0"/>
                        </a:rPr>
                        <a:t>[RO-RS]  Portile de Fier - Djerdap [DIR] [RO] / N-1 Tantareni-Kozlodui</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16.12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72%</a:t>
                      </a:r>
                    </a:p>
                  </a:txBody>
                  <a:tcPr marL="0" marR="0" marT="0" marB="0" anchor="b">
                    <a:lnL>
                      <a:noFill/>
                    </a:lnL>
                    <a:lnR>
                      <a:noFill/>
                    </a:lnR>
                    <a:lnT>
                      <a:noFill/>
                    </a:lnT>
                    <a:lnB>
                      <a:noFill/>
                    </a:lnB>
                  </a:tcPr>
                </a:tc>
                <a:extLst>
                  <a:ext uri="{0D108BD9-81ED-4DB2-BD59-A6C34878D82A}">
                    <a16:rowId xmlns:a16="http://schemas.microsoft.com/office/drawing/2014/main" val="4006601212"/>
                  </a:ext>
                </a:extLst>
              </a:tr>
              <a:tr h="160358">
                <a:tc>
                  <a:txBody>
                    <a:bodyPr/>
                    <a:lstStyle/>
                    <a:p>
                      <a:pPr algn="l" fontAlgn="b"/>
                      <a:r>
                        <a:rPr lang="en-US" sz="800" b="0" i="0" u="none" strike="noStrike">
                          <a:solidFill>
                            <a:srgbClr val="000000"/>
                          </a:solidFill>
                          <a:effectLst/>
                          <a:latin typeface="Arial" panose="020B0604020202020204" pitchFamily="34" charset="0"/>
                        </a:rPr>
                        <a:t>[SI-AT] 400 kV Maribor - Kainachtal 1 [OPP] [SI] / N-1 Maribor-Kainachtal 2</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41.2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80%</a:t>
                      </a:r>
                    </a:p>
                  </a:txBody>
                  <a:tcPr marL="0" marR="0" marT="0" marB="0" anchor="b">
                    <a:lnL>
                      <a:noFill/>
                    </a:lnL>
                    <a:lnR>
                      <a:noFill/>
                    </a:lnR>
                    <a:lnT>
                      <a:noFill/>
                    </a:lnT>
                    <a:lnB>
                      <a:noFill/>
                    </a:lnB>
                  </a:tcPr>
                </a:tc>
                <a:extLst>
                  <a:ext uri="{0D108BD9-81ED-4DB2-BD59-A6C34878D82A}">
                    <a16:rowId xmlns:a16="http://schemas.microsoft.com/office/drawing/2014/main" val="1439473991"/>
                  </a:ext>
                </a:extLst>
              </a:tr>
              <a:tr h="160358">
                <a:tc>
                  <a:txBody>
                    <a:bodyPr/>
                    <a:lstStyle/>
                    <a:p>
                      <a:pPr algn="l" fontAlgn="b"/>
                      <a:r>
                        <a:rPr lang="en-US" sz="800" b="0" i="0" u="none" strike="noStrike">
                          <a:solidFill>
                            <a:srgbClr val="000000"/>
                          </a:solidFill>
                          <a:effectLst/>
                          <a:latin typeface="Arial" panose="020B0604020202020204" pitchFamily="34" charset="0"/>
                        </a:rPr>
                        <a:t>[NL-D2] Meeden-Diele  380 Z [OPP] [NL] / N-1 Diele - Meeden WEISS/W</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315.23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26%</a:t>
                      </a:r>
                    </a:p>
                  </a:txBody>
                  <a:tcPr marL="0" marR="0" marT="0" marB="0" anchor="b">
                    <a:lnL>
                      <a:noFill/>
                    </a:lnL>
                    <a:lnR>
                      <a:noFill/>
                    </a:lnR>
                    <a:lnT>
                      <a:noFill/>
                    </a:lnT>
                    <a:lnB>
                      <a:noFill/>
                    </a:lnB>
                  </a:tcPr>
                </a:tc>
                <a:extLst>
                  <a:ext uri="{0D108BD9-81ED-4DB2-BD59-A6C34878D82A}">
                    <a16:rowId xmlns:a16="http://schemas.microsoft.com/office/drawing/2014/main" val="3086169239"/>
                  </a:ext>
                </a:extLst>
              </a:tr>
              <a:tr h="160358">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Nosovice</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458.91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32%</a:t>
                      </a:r>
                    </a:p>
                  </a:txBody>
                  <a:tcPr marL="0" marR="0" marT="0" marB="0" anchor="b">
                    <a:lnL>
                      <a:noFill/>
                    </a:lnL>
                    <a:lnR>
                      <a:noFill/>
                    </a:lnR>
                    <a:lnT>
                      <a:noFill/>
                    </a:lnT>
                    <a:lnB>
                      <a:noFill/>
                    </a:lnB>
                  </a:tcPr>
                </a:tc>
                <a:extLst>
                  <a:ext uri="{0D108BD9-81ED-4DB2-BD59-A6C34878D82A}">
                    <a16:rowId xmlns:a16="http://schemas.microsoft.com/office/drawing/2014/main" val="846527647"/>
                  </a:ext>
                </a:extLst>
              </a:tr>
              <a:tr h="160358">
                <a:tc>
                  <a:txBody>
                    <a:bodyPr/>
                    <a:lstStyle/>
                    <a:p>
                      <a:pPr algn="l" fontAlgn="b"/>
                      <a:r>
                        <a:rPr lang="en-US" sz="800" b="0" i="0" u="none" strike="noStrike">
                          <a:solidFill>
                            <a:srgbClr val="000000"/>
                          </a:solidFill>
                          <a:effectLst/>
                          <a:latin typeface="Arial" panose="020B0604020202020204" pitchFamily="34" charset="0"/>
                        </a:rPr>
                        <a:t>[D8-PL] Krajnik - Vierraden 1 [OPP] [PL] / N-1 Mikulowa - Pasikurowice</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315.74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3335167903"/>
                  </a:ext>
                </a:extLst>
              </a:tr>
              <a:tr h="160358">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372.43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58774407"/>
                  </a:ext>
                </a:extLst>
              </a:tr>
              <a:tr h="160358">
                <a:tc>
                  <a:txBody>
                    <a:bodyPr/>
                    <a:lstStyle/>
                    <a:p>
                      <a:pPr algn="l" fontAlgn="b"/>
                      <a:r>
                        <a:rPr lang="en-US" sz="800" b="0" i="0" u="none" strike="noStrike">
                          <a:solidFill>
                            <a:srgbClr val="000000"/>
                          </a:solidFill>
                          <a:effectLst/>
                          <a:latin typeface="Arial" panose="020B0604020202020204" pitchFamily="34" charset="0"/>
                        </a:rPr>
                        <a:t>[D7-D7] Mengede - Y Huellen WESTFL W [DIR] / N-1 Hattingen  - Witten  KEMNAD S</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1376.53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tcPr>
                </a:tc>
                <a:extLst>
                  <a:ext uri="{0D108BD9-81ED-4DB2-BD59-A6C34878D82A}">
                    <a16:rowId xmlns:a16="http://schemas.microsoft.com/office/drawing/2014/main" val="506976558"/>
                  </a:ext>
                </a:extLst>
              </a:tr>
              <a:tr h="160358">
                <a:tc>
                  <a:txBody>
                    <a:bodyPr/>
                    <a:lstStyle/>
                    <a:p>
                      <a:pPr algn="l" fontAlgn="b"/>
                      <a:r>
                        <a:rPr lang="en-US" sz="800" b="1" i="0" u="none" strike="noStrike">
                          <a:solidFill>
                            <a:srgbClr val="000000"/>
                          </a:solidFill>
                          <a:effectLst/>
                          <a:latin typeface="Arial" panose="020B0604020202020204" pitchFamily="34" charset="0"/>
                        </a:rPr>
                        <a:t>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1389.06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284%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789136632"/>
                  </a:ext>
                </a:extLst>
              </a:tr>
              <a:tr h="160358">
                <a:tc>
                  <a:txBody>
                    <a:bodyPr/>
                    <a:lstStyle/>
                    <a:p>
                      <a:pPr algn="l" fontAlgn="b"/>
                      <a:r>
                        <a:rPr lang="en-US" sz="800" b="0" i="0" u="none" strike="noStrike">
                          <a:solidFill>
                            <a:srgbClr val="000000"/>
                          </a:solidFill>
                          <a:effectLst/>
                          <a:latin typeface="Arial" panose="020B0604020202020204" pitchFamily="34" charset="0"/>
                        </a:rPr>
                        <a:t>[SI-AT] 400 kV Maribor - Kainachtal 1 [OPP] [SI] / N-1 Maribor-Kainachtal 2</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47.06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82%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894228926"/>
                  </a:ext>
                </a:extLst>
              </a:tr>
              <a:tr h="160358">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124.5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42%</a:t>
                      </a:r>
                    </a:p>
                  </a:txBody>
                  <a:tcPr marL="0" marR="0" marT="0" marB="0" anchor="b">
                    <a:lnL>
                      <a:noFill/>
                    </a:lnL>
                    <a:lnR>
                      <a:noFill/>
                    </a:lnR>
                    <a:lnT>
                      <a:noFill/>
                    </a:lnT>
                    <a:lnB>
                      <a:noFill/>
                    </a:lnB>
                  </a:tcPr>
                </a:tc>
                <a:extLst>
                  <a:ext uri="{0D108BD9-81ED-4DB2-BD59-A6C34878D82A}">
                    <a16:rowId xmlns:a16="http://schemas.microsoft.com/office/drawing/2014/main" val="2053629375"/>
                  </a:ext>
                </a:extLst>
              </a:tr>
              <a:tr h="160358">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77.92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3709514438"/>
                  </a:ext>
                </a:extLst>
              </a:tr>
              <a:tr h="160358">
                <a:tc>
                  <a:txBody>
                    <a:bodyPr/>
                    <a:lstStyle/>
                    <a:p>
                      <a:pPr algn="l" fontAlgn="b"/>
                      <a:r>
                        <a:rPr lang="en-US" sz="800" b="0" i="0" u="none" strike="noStrike">
                          <a:solidFill>
                            <a:srgbClr val="000000"/>
                          </a:solidFill>
                          <a:effectLst/>
                          <a:latin typeface="Arial" panose="020B0604020202020204" pitchFamily="34" charset="0"/>
                        </a:rPr>
                        <a:t>[NL-D2] Meeden-Diele  380 Z [OPP] [NL] / N-1 Diele - Meeden WEISS/W</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337.5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29%</a:t>
                      </a:r>
                    </a:p>
                  </a:txBody>
                  <a:tcPr marL="0" marR="0" marT="0" marB="0" anchor="b">
                    <a:lnL>
                      <a:noFill/>
                    </a:lnL>
                    <a:lnR>
                      <a:noFill/>
                    </a:lnR>
                    <a:lnT>
                      <a:noFill/>
                    </a:lnT>
                    <a:lnB>
                      <a:noFill/>
                    </a:lnB>
                  </a:tcPr>
                </a:tc>
                <a:extLst>
                  <a:ext uri="{0D108BD9-81ED-4DB2-BD59-A6C34878D82A}">
                    <a16:rowId xmlns:a16="http://schemas.microsoft.com/office/drawing/2014/main" val="2105077157"/>
                  </a:ext>
                </a:extLst>
              </a:tr>
              <a:tr h="160358">
                <a:tc>
                  <a:txBody>
                    <a:bodyPr/>
                    <a:lstStyle/>
                    <a:p>
                      <a:pPr algn="l" fontAlgn="b"/>
                      <a:r>
                        <a:rPr lang="en-US" sz="800" b="0" i="0" u="none" strike="noStrike">
                          <a:solidFill>
                            <a:srgbClr val="000000"/>
                          </a:solidFill>
                          <a:effectLst/>
                          <a:latin typeface="Arial" panose="020B0604020202020204" pitchFamily="34" charset="0"/>
                        </a:rPr>
                        <a:t>[CZ-PL] Wielopole - Nosovice [DIR] [PL] / N-1 Albrechtice - Dobrzen</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515.18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1150535805"/>
                  </a:ext>
                </a:extLst>
              </a:tr>
              <a:tr h="160358">
                <a:tc>
                  <a:txBody>
                    <a:bodyPr/>
                    <a:lstStyle/>
                    <a:p>
                      <a:pPr algn="l" fontAlgn="b"/>
                      <a:r>
                        <a:rPr lang="en-US" sz="800" b="0" i="0" u="none" strike="noStrike">
                          <a:solidFill>
                            <a:srgbClr val="000000"/>
                          </a:solidFill>
                          <a:effectLst/>
                          <a:latin typeface="Arial" panose="020B0604020202020204" pitchFamily="34" charset="0"/>
                        </a:rPr>
                        <a:t>[D8-PL] Krajnik - Vierraden 1 [OPP] [PL] / N-1 Mikulowa - Pasikurowice</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687.46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681998557"/>
                  </a:ext>
                </a:extLst>
              </a:tr>
              <a:tr h="160358">
                <a:tc>
                  <a:txBody>
                    <a:bodyPr/>
                    <a:lstStyle/>
                    <a:p>
                      <a:pPr algn="l" fontAlgn="b"/>
                      <a:r>
                        <a:rPr lang="de-DE" sz="800" b="0" i="0" u="none" strike="noStrike">
                          <a:solidFill>
                            <a:srgbClr val="000000"/>
                          </a:solidFill>
                          <a:effectLst/>
                          <a:latin typeface="Arial" panose="020B0604020202020204" pitchFamily="34" charset="0"/>
                        </a:rPr>
                        <a:t>[D7-D7] Buerstadt - Lambsheim BUERST W [DIR] / N-1 Rheinau - Hoheneck KUGELB W</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278.8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2123899255"/>
                  </a:ext>
                </a:extLst>
              </a:tr>
              <a:tr h="160358">
                <a:tc>
                  <a:txBody>
                    <a:bodyPr/>
                    <a:lstStyle/>
                    <a:p>
                      <a:pPr algn="l" fontAlgn="b"/>
                      <a:r>
                        <a:rPr lang="en-US" sz="800" b="0" i="0" u="none" strike="noStrike">
                          <a:solidFill>
                            <a:srgbClr val="000000"/>
                          </a:solidFill>
                          <a:effectLst/>
                          <a:latin typeface="Arial" panose="020B0604020202020204" pitchFamily="34" charset="0"/>
                        </a:rPr>
                        <a:t>[D7-D7] Mengede - Y Huellen WESTFL W [DIR] / N-1 Hattingen  - Witten  KEMNAD S</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1389.06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a:t>
                      </a:r>
                    </a:p>
                  </a:txBody>
                  <a:tcPr marL="0" marR="0" marT="0" marB="0" anchor="b">
                    <a:lnL>
                      <a:noFill/>
                    </a:lnL>
                    <a:lnR>
                      <a:noFill/>
                    </a:lnR>
                    <a:lnT>
                      <a:noFill/>
                    </a:lnT>
                    <a:lnB>
                      <a:noFill/>
                    </a:lnB>
                  </a:tcPr>
                </a:tc>
                <a:extLst>
                  <a:ext uri="{0D108BD9-81ED-4DB2-BD59-A6C34878D82A}">
                    <a16:rowId xmlns:a16="http://schemas.microsoft.com/office/drawing/2014/main" val="1853765022"/>
                  </a:ext>
                </a:extLst>
              </a:tr>
              <a:tr h="160358">
                <a:tc>
                  <a:txBody>
                    <a:bodyPr/>
                    <a:lstStyle/>
                    <a:p>
                      <a:pPr algn="l" fontAlgn="b"/>
                      <a:r>
                        <a:rPr lang="en-US" sz="800" b="1" i="0" u="none" strike="noStrike">
                          <a:solidFill>
                            <a:srgbClr val="000000"/>
                          </a:solidFill>
                          <a:effectLst/>
                          <a:latin typeface="Arial" panose="020B0604020202020204" pitchFamily="34" charset="0"/>
                        </a:rPr>
                        <a:t>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861.51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162%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49722075"/>
                  </a:ext>
                </a:extLst>
              </a:tr>
              <a:tr h="160358">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744.74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45%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408591959"/>
                  </a:ext>
                </a:extLst>
              </a:tr>
              <a:tr h="160358">
                <a:tc>
                  <a:txBody>
                    <a:bodyPr/>
                    <a:lstStyle/>
                    <a:p>
                      <a:pPr algn="l" fontAlgn="b"/>
                      <a:r>
                        <a:rPr lang="en-US" sz="800" b="0" i="0" u="none" strike="noStrike">
                          <a:solidFill>
                            <a:srgbClr val="000000"/>
                          </a:solidFill>
                          <a:effectLst/>
                          <a:latin typeface="Arial" panose="020B0604020202020204" pitchFamily="34" charset="0"/>
                        </a:rPr>
                        <a:t>[SK-SK] V.Dur - Levice 2 [DIR] / N-1 V.Dur - Levice 1</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17.79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29%</a:t>
                      </a:r>
                    </a:p>
                  </a:txBody>
                  <a:tcPr marL="0" marR="0" marT="0" marB="0" anchor="b">
                    <a:lnL>
                      <a:noFill/>
                    </a:lnL>
                    <a:lnR>
                      <a:noFill/>
                    </a:lnR>
                    <a:lnT>
                      <a:noFill/>
                    </a:lnT>
                    <a:lnB>
                      <a:noFill/>
                    </a:lnB>
                  </a:tcPr>
                </a:tc>
                <a:extLst>
                  <a:ext uri="{0D108BD9-81ED-4DB2-BD59-A6C34878D82A}">
                    <a16:rowId xmlns:a16="http://schemas.microsoft.com/office/drawing/2014/main" val="3041128776"/>
                  </a:ext>
                </a:extLst>
              </a:tr>
              <a:tr h="160358">
                <a:tc>
                  <a:txBody>
                    <a:bodyPr/>
                    <a:lstStyle/>
                    <a:p>
                      <a:pPr algn="l" fontAlgn="b"/>
                      <a:r>
                        <a:rPr lang="en-US" sz="800" b="0" i="0" u="none" strike="noStrike">
                          <a:solidFill>
                            <a:srgbClr val="000000"/>
                          </a:solidFill>
                          <a:effectLst/>
                          <a:latin typeface="Arial" panose="020B0604020202020204" pitchFamily="34" charset="0"/>
                        </a:rPr>
                        <a:t>[NL-D2] Meeden-Diele  380 Z [OPP] [NL] / N-1 Diele - Meeden WEISS/W</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861.51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27%</a:t>
                      </a:r>
                    </a:p>
                  </a:txBody>
                  <a:tcPr marL="0" marR="0" marT="0" marB="0" anchor="b">
                    <a:lnL>
                      <a:noFill/>
                    </a:lnL>
                    <a:lnR>
                      <a:noFill/>
                    </a:lnR>
                    <a:lnT>
                      <a:noFill/>
                    </a:lnT>
                    <a:lnB>
                      <a:noFill/>
                    </a:lnB>
                  </a:tcPr>
                </a:tc>
                <a:extLst>
                  <a:ext uri="{0D108BD9-81ED-4DB2-BD59-A6C34878D82A}">
                    <a16:rowId xmlns:a16="http://schemas.microsoft.com/office/drawing/2014/main" val="2947250464"/>
                  </a:ext>
                </a:extLst>
              </a:tr>
              <a:tr h="160358">
                <a:tc>
                  <a:txBody>
                    <a:bodyPr/>
                    <a:lstStyle/>
                    <a:p>
                      <a:pPr algn="l" fontAlgn="b"/>
                      <a:r>
                        <a:rPr lang="en-US" sz="800" b="0" i="0" u="none" strike="noStrike">
                          <a:solidFill>
                            <a:srgbClr val="000000"/>
                          </a:solidFill>
                          <a:effectLst/>
                          <a:latin typeface="Arial" panose="020B0604020202020204" pitchFamily="34" charset="0"/>
                        </a:rPr>
                        <a:t>[D8-PL] Krajnik - Vierraden 1 [OPP] [PL] / N-1 Mikulowa - Pasikurowice</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730.13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455410359"/>
                  </a:ext>
                </a:extLst>
              </a:tr>
              <a:tr h="160358">
                <a:tc>
                  <a:txBody>
                    <a:bodyPr/>
                    <a:lstStyle/>
                    <a:p>
                      <a:pPr algn="l" fontAlgn="b"/>
                      <a:r>
                        <a:rPr lang="en-US" sz="800" b="0" i="0" u="none" strike="noStrike">
                          <a:solidFill>
                            <a:srgbClr val="000000"/>
                          </a:solidFill>
                          <a:effectLst/>
                          <a:latin typeface="Arial" panose="020B0604020202020204" pitchFamily="34" charset="0"/>
                        </a:rPr>
                        <a:t>[D7-D7] Huellen - Y Huellen WESTFL W [OPP] / N-1 Hattingen  - Witten  KEMNAD S</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800.75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extLst>
                  <a:ext uri="{0D108BD9-81ED-4DB2-BD59-A6C34878D82A}">
                    <a16:rowId xmlns:a16="http://schemas.microsoft.com/office/drawing/2014/main" val="204069975"/>
                  </a:ext>
                </a:extLst>
              </a:tr>
              <a:tr h="160358">
                <a:tc>
                  <a:txBody>
                    <a:bodyPr/>
                    <a:lstStyle/>
                    <a:p>
                      <a:pPr algn="l" fontAlgn="b"/>
                      <a:r>
                        <a:rPr lang="de-DE" sz="800" b="0" i="0" u="none" strike="noStrike">
                          <a:solidFill>
                            <a:srgbClr val="000000"/>
                          </a:solidFill>
                          <a:effectLst/>
                          <a:latin typeface="Arial" panose="020B0604020202020204" pitchFamily="34" charset="0"/>
                        </a:rPr>
                        <a:t>[D7-D7] Buerstadt - Y Pfungstadt RIED W [OPP] / N-1 Buerstadt - Pfungstadt RIED O</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517.08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685277642"/>
                  </a:ext>
                </a:extLst>
              </a:tr>
              <a:tr h="160358">
                <a:tc>
                  <a:txBody>
                    <a:bodyPr/>
                    <a:lstStyle/>
                    <a:p>
                      <a:pPr algn="l" fontAlgn="b"/>
                      <a:r>
                        <a:rPr lang="sl-SI" sz="800" b="1" i="0" u="none" strike="noStrike" dirty="0">
                          <a:solidFill>
                            <a:srgbClr val="000000"/>
                          </a:solidFill>
                          <a:effectLst/>
                          <a:latin typeface="Arial" panose="020B0604020202020204" pitchFamily="34" charset="0"/>
                        </a:rPr>
                        <a:t>18</a:t>
                      </a:r>
                      <a:endParaRPr lang="en-US" sz="800" b="1" i="0" u="none" strike="noStrike" dirty="0">
                        <a:solidFill>
                          <a:srgbClr val="000000"/>
                        </a:solidFill>
                        <a:effectLst/>
                        <a:latin typeface="Arial" panose="020B0604020202020204" pitchFamily="34" charset="0"/>
                      </a:endParaRP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917.41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129%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923829854"/>
                  </a:ext>
                </a:extLst>
              </a:tr>
              <a:tr h="160358">
                <a:tc>
                  <a:txBody>
                    <a:bodyPr/>
                    <a:lstStyle/>
                    <a:p>
                      <a:pPr algn="l" fontAlgn="b"/>
                      <a:r>
                        <a:rPr lang="de-DE" sz="800" b="0" i="0" u="none" strike="noStrike">
                          <a:solidFill>
                            <a:srgbClr val="000000"/>
                          </a:solidFill>
                          <a:effectLst/>
                          <a:latin typeface="Arial" panose="020B0604020202020204" pitchFamily="34" charset="0"/>
                        </a:rPr>
                        <a:t>[D8-D8] Pasewalk - Vierraden 306 [DIR] / N-1 Vierraden - Neuenhagen 304</a:t>
                      </a:r>
                    </a:p>
                  </a:txBody>
                  <a:tcPr marL="9570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917.41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207148815"/>
                  </a:ext>
                </a:extLst>
              </a:tr>
              <a:tr h="160358">
                <a:tc>
                  <a:txBody>
                    <a:bodyPr/>
                    <a:lstStyle/>
                    <a:p>
                      <a:pPr algn="l" fontAlgn="b"/>
                      <a:r>
                        <a:rPr lang="en-US" sz="800" b="0" i="0" u="none" strike="noStrike">
                          <a:solidFill>
                            <a:srgbClr val="000000"/>
                          </a:solidFill>
                          <a:effectLst/>
                          <a:latin typeface="Arial" panose="020B0604020202020204" pitchFamily="34" charset="0"/>
                        </a:rPr>
                        <a:t>[SK-PL] Lemesany - Krosno Iskrz 2 [OPP] [PL] / N-1 Lemesany - Krosno Iskrz 1</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858.82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42%</a:t>
                      </a:r>
                    </a:p>
                  </a:txBody>
                  <a:tcPr marL="0" marR="0" marT="0" marB="0" anchor="b">
                    <a:lnL>
                      <a:noFill/>
                    </a:lnL>
                    <a:lnR>
                      <a:noFill/>
                    </a:lnR>
                    <a:lnT>
                      <a:noFill/>
                    </a:lnT>
                    <a:lnB>
                      <a:noFill/>
                    </a:lnB>
                  </a:tcPr>
                </a:tc>
                <a:extLst>
                  <a:ext uri="{0D108BD9-81ED-4DB2-BD59-A6C34878D82A}">
                    <a16:rowId xmlns:a16="http://schemas.microsoft.com/office/drawing/2014/main" val="4067339286"/>
                  </a:ext>
                </a:extLst>
              </a:tr>
              <a:tr h="160358">
                <a:tc>
                  <a:txBody>
                    <a:bodyPr/>
                    <a:lstStyle/>
                    <a:p>
                      <a:pPr algn="l" fontAlgn="b"/>
                      <a:r>
                        <a:rPr lang="de-DE" sz="800" b="0" i="0" u="none" strike="noStrike">
                          <a:solidFill>
                            <a:srgbClr val="000000"/>
                          </a:solidFill>
                          <a:effectLst/>
                          <a:latin typeface="Arial" panose="020B0604020202020204" pitchFamily="34" charset="0"/>
                        </a:rPr>
                        <a:t>[D2-NL] Diele - Meeden SCHWARZ [DIR] [D2] / N-1 Diele - Meeden WEISS/W</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503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43%</a:t>
                      </a:r>
                    </a:p>
                  </a:txBody>
                  <a:tcPr marL="0" marR="0" marT="0" marB="0" anchor="b">
                    <a:lnL>
                      <a:noFill/>
                    </a:lnL>
                    <a:lnR>
                      <a:noFill/>
                    </a:lnR>
                    <a:lnT>
                      <a:noFill/>
                    </a:lnT>
                    <a:lnB>
                      <a:noFill/>
                    </a:lnB>
                  </a:tcPr>
                </a:tc>
                <a:extLst>
                  <a:ext uri="{0D108BD9-81ED-4DB2-BD59-A6C34878D82A}">
                    <a16:rowId xmlns:a16="http://schemas.microsoft.com/office/drawing/2014/main" val="1331766418"/>
                  </a:ext>
                </a:extLst>
              </a:tr>
              <a:tr h="160358">
                <a:tc>
                  <a:txBody>
                    <a:bodyPr/>
                    <a:lstStyle/>
                    <a:p>
                      <a:pPr algn="l" fontAlgn="b"/>
                      <a:r>
                        <a:rPr lang="en-US" sz="800" b="0" i="0" u="none" strike="noStrike">
                          <a:solidFill>
                            <a:srgbClr val="000000"/>
                          </a:solidFill>
                          <a:effectLst/>
                          <a:latin typeface="Arial" panose="020B0604020202020204" pitchFamily="34" charset="0"/>
                        </a:rPr>
                        <a:t>[D7-D2] Urberach - Grosskrotzenburg [OPP] [D2] / N-1 Dettingen - Grosskrotzenburg UMAIN S1</a:t>
                      </a:r>
                    </a:p>
                  </a:txBody>
                  <a:tcPr marL="95704"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630.81</a:t>
                      </a:r>
                    </a:p>
                  </a:txBody>
                  <a:tcPr marL="0" marR="0" marT="0" marB="0" anchor="b">
                    <a:lnL>
                      <a:noFill/>
                    </a:lnL>
                    <a:lnR>
                      <a:noFill/>
                    </a:lnR>
                    <a:lnT>
                      <a:noFill/>
                    </a:lnT>
                    <a:lnB>
                      <a:noFill/>
                    </a:lnB>
                  </a:tcPr>
                </a:tc>
                <a:tc>
                  <a:txBody>
                    <a:bodyPr/>
                    <a:lstStyle/>
                    <a:p>
                      <a:pPr algn="r" fontAlgn="b"/>
                      <a:r>
                        <a:rPr lang="en-US" sz="800" b="0" i="0" u="none" strike="noStrike" dirty="0">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4207651056"/>
                  </a:ext>
                </a:extLst>
              </a:tr>
            </a:tbl>
          </a:graphicData>
        </a:graphic>
      </p:graphicFrame>
    </p:spTree>
    <p:extLst>
      <p:ext uri="{BB962C8B-B14F-4D97-AF65-F5344CB8AC3E}">
        <p14:creationId xmlns:p14="http://schemas.microsoft.com/office/powerpoint/2010/main" val="3846410141"/>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20130 (part IV)</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3" name="Table 2">
            <a:extLst>
              <a:ext uri="{FF2B5EF4-FFF2-40B4-BE49-F238E27FC236}">
                <a16:creationId xmlns:a16="http://schemas.microsoft.com/office/drawing/2014/main" id="{0E231837-A046-4D17-B3FA-1E46E6576C8A}"/>
              </a:ext>
            </a:extLst>
          </p:cNvPr>
          <p:cNvGraphicFramePr>
            <a:graphicFrameLocks noGrp="1"/>
          </p:cNvGraphicFramePr>
          <p:nvPr/>
        </p:nvGraphicFramePr>
        <p:xfrm>
          <a:off x="1053234" y="1079496"/>
          <a:ext cx="7972569" cy="4351347"/>
        </p:xfrm>
        <a:graphic>
          <a:graphicData uri="http://schemas.openxmlformats.org/drawingml/2006/table">
            <a:tbl>
              <a:tblPr/>
              <a:tblGrid>
                <a:gridCol w="6177825">
                  <a:extLst>
                    <a:ext uri="{9D8B030D-6E8A-4147-A177-3AD203B41FA5}">
                      <a16:colId xmlns:a16="http://schemas.microsoft.com/office/drawing/2014/main" val="2901679167"/>
                    </a:ext>
                  </a:extLst>
                </a:gridCol>
                <a:gridCol w="1306378">
                  <a:extLst>
                    <a:ext uri="{9D8B030D-6E8A-4147-A177-3AD203B41FA5}">
                      <a16:colId xmlns:a16="http://schemas.microsoft.com/office/drawing/2014/main" val="2168681901"/>
                    </a:ext>
                  </a:extLst>
                </a:gridCol>
                <a:gridCol w="488366">
                  <a:extLst>
                    <a:ext uri="{9D8B030D-6E8A-4147-A177-3AD203B41FA5}">
                      <a16:colId xmlns:a16="http://schemas.microsoft.com/office/drawing/2014/main" val="4199305115"/>
                    </a:ext>
                  </a:extLst>
                </a:gridCol>
              </a:tblGrid>
              <a:tr h="161161">
                <a:tc>
                  <a:txBody>
                    <a:bodyPr/>
                    <a:lstStyle/>
                    <a:p>
                      <a:pPr algn="l" fontAlgn="b"/>
                      <a:r>
                        <a:rPr lang="en-US" sz="1000" b="1" i="0" u="none" strike="noStrike">
                          <a:solidFill>
                            <a:srgbClr val="000000"/>
                          </a:solidFill>
                          <a:effectLst/>
                          <a:latin typeface="Arial" panose="020B0604020202020204" pitchFamily="34" charset="0"/>
                        </a:rPr>
                        <a:t>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1342.38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103%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619555674"/>
                  </a:ext>
                </a:extLst>
              </a:tr>
              <a:tr h="161161">
                <a:tc>
                  <a:txBody>
                    <a:bodyPr/>
                    <a:lstStyle/>
                    <a:p>
                      <a:pPr algn="l" fontAlgn="b"/>
                      <a:r>
                        <a:rPr lang="en-US" sz="1000" b="0" i="0" u="none" strike="noStrike">
                          <a:solidFill>
                            <a:srgbClr val="000000"/>
                          </a:solidFill>
                          <a:effectLst/>
                          <a:latin typeface="Arial" panose="020B0604020202020204" pitchFamily="34" charset="0"/>
                        </a:rPr>
                        <a:t>[SK-PL] Lemesany - Krosno Iskrz 2 [OPP] [PL] / N-1 Lemesany - Krosno Iskrz 1</a:t>
                      </a:r>
                    </a:p>
                  </a:txBody>
                  <a:tcPr marL="10988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844.79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44%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080591668"/>
                  </a:ext>
                </a:extLst>
              </a:tr>
              <a:tr h="161161">
                <a:tc>
                  <a:txBody>
                    <a:bodyPr/>
                    <a:lstStyle/>
                    <a:p>
                      <a:pPr algn="l" fontAlgn="b"/>
                      <a:r>
                        <a:rPr lang="de-DE" sz="1000" b="0" i="0" u="none" strike="noStrike">
                          <a:solidFill>
                            <a:srgbClr val="000000"/>
                          </a:solidFill>
                          <a:effectLst/>
                          <a:latin typeface="Arial" panose="020B0604020202020204" pitchFamily="34" charset="0"/>
                        </a:rPr>
                        <a:t>[D2-D2] Conneforde - Diele ROT [DIR] / N-1 Conneforde - Diele WEISS</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1342.38</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1943189413"/>
                  </a:ext>
                </a:extLst>
              </a:tr>
              <a:tr h="161161">
                <a:tc>
                  <a:txBody>
                    <a:bodyPr/>
                    <a:lstStyle/>
                    <a:p>
                      <a:pPr algn="l" fontAlgn="b"/>
                      <a:r>
                        <a:rPr lang="en-US" sz="1000" b="0" i="0" u="none" strike="noStrike">
                          <a:solidFill>
                            <a:srgbClr val="000000"/>
                          </a:solidFill>
                          <a:effectLst/>
                          <a:latin typeface="Arial" panose="020B0604020202020204" pitchFamily="34" charset="0"/>
                        </a:rPr>
                        <a:t>[D7-D2] Urberach - Grosskrotzenburg [OPP] [D2] / N-1 Dettingen - Grosskrotzenburg UMAIN S1</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734.02</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715104327"/>
                  </a:ext>
                </a:extLst>
              </a:tr>
              <a:tr h="161161">
                <a:tc>
                  <a:txBody>
                    <a:bodyPr/>
                    <a:lstStyle/>
                    <a:p>
                      <a:pPr algn="l" fontAlgn="b"/>
                      <a:r>
                        <a:rPr lang="en-US" sz="1000" b="0" i="0" u="none" strike="noStrike">
                          <a:solidFill>
                            <a:srgbClr val="000000"/>
                          </a:solidFill>
                          <a:effectLst/>
                          <a:latin typeface="Arial" panose="020B0604020202020204" pitchFamily="34" charset="0"/>
                        </a:rPr>
                        <a:t>[D8-PL] Krajnik - Vierraden 1 [OPP] [PL] / N-1 Mikulowa - Pasikurowice</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527.26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2780156548"/>
                  </a:ext>
                </a:extLst>
              </a:tr>
              <a:tr h="161161">
                <a:tc>
                  <a:txBody>
                    <a:bodyPr/>
                    <a:lstStyle/>
                    <a:p>
                      <a:pPr algn="l" fontAlgn="b"/>
                      <a:r>
                        <a:rPr lang="en-US" sz="1000" b="1" i="0" u="none" strike="noStrike">
                          <a:solidFill>
                            <a:srgbClr val="000000"/>
                          </a:solidFill>
                          <a:effectLst/>
                          <a:latin typeface="Arial" panose="020B0604020202020204" pitchFamily="34" charset="0"/>
                        </a:rPr>
                        <a:t>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1533.11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87%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584266501"/>
                  </a:ext>
                </a:extLst>
              </a:tr>
              <a:tr h="161161">
                <a:tc>
                  <a:txBody>
                    <a:bodyPr/>
                    <a:lstStyle/>
                    <a:p>
                      <a:pPr algn="l" fontAlgn="b"/>
                      <a:r>
                        <a:rPr lang="en-US" sz="1000" b="0" i="0" u="none" strike="noStrike">
                          <a:solidFill>
                            <a:srgbClr val="000000"/>
                          </a:solidFill>
                          <a:effectLst/>
                          <a:latin typeface="Arial" panose="020B0604020202020204" pitchFamily="34" charset="0"/>
                        </a:rPr>
                        <a:t>[SK-PL] Lemesany - Krosno Iskrz 2 [OPP] [PL] / N-1 Lemesany - Krosno Iskrz 1</a:t>
                      </a:r>
                    </a:p>
                  </a:txBody>
                  <a:tcPr marL="10988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757.75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47%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99623241"/>
                  </a:ext>
                </a:extLst>
              </a:tr>
              <a:tr h="161161">
                <a:tc>
                  <a:txBody>
                    <a:bodyPr/>
                    <a:lstStyle/>
                    <a:p>
                      <a:pPr algn="l" fontAlgn="b"/>
                      <a:r>
                        <a:rPr lang="en-US" sz="1000" b="0" i="0" u="none" strike="noStrike">
                          <a:solidFill>
                            <a:srgbClr val="000000"/>
                          </a:solidFill>
                          <a:effectLst/>
                          <a:latin typeface="Arial" panose="020B0604020202020204" pitchFamily="34" charset="0"/>
                        </a:rPr>
                        <a:t>[D7-D2] Urberach - Grosskrotzenburg [OPP] [D2] / N-1 Dettingen - Grosskrotzenburg UMAIN S1</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1533.11</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410518478"/>
                  </a:ext>
                </a:extLst>
              </a:tr>
              <a:tr h="161161">
                <a:tc>
                  <a:txBody>
                    <a:bodyPr/>
                    <a:lstStyle/>
                    <a:p>
                      <a:pPr algn="l" fontAlgn="b"/>
                      <a:r>
                        <a:rPr lang="en-US" sz="1000" b="0" i="0" u="none" strike="noStrike">
                          <a:solidFill>
                            <a:srgbClr val="000000"/>
                          </a:solidFill>
                          <a:effectLst/>
                          <a:latin typeface="Arial" panose="020B0604020202020204" pitchFamily="34" charset="0"/>
                        </a:rPr>
                        <a:t>[D8-PL] Krajnik - Vierraden 1 [OPP] [PL] / N-1 Mikulowa - Pasikurowice</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509</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3456125534"/>
                  </a:ext>
                </a:extLst>
              </a:tr>
              <a:tr h="161161">
                <a:tc>
                  <a:txBody>
                    <a:bodyPr/>
                    <a:lstStyle/>
                    <a:p>
                      <a:pPr algn="l" fontAlgn="b"/>
                      <a:r>
                        <a:rPr lang="en-US" sz="1000" b="1" i="0" u="none" strike="noStrike">
                          <a:solidFill>
                            <a:srgbClr val="000000"/>
                          </a:solidFill>
                          <a:effectLst/>
                          <a:latin typeface="Arial" panose="020B0604020202020204" pitchFamily="34" charset="0"/>
                        </a:rPr>
                        <a:t>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1344.98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313871991"/>
                  </a:ext>
                </a:extLst>
              </a:tr>
              <a:tr h="161161">
                <a:tc>
                  <a:txBody>
                    <a:bodyPr/>
                    <a:lstStyle/>
                    <a:p>
                      <a:pPr algn="l" fontAlgn="b"/>
                      <a:r>
                        <a:rPr lang="en-US" sz="1000" b="0" i="0" u="none" strike="noStrike">
                          <a:solidFill>
                            <a:srgbClr val="000000"/>
                          </a:solidFill>
                          <a:effectLst/>
                          <a:latin typeface="Arial" panose="020B0604020202020204" pitchFamily="34" charset="0"/>
                        </a:rPr>
                        <a:t>[SK-PL] Lemesany - Krosno Iskrz 2 [OPP] [PL] / N-1 Lemesany - Krosno Iskrz 1</a:t>
                      </a:r>
                    </a:p>
                  </a:txBody>
                  <a:tcPr marL="10988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549.07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52%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207199502"/>
                  </a:ext>
                </a:extLst>
              </a:tr>
              <a:tr h="161161">
                <a:tc>
                  <a:txBody>
                    <a:bodyPr/>
                    <a:lstStyle/>
                    <a:p>
                      <a:pPr algn="l" fontAlgn="b"/>
                      <a:r>
                        <a:rPr lang="en-US" sz="1000" b="0" i="0" u="none" strike="noStrike">
                          <a:solidFill>
                            <a:srgbClr val="000000"/>
                          </a:solidFill>
                          <a:effectLst/>
                          <a:latin typeface="Arial" panose="020B0604020202020204" pitchFamily="34" charset="0"/>
                        </a:rPr>
                        <a:t>[D7-D2] Urberach - Grosskrotzenburg [OPP] [D2] / N-1 Dettingen - Grosskrotzenburg UMAIN S1</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1344.98</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66015485"/>
                  </a:ext>
                </a:extLst>
              </a:tr>
              <a:tr h="161161">
                <a:tc>
                  <a:txBody>
                    <a:bodyPr/>
                    <a:lstStyle/>
                    <a:p>
                      <a:pPr algn="l" fontAlgn="b"/>
                      <a:r>
                        <a:rPr lang="de-DE" sz="1000" b="0" i="0" u="none" strike="noStrike">
                          <a:solidFill>
                            <a:srgbClr val="000000"/>
                          </a:solidFill>
                          <a:effectLst/>
                          <a:latin typeface="Arial" panose="020B0604020202020204" pitchFamily="34" charset="0"/>
                        </a:rPr>
                        <a:t>[D2-D2] Conneforde - Diele WEISS [DIR] / N-1 Conneforde - Diele ROT</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8.71</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570194782"/>
                  </a:ext>
                </a:extLst>
              </a:tr>
              <a:tr h="161161">
                <a:tc>
                  <a:txBody>
                    <a:bodyPr/>
                    <a:lstStyle/>
                    <a:p>
                      <a:pPr algn="l" fontAlgn="b"/>
                      <a:r>
                        <a:rPr lang="en-US" sz="1000" b="0" i="0" u="none" strike="noStrike">
                          <a:solidFill>
                            <a:srgbClr val="000000"/>
                          </a:solidFill>
                          <a:effectLst/>
                          <a:latin typeface="Arial" panose="020B0604020202020204" pitchFamily="34" charset="0"/>
                        </a:rPr>
                        <a:t>[D8-PL] Krajnik - Vierraden 1 [OPP] [PL] / N-1 Mikulowa - Pasikurowice</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361.67</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21275553"/>
                  </a:ext>
                </a:extLst>
              </a:tr>
              <a:tr h="161161">
                <a:tc>
                  <a:txBody>
                    <a:bodyPr/>
                    <a:lstStyle/>
                    <a:p>
                      <a:pPr algn="l" fontAlgn="b"/>
                      <a:r>
                        <a:rPr lang="en-US" sz="1000" b="1" i="0" u="none" strike="noStrike">
                          <a:solidFill>
                            <a:srgbClr val="000000"/>
                          </a:solidFill>
                          <a:effectLst/>
                          <a:latin typeface="Arial" panose="020B0604020202020204" pitchFamily="34" charset="0"/>
                        </a:rPr>
                        <a:t>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1120.47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152%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719233142"/>
                  </a:ext>
                </a:extLst>
              </a:tr>
              <a:tr h="161161">
                <a:tc>
                  <a:txBody>
                    <a:bodyPr/>
                    <a:lstStyle/>
                    <a:p>
                      <a:pPr algn="l" fontAlgn="b"/>
                      <a:r>
                        <a:rPr lang="en-US" sz="1000" b="0" i="0" u="none" strike="noStrike">
                          <a:solidFill>
                            <a:srgbClr val="000000"/>
                          </a:solidFill>
                          <a:effectLst/>
                          <a:latin typeface="Arial" panose="020B0604020202020204" pitchFamily="34" charset="0"/>
                        </a:rPr>
                        <a:t>[SK-PL] Lemesany - Krosno Iskrz 2 [OPP] [PL] / N-1 Lemesany - Krosno Iskrz 1</a:t>
                      </a:r>
                    </a:p>
                  </a:txBody>
                  <a:tcPr marL="10988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255.7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52%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756700781"/>
                  </a:ext>
                </a:extLst>
              </a:tr>
              <a:tr h="161161">
                <a:tc>
                  <a:txBody>
                    <a:bodyPr/>
                    <a:lstStyle/>
                    <a:p>
                      <a:pPr algn="l" fontAlgn="b"/>
                      <a:r>
                        <a:rPr lang="de-DE" sz="1000" b="0" i="0" u="none" strike="noStrike">
                          <a:solidFill>
                            <a:srgbClr val="000000"/>
                          </a:solidFill>
                          <a:effectLst/>
                          <a:latin typeface="Arial" panose="020B0604020202020204" pitchFamily="34" charset="0"/>
                        </a:rPr>
                        <a:t>[D2-NL] Diele - Meeden SCHWARZ [DIR] [D2] / N-1 Diele - Meeden WEISS/W</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16.34</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52%</a:t>
                      </a:r>
                    </a:p>
                  </a:txBody>
                  <a:tcPr marL="0" marR="0" marT="0" marB="0" anchor="b">
                    <a:lnL>
                      <a:noFill/>
                    </a:lnL>
                    <a:lnR>
                      <a:noFill/>
                    </a:lnR>
                    <a:lnT>
                      <a:noFill/>
                    </a:lnT>
                    <a:lnB>
                      <a:noFill/>
                    </a:lnB>
                  </a:tcPr>
                </a:tc>
                <a:extLst>
                  <a:ext uri="{0D108BD9-81ED-4DB2-BD59-A6C34878D82A}">
                    <a16:rowId xmlns:a16="http://schemas.microsoft.com/office/drawing/2014/main" val="3707455984"/>
                  </a:ext>
                </a:extLst>
              </a:tr>
              <a:tr h="161161">
                <a:tc>
                  <a:txBody>
                    <a:bodyPr/>
                    <a:lstStyle/>
                    <a:p>
                      <a:pPr algn="l" fontAlgn="b"/>
                      <a:r>
                        <a:rPr lang="en-US" sz="1000" b="0" i="0" u="none" strike="noStrike">
                          <a:solidFill>
                            <a:srgbClr val="000000"/>
                          </a:solidFill>
                          <a:effectLst/>
                          <a:latin typeface="Arial" panose="020B0604020202020204" pitchFamily="34" charset="0"/>
                        </a:rPr>
                        <a:t>[D7-D2] Urberach - Grosskrotzenburg [OPP] [D2] / N-1 Dettingen - Grosskrotzenburg UMAIN S1</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1120.47</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2027360957"/>
                  </a:ext>
                </a:extLst>
              </a:tr>
              <a:tr h="161161">
                <a:tc>
                  <a:txBody>
                    <a:bodyPr/>
                    <a:lstStyle/>
                    <a:p>
                      <a:pPr algn="l" fontAlgn="b"/>
                      <a:r>
                        <a:rPr lang="de-DE" sz="1000" b="0" i="0" u="none" strike="noStrike">
                          <a:solidFill>
                            <a:srgbClr val="000000"/>
                          </a:solidFill>
                          <a:effectLst/>
                          <a:latin typeface="Arial" panose="020B0604020202020204" pitchFamily="34" charset="0"/>
                        </a:rPr>
                        <a:t>[AT-AT] Tauern - Tauern TAPST [DIR] / N-1 Tauern - Weissenbach 221</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11.79</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28%</a:t>
                      </a:r>
                    </a:p>
                  </a:txBody>
                  <a:tcPr marL="0" marR="0" marT="0" marB="0" anchor="b">
                    <a:lnL>
                      <a:noFill/>
                    </a:lnL>
                    <a:lnR>
                      <a:noFill/>
                    </a:lnR>
                    <a:lnT>
                      <a:noFill/>
                    </a:lnT>
                    <a:lnB>
                      <a:noFill/>
                    </a:lnB>
                  </a:tcPr>
                </a:tc>
                <a:extLst>
                  <a:ext uri="{0D108BD9-81ED-4DB2-BD59-A6C34878D82A}">
                    <a16:rowId xmlns:a16="http://schemas.microsoft.com/office/drawing/2014/main" val="4212894881"/>
                  </a:ext>
                </a:extLst>
              </a:tr>
              <a:tr h="161161">
                <a:tc>
                  <a:txBody>
                    <a:bodyPr/>
                    <a:lstStyle/>
                    <a:p>
                      <a:pPr algn="l" fontAlgn="b"/>
                      <a:r>
                        <a:rPr lang="en-US" sz="1000" b="1" i="0" u="none" strike="noStrike">
                          <a:solidFill>
                            <a:srgbClr val="000000"/>
                          </a:solidFill>
                          <a:effectLst/>
                          <a:latin typeface="Arial" panose="020B0604020202020204" pitchFamily="34" charset="0"/>
                        </a:rPr>
                        <a:t>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1041.25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74%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187861646"/>
                  </a:ext>
                </a:extLst>
              </a:tr>
              <a:tr h="161161">
                <a:tc>
                  <a:txBody>
                    <a:bodyPr/>
                    <a:lstStyle/>
                    <a:p>
                      <a:pPr algn="l" fontAlgn="b"/>
                      <a:r>
                        <a:rPr lang="en-US" sz="1000" b="0" i="0" u="none" strike="noStrike">
                          <a:solidFill>
                            <a:srgbClr val="000000"/>
                          </a:solidFill>
                          <a:effectLst/>
                          <a:latin typeface="Arial" panose="020B0604020202020204" pitchFamily="34" charset="0"/>
                        </a:rPr>
                        <a:t>[SK-PL] Lemesany - Krosno Iskrz 2 [OPP] [PL] / N-1 Lemesany - Krosno Iskrz 1</a:t>
                      </a:r>
                    </a:p>
                  </a:txBody>
                  <a:tcPr marL="10988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260.18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53%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358948281"/>
                  </a:ext>
                </a:extLst>
              </a:tr>
              <a:tr h="161161">
                <a:tc>
                  <a:txBody>
                    <a:bodyPr/>
                    <a:lstStyle/>
                    <a:p>
                      <a:pPr algn="l" fontAlgn="b"/>
                      <a:r>
                        <a:rPr lang="en-US" sz="1000" b="0" i="0" u="none" strike="noStrike">
                          <a:solidFill>
                            <a:srgbClr val="000000"/>
                          </a:solidFill>
                          <a:effectLst/>
                          <a:latin typeface="Arial" panose="020B0604020202020204" pitchFamily="34" charset="0"/>
                        </a:rPr>
                        <a:t>[D2-D7] Grosskrotzenburg - Urberach UMAIN N2 [DIR] [D7] / N-1 Dettingen - Grosskrotzenburg UMAIN S1</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1041.25</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2525904731"/>
                  </a:ext>
                </a:extLst>
              </a:tr>
              <a:tr h="161161">
                <a:tc>
                  <a:txBody>
                    <a:bodyPr/>
                    <a:lstStyle/>
                    <a:p>
                      <a:pPr algn="l" fontAlgn="b"/>
                      <a:r>
                        <a:rPr lang="en-US" sz="1000" b="1" i="0" u="none" strike="noStrike">
                          <a:solidFill>
                            <a:srgbClr val="000000"/>
                          </a:solidFill>
                          <a:effectLst/>
                          <a:latin typeface="Arial" panose="020B0604020202020204" pitchFamily="34" charset="0"/>
                        </a:rPr>
                        <a:t>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1066.53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1" i="0" u="none" strike="noStrike">
                          <a:solidFill>
                            <a:srgbClr val="000000"/>
                          </a:solidFill>
                          <a:effectLst/>
                          <a:latin typeface="Arial" panose="020B0604020202020204" pitchFamily="34" charset="0"/>
                        </a:rPr>
                        <a:t>117%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153889206"/>
                  </a:ext>
                </a:extLst>
              </a:tr>
              <a:tr h="161161">
                <a:tc>
                  <a:txBody>
                    <a:bodyPr/>
                    <a:lstStyle/>
                    <a:p>
                      <a:pPr algn="l" fontAlgn="b"/>
                      <a:r>
                        <a:rPr lang="en-US" sz="1000" b="0" i="0" u="none" strike="noStrike">
                          <a:solidFill>
                            <a:srgbClr val="000000"/>
                          </a:solidFill>
                          <a:effectLst/>
                          <a:latin typeface="Arial" panose="020B0604020202020204" pitchFamily="34" charset="0"/>
                        </a:rPr>
                        <a:t>[SK-PL] Lemesany - Krosno Iskrz 2 [OPP] [PL] / N-1 Lemesany - Krosno Iskrz 1</a:t>
                      </a:r>
                    </a:p>
                  </a:txBody>
                  <a:tcPr marL="10988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137.84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1000" b="0" i="0" u="none" strike="noStrike">
                          <a:solidFill>
                            <a:srgbClr val="000000"/>
                          </a:solidFill>
                          <a:effectLst/>
                          <a:latin typeface="Arial" panose="020B0604020202020204" pitchFamily="34" charset="0"/>
                        </a:rPr>
                        <a:t>54%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916391512"/>
                  </a:ext>
                </a:extLst>
              </a:tr>
              <a:tr h="161161">
                <a:tc>
                  <a:txBody>
                    <a:bodyPr/>
                    <a:lstStyle/>
                    <a:p>
                      <a:pPr algn="l" fontAlgn="b"/>
                      <a:r>
                        <a:rPr lang="de-DE" sz="1000" b="0" i="0" u="none" strike="noStrike">
                          <a:solidFill>
                            <a:srgbClr val="000000"/>
                          </a:solidFill>
                          <a:effectLst/>
                          <a:latin typeface="Arial" panose="020B0604020202020204" pitchFamily="34" charset="0"/>
                        </a:rPr>
                        <a:t>[AT-AT] Tauern - Tauern TAPST [DIR] / N-1 Tauern - Weissenbach 221</a:t>
                      </a:r>
                    </a:p>
                  </a:txBody>
                  <a:tcPr marL="109882"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313.36</a:t>
                      </a:r>
                    </a:p>
                  </a:txBody>
                  <a:tcPr marL="0" marR="0" marT="0" marB="0" anchor="b">
                    <a:lnL>
                      <a:noFill/>
                    </a:lnL>
                    <a:lnR>
                      <a:noFill/>
                    </a:lnR>
                    <a:lnT>
                      <a:noFill/>
                    </a:lnT>
                    <a:lnB>
                      <a:noFill/>
                    </a:lnB>
                  </a:tcPr>
                </a:tc>
                <a:tc>
                  <a:txBody>
                    <a:bodyPr/>
                    <a:lstStyle/>
                    <a:p>
                      <a:pPr algn="r" fontAlgn="b"/>
                      <a:r>
                        <a:rPr lang="en-US" sz="1000" b="0" i="0" u="none" strike="noStrike">
                          <a:solidFill>
                            <a:srgbClr val="000000"/>
                          </a:solidFill>
                          <a:effectLst/>
                          <a:latin typeface="Arial" panose="020B0604020202020204" pitchFamily="34" charset="0"/>
                        </a:rPr>
                        <a:t>41%</a:t>
                      </a:r>
                    </a:p>
                  </a:txBody>
                  <a:tcPr marL="0" marR="0" marT="0" marB="0" anchor="b">
                    <a:lnL>
                      <a:noFill/>
                    </a:lnL>
                    <a:lnR>
                      <a:noFill/>
                    </a:lnR>
                    <a:lnT>
                      <a:noFill/>
                    </a:lnT>
                    <a:lnB>
                      <a:noFill/>
                    </a:lnB>
                  </a:tcPr>
                </a:tc>
                <a:extLst>
                  <a:ext uri="{0D108BD9-81ED-4DB2-BD59-A6C34878D82A}">
                    <a16:rowId xmlns:a16="http://schemas.microsoft.com/office/drawing/2014/main" val="2277100515"/>
                  </a:ext>
                </a:extLst>
              </a:tr>
              <a:tr h="161161">
                <a:tc>
                  <a:txBody>
                    <a:bodyPr/>
                    <a:lstStyle/>
                    <a:p>
                      <a:pPr algn="l" fontAlgn="b"/>
                      <a:r>
                        <a:rPr lang="en-US" sz="1000" b="0" i="0" u="none" strike="noStrike">
                          <a:solidFill>
                            <a:srgbClr val="000000"/>
                          </a:solidFill>
                          <a:effectLst/>
                          <a:latin typeface="Arial" panose="020B0604020202020204" pitchFamily="34" charset="0"/>
                        </a:rPr>
                        <a:t>[D2-D7] Grosskrotzenburg - Urberach UMAIN N2 [DIR] [D7] / N-1 Dettingen - Grosskrotzenburg UMAIN S1</a:t>
                      </a:r>
                    </a:p>
                  </a:txBody>
                  <a:tcPr marL="109882"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panose="020B0604020202020204" pitchFamily="34" charset="0"/>
                        </a:rPr>
                        <a:t>1066.53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1000" b="0" i="0" u="none" strike="noStrike">
                          <a:solidFill>
                            <a:srgbClr val="000000"/>
                          </a:solidFill>
                          <a:effectLst/>
                          <a:latin typeface="Arial" panose="020B0604020202020204" pitchFamily="34" charset="0"/>
                        </a:rPr>
                        <a:t>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059089491"/>
                  </a:ext>
                </a:extLst>
              </a:tr>
              <a:tr h="161161">
                <a:tc>
                  <a:txBody>
                    <a:bodyPr/>
                    <a:lstStyle/>
                    <a:p>
                      <a:pPr algn="l" fontAlgn="b"/>
                      <a:r>
                        <a:rPr lang="en-US" sz="1000" b="1" i="0" u="none" strike="noStrike">
                          <a:solidFill>
                            <a:srgbClr val="000000"/>
                          </a:solidFill>
                          <a:effectLst/>
                          <a:latin typeface="Arial" panose="020B0604020202020204" pitchFamily="34" charset="0"/>
                        </a:rPr>
                        <a:t>Total sum</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1000" b="1" i="0" u="none" strike="noStrike">
                          <a:solidFill>
                            <a:srgbClr val="000000"/>
                          </a:solidFill>
                          <a:effectLst/>
                          <a:latin typeface="Arial" panose="020B0604020202020204" pitchFamily="34" charset="0"/>
                        </a:rPr>
                        <a:t>1826.61</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1000" b="1" i="0" u="none" strike="noStrike" dirty="0">
                          <a:solidFill>
                            <a:srgbClr val="000000"/>
                          </a:solidFill>
                          <a:effectLst/>
                          <a:latin typeface="Arial" panose="020B0604020202020204" pitchFamily="34" charset="0"/>
                        </a:rPr>
                        <a:t>5098%</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2369706491"/>
                  </a:ext>
                </a:extLst>
              </a:tr>
            </a:tbl>
          </a:graphicData>
        </a:graphic>
      </p:graphicFrame>
    </p:spTree>
    <p:extLst>
      <p:ext uri="{BB962C8B-B14F-4D97-AF65-F5344CB8AC3E}">
        <p14:creationId xmlns:p14="http://schemas.microsoft.com/office/powerpoint/2010/main" val="2792704173"/>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20131 (part 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EC393833-58B2-44A9-B68A-04BE01A04B86}"/>
              </a:ext>
            </a:extLst>
          </p:cNvPr>
          <p:cNvGraphicFramePr>
            <a:graphicFrameLocks noGrp="1"/>
          </p:cNvGraphicFramePr>
          <p:nvPr>
            <p:extLst>
              <p:ext uri="{D42A27DB-BD31-4B8C-83A1-F6EECF244321}">
                <p14:modId xmlns:p14="http://schemas.microsoft.com/office/powerpoint/2010/main" val="3890199407"/>
              </p:ext>
            </p:extLst>
          </p:nvPr>
        </p:nvGraphicFramePr>
        <p:xfrm>
          <a:off x="1449421" y="1079505"/>
          <a:ext cx="7056539" cy="5078112"/>
        </p:xfrm>
        <a:graphic>
          <a:graphicData uri="http://schemas.openxmlformats.org/drawingml/2006/table">
            <a:tbl>
              <a:tblPr/>
              <a:tblGrid>
                <a:gridCol w="5515215">
                  <a:extLst>
                    <a:ext uri="{9D8B030D-6E8A-4147-A177-3AD203B41FA5}">
                      <a16:colId xmlns:a16="http://schemas.microsoft.com/office/drawing/2014/main" val="1116910031"/>
                    </a:ext>
                  </a:extLst>
                </a:gridCol>
                <a:gridCol w="1121916">
                  <a:extLst>
                    <a:ext uri="{9D8B030D-6E8A-4147-A177-3AD203B41FA5}">
                      <a16:colId xmlns:a16="http://schemas.microsoft.com/office/drawing/2014/main" val="73022679"/>
                    </a:ext>
                  </a:extLst>
                </a:gridCol>
                <a:gridCol w="419408">
                  <a:extLst>
                    <a:ext uri="{9D8B030D-6E8A-4147-A177-3AD203B41FA5}">
                      <a16:colId xmlns:a16="http://schemas.microsoft.com/office/drawing/2014/main" val="1781901805"/>
                    </a:ext>
                  </a:extLst>
                </a:gridCol>
              </a:tblGrid>
              <a:tr h="158691">
                <a:tc>
                  <a:txBody>
                    <a:bodyPr/>
                    <a:lstStyle/>
                    <a:p>
                      <a:pPr algn="l" fontAlgn="b"/>
                      <a:r>
                        <a:rPr lang="en-US" sz="800" b="1" i="0" u="none" strike="noStrike">
                          <a:solidFill>
                            <a:srgbClr val="000000"/>
                          </a:solidFill>
                          <a:effectLst/>
                          <a:latin typeface="Arial" panose="020B0604020202020204" pitchFamily="34" charset="0"/>
                        </a:rPr>
                        <a:t>Hour</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MAX of ShadowPrice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RAM %</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2723782946"/>
                  </a:ext>
                </a:extLst>
              </a:tr>
              <a:tr h="158691">
                <a:tc>
                  <a:txBody>
                    <a:bodyPr/>
                    <a:lstStyle/>
                    <a:p>
                      <a:pPr algn="l" fontAlgn="b"/>
                      <a:r>
                        <a:rPr lang="en-US" sz="800" b="1" i="0" u="none" strike="noStrike">
                          <a:solidFill>
                            <a:srgbClr val="000000"/>
                          </a:solidFill>
                          <a:effectLst/>
                          <a:latin typeface="Arial" panose="020B0604020202020204" pitchFamily="34" charset="0"/>
                        </a:rPr>
                        <a:t>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1040146.96</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890217944"/>
                  </a:ext>
                </a:extLst>
              </a:tr>
              <a:tr h="158691">
                <a:tc>
                  <a:txBody>
                    <a:bodyPr/>
                    <a:lstStyle/>
                    <a:p>
                      <a:pPr algn="l" fontAlgn="b"/>
                      <a:r>
                        <a:rPr lang="de-DE" sz="800" b="0" i="0" u="none" strike="noStrike">
                          <a:solidFill>
                            <a:srgbClr val="000000"/>
                          </a:solidFill>
                          <a:effectLst/>
                          <a:latin typeface="Arial" panose="020B0604020202020204" pitchFamily="34" charset="0"/>
                        </a:rPr>
                        <a:t>[D4-FR] Eichstetten - Muhlbach rt [OPP] [D4] / N-1 Daxlanden - Weingarten ge</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189879.67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382756826"/>
                  </a:ext>
                </a:extLst>
              </a:tr>
              <a:tr h="158691">
                <a:tc>
                  <a:txBody>
                    <a:bodyPr/>
                    <a:lstStyle/>
                    <a:p>
                      <a:pPr algn="l" fontAlgn="b"/>
                      <a:r>
                        <a:rPr lang="en-US" sz="800" b="0" i="0" u="none" strike="noStrike">
                          <a:solidFill>
                            <a:srgbClr val="000000"/>
                          </a:solidFill>
                          <a:effectLst/>
                          <a:latin typeface="Arial" panose="020B0604020202020204" pitchFamily="34" charset="0"/>
                        </a:rPr>
                        <a:t>[AT-AT] Obersielach - Rosegg 267C [OPP] / N-1 Feistritz - Obersielach 268</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289267.32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579905157"/>
                  </a:ext>
                </a:extLst>
              </a:tr>
              <a:tr h="158691">
                <a:tc>
                  <a:txBody>
                    <a:bodyPr/>
                    <a:lstStyle/>
                    <a:p>
                      <a:pPr algn="l" fontAlgn="b"/>
                      <a:r>
                        <a:rPr lang="en-US" sz="800" b="0" i="0" u="none" strike="noStrike">
                          <a:solidFill>
                            <a:srgbClr val="000000"/>
                          </a:solidFill>
                          <a:effectLst/>
                          <a:latin typeface="Arial" panose="020B0604020202020204" pitchFamily="34" charset="0"/>
                        </a:rPr>
                        <a:t>[AT-D4] Westtirol 2 - Buers 421 [DIR] [AT] / N-1 Westtirol 1 - Westtirol 2 WTRHU41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500899.61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421138155"/>
                  </a:ext>
                </a:extLst>
              </a:tr>
              <a:tr h="158691">
                <a:tc>
                  <a:txBody>
                    <a:bodyPr/>
                    <a:lstStyle/>
                    <a:p>
                      <a:pPr algn="l" fontAlgn="b"/>
                      <a:r>
                        <a:rPr lang="en-US" sz="800" b="0" i="0" u="none" strike="noStrike">
                          <a:solidFill>
                            <a:srgbClr val="000000"/>
                          </a:solidFill>
                          <a:effectLst/>
                          <a:latin typeface="Arial" panose="020B0604020202020204" pitchFamily="34" charset="0"/>
                        </a:rPr>
                        <a:t>[AT-CZ] Duernrohr 1 - Slavetice 437 [DIR] [AT] / N-1 Slavetice - Durnrohr 2</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19651.49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01493232"/>
                  </a:ext>
                </a:extLst>
              </a:tr>
              <a:tr h="158691">
                <a:tc>
                  <a:txBody>
                    <a:bodyPr/>
                    <a:lstStyle/>
                    <a:p>
                      <a:pPr algn="l" fontAlgn="b"/>
                      <a:r>
                        <a:rPr lang="de-DE" sz="800" b="0" i="0" u="none" strike="noStrike">
                          <a:solidFill>
                            <a:srgbClr val="000000"/>
                          </a:solidFill>
                          <a:effectLst/>
                          <a:latin typeface="Arial" panose="020B0604020202020204" pitchFamily="34" charset="0"/>
                        </a:rPr>
                        <a:t>[D4-D7] Hoheneck - Pulverdingen ws [OPP] [D4] / N-1 Daxlanden - Weingarten ge</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311226.6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197056397"/>
                  </a:ext>
                </a:extLst>
              </a:tr>
              <a:tr h="158691">
                <a:tc>
                  <a:txBody>
                    <a:bodyPr/>
                    <a:lstStyle/>
                    <a:p>
                      <a:pPr algn="l" fontAlgn="b"/>
                      <a:r>
                        <a:rPr lang="en-US" sz="800" b="0" i="0" u="none" strike="noStrike">
                          <a:solidFill>
                            <a:srgbClr val="000000"/>
                          </a:solidFill>
                          <a:effectLst/>
                          <a:latin typeface="Arial" panose="020B0604020202020204" pitchFamily="34" charset="0"/>
                        </a:rPr>
                        <a:t>[NL-BE] Rilland-Zandvliet 380 W [DIR] [NL] / N-1 PST Zandvliet 2</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6027.45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403602147"/>
                  </a:ext>
                </a:extLst>
              </a:tr>
              <a:tr h="158691">
                <a:tc>
                  <a:txBody>
                    <a:bodyPr/>
                    <a:lstStyle/>
                    <a:p>
                      <a:pPr algn="l" fontAlgn="b"/>
                      <a:r>
                        <a:rPr lang="en-US" sz="800" b="0" i="0" u="none" strike="noStrike">
                          <a:solidFill>
                            <a:srgbClr val="000000"/>
                          </a:solidFill>
                          <a:effectLst/>
                          <a:latin typeface="Arial" panose="020B0604020202020204" pitchFamily="34" charset="0"/>
                        </a:rPr>
                        <a:t>[AT-SI] Obersielach - Podlog 247 [OPP] [AT] / N-1 Cirkovce-Krsko</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245895.65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117263213"/>
                  </a:ext>
                </a:extLst>
              </a:tr>
              <a:tr h="158691">
                <a:tc>
                  <a:txBody>
                    <a:bodyPr/>
                    <a:lstStyle/>
                    <a:p>
                      <a:pPr algn="l" fontAlgn="b"/>
                      <a:r>
                        <a:rPr lang="en-US" sz="800" b="0" i="0" u="none" strike="noStrike">
                          <a:solidFill>
                            <a:srgbClr val="000000"/>
                          </a:solidFill>
                          <a:effectLst/>
                          <a:latin typeface="Arial" panose="020B0604020202020204" pitchFamily="34" charset="0"/>
                        </a:rPr>
                        <a:t>[NL-BE] Maasbracht-Van Eyck 380 W [DIR] [NL] / N-1 Gramme - Lixhe 380.11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8117.73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256666663"/>
                  </a:ext>
                </a:extLst>
              </a:tr>
              <a:tr h="158691">
                <a:tc>
                  <a:txBody>
                    <a:bodyPr/>
                    <a:lstStyle/>
                    <a:p>
                      <a:pPr algn="l" fontAlgn="b"/>
                      <a:r>
                        <a:rPr lang="en-US" sz="800" b="0" i="0" u="none" strike="noStrike">
                          <a:solidFill>
                            <a:srgbClr val="000000"/>
                          </a:solidFill>
                          <a:effectLst/>
                          <a:latin typeface="Arial" panose="020B0604020202020204" pitchFamily="34" charset="0"/>
                        </a:rPr>
                        <a:t>[AT-D7] Westtirol 1 - Leupolz 412 [OPP] [AT] / N-1 Westtirol - Voehringen</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1040146.96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888792205"/>
                  </a:ext>
                </a:extLst>
              </a:tr>
              <a:tr h="158691">
                <a:tc>
                  <a:txBody>
                    <a:bodyPr/>
                    <a:lstStyle/>
                    <a:p>
                      <a:pPr algn="l" fontAlgn="b"/>
                      <a:r>
                        <a:rPr lang="en-US" sz="800" b="0" i="0" u="none" strike="noStrike">
                          <a:solidFill>
                            <a:srgbClr val="000000"/>
                          </a:solidFill>
                          <a:effectLst/>
                          <a:latin typeface="Arial" panose="020B0604020202020204" pitchFamily="34" charset="0"/>
                        </a:rPr>
                        <a:t>[AT-HU] Zurndorf - Gyoer 439B [DIR] [AT] / BASECASE</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2511.73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197029911"/>
                  </a:ext>
                </a:extLst>
              </a:tr>
              <a:tr h="158691">
                <a:tc>
                  <a:txBody>
                    <a:bodyPr/>
                    <a:lstStyle/>
                    <a:p>
                      <a:pPr algn="l" fontAlgn="b"/>
                      <a:r>
                        <a:rPr lang="en-US" sz="800" b="1" i="0" u="none" strike="noStrike">
                          <a:solidFill>
                            <a:srgbClr val="000000"/>
                          </a:solidFill>
                          <a:effectLst/>
                          <a:latin typeface="Arial" panose="020B0604020202020204" pitchFamily="34" charset="0"/>
                        </a:rPr>
                        <a:t>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25124.76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041239575"/>
                  </a:ext>
                </a:extLst>
              </a:tr>
              <a:tr h="158691">
                <a:tc>
                  <a:txBody>
                    <a:bodyPr/>
                    <a:lstStyle/>
                    <a:p>
                      <a:pPr algn="l" fontAlgn="b"/>
                      <a:r>
                        <a:rPr lang="de-DE" sz="800" b="0" i="0" u="none" strike="noStrike">
                          <a:solidFill>
                            <a:srgbClr val="000000"/>
                          </a:solidFill>
                          <a:effectLst/>
                          <a:latin typeface="Arial" panose="020B0604020202020204" pitchFamily="34" charset="0"/>
                        </a:rPr>
                        <a:t>[D8-D8] Baerwalde - Schmoelln 551 [DIR] / N-1 Baerwalde - Schmoelln 552</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14435.1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92213998"/>
                  </a:ext>
                </a:extLst>
              </a:tr>
              <a:tr h="158691">
                <a:tc>
                  <a:txBody>
                    <a:bodyPr/>
                    <a:lstStyle/>
                    <a:p>
                      <a:pPr algn="l" fontAlgn="b"/>
                      <a:r>
                        <a:rPr lang="en-US" sz="800" b="0" i="0" u="none" strike="noStrike">
                          <a:solidFill>
                            <a:srgbClr val="000000"/>
                          </a:solidFill>
                          <a:effectLst/>
                          <a:latin typeface="Arial" panose="020B0604020202020204" pitchFamily="34" charset="0"/>
                        </a:rPr>
                        <a:t>[AT-AT] Obersielach - Rosegg 267C [OPP] / N-1 Feistritz - Obersielach 268</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2891.68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283937120"/>
                  </a:ext>
                </a:extLst>
              </a:tr>
              <a:tr h="158691">
                <a:tc>
                  <a:txBody>
                    <a:bodyPr/>
                    <a:lstStyle/>
                    <a:p>
                      <a:pPr algn="l" fontAlgn="b"/>
                      <a:r>
                        <a:rPr lang="en-US" sz="800" b="0" i="0" u="none" strike="noStrike">
                          <a:solidFill>
                            <a:srgbClr val="000000"/>
                          </a:solidFill>
                          <a:effectLst/>
                          <a:latin typeface="Arial" panose="020B0604020202020204" pitchFamily="34" charset="0"/>
                        </a:rPr>
                        <a:t>[AT-HU] Wien Suedost - Gyoer 245 [DIR] [AT] / N-1 Neusiedl - Wien Suedost 246A</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25124.76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831970348"/>
                  </a:ext>
                </a:extLst>
              </a:tr>
              <a:tr h="158691">
                <a:tc>
                  <a:txBody>
                    <a:bodyPr/>
                    <a:lstStyle/>
                    <a:p>
                      <a:pPr algn="l" fontAlgn="b"/>
                      <a:r>
                        <a:rPr lang="en-US" sz="800" b="0" i="0" u="none" strike="noStrike">
                          <a:solidFill>
                            <a:srgbClr val="000000"/>
                          </a:solidFill>
                          <a:effectLst/>
                          <a:latin typeface="Arial" panose="020B0604020202020204" pitchFamily="34" charset="0"/>
                        </a:rPr>
                        <a:t>[AT-AT] Westtirol 1 - Westtirol 2 WTRHU41 [DIR] / N-1 Westtirol - Leupolz</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4195.91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335108026"/>
                  </a:ext>
                </a:extLst>
              </a:tr>
              <a:tr h="158691">
                <a:tc>
                  <a:txBody>
                    <a:bodyPr/>
                    <a:lstStyle/>
                    <a:p>
                      <a:pPr algn="l" fontAlgn="b"/>
                      <a:r>
                        <a:rPr lang="en-US" sz="800" b="0" i="0" u="none" strike="noStrike">
                          <a:solidFill>
                            <a:srgbClr val="000000"/>
                          </a:solidFill>
                          <a:effectLst/>
                          <a:latin typeface="Arial" panose="020B0604020202020204" pitchFamily="34" charset="0"/>
                        </a:rPr>
                        <a:t>[AT-CZ] Duernrohr 1 - Slavetice 437 [DIR] [AT] / N-1 Slavetice - Durnrohr 2</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14049.83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443389390"/>
                  </a:ext>
                </a:extLst>
              </a:tr>
              <a:tr h="158691">
                <a:tc>
                  <a:txBody>
                    <a:bodyPr/>
                    <a:lstStyle/>
                    <a:p>
                      <a:pPr algn="l" fontAlgn="b"/>
                      <a:r>
                        <a:rPr lang="en-US" sz="800" b="0" i="0" u="none" strike="noStrike">
                          <a:solidFill>
                            <a:srgbClr val="000000"/>
                          </a:solidFill>
                          <a:effectLst/>
                          <a:latin typeface="Arial" panose="020B0604020202020204" pitchFamily="34" charset="0"/>
                        </a:rPr>
                        <a:t>[NL-BE] Maasbracht-Van Eyck 380 W [OPP] [NL] / N-1 Achene - Gramme 380.10</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598.04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215111653"/>
                  </a:ext>
                </a:extLst>
              </a:tr>
              <a:tr h="158691">
                <a:tc>
                  <a:txBody>
                    <a:bodyPr/>
                    <a:lstStyle/>
                    <a:p>
                      <a:pPr algn="l" fontAlgn="b"/>
                      <a:r>
                        <a:rPr lang="de-DE" sz="800" b="0" i="0" u="none" strike="noStrike">
                          <a:solidFill>
                            <a:srgbClr val="000000"/>
                          </a:solidFill>
                          <a:effectLst/>
                          <a:latin typeface="Arial" panose="020B0604020202020204" pitchFamily="34" charset="0"/>
                        </a:rPr>
                        <a:t>[D2-D2] Conneforde - Unterweser GELB [DIR] / N-1 Wehrendorf - Ohlensehlen - St.Huelfe DUEMM S1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9085.43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509869417"/>
                  </a:ext>
                </a:extLst>
              </a:tr>
              <a:tr h="158691">
                <a:tc>
                  <a:txBody>
                    <a:bodyPr/>
                    <a:lstStyle/>
                    <a:p>
                      <a:pPr algn="l" fontAlgn="b"/>
                      <a:r>
                        <a:rPr lang="en-US" sz="800" b="0" i="0" u="none" strike="noStrike">
                          <a:solidFill>
                            <a:srgbClr val="000000"/>
                          </a:solidFill>
                          <a:effectLst/>
                          <a:latin typeface="Arial" panose="020B0604020202020204" pitchFamily="34" charset="0"/>
                        </a:rPr>
                        <a:t>[BE-BE] Avelgem - Horta 380.102 [DIR] / N-1 Avelgem - Horta 380.101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14339.25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878751174"/>
                  </a:ext>
                </a:extLst>
              </a:tr>
              <a:tr h="158691">
                <a:tc>
                  <a:txBody>
                    <a:bodyPr/>
                    <a:lstStyle/>
                    <a:p>
                      <a:pPr algn="l" fontAlgn="b"/>
                      <a:r>
                        <a:rPr lang="nb-NO" sz="800" b="0" i="0" u="none" strike="noStrike">
                          <a:solidFill>
                            <a:srgbClr val="000000"/>
                          </a:solidFill>
                          <a:effectLst/>
                          <a:latin typeface="Arial" panose="020B0604020202020204" pitchFamily="34" charset="0"/>
                        </a:rPr>
                        <a:t>[AT-SI] Obersielach - Podlog 247 [DIR] [AT] / N-1 Kainachtal - Obersielach 471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8138.41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728847415"/>
                  </a:ext>
                </a:extLst>
              </a:tr>
              <a:tr h="158691">
                <a:tc>
                  <a:txBody>
                    <a:bodyPr/>
                    <a:lstStyle/>
                    <a:p>
                      <a:pPr algn="l" fontAlgn="b"/>
                      <a:r>
                        <a:rPr lang="en-US" sz="800" b="1" i="0" u="none" strike="noStrike">
                          <a:solidFill>
                            <a:srgbClr val="000000"/>
                          </a:solidFill>
                          <a:effectLst/>
                          <a:latin typeface="Arial" panose="020B0604020202020204" pitchFamily="34" charset="0"/>
                        </a:rPr>
                        <a:t>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71285.21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46579005"/>
                  </a:ext>
                </a:extLst>
              </a:tr>
              <a:tr h="158691">
                <a:tc>
                  <a:txBody>
                    <a:bodyPr/>
                    <a:lstStyle/>
                    <a:p>
                      <a:pPr algn="l" fontAlgn="b"/>
                      <a:r>
                        <a:rPr lang="en-US" sz="800" b="0" i="0" u="none" strike="noStrike">
                          <a:solidFill>
                            <a:srgbClr val="000000"/>
                          </a:solidFill>
                          <a:effectLst/>
                          <a:latin typeface="Arial" panose="020B0604020202020204" pitchFamily="34" charset="0"/>
                        </a:rPr>
                        <a:t>[AT-D2] St. Peter 2 - Pleinting 258 [DIR] [AT] / N-1 Pirach - St. Peter 256</a:t>
                      </a:r>
                    </a:p>
                  </a:txBody>
                  <a:tcPr marL="92713"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71285.21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986276156"/>
                  </a:ext>
                </a:extLst>
              </a:tr>
              <a:tr h="158691">
                <a:tc>
                  <a:txBody>
                    <a:bodyPr/>
                    <a:lstStyle/>
                    <a:p>
                      <a:pPr algn="l" fontAlgn="b"/>
                      <a:r>
                        <a:rPr lang="en-US" sz="800" b="0" i="0" u="none" strike="noStrike">
                          <a:solidFill>
                            <a:srgbClr val="000000"/>
                          </a:solidFill>
                          <a:effectLst/>
                          <a:latin typeface="Arial" panose="020B0604020202020204" pitchFamily="34" charset="0"/>
                        </a:rPr>
                        <a:t>[AT-SI] Kainachtal - Maribor 473 [OPP] [AT] / N-1 Maribor-Kainachtal 2</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44448.07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242391572"/>
                  </a:ext>
                </a:extLst>
              </a:tr>
              <a:tr h="158691">
                <a:tc>
                  <a:txBody>
                    <a:bodyPr/>
                    <a:lstStyle/>
                    <a:p>
                      <a:pPr algn="l" fontAlgn="b"/>
                      <a:r>
                        <a:rPr lang="en-US" sz="800" b="0" i="0" u="none" strike="noStrike">
                          <a:solidFill>
                            <a:srgbClr val="000000"/>
                          </a:solidFill>
                          <a:effectLst/>
                          <a:latin typeface="Arial" panose="020B0604020202020204" pitchFamily="34" charset="0"/>
                        </a:rPr>
                        <a:t>[CZ-D8] Hradec - Rohrsdorf 445 [OPP] [D8] / N-1 Hradec - Rohrsdorf 2</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17666.64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615701057"/>
                  </a:ext>
                </a:extLst>
              </a:tr>
              <a:tr h="158691">
                <a:tc>
                  <a:txBody>
                    <a:bodyPr/>
                    <a:lstStyle/>
                    <a:p>
                      <a:pPr algn="l" fontAlgn="b"/>
                      <a:r>
                        <a:rPr lang="en-US" sz="800" b="0" i="0" u="none" strike="noStrike">
                          <a:solidFill>
                            <a:srgbClr val="000000"/>
                          </a:solidFill>
                          <a:effectLst/>
                          <a:latin typeface="Arial" panose="020B0604020202020204" pitchFamily="34" charset="0"/>
                        </a:rPr>
                        <a:t>[AT-AT] Suedburgenland - Wien Suedost 478 [OPP] / N-1 Oststeiermark - Wien Suedost 477 </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69111.21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822082895"/>
                  </a:ext>
                </a:extLst>
              </a:tr>
              <a:tr h="158691">
                <a:tc>
                  <a:txBody>
                    <a:bodyPr/>
                    <a:lstStyle/>
                    <a:p>
                      <a:pPr algn="l" fontAlgn="b"/>
                      <a:r>
                        <a:rPr lang="en-US" sz="800" b="0" i="0" u="none" strike="noStrike">
                          <a:solidFill>
                            <a:srgbClr val="000000"/>
                          </a:solidFill>
                          <a:effectLst/>
                          <a:latin typeface="Arial" panose="020B0604020202020204" pitchFamily="34" charset="0"/>
                        </a:rPr>
                        <a:t>[AT-CZ] Duernrohr 1 - Slavetice 437 [DIR] [AT] / N-1 Slavetice - Durnrohr 2</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199.61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928159635"/>
                  </a:ext>
                </a:extLst>
              </a:tr>
              <a:tr h="158691">
                <a:tc>
                  <a:txBody>
                    <a:bodyPr/>
                    <a:lstStyle/>
                    <a:p>
                      <a:pPr algn="l" fontAlgn="b"/>
                      <a:r>
                        <a:rPr lang="en-US" sz="800" b="0" i="0" u="none" strike="noStrike">
                          <a:solidFill>
                            <a:srgbClr val="000000"/>
                          </a:solidFill>
                          <a:effectLst/>
                          <a:latin typeface="Arial" panose="020B0604020202020204" pitchFamily="34" charset="0"/>
                        </a:rPr>
                        <a:t>[NL-BE] Maasbracht-Van Eyck 380 W [OPP] [NL] / N-1 Y-Courcelles (-Gramme - Tergnee) 380.31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8542.02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836613011"/>
                  </a:ext>
                </a:extLst>
              </a:tr>
              <a:tr h="158691">
                <a:tc>
                  <a:txBody>
                    <a:bodyPr/>
                    <a:lstStyle/>
                    <a:p>
                      <a:pPr algn="l" fontAlgn="b"/>
                      <a:r>
                        <a:rPr lang="en-US" sz="800" b="0" i="0" u="none" strike="noStrike">
                          <a:solidFill>
                            <a:srgbClr val="000000"/>
                          </a:solidFill>
                          <a:effectLst/>
                          <a:latin typeface="Arial" panose="020B0604020202020204" pitchFamily="34" charset="0"/>
                        </a:rPr>
                        <a:t>[AT-SI] Obersielach - Podlog 247 [DIR] [AT] / N-1 Maribor-Kainachtal 1</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37051.34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199844870"/>
                  </a:ext>
                </a:extLst>
              </a:tr>
              <a:tr h="158691">
                <a:tc>
                  <a:txBody>
                    <a:bodyPr/>
                    <a:lstStyle/>
                    <a:p>
                      <a:pPr algn="l" fontAlgn="b"/>
                      <a:r>
                        <a:rPr lang="en-US" sz="800" b="0" i="0" u="none" strike="noStrike">
                          <a:solidFill>
                            <a:srgbClr val="000000"/>
                          </a:solidFill>
                          <a:effectLst/>
                          <a:latin typeface="Arial" panose="020B0604020202020204" pitchFamily="34" charset="0"/>
                        </a:rPr>
                        <a:t>[BE-FR] Avelgem - Mastaing 380.79 [OPP] [BE] / N-1 Avelgem - Avelin 380.80</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22834.07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137638030"/>
                  </a:ext>
                </a:extLst>
              </a:tr>
              <a:tr h="158691">
                <a:tc>
                  <a:txBody>
                    <a:bodyPr/>
                    <a:lstStyle/>
                    <a:p>
                      <a:pPr algn="l" fontAlgn="b"/>
                      <a:r>
                        <a:rPr lang="en-US" sz="800" b="0" i="0" u="none" strike="noStrike">
                          <a:solidFill>
                            <a:srgbClr val="000000"/>
                          </a:solidFill>
                          <a:effectLst/>
                          <a:latin typeface="Arial" panose="020B0604020202020204" pitchFamily="34" charset="0"/>
                        </a:rPr>
                        <a:t>[AT-HU] Zurndorf - Gyoer 439B [DIR] [AT] / N-1 Sarasdorf - Zurndorf 440A</a:t>
                      </a:r>
                    </a:p>
                  </a:txBody>
                  <a:tcPr marL="92713"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27062.38</a:t>
                      </a:r>
                    </a:p>
                  </a:txBody>
                  <a:tcPr marL="0" marR="0" marT="0" marB="0" anchor="b">
                    <a:lnL>
                      <a:noFill/>
                    </a:lnL>
                    <a:lnR>
                      <a:noFill/>
                    </a:lnR>
                    <a:lnT>
                      <a:noFill/>
                    </a:lnT>
                    <a:lnB>
                      <a:noFill/>
                    </a:lnB>
                  </a:tcPr>
                </a:tc>
                <a:tc>
                  <a:txBody>
                    <a:bodyPr/>
                    <a:lstStyle/>
                    <a:p>
                      <a:pPr algn="r" fontAlgn="b"/>
                      <a:r>
                        <a:rPr lang="en-US" sz="800" b="0" i="0" u="none" strike="noStrike" dirty="0">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750073821"/>
                  </a:ext>
                </a:extLst>
              </a:tr>
            </a:tbl>
          </a:graphicData>
        </a:graphic>
      </p:graphicFrame>
    </p:spTree>
    <p:extLst>
      <p:ext uri="{BB962C8B-B14F-4D97-AF65-F5344CB8AC3E}">
        <p14:creationId xmlns:p14="http://schemas.microsoft.com/office/powerpoint/2010/main" val="319133773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tableEx ,Top 10 CNE by Average Maximum AMR (MW) per BD ,multiRowCard ,tableEx ,Average Maximum AMR per BD (MW) by TSO ,tableEx ,basicShap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+2_14</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2764930366"/>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20131 (part 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D10EDF79-6A59-4BE5-A8DD-4B00E66D5C30}"/>
              </a:ext>
            </a:extLst>
          </p:cNvPr>
          <p:cNvGraphicFramePr>
            <a:graphicFrameLocks noGrp="1"/>
          </p:cNvGraphicFramePr>
          <p:nvPr>
            <p:extLst>
              <p:ext uri="{D42A27DB-BD31-4B8C-83A1-F6EECF244321}">
                <p14:modId xmlns:p14="http://schemas.microsoft.com/office/powerpoint/2010/main" val="1898800848"/>
              </p:ext>
            </p:extLst>
          </p:nvPr>
        </p:nvGraphicFramePr>
        <p:xfrm>
          <a:off x="1566153" y="1079495"/>
          <a:ext cx="6471370" cy="5185106"/>
        </p:xfrm>
        <a:graphic>
          <a:graphicData uri="http://schemas.openxmlformats.org/drawingml/2006/table">
            <a:tbl>
              <a:tblPr/>
              <a:tblGrid>
                <a:gridCol w="5057861">
                  <a:extLst>
                    <a:ext uri="{9D8B030D-6E8A-4147-A177-3AD203B41FA5}">
                      <a16:colId xmlns:a16="http://schemas.microsoft.com/office/drawing/2014/main" val="3980795392"/>
                    </a:ext>
                  </a:extLst>
                </a:gridCol>
                <a:gridCol w="1028881">
                  <a:extLst>
                    <a:ext uri="{9D8B030D-6E8A-4147-A177-3AD203B41FA5}">
                      <a16:colId xmlns:a16="http://schemas.microsoft.com/office/drawing/2014/main" val="2402004086"/>
                    </a:ext>
                  </a:extLst>
                </a:gridCol>
                <a:gridCol w="384628">
                  <a:extLst>
                    <a:ext uri="{9D8B030D-6E8A-4147-A177-3AD203B41FA5}">
                      <a16:colId xmlns:a16="http://schemas.microsoft.com/office/drawing/2014/main" val="869679106"/>
                    </a:ext>
                  </a:extLst>
                </a:gridCol>
              </a:tblGrid>
              <a:tr h="140138">
                <a:tc>
                  <a:txBody>
                    <a:bodyPr/>
                    <a:lstStyle/>
                    <a:p>
                      <a:pPr algn="l" fontAlgn="b"/>
                      <a:r>
                        <a:rPr lang="en-US" sz="700" b="1" i="0" u="none" strike="noStrike">
                          <a:solidFill>
                            <a:srgbClr val="000000"/>
                          </a:solidFill>
                          <a:effectLst/>
                          <a:latin typeface="Arial" panose="020B0604020202020204" pitchFamily="34" charset="0"/>
                        </a:rPr>
                        <a:t>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944818.23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84169469"/>
                  </a:ext>
                </a:extLst>
              </a:tr>
              <a:tr h="140138">
                <a:tc>
                  <a:txBody>
                    <a:bodyPr/>
                    <a:lstStyle/>
                    <a:p>
                      <a:pPr algn="l" fontAlgn="b"/>
                      <a:r>
                        <a:rPr lang="en-US" sz="700" b="0" i="0" u="none" strike="noStrike">
                          <a:solidFill>
                            <a:srgbClr val="000000"/>
                          </a:solidFill>
                          <a:effectLst/>
                          <a:latin typeface="Arial" panose="020B0604020202020204" pitchFamily="34" charset="0"/>
                        </a:rPr>
                        <a:t>[AT-CZ] Duernrohr 1 - Slavetice 437 [OPP] [AT] / N-1 Slavetice - Durnrohr 2</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7608.46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392799891"/>
                  </a:ext>
                </a:extLst>
              </a:tr>
              <a:tr h="140138">
                <a:tc>
                  <a:txBody>
                    <a:bodyPr/>
                    <a:lstStyle/>
                    <a:p>
                      <a:pPr algn="l" fontAlgn="b"/>
                      <a:r>
                        <a:rPr lang="de-DE" sz="700" b="0" i="0" u="none" strike="noStrike">
                          <a:solidFill>
                            <a:srgbClr val="000000"/>
                          </a:solidFill>
                          <a:effectLst/>
                          <a:latin typeface="Arial" panose="020B0604020202020204" pitchFamily="34" charset="0"/>
                        </a:rPr>
                        <a:t>[D4-FR] Eichstetten - Muhlbach rt [OPP] [D4] / N-1 Muhlbach - Sierentz 1</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944818.23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047413659"/>
                  </a:ext>
                </a:extLst>
              </a:tr>
              <a:tr h="140138">
                <a:tc>
                  <a:txBody>
                    <a:bodyPr/>
                    <a:lstStyle/>
                    <a:p>
                      <a:pPr algn="l" fontAlgn="b"/>
                      <a:r>
                        <a:rPr lang="en-US" sz="700" b="0" i="0" u="none" strike="noStrike">
                          <a:solidFill>
                            <a:srgbClr val="000000"/>
                          </a:solidFill>
                          <a:effectLst/>
                          <a:latin typeface="Arial" panose="020B0604020202020204" pitchFamily="34" charset="0"/>
                        </a:rPr>
                        <a:t>[AT-HU] Zurndorf - Gyoer 439B [OPP] [AT] / BASECASE</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10975.09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925556769"/>
                  </a:ext>
                </a:extLst>
              </a:tr>
              <a:tr h="140138">
                <a:tc>
                  <a:txBody>
                    <a:bodyPr/>
                    <a:lstStyle/>
                    <a:p>
                      <a:pPr algn="l" fontAlgn="b"/>
                      <a:r>
                        <a:rPr lang="en-US" sz="700" b="0" i="0" u="none" strike="noStrike">
                          <a:solidFill>
                            <a:srgbClr val="000000"/>
                          </a:solidFill>
                          <a:effectLst/>
                          <a:latin typeface="Arial" panose="020B0604020202020204" pitchFamily="34" charset="0"/>
                        </a:rPr>
                        <a:t>[AT-AT] Suedburgenland - Wien Suedost 478 [OPP] / N-1 Oststeiermark - Wien Suedost 477 </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35144.94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119834712"/>
                  </a:ext>
                </a:extLst>
              </a:tr>
              <a:tr h="140138">
                <a:tc>
                  <a:txBody>
                    <a:bodyPr/>
                    <a:lstStyle/>
                    <a:p>
                      <a:pPr algn="l" fontAlgn="b"/>
                      <a:r>
                        <a:rPr lang="en-US" sz="700" b="0" i="0" u="none" strike="noStrike">
                          <a:solidFill>
                            <a:srgbClr val="000000"/>
                          </a:solidFill>
                          <a:effectLst/>
                          <a:latin typeface="Arial" panose="020B0604020202020204" pitchFamily="34" charset="0"/>
                        </a:rPr>
                        <a:t>[AT-SI] Obersielach - Podlog 247 [OPP] [AT] / N-1 Cirkovce-Krsko</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170842.2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628489586"/>
                  </a:ext>
                </a:extLst>
              </a:tr>
              <a:tr h="140138">
                <a:tc>
                  <a:txBody>
                    <a:bodyPr/>
                    <a:lstStyle/>
                    <a:p>
                      <a:pPr algn="l" fontAlgn="b"/>
                      <a:r>
                        <a:rPr lang="en-US" sz="700" b="0" i="0" u="none" strike="noStrike">
                          <a:solidFill>
                            <a:srgbClr val="000000"/>
                          </a:solidFill>
                          <a:effectLst/>
                          <a:latin typeface="Arial" panose="020B0604020202020204" pitchFamily="34" charset="0"/>
                        </a:rPr>
                        <a:t>[BE-FR] Avelgem - Avelin 380.80 [OPP] [BE] / N-1 Avelgem - Mastaing 380.79</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69746.62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873570286"/>
                  </a:ext>
                </a:extLst>
              </a:tr>
              <a:tr h="140138">
                <a:tc>
                  <a:txBody>
                    <a:bodyPr/>
                    <a:lstStyle/>
                    <a:p>
                      <a:pPr algn="l" fontAlgn="b"/>
                      <a:r>
                        <a:rPr lang="en-US" sz="700" b="0" i="0" u="none" strike="noStrike">
                          <a:solidFill>
                            <a:srgbClr val="000000"/>
                          </a:solidFill>
                          <a:effectLst/>
                          <a:latin typeface="Arial" panose="020B0604020202020204" pitchFamily="34" charset="0"/>
                        </a:rPr>
                        <a:t>[D7-D7] Buerstadt - Lambsheim BUERST W [DIR] / N-1 Maasbracht - Van Eyck 380 White/28</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908524.11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033977093"/>
                  </a:ext>
                </a:extLst>
              </a:tr>
              <a:tr h="140138">
                <a:tc>
                  <a:txBody>
                    <a:bodyPr/>
                    <a:lstStyle/>
                    <a:p>
                      <a:pPr algn="l" fontAlgn="b"/>
                      <a:r>
                        <a:rPr lang="en-US" sz="700" b="1" i="0" u="none" strike="noStrike">
                          <a:solidFill>
                            <a:srgbClr val="000000"/>
                          </a:solidFill>
                          <a:effectLst/>
                          <a:latin typeface="Arial" panose="020B0604020202020204" pitchFamily="34" charset="0"/>
                        </a:rPr>
                        <a:t>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122966.25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820530780"/>
                  </a:ext>
                </a:extLst>
              </a:tr>
              <a:tr h="140138">
                <a:tc>
                  <a:txBody>
                    <a:bodyPr/>
                    <a:lstStyle/>
                    <a:p>
                      <a:pPr algn="l" fontAlgn="b"/>
                      <a:r>
                        <a:rPr lang="en-US" sz="700" b="0" i="0" u="none" strike="noStrike">
                          <a:solidFill>
                            <a:srgbClr val="000000"/>
                          </a:solidFill>
                          <a:effectLst/>
                          <a:latin typeface="Arial" panose="020B0604020202020204" pitchFamily="34" charset="0"/>
                        </a:rPr>
                        <a:t>[AT-CZ] Duernrohr 1 - Slavetice 437 [OPP] [AT] / N-1 Slavetice - Durnrohr 2</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20137.19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012789410"/>
                  </a:ext>
                </a:extLst>
              </a:tr>
              <a:tr h="140138">
                <a:tc>
                  <a:txBody>
                    <a:bodyPr/>
                    <a:lstStyle/>
                    <a:p>
                      <a:pPr algn="l" fontAlgn="b"/>
                      <a:r>
                        <a:rPr lang="en-US" sz="700" b="0" i="0" u="none" strike="noStrike">
                          <a:solidFill>
                            <a:srgbClr val="000000"/>
                          </a:solidFill>
                          <a:effectLst/>
                          <a:latin typeface="Arial" panose="020B0604020202020204" pitchFamily="34" charset="0"/>
                        </a:rPr>
                        <a:t>[D4-D7] Daxlanden - Weingarten ge (Germersheim Sued) [OPP] [D4] / N-1 Rheinau - Hoheneck KUGELB O</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38165.22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740615014"/>
                  </a:ext>
                </a:extLst>
              </a:tr>
              <a:tr h="140138">
                <a:tc>
                  <a:txBody>
                    <a:bodyPr/>
                    <a:lstStyle/>
                    <a:p>
                      <a:pPr algn="l" fontAlgn="b"/>
                      <a:r>
                        <a:rPr lang="en-US" sz="700" b="0" i="0" u="none" strike="noStrike">
                          <a:solidFill>
                            <a:srgbClr val="000000"/>
                          </a:solidFill>
                          <a:effectLst/>
                          <a:latin typeface="Arial" panose="020B0604020202020204" pitchFamily="34" charset="0"/>
                        </a:rPr>
                        <a:t>[AT-AT] Salzburg - Tauern 231A [DIR] / N-1 Salzburg - Tauern 232A</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68153.49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592479755"/>
                  </a:ext>
                </a:extLst>
              </a:tr>
              <a:tr h="140138">
                <a:tc>
                  <a:txBody>
                    <a:bodyPr/>
                    <a:lstStyle/>
                    <a:p>
                      <a:pPr algn="l" fontAlgn="b"/>
                      <a:r>
                        <a:rPr lang="en-US" sz="700" b="0" i="0" u="none" strike="noStrike">
                          <a:solidFill>
                            <a:srgbClr val="000000"/>
                          </a:solidFill>
                          <a:effectLst/>
                          <a:latin typeface="Arial" panose="020B0604020202020204" pitchFamily="34" charset="0"/>
                        </a:rPr>
                        <a:t>[NL-BE] Rilland-Zandvliet 380 W [DIR] [NL] / N-1 PST Zandvliet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76.61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314273674"/>
                  </a:ext>
                </a:extLst>
              </a:tr>
              <a:tr h="140138">
                <a:tc>
                  <a:txBody>
                    <a:bodyPr/>
                    <a:lstStyle/>
                    <a:p>
                      <a:pPr algn="l" fontAlgn="b"/>
                      <a:r>
                        <a:rPr lang="en-US" sz="700" b="0" i="0" u="none" strike="noStrike">
                          <a:solidFill>
                            <a:srgbClr val="000000"/>
                          </a:solidFill>
                          <a:effectLst/>
                          <a:latin typeface="Arial" panose="020B0604020202020204" pitchFamily="34" charset="0"/>
                        </a:rPr>
                        <a:t>[BE-FR] Avelgem - Avelin 380.80 [OPP] [BE] / N-1 Avelgem - Mastaing 380.79</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11107.54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665834124"/>
                  </a:ext>
                </a:extLst>
              </a:tr>
              <a:tr h="140138">
                <a:tc>
                  <a:txBody>
                    <a:bodyPr/>
                    <a:lstStyle/>
                    <a:p>
                      <a:pPr algn="l" fontAlgn="b"/>
                      <a:r>
                        <a:rPr lang="en-US" sz="700" b="0" i="0" u="none" strike="noStrike">
                          <a:solidFill>
                            <a:srgbClr val="000000"/>
                          </a:solidFill>
                          <a:effectLst/>
                          <a:latin typeface="Arial" panose="020B0604020202020204" pitchFamily="34" charset="0"/>
                        </a:rPr>
                        <a:t>[AT-HU] Zurndorf - Gyoer 439B [OPP] [AT] / N-1 Gabcikovo - Gonyu</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104726.76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293555485"/>
                  </a:ext>
                </a:extLst>
              </a:tr>
              <a:tr h="140138">
                <a:tc>
                  <a:txBody>
                    <a:bodyPr/>
                    <a:lstStyle/>
                    <a:p>
                      <a:pPr algn="l" fontAlgn="b"/>
                      <a:r>
                        <a:rPr lang="de-DE" sz="700" b="0" i="0" u="none" strike="noStrike">
                          <a:solidFill>
                            <a:srgbClr val="000000"/>
                          </a:solidFill>
                          <a:effectLst/>
                          <a:latin typeface="Arial" panose="020B0604020202020204" pitchFamily="34" charset="0"/>
                        </a:rPr>
                        <a:t>[NL-D7] Maasbracht - Oberzier SELFK WS [DIR] [D7] / N-1 Achene - Gramme 380.10</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4913.79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55193061"/>
                  </a:ext>
                </a:extLst>
              </a:tr>
              <a:tr h="140138">
                <a:tc>
                  <a:txBody>
                    <a:bodyPr/>
                    <a:lstStyle/>
                    <a:p>
                      <a:pPr algn="l" fontAlgn="b"/>
                      <a:r>
                        <a:rPr lang="en-US" sz="700" b="0" i="0" u="none" strike="noStrike">
                          <a:solidFill>
                            <a:srgbClr val="000000"/>
                          </a:solidFill>
                          <a:effectLst/>
                          <a:latin typeface="Arial" panose="020B0604020202020204" pitchFamily="34" charset="0"/>
                        </a:rPr>
                        <a:t>[AT-HU] Zurndorf - Gyoer 439B [DIR] [AT] / N-1 Sarasdorf - Zurndorf 440A</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122966.25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015405271"/>
                  </a:ext>
                </a:extLst>
              </a:tr>
              <a:tr h="140138">
                <a:tc>
                  <a:txBody>
                    <a:bodyPr/>
                    <a:lstStyle/>
                    <a:p>
                      <a:pPr algn="l" fontAlgn="b"/>
                      <a:r>
                        <a:rPr lang="en-US" sz="700" b="1" i="0" u="none" strike="noStrike">
                          <a:solidFill>
                            <a:srgbClr val="000000"/>
                          </a:solidFill>
                          <a:effectLst/>
                          <a:latin typeface="Arial" panose="020B0604020202020204" pitchFamily="34" charset="0"/>
                        </a:rPr>
                        <a:t>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40648.44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388498769"/>
                  </a:ext>
                </a:extLst>
              </a:tr>
              <a:tr h="140138">
                <a:tc>
                  <a:txBody>
                    <a:bodyPr/>
                    <a:lstStyle/>
                    <a:p>
                      <a:pPr algn="l" fontAlgn="b"/>
                      <a:r>
                        <a:rPr lang="en-US" sz="700" b="0" i="0" u="none" strike="noStrike">
                          <a:solidFill>
                            <a:srgbClr val="000000"/>
                          </a:solidFill>
                          <a:effectLst/>
                          <a:latin typeface="Arial" panose="020B0604020202020204" pitchFamily="34" charset="0"/>
                        </a:rPr>
                        <a:t>[AT-AT] Westtirol 1 - Westtirol 2 WTRHU41 [DIR] / N-1 Buers - Westtirol ws (421)</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35675.55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78111428"/>
                  </a:ext>
                </a:extLst>
              </a:tr>
              <a:tr h="140138">
                <a:tc>
                  <a:txBody>
                    <a:bodyPr/>
                    <a:lstStyle/>
                    <a:p>
                      <a:pPr algn="l" fontAlgn="b"/>
                      <a:r>
                        <a:rPr lang="en-US" sz="700" b="0" i="0" u="none" strike="noStrike">
                          <a:solidFill>
                            <a:srgbClr val="000000"/>
                          </a:solidFill>
                          <a:effectLst/>
                          <a:latin typeface="Arial" panose="020B0604020202020204" pitchFamily="34" charset="0"/>
                        </a:rPr>
                        <a:t>[AT-CZ] Duernrohr 1 - Slavetice 437 [OPP] [AT] / N-1 Slavetice - Durnrohr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2908.98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741858571"/>
                  </a:ext>
                </a:extLst>
              </a:tr>
              <a:tr h="140138">
                <a:tc>
                  <a:txBody>
                    <a:bodyPr/>
                    <a:lstStyle/>
                    <a:p>
                      <a:pPr algn="l" fontAlgn="b"/>
                      <a:r>
                        <a:rPr lang="en-US" sz="700" b="0" i="0" u="none" strike="noStrike">
                          <a:solidFill>
                            <a:srgbClr val="000000"/>
                          </a:solidFill>
                          <a:effectLst/>
                          <a:latin typeface="Arial" panose="020B0604020202020204" pitchFamily="34" charset="0"/>
                        </a:rPr>
                        <a:t>[AT-SI] Kainachtal - Maribor 473 [DIR] [AT] / N-1 Maribor-Kainachtal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4437.92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007338632"/>
                  </a:ext>
                </a:extLst>
              </a:tr>
              <a:tr h="140138">
                <a:tc>
                  <a:txBody>
                    <a:bodyPr/>
                    <a:lstStyle/>
                    <a:p>
                      <a:pPr algn="l" fontAlgn="b"/>
                      <a:r>
                        <a:rPr lang="en-US" sz="700" b="0" i="0" u="none" strike="noStrike">
                          <a:solidFill>
                            <a:srgbClr val="000000"/>
                          </a:solidFill>
                          <a:effectLst/>
                          <a:latin typeface="Arial" panose="020B0604020202020204" pitchFamily="34" charset="0"/>
                        </a:rPr>
                        <a:t>[NL-BE] Maasbracht-Van Eyck 380 W [DIR] [NL] / N-1 ALEGRO DC</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8437.51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729843346"/>
                  </a:ext>
                </a:extLst>
              </a:tr>
              <a:tr h="140138">
                <a:tc>
                  <a:txBody>
                    <a:bodyPr/>
                    <a:lstStyle/>
                    <a:p>
                      <a:pPr algn="l" fontAlgn="b"/>
                      <a:r>
                        <a:rPr lang="en-US" sz="700" b="0" i="0" u="none" strike="noStrike">
                          <a:solidFill>
                            <a:srgbClr val="000000"/>
                          </a:solidFill>
                          <a:effectLst/>
                          <a:latin typeface="Arial" panose="020B0604020202020204" pitchFamily="34" charset="0"/>
                        </a:rPr>
                        <a:t>[NL-BE] Maasbracht-Van Eyck 380 W [OPP] [NL] / N-1 Y-Courcelles (-Gramme - Tergnee) 380.31</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3544.69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060745401"/>
                  </a:ext>
                </a:extLst>
              </a:tr>
              <a:tr h="140138">
                <a:tc>
                  <a:txBody>
                    <a:bodyPr/>
                    <a:lstStyle/>
                    <a:p>
                      <a:pPr algn="l" fontAlgn="b"/>
                      <a:r>
                        <a:rPr lang="en-US" sz="700" b="0" i="0" u="none" strike="noStrike">
                          <a:solidFill>
                            <a:srgbClr val="000000"/>
                          </a:solidFill>
                          <a:effectLst/>
                          <a:latin typeface="Arial" panose="020B0604020202020204" pitchFamily="34" charset="0"/>
                        </a:rPr>
                        <a:t>[AT-SI] Obersielach - Podlog 247 [DIR] [AT] / N-1 Cirkovce-Krsko</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27674.78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547422087"/>
                  </a:ext>
                </a:extLst>
              </a:tr>
              <a:tr h="140138">
                <a:tc>
                  <a:txBody>
                    <a:bodyPr/>
                    <a:lstStyle/>
                    <a:p>
                      <a:pPr algn="l" fontAlgn="b"/>
                      <a:r>
                        <a:rPr lang="en-US" sz="700" b="0" i="0" u="none" strike="noStrike">
                          <a:solidFill>
                            <a:srgbClr val="000000"/>
                          </a:solidFill>
                          <a:effectLst/>
                          <a:latin typeface="Arial" panose="020B0604020202020204" pitchFamily="34" charset="0"/>
                        </a:rPr>
                        <a:t>[AT-HU] Zurndorf - Gyoer 439B [DIR] [AT] / N-1 Sarasdorf - Zurndorf 440A</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23553.74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93258701"/>
                  </a:ext>
                </a:extLst>
              </a:tr>
              <a:tr h="140138">
                <a:tc>
                  <a:txBody>
                    <a:bodyPr/>
                    <a:lstStyle/>
                    <a:p>
                      <a:pPr algn="l" fontAlgn="b"/>
                      <a:r>
                        <a:rPr lang="en-US" sz="700" b="0" i="0" u="none" strike="noStrike">
                          <a:solidFill>
                            <a:srgbClr val="000000"/>
                          </a:solidFill>
                          <a:effectLst/>
                          <a:latin typeface="Arial" panose="020B0604020202020204" pitchFamily="34" charset="0"/>
                        </a:rPr>
                        <a:t>[D2-D2] Conneforde - Diele ROT [OPP] / N-1 Conneforde - Diele WEISS</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40648.44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750870824"/>
                  </a:ext>
                </a:extLst>
              </a:tr>
              <a:tr h="140138">
                <a:tc>
                  <a:txBody>
                    <a:bodyPr/>
                    <a:lstStyle/>
                    <a:p>
                      <a:pPr algn="l" fontAlgn="b"/>
                      <a:r>
                        <a:rPr lang="en-US" sz="700" b="1" i="0" u="none" strike="noStrike">
                          <a:solidFill>
                            <a:srgbClr val="000000"/>
                          </a:solidFill>
                          <a:effectLst/>
                          <a:latin typeface="Arial" panose="020B0604020202020204" pitchFamily="34" charset="0"/>
                        </a:rPr>
                        <a:t>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6356.83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692647389"/>
                  </a:ext>
                </a:extLst>
              </a:tr>
              <a:tr h="140138">
                <a:tc>
                  <a:txBody>
                    <a:bodyPr/>
                    <a:lstStyle/>
                    <a:p>
                      <a:pPr algn="l" fontAlgn="b"/>
                      <a:r>
                        <a:rPr lang="en-US" sz="700" b="0" i="0" u="none" strike="noStrike">
                          <a:solidFill>
                            <a:srgbClr val="000000"/>
                          </a:solidFill>
                          <a:effectLst/>
                          <a:latin typeface="Arial" panose="020B0604020202020204" pitchFamily="34" charset="0"/>
                        </a:rPr>
                        <a:t>[AT-HU] Wien Suedost - Gyoer 245 [DIR] [AT] / N-1 Gyor - Neusiedl</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337.5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63550569"/>
                  </a:ext>
                </a:extLst>
              </a:tr>
              <a:tr h="140138">
                <a:tc>
                  <a:txBody>
                    <a:bodyPr/>
                    <a:lstStyle/>
                    <a:p>
                      <a:pPr algn="l" fontAlgn="b"/>
                      <a:r>
                        <a:rPr lang="en-US" sz="700" b="0" i="0" u="none" strike="noStrike">
                          <a:solidFill>
                            <a:srgbClr val="000000"/>
                          </a:solidFill>
                          <a:effectLst/>
                          <a:latin typeface="Arial" panose="020B0604020202020204" pitchFamily="34" charset="0"/>
                        </a:rPr>
                        <a:t>[CZ-D8] Hradec - Rohrsdorf 445 [OPP] [D8] / N-1 Hradec - Rohrsdorf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1441.36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818411044"/>
                  </a:ext>
                </a:extLst>
              </a:tr>
              <a:tr h="140138">
                <a:tc>
                  <a:txBody>
                    <a:bodyPr/>
                    <a:lstStyle/>
                    <a:p>
                      <a:pPr algn="l" fontAlgn="b"/>
                      <a:r>
                        <a:rPr lang="en-US" sz="700" b="0" i="0" u="none" strike="noStrike">
                          <a:solidFill>
                            <a:srgbClr val="000000"/>
                          </a:solidFill>
                          <a:effectLst/>
                          <a:latin typeface="Arial" panose="020B0604020202020204" pitchFamily="34" charset="0"/>
                        </a:rPr>
                        <a:t>[AT-HU] Zurndorf - Gyoer 439B [OPP] [AT] / N-1 Szombathely - Zurndorf</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3105.8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99938394"/>
                  </a:ext>
                </a:extLst>
              </a:tr>
              <a:tr h="140138">
                <a:tc>
                  <a:txBody>
                    <a:bodyPr/>
                    <a:lstStyle/>
                    <a:p>
                      <a:pPr algn="l" fontAlgn="b"/>
                      <a:r>
                        <a:rPr lang="en-US" sz="700" b="0" i="0" u="none" strike="noStrike">
                          <a:solidFill>
                            <a:srgbClr val="000000"/>
                          </a:solidFill>
                          <a:effectLst/>
                          <a:latin typeface="Arial" panose="020B0604020202020204" pitchFamily="34" charset="0"/>
                        </a:rPr>
                        <a:t>[AT-SI] Kainachtal - Maribor 473 [DIR] [AT] / N-1 Maribor-Kainachtal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1078.94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685606456"/>
                  </a:ext>
                </a:extLst>
              </a:tr>
              <a:tr h="140138">
                <a:tc>
                  <a:txBody>
                    <a:bodyPr/>
                    <a:lstStyle/>
                    <a:p>
                      <a:pPr algn="l" fontAlgn="b"/>
                      <a:r>
                        <a:rPr lang="pl-PL" sz="700" b="0" i="0" u="none" strike="noStrike">
                          <a:solidFill>
                            <a:srgbClr val="000000"/>
                          </a:solidFill>
                          <a:effectLst/>
                          <a:latin typeface="Arial" panose="020B0604020202020204" pitchFamily="34" charset="0"/>
                        </a:rPr>
                        <a:t>[AT-AT] Obersielach - Obersielach OSRHU41 [OPP] / N-1 Obersielach - Obersielach OSRHU42 </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6356.83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170609038"/>
                  </a:ext>
                </a:extLst>
              </a:tr>
              <a:tr h="140138">
                <a:tc>
                  <a:txBody>
                    <a:bodyPr/>
                    <a:lstStyle/>
                    <a:p>
                      <a:pPr algn="l" fontAlgn="b"/>
                      <a:r>
                        <a:rPr lang="en-US" sz="700" b="0" i="0" u="none" strike="noStrike">
                          <a:solidFill>
                            <a:srgbClr val="000000"/>
                          </a:solidFill>
                          <a:effectLst/>
                          <a:latin typeface="Arial" panose="020B0604020202020204" pitchFamily="34" charset="0"/>
                        </a:rPr>
                        <a:t>[NL-BE] Maasbracht-Van Eyck 380 W [OPP] [NL] / N-1 Y-Courcelles (-Gramme - Tergnee) 380.31</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107.64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885622095"/>
                  </a:ext>
                </a:extLst>
              </a:tr>
              <a:tr h="140138">
                <a:tc>
                  <a:txBody>
                    <a:bodyPr/>
                    <a:lstStyle/>
                    <a:p>
                      <a:pPr algn="l" fontAlgn="b"/>
                      <a:r>
                        <a:rPr lang="en-US" sz="700" b="0" i="0" u="none" strike="noStrike">
                          <a:solidFill>
                            <a:srgbClr val="000000"/>
                          </a:solidFill>
                          <a:effectLst/>
                          <a:latin typeface="Arial" panose="020B0604020202020204" pitchFamily="34" charset="0"/>
                        </a:rPr>
                        <a:t>[AT-AT] St. Peter 2 - St. Peter 1 SPRHU41 [OPP] / N-1 St. Peter 2 - St. Peter 1 SPRHU42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3079.32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953234872"/>
                  </a:ext>
                </a:extLst>
              </a:tr>
              <a:tr h="140138">
                <a:tc>
                  <a:txBody>
                    <a:bodyPr/>
                    <a:lstStyle/>
                    <a:p>
                      <a:pPr algn="l" fontAlgn="b"/>
                      <a:r>
                        <a:rPr lang="en-US" sz="700" b="0" i="0" u="none" strike="noStrike">
                          <a:solidFill>
                            <a:srgbClr val="000000"/>
                          </a:solidFill>
                          <a:effectLst/>
                          <a:latin typeface="Arial" panose="020B0604020202020204" pitchFamily="34" charset="0"/>
                        </a:rPr>
                        <a:t>[AT-SI] Obersielach - Podlog 247 [DIR] [AT] / N-1 Cirkovce-Krsko</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663.16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517343030"/>
                  </a:ext>
                </a:extLst>
              </a:tr>
              <a:tr h="140138">
                <a:tc>
                  <a:txBody>
                    <a:bodyPr/>
                    <a:lstStyle/>
                    <a:p>
                      <a:pPr algn="l" fontAlgn="b"/>
                      <a:r>
                        <a:rPr lang="de-DE" sz="700" b="0" i="0" u="none" strike="noStrike">
                          <a:solidFill>
                            <a:srgbClr val="000000"/>
                          </a:solidFill>
                          <a:effectLst/>
                          <a:latin typeface="Arial" panose="020B0604020202020204" pitchFamily="34" charset="0"/>
                        </a:rPr>
                        <a:t>[D7-D7] Y Paffendorf - Oberzier SECHTM S [OPP] / N-1 Sechtem - Paffendorf - Oberzier SECHTM N</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109.1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301556294"/>
                  </a:ext>
                </a:extLst>
              </a:tr>
              <a:tr h="140138">
                <a:tc>
                  <a:txBody>
                    <a:bodyPr/>
                    <a:lstStyle/>
                    <a:p>
                      <a:pPr algn="l" fontAlgn="b"/>
                      <a:r>
                        <a:rPr lang="en-US" sz="700" b="0" i="0" u="none" strike="noStrike">
                          <a:solidFill>
                            <a:srgbClr val="000000"/>
                          </a:solidFill>
                          <a:effectLst/>
                          <a:latin typeface="Arial" panose="020B0604020202020204" pitchFamily="34" charset="0"/>
                        </a:rPr>
                        <a:t>[AT-HU] Zurndorf - Gyoer 439B [DIR] [AT] / BASECASE</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5784.01</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437286287"/>
                  </a:ext>
                </a:extLst>
              </a:tr>
            </a:tbl>
          </a:graphicData>
        </a:graphic>
      </p:graphicFrame>
    </p:spTree>
    <p:extLst>
      <p:ext uri="{BB962C8B-B14F-4D97-AF65-F5344CB8AC3E}">
        <p14:creationId xmlns:p14="http://schemas.microsoft.com/office/powerpoint/2010/main" val="3536478454"/>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20131 (part III)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3E52528E-684B-4595-9E28-0DCF24254C06}"/>
              </a:ext>
            </a:extLst>
          </p:cNvPr>
          <p:cNvGraphicFramePr>
            <a:graphicFrameLocks noGrp="1"/>
          </p:cNvGraphicFramePr>
          <p:nvPr>
            <p:extLst>
              <p:ext uri="{D42A27DB-BD31-4B8C-83A1-F6EECF244321}">
                <p14:modId xmlns:p14="http://schemas.microsoft.com/office/powerpoint/2010/main" val="3089836199"/>
              </p:ext>
            </p:extLst>
          </p:nvPr>
        </p:nvGraphicFramePr>
        <p:xfrm>
          <a:off x="1361872" y="1079494"/>
          <a:ext cx="6675651" cy="5270502"/>
        </p:xfrm>
        <a:graphic>
          <a:graphicData uri="http://schemas.openxmlformats.org/drawingml/2006/table">
            <a:tbl>
              <a:tblPr/>
              <a:tblGrid>
                <a:gridCol w="5217522">
                  <a:extLst>
                    <a:ext uri="{9D8B030D-6E8A-4147-A177-3AD203B41FA5}">
                      <a16:colId xmlns:a16="http://schemas.microsoft.com/office/drawing/2014/main" val="1261582284"/>
                    </a:ext>
                  </a:extLst>
                </a:gridCol>
                <a:gridCol w="1061359">
                  <a:extLst>
                    <a:ext uri="{9D8B030D-6E8A-4147-A177-3AD203B41FA5}">
                      <a16:colId xmlns:a16="http://schemas.microsoft.com/office/drawing/2014/main" val="2263080954"/>
                    </a:ext>
                  </a:extLst>
                </a:gridCol>
                <a:gridCol w="396770">
                  <a:extLst>
                    <a:ext uri="{9D8B030D-6E8A-4147-A177-3AD203B41FA5}">
                      <a16:colId xmlns:a16="http://schemas.microsoft.com/office/drawing/2014/main" val="3548973745"/>
                    </a:ext>
                  </a:extLst>
                </a:gridCol>
              </a:tblGrid>
              <a:tr h="142446">
                <a:tc>
                  <a:txBody>
                    <a:bodyPr/>
                    <a:lstStyle/>
                    <a:p>
                      <a:pPr algn="l" fontAlgn="b"/>
                      <a:r>
                        <a:rPr lang="en-US" sz="700" b="1" i="0" u="none" strike="noStrike">
                          <a:solidFill>
                            <a:srgbClr val="000000"/>
                          </a:solidFill>
                          <a:effectLst/>
                          <a:latin typeface="Arial" panose="020B0604020202020204" pitchFamily="34" charset="0"/>
                        </a:rPr>
                        <a:t>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7192.35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682453860"/>
                  </a:ext>
                </a:extLst>
              </a:tr>
              <a:tr h="142446">
                <a:tc>
                  <a:txBody>
                    <a:bodyPr/>
                    <a:lstStyle/>
                    <a:p>
                      <a:pPr algn="l" fontAlgn="b"/>
                      <a:r>
                        <a:rPr lang="en-US" sz="700" b="0" i="0" u="none" strike="noStrike">
                          <a:solidFill>
                            <a:srgbClr val="000000"/>
                          </a:solidFill>
                          <a:effectLst/>
                          <a:latin typeface="Arial" panose="020B0604020202020204" pitchFamily="34" charset="0"/>
                        </a:rPr>
                        <a:t>[AT-AT] Westtirol 1 - Westtirol 2 WTRHU41 [DIR] / N-1 Buers - Westtirol rt (422)</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7192.35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396028053"/>
                  </a:ext>
                </a:extLst>
              </a:tr>
              <a:tr h="142446">
                <a:tc>
                  <a:txBody>
                    <a:bodyPr/>
                    <a:lstStyle/>
                    <a:p>
                      <a:pPr algn="l" fontAlgn="b"/>
                      <a:r>
                        <a:rPr lang="en-US" sz="700" b="0" i="0" u="none" strike="noStrike">
                          <a:solidFill>
                            <a:srgbClr val="000000"/>
                          </a:solidFill>
                          <a:effectLst/>
                          <a:latin typeface="Arial" panose="020B0604020202020204" pitchFamily="34" charset="0"/>
                        </a:rPr>
                        <a:t>[AT-SI] Kainachtal - Maribor 473 [DIR] [AT] / N-1 Maribor-Kainachtal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1446.91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00150561"/>
                  </a:ext>
                </a:extLst>
              </a:tr>
              <a:tr h="142446">
                <a:tc>
                  <a:txBody>
                    <a:bodyPr/>
                    <a:lstStyle/>
                    <a:p>
                      <a:pPr algn="l" fontAlgn="b"/>
                      <a:r>
                        <a:rPr lang="en-US" sz="700" b="0" i="0" u="none" strike="noStrike">
                          <a:solidFill>
                            <a:srgbClr val="000000"/>
                          </a:solidFill>
                          <a:effectLst/>
                          <a:latin typeface="Arial" panose="020B0604020202020204" pitchFamily="34" charset="0"/>
                        </a:rPr>
                        <a:t>[AT-HU] Zurndorf - Gyoer 439B [OPP] [AT] / BASECASE</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573.66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544052978"/>
                  </a:ext>
                </a:extLst>
              </a:tr>
              <a:tr h="142446">
                <a:tc>
                  <a:txBody>
                    <a:bodyPr/>
                    <a:lstStyle/>
                    <a:p>
                      <a:pPr algn="l" fontAlgn="b"/>
                      <a:r>
                        <a:rPr lang="en-US" sz="700" b="0" i="0" u="none" strike="noStrike">
                          <a:solidFill>
                            <a:srgbClr val="000000"/>
                          </a:solidFill>
                          <a:effectLst/>
                          <a:latin typeface="Arial" panose="020B0604020202020204" pitchFamily="34" charset="0"/>
                        </a:rPr>
                        <a:t>[AT-CZ] Duernrohr 1 - Slavetice 437 [DIR] [AT] / N-1 Slavetice - Durnrohr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2014.54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490633355"/>
                  </a:ext>
                </a:extLst>
              </a:tr>
              <a:tr h="142446">
                <a:tc>
                  <a:txBody>
                    <a:bodyPr/>
                    <a:lstStyle/>
                    <a:p>
                      <a:pPr algn="l" fontAlgn="b"/>
                      <a:r>
                        <a:rPr lang="en-US" sz="700" b="0" i="0" u="none" strike="noStrike">
                          <a:solidFill>
                            <a:srgbClr val="000000"/>
                          </a:solidFill>
                          <a:effectLst/>
                          <a:latin typeface="Arial" panose="020B0604020202020204" pitchFamily="34" charset="0"/>
                        </a:rPr>
                        <a:t>[AT-AT] Sarasdorf - Zurndorf 439A [DIR] / N-1 Sarasdorf - Zurndorf 440A</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2056.79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132644012"/>
                  </a:ext>
                </a:extLst>
              </a:tr>
              <a:tr h="142446">
                <a:tc>
                  <a:txBody>
                    <a:bodyPr/>
                    <a:lstStyle/>
                    <a:p>
                      <a:pPr algn="l" fontAlgn="b"/>
                      <a:r>
                        <a:rPr lang="en-US" sz="700" b="0" i="0" u="none" strike="noStrike">
                          <a:solidFill>
                            <a:srgbClr val="000000"/>
                          </a:solidFill>
                          <a:effectLst/>
                          <a:latin typeface="Arial" panose="020B0604020202020204" pitchFamily="34" charset="0"/>
                        </a:rPr>
                        <a:t>[NL-BE] Rilland-Zandvliet 380 W [DIR] [NL] / N-1 PST Zandvliet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2655.19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318418272"/>
                  </a:ext>
                </a:extLst>
              </a:tr>
              <a:tr h="142446">
                <a:tc>
                  <a:txBody>
                    <a:bodyPr/>
                    <a:lstStyle/>
                    <a:p>
                      <a:pPr algn="l" fontAlgn="b"/>
                      <a:r>
                        <a:rPr lang="en-US" sz="700" b="0" i="0" u="none" strike="noStrike">
                          <a:solidFill>
                            <a:srgbClr val="000000"/>
                          </a:solidFill>
                          <a:effectLst/>
                          <a:latin typeface="Arial" panose="020B0604020202020204" pitchFamily="34" charset="0"/>
                        </a:rPr>
                        <a:t>[NL-BE] Maasbracht-Van Eyck 380 W [OPP] [NL] / N-1 Gramme - Lixhe 380.11</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3038.51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489966127"/>
                  </a:ext>
                </a:extLst>
              </a:tr>
              <a:tr h="142446">
                <a:tc>
                  <a:txBody>
                    <a:bodyPr/>
                    <a:lstStyle/>
                    <a:p>
                      <a:pPr algn="l" fontAlgn="b"/>
                      <a:r>
                        <a:rPr lang="de-DE" sz="700" b="0" i="0" u="none" strike="noStrike">
                          <a:solidFill>
                            <a:srgbClr val="000000"/>
                          </a:solidFill>
                          <a:effectLst/>
                          <a:latin typeface="Arial" panose="020B0604020202020204" pitchFamily="34" charset="0"/>
                        </a:rPr>
                        <a:t>[NL-D7] Maasbracht - Oberzier SELFK WS [DIR] [D7] / N-1 Achene - Gramme 380.10</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1548.39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847795329"/>
                  </a:ext>
                </a:extLst>
              </a:tr>
              <a:tr h="142446">
                <a:tc>
                  <a:txBody>
                    <a:bodyPr/>
                    <a:lstStyle/>
                    <a:p>
                      <a:pPr algn="l" fontAlgn="b"/>
                      <a:r>
                        <a:rPr lang="en-US" sz="700" b="1" i="0" u="none" strike="noStrike">
                          <a:solidFill>
                            <a:srgbClr val="000000"/>
                          </a:solidFill>
                          <a:effectLst/>
                          <a:latin typeface="Arial" panose="020B0604020202020204" pitchFamily="34" charset="0"/>
                        </a:rPr>
                        <a:t>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1252.54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993008125"/>
                  </a:ext>
                </a:extLst>
              </a:tr>
              <a:tr h="142446">
                <a:tc>
                  <a:txBody>
                    <a:bodyPr/>
                    <a:lstStyle/>
                    <a:p>
                      <a:pPr algn="l" fontAlgn="b"/>
                      <a:r>
                        <a:rPr lang="en-US" sz="700" b="0" i="0" u="none" strike="noStrike">
                          <a:solidFill>
                            <a:srgbClr val="000000"/>
                          </a:solidFill>
                          <a:effectLst/>
                          <a:latin typeface="Arial" panose="020B0604020202020204" pitchFamily="34" charset="0"/>
                        </a:rPr>
                        <a:t>[AT-AT] Neusiedl - Wien Suedost 246A [OPP] / N-1 Gyor - Wien</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1187.02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926025989"/>
                  </a:ext>
                </a:extLst>
              </a:tr>
              <a:tr h="142446">
                <a:tc>
                  <a:txBody>
                    <a:bodyPr/>
                    <a:lstStyle/>
                    <a:p>
                      <a:pPr algn="l" fontAlgn="b"/>
                      <a:r>
                        <a:rPr lang="en-US" sz="700" b="0" i="0" u="none" strike="noStrike">
                          <a:solidFill>
                            <a:srgbClr val="000000"/>
                          </a:solidFill>
                          <a:effectLst/>
                          <a:latin typeface="Arial" panose="020B0604020202020204" pitchFamily="34" charset="0"/>
                        </a:rPr>
                        <a:t>[CZ-D8] Hradec - Rohrsdorf 445 [OPP] [D8] / N-1 Hradec - Rohrsdorf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148.75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568487248"/>
                  </a:ext>
                </a:extLst>
              </a:tr>
              <a:tr h="142446">
                <a:tc>
                  <a:txBody>
                    <a:bodyPr/>
                    <a:lstStyle/>
                    <a:p>
                      <a:pPr algn="l" fontAlgn="b"/>
                      <a:r>
                        <a:rPr lang="en-US" sz="700" b="0" i="0" u="none" strike="noStrike">
                          <a:solidFill>
                            <a:srgbClr val="000000"/>
                          </a:solidFill>
                          <a:effectLst/>
                          <a:latin typeface="Arial" panose="020B0604020202020204" pitchFamily="34" charset="0"/>
                        </a:rPr>
                        <a:t>[AT-SI] Kainachtal - Maribor 473 [DIR] [AT] / N-1 Maribor-Kainachtal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8.93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656716369"/>
                  </a:ext>
                </a:extLst>
              </a:tr>
              <a:tr h="142446">
                <a:tc>
                  <a:txBody>
                    <a:bodyPr/>
                    <a:lstStyle/>
                    <a:p>
                      <a:pPr algn="l" fontAlgn="b"/>
                      <a:r>
                        <a:rPr lang="en-US" sz="700" b="0" i="0" u="none" strike="noStrike">
                          <a:solidFill>
                            <a:srgbClr val="000000"/>
                          </a:solidFill>
                          <a:effectLst/>
                          <a:latin typeface="Arial" panose="020B0604020202020204" pitchFamily="34" charset="0"/>
                        </a:rPr>
                        <a:t>[AT-AT] Sarasdorf - Zurndorf 439A [DIR] / N-1 Sarasdorf - Zurndorf 440A</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896.17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399356382"/>
                  </a:ext>
                </a:extLst>
              </a:tr>
              <a:tr h="142446">
                <a:tc>
                  <a:txBody>
                    <a:bodyPr/>
                    <a:lstStyle/>
                    <a:p>
                      <a:pPr algn="l" fontAlgn="b"/>
                      <a:r>
                        <a:rPr lang="en-US" sz="700" b="0" i="0" u="none" strike="noStrike">
                          <a:solidFill>
                            <a:srgbClr val="000000"/>
                          </a:solidFill>
                          <a:effectLst/>
                          <a:latin typeface="Arial" panose="020B0604020202020204" pitchFamily="34" charset="0"/>
                        </a:rPr>
                        <a:t>[AT-HU] Zurndorf - Gyoer 439B [OPP] [AT] / N-1 Sarasdorf - Zurndorf 440A</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1252.54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214030707"/>
                  </a:ext>
                </a:extLst>
              </a:tr>
              <a:tr h="142446">
                <a:tc>
                  <a:txBody>
                    <a:bodyPr/>
                    <a:lstStyle/>
                    <a:p>
                      <a:pPr algn="l" fontAlgn="b"/>
                      <a:r>
                        <a:rPr lang="en-US" sz="700" b="0" i="0" u="none" strike="noStrike">
                          <a:solidFill>
                            <a:srgbClr val="000000"/>
                          </a:solidFill>
                          <a:effectLst/>
                          <a:latin typeface="Arial" panose="020B0604020202020204" pitchFamily="34" charset="0"/>
                        </a:rPr>
                        <a:t>[AT-SI] Obersielach - Podlog 247 [OPP] [AT] / N-1 Cirkovce-Krsko</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200.77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544397003"/>
                  </a:ext>
                </a:extLst>
              </a:tr>
              <a:tr h="142446">
                <a:tc>
                  <a:txBody>
                    <a:bodyPr/>
                    <a:lstStyle/>
                    <a:p>
                      <a:pPr algn="l" fontAlgn="b"/>
                      <a:r>
                        <a:rPr lang="de-DE" sz="700" b="0" i="0" u="none" strike="noStrike">
                          <a:solidFill>
                            <a:srgbClr val="000000"/>
                          </a:solidFill>
                          <a:effectLst/>
                          <a:latin typeface="Arial" panose="020B0604020202020204" pitchFamily="34" charset="0"/>
                        </a:rPr>
                        <a:t>[D7-D7] Y Paffendorf - Oberzier SECHTM N [DIR] / N-1 Sechtem - Paffendorf - Oberzier SECHTM S</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66.6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971445823"/>
                  </a:ext>
                </a:extLst>
              </a:tr>
              <a:tr h="142446">
                <a:tc>
                  <a:txBody>
                    <a:bodyPr/>
                    <a:lstStyle/>
                    <a:p>
                      <a:pPr algn="l" fontAlgn="b"/>
                      <a:r>
                        <a:rPr lang="en-US" sz="700" b="1" i="0" u="none" strike="noStrike">
                          <a:solidFill>
                            <a:srgbClr val="000000"/>
                          </a:solidFill>
                          <a:effectLst/>
                          <a:latin typeface="Arial" panose="020B0604020202020204" pitchFamily="34" charset="0"/>
                        </a:rPr>
                        <a:t>10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15656.71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809809747"/>
                  </a:ext>
                </a:extLst>
              </a:tr>
              <a:tr h="142446">
                <a:tc>
                  <a:txBody>
                    <a:bodyPr/>
                    <a:lstStyle/>
                    <a:p>
                      <a:pPr algn="l" fontAlgn="b"/>
                      <a:r>
                        <a:rPr lang="en-US" sz="700" b="0" i="0" u="none" strike="noStrike">
                          <a:solidFill>
                            <a:srgbClr val="000000"/>
                          </a:solidFill>
                          <a:effectLst/>
                          <a:latin typeface="Arial" panose="020B0604020202020204" pitchFamily="34" charset="0"/>
                        </a:rPr>
                        <a:t>[AT-AT] Neusiedl - Wien Suedost 246A [OPP] / N-1 Gyor - Wien</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1408.88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340947305"/>
                  </a:ext>
                </a:extLst>
              </a:tr>
              <a:tr h="142446">
                <a:tc>
                  <a:txBody>
                    <a:bodyPr/>
                    <a:lstStyle/>
                    <a:p>
                      <a:pPr algn="l" fontAlgn="b"/>
                      <a:r>
                        <a:rPr lang="en-US" sz="700" b="0" i="0" u="none" strike="noStrike">
                          <a:solidFill>
                            <a:srgbClr val="000000"/>
                          </a:solidFill>
                          <a:effectLst/>
                          <a:latin typeface="Arial" panose="020B0604020202020204" pitchFamily="34" charset="0"/>
                        </a:rPr>
                        <a:t>[CZ-D8] Hradec - Rohrsdorf 445 [OPP] [D8] / N-1 Hradec - Rohrsdorf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5356.75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886980033"/>
                  </a:ext>
                </a:extLst>
              </a:tr>
              <a:tr h="142446">
                <a:tc>
                  <a:txBody>
                    <a:bodyPr/>
                    <a:lstStyle/>
                    <a:p>
                      <a:pPr algn="l" fontAlgn="b"/>
                      <a:r>
                        <a:rPr lang="en-US" sz="700" b="0" i="0" u="none" strike="noStrike">
                          <a:solidFill>
                            <a:srgbClr val="000000"/>
                          </a:solidFill>
                          <a:effectLst/>
                          <a:latin typeface="Arial" panose="020B0604020202020204" pitchFamily="34" charset="0"/>
                        </a:rPr>
                        <a:t>[CZ-D2] Prestice - Etzenricht 442 [DIR] [D2] / N-1 Hradec - Etzenricht</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10173.34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97233033"/>
                  </a:ext>
                </a:extLst>
              </a:tr>
              <a:tr h="142446">
                <a:tc>
                  <a:txBody>
                    <a:bodyPr/>
                    <a:lstStyle/>
                    <a:p>
                      <a:pPr algn="l" fontAlgn="b"/>
                      <a:r>
                        <a:rPr lang="de-DE" sz="700" b="0" i="0" u="none" strike="noStrike">
                          <a:solidFill>
                            <a:srgbClr val="000000"/>
                          </a:solidFill>
                          <a:effectLst/>
                          <a:latin typeface="Arial" panose="020B0604020202020204" pitchFamily="34" charset="0"/>
                        </a:rPr>
                        <a:t>[D2-D2] Conneforde - Diele ROT [DIR] / N-1 Conneforde - Diele WEISS</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703.09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522003397"/>
                  </a:ext>
                </a:extLst>
              </a:tr>
              <a:tr h="142446">
                <a:tc>
                  <a:txBody>
                    <a:bodyPr/>
                    <a:lstStyle/>
                    <a:p>
                      <a:pPr algn="l" fontAlgn="b"/>
                      <a:r>
                        <a:rPr lang="en-US" sz="700" b="0" i="0" u="none" strike="noStrike">
                          <a:solidFill>
                            <a:srgbClr val="000000"/>
                          </a:solidFill>
                          <a:effectLst/>
                          <a:latin typeface="Arial" panose="020B0604020202020204" pitchFamily="34" charset="0"/>
                        </a:rPr>
                        <a:t>[AT-AT] Westtirol 1 - Westtirol 2 WTRHU41 [DIR] / N-1 Westtirol - Leupolz</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4653.74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686305086"/>
                  </a:ext>
                </a:extLst>
              </a:tr>
              <a:tr h="142446">
                <a:tc>
                  <a:txBody>
                    <a:bodyPr/>
                    <a:lstStyle/>
                    <a:p>
                      <a:pPr algn="l" fontAlgn="b"/>
                      <a:r>
                        <a:rPr lang="en-US" sz="700" b="0" i="0" u="none" strike="noStrike">
                          <a:solidFill>
                            <a:srgbClr val="000000"/>
                          </a:solidFill>
                          <a:effectLst/>
                          <a:latin typeface="Arial" panose="020B0604020202020204" pitchFamily="34" charset="0"/>
                        </a:rPr>
                        <a:t>[AT-AT] Sarasdorf - Zurndorf 439A [DIR] / N-1 Sarasdorf - Zurndorf 440A</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1275.67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705882752"/>
                  </a:ext>
                </a:extLst>
              </a:tr>
              <a:tr h="142446">
                <a:tc>
                  <a:txBody>
                    <a:bodyPr/>
                    <a:lstStyle/>
                    <a:p>
                      <a:pPr algn="l" fontAlgn="b"/>
                      <a:r>
                        <a:rPr lang="en-US" sz="700" b="0" i="0" u="none" strike="noStrike">
                          <a:solidFill>
                            <a:srgbClr val="000000"/>
                          </a:solidFill>
                          <a:effectLst/>
                          <a:latin typeface="Arial" panose="020B0604020202020204" pitchFamily="34" charset="0"/>
                        </a:rPr>
                        <a:t>[AT-HU] Zurndorf - Gyoer 439B [OPP] [AT] / N-1 Sarasdorf - Zurndorf 440A</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2889.43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091750210"/>
                  </a:ext>
                </a:extLst>
              </a:tr>
              <a:tr h="142446">
                <a:tc>
                  <a:txBody>
                    <a:bodyPr/>
                    <a:lstStyle/>
                    <a:p>
                      <a:pPr algn="l" fontAlgn="b"/>
                      <a:r>
                        <a:rPr lang="en-US" sz="700" b="0" i="0" u="none" strike="noStrike">
                          <a:solidFill>
                            <a:srgbClr val="000000"/>
                          </a:solidFill>
                          <a:effectLst/>
                          <a:latin typeface="Arial" panose="020B0604020202020204" pitchFamily="34" charset="0"/>
                        </a:rPr>
                        <a:t>[NL-BE] Maasbracht-Van Eyck 380 W [OPP] [NL] / N-1 Y-Courcelles (-Gramme - Tergnee) 380.31</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420.21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377209322"/>
                  </a:ext>
                </a:extLst>
              </a:tr>
              <a:tr h="142446">
                <a:tc>
                  <a:txBody>
                    <a:bodyPr/>
                    <a:lstStyle/>
                    <a:p>
                      <a:pPr algn="l" fontAlgn="b"/>
                      <a:r>
                        <a:rPr lang="en-US" sz="700" b="0" i="0" u="none" strike="noStrike">
                          <a:solidFill>
                            <a:srgbClr val="000000"/>
                          </a:solidFill>
                          <a:effectLst/>
                          <a:latin typeface="Arial" panose="020B0604020202020204" pitchFamily="34" charset="0"/>
                        </a:rPr>
                        <a:t>[AT-D7] Westtirol 1 - Leupolz 412 [DIR] [AT] / N-1 Buers - Westtirol rt (422)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15656.71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607338808"/>
                  </a:ext>
                </a:extLst>
              </a:tr>
              <a:tr h="142446">
                <a:tc>
                  <a:txBody>
                    <a:bodyPr/>
                    <a:lstStyle/>
                    <a:p>
                      <a:pPr algn="l" fontAlgn="b"/>
                      <a:r>
                        <a:rPr lang="en-US" sz="700" b="1" i="0" u="none" strike="noStrike">
                          <a:solidFill>
                            <a:srgbClr val="000000"/>
                          </a:solidFill>
                          <a:effectLst/>
                          <a:latin typeface="Arial" panose="020B0604020202020204" pitchFamily="34" charset="0"/>
                        </a:rPr>
                        <a:t>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1096.4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807132564"/>
                  </a:ext>
                </a:extLst>
              </a:tr>
              <a:tr h="142446">
                <a:tc>
                  <a:txBody>
                    <a:bodyPr/>
                    <a:lstStyle/>
                    <a:p>
                      <a:pPr algn="l" fontAlgn="b"/>
                      <a:r>
                        <a:rPr lang="en-US" sz="700" b="0" i="0" u="none" strike="noStrike">
                          <a:solidFill>
                            <a:srgbClr val="000000"/>
                          </a:solidFill>
                          <a:effectLst/>
                          <a:latin typeface="Arial" panose="020B0604020202020204" pitchFamily="34" charset="0"/>
                        </a:rPr>
                        <a:t>[AT-AT] Neusiedl - Wien Suedost 246A [OPP] / N-1 Gyor - Wien</a:t>
                      </a:r>
                    </a:p>
                  </a:txBody>
                  <a:tcPr marL="8018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578.97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23355667"/>
                  </a:ext>
                </a:extLst>
              </a:tr>
              <a:tr h="142446">
                <a:tc>
                  <a:txBody>
                    <a:bodyPr/>
                    <a:lstStyle/>
                    <a:p>
                      <a:pPr algn="l" fontAlgn="b"/>
                      <a:r>
                        <a:rPr lang="nl-NL" sz="700" b="0" i="0" u="none" strike="noStrike">
                          <a:solidFill>
                            <a:srgbClr val="000000"/>
                          </a:solidFill>
                          <a:effectLst/>
                          <a:latin typeface="Arial" panose="020B0604020202020204" pitchFamily="34" charset="0"/>
                        </a:rPr>
                        <a:t>[CZ-D2] Hradec - Etzenricht 441 [OPP] [D2] / N-1 Prestice - Kocin</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90.61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00264310"/>
                  </a:ext>
                </a:extLst>
              </a:tr>
              <a:tr h="142446">
                <a:tc>
                  <a:txBody>
                    <a:bodyPr/>
                    <a:lstStyle/>
                    <a:p>
                      <a:pPr algn="l" fontAlgn="b"/>
                      <a:r>
                        <a:rPr lang="en-US" sz="700" b="0" i="0" u="none" strike="noStrike">
                          <a:solidFill>
                            <a:srgbClr val="000000"/>
                          </a:solidFill>
                          <a:effectLst/>
                          <a:latin typeface="Arial" panose="020B0604020202020204" pitchFamily="34" charset="0"/>
                        </a:rPr>
                        <a:t>[AT-SI] Kainachtal - Maribor 473 [DIR] [AT] / N-1 Maribor-Kainachtal 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6.56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524519723"/>
                  </a:ext>
                </a:extLst>
              </a:tr>
              <a:tr h="142446">
                <a:tc>
                  <a:txBody>
                    <a:bodyPr/>
                    <a:lstStyle/>
                    <a:p>
                      <a:pPr algn="l" fontAlgn="b"/>
                      <a:r>
                        <a:rPr lang="en-US" sz="700" b="0" i="0" u="none" strike="noStrike">
                          <a:solidFill>
                            <a:srgbClr val="000000"/>
                          </a:solidFill>
                          <a:effectLst/>
                          <a:latin typeface="Arial" panose="020B0604020202020204" pitchFamily="34" charset="0"/>
                        </a:rPr>
                        <a:t>[AT-AT] Sarasdorf - Zurndorf 439A [DIR] / N-1 Sarasdorf - Zurndorf 440A</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193.34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649124269"/>
                  </a:ext>
                </a:extLst>
              </a:tr>
              <a:tr h="142446">
                <a:tc>
                  <a:txBody>
                    <a:bodyPr/>
                    <a:lstStyle/>
                    <a:p>
                      <a:pPr algn="l" fontAlgn="b"/>
                      <a:r>
                        <a:rPr lang="en-US" sz="700" b="0" i="0" u="none" strike="noStrike">
                          <a:solidFill>
                            <a:srgbClr val="000000"/>
                          </a:solidFill>
                          <a:effectLst/>
                          <a:latin typeface="Arial" panose="020B0604020202020204" pitchFamily="34" charset="0"/>
                        </a:rPr>
                        <a:t>[D2-D8] Helmstedt - Wolmirstedt 491 [DIR] [D8] / N-1 Helmstedt - Wolmirstedt 492</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1096.4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51185586"/>
                  </a:ext>
                </a:extLst>
              </a:tr>
              <a:tr h="142446">
                <a:tc>
                  <a:txBody>
                    <a:bodyPr/>
                    <a:lstStyle/>
                    <a:p>
                      <a:pPr algn="l" fontAlgn="b"/>
                      <a:r>
                        <a:rPr lang="en-US" sz="700" b="0" i="0" u="none" strike="noStrike">
                          <a:solidFill>
                            <a:srgbClr val="000000"/>
                          </a:solidFill>
                          <a:effectLst/>
                          <a:latin typeface="Arial" panose="020B0604020202020204" pitchFamily="34" charset="0"/>
                        </a:rPr>
                        <a:t>[AT-HU] Zurndorf - Gyoer 439B [OPP] [AT] / N-1 Sarasdorf - Zurndorf 440A</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516.83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376070575"/>
                  </a:ext>
                </a:extLst>
              </a:tr>
              <a:tr h="142446">
                <a:tc>
                  <a:txBody>
                    <a:bodyPr/>
                    <a:lstStyle/>
                    <a:p>
                      <a:pPr algn="l" fontAlgn="b"/>
                      <a:r>
                        <a:rPr lang="en-US" sz="700" b="0" i="0" u="none" strike="noStrike">
                          <a:solidFill>
                            <a:srgbClr val="000000"/>
                          </a:solidFill>
                          <a:effectLst/>
                          <a:latin typeface="Arial" panose="020B0604020202020204" pitchFamily="34" charset="0"/>
                        </a:rPr>
                        <a:t>[NL-BE] Maasbracht-Van Eyck 380 W [OPP] [NL] / N-1 Y-Courcelles (-Gramme - Tergnee) 380.31</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321.18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951610880"/>
                  </a:ext>
                </a:extLst>
              </a:tr>
              <a:tr h="142446">
                <a:tc>
                  <a:txBody>
                    <a:bodyPr/>
                    <a:lstStyle/>
                    <a:p>
                      <a:pPr algn="l" fontAlgn="b"/>
                      <a:r>
                        <a:rPr lang="en-US" sz="700" b="0" i="0" u="none" strike="noStrike">
                          <a:solidFill>
                            <a:srgbClr val="000000"/>
                          </a:solidFill>
                          <a:effectLst/>
                          <a:latin typeface="Arial" panose="020B0604020202020204" pitchFamily="34" charset="0"/>
                        </a:rPr>
                        <a:t>[AT-SI] Obersielach - Podlog 247 [OPP] [AT] / N-1 Cirkovce-Krsko</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95.93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791029005"/>
                  </a:ext>
                </a:extLst>
              </a:tr>
              <a:tr h="142446">
                <a:tc>
                  <a:txBody>
                    <a:bodyPr/>
                    <a:lstStyle/>
                    <a:p>
                      <a:pPr algn="l" fontAlgn="b"/>
                      <a:r>
                        <a:rPr lang="en-US" sz="700" b="0" i="0" u="none" strike="noStrike">
                          <a:solidFill>
                            <a:srgbClr val="000000"/>
                          </a:solidFill>
                          <a:effectLst/>
                          <a:latin typeface="Arial" panose="020B0604020202020204" pitchFamily="34" charset="0"/>
                        </a:rPr>
                        <a:t>[BE-FR] Avelgem - Avelin 380.80 [OPP] [BE] / N-1 Avelgem - Mastaing 380.79</a:t>
                      </a:r>
                    </a:p>
                  </a:txBody>
                  <a:tcPr marL="8018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476.99</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813614870"/>
                  </a:ext>
                </a:extLst>
              </a:tr>
            </a:tbl>
          </a:graphicData>
        </a:graphic>
      </p:graphicFrame>
    </p:spTree>
    <p:extLst>
      <p:ext uri="{BB962C8B-B14F-4D97-AF65-F5344CB8AC3E}">
        <p14:creationId xmlns:p14="http://schemas.microsoft.com/office/powerpoint/2010/main" val="4081639808"/>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20131 (part IV)</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6CC7578A-CD25-4B67-99E7-9C25D92B8BD3}"/>
              </a:ext>
            </a:extLst>
          </p:cNvPr>
          <p:cNvGraphicFramePr>
            <a:graphicFrameLocks noGrp="1"/>
          </p:cNvGraphicFramePr>
          <p:nvPr>
            <p:extLst>
              <p:ext uri="{D42A27DB-BD31-4B8C-83A1-F6EECF244321}">
                <p14:modId xmlns:p14="http://schemas.microsoft.com/office/powerpoint/2010/main" val="1462348298"/>
              </p:ext>
            </p:extLst>
          </p:nvPr>
        </p:nvGraphicFramePr>
        <p:xfrm>
          <a:off x="1488332" y="1079508"/>
          <a:ext cx="6632469" cy="5270508"/>
        </p:xfrm>
        <a:graphic>
          <a:graphicData uri="http://schemas.openxmlformats.org/drawingml/2006/table">
            <a:tbl>
              <a:tblPr/>
              <a:tblGrid>
                <a:gridCol w="5183772">
                  <a:extLst>
                    <a:ext uri="{9D8B030D-6E8A-4147-A177-3AD203B41FA5}">
                      <a16:colId xmlns:a16="http://schemas.microsoft.com/office/drawing/2014/main" val="2435618582"/>
                    </a:ext>
                  </a:extLst>
                </a:gridCol>
                <a:gridCol w="1054494">
                  <a:extLst>
                    <a:ext uri="{9D8B030D-6E8A-4147-A177-3AD203B41FA5}">
                      <a16:colId xmlns:a16="http://schemas.microsoft.com/office/drawing/2014/main" val="882458781"/>
                    </a:ext>
                  </a:extLst>
                </a:gridCol>
                <a:gridCol w="394203">
                  <a:extLst>
                    <a:ext uri="{9D8B030D-6E8A-4147-A177-3AD203B41FA5}">
                      <a16:colId xmlns:a16="http://schemas.microsoft.com/office/drawing/2014/main" val="2301220718"/>
                    </a:ext>
                  </a:extLst>
                </a:gridCol>
              </a:tblGrid>
              <a:tr h="146403">
                <a:tc>
                  <a:txBody>
                    <a:bodyPr/>
                    <a:lstStyle/>
                    <a:p>
                      <a:pPr algn="l" fontAlgn="b"/>
                      <a:r>
                        <a:rPr lang="en-US" sz="700" b="1" i="0" u="none" strike="noStrike">
                          <a:solidFill>
                            <a:srgbClr val="000000"/>
                          </a:solidFill>
                          <a:effectLst/>
                          <a:latin typeface="Arial" panose="020B0604020202020204" pitchFamily="34" charset="0"/>
                        </a:rPr>
                        <a:t>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14731.31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62280428"/>
                  </a:ext>
                </a:extLst>
              </a:tr>
              <a:tr h="146403">
                <a:tc>
                  <a:txBody>
                    <a:bodyPr/>
                    <a:lstStyle/>
                    <a:p>
                      <a:pPr algn="l" fontAlgn="b"/>
                      <a:r>
                        <a:rPr lang="en-US" sz="700" b="0" i="0" u="none" strike="noStrike">
                          <a:solidFill>
                            <a:srgbClr val="000000"/>
                          </a:solidFill>
                          <a:effectLst/>
                          <a:latin typeface="Arial" panose="020B0604020202020204" pitchFamily="34" charset="0"/>
                        </a:rPr>
                        <a:t>[AT-SI] Kainachtal - Maribor 473 [DIR] [AT] / N-1 Maribor-Kainachtal 2</a:t>
                      </a:r>
                    </a:p>
                  </a:txBody>
                  <a:tcPr marL="8241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1731.68</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299359900"/>
                  </a:ext>
                </a:extLst>
              </a:tr>
              <a:tr h="146403">
                <a:tc>
                  <a:txBody>
                    <a:bodyPr/>
                    <a:lstStyle/>
                    <a:p>
                      <a:pPr algn="l" fontAlgn="b"/>
                      <a:r>
                        <a:rPr lang="en-US" sz="700" b="0" i="0" u="none" strike="noStrike">
                          <a:solidFill>
                            <a:srgbClr val="000000"/>
                          </a:solidFill>
                          <a:effectLst/>
                          <a:latin typeface="Arial" panose="020B0604020202020204" pitchFamily="34" charset="0"/>
                        </a:rPr>
                        <a:t>[AT-HU] Zurndorf - Gyoer 439B [OPP] [AT] / BASECASE</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14731.31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047986455"/>
                  </a:ext>
                </a:extLst>
              </a:tr>
              <a:tr h="146403">
                <a:tc>
                  <a:txBody>
                    <a:bodyPr/>
                    <a:lstStyle/>
                    <a:p>
                      <a:pPr algn="l" fontAlgn="b"/>
                      <a:r>
                        <a:rPr lang="en-US" sz="700" b="0" i="0" u="none" strike="noStrike">
                          <a:solidFill>
                            <a:srgbClr val="000000"/>
                          </a:solidFill>
                          <a:effectLst/>
                          <a:latin typeface="Arial" panose="020B0604020202020204" pitchFamily="34" charset="0"/>
                        </a:rPr>
                        <a:t>[AT-AT] Westtirol 1 - Westtirol 2 WTRHU41 [DIR] / N-1 Westtirol - Leupolz</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3534.09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520492759"/>
                  </a:ext>
                </a:extLst>
              </a:tr>
              <a:tr h="146403">
                <a:tc>
                  <a:txBody>
                    <a:bodyPr/>
                    <a:lstStyle/>
                    <a:p>
                      <a:pPr algn="l" fontAlgn="b"/>
                      <a:r>
                        <a:rPr lang="en-US" sz="700" b="0" i="0" u="none" strike="noStrike">
                          <a:solidFill>
                            <a:srgbClr val="000000"/>
                          </a:solidFill>
                          <a:effectLst/>
                          <a:latin typeface="Arial" panose="020B0604020202020204" pitchFamily="34" charset="0"/>
                        </a:rPr>
                        <a:t>[AT-CZ] Duernrohr 1 - Slavetice 437 [DIR] [AT] / N-1 Slavetice - Durnrohr 2</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3510.32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617827950"/>
                  </a:ext>
                </a:extLst>
              </a:tr>
              <a:tr h="146403">
                <a:tc>
                  <a:txBody>
                    <a:bodyPr/>
                    <a:lstStyle/>
                    <a:p>
                      <a:pPr algn="l" fontAlgn="b"/>
                      <a:r>
                        <a:rPr lang="en-US" sz="700" b="0" i="0" u="none" strike="noStrike">
                          <a:solidFill>
                            <a:srgbClr val="000000"/>
                          </a:solidFill>
                          <a:effectLst/>
                          <a:latin typeface="Arial" panose="020B0604020202020204" pitchFamily="34" charset="0"/>
                        </a:rPr>
                        <a:t>[AT-AT] Sarasdorf - Zurndorf 439A [DIR] / N-1 Sarasdorf - Zurndorf 440A</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1993.3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128797922"/>
                  </a:ext>
                </a:extLst>
              </a:tr>
              <a:tr h="146403">
                <a:tc>
                  <a:txBody>
                    <a:bodyPr/>
                    <a:lstStyle/>
                    <a:p>
                      <a:pPr algn="l" fontAlgn="b"/>
                      <a:r>
                        <a:rPr lang="en-US" sz="700" b="0" i="0" u="none" strike="noStrike">
                          <a:solidFill>
                            <a:srgbClr val="000000"/>
                          </a:solidFill>
                          <a:effectLst/>
                          <a:latin typeface="Arial" panose="020B0604020202020204" pitchFamily="34" charset="0"/>
                        </a:rPr>
                        <a:t>[AT-SI] Obersielach - Podlog 247 [OPP] [AT] / N-1 Cirkovce-Krsko</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2393.36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156271154"/>
                  </a:ext>
                </a:extLst>
              </a:tr>
              <a:tr h="146403">
                <a:tc>
                  <a:txBody>
                    <a:bodyPr/>
                    <a:lstStyle/>
                    <a:p>
                      <a:pPr algn="l" fontAlgn="b"/>
                      <a:r>
                        <a:rPr lang="en-US" sz="700" b="0" i="0" u="none" strike="noStrike">
                          <a:solidFill>
                            <a:srgbClr val="000000"/>
                          </a:solidFill>
                          <a:effectLst/>
                          <a:latin typeface="Arial" panose="020B0604020202020204" pitchFamily="34" charset="0"/>
                        </a:rPr>
                        <a:t>[D4-D7] Daxlanden - Weingarten ge (Germersheim Sued) [OPP] [D4] / N-1 ALEGRO DC</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508.46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87530932"/>
                  </a:ext>
                </a:extLst>
              </a:tr>
              <a:tr h="146403">
                <a:tc>
                  <a:txBody>
                    <a:bodyPr/>
                    <a:lstStyle/>
                    <a:p>
                      <a:pPr algn="l" fontAlgn="b"/>
                      <a:r>
                        <a:rPr lang="en-US" sz="700" b="0" i="0" u="none" strike="noStrike">
                          <a:solidFill>
                            <a:srgbClr val="000000"/>
                          </a:solidFill>
                          <a:effectLst/>
                          <a:latin typeface="Arial" panose="020B0604020202020204" pitchFamily="34" charset="0"/>
                        </a:rPr>
                        <a:t>[D7-D7] Y Paffendorf - Oberzier SECHTM N [DIR] / N-1 Maasbracht - Van Eyck 380 White/28</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157.05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77425550"/>
                  </a:ext>
                </a:extLst>
              </a:tr>
              <a:tr h="146403">
                <a:tc>
                  <a:txBody>
                    <a:bodyPr/>
                    <a:lstStyle/>
                    <a:p>
                      <a:pPr algn="l" fontAlgn="b"/>
                      <a:r>
                        <a:rPr lang="en-US" sz="700" b="0" i="0" u="none" strike="noStrike">
                          <a:solidFill>
                            <a:srgbClr val="000000"/>
                          </a:solidFill>
                          <a:effectLst/>
                          <a:latin typeface="Arial" panose="020B0604020202020204" pitchFamily="34" charset="0"/>
                        </a:rPr>
                        <a:t>[AT-HU] Zurndorf - Gyoer 439B [DIR] [AT] / N-1 Gabcikovo - Gonyu</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13705.37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196241939"/>
                  </a:ext>
                </a:extLst>
              </a:tr>
              <a:tr h="146403">
                <a:tc>
                  <a:txBody>
                    <a:bodyPr/>
                    <a:lstStyle/>
                    <a:p>
                      <a:pPr algn="l" fontAlgn="b"/>
                      <a:r>
                        <a:rPr lang="en-US" sz="700" b="1" i="0" u="none" strike="noStrike">
                          <a:solidFill>
                            <a:srgbClr val="000000"/>
                          </a:solidFill>
                          <a:effectLst/>
                          <a:latin typeface="Arial" panose="020B0604020202020204" pitchFamily="34" charset="0"/>
                        </a:rPr>
                        <a:t>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6829.83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923303989"/>
                  </a:ext>
                </a:extLst>
              </a:tr>
              <a:tr h="146403">
                <a:tc>
                  <a:txBody>
                    <a:bodyPr/>
                    <a:lstStyle/>
                    <a:p>
                      <a:pPr algn="l" fontAlgn="b"/>
                      <a:r>
                        <a:rPr lang="en-US" sz="700" b="0" i="0" u="none" strike="noStrike">
                          <a:solidFill>
                            <a:srgbClr val="000000"/>
                          </a:solidFill>
                          <a:effectLst/>
                          <a:latin typeface="Arial" panose="020B0604020202020204" pitchFamily="34" charset="0"/>
                        </a:rPr>
                        <a:t>[AT-D2] St. Peter 2 - Altheim 233_230 [DIR] [AT] / N-1 St. Peter - Altheim_Simbach 234_230</a:t>
                      </a:r>
                    </a:p>
                  </a:txBody>
                  <a:tcPr marL="8241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1495.34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053789661"/>
                  </a:ext>
                </a:extLst>
              </a:tr>
              <a:tr h="146403">
                <a:tc>
                  <a:txBody>
                    <a:bodyPr/>
                    <a:lstStyle/>
                    <a:p>
                      <a:pPr algn="l" fontAlgn="b"/>
                      <a:r>
                        <a:rPr lang="de-DE" sz="700" b="0" i="0" u="none" strike="noStrike">
                          <a:solidFill>
                            <a:srgbClr val="000000"/>
                          </a:solidFill>
                          <a:effectLst/>
                          <a:latin typeface="Arial" panose="020B0604020202020204" pitchFamily="34" charset="0"/>
                        </a:rPr>
                        <a:t>[D2-D8] Mecklar - Eisenach 450 [OPP] [D8] / N-1 Mecklar - Vieselbach 449</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374.23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783787704"/>
                  </a:ext>
                </a:extLst>
              </a:tr>
              <a:tr h="146403">
                <a:tc>
                  <a:txBody>
                    <a:bodyPr/>
                    <a:lstStyle/>
                    <a:p>
                      <a:pPr algn="l" fontAlgn="b"/>
                      <a:r>
                        <a:rPr lang="en-US" sz="700" b="0" i="0" u="none" strike="noStrike">
                          <a:solidFill>
                            <a:srgbClr val="000000"/>
                          </a:solidFill>
                          <a:effectLst/>
                          <a:latin typeface="Arial" panose="020B0604020202020204" pitchFamily="34" charset="0"/>
                        </a:rPr>
                        <a:t>[AT-AT] Sarasdorf - Zurndorf 439A [DIR] / N-1 Sarasdorf - Zurndorf 440A</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934.38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484265314"/>
                  </a:ext>
                </a:extLst>
              </a:tr>
              <a:tr h="146403">
                <a:tc>
                  <a:txBody>
                    <a:bodyPr/>
                    <a:lstStyle/>
                    <a:p>
                      <a:pPr algn="l" fontAlgn="b"/>
                      <a:r>
                        <a:rPr lang="en-US" sz="700" b="0" i="0" u="none" strike="noStrike">
                          <a:solidFill>
                            <a:srgbClr val="000000"/>
                          </a:solidFill>
                          <a:effectLst/>
                          <a:latin typeface="Arial" panose="020B0604020202020204" pitchFamily="34" charset="0"/>
                        </a:rPr>
                        <a:t>[D2-D8] Helmstedt - Wolmirstedt 491 [DIR] [D8] / N-1 Helmstedt - Wolmirstedt 492</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818.26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298541659"/>
                  </a:ext>
                </a:extLst>
              </a:tr>
              <a:tr h="146403">
                <a:tc>
                  <a:txBody>
                    <a:bodyPr/>
                    <a:lstStyle/>
                    <a:p>
                      <a:pPr algn="l" fontAlgn="b"/>
                      <a:r>
                        <a:rPr lang="en-US" sz="700" b="0" i="0" u="none" strike="noStrike">
                          <a:solidFill>
                            <a:srgbClr val="000000"/>
                          </a:solidFill>
                          <a:effectLst/>
                          <a:latin typeface="Arial" panose="020B0604020202020204" pitchFamily="34" charset="0"/>
                        </a:rPr>
                        <a:t>[AT-HU] Zurndorf - Gyoer 439B [OPP] [AT] / N-1 Sarasdorf - Zurndorf 440A</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309.85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18060789"/>
                  </a:ext>
                </a:extLst>
              </a:tr>
              <a:tr h="146403">
                <a:tc>
                  <a:txBody>
                    <a:bodyPr/>
                    <a:lstStyle/>
                    <a:p>
                      <a:pPr algn="l" fontAlgn="b"/>
                      <a:r>
                        <a:rPr lang="en-US" sz="700" b="0" i="0" u="none" strike="noStrike">
                          <a:solidFill>
                            <a:srgbClr val="000000"/>
                          </a:solidFill>
                          <a:effectLst/>
                          <a:latin typeface="Arial" panose="020B0604020202020204" pitchFamily="34" charset="0"/>
                        </a:rPr>
                        <a:t>[NL-BE] Rilland-Zandvliet 380 W [DIR] [NL] / N-1 PST Zandvliet 2</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34.82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067822019"/>
                  </a:ext>
                </a:extLst>
              </a:tr>
              <a:tr h="146403">
                <a:tc>
                  <a:txBody>
                    <a:bodyPr/>
                    <a:lstStyle/>
                    <a:p>
                      <a:pPr algn="l" fontAlgn="b"/>
                      <a:r>
                        <a:rPr lang="en-US" sz="700" b="0" i="0" u="none" strike="noStrike">
                          <a:solidFill>
                            <a:srgbClr val="000000"/>
                          </a:solidFill>
                          <a:effectLst/>
                          <a:latin typeface="Arial" panose="020B0604020202020204" pitchFamily="34" charset="0"/>
                        </a:rPr>
                        <a:t>[AT-SI] Obersielach - Podlog 247 [OPP] [AT] / N-1 Cirkovce-Krsko</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5467.12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975241733"/>
                  </a:ext>
                </a:extLst>
              </a:tr>
              <a:tr h="146403">
                <a:tc>
                  <a:txBody>
                    <a:bodyPr/>
                    <a:lstStyle/>
                    <a:p>
                      <a:pPr algn="l" fontAlgn="b"/>
                      <a:r>
                        <a:rPr lang="en-US" sz="700" b="0" i="0" u="none" strike="noStrike">
                          <a:solidFill>
                            <a:srgbClr val="000000"/>
                          </a:solidFill>
                          <a:effectLst/>
                          <a:latin typeface="Arial" panose="020B0604020202020204" pitchFamily="34" charset="0"/>
                        </a:rPr>
                        <a:t>[AT-AT] Rosegg - Villach Sued 267B [DIR] / N-1 Feistritz - Villach 266C</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2339.94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838994002"/>
                  </a:ext>
                </a:extLst>
              </a:tr>
              <a:tr h="146403">
                <a:tc>
                  <a:txBody>
                    <a:bodyPr/>
                    <a:lstStyle/>
                    <a:p>
                      <a:pPr algn="l" fontAlgn="b"/>
                      <a:r>
                        <a:rPr lang="en-US" sz="700" b="0" i="0" u="none" strike="noStrike">
                          <a:solidFill>
                            <a:srgbClr val="000000"/>
                          </a:solidFill>
                          <a:effectLst/>
                          <a:latin typeface="Arial" panose="020B0604020202020204" pitchFamily="34" charset="0"/>
                        </a:rPr>
                        <a:t>[AT-SI] Obersielach - Podlog 247 [DIR] [AT] / N-1 Maribor-Kainachtal 1</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6829.83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949627940"/>
                  </a:ext>
                </a:extLst>
              </a:tr>
              <a:tr h="146403">
                <a:tc>
                  <a:txBody>
                    <a:bodyPr/>
                    <a:lstStyle/>
                    <a:p>
                      <a:pPr algn="l" fontAlgn="b"/>
                      <a:r>
                        <a:rPr lang="en-US" sz="700" b="1" i="0" u="none" strike="noStrike">
                          <a:solidFill>
                            <a:srgbClr val="000000"/>
                          </a:solidFill>
                          <a:effectLst/>
                          <a:latin typeface="Arial" panose="020B0604020202020204" pitchFamily="34" charset="0"/>
                        </a:rPr>
                        <a:t>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2751.04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482495361"/>
                  </a:ext>
                </a:extLst>
              </a:tr>
              <a:tr h="146403">
                <a:tc>
                  <a:txBody>
                    <a:bodyPr/>
                    <a:lstStyle/>
                    <a:p>
                      <a:pPr algn="l" fontAlgn="b"/>
                      <a:r>
                        <a:rPr lang="en-US" sz="700" b="0" i="0" u="none" strike="noStrike">
                          <a:solidFill>
                            <a:srgbClr val="000000"/>
                          </a:solidFill>
                          <a:effectLst/>
                          <a:latin typeface="Arial" panose="020B0604020202020204" pitchFamily="34" charset="0"/>
                        </a:rPr>
                        <a:t>[AT-HU] Neusiedl - Gyoer 246B [OPP] [AT] / N-1 Gyor - Wien</a:t>
                      </a:r>
                    </a:p>
                  </a:txBody>
                  <a:tcPr marL="8241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177.14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108634931"/>
                  </a:ext>
                </a:extLst>
              </a:tr>
              <a:tr h="146403">
                <a:tc>
                  <a:txBody>
                    <a:bodyPr/>
                    <a:lstStyle/>
                    <a:p>
                      <a:pPr algn="l" fontAlgn="b"/>
                      <a:r>
                        <a:rPr lang="en-US" sz="700" b="0" i="0" u="none" strike="noStrike">
                          <a:solidFill>
                            <a:srgbClr val="000000"/>
                          </a:solidFill>
                          <a:effectLst/>
                          <a:latin typeface="Arial" panose="020B0604020202020204" pitchFamily="34" charset="0"/>
                        </a:rPr>
                        <a:t>[AT-SI] Kainachtal - Maribor 473 [DIR] [AT] / N-1 Maribor-Kainachtal 2</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1993.42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974125818"/>
                  </a:ext>
                </a:extLst>
              </a:tr>
              <a:tr h="146403">
                <a:tc>
                  <a:txBody>
                    <a:bodyPr/>
                    <a:lstStyle/>
                    <a:p>
                      <a:pPr algn="l" fontAlgn="b"/>
                      <a:r>
                        <a:rPr lang="en-US" sz="700" b="0" i="0" u="none" strike="noStrike">
                          <a:solidFill>
                            <a:srgbClr val="000000"/>
                          </a:solidFill>
                          <a:effectLst/>
                          <a:latin typeface="Arial" panose="020B0604020202020204" pitchFamily="34" charset="0"/>
                        </a:rPr>
                        <a:t>[AT-HU] Zurndorf - Gyoer 439B [OPP] [AT] / BASECASE</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65.4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609919567"/>
                  </a:ext>
                </a:extLst>
              </a:tr>
              <a:tr h="146403">
                <a:tc>
                  <a:txBody>
                    <a:bodyPr/>
                    <a:lstStyle/>
                    <a:p>
                      <a:pPr algn="l" fontAlgn="b"/>
                      <a:r>
                        <a:rPr lang="en-US" sz="700" b="0" i="0" u="none" strike="noStrike">
                          <a:solidFill>
                            <a:srgbClr val="000000"/>
                          </a:solidFill>
                          <a:effectLst/>
                          <a:latin typeface="Arial" panose="020B0604020202020204" pitchFamily="34" charset="0"/>
                        </a:rPr>
                        <a:t>[AT-AT] Sarasdorf - Zurndorf 439A [DIR] / N-1 Sarasdorf - Zurndorf 440A</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564.37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461806170"/>
                  </a:ext>
                </a:extLst>
              </a:tr>
              <a:tr h="146403">
                <a:tc>
                  <a:txBody>
                    <a:bodyPr/>
                    <a:lstStyle/>
                    <a:p>
                      <a:pPr algn="l" fontAlgn="b"/>
                      <a:r>
                        <a:rPr lang="en-US" sz="700" b="0" i="0" u="none" strike="noStrike">
                          <a:solidFill>
                            <a:srgbClr val="000000"/>
                          </a:solidFill>
                          <a:effectLst/>
                          <a:latin typeface="Arial" panose="020B0604020202020204" pitchFamily="34" charset="0"/>
                        </a:rPr>
                        <a:t>[D2-D8] Helmstedt - Wolmirstedt 491 [DIR] [D8] / N-1 Helmstedt - Wolmirstedt 492</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401.7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678614746"/>
                  </a:ext>
                </a:extLst>
              </a:tr>
              <a:tr h="146403">
                <a:tc>
                  <a:txBody>
                    <a:bodyPr/>
                    <a:lstStyle/>
                    <a:p>
                      <a:pPr algn="l" fontAlgn="b"/>
                      <a:r>
                        <a:rPr lang="en-US" sz="700" b="0" i="0" u="none" strike="noStrike">
                          <a:solidFill>
                            <a:srgbClr val="000000"/>
                          </a:solidFill>
                          <a:effectLst/>
                          <a:latin typeface="Arial" panose="020B0604020202020204" pitchFamily="34" charset="0"/>
                        </a:rPr>
                        <a:t>[AT-CH] Westtirol 1 - Pradella 427 [DIR] [AT] / N-1 Westtirol 1 - Pradella 428</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1185.54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093664568"/>
                  </a:ext>
                </a:extLst>
              </a:tr>
              <a:tr h="146403">
                <a:tc>
                  <a:txBody>
                    <a:bodyPr/>
                    <a:lstStyle/>
                    <a:p>
                      <a:pPr algn="l" fontAlgn="b"/>
                      <a:r>
                        <a:rPr lang="de-DE" sz="700" b="0" i="0" u="none" strike="noStrike">
                          <a:solidFill>
                            <a:srgbClr val="000000"/>
                          </a:solidFill>
                          <a:effectLst/>
                          <a:latin typeface="Arial" panose="020B0604020202020204" pitchFamily="34" charset="0"/>
                        </a:rPr>
                        <a:t>[D2-D8] Altenfeld - Redwitz 459 [OPP] [D8] / N-1 Altenfeld - Redwitz 460</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2751.04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210852733"/>
                  </a:ext>
                </a:extLst>
              </a:tr>
              <a:tr h="146403">
                <a:tc>
                  <a:txBody>
                    <a:bodyPr/>
                    <a:lstStyle/>
                    <a:p>
                      <a:pPr algn="l" fontAlgn="b"/>
                      <a:r>
                        <a:rPr lang="en-US" sz="700" b="1" i="0" u="none" strike="noStrike">
                          <a:solidFill>
                            <a:srgbClr val="000000"/>
                          </a:solidFill>
                          <a:effectLst/>
                          <a:latin typeface="Arial" panose="020B0604020202020204" pitchFamily="34" charset="0"/>
                        </a:rPr>
                        <a:t>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4189.93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664015975"/>
                  </a:ext>
                </a:extLst>
              </a:tr>
              <a:tr h="146403">
                <a:tc>
                  <a:txBody>
                    <a:bodyPr/>
                    <a:lstStyle/>
                    <a:p>
                      <a:pPr algn="l" fontAlgn="b"/>
                      <a:r>
                        <a:rPr lang="de-DE" sz="700" b="0" i="0" u="none" strike="noStrike">
                          <a:solidFill>
                            <a:srgbClr val="000000"/>
                          </a:solidFill>
                          <a:effectLst/>
                          <a:latin typeface="Arial" panose="020B0604020202020204" pitchFamily="34" charset="0"/>
                        </a:rPr>
                        <a:t>[D4-FR] Eichstetten - Muhlbach rt [OPP] [D4] / N-1 Daxlanden - Weingarten ge</a:t>
                      </a:r>
                    </a:p>
                  </a:txBody>
                  <a:tcPr marL="82412"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800.66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554311170"/>
                  </a:ext>
                </a:extLst>
              </a:tr>
              <a:tr h="146403">
                <a:tc>
                  <a:txBody>
                    <a:bodyPr/>
                    <a:lstStyle/>
                    <a:p>
                      <a:pPr algn="l" fontAlgn="b"/>
                      <a:r>
                        <a:rPr lang="en-US" sz="700" b="0" i="0" u="none" strike="noStrike">
                          <a:solidFill>
                            <a:srgbClr val="000000"/>
                          </a:solidFill>
                          <a:effectLst/>
                          <a:latin typeface="Arial" panose="020B0604020202020204" pitchFamily="34" charset="0"/>
                        </a:rPr>
                        <a:t>[AT-HU] Zurndorf - Gyoer 439B [OPP] [AT] / BASECASE</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934.65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281944170"/>
                  </a:ext>
                </a:extLst>
              </a:tr>
              <a:tr h="146403">
                <a:tc>
                  <a:txBody>
                    <a:bodyPr/>
                    <a:lstStyle/>
                    <a:p>
                      <a:pPr algn="l" fontAlgn="b"/>
                      <a:r>
                        <a:rPr lang="en-US" sz="700" b="0" i="0" u="none" strike="noStrike">
                          <a:solidFill>
                            <a:srgbClr val="000000"/>
                          </a:solidFill>
                          <a:effectLst/>
                          <a:latin typeface="Arial" panose="020B0604020202020204" pitchFamily="34" charset="0"/>
                        </a:rPr>
                        <a:t>[AT-AT] Obersielach - Rosegg 267C [OPP] / N-1 Feistritz - Obersielach 268</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4189.93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78653479"/>
                  </a:ext>
                </a:extLst>
              </a:tr>
              <a:tr h="146403">
                <a:tc>
                  <a:txBody>
                    <a:bodyPr/>
                    <a:lstStyle/>
                    <a:p>
                      <a:pPr algn="l" fontAlgn="b"/>
                      <a:r>
                        <a:rPr lang="en-US" sz="700" b="0" i="0" u="none" strike="noStrike">
                          <a:solidFill>
                            <a:srgbClr val="000000"/>
                          </a:solidFill>
                          <a:effectLst/>
                          <a:latin typeface="Arial" panose="020B0604020202020204" pitchFamily="34" charset="0"/>
                        </a:rPr>
                        <a:t>[AT-AT] Salzburg - Tauern 231A [DIR] / N-1 Salzburg - Tauern 232A</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4085.65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315015328"/>
                  </a:ext>
                </a:extLst>
              </a:tr>
              <a:tr h="146403">
                <a:tc>
                  <a:txBody>
                    <a:bodyPr/>
                    <a:lstStyle/>
                    <a:p>
                      <a:pPr algn="l" fontAlgn="b"/>
                      <a:r>
                        <a:rPr lang="en-US" sz="700" b="0" i="0" u="none" strike="noStrike">
                          <a:solidFill>
                            <a:srgbClr val="000000"/>
                          </a:solidFill>
                          <a:effectLst/>
                          <a:latin typeface="Arial" panose="020B0604020202020204" pitchFamily="34" charset="0"/>
                        </a:rPr>
                        <a:t>[AT-AT] Sarasdorf - Zurndorf 439A [DIR] / N-1 Sarasdorf - Zurndorf 440A</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573.23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368702630"/>
                  </a:ext>
                </a:extLst>
              </a:tr>
              <a:tr h="146403">
                <a:tc>
                  <a:txBody>
                    <a:bodyPr/>
                    <a:lstStyle/>
                    <a:p>
                      <a:pPr algn="l" fontAlgn="b"/>
                      <a:r>
                        <a:rPr lang="en-US" sz="700" b="0" i="0" u="none" strike="noStrike">
                          <a:solidFill>
                            <a:srgbClr val="000000"/>
                          </a:solidFill>
                          <a:effectLst/>
                          <a:latin typeface="Arial" panose="020B0604020202020204" pitchFamily="34" charset="0"/>
                        </a:rPr>
                        <a:t>[AT-SI] Obersielach - Podlog 247 [OPP] [AT] / N-1 Cirkovce-Krsko</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3098.75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88314927"/>
                  </a:ext>
                </a:extLst>
              </a:tr>
              <a:tr h="146403">
                <a:tc>
                  <a:txBody>
                    <a:bodyPr/>
                    <a:lstStyle/>
                    <a:p>
                      <a:pPr algn="l" fontAlgn="b"/>
                      <a:r>
                        <a:rPr lang="en-US" sz="700" b="0" i="0" u="none" strike="noStrike">
                          <a:solidFill>
                            <a:srgbClr val="000000"/>
                          </a:solidFill>
                          <a:effectLst/>
                          <a:latin typeface="Arial" panose="020B0604020202020204" pitchFamily="34" charset="0"/>
                        </a:rPr>
                        <a:t>[D7-D7] Paffendorf - Rommerskirchen PAFFEN S [OPP] / N-1 Brauweiler - Rommerskirchen BRAUWL W</a:t>
                      </a:r>
                    </a:p>
                  </a:txBody>
                  <a:tcPr marL="82412"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104.58</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307525047"/>
                  </a:ext>
                </a:extLst>
              </a:tr>
            </a:tbl>
          </a:graphicData>
        </a:graphic>
      </p:graphicFrame>
    </p:spTree>
    <p:extLst>
      <p:ext uri="{BB962C8B-B14F-4D97-AF65-F5344CB8AC3E}">
        <p14:creationId xmlns:p14="http://schemas.microsoft.com/office/powerpoint/2010/main" val="4068603387"/>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20131 (part V)</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280DDB3B-D364-40FD-9D3B-51C0756F22E2}"/>
              </a:ext>
            </a:extLst>
          </p:cNvPr>
          <p:cNvGraphicFramePr>
            <a:graphicFrameLocks noGrp="1"/>
          </p:cNvGraphicFramePr>
          <p:nvPr>
            <p:extLst>
              <p:ext uri="{D42A27DB-BD31-4B8C-83A1-F6EECF244321}">
                <p14:modId xmlns:p14="http://schemas.microsoft.com/office/powerpoint/2010/main" val="622724943"/>
              </p:ext>
            </p:extLst>
          </p:nvPr>
        </p:nvGraphicFramePr>
        <p:xfrm>
          <a:off x="1527243" y="1021563"/>
          <a:ext cx="6774810" cy="5328431"/>
        </p:xfrm>
        <a:graphic>
          <a:graphicData uri="http://schemas.openxmlformats.org/drawingml/2006/table">
            <a:tbl>
              <a:tblPr/>
              <a:tblGrid>
                <a:gridCol w="5295022">
                  <a:extLst>
                    <a:ext uri="{9D8B030D-6E8A-4147-A177-3AD203B41FA5}">
                      <a16:colId xmlns:a16="http://schemas.microsoft.com/office/drawing/2014/main" val="1393349748"/>
                    </a:ext>
                  </a:extLst>
                </a:gridCol>
                <a:gridCol w="1077124">
                  <a:extLst>
                    <a:ext uri="{9D8B030D-6E8A-4147-A177-3AD203B41FA5}">
                      <a16:colId xmlns:a16="http://schemas.microsoft.com/office/drawing/2014/main" val="971873170"/>
                    </a:ext>
                  </a:extLst>
                </a:gridCol>
                <a:gridCol w="402664">
                  <a:extLst>
                    <a:ext uri="{9D8B030D-6E8A-4147-A177-3AD203B41FA5}">
                      <a16:colId xmlns:a16="http://schemas.microsoft.com/office/drawing/2014/main" val="868345612"/>
                    </a:ext>
                  </a:extLst>
                </a:gridCol>
              </a:tblGrid>
              <a:tr h="152654">
                <a:tc>
                  <a:txBody>
                    <a:bodyPr/>
                    <a:lstStyle/>
                    <a:p>
                      <a:pPr algn="l" fontAlgn="b"/>
                      <a:r>
                        <a:rPr lang="en-US" sz="800" b="1" i="0" u="none" strike="noStrike">
                          <a:solidFill>
                            <a:srgbClr val="000000"/>
                          </a:solidFill>
                          <a:effectLst/>
                          <a:latin typeface="Arial" panose="020B0604020202020204" pitchFamily="34" charset="0"/>
                        </a:rPr>
                        <a:t>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3662.36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294122751"/>
                  </a:ext>
                </a:extLst>
              </a:tr>
              <a:tr h="152654">
                <a:tc>
                  <a:txBody>
                    <a:bodyPr/>
                    <a:lstStyle/>
                    <a:p>
                      <a:pPr algn="l" fontAlgn="b"/>
                      <a:r>
                        <a:rPr lang="en-US" sz="800" b="0" i="0" u="none" strike="noStrike">
                          <a:solidFill>
                            <a:srgbClr val="000000"/>
                          </a:solidFill>
                          <a:effectLst/>
                          <a:latin typeface="Arial" panose="020B0604020202020204" pitchFamily="34" charset="0"/>
                        </a:rPr>
                        <a:t>[AT-SI] Kainachtal - Maribor 473 [OPP] [AT] / N-1 Maribor-Kainachtal 2</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1255.53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208769143"/>
                  </a:ext>
                </a:extLst>
              </a:tr>
              <a:tr h="152654">
                <a:tc>
                  <a:txBody>
                    <a:bodyPr/>
                    <a:lstStyle/>
                    <a:p>
                      <a:pPr algn="l" fontAlgn="b"/>
                      <a:r>
                        <a:rPr lang="en-US" sz="800" b="0" i="0" u="none" strike="noStrike">
                          <a:solidFill>
                            <a:srgbClr val="000000"/>
                          </a:solidFill>
                          <a:effectLst/>
                          <a:latin typeface="Arial" panose="020B0604020202020204" pitchFamily="34" charset="0"/>
                        </a:rPr>
                        <a:t>[CZ-D2] Prestice - Etzenricht 442 [DIR] [D2] / N-1 Hradec - Etzenricht</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1073.63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797007075"/>
                  </a:ext>
                </a:extLst>
              </a:tr>
              <a:tr h="152654">
                <a:tc>
                  <a:txBody>
                    <a:bodyPr/>
                    <a:lstStyle/>
                    <a:p>
                      <a:pPr algn="l" fontAlgn="b"/>
                      <a:r>
                        <a:rPr lang="en-US" sz="800" b="0" i="0" u="none" strike="noStrike">
                          <a:solidFill>
                            <a:srgbClr val="000000"/>
                          </a:solidFill>
                          <a:effectLst/>
                          <a:latin typeface="Arial" panose="020B0604020202020204" pitchFamily="34" charset="0"/>
                        </a:rPr>
                        <a:t>[AT-CZ] Duernrohr 1 - Slavetice 437 [DIR] [AT] / N-1 Slavetice - Durnrohr 2</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103.05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86817365"/>
                  </a:ext>
                </a:extLst>
              </a:tr>
              <a:tr h="152654">
                <a:tc>
                  <a:txBody>
                    <a:bodyPr/>
                    <a:lstStyle/>
                    <a:p>
                      <a:pPr algn="l" fontAlgn="b"/>
                      <a:r>
                        <a:rPr lang="en-US" sz="800" b="0" i="0" u="none" strike="noStrike">
                          <a:solidFill>
                            <a:srgbClr val="000000"/>
                          </a:solidFill>
                          <a:effectLst/>
                          <a:latin typeface="Arial" panose="020B0604020202020204" pitchFamily="34" charset="0"/>
                        </a:rPr>
                        <a:t>[AT-AT] Sarasdorf - Zurndorf 439A [DIR] / N-1 Sarasdorf - Zurndorf 440A</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20.29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01006435"/>
                  </a:ext>
                </a:extLst>
              </a:tr>
              <a:tr h="152654">
                <a:tc>
                  <a:txBody>
                    <a:bodyPr/>
                    <a:lstStyle/>
                    <a:p>
                      <a:pPr algn="l" fontAlgn="b"/>
                      <a:r>
                        <a:rPr lang="en-US" sz="800" b="0" i="0" u="none" strike="noStrike">
                          <a:solidFill>
                            <a:srgbClr val="000000"/>
                          </a:solidFill>
                          <a:effectLst/>
                          <a:latin typeface="Arial" panose="020B0604020202020204" pitchFamily="34" charset="0"/>
                        </a:rPr>
                        <a:t>[D2-D8] Helmstedt - Wolmirstedt 491 [DIR] [D8] / N-1 Helmstedt - Wolmirstedt 492</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1705.6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984862016"/>
                  </a:ext>
                </a:extLst>
              </a:tr>
              <a:tr h="152654">
                <a:tc>
                  <a:txBody>
                    <a:bodyPr/>
                    <a:lstStyle/>
                    <a:p>
                      <a:pPr algn="l" fontAlgn="b"/>
                      <a:r>
                        <a:rPr lang="en-US" sz="800" b="0" i="0" u="none" strike="noStrike">
                          <a:solidFill>
                            <a:srgbClr val="000000"/>
                          </a:solidFill>
                          <a:effectLst/>
                          <a:latin typeface="Arial" panose="020B0604020202020204" pitchFamily="34" charset="0"/>
                        </a:rPr>
                        <a:t>[AT-SI] Obersielach - Podlog 247 [DIR] [AT] / N-1 Cirkovce-Podlog</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3662.36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38634343"/>
                  </a:ext>
                </a:extLst>
              </a:tr>
              <a:tr h="152654">
                <a:tc>
                  <a:txBody>
                    <a:bodyPr/>
                    <a:lstStyle/>
                    <a:p>
                      <a:pPr algn="l" fontAlgn="b"/>
                      <a:r>
                        <a:rPr lang="en-US" sz="800" b="0" i="0" u="none" strike="noStrike">
                          <a:solidFill>
                            <a:srgbClr val="000000"/>
                          </a:solidFill>
                          <a:effectLst/>
                          <a:latin typeface="Arial" panose="020B0604020202020204" pitchFamily="34" charset="0"/>
                        </a:rPr>
                        <a:t>[AT-AT] Westtirol 1 - Westtirol 2 WTRHU41 [DIR] / N-1 Oberbrunn/Kruen - Silz 251</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165.3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708172062"/>
                  </a:ext>
                </a:extLst>
              </a:tr>
              <a:tr h="152654">
                <a:tc>
                  <a:txBody>
                    <a:bodyPr/>
                    <a:lstStyle/>
                    <a:p>
                      <a:pPr algn="l" fontAlgn="b"/>
                      <a:r>
                        <a:rPr lang="en-US" sz="800" b="1" i="0" u="none" strike="noStrike">
                          <a:solidFill>
                            <a:srgbClr val="000000"/>
                          </a:solidFill>
                          <a:effectLst/>
                          <a:latin typeface="Arial" panose="020B0604020202020204" pitchFamily="34" charset="0"/>
                        </a:rPr>
                        <a:t>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6329.63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408700229"/>
                  </a:ext>
                </a:extLst>
              </a:tr>
              <a:tr h="152654">
                <a:tc>
                  <a:txBody>
                    <a:bodyPr/>
                    <a:lstStyle/>
                    <a:p>
                      <a:pPr algn="l" fontAlgn="b"/>
                      <a:r>
                        <a:rPr lang="en-US" sz="800" b="0" i="0" u="none" strike="noStrike">
                          <a:solidFill>
                            <a:srgbClr val="000000"/>
                          </a:solidFill>
                          <a:effectLst/>
                          <a:latin typeface="Arial" panose="020B0604020202020204" pitchFamily="34" charset="0"/>
                        </a:rPr>
                        <a:t>[AT-SI] Kainachtal - Maribor 473 [OPP] [AT] / N-1 Maribor-Kainachtal 2</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1412.11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127340722"/>
                  </a:ext>
                </a:extLst>
              </a:tr>
              <a:tr h="152654">
                <a:tc>
                  <a:txBody>
                    <a:bodyPr/>
                    <a:lstStyle/>
                    <a:p>
                      <a:pPr algn="l" fontAlgn="b"/>
                      <a:r>
                        <a:rPr lang="de-DE" sz="800" b="0" i="0" u="none" strike="noStrike">
                          <a:solidFill>
                            <a:srgbClr val="000000"/>
                          </a:solidFill>
                          <a:effectLst/>
                          <a:latin typeface="Arial" panose="020B0604020202020204" pitchFamily="34" charset="0"/>
                        </a:rPr>
                        <a:t>[D4-FR] Eichstetten - Muhlbach rt [OPP] [D4] / N-1 Muhlbach - Sierentz 1</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1716.56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894739770"/>
                  </a:ext>
                </a:extLst>
              </a:tr>
              <a:tr h="152654">
                <a:tc>
                  <a:txBody>
                    <a:bodyPr/>
                    <a:lstStyle/>
                    <a:p>
                      <a:pPr algn="l" fontAlgn="b"/>
                      <a:r>
                        <a:rPr lang="en-US" sz="800" b="0" i="0" u="none" strike="noStrike">
                          <a:solidFill>
                            <a:srgbClr val="000000"/>
                          </a:solidFill>
                          <a:effectLst/>
                          <a:latin typeface="Arial" panose="020B0604020202020204" pitchFamily="34" charset="0"/>
                        </a:rPr>
                        <a:t>[AT-CZ] Duernrohr 1 - Slavetice 437 [DIR] [AT] / N-1 Slavetice - Durnrohr 2</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1052.57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056567686"/>
                  </a:ext>
                </a:extLst>
              </a:tr>
              <a:tr h="152654">
                <a:tc>
                  <a:txBody>
                    <a:bodyPr/>
                    <a:lstStyle/>
                    <a:p>
                      <a:pPr algn="l" fontAlgn="b"/>
                      <a:r>
                        <a:rPr lang="en-US" sz="800" b="0" i="0" u="none" strike="noStrike">
                          <a:solidFill>
                            <a:srgbClr val="000000"/>
                          </a:solidFill>
                          <a:effectLst/>
                          <a:latin typeface="Arial" panose="020B0604020202020204" pitchFamily="34" charset="0"/>
                        </a:rPr>
                        <a:t>[AT-AT] Sarasdorf - Zurndorf 439A [DIR] / N-1 Sarasdorf - Zurndorf 440A</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254.74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78968452"/>
                  </a:ext>
                </a:extLst>
              </a:tr>
              <a:tr h="152654">
                <a:tc>
                  <a:txBody>
                    <a:bodyPr/>
                    <a:lstStyle/>
                    <a:p>
                      <a:pPr algn="l" fontAlgn="b"/>
                      <a:r>
                        <a:rPr lang="en-US" sz="800" b="0" i="0" u="none" strike="noStrike">
                          <a:solidFill>
                            <a:srgbClr val="000000"/>
                          </a:solidFill>
                          <a:effectLst/>
                          <a:latin typeface="Arial" panose="020B0604020202020204" pitchFamily="34" charset="0"/>
                        </a:rPr>
                        <a:t>[D8-D2] Remptendorf - Redwitz 414 [DIR] [D8] / N-1 Remptendorf - Redwitz 413</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6329.63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767554374"/>
                  </a:ext>
                </a:extLst>
              </a:tr>
              <a:tr h="152654">
                <a:tc>
                  <a:txBody>
                    <a:bodyPr/>
                    <a:lstStyle/>
                    <a:p>
                      <a:pPr algn="l" fontAlgn="b"/>
                      <a:r>
                        <a:rPr lang="en-US" sz="800" b="0" i="0" u="none" strike="noStrike">
                          <a:solidFill>
                            <a:srgbClr val="000000"/>
                          </a:solidFill>
                          <a:effectLst/>
                          <a:latin typeface="Arial" panose="020B0604020202020204" pitchFamily="34" charset="0"/>
                        </a:rPr>
                        <a:t>[AT-SI] Obersielach - Podlog 247 [DIR] [AT] / N-1 Cirkovce-Krsko</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5217.54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427145437"/>
                  </a:ext>
                </a:extLst>
              </a:tr>
              <a:tr h="152654">
                <a:tc>
                  <a:txBody>
                    <a:bodyPr/>
                    <a:lstStyle/>
                    <a:p>
                      <a:pPr algn="l" fontAlgn="b"/>
                      <a:r>
                        <a:rPr lang="en-US" sz="800" b="0" i="0" u="none" strike="noStrike">
                          <a:solidFill>
                            <a:srgbClr val="000000"/>
                          </a:solidFill>
                          <a:effectLst/>
                          <a:latin typeface="Arial" panose="020B0604020202020204" pitchFamily="34" charset="0"/>
                        </a:rPr>
                        <a:t>[NL-D7] Maasbracht - Oberzier SELFK WS [OPP] [D7] / N-1 Maasbracht - Siersdorf SELFK SW/Z</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1814.43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046631849"/>
                  </a:ext>
                </a:extLst>
              </a:tr>
              <a:tr h="152654">
                <a:tc>
                  <a:txBody>
                    <a:bodyPr/>
                    <a:lstStyle/>
                    <a:p>
                      <a:pPr algn="l" fontAlgn="b"/>
                      <a:r>
                        <a:rPr lang="en-US" sz="800" b="0" i="0" u="none" strike="noStrike">
                          <a:solidFill>
                            <a:srgbClr val="000000"/>
                          </a:solidFill>
                          <a:effectLst/>
                          <a:latin typeface="Arial" panose="020B0604020202020204" pitchFamily="34" charset="0"/>
                        </a:rPr>
                        <a:t>[AT-HU] Zurndorf - Gyoer 439B [DIR] [AT] / BASECASE</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360.32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859613304"/>
                  </a:ext>
                </a:extLst>
              </a:tr>
              <a:tr h="152654">
                <a:tc>
                  <a:txBody>
                    <a:bodyPr/>
                    <a:lstStyle/>
                    <a:p>
                      <a:pPr algn="l" fontAlgn="b"/>
                      <a:r>
                        <a:rPr lang="sl-SI" sz="800" b="1" i="0" u="none" strike="noStrike" dirty="0">
                          <a:solidFill>
                            <a:srgbClr val="000000"/>
                          </a:solidFill>
                          <a:effectLst/>
                          <a:latin typeface="Arial" panose="020B0604020202020204" pitchFamily="34" charset="0"/>
                        </a:rPr>
                        <a:t>18</a:t>
                      </a:r>
                      <a:endParaRPr lang="en-US" sz="800" b="1" i="0" u="none" strike="noStrike" dirty="0">
                        <a:solidFill>
                          <a:srgbClr val="000000"/>
                        </a:solidFill>
                        <a:effectLst/>
                        <a:latin typeface="Arial" panose="020B0604020202020204" pitchFamily="34" charset="0"/>
                      </a:endParaRP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24712.79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49895309"/>
                  </a:ext>
                </a:extLst>
              </a:tr>
              <a:tr h="152654">
                <a:tc>
                  <a:txBody>
                    <a:bodyPr/>
                    <a:lstStyle/>
                    <a:p>
                      <a:pPr algn="l" fontAlgn="b"/>
                      <a:r>
                        <a:rPr lang="en-US" sz="800" b="0" i="0" u="none" strike="noStrike">
                          <a:solidFill>
                            <a:srgbClr val="000000"/>
                          </a:solidFill>
                          <a:effectLst/>
                          <a:latin typeface="Arial" panose="020B0604020202020204" pitchFamily="34" charset="0"/>
                        </a:rPr>
                        <a:t>[AT-CZ] Duernrohr 1 - Slavetice 437 [OPP] [AT] / N-1 Slavetice - Durnrohr 2</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2974.63</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975892060"/>
                  </a:ext>
                </a:extLst>
              </a:tr>
              <a:tr h="152654">
                <a:tc>
                  <a:txBody>
                    <a:bodyPr/>
                    <a:lstStyle/>
                    <a:p>
                      <a:pPr algn="l" fontAlgn="b"/>
                      <a:r>
                        <a:rPr lang="en-US" sz="800" b="0" i="0" u="none" strike="noStrike">
                          <a:solidFill>
                            <a:srgbClr val="000000"/>
                          </a:solidFill>
                          <a:effectLst/>
                          <a:latin typeface="Arial" panose="020B0604020202020204" pitchFamily="34" charset="0"/>
                        </a:rPr>
                        <a:t>[AT-AT] Sarasdorf - Zurndorf 439A [DIR] / N-1 Sarasdorf - Zurndorf 440A</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869.35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186376788"/>
                  </a:ext>
                </a:extLst>
              </a:tr>
              <a:tr h="152654">
                <a:tc>
                  <a:txBody>
                    <a:bodyPr/>
                    <a:lstStyle/>
                    <a:p>
                      <a:pPr algn="l" fontAlgn="b"/>
                      <a:r>
                        <a:rPr lang="en-US" sz="800" b="0" i="0" u="none" strike="noStrike">
                          <a:solidFill>
                            <a:srgbClr val="000000"/>
                          </a:solidFill>
                          <a:effectLst/>
                          <a:latin typeface="Arial" panose="020B0604020202020204" pitchFamily="34" charset="0"/>
                        </a:rPr>
                        <a:t>[NL-BE] Maasbracht-Van Eyck 380 W [DIR] [NL] / N-1 ALEGRO DC</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853.47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616726044"/>
                  </a:ext>
                </a:extLst>
              </a:tr>
              <a:tr h="152654">
                <a:tc>
                  <a:txBody>
                    <a:bodyPr/>
                    <a:lstStyle/>
                    <a:p>
                      <a:pPr algn="l" fontAlgn="b"/>
                      <a:r>
                        <a:rPr lang="en-US" sz="800" b="0" i="0" u="none" strike="noStrike">
                          <a:solidFill>
                            <a:srgbClr val="000000"/>
                          </a:solidFill>
                          <a:effectLst/>
                          <a:latin typeface="Arial" panose="020B0604020202020204" pitchFamily="34" charset="0"/>
                        </a:rPr>
                        <a:t>[AT-D4] Meiningen - Buers 406A [OPP] [AT] / N-1 Walgau - Werben 405B</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24712.79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291760018"/>
                  </a:ext>
                </a:extLst>
              </a:tr>
              <a:tr h="152654">
                <a:tc>
                  <a:txBody>
                    <a:bodyPr/>
                    <a:lstStyle/>
                    <a:p>
                      <a:pPr algn="l" fontAlgn="b"/>
                      <a:r>
                        <a:rPr lang="de-DE" sz="800" b="0" i="0" u="none" strike="noStrike">
                          <a:solidFill>
                            <a:srgbClr val="000000"/>
                          </a:solidFill>
                          <a:effectLst/>
                          <a:latin typeface="Arial" panose="020B0604020202020204" pitchFamily="34" charset="0"/>
                        </a:rPr>
                        <a:t>[AT-AT] Tauern - Weissenbach 222 [OPP] / N-1 Tauern - Weissenbach 221</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11130.33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734538358"/>
                  </a:ext>
                </a:extLst>
              </a:tr>
              <a:tr h="152654">
                <a:tc>
                  <a:txBody>
                    <a:bodyPr/>
                    <a:lstStyle/>
                    <a:p>
                      <a:pPr algn="l" fontAlgn="b"/>
                      <a:r>
                        <a:rPr lang="en-US" sz="800" b="0" i="0" u="none" strike="noStrike">
                          <a:solidFill>
                            <a:srgbClr val="000000"/>
                          </a:solidFill>
                          <a:effectLst/>
                          <a:latin typeface="Arial" panose="020B0604020202020204" pitchFamily="34" charset="0"/>
                        </a:rPr>
                        <a:t>[AT-SI] Obersielach - Podlog 247 [OPP] [AT] / N-1 Cirkovce-Podlog</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1048.87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450416340"/>
                  </a:ext>
                </a:extLst>
              </a:tr>
              <a:tr h="290849">
                <a:tc>
                  <a:txBody>
                    <a:bodyPr/>
                    <a:lstStyle/>
                    <a:p>
                      <a:pPr algn="l" fontAlgn="b"/>
                      <a:r>
                        <a:rPr lang="en-US" sz="800" b="0" i="0" u="none" strike="noStrike">
                          <a:solidFill>
                            <a:srgbClr val="000000"/>
                          </a:solidFill>
                          <a:effectLst/>
                          <a:latin typeface="Arial" panose="020B0604020202020204" pitchFamily="34" charset="0"/>
                        </a:rPr>
                        <a:t>[D4-D7] Daxlanden - Weingarten ge (Germersheim Sued) [OPP] [D4] / N-1 Buerstadt - Lambsheim BUERST W</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9434.25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147753552"/>
                  </a:ext>
                </a:extLst>
              </a:tr>
              <a:tr h="152654">
                <a:tc>
                  <a:txBody>
                    <a:bodyPr/>
                    <a:lstStyle/>
                    <a:p>
                      <a:pPr algn="l" fontAlgn="b"/>
                      <a:r>
                        <a:rPr lang="de-DE" sz="800" b="0" i="0" u="none" strike="noStrike">
                          <a:solidFill>
                            <a:srgbClr val="000000"/>
                          </a:solidFill>
                          <a:effectLst/>
                          <a:latin typeface="Arial" panose="020B0604020202020204" pitchFamily="34" charset="0"/>
                        </a:rPr>
                        <a:t>[D7-D7] Y Paffendorf - Oberzier SECHTM N [DIR] / N-1 Sechtem - Paffendorf - Oberzier SECHTM S</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570.19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931528623"/>
                  </a:ext>
                </a:extLst>
              </a:tr>
              <a:tr h="152654">
                <a:tc>
                  <a:txBody>
                    <a:bodyPr/>
                    <a:lstStyle/>
                    <a:p>
                      <a:pPr algn="l" fontAlgn="b"/>
                      <a:r>
                        <a:rPr lang="en-US" sz="800" b="1" i="0" u="none" strike="noStrike">
                          <a:solidFill>
                            <a:srgbClr val="000000"/>
                          </a:solidFill>
                          <a:effectLst/>
                          <a:latin typeface="Arial" panose="020B0604020202020204" pitchFamily="34" charset="0"/>
                        </a:rPr>
                        <a:t>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19912.99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8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411550846"/>
                  </a:ext>
                </a:extLst>
              </a:tr>
              <a:tr h="152654">
                <a:tc>
                  <a:txBody>
                    <a:bodyPr/>
                    <a:lstStyle/>
                    <a:p>
                      <a:pPr algn="l" fontAlgn="b"/>
                      <a:r>
                        <a:rPr lang="en-US" sz="800" b="0" i="0" u="none" strike="noStrike">
                          <a:solidFill>
                            <a:srgbClr val="000000"/>
                          </a:solidFill>
                          <a:effectLst/>
                          <a:latin typeface="Arial" panose="020B0604020202020204" pitchFamily="34" charset="0"/>
                        </a:rPr>
                        <a:t>[AT-CZ] Duernrohr 1 - Slavetice 437 [OPP] [AT] / N-1 Slavetice - Durnrohr 2</a:t>
                      </a:r>
                    </a:p>
                  </a:txBody>
                  <a:tcPr marL="87259"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1715.04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43757063"/>
                  </a:ext>
                </a:extLst>
              </a:tr>
              <a:tr h="152654">
                <a:tc>
                  <a:txBody>
                    <a:bodyPr/>
                    <a:lstStyle/>
                    <a:p>
                      <a:pPr algn="l" fontAlgn="b"/>
                      <a:r>
                        <a:rPr lang="de-DE" sz="800" b="0" i="0" u="none" strike="noStrike">
                          <a:solidFill>
                            <a:srgbClr val="000000"/>
                          </a:solidFill>
                          <a:effectLst/>
                          <a:latin typeface="Arial" panose="020B0604020202020204" pitchFamily="34" charset="0"/>
                        </a:rPr>
                        <a:t>[D7-D7] Gronau - Gronau TR 441 E [OPP] / N-1 Gronau - Kusenhorst HAMALD</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19912.99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875461267"/>
                  </a:ext>
                </a:extLst>
              </a:tr>
              <a:tr h="152654">
                <a:tc>
                  <a:txBody>
                    <a:bodyPr/>
                    <a:lstStyle/>
                    <a:p>
                      <a:pPr algn="l" fontAlgn="b"/>
                      <a:r>
                        <a:rPr lang="en-US" sz="800" b="0" i="0" u="none" strike="noStrike">
                          <a:solidFill>
                            <a:srgbClr val="000000"/>
                          </a:solidFill>
                          <a:effectLst/>
                          <a:latin typeface="Arial" panose="020B0604020202020204" pitchFamily="34" charset="0"/>
                        </a:rPr>
                        <a:t>[NL-NL] Krimpen a/d IJssel-Geertruidenberg 380 W [OPP] / N-1 Krimpen a/d IJssel-Geertruidenberg 380 Z</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497.89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072528564"/>
                  </a:ext>
                </a:extLst>
              </a:tr>
              <a:tr h="152654">
                <a:tc>
                  <a:txBody>
                    <a:bodyPr/>
                    <a:lstStyle/>
                    <a:p>
                      <a:pPr algn="l" fontAlgn="b"/>
                      <a:r>
                        <a:rPr lang="en-US" sz="800" b="0" i="0" u="none" strike="noStrike">
                          <a:solidFill>
                            <a:srgbClr val="000000"/>
                          </a:solidFill>
                          <a:effectLst/>
                          <a:latin typeface="Arial" panose="020B0604020202020204" pitchFamily="34" charset="0"/>
                        </a:rPr>
                        <a:t>[AT-AT] Sarasdorf - Zurndorf 439A [DIR] / N-1 Sarasdorf - Zurndorf 440A</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848.26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536338916"/>
                  </a:ext>
                </a:extLst>
              </a:tr>
              <a:tr h="152654">
                <a:tc>
                  <a:txBody>
                    <a:bodyPr/>
                    <a:lstStyle/>
                    <a:p>
                      <a:pPr algn="l" fontAlgn="b"/>
                      <a:r>
                        <a:rPr lang="en-US" sz="800" b="0" i="0" u="none" strike="noStrike">
                          <a:solidFill>
                            <a:srgbClr val="000000"/>
                          </a:solidFill>
                          <a:effectLst/>
                          <a:latin typeface="Arial" panose="020B0604020202020204" pitchFamily="34" charset="0"/>
                        </a:rPr>
                        <a:t>[AT-SI] Obersielach - Podlog 247 [DIR] [AT] / N-1 Maribor-Kainachtal 1</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275.65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774648778"/>
                  </a:ext>
                </a:extLst>
              </a:tr>
              <a:tr h="152654">
                <a:tc>
                  <a:txBody>
                    <a:bodyPr/>
                    <a:lstStyle/>
                    <a:p>
                      <a:pPr algn="l" fontAlgn="b"/>
                      <a:r>
                        <a:rPr lang="en-US" sz="800" b="0" i="0" u="none" strike="noStrike">
                          <a:solidFill>
                            <a:srgbClr val="000000"/>
                          </a:solidFill>
                          <a:effectLst/>
                          <a:latin typeface="Arial" panose="020B0604020202020204" pitchFamily="34" charset="0"/>
                        </a:rPr>
                        <a:t>[AT-HU] Zurndorf - Gyoer 439B [DIR] [AT] / BASECASE</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648.25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079999432"/>
                  </a:ext>
                </a:extLst>
              </a:tr>
              <a:tr h="152654">
                <a:tc>
                  <a:txBody>
                    <a:bodyPr/>
                    <a:lstStyle/>
                    <a:p>
                      <a:pPr algn="l" fontAlgn="b"/>
                      <a:r>
                        <a:rPr lang="en-US" sz="800" b="0" i="0" u="none" strike="noStrike">
                          <a:solidFill>
                            <a:srgbClr val="000000"/>
                          </a:solidFill>
                          <a:effectLst/>
                          <a:latin typeface="Arial" panose="020B0604020202020204" pitchFamily="34" charset="0"/>
                        </a:rPr>
                        <a:t>[D2-D2] Conneforde - Diele ROT [OPP] / N-1 Conneforde - Diele WEISS</a:t>
                      </a:r>
                    </a:p>
                  </a:txBody>
                  <a:tcPr marL="87259"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17678.73</a:t>
                      </a:r>
                    </a:p>
                  </a:txBody>
                  <a:tcPr marL="0" marR="0" marT="0" marB="0" anchor="b">
                    <a:lnL>
                      <a:noFill/>
                    </a:lnL>
                    <a:lnR>
                      <a:noFill/>
                    </a:lnR>
                    <a:lnT>
                      <a:noFill/>
                    </a:lnT>
                    <a:lnB>
                      <a:noFill/>
                    </a:lnB>
                  </a:tcPr>
                </a:tc>
                <a:tc>
                  <a:txBody>
                    <a:bodyPr/>
                    <a:lstStyle/>
                    <a:p>
                      <a:pPr algn="r" fontAlgn="b"/>
                      <a:r>
                        <a:rPr lang="en-US" sz="800" b="0" i="0" u="none" strike="noStrike" dirty="0">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774598553"/>
                  </a:ext>
                </a:extLst>
              </a:tr>
            </a:tbl>
          </a:graphicData>
        </a:graphic>
      </p:graphicFrame>
    </p:spTree>
    <p:extLst>
      <p:ext uri="{BB962C8B-B14F-4D97-AF65-F5344CB8AC3E}">
        <p14:creationId xmlns:p14="http://schemas.microsoft.com/office/powerpoint/2010/main" val="2457257171"/>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20131 (part VI)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31A689D6-3A16-435E-AD6F-2E65E3682550}"/>
              </a:ext>
            </a:extLst>
          </p:cNvPr>
          <p:cNvGraphicFramePr>
            <a:graphicFrameLocks noGrp="1"/>
          </p:cNvGraphicFramePr>
          <p:nvPr>
            <p:extLst>
              <p:ext uri="{D42A27DB-BD31-4B8C-83A1-F6EECF244321}">
                <p14:modId xmlns:p14="http://schemas.microsoft.com/office/powerpoint/2010/main" val="3833639725"/>
              </p:ext>
            </p:extLst>
          </p:nvPr>
        </p:nvGraphicFramePr>
        <p:xfrm>
          <a:off x="1459149" y="1079509"/>
          <a:ext cx="6353523" cy="5525560"/>
        </p:xfrm>
        <a:graphic>
          <a:graphicData uri="http://schemas.openxmlformats.org/drawingml/2006/table">
            <a:tbl>
              <a:tblPr/>
              <a:tblGrid>
                <a:gridCol w="4965755">
                  <a:extLst>
                    <a:ext uri="{9D8B030D-6E8A-4147-A177-3AD203B41FA5}">
                      <a16:colId xmlns:a16="http://schemas.microsoft.com/office/drawing/2014/main" val="2825143236"/>
                    </a:ext>
                  </a:extLst>
                </a:gridCol>
                <a:gridCol w="1010144">
                  <a:extLst>
                    <a:ext uri="{9D8B030D-6E8A-4147-A177-3AD203B41FA5}">
                      <a16:colId xmlns:a16="http://schemas.microsoft.com/office/drawing/2014/main" val="1870681872"/>
                    </a:ext>
                  </a:extLst>
                </a:gridCol>
                <a:gridCol w="377624">
                  <a:extLst>
                    <a:ext uri="{9D8B030D-6E8A-4147-A177-3AD203B41FA5}">
                      <a16:colId xmlns:a16="http://schemas.microsoft.com/office/drawing/2014/main" val="4282029550"/>
                    </a:ext>
                  </a:extLst>
                </a:gridCol>
              </a:tblGrid>
              <a:tr h="138139">
                <a:tc>
                  <a:txBody>
                    <a:bodyPr/>
                    <a:lstStyle/>
                    <a:p>
                      <a:pPr algn="l" fontAlgn="b"/>
                      <a:r>
                        <a:rPr lang="en-US" sz="600" b="1" i="0" u="none" strike="noStrike">
                          <a:solidFill>
                            <a:srgbClr val="000000"/>
                          </a:solidFill>
                          <a:effectLst/>
                          <a:latin typeface="Arial" panose="020B0604020202020204" pitchFamily="34" charset="0"/>
                        </a:rPr>
                        <a:t>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26163.17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154719687"/>
                  </a:ext>
                </a:extLst>
              </a:tr>
              <a:tr h="138139">
                <a:tc>
                  <a:txBody>
                    <a:bodyPr/>
                    <a:lstStyle/>
                    <a:p>
                      <a:pPr algn="l" fontAlgn="b"/>
                      <a:r>
                        <a:rPr lang="en-US" sz="600" b="0" i="0" u="none" strike="noStrike">
                          <a:solidFill>
                            <a:srgbClr val="000000"/>
                          </a:solidFill>
                          <a:effectLst/>
                          <a:latin typeface="Arial" panose="020B0604020202020204" pitchFamily="34" charset="0"/>
                        </a:rPr>
                        <a:t>[AT-AT] Sarasdorf - Zurndorf 439A [DIR] / N-1 Sarasdorf - Zurndorf 440A</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2648.04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520558214"/>
                  </a:ext>
                </a:extLst>
              </a:tr>
              <a:tr h="138139">
                <a:tc>
                  <a:txBody>
                    <a:bodyPr/>
                    <a:lstStyle/>
                    <a:p>
                      <a:pPr algn="l" fontAlgn="b"/>
                      <a:r>
                        <a:rPr lang="en-US" sz="600" b="0" i="0" u="none" strike="noStrike">
                          <a:solidFill>
                            <a:srgbClr val="000000"/>
                          </a:solidFill>
                          <a:effectLst/>
                          <a:latin typeface="Arial" panose="020B0604020202020204" pitchFamily="34" charset="0"/>
                        </a:rPr>
                        <a:t>[NL-BE] Maasbracht-Van Eyck 380 W [DIR] [NL] / N-1 ALEGRO DC</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491.23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727128007"/>
                  </a:ext>
                </a:extLst>
              </a:tr>
              <a:tr h="138139">
                <a:tc>
                  <a:txBody>
                    <a:bodyPr/>
                    <a:lstStyle/>
                    <a:p>
                      <a:pPr algn="l" fontAlgn="b"/>
                      <a:r>
                        <a:rPr lang="en-US" sz="600" b="0" i="0" u="none" strike="noStrike">
                          <a:solidFill>
                            <a:srgbClr val="000000"/>
                          </a:solidFill>
                          <a:effectLst/>
                          <a:latin typeface="Arial" panose="020B0604020202020204" pitchFamily="34" charset="0"/>
                        </a:rPr>
                        <a:t>[AT-SI] Obersielach - Podlog 247 [OPP] [AT] / N-1 Cirkovce-Podlog</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26163.17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86856576"/>
                  </a:ext>
                </a:extLst>
              </a:tr>
              <a:tr h="138139">
                <a:tc>
                  <a:txBody>
                    <a:bodyPr/>
                    <a:lstStyle/>
                    <a:p>
                      <a:pPr algn="l" fontAlgn="b"/>
                      <a:r>
                        <a:rPr lang="en-US" sz="600" b="0" i="0" u="none" strike="noStrike">
                          <a:solidFill>
                            <a:srgbClr val="000000"/>
                          </a:solidFill>
                          <a:effectLst/>
                          <a:latin typeface="Arial" panose="020B0604020202020204" pitchFamily="34" charset="0"/>
                        </a:rPr>
                        <a:t>[AT-AT] Westtirol 1 - Westtirol 2 WTRHU41 [OPP] / N-1 Westtirol - Voehringen</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13681.19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630166672"/>
                  </a:ext>
                </a:extLst>
              </a:tr>
              <a:tr h="138139">
                <a:tc>
                  <a:txBody>
                    <a:bodyPr/>
                    <a:lstStyle/>
                    <a:p>
                      <a:pPr algn="l" fontAlgn="b"/>
                      <a:r>
                        <a:rPr lang="en-US" sz="600" b="0" i="0" u="none" strike="noStrike">
                          <a:solidFill>
                            <a:srgbClr val="000000"/>
                          </a:solidFill>
                          <a:effectLst/>
                          <a:latin typeface="Arial" panose="020B0604020202020204" pitchFamily="34" charset="0"/>
                        </a:rPr>
                        <a:t>[D4-D7] Herbertingen - Tiengen TIENGN N [DIR] [D7] / N-1 Pradella-Y/Punt LN300153</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6112.05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288654889"/>
                  </a:ext>
                </a:extLst>
              </a:tr>
              <a:tr h="138139">
                <a:tc>
                  <a:txBody>
                    <a:bodyPr/>
                    <a:lstStyle/>
                    <a:p>
                      <a:pPr algn="l" fontAlgn="b"/>
                      <a:r>
                        <a:rPr lang="en-US" sz="600" b="0" i="0" u="none" strike="noStrike">
                          <a:solidFill>
                            <a:srgbClr val="000000"/>
                          </a:solidFill>
                          <a:effectLst/>
                          <a:latin typeface="Arial" panose="020B0604020202020204" pitchFamily="34" charset="0"/>
                        </a:rPr>
                        <a:t>[AT-AT] Oststeiermark - Wien Suedost 477 [OPP] / N-1 Suedburgenland - Wien Suedost 478</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16708.14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412663966"/>
                  </a:ext>
                </a:extLst>
              </a:tr>
              <a:tr h="138139">
                <a:tc>
                  <a:txBody>
                    <a:bodyPr/>
                    <a:lstStyle/>
                    <a:p>
                      <a:pPr algn="l" fontAlgn="b"/>
                      <a:r>
                        <a:rPr lang="en-US" sz="600" b="0" i="0" u="none" strike="noStrike">
                          <a:solidFill>
                            <a:srgbClr val="000000"/>
                          </a:solidFill>
                          <a:effectLst/>
                          <a:latin typeface="Arial" panose="020B0604020202020204" pitchFamily="34" charset="0"/>
                        </a:rPr>
                        <a:t>[AT-HU] Zurndorf - Gyoer 439B [DIR] [AT] / BASECASE</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1444.67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428534659"/>
                  </a:ext>
                </a:extLst>
              </a:tr>
              <a:tr h="138139">
                <a:tc>
                  <a:txBody>
                    <a:bodyPr/>
                    <a:lstStyle/>
                    <a:p>
                      <a:pPr algn="l" fontAlgn="b"/>
                      <a:r>
                        <a:rPr lang="en-US" sz="600" b="1" i="0" u="none" strike="noStrike">
                          <a:solidFill>
                            <a:srgbClr val="000000"/>
                          </a:solidFill>
                          <a:effectLst/>
                          <a:latin typeface="Arial" panose="020B0604020202020204" pitchFamily="34" charset="0"/>
                        </a:rPr>
                        <a:t>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9068.01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190026686"/>
                  </a:ext>
                </a:extLst>
              </a:tr>
              <a:tr h="138139">
                <a:tc>
                  <a:txBody>
                    <a:bodyPr/>
                    <a:lstStyle/>
                    <a:p>
                      <a:pPr algn="l" fontAlgn="b"/>
                      <a:r>
                        <a:rPr lang="en-US" sz="600" b="0" i="0" u="none" strike="noStrike">
                          <a:solidFill>
                            <a:srgbClr val="000000"/>
                          </a:solidFill>
                          <a:effectLst/>
                          <a:latin typeface="Arial" panose="020B0604020202020204" pitchFamily="34" charset="0"/>
                        </a:rPr>
                        <a:t>[AT-HU] Neusiedl - Gyoer 246B [DIR] [AT] / N-1 Gyor - Wien</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470.59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843972945"/>
                  </a:ext>
                </a:extLst>
              </a:tr>
              <a:tr h="138139">
                <a:tc>
                  <a:txBody>
                    <a:bodyPr/>
                    <a:lstStyle/>
                    <a:p>
                      <a:pPr algn="l" fontAlgn="b"/>
                      <a:r>
                        <a:rPr lang="en-US" sz="600" b="0" i="0" u="none" strike="noStrike">
                          <a:solidFill>
                            <a:srgbClr val="000000"/>
                          </a:solidFill>
                          <a:effectLst/>
                          <a:latin typeface="Arial" panose="020B0604020202020204" pitchFamily="34" charset="0"/>
                        </a:rPr>
                        <a:t>[AT-SI] Kainachtal - Maribor 473 [OPP] [AT] / N-1 Maribor-Kainachtal 2</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3356.52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357213709"/>
                  </a:ext>
                </a:extLst>
              </a:tr>
              <a:tr h="138139">
                <a:tc>
                  <a:txBody>
                    <a:bodyPr/>
                    <a:lstStyle/>
                    <a:p>
                      <a:pPr algn="l" fontAlgn="b"/>
                      <a:r>
                        <a:rPr lang="en-US" sz="600" b="0" i="0" u="none" strike="noStrike">
                          <a:solidFill>
                            <a:srgbClr val="000000"/>
                          </a:solidFill>
                          <a:effectLst/>
                          <a:latin typeface="Arial" panose="020B0604020202020204" pitchFamily="34" charset="0"/>
                        </a:rPr>
                        <a:t>[D8-D8] Roehrsdorf - Remptendorf 574 [DIR] / N-1 Remptendorf - Weida 575</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266705449"/>
                  </a:ext>
                </a:extLst>
              </a:tr>
              <a:tr h="138139">
                <a:tc>
                  <a:txBody>
                    <a:bodyPr/>
                    <a:lstStyle/>
                    <a:p>
                      <a:pPr algn="l" fontAlgn="b"/>
                      <a:r>
                        <a:rPr lang="en-US" sz="600" b="0" i="0" u="none" strike="noStrike">
                          <a:solidFill>
                            <a:srgbClr val="000000"/>
                          </a:solidFill>
                          <a:effectLst/>
                          <a:latin typeface="Arial" panose="020B0604020202020204" pitchFamily="34" charset="0"/>
                        </a:rPr>
                        <a:t>[AT-CZ] Duernrohr 1 - Slavetice 437 [DIR] [AT] / N-1 Slavetice - Durnrohr 2</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259.94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116853116"/>
                  </a:ext>
                </a:extLst>
              </a:tr>
              <a:tr h="138139">
                <a:tc>
                  <a:txBody>
                    <a:bodyPr/>
                    <a:lstStyle/>
                    <a:p>
                      <a:pPr algn="l" fontAlgn="b"/>
                      <a:r>
                        <a:rPr lang="en-US" sz="600" b="0" i="0" u="none" strike="noStrike">
                          <a:solidFill>
                            <a:srgbClr val="000000"/>
                          </a:solidFill>
                          <a:effectLst/>
                          <a:latin typeface="Arial" panose="020B0604020202020204" pitchFamily="34" charset="0"/>
                        </a:rPr>
                        <a:t>[NL-BE] Maasbracht-Van Eyck 380 W [OPP] [NL] / N-1 Achene - Gramme 380.10</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30.16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049793185"/>
                  </a:ext>
                </a:extLst>
              </a:tr>
              <a:tr h="138139">
                <a:tc>
                  <a:txBody>
                    <a:bodyPr/>
                    <a:lstStyle/>
                    <a:p>
                      <a:pPr algn="l" fontAlgn="b"/>
                      <a:r>
                        <a:rPr lang="en-US" sz="600" b="0" i="0" u="none" strike="noStrike">
                          <a:solidFill>
                            <a:srgbClr val="000000"/>
                          </a:solidFill>
                          <a:effectLst/>
                          <a:latin typeface="Arial" panose="020B0604020202020204" pitchFamily="34" charset="0"/>
                        </a:rPr>
                        <a:t>[AT-SI] Obersielach - Podlog 247 [DIR] [AT] / N-1 Cirkovce-Podlog</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9068.01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74008301"/>
                  </a:ext>
                </a:extLst>
              </a:tr>
              <a:tr h="138139">
                <a:tc>
                  <a:txBody>
                    <a:bodyPr/>
                    <a:lstStyle/>
                    <a:p>
                      <a:pPr algn="l" fontAlgn="b"/>
                      <a:r>
                        <a:rPr lang="en-US" sz="600" b="0" i="0" u="none" strike="noStrike">
                          <a:solidFill>
                            <a:srgbClr val="000000"/>
                          </a:solidFill>
                          <a:effectLst/>
                          <a:latin typeface="Arial" panose="020B0604020202020204" pitchFamily="34" charset="0"/>
                        </a:rPr>
                        <a:t>[AT-HU] Zurndorf - Gyoer 439B [OPP] [AT] / N-1 Gabcikovo - Gonyu</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352.14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56444361"/>
                  </a:ext>
                </a:extLst>
              </a:tr>
              <a:tr h="138139">
                <a:tc>
                  <a:txBody>
                    <a:bodyPr/>
                    <a:lstStyle/>
                    <a:p>
                      <a:pPr algn="l" fontAlgn="b"/>
                      <a:r>
                        <a:rPr lang="de-DE" sz="600" b="0" i="0" u="none" strike="noStrike">
                          <a:solidFill>
                            <a:srgbClr val="000000"/>
                          </a:solidFill>
                          <a:effectLst/>
                          <a:latin typeface="Arial" panose="020B0604020202020204" pitchFamily="34" charset="0"/>
                        </a:rPr>
                        <a:t>[D7-D7] Y Paffendorf - Oberzier SECHTM S [DIR] / N-1 Sechtem - Paffendorf - Oberzier SECHTM N</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42.07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823276840"/>
                  </a:ext>
                </a:extLst>
              </a:tr>
              <a:tr h="138139">
                <a:tc>
                  <a:txBody>
                    <a:bodyPr/>
                    <a:lstStyle/>
                    <a:p>
                      <a:pPr algn="l" fontAlgn="b"/>
                      <a:r>
                        <a:rPr lang="en-US" sz="600" b="1" i="0" u="none" strike="noStrike">
                          <a:solidFill>
                            <a:srgbClr val="000000"/>
                          </a:solidFill>
                          <a:effectLst/>
                          <a:latin typeface="Arial" panose="020B0604020202020204" pitchFamily="34" charset="0"/>
                        </a:rPr>
                        <a:t>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21504.26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177017750"/>
                  </a:ext>
                </a:extLst>
              </a:tr>
              <a:tr h="138139">
                <a:tc>
                  <a:txBody>
                    <a:bodyPr/>
                    <a:lstStyle/>
                    <a:p>
                      <a:pPr algn="l" fontAlgn="b"/>
                      <a:r>
                        <a:rPr lang="en-US" sz="600" b="0" i="0" u="none" strike="noStrike">
                          <a:solidFill>
                            <a:srgbClr val="000000"/>
                          </a:solidFill>
                          <a:effectLst/>
                          <a:latin typeface="Arial" panose="020B0604020202020204" pitchFamily="34" charset="0"/>
                        </a:rPr>
                        <a:t>[AT-CZ] Duernrohr 1 - Slavetice 437 [OPP] [AT] / N-1 Slavetice - Durnrohr 2</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2013.84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73825639"/>
                  </a:ext>
                </a:extLst>
              </a:tr>
              <a:tr h="138139">
                <a:tc>
                  <a:txBody>
                    <a:bodyPr/>
                    <a:lstStyle/>
                    <a:p>
                      <a:pPr algn="l" fontAlgn="b"/>
                      <a:r>
                        <a:rPr lang="en-US" sz="600" b="0" i="0" u="none" strike="noStrike">
                          <a:solidFill>
                            <a:srgbClr val="000000"/>
                          </a:solidFill>
                          <a:effectLst/>
                          <a:latin typeface="Arial" panose="020B0604020202020204" pitchFamily="34" charset="0"/>
                        </a:rPr>
                        <a:t>[AT-SI] Kainachtal - Maribor 473 [DIR] [AT] / N-1 Maribor-Kainachtal 2</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350.36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649804328"/>
                  </a:ext>
                </a:extLst>
              </a:tr>
              <a:tr h="138139">
                <a:tc>
                  <a:txBody>
                    <a:bodyPr/>
                    <a:lstStyle/>
                    <a:p>
                      <a:pPr algn="l" fontAlgn="b"/>
                      <a:r>
                        <a:rPr lang="en-US" sz="600" b="0" i="0" u="none" strike="noStrike">
                          <a:solidFill>
                            <a:srgbClr val="000000"/>
                          </a:solidFill>
                          <a:effectLst/>
                          <a:latin typeface="Arial" panose="020B0604020202020204" pitchFamily="34" charset="0"/>
                        </a:rPr>
                        <a:t>[NL-BE] Rilland-Zandvliet 380 W [DIR] [NL] / N-1 PST Zandvliet 2</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1632.71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83579745"/>
                  </a:ext>
                </a:extLst>
              </a:tr>
              <a:tr h="138139">
                <a:tc>
                  <a:txBody>
                    <a:bodyPr/>
                    <a:lstStyle/>
                    <a:p>
                      <a:pPr algn="l" fontAlgn="b"/>
                      <a:r>
                        <a:rPr lang="en-US" sz="600" b="0" i="0" u="none" strike="noStrike">
                          <a:solidFill>
                            <a:srgbClr val="000000"/>
                          </a:solidFill>
                          <a:effectLst/>
                          <a:latin typeface="Arial" panose="020B0604020202020204" pitchFamily="34" charset="0"/>
                        </a:rPr>
                        <a:t>[AT-AT] Westtirol 1 - Westtirol 2 WTRHU41 [DIR] / N-1 Oberbrunn/Kruen - Silz 251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5507.17</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397583373"/>
                  </a:ext>
                </a:extLst>
              </a:tr>
              <a:tr h="138139">
                <a:tc>
                  <a:txBody>
                    <a:bodyPr/>
                    <a:lstStyle/>
                    <a:p>
                      <a:pPr algn="l" fontAlgn="b"/>
                      <a:r>
                        <a:rPr lang="en-US" sz="600" b="0" i="0" u="none" strike="noStrike">
                          <a:solidFill>
                            <a:srgbClr val="000000"/>
                          </a:solidFill>
                          <a:effectLst/>
                          <a:latin typeface="Arial" panose="020B0604020202020204" pitchFamily="34" charset="0"/>
                        </a:rPr>
                        <a:t>[AT-D7] Westtirol 1 - Leupolz 412 [OPP] [AT] / N-1 Buers - Westtirol rt (422)</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21504.26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93673222"/>
                  </a:ext>
                </a:extLst>
              </a:tr>
              <a:tr h="138139">
                <a:tc>
                  <a:txBody>
                    <a:bodyPr/>
                    <a:lstStyle/>
                    <a:p>
                      <a:pPr algn="l" fontAlgn="b"/>
                      <a:r>
                        <a:rPr lang="en-US" sz="600" b="0" i="0" u="none" strike="noStrike">
                          <a:solidFill>
                            <a:srgbClr val="000000"/>
                          </a:solidFill>
                          <a:effectLst/>
                          <a:latin typeface="Arial" panose="020B0604020202020204" pitchFamily="34" charset="0"/>
                        </a:rPr>
                        <a:t>[AT-HU] Zurndorf - Gyoer 439B [DIR] [AT] / BASECASE</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2110.63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818664027"/>
                  </a:ext>
                </a:extLst>
              </a:tr>
              <a:tr h="138139">
                <a:tc>
                  <a:txBody>
                    <a:bodyPr/>
                    <a:lstStyle/>
                    <a:p>
                      <a:pPr algn="l" fontAlgn="b"/>
                      <a:r>
                        <a:rPr lang="en-US" sz="600" b="1" i="0" u="none" strike="noStrike">
                          <a:solidFill>
                            <a:srgbClr val="000000"/>
                          </a:solidFill>
                          <a:effectLst/>
                          <a:latin typeface="Arial" panose="020B0604020202020204" pitchFamily="34" charset="0"/>
                        </a:rPr>
                        <a:t>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6071.36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814036316"/>
                  </a:ext>
                </a:extLst>
              </a:tr>
              <a:tr h="138139">
                <a:tc>
                  <a:txBody>
                    <a:bodyPr/>
                    <a:lstStyle/>
                    <a:p>
                      <a:pPr algn="l" fontAlgn="b"/>
                      <a:r>
                        <a:rPr lang="en-US" sz="600" b="0" i="0" u="none" strike="noStrike">
                          <a:solidFill>
                            <a:srgbClr val="000000"/>
                          </a:solidFill>
                          <a:effectLst/>
                          <a:latin typeface="Arial" panose="020B0604020202020204" pitchFamily="34" charset="0"/>
                        </a:rPr>
                        <a:t>[AT-CZ] Duernrohr 1 - Slavetice 437 [OPP] [AT] / N-1 Slavetice - Durnrohr 2</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2649.24</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273291084"/>
                  </a:ext>
                </a:extLst>
              </a:tr>
              <a:tr h="138139">
                <a:tc>
                  <a:txBody>
                    <a:bodyPr/>
                    <a:lstStyle/>
                    <a:p>
                      <a:pPr algn="l" fontAlgn="b"/>
                      <a:r>
                        <a:rPr lang="en-US" sz="600" b="0" i="0" u="none" strike="noStrike">
                          <a:solidFill>
                            <a:srgbClr val="000000"/>
                          </a:solidFill>
                          <a:effectLst/>
                          <a:latin typeface="Arial" panose="020B0604020202020204" pitchFamily="34" charset="0"/>
                        </a:rPr>
                        <a:t>[AT-SI] Kainachtal - Maribor 473 [DIR] [AT] / N-1 Maribor-Kainachtal 2</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357.96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479443242"/>
                  </a:ext>
                </a:extLst>
              </a:tr>
              <a:tr h="138139">
                <a:tc>
                  <a:txBody>
                    <a:bodyPr/>
                    <a:lstStyle/>
                    <a:p>
                      <a:pPr algn="l" fontAlgn="b"/>
                      <a:r>
                        <a:rPr lang="en-US" sz="600" b="0" i="0" u="none" strike="noStrike">
                          <a:solidFill>
                            <a:srgbClr val="000000"/>
                          </a:solidFill>
                          <a:effectLst/>
                          <a:latin typeface="Arial" panose="020B0604020202020204" pitchFamily="34" charset="0"/>
                        </a:rPr>
                        <a:t>[AT-AT] Sarasdorf - Zurndorf 439A [DIR] / N-1 Sarasdorf - Zurndorf 440A</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1524.96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337680265"/>
                  </a:ext>
                </a:extLst>
              </a:tr>
              <a:tr h="138139">
                <a:tc>
                  <a:txBody>
                    <a:bodyPr/>
                    <a:lstStyle/>
                    <a:p>
                      <a:pPr algn="l" fontAlgn="b"/>
                      <a:r>
                        <a:rPr lang="en-US" sz="600" b="0" i="0" u="none" strike="noStrike">
                          <a:solidFill>
                            <a:srgbClr val="000000"/>
                          </a:solidFill>
                          <a:effectLst/>
                          <a:latin typeface="Arial" panose="020B0604020202020204" pitchFamily="34" charset="0"/>
                        </a:rPr>
                        <a:t>[AT-HU] Zurndorf - Gyoer 439B [OPP] [AT] / N-1 Gabcikovo - Gonyu</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1316.69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77201643"/>
                  </a:ext>
                </a:extLst>
              </a:tr>
              <a:tr h="138139">
                <a:tc>
                  <a:txBody>
                    <a:bodyPr/>
                    <a:lstStyle/>
                    <a:p>
                      <a:pPr algn="l" fontAlgn="b"/>
                      <a:r>
                        <a:rPr lang="en-US" sz="600" b="0" i="0" u="none" strike="noStrike">
                          <a:solidFill>
                            <a:srgbClr val="000000"/>
                          </a:solidFill>
                          <a:effectLst/>
                          <a:latin typeface="Arial" panose="020B0604020202020204" pitchFamily="34" charset="0"/>
                        </a:rPr>
                        <a:t>[NL-BE] Maasbracht-Van Eyck 380 W [OPP] [NL] / N-1 Gramme - Lixhe 380.11</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744.62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978705224"/>
                  </a:ext>
                </a:extLst>
              </a:tr>
              <a:tr h="138139">
                <a:tc>
                  <a:txBody>
                    <a:bodyPr/>
                    <a:lstStyle/>
                    <a:p>
                      <a:pPr algn="l" fontAlgn="b"/>
                      <a:r>
                        <a:rPr lang="en-US" sz="600" b="0" i="0" u="none" strike="noStrike">
                          <a:solidFill>
                            <a:srgbClr val="000000"/>
                          </a:solidFill>
                          <a:effectLst/>
                          <a:latin typeface="Arial" panose="020B0604020202020204" pitchFamily="34" charset="0"/>
                        </a:rPr>
                        <a:t>[D2-D2] Conneforde - Diele ROT [OPP] / N-1 Conneforde - Diele WEISS</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6071.36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2803208918"/>
                  </a:ext>
                </a:extLst>
              </a:tr>
              <a:tr h="138139">
                <a:tc>
                  <a:txBody>
                    <a:bodyPr/>
                    <a:lstStyle/>
                    <a:p>
                      <a:pPr algn="l" fontAlgn="b"/>
                      <a:r>
                        <a:rPr lang="en-US" sz="600" b="1" i="0" u="none" strike="noStrike">
                          <a:solidFill>
                            <a:srgbClr val="000000"/>
                          </a:solidFill>
                          <a:effectLst/>
                          <a:latin typeface="Arial" panose="020B0604020202020204" pitchFamily="34" charset="0"/>
                        </a:rPr>
                        <a:t>24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1808.96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844296631"/>
                  </a:ext>
                </a:extLst>
              </a:tr>
              <a:tr h="138139">
                <a:tc>
                  <a:txBody>
                    <a:bodyPr/>
                    <a:lstStyle/>
                    <a:p>
                      <a:pPr algn="l" fontAlgn="b"/>
                      <a:r>
                        <a:rPr lang="en-US" sz="600" b="0" i="0" u="none" strike="noStrike">
                          <a:solidFill>
                            <a:srgbClr val="000000"/>
                          </a:solidFill>
                          <a:effectLst/>
                          <a:latin typeface="Arial" panose="020B0604020202020204" pitchFamily="34" charset="0"/>
                        </a:rPr>
                        <a:t>[AT-CZ] Duernrohr 1 - Slavetice 437 [OPP] [AT] / N-1 Slavetice - Durnrohr 2</a:t>
                      </a:r>
                    </a:p>
                  </a:txBody>
                  <a:tcPr marL="7417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1808.96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915557134"/>
                  </a:ext>
                </a:extLst>
              </a:tr>
              <a:tr h="138139">
                <a:tc>
                  <a:txBody>
                    <a:bodyPr/>
                    <a:lstStyle/>
                    <a:p>
                      <a:pPr algn="l" fontAlgn="b"/>
                      <a:r>
                        <a:rPr lang="en-US" sz="600" b="0" i="0" u="none" strike="noStrike">
                          <a:solidFill>
                            <a:srgbClr val="000000"/>
                          </a:solidFill>
                          <a:effectLst/>
                          <a:latin typeface="Arial" panose="020B0604020202020204" pitchFamily="34" charset="0"/>
                        </a:rPr>
                        <a:t>[AT-D2] St. Peter 2 - Pleinting 258 [DIR] [AT] / N-1 Pirach - St. Peter 256</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1665.82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642569255"/>
                  </a:ext>
                </a:extLst>
              </a:tr>
              <a:tr h="138139">
                <a:tc>
                  <a:txBody>
                    <a:bodyPr/>
                    <a:lstStyle/>
                    <a:p>
                      <a:pPr algn="l" fontAlgn="b"/>
                      <a:r>
                        <a:rPr lang="en-US" sz="600" b="0" i="0" u="none" strike="noStrike">
                          <a:solidFill>
                            <a:srgbClr val="000000"/>
                          </a:solidFill>
                          <a:effectLst/>
                          <a:latin typeface="Arial" panose="020B0604020202020204" pitchFamily="34" charset="0"/>
                        </a:rPr>
                        <a:t>[CZ-D2] Hradec - Etzenricht 441 [OPP] [D2] / N-1 Prestice - Etzenricht</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1086.16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3574506731"/>
                  </a:ext>
                </a:extLst>
              </a:tr>
              <a:tr h="138139">
                <a:tc>
                  <a:txBody>
                    <a:bodyPr/>
                    <a:lstStyle/>
                    <a:p>
                      <a:pPr algn="l" fontAlgn="b"/>
                      <a:r>
                        <a:rPr lang="en-US" sz="600" b="0" i="0" u="none" strike="noStrike">
                          <a:solidFill>
                            <a:srgbClr val="000000"/>
                          </a:solidFill>
                          <a:effectLst/>
                          <a:latin typeface="Arial" panose="020B0604020202020204" pitchFamily="34" charset="0"/>
                        </a:rPr>
                        <a:t>[AT-AT] Sarasdorf - Zurndorf 439A [DIR] / N-1 Sarasdorf - Zurndorf 440A</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503.46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858070444"/>
                  </a:ext>
                </a:extLst>
              </a:tr>
              <a:tr h="138139">
                <a:tc>
                  <a:txBody>
                    <a:bodyPr/>
                    <a:lstStyle/>
                    <a:p>
                      <a:pPr algn="l" fontAlgn="b"/>
                      <a:r>
                        <a:rPr lang="en-US" sz="600" b="0" i="0" u="none" strike="noStrike">
                          <a:solidFill>
                            <a:srgbClr val="000000"/>
                          </a:solidFill>
                          <a:effectLst/>
                          <a:latin typeface="Arial" panose="020B0604020202020204" pitchFamily="34" charset="0"/>
                        </a:rPr>
                        <a:t>[AT-HU] Zurndorf - Gyoer 439B [OPP] [AT] / N-1 Gabcikovo - Gonyu</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509.38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1010314851"/>
                  </a:ext>
                </a:extLst>
              </a:tr>
              <a:tr h="138139">
                <a:tc>
                  <a:txBody>
                    <a:bodyPr/>
                    <a:lstStyle/>
                    <a:p>
                      <a:pPr algn="l" fontAlgn="b"/>
                      <a:r>
                        <a:rPr lang="en-US" sz="600" b="0" i="0" u="none" strike="noStrike">
                          <a:solidFill>
                            <a:srgbClr val="000000"/>
                          </a:solidFill>
                          <a:effectLst/>
                          <a:latin typeface="Arial" panose="020B0604020202020204" pitchFamily="34" charset="0"/>
                        </a:rPr>
                        <a:t>[D2-D7] Asslar - Dauersberg WESTW W1 [OPP] [D7] / N-1 Kriftel  - Limburg  HESSEN O</a:t>
                      </a:r>
                    </a:p>
                  </a:txBody>
                  <a:tcPr marL="7417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58.4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extLst>
                  <a:ext uri="{0D108BD9-81ED-4DB2-BD59-A6C34878D82A}">
                    <a16:rowId xmlns:a16="http://schemas.microsoft.com/office/drawing/2014/main" val="921985043"/>
                  </a:ext>
                </a:extLst>
              </a:tr>
              <a:tr h="138139">
                <a:tc>
                  <a:txBody>
                    <a:bodyPr/>
                    <a:lstStyle/>
                    <a:p>
                      <a:pPr algn="l" fontAlgn="b"/>
                      <a:r>
                        <a:rPr lang="de-DE" sz="600" b="0" i="0" u="none" strike="noStrike">
                          <a:solidFill>
                            <a:srgbClr val="000000"/>
                          </a:solidFill>
                          <a:effectLst/>
                          <a:latin typeface="Arial" panose="020B0604020202020204" pitchFamily="34" charset="0"/>
                        </a:rPr>
                        <a:t>[NL-D7] Maasbracht - Oberzier SELFK WS [DIR] [D7] / N-1 Achene - Gramme 380.10</a:t>
                      </a:r>
                    </a:p>
                  </a:txBody>
                  <a:tcPr marL="74171"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0" i="0" u="none" strike="noStrike">
                          <a:solidFill>
                            <a:srgbClr val="000000"/>
                          </a:solidFill>
                          <a:effectLst/>
                          <a:latin typeface="Arial" panose="020B0604020202020204" pitchFamily="34" charset="0"/>
                        </a:rPr>
                        <a:t>1510.23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0" i="0" u="none" strike="noStrike">
                          <a:solidFill>
                            <a:srgbClr val="000000"/>
                          </a:solidFill>
                          <a:effectLst/>
                          <a:latin typeface="Arial" panose="020B0604020202020204" pitchFamily="34" charset="0"/>
                        </a:rPr>
                        <a:t>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990639469"/>
                  </a:ext>
                </a:extLst>
              </a:tr>
              <a:tr h="138139">
                <a:tc>
                  <a:txBody>
                    <a:bodyPr/>
                    <a:lstStyle/>
                    <a:p>
                      <a:pPr algn="l" fontAlgn="b"/>
                      <a:r>
                        <a:rPr lang="en-US" sz="600" b="1" i="0" u="none" strike="noStrike">
                          <a:solidFill>
                            <a:srgbClr val="000000"/>
                          </a:solidFill>
                          <a:effectLst/>
                          <a:latin typeface="Arial" panose="020B0604020202020204" pitchFamily="34" charset="0"/>
                        </a:rPr>
                        <a:t>Total sum</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600" b="1" i="0" u="none" strike="noStrike">
                          <a:solidFill>
                            <a:srgbClr val="000000"/>
                          </a:solidFill>
                          <a:effectLst/>
                          <a:latin typeface="Arial" panose="020B0604020202020204" pitchFamily="34" charset="0"/>
                        </a:rPr>
                        <a:t>1040146.96</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600" b="1" i="0" u="none" strike="noStrike" dirty="0">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2578070745"/>
                  </a:ext>
                </a:extLst>
              </a:tr>
            </a:tbl>
          </a:graphicData>
        </a:graphic>
      </p:graphicFrame>
    </p:spTree>
    <p:extLst>
      <p:ext uri="{BB962C8B-B14F-4D97-AF65-F5344CB8AC3E}">
        <p14:creationId xmlns:p14="http://schemas.microsoft.com/office/powerpoint/2010/main" val="41081158"/>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oljeZBesedilom 1">
            <a:extLst>
              <a:ext uri="{FF2B5EF4-FFF2-40B4-BE49-F238E27FC236}">
                <a16:creationId xmlns:a16="http://schemas.microsoft.com/office/drawing/2014/main" id="{EC979391-F19C-48EE-9088-817B959668BA}"/>
              </a:ext>
            </a:extLst>
          </p:cNvPr>
          <p:cNvSpPr txBox="1">
            <a:spLocks noChangeArrowheads="1"/>
          </p:cNvSpPr>
          <p:nvPr/>
        </p:nvSpPr>
        <p:spPr bwMode="auto">
          <a:xfrm>
            <a:off x="635000" y="127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sl-SI" altLang="sl-SI" dirty="0" err="1">
                <a:solidFill>
                  <a:srgbClr val="008000"/>
                </a:solidFill>
              </a:rPr>
              <a:t>Parallel</a:t>
            </a:r>
            <a:r>
              <a:rPr lang="sl-SI" altLang="sl-SI" dirty="0">
                <a:solidFill>
                  <a:srgbClr val="008000"/>
                </a:solidFill>
              </a:rPr>
              <a:t> Run KPI </a:t>
            </a:r>
            <a:r>
              <a:rPr lang="sl-SI" altLang="sl-SI" dirty="0" err="1">
                <a:solidFill>
                  <a:srgbClr val="008000"/>
                </a:solidFill>
              </a:rPr>
              <a:t>report</a:t>
            </a:r>
            <a:endParaRPr lang="sl-SI" altLang="sl-SI" dirty="0">
              <a:solidFill>
                <a:srgbClr val="008000"/>
              </a:solidFill>
            </a:endParaRPr>
          </a:p>
        </p:txBody>
      </p:sp>
      <p:sp>
        <p:nvSpPr>
          <p:cNvPr id="11" name="PoljeZBesedilom 2">
            <a:extLst>
              <a:ext uri="{FF2B5EF4-FFF2-40B4-BE49-F238E27FC236}">
                <a16:creationId xmlns:a16="http://schemas.microsoft.com/office/drawing/2014/main" id="{33989739-0CD1-4984-8E5E-538D9EFD7D20}"/>
              </a:ext>
            </a:extLst>
          </p:cNvPr>
          <p:cNvSpPr txBox="1">
            <a:spLocks noChangeArrowheads="1"/>
          </p:cNvSpPr>
          <p:nvPr/>
        </p:nvSpPr>
        <p:spPr bwMode="auto">
          <a:xfrm>
            <a:off x="635000" y="508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sl-SI" dirty="0">
                <a:solidFill>
                  <a:srgbClr val="008000"/>
                </a:solidFill>
              </a:rPr>
              <a:t>KPI 11: Core Social Welfare</a:t>
            </a:r>
            <a:endParaRPr lang="sl-SI" altLang="sl-SI" dirty="0">
              <a:solidFill>
                <a:srgbClr val="008000"/>
              </a:solidFill>
            </a:endParaRPr>
          </a:p>
        </p:txBody>
      </p:sp>
      <p:sp>
        <p:nvSpPr>
          <p:cNvPr id="9" name="TextBox 3">
            <a:extLst>
              <a:ext uri="{FF2B5EF4-FFF2-40B4-BE49-F238E27FC236}">
                <a16:creationId xmlns:a16="http://schemas.microsoft.com/office/drawing/2014/main" id="{72747655-8FE5-477F-99E6-157972B84513}"/>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BD20220102</a:t>
            </a:r>
          </a:p>
        </p:txBody>
      </p:sp>
      <p:pic>
        <p:nvPicPr>
          <p:cNvPr id="12" name="Picture 4">
            <a:extLst>
              <a:ext uri="{FF2B5EF4-FFF2-40B4-BE49-F238E27FC236}">
                <a16:creationId xmlns:a16="http://schemas.microsoft.com/office/drawing/2014/main" id="{7C2E869B-D088-4EA1-806D-BAEF4DAF382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45000" y="1143000"/>
            <a:ext cx="50800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5">
            <a:extLst>
              <a:ext uri="{FF2B5EF4-FFF2-40B4-BE49-F238E27FC236}">
                <a16:creationId xmlns:a16="http://schemas.microsoft.com/office/drawing/2014/main" id="{5A90DB11-86FD-4FE8-B6C7-3B33CFC21C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3429000"/>
            <a:ext cx="6096000"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6">
            <a:extLst>
              <a:ext uri="{FF2B5EF4-FFF2-40B4-BE49-F238E27FC236}">
                <a16:creationId xmlns:a16="http://schemas.microsoft.com/office/drawing/2014/main" id="{BA30FD53-624D-4189-8BFF-D5DE0E919D3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270000"/>
            <a:ext cx="38100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7343704"/>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oljeZBesedilom 1">
            <a:extLst>
              <a:ext uri="{FF2B5EF4-FFF2-40B4-BE49-F238E27FC236}">
                <a16:creationId xmlns:a16="http://schemas.microsoft.com/office/drawing/2014/main" id="{EC979391-F19C-48EE-9088-817B959668BA}"/>
              </a:ext>
            </a:extLst>
          </p:cNvPr>
          <p:cNvSpPr txBox="1">
            <a:spLocks noChangeArrowheads="1"/>
          </p:cNvSpPr>
          <p:nvPr/>
        </p:nvSpPr>
        <p:spPr bwMode="auto">
          <a:xfrm>
            <a:off x="635000" y="127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sl-SI" altLang="sl-SI" dirty="0" err="1">
                <a:solidFill>
                  <a:srgbClr val="008000"/>
                </a:solidFill>
              </a:rPr>
              <a:t>Parallel</a:t>
            </a:r>
            <a:r>
              <a:rPr lang="sl-SI" altLang="sl-SI" dirty="0">
                <a:solidFill>
                  <a:srgbClr val="008000"/>
                </a:solidFill>
              </a:rPr>
              <a:t> Run KPI </a:t>
            </a:r>
            <a:r>
              <a:rPr lang="sl-SI" altLang="sl-SI" dirty="0" err="1">
                <a:solidFill>
                  <a:srgbClr val="008000"/>
                </a:solidFill>
              </a:rPr>
              <a:t>report</a:t>
            </a:r>
            <a:endParaRPr lang="sl-SI" altLang="sl-SI" dirty="0">
              <a:solidFill>
                <a:srgbClr val="008000"/>
              </a:solidFill>
            </a:endParaRPr>
          </a:p>
        </p:txBody>
      </p:sp>
      <p:sp>
        <p:nvSpPr>
          <p:cNvPr id="11" name="PoljeZBesedilom 2">
            <a:extLst>
              <a:ext uri="{FF2B5EF4-FFF2-40B4-BE49-F238E27FC236}">
                <a16:creationId xmlns:a16="http://schemas.microsoft.com/office/drawing/2014/main" id="{33989739-0CD1-4984-8E5E-538D9EFD7D20}"/>
              </a:ext>
            </a:extLst>
          </p:cNvPr>
          <p:cNvSpPr txBox="1">
            <a:spLocks noChangeArrowheads="1"/>
          </p:cNvSpPr>
          <p:nvPr/>
        </p:nvSpPr>
        <p:spPr bwMode="auto">
          <a:xfrm>
            <a:off x="635000" y="508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sl-SI" dirty="0">
                <a:solidFill>
                  <a:srgbClr val="008000"/>
                </a:solidFill>
              </a:rPr>
              <a:t>KPI 11: Core Social Welfare</a:t>
            </a:r>
            <a:endParaRPr lang="sl-SI" altLang="sl-SI" dirty="0">
              <a:solidFill>
                <a:srgbClr val="008000"/>
              </a:solidFill>
            </a:endParaRPr>
          </a:p>
        </p:txBody>
      </p:sp>
      <p:sp>
        <p:nvSpPr>
          <p:cNvPr id="8" name="TextBox 3">
            <a:extLst>
              <a:ext uri="{FF2B5EF4-FFF2-40B4-BE49-F238E27FC236}">
                <a16:creationId xmlns:a16="http://schemas.microsoft.com/office/drawing/2014/main" id="{72241C06-AD70-404A-B9F2-55D044EB32C2}"/>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BD20220103</a:t>
            </a:r>
          </a:p>
        </p:txBody>
      </p:sp>
      <p:pic>
        <p:nvPicPr>
          <p:cNvPr id="15" name="Picture 4">
            <a:extLst>
              <a:ext uri="{FF2B5EF4-FFF2-40B4-BE49-F238E27FC236}">
                <a16:creationId xmlns:a16="http://schemas.microsoft.com/office/drawing/2014/main" id="{4E56331B-2E23-4589-B992-7E0FA642897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45000" y="1143000"/>
            <a:ext cx="50800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5">
            <a:extLst>
              <a:ext uri="{FF2B5EF4-FFF2-40B4-BE49-F238E27FC236}">
                <a16:creationId xmlns:a16="http://schemas.microsoft.com/office/drawing/2014/main" id="{2E310ECF-9B82-43B1-87AA-50417EE5B2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3429000"/>
            <a:ext cx="6096000"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6">
            <a:extLst>
              <a:ext uri="{FF2B5EF4-FFF2-40B4-BE49-F238E27FC236}">
                <a16:creationId xmlns:a16="http://schemas.microsoft.com/office/drawing/2014/main" id="{F493C40F-E2CC-464F-A47C-735C2FA6F5D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270000"/>
            <a:ext cx="38100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35520685"/>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oljeZBesedilom 1">
            <a:extLst>
              <a:ext uri="{FF2B5EF4-FFF2-40B4-BE49-F238E27FC236}">
                <a16:creationId xmlns:a16="http://schemas.microsoft.com/office/drawing/2014/main" id="{EC979391-F19C-48EE-9088-817B959668BA}"/>
              </a:ext>
            </a:extLst>
          </p:cNvPr>
          <p:cNvSpPr txBox="1">
            <a:spLocks noChangeArrowheads="1"/>
          </p:cNvSpPr>
          <p:nvPr/>
        </p:nvSpPr>
        <p:spPr bwMode="auto">
          <a:xfrm>
            <a:off x="635000" y="127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sl-SI" altLang="sl-SI" dirty="0" err="1">
                <a:solidFill>
                  <a:srgbClr val="008000"/>
                </a:solidFill>
              </a:rPr>
              <a:t>Parallel</a:t>
            </a:r>
            <a:r>
              <a:rPr lang="sl-SI" altLang="sl-SI" dirty="0">
                <a:solidFill>
                  <a:srgbClr val="008000"/>
                </a:solidFill>
              </a:rPr>
              <a:t> Run KPI </a:t>
            </a:r>
            <a:r>
              <a:rPr lang="sl-SI" altLang="sl-SI" dirty="0" err="1">
                <a:solidFill>
                  <a:srgbClr val="008000"/>
                </a:solidFill>
              </a:rPr>
              <a:t>report</a:t>
            </a:r>
            <a:endParaRPr lang="sl-SI" altLang="sl-SI" dirty="0">
              <a:solidFill>
                <a:srgbClr val="008000"/>
              </a:solidFill>
            </a:endParaRPr>
          </a:p>
        </p:txBody>
      </p:sp>
      <p:sp>
        <p:nvSpPr>
          <p:cNvPr id="11" name="PoljeZBesedilom 2">
            <a:extLst>
              <a:ext uri="{FF2B5EF4-FFF2-40B4-BE49-F238E27FC236}">
                <a16:creationId xmlns:a16="http://schemas.microsoft.com/office/drawing/2014/main" id="{33989739-0CD1-4984-8E5E-538D9EFD7D20}"/>
              </a:ext>
            </a:extLst>
          </p:cNvPr>
          <p:cNvSpPr txBox="1">
            <a:spLocks noChangeArrowheads="1"/>
          </p:cNvSpPr>
          <p:nvPr/>
        </p:nvSpPr>
        <p:spPr bwMode="auto">
          <a:xfrm>
            <a:off x="635000" y="508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sl-SI" dirty="0">
                <a:solidFill>
                  <a:srgbClr val="008000"/>
                </a:solidFill>
              </a:rPr>
              <a:t>KPI 11: Core Social Welfare</a:t>
            </a:r>
            <a:endParaRPr lang="sl-SI" altLang="sl-SI" dirty="0">
              <a:solidFill>
                <a:srgbClr val="008000"/>
              </a:solidFill>
            </a:endParaRPr>
          </a:p>
        </p:txBody>
      </p:sp>
      <p:sp>
        <p:nvSpPr>
          <p:cNvPr id="4" name="TextBox 3">
            <a:extLst>
              <a:ext uri="{FF2B5EF4-FFF2-40B4-BE49-F238E27FC236}">
                <a16:creationId xmlns:a16="http://schemas.microsoft.com/office/drawing/2014/main" id="{76A04728-E8BB-4888-B1DF-1975D9727020}"/>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BD20220104</a:t>
            </a:r>
          </a:p>
        </p:txBody>
      </p:sp>
      <p:pic>
        <p:nvPicPr>
          <p:cNvPr id="5" name="Picture 4">
            <a:extLst>
              <a:ext uri="{FF2B5EF4-FFF2-40B4-BE49-F238E27FC236}">
                <a16:creationId xmlns:a16="http://schemas.microsoft.com/office/drawing/2014/main" id="{CAD9F071-EED9-4334-8D2A-02AFD2D5F84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45000" y="1143000"/>
            <a:ext cx="50800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BAE8E8FC-0A1B-4A56-B96E-F7E0FDC924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3429000"/>
            <a:ext cx="6096000"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360E8295-9F76-4117-B978-0B52DE2A294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270000"/>
            <a:ext cx="38100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11813038"/>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oljeZBesedilom 1">
            <a:extLst>
              <a:ext uri="{FF2B5EF4-FFF2-40B4-BE49-F238E27FC236}">
                <a16:creationId xmlns:a16="http://schemas.microsoft.com/office/drawing/2014/main" id="{EC979391-F19C-48EE-9088-817B959668BA}"/>
              </a:ext>
            </a:extLst>
          </p:cNvPr>
          <p:cNvSpPr txBox="1">
            <a:spLocks noChangeArrowheads="1"/>
          </p:cNvSpPr>
          <p:nvPr/>
        </p:nvSpPr>
        <p:spPr bwMode="auto">
          <a:xfrm>
            <a:off x="635000" y="127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sl-SI" altLang="sl-SI" dirty="0" err="1">
                <a:solidFill>
                  <a:srgbClr val="008000"/>
                </a:solidFill>
              </a:rPr>
              <a:t>Parallel</a:t>
            </a:r>
            <a:r>
              <a:rPr lang="sl-SI" altLang="sl-SI" dirty="0">
                <a:solidFill>
                  <a:srgbClr val="008000"/>
                </a:solidFill>
              </a:rPr>
              <a:t> Run KPI </a:t>
            </a:r>
            <a:r>
              <a:rPr lang="sl-SI" altLang="sl-SI" dirty="0" err="1">
                <a:solidFill>
                  <a:srgbClr val="008000"/>
                </a:solidFill>
              </a:rPr>
              <a:t>report</a:t>
            </a:r>
            <a:endParaRPr lang="sl-SI" altLang="sl-SI" dirty="0">
              <a:solidFill>
                <a:srgbClr val="008000"/>
              </a:solidFill>
            </a:endParaRPr>
          </a:p>
        </p:txBody>
      </p:sp>
      <p:sp>
        <p:nvSpPr>
          <p:cNvPr id="11" name="PoljeZBesedilom 2">
            <a:extLst>
              <a:ext uri="{FF2B5EF4-FFF2-40B4-BE49-F238E27FC236}">
                <a16:creationId xmlns:a16="http://schemas.microsoft.com/office/drawing/2014/main" id="{33989739-0CD1-4984-8E5E-538D9EFD7D20}"/>
              </a:ext>
            </a:extLst>
          </p:cNvPr>
          <p:cNvSpPr txBox="1">
            <a:spLocks noChangeArrowheads="1"/>
          </p:cNvSpPr>
          <p:nvPr/>
        </p:nvSpPr>
        <p:spPr bwMode="auto">
          <a:xfrm>
            <a:off x="635000" y="508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sl-SI" dirty="0">
                <a:solidFill>
                  <a:srgbClr val="008000"/>
                </a:solidFill>
              </a:rPr>
              <a:t>KPI 11: Core Social Welfare</a:t>
            </a:r>
            <a:endParaRPr lang="sl-SI" altLang="sl-SI" dirty="0">
              <a:solidFill>
                <a:srgbClr val="008000"/>
              </a:solidFill>
            </a:endParaRPr>
          </a:p>
        </p:txBody>
      </p:sp>
      <p:sp>
        <p:nvSpPr>
          <p:cNvPr id="4" name="TextBox 3">
            <a:extLst>
              <a:ext uri="{FF2B5EF4-FFF2-40B4-BE49-F238E27FC236}">
                <a16:creationId xmlns:a16="http://schemas.microsoft.com/office/drawing/2014/main" id="{EABB7CD5-A598-41C5-A8A4-A4D80113421B}"/>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BD20220105</a:t>
            </a:r>
          </a:p>
        </p:txBody>
      </p:sp>
      <p:pic>
        <p:nvPicPr>
          <p:cNvPr id="5" name="Picture 4">
            <a:extLst>
              <a:ext uri="{FF2B5EF4-FFF2-40B4-BE49-F238E27FC236}">
                <a16:creationId xmlns:a16="http://schemas.microsoft.com/office/drawing/2014/main" id="{A82A9997-9A75-4CAE-9D96-AA16EBC8981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45000" y="1143000"/>
            <a:ext cx="50800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519F44AB-2C66-46BB-BE2B-AD08AB2F4D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3429000"/>
            <a:ext cx="6096000"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7F8CA030-F6C1-41B0-B9A5-46F257F4776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270000"/>
            <a:ext cx="38100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45582517"/>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oljeZBesedilom 1">
            <a:extLst>
              <a:ext uri="{FF2B5EF4-FFF2-40B4-BE49-F238E27FC236}">
                <a16:creationId xmlns:a16="http://schemas.microsoft.com/office/drawing/2014/main" id="{EC979391-F19C-48EE-9088-817B959668BA}"/>
              </a:ext>
            </a:extLst>
          </p:cNvPr>
          <p:cNvSpPr txBox="1">
            <a:spLocks noChangeArrowheads="1"/>
          </p:cNvSpPr>
          <p:nvPr/>
        </p:nvSpPr>
        <p:spPr bwMode="auto">
          <a:xfrm>
            <a:off x="635000" y="127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sl-SI" altLang="sl-SI" dirty="0" err="1">
                <a:solidFill>
                  <a:srgbClr val="008000"/>
                </a:solidFill>
              </a:rPr>
              <a:t>Parallel</a:t>
            </a:r>
            <a:r>
              <a:rPr lang="sl-SI" altLang="sl-SI" dirty="0">
                <a:solidFill>
                  <a:srgbClr val="008000"/>
                </a:solidFill>
              </a:rPr>
              <a:t> Run KPI </a:t>
            </a:r>
            <a:r>
              <a:rPr lang="sl-SI" altLang="sl-SI" dirty="0" err="1">
                <a:solidFill>
                  <a:srgbClr val="008000"/>
                </a:solidFill>
              </a:rPr>
              <a:t>report</a:t>
            </a:r>
            <a:endParaRPr lang="sl-SI" altLang="sl-SI" dirty="0">
              <a:solidFill>
                <a:srgbClr val="008000"/>
              </a:solidFill>
            </a:endParaRPr>
          </a:p>
        </p:txBody>
      </p:sp>
      <p:sp>
        <p:nvSpPr>
          <p:cNvPr id="11" name="PoljeZBesedilom 2">
            <a:extLst>
              <a:ext uri="{FF2B5EF4-FFF2-40B4-BE49-F238E27FC236}">
                <a16:creationId xmlns:a16="http://schemas.microsoft.com/office/drawing/2014/main" id="{33989739-0CD1-4984-8E5E-538D9EFD7D20}"/>
              </a:ext>
            </a:extLst>
          </p:cNvPr>
          <p:cNvSpPr txBox="1">
            <a:spLocks noChangeArrowheads="1"/>
          </p:cNvSpPr>
          <p:nvPr/>
        </p:nvSpPr>
        <p:spPr bwMode="auto">
          <a:xfrm>
            <a:off x="635000" y="508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sl-SI" dirty="0">
                <a:solidFill>
                  <a:srgbClr val="008000"/>
                </a:solidFill>
              </a:rPr>
              <a:t>KPI 11: Core Social Welfare</a:t>
            </a:r>
            <a:endParaRPr lang="sl-SI" altLang="sl-SI" dirty="0">
              <a:solidFill>
                <a:srgbClr val="008000"/>
              </a:solidFill>
            </a:endParaRPr>
          </a:p>
        </p:txBody>
      </p:sp>
      <p:sp>
        <p:nvSpPr>
          <p:cNvPr id="4" name="TextBox 3">
            <a:extLst>
              <a:ext uri="{FF2B5EF4-FFF2-40B4-BE49-F238E27FC236}">
                <a16:creationId xmlns:a16="http://schemas.microsoft.com/office/drawing/2014/main" id="{97C02688-35E6-4AD4-ADD0-496B8D869B8F}"/>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BD20220106</a:t>
            </a:r>
          </a:p>
        </p:txBody>
      </p:sp>
      <p:pic>
        <p:nvPicPr>
          <p:cNvPr id="5" name="Picture 4">
            <a:extLst>
              <a:ext uri="{FF2B5EF4-FFF2-40B4-BE49-F238E27FC236}">
                <a16:creationId xmlns:a16="http://schemas.microsoft.com/office/drawing/2014/main" id="{69E1AF01-F7D3-4150-9FBF-FB8AB862924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45000" y="1143000"/>
            <a:ext cx="50800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BEA510CD-3F32-4E9B-A547-F405B51B618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3429000"/>
            <a:ext cx="6096000"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7391C6F7-12C5-4694-B58F-FE96DDE2FC4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270000"/>
            <a:ext cx="38100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6897956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Parallel Run KPI report</a:t>
            </a:r>
          </a:p>
        </p:txBody>
      </p:sp>
      <p:sp>
        <p:nvSpPr>
          <p:cNvPr id="9" name="Text Placeholder 8">
            <a:extLst>
              <a:ext uri="{FF2B5EF4-FFF2-40B4-BE49-F238E27FC236}">
                <a16:creationId xmlns:a16="http://schemas.microsoft.com/office/drawing/2014/main" id="{228865DE-4E3D-A24E-8314-1A31363C1CC8}"/>
              </a:ext>
            </a:extLst>
          </p:cNvPr>
          <p:cNvSpPr>
            <a:spLocks noGrp="1"/>
          </p:cNvSpPr>
          <p:nvPr>
            <p:ph type="body" sz="quarter" idx="16"/>
          </p:nvPr>
        </p:nvSpPr>
        <p:spPr/>
        <p:txBody>
          <a:bodyPr/>
          <a:lstStyle/>
          <a:p>
            <a:r>
              <a:rPr lang="en-US" dirty="0"/>
              <a:t>Introduction</a:t>
            </a:r>
          </a:p>
        </p:txBody>
      </p:sp>
      <p:sp>
        <p:nvSpPr>
          <p:cNvPr id="36" name="Content Placeholder 15">
            <a:extLst>
              <a:ext uri="{FF2B5EF4-FFF2-40B4-BE49-F238E27FC236}">
                <a16:creationId xmlns:a16="http://schemas.microsoft.com/office/drawing/2014/main" id="{E358852D-FA22-564B-8FF1-4D41EAF68204}"/>
              </a:ext>
            </a:extLst>
          </p:cNvPr>
          <p:cNvSpPr>
            <a:spLocks noGrp="1"/>
          </p:cNvSpPr>
          <p:nvPr>
            <p:ph sz="quarter" idx="17"/>
          </p:nvPr>
        </p:nvSpPr>
        <p:spPr>
          <a:xfrm>
            <a:off x="541953" y="1080000"/>
            <a:ext cx="9000000" cy="4320000"/>
          </a:xfrm>
        </p:spPr>
        <p:txBody>
          <a:bodyPr/>
          <a:lstStyle/>
          <a:p>
            <a:r>
              <a:rPr lang="en-US" dirty="0"/>
              <a:t>Context</a:t>
            </a:r>
          </a:p>
          <a:p>
            <a:pPr lvl="1"/>
            <a:r>
              <a:rPr lang="en-US" dirty="0"/>
              <a:t>According to Article 28(4) of the Core FB DA CCM, Core TSOs</a:t>
            </a:r>
          </a:p>
          <a:p>
            <a:pPr lvl="2"/>
            <a:r>
              <a:rPr lang="en-US" dirty="0"/>
              <a:t>shall continuously monitor the effects and the performance of the application of this methodology during the parallel run</a:t>
            </a:r>
          </a:p>
          <a:p>
            <a:pPr lvl="2"/>
            <a:r>
              <a:rPr lang="en-US" dirty="0"/>
              <a:t>shall develop, in coordination with the Core regulatory authorities, the Agency and stakeholders, the monitoring and performance criteria and report on the outcome of this monitoring on quarterly basis in a report</a:t>
            </a:r>
          </a:p>
          <a:p>
            <a:pPr lvl="1"/>
            <a:r>
              <a:rPr lang="en-US" dirty="0"/>
              <a:t>Core TSOs &amp; NEMOs have aligned on the</a:t>
            </a:r>
          </a:p>
          <a:p>
            <a:pPr lvl="2"/>
            <a:r>
              <a:rPr lang="en-US" dirty="0"/>
              <a:t>Specific KPIs with NRAs and this alignment resulted in the format of this KPI report</a:t>
            </a:r>
          </a:p>
          <a:p>
            <a:pPr lvl="2"/>
            <a:r>
              <a:rPr lang="en-US" dirty="0"/>
              <a:t>Frequency of provision of the report, which was increased to monthly, going beyond formal requirements</a:t>
            </a:r>
          </a:p>
          <a:p>
            <a:pPr lvl="2"/>
            <a:r>
              <a:rPr lang="en-US" dirty="0"/>
              <a:t>Agreement to have the increased frequency reflected in the Core CCM amendment (November 2020)</a:t>
            </a:r>
          </a:p>
          <a:p>
            <a:pPr lvl="1"/>
            <a:endParaRPr lang="en-US" dirty="0"/>
          </a:p>
          <a:p>
            <a:r>
              <a:rPr lang="en-US" dirty="0"/>
              <a:t>In the next slide the overview of the KPIs covered in this monthly KPI report is provided: </a:t>
            </a:r>
          </a:p>
          <a:p>
            <a:pPr lvl="1"/>
            <a:r>
              <a:rPr lang="en-US" dirty="0"/>
              <a:t>KPIs related to Capacity Calculation in </a:t>
            </a:r>
            <a:r>
              <a:rPr lang="en-US" sz="1400" dirty="0">
                <a:solidFill>
                  <a:srgbClr val="3366FF"/>
                </a:solidFill>
              </a:rPr>
              <a:t>blue</a:t>
            </a:r>
          </a:p>
          <a:p>
            <a:pPr lvl="1"/>
            <a:r>
              <a:rPr lang="en-US" dirty="0"/>
              <a:t>KPIs related to Market Coupling simulations in </a:t>
            </a:r>
            <a:r>
              <a:rPr lang="en-US" sz="1400" dirty="0">
                <a:solidFill>
                  <a:srgbClr val="008000"/>
                </a:solidFill>
              </a:rPr>
              <a:t>green</a:t>
            </a:r>
          </a:p>
          <a:p>
            <a:endParaRPr lang="en-US" dirty="0"/>
          </a:p>
        </p:txBody>
      </p:sp>
      <p:sp>
        <p:nvSpPr>
          <p:cNvPr id="2" name="Slide Number Placeholder 1"/>
          <p:cNvSpPr>
            <a:spLocks noGrp="1"/>
          </p:cNvSpPr>
          <p:nvPr>
            <p:ph type="sldNum" sz="quarter" idx="4"/>
          </p:nvPr>
        </p:nvSpPr>
        <p:spPr/>
        <p:txBody>
          <a:bodyPr/>
          <a:lstStyle/>
          <a:p>
            <a:fld id="{F551322C-20B2-48C3-B63D-68158FEBF630}" type="slidenum">
              <a:rPr lang="en-US" smtClean="0">
                <a:solidFill>
                  <a:srgbClr val="FFFFFF">
                    <a:lumMod val="50000"/>
                  </a:srgbClr>
                </a:solidFill>
                <a:latin typeface="Arial"/>
              </a:rPr>
              <a:pPr/>
              <a:t>2</a:t>
            </a:fld>
            <a:endParaRPr lang="en-US" dirty="0">
              <a:solidFill>
                <a:srgbClr val="FFFFFF">
                  <a:lumMod val="50000"/>
                </a:srgbClr>
              </a:solidFill>
              <a:latin typeface="Arial"/>
            </a:endParaRPr>
          </a:p>
        </p:txBody>
      </p:sp>
      <p:sp>
        <p:nvSpPr>
          <p:cNvPr id="3" name="Rectangle 2"/>
          <p:cNvSpPr/>
          <p:nvPr/>
        </p:nvSpPr>
        <p:spPr>
          <a:xfrm>
            <a:off x="527596" y="1848491"/>
            <a:ext cx="7118038" cy="1046440"/>
          </a:xfrm>
          <a:prstGeom prst="rect">
            <a:avLst/>
          </a:prstGeom>
        </p:spPr>
        <p:txBody>
          <a:bodyPr wrap="square">
            <a:spAutoFit/>
          </a:bodyPr>
          <a:lstStyle/>
          <a:p>
            <a:pPr marL="349250" lvl="2">
              <a:spcBef>
                <a:spcPts val="400"/>
              </a:spcBef>
              <a:buClr>
                <a:srgbClr val="0100FE"/>
              </a:buClr>
              <a:defRPr/>
            </a:pPr>
            <a:endParaRPr lang="en-US" sz="1200" dirty="0">
              <a:solidFill>
                <a:schemeClr val="tx1">
                  <a:lumMod val="65000"/>
                  <a:lumOff val="35000"/>
                </a:schemeClr>
              </a:solidFill>
              <a:latin typeface="+mn-lt"/>
              <a:ea typeface="Arial Unicode MS" panose="020B0604020202020204" pitchFamily="34" charset="-128"/>
              <a:cs typeface="Arial Unicode MS" panose="020B0604020202020204" pitchFamily="34" charset="-128"/>
            </a:endParaRPr>
          </a:p>
          <a:p>
            <a:pPr marL="349250" lvl="2">
              <a:spcBef>
                <a:spcPts val="400"/>
              </a:spcBef>
              <a:buClr>
                <a:srgbClr val="0100FE"/>
              </a:buClr>
              <a:defRPr/>
            </a:pPr>
            <a:endParaRPr lang="en-US" sz="1400" dirty="0">
              <a:solidFill>
                <a:srgbClr val="3366FF"/>
              </a:solidFill>
              <a:latin typeface="+mn-lt"/>
              <a:ea typeface="Arial Unicode MS" panose="020B0604020202020204" pitchFamily="34" charset="-128"/>
              <a:cs typeface="Arial Unicode MS" panose="020B0604020202020204" pitchFamily="34" charset="-128"/>
            </a:endParaRPr>
          </a:p>
          <a:p>
            <a:pPr indent="-565150">
              <a:spcBef>
                <a:spcPts val="400"/>
              </a:spcBef>
              <a:buClr>
                <a:srgbClr val="0100FE"/>
              </a:buClr>
              <a:defRPr/>
            </a:pPr>
            <a:endParaRPr lang="en-US" sz="1200" dirty="0">
              <a:solidFill>
                <a:schemeClr val="tx1">
                  <a:lumMod val="65000"/>
                  <a:lumOff val="35000"/>
                </a:schemeClr>
              </a:solidFill>
              <a:ea typeface="Arial Unicode MS" panose="020B0604020202020204" pitchFamily="34" charset="-128"/>
              <a:cs typeface="Arial Unicode MS" panose="020B0604020202020204" pitchFamily="34" charset="-128"/>
            </a:endParaRPr>
          </a:p>
          <a:p>
            <a:pPr marL="349250" lvl="2">
              <a:spcBef>
                <a:spcPts val="400"/>
              </a:spcBef>
              <a:buClr>
                <a:srgbClr val="0100FE"/>
              </a:buClr>
              <a:defRPr/>
            </a:pPr>
            <a:endParaRPr lang="en-US" sz="1400" dirty="0">
              <a:solidFill>
                <a:srgbClr val="3366FF"/>
              </a:solidFill>
              <a:latin typeface="+mn-lt"/>
              <a:ea typeface="Arial Unicode MS" panose="020B0604020202020204" pitchFamily="34" charset="-128"/>
              <a:cs typeface="Arial Unicode MS" panose="020B0604020202020204" pitchFamily="34" charset="-128"/>
            </a:endParaRPr>
          </a:p>
        </p:txBody>
      </p:sp>
    </p:spTree>
    <p:extLst>
      <p:ext uri="{BB962C8B-B14F-4D97-AF65-F5344CB8AC3E}">
        <p14:creationId xmlns:p14="http://schemas.microsoft.com/office/powerpoint/2010/main" val="41767545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tableEx ,Top 10 CNE by Average Maximum AMR (MW) per BD ,multiRowCard ,tableEx ,Average Maximum AMR per BD (MW) by TSO ,tableEx ,basicShap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+2_15</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3937537954"/>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oljeZBesedilom 1">
            <a:extLst>
              <a:ext uri="{FF2B5EF4-FFF2-40B4-BE49-F238E27FC236}">
                <a16:creationId xmlns:a16="http://schemas.microsoft.com/office/drawing/2014/main" id="{EC979391-F19C-48EE-9088-817B959668BA}"/>
              </a:ext>
            </a:extLst>
          </p:cNvPr>
          <p:cNvSpPr txBox="1">
            <a:spLocks noChangeArrowheads="1"/>
          </p:cNvSpPr>
          <p:nvPr/>
        </p:nvSpPr>
        <p:spPr bwMode="auto">
          <a:xfrm>
            <a:off x="635000" y="127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sl-SI" altLang="sl-SI" dirty="0" err="1">
                <a:solidFill>
                  <a:srgbClr val="008000"/>
                </a:solidFill>
              </a:rPr>
              <a:t>Parallel</a:t>
            </a:r>
            <a:r>
              <a:rPr lang="sl-SI" altLang="sl-SI" dirty="0">
                <a:solidFill>
                  <a:srgbClr val="008000"/>
                </a:solidFill>
              </a:rPr>
              <a:t> Run KPI </a:t>
            </a:r>
            <a:r>
              <a:rPr lang="sl-SI" altLang="sl-SI" dirty="0" err="1">
                <a:solidFill>
                  <a:srgbClr val="008000"/>
                </a:solidFill>
              </a:rPr>
              <a:t>report</a:t>
            </a:r>
            <a:endParaRPr lang="sl-SI" altLang="sl-SI" dirty="0">
              <a:solidFill>
                <a:srgbClr val="008000"/>
              </a:solidFill>
            </a:endParaRPr>
          </a:p>
        </p:txBody>
      </p:sp>
      <p:sp>
        <p:nvSpPr>
          <p:cNvPr id="11" name="PoljeZBesedilom 2">
            <a:extLst>
              <a:ext uri="{FF2B5EF4-FFF2-40B4-BE49-F238E27FC236}">
                <a16:creationId xmlns:a16="http://schemas.microsoft.com/office/drawing/2014/main" id="{33989739-0CD1-4984-8E5E-538D9EFD7D20}"/>
              </a:ext>
            </a:extLst>
          </p:cNvPr>
          <p:cNvSpPr txBox="1">
            <a:spLocks noChangeArrowheads="1"/>
          </p:cNvSpPr>
          <p:nvPr/>
        </p:nvSpPr>
        <p:spPr bwMode="auto">
          <a:xfrm>
            <a:off x="635000" y="508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sl-SI" dirty="0">
                <a:solidFill>
                  <a:srgbClr val="008000"/>
                </a:solidFill>
              </a:rPr>
              <a:t>KPI 11: Core Social Welfare</a:t>
            </a:r>
            <a:endParaRPr lang="sl-SI" altLang="sl-SI" dirty="0">
              <a:solidFill>
                <a:srgbClr val="008000"/>
              </a:solidFill>
            </a:endParaRPr>
          </a:p>
        </p:txBody>
      </p:sp>
      <p:pic>
        <p:nvPicPr>
          <p:cNvPr id="4" name="Picture 5">
            <a:extLst>
              <a:ext uri="{FF2B5EF4-FFF2-40B4-BE49-F238E27FC236}">
                <a16:creationId xmlns:a16="http://schemas.microsoft.com/office/drawing/2014/main" id="{4260E890-5509-47CD-BC3E-8E8BACAFA75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29000" y="3429000"/>
            <a:ext cx="6096000"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3">
            <a:extLst>
              <a:ext uri="{FF2B5EF4-FFF2-40B4-BE49-F238E27FC236}">
                <a16:creationId xmlns:a16="http://schemas.microsoft.com/office/drawing/2014/main" id="{B5A6A243-9808-4E1A-A562-2682D6A484CD}"/>
              </a:ext>
            </a:extLst>
          </p:cNvPr>
          <p:cNvSpPr txBox="1">
            <a:spLocks noChangeArrowheads="1"/>
          </p:cNvSpPr>
          <p:nvPr/>
        </p:nvSpPr>
        <p:spPr bwMode="auto">
          <a:xfrm>
            <a:off x="635000" y="930275"/>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BD20220107</a:t>
            </a:r>
          </a:p>
        </p:txBody>
      </p:sp>
      <p:pic>
        <p:nvPicPr>
          <p:cNvPr id="6" name="Picture 4">
            <a:extLst>
              <a:ext uri="{FF2B5EF4-FFF2-40B4-BE49-F238E27FC236}">
                <a16:creationId xmlns:a16="http://schemas.microsoft.com/office/drawing/2014/main" id="{773ED138-4DF3-40FD-A3BE-3AFBF36687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45000" y="1184275"/>
            <a:ext cx="50800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9BE0D176-C45B-4262-B4FC-5EE61CE2E98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311275"/>
            <a:ext cx="38100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36380304"/>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oljeZBesedilom 1">
            <a:extLst>
              <a:ext uri="{FF2B5EF4-FFF2-40B4-BE49-F238E27FC236}">
                <a16:creationId xmlns:a16="http://schemas.microsoft.com/office/drawing/2014/main" id="{EC979391-F19C-48EE-9088-817B959668BA}"/>
              </a:ext>
            </a:extLst>
          </p:cNvPr>
          <p:cNvSpPr txBox="1">
            <a:spLocks noChangeArrowheads="1"/>
          </p:cNvSpPr>
          <p:nvPr/>
        </p:nvSpPr>
        <p:spPr bwMode="auto">
          <a:xfrm>
            <a:off x="635000" y="127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sl-SI" altLang="sl-SI" dirty="0" err="1">
                <a:solidFill>
                  <a:srgbClr val="008000"/>
                </a:solidFill>
              </a:rPr>
              <a:t>Parallel</a:t>
            </a:r>
            <a:r>
              <a:rPr lang="sl-SI" altLang="sl-SI" dirty="0">
                <a:solidFill>
                  <a:srgbClr val="008000"/>
                </a:solidFill>
              </a:rPr>
              <a:t> Run KPI </a:t>
            </a:r>
            <a:r>
              <a:rPr lang="sl-SI" altLang="sl-SI" dirty="0" err="1">
                <a:solidFill>
                  <a:srgbClr val="008000"/>
                </a:solidFill>
              </a:rPr>
              <a:t>report</a:t>
            </a:r>
            <a:endParaRPr lang="sl-SI" altLang="sl-SI" dirty="0">
              <a:solidFill>
                <a:srgbClr val="008000"/>
              </a:solidFill>
            </a:endParaRPr>
          </a:p>
        </p:txBody>
      </p:sp>
      <p:sp>
        <p:nvSpPr>
          <p:cNvPr id="11" name="PoljeZBesedilom 2">
            <a:extLst>
              <a:ext uri="{FF2B5EF4-FFF2-40B4-BE49-F238E27FC236}">
                <a16:creationId xmlns:a16="http://schemas.microsoft.com/office/drawing/2014/main" id="{33989739-0CD1-4984-8E5E-538D9EFD7D20}"/>
              </a:ext>
            </a:extLst>
          </p:cNvPr>
          <p:cNvSpPr txBox="1">
            <a:spLocks noChangeArrowheads="1"/>
          </p:cNvSpPr>
          <p:nvPr/>
        </p:nvSpPr>
        <p:spPr bwMode="auto">
          <a:xfrm>
            <a:off x="635000" y="508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sl-SI" dirty="0">
                <a:solidFill>
                  <a:srgbClr val="008000"/>
                </a:solidFill>
              </a:rPr>
              <a:t>KPI 11: Core Social Welfare</a:t>
            </a:r>
            <a:endParaRPr lang="sl-SI" altLang="sl-SI" dirty="0">
              <a:solidFill>
                <a:srgbClr val="008000"/>
              </a:solidFill>
            </a:endParaRPr>
          </a:p>
        </p:txBody>
      </p:sp>
      <p:sp>
        <p:nvSpPr>
          <p:cNvPr id="4" name="TextBox 3">
            <a:extLst>
              <a:ext uri="{FF2B5EF4-FFF2-40B4-BE49-F238E27FC236}">
                <a16:creationId xmlns:a16="http://schemas.microsoft.com/office/drawing/2014/main" id="{ACCB6D07-BDCA-46A2-AA8B-392E5DBEE28C}"/>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BD20220108</a:t>
            </a:r>
          </a:p>
        </p:txBody>
      </p:sp>
      <p:pic>
        <p:nvPicPr>
          <p:cNvPr id="5" name="Picture 4">
            <a:extLst>
              <a:ext uri="{FF2B5EF4-FFF2-40B4-BE49-F238E27FC236}">
                <a16:creationId xmlns:a16="http://schemas.microsoft.com/office/drawing/2014/main" id="{EB632561-2632-40D8-9A03-A252F8596F2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45000" y="1143000"/>
            <a:ext cx="50800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A565BC91-2EDD-4D82-9D3C-C8C3E4BC5B7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3429000"/>
            <a:ext cx="6096000"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7F0DB5EE-1CA0-4339-B6F8-12783D5B936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270000"/>
            <a:ext cx="38100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47901817"/>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oljeZBesedilom 1">
            <a:extLst>
              <a:ext uri="{FF2B5EF4-FFF2-40B4-BE49-F238E27FC236}">
                <a16:creationId xmlns:a16="http://schemas.microsoft.com/office/drawing/2014/main" id="{EC979391-F19C-48EE-9088-817B959668BA}"/>
              </a:ext>
            </a:extLst>
          </p:cNvPr>
          <p:cNvSpPr txBox="1">
            <a:spLocks noChangeArrowheads="1"/>
          </p:cNvSpPr>
          <p:nvPr/>
        </p:nvSpPr>
        <p:spPr bwMode="auto">
          <a:xfrm>
            <a:off x="635000" y="127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sl-SI" altLang="sl-SI" dirty="0" err="1">
                <a:solidFill>
                  <a:srgbClr val="008000"/>
                </a:solidFill>
              </a:rPr>
              <a:t>Parallel</a:t>
            </a:r>
            <a:r>
              <a:rPr lang="sl-SI" altLang="sl-SI" dirty="0">
                <a:solidFill>
                  <a:srgbClr val="008000"/>
                </a:solidFill>
              </a:rPr>
              <a:t> Run KPI </a:t>
            </a:r>
            <a:r>
              <a:rPr lang="sl-SI" altLang="sl-SI" dirty="0" err="1">
                <a:solidFill>
                  <a:srgbClr val="008000"/>
                </a:solidFill>
              </a:rPr>
              <a:t>report</a:t>
            </a:r>
            <a:endParaRPr lang="sl-SI" altLang="sl-SI" dirty="0">
              <a:solidFill>
                <a:srgbClr val="008000"/>
              </a:solidFill>
            </a:endParaRPr>
          </a:p>
        </p:txBody>
      </p:sp>
      <p:sp>
        <p:nvSpPr>
          <p:cNvPr id="11" name="PoljeZBesedilom 2">
            <a:extLst>
              <a:ext uri="{FF2B5EF4-FFF2-40B4-BE49-F238E27FC236}">
                <a16:creationId xmlns:a16="http://schemas.microsoft.com/office/drawing/2014/main" id="{33989739-0CD1-4984-8E5E-538D9EFD7D20}"/>
              </a:ext>
            </a:extLst>
          </p:cNvPr>
          <p:cNvSpPr txBox="1">
            <a:spLocks noChangeArrowheads="1"/>
          </p:cNvSpPr>
          <p:nvPr/>
        </p:nvSpPr>
        <p:spPr bwMode="auto">
          <a:xfrm>
            <a:off x="635000" y="508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sl-SI" dirty="0">
                <a:solidFill>
                  <a:srgbClr val="008000"/>
                </a:solidFill>
              </a:rPr>
              <a:t>KPI 11: Core Social Welfare</a:t>
            </a:r>
            <a:endParaRPr lang="sl-SI" altLang="sl-SI" dirty="0">
              <a:solidFill>
                <a:srgbClr val="008000"/>
              </a:solidFill>
            </a:endParaRPr>
          </a:p>
        </p:txBody>
      </p:sp>
      <p:sp>
        <p:nvSpPr>
          <p:cNvPr id="4" name="TextBox 3">
            <a:extLst>
              <a:ext uri="{FF2B5EF4-FFF2-40B4-BE49-F238E27FC236}">
                <a16:creationId xmlns:a16="http://schemas.microsoft.com/office/drawing/2014/main" id="{4B7274DC-5367-40E1-B1F7-C644A13A38D4}"/>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BD20220109</a:t>
            </a:r>
          </a:p>
        </p:txBody>
      </p:sp>
      <p:pic>
        <p:nvPicPr>
          <p:cNvPr id="5" name="Picture 4">
            <a:extLst>
              <a:ext uri="{FF2B5EF4-FFF2-40B4-BE49-F238E27FC236}">
                <a16:creationId xmlns:a16="http://schemas.microsoft.com/office/drawing/2014/main" id="{7F80D373-582C-4E7C-96CC-9231679E898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45000" y="1143000"/>
            <a:ext cx="50800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3591AF90-9F78-4C38-9D12-5904197CC7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3429000"/>
            <a:ext cx="6096000"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A0619C3D-2B57-4517-A09D-C5A54967BE6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270000"/>
            <a:ext cx="38100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03551555"/>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oljeZBesedilom 1">
            <a:extLst>
              <a:ext uri="{FF2B5EF4-FFF2-40B4-BE49-F238E27FC236}">
                <a16:creationId xmlns:a16="http://schemas.microsoft.com/office/drawing/2014/main" id="{EC979391-F19C-48EE-9088-817B959668BA}"/>
              </a:ext>
            </a:extLst>
          </p:cNvPr>
          <p:cNvSpPr txBox="1">
            <a:spLocks noChangeArrowheads="1"/>
          </p:cNvSpPr>
          <p:nvPr/>
        </p:nvSpPr>
        <p:spPr bwMode="auto">
          <a:xfrm>
            <a:off x="635000" y="127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sl-SI" altLang="sl-SI" dirty="0" err="1">
                <a:solidFill>
                  <a:srgbClr val="008000"/>
                </a:solidFill>
              </a:rPr>
              <a:t>Parallel</a:t>
            </a:r>
            <a:r>
              <a:rPr lang="sl-SI" altLang="sl-SI" dirty="0">
                <a:solidFill>
                  <a:srgbClr val="008000"/>
                </a:solidFill>
              </a:rPr>
              <a:t> Run KPI </a:t>
            </a:r>
            <a:r>
              <a:rPr lang="sl-SI" altLang="sl-SI" dirty="0" err="1">
                <a:solidFill>
                  <a:srgbClr val="008000"/>
                </a:solidFill>
              </a:rPr>
              <a:t>report</a:t>
            </a:r>
            <a:endParaRPr lang="sl-SI" altLang="sl-SI" dirty="0">
              <a:solidFill>
                <a:srgbClr val="008000"/>
              </a:solidFill>
            </a:endParaRPr>
          </a:p>
        </p:txBody>
      </p:sp>
      <p:sp>
        <p:nvSpPr>
          <p:cNvPr id="11" name="PoljeZBesedilom 2">
            <a:extLst>
              <a:ext uri="{FF2B5EF4-FFF2-40B4-BE49-F238E27FC236}">
                <a16:creationId xmlns:a16="http://schemas.microsoft.com/office/drawing/2014/main" id="{33989739-0CD1-4984-8E5E-538D9EFD7D20}"/>
              </a:ext>
            </a:extLst>
          </p:cNvPr>
          <p:cNvSpPr txBox="1">
            <a:spLocks noChangeArrowheads="1"/>
          </p:cNvSpPr>
          <p:nvPr/>
        </p:nvSpPr>
        <p:spPr bwMode="auto">
          <a:xfrm>
            <a:off x="635000" y="508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sl-SI" dirty="0">
                <a:solidFill>
                  <a:srgbClr val="008000"/>
                </a:solidFill>
              </a:rPr>
              <a:t>KPI 11: Core Social Welfare</a:t>
            </a:r>
            <a:endParaRPr lang="sl-SI" altLang="sl-SI" dirty="0">
              <a:solidFill>
                <a:srgbClr val="008000"/>
              </a:solidFill>
            </a:endParaRPr>
          </a:p>
        </p:txBody>
      </p:sp>
      <p:sp>
        <p:nvSpPr>
          <p:cNvPr id="4" name="TextBox 3">
            <a:extLst>
              <a:ext uri="{FF2B5EF4-FFF2-40B4-BE49-F238E27FC236}">
                <a16:creationId xmlns:a16="http://schemas.microsoft.com/office/drawing/2014/main" id="{D60ABFCD-385D-4B08-8E4E-3577762F6325}"/>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BD20220110</a:t>
            </a:r>
          </a:p>
        </p:txBody>
      </p:sp>
      <p:pic>
        <p:nvPicPr>
          <p:cNvPr id="5" name="Picture 4">
            <a:extLst>
              <a:ext uri="{FF2B5EF4-FFF2-40B4-BE49-F238E27FC236}">
                <a16:creationId xmlns:a16="http://schemas.microsoft.com/office/drawing/2014/main" id="{4C794130-F1D6-420D-92A7-0382C9C2DC8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45000" y="1143000"/>
            <a:ext cx="50800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18C36692-969E-4160-947F-3E2E6F7825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3429000"/>
            <a:ext cx="6096000"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C081F148-A2D2-4559-823D-3F4D028CCA0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270000"/>
            <a:ext cx="38100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42468316"/>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oljeZBesedilom 1">
            <a:extLst>
              <a:ext uri="{FF2B5EF4-FFF2-40B4-BE49-F238E27FC236}">
                <a16:creationId xmlns:a16="http://schemas.microsoft.com/office/drawing/2014/main" id="{EC979391-F19C-48EE-9088-817B959668BA}"/>
              </a:ext>
            </a:extLst>
          </p:cNvPr>
          <p:cNvSpPr txBox="1">
            <a:spLocks noChangeArrowheads="1"/>
          </p:cNvSpPr>
          <p:nvPr/>
        </p:nvSpPr>
        <p:spPr bwMode="auto">
          <a:xfrm>
            <a:off x="635000" y="127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sl-SI" altLang="sl-SI" dirty="0" err="1">
                <a:solidFill>
                  <a:srgbClr val="008000"/>
                </a:solidFill>
              </a:rPr>
              <a:t>Parallel</a:t>
            </a:r>
            <a:r>
              <a:rPr lang="sl-SI" altLang="sl-SI" dirty="0">
                <a:solidFill>
                  <a:srgbClr val="008000"/>
                </a:solidFill>
              </a:rPr>
              <a:t> Run KPI </a:t>
            </a:r>
            <a:r>
              <a:rPr lang="sl-SI" altLang="sl-SI" dirty="0" err="1">
                <a:solidFill>
                  <a:srgbClr val="008000"/>
                </a:solidFill>
              </a:rPr>
              <a:t>report</a:t>
            </a:r>
            <a:endParaRPr lang="sl-SI" altLang="sl-SI" dirty="0">
              <a:solidFill>
                <a:srgbClr val="008000"/>
              </a:solidFill>
            </a:endParaRPr>
          </a:p>
        </p:txBody>
      </p:sp>
      <p:sp>
        <p:nvSpPr>
          <p:cNvPr id="11" name="PoljeZBesedilom 2">
            <a:extLst>
              <a:ext uri="{FF2B5EF4-FFF2-40B4-BE49-F238E27FC236}">
                <a16:creationId xmlns:a16="http://schemas.microsoft.com/office/drawing/2014/main" id="{33989739-0CD1-4984-8E5E-538D9EFD7D20}"/>
              </a:ext>
            </a:extLst>
          </p:cNvPr>
          <p:cNvSpPr txBox="1">
            <a:spLocks noChangeArrowheads="1"/>
          </p:cNvSpPr>
          <p:nvPr/>
        </p:nvSpPr>
        <p:spPr bwMode="auto">
          <a:xfrm>
            <a:off x="635000" y="508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sl-SI" dirty="0">
                <a:solidFill>
                  <a:srgbClr val="008000"/>
                </a:solidFill>
              </a:rPr>
              <a:t>KPI 11: Core Social Welfare</a:t>
            </a:r>
            <a:endParaRPr lang="sl-SI" altLang="sl-SI" dirty="0">
              <a:solidFill>
                <a:srgbClr val="008000"/>
              </a:solidFill>
            </a:endParaRPr>
          </a:p>
        </p:txBody>
      </p:sp>
      <p:sp>
        <p:nvSpPr>
          <p:cNvPr id="4" name="TextBox 3">
            <a:extLst>
              <a:ext uri="{FF2B5EF4-FFF2-40B4-BE49-F238E27FC236}">
                <a16:creationId xmlns:a16="http://schemas.microsoft.com/office/drawing/2014/main" id="{0186E752-8E38-4870-8AE6-E388F8451637}"/>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BD20220111</a:t>
            </a:r>
          </a:p>
        </p:txBody>
      </p:sp>
      <p:pic>
        <p:nvPicPr>
          <p:cNvPr id="5" name="Picture 4">
            <a:extLst>
              <a:ext uri="{FF2B5EF4-FFF2-40B4-BE49-F238E27FC236}">
                <a16:creationId xmlns:a16="http://schemas.microsoft.com/office/drawing/2014/main" id="{3F15D08D-48D7-45E8-9D88-CEB863D3FD8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45000" y="1143000"/>
            <a:ext cx="50800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42F2E430-E9B2-423A-844C-E7BD2D0FA5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3429000"/>
            <a:ext cx="6096000"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85F5B70F-B20B-43FD-8B41-3B2422EE93F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270000"/>
            <a:ext cx="38100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38067185"/>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oljeZBesedilom 1">
            <a:extLst>
              <a:ext uri="{FF2B5EF4-FFF2-40B4-BE49-F238E27FC236}">
                <a16:creationId xmlns:a16="http://schemas.microsoft.com/office/drawing/2014/main" id="{EC979391-F19C-48EE-9088-817B959668BA}"/>
              </a:ext>
            </a:extLst>
          </p:cNvPr>
          <p:cNvSpPr txBox="1">
            <a:spLocks noChangeArrowheads="1"/>
          </p:cNvSpPr>
          <p:nvPr/>
        </p:nvSpPr>
        <p:spPr bwMode="auto">
          <a:xfrm>
            <a:off x="635000" y="127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sl-SI" altLang="sl-SI" dirty="0" err="1">
                <a:solidFill>
                  <a:srgbClr val="008000"/>
                </a:solidFill>
              </a:rPr>
              <a:t>Parallel</a:t>
            </a:r>
            <a:r>
              <a:rPr lang="sl-SI" altLang="sl-SI" dirty="0">
                <a:solidFill>
                  <a:srgbClr val="008000"/>
                </a:solidFill>
              </a:rPr>
              <a:t> Run KPI </a:t>
            </a:r>
            <a:r>
              <a:rPr lang="sl-SI" altLang="sl-SI" dirty="0" err="1">
                <a:solidFill>
                  <a:srgbClr val="008000"/>
                </a:solidFill>
              </a:rPr>
              <a:t>report</a:t>
            </a:r>
            <a:endParaRPr lang="sl-SI" altLang="sl-SI" dirty="0">
              <a:solidFill>
                <a:srgbClr val="008000"/>
              </a:solidFill>
            </a:endParaRPr>
          </a:p>
        </p:txBody>
      </p:sp>
      <p:sp>
        <p:nvSpPr>
          <p:cNvPr id="11" name="PoljeZBesedilom 2">
            <a:extLst>
              <a:ext uri="{FF2B5EF4-FFF2-40B4-BE49-F238E27FC236}">
                <a16:creationId xmlns:a16="http://schemas.microsoft.com/office/drawing/2014/main" id="{33989739-0CD1-4984-8E5E-538D9EFD7D20}"/>
              </a:ext>
            </a:extLst>
          </p:cNvPr>
          <p:cNvSpPr txBox="1">
            <a:spLocks noChangeArrowheads="1"/>
          </p:cNvSpPr>
          <p:nvPr/>
        </p:nvSpPr>
        <p:spPr bwMode="auto">
          <a:xfrm>
            <a:off x="635000" y="508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sl-SI" dirty="0">
                <a:solidFill>
                  <a:srgbClr val="008000"/>
                </a:solidFill>
              </a:rPr>
              <a:t>KPI 11: Core Social Welfare</a:t>
            </a:r>
            <a:endParaRPr lang="sl-SI" altLang="sl-SI" dirty="0">
              <a:solidFill>
                <a:srgbClr val="008000"/>
              </a:solidFill>
            </a:endParaRPr>
          </a:p>
        </p:txBody>
      </p:sp>
      <p:sp>
        <p:nvSpPr>
          <p:cNvPr id="4" name="TextBox 3">
            <a:extLst>
              <a:ext uri="{FF2B5EF4-FFF2-40B4-BE49-F238E27FC236}">
                <a16:creationId xmlns:a16="http://schemas.microsoft.com/office/drawing/2014/main" id="{9C8185B1-8942-456B-8E87-A83DD1221387}"/>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BD20220112</a:t>
            </a:r>
          </a:p>
        </p:txBody>
      </p:sp>
      <p:pic>
        <p:nvPicPr>
          <p:cNvPr id="5" name="Picture 4">
            <a:extLst>
              <a:ext uri="{FF2B5EF4-FFF2-40B4-BE49-F238E27FC236}">
                <a16:creationId xmlns:a16="http://schemas.microsoft.com/office/drawing/2014/main" id="{60329E45-2BB2-47BC-996C-A598A01B247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45000" y="1143000"/>
            <a:ext cx="50800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F3CB429C-6518-4150-9C94-33B3FF01D4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3429000"/>
            <a:ext cx="6096000"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7672360D-1228-42F4-81F4-D9E0253EE66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270000"/>
            <a:ext cx="38100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02582277"/>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oljeZBesedilom 1">
            <a:extLst>
              <a:ext uri="{FF2B5EF4-FFF2-40B4-BE49-F238E27FC236}">
                <a16:creationId xmlns:a16="http://schemas.microsoft.com/office/drawing/2014/main" id="{EC979391-F19C-48EE-9088-817B959668BA}"/>
              </a:ext>
            </a:extLst>
          </p:cNvPr>
          <p:cNvSpPr txBox="1">
            <a:spLocks noChangeArrowheads="1"/>
          </p:cNvSpPr>
          <p:nvPr/>
        </p:nvSpPr>
        <p:spPr bwMode="auto">
          <a:xfrm>
            <a:off x="635000" y="127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sl-SI" altLang="sl-SI" dirty="0" err="1">
                <a:solidFill>
                  <a:srgbClr val="008000"/>
                </a:solidFill>
              </a:rPr>
              <a:t>Parallel</a:t>
            </a:r>
            <a:r>
              <a:rPr lang="sl-SI" altLang="sl-SI" dirty="0">
                <a:solidFill>
                  <a:srgbClr val="008000"/>
                </a:solidFill>
              </a:rPr>
              <a:t> Run KPI </a:t>
            </a:r>
            <a:r>
              <a:rPr lang="sl-SI" altLang="sl-SI" dirty="0" err="1">
                <a:solidFill>
                  <a:srgbClr val="008000"/>
                </a:solidFill>
              </a:rPr>
              <a:t>report</a:t>
            </a:r>
            <a:endParaRPr lang="sl-SI" altLang="sl-SI" dirty="0">
              <a:solidFill>
                <a:srgbClr val="008000"/>
              </a:solidFill>
            </a:endParaRPr>
          </a:p>
        </p:txBody>
      </p:sp>
      <p:sp>
        <p:nvSpPr>
          <p:cNvPr id="11" name="PoljeZBesedilom 2">
            <a:extLst>
              <a:ext uri="{FF2B5EF4-FFF2-40B4-BE49-F238E27FC236}">
                <a16:creationId xmlns:a16="http://schemas.microsoft.com/office/drawing/2014/main" id="{33989739-0CD1-4984-8E5E-538D9EFD7D20}"/>
              </a:ext>
            </a:extLst>
          </p:cNvPr>
          <p:cNvSpPr txBox="1">
            <a:spLocks noChangeArrowheads="1"/>
          </p:cNvSpPr>
          <p:nvPr/>
        </p:nvSpPr>
        <p:spPr bwMode="auto">
          <a:xfrm>
            <a:off x="635000" y="508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sl-SI" dirty="0">
                <a:solidFill>
                  <a:srgbClr val="008000"/>
                </a:solidFill>
              </a:rPr>
              <a:t>KPI 11: Core Social Welfare</a:t>
            </a:r>
            <a:endParaRPr lang="sl-SI" altLang="sl-SI" dirty="0">
              <a:solidFill>
                <a:srgbClr val="008000"/>
              </a:solidFill>
            </a:endParaRPr>
          </a:p>
        </p:txBody>
      </p:sp>
      <p:sp>
        <p:nvSpPr>
          <p:cNvPr id="4" name="TextBox 3">
            <a:extLst>
              <a:ext uri="{FF2B5EF4-FFF2-40B4-BE49-F238E27FC236}">
                <a16:creationId xmlns:a16="http://schemas.microsoft.com/office/drawing/2014/main" id="{AE451CC6-9BF1-4669-89D1-2A9AEFB604B6}"/>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BD20220113</a:t>
            </a:r>
          </a:p>
        </p:txBody>
      </p:sp>
      <p:pic>
        <p:nvPicPr>
          <p:cNvPr id="5" name="Picture 4">
            <a:extLst>
              <a:ext uri="{FF2B5EF4-FFF2-40B4-BE49-F238E27FC236}">
                <a16:creationId xmlns:a16="http://schemas.microsoft.com/office/drawing/2014/main" id="{F4813BE8-03A8-47C4-8D16-78BA53EAF18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45000" y="1143000"/>
            <a:ext cx="50800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5A5B8C26-9EC4-4B13-AF5F-0B4C2A9DFD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3429000"/>
            <a:ext cx="6096000"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883B03B1-BDDF-464A-A805-138D8C281E0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270000"/>
            <a:ext cx="38100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75131434"/>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oljeZBesedilom 1">
            <a:extLst>
              <a:ext uri="{FF2B5EF4-FFF2-40B4-BE49-F238E27FC236}">
                <a16:creationId xmlns:a16="http://schemas.microsoft.com/office/drawing/2014/main" id="{EC979391-F19C-48EE-9088-817B959668BA}"/>
              </a:ext>
            </a:extLst>
          </p:cNvPr>
          <p:cNvSpPr txBox="1">
            <a:spLocks noChangeArrowheads="1"/>
          </p:cNvSpPr>
          <p:nvPr/>
        </p:nvSpPr>
        <p:spPr bwMode="auto">
          <a:xfrm>
            <a:off x="635000" y="127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sl-SI" altLang="sl-SI" dirty="0" err="1">
                <a:solidFill>
                  <a:srgbClr val="008000"/>
                </a:solidFill>
              </a:rPr>
              <a:t>Parallel</a:t>
            </a:r>
            <a:r>
              <a:rPr lang="sl-SI" altLang="sl-SI" dirty="0">
                <a:solidFill>
                  <a:srgbClr val="008000"/>
                </a:solidFill>
              </a:rPr>
              <a:t> Run KPI </a:t>
            </a:r>
            <a:r>
              <a:rPr lang="sl-SI" altLang="sl-SI" dirty="0" err="1">
                <a:solidFill>
                  <a:srgbClr val="008000"/>
                </a:solidFill>
              </a:rPr>
              <a:t>report</a:t>
            </a:r>
            <a:endParaRPr lang="sl-SI" altLang="sl-SI" dirty="0">
              <a:solidFill>
                <a:srgbClr val="008000"/>
              </a:solidFill>
            </a:endParaRPr>
          </a:p>
        </p:txBody>
      </p:sp>
      <p:sp>
        <p:nvSpPr>
          <p:cNvPr id="11" name="PoljeZBesedilom 2">
            <a:extLst>
              <a:ext uri="{FF2B5EF4-FFF2-40B4-BE49-F238E27FC236}">
                <a16:creationId xmlns:a16="http://schemas.microsoft.com/office/drawing/2014/main" id="{33989739-0CD1-4984-8E5E-538D9EFD7D20}"/>
              </a:ext>
            </a:extLst>
          </p:cNvPr>
          <p:cNvSpPr txBox="1">
            <a:spLocks noChangeArrowheads="1"/>
          </p:cNvSpPr>
          <p:nvPr/>
        </p:nvSpPr>
        <p:spPr bwMode="auto">
          <a:xfrm>
            <a:off x="635000" y="508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sl-SI" dirty="0">
                <a:solidFill>
                  <a:srgbClr val="008000"/>
                </a:solidFill>
              </a:rPr>
              <a:t>KPI 11: Core Social Welfare</a:t>
            </a:r>
            <a:endParaRPr lang="sl-SI" altLang="sl-SI" dirty="0">
              <a:solidFill>
                <a:srgbClr val="008000"/>
              </a:solidFill>
            </a:endParaRPr>
          </a:p>
        </p:txBody>
      </p:sp>
      <p:sp>
        <p:nvSpPr>
          <p:cNvPr id="4" name="TextBox 3">
            <a:extLst>
              <a:ext uri="{FF2B5EF4-FFF2-40B4-BE49-F238E27FC236}">
                <a16:creationId xmlns:a16="http://schemas.microsoft.com/office/drawing/2014/main" id="{AD50D27A-10BB-40AE-A8F6-B478E613E810}"/>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BD20220114</a:t>
            </a:r>
          </a:p>
        </p:txBody>
      </p:sp>
      <p:pic>
        <p:nvPicPr>
          <p:cNvPr id="5" name="Picture 4">
            <a:extLst>
              <a:ext uri="{FF2B5EF4-FFF2-40B4-BE49-F238E27FC236}">
                <a16:creationId xmlns:a16="http://schemas.microsoft.com/office/drawing/2014/main" id="{5A08F537-ED83-427D-AA0C-B82E3EB3DBC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45000" y="1143000"/>
            <a:ext cx="50800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BA03DBF7-F36A-4A90-9A66-0754F5A75C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3429000"/>
            <a:ext cx="6096000"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20F9B06E-A167-47DA-849F-C85F2DC942C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270000"/>
            <a:ext cx="38100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71812109"/>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oljeZBesedilom 1">
            <a:extLst>
              <a:ext uri="{FF2B5EF4-FFF2-40B4-BE49-F238E27FC236}">
                <a16:creationId xmlns:a16="http://schemas.microsoft.com/office/drawing/2014/main" id="{EC979391-F19C-48EE-9088-817B959668BA}"/>
              </a:ext>
            </a:extLst>
          </p:cNvPr>
          <p:cNvSpPr txBox="1">
            <a:spLocks noChangeArrowheads="1"/>
          </p:cNvSpPr>
          <p:nvPr/>
        </p:nvSpPr>
        <p:spPr bwMode="auto">
          <a:xfrm>
            <a:off x="635000" y="127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sl-SI" altLang="sl-SI" dirty="0" err="1">
                <a:solidFill>
                  <a:srgbClr val="008000"/>
                </a:solidFill>
              </a:rPr>
              <a:t>Parallel</a:t>
            </a:r>
            <a:r>
              <a:rPr lang="sl-SI" altLang="sl-SI" dirty="0">
                <a:solidFill>
                  <a:srgbClr val="008000"/>
                </a:solidFill>
              </a:rPr>
              <a:t> Run KPI </a:t>
            </a:r>
            <a:r>
              <a:rPr lang="sl-SI" altLang="sl-SI" dirty="0" err="1">
                <a:solidFill>
                  <a:srgbClr val="008000"/>
                </a:solidFill>
              </a:rPr>
              <a:t>report</a:t>
            </a:r>
            <a:endParaRPr lang="sl-SI" altLang="sl-SI" dirty="0">
              <a:solidFill>
                <a:srgbClr val="008000"/>
              </a:solidFill>
            </a:endParaRPr>
          </a:p>
        </p:txBody>
      </p:sp>
      <p:sp>
        <p:nvSpPr>
          <p:cNvPr id="11" name="PoljeZBesedilom 2">
            <a:extLst>
              <a:ext uri="{FF2B5EF4-FFF2-40B4-BE49-F238E27FC236}">
                <a16:creationId xmlns:a16="http://schemas.microsoft.com/office/drawing/2014/main" id="{33989739-0CD1-4984-8E5E-538D9EFD7D20}"/>
              </a:ext>
            </a:extLst>
          </p:cNvPr>
          <p:cNvSpPr txBox="1">
            <a:spLocks noChangeArrowheads="1"/>
          </p:cNvSpPr>
          <p:nvPr/>
        </p:nvSpPr>
        <p:spPr bwMode="auto">
          <a:xfrm>
            <a:off x="635000" y="508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sl-SI" dirty="0">
                <a:solidFill>
                  <a:srgbClr val="008000"/>
                </a:solidFill>
              </a:rPr>
              <a:t>KPI 11: Core Social Welfare</a:t>
            </a:r>
            <a:endParaRPr lang="sl-SI" altLang="sl-SI" dirty="0">
              <a:solidFill>
                <a:srgbClr val="008000"/>
              </a:solidFill>
            </a:endParaRPr>
          </a:p>
        </p:txBody>
      </p:sp>
      <p:sp>
        <p:nvSpPr>
          <p:cNvPr id="4" name="TextBox 3">
            <a:extLst>
              <a:ext uri="{FF2B5EF4-FFF2-40B4-BE49-F238E27FC236}">
                <a16:creationId xmlns:a16="http://schemas.microsoft.com/office/drawing/2014/main" id="{F1EC00CB-6CAB-4D15-B8B1-D3A98549144A}"/>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BD20220115</a:t>
            </a:r>
          </a:p>
        </p:txBody>
      </p:sp>
      <p:pic>
        <p:nvPicPr>
          <p:cNvPr id="5" name="Picture 4">
            <a:extLst>
              <a:ext uri="{FF2B5EF4-FFF2-40B4-BE49-F238E27FC236}">
                <a16:creationId xmlns:a16="http://schemas.microsoft.com/office/drawing/2014/main" id="{CF173C9E-FF58-436F-BBDB-6825DAF0840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45000" y="1143000"/>
            <a:ext cx="50800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41E8EF40-5013-4FA2-BB1D-3FF188B875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3429000"/>
            <a:ext cx="6096000"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5676C55F-4F99-47BF-BD13-787FF6E4FEF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270000"/>
            <a:ext cx="38100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14197384"/>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oljeZBesedilom 1">
            <a:extLst>
              <a:ext uri="{FF2B5EF4-FFF2-40B4-BE49-F238E27FC236}">
                <a16:creationId xmlns:a16="http://schemas.microsoft.com/office/drawing/2014/main" id="{EC979391-F19C-48EE-9088-817B959668BA}"/>
              </a:ext>
            </a:extLst>
          </p:cNvPr>
          <p:cNvSpPr txBox="1">
            <a:spLocks noChangeArrowheads="1"/>
          </p:cNvSpPr>
          <p:nvPr/>
        </p:nvSpPr>
        <p:spPr bwMode="auto">
          <a:xfrm>
            <a:off x="635000" y="127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sl-SI" altLang="sl-SI" dirty="0" err="1">
                <a:solidFill>
                  <a:srgbClr val="008000"/>
                </a:solidFill>
              </a:rPr>
              <a:t>Parallel</a:t>
            </a:r>
            <a:r>
              <a:rPr lang="sl-SI" altLang="sl-SI" dirty="0">
                <a:solidFill>
                  <a:srgbClr val="008000"/>
                </a:solidFill>
              </a:rPr>
              <a:t> Run KPI </a:t>
            </a:r>
            <a:r>
              <a:rPr lang="sl-SI" altLang="sl-SI" dirty="0" err="1">
                <a:solidFill>
                  <a:srgbClr val="008000"/>
                </a:solidFill>
              </a:rPr>
              <a:t>report</a:t>
            </a:r>
            <a:endParaRPr lang="sl-SI" altLang="sl-SI" dirty="0">
              <a:solidFill>
                <a:srgbClr val="008000"/>
              </a:solidFill>
            </a:endParaRPr>
          </a:p>
        </p:txBody>
      </p:sp>
      <p:sp>
        <p:nvSpPr>
          <p:cNvPr id="11" name="PoljeZBesedilom 2">
            <a:extLst>
              <a:ext uri="{FF2B5EF4-FFF2-40B4-BE49-F238E27FC236}">
                <a16:creationId xmlns:a16="http://schemas.microsoft.com/office/drawing/2014/main" id="{33989739-0CD1-4984-8E5E-538D9EFD7D20}"/>
              </a:ext>
            </a:extLst>
          </p:cNvPr>
          <p:cNvSpPr txBox="1">
            <a:spLocks noChangeArrowheads="1"/>
          </p:cNvSpPr>
          <p:nvPr/>
        </p:nvSpPr>
        <p:spPr bwMode="auto">
          <a:xfrm>
            <a:off x="635000" y="508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sl-SI" dirty="0">
                <a:solidFill>
                  <a:srgbClr val="008000"/>
                </a:solidFill>
              </a:rPr>
              <a:t>KPI 11: Core Social Welfare</a:t>
            </a:r>
            <a:endParaRPr lang="sl-SI" altLang="sl-SI" dirty="0">
              <a:solidFill>
                <a:srgbClr val="008000"/>
              </a:solidFill>
            </a:endParaRPr>
          </a:p>
        </p:txBody>
      </p:sp>
      <p:sp>
        <p:nvSpPr>
          <p:cNvPr id="4" name="TextBox 3">
            <a:extLst>
              <a:ext uri="{FF2B5EF4-FFF2-40B4-BE49-F238E27FC236}">
                <a16:creationId xmlns:a16="http://schemas.microsoft.com/office/drawing/2014/main" id="{82A278AE-CE77-4585-B306-BF6B42ABD82A}"/>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BD20220116</a:t>
            </a:r>
          </a:p>
        </p:txBody>
      </p:sp>
      <p:pic>
        <p:nvPicPr>
          <p:cNvPr id="5" name="Picture 4">
            <a:extLst>
              <a:ext uri="{FF2B5EF4-FFF2-40B4-BE49-F238E27FC236}">
                <a16:creationId xmlns:a16="http://schemas.microsoft.com/office/drawing/2014/main" id="{21BA3400-0491-4568-9117-E13D8C2DC70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45000" y="1143000"/>
            <a:ext cx="50800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5357419E-2354-4CCF-8A9B-F7A7BCC34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3429000"/>
            <a:ext cx="6096000"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A76957DA-21E9-4BC2-8B7B-98BA2D85BFC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270000"/>
            <a:ext cx="38100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070351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tableEx ,Top 10 CNE by Average Maximum AMR (MW) per BD ,multiRowCard ,tableEx ,Average Maximum AMR per BD (MW) by TSO ,tableEx ,basicShap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+2_16</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457250618"/>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oljeZBesedilom 1">
            <a:extLst>
              <a:ext uri="{FF2B5EF4-FFF2-40B4-BE49-F238E27FC236}">
                <a16:creationId xmlns:a16="http://schemas.microsoft.com/office/drawing/2014/main" id="{EC979391-F19C-48EE-9088-817B959668BA}"/>
              </a:ext>
            </a:extLst>
          </p:cNvPr>
          <p:cNvSpPr txBox="1">
            <a:spLocks noChangeArrowheads="1"/>
          </p:cNvSpPr>
          <p:nvPr/>
        </p:nvSpPr>
        <p:spPr bwMode="auto">
          <a:xfrm>
            <a:off x="635000" y="127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sl-SI" altLang="sl-SI" dirty="0" err="1">
                <a:solidFill>
                  <a:srgbClr val="008000"/>
                </a:solidFill>
              </a:rPr>
              <a:t>Parallel</a:t>
            </a:r>
            <a:r>
              <a:rPr lang="sl-SI" altLang="sl-SI" dirty="0">
                <a:solidFill>
                  <a:srgbClr val="008000"/>
                </a:solidFill>
              </a:rPr>
              <a:t> Run KPI </a:t>
            </a:r>
            <a:r>
              <a:rPr lang="sl-SI" altLang="sl-SI" dirty="0" err="1">
                <a:solidFill>
                  <a:srgbClr val="008000"/>
                </a:solidFill>
              </a:rPr>
              <a:t>report</a:t>
            </a:r>
            <a:endParaRPr lang="sl-SI" altLang="sl-SI" dirty="0">
              <a:solidFill>
                <a:srgbClr val="008000"/>
              </a:solidFill>
            </a:endParaRPr>
          </a:p>
        </p:txBody>
      </p:sp>
      <p:sp>
        <p:nvSpPr>
          <p:cNvPr id="11" name="PoljeZBesedilom 2">
            <a:extLst>
              <a:ext uri="{FF2B5EF4-FFF2-40B4-BE49-F238E27FC236}">
                <a16:creationId xmlns:a16="http://schemas.microsoft.com/office/drawing/2014/main" id="{33989739-0CD1-4984-8E5E-538D9EFD7D20}"/>
              </a:ext>
            </a:extLst>
          </p:cNvPr>
          <p:cNvSpPr txBox="1">
            <a:spLocks noChangeArrowheads="1"/>
          </p:cNvSpPr>
          <p:nvPr/>
        </p:nvSpPr>
        <p:spPr bwMode="auto">
          <a:xfrm>
            <a:off x="635000" y="508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sl-SI" dirty="0">
                <a:solidFill>
                  <a:srgbClr val="008000"/>
                </a:solidFill>
              </a:rPr>
              <a:t>KPI 11: Core Social Welfare</a:t>
            </a:r>
            <a:endParaRPr lang="sl-SI" altLang="sl-SI" dirty="0">
              <a:solidFill>
                <a:srgbClr val="008000"/>
              </a:solidFill>
            </a:endParaRPr>
          </a:p>
        </p:txBody>
      </p:sp>
      <p:sp>
        <p:nvSpPr>
          <p:cNvPr id="4" name="TextBox 3">
            <a:extLst>
              <a:ext uri="{FF2B5EF4-FFF2-40B4-BE49-F238E27FC236}">
                <a16:creationId xmlns:a16="http://schemas.microsoft.com/office/drawing/2014/main" id="{D11B61B3-3590-4942-98AE-24DF65BF6439}"/>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BD20220118</a:t>
            </a:r>
          </a:p>
        </p:txBody>
      </p:sp>
      <p:pic>
        <p:nvPicPr>
          <p:cNvPr id="5" name="Picture 4">
            <a:extLst>
              <a:ext uri="{FF2B5EF4-FFF2-40B4-BE49-F238E27FC236}">
                <a16:creationId xmlns:a16="http://schemas.microsoft.com/office/drawing/2014/main" id="{59720907-7E47-4100-9016-BD3643B6798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45000" y="1143000"/>
            <a:ext cx="50800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441BC251-8A76-4882-AA4A-B70209B6A54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3429000"/>
            <a:ext cx="6096000"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EEC34B47-F94F-4098-94F4-AD20D3F9338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270000"/>
            <a:ext cx="38100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06615897"/>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oljeZBesedilom 1">
            <a:extLst>
              <a:ext uri="{FF2B5EF4-FFF2-40B4-BE49-F238E27FC236}">
                <a16:creationId xmlns:a16="http://schemas.microsoft.com/office/drawing/2014/main" id="{EC979391-F19C-48EE-9088-817B959668BA}"/>
              </a:ext>
            </a:extLst>
          </p:cNvPr>
          <p:cNvSpPr txBox="1">
            <a:spLocks noChangeArrowheads="1"/>
          </p:cNvSpPr>
          <p:nvPr/>
        </p:nvSpPr>
        <p:spPr bwMode="auto">
          <a:xfrm>
            <a:off x="635000" y="127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sl-SI" altLang="sl-SI" dirty="0" err="1">
                <a:solidFill>
                  <a:srgbClr val="008000"/>
                </a:solidFill>
              </a:rPr>
              <a:t>Parallel</a:t>
            </a:r>
            <a:r>
              <a:rPr lang="sl-SI" altLang="sl-SI" dirty="0">
                <a:solidFill>
                  <a:srgbClr val="008000"/>
                </a:solidFill>
              </a:rPr>
              <a:t> Run KPI </a:t>
            </a:r>
            <a:r>
              <a:rPr lang="sl-SI" altLang="sl-SI" dirty="0" err="1">
                <a:solidFill>
                  <a:srgbClr val="008000"/>
                </a:solidFill>
              </a:rPr>
              <a:t>report</a:t>
            </a:r>
            <a:endParaRPr lang="sl-SI" altLang="sl-SI" dirty="0">
              <a:solidFill>
                <a:srgbClr val="008000"/>
              </a:solidFill>
            </a:endParaRPr>
          </a:p>
        </p:txBody>
      </p:sp>
      <p:sp>
        <p:nvSpPr>
          <p:cNvPr id="11" name="PoljeZBesedilom 2">
            <a:extLst>
              <a:ext uri="{FF2B5EF4-FFF2-40B4-BE49-F238E27FC236}">
                <a16:creationId xmlns:a16="http://schemas.microsoft.com/office/drawing/2014/main" id="{33989739-0CD1-4984-8E5E-538D9EFD7D20}"/>
              </a:ext>
            </a:extLst>
          </p:cNvPr>
          <p:cNvSpPr txBox="1">
            <a:spLocks noChangeArrowheads="1"/>
          </p:cNvSpPr>
          <p:nvPr/>
        </p:nvSpPr>
        <p:spPr bwMode="auto">
          <a:xfrm>
            <a:off x="635000" y="508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sl-SI" dirty="0">
                <a:solidFill>
                  <a:srgbClr val="008000"/>
                </a:solidFill>
              </a:rPr>
              <a:t>KPI 11: Core Social Welfare</a:t>
            </a:r>
            <a:endParaRPr lang="sl-SI" altLang="sl-SI" dirty="0">
              <a:solidFill>
                <a:srgbClr val="008000"/>
              </a:solidFill>
            </a:endParaRPr>
          </a:p>
        </p:txBody>
      </p:sp>
      <p:pic>
        <p:nvPicPr>
          <p:cNvPr id="4" name="Picture 5">
            <a:extLst>
              <a:ext uri="{FF2B5EF4-FFF2-40B4-BE49-F238E27FC236}">
                <a16:creationId xmlns:a16="http://schemas.microsoft.com/office/drawing/2014/main" id="{4FF0AA79-8668-4DB9-B435-D6C07007BF4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29000" y="3429000"/>
            <a:ext cx="6096000"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3">
            <a:extLst>
              <a:ext uri="{FF2B5EF4-FFF2-40B4-BE49-F238E27FC236}">
                <a16:creationId xmlns:a16="http://schemas.microsoft.com/office/drawing/2014/main" id="{A2C58A24-BF3D-476A-BC67-C2E1BE7ACE00}"/>
              </a:ext>
            </a:extLst>
          </p:cNvPr>
          <p:cNvSpPr txBox="1">
            <a:spLocks noChangeArrowheads="1"/>
          </p:cNvSpPr>
          <p:nvPr/>
        </p:nvSpPr>
        <p:spPr bwMode="auto">
          <a:xfrm>
            <a:off x="635000" y="877888"/>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BD20220119</a:t>
            </a:r>
          </a:p>
        </p:txBody>
      </p:sp>
      <p:pic>
        <p:nvPicPr>
          <p:cNvPr id="6" name="Picture 4">
            <a:extLst>
              <a:ext uri="{FF2B5EF4-FFF2-40B4-BE49-F238E27FC236}">
                <a16:creationId xmlns:a16="http://schemas.microsoft.com/office/drawing/2014/main" id="{4AD3A4ED-9114-46DD-9FDE-7F2F73E9C8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45000" y="1131888"/>
            <a:ext cx="50800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753DDDFB-18CD-477F-B83F-0638E2DD562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258888"/>
            <a:ext cx="38100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90852373"/>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oljeZBesedilom 1">
            <a:extLst>
              <a:ext uri="{FF2B5EF4-FFF2-40B4-BE49-F238E27FC236}">
                <a16:creationId xmlns:a16="http://schemas.microsoft.com/office/drawing/2014/main" id="{EC979391-F19C-48EE-9088-817B959668BA}"/>
              </a:ext>
            </a:extLst>
          </p:cNvPr>
          <p:cNvSpPr txBox="1">
            <a:spLocks noChangeArrowheads="1"/>
          </p:cNvSpPr>
          <p:nvPr/>
        </p:nvSpPr>
        <p:spPr bwMode="auto">
          <a:xfrm>
            <a:off x="635000" y="127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sl-SI" altLang="sl-SI" dirty="0" err="1">
                <a:solidFill>
                  <a:srgbClr val="008000"/>
                </a:solidFill>
              </a:rPr>
              <a:t>Parallel</a:t>
            </a:r>
            <a:r>
              <a:rPr lang="sl-SI" altLang="sl-SI" dirty="0">
                <a:solidFill>
                  <a:srgbClr val="008000"/>
                </a:solidFill>
              </a:rPr>
              <a:t> Run KPI </a:t>
            </a:r>
            <a:r>
              <a:rPr lang="sl-SI" altLang="sl-SI" dirty="0" err="1">
                <a:solidFill>
                  <a:srgbClr val="008000"/>
                </a:solidFill>
              </a:rPr>
              <a:t>report</a:t>
            </a:r>
            <a:endParaRPr lang="sl-SI" altLang="sl-SI" dirty="0">
              <a:solidFill>
                <a:srgbClr val="008000"/>
              </a:solidFill>
            </a:endParaRPr>
          </a:p>
        </p:txBody>
      </p:sp>
      <p:sp>
        <p:nvSpPr>
          <p:cNvPr id="11" name="PoljeZBesedilom 2">
            <a:extLst>
              <a:ext uri="{FF2B5EF4-FFF2-40B4-BE49-F238E27FC236}">
                <a16:creationId xmlns:a16="http://schemas.microsoft.com/office/drawing/2014/main" id="{33989739-0CD1-4984-8E5E-538D9EFD7D20}"/>
              </a:ext>
            </a:extLst>
          </p:cNvPr>
          <p:cNvSpPr txBox="1">
            <a:spLocks noChangeArrowheads="1"/>
          </p:cNvSpPr>
          <p:nvPr/>
        </p:nvSpPr>
        <p:spPr bwMode="auto">
          <a:xfrm>
            <a:off x="635000" y="508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sl-SI" dirty="0">
                <a:solidFill>
                  <a:srgbClr val="008000"/>
                </a:solidFill>
              </a:rPr>
              <a:t>KPI 11: Core Social Welfare</a:t>
            </a:r>
            <a:endParaRPr lang="sl-SI" altLang="sl-SI" dirty="0">
              <a:solidFill>
                <a:srgbClr val="008000"/>
              </a:solidFill>
            </a:endParaRPr>
          </a:p>
        </p:txBody>
      </p:sp>
      <p:sp>
        <p:nvSpPr>
          <p:cNvPr id="4" name="TextBox 3">
            <a:extLst>
              <a:ext uri="{FF2B5EF4-FFF2-40B4-BE49-F238E27FC236}">
                <a16:creationId xmlns:a16="http://schemas.microsoft.com/office/drawing/2014/main" id="{3578AE1F-F18C-46D6-A4BD-06F6BF2431FB}"/>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BD20220120</a:t>
            </a:r>
          </a:p>
        </p:txBody>
      </p:sp>
      <p:pic>
        <p:nvPicPr>
          <p:cNvPr id="5" name="Picture 4">
            <a:extLst>
              <a:ext uri="{FF2B5EF4-FFF2-40B4-BE49-F238E27FC236}">
                <a16:creationId xmlns:a16="http://schemas.microsoft.com/office/drawing/2014/main" id="{33C19354-7014-429F-AA1F-3D64BA8D664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45000" y="1143000"/>
            <a:ext cx="50800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B833FBB7-1FEE-471E-A8B5-7A6F5B6F5B9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3429000"/>
            <a:ext cx="6096000"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4C6E6DF3-5ED4-48C0-9940-E5786D975E8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270000"/>
            <a:ext cx="38100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78474012"/>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oljeZBesedilom 1">
            <a:extLst>
              <a:ext uri="{FF2B5EF4-FFF2-40B4-BE49-F238E27FC236}">
                <a16:creationId xmlns:a16="http://schemas.microsoft.com/office/drawing/2014/main" id="{EC979391-F19C-48EE-9088-817B959668BA}"/>
              </a:ext>
            </a:extLst>
          </p:cNvPr>
          <p:cNvSpPr txBox="1">
            <a:spLocks noChangeArrowheads="1"/>
          </p:cNvSpPr>
          <p:nvPr/>
        </p:nvSpPr>
        <p:spPr bwMode="auto">
          <a:xfrm>
            <a:off x="635000" y="127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sl-SI" altLang="sl-SI" dirty="0" err="1">
                <a:solidFill>
                  <a:srgbClr val="008000"/>
                </a:solidFill>
              </a:rPr>
              <a:t>Parallel</a:t>
            </a:r>
            <a:r>
              <a:rPr lang="sl-SI" altLang="sl-SI" dirty="0">
                <a:solidFill>
                  <a:srgbClr val="008000"/>
                </a:solidFill>
              </a:rPr>
              <a:t> Run KPI </a:t>
            </a:r>
            <a:r>
              <a:rPr lang="sl-SI" altLang="sl-SI" dirty="0" err="1">
                <a:solidFill>
                  <a:srgbClr val="008000"/>
                </a:solidFill>
              </a:rPr>
              <a:t>report</a:t>
            </a:r>
            <a:endParaRPr lang="sl-SI" altLang="sl-SI" dirty="0">
              <a:solidFill>
                <a:srgbClr val="008000"/>
              </a:solidFill>
            </a:endParaRPr>
          </a:p>
        </p:txBody>
      </p:sp>
      <p:sp>
        <p:nvSpPr>
          <p:cNvPr id="11" name="PoljeZBesedilom 2">
            <a:extLst>
              <a:ext uri="{FF2B5EF4-FFF2-40B4-BE49-F238E27FC236}">
                <a16:creationId xmlns:a16="http://schemas.microsoft.com/office/drawing/2014/main" id="{33989739-0CD1-4984-8E5E-538D9EFD7D20}"/>
              </a:ext>
            </a:extLst>
          </p:cNvPr>
          <p:cNvSpPr txBox="1">
            <a:spLocks noChangeArrowheads="1"/>
          </p:cNvSpPr>
          <p:nvPr/>
        </p:nvSpPr>
        <p:spPr bwMode="auto">
          <a:xfrm>
            <a:off x="635000" y="508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sl-SI" dirty="0">
                <a:solidFill>
                  <a:srgbClr val="008000"/>
                </a:solidFill>
              </a:rPr>
              <a:t>KPI 11: Core Social Welfare</a:t>
            </a:r>
            <a:endParaRPr lang="sl-SI" altLang="sl-SI" dirty="0">
              <a:solidFill>
                <a:srgbClr val="008000"/>
              </a:solidFill>
            </a:endParaRPr>
          </a:p>
        </p:txBody>
      </p:sp>
      <p:sp>
        <p:nvSpPr>
          <p:cNvPr id="4" name="TextBox 3">
            <a:extLst>
              <a:ext uri="{FF2B5EF4-FFF2-40B4-BE49-F238E27FC236}">
                <a16:creationId xmlns:a16="http://schemas.microsoft.com/office/drawing/2014/main" id="{C94549D5-79EB-48A3-8C51-90E18108247D}"/>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BD20220121</a:t>
            </a:r>
          </a:p>
        </p:txBody>
      </p:sp>
      <p:pic>
        <p:nvPicPr>
          <p:cNvPr id="5" name="Picture 4">
            <a:extLst>
              <a:ext uri="{FF2B5EF4-FFF2-40B4-BE49-F238E27FC236}">
                <a16:creationId xmlns:a16="http://schemas.microsoft.com/office/drawing/2014/main" id="{8779D7F1-C7F6-4E50-AD08-6762DBB6F04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45000" y="1143000"/>
            <a:ext cx="50800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D33F6762-E694-4971-B9A9-4EEB7FD091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3429000"/>
            <a:ext cx="6096000"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4787469B-1F74-4E9A-99A0-B6A1CA33189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270000"/>
            <a:ext cx="38100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14546256"/>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oljeZBesedilom 1">
            <a:extLst>
              <a:ext uri="{FF2B5EF4-FFF2-40B4-BE49-F238E27FC236}">
                <a16:creationId xmlns:a16="http://schemas.microsoft.com/office/drawing/2014/main" id="{EC979391-F19C-48EE-9088-817B959668BA}"/>
              </a:ext>
            </a:extLst>
          </p:cNvPr>
          <p:cNvSpPr txBox="1">
            <a:spLocks noChangeArrowheads="1"/>
          </p:cNvSpPr>
          <p:nvPr/>
        </p:nvSpPr>
        <p:spPr bwMode="auto">
          <a:xfrm>
            <a:off x="635000" y="127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sl-SI" altLang="sl-SI" dirty="0" err="1">
                <a:solidFill>
                  <a:srgbClr val="008000"/>
                </a:solidFill>
              </a:rPr>
              <a:t>Parallel</a:t>
            </a:r>
            <a:r>
              <a:rPr lang="sl-SI" altLang="sl-SI" dirty="0">
                <a:solidFill>
                  <a:srgbClr val="008000"/>
                </a:solidFill>
              </a:rPr>
              <a:t> Run KPI </a:t>
            </a:r>
            <a:r>
              <a:rPr lang="sl-SI" altLang="sl-SI" dirty="0" err="1">
                <a:solidFill>
                  <a:srgbClr val="008000"/>
                </a:solidFill>
              </a:rPr>
              <a:t>report</a:t>
            </a:r>
            <a:endParaRPr lang="sl-SI" altLang="sl-SI" dirty="0">
              <a:solidFill>
                <a:srgbClr val="008000"/>
              </a:solidFill>
            </a:endParaRPr>
          </a:p>
        </p:txBody>
      </p:sp>
      <p:sp>
        <p:nvSpPr>
          <p:cNvPr id="11" name="PoljeZBesedilom 2">
            <a:extLst>
              <a:ext uri="{FF2B5EF4-FFF2-40B4-BE49-F238E27FC236}">
                <a16:creationId xmlns:a16="http://schemas.microsoft.com/office/drawing/2014/main" id="{33989739-0CD1-4984-8E5E-538D9EFD7D20}"/>
              </a:ext>
            </a:extLst>
          </p:cNvPr>
          <p:cNvSpPr txBox="1">
            <a:spLocks noChangeArrowheads="1"/>
          </p:cNvSpPr>
          <p:nvPr/>
        </p:nvSpPr>
        <p:spPr bwMode="auto">
          <a:xfrm>
            <a:off x="635000" y="508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sl-SI" dirty="0">
                <a:solidFill>
                  <a:srgbClr val="008000"/>
                </a:solidFill>
              </a:rPr>
              <a:t>KPI 11: Core Social Welfare</a:t>
            </a:r>
            <a:endParaRPr lang="sl-SI" altLang="sl-SI" dirty="0">
              <a:solidFill>
                <a:srgbClr val="008000"/>
              </a:solidFill>
            </a:endParaRPr>
          </a:p>
        </p:txBody>
      </p:sp>
      <p:sp>
        <p:nvSpPr>
          <p:cNvPr id="4" name="TextBox 3">
            <a:extLst>
              <a:ext uri="{FF2B5EF4-FFF2-40B4-BE49-F238E27FC236}">
                <a16:creationId xmlns:a16="http://schemas.microsoft.com/office/drawing/2014/main" id="{D69DA490-EB9F-4020-8421-6CA95C30B83D}"/>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BD20220123</a:t>
            </a:r>
          </a:p>
        </p:txBody>
      </p:sp>
      <p:pic>
        <p:nvPicPr>
          <p:cNvPr id="5" name="Picture 4">
            <a:extLst>
              <a:ext uri="{FF2B5EF4-FFF2-40B4-BE49-F238E27FC236}">
                <a16:creationId xmlns:a16="http://schemas.microsoft.com/office/drawing/2014/main" id="{EF652F74-A69C-4E5D-B510-FAD0676F7A1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45000" y="1143000"/>
            <a:ext cx="50800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1FB0D469-866F-440E-81ED-0C1FE096B6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3429000"/>
            <a:ext cx="6096000"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E3C74C7F-4320-4F32-B667-03FFB2BCFF8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270000"/>
            <a:ext cx="38100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5429646"/>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oljeZBesedilom 1">
            <a:extLst>
              <a:ext uri="{FF2B5EF4-FFF2-40B4-BE49-F238E27FC236}">
                <a16:creationId xmlns:a16="http://schemas.microsoft.com/office/drawing/2014/main" id="{EC979391-F19C-48EE-9088-817B959668BA}"/>
              </a:ext>
            </a:extLst>
          </p:cNvPr>
          <p:cNvSpPr txBox="1">
            <a:spLocks noChangeArrowheads="1"/>
          </p:cNvSpPr>
          <p:nvPr/>
        </p:nvSpPr>
        <p:spPr bwMode="auto">
          <a:xfrm>
            <a:off x="635000" y="127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sl-SI" altLang="sl-SI" dirty="0" err="1">
                <a:solidFill>
                  <a:srgbClr val="008000"/>
                </a:solidFill>
              </a:rPr>
              <a:t>Parallel</a:t>
            </a:r>
            <a:r>
              <a:rPr lang="sl-SI" altLang="sl-SI" dirty="0">
                <a:solidFill>
                  <a:srgbClr val="008000"/>
                </a:solidFill>
              </a:rPr>
              <a:t> Run KPI </a:t>
            </a:r>
            <a:r>
              <a:rPr lang="sl-SI" altLang="sl-SI" dirty="0" err="1">
                <a:solidFill>
                  <a:srgbClr val="008000"/>
                </a:solidFill>
              </a:rPr>
              <a:t>report</a:t>
            </a:r>
            <a:endParaRPr lang="sl-SI" altLang="sl-SI" dirty="0">
              <a:solidFill>
                <a:srgbClr val="008000"/>
              </a:solidFill>
            </a:endParaRPr>
          </a:p>
        </p:txBody>
      </p:sp>
      <p:sp>
        <p:nvSpPr>
          <p:cNvPr id="11" name="PoljeZBesedilom 2">
            <a:extLst>
              <a:ext uri="{FF2B5EF4-FFF2-40B4-BE49-F238E27FC236}">
                <a16:creationId xmlns:a16="http://schemas.microsoft.com/office/drawing/2014/main" id="{33989739-0CD1-4984-8E5E-538D9EFD7D20}"/>
              </a:ext>
            </a:extLst>
          </p:cNvPr>
          <p:cNvSpPr txBox="1">
            <a:spLocks noChangeArrowheads="1"/>
          </p:cNvSpPr>
          <p:nvPr/>
        </p:nvSpPr>
        <p:spPr bwMode="auto">
          <a:xfrm>
            <a:off x="635000" y="508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sl-SI" dirty="0">
                <a:solidFill>
                  <a:srgbClr val="008000"/>
                </a:solidFill>
              </a:rPr>
              <a:t>KPI 11: Core Social Welfare</a:t>
            </a:r>
            <a:endParaRPr lang="sl-SI" altLang="sl-SI" dirty="0">
              <a:solidFill>
                <a:srgbClr val="008000"/>
              </a:solidFill>
            </a:endParaRPr>
          </a:p>
        </p:txBody>
      </p:sp>
      <p:sp>
        <p:nvSpPr>
          <p:cNvPr id="4" name="TextBox 3">
            <a:extLst>
              <a:ext uri="{FF2B5EF4-FFF2-40B4-BE49-F238E27FC236}">
                <a16:creationId xmlns:a16="http://schemas.microsoft.com/office/drawing/2014/main" id="{25852F82-ED49-4AC0-9A6D-0C5E20FE4AC8}"/>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BD20220124</a:t>
            </a:r>
          </a:p>
        </p:txBody>
      </p:sp>
      <p:pic>
        <p:nvPicPr>
          <p:cNvPr id="5" name="Picture 4">
            <a:extLst>
              <a:ext uri="{FF2B5EF4-FFF2-40B4-BE49-F238E27FC236}">
                <a16:creationId xmlns:a16="http://schemas.microsoft.com/office/drawing/2014/main" id="{83D1C664-ACC3-47F8-9E3D-178CFEB4DBC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45000" y="1143000"/>
            <a:ext cx="50800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268F582A-65F0-4ED7-BC19-886183BBFC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3429000"/>
            <a:ext cx="6096000"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09F7E0D5-8198-49EF-8894-719286FC99D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270000"/>
            <a:ext cx="38100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6937020"/>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oljeZBesedilom 1">
            <a:extLst>
              <a:ext uri="{FF2B5EF4-FFF2-40B4-BE49-F238E27FC236}">
                <a16:creationId xmlns:a16="http://schemas.microsoft.com/office/drawing/2014/main" id="{EC979391-F19C-48EE-9088-817B959668BA}"/>
              </a:ext>
            </a:extLst>
          </p:cNvPr>
          <p:cNvSpPr txBox="1">
            <a:spLocks noChangeArrowheads="1"/>
          </p:cNvSpPr>
          <p:nvPr/>
        </p:nvSpPr>
        <p:spPr bwMode="auto">
          <a:xfrm>
            <a:off x="635000" y="127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sl-SI" altLang="sl-SI" dirty="0" err="1">
                <a:solidFill>
                  <a:srgbClr val="008000"/>
                </a:solidFill>
              </a:rPr>
              <a:t>Parallel</a:t>
            </a:r>
            <a:r>
              <a:rPr lang="sl-SI" altLang="sl-SI" dirty="0">
                <a:solidFill>
                  <a:srgbClr val="008000"/>
                </a:solidFill>
              </a:rPr>
              <a:t> Run KPI </a:t>
            </a:r>
            <a:r>
              <a:rPr lang="sl-SI" altLang="sl-SI" dirty="0" err="1">
                <a:solidFill>
                  <a:srgbClr val="008000"/>
                </a:solidFill>
              </a:rPr>
              <a:t>report</a:t>
            </a:r>
            <a:endParaRPr lang="sl-SI" altLang="sl-SI" dirty="0">
              <a:solidFill>
                <a:srgbClr val="008000"/>
              </a:solidFill>
            </a:endParaRPr>
          </a:p>
        </p:txBody>
      </p:sp>
      <p:sp>
        <p:nvSpPr>
          <p:cNvPr id="11" name="PoljeZBesedilom 2">
            <a:extLst>
              <a:ext uri="{FF2B5EF4-FFF2-40B4-BE49-F238E27FC236}">
                <a16:creationId xmlns:a16="http://schemas.microsoft.com/office/drawing/2014/main" id="{33989739-0CD1-4984-8E5E-538D9EFD7D20}"/>
              </a:ext>
            </a:extLst>
          </p:cNvPr>
          <p:cNvSpPr txBox="1">
            <a:spLocks noChangeArrowheads="1"/>
          </p:cNvSpPr>
          <p:nvPr/>
        </p:nvSpPr>
        <p:spPr bwMode="auto">
          <a:xfrm>
            <a:off x="635000" y="508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sl-SI" dirty="0">
                <a:solidFill>
                  <a:srgbClr val="008000"/>
                </a:solidFill>
              </a:rPr>
              <a:t>KPI 11: Core Social Welfare</a:t>
            </a:r>
            <a:endParaRPr lang="sl-SI" altLang="sl-SI" dirty="0">
              <a:solidFill>
                <a:srgbClr val="008000"/>
              </a:solidFill>
            </a:endParaRPr>
          </a:p>
        </p:txBody>
      </p:sp>
      <p:sp>
        <p:nvSpPr>
          <p:cNvPr id="4" name="TextBox 3">
            <a:extLst>
              <a:ext uri="{FF2B5EF4-FFF2-40B4-BE49-F238E27FC236}">
                <a16:creationId xmlns:a16="http://schemas.microsoft.com/office/drawing/2014/main" id="{C8A3C89D-9BCF-43C0-8CB5-690C0149A574}"/>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BD20220125</a:t>
            </a:r>
          </a:p>
        </p:txBody>
      </p:sp>
      <p:pic>
        <p:nvPicPr>
          <p:cNvPr id="5" name="Picture 4">
            <a:extLst>
              <a:ext uri="{FF2B5EF4-FFF2-40B4-BE49-F238E27FC236}">
                <a16:creationId xmlns:a16="http://schemas.microsoft.com/office/drawing/2014/main" id="{645C4D87-7779-4A45-8007-0465DFAAFD5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45000" y="1143000"/>
            <a:ext cx="50800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D424D541-2B7D-4A0B-BBAD-B55F7107A3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3429000"/>
            <a:ext cx="6096000"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DFD1FF2A-664C-400A-9D4B-88CA86EE81B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270000"/>
            <a:ext cx="38100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18328866"/>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oljeZBesedilom 1">
            <a:extLst>
              <a:ext uri="{FF2B5EF4-FFF2-40B4-BE49-F238E27FC236}">
                <a16:creationId xmlns:a16="http://schemas.microsoft.com/office/drawing/2014/main" id="{EC979391-F19C-48EE-9088-817B959668BA}"/>
              </a:ext>
            </a:extLst>
          </p:cNvPr>
          <p:cNvSpPr txBox="1">
            <a:spLocks noChangeArrowheads="1"/>
          </p:cNvSpPr>
          <p:nvPr/>
        </p:nvSpPr>
        <p:spPr bwMode="auto">
          <a:xfrm>
            <a:off x="635000" y="127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sl-SI" altLang="sl-SI" dirty="0" err="1">
                <a:solidFill>
                  <a:srgbClr val="008000"/>
                </a:solidFill>
              </a:rPr>
              <a:t>Parallel</a:t>
            </a:r>
            <a:r>
              <a:rPr lang="sl-SI" altLang="sl-SI" dirty="0">
                <a:solidFill>
                  <a:srgbClr val="008000"/>
                </a:solidFill>
              </a:rPr>
              <a:t> Run KPI </a:t>
            </a:r>
            <a:r>
              <a:rPr lang="sl-SI" altLang="sl-SI" dirty="0" err="1">
                <a:solidFill>
                  <a:srgbClr val="008000"/>
                </a:solidFill>
              </a:rPr>
              <a:t>report</a:t>
            </a:r>
            <a:endParaRPr lang="sl-SI" altLang="sl-SI" dirty="0">
              <a:solidFill>
                <a:srgbClr val="008000"/>
              </a:solidFill>
            </a:endParaRPr>
          </a:p>
        </p:txBody>
      </p:sp>
      <p:sp>
        <p:nvSpPr>
          <p:cNvPr id="11" name="PoljeZBesedilom 2">
            <a:extLst>
              <a:ext uri="{FF2B5EF4-FFF2-40B4-BE49-F238E27FC236}">
                <a16:creationId xmlns:a16="http://schemas.microsoft.com/office/drawing/2014/main" id="{33989739-0CD1-4984-8E5E-538D9EFD7D20}"/>
              </a:ext>
            </a:extLst>
          </p:cNvPr>
          <p:cNvSpPr txBox="1">
            <a:spLocks noChangeArrowheads="1"/>
          </p:cNvSpPr>
          <p:nvPr/>
        </p:nvSpPr>
        <p:spPr bwMode="auto">
          <a:xfrm>
            <a:off x="635000" y="508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sl-SI" dirty="0">
                <a:solidFill>
                  <a:srgbClr val="008000"/>
                </a:solidFill>
              </a:rPr>
              <a:t>KPI 11: Core Social Welfare</a:t>
            </a:r>
            <a:endParaRPr lang="sl-SI" altLang="sl-SI" dirty="0">
              <a:solidFill>
                <a:srgbClr val="008000"/>
              </a:solidFill>
            </a:endParaRPr>
          </a:p>
        </p:txBody>
      </p:sp>
      <p:sp>
        <p:nvSpPr>
          <p:cNvPr id="4" name="TextBox 3">
            <a:extLst>
              <a:ext uri="{FF2B5EF4-FFF2-40B4-BE49-F238E27FC236}">
                <a16:creationId xmlns:a16="http://schemas.microsoft.com/office/drawing/2014/main" id="{8CF78338-D7B5-4DFA-96F4-4DD5AFADFF84}"/>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BD20220126</a:t>
            </a:r>
          </a:p>
        </p:txBody>
      </p:sp>
      <p:pic>
        <p:nvPicPr>
          <p:cNvPr id="5" name="Picture 4">
            <a:extLst>
              <a:ext uri="{FF2B5EF4-FFF2-40B4-BE49-F238E27FC236}">
                <a16:creationId xmlns:a16="http://schemas.microsoft.com/office/drawing/2014/main" id="{C9528F1F-7F6D-4580-BBC0-6257BADB3A9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45000" y="1143000"/>
            <a:ext cx="50800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A7341A16-D30B-403C-BE5B-CD47C03CC2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3429000"/>
            <a:ext cx="6096000"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D7112350-084B-4AB7-92B1-73B37B267E0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270000"/>
            <a:ext cx="38100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3149750"/>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oljeZBesedilom 1">
            <a:extLst>
              <a:ext uri="{FF2B5EF4-FFF2-40B4-BE49-F238E27FC236}">
                <a16:creationId xmlns:a16="http://schemas.microsoft.com/office/drawing/2014/main" id="{EC979391-F19C-48EE-9088-817B959668BA}"/>
              </a:ext>
            </a:extLst>
          </p:cNvPr>
          <p:cNvSpPr txBox="1">
            <a:spLocks noChangeArrowheads="1"/>
          </p:cNvSpPr>
          <p:nvPr/>
        </p:nvSpPr>
        <p:spPr bwMode="auto">
          <a:xfrm>
            <a:off x="635000" y="127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sl-SI" altLang="sl-SI" dirty="0" err="1">
                <a:solidFill>
                  <a:srgbClr val="008000"/>
                </a:solidFill>
              </a:rPr>
              <a:t>Parallel</a:t>
            </a:r>
            <a:r>
              <a:rPr lang="sl-SI" altLang="sl-SI" dirty="0">
                <a:solidFill>
                  <a:srgbClr val="008000"/>
                </a:solidFill>
              </a:rPr>
              <a:t> Run KPI </a:t>
            </a:r>
            <a:r>
              <a:rPr lang="sl-SI" altLang="sl-SI" dirty="0" err="1">
                <a:solidFill>
                  <a:srgbClr val="008000"/>
                </a:solidFill>
              </a:rPr>
              <a:t>report</a:t>
            </a:r>
            <a:endParaRPr lang="sl-SI" altLang="sl-SI" dirty="0">
              <a:solidFill>
                <a:srgbClr val="008000"/>
              </a:solidFill>
            </a:endParaRPr>
          </a:p>
        </p:txBody>
      </p:sp>
      <p:sp>
        <p:nvSpPr>
          <p:cNvPr id="11" name="PoljeZBesedilom 2">
            <a:extLst>
              <a:ext uri="{FF2B5EF4-FFF2-40B4-BE49-F238E27FC236}">
                <a16:creationId xmlns:a16="http://schemas.microsoft.com/office/drawing/2014/main" id="{33989739-0CD1-4984-8E5E-538D9EFD7D20}"/>
              </a:ext>
            </a:extLst>
          </p:cNvPr>
          <p:cNvSpPr txBox="1">
            <a:spLocks noChangeArrowheads="1"/>
          </p:cNvSpPr>
          <p:nvPr/>
        </p:nvSpPr>
        <p:spPr bwMode="auto">
          <a:xfrm>
            <a:off x="635000" y="508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sl-SI" dirty="0">
                <a:solidFill>
                  <a:srgbClr val="008000"/>
                </a:solidFill>
              </a:rPr>
              <a:t>KPI 11: Core Social Welfare</a:t>
            </a:r>
            <a:endParaRPr lang="sl-SI" altLang="sl-SI" dirty="0">
              <a:solidFill>
                <a:srgbClr val="008000"/>
              </a:solidFill>
            </a:endParaRPr>
          </a:p>
        </p:txBody>
      </p:sp>
      <p:sp>
        <p:nvSpPr>
          <p:cNvPr id="4" name="TextBox 3">
            <a:extLst>
              <a:ext uri="{FF2B5EF4-FFF2-40B4-BE49-F238E27FC236}">
                <a16:creationId xmlns:a16="http://schemas.microsoft.com/office/drawing/2014/main" id="{6508EE0C-3C2E-4CEB-8400-07E658B6D295}"/>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BD20220128</a:t>
            </a:r>
          </a:p>
        </p:txBody>
      </p:sp>
      <p:pic>
        <p:nvPicPr>
          <p:cNvPr id="5" name="Picture 4">
            <a:extLst>
              <a:ext uri="{FF2B5EF4-FFF2-40B4-BE49-F238E27FC236}">
                <a16:creationId xmlns:a16="http://schemas.microsoft.com/office/drawing/2014/main" id="{9C075613-382F-492C-8ED6-3BF86E546F3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45000" y="1143000"/>
            <a:ext cx="50800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50402903-03DE-4F8B-BCA3-672E50C33CF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3429000"/>
            <a:ext cx="6096000"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9493FAC1-FD56-440B-B46F-7F8605F7B8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270000"/>
            <a:ext cx="38100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05378430"/>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oljeZBesedilom 1">
            <a:extLst>
              <a:ext uri="{FF2B5EF4-FFF2-40B4-BE49-F238E27FC236}">
                <a16:creationId xmlns:a16="http://schemas.microsoft.com/office/drawing/2014/main" id="{EC979391-F19C-48EE-9088-817B959668BA}"/>
              </a:ext>
            </a:extLst>
          </p:cNvPr>
          <p:cNvSpPr txBox="1">
            <a:spLocks noChangeArrowheads="1"/>
          </p:cNvSpPr>
          <p:nvPr/>
        </p:nvSpPr>
        <p:spPr bwMode="auto">
          <a:xfrm>
            <a:off x="635000" y="127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sl-SI" altLang="sl-SI" dirty="0" err="1">
                <a:solidFill>
                  <a:srgbClr val="008000"/>
                </a:solidFill>
              </a:rPr>
              <a:t>Parallel</a:t>
            </a:r>
            <a:r>
              <a:rPr lang="sl-SI" altLang="sl-SI" dirty="0">
                <a:solidFill>
                  <a:srgbClr val="008000"/>
                </a:solidFill>
              </a:rPr>
              <a:t> Run KPI </a:t>
            </a:r>
            <a:r>
              <a:rPr lang="sl-SI" altLang="sl-SI" dirty="0" err="1">
                <a:solidFill>
                  <a:srgbClr val="008000"/>
                </a:solidFill>
              </a:rPr>
              <a:t>report</a:t>
            </a:r>
            <a:endParaRPr lang="sl-SI" altLang="sl-SI" dirty="0">
              <a:solidFill>
                <a:srgbClr val="008000"/>
              </a:solidFill>
            </a:endParaRPr>
          </a:p>
        </p:txBody>
      </p:sp>
      <p:sp>
        <p:nvSpPr>
          <p:cNvPr id="11" name="PoljeZBesedilom 2">
            <a:extLst>
              <a:ext uri="{FF2B5EF4-FFF2-40B4-BE49-F238E27FC236}">
                <a16:creationId xmlns:a16="http://schemas.microsoft.com/office/drawing/2014/main" id="{33989739-0CD1-4984-8E5E-538D9EFD7D20}"/>
              </a:ext>
            </a:extLst>
          </p:cNvPr>
          <p:cNvSpPr txBox="1">
            <a:spLocks noChangeArrowheads="1"/>
          </p:cNvSpPr>
          <p:nvPr/>
        </p:nvSpPr>
        <p:spPr bwMode="auto">
          <a:xfrm>
            <a:off x="635000" y="508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sl-SI" dirty="0">
                <a:solidFill>
                  <a:srgbClr val="008000"/>
                </a:solidFill>
              </a:rPr>
              <a:t>KPI 11: Core Social Welfare</a:t>
            </a:r>
            <a:endParaRPr lang="sl-SI" altLang="sl-SI" dirty="0">
              <a:solidFill>
                <a:srgbClr val="008000"/>
              </a:solidFill>
            </a:endParaRPr>
          </a:p>
        </p:txBody>
      </p:sp>
      <p:sp>
        <p:nvSpPr>
          <p:cNvPr id="4" name="TextBox 3">
            <a:extLst>
              <a:ext uri="{FF2B5EF4-FFF2-40B4-BE49-F238E27FC236}">
                <a16:creationId xmlns:a16="http://schemas.microsoft.com/office/drawing/2014/main" id="{057A02E4-472F-4290-91D5-C62837807C14}"/>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BD20220130</a:t>
            </a:r>
          </a:p>
        </p:txBody>
      </p:sp>
      <p:pic>
        <p:nvPicPr>
          <p:cNvPr id="5" name="Picture 4">
            <a:extLst>
              <a:ext uri="{FF2B5EF4-FFF2-40B4-BE49-F238E27FC236}">
                <a16:creationId xmlns:a16="http://schemas.microsoft.com/office/drawing/2014/main" id="{63D5D1E8-B3DE-46CB-BC0B-BD969F28B76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45000" y="1143000"/>
            <a:ext cx="50800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DB285EF8-0A0F-4EA8-AFCC-62F367C3B5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3429000"/>
            <a:ext cx="6096000"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6BD1AAB5-5FCD-4F2A-8D3F-9DCC9019B46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270000"/>
            <a:ext cx="38100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4435266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tableEx ,Top 10 CNE by Average Maximum AMR (MW) per BD ,multiRowCard ,tableEx ,Average Maximum AMR per BD (MW) by TSO ,tableEx ,basicShap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+2_17</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4274415367"/>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oljeZBesedilom 1">
            <a:extLst>
              <a:ext uri="{FF2B5EF4-FFF2-40B4-BE49-F238E27FC236}">
                <a16:creationId xmlns:a16="http://schemas.microsoft.com/office/drawing/2014/main" id="{EC979391-F19C-48EE-9088-817B959668BA}"/>
              </a:ext>
            </a:extLst>
          </p:cNvPr>
          <p:cNvSpPr txBox="1">
            <a:spLocks noChangeArrowheads="1"/>
          </p:cNvSpPr>
          <p:nvPr/>
        </p:nvSpPr>
        <p:spPr bwMode="auto">
          <a:xfrm>
            <a:off x="635000" y="127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sl-SI" altLang="sl-SI" dirty="0" err="1">
                <a:solidFill>
                  <a:srgbClr val="008000"/>
                </a:solidFill>
              </a:rPr>
              <a:t>Parallel</a:t>
            </a:r>
            <a:r>
              <a:rPr lang="sl-SI" altLang="sl-SI" dirty="0">
                <a:solidFill>
                  <a:srgbClr val="008000"/>
                </a:solidFill>
              </a:rPr>
              <a:t> Run KPI </a:t>
            </a:r>
            <a:r>
              <a:rPr lang="sl-SI" altLang="sl-SI" dirty="0" err="1">
                <a:solidFill>
                  <a:srgbClr val="008000"/>
                </a:solidFill>
              </a:rPr>
              <a:t>report</a:t>
            </a:r>
            <a:endParaRPr lang="sl-SI" altLang="sl-SI" dirty="0">
              <a:solidFill>
                <a:srgbClr val="008000"/>
              </a:solidFill>
            </a:endParaRPr>
          </a:p>
        </p:txBody>
      </p:sp>
      <p:sp>
        <p:nvSpPr>
          <p:cNvPr id="11" name="PoljeZBesedilom 2">
            <a:extLst>
              <a:ext uri="{FF2B5EF4-FFF2-40B4-BE49-F238E27FC236}">
                <a16:creationId xmlns:a16="http://schemas.microsoft.com/office/drawing/2014/main" id="{33989739-0CD1-4984-8E5E-538D9EFD7D20}"/>
              </a:ext>
            </a:extLst>
          </p:cNvPr>
          <p:cNvSpPr txBox="1">
            <a:spLocks noChangeArrowheads="1"/>
          </p:cNvSpPr>
          <p:nvPr/>
        </p:nvSpPr>
        <p:spPr bwMode="auto">
          <a:xfrm>
            <a:off x="635000" y="508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sl-SI" dirty="0">
                <a:solidFill>
                  <a:srgbClr val="008000"/>
                </a:solidFill>
              </a:rPr>
              <a:t>KPI 11: Core Social Welfare</a:t>
            </a:r>
            <a:endParaRPr lang="sl-SI" altLang="sl-SI" dirty="0">
              <a:solidFill>
                <a:srgbClr val="008000"/>
              </a:solidFill>
            </a:endParaRPr>
          </a:p>
        </p:txBody>
      </p:sp>
      <p:sp>
        <p:nvSpPr>
          <p:cNvPr id="4" name="TextBox 3">
            <a:extLst>
              <a:ext uri="{FF2B5EF4-FFF2-40B4-BE49-F238E27FC236}">
                <a16:creationId xmlns:a16="http://schemas.microsoft.com/office/drawing/2014/main" id="{2514CAC4-6454-46E9-B597-FF8950F6DEB7}"/>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BD20220131</a:t>
            </a:r>
          </a:p>
        </p:txBody>
      </p:sp>
      <p:pic>
        <p:nvPicPr>
          <p:cNvPr id="5" name="Picture 4">
            <a:extLst>
              <a:ext uri="{FF2B5EF4-FFF2-40B4-BE49-F238E27FC236}">
                <a16:creationId xmlns:a16="http://schemas.microsoft.com/office/drawing/2014/main" id="{447DCA69-DA75-428C-B00E-41226E6C528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45000" y="1143000"/>
            <a:ext cx="5080000" cy="2152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9FB81F22-1785-4A81-A370-9DDE7FEADB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3429000"/>
            <a:ext cx="6096000" cy="315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FB78B977-2488-4188-8001-D623225E710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270000"/>
            <a:ext cx="38100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54560760"/>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PoljeZBesedilom 1"/>
          <p:cNvSpPr txBox="1">
            <a:spLocks noChangeArrowheads="1"/>
          </p:cNvSpPr>
          <p:nvPr/>
        </p:nvSpPr>
        <p:spPr bwMode="auto">
          <a:xfrm>
            <a:off x="635000" y="127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sl-SI" altLang="sl-SI" dirty="0" err="1">
                <a:solidFill>
                  <a:srgbClr val="008000"/>
                </a:solidFill>
              </a:rPr>
              <a:t>Parallel</a:t>
            </a:r>
            <a:r>
              <a:rPr lang="sl-SI" altLang="sl-SI" dirty="0">
                <a:solidFill>
                  <a:srgbClr val="008000"/>
                </a:solidFill>
              </a:rPr>
              <a:t> Run KPI </a:t>
            </a:r>
            <a:r>
              <a:rPr lang="sl-SI" altLang="sl-SI" dirty="0" err="1">
                <a:solidFill>
                  <a:srgbClr val="008000"/>
                </a:solidFill>
              </a:rPr>
              <a:t>report</a:t>
            </a:r>
            <a:endParaRPr lang="sl-SI" altLang="sl-SI" dirty="0">
              <a:solidFill>
                <a:srgbClr val="008000"/>
              </a:solidFill>
            </a:endParaRPr>
          </a:p>
        </p:txBody>
      </p:sp>
      <p:sp>
        <p:nvSpPr>
          <p:cNvPr id="54275" name="PoljeZBesedilom 2"/>
          <p:cNvSpPr txBox="1">
            <a:spLocks noChangeArrowheads="1"/>
          </p:cNvSpPr>
          <p:nvPr/>
        </p:nvSpPr>
        <p:spPr bwMode="auto">
          <a:xfrm>
            <a:off x="635000" y="508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sl-SI" dirty="0">
                <a:solidFill>
                  <a:srgbClr val="008000"/>
                </a:solidFill>
              </a:rPr>
              <a:t>KPI 12: Paradoxically rejected blocks (PRBs)</a:t>
            </a:r>
            <a:endParaRPr lang="sl-SI" altLang="sl-SI" dirty="0">
              <a:solidFill>
                <a:srgbClr val="008000"/>
              </a:solidFill>
            </a:endParaRPr>
          </a:p>
        </p:txBody>
      </p:sp>
      <p:graphicFrame>
        <p:nvGraphicFramePr>
          <p:cNvPr id="8" name="Graf5">
            <a:extLst>
              <a:ext uri="{FF2B5EF4-FFF2-40B4-BE49-F238E27FC236}">
                <a16:creationId xmlns:a16="http://schemas.microsoft.com/office/drawing/2014/main" id="{00000000-0008-0000-0D00-000002000000}"/>
              </a:ext>
            </a:extLst>
          </p:cNvPr>
          <p:cNvGraphicFramePr>
            <a:graphicFrameLocks/>
          </p:cNvGraphicFramePr>
          <p:nvPr>
            <p:extLst>
              <p:ext uri="{D42A27DB-BD31-4B8C-83A1-F6EECF244321}">
                <p14:modId xmlns:p14="http://schemas.microsoft.com/office/powerpoint/2010/main" val="4265644342"/>
              </p:ext>
            </p:extLst>
          </p:nvPr>
        </p:nvGraphicFramePr>
        <p:xfrm>
          <a:off x="1406963" y="1568291"/>
          <a:ext cx="7286625" cy="3721418"/>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92923871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tableEx ,Top 10 CNE by Average Maximum AMR (MW) per BD ,multiRowCard ,tableEx ,Average Maximum AMR per BD (MW) by TSO ,tableEx ,basicShap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+2_18</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45607069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tableEx ,Top 10 CNE by Average Maximum AMR (MW) per BD ,multiRowCard ,tableEx ,Average Maximum AMR per BD (MW) by TSO ,tableEx ,basicShap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+2_19</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271785998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tableEx ,Top 10 CNE by Average Maximum AMR (MW) per BD ,multiRowCard ,tableEx ,Average Maximum AMR per BD (MW) by TSO ,tableEx ,basicShap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+2_20</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48526207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tableEx ,Top 10 CNE by Average Maximum AMR (MW) per BD ,multiRowCard ,tableEx ,Average Maximum AMR per BD (MW) by TSO ,tableEx ,basicShap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+2_22</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407895269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tableEx ,Top 10 CNE by Average Maximum AMR (MW) per BD ,multiRowCard ,tableEx ,Average Maximum AMR per BD (MW) by TSO ,tableEx ,basicShap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+2_23</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74501125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tableEx ,Top 10 CNE by Average Maximum AMR (MW) per BD ,multiRowCard ,tableEx ,Average Maximum AMR per BD (MW) by TSO ,tableEx ,basicShap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+2_24</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427289321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tableEx ,Top 10 CNE by Average Maximum AMR (MW) per BD ,multiRowCard ,tableEx ,Average Maximum AMR per BD (MW) by TSO ,tableEx ,basicShap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+2_25</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387748407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Parallel Run KPI report</a:t>
            </a:r>
          </a:p>
        </p:txBody>
      </p:sp>
      <p:sp>
        <p:nvSpPr>
          <p:cNvPr id="9" name="Text Placeholder 8">
            <a:extLst>
              <a:ext uri="{FF2B5EF4-FFF2-40B4-BE49-F238E27FC236}">
                <a16:creationId xmlns:a16="http://schemas.microsoft.com/office/drawing/2014/main" id="{228865DE-4E3D-A24E-8314-1A31363C1CC8}"/>
              </a:ext>
            </a:extLst>
          </p:cNvPr>
          <p:cNvSpPr>
            <a:spLocks noGrp="1"/>
          </p:cNvSpPr>
          <p:nvPr>
            <p:ph type="body" sz="quarter" idx="16"/>
          </p:nvPr>
        </p:nvSpPr>
        <p:spPr/>
        <p:txBody>
          <a:bodyPr/>
          <a:lstStyle/>
          <a:p>
            <a:r>
              <a:rPr lang="en-US" dirty="0"/>
              <a:t>Overview of Core FB MC Parallel Run KPIs</a:t>
            </a:r>
          </a:p>
        </p:txBody>
      </p:sp>
      <p:sp>
        <p:nvSpPr>
          <p:cNvPr id="36" name="Content Placeholder 15">
            <a:extLst>
              <a:ext uri="{FF2B5EF4-FFF2-40B4-BE49-F238E27FC236}">
                <a16:creationId xmlns:a16="http://schemas.microsoft.com/office/drawing/2014/main" id="{E358852D-FA22-564B-8FF1-4D41EAF68204}"/>
              </a:ext>
            </a:extLst>
          </p:cNvPr>
          <p:cNvSpPr>
            <a:spLocks noGrp="1"/>
          </p:cNvSpPr>
          <p:nvPr>
            <p:ph sz="quarter" idx="17"/>
          </p:nvPr>
        </p:nvSpPr>
        <p:spPr>
          <a:xfrm>
            <a:off x="539999" y="883200"/>
            <a:ext cx="9000000" cy="5462182"/>
          </a:xfrm>
        </p:spPr>
        <p:txBody>
          <a:bodyPr/>
          <a:lstStyle/>
          <a:p>
            <a:pPr marL="0" lvl="1" indent="0" fontAlgn="ctr">
              <a:buClr>
                <a:schemeClr val="bg1"/>
              </a:buClr>
              <a:buSzPct val="120000"/>
              <a:buNone/>
            </a:pPr>
            <a:r>
              <a:rPr lang="en-US" sz="1400" dirty="0">
                <a:solidFill>
                  <a:srgbClr val="3366FF"/>
                </a:solidFill>
              </a:rPr>
              <a:t>Adjustment for minimum RAM and LTA Inclusion | </a:t>
            </a:r>
            <a:r>
              <a:rPr lang="en-US" sz="1400" dirty="0">
                <a:solidFill>
                  <a:srgbClr val="3366FF"/>
                </a:solidFill>
                <a:hlinkClick r:id="rId3" action="ppaction://hlinksldjump"/>
              </a:rPr>
              <a:t>Slide 7 - 34 </a:t>
            </a:r>
            <a:endParaRPr lang="en-US" sz="1400" dirty="0">
              <a:solidFill>
                <a:srgbClr val="3366FF"/>
              </a:solidFill>
            </a:endParaRPr>
          </a:p>
          <a:p>
            <a:pPr marL="279400" lvl="2" indent="0" fontAlgn="ctr">
              <a:buNone/>
            </a:pPr>
            <a:r>
              <a:rPr lang="en-US" dirty="0">
                <a:solidFill>
                  <a:schemeClr val="tx1"/>
                </a:solidFill>
              </a:rPr>
              <a:t>1. Average maximum AMR per CNE per BD</a:t>
            </a:r>
          </a:p>
          <a:p>
            <a:pPr marL="279400" lvl="2" indent="0" fontAlgn="ctr">
              <a:buNone/>
            </a:pPr>
            <a:r>
              <a:rPr lang="en-US" dirty="0">
                <a:solidFill>
                  <a:schemeClr val="tx1"/>
                </a:solidFill>
              </a:rPr>
              <a:t>2. Average maximum AMR per TSO per BD</a:t>
            </a:r>
          </a:p>
          <a:p>
            <a:pPr marL="279400" lvl="2" indent="0" fontAlgn="ctr">
              <a:buNone/>
            </a:pPr>
            <a:r>
              <a:rPr lang="en-US" dirty="0">
                <a:solidFill>
                  <a:schemeClr val="bg2"/>
                </a:solidFill>
              </a:rPr>
              <a:t>3. Average maximum </a:t>
            </a:r>
            <a:r>
              <a:rPr lang="en-US" dirty="0" err="1">
                <a:solidFill>
                  <a:schemeClr val="bg2"/>
                </a:solidFill>
              </a:rPr>
              <a:t>AMR+LTAmargin</a:t>
            </a:r>
            <a:r>
              <a:rPr lang="en-US" dirty="0">
                <a:solidFill>
                  <a:schemeClr val="bg2"/>
                </a:solidFill>
              </a:rPr>
              <a:t> per CNE per BD</a:t>
            </a:r>
          </a:p>
          <a:p>
            <a:pPr marL="279400" lvl="2" indent="0" fontAlgn="ctr">
              <a:buNone/>
            </a:pPr>
            <a:r>
              <a:rPr lang="en-US" dirty="0">
                <a:solidFill>
                  <a:schemeClr val="bg2"/>
                </a:solidFill>
              </a:rPr>
              <a:t>4. Average maximum </a:t>
            </a:r>
            <a:r>
              <a:rPr lang="en-US" dirty="0" err="1">
                <a:solidFill>
                  <a:schemeClr val="bg2"/>
                </a:solidFill>
              </a:rPr>
              <a:t>AMR+LTAmargin</a:t>
            </a:r>
            <a:r>
              <a:rPr lang="en-US" dirty="0">
                <a:solidFill>
                  <a:schemeClr val="bg2"/>
                </a:solidFill>
              </a:rPr>
              <a:t> per TSO per BD</a:t>
            </a:r>
            <a:endParaRPr lang="en-US" sz="200" dirty="0">
              <a:solidFill>
                <a:schemeClr val="bg2"/>
              </a:solidFill>
            </a:endParaRPr>
          </a:p>
          <a:p>
            <a:pPr marL="0" lvl="1" indent="0" fontAlgn="ctr">
              <a:buClr>
                <a:schemeClr val="bg1"/>
              </a:buClr>
              <a:buSzPct val="120000"/>
              <a:buNone/>
            </a:pPr>
            <a:r>
              <a:rPr lang="en-US" sz="1400" dirty="0">
                <a:solidFill>
                  <a:srgbClr val="3366FF"/>
                </a:solidFill>
              </a:rPr>
              <a:t>TSOs’ adjustment after validation | </a:t>
            </a:r>
            <a:r>
              <a:rPr lang="en-US" sz="1400" dirty="0">
                <a:solidFill>
                  <a:srgbClr val="3366FF"/>
                </a:solidFill>
                <a:hlinkClick r:id="rId4" action="ppaction://hlinksldjump"/>
              </a:rPr>
              <a:t>Slide 35</a:t>
            </a:r>
            <a:endParaRPr lang="en-US" sz="1400" dirty="0">
              <a:solidFill>
                <a:srgbClr val="3366FF"/>
              </a:solidFill>
            </a:endParaRPr>
          </a:p>
          <a:p>
            <a:pPr marL="279400" lvl="2" indent="0" fontAlgn="ctr">
              <a:buNone/>
            </a:pPr>
            <a:r>
              <a:rPr lang="en-GB" dirty="0">
                <a:solidFill>
                  <a:schemeClr val="tx1"/>
                </a:solidFill>
              </a:rPr>
              <a:t>5. Share of MTUs with intervention per TSO</a:t>
            </a:r>
          </a:p>
          <a:p>
            <a:pPr marL="279400" lvl="2" indent="0" fontAlgn="ctr">
              <a:buNone/>
            </a:pPr>
            <a:r>
              <a:rPr lang="en-GB" dirty="0">
                <a:solidFill>
                  <a:schemeClr val="bg2"/>
                </a:solidFill>
              </a:rPr>
              <a:t>6. Total IVA applied per BD for each CNE affected by TSO intervention</a:t>
            </a:r>
            <a:r>
              <a:rPr lang="en-GB" dirty="0">
                <a:solidFill>
                  <a:schemeClr val="tx1"/>
                </a:solidFill>
              </a:rPr>
              <a:t> (The information is available on </a:t>
            </a:r>
            <a:r>
              <a:rPr lang="en-GB" dirty="0">
                <a:solidFill>
                  <a:schemeClr val="tx1"/>
                </a:solidFill>
                <a:hlinkClick r:id="rId5"/>
              </a:rPr>
              <a:t>JAO</a:t>
            </a:r>
            <a:r>
              <a:rPr lang="en-GB" dirty="0">
                <a:solidFill>
                  <a:schemeClr val="tx1"/>
                </a:solidFill>
              </a:rPr>
              <a:t>).</a:t>
            </a:r>
            <a:endParaRPr lang="en-US" dirty="0">
              <a:solidFill>
                <a:schemeClr val="tx1"/>
              </a:solidFill>
            </a:endParaRPr>
          </a:p>
          <a:p>
            <a:pPr marL="0" lvl="1" indent="0" fontAlgn="ctr">
              <a:buClr>
                <a:schemeClr val="bg1"/>
              </a:buClr>
              <a:buSzPct val="120000"/>
              <a:buNone/>
            </a:pPr>
            <a:endParaRPr lang="en-GB" sz="200" dirty="0">
              <a:solidFill>
                <a:srgbClr val="3366FF"/>
              </a:solidFill>
            </a:endParaRPr>
          </a:p>
          <a:p>
            <a:pPr marL="0" lvl="1" indent="0" fontAlgn="ctr">
              <a:buClr>
                <a:schemeClr val="bg1"/>
              </a:buClr>
              <a:buSzPct val="120000"/>
              <a:buNone/>
            </a:pPr>
            <a:r>
              <a:rPr lang="en-GB" sz="1400" dirty="0">
                <a:solidFill>
                  <a:srgbClr val="3366FF"/>
                </a:solidFill>
              </a:rPr>
              <a:t>Power System Impact Analysis | </a:t>
            </a:r>
            <a:r>
              <a:rPr lang="en-GB" sz="1400" dirty="0">
                <a:solidFill>
                  <a:srgbClr val="3366FF"/>
                </a:solidFill>
                <a:hlinkClick r:id="rId6" action="ppaction://hlinksldjump"/>
              </a:rPr>
              <a:t>Slide 36 - 60</a:t>
            </a:r>
            <a:endParaRPr lang="en-GB" sz="1400" dirty="0">
              <a:solidFill>
                <a:srgbClr val="3366FF"/>
              </a:solidFill>
            </a:endParaRPr>
          </a:p>
          <a:p>
            <a:pPr marL="279400" lvl="2" indent="0" fontAlgn="ctr">
              <a:buNone/>
            </a:pPr>
            <a:r>
              <a:rPr lang="nl-NL" dirty="0">
                <a:solidFill>
                  <a:schemeClr val="tx1"/>
                </a:solidFill>
              </a:rPr>
              <a:t>13. Min &amp; max Net </a:t>
            </a:r>
            <a:r>
              <a:rPr lang="nl-NL" dirty="0" err="1">
                <a:solidFill>
                  <a:schemeClr val="tx1"/>
                </a:solidFill>
              </a:rPr>
              <a:t>Position</a:t>
            </a:r>
            <a:r>
              <a:rPr lang="nl-NL" dirty="0">
                <a:solidFill>
                  <a:schemeClr val="tx1"/>
                </a:solidFill>
              </a:rPr>
              <a:t> per BZ hub</a:t>
            </a:r>
          </a:p>
          <a:p>
            <a:pPr marL="279400" lvl="2" indent="0" fontAlgn="ctr">
              <a:buNone/>
            </a:pPr>
            <a:r>
              <a:rPr lang="nl-NL" dirty="0">
                <a:solidFill>
                  <a:schemeClr val="tx1"/>
                </a:solidFill>
              </a:rPr>
              <a:t>14. Virtual </a:t>
            </a:r>
            <a:r>
              <a:rPr lang="nl-NL" dirty="0" err="1">
                <a:solidFill>
                  <a:schemeClr val="tx1"/>
                </a:solidFill>
              </a:rPr>
              <a:t>margins</a:t>
            </a:r>
            <a:r>
              <a:rPr lang="nl-NL" dirty="0">
                <a:solidFill>
                  <a:schemeClr val="tx1"/>
                </a:solidFill>
              </a:rPr>
              <a:t> at MCP per TSO, </a:t>
            </a:r>
            <a:r>
              <a:rPr lang="en-US" dirty="0">
                <a:solidFill>
                  <a:schemeClr val="tx1"/>
                </a:solidFill>
              </a:rPr>
              <a:t>per BD </a:t>
            </a:r>
          </a:p>
          <a:p>
            <a:pPr marL="279400" lvl="2" indent="0" fontAlgn="ctr">
              <a:buNone/>
            </a:pPr>
            <a:r>
              <a:rPr lang="en-GB" dirty="0">
                <a:solidFill>
                  <a:schemeClr val="tx1"/>
                </a:solidFill>
              </a:rPr>
              <a:t>15. Flow deviation on non-Core borders</a:t>
            </a:r>
          </a:p>
          <a:p>
            <a:pPr marL="0" lvl="1" indent="0" fontAlgn="ctr">
              <a:buClr>
                <a:schemeClr val="bg1"/>
              </a:buClr>
              <a:buSzPct val="120000"/>
              <a:buNone/>
            </a:pPr>
            <a:r>
              <a:rPr lang="en-GB" sz="1400" dirty="0">
                <a:solidFill>
                  <a:srgbClr val="3366FF"/>
                </a:solidFill>
              </a:rPr>
              <a:t>Non-costly Remedial Action Optimization Analysis </a:t>
            </a:r>
            <a:r>
              <a:rPr lang="en-GB" dirty="0">
                <a:solidFill>
                  <a:srgbClr val="3366FF"/>
                </a:solidFill>
              </a:rPr>
              <a:t>| </a:t>
            </a:r>
            <a:r>
              <a:rPr lang="en-GB" sz="1400" dirty="0">
                <a:solidFill>
                  <a:srgbClr val="3366FF"/>
                </a:solidFill>
                <a:hlinkClick r:id="rId7" action="ppaction://hlinksldjump"/>
              </a:rPr>
              <a:t>Slide 61 - 68</a:t>
            </a:r>
            <a:endParaRPr lang="en-GB" dirty="0">
              <a:solidFill>
                <a:schemeClr val="tx1"/>
              </a:solidFill>
              <a:ea typeface="Arial Unicode MS"/>
              <a:cs typeface="Arial"/>
            </a:endParaRPr>
          </a:p>
          <a:p>
            <a:pPr marL="279400" lvl="2" indent="0" fontAlgn="ctr">
              <a:buNone/>
            </a:pPr>
            <a:r>
              <a:rPr lang="en-US" dirty="0">
                <a:solidFill>
                  <a:schemeClr val="tx1"/>
                </a:solidFill>
              </a:rPr>
              <a:t>16. Relative Time Share of Applied RAs, by TSO, Type and Mode</a:t>
            </a:r>
          </a:p>
          <a:p>
            <a:pPr marL="279400" lvl="2" indent="0" fontAlgn="ctr">
              <a:buNone/>
            </a:pPr>
            <a:r>
              <a:rPr lang="nl-NL" dirty="0">
                <a:solidFill>
                  <a:schemeClr val="tx1"/>
                </a:solidFill>
              </a:rPr>
              <a:t>17. </a:t>
            </a:r>
            <a:r>
              <a:rPr lang="en-US" dirty="0">
                <a:solidFill>
                  <a:schemeClr val="tx1"/>
                </a:solidFill>
              </a:rPr>
              <a:t>Most limiting CNEC per TSO (NRAO)</a:t>
            </a:r>
          </a:p>
          <a:p>
            <a:pPr marL="279400" lvl="2" indent="0" fontAlgn="ctr">
              <a:buNone/>
            </a:pPr>
            <a:r>
              <a:rPr lang="en-GB" dirty="0">
                <a:solidFill>
                  <a:schemeClr val="tx1"/>
                </a:solidFill>
              </a:rPr>
              <a:t>18. </a:t>
            </a:r>
            <a:r>
              <a:rPr lang="en-US" dirty="0">
                <a:solidFill>
                  <a:schemeClr val="tx1"/>
                </a:solidFill>
              </a:rPr>
              <a:t>Average variation of relative RAM before and after NRAO</a:t>
            </a:r>
            <a:br>
              <a:rPr lang="en-US" b="1" dirty="0">
                <a:solidFill>
                  <a:srgbClr val="3266FF"/>
                </a:solidFill>
              </a:rPr>
            </a:br>
            <a:endParaRPr lang="en-US" sz="200" dirty="0"/>
          </a:p>
          <a:p>
            <a:r>
              <a:rPr lang="en-US" dirty="0"/>
              <a:t>Market Impact Assessment </a:t>
            </a:r>
            <a:r>
              <a:rPr lang="en-US" sz="1200" dirty="0"/>
              <a:t>(FB Plain) </a:t>
            </a:r>
            <a:r>
              <a:rPr lang="en-GB" sz="1200" dirty="0">
                <a:solidFill>
                  <a:srgbClr val="3366FF"/>
                </a:solidFill>
              </a:rPr>
              <a:t>| </a:t>
            </a:r>
            <a:r>
              <a:rPr lang="en-GB" u="sng" dirty="0">
                <a:solidFill>
                  <a:schemeClr val="tx1"/>
                </a:solidFill>
                <a:hlinkClick r:id="rId8" action="ppaction://hlinksldjump"/>
              </a:rPr>
              <a:t>Slide 69 - 221</a:t>
            </a:r>
            <a:endParaRPr lang="hu-HU" u="sng" dirty="0">
              <a:solidFill>
                <a:schemeClr val="tx1"/>
              </a:solidFill>
            </a:endParaRPr>
          </a:p>
          <a:p>
            <a:pPr marL="279400" lvl="2" indent="0" fontAlgn="ctr">
              <a:buNone/>
            </a:pPr>
            <a:r>
              <a:rPr lang="en-GB" dirty="0">
                <a:solidFill>
                  <a:schemeClr val="tx1"/>
                </a:solidFill>
              </a:rPr>
              <a:t>7. Most often </a:t>
            </a:r>
            <a:r>
              <a:rPr lang="en-GB" dirty="0" err="1">
                <a:solidFill>
                  <a:schemeClr val="tx1"/>
                </a:solidFill>
              </a:rPr>
              <a:t>presolved</a:t>
            </a:r>
            <a:r>
              <a:rPr lang="en-GB" dirty="0">
                <a:solidFill>
                  <a:schemeClr val="tx1"/>
                </a:solidFill>
              </a:rPr>
              <a:t> CNEs (top 20)</a:t>
            </a:r>
          </a:p>
          <a:p>
            <a:pPr marL="279400" lvl="2" indent="0" fontAlgn="ctr">
              <a:buNone/>
            </a:pPr>
            <a:r>
              <a:rPr lang="en-GB" dirty="0">
                <a:solidFill>
                  <a:schemeClr val="tx1"/>
                </a:solidFill>
              </a:rPr>
              <a:t>8a. Most limiting CNEs (top 20)</a:t>
            </a:r>
          </a:p>
          <a:p>
            <a:pPr marL="279400" lvl="2" indent="0" fontAlgn="ctr">
              <a:buNone/>
            </a:pPr>
            <a:r>
              <a:rPr lang="en-GB" dirty="0">
                <a:solidFill>
                  <a:schemeClr val="tx1"/>
                </a:solidFill>
              </a:rPr>
              <a:t>8b. Allocation Constraints</a:t>
            </a:r>
          </a:p>
          <a:p>
            <a:pPr marL="279400" lvl="2" indent="0" fontAlgn="ctr">
              <a:buNone/>
            </a:pPr>
            <a:r>
              <a:rPr lang="en-GB" dirty="0">
                <a:solidFill>
                  <a:schemeClr val="tx1"/>
                </a:solidFill>
              </a:rPr>
              <a:t>9.   Clearing prices, price spread and price convergence</a:t>
            </a:r>
          </a:p>
          <a:p>
            <a:pPr marL="279400" lvl="2" indent="0" fontAlgn="ctr">
              <a:buNone/>
            </a:pPr>
            <a:r>
              <a:rPr lang="en-GB" dirty="0">
                <a:solidFill>
                  <a:schemeClr val="tx1"/>
                </a:solidFill>
              </a:rPr>
              <a:t>10. CNECs with highest non-zero shadow price in each hour per day</a:t>
            </a:r>
          </a:p>
          <a:p>
            <a:pPr marL="279400" lvl="2" indent="0" fontAlgn="ctr">
              <a:buNone/>
            </a:pPr>
            <a:r>
              <a:rPr lang="en-GB" dirty="0">
                <a:solidFill>
                  <a:schemeClr val="tx1"/>
                </a:solidFill>
              </a:rPr>
              <a:t>11. Core Social Welfare</a:t>
            </a:r>
          </a:p>
          <a:p>
            <a:pPr marL="279400" lvl="2" indent="0" fontAlgn="ctr">
              <a:buNone/>
            </a:pPr>
            <a:r>
              <a:rPr lang="en-GB" dirty="0">
                <a:solidFill>
                  <a:schemeClr val="tx1"/>
                </a:solidFill>
              </a:rPr>
              <a:t>12. Paradoxically Rejected Block orders (PRB)</a:t>
            </a:r>
            <a:endParaRPr lang="en-US" dirty="0">
              <a:solidFill>
                <a:schemeClr val="tx1"/>
              </a:solidFill>
            </a:endParaRPr>
          </a:p>
          <a:p>
            <a:pPr marL="0" lvl="1" indent="0">
              <a:buNone/>
            </a:pPr>
            <a:endParaRPr lang="en-US" dirty="0"/>
          </a:p>
          <a:p>
            <a:pPr lvl="1"/>
            <a:endParaRPr lang="en-US" dirty="0"/>
          </a:p>
        </p:txBody>
      </p:sp>
      <p:sp>
        <p:nvSpPr>
          <p:cNvPr id="2" name="Slide Number Placeholder 1"/>
          <p:cNvSpPr>
            <a:spLocks noGrp="1"/>
          </p:cNvSpPr>
          <p:nvPr>
            <p:ph type="sldNum" sz="quarter" idx="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51322C-20B2-48C3-B63D-68158FEBF630}" type="slidenum">
              <a:rPr kumimoji="0" lang="en-US" sz="900" b="0" i="0" u="none" strike="noStrike" kern="1200" cap="none" spc="0" normalizeH="0" baseline="0" noProof="0" smtClean="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a:t>
            </a:fld>
            <a:endParaRPr kumimoji="0" lang="en-US" sz="900" b="0" i="0" u="none" strike="noStrike" kern="1200" cap="none" spc="0" normalizeH="0" baseline="0" noProof="0" dirty="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endParaRPr>
          </a:p>
        </p:txBody>
      </p:sp>
      <p:sp>
        <p:nvSpPr>
          <p:cNvPr id="3" name="Rectangle 2"/>
          <p:cNvSpPr/>
          <p:nvPr/>
        </p:nvSpPr>
        <p:spPr>
          <a:xfrm>
            <a:off x="527596" y="1848491"/>
            <a:ext cx="7118038" cy="1046440"/>
          </a:xfrm>
          <a:prstGeom prst="rect">
            <a:avLst/>
          </a:prstGeom>
        </p:spPr>
        <p:txBody>
          <a:bodyPr wrap="square">
            <a:spAutoFit/>
          </a:bodyPr>
          <a:lstStyle/>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a:p>
            <a:pPr marL="0" marR="0" lvl="0" indent="-56515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Unicode MS" charset="0"/>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p:txBody>
      </p:sp>
    </p:spTree>
    <p:extLst>
      <p:ext uri="{BB962C8B-B14F-4D97-AF65-F5344CB8AC3E}">
        <p14:creationId xmlns:p14="http://schemas.microsoft.com/office/powerpoint/2010/main" val="183448304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tableEx ,Top 10 CNE by Average Maximum AMR (MW) per BD ,multiRowCard ,tableEx ,Average Maximum AMR per BD (MW) by TSO ,tableEx ,basicShap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+2_26</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186007150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tableEx ,Top 10 CNE by Average Maximum AMR (MW) per BD ,multiRowCard ,tableEx ,Average Maximum AMR per BD (MW) by TSO ,tableEx ,basicShap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+2_28</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422002299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tableEx ,Top 10 CNE by Average Maximum AMR (MW) per BD ,multiRowCard ,tableEx ,Average Maximum AMR per BD (MW) by TSO ,tableEx ,basicShap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+2_29</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219251484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tableEx ,Top 10 CNE by Average Maximum AMR (MW) per BD ,multiRowCard ,tableEx ,Average Maximum AMR per BD (MW) by TSO ,tableEx ,basicShap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+2_30</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421668597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basicShape ,tableEx ,multiRowCard ,Average Maximum AMR per BD (MW) by TSO ,tableEx ,Top 10 CNE by Average Maximum AMR (MW) per BD ,tableEx.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+2_31</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335499693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pivotTable ,clusteredColumnChart ,card ,card ,card ,card ,card ,card.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5</a:t>
            </a:r>
          </a:p>
        </p:txBody>
      </p:sp>
      <p:sp>
        <p:nvSpPr>
          <p:cNvPr id="5" name="Title 4">
            <a:extLst>
              <a:ext uri="{FF2B5EF4-FFF2-40B4-BE49-F238E27FC236}">
                <a16:creationId xmlns:a16="http://schemas.microsoft.com/office/drawing/2014/main" id="{41F46C80-BF60-4208-9972-B876432F39A4}"/>
              </a:ext>
            </a:extLst>
          </p:cNvPr>
          <p:cNvSpPr txBox="1">
            <a:spLocks/>
          </p:cNvSpPr>
          <p:nvPr/>
        </p:nvSpPr>
        <p:spPr>
          <a:xfrm>
            <a:off x="505709" y="216585"/>
            <a:ext cx="7044142"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5: Share of MTUs with intervention per TSO</a:t>
            </a:r>
          </a:p>
        </p:txBody>
      </p:sp>
    </p:spTree>
    <p:extLst>
      <p:ext uri="{BB962C8B-B14F-4D97-AF65-F5344CB8AC3E}">
        <p14:creationId xmlns:p14="http://schemas.microsoft.com/office/powerpoint/2010/main" val="228140859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AT ,B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AT + BE</a:t>
            </a:r>
          </a:p>
        </p:txBody>
      </p:sp>
      <p:sp>
        <p:nvSpPr>
          <p:cNvPr id="5" name="Title 4">
            <a:extLst>
              <a:ext uri="{FF2B5EF4-FFF2-40B4-BE49-F238E27FC236}">
                <a16:creationId xmlns:a16="http://schemas.microsoft.com/office/drawing/2014/main" id="{E14C2856-3610-4AD3-BCB6-B1ECAE797BB9}"/>
              </a:ext>
            </a:extLst>
          </p:cNvPr>
          <p:cNvSpPr txBox="1">
            <a:spLocks/>
          </p:cNvSpPr>
          <p:nvPr/>
        </p:nvSpPr>
        <p:spPr>
          <a:xfrm>
            <a:off x="85975" y="96872"/>
            <a:ext cx="892443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13: </a:t>
            </a:r>
            <a:r>
              <a:rPr lang="en-US" sz="1600" kern="0" dirty="0">
                <a:latin typeface="Arial"/>
              </a:rPr>
              <a:t>Min &amp; max net positions per BZ hub</a:t>
            </a:r>
            <a:endPar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endParaRPr>
          </a:p>
        </p:txBody>
      </p:sp>
    </p:spTree>
    <p:extLst>
      <p:ext uri="{BB962C8B-B14F-4D97-AF65-F5344CB8AC3E}">
        <p14:creationId xmlns:p14="http://schemas.microsoft.com/office/powerpoint/2010/main" val="45472750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CZ ,D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CZ+DE</a:t>
            </a:r>
          </a:p>
        </p:txBody>
      </p:sp>
      <p:sp>
        <p:nvSpPr>
          <p:cNvPr id="5" name="Title 4">
            <a:extLst>
              <a:ext uri="{FF2B5EF4-FFF2-40B4-BE49-F238E27FC236}">
                <a16:creationId xmlns:a16="http://schemas.microsoft.com/office/drawing/2014/main" id="{E14C2856-3610-4AD3-BCB6-B1ECAE797BB9}"/>
              </a:ext>
            </a:extLst>
          </p:cNvPr>
          <p:cNvSpPr txBox="1">
            <a:spLocks/>
          </p:cNvSpPr>
          <p:nvPr/>
        </p:nvSpPr>
        <p:spPr>
          <a:xfrm>
            <a:off x="85975" y="96872"/>
            <a:ext cx="892443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13: </a:t>
            </a:r>
            <a:r>
              <a:rPr lang="en-US" sz="1600" kern="0" dirty="0">
                <a:latin typeface="Arial"/>
              </a:rPr>
              <a:t>Min &amp; max net positions per BZ hub</a:t>
            </a:r>
            <a:endPar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endParaRPr>
          </a:p>
        </p:txBody>
      </p:sp>
    </p:spTree>
    <p:extLst>
      <p:ext uri="{BB962C8B-B14F-4D97-AF65-F5344CB8AC3E}">
        <p14:creationId xmlns:p14="http://schemas.microsoft.com/office/powerpoint/2010/main" val="365647226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FR ,HR.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FR + HR</a:t>
            </a:r>
          </a:p>
        </p:txBody>
      </p:sp>
      <p:sp>
        <p:nvSpPr>
          <p:cNvPr id="5" name="Title 4">
            <a:extLst>
              <a:ext uri="{FF2B5EF4-FFF2-40B4-BE49-F238E27FC236}">
                <a16:creationId xmlns:a16="http://schemas.microsoft.com/office/drawing/2014/main" id="{E14C2856-3610-4AD3-BCB6-B1ECAE797BB9}"/>
              </a:ext>
            </a:extLst>
          </p:cNvPr>
          <p:cNvSpPr txBox="1">
            <a:spLocks/>
          </p:cNvSpPr>
          <p:nvPr/>
        </p:nvSpPr>
        <p:spPr>
          <a:xfrm>
            <a:off x="85975" y="96872"/>
            <a:ext cx="892443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13: </a:t>
            </a:r>
            <a:r>
              <a:rPr lang="en-US" sz="1600" kern="0" dirty="0">
                <a:latin typeface="Arial"/>
              </a:rPr>
              <a:t>Min &amp; max net positions per BZ hub</a:t>
            </a:r>
            <a:endPar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endParaRPr>
          </a:p>
        </p:txBody>
      </p:sp>
    </p:spTree>
    <p:extLst>
      <p:ext uri="{BB962C8B-B14F-4D97-AF65-F5344CB8AC3E}">
        <p14:creationId xmlns:p14="http://schemas.microsoft.com/office/powerpoint/2010/main" val="119454512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HU ,NL.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HU + NL</a:t>
            </a:r>
          </a:p>
        </p:txBody>
      </p:sp>
      <p:sp>
        <p:nvSpPr>
          <p:cNvPr id="5" name="Title 4">
            <a:extLst>
              <a:ext uri="{FF2B5EF4-FFF2-40B4-BE49-F238E27FC236}">
                <a16:creationId xmlns:a16="http://schemas.microsoft.com/office/drawing/2014/main" id="{E14C2856-3610-4AD3-BCB6-B1ECAE797BB9}"/>
              </a:ext>
            </a:extLst>
          </p:cNvPr>
          <p:cNvSpPr txBox="1">
            <a:spLocks/>
          </p:cNvSpPr>
          <p:nvPr/>
        </p:nvSpPr>
        <p:spPr>
          <a:xfrm>
            <a:off x="85975" y="96872"/>
            <a:ext cx="892443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13: </a:t>
            </a:r>
            <a:r>
              <a:rPr lang="en-US" sz="1600" kern="0" dirty="0">
                <a:latin typeface="Arial"/>
              </a:rPr>
              <a:t>Min &amp; max net positions per BZ hub</a:t>
            </a:r>
            <a:endPar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endParaRPr>
          </a:p>
        </p:txBody>
      </p:sp>
    </p:spTree>
    <p:extLst>
      <p:ext uri="{BB962C8B-B14F-4D97-AF65-F5344CB8AC3E}">
        <p14:creationId xmlns:p14="http://schemas.microsoft.com/office/powerpoint/2010/main" val="114459454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Content Placeholder 15">
            <a:extLst>
              <a:ext uri="{FF2B5EF4-FFF2-40B4-BE49-F238E27FC236}">
                <a16:creationId xmlns:a16="http://schemas.microsoft.com/office/drawing/2014/main" id="{E358852D-FA22-564B-8FF1-4D41EAF68204}"/>
              </a:ext>
            </a:extLst>
          </p:cNvPr>
          <p:cNvSpPr txBox="1">
            <a:spLocks/>
          </p:cNvSpPr>
          <p:nvPr/>
        </p:nvSpPr>
        <p:spPr>
          <a:xfrm>
            <a:off x="527596" y="954034"/>
            <a:ext cx="9000000" cy="4320000"/>
          </a:xfrm>
          <a:prstGeom prst="rect">
            <a:avLst/>
          </a:prstGeom>
        </p:spPr>
        <p:txBody>
          <a:bodyPr vert="horz" lIns="91440" tIns="45720" rIns="91440" bIns="45720" rtlCol="0" anchor="t">
            <a:noAutofit/>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en-US" kern="0" dirty="0"/>
              <a:t>Context</a:t>
            </a:r>
          </a:p>
          <a:p>
            <a:pPr marL="285750" indent="-285750">
              <a:buFont typeface="Arial" panose="020B0604020202020204" pitchFamily="34" charset="0"/>
              <a:buChar char="•"/>
            </a:pPr>
            <a:r>
              <a:rPr lang="en-US" sz="1200" kern="0" dirty="0">
                <a:solidFill>
                  <a:schemeClr val="tx1"/>
                </a:solidFill>
              </a:rPr>
              <a:t>The progressive transition towards </a:t>
            </a:r>
            <a:r>
              <a:rPr lang="en-US" sz="1200" kern="0" dirty="0" err="1">
                <a:solidFill>
                  <a:schemeClr val="tx1"/>
                </a:solidFill>
              </a:rPr>
              <a:t>ext</a:t>
            </a:r>
            <a:r>
              <a:rPr lang="en-US" sz="1200" kern="0" dirty="0">
                <a:solidFill>
                  <a:schemeClr val="tx1"/>
                </a:solidFill>
              </a:rPr>
              <a:t>//run started on the 16</a:t>
            </a:r>
            <a:r>
              <a:rPr lang="en-US" sz="1200" kern="0" baseline="30000" dirty="0">
                <a:solidFill>
                  <a:schemeClr val="tx1"/>
                </a:solidFill>
              </a:rPr>
              <a:t>th</a:t>
            </a:r>
            <a:r>
              <a:rPr lang="en-US" sz="1200" kern="0" dirty="0">
                <a:solidFill>
                  <a:schemeClr val="tx1"/>
                </a:solidFill>
              </a:rPr>
              <a:t> of November 2020 and since 14</a:t>
            </a:r>
            <a:r>
              <a:rPr lang="en-US" sz="1200" kern="0" baseline="30000" dirty="0">
                <a:solidFill>
                  <a:schemeClr val="tx1"/>
                </a:solidFill>
              </a:rPr>
              <a:t>th</a:t>
            </a:r>
            <a:r>
              <a:rPr lang="en-US" sz="1200" kern="0" dirty="0">
                <a:solidFill>
                  <a:schemeClr val="tx1"/>
                </a:solidFill>
              </a:rPr>
              <a:t> of April 2021 TSOs publish 7 out of 7 Business Days.</a:t>
            </a:r>
          </a:p>
          <a:p>
            <a:pPr marL="285750" indent="-285750">
              <a:buFont typeface="Arial" panose="020B0604020202020204" pitchFamily="34" charset="0"/>
              <a:buChar char="•"/>
            </a:pPr>
            <a:r>
              <a:rPr lang="en-US" sz="1200" kern="0" dirty="0">
                <a:solidFill>
                  <a:schemeClr val="tx1"/>
                </a:solidFill>
              </a:rPr>
              <a:t>A Reading Guide with a description of the KPIs is available on </a:t>
            </a:r>
            <a:r>
              <a:rPr lang="en-US" sz="1200" kern="0" dirty="0">
                <a:solidFill>
                  <a:schemeClr val="tx1"/>
                </a:solidFill>
                <a:hlinkClick r:id="rId4"/>
              </a:rPr>
              <a:t>JAO</a:t>
            </a:r>
            <a:r>
              <a:rPr lang="en-US" sz="1200" kern="0" dirty="0">
                <a:solidFill>
                  <a:schemeClr val="tx1"/>
                </a:solidFill>
              </a:rPr>
              <a:t>.</a:t>
            </a:r>
            <a:endParaRPr lang="en-US" sz="1200" kern="0" dirty="0">
              <a:solidFill>
                <a:srgbClr val="FF0000"/>
              </a:solidFill>
            </a:endParaRPr>
          </a:p>
          <a:p>
            <a:pPr marL="285750" indent="-285750">
              <a:buFont typeface="Arial" panose="020B0604020202020204" pitchFamily="34" charset="0"/>
              <a:buChar char="•"/>
            </a:pPr>
            <a:r>
              <a:rPr lang="en-US" sz="1200" kern="0" dirty="0">
                <a:solidFill>
                  <a:schemeClr val="tx1"/>
                </a:solidFill>
              </a:rPr>
              <a:t>The KPI report contains </a:t>
            </a:r>
            <a:r>
              <a:rPr lang="en-US" sz="1200" b="1" kern="0" dirty="0">
                <a:solidFill>
                  <a:schemeClr val="tx1"/>
                </a:solidFill>
              </a:rPr>
              <a:t>26</a:t>
            </a:r>
            <a:r>
              <a:rPr lang="en-US" sz="1200" kern="0" dirty="0">
                <a:solidFill>
                  <a:schemeClr val="tx1"/>
                </a:solidFill>
              </a:rPr>
              <a:t> Business days with successful market coupling simulation. </a:t>
            </a:r>
          </a:p>
          <a:p>
            <a:pPr marL="285750" indent="-285750">
              <a:buFont typeface="Arial" panose="020B0604020202020204" pitchFamily="34" charset="0"/>
              <a:buChar char="•"/>
            </a:pPr>
            <a:r>
              <a:rPr lang="en-US" sz="1200" kern="0" dirty="0">
                <a:solidFill>
                  <a:schemeClr val="tx1"/>
                </a:solidFill>
                <a:ea typeface="Arial Unicode MS"/>
                <a:cs typeface="Arial"/>
              </a:rPr>
              <a:t>N</a:t>
            </a:r>
            <a:r>
              <a:rPr lang="nb-NO" sz="1200" kern="0" dirty="0" err="1">
                <a:solidFill>
                  <a:schemeClr val="tx1"/>
                </a:solidFill>
                <a:ea typeface="Arial Unicode MS"/>
                <a:cs typeface="Arial"/>
              </a:rPr>
              <a:t>ormal</a:t>
            </a:r>
            <a:r>
              <a:rPr lang="nb-NO" sz="1200" kern="0" dirty="0">
                <a:solidFill>
                  <a:schemeClr val="tx1"/>
                </a:solidFill>
                <a:ea typeface="Arial Unicode MS"/>
                <a:cs typeface="Arial"/>
              </a:rPr>
              <a:t> Business Days </a:t>
            </a:r>
            <a:r>
              <a:rPr lang="nb-NO" sz="1200" kern="0" dirty="0" err="1">
                <a:solidFill>
                  <a:schemeClr val="tx1"/>
                </a:solidFill>
                <a:ea typeface="Arial Unicode MS"/>
                <a:cs typeface="Arial"/>
              </a:rPr>
              <a:t>are</a:t>
            </a:r>
            <a:r>
              <a:rPr lang="nb-NO" sz="1200" kern="0" dirty="0">
                <a:solidFill>
                  <a:schemeClr val="tx1"/>
                </a:solidFill>
                <a:ea typeface="Arial Unicode MS"/>
                <a:cs typeface="Arial"/>
              </a:rPr>
              <a:t> </a:t>
            </a:r>
            <a:r>
              <a:rPr lang="en-US" sz="1200" kern="0" dirty="0">
                <a:solidFill>
                  <a:schemeClr val="tx1"/>
                </a:solidFill>
                <a:ea typeface="Arial Unicode MS"/>
                <a:cs typeface="Arial"/>
              </a:rPr>
              <a:t>highlighted in green. Business Days with Default Flow-based Parameters are highlighted in blue</a:t>
            </a:r>
            <a:r>
              <a:rPr lang="sl-SI" sz="1200" kern="0" dirty="0">
                <a:solidFill>
                  <a:schemeClr val="tx1"/>
                </a:solidFill>
                <a:ea typeface="Arial Unicode MS"/>
                <a:cs typeface="Arial"/>
              </a:rPr>
              <a:t>, Business Days for which the MC simulation failed* are marked in </a:t>
            </a:r>
            <a:r>
              <a:rPr lang="sl-SI" sz="1200" kern="0" dirty="0" err="1">
                <a:solidFill>
                  <a:schemeClr val="tx1"/>
                </a:solidFill>
                <a:ea typeface="Arial Unicode MS"/>
                <a:cs typeface="Arial"/>
              </a:rPr>
              <a:t>yellow</a:t>
            </a:r>
            <a:r>
              <a:rPr lang="sl-SI" sz="1200" kern="0" dirty="0">
                <a:solidFill>
                  <a:schemeClr val="tx1"/>
                </a:solidFill>
                <a:ea typeface="Arial Unicode MS"/>
                <a:cs typeface="Arial"/>
              </a:rPr>
              <a:t>, Business </a:t>
            </a:r>
            <a:r>
              <a:rPr lang="nb-NO" sz="1200" kern="0" dirty="0" err="1">
                <a:solidFill>
                  <a:schemeClr val="tx1"/>
                </a:solidFill>
                <a:ea typeface="Arial Unicode MS"/>
                <a:cs typeface="Arial"/>
              </a:rPr>
              <a:t>days</a:t>
            </a:r>
            <a:r>
              <a:rPr lang="nb-NO" sz="1200" kern="0" dirty="0">
                <a:solidFill>
                  <a:schemeClr val="tx1"/>
                </a:solidFill>
                <a:ea typeface="Arial Unicode MS"/>
                <a:cs typeface="Arial"/>
              </a:rPr>
              <a:t> </a:t>
            </a:r>
            <a:r>
              <a:rPr lang="sl-SI" sz="1200" kern="0" dirty="0" err="1">
                <a:solidFill>
                  <a:schemeClr val="tx1"/>
                </a:solidFill>
                <a:ea typeface="Arial Unicode MS"/>
                <a:cs typeface="Arial"/>
              </a:rPr>
              <a:t>with</a:t>
            </a:r>
            <a:r>
              <a:rPr lang="sl-SI" sz="1200" kern="0" dirty="0">
                <a:solidFill>
                  <a:schemeClr val="tx1"/>
                </a:solidFill>
                <a:ea typeface="Arial Unicode MS"/>
                <a:cs typeface="Arial"/>
              </a:rPr>
              <a:t> </a:t>
            </a:r>
            <a:r>
              <a:rPr lang="sl-SI" sz="1200" kern="0" dirty="0" err="1">
                <a:solidFill>
                  <a:schemeClr val="tx1"/>
                </a:solidFill>
                <a:ea typeface="Arial Unicode MS"/>
                <a:cs typeface="Arial"/>
              </a:rPr>
              <a:t>failed</a:t>
            </a:r>
            <a:r>
              <a:rPr lang="sl-SI" sz="1200" kern="0" dirty="0">
                <a:solidFill>
                  <a:schemeClr val="tx1"/>
                </a:solidFill>
                <a:ea typeface="Arial Unicode MS"/>
                <a:cs typeface="Arial"/>
              </a:rPr>
              <a:t> CC marked in red</a:t>
            </a:r>
            <a:r>
              <a:rPr lang="en-US" sz="1200" kern="0" dirty="0">
                <a:solidFill>
                  <a:schemeClr val="tx1"/>
                </a:solidFill>
                <a:ea typeface="Arial Unicode MS"/>
                <a:cs typeface="Arial"/>
              </a:rPr>
              <a:t>): </a:t>
            </a:r>
            <a:endParaRPr lang="en-US" sz="1200" kern="0" dirty="0">
              <a:solidFill>
                <a:schemeClr val="tx1"/>
              </a:solidFill>
            </a:endParaRPr>
          </a:p>
          <a:p>
            <a:endParaRPr lang="en-US" kern="0" dirty="0"/>
          </a:p>
          <a:p>
            <a:endParaRPr lang="en-US" kern="0" dirty="0"/>
          </a:p>
          <a:p>
            <a:endParaRPr lang="en-US" kern="0" dirty="0"/>
          </a:p>
          <a:p>
            <a:endParaRPr lang="en-US" kern="0" dirty="0"/>
          </a:p>
          <a:p>
            <a:endParaRPr lang="en-US" kern="0" dirty="0"/>
          </a:p>
          <a:p>
            <a:endParaRPr lang="en-US" kern="0" dirty="0"/>
          </a:p>
          <a:p>
            <a:endParaRPr lang="en-US" kern="0" dirty="0"/>
          </a:p>
          <a:p>
            <a:endParaRPr lang="en-US" kern="0" dirty="0"/>
          </a:p>
          <a:p>
            <a:endParaRPr lang="en-US" kern="0" dirty="0"/>
          </a:p>
          <a:p>
            <a:endParaRPr lang="en-US" kern="0" dirty="0"/>
          </a:p>
          <a:p>
            <a:endParaRPr lang="en-US" sz="1800" kern="0" dirty="0">
              <a:solidFill>
                <a:srgbClr val="FF0000"/>
              </a:solidFill>
            </a:endParaRPr>
          </a:p>
        </p:txBody>
      </p:sp>
      <p:sp>
        <p:nvSpPr>
          <p:cNvPr id="5" name="Title 4"/>
          <p:cNvSpPr>
            <a:spLocks noGrp="1"/>
          </p:cNvSpPr>
          <p:nvPr>
            <p:ph type="title"/>
          </p:nvPr>
        </p:nvSpPr>
        <p:spPr/>
        <p:txBody>
          <a:bodyPr/>
          <a:lstStyle/>
          <a:p>
            <a:r>
              <a:rPr lang="en-US" dirty="0"/>
              <a:t>Parallel Run KPI report</a:t>
            </a:r>
          </a:p>
        </p:txBody>
      </p:sp>
      <p:sp>
        <p:nvSpPr>
          <p:cNvPr id="9" name="Text Placeholder 8">
            <a:extLst>
              <a:ext uri="{FF2B5EF4-FFF2-40B4-BE49-F238E27FC236}">
                <a16:creationId xmlns:a16="http://schemas.microsoft.com/office/drawing/2014/main" id="{228865DE-4E3D-A24E-8314-1A31363C1CC8}"/>
              </a:ext>
            </a:extLst>
          </p:cNvPr>
          <p:cNvSpPr>
            <a:spLocks noGrp="1"/>
          </p:cNvSpPr>
          <p:nvPr>
            <p:ph type="body" sz="quarter" idx="16"/>
          </p:nvPr>
        </p:nvSpPr>
        <p:spPr/>
        <p:txBody>
          <a:bodyPr/>
          <a:lstStyle/>
          <a:p>
            <a:r>
              <a:rPr lang="en-US" dirty="0"/>
              <a:t>Reporting period (Business days covered)</a:t>
            </a:r>
          </a:p>
        </p:txBody>
      </p:sp>
      <p:sp>
        <p:nvSpPr>
          <p:cNvPr id="2" name="Slide Number Placeholder 1"/>
          <p:cNvSpPr>
            <a:spLocks noGrp="1"/>
          </p:cNvSpPr>
          <p:nvPr>
            <p:ph type="sldNum" sz="quarter" idx="4"/>
          </p:nvPr>
        </p:nvSpPr>
        <p:spPr/>
        <p:txBody>
          <a:bodyPr/>
          <a:lstStyle/>
          <a:p>
            <a:fld id="{F551322C-20B2-48C3-B63D-68158FEBF630}" type="slidenum">
              <a:rPr lang="en-US" smtClean="0">
                <a:solidFill>
                  <a:srgbClr val="FFFFFF">
                    <a:lumMod val="50000"/>
                  </a:srgbClr>
                </a:solidFill>
                <a:latin typeface="Arial"/>
              </a:rPr>
              <a:pPr/>
              <a:t>4</a:t>
            </a:fld>
            <a:endParaRPr lang="en-US" dirty="0">
              <a:solidFill>
                <a:srgbClr val="FFFFFF">
                  <a:lumMod val="50000"/>
                </a:srgbClr>
              </a:solidFill>
              <a:latin typeface="Arial"/>
            </a:endParaRPr>
          </a:p>
        </p:txBody>
      </p:sp>
      <p:sp>
        <p:nvSpPr>
          <p:cNvPr id="6" name="Pravokotnik 5"/>
          <p:cNvSpPr/>
          <p:nvPr/>
        </p:nvSpPr>
        <p:spPr>
          <a:xfrm>
            <a:off x="527596" y="5267285"/>
            <a:ext cx="9000000" cy="461665"/>
          </a:xfrm>
          <a:prstGeom prst="rect">
            <a:avLst/>
          </a:prstGeom>
        </p:spPr>
        <p:txBody>
          <a:bodyPr wrap="square">
            <a:spAutoFit/>
          </a:bodyPr>
          <a:lstStyle/>
          <a:p>
            <a:pPr lvl="0"/>
            <a:r>
              <a:rPr lang="sl-SI" sz="1200" kern="0" dirty="0">
                <a:solidFill>
                  <a:srgbClr val="000000"/>
                </a:solidFill>
              </a:rPr>
              <a:t>*MC </a:t>
            </a:r>
            <a:r>
              <a:rPr lang="sl-SI" sz="1200" kern="0" dirty="0" err="1">
                <a:solidFill>
                  <a:srgbClr val="000000"/>
                </a:solidFill>
              </a:rPr>
              <a:t>simulations</a:t>
            </a:r>
            <a:r>
              <a:rPr lang="sl-SI" sz="1200" kern="0" dirty="0">
                <a:solidFill>
                  <a:srgbClr val="000000"/>
                </a:solidFill>
              </a:rPr>
              <a:t> </a:t>
            </a:r>
            <a:r>
              <a:rPr lang="sl-SI" sz="1200" kern="0" dirty="0" err="1">
                <a:solidFill>
                  <a:srgbClr val="000000"/>
                </a:solidFill>
              </a:rPr>
              <a:t>during</a:t>
            </a:r>
            <a:r>
              <a:rPr lang="sl-SI" sz="1200" kern="0" dirty="0">
                <a:solidFill>
                  <a:srgbClr val="000000"/>
                </a:solidFill>
              </a:rPr>
              <a:t> </a:t>
            </a:r>
            <a:r>
              <a:rPr lang="sl-SI" sz="1200" kern="0" dirty="0" err="1">
                <a:solidFill>
                  <a:srgbClr val="000000"/>
                </a:solidFill>
              </a:rPr>
              <a:t>the</a:t>
            </a:r>
            <a:r>
              <a:rPr lang="sl-SI" sz="1200" kern="0" dirty="0">
                <a:solidFill>
                  <a:srgbClr val="000000"/>
                </a:solidFill>
              </a:rPr>
              <a:t> </a:t>
            </a:r>
            <a:r>
              <a:rPr lang="sl-SI" sz="1200" kern="0" dirty="0" err="1">
                <a:solidFill>
                  <a:srgbClr val="000000"/>
                </a:solidFill>
              </a:rPr>
              <a:t>ext</a:t>
            </a:r>
            <a:r>
              <a:rPr lang="sl-SI" sz="1200" kern="0" dirty="0">
                <a:solidFill>
                  <a:srgbClr val="000000"/>
                </a:solidFill>
              </a:rPr>
              <a:t>//run are </a:t>
            </a:r>
            <a:r>
              <a:rPr lang="sl-SI" sz="1200" kern="0" dirty="0" err="1">
                <a:solidFill>
                  <a:srgbClr val="000000"/>
                </a:solidFill>
              </a:rPr>
              <a:t>performed</a:t>
            </a:r>
            <a:r>
              <a:rPr lang="sl-SI" sz="1200" kern="0" dirty="0">
                <a:solidFill>
                  <a:srgbClr val="000000"/>
                </a:solidFill>
              </a:rPr>
              <a:t> </a:t>
            </a:r>
            <a:r>
              <a:rPr lang="sl-SI" sz="1200" kern="0" dirty="0" err="1">
                <a:solidFill>
                  <a:srgbClr val="000000"/>
                </a:solidFill>
              </a:rPr>
              <a:t>using</a:t>
            </a:r>
            <a:r>
              <a:rPr lang="sl-SI" sz="1200" kern="0" dirty="0">
                <a:solidFill>
                  <a:srgbClr val="000000"/>
                </a:solidFill>
              </a:rPr>
              <a:t> </a:t>
            </a:r>
            <a:r>
              <a:rPr lang="sl-SI" sz="1200" kern="0" dirty="0" err="1">
                <a:solidFill>
                  <a:srgbClr val="000000"/>
                </a:solidFill>
              </a:rPr>
              <a:t>Simulation</a:t>
            </a:r>
            <a:r>
              <a:rPr lang="sl-SI" sz="1200" kern="0" dirty="0">
                <a:solidFill>
                  <a:srgbClr val="000000"/>
                </a:solidFill>
              </a:rPr>
              <a:t> </a:t>
            </a:r>
            <a:r>
              <a:rPr lang="sl-SI" sz="1200" kern="0" dirty="0" err="1">
                <a:solidFill>
                  <a:srgbClr val="000000"/>
                </a:solidFill>
              </a:rPr>
              <a:t>Facility</a:t>
            </a:r>
            <a:r>
              <a:rPr lang="sl-SI" sz="1200" kern="0" dirty="0">
                <a:solidFill>
                  <a:srgbClr val="000000"/>
                </a:solidFill>
              </a:rPr>
              <a:t> (SF). </a:t>
            </a:r>
            <a:r>
              <a:rPr lang="sl-SI" sz="1200" kern="0" dirty="0" err="1">
                <a:solidFill>
                  <a:srgbClr val="000000"/>
                </a:solidFill>
              </a:rPr>
              <a:t>For</a:t>
            </a:r>
            <a:r>
              <a:rPr lang="sl-SI" sz="1200" kern="0" dirty="0">
                <a:solidFill>
                  <a:srgbClr val="000000"/>
                </a:solidFill>
              </a:rPr>
              <a:t> </a:t>
            </a:r>
            <a:r>
              <a:rPr lang="sl-SI" sz="1200" kern="0" dirty="0" err="1">
                <a:solidFill>
                  <a:srgbClr val="000000"/>
                </a:solidFill>
              </a:rPr>
              <a:t>these</a:t>
            </a:r>
            <a:r>
              <a:rPr lang="sl-SI" sz="1200" kern="0" dirty="0">
                <a:solidFill>
                  <a:srgbClr val="000000"/>
                </a:solidFill>
              </a:rPr>
              <a:t> </a:t>
            </a:r>
            <a:r>
              <a:rPr lang="sl-SI" sz="1200" kern="0" dirty="0" err="1">
                <a:solidFill>
                  <a:srgbClr val="000000"/>
                </a:solidFill>
              </a:rPr>
              <a:t>days</a:t>
            </a:r>
            <a:r>
              <a:rPr lang="sl-SI" sz="1200" kern="0" dirty="0">
                <a:solidFill>
                  <a:srgbClr val="000000"/>
                </a:solidFill>
              </a:rPr>
              <a:t>, SF </a:t>
            </a:r>
            <a:r>
              <a:rPr lang="sl-SI" sz="1200" kern="0" dirty="0" err="1">
                <a:solidFill>
                  <a:srgbClr val="000000"/>
                </a:solidFill>
              </a:rPr>
              <a:t>was</a:t>
            </a:r>
            <a:r>
              <a:rPr lang="sl-SI" sz="1200" kern="0" dirty="0">
                <a:solidFill>
                  <a:srgbClr val="000000"/>
                </a:solidFill>
              </a:rPr>
              <a:t> not </a:t>
            </a:r>
            <a:r>
              <a:rPr lang="sl-SI" sz="1200" kern="0" dirty="0" err="1">
                <a:solidFill>
                  <a:srgbClr val="000000"/>
                </a:solidFill>
              </a:rPr>
              <a:t>able</a:t>
            </a:r>
            <a:r>
              <a:rPr lang="sl-SI" sz="1200" kern="0" dirty="0">
                <a:solidFill>
                  <a:srgbClr val="000000"/>
                </a:solidFill>
              </a:rPr>
              <a:t> to </a:t>
            </a:r>
            <a:r>
              <a:rPr lang="sl-SI" sz="1200" kern="0" dirty="0" err="1">
                <a:solidFill>
                  <a:srgbClr val="000000"/>
                </a:solidFill>
              </a:rPr>
              <a:t>find</a:t>
            </a:r>
            <a:r>
              <a:rPr lang="sl-SI" sz="1200" kern="0" dirty="0">
                <a:solidFill>
                  <a:srgbClr val="000000"/>
                </a:solidFill>
              </a:rPr>
              <a:t> a </a:t>
            </a:r>
            <a:r>
              <a:rPr lang="sl-SI" sz="1200" kern="0" dirty="0" err="1">
                <a:solidFill>
                  <a:srgbClr val="000000"/>
                </a:solidFill>
              </a:rPr>
              <a:t>solution</a:t>
            </a:r>
            <a:r>
              <a:rPr lang="sl-SI" sz="1200" kern="0" dirty="0">
                <a:solidFill>
                  <a:srgbClr val="000000"/>
                </a:solidFill>
              </a:rPr>
              <a:t> in </a:t>
            </a:r>
            <a:r>
              <a:rPr lang="sl-SI" sz="1200" kern="0" dirty="0" err="1">
                <a:solidFill>
                  <a:srgbClr val="000000"/>
                </a:solidFill>
              </a:rPr>
              <a:t>the</a:t>
            </a:r>
            <a:r>
              <a:rPr lang="sl-SI" sz="1200" kern="0" dirty="0">
                <a:solidFill>
                  <a:srgbClr val="000000"/>
                </a:solidFill>
              </a:rPr>
              <a:t> </a:t>
            </a:r>
            <a:r>
              <a:rPr lang="sl-SI" sz="1200" kern="0" dirty="0" err="1">
                <a:solidFill>
                  <a:srgbClr val="000000"/>
                </a:solidFill>
              </a:rPr>
              <a:t>required</a:t>
            </a:r>
            <a:r>
              <a:rPr lang="sl-SI" sz="1200" kern="0" dirty="0">
                <a:solidFill>
                  <a:srgbClr val="000000"/>
                </a:solidFill>
              </a:rPr>
              <a:t> </a:t>
            </a:r>
            <a:r>
              <a:rPr lang="sl-SI" sz="1200" kern="0" dirty="0" err="1">
                <a:solidFill>
                  <a:srgbClr val="000000"/>
                </a:solidFill>
              </a:rPr>
              <a:t>timings</a:t>
            </a:r>
            <a:r>
              <a:rPr lang="sl-SI" sz="1200" kern="0" dirty="0">
                <a:solidFill>
                  <a:srgbClr val="000000"/>
                </a:solidFill>
              </a:rPr>
              <a:t>. </a:t>
            </a:r>
            <a:endParaRPr lang="en-US" sz="1200" kern="0" dirty="0">
              <a:solidFill>
                <a:srgbClr val="000000"/>
              </a:solidFill>
            </a:endParaRPr>
          </a:p>
        </p:txBody>
      </p:sp>
      <p:graphicFrame>
        <p:nvGraphicFramePr>
          <p:cNvPr id="11" name="Tabelle 3">
            <a:extLst>
              <a:ext uri="{FF2B5EF4-FFF2-40B4-BE49-F238E27FC236}">
                <a16:creationId xmlns:a16="http://schemas.microsoft.com/office/drawing/2014/main" id="{F96E18E8-4C45-4C6D-8D8A-AE8588F4E525}"/>
              </a:ext>
            </a:extLst>
          </p:cNvPr>
          <p:cNvGraphicFramePr>
            <a:graphicFrameLocks noGrp="1"/>
          </p:cNvGraphicFramePr>
          <p:nvPr>
            <p:extLst>
              <p:ext uri="{D42A27DB-BD31-4B8C-83A1-F6EECF244321}">
                <p14:modId xmlns:p14="http://schemas.microsoft.com/office/powerpoint/2010/main" val="3312176799"/>
              </p:ext>
            </p:extLst>
          </p:nvPr>
        </p:nvGraphicFramePr>
        <p:xfrm>
          <a:off x="3802632" y="2607664"/>
          <a:ext cx="2114735" cy="2531087"/>
        </p:xfrm>
        <a:graphic>
          <a:graphicData uri="http://schemas.openxmlformats.org/drawingml/2006/table">
            <a:tbl>
              <a:tblPr/>
              <a:tblGrid>
                <a:gridCol w="302105">
                  <a:extLst>
                    <a:ext uri="{9D8B030D-6E8A-4147-A177-3AD203B41FA5}">
                      <a16:colId xmlns:a16="http://schemas.microsoft.com/office/drawing/2014/main" val="2535990544"/>
                    </a:ext>
                  </a:extLst>
                </a:gridCol>
                <a:gridCol w="302105">
                  <a:extLst>
                    <a:ext uri="{9D8B030D-6E8A-4147-A177-3AD203B41FA5}">
                      <a16:colId xmlns:a16="http://schemas.microsoft.com/office/drawing/2014/main" val="3552231590"/>
                    </a:ext>
                  </a:extLst>
                </a:gridCol>
                <a:gridCol w="302105">
                  <a:extLst>
                    <a:ext uri="{9D8B030D-6E8A-4147-A177-3AD203B41FA5}">
                      <a16:colId xmlns:a16="http://schemas.microsoft.com/office/drawing/2014/main" val="630360502"/>
                    </a:ext>
                  </a:extLst>
                </a:gridCol>
                <a:gridCol w="302105">
                  <a:extLst>
                    <a:ext uri="{9D8B030D-6E8A-4147-A177-3AD203B41FA5}">
                      <a16:colId xmlns:a16="http://schemas.microsoft.com/office/drawing/2014/main" val="2226498731"/>
                    </a:ext>
                  </a:extLst>
                </a:gridCol>
                <a:gridCol w="302105">
                  <a:extLst>
                    <a:ext uri="{9D8B030D-6E8A-4147-A177-3AD203B41FA5}">
                      <a16:colId xmlns:a16="http://schemas.microsoft.com/office/drawing/2014/main" val="1757919703"/>
                    </a:ext>
                  </a:extLst>
                </a:gridCol>
                <a:gridCol w="302105">
                  <a:extLst>
                    <a:ext uri="{9D8B030D-6E8A-4147-A177-3AD203B41FA5}">
                      <a16:colId xmlns:a16="http://schemas.microsoft.com/office/drawing/2014/main" val="751987435"/>
                    </a:ext>
                  </a:extLst>
                </a:gridCol>
                <a:gridCol w="302105">
                  <a:extLst>
                    <a:ext uri="{9D8B030D-6E8A-4147-A177-3AD203B41FA5}">
                      <a16:colId xmlns:a16="http://schemas.microsoft.com/office/drawing/2014/main" val="1805437508"/>
                    </a:ext>
                  </a:extLst>
                </a:gridCol>
              </a:tblGrid>
              <a:tr h="361584">
                <a:tc gridSpan="7">
                  <a:txBody>
                    <a:bodyPr/>
                    <a:lstStyle/>
                    <a:p>
                      <a:pPr algn="ctr" fontAlgn="ctr"/>
                      <a:r>
                        <a:rPr lang="sl-SI" sz="1100" b="0" i="0" u="none" strike="noStrike" dirty="0" err="1">
                          <a:solidFill>
                            <a:srgbClr val="000000"/>
                          </a:solidFill>
                          <a:effectLst/>
                          <a:latin typeface="Calibri" panose="020F0502020204030204" pitchFamily="34" charset="0"/>
                        </a:rPr>
                        <a:t>January</a:t>
                      </a:r>
                      <a:r>
                        <a:rPr lang="nl-NL" sz="1100" b="0" i="0" u="none" strike="noStrike" dirty="0">
                          <a:solidFill>
                            <a:srgbClr val="000000"/>
                          </a:solidFill>
                          <a:effectLst/>
                          <a:latin typeface="Calibri" panose="020F0502020204030204" pitchFamily="34" charset="0"/>
                        </a:rPr>
                        <a:t> ‘2</a:t>
                      </a:r>
                      <a:r>
                        <a:rPr lang="sl-SI" sz="1100" b="0" i="0" u="none" strike="noStrike" dirty="0">
                          <a:solidFill>
                            <a:srgbClr val="000000"/>
                          </a:solidFill>
                          <a:effectLst/>
                          <a:latin typeface="Calibri" panose="020F0502020204030204" pitchFamily="34" charset="0"/>
                        </a:rPr>
                        <a:t>2</a:t>
                      </a:r>
                      <a:endParaRPr lang="nl-NL" sz="11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tcPr>
                </a:tc>
                <a:tc hMerge="1">
                  <a:txBody>
                    <a:bodyPr/>
                    <a:lstStyle/>
                    <a:p>
                      <a:endParaRPr lang="nl-NL"/>
                    </a:p>
                  </a:txBody>
                  <a:tcPr/>
                </a:tc>
                <a:tc hMerge="1">
                  <a:txBody>
                    <a:bodyPr/>
                    <a:lstStyle/>
                    <a:p>
                      <a:endParaRPr lang="nl-NL"/>
                    </a:p>
                  </a:txBody>
                  <a:tcPr/>
                </a:tc>
                <a:tc hMerge="1">
                  <a:txBody>
                    <a:bodyPr/>
                    <a:lstStyle/>
                    <a:p>
                      <a:endParaRPr lang="nl-NL"/>
                    </a:p>
                  </a:txBody>
                  <a:tcPr/>
                </a:tc>
                <a:tc hMerge="1">
                  <a:txBody>
                    <a:bodyPr/>
                    <a:lstStyle/>
                    <a:p>
                      <a:endParaRPr lang="nl-NL"/>
                    </a:p>
                  </a:txBody>
                  <a:tcPr/>
                </a:tc>
                <a:tc hMerge="1">
                  <a:txBody>
                    <a:bodyPr/>
                    <a:lstStyle/>
                    <a:p>
                      <a:endParaRPr lang="nl-NL"/>
                    </a:p>
                  </a:txBody>
                  <a:tcPr/>
                </a:tc>
                <a:tc hMerge="1">
                  <a:txBody>
                    <a:bodyPr/>
                    <a:lstStyle/>
                    <a:p>
                      <a:endParaRPr lang="nl-NL"/>
                    </a:p>
                  </a:txBody>
                  <a:tcPr/>
                </a:tc>
                <a:extLst>
                  <a:ext uri="{0D108BD9-81ED-4DB2-BD59-A6C34878D82A}">
                    <a16:rowId xmlns:a16="http://schemas.microsoft.com/office/drawing/2014/main" val="4215409214"/>
                  </a:ext>
                </a:extLst>
              </a:tr>
              <a:tr h="309929">
                <a:tc>
                  <a:txBody>
                    <a:bodyPr/>
                    <a:lstStyle/>
                    <a:p>
                      <a:pPr algn="ctr" fontAlgn="ctr"/>
                      <a:r>
                        <a:rPr lang="nl-NL" sz="1100" b="1" i="0" u="none" strike="noStrike">
                          <a:solidFill>
                            <a:srgbClr val="808080"/>
                          </a:solidFill>
                          <a:effectLst/>
                          <a:latin typeface="Calibri" panose="020F0502020204030204" pitchFamily="34" charset="0"/>
                        </a:rPr>
                        <a:t>M</a:t>
                      </a:r>
                    </a:p>
                  </a:txBody>
                  <a:tcPr marL="0" marR="0" marT="0" marB="0" anchor="ctr">
                    <a:lnL>
                      <a:noFill/>
                    </a:lnL>
                    <a:lnR>
                      <a:noFill/>
                    </a:lnR>
                    <a:lnT>
                      <a:noFill/>
                    </a:lnT>
                    <a:lnB>
                      <a:noFill/>
                    </a:lnB>
                  </a:tcPr>
                </a:tc>
                <a:tc>
                  <a:txBody>
                    <a:bodyPr/>
                    <a:lstStyle/>
                    <a:p>
                      <a:pPr algn="ctr" fontAlgn="ctr"/>
                      <a:r>
                        <a:rPr lang="nl-NL" sz="1100" b="1" i="0" u="none" strike="noStrike" dirty="0">
                          <a:solidFill>
                            <a:srgbClr val="808080"/>
                          </a:solidFill>
                          <a:effectLst/>
                          <a:latin typeface="Calibri" panose="020F0502020204030204" pitchFamily="34" charset="0"/>
                        </a:rPr>
                        <a:t>T</a:t>
                      </a:r>
                    </a:p>
                  </a:txBody>
                  <a:tcPr marL="0" marR="0" marT="0" marB="0" anchor="ctr">
                    <a:lnL>
                      <a:noFill/>
                    </a:lnL>
                    <a:lnR>
                      <a:noFill/>
                    </a:lnR>
                    <a:lnT>
                      <a:noFill/>
                    </a:lnT>
                    <a:lnB>
                      <a:noFill/>
                    </a:lnB>
                  </a:tcPr>
                </a:tc>
                <a:tc>
                  <a:txBody>
                    <a:bodyPr/>
                    <a:lstStyle/>
                    <a:p>
                      <a:pPr algn="ctr" fontAlgn="ctr"/>
                      <a:r>
                        <a:rPr lang="nl-NL" sz="1100" b="1" i="0" u="none" strike="noStrike" dirty="0">
                          <a:solidFill>
                            <a:srgbClr val="808080"/>
                          </a:solidFill>
                          <a:effectLst/>
                          <a:latin typeface="Calibri" panose="020F0502020204030204" pitchFamily="34" charset="0"/>
                        </a:rPr>
                        <a:t>W</a:t>
                      </a:r>
                    </a:p>
                  </a:txBody>
                  <a:tcPr marL="0" marR="0" marT="0" marB="0" anchor="ctr">
                    <a:lnL>
                      <a:noFill/>
                    </a:lnL>
                    <a:lnR>
                      <a:noFill/>
                    </a:lnR>
                    <a:lnT>
                      <a:noFill/>
                    </a:lnT>
                    <a:lnB>
                      <a:noFill/>
                    </a:lnB>
                  </a:tcPr>
                </a:tc>
                <a:tc>
                  <a:txBody>
                    <a:bodyPr/>
                    <a:lstStyle/>
                    <a:p>
                      <a:pPr algn="ctr" fontAlgn="ctr"/>
                      <a:r>
                        <a:rPr lang="nl-NL" sz="1100" b="1" i="0" u="none" strike="noStrike">
                          <a:solidFill>
                            <a:srgbClr val="808080"/>
                          </a:solidFill>
                          <a:effectLst/>
                          <a:latin typeface="Calibri" panose="020F0502020204030204" pitchFamily="34" charset="0"/>
                        </a:rPr>
                        <a:t>T</a:t>
                      </a:r>
                    </a:p>
                  </a:txBody>
                  <a:tcPr marL="0" marR="0" marT="0" marB="0" anchor="ctr">
                    <a:lnL>
                      <a:noFill/>
                    </a:lnL>
                    <a:lnR>
                      <a:noFill/>
                    </a:lnR>
                    <a:lnT>
                      <a:noFill/>
                    </a:lnT>
                    <a:lnB>
                      <a:noFill/>
                    </a:lnB>
                  </a:tcPr>
                </a:tc>
                <a:tc>
                  <a:txBody>
                    <a:bodyPr/>
                    <a:lstStyle/>
                    <a:p>
                      <a:pPr algn="ctr" fontAlgn="ctr"/>
                      <a:r>
                        <a:rPr lang="nl-NL" sz="1100" b="1" i="0" u="none" strike="noStrike">
                          <a:solidFill>
                            <a:srgbClr val="808080"/>
                          </a:solidFill>
                          <a:effectLst/>
                          <a:latin typeface="Calibri" panose="020F0502020204030204" pitchFamily="34" charset="0"/>
                        </a:rPr>
                        <a:t>F</a:t>
                      </a:r>
                    </a:p>
                  </a:txBody>
                  <a:tcPr marL="0" marR="0" marT="0" marB="0" anchor="ctr">
                    <a:lnL>
                      <a:noFill/>
                    </a:lnL>
                    <a:lnR>
                      <a:noFill/>
                    </a:lnR>
                    <a:lnT>
                      <a:noFill/>
                    </a:lnT>
                    <a:lnB>
                      <a:noFill/>
                    </a:lnB>
                  </a:tcPr>
                </a:tc>
                <a:tc>
                  <a:txBody>
                    <a:bodyPr/>
                    <a:lstStyle/>
                    <a:p>
                      <a:pPr algn="ctr" fontAlgn="ctr"/>
                      <a:r>
                        <a:rPr lang="nl-NL" sz="1100" b="1" i="0" u="none" strike="noStrike">
                          <a:solidFill>
                            <a:srgbClr val="808080"/>
                          </a:solidFill>
                          <a:effectLst/>
                          <a:latin typeface="Calibri" panose="020F0502020204030204" pitchFamily="34" charset="0"/>
                        </a:rPr>
                        <a:t>S</a:t>
                      </a:r>
                    </a:p>
                  </a:txBody>
                  <a:tcPr marL="0" marR="0" marT="0" marB="0" anchor="ctr">
                    <a:lnL>
                      <a:noFill/>
                    </a:lnL>
                    <a:lnR>
                      <a:noFill/>
                    </a:lnR>
                    <a:lnT>
                      <a:noFill/>
                    </a:lnT>
                    <a:lnB>
                      <a:noFill/>
                    </a:lnB>
                  </a:tcPr>
                </a:tc>
                <a:tc>
                  <a:txBody>
                    <a:bodyPr/>
                    <a:lstStyle/>
                    <a:p>
                      <a:pPr algn="ctr" fontAlgn="ctr"/>
                      <a:r>
                        <a:rPr lang="nl-NL" sz="1100" b="1" i="0" u="none" strike="noStrike">
                          <a:solidFill>
                            <a:srgbClr val="808080"/>
                          </a:solidFill>
                          <a:effectLst/>
                          <a:latin typeface="Calibri" panose="020F0502020204030204" pitchFamily="34" charset="0"/>
                        </a:rPr>
                        <a:t>S</a:t>
                      </a:r>
                    </a:p>
                  </a:txBody>
                  <a:tcPr marL="0" marR="0" marT="0" marB="0" anchor="ctr">
                    <a:lnL>
                      <a:noFill/>
                    </a:lnL>
                    <a:lnR>
                      <a:noFill/>
                    </a:lnR>
                    <a:lnT>
                      <a:noFill/>
                    </a:lnT>
                    <a:lnB>
                      <a:noFill/>
                    </a:lnB>
                  </a:tcPr>
                </a:tc>
                <a:extLst>
                  <a:ext uri="{0D108BD9-81ED-4DB2-BD59-A6C34878D82A}">
                    <a16:rowId xmlns:a16="http://schemas.microsoft.com/office/drawing/2014/main" val="2926620553"/>
                  </a:ext>
                </a:extLst>
              </a:tr>
              <a:tr h="309929">
                <a:tc>
                  <a:txBody>
                    <a:bodyPr/>
                    <a:lstStyle/>
                    <a:p>
                      <a:pPr marL="0" algn="ctr" defTabSz="440284" rtl="0" eaLnBrk="1" fontAlgn="ctr" latinLnBrk="0" hangingPunct="1"/>
                      <a:endParaRPr lang="nl-NL" sz="1100" b="0" i="0" u="none" strike="noStrike" kern="1200" dirty="0">
                        <a:solidFill>
                          <a:schemeClr val="tx1"/>
                        </a:solidFill>
                        <a:effectLst/>
                        <a:latin typeface="Calibri" panose="020F0502020204030204" pitchFamily="34" charset="0"/>
                        <a:ea typeface="+mn-ea"/>
                        <a:cs typeface="+mn-cs"/>
                      </a:endParaRPr>
                    </a:p>
                  </a:txBody>
                  <a:tcPr marL="0" marR="0" marT="0" marB="0" anchor="ctr">
                    <a:lnL>
                      <a:noFill/>
                    </a:lnL>
                    <a:lnR>
                      <a:noFill/>
                    </a:lnR>
                    <a:lnT>
                      <a:noFill/>
                    </a:lnT>
                    <a:lnB>
                      <a:noFill/>
                    </a:lnB>
                    <a:solidFill>
                      <a:schemeClr val="bg1"/>
                    </a:solidFill>
                  </a:tcPr>
                </a:tc>
                <a:tc>
                  <a:txBody>
                    <a:bodyPr/>
                    <a:lstStyle/>
                    <a:p>
                      <a:pPr marL="0" algn="ctr" defTabSz="440284" rtl="0" eaLnBrk="1" fontAlgn="ctr" latinLnBrk="0" hangingPunct="1"/>
                      <a:endParaRPr lang="nl-NL" sz="1100" b="0" i="0" u="none" strike="noStrike" kern="1200" dirty="0">
                        <a:solidFill>
                          <a:schemeClr val="tx1"/>
                        </a:solidFill>
                        <a:effectLst/>
                        <a:latin typeface="Calibri" panose="020F0502020204030204" pitchFamily="34" charset="0"/>
                        <a:ea typeface="+mn-ea"/>
                        <a:cs typeface="+mn-cs"/>
                      </a:endParaRPr>
                    </a:p>
                  </a:txBody>
                  <a:tcPr marL="0" marR="0" marT="0" marB="0" anchor="ctr">
                    <a:lnL>
                      <a:noFill/>
                    </a:lnL>
                    <a:lnR>
                      <a:noFill/>
                    </a:lnR>
                    <a:lnT>
                      <a:noFill/>
                    </a:lnT>
                    <a:lnB>
                      <a:noFill/>
                    </a:lnB>
                    <a:solidFill>
                      <a:schemeClr val="bg1"/>
                    </a:solidFill>
                  </a:tcPr>
                </a:tc>
                <a:tc>
                  <a:txBody>
                    <a:bodyPr/>
                    <a:lstStyle/>
                    <a:p>
                      <a:pPr marL="0" algn="ctr" defTabSz="440284" rtl="0" eaLnBrk="1" fontAlgn="ctr" latinLnBrk="0" hangingPunct="1"/>
                      <a:endParaRPr lang="nl-NL" sz="1100" b="0" i="0" u="none" strike="noStrike" kern="1200" dirty="0">
                        <a:solidFill>
                          <a:schemeClr val="tx1"/>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ctr" defTabSz="440284" rtl="0" eaLnBrk="1" fontAlgn="ctr" latinLnBrk="0" hangingPunct="1"/>
                      <a:endParaRPr lang="nl-NL" sz="1100" b="0" i="0" u="none" strike="noStrike" kern="1200" dirty="0">
                        <a:solidFill>
                          <a:schemeClr val="tx1"/>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ctr" defTabSz="440284" rtl="0" eaLnBrk="1" fontAlgn="ctr" latinLnBrk="0" hangingPunct="1"/>
                      <a:endParaRPr lang="nl-NL" sz="1100" b="0" i="0" u="none" strike="noStrike" kern="1200" dirty="0">
                        <a:solidFill>
                          <a:schemeClr val="tx1"/>
                        </a:solidFill>
                        <a:effectLst/>
                        <a:latin typeface="Calibri" panose="020F0502020204030204" pitchFamily="34" charset="0"/>
                        <a:ea typeface="+mn-ea"/>
                        <a:cs typeface="+mn-cs"/>
                      </a:endParaRPr>
                    </a:p>
                  </a:txBody>
                  <a:tcPr marL="0" marR="0" marT="0" marB="0" anchor="ctr">
                    <a:lnL>
                      <a:noFill/>
                    </a:lnL>
                    <a:lnR>
                      <a:noFill/>
                    </a:lnR>
                    <a:lnT>
                      <a:noFill/>
                    </a:lnT>
                    <a:lnB>
                      <a:noFill/>
                    </a:lnB>
                    <a:noFill/>
                  </a:tcPr>
                </a:tc>
                <a:tc>
                  <a:txBody>
                    <a:bodyPr/>
                    <a:lstStyle/>
                    <a:p>
                      <a:pPr marL="0" algn="ctr" defTabSz="440284" rtl="0" eaLnBrk="1" fontAlgn="ctr" latinLnBrk="0" hangingPunct="1"/>
                      <a:r>
                        <a:rPr lang="nl-NL" sz="1100" b="0" i="0" u="none" strike="noStrike" kern="1200" dirty="0">
                          <a:solidFill>
                            <a:schemeClr val="tx1"/>
                          </a:solidFill>
                          <a:effectLst/>
                          <a:latin typeface="Calibri" panose="020F0502020204030204" pitchFamily="34" charset="0"/>
                          <a:ea typeface="+mn-ea"/>
                          <a:cs typeface="+mn-cs"/>
                        </a:rPr>
                        <a:t>1</a:t>
                      </a:r>
                    </a:p>
                  </a:txBody>
                  <a:tcPr marL="0" marR="0" marT="0" marB="0" anchor="ctr">
                    <a:lnL>
                      <a:noFill/>
                    </a:lnL>
                    <a:lnR>
                      <a:noFill/>
                    </a:lnR>
                    <a:lnT>
                      <a:noFill/>
                    </a:lnT>
                    <a:lnB>
                      <a:noFill/>
                    </a:lnB>
                    <a:solidFill>
                      <a:srgbClr val="FF0000"/>
                    </a:solidFill>
                  </a:tcPr>
                </a:tc>
                <a:tc>
                  <a:txBody>
                    <a:bodyPr/>
                    <a:lstStyle/>
                    <a:p>
                      <a:pPr marL="0" algn="ctr" defTabSz="440284" rtl="0" eaLnBrk="1" fontAlgn="ctr" latinLnBrk="0" hangingPunct="1"/>
                      <a:r>
                        <a:rPr lang="nl-NL" sz="1100" b="0" i="0" u="none" strike="noStrike" kern="1200" dirty="0">
                          <a:solidFill>
                            <a:schemeClr val="tx1"/>
                          </a:solidFill>
                          <a:effectLst/>
                          <a:latin typeface="Calibri" panose="020F0502020204030204" pitchFamily="34" charset="0"/>
                          <a:ea typeface="+mn-ea"/>
                          <a:cs typeface="+mn-cs"/>
                        </a:rPr>
                        <a:t>2</a:t>
                      </a:r>
                    </a:p>
                  </a:txBody>
                  <a:tcPr marL="0" marR="0" marT="0" marB="0" anchor="ctr">
                    <a:lnL>
                      <a:noFill/>
                    </a:lnL>
                    <a:lnR>
                      <a:noFill/>
                    </a:lnR>
                    <a:lnT>
                      <a:noFill/>
                    </a:lnT>
                    <a:lnB>
                      <a:noFill/>
                    </a:lnB>
                    <a:solidFill>
                      <a:srgbClr val="008000"/>
                    </a:solidFill>
                  </a:tcPr>
                </a:tc>
                <a:extLst>
                  <a:ext uri="{0D108BD9-81ED-4DB2-BD59-A6C34878D82A}">
                    <a16:rowId xmlns:a16="http://schemas.microsoft.com/office/drawing/2014/main" val="3890372053"/>
                  </a:ext>
                </a:extLst>
              </a:tr>
              <a:tr h="309929">
                <a:tc>
                  <a:txBody>
                    <a:bodyPr/>
                    <a:lstStyle/>
                    <a:p>
                      <a:pPr marL="0" algn="ctr" defTabSz="440284" rtl="0" eaLnBrk="1" fontAlgn="ctr" latinLnBrk="0" hangingPunct="1"/>
                      <a:r>
                        <a:rPr lang="nl-NL" sz="1100" b="0" i="0" u="none" strike="noStrike" kern="1200" dirty="0">
                          <a:solidFill>
                            <a:schemeClr val="tx1"/>
                          </a:solidFill>
                          <a:effectLst/>
                          <a:latin typeface="Calibri" panose="020F0502020204030204" pitchFamily="34" charset="0"/>
                          <a:ea typeface="+mn-ea"/>
                          <a:cs typeface="+mn-cs"/>
                        </a:rPr>
                        <a:t>3</a:t>
                      </a:r>
                    </a:p>
                  </a:txBody>
                  <a:tcPr marL="0" marR="0" marT="0" marB="0" anchor="ctr">
                    <a:lnL>
                      <a:noFill/>
                    </a:lnL>
                    <a:lnR>
                      <a:noFill/>
                    </a:lnR>
                    <a:lnT>
                      <a:noFill/>
                    </a:lnT>
                    <a:lnB>
                      <a:noFill/>
                    </a:lnB>
                    <a:solidFill>
                      <a:srgbClr val="008000"/>
                    </a:solidFill>
                  </a:tcPr>
                </a:tc>
                <a:tc>
                  <a:txBody>
                    <a:bodyPr/>
                    <a:lstStyle/>
                    <a:p>
                      <a:pPr marL="0" algn="ctr" defTabSz="440284" rtl="0" eaLnBrk="1" fontAlgn="ctr" latinLnBrk="0" hangingPunct="1"/>
                      <a:r>
                        <a:rPr lang="nl-NL" sz="1100" b="0" i="0" u="none" strike="noStrike" kern="1200" dirty="0">
                          <a:solidFill>
                            <a:schemeClr val="tx1"/>
                          </a:solidFill>
                          <a:effectLst/>
                          <a:latin typeface="Calibri" panose="020F0502020204030204" pitchFamily="34" charset="0"/>
                          <a:ea typeface="+mn-ea"/>
                          <a:cs typeface="+mn-cs"/>
                        </a:rPr>
                        <a:t>4</a:t>
                      </a:r>
                    </a:p>
                  </a:txBody>
                  <a:tcPr marL="0" marR="0" marT="0" marB="0" anchor="ctr">
                    <a:lnL>
                      <a:noFill/>
                    </a:lnL>
                    <a:lnR>
                      <a:noFill/>
                    </a:lnR>
                    <a:lnT>
                      <a:noFill/>
                    </a:lnT>
                    <a:lnB>
                      <a:noFill/>
                    </a:lnB>
                    <a:solidFill>
                      <a:srgbClr val="008000"/>
                    </a:solidFill>
                  </a:tcPr>
                </a:tc>
                <a:tc>
                  <a:txBody>
                    <a:bodyPr/>
                    <a:lstStyle/>
                    <a:p>
                      <a:pPr marL="0" algn="ctr" defTabSz="440284" rtl="0" eaLnBrk="1" fontAlgn="ctr" latinLnBrk="0" hangingPunct="1"/>
                      <a:r>
                        <a:rPr lang="nl-NL" sz="1100" b="0" i="0" u="none" strike="noStrike" kern="1200" dirty="0">
                          <a:solidFill>
                            <a:schemeClr val="tx1"/>
                          </a:solidFill>
                          <a:effectLst/>
                          <a:latin typeface="Calibri" panose="020F0502020204030204" pitchFamily="34" charset="0"/>
                          <a:ea typeface="+mn-ea"/>
                          <a:cs typeface="+mn-cs"/>
                        </a:rPr>
                        <a:t>5</a:t>
                      </a:r>
                    </a:p>
                  </a:txBody>
                  <a:tcPr marL="0" marR="0" marT="0" marB="0" anchor="ctr">
                    <a:lnL>
                      <a:noFill/>
                    </a:lnL>
                    <a:lnR>
                      <a:noFill/>
                    </a:lnR>
                    <a:lnT>
                      <a:noFill/>
                    </a:lnT>
                    <a:lnB>
                      <a:noFill/>
                    </a:lnB>
                    <a:solidFill>
                      <a:srgbClr val="008000"/>
                    </a:solidFill>
                  </a:tcPr>
                </a:tc>
                <a:tc>
                  <a:txBody>
                    <a:bodyPr/>
                    <a:lstStyle/>
                    <a:p>
                      <a:pPr marL="0" algn="ctr" defTabSz="440284" rtl="0" eaLnBrk="1" fontAlgn="ctr" latinLnBrk="0" hangingPunct="1"/>
                      <a:r>
                        <a:rPr lang="nl-NL" sz="1100" b="0" i="0" u="none" strike="noStrike" kern="1200" dirty="0">
                          <a:solidFill>
                            <a:schemeClr val="tx1"/>
                          </a:solidFill>
                          <a:effectLst/>
                          <a:latin typeface="Calibri" panose="020F0502020204030204" pitchFamily="34" charset="0"/>
                          <a:ea typeface="+mn-ea"/>
                          <a:cs typeface="+mn-cs"/>
                        </a:rPr>
                        <a:t>6</a:t>
                      </a:r>
                    </a:p>
                  </a:txBody>
                  <a:tcPr marL="0" marR="0" marT="0" marB="0" anchor="ctr">
                    <a:lnL>
                      <a:noFill/>
                    </a:lnL>
                    <a:lnR>
                      <a:noFill/>
                    </a:lnR>
                    <a:lnT>
                      <a:noFill/>
                    </a:lnT>
                    <a:lnB>
                      <a:noFill/>
                    </a:lnB>
                    <a:solidFill>
                      <a:srgbClr val="008000"/>
                    </a:solidFill>
                  </a:tcPr>
                </a:tc>
                <a:tc>
                  <a:txBody>
                    <a:bodyPr/>
                    <a:lstStyle/>
                    <a:p>
                      <a:pPr marL="0" algn="ctr" defTabSz="440284" rtl="0" eaLnBrk="1" fontAlgn="ctr" latinLnBrk="0" hangingPunct="1"/>
                      <a:r>
                        <a:rPr lang="nl-NL" sz="1100" b="0" i="0" u="none" strike="noStrike" kern="1200" dirty="0">
                          <a:solidFill>
                            <a:schemeClr val="tx1"/>
                          </a:solidFill>
                          <a:effectLst/>
                          <a:latin typeface="Calibri" panose="020F0502020204030204" pitchFamily="34" charset="0"/>
                          <a:ea typeface="+mn-ea"/>
                          <a:cs typeface="+mn-cs"/>
                        </a:rPr>
                        <a:t>7</a:t>
                      </a:r>
                    </a:p>
                  </a:txBody>
                  <a:tcPr marL="0" marR="0" marT="0" marB="0" anchor="ctr">
                    <a:lnL>
                      <a:noFill/>
                    </a:lnL>
                    <a:lnR>
                      <a:noFill/>
                    </a:lnR>
                    <a:lnT>
                      <a:noFill/>
                    </a:lnT>
                    <a:lnB>
                      <a:noFill/>
                    </a:lnB>
                    <a:solidFill>
                      <a:srgbClr val="008000"/>
                    </a:solidFill>
                  </a:tcPr>
                </a:tc>
                <a:tc>
                  <a:txBody>
                    <a:bodyPr/>
                    <a:lstStyle/>
                    <a:p>
                      <a:pPr marL="0" algn="ctr" defTabSz="440284" rtl="0" eaLnBrk="1" fontAlgn="ctr" latinLnBrk="0" hangingPunct="1"/>
                      <a:r>
                        <a:rPr lang="nl-NL" sz="1100" b="0" i="0" u="none" strike="noStrike" kern="1200" dirty="0">
                          <a:solidFill>
                            <a:schemeClr val="tx1"/>
                          </a:solidFill>
                          <a:effectLst/>
                          <a:latin typeface="Calibri" panose="020F0502020204030204" pitchFamily="34" charset="0"/>
                          <a:ea typeface="+mn-ea"/>
                          <a:cs typeface="+mn-cs"/>
                        </a:rPr>
                        <a:t>8</a:t>
                      </a:r>
                    </a:p>
                  </a:txBody>
                  <a:tcPr marL="0" marR="0" marT="0" marB="0" anchor="ctr">
                    <a:lnL>
                      <a:noFill/>
                    </a:lnL>
                    <a:lnR>
                      <a:noFill/>
                    </a:lnR>
                    <a:lnT>
                      <a:noFill/>
                    </a:lnT>
                    <a:lnB>
                      <a:noFill/>
                    </a:lnB>
                    <a:solidFill>
                      <a:srgbClr val="008000"/>
                    </a:solidFill>
                  </a:tcPr>
                </a:tc>
                <a:tc>
                  <a:txBody>
                    <a:bodyPr/>
                    <a:lstStyle/>
                    <a:p>
                      <a:pPr marL="0" algn="ctr" defTabSz="440284" rtl="0" eaLnBrk="1" fontAlgn="ctr" latinLnBrk="0" hangingPunct="1"/>
                      <a:r>
                        <a:rPr lang="nl-NL" sz="1100" b="0" i="0" u="none" strike="noStrike" kern="1200" dirty="0">
                          <a:solidFill>
                            <a:schemeClr val="tx1"/>
                          </a:solidFill>
                          <a:effectLst/>
                          <a:latin typeface="Calibri" panose="020F0502020204030204" pitchFamily="34" charset="0"/>
                          <a:ea typeface="+mn-ea"/>
                          <a:cs typeface="+mn-cs"/>
                        </a:rPr>
                        <a:t>9</a:t>
                      </a:r>
                    </a:p>
                  </a:txBody>
                  <a:tcPr marL="0" marR="0" marT="0" marB="0" anchor="ctr">
                    <a:lnL>
                      <a:noFill/>
                    </a:lnL>
                    <a:lnR>
                      <a:noFill/>
                    </a:lnR>
                    <a:lnT>
                      <a:noFill/>
                    </a:lnT>
                    <a:lnB>
                      <a:noFill/>
                    </a:lnB>
                    <a:solidFill>
                      <a:srgbClr val="008000"/>
                    </a:solidFill>
                  </a:tcPr>
                </a:tc>
                <a:extLst>
                  <a:ext uri="{0D108BD9-81ED-4DB2-BD59-A6C34878D82A}">
                    <a16:rowId xmlns:a16="http://schemas.microsoft.com/office/drawing/2014/main" val="316266536"/>
                  </a:ext>
                </a:extLst>
              </a:tr>
              <a:tr h="309929">
                <a:tc>
                  <a:txBody>
                    <a:bodyPr/>
                    <a:lstStyle/>
                    <a:p>
                      <a:pPr marL="0" algn="ctr" defTabSz="440284" rtl="0" eaLnBrk="1" fontAlgn="ctr" latinLnBrk="0" hangingPunct="1"/>
                      <a:r>
                        <a:rPr lang="nl-NL" sz="1100" b="0" i="0" u="none" strike="noStrike" kern="1200" dirty="0">
                          <a:solidFill>
                            <a:schemeClr val="tx1"/>
                          </a:solidFill>
                          <a:effectLst/>
                          <a:latin typeface="Calibri" panose="020F0502020204030204" pitchFamily="34" charset="0"/>
                          <a:ea typeface="+mn-ea"/>
                          <a:cs typeface="+mn-cs"/>
                        </a:rPr>
                        <a:t>10</a:t>
                      </a:r>
                    </a:p>
                  </a:txBody>
                  <a:tcPr marL="0" marR="0" marT="0" marB="0" anchor="ctr">
                    <a:lnL>
                      <a:noFill/>
                    </a:lnL>
                    <a:lnR>
                      <a:noFill/>
                    </a:lnR>
                    <a:lnT>
                      <a:noFill/>
                    </a:lnT>
                    <a:lnB>
                      <a:noFill/>
                    </a:lnB>
                    <a:solidFill>
                      <a:srgbClr val="008000"/>
                    </a:solidFill>
                  </a:tcPr>
                </a:tc>
                <a:tc>
                  <a:txBody>
                    <a:bodyPr/>
                    <a:lstStyle/>
                    <a:p>
                      <a:pPr marL="0" algn="ctr" defTabSz="440284" rtl="0" eaLnBrk="1" fontAlgn="ctr" latinLnBrk="0" hangingPunct="1"/>
                      <a:r>
                        <a:rPr lang="nl-NL" sz="1100" b="0" i="0" u="none" strike="noStrike" kern="1200" dirty="0">
                          <a:solidFill>
                            <a:schemeClr val="tx1"/>
                          </a:solidFill>
                          <a:effectLst/>
                          <a:latin typeface="Calibri" panose="020F0502020204030204" pitchFamily="34" charset="0"/>
                          <a:ea typeface="+mn-ea"/>
                          <a:cs typeface="+mn-cs"/>
                        </a:rPr>
                        <a:t>11</a:t>
                      </a:r>
                    </a:p>
                  </a:txBody>
                  <a:tcPr marL="0" marR="0" marT="0" marB="0" anchor="ctr">
                    <a:lnL>
                      <a:noFill/>
                    </a:lnL>
                    <a:lnR>
                      <a:noFill/>
                    </a:lnR>
                    <a:lnT>
                      <a:noFill/>
                    </a:lnT>
                    <a:lnB>
                      <a:noFill/>
                    </a:lnB>
                    <a:solidFill>
                      <a:srgbClr val="008000"/>
                    </a:solidFill>
                  </a:tcPr>
                </a:tc>
                <a:tc>
                  <a:txBody>
                    <a:bodyPr/>
                    <a:lstStyle/>
                    <a:p>
                      <a:pPr marL="0" algn="ctr" defTabSz="440284" rtl="0" eaLnBrk="1" fontAlgn="ctr" latinLnBrk="0" hangingPunct="1"/>
                      <a:r>
                        <a:rPr lang="nl-NL" sz="1100" b="0" i="0" u="none" strike="noStrike" kern="1200" dirty="0">
                          <a:solidFill>
                            <a:schemeClr val="tx1"/>
                          </a:solidFill>
                          <a:effectLst/>
                          <a:latin typeface="Calibri" panose="020F0502020204030204" pitchFamily="34" charset="0"/>
                          <a:ea typeface="+mn-ea"/>
                          <a:cs typeface="+mn-cs"/>
                        </a:rPr>
                        <a:t>12</a:t>
                      </a:r>
                    </a:p>
                  </a:txBody>
                  <a:tcPr marL="0" marR="0" marT="0" marB="0" anchor="ctr">
                    <a:lnL>
                      <a:noFill/>
                    </a:lnL>
                    <a:lnR>
                      <a:noFill/>
                    </a:lnR>
                    <a:lnT>
                      <a:noFill/>
                    </a:lnT>
                    <a:lnB>
                      <a:noFill/>
                    </a:lnB>
                    <a:solidFill>
                      <a:srgbClr val="008000"/>
                    </a:solidFill>
                  </a:tcPr>
                </a:tc>
                <a:tc>
                  <a:txBody>
                    <a:bodyPr/>
                    <a:lstStyle/>
                    <a:p>
                      <a:pPr marL="0" algn="ctr" defTabSz="440284" rtl="0" eaLnBrk="1" fontAlgn="ctr" latinLnBrk="0" hangingPunct="1"/>
                      <a:r>
                        <a:rPr lang="nl-NL" sz="1100" b="0" i="0" u="none" strike="noStrike" kern="1200" dirty="0">
                          <a:solidFill>
                            <a:schemeClr val="tx1"/>
                          </a:solidFill>
                          <a:effectLst/>
                          <a:latin typeface="Calibri" panose="020F0502020204030204" pitchFamily="34" charset="0"/>
                          <a:ea typeface="+mn-ea"/>
                          <a:cs typeface="+mn-cs"/>
                        </a:rPr>
                        <a:t>13</a:t>
                      </a:r>
                    </a:p>
                  </a:txBody>
                  <a:tcPr marL="0" marR="0" marT="0" marB="0" anchor="ctr">
                    <a:lnL>
                      <a:noFill/>
                    </a:lnL>
                    <a:lnR>
                      <a:noFill/>
                    </a:lnR>
                    <a:lnT>
                      <a:noFill/>
                    </a:lnT>
                    <a:lnB>
                      <a:noFill/>
                    </a:lnB>
                    <a:solidFill>
                      <a:srgbClr val="008000"/>
                    </a:solidFill>
                  </a:tcPr>
                </a:tc>
                <a:tc>
                  <a:txBody>
                    <a:bodyPr/>
                    <a:lstStyle/>
                    <a:p>
                      <a:pPr marL="0" algn="ctr" defTabSz="440284" rtl="0" eaLnBrk="1" fontAlgn="ctr" latinLnBrk="0" hangingPunct="1"/>
                      <a:r>
                        <a:rPr lang="nl-NL" sz="1100" b="0" i="0" u="none" strike="noStrike" kern="1200" dirty="0">
                          <a:solidFill>
                            <a:schemeClr val="tx1"/>
                          </a:solidFill>
                          <a:effectLst/>
                          <a:latin typeface="Calibri" panose="020F0502020204030204" pitchFamily="34" charset="0"/>
                          <a:ea typeface="+mn-ea"/>
                          <a:cs typeface="+mn-cs"/>
                        </a:rPr>
                        <a:t>14</a:t>
                      </a:r>
                    </a:p>
                  </a:txBody>
                  <a:tcPr marL="0" marR="0" marT="0" marB="0" anchor="ctr">
                    <a:lnL>
                      <a:noFill/>
                    </a:lnL>
                    <a:lnR>
                      <a:noFill/>
                    </a:lnR>
                    <a:lnT>
                      <a:noFill/>
                    </a:lnT>
                    <a:lnB>
                      <a:noFill/>
                    </a:lnB>
                    <a:solidFill>
                      <a:srgbClr val="0100FE"/>
                    </a:solidFill>
                  </a:tcPr>
                </a:tc>
                <a:tc>
                  <a:txBody>
                    <a:bodyPr/>
                    <a:lstStyle/>
                    <a:p>
                      <a:pPr marL="0" algn="ctr" defTabSz="440284" rtl="0" eaLnBrk="1" fontAlgn="ctr" latinLnBrk="0" hangingPunct="1"/>
                      <a:r>
                        <a:rPr lang="nl-NL" sz="1100" b="0" i="0" u="none" strike="noStrike" kern="1200" dirty="0">
                          <a:solidFill>
                            <a:schemeClr val="tx1"/>
                          </a:solidFill>
                          <a:effectLst/>
                          <a:latin typeface="Calibri" panose="020F0502020204030204" pitchFamily="34" charset="0"/>
                          <a:ea typeface="+mn-ea"/>
                          <a:cs typeface="+mn-cs"/>
                        </a:rPr>
                        <a:t>15</a:t>
                      </a:r>
                    </a:p>
                  </a:txBody>
                  <a:tcPr marL="0" marR="0" marT="0" marB="0" anchor="ctr">
                    <a:lnL>
                      <a:noFill/>
                    </a:lnL>
                    <a:lnR>
                      <a:noFill/>
                    </a:lnR>
                    <a:lnT>
                      <a:noFill/>
                    </a:lnT>
                    <a:lnB>
                      <a:noFill/>
                    </a:lnB>
                    <a:solidFill>
                      <a:srgbClr val="008000"/>
                    </a:solidFill>
                  </a:tcPr>
                </a:tc>
                <a:tc>
                  <a:txBody>
                    <a:bodyPr/>
                    <a:lstStyle/>
                    <a:p>
                      <a:pPr marL="0" algn="ctr" defTabSz="440284" rtl="0" eaLnBrk="1" fontAlgn="ctr" latinLnBrk="0" hangingPunct="1"/>
                      <a:r>
                        <a:rPr lang="nl-NL" sz="1100" b="0" i="0" u="none" strike="noStrike" kern="1200" dirty="0">
                          <a:solidFill>
                            <a:schemeClr val="tx1"/>
                          </a:solidFill>
                          <a:effectLst/>
                          <a:latin typeface="Calibri" panose="020F0502020204030204" pitchFamily="34" charset="0"/>
                          <a:ea typeface="+mn-ea"/>
                          <a:cs typeface="+mn-cs"/>
                        </a:rPr>
                        <a:t>16</a:t>
                      </a:r>
                    </a:p>
                  </a:txBody>
                  <a:tcPr marL="0" marR="0" marT="0" marB="0" anchor="ctr">
                    <a:lnL>
                      <a:noFill/>
                    </a:lnL>
                    <a:lnR>
                      <a:noFill/>
                    </a:lnR>
                    <a:lnT>
                      <a:noFill/>
                    </a:lnT>
                    <a:lnB>
                      <a:noFill/>
                    </a:lnB>
                    <a:solidFill>
                      <a:srgbClr val="008000"/>
                    </a:solidFill>
                  </a:tcPr>
                </a:tc>
                <a:extLst>
                  <a:ext uri="{0D108BD9-81ED-4DB2-BD59-A6C34878D82A}">
                    <a16:rowId xmlns:a16="http://schemas.microsoft.com/office/drawing/2014/main" val="251416550"/>
                  </a:ext>
                </a:extLst>
              </a:tr>
              <a:tr h="309929">
                <a:tc>
                  <a:txBody>
                    <a:bodyPr/>
                    <a:lstStyle/>
                    <a:p>
                      <a:pPr marL="0" algn="ctr" defTabSz="440284" rtl="0" eaLnBrk="1" fontAlgn="ctr" latinLnBrk="0" hangingPunct="1"/>
                      <a:r>
                        <a:rPr lang="nl-NL" sz="1100" b="0" i="0" u="none" strike="noStrike" kern="1200" dirty="0">
                          <a:solidFill>
                            <a:schemeClr val="tx1"/>
                          </a:solidFill>
                          <a:effectLst/>
                          <a:latin typeface="Calibri" panose="020F0502020204030204" pitchFamily="34" charset="0"/>
                          <a:ea typeface="+mn-ea"/>
                          <a:cs typeface="+mn-cs"/>
                        </a:rPr>
                        <a:t>17</a:t>
                      </a:r>
                    </a:p>
                  </a:txBody>
                  <a:tcPr marL="0" marR="0" marT="0" marB="0" anchor="ctr">
                    <a:lnL>
                      <a:noFill/>
                    </a:lnL>
                    <a:lnR>
                      <a:noFill/>
                    </a:lnR>
                    <a:lnT>
                      <a:noFill/>
                    </a:lnT>
                    <a:lnB>
                      <a:noFill/>
                    </a:lnB>
                    <a:solidFill>
                      <a:srgbClr val="FFFF00"/>
                    </a:solidFill>
                  </a:tcPr>
                </a:tc>
                <a:tc>
                  <a:txBody>
                    <a:bodyPr/>
                    <a:lstStyle/>
                    <a:p>
                      <a:pPr marL="0" algn="ctr" defTabSz="440284" rtl="0" eaLnBrk="1" fontAlgn="ctr" latinLnBrk="0" hangingPunct="1"/>
                      <a:r>
                        <a:rPr lang="nl-NL" sz="1100" b="0" i="0" u="none" strike="noStrike" kern="1200" dirty="0">
                          <a:solidFill>
                            <a:schemeClr val="tx1"/>
                          </a:solidFill>
                          <a:effectLst/>
                          <a:latin typeface="Calibri" panose="020F0502020204030204" pitchFamily="34" charset="0"/>
                          <a:ea typeface="+mn-ea"/>
                          <a:cs typeface="+mn-cs"/>
                        </a:rPr>
                        <a:t>18</a:t>
                      </a:r>
                    </a:p>
                  </a:txBody>
                  <a:tcPr marL="0" marR="0" marT="0" marB="0" anchor="ctr">
                    <a:lnL>
                      <a:noFill/>
                    </a:lnL>
                    <a:lnR>
                      <a:noFill/>
                    </a:lnR>
                    <a:lnT>
                      <a:noFill/>
                    </a:lnT>
                    <a:lnB>
                      <a:noFill/>
                    </a:lnB>
                    <a:solidFill>
                      <a:srgbClr val="008000"/>
                    </a:solidFill>
                  </a:tcPr>
                </a:tc>
                <a:tc>
                  <a:txBody>
                    <a:bodyPr/>
                    <a:lstStyle/>
                    <a:p>
                      <a:pPr marL="0" algn="ctr" defTabSz="440284" rtl="0" eaLnBrk="1" fontAlgn="ctr" latinLnBrk="0" hangingPunct="1"/>
                      <a:r>
                        <a:rPr lang="nl-NL" sz="1100" b="0" i="0" u="none" strike="noStrike" kern="1200" dirty="0">
                          <a:solidFill>
                            <a:schemeClr val="tx1"/>
                          </a:solidFill>
                          <a:effectLst/>
                          <a:latin typeface="Calibri" panose="020F0502020204030204" pitchFamily="34" charset="0"/>
                          <a:ea typeface="+mn-ea"/>
                          <a:cs typeface="+mn-cs"/>
                        </a:rPr>
                        <a:t>19</a:t>
                      </a:r>
                    </a:p>
                  </a:txBody>
                  <a:tcPr marL="0" marR="0" marT="0" marB="0" anchor="ctr">
                    <a:lnL>
                      <a:noFill/>
                    </a:lnL>
                    <a:lnR>
                      <a:noFill/>
                    </a:lnR>
                    <a:lnT>
                      <a:noFill/>
                    </a:lnT>
                    <a:lnB>
                      <a:noFill/>
                    </a:lnB>
                    <a:solidFill>
                      <a:srgbClr val="008000"/>
                    </a:solidFill>
                  </a:tcPr>
                </a:tc>
                <a:tc>
                  <a:txBody>
                    <a:bodyPr/>
                    <a:lstStyle/>
                    <a:p>
                      <a:pPr marL="0" algn="ctr" defTabSz="440284" rtl="0" eaLnBrk="1" fontAlgn="ctr" latinLnBrk="0" hangingPunct="1"/>
                      <a:r>
                        <a:rPr lang="nl-NL" sz="1100" b="0" i="0" u="none" strike="noStrike" kern="1200" dirty="0">
                          <a:solidFill>
                            <a:schemeClr val="tx1"/>
                          </a:solidFill>
                          <a:effectLst/>
                          <a:latin typeface="Calibri" panose="020F0502020204030204" pitchFamily="34" charset="0"/>
                          <a:ea typeface="+mn-ea"/>
                          <a:cs typeface="+mn-cs"/>
                        </a:rPr>
                        <a:t>20</a:t>
                      </a:r>
                    </a:p>
                  </a:txBody>
                  <a:tcPr marL="0" marR="0" marT="0" marB="0" anchor="ctr">
                    <a:lnL>
                      <a:noFill/>
                    </a:lnL>
                    <a:lnR>
                      <a:noFill/>
                    </a:lnR>
                    <a:lnT>
                      <a:noFill/>
                    </a:lnT>
                    <a:lnB>
                      <a:noFill/>
                    </a:lnB>
                    <a:solidFill>
                      <a:srgbClr val="008000"/>
                    </a:solidFill>
                  </a:tcPr>
                </a:tc>
                <a:tc>
                  <a:txBody>
                    <a:bodyPr/>
                    <a:lstStyle/>
                    <a:p>
                      <a:pPr marL="0" algn="ctr" defTabSz="440284" rtl="0" eaLnBrk="1" fontAlgn="ctr" latinLnBrk="0" hangingPunct="1"/>
                      <a:r>
                        <a:rPr lang="nl-NL" sz="1100" b="0" i="0" u="none" strike="noStrike" kern="1200" dirty="0">
                          <a:solidFill>
                            <a:schemeClr val="tx1"/>
                          </a:solidFill>
                          <a:effectLst/>
                          <a:latin typeface="Calibri" panose="020F0502020204030204" pitchFamily="34" charset="0"/>
                          <a:ea typeface="+mn-ea"/>
                          <a:cs typeface="+mn-cs"/>
                        </a:rPr>
                        <a:t>21</a:t>
                      </a:r>
                    </a:p>
                  </a:txBody>
                  <a:tcPr marL="0" marR="0" marT="0" marB="0" anchor="ctr">
                    <a:lnL>
                      <a:noFill/>
                    </a:lnL>
                    <a:lnR>
                      <a:noFill/>
                    </a:lnR>
                    <a:lnT>
                      <a:noFill/>
                    </a:lnT>
                    <a:lnB>
                      <a:noFill/>
                    </a:lnB>
                    <a:solidFill>
                      <a:srgbClr val="008000"/>
                    </a:solidFill>
                  </a:tcPr>
                </a:tc>
                <a:tc>
                  <a:txBody>
                    <a:bodyPr/>
                    <a:lstStyle/>
                    <a:p>
                      <a:pPr marL="0" algn="ctr" defTabSz="440284" rtl="0" eaLnBrk="1" fontAlgn="ctr" latinLnBrk="0" hangingPunct="1"/>
                      <a:r>
                        <a:rPr lang="nl-NL" sz="1100" b="0" i="0" u="none" strike="noStrike" kern="1200" dirty="0">
                          <a:solidFill>
                            <a:schemeClr val="tx1"/>
                          </a:solidFill>
                          <a:effectLst/>
                          <a:latin typeface="Calibri" panose="020F0502020204030204" pitchFamily="34" charset="0"/>
                          <a:ea typeface="+mn-ea"/>
                          <a:cs typeface="+mn-cs"/>
                        </a:rPr>
                        <a:t>22</a:t>
                      </a:r>
                    </a:p>
                  </a:txBody>
                  <a:tcPr marL="0" marR="0" marT="0" marB="0" anchor="ctr">
                    <a:lnL>
                      <a:noFill/>
                    </a:lnL>
                    <a:lnR>
                      <a:noFill/>
                    </a:lnR>
                    <a:lnT>
                      <a:noFill/>
                    </a:lnT>
                    <a:lnB>
                      <a:noFill/>
                    </a:lnB>
                    <a:solidFill>
                      <a:srgbClr val="FF0000"/>
                    </a:solidFill>
                  </a:tcPr>
                </a:tc>
                <a:tc>
                  <a:txBody>
                    <a:bodyPr/>
                    <a:lstStyle/>
                    <a:p>
                      <a:pPr marL="0" algn="ctr" defTabSz="440284" rtl="0" eaLnBrk="1" fontAlgn="ctr" latinLnBrk="0" hangingPunct="1"/>
                      <a:r>
                        <a:rPr lang="nl-NL" sz="1100" b="0" i="0" u="none" strike="noStrike" kern="1200" dirty="0">
                          <a:solidFill>
                            <a:schemeClr val="tx1"/>
                          </a:solidFill>
                          <a:effectLst/>
                          <a:latin typeface="Calibri" panose="020F0502020204030204" pitchFamily="34" charset="0"/>
                          <a:ea typeface="+mn-ea"/>
                          <a:cs typeface="+mn-cs"/>
                        </a:rPr>
                        <a:t>23</a:t>
                      </a:r>
                    </a:p>
                  </a:txBody>
                  <a:tcPr marL="0" marR="0" marT="0" marB="0" anchor="ctr">
                    <a:lnL>
                      <a:noFill/>
                    </a:lnL>
                    <a:lnR>
                      <a:noFill/>
                    </a:lnR>
                    <a:lnT>
                      <a:noFill/>
                    </a:lnT>
                    <a:lnB>
                      <a:noFill/>
                    </a:lnB>
                    <a:solidFill>
                      <a:srgbClr val="008000"/>
                    </a:solidFill>
                  </a:tcPr>
                </a:tc>
                <a:extLst>
                  <a:ext uri="{0D108BD9-81ED-4DB2-BD59-A6C34878D82A}">
                    <a16:rowId xmlns:a16="http://schemas.microsoft.com/office/drawing/2014/main" val="2061687265"/>
                  </a:ext>
                </a:extLst>
              </a:tr>
              <a:tr h="309929">
                <a:tc>
                  <a:txBody>
                    <a:bodyPr/>
                    <a:lstStyle/>
                    <a:p>
                      <a:pPr algn="ctr" fontAlgn="ctr"/>
                      <a:r>
                        <a:rPr lang="nl-NL" sz="1100" b="0" i="0" u="none" strike="noStrike" kern="1200" dirty="0">
                          <a:solidFill>
                            <a:schemeClr val="tx1"/>
                          </a:solidFill>
                          <a:effectLst/>
                          <a:latin typeface="Calibri" panose="020F0502020204030204" pitchFamily="34" charset="0"/>
                          <a:ea typeface="+mn-ea"/>
                          <a:cs typeface="+mn-cs"/>
                        </a:rPr>
                        <a:t>24</a:t>
                      </a:r>
                    </a:p>
                  </a:txBody>
                  <a:tcPr marL="0" marR="0" marT="0" marB="0" anchor="ctr">
                    <a:lnL>
                      <a:noFill/>
                    </a:lnL>
                    <a:lnR>
                      <a:noFill/>
                    </a:lnR>
                    <a:lnT>
                      <a:noFill/>
                    </a:lnT>
                    <a:lnB>
                      <a:noFill/>
                    </a:lnB>
                    <a:solidFill>
                      <a:srgbClr val="008000"/>
                    </a:solidFill>
                  </a:tcPr>
                </a:tc>
                <a:tc>
                  <a:txBody>
                    <a:bodyPr/>
                    <a:lstStyle/>
                    <a:p>
                      <a:pPr algn="ctr" fontAlgn="ctr"/>
                      <a:r>
                        <a:rPr lang="nl-NL" sz="1100" b="0" i="0" u="none" strike="noStrike" kern="1200" dirty="0">
                          <a:solidFill>
                            <a:schemeClr val="tx1"/>
                          </a:solidFill>
                          <a:effectLst/>
                          <a:latin typeface="Calibri" panose="020F0502020204030204" pitchFamily="34" charset="0"/>
                          <a:ea typeface="+mn-ea"/>
                          <a:cs typeface="+mn-cs"/>
                        </a:rPr>
                        <a:t>25</a:t>
                      </a:r>
                    </a:p>
                  </a:txBody>
                  <a:tcPr marL="0" marR="0" marT="0" marB="0" anchor="ctr">
                    <a:lnL>
                      <a:noFill/>
                    </a:lnL>
                    <a:lnR>
                      <a:noFill/>
                    </a:lnR>
                    <a:lnT>
                      <a:noFill/>
                    </a:lnT>
                    <a:lnB>
                      <a:noFill/>
                    </a:lnB>
                    <a:solidFill>
                      <a:srgbClr val="008000"/>
                    </a:solidFill>
                  </a:tcPr>
                </a:tc>
                <a:tc>
                  <a:txBody>
                    <a:bodyPr/>
                    <a:lstStyle/>
                    <a:p>
                      <a:pPr algn="ctr" fontAlgn="ctr"/>
                      <a:r>
                        <a:rPr lang="nl-NL" sz="1100" b="0" i="0" u="none" strike="noStrike" kern="1200" dirty="0">
                          <a:solidFill>
                            <a:schemeClr val="tx1"/>
                          </a:solidFill>
                          <a:effectLst/>
                          <a:latin typeface="Calibri" panose="020F0502020204030204" pitchFamily="34" charset="0"/>
                          <a:ea typeface="+mn-ea"/>
                          <a:cs typeface="+mn-cs"/>
                        </a:rPr>
                        <a:t>26</a:t>
                      </a:r>
                    </a:p>
                  </a:txBody>
                  <a:tcPr marL="0" marR="0" marT="0" marB="0" anchor="ctr">
                    <a:lnL>
                      <a:noFill/>
                    </a:lnL>
                    <a:lnR>
                      <a:noFill/>
                    </a:lnR>
                    <a:lnT>
                      <a:noFill/>
                    </a:lnT>
                    <a:lnB>
                      <a:noFill/>
                    </a:lnB>
                    <a:solidFill>
                      <a:srgbClr val="008000"/>
                    </a:solidFill>
                  </a:tcPr>
                </a:tc>
                <a:tc>
                  <a:txBody>
                    <a:bodyPr/>
                    <a:lstStyle/>
                    <a:p>
                      <a:pPr algn="ctr" fontAlgn="ctr"/>
                      <a:r>
                        <a:rPr lang="nl-NL" sz="1100" b="0" i="0" u="none" strike="noStrike" kern="1200" dirty="0">
                          <a:solidFill>
                            <a:schemeClr val="tx1"/>
                          </a:solidFill>
                          <a:effectLst/>
                          <a:latin typeface="Calibri" panose="020F0502020204030204" pitchFamily="34" charset="0"/>
                          <a:ea typeface="+mn-ea"/>
                          <a:cs typeface="+mn-cs"/>
                        </a:rPr>
                        <a:t>27</a:t>
                      </a:r>
                    </a:p>
                  </a:txBody>
                  <a:tcPr marL="0" marR="0" marT="0" marB="0" anchor="ctr">
                    <a:lnL>
                      <a:noFill/>
                    </a:lnL>
                    <a:lnR>
                      <a:noFill/>
                    </a:lnR>
                    <a:lnT>
                      <a:noFill/>
                    </a:lnT>
                    <a:lnB>
                      <a:noFill/>
                    </a:lnB>
                    <a:solidFill>
                      <a:srgbClr val="FFFF00"/>
                    </a:solidFill>
                  </a:tcPr>
                </a:tc>
                <a:tc>
                  <a:txBody>
                    <a:bodyPr/>
                    <a:lstStyle/>
                    <a:p>
                      <a:pPr algn="ctr" fontAlgn="ctr"/>
                      <a:r>
                        <a:rPr lang="nl-NL" sz="1100" b="0" i="0" u="none" strike="noStrike" kern="1200" dirty="0">
                          <a:solidFill>
                            <a:schemeClr val="tx1"/>
                          </a:solidFill>
                          <a:effectLst/>
                          <a:latin typeface="Calibri" panose="020F0502020204030204" pitchFamily="34" charset="0"/>
                          <a:ea typeface="+mn-ea"/>
                          <a:cs typeface="+mn-cs"/>
                        </a:rPr>
                        <a:t>28</a:t>
                      </a:r>
                    </a:p>
                  </a:txBody>
                  <a:tcPr marL="0" marR="0" marT="0" marB="0" anchor="ctr">
                    <a:lnL>
                      <a:noFill/>
                    </a:lnL>
                    <a:lnR>
                      <a:noFill/>
                    </a:lnR>
                    <a:lnT>
                      <a:noFill/>
                    </a:lnT>
                    <a:lnB>
                      <a:noFill/>
                    </a:lnB>
                    <a:solidFill>
                      <a:srgbClr val="008000"/>
                    </a:solidFill>
                  </a:tcPr>
                </a:tc>
                <a:tc>
                  <a:txBody>
                    <a:bodyPr/>
                    <a:lstStyle/>
                    <a:p>
                      <a:pPr algn="ctr" fontAlgn="ctr"/>
                      <a:r>
                        <a:rPr lang="nl-NL" sz="1100" b="0" i="0" u="none" strike="noStrike" kern="1200" dirty="0">
                          <a:solidFill>
                            <a:schemeClr val="tx1"/>
                          </a:solidFill>
                          <a:effectLst/>
                          <a:latin typeface="Calibri" panose="020F0502020204030204" pitchFamily="34" charset="0"/>
                          <a:ea typeface="+mn-ea"/>
                          <a:cs typeface="+mn-cs"/>
                        </a:rPr>
                        <a:t>29</a:t>
                      </a:r>
                    </a:p>
                  </a:txBody>
                  <a:tcPr marL="0" marR="0" marT="0" marB="0" anchor="ctr">
                    <a:lnL>
                      <a:noFill/>
                    </a:lnL>
                    <a:lnR>
                      <a:noFill/>
                    </a:lnR>
                    <a:lnT>
                      <a:noFill/>
                    </a:lnT>
                    <a:lnB>
                      <a:noFill/>
                    </a:lnB>
                    <a:solidFill>
                      <a:srgbClr val="FFFF00"/>
                    </a:solidFill>
                  </a:tcPr>
                </a:tc>
                <a:tc>
                  <a:txBody>
                    <a:bodyPr/>
                    <a:lstStyle/>
                    <a:p>
                      <a:pPr algn="ctr" fontAlgn="ctr"/>
                      <a:r>
                        <a:rPr lang="nl-NL" sz="1100" b="0" i="0" u="none" strike="noStrike" kern="1200" dirty="0">
                          <a:solidFill>
                            <a:schemeClr val="tx1"/>
                          </a:solidFill>
                          <a:effectLst/>
                          <a:latin typeface="Calibri" panose="020F0502020204030204" pitchFamily="34" charset="0"/>
                          <a:ea typeface="+mn-ea"/>
                          <a:cs typeface="+mn-cs"/>
                        </a:rPr>
                        <a:t>30</a:t>
                      </a:r>
                    </a:p>
                  </a:txBody>
                  <a:tcPr marL="0" marR="0" marT="0" marB="0" anchor="ctr">
                    <a:lnL>
                      <a:noFill/>
                    </a:lnL>
                    <a:lnR>
                      <a:noFill/>
                    </a:lnR>
                    <a:lnT>
                      <a:noFill/>
                    </a:lnT>
                    <a:lnB>
                      <a:noFill/>
                    </a:lnB>
                    <a:solidFill>
                      <a:srgbClr val="008000"/>
                    </a:solidFill>
                  </a:tcPr>
                </a:tc>
                <a:extLst>
                  <a:ext uri="{0D108BD9-81ED-4DB2-BD59-A6C34878D82A}">
                    <a16:rowId xmlns:a16="http://schemas.microsoft.com/office/drawing/2014/main" val="1437683798"/>
                  </a:ext>
                </a:extLst>
              </a:tr>
              <a:tr h="309929">
                <a:tc>
                  <a:txBody>
                    <a:bodyPr/>
                    <a:lstStyle/>
                    <a:p>
                      <a:pPr algn="ctr" fontAlgn="ctr"/>
                      <a:r>
                        <a:rPr lang="nl-NL" sz="1100" b="0" i="0" u="none" strike="noStrike" dirty="0">
                          <a:effectLst/>
                          <a:latin typeface="Calibri" panose="020F0502020204030204" pitchFamily="34" charset="0"/>
                        </a:rPr>
                        <a:t>31</a:t>
                      </a:r>
                    </a:p>
                  </a:txBody>
                  <a:tcPr marL="0" marR="0" marT="0" marB="0" anchor="ctr">
                    <a:lnL>
                      <a:noFill/>
                    </a:lnL>
                    <a:lnR>
                      <a:noFill/>
                    </a:lnR>
                    <a:lnT>
                      <a:noFill/>
                    </a:lnT>
                    <a:lnB>
                      <a:noFill/>
                    </a:lnB>
                    <a:solidFill>
                      <a:srgbClr val="008000"/>
                    </a:solidFill>
                  </a:tcPr>
                </a:tc>
                <a:tc>
                  <a:txBody>
                    <a:bodyPr/>
                    <a:lstStyle/>
                    <a:p>
                      <a:pPr algn="ctr" fontAlgn="ctr"/>
                      <a:endParaRPr lang="nl-NL" sz="1100" b="0" i="0" u="none" strike="noStrike" dirty="0">
                        <a:effectLst/>
                        <a:latin typeface="Calibri" panose="020F0502020204030204" pitchFamily="34" charset="0"/>
                      </a:endParaRPr>
                    </a:p>
                  </a:txBody>
                  <a:tcPr marL="0" marR="0" marT="0" marB="0" anchor="ctr">
                    <a:lnL>
                      <a:noFill/>
                    </a:lnL>
                    <a:lnR>
                      <a:noFill/>
                    </a:lnR>
                    <a:lnT>
                      <a:noFill/>
                    </a:lnT>
                    <a:lnB>
                      <a:noFill/>
                    </a:lnB>
                    <a:solidFill>
                      <a:schemeClr val="bg1"/>
                    </a:solidFill>
                  </a:tcPr>
                </a:tc>
                <a:tc>
                  <a:txBody>
                    <a:bodyPr/>
                    <a:lstStyle/>
                    <a:p>
                      <a:pPr algn="ctr" fontAlgn="ctr"/>
                      <a:endParaRPr lang="nl-NL" sz="1100" b="0" i="0" u="none" strike="noStrike" dirty="0">
                        <a:effectLst/>
                        <a:latin typeface="Calibri" panose="020F0502020204030204" pitchFamily="34" charset="0"/>
                      </a:endParaRPr>
                    </a:p>
                  </a:txBody>
                  <a:tcPr marL="0" marR="0" marT="0" marB="0" anchor="ctr">
                    <a:lnL>
                      <a:noFill/>
                    </a:lnL>
                    <a:lnR>
                      <a:noFill/>
                    </a:lnR>
                    <a:lnT>
                      <a:noFill/>
                    </a:lnT>
                    <a:lnB>
                      <a:noFill/>
                    </a:lnB>
                    <a:solidFill>
                      <a:schemeClr val="bg1"/>
                    </a:solidFill>
                  </a:tcPr>
                </a:tc>
                <a:tc>
                  <a:txBody>
                    <a:bodyPr/>
                    <a:lstStyle/>
                    <a:p>
                      <a:pPr algn="ctr" fontAlgn="ctr"/>
                      <a:endParaRPr lang="nl-NL" sz="1100" b="0" i="0" u="none" strike="noStrike" dirty="0">
                        <a:effectLst/>
                        <a:latin typeface="Calibri" panose="020F0502020204030204" pitchFamily="34" charset="0"/>
                      </a:endParaRPr>
                    </a:p>
                  </a:txBody>
                  <a:tcPr marL="0" marR="0" marT="0" marB="0" anchor="ctr">
                    <a:lnL>
                      <a:noFill/>
                    </a:lnL>
                    <a:lnR>
                      <a:noFill/>
                    </a:lnR>
                    <a:lnT>
                      <a:noFill/>
                    </a:lnT>
                    <a:lnB>
                      <a:noFill/>
                    </a:lnB>
                    <a:solidFill>
                      <a:schemeClr val="bg1"/>
                    </a:solidFill>
                  </a:tcPr>
                </a:tc>
                <a:tc>
                  <a:txBody>
                    <a:bodyPr/>
                    <a:lstStyle/>
                    <a:p>
                      <a:pPr algn="ctr" fontAlgn="ctr"/>
                      <a:endParaRPr lang="nl-NL" sz="1100" b="0" i="0" u="none" strike="noStrike" dirty="0">
                        <a:effectLst/>
                        <a:latin typeface="Calibri" panose="020F0502020204030204" pitchFamily="34" charset="0"/>
                      </a:endParaRPr>
                    </a:p>
                  </a:txBody>
                  <a:tcPr marL="0" marR="0" marT="0" marB="0" anchor="ctr">
                    <a:lnL>
                      <a:noFill/>
                    </a:lnL>
                    <a:lnR>
                      <a:noFill/>
                    </a:lnR>
                    <a:lnT>
                      <a:noFill/>
                    </a:lnT>
                    <a:lnB>
                      <a:noFill/>
                    </a:lnB>
                  </a:tcPr>
                </a:tc>
                <a:tc>
                  <a:txBody>
                    <a:bodyPr/>
                    <a:lstStyle/>
                    <a:p>
                      <a:pPr algn="ctr" fontAlgn="ctr"/>
                      <a:endParaRPr lang="nl-NL" sz="1100" b="0" i="0" u="none" strike="noStrike" dirty="0">
                        <a:effectLst/>
                        <a:latin typeface="Calibri" panose="020F0502020204030204" pitchFamily="34" charset="0"/>
                      </a:endParaRPr>
                    </a:p>
                  </a:txBody>
                  <a:tcPr marL="0" marR="0" marT="0" marB="0" anchor="ctr">
                    <a:lnL>
                      <a:noFill/>
                    </a:lnL>
                    <a:lnR>
                      <a:noFill/>
                    </a:lnR>
                    <a:lnT>
                      <a:noFill/>
                    </a:lnT>
                    <a:lnB>
                      <a:noFill/>
                    </a:lnB>
                  </a:tcPr>
                </a:tc>
                <a:tc>
                  <a:txBody>
                    <a:bodyPr/>
                    <a:lstStyle/>
                    <a:p>
                      <a:pPr algn="ctr" fontAlgn="ctr"/>
                      <a:endParaRPr lang="nl-NL" sz="1100" b="0" i="0" u="none" strike="noStrike" dirty="0">
                        <a:effectLst/>
                        <a:latin typeface="Calibri" panose="020F0502020204030204" pitchFamily="34" charset="0"/>
                      </a:endParaRPr>
                    </a:p>
                  </a:txBody>
                  <a:tcPr marL="0" marR="0" marT="0" marB="0" anchor="ctr">
                    <a:lnL>
                      <a:noFill/>
                    </a:lnL>
                    <a:lnR>
                      <a:noFill/>
                    </a:lnR>
                    <a:lnT>
                      <a:noFill/>
                    </a:lnT>
                    <a:lnB>
                      <a:noFill/>
                    </a:lnB>
                  </a:tcPr>
                </a:tc>
                <a:extLst>
                  <a:ext uri="{0D108BD9-81ED-4DB2-BD59-A6C34878D82A}">
                    <a16:rowId xmlns:a16="http://schemas.microsoft.com/office/drawing/2014/main" val="3694105225"/>
                  </a:ext>
                </a:extLst>
              </a:tr>
            </a:tbl>
          </a:graphicData>
        </a:graphic>
      </p:graphicFrame>
    </p:spTree>
    <p:extLst>
      <p:ext uri="{BB962C8B-B14F-4D97-AF65-F5344CB8AC3E}">
        <p14:creationId xmlns:p14="http://schemas.microsoft.com/office/powerpoint/2010/main" val="57627223"/>
      </p:ext>
    </p:extLst>
  </p:cSld>
  <p:clrMapOvr>
    <a:masterClrMapping/>
  </p:clrMapOvr>
  <p:extLst>
    <p:ext uri="{6950BFC3-D8DA-4A85-94F7-54DA5524770B}">
      <p188:commentRel xmlns:p188="http://schemas.microsoft.com/office/powerpoint/2018/8/main" r:id="rId3"/>
    </p:ext>
  </p:extLs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PL ,RO.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PL + RO</a:t>
            </a:r>
          </a:p>
        </p:txBody>
      </p:sp>
      <p:sp>
        <p:nvSpPr>
          <p:cNvPr id="5" name="Title 4">
            <a:extLst>
              <a:ext uri="{FF2B5EF4-FFF2-40B4-BE49-F238E27FC236}">
                <a16:creationId xmlns:a16="http://schemas.microsoft.com/office/drawing/2014/main" id="{E14C2856-3610-4AD3-BCB6-B1ECAE797BB9}"/>
              </a:ext>
            </a:extLst>
          </p:cNvPr>
          <p:cNvSpPr txBox="1">
            <a:spLocks/>
          </p:cNvSpPr>
          <p:nvPr/>
        </p:nvSpPr>
        <p:spPr>
          <a:xfrm>
            <a:off x="85975" y="96872"/>
            <a:ext cx="892443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13: </a:t>
            </a:r>
            <a:r>
              <a:rPr lang="en-US" sz="1600" kern="0" dirty="0">
                <a:latin typeface="Arial"/>
              </a:rPr>
              <a:t>Min &amp; max net positions per BZ hub</a:t>
            </a:r>
            <a:endPar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endParaRPr>
          </a:p>
        </p:txBody>
      </p:sp>
    </p:spTree>
    <p:extLst>
      <p:ext uri="{BB962C8B-B14F-4D97-AF65-F5344CB8AC3E}">
        <p14:creationId xmlns:p14="http://schemas.microsoft.com/office/powerpoint/2010/main" val="129296477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clusteredColumnChart ,SI.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SI + SK</a:t>
            </a:r>
          </a:p>
        </p:txBody>
      </p:sp>
      <p:sp>
        <p:nvSpPr>
          <p:cNvPr id="5" name="Title 4">
            <a:extLst>
              <a:ext uri="{FF2B5EF4-FFF2-40B4-BE49-F238E27FC236}">
                <a16:creationId xmlns:a16="http://schemas.microsoft.com/office/drawing/2014/main" id="{E14C2856-3610-4AD3-BCB6-B1ECAE797BB9}"/>
              </a:ext>
            </a:extLst>
          </p:cNvPr>
          <p:cNvSpPr txBox="1">
            <a:spLocks/>
          </p:cNvSpPr>
          <p:nvPr/>
        </p:nvSpPr>
        <p:spPr>
          <a:xfrm>
            <a:off x="85975" y="96872"/>
            <a:ext cx="892443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13: </a:t>
            </a:r>
            <a:r>
              <a:rPr lang="en-US" sz="1600" kern="0" dirty="0">
                <a:latin typeface="Arial"/>
              </a:rPr>
              <a:t>Min &amp; max net positions per BZ hub</a:t>
            </a:r>
            <a:endPar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endParaRPr>
          </a:p>
        </p:txBody>
      </p:sp>
    </p:spTree>
    <p:extLst>
      <p:ext uri="{BB962C8B-B14F-4D97-AF65-F5344CB8AC3E}">
        <p14:creationId xmlns:p14="http://schemas.microsoft.com/office/powerpoint/2010/main" val="137983907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228865DE-4E3D-A24E-8314-1A31363C1CC8}"/>
              </a:ext>
            </a:extLst>
          </p:cNvPr>
          <p:cNvSpPr>
            <a:spLocks noGrp="1"/>
          </p:cNvSpPr>
          <p:nvPr>
            <p:ph type="body" sz="quarter" idx="16"/>
          </p:nvPr>
        </p:nvSpPr>
        <p:spPr>
          <a:xfrm>
            <a:off x="438197" y="80628"/>
            <a:ext cx="8640000" cy="363850"/>
          </a:xfrm>
        </p:spPr>
        <p:txBody>
          <a:bodyPr/>
          <a:lstStyle/>
          <a:p>
            <a:pPr>
              <a:spcBef>
                <a:spcPct val="0"/>
              </a:spcBef>
              <a:defRPr/>
            </a:pPr>
            <a:r>
              <a:rPr lang="en-US" sz="1600" b="1" dirty="0">
                <a:solidFill>
                  <a:srgbClr val="3366FF"/>
                </a:solidFill>
                <a:latin typeface="Arial"/>
              </a:rPr>
              <a:t>KPI </a:t>
            </a:r>
            <a:r>
              <a:rPr lang="pl-PL" sz="1600" b="1" dirty="0">
                <a:solidFill>
                  <a:srgbClr val="3366FF"/>
                </a:solidFill>
                <a:latin typeface="Arial"/>
              </a:rPr>
              <a:t>1</a:t>
            </a:r>
            <a:r>
              <a:rPr lang="de-DE" sz="1600" b="1" dirty="0">
                <a:solidFill>
                  <a:srgbClr val="3366FF"/>
                </a:solidFill>
                <a:latin typeface="Arial"/>
              </a:rPr>
              <a:t>4</a:t>
            </a:r>
            <a:r>
              <a:rPr lang="pl-PL" sz="1600" b="1" dirty="0">
                <a:solidFill>
                  <a:srgbClr val="3366FF"/>
                </a:solidFill>
                <a:latin typeface="Arial"/>
              </a:rPr>
              <a:t>a: Highest virtual margins at market balance for CORE TSOs</a:t>
            </a:r>
            <a:endParaRPr lang="en-US" sz="1600" b="1" dirty="0">
              <a:solidFill>
                <a:srgbClr val="3366FF"/>
              </a:solidFill>
              <a:latin typeface="Arial"/>
            </a:endParaRPr>
          </a:p>
        </p:txBody>
      </p:sp>
      <p:sp>
        <p:nvSpPr>
          <p:cNvPr id="2" name="Slide Number Placeholder 1"/>
          <p:cNvSpPr>
            <a:spLocks noGrp="1"/>
          </p:cNvSpPr>
          <p:nvPr>
            <p:ph type="sldNum" sz="quarter" idx="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51322C-20B2-48C3-B63D-68158FEBF630}" type="slidenum">
              <a:rPr kumimoji="0" lang="en-US" sz="900" b="0" i="0" u="none" strike="noStrike" kern="1200" cap="none" spc="0" normalizeH="0" baseline="0" noProof="0" smtClean="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42</a:t>
            </a:fld>
            <a:endParaRPr kumimoji="0" lang="en-US" sz="900" b="0" i="0" u="none" strike="noStrike" kern="1200" cap="none" spc="0" normalizeH="0" baseline="0" noProof="0" dirty="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endParaRPr>
          </a:p>
        </p:txBody>
      </p:sp>
      <p:sp>
        <p:nvSpPr>
          <p:cNvPr id="3" name="Rectangle 2"/>
          <p:cNvSpPr/>
          <p:nvPr/>
        </p:nvSpPr>
        <p:spPr>
          <a:xfrm>
            <a:off x="527596" y="1848491"/>
            <a:ext cx="7118038" cy="1046440"/>
          </a:xfrm>
          <a:prstGeom prst="rect">
            <a:avLst/>
          </a:prstGeom>
        </p:spPr>
        <p:txBody>
          <a:bodyPr wrap="square">
            <a:spAutoFit/>
          </a:bodyPr>
          <a:lstStyle/>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a:p>
            <a:pPr marL="0" marR="0" lvl="0" indent="-56515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Unicode MS" charset="0"/>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p:txBody>
      </p:sp>
      <p:sp>
        <p:nvSpPr>
          <p:cNvPr id="37" name="Rounded Rectangle 36">
            <a:extLst>
              <a:ext uri="{FF2B5EF4-FFF2-40B4-BE49-F238E27FC236}">
                <a16:creationId xmlns:a16="http://schemas.microsoft.com/office/drawing/2014/main" id="{529B86CB-775E-6C44-82D7-0534FE9FA126}"/>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TSOs</a:t>
            </a:r>
          </a:p>
        </p:txBody>
      </p:sp>
      <p:pic>
        <p:nvPicPr>
          <p:cNvPr id="6" name="Obraz 5">
            <a:extLst>
              <a:ext uri="{FF2B5EF4-FFF2-40B4-BE49-F238E27FC236}">
                <a16:creationId xmlns:a16="http://schemas.microsoft.com/office/drawing/2014/main" id="{B7EE92A4-C53E-4CC6-B815-31A7BABF696C}"/>
              </a:ext>
            </a:extLst>
          </p:cNvPr>
          <p:cNvPicPr>
            <a:picLocks noChangeAspect="1"/>
          </p:cNvPicPr>
          <p:nvPr/>
        </p:nvPicPr>
        <p:blipFill>
          <a:blip r:embed="rId3"/>
          <a:srcRect/>
          <a:stretch/>
        </p:blipFill>
        <p:spPr>
          <a:xfrm>
            <a:off x="2" y="1942061"/>
            <a:ext cx="4758193" cy="2973870"/>
          </a:xfrm>
          <a:prstGeom prst="rect">
            <a:avLst/>
          </a:prstGeom>
        </p:spPr>
      </p:pic>
      <p:pic>
        <p:nvPicPr>
          <p:cNvPr id="16" name="Obraz 15">
            <a:extLst>
              <a:ext uri="{FF2B5EF4-FFF2-40B4-BE49-F238E27FC236}">
                <a16:creationId xmlns:a16="http://schemas.microsoft.com/office/drawing/2014/main" id="{9A1C449C-52B6-4070-B43E-3BCE5AC9C965}"/>
              </a:ext>
            </a:extLst>
          </p:cNvPr>
          <p:cNvPicPr>
            <a:picLocks noChangeAspect="1"/>
          </p:cNvPicPr>
          <p:nvPr/>
        </p:nvPicPr>
        <p:blipFill>
          <a:blip r:embed="rId4"/>
          <a:srcRect/>
          <a:stretch/>
        </p:blipFill>
        <p:spPr>
          <a:xfrm>
            <a:off x="5147804" y="1942061"/>
            <a:ext cx="4758193" cy="2973870"/>
          </a:xfrm>
          <a:prstGeom prst="rect">
            <a:avLst/>
          </a:prstGeom>
        </p:spPr>
      </p:pic>
    </p:spTree>
    <p:extLst>
      <p:ext uri="{BB962C8B-B14F-4D97-AF65-F5344CB8AC3E}">
        <p14:creationId xmlns:p14="http://schemas.microsoft.com/office/powerpoint/2010/main" val="213517841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228865DE-4E3D-A24E-8314-1A31363C1CC8}"/>
              </a:ext>
            </a:extLst>
          </p:cNvPr>
          <p:cNvSpPr>
            <a:spLocks noGrp="1"/>
          </p:cNvSpPr>
          <p:nvPr>
            <p:ph type="body" sz="quarter" idx="16"/>
          </p:nvPr>
        </p:nvSpPr>
        <p:spPr>
          <a:xfrm>
            <a:off x="438197" y="98380"/>
            <a:ext cx="8640000" cy="363850"/>
          </a:xfrm>
        </p:spPr>
        <p:txBody>
          <a:bodyPr/>
          <a:lstStyle/>
          <a:p>
            <a:pPr>
              <a:spcBef>
                <a:spcPct val="0"/>
              </a:spcBef>
              <a:defRPr/>
            </a:pPr>
            <a:r>
              <a:rPr lang="en-US" sz="1600" b="1" dirty="0">
                <a:solidFill>
                  <a:srgbClr val="3366FF"/>
                </a:solidFill>
                <a:latin typeface="Arial"/>
              </a:rPr>
              <a:t>KPI </a:t>
            </a:r>
            <a:r>
              <a:rPr lang="pl-PL" sz="1600" b="1" dirty="0">
                <a:solidFill>
                  <a:srgbClr val="3366FF"/>
                </a:solidFill>
                <a:latin typeface="Arial"/>
              </a:rPr>
              <a:t>1</a:t>
            </a:r>
            <a:r>
              <a:rPr lang="de-DE" sz="1600" b="1" dirty="0">
                <a:solidFill>
                  <a:srgbClr val="3366FF"/>
                </a:solidFill>
                <a:latin typeface="Arial"/>
              </a:rPr>
              <a:t>4</a:t>
            </a:r>
            <a:r>
              <a:rPr lang="pl-PL" sz="1600" b="1" dirty="0">
                <a:solidFill>
                  <a:srgbClr val="3366FF"/>
                </a:solidFill>
                <a:latin typeface="Arial"/>
              </a:rPr>
              <a:t>b: AT: Virtual margins at market balance</a:t>
            </a:r>
            <a:endParaRPr lang="en-US" sz="1600" b="1" dirty="0">
              <a:solidFill>
                <a:srgbClr val="3366FF"/>
              </a:solidFill>
              <a:latin typeface="Arial"/>
            </a:endParaRPr>
          </a:p>
        </p:txBody>
      </p:sp>
      <p:sp>
        <p:nvSpPr>
          <p:cNvPr id="2" name="Slide Number Placeholder 1"/>
          <p:cNvSpPr>
            <a:spLocks noGrp="1"/>
          </p:cNvSpPr>
          <p:nvPr>
            <p:ph type="sldNum" sz="quarter" idx="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51322C-20B2-48C3-B63D-68158FEBF630}" type="slidenum">
              <a:rPr kumimoji="0" lang="en-US" sz="900" b="0" i="0" u="none" strike="noStrike" kern="1200" cap="none" spc="0" normalizeH="0" baseline="0" noProof="0" smtClean="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n-US" sz="900" b="0" i="0" u="none" strike="noStrike" kern="1200" cap="none" spc="0" normalizeH="0" baseline="0" noProof="0" dirty="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endParaRPr>
          </a:p>
        </p:txBody>
      </p:sp>
      <p:sp>
        <p:nvSpPr>
          <p:cNvPr id="3" name="Rectangle 2"/>
          <p:cNvSpPr/>
          <p:nvPr/>
        </p:nvSpPr>
        <p:spPr>
          <a:xfrm>
            <a:off x="527596" y="1848491"/>
            <a:ext cx="7118038" cy="1046440"/>
          </a:xfrm>
          <a:prstGeom prst="rect">
            <a:avLst/>
          </a:prstGeom>
        </p:spPr>
        <p:txBody>
          <a:bodyPr wrap="square">
            <a:spAutoFit/>
          </a:bodyPr>
          <a:lstStyle/>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a:p>
            <a:pPr marL="0" marR="0" lvl="0" indent="-56515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Unicode MS" charset="0"/>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p:txBody>
      </p:sp>
      <p:sp>
        <p:nvSpPr>
          <p:cNvPr id="37" name="Rounded Rectangle 36">
            <a:extLst>
              <a:ext uri="{FF2B5EF4-FFF2-40B4-BE49-F238E27FC236}">
                <a16:creationId xmlns:a16="http://schemas.microsoft.com/office/drawing/2014/main" id="{529B86CB-775E-6C44-82D7-0534FE9FA126}"/>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TSOs</a:t>
            </a:r>
          </a:p>
        </p:txBody>
      </p:sp>
      <p:pic>
        <p:nvPicPr>
          <p:cNvPr id="13" name="Obraz 12">
            <a:extLst>
              <a:ext uri="{FF2B5EF4-FFF2-40B4-BE49-F238E27FC236}">
                <a16:creationId xmlns:a16="http://schemas.microsoft.com/office/drawing/2014/main" id="{7AFAEB91-2516-475A-B60E-B01A8C1AE456}"/>
              </a:ext>
            </a:extLst>
          </p:cNvPr>
          <p:cNvPicPr>
            <a:picLocks noChangeAspect="1"/>
          </p:cNvPicPr>
          <p:nvPr/>
        </p:nvPicPr>
        <p:blipFill>
          <a:blip r:embed="rId3"/>
          <a:srcRect/>
          <a:stretch/>
        </p:blipFill>
        <p:spPr>
          <a:xfrm>
            <a:off x="2" y="1942061"/>
            <a:ext cx="4758193" cy="2973870"/>
          </a:xfrm>
          <a:prstGeom prst="rect">
            <a:avLst/>
          </a:prstGeom>
        </p:spPr>
      </p:pic>
      <p:pic>
        <p:nvPicPr>
          <p:cNvPr id="14" name="Obraz 13">
            <a:extLst>
              <a:ext uri="{FF2B5EF4-FFF2-40B4-BE49-F238E27FC236}">
                <a16:creationId xmlns:a16="http://schemas.microsoft.com/office/drawing/2014/main" id="{4520A249-1E4A-45A8-BBF7-19C9D9612938}"/>
              </a:ext>
            </a:extLst>
          </p:cNvPr>
          <p:cNvPicPr>
            <a:picLocks noChangeAspect="1"/>
          </p:cNvPicPr>
          <p:nvPr/>
        </p:nvPicPr>
        <p:blipFill>
          <a:blip r:embed="rId4"/>
          <a:srcRect/>
          <a:stretch/>
        </p:blipFill>
        <p:spPr>
          <a:xfrm>
            <a:off x="5147804" y="1942061"/>
            <a:ext cx="4758192" cy="2973870"/>
          </a:xfrm>
          <a:prstGeom prst="rect">
            <a:avLst/>
          </a:prstGeom>
        </p:spPr>
      </p:pic>
    </p:spTree>
    <p:extLst>
      <p:ext uri="{BB962C8B-B14F-4D97-AF65-F5344CB8AC3E}">
        <p14:creationId xmlns:p14="http://schemas.microsoft.com/office/powerpoint/2010/main" val="156155968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228865DE-4E3D-A24E-8314-1A31363C1CC8}"/>
              </a:ext>
            </a:extLst>
          </p:cNvPr>
          <p:cNvSpPr>
            <a:spLocks noGrp="1"/>
          </p:cNvSpPr>
          <p:nvPr>
            <p:ph type="body" sz="quarter" idx="16"/>
          </p:nvPr>
        </p:nvSpPr>
        <p:spPr>
          <a:xfrm>
            <a:off x="438196" y="80628"/>
            <a:ext cx="8640000" cy="363850"/>
          </a:xfrm>
        </p:spPr>
        <p:txBody>
          <a:bodyPr/>
          <a:lstStyle/>
          <a:p>
            <a:pPr>
              <a:spcBef>
                <a:spcPct val="0"/>
              </a:spcBef>
              <a:defRPr/>
            </a:pPr>
            <a:r>
              <a:rPr lang="en-US" sz="1600" b="1" dirty="0">
                <a:solidFill>
                  <a:srgbClr val="3366FF"/>
                </a:solidFill>
                <a:latin typeface="Arial"/>
              </a:rPr>
              <a:t>KPI </a:t>
            </a:r>
            <a:r>
              <a:rPr lang="pl-PL" sz="1600" b="1" dirty="0">
                <a:solidFill>
                  <a:srgbClr val="3366FF"/>
                </a:solidFill>
                <a:latin typeface="Arial"/>
              </a:rPr>
              <a:t>1</a:t>
            </a:r>
            <a:r>
              <a:rPr lang="de-DE" sz="1600" b="1" dirty="0">
                <a:solidFill>
                  <a:srgbClr val="3366FF"/>
                </a:solidFill>
                <a:latin typeface="Arial"/>
              </a:rPr>
              <a:t>4</a:t>
            </a:r>
            <a:r>
              <a:rPr lang="pl-PL" sz="1600" b="1" dirty="0">
                <a:solidFill>
                  <a:srgbClr val="3366FF"/>
                </a:solidFill>
                <a:latin typeface="Arial"/>
              </a:rPr>
              <a:t>b: BE: Virtual margins at market balance</a:t>
            </a:r>
            <a:endParaRPr lang="en-US" sz="1600" b="1" dirty="0">
              <a:solidFill>
                <a:srgbClr val="3366FF"/>
              </a:solidFill>
              <a:latin typeface="Arial"/>
            </a:endParaRPr>
          </a:p>
        </p:txBody>
      </p:sp>
      <p:sp>
        <p:nvSpPr>
          <p:cNvPr id="2" name="Slide Number Placeholder 1"/>
          <p:cNvSpPr>
            <a:spLocks noGrp="1"/>
          </p:cNvSpPr>
          <p:nvPr>
            <p:ph type="sldNum" sz="quarter" idx="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51322C-20B2-48C3-B63D-68158FEBF630}" type="slidenum">
              <a:rPr kumimoji="0" lang="en-US" sz="900" b="0" i="0" u="none" strike="noStrike" kern="1200" cap="none" spc="0" normalizeH="0" baseline="0" noProof="0" smtClean="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sz="900" b="0" i="0" u="none" strike="noStrike" kern="1200" cap="none" spc="0" normalizeH="0" baseline="0" noProof="0" dirty="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endParaRPr>
          </a:p>
        </p:txBody>
      </p:sp>
      <p:sp>
        <p:nvSpPr>
          <p:cNvPr id="3" name="Rectangle 2"/>
          <p:cNvSpPr/>
          <p:nvPr/>
        </p:nvSpPr>
        <p:spPr>
          <a:xfrm>
            <a:off x="527596" y="1848491"/>
            <a:ext cx="7118038" cy="1046440"/>
          </a:xfrm>
          <a:prstGeom prst="rect">
            <a:avLst/>
          </a:prstGeom>
        </p:spPr>
        <p:txBody>
          <a:bodyPr wrap="square">
            <a:spAutoFit/>
          </a:bodyPr>
          <a:lstStyle/>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a:p>
            <a:pPr marL="0" marR="0" lvl="0" indent="-56515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Unicode MS" charset="0"/>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p:txBody>
      </p:sp>
      <p:sp>
        <p:nvSpPr>
          <p:cNvPr id="37" name="Rounded Rectangle 36">
            <a:extLst>
              <a:ext uri="{FF2B5EF4-FFF2-40B4-BE49-F238E27FC236}">
                <a16:creationId xmlns:a16="http://schemas.microsoft.com/office/drawing/2014/main" id="{529B86CB-775E-6C44-82D7-0534FE9FA126}"/>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TSOs</a:t>
            </a:r>
          </a:p>
        </p:txBody>
      </p:sp>
      <p:pic>
        <p:nvPicPr>
          <p:cNvPr id="13" name="Obraz 12">
            <a:extLst>
              <a:ext uri="{FF2B5EF4-FFF2-40B4-BE49-F238E27FC236}">
                <a16:creationId xmlns:a16="http://schemas.microsoft.com/office/drawing/2014/main" id="{7AFAEB91-2516-475A-B60E-B01A8C1AE456}"/>
              </a:ext>
            </a:extLst>
          </p:cNvPr>
          <p:cNvPicPr>
            <a:picLocks noChangeAspect="1"/>
          </p:cNvPicPr>
          <p:nvPr/>
        </p:nvPicPr>
        <p:blipFill>
          <a:blip r:embed="rId3"/>
          <a:srcRect/>
          <a:stretch/>
        </p:blipFill>
        <p:spPr>
          <a:xfrm>
            <a:off x="2" y="1942061"/>
            <a:ext cx="4758192" cy="2973870"/>
          </a:xfrm>
          <a:prstGeom prst="rect">
            <a:avLst/>
          </a:prstGeom>
        </p:spPr>
      </p:pic>
      <p:pic>
        <p:nvPicPr>
          <p:cNvPr id="14" name="Obraz 13">
            <a:extLst>
              <a:ext uri="{FF2B5EF4-FFF2-40B4-BE49-F238E27FC236}">
                <a16:creationId xmlns:a16="http://schemas.microsoft.com/office/drawing/2014/main" id="{4520A249-1E4A-45A8-BBF7-19C9D9612938}"/>
              </a:ext>
            </a:extLst>
          </p:cNvPr>
          <p:cNvPicPr>
            <a:picLocks noChangeAspect="1"/>
          </p:cNvPicPr>
          <p:nvPr/>
        </p:nvPicPr>
        <p:blipFill>
          <a:blip r:embed="rId4"/>
          <a:srcRect/>
          <a:stretch/>
        </p:blipFill>
        <p:spPr>
          <a:xfrm>
            <a:off x="5147804" y="1942061"/>
            <a:ext cx="4758192" cy="2973870"/>
          </a:xfrm>
          <a:prstGeom prst="rect">
            <a:avLst/>
          </a:prstGeom>
        </p:spPr>
      </p:pic>
    </p:spTree>
    <p:extLst>
      <p:ext uri="{BB962C8B-B14F-4D97-AF65-F5344CB8AC3E}">
        <p14:creationId xmlns:p14="http://schemas.microsoft.com/office/powerpoint/2010/main" val="253896140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228865DE-4E3D-A24E-8314-1A31363C1CC8}"/>
              </a:ext>
            </a:extLst>
          </p:cNvPr>
          <p:cNvSpPr>
            <a:spLocks noGrp="1"/>
          </p:cNvSpPr>
          <p:nvPr>
            <p:ph type="body" sz="quarter" idx="16"/>
          </p:nvPr>
        </p:nvSpPr>
        <p:spPr>
          <a:xfrm>
            <a:off x="527596" y="98380"/>
            <a:ext cx="8640000" cy="363850"/>
          </a:xfrm>
        </p:spPr>
        <p:txBody>
          <a:bodyPr/>
          <a:lstStyle/>
          <a:p>
            <a:r>
              <a:rPr lang="en-US" sz="1600" b="1" dirty="0">
                <a:solidFill>
                  <a:srgbClr val="3366FF"/>
                </a:solidFill>
                <a:latin typeface="Arial"/>
              </a:rPr>
              <a:t>KPI </a:t>
            </a:r>
            <a:r>
              <a:rPr lang="pl-PL" sz="1600" b="1" dirty="0">
                <a:solidFill>
                  <a:srgbClr val="3366FF"/>
                </a:solidFill>
                <a:latin typeface="Arial"/>
              </a:rPr>
              <a:t>1</a:t>
            </a:r>
            <a:r>
              <a:rPr lang="de-DE" sz="1600" b="1" dirty="0">
                <a:solidFill>
                  <a:srgbClr val="3366FF"/>
                </a:solidFill>
                <a:latin typeface="Arial"/>
              </a:rPr>
              <a:t>4</a:t>
            </a:r>
            <a:r>
              <a:rPr lang="pl-PL" sz="1600" b="1" dirty="0">
                <a:solidFill>
                  <a:srgbClr val="3366FF"/>
                </a:solidFill>
                <a:latin typeface="Arial"/>
              </a:rPr>
              <a:t>b: CZ: Virtual margins at market balance</a:t>
            </a:r>
            <a:endParaRPr lang="en-US" sz="1600" b="1" dirty="0">
              <a:solidFill>
                <a:srgbClr val="3366FF"/>
              </a:solidFill>
              <a:latin typeface="Arial"/>
            </a:endParaRPr>
          </a:p>
        </p:txBody>
      </p:sp>
      <p:sp>
        <p:nvSpPr>
          <p:cNvPr id="2" name="Slide Number Placeholder 1"/>
          <p:cNvSpPr>
            <a:spLocks noGrp="1"/>
          </p:cNvSpPr>
          <p:nvPr>
            <p:ph type="sldNum" sz="quarter" idx="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51322C-20B2-48C3-B63D-68158FEBF630}" type="slidenum">
              <a:rPr kumimoji="0" lang="en-US" sz="900" b="0" i="0" u="none" strike="noStrike" kern="1200" cap="none" spc="0" normalizeH="0" baseline="0" noProof="0" smtClean="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US" sz="900" b="0" i="0" u="none" strike="noStrike" kern="1200" cap="none" spc="0" normalizeH="0" baseline="0" noProof="0" dirty="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endParaRPr>
          </a:p>
        </p:txBody>
      </p:sp>
      <p:sp>
        <p:nvSpPr>
          <p:cNvPr id="3" name="Rectangle 2"/>
          <p:cNvSpPr/>
          <p:nvPr/>
        </p:nvSpPr>
        <p:spPr>
          <a:xfrm>
            <a:off x="527596" y="1848491"/>
            <a:ext cx="7118038" cy="1046440"/>
          </a:xfrm>
          <a:prstGeom prst="rect">
            <a:avLst/>
          </a:prstGeom>
        </p:spPr>
        <p:txBody>
          <a:bodyPr wrap="square">
            <a:spAutoFit/>
          </a:bodyPr>
          <a:lstStyle/>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a:p>
            <a:pPr marL="0" marR="0" lvl="0" indent="-56515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Unicode MS" charset="0"/>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p:txBody>
      </p:sp>
      <p:sp>
        <p:nvSpPr>
          <p:cNvPr id="37" name="Rounded Rectangle 36">
            <a:extLst>
              <a:ext uri="{FF2B5EF4-FFF2-40B4-BE49-F238E27FC236}">
                <a16:creationId xmlns:a16="http://schemas.microsoft.com/office/drawing/2014/main" id="{529B86CB-775E-6C44-82D7-0534FE9FA126}"/>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TSOs</a:t>
            </a:r>
          </a:p>
        </p:txBody>
      </p:sp>
      <p:pic>
        <p:nvPicPr>
          <p:cNvPr id="7" name="Obraz 6">
            <a:extLst>
              <a:ext uri="{FF2B5EF4-FFF2-40B4-BE49-F238E27FC236}">
                <a16:creationId xmlns:a16="http://schemas.microsoft.com/office/drawing/2014/main" id="{7387C6A0-EAE6-42B4-9D5D-50B5D603DEB5}"/>
              </a:ext>
            </a:extLst>
          </p:cNvPr>
          <p:cNvPicPr>
            <a:picLocks noChangeAspect="1"/>
          </p:cNvPicPr>
          <p:nvPr/>
        </p:nvPicPr>
        <p:blipFill>
          <a:blip r:embed="rId3"/>
          <a:srcRect/>
          <a:stretch/>
        </p:blipFill>
        <p:spPr>
          <a:xfrm>
            <a:off x="2" y="1942061"/>
            <a:ext cx="4758192" cy="2973870"/>
          </a:xfrm>
          <a:prstGeom prst="rect">
            <a:avLst/>
          </a:prstGeom>
        </p:spPr>
      </p:pic>
      <p:pic>
        <p:nvPicPr>
          <p:cNvPr id="10" name="Obraz 9">
            <a:extLst>
              <a:ext uri="{FF2B5EF4-FFF2-40B4-BE49-F238E27FC236}">
                <a16:creationId xmlns:a16="http://schemas.microsoft.com/office/drawing/2014/main" id="{80DB5809-6CF2-453D-B4DC-ECCE3ADF0F7B}"/>
              </a:ext>
            </a:extLst>
          </p:cNvPr>
          <p:cNvPicPr>
            <a:picLocks noChangeAspect="1"/>
          </p:cNvPicPr>
          <p:nvPr/>
        </p:nvPicPr>
        <p:blipFill>
          <a:blip r:embed="rId4"/>
          <a:srcRect/>
          <a:stretch/>
        </p:blipFill>
        <p:spPr>
          <a:xfrm>
            <a:off x="5147804" y="1942061"/>
            <a:ext cx="4758192" cy="2973870"/>
          </a:xfrm>
          <a:prstGeom prst="rect">
            <a:avLst/>
          </a:prstGeom>
        </p:spPr>
      </p:pic>
    </p:spTree>
    <p:extLst>
      <p:ext uri="{BB962C8B-B14F-4D97-AF65-F5344CB8AC3E}">
        <p14:creationId xmlns:p14="http://schemas.microsoft.com/office/powerpoint/2010/main" val="367728094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228865DE-4E3D-A24E-8314-1A31363C1CC8}"/>
              </a:ext>
            </a:extLst>
          </p:cNvPr>
          <p:cNvSpPr>
            <a:spLocks noGrp="1"/>
          </p:cNvSpPr>
          <p:nvPr>
            <p:ph type="body" sz="quarter" idx="16"/>
          </p:nvPr>
        </p:nvSpPr>
        <p:spPr>
          <a:xfrm>
            <a:off x="527596" y="42719"/>
            <a:ext cx="8640000" cy="363850"/>
          </a:xfrm>
        </p:spPr>
        <p:txBody>
          <a:bodyPr/>
          <a:lstStyle/>
          <a:p>
            <a:r>
              <a:rPr lang="en-US" sz="1600" b="1" dirty="0">
                <a:solidFill>
                  <a:srgbClr val="3366FF"/>
                </a:solidFill>
                <a:latin typeface="Arial"/>
              </a:rPr>
              <a:t>KPI </a:t>
            </a:r>
            <a:r>
              <a:rPr lang="pl-PL" sz="1600" b="1" dirty="0">
                <a:solidFill>
                  <a:srgbClr val="3366FF"/>
                </a:solidFill>
                <a:latin typeface="Arial"/>
              </a:rPr>
              <a:t>1</a:t>
            </a:r>
            <a:r>
              <a:rPr lang="de-DE" sz="1600" b="1" dirty="0">
                <a:solidFill>
                  <a:srgbClr val="3366FF"/>
                </a:solidFill>
                <a:latin typeface="Arial"/>
              </a:rPr>
              <a:t>4</a:t>
            </a:r>
            <a:r>
              <a:rPr lang="pl-PL" sz="1600" b="1" dirty="0">
                <a:solidFill>
                  <a:srgbClr val="3366FF"/>
                </a:solidFill>
                <a:latin typeface="Arial"/>
              </a:rPr>
              <a:t>b: D2: Virtual margins at market balance</a:t>
            </a:r>
            <a:endParaRPr lang="en-US" sz="1600" b="1" dirty="0">
              <a:solidFill>
                <a:srgbClr val="3366FF"/>
              </a:solidFill>
              <a:latin typeface="Arial"/>
            </a:endParaRPr>
          </a:p>
        </p:txBody>
      </p:sp>
      <p:sp>
        <p:nvSpPr>
          <p:cNvPr id="2" name="Slide Number Placeholder 1"/>
          <p:cNvSpPr>
            <a:spLocks noGrp="1"/>
          </p:cNvSpPr>
          <p:nvPr>
            <p:ph type="sldNum" sz="quarter" idx="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51322C-20B2-48C3-B63D-68158FEBF630}" type="slidenum">
              <a:rPr kumimoji="0" lang="en-US" sz="900" b="0" i="0" u="none" strike="noStrike" kern="1200" cap="none" spc="0" normalizeH="0" baseline="0" noProof="0" smtClean="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sz="900" b="0" i="0" u="none" strike="noStrike" kern="1200" cap="none" spc="0" normalizeH="0" baseline="0" noProof="0" dirty="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endParaRPr>
          </a:p>
        </p:txBody>
      </p:sp>
      <p:sp>
        <p:nvSpPr>
          <p:cNvPr id="3" name="Rectangle 2"/>
          <p:cNvSpPr/>
          <p:nvPr/>
        </p:nvSpPr>
        <p:spPr>
          <a:xfrm>
            <a:off x="527596" y="1848491"/>
            <a:ext cx="7118038" cy="1046440"/>
          </a:xfrm>
          <a:prstGeom prst="rect">
            <a:avLst/>
          </a:prstGeom>
        </p:spPr>
        <p:txBody>
          <a:bodyPr wrap="square">
            <a:spAutoFit/>
          </a:bodyPr>
          <a:lstStyle/>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a:p>
            <a:pPr marL="0" marR="0" lvl="0" indent="-56515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Unicode MS" charset="0"/>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p:txBody>
      </p:sp>
      <p:sp>
        <p:nvSpPr>
          <p:cNvPr id="37" name="Rounded Rectangle 36">
            <a:extLst>
              <a:ext uri="{FF2B5EF4-FFF2-40B4-BE49-F238E27FC236}">
                <a16:creationId xmlns:a16="http://schemas.microsoft.com/office/drawing/2014/main" id="{529B86CB-775E-6C44-82D7-0534FE9FA126}"/>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TSOs</a:t>
            </a:r>
          </a:p>
        </p:txBody>
      </p:sp>
      <p:pic>
        <p:nvPicPr>
          <p:cNvPr id="13" name="Obraz 12">
            <a:extLst>
              <a:ext uri="{FF2B5EF4-FFF2-40B4-BE49-F238E27FC236}">
                <a16:creationId xmlns:a16="http://schemas.microsoft.com/office/drawing/2014/main" id="{7AFAEB91-2516-475A-B60E-B01A8C1AE456}"/>
              </a:ext>
            </a:extLst>
          </p:cNvPr>
          <p:cNvPicPr>
            <a:picLocks noChangeAspect="1"/>
          </p:cNvPicPr>
          <p:nvPr/>
        </p:nvPicPr>
        <p:blipFill>
          <a:blip r:embed="rId3"/>
          <a:srcRect/>
          <a:stretch/>
        </p:blipFill>
        <p:spPr>
          <a:xfrm>
            <a:off x="2" y="1942061"/>
            <a:ext cx="4758192" cy="2973870"/>
          </a:xfrm>
          <a:prstGeom prst="rect">
            <a:avLst/>
          </a:prstGeom>
        </p:spPr>
      </p:pic>
      <p:pic>
        <p:nvPicPr>
          <p:cNvPr id="14" name="Obraz 13">
            <a:extLst>
              <a:ext uri="{FF2B5EF4-FFF2-40B4-BE49-F238E27FC236}">
                <a16:creationId xmlns:a16="http://schemas.microsoft.com/office/drawing/2014/main" id="{4520A249-1E4A-45A8-BBF7-19C9D9612938}"/>
              </a:ext>
            </a:extLst>
          </p:cNvPr>
          <p:cNvPicPr>
            <a:picLocks noChangeAspect="1"/>
          </p:cNvPicPr>
          <p:nvPr/>
        </p:nvPicPr>
        <p:blipFill>
          <a:blip r:embed="rId4"/>
          <a:srcRect/>
          <a:stretch/>
        </p:blipFill>
        <p:spPr>
          <a:xfrm>
            <a:off x="5147804" y="1942061"/>
            <a:ext cx="4758192" cy="2973870"/>
          </a:xfrm>
          <a:prstGeom prst="rect">
            <a:avLst/>
          </a:prstGeom>
        </p:spPr>
      </p:pic>
    </p:spTree>
    <p:extLst>
      <p:ext uri="{BB962C8B-B14F-4D97-AF65-F5344CB8AC3E}">
        <p14:creationId xmlns:p14="http://schemas.microsoft.com/office/powerpoint/2010/main" val="28151478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228865DE-4E3D-A24E-8314-1A31363C1CC8}"/>
              </a:ext>
            </a:extLst>
          </p:cNvPr>
          <p:cNvSpPr>
            <a:spLocks noGrp="1"/>
          </p:cNvSpPr>
          <p:nvPr>
            <p:ph type="body" sz="quarter" idx="16"/>
          </p:nvPr>
        </p:nvSpPr>
        <p:spPr>
          <a:xfrm>
            <a:off x="527596" y="98380"/>
            <a:ext cx="8640000" cy="363850"/>
          </a:xfrm>
        </p:spPr>
        <p:txBody>
          <a:bodyPr/>
          <a:lstStyle/>
          <a:p>
            <a:r>
              <a:rPr lang="en-US" sz="1600" b="1" dirty="0">
                <a:solidFill>
                  <a:srgbClr val="3366FF"/>
                </a:solidFill>
                <a:latin typeface="Arial"/>
              </a:rPr>
              <a:t>KPI </a:t>
            </a:r>
            <a:r>
              <a:rPr lang="pl-PL" sz="1600" b="1" dirty="0">
                <a:solidFill>
                  <a:srgbClr val="3366FF"/>
                </a:solidFill>
                <a:latin typeface="Arial"/>
              </a:rPr>
              <a:t>1</a:t>
            </a:r>
            <a:r>
              <a:rPr lang="de-DE" sz="1600" b="1" dirty="0">
                <a:solidFill>
                  <a:srgbClr val="3366FF"/>
                </a:solidFill>
                <a:latin typeface="Arial"/>
              </a:rPr>
              <a:t>4</a:t>
            </a:r>
            <a:r>
              <a:rPr lang="pl-PL" sz="1600" b="1" dirty="0">
                <a:solidFill>
                  <a:srgbClr val="3366FF"/>
                </a:solidFill>
                <a:latin typeface="Arial"/>
              </a:rPr>
              <a:t>b: D4: Virtual margins at market balance</a:t>
            </a:r>
            <a:endParaRPr lang="en-US" sz="1600" b="1" dirty="0">
              <a:solidFill>
                <a:srgbClr val="3366FF"/>
              </a:solidFill>
              <a:latin typeface="Arial"/>
            </a:endParaRPr>
          </a:p>
        </p:txBody>
      </p:sp>
      <p:sp>
        <p:nvSpPr>
          <p:cNvPr id="2" name="Slide Number Placeholder 1"/>
          <p:cNvSpPr>
            <a:spLocks noGrp="1"/>
          </p:cNvSpPr>
          <p:nvPr>
            <p:ph type="sldNum" sz="quarter" idx="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51322C-20B2-48C3-B63D-68158FEBF630}" type="slidenum">
              <a:rPr kumimoji="0" lang="en-US" sz="900" b="0" i="0" u="none" strike="noStrike" kern="1200" cap="none" spc="0" normalizeH="0" baseline="0" noProof="0" smtClean="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sz="900" b="0" i="0" u="none" strike="noStrike" kern="1200" cap="none" spc="0" normalizeH="0" baseline="0" noProof="0" dirty="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endParaRPr>
          </a:p>
        </p:txBody>
      </p:sp>
      <p:sp>
        <p:nvSpPr>
          <p:cNvPr id="3" name="Rectangle 2"/>
          <p:cNvSpPr/>
          <p:nvPr/>
        </p:nvSpPr>
        <p:spPr>
          <a:xfrm>
            <a:off x="527596" y="1848491"/>
            <a:ext cx="7118038" cy="1046440"/>
          </a:xfrm>
          <a:prstGeom prst="rect">
            <a:avLst/>
          </a:prstGeom>
        </p:spPr>
        <p:txBody>
          <a:bodyPr wrap="square">
            <a:spAutoFit/>
          </a:bodyPr>
          <a:lstStyle/>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a:p>
            <a:pPr marL="0" marR="0" lvl="0" indent="-56515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Unicode MS" charset="0"/>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p:txBody>
      </p:sp>
      <p:sp>
        <p:nvSpPr>
          <p:cNvPr id="37" name="Rounded Rectangle 36">
            <a:extLst>
              <a:ext uri="{FF2B5EF4-FFF2-40B4-BE49-F238E27FC236}">
                <a16:creationId xmlns:a16="http://schemas.microsoft.com/office/drawing/2014/main" id="{529B86CB-775E-6C44-82D7-0534FE9FA126}"/>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TSOs</a:t>
            </a:r>
          </a:p>
        </p:txBody>
      </p:sp>
      <p:pic>
        <p:nvPicPr>
          <p:cNvPr id="13" name="Obraz 12">
            <a:extLst>
              <a:ext uri="{FF2B5EF4-FFF2-40B4-BE49-F238E27FC236}">
                <a16:creationId xmlns:a16="http://schemas.microsoft.com/office/drawing/2014/main" id="{7AFAEB91-2516-475A-B60E-B01A8C1AE456}"/>
              </a:ext>
            </a:extLst>
          </p:cNvPr>
          <p:cNvPicPr>
            <a:picLocks noChangeAspect="1"/>
          </p:cNvPicPr>
          <p:nvPr/>
        </p:nvPicPr>
        <p:blipFill>
          <a:blip r:embed="rId3"/>
          <a:srcRect/>
          <a:stretch/>
        </p:blipFill>
        <p:spPr>
          <a:xfrm>
            <a:off x="2" y="1942061"/>
            <a:ext cx="4758192" cy="2973870"/>
          </a:xfrm>
          <a:prstGeom prst="rect">
            <a:avLst/>
          </a:prstGeom>
        </p:spPr>
      </p:pic>
      <p:pic>
        <p:nvPicPr>
          <p:cNvPr id="14" name="Obraz 13">
            <a:extLst>
              <a:ext uri="{FF2B5EF4-FFF2-40B4-BE49-F238E27FC236}">
                <a16:creationId xmlns:a16="http://schemas.microsoft.com/office/drawing/2014/main" id="{4520A249-1E4A-45A8-BBF7-19C9D9612938}"/>
              </a:ext>
            </a:extLst>
          </p:cNvPr>
          <p:cNvPicPr>
            <a:picLocks noChangeAspect="1"/>
          </p:cNvPicPr>
          <p:nvPr/>
        </p:nvPicPr>
        <p:blipFill>
          <a:blip r:embed="rId4"/>
          <a:srcRect/>
          <a:stretch/>
        </p:blipFill>
        <p:spPr>
          <a:xfrm>
            <a:off x="5147804" y="1942061"/>
            <a:ext cx="4758192" cy="2973870"/>
          </a:xfrm>
          <a:prstGeom prst="rect">
            <a:avLst/>
          </a:prstGeom>
        </p:spPr>
      </p:pic>
    </p:spTree>
    <p:extLst>
      <p:ext uri="{BB962C8B-B14F-4D97-AF65-F5344CB8AC3E}">
        <p14:creationId xmlns:p14="http://schemas.microsoft.com/office/powerpoint/2010/main" val="245421873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228865DE-4E3D-A24E-8314-1A31363C1CC8}"/>
              </a:ext>
            </a:extLst>
          </p:cNvPr>
          <p:cNvSpPr>
            <a:spLocks noGrp="1"/>
          </p:cNvSpPr>
          <p:nvPr>
            <p:ph type="body" sz="quarter" idx="16"/>
          </p:nvPr>
        </p:nvSpPr>
        <p:spPr>
          <a:xfrm>
            <a:off x="508969" y="98380"/>
            <a:ext cx="8640000" cy="363850"/>
          </a:xfrm>
        </p:spPr>
        <p:txBody>
          <a:bodyPr/>
          <a:lstStyle/>
          <a:p>
            <a:r>
              <a:rPr lang="en-US" sz="1600" b="1" dirty="0">
                <a:solidFill>
                  <a:srgbClr val="3366FF"/>
                </a:solidFill>
                <a:latin typeface="Arial"/>
              </a:rPr>
              <a:t>KPI </a:t>
            </a:r>
            <a:r>
              <a:rPr lang="pl-PL" sz="1600" b="1" dirty="0">
                <a:solidFill>
                  <a:srgbClr val="3366FF"/>
                </a:solidFill>
                <a:latin typeface="Arial"/>
              </a:rPr>
              <a:t>1</a:t>
            </a:r>
            <a:r>
              <a:rPr lang="de-DE" sz="1600" b="1" dirty="0">
                <a:solidFill>
                  <a:srgbClr val="3366FF"/>
                </a:solidFill>
                <a:latin typeface="Arial"/>
              </a:rPr>
              <a:t>4</a:t>
            </a:r>
            <a:r>
              <a:rPr lang="pl-PL" sz="1600" b="1" dirty="0">
                <a:solidFill>
                  <a:srgbClr val="3366FF"/>
                </a:solidFill>
                <a:latin typeface="Arial"/>
              </a:rPr>
              <a:t>b: D7: Virtual margins at market balance</a:t>
            </a:r>
            <a:endParaRPr lang="en-US" sz="1600" b="1" dirty="0">
              <a:solidFill>
                <a:srgbClr val="3366FF"/>
              </a:solidFill>
              <a:latin typeface="Arial"/>
            </a:endParaRPr>
          </a:p>
        </p:txBody>
      </p:sp>
      <p:sp>
        <p:nvSpPr>
          <p:cNvPr id="2" name="Slide Number Placeholder 1"/>
          <p:cNvSpPr>
            <a:spLocks noGrp="1"/>
          </p:cNvSpPr>
          <p:nvPr>
            <p:ph type="sldNum" sz="quarter" idx="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51322C-20B2-48C3-B63D-68158FEBF630}" type="slidenum">
              <a:rPr kumimoji="0" lang="en-US" sz="900" b="0" i="0" u="none" strike="noStrike" kern="1200" cap="none" spc="0" normalizeH="0" baseline="0" noProof="0" smtClean="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US" sz="900" b="0" i="0" u="none" strike="noStrike" kern="1200" cap="none" spc="0" normalizeH="0" baseline="0" noProof="0" dirty="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endParaRPr>
          </a:p>
        </p:txBody>
      </p:sp>
      <p:sp>
        <p:nvSpPr>
          <p:cNvPr id="3" name="Rectangle 2"/>
          <p:cNvSpPr/>
          <p:nvPr/>
        </p:nvSpPr>
        <p:spPr>
          <a:xfrm>
            <a:off x="527596" y="1848491"/>
            <a:ext cx="7118038" cy="1046440"/>
          </a:xfrm>
          <a:prstGeom prst="rect">
            <a:avLst/>
          </a:prstGeom>
        </p:spPr>
        <p:txBody>
          <a:bodyPr wrap="square">
            <a:spAutoFit/>
          </a:bodyPr>
          <a:lstStyle/>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a:p>
            <a:pPr marL="0" marR="0" lvl="0" indent="-56515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Unicode MS" charset="0"/>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p:txBody>
      </p:sp>
      <p:sp>
        <p:nvSpPr>
          <p:cNvPr id="37" name="Rounded Rectangle 36">
            <a:extLst>
              <a:ext uri="{FF2B5EF4-FFF2-40B4-BE49-F238E27FC236}">
                <a16:creationId xmlns:a16="http://schemas.microsoft.com/office/drawing/2014/main" id="{529B86CB-775E-6C44-82D7-0534FE9FA126}"/>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TSOs</a:t>
            </a:r>
          </a:p>
        </p:txBody>
      </p:sp>
      <p:pic>
        <p:nvPicPr>
          <p:cNvPr id="13" name="Obraz 12">
            <a:extLst>
              <a:ext uri="{FF2B5EF4-FFF2-40B4-BE49-F238E27FC236}">
                <a16:creationId xmlns:a16="http://schemas.microsoft.com/office/drawing/2014/main" id="{7AFAEB91-2516-475A-B60E-B01A8C1AE456}"/>
              </a:ext>
            </a:extLst>
          </p:cNvPr>
          <p:cNvPicPr>
            <a:picLocks noChangeAspect="1"/>
          </p:cNvPicPr>
          <p:nvPr/>
        </p:nvPicPr>
        <p:blipFill>
          <a:blip r:embed="rId3"/>
          <a:srcRect/>
          <a:stretch/>
        </p:blipFill>
        <p:spPr>
          <a:xfrm>
            <a:off x="2" y="1942061"/>
            <a:ext cx="4758192" cy="2973870"/>
          </a:xfrm>
          <a:prstGeom prst="rect">
            <a:avLst/>
          </a:prstGeom>
        </p:spPr>
      </p:pic>
      <p:pic>
        <p:nvPicPr>
          <p:cNvPr id="14" name="Obraz 13">
            <a:extLst>
              <a:ext uri="{FF2B5EF4-FFF2-40B4-BE49-F238E27FC236}">
                <a16:creationId xmlns:a16="http://schemas.microsoft.com/office/drawing/2014/main" id="{4520A249-1E4A-45A8-BBF7-19C9D9612938}"/>
              </a:ext>
            </a:extLst>
          </p:cNvPr>
          <p:cNvPicPr>
            <a:picLocks noChangeAspect="1"/>
          </p:cNvPicPr>
          <p:nvPr/>
        </p:nvPicPr>
        <p:blipFill>
          <a:blip r:embed="rId4"/>
          <a:srcRect/>
          <a:stretch/>
        </p:blipFill>
        <p:spPr>
          <a:xfrm>
            <a:off x="5147804" y="1942061"/>
            <a:ext cx="4758192" cy="2973870"/>
          </a:xfrm>
          <a:prstGeom prst="rect">
            <a:avLst/>
          </a:prstGeom>
        </p:spPr>
      </p:pic>
    </p:spTree>
    <p:extLst>
      <p:ext uri="{BB962C8B-B14F-4D97-AF65-F5344CB8AC3E}">
        <p14:creationId xmlns:p14="http://schemas.microsoft.com/office/powerpoint/2010/main" val="333007982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228865DE-4E3D-A24E-8314-1A31363C1CC8}"/>
              </a:ext>
            </a:extLst>
          </p:cNvPr>
          <p:cNvSpPr>
            <a:spLocks noGrp="1"/>
          </p:cNvSpPr>
          <p:nvPr>
            <p:ph type="body" sz="quarter" idx="16"/>
          </p:nvPr>
        </p:nvSpPr>
        <p:spPr>
          <a:xfrm>
            <a:off x="313840" y="122867"/>
            <a:ext cx="8640000" cy="363850"/>
          </a:xfrm>
        </p:spPr>
        <p:txBody>
          <a:bodyPr/>
          <a:lstStyle/>
          <a:p>
            <a:r>
              <a:rPr lang="en-US" sz="1600" b="1" dirty="0">
                <a:solidFill>
                  <a:srgbClr val="3366FF"/>
                </a:solidFill>
                <a:latin typeface="Arial"/>
              </a:rPr>
              <a:t>KPI </a:t>
            </a:r>
            <a:r>
              <a:rPr lang="pl-PL" sz="1600" b="1" dirty="0">
                <a:solidFill>
                  <a:srgbClr val="3366FF"/>
                </a:solidFill>
                <a:latin typeface="Arial"/>
              </a:rPr>
              <a:t>1</a:t>
            </a:r>
            <a:r>
              <a:rPr lang="de-DE" sz="1600" b="1" dirty="0">
                <a:solidFill>
                  <a:srgbClr val="3366FF"/>
                </a:solidFill>
                <a:latin typeface="Arial"/>
              </a:rPr>
              <a:t>4</a:t>
            </a:r>
            <a:r>
              <a:rPr lang="pl-PL" sz="1600" b="1" dirty="0">
                <a:solidFill>
                  <a:srgbClr val="3366FF"/>
                </a:solidFill>
                <a:latin typeface="Arial"/>
              </a:rPr>
              <a:t>b: D8: Virtual margins at market balance</a:t>
            </a:r>
            <a:endParaRPr lang="en-US" sz="1600" b="1" dirty="0">
              <a:solidFill>
                <a:srgbClr val="3366FF"/>
              </a:solidFill>
              <a:latin typeface="Arial"/>
            </a:endParaRPr>
          </a:p>
        </p:txBody>
      </p:sp>
      <p:sp>
        <p:nvSpPr>
          <p:cNvPr id="2" name="Slide Number Placeholder 1"/>
          <p:cNvSpPr>
            <a:spLocks noGrp="1"/>
          </p:cNvSpPr>
          <p:nvPr>
            <p:ph type="sldNum" sz="quarter" idx="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51322C-20B2-48C3-B63D-68158FEBF630}" type="slidenum">
              <a:rPr kumimoji="0" lang="en-US" sz="900" b="0" i="0" u="none" strike="noStrike" kern="1200" cap="none" spc="0" normalizeH="0" baseline="0" noProof="0" smtClean="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900" b="0" i="0" u="none" strike="noStrike" kern="1200" cap="none" spc="0" normalizeH="0" baseline="0" noProof="0" dirty="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endParaRPr>
          </a:p>
        </p:txBody>
      </p:sp>
      <p:sp>
        <p:nvSpPr>
          <p:cNvPr id="3" name="Rectangle 2"/>
          <p:cNvSpPr/>
          <p:nvPr/>
        </p:nvSpPr>
        <p:spPr>
          <a:xfrm>
            <a:off x="527596" y="1848491"/>
            <a:ext cx="7118038" cy="1046440"/>
          </a:xfrm>
          <a:prstGeom prst="rect">
            <a:avLst/>
          </a:prstGeom>
        </p:spPr>
        <p:txBody>
          <a:bodyPr wrap="square">
            <a:spAutoFit/>
          </a:bodyPr>
          <a:lstStyle/>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a:p>
            <a:pPr marL="0" marR="0" lvl="0" indent="-56515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Unicode MS" charset="0"/>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p:txBody>
      </p:sp>
      <p:sp>
        <p:nvSpPr>
          <p:cNvPr id="37" name="Rounded Rectangle 36">
            <a:extLst>
              <a:ext uri="{FF2B5EF4-FFF2-40B4-BE49-F238E27FC236}">
                <a16:creationId xmlns:a16="http://schemas.microsoft.com/office/drawing/2014/main" id="{529B86CB-775E-6C44-82D7-0534FE9FA126}"/>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TSOs</a:t>
            </a:r>
          </a:p>
        </p:txBody>
      </p:sp>
      <p:pic>
        <p:nvPicPr>
          <p:cNvPr id="13" name="Obraz 12">
            <a:extLst>
              <a:ext uri="{FF2B5EF4-FFF2-40B4-BE49-F238E27FC236}">
                <a16:creationId xmlns:a16="http://schemas.microsoft.com/office/drawing/2014/main" id="{7AFAEB91-2516-475A-B60E-B01A8C1AE456}"/>
              </a:ext>
            </a:extLst>
          </p:cNvPr>
          <p:cNvPicPr>
            <a:picLocks noChangeAspect="1"/>
          </p:cNvPicPr>
          <p:nvPr/>
        </p:nvPicPr>
        <p:blipFill>
          <a:blip r:embed="rId3"/>
          <a:srcRect/>
          <a:stretch/>
        </p:blipFill>
        <p:spPr>
          <a:xfrm>
            <a:off x="2" y="1942061"/>
            <a:ext cx="4758192" cy="2973870"/>
          </a:xfrm>
          <a:prstGeom prst="rect">
            <a:avLst/>
          </a:prstGeom>
        </p:spPr>
      </p:pic>
      <p:pic>
        <p:nvPicPr>
          <p:cNvPr id="14" name="Obraz 13">
            <a:extLst>
              <a:ext uri="{FF2B5EF4-FFF2-40B4-BE49-F238E27FC236}">
                <a16:creationId xmlns:a16="http://schemas.microsoft.com/office/drawing/2014/main" id="{4520A249-1E4A-45A8-BBF7-19C9D9612938}"/>
              </a:ext>
            </a:extLst>
          </p:cNvPr>
          <p:cNvPicPr>
            <a:picLocks noChangeAspect="1"/>
          </p:cNvPicPr>
          <p:nvPr/>
        </p:nvPicPr>
        <p:blipFill>
          <a:blip r:embed="rId4"/>
          <a:srcRect/>
          <a:stretch/>
        </p:blipFill>
        <p:spPr>
          <a:xfrm>
            <a:off x="5147804" y="1942061"/>
            <a:ext cx="4758192" cy="2973870"/>
          </a:xfrm>
          <a:prstGeom prst="rect">
            <a:avLst/>
          </a:prstGeom>
        </p:spPr>
      </p:pic>
    </p:spTree>
    <p:extLst>
      <p:ext uri="{BB962C8B-B14F-4D97-AF65-F5344CB8AC3E}">
        <p14:creationId xmlns:p14="http://schemas.microsoft.com/office/powerpoint/2010/main" val="205474572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Parallel Run KPI report</a:t>
            </a:r>
          </a:p>
        </p:txBody>
      </p:sp>
      <p:sp>
        <p:nvSpPr>
          <p:cNvPr id="9" name="Text Placeholder 8">
            <a:extLst>
              <a:ext uri="{FF2B5EF4-FFF2-40B4-BE49-F238E27FC236}">
                <a16:creationId xmlns:a16="http://schemas.microsoft.com/office/drawing/2014/main" id="{228865DE-4E3D-A24E-8314-1A31363C1CC8}"/>
              </a:ext>
            </a:extLst>
          </p:cNvPr>
          <p:cNvSpPr>
            <a:spLocks noGrp="1"/>
          </p:cNvSpPr>
          <p:nvPr>
            <p:ph type="body" sz="quarter" idx="16"/>
          </p:nvPr>
        </p:nvSpPr>
        <p:spPr/>
        <p:txBody>
          <a:bodyPr/>
          <a:lstStyle/>
          <a:p>
            <a:r>
              <a:rPr lang="en-US" dirty="0"/>
              <a:t>Overview limitations &amp; assumptions</a:t>
            </a:r>
          </a:p>
        </p:txBody>
      </p:sp>
      <p:sp>
        <p:nvSpPr>
          <p:cNvPr id="36" name="Content Placeholder 15">
            <a:extLst>
              <a:ext uri="{FF2B5EF4-FFF2-40B4-BE49-F238E27FC236}">
                <a16:creationId xmlns:a16="http://schemas.microsoft.com/office/drawing/2014/main" id="{E358852D-FA22-564B-8FF1-4D41EAF68204}"/>
              </a:ext>
            </a:extLst>
          </p:cNvPr>
          <p:cNvSpPr>
            <a:spLocks noGrp="1"/>
          </p:cNvSpPr>
          <p:nvPr>
            <p:ph sz="quarter" idx="17"/>
          </p:nvPr>
        </p:nvSpPr>
        <p:spPr>
          <a:xfrm>
            <a:off x="539999" y="970893"/>
            <a:ext cx="9000000" cy="4320000"/>
          </a:xfrm>
        </p:spPr>
        <p:txBody>
          <a:bodyPr vert="horz" lIns="91440" tIns="45720" rIns="91440" bIns="45720" rtlCol="0" anchor="t">
            <a:noAutofit/>
          </a:bodyPr>
          <a:lstStyle/>
          <a:p>
            <a:r>
              <a:rPr lang="en-US" dirty="0"/>
              <a:t>Core project parties maintain an overview on the JAO website with the assumptions and limitations for specific Business days during the parallel run – see JAO website (</a:t>
            </a:r>
            <a:r>
              <a:rPr lang="en-US" dirty="0">
                <a:hlinkClick r:id="rId3"/>
              </a:rPr>
              <a:t>LINK</a:t>
            </a:r>
            <a:r>
              <a:rPr lang="en-US" dirty="0"/>
              <a:t>).</a:t>
            </a:r>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pPr marL="0" indent="0">
              <a:buFont typeface="Arial" panose="020B0604020202020204" pitchFamily="34" charset="0"/>
              <a:buNone/>
            </a:pPr>
            <a:endParaRPr lang="en-US" dirty="0"/>
          </a:p>
          <a:p>
            <a:pPr marL="0" indent="0">
              <a:buFont typeface="Arial" panose="020B0604020202020204" pitchFamily="34" charset="0"/>
              <a:buNone/>
            </a:pPr>
            <a:endParaRPr lang="en-US" dirty="0"/>
          </a:p>
          <a:p>
            <a:pPr marL="0" lvl="1" indent="0" fontAlgn="ctr">
              <a:buNone/>
              <a:defRPr/>
            </a:pPr>
            <a:endParaRPr lang="en-US" sz="1100" dirty="0">
              <a:solidFill>
                <a:srgbClr val="404040"/>
              </a:solidFill>
            </a:endParaRPr>
          </a:p>
          <a:p>
            <a:pPr marL="0" lvl="1" indent="0" fontAlgn="ctr">
              <a:buNone/>
              <a:defRPr/>
            </a:pPr>
            <a:endParaRPr lang="en-US" sz="1100" dirty="0">
              <a:solidFill>
                <a:srgbClr val="404040"/>
              </a:solidFill>
            </a:endParaRPr>
          </a:p>
          <a:p>
            <a:pPr lvl="0">
              <a:buClr>
                <a:srgbClr val="FFFFFF"/>
              </a:buClr>
              <a:buSzPct val="120000"/>
              <a:defRPr/>
            </a:pPr>
            <a:endParaRPr lang="en-US" kern="1200" dirty="0">
              <a:solidFill>
                <a:srgbClr val="3366FF"/>
              </a:solidFill>
            </a:endParaRPr>
          </a:p>
          <a:p>
            <a:pPr lvl="0">
              <a:buClr>
                <a:srgbClr val="FFFFFF"/>
              </a:buClr>
              <a:buSzPct val="120000"/>
              <a:defRPr/>
            </a:pPr>
            <a:endParaRPr lang="en-US" dirty="0"/>
          </a:p>
          <a:p>
            <a:pPr>
              <a:buClr>
                <a:srgbClr val="FFFFFF"/>
              </a:buClr>
              <a:buSzPct val="120000"/>
              <a:defRPr/>
            </a:pPr>
            <a:endParaRPr lang="en-US" kern="1200" dirty="0">
              <a:solidFill>
                <a:srgbClr val="3366FF"/>
              </a:solidFill>
              <a:latin typeface="Arial"/>
            </a:endParaRPr>
          </a:p>
          <a:p>
            <a:pPr>
              <a:buClr>
                <a:srgbClr val="FFFFFF"/>
              </a:buClr>
              <a:buSzPct val="120000"/>
              <a:defRPr/>
            </a:pPr>
            <a:endParaRPr lang="de-DE" sz="1100" dirty="0">
              <a:solidFill>
                <a:srgbClr val="333333"/>
              </a:solidFill>
              <a:latin typeface="Open Sans"/>
              <a:ea typeface="Arial Unicode MS"/>
              <a:cs typeface="Arial"/>
            </a:endParaRPr>
          </a:p>
          <a:p>
            <a:pPr>
              <a:buClr>
                <a:srgbClr val="FFFFFF"/>
              </a:buClr>
              <a:buSzPct val="120000"/>
              <a:defRPr/>
            </a:pPr>
            <a:r>
              <a:rPr lang="de-DE" sz="1100" dirty="0">
                <a:solidFill>
                  <a:srgbClr val="333333"/>
                </a:solidFill>
                <a:latin typeface="Open Sans"/>
                <a:ea typeface="Arial Unicode MS"/>
                <a:cs typeface="Arial"/>
              </a:rPr>
              <a:t>Note:</a:t>
            </a:r>
            <a:r>
              <a:rPr lang="en-GB" sz="1100" dirty="0">
                <a:solidFill>
                  <a:schemeClr val="tx1">
                    <a:lumMod val="75000"/>
                    <a:lumOff val="25000"/>
                  </a:schemeClr>
                </a:solidFill>
              </a:rPr>
              <a:t>Unknown issues can be present and can be discovered in the future as analysis continues. This might lead to the ex-post conclusion that results for certain BDs are invalid. </a:t>
            </a:r>
            <a:r>
              <a:rPr lang="de-DE" sz="900" kern="1200" dirty="0">
                <a:solidFill>
                  <a:srgbClr val="000000"/>
                </a:solidFill>
                <a:latin typeface="Arial"/>
                <a:ea typeface="+mn-ea"/>
                <a:cs typeface="Arial"/>
              </a:rPr>
              <a:t>German TSO </a:t>
            </a:r>
            <a:r>
              <a:rPr lang="de-DE" sz="900" kern="1200" dirty="0" err="1">
                <a:solidFill>
                  <a:srgbClr val="000000"/>
                </a:solidFill>
                <a:latin typeface="Arial"/>
                <a:ea typeface="+mn-ea"/>
                <a:cs typeface="Arial"/>
              </a:rPr>
              <a:t>names</a:t>
            </a:r>
            <a:r>
              <a:rPr lang="de-DE" sz="900" kern="1200" dirty="0">
                <a:solidFill>
                  <a:srgbClr val="000000"/>
                </a:solidFill>
                <a:latin typeface="Arial"/>
                <a:ea typeface="+mn-ea"/>
                <a:cs typeface="Arial"/>
              </a:rPr>
              <a:t> </a:t>
            </a:r>
            <a:r>
              <a:rPr lang="de-DE" sz="900" kern="1200" dirty="0" err="1">
                <a:solidFill>
                  <a:srgbClr val="000000"/>
                </a:solidFill>
                <a:latin typeface="Arial"/>
                <a:ea typeface="+mn-ea"/>
                <a:cs typeface="Arial"/>
              </a:rPr>
              <a:t>uses</a:t>
            </a:r>
            <a:r>
              <a:rPr lang="de-DE" sz="900" kern="1200" dirty="0">
                <a:solidFill>
                  <a:srgbClr val="000000"/>
                </a:solidFill>
                <a:latin typeface="Arial"/>
                <a:ea typeface="+mn-ea"/>
                <a:cs typeface="Arial"/>
              </a:rPr>
              <a:t> </a:t>
            </a:r>
            <a:r>
              <a:rPr lang="de-DE" sz="900" kern="1200" dirty="0" err="1">
                <a:solidFill>
                  <a:srgbClr val="000000"/>
                </a:solidFill>
                <a:latin typeface="Arial"/>
                <a:ea typeface="+mn-ea"/>
                <a:cs typeface="Arial"/>
              </a:rPr>
              <a:t>abbreviations</a:t>
            </a:r>
            <a:r>
              <a:rPr lang="de-DE" sz="900" kern="1200" dirty="0">
                <a:solidFill>
                  <a:srgbClr val="000000"/>
                </a:solidFill>
                <a:latin typeface="Arial"/>
                <a:ea typeface="+mn-ea"/>
                <a:cs typeface="Arial"/>
              </a:rPr>
              <a:t>: D2: Tennet GmbH, D4: TransnetBW, D7: Amprion, D8: 50Hertz</a:t>
            </a:r>
            <a:endParaRPr lang="en-US" sz="900" kern="1200" dirty="0">
              <a:solidFill>
                <a:srgbClr val="000000"/>
              </a:solidFill>
              <a:latin typeface="Arial"/>
              <a:ea typeface="+mn-ea"/>
              <a:cs typeface="Arial"/>
            </a:endParaRPr>
          </a:p>
          <a:p>
            <a:endParaRPr lang="en-US" dirty="0"/>
          </a:p>
          <a:p>
            <a:endParaRPr lang="en-US" dirty="0"/>
          </a:p>
          <a:p>
            <a:endParaRPr lang="en-US" dirty="0"/>
          </a:p>
          <a:p>
            <a:pPr lvl="1"/>
            <a:endParaRPr lang="en-US" dirty="0"/>
          </a:p>
          <a:p>
            <a:pPr lvl="1"/>
            <a:endParaRPr lang="en-US" dirty="0"/>
          </a:p>
        </p:txBody>
      </p:sp>
      <p:sp>
        <p:nvSpPr>
          <p:cNvPr id="2" name="Slide Number Placeholder 1"/>
          <p:cNvSpPr>
            <a:spLocks noGrp="1"/>
          </p:cNvSpPr>
          <p:nvPr>
            <p:ph type="sldNum" sz="quarter" idx="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51322C-20B2-48C3-B63D-68158FEBF630}" type="slidenum">
              <a:rPr kumimoji="0" lang="en-US" sz="900" b="0" i="0" u="none" strike="noStrike" kern="1200" cap="none" spc="0" normalizeH="0" baseline="0" noProof="0" smtClean="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US" sz="900" b="0" i="0" u="none" strike="noStrike" kern="1200" cap="none" spc="0" normalizeH="0" baseline="0" noProof="0" dirty="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endParaRPr>
          </a:p>
        </p:txBody>
      </p:sp>
      <p:sp>
        <p:nvSpPr>
          <p:cNvPr id="3" name="Rectangle 2"/>
          <p:cNvSpPr/>
          <p:nvPr/>
        </p:nvSpPr>
        <p:spPr>
          <a:xfrm>
            <a:off x="527596" y="1848491"/>
            <a:ext cx="7118038" cy="1282402"/>
          </a:xfrm>
          <a:prstGeom prst="rect">
            <a:avLst/>
          </a:prstGeom>
        </p:spPr>
        <p:txBody>
          <a:bodyPr wrap="square">
            <a:spAutoFit/>
          </a:bodyPr>
          <a:lstStyle/>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a:p>
            <a:pPr marL="0" marR="0" lvl="0" indent="-56515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Unicode MS" charset="0"/>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p:txBody>
      </p:sp>
      <p:graphicFrame>
        <p:nvGraphicFramePr>
          <p:cNvPr id="4" name="Tabelle 3"/>
          <p:cNvGraphicFramePr>
            <a:graphicFrameLocks noGrp="1"/>
          </p:cNvGraphicFramePr>
          <p:nvPr>
            <p:extLst>
              <p:ext uri="{D42A27DB-BD31-4B8C-83A1-F6EECF244321}">
                <p14:modId xmlns:p14="http://schemas.microsoft.com/office/powerpoint/2010/main" val="1983138473"/>
              </p:ext>
            </p:extLst>
          </p:nvPr>
        </p:nvGraphicFramePr>
        <p:xfrm>
          <a:off x="672476" y="1639571"/>
          <a:ext cx="8507525" cy="4504688"/>
        </p:xfrm>
        <a:graphic>
          <a:graphicData uri="http://schemas.openxmlformats.org/drawingml/2006/table">
            <a:tbl>
              <a:tblPr/>
              <a:tblGrid>
                <a:gridCol w="6528493">
                  <a:extLst>
                    <a:ext uri="{9D8B030D-6E8A-4147-A177-3AD203B41FA5}">
                      <a16:colId xmlns:a16="http://schemas.microsoft.com/office/drawing/2014/main" val="3855093815"/>
                    </a:ext>
                  </a:extLst>
                </a:gridCol>
                <a:gridCol w="989516">
                  <a:extLst>
                    <a:ext uri="{9D8B030D-6E8A-4147-A177-3AD203B41FA5}">
                      <a16:colId xmlns:a16="http://schemas.microsoft.com/office/drawing/2014/main" val="752493015"/>
                    </a:ext>
                  </a:extLst>
                </a:gridCol>
                <a:gridCol w="989516">
                  <a:extLst>
                    <a:ext uri="{9D8B030D-6E8A-4147-A177-3AD203B41FA5}">
                      <a16:colId xmlns:a16="http://schemas.microsoft.com/office/drawing/2014/main" val="3608702792"/>
                    </a:ext>
                  </a:extLst>
                </a:gridCol>
              </a:tblGrid>
              <a:tr h="81715">
                <a:tc>
                  <a:txBody>
                    <a:bodyPr/>
                    <a:lstStyle/>
                    <a:p>
                      <a:pPr algn="ctr" fontAlgn="ctr"/>
                      <a:r>
                        <a:rPr lang="de-DE" sz="500" b="1" i="0" u="none" strike="noStrike">
                          <a:solidFill>
                            <a:srgbClr val="FFFFFF"/>
                          </a:solidFill>
                          <a:effectLst/>
                          <a:latin typeface="Arial" panose="020B0604020202020204" pitchFamily="34" charset="0"/>
                        </a:rPr>
                        <a:t>Description of issue / limitation</a:t>
                      </a:r>
                    </a:p>
                  </a:txBody>
                  <a:tcPr marL="4086" marR="4086" marT="408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3366FF"/>
                    </a:solidFill>
                  </a:tcPr>
                </a:tc>
                <a:tc>
                  <a:txBody>
                    <a:bodyPr/>
                    <a:lstStyle/>
                    <a:p>
                      <a:pPr algn="ctr" fontAlgn="ctr"/>
                      <a:r>
                        <a:rPr lang="de-DE" sz="500" b="1" i="0" u="none" strike="noStrike">
                          <a:solidFill>
                            <a:srgbClr val="FFFFFF"/>
                          </a:solidFill>
                          <a:effectLst/>
                          <a:latin typeface="Arial" panose="020B0604020202020204" pitchFamily="34" charset="0"/>
                        </a:rPr>
                        <a:t>FROM BD</a:t>
                      </a:r>
                    </a:p>
                  </a:txBody>
                  <a:tcPr marL="4086" marR="4086" marT="408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8EA9DB"/>
                    </a:solidFill>
                  </a:tcPr>
                </a:tc>
                <a:tc>
                  <a:txBody>
                    <a:bodyPr/>
                    <a:lstStyle/>
                    <a:p>
                      <a:pPr algn="ctr" fontAlgn="ctr"/>
                      <a:r>
                        <a:rPr lang="de-DE" sz="500" b="1" i="0" u="none" strike="noStrike">
                          <a:solidFill>
                            <a:srgbClr val="FFFFFF"/>
                          </a:solidFill>
                          <a:effectLst/>
                          <a:latin typeface="Arial" panose="020B0604020202020204" pitchFamily="34" charset="0"/>
                        </a:rPr>
                        <a:t>TO BD</a:t>
                      </a:r>
                    </a:p>
                  </a:txBody>
                  <a:tcPr marL="4086" marR="4086" marT="408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8EA9DB"/>
                    </a:solidFill>
                  </a:tcPr>
                </a:tc>
                <a:extLst>
                  <a:ext uri="{0D108BD9-81ED-4DB2-BD59-A6C34878D82A}">
                    <a16:rowId xmlns:a16="http://schemas.microsoft.com/office/drawing/2014/main" val="1347913430"/>
                  </a:ext>
                </a:extLst>
              </a:tr>
              <a:tr h="698665">
                <a:tc>
                  <a:txBody>
                    <a:bodyPr/>
                    <a:lstStyle/>
                    <a:p>
                      <a:pPr algn="l" fontAlgn="ctr"/>
                      <a:r>
                        <a:rPr lang="de-DE" sz="900" b="0" i="0" u="none" strike="noStrike" dirty="0">
                          <a:solidFill>
                            <a:srgbClr val="000000"/>
                          </a:solidFill>
                          <a:effectLst/>
                          <a:latin typeface="Arial" panose="020B0604020202020204" pitchFamily="34" charset="0"/>
                        </a:rPr>
                        <a:t>An </a:t>
                      </a:r>
                      <a:r>
                        <a:rPr lang="de-DE" sz="900" b="0" i="0" u="none" strike="noStrike" dirty="0" err="1">
                          <a:solidFill>
                            <a:srgbClr val="000000"/>
                          </a:solidFill>
                          <a:effectLst/>
                          <a:latin typeface="Arial" panose="020B0604020202020204" pitchFamily="34" charset="0"/>
                        </a:rPr>
                        <a:t>issue</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occurred</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that</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prevented</a:t>
                      </a:r>
                      <a:r>
                        <a:rPr lang="de-DE" sz="900" b="0" i="0" u="none" strike="noStrike" dirty="0">
                          <a:solidFill>
                            <a:srgbClr val="000000"/>
                          </a:solidFill>
                          <a:effectLst/>
                          <a:latin typeface="Arial" panose="020B0604020202020204" pitchFamily="34" charset="0"/>
                        </a:rPr>
                        <a:t> Elia </a:t>
                      </a:r>
                      <a:r>
                        <a:rPr lang="de-DE" sz="900" b="0" i="0" u="none" strike="noStrike" dirty="0" err="1">
                          <a:solidFill>
                            <a:srgbClr val="000000"/>
                          </a:solidFill>
                          <a:effectLst/>
                          <a:latin typeface="Arial" panose="020B0604020202020204" pitchFamily="34" charset="0"/>
                        </a:rPr>
                        <a:t>applying</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minRAM</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reduction</a:t>
                      </a:r>
                      <a:r>
                        <a:rPr lang="de-DE" sz="900" b="0" i="0" u="none" strike="noStrike" dirty="0">
                          <a:solidFill>
                            <a:srgbClr val="000000"/>
                          </a:solidFill>
                          <a:effectLst/>
                          <a:latin typeface="Arial" panose="020B0604020202020204" pitchFamily="34" charset="0"/>
                        </a:rPr>
                        <a:t> on (</a:t>
                      </a:r>
                      <a:r>
                        <a:rPr lang="de-DE" sz="900" b="0" i="0" u="none" strike="noStrike" dirty="0" err="1">
                          <a:solidFill>
                            <a:srgbClr val="000000"/>
                          </a:solidFill>
                          <a:effectLst/>
                          <a:latin typeface="Arial" panose="020B0604020202020204" pitchFamily="34" charset="0"/>
                        </a:rPr>
                        <a:t>some</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of</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its</a:t>
                      </a:r>
                      <a:r>
                        <a:rPr lang="de-DE" sz="900" b="0" i="0" u="none" strike="noStrike" dirty="0">
                          <a:solidFill>
                            <a:srgbClr val="000000"/>
                          </a:solidFill>
                          <a:effectLst/>
                          <a:latin typeface="Arial" panose="020B0604020202020204" pitchFamily="34" charset="0"/>
                        </a:rPr>
                        <a:t> CNECs in </a:t>
                      </a:r>
                      <a:r>
                        <a:rPr lang="de-DE" sz="900" b="0" i="0" u="none" strike="noStrike" dirty="0" err="1">
                          <a:solidFill>
                            <a:srgbClr val="000000"/>
                          </a:solidFill>
                          <a:effectLst/>
                          <a:latin typeface="Arial" panose="020B0604020202020204" pitchFamily="34" charset="0"/>
                        </a:rPr>
                        <a:t>relation</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to</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excessive</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loopflows</a:t>
                      </a:r>
                      <a:r>
                        <a:rPr lang="de-DE" sz="900" b="0" i="0" u="none" strike="noStrike" dirty="0">
                          <a:solidFill>
                            <a:srgbClr val="000000"/>
                          </a:solidFill>
                          <a:effectLst/>
                          <a:latin typeface="Arial" panose="020B0604020202020204" pitchFamily="34" charset="0"/>
                        </a:rPr>
                        <a:t>.</a:t>
                      </a:r>
                      <a:br>
                        <a:rPr lang="de-DE" sz="900" b="0" i="0" u="none" strike="noStrike" dirty="0">
                          <a:solidFill>
                            <a:srgbClr val="000000"/>
                          </a:solidFill>
                          <a:effectLst/>
                          <a:latin typeface="Arial" panose="020B0604020202020204" pitchFamily="34" charset="0"/>
                        </a:rPr>
                      </a:br>
                      <a:br>
                        <a:rPr lang="de-DE" sz="900" b="0" i="0" u="none" strike="noStrike" dirty="0">
                          <a:solidFill>
                            <a:srgbClr val="000000"/>
                          </a:solidFill>
                          <a:effectLst/>
                          <a:latin typeface="Arial" panose="020B0604020202020204" pitchFamily="34" charset="0"/>
                        </a:rPr>
                      </a:br>
                      <a:r>
                        <a:rPr lang="de-DE" sz="900" b="0" i="0" u="none" strike="noStrike" dirty="0" err="1">
                          <a:solidFill>
                            <a:srgbClr val="000000"/>
                          </a:solidFill>
                          <a:effectLst/>
                          <a:latin typeface="Arial" panose="020B0604020202020204" pitchFamily="34" charset="0"/>
                        </a:rPr>
                        <a:t>Impacted</a:t>
                      </a:r>
                      <a:r>
                        <a:rPr lang="de-DE" sz="900" b="0" i="0" u="none" strike="noStrike" dirty="0">
                          <a:solidFill>
                            <a:srgbClr val="000000"/>
                          </a:solidFill>
                          <a:effectLst/>
                          <a:latin typeface="Arial" panose="020B0604020202020204" pitchFamily="34" charset="0"/>
                        </a:rPr>
                        <a:t> BDs: Jan 3, Jan 5, Jan 7, Jan 9, Jan 17, Jan 23, Jan 24, Jan 28, Jan 30</a:t>
                      </a:r>
                    </a:p>
                  </a:txBody>
                  <a:tcPr marL="4086" marR="4086" marT="408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tc>
                  <a:txBody>
                    <a:bodyPr/>
                    <a:lstStyle/>
                    <a:p>
                      <a:pPr algn="ctr" fontAlgn="ctr"/>
                      <a:r>
                        <a:rPr lang="de-DE" sz="900" b="0" i="0" u="none" strike="noStrike">
                          <a:solidFill>
                            <a:srgbClr val="000000"/>
                          </a:solidFill>
                          <a:effectLst/>
                          <a:latin typeface="Arial" panose="020B0604020202020204" pitchFamily="34" charset="0"/>
                        </a:rPr>
                        <a:t>01/01/2021</a:t>
                      </a:r>
                    </a:p>
                  </a:txBody>
                  <a:tcPr marL="4086" marR="4086" marT="408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tc>
                  <a:txBody>
                    <a:bodyPr/>
                    <a:lstStyle/>
                    <a:p>
                      <a:pPr algn="ctr" fontAlgn="ctr"/>
                      <a:r>
                        <a:rPr lang="de-DE" sz="900" b="0" i="0" u="none" strike="noStrike">
                          <a:solidFill>
                            <a:srgbClr val="000000"/>
                          </a:solidFill>
                          <a:effectLst/>
                          <a:latin typeface="Arial" panose="020B0604020202020204" pitchFamily="34" charset="0"/>
                        </a:rPr>
                        <a:t>TBD</a:t>
                      </a:r>
                    </a:p>
                  </a:txBody>
                  <a:tcPr marL="4086" marR="4086" marT="408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extLst>
                  <a:ext uri="{0D108BD9-81ED-4DB2-BD59-A6C34878D82A}">
                    <a16:rowId xmlns:a16="http://schemas.microsoft.com/office/drawing/2014/main" val="4152063658"/>
                  </a:ext>
                </a:extLst>
              </a:tr>
              <a:tr h="1363379">
                <a:tc>
                  <a:txBody>
                    <a:bodyPr/>
                    <a:lstStyle/>
                    <a:p>
                      <a:pPr algn="l" fontAlgn="ctr"/>
                      <a:r>
                        <a:rPr lang="de-DE" sz="900" b="0" i="0" u="none" strike="noStrike" dirty="0" err="1">
                          <a:solidFill>
                            <a:srgbClr val="000000"/>
                          </a:solidFill>
                          <a:effectLst/>
                          <a:latin typeface="Arial" panose="020B0604020202020204" pitchFamily="34" charset="0"/>
                        </a:rPr>
                        <a:t>Following</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issues</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with</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the</a:t>
                      </a:r>
                      <a:r>
                        <a:rPr lang="de-DE" sz="900" b="0" i="0" u="none" strike="noStrike" dirty="0">
                          <a:solidFill>
                            <a:srgbClr val="000000"/>
                          </a:solidFill>
                          <a:effectLst/>
                          <a:latin typeface="Arial" panose="020B0604020202020204" pitchFamily="34" charset="0"/>
                        </a:rPr>
                        <a:t> individual </a:t>
                      </a:r>
                      <a:r>
                        <a:rPr lang="de-DE" sz="900" b="0" i="0" u="none" strike="noStrike" dirty="0" err="1">
                          <a:solidFill>
                            <a:srgbClr val="000000"/>
                          </a:solidFill>
                          <a:effectLst/>
                          <a:latin typeface="Arial" panose="020B0604020202020204" pitchFamily="34" charset="0"/>
                        </a:rPr>
                        <a:t>validation</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fallback</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has</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been</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activated</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to</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reduce</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capacities</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as</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explained</a:t>
                      </a:r>
                      <a:r>
                        <a:rPr lang="de-DE" sz="900" b="0" i="0" u="none" strike="noStrike" dirty="0">
                          <a:solidFill>
                            <a:srgbClr val="000000"/>
                          </a:solidFill>
                          <a:effectLst/>
                          <a:latin typeface="Arial" panose="020B0604020202020204" pitchFamily="34" charset="0"/>
                        </a:rPr>
                        <a:t> in </a:t>
                      </a:r>
                      <a:r>
                        <a:rPr lang="de-DE" sz="900" b="0" i="0" u="none" strike="noStrike" dirty="0" err="1">
                          <a:solidFill>
                            <a:srgbClr val="000000"/>
                          </a:solidFill>
                          <a:effectLst/>
                          <a:latin typeface="Arial" panose="020B0604020202020204" pitchFamily="34" charset="0"/>
                        </a:rPr>
                        <a:t>the</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assumptions</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list</a:t>
                      </a:r>
                      <a:r>
                        <a:rPr lang="de-DE" sz="900" b="0" i="0" u="none" strike="noStrike" dirty="0">
                          <a:solidFill>
                            <a:srgbClr val="000000"/>
                          </a:solidFill>
                          <a:effectLst/>
                          <a:latin typeface="Arial" panose="020B0604020202020204" pitchFamily="34" charset="0"/>
                        </a:rPr>
                        <a:t>.</a:t>
                      </a:r>
                      <a:br>
                        <a:rPr lang="de-DE" sz="900" b="0" i="0" u="none" strike="noStrike" dirty="0">
                          <a:solidFill>
                            <a:srgbClr val="000000"/>
                          </a:solidFill>
                          <a:effectLst/>
                          <a:latin typeface="Arial" panose="020B0604020202020204" pitchFamily="34" charset="0"/>
                        </a:rPr>
                      </a:br>
                      <a:br>
                        <a:rPr lang="de-DE" sz="900" b="0" i="0" u="none" strike="noStrike" dirty="0">
                          <a:solidFill>
                            <a:srgbClr val="000000"/>
                          </a:solidFill>
                          <a:effectLst/>
                          <a:latin typeface="Arial" panose="020B0604020202020204" pitchFamily="34" charset="0"/>
                        </a:rPr>
                      </a:br>
                      <a:r>
                        <a:rPr lang="de-DE" sz="900" b="0" i="0" u="none" strike="noStrike" dirty="0" err="1">
                          <a:solidFill>
                            <a:srgbClr val="000000"/>
                          </a:solidFill>
                          <a:effectLst/>
                          <a:latin typeface="Arial" panose="020B0604020202020204" pitchFamily="34" charset="0"/>
                        </a:rPr>
                        <a:t>Until</a:t>
                      </a:r>
                      <a:r>
                        <a:rPr lang="de-DE" sz="900" b="0" i="0" u="none" strike="noStrike" dirty="0">
                          <a:solidFill>
                            <a:srgbClr val="000000"/>
                          </a:solidFill>
                          <a:effectLst/>
                          <a:latin typeface="Arial" panose="020B0604020202020204" pitchFamily="34" charset="0"/>
                        </a:rPr>
                        <a:t> August, Elia </a:t>
                      </a:r>
                      <a:r>
                        <a:rPr lang="de-DE" sz="900" b="0" i="0" u="none" strike="noStrike" dirty="0" err="1">
                          <a:solidFill>
                            <a:srgbClr val="000000"/>
                          </a:solidFill>
                          <a:effectLst/>
                          <a:latin typeface="Arial" panose="020B0604020202020204" pitchFamily="34" charset="0"/>
                        </a:rPr>
                        <a:t>experienced</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inconsistencies</a:t>
                      </a:r>
                      <a:r>
                        <a:rPr lang="de-DE" sz="900" b="0" i="0" u="none" strike="noStrike" dirty="0">
                          <a:solidFill>
                            <a:srgbClr val="000000"/>
                          </a:solidFill>
                          <a:effectLst/>
                          <a:latin typeface="Arial" panose="020B0604020202020204" pitchFamily="34" charset="0"/>
                        </a:rPr>
                        <a:t> in </a:t>
                      </a:r>
                      <a:r>
                        <a:rPr lang="de-DE" sz="900" b="0" i="0" u="none" strike="noStrike" dirty="0" err="1">
                          <a:solidFill>
                            <a:srgbClr val="000000"/>
                          </a:solidFill>
                          <a:effectLst/>
                          <a:latin typeface="Arial" panose="020B0604020202020204" pitchFamily="34" charset="0"/>
                        </a:rPr>
                        <a:t>the</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application</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of</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fallback</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capacities</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leading</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to</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sometimes</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smaller</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values</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that</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were</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applied</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compared</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to</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the</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assumptions</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list</a:t>
                      </a:r>
                      <a:r>
                        <a:rPr lang="de-DE" sz="900" b="0" i="0" u="none" strike="noStrike" dirty="0">
                          <a:solidFill>
                            <a:srgbClr val="000000"/>
                          </a:solidFill>
                          <a:effectLst/>
                          <a:latin typeface="Arial" panose="020B0604020202020204" pitchFamily="34" charset="0"/>
                        </a:rPr>
                        <a:t>.</a:t>
                      </a:r>
                      <a:br>
                        <a:rPr lang="de-DE" sz="900" b="0" i="0" u="none" strike="noStrike" dirty="0">
                          <a:solidFill>
                            <a:srgbClr val="000000"/>
                          </a:solidFill>
                          <a:effectLst/>
                          <a:latin typeface="Arial" panose="020B0604020202020204" pitchFamily="34" charset="0"/>
                        </a:rPr>
                      </a:br>
                      <a:br>
                        <a:rPr lang="de-DE" sz="900" b="0" i="0" u="none" strike="noStrike" dirty="0">
                          <a:solidFill>
                            <a:srgbClr val="000000"/>
                          </a:solidFill>
                          <a:effectLst/>
                          <a:latin typeface="Arial" panose="020B0604020202020204" pitchFamily="34" charset="0"/>
                        </a:rPr>
                      </a:br>
                      <a:r>
                        <a:rPr lang="de-DE" sz="900" b="0" i="0" u="none" strike="noStrike" dirty="0" err="1">
                          <a:solidFill>
                            <a:srgbClr val="000000"/>
                          </a:solidFill>
                          <a:effectLst/>
                          <a:latin typeface="Arial" panose="020B0604020202020204" pitchFamily="34" charset="0"/>
                        </a:rPr>
                        <a:t>Impacted</a:t>
                      </a:r>
                      <a:r>
                        <a:rPr lang="de-DE" sz="900" b="0" i="0" u="none" strike="noStrike" dirty="0">
                          <a:solidFill>
                            <a:srgbClr val="000000"/>
                          </a:solidFill>
                          <a:effectLst/>
                          <a:latin typeface="Arial" panose="020B0604020202020204" pitchFamily="34" charset="0"/>
                        </a:rPr>
                        <a:t> BDs (TSOs): Jan 9 (Elia), Jan 11 (APG), Jan 17 (</a:t>
                      </a:r>
                      <a:r>
                        <a:rPr lang="de-DE" sz="900" b="0" i="0" u="none" strike="noStrike" dirty="0" err="1">
                          <a:solidFill>
                            <a:srgbClr val="000000"/>
                          </a:solidFill>
                          <a:effectLst/>
                          <a:latin typeface="Arial" panose="020B0604020202020204" pitchFamily="34" charset="0"/>
                        </a:rPr>
                        <a:t>DAVinCy</a:t>
                      </a:r>
                      <a:r>
                        <a:rPr lang="de-DE" sz="900" b="0" i="0" u="none" strike="noStrike" dirty="0">
                          <a:solidFill>
                            <a:srgbClr val="000000"/>
                          </a:solidFill>
                          <a:effectLst/>
                          <a:latin typeface="Arial" panose="020B0604020202020204" pitchFamily="34" charset="0"/>
                        </a:rPr>
                        <a:t> TSOs), Jan 27 (</a:t>
                      </a:r>
                      <a:r>
                        <a:rPr lang="de-DE" sz="900" b="0" i="0" u="none" strike="noStrike" dirty="0" err="1">
                          <a:solidFill>
                            <a:srgbClr val="000000"/>
                          </a:solidFill>
                          <a:effectLst/>
                          <a:latin typeface="Arial" panose="020B0604020202020204" pitchFamily="34" charset="0"/>
                        </a:rPr>
                        <a:t>DAVinCy</a:t>
                      </a:r>
                      <a:r>
                        <a:rPr lang="de-DE" sz="900" b="0" i="0" u="none" strike="noStrike" dirty="0">
                          <a:solidFill>
                            <a:srgbClr val="000000"/>
                          </a:solidFill>
                          <a:effectLst/>
                          <a:latin typeface="Arial" panose="020B0604020202020204" pitchFamily="34" charset="0"/>
                        </a:rPr>
                        <a:t> TSOs), Jan 29 (</a:t>
                      </a:r>
                      <a:r>
                        <a:rPr lang="de-DE" sz="900" b="0" i="0" u="none" strike="noStrike" dirty="0" err="1">
                          <a:solidFill>
                            <a:srgbClr val="000000"/>
                          </a:solidFill>
                          <a:effectLst/>
                          <a:latin typeface="Arial" panose="020B0604020202020204" pitchFamily="34" charset="0"/>
                        </a:rPr>
                        <a:t>DAVinCy</a:t>
                      </a:r>
                      <a:r>
                        <a:rPr lang="de-DE" sz="900" b="0" i="0" u="none" strike="noStrike" dirty="0">
                          <a:solidFill>
                            <a:srgbClr val="000000"/>
                          </a:solidFill>
                          <a:effectLst/>
                          <a:latin typeface="Arial" panose="020B0604020202020204" pitchFamily="34" charset="0"/>
                        </a:rPr>
                        <a:t> TSOs), Jan 31 (</a:t>
                      </a:r>
                      <a:r>
                        <a:rPr lang="de-DE" sz="900" b="0" i="0" u="none" strike="noStrike" dirty="0" err="1">
                          <a:solidFill>
                            <a:srgbClr val="000000"/>
                          </a:solidFill>
                          <a:effectLst/>
                          <a:latin typeface="Arial" panose="020B0604020202020204" pitchFamily="34" charset="0"/>
                        </a:rPr>
                        <a:t>DAVinCy</a:t>
                      </a:r>
                      <a:r>
                        <a:rPr lang="de-DE" sz="900" b="0" i="0" u="none" strike="noStrike" dirty="0">
                          <a:solidFill>
                            <a:srgbClr val="000000"/>
                          </a:solidFill>
                          <a:effectLst/>
                          <a:latin typeface="Arial" panose="020B0604020202020204" pitchFamily="34" charset="0"/>
                        </a:rPr>
                        <a:t> TSOs), Jan 31 (Elia)</a:t>
                      </a:r>
                    </a:p>
                  </a:txBody>
                  <a:tcPr marL="4086" marR="4086" marT="408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tc>
                  <a:txBody>
                    <a:bodyPr/>
                    <a:lstStyle/>
                    <a:p>
                      <a:pPr algn="ctr" fontAlgn="ctr"/>
                      <a:r>
                        <a:rPr lang="de-DE" sz="900" b="0" i="0" u="none" strike="noStrike" dirty="0">
                          <a:solidFill>
                            <a:srgbClr val="000000"/>
                          </a:solidFill>
                          <a:effectLst/>
                          <a:latin typeface="Arial" panose="020B0604020202020204" pitchFamily="34" charset="0"/>
                        </a:rPr>
                        <a:t>16/11/2020</a:t>
                      </a:r>
                    </a:p>
                  </a:txBody>
                  <a:tcPr marL="4086" marR="4086" marT="408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tc>
                  <a:txBody>
                    <a:bodyPr/>
                    <a:lstStyle/>
                    <a:p>
                      <a:pPr algn="ctr" fontAlgn="ctr"/>
                      <a:r>
                        <a:rPr lang="de-DE" sz="900" b="0" i="0" u="none" strike="noStrike">
                          <a:solidFill>
                            <a:srgbClr val="000000"/>
                          </a:solidFill>
                          <a:effectLst/>
                          <a:latin typeface="Arial" panose="020B0604020202020204" pitchFamily="34" charset="0"/>
                        </a:rPr>
                        <a:t>TBD</a:t>
                      </a:r>
                    </a:p>
                  </a:txBody>
                  <a:tcPr marL="4086" marR="4086" marT="408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extLst>
                  <a:ext uri="{0D108BD9-81ED-4DB2-BD59-A6C34878D82A}">
                    <a16:rowId xmlns:a16="http://schemas.microsoft.com/office/drawing/2014/main" val="4140584708"/>
                  </a:ext>
                </a:extLst>
              </a:tr>
              <a:tr h="310518">
                <a:tc>
                  <a:txBody>
                    <a:bodyPr/>
                    <a:lstStyle/>
                    <a:p>
                      <a:pPr algn="l" fontAlgn="ctr"/>
                      <a:r>
                        <a:rPr lang="en-US" sz="900" b="0" i="0" u="none" strike="noStrike" dirty="0">
                          <a:solidFill>
                            <a:srgbClr val="000000"/>
                          </a:solidFill>
                          <a:effectLst/>
                          <a:latin typeface="Arial" panose="020B0604020202020204" pitchFamily="34" charset="0"/>
                        </a:rPr>
                        <a:t>BDs since 01/01/2022 for which ultimate fallback was applied for the following BDs by the following TSOs, leading to results similar to DFP domains: </a:t>
                      </a:r>
                      <a:br>
                        <a:rPr lang="en-US" sz="900" b="0" i="0" u="none" strike="noStrike" dirty="0">
                          <a:solidFill>
                            <a:srgbClr val="000000"/>
                          </a:solidFill>
                          <a:effectLst/>
                          <a:latin typeface="Arial" panose="020B0604020202020204" pitchFamily="34" charset="0"/>
                        </a:rPr>
                      </a:br>
                      <a:r>
                        <a:rPr lang="en-US" sz="900" b="0" i="0" u="none" strike="noStrike" dirty="0">
                          <a:solidFill>
                            <a:srgbClr val="000000"/>
                          </a:solidFill>
                          <a:effectLst/>
                          <a:latin typeface="Arial" panose="020B0604020202020204" pitchFamily="34" charset="0"/>
                        </a:rPr>
                        <a:t>Jan 11 (APG, 24 TS), Jan 17 (</a:t>
                      </a:r>
                      <a:r>
                        <a:rPr lang="en-US" sz="900" b="0" i="0" u="none" strike="noStrike" dirty="0" err="1">
                          <a:solidFill>
                            <a:srgbClr val="000000"/>
                          </a:solidFill>
                          <a:effectLst/>
                          <a:latin typeface="Arial" panose="020B0604020202020204" pitchFamily="34" charset="0"/>
                        </a:rPr>
                        <a:t>DAVinCy</a:t>
                      </a:r>
                      <a:r>
                        <a:rPr lang="en-US" sz="900" b="0" i="0" u="none" strike="noStrike" dirty="0">
                          <a:solidFill>
                            <a:srgbClr val="000000"/>
                          </a:solidFill>
                          <a:effectLst/>
                          <a:latin typeface="Arial" panose="020B0604020202020204" pitchFamily="34" charset="0"/>
                        </a:rPr>
                        <a:t> TSOs, 24 TS), Jan 27 , Jan 29, Jan 31 (</a:t>
                      </a:r>
                      <a:r>
                        <a:rPr lang="en-US" sz="900" b="0" i="0" u="none" strike="noStrike" dirty="0" err="1">
                          <a:solidFill>
                            <a:srgbClr val="000000"/>
                          </a:solidFill>
                          <a:effectLst/>
                          <a:latin typeface="Arial" panose="020B0604020202020204" pitchFamily="34" charset="0"/>
                        </a:rPr>
                        <a:t>DAVinCy</a:t>
                      </a:r>
                      <a:r>
                        <a:rPr lang="en-US" sz="900" b="0" i="0" u="none" strike="noStrike" dirty="0">
                          <a:solidFill>
                            <a:srgbClr val="000000"/>
                          </a:solidFill>
                          <a:effectLst/>
                          <a:latin typeface="Arial" panose="020B0604020202020204" pitchFamily="34" charset="0"/>
                        </a:rPr>
                        <a:t> TSOs, 24 TS)</a:t>
                      </a:r>
                    </a:p>
                  </a:txBody>
                  <a:tcPr marL="4086" marR="4086" marT="408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tc>
                  <a:txBody>
                    <a:bodyPr/>
                    <a:lstStyle/>
                    <a:p>
                      <a:pPr algn="ctr" fontAlgn="ctr"/>
                      <a:r>
                        <a:rPr lang="de-DE" sz="900" b="0" i="0" u="none" strike="noStrike" dirty="0">
                          <a:solidFill>
                            <a:srgbClr val="000000"/>
                          </a:solidFill>
                          <a:effectLst/>
                          <a:latin typeface="Arial" panose="020B0604020202020204" pitchFamily="34" charset="0"/>
                        </a:rPr>
                        <a:t>01/01/2022</a:t>
                      </a:r>
                    </a:p>
                  </a:txBody>
                  <a:tcPr marL="4086" marR="4086" marT="408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tc>
                  <a:txBody>
                    <a:bodyPr/>
                    <a:lstStyle/>
                    <a:p>
                      <a:pPr algn="ctr" fontAlgn="ctr"/>
                      <a:r>
                        <a:rPr lang="de-DE" sz="900" b="0" i="0" u="none" strike="noStrike">
                          <a:solidFill>
                            <a:srgbClr val="000000"/>
                          </a:solidFill>
                          <a:effectLst/>
                          <a:latin typeface="Arial" panose="020B0604020202020204" pitchFamily="34" charset="0"/>
                        </a:rPr>
                        <a:t>02/03/2022</a:t>
                      </a:r>
                    </a:p>
                  </a:txBody>
                  <a:tcPr marL="4086" marR="4086" marT="408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extLst>
                  <a:ext uri="{0D108BD9-81ED-4DB2-BD59-A6C34878D82A}">
                    <a16:rowId xmlns:a16="http://schemas.microsoft.com/office/drawing/2014/main" val="817098706"/>
                  </a:ext>
                </a:extLst>
              </a:tr>
              <a:tr h="698665">
                <a:tc>
                  <a:txBody>
                    <a:bodyPr/>
                    <a:lstStyle/>
                    <a:p>
                      <a:pPr algn="l" fontAlgn="ctr"/>
                      <a:r>
                        <a:rPr lang="de-DE" sz="900" b="0" i="0" u="none" strike="noStrike" dirty="0">
                          <a:solidFill>
                            <a:srgbClr val="000000"/>
                          </a:solidFill>
                          <a:effectLst/>
                          <a:latin typeface="Arial" panose="020B0604020202020204" pitchFamily="34" charset="0"/>
                        </a:rPr>
                        <a:t>An </a:t>
                      </a:r>
                      <a:r>
                        <a:rPr lang="de-DE" sz="900" b="0" i="0" u="none" strike="noStrike" dirty="0" err="1">
                          <a:solidFill>
                            <a:srgbClr val="000000"/>
                          </a:solidFill>
                          <a:effectLst/>
                          <a:latin typeface="Arial" panose="020B0604020202020204" pitchFamily="34" charset="0"/>
                        </a:rPr>
                        <a:t>issue</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occurred</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resulting</a:t>
                      </a:r>
                      <a:r>
                        <a:rPr lang="de-DE" sz="900" b="0" i="0" u="none" strike="noStrike" dirty="0">
                          <a:solidFill>
                            <a:srgbClr val="000000"/>
                          </a:solidFill>
                          <a:effectLst/>
                          <a:latin typeface="Arial" panose="020B0604020202020204" pitchFamily="34" charset="0"/>
                        </a:rPr>
                        <a:t> in </a:t>
                      </a:r>
                      <a:r>
                        <a:rPr lang="de-DE" sz="900" b="0" i="0" u="none" strike="noStrike" dirty="0" err="1">
                          <a:solidFill>
                            <a:srgbClr val="000000"/>
                          </a:solidFill>
                          <a:effectLst/>
                          <a:latin typeface="Arial" panose="020B0604020202020204" pitchFamily="34" charset="0"/>
                        </a:rPr>
                        <a:t>overestimated</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capacities</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as</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both</a:t>
                      </a:r>
                      <a:r>
                        <a:rPr lang="de-DE" sz="900" b="0" i="0" u="none" strike="noStrike" dirty="0">
                          <a:solidFill>
                            <a:srgbClr val="000000"/>
                          </a:solidFill>
                          <a:effectLst/>
                          <a:latin typeface="Arial" panose="020B0604020202020204" pitchFamily="34" charset="0"/>
                        </a:rPr>
                        <a:t> individual </a:t>
                      </a:r>
                      <a:r>
                        <a:rPr lang="de-DE" sz="900" b="0" i="0" u="none" strike="noStrike" dirty="0" err="1">
                          <a:solidFill>
                            <a:srgbClr val="000000"/>
                          </a:solidFill>
                          <a:effectLst/>
                          <a:latin typeface="Arial" panose="020B0604020202020204" pitchFamily="34" charset="0"/>
                        </a:rPr>
                        <a:t>validation</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and</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the</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fallback</a:t>
                      </a:r>
                      <a:r>
                        <a:rPr lang="de-DE" sz="900" b="0" i="0" u="none" strike="noStrike" dirty="0">
                          <a:solidFill>
                            <a:srgbClr val="000000"/>
                          </a:solidFill>
                          <a:effectLst/>
                          <a:latin typeface="Arial" panose="020B0604020202020204" pitchFamily="34" charset="0"/>
                        </a:rPr>
                        <a:t> </a:t>
                      </a:r>
                      <a:r>
                        <a:rPr lang="de-DE" sz="900" b="0" i="0" u="none" strike="noStrike" dirty="0" err="1">
                          <a:solidFill>
                            <a:srgbClr val="000000"/>
                          </a:solidFill>
                          <a:effectLst/>
                          <a:latin typeface="Arial" panose="020B0604020202020204" pitchFamily="34" charset="0"/>
                        </a:rPr>
                        <a:t>for</a:t>
                      </a:r>
                      <a:r>
                        <a:rPr lang="de-DE" sz="900" b="0" i="0" u="none" strike="noStrike" dirty="0">
                          <a:solidFill>
                            <a:srgbClr val="000000"/>
                          </a:solidFill>
                          <a:effectLst/>
                          <a:latin typeface="Arial" panose="020B0604020202020204" pitchFamily="34" charset="0"/>
                        </a:rPr>
                        <a:t> individual </a:t>
                      </a:r>
                      <a:r>
                        <a:rPr lang="de-DE" sz="900" b="0" i="0" u="none" strike="noStrike" dirty="0" err="1">
                          <a:solidFill>
                            <a:srgbClr val="000000"/>
                          </a:solidFill>
                          <a:effectLst/>
                          <a:latin typeface="Arial" panose="020B0604020202020204" pitchFamily="34" charset="0"/>
                        </a:rPr>
                        <a:t>validation</a:t>
                      </a:r>
                      <a:r>
                        <a:rPr lang="de-DE" sz="900" b="0" i="0" u="none" strike="noStrike" dirty="0">
                          <a:solidFill>
                            <a:srgbClr val="000000"/>
                          </a:solidFill>
                          <a:effectLst/>
                          <a:latin typeface="Arial" panose="020B0604020202020204" pitchFamily="34" charset="0"/>
                        </a:rPr>
                        <a:t> was not </a:t>
                      </a:r>
                      <a:r>
                        <a:rPr lang="de-DE" sz="900" b="0" i="0" u="none" strike="noStrike" dirty="0" err="1">
                          <a:solidFill>
                            <a:srgbClr val="000000"/>
                          </a:solidFill>
                          <a:effectLst/>
                          <a:latin typeface="Arial" panose="020B0604020202020204" pitchFamily="34" charset="0"/>
                        </a:rPr>
                        <a:t>applied</a:t>
                      </a:r>
                      <a:r>
                        <a:rPr lang="de-DE" sz="900" b="0" i="0" u="none" strike="noStrike" dirty="0">
                          <a:solidFill>
                            <a:srgbClr val="000000"/>
                          </a:solidFill>
                          <a:effectLst/>
                          <a:latin typeface="Arial" panose="020B0604020202020204" pitchFamily="34" charset="0"/>
                        </a:rPr>
                        <a:t>.</a:t>
                      </a:r>
                      <a:br>
                        <a:rPr lang="de-DE" sz="900" b="0" i="0" u="none" strike="noStrike" dirty="0">
                          <a:solidFill>
                            <a:srgbClr val="000000"/>
                          </a:solidFill>
                          <a:effectLst/>
                          <a:latin typeface="Arial" panose="020B0604020202020204" pitchFamily="34" charset="0"/>
                        </a:rPr>
                      </a:br>
                      <a:br>
                        <a:rPr lang="de-DE" sz="900" b="0" i="0" u="none" strike="noStrike" dirty="0">
                          <a:solidFill>
                            <a:srgbClr val="000000"/>
                          </a:solidFill>
                          <a:effectLst/>
                          <a:latin typeface="Arial" panose="020B0604020202020204" pitchFamily="34" charset="0"/>
                        </a:rPr>
                      </a:br>
                      <a:r>
                        <a:rPr lang="de-DE" sz="900" b="0" i="0" u="none" strike="noStrike" dirty="0" err="1">
                          <a:solidFill>
                            <a:srgbClr val="000000"/>
                          </a:solidFill>
                          <a:effectLst/>
                          <a:latin typeface="Arial" panose="020B0604020202020204" pitchFamily="34" charset="0"/>
                        </a:rPr>
                        <a:t>Impacted</a:t>
                      </a:r>
                      <a:r>
                        <a:rPr lang="de-DE" sz="900" b="0" i="0" u="none" strike="noStrike" dirty="0">
                          <a:solidFill>
                            <a:srgbClr val="000000"/>
                          </a:solidFill>
                          <a:effectLst/>
                          <a:latin typeface="Arial" panose="020B0604020202020204" pitchFamily="34" charset="0"/>
                        </a:rPr>
                        <a:t> BDs (TSOs): Jan 7 (Elia), Jan 18 (Elia), Jan 31 (Elia)</a:t>
                      </a:r>
                    </a:p>
                  </a:txBody>
                  <a:tcPr marL="4086" marR="4086" marT="408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tc>
                  <a:txBody>
                    <a:bodyPr/>
                    <a:lstStyle/>
                    <a:p>
                      <a:pPr algn="ctr" fontAlgn="ctr"/>
                      <a:r>
                        <a:rPr lang="de-DE" sz="900" b="0" i="0" u="none" strike="noStrike">
                          <a:solidFill>
                            <a:srgbClr val="000000"/>
                          </a:solidFill>
                          <a:effectLst/>
                          <a:latin typeface="Arial" panose="020B0604020202020204" pitchFamily="34" charset="0"/>
                        </a:rPr>
                        <a:t>01/09/2021</a:t>
                      </a:r>
                    </a:p>
                  </a:txBody>
                  <a:tcPr marL="4086" marR="4086" marT="408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tc>
                  <a:txBody>
                    <a:bodyPr/>
                    <a:lstStyle/>
                    <a:p>
                      <a:pPr algn="ctr" fontAlgn="ctr"/>
                      <a:r>
                        <a:rPr lang="de-DE" sz="900" b="0" i="0" u="none" strike="noStrike" dirty="0">
                          <a:solidFill>
                            <a:srgbClr val="000000"/>
                          </a:solidFill>
                          <a:effectLst/>
                          <a:latin typeface="Arial" panose="020B0604020202020204" pitchFamily="34" charset="0"/>
                        </a:rPr>
                        <a:t>TBD</a:t>
                      </a:r>
                    </a:p>
                  </a:txBody>
                  <a:tcPr marL="4086" marR="4086" marT="408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extLst>
                  <a:ext uri="{0D108BD9-81ED-4DB2-BD59-A6C34878D82A}">
                    <a16:rowId xmlns:a16="http://schemas.microsoft.com/office/drawing/2014/main" val="2180380978"/>
                  </a:ext>
                </a:extLst>
              </a:tr>
              <a:tr h="232888">
                <a:tc>
                  <a:txBody>
                    <a:bodyPr/>
                    <a:lstStyle/>
                    <a:p>
                      <a:pPr algn="l" fontAlgn="ctr"/>
                      <a:r>
                        <a:rPr lang="en-US" sz="900" b="0" i="0" u="none" strike="noStrike">
                          <a:solidFill>
                            <a:srgbClr val="000000"/>
                          </a:solidFill>
                          <a:effectLst/>
                          <a:latin typeface="Arial" panose="020B0604020202020204" pitchFamily="34" charset="0"/>
                        </a:rPr>
                        <a:t>There is a modelling issue for the power exchange between DE and DK2 via the Combined Grid Solution (HVDC). This issue inhibits all shifts of this net position for loop-flow and Fuaf calculation.</a:t>
                      </a:r>
                    </a:p>
                  </a:txBody>
                  <a:tcPr marL="4086" marR="4086" marT="408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tc>
                  <a:txBody>
                    <a:bodyPr/>
                    <a:lstStyle/>
                    <a:p>
                      <a:pPr algn="ctr" fontAlgn="ctr"/>
                      <a:r>
                        <a:rPr lang="de-DE" sz="900" b="0" i="0" u="none" strike="noStrike">
                          <a:solidFill>
                            <a:srgbClr val="000000"/>
                          </a:solidFill>
                          <a:effectLst/>
                          <a:latin typeface="Arial" panose="020B0604020202020204" pitchFamily="34" charset="0"/>
                        </a:rPr>
                        <a:t>15/04/2021</a:t>
                      </a:r>
                    </a:p>
                  </a:txBody>
                  <a:tcPr marL="4086" marR="4086" marT="408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tc>
                  <a:txBody>
                    <a:bodyPr/>
                    <a:lstStyle/>
                    <a:p>
                      <a:pPr algn="ctr" fontAlgn="ctr"/>
                      <a:r>
                        <a:rPr lang="de-DE" sz="900" b="0" i="0" u="none" strike="noStrike" dirty="0">
                          <a:solidFill>
                            <a:srgbClr val="000000"/>
                          </a:solidFill>
                          <a:effectLst/>
                          <a:latin typeface="Arial" panose="020B0604020202020204" pitchFamily="34" charset="0"/>
                        </a:rPr>
                        <a:t>TBD</a:t>
                      </a:r>
                    </a:p>
                  </a:txBody>
                  <a:tcPr marL="4086" marR="4086" marT="408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extLst>
                  <a:ext uri="{0D108BD9-81ED-4DB2-BD59-A6C34878D82A}">
                    <a16:rowId xmlns:a16="http://schemas.microsoft.com/office/drawing/2014/main" val="2290227226"/>
                  </a:ext>
                </a:extLst>
              </a:tr>
              <a:tr h="310518">
                <a:tc>
                  <a:txBody>
                    <a:bodyPr/>
                    <a:lstStyle/>
                    <a:p>
                      <a:pPr algn="l" fontAlgn="ctr"/>
                      <a:r>
                        <a:rPr lang="en-US" sz="900" b="0" i="0" u="none" strike="noStrike" dirty="0">
                          <a:solidFill>
                            <a:srgbClr val="000000"/>
                          </a:solidFill>
                          <a:effectLst/>
                          <a:latin typeface="Arial" panose="020B0604020202020204" pitchFamily="34" charset="0"/>
                        </a:rPr>
                        <a:t>Due to issue in CB file replacement, multiple TSOs had a limitation leading to 2021 </a:t>
                      </a:r>
                      <a:r>
                        <a:rPr lang="en-US" sz="900" b="0" i="0" u="none" strike="noStrike" dirty="0" err="1">
                          <a:solidFill>
                            <a:srgbClr val="000000"/>
                          </a:solidFill>
                          <a:effectLst/>
                          <a:latin typeface="Arial" panose="020B0604020202020204" pitchFamily="34" charset="0"/>
                        </a:rPr>
                        <a:t>minRAM</a:t>
                      </a:r>
                      <a:r>
                        <a:rPr lang="en-US" sz="900" b="0" i="0" u="none" strike="noStrike" dirty="0">
                          <a:solidFill>
                            <a:srgbClr val="000000"/>
                          </a:solidFill>
                          <a:effectLst/>
                          <a:latin typeface="Arial" panose="020B0604020202020204" pitchFamily="34" charset="0"/>
                        </a:rPr>
                        <a:t> values being applied. </a:t>
                      </a:r>
                      <a:br>
                        <a:rPr lang="en-US" sz="900" b="0" i="0" u="none" strike="noStrike" dirty="0">
                          <a:solidFill>
                            <a:srgbClr val="000000"/>
                          </a:solidFill>
                          <a:effectLst/>
                          <a:latin typeface="Arial" panose="020B0604020202020204" pitchFamily="34" charset="0"/>
                        </a:rPr>
                      </a:br>
                      <a:br>
                        <a:rPr lang="en-US" sz="900" b="0" i="0" u="none" strike="noStrike" dirty="0">
                          <a:solidFill>
                            <a:srgbClr val="000000"/>
                          </a:solidFill>
                          <a:effectLst/>
                          <a:latin typeface="Arial" panose="020B0604020202020204" pitchFamily="34" charset="0"/>
                        </a:rPr>
                      </a:br>
                      <a:r>
                        <a:rPr lang="en-US" sz="900" b="0" i="0" u="none" strike="noStrike" dirty="0">
                          <a:solidFill>
                            <a:srgbClr val="000000"/>
                          </a:solidFill>
                          <a:effectLst/>
                          <a:latin typeface="Arial" panose="020B0604020202020204" pitchFamily="34" charset="0"/>
                        </a:rPr>
                        <a:t>Impacted TSOs: TTG (02-04/01), </a:t>
                      </a:r>
                      <a:r>
                        <a:rPr lang="en-US" sz="900" b="0" i="0" u="none" strike="noStrike" dirty="0" err="1">
                          <a:solidFill>
                            <a:srgbClr val="000000"/>
                          </a:solidFill>
                          <a:effectLst/>
                          <a:latin typeface="Arial" panose="020B0604020202020204" pitchFamily="34" charset="0"/>
                        </a:rPr>
                        <a:t>Amprion</a:t>
                      </a:r>
                      <a:r>
                        <a:rPr lang="en-US" sz="900" b="0" i="0" u="none" strike="noStrike" dirty="0">
                          <a:solidFill>
                            <a:srgbClr val="000000"/>
                          </a:solidFill>
                          <a:effectLst/>
                          <a:latin typeface="Arial" panose="020B0604020202020204" pitchFamily="34" charset="0"/>
                        </a:rPr>
                        <a:t> (03-05/01, 07/01)</a:t>
                      </a:r>
                    </a:p>
                  </a:txBody>
                  <a:tcPr marL="4086" marR="4086" marT="408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tc>
                  <a:txBody>
                    <a:bodyPr/>
                    <a:lstStyle/>
                    <a:p>
                      <a:pPr algn="ctr" fontAlgn="ctr"/>
                      <a:r>
                        <a:rPr lang="de-DE" sz="900" b="0" i="0" u="none" strike="noStrike">
                          <a:solidFill>
                            <a:srgbClr val="000000"/>
                          </a:solidFill>
                          <a:effectLst/>
                          <a:latin typeface="Arial" panose="020B0604020202020204" pitchFamily="34" charset="0"/>
                        </a:rPr>
                        <a:t>01/01/2022</a:t>
                      </a:r>
                    </a:p>
                  </a:txBody>
                  <a:tcPr marL="4086" marR="4086" marT="408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tc>
                  <a:txBody>
                    <a:bodyPr/>
                    <a:lstStyle/>
                    <a:p>
                      <a:pPr algn="ctr" fontAlgn="ctr"/>
                      <a:r>
                        <a:rPr lang="de-DE" sz="900" b="0" i="0" u="none" strike="noStrike" dirty="0">
                          <a:solidFill>
                            <a:srgbClr val="000000"/>
                          </a:solidFill>
                          <a:effectLst/>
                          <a:latin typeface="Arial" panose="020B0604020202020204" pitchFamily="34" charset="0"/>
                        </a:rPr>
                        <a:t>07/01/2022</a:t>
                      </a:r>
                    </a:p>
                  </a:txBody>
                  <a:tcPr marL="4086" marR="4086" marT="408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extLst>
                  <a:ext uri="{0D108BD9-81ED-4DB2-BD59-A6C34878D82A}">
                    <a16:rowId xmlns:a16="http://schemas.microsoft.com/office/drawing/2014/main" val="3106924966"/>
                  </a:ext>
                </a:extLst>
              </a:tr>
              <a:tr h="388147">
                <a:tc>
                  <a:txBody>
                    <a:bodyPr/>
                    <a:lstStyle/>
                    <a:p>
                      <a:pPr algn="l" fontAlgn="ctr"/>
                      <a:r>
                        <a:rPr lang="en-US" sz="900" b="0" i="0" u="none" strike="noStrike" dirty="0">
                          <a:solidFill>
                            <a:srgbClr val="000000"/>
                          </a:solidFill>
                          <a:effectLst/>
                          <a:latin typeface="Arial" panose="020B0604020202020204" pitchFamily="34" charset="0"/>
                        </a:rPr>
                        <a:t>A quality issue in the CGM for several TS has led to significant </a:t>
                      </a:r>
                      <a:r>
                        <a:rPr lang="en-US" sz="900" b="0" i="0" u="none" strike="noStrike" dirty="0" err="1">
                          <a:solidFill>
                            <a:srgbClr val="000000"/>
                          </a:solidFill>
                          <a:effectLst/>
                          <a:latin typeface="Arial" panose="020B0604020202020204" pitchFamily="34" charset="0"/>
                        </a:rPr>
                        <a:t>misestimation</a:t>
                      </a:r>
                      <a:r>
                        <a:rPr lang="en-US" sz="900" b="0" i="0" u="none" strike="noStrike" dirty="0">
                          <a:solidFill>
                            <a:srgbClr val="000000"/>
                          </a:solidFill>
                          <a:effectLst/>
                          <a:latin typeface="Arial" panose="020B0604020202020204" pitchFamily="34" charset="0"/>
                        </a:rPr>
                        <a:t> of capacities (probably overestimation of DE import and other countries export capability + underestimation of DE export and other countries import capability)</a:t>
                      </a:r>
                      <a:br>
                        <a:rPr lang="en-US" sz="900" b="0" i="0" u="none" strike="noStrike" dirty="0">
                          <a:solidFill>
                            <a:srgbClr val="000000"/>
                          </a:solidFill>
                          <a:effectLst/>
                          <a:latin typeface="Arial" panose="020B0604020202020204" pitchFamily="34" charset="0"/>
                        </a:rPr>
                      </a:br>
                      <a:br>
                        <a:rPr lang="en-US" sz="900" b="0" i="0" u="none" strike="noStrike" dirty="0">
                          <a:solidFill>
                            <a:srgbClr val="000000"/>
                          </a:solidFill>
                          <a:effectLst/>
                          <a:latin typeface="Arial" panose="020B0604020202020204" pitchFamily="34" charset="0"/>
                        </a:rPr>
                      </a:br>
                      <a:r>
                        <a:rPr lang="en-US" sz="900" b="0" i="0" u="none" strike="noStrike" dirty="0">
                          <a:solidFill>
                            <a:srgbClr val="000000"/>
                          </a:solidFill>
                          <a:effectLst/>
                          <a:latin typeface="Arial" panose="020B0604020202020204" pitchFamily="34" charset="0"/>
                        </a:rPr>
                        <a:t>Impacted BDs (TS): Jan 19 (3 TS)</a:t>
                      </a:r>
                    </a:p>
                  </a:txBody>
                  <a:tcPr marL="4086" marR="4086" marT="408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tc>
                  <a:txBody>
                    <a:bodyPr/>
                    <a:lstStyle/>
                    <a:p>
                      <a:pPr algn="ctr" fontAlgn="ctr"/>
                      <a:r>
                        <a:rPr lang="de-DE" sz="900" b="0" i="0" u="none" strike="noStrike">
                          <a:solidFill>
                            <a:srgbClr val="000000"/>
                          </a:solidFill>
                          <a:effectLst/>
                          <a:latin typeface="Arial" panose="020B0604020202020204" pitchFamily="34" charset="0"/>
                        </a:rPr>
                        <a:t>01/12/2021</a:t>
                      </a:r>
                    </a:p>
                  </a:txBody>
                  <a:tcPr marL="4086" marR="4086" marT="408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tc>
                  <a:txBody>
                    <a:bodyPr/>
                    <a:lstStyle/>
                    <a:p>
                      <a:pPr algn="ctr" fontAlgn="ctr"/>
                      <a:r>
                        <a:rPr lang="de-DE" sz="900" b="0" i="0" u="none" strike="noStrike" dirty="0">
                          <a:solidFill>
                            <a:srgbClr val="000000"/>
                          </a:solidFill>
                          <a:effectLst/>
                          <a:latin typeface="Arial" panose="020B0604020202020204" pitchFamily="34" charset="0"/>
                        </a:rPr>
                        <a:t>27/03/2022</a:t>
                      </a:r>
                    </a:p>
                  </a:txBody>
                  <a:tcPr marL="4086" marR="4086" marT="4086"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FFFFFF"/>
                    </a:solidFill>
                  </a:tcPr>
                </a:tc>
                <a:extLst>
                  <a:ext uri="{0D108BD9-81ED-4DB2-BD59-A6C34878D82A}">
                    <a16:rowId xmlns:a16="http://schemas.microsoft.com/office/drawing/2014/main" val="1352085742"/>
                  </a:ext>
                </a:extLst>
              </a:tr>
            </a:tbl>
          </a:graphicData>
        </a:graphic>
      </p:graphicFrame>
    </p:spTree>
    <p:extLst>
      <p:ext uri="{BB962C8B-B14F-4D97-AF65-F5344CB8AC3E}">
        <p14:creationId xmlns:p14="http://schemas.microsoft.com/office/powerpoint/2010/main" val="48163326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228865DE-4E3D-A24E-8314-1A31363C1CC8}"/>
              </a:ext>
            </a:extLst>
          </p:cNvPr>
          <p:cNvSpPr>
            <a:spLocks noGrp="1"/>
          </p:cNvSpPr>
          <p:nvPr>
            <p:ph type="body" sz="quarter" idx="16"/>
          </p:nvPr>
        </p:nvSpPr>
        <p:spPr>
          <a:xfrm>
            <a:off x="527596" y="98380"/>
            <a:ext cx="8640000" cy="363850"/>
          </a:xfrm>
        </p:spPr>
        <p:txBody>
          <a:bodyPr/>
          <a:lstStyle/>
          <a:p>
            <a:r>
              <a:rPr lang="en-US" sz="1600" b="1" dirty="0">
                <a:solidFill>
                  <a:srgbClr val="3366FF"/>
                </a:solidFill>
                <a:latin typeface="Arial"/>
              </a:rPr>
              <a:t>KPI </a:t>
            </a:r>
            <a:r>
              <a:rPr lang="pl-PL" sz="1600" b="1" dirty="0">
                <a:solidFill>
                  <a:srgbClr val="3366FF"/>
                </a:solidFill>
                <a:latin typeface="Arial"/>
              </a:rPr>
              <a:t>1</a:t>
            </a:r>
            <a:r>
              <a:rPr lang="de-DE" sz="1600" b="1" dirty="0">
                <a:solidFill>
                  <a:srgbClr val="3366FF"/>
                </a:solidFill>
                <a:latin typeface="Arial"/>
              </a:rPr>
              <a:t>4</a:t>
            </a:r>
            <a:r>
              <a:rPr lang="pl-PL" sz="1600" b="1" dirty="0">
                <a:solidFill>
                  <a:srgbClr val="3366FF"/>
                </a:solidFill>
                <a:latin typeface="Arial"/>
              </a:rPr>
              <a:t>b: FR: Virtual margins at market balance</a:t>
            </a:r>
            <a:endParaRPr lang="en-US" sz="1600" b="1" dirty="0">
              <a:solidFill>
                <a:srgbClr val="3366FF"/>
              </a:solidFill>
              <a:latin typeface="Arial"/>
            </a:endParaRPr>
          </a:p>
        </p:txBody>
      </p:sp>
      <p:sp>
        <p:nvSpPr>
          <p:cNvPr id="2" name="Slide Number Placeholder 1"/>
          <p:cNvSpPr>
            <a:spLocks noGrp="1"/>
          </p:cNvSpPr>
          <p:nvPr>
            <p:ph type="sldNum" sz="quarter" idx="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51322C-20B2-48C3-B63D-68158FEBF630}" type="slidenum">
              <a:rPr kumimoji="0" lang="en-US" sz="900" b="0" i="0" u="none" strike="noStrike" kern="1200" cap="none" spc="0" normalizeH="0" baseline="0" noProof="0" smtClean="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900" b="0" i="0" u="none" strike="noStrike" kern="1200" cap="none" spc="0" normalizeH="0" baseline="0" noProof="0" dirty="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endParaRPr>
          </a:p>
        </p:txBody>
      </p:sp>
      <p:sp>
        <p:nvSpPr>
          <p:cNvPr id="3" name="Rectangle 2"/>
          <p:cNvSpPr/>
          <p:nvPr/>
        </p:nvSpPr>
        <p:spPr>
          <a:xfrm>
            <a:off x="527596" y="1848491"/>
            <a:ext cx="7118038" cy="1046440"/>
          </a:xfrm>
          <a:prstGeom prst="rect">
            <a:avLst/>
          </a:prstGeom>
        </p:spPr>
        <p:txBody>
          <a:bodyPr wrap="square">
            <a:spAutoFit/>
          </a:bodyPr>
          <a:lstStyle/>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a:p>
            <a:pPr marL="0" marR="0" lvl="0" indent="-56515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Unicode MS" charset="0"/>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p:txBody>
      </p:sp>
      <p:sp>
        <p:nvSpPr>
          <p:cNvPr id="37" name="Rounded Rectangle 36">
            <a:extLst>
              <a:ext uri="{FF2B5EF4-FFF2-40B4-BE49-F238E27FC236}">
                <a16:creationId xmlns:a16="http://schemas.microsoft.com/office/drawing/2014/main" id="{529B86CB-775E-6C44-82D7-0534FE9FA126}"/>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TSOs</a:t>
            </a:r>
          </a:p>
        </p:txBody>
      </p:sp>
      <p:pic>
        <p:nvPicPr>
          <p:cNvPr id="13" name="Obraz 12">
            <a:extLst>
              <a:ext uri="{FF2B5EF4-FFF2-40B4-BE49-F238E27FC236}">
                <a16:creationId xmlns:a16="http://schemas.microsoft.com/office/drawing/2014/main" id="{7AFAEB91-2516-475A-B60E-B01A8C1AE456}"/>
              </a:ext>
            </a:extLst>
          </p:cNvPr>
          <p:cNvPicPr>
            <a:picLocks noChangeAspect="1"/>
          </p:cNvPicPr>
          <p:nvPr/>
        </p:nvPicPr>
        <p:blipFill>
          <a:blip r:embed="rId3"/>
          <a:srcRect/>
          <a:stretch/>
        </p:blipFill>
        <p:spPr>
          <a:xfrm>
            <a:off x="2" y="1942061"/>
            <a:ext cx="4758192" cy="2973870"/>
          </a:xfrm>
          <a:prstGeom prst="rect">
            <a:avLst/>
          </a:prstGeom>
        </p:spPr>
      </p:pic>
      <p:pic>
        <p:nvPicPr>
          <p:cNvPr id="14" name="Obraz 13">
            <a:extLst>
              <a:ext uri="{FF2B5EF4-FFF2-40B4-BE49-F238E27FC236}">
                <a16:creationId xmlns:a16="http://schemas.microsoft.com/office/drawing/2014/main" id="{4520A249-1E4A-45A8-BBF7-19C9D9612938}"/>
              </a:ext>
            </a:extLst>
          </p:cNvPr>
          <p:cNvPicPr>
            <a:picLocks noChangeAspect="1"/>
          </p:cNvPicPr>
          <p:nvPr/>
        </p:nvPicPr>
        <p:blipFill>
          <a:blip r:embed="rId4"/>
          <a:srcRect/>
          <a:stretch/>
        </p:blipFill>
        <p:spPr>
          <a:xfrm>
            <a:off x="5147804" y="1942061"/>
            <a:ext cx="4758192" cy="2973870"/>
          </a:xfrm>
          <a:prstGeom prst="rect">
            <a:avLst/>
          </a:prstGeom>
        </p:spPr>
      </p:pic>
    </p:spTree>
    <p:extLst>
      <p:ext uri="{BB962C8B-B14F-4D97-AF65-F5344CB8AC3E}">
        <p14:creationId xmlns:p14="http://schemas.microsoft.com/office/powerpoint/2010/main" val="324649754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228865DE-4E3D-A24E-8314-1A31363C1CC8}"/>
              </a:ext>
            </a:extLst>
          </p:cNvPr>
          <p:cNvSpPr>
            <a:spLocks noGrp="1"/>
          </p:cNvSpPr>
          <p:nvPr>
            <p:ph type="body" sz="quarter" idx="16"/>
          </p:nvPr>
        </p:nvSpPr>
        <p:spPr>
          <a:xfrm>
            <a:off x="527596" y="122867"/>
            <a:ext cx="8640000" cy="363850"/>
          </a:xfrm>
        </p:spPr>
        <p:txBody>
          <a:bodyPr/>
          <a:lstStyle/>
          <a:p>
            <a:r>
              <a:rPr lang="en-US" sz="1600" b="1" dirty="0">
                <a:solidFill>
                  <a:srgbClr val="3366FF"/>
                </a:solidFill>
                <a:latin typeface="Arial"/>
              </a:rPr>
              <a:t>KPI </a:t>
            </a:r>
            <a:r>
              <a:rPr lang="pl-PL" sz="1600" b="1" dirty="0">
                <a:solidFill>
                  <a:srgbClr val="3366FF"/>
                </a:solidFill>
                <a:latin typeface="Arial"/>
              </a:rPr>
              <a:t>1</a:t>
            </a:r>
            <a:r>
              <a:rPr lang="de-DE" sz="1600" b="1" dirty="0">
                <a:solidFill>
                  <a:srgbClr val="3366FF"/>
                </a:solidFill>
                <a:latin typeface="Arial"/>
              </a:rPr>
              <a:t>4</a:t>
            </a:r>
            <a:r>
              <a:rPr lang="pl-PL" sz="1600" b="1" dirty="0">
                <a:solidFill>
                  <a:srgbClr val="3366FF"/>
                </a:solidFill>
                <a:latin typeface="Arial"/>
              </a:rPr>
              <a:t>b: HR: Virtual margins at market balance</a:t>
            </a:r>
            <a:endParaRPr lang="en-US" sz="1600" b="1" dirty="0">
              <a:solidFill>
                <a:srgbClr val="3366FF"/>
              </a:solidFill>
              <a:latin typeface="Arial"/>
            </a:endParaRPr>
          </a:p>
        </p:txBody>
      </p:sp>
      <p:sp>
        <p:nvSpPr>
          <p:cNvPr id="2" name="Slide Number Placeholder 1"/>
          <p:cNvSpPr>
            <a:spLocks noGrp="1"/>
          </p:cNvSpPr>
          <p:nvPr>
            <p:ph type="sldNum" sz="quarter" idx="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51322C-20B2-48C3-B63D-68158FEBF630}" type="slidenum">
              <a:rPr kumimoji="0" lang="en-US" sz="900" b="0" i="0" u="none" strike="noStrike" kern="1200" cap="none" spc="0" normalizeH="0" baseline="0" noProof="0" smtClean="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US" sz="900" b="0" i="0" u="none" strike="noStrike" kern="1200" cap="none" spc="0" normalizeH="0" baseline="0" noProof="0" dirty="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endParaRPr>
          </a:p>
        </p:txBody>
      </p:sp>
      <p:sp>
        <p:nvSpPr>
          <p:cNvPr id="3" name="Rectangle 2"/>
          <p:cNvSpPr/>
          <p:nvPr/>
        </p:nvSpPr>
        <p:spPr>
          <a:xfrm>
            <a:off x="527596" y="1848491"/>
            <a:ext cx="7118038" cy="1046440"/>
          </a:xfrm>
          <a:prstGeom prst="rect">
            <a:avLst/>
          </a:prstGeom>
        </p:spPr>
        <p:txBody>
          <a:bodyPr wrap="square">
            <a:spAutoFit/>
          </a:bodyPr>
          <a:lstStyle/>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a:p>
            <a:pPr marL="0" marR="0" lvl="0" indent="-56515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Unicode MS" charset="0"/>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p:txBody>
      </p:sp>
      <p:sp>
        <p:nvSpPr>
          <p:cNvPr id="37" name="Rounded Rectangle 36">
            <a:extLst>
              <a:ext uri="{FF2B5EF4-FFF2-40B4-BE49-F238E27FC236}">
                <a16:creationId xmlns:a16="http://schemas.microsoft.com/office/drawing/2014/main" id="{529B86CB-775E-6C44-82D7-0534FE9FA126}"/>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TSOs</a:t>
            </a:r>
          </a:p>
        </p:txBody>
      </p:sp>
      <p:pic>
        <p:nvPicPr>
          <p:cNvPr id="10" name="Obraz 9">
            <a:extLst>
              <a:ext uri="{FF2B5EF4-FFF2-40B4-BE49-F238E27FC236}">
                <a16:creationId xmlns:a16="http://schemas.microsoft.com/office/drawing/2014/main" id="{15BC42F5-B254-4E9C-8D6E-A2AB60E1A542}"/>
              </a:ext>
            </a:extLst>
          </p:cNvPr>
          <p:cNvPicPr>
            <a:picLocks noChangeAspect="1"/>
          </p:cNvPicPr>
          <p:nvPr/>
        </p:nvPicPr>
        <p:blipFill>
          <a:blip r:embed="rId3"/>
          <a:srcRect/>
          <a:stretch/>
        </p:blipFill>
        <p:spPr>
          <a:xfrm>
            <a:off x="2" y="1942061"/>
            <a:ext cx="4758192" cy="2973870"/>
          </a:xfrm>
          <a:prstGeom prst="rect">
            <a:avLst/>
          </a:prstGeom>
        </p:spPr>
      </p:pic>
      <p:pic>
        <p:nvPicPr>
          <p:cNvPr id="13" name="Obraz 12">
            <a:extLst>
              <a:ext uri="{FF2B5EF4-FFF2-40B4-BE49-F238E27FC236}">
                <a16:creationId xmlns:a16="http://schemas.microsoft.com/office/drawing/2014/main" id="{3D00E30A-9F04-49C5-889E-40F03C1414C6}"/>
              </a:ext>
            </a:extLst>
          </p:cNvPr>
          <p:cNvPicPr>
            <a:picLocks noChangeAspect="1"/>
          </p:cNvPicPr>
          <p:nvPr/>
        </p:nvPicPr>
        <p:blipFill>
          <a:blip r:embed="rId4"/>
          <a:srcRect/>
          <a:stretch/>
        </p:blipFill>
        <p:spPr>
          <a:xfrm>
            <a:off x="5147804" y="1942061"/>
            <a:ext cx="4758192" cy="2973870"/>
          </a:xfrm>
          <a:prstGeom prst="rect">
            <a:avLst/>
          </a:prstGeom>
        </p:spPr>
      </p:pic>
    </p:spTree>
    <p:extLst>
      <p:ext uri="{BB962C8B-B14F-4D97-AF65-F5344CB8AC3E}">
        <p14:creationId xmlns:p14="http://schemas.microsoft.com/office/powerpoint/2010/main" val="76929329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228865DE-4E3D-A24E-8314-1A31363C1CC8}"/>
              </a:ext>
            </a:extLst>
          </p:cNvPr>
          <p:cNvSpPr>
            <a:spLocks noGrp="1"/>
          </p:cNvSpPr>
          <p:nvPr>
            <p:ph type="body" sz="quarter" idx="16"/>
          </p:nvPr>
        </p:nvSpPr>
        <p:spPr>
          <a:xfrm>
            <a:off x="527596" y="80628"/>
            <a:ext cx="8640000" cy="363850"/>
          </a:xfrm>
        </p:spPr>
        <p:txBody>
          <a:bodyPr/>
          <a:lstStyle/>
          <a:p>
            <a:r>
              <a:rPr lang="en-US" sz="1600" b="1" dirty="0">
                <a:solidFill>
                  <a:srgbClr val="3366FF"/>
                </a:solidFill>
                <a:latin typeface="Arial"/>
              </a:rPr>
              <a:t>KPI </a:t>
            </a:r>
            <a:r>
              <a:rPr lang="pl-PL" sz="1600" b="1" dirty="0">
                <a:solidFill>
                  <a:srgbClr val="3366FF"/>
                </a:solidFill>
                <a:latin typeface="Arial"/>
              </a:rPr>
              <a:t>1</a:t>
            </a:r>
            <a:r>
              <a:rPr lang="de-DE" sz="1600" b="1" dirty="0">
                <a:solidFill>
                  <a:srgbClr val="3366FF"/>
                </a:solidFill>
                <a:latin typeface="Arial"/>
              </a:rPr>
              <a:t>4</a:t>
            </a:r>
            <a:r>
              <a:rPr lang="pl-PL" sz="1600" b="1" dirty="0">
                <a:solidFill>
                  <a:srgbClr val="3366FF"/>
                </a:solidFill>
                <a:latin typeface="Arial"/>
              </a:rPr>
              <a:t>b: HU: Virtual margins at market balance</a:t>
            </a:r>
            <a:endParaRPr lang="en-US" sz="1600" b="1" dirty="0">
              <a:solidFill>
                <a:srgbClr val="3366FF"/>
              </a:solidFill>
              <a:latin typeface="Arial"/>
            </a:endParaRPr>
          </a:p>
        </p:txBody>
      </p:sp>
      <p:sp>
        <p:nvSpPr>
          <p:cNvPr id="2" name="Slide Number Placeholder 1"/>
          <p:cNvSpPr>
            <a:spLocks noGrp="1"/>
          </p:cNvSpPr>
          <p:nvPr>
            <p:ph type="sldNum" sz="quarter" idx="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51322C-20B2-48C3-B63D-68158FEBF630}" type="slidenum">
              <a:rPr kumimoji="0" lang="en-US" sz="900" b="0" i="0" u="none" strike="noStrike" kern="1200" cap="none" spc="0" normalizeH="0" baseline="0" noProof="0" smtClean="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sz="900" b="0" i="0" u="none" strike="noStrike" kern="1200" cap="none" spc="0" normalizeH="0" baseline="0" noProof="0" dirty="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endParaRPr>
          </a:p>
        </p:txBody>
      </p:sp>
      <p:sp>
        <p:nvSpPr>
          <p:cNvPr id="3" name="Rectangle 2"/>
          <p:cNvSpPr/>
          <p:nvPr/>
        </p:nvSpPr>
        <p:spPr>
          <a:xfrm>
            <a:off x="527596" y="1848491"/>
            <a:ext cx="7118038" cy="1046440"/>
          </a:xfrm>
          <a:prstGeom prst="rect">
            <a:avLst/>
          </a:prstGeom>
        </p:spPr>
        <p:txBody>
          <a:bodyPr wrap="square">
            <a:spAutoFit/>
          </a:bodyPr>
          <a:lstStyle/>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a:p>
            <a:pPr marL="0" marR="0" lvl="0" indent="-56515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Unicode MS" charset="0"/>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p:txBody>
      </p:sp>
      <p:sp>
        <p:nvSpPr>
          <p:cNvPr id="37" name="Rounded Rectangle 36">
            <a:extLst>
              <a:ext uri="{FF2B5EF4-FFF2-40B4-BE49-F238E27FC236}">
                <a16:creationId xmlns:a16="http://schemas.microsoft.com/office/drawing/2014/main" id="{529B86CB-775E-6C44-82D7-0534FE9FA126}"/>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TSOs</a:t>
            </a:r>
          </a:p>
        </p:txBody>
      </p:sp>
      <p:pic>
        <p:nvPicPr>
          <p:cNvPr id="7" name="Obraz 6">
            <a:extLst>
              <a:ext uri="{FF2B5EF4-FFF2-40B4-BE49-F238E27FC236}">
                <a16:creationId xmlns:a16="http://schemas.microsoft.com/office/drawing/2014/main" id="{A7774554-CE52-4E1B-8701-E824B669F8C7}"/>
              </a:ext>
            </a:extLst>
          </p:cNvPr>
          <p:cNvPicPr>
            <a:picLocks noChangeAspect="1"/>
          </p:cNvPicPr>
          <p:nvPr/>
        </p:nvPicPr>
        <p:blipFill>
          <a:blip r:embed="rId3"/>
          <a:srcRect/>
          <a:stretch/>
        </p:blipFill>
        <p:spPr>
          <a:xfrm>
            <a:off x="2" y="1942061"/>
            <a:ext cx="4758192" cy="2973870"/>
          </a:xfrm>
          <a:prstGeom prst="rect">
            <a:avLst/>
          </a:prstGeom>
        </p:spPr>
      </p:pic>
      <p:pic>
        <p:nvPicPr>
          <p:cNvPr id="8" name="Obraz 7">
            <a:extLst>
              <a:ext uri="{FF2B5EF4-FFF2-40B4-BE49-F238E27FC236}">
                <a16:creationId xmlns:a16="http://schemas.microsoft.com/office/drawing/2014/main" id="{6FD97436-303D-4971-81CA-1BCDE6274FFC}"/>
              </a:ext>
            </a:extLst>
          </p:cNvPr>
          <p:cNvPicPr>
            <a:picLocks noChangeAspect="1"/>
          </p:cNvPicPr>
          <p:nvPr/>
        </p:nvPicPr>
        <p:blipFill>
          <a:blip r:embed="rId4"/>
          <a:srcRect/>
          <a:stretch/>
        </p:blipFill>
        <p:spPr>
          <a:xfrm>
            <a:off x="5147804" y="1942061"/>
            <a:ext cx="4758192" cy="2973870"/>
          </a:xfrm>
          <a:prstGeom prst="rect">
            <a:avLst/>
          </a:prstGeom>
        </p:spPr>
      </p:pic>
    </p:spTree>
    <p:extLst>
      <p:ext uri="{BB962C8B-B14F-4D97-AF65-F5344CB8AC3E}">
        <p14:creationId xmlns:p14="http://schemas.microsoft.com/office/powerpoint/2010/main" val="351792824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228865DE-4E3D-A24E-8314-1A31363C1CC8}"/>
              </a:ext>
            </a:extLst>
          </p:cNvPr>
          <p:cNvSpPr>
            <a:spLocks noGrp="1"/>
          </p:cNvSpPr>
          <p:nvPr>
            <p:ph type="body" sz="quarter" idx="16"/>
          </p:nvPr>
        </p:nvSpPr>
        <p:spPr>
          <a:xfrm>
            <a:off x="508969" y="42719"/>
            <a:ext cx="8640000" cy="363850"/>
          </a:xfrm>
        </p:spPr>
        <p:txBody>
          <a:bodyPr/>
          <a:lstStyle/>
          <a:p>
            <a:r>
              <a:rPr lang="en-US" sz="1600" b="1" dirty="0">
                <a:solidFill>
                  <a:srgbClr val="3366FF"/>
                </a:solidFill>
                <a:latin typeface="Arial"/>
              </a:rPr>
              <a:t>KPI </a:t>
            </a:r>
            <a:r>
              <a:rPr lang="pl-PL" sz="1600" b="1" dirty="0">
                <a:solidFill>
                  <a:srgbClr val="3366FF"/>
                </a:solidFill>
                <a:latin typeface="Arial"/>
              </a:rPr>
              <a:t>1</a:t>
            </a:r>
            <a:r>
              <a:rPr lang="de-DE" sz="1600" b="1" dirty="0">
                <a:solidFill>
                  <a:srgbClr val="3366FF"/>
                </a:solidFill>
                <a:latin typeface="Arial"/>
              </a:rPr>
              <a:t>4</a:t>
            </a:r>
            <a:r>
              <a:rPr lang="pl-PL" sz="1600" b="1" dirty="0">
                <a:solidFill>
                  <a:srgbClr val="3366FF"/>
                </a:solidFill>
                <a:latin typeface="Arial"/>
              </a:rPr>
              <a:t>b: PL: Virtual margins at market balance</a:t>
            </a:r>
            <a:endParaRPr lang="en-US" sz="1600" b="1" dirty="0">
              <a:solidFill>
                <a:srgbClr val="3366FF"/>
              </a:solidFill>
              <a:latin typeface="Arial"/>
            </a:endParaRPr>
          </a:p>
        </p:txBody>
      </p:sp>
      <p:sp>
        <p:nvSpPr>
          <p:cNvPr id="2" name="Slide Number Placeholder 1"/>
          <p:cNvSpPr>
            <a:spLocks noGrp="1"/>
          </p:cNvSpPr>
          <p:nvPr>
            <p:ph type="sldNum" sz="quarter" idx="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51322C-20B2-48C3-B63D-68158FEBF630}" type="slidenum">
              <a:rPr kumimoji="0" lang="en-US" sz="900" b="0" i="0" u="none" strike="noStrike" kern="1200" cap="none" spc="0" normalizeH="0" baseline="0" noProof="0" smtClean="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sz="900" b="0" i="0" u="none" strike="noStrike" kern="1200" cap="none" spc="0" normalizeH="0" baseline="0" noProof="0" dirty="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endParaRPr>
          </a:p>
        </p:txBody>
      </p:sp>
      <p:sp>
        <p:nvSpPr>
          <p:cNvPr id="3" name="Rectangle 2"/>
          <p:cNvSpPr/>
          <p:nvPr/>
        </p:nvSpPr>
        <p:spPr>
          <a:xfrm>
            <a:off x="527596" y="1848491"/>
            <a:ext cx="7118038" cy="1046440"/>
          </a:xfrm>
          <a:prstGeom prst="rect">
            <a:avLst/>
          </a:prstGeom>
        </p:spPr>
        <p:txBody>
          <a:bodyPr wrap="square">
            <a:spAutoFit/>
          </a:bodyPr>
          <a:lstStyle/>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a:p>
            <a:pPr marL="0" marR="0" lvl="0" indent="-56515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Unicode MS" charset="0"/>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p:txBody>
      </p:sp>
      <p:sp>
        <p:nvSpPr>
          <p:cNvPr id="37" name="Rounded Rectangle 36">
            <a:extLst>
              <a:ext uri="{FF2B5EF4-FFF2-40B4-BE49-F238E27FC236}">
                <a16:creationId xmlns:a16="http://schemas.microsoft.com/office/drawing/2014/main" id="{529B86CB-775E-6C44-82D7-0534FE9FA126}"/>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TSOs</a:t>
            </a:r>
          </a:p>
        </p:txBody>
      </p:sp>
      <p:pic>
        <p:nvPicPr>
          <p:cNvPr id="13" name="Obraz 12">
            <a:extLst>
              <a:ext uri="{FF2B5EF4-FFF2-40B4-BE49-F238E27FC236}">
                <a16:creationId xmlns:a16="http://schemas.microsoft.com/office/drawing/2014/main" id="{7AFAEB91-2516-475A-B60E-B01A8C1AE456}"/>
              </a:ext>
            </a:extLst>
          </p:cNvPr>
          <p:cNvPicPr>
            <a:picLocks noChangeAspect="1"/>
          </p:cNvPicPr>
          <p:nvPr/>
        </p:nvPicPr>
        <p:blipFill>
          <a:blip r:embed="rId3"/>
          <a:srcRect/>
          <a:stretch/>
        </p:blipFill>
        <p:spPr>
          <a:xfrm>
            <a:off x="2" y="1942061"/>
            <a:ext cx="4758192" cy="2973870"/>
          </a:xfrm>
          <a:prstGeom prst="rect">
            <a:avLst/>
          </a:prstGeom>
        </p:spPr>
      </p:pic>
      <p:pic>
        <p:nvPicPr>
          <p:cNvPr id="14" name="Obraz 13">
            <a:extLst>
              <a:ext uri="{FF2B5EF4-FFF2-40B4-BE49-F238E27FC236}">
                <a16:creationId xmlns:a16="http://schemas.microsoft.com/office/drawing/2014/main" id="{4520A249-1E4A-45A8-BBF7-19C9D9612938}"/>
              </a:ext>
            </a:extLst>
          </p:cNvPr>
          <p:cNvPicPr>
            <a:picLocks noChangeAspect="1"/>
          </p:cNvPicPr>
          <p:nvPr/>
        </p:nvPicPr>
        <p:blipFill>
          <a:blip r:embed="rId4"/>
          <a:srcRect/>
          <a:stretch/>
        </p:blipFill>
        <p:spPr>
          <a:xfrm>
            <a:off x="5147804" y="1942061"/>
            <a:ext cx="4758192" cy="2973870"/>
          </a:xfrm>
          <a:prstGeom prst="rect">
            <a:avLst/>
          </a:prstGeom>
        </p:spPr>
      </p:pic>
    </p:spTree>
    <p:extLst>
      <p:ext uri="{BB962C8B-B14F-4D97-AF65-F5344CB8AC3E}">
        <p14:creationId xmlns:p14="http://schemas.microsoft.com/office/powerpoint/2010/main" val="133700933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228865DE-4E3D-A24E-8314-1A31363C1CC8}"/>
              </a:ext>
            </a:extLst>
          </p:cNvPr>
          <p:cNvSpPr>
            <a:spLocks noGrp="1"/>
          </p:cNvSpPr>
          <p:nvPr>
            <p:ph type="body" sz="quarter" idx="16"/>
          </p:nvPr>
        </p:nvSpPr>
        <p:spPr>
          <a:xfrm>
            <a:off x="527596" y="80628"/>
            <a:ext cx="8640000" cy="363850"/>
          </a:xfrm>
        </p:spPr>
        <p:txBody>
          <a:bodyPr/>
          <a:lstStyle/>
          <a:p>
            <a:r>
              <a:rPr lang="en-US" sz="1600" b="1" dirty="0">
                <a:solidFill>
                  <a:srgbClr val="3366FF"/>
                </a:solidFill>
                <a:latin typeface="Arial"/>
              </a:rPr>
              <a:t>KPI </a:t>
            </a:r>
            <a:r>
              <a:rPr lang="pl-PL" sz="1600" b="1" dirty="0">
                <a:solidFill>
                  <a:srgbClr val="3366FF"/>
                </a:solidFill>
                <a:latin typeface="Arial"/>
              </a:rPr>
              <a:t>1</a:t>
            </a:r>
            <a:r>
              <a:rPr lang="de-DE" sz="1600" b="1" dirty="0">
                <a:solidFill>
                  <a:srgbClr val="3366FF"/>
                </a:solidFill>
                <a:latin typeface="Arial"/>
              </a:rPr>
              <a:t>4</a:t>
            </a:r>
            <a:r>
              <a:rPr lang="pl-PL" sz="1600" b="1" dirty="0">
                <a:solidFill>
                  <a:srgbClr val="3366FF"/>
                </a:solidFill>
                <a:latin typeface="Arial"/>
              </a:rPr>
              <a:t>b: NL: Virtual margins at market balance</a:t>
            </a:r>
            <a:endParaRPr lang="en-US" sz="1600" b="1" dirty="0">
              <a:solidFill>
                <a:srgbClr val="3366FF"/>
              </a:solidFill>
              <a:latin typeface="Arial"/>
            </a:endParaRPr>
          </a:p>
        </p:txBody>
      </p:sp>
      <p:sp>
        <p:nvSpPr>
          <p:cNvPr id="2" name="Slide Number Placeholder 1"/>
          <p:cNvSpPr>
            <a:spLocks noGrp="1"/>
          </p:cNvSpPr>
          <p:nvPr>
            <p:ph type="sldNum" sz="quarter" idx="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51322C-20B2-48C3-B63D-68158FEBF630}" type="slidenum">
              <a:rPr kumimoji="0" lang="en-US" sz="900" b="0" i="0" u="none" strike="noStrike" kern="1200" cap="none" spc="0" normalizeH="0" baseline="0" noProof="0" smtClean="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900" b="0" i="0" u="none" strike="noStrike" kern="1200" cap="none" spc="0" normalizeH="0" baseline="0" noProof="0" dirty="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endParaRPr>
          </a:p>
        </p:txBody>
      </p:sp>
      <p:sp>
        <p:nvSpPr>
          <p:cNvPr id="3" name="Rectangle 2"/>
          <p:cNvSpPr/>
          <p:nvPr/>
        </p:nvSpPr>
        <p:spPr>
          <a:xfrm>
            <a:off x="527596" y="1848491"/>
            <a:ext cx="7118038" cy="1046440"/>
          </a:xfrm>
          <a:prstGeom prst="rect">
            <a:avLst/>
          </a:prstGeom>
        </p:spPr>
        <p:txBody>
          <a:bodyPr wrap="square">
            <a:spAutoFit/>
          </a:bodyPr>
          <a:lstStyle/>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a:p>
            <a:pPr marL="0" marR="0" lvl="0" indent="-56515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Unicode MS" charset="0"/>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p:txBody>
      </p:sp>
      <p:sp>
        <p:nvSpPr>
          <p:cNvPr id="37" name="Rounded Rectangle 36">
            <a:extLst>
              <a:ext uri="{FF2B5EF4-FFF2-40B4-BE49-F238E27FC236}">
                <a16:creationId xmlns:a16="http://schemas.microsoft.com/office/drawing/2014/main" id="{529B86CB-775E-6C44-82D7-0534FE9FA126}"/>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TSOs</a:t>
            </a:r>
          </a:p>
        </p:txBody>
      </p:sp>
      <p:pic>
        <p:nvPicPr>
          <p:cNvPr id="13" name="Obraz 12">
            <a:extLst>
              <a:ext uri="{FF2B5EF4-FFF2-40B4-BE49-F238E27FC236}">
                <a16:creationId xmlns:a16="http://schemas.microsoft.com/office/drawing/2014/main" id="{7AFAEB91-2516-475A-B60E-B01A8C1AE456}"/>
              </a:ext>
            </a:extLst>
          </p:cNvPr>
          <p:cNvPicPr>
            <a:picLocks noChangeAspect="1"/>
          </p:cNvPicPr>
          <p:nvPr/>
        </p:nvPicPr>
        <p:blipFill>
          <a:blip r:embed="rId3"/>
          <a:srcRect/>
          <a:stretch/>
        </p:blipFill>
        <p:spPr>
          <a:xfrm>
            <a:off x="2" y="1942061"/>
            <a:ext cx="4758192" cy="2973870"/>
          </a:xfrm>
          <a:prstGeom prst="rect">
            <a:avLst/>
          </a:prstGeom>
        </p:spPr>
      </p:pic>
      <p:pic>
        <p:nvPicPr>
          <p:cNvPr id="14" name="Obraz 13">
            <a:extLst>
              <a:ext uri="{FF2B5EF4-FFF2-40B4-BE49-F238E27FC236}">
                <a16:creationId xmlns:a16="http://schemas.microsoft.com/office/drawing/2014/main" id="{4520A249-1E4A-45A8-BBF7-19C9D9612938}"/>
              </a:ext>
            </a:extLst>
          </p:cNvPr>
          <p:cNvPicPr>
            <a:picLocks noChangeAspect="1"/>
          </p:cNvPicPr>
          <p:nvPr/>
        </p:nvPicPr>
        <p:blipFill>
          <a:blip r:embed="rId4"/>
          <a:srcRect/>
          <a:stretch/>
        </p:blipFill>
        <p:spPr>
          <a:xfrm>
            <a:off x="5147804" y="1942061"/>
            <a:ext cx="4758192" cy="2973870"/>
          </a:xfrm>
          <a:prstGeom prst="rect">
            <a:avLst/>
          </a:prstGeom>
        </p:spPr>
      </p:pic>
    </p:spTree>
    <p:extLst>
      <p:ext uri="{BB962C8B-B14F-4D97-AF65-F5344CB8AC3E}">
        <p14:creationId xmlns:p14="http://schemas.microsoft.com/office/powerpoint/2010/main" val="229424590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228865DE-4E3D-A24E-8314-1A31363C1CC8}"/>
              </a:ext>
            </a:extLst>
          </p:cNvPr>
          <p:cNvSpPr>
            <a:spLocks noGrp="1"/>
          </p:cNvSpPr>
          <p:nvPr>
            <p:ph type="body" sz="quarter" idx="16"/>
          </p:nvPr>
        </p:nvSpPr>
        <p:spPr>
          <a:xfrm>
            <a:off x="527596" y="98380"/>
            <a:ext cx="8640000" cy="363850"/>
          </a:xfrm>
        </p:spPr>
        <p:txBody>
          <a:bodyPr/>
          <a:lstStyle/>
          <a:p>
            <a:r>
              <a:rPr lang="en-US" sz="1600" b="1" dirty="0">
                <a:solidFill>
                  <a:srgbClr val="3366FF"/>
                </a:solidFill>
                <a:latin typeface="Arial"/>
              </a:rPr>
              <a:t>KPI </a:t>
            </a:r>
            <a:r>
              <a:rPr lang="pl-PL" sz="1600" b="1" dirty="0">
                <a:solidFill>
                  <a:srgbClr val="3366FF"/>
                </a:solidFill>
                <a:latin typeface="Arial"/>
              </a:rPr>
              <a:t>1</a:t>
            </a:r>
            <a:r>
              <a:rPr lang="de-DE" sz="1600" b="1" dirty="0">
                <a:solidFill>
                  <a:srgbClr val="3366FF"/>
                </a:solidFill>
                <a:latin typeface="Arial"/>
              </a:rPr>
              <a:t>4</a:t>
            </a:r>
            <a:r>
              <a:rPr lang="pl-PL" sz="1600" b="1" dirty="0">
                <a:solidFill>
                  <a:srgbClr val="3366FF"/>
                </a:solidFill>
                <a:latin typeface="Arial"/>
              </a:rPr>
              <a:t>b: RO: Virtual margins at market balance</a:t>
            </a:r>
            <a:endParaRPr lang="en-US" sz="1600" b="1" dirty="0">
              <a:solidFill>
                <a:srgbClr val="3366FF"/>
              </a:solidFill>
              <a:latin typeface="Arial"/>
            </a:endParaRPr>
          </a:p>
        </p:txBody>
      </p:sp>
      <p:sp>
        <p:nvSpPr>
          <p:cNvPr id="2" name="Slide Number Placeholder 1"/>
          <p:cNvSpPr>
            <a:spLocks noGrp="1"/>
          </p:cNvSpPr>
          <p:nvPr>
            <p:ph type="sldNum" sz="quarter" idx="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51322C-20B2-48C3-B63D-68158FEBF630}" type="slidenum">
              <a:rPr kumimoji="0" lang="en-US" sz="900" b="0" i="0" u="none" strike="noStrike" kern="1200" cap="none" spc="0" normalizeH="0" baseline="0" noProof="0" smtClean="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55</a:t>
            </a:fld>
            <a:endParaRPr kumimoji="0" lang="en-US" sz="900" b="0" i="0" u="none" strike="noStrike" kern="1200" cap="none" spc="0" normalizeH="0" baseline="0" noProof="0" dirty="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endParaRPr>
          </a:p>
        </p:txBody>
      </p:sp>
      <p:sp>
        <p:nvSpPr>
          <p:cNvPr id="3" name="Rectangle 2"/>
          <p:cNvSpPr/>
          <p:nvPr/>
        </p:nvSpPr>
        <p:spPr>
          <a:xfrm>
            <a:off x="527596" y="1848491"/>
            <a:ext cx="7118038" cy="1046440"/>
          </a:xfrm>
          <a:prstGeom prst="rect">
            <a:avLst/>
          </a:prstGeom>
        </p:spPr>
        <p:txBody>
          <a:bodyPr wrap="square">
            <a:spAutoFit/>
          </a:bodyPr>
          <a:lstStyle/>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a:p>
            <a:pPr marL="0" marR="0" lvl="0" indent="-56515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Unicode MS" charset="0"/>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p:txBody>
      </p:sp>
      <p:sp>
        <p:nvSpPr>
          <p:cNvPr id="37" name="Rounded Rectangle 36">
            <a:extLst>
              <a:ext uri="{FF2B5EF4-FFF2-40B4-BE49-F238E27FC236}">
                <a16:creationId xmlns:a16="http://schemas.microsoft.com/office/drawing/2014/main" id="{529B86CB-775E-6C44-82D7-0534FE9FA126}"/>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TSOs</a:t>
            </a:r>
          </a:p>
        </p:txBody>
      </p:sp>
      <p:pic>
        <p:nvPicPr>
          <p:cNvPr id="13" name="Obraz 12">
            <a:extLst>
              <a:ext uri="{FF2B5EF4-FFF2-40B4-BE49-F238E27FC236}">
                <a16:creationId xmlns:a16="http://schemas.microsoft.com/office/drawing/2014/main" id="{7AFAEB91-2516-475A-B60E-B01A8C1AE456}"/>
              </a:ext>
            </a:extLst>
          </p:cNvPr>
          <p:cNvPicPr>
            <a:picLocks noChangeAspect="1"/>
          </p:cNvPicPr>
          <p:nvPr/>
        </p:nvPicPr>
        <p:blipFill>
          <a:blip r:embed="rId3"/>
          <a:srcRect/>
          <a:stretch/>
        </p:blipFill>
        <p:spPr>
          <a:xfrm>
            <a:off x="2" y="1942061"/>
            <a:ext cx="4758192" cy="2973870"/>
          </a:xfrm>
          <a:prstGeom prst="rect">
            <a:avLst/>
          </a:prstGeom>
        </p:spPr>
      </p:pic>
      <p:pic>
        <p:nvPicPr>
          <p:cNvPr id="14" name="Obraz 13">
            <a:extLst>
              <a:ext uri="{FF2B5EF4-FFF2-40B4-BE49-F238E27FC236}">
                <a16:creationId xmlns:a16="http://schemas.microsoft.com/office/drawing/2014/main" id="{4520A249-1E4A-45A8-BBF7-19C9D9612938}"/>
              </a:ext>
            </a:extLst>
          </p:cNvPr>
          <p:cNvPicPr>
            <a:picLocks noChangeAspect="1"/>
          </p:cNvPicPr>
          <p:nvPr/>
        </p:nvPicPr>
        <p:blipFill>
          <a:blip r:embed="rId4"/>
          <a:srcRect/>
          <a:stretch/>
        </p:blipFill>
        <p:spPr>
          <a:xfrm>
            <a:off x="5147804" y="1942061"/>
            <a:ext cx="4758192" cy="2973870"/>
          </a:xfrm>
          <a:prstGeom prst="rect">
            <a:avLst/>
          </a:prstGeom>
        </p:spPr>
      </p:pic>
    </p:spTree>
    <p:extLst>
      <p:ext uri="{BB962C8B-B14F-4D97-AF65-F5344CB8AC3E}">
        <p14:creationId xmlns:p14="http://schemas.microsoft.com/office/powerpoint/2010/main" val="2809891008"/>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228865DE-4E3D-A24E-8314-1A31363C1CC8}"/>
              </a:ext>
            </a:extLst>
          </p:cNvPr>
          <p:cNvSpPr>
            <a:spLocks noGrp="1"/>
          </p:cNvSpPr>
          <p:nvPr>
            <p:ph type="body" sz="quarter" idx="16"/>
          </p:nvPr>
        </p:nvSpPr>
        <p:spPr>
          <a:xfrm>
            <a:off x="527596" y="45527"/>
            <a:ext cx="8640000" cy="363850"/>
          </a:xfrm>
        </p:spPr>
        <p:txBody>
          <a:bodyPr/>
          <a:lstStyle/>
          <a:p>
            <a:r>
              <a:rPr lang="en-US" sz="1600" b="1" dirty="0">
                <a:solidFill>
                  <a:srgbClr val="3366FF"/>
                </a:solidFill>
                <a:latin typeface="Arial"/>
              </a:rPr>
              <a:t>KPI </a:t>
            </a:r>
            <a:r>
              <a:rPr lang="pl-PL" sz="1600" b="1" dirty="0">
                <a:solidFill>
                  <a:srgbClr val="3366FF"/>
                </a:solidFill>
                <a:latin typeface="Arial"/>
              </a:rPr>
              <a:t>1</a:t>
            </a:r>
            <a:r>
              <a:rPr lang="de-DE" sz="1600" b="1" dirty="0">
                <a:solidFill>
                  <a:srgbClr val="3366FF"/>
                </a:solidFill>
                <a:latin typeface="Arial"/>
              </a:rPr>
              <a:t>4</a:t>
            </a:r>
            <a:r>
              <a:rPr lang="pl-PL" sz="1600" b="1" dirty="0">
                <a:solidFill>
                  <a:srgbClr val="3366FF"/>
                </a:solidFill>
                <a:latin typeface="Arial"/>
              </a:rPr>
              <a:t>b: SI: Virtual margins at market balance</a:t>
            </a:r>
            <a:endParaRPr lang="en-US" sz="1600" b="1" dirty="0">
              <a:solidFill>
                <a:srgbClr val="3366FF"/>
              </a:solidFill>
              <a:latin typeface="Arial"/>
            </a:endParaRPr>
          </a:p>
        </p:txBody>
      </p:sp>
      <p:sp>
        <p:nvSpPr>
          <p:cNvPr id="2" name="Slide Number Placeholder 1"/>
          <p:cNvSpPr>
            <a:spLocks noGrp="1"/>
          </p:cNvSpPr>
          <p:nvPr>
            <p:ph type="sldNum" sz="quarter" idx="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51322C-20B2-48C3-B63D-68158FEBF630}" type="slidenum">
              <a:rPr kumimoji="0" lang="en-US" sz="900" b="0" i="0" u="none" strike="noStrike" kern="1200" cap="none" spc="0" normalizeH="0" baseline="0" noProof="0" smtClean="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US" sz="900" b="0" i="0" u="none" strike="noStrike" kern="1200" cap="none" spc="0" normalizeH="0" baseline="0" noProof="0" dirty="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endParaRPr>
          </a:p>
        </p:txBody>
      </p:sp>
      <p:sp>
        <p:nvSpPr>
          <p:cNvPr id="3" name="Rectangle 2"/>
          <p:cNvSpPr/>
          <p:nvPr/>
        </p:nvSpPr>
        <p:spPr>
          <a:xfrm>
            <a:off x="527596" y="1848491"/>
            <a:ext cx="7118038" cy="1046440"/>
          </a:xfrm>
          <a:prstGeom prst="rect">
            <a:avLst/>
          </a:prstGeom>
        </p:spPr>
        <p:txBody>
          <a:bodyPr wrap="square">
            <a:spAutoFit/>
          </a:bodyPr>
          <a:lstStyle/>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a:p>
            <a:pPr marL="0" marR="0" lvl="0" indent="-56515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Unicode MS" charset="0"/>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p:txBody>
      </p:sp>
      <p:sp>
        <p:nvSpPr>
          <p:cNvPr id="37" name="Rounded Rectangle 36">
            <a:extLst>
              <a:ext uri="{FF2B5EF4-FFF2-40B4-BE49-F238E27FC236}">
                <a16:creationId xmlns:a16="http://schemas.microsoft.com/office/drawing/2014/main" id="{529B86CB-775E-6C44-82D7-0534FE9FA126}"/>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TSOs</a:t>
            </a:r>
          </a:p>
        </p:txBody>
      </p:sp>
      <p:pic>
        <p:nvPicPr>
          <p:cNvPr id="13" name="Obraz 12">
            <a:extLst>
              <a:ext uri="{FF2B5EF4-FFF2-40B4-BE49-F238E27FC236}">
                <a16:creationId xmlns:a16="http://schemas.microsoft.com/office/drawing/2014/main" id="{7AFAEB91-2516-475A-B60E-B01A8C1AE456}"/>
              </a:ext>
            </a:extLst>
          </p:cNvPr>
          <p:cNvPicPr>
            <a:picLocks noChangeAspect="1"/>
          </p:cNvPicPr>
          <p:nvPr/>
        </p:nvPicPr>
        <p:blipFill>
          <a:blip r:embed="rId3"/>
          <a:srcRect/>
          <a:stretch/>
        </p:blipFill>
        <p:spPr>
          <a:xfrm>
            <a:off x="2" y="1942061"/>
            <a:ext cx="4758192" cy="2973870"/>
          </a:xfrm>
          <a:prstGeom prst="rect">
            <a:avLst/>
          </a:prstGeom>
        </p:spPr>
      </p:pic>
      <p:pic>
        <p:nvPicPr>
          <p:cNvPr id="14" name="Obraz 13">
            <a:extLst>
              <a:ext uri="{FF2B5EF4-FFF2-40B4-BE49-F238E27FC236}">
                <a16:creationId xmlns:a16="http://schemas.microsoft.com/office/drawing/2014/main" id="{4520A249-1E4A-45A8-BBF7-19C9D9612938}"/>
              </a:ext>
            </a:extLst>
          </p:cNvPr>
          <p:cNvPicPr>
            <a:picLocks noChangeAspect="1"/>
          </p:cNvPicPr>
          <p:nvPr/>
        </p:nvPicPr>
        <p:blipFill>
          <a:blip r:embed="rId4"/>
          <a:srcRect/>
          <a:stretch/>
        </p:blipFill>
        <p:spPr>
          <a:xfrm>
            <a:off x="5147804" y="1942061"/>
            <a:ext cx="4758192" cy="2973870"/>
          </a:xfrm>
          <a:prstGeom prst="rect">
            <a:avLst/>
          </a:prstGeom>
        </p:spPr>
      </p:pic>
    </p:spTree>
    <p:extLst>
      <p:ext uri="{BB962C8B-B14F-4D97-AF65-F5344CB8AC3E}">
        <p14:creationId xmlns:p14="http://schemas.microsoft.com/office/powerpoint/2010/main" val="229165746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228865DE-4E3D-A24E-8314-1A31363C1CC8}"/>
              </a:ext>
            </a:extLst>
          </p:cNvPr>
          <p:cNvSpPr>
            <a:spLocks noGrp="1"/>
          </p:cNvSpPr>
          <p:nvPr>
            <p:ph type="body" sz="quarter" idx="16"/>
          </p:nvPr>
        </p:nvSpPr>
        <p:spPr>
          <a:xfrm>
            <a:off x="527596" y="80628"/>
            <a:ext cx="8640000" cy="363850"/>
          </a:xfrm>
        </p:spPr>
        <p:txBody>
          <a:bodyPr/>
          <a:lstStyle/>
          <a:p>
            <a:r>
              <a:rPr lang="en-US" sz="1600" b="1" dirty="0">
                <a:solidFill>
                  <a:srgbClr val="3366FF"/>
                </a:solidFill>
                <a:latin typeface="Arial"/>
              </a:rPr>
              <a:t>KPI </a:t>
            </a:r>
            <a:r>
              <a:rPr lang="pl-PL" sz="1600" b="1" dirty="0">
                <a:solidFill>
                  <a:srgbClr val="3366FF"/>
                </a:solidFill>
                <a:latin typeface="Arial"/>
              </a:rPr>
              <a:t>1</a:t>
            </a:r>
            <a:r>
              <a:rPr lang="de-DE" sz="1600" b="1" dirty="0">
                <a:solidFill>
                  <a:srgbClr val="3366FF"/>
                </a:solidFill>
                <a:latin typeface="Arial"/>
              </a:rPr>
              <a:t>4</a:t>
            </a:r>
            <a:r>
              <a:rPr lang="pl-PL" sz="1600" b="1" dirty="0">
                <a:solidFill>
                  <a:srgbClr val="3366FF"/>
                </a:solidFill>
                <a:latin typeface="Arial"/>
              </a:rPr>
              <a:t>b: SK: Virtual margins at market balance</a:t>
            </a:r>
            <a:endParaRPr lang="en-US" sz="1600" b="1" dirty="0">
              <a:solidFill>
                <a:srgbClr val="3366FF"/>
              </a:solidFill>
              <a:latin typeface="Arial"/>
            </a:endParaRPr>
          </a:p>
        </p:txBody>
      </p:sp>
      <p:sp>
        <p:nvSpPr>
          <p:cNvPr id="2" name="Slide Number Placeholder 1"/>
          <p:cNvSpPr>
            <a:spLocks noGrp="1"/>
          </p:cNvSpPr>
          <p:nvPr>
            <p:ph type="sldNum" sz="quarter" idx="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51322C-20B2-48C3-B63D-68158FEBF630}" type="slidenum">
              <a:rPr kumimoji="0" lang="en-US" sz="900" b="0" i="0" u="none" strike="noStrike" kern="1200" cap="none" spc="0" normalizeH="0" baseline="0" noProof="0" smtClean="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57</a:t>
            </a:fld>
            <a:endParaRPr kumimoji="0" lang="en-US" sz="900" b="0" i="0" u="none" strike="noStrike" kern="1200" cap="none" spc="0" normalizeH="0" baseline="0" noProof="0" dirty="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endParaRPr>
          </a:p>
        </p:txBody>
      </p:sp>
      <p:sp>
        <p:nvSpPr>
          <p:cNvPr id="3" name="Rectangle 2"/>
          <p:cNvSpPr/>
          <p:nvPr/>
        </p:nvSpPr>
        <p:spPr>
          <a:xfrm>
            <a:off x="527596" y="1848491"/>
            <a:ext cx="7118038" cy="1046440"/>
          </a:xfrm>
          <a:prstGeom prst="rect">
            <a:avLst/>
          </a:prstGeom>
        </p:spPr>
        <p:txBody>
          <a:bodyPr wrap="square">
            <a:spAutoFit/>
          </a:bodyPr>
          <a:lstStyle/>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a:p>
            <a:pPr marL="0" marR="0" lvl="0" indent="-56515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Unicode MS" charset="0"/>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p:txBody>
      </p:sp>
      <p:sp>
        <p:nvSpPr>
          <p:cNvPr id="37" name="Rounded Rectangle 36">
            <a:extLst>
              <a:ext uri="{FF2B5EF4-FFF2-40B4-BE49-F238E27FC236}">
                <a16:creationId xmlns:a16="http://schemas.microsoft.com/office/drawing/2014/main" id="{529B86CB-775E-6C44-82D7-0534FE9FA126}"/>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TSOs</a:t>
            </a:r>
          </a:p>
        </p:txBody>
      </p:sp>
      <p:pic>
        <p:nvPicPr>
          <p:cNvPr id="8" name="Obraz 7">
            <a:extLst>
              <a:ext uri="{FF2B5EF4-FFF2-40B4-BE49-F238E27FC236}">
                <a16:creationId xmlns:a16="http://schemas.microsoft.com/office/drawing/2014/main" id="{AEB26870-E9DA-4CB6-89BF-43D9425E4989}"/>
              </a:ext>
            </a:extLst>
          </p:cNvPr>
          <p:cNvPicPr>
            <a:picLocks noChangeAspect="1"/>
          </p:cNvPicPr>
          <p:nvPr/>
        </p:nvPicPr>
        <p:blipFill>
          <a:blip r:embed="rId3"/>
          <a:srcRect/>
          <a:stretch/>
        </p:blipFill>
        <p:spPr>
          <a:xfrm>
            <a:off x="2" y="1942061"/>
            <a:ext cx="4758192" cy="2973870"/>
          </a:xfrm>
          <a:prstGeom prst="rect">
            <a:avLst/>
          </a:prstGeom>
        </p:spPr>
      </p:pic>
      <p:pic>
        <p:nvPicPr>
          <p:cNvPr id="10" name="Obraz 9">
            <a:extLst>
              <a:ext uri="{FF2B5EF4-FFF2-40B4-BE49-F238E27FC236}">
                <a16:creationId xmlns:a16="http://schemas.microsoft.com/office/drawing/2014/main" id="{550C3A70-86A1-4128-81EB-A2C3A0E5F0F6}"/>
              </a:ext>
            </a:extLst>
          </p:cNvPr>
          <p:cNvPicPr>
            <a:picLocks noChangeAspect="1"/>
          </p:cNvPicPr>
          <p:nvPr/>
        </p:nvPicPr>
        <p:blipFill>
          <a:blip r:embed="rId4"/>
          <a:srcRect/>
          <a:stretch/>
        </p:blipFill>
        <p:spPr>
          <a:xfrm>
            <a:off x="5147804" y="1942061"/>
            <a:ext cx="4758192" cy="2973870"/>
          </a:xfrm>
          <a:prstGeom prst="rect">
            <a:avLst/>
          </a:prstGeom>
        </p:spPr>
      </p:pic>
    </p:spTree>
    <p:extLst>
      <p:ext uri="{BB962C8B-B14F-4D97-AF65-F5344CB8AC3E}">
        <p14:creationId xmlns:p14="http://schemas.microsoft.com/office/powerpoint/2010/main" val="15113603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ZoneTexte 26"/>
          <p:cNvSpPr txBox="1"/>
          <p:nvPr/>
        </p:nvSpPr>
        <p:spPr>
          <a:xfrm>
            <a:off x="156718" y="945786"/>
            <a:ext cx="3762045" cy="307777"/>
          </a:xfrm>
          <a:prstGeom prst="rect">
            <a:avLst/>
          </a:prstGeom>
          <a:solidFill>
            <a:schemeClr val="bg1"/>
          </a:solidFill>
        </p:spPr>
        <p:txBody>
          <a:bodyPr wrap="square" rtlCol="0">
            <a:spAutoFit/>
          </a:bodyPr>
          <a:lstStyle/>
          <a:p>
            <a:pPr algn="l"/>
            <a:endParaRPr lang="fr-FR" sz="1400" dirty="0">
              <a:solidFill>
                <a:schemeClr val="tx2"/>
              </a:solidFill>
              <a:latin typeface="Arial" panose="020B0604020202020204" pitchFamily="34" charset="0"/>
              <a:cs typeface="Arial" panose="020B0604020202020204" pitchFamily="34" charset="0"/>
            </a:endParaRPr>
          </a:p>
        </p:txBody>
      </p:sp>
      <p:sp>
        <p:nvSpPr>
          <p:cNvPr id="5" name="Espace réservé du texte 3">
            <a:extLst>
              <a:ext uri="{FF2B5EF4-FFF2-40B4-BE49-F238E27FC236}">
                <a16:creationId xmlns:a16="http://schemas.microsoft.com/office/drawing/2014/main" id="{07C3A045-A2B7-4BAA-93FB-A26D083ABA7C}"/>
              </a:ext>
            </a:extLst>
          </p:cNvPr>
          <p:cNvSpPr txBox="1">
            <a:spLocks/>
          </p:cNvSpPr>
          <p:nvPr/>
        </p:nvSpPr>
        <p:spPr>
          <a:xfrm>
            <a:off x="166145" y="450726"/>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3366FF"/>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100FE"/>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fr-FR" kern="0" dirty="0"/>
              <a:t>BD202</a:t>
            </a:r>
            <a:r>
              <a:rPr lang="hu-HU" kern="0" dirty="0"/>
              <a:t>20101</a:t>
            </a:r>
            <a:r>
              <a:rPr lang="fr-FR" kern="0" dirty="0"/>
              <a:t>– BD202</a:t>
            </a:r>
            <a:r>
              <a:rPr lang="hu-HU" kern="0" dirty="0"/>
              <a:t>20131</a:t>
            </a:r>
            <a:endParaRPr lang="fr-FR" kern="0" dirty="0"/>
          </a:p>
          <a:p>
            <a:endParaRPr lang="fr-FR" kern="0" dirty="0"/>
          </a:p>
        </p:txBody>
      </p:sp>
      <p:sp>
        <p:nvSpPr>
          <p:cNvPr id="7" name="Title 4"/>
          <p:cNvSpPr txBox="1">
            <a:spLocks/>
          </p:cNvSpPr>
          <p:nvPr/>
        </p:nvSpPr>
        <p:spPr>
          <a:xfrm>
            <a:off x="158998" y="130860"/>
            <a:ext cx="7704841"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a:defRPr/>
            </a:pPr>
            <a:r>
              <a:rPr lang="en-US" sz="1600" b="1" kern="0">
                <a:solidFill>
                  <a:srgbClr val="3366FF"/>
                </a:solidFill>
                <a:latin typeface="Arial"/>
              </a:rPr>
              <a:t>KPI </a:t>
            </a:r>
            <a:r>
              <a:rPr lang="hu-HU" sz="1600" b="1" kern="0">
                <a:solidFill>
                  <a:srgbClr val="3366FF"/>
                </a:solidFill>
                <a:latin typeface="Arial"/>
              </a:rPr>
              <a:t>1</a:t>
            </a:r>
            <a:r>
              <a:rPr lang="de-DE" sz="1600" b="1" kern="0">
                <a:solidFill>
                  <a:srgbClr val="3366FF"/>
                </a:solidFill>
                <a:latin typeface="Arial"/>
              </a:rPr>
              <a:t>5</a:t>
            </a:r>
            <a:r>
              <a:rPr lang="en-US" sz="1600" b="1" kern="0">
                <a:solidFill>
                  <a:srgbClr val="3366FF"/>
                </a:solidFill>
                <a:latin typeface="Arial"/>
              </a:rPr>
              <a:t>: </a:t>
            </a:r>
            <a:r>
              <a:rPr lang="hu-HU" sz="1600" b="1" kern="0">
                <a:solidFill>
                  <a:srgbClr val="3366FF"/>
                </a:solidFill>
                <a:latin typeface="Arial"/>
              </a:rPr>
              <a:t>N</a:t>
            </a:r>
            <a:r>
              <a:rPr lang="de-DE" sz="1600" b="1" kern="0">
                <a:solidFill>
                  <a:srgbClr val="3366FF"/>
                </a:solidFill>
                <a:latin typeface="Arial"/>
              </a:rPr>
              <a:t>on-Core exchanges </a:t>
            </a:r>
            <a:r>
              <a:rPr lang="hu-HU" sz="1600" b="1" kern="0">
                <a:solidFill>
                  <a:srgbClr val="3366FF"/>
                </a:solidFill>
                <a:latin typeface="Arial"/>
              </a:rPr>
              <a:t>delta flow</a:t>
            </a:r>
            <a:endParaRPr lang="en-US" sz="1600" b="1" kern="0" dirty="0">
              <a:solidFill>
                <a:srgbClr val="3366FF"/>
              </a:solidFill>
              <a:latin typeface="Arial"/>
            </a:endParaRPr>
          </a:p>
        </p:txBody>
      </p:sp>
      <p:pic>
        <p:nvPicPr>
          <p:cNvPr id="8" name="Kép 7">
            <a:extLst>
              <a:ext uri="{FF2B5EF4-FFF2-40B4-BE49-F238E27FC236}">
                <a16:creationId xmlns:a16="http://schemas.microsoft.com/office/drawing/2014/main" id="{087DB08E-EEBE-40D6-A71B-A1E2056BD2A8}"/>
              </a:ext>
            </a:extLst>
          </p:cNvPr>
          <p:cNvPicPr>
            <a:picLocks noChangeAspect="1"/>
          </p:cNvPicPr>
          <p:nvPr/>
        </p:nvPicPr>
        <p:blipFill>
          <a:blip r:embed="rId2"/>
          <a:stretch>
            <a:fillRect/>
          </a:stretch>
        </p:blipFill>
        <p:spPr>
          <a:xfrm>
            <a:off x="166145" y="1025942"/>
            <a:ext cx="8985438" cy="5832058"/>
          </a:xfrm>
          <a:prstGeom prst="rect">
            <a:avLst/>
          </a:prstGeom>
        </p:spPr>
      </p:pic>
    </p:spTree>
    <p:extLst>
      <p:ext uri="{BB962C8B-B14F-4D97-AF65-F5344CB8AC3E}">
        <p14:creationId xmlns:p14="http://schemas.microsoft.com/office/powerpoint/2010/main" val="101154680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ZoneTexte 26"/>
          <p:cNvSpPr txBox="1"/>
          <p:nvPr/>
        </p:nvSpPr>
        <p:spPr>
          <a:xfrm>
            <a:off x="156718" y="945786"/>
            <a:ext cx="3762045" cy="307777"/>
          </a:xfrm>
          <a:prstGeom prst="rect">
            <a:avLst/>
          </a:prstGeom>
          <a:solidFill>
            <a:schemeClr val="bg1"/>
          </a:solidFill>
        </p:spPr>
        <p:txBody>
          <a:bodyPr wrap="square" rtlCol="0">
            <a:spAutoFit/>
          </a:bodyPr>
          <a:lstStyle/>
          <a:p>
            <a:pPr algn="l"/>
            <a:endParaRPr lang="fr-FR" sz="1400" dirty="0">
              <a:solidFill>
                <a:schemeClr val="tx2"/>
              </a:solidFill>
              <a:latin typeface="Arial" panose="020B0604020202020204" pitchFamily="34" charset="0"/>
              <a:cs typeface="Arial" panose="020B0604020202020204" pitchFamily="34" charset="0"/>
            </a:endParaRPr>
          </a:p>
        </p:txBody>
      </p:sp>
      <p:sp>
        <p:nvSpPr>
          <p:cNvPr id="7" name="Espace réservé du texte 3">
            <a:extLst>
              <a:ext uri="{FF2B5EF4-FFF2-40B4-BE49-F238E27FC236}">
                <a16:creationId xmlns:a16="http://schemas.microsoft.com/office/drawing/2014/main" id="{07C3A045-A2B7-4BAA-93FB-A26D083ABA7C}"/>
              </a:ext>
            </a:extLst>
          </p:cNvPr>
          <p:cNvSpPr txBox="1">
            <a:spLocks/>
          </p:cNvSpPr>
          <p:nvPr/>
        </p:nvSpPr>
        <p:spPr>
          <a:xfrm>
            <a:off x="166145" y="450726"/>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3366FF"/>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100FE"/>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fr-FR" kern="0" dirty="0"/>
              <a:t>BD202</a:t>
            </a:r>
            <a:r>
              <a:rPr lang="hu-HU" kern="0" dirty="0"/>
              <a:t>20101</a:t>
            </a:r>
            <a:r>
              <a:rPr lang="fr-FR" kern="0" dirty="0"/>
              <a:t>– BD202</a:t>
            </a:r>
            <a:r>
              <a:rPr lang="hu-HU" kern="0" dirty="0"/>
              <a:t>20131</a:t>
            </a:r>
            <a:endParaRPr lang="fr-FR" kern="0" dirty="0"/>
          </a:p>
          <a:p>
            <a:endParaRPr lang="fr-FR" kern="0" dirty="0"/>
          </a:p>
        </p:txBody>
      </p:sp>
      <p:sp>
        <p:nvSpPr>
          <p:cNvPr id="8" name="Title 4"/>
          <p:cNvSpPr txBox="1">
            <a:spLocks/>
          </p:cNvSpPr>
          <p:nvPr/>
        </p:nvSpPr>
        <p:spPr>
          <a:xfrm>
            <a:off x="158998" y="130860"/>
            <a:ext cx="7704841"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a:defRPr/>
            </a:pPr>
            <a:r>
              <a:rPr lang="en-US" sz="1600" b="1" kern="0">
                <a:solidFill>
                  <a:srgbClr val="3366FF"/>
                </a:solidFill>
                <a:latin typeface="Arial"/>
              </a:rPr>
              <a:t>KPI </a:t>
            </a:r>
            <a:r>
              <a:rPr lang="hu-HU" sz="1600" b="1" kern="0">
                <a:solidFill>
                  <a:srgbClr val="3366FF"/>
                </a:solidFill>
                <a:latin typeface="Arial"/>
              </a:rPr>
              <a:t>1</a:t>
            </a:r>
            <a:r>
              <a:rPr lang="de-DE" sz="1600" b="1" kern="0">
                <a:solidFill>
                  <a:srgbClr val="3366FF"/>
                </a:solidFill>
                <a:latin typeface="Arial"/>
              </a:rPr>
              <a:t>5</a:t>
            </a:r>
            <a:r>
              <a:rPr lang="en-US" sz="1600" b="1" kern="0">
                <a:solidFill>
                  <a:srgbClr val="3366FF"/>
                </a:solidFill>
                <a:latin typeface="Arial"/>
              </a:rPr>
              <a:t>: </a:t>
            </a:r>
            <a:r>
              <a:rPr lang="hu-HU" sz="1600" b="1" kern="0">
                <a:solidFill>
                  <a:srgbClr val="3366FF"/>
                </a:solidFill>
                <a:latin typeface="Arial"/>
              </a:rPr>
              <a:t>N</a:t>
            </a:r>
            <a:r>
              <a:rPr lang="de-DE" sz="1600" b="1" kern="0">
                <a:solidFill>
                  <a:srgbClr val="3366FF"/>
                </a:solidFill>
                <a:latin typeface="Arial"/>
              </a:rPr>
              <a:t>on-Core exchanges </a:t>
            </a:r>
            <a:r>
              <a:rPr lang="hu-HU" sz="1600" b="1" kern="0">
                <a:solidFill>
                  <a:srgbClr val="3366FF"/>
                </a:solidFill>
                <a:latin typeface="Arial"/>
              </a:rPr>
              <a:t>delta flow</a:t>
            </a:r>
            <a:endParaRPr lang="en-US" sz="1600" b="1" kern="0" dirty="0">
              <a:solidFill>
                <a:srgbClr val="3366FF"/>
              </a:solidFill>
              <a:latin typeface="Arial"/>
            </a:endParaRPr>
          </a:p>
        </p:txBody>
      </p:sp>
      <p:pic>
        <p:nvPicPr>
          <p:cNvPr id="10" name="Kép 9">
            <a:extLst>
              <a:ext uri="{FF2B5EF4-FFF2-40B4-BE49-F238E27FC236}">
                <a16:creationId xmlns:a16="http://schemas.microsoft.com/office/drawing/2014/main" id="{995A9BE3-A16C-4200-868E-7258B811524C}"/>
              </a:ext>
            </a:extLst>
          </p:cNvPr>
          <p:cNvPicPr>
            <a:picLocks noChangeAspect="1"/>
          </p:cNvPicPr>
          <p:nvPr/>
        </p:nvPicPr>
        <p:blipFill>
          <a:blip r:embed="rId2"/>
          <a:stretch>
            <a:fillRect/>
          </a:stretch>
        </p:blipFill>
        <p:spPr>
          <a:xfrm>
            <a:off x="166145" y="945786"/>
            <a:ext cx="9069457" cy="5845684"/>
          </a:xfrm>
          <a:prstGeom prst="rect">
            <a:avLst/>
          </a:prstGeom>
        </p:spPr>
      </p:pic>
    </p:spTree>
    <p:extLst>
      <p:ext uri="{BB962C8B-B14F-4D97-AF65-F5344CB8AC3E}">
        <p14:creationId xmlns:p14="http://schemas.microsoft.com/office/powerpoint/2010/main" val="278477680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Parallel Run KPI report</a:t>
            </a:r>
          </a:p>
        </p:txBody>
      </p:sp>
      <p:sp>
        <p:nvSpPr>
          <p:cNvPr id="9" name="Text Placeholder 8">
            <a:extLst>
              <a:ext uri="{FF2B5EF4-FFF2-40B4-BE49-F238E27FC236}">
                <a16:creationId xmlns:a16="http://schemas.microsoft.com/office/drawing/2014/main" id="{228865DE-4E3D-A24E-8314-1A31363C1CC8}"/>
              </a:ext>
            </a:extLst>
          </p:cNvPr>
          <p:cNvSpPr>
            <a:spLocks noGrp="1"/>
          </p:cNvSpPr>
          <p:nvPr>
            <p:ph type="body" sz="quarter" idx="16"/>
          </p:nvPr>
        </p:nvSpPr>
        <p:spPr/>
        <p:txBody>
          <a:bodyPr/>
          <a:lstStyle/>
          <a:p>
            <a:r>
              <a:rPr lang="en-US" dirty="0"/>
              <a:t>Overview limitations &amp; assumptions</a:t>
            </a:r>
            <a:r>
              <a:rPr lang="hu-HU" dirty="0"/>
              <a:t> (part II)</a:t>
            </a:r>
            <a:endParaRPr lang="en-US" dirty="0"/>
          </a:p>
        </p:txBody>
      </p:sp>
      <p:sp>
        <p:nvSpPr>
          <p:cNvPr id="36" name="Content Placeholder 15">
            <a:extLst>
              <a:ext uri="{FF2B5EF4-FFF2-40B4-BE49-F238E27FC236}">
                <a16:creationId xmlns:a16="http://schemas.microsoft.com/office/drawing/2014/main" id="{E358852D-FA22-564B-8FF1-4D41EAF68204}"/>
              </a:ext>
            </a:extLst>
          </p:cNvPr>
          <p:cNvSpPr>
            <a:spLocks noGrp="1"/>
          </p:cNvSpPr>
          <p:nvPr>
            <p:ph sz="quarter" idx="17"/>
          </p:nvPr>
        </p:nvSpPr>
        <p:spPr>
          <a:xfrm>
            <a:off x="541953" y="1080000"/>
            <a:ext cx="9000000" cy="4320000"/>
          </a:xfrm>
        </p:spPr>
        <p:txBody>
          <a:bodyPr/>
          <a:lstStyle/>
          <a:p>
            <a:r>
              <a:rPr lang="en-US" dirty="0"/>
              <a:t>Core project parties maintain an overview on the JAO website with the assumptions and limitations for specific Business days during the parallel run – see JAO website (</a:t>
            </a:r>
            <a:r>
              <a:rPr lang="en-US" dirty="0">
                <a:solidFill>
                  <a:srgbClr val="FF0000"/>
                </a:solidFill>
                <a:hlinkClick r:id="rId3"/>
              </a:rPr>
              <a:t>LINK</a:t>
            </a:r>
            <a:r>
              <a:rPr lang="en-US" dirty="0"/>
              <a:t>).</a:t>
            </a:r>
          </a:p>
          <a:p>
            <a:r>
              <a:rPr lang="en-US" dirty="0"/>
              <a:t>For the reporting period TSOs apply the following </a:t>
            </a:r>
            <a:r>
              <a:rPr lang="en-US" dirty="0" err="1"/>
              <a:t>Ramr</a:t>
            </a:r>
            <a:r>
              <a:rPr lang="en-US" dirty="0"/>
              <a:t> values:</a:t>
            </a:r>
          </a:p>
          <a:p>
            <a:endParaRPr lang="en-US" dirty="0"/>
          </a:p>
          <a:p>
            <a:endParaRPr lang="en-US" dirty="0"/>
          </a:p>
          <a:p>
            <a:endParaRPr lang="en-US" dirty="0"/>
          </a:p>
          <a:p>
            <a:endParaRPr lang="en-US" dirty="0"/>
          </a:p>
          <a:p>
            <a:endParaRPr lang="en-US" dirty="0"/>
          </a:p>
          <a:p>
            <a:pPr lvl="1"/>
            <a:endParaRPr lang="en-US" dirty="0"/>
          </a:p>
          <a:p>
            <a:pPr lvl="1"/>
            <a:endParaRPr lang="en-US" dirty="0"/>
          </a:p>
        </p:txBody>
      </p:sp>
      <p:sp>
        <p:nvSpPr>
          <p:cNvPr id="2" name="Slide Number Placeholder 1"/>
          <p:cNvSpPr>
            <a:spLocks noGrp="1"/>
          </p:cNvSpPr>
          <p:nvPr>
            <p:ph type="sldNum" sz="quarter" idx="4"/>
          </p:nvPr>
        </p:nvSpPr>
        <p:spPr/>
        <p:txBody>
          <a:bodyPr/>
          <a:lstStyle/>
          <a:p>
            <a:fld id="{F551322C-20B2-48C3-B63D-68158FEBF630}" type="slidenum">
              <a:rPr lang="en-US" smtClean="0">
                <a:solidFill>
                  <a:srgbClr val="FFFFFF">
                    <a:lumMod val="50000"/>
                  </a:srgbClr>
                </a:solidFill>
                <a:latin typeface="Arial"/>
              </a:rPr>
              <a:pPr/>
              <a:t>6</a:t>
            </a:fld>
            <a:endParaRPr lang="en-US" dirty="0">
              <a:solidFill>
                <a:srgbClr val="FFFFFF">
                  <a:lumMod val="50000"/>
                </a:srgbClr>
              </a:solidFill>
              <a:latin typeface="Arial"/>
            </a:endParaRPr>
          </a:p>
        </p:txBody>
      </p:sp>
      <p:graphicFrame>
        <p:nvGraphicFramePr>
          <p:cNvPr id="3" name="Tabelle 2"/>
          <p:cNvGraphicFramePr>
            <a:graphicFrameLocks noGrp="1"/>
          </p:cNvGraphicFramePr>
          <p:nvPr>
            <p:extLst>
              <p:ext uri="{D42A27DB-BD31-4B8C-83A1-F6EECF244321}">
                <p14:modId xmlns:p14="http://schemas.microsoft.com/office/powerpoint/2010/main" val="702539929"/>
              </p:ext>
            </p:extLst>
          </p:nvPr>
        </p:nvGraphicFramePr>
        <p:xfrm>
          <a:off x="539999" y="1978700"/>
          <a:ext cx="8640001" cy="4716090"/>
        </p:xfrm>
        <a:graphic>
          <a:graphicData uri="http://schemas.openxmlformats.org/drawingml/2006/table">
            <a:tbl>
              <a:tblPr/>
              <a:tblGrid>
                <a:gridCol w="1243854">
                  <a:extLst>
                    <a:ext uri="{9D8B030D-6E8A-4147-A177-3AD203B41FA5}">
                      <a16:colId xmlns:a16="http://schemas.microsoft.com/office/drawing/2014/main" val="976670512"/>
                    </a:ext>
                  </a:extLst>
                </a:gridCol>
                <a:gridCol w="1521329">
                  <a:extLst>
                    <a:ext uri="{9D8B030D-6E8A-4147-A177-3AD203B41FA5}">
                      <a16:colId xmlns:a16="http://schemas.microsoft.com/office/drawing/2014/main" val="3796740080"/>
                    </a:ext>
                  </a:extLst>
                </a:gridCol>
                <a:gridCol w="2937409">
                  <a:extLst>
                    <a:ext uri="{9D8B030D-6E8A-4147-A177-3AD203B41FA5}">
                      <a16:colId xmlns:a16="http://schemas.microsoft.com/office/drawing/2014/main" val="739501657"/>
                    </a:ext>
                  </a:extLst>
                </a:gridCol>
                <a:gridCol w="2937409">
                  <a:extLst>
                    <a:ext uri="{9D8B030D-6E8A-4147-A177-3AD203B41FA5}">
                      <a16:colId xmlns:a16="http://schemas.microsoft.com/office/drawing/2014/main" val="425118423"/>
                    </a:ext>
                  </a:extLst>
                </a:gridCol>
              </a:tblGrid>
              <a:tr h="104413">
                <a:tc rowSpan="2">
                  <a:txBody>
                    <a:bodyPr/>
                    <a:lstStyle/>
                    <a:p>
                      <a:pPr algn="ctr" fontAlgn="ctr"/>
                      <a:r>
                        <a:rPr lang="de-DE" sz="700" b="1" i="0" u="none" strike="noStrike" dirty="0">
                          <a:solidFill>
                            <a:srgbClr val="FFFFFF"/>
                          </a:solidFill>
                          <a:effectLst/>
                          <a:latin typeface="Arial" panose="020B0604020202020204" pitchFamily="34" charset="0"/>
                        </a:rPr>
                        <a:t>TSOs</a:t>
                      </a:r>
                    </a:p>
                  </a:txBody>
                  <a:tcPr marL="4047" marR="4047" marT="4047" marB="0" anchor="ctr">
                    <a:lnL>
                      <a:noFill/>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3366FF"/>
                    </a:solidFill>
                  </a:tcPr>
                </a:tc>
                <a:tc gridSpan="2">
                  <a:txBody>
                    <a:bodyPr/>
                    <a:lstStyle/>
                    <a:p>
                      <a:pPr algn="ctr" fontAlgn="ctr"/>
                      <a:r>
                        <a:rPr lang="de-DE" sz="700" b="1" i="0" u="none" strike="noStrike">
                          <a:solidFill>
                            <a:srgbClr val="FFFFFF"/>
                          </a:solidFill>
                          <a:effectLst/>
                          <a:latin typeface="Arial" panose="020B0604020202020204" pitchFamily="34" charset="0"/>
                        </a:rPr>
                        <a:t>Ramr values</a:t>
                      </a:r>
                    </a:p>
                  </a:txBody>
                  <a:tcPr marL="4047" marR="4047" marT="4047"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3366FF"/>
                    </a:solidFill>
                  </a:tcPr>
                </a:tc>
                <a:tc hMerge="1">
                  <a:txBody>
                    <a:bodyPr/>
                    <a:lstStyle/>
                    <a:p>
                      <a:endParaRPr lang="de-DE"/>
                    </a:p>
                  </a:txBody>
                  <a:tcPr/>
                </a:tc>
                <a:tc rowSpan="2">
                  <a:txBody>
                    <a:bodyPr/>
                    <a:lstStyle/>
                    <a:p>
                      <a:pPr algn="ctr" fontAlgn="ctr"/>
                      <a:r>
                        <a:rPr lang="de-DE" sz="700" b="1" i="0" u="none" strike="noStrike">
                          <a:solidFill>
                            <a:srgbClr val="FFFFFF"/>
                          </a:solidFill>
                          <a:effectLst/>
                          <a:latin typeface="Arial" panose="020B0604020202020204" pitchFamily="34" charset="0"/>
                        </a:rPr>
                        <a:t>Comments</a:t>
                      </a:r>
                    </a:p>
                  </a:txBody>
                  <a:tcPr marL="4047" marR="4047" marT="4047" marB="0" anchor="ctr">
                    <a:lnL w="6350" cap="flat" cmpd="sng" algn="ctr">
                      <a:solidFill>
                        <a:srgbClr val="808080"/>
                      </a:solidFill>
                      <a:prstDash val="solid"/>
                      <a:round/>
                      <a:headEnd type="none" w="med" len="med"/>
                      <a:tailEnd type="none" w="med" len="med"/>
                    </a:lnL>
                    <a:lnR>
                      <a:noFill/>
                    </a:lnR>
                    <a:lnT w="6350" cap="flat" cmpd="sng" algn="ctr">
                      <a:solidFill>
                        <a:srgbClr val="808080"/>
                      </a:solidFill>
                      <a:prstDash val="solid"/>
                      <a:round/>
                      <a:headEnd type="none" w="med" len="med"/>
                      <a:tailEnd type="none" w="med" len="med"/>
                    </a:lnT>
                    <a:lnB>
                      <a:noFill/>
                    </a:lnB>
                    <a:solidFill>
                      <a:srgbClr val="3366FF"/>
                    </a:solidFill>
                  </a:tcPr>
                </a:tc>
                <a:extLst>
                  <a:ext uri="{0D108BD9-81ED-4DB2-BD59-A6C34878D82A}">
                    <a16:rowId xmlns:a16="http://schemas.microsoft.com/office/drawing/2014/main" val="279760397"/>
                  </a:ext>
                </a:extLst>
              </a:tr>
              <a:tr h="88225">
                <a:tc vMerge="1">
                  <a:txBody>
                    <a:bodyPr/>
                    <a:lstStyle/>
                    <a:p>
                      <a:endParaRPr lang="de-DE"/>
                    </a:p>
                  </a:txBody>
                  <a:tcPr/>
                </a:tc>
                <a:tc>
                  <a:txBody>
                    <a:bodyPr/>
                    <a:lstStyle/>
                    <a:p>
                      <a:pPr algn="ctr" fontAlgn="ctr"/>
                      <a:r>
                        <a:rPr lang="de-DE" sz="700" b="1" i="0" u="none" strike="noStrike">
                          <a:solidFill>
                            <a:srgbClr val="FFFFFF"/>
                          </a:solidFill>
                          <a:effectLst/>
                          <a:latin typeface="Arial" panose="020B0604020202020204" pitchFamily="34" charset="0"/>
                        </a:rPr>
                        <a:t>BDs</a:t>
                      </a:r>
                    </a:p>
                  </a:txBody>
                  <a:tcPr marL="4047" marR="4047" marT="4047"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3366FF"/>
                    </a:solidFill>
                  </a:tcPr>
                </a:tc>
                <a:tc>
                  <a:txBody>
                    <a:bodyPr/>
                    <a:lstStyle/>
                    <a:p>
                      <a:pPr algn="ctr" fontAlgn="ctr"/>
                      <a:r>
                        <a:rPr lang="de-DE" sz="700" b="1" i="0" u="none" strike="noStrike">
                          <a:solidFill>
                            <a:srgbClr val="FFFFFF"/>
                          </a:solidFill>
                          <a:effectLst/>
                          <a:latin typeface="Arial" panose="020B0604020202020204" pitchFamily="34" charset="0"/>
                        </a:rPr>
                        <a:t>Value</a:t>
                      </a:r>
                    </a:p>
                  </a:txBody>
                  <a:tcPr marL="4047" marR="4047" marT="4047" marB="0" anchor="ctr">
                    <a:lnL w="6350" cap="flat" cmpd="sng" algn="ctr">
                      <a:solidFill>
                        <a:srgbClr val="808080"/>
                      </a:solidFill>
                      <a:prstDash val="solid"/>
                      <a:round/>
                      <a:headEnd type="none" w="med" len="med"/>
                      <a:tailEnd type="none" w="med" len="med"/>
                    </a:lnL>
                    <a:lnR w="6350" cap="flat" cmpd="sng" algn="ctr">
                      <a:solidFill>
                        <a:srgbClr val="808080"/>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808080"/>
                      </a:solidFill>
                      <a:prstDash val="solid"/>
                      <a:round/>
                      <a:headEnd type="none" w="med" len="med"/>
                      <a:tailEnd type="none" w="med" len="med"/>
                    </a:lnB>
                    <a:solidFill>
                      <a:srgbClr val="3366FF"/>
                    </a:solidFill>
                  </a:tcPr>
                </a:tc>
                <a:tc vMerge="1">
                  <a:txBody>
                    <a:bodyPr/>
                    <a:lstStyle/>
                    <a:p>
                      <a:endParaRPr lang="de-DE"/>
                    </a:p>
                  </a:txBody>
                  <a:tcPr/>
                </a:tc>
                <a:extLst>
                  <a:ext uri="{0D108BD9-81ED-4DB2-BD59-A6C34878D82A}">
                    <a16:rowId xmlns:a16="http://schemas.microsoft.com/office/drawing/2014/main" val="3276304934"/>
                  </a:ext>
                </a:extLst>
              </a:tr>
              <a:tr h="108460">
                <a:tc rowSpan="3">
                  <a:txBody>
                    <a:bodyPr/>
                    <a:lstStyle/>
                    <a:p>
                      <a:pPr algn="ctr" fontAlgn="ctr"/>
                      <a:r>
                        <a:rPr lang="de-DE" sz="700" b="0" i="0" u="none" strike="noStrike" dirty="0">
                          <a:solidFill>
                            <a:srgbClr val="000000"/>
                          </a:solidFill>
                          <a:effectLst/>
                          <a:latin typeface="Arial" panose="020B0604020202020204" pitchFamily="34" charset="0"/>
                        </a:rPr>
                        <a:t>APG</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808080"/>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F2F2F2"/>
                    </a:solidFill>
                  </a:tcPr>
                </a:tc>
                <a:tc>
                  <a:txBody>
                    <a:bodyPr/>
                    <a:lstStyle/>
                    <a:p>
                      <a:pPr algn="just" fontAlgn="ctr"/>
                      <a:r>
                        <a:rPr lang="de-DE" sz="700" b="0" i="0" u="none" strike="noStrike">
                          <a:solidFill>
                            <a:srgbClr val="000000"/>
                          </a:solidFill>
                          <a:effectLst/>
                          <a:latin typeface="Arial" panose="020B0604020202020204" pitchFamily="34" charset="0"/>
                        </a:rPr>
                        <a:t>01/12/2021 - 30/11/2022</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808080"/>
                      </a:solidFill>
                      <a:prstDash val="solid"/>
                      <a:round/>
                      <a:headEnd type="none" w="med" len="med"/>
                      <a:tailEnd type="none" w="med" len="med"/>
                    </a:lnT>
                    <a:lnB>
                      <a:noFill/>
                    </a:lnB>
                  </a:tcPr>
                </a:tc>
                <a:tc>
                  <a:txBody>
                    <a:bodyPr/>
                    <a:lstStyle/>
                    <a:p>
                      <a:pPr algn="just" fontAlgn="ctr"/>
                      <a:r>
                        <a:rPr lang="de-DE" sz="700" b="0" i="0" u="none" strike="noStrike">
                          <a:solidFill>
                            <a:srgbClr val="000000"/>
                          </a:solidFill>
                          <a:effectLst/>
                          <a:latin typeface="Arial" panose="020B0604020202020204" pitchFamily="34" charset="0"/>
                        </a:rPr>
                        <a:t>28.7%</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80808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rowSpan="3">
                  <a:txBody>
                    <a:bodyPr/>
                    <a:lstStyle/>
                    <a:p>
                      <a:pPr algn="ctr" fontAlgn="ctr"/>
                      <a:r>
                        <a:rPr lang="en-US" sz="700" b="0" i="0" u="sng" strike="noStrike">
                          <a:solidFill>
                            <a:srgbClr val="0563C1"/>
                          </a:solidFill>
                          <a:effectLst/>
                          <a:latin typeface="Arial" panose="020B0604020202020204" pitchFamily="34" charset="0"/>
                          <a:hlinkClick r:id="rId4"/>
                        </a:rPr>
                        <a:t>In line with AT Action Plan</a:t>
                      </a:r>
                      <a:endParaRPr lang="en-US" sz="700" b="0" i="0" u="sng" strike="noStrike">
                        <a:solidFill>
                          <a:srgbClr val="0563C1"/>
                        </a:solidFill>
                        <a:effectLst/>
                        <a:latin typeface="Arial" panose="020B0604020202020204" pitchFamily="34" charset="0"/>
                      </a:endParaRP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w="12700" cap="flat" cmpd="sng" algn="ctr">
                      <a:solidFill>
                        <a:srgbClr val="7F7F7F"/>
                      </a:solidFill>
                      <a:prstDash val="solid"/>
                      <a:round/>
                      <a:headEnd type="none" w="med" len="med"/>
                      <a:tailEnd type="none" w="med" len="med"/>
                    </a:lnB>
                  </a:tcPr>
                </a:tc>
                <a:extLst>
                  <a:ext uri="{0D108BD9-81ED-4DB2-BD59-A6C34878D82A}">
                    <a16:rowId xmlns:a16="http://schemas.microsoft.com/office/drawing/2014/main" val="1603327605"/>
                  </a:ext>
                </a:extLst>
              </a:tr>
              <a:tr h="108460">
                <a:tc vMerge="1">
                  <a:txBody>
                    <a:bodyPr/>
                    <a:lstStyle/>
                    <a:p>
                      <a:endParaRPr lang="de-DE"/>
                    </a:p>
                  </a:txBody>
                  <a:tcPr/>
                </a:tc>
                <a:tc>
                  <a:txBody>
                    <a:bodyPr/>
                    <a:lstStyle/>
                    <a:p>
                      <a:pPr algn="just" fontAlgn="ctr"/>
                      <a:r>
                        <a:rPr lang="de-DE" sz="700" b="0" i="0" u="none" strike="noStrike">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just" fontAlgn="ctr"/>
                      <a:r>
                        <a:rPr lang="de-DE" sz="700" b="0" i="0" u="none" strike="noStrike">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vMerge="1">
                  <a:txBody>
                    <a:bodyPr/>
                    <a:lstStyle/>
                    <a:p>
                      <a:endParaRPr lang="de-DE"/>
                    </a:p>
                  </a:txBody>
                  <a:tcPr/>
                </a:tc>
                <a:extLst>
                  <a:ext uri="{0D108BD9-81ED-4DB2-BD59-A6C34878D82A}">
                    <a16:rowId xmlns:a16="http://schemas.microsoft.com/office/drawing/2014/main" val="2737562921"/>
                  </a:ext>
                </a:extLst>
              </a:tr>
              <a:tr h="108460">
                <a:tc vMerge="1">
                  <a:txBody>
                    <a:bodyPr/>
                    <a:lstStyle/>
                    <a:p>
                      <a:endParaRPr lang="de-DE"/>
                    </a:p>
                  </a:txBody>
                  <a:tcPr/>
                </a:tc>
                <a:tc>
                  <a:txBody>
                    <a:bodyPr/>
                    <a:lstStyle/>
                    <a:p>
                      <a:pPr algn="just" fontAlgn="ctr"/>
                      <a:r>
                        <a:rPr lang="de-DE" sz="700" b="0" i="0" u="none" strike="noStrike" dirty="0">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7F7F7F"/>
                      </a:solidFill>
                      <a:prstDash val="solid"/>
                      <a:round/>
                      <a:headEnd type="none" w="med" len="med"/>
                      <a:tailEnd type="none" w="med" len="med"/>
                    </a:lnB>
                  </a:tcPr>
                </a:tc>
                <a:tc>
                  <a:txBody>
                    <a:bodyPr/>
                    <a:lstStyle/>
                    <a:p>
                      <a:pPr algn="just" fontAlgn="ctr"/>
                      <a:r>
                        <a:rPr lang="de-DE" sz="700" b="0" i="0" u="none" strike="noStrike">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7F7F7F"/>
                      </a:solidFill>
                      <a:prstDash val="solid"/>
                      <a:round/>
                      <a:headEnd type="none" w="med" len="med"/>
                      <a:tailEnd type="none" w="med" len="med"/>
                    </a:lnB>
                  </a:tcPr>
                </a:tc>
                <a:tc vMerge="1">
                  <a:txBody>
                    <a:bodyPr/>
                    <a:lstStyle/>
                    <a:p>
                      <a:endParaRPr lang="de-DE"/>
                    </a:p>
                  </a:txBody>
                  <a:tcPr/>
                </a:tc>
                <a:extLst>
                  <a:ext uri="{0D108BD9-81ED-4DB2-BD59-A6C34878D82A}">
                    <a16:rowId xmlns:a16="http://schemas.microsoft.com/office/drawing/2014/main" val="209200927"/>
                  </a:ext>
                </a:extLst>
              </a:tr>
              <a:tr h="133551">
                <a:tc rowSpan="3">
                  <a:txBody>
                    <a:bodyPr/>
                    <a:lstStyle/>
                    <a:p>
                      <a:pPr algn="ctr" fontAlgn="ctr"/>
                      <a:r>
                        <a:rPr lang="de-DE" sz="700" b="0" i="0" u="none" strike="noStrike">
                          <a:solidFill>
                            <a:srgbClr val="000000"/>
                          </a:solidFill>
                          <a:effectLst/>
                          <a:latin typeface="Arial" panose="020B0604020202020204" pitchFamily="34" charset="0"/>
                        </a:rPr>
                        <a:t>CEPS</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F2F2F2"/>
                    </a:solidFill>
                  </a:tcPr>
                </a:tc>
                <a:tc>
                  <a:txBody>
                    <a:bodyPr/>
                    <a:lstStyle/>
                    <a:p>
                      <a:pPr algn="l" fontAlgn="b"/>
                      <a:r>
                        <a:rPr lang="de-DE" sz="700" b="0" i="0" u="none" strike="noStrike" dirty="0" err="1">
                          <a:solidFill>
                            <a:srgbClr val="000000"/>
                          </a:solidFill>
                          <a:effectLst/>
                          <a:latin typeface="Arial" panose="020B0604020202020204" pitchFamily="34" charset="0"/>
                        </a:rPr>
                        <a:t>Remaining</a:t>
                      </a:r>
                      <a:r>
                        <a:rPr lang="de-DE" sz="700" b="0" i="0" u="none" strike="noStrike" dirty="0">
                          <a:solidFill>
                            <a:srgbClr val="000000"/>
                          </a:solidFill>
                          <a:effectLst/>
                          <a:latin typeface="Arial" panose="020B0604020202020204" pitchFamily="34" charset="0"/>
                        </a:rPr>
                        <a:t> EXT // </a:t>
                      </a:r>
                      <a:r>
                        <a:rPr lang="de-DE" sz="700" b="0" i="0" u="none" strike="noStrike" dirty="0" err="1">
                          <a:solidFill>
                            <a:srgbClr val="000000"/>
                          </a:solidFill>
                          <a:effectLst/>
                          <a:latin typeface="Arial" panose="020B0604020202020204" pitchFamily="34" charset="0"/>
                        </a:rPr>
                        <a:t>run</a:t>
                      </a:r>
                      <a:r>
                        <a:rPr lang="de-DE" sz="700" b="0" i="0" u="none" strike="noStrike" dirty="0">
                          <a:solidFill>
                            <a:srgbClr val="000000"/>
                          </a:solidFill>
                          <a:effectLst/>
                          <a:latin typeface="Arial" panose="020B0604020202020204" pitchFamily="34" charset="0"/>
                        </a:rPr>
                        <a:t> 2022 &amp;</a:t>
                      </a:r>
                    </a:p>
                  </a:txBody>
                  <a:tcPr marL="4047" marR="4047" marT="4047" marB="0" anchor="b">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a:noFill/>
                    </a:lnB>
                  </a:tcPr>
                </a:tc>
                <a:tc>
                  <a:txBody>
                    <a:bodyPr/>
                    <a:lstStyle/>
                    <a:p>
                      <a:pPr algn="just" fontAlgn="ctr"/>
                      <a:r>
                        <a:rPr lang="de-DE" sz="700" b="0" i="0" u="none" strike="noStrike">
                          <a:solidFill>
                            <a:srgbClr val="000000"/>
                          </a:solidFill>
                          <a:effectLst/>
                          <a:latin typeface="Arial" panose="020B0604020202020204" pitchFamily="34" charset="0"/>
                        </a:rPr>
                        <a:t>70%</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rowSpan="3">
                  <a:txBody>
                    <a:bodyPr/>
                    <a:lstStyle/>
                    <a:p>
                      <a:pPr algn="ctr" fontAlgn="ctr"/>
                      <a:r>
                        <a:rPr lang="de-DE" sz="700" b="0" i="0" u="none" strike="noStrike">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tcPr>
                </a:tc>
                <a:extLst>
                  <a:ext uri="{0D108BD9-81ED-4DB2-BD59-A6C34878D82A}">
                    <a16:rowId xmlns:a16="http://schemas.microsoft.com/office/drawing/2014/main" val="1239185191"/>
                  </a:ext>
                </a:extLst>
              </a:tr>
              <a:tr h="108460">
                <a:tc vMerge="1">
                  <a:txBody>
                    <a:bodyPr/>
                    <a:lstStyle/>
                    <a:p>
                      <a:endParaRPr lang="de-DE"/>
                    </a:p>
                  </a:txBody>
                  <a:tcPr/>
                </a:tc>
                <a:tc>
                  <a:txBody>
                    <a:bodyPr/>
                    <a:lstStyle/>
                    <a:p>
                      <a:pPr algn="just" fontAlgn="ctr"/>
                      <a:r>
                        <a:rPr lang="en-US" sz="700" b="0" i="0" u="none" strike="noStrike" dirty="0">
                          <a:solidFill>
                            <a:srgbClr val="000000"/>
                          </a:solidFill>
                          <a:effectLst/>
                          <a:latin typeface="Arial" panose="020B0604020202020204" pitchFamily="34" charset="0"/>
                        </a:rPr>
                        <a:t>After Core FBDA Go Live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w="6350" cap="flat" cmpd="sng" algn="ctr">
                      <a:solidFill>
                        <a:srgbClr val="000000"/>
                      </a:solidFill>
                      <a:prstDash val="dot"/>
                      <a:round/>
                      <a:headEnd type="none" w="med" len="med"/>
                      <a:tailEnd type="none" w="med" len="med"/>
                    </a:lnB>
                  </a:tcPr>
                </a:tc>
                <a:tc>
                  <a:txBody>
                    <a:bodyPr/>
                    <a:lstStyle/>
                    <a:p>
                      <a:pPr algn="just" fontAlgn="ctr"/>
                      <a:r>
                        <a:rPr lang="de-DE" sz="700" b="0" i="0" u="none" strike="noStrike">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vMerge="1">
                  <a:txBody>
                    <a:bodyPr/>
                    <a:lstStyle/>
                    <a:p>
                      <a:endParaRPr lang="de-DE"/>
                    </a:p>
                  </a:txBody>
                  <a:tcPr/>
                </a:tc>
                <a:extLst>
                  <a:ext uri="{0D108BD9-81ED-4DB2-BD59-A6C34878D82A}">
                    <a16:rowId xmlns:a16="http://schemas.microsoft.com/office/drawing/2014/main" val="1692210105"/>
                  </a:ext>
                </a:extLst>
              </a:tr>
              <a:tr h="108460">
                <a:tc vMerge="1">
                  <a:txBody>
                    <a:bodyPr/>
                    <a:lstStyle/>
                    <a:p>
                      <a:endParaRPr lang="de-DE"/>
                    </a:p>
                  </a:txBody>
                  <a:tcPr/>
                </a:tc>
                <a:tc>
                  <a:txBody>
                    <a:bodyPr/>
                    <a:lstStyle/>
                    <a:p>
                      <a:pPr algn="just" fontAlgn="ctr"/>
                      <a:r>
                        <a:rPr lang="de-DE" sz="700" b="0" i="0" u="none" strike="noStrike" dirty="0">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7F7F7F"/>
                      </a:solidFill>
                      <a:prstDash val="solid"/>
                      <a:round/>
                      <a:headEnd type="none" w="med" len="med"/>
                      <a:tailEnd type="none" w="med" len="med"/>
                    </a:lnB>
                  </a:tcPr>
                </a:tc>
                <a:tc>
                  <a:txBody>
                    <a:bodyPr/>
                    <a:lstStyle/>
                    <a:p>
                      <a:pPr algn="just" fontAlgn="ctr"/>
                      <a:r>
                        <a:rPr lang="de-DE" sz="700" b="0" i="0" u="none" strike="noStrike">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7F7F7F"/>
                      </a:solidFill>
                      <a:prstDash val="solid"/>
                      <a:round/>
                      <a:headEnd type="none" w="med" len="med"/>
                      <a:tailEnd type="none" w="med" len="med"/>
                    </a:lnB>
                  </a:tcPr>
                </a:tc>
                <a:tc vMerge="1">
                  <a:txBody>
                    <a:bodyPr/>
                    <a:lstStyle/>
                    <a:p>
                      <a:endParaRPr lang="de-DE"/>
                    </a:p>
                  </a:txBody>
                  <a:tcPr/>
                </a:tc>
                <a:extLst>
                  <a:ext uri="{0D108BD9-81ED-4DB2-BD59-A6C34878D82A}">
                    <a16:rowId xmlns:a16="http://schemas.microsoft.com/office/drawing/2014/main" val="2995411392"/>
                  </a:ext>
                </a:extLst>
              </a:tr>
              <a:tr h="108460">
                <a:tc rowSpan="3">
                  <a:txBody>
                    <a:bodyPr/>
                    <a:lstStyle/>
                    <a:p>
                      <a:pPr algn="ctr" fontAlgn="ctr"/>
                      <a:r>
                        <a:rPr lang="de-DE" sz="700" b="0" i="0" u="none" strike="noStrike">
                          <a:solidFill>
                            <a:srgbClr val="000000"/>
                          </a:solidFill>
                          <a:effectLst/>
                          <a:latin typeface="Arial" panose="020B0604020202020204" pitchFamily="34" charset="0"/>
                        </a:rPr>
                        <a:t>Eles</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F2F2F2"/>
                    </a:solidFill>
                  </a:tcPr>
                </a:tc>
                <a:tc>
                  <a:txBody>
                    <a:bodyPr/>
                    <a:lstStyle/>
                    <a:p>
                      <a:pPr algn="just" fontAlgn="ctr"/>
                      <a:r>
                        <a:rPr lang="de-DE" sz="700" b="0" i="0" u="none" strike="noStrike">
                          <a:solidFill>
                            <a:srgbClr val="000000"/>
                          </a:solidFill>
                          <a:effectLst/>
                          <a:latin typeface="Arial" panose="020B0604020202020204" pitchFamily="34" charset="0"/>
                        </a:rPr>
                        <a:t>During EXT // run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just" fontAlgn="ctr"/>
                      <a:r>
                        <a:rPr lang="de-DE" sz="700" b="0" i="0" u="none" strike="noStrike">
                          <a:solidFill>
                            <a:srgbClr val="000000"/>
                          </a:solidFill>
                          <a:effectLst/>
                          <a:latin typeface="Arial" panose="020B0604020202020204" pitchFamily="34" charset="0"/>
                        </a:rPr>
                        <a:t>70%</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rowSpan="3">
                  <a:txBody>
                    <a:bodyPr/>
                    <a:lstStyle/>
                    <a:p>
                      <a:pPr algn="ctr" fontAlgn="ctr"/>
                      <a:r>
                        <a:rPr lang="en-US" sz="700" b="0" i="0" u="none" strike="noStrike">
                          <a:solidFill>
                            <a:srgbClr val="000000"/>
                          </a:solidFill>
                          <a:effectLst/>
                          <a:latin typeface="Arial" panose="020B0604020202020204" pitchFamily="34" charset="0"/>
                        </a:rPr>
                        <a:t>For now, we are still investigating the possibility to apply for derogation for special cases like validation tool failure or special situations in the grid/market. (decision to be taken in Nov-Dec 2021)</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tcPr>
                </a:tc>
                <a:extLst>
                  <a:ext uri="{0D108BD9-81ED-4DB2-BD59-A6C34878D82A}">
                    <a16:rowId xmlns:a16="http://schemas.microsoft.com/office/drawing/2014/main" val="955339579"/>
                  </a:ext>
                </a:extLst>
              </a:tr>
              <a:tr h="108460">
                <a:tc vMerge="1">
                  <a:txBody>
                    <a:bodyPr/>
                    <a:lstStyle/>
                    <a:p>
                      <a:endParaRPr lang="de-DE"/>
                    </a:p>
                  </a:txBody>
                  <a:tcPr/>
                </a:tc>
                <a:tc>
                  <a:txBody>
                    <a:bodyPr/>
                    <a:lstStyle/>
                    <a:p>
                      <a:pPr algn="just" fontAlgn="ctr"/>
                      <a:r>
                        <a:rPr lang="de-DE" sz="700" b="0" i="0" u="none" strike="noStrike" dirty="0">
                          <a:solidFill>
                            <a:srgbClr val="000000"/>
                          </a:solidFill>
                          <a:effectLst/>
                          <a:latin typeface="Arial" panose="020B0604020202020204" pitchFamily="34" charset="0"/>
                        </a:rPr>
                        <a:t>&amp; After FBMC </a:t>
                      </a:r>
                      <a:r>
                        <a:rPr lang="de-DE" sz="700" b="0" i="0" u="none" strike="noStrike" dirty="0" err="1">
                          <a:solidFill>
                            <a:srgbClr val="000000"/>
                          </a:solidFill>
                          <a:effectLst/>
                          <a:latin typeface="Arial" panose="020B0604020202020204" pitchFamily="34" charset="0"/>
                        </a:rPr>
                        <a:t>go</a:t>
                      </a:r>
                      <a:r>
                        <a:rPr lang="de-DE" sz="700" b="0" i="0" u="none" strike="noStrike" dirty="0">
                          <a:solidFill>
                            <a:srgbClr val="000000"/>
                          </a:solidFill>
                          <a:effectLst/>
                          <a:latin typeface="Arial" panose="020B0604020202020204" pitchFamily="34" charset="0"/>
                        </a:rPr>
                        <a:t>-live</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just" fontAlgn="ctr"/>
                      <a:r>
                        <a:rPr lang="de-DE" sz="700" b="0" i="0" u="none" strike="noStrike" dirty="0">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vMerge="1">
                  <a:txBody>
                    <a:bodyPr/>
                    <a:lstStyle/>
                    <a:p>
                      <a:endParaRPr lang="de-DE"/>
                    </a:p>
                  </a:txBody>
                  <a:tcPr/>
                </a:tc>
                <a:extLst>
                  <a:ext uri="{0D108BD9-81ED-4DB2-BD59-A6C34878D82A}">
                    <a16:rowId xmlns:a16="http://schemas.microsoft.com/office/drawing/2014/main" val="879350826"/>
                  </a:ext>
                </a:extLst>
              </a:tr>
              <a:tr h="108460">
                <a:tc vMerge="1">
                  <a:txBody>
                    <a:bodyPr/>
                    <a:lstStyle/>
                    <a:p>
                      <a:endParaRPr lang="de-DE"/>
                    </a:p>
                  </a:txBody>
                  <a:tcPr/>
                </a:tc>
                <a:tc>
                  <a:txBody>
                    <a:bodyPr/>
                    <a:lstStyle/>
                    <a:p>
                      <a:pPr algn="just" fontAlgn="ctr"/>
                      <a:r>
                        <a:rPr lang="de-DE" sz="700" b="0" i="0" u="none" strike="noStrike">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7F7F7F"/>
                      </a:solidFill>
                      <a:prstDash val="solid"/>
                      <a:round/>
                      <a:headEnd type="none" w="med" len="med"/>
                      <a:tailEnd type="none" w="med" len="med"/>
                    </a:lnB>
                  </a:tcPr>
                </a:tc>
                <a:tc>
                  <a:txBody>
                    <a:bodyPr/>
                    <a:lstStyle/>
                    <a:p>
                      <a:pPr algn="just" fontAlgn="ctr"/>
                      <a:r>
                        <a:rPr lang="de-DE" sz="700" b="0" i="0" u="none" strike="noStrike">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7F7F7F"/>
                      </a:solidFill>
                      <a:prstDash val="solid"/>
                      <a:round/>
                      <a:headEnd type="none" w="med" len="med"/>
                      <a:tailEnd type="none" w="med" len="med"/>
                    </a:lnB>
                  </a:tcPr>
                </a:tc>
                <a:tc vMerge="1">
                  <a:txBody>
                    <a:bodyPr/>
                    <a:lstStyle/>
                    <a:p>
                      <a:endParaRPr lang="de-DE"/>
                    </a:p>
                  </a:txBody>
                  <a:tcPr/>
                </a:tc>
                <a:extLst>
                  <a:ext uri="{0D108BD9-81ED-4DB2-BD59-A6C34878D82A}">
                    <a16:rowId xmlns:a16="http://schemas.microsoft.com/office/drawing/2014/main" val="596734270"/>
                  </a:ext>
                </a:extLst>
              </a:tr>
              <a:tr h="108460">
                <a:tc rowSpan="3">
                  <a:txBody>
                    <a:bodyPr/>
                    <a:lstStyle/>
                    <a:p>
                      <a:pPr algn="ctr" fontAlgn="ctr"/>
                      <a:r>
                        <a:rPr lang="de-DE" sz="700" b="0" i="0" u="none" strike="noStrike">
                          <a:solidFill>
                            <a:srgbClr val="000000"/>
                          </a:solidFill>
                          <a:effectLst/>
                          <a:latin typeface="Arial" panose="020B0604020202020204" pitchFamily="34" charset="0"/>
                        </a:rPr>
                        <a:t>Elia</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F2F2F2"/>
                    </a:solidFill>
                  </a:tcPr>
                </a:tc>
                <a:tc>
                  <a:txBody>
                    <a:bodyPr/>
                    <a:lstStyle/>
                    <a:p>
                      <a:pPr algn="just" fontAlgn="ctr"/>
                      <a:r>
                        <a:rPr lang="de-DE" sz="700" b="0" i="0" u="none" strike="noStrike">
                          <a:solidFill>
                            <a:srgbClr val="000000"/>
                          </a:solidFill>
                          <a:effectLst/>
                          <a:latin typeface="Arial" panose="020B0604020202020204" pitchFamily="34" charset="0"/>
                        </a:rPr>
                        <a:t>Whole year</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just" fontAlgn="ctr"/>
                      <a:r>
                        <a:rPr lang="de-DE" sz="700" b="0" i="0" u="none" strike="noStrike" dirty="0">
                          <a:solidFill>
                            <a:srgbClr val="000000"/>
                          </a:solidFill>
                          <a:effectLst/>
                          <a:latin typeface="Arial" panose="020B0604020202020204" pitchFamily="34" charset="0"/>
                        </a:rPr>
                        <a:t>70% minus </a:t>
                      </a:r>
                      <a:r>
                        <a:rPr lang="de-DE" sz="700" b="0" i="0" u="none" strike="noStrike" dirty="0" err="1">
                          <a:solidFill>
                            <a:srgbClr val="000000"/>
                          </a:solidFill>
                          <a:effectLst/>
                          <a:latin typeface="Arial" panose="020B0604020202020204" pitchFamily="34" charset="0"/>
                        </a:rPr>
                        <a:t>excessive</a:t>
                      </a:r>
                      <a:r>
                        <a:rPr lang="de-DE" sz="700" b="0" i="0" u="none" strike="noStrike" dirty="0">
                          <a:solidFill>
                            <a:srgbClr val="000000"/>
                          </a:solidFill>
                          <a:effectLst/>
                          <a:latin typeface="Arial" panose="020B0604020202020204" pitchFamily="34" charset="0"/>
                        </a:rPr>
                        <a:t> LF</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rowSpan="3">
                  <a:txBody>
                    <a:bodyPr/>
                    <a:lstStyle/>
                    <a:p>
                      <a:pPr algn="ctr" fontAlgn="ctr"/>
                      <a:r>
                        <a:rPr lang="en-US" sz="700" b="0" i="0" u="none" strike="noStrike">
                          <a:solidFill>
                            <a:srgbClr val="000000"/>
                          </a:solidFill>
                          <a:effectLst/>
                          <a:latin typeface="Arial" panose="020B0604020202020204" pitchFamily="34" charset="0"/>
                        </a:rPr>
                        <a:t>In line with its derogation on loopflows, Elia defines the Ramr per CNEC per MTU taking 70% as a starting point and reducing in case of excessive loopflows</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tcPr>
                </a:tc>
                <a:extLst>
                  <a:ext uri="{0D108BD9-81ED-4DB2-BD59-A6C34878D82A}">
                    <a16:rowId xmlns:a16="http://schemas.microsoft.com/office/drawing/2014/main" val="1787593329"/>
                  </a:ext>
                </a:extLst>
              </a:tr>
              <a:tr h="108460">
                <a:tc vMerge="1">
                  <a:txBody>
                    <a:bodyPr/>
                    <a:lstStyle/>
                    <a:p>
                      <a:endParaRPr lang="de-DE"/>
                    </a:p>
                  </a:txBody>
                  <a:tcPr/>
                </a:tc>
                <a:tc>
                  <a:txBody>
                    <a:bodyPr/>
                    <a:lstStyle/>
                    <a:p>
                      <a:pPr algn="just" fontAlgn="ctr"/>
                      <a:r>
                        <a:rPr lang="de-DE" sz="700" b="0" i="0" u="none" strike="noStrike">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just" fontAlgn="ctr"/>
                      <a:r>
                        <a:rPr lang="de-DE" sz="700" b="0" i="0" u="none" strike="noStrike" dirty="0">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vMerge="1">
                  <a:txBody>
                    <a:bodyPr/>
                    <a:lstStyle/>
                    <a:p>
                      <a:endParaRPr lang="de-DE"/>
                    </a:p>
                  </a:txBody>
                  <a:tcPr/>
                </a:tc>
                <a:extLst>
                  <a:ext uri="{0D108BD9-81ED-4DB2-BD59-A6C34878D82A}">
                    <a16:rowId xmlns:a16="http://schemas.microsoft.com/office/drawing/2014/main" val="1399521132"/>
                  </a:ext>
                </a:extLst>
              </a:tr>
              <a:tr h="108460">
                <a:tc vMerge="1">
                  <a:txBody>
                    <a:bodyPr/>
                    <a:lstStyle/>
                    <a:p>
                      <a:endParaRPr lang="de-DE"/>
                    </a:p>
                  </a:txBody>
                  <a:tcPr/>
                </a:tc>
                <a:tc>
                  <a:txBody>
                    <a:bodyPr/>
                    <a:lstStyle/>
                    <a:p>
                      <a:pPr algn="just" fontAlgn="ctr"/>
                      <a:r>
                        <a:rPr lang="de-DE" sz="700" b="0" i="0" u="none" strike="noStrike">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7F7F7F"/>
                      </a:solidFill>
                      <a:prstDash val="solid"/>
                      <a:round/>
                      <a:headEnd type="none" w="med" len="med"/>
                      <a:tailEnd type="none" w="med" len="med"/>
                    </a:lnB>
                  </a:tcPr>
                </a:tc>
                <a:tc>
                  <a:txBody>
                    <a:bodyPr/>
                    <a:lstStyle/>
                    <a:p>
                      <a:pPr algn="just" fontAlgn="ctr"/>
                      <a:r>
                        <a:rPr lang="de-DE" sz="700" b="0" i="0" u="none" strike="noStrike" dirty="0">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7F7F7F"/>
                      </a:solidFill>
                      <a:prstDash val="solid"/>
                      <a:round/>
                      <a:headEnd type="none" w="med" len="med"/>
                      <a:tailEnd type="none" w="med" len="med"/>
                    </a:lnB>
                  </a:tcPr>
                </a:tc>
                <a:tc vMerge="1">
                  <a:txBody>
                    <a:bodyPr/>
                    <a:lstStyle/>
                    <a:p>
                      <a:endParaRPr lang="de-DE"/>
                    </a:p>
                  </a:txBody>
                  <a:tcPr/>
                </a:tc>
                <a:extLst>
                  <a:ext uri="{0D108BD9-81ED-4DB2-BD59-A6C34878D82A}">
                    <a16:rowId xmlns:a16="http://schemas.microsoft.com/office/drawing/2014/main" val="584371995"/>
                  </a:ext>
                </a:extLst>
              </a:tr>
              <a:tr h="108460">
                <a:tc rowSpan="3">
                  <a:txBody>
                    <a:bodyPr/>
                    <a:lstStyle/>
                    <a:p>
                      <a:pPr algn="ctr" fontAlgn="ctr"/>
                      <a:r>
                        <a:rPr lang="de-DE" sz="700" b="0" i="0" u="none" strike="noStrike">
                          <a:solidFill>
                            <a:srgbClr val="000000"/>
                          </a:solidFill>
                          <a:effectLst/>
                          <a:latin typeface="Arial" panose="020B0604020202020204" pitchFamily="34" charset="0"/>
                        </a:rPr>
                        <a:t>German TSOs</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F2F2F2"/>
                    </a:solidFill>
                  </a:tcPr>
                </a:tc>
                <a:tc>
                  <a:txBody>
                    <a:bodyPr/>
                    <a:lstStyle/>
                    <a:p>
                      <a:pPr algn="just" fontAlgn="ctr"/>
                      <a:r>
                        <a:rPr lang="de-DE" sz="700" b="0" i="0" u="none" strike="noStrike">
                          <a:solidFill>
                            <a:srgbClr val="000000"/>
                          </a:solidFill>
                          <a:effectLst/>
                          <a:latin typeface="Arial" panose="020B0604020202020204" pitchFamily="34" charset="0"/>
                        </a:rPr>
                        <a:t>until BD 31/12/2021</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just" fontAlgn="ctr"/>
                      <a:r>
                        <a:rPr lang="de-DE" sz="700" b="0" i="0" u="none" strike="noStrike">
                          <a:solidFill>
                            <a:srgbClr val="000000"/>
                          </a:solidFill>
                          <a:effectLst/>
                          <a:latin typeface="Arial" panose="020B0604020202020204" pitchFamily="34" charset="0"/>
                        </a:rPr>
                        <a:t>21.3%</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en-US" sz="700" b="0" i="0" u="none" strike="noStrike">
                          <a:solidFill>
                            <a:srgbClr val="000000"/>
                          </a:solidFill>
                          <a:effectLst/>
                          <a:latin typeface="Arial" panose="020B0604020202020204" pitchFamily="34" charset="0"/>
                        </a:rPr>
                        <a:t>According to the German action plan linear trajectory each year:</a:t>
                      </a:r>
                      <a:br>
                        <a:rPr lang="en-US" sz="700" b="0" i="0" u="none" strike="noStrike">
                          <a:solidFill>
                            <a:srgbClr val="000000"/>
                          </a:solidFill>
                          <a:effectLst/>
                          <a:latin typeface="Arial" panose="020B0604020202020204" pitchFamily="34" charset="0"/>
                        </a:rPr>
                      </a:br>
                      <a:r>
                        <a:rPr lang="en-US" sz="700" b="0" i="0" u="none" strike="noStrike">
                          <a:solidFill>
                            <a:srgbClr val="000000"/>
                          </a:solidFill>
                          <a:effectLst/>
                          <a:latin typeface="Arial" panose="020B0604020202020204" pitchFamily="34" charset="0"/>
                        </a:rPr>
                        <a:t>2020: 11,5%, 2021: 21,3%, 2022: 31%, 2023: 40%, 2024: 50,5%, 2025: 60,3%, 2026: 70%</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a:noFill/>
                    </a:lnB>
                  </a:tcPr>
                </a:tc>
                <a:extLst>
                  <a:ext uri="{0D108BD9-81ED-4DB2-BD59-A6C34878D82A}">
                    <a16:rowId xmlns:a16="http://schemas.microsoft.com/office/drawing/2014/main" val="3862068733"/>
                  </a:ext>
                </a:extLst>
              </a:tr>
              <a:tr h="154596">
                <a:tc vMerge="1">
                  <a:txBody>
                    <a:bodyPr/>
                    <a:lstStyle/>
                    <a:p>
                      <a:endParaRPr lang="de-DE"/>
                    </a:p>
                  </a:txBody>
                  <a:tcPr/>
                </a:tc>
                <a:tc>
                  <a:txBody>
                    <a:bodyPr/>
                    <a:lstStyle/>
                    <a:p>
                      <a:pPr algn="just" fontAlgn="ctr"/>
                      <a:r>
                        <a:rPr lang="de-DE" sz="700" b="0" i="0" u="none" strike="noStrike">
                          <a:solidFill>
                            <a:srgbClr val="000000"/>
                          </a:solidFill>
                          <a:effectLst/>
                          <a:latin typeface="Arial" panose="020B0604020202020204" pitchFamily="34" charset="0"/>
                        </a:rPr>
                        <a:t>from BD 01/01/2022</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just" fontAlgn="ctr"/>
                      <a:r>
                        <a:rPr lang="de-DE" sz="700" b="0" i="0" u="none" strike="noStrike" dirty="0">
                          <a:solidFill>
                            <a:srgbClr val="000000"/>
                          </a:solidFill>
                          <a:effectLst/>
                          <a:latin typeface="Arial" panose="020B0604020202020204" pitchFamily="34" charset="0"/>
                        </a:rPr>
                        <a:t>31.0%</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vMerge="1">
                  <a:txBody>
                    <a:bodyPr/>
                    <a:lstStyle/>
                    <a:p>
                      <a:endParaRPr lang="de-DE"/>
                    </a:p>
                  </a:txBody>
                  <a:tcPr/>
                </a:tc>
                <a:extLst>
                  <a:ext uri="{0D108BD9-81ED-4DB2-BD59-A6C34878D82A}">
                    <a16:rowId xmlns:a16="http://schemas.microsoft.com/office/drawing/2014/main" val="4042730642"/>
                  </a:ext>
                </a:extLst>
              </a:tr>
              <a:tr h="108460">
                <a:tc vMerge="1">
                  <a:txBody>
                    <a:bodyPr/>
                    <a:lstStyle/>
                    <a:p>
                      <a:endParaRPr lang="de-DE"/>
                    </a:p>
                  </a:txBody>
                  <a:tcPr/>
                </a:tc>
                <a:tc>
                  <a:txBody>
                    <a:bodyPr/>
                    <a:lstStyle/>
                    <a:p>
                      <a:pPr algn="just" fontAlgn="ctr"/>
                      <a:r>
                        <a:rPr lang="de-DE" sz="700" b="0" i="0" u="none" strike="noStrike">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7F7F7F"/>
                      </a:solidFill>
                      <a:prstDash val="solid"/>
                      <a:round/>
                      <a:headEnd type="none" w="med" len="med"/>
                      <a:tailEnd type="none" w="med" len="med"/>
                    </a:lnB>
                  </a:tcPr>
                </a:tc>
                <a:tc>
                  <a:txBody>
                    <a:bodyPr/>
                    <a:lstStyle/>
                    <a:p>
                      <a:pPr algn="just" fontAlgn="ctr"/>
                      <a:r>
                        <a:rPr lang="de-DE" sz="700" b="0" i="0" u="none" strike="noStrike">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7F7F7F"/>
                      </a:solidFill>
                      <a:prstDash val="solid"/>
                      <a:round/>
                      <a:headEnd type="none" w="med" len="med"/>
                      <a:tailEnd type="none" w="med" len="med"/>
                    </a:lnB>
                  </a:tcPr>
                </a:tc>
                <a:tc>
                  <a:txBody>
                    <a:bodyPr/>
                    <a:lstStyle/>
                    <a:p>
                      <a:pPr algn="ctr" fontAlgn="ctr"/>
                      <a:r>
                        <a:rPr lang="de-DE" sz="700" b="0" i="0" u="sng" strike="noStrike">
                          <a:solidFill>
                            <a:srgbClr val="0563C1"/>
                          </a:solidFill>
                          <a:effectLst/>
                          <a:latin typeface="Arial" panose="020B0604020202020204" pitchFamily="34" charset="0"/>
                          <a:hlinkClick r:id="rId5"/>
                        </a:rPr>
                        <a:t>German Action Plan </a:t>
                      </a:r>
                      <a:endParaRPr lang="de-DE" sz="700" b="0" i="0" u="sng" strike="noStrike">
                        <a:solidFill>
                          <a:srgbClr val="0563C1"/>
                        </a:solidFill>
                        <a:effectLst/>
                        <a:latin typeface="Arial" panose="020B0604020202020204" pitchFamily="34" charset="0"/>
                      </a:endParaRP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w="12700" cap="flat" cmpd="sng" algn="ctr">
                      <a:solidFill>
                        <a:srgbClr val="7F7F7F"/>
                      </a:solidFill>
                      <a:prstDash val="solid"/>
                      <a:round/>
                      <a:headEnd type="none" w="med" len="med"/>
                      <a:tailEnd type="none" w="med" len="med"/>
                    </a:lnB>
                  </a:tcPr>
                </a:tc>
                <a:extLst>
                  <a:ext uri="{0D108BD9-81ED-4DB2-BD59-A6C34878D82A}">
                    <a16:rowId xmlns:a16="http://schemas.microsoft.com/office/drawing/2014/main" val="1415212561"/>
                  </a:ext>
                </a:extLst>
              </a:tr>
              <a:tr h="108460">
                <a:tc rowSpan="3">
                  <a:txBody>
                    <a:bodyPr/>
                    <a:lstStyle/>
                    <a:p>
                      <a:pPr algn="ctr" fontAlgn="ctr"/>
                      <a:r>
                        <a:rPr lang="de-DE" sz="700" b="0" i="0" u="none" strike="noStrike">
                          <a:solidFill>
                            <a:srgbClr val="000000"/>
                          </a:solidFill>
                          <a:effectLst/>
                          <a:latin typeface="Arial" panose="020B0604020202020204" pitchFamily="34" charset="0"/>
                        </a:rPr>
                        <a:t>HOPS</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F2F2F2"/>
                    </a:solidFill>
                  </a:tcPr>
                </a:tc>
                <a:tc>
                  <a:txBody>
                    <a:bodyPr/>
                    <a:lstStyle/>
                    <a:p>
                      <a:pPr algn="just" fontAlgn="ctr"/>
                      <a:r>
                        <a:rPr lang="de-DE" sz="700" b="0" i="0" u="none" strike="noStrike">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just" fontAlgn="ctr"/>
                      <a:r>
                        <a:rPr lang="de-DE" sz="700" b="0" i="0" u="none" strike="noStrike" dirty="0">
                          <a:solidFill>
                            <a:srgbClr val="000000"/>
                          </a:solidFill>
                          <a:effectLst/>
                          <a:latin typeface="Arial" panose="020B0604020202020204" pitchFamily="34" charset="0"/>
                        </a:rPr>
                        <a:t>70%</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rowSpan="3">
                  <a:txBody>
                    <a:bodyPr/>
                    <a:lstStyle/>
                    <a:p>
                      <a:pPr algn="ctr" fontAlgn="ctr"/>
                      <a:r>
                        <a:rPr lang="en-US" sz="700" b="0" i="0" u="none" strike="noStrike">
                          <a:solidFill>
                            <a:srgbClr val="000000"/>
                          </a:solidFill>
                          <a:effectLst/>
                          <a:latin typeface="Arial" panose="020B0604020202020204" pitchFamily="34" charset="0"/>
                        </a:rPr>
                        <a:t>For majority of CNECs, while for specific CNECs identified based on internal analysis will be defined differently (20% - 70%). The start of the action plan is still under consideration (not yet defined). Derogation submitted for 2022.</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tcPr>
                </a:tc>
                <a:extLst>
                  <a:ext uri="{0D108BD9-81ED-4DB2-BD59-A6C34878D82A}">
                    <a16:rowId xmlns:a16="http://schemas.microsoft.com/office/drawing/2014/main" val="747658540"/>
                  </a:ext>
                </a:extLst>
              </a:tr>
              <a:tr h="108460">
                <a:tc vMerge="1">
                  <a:txBody>
                    <a:bodyPr/>
                    <a:lstStyle/>
                    <a:p>
                      <a:endParaRPr lang="de-DE"/>
                    </a:p>
                  </a:txBody>
                  <a:tcPr/>
                </a:tc>
                <a:tc>
                  <a:txBody>
                    <a:bodyPr/>
                    <a:lstStyle/>
                    <a:p>
                      <a:pPr algn="just" fontAlgn="ctr"/>
                      <a:r>
                        <a:rPr lang="de-DE" sz="700" b="0" i="0" u="none" strike="noStrike">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just" fontAlgn="ctr"/>
                      <a:r>
                        <a:rPr lang="de-DE" sz="700" b="0" i="0" u="none" strike="noStrike" dirty="0">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vMerge="1">
                  <a:txBody>
                    <a:bodyPr/>
                    <a:lstStyle/>
                    <a:p>
                      <a:endParaRPr lang="de-DE"/>
                    </a:p>
                  </a:txBody>
                  <a:tcPr/>
                </a:tc>
                <a:extLst>
                  <a:ext uri="{0D108BD9-81ED-4DB2-BD59-A6C34878D82A}">
                    <a16:rowId xmlns:a16="http://schemas.microsoft.com/office/drawing/2014/main" val="222312835"/>
                  </a:ext>
                </a:extLst>
              </a:tr>
              <a:tr h="110888">
                <a:tc vMerge="1">
                  <a:txBody>
                    <a:bodyPr/>
                    <a:lstStyle/>
                    <a:p>
                      <a:endParaRPr lang="de-DE"/>
                    </a:p>
                  </a:txBody>
                  <a:tcPr/>
                </a:tc>
                <a:tc>
                  <a:txBody>
                    <a:bodyPr/>
                    <a:lstStyle/>
                    <a:p>
                      <a:pPr algn="just" fontAlgn="ctr"/>
                      <a:r>
                        <a:rPr lang="de-DE" sz="700" b="0" i="0" u="none" strike="noStrike">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7F7F7F"/>
                      </a:solidFill>
                      <a:prstDash val="solid"/>
                      <a:round/>
                      <a:headEnd type="none" w="med" len="med"/>
                      <a:tailEnd type="none" w="med" len="med"/>
                    </a:lnB>
                  </a:tcPr>
                </a:tc>
                <a:tc>
                  <a:txBody>
                    <a:bodyPr/>
                    <a:lstStyle/>
                    <a:p>
                      <a:pPr algn="just" fontAlgn="ctr"/>
                      <a:r>
                        <a:rPr lang="de-DE" sz="700" b="0" i="0" u="none" strike="noStrike" dirty="0">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7F7F7F"/>
                      </a:solidFill>
                      <a:prstDash val="solid"/>
                      <a:round/>
                      <a:headEnd type="none" w="med" len="med"/>
                      <a:tailEnd type="none" w="med" len="med"/>
                    </a:lnB>
                  </a:tcPr>
                </a:tc>
                <a:tc vMerge="1">
                  <a:txBody>
                    <a:bodyPr/>
                    <a:lstStyle/>
                    <a:p>
                      <a:endParaRPr lang="de-DE"/>
                    </a:p>
                  </a:txBody>
                  <a:tcPr/>
                </a:tc>
                <a:extLst>
                  <a:ext uri="{0D108BD9-81ED-4DB2-BD59-A6C34878D82A}">
                    <a16:rowId xmlns:a16="http://schemas.microsoft.com/office/drawing/2014/main" val="2776032008"/>
                  </a:ext>
                </a:extLst>
              </a:tr>
              <a:tr h="129504">
                <a:tc rowSpan="3">
                  <a:txBody>
                    <a:bodyPr/>
                    <a:lstStyle/>
                    <a:p>
                      <a:pPr algn="ctr" fontAlgn="ctr"/>
                      <a:r>
                        <a:rPr lang="de-DE" sz="700" b="0" i="0" u="none" strike="noStrike">
                          <a:solidFill>
                            <a:srgbClr val="000000"/>
                          </a:solidFill>
                          <a:effectLst/>
                          <a:latin typeface="Arial" panose="020B0604020202020204" pitchFamily="34" charset="0"/>
                        </a:rPr>
                        <a:t>MAVIR</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F2F2F2"/>
                    </a:solidFill>
                  </a:tcPr>
                </a:tc>
                <a:tc>
                  <a:txBody>
                    <a:bodyPr/>
                    <a:lstStyle/>
                    <a:p>
                      <a:pPr algn="just" fontAlgn="ctr"/>
                      <a:r>
                        <a:rPr lang="de-DE" sz="700" b="0" i="0" u="none" strike="noStrike">
                          <a:solidFill>
                            <a:srgbClr val="000000"/>
                          </a:solidFill>
                          <a:effectLst/>
                          <a:latin typeface="Arial" panose="020B0604020202020204" pitchFamily="34" charset="0"/>
                        </a:rPr>
                        <a:t>During EXT // run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just" fontAlgn="ctr"/>
                      <a:r>
                        <a:rPr lang="de-DE" sz="700" b="0" i="0" u="none" strike="noStrike" dirty="0">
                          <a:solidFill>
                            <a:srgbClr val="000000"/>
                          </a:solidFill>
                          <a:effectLst/>
                          <a:latin typeface="Arial" panose="020B0604020202020204" pitchFamily="34" charset="0"/>
                        </a:rPr>
                        <a:t> 70 % (</a:t>
                      </a:r>
                      <a:r>
                        <a:rPr lang="de-DE" sz="700" b="0" i="0" u="none" strike="noStrike" dirty="0" err="1">
                          <a:solidFill>
                            <a:srgbClr val="000000"/>
                          </a:solidFill>
                          <a:effectLst/>
                          <a:latin typeface="Arial" panose="020B0604020202020204" pitchFamily="34" charset="0"/>
                        </a:rPr>
                        <a:t>for</a:t>
                      </a:r>
                      <a:r>
                        <a:rPr lang="de-DE" sz="700" b="0" i="0" u="none" strike="noStrike" dirty="0">
                          <a:solidFill>
                            <a:srgbClr val="000000"/>
                          </a:solidFill>
                          <a:effectLst/>
                          <a:latin typeface="Arial" panose="020B0604020202020204" pitchFamily="34" charset="0"/>
                        </a:rPr>
                        <a:t> </a:t>
                      </a:r>
                      <a:r>
                        <a:rPr lang="de-DE" sz="700" b="0" i="0" u="none" strike="noStrike" dirty="0" err="1">
                          <a:solidFill>
                            <a:srgbClr val="000000"/>
                          </a:solidFill>
                          <a:effectLst/>
                          <a:latin typeface="Arial" panose="020B0604020202020204" pitchFamily="34" charset="0"/>
                        </a:rPr>
                        <a:t>most</a:t>
                      </a:r>
                      <a:r>
                        <a:rPr lang="de-DE" sz="700" b="0" i="0" u="none" strike="noStrike" dirty="0">
                          <a:solidFill>
                            <a:srgbClr val="000000"/>
                          </a:solidFill>
                          <a:effectLst/>
                          <a:latin typeface="Arial" panose="020B0604020202020204" pitchFamily="34" charset="0"/>
                        </a:rPr>
                        <a:t> CNEs)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rowSpan="3">
                  <a:txBody>
                    <a:bodyPr/>
                    <a:lstStyle/>
                    <a:p>
                      <a:pPr algn="ctr" fontAlgn="ctr"/>
                      <a:r>
                        <a:rPr lang="en-US" sz="700" b="0" i="0" u="none" strike="noStrike">
                          <a:solidFill>
                            <a:srgbClr val="000000"/>
                          </a:solidFill>
                          <a:effectLst/>
                          <a:latin typeface="Arial" panose="020B0604020202020204" pitchFamily="34" charset="0"/>
                        </a:rPr>
                        <a:t>Action plan to be adapted in Nov-Dec, 2021</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tcPr>
                </a:tc>
                <a:extLst>
                  <a:ext uri="{0D108BD9-81ED-4DB2-BD59-A6C34878D82A}">
                    <a16:rowId xmlns:a16="http://schemas.microsoft.com/office/drawing/2014/main" val="3101888924"/>
                  </a:ext>
                </a:extLst>
              </a:tr>
              <a:tr h="129504">
                <a:tc vMerge="1">
                  <a:txBody>
                    <a:bodyPr/>
                    <a:lstStyle/>
                    <a:p>
                      <a:endParaRPr lang="de-DE"/>
                    </a:p>
                  </a:txBody>
                  <a:tcPr/>
                </a:tc>
                <a:tc>
                  <a:txBody>
                    <a:bodyPr/>
                    <a:lstStyle/>
                    <a:p>
                      <a:pPr algn="just" fontAlgn="ctr"/>
                      <a:r>
                        <a:rPr lang="de-DE" sz="700" b="0" i="0" u="none" strike="noStrike">
                          <a:solidFill>
                            <a:srgbClr val="000000"/>
                          </a:solidFill>
                          <a:effectLst/>
                          <a:latin typeface="Arial" panose="020B0604020202020204" pitchFamily="34" charset="0"/>
                        </a:rPr>
                        <a:t>&amp; After FBMC go-live</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just" fontAlgn="ctr"/>
                      <a:r>
                        <a:rPr lang="de-DE" sz="700" b="0" i="0" u="none" strike="noStrike">
                          <a:solidFill>
                            <a:srgbClr val="000000"/>
                          </a:solidFill>
                          <a:effectLst/>
                          <a:latin typeface="Arial" panose="020B0604020202020204" pitchFamily="34" charset="0"/>
                        </a:rPr>
                        <a:t>25-33% for selected CNEs</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vMerge="1">
                  <a:txBody>
                    <a:bodyPr/>
                    <a:lstStyle/>
                    <a:p>
                      <a:endParaRPr lang="de-DE"/>
                    </a:p>
                  </a:txBody>
                  <a:tcPr/>
                </a:tc>
                <a:extLst>
                  <a:ext uri="{0D108BD9-81ED-4DB2-BD59-A6C34878D82A}">
                    <a16:rowId xmlns:a16="http://schemas.microsoft.com/office/drawing/2014/main" val="1524477448"/>
                  </a:ext>
                </a:extLst>
              </a:tr>
              <a:tr h="129504">
                <a:tc vMerge="1">
                  <a:txBody>
                    <a:bodyPr/>
                    <a:lstStyle/>
                    <a:p>
                      <a:endParaRPr lang="de-DE"/>
                    </a:p>
                  </a:txBody>
                  <a:tcPr/>
                </a:tc>
                <a:tc>
                  <a:txBody>
                    <a:bodyPr/>
                    <a:lstStyle/>
                    <a:p>
                      <a:pPr algn="just" fontAlgn="ctr"/>
                      <a:r>
                        <a:rPr lang="de-DE" sz="700" b="0" i="0" u="none" strike="noStrike">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7F7F7F"/>
                      </a:solidFill>
                      <a:prstDash val="solid"/>
                      <a:round/>
                      <a:headEnd type="none" w="med" len="med"/>
                      <a:tailEnd type="none" w="med" len="med"/>
                    </a:lnB>
                  </a:tcPr>
                </a:tc>
                <a:tc>
                  <a:txBody>
                    <a:bodyPr/>
                    <a:lstStyle/>
                    <a:p>
                      <a:pPr algn="just" fontAlgn="ctr"/>
                      <a:r>
                        <a:rPr lang="en-US" sz="700" b="0" i="0" u="none" strike="noStrike" dirty="0">
                          <a:solidFill>
                            <a:srgbClr val="000000"/>
                          </a:solidFill>
                          <a:effectLst/>
                          <a:latin typeface="Arial" panose="020B0604020202020204" pitchFamily="34" charset="0"/>
                        </a:rPr>
                        <a:t>as described in action plan</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7F7F7F"/>
                      </a:solidFill>
                      <a:prstDash val="solid"/>
                      <a:round/>
                      <a:headEnd type="none" w="med" len="med"/>
                      <a:tailEnd type="none" w="med" len="med"/>
                    </a:lnB>
                  </a:tcPr>
                </a:tc>
                <a:tc vMerge="1">
                  <a:txBody>
                    <a:bodyPr/>
                    <a:lstStyle/>
                    <a:p>
                      <a:endParaRPr lang="de-DE"/>
                    </a:p>
                  </a:txBody>
                  <a:tcPr/>
                </a:tc>
                <a:extLst>
                  <a:ext uri="{0D108BD9-81ED-4DB2-BD59-A6C34878D82A}">
                    <a16:rowId xmlns:a16="http://schemas.microsoft.com/office/drawing/2014/main" val="1465833043"/>
                  </a:ext>
                </a:extLst>
              </a:tr>
              <a:tr h="108460">
                <a:tc rowSpan="3">
                  <a:txBody>
                    <a:bodyPr/>
                    <a:lstStyle/>
                    <a:p>
                      <a:pPr algn="ctr" fontAlgn="ctr"/>
                      <a:r>
                        <a:rPr lang="de-DE" sz="700" b="0" i="0" u="none" strike="noStrike">
                          <a:solidFill>
                            <a:srgbClr val="000000"/>
                          </a:solidFill>
                          <a:effectLst/>
                          <a:latin typeface="Arial" panose="020B0604020202020204" pitchFamily="34" charset="0"/>
                        </a:rPr>
                        <a:t>PSE</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F2F2F2"/>
                    </a:solidFill>
                  </a:tcPr>
                </a:tc>
                <a:tc>
                  <a:txBody>
                    <a:bodyPr/>
                    <a:lstStyle/>
                    <a:p>
                      <a:pPr algn="just" fontAlgn="ctr"/>
                      <a:r>
                        <a:rPr lang="de-DE" sz="700" b="0" i="0" u="none" strike="noStrike">
                          <a:solidFill>
                            <a:srgbClr val="000000"/>
                          </a:solidFill>
                          <a:effectLst/>
                          <a:latin typeface="Arial" panose="020B0604020202020204" pitchFamily="34" charset="0"/>
                        </a:rPr>
                        <a:t>During EXT // run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just" fontAlgn="ctr"/>
                      <a:r>
                        <a:rPr lang="de-DE" sz="700" b="0" i="0" u="none" strike="noStrike">
                          <a:solidFill>
                            <a:srgbClr val="000000"/>
                          </a:solidFill>
                          <a:effectLst/>
                          <a:latin typeface="Arial" panose="020B0604020202020204" pitchFamily="34" charset="0"/>
                        </a:rPr>
                        <a:t>14%-41%</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rowSpan="3">
                  <a:txBody>
                    <a:bodyPr/>
                    <a:lstStyle/>
                    <a:p>
                      <a:pPr algn="ctr" fontAlgn="ctr"/>
                      <a:r>
                        <a:rPr lang="en-US" sz="700" b="0" i="0" u="none" strike="noStrike">
                          <a:solidFill>
                            <a:srgbClr val="000000"/>
                          </a:solidFill>
                          <a:effectLst/>
                          <a:latin typeface="Arial" panose="020B0604020202020204" pitchFamily="34" charset="0"/>
                        </a:rPr>
                        <a:t>linear trajectory till 2026 (70%). If element is commisioned, its Ramr = 0 for that year</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tcPr>
                </a:tc>
                <a:extLst>
                  <a:ext uri="{0D108BD9-81ED-4DB2-BD59-A6C34878D82A}">
                    <a16:rowId xmlns:a16="http://schemas.microsoft.com/office/drawing/2014/main" val="2498030466"/>
                  </a:ext>
                </a:extLst>
              </a:tr>
              <a:tr h="108460">
                <a:tc vMerge="1">
                  <a:txBody>
                    <a:bodyPr/>
                    <a:lstStyle/>
                    <a:p>
                      <a:endParaRPr lang="de-DE"/>
                    </a:p>
                  </a:txBody>
                  <a:tcPr/>
                </a:tc>
                <a:tc>
                  <a:txBody>
                    <a:bodyPr/>
                    <a:lstStyle/>
                    <a:p>
                      <a:pPr algn="just" fontAlgn="ctr"/>
                      <a:r>
                        <a:rPr lang="de-DE" sz="700" b="0" i="0" u="none" strike="noStrike">
                          <a:solidFill>
                            <a:srgbClr val="000000"/>
                          </a:solidFill>
                          <a:effectLst/>
                          <a:latin typeface="Arial" panose="020B0604020202020204" pitchFamily="34" charset="0"/>
                        </a:rPr>
                        <a:t>&amp; After FBMC go-live</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just" fontAlgn="ctr"/>
                      <a:r>
                        <a:rPr lang="de-DE" sz="700" b="0" i="0" u="none" strike="noStrike" dirty="0">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vMerge="1">
                  <a:txBody>
                    <a:bodyPr/>
                    <a:lstStyle/>
                    <a:p>
                      <a:endParaRPr lang="de-DE"/>
                    </a:p>
                  </a:txBody>
                  <a:tcPr/>
                </a:tc>
                <a:extLst>
                  <a:ext uri="{0D108BD9-81ED-4DB2-BD59-A6C34878D82A}">
                    <a16:rowId xmlns:a16="http://schemas.microsoft.com/office/drawing/2014/main" val="1876842155"/>
                  </a:ext>
                </a:extLst>
              </a:tr>
              <a:tr h="108460">
                <a:tc vMerge="1">
                  <a:txBody>
                    <a:bodyPr/>
                    <a:lstStyle/>
                    <a:p>
                      <a:endParaRPr lang="de-DE"/>
                    </a:p>
                  </a:txBody>
                  <a:tcPr/>
                </a:tc>
                <a:tc>
                  <a:txBody>
                    <a:bodyPr/>
                    <a:lstStyle/>
                    <a:p>
                      <a:pPr algn="just" fontAlgn="ctr"/>
                      <a:r>
                        <a:rPr lang="de-DE" sz="700" b="0" i="0" u="none" strike="noStrike">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7F7F7F"/>
                      </a:solidFill>
                      <a:prstDash val="solid"/>
                      <a:round/>
                      <a:headEnd type="none" w="med" len="med"/>
                      <a:tailEnd type="none" w="med" len="med"/>
                    </a:lnB>
                  </a:tcPr>
                </a:tc>
                <a:tc>
                  <a:txBody>
                    <a:bodyPr/>
                    <a:lstStyle/>
                    <a:p>
                      <a:pPr algn="just" fontAlgn="ctr"/>
                      <a:r>
                        <a:rPr lang="de-DE" sz="700" b="0" i="0" u="none" strike="noStrike" dirty="0">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7F7F7F"/>
                      </a:solidFill>
                      <a:prstDash val="solid"/>
                      <a:round/>
                      <a:headEnd type="none" w="med" len="med"/>
                      <a:tailEnd type="none" w="med" len="med"/>
                    </a:lnB>
                  </a:tcPr>
                </a:tc>
                <a:tc vMerge="1">
                  <a:txBody>
                    <a:bodyPr/>
                    <a:lstStyle/>
                    <a:p>
                      <a:endParaRPr lang="de-DE"/>
                    </a:p>
                  </a:txBody>
                  <a:tcPr/>
                </a:tc>
                <a:extLst>
                  <a:ext uri="{0D108BD9-81ED-4DB2-BD59-A6C34878D82A}">
                    <a16:rowId xmlns:a16="http://schemas.microsoft.com/office/drawing/2014/main" val="968169411"/>
                  </a:ext>
                </a:extLst>
              </a:tr>
              <a:tr h="108460">
                <a:tc rowSpan="3">
                  <a:txBody>
                    <a:bodyPr/>
                    <a:lstStyle/>
                    <a:p>
                      <a:pPr algn="ctr" fontAlgn="ctr"/>
                      <a:r>
                        <a:rPr lang="de-DE" sz="700" b="0" i="0" u="none" strike="noStrike">
                          <a:solidFill>
                            <a:srgbClr val="000000"/>
                          </a:solidFill>
                          <a:effectLst/>
                          <a:latin typeface="Arial" panose="020B0604020202020204" pitchFamily="34" charset="0"/>
                        </a:rPr>
                        <a:t>RTE</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F2F2F2"/>
                    </a:solidFill>
                  </a:tcPr>
                </a:tc>
                <a:tc>
                  <a:txBody>
                    <a:bodyPr/>
                    <a:lstStyle/>
                    <a:p>
                      <a:pPr algn="just" fontAlgn="ctr"/>
                      <a:r>
                        <a:rPr lang="de-DE" sz="700" b="0" i="0" u="none" strike="noStrike">
                          <a:solidFill>
                            <a:srgbClr val="000000"/>
                          </a:solidFill>
                          <a:effectLst/>
                          <a:latin typeface="Arial" panose="020B0604020202020204" pitchFamily="34" charset="0"/>
                        </a:rPr>
                        <a:t>whole year</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just" fontAlgn="ctr"/>
                      <a:r>
                        <a:rPr lang="de-DE" sz="700" b="0" i="0" u="none" strike="noStrike">
                          <a:solidFill>
                            <a:srgbClr val="000000"/>
                          </a:solidFill>
                          <a:effectLst/>
                          <a:latin typeface="Arial" panose="020B0604020202020204" pitchFamily="34" charset="0"/>
                        </a:rPr>
                        <a:t>70%</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rowSpan="3">
                  <a:txBody>
                    <a:bodyPr/>
                    <a:lstStyle/>
                    <a:p>
                      <a:pPr algn="ctr" fontAlgn="ctr"/>
                      <a:r>
                        <a:rPr lang="de-DE" sz="700" b="0" i="0" u="none" strike="noStrike" dirty="0">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tcPr>
                </a:tc>
                <a:extLst>
                  <a:ext uri="{0D108BD9-81ED-4DB2-BD59-A6C34878D82A}">
                    <a16:rowId xmlns:a16="http://schemas.microsoft.com/office/drawing/2014/main" val="2424765792"/>
                  </a:ext>
                </a:extLst>
              </a:tr>
              <a:tr h="108460">
                <a:tc vMerge="1">
                  <a:txBody>
                    <a:bodyPr/>
                    <a:lstStyle/>
                    <a:p>
                      <a:endParaRPr lang="de-DE"/>
                    </a:p>
                  </a:txBody>
                  <a:tcPr/>
                </a:tc>
                <a:tc>
                  <a:txBody>
                    <a:bodyPr/>
                    <a:lstStyle/>
                    <a:p>
                      <a:pPr algn="just" fontAlgn="ctr"/>
                      <a:r>
                        <a:rPr lang="de-DE" sz="700" b="0" i="0" u="none" strike="noStrike">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just" fontAlgn="ctr"/>
                      <a:r>
                        <a:rPr lang="de-DE" sz="700" b="0" i="0" u="none" strike="noStrike">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vMerge="1">
                  <a:txBody>
                    <a:bodyPr/>
                    <a:lstStyle/>
                    <a:p>
                      <a:endParaRPr lang="de-DE"/>
                    </a:p>
                  </a:txBody>
                  <a:tcPr/>
                </a:tc>
                <a:extLst>
                  <a:ext uri="{0D108BD9-81ED-4DB2-BD59-A6C34878D82A}">
                    <a16:rowId xmlns:a16="http://schemas.microsoft.com/office/drawing/2014/main" val="165942471"/>
                  </a:ext>
                </a:extLst>
              </a:tr>
              <a:tr h="108460">
                <a:tc vMerge="1">
                  <a:txBody>
                    <a:bodyPr/>
                    <a:lstStyle/>
                    <a:p>
                      <a:endParaRPr lang="de-DE"/>
                    </a:p>
                  </a:txBody>
                  <a:tcPr/>
                </a:tc>
                <a:tc>
                  <a:txBody>
                    <a:bodyPr/>
                    <a:lstStyle/>
                    <a:p>
                      <a:pPr algn="just" fontAlgn="ctr"/>
                      <a:r>
                        <a:rPr lang="de-DE" sz="700" b="0" i="0" u="none" strike="noStrike">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7F7F7F"/>
                      </a:solidFill>
                      <a:prstDash val="solid"/>
                      <a:round/>
                      <a:headEnd type="none" w="med" len="med"/>
                      <a:tailEnd type="none" w="med" len="med"/>
                    </a:lnB>
                  </a:tcPr>
                </a:tc>
                <a:tc>
                  <a:txBody>
                    <a:bodyPr/>
                    <a:lstStyle/>
                    <a:p>
                      <a:pPr algn="just" fontAlgn="ctr"/>
                      <a:r>
                        <a:rPr lang="de-DE" sz="700" b="0" i="0" u="none" strike="noStrike" dirty="0">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7F7F7F"/>
                      </a:solidFill>
                      <a:prstDash val="solid"/>
                      <a:round/>
                      <a:headEnd type="none" w="med" len="med"/>
                      <a:tailEnd type="none" w="med" len="med"/>
                    </a:lnB>
                  </a:tcPr>
                </a:tc>
                <a:tc vMerge="1">
                  <a:txBody>
                    <a:bodyPr/>
                    <a:lstStyle/>
                    <a:p>
                      <a:endParaRPr lang="de-DE"/>
                    </a:p>
                  </a:txBody>
                  <a:tcPr/>
                </a:tc>
                <a:extLst>
                  <a:ext uri="{0D108BD9-81ED-4DB2-BD59-A6C34878D82A}">
                    <a16:rowId xmlns:a16="http://schemas.microsoft.com/office/drawing/2014/main" val="1267707994"/>
                  </a:ext>
                </a:extLst>
              </a:tr>
              <a:tr h="108460">
                <a:tc rowSpan="3">
                  <a:txBody>
                    <a:bodyPr/>
                    <a:lstStyle/>
                    <a:p>
                      <a:pPr algn="ctr" fontAlgn="ctr"/>
                      <a:r>
                        <a:rPr lang="de-DE" sz="700" b="0" i="0" u="none" strike="noStrike">
                          <a:solidFill>
                            <a:srgbClr val="000000"/>
                          </a:solidFill>
                          <a:effectLst/>
                          <a:latin typeface="Arial" panose="020B0604020202020204" pitchFamily="34" charset="0"/>
                        </a:rPr>
                        <a:t>SEPS</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F2F2F2"/>
                    </a:solidFill>
                  </a:tcPr>
                </a:tc>
                <a:tc>
                  <a:txBody>
                    <a:bodyPr/>
                    <a:lstStyle/>
                    <a:p>
                      <a:pPr algn="just" fontAlgn="ctr"/>
                      <a:r>
                        <a:rPr lang="de-DE" sz="700" b="0" i="0" u="none" strike="noStrike">
                          <a:solidFill>
                            <a:srgbClr val="000000"/>
                          </a:solidFill>
                          <a:effectLst/>
                          <a:latin typeface="Arial" panose="020B0604020202020204" pitchFamily="34" charset="0"/>
                        </a:rPr>
                        <a:t>During EXT // run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just" fontAlgn="ctr"/>
                      <a:r>
                        <a:rPr lang="en-US" sz="700" b="0" i="0" u="none" strike="noStrike">
                          <a:solidFill>
                            <a:srgbClr val="000000"/>
                          </a:solidFill>
                          <a:effectLst/>
                          <a:latin typeface="Arial" panose="020B0604020202020204" pitchFamily="34" charset="0"/>
                        </a:rPr>
                        <a:t>40-70% for vast majority of CNECs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rowSpan="3">
                  <a:txBody>
                    <a:bodyPr/>
                    <a:lstStyle/>
                    <a:p>
                      <a:pPr algn="ctr" fontAlgn="ctr"/>
                      <a:r>
                        <a:rPr lang="en-US" sz="700" b="0" i="0" u="none" strike="noStrike" dirty="0">
                          <a:solidFill>
                            <a:srgbClr val="000000"/>
                          </a:solidFill>
                          <a:effectLst/>
                          <a:latin typeface="Arial" panose="020B0604020202020204" pitchFamily="34" charset="0"/>
                        </a:rPr>
                        <a:t>Derogation submitted and approved for 2022</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tcPr>
                </a:tc>
                <a:extLst>
                  <a:ext uri="{0D108BD9-81ED-4DB2-BD59-A6C34878D82A}">
                    <a16:rowId xmlns:a16="http://schemas.microsoft.com/office/drawing/2014/main" val="4293089669"/>
                  </a:ext>
                </a:extLst>
              </a:tr>
              <a:tr h="198303">
                <a:tc vMerge="1">
                  <a:txBody>
                    <a:bodyPr/>
                    <a:lstStyle/>
                    <a:p>
                      <a:endParaRPr lang="de-DE"/>
                    </a:p>
                  </a:txBody>
                  <a:tcPr/>
                </a:tc>
                <a:tc>
                  <a:txBody>
                    <a:bodyPr/>
                    <a:lstStyle/>
                    <a:p>
                      <a:pPr algn="just" fontAlgn="ctr"/>
                      <a:r>
                        <a:rPr lang="de-DE" sz="700" b="0" i="0" u="none" strike="noStrike">
                          <a:solidFill>
                            <a:srgbClr val="000000"/>
                          </a:solidFill>
                          <a:effectLst/>
                          <a:latin typeface="Arial" panose="020B0604020202020204" pitchFamily="34" charset="0"/>
                        </a:rPr>
                        <a:t>&amp; After FBMC go-live</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just" fontAlgn="ctr"/>
                      <a:r>
                        <a:rPr lang="en-US" sz="700" b="0" i="0" u="none" strike="noStrike" dirty="0">
                          <a:solidFill>
                            <a:srgbClr val="000000"/>
                          </a:solidFill>
                          <a:effectLst/>
                          <a:latin typeface="Arial" panose="020B0604020202020204" pitchFamily="34" charset="0"/>
                        </a:rPr>
                        <a:t>30% for certain CNECs listed in the derogation ( min. 30% applies for at least 80% of all MTUs in 2022 )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vMerge="1">
                  <a:txBody>
                    <a:bodyPr/>
                    <a:lstStyle/>
                    <a:p>
                      <a:endParaRPr lang="de-DE"/>
                    </a:p>
                  </a:txBody>
                  <a:tcPr/>
                </a:tc>
                <a:extLst>
                  <a:ext uri="{0D108BD9-81ED-4DB2-BD59-A6C34878D82A}">
                    <a16:rowId xmlns:a16="http://schemas.microsoft.com/office/drawing/2014/main" val="2953327233"/>
                  </a:ext>
                </a:extLst>
              </a:tr>
              <a:tr h="108460">
                <a:tc vMerge="1">
                  <a:txBody>
                    <a:bodyPr/>
                    <a:lstStyle/>
                    <a:p>
                      <a:endParaRPr lang="de-DE"/>
                    </a:p>
                  </a:txBody>
                  <a:tcPr/>
                </a:tc>
                <a:tc>
                  <a:txBody>
                    <a:bodyPr/>
                    <a:lstStyle/>
                    <a:p>
                      <a:pPr algn="just" fontAlgn="ctr"/>
                      <a:r>
                        <a:rPr lang="de-DE" sz="700" b="0" i="0" u="none" strike="noStrike">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7F7F7F"/>
                      </a:solidFill>
                      <a:prstDash val="solid"/>
                      <a:round/>
                      <a:headEnd type="none" w="med" len="med"/>
                      <a:tailEnd type="none" w="med" len="med"/>
                    </a:lnB>
                  </a:tcPr>
                </a:tc>
                <a:tc>
                  <a:txBody>
                    <a:bodyPr/>
                    <a:lstStyle/>
                    <a:p>
                      <a:pPr algn="just" fontAlgn="ctr"/>
                      <a:r>
                        <a:rPr lang="de-DE" sz="700" b="0" i="0" u="none" strike="noStrike" dirty="0">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7F7F7F"/>
                      </a:solidFill>
                      <a:prstDash val="solid"/>
                      <a:round/>
                      <a:headEnd type="none" w="med" len="med"/>
                      <a:tailEnd type="none" w="med" len="med"/>
                    </a:lnB>
                  </a:tcPr>
                </a:tc>
                <a:tc vMerge="1">
                  <a:txBody>
                    <a:bodyPr/>
                    <a:lstStyle/>
                    <a:p>
                      <a:endParaRPr lang="de-DE"/>
                    </a:p>
                  </a:txBody>
                  <a:tcPr/>
                </a:tc>
                <a:extLst>
                  <a:ext uri="{0D108BD9-81ED-4DB2-BD59-A6C34878D82A}">
                    <a16:rowId xmlns:a16="http://schemas.microsoft.com/office/drawing/2014/main" val="1775244821"/>
                  </a:ext>
                </a:extLst>
              </a:tr>
              <a:tr h="108460">
                <a:tc rowSpan="3">
                  <a:txBody>
                    <a:bodyPr/>
                    <a:lstStyle/>
                    <a:p>
                      <a:pPr algn="ctr" fontAlgn="ctr"/>
                      <a:r>
                        <a:rPr lang="de-DE" sz="700" b="0" i="0" u="none" strike="noStrike">
                          <a:solidFill>
                            <a:srgbClr val="000000"/>
                          </a:solidFill>
                          <a:effectLst/>
                          <a:latin typeface="Arial" panose="020B0604020202020204" pitchFamily="34" charset="0"/>
                        </a:rPr>
                        <a:t>TenneT NL</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F2F2F2"/>
                    </a:solidFill>
                  </a:tcPr>
                </a:tc>
                <a:tc>
                  <a:txBody>
                    <a:bodyPr/>
                    <a:lstStyle/>
                    <a:p>
                      <a:pPr algn="just" fontAlgn="ctr"/>
                      <a:r>
                        <a:rPr lang="de-DE" sz="700" b="0" i="0" u="none" strike="noStrike">
                          <a:solidFill>
                            <a:srgbClr val="000000"/>
                          </a:solidFill>
                          <a:effectLst/>
                          <a:latin typeface="Arial" panose="020B0604020202020204" pitchFamily="34" charset="0"/>
                        </a:rPr>
                        <a:t>Whole year</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just" fontAlgn="ctr"/>
                      <a:r>
                        <a:rPr lang="de-DE" sz="700" b="0" i="0" u="none" strike="noStrike">
                          <a:solidFill>
                            <a:srgbClr val="000000"/>
                          </a:solidFill>
                          <a:effectLst/>
                          <a:latin typeface="Arial" panose="020B0604020202020204" pitchFamily="34" charset="0"/>
                        </a:rPr>
                        <a:t>20% - 70%</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rowSpan="2">
                  <a:txBody>
                    <a:bodyPr/>
                    <a:lstStyle/>
                    <a:p>
                      <a:pPr algn="ctr" fontAlgn="ctr"/>
                      <a:r>
                        <a:rPr lang="en-US" sz="700" b="0" i="0" u="none" strike="noStrike" dirty="0" err="1">
                          <a:solidFill>
                            <a:srgbClr val="000000"/>
                          </a:solidFill>
                          <a:effectLst/>
                          <a:latin typeface="Arial" panose="020B0604020202020204" pitchFamily="34" charset="0"/>
                        </a:rPr>
                        <a:t>Ramr</a:t>
                      </a:r>
                      <a:r>
                        <a:rPr lang="en-US" sz="700" b="0" i="0" u="none" strike="noStrike" dirty="0">
                          <a:solidFill>
                            <a:srgbClr val="000000"/>
                          </a:solidFill>
                          <a:effectLst/>
                          <a:latin typeface="Arial" panose="020B0604020202020204" pitchFamily="34" charset="0"/>
                        </a:rPr>
                        <a:t> values of action plan per CNEC per MTU are updated to consider derogation on </a:t>
                      </a:r>
                      <a:r>
                        <a:rPr lang="en-US" sz="700" b="0" i="0" u="none" strike="noStrike" dirty="0" err="1">
                          <a:solidFill>
                            <a:srgbClr val="000000"/>
                          </a:solidFill>
                          <a:effectLst/>
                          <a:latin typeface="Arial" panose="020B0604020202020204" pitchFamily="34" charset="0"/>
                        </a:rPr>
                        <a:t>loopflows</a:t>
                      </a:r>
                      <a:r>
                        <a:rPr lang="en-US" sz="700" b="0" i="0" u="none" strike="noStrike" dirty="0">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a:noFill/>
                    </a:lnB>
                  </a:tcPr>
                </a:tc>
                <a:extLst>
                  <a:ext uri="{0D108BD9-81ED-4DB2-BD59-A6C34878D82A}">
                    <a16:rowId xmlns:a16="http://schemas.microsoft.com/office/drawing/2014/main" val="1188894118"/>
                  </a:ext>
                </a:extLst>
              </a:tr>
              <a:tr h="108460">
                <a:tc vMerge="1">
                  <a:txBody>
                    <a:bodyPr/>
                    <a:lstStyle/>
                    <a:p>
                      <a:endParaRPr lang="de-DE"/>
                    </a:p>
                  </a:txBody>
                  <a:tcPr/>
                </a:tc>
                <a:tc>
                  <a:txBody>
                    <a:bodyPr/>
                    <a:lstStyle/>
                    <a:p>
                      <a:pPr algn="just" fontAlgn="ctr"/>
                      <a:r>
                        <a:rPr lang="de-DE" sz="700" b="0" i="0" u="none" strike="noStrike">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just" fontAlgn="ctr"/>
                      <a:r>
                        <a:rPr lang="de-DE" sz="700" b="0" i="0" u="none" strike="noStrike" dirty="0">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vMerge="1">
                  <a:txBody>
                    <a:bodyPr/>
                    <a:lstStyle/>
                    <a:p>
                      <a:endParaRPr lang="de-DE"/>
                    </a:p>
                  </a:txBody>
                  <a:tcPr/>
                </a:tc>
                <a:extLst>
                  <a:ext uri="{0D108BD9-81ED-4DB2-BD59-A6C34878D82A}">
                    <a16:rowId xmlns:a16="http://schemas.microsoft.com/office/drawing/2014/main" val="129392273"/>
                  </a:ext>
                </a:extLst>
              </a:tr>
              <a:tr h="133551">
                <a:tc vMerge="1">
                  <a:txBody>
                    <a:bodyPr/>
                    <a:lstStyle/>
                    <a:p>
                      <a:endParaRPr lang="de-DE"/>
                    </a:p>
                  </a:txBody>
                  <a:tcPr/>
                </a:tc>
                <a:tc>
                  <a:txBody>
                    <a:bodyPr/>
                    <a:lstStyle/>
                    <a:p>
                      <a:pPr algn="just" fontAlgn="ctr"/>
                      <a:r>
                        <a:rPr lang="de-DE" sz="700" b="0" i="0" u="none" strike="noStrike">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7F7F7F"/>
                      </a:solidFill>
                      <a:prstDash val="solid"/>
                      <a:round/>
                      <a:headEnd type="none" w="med" len="med"/>
                      <a:tailEnd type="none" w="med" len="med"/>
                    </a:lnB>
                  </a:tcPr>
                </a:tc>
                <a:tc>
                  <a:txBody>
                    <a:bodyPr/>
                    <a:lstStyle/>
                    <a:p>
                      <a:pPr algn="just" fontAlgn="ctr"/>
                      <a:r>
                        <a:rPr lang="de-DE" sz="700" b="0" i="0" u="none" strike="noStrike">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7F7F7F"/>
                      </a:solidFill>
                      <a:prstDash val="solid"/>
                      <a:round/>
                      <a:headEnd type="none" w="med" len="med"/>
                      <a:tailEnd type="none" w="med" len="med"/>
                    </a:lnB>
                  </a:tcPr>
                </a:tc>
                <a:tc>
                  <a:txBody>
                    <a:bodyPr/>
                    <a:lstStyle/>
                    <a:p>
                      <a:pPr algn="l" fontAlgn="ctr"/>
                      <a:r>
                        <a:rPr lang="en-US" sz="700" b="0" i="0" u="none" strike="noStrike" dirty="0">
                          <a:solidFill>
                            <a:srgbClr val="000000"/>
                          </a:solidFill>
                          <a:effectLst/>
                          <a:latin typeface="Arial" panose="020B0604020202020204" pitchFamily="34" charset="0"/>
                        </a:rPr>
                        <a:t>From BD16/12/2021 the linear trajectory values of 2022 will be used</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a:noFill/>
                    </a:lnT>
                    <a:lnB w="12700" cap="flat" cmpd="sng" algn="ctr">
                      <a:solidFill>
                        <a:srgbClr val="7F7F7F"/>
                      </a:solidFill>
                      <a:prstDash val="solid"/>
                      <a:round/>
                      <a:headEnd type="none" w="med" len="med"/>
                      <a:tailEnd type="none" w="med" len="med"/>
                    </a:lnB>
                  </a:tcPr>
                </a:tc>
                <a:extLst>
                  <a:ext uri="{0D108BD9-81ED-4DB2-BD59-A6C34878D82A}">
                    <a16:rowId xmlns:a16="http://schemas.microsoft.com/office/drawing/2014/main" val="2717563976"/>
                  </a:ext>
                </a:extLst>
              </a:tr>
              <a:tr h="108460">
                <a:tc rowSpan="3">
                  <a:txBody>
                    <a:bodyPr/>
                    <a:lstStyle/>
                    <a:p>
                      <a:pPr algn="ctr" fontAlgn="ctr"/>
                      <a:r>
                        <a:rPr lang="de-DE" sz="700" b="0" i="0" u="none" strike="noStrike">
                          <a:solidFill>
                            <a:srgbClr val="000000"/>
                          </a:solidFill>
                          <a:effectLst/>
                          <a:latin typeface="Arial" panose="020B0604020202020204" pitchFamily="34" charset="0"/>
                        </a:rPr>
                        <a:t>Transelectrica</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solidFill>
                      <a:srgbClr val="F2F2F2"/>
                    </a:solidFill>
                  </a:tcPr>
                </a:tc>
                <a:tc>
                  <a:txBody>
                    <a:bodyPr/>
                    <a:lstStyle/>
                    <a:p>
                      <a:pPr algn="just" fontAlgn="ctr"/>
                      <a:r>
                        <a:rPr lang="de-DE" sz="700" b="0" i="0" u="none" strike="noStrike">
                          <a:solidFill>
                            <a:srgbClr val="000000"/>
                          </a:solidFill>
                          <a:effectLst/>
                          <a:latin typeface="Arial" panose="020B0604020202020204" pitchFamily="34" charset="0"/>
                        </a:rPr>
                        <a:t>01.01.2022-31.12.2022</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just" fontAlgn="ctr"/>
                      <a:r>
                        <a:rPr lang="de-DE" sz="700" b="0" i="0" u="none" strike="noStrike">
                          <a:solidFill>
                            <a:srgbClr val="000000"/>
                          </a:solidFill>
                          <a:effectLst/>
                          <a:latin typeface="Arial" panose="020B0604020202020204" pitchFamily="34" charset="0"/>
                        </a:rPr>
                        <a:t>33%</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rowSpan="3">
                  <a:txBody>
                    <a:bodyPr/>
                    <a:lstStyle/>
                    <a:p>
                      <a:pPr algn="ctr" fontAlgn="ctr"/>
                      <a:r>
                        <a:rPr lang="en-US" sz="700" b="0" i="0" u="none" strike="noStrike" dirty="0" err="1">
                          <a:solidFill>
                            <a:srgbClr val="000000"/>
                          </a:solidFill>
                          <a:effectLst/>
                          <a:latin typeface="Arial" panose="020B0604020202020204" pitchFamily="34" charset="0"/>
                        </a:rPr>
                        <a:t>Ramr</a:t>
                      </a:r>
                      <a:r>
                        <a:rPr lang="en-US" sz="700" b="0" i="0" u="none" strike="noStrike" dirty="0">
                          <a:solidFill>
                            <a:srgbClr val="000000"/>
                          </a:solidFill>
                          <a:effectLst/>
                          <a:latin typeface="Arial" panose="020B0604020202020204" pitchFamily="34" charset="0"/>
                        </a:rPr>
                        <a:t> value is updated each year taking into consideration our Action Plan. For 2022 </a:t>
                      </a:r>
                      <a:r>
                        <a:rPr lang="en-US" sz="700" b="0" i="0" u="none" strike="noStrike" dirty="0" err="1">
                          <a:solidFill>
                            <a:srgbClr val="000000"/>
                          </a:solidFill>
                          <a:effectLst/>
                          <a:latin typeface="Arial" panose="020B0604020202020204" pitchFamily="34" charset="0"/>
                        </a:rPr>
                        <a:t>Transelectrica</a:t>
                      </a:r>
                      <a:r>
                        <a:rPr lang="en-US" sz="700" b="0" i="0" u="none" strike="noStrike" dirty="0">
                          <a:solidFill>
                            <a:srgbClr val="000000"/>
                          </a:solidFill>
                          <a:effectLst/>
                          <a:latin typeface="Arial" panose="020B0604020202020204" pitchFamily="34" charset="0"/>
                        </a:rPr>
                        <a:t> will have a derogation for keeping the minimum capacity that is stated for the year 2021 in the Action Plan, which is 33%.</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7F7F7F"/>
                      </a:solidFill>
                      <a:prstDash val="solid"/>
                      <a:round/>
                      <a:headEnd type="none" w="med" len="med"/>
                      <a:tailEnd type="none" w="med" len="med"/>
                    </a:lnT>
                    <a:lnB w="12700" cap="flat" cmpd="sng" algn="ctr">
                      <a:solidFill>
                        <a:srgbClr val="7F7F7F"/>
                      </a:solidFill>
                      <a:prstDash val="solid"/>
                      <a:round/>
                      <a:headEnd type="none" w="med" len="med"/>
                      <a:tailEnd type="none" w="med" len="med"/>
                    </a:lnB>
                  </a:tcPr>
                </a:tc>
                <a:extLst>
                  <a:ext uri="{0D108BD9-81ED-4DB2-BD59-A6C34878D82A}">
                    <a16:rowId xmlns:a16="http://schemas.microsoft.com/office/drawing/2014/main" val="4279853549"/>
                  </a:ext>
                </a:extLst>
              </a:tr>
              <a:tr h="108460">
                <a:tc vMerge="1">
                  <a:txBody>
                    <a:bodyPr/>
                    <a:lstStyle/>
                    <a:p>
                      <a:endParaRPr lang="de-DE"/>
                    </a:p>
                  </a:txBody>
                  <a:tcPr/>
                </a:tc>
                <a:tc>
                  <a:txBody>
                    <a:bodyPr/>
                    <a:lstStyle/>
                    <a:p>
                      <a:pPr algn="just" fontAlgn="ctr"/>
                      <a:r>
                        <a:rPr lang="de-DE" sz="700" b="0" i="0" u="none" strike="noStrike">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just" fontAlgn="ctr"/>
                      <a:r>
                        <a:rPr lang="de-DE" sz="700" b="0" i="0" u="none" strike="noStrike" dirty="0">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6350" cap="flat" cmpd="sng" algn="ctr">
                      <a:solidFill>
                        <a:srgbClr val="000000"/>
                      </a:solidFill>
                      <a:prstDash val="dot"/>
                      <a:round/>
                      <a:headEnd type="none" w="med" len="med"/>
                      <a:tailEnd type="none" w="med" len="med"/>
                    </a:lnB>
                  </a:tcPr>
                </a:tc>
                <a:tc vMerge="1">
                  <a:txBody>
                    <a:bodyPr/>
                    <a:lstStyle/>
                    <a:p>
                      <a:endParaRPr lang="de-DE"/>
                    </a:p>
                  </a:txBody>
                  <a:tcPr/>
                </a:tc>
                <a:extLst>
                  <a:ext uri="{0D108BD9-81ED-4DB2-BD59-A6C34878D82A}">
                    <a16:rowId xmlns:a16="http://schemas.microsoft.com/office/drawing/2014/main" val="3786640886"/>
                  </a:ext>
                </a:extLst>
              </a:tr>
              <a:tr h="110888">
                <a:tc vMerge="1">
                  <a:txBody>
                    <a:bodyPr/>
                    <a:lstStyle/>
                    <a:p>
                      <a:endParaRPr lang="de-DE"/>
                    </a:p>
                  </a:txBody>
                  <a:tcPr/>
                </a:tc>
                <a:tc>
                  <a:txBody>
                    <a:bodyPr/>
                    <a:lstStyle/>
                    <a:p>
                      <a:pPr algn="just" fontAlgn="ctr"/>
                      <a:r>
                        <a:rPr lang="de-DE" sz="700" b="0" i="0" u="none" strike="noStrike">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7F7F7F"/>
                      </a:solidFill>
                      <a:prstDash val="solid"/>
                      <a:round/>
                      <a:headEnd type="none" w="med" len="med"/>
                      <a:tailEnd type="none" w="med" len="med"/>
                    </a:lnB>
                  </a:tcPr>
                </a:tc>
                <a:tc>
                  <a:txBody>
                    <a:bodyPr/>
                    <a:lstStyle/>
                    <a:p>
                      <a:pPr algn="just" fontAlgn="ctr"/>
                      <a:r>
                        <a:rPr lang="de-DE" sz="700" b="0" i="0" u="none" strike="noStrike" dirty="0">
                          <a:solidFill>
                            <a:srgbClr val="000000"/>
                          </a:solidFill>
                          <a:effectLst/>
                          <a:latin typeface="Arial" panose="020B0604020202020204" pitchFamily="34" charset="0"/>
                        </a:rPr>
                        <a:t> </a:t>
                      </a:r>
                    </a:p>
                  </a:txBody>
                  <a:tcPr marL="4047" marR="4047" marT="4047"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6350" cap="flat" cmpd="sng" algn="ctr">
                      <a:solidFill>
                        <a:srgbClr val="000000"/>
                      </a:solidFill>
                      <a:prstDash val="dot"/>
                      <a:round/>
                      <a:headEnd type="none" w="med" len="med"/>
                      <a:tailEnd type="none" w="med" len="med"/>
                    </a:lnT>
                    <a:lnB w="12700" cap="flat" cmpd="sng" algn="ctr">
                      <a:solidFill>
                        <a:srgbClr val="7F7F7F"/>
                      </a:solidFill>
                      <a:prstDash val="solid"/>
                      <a:round/>
                      <a:headEnd type="none" w="med" len="med"/>
                      <a:tailEnd type="none" w="med" len="med"/>
                    </a:lnB>
                  </a:tcPr>
                </a:tc>
                <a:tc vMerge="1">
                  <a:txBody>
                    <a:bodyPr/>
                    <a:lstStyle/>
                    <a:p>
                      <a:endParaRPr lang="de-DE"/>
                    </a:p>
                  </a:txBody>
                  <a:tcPr/>
                </a:tc>
                <a:extLst>
                  <a:ext uri="{0D108BD9-81ED-4DB2-BD59-A6C34878D82A}">
                    <a16:rowId xmlns:a16="http://schemas.microsoft.com/office/drawing/2014/main" val="4019935226"/>
                  </a:ext>
                </a:extLst>
              </a:tr>
            </a:tbl>
          </a:graphicData>
        </a:graphic>
      </p:graphicFrame>
    </p:spTree>
    <p:extLst>
      <p:ext uri="{BB962C8B-B14F-4D97-AF65-F5344CB8AC3E}">
        <p14:creationId xmlns:p14="http://schemas.microsoft.com/office/powerpoint/2010/main" val="320798391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4">
            <a:extLst>
              <a:ext uri="{FF2B5EF4-FFF2-40B4-BE49-F238E27FC236}">
                <a16:creationId xmlns:a16="http://schemas.microsoft.com/office/drawing/2014/main" id="{3ED92AD6-F158-4747-9358-0164C6AECE6D}"/>
              </a:ext>
            </a:extLst>
          </p:cNvPr>
          <p:cNvSpPr>
            <a:spLocks noGrp="1"/>
          </p:cNvSpPr>
          <p:nvPr>
            <p:ph type="title"/>
          </p:nvPr>
        </p:nvSpPr>
        <p:spPr>
          <a:xfrm>
            <a:off x="539999" y="108000"/>
            <a:ext cx="7044142" cy="336550"/>
          </a:xfrm>
        </p:spPr>
        <p:txBody>
          <a:bodyPr/>
          <a:lstStyle/>
          <a:p>
            <a:r>
              <a:rPr lang="en-US" sz="1600" b="1" dirty="0">
                <a:solidFill>
                  <a:srgbClr val="3366FF"/>
                </a:solidFill>
                <a:latin typeface="Arial"/>
              </a:rPr>
              <a:t>KPI 1</a:t>
            </a:r>
            <a:r>
              <a:rPr lang="de-DE" sz="1600" b="1" dirty="0">
                <a:solidFill>
                  <a:srgbClr val="3366FF"/>
                </a:solidFill>
                <a:latin typeface="Arial"/>
              </a:rPr>
              <a:t>5</a:t>
            </a:r>
            <a:r>
              <a:rPr lang="en-US" sz="1600" b="1" dirty="0">
                <a:solidFill>
                  <a:srgbClr val="3366FF"/>
                </a:solidFill>
                <a:latin typeface="Arial"/>
              </a:rPr>
              <a:t>: </a:t>
            </a:r>
            <a:r>
              <a:rPr lang="hu-HU" sz="1600" b="1" dirty="0">
                <a:solidFill>
                  <a:srgbClr val="3366FF"/>
                </a:solidFill>
                <a:latin typeface="Arial"/>
              </a:rPr>
              <a:t>N</a:t>
            </a:r>
            <a:r>
              <a:rPr lang="de-DE" sz="1600" b="1" dirty="0">
                <a:solidFill>
                  <a:srgbClr val="3366FF"/>
                </a:solidFill>
                <a:latin typeface="Arial"/>
              </a:rPr>
              <a:t>on-Core </a:t>
            </a:r>
            <a:r>
              <a:rPr lang="de-DE" sz="1600" b="1" dirty="0" err="1">
                <a:solidFill>
                  <a:srgbClr val="3366FF"/>
                </a:solidFill>
                <a:latin typeface="Arial"/>
              </a:rPr>
              <a:t>delta</a:t>
            </a:r>
            <a:r>
              <a:rPr lang="de-DE" sz="1600" b="1" dirty="0">
                <a:solidFill>
                  <a:srgbClr val="3366FF"/>
                </a:solidFill>
                <a:latin typeface="Arial"/>
              </a:rPr>
              <a:t> </a:t>
            </a:r>
            <a:r>
              <a:rPr lang="de-DE" sz="1600" b="1" dirty="0" err="1">
                <a:solidFill>
                  <a:srgbClr val="3366FF"/>
                </a:solidFill>
                <a:latin typeface="Arial"/>
              </a:rPr>
              <a:t>exchanges</a:t>
            </a:r>
            <a:endParaRPr lang="en-US" sz="1600" b="1" dirty="0">
              <a:solidFill>
                <a:srgbClr val="3366FF"/>
              </a:solidFill>
              <a:latin typeface="Arial"/>
            </a:endParaRPr>
          </a:p>
        </p:txBody>
      </p:sp>
      <p:sp>
        <p:nvSpPr>
          <p:cNvPr id="7" name="Espace réservé du texte 3">
            <a:extLst>
              <a:ext uri="{FF2B5EF4-FFF2-40B4-BE49-F238E27FC236}">
                <a16:creationId xmlns:a16="http://schemas.microsoft.com/office/drawing/2014/main" id="{07C3A045-A2B7-4BAA-93FB-A26D083ABA7C}"/>
              </a:ext>
            </a:extLst>
          </p:cNvPr>
          <p:cNvSpPr txBox="1">
            <a:spLocks/>
          </p:cNvSpPr>
          <p:nvPr/>
        </p:nvSpPr>
        <p:spPr>
          <a:xfrm>
            <a:off x="540000" y="461650"/>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3366FF"/>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100FE"/>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fr-FR" kern="0" dirty="0"/>
              <a:t>BD202</a:t>
            </a:r>
            <a:r>
              <a:rPr lang="hu-HU" kern="0" dirty="0"/>
              <a:t>20101</a:t>
            </a:r>
            <a:r>
              <a:rPr lang="fr-FR" kern="0" dirty="0"/>
              <a:t>– BD202</a:t>
            </a:r>
            <a:r>
              <a:rPr lang="hu-HU" kern="0" dirty="0"/>
              <a:t>20131</a:t>
            </a:r>
            <a:endParaRPr lang="fr-FR" kern="0" dirty="0"/>
          </a:p>
          <a:p>
            <a:endParaRPr lang="fr-FR" kern="0" dirty="0"/>
          </a:p>
        </p:txBody>
      </p:sp>
      <p:pic>
        <p:nvPicPr>
          <p:cNvPr id="9" name="Kép 8">
            <a:extLst>
              <a:ext uri="{FF2B5EF4-FFF2-40B4-BE49-F238E27FC236}">
                <a16:creationId xmlns:a16="http://schemas.microsoft.com/office/drawing/2014/main" id="{A56DC50E-B689-45A3-9455-44CA7A31A971}"/>
              </a:ext>
            </a:extLst>
          </p:cNvPr>
          <p:cNvPicPr>
            <a:picLocks noChangeAspect="1"/>
          </p:cNvPicPr>
          <p:nvPr/>
        </p:nvPicPr>
        <p:blipFill>
          <a:blip r:embed="rId2"/>
          <a:stretch>
            <a:fillRect/>
          </a:stretch>
        </p:blipFill>
        <p:spPr>
          <a:xfrm>
            <a:off x="646042" y="1128347"/>
            <a:ext cx="8892209" cy="5729653"/>
          </a:xfrm>
          <a:prstGeom prst="rect">
            <a:avLst/>
          </a:prstGeom>
        </p:spPr>
      </p:pic>
    </p:spTree>
    <p:extLst>
      <p:ext uri="{BB962C8B-B14F-4D97-AF65-F5344CB8AC3E}">
        <p14:creationId xmlns:p14="http://schemas.microsoft.com/office/powerpoint/2010/main" val="61046550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Grafik 7">
            <a:extLst>
              <a:ext uri="{FF2B5EF4-FFF2-40B4-BE49-F238E27FC236}">
                <a16:creationId xmlns:a16="http://schemas.microsoft.com/office/drawing/2014/main" id="{C65D7866-2E8D-40F4-AC8C-8077A8DEA3E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230964" y="824361"/>
            <a:ext cx="7197124" cy="5418874"/>
          </a:xfrm>
          <a:prstGeom prst="rect">
            <a:avLst/>
          </a:prstGeom>
        </p:spPr>
      </p:pic>
      <p:sp>
        <p:nvSpPr>
          <p:cNvPr id="2" name="Titel 1"/>
          <p:cNvSpPr>
            <a:spLocks noGrp="1"/>
          </p:cNvSpPr>
          <p:nvPr>
            <p:ph type="title"/>
          </p:nvPr>
        </p:nvSpPr>
        <p:spPr>
          <a:xfrm>
            <a:off x="539999" y="108000"/>
            <a:ext cx="8508308" cy="336550"/>
          </a:xfrm>
        </p:spPr>
        <p:txBody>
          <a:bodyPr/>
          <a:lstStyle/>
          <a:p>
            <a:r>
              <a:rPr lang="de-AT" dirty="0"/>
              <a:t>Background</a:t>
            </a:r>
          </a:p>
        </p:txBody>
      </p:sp>
      <p:sp>
        <p:nvSpPr>
          <p:cNvPr id="3" name="Textplatzhalter 2"/>
          <p:cNvSpPr>
            <a:spLocks noGrp="1"/>
          </p:cNvSpPr>
          <p:nvPr>
            <p:ph type="body" sz="quarter" idx="16"/>
          </p:nvPr>
        </p:nvSpPr>
        <p:spPr/>
        <p:txBody>
          <a:bodyPr/>
          <a:lstStyle/>
          <a:p>
            <a:r>
              <a:rPr lang="de-AT" dirty="0"/>
              <a:t>NRAO – Applied </a:t>
            </a:r>
            <a:r>
              <a:rPr lang="de-AT" dirty="0" err="1"/>
              <a:t>Remedial</a:t>
            </a:r>
            <a:r>
              <a:rPr lang="de-AT" dirty="0"/>
              <a:t> Actions</a:t>
            </a:r>
          </a:p>
        </p:txBody>
      </p:sp>
      <p:sp>
        <p:nvSpPr>
          <p:cNvPr id="5" name="Foliennummernplatzhalter 4"/>
          <p:cNvSpPr>
            <a:spLocks noGrp="1"/>
          </p:cNvSpPr>
          <p:nvPr>
            <p:ph type="sldNum" sz="quarter" idx="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51322C-20B2-48C3-B63D-68158FEBF630}" type="slidenum">
              <a:rPr kumimoji="0" lang="en-US" sz="900" b="0" i="0" u="none" strike="noStrike" kern="1200" cap="none" spc="0" normalizeH="0" baseline="0" noProof="0" smtClean="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61</a:t>
            </a:fld>
            <a:endParaRPr kumimoji="0" lang="en-US" sz="900" b="0" i="0" u="none" strike="noStrike" kern="1200" cap="none" spc="0" normalizeH="0" baseline="0" noProof="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endParaRPr>
          </a:p>
        </p:txBody>
      </p:sp>
      <p:sp>
        <p:nvSpPr>
          <p:cNvPr id="4" name="Inhaltsplatzhalter 3"/>
          <p:cNvSpPr>
            <a:spLocks noGrp="1"/>
          </p:cNvSpPr>
          <p:nvPr>
            <p:ph sz="quarter" idx="17"/>
          </p:nvPr>
        </p:nvSpPr>
        <p:spPr>
          <a:xfrm>
            <a:off x="145773" y="1080000"/>
            <a:ext cx="9000000" cy="4320000"/>
          </a:xfrm>
        </p:spPr>
        <p:txBody>
          <a:bodyPr vert="horz" lIns="91440" tIns="45720" rIns="91440" bIns="45720" rtlCol="0" anchor="t">
            <a:noAutofit/>
          </a:bodyPr>
          <a:lstStyle/>
          <a:p>
            <a:pPr marL="285750" indent="-285750">
              <a:buFont typeface="Arial" panose="020B0604020202020204" pitchFamily="34" charset="0"/>
              <a:buChar char="•"/>
            </a:pPr>
            <a:r>
              <a:rPr lang="en-US" dirty="0"/>
              <a:t>On the analysis:</a:t>
            </a:r>
          </a:p>
          <a:p>
            <a:pPr marL="571500" lvl="1">
              <a:buFont typeface="Arial" panose="020B0604020202020204" pitchFamily="34" charset="0"/>
              <a:buChar char="•"/>
            </a:pPr>
            <a:r>
              <a:rPr lang="en-US" dirty="0">
                <a:ea typeface="Arial Unicode MS"/>
                <a:cs typeface="Arial"/>
              </a:rPr>
              <a:t>The total number of MTUs (744 hours)</a:t>
            </a:r>
            <a:br>
              <a:rPr lang="en-US" dirty="0"/>
            </a:br>
            <a:r>
              <a:rPr lang="en-US" dirty="0">
                <a:ea typeface="Arial Unicode MS"/>
                <a:cs typeface="Arial"/>
              </a:rPr>
              <a:t>was distributed as shown in the pie chart</a:t>
            </a:r>
          </a:p>
          <a:p>
            <a:pPr marL="571500" lvl="1">
              <a:buFont typeface="Arial" panose="020B0604020202020204" pitchFamily="34" charset="0"/>
              <a:buChar char="•"/>
            </a:pPr>
            <a:r>
              <a:rPr lang="en-US" dirty="0">
                <a:ea typeface="Arial Unicode MS"/>
                <a:cs typeface="Arial"/>
              </a:rPr>
              <a:t>In the following plots, the relative time share</a:t>
            </a:r>
            <a:br>
              <a:rPr lang="en-US" dirty="0"/>
            </a:br>
            <a:r>
              <a:rPr lang="en-US" dirty="0">
                <a:ea typeface="Arial Unicode MS"/>
                <a:cs typeface="Arial"/>
              </a:rPr>
              <a:t>relates to the hours labeled</a:t>
            </a:r>
            <a:br>
              <a:rPr lang="en-US" dirty="0"/>
            </a:br>
            <a:r>
              <a:rPr lang="en-US" dirty="0">
                <a:ea typeface="Arial Unicode MS"/>
                <a:cs typeface="Arial"/>
              </a:rPr>
              <a:t>‘</a:t>
            </a:r>
            <a:r>
              <a:rPr lang="en-US" i="1" dirty="0">
                <a:ea typeface="Arial Unicode MS"/>
                <a:cs typeface="Arial"/>
              </a:rPr>
              <a:t>NRAO Ran and Applied RAs</a:t>
            </a:r>
            <a:r>
              <a:rPr lang="en-US" dirty="0">
                <a:ea typeface="Arial Unicode MS"/>
                <a:cs typeface="Arial"/>
              </a:rPr>
              <a:t>’ (413 hours)</a:t>
            </a:r>
          </a:p>
        </p:txBody>
      </p:sp>
    </p:spTree>
    <p:extLst>
      <p:ext uri="{BB962C8B-B14F-4D97-AF65-F5344CB8AC3E}">
        <p14:creationId xmlns:p14="http://schemas.microsoft.com/office/powerpoint/2010/main" val="1409585622"/>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platzhalter 2"/>
          <p:cNvSpPr>
            <a:spLocks noGrp="1"/>
          </p:cNvSpPr>
          <p:nvPr>
            <p:ph type="body" sz="quarter" idx="16"/>
          </p:nvPr>
        </p:nvSpPr>
        <p:spPr/>
        <p:txBody>
          <a:bodyPr/>
          <a:lstStyle/>
          <a:p>
            <a:r>
              <a:rPr lang="en-US" dirty="0"/>
              <a:t>NRAO – Applied Remedial Actions</a:t>
            </a:r>
          </a:p>
        </p:txBody>
      </p:sp>
      <p:sp>
        <p:nvSpPr>
          <p:cNvPr id="5" name="Foliennummernplatzhalter 4"/>
          <p:cNvSpPr>
            <a:spLocks noGrp="1"/>
          </p:cNvSpPr>
          <p:nvPr>
            <p:ph type="sldNum" sz="quarter" idx="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51322C-20B2-48C3-B63D-68158FEBF630}" type="slidenum">
              <a:rPr kumimoji="0" lang="en-US" sz="900" b="0" i="0" u="none" strike="noStrike" kern="1200" cap="none" spc="0" normalizeH="0" baseline="0" noProof="0" smtClean="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US" sz="900" b="0" i="0" u="none" strike="noStrike" kern="1200" cap="none" spc="0" normalizeH="0" baseline="0" noProof="0" dirty="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endParaRPr>
          </a:p>
        </p:txBody>
      </p:sp>
      <p:pic>
        <p:nvPicPr>
          <p:cNvPr id="4" name="Grafik 6">
            <a:extLst>
              <a:ext uri="{FF2B5EF4-FFF2-40B4-BE49-F238E27FC236}">
                <a16:creationId xmlns:a16="http://schemas.microsoft.com/office/drawing/2014/main" id="{540AD388-6167-47B3-9D9C-54D3C7A7A0E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94" y="821306"/>
            <a:ext cx="9864448" cy="5869328"/>
          </a:xfrm>
          <a:prstGeom prst="rect">
            <a:avLst/>
          </a:prstGeom>
        </p:spPr>
      </p:pic>
      <p:sp>
        <p:nvSpPr>
          <p:cNvPr id="11" name="Titel 10"/>
          <p:cNvSpPr>
            <a:spLocks noGrp="1"/>
          </p:cNvSpPr>
          <p:nvPr>
            <p:ph type="title"/>
          </p:nvPr>
        </p:nvSpPr>
        <p:spPr>
          <a:prstGeom prst="rect">
            <a:avLst/>
          </a:prstGeom>
        </p:spPr>
        <p:txBody>
          <a:bodyPr wrap="square">
            <a:spAutoFit/>
          </a:bodyPr>
          <a:lstStyle/>
          <a:p>
            <a:pPr>
              <a:defRPr/>
            </a:pPr>
            <a:r>
              <a:rPr lang="en-US" b="1" kern="0" dirty="0">
                <a:solidFill>
                  <a:srgbClr val="0100FE"/>
                </a:solidFill>
                <a:latin typeface="Arial"/>
                <a:ea typeface="Arial Unicode MS" panose="020B0604020202020204" pitchFamily="34" charset="-128"/>
                <a:cs typeface="Arial" panose="020B0604020202020204" pitchFamily="34" charset="0"/>
              </a:rPr>
              <a:t>KPI 16: </a:t>
            </a:r>
            <a:r>
              <a:rPr lang="en-US" dirty="0">
                <a:solidFill>
                  <a:srgbClr val="0100FE"/>
                </a:solidFill>
              </a:rPr>
              <a:t>Relative Time Share of Applied RAs, by TSO, Type and Mode</a:t>
            </a:r>
          </a:p>
        </p:txBody>
      </p:sp>
    </p:spTree>
    <p:extLst>
      <p:ext uri="{BB962C8B-B14F-4D97-AF65-F5344CB8AC3E}">
        <p14:creationId xmlns:p14="http://schemas.microsoft.com/office/powerpoint/2010/main" val="131338263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platzhalter 2"/>
          <p:cNvSpPr>
            <a:spLocks noGrp="1"/>
          </p:cNvSpPr>
          <p:nvPr>
            <p:ph type="body" sz="quarter" idx="16"/>
          </p:nvPr>
        </p:nvSpPr>
        <p:spPr/>
        <p:txBody>
          <a:bodyPr/>
          <a:lstStyle/>
          <a:p>
            <a:r>
              <a:rPr lang="en-US" dirty="0">
                <a:solidFill>
                  <a:srgbClr val="3266FF"/>
                </a:solidFill>
              </a:rPr>
              <a:t>Relative Time Share of Applied PSTs in Preventive Mode</a:t>
            </a:r>
            <a:endParaRPr lang="de-AT" dirty="0">
              <a:solidFill>
                <a:srgbClr val="3266FF"/>
              </a:solidFill>
            </a:endParaRPr>
          </a:p>
        </p:txBody>
      </p:sp>
      <p:sp>
        <p:nvSpPr>
          <p:cNvPr id="4" name="Foliennummernplatzhalter 3"/>
          <p:cNvSpPr>
            <a:spLocks noGrp="1"/>
          </p:cNvSpPr>
          <p:nvPr>
            <p:ph type="sldNum" sz="quarter" idx="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51322C-20B2-48C3-B63D-68158FEBF630}" type="slidenum">
              <a:rPr kumimoji="0" lang="en-US" sz="900" b="0" i="0" u="none" strike="noStrike" kern="1200" cap="none" spc="0" normalizeH="0" baseline="0" noProof="0" smtClean="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sz="900" b="0" i="0" u="none" strike="noStrike" kern="1200" cap="none" spc="0" normalizeH="0" baseline="0" noProof="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endParaRPr>
          </a:p>
        </p:txBody>
      </p:sp>
      <p:pic>
        <p:nvPicPr>
          <p:cNvPr id="6" name="Grafik 6">
            <a:extLst>
              <a:ext uri="{FF2B5EF4-FFF2-40B4-BE49-F238E27FC236}">
                <a16:creationId xmlns:a16="http://schemas.microsoft.com/office/drawing/2014/main" id="{D96EECE6-E20B-4421-8ED9-D5EF7C2EC64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72792" y="824361"/>
            <a:ext cx="7960415" cy="5988977"/>
          </a:xfrm>
          <a:prstGeom prst="rect">
            <a:avLst/>
          </a:prstGeom>
        </p:spPr>
      </p:pic>
      <p:sp>
        <p:nvSpPr>
          <p:cNvPr id="10" name="Titel 10"/>
          <p:cNvSpPr>
            <a:spLocks noGrp="1"/>
          </p:cNvSpPr>
          <p:nvPr>
            <p:ph type="title"/>
          </p:nvPr>
        </p:nvSpPr>
        <p:spPr>
          <a:xfrm>
            <a:off x="539999" y="108000"/>
            <a:ext cx="7044142" cy="336550"/>
          </a:xfrm>
          <a:prstGeom prst="rect">
            <a:avLst/>
          </a:prstGeom>
        </p:spPr>
        <p:txBody>
          <a:bodyPr wrap="square">
            <a:spAutoFit/>
          </a:bodyPr>
          <a:lstStyle/>
          <a:p>
            <a:pPr>
              <a:defRPr/>
            </a:pPr>
            <a:r>
              <a:rPr lang="en-US" b="1" kern="0" dirty="0">
                <a:solidFill>
                  <a:srgbClr val="0100FE"/>
                </a:solidFill>
                <a:latin typeface="Arial"/>
                <a:ea typeface="Arial Unicode MS" panose="020B0604020202020204" pitchFamily="34" charset="-128"/>
                <a:cs typeface="Arial" panose="020B0604020202020204" pitchFamily="34" charset="0"/>
              </a:rPr>
              <a:t>KPI 16: </a:t>
            </a:r>
            <a:r>
              <a:rPr lang="en-US" dirty="0">
                <a:solidFill>
                  <a:srgbClr val="0100FE"/>
                </a:solidFill>
              </a:rPr>
              <a:t>Relative Time Share of Applied RAs, by TSO, Type and Mode</a:t>
            </a:r>
          </a:p>
        </p:txBody>
      </p:sp>
    </p:spTree>
    <p:extLst>
      <p:ext uri="{BB962C8B-B14F-4D97-AF65-F5344CB8AC3E}">
        <p14:creationId xmlns:p14="http://schemas.microsoft.com/office/powerpoint/2010/main" val="59600470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US" b="1" dirty="0">
                <a:solidFill>
                  <a:srgbClr val="0100FE"/>
                </a:solidFill>
              </a:rPr>
              <a:t>KPI 16: </a:t>
            </a:r>
            <a:r>
              <a:rPr lang="en-US" dirty="0">
                <a:solidFill>
                  <a:srgbClr val="0100FE"/>
                </a:solidFill>
              </a:rPr>
              <a:t>Relative Time Share of Applied RAs, by TSO, Type and Mode</a:t>
            </a:r>
            <a:endParaRPr lang="de-AT" dirty="0"/>
          </a:p>
        </p:txBody>
      </p:sp>
      <p:sp>
        <p:nvSpPr>
          <p:cNvPr id="3" name="Textplatzhalter 2"/>
          <p:cNvSpPr>
            <a:spLocks noGrp="1"/>
          </p:cNvSpPr>
          <p:nvPr>
            <p:ph type="body" sz="quarter" idx="16"/>
          </p:nvPr>
        </p:nvSpPr>
        <p:spPr/>
        <p:txBody>
          <a:bodyPr/>
          <a:lstStyle/>
          <a:p>
            <a:r>
              <a:rPr lang="en-US" dirty="0">
                <a:solidFill>
                  <a:srgbClr val="3266FF"/>
                </a:solidFill>
              </a:rPr>
              <a:t>Relative Time Share of Applied Topological RAs in Preventive Mode</a:t>
            </a:r>
            <a:endParaRPr lang="de-AT" dirty="0">
              <a:solidFill>
                <a:srgbClr val="3266FF"/>
              </a:solidFill>
            </a:endParaRPr>
          </a:p>
        </p:txBody>
      </p:sp>
      <p:sp>
        <p:nvSpPr>
          <p:cNvPr id="4" name="Foliennummernplatzhalter 3"/>
          <p:cNvSpPr>
            <a:spLocks noGrp="1"/>
          </p:cNvSpPr>
          <p:nvPr>
            <p:ph type="sldNum" sz="quarter" idx="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51322C-20B2-48C3-B63D-68158FEBF630}" type="slidenum">
              <a:rPr kumimoji="0" lang="en-US" sz="900" b="0" i="0" u="none" strike="noStrike" kern="1200" cap="none" spc="0" normalizeH="0" baseline="0" noProof="0" smtClean="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US" sz="900" b="0" i="0" u="none" strike="noStrike" kern="1200" cap="none" spc="0" normalizeH="0" baseline="0" noProof="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endParaRPr>
          </a:p>
        </p:txBody>
      </p:sp>
      <p:pic>
        <p:nvPicPr>
          <p:cNvPr id="7" name="Grafik 7">
            <a:extLst>
              <a:ext uri="{FF2B5EF4-FFF2-40B4-BE49-F238E27FC236}">
                <a16:creationId xmlns:a16="http://schemas.microsoft.com/office/drawing/2014/main" id="{2F146417-82A7-40EC-B4AB-B877FB2D7815}"/>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39240" y="824361"/>
            <a:ext cx="8027518" cy="6030897"/>
          </a:xfrm>
          <a:prstGeom prst="rect">
            <a:avLst/>
          </a:prstGeom>
        </p:spPr>
      </p:pic>
    </p:spTree>
    <p:extLst>
      <p:ext uri="{BB962C8B-B14F-4D97-AF65-F5344CB8AC3E}">
        <p14:creationId xmlns:p14="http://schemas.microsoft.com/office/powerpoint/2010/main" val="1969220875"/>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US" b="1" dirty="0">
                <a:solidFill>
                  <a:srgbClr val="0100FE"/>
                </a:solidFill>
              </a:rPr>
              <a:t>KPI 16: </a:t>
            </a:r>
            <a:r>
              <a:rPr lang="en-US" dirty="0">
                <a:solidFill>
                  <a:srgbClr val="0100FE"/>
                </a:solidFill>
              </a:rPr>
              <a:t>Relative Time Share of Applied RAs, by TSO, Type and Mode</a:t>
            </a:r>
            <a:endParaRPr lang="de-AT" dirty="0"/>
          </a:p>
        </p:txBody>
      </p:sp>
      <p:sp>
        <p:nvSpPr>
          <p:cNvPr id="3" name="Textplatzhalter 2"/>
          <p:cNvSpPr>
            <a:spLocks noGrp="1"/>
          </p:cNvSpPr>
          <p:nvPr>
            <p:ph type="body" sz="quarter" idx="16"/>
          </p:nvPr>
        </p:nvSpPr>
        <p:spPr/>
        <p:txBody>
          <a:bodyPr/>
          <a:lstStyle/>
          <a:p>
            <a:r>
              <a:rPr lang="en-US" dirty="0">
                <a:solidFill>
                  <a:srgbClr val="3266FF"/>
                </a:solidFill>
              </a:rPr>
              <a:t>Relative Time Share of Applied PSTs in Curative Mode</a:t>
            </a:r>
            <a:endParaRPr lang="de-AT" dirty="0">
              <a:solidFill>
                <a:srgbClr val="3266FF"/>
              </a:solidFill>
            </a:endParaRPr>
          </a:p>
        </p:txBody>
      </p:sp>
      <p:sp>
        <p:nvSpPr>
          <p:cNvPr id="4" name="Foliennummernplatzhalter 3"/>
          <p:cNvSpPr>
            <a:spLocks noGrp="1"/>
          </p:cNvSpPr>
          <p:nvPr>
            <p:ph type="sldNum" sz="quarter" idx="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51322C-20B2-48C3-B63D-68158FEBF630}" type="slidenum">
              <a:rPr kumimoji="0" lang="en-US" sz="900" b="0" i="0" u="none" strike="noStrike" kern="1200" cap="none" spc="0" normalizeH="0" baseline="0" noProof="0" smtClean="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sz="900" b="0" i="0" u="none" strike="noStrike" kern="1200" cap="none" spc="0" normalizeH="0" baseline="0" noProof="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endParaRPr>
          </a:p>
        </p:txBody>
      </p:sp>
      <p:pic>
        <p:nvPicPr>
          <p:cNvPr id="6" name="Grafik 5">
            <a:extLst>
              <a:ext uri="{FF2B5EF4-FFF2-40B4-BE49-F238E27FC236}">
                <a16:creationId xmlns:a16="http://schemas.microsoft.com/office/drawing/2014/main" id="{4D4C9550-A3D7-4312-8ED0-F445F087DA0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39240" y="824361"/>
            <a:ext cx="8027518" cy="6030897"/>
          </a:xfrm>
          <a:prstGeom prst="rect">
            <a:avLst/>
          </a:prstGeom>
        </p:spPr>
      </p:pic>
    </p:spTree>
    <p:extLst>
      <p:ext uri="{BB962C8B-B14F-4D97-AF65-F5344CB8AC3E}">
        <p14:creationId xmlns:p14="http://schemas.microsoft.com/office/powerpoint/2010/main" val="413875153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US" b="1" dirty="0">
                <a:solidFill>
                  <a:srgbClr val="0100FE"/>
                </a:solidFill>
              </a:rPr>
              <a:t>KPI 16: </a:t>
            </a:r>
            <a:r>
              <a:rPr lang="en-US" dirty="0">
                <a:solidFill>
                  <a:srgbClr val="0100FE"/>
                </a:solidFill>
              </a:rPr>
              <a:t>Relative Time Share of Applied RAs, by TSO, Type and Mode</a:t>
            </a:r>
            <a:endParaRPr lang="de-AT" dirty="0"/>
          </a:p>
        </p:txBody>
      </p:sp>
      <p:sp>
        <p:nvSpPr>
          <p:cNvPr id="3" name="Textplatzhalter 2"/>
          <p:cNvSpPr>
            <a:spLocks noGrp="1"/>
          </p:cNvSpPr>
          <p:nvPr>
            <p:ph type="body" sz="quarter" idx="16"/>
          </p:nvPr>
        </p:nvSpPr>
        <p:spPr/>
        <p:txBody>
          <a:bodyPr/>
          <a:lstStyle/>
          <a:p>
            <a:r>
              <a:rPr lang="en-US" dirty="0">
                <a:solidFill>
                  <a:srgbClr val="3266FF"/>
                </a:solidFill>
              </a:rPr>
              <a:t>Relative Time Share of Applied Topological RAs in Curative Mode</a:t>
            </a:r>
            <a:endParaRPr lang="de-AT" dirty="0">
              <a:solidFill>
                <a:srgbClr val="3266FF"/>
              </a:solidFill>
            </a:endParaRPr>
          </a:p>
        </p:txBody>
      </p:sp>
      <p:sp>
        <p:nvSpPr>
          <p:cNvPr id="4" name="Foliennummernplatzhalter 3"/>
          <p:cNvSpPr>
            <a:spLocks noGrp="1"/>
          </p:cNvSpPr>
          <p:nvPr>
            <p:ph type="sldNum" sz="quarter" idx="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51322C-20B2-48C3-B63D-68158FEBF630}" type="slidenum">
              <a:rPr kumimoji="0" lang="en-US" sz="900" b="0" i="0" u="none" strike="noStrike" kern="1200" cap="none" spc="0" normalizeH="0" baseline="0" noProof="0" smtClean="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US" sz="900" b="0" i="0" u="none" strike="noStrike" kern="1200" cap="none" spc="0" normalizeH="0" baseline="0" noProof="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endParaRPr>
          </a:p>
        </p:txBody>
      </p:sp>
      <p:pic>
        <p:nvPicPr>
          <p:cNvPr id="5" name="Grafik 5">
            <a:extLst>
              <a:ext uri="{FF2B5EF4-FFF2-40B4-BE49-F238E27FC236}">
                <a16:creationId xmlns:a16="http://schemas.microsoft.com/office/drawing/2014/main" id="{45E541C5-F29A-4196-8589-C5FC7FDABA9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98608" y="824361"/>
            <a:ext cx="8019130" cy="6030897"/>
          </a:xfrm>
          <a:prstGeom prst="rect">
            <a:avLst/>
          </a:prstGeom>
        </p:spPr>
      </p:pic>
    </p:spTree>
    <p:extLst>
      <p:ext uri="{BB962C8B-B14F-4D97-AF65-F5344CB8AC3E}">
        <p14:creationId xmlns:p14="http://schemas.microsoft.com/office/powerpoint/2010/main" val="230388906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D9EFD7-4339-654C-A251-71DD35DAF1B5}"/>
              </a:ext>
            </a:extLst>
          </p:cNvPr>
          <p:cNvSpPr>
            <a:spLocks noGrp="1"/>
          </p:cNvSpPr>
          <p:nvPr>
            <p:ph type="title"/>
          </p:nvPr>
        </p:nvSpPr>
        <p:spPr/>
        <p:txBody>
          <a:bodyPr/>
          <a:lstStyle/>
          <a:p>
            <a:r>
              <a:rPr lang="en-US" b="1" dirty="0">
                <a:solidFill>
                  <a:srgbClr val="3266FF"/>
                </a:solidFill>
              </a:rPr>
              <a:t>KPI 17: Most limiting CNEC per TSO (NRAO)</a:t>
            </a:r>
            <a:endParaRPr lang="en-US" dirty="0"/>
          </a:p>
        </p:txBody>
      </p:sp>
      <p:sp>
        <p:nvSpPr>
          <p:cNvPr id="3" name="Text Placeholder 2">
            <a:extLst>
              <a:ext uri="{FF2B5EF4-FFF2-40B4-BE49-F238E27FC236}">
                <a16:creationId xmlns:a16="http://schemas.microsoft.com/office/drawing/2014/main" id="{41E1E011-3C51-5340-BC4A-849397E9B11C}"/>
              </a:ext>
            </a:extLst>
          </p:cNvPr>
          <p:cNvSpPr>
            <a:spLocks noGrp="1"/>
          </p:cNvSpPr>
          <p:nvPr>
            <p:ph type="body" sz="quarter" idx="16"/>
          </p:nvPr>
        </p:nvSpPr>
        <p:spPr/>
        <p:txBody>
          <a:bodyPr/>
          <a:lstStyle/>
          <a:p>
            <a:r>
              <a:rPr lang="en-US" dirty="0"/>
              <a:t>Most limiting CNEC per TSO – January 2022</a:t>
            </a:r>
          </a:p>
        </p:txBody>
      </p:sp>
      <p:sp>
        <p:nvSpPr>
          <p:cNvPr id="4" name="Slide Number Placeholder 3">
            <a:extLst>
              <a:ext uri="{FF2B5EF4-FFF2-40B4-BE49-F238E27FC236}">
                <a16:creationId xmlns:a16="http://schemas.microsoft.com/office/drawing/2014/main" id="{8A13EDF0-5DC1-BC45-A29E-B466ADA4F9E3}"/>
              </a:ext>
            </a:extLst>
          </p:cNvPr>
          <p:cNvSpPr>
            <a:spLocks noGrp="1"/>
          </p:cNvSpPr>
          <p:nvPr>
            <p:ph type="sldNum" sz="quarter" idx="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51322C-20B2-48C3-B63D-68158FEBF630}" type="slidenum">
              <a:rPr kumimoji="0" lang="en-US" sz="900" b="0" i="0" u="none" strike="noStrike" kern="1200" cap="none" spc="0" normalizeH="0" baseline="0" noProof="0" smtClean="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US" sz="900" b="0" i="0" u="none" strike="noStrike" kern="1200" cap="none" spc="0" normalizeH="0" baseline="0" noProof="0" dirty="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endParaRPr>
          </a:p>
        </p:txBody>
      </p:sp>
      <p:sp>
        <p:nvSpPr>
          <p:cNvPr id="8" name="Tekstvak 8">
            <a:extLst>
              <a:ext uri="{FF2B5EF4-FFF2-40B4-BE49-F238E27FC236}">
                <a16:creationId xmlns:a16="http://schemas.microsoft.com/office/drawing/2014/main" id="{68B0240A-3C59-4F4E-9681-16DBA4EA36C8}"/>
              </a:ext>
            </a:extLst>
          </p:cNvPr>
          <p:cNvSpPr txBox="1"/>
          <p:nvPr/>
        </p:nvSpPr>
        <p:spPr>
          <a:xfrm>
            <a:off x="539999" y="951247"/>
            <a:ext cx="9014309" cy="859210"/>
          </a:xfrm>
          <a:prstGeom prst="rect">
            <a:avLst/>
          </a:prstGeom>
          <a:noFill/>
        </p:spPr>
        <p:txBody>
          <a:bodyPr wrap="square" rtlCol="0">
            <a:spAutoFit/>
          </a:bodyPr>
          <a:lstStyle/>
          <a:p>
            <a:pPr marL="0" marR="0" lvl="1" indent="0" algn="l" defTabSz="914400" rtl="0" eaLnBrk="1" fontAlgn="base" latinLnBrk="0" hangingPunct="1">
              <a:lnSpc>
                <a:spcPct val="100000"/>
              </a:lnSpc>
              <a:spcBef>
                <a:spcPts val="400"/>
              </a:spcBef>
              <a:spcAft>
                <a:spcPct val="0"/>
              </a:spcAft>
              <a:buClr>
                <a:srgbClr val="0100FE"/>
              </a:buClr>
              <a:buSzPct val="70000"/>
              <a:buFontTx/>
              <a:buNone/>
              <a:tabLst/>
              <a:defRPr/>
            </a:pPr>
            <a:r>
              <a:rPr kumimoji="0" lang="en-GB"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panose="020B0604020202020204" pitchFamily="34" charset="0"/>
              </a:rPr>
              <a:t>The graph below shows the distribution of CNECs which are the most limiting from NRAO perspective, these are the CNECs with lowest relative RAM per MTUs.</a:t>
            </a:r>
          </a:p>
          <a:p>
            <a:pPr marL="285750" marR="0" lvl="1" indent="-285750" algn="l" defTabSz="914400" rtl="0" eaLnBrk="1" fontAlgn="base" latinLnBrk="0" hangingPunct="1">
              <a:lnSpc>
                <a:spcPct val="100000"/>
              </a:lnSpc>
              <a:spcBef>
                <a:spcPts val="400"/>
              </a:spcBef>
              <a:spcAft>
                <a:spcPct val="0"/>
              </a:spcAft>
              <a:buClr>
                <a:srgbClr val="0100FE"/>
              </a:buClr>
              <a:buSzPct val="70000"/>
              <a:buFont typeface="Wingdings" panose="05000000000000000000" pitchFamily="2" charset="2"/>
              <a:buChar char="l"/>
              <a:tabLst/>
              <a:defRPr/>
            </a:pPr>
            <a:endParaRPr kumimoji="0" lang="en-GB"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dirty="0">
              <a:ln>
                <a:noFill/>
              </a:ln>
              <a:solidFill>
                <a:srgbClr val="5F5F5F"/>
              </a:solidFill>
              <a:effectLst/>
              <a:uLnTx/>
              <a:uFillTx/>
              <a:latin typeface="Arial" panose="020B0604020202020204" pitchFamily="34" charset="0"/>
              <a:ea typeface="ＭＳ Ｐゴシック" charset="0"/>
              <a:cs typeface="Arial" panose="020B0604020202020204" pitchFamily="34" charset="0"/>
              <a:sym typeface="Wingdings" pitchFamily="2" charset="2"/>
            </a:endParaRPr>
          </a:p>
        </p:txBody>
      </p:sp>
      <p:sp>
        <p:nvSpPr>
          <p:cNvPr id="7" name="Tekstvak 8">
            <a:extLst>
              <a:ext uri="{FF2B5EF4-FFF2-40B4-BE49-F238E27FC236}">
                <a16:creationId xmlns:a16="http://schemas.microsoft.com/office/drawing/2014/main" id="{EE28EDD3-2D04-FD43-A107-9224F6D3C0E7}"/>
              </a:ext>
            </a:extLst>
          </p:cNvPr>
          <p:cNvSpPr txBox="1"/>
          <p:nvPr/>
        </p:nvSpPr>
        <p:spPr>
          <a:xfrm>
            <a:off x="632578" y="5765742"/>
            <a:ext cx="9014309" cy="1279838"/>
          </a:xfrm>
          <a:prstGeom prst="rect">
            <a:avLst/>
          </a:prstGeom>
          <a:noFill/>
        </p:spPr>
        <p:txBody>
          <a:bodyPr wrap="square" rtlCol="0">
            <a:spAutoFit/>
          </a:bodyPr>
          <a:lstStyle/>
          <a:p>
            <a:pPr marL="0" marR="0" lvl="1" indent="0" algn="l" defTabSz="914400" rtl="0" eaLnBrk="1" fontAlgn="base" latinLnBrk="0" hangingPunct="1">
              <a:lnSpc>
                <a:spcPct val="100000"/>
              </a:lnSpc>
              <a:spcBef>
                <a:spcPts val="400"/>
              </a:spcBef>
              <a:spcAft>
                <a:spcPct val="0"/>
              </a:spcAft>
              <a:buClr>
                <a:srgbClr val="0100FE"/>
              </a:buClr>
              <a:buSzPct val="70000"/>
              <a:buFontTx/>
              <a:buNone/>
              <a:tabLst/>
              <a:defRPr/>
            </a:pPr>
            <a:r>
              <a:rPr kumimoji="0" lang="en-GB"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panose="020B0604020202020204" pitchFamily="34" charset="0"/>
              </a:rPr>
              <a:t>As expected, </a:t>
            </a:r>
            <a:r>
              <a:rPr kumimoji="0" lang="en-GB" sz="1200" b="0" i="0" u="none" strike="noStrike" kern="1200" cap="none" spc="0" normalizeH="0" baseline="0" noProof="0" dirty="0">
                <a:ln>
                  <a:noFill/>
                </a:ln>
                <a:solidFill>
                  <a:srgbClr val="000000">
                    <a:lumMod val="65000"/>
                    <a:lumOff val="35000"/>
                  </a:srgbClr>
                </a:solidFill>
                <a:effectLst/>
                <a:uLnTx/>
                <a:uFillTx/>
                <a:latin typeface="Arial Unicode MS" charset="0"/>
                <a:ea typeface="Arial Unicode MS" panose="020B0604020202020204" pitchFamily="34" charset="-128"/>
                <a:cs typeface="Arial" panose="020B0604020202020204" pitchFamily="34" charset="0"/>
              </a:rPr>
              <a:t>there is redistributing of the most limiting CNECs. This is because the </a:t>
            </a:r>
            <a:r>
              <a:rPr kumimoji="0" lang="en-GB"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panose="020B0604020202020204" pitchFamily="34" charset="0"/>
              </a:rPr>
              <a:t>application of Remedial Actions does not eliminate flows but re-routes, reducing the flows on some limiting CNECs and increasing the load on others, which at the end impacts also the RAM values.</a:t>
            </a:r>
          </a:p>
          <a:p>
            <a:pPr marL="0" marR="0" lvl="1" indent="0" algn="l" defTabSz="914400" rtl="0" eaLnBrk="1" fontAlgn="base" latinLnBrk="0" hangingPunct="1">
              <a:lnSpc>
                <a:spcPct val="100000"/>
              </a:lnSpc>
              <a:spcBef>
                <a:spcPts val="400"/>
              </a:spcBef>
              <a:spcAft>
                <a:spcPct val="0"/>
              </a:spcAft>
              <a:buClr>
                <a:srgbClr val="0100FE"/>
              </a:buClr>
              <a:buSzPct val="70000"/>
              <a:buFontTx/>
              <a:buNone/>
              <a:tabLst/>
              <a:defRPr/>
            </a:pPr>
            <a:r>
              <a:rPr kumimoji="0" lang="en-GB" sz="1200" b="0" i="0" u="none" strike="noStrike" kern="1200" cap="none" spc="0" normalizeH="0" baseline="0" noProof="0" dirty="0">
                <a:ln>
                  <a:noFill/>
                </a:ln>
                <a:solidFill>
                  <a:srgbClr val="000000">
                    <a:lumMod val="65000"/>
                    <a:lumOff val="35000"/>
                  </a:srgbClr>
                </a:solidFill>
                <a:effectLst/>
                <a:uLnTx/>
                <a:uFillTx/>
                <a:latin typeface="Arial Unicode MS" charset="0"/>
                <a:ea typeface="Arial Unicode MS" panose="020B0604020202020204" pitchFamily="34" charset="-128"/>
                <a:cs typeface="Arial" panose="020B0604020202020204" pitchFamily="34" charset="0"/>
              </a:rPr>
              <a:t>In case of CZ, D4, HR and HU, there were no most limiting elements from NRAO perspective</a:t>
            </a:r>
            <a:endParaRPr kumimoji="0" lang="en-GB"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panose="020B0604020202020204" pitchFamily="34" charset="0"/>
            </a:endParaRPr>
          </a:p>
          <a:p>
            <a:pPr marL="285750" marR="0" lvl="1" indent="-285750" algn="l" defTabSz="914400" rtl="0" eaLnBrk="1" fontAlgn="base" latinLnBrk="0" hangingPunct="1">
              <a:lnSpc>
                <a:spcPct val="100000"/>
              </a:lnSpc>
              <a:spcBef>
                <a:spcPts val="400"/>
              </a:spcBef>
              <a:spcAft>
                <a:spcPct val="0"/>
              </a:spcAft>
              <a:buClr>
                <a:srgbClr val="0100FE"/>
              </a:buClr>
              <a:buSzPct val="70000"/>
              <a:buFont typeface="Wingdings" panose="05000000000000000000" pitchFamily="2" charset="2"/>
              <a:buChar char="l"/>
              <a:tabLst/>
              <a:defRPr/>
            </a:pPr>
            <a:endParaRPr kumimoji="0" lang="en-GB"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dirty="0">
              <a:ln>
                <a:noFill/>
              </a:ln>
              <a:solidFill>
                <a:srgbClr val="5F5F5F"/>
              </a:solidFill>
              <a:effectLst/>
              <a:uLnTx/>
              <a:uFillTx/>
              <a:latin typeface="Arial" panose="020B0604020202020204" pitchFamily="34" charset="0"/>
              <a:ea typeface="ＭＳ Ｐゴシック" charset="0"/>
              <a:cs typeface="Arial" panose="020B0604020202020204" pitchFamily="34" charset="0"/>
              <a:sym typeface="Wingdings" pitchFamily="2" charset="2"/>
            </a:endParaRPr>
          </a:p>
        </p:txBody>
      </p:sp>
      <p:sp>
        <p:nvSpPr>
          <p:cNvPr id="9" name="Rounded Rectangle 8">
            <a:extLst>
              <a:ext uri="{FF2B5EF4-FFF2-40B4-BE49-F238E27FC236}">
                <a16:creationId xmlns:a16="http://schemas.microsoft.com/office/drawing/2014/main" id="{4C26704C-CC97-B444-AE40-09A574046F0A}"/>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TSCNET</a:t>
            </a:r>
          </a:p>
        </p:txBody>
      </p:sp>
      <p:graphicFrame>
        <p:nvGraphicFramePr>
          <p:cNvPr id="11" name="Chart 10">
            <a:extLst>
              <a:ext uri="{FF2B5EF4-FFF2-40B4-BE49-F238E27FC236}">
                <a16:creationId xmlns:a16="http://schemas.microsoft.com/office/drawing/2014/main" id="{ABA96C5A-FC20-7E42-AE1B-61192E699224}"/>
              </a:ext>
            </a:extLst>
          </p:cNvPr>
          <p:cNvGraphicFramePr>
            <a:graphicFrameLocks/>
          </p:cNvGraphicFramePr>
          <p:nvPr/>
        </p:nvGraphicFramePr>
        <p:xfrm>
          <a:off x="650875" y="1187450"/>
          <a:ext cx="8604250" cy="44831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12232364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07ECB17A-4945-BA47-9C36-7BF77BA2EABF}"/>
              </a:ext>
            </a:extLst>
          </p:cNvPr>
          <p:cNvSpPr>
            <a:spLocks noGrp="1"/>
          </p:cNvSpPr>
          <p:nvPr>
            <p:ph type="sldNum" sz="quarter" idx="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51322C-20B2-48C3-B63D-68158FEBF630}" type="slidenum">
              <a:rPr kumimoji="0" lang="en-US" sz="900" b="0" i="0" u="none" strike="noStrike" kern="1200" cap="none" spc="0" normalizeH="0" baseline="0" noProof="0" smtClean="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68</a:t>
            </a:fld>
            <a:endParaRPr kumimoji="0" lang="en-US" sz="900" b="0" i="0" u="none" strike="noStrike" kern="1200" cap="none" spc="0" normalizeH="0" baseline="0" noProof="0" dirty="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endParaRPr>
          </a:p>
        </p:txBody>
      </p:sp>
      <p:sp>
        <p:nvSpPr>
          <p:cNvPr id="5" name="Title 1">
            <a:extLst>
              <a:ext uri="{FF2B5EF4-FFF2-40B4-BE49-F238E27FC236}">
                <a16:creationId xmlns:a16="http://schemas.microsoft.com/office/drawing/2014/main" id="{5ECAB085-B116-9840-B99F-A90E20F107DD}"/>
              </a:ext>
            </a:extLst>
          </p:cNvPr>
          <p:cNvSpPr>
            <a:spLocks noGrp="1"/>
          </p:cNvSpPr>
          <p:nvPr>
            <p:ph type="title"/>
          </p:nvPr>
        </p:nvSpPr>
        <p:spPr/>
        <p:txBody>
          <a:bodyPr/>
          <a:lstStyle/>
          <a:p>
            <a:r>
              <a:rPr lang="en-US" b="1" dirty="0">
                <a:solidFill>
                  <a:srgbClr val="3266FF"/>
                </a:solidFill>
              </a:rPr>
              <a:t>KPI 18: Average variation of relative RAM before and after NRAO</a:t>
            </a:r>
            <a:br>
              <a:rPr lang="en-US" b="1" dirty="0">
                <a:solidFill>
                  <a:srgbClr val="3266FF"/>
                </a:solidFill>
              </a:rPr>
            </a:br>
            <a:endParaRPr lang="en-US" dirty="0"/>
          </a:p>
        </p:txBody>
      </p:sp>
      <p:sp>
        <p:nvSpPr>
          <p:cNvPr id="6" name="Text Placeholder 2">
            <a:extLst>
              <a:ext uri="{FF2B5EF4-FFF2-40B4-BE49-F238E27FC236}">
                <a16:creationId xmlns:a16="http://schemas.microsoft.com/office/drawing/2014/main" id="{47B09904-6D0F-B848-9CCE-B98DE4465023}"/>
              </a:ext>
            </a:extLst>
          </p:cNvPr>
          <p:cNvSpPr>
            <a:spLocks noGrp="1"/>
          </p:cNvSpPr>
          <p:nvPr>
            <p:ph type="body" sz="quarter" idx="16"/>
          </p:nvPr>
        </p:nvSpPr>
        <p:spPr/>
        <p:txBody>
          <a:bodyPr/>
          <a:lstStyle/>
          <a:p>
            <a:r>
              <a:rPr lang="en-US" dirty="0"/>
              <a:t>Average variation of relative RAM before and after RAO – January 2022</a:t>
            </a:r>
          </a:p>
        </p:txBody>
      </p:sp>
      <mc:AlternateContent xmlns:mc="http://schemas.openxmlformats.org/markup-compatibility/2006" xmlns:a14="http://schemas.microsoft.com/office/drawing/2010/main">
        <mc:Choice Requires="a14">
          <p:sp>
            <p:nvSpPr>
              <p:cNvPr id="7" name="Tekstvak 8">
                <a:extLst>
                  <a:ext uri="{FF2B5EF4-FFF2-40B4-BE49-F238E27FC236}">
                    <a16:creationId xmlns:a16="http://schemas.microsoft.com/office/drawing/2014/main" id="{D1D03287-F426-4348-8CCC-B5EB03A76AEE}"/>
                  </a:ext>
                </a:extLst>
              </p:cNvPr>
              <p:cNvSpPr txBox="1"/>
              <p:nvPr/>
            </p:nvSpPr>
            <p:spPr>
              <a:xfrm>
                <a:off x="539997" y="793948"/>
                <a:ext cx="9014309" cy="2831609"/>
              </a:xfrm>
              <a:prstGeom prst="rect">
                <a:avLst/>
              </a:prstGeom>
              <a:noFill/>
            </p:spPr>
            <p:txBody>
              <a:bodyPr wrap="square" rtlCol="0">
                <a:spAutoFit/>
              </a:bodyPr>
              <a:lstStyle/>
              <a:p>
                <a:pPr marL="0" marR="0" lvl="1" indent="0" algn="l" defTabSz="914400" rtl="0" eaLnBrk="1" fontAlgn="base" latinLnBrk="0" hangingPunct="1">
                  <a:lnSpc>
                    <a:spcPct val="100000"/>
                  </a:lnSpc>
                  <a:spcBef>
                    <a:spcPts val="400"/>
                  </a:spcBef>
                  <a:spcAft>
                    <a:spcPct val="0"/>
                  </a:spcAft>
                  <a:buClr>
                    <a:srgbClr val="0100FE"/>
                  </a:buClr>
                  <a:buSzPct val="70000"/>
                  <a:buFontTx/>
                  <a:buNone/>
                  <a:tabLst/>
                  <a:defRPr/>
                </a:pPr>
                <a:r>
                  <a:rPr kumimoji="0" lang="en-GB"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panose="020B0604020202020204" pitchFamily="34" charset="0"/>
                  </a:rPr>
                  <a:t>The graph shows average values of relative RAM before and after NRAO, </a:t>
                </a:r>
                <a:r>
                  <a:rPr kumimoji="0" lang="en-GB" sz="1200" b="0" i="0" u="none" strike="noStrike" kern="1200" cap="none" spc="0" normalizeH="0" baseline="0" noProof="0" dirty="0">
                    <a:ln>
                      <a:noFill/>
                    </a:ln>
                    <a:solidFill>
                      <a:srgbClr val="000000">
                        <a:lumMod val="65000"/>
                        <a:lumOff val="35000"/>
                      </a:srgbClr>
                    </a:solidFill>
                    <a:effectLst/>
                    <a:uLnTx/>
                    <a:uFillTx/>
                    <a:latin typeface="Arial Unicode MS" charset="0"/>
                    <a:ea typeface="Arial Unicode MS" panose="020B0604020202020204" pitchFamily="34" charset="-128"/>
                    <a:cs typeface="Arial" panose="020B0604020202020204" pitchFamily="34" charset="0"/>
                  </a:rPr>
                  <a:t>per TSO </a:t>
                </a:r>
                <a:r>
                  <a:rPr kumimoji="0" lang="en-GB"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panose="020B0604020202020204" pitchFamily="34" charset="0"/>
                  </a:rPr>
                  <a:t>on the most limiting CNECs from NRAO perspective. Selected CNECs before RAO are the same as after RAO, and average computed for MTUs when NRAO was used further in the process. </a:t>
                </a:r>
              </a:p>
              <a:p>
                <a:pPr marL="285750" marR="0" lvl="1" indent="-285750" algn="l" defTabSz="914400" rtl="0" eaLnBrk="1" fontAlgn="base" latinLnBrk="0" hangingPunct="1">
                  <a:lnSpc>
                    <a:spcPct val="100000"/>
                  </a:lnSpc>
                  <a:spcBef>
                    <a:spcPts val="400"/>
                  </a:spcBef>
                  <a:spcAft>
                    <a:spcPct val="0"/>
                  </a:spcAft>
                  <a:buClr>
                    <a:srgbClr val="0100FE"/>
                  </a:buClr>
                  <a:buSzPct val="70000"/>
                  <a:buFont typeface="Wingdings" panose="05000000000000000000" pitchFamily="2" charset="2"/>
                  <a:buChar char="l"/>
                  <a:tabLst/>
                  <a:defRPr/>
                </a:pPr>
                <a:r>
                  <a:rPr kumimoji="0" lang="en-GB"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panose="020B0604020202020204" pitchFamily="34" charset="0"/>
                  </a:rPr>
                  <a:t>Most limiting element from NRAO perspective is the one which has the lowest </a:t>
                </a:r>
                <a:r>
                  <a:rPr kumimoji="0" lang="en-GB" sz="1200" b="0" i="0" u="none" strike="noStrike" kern="1200" cap="none" spc="0" normalizeH="0" baseline="0" noProof="0" dirty="0" err="1">
                    <a:ln>
                      <a:noFill/>
                    </a:ln>
                    <a:solidFill>
                      <a:srgbClr val="000000">
                        <a:lumMod val="65000"/>
                        <a:lumOff val="35000"/>
                      </a:srgbClr>
                    </a:solidFill>
                    <a:effectLst/>
                    <a:uLnTx/>
                    <a:uFillTx/>
                    <a:latin typeface="Arial"/>
                    <a:ea typeface="Arial Unicode MS" panose="020B0604020202020204" pitchFamily="34" charset="-128"/>
                    <a:cs typeface="Arial" panose="020B0604020202020204" pitchFamily="34" charset="0"/>
                  </a:rPr>
                  <a:t>relRAM</a:t>
                </a:r>
                <a:r>
                  <a:rPr kumimoji="0" lang="en-GB"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panose="020B0604020202020204" pitchFamily="34" charset="0"/>
                  </a:rPr>
                  <a:t> per MTU. </a:t>
                </a:r>
              </a:p>
              <a:p>
                <a:pPr marL="285750" marR="0" lvl="1" indent="-285750" algn="l" defTabSz="914400" rtl="0" eaLnBrk="1" fontAlgn="base" latinLnBrk="0" hangingPunct="1">
                  <a:lnSpc>
                    <a:spcPct val="100000"/>
                  </a:lnSpc>
                  <a:spcBef>
                    <a:spcPts val="400"/>
                  </a:spcBef>
                  <a:spcAft>
                    <a:spcPct val="0"/>
                  </a:spcAft>
                  <a:buClr>
                    <a:srgbClr val="0100FE"/>
                  </a:buClr>
                  <a:buSzPct val="70000"/>
                  <a:buFont typeface="Wingdings" panose="05000000000000000000" pitchFamily="2" charset="2"/>
                  <a:buChar char="l"/>
                  <a:tabLst/>
                  <a:defRPr/>
                </a:pPr>
                <a:r>
                  <a:rPr kumimoji="0" lang="en-GB" sz="1100" b="0" i="0" u="none" strike="noStrike" kern="1200" cap="none" spc="0" normalizeH="0" baseline="0" noProof="0" dirty="0">
                    <a:ln>
                      <a:noFill/>
                    </a:ln>
                    <a:solidFill>
                      <a:srgbClr val="000000">
                        <a:lumMod val="65000"/>
                        <a:lumOff val="35000"/>
                      </a:srgbClr>
                    </a:solidFill>
                    <a:effectLst/>
                    <a:uLnTx/>
                    <a:uFillTx/>
                    <a:latin typeface="Arial Unicode MS" charset="0"/>
                    <a:ea typeface="Arial Unicode MS" panose="020B0604020202020204" pitchFamily="34" charset="-128"/>
                    <a:cs typeface="Arial" panose="020B0604020202020204" pitchFamily="34" charset="0"/>
                  </a:rPr>
                  <a:t>To determent value of relative RAM, the following formula was used: </a:t>
                </a:r>
              </a:p>
              <a:p>
                <a:pPr marL="0" marR="0" lvl="1" indent="0" algn="l" defTabSz="914400" rtl="0" eaLnBrk="1" fontAlgn="base" latinLnBrk="0" hangingPunct="1">
                  <a:lnSpc>
                    <a:spcPct val="100000"/>
                  </a:lnSpc>
                  <a:spcBef>
                    <a:spcPts val="400"/>
                  </a:spcBef>
                  <a:spcAft>
                    <a:spcPct val="0"/>
                  </a:spcAft>
                  <a:buClr>
                    <a:srgbClr val="0100FE"/>
                  </a:buClr>
                  <a:buSzPct val="70000"/>
                  <a:buFontTx/>
                  <a:buNone/>
                  <a:tabLst/>
                  <a:defRPr/>
                </a:pPr>
                <a14:m>
                  <m:oMathPara xmlns:m="http://schemas.openxmlformats.org/officeDocument/2006/math">
                    <m:oMathParaPr>
                      <m:jc m:val="centerGroup"/>
                    </m:oMathParaPr>
                    <m:oMath xmlns:m="http://schemas.openxmlformats.org/officeDocument/2006/math">
                      <m:sSub>
                        <m:sSubPr>
                          <m:ctrlPr>
                            <a:rPr kumimoji="0" lang="en-GB" sz="1050" b="0" i="1" u="none" strike="noStrike" kern="1200" cap="none" spc="0" normalizeH="0" baseline="0" noProof="0">
                              <a:ln>
                                <a:noFill/>
                              </a:ln>
                              <a:solidFill>
                                <a:srgbClr val="000000"/>
                              </a:solidFill>
                              <a:effectLst/>
                              <a:uLnTx/>
                              <a:uFillTx/>
                              <a:latin typeface="Cambria Math" panose="02040503050406030204" pitchFamily="18" charset="0"/>
                            </a:rPr>
                          </m:ctrlPr>
                        </m:sSubPr>
                        <m:e>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𝑅𝐴𝑀</m:t>
                          </m:r>
                        </m:e>
                        <m:sub>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𝑟𝑒𝑙</m:t>
                          </m:r>
                        </m:sub>
                      </m:sSub>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m:t>
                      </m:r>
                      <m:f>
                        <m:fPr>
                          <m:ctrlPr>
                            <a:rPr kumimoji="0" lang="en-GB" sz="1050" b="0" i="1" u="none" strike="noStrike" kern="1200" cap="none" spc="0" normalizeH="0" baseline="0" noProof="0">
                              <a:ln>
                                <a:noFill/>
                              </a:ln>
                              <a:solidFill>
                                <a:srgbClr val="000000"/>
                              </a:solidFill>
                              <a:effectLst/>
                              <a:uLnTx/>
                              <a:uFillTx/>
                              <a:latin typeface="Cambria Math" panose="02040503050406030204" pitchFamily="18" charset="0"/>
                            </a:rPr>
                          </m:ctrlPr>
                        </m:fPr>
                        <m:num>
                          <m:sSub>
                            <m:sSubPr>
                              <m:ctrlPr>
                                <a:rPr kumimoji="0" lang="en-GB" sz="1050" b="0" i="1" u="none" strike="noStrike" kern="1200" cap="none" spc="0" normalizeH="0" baseline="0" noProof="0">
                                  <a:ln>
                                    <a:noFill/>
                                  </a:ln>
                                  <a:solidFill>
                                    <a:srgbClr val="000000"/>
                                  </a:solidFill>
                                  <a:effectLst/>
                                  <a:uLnTx/>
                                  <a:uFillTx/>
                                  <a:latin typeface="Cambria Math" panose="02040503050406030204" pitchFamily="18" charset="0"/>
                                </a:rPr>
                              </m:ctrlPr>
                            </m:sSubPr>
                            <m:e>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𝑅𝐴𝑀</m:t>
                              </m:r>
                            </m:e>
                            <m:sub>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𝑛𝑟𝑎𝑜</m:t>
                              </m:r>
                            </m:sub>
                          </m:sSub>
                        </m:num>
                        <m:den>
                          <m:nary>
                            <m:naryPr>
                              <m:chr m:val="∑"/>
                              <m:limLoc m:val="undOvr"/>
                              <m:supHide m:val="on"/>
                              <m:ctrlPr>
                                <a:rPr kumimoji="0" lang="en-GB" sz="1050" b="0" i="1" u="none" strike="noStrike" kern="1200" cap="none" spc="0" normalizeH="0" baseline="0" noProof="0">
                                  <a:ln>
                                    <a:noFill/>
                                  </a:ln>
                                  <a:solidFill>
                                    <a:srgbClr val="000000"/>
                                  </a:solidFill>
                                  <a:effectLst/>
                                  <a:uLnTx/>
                                  <a:uFillTx/>
                                  <a:latin typeface="Cambria Math" panose="02040503050406030204" pitchFamily="18" charset="0"/>
                                </a:rPr>
                              </m:ctrlPr>
                            </m:naryPr>
                            <m:sub>
                              <m:d>
                                <m:dPr>
                                  <m:ctrlPr>
                                    <a:rPr kumimoji="0" lang="en-GB" sz="1050" b="0" i="1" u="none" strike="noStrike" kern="1200" cap="none" spc="0" normalizeH="0" baseline="0" noProof="0">
                                      <a:ln>
                                        <a:noFill/>
                                      </a:ln>
                                      <a:solidFill>
                                        <a:srgbClr val="000000"/>
                                      </a:solidFill>
                                      <a:effectLst/>
                                      <a:uLnTx/>
                                      <a:uFillTx/>
                                      <a:latin typeface="Cambria Math" panose="02040503050406030204" pitchFamily="18" charset="0"/>
                                    </a:rPr>
                                  </m:ctrlPr>
                                </m:dPr>
                                <m:e>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𝐴</m:t>
                                  </m:r>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 </m:t>
                                  </m:r>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𝐵</m:t>
                                  </m:r>
                                </m:e>
                              </m:d>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 ∈ </m:t>
                              </m:r>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𝑛𝑒𝑖𝑔h𝑏𝑜𝑢𝑟𝑖𝑛𝑔</m:t>
                              </m:r>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 </m:t>
                              </m:r>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𝐶𝑜𝑟𝑒</m:t>
                              </m:r>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 </m:t>
                              </m:r>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𝑏𝑖𝑑𝑑𝑖𝑛𝑔</m:t>
                              </m:r>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 </m:t>
                              </m:r>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𝑧𝑜𝑛𝑒𝑠</m:t>
                              </m:r>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 </m:t>
                              </m:r>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𝑝𝑎𝑖𝑟𝑠</m:t>
                              </m:r>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 </m:t>
                              </m:r>
                            </m:sub>
                            <m:sup/>
                            <m:e>
                              <m:d>
                                <m:dPr>
                                  <m:begChr m:val="|"/>
                                  <m:endChr m:val="|"/>
                                  <m:ctrlPr>
                                    <a:rPr kumimoji="0" lang="en-GB" sz="1050" b="0" i="1" u="none" strike="noStrike" kern="1200" cap="none" spc="0" normalizeH="0" baseline="0" noProof="0">
                                      <a:ln>
                                        <a:noFill/>
                                      </a:ln>
                                      <a:solidFill>
                                        <a:srgbClr val="000000"/>
                                      </a:solidFill>
                                      <a:effectLst/>
                                      <a:uLnTx/>
                                      <a:uFillTx/>
                                      <a:latin typeface="Cambria Math" panose="02040503050406030204" pitchFamily="18" charset="0"/>
                                    </a:rPr>
                                  </m:ctrlPr>
                                </m:dPr>
                                <m:e>
                                  <m:sSub>
                                    <m:sSubPr>
                                      <m:ctrlPr>
                                        <a:rPr kumimoji="0" lang="en-GB" sz="1050" b="0" i="1" u="none" strike="noStrike" kern="1200" cap="none" spc="0" normalizeH="0" baseline="0" noProof="0">
                                          <a:ln>
                                            <a:noFill/>
                                          </a:ln>
                                          <a:solidFill>
                                            <a:srgbClr val="000000"/>
                                          </a:solidFill>
                                          <a:effectLst/>
                                          <a:uLnTx/>
                                          <a:uFillTx/>
                                          <a:latin typeface="Cambria Math" panose="02040503050406030204" pitchFamily="18" charset="0"/>
                                        </a:rPr>
                                      </m:ctrlPr>
                                    </m:sSubPr>
                                    <m:e>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𝑃𝑇𝐷𝐹</m:t>
                                      </m:r>
                                    </m:e>
                                    <m:sub>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𝐴</m:t>
                                      </m:r>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m:t>
                                      </m:r>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𝐵</m:t>
                                      </m:r>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 </m:t>
                                      </m:r>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𝑛𝑟𝑎𝑜</m:t>
                                      </m:r>
                                    </m:sub>
                                  </m:sSub>
                                </m:e>
                              </m:d>
                            </m:e>
                          </m:nary>
                        </m:den>
                      </m:f>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 </m:t>
                      </m:r>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𝑖𝑓</m:t>
                      </m:r>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 </m:t>
                      </m:r>
                      <m:sSub>
                        <m:sSubPr>
                          <m:ctrlPr>
                            <a:rPr kumimoji="0" lang="en-GB" sz="1050" b="0" i="1" u="none" strike="noStrike" kern="1200" cap="none" spc="0" normalizeH="0" baseline="0" noProof="0">
                              <a:ln>
                                <a:noFill/>
                              </a:ln>
                              <a:solidFill>
                                <a:srgbClr val="000000"/>
                              </a:solidFill>
                              <a:effectLst/>
                              <a:uLnTx/>
                              <a:uFillTx/>
                              <a:latin typeface="Cambria Math" panose="02040503050406030204" pitchFamily="18" charset="0"/>
                            </a:rPr>
                          </m:ctrlPr>
                        </m:sSubPr>
                        <m:e>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𝑅𝐴𝑀</m:t>
                          </m:r>
                        </m:e>
                        <m:sub>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𝑛𝑟𝑎𝑜</m:t>
                          </m:r>
                        </m:sub>
                      </m:sSub>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≥0</m:t>
                      </m:r>
                    </m:oMath>
                  </m:oMathPara>
                </a14:m>
                <a:endParaRPr kumimoji="0" lang="en-GB" sz="1050" b="0" i="1" u="none" strike="noStrike" kern="1200" cap="none" spc="0" normalizeH="0" baseline="0" noProof="0" dirty="0">
                  <a:ln>
                    <a:noFill/>
                  </a:ln>
                  <a:solidFill>
                    <a:srgbClr val="000000"/>
                  </a:solidFill>
                  <a:effectLst/>
                  <a:uLnTx/>
                  <a:uFillTx/>
                  <a:latin typeface="Cambria Math" panose="02040503050406030204" pitchFamily="18" charset="0"/>
                  <a:ea typeface="ＭＳ Ｐゴシック" charset="0"/>
                </a:endParaRPr>
              </a:p>
              <a:p>
                <a:pPr marL="0" marR="0" lvl="1" indent="0" algn="l" defTabSz="914400" rtl="0" eaLnBrk="1" fontAlgn="base" latinLnBrk="0" hangingPunct="1">
                  <a:lnSpc>
                    <a:spcPct val="100000"/>
                  </a:lnSpc>
                  <a:spcBef>
                    <a:spcPts val="400"/>
                  </a:spcBef>
                  <a:spcAft>
                    <a:spcPts val="600"/>
                  </a:spcAft>
                  <a:buClr>
                    <a:srgbClr val="0100FE"/>
                  </a:buClr>
                  <a:buSzPct val="70000"/>
                  <a:buFontTx/>
                  <a:buNone/>
                  <a:tabLst/>
                  <a:defRPr/>
                </a:pPr>
                <a14:m>
                  <m:oMathPara xmlns:m="http://schemas.openxmlformats.org/officeDocument/2006/math">
                    <m:oMathParaPr>
                      <m:jc m:val="centerGroup"/>
                    </m:oMathParaPr>
                    <m:oMath xmlns:m="http://schemas.openxmlformats.org/officeDocument/2006/math">
                      <m:sSub>
                        <m:sSubPr>
                          <m:ctrlPr>
                            <a:rPr kumimoji="0" lang="en-GB" sz="1050" b="0" i="1" u="none" strike="noStrike" kern="1200" cap="none" spc="0" normalizeH="0" baseline="0" noProof="0">
                              <a:ln>
                                <a:noFill/>
                              </a:ln>
                              <a:solidFill>
                                <a:srgbClr val="000000"/>
                              </a:solidFill>
                              <a:effectLst/>
                              <a:uLnTx/>
                              <a:uFillTx/>
                              <a:latin typeface="Cambria Math" panose="02040503050406030204" pitchFamily="18" charset="0"/>
                            </a:rPr>
                          </m:ctrlPr>
                        </m:sSubPr>
                        <m:e>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𝑅𝐴𝑀</m:t>
                          </m:r>
                        </m:e>
                        <m:sub>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𝑟𝑒𝑙</m:t>
                          </m:r>
                        </m:sub>
                      </m:sSub>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m:t>
                      </m:r>
                      <m:sSub>
                        <m:sSubPr>
                          <m:ctrlPr>
                            <a:rPr kumimoji="0" lang="en-GB" sz="1050" b="0" i="1" u="none" strike="noStrike" kern="1200" cap="none" spc="0" normalizeH="0" baseline="0" noProof="0">
                              <a:ln>
                                <a:noFill/>
                              </a:ln>
                              <a:solidFill>
                                <a:srgbClr val="000000"/>
                              </a:solidFill>
                              <a:effectLst/>
                              <a:uLnTx/>
                              <a:uFillTx/>
                              <a:latin typeface="Cambria Math" panose="02040503050406030204" pitchFamily="18" charset="0"/>
                            </a:rPr>
                          </m:ctrlPr>
                        </m:sSubPr>
                        <m:e>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𝑅𝐴𝑀</m:t>
                          </m:r>
                        </m:e>
                        <m:sub>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𝑛𝑟𝑎𝑜</m:t>
                          </m:r>
                        </m:sub>
                      </m:sSub>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 </m:t>
                      </m:r>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𝑖𝑓</m:t>
                      </m:r>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 </m:t>
                      </m:r>
                      <m:sSub>
                        <m:sSubPr>
                          <m:ctrlPr>
                            <a:rPr kumimoji="0" lang="en-GB" sz="1050" b="0" i="1" u="none" strike="noStrike" kern="1200" cap="none" spc="0" normalizeH="0" baseline="0" noProof="0">
                              <a:ln>
                                <a:noFill/>
                              </a:ln>
                              <a:solidFill>
                                <a:srgbClr val="000000"/>
                              </a:solidFill>
                              <a:effectLst/>
                              <a:uLnTx/>
                              <a:uFillTx/>
                              <a:latin typeface="Cambria Math" panose="02040503050406030204" pitchFamily="18" charset="0"/>
                            </a:rPr>
                          </m:ctrlPr>
                        </m:sSubPr>
                        <m:e>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𝑅𝐴𝑀</m:t>
                          </m:r>
                        </m:e>
                        <m:sub>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𝑛𝑟𝑎𝑜</m:t>
                          </m:r>
                        </m:sub>
                      </m:sSub>
                      <m:r>
                        <a:rPr kumimoji="0" lang="en-US" sz="1050" b="0" i="1" u="none" strike="noStrike" kern="1200" cap="none" spc="0" normalizeH="0" baseline="0" noProof="0">
                          <a:ln>
                            <a:noFill/>
                          </a:ln>
                          <a:solidFill>
                            <a:srgbClr val="000000"/>
                          </a:solidFill>
                          <a:effectLst/>
                          <a:uLnTx/>
                          <a:uFillTx/>
                          <a:latin typeface="Cambria Math" panose="02040503050406030204" pitchFamily="18" charset="0"/>
                        </a:rPr>
                        <m:t>&lt; 0</m:t>
                      </m:r>
                    </m:oMath>
                  </m:oMathPara>
                </a14:m>
                <a:endParaRPr kumimoji="0" lang="en-GB" sz="1050" b="0" i="1" u="none" strike="noStrike" kern="1200" cap="none" spc="0" normalizeH="0" baseline="0" noProof="0" dirty="0">
                  <a:ln>
                    <a:noFill/>
                  </a:ln>
                  <a:solidFill>
                    <a:srgbClr val="000000"/>
                  </a:solidFill>
                  <a:effectLst/>
                  <a:uLnTx/>
                  <a:uFillTx/>
                  <a:latin typeface="Cambria Math" panose="02040503050406030204" pitchFamily="18" charset="0"/>
                  <a:ea typeface="ＭＳ Ｐゴシック" charset="0"/>
                </a:endParaRPr>
              </a:p>
              <a:p>
                <a:pPr marL="285750" marR="0" lvl="1" indent="-285750" algn="l" defTabSz="914400" rtl="0" eaLnBrk="1" fontAlgn="base" latinLnBrk="0" hangingPunct="1">
                  <a:lnSpc>
                    <a:spcPct val="100000"/>
                  </a:lnSpc>
                  <a:spcBef>
                    <a:spcPts val="400"/>
                  </a:spcBef>
                  <a:spcAft>
                    <a:spcPct val="0"/>
                  </a:spcAft>
                  <a:buClr>
                    <a:srgbClr val="0100FE"/>
                  </a:buClr>
                  <a:buSzPct val="70000"/>
                  <a:buFont typeface="Wingdings" panose="05000000000000000000" pitchFamily="2" charset="2"/>
                  <a:buChar char="l"/>
                  <a:tabLst/>
                  <a:defRPr/>
                </a:pPr>
                <a:endParaRPr kumimoji="0" lang="en-GB" sz="1100" b="0" i="0" u="none" strike="noStrike" kern="1200" cap="none" spc="0" normalizeH="0" baseline="0" noProof="0" dirty="0">
                  <a:ln>
                    <a:noFill/>
                  </a:ln>
                  <a:solidFill>
                    <a:srgbClr val="000000">
                      <a:lumMod val="65000"/>
                      <a:lumOff val="35000"/>
                    </a:srgbClr>
                  </a:solidFill>
                  <a:effectLst/>
                  <a:uLnTx/>
                  <a:uFillTx/>
                  <a:latin typeface="Arial Unicode MS" charset="0"/>
                  <a:ea typeface="Arial Unicode MS" panose="020B0604020202020204" pitchFamily="34" charset="-128"/>
                  <a:cs typeface="Arial" panose="020B0604020202020204" pitchFamily="34" charset="0"/>
                </a:endParaRPr>
              </a:p>
              <a:p>
                <a:pPr marL="285750" marR="0" lvl="1" indent="-285750" algn="l" defTabSz="914400" rtl="0" eaLnBrk="1" fontAlgn="base" latinLnBrk="0" hangingPunct="1">
                  <a:lnSpc>
                    <a:spcPct val="100000"/>
                  </a:lnSpc>
                  <a:spcBef>
                    <a:spcPts val="400"/>
                  </a:spcBef>
                  <a:spcAft>
                    <a:spcPct val="0"/>
                  </a:spcAft>
                  <a:buClr>
                    <a:srgbClr val="0100FE"/>
                  </a:buClr>
                  <a:buSzPct val="70000"/>
                  <a:buFont typeface="Wingdings" panose="05000000000000000000" pitchFamily="2" charset="2"/>
                  <a:buChar char="l"/>
                  <a:tabLst/>
                  <a:defRPr/>
                </a:pPr>
                <a:endParaRPr kumimoji="0" lang="en-GB" sz="1200" b="0" i="0" u="none" strike="noStrike" kern="1200" cap="none" spc="0" normalizeH="0" baseline="0" noProof="0" dirty="0">
                  <a:ln>
                    <a:noFill/>
                  </a:ln>
                  <a:solidFill>
                    <a:srgbClr val="000000">
                      <a:lumMod val="65000"/>
                      <a:lumOff val="35000"/>
                    </a:srgbClr>
                  </a:solidFill>
                  <a:effectLst/>
                  <a:uLnTx/>
                  <a:uFillTx/>
                  <a:latin typeface="Arial Unicode MS" charset="0"/>
                  <a:ea typeface="Arial Unicode MS" panose="020B0604020202020204" pitchFamily="34" charset="-128"/>
                  <a:cs typeface="Arial" panose="020B0604020202020204" pitchFamily="34" charset="0"/>
                </a:endParaRPr>
              </a:p>
              <a:p>
                <a:pPr marL="285750" marR="0" lvl="1" indent="-285750" algn="l" defTabSz="914400" rtl="0" eaLnBrk="1" fontAlgn="base" latinLnBrk="0" hangingPunct="1">
                  <a:lnSpc>
                    <a:spcPct val="100000"/>
                  </a:lnSpc>
                  <a:spcBef>
                    <a:spcPts val="400"/>
                  </a:spcBef>
                  <a:spcAft>
                    <a:spcPct val="0"/>
                  </a:spcAft>
                  <a:buClr>
                    <a:srgbClr val="0100FE"/>
                  </a:buClr>
                  <a:buSzPct val="70000"/>
                  <a:buFont typeface="Wingdings" panose="05000000000000000000" pitchFamily="2" charset="2"/>
                  <a:buChar char="l"/>
                  <a:tabLst/>
                  <a:defRPr/>
                </a:pPr>
                <a:endParaRPr kumimoji="0" lang="en-GB" sz="12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endParaRPr>
              </a:p>
              <a:p>
                <a:pPr marL="0" marR="0" lvl="1" indent="0" algn="l" defTabSz="914400" rtl="0" eaLnBrk="1" fontAlgn="base" latinLnBrk="0" hangingPunct="1">
                  <a:lnSpc>
                    <a:spcPct val="100000"/>
                  </a:lnSpc>
                  <a:spcBef>
                    <a:spcPts val="400"/>
                  </a:spcBef>
                  <a:spcAft>
                    <a:spcPct val="0"/>
                  </a:spcAft>
                  <a:buClr>
                    <a:srgbClr val="0100FE"/>
                  </a:buClr>
                  <a:buSzPct val="70000"/>
                  <a:buFontTx/>
                  <a:buNone/>
                  <a:tabLst/>
                  <a:defRPr/>
                </a:pPr>
                <a:endParaRPr kumimoji="0" lang="en-GB"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dirty="0">
                  <a:ln>
                    <a:noFill/>
                  </a:ln>
                  <a:solidFill>
                    <a:srgbClr val="5F5F5F"/>
                  </a:solidFill>
                  <a:effectLst/>
                  <a:uLnTx/>
                  <a:uFillTx/>
                  <a:latin typeface="Arial" panose="020B0604020202020204" pitchFamily="34" charset="0"/>
                  <a:ea typeface="ＭＳ Ｐゴシック" charset="0"/>
                  <a:cs typeface="Arial" panose="020B0604020202020204" pitchFamily="34" charset="0"/>
                  <a:sym typeface="Wingdings" pitchFamily="2" charset="2"/>
                </a:endParaRPr>
              </a:p>
            </p:txBody>
          </p:sp>
        </mc:Choice>
        <mc:Fallback xmlns="">
          <p:sp>
            <p:nvSpPr>
              <p:cNvPr id="7" name="Tekstvak 8">
                <a:extLst>
                  <a:ext uri="{FF2B5EF4-FFF2-40B4-BE49-F238E27FC236}">
                    <a16:creationId xmlns:a16="http://schemas.microsoft.com/office/drawing/2014/main" id="{D1D03287-F426-4348-8CCC-B5EB03A76AEE}"/>
                  </a:ext>
                </a:extLst>
              </p:cNvPr>
              <p:cNvSpPr txBox="1">
                <a:spLocks noRot="1" noChangeAspect="1" noMove="1" noResize="1" noEditPoints="1" noAdjustHandles="1" noChangeArrowheads="1" noChangeShapeType="1" noTextEdit="1"/>
              </p:cNvSpPr>
              <p:nvPr/>
            </p:nvSpPr>
            <p:spPr>
              <a:xfrm>
                <a:off x="539997" y="793948"/>
                <a:ext cx="9014309" cy="2831609"/>
              </a:xfrm>
              <a:prstGeom prst="rect">
                <a:avLst/>
              </a:prstGeom>
              <a:blipFill>
                <a:blip r:embed="rId2"/>
                <a:stretch>
                  <a:fillRect/>
                </a:stretch>
              </a:blipFill>
            </p:spPr>
            <p:txBody>
              <a:bodyPr/>
              <a:lstStyle/>
              <a:p>
                <a:r>
                  <a:rPr lang="en-DE">
                    <a:noFill/>
                  </a:rPr>
                  <a:t> </a:t>
                </a:r>
              </a:p>
            </p:txBody>
          </p:sp>
        </mc:Fallback>
      </mc:AlternateContent>
      <p:sp>
        <p:nvSpPr>
          <p:cNvPr id="13" name="Tekstvak 8">
            <a:extLst>
              <a:ext uri="{FF2B5EF4-FFF2-40B4-BE49-F238E27FC236}">
                <a16:creationId xmlns:a16="http://schemas.microsoft.com/office/drawing/2014/main" id="{C4638BBF-DE28-9F43-BAA1-38168A4DAFA3}"/>
              </a:ext>
            </a:extLst>
          </p:cNvPr>
          <p:cNvSpPr txBox="1"/>
          <p:nvPr/>
        </p:nvSpPr>
        <p:spPr>
          <a:xfrm>
            <a:off x="539996" y="5449607"/>
            <a:ext cx="9366004" cy="1382430"/>
          </a:xfrm>
          <a:prstGeom prst="rect">
            <a:avLst/>
          </a:prstGeom>
          <a:noFill/>
        </p:spPr>
        <p:txBody>
          <a:bodyPr wrap="square" rtlCol="0">
            <a:spAutoFit/>
          </a:bodyPr>
          <a:lstStyle/>
          <a:p>
            <a:pPr marL="285750" marR="0" lvl="1" indent="-285750" algn="just" defTabSz="914400" rtl="0" eaLnBrk="1" fontAlgn="base" latinLnBrk="0" hangingPunct="1">
              <a:lnSpc>
                <a:spcPct val="100000"/>
              </a:lnSpc>
              <a:spcBef>
                <a:spcPts val="400"/>
              </a:spcBef>
              <a:spcAft>
                <a:spcPct val="0"/>
              </a:spcAft>
              <a:buClr>
                <a:srgbClr val="0100FE"/>
              </a:buClr>
              <a:buSzPct val="70000"/>
              <a:buFont typeface="Wingdings" panose="05000000000000000000" pitchFamily="2" charset="2"/>
              <a:buChar char="l"/>
              <a:tabLst/>
              <a:defRPr/>
            </a:pPr>
            <a:r>
              <a:rPr kumimoji="0" lang="en-GB"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panose="020B0604020202020204" pitchFamily="34" charset="0"/>
              </a:rPr>
              <a:t>The increment of </a:t>
            </a:r>
            <a:r>
              <a:rPr kumimoji="0" lang="en-GB" sz="1200" b="0" i="0" u="none" strike="noStrike" kern="1200" cap="none" spc="0" normalizeH="0" baseline="0" noProof="0" dirty="0" err="1">
                <a:ln>
                  <a:noFill/>
                </a:ln>
                <a:solidFill>
                  <a:srgbClr val="000000">
                    <a:lumMod val="65000"/>
                    <a:lumOff val="35000"/>
                  </a:srgbClr>
                </a:solidFill>
                <a:effectLst/>
                <a:uLnTx/>
                <a:uFillTx/>
                <a:latin typeface="Arial"/>
                <a:ea typeface="Arial Unicode MS" panose="020B0604020202020204" pitchFamily="34" charset="-128"/>
                <a:cs typeface="Arial" panose="020B0604020202020204" pitchFamily="34" charset="0"/>
              </a:rPr>
              <a:t>relRAM</a:t>
            </a:r>
            <a:r>
              <a:rPr kumimoji="0" lang="en-GB"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panose="020B0604020202020204" pitchFamily="34" charset="0"/>
              </a:rPr>
              <a:t> values after RAO shows that the optimization performed did increase the capacity on some areas.</a:t>
            </a:r>
          </a:p>
          <a:p>
            <a:pPr marL="285750" marR="0" lvl="1" indent="-285750" algn="just" defTabSz="914400" rtl="0" eaLnBrk="1" fontAlgn="base" latinLnBrk="0" hangingPunct="1">
              <a:lnSpc>
                <a:spcPct val="100000"/>
              </a:lnSpc>
              <a:spcBef>
                <a:spcPts val="400"/>
              </a:spcBef>
              <a:spcAft>
                <a:spcPct val="0"/>
              </a:spcAft>
              <a:buClr>
                <a:srgbClr val="0100FE"/>
              </a:buClr>
              <a:buSzPct val="70000"/>
              <a:buFont typeface="Wingdings" panose="05000000000000000000" pitchFamily="2" charset="2"/>
              <a:buChar char="l"/>
              <a:tabLst/>
              <a:defRPr/>
            </a:pPr>
            <a:r>
              <a:rPr kumimoji="0" lang="en-GB"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panose="020B0604020202020204" pitchFamily="34" charset="0"/>
                <a:sym typeface="Wingdings" pitchFamily="2" charset="2"/>
              </a:rPr>
              <a:t>In case of AT, </a:t>
            </a:r>
            <a:r>
              <a:rPr kumimoji="0" lang="en-GB" sz="1200" b="0" i="0" u="none" strike="noStrike" kern="1200" cap="none" spc="0" normalizeH="0" baseline="0" noProof="0" dirty="0" err="1">
                <a:ln>
                  <a:noFill/>
                </a:ln>
                <a:solidFill>
                  <a:srgbClr val="000000">
                    <a:lumMod val="65000"/>
                    <a:lumOff val="35000"/>
                  </a:srgbClr>
                </a:solidFill>
                <a:effectLst/>
                <a:uLnTx/>
                <a:uFillTx/>
                <a:latin typeface="Arial"/>
                <a:ea typeface="Arial Unicode MS" panose="020B0604020202020204" pitchFamily="34" charset="-128"/>
                <a:cs typeface="Arial" panose="020B0604020202020204" pitchFamily="34" charset="0"/>
                <a:sym typeface="Wingdings" pitchFamily="2" charset="2"/>
              </a:rPr>
              <a:t>relRAM</a:t>
            </a:r>
            <a:r>
              <a:rPr kumimoji="0" lang="en-GB"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panose="020B0604020202020204" pitchFamily="34" charset="0"/>
                <a:sym typeface="Wingdings" pitchFamily="2" charset="2"/>
              </a:rPr>
              <a:t> after RAO is not 0, but a small negative value (thus it cannot be properly viewed on the graph).</a:t>
            </a:r>
          </a:p>
          <a:p>
            <a:pPr marL="285750" marR="0" lvl="1" indent="-285750" algn="just" defTabSz="914400" rtl="0" eaLnBrk="1" fontAlgn="base" latinLnBrk="0" hangingPunct="1">
              <a:lnSpc>
                <a:spcPct val="100000"/>
              </a:lnSpc>
              <a:spcBef>
                <a:spcPts val="400"/>
              </a:spcBef>
              <a:spcAft>
                <a:spcPct val="0"/>
              </a:spcAft>
              <a:buClr>
                <a:srgbClr val="0100FE"/>
              </a:buClr>
              <a:buSzPct val="70000"/>
              <a:buFont typeface="Wingdings" panose="05000000000000000000" pitchFamily="2" charset="2"/>
              <a:buChar char="l"/>
              <a:tabLst/>
              <a:defRPr/>
            </a:pPr>
            <a:r>
              <a:rPr kumimoji="0" lang="en-GB"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panose="020B0604020202020204" pitchFamily="34" charset="0"/>
              </a:rPr>
              <a:t>In case of CZ, D4, HR and HU, there were no most limiting elements from NRAO perspective.</a:t>
            </a:r>
          </a:p>
          <a:p>
            <a:pPr marL="285750" marR="0" lvl="1" indent="-285750" algn="just" defTabSz="914400" rtl="0" eaLnBrk="1" fontAlgn="base" latinLnBrk="0" hangingPunct="1">
              <a:lnSpc>
                <a:spcPct val="100000"/>
              </a:lnSpc>
              <a:spcBef>
                <a:spcPts val="400"/>
              </a:spcBef>
              <a:spcAft>
                <a:spcPct val="0"/>
              </a:spcAft>
              <a:buClr>
                <a:srgbClr val="0100FE"/>
              </a:buClr>
              <a:buSzPct val="70000"/>
              <a:buFont typeface="Wingdings" panose="05000000000000000000" pitchFamily="2" charset="2"/>
              <a:buChar char="l"/>
              <a:tabLst/>
              <a:defRPr/>
            </a:pPr>
            <a:endParaRPr kumimoji="0" lang="en-GB" sz="1200" b="0" i="0" u="none" strike="noStrike" kern="1200" cap="none" spc="0" normalizeH="0" baseline="0" noProof="0" dirty="0">
              <a:ln>
                <a:noFill/>
              </a:ln>
              <a:solidFill>
                <a:srgbClr val="000000">
                  <a:lumMod val="65000"/>
                  <a:lumOff val="35000"/>
                </a:srgbClr>
              </a:solidFill>
              <a:effectLst/>
              <a:uLnTx/>
              <a:uFillTx/>
              <a:latin typeface="Arial Unicode MS" charset="0"/>
              <a:ea typeface="Arial Unicode MS" panose="020B0604020202020204" pitchFamily="34" charset="-128"/>
              <a:cs typeface="Arial" panose="020B0604020202020204" pitchFamily="34" charset="0"/>
            </a:endParaRPr>
          </a:p>
          <a:p>
            <a:pPr marL="285750" marR="0" lvl="1" indent="-285750" algn="just" defTabSz="914400" rtl="0" eaLnBrk="1" fontAlgn="base" latinLnBrk="0" hangingPunct="1">
              <a:lnSpc>
                <a:spcPct val="100000"/>
              </a:lnSpc>
              <a:spcBef>
                <a:spcPts val="400"/>
              </a:spcBef>
              <a:spcAft>
                <a:spcPct val="0"/>
              </a:spcAft>
              <a:buClr>
                <a:srgbClr val="0100FE"/>
              </a:buClr>
              <a:buSzPct val="70000"/>
              <a:buFont typeface="Wingdings" panose="05000000000000000000" pitchFamily="2" charset="2"/>
              <a:buChar char="l"/>
              <a:tabLst/>
              <a:defRPr/>
            </a:pPr>
            <a:endParaRPr kumimoji="0" lang="en-GB"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panose="020B0604020202020204" pitchFamily="34" charset="0"/>
            </a:endParaRPr>
          </a:p>
          <a:p>
            <a:pPr marL="0" marR="0" lvl="0" indent="0" algn="just" defTabSz="914400" rtl="0" eaLnBrk="1" fontAlgn="base" latinLnBrk="0" hangingPunct="1">
              <a:lnSpc>
                <a:spcPct val="100000"/>
              </a:lnSpc>
              <a:spcBef>
                <a:spcPct val="0"/>
              </a:spcBef>
              <a:spcAft>
                <a:spcPct val="0"/>
              </a:spcAft>
              <a:buClrTx/>
              <a:buSzTx/>
              <a:buFontTx/>
              <a:buNone/>
              <a:tabLst/>
              <a:defRPr/>
            </a:pPr>
            <a:endParaRPr kumimoji="0" lang="en-US" sz="1050" b="0" i="0" u="none" strike="noStrike" kern="1200" cap="none" spc="0" normalizeH="0" baseline="0" noProof="0" dirty="0">
              <a:ln>
                <a:noFill/>
              </a:ln>
              <a:solidFill>
                <a:srgbClr val="5F5F5F"/>
              </a:solidFill>
              <a:effectLst/>
              <a:uLnTx/>
              <a:uFillTx/>
              <a:latin typeface="Arial" panose="020B0604020202020204" pitchFamily="34" charset="0"/>
              <a:ea typeface="ＭＳ Ｐゴシック" charset="0"/>
              <a:cs typeface="Arial" panose="020B0604020202020204" pitchFamily="34" charset="0"/>
              <a:sym typeface="Wingdings" pitchFamily="2" charset="2"/>
            </a:endParaRPr>
          </a:p>
        </p:txBody>
      </p:sp>
      <p:sp>
        <p:nvSpPr>
          <p:cNvPr id="8" name="Rounded Rectangle 7">
            <a:extLst>
              <a:ext uri="{FF2B5EF4-FFF2-40B4-BE49-F238E27FC236}">
                <a16:creationId xmlns:a16="http://schemas.microsoft.com/office/drawing/2014/main" id="{18258F7B-F565-674F-A342-F268CE690DB0}"/>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TSCNET</a:t>
            </a:r>
          </a:p>
        </p:txBody>
      </p:sp>
      <p:graphicFrame>
        <p:nvGraphicFramePr>
          <p:cNvPr id="10" name="Chart 9">
            <a:extLst>
              <a:ext uri="{FF2B5EF4-FFF2-40B4-BE49-F238E27FC236}">
                <a16:creationId xmlns:a16="http://schemas.microsoft.com/office/drawing/2014/main" id="{6158EABF-BE3C-E64E-8A24-DA22BB4D895B}"/>
              </a:ext>
            </a:extLst>
          </p:cNvPr>
          <p:cNvGraphicFramePr>
            <a:graphicFrameLocks/>
          </p:cNvGraphicFramePr>
          <p:nvPr/>
        </p:nvGraphicFramePr>
        <p:xfrm>
          <a:off x="361950" y="2506132"/>
          <a:ext cx="9182100" cy="29434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01455092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solidFill>
                  <a:srgbClr val="008000"/>
                </a:solidFill>
              </a:rPr>
              <a:t>Parallel Run KPI report</a:t>
            </a:r>
          </a:p>
        </p:txBody>
      </p:sp>
      <p:sp>
        <p:nvSpPr>
          <p:cNvPr id="9" name="Text Placeholder 8">
            <a:extLst>
              <a:ext uri="{FF2B5EF4-FFF2-40B4-BE49-F238E27FC236}">
                <a16:creationId xmlns:a16="http://schemas.microsoft.com/office/drawing/2014/main" id="{228865DE-4E3D-A24E-8314-1A31363C1CC8}"/>
              </a:ext>
            </a:extLst>
          </p:cNvPr>
          <p:cNvSpPr>
            <a:spLocks noGrp="1"/>
          </p:cNvSpPr>
          <p:nvPr>
            <p:ph type="body" sz="quarter" idx="16"/>
          </p:nvPr>
        </p:nvSpPr>
        <p:spPr/>
        <p:txBody>
          <a:bodyPr/>
          <a:lstStyle/>
          <a:p>
            <a:r>
              <a:rPr lang="en-US" dirty="0">
                <a:solidFill>
                  <a:srgbClr val="008000"/>
                </a:solidFill>
              </a:rPr>
              <a:t>KPI</a:t>
            </a:r>
            <a:r>
              <a:rPr lang="hu-HU" dirty="0">
                <a:solidFill>
                  <a:srgbClr val="008000"/>
                </a:solidFill>
              </a:rPr>
              <a:t> </a:t>
            </a:r>
            <a:r>
              <a:rPr lang="nb-NO" dirty="0">
                <a:solidFill>
                  <a:srgbClr val="008000"/>
                </a:solidFill>
              </a:rPr>
              <a:t>7</a:t>
            </a:r>
            <a:r>
              <a:rPr lang="en-GB" altLang="en-US" dirty="0">
                <a:solidFill>
                  <a:srgbClr val="008000"/>
                </a:solidFill>
              </a:rPr>
              <a:t>: </a:t>
            </a:r>
            <a:r>
              <a:rPr lang="en-GB" altLang="hu-HU" dirty="0">
                <a:solidFill>
                  <a:srgbClr val="008000"/>
                </a:solidFill>
              </a:rPr>
              <a:t>Most often </a:t>
            </a:r>
            <a:r>
              <a:rPr lang="en-GB" altLang="hu-HU" dirty="0" err="1">
                <a:solidFill>
                  <a:srgbClr val="008000"/>
                </a:solidFill>
              </a:rPr>
              <a:t>presolved</a:t>
            </a:r>
            <a:r>
              <a:rPr lang="en-GB" altLang="hu-HU" dirty="0">
                <a:solidFill>
                  <a:srgbClr val="008000"/>
                </a:solidFill>
              </a:rPr>
              <a:t> CNEs (TOP 20</a:t>
            </a:r>
            <a:r>
              <a:rPr lang="hu-HU" altLang="hu-HU" dirty="0">
                <a:solidFill>
                  <a:srgbClr val="008000"/>
                </a:solidFill>
              </a:rPr>
              <a:t>)    202</a:t>
            </a:r>
            <a:r>
              <a:rPr lang="en-US" altLang="hu-HU" dirty="0">
                <a:solidFill>
                  <a:srgbClr val="008000"/>
                </a:solidFill>
              </a:rPr>
              <a:t>201</a:t>
            </a:r>
            <a:r>
              <a:rPr lang="hu-HU" altLang="hu-HU" dirty="0">
                <a:solidFill>
                  <a:srgbClr val="008000"/>
                </a:solidFill>
              </a:rPr>
              <a:t> </a:t>
            </a:r>
            <a:endParaRPr lang="en-US" dirty="0">
              <a:solidFill>
                <a:srgbClr val="008000"/>
              </a:solidFill>
            </a:endParaRPr>
          </a:p>
        </p:txBody>
      </p:sp>
      <p:sp>
        <p:nvSpPr>
          <p:cNvPr id="36" name="Content Placeholder 15">
            <a:extLst>
              <a:ext uri="{FF2B5EF4-FFF2-40B4-BE49-F238E27FC236}">
                <a16:creationId xmlns:a16="http://schemas.microsoft.com/office/drawing/2014/main" id="{E358852D-FA22-564B-8FF1-4D41EAF68204}"/>
              </a:ext>
            </a:extLst>
          </p:cNvPr>
          <p:cNvSpPr>
            <a:spLocks noGrp="1"/>
          </p:cNvSpPr>
          <p:nvPr>
            <p:ph sz="quarter" idx="17"/>
          </p:nvPr>
        </p:nvSpPr>
        <p:spPr>
          <a:xfrm>
            <a:off x="541953" y="1080000"/>
            <a:ext cx="9000000" cy="4320000"/>
          </a:xfrm>
        </p:spPr>
        <p:txBody>
          <a:bodyPr/>
          <a:lstStyle/>
          <a:p>
            <a:endParaRPr lang="en-US" dirty="0"/>
          </a:p>
          <a:p>
            <a:endParaRPr lang="en-US" dirty="0"/>
          </a:p>
          <a:p>
            <a:endParaRPr lang="en-US" dirty="0"/>
          </a:p>
          <a:p>
            <a:pPr lvl="1"/>
            <a:endParaRPr lang="en-US" dirty="0"/>
          </a:p>
          <a:p>
            <a:pPr lvl="1"/>
            <a:endParaRPr lang="en-US" dirty="0"/>
          </a:p>
        </p:txBody>
      </p:sp>
      <p:sp>
        <p:nvSpPr>
          <p:cNvPr id="2" name="Slide Number Placeholder 1"/>
          <p:cNvSpPr>
            <a:spLocks noGrp="1"/>
          </p:cNvSpPr>
          <p:nvPr>
            <p:ph type="sldNum" sz="quarter" idx="4"/>
          </p:nvPr>
        </p:nvSpPr>
        <p:spPr/>
        <p:txBody>
          <a:bodyPr/>
          <a:lstStyle/>
          <a:p>
            <a:fld id="{F551322C-20B2-48C3-B63D-68158FEBF630}" type="slidenum">
              <a:rPr lang="en-US" smtClean="0">
                <a:solidFill>
                  <a:srgbClr val="FFFFFF">
                    <a:lumMod val="50000"/>
                  </a:srgbClr>
                </a:solidFill>
                <a:latin typeface="Arial"/>
              </a:rPr>
              <a:pPr/>
              <a:t>69</a:t>
            </a:fld>
            <a:endParaRPr lang="en-US" dirty="0">
              <a:solidFill>
                <a:srgbClr val="FFFFFF">
                  <a:lumMod val="50000"/>
                </a:srgbClr>
              </a:solidFill>
              <a:latin typeface="Arial"/>
            </a:endParaRPr>
          </a:p>
        </p:txBody>
      </p:sp>
      <p:sp>
        <p:nvSpPr>
          <p:cNvPr id="3" name="Rectangle 2"/>
          <p:cNvSpPr/>
          <p:nvPr/>
        </p:nvSpPr>
        <p:spPr>
          <a:xfrm>
            <a:off x="527596" y="1848491"/>
            <a:ext cx="7118038" cy="1046440"/>
          </a:xfrm>
          <a:prstGeom prst="rect">
            <a:avLst/>
          </a:prstGeom>
        </p:spPr>
        <p:txBody>
          <a:bodyPr wrap="square">
            <a:spAutoFit/>
          </a:bodyPr>
          <a:lstStyle/>
          <a:p>
            <a:pPr marL="349250" lvl="2">
              <a:spcBef>
                <a:spcPts val="400"/>
              </a:spcBef>
              <a:buClr>
                <a:srgbClr val="0100FE"/>
              </a:buClr>
              <a:defRPr/>
            </a:pPr>
            <a:endParaRPr lang="en-US" sz="1200" dirty="0">
              <a:solidFill>
                <a:schemeClr val="tx1">
                  <a:lumMod val="65000"/>
                  <a:lumOff val="35000"/>
                </a:schemeClr>
              </a:solidFill>
              <a:latin typeface="+mn-lt"/>
              <a:ea typeface="Arial Unicode MS" panose="020B0604020202020204" pitchFamily="34" charset="-128"/>
              <a:cs typeface="Arial Unicode MS" panose="020B0604020202020204" pitchFamily="34" charset="-128"/>
            </a:endParaRPr>
          </a:p>
          <a:p>
            <a:pPr marL="349250" lvl="2">
              <a:spcBef>
                <a:spcPts val="400"/>
              </a:spcBef>
              <a:buClr>
                <a:srgbClr val="0100FE"/>
              </a:buClr>
              <a:defRPr/>
            </a:pPr>
            <a:endParaRPr lang="en-US" sz="1400" dirty="0">
              <a:solidFill>
                <a:srgbClr val="3366FF"/>
              </a:solidFill>
              <a:latin typeface="+mn-lt"/>
              <a:ea typeface="Arial Unicode MS" panose="020B0604020202020204" pitchFamily="34" charset="-128"/>
              <a:cs typeface="Arial Unicode MS" panose="020B0604020202020204" pitchFamily="34" charset="-128"/>
            </a:endParaRPr>
          </a:p>
          <a:p>
            <a:pPr indent="-565150">
              <a:spcBef>
                <a:spcPts val="400"/>
              </a:spcBef>
              <a:buClr>
                <a:srgbClr val="0100FE"/>
              </a:buClr>
              <a:defRPr/>
            </a:pPr>
            <a:endParaRPr lang="en-US" sz="1200" dirty="0">
              <a:solidFill>
                <a:schemeClr val="tx1">
                  <a:lumMod val="65000"/>
                  <a:lumOff val="35000"/>
                </a:schemeClr>
              </a:solidFill>
              <a:ea typeface="Arial Unicode MS" panose="020B0604020202020204" pitchFamily="34" charset="-128"/>
              <a:cs typeface="Arial Unicode MS" panose="020B0604020202020204" pitchFamily="34" charset="-128"/>
            </a:endParaRPr>
          </a:p>
          <a:p>
            <a:pPr marL="349250" lvl="2">
              <a:spcBef>
                <a:spcPts val="400"/>
              </a:spcBef>
              <a:buClr>
                <a:srgbClr val="0100FE"/>
              </a:buClr>
              <a:defRPr/>
            </a:pPr>
            <a:endParaRPr lang="en-US" sz="1400" dirty="0">
              <a:solidFill>
                <a:srgbClr val="3366FF"/>
              </a:solidFill>
              <a:latin typeface="+mn-lt"/>
              <a:ea typeface="Arial Unicode MS" panose="020B0604020202020204" pitchFamily="34" charset="-128"/>
              <a:cs typeface="Arial Unicode MS" panose="020B0604020202020204" pitchFamily="34" charset="-128"/>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sp>
        <p:nvSpPr>
          <p:cNvPr id="4" name="Obdélník 3">
            <a:extLst>
              <a:ext uri="{FF2B5EF4-FFF2-40B4-BE49-F238E27FC236}">
                <a16:creationId xmlns:a16="http://schemas.microsoft.com/office/drawing/2014/main" id="{C96A98F6-A317-49A6-976E-8E28E2FA59BD}"/>
              </a:ext>
            </a:extLst>
          </p:cNvPr>
          <p:cNvSpPr/>
          <p:nvPr/>
        </p:nvSpPr>
        <p:spPr>
          <a:xfrm>
            <a:off x="878924" y="1390060"/>
            <a:ext cx="2864951" cy="369332"/>
          </a:xfrm>
          <a:prstGeom prst="rect">
            <a:avLst/>
          </a:prstGeom>
        </p:spPr>
        <p:txBody>
          <a:bodyPr wrap="none">
            <a:spAutoFit/>
          </a:bodyPr>
          <a:lstStyle/>
          <a:p>
            <a:r>
              <a:rPr lang="de-DE" dirty="0">
                <a:latin typeface="Arial" panose="020B0604020202020204" pitchFamily="34" charset="0"/>
                <a:cs typeface="Arial" panose="020B0604020202020204" pitchFamily="34" charset="0"/>
              </a:rPr>
              <a:t>Total BDs:</a:t>
            </a:r>
            <a:r>
              <a:rPr lang="cs-CZ" dirty="0">
                <a:latin typeface="Arial" panose="020B0604020202020204" pitchFamily="34" charset="0"/>
                <a:cs typeface="Arial" panose="020B0604020202020204" pitchFamily="34" charset="0"/>
              </a:rPr>
              <a:t> 2</a:t>
            </a:r>
            <a:r>
              <a:rPr lang="en-US" dirty="0">
                <a:latin typeface="Arial" panose="020B0604020202020204" pitchFamily="34" charset="0"/>
                <a:cs typeface="Arial" panose="020B0604020202020204" pitchFamily="34" charset="0"/>
              </a:rPr>
              <a:t>6</a:t>
            </a:r>
            <a:r>
              <a:rPr lang="cs-CZ" dirty="0">
                <a:latin typeface="Arial" panose="020B0604020202020204" pitchFamily="34" charset="0"/>
                <a:cs typeface="Arial" panose="020B0604020202020204" pitchFamily="34" charset="0"/>
              </a:rPr>
              <a:t> (6</a:t>
            </a:r>
            <a:r>
              <a:rPr lang="en-US" dirty="0">
                <a:latin typeface="Arial" panose="020B0604020202020204" pitchFamily="34" charset="0"/>
                <a:cs typeface="Arial" panose="020B0604020202020204" pitchFamily="34" charset="0"/>
              </a:rPr>
              <a:t>24</a:t>
            </a:r>
            <a:r>
              <a:rPr lang="cs-CZ" dirty="0">
                <a:latin typeface="Arial" panose="020B0604020202020204" pitchFamily="34" charset="0"/>
                <a:cs typeface="Arial" panose="020B0604020202020204" pitchFamily="34" charset="0"/>
              </a:rPr>
              <a:t> hours) </a:t>
            </a:r>
            <a:endParaRPr lang="de-DE" dirty="0">
              <a:latin typeface="Arial" panose="020B0604020202020204" pitchFamily="34" charset="0"/>
              <a:cs typeface="Arial" panose="020B0604020202020204" pitchFamily="34" charset="0"/>
            </a:endParaRPr>
          </a:p>
        </p:txBody>
      </p:sp>
      <p:graphicFrame>
        <p:nvGraphicFramePr>
          <p:cNvPr id="7" name="Table 6">
            <a:extLst>
              <a:ext uri="{FF2B5EF4-FFF2-40B4-BE49-F238E27FC236}">
                <a16:creationId xmlns:a16="http://schemas.microsoft.com/office/drawing/2014/main" id="{3B5828B7-EF3D-48EF-A3D5-4D17801D096F}"/>
              </a:ext>
            </a:extLst>
          </p:cNvPr>
          <p:cNvGraphicFramePr>
            <a:graphicFrameLocks noGrp="1"/>
          </p:cNvGraphicFramePr>
          <p:nvPr>
            <p:extLst>
              <p:ext uri="{D42A27DB-BD31-4B8C-83A1-F6EECF244321}">
                <p14:modId xmlns:p14="http://schemas.microsoft.com/office/powerpoint/2010/main" val="3696499062"/>
              </p:ext>
            </p:extLst>
          </p:nvPr>
        </p:nvGraphicFramePr>
        <p:xfrm>
          <a:off x="539750" y="1896416"/>
          <a:ext cx="8999539" cy="3259242"/>
        </p:xfrm>
        <a:graphic>
          <a:graphicData uri="http://schemas.openxmlformats.org/drawingml/2006/table">
            <a:tbl>
              <a:tblPr/>
              <a:tblGrid>
                <a:gridCol w="3117487">
                  <a:extLst>
                    <a:ext uri="{9D8B030D-6E8A-4147-A177-3AD203B41FA5}">
                      <a16:colId xmlns:a16="http://schemas.microsoft.com/office/drawing/2014/main" val="273332351"/>
                    </a:ext>
                  </a:extLst>
                </a:gridCol>
                <a:gridCol w="745060">
                  <a:extLst>
                    <a:ext uri="{9D8B030D-6E8A-4147-A177-3AD203B41FA5}">
                      <a16:colId xmlns:a16="http://schemas.microsoft.com/office/drawing/2014/main" val="296243410"/>
                    </a:ext>
                  </a:extLst>
                </a:gridCol>
                <a:gridCol w="1333265">
                  <a:extLst>
                    <a:ext uri="{9D8B030D-6E8A-4147-A177-3AD203B41FA5}">
                      <a16:colId xmlns:a16="http://schemas.microsoft.com/office/drawing/2014/main" val="3843791532"/>
                    </a:ext>
                  </a:extLst>
                </a:gridCol>
                <a:gridCol w="705846">
                  <a:extLst>
                    <a:ext uri="{9D8B030D-6E8A-4147-A177-3AD203B41FA5}">
                      <a16:colId xmlns:a16="http://schemas.microsoft.com/office/drawing/2014/main" val="3139469966"/>
                    </a:ext>
                  </a:extLst>
                </a:gridCol>
                <a:gridCol w="627419">
                  <a:extLst>
                    <a:ext uri="{9D8B030D-6E8A-4147-A177-3AD203B41FA5}">
                      <a16:colId xmlns:a16="http://schemas.microsoft.com/office/drawing/2014/main" val="3982009495"/>
                    </a:ext>
                  </a:extLst>
                </a:gridCol>
                <a:gridCol w="598009">
                  <a:extLst>
                    <a:ext uri="{9D8B030D-6E8A-4147-A177-3AD203B41FA5}">
                      <a16:colId xmlns:a16="http://schemas.microsoft.com/office/drawing/2014/main" val="1002471192"/>
                    </a:ext>
                  </a:extLst>
                </a:gridCol>
                <a:gridCol w="803880">
                  <a:extLst>
                    <a:ext uri="{9D8B030D-6E8A-4147-A177-3AD203B41FA5}">
                      <a16:colId xmlns:a16="http://schemas.microsoft.com/office/drawing/2014/main" val="1548127046"/>
                    </a:ext>
                  </a:extLst>
                </a:gridCol>
                <a:gridCol w="1068573">
                  <a:extLst>
                    <a:ext uri="{9D8B030D-6E8A-4147-A177-3AD203B41FA5}">
                      <a16:colId xmlns:a16="http://schemas.microsoft.com/office/drawing/2014/main" val="653550148"/>
                    </a:ext>
                  </a:extLst>
                </a:gridCol>
              </a:tblGrid>
              <a:tr h="155202">
                <a:tc>
                  <a:txBody>
                    <a:bodyPr/>
                    <a:lstStyle/>
                    <a:p>
                      <a:pPr algn="l" fontAlgn="b"/>
                      <a:r>
                        <a:rPr lang="en-US" sz="800" b="1" i="0" u="none" strike="noStrike">
                          <a:solidFill>
                            <a:srgbClr val="000000"/>
                          </a:solidFill>
                          <a:effectLst/>
                          <a:latin typeface="Arial" panose="020B0604020202020204" pitchFamily="34" charset="0"/>
                        </a:rPr>
                        <a:t>CNE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Distinct Hours</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Hours CNE was presolved</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Average RAM</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Max of RAM</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Min of RAM</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800" b="1" i="0" u="none" strike="noStrike">
                          <a:solidFill>
                            <a:srgbClr val="000000"/>
                          </a:solidFill>
                          <a:effectLst/>
                          <a:latin typeface="Arial" panose="020B0604020202020204" pitchFamily="34" charset="0"/>
                        </a:rPr>
                        <a:t>Max of z2zPTDF</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pl-PL" sz="800" b="1" i="0" u="none" strike="noStrike">
                          <a:solidFill>
                            <a:srgbClr val="000000"/>
                          </a:solidFill>
                          <a:effectLst/>
                          <a:latin typeface="Arial" panose="020B0604020202020204" pitchFamily="34" charset="0"/>
                        </a:rPr>
                        <a:t>Max of sum z2z PTDF</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3910660357"/>
                  </a:ext>
                </a:extLst>
              </a:tr>
              <a:tr h="155202">
                <a:tc>
                  <a:txBody>
                    <a:bodyPr/>
                    <a:lstStyle/>
                    <a:p>
                      <a:pPr algn="l" fontAlgn="b"/>
                      <a:r>
                        <a:rPr lang="en-US" sz="800" b="0" i="0" u="none" strike="noStrike">
                          <a:solidFill>
                            <a:srgbClr val="000000"/>
                          </a:solidFill>
                          <a:effectLst/>
                          <a:latin typeface="Arial" panose="020B0604020202020204" pitchFamily="34" charset="0"/>
                        </a:rPr>
                        <a:t>[AT-HU] Wien Suedost - Gyoer 245 [DIR] [AT]</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554</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746</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56%</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90%</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0.06457</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0.25671</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9D9D9"/>
                    </a:solidFill>
                  </a:tcPr>
                </a:tc>
                <a:extLst>
                  <a:ext uri="{0D108BD9-81ED-4DB2-BD59-A6C34878D82A}">
                    <a16:rowId xmlns:a16="http://schemas.microsoft.com/office/drawing/2014/main" val="1404042987"/>
                  </a:ext>
                </a:extLst>
              </a:tr>
              <a:tr h="155202">
                <a:tc>
                  <a:txBody>
                    <a:bodyPr/>
                    <a:lstStyle/>
                    <a:p>
                      <a:pPr algn="l" fontAlgn="b"/>
                      <a:r>
                        <a:rPr lang="fr-FR" sz="800" b="0" i="0" u="none" strike="noStrike">
                          <a:solidFill>
                            <a:srgbClr val="000000"/>
                          </a:solidFill>
                          <a:effectLst/>
                          <a:latin typeface="Arial" panose="020B0604020202020204" pitchFamily="34" charset="0"/>
                        </a:rPr>
                        <a:t>[CZ-PL] Wielopole - Nosovice [DIR] [PL]</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552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882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60%</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0.06359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1.27799</a:t>
                      </a:r>
                    </a:p>
                  </a:txBody>
                  <a:tcPr marL="0" marR="0" marT="0" marB="0" anchor="b">
                    <a:lnL>
                      <a:noFill/>
                    </a:lnL>
                    <a:lnR>
                      <a:noFill/>
                    </a:lnR>
                    <a:lnT>
                      <a:noFill/>
                    </a:lnT>
                    <a:lnB>
                      <a:noFill/>
                    </a:lnB>
                  </a:tcPr>
                </a:tc>
                <a:extLst>
                  <a:ext uri="{0D108BD9-81ED-4DB2-BD59-A6C34878D82A}">
                    <a16:rowId xmlns:a16="http://schemas.microsoft.com/office/drawing/2014/main" val="1400262588"/>
                  </a:ext>
                </a:extLst>
              </a:tr>
              <a:tr h="155202">
                <a:tc>
                  <a:txBody>
                    <a:bodyPr/>
                    <a:lstStyle/>
                    <a:p>
                      <a:pPr algn="l" fontAlgn="b"/>
                      <a:r>
                        <a:rPr lang="en-US" sz="800" b="0" i="0" u="none" strike="noStrike">
                          <a:solidFill>
                            <a:srgbClr val="000000"/>
                          </a:solidFill>
                          <a:effectLst/>
                          <a:latin typeface="Arial" panose="020B0604020202020204" pitchFamily="34" charset="0"/>
                        </a:rPr>
                        <a:t>[HR-SI] 220kV Pehlin - Divaca [OPP] [HR]</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550</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996</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100%</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146%</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60%</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0.02771</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0.45787</a:t>
                      </a:r>
                    </a:p>
                  </a:txBody>
                  <a:tcPr marL="0" marR="0" marT="0" marB="0" anchor="b">
                    <a:lnL>
                      <a:noFill/>
                    </a:lnL>
                    <a:lnR>
                      <a:noFill/>
                    </a:lnR>
                    <a:lnT>
                      <a:noFill/>
                    </a:lnT>
                    <a:lnB>
                      <a:noFill/>
                    </a:lnB>
                    <a:solidFill>
                      <a:srgbClr val="D9D9D9"/>
                    </a:solidFill>
                  </a:tcPr>
                </a:tc>
                <a:extLst>
                  <a:ext uri="{0D108BD9-81ED-4DB2-BD59-A6C34878D82A}">
                    <a16:rowId xmlns:a16="http://schemas.microsoft.com/office/drawing/2014/main" val="2729853689"/>
                  </a:ext>
                </a:extLst>
              </a:tr>
              <a:tr h="155202">
                <a:tc>
                  <a:txBody>
                    <a:bodyPr/>
                    <a:lstStyle/>
                    <a:p>
                      <a:pPr algn="l" fontAlgn="b"/>
                      <a:r>
                        <a:rPr lang="es-ES" sz="800" b="0" i="0" u="none" strike="noStrike">
                          <a:solidFill>
                            <a:srgbClr val="000000"/>
                          </a:solidFill>
                          <a:effectLst/>
                          <a:latin typeface="Arial" panose="020B0604020202020204" pitchFamily="34" charset="0"/>
                        </a:rPr>
                        <a:t>[HR-SI] 220kV Pehlin - Divaca [DIR] [HR]</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549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565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70%</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105%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0.18377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0.45787</a:t>
                      </a:r>
                    </a:p>
                  </a:txBody>
                  <a:tcPr marL="0" marR="0" marT="0" marB="0" anchor="b">
                    <a:lnL>
                      <a:noFill/>
                    </a:lnL>
                    <a:lnR>
                      <a:noFill/>
                    </a:lnR>
                    <a:lnT>
                      <a:noFill/>
                    </a:lnT>
                    <a:lnB>
                      <a:noFill/>
                    </a:lnB>
                  </a:tcPr>
                </a:tc>
                <a:extLst>
                  <a:ext uri="{0D108BD9-81ED-4DB2-BD59-A6C34878D82A}">
                    <a16:rowId xmlns:a16="http://schemas.microsoft.com/office/drawing/2014/main" val="89122900"/>
                  </a:ext>
                </a:extLst>
              </a:tr>
              <a:tr h="155202">
                <a:tc>
                  <a:txBody>
                    <a:bodyPr/>
                    <a:lstStyle/>
                    <a:p>
                      <a:pPr algn="l" fontAlgn="b"/>
                      <a:r>
                        <a:rPr lang="en-US" sz="800" b="0" i="0" u="none" strike="noStrike">
                          <a:solidFill>
                            <a:srgbClr val="000000"/>
                          </a:solidFill>
                          <a:effectLst/>
                          <a:latin typeface="Arial" panose="020B0604020202020204" pitchFamily="34" charset="0"/>
                        </a:rPr>
                        <a:t>[RO-RO] TR Rosiori 400</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549</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626</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36%</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80%</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16%</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0.00913</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0.22161</a:t>
                      </a:r>
                    </a:p>
                  </a:txBody>
                  <a:tcPr marL="0" marR="0" marT="0" marB="0" anchor="b">
                    <a:lnL>
                      <a:noFill/>
                    </a:lnL>
                    <a:lnR>
                      <a:noFill/>
                    </a:lnR>
                    <a:lnT>
                      <a:noFill/>
                    </a:lnT>
                    <a:lnB>
                      <a:noFill/>
                    </a:lnB>
                    <a:solidFill>
                      <a:srgbClr val="D9D9D9"/>
                    </a:solidFill>
                  </a:tcPr>
                </a:tc>
                <a:extLst>
                  <a:ext uri="{0D108BD9-81ED-4DB2-BD59-A6C34878D82A}">
                    <a16:rowId xmlns:a16="http://schemas.microsoft.com/office/drawing/2014/main" val="4137276570"/>
                  </a:ext>
                </a:extLst>
              </a:tr>
              <a:tr h="155202">
                <a:tc>
                  <a:txBody>
                    <a:bodyPr/>
                    <a:lstStyle/>
                    <a:p>
                      <a:pPr algn="l" fontAlgn="b"/>
                      <a:r>
                        <a:rPr lang="en-US" sz="800" b="0" i="0" u="none" strike="noStrike">
                          <a:solidFill>
                            <a:srgbClr val="000000"/>
                          </a:solidFill>
                          <a:effectLst/>
                          <a:latin typeface="Arial" panose="020B0604020202020204" pitchFamily="34" charset="0"/>
                        </a:rPr>
                        <a:t>[SK-HU] Gabcikovo - Gonyu [OPP] [HU]</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548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732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112%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0.14326</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0.84383</a:t>
                      </a:r>
                    </a:p>
                  </a:txBody>
                  <a:tcPr marL="0" marR="0" marT="0" marB="0" anchor="b">
                    <a:lnL>
                      <a:noFill/>
                    </a:lnL>
                    <a:lnR>
                      <a:noFill/>
                    </a:lnR>
                    <a:lnT>
                      <a:noFill/>
                    </a:lnT>
                    <a:lnB>
                      <a:noFill/>
                    </a:lnB>
                  </a:tcPr>
                </a:tc>
                <a:extLst>
                  <a:ext uri="{0D108BD9-81ED-4DB2-BD59-A6C34878D82A}">
                    <a16:rowId xmlns:a16="http://schemas.microsoft.com/office/drawing/2014/main" val="711121808"/>
                  </a:ext>
                </a:extLst>
              </a:tr>
              <a:tr h="155202">
                <a:tc>
                  <a:txBody>
                    <a:bodyPr/>
                    <a:lstStyle/>
                    <a:p>
                      <a:pPr algn="l" fontAlgn="b"/>
                      <a:r>
                        <a:rPr lang="en-US" sz="800" b="0" i="0" u="none" strike="noStrike">
                          <a:solidFill>
                            <a:srgbClr val="000000"/>
                          </a:solidFill>
                          <a:effectLst/>
                          <a:latin typeface="Arial" panose="020B0604020202020204" pitchFamily="34" charset="0"/>
                        </a:rPr>
                        <a:t>[CZ-SK] Nosovice - Varin [DIR] [SK]</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548</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1005</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81%</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117%</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62%</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0.34331</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1.39791</a:t>
                      </a:r>
                    </a:p>
                  </a:txBody>
                  <a:tcPr marL="0" marR="0" marT="0" marB="0" anchor="b">
                    <a:lnL>
                      <a:noFill/>
                    </a:lnL>
                    <a:lnR>
                      <a:noFill/>
                    </a:lnR>
                    <a:lnT>
                      <a:noFill/>
                    </a:lnT>
                    <a:lnB>
                      <a:noFill/>
                    </a:lnB>
                    <a:solidFill>
                      <a:srgbClr val="D9D9D9"/>
                    </a:solidFill>
                  </a:tcPr>
                </a:tc>
                <a:extLst>
                  <a:ext uri="{0D108BD9-81ED-4DB2-BD59-A6C34878D82A}">
                    <a16:rowId xmlns:a16="http://schemas.microsoft.com/office/drawing/2014/main" val="3295827250"/>
                  </a:ext>
                </a:extLst>
              </a:tr>
              <a:tr h="155202">
                <a:tc>
                  <a:txBody>
                    <a:bodyPr/>
                    <a:lstStyle/>
                    <a:p>
                      <a:pPr algn="l" fontAlgn="b"/>
                      <a:r>
                        <a:rPr lang="de-DE" sz="800" b="0" i="0" u="none" strike="noStrike">
                          <a:solidFill>
                            <a:srgbClr val="000000"/>
                          </a:solidFill>
                          <a:effectLst/>
                          <a:latin typeface="Arial" panose="020B0604020202020204" pitchFamily="34" charset="0"/>
                        </a:rPr>
                        <a:t>[CZ-D2] Hradec - Etzenricht 441 [DIR] [D2]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547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793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99%</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0.29078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1.20721</a:t>
                      </a:r>
                    </a:p>
                  </a:txBody>
                  <a:tcPr marL="0" marR="0" marT="0" marB="0" anchor="b">
                    <a:lnL>
                      <a:noFill/>
                    </a:lnL>
                    <a:lnR>
                      <a:noFill/>
                    </a:lnR>
                    <a:lnT>
                      <a:noFill/>
                    </a:lnT>
                    <a:lnB>
                      <a:noFill/>
                    </a:lnB>
                  </a:tcPr>
                </a:tc>
                <a:extLst>
                  <a:ext uri="{0D108BD9-81ED-4DB2-BD59-A6C34878D82A}">
                    <a16:rowId xmlns:a16="http://schemas.microsoft.com/office/drawing/2014/main" val="4138761562"/>
                  </a:ext>
                </a:extLst>
              </a:tr>
              <a:tr h="155202">
                <a:tc>
                  <a:txBody>
                    <a:bodyPr/>
                    <a:lstStyle/>
                    <a:p>
                      <a:pPr algn="l" fontAlgn="b"/>
                      <a:r>
                        <a:rPr lang="en-US" sz="800" b="0" i="0" u="none" strike="noStrike">
                          <a:solidFill>
                            <a:srgbClr val="000000"/>
                          </a:solidFill>
                          <a:effectLst/>
                          <a:latin typeface="Arial" panose="020B0604020202020204" pitchFamily="34" charset="0"/>
                        </a:rPr>
                        <a:t>[AT-AT] Westtirol 1 - Westtirol 2 WTRHU41 [DIR]</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544</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1108</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82%</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181%</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0.02884</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0.91459</a:t>
                      </a:r>
                    </a:p>
                  </a:txBody>
                  <a:tcPr marL="0" marR="0" marT="0" marB="0" anchor="b">
                    <a:lnL>
                      <a:noFill/>
                    </a:lnL>
                    <a:lnR>
                      <a:noFill/>
                    </a:lnR>
                    <a:lnT>
                      <a:noFill/>
                    </a:lnT>
                    <a:lnB>
                      <a:noFill/>
                    </a:lnB>
                    <a:solidFill>
                      <a:srgbClr val="D9D9D9"/>
                    </a:solidFill>
                  </a:tcPr>
                </a:tc>
                <a:extLst>
                  <a:ext uri="{0D108BD9-81ED-4DB2-BD59-A6C34878D82A}">
                    <a16:rowId xmlns:a16="http://schemas.microsoft.com/office/drawing/2014/main" val="894919436"/>
                  </a:ext>
                </a:extLst>
              </a:tr>
              <a:tr h="155202">
                <a:tc>
                  <a:txBody>
                    <a:bodyPr/>
                    <a:lstStyle/>
                    <a:p>
                      <a:pPr algn="l" fontAlgn="b"/>
                      <a:r>
                        <a:rPr lang="en-US" sz="800" b="0" i="0" u="none" strike="noStrike">
                          <a:solidFill>
                            <a:srgbClr val="000000"/>
                          </a:solidFill>
                          <a:effectLst/>
                          <a:latin typeface="Arial" panose="020B0604020202020204" pitchFamily="34" charset="0"/>
                        </a:rPr>
                        <a:t>[HR-BA] 220kV Zakucac - Mostar [DIR] [HR]</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542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542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181%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0.15024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0.40666</a:t>
                      </a:r>
                    </a:p>
                  </a:txBody>
                  <a:tcPr marL="0" marR="0" marT="0" marB="0" anchor="b">
                    <a:lnL>
                      <a:noFill/>
                    </a:lnL>
                    <a:lnR>
                      <a:noFill/>
                    </a:lnR>
                    <a:lnT>
                      <a:noFill/>
                    </a:lnT>
                    <a:lnB>
                      <a:noFill/>
                    </a:lnB>
                  </a:tcPr>
                </a:tc>
                <a:extLst>
                  <a:ext uri="{0D108BD9-81ED-4DB2-BD59-A6C34878D82A}">
                    <a16:rowId xmlns:a16="http://schemas.microsoft.com/office/drawing/2014/main" val="1763937593"/>
                  </a:ext>
                </a:extLst>
              </a:tr>
              <a:tr h="155202">
                <a:tc>
                  <a:txBody>
                    <a:bodyPr/>
                    <a:lstStyle/>
                    <a:p>
                      <a:pPr algn="l" fontAlgn="b"/>
                      <a:r>
                        <a:rPr lang="en-US" sz="800" b="0" i="0" u="none" strike="noStrike">
                          <a:solidFill>
                            <a:srgbClr val="000000"/>
                          </a:solidFill>
                          <a:effectLst/>
                          <a:latin typeface="Arial" panose="020B0604020202020204" pitchFamily="34" charset="0"/>
                        </a:rPr>
                        <a:t>[CZ-SK] Nosovice - Varin [OPP] [SK]</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540</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1057</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103%</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129%</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66%</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0.35343</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1.39791</a:t>
                      </a:r>
                    </a:p>
                  </a:txBody>
                  <a:tcPr marL="0" marR="0" marT="0" marB="0" anchor="b">
                    <a:lnL>
                      <a:noFill/>
                    </a:lnL>
                    <a:lnR>
                      <a:noFill/>
                    </a:lnR>
                    <a:lnT>
                      <a:noFill/>
                    </a:lnT>
                    <a:lnB>
                      <a:noFill/>
                    </a:lnB>
                    <a:solidFill>
                      <a:srgbClr val="D9D9D9"/>
                    </a:solidFill>
                  </a:tcPr>
                </a:tc>
                <a:extLst>
                  <a:ext uri="{0D108BD9-81ED-4DB2-BD59-A6C34878D82A}">
                    <a16:rowId xmlns:a16="http://schemas.microsoft.com/office/drawing/2014/main" val="1223819249"/>
                  </a:ext>
                </a:extLst>
              </a:tr>
              <a:tr h="155202">
                <a:tc>
                  <a:txBody>
                    <a:bodyPr/>
                    <a:lstStyle/>
                    <a:p>
                      <a:pPr algn="l" fontAlgn="b"/>
                      <a:r>
                        <a:rPr lang="en-US" sz="800" b="0" i="0" u="none" strike="noStrike">
                          <a:solidFill>
                            <a:srgbClr val="000000"/>
                          </a:solidFill>
                          <a:effectLst/>
                          <a:latin typeface="Arial" panose="020B0604020202020204" pitchFamily="34" charset="0"/>
                        </a:rPr>
                        <a:t>[AT-AT] Westtirol 1 - Westtirol 2 WTRHU41 [OPP]</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538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715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30%</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0.2192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0.93758</a:t>
                      </a:r>
                    </a:p>
                  </a:txBody>
                  <a:tcPr marL="0" marR="0" marT="0" marB="0" anchor="b">
                    <a:lnL>
                      <a:noFill/>
                    </a:lnL>
                    <a:lnR>
                      <a:noFill/>
                    </a:lnR>
                    <a:lnT>
                      <a:noFill/>
                    </a:lnT>
                    <a:lnB>
                      <a:noFill/>
                    </a:lnB>
                  </a:tcPr>
                </a:tc>
                <a:extLst>
                  <a:ext uri="{0D108BD9-81ED-4DB2-BD59-A6C34878D82A}">
                    <a16:rowId xmlns:a16="http://schemas.microsoft.com/office/drawing/2014/main" val="1383242983"/>
                  </a:ext>
                </a:extLst>
              </a:tr>
              <a:tr h="155202">
                <a:tc>
                  <a:txBody>
                    <a:bodyPr/>
                    <a:lstStyle/>
                    <a:p>
                      <a:pPr algn="l" fontAlgn="b"/>
                      <a:r>
                        <a:rPr lang="en-US" sz="800" b="0" i="0" u="none" strike="noStrike">
                          <a:solidFill>
                            <a:srgbClr val="000000"/>
                          </a:solidFill>
                          <a:effectLst/>
                          <a:latin typeface="Arial" panose="020B0604020202020204" pitchFamily="34" charset="0"/>
                        </a:rPr>
                        <a:t>[HU-HU] Gonyu - Gyor [DIR]</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528</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724</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75%</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98%</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60%</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0.13645</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1.29212</a:t>
                      </a:r>
                    </a:p>
                  </a:txBody>
                  <a:tcPr marL="0" marR="0" marT="0" marB="0" anchor="b">
                    <a:lnL>
                      <a:noFill/>
                    </a:lnL>
                    <a:lnR>
                      <a:noFill/>
                    </a:lnR>
                    <a:lnT>
                      <a:noFill/>
                    </a:lnT>
                    <a:lnB>
                      <a:noFill/>
                    </a:lnB>
                    <a:solidFill>
                      <a:srgbClr val="D9D9D9"/>
                    </a:solidFill>
                  </a:tcPr>
                </a:tc>
                <a:extLst>
                  <a:ext uri="{0D108BD9-81ED-4DB2-BD59-A6C34878D82A}">
                    <a16:rowId xmlns:a16="http://schemas.microsoft.com/office/drawing/2014/main" val="3395695081"/>
                  </a:ext>
                </a:extLst>
              </a:tr>
              <a:tr h="155202">
                <a:tc>
                  <a:txBody>
                    <a:bodyPr/>
                    <a:lstStyle/>
                    <a:p>
                      <a:pPr algn="l" fontAlgn="b"/>
                      <a:r>
                        <a:rPr lang="pl-PL" sz="800" b="0" i="0" u="none" strike="noStrike">
                          <a:solidFill>
                            <a:srgbClr val="000000"/>
                          </a:solidFill>
                          <a:effectLst/>
                          <a:latin typeface="Arial" panose="020B0604020202020204" pitchFamily="34" charset="0"/>
                        </a:rPr>
                        <a:t>[CZ-SK] Sokolnice - Senice [DIR] [CZ]</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514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514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62%</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0.08671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0.32836</a:t>
                      </a:r>
                    </a:p>
                  </a:txBody>
                  <a:tcPr marL="0" marR="0" marT="0" marB="0" anchor="b">
                    <a:lnL>
                      <a:noFill/>
                    </a:lnL>
                    <a:lnR>
                      <a:noFill/>
                    </a:lnR>
                    <a:lnT>
                      <a:noFill/>
                    </a:lnT>
                    <a:lnB>
                      <a:noFill/>
                    </a:lnB>
                  </a:tcPr>
                </a:tc>
                <a:extLst>
                  <a:ext uri="{0D108BD9-81ED-4DB2-BD59-A6C34878D82A}">
                    <a16:rowId xmlns:a16="http://schemas.microsoft.com/office/drawing/2014/main" val="2406462641"/>
                  </a:ext>
                </a:extLst>
              </a:tr>
              <a:tr h="155202">
                <a:tc>
                  <a:txBody>
                    <a:bodyPr/>
                    <a:lstStyle/>
                    <a:p>
                      <a:pPr algn="l" fontAlgn="b"/>
                      <a:r>
                        <a:rPr lang="nb-NO" sz="800" b="0" i="0" u="none" strike="noStrike">
                          <a:solidFill>
                            <a:srgbClr val="000000"/>
                          </a:solidFill>
                          <a:effectLst/>
                          <a:latin typeface="Arial" panose="020B0604020202020204" pitchFamily="34" charset="0"/>
                        </a:rPr>
                        <a:t>[BE-FR] Avelgem - Avelin 80 [OPP] [FR]</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512</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512</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80%</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128%</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18%</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0.11208</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0.75118</a:t>
                      </a:r>
                    </a:p>
                  </a:txBody>
                  <a:tcPr marL="0" marR="0" marT="0" marB="0" anchor="b">
                    <a:lnL>
                      <a:noFill/>
                    </a:lnL>
                    <a:lnR>
                      <a:noFill/>
                    </a:lnR>
                    <a:lnT>
                      <a:noFill/>
                    </a:lnT>
                    <a:lnB>
                      <a:noFill/>
                    </a:lnB>
                    <a:solidFill>
                      <a:srgbClr val="D9D9D9"/>
                    </a:solidFill>
                  </a:tcPr>
                </a:tc>
                <a:extLst>
                  <a:ext uri="{0D108BD9-81ED-4DB2-BD59-A6C34878D82A}">
                    <a16:rowId xmlns:a16="http://schemas.microsoft.com/office/drawing/2014/main" val="184609350"/>
                  </a:ext>
                </a:extLst>
              </a:tr>
              <a:tr h="155202">
                <a:tc>
                  <a:txBody>
                    <a:bodyPr/>
                    <a:lstStyle/>
                    <a:p>
                      <a:pPr algn="l" fontAlgn="b"/>
                      <a:r>
                        <a:rPr lang="en-US" sz="800" b="0" i="0" u="none" strike="noStrike">
                          <a:solidFill>
                            <a:srgbClr val="000000"/>
                          </a:solidFill>
                          <a:effectLst/>
                          <a:latin typeface="Arial" panose="020B0604020202020204" pitchFamily="34" charset="0"/>
                        </a:rPr>
                        <a:t>[SI-AT] 220 kV Podlog - Obersielach [OPP] [SI]</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508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511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80%</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153%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15%</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0.17231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0.49929</a:t>
                      </a:r>
                    </a:p>
                  </a:txBody>
                  <a:tcPr marL="0" marR="0" marT="0" marB="0" anchor="b">
                    <a:lnL>
                      <a:noFill/>
                    </a:lnL>
                    <a:lnR>
                      <a:noFill/>
                    </a:lnR>
                    <a:lnT>
                      <a:noFill/>
                    </a:lnT>
                    <a:lnB>
                      <a:noFill/>
                    </a:lnB>
                  </a:tcPr>
                </a:tc>
                <a:extLst>
                  <a:ext uri="{0D108BD9-81ED-4DB2-BD59-A6C34878D82A}">
                    <a16:rowId xmlns:a16="http://schemas.microsoft.com/office/drawing/2014/main" val="199695964"/>
                  </a:ext>
                </a:extLst>
              </a:tr>
              <a:tr h="155202">
                <a:tc>
                  <a:txBody>
                    <a:bodyPr/>
                    <a:lstStyle/>
                    <a:p>
                      <a:pPr algn="l" fontAlgn="b"/>
                      <a:r>
                        <a:rPr lang="fr-FR" sz="800" b="0" i="0" u="none" strike="noStrike">
                          <a:solidFill>
                            <a:srgbClr val="000000"/>
                          </a:solidFill>
                          <a:effectLst/>
                          <a:latin typeface="Arial" panose="020B0604020202020204" pitchFamily="34" charset="0"/>
                        </a:rPr>
                        <a:t>[SK-SK] V.Dur - Levice 2 [DIR]</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504</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504</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39%</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63%</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0.16858</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0.70171</a:t>
                      </a:r>
                    </a:p>
                  </a:txBody>
                  <a:tcPr marL="0" marR="0" marT="0" marB="0" anchor="b">
                    <a:lnL>
                      <a:noFill/>
                    </a:lnL>
                    <a:lnR>
                      <a:noFill/>
                    </a:lnR>
                    <a:lnT>
                      <a:noFill/>
                    </a:lnT>
                    <a:lnB>
                      <a:noFill/>
                    </a:lnB>
                    <a:solidFill>
                      <a:srgbClr val="D9D9D9"/>
                    </a:solidFill>
                  </a:tcPr>
                </a:tc>
                <a:extLst>
                  <a:ext uri="{0D108BD9-81ED-4DB2-BD59-A6C34878D82A}">
                    <a16:rowId xmlns:a16="http://schemas.microsoft.com/office/drawing/2014/main" val="3484865554"/>
                  </a:ext>
                </a:extLst>
              </a:tr>
              <a:tr h="155202">
                <a:tc>
                  <a:txBody>
                    <a:bodyPr/>
                    <a:lstStyle/>
                    <a:p>
                      <a:pPr algn="l" fontAlgn="b"/>
                      <a:r>
                        <a:rPr lang="pl-PL" sz="800" b="0" i="0" u="none" strike="noStrike">
                          <a:solidFill>
                            <a:srgbClr val="000000"/>
                          </a:solidFill>
                          <a:effectLst/>
                          <a:latin typeface="Arial" panose="020B0604020202020204" pitchFamily="34" charset="0"/>
                        </a:rPr>
                        <a:t>[CZ-SK] Sokolnice - Krizovany [OPP] [CZ]</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494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494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98%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118%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78%</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0.22731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1.23725</a:t>
                      </a:r>
                    </a:p>
                  </a:txBody>
                  <a:tcPr marL="0" marR="0" marT="0" marB="0" anchor="b">
                    <a:lnL>
                      <a:noFill/>
                    </a:lnL>
                    <a:lnR>
                      <a:noFill/>
                    </a:lnR>
                    <a:lnT>
                      <a:noFill/>
                    </a:lnT>
                    <a:lnB>
                      <a:noFill/>
                    </a:lnB>
                  </a:tcPr>
                </a:tc>
                <a:extLst>
                  <a:ext uri="{0D108BD9-81ED-4DB2-BD59-A6C34878D82A}">
                    <a16:rowId xmlns:a16="http://schemas.microsoft.com/office/drawing/2014/main" val="4096738107"/>
                  </a:ext>
                </a:extLst>
              </a:tr>
              <a:tr h="155202">
                <a:tc>
                  <a:txBody>
                    <a:bodyPr/>
                    <a:lstStyle/>
                    <a:p>
                      <a:pPr algn="l" fontAlgn="b"/>
                      <a:r>
                        <a:rPr lang="en-US" sz="800" b="0" i="0" u="none" strike="noStrike">
                          <a:solidFill>
                            <a:srgbClr val="000000"/>
                          </a:solidFill>
                          <a:effectLst/>
                          <a:latin typeface="Arial" panose="020B0604020202020204" pitchFamily="34" charset="0"/>
                        </a:rPr>
                        <a:t>[HU-HU] Felsozsolca - Sajoivanka [DIR]</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491</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491</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85%</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111%</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58%</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0.05894</a:t>
                      </a:r>
                    </a:p>
                  </a:txBody>
                  <a:tcPr marL="0" marR="0" marT="0" marB="0" anchor="b">
                    <a:lnL>
                      <a:noFill/>
                    </a:lnL>
                    <a:lnR>
                      <a:noFill/>
                    </a:lnR>
                    <a:lnT>
                      <a:noFill/>
                    </a:lnT>
                    <a:lnB>
                      <a:noFill/>
                    </a:lnB>
                    <a:solidFill>
                      <a:srgbClr val="D9D9D9"/>
                    </a:solidFill>
                  </a:tcPr>
                </a:tc>
                <a:tc>
                  <a:txBody>
                    <a:bodyPr/>
                    <a:lstStyle/>
                    <a:p>
                      <a:pPr algn="r" fontAlgn="b"/>
                      <a:r>
                        <a:rPr lang="en-US" sz="800" b="0" i="0" u="none" strike="noStrike">
                          <a:solidFill>
                            <a:srgbClr val="000000"/>
                          </a:solidFill>
                          <a:effectLst/>
                          <a:latin typeface="Arial" panose="020B0604020202020204" pitchFamily="34" charset="0"/>
                        </a:rPr>
                        <a:t>0.6222</a:t>
                      </a:r>
                    </a:p>
                  </a:txBody>
                  <a:tcPr marL="0" marR="0" marT="0" marB="0" anchor="b">
                    <a:lnL>
                      <a:noFill/>
                    </a:lnL>
                    <a:lnR>
                      <a:noFill/>
                    </a:lnR>
                    <a:lnT>
                      <a:noFill/>
                    </a:lnT>
                    <a:lnB>
                      <a:noFill/>
                    </a:lnB>
                    <a:solidFill>
                      <a:srgbClr val="D9D9D9"/>
                    </a:solidFill>
                  </a:tcPr>
                </a:tc>
                <a:extLst>
                  <a:ext uri="{0D108BD9-81ED-4DB2-BD59-A6C34878D82A}">
                    <a16:rowId xmlns:a16="http://schemas.microsoft.com/office/drawing/2014/main" val="3058416483"/>
                  </a:ext>
                </a:extLst>
              </a:tr>
              <a:tr h="155202">
                <a:tc>
                  <a:txBody>
                    <a:bodyPr/>
                    <a:lstStyle/>
                    <a:p>
                      <a:pPr algn="l" fontAlgn="b"/>
                      <a:r>
                        <a:rPr lang="en-US" sz="800" b="0" i="0" u="none" strike="noStrike">
                          <a:solidFill>
                            <a:srgbClr val="000000"/>
                          </a:solidFill>
                          <a:effectLst/>
                          <a:latin typeface="Arial" panose="020B0604020202020204" pitchFamily="34" charset="0"/>
                        </a:rPr>
                        <a:t>[HR-BA] 220kV Zakucac - Mostar [OPP] [HR]</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477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477</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103%</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194%</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1%</a:t>
                      </a:r>
                    </a:p>
                  </a:txBody>
                  <a:tcPr marL="0" marR="0" marT="0" marB="0" anchor="b">
                    <a:lnL>
                      <a:noFill/>
                    </a:lnL>
                    <a:lnR>
                      <a:noFill/>
                    </a:lnR>
                    <a:lnT>
                      <a:noFill/>
                    </a:lnT>
                    <a:lnB>
                      <a:noFill/>
                    </a:lnB>
                  </a:tcPr>
                </a:tc>
                <a:tc>
                  <a:txBody>
                    <a:bodyPr/>
                    <a:lstStyle/>
                    <a:p>
                      <a:pPr algn="r" fontAlgn="b"/>
                      <a:r>
                        <a:rPr lang="en-US" sz="800" b="0" i="0" u="none" strike="noStrike">
                          <a:solidFill>
                            <a:srgbClr val="000000"/>
                          </a:solidFill>
                          <a:effectLst/>
                          <a:latin typeface="Arial" panose="020B0604020202020204" pitchFamily="34" charset="0"/>
                        </a:rPr>
                        <a:t>0.04623</a:t>
                      </a:r>
                    </a:p>
                  </a:txBody>
                  <a:tcPr marL="0" marR="0" marT="0" marB="0" anchor="b">
                    <a:lnL>
                      <a:noFill/>
                    </a:lnL>
                    <a:lnR>
                      <a:noFill/>
                    </a:lnR>
                    <a:lnT>
                      <a:noFill/>
                    </a:lnT>
                    <a:lnB>
                      <a:noFill/>
                    </a:lnB>
                  </a:tcPr>
                </a:tc>
                <a:tc>
                  <a:txBody>
                    <a:bodyPr/>
                    <a:lstStyle/>
                    <a:p>
                      <a:pPr algn="r" fontAlgn="b"/>
                      <a:r>
                        <a:rPr lang="en-US" sz="800" b="0" i="0" u="none" strike="noStrike" dirty="0">
                          <a:solidFill>
                            <a:srgbClr val="000000"/>
                          </a:solidFill>
                          <a:effectLst/>
                          <a:latin typeface="Arial" panose="020B0604020202020204" pitchFamily="34" charset="0"/>
                        </a:rPr>
                        <a:t>0.40666</a:t>
                      </a:r>
                    </a:p>
                  </a:txBody>
                  <a:tcPr marL="0" marR="0" marT="0" marB="0" anchor="b">
                    <a:lnL>
                      <a:noFill/>
                    </a:lnL>
                    <a:lnR>
                      <a:noFill/>
                    </a:lnR>
                    <a:lnT>
                      <a:noFill/>
                    </a:lnT>
                    <a:lnB>
                      <a:noFill/>
                    </a:lnB>
                  </a:tcPr>
                </a:tc>
                <a:extLst>
                  <a:ext uri="{0D108BD9-81ED-4DB2-BD59-A6C34878D82A}">
                    <a16:rowId xmlns:a16="http://schemas.microsoft.com/office/drawing/2014/main" val="1629912289"/>
                  </a:ext>
                </a:extLst>
              </a:tr>
            </a:tbl>
          </a:graphicData>
        </a:graphic>
      </p:graphicFrame>
      <p:sp>
        <p:nvSpPr>
          <p:cNvPr id="11" name="PoljeZBesedilom 10"/>
          <p:cNvSpPr txBox="1"/>
          <p:nvPr/>
        </p:nvSpPr>
        <p:spPr>
          <a:xfrm>
            <a:off x="527596" y="5277697"/>
            <a:ext cx="8899210" cy="938719"/>
          </a:xfrm>
          <a:prstGeom prst="rect">
            <a:avLst/>
          </a:prstGeom>
          <a:noFill/>
        </p:spPr>
        <p:txBody>
          <a:bodyPr wrap="square" rtlCol="0">
            <a:spAutoFit/>
          </a:bodyPr>
          <a:lstStyle/>
          <a:p>
            <a:r>
              <a:rPr lang="en-GB" sz="1100" b="1" dirty="0"/>
              <a:t>Note 1: </a:t>
            </a:r>
            <a:r>
              <a:rPr lang="en-GB" sz="1100" dirty="0"/>
              <a:t>the shown z2zPTDF values do </a:t>
            </a:r>
            <a:r>
              <a:rPr lang="en-GB" sz="1100" b="1" dirty="0"/>
              <a:t>not</a:t>
            </a:r>
            <a:r>
              <a:rPr lang="en-GB" sz="1100" dirty="0"/>
              <a:t> correspond to the maximum zone-to-zone PTDFs according to equation 5 of the Day-ahead CCM and hence are not the ones used for the CNEC Selection. The z2zPTDFs are calculated only between neighbouring BZs by the scripts used for external parallel run reporting. See KPI reading guide on JAO.</a:t>
            </a:r>
            <a:endParaRPr lang="sl-SI" sz="1100" dirty="0"/>
          </a:p>
          <a:p>
            <a:r>
              <a:rPr lang="en-GB" sz="1100" b="1" dirty="0"/>
              <a:t>Note 2:</a:t>
            </a:r>
            <a:r>
              <a:rPr lang="en-GB" sz="1100" dirty="0"/>
              <a:t> RAM for Core exchanges can be higher than 100% due to the relieving effect of </a:t>
            </a:r>
            <a:r>
              <a:rPr lang="en-GB" sz="1100" dirty="0" err="1"/>
              <a:t>Fuaf</a:t>
            </a:r>
            <a:r>
              <a:rPr lang="en-GB" sz="1100" dirty="0"/>
              <a:t>:  </a:t>
            </a:r>
            <a:r>
              <a:rPr lang="en-GB" sz="1100" dirty="0" err="1"/>
              <a:t>RAM_Core</a:t>
            </a:r>
            <a:r>
              <a:rPr lang="en-GB" sz="1100" dirty="0"/>
              <a:t> = </a:t>
            </a:r>
            <a:r>
              <a:rPr lang="en-GB" sz="1100" dirty="0" err="1"/>
              <a:t>CEP_target</a:t>
            </a:r>
            <a:r>
              <a:rPr lang="en-GB" sz="1100" dirty="0"/>
              <a:t> - </a:t>
            </a:r>
            <a:r>
              <a:rPr lang="en-GB" sz="1100" dirty="0" err="1"/>
              <a:t>Fuaf</a:t>
            </a:r>
            <a:r>
              <a:rPr lang="en-GB" sz="1100" dirty="0"/>
              <a:t>. So if </a:t>
            </a:r>
            <a:r>
              <a:rPr lang="en-GB" sz="1100" dirty="0" err="1"/>
              <a:t>Fuaf</a:t>
            </a:r>
            <a:r>
              <a:rPr lang="en-GB" sz="1100" dirty="0"/>
              <a:t> is very negative you can get above 100%.</a:t>
            </a:r>
            <a:endParaRPr lang="sl-SI" sz="1100" dirty="0"/>
          </a:p>
        </p:txBody>
      </p:sp>
    </p:spTree>
    <p:extLst>
      <p:ext uri="{BB962C8B-B14F-4D97-AF65-F5344CB8AC3E}">
        <p14:creationId xmlns:p14="http://schemas.microsoft.com/office/powerpoint/2010/main" val="232582343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tableEx ,Top 10 CNE by Average Maximum AMR (MW) per BD ,multiRowCard ,tableEx ,Average Maximum AMR per BD (MW) by TSO ,tableEx ,basicShap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+2_1</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387187861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538417" y="110176"/>
            <a:ext cx="7044142" cy="336550"/>
          </a:xfrm>
        </p:spPr>
        <p:txBody>
          <a:bodyPr/>
          <a:lstStyle/>
          <a:p>
            <a:r>
              <a:rPr lang="en-US" dirty="0">
                <a:solidFill>
                  <a:srgbClr val="008000"/>
                </a:solidFill>
              </a:rPr>
              <a:t>Parallel Run KPI report</a:t>
            </a:r>
          </a:p>
        </p:txBody>
      </p:sp>
      <p:sp>
        <p:nvSpPr>
          <p:cNvPr id="9" name="Text Placeholder 8">
            <a:extLst>
              <a:ext uri="{FF2B5EF4-FFF2-40B4-BE49-F238E27FC236}">
                <a16:creationId xmlns:a16="http://schemas.microsoft.com/office/drawing/2014/main" id="{228865DE-4E3D-A24E-8314-1A31363C1CC8}"/>
              </a:ext>
            </a:extLst>
          </p:cNvPr>
          <p:cNvSpPr>
            <a:spLocks noGrp="1"/>
          </p:cNvSpPr>
          <p:nvPr>
            <p:ph type="body" sz="quarter" idx="16"/>
          </p:nvPr>
        </p:nvSpPr>
        <p:spPr/>
        <p:txBody>
          <a:bodyPr/>
          <a:lstStyle/>
          <a:p>
            <a:r>
              <a:rPr lang="en-US" dirty="0">
                <a:solidFill>
                  <a:srgbClr val="008000"/>
                </a:solidFill>
              </a:rPr>
              <a:t>KPI</a:t>
            </a:r>
            <a:r>
              <a:rPr lang="hu-HU" dirty="0">
                <a:solidFill>
                  <a:srgbClr val="008000"/>
                </a:solidFill>
              </a:rPr>
              <a:t> </a:t>
            </a:r>
            <a:r>
              <a:rPr lang="de-DE" dirty="0">
                <a:solidFill>
                  <a:srgbClr val="008000"/>
                </a:solidFill>
              </a:rPr>
              <a:t>8a</a:t>
            </a:r>
            <a:r>
              <a:rPr lang="en-GB" altLang="en-US" dirty="0">
                <a:solidFill>
                  <a:srgbClr val="008000"/>
                </a:solidFill>
              </a:rPr>
              <a:t>: </a:t>
            </a:r>
            <a:r>
              <a:rPr lang="en-GB" altLang="hu-HU" dirty="0">
                <a:solidFill>
                  <a:srgbClr val="008000"/>
                </a:solidFill>
              </a:rPr>
              <a:t>Most limiting CNEs (TOP 20)</a:t>
            </a:r>
            <a:r>
              <a:rPr lang="sl-SI" altLang="hu-HU" dirty="0">
                <a:solidFill>
                  <a:srgbClr val="008000"/>
                </a:solidFill>
              </a:rPr>
              <a:t>    </a:t>
            </a:r>
            <a:r>
              <a:rPr lang="cs-CZ" altLang="hu-HU" dirty="0">
                <a:solidFill>
                  <a:srgbClr val="008000"/>
                </a:solidFill>
              </a:rPr>
              <a:t>202</a:t>
            </a:r>
            <a:r>
              <a:rPr lang="en-US" altLang="hu-HU" dirty="0">
                <a:solidFill>
                  <a:srgbClr val="008000"/>
                </a:solidFill>
              </a:rPr>
              <a:t>201</a:t>
            </a:r>
            <a:endParaRPr lang="en-GB" altLang="hu-HU" dirty="0">
              <a:solidFill>
                <a:srgbClr val="008000"/>
              </a:solidFill>
            </a:endParaRPr>
          </a:p>
          <a:p>
            <a:endParaRPr lang="en-US" dirty="0">
              <a:solidFill>
                <a:srgbClr val="FF0000"/>
              </a:solidFill>
            </a:endParaRPr>
          </a:p>
        </p:txBody>
      </p:sp>
      <p:sp>
        <p:nvSpPr>
          <p:cNvPr id="36" name="Content Placeholder 15">
            <a:extLst>
              <a:ext uri="{FF2B5EF4-FFF2-40B4-BE49-F238E27FC236}">
                <a16:creationId xmlns:a16="http://schemas.microsoft.com/office/drawing/2014/main" id="{E358852D-FA22-564B-8FF1-4D41EAF68204}"/>
              </a:ext>
            </a:extLst>
          </p:cNvPr>
          <p:cNvSpPr>
            <a:spLocks noGrp="1"/>
          </p:cNvSpPr>
          <p:nvPr>
            <p:ph sz="quarter" idx="17"/>
          </p:nvPr>
        </p:nvSpPr>
        <p:spPr>
          <a:xfrm>
            <a:off x="541953" y="1080000"/>
            <a:ext cx="9000000" cy="4320000"/>
          </a:xfrm>
        </p:spPr>
        <p:txBody>
          <a:bodyPr/>
          <a:lstStyle/>
          <a:p>
            <a:endParaRPr lang="en-US" dirty="0"/>
          </a:p>
          <a:p>
            <a:endParaRPr lang="en-US" dirty="0"/>
          </a:p>
          <a:p>
            <a:endParaRPr lang="en-US" dirty="0"/>
          </a:p>
          <a:p>
            <a:pPr lvl="1"/>
            <a:endParaRPr lang="en-US" dirty="0"/>
          </a:p>
          <a:p>
            <a:pPr lvl="1"/>
            <a:endParaRPr lang="en-US" dirty="0"/>
          </a:p>
        </p:txBody>
      </p:sp>
      <p:sp>
        <p:nvSpPr>
          <p:cNvPr id="2" name="Slide Number Placeholder 1"/>
          <p:cNvSpPr>
            <a:spLocks noGrp="1"/>
          </p:cNvSpPr>
          <p:nvPr>
            <p:ph type="sldNum" sz="quarter" idx="4"/>
          </p:nvPr>
        </p:nvSpPr>
        <p:spPr/>
        <p:txBody>
          <a:bodyPr/>
          <a:lstStyle/>
          <a:p>
            <a:fld id="{F551322C-20B2-48C3-B63D-68158FEBF630}" type="slidenum">
              <a:rPr lang="en-US" smtClean="0">
                <a:solidFill>
                  <a:srgbClr val="FFFFFF">
                    <a:lumMod val="50000"/>
                  </a:srgbClr>
                </a:solidFill>
                <a:latin typeface="Arial"/>
              </a:rPr>
              <a:pPr/>
              <a:t>70</a:t>
            </a:fld>
            <a:endParaRPr lang="en-US" dirty="0">
              <a:solidFill>
                <a:srgbClr val="FFFFFF">
                  <a:lumMod val="50000"/>
                </a:srgbClr>
              </a:solidFill>
              <a:latin typeface="Arial"/>
            </a:endParaRPr>
          </a:p>
        </p:txBody>
      </p:sp>
      <p:sp>
        <p:nvSpPr>
          <p:cNvPr id="3" name="Rectangle 2"/>
          <p:cNvSpPr/>
          <p:nvPr/>
        </p:nvSpPr>
        <p:spPr>
          <a:xfrm>
            <a:off x="527596" y="1848491"/>
            <a:ext cx="7118038" cy="1046440"/>
          </a:xfrm>
          <a:prstGeom prst="rect">
            <a:avLst/>
          </a:prstGeom>
        </p:spPr>
        <p:txBody>
          <a:bodyPr wrap="square">
            <a:spAutoFit/>
          </a:bodyPr>
          <a:lstStyle/>
          <a:p>
            <a:pPr marL="349250" lvl="2">
              <a:spcBef>
                <a:spcPts val="400"/>
              </a:spcBef>
              <a:buClr>
                <a:srgbClr val="0100FE"/>
              </a:buClr>
              <a:defRPr/>
            </a:pPr>
            <a:endParaRPr lang="en-US" sz="1200" dirty="0">
              <a:solidFill>
                <a:schemeClr val="tx1">
                  <a:lumMod val="65000"/>
                  <a:lumOff val="35000"/>
                </a:schemeClr>
              </a:solidFill>
              <a:latin typeface="+mn-lt"/>
              <a:ea typeface="Arial Unicode MS" panose="020B0604020202020204" pitchFamily="34" charset="-128"/>
              <a:cs typeface="Arial Unicode MS" panose="020B0604020202020204" pitchFamily="34" charset="-128"/>
            </a:endParaRPr>
          </a:p>
          <a:p>
            <a:pPr marL="349250" lvl="2">
              <a:spcBef>
                <a:spcPts val="400"/>
              </a:spcBef>
              <a:buClr>
                <a:srgbClr val="0100FE"/>
              </a:buClr>
              <a:defRPr/>
            </a:pPr>
            <a:endParaRPr lang="en-US" sz="1400" dirty="0">
              <a:solidFill>
                <a:srgbClr val="3366FF"/>
              </a:solidFill>
              <a:latin typeface="+mn-lt"/>
              <a:ea typeface="Arial Unicode MS" panose="020B0604020202020204" pitchFamily="34" charset="-128"/>
              <a:cs typeface="Arial Unicode MS" panose="020B0604020202020204" pitchFamily="34" charset="-128"/>
            </a:endParaRPr>
          </a:p>
          <a:p>
            <a:pPr indent="-565150">
              <a:spcBef>
                <a:spcPts val="400"/>
              </a:spcBef>
              <a:buClr>
                <a:srgbClr val="0100FE"/>
              </a:buClr>
              <a:defRPr/>
            </a:pPr>
            <a:endParaRPr lang="en-US" sz="1200" dirty="0">
              <a:solidFill>
                <a:schemeClr val="tx1">
                  <a:lumMod val="65000"/>
                  <a:lumOff val="35000"/>
                </a:schemeClr>
              </a:solidFill>
              <a:ea typeface="Arial Unicode MS" panose="020B0604020202020204" pitchFamily="34" charset="-128"/>
              <a:cs typeface="Arial Unicode MS" panose="020B0604020202020204" pitchFamily="34" charset="-128"/>
            </a:endParaRPr>
          </a:p>
          <a:p>
            <a:pPr marL="349250" lvl="2">
              <a:spcBef>
                <a:spcPts val="400"/>
              </a:spcBef>
              <a:buClr>
                <a:srgbClr val="0100FE"/>
              </a:buClr>
              <a:defRPr/>
            </a:pPr>
            <a:endParaRPr lang="en-US" sz="1400" dirty="0">
              <a:solidFill>
                <a:srgbClr val="3366FF"/>
              </a:solidFill>
              <a:latin typeface="+mn-lt"/>
              <a:ea typeface="Arial Unicode MS" panose="020B0604020202020204" pitchFamily="34" charset="-128"/>
              <a:cs typeface="Arial Unicode MS" panose="020B0604020202020204" pitchFamily="34" charset="-128"/>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sp>
        <p:nvSpPr>
          <p:cNvPr id="10" name="Obdélník 9">
            <a:extLst>
              <a:ext uri="{FF2B5EF4-FFF2-40B4-BE49-F238E27FC236}">
                <a16:creationId xmlns:a16="http://schemas.microsoft.com/office/drawing/2014/main" id="{4A179DF9-E31E-43B8-9578-FA4520D932D3}"/>
              </a:ext>
            </a:extLst>
          </p:cNvPr>
          <p:cNvSpPr/>
          <p:nvPr/>
        </p:nvSpPr>
        <p:spPr>
          <a:xfrm>
            <a:off x="878924" y="1390060"/>
            <a:ext cx="2864951" cy="369332"/>
          </a:xfrm>
          <a:prstGeom prst="rect">
            <a:avLst/>
          </a:prstGeom>
        </p:spPr>
        <p:txBody>
          <a:bodyPr wrap="none">
            <a:spAutoFit/>
          </a:bodyPr>
          <a:lstStyle/>
          <a:p>
            <a:r>
              <a:rPr lang="de-DE" dirty="0">
                <a:latin typeface="Arial" panose="020B0604020202020204" pitchFamily="34" charset="0"/>
                <a:cs typeface="Arial" panose="020B0604020202020204" pitchFamily="34" charset="0"/>
              </a:rPr>
              <a:t>Total BDs:</a:t>
            </a:r>
            <a:r>
              <a:rPr lang="cs-CZ" dirty="0">
                <a:latin typeface="Arial" panose="020B0604020202020204" pitchFamily="34" charset="0"/>
                <a:cs typeface="Arial" panose="020B0604020202020204" pitchFamily="34" charset="0"/>
              </a:rPr>
              <a:t> 2</a:t>
            </a:r>
            <a:r>
              <a:rPr lang="en-US" dirty="0">
                <a:latin typeface="Arial" panose="020B0604020202020204" pitchFamily="34" charset="0"/>
                <a:cs typeface="Arial" panose="020B0604020202020204" pitchFamily="34" charset="0"/>
              </a:rPr>
              <a:t>6</a:t>
            </a:r>
            <a:r>
              <a:rPr lang="cs-CZ" dirty="0">
                <a:latin typeface="Arial" panose="020B0604020202020204" pitchFamily="34" charset="0"/>
                <a:cs typeface="Arial" panose="020B0604020202020204" pitchFamily="34" charset="0"/>
              </a:rPr>
              <a:t> (6</a:t>
            </a:r>
            <a:r>
              <a:rPr lang="en-US" dirty="0">
                <a:latin typeface="Arial" panose="020B0604020202020204" pitchFamily="34" charset="0"/>
                <a:cs typeface="Arial" panose="020B0604020202020204" pitchFamily="34" charset="0"/>
              </a:rPr>
              <a:t>24</a:t>
            </a:r>
            <a:r>
              <a:rPr lang="cs-CZ" dirty="0">
                <a:latin typeface="Arial" panose="020B0604020202020204" pitchFamily="34" charset="0"/>
                <a:cs typeface="Arial" panose="020B0604020202020204" pitchFamily="34" charset="0"/>
              </a:rPr>
              <a:t> hours) </a:t>
            </a:r>
            <a:endParaRPr lang="de-DE" dirty="0">
              <a:latin typeface="Arial" panose="020B0604020202020204" pitchFamily="34" charset="0"/>
              <a:cs typeface="Arial" panose="020B0604020202020204" pitchFamily="34" charset="0"/>
            </a:endParaRPr>
          </a:p>
        </p:txBody>
      </p:sp>
      <p:graphicFrame>
        <p:nvGraphicFramePr>
          <p:cNvPr id="6" name="Table 5">
            <a:extLst>
              <a:ext uri="{FF2B5EF4-FFF2-40B4-BE49-F238E27FC236}">
                <a16:creationId xmlns:a16="http://schemas.microsoft.com/office/drawing/2014/main" id="{ACD01712-7C22-488B-A89E-41E03D675E5A}"/>
              </a:ext>
            </a:extLst>
          </p:cNvPr>
          <p:cNvGraphicFramePr>
            <a:graphicFrameLocks noGrp="1"/>
          </p:cNvGraphicFramePr>
          <p:nvPr>
            <p:extLst>
              <p:ext uri="{D42A27DB-BD31-4B8C-83A1-F6EECF244321}">
                <p14:modId xmlns:p14="http://schemas.microsoft.com/office/powerpoint/2010/main" val="2730760"/>
              </p:ext>
            </p:extLst>
          </p:nvPr>
        </p:nvGraphicFramePr>
        <p:xfrm>
          <a:off x="539750" y="2044161"/>
          <a:ext cx="8999538" cy="2544612"/>
        </p:xfrm>
        <a:graphic>
          <a:graphicData uri="http://schemas.openxmlformats.org/drawingml/2006/table">
            <a:tbl>
              <a:tblPr/>
              <a:tblGrid>
                <a:gridCol w="2761023">
                  <a:extLst>
                    <a:ext uri="{9D8B030D-6E8A-4147-A177-3AD203B41FA5}">
                      <a16:colId xmlns:a16="http://schemas.microsoft.com/office/drawing/2014/main" val="4148776369"/>
                    </a:ext>
                  </a:extLst>
                </a:gridCol>
                <a:gridCol w="646569">
                  <a:extLst>
                    <a:ext uri="{9D8B030D-6E8A-4147-A177-3AD203B41FA5}">
                      <a16:colId xmlns:a16="http://schemas.microsoft.com/office/drawing/2014/main" val="2314500789"/>
                    </a:ext>
                  </a:extLst>
                </a:gridCol>
                <a:gridCol w="1266925">
                  <a:extLst>
                    <a:ext uri="{9D8B030D-6E8A-4147-A177-3AD203B41FA5}">
                      <a16:colId xmlns:a16="http://schemas.microsoft.com/office/drawing/2014/main" val="2885382152"/>
                    </a:ext>
                  </a:extLst>
                </a:gridCol>
                <a:gridCol w="917429">
                  <a:extLst>
                    <a:ext uri="{9D8B030D-6E8A-4147-A177-3AD203B41FA5}">
                      <a16:colId xmlns:a16="http://schemas.microsoft.com/office/drawing/2014/main" val="472608205"/>
                    </a:ext>
                  </a:extLst>
                </a:gridCol>
                <a:gridCol w="707731">
                  <a:extLst>
                    <a:ext uri="{9D8B030D-6E8A-4147-A177-3AD203B41FA5}">
                      <a16:colId xmlns:a16="http://schemas.microsoft.com/office/drawing/2014/main" val="3886347200"/>
                    </a:ext>
                  </a:extLst>
                </a:gridCol>
                <a:gridCol w="506770">
                  <a:extLst>
                    <a:ext uri="{9D8B030D-6E8A-4147-A177-3AD203B41FA5}">
                      <a16:colId xmlns:a16="http://schemas.microsoft.com/office/drawing/2014/main" val="3449466156"/>
                    </a:ext>
                  </a:extLst>
                </a:gridCol>
                <a:gridCol w="532982">
                  <a:extLst>
                    <a:ext uri="{9D8B030D-6E8A-4147-A177-3AD203B41FA5}">
                      <a16:colId xmlns:a16="http://schemas.microsoft.com/office/drawing/2014/main" val="17142617"/>
                    </a:ext>
                  </a:extLst>
                </a:gridCol>
                <a:gridCol w="716468">
                  <a:extLst>
                    <a:ext uri="{9D8B030D-6E8A-4147-A177-3AD203B41FA5}">
                      <a16:colId xmlns:a16="http://schemas.microsoft.com/office/drawing/2014/main" val="1641848013"/>
                    </a:ext>
                  </a:extLst>
                </a:gridCol>
                <a:gridCol w="943641">
                  <a:extLst>
                    <a:ext uri="{9D8B030D-6E8A-4147-A177-3AD203B41FA5}">
                      <a16:colId xmlns:a16="http://schemas.microsoft.com/office/drawing/2014/main" val="201125772"/>
                    </a:ext>
                  </a:extLst>
                </a:gridCol>
              </a:tblGrid>
              <a:tr h="121172">
                <a:tc>
                  <a:txBody>
                    <a:bodyPr/>
                    <a:lstStyle/>
                    <a:p>
                      <a:pPr algn="l" fontAlgn="b"/>
                      <a:r>
                        <a:rPr lang="en-US" sz="700" b="1" i="0" u="none" strike="noStrike">
                          <a:solidFill>
                            <a:srgbClr val="000000"/>
                          </a:solidFill>
                          <a:effectLst/>
                          <a:latin typeface="Arial" panose="020B0604020202020204" pitchFamily="34" charset="0"/>
                        </a:rPr>
                        <a:t>CNE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700" b="1" i="0" u="none" strike="noStrike">
                          <a:solidFill>
                            <a:srgbClr val="000000"/>
                          </a:solidFill>
                          <a:effectLst/>
                          <a:latin typeface="Arial" panose="020B0604020202020204" pitchFamily="34" charset="0"/>
                        </a:rPr>
                        <a:t>Distinct Hours</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700" b="1" i="0" u="none" strike="noStrike">
                          <a:solidFill>
                            <a:srgbClr val="000000"/>
                          </a:solidFill>
                          <a:effectLst/>
                          <a:latin typeface="Arial" panose="020B0604020202020204" pitchFamily="34" charset="0"/>
                        </a:rPr>
                        <a:t>Hours CNE has ShadowPrice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700" b="1" i="0" u="none" strike="noStrike">
                          <a:solidFill>
                            <a:srgbClr val="000000"/>
                          </a:solidFill>
                          <a:effectLst/>
                          <a:latin typeface="Arial" panose="020B0604020202020204" pitchFamily="34" charset="0"/>
                        </a:rPr>
                        <a:t>Max of Shadow 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700" b="1" i="0" u="none" strike="noStrike">
                          <a:solidFill>
                            <a:srgbClr val="000000"/>
                          </a:solidFill>
                          <a:effectLst/>
                          <a:latin typeface="Arial" panose="020B0604020202020204" pitchFamily="34" charset="0"/>
                        </a:rPr>
                        <a:t>Average of RAM</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700" b="1" i="0" u="none" strike="noStrike">
                          <a:solidFill>
                            <a:srgbClr val="000000"/>
                          </a:solidFill>
                          <a:effectLst/>
                          <a:latin typeface="Arial" panose="020B0604020202020204" pitchFamily="34" charset="0"/>
                        </a:rPr>
                        <a:t>Min of RAM</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700" b="1" i="0" u="none" strike="noStrike">
                          <a:solidFill>
                            <a:srgbClr val="000000"/>
                          </a:solidFill>
                          <a:effectLst/>
                          <a:latin typeface="Arial" panose="020B0604020202020204" pitchFamily="34" charset="0"/>
                        </a:rPr>
                        <a:t>Max of RAM</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700" b="1" i="0" u="none" strike="noStrike">
                          <a:solidFill>
                            <a:srgbClr val="000000"/>
                          </a:solidFill>
                          <a:effectLst/>
                          <a:latin typeface="Arial" panose="020B0604020202020204" pitchFamily="34" charset="0"/>
                        </a:rPr>
                        <a:t>Max of z2zPTDF</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pl-PL" sz="700" b="1" i="0" u="none" strike="noStrike">
                          <a:solidFill>
                            <a:srgbClr val="000000"/>
                          </a:solidFill>
                          <a:effectLst/>
                          <a:latin typeface="Arial" panose="020B0604020202020204" pitchFamily="34" charset="0"/>
                        </a:rPr>
                        <a:t>Max of sum z2z PTDF</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188580978"/>
                  </a:ext>
                </a:extLst>
              </a:tr>
              <a:tr h="121172">
                <a:tc>
                  <a:txBody>
                    <a:bodyPr/>
                    <a:lstStyle/>
                    <a:p>
                      <a:pPr algn="l" fontAlgn="b"/>
                      <a:r>
                        <a:rPr lang="en-US" sz="700" b="0" i="0" u="none" strike="noStrike">
                          <a:solidFill>
                            <a:srgbClr val="000000"/>
                          </a:solidFill>
                          <a:effectLst/>
                          <a:latin typeface="Arial" panose="020B0604020202020204" pitchFamily="34" charset="0"/>
                        </a:rPr>
                        <a:t>[SK-PL] Lemesany - Krosno Iskrz 2 [OPP] [PL]</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144</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144</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858.823</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63%</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36%</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98%</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0.12111</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1.04185</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9D9D9"/>
                    </a:solidFill>
                  </a:tcPr>
                </a:tc>
                <a:extLst>
                  <a:ext uri="{0D108BD9-81ED-4DB2-BD59-A6C34878D82A}">
                    <a16:rowId xmlns:a16="http://schemas.microsoft.com/office/drawing/2014/main" val="4193233385"/>
                  </a:ext>
                </a:extLst>
              </a:tr>
              <a:tr h="121172">
                <a:tc>
                  <a:txBody>
                    <a:bodyPr/>
                    <a:lstStyle/>
                    <a:p>
                      <a:pPr algn="l" fontAlgn="b"/>
                      <a:r>
                        <a:rPr lang="en-US" sz="700" b="0" i="0" u="none" strike="noStrike">
                          <a:solidFill>
                            <a:srgbClr val="000000"/>
                          </a:solidFill>
                          <a:effectLst/>
                          <a:latin typeface="Arial" panose="020B0604020202020204" pitchFamily="34" charset="0"/>
                        </a:rPr>
                        <a:t>[NL-NL] Diemen-Lelystad 380 W [OPP]</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106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2057.831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0.26281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0.62002</a:t>
                      </a:r>
                    </a:p>
                  </a:txBody>
                  <a:tcPr marL="0" marR="0" marT="0" marB="0" anchor="b">
                    <a:lnL>
                      <a:noFill/>
                    </a:lnL>
                    <a:lnR>
                      <a:noFill/>
                    </a:lnR>
                    <a:lnT>
                      <a:noFill/>
                    </a:lnT>
                    <a:lnB>
                      <a:noFill/>
                    </a:lnB>
                  </a:tcPr>
                </a:tc>
                <a:extLst>
                  <a:ext uri="{0D108BD9-81ED-4DB2-BD59-A6C34878D82A}">
                    <a16:rowId xmlns:a16="http://schemas.microsoft.com/office/drawing/2014/main" val="2008882540"/>
                  </a:ext>
                </a:extLst>
              </a:tr>
              <a:tr h="121172">
                <a:tc>
                  <a:txBody>
                    <a:bodyPr/>
                    <a:lstStyle/>
                    <a:p>
                      <a:pPr algn="l" fontAlgn="b"/>
                      <a:r>
                        <a:rPr lang="fr-FR" sz="700" b="0" i="0" u="none" strike="noStrike">
                          <a:solidFill>
                            <a:srgbClr val="000000"/>
                          </a:solidFill>
                          <a:effectLst/>
                          <a:latin typeface="Arial" panose="020B0604020202020204" pitchFamily="34" charset="0"/>
                        </a:rPr>
                        <a:t>[SK-SK] V.Dur - Levice 2 [DIR]</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101</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101</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1438.454</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32%</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47%</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0.16858</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0.70012</a:t>
                      </a:r>
                    </a:p>
                  </a:txBody>
                  <a:tcPr marL="0" marR="0" marT="0" marB="0" anchor="b">
                    <a:lnL>
                      <a:noFill/>
                    </a:lnL>
                    <a:lnR>
                      <a:noFill/>
                    </a:lnR>
                    <a:lnT>
                      <a:noFill/>
                    </a:lnT>
                    <a:lnB>
                      <a:noFill/>
                    </a:lnB>
                    <a:solidFill>
                      <a:srgbClr val="D9D9D9"/>
                    </a:solidFill>
                  </a:tcPr>
                </a:tc>
                <a:extLst>
                  <a:ext uri="{0D108BD9-81ED-4DB2-BD59-A6C34878D82A}">
                    <a16:rowId xmlns:a16="http://schemas.microsoft.com/office/drawing/2014/main" val="2102509689"/>
                  </a:ext>
                </a:extLst>
              </a:tr>
              <a:tr h="121172">
                <a:tc>
                  <a:txBody>
                    <a:bodyPr/>
                    <a:lstStyle/>
                    <a:p>
                      <a:pPr algn="l" fontAlgn="b"/>
                      <a:r>
                        <a:rPr lang="en-US" sz="700" b="0" i="0" u="none" strike="noStrike">
                          <a:solidFill>
                            <a:srgbClr val="000000"/>
                          </a:solidFill>
                          <a:effectLst/>
                          <a:latin typeface="Arial" panose="020B0604020202020204" pitchFamily="34" charset="0"/>
                        </a:rPr>
                        <a:t>[AT-HU] Wien Suedost - Gyoer 245 [DIR] [AT]</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25124.764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0.06457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0.25671</a:t>
                      </a:r>
                    </a:p>
                  </a:txBody>
                  <a:tcPr marL="0" marR="0" marT="0" marB="0" anchor="b">
                    <a:lnL>
                      <a:noFill/>
                    </a:lnL>
                    <a:lnR>
                      <a:noFill/>
                    </a:lnR>
                    <a:lnT>
                      <a:noFill/>
                    </a:lnT>
                    <a:lnB>
                      <a:noFill/>
                    </a:lnB>
                  </a:tcPr>
                </a:tc>
                <a:extLst>
                  <a:ext uri="{0D108BD9-81ED-4DB2-BD59-A6C34878D82A}">
                    <a16:rowId xmlns:a16="http://schemas.microsoft.com/office/drawing/2014/main" val="3419515142"/>
                  </a:ext>
                </a:extLst>
              </a:tr>
              <a:tr h="121172">
                <a:tc>
                  <a:txBody>
                    <a:bodyPr/>
                    <a:lstStyle/>
                    <a:p>
                      <a:pPr algn="l" fontAlgn="b"/>
                      <a:r>
                        <a:rPr lang="fr-FR" sz="700" b="0" i="0" u="none" strike="noStrike">
                          <a:solidFill>
                            <a:srgbClr val="000000"/>
                          </a:solidFill>
                          <a:effectLst/>
                          <a:latin typeface="Arial" panose="020B0604020202020204" pitchFamily="34" charset="0"/>
                        </a:rPr>
                        <a:t>[CZ-PL] Wielopole - Nosovice [DIR] [PL]</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83</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84</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120826.264</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53%</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74%</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0.06121</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1.19169</a:t>
                      </a:r>
                    </a:p>
                  </a:txBody>
                  <a:tcPr marL="0" marR="0" marT="0" marB="0" anchor="b">
                    <a:lnL>
                      <a:noFill/>
                    </a:lnL>
                    <a:lnR>
                      <a:noFill/>
                    </a:lnR>
                    <a:lnT>
                      <a:noFill/>
                    </a:lnT>
                    <a:lnB>
                      <a:noFill/>
                    </a:lnB>
                    <a:solidFill>
                      <a:srgbClr val="D9D9D9"/>
                    </a:solidFill>
                  </a:tcPr>
                </a:tc>
                <a:extLst>
                  <a:ext uri="{0D108BD9-81ED-4DB2-BD59-A6C34878D82A}">
                    <a16:rowId xmlns:a16="http://schemas.microsoft.com/office/drawing/2014/main" val="1950541657"/>
                  </a:ext>
                </a:extLst>
              </a:tr>
              <a:tr h="121172">
                <a:tc>
                  <a:txBody>
                    <a:bodyPr/>
                    <a:lstStyle/>
                    <a:p>
                      <a:pPr algn="l" fontAlgn="b"/>
                      <a:r>
                        <a:rPr lang="en-US" sz="700" b="0" i="0" u="none" strike="noStrike">
                          <a:solidFill>
                            <a:srgbClr val="000000"/>
                          </a:solidFill>
                          <a:effectLst/>
                          <a:latin typeface="Arial" panose="020B0604020202020204" pitchFamily="34" charset="0"/>
                        </a:rPr>
                        <a:t>[BE-FR] Avelgem - Avelin 80 [DIR] [FR]</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386.573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70%</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114%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0.30991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0.73501</a:t>
                      </a:r>
                    </a:p>
                  </a:txBody>
                  <a:tcPr marL="0" marR="0" marT="0" marB="0" anchor="b">
                    <a:lnL>
                      <a:noFill/>
                    </a:lnL>
                    <a:lnR>
                      <a:noFill/>
                    </a:lnR>
                    <a:lnT>
                      <a:noFill/>
                    </a:lnT>
                    <a:lnB>
                      <a:noFill/>
                    </a:lnB>
                  </a:tcPr>
                </a:tc>
                <a:extLst>
                  <a:ext uri="{0D108BD9-81ED-4DB2-BD59-A6C34878D82A}">
                    <a16:rowId xmlns:a16="http://schemas.microsoft.com/office/drawing/2014/main" val="3708658003"/>
                  </a:ext>
                </a:extLst>
              </a:tr>
              <a:tr h="121172">
                <a:tc>
                  <a:txBody>
                    <a:bodyPr/>
                    <a:lstStyle/>
                    <a:p>
                      <a:pPr algn="l" fontAlgn="b"/>
                      <a:r>
                        <a:rPr lang="de-DE" sz="700" b="0" i="0" u="none" strike="noStrike">
                          <a:solidFill>
                            <a:srgbClr val="000000"/>
                          </a:solidFill>
                          <a:effectLst/>
                          <a:latin typeface="Arial" panose="020B0604020202020204" pitchFamily="34" charset="0"/>
                        </a:rPr>
                        <a:t>[D7-D7] Buerstadt - Lambsheim BUERST W [DIR]</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64</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64</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908524.114</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54%</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0.13606</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0.45133</a:t>
                      </a:r>
                    </a:p>
                  </a:txBody>
                  <a:tcPr marL="0" marR="0" marT="0" marB="0" anchor="b">
                    <a:lnL>
                      <a:noFill/>
                    </a:lnL>
                    <a:lnR>
                      <a:noFill/>
                    </a:lnR>
                    <a:lnT>
                      <a:noFill/>
                    </a:lnT>
                    <a:lnB>
                      <a:noFill/>
                    </a:lnB>
                    <a:solidFill>
                      <a:srgbClr val="D9D9D9"/>
                    </a:solidFill>
                  </a:tcPr>
                </a:tc>
                <a:extLst>
                  <a:ext uri="{0D108BD9-81ED-4DB2-BD59-A6C34878D82A}">
                    <a16:rowId xmlns:a16="http://schemas.microsoft.com/office/drawing/2014/main" val="3754717684"/>
                  </a:ext>
                </a:extLst>
              </a:tr>
              <a:tr h="121172">
                <a:tc>
                  <a:txBody>
                    <a:bodyPr/>
                    <a:lstStyle/>
                    <a:p>
                      <a:pPr algn="l" fontAlgn="b"/>
                      <a:r>
                        <a:rPr lang="nn-NO" sz="700" b="0" i="0" u="none" strike="noStrike">
                          <a:solidFill>
                            <a:srgbClr val="000000"/>
                          </a:solidFill>
                          <a:effectLst/>
                          <a:latin typeface="Arial" panose="020B0604020202020204" pitchFamily="34" charset="0"/>
                        </a:rPr>
                        <a:t>[D8-PL] Mikulowa PST1 [OPP] [PL]</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60</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60</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379.108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0.39563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1.45069</a:t>
                      </a:r>
                    </a:p>
                  </a:txBody>
                  <a:tcPr marL="0" marR="0" marT="0" marB="0" anchor="b">
                    <a:lnL>
                      <a:noFill/>
                    </a:lnL>
                    <a:lnR>
                      <a:noFill/>
                    </a:lnR>
                    <a:lnT>
                      <a:noFill/>
                    </a:lnT>
                    <a:lnB>
                      <a:noFill/>
                    </a:lnB>
                  </a:tcPr>
                </a:tc>
                <a:extLst>
                  <a:ext uri="{0D108BD9-81ED-4DB2-BD59-A6C34878D82A}">
                    <a16:rowId xmlns:a16="http://schemas.microsoft.com/office/drawing/2014/main" val="4073038576"/>
                  </a:ext>
                </a:extLst>
              </a:tr>
              <a:tr h="121172">
                <a:tc>
                  <a:txBody>
                    <a:bodyPr/>
                    <a:lstStyle/>
                    <a:p>
                      <a:pPr algn="l" fontAlgn="b"/>
                      <a:r>
                        <a:rPr lang="en-US" sz="700" b="0" i="0" u="none" strike="noStrike">
                          <a:solidFill>
                            <a:srgbClr val="000000"/>
                          </a:solidFill>
                          <a:effectLst/>
                          <a:latin typeface="Arial" panose="020B0604020202020204" pitchFamily="34" charset="0"/>
                        </a:rPr>
                        <a:t>[D2-D7] Grosskrotzenburg - Urberach UMAIN N2 [DIR] [D7]</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49</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49</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1802.111</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42%</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0.07248</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0.33861</a:t>
                      </a:r>
                    </a:p>
                  </a:txBody>
                  <a:tcPr marL="0" marR="0" marT="0" marB="0" anchor="b">
                    <a:lnL>
                      <a:noFill/>
                    </a:lnL>
                    <a:lnR>
                      <a:noFill/>
                    </a:lnR>
                    <a:lnT>
                      <a:noFill/>
                    </a:lnT>
                    <a:lnB>
                      <a:noFill/>
                    </a:lnB>
                    <a:solidFill>
                      <a:srgbClr val="D9D9D9"/>
                    </a:solidFill>
                  </a:tcPr>
                </a:tc>
                <a:extLst>
                  <a:ext uri="{0D108BD9-81ED-4DB2-BD59-A6C34878D82A}">
                    <a16:rowId xmlns:a16="http://schemas.microsoft.com/office/drawing/2014/main" val="712479262"/>
                  </a:ext>
                </a:extLst>
              </a:tr>
              <a:tr h="121172">
                <a:tc>
                  <a:txBody>
                    <a:bodyPr/>
                    <a:lstStyle/>
                    <a:p>
                      <a:pPr algn="l" fontAlgn="b"/>
                      <a:r>
                        <a:rPr lang="en-US" sz="700" b="0" i="0" u="none" strike="noStrike">
                          <a:solidFill>
                            <a:srgbClr val="000000"/>
                          </a:solidFill>
                          <a:effectLst/>
                          <a:latin typeface="Arial" panose="020B0604020202020204" pitchFamily="34" charset="0"/>
                        </a:rPr>
                        <a:t>[D7-D7] Mengede - Y Huellen WESTFL W [DIR]</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1929.734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0.1292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0.46443</a:t>
                      </a:r>
                    </a:p>
                  </a:txBody>
                  <a:tcPr marL="0" marR="0" marT="0" marB="0" anchor="b">
                    <a:lnL>
                      <a:noFill/>
                    </a:lnL>
                    <a:lnR>
                      <a:noFill/>
                    </a:lnR>
                    <a:lnT>
                      <a:noFill/>
                    </a:lnT>
                    <a:lnB>
                      <a:noFill/>
                    </a:lnB>
                  </a:tcPr>
                </a:tc>
                <a:extLst>
                  <a:ext uri="{0D108BD9-81ED-4DB2-BD59-A6C34878D82A}">
                    <a16:rowId xmlns:a16="http://schemas.microsoft.com/office/drawing/2014/main" val="1663904929"/>
                  </a:ext>
                </a:extLst>
              </a:tr>
              <a:tr h="121172">
                <a:tc>
                  <a:txBody>
                    <a:bodyPr/>
                    <a:lstStyle/>
                    <a:p>
                      <a:pPr algn="l" fontAlgn="b"/>
                      <a:r>
                        <a:rPr lang="en-US" sz="700" b="0" i="0" u="none" strike="noStrike">
                          <a:solidFill>
                            <a:srgbClr val="000000"/>
                          </a:solidFill>
                          <a:effectLst/>
                          <a:latin typeface="Arial" panose="020B0604020202020204" pitchFamily="34" charset="0"/>
                        </a:rPr>
                        <a:t>[RO-RO] Resita - Timisoara c1 [DIR]</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45</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46</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1352.864</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36%</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57%</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0.10974</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0.1598</a:t>
                      </a:r>
                    </a:p>
                  </a:txBody>
                  <a:tcPr marL="0" marR="0" marT="0" marB="0" anchor="b">
                    <a:lnL>
                      <a:noFill/>
                    </a:lnL>
                    <a:lnR>
                      <a:noFill/>
                    </a:lnR>
                    <a:lnT>
                      <a:noFill/>
                    </a:lnT>
                    <a:lnB>
                      <a:noFill/>
                    </a:lnB>
                    <a:solidFill>
                      <a:srgbClr val="D9D9D9"/>
                    </a:solidFill>
                  </a:tcPr>
                </a:tc>
                <a:extLst>
                  <a:ext uri="{0D108BD9-81ED-4DB2-BD59-A6C34878D82A}">
                    <a16:rowId xmlns:a16="http://schemas.microsoft.com/office/drawing/2014/main" val="2491512766"/>
                  </a:ext>
                </a:extLst>
              </a:tr>
              <a:tr h="121172">
                <a:tc>
                  <a:txBody>
                    <a:bodyPr/>
                    <a:lstStyle/>
                    <a:p>
                      <a:pPr algn="l" fontAlgn="b"/>
                      <a:r>
                        <a:rPr lang="nl-NL" sz="700" b="0" i="0" u="none" strike="noStrike">
                          <a:solidFill>
                            <a:srgbClr val="000000"/>
                          </a:solidFill>
                          <a:effectLst/>
                          <a:latin typeface="Arial" panose="020B0604020202020204" pitchFamily="34" charset="0"/>
                        </a:rPr>
                        <a:t>[NL-BE] Maasbracht-Van Eyck 380 W [OPP] [NL]</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122011.052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0.27591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0.66558</a:t>
                      </a:r>
                    </a:p>
                  </a:txBody>
                  <a:tcPr marL="0" marR="0" marT="0" marB="0" anchor="b">
                    <a:lnL>
                      <a:noFill/>
                    </a:lnL>
                    <a:lnR>
                      <a:noFill/>
                    </a:lnR>
                    <a:lnT>
                      <a:noFill/>
                    </a:lnT>
                    <a:lnB>
                      <a:noFill/>
                    </a:lnB>
                  </a:tcPr>
                </a:tc>
                <a:extLst>
                  <a:ext uri="{0D108BD9-81ED-4DB2-BD59-A6C34878D82A}">
                    <a16:rowId xmlns:a16="http://schemas.microsoft.com/office/drawing/2014/main" val="644143035"/>
                  </a:ext>
                </a:extLst>
              </a:tr>
              <a:tr h="121172">
                <a:tc>
                  <a:txBody>
                    <a:bodyPr/>
                    <a:lstStyle/>
                    <a:p>
                      <a:pPr algn="l" fontAlgn="b"/>
                      <a:r>
                        <a:rPr lang="nl-NL" sz="700" b="0" i="0" u="none" strike="noStrike">
                          <a:solidFill>
                            <a:srgbClr val="000000"/>
                          </a:solidFill>
                          <a:effectLst/>
                          <a:latin typeface="Arial" panose="020B0604020202020204" pitchFamily="34" charset="0"/>
                        </a:rPr>
                        <a:t>[NL-D2] Meeden-Diele  380 Z [OPP] [NL]</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44</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44</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861.506</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28%</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64%</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0.2809</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0.613</a:t>
                      </a:r>
                    </a:p>
                  </a:txBody>
                  <a:tcPr marL="0" marR="0" marT="0" marB="0" anchor="b">
                    <a:lnL>
                      <a:noFill/>
                    </a:lnL>
                    <a:lnR>
                      <a:noFill/>
                    </a:lnR>
                    <a:lnT>
                      <a:noFill/>
                    </a:lnT>
                    <a:lnB>
                      <a:noFill/>
                    </a:lnB>
                    <a:solidFill>
                      <a:srgbClr val="D9D9D9"/>
                    </a:solidFill>
                  </a:tcPr>
                </a:tc>
                <a:extLst>
                  <a:ext uri="{0D108BD9-81ED-4DB2-BD59-A6C34878D82A}">
                    <a16:rowId xmlns:a16="http://schemas.microsoft.com/office/drawing/2014/main" val="1157549551"/>
                  </a:ext>
                </a:extLst>
              </a:tr>
              <a:tr h="121172">
                <a:tc>
                  <a:txBody>
                    <a:bodyPr/>
                    <a:lstStyle/>
                    <a:p>
                      <a:pPr algn="l" fontAlgn="b"/>
                      <a:r>
                        <a:rPr lang="en-US" sz="700" b="0" i="0" u="none" strike="noStrike">
                          <a:solidFill>
                            <a:srgbClr val="000000"/>
                          </a:solidFill>
                          <a:effectLst/>
                          <a:latin typeface="Arial" panose="020B0604020202020204" pitchFamily="34" charset="0"/>
                        </a:rPr>
                        <a:t>[D8-PL] Krajnik - Vierraden 1 [OPP] [PL]</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31043.447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0.18014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0.65661</a:t>
                      </a:r>
                    </a:p>
                  </a:txBody>
                  <a:tcPr marL="0" marR="0" marT="0" marB="0" anchor="b">
                    <a:lnL>
                      <a:noFill/>
                    </a:lnL>
                    <a:lnR>
                      <a:noFill/>
                    </a:lnR>
                    <a:lnT>
                      <a:noFill/>
                    </a:lnT>
                    <a:lnB>
                      <a:noFill/>
                    </a:lnB>
                  </a:tcPr>
                </a:tc>
                <a:extLst>
                  <a:ext uri="{0D108BD9-81ED-4DB2-BD59-A6C34878D82A}">
                    <a16:rowId xmlns:a16="http://schemas.microsoft.com/office/drawing/2014/main" val="3839189703"/>
                  </a:ext>
                </a:extLst>
              </a:tr>
              <a:tr h="121172">
                <a:tc>
                  <a:txBody>
                    <a:bodyPr/>
                    <a:lstStyle/>
                    <a:p>
                      <a:pPr algn="l" fontAlgn="b"/>
                      <a:r>
                        <a:rPr lang="en-US" sz="700" b="0" i="0" u="none" strike="noStrike">
                          <a:solidFill>
                            <a:srgbClr val="000000"/>
                          </a:solidFill>
                          <a:effectLst/>
                          <a:latin typeface="Arial" panose="020B0604020202020204" pitchFamily="34" charset="0"/>
                        </a:rPr>
                        <a:t>[AT-AT] Westtirol 1 - Westtirol 2 WTRHU41 [OPP]</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41</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41</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80685.233</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10%</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0.19917</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0.85908</a:t>
                      </a:r>
                    </a:p>
                  </a:txBody>
                  <a:tcPr marL="0" marR="0" marT="0" marB="0" anchor="b">
                    <a:lnL>
                      <a:noFill/>
                    </a:lnL>
                    <a:lnR>
                      <a:noFill/>
                    </a:lnR>
                    <a:lnT>
                      <a:noFill/>
                    </a:lnT>
                    <a:lnB>
                      <a:noFill/>
                    </a:lnB>
                    <a:solidFill>
                      <a:srgbClr val="D9D9D9"/>
                    </a:solidFill>
                  </a:tcPr>
                </a:tc>
                <a:extLst>
                  <a:ext uri="{0D108BD9-81ED-4DB2-BD59-A6C34878D82A}">
                    <a16:rowId xmlns:a16="http://schemas.microsoft.com/office/drawing/2014/main" val="1184783641"/>
                  </a:ext>
                </a:extLst>
              </a:tr>
              <a:tr h="121172">
                <a:tc>
                  <a:txBody>
                    <a:bodyPr/>
                    <a:lstStyle/>
                    <a:p>
                      <a:pPr algn="l" fontAlgn="b"/>
                      <a:r>
                        <a:rPr lang="nb-NO" sz="700" b="0" i="0" u="none" strike="noStrike">
                          <a:solidFill>
                            <a:srgbClr val="000000"/>
                          </a:solidFill>
                          <a:effectLst/>
                          <a:latin typeface="Arial" panose="020B0604020202020204" pitchFamily="34" charset="0"/>
                        </a:rPr>
                        <a:t>[AT-HU] Zurndorf - Gyoer 439B [OPP] [AT]</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40</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40</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746807.033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0.10667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1.23006</a:t>
                      </a:r>
                    </a:p>
                  </a:txBody>
                  <a:tcPr marL="0" marR="0" marT="0" marB="0" anchor="b">
                    <a:lnL>
                      <a:noFill/>
                    </a:lnL>
                    <a:lnR>
                      <a:noFill/>
                    </a:lnR>
                    <a:lnT>
                      <a:noFill/>
                    </a:lnT>
                    <a:lnB>
                      <a:noFill/>
                    </a:lnB>
                  </a:tcPr>
                </a:tc>
                <a:extLst>
                  <a:ext uri="{0D108BD9-81ED-4DB2-BD59-A6C34878D82A}">
                    <a16:rowId xmlns:a16="http://schemas.microsoft.com/office/drawing/2014/main" val="480890363"/>
                  </a:ext>
                </a:extLst>
              </a:tr>
              <a:tr h="121172">
                <a:tc>
                  <a:txBody>
                    <a:bodyPr/>
                    <a:lstStyle/>
                    <a:p>
                      <a:pPr algn="l" fontAlgn="b"/>
                      <a:r>
                        <a:rPr lang="de-DE" sz="700" b="0" i="0" u="none" strike="noStrike">
                          <a:solidFill>
                            <a:srgbClr val="000000"/>
                          </a:solidFill>
                          <a:effectLst/>
                          <a:latin typeface="Arial" panose="020B0604020202020204" pitchFamily="34" charset="0"/>
                        </a:rPr>
                        <a:t>[D7-D2] Urberach - Grosskrotzenburg [OPP] [D2]</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40</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40</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1714.832</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17%</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2%</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23%</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0.07152</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0.32902</a:t>
                      </a:r>
                    </a:p>
                  </a:txBody>
                  <a:tcPr marL="0" marR="0" marT="0" marB="0" anchor="b">
                    <a:lnL>
                      <a:noFill/>
                    </a:lnL>
                    <a:lnR>
                      <a:noFill/>
                    </a:lnR>
                    <a:lnT>
                      <a:noFill/>
                    </a:lnT>
                    <a:lnB>
                      <a:noFill/>
                    </a:lnB>
                    <a:solidFill>
                      <a:srgbClr val="D9D9D9"/>
                    </a:solidFill>
                  </a:tcPr>
                </a:tc>
                <a:extLst>
                  <a:ext uri="{0D108BD9-81ED-4DB2-BD59-A6C34878D82A}">
                    <a16:rowId xmlns:a16="http://schemas.microsoft.com/office/drawing/2014/main" val="2108914631"/>
                  </a:ext>
                </a:extLst>
              </a:tr>
              <a:tr h="121172">
                <a:tc>
                  <a:txBody>
                    <a:bodyPr/>
                    <a:lstStyle/>
                    <a:p>
                      <a:pPr algn="l" fontAlgn="b"/>
                      <a:r>
                        <a:rPr lang="en-US" sz="700" b="0" i="0" u="none" strike="noStrike">
                          <a:solidFill>
                            <a:srgbClr val="000000"/>
                          </a:solidFill>
                          <a:effectLst/>
                          <a:latin typeface="Arial" panose="020B0604020202020204" pitchFamily="34" charset="0"/>
                        </a:rPr>
                        <a:t>[BE-FR] Avelgem - Avelin 380.80 [DIR] [BE]</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297.695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0.30687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0.73165</a:t>
                      </a:r>
                    </a:p>
                  </a:txBody>
                  <a:tcPr marL="0" marR="0" marT="0" marB="0" anchor="b">
                    <a:lnL>
                      <a:noFill/>
                    </a:lnL>
                    <a:lnR>
                      <a:noFill/>
                    </a:lnR>
                    <a:lnT>
                      <a:noFill/>
                    </a:lnT>
                    <a:lnB>
                      <a:noFill/>
                    </a:lnB>
                  </a:tcPr>
                </a:tc>
                <a:extLst>
                  <a:ext uri="{0D108BD9-81ED-4DB2-BD59-A6C34878D82A}">
                    <a16:rowId xmlns:a16="http://schemas.microsoft.com/office/drawing/2014/main" val="1352284078"/>
                  </a:ext>
                </a:extLst>
              </a:tr>
              <a:tr h="121172">
                <a:tc>
                  <a:txBody>
                    <a:bodyPr/>
                    <a:lstStyle/>
                    <a:p>
                      <a:pPr algn="l" fontAlgn="b"/>
                      <a:r>
                        <a:rPr lang="nb-NO" sz="700" b="0" i="0" u="none" strike="noStrike">
                          <a:solidFill>
                            <a:srgbClr val="000000"/>
                          </a:solidFill>
                          <a:effectLst/>
                          <a:latin typeface="Arial" panose="020B0604020202020204" pitchFamily="34" charset="0"/>
                        </a:rPr>
                        <a:t>[AT-SI] Obersielach - Podlog 247 [DIR] [AT]</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36</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36</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497036.664</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6%</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0%</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100%</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0.16749</a:t>
                      </a:r>
                    </a:p>
                  </a:txBody>
                  <a:tcPr marL="0" marR="0" marT="0" marB="0" anchor="b">
                    <a:lnL>
                      <a:noFill/>
                    </a:lnL>
                    <a:lnR>
                      <a:noFill/>
                    </a:lnR>
                    <a:lnT>
                      <a:noFill/>
                    </a:lnT>
                    <a:lnB>
                      <a:noFill/>
                    </a:lnB>
                    <a:solidFill>
                      <a:srgbClr val="D9D9D9"/>
                    </a:solidFill>
                  </a:tcPr>
                </a:tc>
                <a:tc>
                  <a:txBody>
                    <a:bodyPr/>
                    <a:lstStyle/>
                    <a:p>
                      <a:pPr algn="r" fontAlgn="b"/>
                      <a:r>
                        <a:rPr lang="en-US" sz="700" b="0" i="0" u="none" strike="noStrike">
                          <a:solidFill>
                            <a:srgbClr val="000000"/>
                          </a:solidFill>
                          <a:effectLst/>
                          <a:latin typeface="Arial" panose="020B0604020202020204" pitchFamily="34" charset="0"/>
                        </a:rPr>
                        <a:t>0.48865</a:t>
                      </a:r>
                    </a:p>
                  </a:txBody>
                  <a:tcPr marL="0" marR="0" marT="0" marB="0" anchor="b">
                    <a:lnL>
                      <a:noFill/>
                    </a:lnL>
                    <a:lnR>
                      <a:noFill/>
                    </a:lnR>
                    <a:lnT>
                      <a:noFill/>
                    </a:lnT>
                    <a:lnB>
                      <a:noFill/>
                    </a:lnB>
                    <a:solidFill>
                      <a:srgbClr val="D9D9D9"/>
                    </a:solidFill>
                  </a:tcPr>
                </a:tc>
                <a:extLst>
                  <a:ext uri="{0D108BD9-81ED-4DB2-BD59-A6C34878D82A}">
                    <a16:rowId xmlns:a16="http://schemas.microsoft.com/office/drawing/2014/main" val="1776525909"/>
                  </a:ext>
                </a:extLst>
              </a:tr>
              <a:tr h="121172">
                <a:tc>
                  <a:txBody>
                    <a:bodyPr/>
                    <a:lstStyle/>
                    <a:p>
                      <a:pPr algn="l" fontAlgn="b"/>
                      <a:r>
                        <a:rPr lang="en-US" sz="700" b="0" i="0" u="none" strike="noStrike">
                          <a:solidFill>
                            <a:srgbClr val="000000"/>
                          </a:solidFill>
                          <a:effectLst/>
                          <a:latin typeface="Arial" panose="020B0604020202020204" pitchFamily="34" charset="0"/>
                        </a:rPr>
                        <a:t>[BE-BE] PST Zandvliet 1 [DIR] [BE]</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35</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250.604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0.10505</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0.91693</a:t>
                      </a:r>
                    </a:p>
                  </a:txBody>
                  <a:tcPr marL="0" marR="0" marT="0" marB="0" anchor="b">
                    <a:lnL>
                      <a:noFill/>
                    </a:lnL>
                    <a:lnR>
                      <a:noFill/>
                    </a:lnR>
                    <a:lnT>
                      <a:noFill/>
                    </a:lnT>
                    <a:lnB>
                      <a:noFill/>
                    </a:lnB>
                  </a:tcPr>
                </a:tc>
                <a:extLst>
                  <a:ext uri="{0D108BD9-81ED-4DB2-BD59-A6C34878D82A}">
                    <a16:rowId xmlns:a16="http://schemas.microsoft.com/office/drawing/2014/main" val="2258379622"/>
                  </a:ext>
                </a:extLst>
              </a:tr>
            </a:tbl>
          </a:graphicData>
        </a:graphic>
      </p:graphicFrame>
      <p:sp>
        <p:nvSpPr>
          <p:cNvPr id="12" name="PoljeZBesedilom 11"/>
          <p:cNvSpPr txBox="1"/>
          <p:nvPr/>
        </p:nvSpPr>
        <p:spPr>
          <a:xfrm>
            <a:off x="527596" y="4784443"/>
            <a:ext cx="8899210" cy="1277273"/>
          </a:xfrm>
          <a:prstGeom prst="rect">
            <a:avLst/>
          </a:prstGeom>
          <a:noFill/>
        </p:spPr>
        <p:txBody>
          <a:bodyPr wrap="square" rtlCol="0">
            <a:spAutoFit/>
          </a:bodyPr>
          <a:lstStyle/>
          <a:p>
            <a:r>
              <a:rPr lang="en-GB" sz="1100" b="1" dirty="0"/>
              <a:t>Note 1: </a:t>
            </a:r>
            <a:r>
              <a:rPr lang="en-GB" sz="1100" dirty="0"/>
              <a:t>the shown z2zPTDF values do </a:t>
            </a:r>
            <a:r>
              <a:rPr lang="en-GB" sz="1100" b="1" dirty="0"/>
              <a:t>not</a:t>
            </a:r>
            <a:r>
              <a:rPr lang="en-GB" sz="1100" dirty="0"/>
              <a:t> correspond to the maximum zone-to-zone PTDFs according to equation 5 of the Day-ahead CCM and hence are not the ones used for the CNEC Selection. The z2zPTDFs are calculated only between neighbouring BZs by the scripts used for external parallel run reporting. See KPI reading guide on JAO.</a:t>
            </a:r>
            <a:endParaRPr lang="sl-SI" sz="1100" dirty="0"/>
          </a:p>
          <a:p>
            <a:r>
              <a:rPr lang="en-GB" sz="1100" b="1" dirty="0"/>
              <a:t>Note 2:</a:t>
            </a:r>
            <a:r>
              <a:rPr lang="en-GB" sz="1100" dirty="0"/>
              <a:t> RAM for Core exchanges can be higher than 100% due to the relieving effect of </a:t>
            </a:r>
            <a:r>
              <a:rPr lang="en-GB" sz="1100" dirty="0" err="1"/>
              <a:t>Fuaf</a:t>
            </a:r>
            <a:r>
              <a:rPr lang="en-GB" sz="1100" dirty="0"/>
              <a:t>:  </a:t>
            </a:r>
            <a:r>
              <a:rPr lang="en-GB" sz="1100" dirty="0" err="1"/>
              <a:t>RAM_Core</a:t>
            </a:r>
            <a:r>
              <a:rPr lang="en-GB" sz="1100" dirty="0"/>
              <a:t> = </a:t>
            </a:r>
            <a:r>
              <a:rPr lang="en-GB" sz="1100" dirty="0" err="1"/>
              <a:t>CEP_target</a:t>
            </a:r>
            <a:r>
              <a:rPr lang="en-GB" sz="1100" dirty="0"/>
              <a:t> - </a:t>
            </a:r>
            <a:r>
              <a:rPr lang="en-GB" sz="1100" dirty="0" err="1"/>
              <a:t>Fuaf</a:t>
            </a:r>
            <a:r>
              <a:rPr lang="en-GB" sz="1100" dirty="0"/>
              <a:t>. So if </a:t>
            </a:r>
            <a:r>
              <a:rPr lang="en-GB" sz="1100" dirty="0" err="1"/>
              <a:t>Fuaf</a:t>
            </a:r>
            <a:r>
              <a:rPr lang="en-GB" sz="1100" dirty="0"/>
              <a:t> is very negative you can get above 100%.</a:t>
            </a:r>
            <a:endParaRPr lang="sl-SI" sz="1100" dirty="0"/>
          </a:p>
          <a:p>
            <a:r>
              <a:rPr lang="pl-PL" sz="1100" b="1" dirty="0"/>
              <a:t>Note 3: </a:t>
            </a:r>
            <a:r>
              <a:rPr lang="pl-PL" sz="1100" dirty="0"/>
              <a:t>on few BDs application of IVA (due to inability to verify FB domain by given TSO) led to results where there are many active CNECs with large shadow prices and 0 RAM, however in the observed cases it didn’t lead to observable price spikes</a:t>
            </a:r>
            <a:endParaRPr lang="en-GB" sz="1100" dirty="0"/>
          </a:p>
        </p:txBody>
      </p:sp>
    </p:spTree>
    <p:extLst>
      <p:ext uri="{BB962C8B-B14F-4D97-AF65-F5344CB8AC3E}">
        <p14:creationId xmlns:p14="http://schemas.microsoft.com/office/powerpoint/2010/main" val="3078092948"/>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538417" y="110176"/>
            <a:ext cx="7044142" cy="336550"/>
          </a:xfrm>
        </p:spPr>
        <p:txBody>
          <a:bodyPr/>
          <a:lstStyle/>
          <a:p>
            <a:r>
              <a:rPr lang="en-US" dirty="0">
                <a:solidFill>
                  <a:srgbClr val="008000"/>
                </a:solidFill>
              </a:rPr>
              <a:t>Parallel Run KPI report</a:t>
            </a:r>
          </a:p>
        </p:txBody>
      </p:sp>
      <p:sp>
        <p:nvSpPr>
          <p:cNvPr id="9" name="Text Placeholder 8">
            <a:extLst>
              <a:ext uri="{FF2B5EF4-FFF2-40B4-BE49-F238E27FC236}">
                <a16:creationId xmlns:a16="http://schemas.microsoft.com/office/drawing/2014/main" id="{228865DE-4E3D-A24E-8314-1A31363C1CC8}"/>
              </a:ext>
            </a:extLst>
          </p:cNvPr>
          <p:cNvSpPr>
            <a:spLocks noGrp="1"/>
          </p:cNvSpPr>
          <p:nvPr>
            <p:ph type="body" sz="quarter" idx="16"/>
          </p:nvPr>
        </p:nvSpPr>
        <p:spPr/>
        <p:txBody>
          <a:bodyPr/>
          <a:lstStyle/>
          <a:p>
            <a:r>
              <a:rPr lang="en-US" dirty="0">
                <a:solidFill>
                  <a:srgbClr val="008000"/>
                </a:solidFill>
              </a:rPr>
              <a:t>KPI</a:t>
            </a:r>
            <a:r>
              <a:rPr lang="hu-HU" dirty="0">
                <a:solidFill>
                  <a:srgbClr val="008000"/>
                </a:solidFill>
              </a:rPr>
              <a:t> </a:t>
            </a:r>
            <a:r>
              <a:rPr lang="de-DE" dirty="0">
                <a:solidFill>
                  <a:srgbClr val="008000"/>
                </a:solidFill>
              </a:rPr>
              <a:t>8b</a:t>
            </a:r>
            <a:r>
              <a:rPr lang="en-GB" altLang="en-US" dirty="0">
                <a:solidFill>
                  <a:srgbClr val="008000"/>
                </a:solidFill>
              </a:rPr>
              <a:t>: Allocation Constraints</a:t>
            </a:r>
            <a:r>
              <a:rPr lang="sl-SI" altLang="hu-HU" dirty="0">
                <a:solidFill>
                  <a:srgbClr val="008000"/>
                </a:solidFill>
              </a:rPr>
              <a:t>    </a:t>
            </a:r>
            <a:r>
              <a:rPr lang="cs-CZ" altLang="hu-HU" dirty="0">
                <a:solidFill>
                  <a:srgbClr val="008000"/>
                </a:solidFill>
              </a:rPr>
              <a:t>202</a:t>
            </a:r>
            <a:r>
              <a:rPr lang="de-DE" altLang="hu-HU" dirty="0">
                <a:solidFill>
                  <a:srgbClr val="008000"/>
                </a:solidFill>
              </a:rPr>
              <a:t>202</a:t>
            </a:r>
            <a:endParaRPr lang="en-GB" altLang="hu-HU" dirty="0">
              <a:solidFill>
                <a:srgbClr val="008000"/>
              </a:solidFill>
            </a:endParaRPr>
          </a:p>
          <a:p>
            <a:endParaRPr lang="en-US" dirty="0">
              <a:solidFill>
                <a:srgbClr val="FF0000"/>
              </a:solidFill>
            </a:endParaRPr>
          </a:p>
        </p:txBody>
      </p:sp>
      <p:sp>
        <p:nvSpPr>
          <p:cNvPr id="2" name="Slide Number Placeholder 1"/>
          <p:cNvSpPr>
            <a:spLocks noGrp="1"/>
          </p:cNvSpPr>
          <p:nvPr>
            <p:ph type="sldNum" sz="quarter" idx="4"/>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551322C-20B2-48C3-B63D-68158FEBF630}" type="slidenum">
              <a:rPr kumimoji="0" lang="en-US" sz="900" b="0" i="0" u="none" strike="noStrike" kern="1200" cap="none" spc="0" normalizeH="0" baseline="0" noProof="0" smtClean="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71</a:t>
            </a:fld>
            <a:endParaRPr kumimoji="0" lang="en-US" sz="900" b="0" i="0" u="none" strike="noStrike" kern="1200" cap="none" spc="0" normalizeH="0" baseline="0" noProof="0" dirty="0">
              <a:ln>
                <a:noFill/>
              </a:ln>
              <a:solidFill>
                <a:srgbClr val="FFFFFF">
                  <a:lumMod val="50000"/>
                </a:srgbClr>
              </a:solidFill>
              <a:effectLst/>
              <a:uLnTx/>
              <a:uFillTx/>
              <a:latin typeface="Arial"/>
              <a:ea typeface="Arial Unicode MS" panose="020B0604020202020204" pitchFamily="34" charset="-128"/>
              <a:cs typeface="Arial" panose="020B0604020202020204" pitchFamily="34" charset="0"/>
            </a:endParaRPr>
          </a:p>
        </p:txBody>
      </p:sp>
      <p:sp>
        <p:nvSpPr>
          <p:cNvPr id="3" name="Rectangle 2"/>
          <p:cNvSpPr/>
          <p:nvPr/>
        </p:nvSpPr>
        <p:spPr>
          <a:xfrm>
            <a:off x="527596" y="1848491"/>
            <a:ext cx="7118038" cy="1046440"/>
          </a:xfrm>
          <a:prstGeom prst="rect">
            <a:avLst/>
          </a:prstGeom>
        </p:spPr>
        <p:txBody>
          <a:bodyPr wrap="square">
            <a:spAutoFit/>
          </a:bodyPr>
          <a:lstStyle/>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a:p>
            <a:pPr marL="0" marR="0" lvl="0" indent="-56515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200" b="0" i="0" u="none" strike="noStrike" kern="1200" cap="none" spc="0" normalizeH="0" baseline="0" noProof="0" dirty="0">
              <a:ln>
                <a:noFill/>
              </a:ln>
              <a:solidFill>
                <a:srgbClr val="000000">
                  <a:lumMod val="65000"/>
                  <a:lumOff val="35000"/>
                </a:srgbClr>
              </a:solidFill>
              <a:effectLst/>
              <a:uLnTx/>
              <a:uFillTx/>
              <a:latin typeface="Arial Unicode MS" charset="0"/>
              <a:ea typeface="Arial Unicode MS" panose="020B0604020202020204" pitchFamily="34" charset="-128"/>
              <a:cs typeface="Arial Unicode MS" panose="020B0604020202020204" pitchFamily="34" charset="-128"/>
            </a:endParaRPr>
          </a:p>
          <a:p>
            <a:pPr marL="349250" marR="0" lvl="2" indent="0" algn="l" defTabSz="914400" rtl="0" eaLnBrk="1" fontAlgn="base" latinLnBrk="0" hangingPunct="1">
              <a:lnSpc>
                <a:spcPct val="100000"/>
              </a:lnSpc>
              <a:spcBef>
                <a:spcPts val="400"/>
              </a:spcBef>
              <a:spcAft>
                <a:spcPct val="0"/>
              </a:spcAft>
              <a:buClr>
                <a:srgbClr val="0100FE"/>
              </a:buClr>
              <a:buSzTx/>
              <a:buFontTx/>
              <a:buNone/>
              <a:tabLst/>
              <a:defRPr/>
            </a:pPr>
            <a:endParaRPr kumimoji="0" lang="en-US" sz="1400" b="0" i="0" u="none" strike="noStrike" kern="1200" cap="none" spc="0" normalizeH="0" baseline="0" noProof="0" dirty="0">
              <a:ln>
                <a:noFill/>
              </a:ln>
              <a:solidFill>
                <a:srgbClr val="3366FF"/>
              </a:solidFill>
              <a:effectLst/>
              <a:uLnTx/>
              <a:uFillTx/>
              <a:latin typeface="Arial"/>
              <a:ea typeface="Arial Unicode MS" panose="020B0604020202020204" pitchFamily="34" charset="-128"/>
              <a:cs typeface="Arial Unicode MS" panose="020B0604020202020204" pitchFamily="34" charset="-128"/>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sp>
        <p:nvSpPr>
          <p:cNvPr id="11" name="Rectangle 2"/>
          <p:cNvSpPr/>
          <p:nvPr/>
        </p:nvSpPr>
        <p:spPr>
          <a:xfrm>
            <a:off x="410157" y="6428134"/>
            <a:ext cx="3348645" cy="261610"/>
          </a:xfrm>
          <a:prstGeom prst="rect">
            <a:avLst/>
          </a:prstGeom>
          <a:solidFill>
            <a:schemeClr val="bg1">
              <a:lumMod val="85000"/>
            </a:schemeClr>
          </a:solidFill>
        </p:spPr>
        <p:txBody>
          <a:bodyPr wrap="square">
            <a:spAutoFit/>
          </a:bodyPr>
          <a:lstStyle>
            <a:defPPr>
              <a:defRPr lang="fr-FR"/>
            </a:defPPr>
            <a:lvl1pPr algn="l" rtl="0" fontAlgn="base">
              <a:spcBef>
                <a:spcPct val="0"/>
              </a:spcBef>
              <a:spcAft>
                <a:spcPct val="0"/>
              </a:spcAft>
              <a:defRPr kern="1200">
                <a:solidFill>
                  <a:schemeClr val="tx1"/>
                </a:solidFill>
                <a:latin typeface="Arial Unicode MS" charset="0"/>
                <a:ea typeface="ＭＳ Ｐゴシック" charset="0"/>
                <a:cs typeface="ＭＳ Ｐゴシック" charset="0"/>
              </a:defRPr>
            </a:lvl1pPr>
            <a:lvl2pPr marL="457200" algn="l" rtl="0" fontAlgn="base">
              <a:spcBef>
                <a:spcPct val="0"/>
              </a:spcBef>
              <a:spcAft>
                <a:spcPct val="0"/>
              </a:spcAft>
              <a:defRPr kern="1200">
                <a:solidFill>
                  <a:schemeClr val="tx1"/>
                </a:solidFill>
                <a:latin typeface="Arial Unicode MS" charset="0"/>
                <a:ea typeface="ＭＳ Ｐゴシック" charset="0"/>
                <a:cs typeface="ＭＳ Ｐゴシック" charset="0"/>
              </a:defRPr>
            </a:lvl2pPr>
            <a:lvl3pPr marL="914400" algn="l" rtl="0" fontAlgn="base">
              <a:spcBef>
                <a:spcPct val="0"/>
              </a:spcBef>
              <a:spcAft>
                <a:spcPct val="0"/>
              </a:spcAft>
              <a:defRPr kern="1200">
                <a:solidFill>
                  <a:schemeClr val="tx1"/>
                </a:solidFill>
                <a:latin typeface="Arial Unicode MS" charset="0"/>
                <a:ea typeface="ＭＳ Ｐゴシック" charset="0"/>
                <a:cs typeface="ＭＳ Ｐゴシック" charset="0"/>
              </a:defRPr>
            </a:lvl3pPr>
            <a:lvl4pPr marL="1371600" algn="l" rtl="0" fontAlgn="base">
              <a:spcBef>
                <a:spcPct val="0"/>
              </a:spcBef>
              <a:spcAft>
                <a:spcPct val="0"/>
              </a:spcAft>
              <a:defRPr kern="1200">
                <a:solidFill>
                  <a:schemeClr val="tx1"/>
                </a:solidFill>
                <a:latin typeface="Arial Unicode MS" charset="0"/>
                <a:ea typeface="ＭＳ Ｐゴシック" charset="0"/>
                <a:cs typeface="ＭＳ Ｐゴシック" charset="0"/>
              </a:defRPr>
            </a:lvl4pPr>
            <a:lvl5pPr marL="1828800" algn="l" rtl="0" fontAlgn="base">
              <a:spcBef>
                <a:spcPct val="0"/>
              </a:spcBef>
              <a:spcAft>
                <a:spcPct val="0"/>
              </a:spcAft>
              <a:defRPr kern="1200">
                <a:solidFill>
                  <a:schemeClr val="tx1"/>
                </a:solidFill>
                <a:latin typeface="Arial Unicode MS" charset="0"/>
                <a:ea typeface="ＭＳ Ｐゴシック" charset="0"/>
                <a:cs typeface="ＭＳ Ｐゴシック" charset="0"/>
              </a:defRPr>
            </a:lvl5pPr>
            <a:lvl6pPr marL="2286000" algn="l" defTabSz="457200" rtl="0" eaLnBrk="1" latinLnBrk="0" hangingPunct="1">
              <a:defRPr kern="1200">
                <a:solidFill>
                  <a:schemeClr val="tx1"/>
                </a:solidFill>
                <a:latin typeface="Arial Unicode MS" charset="0"/>
                <a:ea typeface="ＭＳ Ｐゴシック" charset="0"/>
                <a:cs typeface="ＭＳ Ｐゴシック" charset="0"/>
              </a:defRPr>
            </a:lvl6pPr>
            <a:lvl7pPr marL="2743200" algn="l" defTabSz="457200" rtl="0" eaLnBrk="1" latinLnBrk="0" hangingPunct="1">
              <a:defRPr kern="1200">
                <a:solidFill>
                  <a:schemeClr val="tx1"/>
                </a:solidFill>
                <a:latin typeface="Arial Unicode MS" charset="0"/>
                <a:ea typeface="ＭＳ Ｐゴシック" charset="0"/>
                <a:cs typeface="ＭＳ Ｐゴシック" charset="0"/>
              </a:defRPr>
            </a:lvl7pPr>
            <a:lvl8pPr marL="3200400" algn="l" defTabSz="457200" rtl="0" eaLnBrk="1" latinLnBrk="0" hangingPunct="1">
              <a:defRPr kern="1200">
                <a:solidFill>
                  <a:schemeClr val="tx1"/>
                </a:solidFill>
                <a:latin typeface="Arial Unicode MS" charset="0"/>
                <a:ea typeface="ＭＳ Ｐゴシック" charset="0"/>
                <a:cs typeface="ＭＳ Ｐゴシック" charset="0"/>
              </a:defRPr>
            </a:lvl8pPr>
            <a:lvl9pPr marL="3657600" algn="l" defTabSz="457200" rtl="0" eaLnBrk="1" latinLnBrk="0" hangingPunct="1">
              <a:defRPr kern="1200">
                <a:solidFill>
                  <a:schemeClr val="tx1"/>
                </a:solidFill>
                <a:latin typeface="Arial Unicode MS" charset="0"/>
                <a:ea typeface="ＭＳ Ｐゴシック" charset="0"/>
                <a:cs typeface="ＭＳ Ｐゴシック" charset="0"/>
              </a:defRPr>
            </a:lvl9pPr>
          </a:lstStyle>
          <a:p>
            <a:pPr marL="0" marR="0" lvl="0" indent="0" algn="just" defTabSz="914400" rtl="0" eaLnBrk="1" fontAlgn="base" latinLnBrk="0" hangingPunct="1">
              <a:lnSpc>
                <a:spcPct val="100000"/>
              </a:lnSpc>
              <a:spcBef>
                <a:spcPts val="0"/>
              </a:spcBef>
              <a:spcAft>
                <a:spcPts val="0"/>
              </a:spcAft>
              <a:buClrTx/>
              <a:buSzTx/>
              <a:buFontTx/>
              <a:buNone/>
              <a:tabLst/>
              <a:defRPr/>
            </a:pPr>
            <a:r>
              <a:rPr kumimoji="0" lang="nl-BE" sz="1100" b="0" i="1" u="none" strike="noStrike" kern="1200" cap="none" spc="0" normalizeH="0" baseline="0" noProof="0" dirty="0" err="1">
                <a:ln>
                  <a:noFill/>
                </a:ln>
                <a:solidFill>
                  <a:srgbClr val="000000"/>
                </a:solidFill>
                <a:effectLst/>
                <a:uLnTx/>
                <a:uFillTx/>
                <a:latin typeface="Calibri" panose="020F0502020204030204" pitchFamily="34" charset="0"/>
                <a:ea typeface="Calibri" panose="020F0502020204030204" pitchFamily="34" charset="0"/>
              </a:rPr>
              <a:t>Please</a:t>
            </a:r>
            <a:r>
              <a:rPr kumimoji="0" lang="nl-BE" sz="1100" b="0" i="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rPr>
              <a:t> </a:t>
            </a:r>
            <a:r>
              <a:rPr kumimoji="0" lang="nl-BE" sz="1100" b="0" i="1" u="none" strike="noStrike" kern="1200" cap="none" spc="0" normalizeH="0" baseline="0" noProof="0" dirty="0" err="1">
                <a:ln>
                  <a:noFill/>
                </a:ln>
                <a:solidFill>
                  <a:srgbClr val="000000"/>
                </a:solidFill>
                <a:effectLst/>
                <a:uLnTx/>
                <a:uFillTx/>
                <a:latin typeface="Calibri" panose="020F0502020204030204" pitchFamily="34" charset="0"/>
                <a:ea typeface="Calibri" panose="020F0502020204030204" pitchFamily="34" charset="0"/>
              </a:rPr>
              <a:t>note</a:t>
            </a:r>
            <a:r>
              <a:rPr kumimoji="0" lang="nl-BE" sz="1100" b="0" i="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rPr>
              <a:t> </a:t>
            </a:r>
            <a:r>
              <a:rPr kumimoji="0" lang="nl-BE" sz="1100" b="0" i="1" u="none" strike="noStrike" kern="1200" cap="none" spc="0" normalizeH="0" baseline="0" noProof="0" dirty="0" err="1">
                <a:ln>
                  <a:noFill/>
                </a:ln>
                <a:solidFill>
                  <a:srgbClr val="000000"/>
                </a:solidFill>
                <a:effectLst/>
                <a:uLnTx/>
                <a:uFillTx/>
                <a:latin typeface="Calibri" panose="020F0502020204030204" pitchFamily="34" charset="0"/>
                <a:ea typeface="Calibri" panose="020F0502020204030204" pitchFamily="34" charset="0"/>
              </a:rPr>
              <a:t>that</a:t>
            </a:r>
            <a:r>
              <a:rPr kumimoji="0" lang="nl-BE" sz="1100" b="0" i="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rPr>
              <a:t> Belgium </a:t>
            </a:r>
            <a:r>
              <a:rPr kumimoji="0" lang="nl-BE" sz="1100" b="0" i="1" u="none" strike="noStrike" kern="1200" cap="none" spc="0" normalizeH="0" baseline="0" noProof="0" dirty="0" err="1">
                <a:ln>
                  <a:noFill/>
                </a:ln>
                <a:solidFill>
                  <a:srgbClr val="000000"/>
                </a:solidFill>
                <a:effectLst/>
                <a:uLnTx/>
                <a:uFillTx/>
                <a:latin typeface="Calibri" panose="020F0502020204030204" pitchFamily="34" charset="0"/>
                <a:ea typeface="Calibri" panose="020F0502020204030204" pitchFamily="34" charset="0"/>
              </a:rPr>
              <a:t>only</a:t>
            </a:r>
            <a:r>
              <a:rPr kumimoji="0" lang="nl-BE" sz="1100" b="0" i="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rPr>
              <a:t> </a:t>
            </a:r>
            <a:r>
              <a:rPr kumimoji="0" lang="nl-BE" sz="1100" b="0" i="1" u="none" strike="noStrike" kern="1200" cap="none" spc="0" normalizeH="0" baseline="0" noProof="0" dirty="0" err="1">
                <a:ln>
                  <a:noFill/>
                </a:ln>
                <a:solidFill>
                  <a:srgbClr val="000000"/>
                </a:solidFill>
                <a:effectLst/>
                <a:uLnTx/>
                <a:uFillTx/>
                <a:latin typeface="Calibri" panose="020F0502020204030204" pitchFamily="34" charset="0"/>
                <a:ea typeface="Calibri" panose="020F0502020204030204" pitchFamily="34" charset="0"/>
              </a:rPr>
              <a:t>uses</a:t>
            </a:r>
            <a:r>
              <a:rPr kumimoji="0" lang="nl-BE" sz="1100" b="0" i="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rPr>
              <a:t> import </a:t>
            </a:r>
            <a:r>
              <a:rPr kumimoji="0" lang="nl-BE" sz="1100" b="0" i="1" u="none" strike="noStrike" kern="1200" cap="none" spc="0" normalizeH="0" baseline="0" noProof="0" dirty="0" err="1">
                <a:ln>
                  <a:noFill/>
                </a:ln>
                <a:solidFill>
                  <a:srgbClr val="000000"/>
                </a:solidFill>
                <a:effectLst/>
                <a:uLnTx/>
                <a:uFillTx/>
                <a:latin typeface="Calibri" panose="020F0502020204030204" pitchFamily="34" charset="0"/>
                <a:ea typeface="Calibri" panose="020F0502020204030204" pitchFamily="34" charset="0"/>
              </a:rPr>
              <a:t>constraints</a:t>
            </a:r>
            <a:r>
              <a:rPr kumimoji="0" lang="nl-BE" sz="1100" b="0" i="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rPr>
              <a:t>. </a:t>
            </a:r>
          </a:p>
        </p:txBody>
      </p:sp>
      <p:pic>
        <p:nvPicPr>
          <p:cNvPr id="10" name="Grafik 9"/>
          <p:cNvPicPr>
            <a:picLocks noChangeAspect="1"/>
          </p:cNvPicPr>
          <p:nvPr/>
        </p:nvPicPr>
        <p:blipFill>
          <a:blip r:embed="rId3"/>
          <a:stretch>
            <a:fillRect/>
          </a:stretch>
        </p:blipFill>
        <p:spPr>
          <a:xfrm>
            <a:off x="1474768" y="3436087"/>
            <a:ext cx="7200000" cy="2920097"/>
          </a:xfrm>
          <a:prstGeom prst="rect">
            <a:avLst/>
          </a:prstGeom>
        </p:spPr>
      </p:pic>
      <p:pic>
        <p:nvPicPr>
          <p:cNvPr id="14" name="Grafik 13"/>
          <p:cNvPicPr>
            <a:picLocks noChangeAspect="1"/>
          </p:cNvPicPr>
          <p:nvPr/>
        </p:nvPicPr>
        <p:blipFill>
          <a:blip r:embed="rId4"/>
          <a:stretch>
            <a:fillRect/>
          </a:stretch>
        </p:blipFill>
        <p:spPr>
          <a:xfrm>
            <a:off x="1474768" y="876283"/>
            <a:ext cx="7200000" cy="2559804"/>
          </a:xfrm>
          <a:prstGeom prst="rect">
            <a:avLst/>
          </a:prstGeom>
        </p:spPr>
      </p:pic>
      <p:sp>
        <p:nvSpPr>
          <p:cNvPr id="15" name="Textfeld 14"/>
          <p:cNvSpPr txBox="1"/>
          <p:nvPr/>
        </p:nvSpPr>
        <p:spPr>
          <a:xfrm>
            <a:off x="3070860" y="3049218"/>
            <a:ext cx="234360" cy="200055"/>
          </a:xfrm>
          <a:prstGeom prst="rect">
            <a:avLst/>
          </a:prstGeom>
          <a:noFill/>
        </p:spPr>
        <p:txBody>
          <a:bodyPr wrap="none" rtlCol="0">
            <a:spAutoFit/>
          </a:bodyPr>
          <a:lstStyle/>
          <a:p>
            <a:pPr algn="l"/>
            <a:r>
              <a:rPr lang="de-DE" sz="700" dirty="0">
                <a:solidFill>
                  <a:schemeClr val="tx2"/>
                </a:solidFill>
                <a:latin typeface="Arial" panose="020B0604020202020204" pitchFamily="34" charset="0"/>
                <a:cs typeface="Arial" panose="020B0604020202020204" pitchFamily="34" charset="0"/>
              </a:rPr>
              <a:t>0</a:t>
            </a:r>
          </a:p>
        </p:txBody>
      </p:sp>
    </p:spTree>
    <p:extLst>
      <p:ext uri="{BB962C8B-B14F-4D97-AF65-F5344CB8AC3E}">
        <p14:creationId xmlns:p14="http://schemas.microsoft.com/office/powerpoint/2010/main" val="98463494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Nadpis 1">
            <a:extLst>
              <a:ext uri="{FF2B5EF4-FFF2-40B4-BE49-F238E27FC236}">
                <a16:creationId xmlns:a16="http://schemas.microsoft.com/office/drawing/2014/main" id="{B5D55664-C79B-4F81-96CF-DE9DED568F78}"/>
              </a:ext>
            </a:extLst>
          </p:cNvPr>
          <p:cNvSpPr txBox="1">
            <a:spLocks/>
          </p:cNvSpPr>
          <p:nvPr/>
        </p:nvSpPr>
        <p:spPr>
          <a:xfrm>
            <a:off x="539999" y="108000"/>
            <a:ext cx="6798796" cy="336550"/>
          </a:xfrm>
          <a:prstGeom prst="rect">
            <a:avLst/>
          </a:prstGeom>
        </p:spPr>
        <p:txBody>
          <a:bodyPr/>
          <a:lstStyle>
            <a:lvl1pPr marL="0" indent="0" algn="l" rtl="0" eaLnBrk="1" fontAlgn="base" hangingPunct="1">
              <a:spcBef>
                <a:spcPct val="0"/>
              </a:spcBef>
              <a:spcAft>
                <a:spcPct val="0"/>
              </a:spcAft>
              <a:defRPr sz="1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sl-SI" altLang="sl-SI" kern="0"/>
              <a:t>Parallel Run KPI report</a:t>
            </a:r>
            <a:br>
              <a:rPr lang="sl-SI" altLang="sl-SI" kern="0"/>
            </a:br>
            <a:endParaRPr lang="cs-CZ" kern="0" dirty="0"/>
          </a:p>
        </p:txBody>
      </p:sp>
      <p:sp>
        <p:nvSpPr>
          <p:cNvPr id="8" name="Zástupný symbol pro text 2">
            <a:extLst>
              <a:ext uri="{FF2B5EF4-FFF2-40B4-BE49-F238E27FC236}">
                <a16:creationId xmlns:a16="http://schemas.microsoft.com/office/drawing/2014/main" id="{325B20BB-5215-4BBA-A539-0F85FFA13D43}"/>
              </a:ext>
            </a:extLst>
          </p:cNvPr>
          <p:cNvSpPr txBox="1">
            <a:spLocks/>
          </p:cNvSpPr>
          <p:nvPr/>
        </p:nvSpPr>
        <p:spPr>
          <a:xfrm>
            <a:off x="540000" y="461650"/>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en-US" altLang="sl-SI" kern="0"/>
              <a:t>KPI 9: Clearing prices, price spreads and price convergence</a:t>
            </a:r>
            <a:endParaRPr lang="sl-SI" altLang="sl-SI" kern="0"/>
          </a:p>
          <a:p>
            <a:endParaRPr lang="cs-CZ" kern="0" dirty="0"/>
          </a:p>
        </p:txBody>
      </p:sp>
      <p:sp>
        <p:nvSpPr>
          <p:cNvPr id="10" name="TextBox 3">
            <a:extLst>
              <a:ext uri="{FF2B5EF4-FFF2-40B4-BE49-F238E27FC236}">
                <a16:creationId xmlns:a16="http://schemas.microsoft.com/office/drawing/2014/main" id="{7A7AF760-D3BD-4F9C-A52E-4CB48549F88A}"/>
              </a:ext>
            </a:extLst>
          </p:cNvPr>
          <p:cNvSpPr txBox="1">
            <a:spLocks noChangeArrowheads="1"/>
          </p:cNvSpPr>
          <p:nvPr/>
        </p:nvSpPr>
        <p:spPr bwMode="auto">
          <a:xfrm>
            <a:off x="635000" y="958056"/>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dirty="0"/>
              <a:t>BD20220102</a:t>
            </a:r>
          </a:p>
        </p:txBody>
      </p:sp>
      <p:pic>
        <p:nvPicPr>
          <p:cNvPr id="12" name="Picture 5">
            <a:extLst>
              <a:ext uri="{FF2B5EF4-FFF2-40B4-BE49-F238E27FC236}">
                <a16:creationId xmlns:a16="http://schemas.microsoft.com/office/drawing/2014/main" id="{ACB6CCC0-8A4D-4A41-9FE3-FE869D7E901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3937000"/>
            <a:ext cx="6350000"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3BCFC373-5D3F-4BAD-AA8A-F833A269CC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1143000"/>
            <a:ext cx="5080000"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3924268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Nadpis 1">
            <a:extLst>
              <a:ext uri="{FF2B5EF4-FFF2-40B4-BE49-F238E27FC236}">
                <a16:creationId xmlns:a16="http://schemas.microsoft.com/office/drawing/2014/main" id="{B5D55664-C79B-4F81-96CF-DE9DED568F78}"/>
              </a:ext>
            </a:extLst>
          </p:cNvPr>
          <p:cNvSpPr txBox="1">
            <a:spLocks/>
          </p:cNvSpPr>
          <p:nvPr/>
        </p:nvSpPr>
        <p:spPr>
          <a:xfrm>
            <a:off x="539999" y="108000"/>
            <a:ext cx="6798796" cy="336550"/>
          </a:xfrm>
          <a:prstGeom prst="rect">
            <a:avLst/>
          </a:prstGeom>
        </p:spPr>
        <p:txBody>
          <a:bodyPr/>
          <a:lstStyle>
            <a:lvl1pPr marL="0" indent="0" algn="l" rtl="0" eaLnBrk="1" fontAlgn="base" hangingPunct="1">
              <a:spcBef>
                <a:spcPct val="0"/>
              </a:spcBef>
              <a:spcAft>
                <a:spcPct val="0"/>
              </a:spcAft>
              <a:defRPr sz="1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sl-SI" altLang="sl-SI" kern="0"/>
              <a:t>Parallel Run KPI report</a:t>
            </a:r>
            <a:br>
              <a:rPr lang="sl-SI" altLang="sl-SI" kern="0"/>
            </a:br>
            <a:endParaRPr lang="cs-CZ" kern="0" dirty="0"/>
          </a:p>
        </p:txBody>
      </p:sp>
      <p:sp>
        <p:nvSpPr>
          <p:cNvPr id="8" name="Zástupný symbol pro text 2">
            <a:extLst>
              <a:ext uri="{FF2B5EF4-FFF2-40B4-BE49-F238E27FC236}">
                <a16:creationId xmlns:a16="http://schemas.microsoft.com/office/drawing/2014/main" id="{325B20BB-5215-4BBA-A539-0F85FFA13D43}"/>
              </a:ext>
            </a:extLst>
          </p:cNvPr>
          <p:cNvSpPr txBox="1">
            <a:spLocks/>
          </p:cNvSpPr>
          <p:nvPr/>
        </p:nvSpPr>
        <p:spPr>
          <a:xfrm>
            <a:off x="540000" y="461650"/>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en-US" altLang="sl-SI" kern="0"/>
              <a:t>KPI 9: Clearing prices, price spreads and price convergence</a:t>
            </a:r>
            <a:endParaRPr lang="sl-SI" altLang="sl-SI" kern="0"/>
          </a:p>
          <a:p>
            <a:endParaRPr lang="cs-CZ" kern="0" dirty="0"/>
          </a:p>
        </p:txBody>
      </p:sp>
      <p:sp>
        <p:nvSpPr>
          <p:cNvPr id="4" name="TextBox 3">
            <a:extLst>
              <a:ext uri="{FF2B5EF4-FFF2-40B4-BE49-F238E27FC236}">
                <a16:creationId xmlns:a16="http://schemas.microsoft.com/office/drawing/2014/main" id="{6A40A492-C180-4B96-95D5-3AFC75D24D4A}"/>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BD20220103</a:t>
            </a:r>
          </a:p>
        </p:txBody>
      </p:sp>
      <p:pic>
        <p:nvPicPr>
          <p:cNvPr id="6" name="Picture 5">
            <a:extLst>
              <a:ext uri="{FF2B5EF4-FFF2-40B4-BE49-F238E27FC236}">
                <a16:creationId xmlns:a16="http://schemas.microsoft.com/office/drawing/2014/main" id="{7F2F020E-7FD2-43F4-AA8C-C04DF3CC42D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3937000"/>
            <a:ext cx="6350000"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739EAE26-3549-458A-8F2E-321477AEEA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1143000"/>
            <a:ext cx="5080000"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36798576"/>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Nadpis 1">
            <a:extLst>
              <a:ext uri="{FF2B5EF4-FFF2-40B4-BE49-F238E27FC236}">
                <a16:creationId xmlns:a16="http://schemas.microsoft.com/office/drawing/2014/main" id="{B5D55664-C79B-4F81-96CF-DE9DED568F78}"/>
              </a:ext>
            </a:extLst>
          </p:cNvPr>
          <p:cNvSpPr txBox="1">
            <a:spLocks/>
          </p:cNvSpPr>
          <p:nvPr/>
        </p:nvSpPr>
        <p:spPr>
          <a:xfrm>
            <a:off x="539999" y="108000"/>
            <a:ext cx="6798796" cy="336550"/>
          </a:xfrm>
          <a:prstGeom prst="rect">
            <a:avLst/>
          </a:prstGeom>
        </p:spPr>
        <p:txBody>
          <a:bodyPr/>
          <a:lstStyle>
            <a:lvl1pPr marL="0" indent="0" algn="l" rtl="0" eaLnBrk="1" fontAlgn="base" hangingPunct="1">
              <a:spcBef>
                <a:spcPct val="0"/>
              </a:spcBef>
              <a:spcAft>
                <a:spcPct val="0"/>
              </a:spcAft>
              <a:defRPr sz="1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sl-SI" altLang="sl-SI" kern="0"/>
              <a:t>Parallel Run KPI report</a:t>
            </a:r>
            <a:br>
              <a:rPr lang="sl-SI" altLang="sl-SI" kern="0"/>
            </a:br>
            <a:endParaRPr lang="cs-CZ" kern="0" dirty="0"/>
          </a:p>
        </p:txBody>
      </p:sp>
      <p:sp>
        <p:nvSpPr>
          <p:cNvPr id="8" name="Zástupný symbol pro text 2">
            <a:extLst>
              <a:ext uri="{FF2B5EF4-FFF2-40B4-BE49-F238E27FC236}">
                <a16:creationId xmlns:a16="http://schemas.microsoft.com/office/drawing/2014/main" id="{325B20BB-5215-4BBA-A539-0F85FFA13D43}"/>
              </a:ext>
            </a:extLst>
          </p:cNvPr>
          <p:cNvSpPr txBox="1">
            <a:spLocks/>
          </p:cNvSpPr>
          <p:nvPr/>
        </p:nvSpPr>
        <p:spPr>
          <a:xfrm>
            <a:off x="540000" y="461650"/>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en-US" altLang="sl-SI" kern="0"/>
              <a:t>KPI 9: Clearing prices, price spreads and price convergence</a:t>
            </a:r>
            <a:endParaRPr lang="sl-SI" altLang="sl-SI" kern="0"/>
          </a:p>
          <a:p>
            <a:endParaRPr lang="cs-CZ" kern="0" dirty="0"/>
          </a:p>
        </p:txBody>
      </p:sp>
      <p:sp>
        <p:nvSpPr>
          <p:cNvPr id="4" name="TextBox 3">
            <a:extLst>
              <a:ext uri="{FF2B5EF4-FFF2-40B4-BE49-F238E27FC236}">
                <a16:creationId xmlns:a16="http://schemas.microsoft.com/office/drawing/2014/main" id="{6E20FEF8-BEBC-439D-83FD-B74B207A9F8B}"/>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dirty="0"/>
              <a:t>BD20220104</a:t>
            </a:r>
          </a:p>
        </p:txBody>
      </p:sp>
      <p:pic>
        <p:nvPicPr>
          <p:cNvPr id="6" name="Picture 5">
            <a:extLst>
              <a:ext uri="{FF2B5EF4-FFF2-40B4-BE49-F238E27FC236}">
                <a16:creationId xmlns:a16="http://schemas.microsoft.com/office/drawing/2014/main" id="{20EE5D9D-5528-4D67-A0B2-25ECCB29F5F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3937000"/>
            <a:ext cx="6350000"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2471063F-D140-4BD4-8B17-9E9B91FAD2A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1143000"/>
            <a:ext cx="5080000"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48138573"/>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Nadpis 1">
            <a:extLst>
              <a:ext uri="{FF2B5EF4-FFF2-40B4-BE49-F238E27FC236}">
                <a16:creationId xmlns:a16="http://schemas.microsoft.com/office/drawing/2014/main" id="{B5D55664-C79B-4F81-96CF-DE9DED568F78}"/>
              </a:ext>
            </a:extLst>
          </p:cNvPr>
          <p:cNvSpPr txBox="1">
            <a:spLocks/>
          </p:cNvSpPr>
          <p:nvPr/>
        </p:nvSpPr>
        <p:spPr>
          <a:xfrm>
            <a:off x="539999" y="108000"/>
            <a:ext cx="6798796" cy="336550"/>
          </a:xfrm>
          <a:prstGeom prst="rect">
            <a:avLst/>
          </a:prstGeom>
        </p:spPr>
        <p:txBody>
          <a:bodyPr/>
          <a:lstStyle>
            <a:lvl1pPr marL="0" indent="0" algn="l" rtl="0" eaLnBrk="1" fontAlgn="base" hangingPunct="1">
              <a:spcBef>
                <a:spcPct val="0"/>
              </a:spcBef>
              <a:spcAft>
                <a:spcPct val="0"/>
              </a:spcAft>
              <a:defRPr sz="1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sl-SI" altLang="sl-SI" kern="0"/>
              <a:t>Parallel Run KPI report</a:t>
            </a:r>
            <a:br>
              <a:rPr lang="sl-SI" altLang="sl-SI" kern="0"/>
            </a:br>
            <a:endParaRPr lang="cs-CZ" kern="0" dirty="0"/>
          </a:p>
        </p:txBody>
      </p:sp>
      <p:sp>
        <p:nvSpPr>
          <p:cNvPr id="8" name="Zástupný symbol pro text 2">
            <a:extLst>
              <a:ext uri="{FF2B5EF4-FFF2-40B4-BE49-F238E27FC236}">
                <a16:creationId xmlns:a16="http://schemas.microsoft.com/office/drawing/2014/main" id="{325B20BB-5215-4BBA-A539-0F85FFA13D43}"/>
              </a:ext>
            </a:extLst>
          </p:cNvPr>
          <p:cNvSpPr txBox="1">
            <a:spLocks/>
          </p:cNvSpPr>
          <p:nvPr/>
        </p:nvSpPr>
        <p:spPr>
          <a:xfrm>
            <a:off x="540000" y="461650"/>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en-US" altLang="sl-SI" kern="0"/>
              <a:t>KPI 9: Clearing prices, price spreads and price convergence</a:t>
            </a:r>
            <a:endParaRPr lang="sl-SI" altLang="sl-SI" kern="0"/>
          </a:p>
          <a:p>
            <a:endParaRPr lang="cs-CZ" kern="0" dirty="0"/>
          </a:p>
        </p:txBody>
      </p:sp>
      <p:sp>
        <p:nvSpPr>
          <p:cNvPr id="4" name="TextBox 3">
            <a:extLst>
              <a:ext uri="{FF2B5EF4-FFF2-40B4-BE49-F238E27FC236}">
                <a16:creationId xmlns:a16="http://schemas.microsoft.com/office/drawing/2014/main" id="{4E81C8B2-9D8A-444C-997E-7270FA653AD4}"/>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BD20220105</a:t>
            </a:r>
          </a:p>
        </p:txBody>
      </p:sp>
      <p:pic>
        <p:nvPicPr>
          <p:cNvPr id="6" name="Picture 5">
            <a:extLst>
              <a:ext uri="{FF2B5EF4-FFF2-40B4-BE49-F238E27FC236}">
                <a16:creationId xmlns:a16="http://schemas.microsoft.com/office/drawing/2014/main" id="{6D2C1AD2-1328-4CDD-A8F1-D39429B780F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3937000"/>
            <a:ext cx="6350000"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9D4DED0B-4799-4AD9-ACC6-CA8FD922E7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1143000"/>
            <a:ext cx="5080000"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3675845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Nadpis 1">
            <a:extLst>
              <a:ext uri="{FF2B5EF4-FFF2-40B4-BE49-F238E27FC236}">
                <a16:creationId xmlns:a16="http://schemas.microsoft.com/office/drawing/2014/main" id="{B5D55664-C79B-4F81-96CF-DE9DED568F78}"/>
              </a:ext>
            </a:extLst>
          </p:cNvPr>
          <p:cNvSpPr txBox="1">
            <a:spLocks/>
          </p:cNvSpPr>
          <p:nvPr/>
        </p:nvSpPr>
        <p:spPr>
          <a:xfrm>
            <a:off x="539999" y="108000"/>
            <a:ext cx="6798796" cy="336550"/>
          </a:xfrm>
          <a:prstGeom prst="rect">
            <a:avLst/>
          </a:prstGeom>
        </p:spPr>
        <p:txBody>
          <a:bodyPr/>
          <a:lstStyle>
            <a:lvl1pPr marL="0" indent="0" algn="l" rtl="0" eaLnBrk="1" fontAlgn="base" hangingPunct="1">
              <a:spcBef>
                <a:spcPct val="0"/>
              </a:spcBef>
              <a:spcAft>
                <a:spcPct val="0"/>
              </a:spcAft>
              <a:defRPr sz="1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sl-SI" altLang="sl-SI" kern="0"/>
              <a:t>Parallel Run KPI report</a:t>
            </a:r>
            <a:br>
              <a:rPr lang="sl-SI" altLang="sl-SI" kern="0"/>
            </a:br>
            <a:endParaRPr lang="cs-CZ" kern="0" dirty="0"/>
          </a:p>
        </p:txBody>
      </p:sp>
      <p:sp>
        <p:nvSpPr>
          <p:cNvPr id="8" name="Zástupný symbol pro text 2">
            <a:extLst>
              <a:ext uri="{FF2B5EF4-FFF2-40B4-BE49-F238E27FC236}">
                <a16:creationId xmlns:a16="http://schemas.microsoft.com/office/drawing/2014/main" id="{325B20BB-5215-4BBA-A539-0F85FFA13D43}"/>
              </a:ext>
            </a:extLst>
          </p:cNvPr>
          <p:cNvSpPr txBox="1">
            <a:spLocks/>
          </p:cNvSpPr>
          <p:nvPr/>
        </p:nvSpPr>
        <p:spPr>
          <a:xfrm>
            <a:off x="540000" y="461650"/>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en-US" altLang="sl-SI" kern="0"/>
              <a:t>KPI 9: Clearing prices, price spreads and price convergence</a:t>
            </a:r>
            <a:endParaRPr lang="sl-SI" altLang="sl-SI" kern="0"/>
          </a:p>
          <a:p>
            <a:endParaRPr lang="cs-CZ" kern="0" dirty="0"/>
          </a:p>
        </p:txBody>
      </p:sp>
      <p:sp>
        <p:nvSpPr>
          <p:cNvPr id="4" name="TextBox 3">
            <a:extLst>
              <a:ext uri="{FF2B5EF4-FFF2-40B4-BE49-F238E27FC236}">
                <a16:creationId xmlns:a16="http://schemas.microsoft.com/office/drawing/2014/main" id="{5EEE17DF-027F-463E-AA43-8D1CE7092E2E}"/>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dirty="0"/>
              <a:t>BD20220106</a:t>
            </a:r>
          </a:p>
        </p:txBody>
      </p:sp>
      <p:pic>
        <p:nvPicPr>
          <p:cNvPr id="6" name="Picture 5">
            <a:extLst>
              <a:ext uri="{FF2B5EF4-FFF2-40B4-BE49-F238E27FC236}">
                <a16:creationId xmlns:a16="http://schemas.microsoft.com/office/drawing/2014/main" id="{8AA9E64B-5397-46AE-A13C-61A31589A90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3937000"/>
            <a:ext cx="6350000"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AEA0C508-6358-4FB2-80D9-DB6F3F01E6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1143000"/>
            <a:ext cx="5080000"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3134317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Nadpis 1">
            <a:extLst>
              <a:ext uri="{FF2B5EF4-FFF2-40B4-BE49-F238E27FC236}">
                <a16:creationId xmlns:a16="http://schemas.microsoft.com/office/drawing/2014/main" id="{B5D55664-C79B-4F81-96CF-DE9DED568F78}"/>
              </a:ext>
            </a:extLst>
          </p:cNvPr>
          <p:cNvSpPr txBox="1">
            <a:spLocks/>
          </p:cNvSpPr>
          <p:nvPr/>
        </p:nvSpPr>
        <p:spPr>
          <a:xfrm>
            <a:off x="539999" y="108000"/>
            <a:ext cx="6798796" cy="336550"/>
          </a:xfrm>
          <a:prstGeom prst="rect">
            <a:avLst/>
          </a:prstGeom>
        </p:spPr>
        <p:txBody>
          <a:bodyPr/>
          <a:lstStyle>
            <a:lvl1pPr marL="0" indent="0" algn="l" rtl="0" eaLnBrk="1" fontAlgn="base" hangingPunct="1">
              <a:spcBef>
                <a:spcPct val="0"/>
              </a:spcBef>
              <a:spcAft>
                <a:spcPct val="0"/>
              </a:spcAft>
              <a:defRPr sz="1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sl-SI" altLang="sl-SI" kern="0"/>
              <a:t>Parallel Run KPI report</a:t>
            </a:r>
            <a:br>
              <a:rPr lang="sl-SI" altLang="sl-SI" kern="0"/>
            </a:br>
            <a:endParaRPr lang="cs-CZ" kern="0" dirty="0"/>
          </a:p>
        </p:txBody>
      </p:sp>
      <p:sp>
        <p:nvSpPr>
          <p:cNvPr id="8" name="Zástupný symbol pro text 2">
            <a:extLst>
              <a:ext uri="{FF2B5EF4-FFF2-40B4-BE49-F238E27FC236}">
                <a16:creationId xmlns:a16="http://schemas.microsoft.com/office/drawing/2014/main" id="{325B20BB-5215-4BBA-A539-0F85FFA13D43}"/>
              </a:ext>
            </a:extLst>
          </p:cNvPr>
          <p:cNvSpPr txBox="1">
            <a:spLocks/>
          </p:cNvSpPr>
          <p:nvPr/>
        </p:nvSpPr>
        <p:spPr>
          <a:xfrm>
            <a:off x="540000" y="461650"/>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en-US" altLang="sl-SI" kern="0"/>
              <a:t>KPI 9: Clearing prices, price spreads and price convergence</a:t>
            </a:r>
            <a:endParaRPr lang="sl-SI" altLang="sl-SI" kern="0"/>
          </a:p>
          <a:p>
            <a:endParaRPr lang="cs-CZ" kern="0" dirty="0"/>
          </a:p>
        </p:txBody>
      </p:sp>
      <p:sp>
        <p:nvSpPr>
          <p:cNvPr id="4" name="TextBox 3">
            <a:extLst>
              <a:ext uri="{FF2B5EF4-FFF2-40B4-BE49-F238E27FC236}">
                <a16:creationId xmlns:a16="http://schemas.microsoft.com/office/drawing/2014/main" id="{EA4B234A-8655-4DFD-AB00-D0E3381683E5}"/>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dirty="0"/>
              <a:t>BD20220107</a:t>
            </a:r>
          </a:p>
        </p:txBody>
      </p:sp>
      <p:pic>
        <p:nvPicPr>
          <p:cNvPr id="6" name="Picture 5">
            <a:extLst>
              <a:ext uri="{FF2B5EF4-FFF2-40B4-BE49-F238E27FC236}">
                <a16:creationId xmlns:a16="http://schemas.microsoft.com/office/drawing/2014/main" id="{F1CA9139-DE61-4C1C-9C4A-32A9D6DA1BB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3937000"/>
            <a:ext cx="6350000"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FF5B4DFA-AC38-46FB-97B5-7727F0D4E7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1143000"/>
            <a:ext cx="5080000"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64980151"/>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Nadpis 1">
            <a:extLst>
              <a:ext uri="{FF2B5EF4-FFF2-40B4-BE49-F238E27FC236}">
                <a16:creationId xmlns:a16="http://schemas.microsoft.com/office/drawing/2014/main" id="{B5D55664-C79B-4F81-96CF-DE9DED568F78}"/>
              </a:ext>
            </a:extLst>
          </p:cNvPr>
          <p:cNvSpPr txBox="1">
            <a:spLocks/>
          </p:cNvSpPr>
          <p:nvPr/>
        </p:nvSpPr>
        <p:spPr>
          <a:xfrm>
            <a:off x="539999" y="108000"/>
            <a:ext cx="6798796" cy="336550"/>
          </a:xfrm>
          <a:prstGeom prst="rect">
            <a:avLst/>
          </a:prstGeom>
        </p:spPr>
        <p:txBody>
          <a:bodyPr/>
          <a:lstStyle>
            <a:lvl1pPr marL="0" indent="0" algn="l" rtl="0" eaLnBrk="1" fontAlgn="base" hangingPunct="1">
              <a:spcBef>
                <a:spcPct val="0"/>
              </a:spcBef>
              <a:spcAft>
                <a:spcPct val="0"/>
              </a:spcAft>
              <a:defRPr sz="1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sl-SI" altLang="sl-SI" kern="0"/>
              <a:t>Parallel Run KPI report</a:t>
            </a:r>
            <a:br>
              <a:rPr lang="sl-SI" altLang="sl-SI" kern="0"/>
            </a:br>
            <a:endParaRPr lang="cs-CZ" kern="0" dirty="0"/>
          </a:p>
        </p:txBody>
      </p:sp>
      <p:sp>
        <p:nvSpPr>
          <p:cNvPr id="8" name="Zástupný symbol pro text 2">
            <a:extLst>
              <a:ext uri="{FF2B5EF4-FFF2-40B4-BE49-F238E27FC236}">
                <a16:creationId xmlns:a16="http://schemas.microsoft.com/office/drawing/2014/main" id="{325B20BB-5215-4BBA-A539-0F85FFA13D43}"/>
              </a:ext>
            </a:extLst>
          </p:cNvPr>
          <p:cNvSpPr txBox="1">
            <a:spLocks/>
          </p:cNvSpPr>
          <p:nvPr/>
        </p:nvSpPr>
        <p:spPr>
          <a:xfrm>
            <a:off x="540000" y="461650"/>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en-US" altLang="sl-SI" kern="0"/>
              <a:t>KPI 9: Clearing prices, price spreads and price convergence</a:t>
            </a:r>
            <a:endParaRPr lang="sl-SI" altLang="sl-SI" kern="0"/>
          </a:p>
          <a:p>
            <a:endParaRPr lang="cs-CZ" kern="0" dirty="0"/>
          </a:p>
        </p:txBody>
      </p:sp>
      <p:sp>
        <p:nvSpPr>
          <p:cNvPr id="4" name="TextBox 3">
            <a:extLst>
              <a:ext uri="{FF2B5EF4-FFF2-40B4-BE49-F238E27FC236}">
                <a16:creationId xmlns:a16="http://schemas.microsoft.com/office/drawing/2014/main" id="{91635E61-AA72-40D7-BFDA-A3D01FC38A95}"/>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BD20220108</a:t>
            </a:r>
          </a:p>
        </p:txBody>
      </p:sp>
      <p:pic>
        <p:nvPicPr>
          <p:cNvPr id="6" name="Picture 5">
            <a:extLst>
              <a:ext uri="{FF2B5EF4-FFF2-40B4-BE49-F238E27FC236}">
                <a16:creationId xmlns:a16="http://schemas.microsoft.com/office/drawing/2014/main" id="{9232E018-21B8-4034-836A-C165C6460D7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3937000"/>
            <a:ext cx="6350000"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86CC434E-00BE-4F99-8790-82A390783E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1143000"/>
            <a:ext cx="5080000"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20896973"/>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Nadpis 1">
            <a:extLst>
              <a:ext uri="{FF2B5EF4-FFF2-40B4-BE49-F238E27FC236}">
                <a16:creationId xmlns:a16="http://schemas.microsoft.com/office/drawing/2014/main" id="{B5D55664-C79B-4F81-96CF-DE9DED568F78}"/>
              </a:ext>
            </a:extLst>
          </p:cNvPr>
          <p:cNvSpPr txBox="1">
            <a:spLocks/>
          </p:cNvSpPr>
          <p:nvPr/>
        </p:nvSpPr>
        <p:spPr>
          <a:xfrm>
            <a:off x="539999" y="108000"/>
            <a:ext cx="6798796" cy="336550"/>
          </a:xfrm>
          <a:prstGeom prst="rect">
            <a:avLst/>
          </a:prstGeom>
        </p:spPr>
        <p:txBody>
          <a:bodyPr/>
          <a:lstStyle>
            <a:lvl1pPr marL="0" indent="0" algn="l" rtl="0" eaLnBrk="1" fontAlgn="base" hangingPunct="1">
              <a:spcBef>
                <a:spcPct val="0"/>
              </a:spcBef>
              <a:spcAft>
                <a:spcPct val="0"/>
              </a:spcAft>
              <a:defRPr sz="1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sl-SI" altLang="sl-SI" kern="0"/>
              <a:t>Parallel Run KPI report</a:t>
            </a:r>
            <a:br>
              <a:rPr lang="sl-SI" altLang="sl-SI" kern="0"/>
            </a:br>
            <a:endParaRPr lang="cs-CZ" kern="0" dirty="0"/>
          </a:p>
        </p:txBody>
      </p:sp>
      <p:sp>
        <p:nvSpPr>
          <p:cNvPr id="8" name="Zástupný symbol pro text 2">
            <a:extLst>
              <a:ext uri="{FF2B5EF4-FFF2-40B4-BE49-F238E27FC236}">
                <a16:creationId xmlns:a16="http://schemas.microsoft.com/office/drawing/2014/main" id="{325B20BB-5215-4BBA-A539-0F85FFA13D43}"/>
              </a:ext>
            </a:extLst>
          </p:cNvPr>
          <p:cNvSpPr txBox="1">
            <a:spLocks/>
          </p:cNvSpPr>
          <p:nvPr/>
        </p:nvSpPr>
        <p:spPr>
          <a:xfrm>
            <a:off x="540000" y="461650"/>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en-US" altLang="sl-SI" kern="0"/>
              <a:t>KPI 9: Clearing prices, price spreads and price convergence</a:t>
            </a:r>
            <a:endParaRPr lang="sl-SI" altLang="sl-SI" kern="0"/>
          </a:p>
          <a:p>
            <a:endParaRPr lang="cs-CZ" kern="0" dirty="0"/>
          </a:p>
        </p:txBody>
      </p:sp>
      <p:sp>
        <p:nvSpPr>
          <p:cNvPr id="4" name="TextBox 3">
            <a:extLst>
              <a:ext uri="{FF2B5EF4-FFF2-40B4-BE49-F238E27FC236}">
                <a16:creationId xmlns:a16="http://schemas.microsoft.com/office/drawing/2014/main" id="{D72C1F69-57E6-42C7-9C30-E066E99DBCFB}"/>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BD20220109</a:t>
            </a:r>
          </a:p>
        </p:txBody>
      </p:sp>
      <p:pic>
        <p:nvPicPr>
          <p:cNvPr id="6" name="Picture 5">
            <a:extLst>
              <a:ext uri="{FF2B5EF4-FFF2-40B4-BE49-F238E27FC236}">
                <a16:creationId xmlns:a16="http://schemas.microsoft.com/office/drawing/2014/main" id="{72ED8EF4-3CE5-4BC1-9ED3-C6A258811B7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3937000"/>
            <a:ext cx="6350000"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C7C35FE6-7AE0-4031-990C-D3796436AB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1143000"/>
            <a:ext cx="5080000"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9914280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tableEx ,Top 10 CNE by Average Maximum AMR (MW) per BD ,multiRowCard ,tableEx ,Average Maximum AMR per BD (MW) by TSO ,tableEx ,basicShap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+2_2</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1116353950"/>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Nadpis 1">
            <a:extLst>
              <a:ext uri="{FF2B5EF4-FFF2-40B4-BE49-F238E27FC236}">
                <a16:creationId xmlns:a16="http://schemas.microsoft.com/office/drawing/2014/main" id="{B5D55664-C79B-4F81-96CF-DE9DED568F78}"/>
              </a:ext>
            </a:extLst>
          </p:cNvPr>
          <p:cNvSpPr txBox="1">
            <a:spLocks/>
          </p:cNvSpPr>
          <p:nvPr/>
        </p:nvSpPr>
        <p:spPr>
          <a:xfrm>
            <a:off x="539999" y="108000"/>
            <a:ext cx="6798796" cy="336550"/>
          </a:xfrm>
          <a:prstGeom prst="rect">
            <a:avLst/>
          </a:prstGeom>
        </p:spPr>
        <p:txBody>
          <a:bodyPr/>
          <a:lstStyle>
            <a:lvl1pPr marL="0" indent="0" algn="l" rtl="0" eaLnBrk="1" fontAlgn="base" hangingPunct="1">
              <a:spcBef>
                <a:spcPct val="0"/>
              </a:spcBef>
              <a:spcAft>
                <a:spcPct val="0"/>
              </a:spcAft>
              <a:defRPr sz="1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sl-SI" altLang="sl-SI" kern="0"/>
              <a:t>Parallel Run KPI report</a:t>
            </a:r>
            <a:br>
              <a:rPr lang="sl-SI" altLang="sl-SI" kern="0"/>
            </a:br>
            <a:endParaRPr lang="cs-CZ" kern="0" dirty="0"/>
          </a:p>
        </p:txBody>
      </p:sp>
      <p:sp>
        <p:nvSpPr>
          <p:cNvPr id="8" name="Zástupný symbol pro text 2">
            <a:extLst>
              <a:ext uri="{FF2B5EF4-FFF2-40B4-BE49-F238E27FC236}">
                <a16:creationId xmlns:a16="http://schemas.microsoft.com/office/drawing/2014/main" id="{325B20BB-5215-4BBA-A539-0F85FFA13D43}"/>
              </a:ext>
            </a:extLst>
          </p:cNvPr>
          <p:cNvSpPr txBox="1">
            <a:spLocks/>
          </p:cNvSpPr>
          <p:nvPr/>
        </p:nvSpPr>
        <p:spPr>
          <a:xfrm>
            <a:off x="540000" y="461650"/>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en-US" altLang="sl-SI" kern="0"/>
              <a:t>KPI 9: Clearing prices, price spreads and price convergence</a:t>
            </a:r>
            <a:endParaRPr lang="sl-SI" altLang="sl-SI" kern="0"/>
          </a:p>
          <a:p>
            <a:endParaRPr lang="cs-CZ" kern="0" dirty="0"/>
          </a:p>
        </p:txBody>
      </p:sp>
      <p:sp>
        <p:nvSpPr>
          <p:cNvPr id="4" name="TextBox 3">
            <a:extLst>
              <a:ext uri="{FF2B5EF4-FFF2-40B4-BE49-F238E27FC236}">
                <a16:creationId xmlns:a16="http://schemas.microsoft.com/office/drawing/2014/main" id="{553B808A-C50C-485E-ABAB-F343B6C2B10A}"/>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dirty="0"/>
              <a:t>BD20220110</a:t>
            </a:r>
          </a:p>
        </p:txBody>
      </p:sp>
      <p:pic>
        <p:nvPicPr>
          <p:cNvPr id="6" name="Picture 5">
            <a:extLst>
              <a:ext uri="{FF2B5EF4-FFF2-40B4-BE49-F238E27FC236}">
                <a16:creationId xmlns:a16="http://schemas.microsoft.com/office/drawing/2014/main" id="{38074DC6-E5F9-4DFC-923A-89ED4F530AA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3937000"/>
            <a:ext cx="6350000"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60FA7870-F31F-4544-AD10-453CF5D3AC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1143000"/>
            <a:ext cx="5080000"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0188289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Nadpis 1">
            <a:extLst>
              <a:ext uri="{FF2B5EF4-FFF2-40B4-BE49-F238E27FC236}">
                <a16:creationId xmlns:a16="http://schemas.microsoft.com/office/drawing/2014/main" id="{B5D55664-C79B-4F81-96CF-DE9DED568F78}"/>
              </a:ext>
            </a:extLst>
          </p:cNvPr>
          <p:cNvSpPr txBox="1">
            <a:spLocks/>
          </p:cNvSpPr>
          <p:nvPr/>
        </p:nvSpPr>
        <p:spPr>
          <a:xfrm>
            <a:off x="539999" y="108000"/>
            <a:ext cx="6798796" cy="336550"/>
          </a:xfrm>
          <a:prstGeom prst="rect">
            <a:avLst/>
          </a:prstGeom>
        </p:spPr>
        <p:txBody>
          <a:bodyPr/>
          <a:lstStyle>
            <a:lvl1pPr marL="0" indent="0" algn="l" rtl="0" eaLnBrk="1" fontAlgn="base" hangingPunct="1">
              <a:spcBef>
                <a:spcPct val="0"/>
              </a:spcBef>
              <a:spcAft>
                <a:spcPct val="0"/>
              </a:spcAft>
              <a:defRPr sz="1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sl-SI" altLang="sl-SI" kern="0"/>
              <a:t>Parallel Run KPI report</a:t>
            </a:r>
            <a:br>
              <a:rPr lang="sl-SI" altLang="sl-SI" kern="0"/>
            </a:br>
            <a:endParaRPr lang="cs-CZ" kern="0" dirty="0"/>
          </a:p>
        </p:txBody>
      </p:sp>
      <p:sp>
        <p:nvSpPr>
          <p:cNvPr id="8" name="Zástupný symbol pro text 2">
            <a:extLst>
              <a:ext uri="{FF2B5EF4-FFF2-40B4-BE49-F238E27FC236}">
                <a16:creationId xmlns:a16="http://schemas.microsoft.com/office/drawing/2014/main" id="{325B20BB-5215-4BBA-A539-0F85FFA13D43}"/>
              </a:ext>
            </a:extLst>
          </p:cNvPr>
          <p:cNvSpPr txBox="1">
            <a:spLocks/>
          </p:cNvSpPr>
          <p:nvPr/>
        </p:nvSpPr>
        <p:spPr>
          <a:xfrm>
            <a:off x="540000" y="461650"/>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en-US" altLang="sl-SI" kern="0"/>
              <a:t>KPI 9: Clearing prices, price spreads and price convergence</a:t>
            </a:r>
            <a:endParaRPr lang="sl-SI" altLang="sl-SI" kern="0"/>
          </a:p>
          <a:p>
            <a:endParaRPr lang="cs-CZ" kern="0" dirty="0"/>
          </a:p>
        </p:txBody>
      </p:sp>
      <p:sp>
        <p:nvSpPr>
          <p:cNvPr id="4" name="TextBox 3">
            <a:extLst>
              <a:ext uri="{FF2B5EF4-FFF2-40B4-BE49-F238E27FC236}">
                <a16:creationId xmlns:a16="http://schemas.microsoft.com/office/drawing/2014/main" id="{34CB53E0-1030-47CC-A650-79CC7124613B}"/>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BD20220111</a:t>
            </a:r>
          </a:p>
        </p:txBody>
      </p:sp>
      <p:pic>
        <p:nvPicPr>
          <p:cNvPr id="6" name="Picture 5">
            <a:extLst>
              <a:ext uri="{FF2B5EF4-FFF2-40B4-BE49-F238E27FC236}">
                <a16:creationId xmlns:a16="http://schemas.microsoft.com/office/drawing/2014/main" id="{AE1E7378-ABDB-43C3-92A6-0501F808287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3937000"/>
            <a:ext cx="6350000"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D18746E7-5ACB-4E5C-BDE2-2E2C482B2A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1143000"/>
            <a:ext cx="5080000"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7088406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Nadpis 1">
            <a:extLst>
              <a:ext uri="{FF2B5EF4-FFF2-40B4-BE49-F238E27FC236}">
                <a16:creationId xmlns:a16="http://schemas.microsoft.com/office/drawing/2014/main" id="{B5D55664-C79B-4F81-96CF-DE9DED568F78}"/>
              </a:ext>
            </a:extLst>
          </p:cNvPr>
          <p:cNvSpPr txBox="1">
            <a:spLocks/>
          </p:cNvSpPr>
          <p:nvPr/>
        </p:nvSpPr>
        <p:spPr>
          <a:xfrm>
            <a:off x="539999" y="108000"/>
            <a:ext cx="6798796" cy="336550"/>
          </a:xfrm>
          <a:prstGeom prst="rect">
            <a:avLst/>
          </a:prstGeom>
        </p:spPr>
        <p:txBody>
          <a:bodyPr/>
          <a:lstStyle>
            <a:lvl1pPr marL="0" indent="0" algn="l" rtl="0" eaLnBrk="1" fontAlgn="base" hangingPunct="1">
              <a:spcBef>
                <a:spcPct val="0"/>
              </a:spcBef>
              <a:spcAft>
                <a:spcPct val="0"/>
              </a:spcAft>
              <a:defRPr sz="1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sl-SI" altLang="sl-SI" kern="0"/>
              <a:t>Parallel Run KPI report</a:t>
            </a:r>
            <a:br>
              <a:rPr lang="sl-SI" altLang="sl-SI" kern="0"/>
            </a:br>
            <a:endParaRPr lang="cs-CZ" kern="0" dirty="0"/>
          </a:p>
        </p:txBody>
      </p:sp>
      <p:sp>
        <p:nvSpPr>
          <p:cNvPr id="8" name="Zástupný symbol pro text 2">
            <a:extLst>
              <a:ext uri="{FF2B5EF4-FFF2-40B4-BE49-F238E27FC236}">
                <a16:creationId xmlns:a16="http://schemas.microsoft.com/office/drawing/2014/main" id="{325B20BB-5215-4BBA-A539-0F85FFA13D43}"/>
              </a:ext>
            </a:extLst>
          </p:cNvPr>
          <p:cNvSpPr txBox="1">
            <a:spLocks/>
          </p:cNvSpPr>
          <p:nvPr/>
        </p:nvSpPr>
        <p:spPr>
          <a:xfrm>
            <a:off x="540000" y="461650"/>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en-US" altLang="sl-SI" kern="0"/>
              <a:t>KPI 9: Clearing prices, price spreads and price convergence</a:t>
            </a:r>
            <a:endParaRPr lang="sl-SI" altLang="sl-SI" kern="0"/>
          </a:p>
          <a:p>
            <a:endParaRPr lang="cs-CZ" kern="0" dirty="0"/>
          </a:p>
        </p:txBody>
      </p:sp>
      <p:sp>
        <p:nvSpPr>
          <p:cNvPr id="4" name="TextBox 3">
            <a:extLst>
              <a:ext uri="{FF2B5EF4-FFF2-40B4-BE49-F238E27FC236}">
                <a16:creationId xmlns:a16="http://schemas.microsoft.com/office/drawing/2014/main" id="{E5DB1FB1-4409-4E37-BF04-1660C07DD263}"/>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dirty="0"/>
              <a:t>BD20220112</a:t>
            </a:r>
          </a:p>
        </p:txBody>
      </p:sp>
      <p:pic>
        <p:nvPicPr>
          <p:cNvPr id="6" name="Picture 5">
            <a:extLst>
              <a:ext uri="{FF2B5EF4-FFF2-40B4-BE49-F238E27FC236}">
                <a16:creationId xmlns:a16="http://schemas.microsoft.com/office/drawing/2014/main" id="{9B4792D5-AB28-46E9-B8BD-5034B275446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3937000"/>
            <a:ext cx="6350000"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0B8DB84C-CCEC-49C4-9949-0F3222D7447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1143000"/>
            <a:ext cx="5080000"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78702706"/>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Nadpis 1">
            <a:extLst>
              <a:ext uri="{FF2B5EF4-FFF2-40B4-BE49-F238E27FC236}">
                <a16:creationId xmlns:a16="http://schemas.microsoft.com/office/drawing/2014/main" id="{B5D55664-C79B-4F81-96CF-DE9DED568F78}"/>
              </a:ext>
            </a:extLst>
          </p:cNvPr>
          <p:cNvSpPr txBox="1">
            <a:spLocks/>
          </p:cNvSpPr>
          <p:nvPr/>
        </p:nvSpPr>
        <p:spPr>
          <a:xfrm>
            <a:off x="539999" y="108000"/>
            <a:ext cx="6798796" cy="336550"/>
          </a:xfrm>
          <a:prstGeom prst="rect">
            <a:avLst/>
          </a:prstGeom>
        </p:spPr>
        <p:txBody>
          <a:bodyPr/>
          <a:lstStyle>
            <a:lvl1pPr marL="0" indent="0" algn="l" rtl="0" eaLnBrk="1" fontAlgn="base" hangingPunct="1">
              <a:spcBef>
                <a:spcPct val="0"/>
              </a:spcBef>
              <a:spcAft>
                <a:spcPct val="0"/>
              </a:spcAft>
              <a:defRPr sz="1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sl-SI" altLang="sl-SI" kern="0"/>
              <a:t>Parallel Run KPI report</a:t>
            </a:r>
            <a:br>
              <a:rPr lang="sl-SI" altLang="sl-SI" kern="0"/>
            </a:br>
            <a:endParaRPr lang="cs-CZ" kern="0" dirty="0"/>
          </a:p>
        </p:txBody>
      </p:sp>
      <p:sp>
        <p:nvSpPr>
          <p:cNvPr id="8" name="Zástupný symbol pro text 2">
            <a:extLst>
              <a:ext uri="{FF2B5EF4-FFF2-40B4-BE49-F238E27FC236}">
                <a16:creationId xmlns:a16="http://schemas.microsoft.com/office/drawing/2014/main" id="{325B20BB-5215-4BBA-A539-0F85FFA13D43}"/>
              </a:ext>
            </a:extLst>
          </p:cNvPr>
          <p:cNvSpPr txBox="1">
            <a:spLocks/>
          </p:cNvSpPr>
          <p:nvPr/>
        </p:nvSpPr>
        <p:spPr>
          <a:xfrm>
            <a:off x="540000" y="461650"/>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en-US" altLang="sl-SI" kern="0"/>
              <a:t>KPI 9: Clearing prices, price spreads and price convergence</a:t>
            </a:r>
            <a:endParaRPr lang="sl-SI" altLang="sl-SI" kern="0"/>
          </a:p>
          <a:p>
            <a:endParaRPr lang="cs-CZ" kern="0" dirty="0"/>
          </a:p>
        </p:txBody>
      </p:sp>
      <p:sp>
        <p:nvSpPr>
          <p:cNvPr id="4" name="TextBox 3">
            <a:extLst>
              <a:ext uri="{FF2B5EF4-FFF2-40B4-BE49-F238E27FC236}">
                <a16:creationId xmlns:a16="http://schemas.microsoft.com/office/drawing/2014/main" id="{E734D3B4-B85C-4AD4-9694-2D8DA730CB34}"/>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BD20220113</a:t>
            </a:r>
          </a:p>
        </p:txBody>
      </p:sp>
      <p:pic>
        <p:nvPicPr>
          <p:cNvPr id="6" name="Picture 5">
            <a:extLst>
              <a:ext uri="{FF2B5EF4-FFF2-40B4-BE49-F238E27FC236}">
                <a16:creationId xmlns:a16="http://schemas.microsoft.com/office/drawing/2014/main" id="{524031A2-022C-47CA-9F87-403954260F2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3937000"/>
            <a:ext cx="6350000"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3771252D-B61D-45D5-9B24-8A0A045204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1143000"/>
            <a:ext cx="5080000"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0747667"/>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Nadpis 1">
            <a:extLst>
              <a:ext uri="{FF2B5EF4-FFF2-40B4-BE49-F238E27FC236}">
                <a16:creationId xmlns:a16="http://schemas.microsoft.com/office/drawing/2014/main" id="{B5D55664-C79B-4F81-96CF-DE9DED568F78}"/>
              </a:ext>
            </a:extLst>
          </p:cNvPr>
          <p:cNvSpPr txBox="1">
            <a:spLocks/>
          </p:cNvSpPr>
          <p:nvPr/>
        </p:nvSpPr>
        <p:spPr>
          <a:xfrm>
            <a:off x="539999" y="108000"/>
            <a:ext cx="6798796" cy="336550"/>
          </a:xfrm>
          <a:prstGeom prst="rect">
            <a:avLst/>
          </a:prstGeom>
        </p:spPr>
        <p:txBody>
          <a:bodyPr/>
          <a:lstStyle>
            <a:lvl1pPr marL="0" indent="0" algn="l" rtl="0" eaLnBrk="1" fontAlgn="base" hangingPunct="1">
              <a:spcBef>
                <a:spcPct val="0"/>
              </a:spcBef>
              <a:spcAft>
                <a:spcPct val="0"/>
              </a:spcAft>
              <a:defRPr sz="1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sl-SI" altLang="sl-SI" kern="0"/>
              <a:t>Parallel Run KPI report</a:t>
            </a:r>
            <a:br>
              <a:rPr lang="sl-SI" altLang="sl-SI" kern="0"/>
            </a:br>
            <a:endParaRPr lang="cs-CZ" kern="0" dirty="0"/>
          </a:p>
        </p:txBody>
      </p:sp>
      <p:sp>
        <p:nvSpPr>
          <p:cNvPr id="8" name="Zástupný symbol pro text 2">
            <a:extLst>
              <a:ext uri="{FF2B5EF4-FFF2-40B4-BE49-F238E27FC236}">
                <a16:creationId xmlns:a16="http://schemas.microsoft.com/office/drawing/2014/main" id="{325B20BB-5215-4BBA-A539-0F85FFA13D43}"/>
              </a:ext>
            </a:extLst>
          </p:cNvPr>
          <p:cNvSpPr txBox="1">
            <a:spLocks/>
          </p:cNvSpPr>
          <p:nvPr/>
        </p:nvSpPr>
        <p:spPr>
          <a:xfrm>
            <a:off x="540000" y="461650"/>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en-US" altLang="sl-SI" kern="0"/>
              <a:t>KPI 9: Clearing prices, price spreads and price convergence</a:t>
            </a:r>
            <a:endParaRPr lang="sl-SI" altLang="sl-SI" kern="0"/>
          </a:p>
          <a:p>
            <a:endParaRPr lang="cs-CZ" kern="0" dirty="0"/>
          </a:p>
        </p:txBody>
      </p:sp>
      <p:sp>
        <p:nvSpPr>
          <p:cNvPr id="4" name="TextBox 3">
            <a:extLst>
              <a:ext uri="{FF2B5EF4-FFF2-40B4-BE49-F238E27FC236}">
                <a16:creationId xmlns:a16="http://schemas.microsoft.com/office/drawing/2014/main" id="{D78C195B-5AE4-4B7B-941B-0940366E82AD}"/>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BD20220114</a:t>
            </a:r>
          </a:p>
        </p:txBody>
      </p:sp>
      <p:pic>
        <p:nvPicPr>
          <p:cNvPr id="6" name="Picture 5">
            <a:extLst>
              <a:ext uri="{FF2B5EF4-FFF2-40B4-BE49-F238E27FC236}">
                <a16:creationId xmlns:a16="http://schemas.microsoft.com/office/drawing/2014/main" id="{CA5775DC-5F69-40D9-AAD5-40C76DA3FA0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3937000"/>
            <a:ext cx="6350000"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2A690334-0B6D-4793-9169-00E5AED6FE7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1143000"/>
            <a:ext cx="5080000"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6336612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Nadpis 1">
            <a:extLst>
              <a:ext uri="{FF2B5EF4-FFF2-40B4-BE49-F238E27FC236}">
                <a16:creationId xmlns:a16="http://schemas.microsoft.com/office/drawing/2014/main" id="{B5D55664-C79B-4F81-96CF-DE9DED568F78}"/>
              </a:ext>
            </a:extLst>
          </p:cNvPr>
          <p:cNvSpPr txBox="1">
            <a:spLocks/>
          </p:cNvSpPr>
          <p:nvPr/>
        </p:nvSpPr>
        <p:spPr>
          <a:xfrm>
            <a:off x="539999" y="108000"/>
            <a:ext cx="6798796" cy="336550"/>
          </a:xfrm>
          <a:prstGeom prst="rect">
            <a:avLst/>
          </a:prstGeom>
        </p:spPr>
        <p:txBody>
          <a:bodyPr/>
          <a:lstStyle>
            <a:lvl1pPr marL="0" indent="0" algn="l" rtl="0" eaLnBrk="1" fontAlgn="base" hangingPunct="1">
              <a:spcBef>
                <a:spcPct val="0"/>
              </a:spcBef>
              <a:spcAft>
                <a:spcPct val="0"/>
              </a:spcAft>
              <a:defRPr sz="1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sl-SI" altLang="sl-SI" kern="0"/>
              <a:t>Parallel Run KPI report</a:t>
            </a:r>
            <a:br>
              <a:rPr lang="sl-SI" altLang="sl-SI" kern="0"/>
            </a:br>
            <a:endParaRPr lang="cs-CZ" kern="0" dirty="0"/>
          </a:p>
        </p:txBody>
      </p:sp>
      <p:sp>
        <p:nvSpPr>
          <p:cNvPr id="8" name="Zástupný symbol pro text 2">
            <a:extLst>
              <a:ext uri="{FF2B5EF4-FFF2-40B4-BE49-F238E27FC236}">
                <a16:creationId xmlns:a16="http://schemas.microsoft.com/office/drawing/2014/main" id="{325B20BB-5215-4BBA-A539-0F85FFA13D43}"/>
              </a:ext>
            </a:extLst>
          </p:cNvPr>
          <p:cNvSpPr txBox="1">
            <a:spLocks/>
          </p:cNvSpPr>
          <p:nvPr/>
        </p:nvSpPr>
        <p:spPr>
          <a:xfrm>
            <a:off x="540000" y="461650"/>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en-US" altLang="sl-SI" kern="0"/>
              <a:t>KPI 9: Clearing prices, price spreads and price convergence</a:t>
            </a:r>
            <a:endParaRPr lang="sl-SI" altLang="sl-SI" kern="0"/>
          </a:p>
          <a:p>
            <a:endParaRPr lang="cs-CZ" kern="0" dirty="0"/>
          </a:p>
        </p:txBody>
      </p:sp>
      <p:sp>
        <p:nvSpPr>
          <p:cNvPr id="4" name="TextBox 3">
            <a:extLst>
              <a:ext uri="{FF2B5EF4-FFF2-40B4-BE49-F238E27FC236}">
                <a16:creationId xmlns:a16="http://schemas.microsoft.com/office/drawing/2014/main" id="{12669309-7836-431E-A4FA-459D76F7AD6B}"/>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dirty="0"/>
              <a:t>BD20220115</a:t>
            </a:r>
          </a:p>
        </p:txBody>
      </p:sp>
      <p:pic>
        <p:nvPicPr>
          <p:cNvPr id="6" name="Picture 5">
            <a:extLst>
              <a:ext uri="{FF2B5EF4-FFF2-40B4-BE49-F238E27FC236}">
                <a16:creationId xmlns:a16="http://schemas.microsoft.com/office/drawing/2014/main" id="{1E41281B-14F3-4FFC-9810-D80ABA46817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3937000"/>
            <a:ext cx="6350000"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782CE0EF-D615-4F40-8A92-E3FE946590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1143000"/>
            <a:ext cx="5080000"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37996479"/>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Nadpis 1">
            <a:extLst>
              <a:ext uri="{FF2B5EF4-FFF2-40B4-BE49-F238E27FC236}">
                <a16:creationId xmlns:a16="http://schemas.microsoft.com/office/drawing/2014/main" id="{B5D55664-C79B-4F81-96CF-DE9DED568F78}"/>
              </a:ext>
            </a:extLst>
          </p:cNvPr>
          <p:cNvSpPr txBox="1">
            <a:spLocks/>
          </p:cNvSpPr>
          <p:nvPr/>
        </p:nvSpPr>
        <p:spPr>
          <a:xfrm>
            <a:off x="539999" y="108000"/>
            <a:ext cx="6798796" cy="336550"/>
          </a:xfrm>
          <a:prstGeom prst="rect">
            <a:avLst/>
          </a:prstGeom>
        </p:spPr>
        <p:txBody>
          <a:bodyPr/>
          <a:lstStyle>
            <a:lvl1pPr marL="0" indent="0" algn="l" rtl="0" eaLnBrk="1" fontAlgn="base" hangingPunct="1">
              <a:spcBef>
                <a:spcPct val="0"/>
              </a:spcBef>
              <a:spcAft>
                <a:spcPct val="0"/>
              </a:spcAft>
              <a:defRPr sz="1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sl-SI" altLang="sl-SI" kern="0"/>
              <a:t>Parallel Run KPI report</a:t>
            </a:r>
            <a:br>
              <a:rPr lang="sl-SI" altLang="sl-SI" kern="0"/>
            </a:br>
            <a:endParaRPr lang="cs-CZ" kern="0" dirty="0"/>
          </a:p>
        </p:txBody>
      </p:sp>
      <p:sp>
        <p:nvSpPr>
          <p:cNvPr id="8" name="Zástupný symbol pro text 2">
            <a:extLst>
              <a:ext uri="{FF2B5EF4-FFF2-40B4-BE49-F238E27FC236}">
                <a16:creationId xmlns:a16="http://schemas.microsoft.com/office/drawing/2014/main" id="{325B20BB-5215-4BBA-A539-0F85FFA13D43}"/>
              </a:ext>
            </a:extLst>
          </p:cNvPr>
          <p:cNvSpPr txBox="1">
            <a:spLocks/>
          </p:cNvSpPr>
          <p:nvPr/>
        </p:nvSpPr>
        <p:spPr>
          <a:xfrm>
            <a:off x="540000" y="461650"/>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en-US" altLang="sl-SI" kern="0"/>
              <a:t>KPI 9: Clearing prices, price spreads and price convergence</a:t>
            </a:r>
            <a:endParaRPr lang="sl-SI" altLang="sl-SI" kern="0"/>
          </a:p>
          <a:p>
            <a:endParaRPr lang="cs-CZ" kern="0" dirty="0"/>
          </a:p>
        </p:txBody>
      </p:sp>
      <p:sp>
        <p:nvSpPr>
          <p:cNvPr id="4" name="TextBox 3">
            <a:extLst>
              <a:ext uri="{FF2B5EF4-FFF2-40B4-BE49-F238E27FC236}">
                <a16:creationId xmlns:a16="http://schemas.microsoft.com/office/drawing/2014/main" id="{3A5FED0D-10DC-4F46-8A75-EE0072F0302D}"/>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dirty="0"/>
              <a:t>BD20220116</a:t>
            </a:r>
          </a:p>
        </p:txBody>
      </p:sp>
      <p:pic>
        <p:nvPicPr>
          <p:cNvPr id="6" name="Picture 5">
            <a:extLst>
              <a:ext uri="{FF2B5EF4-FFF2-40B4-BE49-F238E27FC236}">
                <a16:creationId xmlns:a16="http://schemas.microsoft.com/office/drawing/2014/main" id="{24084D09-07A9-4143-8B60-F145C3C1068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3937000"/>
            <a:ext cx="6350000"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29C6A4EF-0833-490E-B764-3AF6B3BC6A4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1143000"/>
            <a:ext cx="5080000"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58276547"/>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Nadpis 1">
            <a:extLst>
              <a:ext uri="{FF2B5EF4-FFF2-40B4-BE49-F238E27FC236}">
                <a16:creationId xmlns:a16="http://schemas.microsoft.com/office/drawing/2014/main" id="{B5D55664-C79B-4F81-96CF-DE9DED568F78}"/>
              </a:ext>
            </a:extLst>
          </p:cNvPr>
          <p:cNvSpPr txBox="1">
            <a:spLocks/>
          </p:cNvSpPr>
          <p:nvPr/>
        </p:nvSpPr>
        <p:spPr>
          <a:xfrm>
            <a:off x="539999" y="108000"/>
            <a:ext cx="6798796" cy="336550"/>
          </a:xfrm>
          <a:prstGeom prst="rect">
            <a:avLst/>
          </a:prstGeom>
        </p:spPr>
        <p:txBody>
          <a:bodyPr/>
          <a:lstStyle>
            <a:lvl1pPr marL="0" indent="0" algn="l" rtl="0" eaLnBrk="1" fontAlgn="base" hangingPunct="1">
              <a:spcBef>
                <a:spcPct val="0"/>
              </a:spcBef>
              <a:spcAft>
                <a:spcPct val="0"/>
              </a:spcAft>
              <a:defRPr sz="1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sl-SI" altLang="sl-SI" kern="0"/>
              <a:t>Parallel Run KPI report</a:t>
            </a:r>
            <a:br>
              <a:rPr lang="sl-SI" altLang="sl-SI" kern="0"/>
            </a:br>
            <a:endParaRPr lang="cs-CZ" kern="0" dirty="0"/>
          </a:p>
        </p:txBody>
      </p:sp>
      <p:sp>
        <p:nvSpPr>
          <p:cNvPr id="8" name="Zástupný symbol pro text 2">
            <a:extLst>
              <a:ext uri="{FF2B5EF4-FFF2-40B4-BE49-F238E27FC236}">
                <a16:creationId xmlns:a16="http://schemas.microsoft.com/office/drawing/2014/main" id="{325B20BB-5215-4BBA-A539-0F85FFA13D43}"/>
              </a:ext>
            </a:extLst>
          </p:cNvPr>
          <p:cNvSpPr txBox="1">
            <a:spLocks/>
          </p:cNvSpPr>
          <p:nvPr/>
        </p:nvSpPr>
        <p:spPr>
          <a:xfrm>
            <a:off x="540000" y="461650"/>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en-US" altLang="sl-SI" kern="0"/>
              <a:t>KPI 9: Clearing prices, price spreads and price convergence</a:t>
            </a:r>
            <a:endParaRPr lang="sl-SI" altLang="sl-SI" kern="0"/>
          </a:p>
          <a:p>
            <a:endParaRPr lang="cs-CZ" kern="0" dirty="0"/>
          </a:p>
        </p:txBody>
      </p:sp>
      <p:sp>
        <p:nvSpPr>
          <p:cNvPr id="4" name="TextBox 3">
            <a:extLst>
              <a:ext uri="{FF2B5EF4-FFF2-40B4-BE49-F238E27FC236}">
                <a16:creationId xmlns:a16="http://schemas.microsoft.com/office/drawing/2014/main" id="{93269344-E2C4-4376-937C-C14B6E35E49E}"/>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BD20220118</a:t>
            </a:r>
          </a:p>
        </p:txBody>
      </p:sp>
      <p:pic>
        <p:nvPicPr>
          <p:cNvPr id="6" name="Picture 5">
            <a:extLst>
              <a:ext uri="{FF2B5EF4-FFF2-40B4-BE49-F238E27FC236}">
                <a16:creationId xmlns:a16="http://schemas.microsoft.com/office/drawing/2014/main" id="{34352205-620B-4015-9196-9D654BD0B5A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3937000"/>
            <a:ext cx="6350000"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41B491DC-847D-4DB0-BB62-C0C4D74D72A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12568" y="1143000"/>
            <a:ext cx="5080000"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14673393"/>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Nadpis 1">
            <a:extLst>
              <a:ext uri="{FF2B5EF4-FFF2-40B4-BE49-F238E27FC236}">
                <a16:creationId xmlns:a16="http://schemas.microsoft.com/office/drawing/2014/main" id="{B5D55664-C79B-4F81-96CF-DE9DED568F78}"/>
              </a:ext>
            </a:extLst>
          </p:cNvPr>
          <p:cNvSpPr txBox="1">
            <a:spLocks/>
          </p:cNvSpPr>
          <p:nvPr/>
        </p:nvSpPr>
        <p:spPr>
          <a:xfrm>
            <a:off x="539999" y="108000"/>
            <a:ext cx="6798796" cy="336550"/>
          </a:xfrm>
          <a:prstGeom prst="rect">
            <a:avLst/>
          </a:prstGeom>
        </p:spPr>
        <p:txBody>
          <a:bodyPr/>
          <a:lstStyle>
            <a:lvl1pPr marL="0" indent="0" algn="l" rtl="0" eaLnBrk="1" fontAlgn="base" hangingPunct="1">
              <a:spcBef>
                <a:spcPct val="0"/>
              </a:spcBef>
              <a:spcAft>
                <a:spcPct val="0"/>
              </a:spcAft>
              <a:defRPr sz="1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sl-SI" altLang="sl-SI" kern="0"/>
              <a:t>Parallel Run KPI report</a:t>
            </a:r>
            <a:br>
              <a:rPr lang="sl-SI" altLang="sl-SI" kern="0"/>
            </a:br>
            <a:endParaRPr lang="cs-CZ" kern="0" dirty="0"/>
          </a:p>
        </p:txBody>
      </p:sp>
      <p:sp>
        <p:nvSpPr>
          <p:cNvPr id="8" name="Zástupný symbol pro text 2">
            <a:extLst>
              <a:ext uri="{FF2B5EF4-FFF2-40B4-BE49-F238E27FC236}">
                <a16:creationId xmlns:a16="http://schemas.microsoft.com/office/drawing/2014/main" id="{325B20BB-5215-4BBA-A539-0F85FFA13D43}"/>
              </a:ext>
            </a:extLst>
          </p:cNvPr>
          <p:cNvSpPr txBox="1">
            <a:spLocks/>
          </p:cNvSpPr>
          <p:nvPr/>
        </p:nvSpPr>
        <p:spPr>
          <a:xfrm>
            <a:off x="540000" y="461650"/>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en-US" altLang="sl-SI" kern="0"/>
              <a:t>KPI 9: Clearing prices, price spreads and price convergence</a:t>
            </a:r>
            <a:endParaRPr lang="sl-SI" altLang="sl-SI" kern="0"/>
          </a:p>
          <a:p>
            <a:endParaRPr lang="cs-CZ" kern="0" dirty="0"/>
          </a:p>
        </p:txBody>
      </p:sp>
      <p:sp>
        <p:nvSpPr>
          <p:cNvPr id="4" name="TextBox 3">
            <a:extLst>
              <a:ext uri="{FF2B5EF4-FFF2-40B4-BE49-F238E27FC236}">
                <a16:creationId xmlns:a16="http://schemas.microsoft.com/office/drawing/2014/main" id="{26711CC7-62E8-438A-A95B-EA5F8D4A0DE1}"/>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BD20220119</a:t>
            </a:r>
          </a:p>
        </p:txBody>
      </p:sp>
      <p:pic>
        <p:nvPicPr>
          <p:cNvPr id="6" name="Picture 5">
            <a:extLst>
              <a:ext uri="{FF2B5EF4-FFF2-40B4-BE49-F238E27FC236}">
                <a16:creationId xmlns:a16="http://schemas.microsoft.com/office/drawing/2014/main" id="{9BC0AD16-3AE1-45B0-A1FA-ED1910773C2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3937000"/>
            <a:ext cx="6350000"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4D7466F3-7FB5-4D00-B9BD-CA77D3F45A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1143000"/>
            <a:ext cx="5080000"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63284156"/>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Nadpis 1">
            <a:extLst>
              <a:ext uri="{FF2B5EF4-FFF2-40B4-BE49-F238E27FC236}">
                <a16:creationId xmlns:a16="http://schemas.microsoft.com/office/drawing/2014/main" id="{B5D55664-C79B-4F81-96CF-DE9DED568F78}"/>
              </a:ext>
            </a:extLst>
          </p:cNvPr>
          <p:cNvSpPr txBox="1">
            <a:spLocks/>
          </p:cNvSpPr>
          <p:nvPr/>
        </p:nvSpPr>
        <p:spPr>
          <a:xfrm>
            <a:off x="539999" y="108000"/>
            <a:ext cx="6798796" cy="336550"/>
          </a:xfrm>
          <a:prstGeom prst="rect">
            <a:avLst/>
          </a:prstGeom>
        </p:spPr>
        <p:txBody>
          <a:bodyPr/>
          <a:lstStyle>
            <a:lvl1pPr marL="0" indent="0" algn="l" rtl="0" eaLnBrk="1" fontAlgn="base" hangingPunct="1">
              <a:spcBef>
                <a:spcPct val="0"/>
              </a:spcBef>
              <a:spcAft>
                <a:spcPct val="0"/>
              </a:spcAft>
              <a:defRPr sz="1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sl-SI" altLang="sl-SI" kern="0"/>
              <a:t>Parallel Run KPI report</a:t>
            </a:r>
            <a:br>
              <a:rPr lang="sl-SI" altLang="sl-SI" kern="0"/>
            </a:br>
            <a:endParaRPr lang="cs-CZ" kern="0" dirty="0"/>
          </a:p>
        </p:txBody>
      </p:sp>
      <p:sp>
        <p:nvSpPr>
          <p:cNvPr id="8" name="Zástupný symbol pro text 2">
            <a:extLst>
              <a:ext uri="{FF2B5EF4-FFF2-40B4-BE49-F238E27FC236}">
                <a16:creationId xmlns:a16="http://schemas.microsoft.com/office/drawing/2014/main" id="{325B20BB-5215-4BBA-A539-0F85FFA13D43}"/>
              </a:ext>
            </a:extLst>
          </p:cNvPr>
          <p:cNvSpPr txBox="1">
            <a:spLocks/>
          </p:cNvSpPr>
          <p:nvPr/>
        </p:nvSpPr>
        <p:spPr>
          <a:xfrm>
            <a:off x="540000" y="461650"/>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en-US" altLang="sl-SI" kern="0"/>
              <a:t>KPI 9: Clearing prices, price spreads and price convergence</a:t>
            </a:r>
            <a:endParaRPr lang="sl-SI" altLang="sl-SI" kern="0"/>
          </a:p>
          <a:p>
            <a:endParaRPr lang="cs-CZ" kern="0" dirty="0"/>
          </a:p>
        </p:txBody>
      </p:sp>
      <p:sp>
        <p:nvSpPr>
          <p:cNvPr id="4" name="TextBox 3">
            <a:extLst>
              <a:ext uri="{FF2B5EF4-FFF2-40B4-BE49-F238E27FC236}">
                <a16:creationId xmlns:a16="http://schemas.microsoft.com/office/drawing/2014/main" id="{76967260-97C0-4164-A9D3-7ED56CEBBA3D}"/>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BD20220120</a:t>
            </a:r>
          </a:p>
        </p:txBody>
      </p:sp>
      <p:pic>
        <p:nvPicPr>
          <p:cNvPr id="6" name="Picture 5">
            <a:extLst>
              <a:ext uri="{FF2B5EF4-FFF2-40B4-BE49-F238E27FC236}">
                <a16:creationId xmlns:a16="http://schemas.microsoft.com/office/drawing/2014/main" id="{22A844A5-815E-492C-BE75-B3FDF35C367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3937000"/>
            <a:ext cx="6350000"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B50F3A94-3B40-4C69-A774-6A307B12AA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1143000"/>
            <a:ext cx="5080000"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5993345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title="This slide contains the following visuals: tableEx ,Top 10 CNE by Average Maximum AMR (MW) per BD ,multiRowCard ,tableEx ,Average Maximum AMR per BD (MW) by TSO ,tableEx ,basicShape. Please refer to the notes on this slide for details">
            <a:hlinkClick r:id="rId3"/>
          </p:cNvPr>
          <p:cNvPicPr>
            <a:picLocks noChangeAspect="1"/>
          </p:cNvPicPr>
          <p:nvPr/>
        </p:nvPicPr>
        <p:blipFill>
          <a:blip r:embed="rId4"/>
          <a:stretch>
            <a:fillRect/>
          </a:stretch>
        </p:blipFill>
        <p:spPr>
          <a:xfrm>
            <a:off x="61912" y="642938"/>
            <a:ext cx="9766697" cy="5572125"/>
          </a:xfrm>
          <a:prstGeom prst="rect">
            <a:avLst/>
          </a:prstGeom>
          <a:noFill/>
        </p:spPr>
      </p:pic>
      <p:sp>
        <p:nvSpPr>
          <p:cNvPr id="4" name="Title" hidden="1"/>
          <p:cNvSpPr>
            <a:spLocks noGrp="1"/>
          </p:cNvSpPr>
          <p:nvPr>
            <p:ph type="title"/>
          </p:nvPr>
        </p:nvSpPr>
        <p:spPr/>
        <p:txBody>
          <a:bodyPr/>
          <a:lstStyle/>
          <a:p>
            <a:r>
              <a:t>KPI 1 +2_3</a:t>
            </a:r>
          </a:p>
        </p:txBody>
      </p:sp>
      <p:sp>
        <p:nvSpPr>
          <p:cNvPr id="5" name="Title 4">
            <a:extLst>
              <a:ext uri="{FF2B5EF4-FFF2-40B4-BE49-F238E27FC236}">
                <a16:creationId xmlns:a16="http://schemas.microsoft.com/office/drawing/2014/main" id="{31C1E447-F081-4F58-B9CE-8C48835A5878}"/>
              </a:ext>
            </a:extLst>
          </p:cNvPr>
          <p:cNvSpPr txBox="1">
            <a:spLocks/>
          </p:cNvSpPr>
          <p:nvPr/>
        </p:nvSpPr>
        <p:spPr>
          <a:xfrm>
            <a:off x="61912" y="306388"/>
            <a:ext cx="3327083"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en-US" sz="1600" kern="0" dirty="0"/>
              <a:t>KPI 1: Average maximum AMR per CNE per BD</a:t>
            </a:r>
          </a:p>
        </p:txBody>
      </p:sp>
      <p:sp>
        <p:nvSpPr>
          <p:cNvPr id="6" name="Title 4">
            <a:extLst>
              <a:ext uri="{FF2B5EF4-FFF2-40B4-BE49-F238E27FC236}">
                <a16:creationId xmlns:a16="http://schemas.microsoft.com/office/drawing/2014/main" id="{9259C097-522F-4B39-A7CF-F6525142AC8B}"/>
              </a:ext>
            </a:extLst>
          </p:cNvPr>
          <p:cNvSpPr txBox="1">
            <a:spLocks/>
          </p:cNvSpPr>
          <p:nvPr/>
        </p:nvSpPr>
        <p:spPr>
          <a:xfrm>
            <a:off x="5500619" y="306388"/>
            <a:ext cx="3439956" cy="336550"/>
          </a:xfrm>
          <a:prstGeom prst="rect">
            <a:avLst/>
          </a:prstGeom>
        </p:spPr>
        <p:txBody>
          <a:bodyPr vert="horz" lIns="72000" tIns="36000" rIns="72000" bIns="36000" rtlCol="0" anchor="b">
            <a:noAutofit/>
          </a:bodyPr>
          <a:lstStyle>
            <a:lvl1pPr marL="0" indent="0" algn="l" rtl="0" eaLnBrk="1" fontAlgn="base" hangingPunct="1">
              <a:spcBef>
                <a:spcPct val="0"/>
              </a:spcBef>
              <a:spcAft>
                <a:spcPct val="0"/>
              </a:spcAft>
              <a:defRPr sz="2600" b="1" i="0">
                <a:solidFill>
                  <a:srgbClr val="3366FF"/>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3366FF"/>
                </a:solidFill>
                <a:effectLst/>
                <a:uLnTx/>
                <a:uFillTx/>
                <a:latin typeface="Arial"/>
                <a:ea typeface="Arial Unicode MS" panose="020B0604020202020204" pitchFamily="34" charset="-128"/>
                <a:cs typeface="Arial" panose="020B0604020202020204" pitchFamily="34" charset="0"/>
              </a:rPr>
              <a:t>KPI 2: Average maximum AMR per CNE per TSO</a:t>
            </a:r>
          </a:p>
        </p:txBody>
      </p:sp>
    </p:spTree>
    <p:extLst>
      <p:ext uri="{BB962C8B-B14F-4D97-AF65-F5344CB8AC3E}">
        <p14:creationId xmlns:p14="http://schemas.microsoft.com/office/powerpoint/2010/main" val="1254995437"/>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Nadpis 1">
            <a:extLst>
              <a:ext uri="{FF2B5EF4-FFF2-40B4-BE49-F238E27FC236}">
                <a16:creationId xmlns:a16="http://schemas.microsoft.com/office/drawing/2014/main" id="{B5D55664-C79B-4F81-96CF-DE9DED568F78}"/>
              </a:ext>
            </a:extLst>
          </p:cNvPr>
          <p:cNvSpPr txBox="1">
            <a:spLocks/>
          </p:cNvSpPr>
          <p:nvPr/>
        </p:nvSpPr>
        <p:spPr>
          <a:xfrm>
            <a:off x="539999" y="108000"/>
            <a:ext cx="6798796" cy="336550"/>
          </a:xfrm>
          <a:prstGeom prst="rect">
            <a:avLst/>
          </a:prstGeom>
        </p:spPr>
        <p:txBody>
          <a:bodyPr/>
          <a:lstStyle>
            <a:lvl1pPr marL="0" indent="0" algn="l" rtl="0" eaLnBrk="1" fontAlgn="base" hangingPunct="1">
              <a:spcBef>
                <a:spcPct val="0"/>
              </a:spcBef>
              <a:spcAft>
                <a:spcPct val="0"/>
              </a:spcAft>
              <a:defRPr sz="1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sl-SI" altLang="sl-SI" kern="0"/>
              <a:t>Parallel Run KPI report</a:t>
            </a:r>
            <a:br>
              <a:rPr lang="sl-SI" altLang="sl-SI" kern="0"/>
            </a:br>
            <a:endParaRPr lang="cs-CZ" kern="0" dirty="0"/>
          </a:p>
        </p:txBody>
      </p:sp>
      <p:sp>
        <p:nvSpPr>
          <p:cNvPr id="8" name="Zástupný symbol pro text 2">
            <a:extLst>
              <a:ext uri="{FF2B5EF4-FFF2-40B4-BE49-F238E27FC236}">
                <a16:creationId xmlns:a16="http://schemas.microsoft.com/office/drawing/2014/main" id="{325B20BB-5215-4BBA-A539-0F85FFA13D43}"/>
              </a:ext>
            </a:extLst>
          </p:cNvPr>
          <p:cNvSpPr txBox="1">
            <a:spLocks/>
          </p:cNvSpPr>
          <p:nvPr/>
        </p:nvSpPr>
        <p:spPr>
          <a:xfrm>
            <a:off x="540000" y="461650"/>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en-US" altLang="sl-SI" kern="0"/>
              <a:t>KPI 9: Clearing prices, price spreads and price convergence</a:t>
            </a:r>
            <a:endParaRPr lang="sl-SI" altLang="sl-SI" kern="0"/>
          </a:p>
          <a:p>
            <a:endParaRPr lang="cs-CZ" kern="0" dirty="0"/>
          </a:p>
        </p:txBody>
      </p:sp>
      <p:sp>
        <p:nvSpPr>
          <p:cNvPr id="4" name="TextBox 3">
            <a:extLst>
              <a:ext uri="{FF2B5EF4-FFF2-40B4-BE49-F238E27FC236}">
                <a16:creationId xmlns:a16="http://schemas.microsoft.com/office/drawing/2014/main" id="{939B057C-C0D5-43A7-AEA0-728B7CCDC2A1}"/>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BD20220121</a:t>
            </a:r>
          </a:p>
        </p:txBody>
      </p:sp>
      <p:pic>
        <p:nvPicPr>
          <p:cNvPr id="6" name="Picture 5">
            <a:extLst>
              <a:ext uri="{FF2B5EF4-FFF2-40B4-BE49-F238E27FC236}">
                <a16:creationId xmlns:a16="http://schemas.microsoft.com/office/drawing/2014/main" id="{C8EB560D-5A32-49CE-B31A-C3DA496FD3A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3937000"/>
            <a:ext cx="6350000"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59CDEA9D-41B0-4D03-8AE3-E8167F82EF2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1143000"/>
            <a:ext cx="5080000"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65774174"/>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Nadpis 1">
            <a:extLst>
              <a:ext uri="{FF2B5EF4-FFF2-40B4-BE49-F238E27FC236}">
                <a16:creationId xmlns:a16="http://schemas.microsoft.com/office/drawing/2014/main" id="{B5D55664-C79B-4F81-96CF-DE9DED568F78}"/>
              </a:ext>
            </a:extLst>
          </p:cNvPr>
          <p:cNvSpPr txBox="1">
            <a:spLocks/>
          </p:cNvSpPr>
          <p:nvPr/>
        </p:nvSpPr>
        <p:spPr>
          <a:xfrm>
            <a:off x="539999" y="108000"/>
            <a:ext cx="6798796" cy="336550"/>
          </a:xfrm>
          <a:prstGeom prst="rect">
            <a:avLst/>
          </a:prstGeom>
        </p:spPr>
        <p:txBody>
          <a:bodyPr/>
          <a:lstStyle>
            <a:lvl1pPr marL="0" indent="0" algn="l" rtl="0" eaLnBrk="1" fontAlgn="base" hangingPunct="1">
              <a:spcBef>
                <a:spcPct val="0"/>
              </a:spcBef>
              <a:spcAft>
                <a:spcPct val="0"/>
              </a:spcAft>
              <a:defRPr sz="1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sl-SI" altLang="sl-SI" kern="0"/>
              <a:t>Parallel Run KPI report</a:t>
            </a:r>
            <a:br>
              <a:rPr lang="sl-SI" altLang="sl-SI" kern="0"/>
            </a:br>
            <a:endParaRPr lang="cs-CZ" kern="0" dirty="0"/>
          </a:p>
        </p:txBody>
      </p:sp>
      <p:sp>
        <p:nvSpPr>
          <p:cNvPr id="8" name="Zástupný symbol pro text 2">
            <a:extLst>
              <a:ext uri="{FF2B5EF4-FFF2-40B4-BE49-F238E27FC236}">
                <a16:creationId xmlns:a16="http://schemas.microsoft.com/office/drawing/2014/main" id="{325B20BB-5215-4BBA-A539-0F85FFA13D43}"/>
              </a:ext>
            </a:extLst>
          </p:cNvPr>
          <p:cNvSpPr txBox="1">
            <a:spLocks/>
          </p:cNvSpPr>
          <p:nvPr/>
        </p:nvSpPr>
        <p:spPr>
          <a:xfrm>
            <a:off x="540000" y="461650"/>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en-US" altLang="sl-SI" kern="0"/>
              <a:t>KPI 9: Clearing prices, price spreads and price convergence</a:t>
            </a:r>
            <a:endParaRPr lang="sl-SI" altLang="sl-SI" kern="0"/>
          </a:p>
          <a:p>
            <a:endParaRPr lang="cs-CZ" kern="0" dirty="0"/>
          </a:p>
        </p:txBody>
      </p:sp>
      <p:sp>
        <p:nvSpPr>
          <p:cNvPr id="4" name="TextBox 3">
            <a:extLst>
              <a:ext uri="{FF2B5EF4-FFF2-40B4-BE49-F238E27FC236}">
                <a16:creationId xmlns:a16="http://schemas.microsoft.com/office/drawing/2014/main" id="{71FE87D7-E3F8-4D93-9B4C-0877AE950FED}"/>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BD20220123</a:t>
            </a:r>
          </a:p>
        </p:txBody>
      </p:sp>
      <p:pic>
        <p:nvPicPr>
          <p:cNvPr id="6" name="Picture 5">
            <a:extLst>
              <a:ext uri="{FF2B5EF4-FFF2-40B4-BE49-F238E27FC236}">
                <a16:creationId xmlns:a16="http://schemas.microsoft.com/office/drawing/2014/main" id="{CC1AE0C5-F862-48EF-AC88-D9124E788EE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3937000"/>
            <a:ext cx="6350000"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5E7EB1CF-283D-4704-AFE6-798E54999F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1143000"/>
            <a:ext cx="5080000"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12325172"/>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Nadpis 1">
            <a:extLst>
              <a:ext uri="{FF2B5EF4-FFF2-40B4-BE49-F238E27FC236}">
                <a16:creationId xmlns:a16="http://schemas.microsoft.com/office/drawing/2014/main" id="{B5D55664-C79B-4F81-96CF-DE9DED568F78}"/>
              </a:ext>
            </a:extLst>
          </p:cNvPr>
          <p:cNvSpPr txBox="1">
            <a:spLocks/>
          </p:cNvSpPr>
          <p:nvPr/>
        </p:nvSpPr>
        <p:spPr>
          <a:xfrm>
            <a:off x="539999" y="108000"/>
            <a:ext cx="6798796" cy="336550"/>
          </a:xfrm>
          <a:prstGeom prst="rect">
            <a:avLst/>
          </a:prstGeom>
        </p:spPr>
        <p:txBody>
          <a:bodyPr/>
          <a:lstStyle>
            <a:lvl1pPr marL="0" indent="0" algn="l" rtl="0" eaLnBrk="1" fontAlgn="base" hangingPunct="1">
              <a:spcBef>
                <a:spcPct val="0"/>
              </a:spcBef>
              <a:spcAft>
                <a:spcPct val="0"/>
              </a:spcAft>
              <a:defRPr sz="1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sl-SI" altLang="sl-SI" kern="0"/>
              <a:t>Parallel Run KPI report</a:t>
            </a:r>
            <a:br>
              <a:rPr lang="sl-SI" altLang="sl-SI" kern="0"/>
            </a:br>
            <a:endParaRPr lang="cs-CZ" kern="0" dirty="0"/>
          </a:p>
        </p:txBody>
      </p:sp>
      <p:sp>
        <p:nvSpPr>
          <p:cNvPr id="8" name="Zástupný symbol pro text 2">
            <a:extLst>
              <a:ext uri="{FF2B5EF4-FFF2-40B4-BE49-F238E27FC236}">
                <a16:creationId xmlns:a16="http://schemas.microsoft.com/office/drawing/2014/main" id="{325B20BB-5215-4BBA-A539-0F85FFA13D43}"/>
              </a:ext>
            </a:extLst>
          </p:cNvPr>
          <p:cNvSpPr txBox="1">
            <a:spLocks/>
          </p:cNvSpPr>
          <p:nvPr/>
        </p:nvSpPr>
        <p:spPr>
          <a:xfrm>
            <a:off x="540000" y="461650"/>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en-US" altLang="sl-SI" kern="0"/>
              <a:t>KPI 9: Clearing prices, price spreads and price convergence</a:t>
            </a:r>
            <a:endParaRPr lang="sl-SI" altLang="sl-SI" kern="0"/>
          </a:p>
          <a:p>
            <a:endParaRPr lang="cs-CZ" kern="0" dirty="0"/>
          </a:p>
        </p:txBody>
      </p:sp>
      <p:sp>
        <p:nvSpPr>
          <p:cNvPr id="4" name="TextBox 3">
            <a:extLst>
              <a:ext uri="{FF2B5EF4-FFF2-40B4-BE49-F238E27FC236}">
                <a16:creationId xmlns:a16="http://schemas.microsoft.com/office/drawing/2014/main" id="{BB74A53D-3718-45B9-A5A3-946D958FCA6B}"/>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BD20220124</a:t>
            </a:r>
          </a:p>
        </p:txBody>
      </p:sp>
      <p:pic>
        <p:nvPicPr>
          <p:cNvPr id="6" name="Picture 5">
            <a:extLst>
              <a:ext uri="{FF2B5EF4-FFF2-40B4-BE49-F238E27FC236}">
                <a16:creationId xmlns:a16="http://schemas.microsoft.com/office/drawing/2014/main" id="{4B6B372A-345F-4FA7-B0E7-2E15720D0BD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3937000"/>
            <a:ext cx="6350000"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2CB7C0E6-3CDF-4306-BCA9-CD7C83BA82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1143000"/>
            <a:ext cx="5080000"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14791525"/>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Nadpis 1">
            <a:extLst>
              <a:ext uri="{FF2B5EF4-FFF2-40B4-BE49-F238E27FC236}">
                <a16:creationId xmlns:a16="http://schemas.microsoft.com/office/drawing/2014/main" id="{B5D55664-C79B-4F81-96CF-DE9DED568F78}"/>
              </a:ext>
            </a:extLst>
          </p:cNvPr>
          <p:cNvSpPr txBox="1">
            <a:spLocks/>
          </p:cNvSpPr>
          <p:nvPr/>
        </p:nvSpPr>
        <p:spPr>
          <a:xfrm>
            <a:off x="539999" y="108000"/>
            <a:ext cx="6798796" cy="336550"/>
          </a:xfrm>
          <a:prstGeom prst="rect">
            <a:avLst/>
          </a:prstGeom>
        </p:spPr>
        <p:txBody>
          <a:bodyPr/>
          <a:lstStyle>
            <a:lvl1pPr marL="0" indent="0" algn="l" rtl="0" eaLnBrk="1" fontAlgn="base" hangingPunct="1">
              <a:spcBef>
                <a:spcPct val="0"/>
              </a:spcBef>
              <a:spcAft>
                <a:spcPct val="0"/>
              </a:spcAft>
              <a:defRPr sz="1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sl-SI" altLang="sl-SI" kern="0"/>
              <a:t>Parallel Run KPI report</a:t>
            </a:r>
            <a:br>
              <a:rPr lang="sl-SI" altLang="sl-SI" kern="0"/>
            </a:br>
            <a:endParaRPr lang="cs-CZ" kern="0" dirty="0"/>
          </a:p>
        </p:txBody>
      </p:sp>
      <p:sp>
        <p:nvSpPr>
          <p:cNvPr id="8" name="Zástupný symbol pro text 2">
            <a:extLst>
              <a:ext uri="{FF2B5EF4-FFF2-40B4-BE49-F238E27FC236}">
                <a16:creationId xmlns:a16="http://schemas.microsoft.com/office/drawing/2014/main" id="{325B20BB-5215-4BBA-A539-0F85FFA13D43}"/>
              </a:ext>
            </a:extLst>
          </p:cNvPr>
          <p:cNvSpPr txBox="1">
            <a:spLocks/>
          </p:cNvSpPr>
          <p:nvPr/>
        </p:nvSpPr>
        <p:spPr>
          <a:xfrm>
            <a:off x="540000" y="461650"/>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en-US" altLang="sl-SI" kern="0"/>
              <a:t>KPI 9: Clearing prices, price spreads and price convergence</a:t>
            </a:r>
            <a:endParaRPr lang="sl-SI" altLang="sl-SI" kern="0"/>
          </a:p>
          <a:p>
            <a:endParaRPr lang="cs-CZ" kern="0" dirty="0"/>
          </a:p>
        </p:txBody>
      </p:sp>
      <p:sp>
        <p:nvSpPr>
          <p:cNvPr id="4" name="TextBox 3">
            <a:extLst>
              <a:ext uri="{FF2B5EF4-FFF2-40B4-BE49-F238E27FC236}">
                <a16:creationId xmlns:a16="http://schemas.microsoft.com/office/drawing/2014/main" id="{19D9E12D-5C87-407C-B644-C9C78CB8123F}"/>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BD20220125</a:t>
            </a:r>
          </a:p>
        </p:txBody>
      </p:sp>
      <p:pic>
        <p:nvPicPr>
          <p:cNvPr id="6" name="Picture 5">
            <a:extLst>
              <a:ext uri="{FF2B5EF4-FFF2-40B4-BE49-F238E27FC236}">
                <a16:creationId xmlns:a16="http://schemas.microsoft.com/office/drawing/2014/main" id="{40555DBB-9F30-4491-988D-E8EF97797EB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3937000"/>
            <a:ext cx="6350000"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5D1E96A1-71B8-494E-B5DA-EAEC7851B40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1143000"/>
            <a:ext cx="5080000"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0461288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Nadpis 1">
            <a:extLst>
              <a:ext uri="{FF2B5EF4-FFF2-40B4-BE49-F238E27FC236}">
                <a16:creationId xmlns:a16="http://schemas.microsoft.com/office/drawing/2014/main" id="{B5D55664-C79B-4F81-96CF-DE9DED568F78}"/>
              </a:ext>
            </a:extLst>
          </p:cNvPr>
          <p:cNvSpPr txBox="1">
            <a:spLocks/>
          </p:cNvSpPr>
          <p:nvPr/>
        </p:nvSpPr>
        <p:spPr>
          <a:xfrm>
            <a:off x="539999" y="108000"/>
            <a:ext cx="6798796" cy="336550"/>
          </a:xfrm>
          <a:prstGeom prst="rect">
            <a:avLst/>
          </a:prstGeom>
        </p:spPr>
        <p:txBody>
          <a:bodyPr/>
          <a:lstStyle>
            <a:lvl1pPr marL="0" indent="0" algn="l" rtl="0" eaLnBrk="1" fontAlgn="base" hangingPunct="1">
              <a:spcBef>
                <a:spcPct val="0"/>
              </a:spcBef>
              <a:spcAft>
                <a:spcPct val="0"/>
              </a:spcAft>
              <a:defRPr sz="1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sl-SI" altLang="sl-SI" kern="0"/>
              <a:t>Parallel Run KPI report</a:t>
            </a:r>
            <a:br>
              <a:rPr lang="sl-SI" altLang="sl-SI" kern="0"/>
            </a:br>
            <a:endParaRPr lang="cs-CZ" kern="0" dirty="0"/>
          </a:p>
        </p:txBody>
      </p:sp>
      <p:sp>
        <p:nvSpPr>
          <p:cNvPr id="8" name="Zástupný symbol pro text 2">
            <a:extLst>
              <a:ext uri="{FF2B5EF4-FFF2-40B4-BE49-F238E27FC236}">
                <a16:creationId xmlns:a16="http://schemas.microsoft.com/office/drawing/2014/main" id="{325B20BB-5215-4BBA-A539-0F85FFA13D43}"/>
              </a:ext>
            </a:extLst>
          </p:cNvPr>
          <p:cNvSpPr txBox="1">
            <a:spLocks/>
          </p:cNvSpPr>
          <p:nvPr/>
        </p:nvSpPr>
        <p:spPr>
          <a:xfrm>
            <a:off x="540000" y="461650"/>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en-US" altLang="sl-SI" kern="0"/>
              <a:t>KPI 9: Clearing prices, price spreads and price convergence</a:t>
            </a:r>
            <a:endParaRPr lang="sl-SI" altLang="sl-SI" kern="0"/>
          </a:p>
          <a:p>
            <a:endParaRPr lang="cs-CZ" kern="0" dirty="0"/>
          </a:p>
        </p:txBody>
      </p:sp>
      <p:sp>
        <p:nvSpPr>
          <p:cNvPr id="4" name="TextBox 3">
            <a:extLst>
              <a:ext uri="{FF2B5EF4-FFF2-40B4-BE49-F238E27FC236}">
                <a16:creationId xmlns:a16="http://schemas.microsoft.com/office/drawing/2014/main" id="{7E55AE84-4DE3-42D6-A6D9-E2FD5C92F45C}"/>
              </a:ext>
            </a:extLst>
          </p:cNvPr>
          <p:cNvSpPr txBox="1">
            <a:spLocks noChangeArrowheads="1"/>
          </p:cNvSpPr>
          <p:nvPr/>
        </p:nvSpPr>
        <p:spPr bwMode="auto">
          <a:xfrm>
            <a:off x="635000" y="877888"/>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BD20220126</a:t>
            </a:r>
          </a:p>
        </p:txBody>
      </p:sp>
      <p:pic>
        <p:nvPicPr>
          <p:cNvPr id="6" name="Picture 5">
            <a:extLst>
              <a:ext uri="{FF2B5EF4-FFF2-40B4-BE49-F238E27FC236}">
                <a16:creationId xmlns:a16="http://schemas.microsoft.com/office/drawing/2014/main" id="{035E35D5-8707-4800-8DBE-286920EC1BF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3925888"/>
            <a:ext cx="6350000"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307F1382-4B5D-4CFC-AB95-B55DC4ED4F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1143000"/>
            <a:ext cx="5080000"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2350701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Nadpis 1">
            <a:extLst>
              <a:ext uri="{FF2B5EF4-FFF2-40B4-BE49-F238E27FC236}">
                <a16:creationId xmlns:a16="http://schemas.microsoft.com/office/drawing/2014/main" id="{B5D55664-C79B-4F81-96CF-DE9DED568F78}"/>
              </a:ext>
            </a:extLst>
          </p:cNvPr>
          <p:cNvSpPr txBox="1">
            <a:spLocks/>
          </p:cNvSpPr>
          <p:nvPr/>
        </p:nvSpPr>
        <p:spPr>
          <a:xfrm>
            <a:off x="539999" y="108000"/>
            <a:ext cx="6798796" cy="336550"/>
          </a:xfrm>
          <a:prstGeom prst="rect">
            <a:avLst/>
          </a:prstGeom>
        </p:spPr>
        <p:txBody>
          <a:bodyPr/>
          <a:lstStyle>
            <a:lvl1pPr marL="0" indent="0" algn="l" rtl="0" eaLnBrk="1" fontAlgn="base" hangingPunct="1">
              <a:spcBef>
                <a:spcPct val="0"/>
              </a:spcBef>
              <a:spcAft>
                <a:spcPct val="0"/>
              </a:spcAft>
              <a:defRPr sz="1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sl-SI" altLang="sl-SI" kern="0"/>
              <a:t>Parallel Run KPI report</a:t>
            </a:r>
            <a:br>
              <a:rPr lang="sl-SI" altLang="sl-SI" kern="0"/>
            </a:br>
            <a:endParaRPr lang="cs-CZ" kern="0" dirty="0"/>
          </a:p>
        </p:txBody>
      </p:sp>
      <p:sp>
        <p:nvSpPr>
          <p:cNvPr id="8" name="Zástupný symbol pro text 2">
            <a:extLst>
              <a:ext uri="{FF2B5EF4-FFF2-40B4-BE49-F238E27FC236}">
                <a16:creationId xmlns:a16="http://schemas.microsoft.com/office/drawing/2014/main" id="{325B20BB-5215-4BBA-A539-0F85FFA13D43}"/>
              </a:ext>
            </a:extLst>
          </p:cNvPr>
          <p:cNvSpPr txBox="1">
            <a:spLocks/>
          </p:cNvSpPr>
          <p:nvPr/>
        </p:nvSpPr>
        <p:spPr>
          <a:xfrm>
            <a:off x="540000" y="461650"/>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en-US" altLang="sl-SI" kern="0"/>
              <a:t>KPI 9: Clearing prices, price spreads and price convergence</a:t>
            </a:r>
            <a:endParaRPr lang="sl-SI" altLang="sl-SI" kern="0"/>
          </a:p>
          <a:p>
            <a:endParaRPr lang="cs-CZ" kern="0" dirty="0"/>
          </a:p>
        </p:txBody>
      </p:sp>
      <p:sp>
        <p:nvSpPr>
          <p:cNvPr id="4" name="TextBox 3">
            <a:extLst>
              <a:ext uri="{FF2B5EF4-FFF2-40B4-BE49-F238E27FC236}">
                <a16:creationId xmlns:a16="http://schemas.microsoft.com/office/drawing/2014/main" id="{94263E4C-D40E-4C0B-B7CE-2D0683409FDD}"/>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BD20220128</a:t>
            </a:r>
          </a:p>
        </p:txBody>
      </p:sp>
      <p:pic>
        <p:nvPicPr>
          <p:cNvPr id="6" name="Picture 5">
            <a:extLst>
              <a:ext uri="{FF2B5EF4-FFF2-40B4-BE49-F238E27FC236}">
                <a16:creationId xmlns:a16="http://schemas.microsoft.com/office/drawing/2014/main" id="{8C5081DD-4A06-4415-9DE6-E338F32546F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3937000"/>
            <a:ext cx="6350000"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7DF75DB0-B54E-4905-9735-A34BFB287A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1143000"/>
            <a:ext cx="5080000"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01668896"/>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Nadpis 1">
            <a:extLst>
              <a:ext uri="{FF2B5EF4-FFF2-40B4-BE49-F238E27FC236}">
                <a16:creationId xmlns:a16="http://schemas.microsoft.com/office/drawing/2014/main" id="{B5D55664-C79B-4F81-96CF-DE9DED568F78}"/>
              </a:ext>
            </a:extLst>
          </p:cNvPr>
          <p:cNvSpPr txBox="1">
            <a:spLocks/>
          </p:cNvSpPr>
          <p:nvPr/>
        </p:nvSpPr>
        <p:spPr>
          <a:xfrm>
            <a:off x="539999" y="108000"/>
            <a:ext cx="6798796" cy="336550"/>
          </a:xfrm>
          <a:prstGeom prst="rect">
            <a:avLst/>
          </a:prstGeom>
        </p:spPr>
        <p:txBody>
          <a:bodyPr/>
          <a:lstStyle>
            <a:lvl1pPr marL="0" indent="0" algn="l" rtl="0" eaLnBrk="1" fontAlgn="base" hangingPunct="1">
              <a:spcBef>
                <a:spcPct val="0"/>
              </a:spcBef>
              <a:spcAft>
                <a:spcPct val="0"/>
              </a:spcAft>
              <a:defRPr sz="1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sl-SI" altLang="sl-SI" kern="0"/>
              <a:t>Parallel Run KPI report</a:t>
            </a:r>
            <a:br>
              <a:rPr lang="sl-SI" altLang="sl-SI" kern="0"/>
            </a:br>
            <a:endParaRPr lang="cs-CZ" kern="0" dirty="0"/>
          </a:p>
        </p:txBody>
      </p:sp>
      <p:sp>
        <p:nvSpPr>
          <p:cNvPr id="8" name="Zástupný symbol pro text 2">
            <a:extLst>
              <a:ext uri="{FF2B5EF4-FFF2-40B4-BE49-F238E27FC236}">
                <a16:creationId xmlns:a16="http://schemas.microsoft.com/office/drawing/2014/main" id="{325B20BB-5215-4BBA-A539-0F85FFA13D43}"/>
              </a:ext>
            </a:extLst>
          </p:cNvPr>
          <p:cNvSpPr txBox="1">
            <a:spLocks/>
          </p:cNvSpPr>
          <p:nvPr/>
        </p:nvSpPr>
        <p:spPr>
          <a:xfrm>
            <a:off x="540000" y="461650"/>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en-US" altLang="sl-SI" kern="0"/>
              <a:t>KPI 9: Clearing prices, price spreads and price convergence</a:t>
            </a:r>
            <a:endParaRPr lang="sl-SI" altLang="sl-SI" kern="0"/>
          </a:p>
          <a:p>
            <a:endParaRPr lang="cs-CZ" kern="0" dirty="0"/>
          </a:p>
        </p:txBody>
      </p:sp>
      <p:sp>
        <p:nvSpPr>
          <p:cNvPr id="4" name="TextBox 3">
            <a:extLst>
              <a:ext uri="{FF2B5EF4-FFF2-40B4-BE49-F238E27FC236}">
                <a16:creationId xmlns:a16="http://schemas.microsoft.com/office/drawing/2014/main" id="{91B79038-7ABF-4E4F-A892-0F938D6B4957}"/>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BD20220130</a:t>
            </a:r>
          </a:p>
        </p:txBody>
      </p:sp>
      <p:pic>
        <p:nvPicPr>
          <p:cNvPr id="6" name="Picture 5">
            <a:extLst>
              <a:ext uri="{FF2B5EF4-FFF2-40B4-BE49-F238E27FC236}">
                <a16:creationId xmlns:a16="http://schemas.microsoft.com/office/drawing/2014/main" id="{41B90FAB-AFBB-43D0-9CD3-ABFA6BE3426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3937000"/>
            <a:ext cx="6350000"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A77B4037-79D5-4F95-864B-D40517ED41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1143000"/>
            <a:ext cx="5080000"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1113456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Nadpis 1">
            <a:extLst>
              <a:ext uri="{FF2B5EF4-FFF2-40B4-BE49-F238E27FC236}">
                <a16:creationId xmlns:a16="http://schemas.microsoft.com/office/drawing/2014/main" id="{B5D55664-C79B-4F81-96CF-DE9DED568F78}"/>
              </a:ext>
            </a:extLst>
          </p:cNvPr>
          <p:cNvSpPr txBox="1">
            <a:spLocks/>
          </p:cNvSpPr>
          <p:nvPr/>
        </p:nvSpPr>
        <p:spPr>
          <a:xfrm>
            <a:off x="539999" y="108000"/>
            <a:ext cx="6798796" cy="336550"/>
          </a:xfrm>
          <a:prstGeom prst="rect">
            <a:avLst/>
          </a:prstGeom>
        </p:spPr>
        <p:txBody>
          <a:bodyPr/>
          <a:lstStyle>
            <a:lvl1pPr marL="0" indent="0" algn="l" rtl="0" eaLnBrk="1" fontAlgn="base" hangingPunct="1">
              <a:spcBef>
                <a:spcPct val="0"/>
              </a:spcBef>
              <a:spcAft>
                <a:spcPct val="0"/>
              </a:spcAft>
              <a:defRPr sz="1600" b="0" i="0">
                <a:solidFill>
                  <a:srgbClr val="008000"/>
                </a:solidFill>
                <a:latin typeface="+mj-lt"/>
                <a:ea typeface="Arial Unicode MS" panose="020B0604020202020204" pitchFamily="34" charset="-128"/>
                <a:cs typeface="Arial" panose="020B0604020202020204" pitchFamily="34" charset="0"/>
              </a:defRPr>
            </a:lvl1pPr>
            <a:lvl2pPr algn="l" rtl="0" eaLnBrk="1" fontAlgn="base" hangingPunct="1">
              <a:spcBef>
                <a:spcPct val="0"/>
              </a:spcBef>
              <a:spcAft>
                <a:spcPct val="0"/>
              </a:spcAft>
              <a:defRPr sz="1600">
                <a:solidFill>
                  <a:schemeClr val="bg2"/>
                </a:solidFill>
                <a:latin typeface="+mj-lt"/>
                <a:ea typeface="Arial" panose="020B0604020202020204" pitchFamily="34" charset="0"/>
                <a:cs typeface="Arial" pitchFamily="34" charset="0"/>
              </a:defRPr>
            </a:lvl2pPr>
            <a:lvl3pPr algn="l" rtl="0" eaLnBrk="1" fontAlgn="base" hangingPunct="1">
              <a:spcBef>
                <a:spcPct val="0"/>
              </a:spcBef>
              <a:spcAft>
                <a:spcPct val="0"/>
              </a:spcAft>
              <a:defRPr sz="1600" b="1">
                <a:solidFill>
                  <a:srgbClr val="3366FF"/>
                </a:solidFill>
                <a:latin typeface="Arial" panose="020B0604020202020204" pitchFamily="34" charset="0"/>
                <a:ea typeface="Arial" panose="020B0604020202020204" pitchFamily="34" charset="0"/>
                <a:cs typeface="Arial" pitchFamily="34" charset="0"/>
              </a:defRPr>
            </a:lvl3pPr>
            <a:lvl4pPr algn="l" rtl="0" eaLnBrk="1" fontAlgn="base" hangingPunct="1">
              <a:spcBef>
                <a:spcPct val="0"/>
              </a:spcBef>
              <a:spcAft>
                <a:spcPct val="0"/>
              </a:spcAft>
              <a:defRPr sz="1600">
                <a:solidFill>
                  <a:schemeClr val="bg2"/>
                </a:solidFill>
                <a:latin typeface="+mj-lt"/>
                <a:ea typeface="MS PGothic"/>
                <a:cs typeface="Arial" pitchFamily="34" charset="0"/>
              </a:defRPr>
            </a:lvl4pPr>
            <a:lvl5pPr algn="l" rtl="0" eaLnBrk="1" fontAlgn="base" hangingPunct="1">
              <a:spcBef>
                <a:spcPct val="0"/>
              </a:spcBef>
              <a:spcAft>
                <a:spcPct val="0"/>
              </a:spcAft>
              <a:defRPr sz="1600">
                <a:solidFill>
                  <a:schemeClr val="bg2"/>
                </a:solidFill>
                <a:latin typeface="+mj-lt"/>
                <a:ea typeface="MS PGothic"/>
                <a:cs typeface="Arial" pitchFamily="34" charset="0"/>
              </a:defRPr>
            </a:lvl5pPr>
            <a:lvl6pPr marL="440284" algn="l" rtl="0" eaLnBrk="1" fontAlgn="base" hangingPunct="1">
              <a:spcBef>
                <a:spcPct val="0"/>
              </a:spcBef>
              <a:spcAft>
                <a:spcPct val="0"/>
              </a:spcAft>
              <a:defRPr sz="1600">
                <a:solidFill>
                  <a:schemeClr val="bg2"/>
                </a:solidFill>
                <a:latin typeface="+mj-lt"/>
              </a:defRPr>
            </a:lvl6pPr>
            <a:lvl7pPr marL="880567" algn="ctr" rtl="0" eaLnBrk="1" fontAlgn="base" hangingPunct="1">
              <a:spcBef>
                <a:spcPct val="0"/>
              </a:spcBef>
              <a:spcAft>
                <a:spcPct val="0"/>
              </a:spcAft>
              <a:defRPr sz="1600">
                <a:solidFill>
                  <a:schemeClr val="bg2"/>
                </a:solidFill>
                <a:latin typeface="+mj-lt"/>
              </a:defRPr>
            </a:lvl7pPr>
            <a:lvl8pPr marL="1320851" algn="ctr" rtl="0" eaLnBrk="1" fontAlgn="base" hangingPunct="1">
              <a:spcBef>
                <a:spcPct val="0"/>
              </a:spcBef>
              <a:spcAft>
                <a:spcPct val="0"/>
              </a:spcAft>
              <a:defRPr sz="1600">
                <a:solidFill>
                  <a:schemeClr val="bg2"/>
                </a:solidFill>
                <a:latin typeface="+mj-lt"/>
              </a:defRPr>
            </a:lvl8pPr>
            <a:lvl9pPr marL="1761134" algn="l" rtl="0" eaLnBrk="1" fontAlgn="base" hangingPunct="1">
              <a:spcBef>
                <a:spcPct val="0"/>
              </a:spcBef>
              <a:spcAft>
                <a:spcPct val="0"/>
              </a:spcAft>
              <a:defRPr sz="1000">
                <a:solidFill>
                  <a:schemeClr val="bg2"/>
                </a:solidFill>
                <a:latin typeface="+mj-lt"/>
              </a:defRPr>
            </a:lvl9pPr>
          </a:lstStyle>
          <a:p>
            <a:r>
              <a:rPr lang="sl-SI" altLang="sl-SI" kern="0"/>
              <a:t>Parallel Run KPI report</a:t>
            </a:r>
            <a:br>
              <a:rPr lang="sl-SI" altLang="sl-SI" kern="0"/>
            </a:br>
            <a:endParaRPr lang="cs-CZ" kern="0" dirty="0"/>
          </a:p>
        </p:txBody>
      </p:sp>
      <p:sp>
        <p:nvSpPr>
          <p:cNvPr id="8" name="Zástupný symbol pro text 2">
            <a:extLst>
              <a:ext uri="{FF2B5EF4-FFF2-40B4-BE49-F238E27FC236}">
                <a16:creationId xmlns:a16="http://schemas.microsoft.com/office/drawing/2014/main" id="{325B20BB-5215-4BBA-A539-0F85FFA13D43}"/>
              </a:ext>
            </a:extLst>
          </p:cNvPr>
          <p:cNvSpPr txBox="1">
            <a:spLocks/>
          </p:cNvSpPr>
          <p:nvPr/>
        </p:nvSpPr>
        <p:spPr>
          <a:xfrm>
            <a:off x="540000" y="461650"/>
            <a:ext cx="8376894" cy="363850"/>
          </a:xfrm>
          <a:prstGeom prst="rect">
            <a:avLst/>
          </a:prstGeom>
        </p:spPr>
        <p:txBody>
          <a:bodyPr/>
          <a:lstStyle>
            <a:lvl1pPr marL="0" indent="0" algn="l" rtl="0" eaLnBrk="1" fontAlgn="base" hangingPunct="1">
              <a:spcBef>
                <a:spcPts val="400"/>
              </a:spcBef>
              <a:spcAft>
                <a:spcPct val="0"/>
              </a:spcAft>
              <a:buClrTx/>
              <a:buSzPct val="100000"/>
              <a:buFont typeface="Arial" panose="020B0604020202020204" pitchFamily="34" charset="0"/>
              <a:buNone/>
              <a:defRPr sz="1400" b="0" i="0">
                <a:solidFill>
                  <a:srgbClr val="008000"/>
                </a:solidFill>
                <a:latin typeface="+mn-lt"/>
                <a:ea typeface="Arial Unicode MS" panose="020B0604020202020204" pitchFamily="34" charset="-128"/>
                <a:cs typeface="Arial" panose="020B0604020202020204" pitchFamily="34" charset="0"/>
              </a:defRPr>
            </a:lvl1pPr>
            <a:lvl2pPr marL="285750" marR="0" indent="-285750" algn="l" defTabSz="914400" rtl="0" eaLnBrk="1" fontAlgn="base" latinLnBrk="0" hangingPunct="1">
              <a:lnSpc>
                <a:spcPct val="100000"/>
              </a:lnSpc>
              <a:spcBef>
                <a:spcPts val="400"/>
              </a:spcBef>
              <a:spcAft>
                <a:spcPct val="0"/>
              </a:spcAft>
              <a:buClr>
                <a:srgbClr val="008000"/>
              </a:buClr>
              <a:buSzPct val="70000"/>
              <a:buFont typeface="Wingdings" panose="05000000000000000000" pitchFamily="2" charset="2"/>
              <a:buChar char="l"/>
              <a:tabLst/>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2pPr>
            <a:lvl3pPr marL="546100" indent="-266700" algn="l" rtl="0" eaLnBrk="1" fontAlgn="base" hangingPunct="1">
              <a:spcBef>
                <a:spcPts val="400"/>
              </a:spcBef>
              <a:spcAft>
                <a:spcPct val="0"/>
              </a:spcAft>
              <a:buClrTx/>
              <a:buSzPct val="65000"/>
              <a:buFont typeface="Wingdings" panose="05000000000000000000"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3pPr>
            <a:lvl4pPr marL="806450" indent="-266700" algn="l" rtl="0" eaLnBrk="1" fontAlgn="base" hangingPunct="1">
              <a:spcBef>
                <a:spcPts val="400"/>
              </a:spcBef>
              <a:spcAft>
                <a:spcPct val="0"/>
              </a:spcAft>
              <a:buClrTx/>
              <a:buFont typeface="Wingdings" pitchFamily="2" charset="2"/>
              <a:buChar char="§"/>
              <a:defRPr sz="1200" b="0" i="0">
                <a:solidFill>
                  <a:schemeClr val="tx1">
                    <a:lumMod val="65000"/>
                    <a:lumOff val="35000"/>
                  </a:schemeClr>
                </a:solidFill>
                <a:latin typeface="+mn-lt"/>
                <a:ea typeface="Arial Unicode MS" panose="020B0604020202020204" pitchFamily="34" charset="-128"/>
                <a:cs typeface="Arial" panose="020B0604020202020204" pitchFamily="34" charset="0"/>
              </a:defRPr>
            </a:lvl4pPr>
            <a:lvl5pPr marL="1111250" indent="-29210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Arial Unicode MS" panose="020B0604020202020204" pitchFamily="34" charset="-128"/>
                <a:cs typeface="Arial Unicode MS" panose="020B0604020202020204" pitchFamily="34" charset="-128"/>
              </a:defRPr>
            </a:lvl5pPr>
            <a:lvl6pPr marL="1435100" indent="-311150" algn="l" rtl="0" eaLnBrk="1" fontAlgn="base" hangingPunct="1">
              <a:spcBef>
                <a:spcPts val="400"/>
              </a:spcBef>
              <a:spcAft>
                <a:spcPct val="0"/>
              </a:spcAft>
              <a:buClrTx/>
              <a:buFont typeface="Arial" panose="020B0604020202020204" pitchFamily="34" charset="0"/>
              <a:buChar char="‒"/>
              <a:defRPr sz="1200">
                <a:solidFill>
                  <a:schemeClr val="tx1">
                    <a:lumMod val="65000"/>
                    <a:lumOff val="35000"/>
                  </a:schemeClr>
                </a:solidFill>
                <a:latin typeface="+mn-lt"/>
                <a:ea typeface="ＭＳ Ｐゴシック" pitchFamily="-64" charset="-128"/>
              </a:defRPr>
            </a:lvl6pPr>
            <a:lvl7pPr marL="2861843"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7pPr>
            <a:lvl8pPr marL="3302127"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8pPr>
            <a:lvl9pPr marL="3742411" indent="-220142" algn="l" rtl="0" eaLnBrk="1" fontAlgn="base" hangingPunct="1">
              <a:spcBef>
                <a:spcPts val="400"/>
              </a:spcBef>
              <a:spcAft>
                <a:spcPct val="0"/>
              </a:spcAft>
              <a:buChar char="»"/>
              <a:defRPr sz="1100">
                <a:solidFill>
                  <a:schemeClr val="tx1">
                    <a:lumMod val="65000"/>
                    <a:lumOff val="35000"/>
                  </a:schemeClr>
                </a:solidFill>
                <a:latin typeface="+mn-lt"/>
                <a:ea typeface="ＭＳ Ｐゴシック" pitchFamily="-64" charset="-128"/>
              </a:defRPr>
            </a:lvl9pPr>
          </a:lstStyle>
          <a:p>
            <a:r>
              <a:rPr lang="en-US" altLang="sl-SI" kern="0"/>
              <a:t>KPI 9: Clearing prices, price spreads and price convergence</a:t>
            </a:r>
            <a:endParaRPr lang="sl-SI" altLang="sl-SI" kern="0"/>
          </a:p>
          <a:p>
            <a:endParaRPr lang="cs-CZ" kern="0" dirty="0"/>
          </a:p>
        </p:txBody>
      </p:sp>
      <p:sp>
        <p:nvSpPr>
          <p:cNvPr id="4" name="TextBox 3">
            <a:extLst>
              <a:ext uri="{FF2B5EF4-FFF2-40B4-BE49-F238E27FC236}">
                <a16:creationId xmlns:a16="http://schemas.microsoft.com/office/drawing/2014/main" id="{89609BBA-CC25-4141-921D-60F41D465946}"/>
              </a:ext>
            </a:extLst>
          </p:cNvPr>
          <p:cNvSpPr txBox="1">
            <a:spLocks noChangeArrowheads="1"/>
          </p:cNvSpPr>
          <p:nvPr/>
        </p:nvSpPr>
        <p:spPr bwMode="auto">
          <a:xfrm>
            <a:off x="635000" y="889000"/>
            <a:ext cx="10160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r>
              <a:rPr lang="en-US" altLang="en-US"/>
              <a:t>BD20220131</a:t>
            </a:r>
          </a:p>
        </p:txBody>
      </p:sp>
      <p:pic>
        <p:nvPicPr>
          <p:cNvPr id="6" name="Picture 5">
            <a:extLst>
              <a:ext uri="{FF2B5EF4-FFF2-40B4-BE49-F238E27FC236}">
                <a16:creationId xmlns:a16="http://schemas.microsoft.com/office/drawing/2014/main" id="{35CFD306-01CF-453A-8C57-80A8943D6E3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00" y="3937000"/>
            <a:ext cx="6350000"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4">
            <a:extLst>
              <a:ext uri="{FF2B5EF4-FFF2-40B4-BE49-F238E27FC236}">
                <a16:creationId xmlns:a16="http://schemas.microsoft.com/office/drawing/2014/main" id="{679B0876-D102-450E-B1D9-4BF4B08856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00" y="1143000"/>
            <a:ext cx="5080000" cy="240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22473017"/>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2 (part </a:t>
            </a:r>
            <a:r>
              <a:rPr lang="sl-SI" altLang="hu-HU" sz="1400" dirty="0">
                <a:solidFill>
                  <a:srgbClr val="008000"/>
                </a:solidFill>
              </a:rPr>
              <a:t>I</a:t>
            </a:r>
            <a:r>
              <a:rPr lang="en-US" altLang="hu-HU" sz="1400" dirty="0">
                <a:solidFill>
                  <a:srgbClr val="008000"/>
                </a:solidFill>
              </a:rPr>
              <a:t>)</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E0A7E222-6303-4CBB-8076-41B729DF8342}"/>
              </a:ext>
            </a:extLst>
          </p:cNvPr>
          <p:cNvGraphicFramePr>
            <a:graphicFrameLocks noGrp="1"/>
          </p:cNvGraphicFramePr>
          <p:nvPr>
            <p:extLst>
              <p:ext uri="{D42A27DB-BD31-4B8C-83A1-F6EECF244321}">
                <p14:modId xmlns:p14="http://schemas.microsoft.com/office/powerpoint/2010/main" val="3337074056"/>
              </p:ext>
            </p:extLst>
          </p:nvPr>
        </p:nvGraphicFramePr>
        <p:xfrm>
          <a:off x="1284051" y="1079498"/>
          <a:ext cx="7023370" cy="5270486"/>
        </p:xfrm>
        <a:graphic>
          <a:graphicData uri="http://schemas.openxmlformats.org/drawingml/2006/table">
            <a:tbl>
              <a:tblPr/>
              <a:tblGrid>
                <a:gridCol w="5467424">
                  <a:extLst>
                    <a:ext uri="{9D8B030D-6E8A-4147-A177-3AD203B41FA5}">
                      <a16:colId xmlns:a16="http://schemas.microsoft.com/office/drawing/2014/main" val="437509701"/>
                    </a:ext>
                  </a:extLst>
                </a:gridCol>
                <a:gridCol w="1123739">
                  <a:extLst>
                    <a:ext uri="{9D8B030D-6E8A-4147-A177-3AD203B41FA5}">
                      <a16:colId xmlns:a16="http://schemas.microsoft.com/office/drawing/2014/main" val="4267087424"/>
                    </a:ext>
                  </a:extLst>
                </a:gridCol>
                <a:gridCol w="432207">
                  <a:extLst>
                    <a:ext uri="{9D8B030D-6E8A-4147-A177-3AD203B41FA5}">
                      <a16:colId xmlns:a16="http://schemas.microsoft.com/office/drawing/2014/main" val="1194881099"/>
                    </a:ext>
                  </a:extLst>
                </a:gridCol>
              </a:tblGrid>
              <a:tr h="138697">
                <a:tc>
                  <a:txBody>
                    <a:bodyPr/>
                    <a:lstStyle/>
                    <a:p>
                      <a:pPr algn="l" fontAlgn="b"/>
                      <a:r>
                        <a:rPr lang="en-US" sz="700" b="1" i="0" u="none" strike="noStrike">
                          <a:solidFill>
                            <a:srgbClr val="000000"/>
                          </a:solidFill>
                          <a:effectLst/>
                          <a:latin typeface="Arial" panose="020B0604020202020204" pitchFamily="34" charset="0"/>
                        </a:rPr>
                        <a:t>Hour</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700" b="1" i="0" u="none" strike="noStrike">
                          <a:solidFill>
                            <a:srgbClr val="000000"/>
                          </a:solidFill>
                          <a:effectLst/>
                          <a:latin typeface="Arial" panose="020B0604020202020204" pitchFamily="34" charset="0"/>
                        </a:rPr>
                        <a:t>MAX of ShadowPrice</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l" fontAlgn="b"/>
                      <a:r>
                        <a:rPr lang="en-US" sz="700" b="1" i="0" u="none" strike="noStrike">
                          <a:solidFill>
                            <a:srgbClr val="000000"/>
                          </a:solidFill>
                          <a:effectLst/>
                          <a:latin typeface="Arial" panose="020B0604020202020204" pitchFamily="34" charset="0"/>
                        </a:rPr>
                        <a:t>RAM %</a:t>
                      </a:r>
                    </a:p>
                  </a:txBody>
                  <a:tcPr marL="0" marR="0" marT="0"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2819470288"/>
                  </a:ext>
                </a:extLst>
              </a:tr>
              <a:tr h="138697">
                <a:tc>
                  <a:txBody>
                    <a:bodyPr/>
                    <a:lstStyle/>
                    <a:p>
                      <a:pPr algn="l" fontAlgn="b"/>
                      <a:r>
                        <a:rPr lang="en-US" sz="700" b="1" i="0" u="none" strike="noStrike">
                          <a:solidFill>
                            <a:srgbClr val="000000"/>
                          </a:solidFill>
                          <a:effectLst/>
                          <a:latin typeface="Arial" panose="020B0604020202020204" pitchFamily="34" charset="0"/>
                        </a:rPr>
                        <a:t>10</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223.6</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154%</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092642840"/>
                  </a:ext>
                </a:extLst>
              </a:tr>
              <a:tr h="138697">
                <a:tc>
                  <a:txBody>
                    <a:bodyPr/>
                    <a:lstStyle/>
                    <a:p>
                      <a:pPr algn="l" fontAlgn="b"/>
                      <a:r>
                        <a:rPr lang="de-DE" sz="700" b="0" i="0" u="none" strike="noStrike">
                          <a:solidFill>
                            <a:srgbClr val="000000"/>
                          </a:solidFill>
                          <a:effectLst/>
                          <a:latin typeface="Arial" panose="020B0604020202020204" pitchFamily="34" charset="0"/>
                        </a:rPr>
                        <a:t>[D8-D8] Pasewalk - Vierraden 306 [DIR] / N-1 Vierraden - Neuenhagen 304</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223.6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585580340"/>
                  </a:ext>
                </a:extLst>
              </a:tr>
              <a:tr h="138697">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88.58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38%</a:t>
                      </a:r>
                    </a:p>
                  </a:txBody>
                  <a:tcPr marL="0" marR="0" marT="0" marB="0" anchor="b">
                    <a:lnL>
                      <a:noFill/>
                    </a:lnL>
                    <a:lnR>
                      <a:noFill/>
                    </a:lnR>
                    <a:lnT>
                      <a:noFill/>
                    </a:lnT>
                    <a:lnB>
                      <a:noFill/>
                    </a:lnB>
                  </a:tcPr>
                </a:tc>
                <a:extLst>
                  <a:ext uri="{0D108BD9-81ED-4DB2-BD59-A6C34878D82A}">
                    <a16:rowId xmlns:a16="http://schemas.microsoft.com/office/drawing/2014/main" val="4190006790"/>
                  </a:ext>
                </a:extLst>
              </a:tr>
              <a:tr h="138697">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13.33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30%</a:t>
                      </a:r>
                    </a:p>
                  </a:txBody>
                  <a:tcPr marL="0" marR="0" marT="0" marB="0" anchor="b">
                    <a:lnL>
                      <a:noFill/>
                    </a:lnL>
                    <a:lnR>
                      <a:noFill/>
                    </a:lnR>
                    <a:lnT>
                      <a:noFill/>
                    </a:lnT>
                    <a:lnB>
                      <a:noFill/>
                    </a:lnB>
                  </a:tcPr>
                </a:tc>
                <a:extLst>
                  <a:ext uri="{0D108BD9-81ED-4DB2-BD59-A6C34878D82A}">
                    <a16:rowId xmlns:a16="http://schemas.microsoft.com/office/drawing/2014/main" val="1661522850"/>
                  </a:ext>
                </a:extLst>
              </a:tr>
              <a:tr h="138697">
                <a:tc>
                  <a:txBody>
                    <a:bodyPr/>
                    <a:lstStyle/>
                    <a:p>
                      <a:pPr algn="l" fontAlgn="b"/>
                      <a:r>
                        <a:rPr lang="en-US" sz="700" b="0" i="0" u="none" strike="noStrike">
                          <a:solidFill>
                            <a:srgbClr val="000000"/>
                          </a:solidFill>
                          <a:effectLst/>
                          <a:latin typeface="Arial" panose="020B0604020202020204" pitchFamily="34" charset="0"/>
                        </a:rPr>
                        <a:t>[BE-BE] PST Van Eyck 2 [OPP] [BE] / N-1 ALEGRO DC</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21.96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47%</a:t>
                      </a:r>
                    </a:p>
                  </a:txBody>
                  <a:tcPr marL="0" marR="0" marT="0" marB="0" anchor="b">
                    <a:lnL>
                      <a:noFill/>
                    </a:lnL>
                    <a:lnR>
                      <a:noFill/>
                    </a:lnR>
                    <a:lnT>
                      <a:noFill/>
                    </a:lnT>
                    <a:lnB>
                      <a:noFill/>
                    </a:lnB>
                  </a:tcPr>
                </a:tc>
                <a:extLst>
                  <a:ext uri="{0D108BD9-81ED-4DB2-BD59-A6C34878D82A}">
                    <a16:rowId xmlns:a16="http://schemas.microsoft.com/office/drawing/2014/main" val="1967460645"/>
                  </a:ext>
                </a:extLst>
              </a:tr>
              <a:tr h="138697">
                <a:tc>
                  <a:txBody>
                    <a:bodyPr/>
                    <a:lstStyle/>
                    <a:p>
                      <a:pPr algn="l" fontAlgn="b"/>
                      <a:r>
                        <a:rPr lang="en-US" sz="700" b="0" i="0" u="none" strike="noStrike">
                          <a:solidFill>
                            <a:srgbClr val="000000"/>
                          </a:solidFill>
                          <a:effectLst/>
                          <a:latin typeface="Arial" panose="020B0604020202020204" pitchFamily="34" charset="0"/>
                        </a:rPr>
                        <a:t>[NL-D7] Maasbracht - Siersdorf SELFK SW [DIR] [D7] / N-1 Maasbracht - Oberzier SELFK WS/W</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0.77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20%</a:t>
                      </a:r>
                    </a:p>
                  </a:txBody>
                  <a:tcPr marL="0" marR="0" marT="0" marB="0" anchor="b">
                    <a:lnL>
                      <a:noFill/>
                    </a:lnL>
                    <a:lnR>
                      <a:noFill/>
                    </a:lnR>
                    <a:lnT>
                      <a:noFill/>
                    </a:lnT>
                    <a:lnB>
                      <a:noFill/>
                    </a:lnB>
                  </a:tcPr>
                </a:tc>
                <a:extLst>
                  <a:ext uri="{0D108BD9-81ED-4DB2-BD59-A6C34878D82A}">
                    <a16:rowId xmlns:a16="http://schemas.microsoft.com/office/drawing/2014/main" val="849892445"/>
                  </a:ext>
                </a:extLst>
              </a:tr>
              <a:tr h="138697">
                <a:tc>
                  <a:txBody>
                    <a:bodyPr/>
                    <a:lstStyle/>
                    <a:p>
                      <a:pPr algn="l" fontAlgn="b"/>
                      <a:r>
                        <a:rPr lang="en-US" sz="700" b="1" i="0" u="none" strike="noStrike">
                          <a:solidFill>
                            <a:srgbClr val="000000"/>
                          </a:solidFill>
                          <a:effectLst/>
                          <a:latin typeface="Arial" panose="020B0604020202020204" pitchFamily="34" charset="0"/>
                        </a:rPr>
                        <a:t>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57.96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165%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041632382"/>
                  </a:ext>
                </a:extLst>
              </a:tr>
              <a:tr h="138697">
                <a:tc>
                  <a:txBody>
                    <a:bodyPr/>
                    <a:lstStyle/>
                    <a:p>
                      <a:pPr algn="l" fontAlgn="b"/>
                      <a:r>
                        <a:rPr lang="de-DE" sz="700" b="0" i="0" u="none" strike="noStrike">
                          <a:solidFill>
                            <a:srgbClr val="000000"/>
                          </a:solidFill>
                          <a:effectLst/>
                          <a:latin typeface="Arial" panose="020B0604020202020204" pitchFamily="34" charset="0"/>
                        </a:rPr>
                        <a:t>[D8-D8] Pasewalk - Vierraden 306 [DIR] / N-1 Vierraden - Neuenhagen 304</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57.96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03231777"/>
                  </a:ext>
                </a:extLst>
              </a:tr>
              <a:tr h="138697">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31.24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37%</a:t>
                      </a:r>
                    </a:p>
                  </a:txBody>
                  <a:tcPr marL="0" marR="0" marT="0" marB="0" anchor="b">
                    <a:lnL>
                      <a:noFill/>
                    </a:lnL>
                    <a:lnR>
                      <a:noFill/>
                    </a:lnR>
                    <a:lnT>
                      <a:noFill/>
                    </a:lnT>
                    <a:lnB>
                      <a:noFill/>
                    </a:lnB>
                  </a:tcPr>
                </a:tc>
                <a:extLst>
                  <a:ext uri="{0D108BD9-81ED-4DB2-BD59-A6C34878D82A}">
                    <a16:rowId xmlns:a16="http://schemas.microsoft.com/office/drawing/2014/main" val="102450060"/>
                  </a:ext>
                </a:extLst>
              </a:tr>
              <a:tr h="138697">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9.19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1124610325"/>
                  </a:ext>
                </a:extLst>
              </a:tr>
              <a:tr h="138697">
                <a:tc>
                  <a:txBody>
                    <a:bodyPr/>
                    <a:lstStyle/>
                    <a:p>
                      <a:pPr algn="l" fontAlgn="b"/>
                      <a:r>
                        <a:rPr lang="en-US" sz="700" b="0" i="0" u="none" strike="noStrike">
                          <a:solidFill>
                            <a:srgbClr val="000000"/>
                          </a:solidFill>
                          <a:effectLst/>
                          <a:latin typeface="Arial" panose="020B0604020202020204" pitchFamily="34" charset="0"/>
                        </a:rPr>
                        <a:t>[BE-BE] PST Van Eyck 2 [OPP] [BE] / N-1 PST Van Eyck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0.19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32%</a:t>
                      </a:r>
                    </a:p>
                  </a:txBody>
                  <a:tcPr marL="0" marR="0" marT="0" marB="0" anchor="b">
                    <a:lnL>
                      <a:noFill/>
                    </a:lnL>
                    <a:lnR>
                      <a:noFill/>
                    </a:lnR>
                    <a:lnT>
                      <a:noFill/>
                    </a:lnT>
                    <a:lnB>
                      <a:noFill/>
                    </a:lnB>
                  </a:tcPr>
                </a:tc>
                <a:extLst>
                  <a:ext uri="{0D108BD9-81ED-4DB2-BD59-A6C34878D82A}">
                    <a16:rowId xmlns:a16="http://schemas.microsoft.com/office/drawing/2014/main" val="2753971945"/>
                  </a:ext>
                </a:extLst>
              </a:tr>
              <a:tr h="138697">
                <a:tc>
                  <a:txBody>
                    <a:bodyPr/>
                    <a:lstStyle/>
                    <a:p>
                      <a:pPr algn="l" fontAlgn="b"/>
                      <a:r>
                        <a:rPr lang="en-US" sz="700" b="0" i="0" u="none" strike="noStrike">
                          <a:solidFill>
                            <a:srgbClr val="000000"/>
                          </a:solidFill>
                          <a:effectLst/>
                          <a:latin typeface="Arial" panose="020B0604020202020204" pitchFamily="34" charset="0"/>
                        </a:rPr>
                        <a:t>[BE-BE] PST Van Eyck 2 [OPP] [BE] / N-1 ALEGRO DC</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4.47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45%</a:t>
                      </a:r>
                    </a:p>
                  </a:txBody>
                  <a:tcPr marL="0" marR="0" marT="0" marB="0" anchor="b">
                    <a:lnL>
                      <a:noFill/>
                    </a:lnL>
                    <a:lnR>
                      <a:noFill/>
                    </a:lnR>
                    <a:lnT>
                      <a:noFill/>
                    </a:lnT>
                    <a:lnB>
                      <a:noFill/>
                    </a:lnB>
                  </a:tcPr>
                </a:tc>
                <a:extLst>
                  <a:ext uri="{0D108BD9-81ED-4DB2-BD59-A6C34878D82A}">
                    <a16:rowId xmlns:a16="http://schemas.microsoft.com/office/drawing/2014/main" val="82457691"/>
                  </a:ext>
                </a:extLst>
              </a:tr>
              <a:tr h="138697">
                <a:tc>
                  <a:txBody>
                    <a:bodyPr/>
                    <a:lstStyle/>
                    <a:p>
                      <a:pPr algn="l" fontAlgn="b"/>
                      <a:r>
                        <a:rPr lang="en-US" sz="700" b="1" i="0" u="none" strike="noStrike">
                          <a:solidFill>
                            <a:srgbClr val="000000"/>
                          </a:solidFill>
                          <a:effectLst/>
                          <a:latin typeface="Arial" panose="020B0604020202020204" pitchFamily="34" charset="0"/>
                        </a:rPr>
                        <a:t>12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5.7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238%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391610908"/>
                  </a:ext>
                </a:extLst>
              </a:tr>
              <a:tr h="138697">
                <a:tc>
                  <a:txBody>
                    <a:bodyPr/>
                    <a:lstStyle/>
                    <a:p>
                      <a:pPr algn="l" fontAlgn="b"/>
                      <a:r>
                        <a:rPr lang="de-DE" sz="700" b="0" i="0" u="none" strike="noStrike">
                          <a:solidFill>
                            <a:srgbClr val="000000"/>
                          </a:solidFill>
                          <a:effectLst/>
                          <a:latin typeface="Arial" panose="020B0604020202020204" pitchFamily="34" charset="0"/>
                        </a:rPr>
                        <a:t>[D8-D8] Pasewalk - Vierraden 306 [DIR] / N-1 Vierraden - Neuenhagen 304</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5.7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454233577"/>
                  </a:ext>
                </a:extLst>
              </a:tr>
              <a:tr h="138697">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2.94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44%</a:t>
                      </a:r>
                    </a:p>
                  </a:txBody>
                  <a:tcPr marL="0" marR="0" marT="0" marB="0" anchor="b">
                    <a:lnL>
                      <a:noFill/>
                    </a:lnL>
                    <a:lnR>
                      <a:noFill/>
                    </a:lnR>
                    <a:lnT>
                      <a:noFill/>
                    </a:lnT>
                    <a:lnB>
                      <a:noFill/>
                    </a:lnB>
                  </a:tcPr>
                </a:tc>
                <a:extLst>
                  <a:ext uri="{0D108BD9-81ED-4DB2-BD59-A6C34878D82A}">
                    <a16:rowId xmlns:a16="http://schemas.microsoft.com/office/drawing/2014/main" val="3937089148"/>
                  </a:ext>
                </a:extLst>
              </a:tr>
              <a:tr h="138697">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37%</a:t>
                      </a:r>
                    </a:p>
                  </a:txBody>
                  <a:tcPr marL="0" marR="0" marT="0" marB="0" anchor="b">
                    <a:lnL>
                      <a:noFill/>
                    </a:lnL>
                    <a:lnR>
                      <a:noFill/>
                    </a:lnR>
                    <a:lnT>
                      <a:noFill/>
                    </a:lnT>
                    <a:lnB>
                      <a:noFill/>
                    </a:lnB>
                  </a:tcPr>
                </a:tc>
                <a:extLst>
                  <a:ext uri="{0D108BD9-81ED-4DB2-BD59-A6C34878D82A}">
                    <a16:rowId xmlns:a16="http://schemas.microsoft.com/office/drawing/2014/main" val="4001789067"/>
                  </a:ext>
                </a:extLst>
              </a:tr>
              <a:tr h="138697">
                <a:tc>
                  <a:txBody>
                    <a:bodyPr/>
                    <a:lstStyle/>
                    <a:p>
                      <a:pPr algn="l" fontAlgn="b"/>
                      <a:r>
                        <a:rPr lang="en-US" sz="700" b="0" i="0" u="none" strike="noStrike">
                          <a:solidFill>
                            <a:srgbClr val="000000"/>
                          </a:solidFill>
                          <a:effectLst/>
                          <a:latin typeface="Arial" panose="020B0604020202020204" pitchFamily="34" charset="0"/>
                        </a:rPr>
                        <a:t>[BE-BE] PST Van Eyck 2 [OPP] [BE] / N-1 PST Van Eyck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0.01</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36%</a:t>
                      </a:r>
                    </a:p>
                  </a:txBody>
                  <a:tcPr marL="0" marR="0" marT="0" marB="0" anchor="b">
                    <a:lnL>
                      <a:noFill/>
                    </a:lnL>
                    <a:lnR>
                      <a:noFill/>
                    </a:lnR>
                    <a:lnT>
                      <a:noFill/>
                    </a:lnT>
                    <a:lnB>
                      <a:noFill/>
                    </a:lnB>
                  </a:tcPr>
                </a:tc>
                <a:extLst>
                  <a:ext uri="{0D108BD9-81ED-4DB2-BD59-A6C34878D82A}">
                    <a16:rowId xmlns:a16="http://schemas.microsoft.com/office/drawing/2014/main" val="2716114031"/>
                  </a:ext>
                </a:extLst>
              </a:tr>
              <a:tr h="138697">
                <a:tc>
                  <a:txBody>
                    <a:bodyPr/>
                    <a:lstStyle/>
                    <a:p>
                      <a:pPr algn="l" fontAlgn="b"/>
                      <a:r>
                        <a:rPr lang="en-US" sz="700" b="0" i="0" u="none" strike="noStrike">
                          <a:solidFill>
                            <a:srgbClr val="000000"/>
                          </a:solidFill>
                          <a:effectLst/>
                          <a:latin typeface="Arial" panose="020B0604020202020204" pitchFamily="34" charset="0"/>
                        </a:rPr>
                        <a:t>[BE-BE] PST Van Eyck 2 [OPP] [BE] / N-1 ALEGRO DC</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0.04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48%</a:t>
                      </a:r>
                    </a:p>
                  </a:txBody>
                  <a:tcPr marL="0" marR="0" marT="0" marB="0" anchor="b">
                    <a:lnL>
                      <a:noFill/>
                    </a:lnL>
                    <a:lnR>
                      <a:noFill/>
                    </a:lnR>
                    <a:lnT>
                      <a:noFill/>
                    </a:lnT>
                    <a:lnB>
                      <a:noFill/>
                    </a:lnB>
                  </a:tcPr>
                </a:tc>
                <a:extLst>
                  <a:ext uri="{0D108BD9-81ED-4DB2-BD59-A6C34878D82A}">
                    <a16:rowId xmlns:a16="http://schemas.microsoft.com/office/drawing/2014/main" val="3228849472"/>
                  </a:ext>
                </a:extLst>
              </a:tr>
              <a:tr h="138697">
                <a:tc>
                  <a:txBody>
                    <a:bodyPr/>
                    <a:lstStyle/>
                    <a:p>
                      <a:pPr algn="l" fontAlgn="b"/>
                      <a:r>
                        <a:rPr lang="en-US" sz="700" b="0" i="0" u="none" strike="noStrike">
                          <a:solidFill>
                            <a:srgbClr val="000000"/>
                          </a:solidFill>
                          <a:effectLst/>
                          <a:latin typeface="Arial" panose="020B0604020202020204" pitchFamily="34" charset="0"/>
                        </a:rPr>
                        <a:t>[BE-BE] PST Zandvliet 2 [OPP] [BE] / N-1 PST Zandvliet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0.02</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54%</a:t>
                      </a:r>
                    </a:p>
                  </a:txBody>
                  <a:tcPr marL="0" marR="0" marT="0" marB="0" anchor="b">
                    <a:lnL>
                      <a:noFill/>
                    </a:lnL>
                    <a:lnR>
                      <a:noFill/>
                    </a:lnR>
                    <a:lnT>
                      <a:noFill/>
                    </a:lnT>
                    <a:lnB>
                      <a:noFill/>
                    </a:lnB>
                  </a:tcPr>
                </a:tc>
                <a:extLst>
                  <a:ext uri="{0D108BD9-81ED-4DB2-BD59-A6C34878D82A}">
                    <a16:rowId xmlns:a16="http://schemas.microsoft.com/office/drawing/2014/main" val="110389503"/>
                  </a:ext>
                </a:extLst>
              </a:tr>
              <a:tr h="138697">
                <a:tc>
                  <a:txBody>
                    <a:bodyPr/>
                    <a:lstStyle/>
                    <a:p>
                      <a:pPr algn="l" fontAlgn="b"/>
                      <a:r>
                        <a:rPr lang="en-US" sz="700" b="1" i="0" u="none" strike="noStrike">
                          <a:solidFill>
                            <a:srgbClr val="000000"/>
                          </a:solidFill>
                          <a:effectLst/>
                          <a:latin typeface="Arial" panose="020B0604020202020204" pitchFamily="34" charset="0"/>
                        </a:rPr>
                        <a:t>13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29.97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245%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1072685262"/>
                  </a:ext>
                </a:extLst>
              </a:tr>
              <a:tr h="138697">
                <a:tc>
                  <a:txBody>
                    <a:bodyPr/>
                    <a:lstStyle/>
                    <a:p>
                      <a:pPr algn="l" fontAlgn="b"/>
                      <a:r>
                        <a:rPr lang="de-DE" sz="700" b="0" i="0" u="none" strike="noStrike">
                          <a:solidFill>
                            <a:srgbClr val="000000"/>
                          </a:solidFill>
                          <a:effectLst/>
                          <a:latin typeface="Arial" panose="020B0604020202020204" pitchFamily="34" charset="0"/>
                        </a:rPr>
                        <a:t>[D8-D8] Pasewalk - Vierraden 306 [DIR] / N-1 Vierraden - Neuenhagen 304</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29.97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19296847"/>
                  </a:ext>
                </a:extLst>
              </a:tr>
              <a:tr h="138697">
                <a:tc>
                  <a:txBody>
                    <a:bodyPr/>
                    <a:lstStyle/>
                    <a:p>
                      <a:pPr algn="l" fontAlgn="b"/>
                      <a:r>
                        <a:rPr lang="en-US" sz="700" b="0" i="0" u="none" strike="noStrike">
                          <a:solidFill>
                            <a:srgbClr val="000000"/>
                          </a:solidFill>
                          <a:effectLst/>
                          <a:latin typeface="Arial" panose="020B0604020202020204" pitchFamily="34" charset="0"/>
                        </a:rPr>
                        <a:t>[SK-PL] Lemesany - Krosno Iskrz 1 [OPP] [PL] / N-1 Lemesany - Krosno Iskrz 2</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15.79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43%</a:t>
                      </a:r>
                    </a:p>
                  </a:txBody>
                  <a:tcPr marL="0" marR="0" marT="0" marB="0" anchor="b">
                    <a:lnL>
                      <a:noFill/>
                    </a:lnL>
                    <a:lnR>
                      <a:noFill/>
                    </a:lnR>
                    <a:lnT>
                      <a:noFill/>
                    </a:lnT>
                    <a:lnB>
                      <a:noFill/>
                    </a:lnB>
                  </a:tcPr>
                </a:tc>
                <a:extLst>
                  <a:ext uri="{0D108BD9-81ED-4DB2-BD59-A6C34878D82A}">
                    <a16:rowId xmlns:a16="http://schemas.microsoft.com/office/drawing/2014/main" val="3382566339"/>
                  </a:ext>
                </a:extLst>
              </a:tr>
              <a:tr h="138697">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1.99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38%</a:t>
                      </a:r>
                    </a:p>
                  </a:txBody>
                  <a:tcPr marL="0" marR="0" marT="0" marB="0" anchor="b">
                    <a:lnL>
                      <a:noFill/>
                    </a:lnL>
                    <a:lnR>
                      <a:noFill/>
                    </a:lnR>
                    <a:lnT>
                      <a:noFill/>
                    </a:lnT>
                    <a:lnB>
                      <a:noFill/>
                    </a:lnB>
                  </a:tcPr>
                </a:tc>
                <a:extLst>
                  <a:ext uri="{0D108BD9-81ED-4DB2-BD59-A6C34878D82A}">
                    <a16:rowId xmlns:a16="http://schemas.microsoft.com/office/drawing/2014/main" val="3528880481"/>
                  </a:ext>
                </a:extLst>
              </a:tr>
              <a:tr h="138697">
                <a:tc>
                  <a:txBody>
                    <a:bodyPr/>
                    <a:lstStyle/>
                    <a:p>
                      <a:pPr algn="l" fontAlgn="b"/>
                      <a:r>
                        <a:rPr lang="en-US" sz="700" b="0" i="0" u="none" strike="noStrike">
                          <a:solidFill>
                            <a:srgbClr val="000000"/>
                          </a:solidFill>
                          <a:effectLst/>
                          <a:latin typeface="Arial" panose="020B0604020202020204" pitchFamily="34" charset="0"/>
                        </a:rPr>
                        <a:t>[NL-NL] Krimpen a/d IJssel-Geertruidenberg 380 W [OPP] / N-1 Krimpen a/d IJssel-Geertruidenberg 380 Z</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0.04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47%</a:t>
                      </a:r>
                    </a:p>
                  </a:txBody>
                  <a:tcPr marL="0" marR="0" marT="0" marB="0" anchor="b">
                    <a:lnL>
                      <a:noFill/>
                    </a:lnL>
                    <a:lnR>
                      <a:noFill/>
                    </a:lnR>
                    <a:lnT>
                      <a:noFill/>
                    </a:lnT>
                    <a:lnB>
                      <a:noFill/>
                    </a:lnB>
                  </a:tcPr>
                </a:tc>
                <a:extLst>
                  <a:ext uri="{0D108BD9-81ED-4DB2-BD59-A6C34878D82A}">
                    <a16:rowId xmlns:a16="http://schemas.microsoft.com/office/drawing/2014/main" val="3280543237"/>
                  </a:ext>
                </a:extLst>
              </a:tr>
              <a:tr h="138697">
                <a:tc>
                  <a:txBody>
                    <a:bodyPr/>
                    <a:lstStyle/>
                    <a:p>
                      <a:pPr algn="l" fontAlgn="b"/>
                      <a:r>
                        <a:rPr lang="en-US" sz="700" b="0" i="0" u="none" strike="noStrike">
                          <a:solidFill>
                            <a:srgbClr val="000000"/>
                          </a:solidFill>
                          <a:effectLst/>
                          <a:latin typeface="Arial" panose="020B0604020202020204" pitchFamily="34" charset="0"/>
                        </a:rPr>
                        <a:t>[BE-BE] PST Van Eyck 2 [OPP] [BE] / N-1 PST Van Eyck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0.09</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45%</a:t>
                      </a:r>
                    </a:p>
                  </a:txBody>
                  <a:tcPr marL="0" marR="0" marT="0" marB="0" anchor="b">
                    <a:lnL>
                      <a:noFill/>
                    </a:lnL>
                    <a:lnR>
                      <a:noFill/>
                    </a:lnR>
                    <a:lnT>
                      <a:noFill/>
                    </a:lnT>
                    <a:lnB>
                      <a:noFill/>
                    </a:lnB>
                  </a:tcPr>
                </a:tc>
                <a:extLst>
                  <a:ext uri="{0D108BD9-81ED-4DB2-BD59-A6C34878D82A}">
                    <a16:rowId xmlns:a16="http://schemas.microsoft.com/office/drawing/2014/main" val="2727859859"/>
                  </a:ext>
                </a:extLst>
              </a:tr>
              <a:tr h="138697">
                <a:tc>
                  <a:txBody>
                    <a:bodyPr/>
                    <a:lstStyle/>
                    <a:p>
                      <a:pPr algn="l" fontAlgn="b"/>
                      <a:r>
                        <a:rPr lang="en-US" sz="700" b="0" i="0" u="none" strike="noStrike">
                          <a:solidFill>
                            <a:srgbClr val="000000"/>
                          </a:solidFill>
                          <a:effectLst/>
                          <a:latin typeface="Arial" panose="020B0604020202020204" pitchFamily="34" charset="0"/>
                        </a:rPr>
                        <a:t>[BE-BE] PST Van Eyck 2 [OPP] [BE] / N-1 ALEGRO DC</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0.23</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54%</a:t>
                      </a:r>
                    </a:p>
                  </a:txBody>
                  <a:tcPr marL="0" marR="0" marT="0" marB="0" anchor="b">
                    <a:lnL>
                      <a:noFill/>
                    </a:lnL>
                    <a:lnR>
                      <a:noFill/>
                    </a:lnR>
                    <a:lnT>
                      <a:noFill/>
                    </a:lnT>
                    <a:lnB>
                      <a:noFill/>
                    </a:lnB>
                  </a:tcPr>
                </a:tc>
                <a:extLst>
                  <a:ext uri="{0D108BD9-81ED-4DB2-BD59-A6C34878D82A}">
                    <a16:rowId xmlns:a16="http://schemas.microsoft.com/office/drawing/2014/main" val="2153572346"/>
                  </a:ext>
                </a:extLst>
              </a:tr>
              <a:tr h="138697">
                <a:tc>
                  <a:txBody>
                    <a:bodyPr/>
                    <a:lstStyle/>
                    <a:p>
                      <a:pPr algn="l" fontAlgn="b"/>
                      <a:r>
                        <a:rPr lang="en-US" sz="700" b="1" i="0" u="none" strike="noStrike">
                          <a:solidFill>
                            <a:srgbClr val="000000"/>
                          </a:solidFill>
                          <a:effectLst/>
                          <a:latin typeface="Arial" panose="020B0604020202020204" pitchFamily="34" charset="0"/>
                        </a:rPr>
                        <a:t>14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292.42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143%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618960965"/>
                  </a:ext>
                </a:extLst>
              </a:tr>
              <a:tr h="138697">
                <a:tc>
                  <a:txBody>
                    <a:bodyPr/>
                    <a:lstStyle/>
                    <a:p>
                      <a:pPr algn="l" fontAlgn="b"/>
                      <a:r>
                        <a:rPr lang="de-DE" sz="700" b="0" i="0" u="none" strike="noStrike">
                          <a:solidFill>
                            <a:srgbClr val="000000"/>
                          </a:solidFill>
                          <a:effectLst/>
                          <a:latin typeface="Arial" panose="020B0604020202020204" pitchFamily="34" charset="0"/>
                        </a:rPr>
                        <a:t>[D8-D8] Pasewalk - Vierraden 306 [DIR] / N-1 Vierraden - Neuenhagen 304</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292.42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417954770"/>
                  </a:ext>
                </a:extLst>
              </a:tr>
              <a:tr h="138697">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130.08</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39%</a:t>
                      </a:r>
                    </a:p>
                  </a:txBody>
                  <a:tcPr marL="0" marR="0" marT="0" marB="0" anchor="b">
                    <a:lnL>
                      <a:noFill/>
                    </a:lnL>
                    <a:lnR>
                      <a:noFill/>
                    </a:lnR>
                    <a:lnT>
                      <a:noFill/>
                    </a:lnT>
                    <a:lnB>
                      <a:noFill/>
                    </a:lnB>
                  </a:tcPr>
                </a:tc>
                <a:extLst>
                  <a:ext uri="{0D108BD9-81ED-4DB2-BD59-A6C34878D82A}">
                    <a16:rowId xmlns:a16="http://schemas.microsoft.com/office/drawing/2014/main" val="1644681767"/>
                  </a:ext>
                </a:extLst>
              </a:tr>
              <a:tr h="138697">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35.84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36%</a:t>
                      </a:r>
                    </a:p>
                  </a:txBody>
                  <a:tcPr marL="0" marR="0" marT="0" marB="0" anchor="b">
                    <a:lnL>
                      <a:noFill/>
                    </a:lnL>
                    <a:lnR>
                      <a:noFill/>
                    </a:lnR>
                    <a:lnT>
                      <a:noFill/>
                    </a:lnT>
                    <a:lnB>
                      <a:noFill/>
                    </a:lnB>
                  </a:tcPr>
                </a:tc>
                <a:extLst>
                  <a:ext uri="{0D108BD9-81ED-4DB2-BD59-A6C34878D82A}">
                    <a16:rowId xmlns:a16="http://schemas.microsoft.com/office/drawing/2014/main" val="724152599"/>
                  </a:ext>
                </a:extLst>
              </a:tr>
              <a:tr h="138697">
                <a:tc>
                  <a:txBody>
                    <a:bodyPr/>
                    <a:lstStyle/>
                    <a:p>
                      <a:pPr algn="l" fontAlgn="b"/>
                      <a:r>
                        <a:rPr lang="en-US" sz="700" b="0" i="0" u="none" strike="noStrike">
                          <a:solidFill>
                            <a:srgbClr val="000000"/>
                          </a:solidFill>
                          <a:effectLst/>
                          <a:latin typeface="Arial" panose="020B0604020202020204" pitchFamily="34" charset="0"/>
                        </a:rPr>
                        <a:t>[NL-NL] Krimpen a/d IJssel-Geertruidenberg 380 W [OPP] / N-1 Krimpen a/d IJssel-Geertruidenberg 380 Z</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12.74</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48%</a:t>
                      </a:r>
                    </a:p>
                  </a:txBody>
                  <a:tcPr marL="0" marR="0" marT="0" marB="0" anchor="b">
                    <a:lnL>
                      <a:noFill/>
                    </a:lnL>
                    <a:lnR>
                      <a:noFill/>
                    </a:lnR>
                    <a:lnT>
                      <a:noFill/>
                    </a:lnT>
                    <a:lnB>
                      <a:noFill/>
                    </a:lnB>
                  </a:tcPr>
                </a:tc>
                <a:extLst>
                  <a:ext uri="{0D108BD9-81ED-4DB2-BD59-A6C34878D82A}">
                    <a16:rowId xmlns:a16="http://schemas.microsoft.com/office/drawing/2014/main" val="2720705878"/>
                  </a:ext>
                </a:extLst>
              </a:tr>
              <a:tr h="138697">
                <a:tc>
                  <a:txBody>
                    <a:bodyPr/>
                    <a:lstStyle/>
                    <a:p>
                      <a:pPr algn="l" fontAlgn="b"/>
                      <a:r>
                        <a:rPr lang="en-US" sz="700" b="1" i="0" u="none" strike="noStrike">
                          <a:solidFill>
                            <a:srgbClr val="000000"/>
                          </a:solidFill>
                          <a:effectLst/>
                          <a:latin typeface="Arial" panose="020B0604020202020204" pitchFamily="34" charset="0"/>
                        </a:rPr>
                        <a:t>15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1157.11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700" b="1" i="0" u="none" strike="noStrike">
                          <a:solidFill>
                            <a:srgbClr val="000000"/>
                          </a:solidFill>
                          <a:effectLst/>
                          <a:latin typeface="Arial" panose="020B0604020202020204" pitchFamily="34" charset="0"/>
                        </a:rPr>
                        <a:t>147%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415540698"/>
                  </a:ext>
                </a:extLst>
              </a:tr>
              <a:tr h="138697">
                <a:tc>
                  <a:txBody>
                    <a:bodyPr/>
                    <a:lstStyle/>
                    <a:p>
                      <a:pPr algn="l" fontAlgn="b"/>
                      <a:r>
                        <a:rPr lang="de-DE" sz="700" b="0" i="0" u="none" strike="noStrike">
                          <a:solidFill>
                            <a:srgbClr val="000000"/>
                          </a:solidFill>
                          <a:effectLst/>
                          <a:latin typeface="Arial" panose="020B0604020202020204" pitchFamily="34" charset="0"/>
                        </a:rPr>
                        <a:t>[D8-D8] Pasewalk - Vierraden 306 [DIR] / N-1 Vierraden - Neuenhagen 304</a:t>
                      </a:r>
                    </a:p>
                  </a:txBody>
                  <a:tcPr marL="78074"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1157.11</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700" b="0" i="0" u="none" strike="noStrike">
                          <a:solidFill>
                            <a:srgbClr val="000000"/>
                          </a:solidFill>
                          <a:effectLst/>
                          <a:latin typeface="Arial" panose="020B0604020202020204" pitchFamily="34" charset="0"/>
                        </a:rPr>
                        <a:t>19%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668225786"/>
                  </a:ext>
                </a:extLst>
              </a:tr>
              <a:tr h="138697">
                <a:tc>
                  <a:txBody>
                    <a:bodyPr/>
                    <a:lstStyle/>
                    <a:p>
                      <a:pPr algn="l" fontAlgn="b"/>
                      <a:r>
                        <a:rPr lang="en-US" sz="700" b="0" i="0" u="none" strike="noStrike">
                          <a:solidFill>
                            <a:srgbClr val="000000"/>
                          </a:solidFill>
                          <a:effectLst/>
                          <a:latin typeface="Arial" panose="020B0604020202020204" pitchFamily="34" charset="0"/>
                        </a:rPr>
                        <a:t>[SK-PL] Lemesany - Krosno Iskrz 2 [OPP] [PL] / N-1 Lemesany - Krosno Iskrz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323.37</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36%</a:t>
                      </a:r>
                    </a:p>
                  </a:txBody>
                  <a:tcPr marL="0" marR="0" marT="0" marB="0" anchor="b">
                    <a:lnL>
                      <a:noFill/>
                    </a:lnL>
                    <a:lnR>
                      <a:noFill/>
                    </a:lnR>
                    <a:lnT>
                      <a:noFill/>
                    </a:lnT>
                    <a:lnB>
                      <a:noFill/>
                    </a:lnB>
                  </a:tcPr>
                </a:tc>
                <a:extLst>
                  <a:ext uri="{0D108BD9-81ED-4DB2-BD59-A6C34878D82A}">
                    <a16:rowId xmlns:a16="http://schemas.microsoft.com/office/drawing/2014/main" val="3291658607"/>
                  </a:ext>
                </a:extLst>
              </a:tr>
              <a:tr h="138697">
                <a:tc>
                  <a:txBody>
                    <a:bodyPr/>
                    <a:lstStyle/>
                    <a:p>
                      <a:pPr algn="l" fontAlgn="b"/>
                      <a:r>
                        <a:rPr lang="en-US" sz="700" b="0" i="0" u="none" strike="noStrike">
                          <a:solidFill>
                            <a:srgbClr val="000000"/>
                          </a:solidFill>
                          <a:effectLst/>
                          <a:latin typeface="Arial" panose="020B0604020202020204" pitchFamily="34" charset="0"/>
                        </a:rPr>
                        <a:t>[RO-RO] TR Rosiori 400/220 1 [DIR] / N-1 Rosiori - Gadalin</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40.06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21%</a:t>
                      </a:r>
                    </a:p>
                  </a:txBody>
                  <a:tcPr marL="0" marR="0" marT="0" marB="0" anchor="b">
                    <a:lnL>
                      <a:noFill/>
                    </a:lnL>
                    <a:lnR>
                      <a:noFill/>
                    </a:lnR>
                    <a:lnT>
                      <a:noFill/>
                    </a:lnT>
                    <a:lnB>
                      <a:noFill/>
                    </a:lnB>
                  </a:tcPr>
                </a:tc>
                <a:extLst>
                  <a:ext uri="{0D108BD9-81ED-4DB2-BD59-A6C34878D82A}">
                    <a16:rowId xmlns:a16="http://schemas.microsoft.com/office/drawing/2014/main" val="2727224227"/>
                  </a:ext>
                </a:extLst>
              </a:tr>
              <a:tr h="138697">
                <a:tc>
                  <a:txBody>
                    <a:bodyPr/>
                    <a:lstStyle/>
                    <a:p>
                      <a:pPr algn="l" fontAlgn="b"/>
                      <a:r>
                        <a:rPr lang="en-US" sz="700" b="0" i="0" u="none" strike="noStrike">
                          <a:solidFill>
                            <a:srgbClr val="000000"/>
                          </a:solidFill>
                          <a:effectLst/>
                          <a:latin typeface="Arial" panose="020B0604020202020204" pitchFamily="34" charset="0"/>
                        </a:rPr>
                        <a:t>[SK-SK] V.Dur - Levice 2 [DIR] / N-1 V.Dur - Levice 1</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171.36</a:t>
                      </a:r>
                    </a:p>
                  </a:txBody>
                  <a:tcPr marL="0"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34%</a:t>
                      </a:r>
                    </a:p>
                  </a:txBody>
                  <a:tcPr marL="0" marR="0" marT="0" marB="0" anchor="b">
                    <a:lnL>
                      <a:noFill/>
                    </a:lnL>
                    <a:lnR>
                      <a:noFill/>
                    </a:lnR>
                    <a:lnT>
                      <a:noFill/>
                    </a:lnT>
                    <a:lnB>
                      <a:noFill/>
                    </a:lnB>
                  </a:tcPr>
                </a:tc>
                <a:extLst>
                  <a:ext uri="{0D108BD9-81ED-4DB2-BD59-A6C34878D82A}">
                    <a16:rowId xmlns:a16="http://schemas.microsoft.com/office/drawing/2014/main" val="2232142198"/>
                  </a:ext>
                </a:extLst>
              </a:tr>
              <a:tr h="138697">
                <a:tc>
                  <a:txBody>
                    <a:bodyPr/>
                    <a:lstStyle/>
                    <a:p>
                      <a:pPr algn="l" fontAlgn="b"/>
                      <a:r>
                        <a:rPr lang="en-US" sz="700" b="0" i="0" u="none" strike="noStrike">
                          <a:solidFill>
                            <a:srgbClr val="000000"/>
                          </a:solidFill>
                          <a:effectLst/>
                          <a:latin typeface="Arial" panose="020B0604020202020204" pitchFamily="34" charset="0"/>
                        </a:rPr>
                        <a:t>[NL-NL] Krimpen a/d IJssel-Geertruidenberg 380 W [OPP] / N-1 Krimpen a/d IJssel-Geertruidenberg 380 Z</a:t>
                      </a:r>
                    </a:p>
                  </a:txBody>
                  <a:tcPr marL="78074" marR="0" marT="0" marB="0" anchor="b">
                    <a:lnL>
                      <a:noFill/>
                    </a:lnL>
                    <a:lnR>
                      <a:noFill/>
                    </a:lnR>
                    <a:lnT>
                      <a:noFill/>
                    </a:lnT>
                    <a:lnB>
                      <a:noFill/>
                    </a:lnB>
                  </a:tcPr>
                </a:tc>
                <a:tc>
                  <a:txBody>
                    <a:bodyPr/>
                    <a:lstStyle/>
                    <a:p>
                      <a:pPr algn="r" fontAlgn="b"/>
                      <a:r>
                        <a:rPr lang="en-US" sz="700" b="0" i="0" u="none" strike="noStrike">
                          <a:solidFill>
                            <a:srgbClr val="000000"/>
                          </a:solidFill>
                          <a:effectLst/>
                          <a:latin typeface="Arial" panose="020B0604020202020204" pitchFamily="34" charset="0"/>
                        </a:rPr>
                        <a:t>94.53</a:t>
                      </a:r>
                    </a:p>
                  </a:txBody>
                  <a:tcPr marL="0" marR="0" marT="0" marB="0" anchor="b">
                    <a:lnL>
                      <a:noFill/>
                    </a:lnL>
                    <a:lnR>
                      <a:noFill/>
                    </a:lnR>
                    <a:lnT>
                      <a:noFill/>
                    </a:lnT>
                    <a:lnB>
                      <a:noFill/>
                    </a:lnB>
                  </a:tcPr>
                </a:tc>
                <a:tc>
                  <a:txBody>
                    <a:bodyPr/>
                    <a:lstStyle/>
                    <a:p>
                      <a:pPr algn="r" fontAlgn="b"/>
                      <a:r>
                        <a:rPr lang="en-US" sz="700" b="0" i="0" u="none" strike="noStrike" dirty="0">
                          <a:solidFill>
                            <a:srgbClr val="000000"/>
                          </a:solidFill>
                          <a:effectLst/>
                          <a:latin typeface="Arial" panose="020B0604020202020204" pitchFamily="34" charset="0"/>
                        </a:rPr>
                        <a:t>37%</a:t>
                      </a:r>
                    </a:p>
                  </a:txBody>
                  <a:tcPr marL="0" marR="0" marT="0" marB="0" anchor="b">
                    <a:lnL>
                      <a:noFill/>
                    </a:lnL>
                    <a:lnR>
                      <a:noFill/>
                    </a:lnR>
                    <a:lnT>
                      <a:noFill/>
                    </a:lnT>
                    <a:lnB>
                      <a:noFill/>
                    </a:lnB>
                  </a:tcPr>
                </a:tc>
                <a:extLst>
                  <a:ext uri="{0D108BD9-81ED-4DB2-BD59-A6C34878D82A}">
                    <a16:rowId xmlns:a16="http://schemas.microsoft.com/office/drawing/2014/main" val="3223099378"/>
                  </a:ext>
                </a:extLst>
              </a:tr>
            </a:tbl>
          </a:graphicData>
        </a:graphic>
      </p:graphicFrame>
    </p:spTree>
    <p:extLst>
      <p:ext uri="{BB962C8B-B14F-4D97-AF65-F5344CB8AC3E}">
        <p14:creationId xmlns:p14="http://schemas.microsoft.com/office/powerpoint/2010/main" val="3097363070"/>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PoljeZBesedilom 1"/>
          <p:cNvSpPr txBox="1">
            <a:spLocks noChangeArrowheads="1"/>
          </p:cNvSpPr>
          <p:nvPr/>
        </p:nvSpPr>
        <p:spPr bwMode="auto">
          <a:xfrm>
            <a:off x="635000" y="127000"/>
            <a:ext cx="10160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US" altLang="en-US" sz="1600" b="1" dirty="0">
                <a:solidFill>
                  <a:srgbClr val="008000"/>
                </a:solidFill>
                <a:latin typeface="Arial"/>
                <a:ea typeface="Arial Unicode MS" panose="020B0604020202020204" pitchFamily="34" charset="-128"/>
                <a:cs typeface="Arial" panose="020B0604020202020204" pitchFamily="34" charset="0"/>
              </a:rPr>
              <a:t>Parallel Run KPI report</a:t>
            </a:r>
          </a:p>
        </p:txBody>
      </p:sp>
      <p:sp>
        <p:nvSpPr>
          <p:cNvPr id="15363" name="PoljeZBesedilom 2"/>
          <p:cNvSpPr txBox="1">
            <a:spLocks noChangeArrowheads="1"/>
          </p:cNvSpPr>
          <p:nvPr/>
        </p:nvSpPr>
        <p:spPr bwMode="auto">
          <a:xfrm>
            <a:off x="635000" y="508000"/>
            <a:ext cx="10160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n-GB" altLang="hu-HU" sz="1400" dirty="0">
                <a:solidFill>
                  <a:srgbClr val="008000"/>
                </a:solidFill>
              </a:rPr>
              <a:t>KPI 10: Highest non-zero shadow prices in each hour for the simulated </a:t>
            </a:r>
            <a:r>
              <a:rPr lang="hu-HU" altLang="hu-HU" sz="1400" dirty="0">
                <a:solidFill>
                  <a:srgbClr val="008000"/>
                </a:solidFill>
              </a:rPr>
              <a:t>BD202</a:t>
            </a:r>
            <a:r>
              <a:rPr lang="en-US" altLang="hu-HU" sz="1400" dirty="0">
                <a:solidFill>
                  <a:srgbClr val="008000"/>
                </a:solidFill>
              </a:rPr>
              <a:t>201</a:t>
            </a:r>
            <a:r>
              <a:rPr lang="hu-HU" altLang="hu-HU" sz="1400" dirty="0">
                <a:solidFill>
                  <a:srgbClr val="008000"/>
                </a:solidFill>
              </a:rPr>
              <a:t>0</a:t>
            </a:r>
            <a:r>
              <a:rPr lang="en-US" altLang="hu-HU" sz="1400" dirty="0">
                <a:solidFill>
                  <a:srgbClr val="008000"/>
                </a:solidFill>
              </a:rPr>
              <a:t>2 (part </a:t>
            </a:r>
            <a:r>
              <a:rPr lang="sl-SI" altLang="hu-HU" sz="1400" dirty="0">
                <a:solidFill>
                  <a:srgbClr val="008000"/>
                </a:solidFill>
              </a:rPr>
              <a:t>I</a:t>
            </a:r>
            <a:r>
              <a:rPr lang="en-US" altLang="hu-HU" sz="1400" dirty="0">
                <a:solidFill>
                  <a:srgbClr val="008000"/>
                </a:solidFill>
              </a:rPr>
              <a:t>I)</a:t>
            </a:r>
            <a:endParaRPr lang="en-GB" altLang="hu-HU" sz="1400" dirty="0">
              <a:solidFill>
                <a:srgbClr val="008000"/>
              </a:solidFill>
            </a:endParaRPr>
          </a:p>
        </p:txBody>
      </p:sp>
      <p:sp>
        <p:nvSpPr>
          <p:cNvPr id="8" name="Rounded Rectangle 7">
            <a:extLst>
              <a:ext uri="{FF2B5EF4-FFF2-40B4-BE49-F238E27FC236}">
                <a16:creationId xmlns:a16="http://schemas.microsoft.com/office/drawing/2014/main" id="{C0285374-EC82-094C-B7A2-C11859D0406B}"/>
              </a:ext>
            </a:extLst>
          </p:cNvPr>
          <p:cNvSpPr/>
          <p:nvPr/>
        </p:nvSpPr>
        <p:spPr bwMode="auto">
          <a:xfrm>
            <a:off x="7631137" y="80628"/>
            <a:ext cx="1043631" cy="288032"/>
          </a:xfrm>
          <a:prstGeom prst="roundRect">
            <a:avLst/>
          </a:prstGeom>
          <a:solidFill>
            <a:srgbClr val="FFFFFF"/>
          </a:solidFill>
          <a:ln w="9525" cap="flat" cmpd="sng" algn="ctr">
            <a:solidFill>
              <a:srgbClr val="BFBFBF"/>
            </a:solidFill>
            <a:prstDash val="solid"/>
            <a:round/>
            <a:headEnd type="none" w="med" len="med"/>
            <a:tailEnd type="none" w="med" len="med"/>
          </a:ln>
          <a:effectLst/>
        </p:spPr>
        <p:txBody>
          <a:bodyPr vert="horz" wrap="none" lIns="0" tIns="45720" rIns="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prstClr val="black">
                    <a:lumMod val="50000"/>
                    <a:lumOff val="50000"/>
                  </a:prstClr>
                </a:solidFill>
                <a:effectLst/>
                <a:uLnTx/>
                <a:uFillTx/>
                <a:latin typeface="Arial" panose="020B0604020202020204" pitchFamily="34" charset="0"/>
                <a:ea typeface="ＭＳ Ｐゴシック" charset="0"/>
                <a:cs typeface="Arial" panose="020B0604020202020204" pitchFamily="34" charset="0"/>
              </a:rPr>
              <a:t>CORE FB MC</a:t>
            </a:r>
          </a:p>
        </p:txBody>
      </p:sp>
      <p:graphicFrame>
        <p:nvGraphicFramePr>
          <p:cNvPr id="2" name="Table 1">
            <a:extLst>
              <a:ext uri="{FF2B5EF4-FFF2-40B4-BE49-F238E27FC236}">
                <a16:creationId xmlns:a16="http://schemas.microsoft.com/office/drawing/2014/main" id="{016D5131-7900-4CCC-A80C-C294C291F07A}"/>
              </a:ext>
            </a:extLst>
          </p:cNvPr>
          <p:cNvGraphicFramePr>
            <a:graphicFrameLocks noGrp="1"/>
          </p:cNvGraphicFramePr>
          <p:nvPr>
            <p:extLst>
              <p:ext uri="{D42A27DB-BD31-4B8C-83A1-F6EECF244321}">
                <p14:modId xmlns:p14="http://schemas.microsoft.com/office/powerpoint/2010/main" val="360436820"/>
              </p:ext>
            </p:extLst>
          </p:nvPr>
        </p:nvGraphicFramePr>
        <p:xfrm>
          <a:off x="1556426" y="1079504"/>
          <a:ext cx="6429983" cy="5438035"/>
        </p:xfrm>
        <a:graphic>
          <a:graphicData uri="http://schemas.openxmlformats.org/drawingml/2006/table">
            <a:tbl>
              <a:tblPr/>
              <a:tblGrid>
                <a:gridCol w="5005494">
                  <a:extLst>
                    <a:ext uri="{9D8B030D-6E8A-4147-A177-3AD203B41FA5}">
                      <a16:colId xmlns:a16="http://schemas.microsoft.com/office/drawing/2014/main" val="2531377421"/>
                    </a:ext>
                  </a:extLst>
                </a:gridCol>
                <a:gridCol w="1028797">
                  <a:extLst>
                    <a:ext uri="{9D8B030D-6E8A-4147-A177-3AD203B41FA5}">
                      <a16:colId xmlns:a16="http://schemas.microsoft.com/office/drawing/2014/main" val="982774899"/>
                    </a:ext>
                  </a:extLst>
                </a:gridCol>
                <a:gridCol w="395692">
                  <a:extLst>
                    <a:ext uri="{9D8B030D-6E8A-4147-A177-3AD203B41FA5}">
                      <a16:colId xmlns:a16="http://schemas.microsoft.com/office/drawing/2014/main" val="3793082514"/>
                    </a:ext>
                  </a:extLst>
                </a:gridCol>
              </a:tblGrid>
              <a:tr h="132635">
                <a:tc>
                  <a:txBody>
                    <a:bodyPr/>
                    <a:lstStyle/>
                    <a:p>
                      <a:pPr algn="l" fontAlgn="b"/>
                      <a:r>
                        <a:rPr lang="en-US" sz="600" b="1" i="0" u="none" strike="noStrike">
                          <a:solidFill>
                            <a:srgbClr val="000000"/>
                          </a:solidFill>
                          <a:effectLst/>
                          <a:latin typeface="Arial" panose="020B0604020202020204" pitchFamily="34" charset="0"/>
                        </a:rPr>
                        <a:t>16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1814.75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167%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4129748348"/>
                  </a:ext>
                </a:extLst>
              </a:tr>
              <a:tr h="132635">
                <a:tc>
                  <a:txBody>
                    <a:bodyPr/>
                    <a:lstStyle/>
                    <a:p>
                      <a:pPr algn="l" fontAlgn="b"/>
                      <a:r>
                        <a:rPr lang="de-DE" sz="600" b="0" i="0" u="none" strike="noStrike">
                          <a:solidFill>
                            <a:srgbClr val="000000"/>
                          </a:solidFill>
                          <a:effectLst/>
                          <a:latin typeface="Arial" panose="020B0604020202020204" pitchFamily="34" charset="0"/>
                        </a:rPr>
                        <a:t>[D8-D8] Pasewalk - Vierraden 306 [DIR] / N-1 Vierraden - Neuenhagen 304</a:t>
                      </a:r>
                    </a:p>
                  </a:txBody>
                  <a:tcPr marL="7236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1814.75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19%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214491568"/>
                  </a:ext>
                </a:extLst>
              </a:tr>
              <a:tr h="132635">
                <a:tc>
                  <a:txBody>
                    <a:bodyPr/>
                    <a:lstStyle/>
                    <a:p>
                      <a:pPr algn="l" fontAlgn="b"/>
                      <a:r>
                        <a:rPr lang="en-US" sz="600" b="0" i="0" u="none" strike="noStrike">
                          <a:solidFill>
                            <a:srgbClr val="000000"/>
                          </a:solidFill>
                          <a:effectLst/>
                          <a:latin typeface="Arial" panose="020B0604020202020204" pitchFamily="34" charset="0"/>
                        </a:rPr>
                        <a:t>[SK-PL] Lemesany - Krosno Iskrz 2 [OPP] [PL] / N-1 Lemesany - Krosno Iskrz 1</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516.62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38%</a:t>
                      </a:r>
                    </a:p>
                  </a:txBody>
                  <a:tcPr marL="0" marR="0" marT="0" marB="0" anchor="b">
                    <a:lnL>
                      <a:noFill/>
                    </a:lnL>
                    <a:lnR>
                      <a:noFill/>
                    </a:lnR>
                    <a:lnT>
                      <a:noFill/>
                    </a:lnT>
                    <a:lnB>
                      <a:noFill/>
                    </a:lnB>
                  </a:tcPr>
                </a:tc>
                <a:extLst>
                  <a:ext uri="{0D108BD9-81ED-4DB2-BD59-A6C34878D82A}">
                    <a16:rowId xmlns:a16="http://schemas.microsoft.com/office/drawing/2014/main" val="2643359933"/>
                  </a:ext>
                </a:extLst>
              </a:tr>
              <a:tr h="132635">
                <a:tc>
                  <a:txBody>
                    <a:bodyPr/>
                    <a:lstStyle/>
                    <a:p>
                      <a:pPr algn="l" fontAlgn="b"/>
                      <a:r>
                        <a:rPr lang="en-US" sz="600" b="0" i="0" u="none" strike="noStrike">
                          <a:solidFill>
                            <a:srgbClr val="000000"/>
                          </a:solidFill>
                          <a:effectLst/>
                          <a:latin typeface="Arial" panose="020B0604020202020204" pitchFamily="34" charset="0"/>
                        </a:rPr>
                        <a:t>[RO-RO] TR Rosiori 400/220 1 [DIR] / N-1 Rosiori - Gadalin</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30.48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864159282"/>
                  </a:ext>
                </a:extLst>
              </a:tr>
              <a:tr h="132635">
                <a:tc>
                  <a:txBody>
                    <a:bodyPr/>
                    <a:lstStyle/>
                    <a:p>
                      <a:pPr algn="l" fontAlgn="b"/>
                      <a:r>
                        <a:rPr lang="en-US" sz="600" b="0" i="0" u="none" strike="noStrike">
                          <a:solidFill>
                            <a:srgbClr val="000000"/>
                          </a:solidFill>
                          <a:effectLst/>
                          <a:latin typeface="Arial" panose="020B0604020202020204" pitchFamily="34" charset="0"/>
                        </a:rPr>
                        <a:t>[SK-SK] V.Dur - Levice 2 [DIR] / N-1 V.Dur - Levice 1</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114.81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34%</a:t>
                      </a:r>
                    </a:p>
                  </a:txBody>
                  <a:tcPr marL="0" marR="0" marT="0" marB="0" anchor="b">
                    <a:lnL>
                      <a:noFill/>
                    </a:lnL>
                    <a:lnR>
                      <a:noFill/>
                    </a:lnR>
                    <a:lnT>
                      <a:noFill/>
                    </a:lnT>
                    <a:lnB>
                      <a:noFill/>
                    </a:lnB>
                  </a:tcPr>
                </a:tc>
                <a:extLst>
                  <a:ext uri="{0D108BD9-81ED-4DB2-BD59-A6C34878D82A}">
                    <a16:rowId xmlns:a16="http://schemas.microsoft.com/office/drawing/2014/main" val="2911162352"/>
                  </a:ext>
                </a:extLst>
              </a:tr>
              <a:tr h="132635">
                <a:tc>
                  <a:txBody>
                    <a:bodyPr/>
                    <a:lstStyle/>
                    <a:p>
                      <a:pPr algn="l" fontAlgn="b"/>
                      <a:r>
                        <a:rPr lang="en-US" sz="600" b="0" i="0" u="none" strike="noStrike">
                          <a:solidFill>
                            <a:srgbClr val="000000"/>
                          </a:solidFill>
                          <a:effectLst/>
                          <a:latin typeface="Arial" panose="020B0604020202020204" pitchFamily="34" charset="0"/>
                        </a:rPr>
                        <a:t>[NL-NL] Krimpen a/d IJssel-Geertruidenberg 380 W [OPP] / N-1 Krimpen a/d IJssel-Geertruidenberg 380 Z</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140.91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52%</a:t>
                      </a:r>
                    </a:p>
                  </a:txBody>
                  <a:tcPr marL="0" marR="0" marT="0" marB="0" anchor="b">
                    <a:lnL>
                      <a:noFill/>
                    </a:lnL>
                    <a:lnR>
                      <a:noFill/>
                    </a:lnR>
                    <a:lnT>
                      <a:noFill/>
                    </a:lnT>
                    <a:lnB>
                      <a:noFill/>
                    </a:lnB>
                  </a:tcPr>
                </a:tc>
                <a:extLst>
                  <a:ext uri="{0D108BD9-81ED-4DB2-BD59-A6C34878D82A}">
                    <a16:rowId xmlns:a16="http://schemas.microsoft.com/office/drawing/2014/main" val="1285289705"/>
                  </a:ext>
                </a:extLst>
              </a:tr>
              <a:tr h="132635">
                <a:tc>
                  <a:txBody>
                    <a:bodyPr/>
                    <a:lstStyle/>
                    <a:p>
                      <a:pPr algn="l" fontAlgn="b"/>
                      <a:r>
                        <a:rPr lang="en-US" sz="600" b="1" i="0" u="none" strike="noStrike">
                          <a:solidFill>
                            <a:srgbClr val="000000"/>
                          </a:solidFill>
                          <a:effectLst/>
                          <a:latin typeface="Arial" panose="020B0604020202020204" pitchFamily="34" charset="0"/>
                        </a:rPr>
                        <a:t>17</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2052.75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148%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231934223"/>
                  </a:ext>
                </a:extLst>
              </a:tr>
              <a:tr h="132635">
                <a:tc>
                  <a:txBody>
                    <a:bodyPr/>
                    <a:lstStyle/>
                    <a:p>
                      <a:pPr algn="l" fontAlgn="b"/>
                      <a:r>
                        <a:rPr lang="de-DE" sz="600" b="0" i="0" u="none" strike="noStrike">
                          <a:solidFill>
                            <a:srgbClr val="000000"/>
                          </a:solidFill>
                          <a:effectLst/>
                          <a:latin typeface="Arial" panose="020B0604020202020204" pitchFamily="34" charset="0"/>
                        </a:rPr>
                        <a:t>[D8-D8] Pasewalk - Vierraden 306 [DIR] / N-1 Vierraden - Neuenhagen 304</a:t>
                      </a:r>
                    </a:p>
                  </a:txBody>
                  <a:tcPr marL="7236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2052.75</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19%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09196069"/>
                  </a:ext>
                </a:extLst>
              </a:tr>
              <a:tr h="132635">
                <a:tc>
                  <a:txBody>
                    <a:bodyPr/>
                    <a:lstStyle/>
                    <a:p>
                      <a:pPr algn="l" fontAlgn="b"/>
                      <a:r>
                        <a:rPr lang="en-US" sz="600" b="0" i="0" u="none" strike="noStrike">
                          <a:solidFill>
                            <a:srgbClr val="000000"/>
                          </a:solidFill>
                          <a:effectLst/>
                          <a:latin typeface="Arial" panose="020B0604020202020204" pitchFamily="34" charset="0"/>
                        </a:rPr>
                        <a:t>[SK-PL] Lemesany - Krosno Iskrz 2 [OPP] [PL] / N-1 Lemesany - Krosno Iskrz 1</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674.84</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42%</a:t>
                      </a:r>
                    </a:p>
                  </a:txBody>
                  <a:tcPr marL="0" marR="0" marT="0" marB="0" anchor="b">
                    <a:lnL>
                      <a:noFill/>
                    </a:lnL>
                    <a:lnR>
                      <a:noFill/>
                    </a:lnR>
                    <a:lnT>
                      <a:noFill/>
                    </a:lnT>
                    <a:lnB>
                      <a:noFill/>
                    </a:lnB>
                  </a:tcPr>
                </a:tc>
                <a:extLst>
                  <a:ext uri="{0D108BD9-81ED-4DB2-BD59-A6C34878D82A}">
                    <a16:rowId xmlns:a16="http://schemas.microsoft.com/office/drawing/2014/main" val="4058097869"/>
                  </a:ext>
                </a:extLst>
              </a:tr>
              <a:tr h="132635">
                <a:tc>
                  <a:txBody>
                    <a:bodyPr/>
                    <a:lstStyle/>
                    <a:p>
                      <a:pPr algn="l" fontAlgn="b"/>
                      <a:r>
                        <a:rPr lang="en-US" sz="600" b="0" i="0" u="none" strike="noStrike">
                          <a:solidFill>
                            <a:srgbClr val="000000"/>
                          </a:solidFill>
                          <a:effectLst/>
                          <a:latin typeface="Arial" panose="020B0604020202020204" pitchFamily="34" charset="0"/>
                        </a:rPr>
                        <a:t>[SK-SK] V.Dur - Levice 2 [DIR] / N-1 V.Dur - Levice 1</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67.52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35%</a:t>
                      </a:r>
                    </a:p>
                  </a:txBody>
                  <a:tcPr marL="0" marR="0" marT="0" marB="0" anchor="b">
                    <a:lnL>
                      <a:noFill/>
                    </a:lnL>
                    <a:lnR>
                      <a:noFill/>
                    </a:lnR>
                    <a:lnT>
                      <a:noFill/>
                    </a:lnT>
                    <a:lnB>
                      <a:noFill/>
                    </a:lnB>
                  </a:tcPr>
                </a:tc>
                <a:extLst>
                  <a:ext uri="{0D108BD9-81ED-4DB2-BD59-A6C34878D82A}">
                    <a16:rowId xmlns:a16="http://schemas.microsoft.com/office/drawing/2014/main" val="1053716330"/>
                  </a:ext>
                </a:extLst>
              </a:tr>
              <a:tr h="132635">
                <a:tc>
                  <a:txBody>
                    <a:bodyPr/>
                    <a:lstStyle/>
                    <a:p>
                      <a:pPr algn="l" fontAlgn="b"/>
                      <a:r>
                        <a:rPr lang="en-US" sz="600" b="0" i="0" u="none" strike="noStrike">
                          <a:solidFill>
                            <a:srgbClr val="000000"/>
                          </a:solidFill>
                          <a:effectLst/>
                          <a:latin typeface="Arial" panose="020B0604020202020204" pitchFamily="34" charset="0"/>
                        </a:rPr>
                        <a:t>[NL-NL] Krimpen a/d IJssel-Geertruidenberg 380 W [OPP] / N-1 Krimpen a/d IJssel-Geertruidenberg 380 Z</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115.5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51%</a:t>
                      </a:r>
                    </a:p>
                  </a:txBody>
                  <a:tcPr marL="0" marR="0" marT="0" marB="0" anchor="b">
                    <a:lnL>
                      <a:noFill/>
                    </a:lnL>
                    <a:lnR>
                      <a:noFill/>
                    </a:lnR>
                    <a:lnT>
                      <a:noFill/>
                    </a:lnT>
                    <a:lnB>
                      <a:noFill/>
                    </a:lnB>
                  </a:tcPr>
                </a:tc>
                <a:extLst>
                  <a:ext uri="{0D108BD9-81ED-4DB2-BD59-A6C34878D82A}">
                    <a16:rowId xmlns:a16="http://schemas.microsoft.com/office/drawing/2014/main" val="2947209736"/>
                  </a:ext>
                </a:extLst>
              </a:tr>
              <a:tr h="132635">
                <a:tc>
                  <a:txBody>
                    <a:bodyPr/>
                    <a:lstStyle/>
                    <a:p>
                      <a:pPr algn="l" fontAlgn="b"/>
                      <a:r>
                        <a:rPr lang="en-US" sz="600" b="1" i="0" u="none" strike="noStrike">
                          <a:solidFill>
                            <a:srgbClr val="000000"/>
                          </a:solidFill>
                          <a:effectLst/>
                          <a:latin typeface="Arial" panose="020B0604020202020204" pitchFamily="34" charset="0"/>
                        </a:rPr>
                        <a:t>18</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2294.96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175%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543164765"/>
                  </a:ext>
                </a:extLst>
              </a:tr>
              <a:tr h="132635">
                <a:tc>
                  <a:txBody>
                    <a:bodyPr/>
                    <a:lstStyle/>
                    <a:p>
                      <a:pPr algn="l" fontAlgn="b"/>
                      <a:r>
                        <a:rPr lang="de-DE" sz="600" b="0" i="0" u="none" strike="noStrike">
                          <a:solidFill>
                            <a:srgbClr val="000000"/>
                          </a:solidFill>
                          <a:effectLst/>
                          <a:latin typeface="Arial" panose="020B0604020202020204" pitchFamily="34" charset="0"/>
                        </a:rPr>
                        <a:t>[D8-D8] Pasewalk - Vierraden 306 [DIR] / N-1 Vierraden - Neuenhagen 304</a:t>
                      </a:r>
                    </a:p>
                  </a:txBody>
                  <a:tcPr marL="7236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2294.96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19%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4044583352"/>
                  </a:ext>
                </a:extLst>
              </a:tr>
              <a:tr h="132635">
                <a:tc>
                  <a:txBody>
                    <a:bodyPr/>
                    <a:lstStyle/>
                    <a:p>
                      <a:pPr algn="l" fontAlgn="b"/>
                      <a:r>
                        <a:rPr lang="en-US" sz="600" b="0" i="0" u="none" strike="noStrike">
                          <a:solidFill>
                            <a:srgbClr val="000000"/>
                          </a:solidFill>
                          <a:effectLst/>
                          <a:latin typeface="Arial" panose="020B0604020202020204" pitchFamily="34" charset="0"/>
                        </a:rPr>
                        <a:t>[SK-PL] Lemesany - Krosno Iskrz 2 [OPP] [PL] / N-1 Lemesany - Krosno Iskrz 1</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858.76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42%</a:t>
                      </a:r>
                    </a:p>
                  </a:txBody>
                  <a:tcPr marL="0" marR="0" marT="0" marB="0" anchor="b">
                    <a:lnL>
                      <a:noFill/>
                    </a:lnL>
                    <a:lnR>
                      <a:noFill/>
                    </a:lnR>
                    <a:lnT>
                      <a:noFill/>
                    </a:lnT>
                    <a:lnB>
                      <a:noFill/>
                    </a:lnB>
                  </a:tcPr>
                </a:tc>
                <a:extLst>
                  <a:ext uri="{0D108BD9-81ED-4DB2-BD59-A6C34878D82A}">
                    <a16:rowId xmlns:a16="http://schemas.microsoft.com/office/drawing/2014/main" val="3570707387"/>
                  </a:ext>
                </a:extLst>
              </a:tr>
              <a:tr h="132635">
                <a:tc>
                  <a:txBody>
                    <a:bodyPr/>
                    <a:lstStyle/>
                    <a:p>
                      <a:pPr algn="l" fontAlgn="b"/>
                      <a:r>
                        <a:rPr lang="en-US" sz="600" b="0" i="0" u="none" strike="noStrike">
                          <a:solidFill>
                            <a:srgbClr val="000000"/>
                          </a:solidFill>
                          <a:effectLst/>
                          <a:latin typeface="Arial" panose="020B0604020202020204" pitchFamily="34" charset="0"/>
                        </a:rPr>
                        <a:t>[NL-NL] Krimpen a/d IJssel-Geertruidenberg 380 W [OPP] / N-1 Krimpen a/d IJssel-Geertruidenberg 380 Z</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94.21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51%</a:t>
                      </a:r>
                    </a:p>
                  </a:txBody>
                  <a:tcPr marL="0" marR="0" marT="0" marB="0" anchor="b">
                    <a:lnL>
                      <a:noFill/>
                    </a:lnL>
                    <a:lnR>
                      <a:noFill/>
                    </a:lnR>
                    <a:lnT>
                      <a:noFill/>
                    </a:lnT>
                    <a:lnB>
                      <a:noFill/>
                    </a:lnB>
                  </a:tcPr>
                </a:tc>
                <a:extLst>
                  <a:ext uri="{0D108BD9-81ED-4DB2-BD59-A6C34878D82A}">
                    <a16:rowId xmlns:a16="http://schemas.microsoft.com/office/drawing/2014/main" val="436394236"/>
                  </a:ext>
                </a:extLst>
              </a:tr>
              <a:tr h="132635">
                <a:tc>
                  <a:txBody>
                    <a:bodyPr/>
                    <a:lstStyle/>
                    <a:p>
                      <a:pPr algn="l" fontAlgn="b"/>
                      <a:r>
                        <a:rPr lang="en-US" sz="600" b="0" i="0" u="none" strike="noStrike">
                          <a:solidFill>
                            <a:srgbClr val="000000"/>
                          </a:solidFill>
                          <a:effectLst/>
                          <a:latin typeface="Arial" panose="020B0604020202020204" pitchFamily="34" charset="0"/>
                        </a:rPr>
                        <a:t>[BE-BE] PST Zandvliet 2 [OPP] [BE] / N-1 PST Zandvliet 1</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123.18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62%</a:t>
                      </a:r>
                    </a:p>
                  </a:txBody>
                  <a:tcPr marL="0" marR="0" marT="0" marB="0" anchor="b">
                    <a:lnL>
                      <a:noFill/>
                    </a:lnL>
                    <a:lnR>
                      <a:noFill/>
                    </a:lnR>
                    <a:lnT>
                      <a:noFill/>
                    </a:lnT>
                    <a:lnB>
                      <a:noFill/>
                    </a:lnB>
                  </a:tcPr>
                </a:tc>
                <a:extLst>
                  <a:ext uri="{0D108BD9-81ED-4DB2-BD59-A6C34878D82A}">
                    <a16:rowId xmlns:a16="http://schemas.microsoft.com/office/drawing/2014/main" val="1337249124"/>
                  </a:ext>
                </a:extLst>
              </a:tr>
              <a:tr h="132635">
                <a:tc>
                  <a:txBody>
                    <a:bodyPr/>
                    <a:lstStyle/>
                    <a:p>
                      <a:pPr algn="l" fontAlgn="b"/>
                      <a:r>
                        <a:rPr lang="en-US" sz="600" b="1" i="0" u="none" strike="noStrike">
                          <a:solidFill>
                            <a:srgbClr val="000000"/>
                          </a:solidFill>
                          <a:effectLst/>
                          <a:latin typeface="Arial" panose="020B0604020202020204" pitchFamily="34" charset="0"/>
                        </a:rPr>
                        <a:t>19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1711.96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142%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42795529"/>
                  </a:ext>
                </a:extLst>
              </a:tr>
              <a:tr h="132635">
                <a:tc>
                  <a:txBody>
                    <a:bodyPr/>
                    <a:lstStyle/>
                    <a:p>
                      <a:pPr algn="l" fontAlgn="b"/>
                      <a:r>
                        <a:rPr lang="de-DE" sz="600" b="0" i="0" u="none" strike="noStrike">
                          <a:solidFill>
                            <a:srgbClr val="000000"/>
                          </a:solidFill>
                          <a:effectLst/>
                          <a:latin typeface="Arial" panose="020B0604020202020204" pitchFamily="34" charset="0"/>
                        </a:rPr>
                        <a:t>[D8-D8] Pasewalk - Vierraden 306 [DIR] / N-1 Vierraden - Neuenhagen 304</a:t>
                      </a:r>
                    </a:p>
                  </a:txBody>
                  <a:tcPr marL="7236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1711.96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19%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564434505"/>
                  </a:ext>
                </a:extLst>
              </a:tr>
              <a:tr h="132635">
                <a:tc>
                  <a:txBody>
                    <a:bodyPr/>
                    <a:lstStyle/>
                    <a:p>
                      <a:pPr algn="l" fontAlgn="b"/>
                      <a:r>
                        <a:rPr lang="en-US" sz="600" b="0" i="0" u="none" strike="noStrike">
                          <a:solidFill>
                            <a:srgbClr val="000000"/>
                          </a:solidFill>
                          <a:effectLst/>
                          <a:latin typeface="Arial" panose="020B0604020202020204" pitchFamily="34" charset="0"/>
                        </a:rPr>
                        <a:t>[SK-PL] Lemesany - Krosno Iskrz 2 [OPP] [PL] / N-1 Lemesany - Krosno Iskrz 1</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652.23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41%</a:t>
                      </a:r>
                    </a:p>
                  </a:txBody>
                  <a:tcPr marL="0" marR="0" marT="0" marB="0" anchor="b">
                    <a:lnL>
                      <a:noFill/>
                    </a:lnL>
                    <a:lnR>
                      <a:noFill/>
                    </a:lnR>
                    <a:lnT>
                      <a:noFill/>
                    </a:lnT>
                    <a:lnB>
                      <a:noFill/>
                    </a:lnB>
                  </a:tcPr>
                </a:tc>
                <a:extLst>
                  <a:ext uri="{0D108BD9-81ED-4DB2-BD59-A6C34878D82A}">
                    <a16:rowId xmlns:a16="http://schemas.microsoft.com/office/drawing/2014/main" val="3910608441"/>
                  </a:ext>
                </a:extLst>
              </a:tr>
              <a:tr h="132635">
                <a:tc>
                  <a:txBody>
                    <a:bodyPr/>
                    <a:lstStyle/>
                    <a:p>
                      <a:pPr algn="l" fontAlgn="b"/>
                      <a:r>
                        <a:rPr lang="en-US" sz="600" b="0" i="0" u="none" strike="noStrike">
                          <a:solidFill>
                            <a:srgbClr val="000000"/>
                          </a:solidFill>
                          <a:effectLst/>
                          <a:latin typeface="Arial" panose="020B0604020202020204" pitchFamily="34" charset="0"/>
                        </a:rPr>
                        <a:t>[SK-SK] V.Dur - Levice 2 [DIR] / N-1 V.Dur - Levice 1</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186.98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35%</a:t>
                      </a:r>
                    </a:p>
                  </a:txBody>
                  <a:tcPr marL="0" marR="0" marT="0" marB="0" anchor="b">
                    <a:lnL>
                      <a:noFill/>
                    </a:lnL>
                    <a:lnR>
                      <a:noFill/>
                    </a:lnR>
                    <a:lnT>
                      <a:noFill/>
                    </a:lnT>
                    <a:lnB>
                      <a:noFill/>
                    </a:lnB>
                  </a:tcPr>
                </a:tc>
                <a:extLst>
                  <a:ext uri="{0D108BD9-81ED-4DB2-BD59-A6C34878D82A}">
                    <a16:rowId xmlns:a16="http://schemas.microsoft.com/office/drawing/2014/main" val="674476354"/>
                  </a:ext>
                </a:extLst>
              </a:tr>
              <a:tr h="132635">
                <a:tc>
                  <a:txBody>
                    <a:bodyPr/>
                    <a:lstStyle/>
                    <a:p>
                      <a:pPr algn="l" fontAlgn="b"/>
                      <a:r>
                        <a:rPr lang="en-US" sz="600" b="0" i="0" u="none" strike="noStrike">
                          <a:solidFill>
                            <a:srgbClr val="000000"/>
                          </a:solidFill>
                          <a:effectLst/>
                          <a:latin typeface="Arial" panose="020B0604020202020204" pitchFamily="34" charset="0"/>
                        </a:rPr>
                        <a:t>[NL-NL] Krimpen a/d IJssel-Geertruidenberg 380 W [OPP] / N-1 Krimpen a/d IJssel-Geertruidenberg 380 Z</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129.82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47%</a:t>
                      </a:r>
                    </a:p>
                  </a:txBody>
                  <a:tcPr marL="0" marR="0" marT="0" marB="0" anchor="b">
                    <a:lnL>
                      <a:noFill/>
                    </a:lnL>
                    <a:lnR>
                      <a:noFill/>
                    </a:lnR>
                    <a:lnT>
                      <a:noFill/>
                    </a:lnT>
                    <a:lnB>
                      <a:noFill/>
                    </a:lnB>
                  </a:tcPr>
                </a:tc>
                <a:extLst>
                  <a:ext uri="{0D108BD9-81ED-4DB2-BD59-A6C34878D82A}">
                    <a16:rowId xmlns:a16="http://schemas.microsoft.com/office/drawing/2014/main" val="3318420455"/>
                  </a:ext>
                </a:extLst>
              </a:tr>
              <a:tr h="132635">
                <a:tc>
                  <a:txBody>
                    <a:bodyPr/>
                    <a:lstStyle/>
                    <a:p>
                      <a:pPr algn="l" fontAlgn="b"/>
                      <a:r>
                        <a:rPr lang="en-US" sz="600" b="1" i="0" u="none" strike="noStrike">
                          <a:solidFill>
                            <a:srgbClr val="000000"/>
                          </a:solidFill>
                          <a:effectLst/>
                          <a:latin typeface="Arial" panose="020B0604020202020204" pitchFamily="34" charset="0"/>
                        </a:rPr>
                        <a:t>20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1209.79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173%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786323499"/>
                  </a:ext>
                </a:extLst>
              </a:tr>
              <a:tr h="132635">
                <a:tc>
                  <a:txBody>
                    <a:bodyPr/>
                    <a:lstStyle/>
                    <a:p>
                      <a:pPr algn="l" fontAlgn="b"/>
                      <a:r>
                        <a:rPr lang="de-DE" sz="600" b="0" i="0" u="none" strike="noStrike">
                          <a:solidFill>
                            <a:srgbClr val="000000"/>
                          </a:solidFill>
                          <a:effectLst/>
                          <a:latin typeface="Arial" panose="020B0604020202020204" pitchFamily="34" charset="0"/>
                        </a:rPr>
                        <a:t>[D8-D8] Pasewalk - Vierraden 306 [DIR] / N-1 Vierraden - Neuenhagen 304</a:t>
                      </a:r>
                    </a:p>
                  </a:txBody>
                  <a:tcPr marL="7236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1209.79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19%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3243117832"/>
                  </a:ext>
                </a:extLst>
              </a:tr>
              <a:tr h="132635">
                <a:tc>
                  <a:txBody>
                    <a:bodyPr/>
                    <a:lstStyle/>
                    <a:p>
                      <a:pPr algn="l" fontAlgn="b"/>
                      <a:r>
                        <a:rPr lang="en-US" sz="600" b="0" i="0" u="none" strike="noStrike">
                          <a:solidFill>
                            <a:srgbClr val="000000"/>
                          </a:solidFill>
                          <a:effectLst/>
                          <a:latin typeface="Arial" panose="020B0604020202020204" pitchFamily="34" charset="0"/>
                        </a:rPr>
                        <a:t>[SK-PL] Lemesany - Krosno Iskrz 2 [OPP] [PL] / N-1 Lemesany - Krosno Iskrz 1</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476.76</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37%</a:t>
                      </a:r>
                    </a:p>
                  </a:txBody>
                  <a:tcPr marL="0" marR="0" marT="0" marB="0" anchor="b">
                    <a:lnL>
                      <a:noFill/>
                    </a:lnL>
                    <a:lnR>
                      <a:noFill/>
                    </a:lnR>
                    <a:lnT>
                      <a:noFill/>
                    </a:lnT>
                    <a:lnB>
                      <a:noFill/>
                    </a:lnB>
                  </a:tcPr>
                </a:tc>
                <a:extLst>
                  <a:ext uri="{0D108BD9-81ED-4DB2-BD59-A6C34878D82A}">
                    <a16:rowId xmlns:a16="http://schemas.microsoft.com/office/drawing/2014/main" val="2930048816"/>
                  </a:ext>
                </a:extLst>
              </a:tr>
              <a:tr h="132635">
                <a:tc>
                  <a:txBody>
                    <a:bodyPr/>
                    <a:lstStyle/>
                    <a:p>
                      <a:pPr algn="l" fontAlgn="b"/>
                      <a:r>
                        <a:rPr lang="en-US" sz="600" b="0" i="0" u="none" strike="noStrike">
                          <a:solidFill>
                            <a:srgbClr val="000000"/>
                          </a:solidFill>
                          <a:effectLst/>
                          <a:latin typeface="Arial" panose="020B0604020202020204" pitchFamily="34" charset="0"/>
                        </a:rPr>
                        <a:t>[SK-SK] V.Dur - Levice 2 [DIR] / N-1 V.Dur - Levice 1</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475.19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32%</a:t>
                      </a:r>
                    </a:p>
                  </a:txBody>
                  <a:tcPr marL="0" marR="0" marT="0" marB="0" anchor="b">
                    <a:lnL>
                      <a:noFill/>
                    </a:lnL>
                    <a:lnR>
                      <a:noFill/>
                    </a:lnR>
                    <a:lnT>
                      <a:noFill/>
                    </a:lnT>
                    <a:lnB>
                      <a:noFill/>
                    </a:lnB>
                  </a:tcPr>
                </a:tc>
                <a:extLst>
                  <a:ext uri="{0D108BD9-81ED-4DB2-BD59-A6C34878D82A}">
                    <a16:rowId xmlns:a16="http://schemas.microsoft.com/office/drawing/2014/main" val="786525886"/>
                  </a:ext>
                </a:extLst>
              </a:tr>
              <a:tr h="132635">
                <a:tc>
                  <a:txBody>
                    <a:bodyPr/>
                    <a:lstStyle/>
                    <a:p>
                      <a:pPr algn="l" fontAlgn="b"/>
                      <a:r>
                        <a:rPr lang="en-US" sz="600" b="0" i="0" u="none" strike="noStrike">
                          <a:solidFill>
                            <a:srgbClr val="000000"/>
                          </a:solidFill>
                          <a:effectLst/>
                          <a:latin typeface="Arial" panose="020B0604020202020204" pitchFamily="34" charset="0"/>
                        </a:rPr>
                        <a:t>[NL-NL] Krimpen a/d IJssel-Geertruidenberg 380 W [OPP] / N-1 Krimpen a/d IJssel-Geertruidenberg 380 Z</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49.28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53%</a:t>
                      </a:r>
                    </a:p>
                  </a:txBody>
                  <a:tcPr marL="0" marR="0" marT="0" marB="0" anchor="b">
                    <a:lnL>
                      <a:noFill/>
                    </a:lnL>
                    <a:lnR>
                      <a:noFill/>
                    </a:lnR>
                    <a:lnT>
                      <a:noFill/>
                    </a:lnT>
                    <a:lnB>
                      <a:noFill/>
                    </a:lnB>
                  </a:tcPr>
                </a:tc>
                <a:extLst>
                  <a:ext uri="{0D108BD9-81ED-4DB2-BD59-A6C34878D82A}">
                    <a16:rowId xmlns:a16="http://schemas.microsoft.com/office/drawing/2014/main" val="3487282350"/>
                  </a:ext>
                </a:extLst>
              </a:tr>
              <a:tr h="132635">
                <a:tc>
                  <a:txBody>
                    <a:bodyPr/>
                    <a:lstStyle/>
                    <a:p>
                      <a:pPr algn="l" fontAlgn="b"/>
                      <a:r>
                        <a:rPr lang="en-US" sz="600" b="0" i="0" u="none" strike="noStrike">
                          <a:solidFill>
                            <a:srgbClr val="000000"/>
                          </a:solidFill>
                          <a:effectLst/>
                          <a:latin typeface="Arial" panose="020B0604020202020204" pitchFamily="34" charset="0"/>
                        </a:rPr>
                        <a:t>[NL-NL] Diemen-Lelystad 380 W [OPP] / N-1 Krimpen a/d IJssel-Geertruidenberg 380 W</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21.45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extLst>
                  <a:ext uri="{0D108BD9-81ED-4DB2-BD59-A6C34878D82A}">
                    <a16:rowId xmlns:a16="http://schemas.microsoft.com/office/drawing/2014/main" val="3502368838"/>
                  </a:ext>
                </a:extLst>
              </a:tr>
              <a:tr h="132635">
                <a:tc>
                  <a:txBody>
                    <a:bodyPr/>
                    <a:lstStyle/>
                    <a:p>
                      <a:pPr algn="l" fontAlgn="b"/>
                      <a:r>
                        <a:rPr lang="en-US" sz="600" b="1" i="0" u="none" strike="noStrike">
                          <a:solidFill>
                            <a:srgbClr val="000000"/>
                          </a:solidFill>
                          <a:effectLst/>
                          <a:latin typeface="Arial" panose="020B0604020202020204" pitchFamily="34" charset="0"/>
                        </a:rPr>
                        <a:t>21</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587.95</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184%</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967269423"/>
                  </a:ext>
                </a:extLst>
              </a:tr>
              <a:tr h="132635">
                <a:tc>
                  <a:txBody>
                    <a:bodyPr/>
                    <a:lstStyle/>
                    <a:p>
                      <a:pPr algn="l" fontAlgn="b"/>
                      <a:r>
                        <a:rPr lang="en-US" sz="600" b="0" i="0" u="none" strike="noStrike">
                          <a:solidFill>
                            <a:srgbClr val="000000"/>
                          </a:solidFill>
                          <a:effectLst/>
                          <a:latin typeface="Arial" panose="020B0604020202020204" pitchFamily="34" charset="0"/>
                        </a:rPr>
                        <a:t>[SK-PL] Lemesany - Krosno Iskrz 2 [OPP] [PL] / N-1 Lemesany - Krosno Iskrz 1</a:t>
                      </a:r>
                    </a:p>
                  </a:txBody>
                  <a:tcPr marL="7236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336</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47%</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874754200"/>
                  </a:ext>
                </a:extLst>
              </a:tr>
              <a:tr h="132635">
                <a:tc>
                  <a:txBody>
                    <a:bodyPr/>
                    <a:lstStyle/>
                    <a:p>
                      <a:pPr algn="l" fontAlgn="b"/>
                      <a:r>
                        <a:rPr lang="en-US" sz="600" b="0" i="0" u="none" strike="noStrike">
                          <a:solidFill>
                            <a:srgbClr val="000000"/>
                          </a:solidFill>
                          <a:effectLst/>
                          <a:latin typeface="Arial" panose="020B0604020202020204" pitchFamily="34" charset="0"/>
                        </a:rPr>
                        <a:t>[SK-SK] V.Dur - Levice 2 [DIR] / N-1 V.Dur - Levice 1</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149.98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37%</a:t>
                      </a:r>
                    </a:p>
                  </a:txBody>
                  <a:tcPr marL="0" marR="0" marT="0" marB="0" anchor="b">
                    <a:lnL>
                      <a:noFill/>
                    </a:lnL>
                    <a:lnR>
                      <a:noFill/>
                    </a:lnR>
                    <a:lnT>
                      <a:noFill/>
                    </a:lnT>
                    <a:lnB>
                      <a:noFill/>
                    </a:lnB>
                  </a:tcPr>
                </a:tc>
                <a:extLst>
                  <a:ext uri="{0D108BD9-81ED-4DB2-BD59-A6C34878D82A}">
                    <a16:rowId xmlns:a16="http://schemas.microsoft.com/office/drawing/2014/main" val="1417013912"/>
                  </a:ext>
                </a:extLst>
              </a:tr>
              <a:tr h="132635">
                <a:tc>
                  <a:txBody>
                    <a:bodyPr/>
                    <a:lstStyle/>
                    <a:p>
                      <a:pPr algn="l" fontAlgn="b"/>
                      <a:r>
                        <a:rPr lang="en-US" sz="600" b="0" i="0" u="none" strike="noStrike">
                          <a:solidFill>
                            <a:srgbClr val="000000"/>
                          </a:solidFill>
                          <a:effectLst/>
                          <a:latin typeface="Arial" panose="020B0604020202020204" pitchFamily="34" charset="0"/>
                        </a:rPr>
                        <a:t>[NL-NL] Diemen-Lelystad 380 W [OPP] / N-1 Krimpen a/d IJssel-Geertruidenberg 380 W</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2.68</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28%</a:t>
                      </a:r>
                    </a:p>
                  </a:txBody>
                  <a:tcPr marL="0" marR="0" marT="0" marB="0" anchor="b">
                    <a:lnL>
                      <a:noFill/>
                    </a:lnL>
                    <a:lnR>
                      <a:noFill/>
                    </a:lnR>
                    <a:lnT>
                      <a:noFill/>
                    </a:lnT>
                    <a:lnB>
                      <a:noFill/>
                    </a:lnB>
                  </a:tcPr>
                </a:tc>
                <a:extLst>
                  <a:ext uri="{0D108BD9-81ED-4DB2-BD59-A6C34878D82A}">
                    <a16:rowId xmlns:a16="http://schemas.microsoft.com/office/drawing/2014/main" val="983272347"/>
                  </a:ext>
                </a:extLst>
              </a:tr>
              <a:tr h="132635">
                <a:tc>
                  <a:txBody>
                    <a:bodyPr/>
                    <a:lstStyle/>
                    <a:p>
                      <a:pPr algn="l" fontAlgn="b"/>
                      <a:r>
                        <a:rPr lang="en-US" sz="600" b="0" i="0" u="none" strike="noStrike">
                          <a:solidFill>
                            <a:srgbClr val="000000"/>
                          </a:solidFill>
                          <a:effectLst/>
                          <a:latin typeface="Arial" panose="020B0604020202020204" pitchFamily="34" charset="0"/>
                        </a:rPr>
                        <a:t>[D8-PL] Krajnik - Vierraden 2 [OPP] [PL] / N-1 Mikulowa - Pasikurowice</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587.95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19%</a:t>
                      </a:r>
                    </a:p>
                  </a:txBody>
                  <a:tcPr marL="0" marR="0" marT="0" marB="0" anchor="b">
                    <a:lnL>
                      <a:noFill/>
                    </a:lnL>
                    <a:lnR>
                      <a:noFill/>
                    </a:lnR>
                    <a:lnT>
                      <a:noFill/>
                    </a:lnT>
                    <a:lnB>
                      <a:noFill/>
                    </a:lnB>
                  </a:tcPr>
                </a:tc>
                <a:extLst>
                  <a:ext uri="{0D108BD9-81ED-4DB2-BD59-A6C34878D82A}">
                    <a16:rowId xmlns:a16="http://schemas.microsoft.com/office/drawing/2014/main" val="129053139"/>
                  </a:ext>
                </a:extLst>
              </a:tr>
              <a:tr h="132635">
                <a:tc>
                  <a:txBody>
                    <a:bodyPr/>
                    <a:lstStyle/>
                    <a:p>
                      <a:pPr algn="l" fontAlgn="b"/>
                      <a:r>
                        <a:rPr lang="en-US" sz="600" b="0" i="0" u="none" strike="noStrike">
                          <a:solidFill>
                            <a:srgbClr val="000000"/>
                          </a:solidFill>
                          <a:effectLst/>
                          <a:latin typeface="Arial" panose="020B0604020202020204" pitchFamily="34" charset="0"/>
                        </a:rPr>
                        <a:t>[BE-BE] PST Van Eyck 2 [OPP] [BE] / N-1 Achene - Lonny 380.19</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3.1</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54%</a:t>
                      </a:r>
                    </a:p>
                  </a:txBody>
                  <a:tcPr marL="0" marR="0" marT="0" marB="0" anchor="b">
                    <a:lnL>
                      <a:noFill/>
                    </a:lnL>
                    <a:lnR>
                      <a:noFill/>
                    </a:lnR>
                    <a:lnT>
                      <a:noFill/>
                    </a:lnT>
                    <a:lnB>
                      <a:noFill/>
                    </a:lnB>
                  </a:tcPr>
                </a:tc>
                <a:extLst>
                  <a:ext uri="{0D108BD9-81ED-4DB2-BD59-A6C34878D82A}">
                    <a16:rowId xmlns:a16="http://schemas.microsoft.com/office/drawing/2014/main" val="3379439480"/>
                  </a:ext>
                </a:extLst>
              </a:tr>
              <a:tr h="132635">
                <a:tc>
                  <a:txBody>
                    <a:bodyPr/>
                    <a:lstStyle/>
                    <a:p>
                      <a:pPr algn="l" fontAlgn="b"/>
                      <a:r>
                        <a:rPr lang="en-US" sz="600" b="1" i="0" u="none" strike="noStrike">
                          <a:solidFill>
                            <a:srgbClr val="000000"/>
                          </a:solidFill>
                          <a:effectLst/>
                          <a:latin typeface="Arial" panose="020B0604020202020204" pitchFamily="34" charset="0"/>
                        </a:rPr>
                        <a:t>22</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783.09</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1" i="0" u="none" strike="noStrike">
                          <a:solidFill>
                            <a:srgbClr val="000000"/>
                          </a:solidFill>
                          <a:effectLst/>
                          <a:latin typeface="Arial" panose="020B0604020202020204" pitchFamily="34" charset="0"/>
                        </a:rPr>
                        <a:t>246%</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419086211"/>
                  </a:ext>
                </a:extLst>
              </a:tr>
              <a:tr h="132635">
                <a:tc>
                  <a:txBody>
                    <a:bodyPr/>
                    <a:lstStyle/>
                    <a:p>
                      <a:pPr algn="l" fontAlgn="b"/>
                      <a:r>
                        <a:rPr lang="de-DE" sz="600" b="0" i="0" u="none" strike="noStrike">
                          <a:solidFill>
                            <a:srgbClr val="000000"/>
                          </a:solidFill>
                          <a:effectLst/>
                          <a:latin typeface="Arial" panose="020B0604020202020204" pitchFamily="34" charset="0"/>
                        </a:rPr>
                        <a:t>[D8-D8] Pasewalk - Vierraden 306 [DIR] / N-1 Vierraden - Neuenhagen 304</a:t>
                      </a:r>
                    </a:p>
                  </a:txBody>
                  <a:tcPr marL="72361"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783.09</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r" fontAlgn="b"/>
                      <a:r>
                        <a:rPr lang="en-US" sz="600" b="0" i="0" u="none" strike="noStrike">
                          <a:solidFill>
                            <a:srgbClr val="000000"/>
                          </a:solidFill>
                          <a:effectLst/>
                          <a:latin typeface="Arial" panose="020B0604020202020204" pitchFamily="34" charset="0"/>
                        </a:rPr>
                        <a:t>22%</a:t>
                      </a:r>
                    </a:p>
                  </a:txBody>
                  <a:tcPr marL="0" marR="0" marT="0"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623487712"/>
                  </a:ext>
                </a:extLst>
              </a:tr>
              <a:tr h="132635">
                <a:tc>
                  <a:txBody>
                    <a:bodyPr/>
                    <a:lstStyle/>
                    <a:p>
                      <a:pPr algn="l" fontAlgn="b"/>
                      <a:r>
                        <a:rPr lang="en-US" sz="600" b="0" i="0" u="none" strike="noStrike">
                          <a:solidFill>
                            <a:srgbClr val="000000"/>
                          </a:solidFill>
                          <a:effectLst/>
                          <a:latin typeface="Arial" panose="020B0604020202020204" pitchFamily="34" charset="0"/>
                        </a:rPr>
                        <a:t>[SK-PL] Lemesany - Krosno Iskrz 2 [OPP] [PL] / N-1 Lemesany - Krosno Iskrz 1</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322.23</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47%</a:t>
                      </a:r>
                    </a:p>
                  </a:txBody>
                  <a:tcPr marL="0" marR="0" marT="0" marB="0" anchor="b">
                    <a:lnL>
                      <a:noFill/>
                    </a:lnL>
                    <a:lnR>
                      <a:noFill/>
                    </a:lnR>
                    <a:lnT>
                      <a:noFill/>
                    </a:lnT>
                    <a:lnB>
                      <a:noFill/>
                    </a:lnB>
                  </a:tcPr>
                </a:tc>
                <a:extLst>
                  <a:ext uri="{0D108BD9-81ED-4DB2-BD59-A6C34878D82A}">
                    <a16:rowId xmlns:a16="http://schemas.microsoft.com/office/drawing/2014/main" val="3579862145"/>
                  </a:ext>
                </a:extLst>
              </a:tr>
              <a:tr h="132635">
                <a:tc>
                  <a:txBody>
                    <a:bodyPr/>
                    <a:lstStyle/>
                    <a:p>
                      <a:pPr algn="l" fontAlgn="b"/>
                      <a:r>
                        <a:rPr lang="en-US" sz="600" b="0" i="0" u="none" strike="noStrike">
                          <a:solidFill>
                            <a:srgbClr val="000000"/>
                          </a:solidFill>
                          <a:effectLst/>
                          <a:latin typeface="Arial" panose="020B0604020202020204" pitchFamily="34" charset="0"/>
                        </a:rPr>
                        <a:t>[SK-SK] V.Dur - Levice 2 [DIR] / N-1 V.Dur - Levice 1</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43.2</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41%</a:t>
                      </a:r>
                    </a:p>
                  </a:txBody>
                  <a:tcPr marL="0" marR="0" marT="0" marB="0" anchor="b">
                    <a:lnL>
                      <a:noFill/>
                    </a:lnL>
                    <a:lnR>
                      <a:noFill/>
                    </a:lnR>
                    <a:lnT>
                      <a:noFill/>
                    </a:lnT>
                    <a:lnB>
                      <a:noFill/>
                    </a:lnB>
                  </a:tcPr>
                </a:tc>
                <a:extLst>
                  <a:ext uri="{0D108BD9-81ED-4DB2-BD59-A6C34878D82A}">
                    <a16:rowId xmlns:a16="http://schemas.microsoft.com/office/drawing/2014/main" val="4078471521"/>
                  </a:ext>
                </a:extLst>
              </a:tr>
              <a:tr h="132635">
                <a:tc>
                  <a:txBody>
                    <a:bodyPr/>
                    <a:lstStyle/>
                    <a:p>
                      <a:pPr algn="l" fontAlgn="b"/>
                      <a:r>
                        <a:rPr lang="en-US" sz="600" b="0" i="0" u="none" strike="noStrike">
                          <a:solidFill>
                            <a:srgbClr val="000000"/>
                          </a:solidFill>
                          <a:effectLst/>
                          <a:latin typeface="Arial" panose="020B0604020202020204" pitchFamily="34" charset="0"/>
                        </a:rPr>
                        <a:t>[NL-NL] Krimpen a/d IJssel-Geertruidenberg 380 W [OPP] / N-1 Krimpen a/d IJssel-Geertruidenberg 380 Z</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1.89</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52%</a:t>
                      </a:r>
                    </a:p>
                  </a:txBody>
                  <a:tcPr marL="0" marR="0" marT="0" marB="0" anchor="b">
                    <a:lnL>
                      <a:noFill/>
                    </a:lnL>
                    <a:lnR>
                      <a:noFill/>
                    </a:lnR>
                    <a:lnT>
                      <a:noFill/>
                    </a:lnT>
                    <a:lnB>
                      <a:noFill/>
                    </a:lnB>
                  </a:tcPr>
                </a:tc>
                <a:extLst>
                  <a:ext uri="{0D108BD9-81ED-4DB2-BD59-A6C34878D82A}">
                    <a16:rowId xmlns:a16="http://schemas.microsoft.com/office/drawing/2014/main" val="681313701"/>
                  </a:ext>
                </a:extLst>
              </a:tr>
              <a:tr h="132635">
                <a:tc>
                  <a:txBody>
                    <a:bodyPr/>
                    <a:lstStyle/>
                    <a:p>
                      <a:pPr algn="l" fontAlgn="b"/>
                      <a:r>
                        <a:rPr lang="en-US" sz="600" b="0" i="0" u="none" strike="noStrike">
                          <a:solidFill>
                            <a:srgbClr val="000000"/>
                          </a:solidFill>
                          <a:effectLst/>
                          <a:latin typeface="Arial" panose="020B0604020202020204" pitchFamily="34" charset="0"/>
                        </a:rPr>
                        <a:t>[NL-NL] Diemen-Lelystad 380 W [OPP] / N-1 Krimpen a/d IJssel-Geertruidenberg 380 W</a:t>
                      </a:r>
                    </a:p>
                  </a:txBody>
                  <a:tcPr marL="72361"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3.75</a:t>
                      </a:r>
                    </a:p>
                  </a:txBody>
                  <a:tcPr marL="0" marR="0" marT="0" marB="0" anchor="b">
                    <a:lnL>
                      <a:noFill/>
                    </a:lnL>
                    <a:lnR>
                      <a:noFill/>
                    </a:lnR>
                    <a:lnT>
                      <a:noFill/>
                    </a:lnT>
                    <a:lnB>
                      <a:noFill/>
                    </a:lnB>
                  </a:tcPr>
                </a:tc>
                <a:tc>
                  <a:txBody>
                    <a:bodyPr/>
                    <a:lstStyle/>
                    <a:p>
                      <a:pPr algn="r" fontAlgn="b"/>
                      <a:r>
                        <a:rPr lang="en-US" sz="600" b="0" i="0" u="none" strike="noStrike">
                          <a:solidFill>
                            <a:srgbClr val="000000"/>
                          </a:solidFill>
                          <a:effectLst/>
                          <a:latin typeface="Arial" panose="020B0604020202020204" pitchFamily="34" charset="0"/>
                        </a:rPr>
                        <a:t>24%</a:t>
                      </a:r>
                    </a:p>
                  </a:txBody>
                  <a:tcPr marL="0" marR="0" marT="0" marB="0" anchor="b">
                    <a:lnL>
                      <a:noFill/>
                    </a:lnL>
                    <a:lnR>
                      <a:noFill/>
                    </a:lnR>
                    <a:lnT>
                      <a:noFill/>
                    </a:lnT>
                    <a:lnB>
                      <a:noFill/>
                    </a:lnB>
                  </a:tcPr>
                </a:tc>
                <a:extLst>
                  <a:ext uri="{0D108BD9-81ED-4DB2-BD59-A6C34878D82A}">
                    <a16:rowId xmlns:a16="http://schemas.microsoft.com/office/drawing/2014/main" val="3505446688"/>
                  </a:ext>
                </a:extLst>
              </a:tr>
              <a:tr h="132635">
                <a:tc>
                  <a:txBody>
                    <a:bodyPr/>
                    <a:lstStyle/>
                    <a:p>
                      <a:pPr algn="l" fontAlgn="b"/>
                      <a:r>
                        <a:rPr lang="en-US" sz="600" b="0" i="0" u="none" strike="noStrike">
                          <a:solidFill>
                            <a:srgbClr val="000000"/>
                          </a:solidFill>
                          <a:effectLst/>
                          <a:latin typeface="Arial" panose="020B0604020202020204" pitchFamily="34" charset="0"/>
                        </a:rPr>
                        <a:t>[BE-BE] PST Van Eyck 2 [OPP] [BE] / N-1 Achene - Lonny 380.19</a:t>
                      </a:r>
                    </a:p>
                  </a:txBody>
                  <a:tcPr marL="72361"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0" i="0" u="none" strike="noStrike">
                          <a:solidFill>
                            <a:srgbClr val="000000"/>
                          </a:solidFill>
                          <a:effectLst/>
                          <a:latin typeface="Arial" panose="020B0604020202020204" pitchFamily="34" charset="0"/>
                        </a:rPr>
                        <a:t>2.33</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r" fontAlgn="b"/>
                      <a:r>
                        <a:rPr lang="en-US" sz="600" b="0" i="0" u="none" strike="noStrike">
                          <a:solidFill>
                            <a:srgbClr val="000000"/>
                          </a:solidFill>
                          <a:effectLst/>
                          <a:latin typeface="Arial" panose="020B0604020202020204" pitchFamily="34" charset="0"/>
                        </a:rPr>
                        <a:t>60%</a:t>
                      </a:r>
                    </a:p>
                  </a:txBody>
                  <a:tcPr marL="0" marR="0" marT="0"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76889390"/>
                  </a:ext>
                </a:extLst>
              </a:tr>
              <a:tr h="132635">
                <a:tc>
                  <a:txBody>
                    <a:bodyPr/>
                    <a:lstStyle/>
                    <a:p>
                      <a:pPr algn="l" fontAlgn="b"/>
                      <a:r>
                        <a:rPr lang="en-US" sz="600" b="1" i="0" u="none" strike="noStrike">
                          <a:solidFill>
                            <a:srgbClr val="000000"/>
                          </a:solidFill>
                          <a:effectLst/>
                          <a:latin typeface="Arial" panose="020B0604020202020204" pitchFamily="34" charset="0"/>
                        </a:rPr>
                        <a:t>Total sum</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600" b="1" i="0" u="none" strike="noStrike">
                          <a:solidFill>
                            <a:srgbClr val="000000"/>
                          </a:solidFill>
                          <a:effectLst/>
                          <a:latin typeface="Arial" panose="020B0604020202020204" pitchFamily="34" charset="0"/>
                        </a:rPr>
                        <a:t>2294.96</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r" fontAlgn="b"/>
                      <a:r>
                        <a:rPr lang="en-US" sz="600" b="1" i="0" u="none" strike="noStrike" dirty="0">
                          <a:solidFill>
                            <a:srgbClr val="000000"/>
                          </a:solidFill>
                          <a:effectLst/>
                          <a:latin typeface="Arial" panose="020B0604020202020204" pitchFamily="34" charset="0"/>
                        </a:rPr>
                        <a:t>2326%</a:t>
                      </a:r>
                    </a:p>
                  </a:txBody>
                  <a:tcPr marL="0" marR="0" marT="0"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1778959934"/>
                  </a:ext>
                </a:extLst>
              </a:tr>
            </a:tbl>
          </a:graphicData>
        </a:graphic>
      </p:graphicFrame>
    </p:spTree>
    <p:extLst>
      <p:ext uri="{BB962C8B-B14F-4D97-AF65-F5344CB8AC3E}">
        <p14:creationId xmlns:p14="http://schemas.microsoft.com/office/powerpoint/2010/main" val="1621343781"/>
      </p:ext>
    </p:extLst>
  </p:cSld>
  <p:clrMapOvr>
    <a:masterClrMapping/>
  </p:clrMapOvr>
</p:sld>
</file>

<file path=ppt/theme/theme1.xml><?xml version="1.0" encoding="utf-8"?>
<a:theme xmlns:a="http://schemas.openxmlformats.org/drawingml/2006/main" name="8_Magnus Red 4ENERGY">
  <a:themeElements>
    <a:clrScheme name="Magnus color">
      <a:dk1>
        <a:srgbClr val="000000"/>
      </a:dk1>
      <a:lt1>
        <a:srgbClr val="FFFFFF"/>
      </a:lt1>
      <a:dk2>
        <a:srgbClr val="5F5F5F"/>
      </a:dk2>
      <a:lt2>
        <a:srgbClr val="BFBFBF"/>
      </a:lt2>
      <a:accent1>
        <a:srgbClr val="AD0600"/>
      </a:accent1>
      <a:accent2>
        <a:srgbClr val="0078AA"/>
      </a:accent2>
      <a:accent3>
        <a:srgbClr val="A0AA05"/>
      </a:accent3>
      <a:accent4>
        <a:srgbClr val="DC7306"/>
      </a:accent4>
      <a:accent5>
        <a:srgbClr val="E4002B"/>
      </a:accent5>
      <a:accent6>
        <a:srgbClr val="004682"/>
      </a:accent6>
      <a:hlink>
        <a:srgbClr val="3F3F3F"/>
      </a:hlink>
      <a:folHlink>
        <a:srgbClr val="A5A5A5"/>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FF"/>
        </a:solidFill>
        <a:ln w="9525" cap="flat" cmpd="sng" algn="ctr">
          <a:solidFill>
            <a:schemeClr val="tx1"/>
          </a:solidFill>
          <a:prstDash val="solid"/>
          <a:round/>
          <a:headEnd type="none" w="med" len="med"/>
          <a:tailEnd type="none" w="med" len="med"/>
        </a:ln>
        <a:effectLst/>
      </a:spPr>
      <a:bodyPr vert="horz" wrap="square" lIns="91440" tIns="45720" rIns="91440" bIns="45720" numCol="1" rtlCol="0"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b="0" i="0" u="none" strike="noStrike" cap="none" normalizeH="0" baseline="0" smtClean="0">
            <a:ln>
              <a:noFill/>
            </a:ln>
            <a:solidFill>
              <a:schemeClr val="tx1"/>
            </a:solidFill>
            <a:effectLst/>
            <a:latin typeface="+mn-lt"/>
          </a:defRPr>
        </a:defPPr>
      </a:lstStyle>
    </a:spDef>
    <a:lnDef>
      <a:spPr bwMode="auto">
        <a:solidFill>
          <a:schemeClr val="accent1"/>
        </a:solidFill>
        <a:ln w="19050" cap="flat" cmpd="sng" algn="ctr">
          <a:solidFill>
            <a:schemeClr val="tx1"/>
          </a:solidFill>
          <a:prstDash val="solid"/>
          <a:round/>
          <a:headEnd type="none" w="med" len="med"/>
          <a:tailEnd type="arrow"/>
        </a:ln>
        <a:effectLst/>
      </a:spPr>
      <a:bodyPr/>
      <a:lstStyle/>
    </a:lnDef>
    <a:txDef>
      <a:spPr>
        <a:noFill/>
      </a:spPr>
      <a:bodyPr wrap="none" rtlCol="0">
        <a:spAutoFit/>
      </a:bodyPr>
      <a:lstStyle>
        <a:defPPr algn="l">
          <a:defRPr sz="1400" smtClean="0">
            <a:solidFill>
              <a:schemeClr val="tx2"/>
            </a:solidFill>
            <a:latin typeface="Arial" panose="020B0604020202020204" pitchFamily="34" charset="0"/>
            <a:cs typeface="Arial" panose="020B0604020202020204" pitchFamily="34" charset="0"/>
          </a:defRPr>
        </a:defPPr>
      </a:lstStyle>
    </a:txDef>
  </a:objectDefaults>
  <a:extraClrSchemeLst>
    <a:extraClrScheme>
      <a:clrScheme name="Nouvelle pré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Nouvelle pré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Nouvelle pré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Nouvelle pré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Nouvelle pré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Nouvelle pré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Nouvelle pré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Nouvelle pré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Nouvelle pré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Nouvelle pré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Nouvelle pré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Nouvelle pré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emplate CWE slides 2" id="{9C6C80EF-07BA-4316-A3B7-3AC9E50EED1F}" vid="{7A22D3B6-89C6-4749-A306-7BF1AB253485}"/>
    </a:ext>
  </a:extLst>
</a:theme>
</file>

<file path=ppt/theme/theme2.xml><?xml version="1.0" encoding="utf-8"?>
<a:theme xmlns:a="http://schemas.openxmlformats.org/drawingml/2006/main" name="6_Magnus Red 4ENERGY">
  <a:themeElements>
    <a:clrScheme name="Magnus color">
      <a:dk1>
        <a:srgbClr val="000000"/>
      </a:dk1>
      <a:lt1>
        <a:srgbClr val="FFFFFF"/>
      </a:lt1>
      <a:dk2>
        <a:srgbClr val="5F5F5F"/>
      </a:dk2>
      <a:lt2>
        <a:srgbClr val="BFBFBF"/>
      </a:lt2>
      <a:accent1>
        <a:srgbClr val="AD0600"/>
      </a:accent1>
      <a:accent2>
        <a:srgbClr val="0078AA"/>
      </a:accent2>
      <a:accent3>
        <a:srgbClr val="A0AA05"/>
      </a:accent3>
      <a:accent4>
        <a:srgbClr val="DC7306"/>
      </a:accent4>
      <a:accent5>
        <a:srgbClr val="E4002B"/>
      </a:accent5>
      <a:accent6>
        <a:srgbClr val="004682"/>
      </a:accent6>
      <a:hlink>
        <a:srgbClr val="3F3F3F"/>
      </a:hlink>
      <a:folHlink>
        <a:srgbClr val="A5A5A5"/>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FF"/>
        </a:solidFill>
        <a:ln w="9525" cap="flat" cmpd="sng" algn="ctr">
          <a:solidFill>
            <a:schemeClr val="tx1"/>
          </a:solidFill>
          <a:prstDash val="solid"/>
          <a:round/>
          <a:headEnd type="none" w="med" len="med"/>
          <a:tailEnd type="none" w="med" len="med"/>
        </a:ln>
        <a:effectLst/>
      </a:spPr>
      <a:bodyPr vert="horz" wrap="square" lIns="91440" tIns="45720" rIns="91440" bIns="45720" numCol="1" rtlCol="0"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b="0" i="0" u="none" strike="noStrike" cap="none" normalizeH="0" baseline="0" smtClean="0">
            <a:ln>
              <a:noFill/>
            </a:ln>
            <a:solidFill>
              <a:schemeClr val="tx1"/>
            </a:solidFill>
            <a:effectLst/>
            <a:latin typeface="+mn-lt"/>
          </a:defRPr>
        </a:defPPr>
      </a:lstStyle>
    </a:spDef>
    <a:lnDef>
      <a:spPr bwMode="auto">
        <a:solidFill>
          <a:schemeClr val="accent1"/>
        </a:solidFill>
        <a:ln w="19050" cap="flat" cmpd="sng" algn="ctr">
          <a:solidFill>
            <a:schemeClr val="tx1"/>
          </a:solidFill>
          <a:prstDash val="solid"/>
          <a:round/>
          <a:headEnd type="none" w="med" len="med"/>
          <a:tailEnd type="arrow"/>
        </a:ln>
        <a:effectLst/>
      </a:spPr>
      <a:bodyPr/>
      <a:lstStyle/>
    </a:lnDef>
    <a:txDef>
      <a:spPr>
        <a:noFill/>
      </a:spPr>
      <a:bodyPr wrap="none" rtlCol="0">
        <a:spAutoFit/>
      </a:bodyPr>
      <a:lstStyle>
        <a:defPPr algn="l">
          <a:defRPr sz="1400" smtClean="0">
            <a:solidFill>
              <a:schemeClr val="tx2"/>
            </a:solidFill>
            <a:latin typeface="Arial" panose="020B0604020202020204" pitchFamily="34" charset="0"/>
            <a:cs typeface="Arial" panose="020B0604020202020204" pitchFamily="34" charset="0"/>
          </a:defRPr>
        </a:defPPr>
      </a:lstStyle>
    </a:txDef>
  </a:objectDefaults>
  <a:extraClrSchemeLst>
    <a:extraClrScheme>
      <a:clrScheme name="Nouvelle pré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Nouvelle pré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Nouvelle pré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Nouvelle pré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Nouvelle pré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Nouvelle pré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Nouvelle pré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Nouvelle pré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Nouvelle pré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Nouvelle pré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Nouvelle pré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Nouvelle pré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emplate CWE slides 2" id="{9C6C80EF-07BA-4316-A3B7-3AC9E50EED1F}" vid="{7A22D3B6-89C6-4749-A306-7BF1AB253485}"/>
    </a:ext>
  </a:extLst>
</a:theme>
</file>

<file path=ppt/theme/theme3.xml><?xml version="1.0" encoding="utf-8"?>
<a:theme xmlns:a="http://schemas.openxmlformats.org/drawingml/2006/main" name="7_Magnus Red 4ENERGY">
  <a:themeElements>
    <a:clrScheme name="Magnus color">
      <a:dk1>
        <a:srgbClr val="000000"/>
      </a:dk1>
      <a:lt1>
        <a:srgbClr val="FFFFFF"/>
      </a:lt1>
      <a:dk2>
        <a:srgbClr val="5F5F5F"/>
      </a:dk2>
      <a:lt2>
        <a:srgbClr val="BFBFBF"/>
      </a:lt2>
      <a:accent1>
        <a:srgbClr val="AD0600"/>
      </a:accent1>
      <a:accent2>
        <a:srgbClr val="0078AA"/>
      </a:accent2>
      <a:accent3>
        <a:srgbClr val="A0AA05"/>
      </a:accent3>
      <a:accent4>
        <a:srgbClr val="DC7306"/>
      </a:accent4>
      <a:accent5>
        <a:srgbClr val="E4002B"/>
      </a:accent5>
      <a:accent6>
        <a:srgbClr val="004682"/>
      </a:accent6>
      <a:hlink>
        <a:srgbClr val="3F3F3F"/>
      </a:hlink>
      <a:folHlink>
        <a:srgbClr val="A5A5A5"/>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FF"/>
        </a:solidFill>
        <a:ln w="9525" cap="flat" cmpd="sng" algn="ctr">
          <a:solidFill>
            <a:schemeClr val="tx1"/>
          </a:solidFill>
          <a:prstDash val="solid"/>
          <a:round/>
          <a:headEnd type="none" w="med" len="med"/>
          <a:tailEnd type="none" w="med" len="med"/>
        </a:ln>
        <a:effectLst/>
      </a:spPr>
      <a:bodyPr vert="horz" wrap="square" lIns="91440" tIns="45720" rIns="91440" bIns="45720" numCol="1" rtlCol="0"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b="0" i="0" u="none" strike="noStrike" cap="none" normalizeH="0" baseline="0" smtClean="0">
            <a:ln>
              <a:noFill/>
            </a:ln>
            <a:solidFill>
              <a:schemeClr val="tx1"/>
            </a:solidFill>
            <a:effectLst/>
            <a:latin typeface="+mn-lt"/>
          </a:defRPr>
        </a:defPPr>
      </a:lstStyle>
    </a:spDef>
    <a:lnDef>
      <a:spPr bwMode="auto">
        <a:solidFill>
          <a:schemeClr val="accent1"/>
        </a:solidFill>
        <a:ln w="19050" cap="flat" cmpd="sng" algn="ctr">
          <a:solidFill>
            <a:schemeClr val="tx1"/>
          </a:solidFill>
          <a:prstDash val="solid"/>
          <a:round/>
          <a:headEnd type="none" w="med" len="med"/>
          <a:tailEnd type="arrow"/>
        </a:ln>
        <a:effectLst/>
      </a:spPr>
      <a:bodyPr/>
      <a:lstStyle/>
    </a:lnDef>
    <a:txDef>
      <a:spPr>
        <a:noFill/>
      </a:spPr>
      <a:bodyPr wrap="none" rtlCol="0">
        <a:spAutoFit/>
      </a:bodyPr>
      <a:lstStyle>
        <a:defPPr algn="l">
          <a:defRPr sz="1400" smtClean="0">
            <a:solidFill>
              <a:schemeClr val="tx2"/>
            </a:solidFill>
            <a:latin typeface="Arial" panose="020B0604020202020204" pitchFamily="34" charset="0"/>
            <a:cs typeface="Arial" panose="020B0604020202020204" pitchFamily="34" charset="0"/>
          </a:defRPr>
        </a:defPPr>
      </a:lstStyle>
    </a:txDef>
  </a:objectDefaults>
  <a:extraClrSchemeLst>
    <a:extraClrScheme>
      <a:clrScheme name="Nouvelle pré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Nouvelle pré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Nouvelle pré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Nouvelle pré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Nouvelle pré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Nouvelle pré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Nouvelle pré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Nouvelle pré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Nouvelle pré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Nouvelle pré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Nouvelle pré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Nouvelle pré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emplate CWE slides 2" id="{9C6C80EF-07BA-4316-A3B7-3AC9E50EED1F}" vid="{7A22D3B6-89C6-4749-A306-7BF1AB253485}"/>
    </a:ext>
  </a:extLst>
</a:theme>
</file>

<file path=ppt/theme/theme4.xml><?xml version="1.0" encoding="utf-8"?>
<a:theme xmlns:a="http://schemas.openxmlformats.org/drawingml/2006/main" name="9_Magnus Red 4ENERGY">
  <a:themeElements>
    <a:clrScheme name="Magnus color">
      <a:dk1>
        <a:srgbClr val="000000"/>
      </a:dk1>
      <a:lt1>
        <a:srgbClr val="FFFFFF"/>
      </a:lt1>
      <a:dk2>
        <a:srgbClr val="5F5F5F"/>
      </a:dk2>
      <a:lt2>
        <a:srgbClr val="BFBFBF"/>
      </a:lt2>
      <a:accent1>
        <a:srgbClr val="AD0600"/>
      </a:accent1>
      <a:accent2>
        <a:srgbClr val="0078AA"/>
      </a:accent2>
      <a:accent3>
        <a:srgbClr val="A0AA05"/>
      </a:accent3>
      <a:accent4>
        <a:srgbClr val="DC7306"/>
      </a:accent4>
      <a:accent5>
        <a:srgbClr val="E4002B"/>
      </a:accent5>
      <a:accent6>
        <a:srgbClr val="004682"/>
      </a:accent6>
      <a:hlink>
        <a:srgbClr val="3F3F3F"/>
      </a:hlink>
      <a:folHlink>
        <a:srgbClr val="A5A5A5"/>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FF"/>
        </a:solidFill>
        <a:ln w="9525" cap="flat" cmpd="sng" algn="ctr">
          <a:solidFill>
            <a:schemeClr val="tx1"/>
          </a:solidFill>
          <a:prstDash val="solid"/>
          <a:round/>
          <a:headEnd type="none" w="med" len="med"/>
          <a:tailEnd type="none" w="med" len="med"/>
        </a:ln>
        <a:effectLst/>
      </a:spPr>
      <a:bodyPr vert="horz" wrap="square" lIns="91440" tIns="45720" rIns="91440" bIns="45720" numCol="1" rtlCol="0"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b="0" i="0" u="none" strike="noStrike" cap="none" normalizeH="0" baseline="0" smtClean="0">
            <a:ln>
              <a:noFill/>
            </a:ln>
            <a:solidFill>
              <a:schemeClr val="tx1"/>
            </a:solidFill>
            <a:effectLst/>
            <a:latin typeface="+mn-lt"/>
          </a:defRPr>
        </a:defPPr>
      </a:lstStyle>
    </a:spDef>
    <a:lnDef>
      <a:spPr bwMode="auto">
        <a:solidFill>
          <a:schemeClr val="accent1"/>
        </a:solidFill>
        <a:ln w="19050" cap="flat" cmpd="sng" algn="ctr">
          <a:solidFill>
            <a:schemeClr val="tx1"/>
          </a:solidFill>
          <a:prstDash val="solid"/>
          <a:round/>
          <a:headEnd type="none" w="med" len="med"/>
          <a:tailEnd type="arrow"/>
        </a:ln>
        <a:effectLst/>
      </a:spPr>
      <a:bodyPr/>
      <a:lstStyle/>
    </a:lnDef>
    <a:txDef>
      <a:spPr>
        <a:noFill/>
      </a:spPr>
      <a:bodyPr wrap="none" rtlCol="0">
        <a:spAutoFit/>
      </a:bodyPr>
      <a:lstStyle>
        <a:defPPr algn="l">
          <a:defRPr sz="1400" smtClean="0">
            <a:solidFill>
              <a:schemeClr val="tx2"/>
            </a:solidFill>
            <a:latin typeface="Arial" panose="020B0604020202020204" pitchFamily="34" charset="0"/>
            <a:cs typeface="Arial" panose="020B0604020202020204" pitchFamily="34" charset="0"/>
          </a:defRPr>
        </a:defPPr>
      </a:lstStyle>
    </a:txDef>
  </a:objectDefaults>
  <a:extraClrSchemeLst>
    <a:extraClrScheme>
      <a:clrScheme name="Nouvelle pré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Nouvelle pré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Nouvelle pré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Nouvelle pré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Nouvelle pré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Nouvelle pré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Nouvelle pré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Nouvelle pré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Nouvelle pré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Nouvelle pré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Nouvelle pré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Nouvelle pré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emplate CWE slides 2" id="{9C6C80EF-07BA-4316-A3B7-3AC9E50EED1F}" vid="{7A22D3B6-89C6-4749-A306-7BF1AB253485}"/>
    </a:ext>
  </a:extLst>
</a:theme>
</file>

<file path=ppt/theme/theme5.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10_Magnus Red 4ENERGY">
  <a:themeElements>
    <a:clrScheme name="Magnus color">
      <a:dk1>
        <a:srgbClr val="000000"/>
      </a:dk1>
      <a:lt1>
        <a:srgbClr val="FFFFFF"/>
      </a:lt1>
      <a:dk2>
        <a:srgbClr val="5F5F5F"/>
      </a:dk2>
      <a:lt2>
        <a:srgbClr val="BFBFBF"/>
      </a:lt2>
      <a:accent1>
        <a:srgbClr val="AD0600"/>
      </a:accent1>
      <a:accent2>
        <a:srgbClr val="0078AA"/>
      </a:accent2>
      <a:accent3>
        <a:srgbClr val="A0AA05"/>
      </a:accent3>
      <a:accent4>
        <a:srgbClr val="DC7306"/>
      </a:accent4>
      <a:accent5>
        <a:srgbClr val="E4002B"/>
      </a:accent5>
      <a:accent6>
        <a:srgbClr val="004682"/>
      </a:accent6>
      <a:hlink>
        <a:srgbClr val="3F3F3F"/>
      </a:hlink>
      <a:folHlink>
        <a:srgbClr val="A5A5A5"/>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FF"/>
        </a:solidFill>
        <a:ln w="9525" cap="flat" cmpd="sng" algn="ctr">
          <a:solidFill>
            <a:schemeClr val="tx1"/>
          </a:solidFill>
          <a:prstDash val="solid"/>
          <a:round/>
          <a:headEnd type="none" w="med" len="med"/>
          <a:tailEnd type="none" w="med" len="med"/>
        </a:ln>
        <a:effectLst/>
      </a:spPr>
      <a:bodyPr vert="horz" wrap="square" lIns="91440" tIns="45720" rIns="91440" bIns="45720" numCol="1" rtlCol="0"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b="0" i="0" u="none" strike="noStrike" cap="none" normalizeH="0" baseline="0" smtClean="0">
            <a:ln>
              <a:noFill/>
            </a:ln>
            <a:solidFill>
              <a:schemeClr val="tx1"/>
            </a:solidFill>
            <a:effectLst/>
            <a:latin typeface="+mn-lt"/>
          </a:defRPr>
        </a:defPPr>
      </a:lstStyle>
    </a:spDef>
    <a:lnDef>
      <a:spPr bwMode="auto">
        <a:solidFill>
          <a:schemeClr val="accent1"/>
        </a:solidFill>
        <a:ln w="19050" cap="flat" cmpd="sng" algn="ctr">
          <a:solidFill>
            <a:schemeClr val="tx1"/>
          </a:solidFill>
          <a:prstDash val="solid"/>
          <a:round/>
          <a:headEnd type="none" w="med" len="med"/>
          <a:tailEnd type="arrow"/>
        </a:ln>
        <a:effectLst/>
      </a:spPr>
      <a:bodyPr/>
      <a:lstStyle/>
    </a:lnDef>
    <a:txDef>
      <a:spPr>
        <a:noFill/>
      </a:spPr>
      <a:bodyPr wrap="none" rtlCol="0">
        <a:spAutoFit/>
      </a:bodyPr>
      <a:lstStyle>
        <a:defPPr algn="l">
          <a:defRPr sz="1400" smtClean="0">
            <a:solidFill>
              <a:schemeClr val="tx2"/>
            </a:solidFill>
            <a:latin typeface="Arial" panose="020B0604020202020204" pitchFamily="34" charset="0"/>
            <a:cs typeface="Arial" panose="020B0604020202020204" pitchFamily="34" charset="0"/>
          </a:defRPr>
        </a:defPPr>
      </a:lstStyle>
    </a:txDef>
  </a:objectDefaults>
  <a:extraClrSchemeLst>
    <a:extraClrScheme>
      <a:clrScheme name="Nouvelle pré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Nouvelle pré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Nouvelle pré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Nouvelle pré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Nouvelle pré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Nouvelle pré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Nouvelle pré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Nouvelle pré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Nouvelle pré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Nouvelle pré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Nouvelle pré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Nouvelle pré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emplate CWE slides 2" id="{9C6C80EF-07BA-4316-A3B7-3AC9E50EED1F}" vid="{7A22D3B6-89C6-4749-A306-7BF1AB253485}"/>
    </a:ext>
  </a:extLst>
</a:theme>
</file>

<file path=ppt/theme/theme7.xml><?xml version="1.0" encoding="utf-8"?>
<a:theme xmlns:a="http://schemas.openxmlformats.org/drawingml/2006/main" name="11_Magnus Red 4ENERGY">
  <a:themeElements>
    <a:clrScheme name="Magnus color">
      <a:dk1>
        <a:srgbClr val="000000"/>
      </a:dk1>
      <a:lt1>
        <a:srgbClr val="FFFFFF"/>
      </a:lt1>
      <a:dk2>
        <a:srgbClr val="5F5F5F"/>
      </a:dk2>
      <a:lt2>
        <a:srgbClr val="BFBFBF"/>
      </a:lt2>
      <a:accent1>
        <a:srgbClr val="AD0600"/>
      </a:accent1>
      <a:accent2>
        <a:srgbClr val="0078AA"/>
      </a:accent2>
      <a:accent3>
        <a:srgbClr val="A0AA05"/>
      </a:accent3>
      <a:accent4>
        <a:srgbClr val="DC7306"/>
      </a:accent4>
      <a:accent5>
        <a:srgbClr val="E4002B"/>
      </a:accent5>
      <a:accent6>
        <a:srgbClr val="004682"/>
      </a:accent6>
      <a:hlink>
        <a:srgbClr val="3F3F3F"/>
      </a:hlink>
      <a:folHlink>
        <a:srgbClr val="A5A5A5"/>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FFFFFF"/>
        </a:solidFill>
        <a:ln w="9525" cap="flat" cmpd="sng" algn="ctr">
          <a:solidFill>
            <a:schemeClr val="tx1"/>
          </a:solidFill>
          <a:prstDash val="solid"/>
          <a:round/>
          <a:headEnd type="none" w="med" len="med"/>
          <a:tailEnd type="none" w="med" len="med"/>
        </a:ln>
        <a:effectLst/>
      </a:spPr>
      <a:bodyPr vert="horz" wrap="square" lIns="91440" tIns="45720" rIns="91440" bIns="45720" numCol="1" rtlCol="0"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b="0" i="0" u="none" strike="noStrike" cap="none" normalizeH="0" baseline="0" smtClean="0">
            <a:ln>
              <a:noFill/>
            </a:ln>
            <a:solidFill>
              <a:schemeClr val="tx1"/>
            </a:solidFill>
            <a:effectLst/>
            <a:latin typeface="+mn-lt"/>
          </a:defRPr>
        </a:defPPr>
      </a:lstStyle>
    </a:spDef>
    <a:lnDef>
      <a:spPr bwMode="auto">
        <a:solidFill>
          <a:schemeClr val="accent1"/>
        </a:solidFill>
        <a:ln w="19050" cap="flat" cmpd="sng" algn="ctr">
          <a:solidFill>
            <a:schemeClr val="tx1"/>
          </a:solidFill>
          <a:prstDash val="solid"/>
          <a:round/>
          <a:headEnd type="none" w="med" len="med"/>
          <a:tailEnd type="arrow"/>
        </a:ln>
        <a:effectLst/>
      </a:spPr>
      <a:bodyPr/>
      <a:lstStyle/>
    </a:lnDef>
    <a:txDef>
      <a:spPr>
        <a:noFill/>
      </a:spPr>
      <a:bodyPr wrap="none" rtlCol="0">
        <a:spAutoFit/>
      </a:bodyPr>
      <a:lstStyle>
        <a:defPPr algn="l">
          <a:defRPr sz="1400" smtClean="0">
            <a:solidFill>
              <a:schemeClr val="tx2"/>
            </a:solidFill>
            <a:latin typeface="Arial" panose="020B0604020202020204" pitchFamily="34" charset="0"/>
            <a:cs typeface="Arial" panose="020B0604020202020204" pitchFamily="34" charset="0"/>
          </a:defRPr>
        </a:defPPr>
      </a:lstStyle>
    </a:txDef>
  </a:objectDefaults>
  <a:extraClrSchemeLst>
    <a:extraClrScheme>
      <a:clrScheme name="Nouvelle pré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Nouvelle pré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Nouvelle pré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Nouvelle pré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Nouvelle pré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Nouvelle pré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Nouvelle pré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Nouvelle pré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Nouvelle pré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Nouvelle pré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Nouvelle pré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Nouvelle pré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NRAO KPI_July_August" id="{9563B424-1195-2448-8AAA-025C45558F26}" vid="{A5F25952-FDC9-CB41-868E-DB23B19DC93A}"/>
    </a:ext>
  </a:extLst>
</a:theme>
</file>

<file path=ppt/theme/theme8.xml><?xml version="1.0" encoding="utf-8"?>
<a:theme xmlns:a="http://schemas.openxmlformats.org/drawingml/2006/main" name="Larissa-Design">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Larissa">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Thème Office">
  <a:themeElements>
    <a:clrScheme name="Magnus color">
      <a:dk1>
        <a:srgbClr val="000000"/>
      </a:dk1>
      <a:lt1>
        <a:srgbClr val="FFFFFF"/>
      </a:lt1>
      <a:dk2>
        <a:srgbClr val="5F5F5F"/>
      </a:dk2>
      <a:lt2>
        <a:srgbClr val="BFBFBF"/>
      </a:lt2>
      <a:accent1>
        <a:srgbClr val="AD0600"/>
      </a:accent1>
      <a:accent2>
        <a:srgbClr val="0078AA"/>
      </a:accent2>
      <a:accent3>
        <a:srgbClr val="A0AA05"/>
      </a:accent3>
      <a:accent4>
        <a:srgbClr val="DC7306"/>
      </a:accent4>
      <a:accent5>
        <a:srgbClr val="E4002B"/>
      </a:accent5>
      <a:accent6>
        <a:srgbClr val="004682"/>
      </a:accent6>
      <a:hlink>
        <a:srgbClr val="3F3F3F"/>
      </a:hlink>
      <a:folHlink>
        <a:srgbClr val="A5A5A5"/>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Pisarna">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Pisarna">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Pisarna">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
  <TotalTime>0</TotalTime>
  <Words>67867</Words>
  <Application>Microsoft Office PowerPoint</Application>
  <PresentationFormat>A4 Paper (210x297 mm)</PresentationFormat>
  <Paragraphs>11598</Paragraphs>
  <Slides>221</Slides>
  <Notes>61</Notes>
  <HiddenSlides>0</HiddenSlides>
  <MMClips>0</MMClips>
  <ScaleCrop>false</ScaleCrop>
  <HeadingPairs>
    <vt:vector size="4" baseType="variant">
      <vt:variant>
        <vt:lpstr>Theme</vt:lpstr>
      </vt:variant>
      <vt:variant>
        <vt:i4>7</vt:i4>
      </vt:variant>
      <vt:variant>
        <vt:lpstr>Slide Titles</vt:lpstr>
      </vt:variant>
      <vt:variant>
        <vt:i4>221</vt:i4>
      </vt:variant>
    </vt:vector>
  </HeadingPairs>
  <TitlesOfParts>
    <vt:vector size="228" baseType="lpstr">
      <vt:lpstr>8_Magnus Red 4ENERGY</vt:lpstr>
      <vt:lpstr>6_Magnus Red 4ENERGY</vt:lpstr>
      <vt:lpstr>7_Magnus Red 4ENERGY</vt:lpstr>
      <vt:lpstr>9_Magnus Red 4ENERGY</vt:lpstr>
      <vt:lpstr>Custom Design</vt:lpstr>
      <vt:lpstr>10_Magnus Red 4ENERGY</vt:lpstr>
      <vt:lpstr>11_Magnus Red 4ENERGY</vt:lpstr>
      <vt:lpstr>PowerPoint Presentation</vt:lpstr>
      <vt:lpstr>Parallel Run KPI report</vt:lpstr>
      <vt:lpstr>Parallel Run KPI report</vt:lpstr>
      <vt:lpstr>Parallel Run KPI report</vt:lpstr>
      <vt:lpstr>Parallel Run KPI report</vt:lpstr>
      <vt:lpstr>Parallel Run KPI report</vt:lpstr>
      <vt:lpstr>KPI 1 +2_1</vt:lpstr>
      <vt:lpstr>KPI 1 +2_2</vt:lpstr>
      <vt:lpstr>KPI 1 +2_3</vt:lpstr>
      <vt:lpstr>KPI 1 +2_4</vt:lpstr>
      <vt:lpstr>KPI 1 +2_5</vt:lpstr>
      <vt:lpstr>KPI 1 +2_6</vt:lpstr>
      <vt:lpstr>KPI 1 +2_7</vt:lpstr>
      <vt:lpstr>KPI 1 +2_8</vt:lpstr>
      <vt:lpstr>KPI 1 +2_9</vt:lpstr>
      <vt:lpstr>KPI 1 +2_10</vt:lpstr>
      <vt:lpstr>KPI 1 +2_11</vt:lpstr>
      <vt:lpstr>KPI 1 +2_12</vt:lpstr>
      <vt:lpstr>KPI 1 +2_14</vt:lpstr>
      <vt:lpstr>KPI 1 +2_15</vt:lpstr>
      <vt:lpstr>KPI 1 +2_16</vt:lpstr>
      <vt:lpstr>KPI 1 +2_17</vt:lpstr>
      <vt:lpstr>KPI 1 +2_18</vt:lpstr>
      <vt:lpstr>KPI 1 +2_19</vt:lpstr>
      <vt:lpstr>KPI 1 +2_20</vt:lpstr>
      <vt:lpstr>KPI 1 +2_22</vt:lpstr>
      <vt:lpstr>KPI 1 +2_23</vt:lpstr>
      <vt:lpstr>KPI 1 +2_24</vt:lpstr>
      <vt:lpstr>KPI 1 +2_25</vt:lpstr>
      <vt:lpstr>KPI 1 +2_26</vt:lpstr>
      <vt:lpstr>KPI 1 +2_28</vt:lpstr>
      <vt:lpstr>KPI 1 +2_29</vt:lpstr>
      <vt:lpstr>KPI 1 +2_30</vt:lpstr>
      <vt:lpstr>KPI 1 +2_31</vt:lpstr>
      <vt:lpstr>KPI 5</vt:lpstr>
      <vt:lpstr>AT + BE</vt:lpstr>
      <vt:lpstr>CZ+DE</vt:lpstr>
      <vt:lpstr>FR + HR</vt:lpstr>
      <vt:lpstr>HU + NL</vt:lpstr>
      <vt:lpstr>PL + RO</vt:lpstr>
      <vt:lpstr>SI + SK</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KPI 15: Non-Core delta exchanges</vt:lpstr>
      <vt:lpstr>Background</vt:lpstr>
      <vt:lpstr>KPI 16: Relative Time Share of Applied RAs, by TSO, Type and Mode</vt:lpstr>
      <vt:lpstr>KPI 16: Relative Time Share of Applied RAs, by TSO, Type and Mode</vt:lpstr>
      <vt:lpstr>KPI 16: Relative Time Share of Applied RAs, by TSO, Type and Mode</vt:lpstr>
      <vt:lpstr>KPI 16: Relative Time Share of Applied RAs, by TSO, Type and Mode</vt:lpstr>
      <vt:lpstr>KPI 16: Relative Time Share of Applied RAs, by TSO, Type and Mode</vt:lpstr>
      <vt:lpstr>KPI 17: Most limiting CNEC per TSO (NRAO)</vt:lpstr>
      <vt:lpstr>KPI 18: Average variation of relative RAM before and after NRAO </vt:lpstr>
      <vt:lpstr>Parallel Run KPI report</vt:lpstr>
      <vt:lpstr>Parallel Run KPI report</vt:lpstr>
      <vt:lpstr>Parallel Run KPI report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
  <cp:lastModifiedBy/>
  <cp:revision>53</cp:revision>
  <dcterms:created xsi:type="dcterms:W3CDTF">2018-12-04T09:56:18Z</dcterms:created>
  <dcterms:modified xsi:type="dcterms:W3CDTF">2022-06-16T13:40:50Z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6b42914a-292e-4c59-9c7f-00772d90bae3_Enabled">
    <vt:lpwstr>true</vt:lpwstr>
  </property>
  <property fmtid="{D5CDD505-2E9C-101B-9397-08002B2CF9AE}" pid="3" name="MSIP_Label_6b42914a-292e-4c59-9c7f-00772d90bae3_SetDate">
    <vt:lpwstr>2022-03-09T10:23:52Z</vt:lpwstr>
  </property>
  <property fmtid="{D5CDD505-2E9C-101B-9397-08002B2CF9AE}" pid="4" name="MSIP_Label_6b42914a-292e-4c59-9c7f-00772d90bae3_Method">
    <vt:lpwstr>Standard</vt:lpwstr>
  </property>
  <property fmtid="{D5CDD505-2E9C-101B-9397-08002B2CF9AE}" pid="5" name="MSIP_Label_6b42914a-292e-4c59-9c7f-00772d90bae3_Name">
    <vt:lpwstr>Internal - Hide Visible Label</vt:lpwstr>
  </property>
  <property fmtid="{D5CDD505-2E9C-101B-9397-08002B2CF9AE}" pid="6" name="MSIP_Label_6b42914a-292e-4c59-9c7f-00772d90bae3_SiteId">
    <vt:lpwstr>9587852c-8ed3-4173-b2f4-3f0ef1981609</vt:lpwstr>
  </property>
  <property fmtid="{D5CDD505-2E9C-101B-9397-08002B2CF9AE}" pid="7" name="MSIP_Label_6b42914a-292e-4c59-9c7f-00772d90bae3_ActionId">
    <vt:lpwstr>6d67f55b-d179-4691-a71f-428b7d367c75</vt:lpwstr>
  </property>
  <property fmtid="{D5CDD505-2E9C-101B-9397-08002B2CF9AE}" pid="8" name="MSIP_Label_6b42914a-292e-4c59-9c7f-00772d90bae3_ContentBits">
    <vt:lpwstr>0</vt:lpwstr>
  </property>
</Properties>
</file>